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69" r:id="rId1"/>
  </p:sldMasterIdLst>
  <p:notesMasterIdLst>
    <p:notesMasterId r:id="rId44"/>
  </p:notesMasterIdLst>
  <p:handoutMasterIdLst>
    <p:handoutMasterId r:id="rId45"/>
  </p:handoutMasterIdLst>
  <p:sldIdLst>
    <p:sldId id="396" r:id="rId2"/>
    <p:sldId id="317" r:id="rId3"/>
    <p:sldId id="293" r:id="rId4"/>
    <p:sldId id="318" r:id="rId5"/>
    <p:sldId id="576" r:id="rId6"/>
    <p:sldId id="326" r:id="rId7"/>
    <p:sldId id="398" r:id="rId8"/>
    <p:sldId id="399" r:id="rId9"/>
    <p:sldId id="575" r:id="rId10"/>
    <p:sldId id="417" r:id="rId11"/>
    <p:sldId id="320" r:id="rId12"/>
    <p:sldId id="323" r:id="rId13"/>
    <p:sldId id="590" r:id="rId14"/>
    <p:sldId id="592" r:id="rId15"/>
    <p:sldId id="387" r:id="rId16"/>
    <p:sldId id="616" r:id="rId17"/>
    <p:sldId id="597" r:id="rId18"/>
    <p:sldId id="602" r:id="rId19"/>
    <p:sldId id="603" r:id="rId20"/>
    <p:sldId id="609" r:id="rId21"/>
    <p:sldId id="610" r:id="rId22"/>
    <p:sldId id="611" r:id="rId23"/>
    <p:sldId id="612" r:id="rId24"/>
    <p:sldId id="614" r:id="rId25"/>
    <p:sldId id="388" r:id="rId26"/>
    <p:sldId id="389" r:id="rId27"/>
    <p:sldId id="390" r:id="rId28"/>
    <p:sldId id="600" r:id="rId29"/>
    <p:sldId id="594" r:id="rId30"/>
    <p:sldId id="621" r:id="rId31"/>
    <p:sldId id="400" r:id="rId32"/>
    <p:sldId id="604" r:id="rId33"/>
    <p:sldId id="606" r:id="rId34"/>
    <p:sldId id="608" r:id="rId35"/>
    <p:sldId id="595" r:id="rId36"/>
    <p:sldId id="391" r:id="rId37"/>
    <p:sldId id="613" r:id="rId38"/>
    <p:sldId id="615" r:id="rId39"/>
    <p:sldId id="617" r:id="rId40"/>
    <p:sldId id="618" r:id="rId41"/>
    <p:sldId id="619" r:id="rId42"/>
    <p:sldId id="620" r:id="rId43"/>
  </p:sldIdLst>
  <p:sldSz cx="9144000" cy="6858000" type="screen4x3"/>
  <p:notesSz cx="6858000" cy="9713913"/>
  <p:defaultTextStyle>
    <a:defPPr>
      <a:defRPr lang="es-E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59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0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B58"/>
    <a:srgbClr val="000066"/>
    <a:srgbClr val="FAF3C2"/>
    <a:srgbClr val="FFFEDF"/>
    <a:srgbClr val="00FF00"/>
    <a:srgbClr val="FF00FF"/>
    <a:srgbClr val="FFFF00"/>
    <a:srgbClr val="041E3F"/>
    <a:srgbClr val="7A8693"/>
    <a:srgbClr val="3D4E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907" autoAdjust="0"/>
  </p:normalViewPr>
  <p:slideViewPr>
    <p:cSldViewPr>
      <p:cViewPr varScale="1">
        <p:scale>
          <a:sx n="67" d="100"/>
          <a:sy n="67" d="100"/>
        </p:scale>
        <p:origin x="1260" y="-44"/>
      </p:cViewPr>
      <p:guideLst>
        <p:guide orient="horz" pos="2160"/>
        <p:guide pos="259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40" y="-84"/>
      </p:cViewPr>
      <p:guideLst>
        <p:guide orient="horz" pos="2880"/>
        <p:guide pos="2160"/>
        <p:guide orient="horz" pos="30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effectLst/>
              </a:defRPr>
            </a:lvl1pPr>
          </a:lstStyle>
          <a:p>
            <a:pPr>
              <a:defRPr/>
            </a:pPr>
            <a:endParaRPr lang="es-ES" dirty="0"/>
          </a:p>
        </p:txBody>
      </p:sp>
      <p:sp>
        <p:nvSpPr>
          <p:cNvPr id="3075" name="Rectangle 3"/>
          <p:cNvSpPr>
            <a:spLocks noGrp="1" noChangeArrowheads="1"/>
          </p:cNvSpPr>
          <p:nvPr>
            <p:ph type="dt" sz="quarter" idx="1"/>
          </p:nvPr>
        </p:nvSpPr>
        <p:spPr bwMode="auto">
          <a:xfrm>
            <a:off x="388620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effectLst/>
              </a:defRPr>
            </a:lvl1pPr>
          </a:lstStyle>
          <a:p>
            <a:pPr>
              <a:defRPr/>
            </a:pPr>
            <a:endParaRPr lang="es-ES" dirty="0"/>
          </a:p>
        </p:txBody>
      </p:sp>
      <p:sp>
        <p:nvSpPr>
          <p:cNvPr id="3076" name="Rectangle 4"/>
          <p:cNvSpPr>
            <a:spLocks noGrp="1" noChangeArrowheads="1"/>
          </p:cNvSpPr>
          <p:nvPr>
            <p:ph type="ftr" sz="quarter" idx="2"/>
          </p:nvPr>
        </p:nvSpPr>
        <p:spPr bwMode="auto">
          <a:xfrm>
            <a:off x="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effectLst/>
              </a:defRPr>
            </a:lvl1pPr>
          </a:lstStyle>
          <a:p>
            <a:pPr>
              <a:defRPr/>
            </a:pPr>
            <a:r>
              <a:rPr lang="es-ES" dirty="0"/>
              <a:t>Inserte pie de página</a:t>
            </a:r>
          </a:p>
        </p:txBody>
      </p:sp>
      <p:sp>
        <p:nvSpPr>
          <p:cNvPr id="3077" name="Rectangle 5"/>
          <p:cNvSpPr>
            <a:spLocks noGrp="1" noChangeArrowheads="1"/>
          </p:cNvSpPr>
          <p:nvPr>
            <p:ph type="sldNum" sz="quarter" idx="3"/>
          </p:nvPr>
        </p:nvSpPr>
        <p:spPr bwMode="auto">
          <a:xfrm>
            <a:off x="388620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effectLst/>
              </a:defRPr>
            </a:lvl1pPr>
          </a:lstStyle>
          <a:p>
            <a:pPr>
              <a:defRPr/>
            </a:pPr>
            <a:fld id="{B710C77F-9622-4F7F-BB32-F7DC30210300}" type="slidenum">
              <a:rPr lang="es-ES"/>
              <a:pPr>
                <a:defRPr/>
              </a:pPr>
              <a:t>‹nr.›</a:t>
            </a:fld>
            <a:endParaRPr lang="es-ES" dirty="0"/>
          </a:p>
        </p:txBody>
      </p:sp>
    </p:spTree>
    <p:extLst>
      <p:ext uri="{BB962C8B-B14F-4D97-AF65-F5344CB8AC3E}">
        <p14:creationId xmlns:p14="http://schemas.microsoft.com/office/powerpoint/2010/main" val="3158412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outerShdw blurRad="38100" dist="38100" dir="2700000" algn="tl">
                    <a:srgbClr val="C0C0C0"/>
                  </a:outerShdw>
                </a:effectLst>
              </a:defRPr>
            </a:lvl1pPr>
          </a:lstStyle>
          <a:p>
            <a:pPr>
              <a:defRPr/>
            </a:pPr>
            <a:endParaRPr lang="es-ES" dirty="0"/>
          </a:p>
        </p:txBody>
      </p:sp>
      <p:sp>
        <p:nvSpPr>
          <p:cNvPr id="13315" name="Rectangle 3"/>
          <p:cNvSpPr>
            <a:spLocks noGrp="1" noChangeArrowheads="1"/>
          </p:cNvSpPr>
          <p:nvPr>
            <p:ph type="dt" idx="1"/>
          </p:nvPr>
        </p:nvSpPr>
        <p:spPr bwMode="auto">
          <a:xfrm>
            <a:off x="3886200" y="0"/>
            <a:ext cx="2971800" cy="4856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outerShdw blurRad="38100" dist="38100" dir="2700000" algn="tl">
                    <a:srgbClr val="C0C0C0"/>
                  </a:outerShdw>
                </a:effectLst>
              </a:defRPr>
            </a:lvl1pPr>
          </a:lstStyle>
          <a:p>
            <a:pPr>
              <a:defRPr/>
            </a:pPr>
            <a:endParaRPr lang="es-ES" dirty="0"/>
          </a:p>
        </p:txBody>
      </p:sp>
      <p:sp>
        <p:nvSpPr>
          <p:cNvPr id="18436" name="Rectangle 4"/>
          <p:cNvSpPr>
            <a:spLocks noGrp="1" noRot="1" noChangeAspect="1" noChangeArrowheads="1" noTextEdit="1"/>
          </p:cNvSpPr>
          <p:nvPr>
            <p:ph type="sldImg" idx="2"/>
          </p:nvPr>
        </p:nvSpPr>
        <p:spPr bwMode="auto">
          <a:xfrm>
            <a:off x="1000125" y="728663"/>
            <a:ext cx="4857750" cy="3643312"/>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614110"/>
            <a:ext cx="5029200" cy="43712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13318" name="Rectangle 6"/>
          <p:cNvSpPr>
            <a:spLocks noGrp="1" noChangeArrowheads="1"/>
          </p:cNvSpPr>
          <p:nvPr>
            <p:ph type="ftr" sz="quarter" idx="4"/>
          </p:nvPr>
        </p:nvSpPr>
        <p:spPr bwMode="auto">
          <a:xfrm>
            <a:off x="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outerShdw blurRad="38100" dist="38100" dir="2700000" algn="tl">
                    <a:srgbClr val="C0C0C0"/>
                  </a:outerShdw>
                </a:effectLst>
              </a:defRPr>
            </a:lvl1pPr>
          </a:lstStyle>
          <a:p>
            <a:pPr>
              <a:defRPr/>
            </a:pPr>
            <a:endParaRPr lang="es-ES" dirty="0"/>
          </a:p>
        </p:txBody>
      </p:sp>
      <p:sp>
        <p:nvSpPr>
          <p:cNvPr id="13319" name="Rectangle 7"/>
          <p:cNvSpPr>
            <a:spLocks noGrp="1" noChangeArrowheads="1"/>
          </p:cNvSpPr>
          <p:nvPr>
            <p:ph type="sldNum" sz="quarter" idx="5"/>
          </p:nvPr>
        </p:nvSpPr>
        <p:spPr bwMode="auto">
          <a:xfrm>
            <a:off x="3886200" y="9228218"/>
            <a:ext cx="2971800" cy="48569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pPr>
              <a:defRPr/>
            </a:pPr>
            <a:fld id="{9DD2080A-CC7F-43FE-A5D1-CBAA437CD699}" type="slidenum">
              <a:rPr lang="es-ES"/>
              <a:pPr>
                <a:defRPr/>
              </a:pPr>
              <a:t>‹nr.›</a:t>
            </a:fld>
            <a:endParaRPr lang="es-ES" dirty="0"/>
          </a:p>
        </p:txBody>
      </p:sp>
    </p:spTree>
    <p:extLst>
      <p:ext uri="{BB962C8B-B14F-4D97-AF65-F5344CB8AC3E}">
        <p14:creationId xmlns:p14="http://schemas.microsoft.com/office/powerpoint/2010/main" val="3823073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a:ln/>
        </p:spPr>
      </p:sp>
      <p:sp>
        <p:nvSpPr>
          <p:cNvPr id="34819" name="2 Marcador de notas"/>
          <p:cNvSpPr>
            <a:spLocks noGrp="1"/>
          </p:cNvSpPr>
          <p:nvPr>
            <p:ph type="body" idx="1"/>
          </p:nvPr>
        </p:nvSpPr>
        <p:spPr>
          <a:noFill/>
          <a:ln/>
        </p:spPr>
        <p:txBody>
          <a:bodyPr/>
          <a:lstStyle/>
          <a:p>
            <a:endParaRPr lang="en-US"/>
          </a:p>
        </p:txBody>
      </p:sp>
      <p:sp>
        <p:nvSpPr>
          <p:cNvPr id="4" name="3 Marcador de número de diapositiva"/>
          <p:cNvSpPr>
            <a:spLocks noGrp="1"/>
          </p:cNvSpPr>
          <p:nvPr>
            <p:ph type="sldNum" sz="quarter" idx="5"/>
          </p:nvPr>
        </p:nvSpPr>
        <p:spPr/>
        <p:txBody>
          <a:bodyPr/>
          <a:lstStyle/>
          <a:p>
            <a:pPr>
              <a:defRPr/>
            </a:pPr>
            <a:fld id="{4687A498-F8BE-4DEE-9151-7B55EF7287E4}" type="slidenum">
              <a:rPr lang="es-ES" smtClean="0"/>
              <a:pPr>
                <a:defRPr/>
              </a:pPr>
              <a:t>1</a:t>
            </a:fld>
            <a:endParaRPr lang="es-ES"/>
          </a:p>
        </p:txBody>
      </p:sp>
    </p:spTree>
    <p:extLst>
      <p:ext uri="{BB962C8B-B14F-4D97-AF65-F5344CB8AC3E}">
        <p14:creationId xmlns:p14="http://schemas.microsoft.com/office/powerpoint/2010/main" val="211477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9DD2080A-CC7F-43FE-A5D1-CBAA437CD699}" type="slidenum">
              <a:rPr lang="es-ES" smtClean="0"/>
              <a:pPr>
                <a:defRPr/>
              </a:pPr>
              <a:t>13</a:t>
            </a:fld>
            <a:endParaRPr lang="es-ES" dirty="0"/>
          </a:p>
        </p:txBody>
      </p:sp>
    </p:spTree>
    <p:extLst>
      <p:ext uri="{BB962C8B-B14F-4D97-AF65-F5344CB8AC3E}">
        <p14:creationId xmlns:p14="http://schemas.microsoft.com/office/powerpoint/2010/main" val="1315395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9DD2080A-CC7F-43FE-A5D1-CBAA437CD699}" type="slidenum">
              <a:rPr lang="es-ES" smtClean="0"/>
              <a:pPr>
                <a:defRPr/>
              </a:pPr>
              <a:t>14</a:t>
            </a:fld>
            <a:endParaRPr lang="es-ES" dirty="0"/>
          </a:p>
        </p:txBody>
      </p:sp>
    </p:spTree>
    <p:extLst>
      <p:ext uri="{BB962C8B-B14F-4D97-AF65-F5344CB8AC3E}">
        <p14:creationId xmlns:p14="http://schemas.microsoft.com/office/powerpoint/2010/main" val="2204035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 name="Rectangle 16"/>
          <p:cNvSpPr>
            <a:spLocks noChangeArrowheads="1"/>
          </p:cNvSpPr>
          <p:nvPr/>
        </p:nvSpPr>
        <p:spPr bwMode="auto">
          <a:xfrm>
            <a:off x="0" y="3860800"/>
            <a:ext cx="9144000" cy="2997200"/>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4" name="Rectangle 17"/>
          <p:cNvSpPr>
            <a:spLocks noChangeArrowheads="1"/>
          </p:cNvSpPr>
          <p:nvPr/>
        </p:nvSpPr>
        <p:spPr bwMode="auto">
          <a:xfrm>
            <a:off x="0" y="3933825"/>
            <a:ext cx="9144000" cy="2924175"/>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6146" name="Rectangle 2"/>
          <p:cNvSpPr>
            <a:spLocks noGrp="1" noChangeArrowheads="1"/>
          </p:cNvSpPr>
          <p:nvPr>
            <p:ph type="ctrTitle"/>
          </p:nvPr>
        </p:nvSpPr>
        <p:spPr>
          <a:xfrm>
            <a:off x="467544" y="2636912"/>
            <a:ext cx="8207375" cy="1503363"/>
          </a:xfrm>
          <a:prstGeom prst="roundRect">
            <a:avLst/>
          </a:prstGeom>
          <a:solidFill>
            <a:schemeClr val="bg1">
              <a:lumMod val="85000"/>
            </a:schemeClr>
          </a:solidFill>
          <a:ln w="25400">
            <a:solidFill>
              <a:srgbClr val="041E3F"/>
            </a:solidFill>
          </a:ln>
        </p:spPr>
        <p:txBody>
          <a:bodyPr/>
          <a:lstStyle>
            <a:lvl1pPr>
              <a:defRPr b="1" u="none">
                <a:solidFill>
                  <a:srgbClr val="032B58"/>
                </a:solidFill>
                <a:effectLst/>
                <a:latin typeface="Candara" pitchFamily="34" charset="0"/>
              </a:defRPr>
            </a:lvl1pPr>
          </a:lstStyle>
          <a:p>
            <a:r>
              <a:rPr lang="es-ES"/>
              <a:t>Haga clic para modificar el estilo de título del patrón</a:t>
            </a:r>
            <a:endParaRPr lang="es-ES" dirty="0"/>
          </a:p>
        </p:txBody>
      </p:sp>
      <p:sp>
        <p:nvSpPr>
          <p:cNvPr id="12"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3"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4" name="Rectangle 2"/>
          <p:cNvSpPr>
            <a:spLocks noGrp="1" noChangeArrowheads="1"/>
          </p:cNvSpPr>
          <p:nvPr>
            <p:ph type="ctrTitle"/>
          </p:nvPr>
        </p:nvSpPr>
        <p:spPr>
          <a:xfrm>
            <a:off x="467544" y="2636912"/>
            <a:ext cx="8207375" cy="1503363"/>
          </a:xfrm>
          <a:prstGeom prst="roundRect">
            <a:avLst/>
          </a:prstGeom>
          <a:solidFill>
            <a:schemeClr val="bg1">
              <a:lumMod val="85000"/>
            </a:schemeClr>
          </a:solidFill>
          <a:ln w="25400">
            <a:solidFill>
              <a:srgbClr val="041E3F"/>
            </a:solidFill>
          </a:ln>
        </p:spPr>
        <p:txBody>
          <a:bodyPr/>
          <a:lstStyle>
            <a:lvl1pPr>
              <a:defRPr b="1" u="none">
                <a:solidFill>
                  <a:srgbClr val="032B58"/>
                </a:solidFill>
                <a:effectLst/>
                <a:latin typeface="Candara" pitchFamily="34" charset="0"/>
              </a:defRPr>
            </a:lvl1pPr>
          </a:lstStyle>
          <a:p>
            <a:r>
              <a:rPr lang="es-ES" dirty="0"/>
              <a:t>Haga clic para modificar el estilo de título del patrón</a:t>
            </a:r>
          </a:p>
        </p:txBody>
      </p:sp>
      <p:pic>
        <p:nvPicPr>
          <p:cNvPr id="20" name="19 Imagen"/>
          <p:cNvPicPr/>
          <p:nvPr userDrawn="1"/>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39552" y="5805264"/>
            <a:ext cx="1645262" cy="893804"/>
          </a:xfrm>
          <a:prstGeom prst="rect">
            <a:avLst/>
          </a:prstGeom>
        </p:spPr>
      </p:pic>
      <p:pic>
        <p:nvPicPr>
          <p:cNvPr id="21506" name="Picture 2" descr="C:\Users\avalls\Desktop\Nuevo LOGO\Nueva Gráfica ACE 12-5-2014\Emblema 25 Aniversario\Emblema 25 Aniversario 300dpi\Emblema-ACE-Positivo-Azul-300dpi.pn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7380312" y="260648"/>
            <a:ext cx="1296144" cy="1233513"/>
          </a:xfrm>
          <a:prstGeom prst="rect">
            <a:avLst/>
          </a:prstGeom>
          <a:noFill/>
        </p:spPr>
      </p:pic>
      <p:pic>
        <p:nvPicPr>
          <p:cNvPr id="21507" name="Picture 3" descr="C:\Users\avalls\Desktop\Nuevo LOGO\Nueva Gráfica ACE 12-5-2014\Dirección Sagunto.jpg"/>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5940152" y="5517232"/>
            <a:ext cx="2889250" cy="1085850"/>
          </a:xfrm>
          <a:prstGeom prst="rect">
            <a:avLst/>
          </a:prstGeom>
          <a:noFill/>
        </p:spPr>
      </p:pic>
      <p:pic>
        <p:nvPicPr>
          <p:cNvPr id="15" name="14 Imagen" descr="C:\Users\avalls\Desktop\Materiales a ser cambiados\Logos AECOM nuevos\Logo 1.jpg"/>
          <p:cNvPicPr/>
          <p:nvPr userDrawn="1"/>
        </p:nvPicPr>
        <p:blipFill>
          <a:blip r:embed="rId5" cstate="print">
            <a:clrChange>
              <a:clrFrom>
                <a:srgbClr val="FFFFFF"/>
              </a:clrFrom>
              <a:clrTo>
                <a:srgbClr val="FFFFFF">
                  <a:alpha val="0"/>
                </a:srgbClr>
              </a:clrTo>
            </a:clrChange>
          </a:blip>
          <a:srcRect l="8424" t="13581" r="7790"/>
          <a:stretch>
            <a:fillRect/>
          </a:stretch>
        </p:blipFill>
        <p:spPr bwMode="auto">
          <a:xfrm>
            <a:off x="683568" y="404664"/>
            <a:ext cx="2963391" cy="1351528"/>
          </a:xfrm>
          <a:prstGeom prst="rect">
            <a:avLst/>
          </a:prstGeom>
          <a:noFill/>
          <a:ln w="9525">
            <a:noFill/>
            <a:miter lim="800000"/>
            <a:headEnd/>
            <a:tailEnd/>
          </a:ln>
        </p:spPr>
      </p:pic>
      <p:pic>
        <p:nvPicPr>
          <p:cNvPr id="16" name="15 Imagen"/>
          <p:cNvPicPr/>
          <p:nvPr userDrawn="1"/>
        </p:nvPicPr>
        <p:blipFill>
          <a:blip r:embed="rId6" cstate="print">
            <a:clrChange>
              <a:clrFrom>
                <a:srgbClr val="FFFFFF"/>
              </a:clrFrom>
              <a:clrTo>
                <a:srgbClr val="FFFFFF">
                  <a:alpha val="0"/>
                </a:srgbClr>
              </a:clrTo>
            </a:clrChange>
          </a:blip>
          <a:srcRect l="4799" t="32873" r="9104" b="45671"/>
          <a:stretch>
            <a:fillRect/>
          </a:stretch>
        </p:blipFill>
        <p:spPr bwMode="auto">
          <a:xfrm>
            <a:off x="2195736" y="6093296"/>
            <a:ext cx="2137410" cy="297180"/>
          </a:xfrm>
          <a:prstGeom prst="rect">
            <a:avLst/>
          </a:prstGeom>
          <a:noFill/>
          <a:ln w="9525">
            <a:noFill/>
            <a:miter lim="800000"/>
            <a:headEnd/>
            <a:tailEnd/>
          </a:ln>
        </p:spPr>
      </p:pic>
    </p:spTree>
    <p:extLst>
      <p:ext uri="{BB962C8B-B14F-4D97-AF65-F5344CB8AC3E}">
        <p14:creationId xmlns:p14="http://schemas.microsoft.com/office/powerpoint/2010/main" val="38178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rot="16200000">
            <a:off x="4057661" y="-2485941"/>
            <a:ext cx="1028680" cy="8208914"/>
          </a:xfrm>
        </p:spPr>
        <p:txBody>
          <a:bodyPr vert="eaVert"/>
          <a:lstStyle/>
          <a:p>
            <a:r>
              <a:rPr lang="es-ES"/>
              <a:t>Haga clic para modificar el estilo de título del patrón</a:t>
            </a:r>
            <a:endParaRPr lang="es-ES" dirty="0"/>
          </a:p>
        </p:txBody>
      </p:sp>
      <p:sp>
        <p:nvSpPr>
          <p:cNvPr id="3" name="2 Marcador de texto vertical"/>
          <p:cNvSpPr>
            <a:spLocks noGrp="1"/>
          </p:cNvSpPr>
          <p:nvPr>
            <p:ph type="body" orient="vert" idx="1"/>
          </p:nvPr>
        </p:nvSpPr>
        <p:spPr>
          <a:xfrm rot="16200000">
            <a:off x="3455875" y="1088738"/>
            <a:ext cx="2664297" cy="6048672"/>
          </a:xfrm>
        </p:spPr>
        <p:txBody>
          <a:bodyPr vert="eaVert"/>
          <a:lstStyle>
            <a:lvl1pPr>
              <a:buClr>
                <a:srgbClr val="041E3F"/>
              </a:buClr>
              <a:buFont typeface="Wingdings" pitchFamily="2" charset="2"/>
              <a:buChar char="q"/>
              <a:defRPr/>
            </a:lvl1pPr>
            <a:lvl2pPr>
              <a:buClr>
                <a:srgbClr val="041E3F"/>
              </a:buClr>
              <a:buFont typeface="Wingdings" pitchFamily="2" charset="2"/>
              <a:buChar char="§"/>
              <a:defRPr/>
            </a:lvl2pPr>
            <a:lvl3pPr>
              <a:buClr>
                <a:srgbClr val="041E3F"/>
              </a:buClr>
              <a:defRPr/>
            </a:lvl3pPr>
            <a:lvl4pPr>
              <a:buClr>
                <a:srgbClr val="041E3F"/>
              </a:buClr>
              <a:defRPr/>
            </a:lvl4pPr>
            <a:lvl5pPr>
              <a:buClr>
                <a:srgbClr val="041E3F"/>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5" name="Rectangle 7"/>
          <p:cNvSpPr>
            <a:spLocks noGrp="1" noChangeArrowheads="1"/>
          </p:cNvSpPr>
          <p:nvPr>
            <p:ph type="sldNum" sz="quarter" idx="11"/>
          </p:nvPr>
        </p:nvSpPr>
        <p:spPr/>
        <p:txBody>
          <a:bodyPr/>
          <a:lstStyle>
            <a:lvl1pPr>
              <a:defRPr>
                <a:solidFill>
                  <a:srgbClr val="032B58"/>
                </a:solidFill>
              </a:defRPr>
            </a:lvl1pPr>
          </a:lstStyle>
          <a:p>
            <a:pPr>
              <a:defRPr/>
            </a:pPr>
            <a:fld id="{0EBCDB87-B1B5-47AF-9C37-9A0258C07F5A}" type="slidenum">
              <a:rPr lang="es-ES" smtClean="0"/>
              <a:pPr>
                <a:defRPr/>
              </a:pPr>
              <a:t>‹nr.›</a:t>
            </a:fld>
            <a:endParaRPr lang="es-ES" dirty="0"/>
          </a:p>
        </p:txBody>
      </p:sp>
    </p:spTree>
    <p:extLst>
      <p:ext uri="{BB962C8B-B14F-4D97-AF65-F5344CB8AC3E}">
        <p14:creationId xmlns:p14="http://schemas.microsoft.com/office/powerpoint/2010/main" val="350022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7848600" cy="914400"/>
          </a:xfrm>
        </p:spPr>
        <p:txBody>
          <a:bodyPr/>
          <a:lstStyle/>
          <a:p>
            <a:r>
              <a:rPr lang="es-ES"/>
              <a:t>Haga clic para modificar el estilo de título del patrón</a:t>
            </a:r>
            <a:endParaRPr lang="es-ES" dirty="0"/>
          </a:p>
        </p:txBody>
      </p:sp>
      <p:sp>
        <p:nvSpPr>
          <p:cNvPr id="3" name="2 Marcador de SmartArt"/>
          <p:cNvSpPr>
            <a:spLocks noGrp="1"/>
          </p:cNvSpPr>
          <p:nvPr>
            <p:ph type="dgm" idx="1"/>
          </p:nvPr>
        </p:nvSpPr>
        <p:spPr>
          <a:xfrm>
            <a:off x="533400" y="2438400"/>
            <a:ext cx="7772400" cy="3429000"/>
          </a:xfrm>
        </p:spPr>
        <p:txBody>
          <a:bodyPr/>
          <a:lstStyle>
            <a:lvl1pPr>
              <a:buNone/>
              <a:defRPr/>
            </a:lvl1pPr>
          </a:lstStyle>
          <a:p>
            <a:pPr lvl="0"/>
            <a:r>
              <a:rPr lang="es-ES" noProof="0" dirty="0"/>
              <a:t>Haga clic en el icono para agregar un elemento gráfico SmartArt</a:t>
            </a:r>
          </a:p>
        </p:txBody>
      </p:sp>
      <p:sp>
        <p:nvSpPr>
          <p:cNvPr id="4" name="Rectangle 5"/>
          <p:cNvSpPr>
            <a:spLocks noGrp="1" noChangeArrowheads="1"/>
          </p:cNvSpPr>
          <p:nvPr>
            <p:ph type="ftr" sz="quarter" idx="10"/>
          </p:nvPr>
        </p:nvSpPr>
        <p:spPr/>
        <p:txBody>
          <a:bodyPr/>
          <a:lstStyle>
            <a:lvl1pPr>
              <a:defRPr>
                <a:solidFill>
                  <a:srgbClr val="041E3F"/>
                </a:solidFill>
              </a:defRPr>
            </a:lvl1pPr>
          </a:lstStyle>
          <a:p>
            <a:pPr>
              <a:defRPr/>
            </a:pPr>
            <a:r>
              <a:rPr lang="es-ES" dirty="0"/>
              <a:t>Inserte pie de página</a:t>
            </a:r>
          </a:p>
        </p:txBody>
      </p:sp>
      <p:sp>
        <p:nvSpPr>
          <p:cNvPr id="5" name="Rectangle 7"/>
          <p:cNvSpPr>
            <a:spLocks noGrp="1" noChangeArrowheads="1"/>
          </p:cNvSpPr>
          <p:nvPr>
            <p:ph type="sldNum" sz="quarter" idx="11"/>
          </p:nvPr>
        </p:nvSpPr>
        <p:spPr/>
        <p:txBody>
          <a:bodyPr/>
          <a:lstStyle>
            <a:lvl1pPr>
              <a:defRPr>
                <a:solidFill>
                  <a:srgbClr val="032B58"/>
                </a:solidFill>
              </a:defRPr>
            </a:lvl1pPr>
          </a:lstStyle>
          <a:p>
            <a:pPr>
              <a:defRPr/>
            </a:pPr>
            <a:fld id="{B727E091-F8BC-43AC-AF8F-EEB19CCAE733}" type="slidenum">
              <a:rPr lang="es-ES" smtClean="0"/>
              <a:pPr>
                <a:defRPr/>
              </a:pPr>
              <a:t>‹nr.›</a:t>
            </a:fld>
            <a:endParaRPr lang="es-ES" dirty="0"/>
          </a:p>
        </p:txBody>
      </p:sp>
    </p:spTree>
    <p:extLst>
      <p:ext uri="{BB962C8B-B14F-4D97-AF65-F5344CB8AC3E}">
        <p14:creationId xmlns:p14="http://schemas.microsoft.com/office/powerpoint/2010/main" val="2020585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reserve="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68313" y="1196975"/>
            <a:ext cx="7848600" cy="9144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533400" y="2438400"/>
            <a:ext cx="3810000" cy="3429000"/>
          </a:xfrm>
        </p:spPr>
        <p:txBody>
          <a:bodyPr/>
          <a:lstStyle>
            <a:lvl1pPr>
              <a:buClr>
                <a:srgbClr val="041E3F"/>
              </a:buClr>
              <a:buFont typeface="Wingdings" pitchFamily="2" charset="2"/>
              <a:buChar char="q"/>
              <a:defRPr/>
            </a:lvl1pPr>
            <a:lvl2pPr>
              <a:buClr>
                <a:srgbClr val="041E3F"/>
              </a:buClr>
              <a:defRPr/>
            </a:lvl2pPr>
            <a:lvl3pPr>
              <a:buClr>
                <a:srgbClr val="041E3F"/>
              </a:buClr>
              <a:defRPr/>
            </a:lvl3pPr>
            <a:lvl4pPr>
              <a:buClr>
                <a:srgbClr val="041E3F"/>
              </a:buClr>
              <a:defRPr/>
            </a:lvl4pPr>
            <a:lvl5pPr>
              <a:buClr>
                <a:srgbClr val="041E3F"/>
              </a:buCl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imágenes prediseñadas"/>
          <p:cNvSpPr>
            <a:spLocks noGrp="1"/>
          </p:cNvSpPr>
          <p:nvPr>
            <p:ph type="clipArt" sz="half" idx="2"/>
          </p:nvPr>
        </p:nvSpPr>
        <p:spPr>
          <a:xfrm>
            <a:off x="4495800" y="2438400"/>
            <a:ext cx="3810000" cy="3429000"/>
          </a:xfrm>
        </p:spPr>
        <p:txBody>
          <a:bodyPr/>
          <a:lstStyle>
            <a:lvl1pPr>
              <a:buNone/>
              <a:defRPr/>
            </a:lvl1pPr>
          </a:lstStyle>
          <a:p>
            <a:pPr lvl="0"/>
            <a:r>
              <a:rPr lang="es-ES" noProof="0" dirty="0"/>
              <a:t>Haga clic en el icono para agregar una imagen en línea</a:t>
            </a:r>
          </a:p>
        </p:txBody>
      </p:sp>
      <p:sp>
        <p:nvSpPr>
          <p:cNvPr id="5"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p:txBody>
          <a:bodyPr/>
          <a:lstStyle>
            <a:lvl1pPr>
              <a:defRPr>
                <a:solidFill>
                  <a:srgbClr val="032B58"/>
                </a:solidFill>
              </a:defRPr>
            </a:lvl1pPr>
          </a:lstStyle>
          <a:p>
            <a:pPr>
              <a:defRPr/>
            </a:pPr>
            <a:fld id="{BCB38280-16FA-4CCF-9932-17CEC22077D1}" type="slidenum">
              <a:rPr lang="es-ES" smtClean="0"/>
              <a:pPr>
                <a:defRPr/>
              </a:pPr>
              <a:t>‹nr.›</a:t>
            </a:fld>
            <a:endParaRPr lang="es-ES" dirty="0"/>
          </a:p>
        </p:txBody>
      </p:sp>
    </p:spTree>
    <p:extLst>
      <p:ext uri="{BB962C8B-B14F-4D97-AF65-F5344CB8AC3E}">
        <p14:creationId xmlns:p14="http://schemas.microsoft.com/office/powerpoint/2010/main" val="3915123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3" name="Rectangle 16"/>
          <p:cNvSpPr>
            <a:spLocks noChangeArrowheads="1"/>
          </p:cNvSpPr>
          <p:nvPr userDrawn="1"/>
        </p:nvSpPr>
        <p:spPr bwMode="auto">
          <a:xfrm>
            <a:off x="0" y="3860800"/>
            <a:ext cx="9144000" cy="2997200"/>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4" name="Rectangle 17"/>
          <p:cNvSpPr>
            <a:spLocks noChangeArrowheads="1"/>
          </p:cNvSpPr>
          <p:nvPr userDrawn="1"/>
        </p:nvSpPr>
        <p:spPr bwMode="auto">
          <a:xfrm>
            <a:off x="0" y="3933825"/>
            <a:ext cx="9144000" cy="2924175"/>
          </a:xfrm>
          <a:prstGeom prst="rect">
            <a:avLst/>
          </a:prstGeom>
          <a:noFill/>
          <a:ln w="9525">
            <a:noFill/>
            <a:miter lim="800000"/>
            <a:headEnd/>
            <a:tailEnd/>
          </a:ln>
          <a:effectLst/>
        </p:spPr>
        <p:txBody>
          <a:bodyPr wrap="none" anchor="ctr"/>
          <a:lstStyle/>
          <a:p>
            <a:pPr>
              <a:defRPr/>
            </a:pPr>
            <a:endParaRPr lang="es-ES" dirty="0">
              <a:effectLst>
                <a:outerShdw blurRad="38100" dist="38100" dir="2700000" algn="tl">
                  <a:srgbClr val="000000">
                    <a:alpha val="43137"/>
                  </a:srgbClr>
                </a:outerShdw>
              </a:effectLst>
            </a:endParaRPr>
          </a:p>
        </p:txBody>
      </p:sp>
      <p:sp>
        <p:nvSpPr>
          <p:cNvPr id="6146" name="Rectangle 2"/>
          <p:cNvSpPr>
            <a:spLocks noGrp="1" noChangeArrowheads="1"/>
          </p:cNvSpPr>
          <p:nvPr userDrawn="1">
            <p:ph type="ctrTitle"/>
          </p:nvPr>
        </p:nvSpPr>
        <p:spPr>
          <a:xfrm>
            <a:off x="467544" y="2636912"/>
            <a:ext cx="8207375" cy="1503363"/>
          </a:xfrm>
          <a:prstGeom prst="roundRect">
            <a:avLst/>
          </a:prstGeom>
          <a:solidFill>
            <a:schemeClr val="bg1">
              <a:lumMod val="85000"/>
            </a:schemeClr>
          </a:solidFill>
          <a:ln w="25400">
            <a:solidFill>
              <a:srgbClr val="041E3F"/>
            </a:solidFill>
          </a:ln>
        </p:spPr>
        <p:txBody>
          <a:bodyPr/>
          <a:lstStyle>
            <a:lvl1pPr>
              <a:defRPr b="1" u="none">
                <a:solidFill>
                  <a:srgbClr val="041E3F"/>
                </a:solidFill>
                <a:effectLst/>
              </a:defRPr>
            </a:lvl1pPr>
          </a:lstStyle>
          <a:p>
            <a:r>
              <a:rPr lang="es-ES" dirty="0"/>
              <a:t>Haga clic para modificar el estilo de título del patrón</a:t>
            </a:r>
          </a:p>
        </p:txBody>
      </p:sp>
      <p:pic>
        <p:nvPicPr>
          <p:cNvPr id="9" name="8 Imagen" descr="C:\Users\avalls\Desktop\Materiales a ser cambiados\Logos AECOM nuevos\Logo 1.jpg"/>
          <p:cNvPicPr/>
          <p:nvPr userDrawn="1"/>
        </p:nvPicPr>
        <p:blipFill>
          <a:blip r:embed="rId2" cstate="print">
            <a:clrChange>
              <a:clrFrom>
                <a:srgbClr val="FFFFFF"/>
              </a:clrFrom>
              <a:clrTo>
                <a:srgbClr val="FFFFFF">
                  <a:alpha val="0"/>
                </a:srgbClr>
              </a:clrTo>
            </a:clrChange>
          </a:blip>
          <a:srcRect l="8424" t="13581" r="7790"/>
          <a:stretch>
            <a:fillRect/>
          </a:stretch>
        </p:blipFill>
        <p:spPr bwMode="auto">
          <a:xfrm>
            <a:off x="539552" y="260648"/>
            <a:ext cx="2999842" cy="1368152"/>
          </a:xfrm>
          <a:prstGeom prst="rect">
            <a:avLst/>
          </a:prstGeom>
          <a:noFill/>
          <a:ln w="9525">
            <a:noFill/>
            <a:miter lim="800000"/>
            <a:headEnd/>
            <a:tailEnd/>
          </a:ln>
        </p:spPr>
      </p:pic>
      <p:pic>
        <p:nvPicPr>
          <p:cNvPr id="10" name="9 Imagen" descr="C:\Users\avalls\Desktop\Nueva Gráfica ACE 12-5-2014\Emblema 25 Aniversario\Emblema 25 Aniversario 300dpi\Emblema-ACE-Positivo-Azul-300dpi.png"/>
          <p:cNvPicPr/>
          <p:nvPr userDrawn="1"/>
        </p:nvPicPr>
        <p:blipFill>
          <a:blip r:embed="rId3" cstate="print">
            <a:clrChange>
              <a:clrFrom>
                <a:srgbClr val="FFFFFF"/>
              </a:clrFrom>
              <a:clrTo>
                <a:srgbClr val="FFFFFF">
                  <a:alpha val="0"/>
                </a:srgbClr>
              </a:clrTo>
            </a:clrChange>
          </a:blip>
          <a:srcRect/>
          <a:stretch>
            <a:fillRect/>
          </a:stretch>
        </p:blipFill>
        <p:spPr bwMode="auto">
          <a:xfrm>
            <a:off x="5724128" y="5661248"/>
            <a:ext cx="803910" cy="762000"/>
          </a:xfrm>
          <a:prstGeom prst="rect">
            <a:avLst/>
          </a:prstGeom>
          <a:noFill/>
          <a:ln w="9525">
            <a:noFill/>
            <a:miter lim="800000"/>
            <a:headEnd/>
            <a:tailEnd/>
          </a:ln>
        </p:spPr>
      </p:pic>
      <p:pic>
        <p:nvPicPr>
          <p:cNvPr id="11" name="10 Imagen" descr="C:\Users\avalls\Desktop\Dirección Sagunto.jpg"/>
          <p:cNvPicPr/>
          <p:nvPr userDrawn="1"/>
        </p:nvPicPr>
        <p:blipFill>
          <a:blip r:embed="rId4" cstate="print">
            <a:clrChange>
              <a:clrFrom>
                <a:srgbClr val="FFFFFF"/>
              </a:clrFrom>
              <a:clrTo>
                <a:srgbClr val="FFFFFF">
                  <a:alpha val="0"/>
                </a:srgbClr>
              </a:clrTo>
            </a:clrChange>
          </a:blip>
          <a:srcRect/>
          <a:stretch>
            <a:fillRect/>
          </a:stretch>
        </p:blipFill>
        <p:spPr bwMode="auto">
          <a:xfrm>
            <a:off x="6804248" y="5661248"/>
            <a:ext cx="1996440" cy="746760"/>
          </a:xfrm>
          <a:prstGeom prst="rect">
            <a:avLst/>
          </a:prstGeom>
          <a:noFill/>
          <a:ln w="9525">
            <a:noFill/>
            <a:miter lim="800000"/>
            <a:headEnd/>
            <a:tailEnd/>
          </a:ln>
        </p:spPr>
      </p:pic>
      <p:pic>
        <p:nvPicPr>
          <p:cNvPr id="12" name="11 Imagen"/>
          <p:cNvPicPr/>
          <p:nvPr userDrawn="1"/>
        </p:nvPicPr>
        <p:blipFill>
          <a:blip r:embed="rId5" cstate="print">
            <a:clrChange>
              <a:clrFrom>
                <a:srgbClr val="FFFDFC"/>
              </a:clrFrom>
              <a:clrTo>
                <a:srgbClr val="FFFDFC">
                  <a:alpha val="0"/>
                </a:srgbClr>
              </a:clrTo>
            </a:clrChange>
            <a:extLst>
              <a:ext uri="{28A0092B-C50C-407E-A947-70E740481C1C}">
                <a14:useLocalDpi xmlns:a14="http://schemas.microsoft.com/office/drawing/2010/main" val="0"/>
              </a:ext>
            </a:extLst>
          </a:blip>
          <a:srcRect t="8784" b="8252"/>
          <a:stretch>
            <a:fillRect/>
          </a:stretch>
        </p:blipFill>
        <p:spPr>
          <a:xfrm>
            <a:off x="395536" y="5701126"/>
            <a:ext cx="1523618" cy="679830"/>
          </a:xfrm>
          <a:prstGeom prst="rect">
            <a:avLst/>
          </a:prstGeom>
        </p:spPr>
      </p:pic>
      <p:pic>
        <p:nvPicPr>
          <p:cNvPr id="13" name="12 Imagen"/>
          <p:cNvPicPr/>
          <p:nvPr userDrawn="1"/>
        </p:nvPicPr>
        <p:blipFill>
          <a:blip r:embed="rId6" cstate="print">
            <a:clrChange>
              <a:clrFrom>
                <a:srgbClr val="FFFFFF"/>
              </a:clrFrom>
              <a:clrTo>
                <a:srgbClr val="FFFFFF">
                  <a:alpha val="0"/>
                </a:srgbClr>
              </a:clrTo>
            </a:clrChange>
          </a:blip>
          <a:srcRect l="4799" t="32873" r="9104" b="45671"/>
          <a:stretch>
            <a:fillRect/>
          </a:stretch>
        </p:blipFill>
        <p:spPr bwMode="auto">
          <a:xfrm>
            <a:off x="1858526" y="5877272"/>
            <a:ext cx="2137410" cy="297180"/>
          </a:xfrm>
          <a:prstGeom prst="rect">
            <a:avLst/>
          </a:prstGeom>
          <a:noFill/>
          <a:ln w="9525">
            <a:noFill/>
            <a:miter lim="800000"/>
            <a:headEnd/>
            <a:tailEnd/>
          </a:ln>
        </p:spPr>
      </p:pic>
    </p:spTree>
    <p:extLst>
      <p:ext uri="{BB962C8B-B14F-4D97-AF65-F5344CB8AC3E}">
        <p14:creationId xmlns:p14="http://schemas.microsoft.com/office/powerpoint/2010/main" val="63410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lvl1pPr>
              <a:buFont typeface="Wingdings" pitchFamily="2" charset="2"/>
              <a:buChar char="q"/>
              <a:defRPr>
                <a:solidFill>
                  <a:srgbClr val="032B58"/>
                </a:solidFill>
              </a:defRPr>
            </a:lvl1pPr>
            <a:lvl2pPr>
              <a:buFont typeface="Wingdings" pitchFamily="2" charset="2"/>
              <a:buChar char="§"/>
              <a:defRPr>
                <a:solidFill>
                  <a:srgbClr val="032B58"/>
                </a:solidFill>
              </a:defRPr>
            </a:lvl2pPr>
            <a:lvl3pPr>
              <a:defRPr>
                <a:solidFill>
                  <a:srgbClr val="032B58"/>
                </a:solidFill>
              </a:defRPr>
            </a:lvl3pPr>
            <a:lvl4pPr>
              <a:defRPr>
                <a:solidFill>
                  <a:srgbClr val="032B58"/>
                </a:solidFill>
              </a:defRPr>
            </a:lvl4pPr>
            <a:lvl5pPr>
              <a:defRPr>
                <a:solidFill>
                  <a:srgbClr val="032B58"/>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5" name="Rectangle 7"/>
          <p:cNvSpPr>
            <a:spLocks noGrp="1" noChangeArrowheads="1"/>
          </p:cNvSpPr>
          <p:nvPr>
            <p:ph type="sldNum" sz="quarter" idx="11"/>
          </p:nvPr>
        </p:nvSpPr>
        <p:spPr>
          <a:xfrm>
            <a:off x="6934200" y="6552728"/>
            <a:ext cx="1886272" cy="260648"/>
          </a:xfrm>
        </p:spPr>
        <p:txBody>
          <a:bodyPr/>
          <a:lstStyle>
            <a:lvl1pPr>
              <a:defRPr>
                <a:solidFill>
                  <a:srgbClr val="032B58"/>
                </a:solidFill>
              </a:defRPr>
            </a:lvl1pPr>
          </a:lstStyle>
          <a:p>
            <a:pPr>
              <a:defRPr/>
            </a:pPr>
            <a:fld id="{014CCBCC-5023-42FE-961C-CA80C0F1F01F}" type="slidenum">
              <a:rPr lang="es-ES" smtClean="0"/>
              <a:pPr>
                <a:defRPr/>
              </a:pPr>
              <a:t>‹nr.›</a:t>
            </a:fld>
            <a:endParaRPr lang="es-ES" dirty="0"/>
          </a:p>
        </p:txBody>
      </p:sp>
    </p:spTree>
    <p:extLst>
      <p:ext uri="{BB962C8B-B14F-4D97-AF65-F5344CB8AC3E}">
        <p14:creationId xmlns:p14="http://schemas.microsoft.com/office/powerpoint/2010/main" val="16626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55576" y="1052736"/>
            <a:ext cx="7772400" cy="1362075"/>
          </a:xfrm>
        </p:spPr>
        <p:txBody>
          <a:bodyPr anchor="t"/>
          <a:lstStyle>
            <a:lvl1pPr algn="ctr">
              <a:defRPr sz="3200" b="1" cap="all">
                <a:solidFill>
                  <a:srgbClr val="032B58"/>
                </a:solidFill>
              </a:defRPr>
            </a:lvl1pPr>
          </a:lstStyle>
          <a:p>
            <a:r>
              <a:rPr lang="es-ES"/>
              <a:t>Haga clic para modificar el estilo de título del patrón</a:t>
            </a:r>
            <a:endParaRPr lang="es-ES" dirty="0"/>
          </a:p>
        </p:txBody>
      </p:sp>
      <p:sp>
        <p:nvSpPr>
          <p:cNvPr id="3" name="2 Marcador de texto"/>
          <p:cNvSpPr>
            <a:spLocks noGrp="1"/>
          </p:cNvSpPr>
          <p:nvPr>
            <p:ph type="body" idx="1"/>
          </p:nvPr>
        </p:nvSpPr>
        <p:spPr>
          <a:xfrm>
            <a:off x="683568" y="3573016"/>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5" name="Rectangle 7"/>
          <p:cNvSpPr>
            <a:spLocks noGrp="1" noChangeArrowheads="1"/>
          </p:cNvSpPr>
          <p:nvPr>
            <p:ph type="sldNum" sz="quarter" idx="11"/>
          </p:nvPr>
        </p:nvSpPr>
        <p:spPr/>
        <p:txBody>
          <a:bodyPr/>
          <a:lstStyle>
            <a:lvl1pPr>
              <a:defRPr>
                <a:solidFill>
                  <a:srgbClr val="032B58"/>
                </a:solidFill>
              </a:defRPr>
            </a:lvl1pPr>
          </a:lstStyle>
          <a:p>
            <a:pPr>
              <a:defRPr/>
            </a:pPr>
            <a:fld id="{D61D127A-754A-4D62-AD34-55B67BF4D8B5}" type="slidenum">
              <a:rPr lang="es-ES" smtClean="0"/>
              <a:pPr>
                <a:defRPr/>
              </a:pPr>
              <a:t>‹nr.›</a:t>
            </a:fld>
            <a:endParaRPr lang="es-ES" dirty="0"/>
          </a:p>
        </p:txBody>
      </p:sp>
    </p:spTree>
    <p:extLst>
      <p:ext uri="{BB962C8B-B14F-4D97-AF65-F5344CB8AC3E}">
        <p14:creationId xmlns:p14="http://schemas.microsoft.com/office/powerpoint/2010/main" val="16563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32B58"/>
                </a:solidFill>
              </a:defRPr>
            </a:lvl1pPr>
          </a:lstStyle>
          <a:p>
            <a:r>
              <a:rPr lang="es-ES"/>
              <a:t>Haga clic para modificar el estilo de título del patrón</a:t>
            </a:r>
            <a:endParaRPr lang="es-ES" dirty="0"/>
          </a:p>
        </p:txBody>
      </p:sp>
      <p:sp>
        <p:nvSpPr>
          <p:cNvPr id="3" name="2 Marcador de contenido"/>
          <p:cNvSpPr>
            <a:spLocks noGrp="1"/>
          </p:cNvSpPr>
          <p:nvPr>
            <p:ph sz="half" idx="1"/>
          </p:nvPr>
        </p:nvSpPr>
        <p:spPr>
          <a:xfrm>
            <a:off x="533400" y="2438400"/>
            <a:ext cx="3894584" cy="3429000"/>
          </a:xfrm>
        </p:spPr>
        <p:txBody>
          <a:bodyPr/>
          <a:lstStyle>
            <a:lvl1pPr>
              <a:buFont typeface="Wingdings" pitchFamily="2" charset="2"/>
              <a:buChar char="q"/>
              <a:defRPr sz="2800">
                <a:solidFill>
                  <a:srgbClr val="032B58"/>
                </a:solidFill>
              </a:defRPr>
            </a:lvl1pPr>
            <a:lvl2pPr>
              <a:defRPr sz="2400">
                <a:solidFill>
                  <a:srgbClr val="032B58"/>
                </a:solidFill>
              </a:defRPr>
            </a:lvl2pPr>
            <a:lvl3pPr>
              <a:defRPr sz="2000">
                <a:solidFill>
                  <a:srgbClr val="032B58"/>
                </a:solidFill>
              </a:defRPr>
            </a:lvl3pPr>
            <a:lvl4pPr algn="ctr">
              <a:defRPr sz="1800">
                <a:solidFill>
                  <a:srgbClr val="032B58"/>
                </a:solidFill>
              </a:defRPr>
            </a:lvl4pPr>
            <a:lvl5pPr>
              <a:defRPr sz="1800">
                <a:solidFill>
                  <a:srgbClr val="032B58"/>
                </a:solidFill>
              </a:defRPr>
            </a:lvl5pPr>
            <a:lvl6pPr>
              <a:defRPr sz="1800">
                <a:solidFill>
                  <a:srgbClr val="041E3F"/>
                </a:solidFill>
              </a:defRPr>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contenido"/>
          <p:cNvSpPr>
            <a:spLocks noGrp="1"/>
          </p:cNvSpPr>
          <p:nvPr>
            <p:ph sz="half" idx="2"/>
          </p:nvPr>
        </p:nvSpPr>
        <p:spPr>
          <a:xfrm>
            <a:off x="4495800" y="2438400"/>
            <a:ext cx="3810000" cy="3429000"/>
          </a:xfrm>
        </p:spPr>
        <p:txBody>
          <a:bodyPr/>
          <a:lstStyle>
            <a:lvl1pPr>
              <a:buFont typeface="Wingdings" pitchFamily="2" charset="2"/>
              <a:buChar char="q"/>
              <a:defRPr sz="2800">
                <a:solidFill>
                  <a:srgbClr val="032B58"/>
                </a:solidFill>
              </a:defRPr>
            </a:lvl1pPr>
            <a:lvl2pPr>
              <a:defRPr sz="2400">
                <a:solidFill>
                  <a:srgbClr val="032B58"/>
                </a:solidFill>
              </a:defRPr>
            </a:lvl2pPr>
            <a:lvl3pPr>
              <a:defRPr sz="2000">
                <a:solidFill>
                  <a:srgbClr val="032B58"/>
                </a:solidFill>
              </a:defRPr>
            </a:lvl3pPr>
            <a:lvl4pPr>
              <a:defRPr sz="1800">
                <a:solidFill>
                  <a:srgbClr val="032B58"/>
                </a:solidFill>
              </a:defRPr>
            </a:lvl4pPr>
            <a:lvl5pPr>
              <a:defRPr sz="1800">
                <a:solidFill>
                  <a:srgbClr val="032B58"/>
                </a:solidFill>
              </a:defRPr>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Rectangle 5"/>
          <p:cNvSpPr>
            <a:spLocks noGrp="1" noChangeArrowheads="1"/>
          </p:cNvSpPr>
          <p:nvPr>
            <p:ph type="ftr" sz="quarter" idx="10"/>
          </p:nvPr>
        </p:nvSpPr>
        <p:spPr>
          <a:ln/>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a:ln/>
        </p:spPr>
        <p:txBody>
          <a:bodyPr/>
          <a:lstStyle>
            <a:lvl1pPr>
              <a:defRPr>
                <a:solidFill>
                  <a:srgbClr val="032B58"/>
                </a:solidFill>
              </a:defRPr>
            </a:lvl1pPr>
          </a:lstStyle>
          <a:p>
            <a:pPr>
              <a:defRPr/>
            </a:pPr>
            <a:fld id="{4049EE48-8E04-404B-99B8-48B8609AA644}" type="slidenum">
              <a:rPr lang="es-ES" smtClean="0"/>
              <a:pPr>
                <a:defRPr/>
              </a:pPr>
              <a:t>‹nr.›</a:t>
            </a:fld>
            <a:endParaRPr lang="es-ES" dirty="0"/>
          </a:p>
        </p:txBody>
      </p:sp>
    </p:spTree>
    <p:extLst>
      <p:ext uri="{BB962C8B-B14F-4D97-AF65-F5344CB8AC3E}">
        <p14:creationId xmlns:p14="http://schemas.microsoft.com/office/powerpoint/2010/main" val="33651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buFont typeface="Wingdings" pitchFamily="2" charset="2"/>
              <a:buChar char="q"/>
              <a:defRPr sz="2400"/>
            </a:lvl1pPr>
            <a:lvl2pPr>
              <a:defRPr sz="2000"/>
            </a:lvl2pPr>
            <a:lvl3pPr>
              <a:buFont typeface="Arial" pitchFamily="34" charset="0"/>
              <a:buChar char="•"/>
              <a:defRPr sz="1800"/>
            </a:lvl3pPr>
            <a:lvl4pPr>
              <a:buFont typeface="Wingdings" pitchFamily="2" charset="2"/>
              <a:buChar char="ü"/>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buFont typeface="Wingdings" pitchFamily="2" charset="2"/>
              <a:buChar char="q"/>
              <a:defRPr sz="2400"/>
            </a:lvl1pPr>
            <a:lvl2pPr>
              <a:defRPr sz="2000"/>
            </a:lvl2pPr>
            <a:lvl3pPr>
              <a:buFont typeface="Arial" pitchFamily="34" charset="0"/>
              <a:buChar char="•"/>
              <a:defRPr sz="1800"/>
            </a:lvl3pPr>
            <a:lvl4pPr>
              <a:buFont typeface="Wingdings" pitchFamily="2" charset="2"/>
              <a:buChar char="ü"/>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Rectangle 5"/>
          <p:cNvSpPr>
            <a:spLocks noGrp="1" noChangeArrowheads="1"/>
          </p:cNvSpPr>
          <p:nvPr>
            <p:ph type="ftr" sz="quarter" idx="10"/>
          </p:nvPr>
        </p:nvSpPr>
        <p:spPr/>
        <p:txBody>
          <a:bodyPr/>
          <a:lstStyle>
            <a:lvl1pPr>
              <a:defRPr/>
            </a:lvl1pPr>
          </a:lstStyle>
          <a:p>
            <a:pPr>
              <a:defRPr/>
            </a:pPr>
            <a:r>
              <a:rPr lang="es-ES" dirty="0"/>
              <a:t>Inserte pie de página</a:t>
            </a:r>
          </a:p>
        </p:txBody>
      </p:sp>
      <p:sp>
        <p:nvSpPr>
          <p:cNvPr id="8" name="Rectangle 7"/>
          <p:cNvSpPr>
            <a:spLocks noGrp="1" noChangeArrowheads="1"/>
          </p:cNvSpPr>
          <p:nvPr>
            <p:ph type="sldNum" sz="quarter" idx="11"/>
          </p:nvPr>
        </p:nvSpPr>
        <p:spPr/>
        <p:txBody>
          <a:bodyPr/>
          <a:lstStyle>
            <a:lvl1pPr>
              <a:defRPr/>
            </a:lvl1pPr>
          </a:lstStyle>
          <a:p>
            <a:pPr>
              <a:defRPr/>
            </a:pPr>
            <a:fld id="{A5E37379-C586-4B6E-A25B-4F1460CD38C1}" type="slidenum">
              <a:rPr lang="es-ES" smtClean="0"/>
              <a:pPr>
                <a:defRPr/>
              </a:pPr>
              <a:t>‹nr.›</a:t>
            </a:fld>
            <a:endParaRPr lang="es-ES" dirty="0"/>
          </a:p>
        </p:txBody>
      </p:sp>
    </p:spTree>
    <p:extLst>
      <p:ext uri="{BB962C8B-B14F-4D97-AF65-F5344CB8AC3E}">
        <p14:creationId xmlns:p14="http://schemas.microsoft.com/office/powerpoint/2010/main" val="894248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32B58"/>
                </a:solidFill>
              </a:defRPr>
            </a:lvl1pPr>
          </a:lstStyle>
          <a:p>
            <a:r>
              <a:rPr lang="es-ES"/>
              <a:t>Haga clic para modificar el estilo de título del patrón</a:t>
            </a:r>
            <a:endParaRPr lang="es-ES" dirty="0"/>
          </a:p>
        </p:txBody>
      </p:sp>
      <p:sp>
        <p:nvSpPr>
          <p:cNvPr id="3" name="Rectangle 5"/>
          <p:cNvSpPr>
            <a:spLocks noGrp="1" noChangeArrowheads="1"/>
          </p:cNvSpPr>
          <p:nvPr>
            <p:ph type="ftr" sz="quarter" idx="10"/>
          </p:nvPr>
        </p:nvSpPr>
        <p:spPr>
          <a:ln/>
        </p:spPr>
        <p:txBody>
          <a:bodyPr/>
          <a:lstStyle>
            <a:lvl1pPr>
              <a:defRPr>
                <a:solidFill>
                  <a:srgbClr val="032B58"/>
                </a:solidFill>
              </a:defRPr>
            </a:lvl1pPr>
          </a:lstStyle>
          <a:p>
            <a:pPr>
              <a:defRPr/>
            </a:pPr>
            <a:r>
              <a:rPr lang="es-ES" dirty="0"/>
              <a:t>Inserte pie de página</a:t>
            </a:r>
          </a:p>
        </p:txBody>
      </p:sp>
      <p:sp>
        <p:nvSpPr>
          <p:cNvPr id="4" name="Rectangle 7"/>
          <p:cNvSpPr>
            <a:spLocks noGrp="1" noChangeArrowheads="1"/>
          </p:cNvSpPr>
          <p:nvPr>
            <p:ph type="sldNum" sz="quarter" idx="11"/>
          </p:nvPr>
        </p:nvSpPr>
        <p:spPr>
          <a:ln/>
        </p:spPr>
        <p:txBody>
          <a:bodyPr/>
          <a:lstStyle>
            <a:lvl1pPr>
              <a:defRPr>
                <a:solidFill>
                  <a:srgbClr val="032B58"/>
                </a:solidFill>
              </a:defRPr>
            </a:lvl1pPr>
          </a:lstStyle>
          <a:p>
            <a:pPr>
              <a:defRPr/>
            </a:pPr>
            <a:fld id="{DF54DB73-13D5-4558-A536-60F0496767AA}" type="slidenum">
              <a:rPr lang="es-ES" smtClean="0"/>
              <a:pPr>
                <a:defRPr/>
              </a:pPr>
              <a:t>‹nr.›</a:t>
            </a:fld>
            <a:endParaRPr lang="es-ES" dirty="0"/>
          </a:p>
        </p:txBody>
      </p:sp>
    </p:spTree>
    <p:extLst>
      <p:ext uri="{BB962C8B-B14F-4D97-AF65-F5344CB8AC3E}">
        <p14:creationId xmlns:p14="http://schemas.microsoft.com/office/powerpoint/2010/main" val="87675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3" name="Rectangle 7"/>
          <p:cNvSpPr>
            <a:spLocks noGrp="1" noChangeArrowheads="1"/>
          </p:cNvSpPr>
          <p:nvPr>
            <p:ph type="sldNum" sz="quarter" idx="11"/>
          </p:nvPr>
        </p:nvSpPr>
        <p:spPr/>
        <p:txBody>
          <a:bodyPr/>
          <a:lstStyle>
            <a:lvl1pPr>
              <a:defRPr>
                <a:solidFill>
                  <a:srgbClr val="032B58"/>
                </a:solidFill>
              </a:defRPr>
            </a:lvl1pPr>
          </a:lstStyle>
          <a:p>
            <a:pPr>
              <a:defRPr/>
            </a:pPr>
            <a:fld id="{031C83D2-F027-4E35-B960-4F6D60DAE900}" type="slidenum">
              <a:rPr lang="es-ES" smtClean="0"/>
              <a:pPr>
                <a:defRPr/>
              </a:pPr>
              <a:t>‹nr.›</a:t>
            </a:fld>
            <a:endParaRPr lang="es-ES" dirty="0"/>
          </a:p>
        </p:txBody>
      </p:sp>
    </p:spTree>
    <p:extLst>
      <p:ext uri="{BB962C8B-B14F-4D97-AF65-F5344CB8AC3E}">
        <p14:creationId xmlns:p14="http://schemas.microsoft.com/office/powerpoint/2010/main" val="292136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9552" y="836712"/>
            <a:ext cx="7920880" cy="648072"/>
          </a:xfrm>
        </p:spPr>
        <p:txBody>
          <a:bodyPr anchor="b"/>
          <a:lstStyle>
            <a:lvl1pPr algn="ctr">
              <a:defRPr sz="2000" b="1">
                <a:solidFill>
                  <a:srgbClr val="032B58"/>
                </a:solidFill>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3575050" y="2060848"/>
            <a:ext cx="5111750" cy="4065315"/>
          </a:xfrm>
        </p:spPr>
        <p:txBody>
          <a:bodyPr/>
          <a:lstStyle>
            <a:lvl1pPr>
              <a:buClr>
                <a:srgbClr val="041E3F"/>
              </a:buClr>
              <a:buFont typeface="Wingdings" pitchFamily="2" charset="2"/>
              <a:buChar char="q"/>
              <a:defRPr sz="3200">
                <a:solidFill>
                  <a:srgbClr val="032B58"/>
                </a:solidFill>
              </a:defRPr>
            </a:lvl1pPr>
            <a:lvl2pPr>
              <a:buClr>
                <a:srgbClr val="041E3F"/>
              </a:buClr>
              <a:buFont typeface="Wingdings" pitchFamily="2" charset="2"/>
              <a:buChar char="§"/>
              <a:defRPr sz="2800">
                <a:solidFill>
                  <a:srgbClr val="032B58"/>
                </a:solidFill>
              </a:defRPr>
            </a:lvl2pPr>
            <a:lvl3pPr>
              <a:buClr>
                <a:srgbClr val="041E3F"/>
              </a:buClr>
              <a:buFont typeface="Arial" pitchFamily="34" charset="0"/>
              <a:buChar char="•"/>
              <a:defRPr sz="2400">
                <a:solidFill>
                  <a:srgbClr val="032B58"/>
                </a:solidFill>
              </a:defRPr>
            </a:lvl3pPr>
            <a:lvl4pPr marL="1714500" indent="-342900">
              <a:buClr>
                <a:srgbClr val="041E3F"/>
              </a:buClr>
              <a:buFont typeface="Wingdings" panose="05000000000000000000" pitchFamily="2" charset="2"/>
              <a:buChar char="ü"/>
              <a:defRPr sz="2000" baseline="0">
                <a:solidFill>
                  <a:srgbClr val="032B58"/>
                </a:solidFill>
              </a:defRPr>
            </a:lvl4pPr>
            <a:lvl5pPr>
              <a:buClr>
                <a:srgbClr val="041E3F"/>
              </a:buClr>
              <a:buFont typeface="Courier New" pitchFamily="49" charset="0"/>
              <a:buChar char="o"/>
              <a:defRPr sz="2000">
                <a:solidFill>
                  <a:srgbClr val="032B58"/>
                </a:solidFill>
              </a:defRPr>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texto"/>
          <p:cNvSpPr>
            <a:spLocks noGrp="1"/>
          </p:cNvSpPr>
          <p:nvPr>
            <p:ph type="body" sz="half" idx="2"/>
          </p:nvPr>
        </p:nvSpPr>
        <p:spPr>
          <a:xfrm>
            <a:off x="457200" y="2060848"/>
            <a:ext cx="3008313" cy="4065315"/>
          </a:xfrm>
        </p:spPr>
        <p:txBody>
          <a:bodyPr/>
          <a:lstStyle>
            <a:lvl1pPr marL="0" indent="0">
              <a:buNone/>
              <a:defRPr sz="1400">
                <a:solidFill>
                  <a:srgbClr val="032B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a:ln/>
        </p:spPr>
        <p:txBody>
          <a:bodyPr/>
          <a:lstStyle>
            <a:lvl1pPr>
              <a:defRPr>
                <a:solidFill>
                  <a:srgbClr val="032B58"/>
                </a:solidFill>
              </a:defRPr>
            </a:lvl1pPr>
          </a:lstStyle>
          <a:p>
            <a:pPr>
              <a:defRPr/>
            </a:pPr>
            <a:fld id="{858D2955-3B0E-404F-AD73-6DAF2D5EA93D}" type="slidenum">
              <a:rPr lang="es-ES" smtClean="0"/>
              <a:pPr>
                <a:defRPr/>
              </a:pPr>
              <a:t>‹nr.›</a:t>
            </a:fld>
            <a:endParaRPr lang="es-ES" dirty="0"/>
          </a:p>
        </p:txBody>
      </p:sp>
    </p:spTree>
    <p:extLst>
      <p:ext uri="{BB962C8B-B14F-4D97-AF65-F5344CB8AC3E}">
        <p14:creationId xmlns:p14="http://schemas.microsoft.com/office/powerpoint/2010/main" val="2369081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55576" y="908720"/>
            <a:ext cx="7272808" cy="576064"/>
          </a:xfrm>
        </p:spPr>
        <p:txBody>
          <a:bodyPr anchor="b"/>
          <a:lstStyle>
            <a:lvl1pPr algn="ctr">
              <a:defRPr sz="2000" b="1"/>
            </a:lvl1pPr>
          </a:lstStyle>
          <a:p>
            <a:r>
              <a:rPr lang="es-ES"/>
              <a:t>Haga clic para modificar el estilo de título del patrón</a:t>
            </a:r>
            <a:endParaRPr lang="es-ES" dirty="0"/>
          </a:p>
        </p:txBody>
      </p:sp>
      <p:sp>
        <p:nvSpPr>
          <p:cNvPr id="3" name="2 Marcador de posición de imagen"/>
          <p:cNvSpPr>
            <a:spLocks noGrp="1"/>
          </p:cNvSpPr>
          <p:nvPr>
            <p:ph type="pic" idx="1"/>
          </p:nvPr>
        </p:nvSpPr>
        <p:spPr>
          <a:xfrm>
            <a:off x="1763688" y="1988840"/>
            <a:ext cx="5486400" cy="28906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5"/>
          <p:cNvSpPr>
            <a:spLocks noGrp="1" noChangeArrowheads="1"/>
          </p:cNvSpPr>
          <p:nvPr>
            <p:ph type="ftr" sz="quarter" idx="10"/>
          </p:nvPr>
        </p:nvSpPr>
        <p:spPr/>
        <p:txBody>
          <a:bodyPr/>
          <a:lstStyle>
            <a:lvl1pPr>
              <a:defRPr>
                <a:solidFill>
                  <a:srgbClr val="032B58"/>
                </a:solidFill>
              </a:defRPr>
            </a:lvl1pPr>
          </a:lstStyle>
          <a:p>
            <a:pPr>
              <a:defRPr/>
            </a:pPr>
            <a:r>
              <a:rPr lang="es-ES" dirty="0"/>
              <a:t>Inserte pie de página</a:t>
            </a:r>
          </a:p>
        </p:txBody>
      </p:sp>
      <p:sp>
        <p:nvSpPr>
          <p:cNvPr id="6" name="Rectangle 7"/>
          <p:cNvSpPr>
            <a:spLocks noGrp="1" noChangeArrowheads="1"/>
          </p:cNvSpPr>
          <p:nvPr>
            <p:ph type="sldNum" sz="quarter" idx="11"/>
          </p:nvPr>
        </p:nvSpPr>
        <p:spPr/>
        <p:txBody>
          <a:bodyPr/>
          <a:lstStyle>
            <a:lvl1pPr>
              <a:defRPr>
                <a:solidFill>
                  <a:srgbClr val="032B58"/>
                </a:solidFill>
              </a:defRPr>
            </a:lvl1pPr>
          </a:lstStyle>
          <a:p>
            <a:pPr>
              <a:defRPr/>
            </a:pPr>
            <a:fld id="{0DE0BC99-5107-436F-9F3E-0EE7B73D8F25}" type="slidenum">
              <a:rPr lang="es-ES" smtClean="0"/>
              <a:pPr>
                <a:defRPr/>
              </a:pPr>
              <a:t>‹nr.›</a:t>
            </a:fld>
            <a:endParaRPr lang="es-ES" dirty="0"/>
          </a:p>
        </p:txBody>
      </p:sp>
    </p:spTree>
    <p:extLst>
      <p:ext uri="{BB962C8B-B14F-4D97-AF65-F5344CB8AC3E}">
        <p14:creationId xmlns:p14="http://schemas.microsoft.com/office/powerpoint/2010/main" val="874204848"/>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96975"/>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dirty="0"/>
              <a:t>INDICE</a:t>
            </a:r>
            <a:endParaRPr lang="es-ES" dirty="0"/>
          </a:p>
        </p:txBody>
      </p:sp>
      <p:sp>
        <p:nvSpPr>
          <p:cNvPr id="1029" name="Rectangle 5"/>
          <p:cNvSpPr>
            <a:spLocks noGrp="1" noChangeArrowheads="1"/>
          </p:cNvSpPr>
          <p:nvPr>
            <p:ph type="ftr" sz="quarter" idx="3"/>
          </p:nvPr>
        </p:nvSpPr>
        <p:spPr bwMode="auto">
          <a:xfrm>
            <a:off x="395536" y="6544816"/>
            <a:ext cx="4464496" cy="26856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dirty="0" smtClean="0">
                <a:solidFill>
                  <a:srgbClr val="3D4E84"/>
                </a:solidFill>
                <a:effectLst/>
                <a:latin typeface="Candara" pitchFamily="34" charset="0"/>
              </a:defRPr>
            </a:lvl1pPr>
          </a:lstStyle>
          <a:p>
            <a:pPr>
              <a:defRPr/>
            </a:pPr>
            <a:r>
              <a:rPr lang="es-ES" dirty="0"/>
              <a:t>Inserte pie de página</a:t>
            </a:r>
          </a:p>
        </p:txBody>
      </p:sp>
      <p:sp>
        <p:nvSpPr>
          <p:cNvPr id="1031" name="Rectangle 7"/>
          <p:cNvSpPr>
            <a:spLocks noGrp="1" noChangeArrowheads="1"/>
          </p:cNvSpPr>
          <p:nvPr>
            <p:ph type="sldNum" sz="quarter" idx="4"/>
          </p:nvPr>
        </p:nvSpPr>
        <p:spPr bwMode="auto">
          <a:xfrm>
            <a:off x="6934200" y="6525344"/>
            <a:ext cx="1886272" cy="2606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solidFill>
                  <a:srgbClr val="3D4E84"/>
                </a:solidFill>
                <a:effectLst/>
                <a:latin typeface="Candara" pitchFamily="34" charset="0"/>
              </a:defRPr>
            </a:lvl1pPr>
          </a:lstStyle>
          <a:p>
            <a:pPr>
              <a:defRPr/>
            </a:pPr>
            <a:fld id="{511B3B7F-8647-4575-AD40-ACDC3E7657BF}" type="slidenum">
              <a:rPr lang="es-ES" smtClean="0"/>
              <a:pPr>
                <a:defRPr/>
              </a:pPr>
              <a:t>‹nr.›</a:t>
            </a:fld>
            <a:endParaRPr lang="es-ES" dirty="0"/>
          </a:p>
        </p:txBody>
      </p:sp>
      <p:sp>
        <p:nvSpPr>
          <p:cNvPr id="2" name="Rectangle 9"/>
          <p:cNvSpPr>
            <a:spLocks noGrp="1" noChangeArrowheads="1"/>
          </p:cNvSpPr>
          <p:nvPr>
            <p:ph type="body" idx="1"/>
          </p:nvPr>
        </p:nvSpPr>
        <p:spPr bwMode="auto">
          <a:xfrm>
            <a:off x="533400" y="24384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dirty="0"/>
              <a:t>Haga clic </a:t>
            </a:r>
            <a:r>
              <a:rPr lang="es-ES" dirty="0" err="1"/>
              <a:t>phjghjhjara</a:t>
            </a:r>
            <a:r>
              <a:rPr lang="es-ES" dirty="0"/>
              <a:t>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a:p>
            <a:pPr lvl="4"/>
            <a:endParaRPr lang="es-ES" dirty="0"/>
          </a:p>
        </p:txBody>
      </p:sp>
      <p:cxnSp>
        <p:nvCxnSpPr>
          <p:cNvPr id="1030" name="AutoShape 12"/>
          <p:cNvCxnSpPr>
            <a:cxnSpLocks noChangeShapeType="1"/>
          </p:cNvCxnSpPr>
          <p:nvPr/>
        </p:nvCxnSpPr>
        <p:spPr bwMode="auto">
          <a:xfrm flipV="1">
            <a:off x="488950" y="914400"/>
            <a:ext cx="882650" cy="152400"/>
          </a:xfrm>
          <a:prstGeom prst="straightConnector1">
            <a:avLst/>
          </a:prstGeom>
          <a:noFill/>
          <a:ln w="9525">
            <a:noFill/>
            <a:round/>
            <a:headEnd/>
            <a:tailEnd/>
          </a:ln>
        </p:spPr>
      </p:cxnSp>
      <p:sp>
        <p:nvSpPr>
          <p:cNvPr id="1038" name="Line 14"/>
          <p:cNvSpPr>
            <a:spLocks noChangeShapeType="1"/>
          </p:cNvSpPr>
          <p:nvPr/>
        </p:nvSpPr>
        <p:spPr bwMode="auto">
          <a:xfrm>
            <a:off x="533400" y="5867400"/>
            <a:ext cx="8229600" cy="0"/>
          </a:xfrm>
          <a:prstGeom prst="line">
            <a:avLst/>
          </a:prstGeom>
          <a:noFill/>
          <a:ln w="9525">
            <a:noFill/>
            <a:round/>
            <a:headEnd/>
            <a:tailEnd/>
          </a:ln>
          <a:effectLst/>
        </p:spPr>
        <p:txBody>
          <a:bodyPr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040" name="Line 16"/>
          <p:cNvSpPr>
            <a:spLocks noChangeShapeType="1"/>
          </p:cNvSpPr>
          <p:nvPr/>
        </p:nvSpPr>
        <p:spPr bwMode="auto">
          <a:xfrm flipV="1">
            <a:off x="533400" y="2209800"/>
            <a:ext cx="7848600" cy="76200"/>
          </a:xfrm>
          <a:prstGeom prst="line">
            <a:avLst/>
          </a:prstGeom>
          <a:noFill/>
          <a:ln w="9525">
            <a:noFill/>
            <a:round/>
            <a:headEnd/>
            <a:tailEnd/>
          </a:ln>
          <a:effectLst/>
        </p:spPr>
        <p:txBody>
          <a:bodyPr anchor="ctr"/>
          <a:lstStyle/>
          <a:p>
            <a:pPr>
              <a:defRPr/>
            </a:pPr>
            <a:endParaRPr lang="es-ES" dirty="0">
              <a:effectLst>
                <a:outerShdw blurRad="38100" dist="38100" dir="2700000" algn="tl">
                  <a:srgbClr val="000000">
                    <a:alpha val="43137"/>
                  </a:srgbClr>
                </a:outerShdw>
              </a:effectLst>
              <a:latin typeface="Candara" pitchFamily="34" charset="0"/>
            </a:endParaRPr>
          </a:p>
        </p:txBody>
      </p:sp>
      <p:sp>
        <p:nvSpPr>
          <p:cNvPr id="1042" name="Line 18"/>
          <p:cNvSpPr>
            <a:spLocks noChangeShapeType="1"/>
          </p:cNvSpPr>
          <p:nvPr/>
        </p:nvSpPr>
        <p:spPr bwMode="auto">
          <a:xfrm flipV="1">
            <a:off x="395536" y="6525344"/>
            <a:ext cx="8382000" cy="0"/>
          </a:xfrm>
          <a:prstGeom prst="line">
            <a:avLst/>
          </a:prstGeom>
          <a:noFill/>
          <a:ln w="28575">
            <a:solidFill>
              <a:schemeClr val="bg1">
                <a:lumMod val="75000"/>
              </a:schemeClr>
            </a:solidFill>
            <a:round/>
            <a:headEnd/>
            <a:tailEnd/>
          </a:ln>
          <a:effectLst/>
        </p:spPr>
        <p:txBody>
          <a:bodyPr anchor="ctr"/>
          <a:lstStyle/>
          <a:p>
            <a:pPr>
              <a:defRPr/>
            </a:pPr>
            <a:endParaRPr lang="es-ES" dirty="0">
              <a:effectLst>
                <a:outerShdw blurRad="38100" dist="38100" dir="2700000" algn="tl">
                  <a:srgbClr val="000000">
                    <a:alpha val="43137"/>
                  </a:srgbClr>
                </a:outerShdw>
              </a:effectLst>
              <a:latin typeface="Candara" pitchFamily="34" charset="0"/>
            </a:endParaRPr>
          </a:p>
        </p:txBody>
      </p:sp>
      <p:pic>
        <p:nvPicPr>
          <p:cNvPr id="13" name="12 Imagen" descr="C:\Users\avalls\Desktop\Materiales a ser cambiados\Logos AECOM nuevos\Logo 1.jpg"/>
          <p:cNvPicPr/>
          <p:nvPr userDrawn="1"/>
        </p:nvPicPr>
        <p:blipFill>
          <a:blip r:embed="rId15" cstate="print">
            <a:clrChange>
              <a:clrFrom>
                <a:srgbClr val="FFFFFF"/>
              </a:clrFrom>
              <a:clrTo>
                <a:srgbClr val="FFFFFF">
                  <a:alpha val="0"/>
                </a:srgbClr>
              </a:clrTo>
            </a:clrChange>
          </a:blip>
          <a:srcRect l="8424" t="13581" r="7790"/>
          <a:stretch>
            <a:fillRect/>
          </a:stretch>
        </p:blipFill>
        <p:spPr bwMode="auto">
          <a:xfrm>
            <a:off x="7380312" y="332656"/>
            <a:ext cx="1068754" cy="487432"/>
          </a:xfrm>
          <a:prstGeom prst="rect">
            <a:avLst/>
          </a:prstGeom>
          <a:noFill/>
          <a:ln w="9525">
            <a:noFill/>
            <a:miter lim="800000"/>
            <a:headEnd/>
            <a:tailEnd/>
          </a:ln>
        </p:spPr>
      </p:pic>
    </p:spTree>
    <p:extLst>
      <p:ext uri="{BB962C8B-B14F-4D97-AF65-F5344CB8AC3E}">
        <p14:creationId xmlns:p14="http://schemas.microsoft.com/office/powerpoint/2010/main" val="201501882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Lst>
  <p:hf hdr="0" dt="0"/>
  <p:txStyles>
    <p:title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p:titleStyle>
    <p:bodyStyle>
      <a:lvl1pPr marL="457200" indent="-457200" algn="l" rtl="0" eaLnBrk="1" fontAlgn="base" hangingPunct="1">
        <a:spcBef>
          <a:spcPct val="20000"/>
        </a:spcBef>
        <a:spcAft>
          <a:spcPct val="0"/>
        </a:spcAft>
        <a:buClr>
          <a:srgbClr val="000066"/>
        </a:buClr>
        <a:buFont typeface="+mj-lt"/>
        <a:buAutoNum type="arabicPeriod"/>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1026"/>
          <p:cNvSpPr>
            <a:spLocks noGrp="1" noChangeArrowheads="1"/>
          </p:cNvSpPr>
          <p:nvPr>
            <p:ph type="ctrTitle"/>
          </p:nvPr>
        </p:nvSpPr>
        <p:spPr>
          <a:xfrm>
            <a:off x="467544" y="2564904"/>
            <a:ext cx="8207375" cy="1872208"/>
          </a:xfrm>
          <a:solidFill>
            <a:srgbClr val="2A295C"/>
          </a:solidFill>
        </p:spPr>
        <p:style>
          <a:lnRef idx="0">
            <a:scrgbClr r="0" g="0" b="0"/>
          </a:lnRef>
          <a:fillRef idx="1003">
            <a:schemeClr val="lt1"/>
          </a:fillRef>
          <a:effectRef idx="0">
            <a:scrgbClr r="0" g="0" b="0"/>
          </a:effectRef>
          <a:fontRef idx="major"/>
        </p:style>
        <p:txBody>
          <a:bodyPr/>
          <a:lstStyle/>
          <a:p>
            <a:pPr>
              <a:spcBef>
                <a:spcPts val="1800"/>
              </a:spcBef>
              <a:defRPr/>
            </a:pPr>
            <a:br>
              <a:rPr lang="es-ES_tradnl" dirty="0">
                <a:solidFill>
                  <a:schemeClr val="bg1"/>
                </a:solidFill>
              </a:rPr>
            </a:br>
            <a:br>
              <a:rPr lang="es-ES_tradnl" dirty="0">
                <a:solidFill>
                  <a:schemeClr val="bg1"/>
                </a:solidFill>
              </a:rPr>
            </a:br>
            <a:r>
              <a:rPr lang="es-ES_tradnl">
                <a:solidFill>
                  <a:schemeClr val="bg1"/>
                </a:solidFill>
              </a:rPr>
              <a:t>Global Perspectives </a:t>
            </a:r>
            <a:r>
              <a:rPr lang="es-ES_tradnl" dirty="0">
                <a:solidFill>
                  <a:schemeClr val="bg1"/>
                </a:solidFill>
              </a:rPr>
              <a:t>on RIA Implementation</a:t>
            </a:r>
            <a:br>
              <a:rPr lang="es-ES_tradnl" dirty="0">
                <a:solidFill>
                  <a:schemeClr val="bg1"/>
                </a:solidFill>
              </a:rPr>
            </a:br>
            <a:br>
              <a:rPr lang="es-ES_tradnl" dirty="0">
                <a:solidFill>
                  <a:schemeClr val="bg1"/>
                </a:solidFill>
              </a:rPr>
            </a:br>
            <a:endParaRPr lang="en-US" sz="2000" dirty="0">
              <a:solidFill>
                <a:schemeClr val="bg1"/>
              </a:solidFill>
            </a:endParaRPr>
          </a:p>
        </p:txBody>
      </p:sp>
      <p:sp>
        <p:nvSpPr>
          <p:cNvPr id="4" name="3 Rectángulo"/>
          <p:cNvSpPr/>
          <p:nvPr/>
        </p:nvSpPr>
        <p:spPr bwMode="auto">
          <a:xfrm>
            <a:off x="467544" y="5733256"/>
            <a:ext cx="3816424" cy="64807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5" name="4 Rectángulo"/>
          <p:cNvSpPr/>
          <p:nvPr/>
        </p:nvSpPr>
        <p:spPr bwMode="auto">
          <a:xfrm>
            <a:off x="467544" y="5661248"/>
            <a:ext cx="3672408"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s-ES"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10" name="Afbeelding 9">
            <a:extLst>
              <a:ext uri="{FF2B5EF4-FFF2-40B4-BE49-F238E27FC236}">
                <a16:creationId xmlns:a16="http://schemas.microsoft.com/office/drawing/2014/main" id="{CEF89EA2-96E2-414A-8F03-DCBF5AC9F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pic>
        <p:nvPicPr>
          <p:cNvPr id="7" name="Afbeelding 6">
            <a:extLst>
              <a:ext uri="{FF2B5EF4-FFF2-40B4-BE49-F238E27FC236}">
                <a16:creationId xmlns:a16="http://schemas.microsoft.com/office/drawing/2014/main" id="{21962745-6F29-4DB7-925E-3C808C9C798F}"/>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
        <p:nvSpPr>
          <p:cNvPr id="8" name="Text Box 1032">
            <a:extLst>
              <a:ext uri="{FF2B5EF4-FFF2-40B4-BE49-F238E27FC236}">
                <a16:creationId xmlns:a16="http://schemas.microsoft.com/office/drawing/2014/main" id="{BCAB828E-511B-4AB6-A4B5-C8AE5C63BC0F}"/>
              </a:ext>
            </a:extLst>
          </p:cNvPr>
          <p:cNvSpPr txBox="1">
            <a:spLocks noChangeArrowheads="1"/>
          </p:cNvSpPr>
          <p:nvPr/>
        </p:nvSpPr>
        <p:spPr bwMode="auto">
          <a:xfrm>
            <a:off x="5220072" y="5713516"/>
            <a:ext cx="3382963" cy="630942"/>
          </a:xfrm>
          <a:prstGeom prst="rect">
            <a:avLst/>
          </a:prstGeom>
          <a:noFill/>
          <a:ln w="9525">
            <a:noFill/>
            <a:miter lim="800000"/>
            <a:headEnd/>
            <a:tailEnd/>
          </a:ln>
        </p:spPr>
        <p:txBody>
          <a:bodyPr>
            <a:spAutoFit/>
          </a:bodyPr>
          <a:lstStyle/>
          <a:p>
            <a:pPr algn="r">
              <a:spcBef>
                <a:spcPct val="50000"/>
              </a:spcBef>
            </a:pPr>
            <a:r>
              <a:rPr lang="en-US" sz="1400" dirty="0" err="1">
                <a:solidFill>
                  <a:srgbClr val="2A295C"/>
                </a:solidFill>
                <a:latin typeface="Gill Sans MT" pitchFamily="34" charset="0"/>
              </a:rPr>
              <a:t>drs.</a:t>
            </a:r>
            <a:r>
              <a:rPr lang="en-US" sz="1400" dirty="0">
                <a:solidFill>
                  <a:srgbClr val="2A295C"/>
                </a:solidFill>
                <a:latin typeface="Gill Sans MT" pitchFamily="34" charset="0"/>
              </a:rPr>
              <a:t> Kees R. Jonkheer</a:t>
            </a:r>
          </a:p>
          <a:p>
            <a:pPr algn="r">
              <a:spcBef>
                <a:spcPct val="50000"/>
              </a:spcBef>
            </a:pPr>
            <a:r>
              <a:rPr lang="en-US" sz="1400" dirty="0">
                <a:solidFill>
                  <a:srgbClr val="2A295C"/>
                </a:solidFill>
                <a:latin typeface="Gill Sans MT" pitchFamily="34" charset="0"/>
              </a:rPr>
              <a:t>23 September 2019</a:t>
            </a:r>
          </a:p>
        </p:txBody>
      </p:sp>
    </p:spTree>
    <p:extLst>
      <p:ext uri="{BB962C8B-B14F-4D97-AF65-F5344CB8AC3E}">
        <p14:creationId xmlns:p14="http://schemas.microsoft.com/office/powerpoint/2010/main" val="3793975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10</a:t>
            </a:fld>
            <a:endParaRPr lang="es-ES" dirty="0"/>
          </a:p>
        </p:txBody>
      </p:sp>
      <p:sp>
        <p:nvSpPr>
          <p:cNvPr id="6" name="Tijdelijke aanduiding voor inhoud 2"/>
          <p:cNvSpPr>
            <a:spLocks noGrp="1"/>
          </p:cNvSpPr>
          <p:nvPr/>
        </p:nvSpPr>
        <p:spPr bwMode="auto">
          <a:xfrm>
            <a:off x="395536" y="2132856"/>
            <a:ext cx="8454888"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1" fontAlgn="base" hangingPunct="1">
              <a:spcBef>
                <a:spcPct val="20000"/>
              </a:spcBef>
              <a:spcAft>
                <a:spcPct val="0"/>
              </a:spcAft>
              <a:buClr>
                <a:srgbClr val="000066"/>
              </a:buClr>
              <a:buFont typeface="Wingdings" pitchFamily="2" charset="2"/>
              <a:buChar char="q"/>
              <a:defRPr sz="2000">
                <a:solidFill>
                  <a:srgbClr val="032B58"/>
                </a:solidFill>
                <a:latin typeface="Candara" pitchFamily="34" charset="0"/>
                <a:ea typeface="+mn-ea"/>
                <a:cs typeface="+mn-cs"/>
              </a:defRPr>
            </a:lvl1pPr>
            <a:lvl2pPr marL="742950" indent="-285750" algn="l" rtl="0" eaLnBrk="1" fontAlgn="base" hangingPunct="1">
              <a:spcBef>
                <a:spcPct val="20000"/>
              </a:spcBef>
              <a:spcAft>
                <a:spcPct val="0"/>
              </a:spcAft>
              <a:buClr>
                <a:srgbClr val="000066"/>
              </a:buClr>
              <a:buFont typeface="Wingdings" pitchFamily="2" charset="2"/>
              <a:buChar char="§"/>
              <a:defRPr>
                <a:solidFill>
                  <a:srgbClr val="032B58"/>
                </a:solidFill>
                <a:latin typeface="Candara" pitchFamily="34" charset="0"/>
              </a:defRPr>
            </a:lvl2pPr>
            <a:lvl3pPr marL="1143000" indent="-228600" algn="l" rtl="0" eaLnBrk="1" fontAlgn="base" hangingPunct="1">
              <a:spcBef>
                <a:spcPct val="20000"/>
              </a:spcBef>
              <a:spcAft>
                <a:spcPct val="0"/>
              </a:spcAft>
              <a:buClr>
                <a:srgbClr val="000066"/>
              </a:buClr>
              <a:buChar char="•"/>
              <a:defRPr sz="1600">
                <a:solidFill>
                  <a:srgbClr val="032B58"/>
                </a:solidFill>
                <a:latin typeface="Candara" pitchFamily="34" charset="0"/>
              </a:defRPr>
            </a:lvl3pPr>
            <a:lvl4pPr marL="16002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4pPr>
            <a:lvl5pPr marL="2057400" indent="-228600" algn="l" rtl="0" eaLnBrk="1" fontAlgn="base" hangingPunct="1">
              <a:spcBef>
                <a:spcPct val="20000"/>
              </a:spcBef>
              <a:spcAft>
                <a:spcPct val="0"/>
              </a:spcAft>
              <a:buClr>
                <a:srgbClr val="000066"/>
              </a:buClr>
              <a:buChar char="»"/>
              <a:defRPr sz="1400">
                <a:solidFill>
                  <a:srgbClr val="032B58"/>
                </a:solidFill>
                <a:latin typeface="Candara" pitchFamily="34" charset="0"/>
              </a:defRPr>
            </a:lvl5pPr>
            <a:lvl6pPr marL="2514600" indent="-228600" algn="l" rtl="0" eaLnBrk="1" fontAlgn="base" hangingPunct="1">
              <a:spcBef>
                <a:spcPct val="20000"/>
              </a:spcBef>
              <a:spcAft>
                <a:spcPct val="0"/>
              </a:spcAft>
              <a:buClr>
                <a:srgbClr val="000066"/>
              </a:buClr>
              <a:buChar char="»"/>
              <a:defRPr sz="1400">
                <a:solidFill>
                  <a:srgbClr val="000066"/>
                </a:solidFill>
                <a:latin typeface="+mn-lt"/>
              </a:defRPr>
            </a:lvl6pPr>
            <a:lvl7pPr marL="2971800" indent="-228600" algn="l" rtl="0" eaLnBrk="1" fontAlgn="base" hangingPunct="1">
              <a:spcBef>
                <a:spcPct val="20000"/>
              </a:spcBef>
              <a:spcAft>
                <a:spcPct val="0"/>
              </a:spcAft>
              <a:buClr>
                <a:srgbClr val="000066"/>
              </a:buClr>
              <a:buChar char="»"/>
              <a:defRPr sz="1400">
                <a:solidFill>
                  <a:srgbClr val="000066"/>
                </a:solidFill>
                <a:latin typeface="+mn-lt"/>
              </a:defRPr>
            </a:lvl7pPr>
            <a:lvl8pPr marL="3429000" indent="-228600" algn="l" rtl="0" eaLnBrk="1" fontAlgn="base" hangingPunct="1">
              <a:spcBef>
                <a:spcPct val="20000"/>
              </a:spcBef>
              <a:spcAft>
                <a:spcPct val="0"/>
              </a:spcAft>
              <a:buClr>
                <a:srgbClr val="000066"/>
              </a:buClr>
              <a:buChar char="»"/>
              <a:defRPr sz="1400">
                <a:solidFill>
                  <a:srgbClr val="000066"/>
                </a:solidFill>
                <a:latin typeface="+mn-lt"/>
              </a:defRPr>
            </a:lvl8pPr>
            <a:lvl9pPr marL="3886200" indent="-228600" algn="l" rtl="0" eaLnBrk="1" fontAlgn="base" hangingPunct="1">
              <a:spcBef>
                <a:spcPct val="20000"/>
              </a:spcBef>
              <a:spcAft>
                <a:spcPct val="0"/>
              </a:spcAft>
              <a:buClr>
                <a:srgbClr val="000066"/>
              </a:buClr>
              <a:buChar char="»"/>
              <a:defRPr sz="1400">
                <a:solidFill>
                  <a:srgbClr val="000066"/>
                </a:solidFill>
                <a:latin typeface="+mn-lt"/>
              </a:defRPr>
            </a:lvl9pPr>
          </a:lstStyle>
          <a:p>
            <a:pPr marL="0" indent="0">
              <a:buNone/>
            </a:pPr>
            <a:r>
              <a:rPr lang="en-GB" b="0" dirty="0"/>
              <a:t>The essence of a RIA on a regulatory proposal are these four basic questions:</a:t>
            </a:r>
          </a:p>
          <a:p>
            <a:pPr marL="0" indent="0">
              <a:buNone/>
            </a:pPr>
            <a:endParaRPr lang="nl-NL" sz="800" b="0" dirty="0"/>
          </a:p>
          <a:p>
            <a:pPr lvl="0">
              <a:buFont typeface="+mj-lt"/>
              <a:buAutoNum type="arabicPeriod"/>
            </a:pPr>
            <a:r>
              <a:rPr lang="en-GB" b="0" dirty="0"/>
              <a:t>Are the expected </a:t>
            </a:r>
            <a:r>
              <a:rPr lang="en-GB" dirty="0"/>
              <a:t>impacts</a:t>
            </a:r>
            <a:r>
              <a:rPr lang="en-GB" b="0" dirty="0"/>
              <a:t> in terms of compliance costs, cost &amp; benefits, and/or cost-effectiveness </a:t>
            </a:r>
            <a:r>
              <a:rPr lang="en-GB" dirty="0"/>
              <a:t>sufficiently quantified </a:t>
            </a:r>
            <a:r>
              <a:rPr lang="en-GB" b="0" dirty="0"/>
              <a:t>and is the calculation appropriately based?</a:t>
            </a:r>
          </a:p>
          <a:p>
            <a:pPr lvl="0">
              <a:buFont typeface="+mj-lt"/>
              <a:buAutoNum type="arabicPeriod"/>
            </a:pPr>
            <a:endParaRPr lang="nl-NL" sz="1000" b="0" dirty="0"/>
          </a:p>
          <a:p>
            <a:pPr lvl="0">
              <a:buFont typeface="+mj-lt"/>
              <a:buAutoNum type="arabicPeriod"/>
            </a:pPr>
            <a:r>
              <a:rPr lang="en-GB" b="0" dirty="0"/>
              <a:t>Are </a:t>
            </a:r>
            <a:r>
              <a:rPr lang="en-GB" dirty="0"/>
              <a:t>alternative Policy Options </a:t>
            </a:r>
            <a:r>
              <a:rPr lang="en-GB" b="0" dirty="0"/>
              <a:t>that achieve similar results, but are potentially less costly, </a:t>
            </a:r>
            <a:r>
              <a:rPr lang="en-GB" dirty="0"/>
              <a:t>sufficiently been addressed and considered</a:t>
            </a:r>
            <a:r>
              <a:rPr lang="en-GB" b="0" dirty="0"/>
              <a:t>?</a:t>
            </a:r>
          </a:p>
          <a:p>
            <a:pPr lvl="0">
              <a:buFont typeface="+mj-lt"/>
              <a:buAutoNum type="arabicPeriod"/>
            </a:pPr>
            <a:endParaRPr lang="nl-NL" sz="1000" b="0" dirty="0"/>
          </a:p>
          <a:p>
            <a:pPr lvl="0">
              <a:buFont typeface="+mj-lt"/>
              <a:buAutoNum type="arabicPeriod"/>
            </a:pPr>
            <a:r>
              <a:rPr lang="en-GB" b="0" dirty="0"/>
              <a:t>Within the nature, intent and goal of the law/regulation: has the </a:t>
            </a:r>
            <a:r>
              <a:rPr lang="en-GB" dirty="0"/>
              <a:t>least burdensome Policy Option </a:t>
            </a:r>
            <a:r>
              <a:rPr lang="en-GB" b="0" dirty="0"/>
              <a:t>been chosen?</a:t>
            </a:r>
          </a:p>
          <a:p>
            <a:pPr lvl="0">
              <a:buFont typeface="+mj-lt"/>
              <a:buAutoNum type="arabicPeriod"/>
            </a:pPr>
            <a:endParaRPr lang="nl-NL" sz="1000" b="0" dirty="0"/>
          </a:p>
          <a:p>
            <a:pPr lvl="0">
              <a:buFont typeface="+mj-lt"/>
              <a:buAutoNum type="arabicPeriod"/>
            </a:pPr>
            <a:r>
              <a:rPr lang="en-GB" b="0" dirty="0"/>
              <a:t>Has been chosen for </a:t>
            </a:r>
            <a:r>
              <a:rPr lang="en-GB" dirty="0"/>
              <a:t>the least-cost execution modality </a:t>
            </a:r>
            <a:r>
              <a:rPr lang="en-GB" b="0" dirty="0"/>
              <a:t>of the preferred Policy Option?</a:t>
            </a:r>
            <a:endParaRPr lang="nl-NL" b="0" dirty="0"/>
          </a:p>
          <a:p>
            <a:pPr marL="0" indent="0">
              <a:buNone/>
            </a:pPr>
            <a:endParaRPr lang="en-US" dirty="0"/>
          </a:p>
          <a:p>
            <a:endParaRPr lang="en-US" dirty="0"/>
          </a:p>
        </p:txBody>
      </p:sp>
      <p:sp>
        <p:nvSpPr>
          <p:cNvPr id="8" name="Titel 1"/>
          <p:cNvSpPr>
            <a:spLocks noGrp="1"/>
          </p:cNvSpPr>
          <p:nvPr/>
        </p:nvSpPr>
        <p:spPr bwMode="auto">
          <a:xfrm>
            <a:off x="611560" y="1080120"/>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dirty="0"/>
              <a:t>The </a:t>
            </a:r>
            <a:r>
              <a:rPr lang="nl-NL" dirty="0" err="1"/>
              <a:t>four</a:t>
            </a:r>
            <a:r>
              <a:rPr lang="nl-NL" dirty="0"/>
              <a:t> </a:t>
            </a:r>
            <a:r>
              <a:rPr lang="nl-NL" dirty="0" err="1"/>
              <a:t>essential</a:t>
            </a:r>
            <a:r>
              <a:rPr lang="nl-NL" dirty="0"/>
              <a:t> </a:t>
            </a:r>
            <a:r>
              <a:rPr lang="nl-NL" dirty="0" err="1"/>
              <a:t>evaluative</a:t>
            </a:r>
            <a:r>
              <a:rPr lang="nl-NL" dirty="0"/>
              <a:t> RIA-</a:t>
            </a:r>
            <a:r>
              <a:rPr lang="nl-NL" dirty="0" err="1"/>
              <a:t>questions</a:t>
            </a:r>
            <a:endParaRPr lang="en-GB" dirty="0"/>
          </a:p>
        </p:txBody>
      </p:sp>
      <p:pic>
        <p:nvPicPr>
          <p:cNvPr id="7" name="Afbeelding 6">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10" name="Afbeelding 9">
            <a:extLst>
              <a:ext uri="{FF2B5EF4-FFF2-40B4-BE49-F238E27FC236}">
                <a16:creationId xmlns:a16="http://schemas.microsoft.com/office/drawing/2014/main" id="{0A76BD24-24FF-4EF8-860A-7EA9B7599A36}"/>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296512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296144"/>
            <a:ext cx="8196808" cy="698376"/>
          </a:xfrm>
        </p:spPr>
        <p:txBody>
          <a:bodyPr/>
          <a:lstStyle/>
          <a:p>
            <a:r>
              <a:rPr lang="en-US" dirty="0"/>
              <a:t>Therefore: for Good Regulatory </a:t>
            </a:r>
            <a:r>
              <a:rPr lang="en-US" dirty="0" err="1"/>
              <a:t>Practise</a:t>
            </a:r>
            <a:r>
              <a:rPr lang="en-US" dirty="0"/>
              <a:t> (GRP), </a:t>
            </a:r>
            <a:br>
              <a:rPr lang="en-US" dirty="0"/>
            </a:br>
            <a:r>
              <a:rPr lang="en-US" dirty="0"/>
              <a:t>Regulatory Impact Assessment is crucial</a:t>
            </a:r>
            <a:endParaRPr lang="en-GB" dirty="0"/>
          </a:p>
        </p:txBody>
      </p:sp>
      <p:sp>
        <p:nvSpPr>
          <p:cNvPr id="3" name="Tijdelijke aanduiding voor inhoud 2"/>
          <p:cNvSpPr>
            <a:spLocks noGrp="1"/>
          </p:cNvSpPr>
          <p:nvPr>
            <p:ph idx="1"/>
          </p:nvPr>
        </p:nvSpPr>
        <p:spPr>
          <a:xfrm>
            <a:off x="971600" y="2232248"/>
            <a:ext cx="8196808" cy="3429000"/>
          </a:xfrm>
        </p:spPr>
        <p:txBody>
          <a:bodyPr/>
          <a:lstStyle/>
          <a:p>
            <a:pPr marL="0" indent="0">
              <a:buNone/>
            </a:pPr>
            <a:r>
              <a:rPr lang="nl-NL" dirty="0"/>
              <a:t>RIA supports </a:t>
            </a:r>
            <a:r>
              <a:rPr lang="nl-NL" dirty="0" err="1"/>
              <a:t>Good</a:t>
            </a:r>
            <a:r>
              <a:rPr lang="nl-NL" dirty="0"/>
              <a:t> </a:t>
            </a:r>
            <a:r>
              <a:rPr lang="nl-NL" dirty="0" err="1"/>
              <a:t>Regulation</a:t>
            </a:r>
            <a:r>
              <a:rPr lang="nl-NL" dirty="0"/>
              <a:t>, in </a:t>
            </a:r>
            <a:r>
              <a:rPr lang="nl-NL" dirty="0" err="1"/>
              <a:t>assessing</a:t>
            </a:r>
            <a:r>
              <a:rPr lang="nl-NL" dirty="0"/>
              <a:t> </a:t>
            </a:r>
            <a:r>
              <a:rPr lang="nl-NL" dirty="0" err="1"/>
              <a:t>that</a:t>
            </a:r>
            <a:r>
              <a:rPr lang="nl-NL" dirty="0"/>
              <a:t> </a:t>
            </a:r>
            <a:r>
              <a:rPr lang="nl-NL" dirty="0" err="1"/>
              <a:t>Regulation</a:t>
            </a:r>
            <a:r>
              <a:rPr lang="nl-NL" dirty="0"/>
              <a:t> is:</a:t>
            </a:r>
          </a:p>
          <a:p>
            <a:pPr marL="0" indent="0">
              <a:buNone/>
            </a:pPr>
            <a:endParaRPr lang="en-GB" sz="800" dirty="0"/>
          </a:p>
          <a:p>
            <a:r>
              <a:rPr lang="en-GB" dirty="0"/>
              <a:t>Necessary and Effective</a:t>
            </a:r>
          </a:p>
          <a:p>
            <a:endParaRPr lang="en-GB" sz="800" dirty="0"/>
          </a:p>
          <a:p>
            <a:r>
              <a:rPr lang="en-GB" dirty="0"/>
              <a:t>Appropriate and Balanced</a:t>
            </a:r>
          </a:p>
          <a:p>
            <a:endParaRPr lang="en-GB" sz="800" dirty="0"/>
          </a:p>
          <a:p>
            <a:r>
              <a:rPr lang="en-GB" dirty="0"/>
              <a:t>Implementable and Maintainable</a:t>
            </a:r>
          </a:p>
          <a:p>
            <a:endParaRPr lang="en-GB" sz="800" dirty="0"/>
          </a:p>
          <a:p>
            <a:r>
              <a:rPr lang="en-GB" dirty="0"/>
              <a:t>Lawful</a:t>
            </a:r>
          </a:p>
          <a:p>
            <a:endParaRPr lang="en-GB" sz="800" dirty="0"/>
          </a:p>
          <a:p>
            <a:r>
              <a:rPr lang="en-GB" dirty="0"/>
              <a:t>Consistent</a:t>
            </a:r>
          </a:p>
          <a:p>
            <a:endParaRPr lang="en-GB" sz="800" dirty="0"/>
          </a:p>
          <a:p>
            <a:r>
              <a:rPr lang="en-GB" dirty="0"/>
              <a:t>Simple, Clear, Transparent and Accessible</a:t>
            </a:r>
          </a:p>
          <a:p>
            <a:endParaRPr lang="en-GB" sz="800" dirty="0"/>
          </a:p>
          <a:p>
            <a:r>
              <a:rPr lang="en-GB" dirty="0"/>
              <a:t>Well-Founded and Well Discussed</a:t>
            </a:r>
          </a:p>
          <a:p>
            <a:endParaRPr lang="en-GB" sz="800" dirty="0"/>
          </a:p>
          <a:p>
            <a:r>
              <a:rPr lang="en-GB" dirty="0"/>
              <a:t>Relevant and Up-to-Date</a:t>
            </a:r>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11</a:t>
            </a:fld>
            <a:endParaRPr lang="es-ES" dirty="0"/>
          </a:p>
        </p:txBody>
      </p:sp>
      <p:pic>
        <p:nvPicPr>
          <p:cNvPr id="9" name="Afbeelding 8">
            <a:extLst>
              <a:ext uri="{FF2B5EF4-FFF2-40B4-BE49-F238E27FC236}">
                <a16:creationId xmlns:a16="http://schemas.microsoft.com/office/drawing/2014/main" id="{9E9F7D0C-2FE9-4D3F-ACA2-53D11BD613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D0D2E64C-3EEB-4268-A399-61A4F55F5EB1}"/>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798938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1193594"/>
            <a:ext cx="7848600" cy="914400"/>
          </a:xfrm>
        </p:spPr>
        <p:txBody>
          <a:bodyPr/>
          <a:lstStyle/>
          <a:p>
            <a:r>
              <a:rPr lang="nl-NL" dirty="0"/>
              <a:t>Definition of </a:t>
            </a:r>
            <a:r>
              <a:rPr lang="nl-NL" dirty="0" err="1"/>
              <a:t>Regulatory</a:t>
            </a:r>
            <a:r>
              <a:rPr lang="nl-NL" dirty="0"/>
              <a:t> Impact Assessment</a:t>
            </a:r>
            <a:endParaRPr lang="en-GB" dirty="0"/>
          </a:p>
        </p:txBody>
      </p:sp>
      <p:sp>
        <p:nvSpPr>
          <p:cNvPr id="3" name="Tijdelijke aanduiding voor inhoud 2"/>
          <p:cNvSpPr>
            <a:spLocks noGrp="1"/>
          </p:cNvSpPr>
          <p:nvPr>
            <p:ph idx="1"/>
          </p:nvPr>
        </p:nvSpPr>
        <p:spPr>
          <a:xfrm>
            <a:off x="551656" y="2226568"/>
            <a:ext cx="7772400" cy="3218656"/>
          </a:xfrm>
        </p:spPr>
        <p:txBody>
          <a:bodyPr/>
          <a:lstStyle/>
          <a:p>
            <a:pPr marL="0" indent="0" algn="ctr">
              <a:lnSpc>
                <a:spcPct val="150000"/>
              </a:lnSpc>
              <a:spcBef>
                <a:spcPts val="600"/>
              </a:spcBef>
              <a:buNone/>
            </a:pPr>
            <a:r>
              <a:rPr lang="en-GB" dirty="0"/>
              <a:t>Regulatory Impact Assessment (RIA) is a </a:t>
            </a:r>
            <a:r>
              <a:rPr lang="en-GB" b="1" dirty="0"/>
              <a:t>systematic tool </a:t>
            </a:r>
          </a:p>
          <a:p>
            <a:pPr marL="0" indent="0" algn="ctr">
              <a:lnSpc>
                <a:spcPct val="150000"/>
              </a:lnSpc>
              <a:spcBef>
                <a:spcPts val="600"/>
              </a:spcBef>
              <a:buNone/>
            </a:pPr>
            <a:r>
              <a:rPr lang="en-GB" dirty="0"/>
              <a:t>to </a:t>
            </a:r>
            <a:r>
              <a:rPr lang="en-GB" b="1" dirty="0"/>
              <a:t>critically assess </a:t>
            </a:r>
            <a:r>
              <a:rPr lang="en-GB" dirty="0"/>
              <a:t>the positive and negative effects </a:t>
            </a:r>
          </a:p>
          <a:p>
            <a:pPr marL="0" indent="0" algn="ctr">
              <a:lnSpc>
                <a:spcPct val="150000"/>
              </a:lnSpc>
              <a:spcBef>
                <a:spcPts val="600"/>
              </a:spcBef>
              <a:buNone/>
            </a:pPr>
            <a:r>
              <a:rPr lang="en-GB" dirty="0"/>
              <a:t>of</a:t>
            </a:r>
            <a:r>
              <a:rPr lang="en-GB" b="1" dirty="0"/>
              <a:t> </a:t>
            </a:r>
            <a:r>
              <a:rPr lang="en-GB" dirty="0"/>
              <a:t>proposed and existing </a:t>
            </a:r>
            <a:r>
              <a:rPr lang="en-GB" b="1" dirty="0"/>
              <a:t>regulations </a:t>
            </a:r>
          </a:p>
          <a:p>
            <a:pPr marL="0" indent="0" algn="ctr">
              <a:lnSpc>
                <a:spcPct val="150000"/>
              </a:lnSpc>
              <a:spcBef>
                <a:spcPts val="600"/>
              </a:spcBef>
              <a:buNone/>
            </a:pPr>
            <a:r>
              <a:rPr lang="en-GB" dirty="0"/>
              <a:t>by a </a:t>
            </a:r>
            <a:r>
              <a:rPr lang="en-GB" b="1" dirty="0"/>
              <a:t>structured exploration </a:t>
            </a:r>
            <a:r>
              <a:rPr lang="en-GB" dirty="0"/>
              <a:t>of different policy options. </a:t>
            </a:r>
          </a:p>
          <a:p>
            <a:pPr marL="0" indent="0" algn="ctr">
              <a:buNone/>
            </a:pPr>
            <a:endParaRPr lang="en-US" dirty="0"/>
          </a:p>
          <a:p>
            <a:pPr marL="0" indent="0" algn="ctr">
              <a:buNone/>
            </a:pPr>
            <a:endParaRPr lang="en-US" sz="800" dirty="0"/>
          </a:p>
          <a:p>
            <a:pPr marL="0" indent="0" algn="ctr">
              <a:buNone/>
            </a:pP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12</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F552DCC2-8A5D-4963-A467-F66A4467D30E}"/>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870465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13</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12" name="Titel 1">
            <a:extLst>
              <a:ext uri="{FF2B5EF4-FFF2-40B4-BE49-F238E27FC236}">
                <a16:creationId xmlns:a16="http://schemas.microsoft.com/office/drawing/2014/main" id="{6F0CB967-AF0A-4CE6-A2D9-3F24C57BDDFD}"/>
              </a:ext>
            </a:extLst>
          </p:cNvPr>
          <p:cNvSpPr txBox="1">
            <a:spLocks/>
          </p:cNvSpPr>
          <p:nvPr/>
        </p:nvSpPr>
        <p:spPr bwMode="auto">
          <a:xfrm>
            <a:off x="611832" y="858416"/>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a:t>Domain </a:t>
            </a:r>
            <a:r>
              <a:rPr lang="nl-NL" kern="0" dirty="0" err="1"/>
              <a:t>Regulatory</a:t>
            </a:r>
            <a:r>
              <a:rPr lang="nl-NL" kern="0" dirty="0"/>
              <a:t> Impact Assessment</a:t>
            </a:r>
            <a:endParaRPr lang="en-GB" kern="0" dirty="0"/>
          </a:p>
        </p:txBody>
      </p:sp>
      <p:pic>
        <p:nvPicPr>
          <p:cNvPr id="1026" name="Picture 2" descr="Afbeeldingsresultaat voor policies">
            <a:extLst>
              <a:ext uri="{FF2B5EF4-FFF2-40B4-BE49-F238E27FC236}">
                <a16:creationId xmlns:a16="http://schemas.microsoft.com/office/drawing/2014/main" id="{BC79F459-B84C-40E2-8B80-A48FD4E34832}"/>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242" r="14321" b="4852"/>
          <a:stretch/>
        </p:blipFill>
        <p:spPr bwMode="auto">
          <a:xfrm>
            <a:off x="2304256" y="3570974"/>
            <a:ext cx="1944215" cy="1703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regulations">
            <a:extLst>
              <a:ext uri="{FF2B5EF4-FFF2-40B4-BE49-F238E27FC236}">
                <a16:creationId xmlns:a16="http://schemas.microsoft.com/office/drawing/2014/main" id="{CD0A6389-7E89-4C3F-82C4-BE67AD5B11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04" r="17253" b="9125"/>
          <a:stretch/>
        </p:blipFill>
        <p:spPr bwMode="auto">
          <a:xfrm>
            <a:off x="4882481" y="3501008"/>
            <a:ext cx="1944215" cy="1718440"/>
          </a:xfrm>
          <a:prstGeom prst="rect">
            <a:avLst/>
          </a:prstGeom>
          <a:noFill/>
          <a:extLst>
            <a:ext uri="{909E8E84-426E-40DD-AFC4-6F175D3DCCD1}">
              <a14:hiddenFill xmlns:a14="http://schemas.microsoft.com/office/drawing/2010/main">
                <a:solidFill>
                  <a:srgbClr val="FFFFFF"/>
                </a:solidFill>
              </a14:hiddenFill>
            </a:ext>
          </a:extLst>
        </p:spPr>
      </p:pic>
      <p:sp>
        <p:nvSpPr>
          <p:cNvPr id="14" name="Titel 1">
            <a:extLst>
              <a:ext uri="{FF2B5EF4-FFF2-40B4-BE49-F238E27FC236}">
                <a16:creationId xmlns:a16="http://schemas.microsoft.com/office/drawing/2014/main" id="{6F90A4D6-0196-4331-8924-318686014FA0}"/>
              </a:ext>
            </a:extLst>
          </p:cNvPr>
          <p:cNvSpPr txBox="1">
            <a:spLocks/>
          </p:cNvSpPr>
          <p:nvPr/>
        </p:nvSpPr>
        <p:spPr bwMode="auto">
          <a:xfrm>
            <a:off x="4788024" y="2107704"/>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a:t>interface</a:t>
            </a:r>
          </a:p>
          <a:p>
            <a:r>
              <a:rPr lang="nl-NL" i="1" kern="0" dirty="0"/>
              <a:t>regulator-</a:t>
            </a:r>
          </a:p>
          <a:p>
            <a:r>
              <a:rPr lang="nl-NL" i="1" kern="0" dirty="0" err="1"/>
              <a:t>regulatee</a:t>
            </a:r>
            <a:endParaRPr lang="en-GB" kern="0" dirty="0"/>
          </a:p>
        </p:txBody>
      </p:sp>
      <p:sp>
        <p:nvSpPr>
          <p:cNvPr id="15" name="Titel 1">
            <a:extLst>
              <a:ext uri="{FF2B5EF4-FFF2-40B4-BE49-F238E27FC236}">
                <a16:creationId xmlns:a16="http://schemas.microsoft.com/office/drawing/2014/main" id="{BD4BC1E6-DC90-4BF5-874A-F591AD6A33E9}"/>
              </a:ext>
            </a:extLst>
          </p:cNvPr>
          <p:cNvSpPr txBox="1">
            <a:spLocks/>
          </p:cNvSpPr>
          <p:nvPr/>
        </p:nvSpPr>
        <p:spPr bwMode="auto">
          <a:xfrm>
            <a:off x="72009" y="3903028"/>
            <a:ext cx="1944215"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kern="0" dirty="0" err="1"/>
              <a:t>Government</a:t>
            </a:r>
            <a:endParaRPr lang="en-GB" kern="0" dirty="0"/>
          </a:p>
        </p:txBody>
      </p:sp>
      <p:sp>
        <p:nvSpPr>
          <p:cNvPr id="16" name="Titel 1">
            <a:extLst>
              <a:ext uri="{FF2B5EF4-FFF2-40B4-BE49-F238E27FC236}">
                <a16:creationId xmlns:a16="http://schemas.microsoft.com/office/drawing/2014/main" id="{8C903163-2284-490F-A26E-8182B8495164}"/>
              </a:ext>
            </a:extLst>
          </p:cNvPr>
          <p:cNvSpPr txBox="1">
            <a:spLocks/>
          </p:cNvSpPr>
          <p:nvPr/>
        </p:nvSpPr>
        <p:spPr bwMode="auto">
          <a:xfrm>
            <a:off x="6912768" y="3903028"/>
            <a:ext cx="2123728"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r"/>
            <a:r>
              <a:rPr lang="nl-NL" kern="0" dirty="0" err="1"/>
              <a:t>Regulatory</a:t>
            </a:r>
            <a:r>
              <a:rPr lang="nl-NL" kern="0" dirty="0"/>
              <a:t> </a:t>
            </a:r>
          </a:p>
          <a:p>
            <a:pPr algn="r"/>
            <a:r>
              <a:rPr lang="nl-NL" kern="0" dirty="0"/>
              <a:t>Target Group</a:t>
            </a:r>
            <a:endParaRPr lang="en-GB" kern="0" dirty="0"/>
          </a:p>
        </p:txBody>
      </p:sp>
      <p:sp>
        <p:nvSpPr>
          <p:cNvPr id="7" name="Pijl: rechts 6">
            <a:extLst>
              <a:ext uri="{FF2B5EF4-FFF2-40B4-BE49-F238E27FC236}">
                <a16:creationId xmlns:a16="http://schemas.microsoft.com/office/drawing/2014/main" id="{D5C0FD43-D753-443B-9E7B-933F7C8D0DC7}"/>
              </a:ext>
            </a:extLst>
          </p:cNvPr>
          <p:cNvSpPr/>
          <p:nvPr/>
        </p:nvSpPr>
        <p:spPr bwMode="auto">
          <a:xfrm>
            <a:off x="1984157" y="4170513"/>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7" name="Pijl: rechts 16">
            <a:extLst>
              <a:ext uri="{FF2B5EF4-FFF2-40B4-BE49-F238E27FC236}">
                <a16:creationId xmlns:a16="http://schemas.microsoft.com/office/drawing/2014/main" id="{65D81F4F-78BE-42EF-989D-AF95878B7692}"/>
              </a:ext>
            </a:extLst>
          </p:cNvPr>
          <p:cNvSpPr/>
          <p:nvPr/>
        </p:nvSpPr>
        <p:spPr bwMode="auto">
          <a:xfrm>
            <a:off x="4464496" y="4170513"/>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8" name="Pijl: rechts 17">
            <a:extLst>
              <a:ext uri="{FF2B5EF4-FFF2-40B4-BE49-F238E27FC236}">
                <a16:creationId xmlns:a16="http://schemas.microsoft.com/office/drawing/2014/main" id="{31327DD5-B8A6-4BE4-9759-DA7A21837476}"/>
              </a:ext>
            </a:extLst>
          </p:cNvPr>
          <p:cNvSpPr/>
          <p:nvPr/>
        </p:nvSpPr>
        <p:spPr bwMode="auto">
          <a:xfrm>
            <a:off x="6840760" y="4170513"/>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9" name="Titel 1">
            <a:extLst>
              <a:ext uri="{FF2B5EF4-FFF2-40B4-BE49-F238E27FC236}">
                <a16:creationId xmlns:a16="http://schemas.microsoft.com/office/drawing/2014/main" id="{BB662CEA-2E65-4CB1-A3EA-387B903DCB5A}"/>
              </a:ext>
            </a:extLst>
          </p:cNvPr>
          <p:cNvSpPr txBox="1">
            <a:spLocks/>
          </p:cNvSpPr>
          <p:nvPr/>
        </p:nvSpPr>
        <p:spPr bwMode="auto">
          <a:xfrm>
            <a:off x="4757851" y="5610030"/>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err="1"/>
              <a:t>regulation</a:t>
            </a:r>
            <a:endParaRPr lang="nl-NL" i="1" kern="0" dirty="0"/>
          </a:p>
          <a:p>
            <a:r>
              <a:rPr lang="nl-NL" i="1" kern="0" dirty="0"/>
              <a:t>‘most </a:t>
            </a:r>
            <a:r>
              <a:rPr lang="nl-NL" i="1" kern="0" dirty="0" err="1"/>
              <a:t>drastic</a:t>
            </a:r>
            <a:r>
              <a:rPr lang="nl-NL" i="1" kern="0" dirty="0"/>
              <a:t>’</a:t>
            </a:r>
          </a:p>
          <a:p>
            <a:r>
              <a:rPr lang="nl-NL" i="1" kern="0" dirty="0" err="1"/>
              <a:t>intervention</a:t>
            </a:r>
            <a:endParaRPr lang="en-GB" kern="0" dirty="0"/>
          </a:p>
        </p:txBody>
      </p:sp>
      <p:cxnSp>
        <p:nvCxnSpPr>
          <p:cNvPr id="3" name="Rechte verbindingslijn 2">
            <a:extLst>
              <a:ext uri="{FF2B5EF4-FFF2-40B4-BE49-F238E27FC236}">
                <a16:creationId xmlns:a16="http://schemas.microsoft.com/office/drawing/2014/main" id="{4EAEE0F0-EF6B-4F60-8BBC-6E973D03EC7A}"/>
              </a:ext>
            </a:extLst>
          </p:cNvPr>
          <p:cNvCxnSpPr>
            <a:cxnSpLocks/>
          </p:cNvCxnSpPr>
          <p:nvPr/>
        </p:nvCxnSpPr>
        <p:spPr bwMode="auto">
          <a:xfrm flipH="1">
            <a:off x="4532893" y="2107704"/>
            <a:ext cx="39107" cy="4445024"/>
          </a:xfrm>
          <a:prstGeom prst="line">
            <a:avLst/>
          </a:prstGeom>
          <a:noFill/>
          <a:ln w="34925" cap="flat" cmpd="sng" algn="ctr">
            <a:solidFill>
              <a:srgbClr val="C00000"/>
            </a:solidFill>
            <a:prstDash val="dash"/>
            <a:round/>
            <a:headEnd type="none" w="med" len="med"/>
            <a:tailEnd type="none" w="med" len="med"/>
          </a:ln>
          <a:effectLst/>
        </p:spPr>
      </p:cxnSp>
      <p:cxnSp>
        <p:nvCxnSpPr>
          <p:cNvPr id="21" name="Rechte verbindingslijn 20">
            <a:extLst>
              <a:ext uri="{FF2B5EF4-FFF2-40B4-BE49-F238E27FC236}">
                <a16:creationId xmlns:a16="http://schemas.microsoft.com/office/drawing/2014/main" id="{B2E3B11C-B401-46A4-B20E-907753E6A96E}"/>
              </a:ext>
            </a:extLst>
          </p:cNvPr>
          <p:cNvCxnSpPr>
            <a:cxnSpLocks/>
          </p:cNvCxnSpPr>
          <p:nvPr/>
        </p:nvCxnSpPr>
        <p:spPr bwMode="auto">
          <a:xfrm>
            <a:off x="6941684" y="2107704"/>
            <a:ext cx="6580" cy="4498464"/>
          </a:xfrm>
          <a:prstGeom prst="line">
            <a:avLst/>
          </a:prstGeom>
          <a:noFill/>
          <a:ln w="34925" cap="flat" cmpd="sng" algn="ctr">
            <a:solidFill>
              <a:srgbClr val="C00000"/>
            </a:solidFill>
            <a:prstDash val="dash"/>
            <a:round/>
            <a:headEnd type="none" w="med" len="med"/>
            <a:tailEnd type="none" w="med" len="med"/>
          </a:ln>
          <a:effectLst/>
        </p:spPr>
      </p:cxnSp>
      <p:sp>
        <p:nvSpPr>
          <p:cNvPr id="20" name="Titel 1">
            <a:extLst>
              <a:ext uri="{FF2B5EF4-FFF2-40B4-BE49-F238E27FC236}">
                <a16:creationId xmlns:a16="http://schemas.microsoft.com/office/drawing/2014/main" id="{479268BD-2BC6-4ED4-97CE-11412BEC956F}"/>
              </a:ext>
            </a:extLst>
          </p:cNvPr>
          <p:cNvSpPr txBox="1">
            <a:spLocks/>
          </p:cNvSpPr>
          <p:nvPr/>
        </p:nvSpPr>
        <p:spPr bwMode="auto">
          <a:xfrm>
            <a:off x="2195736" y="5445224"/>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a:t>set of </a:t>
            </a:r>
            <a:r>
              <a:rPr lang="nl-NL" i="1" kern="0" dirty="0" err="1"/>
              <a:t>interventions</a:t>
            </a:r>
            <a:endParaRPr lang="en-GB" kern="0" dirty="0"/>
          </a:p>
        </p:txBody>
      </p:sp>
      <p:sp>
        <p:nvSpPr>
          <p:cNvPr id="22" name="Titel 1">
            <a:extLst>
              <a:ext uri="{FF2B5EF4-FFF2-40B4-BE49-F238E27FC236}">
                <a16:creationId xmlns:a16="http://schemas.microsoft.com/office/drawing/2014/main" id="{F4CB873C-4722-46FF-A641-34C92858C1EE}"/>
              </a:ext>
            </a:extLst>
          </p:cNvPr>
          <p:cNvSpPr txBox="1">
            <a:spLocks/>
          </p:cNvSpPr>
          <p:nvPr/>
        </p:nvSpPr>
        <p:spPr bwMode="auto">
          <a:xfrm>
            <a:off x="2267744" y="1938536"/>
            <a:ext cx="2016224"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i="1" kern="0" dirty="0" err="1"/>
              <a:t>intent</a:t>
            </a:r>
            <a:r>
              <a:rPr lang="nl-NL" i="1" kern="0" dirty="0"/>
              <a:t> </a:t>
            </a:r>
            <a:r>
              <a:rPr lang="nl-NL" i="1" kern="0" dirty="0" err="1"/>
              <a:t>government</a:t>
            </a:r>
            <a:endParaRPr lang="en-GB" kern="0" dirty="0"/>
          </a:p>
        </p:txBody>
      </p:sp>
      <p:pic>
        <p:nvPicPr>
          <p:cNvPr id="23" name="Afbeelding 22">
            <a:extLst>
              <a:ext uri="{FF2B5EF4-FFF2-40B4-BE49-F238E27FC236}">
                <a16:creationId xmlns:a16="http://schemas.microsoft.com/office/drawing/2014/main" id="{3217896E-0523-4240-B99F-4033CB2B45E1}"/>
              </a:ext>
            </a:extLst>
          </p:cNvPr>
          <p:cNvPicPr>
            <a:picLocks noChangeAspect="1"/>
          </p:cNvPicPr>
          <p:nvPr/>
        </p:nvPicPr>
        <p:blipFill rotWithShape="1">
          <a:blip r:embed="rId6">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691574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14</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sp>
        <p:nvSpPr>
          <p:cNvPr id="12" name="Titel 1">
            <a:extLst>
              <a:ext uri="{FF2B5EF4-FFF2-40B4-BE49-F238E27FC236}">
                <a16:creationId xmlns:a16="http://schemas.microsoft.com/office/drawing/2014/main" id="{6F0CB967-AF0A-4CE6-A2D9-3F24C57BDDFD}"/>
              </a:ext>
            </a:extLst>
          </p:cNvPr>
          <p:cNvSpPr txBox="1">
            <a:spLocks/>
          </p:cNvSpPr>
          <p:nvPr/>
        </p:nvSpPr>
        <p:spPr bwMode="auto">
          <a:xfrm>
            <a:off x="611832" y="858416"/>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a:t>Domain </a:t>
            </a:r>
            <a:r>
              <a:rPr lang="nl-NL" kern="0" dirty="0" err="1"/>
              <a:t>Regulatory</a:t>
            </a:r>
            <a:r>
              <a:rPr lang="nl-NL" kern="0" dirty="0"/>
              <a:t> Impact Assessment</a:t>
            </a:r>
            <a:endParaRPr lang="en-GB" kern="0" dirty="0"/>
          </a:p>
        </p:txBody>
      </p:sp>
      <p:pic>
        <p:nvPicPr>
          <p:cNvPr id="1026" name="Picture 2" descr="Afbeeldingsresultaat voor policies">
            <a:extLst>
              <a:ext uri="{FF2B5EF4-FFF2-40B4-BE49-F238E27FC236}">
                <a16:creationId xmlns:a16="http://schemas.microsoft.com/office/drawing/2014/main" id="{BC79F459-B84C-40E2-8B80-A48FD4E34832}"/>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4242" r="14321" b="4852"/>
          <a:stretch/>
        </p:blipFill>
        <p:spPr bwMode="auto">
          <a:xfrm>
            <a:off x="2307685" y="2802077"/>
            <a:ext cx="1944215" cy="17036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regulations">
            <a:extLst>
              <a:ext uri="{FF2B5EF4-FFF2-40B4-BE49-F238E27FC236}">
                <a16:creationId xmlns:a16="http://schemas.microsoft.com/office/drawing/2014/main" id="{CD0A6389-7E89-4C3F-82C4-BE67AD5B11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04" r="17253" b="9125"/>
          <a:stretch/>
        </p:blipFill>
        <p:spPr bwMode="auto">
          <a:xfrm>
            <a:off x="4885910" y="2732111"/>
            <a:ext cx="1944215" cy="1718440"/>
          </a:xfrm>
          <a:prstGeom prst="rect">
            <a:avLst/>
          </a:prstGeom>
          <a:noFill/>
          <a:extLst>
            <a:ext uri="{909E8E84-426E-40DD-AFC4-6F175D3DCCD1}">
              <a14:hiddenFill xmlns:a14="http://schemas.microsoft.com/office/drawing/2010/main">
                <a:solidFill>
                  <a:srgbClr val="FFFFFF"/>
                </a:solidFill>
              </a14:hiddenFill>
            </a:ext>
          </a:extLst>
        </p:spPr>
      </p:pic>
      <p:sp>
        <p:nvSpPr>
          <p:cNvPr id="13" name="Titel 1">
            <a:extLst>
              <a:ext uri="{FF2B5EF4-FFF2-40B4-BE49-F238E27FC236}">
                <a16:creationId xmlns:a16="http://schemas.microsoft.com/office/drawing/2014/main" id="{F4F23A28-DB81-43B1-8A74-CE6F4D4C55FB}"/>
              </a:ext>
            </a:extLst>
          </p:cNvPr>
          <p:cNvSpPr txBox="1">
            <a:spLocks/>
          </p:cNvSpPr>
          <p:nvPr/>
        </p:nvSpPr>
        <p:spPr bwMode="auto">
          <a:xfrm>
            <a:off x="179512" y="5381938"/>
            <a:ext cx="2995811"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sz="2000" i="1" kern="0" dirty="0" err="1"/>
              <a:t>Government</a:t>
            </a:r>
            <a:r>
              <a:rPr lang="nl-NL" sz="2000" i="1" kern="0" dirty="0"/>
              <a:t> subject</a:t>
            </a:r>
          </a:p>
          <a:p>
            <a:pPr marL="285750" indent="-285750" algn="l">
              <a:buFont typeface="Wingdings" panose="05000000000000000000" pitchFamily="2" charset="2"/>
              <a:buChar char="§"/>
            </a:pPr>
            <a:r>
              <a:rPr lang="nl-NL" sz="1800" b="0" kern="0" dirty="0"/>
              <a:t>Goals </a:t>
            </a:r>
            <a:r>
              <a:rPr lang="nl-NL" sz="1800" b="0" kern="0" dirty="0" err="1"/>
              <a:t>to</a:t>
            </a:r>
            <a:r>
              <a:rPr lang="nl-NL" sz="1800" b="0" kern="0" dirty="0"/>
              <a:t> </a:t>
            </a:r>
            <a:r>
              <a:rPr lang="nl-NL" sz="1800" b="0" kern="0" dirty="0" err="1"/>
              <a:t>be</a:t>
            </a:r>
            <a:r>
              <a:rPr lang="nl-NL" sz="1800" b="0" kern="0" dirty="0"/>
              <a:t> </a:t>
            </a:r>
            <a:r>
              <a:rPr lang="nl-NL" sz="1800" b="0" kern="0" dirty="0" err="1"/>
              <a:t>achieved</a:t>
            </a:r>
            <a:endParaRPr lang="nl-NL" sz="1800" b="0" kern="0" dirty="0"/>
          </a:p>
          <a:p>
            <a:pPr marL="285750" indent="-285750" algn="l">
              <a:buFont typeface="Wingdings" panose="05000000000000000000" pitchFamily="2" charset="2"/>
              <a:buChar char="§"/>
            </a:pPr>
            <a:r>
              <a:rPr lang="nl-NL" sz="1800" b="0" kern="0" dirty="0" err="1"/>
              <a:t>Implemented</a:t>
            </a:r>
            <a:endParaRPr lang="nl-NL" sz="1800" b="0" kern="0" dirty="0"/>
          </a:p>
          <a:p>
            <a:pPr marL="285750" indent="-285750" algn="l">
              <a:buFont typeface="Wingdings" panose="05000000000000000000" pitchFamily="2" charset="2"/>
              <a:buChar char="§"/>
            </a:pPr>
            <a:r>
              <a:rPr lang="nl-NL" sz="1800" b="0" kern="0" dirty="0"/>
              <a:t>Guideline of </a:t>
            </a:r>
            <a:r>
              <a:rPr lang="nl-NL" sz="1800" b="0" kern="0" dirty="0" err="1"/>
              <a:t>intent</a:t>
            </a:r>
            <a:endParaRPr lang="nl-NL" sz="1800" b="0" kern="0" dirty="0"/>
          </a:p>
          <a:p>
            <a:pPr marL="285750" indent="-285750" algn="l">
              <a:buFont typeface="Wingdings" panose="05000000000000000000" pitchFamily="2" charset="2"/>
              <a:buChar char="§"/>
            </a:pPr>
            <a:r>
              <a:rPr lang="nl-NL" sz="1800" b="0" kern="0" dirty="0" err="1"/>
              <a:t>Internal</a:t>
            </a:r>
            <a:r>
              <a:rPr lang="nl-NL" sz="1800" b="0" kern="0" dirty="0"/>
              <a:t> </a:t>
            </a:r>
            <a:r>
              <a:rPr lang="nl-NL" sz="1800" b="0" kern="0" dirty="0" err="1"/>
              <a:t>operation</a:t>
            </a:r>
            <a:endParaRPr lang="en-GB" sz="1800" b="0" kern="0" dirty="0"/>
          </a:p>
        </p:txBody>
      </p:sp>
      <p:sp>
        <p:nvSpPr>
          <p:cNvPr id="14" name="Titel 1">
            <a:extLst>
              <a:ext uri="{FF2B5EF4-FFF2-40B4-BE49-F238E27FC236}">
                <a16:creationId xmlns:a16="http://schemas.microsoft.com/office/drawing/2014/main" id="{6F90A4D6-0196-4331-8924-318686014FA0}"/>
              </a:ext>
            </a:extLst>
          </p:cNvPr>
          <p:cNvSpPr txBox="1">
            <a:spLocks/>
          </p:cNvSpPr>
          <p:nvPr/>
        </p:nvSpPr>
        <p:spPr bwMode="auto">
          <a:xfrm>
            <a:off x="4716016" y="5394920"/>
            <a:ext cx="432048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r"/>
            <a:r>
              <a:rPr lang="nl-NL" sz="2000" i="1" kern="0" dirty="0" err="1"/>
              <a:t>Regulatory</a:t>
            </a:r>
            <a:r>
              <a:rPr lang="nl-NL" sz="2000" i="1" kern="0" dirty="0"/>
              <a:t> Target Group subject</a:t>
            </a:r>
          </a:p>
          <a:p>
            <a:pPr marL="285750" indent="-285750" algn="r">
              <a:buFont typeface="Wingdings" panose="05000000000000000000" pitchFamily="2" charset="2"/>
              <a:buChar char="§"/>
            </a:pPr>
            <a:r>
              <a:rPr lang="nl-NL" sz="1800" b="0" kern="0" dirty="0"/>
              <a:t>Rules </a:t>
            </a:r>
            <a:r>
              <a:rPr lang="nl-NL" sz="1800" b="0" kern="0" dirty="0" err="1"/>
              <a:t>to</a:t>
            </a:r>
            <a:r>
              <a:rPr lang="nl-NL" sz="1800" b="0" kern="0" dirty="0"/>
              <a:t> </a:t>
            </a:r>
            <a:r>
              <a:rPr lang="nl-NL" sz="1800" b="0" kern="0" dirty="0" err="1"/>
              <a:t>be</a:t>
            </a:r>
            <a:r>
              <a:rPr lang="nl-NL" sz="1800" b="0" kern="0" dirty="0"/>
              <a:t> </a:t>
            </a:r>
            <a:r>
              <a:rPr lang="nl-NL" sz="1800" b="0" kern="0" dirty="0" err="1"/>
              <a:t>complied</a:t>
            </a:r>
            <a:r>
              <a:rPr lang="nl-NL" sz="1800" b="0" kern="0" dirty="0"/>
              <a:t> </a:t>
            </a:r>
            <a:r>
              <a:rPr lang="nl-NL" sz="1800" b="0" kern="0" dirty="0" err="1"/>
              <a:t>with</a:t>
            </a:r>
            <a:endParaRPr lang="nl-NL" sz="1800" b="0" kern="0" dirty="0"/>
          </a:p>
          <a:p>
            <a:pPr marL="285750" indent="-285750" algn="r">
              <a:buFont typeface="Wingdings" panose="05000000000000000000" pitchFamily="2" charset="2"/>
              <a:buChar char="§"/>
            </a:pPr>
            <a:r>
              <a:rPr lang="nl-NL" sz="1800" b="0" kern="0" dirty="0" err="1"/>
              <a:t>Enforced</a:t>
            </a:r>
            <a:endParaRPr lang="nl-NL" sz="1800" b="0" kern="0" dirty="0"/>
          </a:p>
          <a:p>
            <a:pPr marL="285750" indent="-285750" algn="r">
              <a:buFont typeface="Wingdings" panose="05000000000000000000" pitchFamily="2" charset="2"/>
              <a:buChar char="§"/>
            </a:pPr>
            <a:r>
              <a:rPr lang="nl-NL" sz="1800" b="0" kern="0" dirty="0"/>
              <a:t>Framework of </a:t>
            </a:r>
            <a:r>
              <a:rPr lang="nl-NL" sz="1800" b="0" kern="0" dirty="0" err="1"/>
              <a:t>practise</a:t>
            </a:r>
            <a:endParaRPr lang="nl-NL" sz="1800" b="0" kern="0" dirty="0"/>
          </a:p>
          <a:p>
            <a:pPr marL="285750" indent="-285750" algn="r">
              <a:buFont typeface="Wingdings" panose="05000000000000000000" pitchFamily="2" charset="2"/>
              <a:buChar char="§"/>
            </a:pPr>
            <a:r>
              <a:rPr lang="nl-NL" sz="1800" b="0" kern="0" dirty="0" err="1"/>
              <a:t>Regulatory</a:t>
            </a:r>
            <a:r>
              <a:rPr lang="nl-NL" sz="1800" b="0" kern="0" dirty="0"/>
              <a:t> </a:t>
            </a:r>
            <a:r>
              <a:rPr lang="nl-NL" sz="1800" b="0" kern="0" dirty="0" err="1"/>
              <a:t>burden</a:t>
            </a:r>
            <a:endParaRPr lang="en-GB" sz="1800" b="0" kern="0" dirty="0"/>
          </a:p>
        </p:txBody>
      </p:sp>
      <p:sp>
        <p:nvSpPr>
          <p:cNvPr id="15" name="Titel 1">
            <a:extLst>
              <a:ext uri="{FF2B5EF4-FFF2-40B4-BE49-F238E27FC236}">
                <a16:creationId xmlns:a16="http://schemas.microsoft.com/office/drawing/2014/main" id="{BD4BC1E6-DC90-4BF5-874A-F591AD6A33E9}"/>
              </a:ext>
            </a:extLst>
          </p:cNvPr>
          <p:cNvSpPr txBox="1">
            <a:spLocks/>
          </p:cNvSpPr>
          <p:nvPr/>
        </p:nvSpPr>
        <p:spPr bwMode="auto">
          <a:xfrm>
            <a:off x="75438" y="3134131"/>
            <a:ext cx="1944215"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kern="0" dirty="0" err="1"/>
              <a:t>Government</a:t>
            </a:r>
            <a:endParaRPr lang="en-GB" kern="0" dirty="0"/>
          </a:p>
        </p:txBody>
      </p:sp>
      <p:sp>
        <p:nvSpPr>
          <p:cNvPr id="16" name="Titel 1">
            <a:extLst>
              <a:ext uri="{FF2B5EF4-FFF2-40B4-BE49-F238E27FC236}">
                <a16:creationId xmlns:a16="http://schemas.microsoft.com/office/drawing/2014/main" id="{8C903163-2284-490F-A26E-8182B8495164}"/>
              </a:ext>
            </a:extLst>
          </p:cNvPr>
          <p:cNvSpPr txBox="1">
            <a:spLocks/>
          </p:cNvSpPr>
          <p:nvPr/>
        </p:nvSpPr>
        <p:spPr bwMode="auto">
          <a:xfrm>
            <a:off x="6916197" y="3134131"/>
            <a:ext cx="2123728"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r"/>
            <a:r>
              <a:rPr lang="nl-NL" kern="0" dirty="0" err="1"/>
              <a:t>Regulatory</a:t>
            </a:r>
            <a:r>
              <a:rPr lang="nl-NL" kern="0" dirty="0"/>
              <a:t> </a:t>
            </a:r>
          </a:p>
          <a:p>
            <a:pPr algn="r"/>
            <a:r>
              <a:rPr lang="nl-NL" kern="0" dirty="0"/>
              <a:t>Target Group</a:t>
            </a:r>
            <a:endParaRPr lang="en-GB" kern="0" dirty="0"/>
          </a:p>
        </p:txBody>
      </p:sp>
      <p:sp>
        <p:nvSpPr>
          <p:cNvPr id="7" name="Pijl: rechts 6">
            <a:extLst>
              <a:ext uri="{FF2B5EF4-FFF2-40B4-BE49-F238E27FC236}">
                <a16:creationId xmlns:a16="http://schemas.microsoft.com/office/drawing/2014/main" id="{D5C0FD43-D753-443B-9E7B-933F7C8D0DC7}"/>
              </a:ext>
            </a:extLst>
          </p:cNvPr>
          <p:cNvSpPr/>
          <p:nvPr/>
        </p:nvSpPr>
        <p:spPr bwMode="auto">
          <a:xfrm>
            <a:off x="1987586" y="3401616"/>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7" name="Pijl: rechts 16">
            <a:extLst>
              <a:ext uri="{FF2B5EF4-FFF2-40B4-BE49-F238E27FC236}">
                <a16:creationId xmlns:a16="http://schemas.microsoft.com/office/drawing/2014/main" id="{65D81F4F-78BE-42EF-989D-AF95878B7692}"/>
              </a:ext>
            </a:extLst>
          </p:cNvPr>
          <p:cNvSpPr/>
          <p:nvPr/>
        </p:nvSpPr>
        <p:spPr bwMode="auto">
          <a:xfrm>
            <a:off x="4467925" y="3401616"/>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18" name="Pijl: rechts 17">
            <a:extLst>
              <a:ext uri="{FF2B5EF4-FFF2-40B4-BE49-F238E27FC236}">
                <a16:creationId xmlns:a16="http://schemas.microsoft.com/office/drawing/2014/main" id="{31327DD5-B8A6-4BE4-9759-DA7A21837476}"/>
              </a:ext>
            </a:extLst>
          </p:cNvPr>
          <p:cNvSpPr/>
          <p:nvPr/>
        </p:nvSpPr>
        <p:spPr bwMode="auto">
          <a:xfrm>
            <a:off x="6844189" y="3401616"/>
            <a:ext cx="320099" cy="431789"/>
          </a:xfrm>
          <a:prstGeom prst="rightArrow">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8" name="Ovaal 7">
            <a:extLst>
              <a:ext uri="{FF2B5EF4-FFF2-40B4-BE49-F238E27FC236}">
                <a16:creationId xmlns:a16="http://schemas.microsoft.com/office/drawing/2014/main" id="{F9311F1F-1856-4F5B-822B-873FD37893B1}"/>
              </a:ext>
            </a:extLst>
          </p:cNvPr>
          <p:cNvSpPr/>
          <p:nvPr/>
        </p:nvSpPr>
        <p:spPr bwMode="auto">
          <a:xfrm>
            <a:off x="4572000" y="2249488"/>
            <a:ext cx="4539933" cy="2691680"/>
          </a:xfrm>
          <a:prstGeom prst="ellips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0" name="Titel 1">
            <a:extLst>
              <a:ext uri="{FF2B5EF4-FFF2-40B4-BE49-F238E27FC236}">
                <a16:creationId xmlns:a16="http://schemas.microsoft.com/office/drawing/2014/main" id="{FC776257-18AD-4D07-9025-746119E4D65B}"/>
              </a:ext>
            </a:extLst>
          </p:cNvPr>
          <p:cNvSpPr txBox="1">
            <a:spLocks/>
          </p:cNvSpPr>
          <p:nvPr/>
        </p:nvSpPr>
        <p:spPr bwMode="auto">
          <a:xfrm>
            <a:off x="5940153" y="1434480"/>
            <a:ext cx="1944215"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pPr algn="l"/>
            <a:r>
              <a:rPr lang="nl-NL" kern="0" dirty="0">
                <a:solidFill>
                  <a:srgbClr val="C00000"/>
                </a:solidFill>
              </a:rPr>
              <a:t>Domain RIA</a:t>
            </a:r>
            <a:endParaRPr lang="en-GB" kern="0" dirty="0">
              <a:solidFill>
                <a:srgbClr val="C00000"/>
              </a:solidFill>
            </a:endParaRPr>
          </a:p>
        </p:txBody>
      </p:sp>
      <p:pic>
        <p:nvPicPr>
          <p:cNvPr id="19" name="Afbeelding 18">
            <a:extLst>
              <a:ext uri="{FF2B5EF4-FFF2-40B4-BE49-F238E27FC236}">
                <a16:creationId xmlns:a16="http://schemas.microsoft.com/office/drawing/2014/main" id="{74FAD9CF-EAA9-4383-AA1D-5F2A6A065CB8}"/>
              </a:ext>
            </a:extLst>
          </p:cNvPr>
          <p:cNvPicPr>
            <a:picLocks noChangeAspect="1"/>
          </p:cNvPicPr>
          <p:nvPr/>
        </p:nvPicPr>
        <p:blipFill rotWithShape="1">
          <a:blip r:embed="rId6">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77043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74440"/>
            <a:ext cx="7848600" cy="914400"/>
          </a:xfrm>
        </p:spPr>
        <p:txBody>
          <a:bodyPr/>
          <a:lstStyle/>
          <a:p>
            <a:r>
              <a:rPr lang="nl-NL" dirty="0"/>
              <a:t>RIA adoption </a:t>
            </a:r>
            <a:r>
              <a:rPr lang="nl-NL" dirty="0" err="1"/>
              <a:t>internationally</a:t>
            </a:r>
            <a:endParaRPr lang="en-GB" dirty="0"/>
          </a:p>
        </p:txBody>
      </p:sp>
      <p:sp>
        <p:nvSpPr>
          <p:cNvPr id="5" name="Slide Number Placeholder 4"/>
          <p:cNvSpPr>
            <a:spLocks noGrp="1"/>
          </p:cNvSpPr>
          <p:nvPr>
            <p:ph type="sldNum" sz="quarter" idx="11"/>
          </p:nvPr>
        </p:nvSpPr>
        <p:spPr/>
        <p:txBody>
          <a:bodyPr/>
          <a:lstStyle/>
          <a:p>
            <a:pPr>
              <a:defRPr/>
            </a:pPr>
            <a:fld id="{014CCBCC-5023-42FE-961C-CA80C0F1F01F}" type="slidenum">
              <a:rPr lang="es-ES" smtClean="0"/>
              <a:pPr>
                <a:defRPr/>
              </a:pPr>
              <a:t>15</a:t>
            </a:fld>
            <a:endParaRPr lang="es-ES"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0980" t="9013" r="14312" b="29273"/>
          <a:stretch/>
        </p:blipFill>
        <p:spPr bwMode="auto">
          <a:xfrm>
            <a:off x="1259632" y="1844824"/>
            <a:ext cx="646716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Afbeelding 6">
            <a:extLst>
              <a:ext uri="{FF2B5EF4-FFF2-40B4-BE49-F238E27FC236}">
                <a16:creationId xmlns:a16="http://schemas.microsoft.com/office/drawing/2014/main" id="{E9ABA618-CDBE-4349-9E74-341D47B3B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9" name="Afbeelding 8">
            <a:extLst>
              <a:ext uri="{FF2B5EF4-FFF2-40B4-BE49-F238E27FC236}">
                <a16:creationId xmlns:a16="http://schemas.microsoft.com/office/drawing/2014/main" id="{41B8ECD4-514E-4AB9-BFDE-0EF0285EB10A}"/>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424830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08720"/>
            <a:ext cx="7848600" cy="914400"/>
          </a:xfrm>
        </p:spPr>
        <p:txBody>
          <a:bodyPr/>
          <a:lstStyle/>
          <a:p>
            <a:r>
              <a:rPr lang="nl-NL" dirty="0"/>
              <a:t>RIA adoption </a:t>
            </a:r>
            <a:r>
              <a:rPr lang="nl-NL" dirty="0" err="1"/>
              <a:t>internationally</a:t>
            </a:r>
            <a:endParaRPr lang="en-GB" dirty="0"/>
          </a:p>
        </p:txBody>
      </p:sp>
      <p:sp>
        <p:nvSpPr>
          <p:cNvPr id="5" name="Slide Number Placeholder 4"/>
          <p:cNvSpPr>
            <a:spLocks noGrp="1"/>
          </p:cNvSpPr>
          <p:nvPr>
            <p:ph type="sldNum" sz="quarter" idx="11"/>
          </p:nvPr>
        </p:nvSpPr>
        <p:spPr/>
        <p:txBody>
          <a:bodyPr/>
          <a:lstStyle/>
          <a:p>
            <a:pPr>
              <a:defRPr/>
            </a:pPr>
            <a:fld id="{014CCBCC-5023-42FE-961C-CA80C0F1F01F}" type="slidenum">
              <a:rPr lang="es-ES" smtClean="0"/>
              <a:pPr>
                <a:defRPr/>
              </a:pPr>
              <a:t>16</a:t>
            </a:fld>
            <a:endParaRPr lang="es-ES" dirty="0"/>
          </a:p>
        </p:txBody>
      </p:sp>
      <p:pic>
        <p:nvPicPr>
          <p:cNvPr id="4" name="Afbeelding 3">
            <a:extLst>
              <a:ext uri="{FF2B5EF4-FFF2-40B4-BE49-F238E27FC236}">
                <a16:creationId xmlns:a16="http://schemas.microsoft.com/office/drawing/2014/main" id="{0E641F57-5A65-4941-9FEC-34BE1F1E02D3}"/>
              </a:ext>
            </a:extLst>
          </p:cNvPr>
          <p:cNvPicPr>
            <a:picLocks noChangeAspect="1"/>
          </p:cNvPicPr>
          <p:nvPr/>
        </p:nvPicPr>
        <p:blipFill rotWithShape="1">
          <a:blip r:embed="rId2"/>
          <a:srcRect l="19288" t="20353" r="5100" b="4048"/>
          <a:stretch/>
        </p:blipFill>
        <p:spPr>
          <a:xfrm>
            <a:off x="31191" y="1823120"/>
            <a:ext cx="9112809" cy="4630216"/>
          </a:xfrm>
          <a:prstGeom prst="rect">
            <a:avLst/>
          </a:prstGeom>
        </p:spPr>
      </p:pic>
      <p:pic>
        <p:nvPicPr>
          <p:cNvPr id="6" name="Afbeelding 5">
            <a:extLst>
              <a:ext uri="{FF2B5EF4-FFF2-40B4-BE49-F238E27FC236}">
                <a16:creationId xmlns:a16="http://schemas.microsoft.com/office/drawing/2014/main" id="{EBAE2183-89CE-4C76-AD28-FC15A495E4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1374D34E-3F1E-4670-BD34-EE1A162F441C}"/>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732383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88640"/>
            <a:ext cx="7848600" cy="914400"/>
          </a:xfrm>
        </p:spPr>
        <p:txBody>
          <a:bodyPr/>
          <a:lstStyle/>
          <a:p>
            <a:r>
              <a:rPr lang="nl-NL" dirty="0"/>
              <a:t>RIA adoption </a:t>
            </a:r>
            <a:br>
              <a:rPr lang="nl-NL" dirty="0"/>
            </a:br>
            <a:r>
              <a:rPr lang="nl-NL" dirty="0" err="1"/>
              <a:t>internationally</a:t>
            </a:r>
            <a:r>
              <a:rPr lang="nl-NL" dirty="0"/>
              <a:t> (WB, 2018)</a:t>
            </a:r>
            <a:endParaRPr lang="en-GB" dirty="0"/>
          </a:p>
        </p:txBody>
      </p:sp>
      <p:sp>
        <p:nvSpPr>
          <p:cNvPr id="5" name="Slide Number Placeholder 4"/>
          <p:cNvSpPr>
            <a:spLocks noGrp="1"/>
          </p:cNvSpPr>
          <p:nvPr>
            <p:ph type="sldNum" sz="quarter" idx="11"/>
          </p:nvPr>
        </p:nvSpPr>
        <p:spPr/>
        <p:txBody>
          <a:bodyPr/>
          <a:lstStyle/>
          <a:p>
            <a:pPr>
              <a:defRPr/>
            </a:pPr>
            <a:fld id="{014CCBCC-5023-42FE-961C-CA80C0F1F01F}" type="slidenum">
              <a:rPr lang="es-ES" smtClean="0"/>
              <a:pPr>
                <a:defRPr/>
              </a:pPr>
              <a:t>17</a:t>
            </a:fld>
            <a:endParaRPr lang="es-ES" dirty="0"/>
          </a:p>
        </p:txBody>
      </p:sp>
      <p:pic>
        <p:nvPicPr>
          <p:cNvPr id="7" name="Afbeelding 6">
            <a:extLst>
              <a:ext uri="{FF2B5EF4-FFF2-40B4-BE49-F238E27FC236}">
                <a16:creationId xmlns:a16="http://schemas.microsoft.com/office/drawing/2014/main" id="{E9ABA618-CDBE-4349-9E74-341D47B3B1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4175" y="188640"/>
            <a:ext cx="2732321" cy="576064"/>
          </a:xfrm>
          <a:prstGeom prst="rect">
            <a:avLst/>
          </a:prstGeom>
        </p:spPr>
      </p:pic>
      <p:pic>
        <p:nvPicPr>
          <p:cNvPr id="9" name="Afbeelding 8">
            <a:extLst>
              <a:ext uri="{FF2B5EF4-FFF2-40B4-BE49-F238E27FC236}">
                <a16:creationId xmlns:a16="http://schemas.microsoft.com/office/drawing/2014/main" id="{41B8ECD4-514E-4AB9-BFDE-0EF0285EB10A}"/>
              </a:ext>
            </a:extLst>
          </p:cNvPr>
          <p:cNvPicPr>
            <a:picLocks noChangeAspect="1"/>
          </p:cNvPicPr>
          <p:nvPr/>
        </p:nvPicPr>
        <p:blipFill rotWithShape="1">
          <a:blip r:embed="rId3">
            <a:extLst>
              <a:ext uri="{28A0092B-C50C-407E-A947-70E740481C1C}">
                <a14:useLocalDpi xmlns:a14="http://schemas.microsoft.com/office/drawing/2010/main" val="0"/>
              </a:ext>
            </a:extLst>
          </a:blip>
          <a:srcRect t="9812" b="16236"/>
          <a:stretch/>
        </p:blipFill>
        <p:spPr>
          <a:xfrm>
            <a:off x="55240" y="145954"/>
            <a:ext cx="2788568" cy="844646"/>
          </a:xfrm>
          <a:prstGeom prst="rect">
            <a:avLst/>
          </a:prstGeom>
        </p:spPr>
      </p:pic>
      <p:pic>
        <p:nvPicPr>
          <p:cNvPr id="8" name="Afbeelding 7">
            <a:extLst>
              <a:ext uri="{FF2B5EF4-FFF2-40B4-BE49-F238E27FC236}">
                <a16:creationId xmlns:a16="http://schemas.microsoft.com/office/drawing/2014/main" id="{0760EEE7-8961-47A2-9F46-8633CE5F498E}"/>
              </a:ext>
            </a:extLst>
          </p:cNvPr>
          <p:cNvPicPr>
            <a:picLocks noChangeAspect="1"/>
          </p:cNvPicPr>
          <p:nvPr/>
        </p:nvPicPr>
        <p:blipFill rotWithShape="1">
          <a:blip r:embed="rId4"/>
          <a:srcRect l="31100" t="13984" r="59838" b="42931"/>
          <a:stretch/>
        </p:blipFill>
        <p:spPr>
          <a:xfrm>
            <a:off x="2051720" y="1305317"/>
            <a:ext cx="2195763" cy="5320568"/>
          </a:xfrm>
          <a:prstGeom prst="rect">
            <a:avLst/>
          </a:prstGeom>
        </p:spPr>
      </p:pic>
      <p:pic>
        <p:nvPicPr>
          <p:cNvPr id="10" name="Afbeelding 9">
            <a:extLst>
              <a:ext uri="{FF2B5EF4-FFF2-40B4-BE49-F238E27FC236}">
                <a16:creationId xmlns:a16="http://schemas.microsoft.com/office/drawing/2014/main" id="{61F5D21F-0609-4947-B771-CB98784524A4}"/>
              </a:ext>
            </a:extLst>
          </p:cNvPr>
          <p:cNvPicPr>
            <a:picLocks noChangeAspect="1"/>
          </p:cNvPicPr>
          <p:nvPr/>
        </p:nvPicPr>
        <p:blipFill rotWithShape="1">
          <a:blip r:embed="rId4"/>
          <a:srcRect l="31100" t="56916" r="59838" b="2766"/>
          <a:stretch/>
        </p:blipFill>
        <p:spPr>
          <a:xfrm>
            <a:off x="4693591" y="1777831"/>
            <a:ext cx="2218186" cy="4978967"/>
          </a:xfrm>
          <a:prstGeom prst="rect">
            <a:avLst/>
          </a:prstGeom>
        </p:spPr>
      </p:pic>
      <p:pic>
        <p:nvPicPr>
          <p:cNvPr id="11" name="Afbeelding 10">
            <a:extLst>
              <a:ext uri="{FF2B5EF4-FFF2-40B4-BE49-F238E27FC236}">
                <a16:creationId xmlns:a16="http://schemas.microsoft.com/office/drawing/2014/main" id="{54001721-8DDA-4E80-9A26-6690147BEE83}"/>
              </a:ext>
            </a:extLst>
          </p:cNvPr>
          <p:cNvPicPr>
            <a:picLocks noChangeAspect="1"/>
          </p:cNvPicPr>
          <p:nvPr/>
        </p:nvPicPr>
        <p:blipFill rotWithShape="1">
          <a:blip r:embed="rId4"/>
          <a:srcRect l="31100" t="13984" r="59838" b="81809"/>
          <a:stretch/>
        </p:blipFill>
        <p:spPr>
          <a:xfrm>
            <a:off x="4693590" y="1268760"/>
            <a:ext cx="2218186" cy="519486"/>
          </a:xfrm>
          <a:prstGeom prst="rect">
            <a:avLst/>
          </a:prstGeom>
        </p:spPr>
      </p:pic>
    </p:spTree>
    <p:extLst>
      <p:ext uri="{BB962C8B-B14F-4D97-AF65-F5344CB8AC3E}">
        <p14:creationId xmlns:p14="http://schemas.microsoft.com/office/powerpoint/2010/main" val="2957638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014CCBCC-5023-42FE-961C-CA80C0F1F01F}" type="slidenum">
              <a:rPr lang="es-ES" smtClean="0"/>
              <a:pPr>
                <a:defRPr/>
              </a:pPr>
              <a:t>18</a:t>
            </a:fld>
            <a:endParaRPr lang="es-ES" dirty="0"/>
          </a:p>
        </p:txBody>
      </p:sp>
      <p:sp>
        <p:nvSpPr>
          <p:cNvPr id="12" name="Rechthoek 11">
            <a:extLst>
              <a:ext uri="{FF2B5EF4-FFF2-40B4-BE49-F238E27FC236}">
                <a16:creationId xmlns:a16="http://schemas.microsoft.com/office/drawing/2014/main" id="{7E50EB46-4720-4191-B618-EE7B24E38A2C}"/>
              </a:ext>
            </a:extLst>
          </p:cNvPr>
          <p:cNvSpPr/>
          <p:nvPr/>
        </p:nvSpPr>
        <p:spPr bwMode="auto">
          <a:xfrm>
            <a:off x="2195736" y="1372816"/>
            <a:ext cx="1224136" cy="144016"/>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pic>
        <p:nvPicPr>
          <p:cNvPr id="22" name="Afbeelding 21">
            <a:extLst>
              <a:ext uri="{FF2B5EF4-FFF2-40B4-BE49-F238E27FC236}">
                <a16:creationId xmlns:a16="http://schemas.microsoft.com/office/drawing/2014/main" id="{5DEBF255-D44F-4375-9D72-A426F108F1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260648"/>
            <a:ext cx="2732321" cy="576064"/>
          </a:xfrm>
          <a:prstGeom prst="rect">
            <a:avLst/>
          </a:prstGeom>
        </p:spPr>
      </p:pic>
      <p:pic>
        <p:nvPicPr>
          <p:cNvPr id="23" name="Afbeelding 22">
            <a:extLst>
              <a:ext uri="{FF2B5EF4-FFF2-40B4-BE49-F238E27FC236}">
                <a16:creationId xmlns:a16="http://schemas.microsoft.com/office/drawing/2014/main" id="{9296E812-DD8E-4710-9396-5BB23B10224F}"/>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
        <p:nvSpPr>
          <p:cNvPr id="24" name="Titel 1">
            <a:extLst>
              <a:ext uri="{FF2B5EF4-FFF2-40B4-BE49-F238E27FC236}">
                <a16:creationId xmlns:a16="http://schemas.microsoft.com/office/drawing/2014/main" id="{E9AD7642-E8A8-49FD-9387-EEE73B30107D}"/>
              </a:ext>
            </a:extLst>
          </p:cNvPr>
          <p:cNvSpPr>
            <a:spLocks noGrp="1"/>
          </p:cNvSpPr>
          <p:nvPr>
            <p:ph type="title"/>
          </p:nvPr>
        </p:nvSpPr>
        <p:spPr>
          <a:xfrm>
            <a:off x="623960" y="393379"/>
            <a:ext cx="7848600" cy="914400"/>
          </a:xfrm>
        </p:spPr>
        <p:txBody>
          <a:bodyPr/>
          <a:lstStyle/>
          <a:p>
            <a:pPr>
              <a:lnSpc>
                <a:spcPct val="115000"/>
              </a:lnSpc>
              <a:spcAft>
                <a:spcPts val="1000"/>
              </a:spcAft>
            </a:pPr>
            <a:r>
              <a:rPr lang="nl-NL" dirty="0" err="1"/>
              <a:t>Countries</a:t>
            </a:r>
            <a:r>
              <a:rPr lang="nl-NL" dirty="0"/>
              <a:t> </a:t>
            </a:r>
            <a:r>
              <a:rPr lang="nl-NL" dirty="0" err="1"/>
              <a:t>and</a:t>
            </a:r>
            <a:r>
              <a:rPr lang="nl-NL" dirty="0"/>
              <a:t> RIA</a:t>
            </a:r>
            <a:endParaRPr lang="en-GB" dirty="0"/>
          </a:p>
        </p:txBody>
      </p:sp>
      <p:pic>
        <p:nvPicPr>
          <p:cNvPr id="25" name="Afbeelding 24">
            <a:extLst>
              <a:ext uri="{FF2B5EF4-FFF2-40B4-BE49-F238E27FC236}">
                <a16:creationId xmlns:a16="http://schemas.microsoft.com/office/drawing/2014/main" id="{45E76AB2-4F68-4D28-8D7A-63A2CBEF9FB2}"/>
              </a:ext>
            </a:extLst>
          </p:cNvPr>
          <p:cNvPicPr>
            <a:picLocks noChangeAspect="1"/>
          </p:cNvPicPr>
          <p:nvPr/>
        </p:nvPicPr>
        <p:blipFill rotWithShape="1">
          <a:blip r:embed="rId4"/>
          <a:srcRect l="31100" t="13984" r="59838" b="42931"/>
          <a:stretch/>
        </p:blipFill>
        <p:spPr>
          <a:xfrm>
            <a:off x="2051719" y="1268760"/>
            <a:ext cx="2240579" cy="5429160"/>
          </a:xfrm>
          <a:prstGeom prst="rect">
            <a:avLst/>
          </a:prstGeom>
        </p:spPr>
      </p:pic>
      <p:pic>
        <p:nvPicPr>
          <p:cNvPr id="26" name="Afbeelding 25">
            <a:extLst>
              <a:ext uri="{FF2B5EF4-FFF2-40B4-BE49-F238E27FC236}">
                <a16:creationId xmlns:a16="http://schemas.microsoft.com/office/drawing/2014/main" id="{A1640F12-22E0-4412-B147-880802AD9A00}"/>
              </a:ext>
            </a:extLst>
          </p:cNvPr>
          <p:cNvPicPr>
            <a:picLocks noChangeAspect="1"/>
          </p:cNvPicPr>
          <p:nvPr/>
        </p:nvPicPr>
        <p:blipFill rotWithShape="1">
          <a:blip r:embed="rId4"/>
          <a:srcRect l="31100" t="56916" r="59838" b="2766"/>
          <a:stretch/>
        </p:blipFill>
        <p:spPr>
          <a:xfrm>
            <a:off x="4693590" y="1784078"/>
            <a:ext cx="2240609" cy="5029298"/>
          </a:xfrm>
          <a:prstGeom prst="rect">
            <a:avLst/>
          </a:prstGeom>
        </p:spPr>
      </p:pic>
      <p:pic>
        <p:nvPicPr>
          <p:cNvPr id="27" name="Afbeelding 26">
            <a:extLst>
              <a:ext uri="{FF2B5EF4-FFF2-40B4-BE49-F238E27FC236}">
                <a16:creationId xmlns:a16="http://schemas.microsoft.com/office/drawing/2014/main" id="{1057CE83-1F97-4483-988C-53645053F0F5}"/>
              </a:ext>
            </a:extLst>
          </p:cNvPr>
          <p:cNvPicPr>
            <a:picLocks noChangeAspect="1"/>
          </p:cNvPicPr>
          <p:nvPr/>
        </p:nvPicPr>
        <p:blipFill rotWithShape="1">
          <a:blip r:embed="rId4"/>
          <a:srcRect l="31100" t="13984" r="59838" b="81809"/>
          <a:stretch/>
        </p:blipFill>
        <p:spPr>
          <a:xfrm>
            <a:off x="4693590" y="1268760"/>
            <a:ext cx="2240610" cy="515318"/>
          </a:xfrm>
          <a:prstGeom prst="rect">
            <a:avLst/>
          </a:prstGeom>
        </p:spPr>
      </p:pic>
      <p:sp>
        <p:nvSpPr>
          <p:cNvPr id="16" name="Rechthoek 15">
            <a:extLst>
              <a:ext uri="{FF2B5EF4-FFF2-40B4-BE49-F238E27FC236}">
                <a16:creationId xmlns:a16="http://schemas.microsoft.com/office/drawing/2014/main" id="{B107A28C-1F39-4F90-92F3-4DB3C6502C81}"/>
              </a:ext>
            </a:extLst>
          </p:cNvPr>
          <p:cNvSpPr/>
          <p:nvPr/>
        </p:nvSpPr>
        <p:spPr bwMode="auto">
          <a:xfrm>
            <a:off x="2411760" y="4196922"/>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8" name="Rechthoek 27">
            <a:extLst>
              <a:ext uri="{FF2B5EF4-FFF2-40B4-BE49-F238E27FC236}">
                <a16:creationId xmlns:a16="http://schemas.microsoft.com/office/drawing/2014/main" id="{9519E21E-7BA0-479C-872B-E62899A0C753}"/>
              </a:ext>
            </a:extLst>
          </p:cNvPr>
          <p:cNvSpPr/>
          <p:nvPr/>
        </p:nvSpPr>
        <p:spPr bwMode="auto">
          <a:xfrm>
            <a:off x="2411760" y="4556962"/>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29" name="Rechthoek 28">
            <a:extLst>
              <a:ext uri="{FF2B5EF4-FFF2-40B4-BE49-F238E27FC236}">
                <a16:creationId xmlns:a16="http://schemas.microsoft.com/office/drawing/2014/main" id="{87944CE0-2485-4B90-A807-A7331C6DAD11}"/>
              </a:ext>
            </a:extLst>
          </p:cNvPr>
          <p:cNvSpPr/>
          <p:nvPr/>
        </p:nvSpPr>
        <p:spPr bwMode="auto">
          <a:xfrm>
            <a:off x="2395069" y="5997122"/>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0" name="Rechthoek 29">
            <a:extLst>
              <a:ext uri="{FF2B5EF4-FFF2-40B4-BE49-F238E27FC236}">
                <a16:creationId xmlns:a16="http://schemas.microsoft.com/office/drawing/2014/main" id="{E3E8C6E9-EA09-490B-9FEA-6C184CA249A1}"/>
              </a:ext>
            </a:extLst>
          </p:cNvPr>
          <p:cNvSpPr/>
          <p:nvPr/>
        </p:nvSpPr>
        <p:spPr bwMode="auto">
          <a:xfrm>
            <a:off x="5059365" y="4989010"/>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1" name="Rechthoek 30">
            <a:extLst>
              <a:ext uri="{FF2B5EF4-FFF2-40B4-BE49-F238E27FC236}">
                <a16:creationId xmlns:a16="http://schemas.microsoft.com/office/drawing/2014/main" id="{2EDCD563-3B64-4440-AD29-34570613378E}"/>
              </a:ext>
            </a:extLst>
          </p:cNvPr>
          <p:cNvSpPr/>
          <p:nvPr/>
        </p:nvSpPr>
        <p:spPr bwMode="auto">
          <a:xfrm>
            <a:off x="5059365" y="5781098"/>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2" name="Rechthoek 31">
            <a:extLst>
              <a:ext uri="{FF2B5EF4-FFF2-40B4-BE49-F238E27FC236}">
                <a16:creationId xmlns:a16="http://schemas.microsoft.com/office/drawing/2014/main" id="{70D6DD8A-37E2-46C2-A3F7-7BBDF964F187}"/>
              </a:ext>
            </a:extLst>
          </p:cNvPr>
          <p:cNvSpPr/>
          <p:nvPr/>
        </p:nvSpPr>
        <p:spPr bwMode="auto">
          <a:xfrm>
            <a:off x="5059365" y="2392065"/>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3" name="Rechthoek 32">
            <a:extLst>
              <a:ext uri="{FF2B5EF4-FFF2-40B4-BE49-F238E27FC236}">
                <a16:creationId xmlns:a16="http://schemas.microsoft.com/office/drawing/2014/main" id="{3EE4A463-AFEA-45C6-9A1D-487B3C35D2F0}"/>
              </a:ext>
            </a:extLst>
          </p:cNvPr>
          <p:cNvSpPr/>
          <p:nvPr/>
        </p:nvSpPr>
        <p:spPr bwMode="auto">
          <a:xfrm>
            <a:off x="5059365" y="3021201"/>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4" name="Rechthoek 33">
            <a:extLst>
              <a:ext uri="{FF2B5EF4-FFF2-40B4-BE49-F238E27FC236}">
                <a16:creationId xmlns:a16="http://schemas.microsoft.com/office/drawing/2014/main" id="{F6A0E82A-2F05-4706-9EF8-AA2C216FE5EC}"/>
              </a:ext>
            </a:extLst>
          </p:cNvPr>
          <p:cNvSpPr/>
          <p:nvPr/>
        </p:nvSpPr>
        <p:spPr bwMode="auto">
          <a:xfrm>
            <a:off x="5059365" y="4484954"/>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
        <p:nvSpPr>
          <p:cNvPr id="35" name="Rechthoek 34">
            <a:extLst>
              <a:ext uri="{FF2B5EF4-FFF2-40B4-BE49-F238E27FC236}">
                <a16:creationId xmlns:a16="http://schemas.microsoft.com/office/drawing/2014/main" id="{597F266A-2A93-42BA-8697-5F3E0D04ECF2}"/>
              </a:ext>
            </a:extLst>
          </p:cNvPr>
          <p:cNvSpPr/>
          <p:nvPr/>
        </p:nvSpPr>
        <p:spPr bwMode="auto">
          <a:xfrm>
            <a:off x="2395069" y="3238621"/>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cxnSp>
        <p:nvCxnSpPr>
          <p:cNvPr id="3" name="Rechte verbindingslijn 2">
            <a:extLst>
              <a:ext uri="{FF2B5EF4-FFF2-40B4-BE49-F238E27FC236}">
                <a16:creationId xmlns:a16="http://schemas.microsoft.com/office/drawing/2014/main" id="{1D4AE475-5148-4718-9225-21F4682D0D78}"/>
              </a:ext>
            </a:extLst>
          </p:cNvPr>
          <p:cNvCxnSpPr>
            <a:cxnSpLocks/>
          </p:cNvCxnSpPr>
          <p:nvPr/>
        </p:nvCxnSpPr>
        <p:spPr bwMode="auto">
          <a:xfrm>
            <a:off x="4283968" y="1305317"/>
            <a:ext cx="0" cy="211515"/>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Rechte verbindingslijn 35">
            <a:extLst>
              <a:ext uri="{FF2B5EF4-FFF2-40B4-BE49-F238E27FC236}">
                <a16:creationId xmlns:a16="http://schemas.microsoft.com/office/drawing/2014/main" id="{EC939617-BF2C-4606-A27E-421A0F47D0B7}"/>
              </a:ext>
            </a:extLst>
          </p:cNvPr>
          <p:cNvCxnSpPr>
            <a:cxnSpLocks/>
          </p:cNvCxnSpPr>
          <p:nvPr/>
        </p:nvCxnSpPr>
        <p:spPr bwMode="auto">
          <a:xfrm>
            <a:off x="6911774" y="1305317"/>
            <a:ext cx="0" cy="211515"/>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Rechthoek 20">
            <a:extLst>
              <a:ext uri="{FF2B5EF4-FFF2-40B4-BE49-F238E27FC236}">
                <a16:creationId xmlns:a16="http://schemas.microsoft.com/office/drawing/2014/main" id="{BC41A378-E7C6-472F-9F34-0D38971D1BDD}"/>
              </a:ext>
            </a:extLst>
          </p:cNvPr>
          <p:cNvSpPr/>
          <p:nvPr/>
        </p:nvSpPr>
        <p:spPr bwMode="auto">
          <a:xfrm>
            <a:off x="5059365" y="6429170"/>
            <a:ext cx="1528859" cy="240190"/>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1" i="0" u="none" strike="noStrike" cap="none" normalizeH="0" baseline="0">
              <a:ln>
                <a:noFill/>
              </a:ln>
              <a:solidFill>
                <a:srgbClr val="000066"/>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146969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89720" y="1002432"/>
            <a:ext cx="7848600" cy="914400"/>
          </a:xfrm>
        </p:spPr>
        <p:txBody>
          <a:bodyPr/>
          <a:lstStyle/>
          <a:p>
            <a:pPr>
              <a:lnSpc>
                <a:spcPct val="115000"/>
              </a:lnSpc>
              <a:spcAft>
                <a:spcPts val="1000"/>
              </a:spcAft>
            </a:pPr>
            <a:r>
              <a:rPr lang="nl-NL" dirty="0"/>
              <a:t>More </a:t>
            </a:r>
            <a:r>
              <a:rPr lang="nl-NL" dirty="0" err="1"/>
              <a:t>countries</a:t>
            </a:r>
            <a:r>
              <a:rPr lang="nl-NL" dirty="0"/>
              <a:t> </a:t>
            </a:r>
            <a:r>
              <a:rPr lang="nl-NL" dirty="0" err="1"/>
              <a:t>than</a:t>
            </a:r>
            <a:r>
              <a:rPr lang="nl-NL" dirty="0"/>
              <a:t> on </a:t>
            </a:r>
            <a:r>
              <a:rPr lang="nl-NL" dirty="0" err="1"/>
              <a:t>the</a:t>
            </a:r>
            <a:r>
              <a:rPr lang="nl-NL" dirty="0"/>
              <a:t> list</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19</a:t>
            </a:fld>
            <a:endParaRPr lang="es-ES" dirty="0"/>
          </a:p>
        </p:txBody>
      </p:sp>
      <p:sp>
        <p:nvSpPr>
          <p:cNvPr id="8" name="Tijdelijke aanduiding voor inhoud 2"/>
          <p:cNvSpPr>
            <a:spLocks noGrp="1"/>
          </p:cNvSpPr>
          <p:nvPr>
            <p:ph idx="1"/>
          </p:nvPr>
        </p:nvSpPr>
        <p:spPr>
          <a:xfrm>
            <a:off x="467544" y="1800200"/>
            <a:ext cx="8431088" cy="3429000"/>
          </a:xfrm>
        </p:spPr>
        <p:txBody>
          <a:bodyPr/>
          <a:lstStyle/>
          <a:p>
            <a:pPr>
              <a:spcAft>
                <a:spcPts val="600"/>
              </a:spcAft>
            </a:pPr>
            <a:r>
              <a:rPr lang="en-GB" dirty="0"/>
              <a:t>El Salvador</a:t>
            </a:r>
          </a:p>
          <a:p>
            <a:pPr>
              <a:spcAft>
                <a:spcPts val="600"/>
              </a:spcAft>
            </a:pPr>
            <a:r>
              <a:rPr lang="en-GB" dirty="0"/>
              <a:t>Saint Lucia</a:t>
            </a:r>
          </a:p>
          <a:p>
            <a:pPr>
              <a:spcAft>
                <a:spcPts val="600"/>
              </a:spcAft>
            </a:pPr>
            <a:r>
              <a:rPr lang="en-GB" dirty="0"/>
              <a:t>Trinidad and Tobago</a:t>
            </a:r>
          </a:p>
          <a:p>
            <a:pPr>
              <a:spcAft>
                <a:spcPts val="600"/>
              </a:spcAft>
            </a:pPr>
            <a:r>
              <a:rPr lang="en-GB" dirty="0"/>
              <a:t>Dominica</a:t>
            </a:r>
          </a:p>
          <a:p>
            <a:pPr>
              <a:spcAft>
                <a:spcPts val="600"/>
              </a:spcAft>
            </a:pPr>
            <a:r>
              <a:rPr lang="en-GB" dirty="0"/>
              <a:t>Lesotho</a:t>
            </a:r>
          </a:p>
          <a:p>
            <a:pPr>
              <a:spcAft>
                <a:spcPts val="600"/>
              </a:spcAft>
            </a:pPr>
            <a:endParaRPr lang="en-GB" dirty="0"/>
          </a:p>
          <a:p>
            <a:pPr>
              <a:spcAft>
                <a:spcPts val="600"/>
              </a:spcAft>
            </a:pPr>
            <a:endParaRPr lang="en-GB" dirty="0"/>
          </a:p>
          <a:p>
            <a:pPr marL="0" indent="0">
              <a:spcAft>
                <a:spcPts val="600"/>
              </a:spcAft>
              <a:buNone/>
            </a:pPr>
            <a:r>
              <a:rPr lang="en-GB" dirty="0"/>
              <a:t>RIA-like initiatives around the world:</a:t>
            </a:r>
          </a:p>
          <a:p>
            <a:pPr>
              <a:spcAft>
                <a:spcPts val="600"/>
              </a:spcAft>
            </a:pPr>
            <a:r>
              <a:rPr lang="en-US" dirty="0"/>
              <a:t>Suriname Reform of the Decree E-24 SB, 145 and 147, on business Licensing. </a:t>
            </a:r>
          </a:p>
          <a:p>
            <a:pPr>
              <a:spcAft>
                <a:spcPts val="600"/>
              </a:spcAft>
            </a:pPr>
            <a:r>
              <a:rPr lang="en-US" dirty="0"/>
              <a:t>Guyana, Improvement Regulatory Framework oil &amp; gas sector.</a:t>
            </a:r>
          </a:p>
          <a:p>
            <a:pPr marL="0" indent="0">
              <a:spcAft>
                <a:spcPts val="600"/>
              </a:spcAft>
              <a:buNone/>
            </a:pPr>
            <a:endParaRPr lang="en-GB" dirty="0"/>
          </a:p>
        </p:txBody>
      </p:sp>
      <p:pic>
        <p:nvPicPr>
          <p:cNvPr id="10" name="Afbeelding 9">
            <a:extLst>
              <a:ext uri="{FF2B5EF4-FFF2-40B4-BE49-F238E27FC236}">
                <a16:creationId xmlns:a16="http://schemas.microsoft.com/office/drawing/2014/main" id="{D5B1FD76-9756-4F02-AC41-BB4A45012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260648"/>
            <a:ext cx="2732321" cy="576064"/>
          </a:xfrm>
          <a:prstGeom prst="rect">
            <a:avLst/>
          </a:prstGeom>
        </p:spPr>
      </p:pic>
      <p:pic>
        <p:nvPicPr>
          <p:cNvPr id="7" name="Afbeelding 6">
            <a:extLst>
              <a:ext uri="{FF2B5EF4-FFF2-40B4-BE49-F238E27FC236}">
                <a16:creationId xmlns:a16="http://schemas.microsoft.com/office/drawing/2014/main" id="{807947DE-B910-4346-8AB2-FCF6D46FD039}"/>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102083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a:t>
            </a:fld>
            <a:endParaRPr lang="es-ES" dirty="0"/>
          </a:p>
        </p:txBody>
      </p:sp>
      <p:pic>
        <p:nvPicPr>
          <p:cNvPr id="9" name="Afbeelding 8">
            <a:extLst>
              <a:ext uri="{FF2B5EF4-FFF2-40B4-BE49-F238E27FC236}">
                <a16:creationId xmlns:a16="http://schemas.microsoft.com/office/drawing/2014/main" id="{464712E5-3234-4C81-8D7D-111D2E5CE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sp>
        <p:nvSpPr>
          <p:cNvPr id="12" name="Titel 1">
            <a:extLst>
              <a:ext uri="{FF2B5EF4-FFF2-40B4-BE49-F238E27FC236}">
                <a16:creationId xmlns:a16="http://schemas.microsoft.com/office/drawing/2014/main" id="{AF323B20-1EA3-48A9-BD89-CEDE8B36834B}"/>
              </a:ext>
            </a:extLst>
          </p:cNvPr>
          <p:cNvSpPr txBox="1">
            <a:spLocks/>
          </p:cNvSpPr>
          <p:nvPr/>
        </p:nvSpPr>
        <p:spPr bwMode="auto">
          <a:xfrm>
            <a:off x="683568" y="1340768"/>
            <a:ext cx="7848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400" b="1" u="none">
                <a:solidFill>
                  <a:srgbClr val="032B58"/>
                </a:solidFill>
                <a:effectLst/>
                <a:latin typeface="Candara" pitchFamily="34" charset="0"/>
                <a:ea typeface="+mj-ea"/>
                <a:cs typeface="+mj-cs"/>
              </a:defRPr>
            </a:lvl1pPr>
            <a:lvl2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2pPr>
            <a:lvl3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3pPr>
            <a:lvl4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4pPr>
            <a:lvl5pPr algn="ctr" rtl="0" eaLnBrk="1" fontAlgn="base" hangingPunct="1">
              <a:spcBef>
                <a:spcPct val="0"/>
              </a:spcBef>
              <a:spcAft>
                <a:spcPct val="0"/>
              </a:spcAft>
              <a:defRPr sz="2400" b="1" u="sng">
                <a:solidFill>
                  <a:srgbClr val="3D4E84"/>
                </a:solidFill>
                <a:effectLst>
                  <a:outerShdw blurRad="38100" dist="38100" dir="2700000" algn="tl">
                    <a:srgbClr val="000000"/>
                  </a:outerShdw>
                </a:effectLst>
                <a:latin typeface="Gill Sans MT" pitchFamily="34" charset="0"/>
              </a:defRPr>
            </a:lvl5pPr>
            <a:lvl6pPr marL="4572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6pPr>
            <a:lvl7pPr marL="9144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7pPr>
            <a:lvl8pPr marL="13716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8pPr>
            <a:lvl9pPr marL="1828800" algn="ctr" rtl="0" eaLnBrk="1" fontAlgn="base" hangingPunct="1">
              <a:spcBef>
                <a:spcPct val="0"/>
              </a:spcBef>
              <a:spcAft>
                <a:spcPct val="0"/>
              </a:spcAft>
              <a:defRPr sz="2400" b="1" u="sng">
                <a:solidFill>
                  <a:srgbClr val="2A295C"/>
                </a:solidFill>
                <a:effectLst>
                  <a:outerShdw blurRad="38100" dist="38100" dir="2700000" algn="tl">
                    <a:srgbClr val="000000"/>
                  </a:outerShdw>
                </a:effectLst>
                <a:latin typeface="Gill Sans MT" pitchFamily="34" charset="0"/>
              </a:defRPr>
            </a:lvl9pPr>
          </a:lstStyle>
          <a:p>
            <a:r>
              <a:rPr lang="nl-NL" kern="0" dirty="0" err="1"/>
              <a:t>Good</a:t>
            </a:r>
            <a:r>
              <a:rPr lang="nl-NL" kern="0" dirty="0"/>
              <a:t> </a:t>
            </a:r>
            <a:r>
              <a:rPr lang="nl-NL" kern="0" dirty="0" err="1"/>
              <a:t>Afternoon</a:t>
            </a:r>
            <a:r>
              <a:rPr lang="nl-NL" kern="0" dirty="0"/>
              <a:t>,  </a:t>
            </a:r>
            <a:br>
              <a:rPr lang="nl-NL" kern="0" dirty="0"/>
            </a:br>
            <a:r>
              <a:rPr lang="nl-NL" kern="0" dirty="0" err="1"/>
              <a:t>my</a:t>
            </a:r>
            <a:r>
              <a:rPr lang="nl-NL" kern="0" dirty="0"/>
              <a:t> name is: Kees Roeland Jonkheer</a:t>
            </a:r>
            <a:endParaRPr lang="en-GB" kern="0" dirty="0"/>
          </a:p>
        </p:txBody>
      </p:sp>
      <p:sp>
        <p:nvSpPr>
          <p:cNvPr id="13" name="Tijdelijke aanduiding voor inhoud 2">
            <a:extLst>
              <a:ext uri="{FF2B5EF4-FFF2-40B4-BE49-F238E27FC236}">
                <a16:creationId xmlns:a16="http://schemas.microsoft.com/office/drawing/2014/main" id="{78B6EDD1-C3CB-4202-B949-812867379405}"/>
              </a:ext>
            </a:extLst>
          </p:cNvPr>
          <p:cNvSpPr>
            <a:spLocks noGrp="1"/>
          </p:cNvSpPr>
          <p:nvPr>
            <p:ph idx="1"/>
          </p:nvPr>
        </p:nvSpPr>
        <p:spPr>
          <a:xfrm>
            <a:off x="611560" y="2592288"/>
            <a:ext cx="8232328" cy="3429000"/>
          </a:xfrm>
        </p:spPr>
        <p:txBody>
          <a:bodyPr/>
          <a:lstStyle/>
          <a:p>
            <a:pPr>
              <a:spcBef>
                <a:spcPts val="600"/>
              </a:spcBef>
              <a:spcAft>
                <a:spcPts val="600"/>
              </a:spcAft>
            </a:pPr>
            <a:r>
              <a:rPr lang="en-US" dirty="0"/>
              <a:t>MSc in Economic Geography </a:t>
            </a:r>
          </a:p>
          <a:p>
            <a:pPr marL="571500" lvl="1">
              <a:spcBef>
                <a:spcPts val="0"/>
              </a:spcBef>
              <a:spcAft>
                <a:spcPts val="600"/>
              </a:spcAft>
            </a:pPr>
            <a:r>
              <a:rPr lang="en-US" dirty="0"/>
              <a:t>specialized in European Trade Law</a:t>
            </a:r>
          </a:p>
          <a:p>
            <a:pPr marL="285750">
              <a:spcBef>
                <a:spcPts val="1200"/>
              </a:spcBef>
              <a:spcAft>
                <a:spcPts val="600"/>
              </a:spcAft>
            </a:pPr>
            <a:r>
              <a:rPr lang="en-US" dirty="0"/>
              <a:t>Economic Researcher for first 10 years of career</a:t>
            </a:r>
          </a:p>
          <a:p>
            <a:pPr marL="571500" lvl="1">
              <a:spcBef>
                <a:spcPts val="0"/>
              </a:spcBef>
              <a:spcAft>
                <a:spcPts val="600"/>
              </a:spcAft>
            </a:pPr>
            <a:r>
              <a:rPr lang="en-US" dirty="0"/>
              <a:t>at the largest economic research institute of The Netherlands, EIM, that developed the first fully operational regulatory impact assessment tool</a:t>
            </a:r>
          </a:p>
          <a:p>
            <a:pPr marL="285750">
              <a:spcBef>
                <a:spcPts val="1200"/>
              </a:spcBef>
              <a:spcAft>
                <a:spcPts val="600"/>
              </a:spcAft>
            </a:pPr>
            <a:r>
              <a:rPr lang="en-US" dirty="0"/>
              <a:t>Ministry of Finance – Advisory Board on Regulatory Burden</a:t>
            </a:r>
          </a:p>
          <a:p>
            <a:pPr marL="571500" lvl="1">
              <a:spcBef>
                <a:spcPts val="0"/>
              </a:spcBef>
              <a:spcAft>
                <a:spcPts val="600"/>
              </a:spcAft>
            </a:pPr>
            <a:r>
              <a:rPr lang="en-US" dirty="0"/>
              <a:t>World Bank Review 2007: World Leader Regulatory  Impact Assessment</a:t>
            </a:r>
          </a:p>
          <a:p>
            <a:pPr marL="285750">
              <a:spcBef>
                <a:spcPts val="1200"/>
              </a:spcBef>
              <a:spcAft>
                <a:spcPts val="600"/>
              </a:spcAft>
            </a:pPr>
            <a:r>
              <a:rPr lang="en-US" dirty="0"/>
              <a:t>Last 11 years: international Regulatory Impact Assessment consultant</a:t>
            </a:r>
          </a:p>
          <a:p>
            <a:pPr marL="0" indent="0">
              <a:spcBef>
                <a:spcPts val="600"/>
              </a:spcBef>
              <a:spcAft>
                <a:spcPts val="600"/>
              </a:spcAft>
              <a:buNone/>
            </a:pPr>
            <a:endParaRPr lang="en-US" dirty="0"/>
          </a:p>
        </p:txBody>
      </p:sp>
      <p:pic>
        <p:nvPicPr>
          <p:cNvPr id="7" name="Afbeelding 6">
            <a:extLst>
              <a:ext uri="{FF2B5EF4-FFF2-40B4-BE49-F238E27FC236}">
                <a16:creationId xmlns:a16="http://schemas.microsoft.com/office/drawing/2014/main" id="{F3AA2189-0E43-4557-A53F-64558FE42721}"/>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788936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1124744"/>
            <a:ext cx="7848600" cy="770384"/>
          </a:xfrm>
        </p:spPr>
        <p:txBody>
          <a:bodyPr/>
          <a:lstStyle/>
          <a:p>
            <a:pPr>
              <a:lnSpc>
                <a:spcPct val="107000"/>
              </a:lnSpc>
              <a:spcAft>
                <a:spcPts val="800"/>
              </a:spcAft>
            </a:pPr>
            <a:r>
              <a:rPr lang="nl-NL" dirty="0"/>
              <a:t>Trend 1:</a:t>
            </a:r>
            <a:br>
              <a:rPr lang="nl-NL" dirty="0"/>
            </a:br>
            <a:r>
              <a:rPr lang="nl-NL" dirty="0" err="1"/>
              <a:t>Regulatory</a:t>
            </a:r>
            <a:r>
              <a:rPr lang="nl-NL" dirty="0"/>
              <a:t> Impact Assessment </a:t>
            </a:r>
            <a:r>
              <a:rPr lang="nl-NL" dirty="0" err="1"/>
              <a:t>Legally</a:t>
            </a:r>
            <a:r>
              <a:rPr lang="nl-NL" dirty="0"/>
              <a:t> </a:t>
            </a:r>
            <a:r>
              <a:rPr lang="nl-NL" dirty="0" err="1"/>
              <a:t>Institutionalized</a:t>
            </a:r>
            <a:r>
              <a:rPr lang="nl-NL" dirty="0"/>
              <a:t>?</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20</a:t>
            </a:fld>
            <a:endParaRPr lang="es-ES" dirty="0"/>
          </a:p>
        </p:txBody>
      </p:sp>
      <p:sp>
        <p:nvSpPr>
          <p:cNvPr id="8" name="Tijdelijke aanduiding voor inhoud 2"/>
          <p:cNvSpPr>
            <a:spLocks noGrp="1"/>
          </p:cNvSpPr>
          <p:nvPr>
            <p:ph idx="1"/>
          </p:nvPr>
        </p:nvSpPr>
        <p:spPr>
          <a:xfrm>
            <a:off x="539552" y="2245296"/>
            <a:ext cx="8496944" cy="3429000"/>
          </a:xfrm>
        </p:spPr>
        <p:txBody>
          <a:bodyPr/>
          <a:lstStyle/>
          <a:p>
            <a:pPr marL="0" indent="0">
              <a:buNone/>
            </a:pPr>
            <a:r>
              <a:rPr lang="en-US" dirty="0"/>
              <a:t>It is often stated that a legal basis for a RIA system is a good indicator by which may be understood how well the RIA system is being implemented. Legal basis: law, presidential order, prime ministerial decree, cabinet or policy directive, etc.?</a:t>
            </a:r>
          </a:p>
          <a:p>
            <a:pPr marL="0" indent="0">
              <a:buNone/>
            </a:pPr>
            <a:r>
              <a:rPr lang="en-US" dirty="0"/>
              <a:t>The main 3 basic questions concerning RIA in international comparison:</a:t>
            </a:r>
          </a:p>
          <a:p>
            <a:pPr marL="0" indent="0">
              <a:buNone/>
            </a:pPr>
            <a:endParaRPr lang="en-US" sz="800" dirty="0"/>
          </a:p>
          <a:p>
            <a:pPr marL="274638" indent="-274638">
              <a:buFont typeface="+mj-lt"/>
              <a:buAutoNum type="arabicPeriod"/>
            </a:pPr>
            <a:r>
              <a:rPr lang="en-US" dirty="0"/>
              <a:t>Is RIA legally institutionalized? </a:t>
            </a:r>
          </a:p>
          <a:p>
            <a:pPr marL="274638" indent="-274638">
              <a:buFont typeface="+mj-lt"/>
              <a:buAutoNum type="arabicPeriod"/>
            </a:pPr>
            <a:endParaRPr lang="en-US" sz="800" dirty="0"/>
          </a:p>
          <a:p>
            <a:pPr marL="274638" indent="-274638">
              <a:buFont typeface="+mj-lt"/>
              <a:buAutoNum type="arabicPeriod"/>
            </a:pPr>
            <a:r>
              <a:rPr lang="en-US" dirty="0"/>
              <a:t>Is a Regulatory Oversight Body legally institutionalized?</a:t>
            </a:r>
          </a:p>
          <a:p>
            <a:pPr marL="274638" indent="-274638">
              <a:buFont typeface="+mj-lt"/>
              <a:buAutoNum type="arabicPeriod"/>
            </a:pPr>
            <a:endParaRPr lang="en-US" sz="800" dirty="0"/>
          </a:p>
          <a:p>
            <a:pPr marL="274638" indent="-274638">
              <a:buFont typeface="+mj-lt"/>
              <a:buAutoNum type="arabicPeriod"/>
            </a:pPr>
            <a:r>
              <a:rPr lang="en-US" dirty="0"/>
              <a:t>Are MDAs legally bound to conduct RIA?</a:t>
            </a:r>
          </a:p>
          <a:p>
            <a:pPr marL="0" indent="0">
              <a:spcBef>
                <a:spcPts val="0"/>
              </a:spcBef>
              <a:buNone/>
            </a:pPr>
            <a:endParaRPr lang="en-US" sz="800" dirty="0"/>
          </a:p>
          <a:p>
            <a:pPr marL="0" indent="0">
              <a:spcBef>
                <a:spcPts val="0"/>
              </a:spcBef>
              <a:buNone/>
            </a:pPr>
            <a:endParaRPr lang="en-US" sz="2400" dirty="0"/>
          </a:p>
          <a:p>
            <a:pPr marL="0" indent="0">
              <a:spcBef>
                <a:spcPts val="0"/>
              </a:spcBef>
              <a:buNone/>
            </a:pPr>
            <a:endParaRPr lang="en-US" sz="2400" dirty="0"/>
          </a:p>
          <a:p>
            <a:pPr marL="0" indent="0">
              <a:spcBef>
                <a:spcPts val="0"/>
              </a:spcBef>
              <a:buNone/>
            </a:pPr>
            <a:endParaRPr lang="en-US" sz="2400" dirty="0"/>
          </a:p>
          <a:p>
            <a:pPr marL="0" indent="0">
              <a:buNone/>
            </a:pPr>
            <a:endParaRPr lang="en-US" sz="2400" dirty="0"/>
          </a:p>
          <a:p>
            <a:pPr marL="274638" indent="-274638">
              <a:buFont typeface="+mj-lt"/>
              <a:buAutoNum type="arabicPeriod"/>
            </a:pPr>
            <a:endParaRPr lang="nl-NL" sz="2400"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10" name="Afbeelding 9">
            <a:extLst>
              <a:ext uri="{FF2B5EF4-FFF2-40B4-BE49-F238E27FC236}">
                <a16:creationId xmlns:a16="http://schemas.microsoft.com/office/drawing/2014/main" id="{B917F0F5-FC11-4494-80AA-3EE33D9EA71D}"/>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190580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700" y="1151185"/>
            <a:ext cx="7848600" cy="914400"/>
          </a:xfrm>
        </p:spPr>
        <p:txBody>
          <a:bodyPr/>
          <a:lstStyle/>
          <a:p>
            <a:r>
              <a:rPr lang="nl-NL" dirty="0"/>
              <a:t>Trend 2:</a:t>
            </a:r>
            <a:br>
              <a:rPr lang="nl-NL" dirty="0"/>
            </a:br>
            <a:r>
              <a:rPr lang="nl-NL" dirty="0"/>
              <a:t>RIA part of Policy Development or </a:t>
            </a:r>
            <a:r>
              <a:rPr lang="nl-NL" dirty="0" err="1"/>
              <a:t>Legislative</a:t>
            </a:r>
            <a:r>
              <a:rPr lang="nl-NL" dirty="0"/>
              <a:t> </a:t>
            </a:r>
            <a:r>
              <a:rPr lang="nl-NL" dirty="0" err="1"/>
              <a:t>Process</a:t>
            </a:r>
            <a:r>
              <a:rPr lang="nl-NL" dirty="0"/>
              <a:t>?</a:t>
            </a:r>
            <a:endParaRPr lang="en-GB" dirty="0"/>
          </a:p>
        </p:txBody>
      </p:sp>
      <p:sp>
        <p:nvSpPr>
          <p:cNvPr id="3" name="Tijdelijke aanduiding voor inhoud 2"/>
          <p:cNvSpPr>
            <a:spLocks noGrp="1"/>
          </p:cNvSpPr>
          <p:nvPr>
            <p:ph idx="1"/>
          </p:nvPr>
        </p:nvSpPr>
        <p:spPr>
          <a:xfrm>
            <a:off x="1043608" y="2492896"/>
            <a:ext cx="7344816" cy="3429000"/>
          </a:xfrm>
        </p:spPr>
        <p:txBody>
          <a:bodyPr/>
          <a:lstStyle/>
          <a:p>
            <a:r>
              <a:rPr lang="en-US" dirty="0"/>
              <a:t>The place of RIA in government institutional framework?</a:t>
            </a:r>
          </a:p>
          <a:p>
            <a:r>
              <a:rPr lang="en-US" dirty="0"/>
              <a:t>When do you start RIA?</a:t>
            </a:r>
          </a:p>
          <a:p>
            <a:r>
              <a:rPr lang="en-US" dirty="0"/>
              <a:t>Who are the actors?</a:t>
            </a:r>
          </a:p>
          <a:p>
            <a:pPr marL="0" indent="0">
              <a:buNone/>
            </a:pPr>
            <a:endParaRPr lang="en-US" b="1" dirty="0"/>
          </a:p>
          <a:p>
            <a:pPr marL="0" indent="0">
              <a:buNone/>
            </a:pPr>
            <a:r>
              <a:rPr lang="en-US" b="1" dirty="0"/>
              <a:t>Conclusion: it depends, and it may differ from country to country</a:t>
            </a:r>
          </a:p>
          <a:p>
            <a:endParaRPr lang="en-US" b="1" dirty="0"/>
          </a:p>
          <a:p>
            <a:endParaRPr lang="en-GB"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21</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7" name="Afbeelding 6">
            <a:extLst>
              <a:ext uri="{FF2B5EF4-FFF2-40B4-BE49-F238E27FC236}">
                <a16:creationId xmlns:a16="http://schemas.microsoft.com/office/drawing/2014/main" id="{B32BA8E7-9090-41BD-B7B9-EED0C016C3FC}"/>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36151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626" y="1239162"/>
            <a:ext cx="8244780" cy="914400"/>
          </a:xfrm>
        </p:spPr>
        <p:txBody>
          <a:bodyPr/>
          <a:lstStyle/>
          <a:p>
            <a:r>
              <a:rPr lang="nl-NL" dirty="0"/>
              <a:t>Trend 3:</a:t>
            </a:r>
            <a:br>
              <a:rPr lang="nl-NL" dirty="0"/>
            </a:br>
            <a:r>
              <a:rPr lang="nl-NL" dirty="0"/>
              <a:t>RIA </a:t>
            </a:r>
            <a:r>
              <a:rPr lang="nl-NL" dirty="0" err="1"/>
              <a:t>Practise</a:t>
            </a:r>
            <a:r>
              <a:rPr lang="nl-NL" dirty="0"/>
              <a:t> in order </a:t>
            </a:r>
            <a:r>
              <a:rPr lang="nl-NL" dirty="0" err="1"/>
              <a:t>to</a:t>
            </a:r>
            <a:r>
              <a:rPr lang="nl-NL" dirty="0"/>
              <a:t> </a:t>
            </a:r>
            <a:r>
              <a:rPr lang="nl-NL" dirty="0" err="1"/>
              <a:t>align</a:t>
            </a:r>
            <a:r>
              <a:rPr lang="nl-NL" dirty="0"/>
              <a:t> </a:t>
            </a:r>
            <a:r>
              <a:rPr lang="nl-NL" dirty="0" err="1"/>
              <a:t>with</a:t>
            </a:r>
            <a:r>
              <a:rPr lang="nl-NL" dirty="0"/>
              <a:t> </a:t>
            </a:r>
            <a:br>
              <a:rPr lang="nl-NL" dirty="0"/>
            </a:br>
            <a:r>
              <a:rPr lang="nl-NL" dirty="0"/>
              <a:t>International </a:t>
            </a:r>
            <a:r>
              <a:rPr lang="nl-NL" dirty="0" err="1"/>
              <a:t>Regulatory</a:t>
            </a:r>
            <a:r>
              <a:rPr lang="nl-NL" dirty="0"/>
              <a:t> Framework, </a:t>
            </a:r>
            <a:r>
              <a:rPr lang="nl-NL" dirty="0" err="1"/>
              <a:t>to</a:t>
            </a:r>
            <a:r>
              <a:rPr lang="nl-NL" dirty="0"/>
              <a:t> </a:t>
            </a:r>
            <a:r>
              <a:rPr lang="nl-NL" dirty="0" err="1"/>
              <a:t>promote</a:t>
            </a:r>
            <a:r>
              <a:rPr lang="nl-NL" dirty="0"/>
              <a:t> </a:t>
            </a:r>
            <a:r>
              <a:rPr lang="nl-NL" dirty="0" err="1"/>
              <a:t>trade</a:t>
            </a:r>
            <a:endParaRPr lang="en-GB" dirty="0"/>
          </a:p>
        </p:txBody>
      </p:sp>
      <p:sp>
        <p:nvSpPr>
          <p:cNvPr id="3" name="Tijdelijke aanduiding voor inhoud 2"/>
          <p:cNvSpPr>
            <a:spLocks noGrp="1"/>
          </p:cNvSpPr>
          <p:nvPr>
            <p:ph idx="1"/>
          </p:nvPr>
        </p:nvSpPr>
        <p:spPr>
          <a:xfrm>
            <a:off x="1043608" y="2492896"/>
            <a:ext cx="7344816" cy="3429000"/>
          </a:xfrm>
        </p:spPr>
        <p:txBody>
          <a:bodyPr/>
          <a:lstStyle/>
          <a:p>
            <a:r>
              <a:rPr lang="en-US" dirty="0"/>
              <a:t>RIA in relation to standards (SLBS, BOBS, etc.)</a:t>
            </a:r>
          </a:p>
          <a:p>
            <a:r>
              <a:rPr lang="en-US" dirty="0"/>
              <a:t>WTO-TBT</a:t>
            </a:r>
          </a:p>
          <a:p>
            <a:r>
              <a:rPr lang="en-US" dirty="0"/>
              <a:t>SDGs</a:t>
            </a:r>
          </a:p>
          <a:p>
            <a:r>
              <a:rPr lang="en-US" dirty="0"/>
              <a:t>EPA</a:t>
            </a:r>
          </a:p>
          <a:p>
            <a:r>
              <a:rPr lang="en-US" dirty="0"/>
              <a:t>Regional harmonization (SADC-TRF)</a:t>
            </a:r>
          </a:p>
          <a:p>
            <a:pPr marL="0" indent="0">
              <a:buNone/>
            </a:pPr>
            <a:endParaRPr lang="en-US" b="1" dirty="0"/>
          </a:p>
          <a:p>
            <a:endParaRPr lang="en-US" b="1" dirty="0"/>
          </a:p>
          <a:p>
            <a:endParaRPr lang="en-GB"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22</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7" name="Afbeelding 6">
            <a:extLst>
              <a:ext uri="{FF2B5EF4-FFF2-40B4-BE49-F238E27FC236}">
                <a16:creationId xmlns:a16="http://schemas.microsoft.com/office/drawing/2014/main" id="{B32BA8E7-9090-41BD-B7B9-EED0C016C3FC}"/>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068299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533" y="1239162"/>
            <a:ext cx="9018934" cy="914400"/>
          </a:xfrm>
        </p:spPr>
        <p:txBody>
          <a:bodyPr/>
          <a:lstStyle/>
          <a:p>
            <a:r>
              <a:rPr lang="nl-NL" dirty="0"/>
              <a:t>Trend 4:</a:t>
            </a:r>
            <a:br>
              <a:rPr lang="nl-NL" dirty="0"/>
            </a:br>
            <a:r>
              <a:rPr lang="nl-NL" dirty="0" err="1"/>
              <a:t>However</a:t>
            </a:r>
            <a:r>
              <a:rPr lang="nl-NL" dirty="0"/>
              <a:t> </a:t>
            </a:r>
            <a:r>
              <a:rPr lang="en-US" dirty="0"/>
              <a:t>RIA </a:t>
            </a:r>
            <a:r>
              <a:rPr lang="en-US" dirty="0" err="1"/>
              <a:t>Practise</a:t>
            </a:r>
            <a:r>
              <a:rPr lang="en-US" dirty="0"/>
              <a:t> often still donor-driven, momentum changes</a:t>
            </a:r>
            <a:endParaRPr lang="en-GB" dirty="0"/>
          </a:p>
        </p:txBody>
      </p:sp>
      <p:sp>
        <p:nvSpPr>
          <p:cNvPr id="3" name="Tijdelijke aanduiding voor inhoud 2"/>
          <p:cNvSpPr>
            <a:spLocks noGrp="1"/>
          </p:cNvSpPr>
          <p:nvPr>
            <p:ph idx="1"/>
          </p:nvPr>
        </p:nvSpPr>
        <p:spPr>
          <a:xfrm>
            <a:off x="1043608" y="2492896"/>
            <a:ext cx="7344816" cy="3429000"/>
          </a:xfrm>
        </p:spPr>
        <p:txBody>
          <a:bodyPr/>
          <a:lstStyle/>
          <a:p>
            <a:r>
              <a:rPr lang="en-US" dirty="0"/>
              <a:t>Experience from countries like Tanzania shows that RIA as an external, donor-driven </a:t>
            </a:r>
            <a:r>
              <a:rPr lang="en-US" dirty="0" err="1"/>
              <a:t>programme</a:t>
            </a:r>
            <a:r>
              <a:rPr lang="en-US" dirty="0"/>
              <a:t> shows little sustainability.</a:t>
            </a:r>
          </a:p>
          <a:p>
            <a:pPr marL="0" indent="0">
              <a:buNone/>
            </a:pPr>
            <a:r>
              <a:rPr lang="en-US" sz="1200" dirty="0"/>
              <a:t>             Source: Towards Water Resources Regulation in South Africa, 3rd report (2011)</a:t>
            </a:r>
          </a:p>
          <a:p>
            <a:pPr marL="0" indent="0">
              <a:buNone/>
            </a:pPr>
            <a:endParaRPr lang="en-US" sz="1200" dirty="0"/>
          </a:p>
          <a:p>
            <a:pPr lvl="0"/>
            <a:r>
              <a:rPr lang="en-US" dirty="0"/>
              <a:t>Uganda in 2018 reinforced RIA </a:t>
            </a:r>
            <a:r>
              <a:rPr lang="en-US" dirty="0" err="1"/>
              <a:t>Practise</a:t>
            </a:r>
            <a:r>
              <a:rPr lang="en-US" dirty="0"/>
              <a:t> from President’s Office.</a:t>
            </a:r>
          </a:p>
          <a:p>
            <a:pPr marL="0" indent="0">
              <a:buNone/>
            </a:pPr>
            <a:endParaRPr lang="en-US" sz="1200" dirty="0"/>
          </a:p>
          <a:p>
            <a:pPr marL="0" indent="0">
              <a:buNone/>
            </a:pPr>
            <a:endParaRPr lang="en-US" b="1" dirty="0"/>
          </a:p>
          <a:p>
            <a:endParaRPr lang="en-US" b="1" dirty="0"/>
          </a:p>
          <a:p>
            <a:endParaRPr lang="en-GB"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23</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7" name="Afbeelding 6">
            <a:extLst>
              <a:ext uri="{FF2B5EF4-FFF2-40B4-BE49-F238E27FC236}">
                <a16:creationId xmlns:a16="http://schemas.microsoft.com/office/drawing/2014/main" id="{B32BA8E7-9090-41BD-B7B9-EED0C016C3FC}"/>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91104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533" y="1239162"/>
            <a:ext cx="9018934" cy="914400"/>
          </a:xfrm>
        </p:spPr>
        <p:txBody>
          <a:bodyPr/>
          <a:lstStyle/>
          <a:p>
            <a:r>
              <a:rPr lang="nl-NL" dirty="0"/>
              <a:t>Trend 5:</a:t>
            </a:r>
            <a:br>
              <a:rPr lang="nl-NL" dirty="0"/>
            </a:br>
            <a:r>
              <a:rPr lang="nl-NL" dirty="0"/>
              <a:t>RIA </a:t>
            </a:r>
            <a:r>
              <a:rPr lang="nl-NL" dirty="0" err="1"/>
              <a:t>Methodology</a:t>
            </a:r>
            <a:r>
              <a:rPr lang="nl-NL" dirty="0"/>
              <a:t> </a:t>
            </a:r>
            <a:r>
              <a:rPr lang="nl-NL" dirty="0" err="1"/>
              <a:t>Poorly</a:t>
            </a:r>
            <a:r>
              <a:rPr lang="nl-NL" dirty="0"/>
              <a:t> </a:t>
            </a:r>
            <a:r>
              <a:rPr lang="nl-NL"/>
              <a:t>Applied</a:t>
            </a:r>
            <a:endParaRPr lang="en-GB" dirty="0"/>
          </a:p>
        </p:txBody>
      </p:sp>
      <p:sp>
        <p:nvSpPr>
          <p:cNvPr id="3" name="Tijdelijke aanduiding voor inhoud 2"/>
          <p:cNvSpPr>
            <a:spLocks noGrp="1"/>
          </p:cNvSpPr>
          <p:nvPr>
            <p:ph idx="1"/>
          </p:nvPr>
        </p:nvSpPr>
        <p:spPr>
          <a:xfrm>
            <a:off x="1043608" y="2492896"/>
            <a:ext cx="7344816" cy="3429000"/>
          </a:xfrm>
        </p:spPr>
        <p:txBody>
          <a:bodyPr/>
          <a:lstStyle/>
          <a:p>
            <a:r>
              <a:rPr lang="en-US" dirty="0"/>
              <a:t>Incoherent Business Case: Problem Definition, Objectives, and Policy Options not fully aligned.</a:t>
            </a:r>
            <a:endParaRPr lang="en-US" sz="1200" dirty="0"/>
          </a:p>
          <a:p>
            <a:pPr marL="0" indent="0">
              <a:buNone/>
            </a:pPr>
            <a:endParaRPr lang="en-US" sz="1200" dirty="0"/>
          </a:p>
          <a:p>
            <a:pPr lvl="0"/>
            <a:r>
              <a:rPr lang="en-US" dirty="0"/>
              <a:t>Poor Data Availability and/or Collection.</a:t>
            </a:r>
          </a:p>
          <a:p>
            <a:pPr lvl="0"/>
            <a:endParaRPr lang="en-US" sz="800" dirty="0"/>
          </a:p>
          <a:p>
            <a:pPr lvl="0"/>
            <a:r>
              <a:rPr lang="en-US" dirty="0"/>
              <a:t>Poor Application and Justification of chosen Method of Measurement.</a:t>
            </a:r>
          </a:p>
          <a:p>
            <a:pPr lvl="0"/>
            <a:endParaRPr lang="en-US" sz="800" dirty="0"/>
          </a:p>
          <a:p>
            <a:pPr lvl="0"/>
            <a:r>
              <a:rPr lang="en-US" dirty="0"/>
              <a:t>Impact Assessment still often about what Impact is endured by Government as opposed to impact on the Regulatory Target Group.</a:t>
            </a:r>
          </a:p>
          <a:p>
            <a:pPr marL="0" indent="0">
              <a:buNone/>
            </a:pPr>
            <a:endParaRPr lang="en-US" sz="1200" dirty="0"/>
          </a:p>
          <a:p>
            <a:pPr marL="0" indent="0">
              <a:buNone/>
            </a:pPr>
            <a:endParaRPr lang="en-US" b="1" dirty="0"/>
          </a:p>
          <a:p>
            <a:endParaRPr lang="en-US" b="1" dirty="0"/>
          </a:p>
          <a:p>
            <a:endParaRPr lang="en-GB"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24</a:t>
            </a:fld>
            <a:endParaRPr lang="es-ES" dirty="0"/>
          </a:p>
        </p:txBody>
      </p:sp>
      <p:pic>
        <p:nvPicPr>
          <p:cNvPr id="9" name="Afbeelding 8">
            <a:extLst>
              <a:ext uri="{FF2B5EF4-FFF2-40B4-BE49-F238E27FC236}">
                <a16:creationId xmlns:a16="http://schemas.microsoft.com/office/drawing/2014/main" id="{CEF89EA2-96E2-414A-8F03-DCBF5AC9FB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625" y="260648"/>
            <a:ext cx="2732321" cy="576064"/>
          </a:xfrm>
          <a:prstGeom prst="rect">
            <a:avLst/>
          </a:prstGeom>
        </p:spPr>
      </p:pic>
      <p:pic>
        <p:nvPicPr>
          <p:cNvPr id="7" name="Afbeelding 6">
            <a:extLst>
              <a:ext uri="{FF2B5EF4-FFF2-40B4-BE49-F238E27FC236}">
                <a16:creationId xmlns:a16="http://schemas.microsoft.com/office/drawing/2014/main" id="{B32BA8E7-9090-41BD-B7B9-EED0C016C3FC}"/>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676439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25</a:t>
            </a:fld>
            <a:endParaRPr lang="es-ES" dirty="0"/>
          </a:p>
        </p:txBody>
      </p:sp>
      <p:sp>
        <p:nvSpPr>
          <p:cNvPr id="13" name="Titel 1"/>
          <p:cNvSpPr>
            <a:spLocks noGrp="1"/>
          </p:cNvSpPr>
          <p:nvPr>
            <p:ph type="title"/>
          </p:nvPr>
        </p:nvSpPr>
        <p:spPr>
          <a:xfrm>
            <a:off x="468313" y="980728"/>
            <a:ext cx="7848600" cy="914400"/>
          </a:xfrm>
        </p:spPr>
        <p:txBody>
          <a:bodyPr/>
          <a:lstStyle/>
          <a:p>
            <a:pPr>
              <a:lnSpc>
                <a:spcPct val="107000"/>
              </a:lnSpc>
              <a:spcAft>
                <a:spcPts val="800"/>
              </a:spcAft>
            </a:pPr>
            <a:r>
              <a:rPr lang="nl-NL" dirty="0"/>
              <a:t>RIA in </a:t>
            </a:r>
            <a:r>
              <a:rPr lang="nl-NL" dirty="0" err="1"/>
              <a:t>African</a:t>
            </a:r>
            <a:r>
              <a:rPr lang="nl-NL" dirty="0"/>
              <a:t> </a:t>
            </a:r>
            <a:r>
              <a:rPr lang="nl-NL" dirty="0" err="1"/>
              <a:t>countries</a:t>
            </a:r>
            <a:r>
              <a:rPr lang="nl-NL" dirty="0"/>
              <a:t>: MENA</a:t>
            </a:r>
            <a:endParaRPr lang="en-GB" dirty="0"/>
          </a:p>
        </p:txBody>
      </p:sp>
      <p:sp>
        <p:nvSpPr>
          <p:cNvPr id="14" name="Tijdelijke aanduiding voor inhoud 2"/>
          <p:cNvSpPr>
            <a:spLocks noGrp="1"/>
          </p:cNvSpPr>
          <p:nvPr>
            <p:ph idx="1"/>
          </p:nvPr>
        </p:nvSpPr>
        <p:spPr>
          <a:xfrm>
            <a:off x="467544" y="1916832"/>
            <a:ext cx="8431088" cy="3429000"/>
          </a:xfrm>
        </p:spPr>
        <p:txBody>
          <a:bodyPr/>
          <a:lstStyle/>
          <a:p>
            <a:pPr marL="274638" indent="-274638">
              <a:spcAft>
                <a:spcPts val="600"/>
              </a:spcAft>
              <a:buFont typeface="+mj-lt"/>
              <a:buAutoNum type="arabicPeriod"/>
            </a:pPr>
            <a:r>
              <a:rPr lang="nl-NL" dirty="0"/>
              <a:t>In </a:t>
            </a:r>
            <a:r>
              <a:rPr lang="en-GB" b="1" dirty="0">
                <a:highlight>
                  <a:srgbClr val="FFFF00"/>
                </a:highlight>
              </a:rPr>
              <a:t>Tunisia</a:t>
            </a:r>
            <a:r>
              <a:rPr lang="nl-NL" dirty="0"/>
              <a:t>, </a:t>
            </a:r>
            <a:r>
              <a:rPr lang="nl-NL" dirty="0" err="1"/>
              <a:t>Circular</a:t>
            </a:r>
            <a:r>
              <a:rPr lang="nl-NL" dirty="0"/>
              <a:t> No. 14 of </a:t>
            </a:r>
            <a:r>
              <a:rPr lang="nl-NL" dirty="0" err="1"/>
              <a:t>the</a:t>
            </a:r>
            <a:r>
              <a:rPr lang="nl-NL" dirty="0"/>
              <a:t> Prime </a:t>
            </a:r>
            <a:r>
              <a:rPr lang="nl-NL" dirty="0" err="1"/>
              <a:t>Ministry</a:t>
            </a:r>
            <a:r>
              <a:rPr lang="nl-NL" dirty="0"/>
              <a:t> (2011), </a:t>
            </a:r>
            <a:r>
              <a:rPr lang="nl-NL" dirty="0" err="1"/>
              <a:t>followed</a:t>
            </a:r>
            <a:r>
              <a:rPr lang="nl-NL" dirty="0"/>
              <a:t> </a:t>
            </a:r>
            <a:r>
              <a:rPr lang="nl-NL" dirty="0" err="1"/>
              <a:t>by</a:t>
            </a:r>
            <a:r>
              <a:rPr lang="nl-NL" dirty="0"/>
              <a:t> a </a:t>
            </a:r>
            <a:r>
              <a:rPr lang="nl-NL" dirty="0" err="1"/>
              <a:t>Decree</a:t>
            </a:r>
            <a:r>
              <a:rPr lang="nl-NL" dirty="0"/>
              <a:t> in 2012 </a:t>
            </a:r>
            <a:r>
              <a:rPr lang="nl-NL" dirty="0" err="1"/>
              <a:t>requires</a:t>
            </a:r>
            <a:r>
              <a:rPr lang="nl-NL" dirty="0"/>
              <a:t> </a:t>
            </a:r>
            <a:r>
              <a:rPr lang="nl-NL" dirty="0" err="1"/>
              <a:t>that</a:t>
            </a:r>
            <a:r>
              <a:rPr lang="nl-NL" dirty="0"/>
              <a:t> </a:t>
            </a:r>
            <a:r>
              <a:rPr lang="nl-NL" dirty="0" err="1"/>
              <a:t>for</a:t>
            </a:r>
            <a:r>
              <a:rPr lang="nl-NL" dirty="0"/>
              <a:t> new </a:t>
            </a:r>
            <a:r>
              <a:rPr lang="nl-NL" dirty="0" err="1"/>
              <a:t>laws</a:t>
            </a:r>
            <a:r>
              <a:rPr lang="nl-NL" dirty="0"/>
              <a:t> or </a:t>
            </a:r>
            <a:r>
              <a:rPr lang="nl-NL" dirty="0" err="1"/>
              <a:t>regulations</a:t>
            </a:r>
            <a:r>
              <a:rPr lang="nl-NL" dirty="0"/>
              <a:t> </a:t>
            </a:r>
            <a:r>
              <a:rPr lang="nl-NL" dirty="0" err="1"/>
              <a:t>an</a:t>
            </a:r>
            <a:r>
              <a:rPr lang="nl-NL" dirty="0"/>
              <a:t> </a:t>
            </a:r>
            <a:r>
              <a:rPr lang="nl-NL" b="1" dirty="0"/>
              <a:t>assessment is made of </a:t>
            </a:r>
            <a:r>
              <a:rPr lang="nl-NL" b="1" dirty="0" err="1"/>
              <a:t>the</a:t>
            </a:r>
            <a:r>
              <a:rPr lang="nl-NL" b="1" dirty="0"/>
              <a:t> </a:t>
            </a:r>
            <a:r>
              <a:rPr lang="nl-NL" b="1" dirty="0" err="1"/>
              <a:t>regulatory</a:t>
            </a:r>
            <a:r>
              <a:rPr lang="nl-NL" b="1" dirty="0"/>
              <a:t> impacts</a:t>
            </a:r>
            <a:r>
              <a:rPr lang="nl-NL" dirty="0"/>
              <a:t>.</a:t>
            </a:r>
          </a:p>
          <a:p>
            <a:pPr marL="274638" indent="-274638">
              <a:spcAft>
                <a:spcPts val="600"/>
              </a:spcAft>
              <a:buFont typeface="+mj-lt"/>
              <a:buAutoNum type="arabicPeriod"/>
            </a:pPr>
            <a:r>
              <a:rPr lang="en-US" dirty="0"/>
              <a:t>In </a:t>
            </a:r>
            <a:r>
              <a:rPr lang="en-US" b="1" dirty="0" err="1">
                <a:highlight>
                  <a:srgbClr val="FFFF00"/>
                </a:highlight>
              </a:rPr>
              <a:t>Morrocco</a:t>
            </a:r>
            <a:r>
              <a:rPr lang="en-US" dirty="0"/>
              <a:t> the Government </a:t>
            </a:r>
            <a:r>
              <a:rPr lang="en-US" dirty="0" err="1"/>
              <a:t>Programme</a:t>
            </a:r>
            <a:r>
              <a:rPr lang="en-US" dirty="0"/>
              <a:t> 2012-2016 foresees a “whole-of-government reform” of the regulatory system. To this end, </a:t>
            </a:r>
            <a:r>
              <a:rPr lang="en-US" dirty="0" err="1"/>
              <a:t>Morrocco</a:t>
            </a:r>
            <a:r>
              <a:rPr lang="en-US" dirty="0"/>
              <a:t> has launched a pilot project at the Ministry for Public Sector </a:t>
            </a:r>
            <a:r>
              <a:rPr lang="en-US" dirty="0" err="1"/>
              <a:t>Modernisation</a:t>
            </a:r>
            <a:r>
              <a:rPr lang="en-US" dirty="0"/>
              <a:t> to </a:t>
            </a:r>
            <a:r>
              <a:rPr lang="en-US" b="1" dirty="0"/>
              <a:t>simplify 100 administrative procedures</a:t>
            </a:r>
            <a:r>
              <a:rPr lang="en-US" dirty="0"/>
              <a:t>.</a:t>
            </a:r>
          </a:p>
          <a:p>
            <a:pPr marL="274638" indent="-274638">
              <a:spcAft>
                <a:spcPts val="600"/>
              </a:spcAft>
              <a:buFont typeface="+mj-lt"/>
              <a:buAutoNum type="arabicPeriod"/>
            </a:pPr>
            <a:endParaRPr lang="nl-NL"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7965654D-B672-42C6-8A82-1FFC25D771FF}"/>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999294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836712"/>
            <a:ext cx="7848600" cy="914400"/>
          </a:xfrm>
        </p:spPr>
        <p:txBody>
          <a:bodyPr/>
          <a:lstStyle/>
          <a:p>
            <a:pPr>
              <a:lnSpc>
                <a:spcPct val="107000"/>
              </a:lnSpc>
              <a:spcAft>
                <a:spcPts val="800"/>
              </a:spcAft>
            </a:pPr>
            <a:br>
              <a:rPr lang="nl-NL" sz="1050" dirty="0"/>
            </a:br>
            <a:r>
              <a:rPr lang="nl-NL" dirty="0"/>
              <a:t>RIA in Egypt</a:t>
            </a:r>
            <a:br>
              <a:rPr lang="nl-NL" sz="1200" dirty="0">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26</a:t>
            </a:fld>
            <a:endParaRPr lang="es-ES" dirty="0"/>
          </a:p>
        </p:txBody>
      </p:sp>
      <p:sp>
        <p:nvSpPr>
          <p:cNvPr id="8" name="Tijdelijke aanduiding voor inhoud 2"/>
          <p:cNvSpPr>
            <a:spLocks noGrp="1"/>
          </p:cNvSpPr>
          <p:nvPr>
            <p:ph idx="1"/>
          </p:nvPr>
        </p:nvSpPr>
        <p:spPr>
          <a:xfrm>
            <a:off x="467544" y="1584176"/>
            <a:ext cx="8496944" cy="3429000"/>
          </a:xfrm>
        </p:spPr>
        <p:txBody>
          <a:bodyPr/>
          <a:lstStyle/>
          <a:p>
            <a:pPr marL="274638" indent="-274638">
              <a:spcBef>
                <a:spcPts val="0"/>
              </a:spcBef>
              <a:spcAft>
                <a:spcPts val="600"/>
              </a:spcAft>
              <a:buFont typeface="+mj-lt"/>
              <a:buAutoNum type="arabicPeriod"/>
            </a:pPr>
            <a:r>
              <a:rPr lang="nl-NL" dirty="0"/>
              <a:t>Mega </a:t>
            </a:r>
            <a:r>
              <a:rPr lang="nl-NL" dirty="0" err="1"/>
              <a:t>projects</a:t>
            </a:r>
            <a:r>
              <a:rPr lang="nl-NL" dirty="0"/>
              <a:t> </a:t>
            </a:r>
            <a:r>
              <a:rPr lang="nl-NL" dirty="0" err="1"/>
              <a:t>and</a:t>
            </a:r>
            <a:r>
              <a:rPr lang="nl-NL" dirty="0"/>
              <a:t> FDI are a </a:t>
            </a:r>
            <a:r>
              <a:rPr lang="nl-NL" dirty="0" err="1"/>
              <a:t>good</a:t>
            </a:r>
            <a:r>
              <a:rPr lang="nl-NL" dirty="0"/>
              <a:t> push </a:t>
            </a:r>
            <a:r>
              <a:rPr lang="nl-NL" dirty="0" err="1"/>
              <a:t>for</a:t>
            </a:r>
            <a:r>
              <a:rPr lang="nl-NL" dirty="0"/>
              <a:t> </a:t>
            </a:r>
            <a:r>
              <a:rPr lang="nl-NL" dirty="0" err="1"/>
              <a:t>Egypt’s</a:t>
            </a:r>
            <a:r>
              <a:rPr lang="nl-NL" dirty="0"/>
              <a:t> </a:t>
            </a:r>
            <a:r>
              <a:rPr lang="nl-NL" dirty="0" err="1"/>
              <a:t>economy</a:t>
            </a:r>
            <a:r>
              <a:rPr lang="nl-NL" dirty="0"/>
              <a:t>. </a:t>
            </a:r>
            <a:r>
              <a:rPr lang="nl-NL" dirty="0" err="1"/>
              <a:t>However</a:t>
            </a:r>
            <a:r>
              <a:rPr lang="nl-NL" dirty="0"/>
              <a:t>: Egypt has </a:t>
            </a:r>
            <a:r>
              <a:rPr lang="nl-NL" dirty="0" err="1"/>
              <a:t>to</a:t>
            </a:r>
            <a:r>
              <a:rPr lang="nl-NL" dirty="0"/>
              <a:t> </a:t>
            </a:r>
            <a:r>
              <a:rPr lang="nl-NL" dirty="0" err="1"/>
              <a:t>create</a:t>
            </a:r>
            <a:r>
              <a:rPr lang="nl-NL" dirty="0"/>
              <a:t> 700,000 new jobs </a:t>
            </a:r>
            <a:r>
              <a:rPr lang="nl-NL" dirty="0" err="1"/>
              <a:t>yearly</a:t>
            </a:r>
            <a:r>
              <a:rPr lang="nl-NL" dirty="0"/>
              <a:t>, </a:t>
            </a:r>
            <a:r>
              <a:rPr lang="nl-NL" dirty="0" err="1"/>
              <a:t>to</a:t>
            </a:r>
            <a:r>
              <a:rPr lang="nl-NL" dirty="0"/>
              <a:t> keep up </a:t>
            </a:r>
            <a:r>
              <a:rPr lang="nl-NL" dirty="0" err="1"/>
              <a:t>with</a:t>
            </a:r>
            <a:r>
              <a:rPr lang="nl-NL" dirty="0"/>
              <a:t> </a:t>
            </a:r>
            <a:r>
              <a:rPr lang="nl-NL" dirty="0" err="1"/>
              <a:t>the</a:t>
            </a:r>
            <a:r>
              <a:rPr lang="nl-NL" dirty="0"/>
              <a:t> </a:t>
            </a:r>
            <a:r>
              <a:rPr lang="nl-NL" dirty="0" err="1"/>
              <a:t>birth</a:t>
            </a:r>
            <a:r>
              <a:rPr lang="nl-NL" dirty="0"/>
              <a:t> </a:t>
            </a:r>
            <a:r>
              <a:rPr lang="nl-NL" dirty="0" err="1"/>
              <a:t>rate</a:t>
            </a:r>
            <a:r>
              <a:rPr lang="nl-NL" dirty="0"/>
              <a:t>.</a:t>
            </a:r>
          </a:p>
          <a:p>
            <a:pPr marL="274638" indent="-274638">
              <a:spcBef>
                <a:spcPts val="0"/>
              </a:spcBef>
              <a:spcAft>
                <a:spcPts val="600"/>
              </a:spcAft>
              <a:buFont typeface="+mj-lt"/>
              <a:buAutoNum type="arabicPeriod"/>
            </a:pPr>
            <a:r>
              <a:rPr lang="nl-NL" dirty="0" err="1"/>
              <a:t>SMEs</a:t>
            </a:r>
            <a:r>
              <a:rPr lang="nl-NL" dirty="0"/>
              <a:t> </a:t>
            </a:r>
            <a:r>
              <a:rPr lang="nl-NL" dirty="0" err="1"/>
              <a:t>employ</a:t>
            </a:r>
            <a:r>
              <a:rPr lang="nl-NL" dirty="0"/>
              <a:t> 83% of </a:t>
            </a:r>
            <a:r>
              <a:rPr lang="nl-NL" dirty="0" err="1"/>
              <a:t>the</a:t>
            </a:r>
            <a:r>
              <a:rPr lang="nl-NL" dirty="0"/>
              <a:t> </a:t>
            </a:r>
            <a:r>
              <a:rPr lang="nl-NL" dirty="0" err="1"/>
              <a:t>population</a:t>
            </a:r>
            <a:r>
              <a:rPr lang="nl-NL" dirty="0"/>
              <a:t>, jobs </a:t>
            </a:r>
            <a:r>
              <a:rPr lang="nl-NL" dirty="0" err="1"/>
              <a:t>will</a:t>
            </a:r>
            <a:r>
              <a:rPr lang="nl-NL" dirty="0"/>
              <a:t> </a:t>
            </a:r>
            <a:r>
              <a:rPr lang="nl-NL" dirty="0" err="1"/>
              <a:t>be</a:t>
            </a:r>
            <a:r>
              <a:rPr lang="nl-NL" dirty="0"/>
              <a:t> </a:t>
            </a:r>
            <a:r>
              <a:rPr lang="nl-NL" dirty="0" err="1"/>
              <a:t>created</a:t>
            </a:r>
            <a:r>
              <a:rPr lang="nl-NL" dirty="0"/>
              <a:t> </a:t>
            </a:r>
            <a:r>
              <a:rPr lang="nl-NL" dirty="0" err="1"/>
              <a:t>by</a:t>
            </a:r>
            <a:r>
              <a:rPr lang="nl-NL" dirty="0"/>
              <a:t> </a:t>
            </a:r>
            <a:r>
              <a:rPr lang="nl-NL" dirty="0" err="1"/>
              <a:t>growing</a:t>
            </a:r>
            <a:r>
              <a:rPr lang="nl-NL" dirty="0"/>
              <a:t> </a:t>
            </a:r>
            <a:r>
              <a:rPr lang="nl-NL" dirty="0" err="1"/>
              <a:t>and</a:t>
            </a:r>
            <a:r>
              <a:rPr lang="nl-NL" dirty="0"/>
              <a:t> </a:t>
            </a:r>
            <a:r>
              <a:rPr lang="nl-NL" dirty="0" err="1"/>
              <a:t>stimulating</a:t>
            </a:r>
            <a:r>
              <a:rPr lang="nl-NL" dirty="0"/>
              <a:t> </a:t>
            </a:r>
            <a:r>
              <a:rPr lang="nl-NL" dirty="0" err="1"/>
              <a:t>Egyptian</a:t>
            </a:r>
            <a:r>
              <a:rPr lang="nl-NL" dirty="0"/>
              <a:t> companies.</a:t>
            </a:r>
          </a:p>
          <a:p>
            <a:pPr marL="274638" indent="-274638">
              <a:spcBef>
                <a:spcPts val="0"/>
              </a:spcBef>
              <a:spcAft>
                <a:spcPts val="1200"/>
              </a:spcAft>
              <a:buFont typeface="+mj-lt"/>
              <a:buAutoNum type="arabicPeriod"/>
            </a:pPr>
            <a:r>
              <a:rPr lang="nl-NL" dirty="0" err="1"/>
              <a:t>This</a:t>
            </a:r>
            <a:r>
              <a:rPr lang="nl-NL" dirty="0"/>
              <a:t> </a:t>
            </a:r>
            <a:r>
              <a:rPr lang="nl-NL" dirty="0" err="1"/>
              <a:t>requires</a:t>
            </a:r>
            <a:r>
              <a:rPr lang="nl-NL" dirty="0"/>
              <a:t> </a:t>
            </a:r>
            <a:r>
              <a:rPr lang="nl-NL" dirty="0" err="1"/>
              <a:t>an</a:t>
            </a:r>
            <a:r>
              <a:rPr lang="nl-NL" dirty="0"/>
              <a:t> “opening up” of </a:t>
            </a:r>
            <a:r>
              <a:rPr lang="nl-NL" dirty="0" err="1"/>
              <a:t>the</a:t>
            </a:r>
            <a:r>
              <a:rPr lang="nl-NL" dirty="0"/>
              <a:t> private </a:t>
            </a:r>
            <a:r>
              <a:rPr lang="nl-NL" dirty="0" err="1"/>
              <a:t>sector’s</a:t>
            </a:r>
            <a:r>
              <a:rPr lang="nl-NL" dirty="0"/>
              <a:t> base </a:t>
            </a:r>
            <a:r>
              <a:rPr lang="nl-NL" dirty="0" err="1"/>
              <a:t>by</a:t>
            </a:r>
            <a:r>
              <a:rPr lang="nl-NL" dirty="0"/>
              <a:t> </a:t>
            </a:r>
            <a:r>
              <a:rPr lang="en-GB" b="1" dirty="0">
                <a:highlight>
                  <a:srgbClr val="FFFF00"/>
                </a:highlight>
              </a:rPr>
              <a:t>removing bureaucracy</a:t>
            </a:r>
            <a:r>
              <a:rPr lang="nl-NL" dirty="0"/>
              <a:t>, </a:t>
            </a:r>
            <a:r>
              <a:rPr lang="en-GB" b="1" dirty="0">
                <a:highlight>
                  <a:srgbClr val="FFFF00"/>
                </a:highlight>
                <a:ea typeface="+mj-ea"/>
                <a:cs typeface="+mj-cs"/>
              </a:rPr>
              <a:t>red tape</a:t>
            </a:r>
            <a:r>
              <a:rPr lang="nl-NL" dirty="0"/>
              <a:t> </a:t>
            </a:r>
            <a:r>
              <a:rPr lang="nl-NL" dirty="0" err="1"/>
              <a:t>and</a:t>
            </a:r>
            <a:r>
              <a:rPr lang="nl-NL" dirty="0"/>
              <a:t> </a:t>
            </a:r>
            <a:r>
              <a:rPr lang="en-GB" b="1" dirty="0">
                <a:highlight>
                  <a:srgbClr val="FFFF00"/>
                </a:highlight>
                <a:ea typeface="+mj-ea"/>
                <a:cs typeface="+mj-cs"/>
              </a:rPr>
              <a:t>over-regulation</a:t>
            </a:r>
            <a:r>
              <a:rPr lang="nl-NL" dirty="0"/>
              <a:t>.</a:t>
            </a:r>
          </a:p>
          <a:p>
            <a:pPr marL="274638" indent="-274638">
              <a:spcBef>
                <a:spcPts val="0"/>
              </a:spcBef>
              <a:spcAft>
                <a:spcPts val="600"/>
              </a:spcAft>
              <a:buFont typeface="+mj-lt"/>
              <a:buAutoNum type="arabicPeriod"/>
            </a:pPr>
            <a:r>
              <a:rPr lang="nl-NL" dirty="0" err="1"/>
              <a:t>By</a:t>
            </a:r>
            <a:r>
              <a:rPr lang="nl-NL" dirty="0"/>
              <a:t> </a:t>
            </a:r>
            <a:r>
              <a:rPr lang="en-GB" b="1" dirty="0">
                <a:highlight>
                  <a:srgbClr val="FFFF00"/>
                </a:highlight>
              </a:rPr>
              <a:t>simplifying regulation</a:t>
            </a:r>
            <a:r>
              <a:rPr lang="nl-NL" dirty="0"/>
              <a:t>, opening access </a:t>
            </a:r>
            <a:r>
              <a:rPr lang="nl-NL" dirty="0" err="1"/>
              <a:t>to</a:t>
            </a:r>
            <a:r>
              <a:rPr lang="nl-NL" dirty="0"/>
              <a:t> </a:t>
            </a:r>
            <a:r>
              <a:rPr lang="nl-NL" dirty="0" err="1"/>
              <a:t>foreign</a:t>
            </a:r>
            <a:r>
              <a:rPr lang="nl-NL" dirty="0"/>
              <a:t> </a:t>
            </a:r>
            <a:r>
              <a:rPr lang="nl-NL" dirty="0" err="1"/>
              <a:t>currency</a:t>
            </a:r>
            <a:r>
              <a:rPr lang="nl-NL" dirty="0"/>
              <a:t> </a:t>
            </a:r>
            <a:r>
              <a:rPr lang="nl-NL" dirty="0" err="1"/>
              <a:t>and</a:t>
            </a:r>
            <a:r>
              <a:rPr lang="nl-NL" dirty="0"/>
              <a:t> </a:t>
            </a:r>
            <a:r>
              <a:rPr lang="nl-NL" dirty="0" err="1"/>
              <a:t>contracts</a:t>
            </a:r>
            <a:r>
              <a:rPr lang="nl-NL" dirty="0"/>
              <a:t>, </a:t>
            </a:r>
            <a:r>
              <a:rPr lang="nl-NL" dirty="0" err="1"/>
              <a:t>government</a:t>
            </a:r>
            <a:r>
              <a:rPr lang="nl-NL" dirty="0"/>
              <a:t> </a:t>
            </a:r>
            <a:r>
              <a:rPr lang="nl-NL" dirty="0" err="1"/>
              <a:t>will</a:t>
            </a:r>
            <a:r>
              <a:rPr lang="nl-NL" dirty="0"/>
              <a:t> help </a:t>
            </a:r>
            <a:r>
              <a:rPr lang="nl-NL" dirty="0" err="1"/>
              <a:t>Egyptian</a:t>
            </a:r>
            <a:r>
              <a:rPr lang="nl-NL" dirty="0"/>
              <a:t> </a:t>
            </a:r>
            <a:r>
              <a:rPr lang="nl-NL" dirty="0" err="1"/>
              <a:t>SMEs</a:t>
            </a:r>
            <a:r>
              <a:rPr lang="nl-NL" dirty="0"/>
              <a:t> as well as </a:t>
            </a:r>
            <a:r>
              <a:rPr lang="nl-NL" dirty="0" err="1"/>
              <a:t>encourage</a:t>
            </a:r>
            <a:r>
              <a:rPr lang="nl-NL" dirty="0"/>
              <a:t> </a:t>
            </a:r>
            <a:r>
              <a:rPr lang="nl-NL" dirty="0" err="1"/>
              <a:t>foreign</a:t>
            </a:r>
            <a:r>
              <a:rPr lang="nl-NL" dirty="0"/>
              <a:t> </a:t>
            </a:r>
            <a:r>
              <a:rPr lang="nl-NL" dirty="0" err="1"/>
              <a:t>investors</a:t>
            </a:r>
            <a:r>
              <a:rPr lang="nl-NL" dirty="0"/>
              <a:t>.</a:t>
            </a:r>
          </a:p>
          <a:p>
            <a:pPr marL="274638" indent="-274638">
              <a:spcBef>
                <a:spcPts val="0"/>
              </a:spcBef>
              <a:spcAft>
                <a:spcPts val="600"/>
              </a:spcAft>
              <a:buFont typeface="+mj-lt"/>
              <a:buAutoNum type="arabicPeriod"/>
            </a:pPr>
            <a:r>
              <a:rPr lang="nl-NL" dirty="0" err="1"/>
              <a:t>Regulatory</a:t>
            </a:r>
            <a:r>
              <a:rPr lang="nl-NL" dirty="0"/>
              <a:t> Impact Assessment is a </a:t>
            </a:r>
            <a:r>
              <a:rPr lang="nl-NL" dirty="0" err="1"/>
              <a:t>process</a:t>
            </a:r>
            <a:r>
              <a:rPr lang="nl-NL" dirty="0"/>
              <a:t> tool </a:t>
            </a:r>
            <a:r>
              <a:rPr lang="nl-NL" dirty="0" err="1"/>
              <a:t>to</a:t>
            </a:r>
            <a:r>
              <a:rPr lang="nl-NL" dirty="0"/>
              <a:t> support </a:t>
            </a:r>
            <a:r>
              <a:rPr lang="en-GB" b="1" dirty="0">
                <a:highlight>
                  <a:srgbClr val="FFFF00"/>
                </a:highlight>
              </a:rPr>
              <a:t>better regulation</a:t>
            </a:r>
            <a:r>
              <a:rPr lang="nl-NL" dirty="0"/>
              <a:t> </a:t>
            </a:r>
            <a:r>
              <a:rPr lang="nl-NL" dirty="0" err="1"/>
              <a:t>and</a:t>
            </a:r>
            <a:r>
              <a:rPr lang="nl-NL" dirty="0"/>
              <a:t> </a:t>
            </a:r>
            <a:r>
              <a:rPr lang="nl-NL" dirty="0" err="1"/>
              <a:t>create</a:t>
            </a:r>
            <a:r>
              <a:rPr lang="nl-NL" dirty="0"/>
              <a:t> a </a:t>
            </a:r>
            <a:r>
              <a:rPr lang="en-GB" b="1" dirty="0">
                <a:highlight>
                  <a:srgbClr val="FFFF00"/>
                </a:highlight>
                <a:ea typeface="+mj-ea"/>
                <a:cs typeface="+mj-cs"/>
              </a:rPr>
              <a:t>better business environment</a:t>
            </a:r>
            <a:r>
              <a:rPr lang="nl-NL" dirty="0"/>
              <a:t>.</a:t>
            </a:r>
          </a:p>
          <a:p>
            <a:pPr marL="274638" indent="-274638">
              <a:spcBef>
                <a:spcPts val="0"/>
              </a:spcBef>
              <a:spcAft>
                <a:spcPts val="600"/>
              </a:spcAft>
              <a:buFont typeface="+mj-lt"/>
              <a:buAutoNum type="arabicPeriod"/>
            </a:pPr>
            <a:r>
              <a:rPr lang="nl-NL" dirty="0" err="1"/>
              <a:t>Regulatory</a:t>
            </a:r>
            <a:r>
              <a:rPr lang="nl-NL" dirty="0"/>
              <a:t> </a:t>
            </a:r>
            <a:r>
              <a:rPr lang="nl-NL" dirty="0" err="1"/>
              <a:t>Oversight</a:t>
            </a:r>
            <a:r>
              <a:rPr lang="nl-NL" dirty="0"/>
              <a:t> Body </a:t>
            </a:r>
            <a:r>
              <a:rPr lang="en-GB" b="1" dirty="0">
                <a:highlight>
                  <a:srgbClr val="FFFF00"/>
                </a:highlight>
                <a:ea typeface="+mj-ea"/>
                <a:cs typeface="+mj-cs"/>
              </a:rPr>
              <a:t>ERRADA</a:t>
            </a:r>
            <a:r>
              <a:rPr lang="nl-NL" dirty="0"/>
              <a:t> </a:t>
            </a:r>
            <a:r>
              <a:rPr lang="nl-NL" dirty="0" err="1"/>
              <a:t>plays</a:t>
            </a:r>
            <a:r>
              <a:rPr lang="nl-NL" dirty="0"/>
              <a:t> a </a:t>
            </a:r>
            <a:r>
              <a:rPr lang="nl-NL" dirty="0" err="1"/>
              <a:t>key</a:t>
            </a:r>
            <a:r>
              <a:rPr lang="nl-NL" dirty="0"/>
              <a:t> </a:t>
            </a:r>
            <a:r>
              <a:rPr lang="nl-NL" dirty="0" err="1"/>
              <a:t>role</a:t>
            </a:r>
            <a:r>
              <a:rPr lang="nl-NL" dirty="0"/>
              <a:t> in </a:t>
            </a:r>
            <a:r>
              <a:rPr lang="nl-NL" dirty="0" err="1"/>
              <a:t>conducting</a:t>
            </a:r>
            <a:r>
              <a:rPr lang="nl-NL" dirty="0"/>
              <a:t> </a:t>
            </a:r>
            <a:r>
              <a:rPr lang="nl-NL" dirty="0" err="1"/>
              <a:t>and</a:t>
            </a:r>
            <a:r>
              <a:rPr lang="nl-NL" dirty="0"/>
              <a:t> </a:t>
            </a:r>
            <a:r>
              <a:rPr lang="nl-NL" dirty="0" err="1"/>
              <a:t>advocating</a:t>
            </a:r>
            <a:r>
              <a:rPr lang="nl-NL" dirty="0"/>
              <a:t> RIA in Egypt. </a:t>
            </a:r>
            <a:r>
              <a:rPr lang="en-US" dirty="0"/>
              <a:t>The initiative was officially launched in 2008 by Ministerial Decree No. 1089/2008, and is chaired by the Minister of Finance.</a:t>
            </a:r>
            <a:endParaRPr lang="nl-NL" dirty="0"/>
          </a:p>
        </p:txBody>
      </p:sp>
      <p:pic>
        <p:nvPicPr>
          <p:cNvPr id="10" name="Afbeelding 9">
            <a:extLst>
              <a:ext uri="{FF2B5EF4-FFF2-40B4-BE49-F238E27FC236}">
                <a16:creationId xmlns:a16="http://schemas.microsoft.com/office/drawing/2014/main" id="{810287F2-4CB1-40C7-A455-E66D0193AC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F66E08B5-5A1E-48A7-B73E-5EA759900C0D}"/>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983694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27</a:t>
            </a:fld>
            <a:endParaRPr lang="es-ES" dirty="0"/>
          </a:p>
        </p:txBody>
      </p:sp>
      <p:sp>
        <p:nvSpPr>
          <p:cNvPr id="13" name="Titel 1"/>
          <p:cNvSpPr>
            <a:spLocks noGrp="1"/>
          </p:cNvSpPr>
          <p:nvPr>
            <p:ph type="title"/>
          </p:nvPr>
        </p:nvSpPr>
        <p:spPr>
          <a:xfrm>
            <a:off x="468313" y="980728"/>
            <a:ext cx="7848600" cy="914400"/>
          </a:xfrm>
        </p:spPr>
        <p:txBody>
          <a:bodyPr/>
          <a:lstStyle/>
          <a:p>
            <a:pPr>
              <a:lnSpc>
                <a:spcPct val="107000"/>
              </a:lnSpc>
              <a:spcAft>
                <a:spcPts val="800"/>
              </a:spcAft>
            </a:pPr>
            <a:r>
              <a:rPr lang="nl-NL" dirty="0"/>
              <a:t>RIA in Sub-</a:t>
            </a:r>
            <a:r>
              <a:rPr lang="nl-NL" dirty="0" err="1"/>
              <a:t>Saharan</a:t>
            </a:r>
            <a:r>
              <a:rPr lang="nl-NL" dirty="0"/>
              <a:t> </a:t>
            </a:r>
            <a:r>
              <a:rPr lang="nl-NL" dirty="0" err="1"/>
              <a:t>countries</a:t>
            </a:r>
            <a:r>
              <a:rPr lang="nl-NL" dirty="0"/>
              <a:t> </a:t>
            </a:r>
            <a:endParaRPr lang="en-GB" dirty="0"/>
          </a:p>
        </p:txBody>
      </p:sp>
      <p:sp>
        <p:nvSpPr>
          <p:cNvPr id="14" name="Tijdelijke aanduiding voor inhoud 2"/>
          <p:cNvSpPr>
            <a:spLocks noGrp="1"/>
          </p:cNvSpPr>
          <p:nvPr>
            <p:ph idx="1"/>
          </p:nvPr>
        </p:nvSpPr>
        <p:spPr>
          <a:xfrm>
            <a:off x="251520" y="1872208"/>
            <a:ext cx="8568952" cy="3429000"/>
          </a:xfrm>
        </p:spPr>
        <p:txBody>
          <a:bodyPr/>
          <a:lstStyle/>
          <a:p>
            <a:pPr marL="288000" indent="-288000">
              <a:lnSpc>
                <a:spcPct val="107000"/>
              </a:lnSpc>
              <a:spcAft>
                <a:spcPts val="800"/>
              </a:spcAft>
              <a:buFont typeface="+mj-lt"/>
              <a:buAutoNum type="arabicPeriod"/>
            </a:pPr>
            <a:r>
              <a:rPr lang="en-GB" b="1" dirty="0">
                <a:highlight>
                  <a:srgbClr val="FFFF00"/>
                </a:highlight>
              </a:rPr>
              <a:t>Tanzania</a:t>
            </a:r>
            <a:r>
              <a:rPr lang="nl-NL" dirty="0"/>
              <a:t>. RIA </a:t>
            </a:r>
            <a:r>
              <a:rPr lang="nl-NL" dirty="0" err="1"/>
              <a:t>introduced</a:t>
            </a:r>
            <a:r>
              <a:rPr lang="nl-NL" dirty="0"/>
              <a:t> in 2004.</a:t>
            </a:r>
            <a:r>
              <a:rPr lang="en-US" dirty="0"/>
              <a:t> RIA was introduced and embedded in the ‘Business Environment Strengthening for Tanzania’ (BEST) </a:t>
            </a:r>
            <a:r>
              <a:rPr lang="en-US" dirty="0" err="1"/>
              <a:t>programme</a:t>
            </a:r>
            <a:r>
              <a:rPr lang="en-US" dirty="0"/>
              <a:t>. The Office of the Cabinet Secretariat is the focal point for RIA compliance.</a:t>
            </a:r>
            <a:endParaRPr lang="nl-NL" dirty="0"/>
          </a:p>
          <a:p>
            <a:pPr marL="288000" indent="-288000">
              <a:lnSpc>
                <a:spcPct val="107000"/>
              </a:lnSpc>
              <a:spcAft>
                <a:spcPts val="800"/>
              </a:spcAft>
              <a:buFont typeface="+mj-lt"/>
              <a:buAutoNum type="arabicPeriod"/>
            </a:pPr>
            <a:r>
              <a:rPr lang="en-GB" b="1" dirty="0">
                <a:highlight>
                  <a:srgbClr val="FFFF00"/>
                </a:highlight>
              </a:rPr>
              <a:t>South Africa</a:t>
            </a:r>
            <a:r>
              <a:rPr lang="nl-NL" dirty="0"/>
              <a:t>.</a:t>
            </a:r>
            <a:r>
              <a:rPr lang="en-US" dirty="0"/>
              <a:t> Cabinet of South Africa approved RIA in 2007.</a:t>
            </a:r>
            <a:r>
              <a:rPr lang="nl-NL" dirty="0"/>
              <a:t> </a:t>
            </a:r>
            <a:r>
              <a:rPr lang="en-US" dirty="0"/>
              <a:t>The Central RIA Unit is located in the Presidencies’ Cabinet Office to provide oversight function and support government departments in implementing RIA. The National Treasury provides technical assistance to departments. </a:t>
            </a:r>
            <a:r>
              <a:rPr lang="nl-NL" dirty="0"/>
              <a:t>F</a:t>
            </a:r>
            <a:r>
              <a:rPr lang="en-US" dirty="0"/>
              <a:t>rom 1 October 2015 Cabinet Memoranda seeking approval for draft policies, Bills or regulations must include an impact assessment that has been signed off by the SEIAS Unit. April 2016, Red Tape Impact Assessment Bill.</a:t>
            </a:r>
            <a:endParaRPr lang="nl-NL" dirty="0"/>
          </a:p>
          <a:p>
            <a:pPr marL="288000" indent="-288000">
              <a:spcAft>
                <a:spcPts val="600"/>
              </a:spcAft>
              <a:buFont typeface="+mj-lt"/>
              <a:buAutoNum type="arabicPeriod"/>
            </a:pPr>
            <a:endParaRPr lang="nl-NL" dirty="0"/>
          </a:p>
          <a:p>
            <a:pPr marL="274638" indent="-274638">
              <a:spcAft>
                <a:spcPts val="600"/>
              </a:spcAft>
              <a:buFont typeface="+mj-lt"/>
              <a:buAutoNum type="arabicPeriod"/>
            </a:pPr>
            <a:endParaRPr lang="nl-NL" dirty="0"/>
          </a:p>
          <a:p>
            <a:pPr marL="0" indent="0">
              <a:spcAft>
                <a:spcPts val="600"/>
              </a:spcAft>
              <a:buNone/>
            </a:pPr>
            <a:endParaRPr lang="nl-NL" dirty="0"/>
          </a:p>
          <a:p>
            <a:pPr marL="274638" indent="-274638">
              <a:spcAft>
                <a:spcPts val="600"/>
              </a:spcAft>
              <a:buFont typeface="+mj-lt"/>
              <a:buAutoNum type="arabicPeriod"/>
            </a:pPr>
            <a:endParaRPr lang="nl-NL"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0D454B4D-2B60-4260-AC71-9BCCEF1D566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989657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28</a:t>
            </a:fld>
            <a:endParaRPr lang="es-ES" dirty="0"/>
          </a:p>
        </p:txBody>
      </p:sp>
      <p:sp>
        <p:nvSpPr>
          <p:cNvPr id="13" name="Titel 1"/>
          <p:cNvSpPr>
            <a:spLocks noGrp="1"/>
          </p:cNvSpPr>
          <p:nvPr>
            <p:ph type="title"/>
          </p:nvPr>
        </p:nvSpPr>
        <p:spPr>
          <a:xfrm>
            <a:off x="539552" y="332656"/>
            <a:ext cx="7848600" cy="914400"/>
          </a:xfrm>
        </p:spPr>
        <p:txBody>
          <a:bodyPr/>
          <a:lstStyle/>
          <a:p>
            <a:pPr>
              <a:lnSpc>
                <a:spcPct val="107000"/>
              </a:lnSpc>
              <a:spcAft>
                <a:spcPts val="800"/>
              </a:spcAft>
            </a:pPr>
            <a:r>
              <a:rPr lang="nl-NL" dirty="0"/>
              <a:t>RIA in Kenya (1)</a:t>
            </a:r>
            <a:endParaRPr lang="en-GB" dirty="0"/>
          </a:p>
        </p:txBody>
      </p:sp>
      <p:sp>
        <p:nvSpPr>
          <p:cNvPr id="14" name="Tijdelijke aanduiding voor inhoud 2"/>
          <p:cNvSpPr>
            <a:spLocks noGrp="1"/>
          </p:cNvSpPr>
          <p:nvPr>
            <p:ph idx="1"/>
          </p:nvPr>
        </p:nvSpPr>
        <p:spPr>
          <a:xfrm>
            <a:off x="323528" y="1196752"/>
            <a:ext cx="8496944" cy="3429000"/>
          </a:xfrm>
        </p:spPr>
        <p:txBody>
          <a:bodyPr/>
          <a:lstStyle/>
          <a:p>
            <a:pPr marL="288000" indent="-288000">
              <a:lnSpc>
                <a:spcPct val="107000"/>
              </a:lnSpc>
              <a:spcAft>
                <a:spcPts val="800"/>
              </a:spcAft>
              <a:buFont typeface="+mj-lt"/>
              <a:buAutoNum type="arabicPeriod"/>
            </a:pPr>
            <a:r>
              <a:rPr lang="en-US" dirty="0"/>
              <a:t>The Constitution of </a:t>
            </a:r>
            <a:r>
              <a:rPr lang="en-US" b="1" dirty="0"/>
              <a:t>Kenya</a:t>
            </a:r>
            <a:r>
              <a:rPr lang="en-US" dirty="0"/>
              <a:t>, 2010, </a:t>
            </a:r>
            <a:r>
              <a:rPr lang="en-US" dirty="0">
                <a:highlight>
                  <a:srgbClr val="FFFF00"/>
                </a:highlight>
              </a:rPr>
              <a:t>demands that all legislation is prepared on the basis of transparent, comprehensive and balanced evidence</a:t>
            </a:r>
            <a:r>
              <a:rPr lang="en-US" dirty="0"/>
              <a:t>. “RIA is aimed at ensuring rigorous analysis of regulatory proposals, effective and appropriate consultation and transparency of process"</a:t>
            </a:r>
            <a:r>
              <a:rPr lang="en-US" b="1" dirty="0"/>
              <a:t>. </a:t>
            </a:r>
            <a:endParaRPr lang="en-GB" b="1" dirty="0">
              <a:highlight>
                <a:srgbClr val="FFFF00"/>
              </a:highlight>
            </a:endParaRPr>
          </a:p>
          <a:p>
            <a:pPr marL="288000" indent="-288000">
              <a:lnSpc>
                <a:spcPct val="107000"/>
              </a:lnSpc>
              <a:spcAft>
                <a:spcPts val="800"/>
              </a:spcAft>
              <a:buFont typeface="+mj-lt"/>
              <a:buAutoNum type="arabicPeriod"/>
            </a:pPr>
            <a:r>
              <a:rPr lang="nl-NL" dirty="0"/>
              <a:t>National </a:t>
            </a:r>
            <a:r>
              <a:rPr lang="nl-NL" dirty="0" err="1"/>
              <a:t>Handbook</a:t>
            </a:r>
            <a:r>
              <a:rPr lang="nl-NL" dirty="0"/>
              <a:t> Policy Making (2012).</a:t>
            </a:r>
          </a:p>
          <a:p>
            <a:pPr marL="288000" indent="-288000">
              <a:lnSpc>
                <a:spcPct val="107000"/>
              </a:lnSpc>
              <a:spcAft>
                <a:spcPts val="800"/>
              </a:spcAft>
              <a:buFont typeface="+mj-lt"/>
              <a:buAutoNum type="arabicPeriod"/>
            </a:pPr>
            <a:r>
              <a:rPr lang="en-US" dirty="0"/>
              <a:t>The Statutory Instruments Act, 2013, </a:t>
            </a:r>
            <a:r>
              <a:rPr lang="en-US" dirty="0">
                <a:highlight>
                  <a:srgbClr val="FFFF00"/>
                </a:highlight>
              </a:rPr>
              <a:t>requires regulatory authorities to prepare a regulatory impact statement for every statutory instrument </a:t>
            </a:r>
            <a:r>
              <a:rPr lang="en-US" dirty="0"/>
              <a:t>(rule, order, regulation, form, by-law, resolution, etc.). The statement shall include an analysis of the impact on the private sector. The Act requires public consultation of all the statutory instruments. </a:t>
            </a:r>
          </a:p>
          <a:p>
            <a:pPr marL="288000" indent="-288000">
              <a:lnSpc>
                <a:spcPct val="107000"/>
              </a:lnSpc>
              <a:spcAft>
                <a:spcPts val="800"/>
              </a:spcAft>
              <a:buFont typeface="+mj-lt"/>
              <a:buAutoNum type="arabicPeriod"/>
            </a:pPr>
            <a:r>
              <a:rPr lang="en-US" dirty="0"/>
              <a:t>Kenya Law Reform Commission (the Commission), established by the </a:t>
            </a:r>
            <a:r>
              <a:rPr lang="en-US" dirty="0">
                <a:highlight>
                  <a:srgbClr val="FFFF00"/>
                </a:highlight>
              </a:rPr>
              <a:t>Kenya Law Reform Commission Act, 2013</a:t>
            </a:r>
            <a:r>
              <a:rPr lang="en-US" dirty="0"/>
              <a:t> (No. 19 of 2013), keeps under review all the laws, has a mandate to ensure that all the laws in the Statute Book are reviewed, provide technical assistance to and capacity building.</a:t>
            </a:r>
          </a:p>
          <a:p>
            <a:pPr marL="288000" indent="-288000">
              <a:lnSpc>
                <a:spcPct val="107000"/>
              </a:lnSpc>
              <a:spcAft>
                <a:spcPts val="800"/>
              </a:spcAft>
              <a:buFont typeface="+mj-lt"/>
              <a:buAutoNum type="arabicPeriod"/>
            </a:pPr>
            <a:r>
              <a:rPr lang="nl-NL" dirty="0"/>
              <a:t>A Guide </a:t>
            </a:r>
            <a:r>
              <a:rPr lang="nl-NL" dirty="0" err="1"/>
              <a:t>to</a:t>
            </a:r>
            <a:r>
              <a:rPr lang="nl-NL" dirty="0"/>
              <a:t> </a:t>
            </a:r>
            <a:r>
              <a:rPr lang="nl-NL" dirty="0" err="1"/>
              <a:t>the</a:t>
            </a:r>
            <a:r>
              <a:rPr lang="nl-NL" dirty="0"/>
              <a:t> </a:t>
            </a:r>
            <a:r>
              <a:rPr lang="nl-NL" dirty="0" err="1"/>
              <a:t>Legislative</a:t>
            </a:r>
            <a:r>
              <a:rPr lang="nl-NL" dirty="0"/>
              <a:t> </a:t>
            </a:r>
            <a:r>
              <a:rPr lang="nl-NL" dirty="0" err="1"/>
              <a:t>Process</a:t>
            </a:r>
            <a:r>
              <a:rPr lang="nl-NL" dirty="0"/>
              <a:t> in Kenya, 2015.</a:t>
            </a:r>
          </a:p>
          <a:p>
            <a:pPr marL="0" indent="0">
              <a:spcAft>
                <a:spcPts val="600"/>
              </a:spcAft>
              <a:buNone/>
            </a:pPr>
            <a:endParaRPr lang="nl-NL" dirty="0"/>
          </a:p>
          <a:p>
            <a:pPr marL="274638" indent="-274638">
              <a:spcAft>
                <a:spcPts val="600"/>
              </a:spcAft>
              <a:buFont typeface="+mj-lt"/>
              <a:buAutoNum type="arabicPeriod"/>
            </a:pPr>
            <a:endParaRPr lang="nl-NL"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14B02307-FD01-44C1-8B68-D63F5FA1F6CA}"/>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996633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29</a:t>
            </a:fld>
            <a:endParaRPr lang="es-ES" dirty="0"/>
          </a:p>
        </p:txBody>
      </p:sp>
      <p:sp>
        <p:nvSpPr>
          <p:cNvPr id="13" name="Titel 1"/>
          <p:cNvSpPr>
            <a:spLocks noGrp="1"/>
          </p:cNvSpPr>
          <p:nvPr>
            <p:ph type="title"/>
          </p:nvPr>
        </p:nvSpPr>
        <p:spPr>
          <a:xfrm>
            <a:off x="539552" y="620688"/>
            <a:ext cx="7848600" cy="914400"/>
          </a:xfrm>
        </p:spPr>
        <p:txBody>
          <a:bodyPr/>
          <a:lstStyle/>
          <a:p>
            <a:pPr>
              <a:lnSpc>
                <a:spcPct val="107000"/>
              </a:lnSpc>
              <a:spcAft>
                <a:spcPts val="800"/>
              </a:spcAft>
            </a:pPr>
            <a:r>
              <a:rPr lang="nl-NL" dirty="0"/>
              <a:t>RIA in Kenya (2)</a:t>
            </a:r>
            <a:endParaRPr lang="en-GB"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4" name="Afbeelding 3">
            <a:extLst>
              <a:ext uri="{FF2B5EF4-FFF2-40B4-BE49-F238E27FC236}">
                <a16:creationId xmlns:a16="http://schemas.microsoft.com/office/drawing/2014/main" id="{90F01395-7AE8-42D9-BDFA-3157D4179195}"/>
              </a:ext>
            </a:extLst>
          </p:cNvPr>
          <p:cNvPicPr>
            <a:picLocks noChangeAspect="1"/>
          </p:cNvPicPr>
          <p:nvPr/>
        </p:nvPicPr>
        <p:blipFill rotWithShape="1">
          <a:blip r:embed="rId3"/>
          <a:srcRect l="20075" t="18871" r="19880" b="10859"/>
          <a:stretch/>
        </p:blipFill>
        <p:spPr>
          <a:xfrm>
            <a:off x="1691544" y="3222136"/>
            <a:ext cx="5544616" cy="3447224"/>
          </a:xfrm>
          <a:prstGeom prst="rect">
            <a:avLst/>
          </a:prstGeom>
        </p:spPr>
      </p:pic>
      <p:sp>
        <p:nvSpPr>
          <p:cNvPr id="9" name="Tijdelijke aanduiding voor inhoud 2">
            <a:extLst>
              <a:ext uri="{FF2B5EF4-FFF2-40B4-BE49-F238E27FC236}">
                <a16:creationId xmlns:a16="http://schemas.microsoft.com/office/drawing/2014/main" id="{5A65781A-9CB6-494E-8AFB-73616ABD3E63}"/>
              </a:ext>
            </a:extLst>
          </p:cNvPr>
          <p:cNvSpPr>
            <a:spLocks noGrp="1"/>
          </p:cNvSpPr>
          <p:nvPr>
            <p:ph idx="1"/>
          </p:nvPr>
        </p:nvSpPr>
        <p:spPr>
          <a:xfrm>
            <a:off x="323528" y="1152128"/>
            <a:ext cx="8568952" cy="3429000"/>
          </a:xfrm>
        </p:spPr>
        <p:txBody>
          <a:bodyPr/>
          <a:lstStyle/>
          <a:p>
            <a:pPr marL="0" indent="0">
              <a:buNone/>
            </a:pPr>
            <a:endParaRPr lang="en-US" b="1" dirty="0"/>
          </a:p>
          <a:p>
            <a:r>
              <a:rPr lang="en-US" b="1" dirty="0"/>
              <a:t>RIA is expressly included in Guide to the Legislative Process (Part XII).</a:t>
            </a:r>
          </a:p>
          <a:p>
            <a:r>
              <a:rPr lang="en-US" dirty="0"/>
              <a:t>KLRC: </a:t>
            </a:r>
            <a:r>
              <a:rPr lang="en-US" dirty="0" err="1"/>
              <a:t>Committtee</a:t>
            </a:r>
            <a:r>
              <a:rPr lang="en-US" dirty="0"/>
              <a:t> ‘Research, Development and Regulatory Impact Assessment’.</a:t>
            </a:r>
          </a:p>
          <a:p>
            <a:r>
              <a:rPr lang="nl-NL" dirty="0"/>
              <a:t>Post-</a:t>
            </a:r>
            <a:r>
              <a:rPr lang="nl-NL" dirty="0" err="1"/>
              <a:t>Promulgation</a:t>
            </a:r>
            <a:r>
              <a:rPr lang="nl-NL" dirty="0"/>
              <a:t> Audit Report, RIA on </a:t>
            </a:r>
            <a:r>
              <a:rPr lang="nl-NL" dirty="0" err="1"/>
              <a:t>existing</a:t>
            </a:r>
            <a:r>
              <a:rPr lang="nl-NL" dirty="0"/>
              <a:t> stock of </a:t>
            </a:r>
            <a:r>
              <a:rPr lang="nl-NL" dirty="0" err="1"/>
              <a:t>Regulations</a:t>
            </a:r>
            <a:r>
              <a:rPr lang="nl-NL" dirty="0"/>
              <a:t>. </a:t>
            </a:r>
          </a:p>
          <a:p>
            <a:pPr marL="0" indent="0">
              <a:lnSpc>
                <a:spcPct val="107000"/>
              </a:lnSpc>
              <a:spcAft>
                <a:spcPts val="800"/>
              </a:spcAft>
              <a:buNone/>
            </a:pPr>
            <a:endParaRPr lang="nl-NL" dirty="0"/>
          </a:p>
          <a:p>
            <a:pPr marL="0" indent="0">
              <a:spcAft>
                <a:spcPts val="600"/>
              </a:spcAft>
              <a:buNone/>
            </a:pPr>
            <a:endParaRPr lang="nl-NL" dirty="0"/>
          </a:p>
          <a:p>
            <a:pPr marL="274638" indent="-274638">
              <a:spcAft>
                <a:spcPts val="600"/>
              </a:spcAft>
              <a:buFont typeface="+mj-lt"/>
              <a:buAutoNum type="arabicPeriod"/>
            </a:pPr>
            <a:endParaRPr lang="nl-NL" dirty="0"/>
          </a:p>
        </p:txBody>
      </p:sp>
      <p:pic>
        <p:nvPicPr>
          <p:cNvPr id="11" name="Afbeelding 10">
            <a:extLst>
              <a:ext uri="{FF2B5EF4-FFF2-40B4-BE49-F238E27FC236}">
                <a16:creationId xmlns:a16="http://schemas.microsoft.com/office/drawing/2014/main" id="{61A6BDB7-D11A-423E-A2A6-6D90294E96E6}"/>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94307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1173832"/>
            <a:ext cx="7848600" cy="914400"/>
          </a:xfrm>
        </p:spPr>
        <p:txBody>
          <a:bodyPr/>
          <a:lstStyle/>
          <a:p>
            <a:r>
              <a:rPr lang="nl-NL" dirty="0"/>
              <a:t>Agenda</a:t>
            </a:r>
            <a:endParaRPr lang="en-GB" dirty="0"/>
          </a:p>
        </p:txBody>
      </p:sp>
      <p:sp>
        <p:nvSpPr>
          <p:cNvPr id="3" name="Tijdelijke aanduiding voor inhoud 2"/>
          <p:cNvSpPr>
            <a:spLocks noGrp="1"/>
          </p:cNvSpPr>
          <p:nvPr>
            <p:ph idx="1"/>
          </p:nvPr>
        </p:nvSpPr>
        <p:spPr>
          <a:xfrm>
            <a:off x="833636" y="2135050"/>
            <a:ext cx="7476728" cy="3429000"/>
          </a:xfrm>
        </p:spPr>
        <p:txBody>
          <a:bodyPr/>
          <a:lstStyle/>
          <a:p>
            <a:pPr marL="0" indent="0">
              <a:buNone/>
            </a:pPr>
            <a:r>
              <a:rPr lang="en-GB" dirty="0"/>
              <a:t>The Agenda of this Global Trends in RIA Session on Regulatory Impact Assessment:</a:t>
            </a:r>
          </a:p>
          <a:p>
            <a:pPr marL="0" indent="0">
              <a:buNone/>
            </a:pPr>
            <a:endParaRPr lang="en-GB" sz="800" dirty="0"/>
          </a:p>
          <a:p>
            <a:r>
              <a:rPr lang="nl-NL" b="1" dirty="0" err="1"/>
              <a:t>Relevance</a:t>
            </a:r>
            <a:r>
              <a:rPr lang="nl-NL" b="1" dirty="0"/>
              <a:t> of </a:t>
            </a:r>
            <a:r>
              <a:rPr lang="nl-NL" b="1" dirty="0" err="1"/>
              <a:t>Regulation</a:t>
            </a:r>
            <a:r>
              <a:rPr lang="nl-NL" b="1" dirty="0"/>
              <a:t> </a:t>
            </a:r>
            <a:r>
              <a:rPr lang="en-US" dirty="0"/>
              <a:t>Why do we engage in Regulatory Impact Assessment?</a:t>
            </a:r>
          </a:p>
          <a:p>
            <a:endParaRPr lang="nl-NL" sz="800" b="1" dirty="0"/>
          </a:p>
          <a:p>
            <a:r>
              <a:rPr lang="nl-NL" b="1" dirty="0"/>
              <a:t>RIA in </a:t>
            </a:r>
            <a:r>
              <a:rPr lang="nl-NL" b="1" dirty="0" err="1"/>
              <a:t>international</a:t>
            </a:r>
            <a:r>
              <a:rPr lang="nl-NL" b="1" dirty="0"/>
              <a:t> context</a:t>
            </a:r>
            <a:r>
              <a:rPr lang="nl-NL" dirty="0"/>
              <a:t> </a:t>
            </a:r>
          </a:p>
          <a:p>
            <a:endParaRPr lang="nl-NL" sz="800" dirty="0"/>
          </a:p>
          <a:p>
            <a:r>
              <a:rPr lang="nl-NL" b="1" dirty="0"/>
              <a:t>Five RIA trends </a:t>
            </a:r>
            <a:r>
              <a:rPr lang="nl-NL" dirty="0"/>
              <a:t>in RIA </a:t>
            </a:r>
            <a:r>
              <a:rPr lang="nl-NL" dirty="0" err="1"/>
              <a:t>practise</a:t>
            </a:r>
            <a:r>
              <a:rPr lang="nl-NL" dirty="0"/>
              <a:t> </a:t>
            </a:r>
          </a:p>
          <a:p>
            <a:pPr lvl="0"/>
            <a:endParaRPr lang="nl-NL" sz="800" b="1" dirty="0"/>
          </a:p>
          <a:p>
            <a:pPr lvl="0"/>
            <a:r>
              <a:rPr lang="nl-NL" b="1" dirty="0"/>
              <a:t>RIA </a:t>
            </a:r>
            <a:r>
              <a:rPr lang="nl-NL" b="1" dirty="0" err="1"/>
              <a:t>practise</a:t>
            </a:r>
            <a:r>
              <a:rPr lang="nl-NL" b="1" dirty="0"/>
              <a:t> </a:t>
            </a:r>
            <a:r>
              <a:rPr lang="nl-NL" b="1" dirty="0" err="1"/>
              <a:t>Africa</a:t>
            </a:r>
            <a:r>
              <a:rPr lang="nl-NL" b="1" dirty="0"/>
              <a:t>: </a:t>
            </a:r>
            <a:r>
              <a:rPr lang="nl-NL" b="1" dirty="0" err="1"/>
              <a:t>examples</a:t>
            </a:r>
            <a:r>
              <a:rPr lang="nl-NL" b="1" dirty="0"/>
              <a:t> </a:t>
            </a:r>
            <a:endParaRPr lang="nl-NL" sz="800" b="1" dirty="0"/>
          </a:p>
          <a:p>
            <a:endParaRPr lang="nl-NL" sz="800"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a:t>
            </a:fld>
            <a:endParaRPr lang="es-ES" dirty="0"/>
          </a:p>
        </p:txBody>
      </p:sp>
      <p:pic>
        <p:nvPicPr>
          <p:cNvPr id="9" name="Afbeelding 8">
            <a:extLst>
              <a:ext uri="{FF2B5EF4-FFF2-40B4-BE49-F238E27FC236}">
                <a16:creationId xmlns:a16="http://schemas.microsoft.com/office/drawing/2014/main" id="{3694E2A4-FA04-4D64-956A-286489C3C9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332656"/>
            <a:ext cx="2732321" cy="576064"/>
          </a:xfrm>
          <a:prstGeom prst="rect">
            <a:avLst/>
          </a:prstGeom>
        </p:spPr>
      </p:pic>
      <p:pic>
        <p:nvPicPr>
          <p:cNvPr id="7" name="Afbeelding 6">
            <a:extLst>
              <a:ext uri="{FF2B5EF4-FFF2-40B4-BE49-F238E27FC236}">
                <a16:creationId xmlns:a16="http://schemas.microsoft.com/office/drawing/2014/main" id="{46A7182A-2F08-4794-858C-5859000FF1E6}"/>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488717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2983" y="519082"/>
            <a:ext cx="7848600" cy="1181726"/>
          </a:xfrm>
        </p:spPr>
        <p:txBody>
          <a:bodyPr/>
          <a:lstStyle/>
          <a:p>
            <a:pPr>
              <a:lnSpc>
                <a:spcPct val="107000"/>
              </a:lnSpc>
              <a:spcAft>
                <a:spcPts val="800"/>
              </a:spcAft>
            </a:pPr>
            <a:br>
              <a:rPr lang="nl-NL" dirty="0"/>
            </a:br>
            <a:r>
              <a:rPr lang="nl-NL" dirty="0"/>
              <a:t>RIA in Uganda (1)</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30</a:t>
            </a:fld>
            <a:endParaRPr lang="es-ES" dirty="0"/>
          </a:p>
        </p:txBody>
      </p:sp>
      <p:sp>
        <p:nvSpPr>
          <p:cNvPr id="8" name="Tijdelijke aanduiding voor inhoud 2"/>
          <p:cNvSpPr>
            <a:spLocks noGrp="1"/>
          </p:cNvSpPr>
          <p:nvPr>
            <p:ph idx="1"/>
          </p:nvPr>
        </p:nvSpPr>
        <p:spPr>
          <a:xfrm>
            <a:off x="318071" y="1728192"/>
            <a:ext cx="8718425" cy="3429000"/>
          </a:xfrm>
        </p:spPr>
        <p:txBody>
          <a:bodyPr/>
          <a:lstStyle/>
          <a:p>
            <a:pPr marL="274638" indent="-274638">
              <a:buFont typeface="+mj-lt"/>
              <a:buAutoNum type="arabicPeriod"/>
            </a:pPr>
            <a:r>
              <a:rPr lang="en-US" dirty="0"/>
              <a:t>In Uganda Better Regulation – and, RIA being part of this - is seen as a key tool to achieve its economic growth targets.</a:t>
            </a:r>
          </a:p>
          <a:p>
            <a:pPr marL="274638" indent="-274638">
              <a:buFont typeface="+mj-lt"/>
              <a:buAutoNum type="arabicPeriod"/>
            </a:pPr>
            <a:endParaRPr lang="en-US" sz="600" dirty="0"/>
          </a:p>
          <a:p>
            <a:pPr marL="274638" indent="-274638">
              <a:buFont typeface="+mj-lt"/>
              <a:buAutoNum type="arabicPeriod"/>
            </a:pPr>
            <a:r>
              <a:rPr lang="en-US" dirty="0"/>
              <a:t>In Uganda, most of the </a:t>
            </a:r>
            <a:r>
              <a:rPr lang="en-US" b="1" dirty="0"/>
              <a:t>government reform </a:t>
            </a:r>
            <a:r>
              <a:rPr lang="en-US" b="1" dirty="0" err="1"/>
              <a:t>programmes</a:t>
            </a:r>
            <a:r>
              <a:rPr lang="en-US" b="1" dirty="0"/>
              <a:t>/policies </a:t>
            </a:r>
            <a:r>
              <a:rPr lang="en-US" dirty="0"/>
              <a:t>are set up separately within each ministry, to support efforts in building a regulatory management system to review and streamline business-related regulations. </a:t>
            </a:r>
          </a:p>
          <a:p>
            <a:pPr marL="274638" indent="-274638">
              <a:buFont typeface="+mj-lt"/>
              <a:buAutoNum type="arabicPeriod"/>
            </a:pPr>
            <a:endParaRPr lang="en-US" sz="600" dirty="0"/>
          </a:p>
          <a:p>
            <a:pPr marL="274638" indent="-274638">
              <a:buFont typeface="+mj-lt"/>
              <a:buAutoNum type="arabicPeriod"/>
            </a:pPr>
            <a:r>
              <a:rPr lang="en-US" dirty="0"/>
              <a:t>RIA is not found to be legally binding in Uganda. Despite RIA being included in a large-scale program of regulatory reform and </a:t>
            </a:r>
            <a:r>
              <a:rPr lang="en-US" b="1" dirty="0"/>
              <a:t>publications of Guide of Good Regulations and Regulatory Impact </a:t>
            </a:r>
            <a:r>
              <a:rPr lang="en-US" b="1" dirty="0" err="1"/>
              <a:t>Assesment</a:t>
            </a:r>
            <a:r>
              <a:rPr lang="en-US" dirty="0"/>
              <a:t>, approval for the legal requirement to include RIA in policy/legislation submissions to Cabinet is still to be obtained. </a:t>
            </a:r>
          </a:p>
          <a:p>
            <a:pPr marL="274638" indent="-274638">
              <a:buFont typeface="+mj-lt"/>
              <a:buAutoNum type="arabicPeriod"/>
            </a:pPr>
            <a:endParaRPr lang="en-US" sz="600" dirty="0"/>
          </a:p>
          <a:p>
            <a:pPr marL="274638" indent="-274638">
              <a:buFont typeface="+mj-lt"/>
              <a:buAutoNum type="arabicPeriod"/>
            </a:pPr>
            <a:r>
              <a:rPr lang="en-US" dirty="0"/>
              <a:t>The institutional framework of the initiative is currently </a:t>
            </a:r>
            <a:r>
              <a:rPr lang="en-US" b="1" dirty="0"/>
              <a:t>oversighted by </a:t>
            </a:r>
            <a:r>
              <a:rPr lang="en-US" b="1" dirty="0">
                <a:highlight>
                  <a:srgbClr val="FFFF00"/>
                </a:highlight>
              </a:rPr>
              <a:t>the Cabinet Secretariat</a:t>
            </a:r>
            <a:r>
              <a:rPr lang="en-US" dirty="0"/>
              <a:t> of the President’s Office. </a:t>
            </a:r>
          </a:p>
          <a:p>
            <a:pPr marL="274638" indent="-274638">
              <a:buFont typeface="+mj-lt"/>
              <a:buAutoNum type="arabicPeriod"/>
            </a:pPr>
            <a:endParaRPr lang="en-US" sz="600" dirty="0"/>
          </a:p>
          <a:p>
            <a:pPr marL="274638" indent="-274638">
              <a:buFont typeface="+mj-lt"/>
              <a:buAutoNum type="arabicPeriod"/>
            </a:pPr>
            <a:r>
              <a:rPr lang="en-US" dirty="0"/>
              <a:t>RIA are frequently done on policies. World Bank 2017 Global RIA Award (Honorable mention) for RIA on National Fertilizer Policy: “Influential RIA”.</a:t>
            </a:r>
          </a:p>
          <a:p>
            <a:pPr marL="274638" indent="-274638">
              <a:buFont typeface="+mj-lt"/>
              <a:buAutoNum type="arabicPeriod"/>
            </a:pPr>
            <a:endParaRPr lang="en-US" dirty="0"/>
          </a:p>
          <a:p>
            <a:pPr marL="274638" indent="-274638">
              <a:buFont typeface="+mj-lt"/>
              <a:buAutoNum type="arabicPeriod"/>
            </a:pPr>
            <a:endParaRPr lang="en-US" sz="1000" dirty="0"/>
          </a:p>
          <a:p>
            <a:pPr marL="274638" indent="-274638">
              <a:buFont typeface="+mj-lt"/>
              <a:buAutoNum type="arabicPeriod"/>
            </a:pPr>
            <a:endParaRPr lang="nl-NL"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10" name="Afbeelding 9">
            <a:extLst>
              <a:ext uri="{FF2B5EF4-FFF2-40B4-BE49-F238E27FC236}">
                <a16:creationId xmlns:a16="http://schemas.microsoft.com/office/drawing/2014/main" id="{7EFECE7C-A860-4DFE-8EE5-89330AA6DF34}"/>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131824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848" y="980728"/>
            <a:ext cx="7848600" cy="770384"/>
          </a:xfrm>
        </p:spPr>
        <p:txBody>
          <a:bodyPr/>
          <a:lstStyle/>
          <a:p>
            <a:pPr>
              <a:lnSpc>
                <a:spcPct val="107000"/>
              </a:lnSpc>
              <a:spcAft>
                <a:spcPts val="800"/>
              </a:spcAft>
            </a:pPr>
            <a:r>
              <a:rPr lang="nl-NL" dirty="0"/>
              <a:t>RIA in Uganda (2)</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31</a:t>
            </a:fld>
            <a:endParaRPr lang="es-ES"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sp>
        <p:nvSpPr>
          <p:cNvPr id="6" name="Rechthoek 5">
            <a:extLst>
              <a:ext uri="{FF2B5EF4-FFF2-40B4-BE49-F238E27FC236}">
                <a16:creationId xmlns:a16="http://schemas.microsoft.com/office/drawing/2014/main" id="{12653C42-C65A-41A0-9C1C-D37D5B71C093}"/>
              </a:ext>
            </a:extLst>
          </p:cNvPr>
          <p:cNvSpPr/>
          <p:nvPr/>
        </p:nvSpPr>
        <p:spPr>
          <a:xfrm>
            <a:off x="503684" y="1850447"/>
            <a:ext cx="8208912" cy="3785652"/>
          </a:xfrm>
          <a:prstGeom prst="rect">
            <a:avLst/>
          </a:prstGeom>
        </p:spPr>
        <p:txBody>
          <a:bodyPr wrap="square">
            <a:spAutoFit/>
          </a:bodyPr>
          <a:lstStyle/>
          <a:p>
            <a:pPr marL="342900" indent="-342900" algn="l">
              <a:spcBef>
                <a:spcPts val="600"/>
              </a:spcBef>
              <a:buFont typeface="Wingdings" panose="05000000000000000000" pitchFamily="2" charset="2"/>
              <a:buChar char="q"/>
            </a:pPr>
            <a:r>
              <a:rPr lang="en-US" sz="2000" b="0" dirty="0">
                <a:solidFill>
                  <a:srgbClr val="032B58"/>
                </a:solidFill>
                <a:latin typeface="Candara" panose="020E0502030303020204" pitchFamily="34" charset="0"/>
              </a:rPr>
              <a:t>The current Framework has been designed without an enforcement mechanism.</a:t>
            </a:r>
          </a:p>
          <a:p>
            <a:pPr marL="342900" indent="-342900" algn="l">
              <a:spcBef>
                <a:spcPts val="600"/>
              </a:spcBef>
              <a:buFont typeface="Wingdings" panose="05000000000000000000" pitchFamily="2" charset="2"/>
              <a:buChar char="q"/>
            </a:pPr>
            <a:r>
              <a:rPr lang="en-US" sz="2000" b="0" dirty="0">
                <a:solidFill>
                  <a:srgbClr val="032B58"/>
                </a:solidFill>
                <a:latin typeface="Candara" panose="020E0502030303020204" pitchFamily="34" charset="0"/>
              </a:rPr>
              <a:t>The capacity of the Cabinet Secretariat to assess the quality of RIAs and audit RIAs remains low. </a:t>
            </a:r>
          </a:p>
          <a:p>
            <a:pPr marL="342900" indent="-342900" algn="l">
              <a:spcBef>
                <a:spcPts val="600"/>
              </a:spcBef>
              <a:buFont typeface="Wingdings" panose="05000000000000000000" pitchFamily="2" charset="2"/>
              <a:buChar char="q"/>
            </a:pPr>
            <a:r>
              <a:rPr lang="en-US" sz="2000" b="0" dirty="0">
                <a:solidFill>
                  <a:srgbClr val="032B58"/>
                </a:solidFill>
                <a:latin typeface="Candara" panose="020E0502030303020204" pitchFamily="34" charset="0"/>
              </a:rPr>
              <a:t>The monitoring and evaluation framework of RIA has not been provided. The lack of dedicated institution for the monitoring and evaluation of RIA remains a major weakness. By nature, this institution should have an audit mandate and should not be involved in the implementation process to avoid conflict of interest.</a:t>
            </a:r>
          </a:p>
          <a:p>
            <a:pPr marL="342900" indent="-342900" algn="l">
              <a:spcBef>
                <a:spcPts val="600"/>
              </a:spcBef>
              <a:buFont typeface="Wingdings" panose="05000000000000000000" pitchFamily="2" charset="2"/>
              <a:buChar char="q"/>
            </a:pPr>
            <a:r>
              <a:rPr lang="en-US" sz="2000" b="0" dirty="0">
                <a:solidFill>
                  <a:srgbClr val="032B58"/>
                </a:solidFill>
                <a:latin typeface="Candara" panose="020E0502030303020204" pitchFamily="34" charset="0"/>
              </a:rPr>
              <a:t>Lack of Cabinet Forward Policy Agenda (planning agenda).</a:t>
            </a:r>
          </a:p>
          <a:p>
            <a:pPr marL="342900" indent="-342900" algn="l">
              <a:spcBef>
                <a:spcPts val="600"/>
              </a:spcBef>
              <a:buFont typeface="Wingdings" panose="05000000000000000000" pitchFamily="2" charset="2"/>
              <a:buChar char="q"/>
            </a:pPr>
            <a:endParaRPr lang="en-US" sz="2000" b="0" dirty="0">
              <a:solidFill>
                <a:srgbClr val="032B58"/>
              </a:solidFill>
              <a:latin typeface="Candara" panose="020E0502030303020204" pitchFamily="34" charset="0"/>
            </a:endParaRPr>
          </a:p>
        </p:txBody>
      </p:sp>
      <p:pic>
        <p:nvPicPr>
          <p:cNvPr id="8" name="Afbeelding 7">
            <a:extLst>
              <a:ext uri="{FF2B5EF4-FFF2-40B4-BE49-F238E27FC236}">
                <a16:creationId xmlns:a16="http://schemas.microsoft.com/office/drawing/2014/main" id="{72D34CC8-49AB-4EC6-8765-0D43B515F4E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227933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32</a:t>
            </a:fld>
            <a:endParaRPr lang="es-ES" dirty="0"/>
          </a:p>
        </p:txBody>
      </p:sp>
      <p:sp>
        <p:nvSpPr>
          <p:cNvPr id="13" name="Titel 1"/>
          <p:cNvSpPr>
            <a:spLocks noGrp="1"/>
          </p:cNvSpPr>
          <p:nvPr>
            <p:ph type="title"/>
          </p:nvPr>
        </p:nvSpPr>
        <p:spPr>
          <a:xfrm>
            <a:off x="683840" y="1029816"/>
            <a:ext cx="7848600" cy="914400"/>
          </a:xfrm>
        </p:spPr>
        <p:txBody>
          <a:bodyPr/>
          <a:lstStyle/>
          <a:p>
            <a:pPr>
              <a:lnSpc>
                <a:spcPct val="107000"/>
              </a:lnSpc>
              <a:spcAft>
                <a:spcPts val="800"/>
              </a:spcAft>
            </a:pPr>
            <a:r>
              <a:rPr lang="nl-NL" dirty="0"/>
              <a:t>RIA in Botswana</a:t>
            </a:r>
            <a:endParaRPr lang="en-GB" dirty="0"/>
          </a:p>
        </p:txBody>
      </p:sp>
      <p:sp>
        <p:nvSpPr>
          <p:cNvPr id="14" name="Tijdelijke aanduiding voor inhoud 2"/>
          <p:cNvSpPr>
            <a:spLocks noGrp="1"/>
          </p:cNvSpPr>
          <p:nvPr>
            <p:ph idx="1"/>
          </p:nvPr>
        </p:nvSpPr>
        <p:spPr>
          <a:xfrm>
            <a:off x="533400" y="1512168"/>
            <a:ext cx="8431088" cy="3429000"/>
          </a:xfrm>
        </p:spPr>
        <p:txBody>
          <a:bodyPr/>
          <a:lstStyle/>
          <a:p>
            <a:pPr marL="0" indent="0">
              <a:spcAft>
                <a:spcPts val="600"/>
              </a:spcAft>
              <a:buNone/>
            </a:pPr>
            <a:endParaRPr lang="nl-NL" dirty="0"/>
          </a:p>
          <a:p>
            <a:pPr>
              <a:spcAft>
                <a:spcPts val="600"/>
              </a:spcAft>
            </a:pPr>
            <a:r>
              <a:rPr lang="en-US" dirty="0"/>
              <a:t>Review of the Standards (Import Inspection) Regulations (SIIR) and the Carrying Out of the RIA on the Proposed Revised SIIR. </a:t>
            </a:r>
          </a:p>
          <a:p>
            <a:pPr>
              <a:spcAft>
                <a:spcPts val="600"/>
              </a:spcAft>
            </a:pPr>
            <a:r>
              <a:rPr lang="en-US" dirty="0"/>
              <a:t>To review the SIIR with the view of; </a:t>
            </a:r>
            <a:r>
              <a:rPr lang="en-US" dirty="0" err="1"/>
              <a:t>i</a:t>
            </a:r>
            <a:r>
              <a:rPr lang="en-US" dirty="0"/>
              <a:t>.	Aligning it to the WTO TBT Agreement. ii. Strengthening of the sanctions to ensure that the SIIR achieves its objectives.</a:t>
            </a:r>
          </a:p>
          <a:p>
            <a:pPr>
              <a:spcAft>
                <a:spcPts val="600"/>
              </a:spcAft>
            </a:pPr>
            <a:r>
              <a:rPr lang="en-US" dirty="0"/>
              <a:t>Conduct Regulatory Impact Assessment (RIA) on the proposed revised Technical Regulation with the view of; </a:t>
            </a:r>
            <a:r>
              <a:rPr lang="en-US" dirty="0" err="1"/>
              <a:t>i</a:t>
            </a:r>
            <a:r>
              <a:rPr lang="en-US" dirty="0"/>
              <a:t>. Improving coordination among government departments and regulatory bodies. ii. Ensuring transparency in the decision process as well as help to eliminate any Non-Tariff Barriers. iii. Conducting an assessment on the impact of the regulatory requirements on regulated products (2018).</a:t>
            </a:r>
          </a:p>
          <a:p>
            <a:pPr>
              <a:spcAft>
                <a:spcPts val="600"/>
              </a:spcAft>
            </a:pPr>
            <a:r>
              <a:rPr lang="nl-NL" dirty="0" err="1"/>
              <a:t>Coordinated</a:t>
            </a:r>
            <a:r>
              <a:rPr lang="nl-NL" dirty="0"/>
              <a:t> </a:t>
            </a:r>
            <a:r>
              <a:rPr lang="nl-NL" dirty="0" err="1"/>
              <a:t>by</a:t>
            </a:r>
            <a:r>
              <a:rPr lang="nl-NL" dirty="0"/>
              <a:t> </a:t>
            </a:r>
            <a:r>
              <a:rPr lang="nl-NL" dirty="0" err="1"/>
              <a:t>the</a:t>
            </a:r>
            <a:r>
              <a:rPr lang="nl-NL" dirty="0"/>
              <a:t> Botswana Bureau of Standards (BOBS)</a:t>
            </a:r>
          </a:p>
          <a:p>
            <a:pPr marL="274638" indent="-274638">
              <a:spcAft>
                <a:spcPts val="600"/>
              </a:spcAft>
              <a:buFont typeface="+mj-lt"/>
              <a:buAutoNum type="arabicPeriod"/>
            </a:pPr>
            <a:endParaRPr lang="nl-NL" dirty="0"/>
          </a:p>
          <a:p>
            <a:pPr marL="0" indent="0">
              <a:spcAft>
                <a:spcPts val="600"/>
              </a:spcAft>
              <a:buNone/>
            </a:pPr>
            <a:endParaRPr lang="nl-NL" dirty="0"/>
          </a:p>
          <a:p>
            <a:pPr marL="274638" indent="-274638">
              <a:spcAft>
                <a:spcPts val="600"/>
              </a:spcAft>
              <a:buFont typeface="+mj-lt"/>
              <a:buAutoNum type="arabicPeriod"/>
            </a:pPr>
            <a:endParaRPr lang="nl-NL"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39ECE1C9-2894-49C5-A885-51E3C31C3F29}"/>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65115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9720" y="1002432"/>
            <a:ext cx="7848600" cy="914400"/>
          </a:xfrm>
        </p:spPr>
        <p:txBody>
          <a:bodyPr/>
          <a:lstStyle/>
          <a:p>
            <a:pPr>
              <a:lnSpc>
                <a:spcPct val="115000"/>
              </a:lnSpc>
              <a:spcAft>
                <a:spcPts val="1000"/>
              </a:spcAft>
            </a:pPr>
            <a:r>
              <a:rPr lang="nl-NL" dirty="0"/>
              <a:t>RIA in Lesotho</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33</a:t>
            </a:fld>
            <a:endParaRPr lang="es-ES" dirty="0"/>
          </a:p>
        </p:txBody>
      </p:sp>
      <p:sp>
        <p:nvSpPr>
          <p:cNvPr id="8" name="Tijdelijke aanduiding voor inhoud 2"/>
          <p:cNvSpPr>
            <a:spLocks noGrp="1"/>
          </p:cNvSpPr>
          <p:nvPr>
            <p:ph idx="1"/>
          </p:nvPr>
        </p:nvSpPr>
        <p:spPr>
          <a:xfrm>
            <a:off x="467544" y="1800200"/>
            <a:ext cx="8431088" cy="3429000"/>
          </a:xfrm>
        </p:spPr>
        <p:txBody>
          <a:bodyPr/>
          <a:lstStyle/>
          <a:p>
            <a:pPr>
              <a:spcAft>
                <a:spcPts val="600"/>
              </a:spcAft>
            </a:pPr>
            <a:r>
              <a:rPr lang="en-US" dirty="0"/>
              <a:t>Regulatory Impact Assessment framework to design RIA framework for electricity and water, and to undertake detailed RIA assessment for the two regulated industries in the country (2018). </a:t>
            </a:r>
          </a:p>
          <a:p>
            <a:pPr>
              <a:spcAft>
                <a:spcPts val="600"/>
              </a:spcAft>
            </a:pPr>
            <a:r>
              <a:rPr lang="en-US" dirty="0"/>
              <a:t>Develop a </a:t>
            </a:r>
            <a:r>
              <a:rPr lang="en-US" dirty="0" err="1"/>
              <a:t>Legaal</a:t>
            </a:r>
            <a:r>
              <a:rPr lang="en-US" dirty="0"/>
              <a:t> and Regulatory Framework for Standards and Quality, Supporting </a:t>
            </a:r>
            <a:r>
              <a:rPr lang="en-US" dirty="0" err="1"/>
              <a:t>sSale</a:t>
            </a:r>
            <a:r>
              <a:rPr lang="en-US" dirty="0"/>
              <a:t> of Bottled Water, a Regulatory Impact Assessment of the regulation of bottled water (2018).</a:t>
            </a:r>
            <a:endParaRPr lang="en-GB" dirty="0"/>
          </a:p>
        </p:txBody>
      </p:sp>
      <p:pic>
        <p:nvPicPr>
          <p:cNvPr id="10" name="Afbeelding 9">
            <a:extLst>
              <a:ext uri="{FF2B5EF4-FFF2-40B4-BE49-F238E27FC236}">
                <a16:creationId xmlns:a16="http://schemas.microsoft.com/office/drawing/2014/main" id="{D5B1FD76-9756-4F02-AC41-BB4A45012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260648"/>
            <a:ext cx="2732321" cy="576064"/>
          </a:xfrm>
          <a:prstGeom prst="rect">
            <a:avLst/>
          </a:prstGeom>
        </p:spPr>
      </p:pic>
      <p:pic>
        <p:nvPicPr>
          <p:cNvPr id="7" name="Afbeelding 6">
            <a:extLst>
              <a:ext uri="{FF2B5EF4-FFF2-40B4-BE49-F238E27FC236}">
                <a16:creationId xmlns:a16="http://schemas.microsoft.com/office/drawing/2014/main" id="{807947DE-B910-4346-8AB2-FCF6D46FD039}"/>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527094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9720" y="1002432"/>
            <a:ext cx="7848600" cy="914400"/>
          </a:xfrm>
        </p:spPr>
        <p:txBody>
          <a:bodyPr/>
          <a:lstStyle/>
          <a:p>
            <a:pPr>
              <a:lnSpc>
                <a:spcPct val="115000"/>
              </a:lnSpc>
              <a:spcAft>
                <a:spcPts val="1000"/>
              </a:spcAft>
            </a:pPr>
            <a:r>
              <a:rPr lang="nl-NL" dirty="0"/>
              <a:t>RIA in Mauritius</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34</a:t>
            </a:fld>
            <a:endParaRPr lang="es-ES" dirty="0"/>
          </a:p>
        </p:txBody>
      </p:sp>
      <p:sp>
        <p:nvSpPr>
          <p:cNvPr id="8" name="Tijdelijke aanduiding voor inhoud 2"/>
          <p:cNvSpPr>
            <a:spLocks noGrp="1"/>
          </p:cNvSpPr>
          <p:nvPr>
            <p:ph idx="1"/>
          </p:nvPr>
        </p:nvSpPr>
        <p:spPr>
          <a:xfrm>
            <a:off x="467544" y="1800200"/>
            <a:ext cx="8431088" cy="3429000"/>
          </a:xfrm>
        </p:spPr>
        <p:txBody>
          <a:bodyPr/>
          <a:lstStyle/>
          <a:p>
            <a:pPr>
              <a:spcAft>
                <a:spcPts val="600"/>
              </a:spcAft>
            </a:pPr>
            <a:r>
              <a:rPr lang="en-US" dirty="0"/>
              <a:t>Trade Regulatory Impact Assessment. TBT </a:t>
            </a:r>
            <a:r>
              <a:rPr lang="en-US" dirty="0" err="1"/>
              <a:t>programme</a:t>
            </a:r>
            <a:r>
              <a:rPr lang="en-US" dirty="0"/>
              <a:t> promotes “Studies, reviews and regulatory impact assessments (RIA) to assess the adequacy of the national/regional/continental Quality Infrastructure and regulatory capacity in order to allow elimination of TBT to intra-REC (Art 31.1 Abuja Treaty), intra-continental and intra-ACP trade, to assess needs, to define strategies and action plans, to evaluate the impact of harmonized TR and standards (2017).</a:t>
            </a:r>
          </a:p>
          <a:p>
            <a:pPr>
              <a:spcAft>
                <a:spcPts val="600"/>
              </a:spcAft>
            </a:pPr>
            <a:r>
              <a:rPr lang="en-US" dirty="0"/>
              <a:t>OECD-funded project regarding capacity building for RIA </a:t>
            </a:r>
            <a:r>
              <a:rPr lang="en-US" dirty="0" err="1"/>
              <a:t>practise</a:t>
            </a:r>
            <a:r>
              <a:rPr lang="en-US" dirty="0"/>
              <a:t> at the Economic Development Board of Mauritius (2019).</a:t>
            </a:r>
          </a:p>
          <a:p>
            <a:pPr>
              <a:spcAft>
                <a:spcPts val="600"/>
              </a:spcAft>
            </a:pPr>
            <a:r>
              <a:rPr lang="en-US" dirty="0"/>
              <a:t>RIA-project, Mauritius EPA Support Project for Improving the Business and Investment Climate financed under European Development Fund (pending). </a:t>
            </a:r>
            <a:endParaRPr lang="en-GB" dirty="0"/>
          </a:p>
        </p:txBody>
      </p:sp>
      <p:pic>
        <p:nvPicPr>
          <p:cNvPr id="10" name="Afbeelding 9">
            <a:extLst>
              <a:ext uri="{FF2B5EF4-FFF2-40B4-BE49-F238E27FC236}">
                <a16:creationId xmlns:a16="http://schemas.microsoft.com/office/drawing/2014/main" id="{D5B1FD76-9756-4F02-AC41-BB4A45012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260648"/>
            <a:ext cx="2732321" cy="576064"/>
          </a:xfrm>
          <a:prstGeom prst="rect">
            <a:avLst/>
          </a:prstGeom>
        </p:spPr>
      </p:pic>
      <p:pic>
        <p:nvPicPr>
          <p:cNvPr id="7" name="Afbeelding 6">
            <a:extLst>
              <a:ext uri="{FF2B5EF4-FFF2-40B4-BE49-F238E27FC236}">
                <a16:creationId xmlns:a16="http://schemas.microsoft.com/office/drawing/2014/main" id="{807947DE-B910-4346-8AB2-FCF6D46FD039}"/>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444312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35</a:t>
            </a:fld>
            <a:endParaRPr lang="es-ES" dirty="0"/>
          </a:p>
        </p:txBody>
      </p:sp>
      <p:sp>
        <p:nvSpPr>
          <p:cNvPr id="13" name="Titel 1"/>
          <p:cNvSpPr>
            <a:spLocks noGrp="1"/>
          </p:cNvSpPr>
          <p:nvPr>
            <p:ph type="title"/>
          </p:nvPr>
        </p:nvSpPr>
        <p:spPr>
          <a:xfrm>
            <a:off x="683840" y="570384"/>
            <a:ext cx="7848600" cy="914400"/>
          </a:xfrm>
        </p:spPr>
        <p:txBody>
          <a:bodyPr/>
          <a:lstStyle/>
          <a:p>
            <a:pPr>
              <a:lnSpc>
                <a:spcPct val="107000"/>
              </a:lnSpc>
              <a:spcAft>
                <a:spcPts val="800"/>
              </a:spcAft>
            </a:pPr>
            <a:r>
              <a:rPr lang="nl-NL" dirty="0"/>
              <a:t>RIA in Ghana</a:t>
            </a:r>
            <a:endParaRPr lang="en-GB"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4" name="Afbeelding 3">
            <a:extLst>
              <a:ext uri="{FF2B5EF4-FFF2-40B4-BE49-F238E27FC236}">
                <a16:creationId xmlns:a16="http://schemas.microsoft.com/office/drawing/2014/main" id="{0FBB3DB8-A7DD-4B23-A0A8-AE795E5F50E1}"/>
              </a:ext>
            </a:extLst>
          </p:cNvPr>
          <p:cNvPicPr>
            <a:picLocks noChangeAspect="1"/>
          </p:cNvPicPr>
          <p:nvPr/>
        </p:nvPicPr>
        <p:blipFill rotWithShape="1">
          <a:blip r:embed="rId3"/>
          <a:srcRect t="11906" r="34767"/>
          <a:stretch/>
        </p:blipFill>
        <p:spPr>
          <a:xfrm>
            <a:off x="836056" y="1142661"/>
            <a:ext cx="7408352" cy="5314873"/>
          </a:xfrm>
          <a:prstGeom prst="rect">
            <a:avLst/>
          </a:prstGeom>
        </p:spPr>
      </p:pic>
      <p:sp>
        <p:nvSpPr>
          <p:cNvPr id="6" name="Tekstvak 5">
            <a:extLst>
              <a:ext uri="{FF2B5EF4-FFF2-40B4-BE49-F238E27FC236}">
                <a16:creationId xmlns:a16="http://schemas.microsoft.com/office/drawing/2014/main" id="{B6CC5B35-E80C-4BF3-9F83-B7E21C17906D}"/>
              </a:ext>
            </a:extLst>
          </p:cNvPr>
          <p:cNvSpPr txBox="1"/>
          <p:nvPr/>
        </p:nvSpPr>
        <p:spPr>
          <a:xfrm>
            <a:off x="6706807" y="6552728"/>
            <a:ext cx="1537601" cy="246221"/>
          </a:xfrm>
          <a:prstGeom prst="rect">
            <a:avLst/>
          </a:prstGeom>
          <a:noFill/>
        </p:spPr>
        <p:txBody>
          <a:bodyPr wrap="none" rtlCol="0">
            <a:spAutoFit/>
          </a:bodyPr>
          <a:lstStyle/>
          <a:p>
            <a:r>
              <a:rPr lang="nl-NL" sz="1000" b="0" dirty="0">
                <a:latin typeface="Candara" panose="020E0502030303020204" pitchFamily="34" charset="0"/>
              </a:rPr>
              <a:t>www.modernghana.com</a:t>
            </a:r>
            <a:endParaRPr lang="en-GB" sz="1000" b="0" dirty="0">
              <a:latin typeface="Candara" panose="020E0502030303020204" pitchFamily="34" charset="0"/>
            </a:endParaRPr>
          </a:p>
        </p:txBody>
      </p:sp>
      <p:pic>
        <p:nvPicPr>
          <p:cNvPr id="11" name="Afbeelding 10">
            <a:extLst>
              <a:ext uri="{FF2B5EF4-FFF2-40B4-BE49-F238E27FC236}">
                <a16:creationId xmlns:a16="http://schemas.microsoft.com/office/drawing/2014/main" id="{01A05051-976F-46AD-B7BD-9385A9AF27E7}"/>
              </a:ext>
            </a:extLst>
          </p:cNvPr>
          <p:cNvPicPr>
            <a:picLocks noChangeAspect="1"/>
          </p:cNvPicPr>
          <p:nvPr/>
        </p:nvPicPr>
        <p:blipFill rotWithShape="1">
          <a:blip r:embed="rId4">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449973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36</a:t>
            </a:fld>
            <a:endParaRPr lang="es-ES" dirty="0"/>
          </a:p>
        </p:txBody>
      </p:sp>
      <p:sp>
        <p:nvSpPr>
          <p:cNvPr id="13" name="Titel 1"/>
          <p:cNvSpPr>
            <a:spLocks noGrp="1"/>
          </p:cNvSpPr>
          <p:nvPr>
            <p:ph type="title"/>
          </p:nvPr>
        </p:nvSpPr>
        <p:spPr>
          <a:xfrm>
            <a:off x="468313" y="1029816"/>
            <a:ext cx="7848600" cy="914400"/>
          </a:xfrm>
        </p:spPr>
        <p:txBody>
          <a:bodyPr/>
          <a:lstStyle/>
          <a:p>
            <a:pPr>
              <a:lnSpc>
                <a:spcPct val="107000"/>
              </a:lnSpc>
              <a:spcAft>
                <a:spcPts val="800"/>
              </a:spcAft>
            </a:pPr>
            <a:r>
              <a:rPr lang="nl-NL" dirty="0"/>
              <a:t>RIA-like </a:t>
            </a:r>
            <a:r>
              <a:rPr lang="nl-NL" dirty="0" err="1"/>
              <a:t>initiatives</a:t>
            </a:r>
            <a:r>
              <a:rPr lang="nl-NL" dirty="0"/>
              <a:t> in Sub-</a:t>
            </a:r>
            <a:r>
              <a:rPr lang="nl-NL" dirty="0" err="1"/>
              <a:t>Saharan</a:t>
            </a:r>
            <a:r>
              <a:rPr lang="nl-NL" dirty="0"/>
              <a:t> </a:t>
            </a:r>
            <a:r>
              <a:rPr lang="nl-NL" dirty="0" err="1"/>
              <a:t>countries</a:t>
            </a:r>
            <a:endParaRPr lang="en-GB" dirty="0"/>
          </a:p>
        </p:txBody>
      </p:sp>
      <p:sp>
        <p:nvSpPr>
          <p:cNvPr id="14" name="Tijdelijke aanduiding voor inhoud 2"/>
          <p:cNvSpPr>
            <a:spLocks noGrp="1"/>
          </p:cNvSpPr>
          <p:nvPr>
            <p:ph idx="1"/>
          </p:nvPr>
        </p:nvSpPr>
        <p:spPr>
          <a:xfrm>
            <a:off x="533400" y="1512168"/>
            <a:ext cx="8431088" cy="3429000"/>
          </a:xfrm>
        </p:spPr>
        <p:txBody>
          <a:bodyPr/>
          <a:lstStyle/>
          <a:p>
            <a:pPr marL="0" indent="0">
              <a:spcAft>
                <a:spcPts val="600"/>
              </a:spcAft>
              <a:buNone/>
            </a:pPr>
            <a:endParaRPr lang="nl-NL" dirty="0"/>
          </a:p>
          <a:p>
            <a:pPr marL="0" indent="0">
              <a:spcAft>
                <a:spcPts val="600"/>
              </a:spcAft>
              <a:buNone/>
            </a:pPr>
            <a:r>
              <a:rPr lang="nl-NL" dirty="0"/>
              <a:t>In </a:t>
            </a:r>
            <a:r>
              <a:rPr lang="nl-NL" dirty="0" err="1"/>
              <a:t>some</a:t>
            </a:r>
            <a:r>
              <a:rPr lang="nl-NL" dirty="0"/>
              <a:t> </a:t>
            </a:r>
            <a:r>
              <a:rPr lang="nl-NL" dirty="0" err="1"/>
              <a:t>countries</a:t>
            </a:r>
            <a:r>
              <a:rPr lang="nl-NL" dirty="0"/>
              <a:t> </a:t>
            </a:r>
            <a:r>
              <a:rPr lang="nl-NL" dirty="0" err="1"/>
              <a:t>projects</a:t>
            </a:r>
            <a:r>
              <a:rPr lang="nl-NL" dirty="0"/>
              <a:t> are </a:t>
            </a:r>
            <a:r>
              <a:rPr lang="nl-NL" dirty="0" err="1"/>
              <a:t>conducted</a:t>
            </a:r>
            <a:r>
              <a:rPr lang="nl-NL" dirty="0"/>
              <a:t> </a:t>
            </a:r>
            <a:r>
              <a:rPr lang="nl-NL" dirty="0" err="1"/>
              <a:t>that</a:t>
            </a:r>
            <a:r>
              <a:rPr lang="nl-NL" dirty="0"/>
              <a:t> are </a:t>
            </a:r>
            <a:r>
              <a:rPr lang="nl-NL" dirty="0" err="1"/>
              <a:t>not</a:t>
            </a:r>
            <a:r>
              <a:rPr lang="nl-NL" dirty="0"/>
              <a:t> </a:t>
            </a:r>
            <a:r>
              <a:rPr lang="nl-NL" dirty="0" err="1"/>
              <a:t>labelled</a:t>
            </a:r>
            <a:r>
              <a:rPr lang="nl-NL" dirty="0"/>
              <a:t> RIA, but </a:t>
            </a:r>
            <a:r>
              <a:rPr lang="nl-NL" dirty="0" err="1"/>
              <a:t>bear</a:t>
            </a:r>
            <a:r>
              <a:rPr lang="nl-NL" dirty="0"/>
              <a:t> </a:t>
            </a:r>
            <a:r>
              <a:rPr lang="nl-NL" dirty="0" err="1"/>
              <a:t>the</a:t>
            </a:r>
            <a:r>
              <a:rPr lang="nl-NL" dirty="0"/>
              <a:t> </a:t>
            </a:r>
            <a:r>
              <a:rPr lang="nl-NL" dirty="0" err="1"/>
              <a:t>characteristics</a:t>
            </a:r>
            <a:r>
              <a:rPr lang="nl-NL" dirty="0"/>
              <a:t>:</a:t>
            </a:r>
          </a:p>
          <a:p>
            <a:pPr marL="288000" indent="-288000">
              <a:lnSpc>
                <a:spcPct val="107000"/>
              </a:lnSpc>
              <a:spcAft>
                <a:spcPts val="800"/>
              </a:spcAft>
              <a:buFont typeface="+mj-lt"/>
              <a:buAutoNum type="arabicPeriod"/>
            </a:pPr>
            <a:r>
              <a:rPr lang="en-GB" b="1" dirty="0">
                <a:highlight>
                  <a:srgbClr val="FFFF00"/>
                </a:highlight>
              </a:rPr>
              <a:t>Mauretania</a:t>
            </a:r>
            <a:r>
              <a:rPr lang="nl-NL" dirty="0"/>
              <a:t> is </a:t>
            </a:r>
            <a:r>
              <a:rPr lang="nl-NL" dirty="0" err="1"/>
              <a:t>not</a:t>
            </a:r>
            <a:r>
              <a:rPr lang="nl-NL" dirty="0"/>
              <a:t> </a:t>
            </a:r>
            <a:r>
              <a:rPr lang="nl-NL" dirty="0" err="1"/>
              <a:t>yet</a:t>
            </a:r>
            <a:r>
              <a:rPr lang="nl-NL" dirty="0"/>
              <a:t> </a:t>
            </a:r>
            <a:r>
              <a:rPr lang="nl-NL" dirty="0" err="1"/>
              <a:t>using</a:t>
            </a:r>
            <a:r>
              <a:rPr lang="nl-NL" dirty="0"/>
              <a:t> RIA </a:t>
            </a:r>
            <a:r>
              <a:rPr lang="nl-NL" dirty="0" err="1"/>
              <a:t>systematically</a:t>
            </a:r>
            <a:r>
              <a:rPr lang="nl-NL" dirty="0"/>
              <a:t>, </a:t>
            </a:r>
            <a:r>
              <a:rPr lang="nl-NL" dirty="0" err="1"/>
              <a:t>however</a:t>
            </a:r>
            <a:r>
              <a:rPr lang="nl-NL" dirty="0"/>
              <a:t> </a:t>
            </a:r>
            <a:r>
              <a:rPr lang="nl-NL" dirty="0" err="1"/>
              <a:t>for</a:t>
            </a:r>
            <a:r>
              <a:rPr lang="nl-NL" dirty="0"/>
              <a:t> high impact </a:t>
            </a:r>
            <a:r>
              <a:rPr lang="nl-NL" dirty="0" err="1"/>
              <a:t>regulations</a:t>
            </a:r>
            <a:r>
              <a:rPr lang="nl-NL" dirty="0"/>
              <a:t> </a:t>
            </a:r>
            <a:r>
              <a:rPr lang="nl-NL" dirty="0" err="1"/>
              <a:t>ministries</a:t>
            </a:r>
            <a:r>
              <a:rPr lang="nl-NL" dirty="0"/>
              <a:t> are </a:t>
            </a:r>
            <a:r>
              <a:rPr lang="nl-NL" dirty="0" err="1"/>
              <a:t>requested</a:t>
            </a:r>
            <a:r>
              <a:rPr lang="nl-NL" dirty="0"/>
              <a:t> </a:t>
            </a:r>
            <a:r>
              <a:rPr lang="nl-NL" dirty="0" err="1"/>
              <a:t>to</a:t>
            </a:r>
            <a:r>
              <a:rPr lang="nl-NL" dirty="0"/>
              <a:t> </a:t>
            </a:r>
            <a:r>
              <a:rPr lang="nl-NL" dirty="0" err="1"/>
              <a:t>provide</a:t>
            </a:r>
            <a:r>
              <a:rPr lang="nl-NL" dirty="0"/>
              <a:t> a </a:t>
            </a:r>
            <a:r>
              <a:rPr lang="nl-NL" b="1" dirty="0"/>
              <a:t>summary on </a:t>
            </a:r>
            <a:r>
              <a:rPr lang="nl-NL" b="1" dirty="0" err="1"/>
              <a:t>the</a:t>
            </a:r>
            <a:r>
              <a:rPr lang="nl-NL" b="1" dirty="0"/>
              <a:t> </a:t>
            </a:r>
            <a:r>
              <a:rPr lang="nl-NL" b="1" dirty="0" err="1"/>
              <a:t>social</a:t>
            </a:r>
            <a:r>
              <a:rPr lang="nl-NL" b="1" dirty="0"/>
              <a:t>, </a:t>
            </a:r>
            <a:r>
              <a:rPr lang="nl-NL" b="1" dirty="0" err="1"/>
              <a:t>economic</a:t>
            </a:r>
            <a:r>
              <a:rPr lang="nl-NL" b="1" dirty="0"/>
              <a:t>, health, </a:t>
            </a:r>
            <a:r>
              <a:rPr lang="nl-NL" b="1" dirty="0" err="1"/>
              <a:t>political</a:t>
            </a:r>
            <a:r>
              <a:rPr lang="nl-NL" b="1" dirty="0"/>
              <a:t> </a:t>
            </a:r>
            <a:r>
              <a:rPr lang="nl-NL" b="1" dirty="0" err="1"/>
              <a:t>and</a:t>
            </a:r>
            <a:r>
              <a:rPr lang="nl-NL" b="1" dirty="0"/>
              <a:t> </a:t>
            </a:r>
            <a:r>
              <a:rPr lang="nl-NL" b="1" dirty="0" err="1"/>
              <a:t>environmental</a:t>
            </a:r>
            <a:r>
              <a:rPr lang="nl-NL" b="1" dirty="0"/>
              <a:t> </a:t>
            </a:r>
            <a:r>
              <a:rPr lang="nl-NL" b="1" dirty="0" err="1"/>
              <a:t>effects</a:t>
            </a:r>
            <a:r>
              <a:rPr lang="nl-NL" b="1" dirty="0"/>
              <a:t> </a:t>
            </a:r>
            <a:r>
              <a:rPr lang="nl-NL" dirty="0"/>
              <a:t>of </a:t>
            </a:r>
            <a:r>
              <a:rPr lang="nl-NL" dirty="0" err="1"/>
              <a:t>the</a:t>
            </a:r>
            <a:r>
              <a:rPr lang="nl-NL" dirty="0"/>
              <a:t> </a:t>
            </a:r>
            <a:r>
              <a:rPr lang="nl-NL" dirty="0" err="1"/>
              <a:t>regulation</a:t>
            </a:r>
            <a:r>
              <a:rPr lang="nl-NL" dirty="0"/>
              <a:t>.</a:t>
            </a:r>
          </a:p>
          <a:p>
            <a:pPr marL="288000" indent="-288000">
              <a:lnSpc>
                <a:spcPct val="107000"/>
              </a:lnSpc>
              <a:spcAft>
                <a:spcPts val="800"/>
              </a:spcAft>
              <a:buFont typeface="+mj-lt"/>
              <a:buAutoNum type="arabicPeriod"/>
            </a:pPr>
            <a:r>
              <a:rPr lang="en-GB" b="1" dirty="0">
                <a:highlight>
                  <a:srgbClr val="FFFF00"/>
                </a:highlight>
              </a:rPr>
              <a:t>Nigeria</a:t>
            </a:r>
            <a:r>
              <a:rPr lang="nl-NL" dirty="0"/>
              <a:t> Public-Private </a:t>
            </a:r>
            <a:r>
              <a:rPr lang="nl-NL" dirty="0" err="1"/>
              <a:t>Dialogue</a:t>
            </a:r>
            <a:r>
              <a:rPr lang="nl-NL" dirty="0"/>
              <a:t> </a:t>
            </a:r>
            <a:r>
              <a:rPr lang="nl-NL" dirty="0" err="1"/>
              <a:t>projects</a:t>
            </a:r>
            <a:r>
              <a:rPr lang="nl-NL" dirty="0"/>
              <a:t> </a:t>
            </a:r>
            <a:r>
              <a:rPr lang="nl-NL" dirty="0" err="1"/>
              <a:t>because</a:t>
            </a:r>
            <a:r>
              <a:rPr lang="nl-NL" dirty="0"/>
              <a:t> of </a:t>
            </a:r>
            <a:r>
              <a:rPr lang="nl-NL" dirty="0" err="1"/>
              <a:t>its</a:t>
            </a:r>
            <a:r>
              <a:rPr lang="nl-NL" dirty="0"/>
              <a:t> </a:t>
            </a:r>
            <a:r>
              <a:rPr lang="nl-NL" dirty="0" err="1"/>
              <a:t>consultative</a:t>
            </a:r>
            <a:r>
              <a:rPr lang="nl-NL" dirty="0"/>
              <a:t> nature </a:t>
            </a:r>
            <a:r>
              <a:rPr lang="nl-NL" dirty="0" err="1"/>
              <a:t>may</a:t>
            </a:r>
            <a:r>
              <a:rPr lang="nl-NL" dirty="0"/>
              <a:t> </a:t>
            </a:r>
            <a:r>
              <a:rPr lang="nl-NL" dirty="0" err="1"/>
              <a:t>bear</a:t>
            </a:r>
            <a:r>
              <a:rPr lang="nl-NL" dirty="0"/>
              <a:t> </a:t>
            </a:r>
            <a:r>
              <a:rPr lang="nl-NL" dirty="0" err="1"/>
              <a:t>ample</a:t>
            </a:r>
            <a:r>
              <a:rPr lang="nl-NL" dirty="0"/>
              <a:t> </a:t>
            </a:r>
            <a:r>
              <a:rPr lang="nl-NL" dirty="0" err="1"/>
              <a:t>resemblances</a:t>
            </a:r>
            <a:r>
              <a:rPr lang="nl-NL" dirty="0"/>
              <a:t> </a:t>
            </a:r>
            <a:r>
              <a:rPr lang="nl-NL" dirty="0" err="1"/>
              <a:t>to</a:t>
            </a:r>
            <a:r>
              <a:rPr lang="nl-NL" dirty="0"/>
              <a:t> </a:t>
            </a:r>
            <a:r>
              <a:rPr lang="nl-NL" dirty="0" err="1"/>
              <a:t>RIAs</a:t>
            </a:r>
            <a:r>
              <a:rPr lang="nl-NL" dirty="0"/>
              <a:t>, review </a:t>
            </a:r>
            <a:r>
              <a:rPr lang="en-US" dirty="0"/>
              <a:t>Decree No. 21 of 1998, Taxes and Levies (Approved List for Collection) Decree</a:t>
            </a:r>
            <a:r>
              <a:rPr lang="nl-NL" dirty="0"/>
              <a:t>. </a:t>
            </a:r>
            <a:r>
              <a:rPr lang="nl-NL" dirty="0" err="1"/>
              <a:t>Economic</a:t>
            </a:r>
            <a:r>
              <a:rPr lang="nl-NL" dirty="0"/>
              <a:t> Impact Assessments, yes.</a:t>
            </a:r>
          </a:p>
          <a:p>
            <a:pPr marL="0" indent="0">
              <a:spcAft>
                <a:spcPts val="0"/>
              </a:spcAft>
              <a:buNone/>
            </a:pPr>
            <a:endParaRPr lang="en-US" b="1" dirty="0"/>
          </a:p>
          <a:p>
            <a:pPr marL="0" indent="0">
              <a:spcAft>
                <a:spcPts val="600"/>
              </a:spcAft>
              <a:buNone/>
            </a:pPr>
            <a:endParaRPr lang="nl-NL" dirty="0"/>
          </a:p>
          <a:p>
            <a:pPr marL="274638" indent="-274638">
              <a:spcAft>
                <a:spcPts val="600"/>
              </a:spcAft>
              <a:buFont typeface="+mj-lt"/>
              <a:buAutoNum type="arabicPeriod"/>
            </a:pPr>
            <a:endParaRPr lang="nl-NL" dirty="0"/>
          </a:p>
        </p:txBody>
      </p:sp>
      <p:pic>
        <p:nvPicPr>
          <p:cNvPr id="8" name="Afbeelding 7">
            <a:extLst>
              <a:ext uri="{FF2B5EF4-FFF2-40B4-BE49-F238E27FC236}">
                <a16:creationId xmlns:a16="http://schemas.microsoft.com/office/drawing/2014/main" id="{1AFA2B2D-73D9-428A-8F1A-4C647CCF6E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39ECE1C9-2894-49C5-A885-51E3C31C3F29}"/>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94927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9720" y="1002432"/>
            <a:ext cx="7848600" cy="914400"/>
          </a:xfrm>
        </p:spPr>
        <p:txBody>
          <a:bodyPr/>
          <a:lstStyle/>
          <a:p>
            <a:pPr>
              <a:lnSpc>
                <a:spcPct val="115000"/>
              </a:lnSpc>
              <a:spcAft>
                <a:spcPts val="1000"/>
              </a:spcAft>
            </a:pPr>
            <a:r>
              <a:rPr lang="nl-NL" dirty="0"/>
              <a:t>RIA in Zambia (1)</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37</a:t>
            </a:fld>
            <a:endParaRPr lang="es-ES" dirty="0"/>
          </a:p>
        </p:txBody>
      </p:sp>
      <p:sp>
        <p:nvSpPr>
          <p:cNvPr id="8" name="Tijdelijke aanduiding voor inhoud 2"/>
          <p:cNvSpPr>
            <a:spLocks noGrp="1"/>
          </p:cNvSpPr>
          <p:nvPr>
            <p:ph idx="1"/>
          </p:nvPr>
        </p:nvSpPr>
        <p:spPr>
          <a:xfrm>
            <a:off x="467544" y="1944216"/>
            <a:ext cx="8431088" cy="3429000"/>
          </a:xfrm>
        </p:spPr>
        <p:txBody>
          <a:bodyPr/>
          <a:lstStyle/>
          <a:p>
            <a:pPr>
              <a:spcAft>
                <a:spcPts val="600"/>
              </a:spcAft>
            </a:pPr>
            <a:r>
              <a:rPr lang="en-US" dirty="0"/>
              <a:t>The Business Regulatory Act N0. 3 of 2014.</a:t>
            </a:r>
          </a:p>
          <a:p>
            <a:pPr>
              <a:spcAft>
                <a:spcPts val="600"/>
              </a:spcAft>
            </a:pPr>
            <a:r>
              <a:rPr lang="en-US" dirty="0"/>
              <a:t>Business Regulatory Review Agency (before BLRC, from 2008 onwards).</a:t>
            </a:r>
          </a:p>
          <a:p>
            <a:pPr>
              <a:spcAft>
                <a:spcPts val="600"/>
              </a:spcAft>
            </a:pPr>
            <a:r>
              <a:rPr lang="en-US" dirty="0"/>
              <a:t>Successful implementation of business registration and licensing reforms in Zambia (best </a:t>
            </a:r>
            <a:r>
              <a:rPr lang="en-US" dirty="0" err="1"/>
              <a:t>practise</a:t>
            </a:r>
            <a:r>
              <a:rPr lang="en-US" dirty="0"/>
              <a:t>).</a:t>
            </a:r>
          </a:p>
          <a:p>
            <a:pPr>
              <a:spcAft>
                <a:spcPts val="600"/>
              </a:spcAft>
            </a:pPr>
            <a:r>
              <a:rPr lang="en-US" dirty="0"/>
              <a:t>Two main documents: the Regulatory Impact Assessment (RIA). standards and guidelines and the BRRA RIA Handbook for public bodies in Zambia. </a:t>
            </a:r>
          </a:p>
          <a:p>
            <a:pPr>
              <a:spcAft>
                <a:spcPts val="600"/>
              </a:spcAft>
            </a:pPr>
            <a:r>
              <a:rPr lang="en-US" dirty="0"/>
              <a:t>Any Public body that intends to introduce any policy or proposed law for regulating business activities should perform a Regulatory Impact Assessment (RIA).</a:t>
            </a:r>
          </a:p>
          <a:p>
            <a:pPr>
              <a:spcAft>
                <a:spcPts val="600"/>
              </a:spcAft>
            </a:pPr>
            <a:r>
              <a:rPr lang="en-US" dirty="0"/>
              <a:t>Many RIAs on </a:t>
            </a:r>
            <a:r>
              <a:rPr lang="en-US"/>
              <a:t>proposed regulation.</a:t>
            </a:r>
            <a:endParaRPr lang="en-US" dirty="0"/>
          </a:p>
          <a:p>
            <a:pPr>
              <a:spcAft>
                <a:spcPts val="600"/>
              </a:spcAft>
            </a:pPr>
            <a:endParaRPr lang="en-GB" dirty="0"/>
          </a:p>
        </p:txBody>
      </p:sp>
      <p:pic>
        <p:nvPicPr>
          <p:cNvPr id="10" name="Afbeelding 9">
            <a:extLst>
              <a:ext uri="{FF2B5EF4-FFF2-40B4-BE49-F238E27FC236}">
                <a16:creationId xmlns:a16="http://schemas.microsoft.com/office/drawing/2014/main" id="{D5B1FD76-9756-4F02-AC41-BB4A450125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260648"/>
            <a:ext cx="2732321" cy="576064"/>
          </a:xfrm>
          <a:prstGeom prst="rect">
            <a:avLst/>
          </a:prstGeom>
        </p:spPr>
      </p:pic>
      <p:pic>
        <p:nvPicPr>
          <p:cNvPr id="7" name="Afbeelding 6">
            <a:extLst>
              <a:ext uri="{FF2B5EF4-FFF2-40B4-BE49-F238E27FC236}">
                <a16:creationId xmlns:a16="http://schemas.microsoft.com/office/drawing/2014/main" id="{807947DE-B910-4346-8AB2-FCF6D46FD039}"/>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4162011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1119121"/>
            <a:ext cx="7848600" cy="770384"/>
          </a:xfrm>
        </p:spPr>
        <p:txBody>
          <a:bodyPr/>
          <a:lstStyle/>
          <a:p>
            <a:pPr>
              <a:lnSpc>
                <a:spcPct val="107000"/>
              </a:lnSpc>
              <a:spcAft>
                <a:spcPts val="800"/>
              </a:spcAft>
            </a:pPr>
            <a:r>
              <a:rPr lang="nl-NL" dirty="0"/>
              <a:t>RIA in Zambia (2)</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38</a:t>
            </a:fld>
            <a:endParaRPr lang="es-ES"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sp>
        <p:nvSpPr>
          <p:cNvPr id="6" name="Rechthoek 5">
            <a:extLst>
              <a:ext uri="{FF2B5EF4-FFF2-40B4-BE49-F238E27FC236}">
                <a16:creationId xmlns:a16="http://schemas.microsoft.com/office/drawing/2014/main" id="{12653C42-C65A-41A0-9C1C-D37D5B71C093}"/>
              </a:ext>
            </a:extLst>
          </p:cNvPr>
          <p:cNvSpPr/>
          <p:nvPr/>
        </p:nvSpPr>
        <p:spPr>
          <a:xfrm>
            <a:off x="503684" y="2091620"/>
            <a:ext cx="8208912" cy="2939266"/>
          </a:xfrm>
          <a:prstGeom prst="rect">
            <a:avLst/>
          </a:prstGeom>
        </p:spPr>
        <p:txBody>
          <a:bodyPr wrap="square">
            <a:spAutoFit/>
          </a:bodyPr>
          <a:lstStyle/>
          <a:p>
            <a:pPr algn="l">
              <a:spcBef>
                <a:spcPts val="600"/>
              </a:spcBef>
            </a:pPr>
            <a:r>
              <a:rPr lang="en-US" sz="2000" b="0" dirty="0">
                <a:solidFill>
                  <a:srgbClr val="032B58"/>
                </a:solidFill>
                <a:latin typeface="Candara" panose="020E0502030303020204" pitchFamily="34" charset="0"/>
              </a:rPr>
              <a:t>There are three main types of policymaking/regulations drafting in Zambia.</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Policies</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Acts of Parliament</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Regulations (Statutory Instruments, fees, </a:t>
            </a:r>
            <a:r>
              <a:rPr lang="en-US" sz="2000" b="0" dirty="0" err="1">
                <a:solidFill>
                  <a:srgbClr val="032B58"/>
                </a:solidFill>
                <a:latin typeface="Candara" panose="020E0502030303020204" pitchFamily="34" charset="0"/>
              </a:rPr>
              <a:t>authorisations</a:t>
            </a:r>
            <a:r>
              <a:rPr lang="en-US" sz="2000" b="0" dirty="0">
                <a:solidFill>
                  <a:srgbClr val="032B58"/>
                </a:solidFill>
                <a:latin typeface="Candara" panose="020E0502030303020204" pitchFamily="34" charset="0"/>
              </a:rPr>
              <a:t>, licenses, permits and certificates). These are usually backed by Acts of Parliaments or are promulgated in Acts of Parliaments.</a:t>
            </a:r>
          </a:p>
          <a:p>
            <a:pPr marL="342900" indent="-342900" algn="l">
              <a:spcBef>
                <a:spcPts val="600"/>
              </a:spcBef>
              <a:buFont typeface="Wingdings" panose="05000000000000000000" pitchFamily="2" charset="2"/>
              <a:buChar char="q"/>
            </a:pPr>
            <a:endParaRPr lang="en-US" sz="2000" b="0" dirty="0">
              <a:solidFill>
                <a:srgbClr val="032B58"/>
              </a:solidFill>
              <a:latin typeface="Candara" panose="020E0502030303020204" pitchFamily="34" charset="0"/>
            </a:endParaRPr>
          </a:p>
          <a:p>
            <a:pPr marL="342900" indent="-342900" algn="l">
              <a:spcBef>
                <a:spcPts val="600"/>
              </a:spcBef>
              <a:buFont typeface="Wingdings" panose="05000000000000000000" pitchFamily="2" charset="2"/>
              <a:buChar char="q"/>
            </a:pPr>
            <a:endParaRPr lang="en-US" sz="2000" b="0" dirty="0">
              <a:solidFill>
                <a:srgbClr val="032B58"/>
              </a:solidFill>
              <a:latin typeface="Candara" panose="020E0502030303020204" pitchFamily="34" charset="0"/>
            </a:endParaRPr>
          </a:p>
        </p:txBody>
      </p:sp>
      <p:pic>
        <p:nvPicPr>
          <p:cNvPr id="8" name="Afbeelding 7">
            <a:extLst>
              <a:ext uri="{FF2B5EF4-FFF2-40B4-BE49-F238E27FC236}">
                <a16:creationId xmlns:a16="http://schemas.microsoft.com/office/drawing/2014/main" id="{72D34CC8-49AB-4EC6-8765-0D43B515F4E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3761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1119121"/>
            <a:ext cx="7848600" cy="770384"/>
          </a:xfrm>
        </p:spPr>
        <p:txBody>
          <a:bodyPr/>
          <a:lstStyle/>
          <a:p>
            <a:pPr>
              <a:lnSpc>
                <a:spcPct val="107000"/>
              </a:lnSpc>
              <a:spcAft>
                <a:spcPts val="800"/>
              </a:spcAft>
            </a:pPr>
            <a:r>
              <a:rPr lang="nl-NL" dirty="0"/>
              <a:t>RIA in Zambia (3)</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39</a:t>
            </a:fld>
            <a:endParaRPr lang="es-ES"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sp>
        <p:nvSpPr>
          <p:cNvPr id="6" name="Rechthoek 5">
            <a:extLst>
              <a:ext uri="{FF2B5EF4-FFF2-40B4-BE49-F238E27FC236}">
                <a16:creationId xmlns:a16="http://schemas.microsoft.com/office/drawing/2014/main" id="{12653C42-C65A-41A0-9C1C-D37D5B71C093}"/>
              </a:ext>
            </a:extLst>
          </p:cNvPr>
          <p:cNvSpPr/>
          <p:nvPr/>
        </p:nvSpPr>
        <p:spPr>
          <a:xfrm>
            <a:off x="503684" y="2091620"/>
            <a:ext cx="8208912" cy="5201424"/>
          </a:xfrm>
          <a:prstGeom prst="rect">
            <a:avLst/>
          </a:prstGeom>
        </p:spPr>
        <p:txBody>
          <a:bodyPr wrap="square">
            <a:spAutoFit/>
          </a:bodyPr>
          <a:lstStyle/>
          <a:p>
            <a:pPr algn="l">
              <a:spcBef>
                <a:spcPts val="600"/>
              </a:spcBef>
            </a:pPr>
            <a:r>
              <a:rPr lang="en-US" sz="2000" b="0" dirty="0">
                <a:solidFill>
                  <a:srgbClr val="032B58"/>
                </a:solidFill>
                <a:latin typeface="Candara" panose="020E0502030303020204" pitchFamily="34" charset="0"/>
              </a:rPr>
              <a:t>Policymaking process:</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A Government Ministry prepares a Cabinet Memoranda on the policy and sends to Cabinet.</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Policy Analysis and Coordination Division (PAC) Analyses proposed policies and makes recommendation to Cabinet.</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Cabinet approves policy and notifies initiating Ministry.</a:t>
            </a:r>
          </a:p>
          <a:p>
            <a:pPr marL="342900" indent="-342900" algn="l">
              <a:spcBef>
                <a:spcPts val="0"/>
              </a:spcBef>
              <a:buFont typeface="Wingdings" panose="05000000000000000000" pitchFamily="2" charset="2"/>
              <a:buChar char="q"/>
            </a:pPr>
            <a:endParaRPr lang="en-US" sz="1200" b="0" dirty="0">
              <a:solidFill>
                <a:srgbClr val="032B58"/>
              </a:solidFill>
              <a:latin typeface="Candara" panose="020E0502030303020204" pitchFamily="34" charset="0"/>
            </a:endParaRPr>
          </a:p>
          <a:p>
            <a:pPr marL="800100" lvl="1" indent="-342900" algn="l">
              <a:spcBef>
                <a:spcPts val="600"/>
              </a:spcBef>
              <a:buFont typeface="Wingdings" panose="05000000000000000000" pitchFamily="2" charset="2"/>
              <a:buChar char="ü"/>
            </a:pPr>
            <a:r>
              <a:rPr lang="en-US" sz="2000" b="0" dirty="0">
                <a:solidFill>
                  <a:srgbClr val="032B58"/>
                </a:solidFill>
                <a:latin typeface="Candara" panose="020E0502030303020204" pitchFamily="34" charset="0"/>
              </a:rPr>
              <a:t>Government Ministries conduct consultations. </a:t>
            </a:r>
          </a:p>
          <a:p>
            <a:pPr marL="800100" lvl="1" indent="-342900" algn="l">
              <a:spcBef>
                <a:spcPts val="600"/>
              </a:spcBef>
              <a:buFont typeface="Wingdings" panose="05000000000000000000" pitchFamily="2" charset="2"/>
              <a:buChar char="ü"/>
            </a:pPr>
            <a:r>
              <a:rPr lang="en-US" sz="2000" b="0" dirty="0">
                <a:solidFill>
                  <a:srgbClr val="032B58"/>
                </a:solidFill>
                <a:latin typeface="Candara" panose="020E0502030303020204" pitchFamily="34" charset="0"/>
              </a:rPr>
              <a:t>A RIA is required for policies that impact business activity or the private sector. </a:t>
            </a:r>
          </a:p>
          <a:p>
            <a:pPr marL="800100" lvl="1" indent="-342900" algn="l">
              <a:spcBef>
                <a:spcPts val="600"/>
              </a:spcBef>
              <a:buFont typeface="Wingdings" panose="05000000000000000000" pitchFamily="2" charset="2"/>
              <a:buChar char="ü"/>
            </a:pPr>
            <a:r>
              <a:rPr lang="en-US" sz="2000" b="0" dirty="0">
                <a:solidFill>
                  <a:srgbClr val="032B58"/>
                </a:solidFill>
                <a:highlight>
                  <a:srgbClr val="FFFF00"/>
                </a:highlight>
                <a:latin typeface="Candara" panose="020E0502030303020204" pitchFamily="34" charset="0"/>
                <a:ea typeface="Times New Roman" panose="02020603050405020304" pitchFamily="18" charset="0"/>
                <a:cs typeface="Times New Roman" panose="02020603050405020304" pitchFamily="18" charset="0"/>
              </a:rPr>
              <a:t>BRRA has not yet had a case of a RIA on a policy.</a:t>
            </a:r>
            <a:endParaRPr lang="nl-NL" sz="2000" b="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spcBef>
                <a:spcPts val="600"/>
              </a:spcBef>
              <a:buFont typeface="Wingdings" panose="05000000000000000000" pitchFamily="2" charset="2"/>
              <a:buChar char="ü"/>
            </a:pPr>
            <a:r>
              <a:rPr lang="en-US" sz="2000" b="0" dirty="0">
                <a:solidFill>
                  <a:srgbClr val="032B58"/>
                </a:solidFill>
                <a:latin typeface="Candara" panose="020E0502030303020204" pitchFamily="34" charset="0"/>
              </a:rPr>
              <a:t>The PS supervises the process of policy formulation. The Minister gives policy direction and seeks Cabinet approval of the proposed policy.</a:t>
            </a:r>
          </a:p>
          <a:p>
            <a:pPr marL="342900" indent="-342900" algn="l">
              <a:spcBef>
                <a:spcPts val="600"/>
              </a:spcBef>
              <a:buFont typeface="Wingdings" panose="05000000000000000000" pitchFamily="2" charset="2"/>
              <a:buChar char="q"/>
            </a:pPr>
            <a:endParaRPr lang="en-US" sz="2000" b="0" dirty="0">
              <a:solidFill>
                <a:srgbClr val="032B58"/>
              </a:solidFill>
              <a:latin typeface="Candara" panose="020E0502030303020204" pitchFamily="34" charset="0"/>
            </a:endParaRPr>
          </a:p>
        </p:txBody>
      </p:sp>
      <p:pic>
        <p:nvPicPr>
          <p:cNvPr id="8" name="Afbeelding 7">
            <a:extLst>
              <a:ext uri="{FF2B5EF4-FFF2-40B4-BE49-F238E27FC236}">
                <a16:creationId xmlns:a16="http://schemas.microsoft.com/office/drawing/2014/main" id="{72D34CC8-49AB-4EC6-8765-0D43B515F4E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798976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41648" y="1102432"/>
            <a:ext cx="7848600" cy="914400"/>
          </a:xfrm>
        </p:spPr>
        <p:txBody>
          <a:bodyPr/>
          <a:lstStyle/>
          <a:p>
            <a:r>
              <a:rPr lang="nl-NL" dirty="0" err="1"/>
              <a:t>Regulation</a:t>
            </a:r>
            <a:r>
              <a:rPr lang="nl-NL" dirty="0"/>
              <a:t>: </a:t>
            </a:r>
            <a:r>
              <a:rPr lang="nl-NL" dirty="0" err="1"/>
              <a:t>role</a:t>
            </a:r>
            <a:r>
              <a:rPr lang="nl-NL" dirty="0"/>
              <a:t> </a:t>
            </a:r>
            <a:r>
              <a:rPr lang="nl-NL" dirty="0" err="1"/>
              <a:t>and</a:t>
            </a:r>
            <a:r>
              <a:rPr lang="nl-NL" dirty="0"/>
              <a:t> </a:t>
            </a:r>
            <a:r>
              <a:rPr lang="nl-NL" dirty="0" err="1"/>
              <a:t>relevance</a:t>
            </a:r>
            <a:endParaRPr lang="en-GB" dirty="0"/>
          </a:p>
        </p:txBody>
      </p:sp>
      <p:sp>
        <p:nvSpPr>
          <p:cNvPr id="3" name="Tijdelijke aanduiding voor inhoud 2"/>
          <p:cNvSpPr>
            <a:spLocks noGrp="1"/>
          </p:cNvSpPr>
          <p:nvPr>
            <p:ph idx="1"/>
          </p:nvPr>
        </p:nvSpPr>
        <p:spPr>
          <a:xfrm>
            <a:off x="467544" y="2354560"/>
            <a:ext cx="8196808" cy="3954760"/>
          </a:xfrm>
        </p:spPr>
        <p:txBody>
          <a:bodyPr/>
          <a:lstStyle/>
          <a:p>
            <a:pPr marL="0" indent="0" algn="ctr">
              <a:spcAft>
                <a:spcPts val="800"/>
              </a:spcAft>
              <a:buNone/>
            </a:pPr>
            <a:r>
              <a:rPr lang="en-US" sz="3200" dirty="0"/>
              <a:t>Regulations </a:t>
            </a:r>
          </a:p>
          <a:p>
            <a:pPr marL="0" indent="0" algn="ctr">
              <a:spcAft>
                <a:spcPts val="800"/>
              </a:spcAft>
              <a:buNone/>
            </a:pPr>
            <a:r>
              <a:rPr lang="en-US" sz="3200" dirty="0"/>
              <a:t>are </a:t>
            </a:r>
          </a:p>
          <a:p>
            <a:pPr marL="0" indent="0" algn="ctr">
              <a:spcAft>
                <a:spcPts val="800"/>
              </a:spcAft>
              <a:buNone/>
            </a:pPr>
            <a:r>
              <a:rPr lang="en-US" sz="3200" b="1" dirty="0">
                <a:highlight>
                  <a:srgbClr val="FFFF00"/>
                </a:highlight>
                <a:ea typeface="Times New Roman" panose="02020603050405020304" pitchFamily="18" charset="0"/>
                <a:cs typeface="Times New Roman" panose="02020603050405020304" pitchFamily="18" charset="0"/>
              </a:rPr>
              <a:t>big decisions that affect</a:t>
            </a:r>
            <a:r>
              <a:rPr lang="en-US" sz="3200" b="1" dirty="0"/>
              <a:t> </a:t>
            </a:r>
          </a:p>
          <a:p>
            <a:pPr marL="0" indent="0" algn="ctr">
              <a:spcAft>
                <a:spcPts val="800"/>
              </a:spcAft>
              <a:buNone/>
            </a:pPr>
            <a:r>
              <a:rPr lang="en-US" sz="3200" dirty="0"/>
              <a:t>‘us’, or ‘other people’</a:t>
            </a:r>
          </a:p>
          <a:p>
            <a:pPr algn="ct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4</a:t>
            </a:fld>
            <a:endParaRPr lang="es-ES" dirty="0"/>
          </a:p>
        </p:txBody>
      </p:sp>
      <p:pic>
        <p:nvPicPr>
          <p:cNvPr id="9" name="Afbeelding 8">
            <a:extLst>
              <a:ext uri="{FF2B5EF4-FFF2-40B4-BE49-F238E27FC236}">
                <a16:creationId xmlns:a16="http://schemas.microsoft.com/office/drawing/2014/main" id="{E3879FBF-FB41-4586-9C22-ADD3427A8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19F65CC2-7E65-43A9-BDFE-A699B965DDC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099028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980728"/>
            <a:ext cx="7848600" cy="770384"/>
          </a:xfrm>
        </p:spPr>
        <p:txBody>
          <a:bodyPr/>
          <a:lstStyle/>
          <a:p>
            <a:pPr>
              <a:lnSpc>
                <a:spcPct val="107000"/>
              </a:lnSpc>
              <a:spcAft>
                <a:spcPts val="800"/>
              </a:spcAft>
            </a:pPr>
            <a:r>
              <a:rPr lang="nl-NL" dirty="0"/>
              <a:t>RIA in Zambia (4)</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40</a:t>
            </a:fld>
            <a:endParaRPr lang="es-ES"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sp>
        <p:nvSpPr>
          <p:cNvPr id="6" name="Rechthoek 5">
            <a:extLst>
              <a:ext uri="{FF2B5EF4-FFF2-40B4-BE49-F238E27FC236}">
                <a16:creationId xmlns:a16="http://schemas.microsoft.com/office/drawing/2014/main" id="{12653C42-C65A-41A0-9C1C-D37D5B71C093}"/>
              </a:ext>
            </a:extLst>
          </p:cNvPr>
          <p:cNvSpPr/>
          <p:nvPr/>
        </p:nvSpPr>
        <p:spPr>
          <a:xfrm>
            <a:off x="503684" y="1778439"/>
            <a:ext cx="8208912" cy="5401479"/>
          </a:xfrm>
          <a:prstGeom prst="rect">
            <a:avLst/>
          </a:prstGeom>
        </p:spPr>
        <p:txBody>
          <a:bodyPr wrap="square">
            <a:spAutoFit/>
          </a:bodyPr>
          <a:lstStyle/>
          <a:p>
            <a:pPr algn="l">
              <a:spcBef>
                <a:spcPts val="600"/>
              </a:spcBef>
            </a:pPr>
            <a:r>
              <a:rPr lang="en-US" sz="2000" b="0" dirty="0">
                <a:solidFill>
                  <a:srgbClr val="032B58"/>
                </a:solidFill>
                <a:latin typeface="Candara" panose="020E0502030303020204" pitchFamily="34" charset="0"/>
              </a:rPr>
              <a:t>Lawmaking process:</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Government Ministry or Regulatory Agency initiates a proposal to introduce a law (Act). The decision to introduce a law is communicated to Cabinet by the relevant Ministry in a Cabinet Memorandum (Cab Memo). At this stage the law is in concept form.</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Ministry drafts a lay man’s Bill (forms the major instructions to the Ministry of Justice of what should be contained in the law). The Ministry circulates the lay man’s Bill to other Ministries.</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Drafting by the Ministry of Justice. This follows consultations in form of circulation for comments with other Ministries. The lay man’s bill or instructions are sent to the Ministry of Justice for drafting.</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Internal legislative committee. Once the Ministry of Justice has drafted the Bill, it presents the draft Bill to the Internal Legislative Committee within </a:t>
            </a:r>
            <a:r>
              <a:rPr lang="en-US" sz="2000" b="0" dirty="0" err="1">
                <a:solidFill>
                  <a:srgbClr val="032B58"/>
                </a:solidFill>
                <a:latin typeface="Candara" panose="020E0502030303020204" pitchFamily="34" charset="0"/>
              </a:rPr>
              <a:t>MoJ</a:t>
            </a:r>
            <a:r>
              <a:rPr lang="en-US" sz="2000" b="0" dirty="0">
                <a:solidFill>
                  <a:srgbClr val="032B58"/>
                </a:solidFill>
                <a:latin typeface="Candara" panose="020E0502030303020204" pitchFamily="34" charset="0"/>
              </a:rPr>
              <a:t>. The Committee is chaired by the Minister of Justice and co-chaired by the Minister of the initiating Ministry. </a:t>
            </a:r>
          </a:p>
          <a:p>
            <a:pPr marL="342900" indent="-342900" algn="l">
              <a:spcBef>
                <a:spcPts val="600"/>
              </a:spcBef>
              <a:buFont typeface="Wingdings" panose="05000000000000000000" pitchFamily="2" charset="2"/>
              <a:buChar char="q"/>
            </a:pPr>
            <a:endParaRPr lang="en-US" sz="2000" b="0" dirty="0">
              <a:solidFill>
                <a:srgbClr val="032B58"/>
              </a:solidFill>
              <a:latin typeface="Candara" panose="020E0502030303020204" pitchFamily="34" charset="0"/>
            </a:endParaRPr>
          </a:p>
        </p:txBody>
      </p:sp>
      <p:pic>
        <p:nvPicPr>
          <p:cNvPr id="8" name="Afbeelding 7">
            <a:extLst>
              <a:ext uri="{FF2B5EF4-FFF2-40B4-BE49-F238E27FC236}">
                <a16:creationId xmlns:a16="http://schemas.microsoft.com/office/drawing/2014/main" id="{72D34CC8-49AB-4EC6-8765-0D43B515F4E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454024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980728"/>
            <a:ext cx="7848600" cy="770384"/>
          </a:xfrm>
        </p:spPr>
        <p:txBody>
          <a:bodyPr/>
          <a:lstStyle/>
          <a:p>
            <a:pPr>
              <a:lnSpc>
                <a:spcPct val="107000"/>
              </a:lnSpc>
              <a:spcAft>
                <a:spcPts val="800"/>
              </a:spcAft>
            </a:pPr>
            <a:r>
              <a:rPr lang="nl-NL" dirty="0"/>
              <a:t>RIA in Zambia (5)</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41</a:t>
            </a:fld>
            <a:endParaRPr lang="es-ES"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sp>
        <p:nvSpPr>
          <p:cNvPr id="6" name="Rechthoek 5">
            <a:extLst>
              <a:ext uri="{FF2B5EF4-FFF2-40B4-BE49-F238E27FC236}">
                <a16:creationId xmlns:a16="http://schemas.microsoft.com/office/drawing/2014/main" id="{12653C42-C65A-41A0-9C1C-D37D5B71C093}"/>
              </a:ext>
            </a:extLst>
          </p:cNvPr>
          <p:cNvSpPr/>
          <p:nvPr/>
        </p:nvSpPr>
        <p:spPr>
          <a:xfrm>
            <a:off x="755576" y="1690057"/>
            <a:ext cx="8388424" cy="5560497"/>
          </a:xfrm>
          <a:prstGeom prst="rect">
            <a:avLst/>
          </a:prstGeom>
        </p:spPr>
        <p:txBody>
          <a:bodyPr wrap="square">
            <a:spAutoFit/>
          </a:bodyPr>
          <a:lstStyle/>
          <a:p>
            <a:pPr algn="l">
              <a:spcBef>
                <a:spcPts val="600"/>
              </a:spcBef>
            </a:pPr>
            <a:r>
              <a:rPr lang="en-US" sz="2000" b="0" dirty="0">
                <a:solidFill>
                  <a:srgbClr val="032B58"/>
                </a:solidFill>
                <a:latin typeface="Candara" panose="020E0502030303020204" pitchFamily="34" charset="0"/>
              </a:rPr>
              <a:t>Lawmaking process:</a:t>
            </a:r>
          </a:p>
          <a:p>
            <a:pPr marL="457200" indent="-457200" algn="l">
              <a:spcBef>
                <a:spcPts val="600"/>
              </a:spcBef>
              <a:buFont typeface="+mj-lt"/>
              <a:buAutoNum type="arabicPeriod" startAt="5"/>
            </a:pPr>
            <a:r>
              <a:rPr lang="en-US" sz="2000" b="0" dirty="0">
                <a:solidFill>
                  <a:srgbClr val="032B58"/>
                </a:solidFill>
                <a:latin typeface="Candara" panose="020E0502030303020204" pitchFamily="34" charset="0"/>
              </a:rPr>
              <a:t>The draft bill is presented to the Cabinet Legislative Committee composed of fifteen Cabinet Ministers. The Committee </a:t>
            </a:r>
            <a:r>
              <a:rPr lang="en-US" sz="2000" b="0" dirty="0" err="1">
                <a:solidFill>
                  <a:srgbClr val="032B58"/>
                </a:solidFill>
                <a:latin typeface="Candara" panose="020E0502030303020204" pitchFamily="34" charset="0"/>
              </a:rPr>
              <a:t>scrutinises</a:t>
            </a:r>
            <a:r>
              <a:rPr lang="en-US" sz="2000" b="0" dirty="0">
                <a:solidFill>
                  <a:srgbClr val="032B58"/>
                </a:solidFill>
                <a:latin typeface="Candara" panose="020E0502030303020204" pitchFamily="34" charset="0"/>
              </a:rPr>
              <a:t> and makes recommendations to the main Cabinet chaired by the President. Cabinet approves for introduction to the National Assembly of the Bill.</a:t>
            </a:r>
          </a:p>
          <a:p>
            <a:pPr marL="457200" indent="-457200" algn="l">
              <a:spcBef>
                <a:spcPts val="600"/>
              </a:spcBef>
              <a:buFont typeface="+mj-lt"/>
              <a:buAutoNum type="arabicPeriod" startAt="5"/>
            </a:pPr>
            <a:r>
              <a:rPr lang="en-US" sz="2000" b="0" dirty="0">
                <a:solidFill>
                  <a:srgbClr val="032B58"/>
                </a:solidFill>
                <a:latin typeface="Candara" panose="020E0502030303020204" pitchFamily="34" charset="0"/>
              </a:rPr>
              <a:t>The Bill is then sent to the National Assembly. Readings follow. </a:t>
            </a:r>
          </a:p>
          <a:p>
            <a:pPr marL="457200" indent="-457200" algn="l">
              <a:spcBef>
                <a:spcPts val="600"/>
              </a:spcBef>
              <a:buFont typeface="+mj-lt"/>
              <a:buAutoNum type="arabicPeriod" startAt="5"/>
            </a:pPr>
            <a:r>
              <a:rPr lang="en-US" sz="2000" b="0" dirty="0">
                <a:solidFill>
                  <a:srgbClr val="032B58"/>
                </a:solidFill>
                <a:latin typeface="Candara" panose="020E0502030303020204" pitchFamily="34" charset="0"/>
              </a:rPr>
              <a:t>Ascent. If the Bill passes the 2/3 majority vote in the House, it is then referred to the President for ascent. Generally the Bill becomes Law the day it passes a 2/3 majority vote. </a:t>
            </a:r>
          </a:p>
          <a:p>
            <a:pPr marL="457200" indent="-457200" algn="l">
              <a:spcBef>
                <a:spcPts val="600"/>
              </a:spcBef>
              <a:buFont typeface="+mj-lt"/>
              <a:buAutoNum type="arabicPeriod" startAt="5"/>
            </a:pPr>
            <a:endParaRPr lang="en-US" sz="1000" b="0" dirty="0">
              <a:solidFill>
                <a:srgbClr val="032B58"/>
              </a:solidFill>
              <a:latin typeface="Candara" panose="020E0502030303020204" pitchFamily="34" charset="0"/>
            </a:endParaRPr>
          </a:p>
          <a:p>
            <a:pPr marL="800100" lvl="1" indent="-342900" algn="l">
              <a:lnSpc>
                <a:spcPct val="107000"/>
              </a:lnSpc>
              <a:spcAft>
                <a:spcPts val="800"/>
              </a:spcAft>
              <a:buFont typeface="Wingdings" panose="05000000000000000000" pitchFamily="2" charset="2"/>
              <a:buChar char="ü"/>
            </a:pPr>
            <a:r>
              <a:rPr lang="en-US" sz="2000" b="0" dirty="0">
                <a:solidFill>
                  <a:srgbClr val="032B58"/>
                </a:solidFill>
                <a:highlight>
                  <a:srgbClr val="FFFF00"/>
                </a:highlight>
                <a:latin typeface="Candara" panose="020E0502030303020204" pitchFamily="34" charset="0"/>
                <a:ea typeface="Times New Roman" panose="02020603050405020304" pitchFamily="18" charset="0"/>
                <a:cs typeface="Times New Roman" panose="02020603050405020304" pitchFamily="18" charset="0"/>
              </a:rPr>
              <a:t>During the second stage above a RIA and consultation are done. </a:t>
            </a:r>
          </a:p>
          <a:p>
            <a:pPr marL="800100" lvl="1" indent="-342900" algn="l">
              <a:lnSpc>
                <a:spcPct val="107000"/>
              </a:lnSpc>
              <a:spcAft>
                <a:spcPts val="800"/>
              </a:spcAft>
              <a:buFont typeface="Wingdings" panose="05000000000000000000" pitchFamily="2" charset="2"/>
              <a:buChar char="ü"/>
            </a:pPr>
            <a:r>
              <a:rPr lang="en-US" sz="2000" b="0" dirty="0">
                <a:solidFill>
                  <a:srgbClr val="032B58"/>
                </a:solidFill>
                <a:highlight>
                  <a:srgbClr val="FFFF00"/>
                </a:highlight>
                <a:latin typeface="Candara" panose="020E0502030303020204" pitchFamily="34" charset="0"/>
                <a:ea typeface="Times New Roman" panose="02020603050405020304" pitchFamily="18" charset="0"/>
                <a:cs typeface="Times New Roman" panose="02020603050405020304" pitchFamily="18" charset="0"/>
              </a:rPr>
              <a:t>At the drafting stage, the Ministry of Justice checks to see whether or not a RIA was performed before drafting commences. The Ministry of Justice does not draft and or refer to Cabinet Bills on which RIAs should have been done if not complied with.</a:t>
            </a:r>
            <a:endParaRPr lang="nl-NL" sz="2000" b="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l">
              <a:spcBef>
                <a:spcPts val="600"/>
              </a:spcBef>
              <a:buFont typeface="Wingdings" panose="05000000000000000000" pitchFamily="2" charset="2"/>
              <a:buChar char="q"/>
            </a:pPr>
            <a:endParaRPr lang="en-US" sz="2000" b="0" dirty="0">
              <a:solidFill>
                <a:srgbClr val="032B58"/>
              </a:solidFill>
              <a:latin typeface="Candara" panose="020E0502030303020204" pitchFamily="34" charset="0"/>
            </a:endParaRPr>
          </a:p>
        </p:txBody>
      </p:sp>
      <p:pic>
        <p:nvPicPr>
          <p:cNvPr id="8" name="Afbeelding 7">
            <a:extLst>
              <a:ext uri="{FF2B5EF4-FFF2-40B4-BE49-F238E27FC236}">
                <a16:creationId xmlns:a16="http://schemas.microsoft.com/office/drawing/2014/main" id="{72D34CC8-49AB-4EC6-8765-0D43B515F4E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387211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3840" y="980728"/>
            <a:ext cx="7848600" cy="770384"/>
          </a:xfrm>
        </p:spPr>
        <p:txBody>
          <a:bodyPr/>
          <a:lstStyle/>
          <a:p>
            <a:pPr>
              <a:lnSpc>
                <a:spcPct val="107000"/>
              </a:lnSpc>
              <a:spcAft>
                <a:spcPts val="800"/>
              </a:spcAft>
            </a:pPr>
            <a:r>
              <a:rPr lang="nl-NL"/>
              <a:t>RIA in </a:t>
            </a:r>
            <a:r>
              <a:rPr lang="nl-NL" dirty="0"/>
              <a:t>Zambia (6)</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42</a:t>
            </a:fld>
            <a:endParaRPr lang="es-ES" dirty="0"/>
          </a:p>
        </p:txBody>
      </p:sp>
      <p:pic>
        <p:nvPicPr>
          <p:cNvPr id="7" name="Afbeelding 6">
            <a:extLst>
              <a:ext uri="{FF2B5EF4-FFF2-40B4-BE49-F238E27FC236}">
                <a16:creationId xmlns:a16="http://schemas.microsoft.com/office/drawing/2014/main" id="{2153F75B-CE89-4D62-8141-61D3AF20F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sp>
        <p:nvSpPr>
          <p:cNvPr id="6" name="Rechthoek 5">
            <a:extLst>
              <a:ext uri="{FF2B5EF4-FFF2-40B4-BE49-F238E27FC236}">
                <a16:creationId xmlns:a16="http://schemas.microsoft.com/office/drawing/2014/main" id="{12653C42-C65A-41A0-9C1C-D37D5B71C093}"/>
              </a:ext>
            </a:extLst>
          </p:cNvPr>
          <p:cNvSpPr/>
          <p:nvPr/>
        </p:nvSpPr>
        <p:spPr>
          <a:xfrm>
            <a:off x="755576" y="1778439"/>
            <a:ext cx="8388424" cy="5974969"/>
          </a:xfrm>
          <a:prstGeom prst="rect">
            <a:avLst/>
          </a:prstGeom>
        </p:spPr>
        <p:txBody>
          <a:bodyPr wrap="square">
            <a:spAutoFit/>
          </a:bodyPr>
          <a:lstStyle/>
          <a:p>
            <a:pPr algn="l">
              <a:spcBef>
                <a:spcPts val="600"/>
              </a:spcBef>
            </a:pPr>
            <a:r>
              <a:rPr lang="en-US" sz="2000" b="0" dirty="0">
                <a:solidFill>
                  <a:srgbClr val="032B58"/>
                </a:solidFill>
                <a:latin typeface="Candara" panose="020E0502030303020204" pitchFamily="34" charset="0"/>
              </a:rPr>
              <a:t>The process for formulation of Regulations, Statutory Instruments:</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A Public Body or Regulatory Agency notifies BRRA of its intention to introduce, regulations;</a:t>
            </a: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A Public Body or Regulatory Agency performs a RIA and consultation, if required;</a:t>
            </a:r>
          </a:p>
          <a:p>
            <a:pPr marL="457200" indent="-457200" algn="l">
              <a:spcBef>
                <a:spcPts val="600"/>
              </a:spcBef>
              <a:buFont typeface="+mj-lt"/>
              <a:buAutoNum type="arabicPeriod"/>
            </a:pPr>
            <a:r>
              <a:rPr lang="en-US" sz="2000" b="0" dirty="0">
                <a:solidFill>
                  <a:srgbClr val="032B58"/>
                </a:solidFill>
                <a:highlight>
                  <a:srgbClr val="FFFF00"/>
                </a:highlight>
                <a:latin typeface="Candara" panose="020E0502030303020204" pitchFamily="34" charset="0"/>
                <a:ea typeface="Times New Roman" panose="02020603050405020304" pitchFamily="18" charset="0"/>
                <a:cs typeface="Times New Roman" panose="02020603050405020304" pitchFamily="18" charset="0"/>
              </a:rPr>
              <a:t>RIA and Consultation report submitted to BRRA for approval; </a:t>
            </a:r>
          </a:p>
          <a:p>
            <a:pPr marL="457200" indent="-457200" algn="l">
              <a:spcBef>
                <a:spcPts val="600"/>
              </a:spcBef>
              <a:buFont typeface="+mj-lt"/>
              <a:buAutoNum type="arabicPeriod"/>
            </a:pPr>
            <a:r>
              <a:rPr lang="en-US" sz="2000" b="0" dirty="0">
                <a:solidFill>
                  <a:srgbClr val="032B58"/>
                </a:solidFill>
                <a:highlight>
                  <a:srgbClr val="FFFF00"/>
                </a:highlight>
                <a:latin typeface="Candara" panose="020E0502030303020204" pitchFamily="34" charset="0"/>
                <a:ea typeface="Times New Roman" panose="02020603050405020304" pitchFamily="18" charset="0"/>
                <a:cs typeface="Times New Roman" panose="02020603050405020304" pitchFamily="18" charset="0"/>
              </a:rPr>
              <a:t>If the RIA is approved, a Public Body or Regulatory Agency engages Ministry of Justice to draft regulations. The Ministry of Justice drafts the regulation if the public body complied with Business Regulatory Act else it is referred to BRRA;</a:t>
            </a:r>
            <a:endParaRPr lang="nl-NL" sz="1100" b="0" dirty="0">
              <a:latin typeface="Calibri" panose="020F0502020204030204" pitchFamily="34" charset="0"/>
              <a:ea typeface="Calibri" panose="020F0502020204030204" pitchFamily="34" charset="0"/>
              <a:cs typeface="Times New Roman" panose="02020603050405020304" pitchFamily="18" charset="0"/>
            </a:endParaRPr>
          </a:p>
          <a:p>
            <a:pPr marL="457200" indent="-457200" algn="l">
              <a:spcBef>
                <a:spcPts val="600"/>
              </a:spcBef>
              <a:buFont typeface="+mj-lt"/>
              <a:buAutoNum type="arabicPeriod"/>
            </a:pPr>
            <a:r>
              <a:rPr lang="en-US" sz="2000" b="0" dirty="0">
                <a:solidFill>
                  <a:srgbClr val="032B58"/>
                </a:solidFill>
                <a:latin typeface="Candara" panose="020E0502030303020204" pitchFamily="34" charset="0"/>
              </a:rPr>
              <a:t>The responsible Minister issues the Statutory Instruments.</a:t>
            </a:r>
          </a:p>
          <a:p>
            <a:pPr marL="457200" indent="-457200" algn="l">
              <a:spcBef>
                <a:spcPts val="600"/>
              </a:spcBef>
              <a:buFont typeface="+mj-lt"/>
              <a:buAutoNum type="arabicPeriod"/>
            </a:pPr>
            <a:endParaRPr lang="en-US" sz="1000" b="0" dirty="0">
              <a:solidFill>
                <a:srgbClr val="032B58"/>
              </a:solidFill>
              <a:latin typeface="Candara" panose="020E0502030303020204" pitchFamily="34" charset="0"/>
            </a:endParaRPr>
          </a:p>
          <a:p>
            <a:pPr marL="914400" lvl="1" indent="-457200" algn="l">
              <a:spcBef>
                <a:spcPts val="600"/>
              </a:spcBef>
              <a:buFont typeface="Wingdings" panose="05000000000000000000" pitchFamily="2" charset="2"/>
              <a:buChar char="ü"/>
            </a:pPr>
            <a:r>
              <a:rPr lang="en-US" sz="2000" b="0" dirty="0">
                <a:solidFill>
                  <a:srgbClr val="032B58"/>
                </a:solidFill>
                <a:latin typeface="Candara" panose="020E0502030303020204" pitchFamily="34" charset="0"/>
              </a:rPr>
              <a:t>The PS (or CEO of a Regulatory Agency) supervises the process of formulating a Statutory Instrument.  The Minister signs the Statutory Instrument into law.</a:t>
            </a:r>
          </a:p>
          <a:p>
            <a:pPr marL="914400" lvl="1" indent="-457200" algn="l">
              <a:spcBef>
                <a:spcPts val="600"/>
              </a:spcBef>
              <a:buFont typeface="Wingdings" panose="05000000000000000000" pitchFamily="2" charset="2"/>
              <a:buChar char="ü"/>
            </a:pPr>
            <a:endParaRPr lang="en-US" sz="2000" b="0" dirty="0">
              <a:solidFill>
                <a:srgbClr val="032B58"/>
              </a:solidFill>
              <a:latin typeface="Candara" panose="020E0502030303020204" pitchFamily="34" charset="0"/>
            </a:endParaRPr>
          </a:p>
          <a:p>
            <a:pPr marL="342900" indent="-342900" algn="l">
              <a:spcBef>
                <a:spcPts val="600"/>
              </a:spcBef>
              <a:buFont typeface="Wingdings" panose="05000000000000000000" pitchFamily="2" charset="2"/>
              <a:buChar char="q"/>
            </a:pPr>
            <a:endParaRPr lang="en-US" sz="2000" b="0" dirty="0">
              <a:solidFill>
                <a:srgbClr val="032B58"/>
              </a:solidFill>
              <a:latin typeface="Candara" panose="020E0502030303020204" pitchFamily="34" charset="0"/>
            </a:endParaRPr>
          </a:p>
        </p:txBody>
      </p:sp>
      <p:pic>
        <p:nvPicPr>
          <p:cNvPr id="8" name="Afbeelding 7">
            <a:extLst>
              <a:ext uri="{FF2B5EF4-FFF2-40B4-BE49-F238E27FC236}">
                <a16:creationId xmlns:a16="http://schemas.microsoft.com/office/drawing/2014/main" id="{72D34CC8-49AB-4EC6-8765-0D43B515F4E0}"/>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147693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647700" y="908720"/>
            <a:ext cx="7848600" cy="914400"/>
          </a:xfrm>
        </p:spPr>
        <p:txBody>
          <a:bodyPr/>
          <a:lstStyle/>
          <a:p>
            <a:r>
              <a:rPr lang="nl-NL" dirty="0" err="1"/>
              <a:t>Regulation</a:t>
            </a:r>
            <a:r>
              <a:rPr lang="nl-NL" dirty="0"/>
              <a:t>: </a:t>
            </a:r>
            <a:r>
              <a:rPr lang="nl-NL" dirty="0" err="1"/>
              <a:t>role</a:t>
            </a:r>
            <a:r>
              <a:rPr lang="nl-NL" dirty="0"/>
              <a:t> </a:t>
            </a:r>
            <a:r>
              <a:rPr lang="nl-NL" dirty="0" err="1"/>
              <a:t>and</a:t>
            </a:r>
            <a:r>
              <a:rPr lang="nl-NL" dirty="0"/>
              <a:t> </a:t>
            </a:r>
            <a:r>
              <a:rPr lang="nl-NL" dirty="0" err="1"/>
              <a:t>relevance</a:t>
            </a:r>
            <a:endParaRPr lang="en-GB" dirty="0"/>
          </a:p>
        </p:txBody>
      </p:sp>
      <p:sp>
        <p:nvSpPr>
          <p:cNvPr id="3" name="Tijdelijke aanduiding voor inhoud 2"/>
          <p:cNvSpPr>
            <a:spLocks noGrp="1"/>
          </p:cNvSpPr>
          <p:nvPr>
            <p:ph idx="1"/>
          </p:nvPr>
        </p:nvSpPr>
        <p:spPr>
          <a:xfrm>
            <a:off x="479648" y="1778496"/>
            <a:ext cx="8196808" cy="3954760"/>
          </a:xfrm>
        </p:spPr>
        <p:txBody>
          <a:bodyPr/>
          <a:lstStyle/>
          <a:p>
            <a:pPr>
              <a:spcAft>
                <a:spcPts val="800"/>
              </a:spcAft>
            </a:pPr>
            <a:r>
              <a:rPr lang="en-US" dirty="0"/>
              <a:t>Regulation is aimed at bringing </a:t>
            </a:r>
            <a:r>
              <a:rPr lang="en-US" b="1" dirty="0">
                <a:highlight>
                  <a:srgbClr val="FFFF00"/>
                </a:highlight>
              </a:rPr>
              <a:t>guiding order</a:t>
            </a:r>
            <a:r>
              <a:rPr lang="en-US" dirty="0"/>
              <a:t> in societies, with direct repercussions of compliance for large groups of people, over a substantial geographical area, usually for a long period of time. </a:t>
            </a:r>
          </a:p>
          <a:p>
            <a:pPr>
              <a:spcAft>
                <a:spcPts val="800"/>
              </a:spcAft>
            </a:pPr>
            <a:r>
              <a:rPr lang="en-US" dirty="0"/>
              <a:t>Regulations </a:t>
            </a:r>
            <a:r>
              <a:rPr lang="en-US" b="1" dirty="0">
                <a:highlight>
                  <a:srgbClr val="FFFF00"/>
                </a:highlight>
              </a:rPr>
              <a:t>address problems and provide conditions to solve these</a:t>
            </a:r>
            <a:r>
              <a:rPr lang="en-US" dirty="0"/>
              <a:t>.</a:t>
            </a:r>
          </a:p>
          <a:p>
            <a:pPr>
              <a:spcAft>
                <a:spcPts val="800"/>
              </a:spcAft>
            </a:pPr>
            <a:r>
              <a:rPr lang="en-US" b="1" dirty="0">
                <a:highlight>
                  <a:srgbClr val="FFFF00"/>
                </a:highlight>
              </a:rPr>
              <a:t>Regulations are essential references</a:t>
            </a:r>
            <a:r>
              <a:rPr lang="en-US" dirty="0"/>
              <a:t>, will always be referred to, and may intrinsically provoke new (re)actions, will constantly be challenged and will be suffering from abuse where possible, in cases where people see (economic) benefit.</a:t>
            </a:r>
          </a:p>
          <a:p>
            <a:pPr>
              <a:spcAft>
                <a:spcPts val="800"/>
              </a:spcAft>
            </a:pPr>
            <a:r>
              <a:rPr lang="en-US" dirty="0"/>
              <a:t>Regulation is at the heart of the fabric of a system that allows for </a:t>
            </a:r>
            <a:r>
              <a:rPr lang="en-US" b="1" dirty="0">
                <a:highlight>
                  <a:srgbClr val="FFFF00"/>
                </a:highlight>
              </a:rPr>
              <a:t>checks and balances</a:t>
            </a:r>
            <a:r>
              <a:rPr lang="en-US" dirty="0"/>
              <a:t>. Without the unequivocal reference points of regulation, checks and balances would not be possible.</a:t>
            </a:r>
          </a:p>
          <a:p>
            <a:pPr>
              <a:spcAft>
                <a:spcPts val="800"/>
              </a:spcAft>
            </a:pPr>
            <a:r>
              <a:rPr lang="en-US" dirty="0"/>
              <a:t>Regulation exists within a regulatory framework. New regulation is bound to </a:t>
            </a:r>
            <a:r>
              <a:rPr lang="en-US" b="1" dirty="0">
                <a:highlight>
                  <a:srgbClr val="FFFF00"/>
                </a:highlight>
              </a:rPr>
              <a:t>fit</a:t>
            </a:r>
            <a:r>
              <a:rPr lang="en-US" dirty="0"/>
              <a:t>, </a:t>
            </a:r>
            <a:r>
              <a:rPr lang="en-US" b="1" dirty="0">
                <a:highlight>
                  <a:srgbClr val="FFFF00"/>
                </a:highlight>
              </a:rPr>
              <a:t>correspond</a:t>
            </a:r>
            <a:r>
              <a:rPr lang="en-US" dirty="0"/>
              <a:t> and </a:t>
            </a:r>
            <a:r>
              <a:rPr lang="en-US" b="1" dirty="0">
                <a:highlight>
                  <a:srgbClr val="FFFF00"/>
                </a:highlight>
              </a:rPr>
              <a:t>be consistent</a:t>
            </a:r>
            <a:r>
              <a:rPr lang="en-US" dirty="0"/>
              <a:t> with an </a:t>
            </a:r>
            <a:r>
              <a:rPr lang="en-US" b="1" dirty="0">
                <a:highlight>
                  <a:srgbClr val="FFFF00"/>
                </a:highlight>
              </a:rPr>
              <a:t>existing regulatory framework</a:t>
            </a:r>
            <a:r>
              <a:rPr lang="en-US" dirty="0"/>
              <a:t>.</a:t>
            </a:r>
          </a:p>
          <a:p>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5</a:t>
            </a:fld>
            <a:endParaRPr lang="es-ES" dirty="0"/>
          </a:p>
        </p:txBody>
      </p:sp>
      <p:pic>
        <p:nvPicPr>
          <p:cNvPr id="9" name="Afbeelding 8">
            <a:extLst>
              <a:ext uri="{FF2B5EF4-FFF2-40B4-BE49-F238E27FC236}">
                <a16:creationId xmlns:a16="http://schemas.microsoft.com/office/drawing/2014/main" id="{E3879FBF-FB41-4586-9C22-ADD3427A81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FABF86FF-4083-4B32-925A-A63E95586CBD}"/>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01186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68313" y="1052736"/>
            <a:ext cx="7848600" cy="914400"/>
          </a:xfrm>
        </p:spPr>
        <p:txBody>
          <a:bodyPr/>
          <a:lstStyle/>
          <a:p>
            <a:pPr>
              <a:lnSpc>
                <a:spcPct val="107000"/>
              </a:lnSpc>
              <a:spcAft>
                <a:spcPts val="800"/>
              </a:spcAft>
            </a:pPr>
            <a:r>
              <a:rPr lang="nl-NL" dirty="0"/>
              <a:t>2017 OECD Forum</a:t>
            </a:r>
            <a:endParaRPr lang="en-GB"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6</a:t>
            </a:fld>
            <a:endParaRPr lang="es-ES" dirty="0"/>
          </a:p>
        </p:txBody>
      </p:sp>
      <p:sp>
        <p:nvSpPr>
          <p:cNvPr id="8" name="Tijdelijke aanduiding voor inhoud 2"/>
          <p:cNvSpPr>
            <a:spLocks noGrp="1"/>
          </p:cNvSpPr>
          <p:nvPr>
            <p:ph idx="1"/>
          </p:nvPr>
        </p:nvSpPr>
        <p:spPr>
          <a:xfrm>
            <a:off x="533400" y="2016224"/>
            <a:ext cx="8431088" cy="3429000"/>
          </a:xfrm>
        </p:spPr>
        <p:txBody>
          <a:bodyPr/>
          <a:lstStyle/>
          <a:p>
            <a:pPr marL="274638" indent="-274638">
              <a:buFont typeface="+mj-lt"/>
              <a:buAutoNum type="arabicPeriod"/>
            </a:pPr>
            <a:r>
              <a:rPr lang="en-GB" dirty="0"/>
              <a:t>The role of regulation is increasingly crucial in "Unlocking investment" for fostering the right </a:t>
            </a:r>
            <a:r>
              <a:rPr lang="en-GB" b="1" dirty="0">
                <a:highlight>
                  <a:srgbClr val="FFFF00"/>
                </a:highlight>
                <a:ea typeface="+mj-ea"/>
                <a:cs typeface="+mj-cs"/>
              </a:rPr>
              <a:t>Investment Climate</a:t>
            </a:r>
            <a:r>
              <a:rPr lang="en-GB" dirty="0"/>
              <a:t>.</a:t>
            </a:r>
          </a:p>
          <a:p>
            <a:pPr marL="274638" indent="-274638">
              <a:buFont typeface="+mj-lt"/>
              <a:buAutoNum type="arabicPeriod"/>
            </a:pPr>
            <a:endParaRPr lang="en-GB" sz="800" dirty="0"/>
          </a:p>
          <a:p>
            <a:pPr marL="274638" indent="-274638">
              <a:buFont typeface="+mj-lt"/>
              <a:buAutoNum type="arabicPeriod"/>
            </a:pPr>
            <a:r>
              <a:rPr lang="en-GB" dirty="0"/>
              <a:t>Regulatory Reform and Non-</a:t>
            </a:r>
            <a:r>
              <a:rPr lang="en-GB" dirty="0" err="1"/>
              <a:t>Tarriff</a:t>
            </a:r>
            <a:r>
              <a:rPr lang="en-GB" dirty="0"/>
              <a:t> Barriers are increasingly key to </a:t>
            </a:r>
            <a:r>
              <a:rPr lang="en-GB" b="1" dirty="0">
                <a:highlight>
                  <a:srgbClr val="FFFF00"/>
                </a:highlight>
              </a:rPr>
              <a:t>Trade Development</a:t>
            </a:r>
            <a:r>
              <a:rPr lang="en-GB" b="1" dirty="0"/>
              <a:t> </a:t>
            </a:r>
            <a:r>
              <a:rPr lang="en-GB" dirty="0"/>
              <a:t>(see </a:t>
            </a:r>
            <a:r>
              <a:rPr lang="en-GB" dirty="0" err="1"/>
              <a:t>f.e</a:t>
            </a:r>
            <a:r>
              <a:rPr lang="en-GB" dirty="0"/>
              <a:t>. EAC, COMESA, SADC, Tripartite Free Trade Area).  </a:t>
            </a:r>
          </a:p>
          <a:p>
            <a:pPr marL="274638" indent="-274638">
              <a:buFont typeface="+mj-lt"/>
              <a:buAutoNum type="arabicPeriod"/>
            </a:pPr>
            <a:endParaRPr lang="en-GB" sz="800" dirty="0"/>
          </a:p>
          <a:p>
            <a:pPr marL="274638" indent="-274638">
              <a:buFont typeface="+mj-lt"/>
              <a:buAutoNum type="arabicPeriod"/>
            </a:pPr>
            <a:r>
              <a:rPr lang="en-GB" dirty="0"/>
              <a:t>All the challenges of implementation that better regulators are familiar with, are key to integrated policies such as </a:t>
            </a:r>
            <a:r>
              <a:rPr lang="en-GB" b="1" dirty="0">
                <a:highlight>
                  <a:srgbClr val="FFFF00"/>
                </a:highlight>
                <a:ea typeface="+mj-ea"/>
                <a:cs typeface="+mj-cs"/>
              </a:rPr>
              <a:t>Sustainable Development Goals</a:t>
            </a:r>
            <a:r>
              <a:rPr lang="en-GB" dirty="0"/>
              <a:t> (see </a:t>
            </a:r>
            <a:r>
              <a:rPr lang="en-GB" dirty="0" err="1"/>
              <a:t>f.e</a:t>
            </a:r>
            <a:r>
              <a:rPr lang="en-GB" dirty="0"/>
              <a:t>. Uganda Agenda 2030, Uganda Vision 2040). </a:t>
            </a:r>
            <a:endParaRPr lang="nl-NL" dirty="0"/>
          </a:p>
        </p:txBody>
      </p:sp>
      <p:pic>
        <p:nvPicPr>
          <p:cNvPr id="7" name="Afbeelding 6">
            <a:extLst>
              <a:ext uri="{FF2B5EF4-FFF2-40B4-BE49-F238E27FC236}">
                <a16:creationId xmlns:a16="http://schemas.microsoft.com/office/drawing/2014/main" id="{AB180B3E-B9A0-47EF-BA3F-811C9A6FE4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10" name="Afbeelding 9">
            <a:extLst>
              <a:ext uri="{FF2B5EF4-FFF2-40B4-BE49-F238E27FC236}">
                <a16:creationId xmlns:a16="http://schemas.microsoft.com/office/drawing/2014/main" id="{5C23EEA8-5DDC-4427-B52E-BA0AB2C1D22E}"/>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861183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1832" y="1121586"/>
            <a:ext cx="7848600" cy="914400"/>
          </a:xfrm>
        </p:spPr>
        <p:txBody>
          <a:bodyPr/>
          <a:lstStyle/>
          <a:p>
            <a:r>
              <a:rPr lang="nl-NL" dirty="0" err="1"/>
              <a:t>Why</a:t>
            </a:r>
            <a:r>
              <a:rPr lang="nl-NL" dirty="0"/>
              <a:t> do we </a:t>
            </a:r>
            <a:r>
              <a:rPr lang="nl-NL" dirty="0" err="1"/>
              <a:t>engage</a:t>
            </a:r>
            <a:r>
              <a:rPr lang="nl-NL" dirty="0"/>
              <a:t> in </a:t>
            </a:r>
            <a:r>
              <a:rPr lang="nl-NL" dirty="0" err="1"/>
              <a:t>Regulatory</a:t>
            </a:r>
            <a:r>
              <a:rPr lang="nl-NL" dirty="0"/>
              <a:t> Impact Assessment?</a:t>
            </a:r>
            <a:endParaRPr lang="en-GB" dirty="0"/>
          </a:p>
        </p:txBody>
      </p:sp>
      <p:sp>
        <p:nvSpPr>
          <p:cNvPr id="3" name="Tijdelijke aanduiding voor inhoud 2"/>
          <p:cNvSpPr>
            <a:spLocks noGrp="1"/>
          </p:cNvSpPr>
          <p:nvPr>
            <p:ph idx="1"/>
          </p:nvPr>
        </p:nvSpPr>
        <p:spPr>
          <a:xfrm>
            <a:off x="551656" y="1916832"/>
            <a:ext cx="7980784" cy="3218656"/>
          </a:xfrm>
        </p:spPr>
        <p:txBody>
          <a:bodyPr/>
          <a:lstStyle/>
          <a:p>
            <a:pPr marL="0" indent="0" algn="ctr">
              <a:buNone/>
            </a:pPr>
            <a:endParaRPr lang="en-US" sz="800" dirty="0"/>
          </a:p>
          <a:p>
            <a:pPr marL="0" indent="0">
              <a:lnSpc>
                <a:spcPct val="107000"/>
              </a:lnSpc>
              <a:spcAft>
                <a:spcPts val="800"/>
              </a:spcAft>
              <a:buNone/>
            </a:pPr>
            <a:r>
              <a:rPr lang="en-GB" dirty="0"/>
              <a:t>Technically, </a:t>
            </a:r>
            <a:r>
              <a:rPr lang="en-GB" b="1" dirty="0">
                <a:highlight>
                  <a:srgbClr val="FFFF00"/>
                </a:highlight>
              </a:rPr>
              <a:t>regulation is the most drastic, thorough and far-reaching intervention</a:t>
            </a:r>
            <a:r>
              <a:rPr lang="en-GB" dirty="0"/>
              <a:t> governments can take:</a:t>
            </a:r>
          </a:p>
          <a:p>
            <a:pPr>
              <a:spcBef>
                <a:spcPts val="600"/>
              </a:spcBef>
            </a:pPr>
            <a:r>
              <a:rPr lang="en-GB" dirty="0"/>
              <a:t>Regulation usually addresses systemic issues, such as elimination of market failure, preventing economic swings, maintaining quality standards, improve market infrastructure &amp; discipline, increase economic growth, etc.</a:t>
            </a:r>
          </a:p>
          <a:p>
            <a:pPr>
              <a:spcBef>
                <a:spcPts val="1800"/>
              </a:spcBef>
            </a:pPr>
            <a:r>
              <a:rPr lang="en-GB" dirty="0"/>
              <a:t>The regulatory process is lengthy and time-consuming.</a:t>
            </a:r>
          </a:p>
          <a:p>
            <a:pPr>
              <a:spcBef>
                <a:spcPts val="1800"/>
              </a:spcBef>
            </a:pPr>
            <a:r>
              <a:rPr lang="en-GB" dirty="0"/>
              <a:t>Regulation is costly for the administrator, to conceptualize, draft, implement, and enforce. </a:t>
            </a:r>
          </a:p>
          <a:p>
            <a:pPr>
              <a:spcBef>
                <a:spcPts val="1800"/>
              </a:spcBef>
            </a:pPr>
            <a:r>
              <a:rPr lang="en-GB" dirty="0"/>
              <a:t>Regulation is costly for society, markets, and specifically for the regulatory target group, in terms of compliance costs.</a:t>
            </a:r>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7</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3577F55D-446F-49BC-BCF9-5A01C7D96A27}"/>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185938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51656" y="1121586"/>
            <a:ext cx="8196808" cy="914400"/>
          </a:xfrm>
        </p:spPr>
        <p:txBody>
          <a:bodyPr/>
          <a:lstStyle/>
          <a:p>
            <a:r>
              <a:rPr lang="nl-NL" dirty="0" err="1"/>
              <a:t>Why</a:t>
            </a:r>
            <a:r>
              <a:rPr lang="nl-NL" dirty="0"/>
              <a:t> do we </a:t>
            </a:r>
            <a:r>
              <a:rPr lang="nl-NL" dirty="0" err="1"/>
              <a:t>engage</a:t>
            </a:r>
            <a:r>
              <a:rPr lang="nl-NL" dirty="0"/>
              <a:t> in </a:t>
            </a:r>
            <a:r>
              <a:rPr lang="nl-NL" dirty="0" err="1"/>
              <a:t>Regulatory</a:t>
            </a:r>
            <a:r>
              <a:rPr lang="nl-NL" dirty="0"/>
              <a:t> Impact Assessment? </a:t>
            </a:r>
            <a:r>
              <a:rPr lang="nl-NL" dirty="0" err="1"/>
              <a:t>cont’d</a:t>
            </a:r>
            <a:endParaRPr lang="en-GB" dirty="0"/>
          </a:p>
        </p:txBody>
      </p:sp>
      <p:sp>
        <p:nvSpPr>
          <p:cNvPr id="3" name="Tijdelijke aanduiding voor inhoud 2"/>
          <p:cNvSpPr>
            <a:spLocks noGrp="1"/>
          </p:cNvSpPr>
          <p:nvPr>
            <p:ph idx="1"/>
          </p:nvPr>
        </p:nvSpPr>
        <p:spPr>
          <a:xfrm>
            <a:off x="551656" y="2154560"/>
            <a:ext cx="8124800" cy="3218656"/>
          </a:xfrm>
        </p:spPr>
        <p:txBody>
          <a:bodyPr/>
          <a:lstStyle/>
          <a:p>
            <a:pPr>
              <a:spcBef>
                <a:spcPts val="1800"/>
              </a:spcBef>
            </a:pPr>
            <a:r>
              <a:rPr lang="en-GB" dirty="0"/>
              <a:t>Regulation has legal and judicial consequences, and requires to be coherent with an overall legal framework and constitution.</a:t>
            </a:r>
          </a:p>
          <a:p>
            <a:pPr>
              <a:spcBef>
                <a:spcPts val="1800"/>
              </a:spcBef>
            </a:pPr>
            <a:r>
              <a:rPr lang="en-GB" dirty="0"/>
              <a:t>Once in place, regulation becomes the prevailing, structural, reference.</a:t>
            </a:r>
          </a:p>
          <a:p>
            <a:pPr>
              <a:spcBef>
                <a:spcPts val="1800"/>
              </a:spcBef>
            </a:pPr>
            <a:r>
              <a:rPr lang="en-GB" dirty="0"/>
              <a:t>Because of its ‘radicalism’, thoroughness and far-reach, impact of regulations are often hard to predict, and are often unintended and unforeseen.</a:t>
            </a:r>
          </a:p>
          <a:p>
            <a:pPr marL="0" indent="0">
              <a:buNone/>
            </a:pPr>
            <a:endParaRPr lang="en-GB" b="1" dirty="0"/>
          </a:p>
          <a:p>
            <a:pPr marL="0" indent="0" algn="ctr">
              <a:buNone/>
            </a:pPr>
            <a:r>
              <a:rPr lang="en-GB" b="1" dirty="0"/>
              <a:t>Regulation should be an intervention option governments would only resort to in the ultimate instance when other options do not suffice.</a:t>
            </a:r>
          </a:p>
          <a:p>
            <a:pPr marL="0" indent="0" algn="ctr">
              <a:buNone/>
            </a:pPr>
            <a:endParaRPr lang="en-GB" b="1" dirty="0"/>
          </a:p>
          <a:p>
            <a:pPr marL="0" indent="0" algn="ctr">
              <a:spcBef>
                <a:spcPts val="480"/>
              </a:spcBef>
              <a:spcAft>
                <a:spcPts val="0"/>
              </a:spcAft>
              <a:buNone/>
            </a:pPr>
            <a:r>
              <a:rPr lang="en-GB" b="1" dirty="0">
                <a:highlight>
                  <a:srgbClr val="FFFF00"/>
                </a:highlight>
              </a:rPr>
              <a:t>“We don’t regulate, unless”</a:t>
            </a:r>
            <a:endParaRPr lang="nl-NL" sz="1200" dirty="0">
              <a:latin typeface="Times New Roman" panose="02020603050405020304" pitchFamily="18" charset="0"/>
              <a:ea typeface="Times New Roman" panose="02020603050405020304" pitchFamily="18" charset="0"/>
            </a:endParaRPr>
          </a:p>
          <a:p>
            <a:pPr marL="0" indent="0" algn="ctr">
              <a:buNone/>
            </a:pPr>
            <a:endParaRPr lang="en-GB"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8</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47ABFBF9-E231-47C2-B2B1-27FB96E18841}"/>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29971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7700" y="908720"/>
            <a:ext cx="7848600" cy="914400"/>
          </a:xfrm>
        </p:spPr>
        <p:txBody>
          <a:bodyPr/>
          <a:lstStyle/>
          <a:p>
            <a:r>
              <a:rPr lang="nl-NL" dirty="0" err="1"/>
              <a:t>Regulatory</a:t>
            </a:r>
            <a:r>
              <a:rPr lang="nl-NL" dirty="0"/>
              <a:t> Impact Assessment</a:t>
            </a:r>
            <a:endParaRPr lang="en-GB" dirty="0"/>
          </a:p>
        </p:txBody>
      </p:sp>
      <p:sp>
        <p:nvSpPr>
          <p:cNvPr id="3" name="Tijdelijke aanduiding voor inhoud 2"/>
          <p:cNvSpPr>
            <a:spLocks noGrp="1"/>
          </p:cNvSpPr>
          <p:nvPr>
            <p:ph idx="1"/>
          </p:nvPr>
        </p:nvSpPr>
        <p:spPr>
          <a:xfrm>
            <a:off x="509600" y="1823120"/>
            <a:ext cx="8124800" cy="3429000"/>
          </a:xfrm>
        </p:spPr>
        <p:txBody>
          <a:bodyPr/>
          <a:lstStyle/>
          <a:p>
            <a:r>
              <a:rPr lang="nl-NL" dirty="0"/>
              <a:t>A </a:t>
            </a:r>
            <a:r>
              <a:rPr lang="nl-NL" dirty="0" err="1"/>
              <a:t>principle</a:t>
            </a:r>
            <a:r>
              <a:rPr lang="nl-NL" dirty="0"/>
              <a:t> </a:t>
            </a:r>
            <a:r>
              <a:rPr lang="nl-NL" dirty="0" err="1"/>
              <a:t>decision</a:t>
            </a:r>
            <a:r>
              <a:rPr lang="nl-NL" dirty="0"/>
              <a:t> has been </a:t>
            </a:r>
            <a:r>
              <a:rPr lang="nl-NL" dirty="0" err="1"/>
              <a:t>reached</a:t>
            </a:r>
            <a:r>
              <a:rPr lang="nl-NL" dirty="0"/>
              <a:t> </a:t>
            </a:r>
            <a:r>
              <a:rPr lang="nl-NL" dirty="0" err="1"/>
              <a:t>to</a:t>
            </a:r>
            <a:r>
              <a:rPr lang="nl-NL" dirty="0"/>
              <a:t> </a:t>
            </a:r>
            <a:r>
              <a:rPr lang="nl-NL" dirty="0" err="1"/>
              <a:t>regulate</a:t>
            </a:r>
            <a:r>
              <a:rPr lang="nl-NL" dirty="0"/>
              <a:t>. </a:t>
            </a:r>
            <a:r>
              <a:rPr lang="nl-NL" dirty="0" err="1"/>
              <a:t>Ideally</a:t>
            </a:r>
            <a:r>
              <a:rPr lang="nl-NL" dirty="0"/>
              <a:t>, </a:t>
            </a:r>
            <a:r>
              <a:rPr lang="nl-NL" dirty="0" err="1"/>
              <a:t>it</a:t>
            </a:r>
            <a:r>
              <a:rPr lang="nl-NL" dirty="0"/>
              <a:t> is a </a:t>
            </a:r>
            <a:r>
              <a:rPr lang="nl-NL" dirty="0" err="1"/>
              <a:t>process</a:t>
            </a:r>
            <a:r>
              <a:rPr lang="nl-NL" dirty="0"/>
              <a:t> </a:t>
            </a:r>
            <a:r>
              <a:rPr lang="nl-NL" dirty="0" err="1"/>
              <a:t>and</a:t>
            </a:r>
            <a:r>
              <a:rPr lang="nl-NL" dirty="0"/>
              <a:t> </a:t>
            </a:r>
            <a:r>
              <a:rPr lang="en-US" dirty="0"/>
              <a:t>a document created before a new government regulation is introduced.</a:t>
            </a:r>
          </a:p>
          <a:p>
            <a:endParaRPr lang="nl-NL" sz="800" dirty="0"/>
          </a:p>
          <a:p>
            <a:r>
              <a:rPr lang="nl-NL" dirty="0" err="1"/>
              <a:t>Regulation</a:t>
            </a:r>
            <a:r>
              <a:rPr lang="nl-NL" dirty="0"/>
              <a:t> is </a:t>
            </a:r>
            <a:r>
              <a:rPr lang="nl-NL" dirty="0" err="1"/>
              <a:t>the</a:t>
            </a:r>
            <a:r>
              <a:rPr lang="nl-NL" dirty="0"/>
              <a:t> </a:t>
            </a:r>
            <a:r>
              <a:rPr lang="nl-NL" dirty="0" err="1"/>
              <a:t>motive</a:t>
            </a:r>
            <a:r>
              <a:rPr lang="nl-NL" dirty="0"/>
              <a:t> </a:t>
            </a:r>
            <a:r>
              <a:rPr lang="nl-NL" dirty="0" err="1"/>
              <a:t>for</a:t>
            </a:r>
            <a:r>
              <a:rPr lang="nl-NL" dirty="0"/>
              <a:t> a RIA. As </a:t>
            </a:r>
            <a:r>
              <a:rPr lang="nl-NL" dirty="0" err="1"/>
              <a:t>such</a:t>
            </a:r>
            <a:r>
              <a:rPr lang="nl-NL" dirty="0"/>
              <a:t>, i</a:t>
            </a:r>
            <a:r>
              <a:rPr lang="en-US" dirty="0"/>
              <a:t>t is part of the Legislative Process.</a:t>
            </a:r>
          </a:p>
          <a:p>
            <a:endParaRPr lang="en-US" sz="800" dirty="0"/>
          </a:p>
          <a:p>
            <a:r>
              <a:rPr lang="en-US" dirty="0"/>
              <a:t>RIA is a decision tool applied to regulation that identifies the optimal form of a piece of Regulation, and possible alternative Policy Options.</a:t>
            </a:r>
          </a:p>
          <a:p>
            <a:endParaRPr lang="en-US" sz="800" dirty="0"/>
          </a:p>
          <a:p>
            <a:r>
              <a:rPr lang="en-US" dirty="0"/>
              <a:t>Ultimately, the RIA assesses the intended regulation by ‘the four basic RIA questions’.</a:t>
            </a:r>
          </a:p>
          <a:p>
            <a:endParaRPr lang="en-US" sz="800" dirty="0"/>
          </a:p>
          <a:p>
            <a:pPr marL="0" indent="0">
              <a:buNone/>
            </a:pPr>
            <a:endParaRPr lang="en-GB" sz="1200" dirty="0"/>
          </a:p>
          <a:p>
            <a:pPr marL="0" indent="0" algn="ctr">
              <a:buNone/>
            </a:pPr>
            <a:r>
              <a:rPr lang="en-GB" b="1" dirty="0"/>
              <a:t>RIA is applied when there is a regulatory intent.</a:t>
            </a:r>
          </a:p>
          <a:p>
            <a:pPr marL="0" indent="0" algn="ctr">
              <a:buNone/>
            </a:pPr>
            <a:endParaRPr lang="en-GB" b="1" dirty="0"/>
          </a:p>
          <a:p>
            <a:pPr marL="0" indent="0" algn="ctr">
              <a:buNone/>
            </a:pPr>
            <a:r>
              <a:rPr lang="en-GB" b="1" dirty="0">
                <a:highlight>
                  <a:srgbClr val="FFFF00"/>
                </a:highlight>
              </a:rPr>
              <a:t>“We regulate, unless”</a:t>
            </a:r>
            <a:endParaRPr lang="en-GB" b="1" dirty="0"/>
          </a:p>
        </p:txBody>
      </p:sp>
      <p:sp>
        <p:nvSpPr>
          <p:cNvPr id="5" name="Tijdelijke aanduiding voor dianummer 4"/>
          <p:cNvSpPr>
            <a:spLocks noGrp="1"/>
          </p:cNvSpPr>
          <p:nvPr>
            <p:ph type="sldNum" sz="quarter" idx="11"/>
          </p:nvPr>
        </p:nvSpPr>
        <p:spPr/>
        <p:txBody>
          <a:bodyPr/>
          <a:lstStyle/>
          <a:p>
            <a:pPr>
              <a:defRPr/>
            </a:pPr>
            <a:fld id="{014CCBCC-5023-42FE-961C-CA80C0F1F01F}" type="slidenum">
              <a:rPr lang="es-ES" smtClean="0"/>
              <a:pPr>
                <a:defRPr/>
              </a:pPr>
              <a:t>9</a:t>
            </a:fld>
            <a:endParaRPr lang="es-ES" dirty="0"/>
          </a:p>
        </p:txBody>
      </p:sp>
      <p:pic>
        <p:nvPicPr>
          <p:cNvPr id="9" name="Afbeelding 8">
            <a:extLst>
              <a:ext uri="{FF2B5EF4-FFF2-40B4-BE49-F238E27FC236}">
                <a16:creationId xmlns:a16="http://schemas.microsoft.com/office/drawing/2014/main" id="{A53FA89A-282E-4F66-9BE1-D401723761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6143" y="188640"/>
            <a:ext cx="2732321" cy="576064"/>
          </a:xfrm>
          <a:prstGeom prst="rect">
            <a:avLst/>
          </a:prstGeom>
        </p:spPr>
      </p:pic>
      <p:pic>
        <p:nvPicPr>
          <p:cNvPr id="7" name="Afbeelding 6">
            <a:extLst>
              <a:ext uri="{FF2B5EF4-FFF2-40B4-BE49-F238E27FC236}">
                <a16:creationId xmlns:a16="http://schemas.microsoft.com/office/drawing/2014/main" id="{8B29A999-4492-4508-9D7C-01C329CE3A66}"/>
              </a:ext>
            </a:extLst>
          </p:cNvPr>
          <p:cNvPicPr>
            <a:picLocks noChangeAspect="1"/>
          </p:cNvPicPr>
          <p:nvPr/>
        </p:nvPicPr>
        <p:blipFill rotWithShape="1">
          <a:blip r:embed="rId3">
            <a:extLst>
              <a:ext uri="{28A0092B-C50C-407E-A947-70E740481C1C}">
                <a14:useLocalDpi xmlns:a14="http://schemas.microsoft.com/office/drawing/2010/main" val="0"/>
              </a:ext>
            </a:extLst>
          </a:blip>
          <a:srcRect t="9812"/>
          <a:stretch/>
        </p:blipFill>
        <p:spPr>
          <a:xfrm>
            <a:off x="291808" y="145954"/>
            <a:ext cx="2788568" cy="1030092"/>
          </a:xfrm>
          <a:prstGeom prst="rect">
            <a:avLst/>
          </a:prstGeom>
        </p:spPr>
      </p:pic>
    </p:spTree>
    <p:extLst>
      <p:ext uri="{BB962C8B-B14F-4D97-AF65-F5344CB8AC3E}">
        <p14:creationId xmlns:p14="http://schemas.microsoft.com/office/powerpoint/2010/main" val="3846727144"/>
      </p:ext>
    </p:extLst>
  </p:cSld>
  <p:clrMapOvr>
    <a:masterClrMapping/>
  </p:clrMapOvr>
</p:sld>
</file>

<file path=ppt/theme/theme1.xml><?xml version="1.0" encoding="utf-8"?>
<a:theme xmlns:a="http://schemas.openxmlformats.org/drawingml/2006/main" name="ACE">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3200" b="1" i="0" u="none" strike="noStrike" cap="none" normalizeH="0" baseline="0" smtClean="0">
            <a:ln>
              <a:noFill/>
            </a:ln>
            <a:solidFill>
              <a:srgbClr val="000066"/>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E" id="{0BA019F4-F835-4947-BDC4-BEA8F1BE9DF9}" vid="{A2617D00-26E0-40A3-9DAD-19CDA458C17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file>

<file path=customXml/itemProps1.xml><?xml version="1.0" encoding="utf-8"?>
<ds:datastoreItem xmlns:ds="http://schemas.openxmlformats.org/officeDocument/2006/customXml" ds:itemID="{4C80CAF6-5674-411A-AEF3-403B7002C0CE}"/>
</file>

<file path=customXml/itemProps2.xml><?xml version="1.0" encoding="utf-8"?>
<ds:datastoreItem xmlns:ds="http://schemas.openxmlformats.org/officeDocument/2006/customXml" ds:itemID="{5E760310-1EC0-47F7-81C7-9111C71D58B6}"/>
</file>

<file path=customXml/itemProps3.xml><?xml version="1.0" encoding="utf-8"?>
<ds:datastoreItem xmlns:ds="http://schemas.openxmlformats.org/officeDocument/2006/customXml" ds:itemID="{3019BA99-4217-4F10-AFF3-FA05CABB6386}"/>
</file>

<file path=customXml/itemProps4.xml><?xml version="1.0" encoding="utf-8"?>
<ds:datastoreItem xmlns:ds="http://schemas.openxmlformats.org/officeDocument/2006/customXml" ds:itemID="{5E760310-1EC0-47F7-81C7-9111C71D58B6}"/>
</file>

<file path=docProps/app.xml><?xml version="1.0" encoding="utf-8"?>
<Properties xmlns="http://schemas.openxmlformats.org/officeDocument/2006/extended-properties" xmlns:vt="http://schemas.openxmlformats.org/officeDocument/2006/docPropsVTypes">
  <Template>ACE</Template>
  <TotalTime>6762</TotalTime>
  <Words>3195</Words>
  <Application>Microsoft Office PowerPoint</Application>
  <PresentationFormat>Diavoorstelling (4:3)</PresentationFormat>
  <Paragraphs>339</Paragraphs>
  <Slides>42</Slides>
  <Notes>3</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42</vt:i4>
      </vt:variant>
    </vt:vector>
  </HeadingPairs>
  <TitlesOfParts>
    <vt:vector size="50" baseType="lpstr">
      <vt:lpstr>Arial</vt:lpstr>
      <vt:lpstr>Calibri</vt:lpstr>
      <vt:lpstr>Candara</vt:lpstr>
      <vt:lpstr>Courier New</vt:lpstr>
      <vt:lpstr>Gill Sans MT</vt:lpstr>
      <vt:lpstr>Times New Roman</vt:lpstr>
      <vt:lpstr>Wingdings</vt:lpstr>
      <vt:lpstr>ACE</vt:lpstr>
      <vt:lpstr>  Global Perspectives on RIA Implementation  </vt:lpstr>
      <vt:lpstr>PowerPoint-presentatie</vt:lpstr>
      <vt:lpstr>Agenda</vt:lpstr>
      <vt:lpstr>Regulation: role and relevance</vt:lpstr>
      <vt:lpstr>Regulation: role and relevance</vt:lpstr>
      <vt:lpstr>2017 OECD Forum</vt:lpstr>
      <vt:lpstr>Why do we engage in Regulatory Impact Assessment?</vt:lpstr>
      <vt:lpstr>Why do we engage in Regulatory Impact Assessment? cont’d</vt:lpstr>
      <vt:lpstr>Regulatory Impact Assessment</vt:lpstr>
      <vt:lpstr>PowerPoint-presentatie</vt:lpstr>
      <vt:lpstr>Therefore: for Good Regulatory Practise (GRP),  Regulatory Impact Assessment is crucial</vt:lpstr>
      <vt:lpstr>Definition of Regulatory Impact Assessment</vt:lpstr>
      <vt:lpstr>PowerPoint-presentatie</vt:lpstr>
      <vt:lpstr>PowerPoint-presentatie</vt:lpstr>
      <vt:lpstr>RIA adoption internationally</vt:lpstr>
      <vt:lpstr>RIA adoption internationally</vt:lpstr>
      <vt:lpstr>RIA adoption  internationally (WB, 2018)</vt:lpstr>
      <vt:lpstr>Countries and RIA</vt:lpstr>
      <vt:lpstr>More countries than on the list</vt:lpstr>
      <vt:lpstr>Trend 1: Regulatory Impact Assessment Legally Institutionalized?</vt:lpstr>
      <vt:lpstr>Trend 2: RIA part of Policy Development or Legislative Process?</vt:lpstr>
      <vt:lpstr>Trend 3: RIA Practise in order to align with  International Regulatory Framework, to promote trade</vt:lpstr>
      <vt:lpstr>Trend 4: However RIA Practise often still donor-driven, momentum changes</vt:lpstr>
      <vt:lpstr>Trend 5: RIA Methodology Poorly Applied</vt:lpstr>
      <vt:lpstr>RIA in African countries: MENA</vt:lpstr>
      <vt:lpstr> RIA in Egypt </vt:lpstr>
      <vt:lpstr>RIA in Sub-Saharan countries </vt:lpstr>
      <vt:lpstr>RIA in Kenya (1)</vt:lpstr>
      <vt:lpstr>RIA in Kenya (2)</vt:lpstr>
      <vt:lpstr> RIA in Uganda (1)</vt:lpstr>
      <vt:lpstr>RIA in Uganda (2)</vt:lpstr>
      <vt:lpstr>RIA in Botswana</vt:lpstr>
      <vt:lpstr>RIA in Lesotho</vt:lpstr>
      <vt:lpstr>RIA in Mauritius</vt:lpstr>
      <vt:lpstr>RIA in Ghana</vt:lpstr>
      <vt:lpstr>RIA-like initiatives in Sub-Saharan countries</vt:lpstr>
      <vt:lpstr>RIA in Zambia (1)</vt:lpstr>
      <vt:lpstr>RIA in Zambia (2)</vt:lpstr>
      <vt:lpstr>RIA in Zambia (3)</vt:lpstr>
      <vt:lpstr>RIA in Zambia (4)</vt:lpstr>
      <vt:lpstr>RIA in Zambia (5)</vt:lpstr>
      <vt:lpstr>RIA in Zambia (6)</vt:lpstr>
    </vt:vector>
  </TitlesOfParts>
  <Company>Ace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Ace</dc:creator>
  <cp:lastModifiedBy>Kees Jonkheer</cp:lastModifiedBy>
  <cp:revision>854</cp:revision>
  <cp:lastPrinted>2015-04-23T18:58:20Z</cp:lastPrinted>
  <dcterms:created xsi:type="dcterms:W3CDTF">2002-10-14T11:37:43Z</dcterms:created>
  <dcterms:modified xsi:type="dcterms:W3CDTF">2019-09-12T15:53:53Z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16c7dd57-ab1e-482c-a1a4-58c22dd63373</vt:lpwstr>
  </property>
</Properties>
</file>