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7" r:id="rId3"/>
    <p:sldId id="370" r:id="rId4"/>
    <p:sldId id="372" r:id="rId5"/>
    <p:sldId id="329" r:id="rId6"/>
    <p:sldId id="339" r:id="rId7"/>
    <p:sldId id="352" r:id="rId8"/>
    <p:sldId id="358" r:id="rId9"/>
    <p:sldId id="359" r:id="rId10"/>
    <p:sldId id="360" r:id="rId11"/>
    <p:sldId id="362" r:id="rId12"/>
    <p:sldId id="361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1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491" autoAdjust="0"/>
    <p:restoredTop sz="83845" autoAdjust="0"/>
  </p:normalViewPr>
  <p:slideViewPr>
    <p:cSldViewPr snapToGrid="0" snapToObjects="1">
      <p:cViewPr varScale="1">
        <p:scale>
          <a:sx n="63" d="100"/>
          <a:sy n="63" d="100"/>
        </p:scale>
        <p:origin x="192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82E0B-DEBB-D841-9E02-1B7C63B10CAE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C4C8-2C83-944F-A91F-B0A9EC105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48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25E61-8333-D546-9137-AF89D783D0D9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3005-DF64-CF48-BDC4-29FAF6A43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0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D3005-DF64-CF48-BDC4-29FAF6A43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Hello</a:t>
            </a:r>
            <a:r>
              <a:rPr lang="en-US" baseline="0" dirty="0"/>
              <a:t> my name is Kristy Moore.  t</a:t>
            </a:r>
            <a:r>
              <a:rPr lang="en-US" dirty="0"/>
              <a:t>hey call me the First Lady</a:t>
            </a:r>
            <a:r>
              <a:rPr lang="en-US" baseline="0" dirty="0"/>
              <a:t> of Ethanol for personal and business reasons.  I started in this industry as a Quality Manager at the distillery in Peoria where we made 70 different grades of ethanol. </a:t>
            </a:r>
          </a:p>
          <a:p>
            <a:endParaRPr lang="en-US" baseline="0" dirty="0"/>
          </a:p>
          <a:p>
            <a:r>
              <a:rPr lang="en-US" baseline="0" dirty="0"/>
              <a:t>I started my career as a head of quality control, </a:t>
            </a:r>
            <a:r>
              <a:rPr lang="en-US" baseline="0" dirty="0" err="1"/>
              <a:t>loadout</a:t>
            </a:r>
            <a:r>
              <a:rPr lang="en-US" baseline="0" dirty="0"/>
              <a:t> and safety in Peoria IL straight out of college in 1994.  I transferred to the wet mill where we manufactured many different sweeteners, different </a:t>
            </a:r>
            <a:r>
              <a:rPr lang="en-US" baseline="0" dirty="0" err="1"/>
              <a:t>polyols</a:t>
            </a:r>
            <a:r>
              <a:rPr lang="en-US" baseline="0" dirty="0"/>
              <a:t>- such as sorbitol, ethanol, CO2, corn gluten feed and corn gluten meal and a dozen other products.</a:t>
            </a:r>
          </a:p>
          <a:p>
            <a:endParaRPr lang="en-US" baseline="0" dirty="0"/>
          </a:p>
          <a:p>
            <a:r>
              <a:rPr lang="en-US" baseline="0" dirty="0"/>
              <a:t>When I worked for the trade association I was the industry point person working through the regulatory requirements to gain legal approval for E15.  This is a photo of me filling my Yukon with E15 at the first station in the U.S.</a:t>
            </a:r>
          </a:p>
          <a:p>
            <a:endParaRPr lang="en-US" baseline="0" dirty="0"/>
          </a:p>
          <a:p>
            <a:r>
              <a:rPr lang="en-US" baseline="0" dirty="0"/>
              <a:t>I have been in your shoes!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D3005-DF64-CF48-BDC4-29FAF6A43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92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D3005-DF64-CF48-BDC4-29FAF6A43C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if you are selling ethanol</a:t>
            </a:r>
            <a:r>
              <a:rPr lang="en-US" baseline="0" dirty="0"/>
              <a:t> to customers that are blending E15, you must follow D4806-10.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D3005-DF64-CF48-BDC4-29FAF6A43C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8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4537-9062-CE4E-8BD6-4B75E02808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C04-DC7A-C046-8743-F5A6581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8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4537-9062-CE4E-8BD6-4B75E02808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C04-DC7A-C046-8743-F5A6581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9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4537-9062-CE4E-8BD6-4B75E02808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C04-DC7A-C046-8743-F5A6581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5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4537-9062-CE4E-8BD6-4B75E02808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C04-DC7A-C046-8743-F5A6581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4537-9062-CE4E-8BD6-4B75E02808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C04-DC7A-C046-8743-F5A6581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0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4537-9062-CE4E-8BD6-4B75E02808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C04-DC7A-C046-8743-F5A6581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4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4537-9062-CE4E-8BD6-4B75E02808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C04-DC7A-C046-8743-F5A6581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4537-9062-CE4E-8BD6-4B75E02808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C04-DC7A-C046-8743-F5A6581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4537-9062-CE4E-8BD6-4B75E02808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C04-DC7A-C046-8743-F5A6581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4537-9062-CE4E-8BD6-4B75E02808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C04-DC7A-C046-8743-F5A6581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7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4537-9062-CE4E-8BD6-4B75E02808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25C04-DC7A-C046-8743-F5A6581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9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4537-9062-CE4E-8BD6-4B75E02808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25C04-DC7A-C046-8743-F5A6581D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ueltechservice@gmail.com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96232"/>
            <a:ext cx="7848600" cy="1449126"/>
          </a:xfrm>
        </p:spPr>
        <p:txBody>
          <a:bodyPr/>
          <a:lstStyle/>
          <a:p>
            <a:pPr algn="ctr"/>
            <a:r>
              <a:rPr lang="en-US" dirty="0"/>
              <a:t>Ethanol: Cooking Fuel Standard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34063"/>
            <a:ext cx="4261141" cy="286793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Kristy Moore, Scientist</a:t>
            </a:r>
          </a:p>
          <a:p>
            <a:pPr algn="l"/>
            <a:r>
              <a:rPr lang="en-US" dirty="0"/>
              <a:t>Growth Energy</a:t>
            </a:r>
          </a:p>
          <a:p>
            <a:pPr algn="l"/>
            <a:r>
              <a:rPr lang="en-US" dirty="0"/>
              <a:t>U.S. Grains Council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March 2022</a:t>
            </a:r>
          </a:p>
        </p:txBody>
      </p:sp>
      <p:pic>
        <p:nvPicPr>
          <p:cNvPr id="4" name="Content Placeholder 1" descr="Screen Shot 2016-07-22 at 3.06.58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70" r="9170"/>
          <a:stretch>
            <a:fillRect/>
          </a:stretch>
        </p:blipFill>
        <p:spPr>
          <a:xfrm>
            <a:off x="5411304" y="2603105"/>
            <a:ext cx="3275496" cy="38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6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9A89E40-7F4A-BB4B-862B-001B4163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49318"/>
            <a:ext cx="8229600" cy="1143000"/>
          </a:xfrm>
        </p:spPr>
        <p:txBody>
          <a:bodyPr/>
          <a:lstStyle/>
          <a:p>
            <a:r>
              <a:rPr lang="en-US" dirty="0"/>
              <a:t>Globally Available Standard: E3050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E5069CA-8ED5-6C48-9CC0-7FA3484EB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259" y="711924"/>
            <a:ext cx="8172541" cy="2596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26AC27-AC8B-C548-8271-FE45308725F6}"/>
              </a:ext>
            </a:extLst>
          </p:cNvPr>
          <p:cNvSpPr txBox="1"/>
          <p:nvPr/>
        </p:nvSpPr>
        <p:spPr>
          <a:xfrm>
            <a:off x="863600" y="4876799"/>
            <a:ext cx="7399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standard format for all ASTM standards, specifications and guides.  This format allows for quick identification of the standard, the content as in this is a specification type of document and the year of publication.</a:t>
            </a:r>
          </a:p>
        </p:txBody>
      </p:sp>
    </p:spTree>
    <p:extLst>
      <p:ext uri="{BB962C8B-B14F-4D97-AF65-F5344CB8AC3E}">
        <p14:creationId xmlns:p14="http://schemas.microsoft.com/office/powerpoint/2010/main" val="355855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65EFD5-84A0-BB6C-7404-6F7579EF1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61" y="557784"/>
            <a:ext cx="2904186" cy="56660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/>
              <a:t>There are 3 pages of information that communicate the important details to ensure ethanol is appropriate for cooking fuel applications.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Scope Section outlines important details for the reader to ensure selection of the proper standard.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There are important statements of identification in this section.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ext, letter&#10;&#10;Description automatically generated">
            <a:extLst>
              <a:ext uri="{FF2B5EF4-FFF2-40B4-BE49-F238E27FC236}">
                <a16:creationId xmlns:a16="http://schemas.microsoft.com/office/drawing/2014/main" id="{236E8FFA-262B-1149-82DD-3BB5D250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397" y="1386983"/>
            <a:ext cx="4514498" cy="4690387"/>
          </a:xfrm>
          <a:prstGeom prst="rect">
            <a:avLst/>
          </a:prstGeom>
          <a:effectLst/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8F56F60-E30C-1049-9C9B-D3E4F7D22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617" y="310730"/>
            <a:ext cx="33909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1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4D7D-9A58-6D45-A637-E79DEA57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500" dirty="0"/>
              <a:t>Identification of Appropriate Test Methods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FE334A68-C181-3F4C-9163-5714A16B53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3110" y="1265569"/>
            <a:ext cx="3522302" cy="5317793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46778A-E47A-5C49-8EE1-5B6C475FE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206592"/>
            <a:ext cx="4038600" cy="3919573"/>
          </a:xfrm>
        </p:spPr>
        <p:txBody>
          <a:bodyPr/>
          <a:lstStyle/>
          <a:p>
            <a:r>
              <a:rPr lang="en-US" dirty="0"/>
              <a:t>Listed in numerical order.</a:t>
            </a:r>
          </a:p>
          <a:p>
            <a:r>
              <a:rPr lang="en-US" dirty="0"/>
              <a:t>Allows for hyperlink access to overview of method.</a:t>
            </a:r>
          </a:p>
          <a:p>
            <a:r>
              <a:rPr lang="en-US" dirty="0"/>
              <a:t>Allows for quick purchase of standard.</a:t>
            </a:r>
          </a:p>
        </p:txBody>
      </p:sp>
      <p:pic>
        <p:nvPicPr>
          <p:cNvPr id="4" name="Content Placeholder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0BF2AF1-4124-EC4E-BF02-0FE41DA3C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949" y="1063592"/>
            <a:ext cx="3522302" cy="9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8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B8DCD-1ADE-674B-B1B0-F33FBA32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866" y="274638"/>
            <a:ext cx="5350933" cy="1143000"/>
          </a:xfrm>
        </p:spPr>
        <p:txBody>
          <a:bodyPr/>
          <a:lstStyle/>
          <a:p>
            <a:r>
              <a:rPr lang="en-US" dirty="0"/>
              <a:t>Terminology</a:t>
            </a:r>
          </a:p>
        </p:txBody>
      </p:sp>
      <p:pic>
        <p:nvPicPr>
          <p:cNvPr id="6" name="Content Placeholder 5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D8D10F2-8410-7B44-98BF-5140F1CB64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866" y="1600202"/>
            <a:ext cx="4038600" cy="652578"/>
          </a:xfrm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F455E175-F0ED-DE45-B2D6-F89B50C125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7866" y="2435344"/>
            <a:ext cx="4038600" cy="296784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D76CF8-5F87-0A45-8585-2D8416261BF6}"/>
              </a:ext>
            </a:extLst>
          </p:cNvPr>
          <p:cNvSpPr txBox="1"/>
          <p:nvPr/>
        </p:nvSpPr>
        <p:spPr>
          <a:xfrm>
            <a:off x="4817536" y="1658796"/>
            <a:ext cx="29209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section is important to understand industry terms.</a:t>
            </a:r>
          </a:p>
          <a:p>
            <a:endParaRPr lang="en-US" sz="2400" dirty="0"/>
          </a:p>
          <a:p>
            <a:r>
              <a:rPr lang="en-US" sz="2400" dirty="0"/>
              <a:t>This section also provide the reader with context of common terms that may have industry specific. </a:t>
            </a:r>
          </a:p>
        </p:txBody>
      </p:sp>
      <p:pic>
        <p:nvPicPr>
          <p:cNvPr id="10" name="Content Placeholder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40C6D3F-058D-AE40-90E8-AC10DC8DB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6" y="357419"/>
            <a:ext cx="3522302" cy="9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2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F8D1-0379-3E43-8A07-8AA76649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932" y="274638"/>
            <a:ext cx="5621867" cy="1143000"/>
          </a:xfrm>
        </p:spPr>
        <p:txBody>
          <a:bodyPr>
            <a:normAutofit/>
          </a:bodyPr>
          <a:lstStyle/>
          <a:p>
            <a:r>
              <a:rPr lang="en-US" sz="3200" dirty="0"/>
              <a:t>Fuel Specification Table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4B5D350F-482D-2443-9C81-B9085D2D09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391" y="1417638"/>
            <a:ext cx="8002761" cy="251089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7C4693-CC95-0E49-81BF-D6C8BE5266E9}"/>
              </a:ext>
            </a:extLst>
          </p:cNvPr>
          <p:cNvSpPr txBox="1"/>
          <p:nvPr/>
        </p:nvSpPr>
        <p:spPr>
          <a:xfrm>
            <a:off x="585391" y="4047067"/>
            <a:ext cx="8101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important performance parameters to ensure that ethanol will fuel a cook store, mitigate safety concerns and align product quality from multiple suppliers.</a:t>
            </a:r>
          </a:p>
          <a:p>
            <a:endParaRPr lang="en-US" dirty="0"/>
          </a:p>
          <a:p>
            <a:r>
              <a:rPr lang="en-US" dirty="0"/>
              <a:t>There are very important elements in this Table:  The property that must be identified and controlled, the units of measurement and minimum or maximum allowable concentrations/ properties.  The appropriate test methods are also identified in this Table.  </a:t>
            </a:r>
          </a:p>
        </p:txBody>
      </p:sp>
      <p:pic>
        <p:nvPicPr>
          <p:cNvPr id="8" name="Content Placeholder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956E0D2-7FCF-3E45-B204-596AB927F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57419"/>
            <a:ext cx="3522302" cy="9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02EBA-29DF-104E-BB59-149C966D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0" y="274638"/>
            <a:ext cx="4927600" cy="1143000"/>
          </a:xfrm>
        </p:spPr>
        <p:txBody>
          <a:bodyPr/>
          <a:lstStyle/>
          <a:p>
            <a:r>
              <a:rPr lang="en-US" dirty="0"/>
              <a:t>Ethanol Denaturants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44190D3C-5173-924A-8235-11CAB6134F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6400" y="1679588"/>
            <a:ext cx="8280400" cy="2516474"/>
          </a:xfrm>
        </p:spPr>
      </p:pic>
      <p:pic>
        <p:nvPicPr>
          <p:cNvPr id="5" name="Content Placeholder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F3922D7-5B32-6E47-AABF-58700462B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" y="357419"/>
            <a:ext cx="3522302" cy="97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6619F9-3FF3-AD4C-9255-561046F7DCDE}"/>
              </a:ext>
            </a:extLst>
          </p:cNvPr>
          <p:cNvSpPr txBox="1"/>
          <p:nvPr/>
        </p:nvSpPr>
        <p:spPr>
          <a:xfrm>
            <a:off x="508000" y="4538133"/>
            <a:ext cx="817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Denaturants are materials added to ethanol to render the product “unsuitable for beverage use (undrinkable) to avoid beverage taxation.</a:t>
            </a:r>
          </a:p>
          <a:p>
            <a:endParaRPr lang="en-US" dirty="0"/>
          </a:p>
          <a:p>
            <a:r>
              <a:rPr lang="en-US" dirty="0"/>
              <a:t>These materials are typically identified by the regulating agency and must also be appropriate for the application.  For example, the government may have a list of suitable denaturants but those denaturants may be harmful to human health (an example Methanol) while also be  flammable and clean burning for cooking applications.</a:t>
            </a:r>
          </a:p>
        </p:txBody>
      </p:sp>
    </p:spTree>
    <p:extLst>
      <p:ext uri="{BB962C8B-B14F-4D97-AF65-F5344CB8AC3E}">
        <p14:creationId xmlns:p14="http://schemas.microsoft.com/office/powerpoint/2010/main" val="3958364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8A3F-21D5-0C47-B9E9-359197A6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Specification: Important Discussion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59758E4D-2918-EF41-B6C1-6E82892DA5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57533"/>
            <a:ext cx="4038600" cy="4238763"/>
          </a:xfrm>
        </p:spPr>
      </p:pic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A47F7A13-3D25-244E-9CF8-6133DD97F4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5779921"/>
            <a:ext cx="4038600" cy="693374"/>
          </a:xfrm>
        </p:spPr>
      </p:pic>
      <p:pic>
        <p:nvPicPr>
          <p:cNvPr id="9" name="Content Placeholder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2A5C35C-C70A-CA43-88E7-96FE28979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535" y="5307577"/>
            <a:ext cx="3522302" cy="977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682799-2907-C043-8612-18C2C641D0EE}"/>
              </a:ext>
            </a:extLst>
          </p:cNvPr>
          <p:cNvSpPr txBox="1"/>
          <p:nvPr/>
        </p:nvSpPr>
        <p:spPr>
          <a:xfrm>
            <a:off x="4648202" y="1417638"/>
            <a:ext cx="42587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section is a detailed discussion on the parameters from Table 1, why they are important and great education for the reader.  </a:t>
            </a:r>
          </a:p>
          <a:p>
            <a:endParaRPr lang="en-US" sz="2000" dirty="0"/>
          </a:p>
          <a:p>
            <a:r>
              <a:rPr lang="en-US" sz="2000" dirty="0"/>
              <a:t>Information here includes why a dye may be added to the product to deter taxation; the dye does not improve ethanol’s performance in a cookstove. </a:t>
            </a:r>
          </a:p>
        </p:txBody>
      </p:sp>
    </p:spTree>
    <p:extLst>
      <p:ext uri="{BB962C8B-B14F-4D97-AF65-F5344CB8AC3E}">
        <p14:creationId xmlns:p14="http://schemas.microsoft.com/office/powerpoint/2010/main" val="4204560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EB3DCC-4782-2345-BA62-2B14E1BA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Workmanship and Sampling</a:t>
            </a:r>
          </a:p>
        </p:txBody>
      </p:sp>
      <p:pic>
        <p:nvPicPr>
          <p:cNvPr id="8" name="Content Placeholder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9380995-00B4-8E4E-AB86-50EB6A4A0C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23516"/>
            <a:ext cx="4038600" cy="3879331"/>
          </a:xfrm>
        </p:spPr>
      </p:pic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E4DCB132-92E8-F84E-9414-25F629AC69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37100" y="1270000"/>
            <a:ext cx="4038600" cy="3365500"/>
          </a:xfr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AA9FAB2-D9D2-964A-A733-8A49273E0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2" y="4504266"/>
            <a:ext cx="4146527" cy="2290233"/>
          </a:xfrm>
          <a:prstGeom prst="rect">
            <a:avLst/>
          </a:prstGeom>
        </p:spPr>
      </p:pic>
      <p:pic>
        <p:nvPicPr>
          <p:cNvPr id="13" name="Content Placeholder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66F1822-9164-884C-A841-6883DDC10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100" y="274638"/>
            <a:ext cx="3522302" cy="97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37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79A85-3C85-3848-A540-B6A7819F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278"/>
            <a:ext cx="4191000" cy="1143000"/>
          </a:xfrm>
        </p:spPr>
        <p:txBody>
          <a:bodyPr/>
          <a:lstStyle/>
          <a:p>
            <a:r>
              <a:rPr lang="en-US" dirty="0"/>
              <a:t>Final Sections</a:t>
            </a:r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B8800DB8-DC23-9A44-B0A2-9B6B5F68BF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983149"/>
            <a:ext cx="4038600" cy="784307"/>
          </a:xfrm>
        </p:spPr>
      </p:pic>
      <p:pic>
        <p:nvPicPr>
          <p:cNvPr id="9" name="Content Placeholder 8" descr="Text&#10;&#10;Description automatically generated with medium confidence">
            <a:extLst>
              <a:ext uri="{FF2B5EF4-FFF2-40B4-BE49-F238E27FC236}">
                <a16:creationId xmlns:a16="http://schemas.microsoft.com/office/drawing/2014/main" id="{E59B7843-5FCA-F740-8E18-341F2E506F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4800" y="1733084"/>
            <a:ext cx="4038600" cy="2793365"/>
          </a:xfrm>
        </p:spPr>
      </p:pic>
      <p:pic>
        <p:nvPicPr>
          <p:cNvPr id="5" name="Content Placeholder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623DD7B-168A-D143-97E3-7FA122856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97865"/>
            <a:ext cx="3522302" cy="977438"/>
          </a:xfrm>
          <a:prstGeom prst="rect">
            <a:avLst/>
          </a:prstGeom>
        </p:spPr>
      </p:pic>
      <p:pic>
        <p:nvPicPr>
          <p:cNvPr id="13" name="Picture 12" descr="Text, letter&#10;&#10;Description automatically generated">
            <a:extLst>
              <a:ext uri="{FF2B5EF4-FFF2-40B4-BE49-F238E27FC236}">
                <a16:creationId xmlns:a16="http://schemas.microsoft.com/office/drawing/2014/main" id="{B9C4D852-18CE-3D4F-B636-EA8F334D9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00" y="4483100"/>
            <a:ext cx="8509000" cy="2374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3D7D48-2566-0A46-8CBB-9281294EA32E}"/>
              </a:ext>
            </a:extLst>
          </p:cNvPr>
          <p:cNvSpPr txBox="1"/>
          <p:nvPr/>
        </p:nvSpPr>
        <p:spPr>
          <a:xfrm>
            <a:off x="5012267" y="1507067"/>
            <a:ext cx="36745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final key details about how to appropriately identify and analyze ethanol for this application. </a:t>
            </a:r>
          </a:p>
          <a:p>
            <a:endParaRPr lang="en-US" dirty="0"/>
          </a:p>
          <a:p>
            <a:r>
              <a:rPr lang="en-US" dirty="0"/>
              <a:t>The appendix can contain any additional details to assist with the identification and use.  Industry specific information can be detailed here.  </a:t>
            </a:r>
          </a:p>
        </p:txBody>
      </p:sp>
    </p:spTree>
    <p:extLst>
      <p:ext uri="{BB962C8B-B14F-4D97-AF65-F5344CB8AC3E}">
        <p14:creationId xmlns:p14="http://schemas.microsoft.com/office/powerpoint/2010/main" val="852019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6BF81A-202C-4941-857B-D084B190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Thoughts: E3050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5545C-34BD-2249-A92E-F5938308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globally accepted standard has been developed over many years by global experts.</a:t>
            </a:r>
          </a:p>
          <a:p>
            <a:r>
              <a:rPr lang="en-US" dirty="0"/>
              <a:t>Adoption of this standard will ensure proper selection of the fuel needed by cook stoves.</a:t>
            </a:r>
          </a:p>
          <a:p>
            <a:r>
              <a:rPr lang="en-US" dirty="0"/>
              <a:t>This is a “living document” which means the content is always being reviewed and updated by </a:t>
            </a:r>
            <a:r>
              <a:rPr lang="en-US"/>
              <a:t>industry experts.  </a:t>
            </a:r>
          </a:p>
        </p:txBody>
      </p:sp>
    </p:spTree>
    <p:extLst>
      <p:ext uri="{BB962C8B-B14F-4D97-AF65-F5344CB8AC3E}">
        <p14:creationId xmlns:p14="http://schemas.microsoft.com/office/powerpoint/2010/main" val="145991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a bit about me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9116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1994:  Started at largest distillery in the world.</a:t>
            </a:r>
          </a:p>
          <a:p>
            <a:pPr marL="0" indent="0">
              <a:buNone/>
            </a:pPr>
            <a:r>
              <a:rPr lang="en-US" dirty="0"/>
              <a:t>2000: Transferred to largest corn processing plant in the world.</a:t>
            </a:r>
          </a:p>
          <a:p>
            <a:pPr marL="0" indent="0">
              <a:buNone/>
            </a:pPr>
            <a:r>
              <a:rPr lang="en-US" dirty="0"/>
              <a:t>2007:  Worked for ethanol trade association.</a:t>
            </a:r>
          </a:p>
          <a:p>
            <a:pPr marL="0" indent="0">
              <a:buNone/>
            </a:pPr>
            <a:r>
              <a:rPr lang="en-US" dirty="0"/>
              <a:t>2015: Opened up a consulting gig to feed my family.</a:t>
            </a:r>
          </a:p>
          <a:p>
            <a:pPr marL="0" indent="0">
              <a:buNone/>
            </a:pPr>
            <a:r>
              <a:rPr lang="en-US" dirty="0"/>
              <a:t>2018: Building markets globally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7" name="Content Placeholder 6" descr="20170419_090754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195274" y="1862129"/>
            <a:ext cx="4038602" cy="40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89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ebsite background3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KMoore Consulting LLC, Email: </a:t>
            </a:r>
            <a:r>
              <a:rPr lang="en-US" dirty="0">
                <a:hlinkClick r:id="rId3"/>
              </a:rPr>
              <a:t>fueltechservice@gmail.com</a:t>
            </a:r>
            <a:r>
              <a:rPr lang="en-US" dirty="0"/>
              <a:t>, Phone: 309.275.9433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038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FDA46-7904-FE46-89F6-42A81F7F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Global Standards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A94D7-72CD-7242-A618-F2FB48FA1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robust standard is developed by appropriate subject matter experts from both the public and private sectors.</a:t>
            </a:r>
          </a:p>
          <a:p>
            <a:r>
              <a:rPr lang="en-US" dirty="0"/>
              <a:t>The standards should have enough detail to enable the user to be educated on the product or process with both performance and safety concerns.  </a:t>
            </a:r>
          </a:p>
          <a:p>
            <a:r>
              <a:rPr lang="en-US" dirty="0"/>
              <a:t>The standards must be accessible and not cost prohibitive to enable their use.</a:t>
            </a:r>
          </a:p>
          <a:p>
            <a:r>
              <a:rPr lang="en-US" dirty="0"/>
              <a:t>The standards should facilitate action, commercial or volunteer.</a:t>
            </a:r>
          </a:p>
        </p:txBody>
      </p:sp>
    </p:spTree>
    <p:extLst>
      <p:ext uri="{BB962C8B-B14F-4D97-AF65-F5344CB8AC3E}">
        <p14:creationId xmlns:p14="http://schemas.microsoft.com/office/powerpoint/2010/main" val="49162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201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Standards Development Organizations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159268"/>
            <a:ext cx="4038600" cy="5197084"/>
          </a:xfrm>
        </p:spPr>
        <p:txBody>
          <a:bodyPr>
            <a:noAutofit/>
          </a:bodyPr>
          <a:lstStyle/>
          <a:p>
            <a:r>
              <a:rPr lang="en-US" dirty="0"/>
              <a:t>There are several globally recognized standards development organizations.</a:t>
            </a:r>
          </a:p>
          <a:p>
            <a:r>
              <a:rPr lang="en-US" dirty="0"/>
              <a:t>Some of these organizations have a broad spectrum of products; others are more focused and specialize in a particular area.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3B62-11C5-2E45-94BD-5F508026BF5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453" y="1961906"/>
            <a:ext cx="2243494" cy="524253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7A39B44-B0B1-854E-BCF2-96E64070F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222" y="2809875"/>
            <a:ext cx="2371725" cy="619125"/>
          </a:xfrm>
          <a:prstGeom prst="rect">
            <a:avLst/>
          </a:prstGeom>
        </p:spPr>
      </p:pic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5114947E-D7DB-7845-B602-3C46A1CBE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575" y="3602831"/>
            <a:ext cx="828675" cy="81915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81E0B0B-6464-A24D-A1FB-0CF300212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3569494"/>
            <a:ext cx="1028700" cy="885825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AD3DFD0-CE70-CB47-A4E7-4FA8D5294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222" y="4583913"/>
            <a:ext cx="1409700" cy="131445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982A6A6D-291B-2247-93D9-763E90461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7575" y="4757744"/>
            <a:ext cx="11620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3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5868"/>
            <a:ext cx="9144000" cy="909477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cs typeface="Arial" panose="020B0604020202020204" pitchFamily="34" charset="0"/>
              </a:rPr>
              <a:t>Facilitating Business: </a:t>
            </a:r>
            <a:br>
              <a:rPr lang="en-US" sz="4800" dirty="0">
                <a:cs typeface="Arial" panose="020B0604020202020204" pitchFamily="34" charset="0"/>
              </a:rPr>
            </a:br>
            <a:r>
              <a:rPr lang="en-US" sz="4800" dirty="0">
                <a:cs typeface="Arial" panose="020B0604020202020204" pitchFamily="34" charset="0"/>
              </a:rPr>
              <a:t>Standards Provide Support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3428"/>
            <a:ext cx="8229600" cy="430484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cs typeface="Arial" panose="020B0604020202020204" pitchFamily="34" charset="0"/>
              </a:rPr>
              <a:t>Standards are important to all of us!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cs typeface="Arial" panose="020B0604020202020204" pitchFamily="34" charset="0"/>
              </a:rPr>
              <a:t>Nearly every country/ state adopts process and product standards to regulate commerce and ensure a equal opportunity.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cs typeface="Arial" panose="020B0604020202020204" pitchFamily="34" charset="0"/>
              </a:rPr>
              <a:t>Many government agencies are required to adopt international consensus standards when available.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cs typeface="Arial" panose="020B0604020202020204" pitchFamily="34" charset="0"/>
              </a:rPr>
              <a:t>Commercial contracts typically reference consensus standards for products.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6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311"/>
            <a:ext cx="8229600" cy="1143000"/>
          </a:xfrm>
        </p:spPr>
        <p:txBody>
          <a:bodyPr/>
          <a:lstStyle/>
          <a:p>
            <a:r>
              <a:rPr lang="en-US" sz="4800" dirty="0">
                <a:cs typeface="Arial" panose="020B0604020202020204" pitchFamily="34" charset="0"/>
              </a:rPr>
              <a:t>ASTM Standards – The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8916" y="1149311"/>
            <a:ext cx="4038600" cy="53066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Arial" panose="020B0604020202020204" pitchFamily="34" charset="0"/>
              </a:rPr>
              <a:t>Stakeholder involvement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Two face-to-face meetings per year, voting rights throughout the year.</a:t>
            </a:r>
          </a:p>
          <a:p>
            <a:r>
              <a:rPr lang="en-US" dirty="0">
                <a:cs typeface="Arial" panose="020B0604020202020204" pitchFamily="34" charset="0"/>
              </a:rPr>
              <a:t>Balanced stakeholder input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Producer Voting category cannot out-number the User + General Interest categories.</a:t>
            </a:r>
          </a:p>
          <a:p>
            <a:r>
              <a:rPr lang="en-US" dirty="0">
                <a:cs typeface="Arial" panose="020B0604020202020204" pitchFamily="34" charset="0"/>
              </a:rPr>
              <a:t>Level of participation can vary with your availability.</a:t>
            </a:r>
          </a:p>
          <a:p>
            <a:r>
              <a:rPr lang="en-US" dirty="0">
                <a:cs typeface="Arial" panose="020B0604020202020204" pitchFamily="34" charset="0"/>
              </a:rPr>
              <a:t>Unlimited committee memberships.</a:t>
            </a:r>
          </a:p>
          <a:p>
            <a:r>
              <a:rPr lang="en-US" dirty="0">
                <a:cs typeface="Arial" panose="020B0604020202020204" pitchFamily="34" charset="0"/>
              </a:rPr>
              <a:t>Starts with $75 annual membership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E28ABD6-AB68-4048-9ED5-92E3558E8C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720330"/>
            <a:ext cx="4038600" cy="4285703"/>
          </a:xfrm>
        </p:spPr>
      </p:pic>
    </p:spTree>
    <p:extLst>
      <p:ext uri="{BB962C8B-B14F-4D97-AF65-F5344CB8AC3E}">
        <p14:creationId xmlns:p14="http://schemas.microsoft.com/office/powerpoint/2010/main" val="43200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Ethanol: Cooking Fuel Application</a:t>
            </a:r>
          </a:p>
        </p:txBody>
      </p:sp>
      <p:pic>
        <p:nvPicPr>
          <p:cNvPr id="3" name="Picture 2" descr="A picture containing person, orange&#10;&#10;Description automatically generated">
            <a:extLst>
              <a:ext uri="{FF2B5EF4-FFF2-40B4-BE49-F238E27FC236}">
                <a16:creationId xmlns:a16="http://schemas.microsoft.com/office/drawing/2014/main" id="{184BDE10-EB0E-E14E-8CB3-E9ECE71F3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0" r="1" b="218"/>
          <a:stretch/>
        </p:blipFill>
        <p:spPr>
          <a:xfrm>
            <a:off x="630936" y="2516777"/>
            <a:ext cx="4677156" cy="366018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60136" y="2516777"/>
            <a:ext cx="2852928" cy="366018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There is a great need to develop clean cooking fuels around the world.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Many cooking fuels are dangerous to human health.</a:t>
            </a:r>
          </a:p>
          <a:p>
            <a:pPr>
              <a:lnSpc>
                <a:spcPct val="90000"/>
              </a:lnSpc>
            </a:pPr>
            <a:r>
              <a:rPr lang="en-US" sz="1600"/>
              <a:t>The cooking fuel must be: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Readily available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Appropriate for the use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Cost effective, and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Safe for humans and the environment.</a:t>
            </a:r>
          </a:p>
          <a:p>
            <a:pPr>
              <a:lnSpc>
                <a:spcPct val="90000"/>
              </a:lnSpc>
            </a:pPr>
            <a:endParaRPr lang="en-US" sz="1600"/>
          </a:p>
          <a:p>
            <a:pPr>
              <a:lnSpc>
                <a:spcPct val="90000"/>
              </a:lnSpc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1786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1685F7-AE03-1848-9AD7-C579D698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1" y="4018137"/>
            <a:ext cx="3803416" cy="212958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4200">
                <a:solidFill>
                  <a:schemeClr val="bg1"/>
                </a:solidFill>
              </a:rPr>
              <a:t>ASTM International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BCA0DE1-4667-844B-B40C-9E62B2805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19" y="735762"/>
            <a:ext cx="8132299" cy="302928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830625"/>
            <a:ext cx="304800" cy="322326"/>
            <a:chOff x="215328" y="-46937"/>
            <a:chExt cx="304800" cy="2773841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7613133" y="4270841"/>
            <a:ext cx="1423414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67017-154A-6046-8D80-AD993D3C1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978" y="4018143"/>
            <a:ext cx="4161833" cy="2129599"/>
          </a:xfrm>
          <a:noFill/>
        </p:spPr>
        <p:txBody>
          <a:bodyPr anchor="t"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ASTM publishes over 12,500 standards that are used globally.</a:t>
            </a:r>
          </a:p>
          <a:p>
            <a:r>
              <a:rPr lang="en-US" sz="1600">
                <a:solidFill>
                  <a:schemeClr val="bg1"/>
                </a:solidFill>
              </a:rPr>
              <a:t>More than 30,000 volunteer members.</a:t>
            </a:r>
          </a:p>
          <a:p>
            <a:r>
              <a:rPr lang="en-US" sz="1600">
                <a:solidFill>
                  <a:schemeClr val="bg1"/>
                </a:solidFill>
              </a:rPr>
              <a:t>Over 140 countries participating in ASTM standards development.</a:t>
            </a:r>
          </a:p>
          <a:p>
            <a:r>
              <a:rPr lang="en-US" sz="1600">
                <a:solidFill>
                  <a:schemeClr val="bg1"/>
                </a:solidFill>
              </a:rPr>
              <a:t>Government, Industry, Consumers, Laboratories, Academia.</a:t>
            </a:r>
          </a:p>
          <a:p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8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9F439-A907-0F44-9556-A7BCA9FA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ASTM Committee E48 Bioenergy and Industrial Chemicals from Biomass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38F74-E621-BB4B-985F-4BF126238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Committee has been developing standards for over 25 years.</a:t>
            </a:r>
          </a:p>
          <a:p>
            <a:r>
              <a:rPr lang="en-US" dirty="0"/>
              <a:t>More than 150 members from around the world working on biomass standards.</a:t>
            </a:r>
          </a:p>
          <a:p>
            <a:r>
              <a:rPr lang="en-US" dirty="0"/>
              <a:t>Ethanol standards under development to support the use of renewable, natural applications.</a:t>
            </a:r>
          </a:p>
          <a:p>
            <a:r>
              <a:rPr lang="en-US" dirty="0"/>
              <a:t>Developed standard E3050 for Ethanol for cooking applications in 2016.</a:t>
            </a:r>
          </a:p>
        </p:txBody>
      </p:sp>
    </p:spTree>
    <p:extLst>
      <p:ext uri="{BB962C8B-B14F-4D97-AF65-F5344CB8AC3E}">
        <p14:creationId xmlns:p14="http://schemas.microsoft.com/office/powerpoint/2010/main" val="1001795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BC2823-1954-4D16-9592-B1E2BB713575}"/>
</file>

<file path=customXml/itemProps2.xml><?xml version="1.0" encoding="utf-8"?>
<ds:datastoreItem xmlns:ds="http://schemas.openxmlformats.org/officeDocument/2006/customXml" ds:itemID="{E4CC686E-B4F3-4597-AEF9-35287C5E01FD}"/>
</file>

<file path=customXml/itemProps3.xml><?xml version="1.0" encoding="utf-8"?>
<ds:datastoreItem xmlns:ds="http://schemas.openxmlformats.org/officeDocument/2006/customXml" ds:itemID="{CF581B43-0718-4DEE-A493-57224FE72667}"/>
</file>

<file path=customXml/itemProps4.xml><?xml version="1.0" encoding="utf-8"?>
<ds:datastoreItem xmlns:ds="http://schemas.openxmlformats.org/officeDocument/2006/customXml" ds:itemID="{083D3ED0-8C6F-4A0D-ACC2-25209492DC2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4326</TotalTime>
  <Words>1081</Words>
  <Application>Microsoft Macintosh PowerPoint</Application>
  <PresentationFormat>On-screen Show (4:3)</PresentationFormat>
  <Paragraphs>105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Ethanol: Cooking Fuel Standard</vt:lpstr>
      <vt:lpstr>Just a bit about me…</vt:lpstr>
      <vt:lpstr>Global Standards Organizations</vt:lpstr>
      <vt:lpstr>Standards Development Organizations</vt:lpstr>
      <vt:lpstr>Facilitating Business:  Standards Provide Support</vt:lpstr>
      <vt:lpstr>ASTM Standards – The Process</vt:lpstr>
      <vt:lpstr>Ethanol: Cooking Fuel Application</vt:lpstr>
      <vt:lpstr>ASTM International</vt:lpstr>
      <vt:lpstr>ASTM Committee E48 Bioenergy and Industrial Chemicals from Biomass</vt:lpstr>
      <vt:lpstr>Globally Available Standard: E3050</vt:lpstr>
      <vt:lpstr>PowerPoint Presentation</vt:lpstr>
      <vt:lpstr>Identification of Appropriate Test Methods</vt:lpstr>
      <vt:lpstr>Terminology</vt:lpstr>
      <vt:lpstr>Fuel Specification Table</vt:lpstr>
      <vt:lpstr>Ethanol Denaturants</vt:lpstr>
      <vt:lpstr>Specification: Important Discussion</vt:lpstr>
      <vt:lpstr>Workmanship and Sampling</vt:lpstr>
      <vt:lpstr>Final Sections</vt:lpstr>
      <vt:lpstr>Final Thoughts: E3050</vt:lpstr>
      <vt:lpstr>Thank you!</vt:lpstr>
    </vt:vector>
  </TitlesOfParts>
  <Manager/>
  <Company>KMoore Consulting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Ethanol Production and Use</dc:title>
  <dc:subject/>
  <dc:creator>Kristy Moore</dc:creator>
  <cp:keywords/>
  <dc:description/>
  <cp:lastModifiedBy>Kristin Moore</cp:lastModifiedBy>
  <cp:revision>293</cp:revision>
  <dcterms:created xsi:type="dcterms:W3CDTF">2016-03-31T21:29:52Z</dcterms:created>
  <dcterms:modified xsi:type="dcterms:W3CDTF">2022-03-14T18:37:46Z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62382f42-e4a3-41bc-95c0-91079c541e81</vt:lpwstr>
  </property>
</Properties>
</file>