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75" r:id="rId2"/>
    <p:sldId id="309" r:id="rId3"/>
    <p:sldId id="287" r:id="rId4"/>
    <p:sldId id="289" r:id="rId5"/>
    <p:sldId id="351" r:id="rId6"/>
    <p:sldId id="352" r:id="rId7"/>
    <p:sldId id="380" r:id="rId8"/>
    <p:sldId id="381" r:id="rId9"/>
    <p:sldId id="355" r:id="rId10"/>
    <p:sldId id="378" r:id="rId11"/>
    <p:sldId id="379" r:id="rId12"/>
    <p:sldId id="382" r:id="rId13"/>
    <p:sldId id="383" r:id="rId14"/>
    <p:sldId id="384" r:id="rId15"/>
    <p:sldId id="386" r:id="rId16"/>
    <p:sldId id="387" r:id="rId17"/>
    <p:sldId id="388" r:id="rId18"/>
    <p:sldId id="389" r:id="rId19"/>
    <p:sldId id="370" r:id="rId20"/>
    <p:sldId id="371" r:id="rId21"/>
    <p:sldId id="372" r:id="rId22"/>
    <p:sldId id="360" r:id="rId23"/>
    <p:sldId id="377" r:id="rId24"/>
    <p:sldId id="391" r:id="rId25"/>
    <p:sldId id="392" r:id="rId26"/>
    <p:sldId id="393" r:id="rId27"/>
    <p:sldId id="394" r:id="rId28"/>
    <p:sldId id="395" r:id="rId29"/>
    <p:sldId id="338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A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179" autoAdjust="0"/>
  </p:normalViewPr>
  <p:slideViewPr>
    <p:cSldViewPr>
      <p:cViewPr varScale="1">
        <p:scale>
          <a:sx n="60" d="100"/>
          <a:sy n="60" d="100"/>
        </p:scale>
        <p:origin x="114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81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4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65309-737A-4DEA-AEB4-75FECEFA0156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FD3D7-B09F-4AB9-92BE-B8939A10FAA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47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757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202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838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853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5107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111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609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579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0103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4639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367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8552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8266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0361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6374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0959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339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744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235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89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206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206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30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FD3D7-B09F-4AB9-92BE-B8939A10FAA9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202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006B2D-D442-460D-908B-208ABC4DA2C2}" type="datetimeFigureOut">
              <a:rPr lang="fr-FR" smtClean="0"/>
              <a:pPr/>
              <a:t>17/03/2022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D8F2C2A-BB9F-4F7D-BA00-EBF4A86AB56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tntogo2020@gmail.com" TargetMode="External"/><Relationship Id="rId2" Type="http://schemas.openxmlformats.org/officeDocument/2006/relationships/hyperlink" Target="mailto:hauqe.togo.qualite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www.hauqe.or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78416" cy="332656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2700" b="1" dirty="0"/>
            </a:br>
            <a:br>
              <a:rPr lang="fr-FR" sz="2700" b="1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548680"/>
            <a:ext cx="8503920" cy="61926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HAUTE AUTORITE DE LA QUALITE </a:t>
            </a:r>
          </a:p>
          <a:p>
            <a:pPr algn="ctr">
              <a:buNone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ET DE L’ENVIRONNEMENT</a:t>
            </a:r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r>
              <a:rPr lang="fr-FR" sz="2200" b="1" dirty="0">
                <a:latin typeface="Arial" pitchFamily="34" charset="0"/>
                <a:cs typeface="Arial" pitchFamily="34" charset="0"/>
              </a:rPr>
              <a:t>AGENCE TOGOLAISE DE NORMALISATION</a:t>
            </a:r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endParaRPr lang="fr-FR" b="1" dirty="0">
              <a:solidFill>
                <a:srgbClr val="0070C0"/>
              </a:solidFill>
            </a:endParaRPr>
          </a:p>
          <a:p>
            <a:pPr algn="ctr">
              <a:buNone/>
            </a:pP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2682" y="3880588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b="1" dirty="0">
              <a:hlinkClick r:id="rId2"/>
            </a:endParaRPr>
          </a:p>
          <a:p>
            <a:pPr algn="ctr"/>
            <a:endParaRPr lang="fr-FR" sz="2400" b="1" u="sng" dirty="0">
              <a:solidFill>
                <a:srgbClr val="00B0F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Arial" panose="020B0604020202020204" pitchFamily="34" charset="0"/>
              <a:hlinkClick r:id="rId2"/>
            </a:endParaRPr>
          </a:p>
          <a:p>
            <a:pPr algn="ctr"/>
            <a:r>
              <a:rPr lang="fr-FR" sz="2400" b="1" u="sng" dirty="0">
                <a:solidFill>
                  <a:srgbClr val="00B0F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atntogo2020@gmail.com</a:t>
            </a:r>
            <a:endParaRPr lang="fr-FR" sz="2400" b="1" u="sng" dirty="0">
              <a:solidFill>
                <a:srgbClr val="00B0F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fr-FR" sz="2400" b="1" u="sng" dirty="0">
              <a:solidFill>
                <a:srgbClr val="00B0F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r-FR" sz="2400" b="1" u="sng" dirty="0">
                <a:solidFill>
                  <a:srgbClr val="00B0F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hauqe.togo.qualite@gmail.com</a:t>
            </a:r>
            <a:endParaRPr lang="fr-FR" sz="2400" b="1" u="sng" dirty="0">
              <a:solidFill>
                <a:srgbClr val="00B0F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fr-FR" sz="2400" b="1" u="sng" dirty="0">
              <a:solidFill>
                <a:srgbClr val="00B0F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r-FR" sz="2400" b="1" dirty="0">
                <a:solidFill>
                  <a:srgbClr val="00B0F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https://www.hauqe.tg</a:t>
            </a:r>
            <a:r>
              <a:rPr lang="fr-FR" sz="2400" b="1" dirty="0">
                <a:solidFill>
                  <a:srgbClr val="00B0F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800" b="1" u="sng" dirty="0">
              <a:latin typeface="Book Antiqua" panose="0204060205030503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fr-FR" sz="3600" b="1" dirty="0">
              <a:latin typeface="Book Antiqua" panose="0204060205030503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endParaRPr lang="fr-FR" b="1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7" y="764704"/>
            <a:ext cx="864096" cy="136815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908720"/>
            <a:ext cx="12961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Moins 4"/>
          <p:cNvSpPr/>
          <p:nvPr/>
        </p:nvSpPr>
        <p:spPr>
          <a:xfrm>
            <a:off x="2843808" y="3573016"/>
            <a:ext cx="3312368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836712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latin typeface="+mn-lt"/>
                <a:cs typeface="Arial" pitchFamily="34" charset="0"/>
              </a:rPr>
              <a:t>NOTION SUR LA NORMALISATION</a:t>
            </a: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(6/6)</a:t>
            </a:r>
            <a:r>
              <a:rPr lang="fr-FR" sz="2000" b="1" dirty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endParaRPr lang="fr-FR" sz="1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662736" cy="5589240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70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86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Quelques organismes de normalisation</a:t>
            </a:r>
            <a:r>
              <a:rPr lang="fr-FR" sz="86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70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endParaRPr lang="fr-FR" sz="28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100" dirty="0"/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v"/>
            </a:pPr>
            <a:r>
              <a:rPr lang="fr-FR" sz="8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Internationaux </a:t>
            </a: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fr-FR" sz="8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fr-FR" sz="8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ISO, IEC/CEI, UIT, OIE, CIPV, Commission du Codex </a:t>
            </a:r>
            <a:r>
              <a:rPr lang="fr-FR" sz="80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Alimentarius</a:t>
            </a:r>
            <a:endParaRPr lang="fr-FR" sz="8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Ø"/>
            </a:pPr>
            <a:endParaRPr lang="fr-FR" sz="8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v"/>
            </a:pPr>
            <a:r>
              <a:rPr lang="fr-FR" sz="8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8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Régionaux</a:t>
            </a: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fr-FR" sz="8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fr-FR" sz="8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ARSO/ORAN, ECOWAQ (CEDEAO)</a:t>
            </a: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fr-FR" sz="8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v"/>
            </a:pPr>
            <a:r>
              <a:rPr lang="fr-FR" sz="8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Nationaux </a:t>
            </a: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fr-FR" sz="8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fr-FR" sz="8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AFNOR, ANOR, ANSI, ANMC, ASI, ASN, BSI, CODINORM, ANM, ABNORM, ATN.</a:t>
            </a:r>
          </a:p>
          <a:p>
            <a:pPr lvl="0" algn="just">
              <a:buNone/>
              <a:defRPr/>
            </a:pPr>
            <a:endParaRPr lang="fr-FR" sz="3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99592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397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836712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ORGANISME NATIONAL DE NORMALISATION</a:t>
            </a:r>
            <a:b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(1/8)</a:t>
            </a:r>
            <a:endParaRPr lang="fr-FR" sz="2200" b="1" dirty="0">
              <a:solidFill>
                <a:srgbClr val="00B0F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504" y="1268760"/>
            <a:ext cx="8878760" cy="5589240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500" b="1" dirty="0">
              <a:solidFill>
                <a:srgbClr val="92D05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28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Présentation de l’ATN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Cadre légal et réglementaire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endParaRPr lang="fr-FR" sz="1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100" dirty="0"/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r-FR" sz="260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Loi cadre de  2009 relative à la qualité créant la HAUQE et ses structures techniques (ATN, COTAG, ATOMET, ATOPROQ)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260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r-FR" sz="260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Décrets d’application de la loi cadre adoptés, notamment la Politique Nationale de la Qualité;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r-FR" sz="260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r-FR" sz="260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ATN= établissement public doté de la personnalité morale et de l’autonomie de gestion.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r-FR" sz="420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r-FR" sz="380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99592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2781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3978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836712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ORGANISME NATIONAL DE NORMALISATION</a:t>
            </a:r>
            <a:b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(2/8)</a:t>
            </a:r>
            <a:endParaRPr lang="fr-FR" sz="2200" b="1" dirty="0">
              <a:solidFill>
                <a:srgbClr val="00B0F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662736" cy="558924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70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112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Présentation de l’ATN</a:t>
            </a:r>
            <a:r>
              <a:rPr lang="fr-FR" sz="112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86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endParaRPr lang="fr-FR" sz="28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100" dirty="0"/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fr-FR" sz="1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Attributions</a:t>
            </a:r>
          </a:p>
          <a:p>
            <a:pPr lvl="0">
              <a:buClr>
                <a:srgbClr val="D16349"/>
              </a:buClr>
              <a:buNone/>
            </a:pPr>
            <a:endParaRPr lang="fr-FR" sz="4000" b="1" dirty="0">
              <a:solidFill>
                <a:srgbClr val="7030A0"/>
              </a:solidFill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10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Concevoir et suivre la mise en œuvre de la politique nationale en matière de normalisation ;</a:t>
            </a:r>
          </a:p>
          <a:p>
            <a:pPr lvl="0" algn="just">
              <a:buClr>
                <a:srgbClr val="D16349"/>
              </a:buClr>
              <a:buNone/>
            </a:pPr>
            <a:endParaRPr lang="fr-FR" sz="6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10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Travailler en relation avec les organes communautaires, régionaux et internationaux de normalisation ;</a:t>
            </a: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endParaRPr lang="fr-FR" sz="6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10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Fournir au gouvernement et aux services concernés les informations fiables </a:t>
            </a: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endParaRPr lang="fr-FR" sz="10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None/>
            </a:pPr>
            <a:r>
              <a:rPr lang="fr-FR" sz="10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nécessaires à la formulation et à la mise en œuvre des politiques dans le domaine de la normalisation.</a:t>
            </a:r>
          </a:p>
          <a:p>
            <a:pPr marL="0" lvl="0" indent="0" algn="just">
              <a:buClr>
                <a:srgbClr val="D16349"/>
              </a:buClr>
              <a:buNone/>
            </a:pPr>
            <a:endParaRPr lang="fr-FR" sz="10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  <a:defRPr/>
            </a:pPr>
            <a:endParaRPr lang="fr-FR" sz="3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99592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2781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158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836712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ORGANISME NATIONAL DE NORMALISATION</a:t>
            </a:r>
            <a:b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(3/8)</a:t>
            </a:r>
            <a:endParaRPr lang="fr-FR" sz="2200" b="1" dirty="0">
              <a:solidFill>
                <a:srgbClr val="00B0F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662736" cy="558924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70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36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Présentation de l’ATN</a:t>
            </a:r>
            <a:r>
              <a:rPr lang="fr-FR" sz="51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100" dirty="0"/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fr-FR" sz="31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Attributions</a:t>
            </a:r>
          </a:p>
          <a:p>
            <a:pPr lvl="0"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fr-FR" sz="1900" b="1" dirty="0">
              <a:solidFill>
                <a:srgbClr val="7030A0"/>
              </a:solidFill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3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Développer des mécanismes permettant à l’Etat de se conformer </a:t>
            </a:r>
          </a:p>
          <a:p>
            <a:pPr lvl="0" algn="just">
              <a:buClr>
                <a:srgbClr val="D16349"/>
              </a:buClr>
              <a:buNone/>
            </a:pPr>
            <a:endParaRPr lang="fr-FR" sz="1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None/>
            </a:pPr>
            <a:r>
              <a:rPr lang="fr-FR" sz="3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à l’accord de l’OMC sur les obstacles techniques au commerce (OTC) et les mesures sanitaires et phytosanitaires (SPS);</a:t>
            </a: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endParaRPr lang="fr-FR" sz="3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31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Créer et gérer une base de données sur les normes et les règlements techniques à travers un centre national de documentation</a:t>
            </a:r>
          </a:p>
          <a:p>
            <a:pPr marL="0" lvl="0" indent="0" algn="just">
              <a:buClr>
                <a:srgbClr val="D16349"/>
              </a:buClr>
              <a:buNone/>
            </a:pPr>
            <a:endParaRPr lang="fr-FR" sz="5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Clr>
                <a:srgbClr val="D16349"/>
              </a:buClr>
              <a:buNone/>
            </a:pPr>
            <a:endParaRPr lang="fr-FR" sz="10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  <a:defRPr/>
            </a:pPr>
            <a:endParaRPr lang="fr-FR" sz="3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99592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2781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0490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836712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ORGANISME NATIONAL DE NORMALISATION</a:t>
            </a:r>
            <a:b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(4/8)</a:t>
            </a:r>
            <a:endParaRPr lang="fr-FR" sz="2200" b="1" dirty="0">
              <a:solidFill>
                <a:srgbClr val="00B0F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304272"/>
            <a:ext cx="8496944" cy="5904656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112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70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Présentation de l’ATN</a:t>
            </a:r>
            <a:r>
              <a:rPr lang="fr-FR" sz="70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endParaRPr lang="fr-FR" sz="40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100" dirty="0"/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fr-FR" sz="65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Attributions</a:t>
            </a:r>
          </a:p>
          <a:p>
            <a:pPr lvl="0">
              <a:buClr>
                <a:srgbClr val="D16349"/>
              </a:buClr>
              <a:buNone/>
            </a:pPr>
            <a:endParaRPr lang="fr-FR" sz="4000" b="1" dirty="0">
              <a:solidFill>
                <a:srgbClr val="7030A0"/>
              </a:solidFill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6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Réaliser des actions de formation en matière de normalisation ;</a:t>
            </a:r>
          </a:p>
          <a:p>
            <a:pPr marL="0" lvl="0" indent="0" algn="just">
              <a:buClr>
                <a:srgbClr val="D16349"/>
              </a:buClr>
              <a:buNone/>
            </a:pPr>
            <a:endParaRPr lang="fr-FR" sz="6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65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Coordonner les activités des différents ministères  </a:t>
            </a: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endParaRPr lang="fr-FR" sz="65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None/>
            </a:pPr>
            <a:r>
              <a:rPr lang="fr-FR" sz="65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 services impliqués dans l’élaboration des normes et des règlements techniques en adéquation</a:t>
            </a:r>
          </a:p>
          <a:p>
            <a:pPr lvl="0" algn="just">
              <a:buClr>
                <a:srgbClr val="D16349"/>
              </a:buClr>
              <a:buNone/>
            </a:pPr>
            <a:endParaRPr lang="fr-FR" sz="65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Clr>
                <a:srgbClr val="D16349"/>
              </a:buClr>
              <a:buNone/>
            </a:pPr>
            <a:r>
              <a:rPr lang="fr-FR" sz="65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avec le schéma d’harmonisation communautaire ainsi que la passation des marchés publics</a:t>
            </a:r>
            <a:r>
              <a:rPr lang="fr-FR" sz="6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; </a:t>
            </a:r>
          </a:p>
          <a:p>
            <a:pPr marL="0" lvl="0" indent="0" algn="just">
              <a:buClr>
                <a:srgbClr val="D16349"/>
              </a:buClr>
              <a:buNone/>
            </a:pPr>
            <a:endParaRPr lang="fr-FR" sz="9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  <a:defRPr/>
            </a:pPr>
            <a:endParaRPr lang="fr-FR" sz="3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99592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2781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3393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836712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ORGANISME NATIONAL DE NORMALISATION</a:t>
            </a:r>
            <a:b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(5/8)</a:t>
            </a:r>
            <a:endParaRPr lang="fr-FR" sz="2200" b="1" dirty="0">
              <a:solidFill>
                <a:srgbClr val="00B0F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304272"/>
            <a:ext cx="9144000" cy="5904656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112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12100" b="1" dirty="0">
                <a:solidFill>
                  <a:srgbClr val="92D050"/>
                </a:solidFill>
                <a:latin typeface="Georgia" panose="02040502050405020303" pitchFamily="18" charset="0"/>
              </a:rPr>
              <a:t>Travail technique de l’ATN</a:t>
            </a:r>
            <a:endParaRPr lang="fr-FR" sz="12100" b="1" dirty="0">
              <a:solidFill>
                <a:srgbClr val="92D050"/>
              </a:solidFill>
            </a:endParaRPr>
          </a:p>
          <a:p>
            <a:pPr lvl="0"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fr-FR" sz="5400" b="1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Début des activités de l’ATN : fin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; </a:t>
            </a:r>
          </a:p>
          <a:p>
            <a:pPr>
              <a:buFont typeface="Wingdings" pitchFamily="2" charset="2"/>
              <a:buChar char="v"/>
            </a:pPr>
            <a:endParaRPr lang="fr-FR" sz="8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Dispose de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comités techniques, 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comité national de la règlementation technique et des comités miroirs;</a:t>
            </a:r>
          </a:p>
          <a:p>
            <a:pPr>
              <a:buFont typeface="Wingdings" pitchFamily="2" charset="2"/>
              <a:buChar char="v"/>
            </a:pPr>
            <a:endParaRPr lang="fr-FR" sz="8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Normes adoptées par les comités techniques :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5814</a:t>
            </a:r>
            <a:endParaRPr lang="fr-FR" sz="10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endParaRPr lang="fr-FR" sz="8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Agroalimentaire 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  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689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8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Banque valeurs mobilières et autres services financiers :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336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7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Construction et Génie civil :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326</a:t>
            </a:r>
          </a:p>
          <a:p>
            <a:pPr lvl="0" algn="just">
              <a:buNone/>
              <a:defRPr/>
            </a:pPr>
            <a:endParaRPr lang="fr-FR" sz="3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99592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2781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5087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836712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ORGANISME NATIONAL DE NORMALISATION</a:t>
            </a:r>
            <a:b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(6/8)</a:t>
            </a:r>
            <a:endParaRPr lang="fr-FR" sz="2200" b="1" dirty="0">
              <a:solidFill>
                <a:srgbClr val="00B0F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3508" y="1304272"/>
            <a:ext cx="8856984" cy="5553728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112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1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 technique de l’ATN</a:t>
            </a:r>
            <a:endParaRPr lang="fr-FR" sz="12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fr-FR" sz="48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Industrie et pétrochimie :     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433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</a:p>
          <a:p>
            <a:pPr>
              <a:buFont typeface="Wingdings" pitchFamily="2" charset="2"/>
              <a:buChar char="v"/>
            </a:pPr>
            <a:endParaRPr lang="fr-FR" sz="6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Environnement et éducation : 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462</a:t>
            </a:r>
          </a:p>
          <a:p>
            <a:pPr>
              <a:buFont typeface="Wingdings" pitchFamily="2" charset="2"/>
              <a:buChar char="v"/>
            </a:pPr>
            <a:endParaRPr lang="fr-FR" sz="6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Textiles   :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287</a:t>
            </a:r>
          </a:p>
          <a:p>
            <a:pPr>
              <a:buFont typeface="Wingdings" pitchFamily="2" charset="2"/>
              <a:buChar char="v"/>
            </a:pPr>
            <a:endParaRPr lang="fr-FR" sz="8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Bois et produits ligneux :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</a:p>
          <a:p>
            <a:pPr marL="0" indent="0">
              <a:buNone/>
            </a:pPr>
            <a:endParaRPr lang="fr-FR" sz="8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Comité électrotechnique national :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568</a:t>
            </a:r>
          </a:p>
          <a:p>
            <a:pPr>
              <a:buFont typeface="Wingdings" pitchFamily="2" charset="2"/>
              <a:buChar char="v"/>
            </a:pPr>
            <a:endParaRPr lang="fr-FR" sz="8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Communication, NTC et transport 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502</a:t>
            </a:r>
          </a:p>
          <a:p>
            <a:pPr>
              <a:buFont typeface="Wingdings" pitchFamily="2" charset="2"/>
              <a:buChar char="v"/>
            </a:pPr>
            <a:endParaRPr lang="fr-FR" sz="10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Mesures sanitaires et phytosanitaires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187</a:t>
            </a:r>
          </a:p>
          <a:p>
            <a:pPr marL="0" lvl="0" indent="0" algn="just">
              <a:buClr>
                <a:srgbClr val="D16349"/>
              </a:buClr>
              <a:buNone/>
            </a:pPr>
            <a:endParaRPr lang="fr-FR" sz="10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endParaRPr lang="fr-FR" sz="5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endParaRPr lang="fr-FR" sz="4800" dirty="0">
              <a:solidFill>
                <a:srgbClr val="C00000"/>
              </a:solidFill>
            </a:endParaRPr>
          </a:p>
          <a:p>
            <a:pPr lvl="0" algn="just">
              <a:buNone/>
              <a:defRPr/>
            </a:pPr>
            <a:endParaRPr lang="fr-FR" sz="3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99592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2781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510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836712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ORGANISME NATIONAL DE NORMALISATION</a:t>
            </a:r>
            <a:b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(7/8)</a:t>
            </a:r>
            <a:endParaRPr lang="fr-FR" sz="2200" b="1" dirty="0">
              <a:solidFill>
                <a:srgbClr val="00B0F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3508" y="1304272"/>
            <a:ext cx="8856984" cy="5553728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112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1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 technique de l’ATN</a:t>
            </a:r>
            <a:endParaRPr lang="fr-FR" sz="12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fr-FR" sz="48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Construction et Génie civil : </a:t>
            </a:r>
            <a:r>
              <a:rPr lang="fr-FR" sz="10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326</a:t>
            </a:r>
          </a:p>
          <a:p>
            <a:pPr marL="0" indent="0">
              <a:buNone/>
            </a:pPr>
            <a:endParaRPr lang="fr-FR" sz="8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Produits et Equipements :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</a:p>
          <a:p>
            <a:pPr>
              <a:buFont typeface="Wingdings" pitchFamily="2" charset="2"/>
              <a:buChar char="v"/>
            </a:pPr>
            <a:endParaRPr lang="fr-FR" sz="10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Emballages :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299</a:t>
            </a:r>
          </a:p>
          <a:p>
            <a:pPr marL="0" indent="0">
              <a:buNone/>
            </a:pPr>
            <a:endParaRPr lang="fr-FR" sz="7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Energies et eaux :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</a:p>
          <a:p>
            <a:pPr>
              <a:buFont typeface="Wingdings" pitchFamily="2" charset="2"/>
              <a:buChar char="v"/>
            </a:pPr>
            <a:endParaRPr lang="fr-FR" sz="8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Management et services gouvernances :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442</a:t>
            </a:r>
          </a:p>
          <a:p>
            <a:pPr>
              <a:buFont typeface="Wingdings" pitchFamily="2" charset="2"/>
              <a:buChar char="v"/>
            </a:pPr>
            <a:endParaRPr lang="fr-FR" sz="8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Produits de l’élevage, cuir et peaux :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305</a:t>
            </a:r>
          </a:p>
          <a:p>
            <a:pPr>
              <a:buFont typeface="Wingdings" pitchFamily="2" charset="2"/>
              <a:buChar char="v"/>
            </a:pPr>
            <a:endParaRPr lang="fr-FR" sz="8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Normes fondamentales :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537</a:t>
            </a: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endParaRPr lang="fr-FR" sz="54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endParaRPr lang="fr-FR" sz="4800" dirty="0">
              <a:solidFill>
                <a:srgbClr val="C00000"/>
              </a:solidFill>
            </a:endParaRPr>
          </a:p>
          <a:p>
            <a:pPr lvl="0" algn="just">
              <a:buNone/>
              <a:defRPr/>
            </a:pPr>
            <a:endParaRPr lang="fr-FR" sz="3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99592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97475" y="116632"/>
            <a:ext cx="104652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457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836712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ORGANISME NATIONAL DE NORMALISATION</a:t>
            </a:r>
            <a:br>
              <a:rPr lang="fr-FR" sz="2200" b="1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(8/5)</a:t>
            </a:r>
            <a:endParaRPr lang="fr-FR" sz="2200" b="1" dirty="0">
              <a:solidFill>
                <a:srgbClr val="00B0F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3508" y="1304272"/>
            <a:ext cx="8856984" cy="5553728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1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 technique de l’ATN</a:t>
            </a:r>
            <a:endParaRPr lang="fr-FR" sz="1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54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Tourisme, hôtellerie et loisirs :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334</a:t>
            </a:r>
          </a:p>
          <a:p>
            <a:pPr marL="0" indent="0">
              <a:buNone/>
            </a:pPr>
            <a:endParaRPr lang="fr-FR" sz="10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Protection, sécurité, santé, responsabilité sociale et sports : </a:t>
            </a: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294</a:t>
            </a:r>
          </a:p>
          <a:p>
            <a:pPr>
              <a:buFont typeface="Wingdings" pitchFamily="2" charset="2"/>
              <a:buChar char="v"/>
            </a:pPr>
            <a:endParaRPr lang="fr-FR" sz="8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norme du Togo  : TGN ; </a:t>
            </a:r>
          </a:p>
          <a:p>
            <a:pPr>
              <a:buFont typeface="Wingdings" pitchFamily="2" charset="2"/>
              <a:buChar char="v"/>
            </a:pPr>
            <a:endParaRPr lang="fr-FR" sz="10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L’ATN participe activement aux travaux de normalisation au niveau sous-régional (CEDEAO), régional (ARSO/ORAN) et international (ISO, IEC, RNF, </a:t>
            </a:r>
            <a:r>
              <a:rPr lang="fr-FR" sz="10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;</a:t>
            </a:r>
          </a:p>
          <a:p>
            <a:pPr>
              <a:buFont typeface="Wingdings" pitchFamily="2" charset="2"/>
              <a:buChar char="v"/>
            </a:pPr>
            <a:endParaRPr lang="fr-FR" sz="7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endParaRPr lang="fr-FR" sz="4800" dirty="0">
              <a:solidFill>
                <a:srgbClr val="C00000"/>
              </a:solidFill>
            </a:endParaRPr>
          </a:p>
          <a:p>
            <a:pPr lvl="0" algn="just">
              <a:buNone/>
              <a:defRPr/>
            </a:pPr>
            <a:endParaRPr lang="fr-FR" sz="3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99592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2781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524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052736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latin typeface="+mn-lt"/>
                <a:cs typeface="Arial" pitchFamily="34" charset="0"/>
              </a:rPr>
              <a:t>PROCESSUS D’ELABORATION DES NORMES</a:t>
            </a:r>
            <a:br>
              <a:rPr lang="fr-FR" sz="2400" b="1" dirty="0">
                <a:solidFill>
                  <a:srgbClr val="00B0F0"/>
                </a:solidFill>
                <a:latin typeface="+mn-lt"/>
                <a:cs typeface="Arial" pitchFamily="34" charset="0"/>
              </a:rPr>
            </a:br>
            <a:r>
              <a:rPr lang="fr-FR" sz="16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(1/3)</a:t>
            </a:r>
            <a:endParaRPr lang="fr-FR" sz="1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504" y="1268760"/>
            <a:ext cx="9036496" cy="55892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2800" b="1" dirty="0">
                <a:solidFill>
                  <a:srgbClr val="FF000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28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Etapes 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endParaRPr lang="fr-FR" sz="2000" b="1" dirty="0">
              <a:solidFill>
                <a:srgbClr val="92D050"/>
              </a:solidFill>
              <a:latin typeface="Arial"/>
              <a:cs typeface="Arial" panose="020B0604020202020204" pitchFamily="34" charset="0"/>
            </a:endParaRPr>
          </a:p>
          <a:p>
            <a:r>
              <a:rPr lang="fr-FR" sz="2600" b="1" dirty="0">
                <a:solidFill>
                  <a:srgbClr val="7030A0"/>
                </a:solidFill>
                <a:latin typeface="Arial"/>
                <a:cs typeface="Arial" panose="020B0604020202020204" pitchFamily="34" charset="0"/>
              </a:rPr>
              <a:t>Processus défini par le guide ISO/IEC 59:2019 </a:t>
            </a:r>
          </a:p>
          <a:p>
            <a:pPr marL="0" indent="0">
              <a:buNone/>
            </a:pPr>
            <a:r>
              <a:rPr lang="fr-FR" sz="2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Pratiques de normalisation recommandées </a:t>
            </a:r>
          </a:p>
          <a:p>
            <a:pPr marL="0" indent="0">
              <a:buNone/>
            </a:pPr>
            <a:r>
              <a:rPr lang="fr-FR" sz="26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par l'ISO et l'IEC à leurs organismes nationaux -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endParaRPr lang="fr-FR" sz="1100" dirty="0"/>
          </a:p>
          <a:p>
            <a:pPr lvl="0" algn="just">
              <a:buNone/>
              <a:defRPr/>
            </a:pPr>
            <a:r>
              <a:rPr lang="fr-FR" sz="2800" dirty="0"/>
              <a:t>   </a:t>
            </a:r>
            <a:r>
              <a:rPr lang="fr-FR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Il en existe 7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lvl="0" algn="just">
              <a:buNone/>
              <a:defRPr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anose="05000000000000000000" pitchFamily="2" charset="2"/>
              <a:buChar char="§"/>
              <a:defRPr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1. PWI: document préliminaire au projet ;</a:t>
            </a:r>
          </a:p>
          <a:p>
            <a:pPr lvl="0" algn="just">
              <a:buFont typeface="Wingdings" panose="05000000000000000000" pitchFamily="2" charset="2"/>
              <a:buChar char="§"/>
              <a:defRPr/>
            </a:pPr>
            <a:endParaRPr lang="fr-FR" sz="26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anose="05000000000000000000" pitchFamily="2" charset="2"/>
              <a:buChar char="§"/>
              <a:defRPr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2. NP: Nouvelle proposition ;</a:t>
            </a:r>
          </a:p>
          <a:p>
            <a:pPr lvl="0" algn="just">
              <a:buFont typeface="Wingdings" panose="05000000000000000000" pitchFamily="2" charset="2"/>
              <a:buChar char="§"/>
              <a:defRPr/>
            </a:pPr>
            <a:endParaRPr lang="fr-FR" sz="26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anose="05000000000000000000" pitchFamily="2" charset="2"/>
              <a:buChar char="§"/>
              <a:defRPr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3. WD: Projet de travail ;</a:t>
            </a:r>
          </a:p>
          <a:p>
            <a:pPr lvl="0" algn="just">
              <a:buFont typeface="Wingdings" panose="05000000000000000000" pitchFamily="2" charset="2"/>
              <a:buChar char="§"/>
              <a:defRPr/>
            </a:pPr>
            <a:endParaRPr lang="fr-F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5" y="0"/>
            <a:ext cx="720080" cy="134076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5BAB307-F75E-426C-9CB0-D3ECD7A324BB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1872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16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algn="ctr"/>
            <a:r>
              <a:rPr lang="fr-FR" sz="4400" b="1" dirty="0">
                <a:solidFill>
                  <a:srgbClr val="C00000"/>
                </a:solidFill>
              </a:rPr>
              <a:t> </a:t>
            </a:r>
            <a:r>
              <a:rPr lang="fr-FR" sz="4400" dirty="0">
                <a:solidFill>
                  <a:srgbClr val="C00000"/>
                </a:solidFill>
              </a:rPr>
              <a:t>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496944" cy="5157192"/>
          </a:xfr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THEME</a:t>
            </a:r>
            <a:r>
              <a:rPr lang="fr-FR" dirty="0"/>
              <a:t> :</a:t>
            </a:r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sz="28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ELABORATION DES NORMES ET APPLICATION PRATIQUE </a:t>
            </a:r>
          </a:p>
          <a:p>
            <a:pPr algn="ctr">
              <a:buNone/>
            </a:pPr>
            <a:endParaRPr lang="fr-FR" sz="1600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COMMUNICATION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r>
              <a:rPr lang="fr-FR" sz="2000" b="1" dirty="0">
                <a:latin typeface="Arial" pitchFamily="34" charset="0"/>
                <a:cs typeface="Arial" pitchFamily="34" charset="0"/>
              </a:rPr>
              <a:t>Présentée par </a:t>
            </a:r>
            <a:r>
              <a:rPr lang="fr-FR" sz="2000" b="1" dirty="0"/>
              <a:t>:</a:t>
            </a:r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r>
              <a:rPr lang="fr-FR" sz="2800" b="1" dirty="0" err="1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Koffivi</a:t>
            </a:r>
            <a:r>
              <a:rPr lang="fr-FR" sz="28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LAKOUSSAN</a:t>
            </a:r>
          </a:p>
          <a:p>
            <a:pPr algn="ctr">
              <a:buNone/>
            </a:pPr>
            <a:endParaRPr lang="fr-FR" sz="2000" b="1" dirty="0"/>
          </a:p>
          <a:p>
            <a:pPr algn="ctr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Chargé de l’ATN</a:t>
            </a:r>
            <a:r>
              <a:rPr lang="fr-FR" sz="2800" dirty="0"/>
              <a:t> 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116632"/>
            <a:ext cx="720079" cy="1296144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260648"/>
            <a:ext cx="12961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64704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cs typeface="Arial" pitchFamily="34" charset="0"/>
              </a:rPr>
              <a:t>PROCESSUS D’ELABORATION DES NORMES</a:t>
            </a:r>
            <a:br>
              <a:rPr lang="fr-FR" sz="2400" b="1" dirty="0">
                <a:solidFill>
                  <a:srgbClr val="00B0F0"/>
                </a:solidFill>
                <a:cs typeface="Arial" pitchFamily="34" charset="0"/>
              </a:rPr>
            </a:br>
            <a:r>
              <a:rPr lang="fr-FR" sz="16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(2/3)</a:t>
            </a:r>
            <a:endParaRPr lang="fr-FR" sz="1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662736" cy="558924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2800" b="1" dirty="0">
                <a:solidFill>
                  <a:srgbClr val="FF000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28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Processus d’élaboration des normes ?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100" dirty="0"/>
          </a:p>
          <a:p>
            <a:pPr lvl="0" algn="just">
              <a:buNone/>
              <a:defRPr/>
            </a:pPr>
            <a:r>
              <a:rPr lang="fr-FR" sz="2800" dirty="0"/>
              <a:t>   </a:t>
            </a:r>
            <a:r>
              <a:rPr lang="fr-FR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Il en existe 7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>
              <a:buNone/>
              <a:defRPr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4. CD: Premier projet du comité d’élaboration de la norme ;</a:t>
            </a:r>
          </a:p>
          <a:p>
            <a:pPr lvl="0">
              <a:buFont typeface="Wingdings" pitchFamily="2" charset="2"/>
              <a:buChar char="§"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5. ISO/DIS: Projet pour enquête, soumis à l’avis du public /Enquête publique ;</a:t>
            </a:r>
          </a:p>
          <a:p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6. FDIS: Projet final de norme /Adoption ;</a:t>
            </a:r>
          </a:p>
          <a:p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7. ISO: la norme internationale /Publication.</a:t>
            </a:r>
          </a:p>
          <a:p>
            <a:endParaRPr lang="fr-FR" sz="2600" dirty="0"/>
          </a:p>
          <a:p>
            <a:endParaRPr lang="fr-FR" sz="2600" dirty="0"/>
          </a:p>
          <a:p>
            <a:endParaRPr lang="fr-FR"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0"/>
            <a:ext cx="756591" cy="1412776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1872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7051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cs typeface="Arial" pitchFamily="34" charset="0"/>
              </a:rPr>
              <a:t>PROCESSUS D’ELABORATION DES NORMES</a:t>
            </a:r>
            <a:br>
              <a:rPr lang="fr-FR" sz="2400" b="1" dirty="0">
                <a:solidFill>
                  <a:srgbClr val="00B0F0"/>
                </a:solidFill>
                <a:cs typeface="Arial" pitchFamily="34" charset="0"/>
              </a:rPr>
            </a:br>
            <a:r>
              <a:rPr lang="fr-FR" sz="16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(3/3)</a:t>
            </a:r>
            <a:endParaRPr lang="fr-FR" sz="16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987552"/>
            <a:ext cx="8662736" cy="58704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600" b="1" dirty="0">
              <a:solidFill>
                <a:srgbClr val="0070C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764704"/>
            <a:ext cx="4320480" cy="609329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916832"/>
            <a:ext cx="48955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26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Schéma du processus d’élaboration d’une norme internationale</a:t>
            </a:r>
            <a:r>
              <a:rPr lang="fr-FR" sz="2600" b="1" dirty="0">
                <a:solidFill>
                  <a:srgbClr val="FF0000"/>
                </a:solidFill>
                <a:latin typeface="Arial"/>
                <a:cs typeface="Arial" panose="020B0604020202020204" pitchFamily="34" charset="0"/>
              </a:rPr>
              <a:t> </a:t>
            </a:r>
            <a:endParaRPr lang="fr-FR" sz="26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0"/>
            <a:ext cx="720080" cy="1052736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8" name="Image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72400" y="0"/>
            <a:ext cx="9716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15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417638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  <a:t>IMPORTANCE DES NORMES </a:t>
            </a:r>
            <a:r>
              <a:rPr lang="fr-FR" sz="2000" b="1" dirty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  <a:t>(1/6)</a:t>
            </a:r>
            <a:endParaRPr lang="fr-FR" sz="24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8856984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200" dirty="0">
              <a:latin typeface="+mj-lt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consommateurs</a:t>
            </a:r>
          </a:p>
          <a:p>
            <a:pPr>
              <a:buFont typeface="Wingdings" pitchFamily="2" charset="2"/>
              <a:buChar char="v"/>
            </a:pPr>
            <a:endParaRPr lang="fr-FR" sz="1400" b="1" dirty="0">
              <a:solidFill>
                <a:srgbClr val="92D050"/>
              </a:solidFill>
            </a:endParaRPr>
          </a:p>
          <a:p>
            <a:pPr marL="0" indent="0">
              <a:buClr>
                <a:srgbClr val="D16349"/>
              </a:buClr>
              <a:buNone/>
            </a:pPr>
            <a:r>
              <a:rPr lang="fr-FR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normes font partie de notre quotidien ;</a:t>
            </a:r>
          </a:p>
          <a:p>
            <a:pPr>
              <a:buClr>
                <a:srgbClr val="D16349"/>
              </a:buClr>
              <a:buFont typeface="Wingdings" pitchFamily="2" charset="2"/>
              <a:buChar char="ü"/>
            </a:pPr>
            <a:endParaRPr lang="fr-FR" sz="1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D16349"/>
              </a:buClr>
              <a:buNone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Les normes : </a:t>
            </a:r>
          </a:p>
          <a:p>
            <a:pPr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Augmentent la confiance des consommateurs et améliorent leur qualité de vie ;</a:t>
            </a:r>
          </a:p>
          <a:p>
            <a:pPr>
              <a:buClr>
                <a:srgbClr val="D16349"/>
              </a:buClr>
              <a:buFont typeface="Wingdings" pitchFamily="2" charset="2"/>
              <a:buChar char="ü"/>
            </a:pPr>
            <a:endParaRPr lang="fr-FR" sz="1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Permettent d’obtenir des produits et services plus sûrs ;</a:t>
            </a:r>
          </a:p>
          <a:p>
            <a:pPr>
              <a:buClr>
                <a:srgbClr val="D16349"/>
              </a:buClr>
              <a:buFont typeface="Wingdings" pitchFamily="2" charset="2"/>
              <a:buChar char="ü"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16349"/>
              </a:buClr>
              <a:buFont typeface="Wingdings" pitchFamily="2" charset="2"/>
              <a:buChar char="ü"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D16349"/>
              </a:buClr>
              <a:buNone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Clr>
                <a:srgbClr val="D16349"/>
              </a:buClr>
              <a:buNone/>
            </a:pPr>
            <a:endParaRPr lang="fr-FR" sz="1900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lvl="0" algn="just">
              <a:buFont typeface="Wingdings" pitchFamily="2" charset="2"/>
              <a:buChar char="q"/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0"/>
            <a:ext cx="827584" cy="134076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2476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057598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  <a:t>IMPORTANCE DES NORMES</a:t>
            </a:r>
            <a:r>
              <a:rPr lang="fr-FR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(2/6)</a:t>
            </a:r>
            <a:endParaRPr lang="fr-FR" sz="18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964488" cy="5661248"/>
          </a:xfrm>
        </p:spPr>
        <p:txBody>
          <a:bodyPr>
            <a:normAutofit fontScale="25000" lnSpcReduction="20000"/>
          </a:bodyPr>
          <a:lstStyle/>
          <a:p>
            <a:pPr marL="0" indent="0">
              <a:buClr>
                <a:srgbClr val="D16349"/>
              </a:buClr>
              <a:buNone/>
            </a:pPr>
            <a:endParaRPr lang="fr-FR" sz="48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buClr>
                <a:srgbClr val="D16349"/>
              </a:buClr>
              <a:buFont typeface="Wingdings" pitchFamily="2" charset="2"/>
              <a:buChar char="q"/>
            </a:pPr>
            <a:endParaRPr lang="fr-FR" sz="11200" b="1" dirty="0">
              <a:solidFill>
                <a:srgbClr val="92D050"/>
              </a:solidFill>
            </a:endParaRP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v"/>
            </a:pPr>
            <a:r>
              <a:rPr lang="fr-FR" sz="1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l’Etat et les organismes de règlementation</a:t>
            </a:r>
          </a:p>
          <a:p>
            <a:pPr marL="0" indent="0">
              <a:buNone/>
            </a:pPr>
            <a:endParaRPr lang="fr-FR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Respect des exigences commerciales ; </a:t>
            </a:r>
          </a:p>
          <a:p>
            <a:endParaRPr lang="fr-FR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Adaptabilité dans un monde en évolution constante ;</a:t>
            </a:r>
          </a:p>
          <a:p>
            <a:endParaRPr lang="fr-FR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Une règlementation et une conformité efficientes ;</a:t>
            </a:r>
          </a:p>
          <a:p>
            <a:endParaRPr lang="fr-FR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Croissance économique et compétitivité.</a:t>
            </a:r>
          </a:p>
          <a:p>
            <a:endParaRPr lang="fr-FR" sz="4400" dirty="0"/>
          </a:p>
          <a:p>
            <a:pPr>
              <a:buFont typeface="Wingdings" panose="05000000000000000000" pitchFamily="2" charset="2"/>
              <a:buChar char="ü"/>
            </a:pPr>
            <a:endParaRPr lang="fr-FR" sz="8000" dirty="0"/>
          </a:p>
          <a:p>
            <a:pPr marL="0" indent="0">
              <a:buNone/>
            </a:pPr>
            <a:r>
              <a:rPr lang="fr-FR" sz="80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4200" dirty="0"/>
          </a:p>
          <a:p>
            <a:pPr lvl="0" algn="just">
              <a:buFont typeface="Wingdings" pitchFamily="2" charset="2"/>
              <a:buChar char="q"/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0"/>
            <a:ext cx="828599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22878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057598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  <a:t>IMPORTANCE DES NORMES</a:t>
            </a:r>
            <a:r>
              <a:rPr lang="fr-FR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(3/6)</a:t>
            </a:r>
            <a:endParaRPr lang="fr-FR" sz="18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964488" cy="5661248"/>
          </a:xfrm>
        </p:spPr>
        <p:txBody>
          <a:bodyPr>
            <a:normAutofit fontScale="25000" lnSpcReduction="20000"/>
          </a:bodyPr>
          <a:lstStyle/>
          <a:p>
            <a:pPr marL="0" indent="0">
              <a:buClr>
                <a:srgbClr val="D16349"/>
              </a:buClr>
              <a:buNone/>
            </a:pPr>
            <a:endParaRPr lang="fr-FR" sz="48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0">
              <a:buClr>
                <a:srgbClr val="D16349"/>
              </a:buClr>
              <a:buFont typeface="Wingdings" panose="05000000000000000000" pitchFamily="2" charset="2"/>
              <a:buChar char="v"/>
            </a:pPr>
            <a:r>
              <a:rPr lang="fr-FR" sz="96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fr-FR" sz="1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entreprises/industries</a:t>
            </a:r>
            <a:endParaRPr lang="fr-FR" sz="96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fr-FR" sz="5400" b="1" dirty="0">
              <a:solidFill>
                <a:srgbClr val="7030A0"/>
              </a:solidFill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Aident à atteindre les objectifs techniques et financiers ;</a:t>
            </a: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endParaRPr lang="fr-FR" sz="10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Génèrent une rationalisation des productions et une optimalisation de la stratégie de R&amp;D ; </a:t>
            </a: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endParaRPr lang="fr-FR" sz="10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Influencent favorablement </a:t>
            </a:r>
            <a:r>
              <a:rPr lang="fr-FR" sz="10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l'image de marque </a:t>
            </a: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l’entreprise ;</a:t>
            </a:r>
          </a:p>
          <a:p>
            <a:pPr marL="0" lvl="0" indent="0" algn="just">
              <a:buClr>
                <a:srgbClr val="D16349"/>
              </a:buClr>
              <a:buNone/>
            </a:pPr>
            <a:endParaRPr lang="fr-FR" sz="10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Jouent le rôle </a:t>
            </a:r>
            <a:r>
              <a:rPr lang="fr-FR" sz="10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d'arme économique</a:t>
            </a: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104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cahiers de charges qui font référence à l'application de normes sont mieux perçus sur le marché</a:t>
            </a: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;</a:t>
            </a:r>
          </a:p>
          <a:p>
            <a:endParaRPr lang="fr-FR" sz="4400" dirty="0"/>
          </a:p>
          <a:p>
            <a:pPr>
              <a:buFont typeface="Wingdings" panose="05000000000000000000" pitchFamily="2" charset="2"/>
              <a:buChar char="ü"/>
            </a:pPr>
            <a:endParaRPr lang="fr-FR" sz="8000" dirty="0"/>
          </a:p>
          <a:p>
            <a:pPr marL="0" indent="0">
              <a:buNone/>
            </a:pPr>
            <a:r>
              <a:rPr lang="fr-FR" sz="80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4200" dirty="0"/>
          </a:p>
          <a:p>
            <a:pPr lvl="0" algn="just">
              <a:buFont typeface="Wingdings" pitchFamily="2" charset="2"/>
              <a:buChar char="q"/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0"/>
            <a:ext cx="828599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7246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057598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  <a:t>IMPORTANCE DES NORMES</a:t>
            </a:r>
            <a:r>
              <a:rPr lang="fr-FR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(4/6)</a:t>
            </a:r>
            <a:endParaRPr lang="fr-FR" sz="18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964488" cy="5661248"/>
          </a:xfrm>
        </p:spPr>
        <p:txBody>
          <a:bodyPr>
            <a:normAutofit fontScale="25000" lnSpcReduction="20000"/>
          </a:bodyPr>
          <a:lstStyle/>
          <a:p>
            <a:pPr marL="0" indent="0">
              <a:buClr>
                <a:srgbClr val="D16349"/>
              </a:buClr>
              <a:buNone/>
            </a:pPr>
            <a:endParaRPr lang="fr-FR" sz="48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0">
              <a:buClr>
                <a:srgbClr val="D16349"/>
              </a:buClr>
              <a:buFont typeface="Wingdings" panose="05000000000000000000" pitchFamily="2" charset="2"/>
              <a:buChar char="v"/>
            </a:pPr>
            <a:r>
              <a:rPr lang="fr-FR" sz="96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fr-FR" sz="1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entreprises/industries</a:t>
            </a:r>
            <a:endParaRPr lang="fr-FR" sz="104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D16349"/>
              </a:buClr>
              <a:buNone/>
            </a:pPr>
            <a:endParaRPr lang="fr-FR" sz="5600" b="1" dirty="0">
              <a:solidFill>
                <a:srgbClr val="92D050"/>
              </a:solidFill>
            </a:endParaRPr>
          </a:p>
          <a:p>
            <a:pPr lvl="0"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fr-FR" sz="2800" b="1" dirty="0">
              <a:solidFill>
                <a:srgbClr val="7030A0"/>
              </a:solidFill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Favorisent </a:t>
            </a:r>
            <a:r>
              <a:rPr lang="fr-FR" sz="10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l'innovation </a:t>
            </a: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produits : </a:t>
            </a:r>
            <a:r>
              <a:rPr lang="fr-FR" sz="104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 largement appréciée par les fournisseurs et clients </a:t>
            </a: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lvl="0" indent="0" algn="just">
              <a:buClr>
                <a:srgbClr val="D16349"/>
              </a:buClr>
              <a:buNone/>
            </a:pPr>
            <a:endParaRPr lang="fr-FR" sz="6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r>
              <a:rPr lang="fr-FR" sz="10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Aident à la définition des besoins, optimisent les relations clients/fournisseurs ;</a:t>
            </a:r>
          </a:p>
          <a:p>
            <a:pPr lvl="0" algn="just">
              <a:buClr>
                <a:srgbClr val="D16349"/>
              </a:buClr>
              <a:buFont typeface="Wingdings" pitchFamily="2" charset="2"/>
              <a:buChar char="ü"/>
            </a:pPr>
            <a:endParaRPr lang="fr-FR" sz="6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Fidélisent la clientèle et augmentent  des parts de marché;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 Aident à accroître la productivité et les avantages concurrentiels ;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Constituent un puissant outil de compétitivité des entreprises ;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9600" dirty="0"/>
          </a:p>
          <a:p>
            <a:endParaRPr lang="fr-FR" sz="4400" dirty="0"/>
          </a:p>
          <a:p>
            <a:pPr>
              <a:buFont typeface="Wingdings" panose="05000000000000000000" pitchFamily="2" charset="2"/>
              <a:buChar char="ü"/>
            </a:pPr>
            <a:endParaRPr lang="fr-FR" sz="8000" dirty="0"/>
          </a:p>
          <a:p>
            <a:pPr marL="0" indent="0">
              <a:buNone/>
            </a:pPr>
            <a:r>
              <a:rPr lang="fr-FR" sz="80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4200" dirty="0"/>
          </a:p>
          <a:p>
            <a:pPr lvl="0" algn="just">
              <a:buFont typeface="Wingdings" pitchFamily="2" charset="2"/>
              <a:buChar char="q"/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0"/>
            <a:ext cx="828599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5467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057598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00B0F0"/>
                </a:solidFill>
              </a:rPr>
              <a:t>IMPORTANCE DES NORMES</a:t>
            </a:r>
            <a:r>
              <a:rPr lang="fr-FR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(5/6)</a:t>
            </a:r>
            <a:endParaRPr lang="fr-FR" sz="18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964488" cy="5661248"/>
          </a:xfrm>
        </p:spPr>
        <p:txBody>
          <a:bodyPr>
            <a:normAutofit fontScale="25000" lnSpcReduction="20000"/>
          </a:bodyPr>
          <a:lstStyle/>
          <a:p>
            <a:pPr marL="0" indent="0">
              <a:buClr>
                <a:srgbClr val="D16349"/>
              </a:buClr>
              <a:buNone/>
            </a:pPr>
            <a:endParaRPr lang="fr-FR" sz="48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0">
              <a:buClr>
                <a:srgbClr val="D16349"/>
              </a:buClr>
              <a:buFont typeface="Wingdings" panose="05000000000000000000" pitchFamily="2" charset="2"/>
              <a:buChar char="v"/>
            </a:pPr>
            <a:r>
              <a:rPr lang="fr-FR" sz="96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fr-FR" sz="1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entreprises/industries</a:t>
            </a:r>
            <a:endParaRPr lang="fr-FR" sz="7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44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Aident à réduire les coûts de production et évitent la non qualité (économies de coûts) ;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Permettent de définir les caractéristiques des produits et les méthodes de fabrication ;</a:t>
            </a:r>
            <a:endParaRPr lang="fr-F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fr-F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Aident à produire selon des plans et des programmes prédéfinis et reconnus (</a:t>
            </a:r>
            <a:r>
              <a:rPr lang="fr-FR" sz="104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du bioéthanol et des foyers à cuisson propre</a:t>
            </a: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Procurent des avantages environnementaux : réduction des effets néfastes sur l’environnement (</a:t>
            </a:r>
            <a:r>
              <a:rPr lang="fr-FR" sz="104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du bioéthanol et des foyers à cuisson propre</a:t>
            </a: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lvl="0" algn="just">
              <a:buFont typeface="Wingdings" pitchFamily="2" charset="2"/>
              <a:buChar char="q"/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0"/>
            <a:ext cx="828599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88764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057598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00B0F0"/>
                </a:solidFill>
              </a:rPr>
              <a:t>IMPORTANCE DES NORMES</a:t>
            </a:r>
            <a:r>
              <a:rPr lang="fr-FR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(6/6)</a:t>
            </a:r>
            <a:endParaRPr lang="fr-FR" sz="18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964488" cy="5661248"/>
          </a:xfrm>
        </p:spPr>
        <p:txBody>
          <a:bodyPr>
            <a:normAutofit/>
          </a:bodyPr>
          <a:lstStyle/>
          <a:p>
            <a:pPr marL="0" indent="0">
              <a:buClr>
                <a:srgbClr val="D16349"/>
              </a:buClr>
              <a:buNone/>
            </a:pPr>
            <a:endParaRPr lang="fr-FR" sz="29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0">
              <a:buClr>
                <a:srgbClr val="D16349"/>
              </a:buClr>
              <a:buFont typeface="Wingdings" panose="05000000000000000000" pitchFamily="2" charset="2"/>
              <a:buChar char="v"/>
            </a:pPr>
            <a:r>
              <a:rPr lang="fr-FR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entreprises/industries</a:t>
            </a:r>
            <a:endParaRPr lang="fr-FR" sz="88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fr-FR" sz="2800" b="1" dirty="0">
              <a:solidFill>
                <a:srgbClr val="92D050"/>
              </a:solidFill>
            </a:endParaRPr>
          </a:p>
          <a:p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Facilitent la libre circulation des produits/biens (</a:t>
            </a:r>
            <a:r>
              <a:rPr lang="fr-FR" sz="2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joue un rôle essentiel dans les échanges commerciaux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Permettent le développement des marchés (</a:t>
            </a:r>
            <a:r>
              <a:rPr lang="fr-FR" sz="2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harmonisant les règles et les pratiques et en réduisant les entraves techniques aux échanges)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 ;</a:t>
            </a:r>
          </a:p>
          <a:p>
            <a:pPr marL="0" indent="0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Permettent de rationaliser la production ;</a:t>
            </a:r>
          </a:p>
          <a:p>
            <a:pPr lvl="0" algn="just">
              <a:buFont typeface="Wingdings" pitchFamily="2" charset="2"/>
              <a:buChar char="q"/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0"/>
            <a:ext cx="828599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1958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057598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sz="18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964488" cy="5661248"/>
          </a:xfrm>
        </p:spPr>
        <p:txBody>
          <a:bodyPr>
            <a:normAutofit fontScale="25000" lnSpcReduction="20000"/>
          </a:bodyPr>
          <a:lstStyle/>
          <a:p>
            <a:pPr marL="0" indent="0">
              <a:buClr>
                <a:srgbClr val="D16349"/>
              </a:buClr>
              <a:buNone/>
            </a:pPr>
            <a:endParaRPr lang="fr-FR" sz="9600" b="1" dirty="0">
              <a:solidFill>
                <a:srgbClr val="92D050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endParaRPr lang="fr-FR" sz="440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Expliquant l'impact de la normalisation sur la croissance</a:t>
            </a:r>
            <a:r>
              <a:rPr lang="fr-FR" sz="10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proverbe allemand a dit:</a:t>
            </a: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§"/>
            </a:pPr>
            <a:endParaRPr lang="fr-F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§"/>
            </a:pPr>
            <a:endParaRPr lang="fr-F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16349"/>
              </a:buClr>
              <a:buNone/>
            </a:pPr>
            <a:r>
              <a:rPr lang="fr-FR" sz="10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« </a:t>
            </a:r>
            <a:r>
              <a:rPr lang="fr-FR" sz="10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Celui qui fait</a:t>
            </a:r>
            <a:r>
              <a:rPr lang="fr-FR" sz="10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10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fr-FR" sz="10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10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norme</a:t>
            </a:r>
            <a:r>
              <a:rPr lang="fr-FR" sz="104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fr-FR" sz="10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 le marché </a:t>
            </a:r>
            <a:r>
              <a:rPr lang="fr-FR" sz="10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>
              <a:buClr>
                <a:srgbClr val="D16349"/>
              </a:buClr>
              <a:buNone/>
            </a:pPr>
            <a:endParaRPr lang="fr-FR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§"/>
            </a:pPr>
            <a:endParaRPr lang="fr-FR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Jean </a:t>
            </a:r>
            <a:r>
              <a:rPr lang="fr-FR" sz="10400" dirty="0" err="1">
                <a:latin typeface="Arial" panose="020B0604020202020204" pitchFamily="34" charset="0"/>
                <a:cs typeface="Arial" panose="020B0604020202020204" pitchFamily="34" charset="0"/>
              </a:rPr>
              <a:t>Hyenne</a:t>
            </a: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, estime : </a:t>
            </a:r>
            <a:r>
              <a:rPr lang="fr-FR" sz="10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</a:t>
            </a:r>
            <a:r>
              <a:rPr lang="fr-FR" sz="10400" b="1" i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Celui qui tient la norme</a:t>
            </a:r>
            <a:r>
              <a:rPr lang="fr-FR" sz="10400" i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104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tient le marché</a:t>
            </a:r>
            <a:r>
              <a:rPr lang="fr-FR" sz="104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»</a:t>
            </a: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§"/>
            </a:pPr>
            <a:endParaRPr lang="fr-FR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fr-FR" sz="9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10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est capital de se faire entendre pour influencer la norme et non la subir</a:t>
            </a:r>
            <a:r>
              <a:rPr lang="fr-FR" sz="10400" dirty="0">
                <a:latin typeface="Arial" panose="020B0604020202020204" pitchFamily="34" charset="0"/>
                <a:cs typeface="Arial" panose="020B0604020202020204" pitchFamily="34" charset="0"/>
              </a:rPr>
              <a:t> ». DG NORMALISATION Iles MAURICE</a:t>
            </a: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fr-FR" sz="9600" dirty="0">
                <a:latin typeface="Arial" panose="020B0604020202020204" pitchFamily="34" charset="0"/>
                <a:cs typeface="Arial" panose="020B0604020202020204" pitchFamily="34" charset="0"/>
              </a:rPr>
              <a:t>Outil efficace de développement (atteinte des cibles des ODD).</a:t>
            </a:r>
          </a:p>
          <a:p>
            <a:pPr>
              <a:buClr>
                <a:srgbClr val="D16349"/>
              </a:buClr>
              <a:buFont typeface="Wingdings" panose="05000000000000000000" pitchFamily="2" charset="2"/>
              <a:buChar char="§"/>
            </a:pPr>
            <a:endParaRPr lang="fr-FR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D16349"/>
              </a:buClr>
              <a:buNone/>
            </a:pPr>
            <a:endParaRPr lang="fr-FR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fr-FR" sz="10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80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4200" dirty="0"/>
          </a:p>
          <a:p>
            <a:pPr lvl="0" algn="just">
              <a:buFont typeface="Wingdings" pitchFamily="2" charset="2"/>
              <a:buChar char="q"/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0"/>
            <a:ext cx="828599" cy="126876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0808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8964488" cy="922114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</a:rPr>
              <a:t>IMPORTANCE DE LA NORMALISATION </a:t>
            </a:r>
            <a:br>
              <a:rPr lang="fr-FR" sz="2400" b="1" dirty="0">
                <a:solidFill>
                  <a:srgbClr val="00B0F0"/>
                </a:solidFill>
              </a:rPr>
            </a:br>
            <a:r>
              <a:rPr lang="fr-FR" sz="2400" b="1" dirty="0">
                <a:solidFill>
                  <a:srgbClr val="00B0F0"/>
                </a:solidFill>
              </a:rPr>
              <a:t>ET EXPERIENCE TOGOLAISE</a:t>
            </a:r>
            <a:endParaRPr lang="fr-FR" sz="16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556792"/>
            <a:ext cx="7467600" cy="4873752"/>
          </a:xfrm>
        </p:spPr>
        <p:txBody>
          <a:bodyPr/>
          <a:lstStyle/>
          <a:p>
            <a:endParaRPr lang="fr-FR" dirty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sz="3200" b="1" dirty="0">
                <a:solidFill>
                  <a:srgbClr val="7030A0"/>
                </a:solidFill>
              </a:rPr>
              <a:t>JE VOUS REMERCIE</a:t>
            </a:r>
          </a:p>
          <a:p>
            <a:pPr algn="ctr">
              <a:buNone/>
            </a:pPr>
            <a:r>
              <a:rPr lang="fr-FR" sz="3200" b="1" dirty="0">
                <a:solidFill>
                  <a:srgbClr val="7030A0"/>
                </a:solidFill>
              </a:rPr>
              <a:t> </a:t>
            </a:r>
          </a:p>
          <a:p>
            <a:pPr algn="ctr">
              <a:buNone/>
            </a:pPr>
            <a:r>
              <a:rPr lang="fr-FR" sz="3200" b="1" dirty="0">
                <a:solidFill>
                  <a:srgbClr val="7030A0"/>
                </a:solidFill>
              </a:rPr>
              <a:t>DE VOTRE</a:t>
            </a:r>
          </a:p>
          <a:p>
            <a:pPr algn="ctr">
              <a:buNone/>
            </a:pPr>
            <a:endParaRPr lang="fr-FR" sz="3200" b="1" dirty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fr-FR" sz="3200" b="1" dirty="0">
                <a:solidFill>
                  <a:srgbClr val="7030A0"/>
                </a:solidFill>
              </a:rPr>
              <a:t>AIMABLE</a:t>
            </a:r>
          </a:p>
          <a:p>
            <a:pPr algn="ctr">
              <a:buNone/>
            </a:pPr>
            <a:endParaRPr lang="fr-FR" sz="3200" b="1" dirty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fr-FR" sz="2800" b="1" dirty="0">
                <a:solidFill>
                  <a:srgbClr val="7030A0"/>
                </a:solidFill>
              </a:rPr>
              <a:t> </a:t>
            </a:r>
            <a:r>
              <a:rPr lang="fr-FR" sz="3200" b="1" dirty="0">
                <a:solidFill>
                  <a:srgbClr val="7030A0"/>
                </a:solidFill>
              </a:rPr>
              <a:t>ATTENTION</a:t>
            </a:r>
            <a:r>
              <a:rPr lang="fr-FR" sz="2800" b="1" dirty="0">
                <a:solidFill>
                  <a:srgbClr val="7030A0"/>
                </a:solidFill>
              </a:rPr>
              <a:t> </a:t>
            </a:r>
            <a:endParaRPr lang="fr-FR" sz="1800" b="1" dirty="0">
              <a:solidFill>
                <a:srgbClr val="7030A0"/>
              </a:solidFill>
            </a:endParaRPr>
          </a:p>
          <a:p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188640"/>
            <a:ext cx="755576" cy="1224136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980728"/>
          </a:xfrm>
        </p:spPr>
        <p:txBody>
          <a:bodyPr>
            <a:noAutofit/>
          </a:bodyPr>
          <a:lstStyle/>
          <a:p>
            <a:pPr algn="ctr"/>
            <a:r>
              <a:rPr lang="fr-FR" sz="1600" b="1" dirty="0">
                <a:solidFill>
                  <a:srgbClr val="C00000"/>
                </a:solidFill>
              </a:rPr>
              <a:t> </a:t>
            </a:r>
            <a:r>
              <a:rPr lang="fr-FR" sz="2800" b="1" dirty="0">
                <a:solidFill>
                  <a:srgbClr val="C00000"/>
                </a:solidFill>
              </a:rPr>
              <a:t> </a:t>
            </a:r>
            <a:r>
              <a:rPr lang="fr-FR" sz="3200" b="1" dirty="0">
                <a:solidFill>
                  <a:srgbClr val="00B0F0"/>
                </a:solidFill>
              </a:rPr>
              <a:t>PLAN</a:t>
            </a:r>
            <a:br>
              <a:rPr lang="fr-FR" sz="2800" b="1" dirty="0">
                <a:solidFill>
                  <a:srgbClr val="00B0F0"/>
                </a:solidFill>
              </a:rPr>
            </a:br>
            <a:endParaRPr lang="fr-FR" sz="28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504" y="1268760"/>
            <a:ext cx="8856984" cy="55892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2800" b="1" dirty="0"/>
              <a:t> </a:t>
            </a:r>
          </a:p>
          <a:p>
            <a:pPr>
              <a:buNone/>
            </a:pPr>
            <a:r>
              <a:rPr lang="fr-FR" sz="2800" b="1" dirty="0"/>
              <a:t> 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>
              <a:buNone/>
            </a:pPr>
            <a:endParaRPr lang="fr-FR" sz="2800" b="1" dirty="0"/>
          </a:p>
          <a:p>
            <a:pPr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I- NOTION SUR LA NORMALISATION</a:t>
            </a:r>
          </a:p>
          <a:p>
            <a:pPr>
              <a:buNone/>
            </a:pP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II- ORGANISME NATIONAL DE NORMALISATION </a:t>
            </a:r>
          </a:p>
          <a:p>
            <a:pPr>
              <a:buNone/>
            </a:pP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III- PROCESSUS D’ELABORATION DES NORMES</a:t>
            </a:r>
          </a:p>
          <a:p>
            <a:pPr>
              <a:buNone/>
            </a:pP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IV- IMPORTANCE DES NORMES </a:t>
            </a:r>
          </a:p>
          <a:p>
            <a:pPr>
              <a:buNone/>
            </a:pP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 CONCLUSION</a:t>
            </a:r>
            <a:endParaRPr lang="fr-FR" sz="3100" b="1" dirty="0"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0"/>
            <a:ext cx="755575" cy="126876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188640"/>
            <a:ext cx="100811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1417638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latin typeface="+mn-lt"/>
                <a:cs typeface="Arial" pitchFamily="34" charset="0"/>
              </a:rPr>
              <a:t>INTRODUCTION</a:t>
            </a:r>
            <a:r>
              <a:rPr lang="fr-FR" sz="24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fr-FR" sz="24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endParaRPr lang="fr-FR" sz="16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496" y="1412776"/>
            <a:ext cx="9001000" cy="54452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endParaRPr lang="fr-FR" sz="1000" b="1" dirty="0">
              <a:latin typeface="+mj-lt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Mondialisation des échanges (accords de l’OMC) ;</a:t>
            </a:r>
          </a:p>
          <a:p>
            <a:pPr>
              <a:buNone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Forte concurrence entre les pays et entre les entreprises ; </a:t>
            </a: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Forte exigence des consommateurs sur les marchés ;</a:t>
            </a: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fr-FR" sz="280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Difficultés d’accès des produits africains aux marchés;</a:t>
            </a:r>
          </a:p>
          <a:p>
            <a:pPr>
              <a:buNone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Recherche de l’innovation et de la compétitivité  ;</a:t>
            </a: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Protection du consommateur et de l’environnement.</a:t>
            </a: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sz="1500" dirty="0">
              <a:latin typeface="+mj-lt"/>
            </a:endParaRPr>
          </a:p>
          <a:p>
            <a:pPr>
              <a:buNone/>
            </a:pPr>
            <a:endParaRPr lang="fr-FR" sz="700" dirty="0">
              <a:latin typeface="+mj-lt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+mj-lt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§"/>
            </a:pPr>
            <a:endParaRPr lang="fr-FR" sz="2800" dirty="0">
              <a:latin typeface="+mj-lt"/>
              <a:cs typeface="Times New Roman" panose="02020603050405020304" pitchFamily="18" charset="0"/>
            </a:endParaRPr>
          </a:p>
          <a:p>
            <a:pPr>
              <a:buNone/>
            </a:pPr>
            <a:endParaRPr lang="fr-FR" sz="7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+mj-lt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fr-FR" sz="2800" dirty="0">
              <a:latin typeface="+mj-lt"/>
            </a:endParaRPr>
          </a:p>
          <a:p>
            <a:pPr>
              <a:buNone/>
            </a:pP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188640"/>
            <a:ext cx="100811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88640"/>
            <a:ext cx="755576" cy="1224136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080120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latin typeface="+mn-lt"/>
                <a:cs typeface="Arial" pitchFamily="34" charset="0"/>
              </a:rPr>
              <a:t>NOTION SUR LA NORMALISATION</a:t>
            </a: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(1/6)</a:t>
            </a:r>
            <a:endParaRPr lang="fr-FR" sz="24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964488" cy="55892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2800" dirty="0">
                <a:solidFill>
                  <a:srgbClr val="FF000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28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Qu’est-ce qu’une norme</a:t>
            </a:r>
            <a:r>
              <a:rPr lang="fr-FR" sz="2800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?</a:t>
            </a:r>
            <a:r>
              <a:rPr lang="fr-FR" sz="2800" dirty="0">
                <a:solidFill>
                  <a:srgbClr val="92D050"/>
                </a:solidFill>
              </a:rPr>
              <a:t>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2600" dirty="0">
                <a:solidFill>
                  <a:srgbClr val="20212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>
                <a:latin typeface="Arial" panose="020B0604020202020204" pitchFamily="34" charset="0"/>
                <a:cs typeface="Arial" pitchFamily="34" charset="0"/>
              </a:rPr>
              <a:t>Selon l’ISO et l’IEC, c’est un </a:t>
            </a:r>
            <a:r>
              <a:rPr lang="fr-FR" sz="2600" dirty="0">
                <a:solidFill>
                  <a:srgbClr val="202124"/>
                </a:solidFill>
                <a:latin typeface="Arial" pitchFamily="34" charset="0"/>
                <a:cs typeface="Arial" pitchFamily="34" charset="0"/>
              </a:rPr>
              <a:t>document établi par consensus et approuvé par un organisme reconnu,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2600" dirty="0">
              <a:solidFill>
                <a:srgbClr val="202124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r>
              <a:rPr lang="fr-FR" sz="2600" dirty="0">
                <a:solidFill>
                  <a:srgbClr val="202124"/>
                </a:solidFill>
                <a:latin typeface="Arial" pitchFamily="34" charset="0"/>
                <a:cs typeface="Arial" pitchFamily="34" charset="0"/>
              </a:rPr>
              <a:t> fournit, pour des usages communs et répétés, des lignes directrices ou des caractéristiques,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2600" dirty="0">
              <a:solidFill>
                <a:srgbClr val="202124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r>
              <a:rPr lang="fr-FR" sz="2600" dirty="0">
                <a:solidFill>
                  <a:srgbClr val="202124"/>
                </a:solidFill>
                <a:latin typeface="Arial" pitchFamily="34" charset="0"/>
                <a:cs typeface="Arial" pitchFamily="34" charset="0"/>
              </a:rPr>
              <a:t> pour des activités ou leurs résultats garantissant un niveau d'ordre optimal </a:t>
            </a:r>
            <a:r>
              <a:rPr lang="fr-FR" sz="2600" i="1" dirty="0">
                <a:solidFill>
                  <a:srgbClr val="7030A0"/>
                </a:solidFill>
                <a:latin typeface="Arial" panose="020B0604020202020204" pitchFamily="34" charset="0"/>
                <a:cs typeface="Arial" pitchFamily="34" charset="0"/>
              </a:rPr>
              <a:t>dans un contexte donné.</a:t>
            </a:r>
            <a:endParaRPr lang="fr-FR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r-FR" sz="280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0"/>
            <a:ext cx="720081" cy="119675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16632"/>
            <a:ext cx="115212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809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340768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cs typeface="Arial" pitchFamily="34" charset="0"/>
              </a:rPr>
              <a:t>NOTION SUR LA NORMALISATION</a:t>
            </a: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(2/6)</a:t>
            </a:r>
            <a:endParaRPr lang="fr-FR" sz="24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53012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30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Qu’est-ce qu’une norme</a:t>
            </a:r>
            <a:r>
              <a:rPr lang="fr-FR" sz="3000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 ?</a:t>
            </a:r>
            <a:r>
              <a:rPr lang="fr-FR" sz="3000" dirty="0"/>
              <a:t>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100" dirty="0"/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2800" dirty="0"/>
              <a:t>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Document qui définit des </a:t>
            </a:r>
            <a:r>
              <a:rPr lang="fr-FR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exigences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, des </a:t>
            </a:r>
            <a:r>
              <a:rPr lang="fr-FR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spécifications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, des </a:t>
            </a:r>
            <a:r>
              <a:rPr lang="fr-FR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lignes directrices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ou des </a:t>
            </a:r>
            <a:r>
              <a:rPr lang="fr-FR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caractéristiques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 à utiliser </a:t>
            </a:r>
            <a:r>
              <a:rPr lang="fr-FR" sz="2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systématiquement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pour assurer l'aptitude à  l'emploi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26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r>
              <a:rPr lang="fr-FR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des matériaux, produits, processus et services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r-FR" sz="26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Elle fixe le niveau minimum de </a:t>
            </a:r>
            <a:r>
              <a:rPr lang="fr-FR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qualité acceptable </a:t>
            </a:r>
            <a:r>
              <a:rPr lang="fr-FR" sz="26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pour les produits et services  et des obligations de résultats à atteindre;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r-FR" sz="280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0"/>
            <a:ext cx="936103" cy="151216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88640"/>
            <a:ext cx="11166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0319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340768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latin typeface="+mn-lt"/>
                <a:cs typeface="Arial" pitchFamily="34" charset="0"/>
              </a:rPr>
              <a:t>ELABORATION DES NORMES</a:t>
            </a:r>
            <a:r>
              <a:rPr lang="fr-FR" sz="16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(3/6)</a:t>
            </a:r>
            <a:endParaRPr lang="fr-FR" sz="1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53012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33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reconnaître une norme ?</a:t>
            </a:r>
            <a:r>
              <a:rPr lang="fr-FR" sz="3300" dirty="0">
                <a:solidFill>
                  <a:srgbClr val="92D050"/>
                </a:solidFill>
              </a:rPr>
              <a:t> 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endParaRPr lang="fr-FR" sz="3000" dirty="0">
              <a:solidFill>
                <a:srgbClr val="92D050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100" dirty="0"/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2800" dirty="0"/>
              <a:t>  </a:t>
            </a:r>
            <a:r>
              <a:rPr lang="fr-FR" sz="3000" dirty="0">
                <a:latin typeface="Arial" pitchFamily="34" charset="0"/>
                <a:cs typeface="Arial" pitchFamily="34" charset="0"/>
              </a:rPr>
              <a:t>Homologuées elles sont reconnaissables à leur préfixe ISO, IEC, NF, ARS, ECOSTAND, TGN selon le lieu ;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itchFamily="2" charset="2"/>
              <a:buChar char="ü"/>
              <a:defRPr/>
            </a:pPr>
            <a:r>
              <a:rPr lang="fr-FR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3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Exemple : ISO 22000: 2018, IEC ….., NF……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itchFamily="2" charset="2"/>
              <a:buChar char="ü"/>
              <a:defRPr/>
            </a:pPr>
            <a:r>
              <a:rPr lang="fr-FR" sz="3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ou</a:t>
            </a:r>
            <a:endParaRPr lang="fr-FR" sz="3000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3000" dirty="0">
                <a:latin typeface="Arial" pitchFamily="34" charset="0"/>
                <a:cs typeface="Arial" pitchFamily="34" charset="0"/>
              </a:rPr>
              <a:t> EN ISO, ISO IEC, ARS ISO IEC, NF EN ISO, TGN ISO IEC, ECOSTAND ISO lorsqu’elles sont reprises ;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itchFamily="2" charset="2"/>
              <a:buChar char="ü"/>
              <a:defRPr/>
            </a:pPr>
            <a:r>
              <a:rPr lang="fr-FR" sz="300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Exemple : ISO IEC 17025 : 2017</a:t>
            </a:r>
          </a:p>
          <a:p>
            <a:pPr algn="just">
              <a:spcBef>
                <a:spcPts val="0"/>
              </a:spcBef>
              <a:buClrTx/>
              <a:buSzTx/>
              <a:buNone/>
              <a:defRPr/>
            </a:pP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3000" dirty="0">
                <a:latin typeface="Arial" pitchFamily="34" charset="0"/>
                <a:cs typeface="Arial" pitchFamily="34" charset="0"/>
              </a:rPr>
              <a:t>est évolutive en fonction de la science, de la technique et de l’expérience.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r-FR" sz="280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0"/>
            <a:ext cx="936103" cy="151216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88640"/>
            <a:ext cx="11166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6268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340768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cs typeface="Arial" pitchFamily="34" charset="0"/>
              </a:rPr>
              <a:t>NOTION SUR LA NORMALISATION</a:t>
            </a:r>
            <a:r>
              <a:rPr lang="fr-FR" sz="1600" b="1" dirty="0">
                <a:solidFill>
                  <a:srgbClr val="00B0F0"/>
                </a:solidFill>
                <a:cs typeface="Times New Roman" panose="02020603050405020304" pitchFamily="18" charset="0"/>
              </a:rPr>
              <a:t> (4/6)</a:t>
            </a:r>
            <a:endParaRPr lang="fr-FR" sz="1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53012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32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Typologie des normes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1200" dirty="0">
              <a:latin typeface="+mj-lt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3200" dirty="0">
                <a:latin typeface="+mj-lt"/>
              </a:rPr>
              <a:t> 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Normes de produits, services et processus = </a:t>
            </a:r>
            <a:r>
              <a:rPr lang="fr-FR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Normes de spécifications ;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fr-FR" sz="32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3200" dirty="0">
                <a:latin typeface="Arial" pitchFamily="34" charset="0"/>
                <a:cs typeface="Arial" pitchFamily="34" charset="0"/>
              </a:rPr>
              <a:t> Normes fondamentales (</a:t>
            </a:r>
            <a:r>
              <a:rPr lang="fr-FR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Terminologie, la métrologie, les unités de mesure, les signes, les symboles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, etc.) ;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fr-FR" sz="3200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3200" dirty="0">
                <a:latin typeface="Arial" pitchFamily="34" charset="0"/>
                <a:cs typeface="Arial" pitchFamily="34" charset="0"/>
              </a:rPr>
              <a:t>Normes des méthodes d’essai et d’analyse (</a:t>
            </a:r>
            <a:r>
              <a:rPr lang="fr-FR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Evaluation de la conformité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) ;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fr-FR" sz="3200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r-FR" sz="3200" dirty="0">
                <a:latin typeface="Arial" pitchFamily="34" charset="0"/>
                <a:cs typeface="Arial" pitchFamily="34" charset="0"/>
              </a:rPr>
              <a:t>Normes organisationnelles: </a:t>
            </a:r>
            <a:r>
              <a:rPr lang="fr-FR" sz="3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système du management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r-FR" sz="280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0"/>
            <a:ext cx="936103" cy="151216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88640"/>
            <a:ext cx="11166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273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38746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latin typeface="+mn-lt"/>
                <a:cs typeface="Arial" pitchFamily="34" charset="0"/>
              </a:rPr>
              <a:t>NOTION SUR LA NORMALISATION</a:t>
            </a:r>
            <a:r>
              <a:rPr lang="fr-FR" sz="24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(5/6)</a:t>
            </a:r>
            <a:r>
              <a:rPr lang="fr-FR" sz="2000" b="1" dirty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endParaRPr lang="fr-FR" sz="1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662736" cy="5517232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1050" b="1" dirty="0">
              <a:solidFill>
                <a:srgbClr val="FF0000"/>
              </a:solidFill>
              <a:latin typeface="Arial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fr-FR" sz="2800" b="1" dirty="0">
                <a:solidFill>
                  <a:srgbClr val="FF000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fr-FR" sz="28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La normalisation qu’est-ce que c’est ?</a:t>
            </a:r>
          </a:p>
          <a:p>
            <a:pPr lvl="0"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endParaRPr lang="fr-FR" sz="1600" dirty="0">
              <a:latin typeface="+mj-lt"/>
            </a:endParaRP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fr-FR" sz="2600" dirty="0">
                <a:latin typeface="+mj-lt"/>
              </a:rPr>
              <a:t>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Activité d'intérêt général ayant pour objet de</a:t>
            </a:r>
          </a:p>
          <a:p>
            <a:pPr marL="0" lvl="0" indent="0" algn="just">
              <a:buNone/>
              <a:defRPr/>
            </a:pPr>
            <a:endParaRPr lang="fr-FR" sz="26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  <a:defRPr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fournir des documents de référence élaborés de manière consensuelle par toutes les parties intéressées, </a:t>
            </a:r>
          </a:p>
          <a:p>
            <a:pPr marL="0" lvl="0" indent="0" algn="just">
              <a:buNone/>
              <a:defRPr/>
            </a:pPr>
            <a:endParaRPr lang="fr-FR" sz="26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  <a:defRPr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portant sur des règles, des caractéristiques, des méthodes, des spécifications, etc</a:t>
            </a:r>
            <a:r>
              <a:rPr lang="fr-FR" sz="2800" dirty="0">
                <a:latin typeface="+mj-lt"/>
              </a:rPr>
              <a:t>.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fr-FR" sz="28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0"/>
            <a:ext cx="720080" cy="119675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1663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7967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37299443-8B2C-492B-A254-DB0C8E52DEFA}"/>
</file>

<file path=customXml/itemProps2.xml><?xml version="1.0" encoding="utf-8"?>
<ds:datastoreItem xmlns:ds="http://schemas.openxmlformats.org/officeDocument/2006/customXml" ds:itemID="{648A9343-B0E1-4C8D-9AD6-CFF2F60B8C9E}"/>
</file>

<file path=customXml/itemProps3.xml><?xml version="1.0" encoding="utf-8"?>
<ds:datastoreItem xmlns:ds="http://schemas.openxmlformats.org/officeDocument/2006/customXml" ds:itemID="{DB847664-0BF2-4E89-9B44-5A8586DDD1C9}"/>
</file>

<file path=customXml/itemProps4.xml><?xml version="1.0" encoding="utf-8"?>
<ds:datastoreItem xmlns:ds="http://schemas.openxmlformats.org/officeDocument/2006/customXml" ds:itemID="{9A14D36B-94A5-4B93-8225-C3D2243E596F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17524</TotalTime>
  <Words>1708</Words>
  <Application>Microsoft Office PowerPoint</Application>
  <PresentationFormat>On-screen Show (4:3)</PresentationFormat>
  <Paragraphs>427</Paragraphs>
  <Slides>29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Book Antiqua</vt:lpstr>
      <vt:lpstr>Calibri</vt:lpstr>
      <vt:lpstr>Century Schoolbook</vt:lpstr>
      <vt:lpstr>Georgia</vt:lpstr>
      <vt:lpstr>Times New Roman</vt:lpstr>
      <vt:lpstr>Wingdings</vt:lpstr>
      <vt:lpstr>Wingdings 2</vt:lpstr>
      <vt:lpstr>Oriel</vt:lpstr>
      <vt:lpstr>   </vt:lpstr>
      <vt:lpstr>  </vt:lpstr>
      <vt:lpstr>  PLAN </vt:lpstr>
      <vt:lpstr>INTRODUCTION  </vt:lpstr>
      <vt:lpstr>NOTION SUR LA NORMALISATION (1/6)</vt:lpstr>
      <vt:lpstr>NOTION SUR LA NORMALISATION (2/6)</vt:lpstr>
      <vt:lpstr>ELABORATION DES NORMES (3/6)</vt:lpstr>
      <vt:lpstr>NOTION SUR LA NORMALISATION (4/6)</vt:lpstr>
      <vt:lpstr>NOTION SUR LA NORMALISATION (5/6) </vt:lpstr>
      <vt:lpstr>NOTION SUR LA NORMALISATION (6/6) </vt:lpstr>
      <vt:lpstr>ORGANISME NATIONAL DE NORMALISATION  (1/8)</vt:lpstr>
      <vt:lpstr>ORGANISME NATIONAL DE NORMALISATION  (2/8)</vt:lpstr>
      <vt:lpstr>ORGANISME NATIONAL DE NORMALISATION  (3/8)</vt:lpstr>
      <vt:lpstr>ORGANISME NATIONAL DE NORMALISATION  (4/8)</vt:lpstr>
      <vt:lpstr>ORGANISME NATIONAL DE NORMALISATION  (5/8)</vt:lpstr>
      <vt:lpstr>ORGANISME NATIONAL DE NORMALISATION  (6/8)</vt:lpstr>
      <vt:lpstr>ORGANISME NATIONAL DE NORMALISATION  (7/8)</vt:lpstr>
      <vt:lpstr>ORGANISME NATIONAL DE NORMALISATION  (8/5)</vt:lpstr>
      <vt:lpstr>PROCESSUS D’ELABORATION DES NORMES  (1/3)</vt:lpstr>
      <vt:lpstr>PROCESSUS D’ELABORATION DES NORMES  (2/3)</vt:lpstr>
      <vt:lpstr>PROCESSUS D’ELABORATION DES NORMES  (3/3)</vt:lpstr>
      <vt:lpstr>IMPORTANCE DES NORMES (1/6)</vt:lpstr>
      <vt:lpstr>IMPORTANCE DES NORMES (2/6)</vt:lpstr>
      <vt:lpstr>IMPORTANCE DES NORMES (3/6)</vt:lpstr>
      <vt:lpstr>IMPORTANCE DES NORMES (4/6)</vt:lpstr>
      <vt:lpstr>IMPORTANCE DES NORMES (5/6)</vt:lpstr>
      <vt:lpstr>IMPORTANCE DES NORMES (6/6)</vt:lpstr>
      <vt:lpstr>CONCLUSION</vt:lpstr>
      <vt:lpstr>IMPORTANCE DE LA NORMALISATION  ET EXPERIENCE TOGOLAISE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DE LA HAUQE ET SES STRUCTURES</dc:title>
  <dc:creator>DAAF</dc:creator>
  <cp:lastModifiedBy>Sinthia Kim</cp:lastModifiedBy>
  <cp:revision>774</cp:revision>
  <dcterms:created xsi:type="dcterms:W3CDTF">2017-05-11T11:44:16Z</dcterms:created>
  <dcterms:modified xsi:type="dcterms:W3CDTF">2022-03-17T14:51:51Z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2604277f-58db-4b1d-9b31-8b42faf2aa50</vt:lpwstr>
  </property>
</Properties>
</file>