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slides/slide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presentation.xml" ContentType="application/vnd.openxmlformats-officedocument.presentationml.presentation.main+xml"/>
  <Override PartName="/ppt/slides/slide8.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notesSlides/notesSlide9.xml" ContentType="application/vnd.openxmlformats-officedocument.presentationml.notesSlide+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112.xml" ContentType="application/vnd.openxmlformats-officedocument.presentationml.slideLayout+xml"/>
  <Override PartName="/ppt/slideLayouts/slideLayout100.xml" ContentType="application/vnd.openxmlformats-officedocument.presentationml.slideLayout+xml"/>
  <Override PartName="/ppt/slideLayouts/slideLayout114.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55.xml" ContentType="application/vnd.openxmlformats-officedocument.presentationml.slideLayout+xml"/>
  <Override PartName="/ppt/slideLayouts/slideLayout154.xml" ContentType="application/vnd.openxmlformats-officedocument.presentationml.slideLayout+xml"/>
  <Override PartName="/ppt/slideLayouts/slideLayout15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7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78.xml" ContentType="application/vnd.openxmlformats-officedocument.presentationml.slideLayout+xml"/>
  <Override PartName="/ppt/slideLayouts/slideLayout177.xml" ContentType="application/vnd.openxmlformats-officedocument.presentationml.slideLayout+xml"/>
  <Override PartName="/ppt/slideLayouts/slideLayout176.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43.xml" ContentType="application/vnd.openxmlformats-officedocument.presentationml.slideLayout+xml"/>
  <Override PartName="/ppt/slideLayouts/slideLayout113.xml" ContentType="application/vnd.openxmlformats-officedocument.presentationml.slideLayout+xml"/>
  <Override PartName="/ppt/slideLayouts/slideLayout126.xml" ContentType="application/vnd.openxmlformats-officedocument.presentationml.slideLayout+xml"/>
  <Override PartName="/ppt/slideLayouts/slideLayout133.xml" ContentType="application/vnd.openxmlformats-officedocument.presentationml.slideLayout+xml"/>
  <Override PartName="/ppt/slideLayouts/slideLayout142.xml" ContentType="application/vnd.openxmlformats-officedocument.presentationml.slideLayout+xml"/>
  <Override PartName="/ppt/slideLayouts/slideLayout134.xml" ContentType="application/vnd.openxmlformats-officedocument.presentationml.slideLayout+xml"/>
  <Override PartName="/ppt/slideLayouts/slideLayout116.xml" ContentType="application/vnd.openxmlformats-officedocument.presentationml.slideLayout+xml"/>
  <Override PartName="/ppt/slideLayouts/slideLayout123.xml" ContentType="application/vnd.openxmlformats-officedocument.presentationml.slideLayout+xml"/>
  <Override PartName="/ppt/slideLayouts/slideLayout132.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5.xml" ContentType="application/vnd.openxmlformats-officedocument.presentationml.slideLayout+xml"/>
  <Override PartName="/ppt/slideLayouts/slideLayout124.xml" ContentType="application/vnd.openxmlformats-officedocument.presentationml.slideLayout+xml"/>
  <Override PartName="/ppt/slideLayouts/slideLayout129.xml" ContentType="application/vnd.openxmlformats-officedocument.presentationml.slideLayout+xml"/>
  <Override PartName="/ppt/slideLayouts/slideLayout131.xml" ContentType="application/vnd.openxmlformats-officedocument.presentationml.slideLayout+xml"/>
  <Override PartName="/ppt/slideLayouts/slideLayout135.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18.xml" ContentType="application/vnd.openxmlformats-officedocument.presentationml.slideLayout+xml"/>
  <Override PartName="/ppt/slideLayouts/slideLayout130.xml" ContentType="application/vnd.openxmlformats-officedocument.presentationml.slideLayout+xml"/>
  <Override PartName="/ppt/slideLayouts/slideLayout117.xml" ContentType="application/vnd.openxmlformats-officedocument.presentationml.slideLayout+xml"/>
  <Override PartName="/ppt/slideLayouts/slideLayout119.xml" ContentType="application/vnd.openxmlformats-officedocument.presentationml.slideLayout+xml"/>
  <Override PartName="/ppt/slideLayouts/slideLayout115.xml" ContentType="application/vnd.openxmlformats-officedocument.presentationml.slideLayout+xml"/>
  <Override PartName="/ppt/slideLayouts/slideLayout120.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1.xml" ContentType="application/vnd.openxmlformats-officedocument.theme+xml"/>
  <Override PartName="/ppt/theme/theme16.xml" ContentType="application/vnd.openxmlformats-officedocument.theme+xml"/>
  <Override PartName="/ppt/theme/theme6.xml" ContentType="application/vnd.openxmlformats-officedocument.theme+xml"/>
  <Override PartName="/ppt/theme/theme9.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5.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4.xml" ContentType="application/vnd.openxmlformats-officedocument.theme+xml"/>
  <Override PartName="/ppt/theme/theme20.xml" ContentType="application/vnd.openxmlformats-officedocument.theme+xml"/>
  <Override PartName="/ppt/theme/theme14.xml" ContentType="application/vnd.openxmlformats-officedocument.theme+xml"/>
  <Override PartName="/ppt/theme/theme19.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68" r:id="rId2"/>
    <p:sldMasterId id="2147483678" r:id="rId3"/>
    <p:sldMasterId id="2147483688" r:id="rId4"/>
    <p:sldMasterId id="2147483698" r:id="rId5"/>
    <p:sldMasterId id="2147483708" r:id="rId6"/>
    <p:sldMasterId id="2147483718" r:id="rId7"/>
    <p:sldMasterId id="2147483728" r:id="rId8"/>
    <p:sldMasterId id="2147483738" r:id="rId9"/>
    <p:sldMasterId id="2147483748" r:id="rId10"/>
    <p:sldMasterId id="2147483758" r:id="rId11"/>
    <p:sldMasterId id="2147483768" r:id="rId12"/>
    <p:sldMasterId id="2147483788" r:id="rId13"/>
    <p:sldMasterId id="2147483828" r:id="rId14"/>
    <p:sldMasterId id="2147483798" r:id="rId15"/>
    <p:sldMasterId id="2147483808" r:id="rId16"/>
    <p:sldMasterId id="2147483813" r:id="rId17"/>
    <p:sldMasterId id="2147483838" r:id="rId18"/>
    <p:sldMasterId id="2147483860" r:id="rId19"/>
    <p:sldMasterId id="2147483882" r:id="rId20"/>
  </p:sldMasterIdLst>
  <p:notesMasterIdLst>
    <p:notesMasterId r:id="rId38"/>
  </p:notesMasterIdLst>
  <p:sldIdLst>
    <p:sldId id="10540" r:id="rId21"/>
    <p:sldId id="307" r:id="rId22"/>
    <p:sldId id="309" r:id="rId23"/>
    <p:sldId id="10558" r:id="rId24"/>
    <p:sldId id="260" r:id="rId25"/>
    <p:sldId id="575" r:id="rId26"/>
    <p:sldId id="289" r:id="rId27"/>
    <p:sldId id="10544" r:id="rId28"/>
    <p:sldId id="258" r:id="rId29"/>
    <p:sldId id="583" r:id="rId30"/>
    <p:sldId id="10550" r:id="rId31"/>
    <p:sldId id="10557" r:id="rId32"/>
    <p:sldId id="1214" r:id="rId33"/>
    <p:sldId id="595" r:id="rId34"/>
    <p:sldId id="578" r:id="rId35"/>
    <p:sldId id="10545" r:id="rId36"/>
    <p:sldId id="10555" r:id="rId3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A43"/>
    <a:srgbClr val="083553"/>
    <a:srgbClr val="2C84AF"/>
    <a:srgbClr val="779E80"/>
    <a:srgbClr val="468B76"/>
    <a:srgbClr val="B6CE9D"/>
    <a:srgbClr val="195673"/>
    <a:srgbClr val="102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66312"/>
  </p:normalViewPr>
  <p:slideViewPr>
    <p:cSldViewPr snapToGrid="0" snapToObjects="1">
      <p:cViewPr varScale="1">
        <p:scale>
          <a:sx n="75" d="100"/>
          <a:sy n="75" d="100"/>
        </p:scale>
        <p:origin x="222" y="6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presProps" Target="presProps.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20" Type="http://schemas.openxmlformats.org/officeDocument/2006/relationships/slideMaster" Target="slideMasters/slideMaster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customXml" Target="../customXml/item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AB2B253-C6B7-004A-A6CE-F219E4D90143}" type="datetimeFigureOut">
              <a:rPr lang="en-US" smtClean="0"/>
              <a:t>3/11/2022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AEBB5C0F-1DB7-C246-915B-1CDACA954E56}" type="slidenum">
              <a:rPr lang="en-US" smtClean="0"/>
              <a:t>‹#›</a:t>
            </a:fld>
            <a:endParaRPr lang="en-US"/>
          </a:p>
        </p:txBody>
      </p:sp>
    </p:spTree>
    <p:extLst>
      <p:ext uri="{BB962C8B-B14F-4D97-AF65-F5344CB8AC3E}">
        <p14:creationId xmlns:p14="http://schemas.microsoft.com/office/powerpoint/2010/main" val="26778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B5C0F-1DB7-C246-915B-1CDACA954E56}" type="slidenum">
              <a:rPr lang="en-US" smtClean="0"/>
              <a:t>1</a:t>
            </a:fld>
            <a:endParaRPr lang="en-US"/>
          </a:p>
        </p:txBody>
      </p:sp>
    </p:spTree>
    <p:extLst>
      <p:ext uri="{BB962C8B-B14F-4D97-AF65-F5344CB8AC3E}">
        <p14:creationId xmlns:p14="http://schemas.microsoft.com/office/powerpoint/2010/main" val="3784514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simple vision of where POET and the industry are headed.  New inputs to the bioprocessing facilities will lead to a diversified product stream, new forms of energy, and a truly game changing scenario for the future.  We are building on that biotechnology platform of more Conventional bioethanol facilities as we talked about before.</a:t>
            </a:r>
          </a:p>
          <a:p>
            <a:endParaRPr lang="en-US" dirty="0"/>
          </a:p>
          <a:p>
            <a:r>
              <a:rPr lang="en-US" dirty="0"/>
              <a:t>In order to fulfil this vision, POET is interested in pursuing many new technologies.  So please reach out if your organization has a role in this new vision.</a:t>
            </a:r>
          </a:p>
          <a:p>
            <a:endParaRPr lang="en-US" dirty="0"/>
          </a:p>
          <a:p>
            <a:r>
              <a:rPr lang="en-US" dirty="0"/>
              <a:t>I you look closely, this type of system starts to represent the Circular Economy we’ve been searching for </a:t>
            </a:r>
            <a:r>
              <a:rPr lang="en-US" dirty="0" err="1"/>
              <a:t>for</a:t>
            </a:r>
            <a:r>
              <a:rPr lang="en-US" dirty="0"/>
              <a:t> years.</a:t>
            </a:r>
          </a:p>
        </p:txBody>
      </p:sp>
      <p:sp>
        <p:nvSpPr>
          <p:cNvPr id="4" name="Slide Number Placeholder 3"/>
          <p:cNvSpPr>
            <a:spLocks noGrp="1"/>
          </p:cNvSpPr>
          <p:nvPr>
            <p:ph type="sldNum" sz="quarter" idx="5"/>
          </p:nvPr>
        </p:nvSpPr>
        <p:spPr/>
        <p:txBody>
          <a:bodyPr/>
          <a:lstStyle/>
          <a:p>
            <a:fld id="{AEBB5C0F-1DB7-C246-915B-1CDACA954E56}" type="slidenum">
              <a:rPr lang="en-US" smtClean="0"/>
              <a:t>11</a:t>
            </a:fld>
            <a:endParaRPr lang="en-US"/>
          </a:p>
        </p:txBody>
      </p:sp>
    </p:spTree>
    <p:extLst>
      <p:ext uri="{BB962C8B-B14F-4D97-AF65-F5344CB8AC3E}">
        <p14:creationId xmlns:p14="http://schemas.microsoft.com/office/powerpoint/2010/main" val="1042589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LIBERTY, (our first commercial cellulosic ethanol plant) in partnership with DSM taught us many lessons, but none more valuable than that of Biomass collection, transport and storage.  The one thing we really mastered with the assistance of our local farmers.</a:t>
            </a:r>
          </a:p>
          <a:p>
            <a:endParaRPr lang="en-US" dirty="0"/>
          </a:p>
          <a:p>
            <a:r>
              <a:rPr lang="en-US" dirty="0"/>
              <a:t>Biomass will play a very significant role in decarbonizing the world, and new energy scenarios of the future.  Every country has excess biomass that can be used for very constructive purposes.  Biomass may be a new frontier in agriculture. </a:t>
            </a:r>
          </a:p>
          <a:p>
            <a:endParaRPr lang="en-US" dirty="0"/>
          </a:p>
          <a:p>
            <a:r>
              <a:rPr lang="en-US" dirty="0"/>
              <a:t>Biofuels are the catalyst for successful agriculture.  Successful agriculture is key to solving some of the worlds most pressing issues including, climate change, poverty hunger and disease. </a:t>
            </a:r>
          </a:p>
          <a:p>
            <a:endParaRPr lang="en-US" dirty="0"/>
          </a:p>
          <a:p>
            <a:r>
              <a:rPr lang="en-US" dirty="0"/>
              <a:t>Agriculture is at the center of decarbonization and reinventing energy.</a:t>
            </a:r>
          </a:p>
          <a:p>
            <a:endParaRPr lang="en-US" dirty="0"/>
          </a:p>
          <a:p>
            <a:r>
              <a:rPr lang="en-US" dirty="0"/>
              <a:t>It’s critical that we educate the world on the potential of agriculture.  Because right now agriculture is viewed too often as a problem rather than a solution.</a:t>
            </a:r>
          </a:p>
          <a:p>
            <a:endParaRPr lang="en-US" dirty="0"/>
          </a:p>
          <a:p>
            <a:endParaRPr lang="en-US" dirty="0"/>
          </a:p>
        </p:txBody>
      </p:sp>
      <p:sp>
        <p:nvSpPr>
          <p:cNvPr id="4" name="Slide Number Placeholder 3"/>
          <p:cNvSpPr>
            <a:spLocks noGrp="1"/>
          </p:cNvSpPr>
          <p:nvPr>
            <p:ph type="sldNum" sz="quarter" idx="5"/>
          </p:nvPr>
        </p:nvSpPr>
        <p:spPr/>
        <p:txBody>
          <a:bodyPr/>
          <a:lstStyle/>
          <a:p>
            <a:fld id="{AEBB5C0F-1DB7-C246-915B-1CDACA954E56}" type="slidenum">
              <a:rPr lang="en-US" smtClean="0"/>
              <a:t>12</a:t>
            </a:fld>
            <a:endParaRPr lang="en-US"/>
          </a:p>
        </p:txBody>
      </p:sp>
    </p:spTree>
    <p:extLst>
      <p:ext uri="{BB962C8B-B14F-4D97-AF65-F5344CB8AC3E}">
        <p14:creationId xmlns:p14="http://schemas.microsoft.com/office/powerpoint/2010/main" val="894584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Agricultural production potential is tremendous, and if we are serious about decarbonizing the world, agriculture will have to play a more significant role going forward.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order for agriculture to meet its potential, it must have a margin.  Margins allow for investments in agriculture technology, infrastructure and climate smart practices.</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Something most people don’t realize - From the year 2000 - 2015, agriculture lifted a billion people out of extreme poverty around the world.  This is the same time period bioethanol went from 1% of the fuel supply in the US to 10% of the supply.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Biofuels have supported grain prices and led to an agricultural evolution.  Agriculture can do so much more if we can balance the potential of ag with markets for agricultural products – including grains and biomass.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Myths like Food vs. Fuel need to be dispelled.  Bioethanol has not depleted the world of nutrition, it has enhanced the world’s nutrition.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B5C0F-1DB7-C246-915B-1CDACA954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20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Climate smart agriculture, automotive development and biofuels will lead to a better economy, cleaner air and reduced use of fossil fuels. This is how we will meet many of the UN Sustainability Goals being discussed at COP 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starts with the foundation we have all built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Countries around the world need to uphold their blending mandates and carbon reduction goals.  Ag and Biofuels are here to help achieve those goals if-  they are allowed.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C3414-CA00-4B22-B363-BDDE4885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289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Bioethanol and biofuels in general offer comprehensive benefits.  We do not need to compromise our economies or way of life to improve our situation.  </a:t>
            </a:r>
          </a:p>
          <a:p>
            <a:endParaRPr lang="en-US" dirty="0"/>
          </a:p>
          <a:p>
            <a:r>
              <a:rPr lang="en-US" dirty="0"/>
              <a:t>But we DO need to change the Status Quo!</a:t>
            </a:r>
          </a:p>
          <a:p>
            <a:endParaRPr lang="en-US" dirty="0"/>
          </a:p>
          <a:p>
            <a:r>
              <a:rPr lang="en-US" dirty="0"/>
              <a:t>We must get our resources from the surface of the land, not the center of the earth.</a:t>
            </a:r>
          </a:p>
          <a:p>
            <a:endParaRPr lang="en-US" dirty="0"/>
          </a:p>
          <a:p>
            <a:r>
              <a:rPr lang="en-US" dirty="0"/>
              <a:t>We’ve been through many of these benefits, but it’s worth restating them.</a:t>
            </a:r>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AEBB5C0F-1DB7-C246-915B-1CDACA954E56}" type="slidenum">
              <a:rPr lang="en-US" smtClean="0"/>
              <a:t>15</a:t>
            </a:fld>
            <a:endParaRPr lang="en-US"/>
          </a:p>
        </p:txBody>
      </p:sp>
    </p:spTree>
    <p:extLst>
      <p:ext uri="{BB962C8B-B14F-4D97-AF65-F5344CB8AC3E}">
        <p14:creationId xmlns:p14="http://schemas.microsoft.com/office/powerpoint/2010/main" val="499485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leave you with this thought… Biotechnology and innovation are the progression of creating a better set of future circumstances for the world.  Biofuels, and agriculture are at the forefront of that innovation and the potential is virtually untapped.</a:t>
            </a:r>
          </a:p>
          <a:p>
            <a:endParaRPr lang="en-US" dirty="0"/>
          </a:p>
          <a:p>
            <a:r>
              <a:rPr lang="en-US" dirty="0"/>
              <a:t>Note that I said </a:t>
            </a:r>
            <a:r>
              <a:rPr lang="en-US" b="1" dirty="0"/>
              <a:t>Better</a:t>
            </a:r>
            <a:r>
              <a:rPr lang="en-US" dirty="0"/>
              <a:t> not </a:t>
            </a:r>
            <a:r>
              <a:rPr lang="en-US" b="1" dirty="0"/>
              <a:t>Perfect</a:t>
            </a:r>
            <a:r>
              <a:rPr lang="en-US" dirty="0"/>
              <a:t>.  </a:t>
            </a:r>
          </a:p>
          <a:p>
            <a:endParaRPr lang="en-US" dirty="0"/>
          </a:p>
          <a:p>
            <a:r>
              <a:rPr lang="en-US" dirty="0"/>
              <a:t>If we continue to pursue the perfect at the expense of the better, we will always be stuck with the worst. There is no such thing as perfect!</a:t>
            </a:r>
          </a:p>
          <a:p>
            <a:endParaRPr lang="en-US" dirty="0"/>
          </a:p>
          <a:p>
            <a:r>
              <a:rPr lang="en-US" dirty="0"/>
              <a:t>Bioethanol is immediately available, universally affordable, and clean.  It should be promoted around the world as a solution – even though it disrupts the status quo.</a:t>
            </a:r>
          </a:p>
          <a:p>
            <a:endParaRPr lang="en-US" dirty="0"/>
          </a:p>
          <a:p>
            <a:r>
              <a:rPr lang="en-US" dirty="0"/>
              <a:t>That is Bioethanol’s role in a carbon neutral society.  </a:t>
            </a:r>
          </a:p>
          <a:p>
            <a:endParaRPr lang="en-US" dirty="0"/>
          </a:p>
          <a:p>
            <a:r>
              <a:rPr lang="en-US" dirty="0"/>
              <a:t>Thank you!</a:t>
            </a:r>
          </a:p>
          <a:p>
            <a:endParaRPr lang="en-US" dirty="0"/>
          </a:p>
        </p:txBody>
      </p:sp>
      <p:sp>
        <p:nvSpPr>
          <p:cNvPr id="4" name="Slide Number Placeholder 3"/>
          <p:cNvSpPr>
            <a:spLocks noGrp="1"/>
          </p:cNvSpPr>
          <p:nvPr>
            <p:ph type="sldNum" sz="quarter" idx="5"/>
          </p:nvPr>
        </p:nvSpPr>
        <p:spPr/>
        <p:txBody>
          <a:bodyPr/>
          <a:lstStyle/>
          <a:p>
            <a:fld id="{AEBB5C0F-1DB7-C246-915B-1CDACA954E56}" type="slidenum">
              <a:rPr lang="en-US" smtClean="0"/>
              <a:t>16</a:t>
            </a:fld>
            <a:endParaRPr lang="en-US"/>
          </a:p>
        </p:txBody>
      </p:sp>
    </p:spTree>
    <p:extLst>
      <p:ext uri="{BB962C8B-B14F-4D97-AF65-F5344CB8AC3E}">
        <p14:creationId xmlns:p14="http://schemas.microsoft.com/office/powerpoint/2010/main" val="351931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B5C0F-1DB7-C246-915B-1CDACA954E56}" type="slidenum">
              <a:rPr lang="en-US" smtClean="0"/>
              <a:t>17</a:t>
            </a:fld>
            <a:endParaRPr lang="en-US"/>
          </a:p>
        </p:txBody>
      </p:sp>
    </p:spTree>
    <p:extLst>
      <p:ext uri="{BB962C8B-B14F-4D97-AF65-F5344CB8AC3E}">
        <p14:creationId xmlns:p14="http://schemas.microsoft.com/office/powerpoint/2010/main" val="17471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Broin family farm near </a:t>
            </a:r>
            <a:r>
              <a:rPr lang="en-US" dirty="0" err="1"/>
              <a:t>Wanamingo</a:t>
            </a:r>
            <a:r>
              <a:rPr lang="en-US" dirty="0"/>
              <a:t>, MN</a:t>
            </a:r>
          </a:p>
          <a:p>
            <a:pPr marL="171450" indent="-171450">
              <a:buFont typeface="Arial" panose="020B0604020202020204" pitchFamily="34" charset="0"/>
              <a:buChar char="•"/>
            </a:pPr>
            <a:r>
              <a:rPr lang="en-US" dirty="0"/>
              <a:t>POET got it’s start on the Broin family farm near </a:t>
            </a:r>
            <a:r>
              <a:rPr lang="en-US" dirty="0" err="1"/>
              <a:t>Wanamingo</a:t>
            </a:r>
            <a:r>
              <a:rPr lang="en-US" dirty="0"/>
              <a:t>, MN in the early 1980s</a:t>
            </a:r>
          </a:p>
          <a:p>
            <a:pPr marL="171450" indent="-171450">
              <a:buFont typeface="Arial" panose="020B0604020202020204" pitchFamily="34" charset="0"/>
              <a:buChar char="•"/>
            </a:pPr>
            <a:r>
              <a:rPr lang="en-US" dirty="0"/>
              <a:t>Because grain was</a:t>
            </a:r>
            <a:r>
              <a:rPr lang="en-US" baseline="0" dirty="0"/>
              <a:t> so oversupplied, the US government was paying farmers not to farm.</a:t>
            </a:r>
            <a:endParaRPr lang="en-US" dirty="0"/>
          </a:p>
          <a:p>
            <a:pPr marL="171450" indent="-171450">
              <a:buFont typeface="Arial" panose="020B0604020202020204" pitchFamily="34" charset="0"/>
              <a:buChar char="•"/>
            </a:pPr>
            <a:r>
              <a:rPr lang="en-US" dirty="0" err="1"/>
              <a:t>Broin’s</a:t>
            </a:r>
            <a:r>
              <a:rPr lang="en-US" dirty="0"/>
              <a:t> did not want to get paid</a:t>
            </a:r>
            <a:r>
              <a:rPr lang="en-US" baseline="0" dirty="0"/>
              <a:t> for not farming</a:t>
            </a:r>
            <a:endParaRPr lang="en-US" dirty="0"/>
          </a:p>
          <a:p>
            <a:pPr marL="171450" indent="-171450">
              <a:buFont typeface="Arial" panose="020B0604020202020204" pitchFamily="34" charset="0"/>
              <a:buChar char="•"/>
            </a:pPr>
            <a:r>
              <a:rPr lang="en-US" dirty="0"/>
              <a:t>So they built an ethanol plant on the family farm to soak up surplus grain.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C3414-CA00-4B22-B363-BDDE4885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42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Broin Enterprises in Scotland,</a:t>
            </a:r>
            <a:r>
              <a:rPr lang="en-US" baseline="0" dirty="0"/>
              <a:t> SD</a:t>
            </a:r>
          </a:p>
          <a:p>
            <a:pPr marL="171450" indent="-171450">
              <a:buFont typeface="Arial" panose="020B0604020202020204" pitchFamily="34" charset="0"/>
              <a:buChar char="•"/>
            </a:pPr>
            <a:r>
              <a:rPr lang="en-US" sz="1200" dirty="0"/>
              <a:t>In 1987, the farm plant needed some parts.</a:t>
            </a:r>
          </a:p>
          <a:p>
            <a:pPr marL="171450" indent="-171450">
              <a:buFont typeface="Arial" panose="020B0604020202020204" pitchFamily="34" charset="0"/>
              <a:buChar char="•"/>
            </a:pPr>
            <a:r>
              <a:rPr lang="en-US" sz="1200" dirty="0"/>
              <a:t>Jeff’s mom, Judy,</a:t>
            </a:r>
            <a:r>
              <a:rPr lang="en-US" sz="1200" baseline="0" dirty="0"/>
              <a:t> saw an ad for an equipment auction in Scotland, SD. It was during this auction Lowell Broin (Jeff’s dad) decided to purchase the entire foreclosed plant. </a:t>
            </a:r>
            <a:endParaRPr lang="en-US" sz="1200" dirty="0"/>
          </a:p>
          <a:p>
            <a:pPr marL="171450" indent="-171450">
              <a:buFont typeface="Arial" panose="020B0604020202020204" pitchFamily="34" charset="0"/>
              <a:buChar char="•"/>
            </a:pPr>
            <a:r>
              <a:rPr lang="en-US" sz="1200" baseline="0" dirty="0"/>
              <a:t>Jeff slept in that plant while working to make it operate efficiently.</a:t>
            </a:r>
          </a:p>
          <a:p>
            <a:pPr marL="171450" indent="-171450">
              <a:buFont typeface="Arial" panose="020B0604020202020204" pitchFamily="34" charset="0"/>
              <a:buChar char="•"/>
            </a:pPr>
            <a:r>
              <a:rPr lang="en-US" sz="1200" baseline="0" dirty="0"/>
              <a:t>Once word got out that this plant was running successfully, other farmer groups called asking </a:t>
            </a:r>
            <a:r>
              <a:rPr lang="en-US" sz="1200" baseline="0" dirty="0" err="1"/>
              <a:t>Broins</a:t>
            </a:r>
            <a:r>
              <a:rPr lang="en-US" sz="1200" baseline="0" dirty="0"/>
              <a:t> to build them a plant. They built a few plants for other groups and started several service companies to accommodate those operations.</a:t>
            </a:r>
          </a:p>
          <a:p>
            <a:pPr marL="171450" indent="-171450">
              <a:buFont typeface="Arial" panose="020B0604020202020204" pitchFamily="34" charset="0"/>
              <a:buChar char="•"/>
            </a:pPr>
            <a:r>
              <a:rPr lang="en-US" sz="1200" baseline="0" dirty="0"/>
              <a:t>In 1991, the </a:t>
            </a:r>
            <a:r>
              <a:rPr lang="en-US" sz="1200" baseline="0" dirty="0" err="1"/>
              <a:t>Broins</a:t>
            </a:r>
            <a:r>
              <a:rPr lang="en-US" sz="1200" baseline="0" dirty="0"/>
              <a:t> formed Broin &amp; Associates and started to unroll the current business 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This plant eventually becomes POET Research Center where technologies are tested before being rolled out to all POET plants.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C3414-CA00-4B22-B363-BDDE4885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31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Bioethanol has built the foundation / platform for the future of bioprocessing and biotechnology.  This model must continue to grow to fuel the innovation and potential of what is to come.  </a:t>
            </a:r>
          </a:p>
          <a:p>
            <a:endParaRPr lang="en-US" dirty="0"/>
          </a:p>
          <a:p>
            <a:r>
              <a:rPr lang="en-US" dirty="0"/>
              <a:t>We are not going to replace the bioethanol industry.  We are going to build on it for a more sustainable future.</a:t>
            </a:r>
          </a:p>
        </p:txBody>
      </p:sp>
      <p:sp>
        <p:nvSpPr>
          <p:cNvPr id="4" name="Slide Number Placeholder 3"/>
          <p:cNvSpPr>
            <a:spLocks noGrp="1"/>
          </p:cNvSpPr>
          <p:nvPr>
            <p:ph type="sldNum" sz="quarter" idx="5"/>
          </p:nvPr>
        </p:nvSpPr>
        <p:spPr/>
        <p:txBody>
          <a:bodyPr/>
          <a:lstStyle/>
          <a:p>
            <a:fld id="{AEBB5C0F-1DB7-C246-915B-1CDACA954E56}" type="slidenum">
              <a:rPr lang="en-US" smtClean="0"/>
              <a:t>4</a:t>
            </a:fld>
            <a:endParaRPr lang="en-US"/>
          </a:p>
        </p:txBody>
      </p:sp>
    </p:spTree>
    <p:extLst>
      <p:ext uri="{BB962C8B-B14F-4D97-AF65-F5344CB8AC3E}">
        <p14:creationId xmlns:p14="http://schemas.microsoft.com/office/powerpoint/2010/main" val="175582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our recent acquisition of Flint Hills, we now have 33 bioprocessing facilities in 8 states with 3 billion gallons of production capacity</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B5C0F-1DB7-C246-915B-1CDACA954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71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Biofuel plays a major role in all three categories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C3414-CA00-4B22-B363-BDDE4885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93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potential of agriculture to provide more than we know today.  - Food, grain, livestock – Energy, Decarbonization, bioplastics, bioproducts, biofuels of all kinds</a:t>
            </a:r>
          </a:p>
          <a:p>
            <a:endParaRPr lang="en-US" dirty="0"/>
          </a:p>
          <a:p>
            <a:r>
              <a:rPr lang="en-US" dirty="0"/>
              <a:t>We must start to get more of our resources from the surface of the land rather than the center of the earth.  We have a climate problem today because we’ve been taking coal and oil from the center of the earth and spewing it into the atmosphere.</a:t>
            </a:r>
          </a:p>
          <a:p>
            <a:endParaRPr lang="en-US" dirty="0"/>
          </a:p>
          <a:p>
            <a:r>
              <a:rPr lang="en-US" dirty="0"/>
              <a:t>The oil era is 200 years of history, when humanity has been here for thousands of years in the past and thousands of years to come. </a:t>
            </a:r>
          </a:p>
        </p:txBody>
      </p:sp>
      <p:sp>
        <p:nvSpPr>
          <p:cNvPr id="4" name="Slide Number Placeholder 3"/>
          <p:cNvSpPr>
            <a:spLocks noGrp="1"/>
          </p:cNvSpPr>
          <p:nvPr>
            <p:ph type="sldNum" sz="quarter" idx="5"/>
          </p:nvPr>
        </p:nvSpPr>
        <p:spPr/>
        <p:txBody>
          <a:bodyPr/>
          <a:lstStyle/>
          <a:p>
            <a:fld id="{AEBB5C0F-1DB7-C246-915B-1CDACA954E56}" type="slidenum">
              <a:rPr lang="en-US" smtClean="0"/>
              <a:t>8</a:t>
            </a:fld>
            <a:endParaRPr lang="en-US"/>
          </a:p>
        </p:txBody>
      </p:sp>
    </p:spTree>
    <p:extLst>
      <p:ext uri="{BB962C8B-B14F-4D97-AF65-F5344CB8AC3E}">
        <p14:creationId xmlns:p14="http://schemas.microsoft.com/office/powerpoint/2010/main" val="101435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POET’s bioproducts production process</a:t>
            </a:r>
          </a:p>
          <a:p>
            <a:endParaRPr lang="en-US" dirty="0"/>
          </a:p>
          <a:p>
            <a:r>
              <a:rPr lang="en-US" dirty="0"/>
              <a:t>The product portfolio continues to expand significantly into different industries.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B5C0F-1DB7-C246-915B-1CDACA954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67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ethanol in the US is on average about 50% better than gasoline.  The path to carbon neutral has many potential paths, but the box to the right show a few of the very realistic paths that POET is considering</a:t>
            </a:r>
          </a:p>
          <a:p>
            <a:endParaRPr lang="en-US" dirty="0"/>
          </a:p>
          <a:p>
            <a:r>
              <a:rPr lang="en-US" dirty="0"/>
              <a:t>Improved farming alone show a potential to improve our carbon score by 30 CI points.</a:t>
            </a:r>
          </a:p>
          <a:p>
            <a:endParaRPr lang="en-US" dirty="0"/>
          </a:p>
          <a:p>
            <a:r>
              <a:rPr lang="en-US" dirty="0"/>
              <a:t>Our Gradable program is a partnership with Farmers, FBN, DOE, California and many other groups.</a:t>
            </a:r>
          </a:p>
          <a:p>
            <a:r>
              <a:rPr lang="en-US" dirty="0"/>
              <a:t>Through this partnership, we realized a way to incentivize farmers to improve their operations through several climate smart practices, which in turn offered higher value products to the state of California and other end users. So we shared in the higher value products throughout the supply chain, and CA received cleaner products. This is a win </a:t>
            </a:r>
            <a:r>
              <a:rPr lang="en-US" dirty="0" err="1"/>
              <a:t>win</a:t>
            </a:r>
            <a:r>
              <a:rPr lang="en-US" dirty="0"/>
              <a:t> all the way through the value chain, from the farmer all the way to the consumers.</a:t>
            </a:r>
          </a:p>
          <a:p>
            <a:endParaRPr lang="en-US" dirty="0"/>
          </a:p>
          <a:p>
            <a:r>
              <a:rPr lang="en-US" dirty="0"/>
              <a:t>If large companies want to meet their own sustainability goals, they can show their products come from low CI grains.  This is actual action in decarbonizing.   </a:t>
            </a:r>
          </a:p>
          <a:p>
            <a:r>
              <a:rPr lang="en-US" dirty="0"/>
              <a:t>	Voluntary</a:t>
            </a:r>
          </a:p>
          <a:p>
            <a:r>
              <a:rPr lang="en-US" dirty="0"/>
              <a:t>	Credible</a:t>
            </a:r>
          </a:p>
          <a:p>
            <a:r>
              <a:rPr lang="en-US" dirty="0"/>
              <a:t>	Validated</a:t>
            </a:r>
          </a:p>
          <a:p>
            <a:r>
              <a:rPr lang="en-US" dirty="0"/>
              <a:t>	Valuable</a:t>
            </a:r>
          </a:p>
          <a:p>
            <a:endParaRPr lang="en-US" dirty="0"/>
          </a:p>
          <a:p>
            <a:r>
              <a:rPr lang="en-US" dirty="0"/>
              <a:t>Farmers in the US and around the world can solve so many issues with the proper incentives.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B5C0F-1DB7-C246-915B-1CDACA954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234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283540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6614683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9090529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9413607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505750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9317237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5659041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0550641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2789904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32335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2491168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84025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215804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5412013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2463161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830160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3129551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3690893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622098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9062555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18820705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5659795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059321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168461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1369945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3627863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0298518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6734009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9942700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0881085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4959348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4850331"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46289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724850" y="1825625"/>
            <a:ext cx="462894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58447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4619324"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533824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386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7542602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4367479"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6795436" y="987425"/>
            <a:ext cx="455995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436747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979163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1" y="365125"/>
            <a:ext cx="3473918" cy="2175944"/>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1" y="2772075"/>
            <a:ext cx="3473918" cy="3404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5630780" y="712269"/>
            <a:ext cx="5723020" cy="54646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82137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202131"/>
            <a:ext cx="3483543" cy="64296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3634793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5174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385703"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582653" y="987425"/>
            <a:ext cx="577273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38570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813649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1" y="365125"/>
            <a:ext cx="3473918" cy="2175944"/>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1" y="2772075"/>
            <a:ext cx="3473918" cy="3404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5630780" y="712269"/>
            <a:ext cx="5723020" cy="54646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95156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202131"/>
            <a:ext cx="3483543" cy="64296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824584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2917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385703"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582653" y="987425"/>
            <a:ext cx="577273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38570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899258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290449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6760606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7317731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2387315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1458025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393655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0139434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8946470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0084733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21198699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3258312" cy="365125"/>
          </a:xfrm>
          <a:prstGeom prst="rect">
            <a:avLst/>
          </a:prstGeom>
        </p:spPr>
        <p:txBody>
          <a:bodyPr vert="horz" lIns="91440" tIns="45720" rIns="91440" bIns="45720" rtlCol="0" anchor="ctr"/>
          <a:lstStyle>
            <a:lvl1pPr algn="r">
              <a:defRPr sz="1100">
                <a:solidFill>
                  <a:schemeClr val="bg1"/>
                </a:solidFill>
              </a:defRPr>
            </a:lvl1pPr>
          </a:lstStyle>
          <a:p>
            <a:fld id="{4A5E49E3-8824-4AF5-8501-8E32CA2CC9D5}" type="slidenum">
              <a:rPr lang="en-US" smtClean="0"/>
              <a:pPr/>
              <a:t>‹#›</a:t>
            </a:fld>
            <a:endParaRPr lang="en-US" dirty="0"/>
          </a:p>
        </p:txBody>
      </p:sp>
      <p:sp>
        <p:nvSpPr>
          <p:cNvPr id="9" name="Title 1"/>
          <p:cNvSpPr>
            <a:spLocks noGrp="1"/>
          </p:cNvSpPr>
          <p:nvPr>
            <p:ph type="title"/>
          </p:nvPr>
        </p:nvSpPr>
        <p:spPr>
          <a:xfrm>
            <a:off x="838200" y="827691"/>
            <a:ext cx="10515600" cy="796157"/>
          </a:xfrm>
          <a:prstGeom prst="rect">
            <a:avLst/>
          </a:prstGeom>
        </p:spPr>
        <p:txBody>
          <a:bodyPr/>
          <a:lstStyle>
            <a:lvl1pPr>
              <a:defRPr sz="3600">
                <a:solidFill>
                  <a:schemeClr val="bg1"/>
                </a:solidFill>
                <a:latin typeface="Arial Black" panose="020B0A04020102020204" pitchFamily="34" charset="0"/>
              </a:defRPr>
            </a:lvl1pPr>
          </a:lstStyle>
          <a:p>
            <a:r>
              <a:rPr lang="en-US" dirty="0"/>
              <a:t>Click to edit Master title style</a:t>
            </a:r>
          </a:p>
        </p:txBody>
      </p:sp>
      <p:sp>
        <p:nvSpPr>
          <p:cNvPr id="10" name="Content Placeholder 2"/>
          <p:cNvSpPr>
            <a:spLocks noGrp="1"/>
          </p:cNvSpPr>
          <p:nvPr>
            <p:ph idx="1"/>
          </p:nvPr>
        </p:nvSpPr>
        <p:spPr>
          <a:xfrm>
            <a:off x="838200" y="1805152"/>
            <a:ext cx="10515600" cy="3918992"/>
          </a:xfrm>
          <a:prstGeom prst="rect">
            <a:avLst/>
          </a:prstGeom>
        </p:spPr>
        <p:txBody>
          <a:bodyPr/>
          <a:lstStyle>
            <a:lvl1pPr>
              <a:defRPr sz="2800" b="1">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2179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792543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1438552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8911504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5599263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9971097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6532928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3603657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505216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0358455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7078456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3258312" cy="365125"/>
          </a:xfrm>
          <a:prstGeom prst="rect">
            <a:avLst/>
          </a:prstGeom>
        </p:spPr>
        <p:txBody>
          <a:bodyPr vert="horz" lIns="91440" tIns="45720" rIns="91440" bIns="45720" rtlCol="0" anchor="ctr"/>
          <a:lstStyle>
            <a:lvl1pPr algn="r">
              <a:defRPr sz="1100">
                <a:solidFill>
                  <a:schemeClr val="bg1"/>
                </a:solidFill>
              </a:defRPr>
            </a:lvl1pPr>
          </a:lstStyle>
          <a:p>
            <a:fld id="{4A5E49E3-8824-4AF5-8501-8E32CA2CC9D5}" type="slidenum">
              <a:rPr lang="en-US" smtClean="0"/>
              <a:pPr/>
              <a:t>‹#›</a:t>
            </a:fld>
            <a:endParaRPr lang="en-US" dirty="0"/>
          </a:p>
        </p:txBody>
      </p:sp>
      <p:sp>
        <p:nvSpPr>
          <p:cNvPr id="9" name="Title 1"/>
          <p:cNvSpPr>
            <a:spLocks noGrp="1"/>
          </p:cNvSpPr>
          <p:nvPr>
            <p:ph type="title"/>
          </p:nvPr>
        </p:nvSpPr>
        <p:spPr>
          <a:xfrm>
            <a:off x="838200" y="827691"/>
            <a:ext cx="10515600" cy="796157"/>
          </a:xfrm>
          <a:prstGeom prst="rect">
            <a:avLst/>
          </a:prstGeom>
        </p:spPr>
        <p:txBody>
          <a:bodyPr/>
          <a:lstStyle>
            <a:lvl1pPr>
              <a:defRPr sz="3600">
                <a:solidFill>
                  <a:schemeClr val="bg1"/>
                </a:solidFill>
                <a:latin typeface="Arial Black" panose="020B0A04020102020204" pitchFamily="34" charset="0"/>
              </a:defRPr>
            </a:lvl1pPr>
          </a:lstStyle>
          <a:p>
            <a:r>
              <a:rPr lang="en-US" dirty="0"/>
              <a:t>Click to edit Master title style</a:t>
            </a:r>
          </a:p>
        </p:txBody>
      </p:sp>
      <p:sp>
        <p:nvSpPr>
          <p:cNvPr id="10" name="Content Placeholder 2"/>
          <p:cNvSpPr>
            <a:spLocks noGrp="1"/>
          </p:cNvSpPr>
          <p:nvPr>
            <p:ph idx="1"/>
          </p:nvPr>
        </p:nvSpPr>
        <p:spPr>
          <a:xfrm>
            <a:off x="838200" y="1805152"/>
            <a:ext cx="10515600" cy="3918992"/>
          </a:xfrm>
          <a:prstGeom prst="rect">
            <a:avLst/>
          </a:prstGeom>
        </p:spPr>
        <p:txBody>
          <a:bodyPr/>
          <a:lstStyle>
            <a:lvl1pPr>
              <a:defRPr sz="2800" b="1">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39310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610600" y="6356350"/>
            <a:ext cx="3258312" cy="365125"/>
          </a:xfrm>
          <a:prstGeom prst="rect">
            <a:avLst/>
          </a:prstGeom>
        </p:spPr>
        <p:txBody>
          <a:bodyPr vert="horz" lIns="91440" tIns="45720" rIns="91440" bIns="45720" rtlCol="0" anchor="ctr"/>
          <a:lstStyle>
            <a:lvl1pPr algn="r">
              <a:defRPr sz="1100">
                <a:solidFill>
                  <a:schemeClr val="bg1"/>
                </a:solidFill>
              </a:defRPr>
            </a:lvl1pPr>
          </a:lstStyle>
          <a:p>
            <a:fld id="{4A5E49E3-8824-4AF5-8501-8E32CA2CC9D5}" type="slidenum">
              <a:rPr lang="en-US" smtClean="0"/>
              <a:pPr/>
              <a:t>‹#›</a:t>
            </a:fld>
            <a:endParaRPr lang="en-US" dirty="0"/>
          </a:p>
        </p:txBody>
      </p:sp>
      <p:sp>
        <p:nvSpPr>
          <p:cNvPr id="9" name="Title 1"/>
          <p:cNvSpPr>
            <a:spLocks noGrp="1"/>
          </p:cNvSpPr>
          <p:nvPr>
            <p:ph type="title" hasCustomPrompt="1"/>
          </p:nvPr>
        </p:nvSpPr>
        <p:spPr>
          <a:xfrm>
            <a:off x="958320" y="827692"/>
            <a:ext cx="3060408" cy="977460"/>
          </a:xfrm>
          <a:prstGeom prst="rect">
            <a:avLst/>
          </a:prstGeom>
        </p:spPr>
        <p:txBody>
          <a:bodyPr anchor="b"/>
          <a:lstStyle>
            <a:lvl1pPr>
              <a:defRPr sz="3200">
                <a:solidFill>
                  <a:schemeClr val="bg1"/>
                </a:solidFill>
                <a:latin typeface="Arial Black" panose="020B0A04020102020204" pitchFamily="34" charset="0"/>
              </a:defRPr>
            </a:lvl1pPr>
          </a:lstStyle>
          <a:p>
            <a:r>
              <a:rPr lang="en-US" dirty="0"/>
              <a:t>Click to edit Master style</a:t>
            </a:r>
          </a:p>
        </p:txBody>
      </p:sp>
      <p:sp>
        <p:nvSpPr>
          <p:cNvPr id="10" name="Content Placeholder 2"/>
          <p:cNvSpPr>
            <a:spLocks noGrp="1"/>
          </p:cNvSpPr>
          <p:nvPr>
            <p:ph idx="1"/>
          </p:nvPr>
        </p:nvSpPr>
        <p:spPr>
          <a:xfrm>
            <a:off x="4819781" y="827691"/>
            <a:ext cx="6942008" cy="5033359"/>
          </a:xfrm>
          <a:prstGeom prst="rect">
            <a:avLst/>
          </a:prstGeom>
        </p:spPr>
        <p:txBody>
          <a:bodyPr/>
          <a:lstStyle>
            <a:lvl1pPr>
              <a:defRPr sz="3200">
                <a:solidFill>
                  <a:schemeClr val="bg1"/>
                </a:solidFill>
                <a:latin typeface="Arial Black" panose="020B0A040201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958320" y="2073166"/>
            <a:ext cx="3060408" cy="3795822"/>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272260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3159977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99616" y="3114938"/>
            <a:ext cx="9854184" cy="860264"/>
          </a:xfrm>
          <a:prstGeom prst="rect">
            <a:avLst/>
          </a:prstGeom>
        </p:spPr>
        <p:txBody>
          <a:bodyPr>
            <a:normAutofit/>
          </a:bodyPr>
          <a:lstStyle>
            <a:lvl1pPr>
              <a:defRPr sz="4400">
                <a:solidFill>
                  <a:schemeClr val="bg1"/>
                </a:solidFill>
                <a:latin typeface="Arial Black" panose="020B0A04020102020204" pitchFamily="34" charset="0"/>
              </a:defRPr>
            </a:lvl1pPr>
          </a:lstStyle>
          <a:p>
            <a:r>
              <a:rPr lang="en-US" dirty="0"/>
              <a:t>Click to edit Master title style</a:t>
            </a:r>
          </a:p>
        </p:txBody>
      </p:sp>
      <p:sp>
        <p:nvSpPr>
          <p:cNvPr id="5" name="Slide Number Placeholder 5"/>
          <p:cNvSpPr>
            <a:spLocks noGrp="1"/>
          </p:cNvSpPr>
          <p:nvPr>
            <p:ph type="sldNum" sz="quarter" idx="4"/>
          </p:nvPr>
        </p:nvSpPr>
        <p:spPr>
          <a:xfrm>
            <a:off x="8610600" y="6356350"/>
            <a:ext cx="3258312" cy="365125"/>
          </a:xfrm>
          <a:prstGeom prst="rect">
            <a:avLst/>
          </a:prstGeom>
        </p:spPr>
        <p:txBody>
          <a:bodyPr vert="horz" lIns="91440" tIns="45720" rIns="91440" bIns="45720" rtlCol="0" anchor="ctr"/>
          <a:lstStyle>
            <a:lvl1pPr algn="r">
              <a:defRPr sz="1100">
                <a:solidFill>
                  <a:schemeClr val="bg1"/>
                </a:solidFill>
              </a:defRPr>
            </a:lvl1pPr>
          </a:lstStyle>
          <a:p>
            <a:fld id="{4A5E49E3-8824-4AF5-8501-8E32CA2CC9D5}" type="slidenum">
              <a:rPr lang="en-US" smtClean="0"/>
              <a:pPr/>
              <a:t>‹#›</a:t>
            </a:fld>
            <a:endParaRPr lang="en-US" dirty="0"/>
          </a:p>
        </p:txBody>
      </p:sp>
    </p:spTree>
    <p:extLst>
      <p:ext uri="{BB962C8B-B14F-4D97-AF65-F5344CB8AC3E}">
        <p14:creationId xmlns:p14="http://schemas.microsoft.com/office/powerpoint/2010/main" val="28886881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PTP Title + Text + Half Sidebar">
    <p:bg>
      <p:bgPr>
        <a:solidFill>
          <a:srgbClr val="F5F4EF"/>
        </a:solidFill>
        <a:effectLst/>
      </p:bgPr>
    </p:bg>
    <p:spTree>
      <p:nvGrpSpPr>
        <p:cNvPr id="1" name=""/>
        <p:cNvGrpSpPr/>
        <p:nvPr/>
      </p:nvGrpSpPr>
      <p:grpSpPr>
        <a:xfrm>
          <a:off x="0" y="0"/>
          <a:ext cx="0" cy="0"/>
          <a:chOff x="0" y="0"/>
          <a:chExt cx="0" cy="0"/>
        </a:xfrm>
      </p:grpSpPr>
      <p:sp>
        <p:nvSpPr>
          <p:cNvPr id="141" name="Rectangle"/>
          <p:cNvSpPr/>
          <p:nvPr/>
        </p:nvSpPr>
        <p:spPr>
          <a:xfrm>
            <a:off x="7398941" y="0"/>
            <a:ext cx="4793060" cy="6858000"/>
          </a:xfrm>
          <a:prstGeom prst="rect">
            <a:avLst/>
          </a:prstGeom>
          <a:solidFill>
            <a:srgbClr val="545F6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latin typeface="Arial" panose="020B0604020202020204" pitchFamily="34" charset="0"/>
              <a:cs typeface="Arial" panose="020B0604020202020204" pitchFamily="34" charset="0"/>
            </a:endParaRPr>
          </a:p>
        </p:txBody>
      </p:sp>
      <p:sp>
        <p:nvSpPr>
          <p:cNvPr id="142" name="Rectangle"/>
          <p:cNvSpPr/>
          <p:nvPr/>
        </p:nvSpPr>
        <p:spPr>
          <a:xfrm>
            <a:off x="0" y="0"/>
            <a:ext cx="952501" cy="6858000"/>
          </a:xfrm>
          <a:prstGeom prst="rect">
            <a:avLst/>
          </a:prstGeom>
          <a:solidFill>
            <a:srgbClr val="545F66"/>
          </a:solidFill>
          <a:ln w="12700">
            <a:miter lim="400000"/>
          </a:ln>
        </p:spPr>
        <p:txBody>
          <a:bodyPr lIns="0" tIns="0" rIns="0" bIns="0" anchor="ctr"/>
          <a:lstStyle/>
          <a:p>
            <a:pPr>
              <a:defRPr sz="3200" b="0">
                <a:solidFill>
                  <a:srgbClr val="73736C"/>
                </a:solidFill>
                <a:latin typeface="+mn-lt"/>
                <a:ea typeface="+mn-ea"/>
                <a:cs typeface="+mn-cs"/>
                <a:sym typeface="Helvetica Neue Medium"/>
              </a:defRPr>
            </a:pPr>
            <a:endParaRPr sz="1600">
              <a:latin typeface="Arial" panose="020B0604020202020204" pitchFamily="34" charset="0"/>
              <a:cs typeface="Arial" panose="020B0604020202020204" pitchFamily="34" charset="0"/>
            </a:endParaRPr>
          </a:p>
        </p:txBody>
      </p:sp>
      <p:sp>
        <p:nvSpPr>
          <p:cNvPr id="143" name="Rectangle"/>
          <p:cNvSpPr/>
          <p:nvPr/>
        </p:nvSpPr>
        <p:spPr>
          <a:xfrm>
            <a:off x="1365250" y="381000"/>
            <a:ext cx="10826750" cy="101600"/>
          </a:xfrm>
          <a:prstGeom prst="rect">
            <a:avLst/>
          </a:prstGeom>
          <a:solidFill>
            <a:srgbClr val="7AC14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latin typeface="Arial" panose="020B0604020202020204" pitchFamily="34" charset="0"/>
              <a:cs typeface="Arial" panose="020B0604020202020204" pitchFamily="34" charset="0"/>
            </a:endParaRPr>
          </a:p>
        </p:txBody>
      </p:sp>
      <p:sp>
        <p:nvSpPr>
          <p:cNvPr id="145" name="Slide Number"/>
          <p:cNvSpPr txBox="1">
            <a:spLocks noGrp="1"/>
          </p:cNvSpPr>
          <p:nvPr>
            <p:ph type="sldNum" sz="quarter" idx="2"/>
          </p:nvPr>
        </p:nvSpPr>
        <p:spPr>
          <a:xfrm>
            <a:off x="1365250" y="6540500"/>
            <a:ext cx="259686" cy="256480"/>
          </a:xfrm>
          <a:prstGeom prst="rect">
            <a:avLst/>
          </a:prstGeom>
        </p:spPr>
        <p:txBody>
          <a:bodyPr/>
          <a:lstStyle>
            <a:lvl1pPr algn="l">
              <a:defRPr sz="100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a:p>
        </p:txBody>
      </p:sp>
      <p:sp>
        <p:nvSpPr>
          <p:cNvPr id="147" name="Rectangle"/>
          <p:cNvSpPr/>
          <p:nvPr/>
        </p:nvSpPr>
        <p:spPr>
          <a:xfrm>
            <a:off x="0" y="381000"/>
            <a:ext cx="952501" cy="101600"/>
          </a:xfrm>
          <a:prstGeom prst="rect">
            <a:avLst/>
          </a:prstGeom>
          <a:solidFill>
            <a:srgbClr val="7AC14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latin typeface="Arial" panose="020B0604020202020204" pitchFamily="34" charset="0"/>
              <a:cs typeface="Arial" panose="020B0604020202020204" pitchFamily="34" charset="0"/>
            </a:endParaRPr>
          </a:p>
        </p:txBody>
      </p:sp>
      <p:sp>
        <p:nvSpPr>
          <p:cNvPr id="149" name="New Frontiers"/>
          <p:cNvSpPr txBox="1">
            <a:spLocks noGrp="1"/>
          </p:cNvSpPr>
          <p:nvPr>
            <p:ph type="body" sz="quarter" idx="14"/>
          </p:nvPr>
        </p:nvSpPr>
        <p:spPr>
          <a:xfrm>
            <a:off x="7799917" y="749300"/>
            <a:ext cx="3991108" cy="656590"/>
          </a:xfrm>
          <a:prstGeom prst="rect">
            <a:avLst/>
          </a:prstGeom>
        </p:spPr>
        <p:txBody>
          <a:bodyPr anchor="t">
            <a:noAutofit/>
          </a:bodyPr>
          <a:lstStyle>
            <a:lvl1pPr marL="0" indent="0">
              <a:spcBef>
                <a:spcPts val="0"/>
              </a:spcBef>
              <a:buSzTx/>
              <a:buNone/>
              <a:defRPr sz="3600" b="1">
                <a:solidFill>
                  <a:srgbClr val="FFFFFF"/>
                </a:solidFill>
                <a:latin typeface="Arial" panose="020B0604020202020204" pitchFamily="34" charset="0"/>
                <a:ea typeface="+mn-ea"/>
                <a:cs typeface="Arial" panose="020B0604020202020204" pitchFamily="34" charset="0"/>
                <a:sym typeface="Helvetica Neue Medium"/>
              </a:defRPr>
            </a:lvl1pPr>
          </a:lstStyle>
          <a:p>
            <a:endParaRPr/>
          </a:p>
        </p:txBody>
      </p:sp>
      <p:sp>
        <p:nvSpPr>
          <p:cNvPr id="3" name="Content Placeholder 2">
            <a:extLst>
              <a:ext uri="{FF2B5EF4-FFF2-40B4-BE49-F238E27FC236}">
                <a16:creationId xmlns:a16="http://schemas.microsoft.com/office/drawing/2014/main" id="{DC21FB36-BABA-CB4C-A5A3-E4448D4BB05C}"/>
              </a:ext>
            </a:extLst>
          </p:cNvPr>
          <p:cNvSpPr>
            <a:spLocks noGrp="1"/>
          </p:cNvSpPr>
          <p:nvPr>
            <p:ph sz="quarter" idx="15"/>
          </p:nvPr>
        </p:nvSpPr>
        <p:spPr>
          <a:xfrm>
            <a:off x="1365250" y="1572768"/>
            <a:ext cx="5730875" cy="47625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E6CA53BE-220D-CB47-9D8A-777133D661C8}"/>
              </a:ext>
            </a:extLst>
          </p:cNvPr>
          <p:cNvSpPr>
            <a:spLocks noGrp="1"/>
          </p:cNvSpPr>
          <p:nvPr>
            <p:ph sz="quarter" idx="16"/>
          </p:nvPr>
        </p:nvSpPr>
        <p:spPr>
          <a:xfrm>
            <a:off x="7799918" y="1572768"/>
            <a:ext cx="3991108" cy="476250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A96701DD-7159-9A4A-86FA-C5AB116A08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0" y="6019800"/>
            <a:ext cx="762000" cy="762000"/>
          </a:xfrm>
          <a:prstGeom prst="rect">
            <a:avLst/>
          </a:prstGeom>
        </p:spPr>
      </p:pic>
      <p:sp>
        <p:nvSpPr>
          <p:cNvPr id="2" name="Title 1">
            <a:extLst>
              <a:ext uri="{FF2B5EF4-FFF2-40B4-BE49-F238E27FC236}">
                <a16:creationId xmlns:a16="http://schemas.microsoft.com/office/drawing/2014/main" id="{2D43E8CD-9844-9C42-B5F6-D1B76A4AF194}"/>
              </a:ext>
            </a:extLst>
          </p:cNvPr>
          <p:cNvSpPr>
            <a:spLocks noGrp="1"/>
          </p:cNvSpPr>
          <p:nvPr>
            <p:ph type="title"/>
          </p:nvPr>
        </p:nvSpPr>
        <p:spPr>
          <a:xfrm>
            <a:off x="1365250" y="749300"/>
            <a:ext cx="5730875" cy="656590"/>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578422183"/>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 Text">
    <p:bg>
      <p:bgPr>
        <a:solidFill>
          <a:srgbClr val="F5F4EF"/>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C651F343-EA3B-45FC-97EF-F174D2F6F625}"/>
              </a:ext>
            </a:extLst>
          </p:cNvPr>
          <p:cNvSpPr/>
          <p:nvPr/>
        </p:nvSpPr>
        <p:spPr>
          <a:xfrm>
            <a:off x="0" y="0"/>
            <a:ext cx="952503" cy="6858000"/>
          </a:xfrm>
          <a:prstGeom prst="rect">
            <a:avLst/>
          </a:prstGeom>
          <a:solidFill>
            <a:srgbClr val="545F66"/>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73736C"/>
                </a:solidFill>
                <a:uFillTx/>
                <a:latin typeface="Arial"/>
              </a:defRPr>
            </a:pPr>
            <a:endParaRPr lang="en-US" sz="1600" b="0" i="0" u="none" strike="noStrike" kern="1200" cap="none" spc="0" baseline="0">
              <a:solidFill>
                <a:srgbClr val="73736C"/>
              </a:solidFill>
              <a:uFillTx/>
              <a:latin typeface="Arial" pitchFamily="34"/>
              <a:cs typeface="Arial" pitchFamily="34"/>
            </a:endParaRPr>
          </a:p>
        </p:txBody>
      </p:sp>
      <p:sp>
        <p:nvSpPr>
          <p:cNvPr id="3" name="Slide Number">
            <a:extLst>
              <a:ext uri="{FF2B5EF4-FFF2-40B4-BE49-F238E27FC236}">
                <a16:creationId xmlns:a16="http://schemas.microsoft.com/office/drawing/2014/main" id="{00445920-3E51-44FB-BD81-62CF7AE9DFE9}"/>
              </a:ext>
            </a:extLst>
          </p:cNvPr>
          <p:cNvSpPr txBox="1">
            <a:spLocks noGrp="1"/>
          </p:cNvSpPr>
          <p:nvPr>
            <p:ph type="sldNum" sz="quarter" idx="8"/>
          </p:nvPr>
        </p:nvSpPr>
        <p:spPr>
          <a:xfrm>
            <a:off x="1365254" y="6540502"/>
            <a:ext cx="259689" cy="256480"/>
          </a:xfrm>
        </p:spPr>
        <p:txBody>
          <a:bodyPr/>
          <a:lstStyle>
            <a:lvl1pPr>
              <a:defRPr sz="1000"/>
            </a:lvl1pPr>
          </a:lstStyle>
          <a:p>
            <a:pPr lvl="0"/>
            <a:fld id="{89A4C7ED-7917-48B4-AF4C-6220E3386A91}" type="slidenum">
              <a:t>‹#›</a:t>
            </a:fld>
            <a:endParaRPr lang="en-US"/>
          </a:p>
        </p:txBody>
      </p:sp>
      <p:pic>
        <p:nvPicPr>
          <p:cNvPr id="4" name="GE_FuelDrop_Transparent.png" descr="GE_FuelDrop_Transparent.png">
            <a:extLst>
              <a:ext uri="{FF2B5EF4-FFF2-40B4-BE49-F238E27FC236}">
                <a16:creationId xmlns:a16="http://schemas.microsoft.com/office/drawing/2014/main" id="{8CAEB429-64D7-4E23-82BB-D6CB3115B500}"/>
              </a:ext>
            </a:extLst>
          </p:cNvPr>
          <p:cNvPicPr>
            <a:picLocks noChangeAspect="1"/>
          </p:cNvPicPr>
          <p:nvPr/>
        </p:nvPicPr>
        <p:blipFill>
          <a:blip r:embed="rId2"/>
          <a:stretch>
            <a:fillRect/>
          </a:stretch>
        </p:blipFill>
        <p:spPr>
          <a:xfrm>
            <a:off x="177997" y="6191448"/>
            <a:ext cx="596499" cy="596499"/>
          </a:xfrm>
          <a:prstGeom prst="rect">
            <a:avLst/>
          </a:prstGeom>
          <a:noFill/>
          <a:ln cap="flat">
            <a:noFill/>
          </a:ln>
        </p:spPr>
      </p:pic>
      <p:sp>
        <p:nvSpPr>
          <p:cNvPr id="5" name="Rectangle">
            <a:extLst>
              <a:ext uri="{FF2B5EF4-FFF2-40B4-BE49-F238E27FC236}">
                <a16:creationId xmlns:a16="http://schemas.microsoft.com/office/drawing/2014/main" id="{C1B4CC02-A05F-4A6F-B9A3-EA77963BF208}"/>
              </a:ext>
            </a:extLst>
          </p:cNvPr>
          <p:cNvSpPr/>
          <p:nvPr/>
        </p:nvSpPr>
        <p:spPr>
          <a:xfrm>
            <a:off x="0" y="381003"/>
            <a:ext cx="952503" cy="101598"/>
          </a:xfrm>
          <a:prstGeom prst="rect">
            <a:avLst/>
          </a:prstGeom>
          <a:solidFill>
            <a:srgbClr val="7AC142"/>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Arial"/>
              </a:defRPr>
            </a:pPr>
            <a:endParaRPr lang="en-US" sz="1600" b="0" i="0" u="none" strike="noStrike" kern="1200" cap="none" spc="0" baseline="0">
              <a:solidFill>
                <a:srgbClr val="FFFFFF"/>
              </a:solidFill>
              <a:uFillTx/>
              <a:latin typeface="Arial" pitchFamily="34"/>
              <a:cs typeface="Arial" pitchFamily="34"/>
            </a:endParaRPr>
          </a:p>
        </p:txBody>
      </p:sp>
      <p:sp>
        <p:nvSpPr>
          <p:cNvPr id="7" name="Content Placeholder 2">
            <a:extLst>
              <a:ext uri="{FF2B5EF4-FFF2-40B4-BE49-F238E27FC236}">
                <a16:creationId xmlns:a16="http://schemas.microsoft.com/office/drawing/2014/main" id="{85741250-D7D2-439B-88BA-A2BA919C3BBE}"/>
              </a:ext>
            </a:extLst>
          </p:cNvPr>
          <p:cNvSpPr txBox="1">
            <a:spLocks noGrp="1"/>
          </p:cNvSpPr>
          <p:nvPr>
            <p:ph idx="4294967295"/>
          </p:nvPr>
        </p:nvSpPr>
        <p:spPr>
          <a:xfrm>
            <a:off x="1365254" y="1625602"/>
            <a:ext cx="10350495" cy="4565654"/>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FE96D77C-5C83-FB48-A2AD-56800212D2B2}"/>
              </a:ext>
            </a:extLst>
          </p:cNvPr>
          <p:cNvSpPr>
            <a:spLocks noGrp="1"/>
          </p:cNvSpPr>
          <p:nvPr>
            <p:ph type="title"/>
          </p:nvPr>
        </p:nvSpPr>
        <p:spPr>
          <a:xfrm>
            <a:off x="1365254" y="381003"/>
            <a:ext cx="10502898" cy="1143000"/>
          </a:xfrm>
        </p:spPr>
        <p:txBody>
          <a:bodyPr/>
          <a:lstStyle/>
          <a:p>
            <a:r>
              <a:rPr lang="en-US"/>
              <a:t>Click to edit Master title style</a:t>
            </a:r>
          </a:p>
        </p:txBody>
      </p:sp>
    </p:spTree>
    <p:extLst>
      <p:ext uri="{BB962C8B-B14F-4D97-AF65-F5344CB8AC3E}">
        <p14:creationId xmlns:p14="http://schemas.microsoft.com/office/powerpoint/2010/main" val="1300391772"/>
      </p:ext>
    </p:extLst>
  </p:cSld>
  <p:clrMapOvr>
    <a:masterClrMapping/>
  </p:clrMapOvr>
  <p:hf sldNum="0"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PTP Gray Title + Text">
    <p:bg>
      <p:bgPr>
        <a:solidFill>
          <a:srgbClr val="F5F4EF"/>
        </a:solidFill>
        <a:effectLst/>
      </p:bgPr>
    </p:bg>
    <p:spTree>
      <p:nvGrpSpPr>
        <p:cNvPr id="1" name=""/>
        <p:cNvGrpSpPr/>
        <p:nvPr/>
      </p:nvGrpSpPr>
      <p:grpSpPr>
        <a:xfrm>
          <a:off x="0" y="0"/>
          <a:ext cx="0" cy="0"/>
          <a:chOff x="0" y="0"/>
          <a:chExt cx="0" cy="0"/>
        </a:xfrm>
      </p:grpSpPr>
      <p:sp>
        <p:nvSpPr>
          <p:cNvPr id="3" name="Title Text">
            <a:extLst>
              <a:ext uri="{FF2B5EF4-FFF2-40B4-BE49-F238E27FC236}">
                <a16:creationId xmlns:a16="http://schemas.microsoft.com/office/drawing/2014/main" id="{F4B3E91A-97C6-4591-A3B9-285E993E1FF8}"/>
              </a:ext>
            </a:extLst>
          </p:cNvPr>
          <p:cNvSpPr txBox="1">
            <a:spLocks noGrp="1"/>
          </p:cNvSpPr>
          <p:nvPr>
            <p:ph type="title"/>
          </p:nvPr>
        </p:nvSpPr>
        <p:spPr>
          <a:xfrm>
            <a:off x="1365254" y="921212"/>
            <a:ext cx="10409931" cy="703658"/>
          </a:xfrm>
        </p:spPr>
        <p:txBody>
          <a:bodyPr anchor="t">
            <a:noAutofit/>
          </a:bodyPr>
          <a:lstStyle>
            <a:lvl1pPr>
              <a:defRPr sz="4200">
                <a:solidFill>
                  <a:srgbClr val="FFFFFF"/>
                </a:solidFill>
              </a:defRPr>
            </a:lvl1pPr>
          </a:lstStyle>
          <a:p>
            <a:pPr lvl="0"/>
            <a:endParaRPr lang="en-US"/>
          </a:p>
        </p:txBody>
      </p:sp>
      <p:sp>
        <p:nvSpPr>
          <p:cNvPr id="6" name="Slide Number">
            <a:extLst>
              <a:ext uri="{FF2B5EF4-FFF2-40B4-BE49-F238E27FC236}">
                <a16:creationId xmlns:a16="http://schemas.microsoft.com/office/drawing/2014/main" id="{B02E29F3-42F4-4B59-A6E4-DEDAB92DC984}"/>
              </a:ext>
            </a:extLst>
          </p:cNvPr>
          <p:cNvSpPr txBox="1">
            <a:spLocks noGrp="1"/>
          </p:cNvSpPr>
          <p:nvPr>
            <p:ph type="sldNum" sz="quarter" idx="8"/>
          </p:nvPr>
        </p:nvSpPr>
        <p:spPr>
          <a:xfrm>
            <a:off x="1365254" y="6540502"/>
            <a:ext cx="259689" cy="256480"/>
          </a:xfrm>
        </p:spPr>
        <p:txBody>
          <a:bodyPr/>
          <a:lstStyle>
            <a:lvl1pPr>
              <a:defRPr sz="1000">
                <a:solidFill>
                  <a:srgbClr val="FFFFFF"/>
                </a:solidFill>
              </a:defRPr>
            </a:lvl1pPr>
          </a:lstStyle>
          <a:p>
            <a:pPr lvl="0"/>
            <a:fld id="{3BF97481-1634-477B-B674-248EE41C5512}" type="slidenum">
              <a:t>‹#›</a:t>
            </a:fld>
            <a:endParaRPr lang="en-US"/>
          </a:p>
        </p:txBody>
      </p:sp>
      <p:sp>
        <p:nvSpPr>
          <p:cNvPr id="8" name="Content Placeholder 2">
            <a:extLst>
              <a:ext uri="{FF2B5EF4-FFF2-40B4-BE49-F238E27FC236}">
                <a16:creationId xmlns:a16="http://schemas.microsoft.com/office/drawing/2014/main" id="{51EF16A6-8438-484A-A3C3-0E24EB82DE35}"/>
              </a:ext>
            </a:extLst>
          </p:cNvPr>
          <p:cNvSpPr txBox="1">
            <a:spLocks noGrp="1"/>
          </p:cNvSpPr>
          <p:nvPr>
            <p:ph idx="4294967295"/>
          </p:nvPr>
        </p:nvSpPr>
        <p:spPr>
          <a:xfrm>
            <a:off x="1365254" y="1765304"/>
            <a:ext cx="10409236" cy="463549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3287A8E-E775-9E42-A9C5-9FAA988B4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0" y="6019800"/>
            <a:ext cx="762000" cy="762000"/>
          </a:xfrm>
          <a:prstGeom prst="rect">
            <a:avLst/>
          </a:prstGeom>
        </p:spPr>
      </p:pic>
    </p:spTree>
    <p:extLst>
      <p:ext uri="{BB962C8B-B14F-4D97-AF65-F5344CB8AC3E}">
        <p14:creationId xmlns:p14="http://schemas.microsoft.com/office/powerpoint/2010/main" val="1302086188"/>
      </p:ext>
    </p:extLst>
  </p:cSld>
  <p:clrMapOvr>
    <a:masterClrMapping/>
  </p:clrMapOvr>
  <p:hf sldNum="0"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Green Bar + Small Gray Box &amp; Title &amp; Bullets">
    <p:bg>
      <p:bgPr>
        <a:solidFill>
          <a:srgbClr val="F5F4EF"/>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07D4B531-CB1D-446D-ACC4-B009AB843E21}"/>
              </a:ext>
            </a:extLst>
          </p:cNvPr>
          <p:cNvSpPr/>
          <p:nvPr/>
        </p:nvSpPr>
        <p:spPr>
          <a:xfrm>
            <a:off x="0" y="0"/>
            <a:ext cx="952503" cy="6858000"/>
          </a:xfrm>
          <a:prstGeom prst="rect">
            <a:avLst/>
          </a:prstGeom>
          <a:solidFill>
            <a:srgbClr val="545F66"/>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73736C"/>
                </a:solidFill>
                <a:uFillTx/>
                <a:latin typeface="Arial"/>
              </a:defRPr>
            </a:pPr>
            <a:endParaRPr lang="en-US" sz="1600" b="0" i="0" u="none" strike="noStrike" kern="1200" cap="none" spc="0" baseline="0">
              <a:solidFill>
                <a:srgbClr val="73736C"/>
              </a:solidFill>
              <a:uFillTx/>
              <a:latin typeface="Arial"/>
            </a:endParaRPr>
          </a:p>
        </p:txBody>
      </p:sp>
      <p:sp>
        <p:nvSpPr>
          <p:cNvPr id="3" name="Body Level One…">
            <a:extLst>
              <a:ext uri="{FF2B5EF4-FFF2-40B4-BE49-F238E27FC236}">
                <a16:creationId xmlns:a16="http://schemas.microsoft.com/office/drawing/2014/main" id="{1B445496-F5D8-488A-AD03-AF77F9A62D05}"/>
              </a:ext>
            </a:extLst>
          </p:cNvPr>
          <p:cNvSpPr txBox="1">
            <a:spLocks noGrp="1"/>
          </p:cNvSpPr>
          <p:nvPr>
            <p:ph type="body" idx="1"/>
          </p:nvPr>
        </p:nvSpPr>
        <p:spPr>
          <a:xfrm>
            <a:off x="1365254" y="1996939"/>
            <a:ext cx="10350495" cy="4221821"/>
          </a:xfrm>
        </p:spPr>
        <p:txBody>
          <a:bodyPr/>
          <a:lstStyle>
            <a:lvl1pPr>
              <a:spcBef>
                <a:spcPts val="1000"/>
              </a:spcBef>
              <a:defRPr/>
            </a:lvl1pPr>
            <a:lvl2pPr>
              <a:defRPr/>
            </a:lvl2pPr>
            <a:lvl3pPr>
              <a:defRPr/>
            </a:lvl3pPr>
            <a:lvl4pPr>
              <a:defRPr/>
            </a:lvl4pPr>
            <a:lvl5pPr>
              <a:defRPr/>
            </a:lvl5pPr>
          </a:lstStyle>
          <a:p>
            <a:pPr lvl="0"/>
            <a:r>
              <a:rPr lang="en-US"/>
              <a:t>Body Level One</a:t>
            </a:r>
          </a:p>
          <a:p>
            <a:pPr lvl="1"/>
            <a:r>
              <a:rPr lang="en-US"/>
              <a:t>Body Level Two</a:t>
            </a:r>
          </a:p>
          <a:p>
            <a:pPr lvl="2"/>
            <a:r>
              <a:rPr lang="en-US"/>
              <a:t>Body Level Three</a:t>
            </a:r>
          </a:p>
          <a:p>
            <a:pPr lvl="3"/>
            <a:r>
              <a:rPr lang="en-US"/>
              <a:t>Body Level Four</a:t>
            </a:r>
          </a:p>
          <a:p>
            <a:pPr lvl="4"/>
            <a:r>
              <a:rPr lang="en-US"/>
              <a:t>Body Level Five</a:t>
            </a:r>
          </a:p>
        </p:txBody>
      </p:sp>
      <p:sp>
        <p:nvSpPr>
          <p:cNvPr id="4" name="Rectangle">
            <a:extLst>
              <a:ext uri="{FF2B5EF4-FFF2-40B4-BE49-F238E27FC236}">
                <a16:creationId xmlns:a16="http://schemas.microsoft.com/office/drawing/2014/main" id="{BB063815-20FB-4880-BEFE-7926C70D3A87}"/>
              </a:ext>
            </a:extLst>
          </p:cNvPr>
          <p:cNvSpPr/>
          <p:nvPr/>
        </p:nvSpPr>
        <p:spPr>
          <a:xfrm>
            <a:off x="1365254" y="381003"/>
            <a:ext cx="10826752" cy="101598"/>
          </a:xfrm>
          <a:prstGeom prst="rect">
            <a:avLst/>
          </a:prstGeom>
          <a:solidFill>
            <a:srgbClr val="7AC142"/>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Arial"/>
              </a:defRPr>
            </a:pPr>
            <a:endParaRPr lang="en-US" sz="1600" b="0" i="0" u="none" strike="noStrike" kern="1200" cap="none" spc="0" baseline="0">
              <a:solidFill>
                <a:srgbClr val="FFFFFF"/>
              </a:solidFill>
              <a:uFillTx/>
              <a:latin typeface="Arial"/>
            </a:endParaRPr>
          </a:p>
        </p:txBody>
      </p:sp>
      <p:sp>
        <p:nvSpPr>
          <p:cNvPr id="5" name="Slide Number">
            <a:extLst>
              <a:ext uri="{FF2B5EF4-FFF2-40B4-BE49-F238E27FC236}">
                <a16:creationId xmlns:a16="http://schemas.microsoft.com/office/drawing/2014/main" id="{C1852665-5C7F-47C5-8E85-6352158DB6AE}"/>
              </a:ext>
            </a:extLst>
          </p:cNvPr>
          <p:cNvSpPr txBox="1">
            <a:spLocks noGrp="1"/>
          </p:cNvSpPr>
          <p:nvPr>
            <p:ph type="sldNum" sz="quarter" idx="8"/>
          </p:nvPr>
        </p:nvSpPr>
        <p:spPr>
          <a:xfrm>
            <a:off x="1365254" y="6540502"/>
            <a:ext cx="259689" cy="256480"/>
          </a:xfrm>
        </p:spPr>
        <p:txBody>
          <a:bodyPr/>
          <a:lstStyle>
            <a:lvl1pPr>
              <a:defRPr sz="1000"/>
            </a:lvl1pPr>
          </a:lstStyle>
          <a:p>
            <a:pPr lvl="0"/>
            <a:fld id="{F5103AC8-FD4B-4948-94EF-08F660EAF822}" type="slidenum">
              <a:t>‹#›</a:t>
            </a:fld>
            <a:endParaRPr lang="en-US"/>
          </a:p>
        </p:txBody>
      </p:sp>
      <p:pic>
        <p:nvPicPr>
          <p:cNvPr id="6" name="GE_FuelDrop_Transparent.png" descr="GE_FuelDrop_Transparent.png">
            <a:extLst>
              <a:ext uri="{FF2B5EF4-FFF2-40B4-BE49-F238E27FC236}">
                <a16:creationId xmlns:a16="http://schemas.microsoft.com/office/drawing/2014/main" id="{AB7510B2-4B4C-4B49-8CA1-3A28CA129AC3}"/>
              </a:ext>
            </a:extLst>
          </p:cNvPr>
          <p:cNvPicPr>
            <a:picLocks noChangeAspect="1"/>
          </p:cNvPicPr>
          <p:nvPr/>
        </p:nvPicPr>
        <p:blipFill>
          <a:blip r:embed="rId2"/>
          <a:stretch>
            <a:fillRect/>
          </a:stretch>
        </p:blipFill>
        <p:spPr>
          <a:xfrm>
            <a:off x="177997" y="6191448"/>
            <a:ext cx="596499" cy="596499"/>
          </a:xfrm>
          <a:prstGeom prst="rect">
            <a:avLst/>
          </a:prstGeom>
          <a:noFill/>
          <a:ln cap="flat">
            <a:noFill/>
          </a:ln>
        </p:spPr>
      </p:pic>
      <p:sp>
        <p:nvSpPr>
          <p:cNvPr id="7" name="Rectangle">
            <a:extLst>
              <a:ext uri="{FF2B5EF4-FFF2-40B4-BE49-F238E27FC236}">
                <a16:creationId xmlns:a16="http://schemas.microsoft.com/office/drawing/2014/main" id="{F1D256C1-1B39-47F6-8C90-8BA7A4AE2C86}"/>
              </a:ext>
            </a:extLst>
          </p:cNvPr>
          <p:cNvSpPr/>
          <p:nvPr/>
        </p:nvSpPr>
        <p:spPr>
          <a:xfrm>
            <a:off x="0" y="381003"/>
            <a:ext cx="952503" cy="101598"/>
          </a:xfrm>
          <a:prstGeom prst="rect">
            <a:avLst/>
          </a:prstGeom>
          <a:solidFill>
            <a:srgbClr val="7AC142"/>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Arial"/>
              </a:defRPr>
            </a:pPr>
            <a:endParaRPr lang="en-US" sz="1600" b="0" i="0" u="none" strike="noStrike" kern="1200" cap="none" spc="0" baseline="0">
              <a:solidFill>
                <a:srgbClr val="FFFFFF"/>
              </a:solidFill>
              <a:uFillTx/>
              <a:latin typeface="Arial"/>
            </a:endParaRPr>
          </a:p>
        </p:txBody>
      </p:sp>
      <p:sp>
        <p:nvSpPr>
          <p:cNvPr id="9" name="Title 8">
            <a:extLst>
              <a:ext uri="{FF2B5EF4-FFF2-40B4-BE49-F238E27FC236}">
                <a16:creationId xmlns:a16="http://schemas.microsoft.com/office/drawing/2014/main" id="{7DB1DD6F-BA76-AF41-AB6C-36EAD9894D2A}"/>
              </a:ext>
            </a:extLst>
          </p:cNvPr>
          <p:cNvSpPr>
            <a:spLocks noGrp="1"/>
          </p:cNvSpPr>
          <p:nvPr>
            <p:ph type="title"/>
          </p:nvPr>
        </p:nvSpPr>
        <p:spPr>
          <a:xfrm>
            <a:off x="1365254" y="749295"/>
            <a:ext cx="10502898" cy="1143000"/>
          </a:xfrm>
        </p:spPr>
        <p:txBody>
          <a:bodyPr/>
          <a:lstStyle/>
          <a:p>
            <a:r>
              <a:rPr lang="en-US"/>
              <a:t>Click to edit Master title style</a:t>
            </a:r>
          </a:p>
        </p:txBody>
      </p:sp>
    </p:spTree>
    <p:extLst>
      <p:ext uri="{BB962C8B-B14F-4D97-AF65-F5344CB8AC3E}">
        <p14:creationId xmlns:p14="http://schemas.microsoft.com/office/powerpoint/2010/main" val="3020628446"/>
      </p:ext>
    </p:extLst>
  </p:cSld>
  <p:clrMapOvr>
    <a:masterClrMapping/>
  </p:clrMapOvr>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abel + Small Title + Text">
    <p:bg>
      <p:bgPr>
        <a:solidFill>
          <a:srgbClr val="F5F4EF"/>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656F7DA8-130C-4313-80FF-0A5608A6E0A0}"/>
              </a:ext>
            </a:extLst>
          </p:cNvPr>
          <p:cNvSpPr/>
          <p:nvPr/>
        </p:nvSpPr>
        <p:spPr>
          <a:xfrm>
            <a:off x="0" y="0"/>
            <a:ext cx="952503" cy="6858000"/>
          </a:xfrm>
          <a:prstGeom prst="rect">
            <a:avLst/>
          </a:prstGeom>
          <a:solidFill>
            <a:srgbClr val="545F66"/>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73736C"/>
                </a:solidFill>
                <a:uFillTx/>
                <a:latin typeface="Arial"/>
              </a:defRPr>
            </a:pPr>
            <a:endParaRPr lang="en-US" sz="1600" b="0" i="0" u="none" strike="noStrike" kern="1200" cap="none" spc="0" baseline="0">
              <a:solidFill>
                <a:srgbClr val="73736C"/>
              </a:solidFill>
              <a:uFillTx/>
              <a:latin typeface="Arial" pitchFamily="34"/>
              <a:cs typeface="Arial" pitchFamily="34"/>
            </a:endParaRPr>
          </a:p>
        </p:txBody>
      </p:sp>
      <p:sp>
        <p:nvSpPr>
          <p:cNvPr id="3" name="Rectangle">
            <a:extLst>
              <a:ext uri="{FF2B5EF4-FFF2-40B4-BE49-F238E27FC236}">
                <a16:creationId xmlns:a16="http://schemas.microsoft.com/office/drawing/2014/main" id="{3494753B-CF5A-4AA4-BFAD-12B71312AE3B}"/>
              </a:ext>
            </a:extLst>
          </p:cNvPr>
          <p:cNvSpPr/>
          <p:nvPr/>
        </p:nvSpPr>
        <p:spPr>
          <a:xfrm>
            <a:off x="1365254" y="381003"/>
            <a:ext cx="10826752" cy="101598"/>
          </a:xfrm>
          <a:prstGeom prst="rect">
            <a:avLst/>
          </a:prstGeom>
          <a:solidFill>
            <a:srgbClr val="7AC142"/>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Arial"/>
              </a:defRPr>
            </a:pPr>
            <a:endParaRPr lang="en-US" sz="1600" b="0" i="0" u="none" strike="noStrike" kern="1200" cap="none" spc="0" baseline="0">
              <a:solidFill>
                <a:srgbClr val="FFFFFF"/>
              </a:solidFill>
              <a:uFillTx/>
              <a:latin typeface="Arial" pitchFamily="34"/>
              <a:cs typeface="Arial" pitchFamily="34"/>
            </a:endParaRPr>
          </a:p>
        </p:txBody>
      </p:sp>
      <p:sp>
        <p:nvSpPr>
          <p:cNvPr id="4" name="Slide Number">
            <a:extLst>
              <a:ext uri="{FF2B5EF4-FFF2-40B4-BE49-F238E27FC236}">
                <a16:creationId xmlns:a16="http://schemas.microsoft.com/office/drawing/2014/main" id="{3D0AA2E9-D2AB-46BA-903A-40C58785B44F}"/>
              </a:ext>
            </a:extLst>
          </p:cNvPr>
          <p:cNvSpPr txBox="1">
            <a:spLocks noGrp="1"/>
          </p:cNvSpPr>
          <p:nvPr>
            <p:ph type="sldNum" sz="quarter" idx="8"/>
          </p:nvPr>
        </p:nvSpPr>
        <p:spPr>
          <a:xfrm>
            <a:off x="1365254" y="6540502"/>
            <a:ext cx="259689" cy="256480"/>
          </a:xfrm>
        </p:spPr>
        <p:txBody>
          <a:bodyPr/>
          <a:lstStyle>
            <a:lvl1pPr>
              <a:defRPr sz="1000"/>
            </a:lvl1pPr>
          </a:lstStyle>
          <a:p>
            <a:pPr lvl="0"/>
            <a:fld id="{634FB9A1-6358-4AA3-A090-35EDDE1E4A05}" type="slidenum">
              <a:t>‹#›</a:t>
            </a:fld>
            <a:endParaRPr lang="en-US"/>
          </a:p>
        </p:txBody>
      </p:sp>
      <p:pic>
        <p:nvPicPr>
          <p:cNvPr id="5" name="GE_FuelDrop_Transparent.png" descr="GE_FuelDrop_Transparent.png">
            <a:extLst>
              <a:ext uri="{FF2B5EF4-FFF2-40B4-BE49-F238E27FC236}">
                <a16:creationId xmlns:a16="http://schemas.microsoft.com/office/drawing/2014/main" id="{FF425F4F-0073-41ED-A085-69701F64BE4E}"/>
              </a:ext>
            </a:extLst>
          </p:cNvPr>
          <p:cNvPicPr>
            <a:picLocks noChangeAspect="1"/>
          </p:cNvPicPr>
          <p:nvPr/>
        </p:nvPicPr>
        <p:blipFill>
          <a:blip r:embed="rId2"/>
          <a:stretch>
            <a:fillRect/>
          </a:stretch>
        </p:blipFill>
        <p:spPr>
          <a:xfrm>
            <a:off x="177997" y="6191448"/>
            <a:ext cx="596499" cy="596499"/>
          </a:xfrm>
          <a:prstGeom prst="rect">
            <a:avLst/>
          </a:prstGeom>
          <a:noFill/>
          <a:ln cap="flat">
            <a:noFill/>
          </a:ln>
        </p:spPr>
      </p:pic>
      <p:sp>
        <p:nvSpPr>
          <p:cNvPr id="6" name="Rectangle">
            <a:extLst>
              <a:ext uri="{FF2B5EF4-FFF2-40B4-BE49-F238E27FC236}">
                <a16:creationId xmlns:a16="http://schemas.microsoft.com/office/drawing/2014/main" id="{A8DC81F4-02F0-4160-802A-88D1B09B7EE3}"/>
              </a:ext>
            </a:extLst>
          </p:cNvPr>
          <p:cNvSpPr/>
          <p:nvPr/>
        </p:nvSpPr>
        <p:spPr>
          <a:xfrm>
            <a:off x="0" y="381003"/>
            <a:ext cx="952503" cy="101598"/>
          </a:xfrm>
          <a:prstGeom prst="rect">
            <a:avLst/>
          </a:prstGeom>
          <a:solidFill>
            <a:srgbClr val="7AC142"/>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Arial"/>
              </a:defRPr>
            </a:pPr>
            <a:endParaRPr lang="en-US" sz="1600" b="0" i="0" u="none" strike="noStrike" kern="1200" cap="none" spc="0" baseline="0">
              <a:solidFill>
                <a:srgbClr val="FFFFFF"/>
              </a:solidFill>
              <a:uFillTx/>
              <a:latin typeface="Arial" pitchFamily="34"/>
              <a:cs typeface="Arial" pitchFamily="34"/>
            </a:endParaRPr>
          </a:p>
        </p:txBody>
      </p:sp>
      <p:sp>
        <p:nvSpPr>
          <p:cNvPr id="8" name="COMMUNICATIONS">
            <a:extLst>
              <a:ext uri="{FF2B5EF4-FFF2-40B4-BE49-F238E27FC236}">
                <a16:creationId xmlns:a16="http://schemas.microsoft.com/office/drawing/2014/main" id="{D2BA856F-EE28-4253-A2E2-E9D730D0E12C}"/>
              </a:ext>
            </a:extLst>
          </p:cNvPr>
          <p:cNvSpPr txBox="1">
            <a:spLocks noGrp="1"/>
          </p:cNvSpPr>
          <p:nvPr>
            <p:ph type="body" idx="4294967295"/>
          </p:nvPr>
        </p:nvSpPr>
        <p:spPr>
          <a:xfrm>
            <a:off x="1365254" y="477344"/>
            <a:ext cx="2327093" cy="442313"/>
          </a:xfrm>
          <a:solidFill>
            <a:srgbClr val="C2E2A9"/>
          </a:solidFill>
        </p:spPr>
        <p:txBody>
          <a:bodyPr lIns="0" tIns="0" rIns="0" bIns="0" anchor="ctr" anchorCtr="1">
            <a:noAutofit/>
          </a:bodyPr>
          <a:lstStyle>
            <a:lvl1pPr marL="0" indent="0" algn="ctr">
              <a:spcBef>
                <a:spcPts val="0"/>
              </a:spcBef>
              <a:buNone/>
              <a:defRPr sz="1600" b="1"/>
            </a:lvl1pPr>
          </a:lstStyle>
          <a:p>
            <a:pPr lvl="0"/>
            <a:endParaRPr lang="en-US"/>
          </a:p>
        </p:txBody>
      </p:sp>
      <p:sp>
        <p:nvSpPr>
          <p:cNvPr id="9" name="Content Placeholder 2">
            <a:extLst>
              <a:ext uri="{FF2B5EF4-FFF2-40B4-BE49-F238E27FC236}">
                <a16:creationId xmlns:a16="http://schemas.microsoft.com/office/drawing/2014/main" id="{F7105DB4-0753-4711-B067-B65CADDF608E}"/>
              </a:ext>
            </a:extLst>
          </p:cNvPr>
          <p:cNvSpPr txBox="1">
            <a:spLocks noGrp="1"/>
          </p:cNvSpPr>
          <p:nvPr>
            <p:ph idx="4294967295"/>
          </p:nvPr>
        </p:nvSpPr>
        <p:spPr>
          <a:xfrm>
            <a:off x="1365254" y="1104896"/>
            <a:ext cx="10350495" cy="533399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BEC9A16A-DF9C-6643-9169-C42237642056}"/>
              </a:ext>
            </a:extLst>
          </p:cNvPr>
          <p:cNvSpPr>
            <a:spLocks noGrp="1"/>
          </p:cNvSpPr>
          <p:nvPr>
            <p:ph type="title"/>
          </p:nvPr>
        </p:nvSpPr>
        <p:spPr>
          <a:xfrm>
            <a:off x="3816348" y="477344"/>
            <a:ext cx="7899401" cy="442313"/>
          </a:xfrm>
        </p:spPr>
        <p:txBody>
          <a:bodyPr>
            <a:normAutofit/>
          </a:bodyPr>
          <a:lstStyle>
            <a:lvl1pPr>
              <a:defRPr sz="2500"/>
            </a:lvl1pPr>
          </a:lstStyle>
          <a:p>
            <a:r>
              <a:rPr lang="en-US"/>
              <a:t>Click to edit Master title style</a:t>
            </a:r>
          </a:p>
        </p:txBody>
      </p:sp>
    </p:spTree>
    <p:extLst>
      <p:ext uri="{BB962C8B-B14F-4D97-AF65-F5344CB8AC3E}">
        <p14:creationId xmlns:p14="http://schemas.microsoft.com/office/powerpoint/2010/main" val="1713397662"/>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 Text + Half Sidebar">
    <p:bg>
      <p:bgPr>
        <a:solidFill>
          <a:srgbClr val="F5F4EF"/>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16CD7E2-F769-4DDA-88F3-FCE45CF00F3E}"/>
              </a:ext>
            </a:extLst>
          </p:cNvPr>
          <p:cNvSpPr/>
          <p:nvPr/>
        </p:nvSpPr>
        <p:spPr>
          <a:xfrm>
            <a:off x="7398940" y="0"/>
            <a:ext cx="4793056" cy="6858000"/>
          </a:xfrm>
          <a:prstGeom prst="rect">
            <a:avLst/>
          </a:prstGeom>
          <a:solidFill>
            <a:srgbClr val="545F66"/>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Arial"/>
              </a:defRPr>
            </a:pPr>
            <a:endParaRPr lang="en-US" sz="1600" b="0" i="0" u="none" strike="noStrike" kern="1200" cap="none" spc="0" baseline="0">
              <a:solidFill>
                <a:srgbClr val="FFFFFF"/>
              </a:solidFill>
              <a:uFillTx/>
              <a:latin typeface="Arial" pitchFamily="34"/>
              <a:cs typeface="Arial" pitchFamily="34"/>
            </a:endParaRPr>
          </a:p>
        </p:txBody>
      </p:sp>
      <p:sp>
        <p:nvSpPr>
          <p:cNvPr id="3" name="Rectangle">
            <a:extLst>
              <a:ext uri="{FF2B5EF4-FFF2-40B4-BE49-F238E27FC236}">
                <a16:creationId xmlns:a16="http://schemas.microsoft.com/office/drawing/2014/main" id="{4A6324DA-A02A-4CEA-8EE3-B9C4147DC1A9}"/>
              </a:ext>
            </a:extLst>
          </p:cNvPr>
          <p:cNvSpPr/>
          <p:nvPr/>
        </p:nvSpPr>
        <p:spPr>
          <a:xfrm>
            <a:off x="0" y="0"/>
            <a:ext cx="952503" cy="6858000"/>
          </a:xfrm>
          <a:prstGeom prst="rect">
            <a:avLst/>
          </a:prstGeom>
          <a:solidFill>
            <a:srgbClr val="545F66"/>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73736C"/>
                </a:solidFill>
                <a:uFillTx/>
                <a:latin typeface="Arial"/>
              </a:defRPr>
            </a:pPr>
            <a:endParaRPr lang="en-US" sz="1600" b="0" i="0" u="none" strike="noStrike" kern="1200" cap="none" spc="0" baseline="0">
              <a:solidFill>
                <a:srgbClr val="73736C"/>
              </a:solidFill>
              <a:uFillTx/>
              <a:latin typeface="Arial" pitchFamily="34"/>
              <a:cs typeface="Arial" pitchFamily="34"/>
            </a:endParaRPr>
          </a:p>
        </p:txBody>
      </p:sp>
      <p:sp>
        <p:nvSpPr>
          <p:cNvPr id="4" name="Rectangle">
            <a:extLst>
              <a:ext uri="{FF2B5EF4-FFF2-40B4-BE49-F238E27FC236}">
                <a16:creationId xmlns:a16="http://schemas.microsoft.com/office/drawing/2014/main" id="{ACE12CEE-DC58-46F5-9CDD-E369CAE3198F}"/>
              </a:ext>
            </a:extLst>
          </p:cNvPr>
          <p:cNvSpPr/>
          <p:nvPr/>
        </p:nvSpPr>
        <p:spPr>
          <a:xfrm>
            <a:off x="1365254" y="381003"/>
            <a:ext cx="10826752" cy="101598"/>
          </a:xfrm>
          <a:prstGeom prst="rect">
            <a:avLst/>
          </a:prstGeom>
          <a:solidFill>
            <a:srgbClr val="7AC142"/>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Arial"/>
              </a:defRPr>
            </a:pPr>
            <a:endParaRPr lang="en-US" sz="1600" b="0" i="0" u="none" strike="noStrike" kern="1200" cap="none" spc="0" baseline="0">
              <a:solidFill>
                <a:srgbClr val="FFFFFF"/>
              </a:solidFill>
              <a:uFillTx/>
              <a:latin typeface="Arial" pitchFamily="34"/>
              <a:cs typeface="Arial" pitchFamily="34"/>
            </a:endParaRPr>
          </a:p>
        </p:txBody>
      </p:sp>
      <p:sp>
        <p:nvSpPr>
          <p:cNvPr id="5" name="Slide Number">
            <a:extLst>
              <a:ext uri="{FF2B5EF4-FFF2-40B4-BE49-F238E27FC236}">
                <a16:creationId xmlns:a16="http://schemas.microsoft.com/office/drawing/2014/main" id="{BA517674-660D-4647-9765-FBF1EFBE0A3E}"/>
              </a:ext>
            </a:extLst>
          </p:cNvPr>
          <p:cNvSpPr txBox="1">
            <a:spLocks noGrp="1"/>
          </p:cNvSpPr>
          <p:nvPr>
            <p:ph type="sldNum" sz="quarter" idx="8"/>
          </p:nvPr>
        </p:nvSpPr>
        <p:spPr>
          <a:xfrm>
            <a:off x="1365254" y="6540502"/>
            <a:ext cx="259689" cy="256480"/>
          </a:xfrm>
        </p:spPr>
        <p:txBody>
          <a:bodyPr/>
          <a:lstStyle>
            <a:lvl1pPr>
              <a:defRPr sz="1000"/>
            </a:lvl1pPr>
          </a:lstStyle>
          <a:p>
            <a:pPr lvl="0"/>
            <a:fld id="{D6E1AB49-5AA5-46D1-9075-3BE7F172195E}" type="slidenum">
              <a:t>‹#›</a:t>
            </a:fld>
            <a:endParaRPr lang="en-US"/>
          </a:p>
        </p:txBody>
      </p:sp>
      <p:pic>
        <p:nvPicPr>
          <p:cNvPr id="6" name="GE_FuelDrop_Transparent.png" descr="GE_FuelDrop_Transparent.png">
            <a:extLst>
              <a:ext uri="{FF2B5EF4-FFF2-40B4-BE49-F238E27FC236}">
                <a16:creationId xmlns:a16="http://schemas.microsoft.com/office/drawing/2014/main" id="{F1D5463B-8CD3-4542-B450-3D67FC2DA7DD}"/>
              </a:ext>
            </a:extLst>
          </p:cNvPr>
          <p:cNvPicPr>
            <a:picLocks noChangeAspect="1"/>
          </p:cNvPicPr>
          <p:nvPr/>
        </p:nvPicPr>
        <p:blipFill>
          <a:blip r:embed="rId2"/>
          <a:stretch>
            <a:fillRect/>
          </a:stretch>
        </p:blipFill>
        <p:spPr>
          <a:xfrm>
            <a:off x="177997" y="6191448"/>
            <a:ext cx="596499" cy="596499"/>
          </a:xfrm>
          <a:prstGeom prst="rect">
            <a:avLst/>
          </a:prstGeom>
          <a:noFill/>
          <a:ln cap="flat">
            <a:noFill/>
          </a:ln>
        </p:spPr>
      </p:pic>
      <p:sp>
        <p:nvSpPr>
          <p:cNvPr id="7" name="Rectangle">
            <a:extLst>
              <a:ext uri="{FF2B5EF4-FFF2-40B4-BE49-F238E27FC236}">
                <a16:creationId xmlns:a16="http://schemas.microsoft.com/office/drawing/2014/main" id="{B8AF5060-995D-415F-9AAD-8BD23945A731}"/>
              </a:ext>
            </a:extLst>
          </p:cNvPr>
          <p:cNvSpPr/>
          <p:nvPr/>
        </p:nvSpPr>
        <p:spPr>
          <a:xfrm>
            <a:off x="0" y="381003"/>
            <a:ext cx="952503" cy="101598"/>
          </a:xfrm>
          <a:prstGeom prst="rect">
            <a:avLst/>
          </a:prstGeom>
          <a:solidFill>
            <a:srgbClr val="7AC142"/>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Arial"/>
              </a:defRPr>
            </a:pPr>
            <a:endParaRPr lang="en-US" sz="1600" b="0" i="0" u="none" strike="noStrike" kern="1200" cap="none" spc="0" baseline="0">
              <a:solidFill>
                <a:srgbClr val="FFFFFF"/>
              </a:solidFill>
              <a:uFillTx/>
              <a:latin typeface="Arial" pitchFamily="34"/>
              <a:cs typeface="Arial" pitchFamily="34"/>
            </a:endParaRPr>
          </a:p>
        </p:txBody>
      </p:sp>
      <p:sp>
        <p:nvSpPr>
          <p:cNvPr id="9" name="New Frontiers">
            <a:extLst>
              <a:ext uri="{FF2B5EF4-FFF2-40B4-BE49-F238E27FC236}">
                <a16:creationId xmlns:a16="http://schemas.microsoft.com/office/drawing/2014/main" id="{DE5C5A63-A7D8-4FAF-B69D-27976A8C3632}"/>
              </a:ext>
            </a:extLst>
          </p:cNvPr>
          <p:cNvSpPr txBox="1">
            <a:spLocks noGrp="1"/>
          </p:cNvSpPr>
          <p:nvPr>
            <p:ph type="body" idx="4294967295"/>
          </p:nvPr>
        </p:nvSpPr>
        <p:spPr>
          <a:xfrm>
            <a:off x="7799914" y="749295"/>
            <a:ext cx="3991109" cy="656594"/>
          </a:xfrm>
        </p:spPr>
        <p:txBody>
          <a:bodyPr>
            <a:noAutofit/>
          </a:bodyPr>
          <a:lstStyle>
            <a:lvl1pPr marL="0" indent="0">
              <a:spcBef>
                <a:spcPts val="0"/>
              </a:spcBef>
              <a:buNone/>
              <a:defRPr sz="3600" b="1">
                <a:solidFill>
                  <a:srgbClr val="FFFFFF"/>
                </a:solidFill>
              </a:defRPr>
            </a:lvl1pPr>
          </a:lstStyle>
          <a:p>
            <a:pPr lvl="0"/>
            <a:endParaRPr lang="en-US"/>
          </a:p>
        </p:txBody>
      </p:sp>
      <p:sp>
        <p:nvSpPr>
          <p:cNvPr id="10" name="Content Placeholder 2">
            <a:extLst>
              <a:ext uri="{FF2B5EF4-FFF2-40B4-BE49-F238E27FC236}">
                <a16:creationId xmlns:a16="http://schemas.microsoft.com/office/drawing/2014/main" id="{3D92D2DA-B8A8-4AE5-9E31-0862B9052F63}"/>
              </a:ext>
            </a:extLst>
          </p:cNvPr>
          <p:cNvSpPr txBox="1">
            <a:spLocks noGrp="1"/>
          </p:cNvSpPr>
          <p:nvPr>
            <p:ph idx="4294967295"/>
          </p:nvPr>
        </p:nvSpPr>
        <p:spPr>
          <a:xfrm>
            <a:off x="1365254" y="1572768"/>
            <a:ext cx="5730873" cy="4762496"/>
          </a:xfrm>
        </p:spPr>
        <p:txBody>
          <a:bodyPr>
            <a:noAutofit/>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74D7EB50-D015-4E4F-9F0C-3F3084E10D9F}"/>
              </a:ext>
            </a:extLst>
          </p:cNvPr>
          <p:cNvSpPr txBox="1">
            <a:spLocks noGrp="1"/>
          </p:cNvSpPr>
          <p:nvPr>
            <p:ph idx="4294967295"/>
          </p:nvPr>
        </p:nvSpPr>
        <p:spPr>
          <a:xfrm>
            <a:off x="7799914" y="1572768"/>
            <a:ext cx="3991109" cy="4762496"/>
          </a:xfrm>
        </p:spPr>
        <p:txBody>
          <a:bodyPr>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2B845995-2100-6743-9517-4448493EDEA5}"/>
              </a:ext>
            </a:extLst>
          </p:cNvPr>
          <p:cNvSpPr>
            <a:spLocks noGrp="1"/>
          </p:cNvSpPr>
          <p:nvPr>
            <p:ph type="title"/>
          </p:nvPr>
        </p:nvSpPr>
        <p:spPr>
          <a:xfrm>
            <a:off x="1365254" y="746616"/>
            <a:ext cx="5730873" cy="659273"/>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189172629"/>
      </p:ext>
    </p:extLst>
  </p:cSld>
  <p:clrMapOvr>
    <a:masterClrMapping/>
  </p:clrMapOvr>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alf Photo + Title + Text">
    <p:bg>
      <p:bgPr>
        <a:solidFill>
          <a:srgbClr val="F5F4EF"/>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552D31EC-3183-4EB3-9C25-8F4F7039E743}"/>
              </a:ext>
            </a:extLst>
          </p:cNvPr>
          <p:cNvSpPr/>
          <p:nvPr/>
        </p:nvSpPr>
        <p:spPr>
          <a:xfrm>
            <a:off x="0" y="0"/>
            <a:ext cx="952503" cy="6858000"/>
          </a:xfrm>
          <a:prstGeom prst="rect">
            <a:avLst/>
          </a:prstGeom>
          <a:solidFill>
            <a:srgbClr val="545F66"/>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73736C"/>
                </a:solidFill>
                <a:uFillTx/>
                <a:latin typeface="Arial"/>
              </a:defRPr>
            </a:pPr>
            <a:endParaRPr lang="en-US" sz="1600" b="0" i="0" u="none" strike="noStrike" kern="1200" cap="none" spc="0" baseline="0">
              <a:solidFill>
                <a:srgbClr val="73736C"/>
              </a:solidFill>
              <a:uFillTx/>
              <a:latin typeface="Arial" pitchFamily="34"/>
              <a:cs typeface="Arial" pitchFamily="34"/>
            </a:endParaRPr>
          </a:p>
        </p:txBody>
      </p:sp>
      <p:sp>
        <p:nvSpPr>
          <p:cNvPr id="3" name="Rectangle">
            <a:extLst>
              <a:ext uri="{FF2B5EF4-FFF2-40B4-BE49-F238E27FC236}">
                <a16:creationId xmlns:a16="http://schemas.microsoft.com/office/drawing/2014/main" id="{57FC19E0-CB0C-4EAC-87E3-D65B516669F1}"/>
              </a:ext>
            </a:extLst>
          </p:cNvPr>
          <p:cNvSpPr/>
          <p:nvPr/>
        </p:nvSpPr>
        <p:spPr>
          <a:xfrm>
            <a:off x="5810253" y="381003"/>
            <a:ext cx="6381753" cy="101598"/>
          </a:xfrm>
          <a:prstGeom prst="rect">
            <a:avLst/>
          </a:prstGeom>
          <a:solidFill>
            <a:srgbClr val="7AC142"/>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Arial"/>
              </a:defRPr>
            </a:pPr>
            <a:endParaRPr lang="en-US" sz="1600" b="0" i="0" u="none" strike="noStrike" kern="1200" cap="none" spc="0" baseline="0">
              <a:solidFill>
                <a:srgbClr val="FFFFFF"/>
              </a:solidFill>
              <a:uFillTx/>
              <a:latin typeface="Arial" pitchFamily="34"/>
              <a:cs typeface="Arial" pitchFamily="34"/>
            </a:endParaRPr>
          </a:p>
        </p:txBody>
      </p:sp>
      <p:sp>
        <p:nvSpPr>
          <p:cNvPr id="4" name="Slide Number">
            <a:extLst>
              <a:ext uri="{FF2B5EF4-FFF2-40B4-BE49-F238E27FC236}">
                <a16:creationId xmlns:a16="http://schemas.microsoft.com/office/drawing/2014/main" id="{AA88654E-1FE8-4C40-8109-2DE6099F87FE}"/>
              </a:ext>
            </a:extLst>
          </p:cNvPr>
          <p:cNvSpPr txBox="1">
            <a:spLocks noGrp="1"/>
          </p:cNvSpPr>
          <p:nvPr>
            <p:ph type="sldNum" sz="quarter" idx="8"/>
          </p:nvPr>
        </p:nvSpPr>
        <p:spPr>
          <a:xfrm>
            <a:off x="5810253" y="6540502"/>
            <a:ext cx="259689" cy="256480"/>
          </a:xfrm>
        </p:spPr>
        <p:txBody>
          <a:bodyPr/>
          <a:lstStyle>
            <a:lvl1pPr>
              <a:defRPr sz="1000"/>
            </a:lvl1pPr>
          </a:lstStyle>
          <a:p>
            <a:pPr lvl="0"/>
            <a:fld id="{0B4A0FDC-C11D-4989-9D2E-F7EE64CFA6AC}" type="slidenum">
              <a:t>‹#›</a:t>
            </a:fld>
            <a:endParaRPr lang="en-US"/>
          </a:p>
        </p:txBody>
      </p:sp>
      <p:pic>
        <p:nvPicPr>
          <p:cNvPr id="5" name="GE_FuelDrop_Transparent.png" descr="GE_FuelDrop_Transparent.png">
            <a:extLst>
              <a:ext uri="{FF2B5EF4-FFF2-40B4-BE49-F238E27FC236}">
                <a16:creationId xmlns:a16="http://schemas.microsoft.com/office/drawing/2014/main" id="{04F17C8E-AA77-4693-B683-1B2215871360}"/>
              </a:ext>
            </a:extLst>
          </p:cNvPr>
          <p:cNvPicPr>
            <a:picLocks noChangeAspect="1"/>
          </p:cNvPicPr>
          <p:nvPr/>
        </p:nvPicPr>
        <p:blipFill>
          <a:blip r:embed="rId2"/>
          <a:stretch>
            <a:fillRect/>
          </a:stretch>
        </p:blipFill>
        <p:spPr>
          <a:xfrm>
            <a:off x="177997" y="6191448"/>
            <a:ext cx="596499" cy="596499"/>
          </a:xfrm>
          <a:prstGeom prst="rect">
            <a:avLst/>
          </a:prstGeom>
          <a:noFill/>
          <a:ln cap="flat">
            <a:noFill/>
          </a:ln>
        </p:spPr>
      </p:pic>
      <p:sp>
        <p:nvSpPr>
          <p:cNvPr id="6" name="Image">
            <a:extLst>
              <a:ext uri="{FF2B5EF4-FFF2-40B4-BE49-F238E27FC236}">
                <a16:creationId xmlns:a16="http://schemas.microsoft.com/office/drawing/2014/main" id="{C390FE41-DD21-455E-9E47-0E5B9984BBFB}"/>
              </a:ext>
            </a:extLst>
          </p:cNvPr>
          <p:cNvSpPr txBox="1">
            <a:spLocks noGrp="1"/>
          </p:cNvSpPr>
          <p:nvPr>
            <p:ph type="pic" idx="4294967295"/>
          </p:nvPr>
        </p:nvSpPr>
        <p:spPr>
          <a:xfrm>
            <a:off x="952503" y="0"/>
            <a:ext cx="4444998" cy="6858000"/>
          </a:xfrm>
        </p:spPr>
        <p:txBody>
          <a:bodyPr lIns="91440" tIns="45720" rIns="91440" bIns="45720">
            <a:noAutofit/>
          </a:bodyPr>
          <a:lstStyle>
            <a:lvl1pPr>
              <a:defRPr/>
            </a:lvl1pPr>
          </a:lstStyle>
          <a:p>
            <a:pPr lvl="0"/>
            <a:endParaRPr lang="en-US"/>
          </a:p>
        </p:txBody>
      </p:sp>
      <p:sp>
        <p:nvSpPr>
          <p:cNvPr id="7" name="Rectangle">
            <a:extLst>
              <a:ext uri="{FF2B5EF4-FFF2-40B4-BE49-F238E27FC236}">
                <a16:creationId xmlns:a16="http://schemas.microsoft.com/office/drawing/2014/main" id="{FEC0EA2A-AB42-49E9-9E22-39144DA0689E}"/>
              </a:ext>
            </a:extLst>
          </p:cNvPr>
          <p:cNvSpPr/>
          <p:nvPr/>
        </p:nvSpPr>
        <p:spPr>
          <a:xfrm>
            <a:off x="0" y="381003"/>
            <a:ext cx="5397502" cy="101598"/>
          </a:xfrm>
          <a:prstGeom prst="rect">
            <a:avLst/>
          </a:prstGeom>
          <a:solidFill>
            <a:srgbClr val="7AC142"/>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Arial"/>
              </a:defRPr>
            </a:pPr>
            <a:endParaRPr lang="en-US" sz="1600" b="0" i="0" u="none" strike="noStrike" kern="1200" cap="none" spc="0" baseline="0">
              <a:solidFill>
                <a:srgbClr val="FFFFFF"/>
              </a:solidFill>
              <a:uFillTx/>
              <a:latin typeface="Arial" pitchFamily="34"/>
              <a:cs typeface="Arial" pitchFamily="34"/>
            </a:endParaRPr>
          </a:p>
        </p:txBody>
      </p:sp>
      <p:sp>
        <p:nvSpPr>
          <p:cNvPr id="9" name="Content Placeholder 2">
            <a:extLst>
              <a:ext uri="{FF2B5EF4-FFF2-40B4-BE49-F238E27FC236}">
                <a16:creationId xmlns:a16="http://schemas.microsoft.com/office/drawing/2014/main" id="{89E191FA-958A-4694-86E4-F664A02AA6A4}"/>
              </a:ext>
            </a:extLst>
          </p:cNvPr>
          <p:cNvSpPr txBox="1">
            <a:spLocks noGrp="1"/>
          </p:cNvSpPr>
          <p:nvPr>
            <p:ph idx="4294967295"/>
          </p:nvPr>
        </p:nvSpPr>
        <p:spPr>
          <a:xfrm>
            <a:off x="5810253" y="2031997"/>
            <a:ext cx="5969002" cy="43688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6520357A-74A6-B74A-A27C-FB6DF69457C5}"/>
              </a:ext>
            </a:extLst>
          </p:cNvPr>
          <p:cNvSpPr>
            <a:spLocks noGrp="1"/>
          </p:cNvSpPr>
          <p:nvPr>
            <p:ph type="title"/>
          </p:nvPr>
        </p:nvSpPr>
        <p:spPr>
          <a:xfrm>
            <a:off x="5810252" y="752632"/>
            <a:ext cx="5969001" cy="1143000"/>
          </a:xfrm>
        </p:spPr>
        <p:txBody>
          <a:bodyPr/>
          <a:lstStyle/>
          <a:p>
            <a:r>
              <a:rPr lang="en-US"/>
              <a:t>Click to edit Master title style</a:t>
            </a:r>
          </a:p>
        </p:txBody>
      </p:sp>
    </p:spTree>
    <p:extLst>
      <p:ext uri="{BB962C8B-B14F-4D97-AF65-F5344CB8AC3E}">
        <p14:creationId xmlns:p14="http://schemas.microsoft.com/office/powerpoint/2010/main" val="1103645379"/>
      </p:ext>
    </p:extLst>
  </p:cSld>
  <p:clrMapOvr>
    <a:masterClrMapping/>
  </p:clrMapOvr>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EF647-F247-49AA-A5DF-72853D596E2C}"/>
              </a:ext>
            </a:extLst>
          </p:cNvPr>
          <p:cNvSpPr>
            <a:spLocks noGrp="1"/>
          </p:cNvSpPr>
          <p:nvPr>
            <p:ph type="title"/>
          </p:nvPr>
        </p:nvSpPr>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8E0491B3-736D-43AD-85D2-A7884F339C2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2B8983-B8BF-4866-AC8D-D4AC2E3A3CFC}"/>
              </a:ext>
            </a:extLst>
          </p:cNvPr>
          <p:cNvSpPr>
            <a:spLocks noGrp="1"/>
          </p:cNvSpPr>
          <p:nvPr>
            <p:ph type="dt" sz="half" idx="10"/>
          </p:nvPr>
        </p:nvSpPr>
        <p:spPr/>
        <p:txBody>
          <a:bodyPr/>
          <a:lstStyle/>
          <a:p>
            <a:fld id="{2D3783E8-4482-4A16-949F-F77D2CE0DCEF}" type="datetime1">
              <a:rPr lang="en-US" smtClean="0"/>
              <a:t>3/11/2022</a:t>
            </a:fld>
            <a:endParaRPr lang="en-US"/>
          </a:p>
        </p:txBody>
      </p:sp>
      <p:sp>
        <p:nvSpPr>
          <p:cNvPr id="5" name="Footer Placeholder 4">
            <a:extLst>
              <a:ext uri="{FF2B5EF4-FFF2-40B4-BE49-F238E27FC236}">
                <a16:creationId xmlns:a16="http://schemas.microsoft.com/office/drawing/2014/main" id="{637F730F-E061-42D1-9BC4-2B90043FB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52E32-3D37-4A15-9F7E-4577DE3E4FD6}"/>
              </a:ext>
            </a:extLst>
          </p:cNvPr>
          <p:cNvSpPr>
            <a:spLocks noGrp="1"/>
          </p:cNvSpPr>
          <p:nvPr>
            <p:ph type="sldNum" sz="quarter" idx="12"/>
          </p:nvPr>
        </p:nvSpPr>
        <p:spPr/>
        <p:txBody>
          <a:bodyPr/>
          <a:lstStyle/>
          <a:p>
            <a:fld id="{065928A6-5F9D-4E36-9BAB-50C115EDE997}" type="slidenum">
              <a:rPr lang="en-US" smtClean="0"/>
              <a:t>‹#›</a:t>
            </a:fld>
            <a:endParaRPr lang="en-US"/>
          </a:p>
        </p:txBody>
      </p:sp>
      <p:sp>
        <p:nvSpPr>
          <p:cNvPr id="8" name="Picture Placeholder 7">
            <a:extLst>
              <a:ext uri="{FF2B5EF4-FFF2-40B4-BE49-F238E27FC236}">
                <a16:creationId xmlns:a16="http://schemas.microsoft.com/office/drawing/2014/main" id="{908CCD93-CF41-42F0-A0CF-2F17B7732B86}"/>
              </a:ext>
            </a:extLst>
          </p:cNvPr>
          <p:cNvSpPr>
            <a:spLocks noGrp="1"/>
          </p:cNvSpPr>
          <p:nvPr>
            <p:ph type="pic" sz="quarter" idx="13" hasCustomPrompt="1"/>
          </p:nvPr>
        </p:nvSpPr>
        <p:spPr>
          <a:xfrm>
            <a:off x="11009313" y="5807676"/>
            <a:ext cx="989012" cy="709012"/>
          </a:xfrm>
        </p:spPr>
        <p:txBody>
          <a:bodyPr>
            <a:noAutofit/>
          </a:bodyPr>
          <a:lstStyle>
            <a:lvl1pPr>
              <a:defRPr sz="1600"/>
            </a:lvl1pPr>
          </a:lstStyle>
          <a:p>
            <a:r>
              <a:rPr lang="en-US" dirty="0"/>
              <a:t>logo</a:t>
            </a:r>
          </a:p>
        </p:txBody>
      </p:sp>
    </p:spTree>
    <p:extLst>
      <p:ext uri="{BB962C8B-B14F-4D97-AF65-F5344CB8AC3E}">
        <p14:creationId xmlns:p14="http://schemas.microsoft.com/office/powerpoint/2010/main" val="181446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EF647-F247-49AA-A5DF-72853D596E2C}"/>
              </a:ext>
            </a:extLst>
          </p:cNvPr>
          <p:cNvSpPr>
            <a:spLocks noGrp="1"/>
          </p:cNvSpPr>
          <p:nvPr>
            <p:ph type="title"/>
          </p:nvPr>
        </p:nvSpPr>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8E0491B3-736D-43AD-85D2-A7884F339C2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2B8983-B8BF-4866-AC8D-D4AC2E3A3CFC}"/>
              </a:ext>
            </a:extLst>
          </p:cNvPr>
          <p:cNvSpPr>
            <a:spLocks noGrp="1"/>
          </p:cNvSpPr>
          <p:nvPr>
            <p:ph type="dt" sz="half" idx="10"/>
          </p:nvPr>
        </p:nvSpPr>
        <p:spPr>
          <a:xfrm>
            <a:off x="838200" y="6356350"/>
            <a:ext cx="2743200" cy="365125"/>
          </a:xfrm>
          <a:prstGeom prst="rect">
            <a:avLst/>
          </a:prstGeom>
        </p:spPr>
        <p:txBody>
          <a:bodyPr/>
          <a:lstStyle/>
          <a:p>
            <a:fld id="{2D3783E8-4482-4A16-949F-F77D2CE0DCEF}" type="datetime1">
              <a:rPr lang="en-US" smtClean="0"/>
              <a:t>3/11/2022</a:t>
            </a:fld>
            <a:endParaRPr lang="en-US"/>
          </a:p>
        </p:txBody>
      </p:sp>
      <p:sp>
        <p:nvSpPr>
          <p:cNvPr id="5" name="Footer Placeholder 4">
            <a:extLst>
              <a:ext uri="{FF2B5EF4-FFF2-40B4-BE49-F238E27FC236}">
                <a16:creationId xmlns:a16="http://schemas.microsoft.com/office/drawing/2014/main" id="{637F730F-E061-42D1-9BC4-2B90043FB2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E52E32-3D37-4A15-9F7E-4577DE3E4FD6}"/>
              </a:ext>
            </a:extLst>
          </p:cNvPr>
          <p:cNvSpPr>
            <a:spLocks noGrp="1"/>
          </p:cNvSpPr>
          <p:nvPr>
            <p:ph type="sldNum" sz="quarter" idx="12"/>
          </p:nvPr>
        </p:nvSpPr>
        <p:spPr/>
        <p:txBody>
          <a:bodyPr/>
          <a:lstStyle/>
          <a:p>
            <a:fld id="{065928A6-5F9D-4E36-9BAB-50C115EDE997}" type="slidenum">
              <a:rPr lang="en-US" smtClean="0"/>
              <a:t>‹#›</a:t>
            </a:fld>
            <a:endParaRPr lang="en-US"/>
          </a:p>
        </p:txBody>
      </p:sp>
      <p:sp>
        <p:nvSpPr>
          <p:cNvPr id="8" name="Picture Placeholder 7">
            <a:extLst>
              <a:ext uri="{FF2B5EF4-FFF2-40B4-BE49-F238E27FC236}">
                <a16:creationId xmlns:a16="http://schemas.microsoft.com/office/drawing/2014/main" id="{908CCD93-CF41-42F0-A0CF-2F17B7732B86}"/>
              </a:ext>
            </a:extLst>
          </p:cNvPr>
          <p:cNvSpPr>
            <a:spLocks noGrp="1"/>
          </p:cNvSpPr>
          <p:nvPr>
            <p:ph type="pic" sz="quarter" idx="13" hasCustomPrompt="1"/>
          </p:nvPr>
        </p:nvSpPr>
        <p:spPr>
          <a:xfrm>
            <a:off x="11009313" y="5807676"/>
            <a:ext cx="989012" cy="709012"/>
          </a:xfrm>
        </p:spPr>
        <p:txBody>
          <a:bodyPr>
            <a:noAutofit/>
          </a:bodyPr>
          <a:lstStyle>
            <a:lvl1pPr>
              <a:defRPr sz="1600"/>
            </a:lvl1pPr>
          </a:lstStyle>
          <a:p>
            <a:r>
              <a:rPr lang="en-US" dirty="0"/>
              <a:t>logo</a:t>
            </a:r>
          </a:p>
        </p:txBody>
      </p:sp>
    </p:spTree>
    <p:extLst>
      <p:ext uri="{BB962C8B-B14F-4D97-AF65-F5344CB8AC3E}">
        <p14:creationId xmlns:p14="http://schemas.microsoft.com/office/powerpoint/2010/main" val="188449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1766491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7576005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826061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1005826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0849332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1357957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6290815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138157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094910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12149623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4"/>
          </p:nvPr>
        </p:nvSpPr>
        <p:spPr>
          <a:xfrm>
            <a:off x="8610600" y="6356350"/>
            <a:ext cx="3258312" cy="365125"/>
          </a:xfrm>
          <a:prstGeom prst="rect">
            <a:avLst/>
          </a:prstGeom>
        </p:spPr>
        <p:txBody>
          <a:bodyPr vert="horz" lIns="91440" tIns="45720" rIns="91440" bIns="45720" rtlCol="0" anchor="ctr"/>
          <a:lstStyle>
            <a:lvl1pPr algn="r">
              <a:defRPr sz="1100">
                <a:solidFill>
                  <a:schemeClr val="bg1"/>
                </a:solidFill>
              </a:defRPr>
            </a:lvl1pPr>
          </a:lstStyle>
          <a:p>
            <a:fld id="{4A5E49E3-8824-4AF5-8501-8E32CA2CC9D5}" type="slidenum">
              <a:rPr lang="en-US" smtClean="0"/>
              <a:pPr/>
              <a:t>‹#›</a:t>
            </a:fld>
            <a:endParaRPr lang="en-US" dirty="0"/>
          </a:p>
        </p:txBody>
      </p:sp>
      <p:sp>
        <p:nvSpPr>
          <p:cNvPr id="7" name="Title 1"/>
          <p:cNvSpPr>
            <a:spLocks noGrp="1"/>
          </p:cNvSpPr>
          <p:nvPr>
            <p:ph type="title"/>
          </p:nvPr>
        </p:nvSpPr>
        <p:spPr>
          <a:xfrm>
            <a:off x="838200" y="827691"/>
            <a:ext cx="10515600" cy="796157"/>
          </a:xfrm>
          <a:prstGeom prst="rect">
            <a:avLst/>
          </a:prstGeom>
        </p:spPr>
        <p:txBody>
          <a:bodyPr/>
          <a:lstStyle>
            <a:lvl1pPr>
              <a:defRPr sz="3600">
                <a:solidFill>
                  <a:srgbClr val="292A30"/>
                </a:solidFill>
                <a:latin typeface="Arial Black" panose="020B0A04020102020204" pitchFamily="34" charset="0"/>
              </a:defRPr>
            </a:lvl1pPr>
          </a:lstStyle>
          <a:p>
            <a:r>
              <a:rPr lang="en-US" dirty="0"/>
              <a:t>Click to edit Master title style</a:t>
            </a:r>
          </a:p>
        </p:txBody>
      </p:sp>
      <p:sp>
        <p:nvSpPr>
          <p:cNvPr id="8" name="Content Placeholder 2"/>
          <p:cNvSpPr>
            <a:spLocks noGrp="1"/>
          </p:cNvSpPr>
          <p:nvPr>
            <p:ph idx="1"/>
          </p:nvPr>
        </p:nvSpPr>
        <p:spPr>
          <a:xfrm>
            <a:off x="838200" y="1805152"/>
            <a:ext cx="10515600" cy="3918992"/>
          </a:xfrm>
          <a:prstGeom prst="rect">
            <a:avLst/>
          </a:prstGeom>
        </p:spPr>
        <p:txBody>
          <a:bodyPr/>
          <a:lstStyle>
            <a:lvl1pPr>
              <a:defRPr sz="2800" b="1">
                <a:solidFill>
                  <a:srgbClr val="292A30"/>
                </a:solidFill>
                <a:latin typeface="Arial" panose="020B0604020202020204" pitchFamily="34" charset="0"/>
                <a:cs typeface="Arial" panose="020B0604020202020204" pitchFamily="34" charset="0"/>
              </a:defRPr>
            </a:lvl1pPr>
            <a:lvl2pPr>
              <a:defRPr sz="2200">
                <a:solidFill>
                  <a:srgbClr val="292A30"/>
                </a:solidFill>
                <a:latin typeface="Arial" panose="020B0604020202020204" pitchFamily="34" charset="0"/>
                <a:cs typeface="Arial" panose="020B0604020202020204" pitchFamily="34" charset="0"/>
              </a:defRPr>
            </a:lvl2pPr>
            <a:lvl3pPr>
              <a:defRPr>
                <a:solidFill>
                  <a:srgbClr val="292A30"/>
                </a:solidFill>
                <a:latin typeface="Arial" panose="020B0604020202020204" pitchFamily="34" charset="0"/>
                <a:cs typeface="Arial" panose="020B0604020202020204" pitchFamily="34" charset="0"/>
              </a:defRPr>
            </a:lvl3pPr>
            <a:lvl4pPr>
              <a:defRPr>
                <a:solidFill>
                  <a:srgbClr val="292A30"/>
                </a:solidFill>
                <a:latin typeface="Arial" panose="020B0604020202020204" pitchFamily="34" charset="0"/>
                <a:cs typeface="Arial" panose="020B0604020202020204" pitchFamily="34" charset="0"/>
              </a:defRPr>
            </a:lvl4pPr>
            <a:lvl5pPr>
              <a:defRPr>
                <a:solidFill>
                  <a:srgbClr val="292A3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8675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1887530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38736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80806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155980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231687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991144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746237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847041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4450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013245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1167706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817432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723587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65839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084870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089753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239969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591806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218718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242990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750031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168342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644139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744981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094569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058172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470766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763936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527037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038978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1808616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301125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512348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2563182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22619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073517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254508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516685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9980395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163262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32725843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699098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424376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535137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314709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84194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710137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12251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670280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6573812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501779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642086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098807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09322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276327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111323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959881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3280117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0749003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719790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4390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8741826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386645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233766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9836227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508981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284054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51564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9775626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9618623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36378536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4272123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328781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9800697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2443124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0665656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757607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1673559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219132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35227772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32322036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5EBA-0759-F541-96C5-BD6C4057F4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F9DD43-DD52-5D4B-94F1-F2F9256EB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A9B1F60-191A-EB40-B339-06346696B3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94087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0E8D-08F0-D049-B3F0-22C1AED37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2B4E83-72FC-9A44-9A78-EF6D22C39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BBC49E-E5EE-0D43-9196-C1415E38CAB0}"/>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37176320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003-9410-244F-82EB-721A95D7CC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34A0895-B504-144D-B584-D12F63A75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08EEA66-DB0C-7446-9B00-765B1C1E194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2781176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EF75-E846-6A40-90FE-C26EF965C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20C641-DDAF-784C-BF3C-A2330F224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2B9C5-D43D-1443-86DB-5E24023B0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F080229-981B-854F-92DC-FE7CFCB815AB}"/>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4257911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5392-1D5F-4140-83A1-C5563CC8E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5AE8E2D-230F-BE4B-B816-A3AF7AED3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9BE54-C170-624B-95D3-B1B1165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5E82E-9C08-DB41-AFDE-8990D70EF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EA632-D614-CE47-B837-F720F97DE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DDF847-614C-8B48-91B9-60C17C70D5E3}"/>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4737436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B80-7AF2-E14B-8185-B026484410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195D42D-291F-7743-93AC-B758D8A628B2}"/>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10969690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6F6EE-EB5B-184C-AB56-ED7A8BE2BC38}"/>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0711122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7518-B1C2-AE4A-BBBC-88187E8A30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D5142-241B-4D4B-829D-109C1380D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3D0391-83AC-5A4E-A870-220DBB21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82C6D2-3EA9-AF4C-B097-C3D34720DB5C}"/>
              </a:ext>
            </a:extLst>
          </p:cNvPr>
          <p:cNvSpPr>
            <a:spLocks noGrp="1"/>
          </p:cNvSpPr>
          <p:nvPr>
            <p:ph type="sldNum" sz="quarter" idx="12"/>
          </p:nvPr>
        </p:nvSpPr>
        <p:spPr/>
        <p:txBody>
          <a:bodyPr/>
          <a:lstStyle/>
          <a:p>
            <a:fld id="{70F36D9D-A5DE-4A48-A501-ACCEF000BC58}" type="slidenum">
              <a:rPr lang="en-US" smtClean="0"/>
              <a:t>‹#›</a:t>
            </a:fld>
            <a:endParaRPr lang="en-US"/>
          </a:p>
        </p:txBody>
      </p:sp>
    </p:spTree>
    <p:extLst>
      <p:ext uri="{BB962C8B-B14F-4D97-AF65-F5344CB8AC3E}">
        <p14:creationId xmlns:p14="http://schemas.microsoft.com/office/powerpoint/2010/main" val="476625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7151-5E8C-C942-8081-9D95FDD1B3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19A4F-A582-F34D-97EE-5C1079613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0290-9BEF-0348-BC10-C18F057D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5259B63-8CFD-734B-A9F5-7AFD22FB1668}"/>
              </a:ext>
            </a:extLst>
          </p:cNvPr>
          <p:cNvSpPr>
            <a:spLocks noGrp="1"/>
          </p:cNvSpPr>
          <p:nvPr>
            <p:ph type="sldNum" sz="quarter" idx="12"/>
          </p:nvPr>
        </p:nvSpPr>
        <p:spPr/>
        <p:txBody>
          <a:bodyPr/>
          <a:lstStyle/>
          <a:p>
            <a:fld id="{70F36D9D-A5DE-4A48-A501-ACCEF000BC58}" type="slidenum">
              <a:rPr lang="en-US" smtClean="0"/>
              <a:t>‹#›</a:t>
            </a:fld>
            <a:endParaRPr lang="en-US" dirty="0"/>
          </a:p>
        </p:txBody>
      </p:sp>
    </p:spTree>
    <p:extLst>
      <p:ext uri="{BB962C8B-B14F-4D97-AF65-F5344CB8AC3E}">
        <p14:creationId xmlns:p14="http://schemas.microsoft.com/office/powerpoint/2010/main" val="1783475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0.png"/><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11.png"/><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2.png"/><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13.png"/><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14.png"/><Relationship Id="rId5" Type="http://schemas.openxmlformats.org/officeDocument/2006/relationships/slideLayout" Target="../slideLayouts/slideLayout122.xml"/><Relationship Id="rId10" Type="http://schemas.openxmlformats.org/officeDocument/2006/relationships/theme" Target="../theme/theme14.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image" Target="../media/image15.png"/><Relationship Id="rId5" Type="http://schemas.openxmlformats.org/officeDocument/2006/relationships/theme" Target="../theme/theme15.xml"/><Relationship Id="rId4" Type="http://schemas.openxmlformats.org/officeDocument/2006/relationships/slideLayout" Target="../slideLayouts/slideLayout13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image" Target="../media/image16.png"/><Relationship Id="rId5" Type="http://schemas.openxmlformats.org/officeDocument/2006/relationships/theme" Target="../theme/theme16.xml"/><Relationship Id="rId4" Type="http://schemas.openxmlformats.org/officeDocument/2006/relationships/slideLayout" Target="../slideLayouts/slideLayout134.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image" Target="../media/image17.png"/><Relationship Id="rId5" Type="http://schemas.openxmlformats.org/officeDocument/2006/relationships/theme" Target="../theme/theme17.xml"/><Relationship Id="rId4" Type="http://schemas.openxmlformats.org/officeDocument/2006/relationships/slideLayout" Target="../slideLayouts/slideLayout13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theme" Target="../theme/theme18.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image" Target="../media/image14.png"/><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theme" Target="../theme/theme2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4.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5.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6.pn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7.pn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8.png"/><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9.png"/><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090E21-D9A8-0B42-96CF-D1C6DCDA9822}"/>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3143499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8824AA-6722-AD4E-9318-A183B09C0CA3}"/>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47868642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85CC6A-9729-ED44-8C18-06AE3855AB25}"/>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8087471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Lst>
  <p:txStyles>
    <p:titleStyle>
      <a:lvl1pPr algn="l" defTabSz="914400" rtl="0" eaLnBrk="1" latinLnBrk="0" hangingPunct="1">
        <a:lnSpc>
          <a:spcPct val="90000"/>
        </a:lnSpc>
        <a:spcBef>
          <a:spcPct val="0"/>
        </a:spcBef>
        <a:buNone/>
        <a:defRPr sz="4400" b="1" i="0" kern="1200">
          <a:solidFill>
            <a:schemeClr val="tx1"/>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6FA719-C6CD-7147-8DBE-3D324B96998B}"/>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9568455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93D58A-8F99-D244-9927-61BFEF00AEEC}"/>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9667708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A4BA34-4D65-0A40-AED3-D4EFC6FF269E}"/>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0459963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Lst>
  <p:txStyles>
    <p:titleStyle>
      <a:lvl1pPr algn="l" defTabSz="914400" rtl="0" eaLnBrk="1" latinLnBrk="0" hangingPunct="1">
        <a:lnSpc>
          <a:spcPct val="90000"/>
        </a:lnSpc>
        <a:spcBef>
          <a:spcPct val="0"/>
        </a:spcBef>
        <a:buNone/>
        <a:defRPr sz="4400" b="1" i="0" kern="1200">
          <a:solidFill>
            <a:schemeClr val="bg1"/>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012309-40C9-D641-BD95-EFCBB3A5BFD5}"/>
              </a:ext>
            </a:extLst>
          </p:cNvPr>
          <p:cNvPicPr>
            <a:picLocks noChangeAspect="1"/>
          </p:cNvPicPr>
          <p:nvPr userDrawn="1"/>
        </p:nvPicPr>
        <p:blipFill>
          <a:blip r:embed="rId6"/>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462894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4628949"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78822917"/>
      </p:ext>
    </p:extLst>
  </p:cSld>
  <p:clrMap bg1="lt1" tx1="dk1" bg2="lt2" tx2="dk2" accent1="accent1" accent2="accent2" accent3="accent3" accent4="accent4" accent5="accent5" accent6="accent6" hlink="hlink" folHlink="folHlink"/>
  <p:sldLayoutIdLst>
    <p:sldLayoutId id="2147483802" r:id="rId1"/>
    <p:sldLayoutId id="2147483804" r:id="rId2"/>
    <p:sldLayoutId id="2147483805" r:id="rId3"/>
    <p:sldLayoutId id="2147483807" r:id="rId4"/>
  </p:sldLayoutIdLst>
  <p:txStyles>
    <p:titleStyle>
      <a:lvl1pPr algn="l" defTabSz="914400" rtl="0" eaLnBrk="1" latinLnBrk="0" hangingPunct="1">
        <a:lnSpc>
          <a:spcPct val="90000"/>
        </a:lnSpc>
        <a:spcBef>
          <a:spcPct val="0"/>
        </a:spcBef>
        <a:buNone/>
        <a:defRPr sz="4400" b="1" i="0" kern="1200">
          <a:solidFill>
            <a:schemeClr val="bg1"/>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268A3D-5FC4-9A4D-B14C-91F40E06F654}"/>
              </a:ext>
            </a:extLst>
          </p:cNvPr>
          <p:cNvPicPr>
            <a:picLocks noChangeAspect="1"/>
          </p:cNvPicPr>
          <p:nvPr userDrawn="1"/>
        </p:nvPicPr>
        <p:blipFill>
          <a:blip r:embed="rId6"/>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2704699"/>
            <a:ext cx="3435417" cy="34722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3435417" cy="220482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0827925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A4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A4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A4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A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A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BB8B-9601-6144-9249-3292AED22A58}"/>
              </a:ext>
            </a:extLst>
          </p:cNvPr>
          <p:cNvPicPr>
            <a:picLocks noChangeAspect="1"/>
          </p:cNvPicPr>
          <p:nvPr userDrawn="1"/>
        </p:nvPicPr>
        <p:blipFill>
          <a:blip r:embed="rId6"/>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2704699"/>
            <a:ext cx="3435417" cy="34722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3435417" cy="220482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9923631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A4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A4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A4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A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A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0332939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93" r:id="rId10"/>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5581526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3DF34-94DB-6146-897C-32AA6BBB2936}"/>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6859673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A4BA34-4D65-0A40-AED3-D4EFC6FF269E}"/>
              </a:ext>
            </a:extLst>
          </p:cNvPr>
          <p:cNvPicPr>
            <a:picLocks noChangeAspect="1"/>
          </p:cNvPicPr>
          <p:nvPr userDrawn="1"/>
        </p:nvPicPr>
        <p:blipFill>
          <a:blip r:embed="rId12"/>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9205458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Lst>
  <p:txStyles>
    <p:titleStyle>
      <a:lvl1pPr algn="l" defTabSz="914400" rtl="0" eaLnBrk="1" latinLnBrk="0" hangingPunct="1">
        <a:lnSpc>
          <a:spcPct val="90000"/>
        </a:lnSpc>
        <a:spcBef>
          <a:spcPct val="0"/>
        </a:spcBef>
        <a:buNone/>
        <a:defRPr sz="4400" b="1" i="0" kern="1200">
          <a:solidFill>
            <a:schemeClr val="bg1"/>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95D61D-DAA2-9940-9EEB-EAC83B75A39C}"/>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997654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873337-5A68-B743-B01C-621F8BABD8D3}"/>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3180093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9D7130-8622-7E46-9D8E-BF9C7C079B59}"/>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434832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0189E4-3DFD-AA43-9FB3-D9AEB7557908}"/>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399159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5CA24F-F7C1-1547-B926-293765B06C6B}"/>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4197274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B90342-E315-224D-A97B-4EDB17EAEDAE}"/>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008547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DDDCB5-4F7C-1A4F-8D7F-06E671C3A46C}"/>
              </a:ext>
            </a:extLst>
          </p:cNvPr>
          <p:cNvPicPr>
            <a:picLocks noChangeAspect="1"/>
          </p:cNvPicPr>
          <p:nvPr userDrawn="1"/>
        </p:nvPicPr>
        <p:blipFill>
          <a:blip r:embed="rId11"/>
          <a:stretch>
            <a:fillRect/>
          </a:stretch>
        </p:blipFill>
        <p:spPr>
          <a:xfrm>
            <a:off x="2467" y="0"/>
            <a:ext cx="12187066" cy="6858000"/>
          </a:xfrm>
          <a:prstGeom prst="rect">
            <a:avLst/>
          </a:prstGeom>
        </p:spPr>
      </p:pic>
      <p:sp>
        <p:nvSpPr>
          <p:cNvPr id="3" name="Text Placeholder 2">
            <a:extLst>
              <a:ext uri="{FF2B5EF4-FFF2-40B4-BE49-F238E27FC236}">
                <a16:creationId xmlns:a16="http://schemas.microsoft.com/office/drawing/2014/main" id="{04567611-2CBE-AA47-9002-39AA2BB8E2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DA80A2A-D838-A444-B953-96872132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36D9D-A5DE-4A48-A501-ACCEF000BC58}" type="slidenum">
              <a:rPr lang="en-US" smtClean="0"/>
              <a:t>‹#›</a:t>
            </a:fld>
            <a:endParaRPr lang="en-US" dirty="0"/>
          </a:p>
        </p:txBody>
      </p:sp>
      <p:sp>
        <p:nvSpPr>
          <p:cNvPr id="12" name="Title Placeholder 11">
            <a:extLst>
              <a:ext uri="{FF2B5EF4-FFF2-40B4-BE49-F238E27FC236}">
                <a16:creationId xmlns:a16="http://schemas.microsoft.com/office/drawing/2014/main" id="{D95DC025-B258-E04B-A761-2AE2F9CD2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6688942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914400" rtl="0" eaLnBrk="1" latinLnBrk="0" hangingPunct="1">
        <a:lnSpc>
          <a:spcPct val="90000"/>
        </a:lnSpc>
        <a:spcBef>
          <a:spcPct val="0"/>
        </a:spcBef>
        <a:buNone/>
        <a:defRPr sz="4400" b="1" i="0" kern="1200">
          <a:solidFill>
            <a:srgbClr val="102A44"/>
          </a:solidFill>
          <a:latin typeface="+mj-lt"/>
          <a:ea typeface="Segoe UI Symbol" panose="020B050204020402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45.xml"/></Relationships>
</file>

<file path=ppt/slides/_rels/slide10.xml.rels><?xml version="1.0" encoding="UTF-8" standalone="yes"?>
<Relationships xmlns="http://schemas.openxmlformats.org/package/2006/relationships"><Relationship Id="rId3" Type="http://schemas.openxmlformats.org/officeDocument/2006/relationships/hyperlink" Target="http://www.epa.gov/otaq/renewablefuels/420r10006.pdf" TargetMode="External"/><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4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5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79.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79.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45.xml"/></Relationships>
</file>

<file path=ppt/slides/_rels/slide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7BFCEB-74D9-F44D-91D2-A7561386AD82}"/>
              </a:ext>
            </a:extLst>
          </p:cNvPr>
          <p:cNvPicPr>
            <a:picLocks noChangeAspect="1"/>
          </p:cNvPicPr>
          <p:nvPr/>
        </p:nvPicPr>
        <p:blipFill>
          <a:blip r:embed="rId3"/>
          <a:stretch>
            <a:fillRect/>
          </a:stretch>
        </p:blipFill>
        <p:spPr>
          <a:xfrm>
            <a:off x="5639" y="0"/>
            <a:ext cx="12180722" cy="6858000"/>
          </a:xfrm>
          <a:prstGeom prst="rect">
            <a:avLst/>
          </a:prstGeom>
        </p:spPr>
      </p:pic>
      <p:sp>
        <p:nvSpPr>
          <p:cNvPr id="4" name="TextBox 3">
            <a:extLst>
              <a:ext uri="{FF2B5EF4-FFF2-40B4-BE49-F238E27FC236}">
                <a16:creationId xmlns:a16="http://schemas.microsoft.com/office/drawing/2014/main" id="{8C66753A-099E-4B76-9F4D-0B740536A472}"/>
              </a:ext>
            </a:extLst>
          </p:cNvPr>
          <p:cNvSpPr txBox="1"/>
          <p:nvPr/>
        </p:nvSpPr>
        <p:spPr>
          <a:xfrm>
            <a:off x="7572375" y="4972050"/>
            <a:ext cx="3483294" cy="1384995"/>
          </a:xfrm>
          <a:prstGeom prst="rect">
            <a:avLst/>
          </a:prstGeom>
          <a:noFill/>
        </p:spPr>
        <p:txBody>
          <a:bodyPr wrap="square" rtlCol="0">
            <a:spAutoFit/>
          </a:bodyPr>
          <a:lstStyle/>
          <a:p>
            <a:r>
              <a:rPr lang="en-US" sz="2800" dirty="0"/>
              <a:t>Doug Berven</a:t>
            </a:r>
          </a:p>
          <a:p>
            <a:r>
              <a:rPr lang="en-US" sz="2800" dirty="0"/>
              <a:t>VP Corporate Affairs</a:t>
            </a:r>
          </a:p>
          <a:p>
            <a:r>
              <a:rPr lang="en-US" sz="2800" dirty="0"/>
              <a:t>1-24-22</a:t>
            </a:r>
          </a:p>
        </p:txBody>
      </p:sp>
    </p:spTree>
    <p:extLst>
      <p:ext uri="{BB962C8B-B14F-4D97-AF65-F5344CB8AC3E}">
        <p14:creationId xmlns:p14="http://schemas.microsoft.com/office/powerpoint/2010/main" val="4084334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IMPACT</a:t>
            </a:r>
          </a:p>
        </p:txBody>
      </p:sp>
      <p:sp>
        <p:nvSpPr>
          <p:cNvPr id="3" name="Content Placeholder 2"/>
          <p:cNvSpPr>
            <a:spLocks noGrp="1"/>
          </p:cNvSpPr>
          <p:nvPr>
            <p:ph idx="1"/>
          </p:nvPr>
        </p:nvSpPr>
        <p:spPr/>
        <p:txBody>
          <a:bodyPr>
            <a:normAutofit/>
          </a:bodyPr>
          <a:lstStyle/>
          <a:p>
            <a:r>
              <a:rPr lang="en-US" b="1" dirty="0"/>
              <a:t>Ethanol reduces Greenhouse Gas (GHG) Emissions:</a:t>
            </a:r>
            <a:endParaRPr lang="en-US" dirty="0"/>
          </a:p>
          <a:p>
            <a:pPr lvl="1"/>
            <a:r>
              <a:rPr lang="en-US" sz="2000" dirty="0"/>
              <a:t>According to Environmental Health and Engineers, the greenhouse gas emissions of corn ethanol was found to be </a:t>
            </a:r>
            <a:r>
              <a:rPr lang="en-US" sz="2000" dirty="0">
                <a:highlight>
                  <a:srgbClr val="FFFF00"/>
                </a:highlight>
              </a:rPr>
              <a:t>46% lower than traditional gasoline</a:t>
            </a:r>
            <a:r>
              <a:rPr lang="en-US" sz="2000" dirty="0"/>
              <a:t>. </a:t>
            </a:r>
          </a:p>
          <a:p>
            <a:pPr lvl="1"/>
            <a:r>
              <a:rPr lang="en-US" sz="2000" dirty="0"/>
              <a:t>-This CI score considers corn ethanol’s current emissions impact. The CI score of ethanol will continue to improve with technological advances and as production practices become more efficient. </a:t>
            </a:r>
          </a:p>
          <a:p>
            <a:pPr lvl="1"/>
            <a:r>
              <a:rPr lang="en-US" sz="2000" dirty="0"/>
              <a:t>-The CI value for land use change (LUC) has been improved significantly (25-fold reduction since 2008</a:t>
            </a:r>
          </a:p>
          <a:p>
            <a:r>
              <a:rPr lang="en-US" b="1" dirty="0"/>
              <a:t>Ethanol Reduces Harmful Toxins in the Air</a:t>
            </a:r>
          </a:p>
          <a:p>
            <a:pPr lvl="1"/>
            <a:r>
              <a:rPr lang="en-US" sz="2000" dirty="0"/>
              <a:t>According to the EPA, 10 percent ethanol/gasoline mix can reduce volatile organic compounds by 9.7%, carbon monoxide by 36% and exhaust benzene by 38.9%.</a:t>
            </a:r>
          </a:p>
          <a:p>
            <a:pPr lvl="2"/>
            <a:r>
              <a:rPr lang="en-US" sz="1400" dirty="0"/>
              <a:t>Environmental Protection Agency, “</a:t>
            </a:r>
            <a:r>
              <a:rPr lang="en-US" sz="1400" u="sng" dirty="0">
                <a:hlinkClick r:id="rId3"/>
              </a:rPr>
              <a:t>Renewable Fuel Standard Program (RFS2) Regulatory Impact Analysis</a:t>
            </a:r>
            <a:r>
              <a:rPr lang="en-US" sz="1400" dirty="0"/>
              <a:t>,” February 2010.</a:t>
            </a:r>
          </a:p>
          <a:p>
            <a:endParaRPr lang="en-US" dirty="0"/>
          </a:p>
        </p:txBody>
      </p:sp>
      <p:pic>
        <p:nvPicPr>
          <p:cNvPr id="9" name="Picture 8">
            <a:extLst>
              <a:ext uri="{FF2B5EF4-FFF2-40B4-BE49-F238E27FC236}">
                <a16:creationId xmlns:a16="http://schemas.microsoft.com/office/drawing/2014/main" id="{7844834D-9E89-E146-B254-54516FDF1818}"/>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08847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098FD9-56E0-884F-8044-2ECCE65CFF3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626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BEF849-9A6B-42F0-9D30-AC835D9FF7C5}"/>
              </a:ext>
            </a:extLst>
          </p:cNvPr>
          <p:cNvPicPr>
            <a:picLocks noChangeAspect="1"/>
          </p:cNvPicPr>
          <p:nvPr/>
        </p:nvPicPr>
        <p:blipFill>
          <a:blip r:embed="rId3"/>
          <a:stretch>
            <a:fillRect/>
          </a:stretch>
        </p:blipFill>
        <p:spPr>
          <a:xfrm>
            <a:off x="304037" y="0"/>
            <a:ext cx="10326625" cy="6858000"/>
          </a:xfrm>
          <a:prstGeom prst="rect">
            <a:avLst/>
          </a:prstGeom>
        </p:spPr>
      </p:pic>
    </p:spTree>
    <p:extLst>
      <p:ext uri="{BB962C8B-B14F-4D97-AF65-F5344CB8AC3E}">
        <p14:creationId xmlns:p14="http://schemas.microsoft.com/office/powerpoint/2010/main" val="2500154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F2D08E-BCF7-CB46-B64C-E429170002C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26549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53502-FE13-0346-BCFE-114BFF4A743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33894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93D964-64ED-FF45-946B-01C1ADB10308}"/>
              </a:ext>
            </a:extLst>
          </p:cNvPr>
          <p:cNvPicPr>
            <a:picLocks noChangeAspect="1"/>
          </p:cNvPicPr>
          <p:nvPr/>
        </p:nvPicPr>
        <p:blipFill>
          <a:blip r:embed="rId3"/>
          <a:stretch>
            <a:fillRect/>
          </a:stretch>
        </p:blipFill>
        <p:spPr>
          <a:xfrm>
            <a:off x="2467" y="0"/>
            <a:ext cx="12187066" cy="6858000"/>
          </a:xfrm>
          <a:prstGeom prst="rect">
            <a:avLst/>
          </a:prstGeom>
        </p:spPr>
      </p:pic>
    </p:spTree>
    <p:extLst>
      <p:ext uri="{BB962C8B-B14F-4D97-AF65-F5344CB8AC3E}">
        <p14:creationId xmlns:p14="http://schemas.microsoft.com/office/powerpoint/2010/main" val="2222811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DF74C5-B789-C942-AA97-19BB3CC2FE21}"/>
              </a:ext>
            </a:extLst>
          </p:cNvPr>
          <p:cNvPicPr>
            <a:picLocks noChangeAspect="1"/>
          </p:cNvPicPr>
          <p:nvPr/>
        </p:nvPicPr>
        <p:blipFill>
          <a:blip r:embed="rId3"/>
          <a:stretch>
            <a:fillRect/>
          </a:stretch>
        </p:blipFill>
        <p:spPr>
          <a:xfrm>
            <a:off x="2467" y="0"/>
            <a:ext cx="12187066" cy="6858000"/>
          </a:xfrm>
          <a:prstGeom prst="rect">
            <a:avLst/>
          </a:prstGeom>
        </p:spPr>
      </p:pic>
    </p:spTree>
    <p:extLst>
      <p:ext uri="{BB962C8B-B14F-4D97-AF65-F5344CB8AC3E}">
        <p14:creationId xmlns:p14="http://schemas.microsoft.com/office/powerpoint/2010/main" val="208258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2C182D-8DAD-46CC-9726-0FFC5262B5C1}"/>
              </a:ext>
            </a:extLst>
          </p:cNvPr>
          <p:cNvSpPr txBox="1"/>
          <p:nvPr/>
        </p:nvSpPr>
        <p:spPr>
          <a:xfrm>
            <a:off x="3327400" y="2565400"/>
            <a:ext cx="5537200" cy="1107996"/>
          </a:xfrm>
          <a:prstGeom prst="rect">
            <a:avLst/>
          </a:prstGeom>
          <a:noFill/>
        </p:spPr>
        <p:txBody>
          <a:bodyPr wrap="square" rtlCol="0">
            <a:spAutoFit/>
          </a:bodyPr>
          <a:lstStyle/>
          <a:p>
            <a:r>
              <a:rPr lang="en-US" sz="6600" dirty="0"/>
              <a:t>THANK YOU</a:t>
            </a:r>
          </a:p>
        </p:txBody>
      </p:sp>
    </p:spTree>
    <p:extLst>
      <p:ext uri="{BB962C8B-B14F-4D97-AF65-F5344CB8AC3E}">
        <p14:creationId xmlns:p14="http://schemas.microsoft.com/office/powerpoint/2010/main" val="328000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roinFarm8x10"/>
          <p:cNvPicPr>
            <a:picLocks noChangeAspect="1" noChangeArrowheads="1"/>
          </p:cNvPicPr>
          <p:nvPr/>
        </p:nvPicPr>
        <p:blipFill>
          <a:blip r:embed="rId3" cstate="print"/>
          <a:srcRect t="3194" b="1323"/>
          <a:stretch>
            <a:fillRect/>
          </a:stretch>
        </p:blipFill>
        <p:spPr bwMode="auto">
          <a:xfrm>
            <a:off x="0" y="-864433"/>
            <a:ext cx="12192000" cy="9094033"/>
          </a:xfrm>
          <a:prstGeom prst="rect">
            <a:avLst/>
          </a:prstGeom>
          <a:noFill/>
        </p:spPr>
      </p:pic>
    </p:spTree>
    <p:extLst>
      <p:ext uri="{BB962C8B-B14F-4D97-AF65-F5344CB8AC3E}">
        <p14:creationId xmlns:p14="http://schemas.microsoft.com/office/powerpoint/2010/main" val="3455310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I early years 1"/>
          <p:cNvPicPr>
            <a:picLocks noChangeAspect="1" noChangeArrowheads="1"/>
          </p:cNvPicPr>
          <p:nvPr/>
        </p:nvPicPr>
        <p:blipFill>
          <a:blip r:embed="rId3" cstate="print"/>
          <a:srcRect l="2499" t="113" r="4904" b="243"/>
          <a:stretch>
            <a:fillRect/>
          </a:stretch>
        </p:blipFill>
        <p:spPr bwMode="auto">
          <a:xfrm>
            <a:off x="0" y="-1219200"/>
            <a:ext cx="12192000" cy="9144000"/>
          </a:xfrm>
          <a:prstGeom prst="rect">
            <a:avLst/>
          </a:prstGeom>
          <a:noFill/>
        </p:spPr>
      </p:pic>
    </p:spTree>
    <p:extLst>
      <p:ext uri="{BB962C8B-B14F-4D97-AF65-F5344CB8AC3E}">
        <p14:creationId xmlns:p14="http://schemas.microsoft.com/office/powerpoint/2010/main" val="4055622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8-27-07) PortlandWaterHighRes">
            <a:extLst>
              <a:ext uri="{FF2B5EF4-FFF2-40B4-BE49-F238E27FC236}">
                <a16:creationId xmlns:a16="http://schemas.microsoft.com/office/drawing/2014/main" id="{68DB5B31-F051-4757-BFCA-217D61A31D1C}"/>
              </a:ext>
            </a:extLst>
          </p:cNvPr>
          <p:cNvPicPr>
            <a:picLocks noChangeAspect="1" noChangeArrowheads="1"/>
          </p:cNvPicPr>
          <p:nvPr/>
        </p:nvPicPr>
        <p:blipFill>
          <a:blip r:embed="rId3" cstate="print"/>
          <a:srcRect t="-226" b="-890"/>
          <a:stretch>
            <a:fillRect/>
          </a:stretch>
        </p:blipFill>
        <p:spPr bwMode="auto">
          <a:xfrm>
            <a:off x="0" y="-414866"/>
            <a:ext cx="12192000" cy="9245600"/>
          </a:xfrm>
          <a:prstGeom prst="rect">
            <a:avLst/>
          </a:prstGeom>
          <a:noFill/>
        </p:spPr>
      </p:pic>
    </p:spTree>
    <p:extLst>
      <p:ext uri="{BB962C8B-B14F-4D97-AF65-F5344CB8AC3E}">
        <p14:creationId xmlns:p14="http://schemas.microsoft.com/office/powerpoint/2010/main" val="1572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7366F-58E1-2F46-9812-008E698B5AF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12174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96731-0AD9-4045-B6CF-CC71443920C6}"/>
              </a:ext>
            </a:extLst>
          </p:cNvPr>
          <p:cNvPicPr>
            <a:picLocks noChangeAspect="1"/>
          </p:cNvPicPr>
          <p:nvPr/>
        </p:nvPicPr>
        <p:blipFill>
          <a:blip r:embed="rId3"/>
          <a:stretch>
            <a:fillRect/>
          </a:stretch>
        </p:blipFill>
        <p:spPr>
          <a:xfrm>
            <a:off x="2467" y="0"/>
            <a:ext cx="12187066" cy="6858000"/>
          </a:xfrm>
          <a:prstGeom prst="rect">
            <a:avLst/>
          </a:prstGeom>
        </p:spPr>
      </p:pic>
    </p:spTree>
    <p:extLst>
      <p:ext uri="{BB962C8B-B14F-4D97-AF65-F5344CB8AC3E}">
        <p14:creationId xmlns:p14="http://schemas.microsoft.com/office/powerpoint/2010/main" val="4106996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2B04F6-5FCC-3447-A3FE-459682EEFCE1}"/>
              </a:ext>
            </a:extLst>
          </p:cNvPr>
          <p:cNvPicPr>
            <a:picLocks noChangeAspect="1"/>
          </p:cNvPicPr>
          <p:nvPr/>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29922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68DBB2-8355-A749-8B3B-D1B37A45D7CB}"/>
              </a:ext>
            </a:extLst>
          </p:cNvPr>
          <p:cNvPicPr>
            <a:picLocks noChangeAspect="1"/>
          </p:cNvPicPr>
          <p:nvPr/>
        </p:nvPicPr>
        <p:blipFill>
          <a:blip r:embed="rId3"/>
          <a:stretch>
            <a:fillRect/>
          </a:stretch>
        </p:blipFill>
        <p:spPr>
          <a:xfrm>
            <a:off x="5639" y="0"/>
            <a:ext cx="12180722" cy="6858000"/>
          </a:xfrm>
          <a:prstGeom prst="rect">
            <a:avLst/>
          </a:prstGeom>
        </p:spPr>
      </p:pic>
    </p:spTree>
    <p:extLst>
      <p:ext uri="{BB962C8B-B14F-4D97-AF65-F5344CB8AC3E}">
        <p14:creationId xmlns:p14="http://schemas.microsoft.com/office/powerpoint/2010/main" val="104720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314A96-8B05-CE41-893E-8608216BB2C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476030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Document_x0020_Date xmlns="d1f628b7-dc6e-45dc-9245-e5ecf578f20b" xsi:nil="true"/>
    <Action xmlns="d1f628b7-dc6e-45dc-9245-e5ecf578f20b">Keep</Action>
    <Keywords0 xmlns="d1f628b7-dc6e-45dc-9245-e5ecf578f20b" xsi:nil="true"/>
    <Description_x0020_2 xmlns="d1f628b7-dc6e-45dc-9245-e5ecf578f20b" xsi:nil="true"/>
    <Document_x0020_Type xmlns="d1f628b7-dc6e-45dc-9245-e5ecf578f20b" xsi:nil="true"/>
    <Description0 xmlns="d1f628b7-dc6e-45dc-9245-e5ecf578f20b" xsi:nil="true"/>
    <PublishingExpirationDate xmlns="http://schemas.microsoft.com/sharepoint/v3" xsi:nil="true"/>
    <PublishingStartDate xmlns="http://schemas.microsoft.com/sharepoint/v3" xsi:nil="true"/>
    <_dlc_DocId xmlns="bbd4acb0-43d6-4317-ab0b-803dc468f016">V7HW2WYZSAY5-2102554853-19607</_dlc_DocId>
    <_dlc_DocIdUrl xmlns="bbd4acb0-43d6-4317-ab0b-803dc468f016">
      <Url>https://share.ansi.org/_layouts/15/DocIdRedir.aspx?ID=V7HW2WYZSAY5-2102554853-19607</Url>
      <Description>V7HW2WYZSAY5-2102554853-19607</Description>
    </_dlc_DocIdUrl>
  </documentManagement>
</p:properties>
</file>

<file path=customXml/itemProps1.xml><?xml version="1.0" encoding="utf-8"?>
<ds:datastoreItem xmlns:ds="http://schemas.openxmlformats.org/officeDocument/2006/customXml" ds:itemID="{7AC88CEF-73D9-4669-B2F3-83777D887CA8}"/>
</file>

<file path=customXml/itemProps2.xml><?xml version="1.0" encoding="utf-8"?>
<ds:datastoreItem xmlns:ds="http://schemas.openxmlformats.org/officeDocument/2006/customXml" ds:itemID="{7135915E-C19E-4C8C-8948-8F1ABDBFAFBE}"/>
</file>

<file path=customXml/itemProps3.xml><?xml version="1.0" encoding="utf-8"?>
<ds:datastoreItem xmlns:ds="http://schemas.openxmlformats.org/officeDocument/2006/customXml" ds:itemID="{2C4C325A-BEA1-49A5-B747-5DEE31F18667}"/>
</file>

<file path=customXml/itemProps4.xml><?xml version="1.0" encoding="utf-8"?>
<ds:datastoreItem xmlns:ds="http://schemas.openxmlformats.org/officeDocument/2006/customXml" ds:itemID="{7135915E-C19E-4C8C-8948-8F1ABDBFAFBE}"/>
</file>

<file path=docProps/app.xml><?xml version="1.0" encoding="utf-8"?>
<Properties xmlns="http://schemas.openxmlformats.org/officeDocument/2006/extended-properties" xmlns:vt="http://schemas.openxmlformats.org/officeDocument/2006/docPropsVTypes">
  <TotalTime>10380</TotalTime>
  <Words>1537</Words>
  <Application>Microsoft Office PowerPoint</Application>
  <PresentationFormat>Widescreen</PresentationFormat>
  <Paragraphs>118</Paragraphs>
  <Slides>17</Slides>
  <Notes>16</Notes>
  <HiddenSlides>0</HiddenSlides>
  <MMClips>0</MMClips>
  <ScaleCrop>false</ScaleCrop>
  <HeadingPairs>
    <vt:vector size="6" baseType="variant">
      <vt:variant>
        <vt:lpstr>Fonts Used</vt:lpstr>
      </vt:variant>
      <vt:variant>
        <vt:i4>5</vt:i4>
      </vt:variant>
      <vt:variant>
        <vt:lpstr>Theme</vt:lpstr>
      </vt:variant>
      <vt:variant>
        <vt:i4>20</vt:i4>
      </vt:variant>
      <vt:variant>
        <vt:lpstr>Slide Titles</vt:lpstr>
      </vt:variant>
      <vt:variant>
        <vt:i4>17</vt:i4>
      </vt:variant>
    </vt:vector>
  </HeadingPairs>
  <TitlesOfParts>
    <vt:vector size="42" baseType="lpstr">
      <vt:lpstr>Arial</vt:lpstr>
      <vt:lpstr>Arial Black</vt:lpstr>
      <vt:lpstr>Calibri</vt:lpstr>
      <vt:lpstr>Helvetica Neue Medium</vt:lpstr>
      <vt:lpstr>Segoe UI Symbol</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14_Office Theme</vt:lpstr>
      <vt:lpstr>19_Office Theme</vt:lpstr>
      <vt:lpstr>15_Office Theme</vt:lpstr>
      <vt:lpstr>16_Office Theme</vt:lpstr>
      <vt:lpstr>17_Office Theme</vt:lpstr>
      <vt:lpstr>20_Office Theme</vt:lpstr>
      <vt:lpstr>21_Office Theme</vt:lpstr>
      <vt:lpstr>22_Office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Berven, Doug</cp:lastModifiedBy>
  <cp:revision>114</cp:revision>
  <cp:lastPrinted>2022-01-26T21:32:50Z</cp:lastPrinted>
  <dcterms:created xsi:type="dcterms:W3CDTF">2021-06-08T20:43:02Z</dcterms:created>
  <dcterms:modified xsi:type="dcterms:W3CDTF">2022-03-11T19:53:06Z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7464e168-749f-4cda-b170-041d268b865f</vt:lpwstr>
  </property>
</Properties>
</file>