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2"/>
  </p:notesMasterIdLst>
  <p:sldIdLst>
    <p:sldId id="257" r:id="rId3"/>
    <p:sldId id="271" r:id="rId4"/>
    <p:sldId id="287" r:id="rId5"/>
    <p:sldId id="263" r:id="rId6"/>
    <p:sldId id="262" r:id="rId7"/>
    <p:sldId id="265" r:id="rId8"/>
    <p:sldId id="267" r:id="rId9"/>
    <p:sldId id="272" r:id="rId10"/>
    <p:sldId id="273" r:id="rId11"/>
    <p:sldId id="274" r:id="rId12"/>
    <p:sldId id="275" r:id="rId13"/>
    <p:sldId id="285" r:id="rId14"/>
    <p:sldId id="277" r:id="rId15"/>
    <p:sldId id="278" r:id="rId16"/>
    <p:sldId id="288" r:id="rId17"/>
    <p:sldId id="290" r:id="rId18"/>
    <p:sldId id="289" r:id="rId19"/>
    <p:sldId id="291" r:id="rId20"/>
    <p:sldId id="292"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8705" autoAdjust="0"/>
  </p:normalViewPr>
  <p:slideViewPr>
    <p:cSldViewPr>
      <p:cViewPr varScale="1">
        <p:scale>
          <a:sx n="85" d="100"/>
          <a:sy n="85" d="100"/>
        </p:scale>
        <p:origin x="-7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FA4EF952-151E-4757-8636-79791CAB0538}" type="datetimeFigureOut">
              <a:rPr lang="en-US" smtClean="0"/>
              <a:t>10/19/2015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F2E835C-BB94-44B6-90E8-B2D11F3ECEE0}" type="slidenum">
              <a:rPr lang="en-US" smtClean="0"/>
              <a:t>‹#›</a:t>
            </a:fld>
            <a:endParaRPr lang="en-US"/>
          </a:p>
        </p:txBody>
      </p:sp>
    </p:spTree>
    <p:extLst>
      <p:ext uri="{BB962C8B-B14F-4D97-AF65-F5344CB8AC3E}">
        <p14:creationId xmlns:p14="http://schemas.microsoft.com/office/powerpoint/2010/main" val="23967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would like to present the</a:t>
            </a:r>
            <a:r>
              <a:rPr lang="en-US" baseline="0" dirty="0" smtClean="0"/>
              <a:t> background on where ASTM’s standards in the Medical Device sector are developed. Plus present some ASTM resources which you might find very helpful.</a:t>
            </a:r>
          </a:p>
          <a:p>
            <a:endParaRPr lang="en-GB" dirty="0"/>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a:p>
        </p:txBody>
      </p:sp>
    </p:spTree>
    <p:extLst>
      <p:ext uri="{BB962C8B-B14F-4D97-AF65-F5344CB8AC3E}">
        <p14:creationId xmlns:p14="http://schemas.microsoft.com/office/powerpoint/2010/main" val="1689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search will provide you with a list of ASTM publications-- from which you can choose the standard of interest.</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10</a:t>
            </a:fld>
            <a:endParaRPr lang="en-US"/>
          </a:p>
        </p:txBody>
      </p:sp>
    </p:spTree>
    <p:extLst>
      <p:ext uri="{BB962C8B-B14F-4D97-AF65-F5344CB8AC3E}">
        <p14:creationId xmlns:p14="http://schemas.microsoft.com/office/powerpoint/2010/main" val="48502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click on the standard title, it will take you to a</a:t>
            </a:r>
            <a:r>
              <a:rPr lang="en-US" baseline="0" dirty="0" smtClean="0"/>
              <a:t> page with an </a:t>
            </a:r>
            <a:r>
              <a:rPr lang="en-US" u="sng" baseline="0" dirty="0" smtClean="0"/>
              <a:t>overview</a:t>
            </a:r>
            <a:r>
              <a:rPr lang="en-US" baseline="0" dirty="0" smtClean="0"/>
              <a:t> of the particular standard, including: </a:t>
            </a:r>
          </a:p>
          <a:p>
            <a:r>
              <a:rPr lang="en-US" baseline="0" dirty="0" smtClean="0"/>
              <a:t> </a:t>
            </a:r>
            <a:r>
              <a:rPr lang="en-US" u="sng" baseline="0" dirty="0" smtClean="0"/>
              <a:t>if</a:t>
            </a:r>
            <a:r>
              <a:rPr lang="en-US" baseline="0" dirty="0" smtClean="0"/>
              <a:t> it has been translated into Spanish,  </a:t>
            </a:r>
          </a:p>
          <a:p>
            <a:r>
              <a:rPr lang="en-US" baseline="0" dirty="0" smtClean="0"/>
              <a:t>what the technical committee is, and the subcommittee, </a:t>
            </a:r>
          </a:p>
          <a:p>
            <a:r>
              <a:rPr lang="en-US" baseline="0" dirty="0" smtClean="0"/>
              <a:t>if there are older ‘historical’ versions available, </a:t>
            </a:r>
          </a:p>
          <a:p>
            <a:r>
              <a:rPr lang="en-US" baseline="0" dirty="0" smtClean="0"/>
              <a:t>a brief Abstract summary of the whole standard,</a:t>
            </a:r>
          </a:p>
          <a:p>
            <a:r>
              <a:rPr lang="en-US" baseline="0" dirty="0" smtClean="0"/>
              <a:t> and  the Scope of the standard.</a:t>
            </a:r>
          </a:p>
          <a:p>
            <a:r>
              <a:rPr lang="en-US" baseline="0" dirty="0" smtClean="0"/>
              <a:t>When you review this, you might discover that you actually want a different standard.  If so, just look in the right sidebar and  this column tells you which are the ‘Related Standards.’  You can simply click on each of those designations, to see the same overview information pertaining to each of them.</a:t>
            </a:r>
          </a:p>
          <a:p>
            <a:r>
              <a:rPr lang="en-US" baseline="0" dirty="0" smtClean="0"/>
              <a:t>So now you can find the ASTM standards online.</a:t>
            </a:r>
          </a:p>
          <a:p>
            <a:r>
              <a:rPr lang="en-US" baseline="0" dirty="0" smtClean="0"/>
              <a:t>If you do </a:t>
            </a:r>
            <a:r>
              <a:rPr lang="en-US" u="sng" baseline="0" dirty="0" smtClean="0"/>
              <a:t>not</a:t>
            </a:r>
            <a:r>
              <a:rPr lang="en-US" baseline="0" dirty="0" smtClean="0"/>
              <a:t> have a computer, you might try to phone INACAL and perhaps speak to Soraya, or if you’re in the San Isidro section of Lima, you could even go there and visit her.</a:t>
            </a:r>
          </a:p>
          <a:p>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11</a:t>
            </a:fld>
            <a:endParaRPr lang="en-US"/>
          </a:p>
        </p:txBody>
      </p:sp>
    </p:spTree>
    <p:extLst>
      <p:ext uri="{BB962C8B-B14F-4D97-AF65-F5344CB8AC3E}">
        <p14:creationId xmlns:p14="http://schemas.microsoft.com/office/powerpoint/2010/main" val="181347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I encourage you to join ASTM , on the Medical Devices Committee F04.  it would be helpful to have a voice from Peru on the F04 committee.  (There are none now.)  That way you can make sure your interests are incorporated into the standards.  There are 28 countries represented on this committee, so please consider joining this international group.  You can get a </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free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membership through me--Maria Isabel Barrios.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12</a:t>
            </a:fld>
            <a:endParaRPr lang="en-US"/>
          </a:p>
        </p:txBody>
      </p:sp>
    </p:spTree>
    <p:extLst>
      <p:ext uri="{BB962C8B-B14F-4D97-AF65-F5344CB8AC3E}">
        <p14:creationId xmlns:p14="http://schemas.microsoft.com/office/powerpoint/2010/main" val="179155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 want to emphasize that</a:t>
            </a:r>
            <a:r>
              <a:rPr lang="en-US" baseline="0" dirty="0" smtClean="0"/>
              <a:t> w</a:t>
            </a:r>
            <a:r>
              <a:rPr lang="en-US" dirty="0" smtClean="0"/>
              <a:t>hen you are a member of an ASTM committee-- you can participate fully through your computer.  </a:t>
            </a:r>
          </a:p>
          <a:p>
            <a:r>
              <a:rPr lang="en-US" dirty="0" smtClean="0"/>
              <a:t>You don’t need</a:t>
            </a:r>
            <a:r>
              <a:rPr lang="en-US" baseline="0" dirty="0" smtClean="0"/>
              <a:t> to spend time and money on travel-- if you do not want to.  The ASTM website is your strong partner;  providing the standards, providing the training, and if you join ASTM,  a global network of like-minded colleagues.</a:t>
            </a:r>
            <a:endParaRPr lang="en-US" altLang="en-US" dirty="0" smtClean="0"/>
          </a:p>
        </p:txBody>
      </p:sp>
      <p:sp>
        <p:nvSpPr>
          <p:cNvPr id="4" name="Slide Number Placeholder 3"/>
          <p:cNvSpPr>
            <a:spLocks noGrp="1"/>
          </p:cNvSpPr>
          <p:nvPr>
            <p:ph type="sldNum" sz="quarter" idx="5"/>
          </p:nvPr>
        </p:nvSpPr>
        <p:spPr/>
        <p:txBody>
          <a:bodyPr/>
          <a:lstStyle/>
          <a:p>
            <a:pPr>
              <a:defRPr/>
            </a:pPr>
            <a:fld id="{1D22F85A-D46E-4897-B480-01E853E41465}"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become a member, you’ll realize that the committees meet twice a year in person but you can participate online in that live meeting as well.  The Manager of the committee can help you connect with our online conferencing through Webex.</a:t>
            </a:r>
          </a:p>
          <a:p>
            <a:r>
              <a:rPr lang="en-US" baseline="0" dirty="0" smtClean="0"/>
              <a:t>It is easy to keep up on everything that happens in your committee(s), including voting, with your computer log-on, as a member. </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14</a:t>
            </a:fld>
            <a:endParaRPr lang="en-US"/>
          </a:p>
        </p:txBody>
      </p:sp>
    </p:spTree>
    <p:extLst>
      <p:ext uri="{BB962C8B-B14F-4D97-AF65-F5344CB8AC3E}">
        <p14:creationId xmlns:p14="http://schemas.microsoft.com/office/powerpoint/2010/main" val="24566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technical</a:t>
            </a:r>
            <a:r>
              <a:rPr lang="en-US" baseline="0" dirty="0" smtClean="0"/>
              <a:t> committee member, you will be expected to review ballot documents as they are posted on the ASTM website in the Members Only area.  You will receive a notification that a ballot has been posted by email and then you will go and view the ballot that looks something link this.  If you vote negative on any item on the ballot, that item will not proceed to the next level of balloting or publication until the negative vote is resolved.  If technical changes are accepted, the revised item has to be re-balloted.</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15</a:t>
            </a:fld>
            <a:endParaRPr lang="en-GB"/>
          </a:p>
        </p:txBody>
      </p:sp>
    </p:spTree>
    <p:extLst>
      <p:ext uri="{BB962C8B-B14F-4D97-AF65-F5344CB8AC3E}">
        <p14:creationId xmlns:p14="http://schemas.microsoft.com/office/powerpoint/2010/main" val="26299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dirty="0"/>
              <a:t>Technical committees are “classified” and “balanced”</a:t>
            </a:r>
          </a:p>
          <a:p>
            <a:pPr algn="l"/>
            <a:r>
              <a:rPr lang="en-US" sz="2000" dirty="0"/>
              <a:t>Committee Members are “classified” as one of the following: </a:t>
            </a:r>
          </a:p>
          <a:p>
            <a:pPr lvl="1" algn="l"/>
            <a:r>
              <a:rPr lang="en-US" sz="1800" dirty="0"/>
              <a:t>Producer, User, General Interest, or </a:t>
            </a:r>
            <a:r>
              <a:rPr lang="en-US" sz="1800" dirty="0" smtClean="0"/>
              <a:t>Consumer</a:t>
            </a:r>
          </a:p>
          <a:p>
            <a:pPr lvl="1" algn="l"/>
            <a:endParaRPr lang="en-US" sz="1800" dirty="0" smtClean="0"/>
          </a:p>
          <a:p>
            <a:pPr lvl="1" algn="l"/>
            <a:r>
              <a:rPr lang="en-US" sz="1800" dirty="0" smtClean="0"/>
              <a:t>The</a:t>
            </a:r>
            <a:r>
              <a:rPr lang="en-US" sz="1800" baseline="0" dirty="0" smtClean="0"/>
              <a:t> official voting Producers on a committee cannot be more than the sum of the User and General Interest voters.</a:t>
            </a:r>
            <a:endParaRPr lang="en-US" sz="1800" dirty="0"/>
          </a:p>
          <a:p>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16</a:t>
            </a:fld>
            <a:endParaRPr lang="en-GB"/>
          </a:p>
        </p:txBody>
      </p:sp>
    </p:spTree>
    <p:extLst>
      <p:ext uri="{BB962C8B-B14F-4D97-AF65-F5344CB8AC3E}">
        <p14:creationId xmlns:p14="http://schemas.microsoft.com/office/powerpoint/2010/main" val="370642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ASTM process of voting</a:t>
            </a:r>
            <a:r>
              <a:rPr lang="en-US" baseline="0" dirty="0" smtClean="0"/>
              <a:t> on documents occurs from left to right:</a:t>
            </a:r>
          </a:p>
          <a:p>
            <a:pPr marL="228600" indent="-228600">
              <a:buAutoNum type="arabicPeriod"/>
            </a:pPr>
            <a:r>
              <a:rPr lang="en-US" baseline="0" dirty="0" smtClean="0"/>
              <a:t>The Task Group is an unofficial group that drafts the documents</a:t>
            </a:r>
          </a:p>
          <a:p>
            <a:pPr marL="228600" indent="-228600">
              <a:buAutoNum type="arabicPeriod"/>
            </a:pPr>
            <a:r>
              <a:rPr lang="en-US" baseline="0" dirty="0" smtClean="0"/>
              <a:t>The Subcommittee is a sub set of experts that reviews the document first on a Subcommittee Ballot (the first official ballot level)</a:t>
            </a:r>
          </a:p>
          <a:p>
            <a:pPr marL="228600" indent="-228600">
              <a:buAutoNum type="arabicPeriod"/>
            </a:pPr>
            <a:r>
              <a:rPr lang="en-US" baseline="0" dirty="0" smtClean="0"/>
              <a:t>Then the Main Committee reviews the items on ballot (All F04 members) PLUS at the same time, anyone in the ASTM society can request the item on ballot for review.</a:t>
            </a:r>
          </a:p>
          <a:p>
            <a:pPr marL="228600" indent="-228600">
              <a:buAutoNum type="arabicPeriod"/>
            </a:pPr>
            <a:r>
              <a:rPr lang="en-US" baseline="0" dirty="0" smtClean="0"/>
              <a:t>Lastly, ASTM’s Committee on Standards reviews the process of voting to make sure all the ASTM Regulations were followed.</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17</a:t>
            </a:fld>
            <a:endParaRPr lang="en-US"/>
          </a:p>
        </p:txBody>
      </p:sp>
    </p:spTree>
    <p:extLst>
      <p:ext uri="{BB962C8B-B14F-4D97-AF65-F5344CB8AC3E}">
        <p14:creationId xmlns:p14="http://schemas.microsoft.com/office/powerpoint/2010/main" val="5259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endParaRPr lang="en-US" dirty="0"/>
          </a:p>
        </p:txBody>
      </p:sp>
      <p:sp>
        <p:nvSpPr>
          <p:cNvPr id="4" name="Slide Number Placeholder 3"/>
          <p:cNvSpPr>
            <a:spLocks noGrp="1"/>
          </p:cNvSpPr>
          <p:nvPr>
            <p:ph type="sldNum" sz="quarter" idx="10"/>
          </p:nvPr>
        </p:nvSpPr>
        <p:spPr/>
        <p:txBody>
          <a:bodyPr/>
          <a:lstStyle/>
          <a:p>
            <a:fld id="{6B49854A-FED2-4495-B567-1859074471A7}" type="slidenum">
              <a:rPr lang="en-GB" smtClean="0"/>
              <a:t>18</a:t>
            </a:fld>
            <a:endParaRPr lang="en-GB"/>
          </a:p>
        </p:txBody>
      </p:sp>
    </p:spTree>
    <p:extLst>
      <p:ext uri="{BB962C8B-B14F-4D97-AF65-F5344CB8AC3E}">
        <p14:creationId xmlns:p14="http://schemas.microsoft.com/office/powerpoint/2010/main" val="26299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include:</a:t>
            </a:r>
          </a:p>
          <a:p>
            <a:pPr marL="232075" indent="-232075">
              <a:buAutoNum type="arabicPeriod"/>
            </a:pPr>
            <a:r>
              <a:rPr lang="en-US" baseline="0" dirty="0" smtClean="0"/>
              <a:t>An introduction to the ASTM Committee on Medical and Surgical Materials and Devices, designated ‘F04’  (1 of over 140 ASTM technical committees)</a:t>
            </a:r>
          </a:p>
          <a:p>
            <a:pPr marL="232075" indent="-232075">
              <a:buAutoNum type="arabicPeriod" startAt="2"/>
            </a:pPr>
            <a:r>
              <a:rPr lang="en-US" baseline="0" dirty="0" smtClean="0"/>
              <a:t>How to Find ASTM Standards online</a:t>
            </a:r>
          </a:p>
          <a:p>
            <a:pPr marL="232075" indent="-232075" defTabSz="928299">
              <a:buFontTx/>
              <a:buAutoNum type="arabicPeriod" startAt="3"/>
            </a:pPr>
            <a:r>
              <a:rPr lang="en-US" baseline="0" dirty="0" smtClean="0"/>
              <a:t>How to participate and have a voice in a technical committee</a:t>
            </a:r>
          </a:p>
          <a:p>
            <a:pPr marL="228600" indent="-228600" defTabSz="928299">
              <a:buAutoNum type="arabicPeriod" startAt="4"/>
            </a:pPr>
            <a:r>
              <a:rPr lang="en-US" baseline="0" dirty="0" smtClean="0"/>
              <a:t>How to use some of ASTM’s online tools—it is very simple</a:t>
            </a:r>
          </a:p>
          <a:p>
            <a:pPr marL="228600" indent="-228600" defTabSz="928299">
              <a:buAutoNum type="arabicPeriod" startAt="4"/>
            </a:pPr>
            <a:r>
              <a:rPr lang="en-US" baseline="0" dirty="0" smtClean="0"/>
              <a:t>Some basics of the ASTM development process</a:t>
            </a:r>
          </a:p>
          <a:p>
            <a:pPr marL="228600" indent="-228600" defTabSz="928299">
              <a:buAutoNum type="arabicPeriod" startAt="4"/>
            </a:pPr>
            <a:endParaRPr lang="en-US" baseline="0" dirty="0" smtClean="0"/>
          </a:p>
          <a:p>
            <a:pPr marL="228600" indent="-228600" defTabSz="928299">
              <a:buAutoNum type="arabicPeriod" startAt="5"/>
            </a:pPr>
            <a:endParaRPr lang="en-US" baseline="0" dirty="0" smtClean="0"/>
          </a:p>
          <a:p>
            <a:pPr marL="232075" indent="-232075">
              <a:buAutoNum type="arabicPeriod" startAt="3"/>
            </a:pPr>
            <a:endParaRPr lang="en-US" baseline="0" dirty="0" smtClean="0"/>
          </a:p>
          <a:p>
            <a:pPr marL="232075" indent="-232075">
              <a:buAutoNum type="arabicPeriod" startAt="3"/>
            </a:pP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2</a:t>
            </a:fld>
            <a:endParaRPr lang="en-US"/>
          </a:p>
        </p:txBody>
      </p:sp>
    </p:spTree>
    <p:extLst>
      <p:ext uri="{BB962C8B-B14F-4D97-AF65-F5344CB8AC3E}">
        <p14:creationId xmlns:p14="http://schemas.microsoft.com/office/powerpoint/2010/main" val="7744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ASTM Committee F04 is one of ASTM’s 145 technical committees.  Here is the background</a:t>
            </a:r>
            <a:r>
              <a:rPr lang="en-US" baseline="0" dirty="0" smtClean="0"/>
              <a:t> on the Committee…</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3</a:t>
            </a:fld>
            <a:endParaRPr lang="en-US"/>
          </a:p>
        </p:txBody>
      </p:sp>
    </p:spTree>
    <p:extLst>
      <p:ext uri="{BB962C8B-B14F-4D97-AF65-F5344CB8AC3E}">
        <p14:creationId xmlns:p14="http://schemas.microsoft.com/office/powerpoint/2010/main" val="166160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Scope of Committee F04 includes development of standardized definitions and terms, test methods, practices, guides and specifications for medical devices, materials and systems.</a:t>
            </a:r>
          </a:p>
          <a:p>
            <a:r>
              <a:rPr lang="en-US" dirty="0" smtClean="0"/>
              <a:t>The committee will hold symposia</a:t>
            </a:r>
            <a:r>
              <a:rPr lang="en-US" baseline="0" dirty="0" smtClean="0"/>
              <a:t> and workshops to encourage research and then publish their reports. The committee will also liaise with other committees and groups with mutual interests, such as yourselves.</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4</a:t>
            </a:fld>
            <a:endParaRPr lang="en-US"/>
          </a:p>
        </p:txBody>
      </p:sp>
    </p:spTree>
    <p:extLst>
      <p:ext uri="{BB962C8B-B14F-4D97-AF65-F5344CB8AC3E}">
        <p14:creationId xmlns:p14="http://schemas.microsoft.com/office/powerpoint/2010/main" val="2601453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structure of the ASTM F04 committee contains 4 divisions;</a:t>
            </a:r>
            <a:r>
              <a:rPr lang="en-US" baseline="0" dirty="0" smtClean="0"/>
              <a:t> Resources, Orthopedic Devices, Medical/Surgical Devices and Tissue Engineered Medical Products.  These are called ‘Divisions’.</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5</a:t>
            </a:fld>
            <a:endParaRPr lang="en-US"/>
          </a:p>
        </p:txBody>
      </p:sp>
    </p:spTree>
    <p:extLst>
      <p:ext uri="{BB962C8B-B14F-4D97-AF65-F5344CB8AC3E}">
        <p14:creationId xmlns:p14="http://schemas.microsoft.com/office/powerpoint/2010/main" val="261657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81993-FE7C-483C-A986-E78ADC2280FF}" type="slidenum">
              <a:rPr lang="en-US"/>
              <a:pPr/>
              <a:t>6</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dirty="0" smtClean="0"/>
              <a:t>The F04</a:t>
            </a:r>
            <a:r>
              <a:rPr lang="en-US" baseline="0" dirty="0" smtClean="0"/>
              <a:t> committee is served by a variety of subcommittees totaling 26, which are sub-categories of the 4 divisions. You can see that biocompatibility is in Division I, and the different devices are in Division II and Division III.  Division IV is Continued in next slide.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A7801-4501-4183-B31C-89CA8A0B8173}" type="slidenum">
              <a:rPr lang="en-US"/>
              <a:pPr/>
              <a:t>7</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dirty="0" smtClean="0"/>
              <a:t>There</a:t>
            </a:r>
            <a:r>
              <a:rPr lang="en-US" baseline="0" dirty="0" smtClean="0"/>
              <a:t> is also a Division IV for tissue-engineered products and there are always innovative developing areas.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main questions we hear at ASTM  is “How can I find the standard, if there is one?”</a:t>
            </a:r>
          </a:p>
          <a:p>
            <a:r>
              <a:rPr lang="en-US" dirty="0" smtClean="0"/>
              <a:t>So let’s see a simple way to find it quickly on the internet. If you are on your laptop, you can follow along now.</a:t>
            </a:r>
          </a:p>
          <a:p>
            <a:r>
              <a:rPr lang="en-US" dirty="0" smtClean="0"/>
              <a:t>First,</a:t>
            </a:r>
            <a:r>
              <a:rPr lang="en-US" baseline="0" dirty="0" smtClean="0"/>
              <a:t> if you know the name of the standard or close to it, you can simply Google it, that will take you to the ASTM website.</a:t>
            </a:r>
          </a:p>
          <a:p>
            <a:r>
              <a:rPr lang="en-US" baseline="0" dirty="0" smtClean="0"/>
              <a:t>You can also go to the ASTM website first, just www.astm.org  (ASTM is a non-profit organization, hence the ‘.org’)</a:t>
            </a:r>
          </a:p>
          <a:p>
            <a:r>
              <a:rPr lang="en-US" baseline="0" dirty="0" smtClean="0"/>
              <a:t>There are a couple of search bars on the ASTM homepage, just use the center one, the most obvious.</a:t>
            </a:r>
          </a:p>
          <a:p>
            <a:r>
              <a:rPr lang="en-US" baseline="0" dirty="0" smtClean="0"/>
              <a:t>You don’t need the exact title, just enter your </a:t>
            </a:r>
            <a:r>
              <a:rPr lang="en-US" u="sng" baseline="0" dirty="0" smtClean="0"/>
              <a:t>key words</a:t>
            </a:r>
            <a:r>
              <a:rPr lang="en-US" baseline="0" dirty="0" smtClean="0"/>
              <a:t>.</a:t>
            </a:r>
          </a:p>
          <a:p>
            <a:r>
              <a:rPr lang="en-US" baseline="0" dirty="0" smtClean="0"/>
              <a:t>Let’s see what it looks like…</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8</a:t>
            </a:fld>
            <a:endParaRPr lang="en-US"/>
          </a:p>
        </p:txBody>
      </p:sp>
    </p:spTree>
    <p:extLst>
      <p:ext uri="{BB962C8B-B14F-4D97-AF65-F5344CB8AC3E}">
        <p14:creationId xmlns:p14="http://schemas.microsoft.com/office/powerpoint/2010/main" val="392341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screenshot of the ASTM</a:t>
            </a:r>
            <a:r>
              <a:rPr lang="en-US" baseline="0" dirty="0" smtClean="0"/>
              <a:t> homepage.  </a:t>
            </a:r>
          </a:p>
          <a:p>
            <a:r>
              <a:rPr lang="en-US" baseline="0" dirty="0" smtClean="0"/>
              <a:t>In the black ribbon you see “Languages” where you can click and select ‘Spanish’.</a:t>
            </a:r>
          </a:p>
          <a:p>
            <a:r>
              <a:rPr lang="en-US" baseline="0" dirty="0" smtClean="0"/>
              <a:t>Then simply enter whatever key words you would like in the search box,  I chose ‘Ready Mixed Concrete’.</a:t>
            </a:r>
            <a:endParaRPr lang="en-US" dirty="0"/>
          </a:p>
        </p:txBody>
      </p:sp>
      <p:sp>
        <p:nvSpPr>
          <p:cNvPr id="4" name="Slide Number Placeholder 3"/>
          <p:cNvSpPr>
            <a:spLocks noGrp="1"/>
          </p:cNvSpPr>
          <p:nvPr>
            <p:ph type="sldNum" sz="quarter" idx="10"/>
          </p:nvPr>
        </p:nvSpPr>
        <p:spPr/>
        <p:txBody>
          <a:bodyPr/>
          <a:lstStyle/>
          <a:p>
            <a:fld id="{BF2E835C-BB94-44B6-90E8-B2D11F3ECEE0}" type="slidenum">
              <a:rPr lang="en-US" smtClean="0"/>
              <a:t>9</a:t>
            </a:fld>
            <a:endParaRPr lang="en-US"/>
          </a:p>
        </p:txBody>
      </p:sp>
    </p:spTree>
    <p:extLst>
      <p:ext uri="{BB962C8B-B14F-4D97-AF65-F5344CB8AC3E}">
        <p14:creationId xmlns:p14="http://schemas.microsoft.com/office/powerpoint/2010/main" val="238816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C38797-7366-453C-A74A-9E758260A14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92489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38797-7366-453C-A74A-9E758260A14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41305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38797-7366-453C-A74A-9E758260A14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1888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6205014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smtClean="0"/>
              <a:t>Click to add an image</a:t>
            </a:r>
            <a:endParaRPr lang="en-GB" dirty="0"/>
          </a:p>
        </p:txBody>
      </p:sp>
    </p:spTree>
    <p:extLst>
      <p:ext uri="{BB962C8B-B14F-4D97-AF65-F5344CB8AC3E}">
        <p14:creationId xmlns:p14="http://schemas.microsoft.com/office/powerpoint/2010/main" val="2620501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rgbClr val="00355B"/>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2240549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smtClean="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6152837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34161216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6402749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Tree>
    <p:extLst>
      <p:ext uri="{BB962C8B-B14F-4D97-AF65-F5344CB8AC3E}">
        <p14:creationId xmlns:p14="http://schemas.microsoft.com/office/powerpoint/2010/main" val="27535018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24" name="Title 23"/>
          <p:cNvSpPr>
            <a:spLocks noGrp="1"/>
          </p:cNvSpPr>
          <p:nvPr>
            <p:ph type="title" hasCustomPrompt="1"/>
          </p:nvPr>
        </p:nvSpPr>
        <p:spPr/>
        <p:txBody>
          <a:bodyPr/>
          <a:lstStyle>
            <a:lvl1pPr>
              <a:defRPr/>
            </a:lvl1pPr>
          </a:lstStyle>
          <a:p>
            <a:r>
              <a:rPr lang="en-US" dirty="0" smtClean="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a:t>
            </a:r>
          </a:p>
          <a:p>
            <a:pPr lvl="1"/>
            <a:r>
              <a:rPr lang="en-US" dirty="0" smtClean="0"/>
              <a:t>Secondary bullet</a:t>
            </a:r>
          </a:p>
          <a:p>
            <a:pPr lvl="2"/>
            <a:r>
              <a:rPr lang="en-US" dirty="0" smtClean="0"/>
              <a:t>Primary bullet</a:t>
            </a:r>
          </a:p>
          <a:p>
            <a:pPr lvl="3"/>
            <a:r>
              <a:rPr lang="en-US" dirty="0" smtClean="0"/>
              <a:t>Secondary bullet</a:t>
            </a:r>
          </a:p>
          <a:p>
            <a:pPr lvl="4"/>
            <a:r>
              <a:rPr lang="en-US" dirty="0" smtClean="0"/>
              <a:t>Primary bullet</a:t>
            </a:r>
          </a:p>
          <a:p>
            <a:pPr lvl="5"/>
            <a:r>
              <a:rPr lang="en-US" dirty="0" smtClean="0"/>
              <a:t>Secondary bullet</a:t>
            </a:r>
          </a:p>
          <a:p>
            <a:pPr lvl="6"/>
            <a:r>
              <a:rPr lang="en-US" dirty="0" smtClean="0"/>
              <a:t>Primary bullet</a:t>
            </a:r>
          </a:p>
          <a:p>
            <a:pPr lvl="7"/>
            <a:r>
              <a:rPr lang="en-US" dirty="0" smtClean="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063105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38797-7366-453C-A74A-9E758260A14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156640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12373416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baseline="0"/>
            </a:lvl1pPr>
          </a:lstStyle>
          <a:p>
            <a:r>
              <a:rPr lang="en-US" dirty="0" smtClean="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36798977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smtClean="0"/>
              <a:t>Click to add an image</a:t>
            </a:r>
            <a:endParaRPr lang="en-GB" dirty="0"/>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smtClean="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smtClean="0"/>
              <a:t>Click to edit subhead</a:t>
            </a:r>
          </a:p>
        </p:txBody>
      </p:sp>
    </p:spTree>
    <p:extLst>
      <p:ext uri="{BB962C8B-B14F-4D97-AF65-F5344CB8AC3E}">
        <p14:creationId xmlns:p14="http://schemas.microsoft.com/office/powerpoint/2010/main" val="30704056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smtClean="0"/>
              <a:t>Click to edit quote</a:t>
            </a:r>
          </a:p>
        </p:txBody>
      </p:sp>
    </p:spTree>
    <p:extLst>
      <p:ext uri="{BB962C8B-B14F-4D97-AF65-F5344CB8AC3E}">
        <p14:creationId xmlns:p14="http://schemas.microsoft.com/office/powerpoint/2010/main" val="21676825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3" name="Date Placeholder 2"/>
          <p:cNvSpPr>
            <a:spLocks noGrp="1"/>
          </p:cNvSpPr>
          <p:nvPr>
            <p:ph type="dt" sz="half" idx="10"/>
          </p:nvPr>
        </p:nvSpPr>
        <p:spPr/>
        <p:txBody>
          <a:bodyPr/>
          <a:lstStyle/>
          <a:p>
            <a:r>
              <a:rPr lang="en-US" dirty="0"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smtClean="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 </a:t>
            </a:r>
          </a:p>
          <a:p>
            <a:pPr lvl="2"/>
            <a:r>
              <a:rPr lang="en-US" dirty="0" smtClean="0"/>
              <a:t>Primary bullet level</a:t>
            </a:r>
          </a:p>
          <a:p>
            <a:pPr lvl="3"/>
            <a:r>
              <a:rPr lang="en-US" dirty="0" smtClean="0"/>
              <a:t>Secondary bullet level</a:t>
            </a:r>
          </a:p>
          <a:p>
            <a:pPr lvl="4"/>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Tree>
    <p:extLst>
      <p:ext uri="{BB962C8B-B14F-4D97-AF65-F5344CB8AC3E}">
        <p14:creationId xmlns:p14="http://schemas.microsoft.com/office/powerpoint/2010/main" val="10236288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dirty="0">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smtClean="0"/>
              <a:t>Click to add an image</a:t>
            </a:r>
            <a:endParaRPr lang="en-GB" dirty="0"/>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35925009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smtClean="0"/>
              <a:t>Primary bullet level</a:t>
            </a:r>
          </a:p>
          <a:p>
            <a:pPr lvl="1"/>
            <a:r>
              <a:rPr lang="en-US" dirty="0" smtClean="0"/>
              <a:t>Secondary bullet level</a:t>
            </a:r>
          </a:p>
          <a:p>
            <a:pPr lvl="2"/>
            <a:r>
              <a:rPr lang="en-US" dirty="0" smtClean="0"/>
              <a:t>Primary bullet level</a:t>
            </a:r>
          </a:p>
          <a:p>
            <a:pPr lvl="3"/>
            <a:r>
              <a:rPr lang="en-US" dirty="0" smtClean="0"/>
              <a:t>Secondary bullet level</a:t>
            </a:r>
          </a:p>
          <a:p>
            <a:pPr lvl="2"/>
            <a:r>
              <a:rPr lang="en-US" dirty="0" smtClean="0"/>
              <a:t>Primary bullet level</a:t>
            </a:r>
          </a:p>
          <a:p>
            <a:pPr lvl="5"/>
            <a:r>
              <a:rPr lang="en-US" dirty="0" smtClean="0"/>
              <a:t>Secondary bullet level</a:t>
            </a:r>
          </a:p>
          <a:p>
            <a:pPr lvl="6"/>
            <a:r>
              <a:rPr lang="en-US" dirty="0" smtClean="0"/>
              <a:t>Primary bullet level</a:t>
            </a:r>
          </a:p>
          <a:p>
            <a:pPr lvl="7"/>
            <a:r>
              <a:rPr lang="en-US" dirty="0" smtClean="0"/>
              <a:t>Secondary bullet level</a:t>
            </a:r>
          </a:p>
        </p:txBody>
      </p:sp>
      <p:sp>
        <p:nvSpPr>
          <p:cNvPr id="3" name="Date Placeholder 2"/>
          <p:cNvSpPr>
            <a:spLocks noGrp="1"/>
          </p:cNvSpPr>
          <p:nvPr>
            <p:ph type="dt" sz="half" idx="10"/>
          </p:nvPr>
        </p:nvSpPr>
        <p:spPr/>
        <p:txBody>
          <a:bodyPr/>
          <a:lstStyle/>
          <a:p>
            <a:r>
              <a:rPr lang="en-US" smtClean="0">
                <a:solidFill>
                  <a:srgbClr val="6A6A6A"/>
                </a:solidFill>
              </a:rPr>
              <a:t>Choose Insert &gt; Header and Footer  to change Date</a:t>
            </a:r>
            <a:endParaRPr lang="en-GB">
              <a:solidFill>
                <a:srgbClr val="6A6A6A"/>
              </a:solidFill>
            </a:endParaRPr>
          </a:p>
        </p:txBody>
      </p:sp>
      <p:sp>
        <p:nvSpPr>
          <p:cNvPr id="4" name="Footer Placeholder 3"/>
          <p:cNvSpPr>
            <a:spLocks noGrp="1"/>
          </p:cNvSpPr>
          <p:nvPr>
            <p:ph type="ftr" sz="quarter" idx="11"/>
          </p:nvPr>
        </p:nvSpPr>
        <p:spPr/>
        <p:txBody>
          <a:bodyPr/>
          <a:lstStyle/>
          <a:p>
            <a:r>
              <a:rPr lang="en-GB" smtClean="0">
                <a:solidFill>
                  <a:srgbClr val="6A6A6A"/>
                </a:solidFill>
              </a:rPr>
              <a:t>Choose Insert &gt; Header and Footer  to change Presentation Title</a:t>
            </a:r>
            <a:endParaRPr lang="en-GB" dirty="0">
              <a:solidFill>
                <a:srgbClr val="6A6A6A"/>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smtClean="0"/>
              <a:t>Click to Edit Title</a:t>
            </a:r>
            <a:endParaRPr lang="en-GB" dirty="0"/>
          </a:p>
        </p:txBody>
      </p:sp>
    </p:spTree>
    <p:extLst>
      <p:ext uri="{BB962C8B-B14F-4D97-AF65-F5344CB8AC3E}">
        <p14:creationId xmlns:p14="http://schemas.microsoft.com/office/powerpoint/2010/main" val="25553303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smtClean="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dirty="0">
                <a:solidFill>
                  <a:srgbClr val="00355B"/>
                </a:solidFill>
              </a:rPr>
              <a:t>www.astm.org</a:t>
            </a:r>
          </a:p>
        </p:txBody>
      </p:sp>
    </p:spTree>
    <p:extLst>
      <p:ext uri="{BB962C8B-B14F-4D97-AF65-F5344CB8AC3E}">
        <p14:creationId xmlns:p14="http://schemas.microsoft.com/office/powerpoint/2010/main" val="12850009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03CC14F-CE40-4AF5-962C-0775625ED91F}" type="slidenum">
              <a:rPr lang="en-US"/>
              <a:pPr/>
              <a:t>‹#›</a:t>
            </a:fld>
            <a:endParaRPr lang="en-US" sz="1400">
              <a:latin typeface="Impact" pitchFamily="34" charset="0"/>
            </a:endParaRPr>
          </a:p>
        </p:txBody>
      </p:sp>
    </p:spTree>
    <p:extLst>
      <p:ext uri="{BB962C8B-B14F-4D97-AF65-F5344CB8AC3E}">
        <p14:creationId xmlns:p14="http://schemas.microsoft.com/office/powerpoint/2010/main" val="209476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38797-7366-453C-A74A-9E758260A145}"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33791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C38797-7366-453C-A74A-9E758260A14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11548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C38797-7366-453C-A74A-9E758260A145}"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266146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C38797-7366-453C-A74A-9E758260A145}"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215530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38797-7366-453C-A74A-9E758260A145}"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330117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38797-7366-453C-A74A-9E758260A14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203481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C38797-7366-453C-A74A-9E758260A145}"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7115B-8B47-49AA-ABEE-5DB9373807CC}" type="slidenum">
              <a:rPr lang="en-US" smtClean="0"/>
              <a:t>‹#›</a:t>
            </a:fld>
            <a:endParaRPr lang="en-US"/>
          </a:p>
        </p:txBody>
      </p:sp>
    </p:spTree>
    <p:extLst>
      <p:ext uri="{BB962C8B-B14F-4D97-AF65-F5344CB8AC3E}">
        <p14:creationId xmlns:p14="http://schemas.microsoft.com/office/powerpoint/2010/main" val="42800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38797-7366-453C-A74A-9E758260A145}" type="datetimeFigureOut">
              <a:rPr lang="en-US" smtClean="0"/>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7115B-8B47-49AA-ABEE-5DB9373807CC}" type="slidenum">
              <a:rPr lang="en-US" smtClean="0"/>
              <a:t>‹#›</a:t>
            </a:fld>
            <a:endParaRPr lang="en-US"/>
          </a:p>
        </p:txBody>
      </p:sp>
    </p:spTree>
    <p:extLst>
      <p:ext uri="{BB962C8B-B14F-4D97-AF65-F5344CB8AC3E}">
        <p14:creationId xmlns:p14="http://schemas.microsoft.com/office/powerpoint/2010/main" val="51964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smtClean="0"/>
              <a:t>First level</a:t>
            </a:r>
          </a:p>
          <a:p>
            <a:pPr lvl="2"/>
            <a:r>
              <a:rPr lang="en-US" dirty="0" smtClean="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smtClean="0">
                <a:solidFill>
                  <a:srgbClr val="6A6A6A"/>
                </a:solidFill>
              </a:rPr>
              <a:t>Choose Insert &gt; Header and Footer  to change Date</a:t>
            </a:r>
            <a:endParaRPr lang="en-GB" dirty="0">
              <a:solidFill>
                <a:srgbClr val="6A6A6A"/>
              </a:solidFill>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smtClean="0">
                <a:solidFill>
                  <a:srgbClr val="6A6A6A"/>
                </a:solidFill>
              </a:rPr>
              <a:t>Choose Insert &gt; Header and Footer  to change Presentation Title</a:t>
            </a:r>
            <a:endParaRPr lang="en-GB" dirty="0">
              <a:solidFill>
                <a:srgbClr val="6A6A6A"/>
              </a:solidFil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dirty="0">
                <a:solidFill>
                  <a:srgbClr val="6A6A6A"/>
                </a:solidFill>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755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iming>
    <p:tnLst>
      <p:par>
        <p:cTn id="1" dur="indefinite" restart="never" nodeType="tmRoot"/>
      </p:par>
    </p:tnLst>
  </p:timing>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www.astm.org/"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ss_image ppt 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Rectangle 36"/>
          <p:cNvSpPr/>
          <p:nvPr/>
        </p:nvSpPr>
        <p:spPr>
          <a:xfrm>
            <a:off x="972000" y="1506819"/>
            <a:ext cx="3600000" cy="36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360977" y="5108672"/>
            <a:ext cx="612000" cy="612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72977" y="5108672"/>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572000" y="5104657"/>
            <a:ext cx="296322" cy="29632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275586" y="1210748"/>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73031" y="1506669"/>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236677" y="2278959"/>
            <a:ext cx="3327213" cy="2508379"/>
          </a:xfrm>
          <a:prstGeom prst="rect">
            <a:avLst/>
          </a:prstGeom>
          <a:noFill/>
        </p:spPr>
        <p:txBody>
          <a:bodyPr wrap="square" lIns="0" tIns="0" rIns="0" bIns="0" rtlCol="0">
            <a:spAutoFit/>
          </a:bodyPr>
          <a:lstStyle/>
          <a:p>
            <a:r>
              <a:rPr lang="en-US" sz="2000" dirty="0" smtClean="0">
                <a:solidFill>
                  <a:schemeClr val="bg1"/>
                </a:solidFill>
                <a:latin typeface="Arial" panose="020B0604020202020204" pitchFamily="34" charset="0"/>
                <a:cs typeface="Arial" panose="020B0604020202020204" pitchFamily="34" charset="0"/>
              </a:rPr>
              <a:t>Day 2, Session 1</a:t>
            </a:r>
          </a:p>
          <a:p>
            <a:r>
              <a:rPr lang="en-US" sz="2800" dirty="0" smtClean="0">
                <a:solidFill>
                  <a:schemeClr val="bg1"/>
                </a:solidFill>
                <a:latin typeface="Arial" panose="020B0604020202020204" pitchFamily="34" charset="0"/>
                <a:cs typeface="Arial" panose="020B0604020202020204" pitchFamily="34" charset="0"/>
              </a:rPr>
              <a:t>ASTM Resources</a:t>
            </a:r>
          </a:p>
          <a:p>
            <a:r>
              <a:rPr lang="en-US" sz="2400" dirty="0" smtClean="0">
                <a:solidFill>
                  <a:schemeClr val="tx2">
                    <a:lumMod val="40000"/>
                    <a:lumOff val="60000"/>
                  </a:schemeClr>
                </a:solidFill>
                <a:latin typeface="Arial" panose="020B0604020202020204" pitchFamily="34" charset="0"/>
                <a:cs typeface="Arial" panose="020B0604020202020204" pitchFamily="34" charset="0"/>
              </a:rPr>
              <a:t>And Medical &amp; Surgical Materials and Devices</a:t>
            </a:r>
          </a:p>
          <a:p>
            <a:pPr lvl="0"/>
            <a:r>
              <a:rPr lang="en-US" sz="1600" b="1" dirty="0" smtClean="0">
                <a:solidFill>
                  <a:prstClr val="white"/>
                </a:solidFill>
                <a:latin typeface="Arial" panose="020B0604020202020204" pitchFamily="34" charset="0"/>
                <a:cs typeface="Arial" panose="020B0604020202020204" pitchFamily="34" charset="0"/>
              </a:rPr>
              <a:t>Committee F04</a:t>
            </a:r>
          </a:p>
          <a:p>
            <a:pPr lvl="0"/>
            <a:endParaRPr lang="en-US" sz="1200" dirty="0" smtClean="0">
              <a:solidFill>
                <a:prstClr val="white"/>
              </a:solidFill>
              <a:latin typeface="Arial" panose="020B0604020202020204" pitchFamily="34" charset="0"/>
              <a:cs typeface="Arial" panose="020B0604020202020204" pitchFamily="34" charset="0"/>
            </a:endParaRPr>
          </a:p>
          <a:p>
            <a:pPr lvl="0"/>
            <a:r>
              <a:rPr lang="en-US" sz="1300" dirty="0" smtClean="0">
                <a:solidFill>
                  <a:prstClr val="white"/>
                </a:solidFill>
                <a:latin typeface="Arial" panose="020B0604020202020204" pitchFamily="34" charset="0"/>
                <a:cs typeface="Arial" panose="020B0604020202020204" pitchFamily="34" charset="0"/>
              </a:rPr>
              <a:t>November 3, 2015</a:t>
            </a:r>
          </a:p>
          <a:p>
            <a:pPr lvl="0"/>
            <a:r>
              <a:rPr lang="en-US" sz="1300" dirty="0" smtClean="0">
                <a:solidFill>
                  <a:prstClr val="white"/>
                </a:solidFill>
                <a:latin typeface="Arial" panose="020B0604020202020204" pitchFamily="34" charset="0"/>
                <a:cs typeface="Arial" panose="020B0604020202020204" pitchFamily="34" charset="0"/>
              </a:rPr>
              <a:t>Maria Isabel Barrios</a:t>
            </a:r>
          </a:p>
          <a:p>
            <a:pPr lvl="0"/>
            <a:r>
              <a:rPr lang="en-US" sz="1300" dirty="0" smtClean="0">
                <a:solidFill>
                  <a:prstClr val="white"/>
                </a:solidFill>
                <a:latin typeface="Arial" panose="020B0604020202020204" pitchFamily="34" charset="0"/>
                <a:cs typeface="Arial" panose="020B0604020202020204" pitchFamily="34" charset="0"/>
              </a:rPr>
              <a:t>Latin America Representative, ASTM</a:t>
            </a:r>
            <a:endParaRPr lang="en-US" sz="1300" dirty="0">
              <a:solidFill>
                <a:prstClr val="white"/>
              </a:solidFill>
              <a:latin typeface="Arial" panose="020B0604020202020204" pitchFamily="34" charset="0"/>
              <a:cs typeface="Arial" panose="020B0604020202020204" pitchFamily="34" charset="0"/>
            </a:endParaRPr>
          </a:p>
        </p:txBody>
      </p:sp>
      <p:sp>
        <p:nvSpPr>
          <p:cNvPr id="44" name="TextBox 43"/>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en-US" sz="1400" dirty="0" smtClean="0">
                <a:solidFill>
                  <a:schemeClr val="bg1"/>
                </a:solidFill>
                <a:latin typeface="Arial" panose="020B0604020202020204" pitchFamily="34" charset="0"/>
                <a:cs typeface="Arial" panose="020B0604020202020204" pitchFamily="34" charset="0"/>
              </a:rPr>
              <a:t>www.astm.org</a:t>
            </a:r>
            <a:endParaRPr lang="en-US" sz="1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0977" y="5108672"/>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72977" y="5108672"/>
            <a:ext cx="612000"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STM_Logo_Blu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4000"/>
            <a:ext cx="1170000" cy="919010"/>
          </a:xfrm>
          <a:prstGeom prst="rect">
            <a:avLst/>
          </a:prstGeom>
        </p:spPr>
      </p:pic>
      <p:pic>
        <p:nvPicPr>
          <p:cNvPr id="5" name="Picture 4"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1999" y="1719000"/>
            <a:ext cx="1847249" cy="315000"/>
          </a:xfrm>
          <a:prstGeom prst="rect">
            <a:avLst/>
          </a:prstGeom>
        </p:spPr>
      </p:pic>
    </p:spTree>
    <p:extLst>
      <p:ext uri="{BB962C8B-B14F-4D97-AF65-F5344CB8AC3E}">
        <p14:creationId xmlns:p14="http://schemas.microsoft.com/office/powerpoint/2010/main" val="103475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6AC6CBF-D65C-40C0-A607-5D028C986B7F}" type="slidenum">
              <a:rPr lang="en-GB" smtClean="0"/>
              <a:pPr fontAlgn="base">
                <a:spcBef>
                  <a:spcPct val="0"/>
                </a:spcBef>
                <a:spcAft>
                  <a:spcPct val="0"/>
                </a:spcAft>
                <a:defRPr/>
              </a:pPr>
              <a:t>10</a:t>
            </a:fld>
            <a:endParaRPr lang="en-GB" smtClean="0"/>
          </a:p>
        </p:txBody>
      </p:sp>
      <p:sp>
        <p:nvSpPr>
          <p:cNvPr id="5" name="Picture Placeholder 4"/>
          <p:cNvSpPr>
            <a:spLocks noGrp="1"/>
          </p:cNvSpPr>
          <p:nvPr>
            <p:ph type="pic" sz="quarter" idx="13"/>
          </p:nvPr>
        </p:nvSpPr>
        <p:spPr>
          <a:xfrm>
            <a:off x="349250" y="1279525"/>
            <a:ext cx="8453438" cy="5040313"/>
          </a:xfrm>
        </p:spPr>
      </p:sp>
      <p:sp>
        <p:nvSpPr>
          <p:cNvPr id="10246" name="Title 5"/>
          <p:cNvSpPr>
            <a:spLocks noGrp="1"/>
          </p:cNvSpPr>
          <p:nvPr>
            <p:ph type="title"/>
          </p:nvPr>
        </p:nvSpPr>
        <p:spPr>
          <a:xfrm>
            <a:off x="381000" y="323850"/>
            <a:ext cx="7700963" cy="855663"/>
          </a:xfrm>
        </p:spPr>
        <p:txBody>
          <a:bodyPr/>
          <a:lstStyle/>
          <a:p>
            <a:pPr eaLnBrk="1" hangingPunct="1"/>
            <a:r>
              <a:rPr lang="en-US" altLang="en-US" dirty="0" smtClean="0"/>
              <a:t>Find Standard –Concrete ‘ASTM C94/C94M ’</a:t>
            </a:r>
          </a:p>
        </p:txBody>
      </p:sp>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l="1433" t="15588" r="172"/>
          <a:stretch>
            <a:fillRect/>
          </a:stretch>
        </p:blipFill>
        <p:spPr bwMode="auto">
          <a:xfrm>
            <a:off x="160338" y="1270000"/>
            <a:ext cx="8955087" cy="5175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flipH="1">
            <a:off x="971550" y="4181475"/>
            <a:ext cx="3960813" cy="822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971550" y="3429000"/>
            <a:ext cx="134938" cy="900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92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8776A0C-4CB3-4183-A8A7-1169398CA1D5}" type="slidenum">
              <a:rPr lang="en-GB" smtClean="0"/>
              <a:pPr fontAlgn="base">
                <a:spcBef>
                  <a:spcPct val="0"/>
                </a:spcBef>
                <a:spcAft>
                  <a:spcPct val="0"/>
                </a:spcAft>
                <a:defRPr/>
              </a:pPr>
              <a:t>11</a:t>
            </a:fld>
            <a:endParaRPr lang="en-GB" smtClean="0"/>
          </a:p>
        </p:txBody>
      </p:sp>
      <p:sp>
        <p:nvSpPr>
          <p:cNvPr id="5" name="Picture Placeholder 4"/>
          <p:cNvSpPr>
            <a:spLocks noGrp="1"/>
          </p:cNvSpPr>
          <p:nvPr>
            <p:ph type="pic" sz="quarter" idx="13"/>
          </p:nvPr>
        </p:nvSpPr>
        <p:spPr>
          <a:xfrm>
            <a:off x="349250" y="1279525"/>
            <a:ext cx="8453438" cy="5040313"/>
          </a:xfrm>
        </p:spPr>
      </p:sp>
      <p:sp>
        <p:nvSpPr>
          <p:cNvPr id="11270" name="Title 5"/>
          <p:cNvSpPr>
            <a:spLocks noGrp="1"/>
          </p:cNvSpPr>
          <p:nvPr>
            <p:ph type="title"/>
          </p:nvPr>
        </p:nvSpPr>
        <p:spPr>
          <a:xfrm>
            <a:off x="346075" y="323850"/>
            <a:ext cx="7421563" cy="855663"/>
          </a:xfrm>
        </p:spPr>
        <p:txBody>
          <a:bodyPr/>
          <a:lstStyle/>
          <a:p>
            <a:pPr eaLnBrk="1" hangingPunct="1"/>
            <a:r>
              <a:rPr lang="en-US" altLang="en-US" dirty="0" smtClean="0"/>
              <a:t>See what Standard is about, “Abstract, Scope”</a:t>
            </a:r>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t="15692"/>
          <a:stretch>
            <a:fillRect/>
          </a:stretch>
        </p:blipFill>
        <p:spPr bwMode="auto">
          <a:xfrm>
            <a:off x="-15875" y="1179513"/>
            <a:ext cx="893286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052638" y="1089025"/>
            <a:ext cx="3554412"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a:off x="3800475" y="1714500"/>
            <a:ext cx="131127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507163" y="2438400"/>
            <a:ext cx="1349375" cy="118427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a:off x="6732588" y="2754313"/>
            <a:ext cx="809625"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54213" y="4598988"/>
            <a:ext cx="914400" cy="495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Arrow Connector 19"/>
          <p:cNvCxnSpPr/>
          <p:nvPr/>
        </p:nvCxnSpPr>
        <p:spPr>
          <a:xfrm>
            <a:off x="2276475" y="3968750"/>
            <a:ext cx="46038" cy="809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76475" y="6264275"/>
            <a:ext cx="2025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54213" y="5813425"/>
            <a:ext cx="0" cy="450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76475" y="3384550"/>
            <a:ext cx="2386013" cy="584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9489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solidFill>
                  <a:srgbClr val="6A6A6A"/>
                </a:solidFill>
              </a:rPr>
              <a:pPr/>
              <a:t>12</a:t>
            </a:fld>
            <a:endParaRPr lang="en-GB">
              <a:solidFill>
                <a:srgbClr val="6A6A6A"/>
              </a:solidFill>
            </a:endParaRPr>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866" b="8866"/>
          <a:stretch>
            <a:fillRect/>
          </a:stretch>
        </p:blipFill>
        <p:spPr/>
      </p:pic>
      <p:sp>
        <p:nvSpPr>
          <p:cNvPr id="6" name="Title 5"/>
          <p:cNvSpPr>
            <a:spLocks noGrp="1"/>
          </p:cNvSpPr>
          <p:nvPr>
            <p:ph type="title"/>
          </p:nvPr>
        </p:nvSpPr>
        <p:spPr/>
        <p:txBody>
          <a:bodyPr/>
          <a:lstStyle/>
          <a:p>
            <a:r>
              <a:rPr lang="en-US" dirty="0" smtClean="0"/>
              <a:t>ASTM Membership Application</a:t>
            </a:r>
            <a:endParaRPr lang="en-US" dirty="0"/>
          </a:p>
        </p:txBody>
      </p:sp>
    </p:spTree>
    <p:extLst>
      <p:ext uri="{BB962C8B-B14F-4D97-AF65-F5344CB8AC3E}">
        <p14:creationId xmlns:p14="http://schemas.microsoft.com/office/powerpoint/2010/main" val="3479090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63E7A91-F12E-4048-ACB5-1040B365BF51}" type="slidenum">
              <a:rPr lang="en-GB" smtClean="0"/>
              <a:pPr fontAlgn="base">
                <a:spcBef>
                  <a:spcPct val="0"/>
                </a:spcBef>
                <a:spcAft>
                  <a:spcPct val="0"/>
                </a:spcAft>
                <a:defRPr/>
              </a:pPr>
              <a:t>13</a:t>
            </a:fld>
            <a:endParaRPr lang="en-GB" smtClean="0"/>
          </a:p>
        </p:txBody>
      </p:sp>
      <p:sp>
        <p:nvSpPr>
          <p:cNvPr id="5" name="Picture Placeholder 4"/>
          <p:cNvSpPr>
            <a:spLocks noGrp="1"/>
          </p:cNvSpPr>
          <p:nvPr>
            <p:ph type="pic" sz="quarter" idx="13"/>
          </p:nvPr>
        </p:nvSpPr>
        <p:spPr>
          <a:xfrm>
            <a:off x="349250" y="1279525"/>
            <a:ext cx="8453438" cy="5040313"/>
          </a:xfrm>
        </p:spPr>
      </p:sp>
      <p:sp>
        <p:nvSpPr>
          <p:cNvPr id="16390" name="Title 5"/>
          <p:cNvSpPr>
            <a:spLocks noGrp="1"/>
          </p:cNvSpPr>
          <p:nvPr>
            <p:ph type="title"/>
          </p:nvPr>
        </p:nvSpPr>
        <p:spPr/>
        <p:txBody>
          <a:bodyPr/>
          <a:lstStyle/>
          <a:p>
            <a:pPr eaLnBrk="1" hangingPunct="1"/>
            <a:r>
              <a:rPr lang="en-US" altLang="en-US" dirty="0" smtClean="0"/>
              <a:t>Participation: Online </a:t>
            </a:r>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133475"/>
            <a:ext cx="8408988" cy="53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16390" idx="3"/>
          </p:cNvCxnSpPr>
          <p:nvPr/>
        </p:nvCxnSpPr>
        <p:spPr>
          <a:xfrm>
            <a:off x="7395497" y="751425"/>
            <a:ext cx="453103" cy="543975"/>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6390" idx="3"/>
          </p:cNvCxnSpPr>
          <p:nvPr/>
        </p:nvCxnSpPr>
        <p:spPr>
          <a:xfrm>
            <a:off x="7395497" y="751425"/>
            <a:ext cx="453103" cy="5439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173522" y="1133475"/>
            <a:ext cx="1056078" cy="4667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50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E5EA56A-0CF3-4513-92EB-CADEB6309910}" type="slidenum">
              <a:rPr lang="en-GB" smtClean="0"/>
              <a:pPr fontAlgn="base">
                <a:spcBef>
                  <a:spcPct val="0"/>
                </a:spcBef>
                <a:spcAft>
                  <a:spcPct val="0"/>
                </a:spcAft>
                <a:defRPr/>
              </a:pPr>
              <a:t>14</a:t>
            </a:fld>
            <a:endParaRPr lang="en-GB" smtClean="0"/>
          </a:p>
        </p:txBody>
      </p:sp>
      <p:sp>
        <p:nvSpPr>
          <p:cNvPr id="17413" name="Title 5"/>
          <p:cNvSpPr>
            <a:spLocks noGrp="1"/>
          </p:cNvSpPr>
          <p:nvPr>
            <p:ph type="title"/>
          </p:nvPr>
        </p:nvSpPr>
        <p:spPr/>
        <p:txBody>
          <a:bodyPr/>
          <a:lstStyle/>
          <a:p>
            <a:pPr eaLnBrk="1" hangingPunct="1"/>
            <a:r>
              <a:rPr lang="en-US" altLang="en-US" smtClean="0"/>
              <a:t>Committee Resources</a:t>
            </a:r>
          </a:p>
        </p:txBody>
      </p:sp>
      <p:pic>
        <p:nvPicPr>
          <p:cNvPr id="17414" name="Picture 3"/>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260" b="1260"/>
          <a:stretch>
            <a:fillRect/>
          </a:stretch>
        </p:blipFill>
        <p:spPr>
          <a:xfrm>
            <a:off x="0" y="1071563"/>
            <a:ext cx="9144000" cy="545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5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15</a:t>
            </a:fld>
            <a:endParaRPr lang="en-GB"/>
          </a:p>
        </p:txBody>
      </p:sp>
      <p:sp>
        <p:nvSpPr>
          <p:cNvPr id="8" name="Title 7"/>
          <p:cNvSpPr>
            <a:spLocks noGrp="1"/>
          </p:cNvSpPr>
          <p:nvPr>
            <p:ph type="title"/>
          </p:nvPr>
        </p:nvSpPr>
        <p:spPr/>
        <p:txBody>
          <a:bodyPr/>
          <a:lstStyle/>
          <a:p>
            <a:r>
              <a:rPr lang="en-GB" dirty="0" smtClean="0"/>
              <a:t> Voting on Documents</a:t>
            </a:r>
            <a:endParaRPr lang="en-GB"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99" t="8811" r="25745" b="9243"/>
          <a:stretch/>
        </p:blipFill>
        <p:spPr bwMode="auto">
          <a:xfrm>
            <a:off x="4077000" y="1619346"/>
            <a:ext cx="4241801" cy="441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a:xfrm>
            <a:off x="345300" y="1539001"/>
            <a:ext cx="3281700" cy="4499999"/>
          </a:xfrm>
          <a:prstGeom prst="rect">
            <a:avLst/>
          </a:prstGeom>
        </p:spPr>
        <p:txBody>
          <a:bodyPr vert="horz" lIns="0" tIns="0" rIns="0" bIns="0" rtlCol="0">
            <a:noAutofit/>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baseline="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 single negative vote halts the ballot process until resolution is </a:t>
            </a:r>
            <a:r>
              <a:rPr lang="en-US" sz="2400" dirty="0" smtClean="0"/>
              <a:t>reached</a:t>
            </a:r>
            <a:endParaRPr lang="en-US" sz="2400" dirty="0"/>
          </a:p>
          <a:p>
            <a:r>
              <a:rPr lang="en-US" sz="2400" dirty="0"/>
              <a:t>Technical changes require re-balloting</a:t>
            </a:r>
          </a:p>
        </p:txBody>
      </p:sp>
    </p:spTree>
    <p:extLst>
      <p:ext uri="{BB962C8B-B14F-4D97-AF65-F5344CB8AC3E}">
        <p14:creationId xmlns:p14="http://schemas.microsoft.com/office/powerpoint/2010/main" val="126055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16</a:t>
            </a:fld>
            <a:endParaRPr lang="en-GB"/>
          </a:p>
        </p:txBody>
      </p:sp>
      <p:sp>
        <p:nvSpPr>
          <p:cNvPr id="5" name="Content Placeholder 4"/>
          <p:cNvSpPr>
            <a:spLocks noGrp="1"/>
          </p:cNvSpPr>
          <p:nvPr>
            <p:ph sz="quarter" idx="15"/>
          </p:nvPr>
        </p:nvSpPr>
        <p:spPr>
          <a:xfrm>
            <a:off x="345300" y="1539001"/>
            <a:ext cx="6476700" cy="4680000"/>
          </a:xfrm>
        </p:spPr>
        <p:txBody>
          <a:bodyPr>
            <a:noAutofit/>
          </a:bodyPr>
          <a:lstStyle/>
          <a:p>
            <a:r>
              <a:rPr lang="en-US" sz="2000" dirty="0" smtClean="0"/>
              <a:t>“Balance” in ASTM means </a:t>
            </a:r>
            <a:br>
              <a:rPr lang="en-US" sz="2000" dirty="0" smtClean="0"/>
            </a:br>
            <a:r>
              <a:rPr lang="en-US" sz="2000" dirty="0" smtClean="0"/>
              <a:t>that committees have more </a:t>
            </a:r>
            <a:br>
              <a:rPr lang="en-US" sz="2000" dirty="0" smtClean="0"/>
            </a:br>
            <a:r>
              <a:rPr lang="en-US" sz="2000" dirty="0" smtClean="0"/>
              <a:t>User, General Interest, </a:t>
            </a:r>
            <a:br>
              <a:rPr lang="en-US" sz="2000" dirty="0" smtClean="0"/>
            </a:br>
            <a:r>
              <a:rPr lang="en-US" sz="2000" dirty="0" smtClean="0"/>
              <a:t>and Consumer members </a:t>
            </a:r>
            <a:br>
              <a:rPr lang="en-US" sz="2000" dirty="0" smtClean="0"/>
            </a:br>
            <a:r>
              <a:rPr lang="en-US" sz="2000" dirty="0" smtClean="0"/>
              <a:t>than Producer members</a:t>
            </a:r>
            <a:endParaRPr lang="en-US" sz="2000" dirty="0"/>
          </a:p>
          <a:p>
            <a:r>
              <a:rPr lang="en-US" sz="2000" dirty="0"/>
              <a:t>Only one official vote </a:t>
            </a:r>
            <a:r>
              <a:rPr lang="en-US" sz="2000" dirty="0" smtClean="0"/>
              <a:t/>
            </a:r>
            <a:br>
              <a:rPr lang="en-US" sz="2000" dirty="0" smtClean="0"/>
            </a:br>
            <a:r>
              <a:rPr lang="en-US" sz="2000" dirty="0" smtClean="0"/>
              <a:t>is </a:t>
            </a:r>
            <a:r>
              <a:rPr lang="en-US" sz="2000" dirty="0"/>
              <a:t>assigned per </a:t>
            </a:r>
            <a:r>
              <a:rPr lang="en-US" sz="2000" dirty="0" smtClean="0"/>
              <a:t>company</a:t>
            </a:r>
            <a:endParaRPr lang="en-US" sz="2000" dirty="0"/>
          </a:p>
          <a:p>
            <a:r>
              <a:rPr lang="en-US" sz="2000" dirty="0"/>
              <a:t>Every member receives </a:t>
            </a:r>
            <a:r>
              <a:rPr lang="en-US" sz="2000" dirty="0" smtClean="0"/>
              <a:t/>
            </a:r>
            <a:br>
              <a:rPr lang="en-US" sz="2000" dirty="0" smtClean="0"/>
            </a:br>
            <a:r>
              <a:rPr lang="en-US" sz="2000" dirty="0" smtClean="0"/>
              <a:t>ballots </a:t>
            </a:r>
            <a:r>
              <a:rPr lang="en-US" sz="2000" dirty="0"/>
              <a:t>and should vote</a:t>
            </a:r>
          </a:p>
          <a:p>
            <a:pPr marL="0" indent="0">
              <a:buNone/>
            </a:pPr>
            <a:endParaRPr lang="en-GB" sz="2400" dirty="0"/>
          </a:p>
        </p:txBody>
      </p:sp>
      <p:sp>
        <p:nvSpPr>
          <p:cNvPr id="8" name="Title 7"/>
          <p:cNvSpPr>
            <a:spLocks noGrp="1"/>
          </p:cNvSpPr>
          <p:nvPr>
            <p:ph type="title"/>
          </p:nvPr>
        </p:nvSpPr>
        <p:spPr/>
        <p:txBody>
          <a:bodyPr/>
          <a:lstStyle/>
          <a:p>
            <a:r>
              <a:rPr lang="en-US" dirty="0" smtClean="0"/>
              <a:t>Voting Interests</a:t>
            </a:r>
            <a:endParaRPr lang="en-US" dirty="0"/>
          </a:p>
        </p:txBody>
      </p:sp>
      <p:sp>
        <p:nvSpPr>
          <p:cNvPr id="12" name="Rectangle 11"/>
          <p:cNvSpPr/>
          <p:nvPr/>
        </p:nvSpPr>
        <p:spPr>
          <a:xfrm>
            <a:off x="3762000" y="3699000"/>
            <a:ext cx="1485000" cy="148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Producer</a:t>
            </a:r>
            <a:endParaRPr lang="en-GB" dirty="0"/>
          </a:p>
        </p:txBody>
      </p:sp>
      <p:sp>
        <p:nvSpPr>
          <p:cNvPr id="11" name="Rectangle 10"/>
          <p:cNvSpPr/>
          <p:nvPr/>
        </p:nvSpPr>
        <p:spPr>
          <a:xfrm>
            <a:off x="7092000" y="3699000"/>
            <a:ext cx="1485000" cy="148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User and General Interest</a:t>
            </a:r>
            <a:endParaRPr lang="en-GB" dirty="0"/>
          </a:p>
        </p:txBody>
      </p:sp>
      <p:sp>
        <p:nvSpPr>
          <p:cNvPr id="16" name="Isosceles Triangle 15"/>
          <p:cNvSpPr/>
          <p:nvPr/>
        </p:nvSpPr>
        <p:spPr>
          <a:xfrm>
            <a:off x="5590800" y="5274000"/>
            <a:ext cx="1096200" cy="945000"/>
          </a:xfrm>
          <a:prstGeom prst="triangle">
            <a:avLst/>
          </a:prstGeom>
          <a:solidFill>
            <a:schemeClr val="accent4"/>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ffectLst/>
            </a:endParaRPr>
          </a:p>
        </p:txBody>
      </p:sp>
      <p:cxnSp>
        <p:nvCxnSpPr>
          <p:cNvPr id="18" name="Straight Connector 17"/>
          <p:cNvCxnSpPr/>
          <p:nvPr/>
        </p:nvCxnSpPr>
        <p:spPr>
          <a:xfrm>
            <a:off x="3762000" y="5274000"/>
            <a:ext cx="4815000" cy="0"/>
          </a:xfrm>
          <a:prstGeom prst="line">
            <a:avLst/>
          </a:prstGeom>
          <a:ln w="28575" cmpd="sng">
            <a:solidFill>
              <a:schemeClr val="tx2"/>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97000" y="4859668"/>
            <a:ext cx="909950" cy="400110"/>
          </a:xfrm>
          <a:prstGeom prst="rect">
            <a:avLst/>
          </a:prstGeom>
          <a:noFill/>
        </p:spPr>
        <p:txBody>
          <a:bodyPr wrap="none" rtlCol="0">
            <a:spAutoFit/>
          </a:bodyPr>
          <a:lstStyle/>
          <a:p>
            <a:r>
              <a:rPr lang="en-US" sz="2000" dirty="0" smtClean="0"/>
              <a:t>ASTM</a:t>
            </a:r>
            <a:endParaRPr lang="en-US" sz="2000" dirty="0"/>
          </a:p>
        </p:txBody>
      </p:sp>
    </p:spTree>
    <p:extLst>
      <p:ext uri="{BB962C8B-B14F-4D97-AF65-F5344CB8AC3E}">
        <p14:creationId xmlns:p14="http://schemas.microsoft.com/office/powerpoint/2010/main" val="1408047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17</a:t>
            </a:fld>
            <a:endParaRPr lang="en-GB"/>
          </a:p>
        </p:txBody>
      </p:sp>
      <p:sp>
        <p:nvSpPr>
          <p:cNvPr id="5" name="Content Placeholder 4"/>
          <p:cNvSpPr>
            <a:spLocks noGrp="1"/>
          </p:cNvSpPr>
          <p:nvPr>
            <p:ph sz="quarter" idx="15"/>
          </p:nvPr>
        </p:nvSpPr>
        <p:spPr>
          <a:xfrm>
            <a:off x="345300" y="1539001"/>
            <a:ext cx="8456700" cy="4680000"/>
          </a:xfrm>
        </p:spPr>
        <p:txBody>
          <a:bodyPr>
            <a:noAutofit/>
          </a:bodyPr>
          <a:lstStyle/>
          <a:p>
            <a:r>
              <a:rPr lang="en-US" sz="2200" dirty="0"/>
              <a:t>Documents are drafted and revised in the task </a:t>
            </a:r>
            <a:r>
              <a:rPr lang="en-US" sz="2200" dirty="0" smtClean="0"/>
              <a:t>group</a:t>
            </a:r>
            <a:endParaRPr lang="en-US" sz="2200" dirty="0"/>
          </a:p>
          <a:p>
            <a:r>
              <a:rPr lang="en-US" sz="2200" dirty="0"/>
              <a:t>New standards are required to be balloted at the subcommittee level at least </a:t>
            </a:r>
            <a:r>
              <a:rPr lang="en-US" sz="2200" dirty="0" smtClean="0"/>
              <a:t>once</a:t>
            </a:r>
            <a:endParaRPr lang="en-US" sz="2200" dirty="0"/>
          </a:p>
          <a:p>
            <a:r>
              <a:rPr lang="en-US" sz="2200" dirty="0"/>
              <a:t>After subcommittee approval, the main committee &amp; entire Society</a:t>
            </a:r>
          </a:p>
        </p:txBody>
      </p:sp>
      <p:sp>
        <p:nvSpPr>
          <p:cNvPr id="8" name="Title 7"/>
          <p:cNvSpPr>
            <a:spLocks noGrp="1"/>
          </p:cNvSpPr>
          <p:nvPr>
            <p:ph type="title"/>
          </p:nvPr>
        </p:nvSpPr>
        <p:spPr/>
        <p:txBody>
          <a:bodyPr/>
          <a:lstStyle/>
          <a:p>
            <a:r>
              <a:rPr lang="en-US" dirty="0" smtClean="0"/>
              <a:t>Balloting</a:t>
            </a:r>
            <a:endParaRPr lang="en-US" dirty="0"/>
          </a:p>
        </p:txBody>
      </p:sp>
      <p:sp>
        <p:nvSpPr>
          <p:cNvPr id="10" name="Rectangle 9"/>
          <p:cNvSpPr/>
          <p:nvPr/>
        </p:nvSpPr>
        <p:spPr>
          <a:xfrm>
            <a:off x="3809107" y="3834000"/>
            <a:ext cx="2430000" cy="243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000" dirty="0" smtClean="0"/>
              <a:t>Society </a:t>
            </a:r>
            <a:br>
              <a:rPr lang="en-GB" sz="2000" dirty="0" smtClean="0"/>
            </a:br>
            <a:r>
              <a:rPr lang="en-GB" sz="2000" dirty="0" smtClean="0"/>
              <a:t>and Main Committee</a:t>
            </a:r>
            <a:endParaRPr lang="en-GB" sz="2000" dirty="0"/>
          </a:p>
        </p:txBody>
      </p:sp>
      <p:sp>
        <p:nvSpPr>
          <p:cNvPr id="12" name="Rectangle 11"/>
          <p:cNvSpPr/>
          <p:nvPr/>
        </p:nvSpPr>
        <p:spPr>
          <a:xfrm>
            <a:off x="6239107" y="3564000"/>
            <a:ext cx="2700000" cy="2700000"/>
          </a:xfrm>
          <a:prstGeom prst="rect">
            <a:avLst/>
          </a:prstGeom>
          <a:solidFill>
            <a:srgbClr val="2D436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100" dirty="0" smtClean="0"/>
              <a:t>Committee </a:t>
            </a:r>
            <a:br>
              <a:rPr lang="en-GB" sz="2100" dirty="0" smtClean="0"/>
            </a:br>
            <a:r>
              <a:rPr lang="en-GB" sz="2100" dirty="0" smtClean="0"/>
              <a:t>on Standards</a:t>
            </a:r>
            <a:endParaRPr lang="en-GB" sz="2100" dirty="0"/>
          </a:p>
        </p:txBody>
      </p:sp>
      <p:sp>
        <p:nvSpPr>
          <p:cNvPr id="13" name="Rectangle 12"/>
          <p:cNvSpPr/>
          <p:nvPr/>
        </p:nvSpPr>
        <p:spPr>
          <a:xfrm>
            <a:off x="1885258" y="4329000"/>
            <a:ext cx="1935000" cy="1935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sz="2100" dirty="0" smtClean="0"/>
              <a:t>Sub-</a:t>
            </a:r>
            <a:br>
              <a:rPr lang="en-GB" sz="2100" dirty="0" smtClean="0"/>
            </a:br>
            <a:r>
              <a:rPr lang="en-GB" sz="2100" dirty="0" smtClean="0"/>
              <a:t>committee</a:t>
            </a:r>
            <a:endParaRPr lang="en-GB" sz="2100" dirty="0"/>
          </a:p>
        </p:txBody>
      </p:sp>
      <p:sp>
        <p:nvSpPr>
          <p:cNvPr id="19" name="Rectangle 18"/>
          <p:cNvSpPr/>
          <p:nvPr/>
        </p:nvSpPr>
        <p:spPr>
          <a:xfrm>
            <a:off x="508843" y="4869000"/>
            <a:ext cx="1395000" cy="1395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GB" dirty="0" smtClean="0"/>
              <a:t>Task </a:t>
            </a:r>
            <a:br>
              <a:rPr lang="en-GB" dirty="0" smtClean="0"/>
            </a:br>
            <a:r>
              <a:rPr lang="en-GB" dirty="0" smtClean="0"/>
              <a:t>Group</a:t>
            </a:r>
            <a:endParaRPr lang="en-GB" dirty="0"/>
          </a:p>
        </p:txBody>
      </p:sp>
    </p:spTree>
    <p:extLst>
      <p:ext uri="{BB962C8B-B14F-4D97-AF65-F5344CB8AC3E}">
        <p14:creationId xmlns:p14="http://schemas.microsoft.com/office/powerpoint/2010/main" val="3792123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D3FAF27-8B82-4449-B01B-BEC948125F21}" type="slidenum">
              <a:rPr lang="en-GB" smtClean="0"/>
              <a:t>18</a:t>
            </a:fld>
            <a:endParaRPr lang="en-GB"/>
          </a:p>
        </p:txBody>
      </p:sp>
      <p:sp>
        <p:nvSpPr>
          <p:cNvPr id="8" name="Title 7"/>
          <p:cNvSpPr>
            <a:spLocks noGrp="1"/>
          </p:cNvSpPr>
          <p:nvPr>
            <p:ph type="title"/>
          </p:nvPr>
        </p:nvSpPr>
        <p:spPr/>
        <p:txBody>
          <a:bodyPr/>
          <a:lstStyle/>
          <a:p>
            <a:r>
              <a:rPr lang="en-GB" dirty="0" smtClean="0"/>
              <a:t>Key Takeaways</a:t>
            </a:r>
            <a:endParaRPr lang="en-GB" dirty="0"/>
          </a:p>
        </p:txBody>
      </p:sp>
      <p:sp>
        <p:nvSpPr>
          <p:cNvPr id="11" name="Content Placeholder 10"/>
          <p:cNvSpPr>
            <a:spLocks noGrp="1"/>
          </p:cNvSpPr>
          <p:nvPr>
            <p:ph sz="quarter" idx="15"/>
          </p:nvPr>
        </p:nvSpPr>
        <p:spPr>
          <a:xfrm>
            <a:off x="457200" y="2133600"/>
            <a:ext cx="8456701" cy="4095000"/>
          </a:xfrm>
        </p:spPr>
        <p:txBody>
          <a:bodyPr>
            <a:noAutofit/>
          </a:bodyPr>
          <a:lstStyle/>
          <a:p>
            <a:pPr marL="457200" indent="-457200">
              <a:spcAft>
                <a:spcPts val="0"/>
              </a:spcAft>
              <a:buFont typeface="+mj-lt"/>
              <a:buAutoNum type="arabicPeriod"/>
              <a:defRPr/>
            </a:pPr>
            <a:r>
              <a:rPr lang="en-US" sz="2000" dirty="0" smtClean="0">
                <a:solidFill>
                  <a:srgbClr val="002060"/>
                </a:solidFill>
              </a:rPr>
              <a:t>All </a:t>
            </a:r>
            <a:r>
              <a:rPr lang="en-US" sz="2000" dirty="0">
                <a:solidFill>
                  <a:srgbClr val="002060"/>
                </a:solidFill>
              </a:rPr>
              <a:t>are welcome to </a:t>
            </a:r>
            <a:r>
              <a:rPr lang="en-US" sz="2000" dirty="0" smtClean="0">
                <a:solidFill>
                  <a:srgbClr val="002060"/>
                </a:solidFill>
              </a:rPr>
              <a:t>join </a:t>
            </a:r>
            <a:r>
              <a:rPr lang="en-US" sz="2000" dirty="0">
                <a:solidFill>
                  <a:srgbClr val="002060"/>
                </a:solidFill>
              </a:rPr>
              <a:t>ASTM Committee F04 </a:t>
            </a:r>
          </a:p>
          <a:p>
            <a:pPr marL="457200" indent="-457200">
              <a:spcAft>
                <a:spcPts val="0"/>
              </a:spcAft>
              <a:buFont typeface="+mj-lt"/>
              <a:buAutoNum type="arabicPeriod"/>
              <a:defRPr/>
            </a:pPr>
            <a:r>
              <a:rPr lang="en-US" sz="2000" dirty="0" smtClean="0">
                <a:solidFill>
                  <a:schemeClr val="accent1"/>
                </a:solidFill>
              </a:rPr>
              <a:t>It’s easy to find standards on the </a:t>
            </a:r>
            <a:r>
              <a:rPr lang="en-US" sz="2000" dirty="0">
                <a:solidFill>
                  <a:schemeClr val="accent1"/>
                </a:solidFill>
              </a:rPr>
              <a:t>ASTM Homepage</a:t>
            </a:r>
          </a:p>
          <a:p>
            <a:pPr marL="457200" indent="-457200">
              <a:spcAft>
                <a:spcPts val="0"/>
              </a:spcAft>
              <a:buFont typeface="+mj-lt"/>
              <a:buAutoNum type="arabicPeriod"/>
              <a:defRPr/>
            </a:pPr>
            <a:r>
              <a:rPr lang="en-US" sz="2000" dirty="0" smtClean="0">
                <a:solidFill>
                  <a:schemeClr val="accent1"/>
                </a:solidFill>
              </a:rPr>
              <a:t>Participation </a:t>
            </a:r>
            <a:r>
              <a:rPr lang="en-US" sz="2000" dirty="0">
                <a:solidFill>
                  <a:schemeClr val="accent1"/>
                </a:solidFill>
              </a:rPr>
              <a:t>can be 100% online</a:t>
            </a:r>
          </a:p>
          <a:p>
            <a:pPr marL="457200" indent="-457200">
              <a:spcAft>
                <a:spcPts val="0"/>
              </a:spcAft>
              <a:buFont typeface="+mj-lt"/>
              <a:buAutoNum type="arabicPeriod"/>
              <a:defRPr/>
            </a:pPr>
            <a:r>
              <a:rPr lang="en-US" sz="2000" dirty="0" smtClean="0">
                <a:solidFill>
                  <a:schemeClr val="accent1"/>
                </a:solidFill>
              </a:rPr>
              <a:t>Process </a:t>
            </a:r>
            <a:r>
              <a:rPr lang="en-US" sz="2000" dirty="0">
                <a:solidFill>
                  <a:schemeClr val="accent1"/>
                </a:solidFill>
              </a:rPr>
              <a:t>is fair and balanced</a:t>
            </a:r>
          </a:p>
          <a:p>
            <a:pPr marL="0" indent="0">
              <a:spcAft>
                <a:spcPts val="0"/>
              </a:spcAft>
              <a:buNone/>
              <a:defRPr/>
            </a:pPr>
            <a:r>
              <a:rPr lang="en-US" sz="2000" dirty="0" smtClean="0"/>
              <a:t>  </a:t>
            </a:r>
            <a:endParaRPr lang="en-US" sz="2000" dirty="0"/>
          </a:p>
          <a:p>
            <a:pPr marL="0" indent="0">
              <a:buNone/>
            </a:pPr>
            <a:r>
              <a:rPr lang="en-GB" sz="1900" dirty="0" smtClean="0">
                <a:solidFill>
                  <a:schemeClr val="accent2"/>
                </a:solidFill>
              </a:rPr>
              <a:t/>
            </a:r>
            <a:br>
              <a:rPr lang="en-GB" sz="1900" dirty="0" smtClean="0">
                <a:solidFill>
                  <a:schemeClr val="accent2"/>
                </a:solidFill>
              </a:rPr>
            </a:br>
            <a:endParaRPr lang="en-GB" sz="1900" dirty="0"/>
          </a:p>
        </p:txBody>
      </p:sp>
      <p:sp>
        <p:nvSpPr>
          <p:cNvPr id="15" name="Text Placeholder 8"/>
          <p:cNvSpPr>
            <a:spLocks noGrp="1"/>
          </p:cNvSpPr>
          <p:nvPr>
            <p:ph type="body" sz="quarter" idx="13"/>
          </p:nvPr>
        </p:nvSpPr>
        <p:spPr>
          <a:xfrm>
            <a:off x="346015" y="1498146"/>
            <a:ext cx="4028462" cy="301934"/>
          </a:xfrm>
        </p:spPr>
        <p:txBody>
          <a:bodyPr>
            <a:noAutofit/>
          </a:bodyPr>
          <a:lstStyle/>
          <a:p>
            <a:r>
              <a:rPr lang="en-GB" sz="2400" dirty="0" smtClean="0"/>
              <a:t>In Summary</a:t>
            </a:r>
            <a:endParaRPr lang="en-GB" sz="2400" dirty="0"/>
          </a:p>
        </p:txBody>
      </p:sp>
    </p:spTree>
    <p:extLst>
      <p:ext uri="{BB962C8B-B14F-4D97-AF65-F5344CB8AC3E}">
        <p14:creationId xmlns:p14="http://schemas.microsoft.com/office/powerpoint/2010/main" val="3742523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69271" y="2737067"/>
            <a:ext cx="3437729" cy="1186933"/>
          </a:xfrm>
        </p:spPr>
        <p:txBody>
          <a:bodyPr/>
          <a:lstStyle/>
          <a:p>
            <a:r>
              <a:rPr lang="en-US" sz="4400" dirty="0" smtClean="0"/>
              <a:t>Thank you</a:t>
            </a:r>
            <a:endParaRPr lang="en-US" sz="4400" dirty="0"/>
          </a:p>
        </p:txBody>
      </p:sp>
      <p:sp>
        <p:nvSpPr>
          <p:cNvPr id="2" name="TextBox 1"/>
          <p:cNvSpPr txBox="1"/>
          <p:nvPr/>
        </p:nvSpPr>
        <p:spPr>
          <a:xfrm>
            <a:off x="1197000" y="3743999"/>
            <a:ext cx="3060000" cy="830997"/>
          </a:xfrm>
          <a:prstGeom prst="rect">
            <a:avLst/>
          </a:prstGeom>
          <a:noFill/>
        </p:spPr>
        <p:txBody>
          <a:bodyPr wrap="square" rtlCol="0">
            <a:spAutoFit/>
          </a:bodyPr>
          <a:lstStyle/>
          <a:p>
            <a:r>
              <a:rPr lang="en-US" sz="1600" dirty="0">
                <a:solidFill>
                  <a:schemeClr val="accent1"/>
                </a:solidFill>
              </a:rPr>
              <a:t>Pat </a:t>
            </a:r>
            <a:r>
              <a:rPr lang="en-US" sz="1600" dirty="0" smtClean="0">
                <a:solidFill>
                  <a:schemeClr val="accent1"/>
                </a:solidFill>
              </a:rPr>
              <a:t>Picariello</a:t>
            </a:r>
          </a:p>
          <a:p>
            <a:r>
              <a:rPr lang="en-US" sz="1600" dirty="0" smtClean="0">
                <a:solidFill>
                  <a:schemeClr val="accent1"/>
                </a:solidFill>
              </a:rPr>
              <a:t>ASTM Staff, Committee F04 </a:t>
            </a:r>
            <a:endParaRPr lang="en-US" sz="1600" dirty="0">
              <a:solidFill>
                <a:schemeClr val="accent1"/>
              </a:solidFill>
            </a:endParaRPr>
          </a:p>
          <a:p>
            <a:r>
              <a:rPr lang="en-US" sz="1600" dirty="0" smtClean="0">
                <a:solidFill>
                  <a:schemeClr val="accent1"/>
                </a:solidFill>
              </a:rPr>
              <a:t>ppicarie@astm.org</a:t>
            </a:r>
            <a:endParaRPr lang="en-US" sz="1600" dirty="0">
              <a:solidFill>
                <a:schemeClr val="accent1"/>
              </a:solidFill>
            </a:endParaRPr>
          </a:p>
        </p:txBody>
      </p:sp>
    </p:spTree>
    <p:extLst>
      <p:ext uri="{BB962C8B-B14F-4D97-AF65-F5344CB8AC3E}">
        <p14:creationId xmlns:p14="http://schemas.microsoft.com/office/powerpoint/2010/main" val="1382797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pPr eaLnBrk="1" hangingPunct="1"/>
            <a:r>
              <a:rPr lang="en-GB" altLang="en-US" dirty="0" smtClean="0"/>
              <a:t>Today’s Topics </a:t>
            </a:r>
          </a:p>
        </p:txBody>
      </p:sp>
      <p:sp>
        <p:nvSpPr>
          <p:cNvPr id="71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C6DAE6E-435C-4DD4-AF25-F5861F91CBF6}" type="slidenum">
              <a:rPr lang="en-GB" smtClean="0"/>
              <a:pPr fontAlgn="base">
                <a:spcBef>
                  <a:spcPct val="0"/>
                </a:spcBef>
                <a:spcAft>
                  <a:spcPct val="0"/>
                </a:spcAft>
                <a:defRPr/>
              </a:pPr>
              <a:t>2</a:t>
            </a:fld>
            <a:endParaRPr lang="en-GB" smtClean="0"/>
          </a:p>
        </p:txBody>
      </p:sp>
      <p:graphicFrame>
        <p:nvGraphicFramePr>
          <p:cNvPr id="7" name="Table 6"/>
          <p:cNvGraphicFramePr>
            <a:graphicFrameLocks noGrp="1"/>
          </p:cNvGraphicFramePr>
          <p:nvPr>
            <p:extLst>
              <p:ext uri="{D42A27DB-BD31-4B8C-83A1-F6EECF244321}">
                <p14:modId xmlns:p14="http://schemas.microsoft.com/office/powerpoint/2010/main" val="2842529663"/>
              </p:ext>
            </p:extLst>
          </p:nvPr>
        </p:nvGraphicFramePr>
        <p:xfrm>
          <a:off x="533400" y="1371600"/>
          <a:ext cx="10209206" cy="6125463"/>
        </p:xfrm>
        <a:graphic>
          <a:graphicData uri="http://schemas.openxmlformats.org/drawingml/2006/table">
            <a:tbl>
              <a:tblPr firstRow="1" bandRow="1">
                <a:tableStyleId>{5C22544A-7EE6-4342-B048-85BDC9FD1C3A}</a:tableStyleId>
              </a:tblPr>
              <a:tblGrid>
                <a:gridCol w="5981700"/>
                <a:gridCol w="4227506"/>
              </a:tblGrid>
              <a:tr h="1093787">
                <a:tc>
                  <a:txBody>
                    <a:bodyPr/>
                    <a:lstStyle/>
                    <a:p>
                      <a:r>
                        <a:rPr lang="en-GB" sz="1800" b="0" dirty="0" smtClean="0">
                          <a:solidFill>
                            <a:schemeClr val="accent2"/>
                          </a:solidFill>
                        </a:rPr>
                        <a:t>1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lumMod val="90000"/>
                              <a:lumOff val="10000"/>
                            </a:schemeClr>
                          </a:solidFill>
                        </a:rPr>
                        <a:t>ASTM Committee </a:t>
                      </a:r>
                      <a:r>
                        <a:rPr lang="en-GB" sz="1800" b="0" baseline="0" dirty="0" smtClean="0">
                          <a:solidFill>
                            <a:schemeClr val="accent1">
                              <a:lumMod val="90000"/>
                              <a:lumOff val="10000"/>
                            </a:schemeClr>
                          </a:solidFill>
                        </a:rPr>
                        <a:t>F04</a:t>
                      </a:r>
                      <a:endParaRPr lang="en-GB" sz="1800" b="0" dirty="0" smtClean="0">
                        <a:solidFill>
                          <a:schemeClr val="accent1">
                            <a:lumMod val="90000"/>
                            <a:lumOff val="10000"/>
                          </a:schemeClr>
                        </a:solidFill>
                      </a:endParaRPr>
                    </a:p>
                    <a:p>
                      <a:r>
                        <a:rPr lang="en-GB" sz="1800" b="0" dirty="0" smtClean="0">
                          <a:solidFill>
                            <a:schemeClr val="accent1">
                              <a:lumMod val="90000"/>
                              <a:lumOff val="10000"/>
                            </a:schemeClr>
                          </a:solidFill>
                        </a:rPr>
                        <a:t>on Medical and Surgical Materials </a:t>
                      </a:r>
                      <a:r>
                        <a:rPr lang="en-GB" sz="1800" b="0" baseline="0" dirty="0" smtClean="0">
                          <a:solidFill>
                            <a:schemeClr val="accent1">
                              <a:lumMod val="90000"/>
                              <a:lumOff val="10000"/>
                            </a:schemeClr>
                          </a:solidFill>
                        </a:rPr>
                        <a:t>&amp; Devices  </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48679">
                <a:tc>
                  <a:txBody>
                    <a:bodyPr/>
                    <a:lstStyle/>
                    <a:p>
                      <a:r>
                        <a:rPr lang="en-GB" sz="1800" b="0" dirty="0" smtClean="0">
                          <a:solidFill>
                            <a:schemeClr val="accent1">
                              <a:lumMod val="50000"/>
                              <a:lumOff val="50000"/>
                            </a:schemeClr>
                          </a:solidFill>
                        </a:rPr>
                        <a:t>2</a:t>
                      </a:r>
                      <a:r>
                        <a:rPr lang="en-GB" sz="1800" b="0" dirty="0" smtClean="0">
                          <a:solidFill>
                            <a:schemeClr val="accent1"/>
                          </a:solidFill>
                        </a:rPr>
                        <a:t> </a:t>
                      </a:r>
                    </a:p>
                    <a:p>
                      <a:r>
                        <a:rPr lang="en-GB" sz="1800" b="0" dirty="0" smtClean="0">
                          <a:solidFill>
                            <a:schemeClr val="accent1"/>
                          </a:solidFill>
                        </a:rPr>
                        <a:t>How</a:t>
                      </a:r>
                      <a:r>
                        <a:rPr lang="en-GB" sz="1800" b="0" baseline="0" dirty="0" smtClean="0">
                          <a:solidFill>
                            <a:schemeClr val="accent1"/>
                          </a:solidFill>
                        </a:rPr>
                        <a:t> to Find ASTM</a:t>
                      </a:r>
                    </a:p>
                    <a:p>
                      <a:r>
                        <a:rPr lang="en-GB" sz="1800" b="0" baseline="0" dirty="0" smtClean="0">
                          <a:solidFill>
                            <a:schemeClr val="accent1"/>
                          </a:solidFill>
                        </a:rPr>
                        <a:t>Standards</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93053">
                <a:tc gridSpan="2">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274376">
                <a:tc>
                  <a:txBody>
                    <a:bodyPr/>
                    <a:lstStyle/>
                    <a:p>
                      <a:r>
                        <a:rPr lang="en-GB" sz="1800" b="0" dirty="0" smtClean="0">
                          <a:solidFill>
                            <a:schemeClr val="accent2"/>
                          </a:solidFill>
                        </a:rPr>
                        <a:t>3</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How to Participate</a:t>
                      </a:r>
                    </a:p>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r>
                        <a:rPr lang="en-GB" sz="1800" b="0" dirty="0" smtClean="0">
                          <a:solidFill>
                            <a:schemeClr val="accent2"/>
                          </a:solidFill>
                        </a:rPr>
                        <a:t>4</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accent1"/>
                          </a:solidFill>
                        </a:rPr>
                        <a:t>How to Use E-Tools </a:t>
                      </a:r>
                    </a:p>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48999">
                <a:tc>
                  <a:txBody>
                    <a:bodyPr/>
                    <a:lstStyle/>
                    <a:p>
                      <a:r>
                        <a:rPr lang="en-GB" sz="1800" b="0" dirty="0" smtClean="0">
                          <a:solidFill>
                            <a:schemeClr val="accent2"/>
                          </a:solidFill>
                        </a:rPr>
                        <a:t>5</a:t>
                      </a:r>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r>
                        <a:rPr lang="en-GB" sz="1800" b="0" dirty="0" smtClean="0">
                          <a:solidFill>
                            <a:schemeClr val="accent1"/>
                          </a:solidFill>
                        </a:rPr>
                        <a:t>ASTM’s Standard</a:t>
                      </a:r>
                      <a:r>
                        <a:rPr lang="en-GB" sz="1800" b="0" baseline="0" dirty="0" smtClean="0">
                          <a:solidFill>
                            <a:schemeClr val="accent1"/>
                          </a:solidFill>
                        </a:rPr>
                        <a:t>s Development Process</a:t>
                      </a:r>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2"/>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274376">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b="0" dirty="0">
                        <a:solidFill>
                          <a:schemeClr val="accent1"/>
                        </a:solidFill>
                      </a:endParaRPr>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32276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3</a:t>
            </a:fld>
            <a:endParaRPr lang="en-GB"/>
          </a:p>
        </p:txBody>
      </p:sp>
      <p:sp>
        <p:nvSpPr>
          <p:cNvPr id="7" name="Title 6"/>
          <p:cNvSpPr>
            <a:spLocks noGrp="1"/>
          </p:cNvSpPr>
          <p:nvPr>
            <p:ph type="title"/>
          </p:nvPr>
        </p:nvSpPr>
        <p:spPr/>
        <p:txBody>
          <a:bodyPr>
            <a:normAutofit/>
          </a:bodyPr>
          <a:lstStyle/>
          <a:p>
            <a:r>
              <a:rPr lang="en-US" dirty="0" smtClean="0"/>
              <a:t>Committee F04 on Medical </a:t>
            </a:r>
            <a:r>
              <a:rPr lang="en-US" dirty="0"/>
              <a:t>and Surgical Materials and Devices </a:t>
            </a:r>
          </a:p>
        </p:txBody>
      </p:sp>
      <p:sp>
        <p:nvSpPr>
          <p:cNvPr id="8" name="Content Placeholder 4"/>
          <p:cNvSpPr>
            <a:spLocks noGrp="1"/>
          </p:cNvSpPr>
          <p:nvPr>
            <p:ph sz="quarter" idx="15"/>
          </p:nvPr>
        </p:nvSpPr>
        <p:spPr>
          <a:xfrm>
            <a:off x="345300" y="1539001"/>
            <a:ext cx="5666700" cy="4680000"/>
          </a:xfrm>
        </p:spPr>
        <p:txBody>
          <a:bodyPr>
            <a:noAutofit/>
          </a:bodyPr>
          <a:lstStyle/>
          <a:p>
            <a:r>
              <a:rPr lang="en-US" sz="2200" dirty="0" smtClean="0"/>
              <a:t>Organized in 1962</a:t>
            </a:r>
          </a:p>
          <a:p>
            <a:r>
              <a:rPr lang="en-US" sz="2200" dirty="0" smtClean="0"/>
              <a:t>More than 950 Members</a:t>
            </a:r>
          </a:p>
          <a:p>
            <a:r>
              <a:rPr lang="en-US" sz="2200" dirty="0" smtClean="0"/>
              <a:t>26 Subcommittees</a:t>
            </a:r>
          </a:p>
          <a:p>
            <a:r>
              <a:rPr lang="en-US" sz="2200" dirty="0" smtClean="0"/>
              <a:t>300 Standards</a:t>
            </a:r>
          </a:p>
          <a:p>
            <a:r>
              <a:rPr lang="en-US" sz="2200" dirty="0" smtClean="0"/>
              <a:t>International Membership Represented</a:t>
            </a:r>
          </a:p>
          <a:p>
            <a:pPr lvl="1"/>
            <a:r>
              <a:rPr lang="en-US" sz="2000" dirty="0" smtClean="0"/>
              <a:t>Active industry participation from 35 countries</a:t>
            </a:r>
          </a:p>
          <a:p>
            <a:pPr lvl="1"/>
            <a:r>
              <a:rPr lang="en-US" sz="2000" dirty="0" smtClean="0"/>
              <a:t>209 members currently from Peru</a:t>
            </a:r>
            <a:endParaRPr lang="en-US" sz="2000" dirty="0"/>
          </a:p>
        </p:txBody>
      </p:sp>
      <p:sp>
        <p:nvSpPr>
          <p:cNvPr id="9" name="Rectangle 8"/>
          <p:cNvSpPr/>
          <p:nvPr/>
        </p:nvSpPr>
        <p:spPr>
          <a:xfrm>
            <a:off x="4482000" y="4689000"/>
            <a:ext cx="1620000" cy="1620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endParaRPr lang="en-GB" sz="2000" b="1" dirty="0"/>
          </a:p>
        </p:txBody>
      </p:sp>
      <p:sp>
        <p:nvSpPr>
          <p:cNvPr id="10" name="Rectangle 9"/>
          <p:cNvSpPr/>
          <p:nvPr/>
        </p:nvSpPr>
        <p:spPr>
          <a:xfrm>
            <a:off x="6102000" y="3609000"/>
            <a:ext cx="2700000" cy="2700000"/>
          </a:xfrm>
          <a:prstGeom prst="rect">
            <a:avLst/>
          </a:prstGeom>
          <a:solidFill>
            <a:srgbClr val="2D436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18872" rIns="72000" bIns="72000" rtlCol="0" anchor="t"/>
          <a:lstStyle/>
          <a:p>
            <a:r>
              <a:rPr lang="en-US" sz="2400" dirty="0"/>
              <a:t>F04 meets twice each year as a whole, in May and November</a:t>
            </a:r>
          </a:p>
          <a:p>
            <a:endParaRPr lang="en-GB" sz="2100" dirty="0"/>
          </a:p>
        </p:txBody>
      </p:sp>
    </p:spTree>
    <p:extLst>
      <p:ext uri="{BB962C8B-B14F-4D97-AF65-F5344CB8AC3E}">
        <p14:creationId xmlns:p14="http://schemas.microsoft.com/office/powerpoint/2010/main" val="252492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normAutofit/>
          </a:bodyPr>
          <a:lstStyle/>
          <a:p>
            <a:r>
              <a:rPr lang="en-US" sz="1800" dirty="0"/>
              <a:t>The development of standardized nomenclature and definitions of terms; test methods, recommended practices, guides, specifications and performance standards for medical and surgical materials, devices and systems. </a:t>
            </a:r>
          </a:p>
          <a:p>
            <a:pPr marL="0" indent="0">
              <a:buNone/>
            </a:pPr>
            <a:r>
              <a:rPr lang="en-US" sz="1800" dirty="0"/>
              <a:t> </a:t>
            </a:r>
          </a:p>
          <a:p>
            <a:r>
              <a:rPr lang="en-US" sz="1800" dirty="0"/>
              <a:t>The Committee will encourage research in this field and sponsor symposia, workshops and publications to facilitate the development of such standards.  The Committee will promote liaison with other ASTM Committees and other organizations with mutual interests</a:t>
            </a:r>
            <a:r>
              <a:rPr lang="en-US" sz="1800" dirty="0" smtClean="0"/>
              <a:t>.</a:t>
            </a:r>
            <a:endParaRPr lang="en-US" sz="1800" dirty="0"/>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6A6A6A"/>
                </a:solidFill>
              </a:rPr>
              <a:pPr/>
              <a:t>4</a:t>
            </a:fld>
            <a:endParaRPr lang="en-GB">
              <a:solidFill>
                <a:srgbClr val="6A6A6A"/>
              </a:solidFill>
            </a:endParaRPr>
          </a:p>
        </p:txBody>
      </p:sp>
      <p:sp>
        <p:nvSpPr>
          <p:cNvPr id="6" name="Title 5"/>
          <p:cNvSpPr>
            <a:spLocks noGrp="1"/>
          </p:cNvSpPr>
          <p:nvPr>
            <p:ph type="title"/>
          </p:nvPr>
        </p:nvSpPr>
        <p:spPr/>
        <p:txBody>
          <a:bodyPr/>
          <a:lstStyle/>
          <a:p>
            <a:r>
              <a:rPr lang="en-US" dirty="0" smtClean="0"/>
              <a:t>ASTM – F04 Committee</a:t>
            </a:r>
            <a:br>
              <a:rPr lang="en-US" dirty="0" smtClean="0"/>
            </a:br>
            <a:r>
              <a:rPr lang="en-US" dirty="0" smtClean="0"/>
              <a:t>-- Scope</a:t>
            </a:r>
            <a:endParaRPr lang="en-US" dirty="0"/>
          </a:p>
        </p:txBody>
      </p:sp>
      <p:sp>
        <p:nvSpPr>
          <p:cNvPr id="7" name="Text Placeholder 6"/>
          <p:cNvSpPr>
            <a:spLocks noGrp="1"/>
          </p:cNvSpPr>
          <p:nvPr>
            <p:ph type="body" sz="quarter" idx="14"/>
          </p:nvPr>
        </p:nvSpPr>
        <p:spPr>
          <a:xfrm>
            <a:off x="346014" y="1507066"/>
            <a:ext cx="4530786" cy="301934"/>
          </a:xfrm>
        </p:spPr>
        <p:txBody>
          <a:bodyPr>
            <a:noAutofit/>
          </a:bodyPr>
          <a:lstStyle/>
          <a:p>
            <a:r>
              <a:rPr lang="en-US" sz="2000" dirty="0" smtClean="0"/>
              <a:t>The Scope of the Committee Shall Be--</a:t>
            </a:r>
            <a:endParaRPr lang="en-US" sz="2000" dirty="0"/>
          </a:p>
        </p:txBody>
      </p:sp>
    </p:spTree>
    <p:extLst>
      <p:ext uri="{BB962C8B-B14F-4D97-AF65-F5344CB8AC3E}">
        <p14:creationId xmlns:p14="http://schemas.microsoft.com/office/powerpoint/2010/main" val="79515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solidFill>
                  <a:srgbClr val="6A6A6A"/>
                </a:solidFill>
              </a:rPr>
              <a:pPr/>
              <a:t>5</a:t>
            </a:fld>
            <a:endParaRPr lang="en-GB">
              <a:solidFill>
                <a:srgbClr val="6A6A6A"/>
              </a:solidFill>
            </a:endParaRPr>
          </a:p>
        </p:txBody>
      </p:sp>
      <p:sp>
        <p:nvSpPr>
          <p:cNvPr id="7" name="Title 6"/>
          <p:cNvSpPr>
            <a:spLocks noGrp="1"/>
          </p:cNvSpPr>
          <p:nvPr>
            <p:ph type="title"/>
          </p:nvPr>
        </p:nvSpPr>
        <p:spPr/>
        <p:txBody>
          <a:bodyPr/>
          <a:lstStyle/>
          <a:p>
            <a:r>
              <a:rPr lang="en-US" dirty="0" smtClean="0"/>
              <a:t>Committee Structure</a:t>
            </a:r>
            <a:endParaRPr lang="en-US" dirty="0"/>
          </a:p>
        </p:txBody>
      </p:sp>
      <p:sp>
        <p:nvSpPr>
          <p:cNvPr id="8" name="Content Placeholder 7"/>
          <p:cNvSpPr>
            <a:spLocks noGrp="1"/>
          </p:cNvSpPr>
          <p:nvPr>
            <p:ph sz="quarter" idx="16"/>
          </p:nvPr>
        </p:nvSpPr>
        <p:spPr>
          <a:xfrm>
            <a:off x="4800600" y="2209800"/>
            <a:ext cx="4020974" cy="4308475"/>
          </a:xfrm>
        </p:spPr>
        <p:txBody>
          <a:bodyPr>
            <a:normAutofit/>
          </a:bodyPr>
          <a:lstStyle/>
          <a:p>
            <a:r>
              <a:rPr lang="en-US" sz="2000" dirty="0" smtClean="0"/>
              <a:t>F04.01 Division I – Resources</a:t>
            </a:r>
          </a:p>
          <a:p>
            <a:r>
              <a:rPr lang="en-US" sz="2000" dirty="0" smtClean="0"/>
              <a:t>F04.02 Division II – Orthopedic Devices</a:t>
            </a:r>
          </a:p>
          <a:p>
            <a:r>
              <a:rPr lang="en-US" sz="2000" dirty="0" smtClean="0"/>
              <a:t>F04.03 Division III – Medical/Surgical Devices</a:t>
            </a:r>
          </a:p>
          <a:p>
            <a:r>
              <a:rPr lang="en-US" sz="2000" dirty="0" smtClean="0"/>
              <a:t>F04.04 Division IV – Tissue Engineered Medical Products</a:t>
            </a:r>
            <a:endParaRPr lang="en-US" sz="2000" dirty="0"/>
          </a:p>
        </p:txBody>
      </p:sp>
      <p:sp>
        <p:nvSpPr>
          <p:cNvPr id="9" name="Text Placeholder 8"/>
          <p:cNvSpPr>
            <a:spLocks noGrp="1"/>
          </p:cNvSpPr>
          <p:nvPr>
            <p:ph type="body" sz="quarter" idx="17"/>
          </p:nvPr>
        </p:nvSpPr>
        <p:spPr>
          <a:xfrm>
            <a:off x="4953000" y="1600200"/>
            <a:ext cx="4028462" cy="301935"/>
          </a:xfrm>
        </p:spPr>
        <p:txBody>
          <a:bodyPr>
            <a:noAutofit/>
          </a:bodyPr>
          <a:lstStyle/>
          <a:p>
            <a:r>
              <a:rPr lang="en-US" sz="2400" dirty="0" smtClean="0"/>
              <a:t>4 Divisions</a:t>
            </a:r>
            <a:endParaRPr lang="en-US" sz="2400" dirty="0"/>
          </a:p>
        </p:txBody>
      </p:sp>
      <p:pic>
        <p:nvPicPr>
          <p:cNvPr id="2" name="Picture 2" descr="H:\Photos\Doctor and 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92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41B756DE-A4D4-4DA6-ABB7-754D8281C941}" type="slidenum">
              <a:rPr lang="en-US"/>
              <a:pPr/>
              <a:t>6</a:t>
            </a:fld>
            <a:endParaRPr lang="en-US" sz="1400">
              <a:latin typeface="Impact" pitchFamily="34" charset="0"/>
            </a:endParaRPr>
          </a:p>
        </p:txBody>
      </p:sp>
      <p:sp>
        <p:nvSpPr>
          <p:cNvPr id="156675" name="Rectangle 3"/>
          <p:cNvSpPr>
            <a:spLocks noGrp="1" noChangeArrowheads="1"/>
          </p:cNvSpPr>
          <p:nvPr>
            <p:ph type="body" idx="1"/>
          </p:nvPr>
        </p:nvSpPr>
        <p:spPr>
          <a:xfrm>
            <a:off x="304800" y="2190266"/>
            <a:ext cx="4038600" cy="2895600"/>
          </a:xfrm>
        </p:spPr>
        <p:txBody>
          <a:bodyPr/>
          <a:lstStyle/>
          <a:p>
            <a:pPr defTabSz="1195388">
              <a:lnSpc>
                <a:spcPts val="2200"/>
              </a:lnSpc>
              <a:spcBef>
                <a:spcPct val="12000"/>
              </a:spcBef>
              <a:spcAft>
                <a:spcPct val="12000"/>
              </a:spcAft>
              <a:buSzTx/>
            </a:pPr>
            <a:r>
              <a:rPr lang="en-US" sz="1600" b="1" u="sng" dirty="0">
                <a:solidFill>
                  <a:schemeClr val="folHlink"/>
                </a:solidFill>
              </a:rPr>
              <a:t>F04.11</a:t>
            </a:r>
            <a:r>
              <a:rPr lang="en-US" sz="1600" dirty="0">
                <a:solidFill>
                  <a:schemeClr val="tx2"/>
                </a:solidFill>
              </a:rPr>
              <a:t> </a:t>
            </a:r>
            <a:r>
              <a:rPr lang="en-US" sz="1600" dirty="0" smtClean="0">
                <a:solidFill>
                  <a:schemeClr val="tx2"/>
                </a:solidFill>
              </a:rPr>
              <a:t>	 </a:t>
            </a:r>
            <a:r>
              <a:rPr lang="en-US" sz="1600" dirty="0"/>
              <a:t>Polymeric Materials</a:t>
            </a:r>
            <a:endParaRPr lang="en-US" sz="1600" dirty="0">
              <a:solidFill>
                <a:schemeClr val="tx2"/>
              </a:solidFill>
            </a:endParaRPr>
          </a:p>
          <a:p>
            <a:pPr defTabSz="1195388">
              <a:lnSpc>
                <a:spcPts val="2200"/>
              </a:lnSpc>
              <a:spcBef>
                <a:spcPct val="12000"/>
              </a:spcBef>
              <a:spcAft>
                <a:spcPct val="12000"/>
              </a:spcAft>
              <a:buSzTx/>
            </a:pPr>
            <a:r>
              <a:rPr lang="en-US" sz="1600" b="1" u="sng" dirty="0" smtClean="0">
                <a:solidFill>
                  <a:schemeClr val="folHlink"/>
                </a:solidFill>
              </a:rPr>
              <a:t>F04.12</a:t>
            </a:r>
            <a:r>
              <a:rPr lang="en-US" sz="1600" dirty="0" smtClean="0">
                <a:solidFill>
                  <a:schemeClr val="tx2"/>
                </a:solidFill>
              </a:rPr>
              <a:t> 	 </a:t>
            </a:r>
            <a:r>
              <a:rPr lang="en-US" sz="1600" dirty="0" smtClean="0"/>
              <a:t>Metallurgical </a:t>
            </a:r>
            <a:r>
              <a:rPr lang="en-US" sz="1600" dirty="0"/>
              <a:t>Materials</a:t>
            </a:r>
            <a:endParaRPr lang="en-US" sz="1600" dirty="0">
              <a:solidFill>
                <a:schemeClr val="tx2"/>
              </a:solidFill>
            </a:endParaRPr>
          </a:p>
          <a:p>
            <a:pPr defTabSz="1195388">
              <a:lnSpc>
                <a:spcPts val="2200"/>
              </a:lnSpc>
              <a:spcBef>
                <a:spcPct val="12000"/>
              </a:spcBef>
              <a:spcAft>
                <a:spcPct val="12000"/>
              </a:spcAft>
              <a:buSzTx/>
            </a:pPr>
            <a:r>
              <a:rPr lang="en-US" sz="1600" b="1" u="sng" dirty="0" smtClean="0">
                <a:solidFill>
                  <a:schemeClr val="folHlink"/>
                </a:solidFill>
              </a:rPr>
              <a:t>F04.13</a:t>
            </a:r>
            <a:r>
              <a:rPr lang="en-US" sz="1600" dirty="0" smtClean="0">
                <a:solidFill>
                  <a:schemeClr val="tx2"/>
                </a:solidFill>
              </a:rPr>
              <a:t> 	 </a:t>
            </a:r>
            <a:r>
              <a:rPr lang="en-US" sz="1600" dirty="0" smtClean="0"/>
              <a:t>Ceramic </a:t>
            </a:r>
            <a:r>
              <a:rPr lang="en-US" sz="1600" dirty="0"/>
              <a:t>Materials</a:t>
            </a:r>
            <a:endParaRPr lang="en-US" sz="1600" dirty="0">
              <a:solidFill>
                <a:schemeClr val="tx2"/>
              </a:solidFill>
            </a:endParaRPr>
          </a:p>
          <a:p>
            <a:pPr defTabSz="1195388">
              <a:lnSpc>
                <a:spcPts val="2200"/>
              </a:lnSpc>
              <a:spcBef>
                <a:spcPct val="12000"/>
              </a:spcBef>
              <a:spcAft>
                <a:spcPct val="12000"/>
              </a:spcAft>
              <a:buSzTx/>
            </a:pPr>
            <a:r>
              <a:rPr lang="en-US" sz="1600" b="1" u="sng" dirty="0">
                <a:solidFill>
                  <a:schemeClr val="folHlink"/>
                </a:solidFill>
              </a:rPr>
              <a:t>F04.15</a:t>
            </a:r>
            <a:r>
              <a:rPr lang="en-US" sz="1600" dirty="0">
                <a:solidFill>
                  <a:schemeClr val="tx2"/>
                </a:solidFill>
              </a:rPr>
              <a:t> </a:t>
            </a:r>
            <a:r>
              <a:rPr lang="en-US" sz="1600" dirty="0" smtClean="0">
                <a:solidFill>
                  <a:schemeClr val="tx2"/>
                </a:solidFill>
              </a:rPr>
              <a:t>	 </a:t>
            </a:r>
            <a:r>
              <a:rPr lang="en-US" sz="1600" dirty="0"/>
              <a:t>Material Test Methods</a:t>
            </a:r>
            <a:endParaRPr lang="en-US" sz="1600" dirty="0">
              <a:solidFill>
                <a:schemeClr val="tx2"/>
              </a:solidFill>
            </a:endParaRPr>
          </a:p>
          <a:p>
            <a:pPr defTabSz="1195388">
              <a:lnSpc>
                <a:spcPts val="2200"/>
              </a:lnSpc>
              <a:spcBef>
                <a:spcPct val="12000"/>
              </a:spcBef>
              <a:spcAft>
                <a:spcPct val="12000"/>
              </a:spcAft>
              <a:buSzTx/>
            </a:pPr>
            <a:r>
              <a:rPr lang="en-US" sz="1600" b="1" u="sng" dirty="0">
                <a:solidFill>
                  <a:schemeClr val="folHlink"/>
                </a:solidFill>
              </a:rPr>
              <a:t>F04.16</a:t>
            </a:r>
            <a:r>
              <a:rPr lang="en-US" sz="1600" dirty="0">
                <a:solidFill>
                  <a:schemeClr val="tx2"/>
                </a:solidFill>
              </a:rPr>
              <a:t> </a:t>
            </a:r>
            <a:r>
              <a:rPr lang="en-US" sz="1600" dirty="0" smtClean="0">
                <a:solidFill>
                  <a:schemeClr val="tx2"/>
                </a:solidFill>
              </a:rPr>
              <a:t>	 </a:t>
            </a:r>
            <a:r>
              <a:rPr lang="en-US" sz="1600" dirty="0"/>
              <a:t>Biocompatibility Test</a:t>
            </a:r>
            <a:br>
              <a:rPr lang="en-US" sz="1600" dirty="0"/>
            </a:br>
            <a:r>
              <a:rPr lang="en-US" sz="1600" dirty="0"/>
              <a:t>	</a:t>
            </a:r>
            <a:r>
              <a:rPr lang="en-US" sz="1600" dirty="0" smtClean="0"/>
              <a:t>  Methods</a:t>
            </a:r>
            <a:endParaRPr lang="en-US" sz="1600" dirty="0">
              <a:solidFill>
                <a:schemeClr val="tx2"/>
              </a:solidFill>
            </a:endParaRPr>
          </a:p>
          <a:p>
            <a:pPr defTabSz="1195388">
              <a:lnSpc>
                <a:spcPts val="2200"/>
              </a:lnSpc>
              <a:spcBef>
                <a:spcPct val="12000"/>
              </a:spcBef>
              <a:spcAft>
                <a:spcPct val="12000"/>
              </a:spcAft>
              <a:buSzTx/>
            </a:pPr>
            <a:r>
              <a:rPr lang="en-US" sz="1600" b="1" u="sng" dirty="0" smtClean="0">
                <a:solidFill>
                  <a:schemeClr val="folHlink"/>
                </a:solidFill>
              </a:rPr>
              <a:t>F04.18</a:t>
            </a:r>
            <a:r>
              <a:rPr lang="en-US" sz="1600" dirty="0" smtClean="0">
                <a:solidFill>
                  <a:schemeClr val="tx2"/>
                </a:solidFill>
              </a:rPr>
              <a:t>  	 </a:t>
            </a:r>
            <a:r>
              <a:rPr lang="en-US" sz="1600" dirty="0" smtClean="0"/>
              <a:t>Device </a:t>
            </a:r>
            <a:r>
              <a:rPr lang="en-US" sz="1600" dirty="0"/>
              <a:t>Retrieval Analysis</a:t>
            </a:r>
          </a:p>
        </p:txBody>
      </p:sp>
      <p:sp>
        <p:nvSpPr>
          <p:cNvPr id="156677" name="Rectangle 5"/>
          <p:cNvSpPr>
            <a:spLocks noChangeArrowheads="1"/>
          </p:cNvSpPr>
          <p:nvPr/>
        </p:nvSpPr>
        <p:spPr bwMode="auto">
          <a:xfrm>
            <a:off x="4343400" y="2163762"/>
            <a:ext cx="4191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F04.21</a:t>
            </a:r>
            <a:r>
              <a:rPr lang="en-US" sz="1600" dirty="0">
                <a:solidFill>
                  <a:schemeClr val="tx2"/>
                </a:solidFill>
              </a:rPr>
              <a:t> 	</a:t>
            </a:r>
            <a:r>
              <a:rPr lang="en-US" sz="1600" dirty="0" err="1" smtClean="0">
                <a:solidFill>
                  <a:schemeClr val="tx2"/>
                </a:solidFill>
              </a:rPr>
              <a:t>Osteosynthesis</a:t>
            </a:r>
            <a:endParaRPr lang="en-US" sz="1600" dirty="0">
              <a:solidFill>
                <a:schemeClr val="tx2"/>
              </a:solidFill>
            </a:endParaRP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F04.22</a:t>
            </a:r>
            <a:r>
              <a:rPr lang="en-US" sz="1600" dirty="0">
                <a:solidFill>
                  <a:schemeClr val="tx2"/>
                </a:solidFill>
              </a:rPr>
              <a:t> 	</a:t>
            </a:r>
            <a:r>
              <a:rPr lang="en-US" sz="1600" dirty="0" smtClean="0">
                <a:solidFill>
                  <a:schemeClr val="tx2">
                    <a:lumMod val="75000"/>
                  </a:schemeClr>
                </a:solidFill>
              </a:rPr>
              <a:t>Arthroplasty</a:t>
            </a:r>
          </a:p>
          <a:p>
            <a:pPr algn="l" defTabSz="1195388" eaLnBrk="1" hangingPunct="1">
              <a:lnSpc>
                <a:spcPts val="2200"/>
              </a:lnSpc>
              <a:spcBef>
                <a:spcPct val="12000"/>
              </a:spcBef>
              <a:spcAft>
                <a:spcPct val="12000"/>
              </a:spcAft>
              <a:buClr>
                <a:schemeClr val="accent1"/>
              </a:buClr>
            </a:pPr>
            <a:r>
              <a:rPr lang="en-US" sz="1600" b="1" u="sng" dirty="0" smtClean="0">
                <a:solidFill>
                  <a:schemeClr val="folHlink"/>
                </a:solidFill>
              </a:rPr>
              <a:t>F04.25</a:t>
            </a:r>
            <a:r>
              <a:rPr lang="en-US" sz="1600" dirty="0" smtClean="0">
                <a:solidFill>
                  <a:schemeClr val="tx2"/>
                </a:solidFill>
              </a:rPr>
              <a:t> </a:t>
            </a:r>
            <a:r>
              <a:rPr lang="en-US" sz="1600" dirty="0">
                <a:solidFill>
                  <a:schemeClr val="tx2"/>
                </a:solidFill>
              </a:rPr>
              <a:t>	</a:t>
            </a:r>
            <a:r>
              <a:rPr lang="en-US" sz="1600" dirty="0">
                <a:solidFill>
                  <a:schemeClr val="tx2">
                    <a:lumMod val="75000"/>
                  </a:schemeClr>
                </a:solidFill>
              </a:rPr>
              <a:t> Spinal Devices</a:t>
            </a:r>
          </a:p>
        </p:txBody>
      </p:sp>
      <p:sp>
        <p:nvSpPr>
          <p:cNvPr id="156678" name="Rectangle 6"/>
          <p:cNvSpPr>
            <a:spLocks noChangeArrowheads="1"/>
          </p:cNvSpPr>
          <p:nvPr/>
        </p:nvSpPr>
        <p:spPr bwMode="auto">
          <a:xfrm>
            <a:off x="4317632" y="3875566"/>
            <a:ext cx="4648200" cy="275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F04.30</a:t>
            </a:r>
            <a:r>
              <a:rPr lang="en-US" sz="1600" dirty="0">
                <a:solidFill>
                  <a:schemeClr val="tx2"/>
                </a:solidFill>
              </a:rPr>
              <a:t> 	 </a:t>
            </a:r>
            <a:r>
              <a:rPr lang="en-US" sz="1600" dirty="0">
                <a:solidFill>
                  <a:schemeClr val="tx2">
                    <a:lumMod val="75000"/>
                  </a:schemeClr>
                </a:solidFill>
              </a:rPr>
              <a:t>Cardiovascular Standards</a:t>
            </a: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F04.31</a:t>
            </a:r>
            <a:r>
              <a:rPr lang="en-US" sz="1600" dirty="0">
                <a:solidFill>
                  <a:schemeClr val="tx2"/>
                </a:solidFill>
              </a:rPr>
              <a:t> 	</a:t>
            </a:r>
            <a:r>
              <a:rPr lang="en-US" sz="1600" dirty="0">
                <a:solidFill>
                  <a:schemeClr val="tx2">
                    <a:lumMod val="75000"/>
                  </a:schemeClr>
                </a:solidFill>
              </a:rPr>
              <a:t> Neurosurgical Standards</a:t>
            </a: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F04.32</a:t>
            </a:r>
            <a:r>
              <a:rPr lang="en-US" sz="1600" dirty="0">
                <a:solidFill>
                  <a:schemeClr val="tx2"/>
                </a:solidFill>
              </a:rPr>
              <a:t> 	</a:t>
            </a:r>
            <a:r>
              <a:rPr lang="en-US" sz="1600" dirty="0">
                <a:solidFill>
                  <a:schemeClr val="tx2">
                    <a:lumMod val="75000"/>
                  </a:schemeClr>
                </a:solidFill>
              </a:rPr>
              <a:t> Plastic and Reconstructive </a:t>
            </a:r>
            <a:r>
              <a:rPr lang="en-US" sz="1600" dirty="0">
                <a:solidFill>
                  <a:schemeClr val="bg1"/>
                </a:solidFill>
              </a:rPr>
              <a:t>Surgery</a:t>
            </a:r>
            <a:endParaRPr lang="en-US" sz="1600" dirty="0">
              <a:solidFill>
                <a:schemeClr val="tx2"/>
              </a:solidFill>
            </a:endParaRP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F04.33</a:t>
            </a:r>
            <a:r>
              <a:rPr lang="en-US" sz="1600" dirty="0">
                <a:solidFill>
                  <a:schemeClr val="tx2"/>
                </a:solidFill>
              </a:rPr>
              <a:t> 	</a:t>
            </a:r>
            <a:r>
              <a:rPr lang="en-US" sz="1600" dirty="0">
                <a:solidFill>
                  <a:schemeClr val="tx2">
                    <a:lumMod val="75000"/>
                  </a:schemeClr>
                </a:solidFill>
              </a:rPr>
              <a:t> Medical/Surgical Instruments</a:t>
            </a: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F04.34</a:t>
            </a:r>
            <a:r>
              <a:rPr lang="en-US" sz="1600" dirty="0">
                <a:solidFill>
                  <a:schemeClr val="tx2"/>
                </a:solidFill>
              </a:rPr>
              <a:t> 	</a:t>
            </a:r>
            <a:r>
              <a:rPr lang="en-US" sz="1600" dirty="0">
                <a:solidFill>
                  <a:schemeClr val="tx2">
                    <a:lumMod val="75000"/>
                  </a:schemeClr>
                </a:solidFill>
              </a:rPr>
              <a:t> Urological Materials and Devices</a:t>
            </a: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F04.35</a:t>
            </a:r>
            <a:r>
              <a:rPr lang="en-US" sz="1600" dirty="0">
                <a:solidFill>
                  <a:schemeClr val="tx2"/>
                </a:solidFill>
              </a:rPr>
              <a:t> 	 </a:t>
            </a:r>
            <a:r>
              <a:rPr lang="en-US" sz="1600" dirty="0">
                <a:solidFill>
                  <a:schemeClr val="tx2">
                    <a:lumMod val="75000"/>
                  </a:schemeClr>
                </a:solidFill>
              </a:rPr>
              <a:t>Gastroenterology Applications</a:t>
            </a:r>
          </a:p>
          <a:p>
            <a:pPr algn="l" defTabSz="1195388" eaLnBrk="1" hangingPunct="1">
              <a:lnSpc>
                <a:spcPts val="2200"/>
              </a:lnSpc>
              <a:spcBef>
                <a:spcPct val="12000"/>
              </a:spcBef>
              <a:spcAft>
                <a:spcPct val="12000"/>
              </a:spcAft>
              <a:buClr>
                <a:schemeClr val="accent1"/>
              </a:buClr>
            </a:pPr>
            <a:r>
              <a:rPr lang="en-US" sz="1600" b="1" u="sng" dirty="0">
                <a:solidFill>
                  <a:schemeClr val="folHlink"/>
                </a:solidFill>
              </a:rPr>
              <a:t>F04.37</a:t>
            </a:r>
            <a:r>
              <a:rPr lang="en-US" sz="1600" dirty="0">
                <a:solidFill>
                  <a:schemeClr val="tx2"/>
                </a:solidFill>
              </a:rPr>
              <a:t> 	 </a:t>
            </a:r>
            <a:r>
              <a:rPr lang="en-US" sz="1600" dirty="0">
                <a:solidFill>
                  <a:schemeClr val="tx2">
                    <a:lumMod val="75000"/>
                  </a:schemeClr>
                </a:solidFill>
              </a:rPr>
              <a:t>Implantable Hearing Devices </a:t>
            </a:r>
            <a:endParaRPr lang="en-US" sz="1600" dirty="0" smtClean="0">
              <a:solidFill>
                <a:schemeClr val="tx2">
                  <a:lumMod val="75000"/>
                </a:schemeClr>
              </a:solidFill>
            </a:endParaRPr>
          </a:p>
          <a:p>
            <a:pPr algn="l" defTabSz="1195388" eaLnBrk="1" hangingPunct="1">
              <a:lnSpc>
                <a:spcPts val="2200"/>
              </a:lnSpc>
              <a:spcBef>
                <a:spcPct val="12000"/>
              </a:spcBef>
              <a:spcAft>
                <a:spcPct val="12000"/>
              </a:spcAft>
              <a:buClr>
                <a:schemeClr val="accent1"/>
              </a:buClr>
            </a:pPr>
            <a:r>
              <a:rPr lang="en-US" sz="1600" u="sng" dirty="0">
                <a:solidFill>
                  <a:srgbClr val="00B0F0"/>
                </a:solidFill>
              </a:rPr>
              <a:t>F04.38</a:t>
            </a:r>
            <a:r>
              <a:rPr lang="en-US" sz="1600" dirty="0">
                <a:solidFill>
                  <a:schemeClr val="bg1"/>
                </a:solidFill>
              </a:rPr>
              <a:t>	</a:t>
            </a:r>
            <a:r>
              <a:rPr lang="en-US" sz="1600" dirty="0">
                <a:solidFill>
                  <a:schemeClr val="tx2">
                    <a:lumMod val="75000"/>
                  </a:schemeClr>
                </a:solidFill>
              </a:rPr>
              <a:t>Computer Assisted Orthopaedic </a:t>
            </a:r>
            <a:r>
              <a:rPr lang="en-US" sz="1600" dirty="0" smtClean="0">
                <a:solidFill>
                  <a:schemeClr val="bg1"/>
                </a:solidFill>
              </a:rPr>
              <a:t>	Surgical </a:t>
            </a:r>
            <a:r>
              <a:rPr lang="en-US" sz="1600" dirty="0">
                <a:solidFill>
                  <a:schemeClr val="bg1"/>
                </a:solidFill>
              </a:rPr>
              <a:t>Systems</a:t>
            </a:r>
          </a:p>
        </p:txBody>
      </p:sp>
      <p:sp>
        <p:nvSpPr>
          <p:cNvPr id="156679" name="Rectangle 7"/>
          <p:cNvSpPr>
            <a:spLocks noChangeArrowheads="1"/>
          </p:cNvSpPr>
          <p:nvPr/>
        </p:nvSpPr>
        <p:spPr bwMode="auto">
          <a:xfrm>
            <a:off x="202019" y="1600200"/>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tabLst>
                <a:tab pos="4108450" algn="l"/>
              </a:tabLst>
            </a:pPr>
            <a:r>
              <a:rPr lang="en-US" sz="2000" b="1" dirty="0">
                <a:solidFill>
                  <a:schemeClr val="tx2"/>
                </a:solidFill>
                <a:latin typeface="Arial" charset="0"/>
              </a:rPr>
              <a:t>DIVISION I  	DIVISION II</a:t>
            </a:r>
          </a:p>
        </p:txBody>
      </p:sp>
      <p:sp>
        <p:nvSpPr>
          <p:cNvPr id="156680" name="Rectangle 8"/>
          <p:cNvSpPr>
            <a:spLocks noChangeArrowheads="1"/>
          </p:cNvSpPr>
          <p:nvPr/>
        </p:nvSpPr>
        <p:spPr bwMode="auto">
          <a:xfrm>
            <a:off x="4240619" y="3535362"/>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chemeClr val="tx2"/>
                </a:solidFill>
                <a:latin typeface="Arial" charset="0"/>
              </a:rPr>
              <a:t>DIVISION III</a:t>
            </a:r>
          </a:p>
        </p:txBody>
      </p:sp>
      <p:sp>
        <p:nvSpPr>
          <p:cNvPr id="156682" name="Rectangle 10"/>
          <p:cNvSpPr>
            <a:spLocks noChangeArrowheads="1"/>
          </p:cNvSpPr>
          <p:nvPr/>
        </p:nvSpPr>
        <p:spPr bwMode="auto">
          <a:xfrm>
            <a:off x="381001" y="381000"/>
            <a:ext cx="87630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600" dirty="0">
                <a:latin typeface="Arial Black" pitchFamily="34" charset="0"/>
              </a:rPr>
              <a:t/>
            </a:r>
            <a:br>
              <a:rPr lang="en-US" sz="2600" dirty="0">
                <a:latin typeface="Arial Black" pitchFamily="34" charset="0"/>
              </a:rPr>
            </a:br>
            <a:r>
              <a:rPr lang="en-US" sz="2800" i="1" dirty="0" smtClean="0">
                <a:solidFill>
                  <a:schemeClr val="accent2">
                    <a:lumMod val="50000"/>
                  </a:schemeClr>
                </a:solidFill>
              </a:rPr>
              <a:t> </a:t>
            </a:r>
            <a:r>
              <a:rPr lang="en-US" sz="2800" dirty="0" smtClean="0">
                <a:solidFill>
                  <a:schemeClr val="accent2">
                    <a:lumMod val="50000"/>
                  </a:schemeClr>
                </a:solidFill>
              </a:rPr>
              <a:t>Structure of Subcommittees</a:t>
            </a:r>
            <a:r>
              <a:rPr lang="en-US" sz="2800" dirty="0">
                <a:solidFill>
                  <a:schemeClr val="accent2">
                    <a:lumMod val="50000"/>
                  </a:schemeClr>
                </a:solidFill>
              </a:rPr>
              <a:t/>
            </a:r>
            <a:br>
              <a:rPr lang="en-US" sz="2800" dirty="0">
                <a:solidFill>
                  <a:schemeClr val="accent2">
                    <a:lumMod val="50000"/>
                  </a:schemeClr>
                </a:solidFill>
              </a:rPr>
            </a:br>
            <a:endParaRPr lang="en-US" sz="2800" i="1" dirty="0">
              <a:solidFill>
                <a:schemeClr val="accent2">
                  <a:lumMod val="50000"/>
                </a:schemeClr>
              </a:solidFill>
            </a:endParaRPr>
          </a:p>
        </p:txBody>
      </p:sp>
    </p:spTree>
    <p:extLst>
      <p:ext uri="{BB962C8B-B14F-4D97-AF65-F5344CB8AC3E}">
        <p14:creationId xmlns:p14="http://schemas.microsoft.com/office/powerpoint/2010/main" val="599888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5657321A-894A-4795-955C-B2667D7A6DA2}" type="slidenum">
              <a:rPr lang="en-US"/>
              <a:pPr/>
              <a:t>7</a:t>
            </a:fld>
            <a:endParaRPr lang="en-US" sz="1400">
              <a:latin typeface="Impact" pitchFamily="34" charset="0"/>
            </a:endParaRPr>
          </a:p>
        </p:txBody>
      </p:sp>
      <p:sp>
        <p:nvSpPr>
          <p:cNvPr id="157699" name="Rectangle 3"/>
          <p:cNvSpPr>
            <a:spLocks noGrp="1" noChangeArrowheads="1"/>
          </p:cNvSpPr>
          <p:nvPr>
            <p:ph type="body" idx="1"/>
          </p:nvPr>
        </p:nvSpPr>
        <p:spPr>
          <a:xfrm>
            <a:off x="228600" y="2514600"/>
            <a:ext cx="3962400" cy="3276600"/>
          </a:xfrm>
        </p:spPr>
        <p:txBody>
          <a:bodyPr/>
          <a:lstStyle/>
          <a:p>
            <a:pPr defTabSz="1195388">
              <a:lnSpc>
                <a:spcPts val="2200"/>
              </a:lnSpc>
              <a:spcBef>
                <a:spcPct val="12000"/>
              </a:spcBef>
              <a:spcAft>
                <a:spcPct val="12000"/>
              </a:spcAft>
              <a:buSzTx/>
              <a:tabLst>
                <a:tab pos="1150938" algn="l"/>
              </a:tabLst>
            </a:pPr>
            <a:r>
              <a:rPr lang="en-US" sz="1800" b="1" u="sng" dirty="0">
                <a:solidFill>
                  <a:schemeClr val="folHlink"/>
                </a:solidFill>
              </a:rPr>
              <a:t>F04.41</a:t>
            </a:r>
            <a:r>
              <a:rPr lang="en-US" sz="1800" dirty="0">
                <a:solidFill>
                  <a:schemeClr val="tx2"/>
                </a:solidFill>
              </a:rPr>
              <a:t> 	</a:t>
            </a:r>
            <a:r>
              <a:rPr lang="en-US" sz="1800" dirty="0"/>
              <a:t>Classification and 		Terminology for </a:t>
            </a:r>
            <a:r>
              <a:rPr lang="en-US" sz="1800" dirty="0" smtClean="0"/>
              <a:t>TEMPs</a:t>
            </a:r>
            <a:endParaRPr lang="en-US" sz="1800" dirty="0">
              <a:solidFill>
                <a:schemeClr val="tx2"/>
              </a:solidFill>
            </a:endParaRPr>
          </a:p>
          <a:p>
            <a:pPr defTabSz="1195388">
              <a:lnSpc>
                <a:spcPts val="2200"/>
              </a:lnSpc>
              <a:spcBef>
                <a:spcPct val="12000"/>
              </a:spcBef>
              <a:spcAft>
                <a:spcPct val="12000"/>
              </a:spcAft>
              <a:buSzTx/>
              <a:tabLst>
                <a:tab pos="1150938" algn="l"/>
              </a:tabLst>
            </a:pPr>
            <a:r>
              <a:rPr lang="en-US" sz="1800" b="1" u="sng" dirty="0">
                <a:solidFill>
                  <a:schemeClr val="folHlink"/>
                </a:solidFill>
              </a:rPr>
              <a:t>F04.42</a:t>
            </a:r>
            <a:r>
              <a:rPr lang="en-US" sz="1800" dirty="0">
                <a:solidFill>
                  <a:schemeClr val="tx2"/>
                </a:solidFill>
              </a:rPr>
              <a:t> 	</a:t>
            </a:r>
            <a:r>
              <a:rPr lang="en-US" sz="1800" dirty="0"/>
              <a:t>Biomaterials and 		Biomolecules for TEMPs</a:t>
            </a:r>
            <a:endParaRPr lang="en-US" sz="1800" dirty="0">
              <a:solidFill>
                <a:schemeClr val="tx2"/>
              </a:solidFill>
            </a:endParaRPr>
          </a:p>
          <a:p>
            <a:pPr defTabSz="1195388">
              <a:lnSpc>
                <a:spcPts val="2200"/>
              </a:lnSpc>
              <a:spcBef>
                <a:spcPct val="12000"/>
              </a:spcBef>
              <a:spcAft>
                <a:spcPct val="12000"/>
              </a:spcAft>
              <a:buSzTx/>
              <a:tabLst>
                <a:tab pos="1150938" algn="l"/>
              </a:tabLst>
            </a:pPr>
            <a:r>
              <a:rPr lang="en-US" sz="1800" b="1" u="sng" dirty="0">
                <a:solidFill>
                  <a:schemeClr val="folHlink"/>
                </a:solidFill>
              </a:rPr>
              <a:t>F04.43</a:t>
            </a:r>
            <a:r>
              <a:rPr lang="en-US" sz="1800" dirty="0">
                <a:solidFill>
                  <a:schemeClr val="tx2"/>
                </a:solidFill>
              </a:rPr>
              <a:t> 	</a:t>
            </a:r>
            <a:r>
              <a:rPr lang="en-US" sz="1800" dirty="0"/>
              <a:t>Cells and Tissue </a:t>
            </a:r>
            <a:r>
              <a:rPr lang="en-US" sz="1800" dirty="0" smtClean="0"/>
              <a:t>	Engineered Constructs </a:t>
            </a:r>
            <a:r>
              <a:rPr lang="en-US" sz="1800" dirty="0"/>
              <a:t>for </a:t>
            </a:r>
            <a:r>
              <a:rPr lang="en-US" sz="1800" dirty="0" smtClean="0"/>
              <a:t>	TEMPs</a:t>
            </a:r>
            <a:endParaRPr lang="en-US" sz="1800" dirty="0">
              <a:solidFill>
                <a:schemeClr val="tx2"/>
              </a:solidFill>
            </a:endParaRPr>
          </a:p>
          <a:p>
            <a:pPr defTabSz="1195388">
              <a:lnSpc>
                <a:spcPts val="2200"/>
              </a:lnSpc>
              <a:spcBef>
                <a:spcPct val="12000"/>
              </a:spcBef>
              <a:spcAft>
                <a:spcPct val="12000"/>
              </a:spcAft>
              <a:buSzTx/>
              <a:tabLst>
                <a:tab pos="1150938" algn="l"/>
              </a:tabLst>
            </a:pPr>
            <a:r>
              <a:rPr lang="en-US" sz="1800" b="1" u="sng" dirty="0">
                <a:solidFill>
                  <a:schemeClr val="folHlink"/>
                </a:solidFill>
              </a:rPr>
              <a:t>F04.44</a:t>
            </a:r>
            <a:r>
              <a:rPr lang="en-US" sz="1800" dirty="0">
                <a:solidFill>
                  <a:schemeClr val="tx2"/>
                </a:solidFill>
              </a:rPr>
              <a:t> 	</a:t>
            </a:r>
            <a:r>
              <a:rPr lang="en-US" sz="1800" dirty="0"/>
              <a:t>Assessment for TEMPs</a:t>
            </a:r>
            <a:endParaRPr lang="en-US" sz="1800" dirty="0">
              <a:solidFill>
                <a:schemeClr val="tx2"/>
              </a:solidFill>
            </a:endParaRPr>
          </a:p>
          <a:p>
            <a:pPr defTabSz="1195388">
              <a:lnSpc>
                <a:spcPts val="2200"/>
              </a:lnSpc>
              <a:spcBef>
                <a:spcPct val="12000"/>
              </a:spcBef>
              <a:spcAft>
                <a:spcPct val="12000"/>
              </a:spcAft>
              <a:buSzTx/>
              <a:tabLst>
                <a:tab pos="1150938" algn="l"/>
              </a:tabLst>
            </a:pPr>
            <a:r>
              <a:rPr lang="en-US" sz="1800" b="1" u="sng" dirty="0">
                <a:solidFill>
                  <a:schemeClr val="folHlink"/>
                </a:solidFill>
              </a:rPr>
              <a:t>F04.45</a:t>
            </a:r>
            <a:r>
              <a:rPr lang="en-US" sz="1800" dirty="0">
                <a:solidFill>
                  <a:schemeClr val="tx2"/>
                </a:solidFill>
              </a:rPr>
              <a:t> 	</a:t>
            </a:r>
            <a:r>
              <a:rPr lang="en-US" sz="1800" dirty="0"/>
              <a:t>Adventitious Agents Safety</a:t>
            </a:r>
          </a:p>
          <a:p>
            <a:pPr defTabSz="1195388">
              <a:lnSpc>
                <a:spcPts val="2200"/>
              </a:lnSpc>
              <a:spcBef>
                <a:spcPct val="12000"/>
              </a:spcBef>
              <a:spcAft>
                <a:spcPct val="12000"/>
              </a:spcAft>
              <a:buSzTx/>
              <a:tabLst>
                <a:tab pos="1150938" algn="l"/>
              </a:tabLst>
            </a:pPr>
            <a:r>
              <a:rPr lang="en-US" sz="1800" b="1" u="sng" dirty="0">
                <a:solidFill>
                  <a:schemeClr val="folHlink"/>
                </a:solidFill>
              </a:rPr>
              <a:t>F04.46</a:t>
            </a:r>
            <a:r>
              <a:rPr lang="en-US" sz="1800" dirty="0">
                <a:solidFill>
                  <a:schemeClr val="tx2"/>
                </a:solidFill>
              </a:rPr>
              <a:t> 	</a:t>
            </a:r>
            <a:r>
              <a:rPr lang="en-US" sz="1800" dirty="0"/>
              <a:t>Cell Signaling</a:t>
            </a:r>
          </a:p>
          <a:p>
            <a:pPr defTabSz="1195388">
              <a:lnSpc>
                <a:spcPts val="2200"/>
              </a:lnSpc>
              <a:spcBef>
                <a:spcPct val="12000"/>
              </a:spcBef>
              <a:spcAft>
                <a:spcPct val="12000"/>
              </a:spcAft>
              <a:buSzTx/>
              <a:tabLst>
                <a:tab pos="1150938" algn="l"/>
              </a:tabLst>
            </a:pPr>
            <a:endParaRPr lang="en-US" sz="1800" dirty="0"/>
          </a:p>
        </p:txBody>
      </p:sp>
      <p:sp>
        <p:nvSpPr>
          <p:cNvPr id="157701" name="Rectangle 5"/>
          <p:cNvSpPr>
            <a:spLocks noChangeArrowheads="1"/>
          </p:cNvSpPr>
          <p:nvPr/>
        </p:nvSpPr>
        <p:spPr bwMode="auto">
          <a:xfrm>
            <a:off x="4256567" y="2911475"/>
            <a:ext cx="4648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1195388" eaLnBrk="1" hangingPunct="1">
              <a:lnSpc>
                <a:spcPts val="2200"/>
              </a:lnSpc>
              <a:spcBef>
                <a:spcPct val="12000"/>
              </a:spcBef>
              <a:spcAft>
                <a:spcPct val="12000"/>
              </a:spcAft>
              <a:buClr>
                <a:schemeClr val="accent1"/>
              </a:buClr>
            </a:pPr>
            <a:r>
              <a:rPr lang="en-US" dirty="0">
                <a:solidFill>
                  <a:schemeClr val="accent4">
                    <a:lumMod val="60000"/>
                    <a:lumOff val="40000"/>
                  </a:schemeClr>
                </a:solidFill>
              </a:rPr>
              <a:t> </a:t>
            </a:r>
            <a:r>
              <a:rPr lang="en-US" dirty="0" smtClean="0">
                <a:solidFill>
                  <a:schemeClr val="accent4">
                    <a:lumMod val="60000"/>
                    <a:lumOff val="40000"/>
                  </a:schemeClr>
                </a:solidFill>
              </a:rPr>
              <a:t>    </a:t>
            </a:r>
            <a:r>
              <a:rPr lang="en-US" sz="1800" dirty="0" smtClean="0">
                <a:solidFill>
                  <a:schemeClr val="accent4">
                    <a:lumMod val="60000"/>
                    <a:lumOff val="40000"/>
                  </a:schemeClr>
                </a:solidFill>
              </a:rPr>
              <a:t>Wound </a:t>
            </a:r>
            <a:r>
              <a:rPr lang="en-US" sz="1800" dirty="0">
                <a:solidFill>
                  <a:schemeClr val="accent4">
                    <a:lumMod val="60000"/>
                    <a:lumOff val="40000"/>
                  </a:schemeClr>
                </a:solidFill>
              </a:rPr>
              <a:t>Dressings</a:t>
            </a:r>
          </a:p>
          <a:p>
            <a:pPr algn="l" defTabSz="1195388" eaLnBrk="1" hangingPunct="1">
              <a:lnSpc>
                <a:spcPts val="2200"/>
              </a:lnSpc>
              <a:spcBef>
                <a:spcPct val="12000"/>
              </a:spcBef>
              <a:spcAft>
                <a:spcPct val="12000"/>
              </a:spcAft>
              <a:buClr>
                <a:schemeClr val="accent1"/>
              </a:buClr>
            </a:pPr>
            <a:r>
              <a:rPr lang="en-US" sz="1800" dirty="0" smtClean="0">
                <a:solidFill>
                  <a:schemeClr val="accent4">
                    <a:lumMod val="60000"/>
                    <a:lumOff val="40000"/>
                  </a:schemeClr>
                </a:solidFill>
              </a:rPr>
              <a:t>      Neurosurgical </a:t>
            </a:r>
            <a:r>
              <a:rPr lang="en-US" sz="1800" dirty="0">
                <a:solidFill>
                  <a:schemeClr val="accent4">
                    <a:lumMod val="60000"/>
                    <a:lumOff val="40000"/>
                  </a:schemeClr>
                </a:solidFill>
              </a:rPr>
              <a:t>CAS &amp; Neurotoxicity</a:t>
            </a:r>
          </a:p>
        </p:txBody>
      </p:sp>
      <p:sp>
        <p:nvSpPr>
          <p:cNvPr id="157702" name="Rectangle 6"/>
          <p:cNvSpPr>
            <a:spLocks noChangeArrowheads="1"/>
          </p:cNvSpPr>
          <p:nvPr/>
        </p:nvSpPr>
        <p:spPr bwMode="auto">
          <a:xfrm>
            <a:off x="228600" y="1956421"/>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tabLst>
                <a:tab pos="4108450" algn="l"/>
              </a:tabLst>
            </a:pPr>
            <a:r>
              <a:rPr lang="en-US" sz="2000" b="1" dirty="0">
                <a:solidFill>
                  <a:schemeClr val="tx2"/>
                </a:solidFill>
                <a:latin typeface="Arial" charset="0"/>
              </a:rPr>
              <a:t>DIVISION IV  	</a:t>
            </a:r>
          </a:p>
        </p:txBody>
      </p:sp>
      <p:sp>
        <p:nvSpPr>
          <p:cNvPr id="157703" name="Rectangle 7"/>
          <p:cNvSpPr>
            <a:spLocks noChangeArrowheads="1"/>
          </p:cNvSpPr>
          <p:nvPr/>
        </p:nvSpPr>
        <p:spPr bwMode="auto">
          <a:xfrm>
            <a:off x="4343400" y="2514600"/>
            <a:ext cx="29773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dirty="0" smtClean="0">
                <a:solidFill>
                  <a:schemeClr val="tx2"/>
                </a:solidFill>
                <a:latin typeface="Arial" charset="0"/>
              </a:rPr>
              <a:t>Other Developing Areas:</a:t>
            </a:r>
            <a:endParaRPr lang="en-US" sz="2000" dirty="0">
              <a:solidFill>
                <a:schemeClr val="tx2"/>
              </a:solidFill>
              <a:latin typeface="Arial" charset="0"/>
            </a:endParaRPr>
          </a:p>
        </p:txBody>
      </p:sp>
      <p:sp>
        <p:nvSpPr>
          <p:cNvPr id="157705" name="Rectangle 9"/>
          <p:cNvSpPr>
            <a:spLocks noChangeArrowheads="1"/>
          </p:cNvSpPr>
          <p:nvPr/>
        </p:nvSpPr>
        <p:spPr bwMode="auto">
          <a:xfrm>
            <a:off x="533400" y="380999"/>
            <a:ext cx="82264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600" dirty="0">
              <a:latin typeface="Arial Black" pitchFamily="34" charset="0"/>
            </a:endParaRPr>
          </a:p>
          <a:p>
            <a:r>
              <a:rPr lang="en-US" sz="2800" dirty="0" smtClean="0">
                <a:solidFill>
                  <a:schemeClr val="accent2">
                    <a:lumMod val="50000"/>
                  </a:schemeClr>
                </a:solidFill>
                <a:latin typeface="+mj-lt"/>
              </a:rPr>
              <a:t>Structure of Subcommittees</a:t>
            </a:r>
            <a:r>
              <a:rPr lang="en-US" sz="2600" b="1" dirty="0">
                <a:solidFill>
                  <a:schemeClr val="accent2">
                    <a:lumMod val="50000"/>
                  </a:schemeClr>
                </a:solidFill>
                <a:latin typeface="Arial Black" pitchFamily="34" charset="0"/>
              </a:rPr>
              <a:t/>
            </a:r>
            <a:br>
              <a:rPr lang="en-US" sz="2600" b="1" dirty="0">
                <a:solidFill>
                  <a:schemeClr val="accent2">
                    <a:lumMod val="50000"/>
                  </a:schemeClr>
                </a:solidFill>
                <a:latin typeface="Arial Black" pitchFamily="34" charset="0"/>
              </a:rPr>
            </a:br>
            <a:endParaRPr lang="en-US" b="1" i="1" dirty="0">
              <a:solidFill>
                <a:schemeClr val="accent2">
                  <a:lumMod val="50000"/>
                </a:schemeClr>
              </a:solidFill>
              <a:latin typeface="Arial Black" pitchFamily="34" charset="0"/>
            </a:endParaRPr>
          </a:p>
        </p:txBody>
      </p:sp>
    </p:spTree>
    <p:extLst>
      <p:ext uri="{BB962C8B-B14F-4D97-AF65-F5344CB8AC3E}">
        <p14:creationId xmlns:p14="http://schemas.microsoft.com/office/powerpoint/2010/main" val="184802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838200" y="2133600"/>
            <a:ext cx="6515100" cy="4038600"/>
          </a:xfrm>
        </p:spPr>
        <p:txBody>
          <a:bodyPr rtlCol="0"/>
          <a:lstStyle/>
          <a:p>
            <a:pPr eaLnBrk="1" fontAlgn="auto" hangingPunct="1">
              <a:defRPr/>
            </a:pPr>
            <a:endParaRPr lang="en-US" dirty="0" smtClean="0"/>
          </a:p>
          <a:p>
            <a:pPr eaLnBrk="1" fontAlgn="auto" hangingPunct="1">
              <a:defRPr/>
            </a:pPr>
            <a:endParaRPr lang="en-US" dirty="0" smtClean="0"/>
          </a:p>
          <a:p>
            <a:pPr marL="342900" indent="-342900">
              <a:buFont typeface="+mj-lt"/>
              <a:buAutoNum type="arabicPeriod"/>
              <a:defRPr/>
            </a:pPr>
            <a:r>
              <a:rPr lang="en-US" sz="2800" dirty="0" smtClean="0"/>
              <a:t>    Go to ASTM website </a:t>
            </a:r>
            <a:r>
              <a:rPr lang="en-US" sz="2800" dirty="0">
                <a:hlinkClick r:id="rId3"/>
              </a:rPr>
              <a:t>www.astm.org</a:t>
            </a:r>
            <a:endParaRPr lang="en-US" sz="2800" dirty="0" smtClean="0"/>
          </a:p>
          <a:p>
            <a:pPr marL="342900" indent="-342900" eaLnBrk="1" fontAlgn="auto" hangingPunct="1">
              <a:buFont typeface="+mj-lt"/>
              <a:buAutoNum type="arabicPeriod"/>
              <a:defRPr/>
            </a:pPr>
            <a:r>
              <a:rPr lang="en-US" sz="2800" dirty="0" smtClean="0"/>
              <a:t>        Homepage</a:t>
            </a:r>
          </a:p>
          <a:p>
            <a:pPr marL="342900" indent="-342900" eaLnBrk="1" fontAlgn="auto" hangingPunct="1">
              <a:buFont typeface="+mj-lt"/>
              <a:buAutoNum type="arabicPeriod"/>
              <a:defRPr/>
            </a:pPr>
            <a:r>
              <a:rPr lang="en-US" sz="2800" dirty="0" smtClean="0"/>
              <a:t>            Search Bar- in center</a:t>
            </a:r>
          </a:p>
          <a:p>
            <a:pPr marL="0" indent="0" eaLnBrk="1" fontAlgn="auto" hangingPunct="1">
              <a:buFont typeface="Symbol" panose="05050102010706020507" pitchFamily="18" charset="2"/>
              <a:buNone/>
              <a:defRPr/>
            </a:pPr>
            <a:r>
              <a:rPr lang="en-US" sz="2800" dirty="0" smtClean="0"/>
              <a:t>4.                 Enter your key words</a:t>
            </a:r>
            <a:endParaRPr lang="en-US" sz="2800" dirty="0"/>
          </a:p>
        </p:txBody>
      </p:sp>
      <p:sp>
        <p:nvSpPr>
          <p:cNvPr id="8197" name="Slide Number Placeholder 4"/>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E625424-C7DE-4E1C-A5DC-75A7009071DE}" type="slidenum">
              <a:rPr lang="en-GB" smtClean="0"/>
              <a:pPr fontAlgn="base">
                <a:spcBef>
                  <a:spcPct val="0"/>
                </a:spcBef>
                <a:spcAft>
                  <a:spcPct val="0"/>
                </a:spcAft>
                <a:defRPr/>
              </a:pPr>
              <a:t>8</a:t>
            </a:fld>
            <a:endParaRPr lang="en-GB" smtClean="0"/>
          </a:p>
        </p:txBody>
      </p:sp>
      <p:sp>
        <p:nvSpPr>
          <p:cNvPr id="8198" name="Title 5"/>
          <p:cNvSpPr>
            <a:spLocks noGrp="1"/>
          </p:cNvSpPr>
          <p:nvPr>
            <p:ph type="title"/>
          </p:nvPr>
        </p:nvSpPr>
        <p:spPr/>
        <p:txBody>
          <a:bodyPr/>
          <a:lstStyle/>
          <a:p>
            <a:pPr eaLnBrk="1" hangingPunct="1"/>
            <a:r>
              <a:rPr lang="en-US" altLang="en-US" dirty="0" smtClean="0">
                <a:cs typeface="Arial" panose="020B0604020202020204" pitchFamily="34" charset="0"/>
              </a:rPr>
              <a:t>Finding Standards Quickly</a:t>
            </a:r>
          </a:p>
        </p:txBody>
      </p:sp>
      <p:sp>
        <p:nvSpPr>
          <p:cNvPr id="8199" name="Text Placeholder 6"/>
          <p:cNvSpPr>
            <a:spLocks noGrp="1"/>
          </p:cNvSpPr>
          <p:nvPr>
            <p:ph type="body" sz="quarter" idx="14"/>
          </p:nvPr>
        </p:nvSpPr>
        <p:spPr>
          <a:xfrm>
            <a:off x="346075" y="1506538"/>
            <a:ext cx="4029075" cy="303212"/>
          </a:xfrm>
        </p:spPr>
        <p:txBody>
          <a:bodyPr>
            <a:normAutofit fontScale="70000" lnSpcReduction="20000"/>
          </a:bodyPr>
          <a:lstStyle/>
          <a:p>
            <a:pPr eaLnBrk="1" hangingPunct="1">
              <a:buFont typeface="Arial" charset="0"/>
              <a:buNone/>
              <a:defRPr/>
            </a:pPr>
            <a:r>
              <a:rPr lang="en-US" sz="3200" dirty="0" smtClean="0"/>
              <a:t>From </a:t>
            </a:r>
            <a:r>
              <a:rPr lang="en-US" sz="3200" dirty="0" smtClean="0">
                <a:hlinkClick r:id="rId3"/>
              </a:rPr>
              <a:t>www.astm.org</a:t>
            </a:r>
            <a:r>
              <a:rPr lang="en-US" sz="3200" dirty="0" smtClean="0"/>
              <a:t>  </a:t>
            </a:r>
          </a:p>
        </p:txBody>
      </p:sp>
    </p:spTree>
    <p:extLst>
      <p:ext uri="{BB962C8B-B14F-4D97-AF65-F5344CB8AC3E}">
        <p14:creationId xmlns:p14="http://schemas.microsoft.com/office/powerpoint/2010/main" val="44751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4294967295"/>
          </p:nvPr>
        </p:nvSpPr>
        <p:spPr bwMode="auto">
          <a:xfrm>
            <a:off x="8351838" y="6540500"/>
            <a:ext cx="450850" cy="122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6C115D-D9E7-402B-A0E7-2563E10588FA}" type="slidenum">
              <a:rPr lang="en-GB" smtClean="0"/>
              <a:pPr fontAlgn="base">
                <a:spcBef>
                  <a:spcPct val="0"/>
                </a:spcBef>
                <a:spcAft>
                  <a:spcPct val="0"/>
                </a:spcAft>
                <a:defRPr/>
              </a:pPr>
              <a:t>9</a:t>
            </a:fld>
            <a:endParaRPr lang="en-GB" smtClean="0"/>
          </a:p>
        </p:txBody>
      </p:sp>
      <p:sp>
        <p:nvSpPr>
          <p:cNvPr id="5" name="Picture Placeholder 4"/>
          <p:cNvSpPr>
            <a:spLocks noGrp="1"/>
          </p:cNvSpPr>
          <p:nvPr>
            <p:ph type="pic" sz="quarter" idx="13"/>
          </p:nvPr>
        </p:nvSpPr>
        <p:spPr>
          <a:xfrm>
            <a:off x="349250" y="1279525"/>
            <a:ext cx="8453438" cy="5040313"/>
          </a:xfrm>
        </p:spPr>
      </p:sp>
      <p:sp>
        <p:nvSpPr>
          <p:cNvPr id="9222" name="Title 5"/>
          <p:cNvSpPr>
            <a:spLocks noGrp="1"/>
          </p:cNvSpPr>
          <p:nvPr>
            <p:ph type="title"/>
          </p:nvPr>
        </p:nvSpPr>
        <p:spPr/>
        <p:txBody>
          <a:bodyPr/>
          <a:lstStyle/>
          <a:p>
            <a:pPr eaLnBrk="1" hangingPunct="1"/>
            <a:r>
              <a:rPr lang="en-US" altLang="en-US" dirty="0" smtClean="0"/>
              <a:t>Standards: ASTM website Home page – Search bar</a:t>
            </a:r>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l="1575" t="14816" r="1981" b="-4507"/>
          <a:stretch>
            <a:fillRect/>
          </a:stretch>
        </p:blipFill>
        <p:spPr bwMode="auto">
          <a:xfrm>
            <a:off x="161925" y="1430338"/>
            <a:ext cx="8820150" cy="4773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a:xfrm flipV="1">
            <a:off x="792163" y="3249613"/>
            <a:ext cx="4454525" cy="809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Down Arrow 7"/>
          <p:cNvSpPr/>
          <p:nvPr/>
        </p:nvSpPr>
        <p:spPr>
          <a:xfrm>
            <a:off x="3306763" y="2446338"/>
            <a:ext cx="242887" cy="803275"/>
          </a:xfrm>
          <a:prstGeom prst="downArrow">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334125" y="1989138"/>
            <a:ext cx="803275" cy="4572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flipV="1">
            <a:off x="5786438" y="2200275"/>
            <a:ext cx="738187" cy="2460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08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A6E02F2-765C-4614-B481-C7BBC9C2BEE7}"/>
</file>

<file path=customXml/itemProps2.xml><?xml version="1.0" encoding="utf-8"?>
<ds:datastoreItem xmlns:ds="http://schemas.openxmlformats.org/officeDocument/2006/customXml" ds:itemID="{F485B594-B6C5-44DC-A49B-2729851EA0FD}"/>
</file>

<file path=customXml/itemProps3.xml><?xml version="1.0" encoding="utf-8"?>
<ds:datastoreItem xmlns:ds="http://schemas.openxmlformats.org/officeDocument/2006/customXml" ds:itemID="{E16D47A6-D249-4BFE-8554-1066E7BD7AB0}"/>
</file>

<file path=customXml/itemProps4.xml><?xml version="1.0" encoding="utf-8"?>
<ds:datastoreItem xmlns:ds="http://schemas.openxmlformats.org/officeDocument/2006/customXml" ds:itemID="{1AC5C904-5BD7-47B8-89CC-91F4B7DA8FA0}"/>
</file>

<file path=docProps/app.xml><?xml version="1.0" encoding="utf-8"?>
<Properties xmlns="http://schemas.openxmlformats.org/officeDocument/2006/extended-properties" xmlns:vt="http://schemas.openxmlformats.org/officeDocument/2006/docPropsVTypes">
  <TotalTime>5663</TotalTime>
  <Words>1610</Words>
  <Application>Microsoft Office PowerPoint</Application>
  <PresentationFormat>On-screen Show (4:3)</PresentationFormat>
  <Paragraphs>205</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Today’s Topics </vt:lpstr>
      <vt:lpstr>Committee F04 on Medical and Surgical Materials and Devices </vt:lpstr>
      <vt:lpstr>ASTM – F04 Committee -- Scope</vt:lpstr>
      <vt:lpstr>Committee Structure</vt:lpstr>
      <vt:lpstr>PowerPoint Presentation</vt:lpstr>
      <vt:lpstr>PowerPoint Presentation</vt:lpstr>
      <vt:lpstr>Finding Standards Quickly</vt:lpstr>
      <vt:lpstr>Standards: ASTM website Home page – Search bar</vt:lpstr>
      <vt:lpstr>Find Standard –Concrete ‘ASTM C94/C94M ’</vt:lpstr>
      <vt:lpstr>See what Standard is about, “Abstract, Scope”</vt:lpstr>
      <vt:lpstr>ASTM Membership Application</vt:lpstr>
      <vt:lpstr>Participation: Online </vt:lpstr>
      <vt:lpstr>Committee Resources</vt:lpstr>
      <vt:lpstr> Voting on Documents</vt:lpstr>
      <vt:lpstr>Voting Interests</vt:lpstr>
      <vt:lpstr>Balloting</vt:lpstr>
      <vt:lpstr>Key Takeaways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Simms, Kimberly</dc:creator>
  <cp:lastModifiedBy>Olshefsky, James</cp:lastModifiedBy>
  <cp:revision>85</cp:revision>
  <cp:lastPrinted>2015-10-15T18:11:55Z</cp:lastPrinted>
  <dcterms:created xsi:type="dcterms:W3CDTF">2015-10-12T20:00:37Z</dcterms:created>
  <dcterms:modified xsi:type="dcterms:W3CDTF">2015-10-19T18:27:36Z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b5fac336-0835-49cf-bd28-a313ef8175c4</vt:lpwstr>
  </property>
</Properties>
</file>