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1.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4"/>
  </p:notesMasterIdLst>
  <p:handoutMasterIdLst>
    <p:handoutMasterId r:id="rId25"/>
  </p:handoutMasterIdLst>
  <p:sldIdLst>
    <p:sldId id="256" r:id="rId2"/>
    <p:sldId id="274" r:id="rId3"/>
    <p:sldId id="266" r:id="rId4"/>
    <p:sldId id="267" r:id="rId5"/>
    <p:sldId id="258" r:id="rId6"/>
    <p:sldId id="259" r:id="rId7"/>
    <p:sldId id="260" r:id="rId8"/>
    <p:sldId id="262" r:id="rId9"/>
    <p:sldId id="272" r:id="rId10"/>
    <p:sldId id="257" r:id="rId11"/>
    <p:sldId id="273" r:id="rId12"/>
    <p:sldId id="261" r:id="rId13"/>
    <p:sldId id="268" r:id="rId14"/>
    <p:sldId id="276" r:id="rId15"/>
    <p:sldId id="269" r:id="rId16"/>
    <p:sldId id="270" r:id="rId17"/>
    <p:sldId id="275" r:id="rId18"/>
    <p:sldId id="263" r:id="rId19"/>
    <p:sldId id="264" r:id="rId20"/>
    <p:sldId id="265" r:id="rId21"/>
    <p:sldId id="277" r:id="rId22"/>
    <p:sldId id="271" r:id="rId23"/>
  </p:sldIdLst>
  <p:sldSz cx="9144000" cy="6858000" type="screen4x3"/>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1" autoAdjust="0"/>
    <p:restoredTop sz="94660"/>
  </p:normalViewPr>
  <p:slideViewPr>
    <p:cSldViewPr snapToGrid="0">
      <p:cViewPr varScale="1">
        <p:scale>
          <a:sx n="94" d="100"/>
          <a:sy n="94" d="100"/>
        </p:scale>
        <p:origin x="221" y="8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02299" cy="348711"/>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5231640" y="0"/>
            <a:ext cx="4002299" cy="348711"/>
          </a:xfrm>
          <a:prstGeom prst="rect">
            <a:avLst/>
          </a:prstGeom>
        </p:spPr>
        <p:txBody>
          <a:bodyPr vert="horz" lIns="92492" tIns="46246" rIns="92492" bIns="46246" rtlCol="0"/>
          <a:lstStyle>
            <a:lvl1pPr algn="r">
              <a:defRPr sz="1200"/>
            </a:lvl1pPr>
          </a:lstStyle>
          <a:p>
            <a:fld id="{557B0D28-EE12-4EBA-9B90-83B60BD7F2D1}" type="datetimeFigureOut">
              <a:rPr lang="en-US" smtClean="0"/>
              <a:t>10/27/2015</a:t>
            </a:fld>
            <a:endParaRPr lang="en-US"/>
          </a:p>
        </p:txBody>
      </p:sp>
      <p:sp>
        <p:nvSpPr>
          <p:cNvPr id="4" name="Footer Placeholder 3"/>
          <p:cNvSpPr>
            <a:spLocks noGrp="1"/>
          </p:cNvSpPr>
          <p:nvPr>
            <p:ph type="ftr" sz="quarter" idx="2"/>
          </p:nvPr>
        </p:nvSpPr>
        <p:spPr>
          <a:xfrm>
            <a:off x="1" y="6601366"/>
            <a:ext cx="4002299" cy="348710"/>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5231640" y="6601366"/>
            <a:ext cx="4002299" cy="348710"/>
          </a:xfrm>
          <a:prstGeom prst="rect">
            <a:avLst/>
          </a:prstGeom>
        </p:spPr>
        <p:txBody>
          <a:bodyPr vert="horz" lIns="92492" tIns="46246" rIns="92492" bIns="46246" rtlCol="0" anchor="b"/>
          <a:lstStyle>
            <a:lvl1pPr algn="r">
              <a:defRPr sz="1200"/>
            </a:lvl1pPr>
          </a:lstStyle>
          <a:p>
            <a:fld id="{3904C542-1CB2-48BD-A9D3-74CA486DF08F}" type="slidenum">
              <a:rPr lang="en-US" smtClean="0"/>
              <a:t>‹#›</a:t>
            </a:fld>
            <a:endParaRPr lang="en-US"/>
          </a:p>
        </p:txBody>
      </p:sp>
    </p:spTree>
    <p:extLst>
      <p:ext uri="{BB962C8B-B14F-4D97-AF65-F5344CB8AC3E}">
        <p14:creationId xmlns:p14="http://schemas.microsoft.com/office/powerpoint/2010/main" val="3361876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02299" cy="348711"/>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5231640" y="0"/>
            <a:ext cx="4002299" cy="348711"/>
          </a:xfrm>
          <a:prstGeom prst="rect">
            <a:avLst/>
          </a:prstGeom>
        </p:spPr>
        <p:txBody>
          <a:bodyPr vert="horz" lIns="92492" tIns="46246" rIns="92492" bIns="46246" rtlCol="0"/>
          <a:lstStyle>
            <a:lvl1pPr algn="r">
              <a:defRPr sz="1200"/>
            </a:lvl1pPr>
          </a:lstStyle>
          <a:p>
            <a:fld id="{C5089B53-FE7E-41A1-95A5-F3F43CC3940B}" type="datetimeFigureOut">
              <a:rPr lang="en-US" smtClean="0"/>
              <a:t>10/27/2015</a:t>
            </a:fld>
            <a:endParaRPr lang="en-US"/>
          </a:p>
        </p:txBody>
      </p:sp>
      <p:sp>
        <p:nvSpPr>
          <p:cNvPr id="4" name="Slide Image Placeholder 3"/>
          <p:cNvSpPr>
            <a:spLocks noGrp="1" noRot="1" noChangeAspect="1"/>
          </p:cNvSpPr>
          <p:nvPr>
            <p:ph type="sldImg" idx="2"/>
          </p:nvPr>
        </p:nvSpPr>
        <p:spPr>
          <a:xfrm>
            <a:off x="3054350" y="868363"/>
            <a:ext cx="3127375" cy="23463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923608" y="3344724"/>
            <a:ext cx="7388860" cy="2736592"/>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01366"/>
            <a:ext cx="4002299" cy="348710"/>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5231640" y="6601366"/>
            <a:ext cx="4002299" cy="348710"/>
          </a:xfrm>
          <a:prstGeom prst="rect">
            <a:avLst/>
          </a:prstGeom>
        </p:spPr>
        <p:txBody>
          <a:bodyPr vert="horz" lIns="92492" tIns="46246" rIns="92492" bIns="46246" rtlCol="0" anchor="b"/>
          <a:lstStyle>
            <a:lvl1pPr algn="r">
              <a:defRPr sz="1200"/>
            </a:lvl1pPr>
          </a:lstStyle>
          <a:p>
            <a:fld id="{A2C60F26-7CAF-4A3C-8AD2-C078B5BA00AF}" type="slidenum">
              <a:rPr lang="en-US" smtClean="0"/>
              <a:t>‹#›</a:t>
            </a:fld>
            <a:endParaRPr lang="en-US"/>
          </a:p>
        </p:txBody>
      </p:sp>
    </p:spTree>
    <p:extLst>
      <p:ext uri="{BB962C8B-B14F-4D97-AF65-F5344CB8AC3E}">
        <p14:creationId xmlns:p14="http://schemas.microsoft.com/office/powerpoint/2010/main" val="3451109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C60F26-7CAF-4A3C-8AD2-C078B5BA00AF}" type="slidenum">
              <a:rPr lang="en-US" smtClean="0"/>
              <a:t>1</a:t>
            </a:fld>
            <a:endParaRPr lang="en-US"/>
          </a:p>
        </p:txBody>
      </p:sp>
    </p:spTree>
    <p:extLst>
      <p:ext uri="{BB962C8B-B14F-4D97-AF65-F5344CB8AC3E}">
        <p14:creationId xmlns:p14="http://schemas.microsoft.com/office/powerpoint/2010/main" val="2638986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C60F26-7CAF-4A3C-8AD2-C078B5BA00AF}" type="slidenum">
              <a:rPr lang="en-US" smtClean="0"/>
              <a:t>10</a:t>
            </a:fld>
            <a:endParaRPr lang="en-US"/>
          </a:p>
        </p:txBody>
      </p:sp>
    </p:spTree>
    <p:extLst>
      <p:ext uri="{BB962C8B-B14F-4D97-AF65-F5344CB8AC3E}">
        <p14:creationId xmlns:p14="http://schemas.microsoft.com/office/powerpoint/2010/main" val="1718764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a:t>
            </a:fld>
            <a:endParaRPr lang="en-US"/>
          </a:p>
        </p:txBody>
      </p:sp>
    </p:spTree>
    <p:extLst>
      <p:ext uri="{BB962C8B-B14F-4D97-AF65-F5344CB8AC3E}">
        <p14:creationId xmlns:p14="http://schemas.microsoft.com/office/powerpoint/2010/main" val="224157176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a:t>
            </a:fld>
            <a:endParaRPr lang="en-US"/>
          </a:p>
        </p:txBody>
      </p:sp>
    </p:spTree>
    <p:extLst>
      <p:ext uri="{BB962C8B-B14F-4D97-AF65-F5344CB8AC3E}">
        <p14:creationId xmlns:p14="http://schemas.microsoft.com/office/powerpoint/2010/main" val="3676699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a:t>
            </a:fld>
            <a:endParaRPr lang="en-US"/>
          </a:p>
        </p:txBody>
      </p:sp>
    </p:spTree>
    <p:extLst>
      <p:ext uri="{BB962C8B-B14F-4D97-AF65-F5344CB8AC3E}">
        <p14:creationId xmlns:p14="http://schemas.microsoft.com/office/powerpoint/2010/main" val="3001241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37506"/>
          </a:xfrm>
        </p:spPr>
        <p:txBody>
          <a:bodyPr>
            <a:noAutofit/>
          </a:bodyPr>
          <a:lstStyle>
            <a:lvl1pPr>
              <a:defRPr sz="4400"/>
            </a:lvl1pPr>
          </a:lstStyle>
          <a:p>
            <a:r>
              <a:rPr lang="en-US" smtClean="0"/>
              <a:t>Click to edit Master title style</a:t>
            </a:r>
            <a:endParaRPr lang="en-US" dirty="0"/>
          </a:p>
        </p:txBody>
      </p:sp>
      <p:sp>
        <p:nvSpPr>
          <p:cNvPr id="3" name="Content Placeholder 2"/>
          <p:cNvSpPr>
            <a:spLocks noGrp="1"/>
          </p:cNvSpPr>
          <p:nvPr>
            <p:ph idx="1"/>
          </p:nvPr>
        </p:nvSpPr>
        <p:spPr>
          <a:xfrm>
            <a:off x="628650" y="1163053"/>
            <a:ext cx="7886700" cy="5013910"/>
          </a:xfrm>
        </p:spPr>
        <p:txBody>
          <a:bodyPr>
            <a:normAutofit/>
          </a:bodyPr>
          <a:lstStyle>
            <a:lvl1pPr>
              <a:defRPr sz="3200"/>
            </a:lvl1pPr>
            <a:lvl2pPr>
              <a:defRPr sz="28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November 3, 2015</a:t>
            </a:r>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CE6FD0B-F0D9-4316-83DC-8613593477F8}" type="slidenum">
              <a:rPr lang="en-US" smtClean="0"/>
              <a:t>‹#›</a:t>
            </a:fld>
            <a:endParaRPr lang="en-US"/>
          </a:p>
        </p:txBody>
      </p:sp>
    </p:spTree>
    <p:extLst>
      <p:ext uri="{BB962C8B-B14F-4D97-AF65-F5344CB8AC3E}">
        <p14:creationId xmlns:p14="http://schemas.microsoft.com/office/powerpoint/2010/main" val="12729608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a:t>
            </a:fld>
            <a:endParaRPr lang="en-US"/>
          </a:p>
        </p:txBody>
      </p:sp>
    </p:spTree>
    <p:extLst>
      <p:ext uri="{BB962C8B-B14F-4D97-AF65-F5344CB8AC3E}">
        <p14:creationId xmlns:p14="http://schemas.microsoft.com/office/powerpoint/2010/main" val="4095531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58937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133893"/>
            <a:ext cx="3886200" cy="50430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133893"/>
            <a:ext cx="3886200" cy="50430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November 3, 2015</a:t>
            </a:r>
            <a:endParaRPr lang="en-US"/>
          </a:p>
        </p:txBody>
      </p:sp>
      <p:sp>
        <p:nvSpPr>
          <p:cNvPr id="6" name="Footer Placeholder 5"/>
          <p:cNvSpPr>
            <a:spLocks noGrp="1"/>
          </p:cNvSpPr>
          <p:nvPr>
            <p:ph type="ftr" sz="quarter" idx="11"/>
          </p:nvPr>
        </p:nvSpPr>
        <p:spPr/>
        <p:txBody>
          <a:bodyPr/>
          <a:lstStyle/>
          <a:p>
            <a:r>
              <a:rPr lang="en-US" smtClean="0"/>
              <a:t>Workshop on Medical Device Regulation</a:t>
            </a:r>
            <a:endParaRPr lang="en-US"/>
          </a:p>
        </p:txBody>
      </p:sp>
      <p:sp>
        <p:nvSpPr>
          <p:cNvPr id="7" name="Slide Number Placeholder 6"/>
          <p:cNvSpPr>
            <a:spLocks noGrp="1"/>
          </p:cNvSpPr>
          <p:nvPr>
            <p:ph type="sldNum" sz="quarter" idx="12"/>
          </p:nvPr>
        </p:nvSpPr>
        <p:spPr/>
        <p:txBody>
          <a:bodyPr/>
          <a:lstStyle/>
          <a:p>
            <a:fld id="{FCE6FD0B-F0D9-4316-83DC-8613593477F8}" type="slidenum">
              <a:rPr lang="en-US" smtClean="0"/>
              <a:t>‹#›</a:t>
            </a:fld>
            <a:endParaRPr lang="en-US"/>
          </a:p>
        </p:txBody>
      </p:sp>
    </p:spTree>
    <p:extLst>
      <p:ext uri="{BB962C8B-B14F-4D97-AF65-F5344CB8AC3E}">
        <p14:creationId xmlns:p14="http://schemas.microsoft.com/office/powerpoint/2010/main" val="172752406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November 3, 2015</a:t>
            </a:r>
            <a:endParaRPr lang="en-US"/>
          </a:p>
        </p:txBody>
      </p:sp>
      <p:sp>
        <p:nvSpPr>
          <p:cNvPr id="8" name="Footer Placeholder 7"/>
          <p:cNvSpPr>
            <a:spLocks noGrp="1"/>
          </p:cNvSpPr>
          <p:nvPr>
            <p:ph type="ftr" sz="quarter" idx="11"/>
          </p:nvPr>
        </p:nvSpPr>
        <p:spPr/>
        <p:txBody>
          <a:bodyPr/>
          <a:lstStyle/>
          <a:p>
            <a:r>
              <a:rPr lang="en-US" smtClean="0"/>
              <a:t>Workshop on Medical Device Regulation</a:t>
            </a:r>
            <a:endParaRPr lang="en-US"/>
          </a:p>
        </p:txBody>
      </p:sp>
      <p:sp>
        <p:nvSpPr>
          <p:cNvPr id="9" name="Slide Number Placeholder 8"/>
          <p:cNvSpPr>
            <a:spLocks noGrp="1"/>
          </p:cNvSpPr>
          <p:nvPr>
            <p:ph type="sldNum" sz="quarter" idx="12"/>
          </p:nvPr>
        </p:nvSpPr>
        <p:spPr/>
        <p:txBody>
          <a:bodyPr/>
          <a:lstStyle/>
          <a:p>
            <a:fld id="{FCE6FD0B-F0D9-4316-83DC-8613593477F8}" type="slidenum">
              <a:rPr lang="en-US" smtClean="0"/>
              <a:t>‹#›</a:t>
            </a:fld>
            <a:endParaRPr lang="en-US"/>
          </a:p>
        </p:txBody>
      </p:sp>
    </p:spTree>
    <p:extLst>
      <p:ext uri="{BB962C8B-B14F-4D97-AF65-F5344CB8AC3E}">
        <p14:creationId xmlns:p14="http://schemas.microsoft.com/office/powerpoint/2010/main" val="3962788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81358"/>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November 3, 2015</a:t>
            </a:r>
            <a:endParaRPr lang="en-US"/>
          </a:p>
        </p:txBody>
      </p:sp>
      <p:sp>
        <p:nvSpPr>
          <p:cNvPr id="4" name="Footer Placeholder 3"/>
          <p:cNvSpPr>
            <a:spLocks noGrp="1"/>
          </p:cNvSpPr>
          <p:nvPr>
            <p:ph type="ftr" sz="quarter" idx="11"/>
          </p:nvPr>
        </p:nvSpPr>
        <p:spPr/>
        <p:txBody>
          <a:bodyPr/>
          <a:lstStyle/>
          <a:p>
            <a:r>
              <a:rPr lang="en-US" smtClean="0"/>
              <a:t>Workshop on Medical Device Regulation</a:t>
            </a:r>
            <a:endParaRPr lang="en-US"/>
          </a:p>
        </p:txBody>
      </p:sp>
      <p:sp>
        <p:nvSpPr>
          <p:cNvPr id="5" name="Slide Number Placeholder 4"/>
          <p:cNvSpPr>
            <a:spLocks noGrp="1"/>
          </p:cNvSpPr>
          <p:nvPr>
            <p:ph type="sldNum" sz="quarter" idx="12"/>
          </p:nvPr>
        </p:nvSpPr>
        <p:spPr/>
        <p:txBody>
          <a:bodyPr/>
          <a:lstStyle/>
          <a:p>
            <a:fld id="{FCE6FD0B-F0D9-4316-83DC-8613593477F8}" type="slidenum">
              <a:rPr lang="en-US" smtClean="0"/>
              <a:t>‹#›</a:t>
            </a:fld>
            <a:endParaRPr lang="en-US"/>
          </a:p>
        </p:txBody>
      </p:sp>
    </p:spTree>
    <p:extLst>
      <p:ext uri="{BB962C8B-B14F-4D97-AF65-F5344CB8AC3E}">
        <p14:creationId xmlns:p14="http://schemas.microsoft.com/office/powerpoint/2010/main" val="6610455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November 3, 2015</a:t>
            </a:r>
            <a:endParaRPr lang="en-US"/>
          </a:p>
        </p:txBody>
      </p:sp>
      <p:sp>
        <p:nvSpPr>
          <p:cNvPr id="3" name="Footer Placeholder 2"/>
          <p:cNvSpPr>
            <a:spLocks noGrp="1"/>
          </p:cNvSpPr>
          <p:nvPr>
            <p:ph type="ftr" sz="quarter" idx="11"/>
          </p:nvPr>
        </p:nvSpPr>
        <p:spPr/>
        <p:txBody>
          <a:bodyPr/>
          <a:lstStyle/>
          <a:p>
            <a:r>
              <a:rPr lang="en-US" smtClean="0"/>
              <a:t>Workshop on Medical Device Regulation</a:t>
            </a:r>
            <a:endParaRPr lang="en-US"/>
          </a:p>
        </p:txBody>
      </p:sp>
      <p:sp>
        <p:nvSpPr>
          <p:cNvPr id="4" name="Slide Number Placeholder 3"/>
          <p:cNvSpPr>
            <a:spLocks noGrp="1"/>
          </p:cNvSpPr>
          <p:nvPr>
            <p:ph type="sldNum" sz="quarter" idx="12"/>
          </p:nvPr>
        </p:nvSpPr>
        <p:spPr/>
        <p:txBody>
          <a:bodyPr/>
          <a:lstStyle/>
          <a:p>
            <a:fld id="{FCE6FD0B-F0D9-4316-83DC-8613593477F8}" type="slidenum">
              <a:rPr lang="en-US" smtClean="0"/>
              <a:t>‹#›</a:t>
            </a:fld>
            <a:endParaRPr lang="en-US"/>
          </a:p>
        </p:txBody>
      </p:sp>
    </p:spTree>
    <p:extLst>
      <p:ext uri="{BB962C8B-B14F-4D97-AF65-F5344CB8AC3E}">
        <p14:creationId xmlns:p14="http://schemas.microsoft.com/office/powerpoint/2010/main" val="219702011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November 3, 2015</a:t>
            </a:r>
            <a:endParaRPr lang="en-US"/>
          </a:p>
        </p:txBody>
      </p:sp>
      <p:sp>
        <p:nvSpPr>
          <p:cNvPr id="6" name="Footer Placeholder 5"/>
          <p:cNvSpPr>
            <a:spLocks noGrp="1"/>
          </p:cNvSpPr>
          <p:nvPr>
            <p:ph type="ftr" sz="quarter" idx="11"/>
          </p:nvPr>
        </p:nvSpPr>
        <p:spPr/>
        <p:txBody>
          <a:bodyPr/>
          <a:lstStyle/>
          <a:p>
            <a:r>
              <a:rPr lang="en-US" smtClean="0"/>
              <a:t>Workshop on Medical Device Regulation</a:t>
            </a:r>
            <a:endParaRPr lang="en-US"/>
          </a:p>
        </p:txBody>
      </p:sp>
      <p:sp>
        <p:nvSpPr>
          <p:cNvPr id="7" name="Slide Number Placeholder 6"/>
          <p:cNvSpPr>
            <a:spLocks noGrp="1"/>
          </p:cNvSpPr>
          <p:nvPr>
            <p:ph type="sldNum" sz="quarter" idx="12"/>
          </p:nvPr>
        </p:nvSpPr>
        <p:spPr/>
        <p:txBody>
          <a:bodyPr/>
          <a:lstStyle/>
          <a:p>
            <a:fld id="{FCE6FD0B-F0D9-4316-83DC-8613593477F8}" type="slidenum">
              <a:rPr lang="en-US" smtClean="0"/>
              <a:t>‹#›</a:t>
            </a:fld>
            <a:endParaRPr lang="en-US"/>
          </a:p>
        </p:txBody>
      </p:sp>
    </p:spTree>
    <p:extLst>
      <p:ext uri="{BB962C8B-B14F-4D97-AF65-F5344CB8AC3E}">
        <p14:creationId xmlns:p14="http://schemas.microsoft.com/office/powerpoint/2010/main" val="37467335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November 3, 2015</a:t>
            </a:r>
            <a:endParaRPr lang="en-US"/>
          </a:p>
        </p:txBody>
      </p:sp>
      <p:sp>
        <p:nvSpPr>
          <p:cNvPr id="6" name="Footer Placeholder 5"/>
          <p:cNvSpPr>
            <a:spLocks noGrp="1"/>
          </p:cNvSpPr>
          <p:nvPr>
            <p:ph type="ftr" sz="quarter" idx="11"/>
          </p:nvPr>
        </p:nvSpPr>
        <p:spPr/>
        <p:txBody>
          <a:bodyPr/>
          <a:lstStyle/>
          <a:p>
            <a:r>
              <a:rPr lang="en-US" smtClean="0"/>
              <a:t>Workshop on Medical Device Regulation</a:t>
            </a:r>
            <a:endParaRPr lang="en-US"/>
          </a:p>
        </p:txBody>
      </p:sp>
      <p:sp>
        <p:nvSpPr>
          <p:cNvPr id="7" name="Slide Number Placeholder 6"/>
          <p:cNvSpPr>
            <a:spLocks noGrp="1"/>
          </p:cNvSpPr>
          <p:nvPr>
            <p:ph type="sldNum" sz="quarter" idx="12"/>
          </p:nvPr>
        </p:nvSpPr>
        <p:spPr/>
        <p:txBody>
          <a:bodyPr/>
          <a:lstStyle/>
          <a:p>
            <a:fld id="{FCE6FD0B-F0D9-4316-83DC-8613593477F8}" type="slidenum">
              <a:rPr lang="en-US" smtClean="0"/>
              <a:t>‹#›</a:t>
            </a:fld>
            <a:endParaRPr lang="en-US"/>
          </a:p>
        </p:txBody>
      </p:sp>
    </p:spTree>
    <p:extLst>
      <p:ext uri="{BB962C8B-B14F-4D97-AF65-F5344CB8AC3E}">
        <p14:creationId xmlns:p14="http://schemas.microsoft.com/office/powerpoint/2010/main" val="1990089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November 3, 2015</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Workshop on Medical Device Regulation</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CE6FD0B-F0D9-4316-83DC-8613593477F8}" type="slidenum">
              <a:rPr lang="en-US" smtClean="0"/>
              <a:t>‹#›</a:t>
            </a:fld>
            <a:endParaRPr lang="en-US"/>
          </a:p>
        </p:txBody>
      </p:sp>
    </p:spTree>
    <p:extLst>
      <p:ext uri="{BB962C8B-B14F-4D97-AF65-F5344CB8AC3E}">
        <p14:creationId xmlns:p14="http://schemas.microsoft.com/office/powerpoint/2010/main" val="33306552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mddionline.com/print/2886" TargetMode="External"/><Relationship Id="rId2" Type="http://schemas.openxmlformats.org/officeDocument/2006/relationships/hyperlink" Target="http://mddionline.com/print/6795" TargetMode="External"/><Relationship Id="rId1" Type="http://schemas.openxmlformats.org/officeDocument/2006/relationships/slideLayout" Target="../slideLayouts/slideLayout2.xml"/><Relationship Id="rId4" Type="http://schemas.openxmlformats.org/officeDocument/2006/relationships/hyperlink" Target="http://mddionline.com/print/290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Testing for Irritation and Sensitization</a:t>
            </a:r>
            <a:endParaRPr lang="en-US" dirty="0"/>
          </a:p>
        </p:txBody>
      </p:sp>
      <p:sp>
        <p:nvSpPr>
          <p:cNvPr id="3" name="Subtitle 2"/>
          <p:cNvSpPr>
            <a:spLocks noGrp="1"/>
          </p:cNvSpPr>
          <p:nvPr>
            <p:ph type="subTitle" idx="1"/>
          </p:nvPr>
        </p:nvSpPr>
        <p:spPr/>
        <p:txBody>
          <a:bodyPr/>
          <a:lstStyle/>
          <a:p>
            <a:r>
              <a:rPr lang="en-US" dirty="0"/>
              <a:t>Kenneth R. St. John, PhD</a:t>
            </a:r>
          </a:p>
          <a:p>
            <a:r>
              <a:rPr lang="en-US" dirty="0"/>
              <a:t>Chairman</a:t>
            </a:r>
          </a:p>
          <a:p>
            <a:r>
              <a:rPr lang="en-US" dirty="0"/>
              <a:t>F04.16 Subcommittee on Biocompatibility Test Methods</a:t>
            </a:r>
          </a:p>
          <a:p>
            <a:endParaRPr lang="en-US"/>
          </a:p>
          <a:p>
            <a:endParaRPr lang="en-US"/>
          </a:p>
        </p:txBody>
      </p:sp>
    </p:spTree>
    <p:extLst>
      <p:ext uri="{BB962C8B-B14F-4D97-AF65-F5344CB8AC3E}">
        <p14:creationId xmlns:p14="http://schemas.microsoft.com/office/powerpoint/2010/main" val="2710665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In Vivo </a:t>
            </a:r>
            <a:r>
              <a:rPr lang="en-US" dirty="0" smtClean="0"/>
              <a:t>Testing - Sensitization</a:t>
            </a:r>
            <a:endParaRPr lang="en-US" dirty="0"/>
          </a:p>
        </p:txBody>
      </p:sp>
      <p:pic>
        <p:nvPicPr>
          <p:cNvPr id="7" name="Content Placeholder 6"/>
          <p:cNvPicPr>
            <a:picLocks noGrp="1" noChangeAspect="1"/>
          </p:cNvPicPr>
          <p:nvPr>
            <p:ph idx="1"/>
          </p:nvPr>
        </p:nvPicPr>
        <p:blipFill>
          <a:blip r:embed="rId3">
            <a:lum bright="-20000" contrast="40000"/>
          </a:blip>
          <a:stretch>
            <a:fillRect/>
          </a:stretch>
        </p:blipFill>
        <p:spPr>
          <a:xfrm>
            <a:off x="1345652" y="1063001"/>
            <a:ext cx="6452695" cy="1737360"/>
          </a:xfrm>
          <a:prstGeom prst="rect">
            <a:avLst/>
          </a:prstGeom>
        </p:spPr>
      </p:pic>
      <p:sp>
        <p:nvSpPr>
          <p:cNvPr id="4" name="Date Placeholder 3"/>
          <p:cNvSpPr>
            <a:spLocks noGrp="1"/>
          </p:cNvSpPr>
          <p:nvPr>
            <p:ph type="dt" sz="half" idx="10"/>
          </p:nvPr>
        </p:nvSpPr>
        <p:spPr/>
        <p:txBody>
          <a:bodyPr/>
          <a:lstStyle/>
          <a:p>
            <a:r>
              <a:rPr lang="en-US" smtClean="0"/>
              <a:t>November 3, 2015</a:t>
            </a:r>
            <a:endParaRPr lang="en-US" dirty="0"/>
          </a:p>
        </p:txBody>
      </p:sp>
      <p:sp>
        <p:nvSpPr>
          <p:cNvPr id="5" name="Footer Placeholder 4"/>
          <p:cNvSpPr>
            <a:spLocks noGrp="1"/>
          </p:cNvSpPr>
          <p:nvPr>
            <p:ph type="ftr" sz="quarter" idx="11"/>
          </p:nvPr>
        </p:nvSpPr>
        <p:spPr/>
        <p:txBody>
          <a:bodyPr/>
          <a:lstStyle/>
          <a:p>
            <a:r>
              <a:rPr lang="en-US" smtClean="0"/>
              <a:t>Workshop on Medical Device Regulation</a:t>
            </a:r>
            <a:endParaRPr lang="en-US" dirty="0"/>
          </a:p>
        </p:txBody>
      </p:sp>
      <p:sp>
        <p:nvSpPr>
          <p:cNvPr id="6" name="Slide Number Placeholder 5"/>
          <p:cNvSpPr>
            <a:spLocks noGrp="1"/>
          </p:cNvSpPr>
          <p:nvPr>
            <p:ph type="sldNum" sz="quarter" idx="12"/>
          </p:nvPr>
        </p:nvSpPr>
        <p:spPr/>
        <p:txBody>
          <a:bodyPr/>
          <a:lstStyle/>
          <a:p>
            <a:fld id="{3D8F4C43-760B-4111-AFB2-A6883325751A}" type="slidenum">
              <a:rPr lang="en-US" smtClean="0"/>
              <a:pPr/>
              <a:t>10</a:t>
            </a:fld>
            <a:endParaRPr lang="en-US" dirty="0"/>
          </a:p>
        </p:txBody>
      </p:sp>
      <p:pic>
        <p:nvPicPr>
          <p:cNvPr id="8" name="Picture 7"/>
          <p:cNvPicPr>
            <a:picLocks noChangeAspect="1"/>
          </p:cNvPicPr>
          <p:nvPr/>
        </p:nvPicPr>
        <p:blipFill>
          <a:blip r:embed="rId4">
            <a:lum bright="-20000" contrast="40000"/>
          </a:blip>
          <a:stretch>
            <a:fillRect/>
          </a:stretch>
        </p:blipFill>
        <p:spPr>
          <a:xfrm>
            <a:off x="1345652" y="2821638"/>
            <a:ext cx="6455664" cy="1609989"/>
          </a:xfrm>
          <a:prstGeom prst="rect">
            <a:avLst/>
          </a:prstGeom>
        </p:spPr>
      </p:pic>
      <p:pic>
        <p:nvPicPr>
          <p:cNvPr id="9" name="Picture 8"/>
          <p:cNvPicPr>
            <a:picLocks noChangeAspect="1"/>
          </p:cNvPicPr>
          <p:nvPr/>
        </p:nvPicPr>
        <p:blipFill>
          <a:blip r:embed="rId5">
            <a:lum bright="-20000" contrast="40000"/>
          </a:blip>
          <a:stretch>
            <a:fillRect/>
          </a:stretch>
        </p:blipFill>
        <p:spPr>
          <a:xfrm>
            <a:off x="1342683" y="4452904"/>
            <a:ext cx="6455664" cy="1675909"/>
          </a:xfrm>
          <a:prstGeom prst="rect">
            <a:avLst/>
          </a:prstGeom>
        </p:spPr>
      </p:pic>
    </p:spTree>
    <p:extLst>
      <p:ext uri="{BB962C8B-B14F-4D97-AF65-F5344CB8AC3E}">
        <p14:creationId xmlns:p14="http://schemas.microsoft.com/office/powerpoint/2010/main" val="8156466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Vivo Testing - Sensitization</a:t>
            </a:r>
          </a:p>
        </p:txBody>
      </p:sp>
      <p:sp>
        <p:nvSpPr>
          <p:cNvPr id="3" name="Content Placeholder 2"/>
          <p:cNvSpPr>
            <a:spLocks noGrp="1"/>
          </p:cNvSpPr>
          <p:nvPr>
            <p:ph idx="1"/>
          </p:nvPr>
        </p:nvSpPr>
        <p:spPr/>
        <p:txBody>
          <a:bodyPr/>
          <a:lstStyle/>
          <a:p>
            <a:r>
              <a:rPr lang="en-US" dirty="0" smtClean="0"/>
              <a:t>“Biomaterials and other device materials are tested for the presence of sensitizing chemicals using guinea pigs.  Guinea pig sensitization tests require six to eight weeks and thus take the longest time to complete of all the acute biocompatibility </a:t>
            </a:r>
            <a:r>
              <a:rPr lang="en-US" dirty="0"/>
              <a:t>tests …” – Richard F. Wallin (see reference at the end of talk)</a:t>
            </a:r>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11</a:t>
            </a:fld>
            <a:endParaRPr lang="en-US"/>
          </a:p>
        </p:txBody>
      </p:sp>
    </p:spTree>
    <p:extLst>
      <p:ext uri="{BB962C8B-B14F-4D97-AF65-F5344CB8AC3E}">
        <p14:creationId xmlns:p14="http://schemas.microsoft.com/office/powerpoint/2010/main" val="313460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F720 - Sensitization</a:t>
            </a:r>
            <a:endParaRPr lang="en-US" dirty="0"/>
          </a:p>
        </p:txBody>
      </p:sp>
      <p:sp>
        <p:nvSpPr>
          <p:cNvPr id="3" name="Content Placeholder 2"/>
          <p:cNvSpPr>
            <a:spLocks noGrp="1"/>
          </p:cNvSpPr>
          <p:nvPr>
            <p:ph idx="1"/>
          </p:nvPr>
        </p:nvSpPr>
        <p:spPr>
          <a:xfrm>
            <a:off x="628650" y="1002633"/>
            <a:ext cx="7886700" cy="5174330"/>
          </a:xfrm>
        </p:spPr>
        <p:txBody>
          <a:bodyPr>
            <a:normAutofit fontScale="85000" lnSpcReduction="20000"/>
          </a:bodyPr>
          <a:lstStyle/>
          <a:p>
            <a:r>
              <a:rPr lang="en-US" dirty="0" smtClean="0"/>
              <a:t>Intradermal injection of an extract</a:t>
            </a:r>
          </a:p>
          <a:p>
            <a:pPr lvl="1"/>
            <a:r>
              <a:rPr lang="en-US" dirty="0" smtClean="0"/>
              <a:t>Three sites on each side of spine</a:t>
            </a:r>
          </a:p>
          <a:p>
            <a:pPr lvl="1"/>
            <a:r>
              <a:rPr lang="en-US" dirty="0" smtClean="0"/>
              <a:t>Adjuvant</a:t>
            </a:r>
          </a:p>
          <a:p>
            <a:pPr lvl="1"/>
            <a:r>
              <a:rPr lang="en-US" dirty="0" smtClean="0"/>
              <a:t>Sample without adjuvant</a:t>
            </a:r>
          </a:p>
          <a:p>
            <a:pPr lvl="1"/>
            <a:r>
              <a:rPr lang="en-US" dirty="0" smtClean="0"/>
              <a:t>Sample plus adjuvant</a:t>
            </a:r>
          </a:p>
          <a:p>
            <a:r>
              <a:rPr lang="en-US" dirty="0" smtClean="0"/>
              <a:t>One week later</a:t>
            </a:r>
          </a:p>
          <a:p>
            <a:pPr lvl="1"/>
            <a:r>
              <a:rPr lang="en-US" dirty="0"/>
              <a:t>Sample in petroleum </a:t>
            </a:r>
            <a:r>
              <a:rPr lang="en-US" dirty="0" smtClean="0"/>
              <a:t>jelly or liquid on filter paper applied at each site</a:t>
            </a:r>
          </a:p>
          <a:p>
            <a:pPr lvl="1"/>
            <a:r>
              <a:rPr lang="en-US" dirty="0" smtClean="0"/>
              <a:t>Leave for 48 hours</a:t>
            </a:r>
          </a:p>
          <a:p>
            <a:r>
              <a:rPr lang="en-US" dirty="0" smtClean="0"/>
              <a:t>An additional week later</a:t>
            </a:r>
          </a:p>
          <a:p>
            <a:pPr lvl="1"/>
            <a:r>
              <a:rPr lang="en-US" dirty="0" smtClean="0"/>
              <a:t>Sample in </a:t>
            </a:r>
            <a:r>
              <a:rPr lang="en-US" dirty="0"/>
              <a:t>petroleum </a:t>
            </a:r>
            <a:r>
              <a:rPr lang="en-US" dirty="0" smtClean="0"/>
              <a:t>jelly or liquid on </a:t>
            </a:r>
            <a:r>
              <a:rPr lang="en-US" dirty="0"/>
              <a:t>filter paper applied at each </a:t>
            </a:r>
            <a:r>
              <a:rPr lang="en-US" dirty="0" smtClean="0"/>
              <a:t>site</a:t>
            </a:r>
          </a:p>
          <a:p>
            <a:pPr lvl="1"/>
            <a:r>
              <a:rPr lang="en-US" dirty="0" smtClean="0"/>
              <a:t>Leave for 24 hours</a:t>
            </a:r>
          </a:p>
          <a:p>
            <a:pPr lvl="1"/>
            <a:r>
              <a:rPr lang="en-US" dirty="0" smtClean="0"/>
              <a:t>Evaluate 1 Hr, 24 hr, 48 hr later</a:t>
            </a:r>
          </a:p>
          <a:p>
            <a:pPr lvl="1"/>
            <a:r>
              <a:rPr lang="en-US" dirty="0" smtClean="0"/>
              <a:t>Edema/Erythema scoring system (same as F719)</a:t>
            </a:r>
            <a:endParaRPr lang="en-US" dirty="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12</a:t>
            </a:fld>
            <a:endParaRPr lang="en-US"/>
          </a:p>
        </p:txBody>
      </p:sp>
    </p:spTree>
    <p:extLst>
      <p:ext uri="{BB962C8B-B14F-4D97-AF65-F5344CB8AC3E}">
        <p14:creationId xmlns:p14="http://schemas.microsoft.com/office/powerpoint/2010/main" val="3855031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F2147 - Sensitization</a:t>
            </a:r>
            <a:endParaRPr lang="en-US" dirty="0"/>
          </a:p>
        </p:txBody>
      </p:sp>
      <p:sp>
        <p:nvSpPr>
          <p:cNvPr id="3" name="Content Placeholder 2"/>
          <p:cNvSpPr>
            <a:spLocks noGrp="1"/>
          </p:cNvSpPr>
          <p:nvPr>
            <p:ph idx="1"/>
          </p:nvPr>
        </p:nvSpPr>
        <p:spPr/>
        <p:txBody>
          <a:bodyPr/>
          <a:lstStyle/>
          <a:p>
            <a:r>
              <a:rPr lang="en-US" dirty="0" smtClean="0"/>
              <a:t>Intended to provide a different method of exposure that the Maximization test (F720), in which false positives were seen (both methods are internationally accepted)</a:t>
            </a:r>
          </a:p>
          <a:p>
            <a:r>
              <a:rPr lang="en-US" dirty="0" smtClean="0"/>
              <a:t>A table of dose applications over about a 28 day period</a:t>
            </a:r>
          </a:p>
          <a:p>
            <a:r>
              <a:rPr lang="en-US" dirty="0" smtClean="0"/>
              <a:t>Has a useful rationale and test comparison table in the appendix</a:t>
            </a:r>
            <a:endParaRPr lang="en-US" dirty="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13</a:t>
            </a:fld>
            <a:endParaRPr lang="en-US"/>
          </a:p>
        </p:txBody>
      </p:sp>
    </p:spTree>
    <p:extLst>
      <p:ext uri="{BB962C8B-B14F-4D97-AF65-F5344CB8AC3E}">
        <p14:creationId xmlns:p14="http://schemas.microsoft.com/office/powerpoint/2010/main" val="1559931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F2147 - Sensitization</a:t>
            </a:r>
            <a:endParaRPr lang="en-US" dirty="0"/>
          </a:p>
        </p:txBody>
      </p:sp>
      <p:sp>
        <p:nvSpPr>
          <p:cNvPr id="3" name="Content Placeholder 2"/>
          <p:cNvSpPr>
            <a:spLocks noGrp="1"/>
          </p:cNvSpPr>
          <p:nvPr>
            <p:ph idx="1"/>
          </p:nvPr>
        </p:nvSpPr>
        <p:spPr/>
        <p:txBody>
          <a:bodyPr/>
          <a:lstStyle/>
          <a:p>
            <a:r>
              <a:rPr lang="en-US" dirty="0" smtClean="0"/>
              <a:t>Same scoring matrix as F719 and F720</a:t>
            </a:r>
          </a:p>
          <a:p>
            <a:r>
              <a:rPr lang="en-US" dirty="0" smtClean="0"/>
              <a:t>More variations in the challenge types and intervals of repeated doses</a:t>
            </a:r>
          </a:p>
          <a:p>
            <a:r>
              <a:rPr lang="en-US" dirty="0" smtClean="0"/>
              <a:t>Some experts consider this to be potentially more meaningful in actual application</a:t>
            </a:r>
          </a:p>
          <a:p>
            <a:r>
              <a:rPr lang="en-US" dirty="0" smtClean="0"/>
              <a:t>All applications (with or without adjuvant) to the shaved skin but no skin injections</a:t>
            </a:r>
            <a:r>
              <a:rPr lang="en-US" dirty="0" smtClean="0"/>
              <a:t> </a:t>
            </a:r>
            <a:endParaRPr lang="en-US" dirty="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14</a:t>
            </a:fld>
            <a:endParaRPr lang="en-US"/>
          </a:p>
        </p:txBody>
      </p:sp>
    </p:spTree>
    <p:extLst>
      <p:ext uri="{BB962C8B-B14F-4D97-AF65-F5344CB8AC3E}">
        <p14:creationId xmlns:p14="http://schemas.microsoft.com/office/powerpoint/2010/main" val="23819989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F2148 - Sensitization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Lymph nodes in mice</a:t>
            </a:r>
          </a:p>
          <a:p>
            <a:r>
              <a:rPr lang="en-US" dirty="0" smtClean="0"/>
              <a:t>Extract applied to both ears daily for three days</a:t>
            </a:r>
          </a:p>
          <a:p>
            <a:r>
              <a:rPr lang="en-US" dirty="0" smtClean="0"/>
              <a:t>On day 6</a:t>
            </a:r>
          </a:p>
          <a:p>
            <a:pPr lvl="1"/>
            <a:r>
              <a:rPr lang="en-US" dirty="0" smtClean="0"/>
              <a:t>Prepare and inject a radiolabeled tracer (</a:t>
            </a:r>
            <a:r>
              <a:rPr lang="en-US" dirty="0" err="1" smtClean="0"/>
              <a:t>tritiated</a:t>
            </a:r>
            <a:r>
              <a:rPr lang="en-US" dirty="0" smtClean="0"/>
              <a:t> thymidine)</a:t>
            </a:r>
          </a:p>
          <a:p>
            <a:pPr lvl="1"/>
            <a:r>
              <a:rPr lang="en-US" dirty="0" smtClean="0"/>
              <a:t>Five hours later, euthanize mice</a:t>
            </a:r>
          </a:p>
          <a:p>
            <a:pPr lvl="1"/>
            <a:r>
              <a:rPr lang="en-US" dirty="0" smtClean="0"/>
              <a:t>Collect the auricular lymph node from each ear</a:t>
            </a:r>
          </a:p>
          <a:p>
            <a:pPr lvl="1"/>
            <a:r>
              <a:rPr lang="en-US" dirty="0" smtClean="0"/>
              <a:t>Mash or otherwise cut up lymph nodes into very small pieces</a:t>
            </a:r>
          </a:p>
          <a:p>
            <a:pPr lvl="1"/>
            <a:r>
              <a:rPr lang="en-US" dirty="0" smtClean="0"/>
              <a:t>Centrifuge and wash 3 times (PBS)</a:t>
            </a:r>
          </a:p>
          <a:p>
            <a:pPr lvl="1"/>
            <a:r>
              <a:rPr lang="en-US" dirty="0" smtClean="0"/>
              <a:t>Replace supernatant with </a:t>
            </a:r>
            <a:r>
              <a:rPr lang="en-US" dirty="0" err="1" smtClean="0"/>
              <a:t>Tricloroacetic</a:t>
            </a:r>
            <a:r>
              <a:rPr lang="en-US" dirty="0" smtClean="0"/>
              <a:t> acid, resuspend and precipitate overnight</a:t>
            </a:r>
          </a:p>
          <a:p>
            <a:pPr lvl="1"/>
            <a:r>
              <a:rPr lang="en-US" dirty="0" smtClean="0"/>
              <a:t>Replace TCA supernatant with fresh</a:t>
            </a:r>
          </a:p>
          <a:p>
            <a:pPr lvl="1"/>
            <a:r>
              <a:rPr lang="en-US" dirty="0" smtClean="0"/>
              <a:t>Resuspend and count </a:t>
            </a:r>
            <a:r>
              <a:rPr lang="en-US" dirty="0" err="1" smtClean="0"/>
              <a:t>redioactivity</a:t>
            </a:r>
            <a:endParaRPr lang="en-US" dirty="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15</a:t>
            </a:fld>
            <a:endParaRPr lang="en-US"/>
          </a:p>
        </p:txBody>
      </p:sp>
    </p:spTree>
    <p:extLst>
      <p:ext uri="{BB962C8B-B14F-4D97-AF65-F5344CB8AC3E}">
        <p14:creationId xmlns:p14="http://schemas.microsoft.com/office/powerpoint/2010/main" val="19888394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none">
            <a:normAutofit fontScale="90000"/>
          </a:bodyPr>
          <a:lstStyle/>
          <a:p>
            <a:r>
              <a:rPr lang="en-US" dirty="0" smtClean="0"/>
              <a:t>F2808 – </a:t>
            </a:r>
            <a:r>
              <a:rPr lang="en-US" dirty="0" smtClean="0"/>
              <a:t>Irritation Behind </a:t>
            </a:r>
            <a:r>
              <a:rPr lang="en-US" dirty="0" smtClean="0"/>
              <a:t>the Knee</a:t>
            </a:r>
            <a:endParaRPr lang="en-US" dirty="0"/>
          </a:p>
        </p:txBody>
      </p:sp>
      <p:sp>
        <p:nvSpPr>
          <p:cNvPr id="3" name="Content Placeholder 2"/>
          <p:cNvSpPr>
            <a:spLocks noGrp="1"/>
          </p:cNvSpPr>
          <p:nvPr>
            <p:ph idx="1"/>
          </p:nvPr>
        </p:nvSpPr>
        <p:spPr/>
        <p:txBody>
          <a:bodyPr/>
          <a:lstStyle/>
          <a:p>
            <a:r>
              <a:rPr lang="en-US" dirty="0" smtClean="0"/>
              <a:t>Controversial – Not Accepted by US FDA</a:t>
            </a:r>
          </a:p>
          <a:p>
            <a:r>
              <a:rPr lang="en-US" dirty="0" smtClean="0"/>
              <a:t>Possible that only the company that advocated for it actually uses it</a:t>
            </a:r>
          </a:p>
          <a:p>
            <a:r>
              <a:rPr lang="en-US" dirty="0" smtClean="0"/>
              <a:t>Mostly used for over-the-counter OB/</a:t>
            </a:r>
            <a:r>
              <a:rPr lang="en-US" dirty="0" err="1" smtClean="0"/>
              <a:t>Gyn</a:t>
            </a:r>
            <a:r>
              <a:rPr lang="en-US" dirty="0" smtClean="0"/>
              <a:t> products</a:t>
            </a:r>
          </a:p>
          <a:p>
            <a:r>
              <a:rPr lang="en-US" dirty="0" smtClean="0"/>
              <a:t>Places material behind the knee of human volunteers</a:t>
            </a:r>
          </a:p>
          <a:p>
            <a:pPr lvl="1"/>
            <a:r>
              <a:rPr lang="en-US" dirty="0" smtClean="0"/>
              <a:t>6 hours per day for 5 days</a:t>
            </a:r>
          </a:p>
          <a:p>
            <a:pPr lvl="1"/>
            <a:r>
              <a:rPr lang="en-US" dirty="0" smtClean="0"/>
              <a:t>Normal activities cause mechanical irritation in addition to testing chemical irritation</a:t>
            </a:r>
            <a:endParaRPr lang="en-US" dirty="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16</a:t>
            </a:fld>
            <a:endParaRPr lang="en-US"/>
          </a:p>
        </p:txBody>
      </p:sp>
    </p:spTree>
    <p:extLst>
      <p:ext uri="{BB962C8B-B14F-4D97-AF65-F5344CB8AC3E}">
        <p14:creationId xmlns:p14="http://schemas.microsoft.com/office/powerpoint/2010/main" val="41782870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078" y="144691"/>
            <a:ext cx="7886700" cy="637506"/>
          </a:xfrm>
        </p:spPr>
        <p:txBody>
          <a:bodyPr/>
          <a:lstStyle/>
          <a:p>
            <a:r>
              <a:rPr lang="en-US" dirty="0" smtClean="0"/>
              <a:t>Withdrawn Standards (2011)</a:t>
            </a:r>
            <a:endParaRPr lang="en-US" dirty="0"/>
          </a:p>
        </p:txBody>
      </p:sp>
      <p:pic>
        <p:nvPicPr>
          <p:cNvPr id="7" name="Content Placeholder 6"/>
          <p:cNvPicPr>
            <a:picLocks noGrp="1" noChangeAspect="1"/>
          </p:cNvPicPr>
          <p:nvPr>
            <p:ph idx="1"/>
          </p:nvPr>
        </p:nvPicPr>
        <p:blipFill>
          <a:blip r:embed="rId2">
            <a:lum bright="-20000" contrast="40000"/>
          </a:blip>
          <a:stretch>
            <a:fillRect/>
          </a:stretch>
        </p:blipFill>
        <p:spPr>
          <a:xfrm>
            <a:off x="708140" y="867557"/>
            <a:ext cx="7886700" cy="1913760"/>
          </a:xfrm>
          <a:prstGeom prst="rect">
            <a:avLst/>
          </a:prstGeom>
        </p:spPr>
      </p:pic>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17</a:t>
            </a:fld>
            <a:endParaRPr lang="en-US"/>
          </a:p>
        </p:txBody>
      </p:sp>
      <p:pic>
        <p:nvPicPr>
          <p:cNvPr id="8" name="Picture 7"/>
          <p:cNvPicPr>
            <a:picLocks noChangeAspect="1"/>
          </p:cNvPicPr>
          <p:nvPr/>
        </p:nvPicPr>
        <p:blipFill>
          <a:blip r:embed="rId3">
            <a:lum bright="-20000" contrast="40000"/>
          </a:blip>
          <a:stretch>
            <a:fillRect/>
          </a:stretch>
        </p:blipFill>
        <p:spPr>
          <a:xfrm>
            <a:off x="619506" y="2781317"/>
            <a:ext cx="7891272" cy="2213758"/>
          </a:xfrm>
          <a:prstGeom prst="rect">
            <a:avLst/>
          </a:prstGeom>
        </p:spPr>
      </p:pic>
      <p:sp>
        <p:nvSpPr>
          <p:cNvPr id="9" name="TextBox 8"/>
          <p:cNvSpPr txBox="1"/>
          <p:nvPr/>
        </p:nvSpPr>
        <p:spPr>
          <a:xfrm>
            <a:off x="253093" y="4995075"/>
            <a:ext cx="8502881" cy="1200329"/>
          </a:xfrm>
          <a:prstGeom prst="rect">
            <a:avLst/>
          </a:prstGeom>
          <a:noFill/>
        </p:spPr>
        <p:txBody>
          <a:bodyPr wrap="square" rtlCol="0">
            <a:spAutoFit/>
          </a:bodyPr>
          <a:lstStyle/>
          <a:p>
            <a:r>
              <a:rPr lang="en-US" sz="2400" dirty="0" smtClean="0"/>
              <a:t>Reflected an attempt to define </a:t>
            </a:r>
            <a:r>
              <a:rPr lang="en-US" sz="2400" i="1" dirty="0" smtClean="0"/>
              <a:t>in vitro</a:t>
            </a:r>
            <a:r>
              <a:rPr lang="en-US" sz="2400" dirty="0" smtClean="0"/>
              <a:t> tests for sensitization</a:t>
            </a:r>
          </a:p>
          <a:p>
            <a:r>
              <a:rPr lang="en-US" sz="2400" dirty="0" smtClean="0"/>
              <a:t>Withdrawal was controversial – may need to be reconsidered in the future</a:t>
            </a:r>
            <a:endParaRPr lang="en-US" sz="2400" dirty="0"/>
          </a:p>
        </p:txBody>
      </p:sp>
    </p:spTree>
    <p:extLst>
      <p:ext uri="{BB962C8B-B14F-4D97-AF65-F5344CB8AC3E}">
        <p14:creationId xmlns:p14="http://schemas.microsoft.com/office/powerpoint/2010/main" val="31381442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586" y="346159"/>
            <a:ext cx="8588828" cy="637506"/>
          </a:xfrm>
        </p:spPr>
        <p:txBody>
          <a:bodyPr/>
          <a:lstStyle/>
          <a:p>
            <a:r>
              <a:rPr lang="en-US" i="1" dirty="0" smtClean="0"/>
              <a:t>In Vitro </a:t>
            </a:r>
            <a:r>
              <a:rPr lang="en-US" dirty="0" smtClean="0"/>
              <a:t>Irritation and Sensitization</a:t>
            </a:r>
            <a:endParaRPr lang="en-US" dirty="0"/>
          </a:p>
        </p:txBody>
      </p:sp>
      <p:sp>
        <p:nvSpPr>
          <p:cNvPr id="3" name="Content Placeholder 2"/>
          <p:cNvSpPr>
            <a:spLocks noGrp="1"/>
          </p:cNvSpPr>
          <p:nvPr>
            <p:ph idx="1"/>
          </p:nvPr>
        </p:nvSpPr>
        <p:spPr/>
        <p:txBody>
          <a:bodyPr/>
          <a:lstStyle/>
          <a:p>
            <a:r>
              <a:rPr lang="en-US" dirty="0" smtClean="0"/>
              <a:t>International focus to reduce the number of animals used in product testing</a:t>
            </a:r>
          </a:p>
          <a:p>
            <a:r>
              <a:rPr lang="en-US" dirty="0" smtClean="0"/>
              <a:t>European Union Reference Laboratory for Alternatives to Animal Testing</a:t>
            </a:r>
          </a:p>
          <a:p>
            <a:pPr lvl="1"/>
            <a:r>
              <a:rPr lang="en-US" dirty="0" smtClean="0"/>
              <a:t>Develops and validates tests</a:t>
            </a:r>
          </a:p>
          <a:p>
            <a:pPr lvl="1"/>
            <a:r>
              <a:rPr lang="en-US" dirty="0" smtClean="0"/>
              <a:t>Has developed tests to assess irritation of cosmetics and chemicals</a:t>
            </a:r>
          </a:p>
          <a:p>
            <a:r>
              <a:rPr lang="en-US" dirty="0" smtClean="0"/>
              <a:t>A US testing laboratory is working on validating and offering </a:t>
            </a:r>
            <a:r>
              <a:rPr lang="en-US" i="1" dirty="0" smtClean="0"/>
              <a:t>in vitro</a:t>
            </a:r>
            <a:r>
              <a:rPr lang="en-US" dirty="0" smtClean="0"/>
              <a:t> tests to the medical device industry</a:t>
            </a:r>
            <a:endParaRPr lang="en-US" dirty="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18</a:t>
            </a:fld>
            <a:endParaRPr lang="en-US"/>
          </a:p>
        </p:txBody>
      </p:sp>
    </p:spTree>
    <p:extLst>
      <p:ext uri="{BB962C8B-B14F-4D97-AF65-F5344CB8AC3E}">
        <p14:creationId xmlns:p14="http://schemas.microsoft.com/office/powerpoint/2010/main" val="846293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In Vitro</a:t>
            </a:r>
            <a:r>
              <a:rPr lang="en-US" dirty="0" smtClean="0"/>
              <a:t> Irritation Testing</a:t>
            </a:r>
            <a:endParaRPr lang="en-US" i="1" dirty="0"/>
          </a:p>
        </p:txBody>
      </p:sp>
      <p:sp>
        <p:nvSpPr>
          <p:cNvPr id="3" name="Content Placeholder 2"/>
          <p:cNvSpPr>
            <a:spLocks noGrp="1"/>
          </p:cNvSpPr>
          <p:nvPr>
            <p:ph idx="1"/>
          </p:nvPr>
        </p:nvSpPr>
        <p:spPr>
          <a:xfrm>
            <a:off x="628649" y="1040671"/>
            <a:ext cx="7886700" cy="4908310"/>
          </a:xfrm>
        </p:spPr>
        <p:txBody>
          <a:bodyPr>
            <a:normAutofit fontScale="92500" lnSpcReduction="20000"/>
          </a:bodyPr>
          <a:lstStyle/>
          <a:p>
            <a:r>
              <a:rPr lang="en-US" dirty="0" smtClean="0"/>
              <a:t>Reconstructed human epidermis (</a:t>
            </a:r>
            <a:r>
              <a:rPr lang="en-US" dirty="0" err="1" smtClean="0"/>
              <a:t>RhE</a:t>
            </a:r>
            <a:r>
              <a:rPr lang="en-US" dirty="0" smtClean="0"/>
              <a:t>)</a:t>
            </a:r>
          </a:p>
          <a:p>
            <a:r>
              <a:rPr lang="en-US" dirty="0" smtClean="0"/>
              <a:t>Multi-Layered differentiated cell culture of human epidermis</a:t>
            </a:r>
          </a:p>
          <a:p>
            <a:r>
              <a:rPr lang="en-US" dirty="0" smtClean="0"/>
              <a:t>Polar and non-polar extracts</a:t>
            </a:r>
          </a:p>
          <a:p>
            <a:r>
              <a:rPr lang="en-US" dirty="0" smtClean="0"/>
              <a:t>MTT cytotoxicity test after exposure</a:t>
            </a:r>
          </a:p>
          <a:p>
            <a:pPr lvl="1"/>
            <a:r>
              <a:rPr lang="en-US" dirty="0" smtClean="0"/>
              <a:t>Assesses cell metabolic activity (viability)</a:t>
            </a:r>
          </a:p>
          <a:p>
            <a:r>
              <a:rPr lang="en-US" dirty="0" smtClean="0"/>
              <a:t>May become a non-animal option for irritation testing</a:t>
            </a:r>
          </a:p>
          <a:p>
            <a:pPr lvl="1"/>
            <a:r>
              <a:rPr lang="en-US" dirty="0" smtClean="0"/>
              <a:t>Accepted in Europe for chemicals and cosmetics</a:t>
            </a:r>
          </a:p>
          <a:p>
            <a:pPr lvl="1"/>
            <a:r>
              <a:rPr lang="en-US" dirty="0" smtClean="0"/>
              <a:t>EU Test Method B.46 </a:t>
            </a:r>
            <a:r>
              <a:rPr lang="en-US" dirty="0"/>
              <a:t>and OECD </a:t>
            </a:r>
            <a:r>
              <a:rPr lang="en-US" dirty="0" smtClean="0"/>
              <a:t>Test Guideline (TG) 439</a:t>
            </a:r>
          </a:p>
          <a:p>
            <a:r>
              <a:rPr lang="en-US" dirty="0" smtClean="0"/>
              <a:t>Would likely become a standardized method if validated</a:t>
            </a:r>
            <a:endParaRPr lang="en-US" dirty="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19</a:t>
            </a:fld>
            <a:endParaRPr lang="en-US"/>
          </a:p>
        </p:txBody>
      </p:sp>
      <p:sp>
        <p:nvSpPr>
          <p:cNvPr id="7" name="TextBox 6"/>
          <p:cNvSpPr txBox="1"/>
          <p:nvPr/>
        </p:nvSpPr>
        <p:spPr>
          <a:xfrm>
            <a:off x="1369841" y="5987019"/>
            <a:ext cx="6404317" cy="369332"/>
          </a:xfrm>
          <a:prstGeom prst="rect">
            <a:avLst/>
          </a:prstGeom>
          <a:noFill/>
        </p:spPr>
        <p:txBody>
          <a:bodyPr wrap="none" rtlCol="0">
            <a:spAutoFit/>
          </a:bodyPr>
          <a:lstStyle/>
          <a:p>
            <a:r>
              <a:rPr lang="en-US" dirty="0" smtClean="0"/>
              <a:t>Source: Medical Product Manufacturing News Sept/Oct 2015</a:t>
            </a:r>
            <a:endParaRPr lang="en-US" dirty="0"/>
          </a:p>
        </p:txBody>
      </p:sp>
    </p:spTree>
    <p:extLst>
      <p:ext uri="{BB962C8B-B14F-4D97-AF65-F5344CB8AC3E}">
        <p14:creationId xmlns:p14="http://schemas.microsoft.com/office/powerpoint/2010/main" val="4144941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Differences</a:t>
            </a:r>
            <a:endParaRPr lang="en-US" dirty="0"/>
          </a:p>
        </p:txBody>
      </p:sp>
      <p:sp>
        <p:nvSpPr>
          <p:cNvPr id="3" name="Content Placeholder 2"/>
          <p:cNvSpPr>
            <a:spLocks noGrp="1"/>
          </p:cNvSpPr>
          <p:nvPr>
            <p:ph idx="1"/>
          </p:nvPr>
        </p:nvSpPr>
        <p:spPr/>
        <p:txBody>
          <a:bodyPr>
            <a:normAutofit lnSpcReduction="10000"/>
          </a:bodyPr>
          <a:lstStyle/>
          <a:p>
            <a:r>
              <a:rPr lang="en-US" dirty="0" smtClean="0"/>
              <a:t>Irritation usually reflects the tissue response at first exposure to the material or chemical</a:t>
            </a:r>
          </a:p>
          <a:p>
            <a:r>
              <a:rPr lang="en-US" dirty="0" smtClean="0"/>
              <a:t>Sensitization usually refers to the response on repeat exposure, where the body has had the opportunity to develop an immune response</a:t>
            </a:r>
          </a:p>
          <a:p>
            <a:r>
              <a:rPr lang="en-US" dirty="0" smtClean="0"/>
              <a:t>In humans, it is not always possible to know whether a patient has previously been exposed, so knowing the potential for sensitization may prevent mild or major complications</a:t>
            </a:r>
            <a:endParaRPr lang="en-US" dirty="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2</a:t>
            </a:fld>
            <a:endParaRPr lang="en-US"/>
          </a:p>
        </p:txBody>
      </p:sp>
    </p:spTree>
    <p:extLst>
      <p:ext uri="{BB962C8B-B14F-4D97-AF65-F5344CB8AC3E}">
        <p14:creationId xmlns:p14="http://schemas.microsoft.com/office/powerpoint/2010/main" val="34296031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In Vitro</a:t>
            </a:r>
            <a:r>
              <a:rPr lang="en-US" dirty="0" smtClean="0"/>
              <a:t> Irritation Testing</a:t>
            </a:r>
            <a:endParaRPr lang="en-US" i="1" dirty="0"/>
          </a:p>
        </p:txBody>
      </p:sp>
      <p:sp>
        <p:nvSpPr>
          <p:cNvPr id="3" name="Content Placeholder 2"/>
          <p:cNvSpPr>
            <a:spLocks noGrp="1"/>
          </p:cNvSpPr>
          <p:nvPr>
            <p:ph idx="1"/>
          </p:nvPr>
        </p:nvSpPr>
        <p:spPr>
          <a:xfrm>
            <a:off x="628650" y="1163052"/>
            <a:ext cx="7886700" cy="5115283"/>
          </a:xfrm>
        </p:spPr>
        <p:txBody>
          <a:bodyPr>
            <a:normAutofit/>
          </a:bodyPr>
          <a:lstStyle/>
          <a:p>
            <a:r>
              <a:rPr lang="en-US" dirty="0" smtClean="0"/>
              <a:t>Positive control apparently has been found – is an irritant for both polar and non-polar solvents</a:t>
            </a:r>
          </a:p>
          <a:p>
            <a:r>
              <a:rPr lang="en-US" dirty="0" smtClean="0"/>
              <a:t>Validation will require proof of correlation with existing </a:t>
            </a:r>
            <a:r>
              <a:rPr lang="en-US" i="1" dirty="0" smtClean="0"/>
              <a:t>in vivo</a:t>
            </a:r>
            <a:r>
              <a:rPr lang="en-US" dirty="0" smtClean="0"/>
              <a:t> test results and/or clinical experience</a:t>
            </a:r>
          </a:p>
          <a:p>
            <a:r>
              <a:rPr lang="en-US" dirty="0" smtClean="0"/>
              <a:t>At least one US contract testing laboratory is pursuing its acceptance</a:t>
            </a:r>
            <a:endParaRPr lang="en-US" dirty="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20</a:t>
            </a:fld>
            <a:endParaRPr lang="en-US"/>
          </a:p>
        </p:txBody>
      </p:sp>
    </p:spTree>
    <p:extLst>
      <p:ext uri="{BB962C8B-B14F-4D97-AF65-F5344CB8AC3E}">
        <p14:creationId xmlns:p14="http://schemas.microsoft.com/office/powerpoint/2010/main" val="17267565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In Vitro</a:t>
            </a:r>
            <a:r>
              <a:rPr lang="en-US" dirty="0" smtClean="0"/>
              <a:t> </a:t>
            </a:r>
            <a:r>
              <a:rPr lang="en-US" dirty="0" smtClean="0"/>
              <a:t>Sensitization </a:t>
            </a:r>
            <a:r>
              <a:rPr lang="en-US" dirty="0" smtClean="0"/>
              <a:t>Testing</a:t>
            </a:r>
            <a:endParaRPr lang="en-US" i="1" dirty="0"/>
          </a:p>
        </p:txBody>
      </p:sp>
      <p:sp>
        <p:nvSpPr>
          <p:cNvPr id="3" name="Content Placeholder 2"/>
          <p:cNvSpPr>
            <a:spLocks noGrp="1"/>
          </p:cNvSpPr>
          <p:nvPr>
            <p:ph idx="1"/>
          </p:nvPr>
        </p:nvSpPr>
        <p:spPr>
          <a:xfrm>
            <a:off x="628650" y="1163052"/>
            <a:ext cx="7886700" cy="5115283"/>
          </a:xfrm>
        </p:spPr>
        <p:txBody>
          <a:bodyPr>
            <a:normAutofit/>
          </a:bodyPr>
          <a:lstStyle/>
          <a:p>
            <a:r>
              <a:rPr lang="en-US" dirty="0" smtClean="0"/>
              <a:t>Three different tests are being developed</a:t>
            </a:r>
          </a:p>
          <a:p>
            <a:r>
              <a:rPr lang="en-US" dirty="0" smtClean="0"/>
              <a:t>One or a combination may end up being validated as non-animal tests</a:t>
            </a:r>
          </a:p>
          <a:p>
            <a:r>
              <a:rPr lang="en-US" dirty="0" smtClean="0"/>
              <a:t>Completion and validation is still in progress</a:t>
            </a:r>
            <a:endParaRPr lang="en-US" dirty="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21</a:t>
            </a:fld>
            <a:endParaRPr lang="en-US"/>
          </a:p>
        </p:txBody>
      </p:sp>
    </p:spTree>
    <p:extLst>
      <p:ext uri="{BB962C8B-B14F-4D97-AF65-F5344CB8AC3E}">
        <p14:creationId xmlns:p14="http://schemas.microsoft.com/office/powerpoint/2010/main" val="39891527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Reading</a:t>
            </a:r>
            <a:endParaRPr lang="en-US" dirty="0"/>
          </a:p>
        </p:txBody>
      </p:sp>
      <p:sp>
        <p:nvSpPr>
          <p:cNvPr id="3" name="Content Placeholder 2"/>
          <p:cNvSpPr>
            <a:spLocks noGrp="1"/>
          </p:cNvSpPr>
          <p:nvPr>
            <p:ph idx="1"/>
          </p:nvPr>
        </p:nvSpPr>
        <p:spPr/>
        <p:txBody>
          <a:bodyPr>
            <a:normAutofit/>
          </a:bodyPr>
          <a:lstStyle/>
          <a:p>
            <a:r>
              <a:rPr lang="en-US" sz="2400" dirty="0" smtClean="0"/>
              <a:t>Rollins, T., “Better Animal Testing Alternatives Are Coming To US,” Medical Product Manufacturing News, p.18-19, September 2015</a:t>
            </a:r>
          </a:p>
          <a:p>
            <a:endParaRPr lang="en-US" sz="2400" dirty="0" smtClean="0"/>
          </a:p>
          <a:p>
            <a:r>
              <a:rPr lang="en-US" sz="2400" dirty="0" smtClean="0"/>
              <a:t>Lister, L., “Biocompatibility Testing – Tips for Avoiding Pitfalls – Part 2,” </a:t>
            </a:r>
            <a:r>
              <a:rPr lang="en-US" sz="2400" dirty="0" smtClean="0">
                <a:hlinkClick r:id="rId2"/>
              </a:rPr>
              <a:t>http://mddionline.com/print/6795</a:t>
            </a:r>
            <a:endParaRPr lang="en-US" sz="2400" dirty="0" smtClean="0"/>
          </a:p>
          <a:p>
            <a:endParaRPr lang="en-US" sz="2400" dirty="0" smtClean="0"/>
          </a:p>
          <a:p>
            <a:r>
              <a:rPr lang="en-US" sz="2400" dirty="0" smtClean="0"/>
              <a:t>Wallin, R. F., “A Practical Guide to ISO </a:t>
            </a:r>
            <a:r>
              <a:rPr lang="en-US" sz="2400" dirty="0"/>
              <a:t>10993-10</a:t>
            </a:r>
            <a:r>
              <a:rPr lang="en-US" sz="2400" dirty="0" smtClean="0"/>
              <a:t>: Sensitization</a:t>
            </a:r>
            <a:r>
              <a:rPr lang="en-US" sz="2400" dirty="0"/>
              <a:t>,” </a:t>
            </a:r>
            <a:r>
              <a:rPr lang="en-US" sz="2400" dirty="0">
                <a:hlinkClick r:id="rId3"/>
              </a:rPr>
              <a:t>http://</a:t>
            </a:r>
            <a:r>
              <a:rPr lang="en-US" sz="2400" dirty="0" smtClean="0">
                <a:hlinkClick r:id="rId3"/>
              </a:rPr>
              <a:t>mddionline.com/print/2886</a:t>
            </a:r>
            <a:endParaRPr lang="en-US" sz="2400" dirty="0" smtClean="0"/>
          </a:p>
          <a:p>
            <a:endParaRPr lang="en-US" sz="2400" dirty="0" smtClean="0"/>
          </a:p>
          <a:p>
            <a:r>
              <a:rPr lang="en-US" sz="2400" dirty="0"/>
              <a:t>Wallin, R. F., “A Practical Guide to ISO </a:t>
            </a:r>
            <a:r>
              <a:rPr lang="en-US" sz="2400" dirty="0" smtClean="0"/>
              <a:t>10993-10: Irritation,” </a:t>
            </a:r>
            <a:r>
              <a:rPr lang="en-US" sz="2400" dirty="0">
                <a:hlinkClick r:id="rId4"/>
              </a:rPr>
              <a:t>http://</a:t>
            </a:r>
            <a:r>
              <a:rPr lang="en-US" sz="2400" dirty="0" smtClean="0">
                <a:hlinkClick r:id="rId4"/>
              </a:rPr>
              <a:t>mddionline.com/print/2906</a:t>
            </a:r>
            <a:endParaRPr lang="en-US" sz="2400" dirty="0" smtClean="0"/>
          </a:p>
          <a:p>
            <a:endParaRPr lang="en-US" dirty="0"/>
          </a:p>
          <a:p>
            <a:endParaRPr lang="en-US" dirty="0" smtClean="0"/>
          </a:p>
          <a:p>
            <a:pPr marL="0" indent="0">
              <a:buNone/>
            </a:pPr>
            <a:endParaRPr lang="en-US" dirty="0" smtClean="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22</a:t>
            </a:fld>
            <a:endParaRPr lang="en-US"/>
          </a:p>
        </p:txBody>
      </p:sp>
    </p:spTree>
    <p:extLst>
      <p:ext uri="{BB962C8B-B14F-4D97-AF65-F5344CB8AC3E}">
        <p14:creationId xmlns:p14="http://schemas.microsoft.com/office/powerpoint/2010/main" val="104307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Sensitizers in Medicine</a:t>
            </a:r>
            <a:endParaRPr lang="en-US" dirty="0"/>
          </a:p>
        </p:txBody>
      </p:sp>
      <p:sp>
        <p:nvSpPr>
          <p:cNvPr id="3" name="Content Placeholder 2"/>
          <p:cNvSpPr>
            <a:spLocks noGrp="1"/>
          </p:cNvSpPr>
          <p:nvPr>
            <p:ph idx="1"/>
          </p:nvPr>
        </p:nvSpPr>
        <p:spPr/>
        <p:txBody>
          <a:bodyPr/>
          <a:lstStyle/>
          <a:p>
            <a:r>
              <a:rPr lang="en-US" dirty="0" smtClean="0"/>
              <a:t>Incomplete list</a:t>
            </a:r>
          </a:p>
          <a:p>
            <a:r>
              <a:rPr lang="en-US" dirty="0" smtClean="0"/>
              <a:t>Nickel </a:t>
            </a:r>
            <a:r>
              <a:rPr lang="en-US" dirty="0" smtClean="0"/>
              <a:t>in metal alloys</a:t>
            </a:r>
          </a:p>
          <a:p>
            <a:r>
              <a:rPr lang="en-US" dirty="0" smtClean="0"/>
              <a:t>Latex</a:t>
            </a:r>
          </a:p>
          <a:p>
            <a:pPr lvl="1"/>
            <a:r>
              <a:rPr lang="en-US" dirty="0" smtClean="0"/>
              <a:t>Gloves</a:t>
            </a:r>
          </a:p>
          <a:p>
            <a:pPr lvl="1"/>
            <a:r>
              <a:rPr lang="en-US" dirty="0" smtClean="0"/>
              <a:t>Vial seals</a:t>
            </a:r>
          </a:p>
          <a:p>
            <a:pPr lvl="1"/>
            <a:r>
              <a:rPr lang="en-US" dirty="0" smtClean="0"/>
              <a:t>Needles</a:t>
            </a:r>
          </a:p>
          <a:p>
            <a:pPr lvl="1"/>
            <a:r>
              <a:rPr lang="en-US" dirty="0" smtClean="0"/>
              <a:t>Adhesive bandages</a:t>
            </a:r>
          </a:p>
          <a:p>
            <a:r>
              <a:rPr lang="en-US" dirty="0" smtClean="0"/>
              <a:t>Not necessarily addressing immune response to implants with skin </a:t>
            </a:r>
            <a:r>
              <a:rPr lang="en-US" dirty="0" smtClean="0"/>
              <a:t>tests, but the best options currently available</a:t>
            </a:r>
            <a:endParaRPr lang="en-US" dirty="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3</a:t>
            </a:fld>
            <a:endParaRPr lang="en-US"/>
          </a:p>
        </p:txBody>
      </p:sp>
    </p:spTree>
    <p:extLst>
      <p:ext uri="{BB962C8B-B14F-4D97-AF65-F5344CB8AC3E}">
        <p14:creationId xmlns:p14="http://schemas.microsoft.com/office/powerpoint/2010/main" val="2968175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a:t>
            </a:r>
            <a:endParaRPr lang="en-US" dirty="0"/>
          </a:p>
        </p:txBody>
      </p:sp>
      <p:sp>
        <p:nvSpPr>
          <p:cNvPr id="3" name="Content Placeholder 2"/>
          <p:cNvSpPr>
            <a:spLocks noGrp="1"/>
          </p:cNvSpPr>
          <p:nvPr>
            <p:ph idx="1"/>
          </p:nvPr>
        </p:nvSpPr>
        <p:spPr/>
        <p:txBody>
          <a:bodyPr>
            <a:normAutofit fontScale="92500"/>
          </a:bodyPr>
          <a:lstStyle/>
          <a:p>
            <a:r>
              <a:rPr lang="en-US" dirty="0" smtClean="0"/>
              <a:t>Most experts and test documents suggest or require that materials or extracts be tested for irritation first at various doses and then the highest does for sensitization testing be the highest one that does not cause irritation</a:t>
            </a:r>
          </a:p>
          <a:p>
            <a:r>
              <a:rPr lang="en-US" dirty="0" smtClean="0"/>
              <a:t>Many </a:t>
            </a:r>
            <a:r>
              <a:rPr lang="en-US" dirty="0" smtClean="0"/>
              <a:t>or most tests are for skin sensitization or irritation</a:t>
            </a:r>
          </a:p>
          <a:p>
            <a:r>
              <a:rPr lang="en-US" dirty="0" smtClean="0"/>
              <a:t>Tests don’t really address implanted materials as well as maybe they could</a:t>
            </a:r>
          </a:p>
          <a:p>
            <a:r>
              <a:rPr lang="en-US" dirty="0" smtClean="0"/>
              <a:t>Tests for immune response with implantation may be useful</a:t>
            </a:r>
            <a:endParaRPr lang="en-US" dirty="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4</a:t>
            </a:fld>
            <a:endParaRPr lang="en-US"/>
          </a:p>
        </p:txBody>
      </p:sp>
    </p:spTree>
    <p:extLst>
      <p:ext uri="{BB962C8B-B14F-4D97-AF65-F5344CB8AC3E}">
        <p14:creationId xmlns:p14="http://schemas.microsoft.com/office/powerpoint/2010/main" val="1891504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In Vivo </a:t>
            </a:r>
            <a:r>
              <a:rPr lang="en-US" dirty="0" smtClean="0"/>
              <a:t>Testing - Irritation</a:t>
            </a:r>
            <a:endParaRPr lang="en-US" dirty="0"/>
          </a:p>
        </p:txBody>
      </p:sp>
      <p:pic>
        <p:nvPicPr>
          <p:cNvPr id="9" name="Content Placeholder 8"/>
          <p:cNvPicPr>
            <a:picLocks noGrp="1" noChangeAspect="1"/>
          </p:cNvPicPr>
          <p:nvPr>
            <p:ph idx="1"/>
          </p:nvPr>
        </p:nvPicPr>
        <p:blipFill>
          <a:blip r:embed="rId2">
            <a:lum bright="-20000" contrast="40000"/>
          </a:blip>
          <a:stretch>
            <a:fillRect/>
          </a:stretch>
        </p:blipFill>
        <p:spPr>
          <a:xfrm>
            <a:off x="1344168" y="3409682"/>
            <a:ext cx="6455664" cy="1605403"/>
          </a:xfrm>
          <a:prstGeom prst="rect">
            <a:avLst/>
          </a:prstGeom>
        </p:spPr>
      </p:pic>
      <p:sp>
        <p:nvSpPr>
          <p:cNvPr id="4" name="Date Placeholder 3"/>
          <p:cNvSpPr>
            <a:spLocks noGrp="1"/>
          </p:cNvSpPr>
          <p:nvPr>
            <p:ph type="dt" sz="half" idx="10"/>
          </p:nvPr>
        </p:nvSpPr>
        <p:spPr/>
        <p:txBody>
          <a:bodyPr/>
          <a:lstStyle/>
          <a:p>
            <a:r>
              <a:rPr lang="en-US" smtClean="0"/>
              <a:t>November 3, 2015</a:t>
            </a:r>
            <a:endParaRPr lang="en-US" dirty="0"/>
          </a:p>
        </p:txBody>
      </p:sp>
      <p:sp>
        <p:nvSpPr>
          <p:cNvPr id="5" name="Footer Placeholder 4"/>
          <p:cNvSpPr>
            <a:spLocks noGrp="1"/>
          </p:cNvSpPr>
          <p:nvPr>
            <p:ph type="ftr" sz="quarter" idx="11"/>
          </p:nvPr>
        </p:nvSpPr>
        <p:spPr/>
        <p:txBody>
          <a:bodyPr/>
          <a:lstStyle/>
          <a:p>
            <a:r>
              <a:rPr lang="en-US" smtClean="0"/>
              <a:t>Workshop on Medical Device Regulation</a:t>
            </a:r>
            <a:endParaRPr lang="en-US" dirty="0"/>
          </a:p>
        </p:txBody>
      </p:sp>
      <p:sp>
        <p:nvSpPr>
          <p:cNvPr id="6" name="Slide Number Placeholder 5"/>
          <p:cNvSpPr>
            <a:spLocks noGrp="1"/>
          </p:cNvSpPr>
          <p:nvPr>
            <p:ph type="sldNum" sz="quarter" idx="12"/>
          </p:nvPr>
        </p:nvSpPr>
        <p:spPr/>
        <p:txBody>
          <a:bodyPr/>
          <a:lstStyle/>
          <a:p>
            <a:fld id="{3D8F4C43-760B-4111-AFB2-A6883325751A}" type="slidenum">
              <a:rPr lang="en-US" smtClean="0"/>
              <a:pPr/>
              <a:t>5</a:t>
            </a:fld>
            <a:endParaRPr lang="en-US" dirty="0"/>
          </a:p>
        </p:txBody>
      </p:sp>
      <p:pic>
        <p:nvPicPr>
          <p:cNvPr id="7" name="Picture 6"/>
          <p:cNvPicPr>
            <a:picLocks noChangeAspect="1"/>
          </p:cNvPicPr>
          <p:nvPr/>
        </p:nvPicPr>
        <p:blipFill>
          <a:blip r:embed="rId3">
            <a:lum bright="-20000" contrast="40000"/>
          </a:blip>
          <a:stretch>
            <a:fillRect/>
          </a:stretch>
        </p:blipFill>
        <p:spPr>
          <a:xfrm>
            <a:off x="1317340" y="1020083"/>
            <a:ext cx="6455664" cy="1446219"/>
          </a:xfrm>
          <a:prstGeom prst="rect">
            <a:avLst/>
          </a:prstGeom>
        </p:spPr>
      </p:pic>
      <p:sp>
        <p:nvSpPr>
          <p:cNvPr id="10" name="Rectangle 9"/>
          <p:cNvSpPr/>
          <p:nvPr/>
        </p:nvSpPr>
        <p:spPr>
          <a:xfrm>
            <a:off x="1793204" y="2932732"/>
            <a:ext cx="5693446" cy="400110"/>
          </a:xfrm>
          <a:prstGeom prst="rect">
            <a:avLst/>
          </a:prstGeom>
        </p:spPr>
        <p:txBody>
          <a:bodyPr wrap="square">
            <a:spAutoFit/>
          </a:bodyPr>
          <a:lstStyle/>
          <a:p>
            <a:r>
              <a:rPr lang="en-US" sz="2000" b="0" u="none" strike="noStrike" baseline="0" dirty="0" smtClean="0">
                <a:solidFill>
                  <a:srgbClr val="000000"/>
                </a:solidFill>
                <a:latin typeface="Arial" panose="020B0604020202020204" pitchFamily="34" charset="0"/>
                <a:cs typeface="Arial" panose="020B0604020202020204" pitchFamily="34" charset="0"/>
              </a:rPr>
              <a:t>USP Irritation Test - Intracutaneous Injection Test </a:t>
            </a:r>
            <a:endParaRPr lang="en-US" sz="2000" dirty="0">
              <a:latin typeface="Arial" panose="020B0604020202020204" pitchFamily="34" charset="0"/>
              <a:cs typeface="Arial" panose="020B0604020202020204" pitchFamily="34" charset="0"/>
            </a:endParaRPr>
          </a:p>
        </p:txBody>
      </p:sp>
      <p:sp>
        <p:nvSpPr>
          <p:cNvPr id="11" name="TextBox 10"/>
          <p:cNvSpPr txBox="1"/>
          <p:nvPr/>
        </p:nvSpPr>
        <p:spPr>
          <a:xfrm>
            <a:off x="1397823" y="2511555"/>
            <a:ext cx="6402009" cy="400110"/>
          </a:xfrm>
          <a:prstGeom prst="rect">
            <a:avLst/>
          </a:prstGeom>
          <a:noFill/>
        </p:spPr>
        <p:txBody>
          <a:bodyPr wrap="none" rtlCol="0">
            <a:spAutoFit/>
          </a:bodyPr>
          <a:lstStyle/>
          <a:p>
            <a:r>
              <a:rPr lang="en-US" sz="2000" dirty="0" smtClean="0"/>
              <a:t>Mucous Membrane Irritation Test – No ASTM Standard</a:t>
            </a:r>
            <a:endParaRPr lang="en-US" sz="2000" dirty="0"/>
          </a:p>
        </p:txBody>
      </p:sp>
      <p:sp>
        <p:nvSpPr>
          <p:cNvPr id="3" name="TextBox 2"/>
          <p:cNvSpPr txBox="1"/>
          <p:nvPr/>
        </p:nvSpPr>
        <p:spPr>
          <a:xfrm>
            <a:off x="1344169" y="5091925"/>
            <a:ext cx="6428836" cy="923330"/>
          </a:xfrm>
          <a:prstGeom prst="rect">
            <a:avLst/>
          </a:prstGeom>
          <a:noFill/>
        </p:spPr>
        <p:txBody>
          <a:bodyPr wrap="square" rtlCol="0">
            <a:spAutoFit/>
          </a:bodyPr>
          <a:lstStyle/>
          <a:p>
            <a:r>
              <a:rPr lang="en-US" dirty="0" smtClean="0"/>
              <a:t>Edema and Erythema – Analogous to USP test but not stated to be an irritation test – toxicity is emphasized but scoring is identical to F719</a:t>
            </a:r>
            <a:endParaRPr lang="en-US" dirty="0"/>
          </a:p>
        </p:txBody>
      </p:sp>
    </p:spTree>
    <p:extLst>
      <p:ext uri="{BB962C8B-B14F-4D97-AF65-F5344CB8AC3E}">
        <p14:creationId xmlns:p14="http://schemas.microsoft.com/office/powerpoint/2010/main" val="1274935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Testing?</a:t>
            </a:r>
            <a:endParaRPr lang="en-US" dirty="0"/>
          </a:p>
        </p:txBody>
      </p:sp>
      <p:pic>
        <p:nvPicPr>
          <p:cNvPr id="4" name="Content Placeholder 3"/>
          <p:cNvPicPr>
            <a:picLocks noGrp="1" noChangeAspect="1"/>
          </p:cNvPicPr>
          <p:nvPr>
            <p:ph idx="1"/>
          </p:nvPr>
        </p:nvPicPr>
        <p:blipFill>
          <a:blip r:embed="rId2">
            <a:lum bright="-20000" contrast="40000"/>
          </a:blip>
          <a:stretch>
            <a:fillRect/>
          </a:stretch>
        </p:blipFill>
        <p:spPr>
          <a:xfrm>
            <a:off x="628650" y="1082211"/>
            <a:ext cx="7886700" cy="2302351"/>
          </a:xfrm>
          <a:prstGeom prst="rect">
            <a:avLst/>
          </a:prstGeom>
        </p:spPr>
      </p:pic>
      <p:sp>
        <p:nvSpPr>
          <p:cNvPr id="3" name="Date Placeholder 2"/>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6</a:t>
            </a:fld>
            <a:endParaRPr lang="en-US"/>
          </a:p>
        </p:txBody>
      </p:sp>
    </p:spTree>
    <p:extLst>
      <p:ext uri="{BB962C8B-B14F-4D97-AF65-F5344CB8AC3E}">
        <p14:creationId xmlns:p14="http://schemas.microsoft.com/office/powerpoint/2010/main" val="1759122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F719 - Irritation</a:t>
            </a:r>
            <a:endParaRPr lang="en-US" dirty="0"/>
          </a:p>
        </p:txBody>
      </p:sp>
      <p:sp>
        <p:nvSpPr>
          <p:cNvPr id="3" name="Content Placeholder 2"/>
          <p:cNvSpPr>
            <a:spLocks noGrp="1"/>
          </p:cNvSpPr>
          <p:nvPr>
            <p:ph idx="1"/>
          </p:nvPr>
        </p:nvSpPr>
        <p:spPr>
          <a:xfrm>
            <a:off x="628650" y="2188029"/>
            <a:ext cx="7886700" cy="3988934"/>
          </a:xfrm>
        </p:spPr>
        <p:txBody>
          <a:bodyPr>
            <a:normAutofit lnSpcReduction="10000"/>
          </a:bodyPr>
          <a:lstStyle/>
          <a:p>
            <a:r>
              <a:rPr lang="en-US" dirty="0" smtClean="0"/>
              <a:t>Clip hair from back</a:t>
            </a:r>
          </a:p>
          <a:p>
            <a:pPr lvl="1"/>
            <a:r>
              <a:rPr lang="en-US" dirty="0" smtClean="0"/>
              <a:t>Option to add depilatory (non-Irritating)</a:t>
            </a:r>
          </a:p>
          <a:p>
            <a:r>
              <a:rPr lang="en-US" dirty="0" smtClean="0"/>
              <a:t>Four sites, two intact and two abraded</a:t>
            </a:r>
          </a:p>
          <a:p>
            <a:r>
              <a:rPr lang="en-US" dirty="0" smtClean="0"/>
              <a:t>Place samples, two control, two test</a:t>
            </a:r>
          </a:p>
          <a:p>
            <a:r>
              <a:rPr lang="en-US" dirty="0" smtClean="0"/>
              <a:t>Cover with gauze and adhesive tape</a:t>
            </a:r>
          </a:p>
          <a:p>
            <a:r>
              <a:rPr lang="en-US" dirty="0" smtClean="0"/>
              <a:t>Wrap trunk with polyethylene film</a:t>
            </a:r>
          </a:p>
          <a:p>
            <a:r>
              <a:rPr lang="en-US" dirty="0" smtClean="0"/>
              <a:t>Remove after 24 hr</a:t>
            </a:r>
          </a:p>
          <a:p>
            <a:r>
              <a:rPr lang="en-US" dirty="0" smtClean="0"/>
              <a:t>Score at 1 hr, 24 hr, 48 hr after remova</a:t>
            </a:r>
            <a:r>
              <a:rPr lang="en-US" dirty="0"/>
              <a:t>l</a:t>
            </a:r>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7</a:t>
            </a:fld>
            <a:endParaRPr lang="en-US"/>
          </a:p>
        </p:txBody>
      </p:sp>
      <p:pic>
        <p:nvPicPr>
          <p:cNvPr id="7" name="Picture 6"/>
          <p:cNvPicPr>
            <a:picLocks noChangeAspect="1"/>
          </p:cNvPicPr>
          <p:nvPr/>
        </p:nvPicPr>
        <p:blipFill>
          <a:blip r:embed="rId2">
            <a:lum bright="-20000" contrast="40000"/>
          </a:blip>
          <a:stretch>
            <a:fillRect/>
          </a:stretch>
        </p:blipFill>
        <p:spPr>
          <a:xfrm>
            <a:off x="4642589" y="683880"/>
            <a:ext cx="4275921" cy="1822902"/>
          </a:xfrm>
          <a:prstGeom prst="rect">
            <a:avLst/>
          </a:prstGeom>
        </p:spPr>
      </p:pic>
    </p:spTree>
    <p:extLst>
      <p:ext uri="{BB962C8B-B14F-4D97-AF65-F5344CB8AC3E}">
        <p14:creationId xmlns:p14="http://schemas.microsoft.com/office/powerpoint/2010/main" val="1465446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F719</a:t>
            </a:r>
            <a:endParaRPr lang="en-US" dirty="0"/>
          </a:p>
        </p:txBody>
      </p:sp>
      <p:sp>
        <p:nvSpPr>
          <p:cNvPr id="3" name="Content Placeholder 2"/>
          <p:cNvSpPr>
            <a:spLocks noGrp="1"/>
          </p:cNvSpPr>
          <p:nvPr>
            <p:ph idx="1"/>
          </p:nvPr>
        </p:nvSpPr>
        <p:spPr>
          <a:xfrm>
            <a:off x="628650" y="4256116"/>
            <a:ext cx="7886700" cy="1920847"/>
          </a:xfrm>
        </p:spPr>
        <p:txBody>
          <a:bodyPr>
            <a:normAutofit lnSpcReduction="10000"/>
          </a:bodyPr>
          <a:lstStyle/>
          <a:p>
            <a:r>
              <a:rPr lang="en-US" dirty="0" smtClean="0"/>
              <a:t>Calculate a primary irritation index, using formula in the specification, for each animal</a:t>
            </a:r>
          </a:p>
          <a:p>
            <a:r>
              <a:rPr lang="en-US" dirty="0" smtClean="0"/>
              <a:t>Average for all animals</a:t>
            </a:r>
            <a:endParaRPr lang="en-US" dirty="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8</a:t>
            </a:fld>
            <a:endParaRPr lang="en-US"/>
          </a:p>
        </p:txBody>
      </p:sp>
      <p:pic>
        <p:nvPicPr>
          <p:cNvPr id="8" name="Picture 7"/>
          <p:cNvPicPr>
            <a:picLocks noChangeAspect="1"/>
          </p:cNvPicPr>
          <p:nvPr/>
        </p:nvPicPr>
        <p:blipFill>
          <a:blip r:embed="rId2">
            <a:lum bright="-20000" contrast="40000"/>
          </a:blip>
          <a:stretch>
            <a:fillRect/>
          </a:stretch>
        </p:blipFill>
        <p:spPr>
          <a:xfrm>
            <a:off x="2877243" y="365127"/>
            <a:ext cx="5486400" cy="3827564"/>
          </a:xfrm>
          <a:prstGeom prst="rect">
            <a:avLst/>
          </a:prstGeom>
        </p:spPr>
      </p:pic>
    </p:spTree>
    <p:extLst>
      <p:ext uri="{BB962C8B-B14F-4D97-AF65-F5344CB8AC3E}">
        <p14:creationId xmlns:p14="http://schemas.microsoft.com/office/powerpoint/2010/main" val="4212661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Sensitization Testing</a:t>
            </a:r>
            <a:endParaRPr lang="en-US" dirty="0"/>
          </a:p>
        </p:txBody>
      </p:sp>
      <p:sp>
        <p:nvSpPr>
          <p:cNvPr id="3" name="Content Placeholder 2"/>
          <p:cNvSpPr>
            <a:spLocks noGrp="1"/>
          </p:cNvSpPr>
          <p:nvPr>
            <p:ph idx="1"/>
          </p:nvPr>
        </p:nvSpPr>
        <p:spPr/>
        <p:txBody>
          <a:bodyPr/>
          <a:lstStyle/>
          <a:p>
            <a:r>
              <a:rPr lang="en-US" dirty="0" smtClean="0"/>
              <a:t>“Sensitization of hypersensitivity reactions usually occur as a result of prolonged contact with a chemical substance that interacts with the body’s immune system.  Because most such reactions to biomaterials have been of the dermal cell-mediated type, rather than the humoral or antigen-antibody type, the skin of laboratory animals is used in sensitivity testing” – Richard F. Wallin (see reference at the end of talk)</a:t>
            </a:r>
            <a:endParaRPr lang="en-US" dirty="0"/>
          </a:p>
        </p:txBody>
      </p:sp>
      <p:sp>
        <p:nvSpPr>
          <p:cNvPr id="4" name="Date Placeholder 3"/>
          <p:cNvSpPr>
            <a:spLocks noGrp="1"/>
          </p:cNvSpPr>
          <p:nvPr>
            <p:ph type="dt" sz="half" idx="10"/>
          </p:nvPr>
        </p:nvSpPr>
        <p:spPr/>
        <p:txBody>
          <a:bodyPr/>
          <a:lstStyle/>
          <a:p>
            <a:r>
              <a:rPr lang="en-US" smtClean="0"/>
              <a:t>November 3, 2015</a:t>
            </a:r>
            <a:endParaRPr lang="en-US"/>
          </a:p>
        </p:txBody>
      </p:sp>
      <p:sp>
        <p:nvSpPr>
          <p:cNvPr id="5" name="Footer Placeholder 4"/>
          <p:cNvSpPr>
            <a:spLocks noGrp="1"/>
          </p:cNvSpPr>
          <p:nvPr>
            <p:ph type="ftr" sz="quarter" idx="11"/>
          </p:nvPr>
        </p:nvSpPr>
        <p:spPr/>
        <p:txBody>
          <a:bodyPr/>
          <a:lstStyle/>
          <a:p>
            <a:r>
              <a:rPr lang="en-US" smtClean="0"/>
              <a:t>Workshop on Medical Device Regulation</a:t>
            </a:r>
            <a:endParaRPr lang="en-US"/>
          </a:p>
        </p:txBody>
      </p:sp>
      <p:sp>
        <p:nvSpPr>
          <p:cNvPr id="6" name="Slide Number Placeholder 5"/>
          <p:cNvSpPr>
            <a:spLocks noGrp="1"/>
          </p:cNvSpPr>
          <p:nvPr>
            <p:ph type="sldNum" sz="quarter" idx="12"/>
          </p:nvPr>
        </p:nvSpPr>
        <p:spPr/>
        <p:txBody>
          <a:bodyPr/>
          <a:lstStyle/>
          <a:p>
            <a:fld id="{FCE6FD0B-F0D9-4316-83DC-8613593477F8}" type="slidenum">
              <a:rPr lang="en-US" smtClean="0"/>
              <a:t>9</a:t>
            </a:fld>
            <a:endParaRPr lang="en-US"/>
          </a:p>
        </p:txBody>
      </p:sp>
    </p:spTree>
    <p:extLst>
      <p:ext uri="{BB962C8B-B14F-4D97-AF65-F5344CB8AC3E}">
        <p14:creationId xmlns:p14="http://schemas.microsoft.com/office/powerpoint/2010/main" val="128796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Light Blue back">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ght Blue back" id="{061C0788-48C4-4660-86AC-5B8458D4C702}" vid="{F1155D89-7998-4479-8485-435C6DE8A5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49DB80692F6849BBB85B88BD7E251E" ma:contentTypeVersion="49" ma:contentTypeDescription="" ma:contentTypeScope="" ma:versionID="4202e3cc60ddbde23ac5ad50dbb91338">
  <xsd:schema xmlns:xsd="http://www.w3.org/2001/XMLSchema" xmlns:xs="http://www.w3.org/2001/XMLSchema" xmlns:p="http://schemas.microsoft.com/office/2006/metadata/properties" xmlns:ns1="http://schemas.microsoft.com/sharepoint/v3" xmlns:ns2="d1f628b7-dc6e-45dc-9245-e5ecf578f20b" xmlns:ns3="bbd4acb0-43d6-4317-ab0b-803dc468f016" targetNamespace="http://schemas.microsoft.com/office/2006/metadata/properties" ma:root="true" ma:fieldsID="23aed2d8c0f55666662c75d8f1fd6e40" ns1:_="" ns2:_="" ns3:_="">
    <xsd:import namespace="http://schemas.microsoft.com/sharepoint/v3"/>
    <xsd:import namespace="d1f628b7-dc6e-45dc-9245-e5ecf578f20b"/>
    <xsd:import namespace="bbd4acb0-43d6-4317-ab0b-803dc468f016"/>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4"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1f628b7-dc6e-45dc-9245-e5ecf578f20b"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12"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bbd4acb0-43d6-4317-ab0b-803dc468f016"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Props1.xml><?xml version="1.0" encoding="utf-8"?>
<ds:datastoreItem xmlns:ds="http://schemas.openxmlformats.org/officeDocument/2006/customXml" ds:itemID="{E24EFF2F-46B3-4B3E-98BC-14E9E10D0082}"/>
</file>

<file path=customXml/itemProps2.xml><?xml version="1.0" encoding="utf-8"?>
<ds:datastoreItem xmlns:ds="http://schemas.openxmlformats.org/officeDocument/2006/customXml" ds:itemID="{36532AE1-CB36-4A5B-94D3-E0A6F1DFA33F}"/>
</file>

<file path=customXml/itemProps3.xml><?xml version="1.0" encoding="utf-8"?>
<ds:datastoreItem xmlns:ds="http://schemas.openxmlformats.org/officeDocument/2006/customXml" ds:itemID="{C75F6095-C2D6-43D3-AD30-9DFBD4306A1F}"/>
</file>

<file path=customXml/itemProps4.xml><?xml version="1.0" encoding="utf-8"?>
<ds:datastoreItem xmlns:ds="http://schemas.openxmlformats.org/officeDocument/2006/customXml" ds:itemID="{FCB6CFBF-8969-472E-A42A-F12EA4025829}"/>
</file>

<file path=docProps/app.xml><?xml version="1.0" encoding="utf-8"?>
<Properties xmlns="http://schemas.openxmlformats.org/officeDocument/2006/extended-properties" xmlns:vt="http://schemas.openxmlformats.org/officeDocument/2006/docPropsVTypes">
  <Template>Light Blue back</Template>
  <TotalTime>7352</TotalTime>
  <Words>1306</Words>
  <Application>Microsoft Office PowerPoint</Application>
  <PresentationFormat>On-screen Show (4:3)</PresentationFormat>
  <Paragraphs>188</Paragraphs>
  <Slides>22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Light Blue back</vt:lpstr>
      <vt:lpstr>Testing for Irritation and Sensitization</vt:lpstr>
      <vt:lpstr>Differences</vt:lpstr>
      <vt:lpstr>Sensitizers in Medicine</vt:lpstr>
      <vt:lpstr>Tests</vt:lpstr>
      <vt:lpstr>In Vivo Testing - Irritation</vt:lpstr>
      <vt:lpstr>Human Testing?</vt:lpstr>
      <vt:lpstr>F719 - Irritation</vt:lpstr>
      <vt:lpstr>F719</vt:lpstr>
      <vt:lpstr>Sensitization Testing</vt:lpstr>
      <vt:lpstr>In Vivo Testing - Sensitization</vt:lpstr>
      <vt:lpstr>In Vivo Testing - Sensitization</vt:lpstr>
      <vt:lpstr>F720 - Sensitization</vt:lpstr>
      <vt:lpstr>F2147 - Sensitization</vt:lpstr>
      <vt:lpstr>F2147 - Sensitization</vt:lpstr>
      <vt:lpstr>F2148 - Sensitization</vt:lpstr>
      <vt:lpstr>F2808 – Irritation Behind the Knee</vt:lpstr>
      <vt:lpstr>Withdrawn Standards (2011)</vt:lpstr>
      <vt:lpstr>In Vitro Irritation and Sensitization</vt:lpstr>
      <vt:lpstr>In Vitro Irritation Testing</vt:lpstr>
      <vt:lpstr>In Vitro Irritation Testing</vt:lpstr>
      <vt:lpstr>In Vitro Sensitization Testing</vt:lpstr>
      <vt:lpstr>Possible Reading</vt:lpstr>
    </vt:vector>
  </TitlesOfParts>
  <Company>UMMC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Kenneth R. St. John</dc:creator>
  <cp:lastModifiedBy>Kenneth R. St. John</cp:lastModifiedBy>
  <cp:revision>49</cp:revision>
  <cp:lastPrinted>2015-10-27T13:29:02Z</cp:lastPrinted>
  <dcterms:created xsi:type="dcterms:W3CDTF">2015-10-13T14:40:16Z</dcterms:created>
  <dcterms:modified xsi:type="dcterms:W3CDTF">2015-10-27T20:19:22Z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78ae0266-a642-4b05-9ec1-3959acd0f8b2</vt:lpwstr>
  </property>
</Properties>
</file>