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9" r:id="rId4"/>
    <p:sldId id="262" r:id="rId5"/>
    <p:sldId id="260" r:id="rId6"/>
    <p:sldId id="258" r:id="rId7"/>
    <p:sldId id="263" r:id="rId8"/>
    <p:sldId id="261" r:id="rId9"/>
    <p:sldId id="281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8" r:id="rId19"/>
    <p:sldId id="272" r:id="rId20"/>
    <p:sldId id="273" r:id="rId21"/>
    <p:sldId id="274" r:id="rId22"/>
    <p:sldId id="275" r:id="rId23"/>
    <p:sldId id="276" r:id="rId24"/>
    <p:sldId id="277" r:id="rId25"/>
    <p:sldId id="282" r:id="rId26"/>
    <p:sldId id="279" r:id="rId27"/>
    <p:sldId id="280" r:id="rId28"/>
  </p:sldIdLst>
  <p:sldSz cx="9144000" cy="6858000" type="screen4x3"/>
  <p:notesSz cx="9236075" cy="6950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94" d="100"/>
          <a:sy n="94" d="100"/>
        </p:scale>
        <p:origin x="9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38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93CD467-B3E5-4CBF-8CCB-810D5506E39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01365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01365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2D39D79-65B2-4A26-AEB9-E39E63D08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89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0505C51-505C-4CA7-89E4-433C82F49E0B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54350" y="868363"/>
            <a:ext cx="3127375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44723"/>
            <a:ext cx="7388860" cy="2736593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01365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01365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AEF6C43-D168-4D03-8D3B-5066BF72D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79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F6C43-D168-4D03-8D3B-5066BF72DE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24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F6C43-D168-4D03-8D3B-5066BF72DE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46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9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8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7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37506"/>
          </a:xfrm>
        </p:spPr>
        <p:txBody>
          <a:bodyPr>
            <a:no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63053"/>
            <a:ext cx="7886700" cy="501391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817105-5D5A-4792-AEF5-4AE35D9E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39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4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8937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33893"/>
            <a:ext cx="3886200" cy="50430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33893"/>
            <a:ext cx="3886200" cy="50430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77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1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813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95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31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7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1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17105-5D5A-4792-AEF5-4AE35D9E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9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br>
              <a:rPr lang="en-US" dirty="0" smtClean="0"/>
            </a:br>
            <a:r>
              <a:rPr lang="en-US" dirty="0" smtClean="0"/>
              <a:t>A New Motion-Sparing</a:t>
            </a:r>
            <a:br>
              <a:rPr lang="en-US" dirty="0" smtClean="0"/>
            </a:br>
            <a:r>
              <a:rPr lang="en-US" dirty="0" smtClean="0"/>
              <a:t>Spinal Disc Replacement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Kenneth R. St. John, PhD</a:t>
            </a:r>
          </a:p>
          <a:p>
            <a:r>
              <a:rPr lang="en-US" dirty="0"/>
              <a:t>Chairman</a:t>
            </a:r>
          </a:p>
          <a:p>
            <a:r>
              <a:rPr lang="en-US" dirty="0"/>
              <a:t>F04.16 Subcommittee on Biocompatibility Test Methods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97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</a:t>
            </a:r>
            <a:r>
              <a:rPr lang="en-US" dirty="0"/>
              <a:t>T</a:t>
            </a:r>
            <a:r>
              <a:rPr lang="en-US" dirty="0" smtClean="0"/>
              <a:t>esting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Determine whether testing information is available from literature or vendor for the materials being used</a:t>
            </a:r>
          </a:p>
          <a:p>
            <a:pPr lvl="1"/>
            <a:r>
              <a:rPr lang="en-US" dirty="0" smtClean="0"/>
              <a:t>Published studies</a:t>
            </a:r>
          </a:p>
          <a:p>
            <a:pPr lvl="1"/>
            <a:r>
              <a:rPr lang="en-US" dirty="0" smtClean="0"/>
              <a:t>Vendor biocompatibility testing</a:t>
            </a:r>
          </a:p>
          <a:p>
            <a:pPr lvl="2"/>
            <a:r>
              <a:rPr lang="en-US" dirty="0" smtClean="0"/>
              <a:t>Provide to manufacturer?</a:t>
            </a:r>
          </a:p>
          <a:p>
            <a:pPr lvl="2"/>
            <a:r>
              <a:rPr lang="en-US" dirty="0" smtClean="0"/>
              <a:t>File with regulators on a confidential basis for reference by manufacturer?</a:t>
            </a:r>
          </a:p>
          <a:p>
            <a:r>
              <a:rPr lang="en-US" dirty="0" smtClean="0"/>
              <a:t>Do materials have long history of safe use? – May mean that biocompatibility can be inferred or testing requirements reduced  – if can prove equivalent</a:t>
            </a:r>
          </a:p>
          <a:p>
            <a:pPr lvl="1"/>
            <a:r>
              <a:rPr lang="en-US" dirty="0" smtClean="0"/>
              <a:t>Polymers – same vendor?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on Medical Device Regulation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Culture Cytotoxicity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of test method</a:t>
            </a:r>
          </a:p>
          <a:p>
            <a:pPr lvl="1"/>
            <a:r>
              <a:rPr lang="en-US" dirty="0" smtClean="0"/>
              <a:t>F813 – </a:t>
            </a:r>
            <a:r>
              <a:rPr lang="en-US" dirty="0"/>
              <a:t>D</a:t>
            </a:r>
            <a:r>
              <a:rPr lang="en-US" dirty="0" smtClean="0"/>
              <a:t>irect Contact</a:t>
            </a:r>
          </a:p>
          <a:p>
            <a:pPr lvl="1"/>
            <a:r>
              <a:rPr lang="en-US" dirty="0" smtClean="0"/>
              <a:t>F895 – Agar Overlay</a:t>
            </a:r>
          </a:p>
          <a:p>
            <a:pPr lvl="1"/>
            <a:r>
              <a:rPr lang="en-US" dirty="0" smtClean="0"/>
              <a:t>F1903 – Response to Particles</a:t>
            </a:r>
          </a:p>
          <a:p>
            <a:r>
              <a:rPr lang="en-US" dirty="0" smtClean="0"/>
              <a:t>Substitute a neural cell line (if available)?</a:t>
            </a:r>
          </a:p>
          <a:p>
            <a:r>
              <a:rPr lang="en-US" dirty="0" smtClean="0"/>
              <a:t>Use extract or material coupon?</a:t>
            </a:r>
          </a:p>
          <a:p>
            <a:pPr lvl="1"/>
            <a:r>
              <a:rPr lang="en-US" dirty="0" smtClean="0"/>
              <a:t>Extractables more appropriate for polymer than for metals</a:t>
            </a:r>
            <a:endParaRPr lang="en-US" dirty="0"/>
          </a:p>
          <a:p>
            <a:r>
              <a:rPr lang="en-US" dirty="0" smtClean="0"/>
              <a:t>Which materials need to be tested?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3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any reason to expect sensitization?</a:t>
            </a:r>
          </a:p>
          <a:p>
            <a:pPr lvl="1"/>
            <a:r>
              <a:rPr lang="en-US" dirty="0" smtClean="0"/>
              <a:t>Materials with potential to elicit immune response?</a:t>
            </a:r>
          </a:p>
          <a:p>
            <a:pPr lvl="1"/>
            <a:r>
              <a:rPr lang="en-US" dirty="0" smtClean="0"/>
              <a:t>Perhaps should be performed to remove any question – opinions differ</a:t>
            </a:r>
          </a:p>
          <a:p>
            <a:pPr lvl="2"/>
            <a:r>
              <a:rPr lang="en-US" dirty="0" smtClean="0"/>
              <a:t>Many testing organizations advocate it regardless of application</a:t>
            </a:r>
          </a:p>
          <a:p>
            <a:r>
              <a:rPr lang="en-US" dirty="0" smtClean="0"/>
              <a:t>Should patients be tested for sensitivity before implantation of devices?</a:t>
            </a:r>
          </a:p>
          <a:p>
            <a:pPr lvl="1"/>
            <a:r>
              <a:rPr lang="en-US" dirty="0" smtClean="0"/>
              <a:t>Rare done but advocated by some experts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6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021" y="346159"/>
            <a:ext cx="8147957" cy="637506"/>
          </a:xfrm>
        </p:spPr>
        <p:txBody>
          <a:bodyPr/>
          <a:lstStyle/>
          <a:p>
            <a:r>
              <a:rPr lang="en-US" dirty="0" smtClean="0"/>
              <a:t>Skin Irritation or Intracutaneous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F719 – Primary Skin Irritation (Rabbit)</a:t>
            </a:r>
          </a:p>
          <a:p>
            <a:pPr lvl="1"/>
            <a:r>
              <a:rPr lang="en-US" dirty="0" smtClean="0"/>
              <a:t>Abraded and intact skin</a:t>
            </a:r>
          </a:p>
          <a:p>
            <a:pPr lvl="1"/>
            <a:r>
              <a:rPr lang="en-US" dirty="0" smtClean="0"/>
              <a:t>Direct contact for 24 hours</a:t>
            </a:r>
          </a:p>
          <a:p>
            <a:pPr lvl="1"/>
            <a:r>
              <a:rPr lang="en-US" dirty="0" smtClean="0"/>
              <a:t>Assess at removal and 24 and 48 hours later</a:t>
            </a:r>
          </a:p>
          <a:p>
            <a:r>
              <a:rPr lang="en-US" dirty="0" smtClean="0"/>
              <a:t>F749 – Intracutaneous Injection (Rabbit)</a:t>
            </a:r>
          </a:p>
          <a:p>
            <a:pPr lvl="1"/>
            <a:r>
              <a:rPr lang="en-US" dirty="0"/>
              <a:t>Intracutaneous is injection of an extract – does an extract have any meaning to this </a:t>
            </a:r>
            <a:r>
              <a:rPr lang="en-US" dirty="0" smtClean="0"/>
              <a:t>application?</a:t>
            </a:r>
          </a:p>
          <a:p>
            <a:r>
              <a:rPr lang="en-US" dirty="0" smtClean="0"/>
              <a:t>Not being implanted in contact with skin but tests might be meaningful</a:t>
            </a:r>
          </a:p>
          <a:p>
            <a:pPr lvl="1"/>
            <a:r>
              <a:rPr lang="en-US" dirty="0" smtClean="0"/>
              <a:t>Contact with soft tissues in the spine (muscle &amp; dura?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3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Systemic T</a:t>
            </a:r>
            <a:r>
              <a:rPr lang="en-US" dirty="0" smtClean="0"/>
              <a:t>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F750 – Systemic Injection in the Mouse</a:t>
            </a:r>
          </a:p>
          <a:p>
            <a:pPr lvl="1"/>
            <a:r>
              <a:rPr lang="en-US" dirty="0" smtClean="0"/>
              <a:t>Extract</a:t>
            </a:r>
          </a:p>
          <a:p>
            <a:r>
              <a:rPr lang="en-US" dirty="0" smtClean="0"/>
              <a:t>As with previously mentioned methods, when an extract is used, may not be testing all opportunities for problems</a:t>
            </a:r>
          </a:p>
          <a:p>
            <a:pPr lvl="1"/>
            <a:r>
              <a:rPr lang="en-US" dirty="0" smtClean="0"/>
              <a:t>Extracts evolved from testing of polymers</a:t>
            </a:r>
          </a:p>
          <a:p>
            <a:pPr lvl="1"/>
            <a:r>
              <a:rPr lang="en-US" dirty="0" smtClean="0"/>
              <a:t>Probably should assay extracts for content</a:t>
            </a:r>
          </a:p>
          <a:p>
            <a:pPr lvl="1"/>
            <a:r>
              <a:rPr lang="en-US" dirty="0" smtClean="0"/>
              <a:t>Metals and ceramics (may) have processing aids – but not monomers, plasticizers, catalysts,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Implantation studies may end up being more important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Pyrogen T</a:t>
            </a:r>
            <a:r>
              <a:rPr lang="en-US" dirty="0" smtClean="0"/>
              <a:t>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Should probably be performed on finished product to look for possible processing issues</a:t>
            </a:r>
          </a:p>
          <a:p>
            <a:r>
              <a:rPr lang="en-US" dirty="0" smtClean="0"/>
              <a:t>LAL </a:t>
            </a:r>
            <a:r>
              <a:rPr lang="en-US" i="1" dirty="0" smtClean="0"/>
              <a:t>in vitro </a:t>
            </a:r>
            <a:r>
              <a:rPr lang="en-US" dirty="0" smtClean="0"/>
              <a:t>test is supplanting rabbit pyrogen test for bacterial endotoxins</a:t>
            </a:r>
          </a:p>
          <a:p>
            <a:r>
              <a:rPr lang="en-US" dirty="0" smtClean="0"/>
              <a:t>Material pyrogenicity not measured by LAL</a:t>
            </a:r>
          </a:p>
          <a:p>
            <a:r>
              <a:rPr lang="en-US" dirty="0" smtClean="0"/>
              <a:t>May be a process validation test</a:t>
            </a:r>
          </a:p>
          <a:p>
            <a:r>
              <a:rPr lang="en-US" dirty="0" smtClean="0"/>
              <a:t>Major US class action lawsuit related to bacterial endotoxins settled for in excess of $1B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2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 Implantation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Screen for early adverse tissue reactions that might mean that material selection should be reconsidered</a:t>
            </a:r>
          </a:p>
          <a:p>
            <a:pPr lvl="1"/>
            <a:r>
              <a:rPr lang="en-US" dirty="0" smtClean="0"/>
              <a:t>Less possibility of unsuccessful long term study</a:t>
            </a:r>
          </a:p>
          <a:p>
            <a:pPr lvl="1"/>
            <a:r>
              <a:rPr lang="en-US" dirty="0" smtClean="0"/>
              <a:t>Reduce time and cost of learning of a problem</a:t>
            </a:r>
          </a:p>
          <a:p>
            <a:r>
              <a:rPr lang="en-US" dirty="0" smtClean="0"/>
              <a:t>Standardized implantation test – F763</a:t>
            </a:r>
          </a:p>
          <a:p>
            <a:pPr lvl="1"/>
            <a:r>
              <a:rPr lang="en-US" b="1" u="sng" dirty="0" smtClean="0"/>
              <a:t>Bone</a:t>
            </a:r>
            <a:r>
              <a:rPr lang="en-US" dirty="0" smtClean="0"/>
              <a:t> or muscle</a:t>
            </a:r>
          </a:p>
          <a:p>
            <a:r>
              <a:rPr lang="en-US" dirty="0" smtClean="0"/>
              <a:t>Subcutaneous – F1408 – Not really appropriate for this device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5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Implantation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F981 – Muscle or bone – suggested sites listed</a:t>
            </a:r>
          </a:p>
          <a:p>
            <a:pPr lvl="1"/>
            <a:r>
              <a:rPr lang="en-US" dirty="0" smtClean="0"/>
              <a:t>Site specific sites could also be used</a:t>
            </a:r>
          </a:p>
          <a:p>
            <a:pPr lvl="2"/>
            <a:r>
              <a:rPr lang="en-US" dirty="0" smtClean="0"/>
              <a:t>Contact with dura</a:t>
            </a:r>
          </a:p>
          <a:p>
            <a:pPr lvl="2"/>
            <a:r>
              <a:rPr lang="en-US" dirty="0" smtClean="0"/>
              <a:t>Intra- or inter-vertebral?</a:t>
            </a:r>
          </a:p>
          <a:p>
            <a:pPr lvl="1"/>
            <a:r>
              <a:rPr lang="en-US" dirty="0" smtClean="0"/>
              <a:t>Uses test samples or coupons. Not normally actual devices</a:t>
            </a:r>
          </a:p>
          <a:p>
            <a:pPr lvl="2"/>
            <a:r>
              <a:rPr lang="en-US" dirty="0" smtClean="0"/>
              <a:t>Should particulates also be tested, rather than the use of F1904?</a:t>
            </a:r>
          </a:p>
          <a:p>
            <a:r>
              <a:rPr lang="en-US" dirty="0" smtClean="0"/>
              <a:t>Customized testing combining actual devices with long term implantation?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Implantation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actual (or sized down) devices in experimental animals may be an option</a:t>
            </a:r>
          </a:p>
          <a:p>
            <a:r>
              <a:rPr lang="en-US" dirty="0" smtClean="0"/>
              <a:t>Humans are the only bipedal animals – loads and loading directions will be different</a:t>
            </a:r>
          </a:p>
          <a:p>
            <a:r>
              <a:rPr lang="en-US" dirty="0" smtClean="0"/>
              <a:t>Many (most?) animals have much higher intervertebral range of motion than humans – may lead to damage or failures that might not occur in human use.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5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 we really need to be concerned about immune response?</a:t>
            </a:r>
          </a:p>
          <a:p>
            <a:r>
              <a:rPr lang="en-US" dirty="0" smtClean="0"/>
              <a:t>None of the materials contain nickel</a:t>
            </a:r>
          </a:p>
          <a:p>
            <a:r>
              <a:rPr lang="en-US" dirty="0" smtClean="0"/>
              <a:t>This testing may be expected for completeness but may have little relevance</a:t>
            </a:r>
          </a:p>
          <a:p>
            <a:r>
              <a:rPr lang="en-US" dirty="0" smtClean="0"/>
              <a:t>Animal immune systems may differ from human – contact history, etc.</a:t>
            </a:r>
          </a:p>
          <a:p>
            <a:r>
              <a:rPr lang="en-US" dirty="0" smtClean="0"/>
              <a:t>If a patient is sensitized to a material, testing in any other model will not address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Cobalt/Chromium alloy spherical (portion of a sphere) plate – Non nickel containing</a:t>
            </a:r>
          </a:p>
          <a:p>
            <a:r>
              <a:rPr lang="en-US" dirty="0" smtClean="0"/>
              <a:t>Carbon fiber reinforced PEEK concave receiving cup attached by screws to a Ti-6Al-4V plate with a porous CP Titanium bone contact surface</a:t>
            </a:r>
          </a:p>
          <a:p>
            <a:r>
              <a:rPr lang="en-US" dirty="0" smtClean="0"/>
              <a:t>Plasma-sprayed CP titanium bone contact surface on Co/Cr plate</a:t>
            </a:r>
          </a:p>
          <a:p>
            <a:r>
              <a:rPr lang="en-US" dirty="0" smtClean="0"/>
              <a:t>Sheath to encapsulate particles?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Genotoxicity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 majority of cases (including this one), there is no reason to consider genotoxicity testing if materials have seen use previously</a:t>
            </a:r>
          </a:p>
          <a:p>
            <a:r>
              <a:rPr lang="en-US" dirty="0" smtClean="0"/>
              <a:t>Genotoxicity could possibly be required for a truly new material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Carcinogenicity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Carcinogenicity testing is very rarely done – test methods are more appropriate for chemicals than solid materials</a:t>
            </a:r>
          </a:p>
          <a:p>
            <a:r>
              <a:rPr lang="en-US" dirty="0" smtClean="0"/>
              <a:t>An unpublished study was done on carbon fibers </a:t>
            </a:r>
            <a:r>
              <a:rPr lang="en-US" smtClean="0"/>
              <a:t>– no increase </a:t>
            </a:r>
            <a:r>
              <a:rPr lang="en-US" dirty="0" smtClean="0"/>
              <a:t>in tumor type, site, or incidence over sham operated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0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Wear and Particulate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310025" y="1060064"/>
            <a:ext cx="5959929" cy="224082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22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310025" y="3447043"/>
            <a:ext cx="6368361" cy="16799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7951" y="1079721"/>
            <a:ext cx="2591374" cy="20830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20963" y="5283630"/>
            <a:ext cx="51429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Referencing this paper is only an example and implies no judgement about the device mentioned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71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Wear and Particulate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Regulatory agencies appear to be sensitive to wear particles that may be generated by spinal prostheses</a:t>
            </a:r>
          </a:p>
          <a:p>
            <a:r>
              <a:rPr lang="en-US" dirty="0" smtClean="0"/>
              <a:t>F1903 and F1904 offer </a:t>
            </a:r>
            <a:r>
              <a:rPr lang="en-US" i="1" dirty="0" smtClean="0"/>
              <a:t>in vitro </a:t>
            </a:r>
            <a:r>
              <a:rPr lang="en-US" dirty="0" smtClean="0"/>
              <a:t>and </a:t>
            </a:r>
            <a:r>
              <a:rPr lang="en-US" i="1" dirty="0" smtClean="0"/>
              <a:t>in vivo</a:t>
            </a:r>
            <a:r>
              <a:rPr lang="en-US" dirty="0" smtClean="0"/>
              <a:t> methods for assessing tissue response to particulate</a:t>
            </a:r>
          </a:p>
          <a:p>
            <a:r>
              <a:rPr lang="en-US" dirty="0" smtClean="0"/>
              <a:t>Laboratory wear testing and clinical trial retrievals may yield particle size and mass information.</a:t>
            </a:r>
          </a:p>
          <a:p>
            <a:r>
              <a:rPr lang="en-US" dirty="0" smtClean="0"/>
              <a:t> </a:t>
            </a:r>
            <a:r>
              <a:rPr lang="en-US" dirty="0"/>
              <a:t>F561 and F1877 offer </a:t>
            </a:r>
            <a:r>
              <a:rPr lang="en-US" dirty="0" smtClean="0"/>
              <a:t>retrieval and characterization recommendations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2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Wear and Particulate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Retrievals are showing that particulate is being generated by load bearing spinal devices</a:t>
            </a:r>
          </a:p>
          <a:p>
            <a:r>
              <a:rPr lang="en-US" dirty="0" smtClean="0"/>
              <a:t>Research and clinical results have shown that wear particles from hip and knee joint prostheses can lead to destruction of surrounding tissues due to cytokine release from phagocytic cells</a:t>
            </a:r>
          </a:p>
          <a:p>
            <a:r>
              <a:rPr lang="en-US" dirty="0" smtClean="0"/>
              <a:t>What testing is needed to determine whether particles that may be released may cause damage to bone, soft tissue and </a:t>
            </a:r>
            <a:r>
              <a:rPr lang="en-US" smtClean="0"/>
              <a:t>neural tissues?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6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Wear and Particulate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Decision </a:t>
            </a:r>
            <a:r>
              <a:rPr lang="en-US" dirty="0" smtClean="0"/>
              <a:t>to be made for this device</a:t>
            </a:r>
          </a:p>
          <a:p>
            <a:pPr lvl="1"/>
            <a:r>
              <a:rPr lang="en-US" dirty="0" smtClean="0"/>
              <a:t>Add elastomeric envelope to contain particulate?</a:t>
            </a:r>
          </a:p>
          <a:p>
            <a:pPr lvl="1"/>
            <a:r>
              <a:rPr lang="en-US" dirty="0" smtClean="0"/>
              <a:t>How would lubrication occur?</a:t>
            </a:r>
          </a:p>
          <a:p>
            <a:pPr lvl="1"/>
            <a:r>
              <a:rPr lang="en-US" dirty="0" smtClean="0"/>
              <a:t>What is the risk of adding an additional material to design?</a:t>
            </a:r>
          </a:p>
          <a:p>
            <a:pPr lvl="1"/>
            <a:r>
              <a:rPr lang="en-US" dirty="0" smtClean="0"/>
              <a:t>Will elastomer fatigue with repeated flexing?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laboratory and animal testing appear to suggest safety</a:t>
            </a:r>
          </a:p>
          <a:p>
            <a:r>
              <a:rPr lang="en-US" dirty="0" smtClean="0"/>
              <a:t>Perform laboratory simulation testing to look for potential problems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Make sure lab simulation mimics actual loading and usage</a:t>
            </a:r>
          </a:p>
          <a:p>
            <a:r>
              <a:rPr lang="en-US" dirty="0" smtClean="0"/>
              <a:t>Determine whether results of mechanical testing suggest other biocompatibility testing</a:t>
            </a:r>
          </a:p>
          <a:p>
            <a:pPr lvl="1"/>
            <a:r>
              <a:rPr lang="en-US" dirty="0" smtClean="0"/>
              <a:t>Wear?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8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Proceed to clinical trials</a:t>
            </a:r>
          </a:p>
          <a:p>
            <a:pPr lvl="1"/>
            <a:r>
              <a:rPr lang="en-US" dirty="0" smtClean="0"/>
              <a:t>Small numbers of patients?</a:t>
            </a:r>
          </a:p>
          <a:p>
            <a:pPr lvl="1"/>
            <a:r>
              <a:rPr lang="en-US" dirty="0" smtClean="0"/>
              <a:t>Full cohort?</a:t>
            </a:r>
          </a:p>
          <a:p>
            <a:r>
              <a:rPr lang="en-US" dirty="0" smtClean="0"/>
              <a:t>Any retrievals from clinical trials should be evaluated</a:t>
            </a:r>
          </a:p>
          <a:p>
            <a:pPr lvl="1"/>
            <a:r>
              <a:rPr lang="en-US" dirty="0" smtClean="0"/>
              <a:t>Unexpected tissue responses</a:t>
            </a:r>
          </a:p>
          <a:p>
            <a:pPr lvl="1"/>
            <a:r>
              <a:rPr lang="en-US" dirty="0" smtClean="0"/>
              <a:t>Unexpected damage mechanisms</a:t>
            </a:r>
          </a:p>
          <a:p>
            <a:pPr lvl="1"/>
            <a:r>
              <a:rPr lang="en-US" dirty="0" smtClean="0"/>
              <a:t>Damage products in tissues</a:t>
            </a:r>
          </a:p>
          <a:p>
            <a:pPr lvl="1"/>
            <a:r>
              <a:rPr lang="en-US" dirty="0" smtClean="0"/>
              <a:t>F561</a:t>
            </a:r>
          </a:p>
          <a:p>
            <a:r>
              <a:rPr lang="en-US" dirty="0" smtClean="0"/>
              <a:t>Further laboratory and animal </a:t>
            </a:r>
            <a:r>
              <a:rPr lang="en-US" smtClean="0"/>
              <a:t>testing needed?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Co/Cr use as a bearing surface component has a long history but recent international controversies about metal-on-metal bearings may be a concern</a:t>
            </a:r>
          </a:p>
          <a:p>
            <a:r>
              <a:rPr lang="en-US" dirty="0" smtClean="0"/>
              <a:t>Use of titanium and titanium alloys may improve osseointegration</a:t>
            </a:r>
          </a:p>
          <a:p>
            <a:r>
              <a:rPr lang="en-US" dirty="0" smtClean="0"/>
              <a:t>Will a galvanic couple be formed between cobalt alloy and titanium alloy?</a:t>
            </a:r>
          </a:p>
          <a:p>
            <a:pPr lvl="1"/>
            <a:r>
              <a:rPr lang="en-US" dirty="0" smtClean="0"/>
              <a:t>Normally not a problem, but should be considered and perhaps tested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Workshop on Medical Device Regulation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9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PEEK has seen use in spinal surgery, its use as a bearing surface is new, although it has been researched for hip prostheses</a:t>
            </a:r>
          </a:p>
          <a:p>
            <a:r>
              <a:rPr lang="en-US" dirty="0" smtClean="0"/>
              <a:t>PEEK may have a greater wear resistance than UHMWPE</a:t>
            </a:r>
          </a:p>
          <a:p>
            <a:r>
              <a:rPr lang="en-US" dirty="0"/>
              <a:t>Will carbon fiber reinforcement of PEEK improve wear resistance or other mechanical properties?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a polyurethane sheath around the bearing surface improve safety?</a:t>
            </a:r>
          </a:p>
          <a:p>
            <a:pPr lvl="1"/>
            <a:r>
              <a:rPr lang="en-US" dirty="0" smtClean="0"/>
              <a:t>Capture particles</a:t>
            </a:r>
          </a:p>
          <a:p>
            <a:pPr lvl="1"/>
            <a:r>
              <a:rPr lang="en-US" dirty="0" smtClean="0"/>
              <a:t>How about fatigue of PU?</a:t>
            </a:r>
          </a:p>
          <a:p>
            <a:pPr lvl="1"/>
            <a:r>
              <a:rPr lang="en-US" dirty="0" smtClean="0"/>
              <a:t>This decision may well be a trade-off in the design decision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F748 Category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628650" y="1144815"/>
            <a:ext cx="7514701" cy="1384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84618"/>
          <a:stretch/>
        </p:blipFill>
        <p:spPr>
          <a:xfrm>
            <a:off x="216030" y="3025489"/>
            <a:ext cx="8711939" cy="6892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lum bright="-20000" contrast="40000"/>
          </a:blip>
          <a:srcRect r="1737" b="16088"/>
          <a:stretch/>
        </p:blipFill>
        <p:spPr>
          <a:xfrm>
            <a:off x="213737" y="3771815"/>
            <a:ext cx="8714232" cy="878616"/>
          </a:xfrm>
          <a:prstGeom prst="rect">
            <a:avLst/>
          </a:prstGeom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2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from F748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Cell culture </a:t>
            </a:r>
            <a:r>
              <a:rPr lang="en-US" dirty="0"/>
              <a:t>c</a:t>
            </a:r>
            <a:r>
              <a:rPr lang="en-US" dirty="0" smtClean="0"/>
              <a:t>ytotoxicity</a:t>
            </a:r>
          </a:p>
          <a:p>
            <a:r>
              <a:rPr lang="en-US" dirty="0" smtClean="0"/>
              <a:t>Sensitization</a:t>
            </a:r>
          </a:p>
          <a:p>
            <a:r>
              <a:rPr lang="en-US" dirty="0" smtClean="0"/>
              <a:t>Skin irritation or intracutaneous</a:t>
            </a:r>
          </a:p>
          <a:p>
            <a:r>
              <a:rPr lang="en-US" dirty="0" smtClean="0"/>
              <a:t>Systemic toxicity</a:t>
            </a:r>
          </a:p>
          <a:p>
            <a:r>
              <a:rPr lang="en-US" dirty="0" smtClean="0"/>
              <a:t>Pyrogen test</a:t>
            </a:r>
          </a:p>
          <a:p>
            <a:r>
              <a:rPr lang="en-US" dirty="0" smtClean="0"/>
              <a:t>Short term implantation</a:t>
            </a:r>
          </a:p>
          <a:p>
            <a:r>
              <a:rPr lang="en-US" dirty="0" smtClean="0"/>
              <a:t>Long term implantation</a:t>
            </a:r>
          </a:p>
          <a:p>
            <a:r>
              <a:rPr lang="en-US" dirty="0" smtClean="0"/>
              <a:t>Immune response</a:t>
            </a:r>
          </a:p>
          <a:p>
            <a:r>
              <a:rPr lang="en-US" dirty="0" smtClean="0"/>
              <a:t>Genotoxicity</a:t>
            </a:r>
          </a:p>
          <a:p>
            <a:r>
              <a:rPr lang="en-US" dirty="0" smtClean="0"/>
              <a:t>Carcinogenicity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Neurotoxicity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804557"/>
            <a:ext cx="7886700" cy="2372406"/>
          </a:xfrm>
        </p:spPr>
        <p:txBody>
          <a:bodyPr/>
          <a:lstStyle/>
          <a:p>
            <a:r>
              <a:rPr lang="en-US" dirty="0" smtClean="0"/>
              <a:t>Supplement to F748</a:t>
            </a:r>
          </a:p>
          <a:p>
            <a:r>
              <a:rPr lang="en-US" dirty="0" smtClean="0"/>
              <a:t>Address additional issues with possible neurotoxicity testing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4C43-760B-4111-AFB2-A6883325751A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803419" y="1182021"/>
            <a:ext cx="6519511" cy="176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65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F2901 Neurotoxicity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Clinically relevant implantation studies</a:t>
            </a:r>
          </a:p>
          <a:p>
            <a:pPr lvl="1"/>
            <a:r>
              <a:rPr lang="en-US" dirty="0" smtClean="0"/>
              <a:t>Including neurobehavioral studies</a:t>
            </a:r>
          </a:p>
          <a:p>
            <a:pPr lvl="1"/>
            <a:r>
              <a:rPr lang="en-US" dirty="0" smtClean="0"/>
              <a:t>Recommended specific histological tests for neurodegeneration</a:t>
            </a:r>
          </a:p>
          <a:p>
            <a:r>
              <a:rPr lang="en-US" dirty="0" smtClean="0"/>
              <a:t>Wear particle testing</a:t>
            </a:r>
          </a:p>
          <a:p>
            <a:pPr lvl="1"/>
            <a:r>
              <a:rPr lang="en-US" dirty="0" smtClean="0"/>
              <a:t>Proximity to spinal cord</a:t>
            </a:r>
          </a:p>
          <a:p>
            <a:r>
              <a:rPr lang="en-US" dirty="0" smtClean="0"/>
              <a:t>Developmental neurotoxicity</a:t>
            </a:r>
          </a:p>
          <a:p>
            <a:r>
              <a:rPr lang="en-US" dirty="0" smtClean="0"/>
              <a:t>Journal article references for testing that have been </a:t>
            </a:r>
            <a:r>
              <a:rPr lang="en-US" smtClean="0"/>
              <a:t>previously conducted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3,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on Medical Device Regulation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7105-5D5A-4792-AEF5-4AE35D9ED7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58921"/>
      </p:ext>
    </p:extLst>
  </p:cSld>
  <p:clrMapOvr>
    <a:masterClrMapping/>
  </p:clrMapOvr>
</p:sld>
</file>

<file path=ppt/theme/theme1.xml><?xml version="1.0" encoding="utf-8"?>
<a:theme xmlns:a="http://schemas.openxmlformats.org/drawingml/2006/main" name="Light Blue bac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ght Blue back" id="{061C0788-48C4-4660-86AC-5B8458D4C702}" vid="{F1155D89-7998-4479-8485-435C6DE8A5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CDDF48F9-96C0-4184-9C2A-2030C8AD26D4}"/>
</file>

<file path=customXml/itemProps2.xml><?xml version="1.0" encoding="utf-8"?>
<ds:datastoreItem xmlns:ds="http://schemas.openxmlformats.org/officeDocument/2006/customXml" ds:itemID="{F95AD0D0-6C81-4453-BD79-10C9D3DF1C99}"/>
</file>

<file path=customXml/itemProps3.xml><?xml version="1.0" encoding="utf-8"?>
<ds:datastoreItem xmlns:ds="http://schemas.openxmlformats.org/officeDocument/2006/customXml" ds:itemID="{31BC601F-FDFE-4DF4-A602-40409CC2F371}"/>
</file>

<file path=customXml/itemProps4.xml><?xml version="1.0" encoding="utf-8"?>
<ds:datastoreItem xmlns:ds="http://schemas.openxmlformats.org/officeDocument/2006/customXml" ds:itemID="{00A3B3B8-CD69-43CC-A52B-72EC0ADC5A28}"/>
</file>

<file path=docProps/app.xml><?xml version="1.0" encoding="utf-8"?>
<Properties xmlns="http://schemas.openxmlformats.org/officeDocument/2006/extended-properties" xmlns:vt="http://schemas.openxmlformats.org/officeDocument/2006/docPropsVTypes">
  <Template>Light Blue back</Template>
  <TotalTime>9600</TotalTime>
  <Words>1494</Words>
  <Application>Microsoft Office PowerPoint</Application>
  <PresentationFormat>On-screen Show (4:3)</PresentationFormat>
  <Paragraphs>238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Light Blue back</vt:lpstr>
      <vt:lpstr>Case Study A New Motion-Sparing Spinal Disc Replacement</vt:lpstr>
      <vt:lpstr>Components</vt:lpstr>
      <vt:lpstr>Concept</vt:lpstr>
      <vt:lpstr>Concept</vt:lpstr>
      <vt:lpstr>Concept</vt:lpstr>
      <vt:lpstr>F748 Category</vt:lpstr>
      <vt:lpstr>Recommendations from F748</vt:lpstr>
      <vt:lpstr>Neurotoxicity</vt:lpstr>
      <vt:lpstr>F2901 Neurotoxicity</vt:lpstr>
      <vt:lpstr>Before Testing Selection</vt:lpstr>
      <vt:lpstr>Cell Culture Cytotoxicity</vt:lpstr>
      <vt:lpstr>Sensitization</vt:lpstr>
      <vt:lpstr>Skin Irritation or Intracutaneous</vt:lpstr>
      <vt:lpstr>Systemic Toxicity</vt:lpstr>
      <vt:lpstr>Pyrogen Test</vt:lpstr>
      <vt:lpstr>Short Term Implantation</vt:lpstr>
      <vt:lpstr>Long Term Implantation</vt:lpstr>
      <vt:lpstr>Long Term Implantation</vt:lpstr>
      <vt:lpstr>Immune Response</vt:lpstr>
      <vt:lpstr>Genotoxicity</vt:lpstr>
      <vt:lpstr>Carcinogenicity</vt:lpstr>
      <vt:lpstr>Wear and Particulate</vt:lpstr>
      <vt:lpstr>Wear and Particulate</vt:lpstr>
      <vt:lpstr>Wear and Particulate</vt:lpstr>
      <vt:lpstr>Wear and Particulate</vt:lpstr>
      <vt:lpstr>Conclusions</vt:lpstr>
      <vt:lpstr>Conclusions</vt:lpstr>
    </vt:vector>
  </TitlesOfParts>
  <Company>UMMC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Kenneth R. St. John</dc:creator>
  <cp:lastModifiedBy>Kenneth R. St. John</cp:lastModifiedBy>
  <cp:revision>50</cp:revision>
  <cp:lastPrinted>2015-10-21T21:53:55Z</cp:lastPrinted>
  <dcterms:created xsi:type="dcterms:W3CDTF">2015-10-13T20:05:22Z</dcterms:created>
  <dcterms:modified xsi:type="dcterms:W3CDTF">2015-10-27T20:42:51Z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79b189aa-00cb-4ce6-a9fd-83c2877d8aaf</vt:lpwstr>
  </property>
</Properties>
</file>