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7" r:id="rId12"/>
    <p:sldId id="268" r:id="rId13"/>
    <p:sldId id="266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9" r:id="rId25"/>
    <p:sldId id="281" r:id="rId26"/>
    <p:sldId id="278" r:id="rId27"/>
    <p:sldId id="285" r:id="rId28"/>
    <p:sldId id="284" r:id="rId29"/>
    <p:sldId id="287" r:id="rId30"/>
    <p:sldId id="282" r:id="rId31"/>
    <p:sldId id="283" r:id="rId32"/>
    <p:sldId id="286" r:id="rId33"/>
    <p:sldId id="288" r:id="rId34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1DFF70C-7BFD-41B0-AB3B-A1F6CA35EBE8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EBD2C8E-73DC-46EF-BC2D-1316E988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663D224-4261-49DC-956B-2B4C195C24B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AA39BD5-0428-41BE-87E5-FE7B3929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9BD5-0428-41BE-87E5-FE7B39298F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750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3053"/>
            <a:ext cx="7886700" cy="501391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8F4C43-760B-4111-AFB2-A688332575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93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33893"/>
            <a:ext cx="3886200" cy="50430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33893"/>
            <a:ext cx="3886200" cy="50430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1358"/>
          </a:xfrm>
        </p:spPr>
        <p:txBody>
          <a:bodyPr>
            <a:no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4C43-760B-4111-AFB2-A6883325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ASTM F748</a:t>
            </a:r>
            <a:br>
              <a:rPr lang="en-US" dirty="0" smtClean="0"/>
            </a:br>
            <a:r>
              <a:rPr lang="en-US" dirty="0" smtClean="0"/>
              <a:t>Selecting Biological Test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Kenneth R. St. John, PhD</a:t>
            </a:r>
          </a:p>
          <a:p>
            <a:r>
              <a:rPr lang="en-US" dirty="0" smtClean="0"/>
              <a:t>Chairman</a:t>
            </a:r>
          </a:p>
          <a:p>
            <a:r>
              <a:rPr lang="en-US" dirty="0" smtClean="0"/>
              <a:t>F04.16 Subcommittee on Biocompatibility Test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Culture Test Methods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1072803"/>
            <a:ext cx="7886700" cy="21088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28650" y="3251867"/>
            <a:ext cx="7886700" cy="19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Cell Culture Tests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1174083"/>
            <a:ext cx="7886700" cy="20348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28650" y="3318587"/>
            <a:ext cx="7891272" cy="18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Guidance (F895)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57860" y="1122152"/>
            <a:ext cx="6028790" cy="24688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43521" y="3710551"/>
            <a:ext cx="665695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0" y="281934"/>
            <a:ext cx="8561959" cy="701731"/>
          </a:xfrm>
        </p:spPr>
        <p:txBody>
          <a:bodyPr wrap="none">
            <a:normAutofit/>
          </a:bodyPr>
          <a:lstStyle/>
          <a:p>
            <a:r>
              <a:rPr lang="en-US" dirty="0" smtClean="0"/>
              <a:t>Control Material Guidance (F813)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68" y="1163638"/>
            <a:ext cx="7605264" cy="5013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1842"/>
            <a:ext cx="7886700" cy="637506"/>
          </a:xfrm>
        </p:spPr>
        <p:txBody>
          <a:bodyPr/>
          <a:lstStyle/>
          <a:p>
            <a:r>
              <a:rPr lang="en-US" dirty="0" smtClean="0"/>
              <a:t>Control Material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7057"/>
            <a:ext cx="7886700" cy="52299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all types of tests</a:t>
            </a:r>
          </a:p>
          <a:p>
            <a:r>
              <a:rPr lang="en-US" dirty="0" smtClean="0"/>
              <a:t>“Negative” control is usually a material that has been generally recognized as safe with extensive use</a:t>
            </a:r>
          </a:p>
          <a:p>
            <a:r>
              <a:rPr lang="en-US" dirty="0" smtClean="0"/>
              <a:t>Polymers</a:t>
            </a:r>
          </a:p>
          <a:p>
            <a:pPr lvl="1"/>
            <a:r>
              <a:rPr lang="en-US" dirty="0" smtClean="0"/>
              <a:t>USP negative control plastic (polyethylene)</a:t>
            </a:r>
          </a:p>
          <a:p>
            <a:pPr lvl="1"/>
            <a:r>
              <a:rPr lang="en-US" dirty="0" smtClean="0"/>
              <a:t>UHMWPE (F648)</a:t>
            </a:r>
          </a:p>
          <a:p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316L stainless steel (F138)</a:t>
            </a:r>
          </a:p>
          <a:p>
            <a:pPr lvl="1"/>
            <a:r>
              <a:rPr lang="en-US" dirty="0" smtClean="0"/>
              <a:t>Titanium (Commercially Pure or alloy) (F67, F136)</a:t>
            </a:r>
          </a:p>
          <a:p>
            <a:pPr lvl="1"/>
            <a:r>
              <a:rPr lang="en-US" dirty="0" smtClean="0"/>
              <a:t>Cobalt Alloy (F75, F1537)</a:t>
            </a:r>
          </a:p>
          <a:p>
            <a:r>
              <a:rPr lang="en-US" dirty="0" smtClean="0"/>
              <a:t>Ceramics</a:t>
            </a:r>
          </a:p>
          <a:p>
            <a:pPr lvl="1"/>
            <a:r>
              <a:rPr lang="en-US" dirty="0" smtClean="0"/>
              <a:t>Alumina (F603)</a:t>
            </a:r>
          </a:p>
          <a:p>
            <a:pPr lvl="1"/>
            <a:r>
              <a:rPr lang="en-US" dirty="0" smtClean="0"/>
              <a:t>Zirconia (ISO 13356, ASTM F1873 withdrawn)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sample or device may occasionally be used.</a:t>
            </a:r>
          </a:p>
          <a:p>
            <a:r>
              <a:rPr lang="en-US" dirty="0" smtClean="0"/>
              <a:t>Usually a smaller sample is cut from supplied material sample or device</a:t>
            </a:r>
          </a:p>
          <a:p>
            <a:pPr lvl="1"/>
            <a:r>
              <a:rPr lang="en-US" dirty="0" smtClean="0"/>
              <a:t>Limitations of cell culture well</a:t>
            </a:r>
          </a:p>
          <a:p>
            <a:pPr lvl="1"/>
            <a:r>
              <a:rPr lang="en-US" dirty="0" smtClean="0"/>
              <a:t>Maximize surface area in contact with cells</a:t>
            </a:r>
          </a:p>
          <a:p>
            <a:pPr lvl="1"/>
            <a:r>
              <a:rPr lang="en-US" dirty="0" smtClean="0"/>
              <a:t>An extract may be used (F619) and may be placed on a filter disk for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method standards detail the information to be reported</a:t>
            </a:r>
          </a:p>
          <a:p>
            <a:r>
              <a:rPr lang="en-US" dirty="0" smtClean="0"/>
              <a:t>Generally, “Pass” or “Fail” is not specified</a:t>
            </a:r>
          </a:p>
          <a:p>
            <a:pPr lvl="1"/>
            <a:r>
              <a:rPr lang="en-US" dirty="0" smtClean="0"/>
              <a:t>Response as compared to “negative” control</a:t>
            </a:r>
          </a:p>
          <a:p>
            <a:pPr lvl="1"/>
            <a:r>
              <a:rPr lang="en-US" dirty="0" smtClean="0"/>
              <a:t>Response reported as a score for cell culture testing</a:t>
            </a:r>
          </a:p>
          <a:p>
            <a:pPr lvl="1"/>
            <a:r>
              <a:rPr lang="en-US" dirty="0" smtClean="0"/>
              <a:t>Not all users are satisfied with this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- Sensitization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45652" y="1063001"/>
            <a:ext cx="6452695" cy="1737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45652" y="2821638"/>
            <a:ext cx="6455664" cy="1609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42683" y="4452904"/>
            <a:ext cx="6455664" cy="1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- Irritation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44168" y="3846307"/>
            <a:ext cx="6455664" cy="16054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44168" y="1184164"/>
            <a:ext cx="6455664" cy="14462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5277" y="3326290"/>
            <a:ext cx="569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 Irritation Test - Intracutaneous Injection Test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995" y="2815314"/>
            <a:ext cx="640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Mucous Membrane Irritation Test – No ASTM Standard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3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– Short Term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10641" y="1086143"/>
            <a:ext cx="7122718" cy="17762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682394" y="2976767"/>
            <a:ext cx="5779211" cy="1589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255883" y="4680701"/>
            <a:ext cx="6632232" cy="1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Prior research grants:</a:t>
            </a:r>
          </a:p>
          <a:p>
            <a:pPr lvl="1"/>
            <a:r>
              <a:rPr lang="en-US" dirty="0" smtClean="0"/>
              <a:t>Implex Corporation</a:t>
            </a:r>
          </a:p>
          <a:p>
            <a:pPr lvl="1"/>
            <a:r>
              <a:rPr lang="en-US" dirty="0" smtClean="0"/>
              <a:t>Depuy Synthes</a:t>
            </a:r>
          </a:p>
          <a:p>
            <a:pPr lvl="1"/>
            <a:r>
              <a:rPr lang="en-US" dirty="0" smtClean="0"/>
              <a:t>Globus Medical</a:t>
            </a:r>
          </a:p>
          <a:p>
            <a:r>
              <a:rPr lang="en-US" dirty="0" smtClean="0"/>
              <a:t>Consulting</a:t>
            </a:r>
          </a:p>
          <a:p>
            <a:pPr lvl="1"/>
            <a:r>
              <a:rPr lang="en-US" dirty="0" smtClean="0"/>
              <a:t>Depuy Synthes</a:t>
            </a:r>
          </a:p>
          <a:p>
            <a:pPr lvl="1"/>
            <a:r>
              <a:rPr lang="en-US" dirty="0" smtClean="0"/>
              <a:t>Globus Medical</a:t>
            </a:r>
          </a:p>
          <a:p>
            <a:pPr lvl="1"/>
            <a:r>
              <a:rPr lang="en-US" dirty="0" smtClean="0"/>
              <a:t>Zimmer Biomet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Nothing of value has been received concerning the topics covered, other than travel support for participating in this meeting from the Standards Alliance and ASTM International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– 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for implantation for 7 days and 30 days – allows for 90 days as an option</a:t>
            </a:r>
          </a:p>
          <a:p>
            <a:r>
              <a:rPr lang="en-US" dirty="0" smtClean="0"/>
              <a:t>May include sample or actual device</a:t>
            </a:r>
          </a:p>
          <a:p>
            <a:r>
              <a:rPr lang="en-US" dirty="0" smtClean="0"/>
              <a:t>Gross appearance of tissues at implant site</a:t>
            </a:r>
          </a:p>
          <a:p>
            <a:r>
              <a:rPr lang="en-US" dirty="0" smtClean="0"/>
              <a:t>Histopathology of implant site tissues</a:t>
            </a:r>
          </a:p>
          <a:p>
            <a:r>
              <a:rPr lang="en-US" dirty="0" smtClean="0"/>
              <a:t>Rabbits – three animals at each time period</a:t>
            </a:r>
          </a:p>
          <a:p>
            <a:pPr lvl="1"/>
            <a:r>
              <a:rPr lang="en-US" dirty="0" smtClean="0"/>
              <a:t>Four test and four control in each rabbit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– Long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for implantation for a year or more</a:t>
            </a:r>
          </a:p>
          <a:p>
            <a:r>
              <a:rPr lang="en-US" dirty="0" smtClean="0"/>
              <a:t>May include sample or actual device</a:t>
            </a:r>
          </a:p>
          <a:p>
            <a:r>
              <a:rPr lang="en-US" dirty="0" smtClean="0"/>
              <a:t>Complete necropsy performed</a:t>
            </a:r>
          </a:p>
          <a:p>
            <a:pPr lvl="1"/>
            <a:r>
              <a:rPr lang="en-US" dirty="0" smtClean="0"/>
              <a:t>Systemic effects</a:t>
            </a:r>
          </a:p>
          <a:p>
            <a:pPr lvl="1"/>
            <a:r>
              <a:rPr lang="en-US" dirty="0" smtClean="0"/>
              <a:t>Local effects</a:t>
            </a:r>
          </a:p>
          <a:p>
            <a:pPr lvl="1"/>
            <a:r>
              <a:rPr lang="en-US" dirty="0" smtClean="0"/>
              <a:t>Lymph nodes</a:t>
            </a:r>
          </a:p>
          <a:p>
            <a:pPr lvl="1"/>
            <a:r>
              <a:rPr lang="en-US" dirty="0" smtClean="0"/>
              <a:t>Fluids (Blood etc.)</a:t>
            </a:r>
          </a:p>
          <a:p>
            <a:pPr lvl="1"/>
            <a:r>
              <a:rPr lang="en-US" dirty="0" smtClean="0"/>
              <a:t>Filtration/detox organs</a:t>
            </a:r>
          </a:p>
          <a:p>
            <a:pPr lvl="2"/>
            <a:r>
              <a:rPr lang="en-US" dirty="0" smtClean="0"/>
              <a:t>Liver</a:t>
            </a:r>
          </a:p>
          <a:p>
            <a:pPr lvl="2"/>
            <a:r>
              <a:rPr lang="en-US" dirty="0" smtClean="0"/>
              <a:t>Kidneys</a:t>
            </a:r>
          </a:p>
          <a:p>
            <a:pPr lvl="2"/>
            <a:r>
              <a:rPr lang="en-US" dirty="0" smtClean="0"/>
              <a:t>Brain – Arterial Circulation</a:t>
            </a:r>
          </a:p>
          <a:p>
            <a:pPr lvl="2"/>
            <a:r>
              <a:rPr lang="en-US" dirty="0" smtClean="0"/>
              <a:t>Lungs – Venous Circulation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Vivo </a:t>
            </a:r>
            <a:r>
              <a:rPr lang="en-US" dirty="0" smtClean="0"/>
              <a:t>Testing – Long Term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1162907"/>
            <a:ext cx="7886700" cy="22552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28650" y="3418166"/>
            <a:ext cx="7891272" cy="22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7" y="365127"/>
            <a:ext cx="8025492" cy="637506"/>
          </a:xfrm>
        </p:spPr>
        <p:txBody>
          <a:bodyPr/>
          <a:lstStyle/>
          <a:p>
            <a:r>
              <a:rPr lang="en-US" dirty="0" smtClean="0"/>
              <a:t>F981 – Long Term Implantation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 specimen is cylindrical</a:t>
            </a:r>
          </a:p>
          <a:p>
            <a:pPr lvl="1"/>
            <a:r>
              <a:rPr lang="en-US" dirty="0" smtClean="0"/>
              <a:t>Range of sizes, depending upon site</a:t>
            </a:r>
          </a:p>
          <a:p>
            <a:pPr lvl="1"/>
            <a:r>
              <a:rPr lang="en-US" dirty="0" smtClean="0"/>
              <a:t>Test and control samples in same animal</a:t>
            </a:r>
          </a:p>
          <a:p>
            <a:pPr lvl="2"/>
            <a:r>
              <a:rPr lang="en-US" dirty="0" smtClean="0"/>
              <a:t>What if there is a systemic effect?</a:t>
            </a:r>
          </a:p>
          <a:p>
            <a:pPr lvl="2"/>
            <a:r>
              <a:rPr lang="en-US" dirty="0" smtClean="0"/>
              <a:t>How about absorbable materials? (F1983 in following slide)</a:t>
            </a:r>
          </a:p>
          <a:p>
            <a:pPr lvl="1"/>
            <a:r>
              <a:rPr lang="en-US" dirty="0" smtClean="0"/>
              <a:t>Should reflect final processing</a:t>
            </a:r>
          </a:p>
          <a:p>
            <a:pPr lvl="2"/>
            <a:r>
              <a:rPr lang="en-US" dirty="0" smtClean="0"/>
              <a:t>Clean, defect free, sterile, final packaging</a:t>
            </a:r>
            <a:endParaRPr lang="en-US" dirty="0"/>
          </a:p>
          <a:p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Other sites?</a:t>
            </a:r>
          </a:p>
          <a:p>
            <a:r>
              <a:rPr lang="en-US" dirty="0" smtClean="0"/>
              <a:t>Concern for porous materials – should be the same characteristics as will be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7" y="365127"/>
            <a:ext cx="8025492" cy="637506"/>
          </a:xfrm>
        </p:spPr>
        <p:txBody>
          <a:bodyPr/>
          <a:lstStyle/>
          <a:p>
            <a:r>
              <a:rPr lang="en-US" dirty="0" smtClean="0"/>
              <a:t>F981 – Long Term Implantation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models</a:t>
            </a:r>
          </a:p>
          <a:p>
            <a:pPr lvl="1"/>
            <a:r>
              <a:rPr lang="en-US" dirty="0" smtClean="0"/>
              <a:t>Rat (one test, one control)</a:t>
            </a:r>
          </a:p>
          <a:p>
            <a:pPr lvl="1"/>
            <a:r>
              <a:rPr lang="en-US" dirty="0" smtClean="0"/>
              <a:t>Rabbit (four test and two control)</a:t>
            </a:r>
          </a:p>
          <a:p>
            <a:pPr lvl="1"/>
            <a:r>
              <a:rPr lang="en-US" dirty="0" smtClean="0"/>
              <a:t>Larger animals (eight test and four controls)</a:t>
            </a:r>
          </a:p>
          <a:p>
            <a:pPr lvl="1"/>
            <a:r>
              <a:rPr lang="en-US" dirty="0" smtClean="0"/>
              <a:t>Rabbits or larger at least 16 test and 8 control per experimental time period (possibly fewer in rats)</a:t>
            </a:r>
          </a:p>
          <a:p>
            <a:r>
              <a:rPr lang="en-US" dirty="0" smtClean="0"/>
              <a:t>Time periods</a:t>
            </a:r>
          </a:p>
          <a:p>
            <a:pPr lvl="1"/>
            <a:r>
              <a:rPr lang="en-US" dirty="0" smtClean="0"/>
              <a:t>12 weeks (usually, unless done in F763)</a:t>
            </a:r>
          </a:p>
          <a:p>
            <a:pPr lvl="1"/>
            <a:r>
              <a:rPr lang="en-US" dirty="0" smtClean="0"/>
              <a:t>26 weeks</a:t>
            </a:r>
          </a:p>
          <a:p>
            <a:pPr lvl="1"/>
            <a:r>
              <a:rPr lang="en-US" dirty="0" smtClean="0"/>
              <a:t>52 weeks</a:t>
            </a:r>
          </a:p>
          <a:p>
            <a:pPr lvl="1"/>
            <a:r>
              <a:rPr lang="en-US" dirty="0" smtClean="0"/>
              <a:t>Sometimes 104 weeks? (not in standard)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Scoring – F981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93914" y="1147445"/>
            <a:ext cx="4297680" cy="205551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b="41952"/>
          <a:stretch/>
        </p:blipFill>
        <p:spPr>
          <a:xfrm>
            <a:off x="4656907" y="1456156"/>
            <a:ext cx="4331971" cy="349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61230"/>
          <a:stretch/>
        </p:blipFill>
        <p:spPr>
          <a:xfrm>
            <a:off x="293913" y="3193585"/>
            <a:ext cx="4297680" cy="23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092"/>
            <a:ext cx="7886700" cy="637506"/>
          </a:xfrm>
        </p:spPr>
        <p:txBody>
          <a:bodyPr/>
          <a:lstStyle/>
          <a:p>
            <a:r>
              <a:rPr lang="en-US" dirty="0" smtClean="0"/>
              <a:t>Absorbable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36" y="2971800"/>
            <a:ext cx="8474528" cy="320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Evaluate toxicity of degradation products first</a:t>
            </a:r>
          </a:p>
          <a:p>
            <a:r>
              <a:rPr lang="en-US" dirty="0" smtClean="0"/>
              <a:t>Implantation times based upon degradation rates (50% and 100% mass loss)</a:t>
            </a:r>
          </a:p>
          <a:p>
            <a:r>
              <a:rPr lang="en-US" dirty="0" smtClean="0"/>
              <a:t>Evaluation similar to F981</a:t>
            </a:r>
          </a:p>
          <a:p>
            <a:pPr lvl="1"/>
            <a:r>
              <a:rPr lang="en-US" dirty="0" smtClean="0"/>
              <a:t>Should controls and tests be in same animal?</a:t>
            </a:r>
          </a:p>
          <a:p>
            <a:pPr lvl="1"/>
            <a:r>
              <a:rPr lang="en-US" dirty="0" smtClean="0"/>
              <a:t>Evaluation of target organs not required, but are collected and preserved with strong encouragement for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87878" y="826598"/>
            <a:ext cx="7168243" cy="20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65713"/>
            <a:ext cx="7886700" cy="29112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for lifetime of animals</a:t>
            </a:r>
          </a:p>
          <a:p>
            <a:pPr lvl="1"/>
            <a:r>
              <a:rPr lang="en-US" dirty="0" smtClean="0"/>
              <a:t>Animals naturally get tumors</a:t>
            </a:r>
          </a:p>
          <a:p>
            <a:pPr lvl="1"/>
            <a:r>
              <a:rPr lang="en-US" dirty="0" smtClean="0"/>
              <a:t>Compare frequency and types of tumors</a:t>
            </a:r>
          </a:p>
          <a:p>
            <a:r>
              <a:rPr lang="en-US" dirty="0" smtClean="0"/>
              <a:t>Rarely performed for medical materials</a:t>
            </a:r>
          </a:p>
          <a:p>
            <a:r>
              <a:rPr lang="en-US" dirty="0" smtClean="0"/>
              <a:t>Mice not recommended. Just rats</a:t>
            </a:r>
          </a:p>
          <a:p>
            <a:r>
              <a:rPr lang="en-US" dirty="0" smtClean="0"/>
              <a:t>Complete necropsy at termination</a:t>
            </a:r>
          </a:p>
          <a:p>
            <a:r>
              <a:rPr lang="en-US" dirty="0" smtClean="0"/>
              <a:t>Based on OECD protocol for chemicals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02633"/>
            <a:ext cx="789500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20787"/>
            <a:ext cx="7886700" cy="3156176"/>
          </a:xfrm>
        </p:spPr>
        <p:txBody>
          <a:bodyPr/>
          <a:lstStyle/>
          <a:p>
            <a:r>
              <a:rPr lang="en-US" dirty="0" smtClean="0"/>
              <a:t>Other tests</a:t>
            </a:r>
          </a:p>
          <a:p>
            <a:pPr lvl="1"/>
            <a:r>
              <a:rPr lang="en-US" dirty="0" smtClean="0"/>
              <a:t>Ames test</a:t>
            </a:r>
          </a:p>
          <a:p>
            <a:pPr lvl="1"/>
            <a:r>
              <a:rPr lang="en-US" dirty="0" smtClean="0"/>
              <a:t>Many tests are reverse mutation studies</a:t>
            </a:r>
          </a:p>
          <a:p>
            <a:pPr lvl="2"/>
            <a:r>
              <a:rPr lang="en-US" dirty="0" smtClean="0"/>
              <a:t>Look for reversal of a mutation</a:t>
            </a:r>
          </a:p>
          <a:p>
            <a:pPr lvl="2"/>
            <a:r>
              <a:rPr lang="en-US" dirty="0" smtClean="0"/>
              <a:t>Easier to assess</a:t>
            </a:r>
          </a:p>
          <a:p>
            <a:pPr lvl="1"/>
            <a:r>
              <a:rPr lang="en-US" dirty="0" smtClean="0"/>
              <a:t>Look for other sources of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28650" y="1002633"/>
            <a:ext cx="7589520" cy="19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E1263 Guide for Conduct of Micronucleus Assays in </a:t>
            </a:r>
            <a:r>
              <a:rPr lang="en-US" dirty="0" smtClean="0"/>
              <a:t>Mammalian Bone </a:t>
            </a:r>
            <a:r>
              <a:rPr lang="en-US" dirty="0"/>
              <a:t>Marrow </a:t>
            </a:r>
            <a:r>
              <a:rPr lang="en-US" dirty="0" smtClean="0"/>
              <a:t>Erythrocytes -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endParaRPr lang="en-US" dirty="0"/>
          </a:p>
          <a:p>
            <a:r>
              <a:rPr lang="en-US" dirty="0"/>
              <a:t>E1280 Guide for Performing the Mouse Lymphoma </a:t>
            </a:r>
            <a:r>
              <a:rPr lang="en-US" dirty="0" smtClean="0"/>
              <a:t>Assay for </a:t>
            </a:r>
            <a:r>
              <a:rPr lang="en-US" dirty="0"/>
              <a:t>Mammalian Cell </a:t>
            </a:r>
            <a:r>
              <a:rPr lang="en-US" dirty="0" smtClean="0"/>
              <a:t>Mutagenicity </a:t>
            </a:r>
            <a:r>
              <a:rPr lang="en-US" dirty="0"/>
              <a:t>-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endParaRPr lang="en-US" dirty="0"/>
          </a:p>
          <a:p>
            <a:r>
              <a:rPr lang="en-US" dirty="0"/>
              <a:t>E1397 Practice </a:t>
            </a:r>
            <a:r>
              <a:rPr lang="en-US" dirty="0" smtClean="0"/>
              <a:t>for In </a:t>
            </a:r>
            <a:r>
              <a:rPr lang="en-US" dirty="0"/>
              <a:t>Vitro Rat Hepatocyte DNA </a:t>
            </a:r>
            <a:r>
              <a:rPr lang="en-US" dirty="0" smtClean="0"/>
              <a:t>Repair Assay </a:t>
            </a:r>
            <a:r>
              <a:rPr lang="en-US" dirty="0"/>
              <a:t>-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endParaRPr lang="en-US" dirty="0"/>
          </a:p>
          <a:p>
            <a:r>
              <a:rPr lang="en-US" dirty="0"/>
              <a:t>E1398 Practice </a:t>
            </a:r>
            <a:r>
              <a:rPr lang="en-US" dirty="0" smtClean="0"/>
              <a:t>for In </a:t>
            </a:r>
            <a:r>
              <a:rPr lang="en-US" dirty="0"/>
              <a:t>Vivo Rat Hepatocyte DNA </a:t>
            </a:r>
            <a:r>
              <a:rPr lang="en-US" dirty="0" smtClean="0"/>
              <a:t>Repair Assay </a:t>
            </a:r>
            <a:r>
              <a:rPr lang="en-US" dirty="0"/>
              <a:t>-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endParaRPr lang="en-US" dirty="0"/>
          </a:p>
          <a:p>
            <a:r>
              <a:rPr lang="en-US" dirty="0"/>
              <a:t>E2186 Guide for Determining DNA Single-Strand </a:t>
            </a:r>
            <a:r>
              <a:rPr lang="en-US" dirty="0" smtClean="0"/>
              <a:t>Damage in </a:t>
            </a:r>
            <a:r>
              <a:rPr lang="en-US" dirty="0"/>
              <a:t>Eukaryotic Cells Using the Comet </a:t>
            </a:r>
            <a:r>
              <a:rPr lang="en-US" dirty="0" smtClean="0"/>
              <a:t>Assay – Different ASTM Committee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40896" y="1271666"/>
            <a:ext cx="7886700" cy="19397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0901" y="6423498"/>
            <a:ext cx="3826690" cy="230832"/>
          </a:xfrm>
        </p:spPr>
        <p:txBody>
          <a:bodyPr wrap="none">
            <a:spAutoFit/>
          </a:bodyPr>
          <a:lstStyle/>
          <a:p>
            <a:r>
              <a:rPr lang="en-US" dirty="0" smtClean="0"/>
              <a:t>Workshop on Medical Device Regulation: Policy and Technical Aspects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6621" y="3278581"/>
            <a:ext cx="7800975" cy="27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Recommendations for test methods to be used to determine/verify biocompatibility of </a:t>
            </a:r>
            <a:r>
              <a:rPr lang="en-US" u="sng" dirty="0" smtClean="0"/>
              <a:t>materials</a:t>
            </a:r>
            <a:r>
              <a:rPr lang="en-US" dirty="0" smtClean="0"/>
              <a:t> used in the construction of medical devices based upon: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Intended application (Tissue contacted)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Length of tissue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Makes reference to ASTM test methods and other relevant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Actual devices may be tested using the same principles, under certain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14450" y="2370252"/>
            <a:ext cx="7143750" cy="17758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19598" y="426707"/>
            <a:ext cx="5367202" cy="1887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14450" y="4202003"/>
            <a:ext cx="6858000" cy="17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2" y="269421"/>
            <a:ext cx="8262256" cy="693277"/>
          </a:xfrm>
        </p:spPr>
        <p:txBody>
          <a:bodyPr wrap="none">
            <a:normAutofit/>
          </a:bodyPr>
          <a:lstStyle/>
          <a:p>
            <a:r>
              <a:rPr lang="en-US" sz="3600" dirty="0" smtClean="0"/>
              <a:t>Immunotoxicity?  - Really Blood Contact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719539"/>
            <a:ext cx="7886700" cy="542470"/>
          </a:xfrm>
        </p:spPr>
        <p:txBody>
          <a:bodyPr/>
          <a:lstStyle/>
          <a:p>
            <a:r>
              <a:rPr lang="en-US" dirty="0" smtClean="0"/>
              <a:t>In addition to sensitization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63040" y="962698"/>
            <a:ext cx="6217920" cy="159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63040" y="2487797"/>
            <a:ext cx="6217920" cy="1559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463040" y="4046787"/>
            <a:ext cx="6217920" cy="16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74644"/>
            <a:ext cx="7886700" cy="6023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</a:t>
            </a:r>
            <a:r>
              <a:rPr lang="en-US" i="1" dirty="0" smtClean="0"/>
              <a:t>in vitro</a:t>
            </a:r>
            <a:r>
              <a:rPr lang="en-US" dirty="0" smtClean="0"/>
              <a:t> tests – ?Collection and storage?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20158" y="982959"/>
            <a:ext cx="5384690" cy="1373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55848" y="2356464"/>
            <a:ext cx="6113311" cy="1609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22563" y="3965554"/>
            <a:ext cx="637988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04557"/>
            <a:ext cx="7886700" cy="2372406"/>
          </a:xfrm>
        </p:spPr>
        <p:txBody>
          <a:bodyPr/>
          <a:lstStyle/>
          <a:p>
            <a:r>
              <a:rPr lang="en-US" dirty="0" smtClean="0"/>
              <a:t>Supplement to F748</a:t>
            </a:r>
          </a:p>
          <a:p>
            <a:r>
              <a:rPr lang="en-US" dirty="0" smtClean="0"/>
              <a:t>Address additional issues with possible neurotoxicity testing</a:t>
            </a:r>
          </a:p>
          <a:p>
            <a:r>
              <a:rPr lang="en-US" dirty="0" smtClean="0"/>
              <a:t>(More discussion in later talk)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03419" y="1182021"/>
            <a:ext cx="6519511" cy="17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Classification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means of modifying selection of tests</a:t>
            </a:r>
          </a:p>
          <a:p>
            <a:pPr lvl="1"/>
            <a:r>
              <a:rPr lang="en-US" dirty="0"/>
              <a:t>Time of contact</a:t>
            </a:r>
          </a:p>
          <a:p>
            <a:pPr lvl="1"/>
            <a:r>
              <a:rPr lang="en-US" dirty="0"/>
              <a:t>Type of contact</a:t>
            </a:r>
          </a:p>
          <a:p>
            <a:r>
              <a:rPr lang="en-US" dirty="0" smtClean="0"/>
              <a:t>Time</a:t>
            </a:r>
            <a:r>
              <a:rPr lang="en-US" sz="2800" dirty="0" smtClean="0"/>
              <a:t> of Contact</a:t>
            </a:r>
          </a:p>
          <a:p>
            <a:pPr lvl="1"/>
            <a:r>
              <a:rPr lang="en-US" dirty="0" smtClean="0"/>
              <a:t>Intraoperative – Less than 24 hours</a:t>
            </a:r>
          </a:p>
          <a:p>
            <a:pPr lvl="1"/>
            <a:r>
              <a:rPr lang="en-US" dirty="0" smtClean="0"/>
              <a:t>Short-term – Up to an including 30 days</a:t>
            </a:r>
          </a:p>
          <a:p>
            <a:pPr lvl="1"/>
            <a:r>
              <a:rPr lang="en-US" dirty="0" smtClean="0"/>
              <a:t>Chronic – Greater than 30 days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Classification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 of Contact</a:t>
            </a:r>
          </a:p>
          <a:p>
            <a:pPr lvl="1"/>
            <a:r>
              <a:rPr lang="en-US" dirty="0" smtClean="0"/>
              <a:t>External Devices</a:t>
            </a:r>
          </a:p>
          <a:p>
            <a:pPr lvl="2"/>
            <a:r>
              <a:rPr lang="en-US" dirty="0" smtClean="0"/>
              <a:t>Contacting Intact Body Surfaces</a:t>
            </a:r>
          </a:p>
          <a:p>
            <a:pPr lvl="2"/>
            <a:r>
              <a:rPr lang="en-US" dirty="0" smtClean="0"/>
              <a:t>Contacting Breached Body Surfaces</a:t>
            </a:r>
          </a:p>
          <a:p>
            <a:pPr lvl="1"/>
            <a:r>
              <a:rPr lang="en-US" dirty="0" smtClean="0"/>
              <a:t>Externally Communicating Devices</a:t>
            </a:r>
          </a:p>
          <a:p>
            <a:pPr lvl="2"/>
            <a:r>
              <a:rPr lang="en-US" dirty="0" smtClean="0"/>
              <a:t>Intact </a:t>
            </a:r>
            <a:r>
              <a:rPr lang="en-US" dirty="0"/>
              <a:t>N</a:t>
            </a:r>
            <a:r>
              <a:rPr lang="en-US" dirty="0" smtClean="0"/>
              <a:t>atural Channels</a:t>
            </a:r>
          </a:p>
          <a:p>
            <a:pPr lvl="2"/>
            <a:r>
              <a:rPr lang="en-US" dirty="0" smtClean="0"/>
              <a:t>Body Tissues and Fluids</a:t>
            </a:r>
          </a:p>
          <a:p>
            <a:pPr lvl="2"/>
            <a:r>
              <a:rPr lang="en-US" dirty="0" smtClean="0"/>
              <a:t>Blood Path, Indirect</a:t>
            </a:r>
          </a:p>
          <a:p>
            <a:pPr lvl="2"/>
            <a:r>
              <a:rPr lang="en-US" dirty="0" smtClean="0"/>
              <a:t>Blood Path, Direct</a:t>
            </a:r>
          </a:p>
          <a:p>
            <a:pPr lvl="1"/>
            <a:r>
              <a:rPr lang="en-US" dirty="0" smtClean="0"/>
              <a:t>Implanted Long-Term Devices</a:t>
            </a:r>
          </a:p>
          <a:p>
            <a:pPr lvl="2"/>
            <a:r>
              <a:rPr lang="en-US" dirty="0" smtClean="0"/>
              <a:t>Contacting Bones</a:t>
            </a:r>
          </a:p>
          <a:p>
            <a:pPr lvl="2"/>
            <a:r>
              <a:rPr lang="en-US" dirty="0" smtClean="0"/>
              <a:t>Residing in the Subcutaneous Space</a:t>
            </a:r>
          </a:p>
          <a:p>
            <a:pPr lvl="2"/>
            <a:r>
              <a:rPr lang="en-US" dirty="0" smtClean="0"/>
              <a:t>Contacting Soft Tissue and Tissue Fluids</a:t>
            </a:r>
          </a:p>
          <a:p>
            <a:pPr lvl="2"/>
            <a:r>
              <a:rPr lang="en-US" dirty="0" smtClean="0"/>
              <a:t>Contacting Blood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November 3,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Workshop on Medical Device Regulation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014"/>
            <a:ext cx="7997702" cy="70173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Examples Given for Categories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05534" y="1060905"/>
            <a:ext cx="6932932" cy="52371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F748 Test Selection Matrix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8769" y="1420586"/>
            <a:ext cx="8712959" cy="44821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015"/>
            <a:ext cx="7989110" cy="70173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Advice Given for Test 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31676" y="1163638"/>
            <a:ext cx="4480647" cy="5013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Tests Use Extracts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37" y="1152435"/>
            <a:ext cx="4841421" cy="1822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Medical Device Regulation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C43-760B-4111-AFB2-A688332575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76158" y="1152435"/>
            <a:ext cx="3755571" cy="19826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extraction fluids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Vegetable 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Others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Polyethylene glycol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DMSO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8457" y="3205063"/>
            <a:ext cx="6931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Extraction times and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Choose the highest temperature that will not degrade or deform the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68730" y="4384411"/>
            <a:ext cx="6217920" cy="17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5FE41-D0DA-4B74-AD5D-DA6B7A46ABD3}"/>
</file>

<file path=customXml/itemProps2.xml><?xml version="1.0" encoding="utf-8"?>
<ds:datastoreItem xmlns:ds="http://schemas.openxmlformats.org/officeDocument/2006/customXml" ds:itemID="{008D6844-B7F7-4307-AFF0-11418E4544D6}"/>
</file>

<file path=customXml/itemProps3.xml><?xml version="1.0" encoding="utf-8"?>
<ds:datastoreItem xmlns:ds="http://schemas.openxmlformats.org/officeDocument/2006/customXml" ds:itemID="{34BCB503-1D1B-4B5D-98DA-AEC3188C34FB}"/>
</file>

<file path=customXml/itemProps4.xml><?xml version="1.0" encoding="utf-8"?>
<ds:datastoreItem xmlns:ds="http://schemas.openxmlformats.org/officeDocument/2006/customXml" ds:itemID="{6DEF4A15-8888-480D-AC0E-93E96D2A8124}"/>
</file>

<file path=docProps/app.xml><?xml version="1.0" encoding="utf-8"?>
<Properties xmlns="http://schemas.openxmlformats.org/officeDocument/2006/extended-properties" xmlns:vt="http://schemas.openxmlformats.org/officeDocument/2006/docPropsVTypes">
  <Template>UMHC</Template>
  <TotalTime>11171</TotalTime>
  <Words>1298</Words>
  <Application>Microsoft Office PowerPoint</Application>
  <PresentationFormat>On-screen Show (4:3)</PresentationFormat>
  <Paragraphs>267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ASTM F748 Selecting Biological Test Methods</vt:lpstr>
      <vt:lpstr>Conflict of Interest Statement</vt:lpstr>
      <vt:lpstr>PowerPoint Presentation</vt:lpstr>
      <vt:lpstr>Classification</vt:lpstr>
      <vt:lpstr>Classification</vt:lpstr>
      <vt:lpstr>Examples Given for Categories</vt:lpstr>
      <vt:lpstr>F748 Test Selection Matrix</vt:lpstr>
      <vt:lpstr>Advice Given for Test Selection</vt:lpstr>
      <vt:lpstr>Many Tests Use Extracts</vt:lpstr>
      <vt:lpstr>Cell Culture Test Methods</vt:lpstr>
      <vt:lpstr>Specialized Cell Culture Tests</vt:lpstr>
      <vt:lpstr>Scoring Guidance (F895)</vt:lpstr>
      <vt:lpstr>Control Material Guidance (F813)</vt:lpstr>
      <vt:lpstr>Control Material Guidance</vt:lpstr>
      <vt:lpstr>Specimen Creation</vt:lpstr>
      <vt:lpstr>Results Reporting</vt:lpstr>
      <vt:lpstr>In Vivo Testing - Sensitization</vt:lpstr>
      <vt:lpstr>In Vivo Testing - Irritation</vt:lpstr>
      <vt:lpstr>In Vivo Testing – Short Term</vt:lpstr>
      <vt:lpstr>In Vivo Testing – Short Term</vt:lpstr>
      <vt:lpstr>In Vivo Testing – Long Term</vt:lpstr>
      <vt:lpstr>In Vivo Testing – Long Term</vt:lpstr>
      <vt:lpstr>F981 – Long Term Implantation</vt:lpstr>
      <vt:lpstr>F981 – Long Term Implantation</vt:lpstr>
      <vt:lpstr>Suggested Scoring – F981</vt:lpstr>
      <vt:lpstr>Absorbable Materials</vt:lpstr>
      <vt:lpstr>Carcinogenicity</vt:lpstr>
      <vt:lpstr>Genotoxicity</vt:lpstr>
      <vt:lpstr>Genotoxicity</vt:lpstr>
      <vt:lpstr>Particles</vt:lpstr>
      <vt:lpstr>Immunotoxicity?  - Really Blood Contact</vt:lpstr>
      <vt:lpstr>Blood Compatibility</vt:lpstr>
      <vt:lpstr>Neurotoxicity</vt:lpstr>
    </vt:vector>
  </TitlesOfParts>
  <Company>UMMC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R. St. John</dc:creator>
  <cp:lastModifiedBy>Kenneth R. St. John</cp:lastModifiedBy>
  <cp:revision>62</cp:revision>
  <cp:lastPrinted>2015-10-12T21:01:54Z</cp:lastPrinted>
  <dcterms:created xsi:type="dcterms:W3CDTF">2015-10-06T19:58:05Z</dcterms:created>
  <dcterms:modified xsi:type="dcterms:W3CDTF">2015-10-28T13:46:10Z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13cee132-bb2f-451c-a37a-7c866622608f</vt:lpwstr>
  </property>
</Properties>
</file>