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7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3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7.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52.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8"/>
  </p:notesMasterIdLst>
  <p:handoutMasterIdLst>
    <p:handoutMasterId r:id="rId79"/>
  </p:handoutMasterIdLst>
  <p:sldIdLst>
    <p:sldId id="613" r:id="rId2"/>
    <p:sldId id="614" r:id="rId3"/>
    <p:sldId id="615" r:id="rId4"/>
    <p:sldId id="606" r:id="rId5"/>
    <p:sldId id="616" r:id="rId6"/>
    <p:sldId id="619" r:id="rId7"/>
    <p:sldId id="617" r:id="rId8"/>
    <p:sldId id="618" r:id="rId9"/>
    <p:sldId id="591" r:id="rId10"/>
    <p:sldId id="620" r:id="rId11"/>
    <p:sldId id="621" r:id="rId12"/>
    <p:sldId id="600" r:id="rId13"/>
    <p:sldId id="622" r:id="rId14"/>
    <p:sldId id="628" r:id="rId15"/>
    <p:sldId id="624" r:id="rId16"/>
    <p:sldId id="652" r:id="rId17"/>
    <p:sldId id="626" r:id="rId18"/>
    <p:sldId id="627" r:id="rId19"/>
    <p:sldId id="653" r:id="rId20"/>
    <p:sldId id="632" r:id="rId21"/>
    <p:sldId id="633" r:id="rId22"/>
    <p:sldId id="634" r:id="rId23"/>
    <p:sldId id="631" r:id="rId24"/>
    <p:sldId id="677" r:id="rId25"/>
    <p:sldId id="629" r:id="rId26"/>
    <p:sldId id="630" r:id="rId27"/>
    <p:sldId id="637" r:id="rId28"/>
    <p:sldId id="638" r:id="rId29"/>
    <p:sldId id="639" r:id="rId30"/>
    <p:sldId id="640" r:id="rId31"/>
    <p:sldId id="641" r:id="rId32"/>
    <p:sldId id="655" r:id="rId33"/>
    <p:sldId id="656" r:id="rId34"/>
    <p:sldId id="657" r:id="rId35"/>
    <p:sldId id="635" r:id="rId36"/>
    <p:sldId id="660" r:id="rId37"/>
    <p:sldId id="662" r:id="rId38"/>
    <p:sldId id="658" r:id="rId39"/>
    <p:sldId id="643" r:id="rId40"/>
    <p:sldId id="644" r:id="rId41"/>
    <p:sldId id="663" r:id="rId42"/>
    <p:sldId id="664" r:id="rId43"/>
    <p:sldId id="666" r:id="rId44"/>
    <p:sldId id="665" r:id="rId45"/>
    <p:sldId id="659" r:id="rId46"/>
    <p:sldId id="667" r:id="rId47"/>
    <p:sldId id="668" r:id="rId48"/>
    <p:sldId id="669" r:id="rId49"/>
    <p:sldId id="670" r:id="rId50"/>
    <p:sldId id="671" r:id="rId51"/>
    <p:sldId id="673" r:id="rId52"/>
    <p:sldId id="674" r:id="rId53"/>
    <p:sldId id="645" r:id="rId54"/>
    <p:sldId id="646" r:id="rId55"/>
    <p:sldId id="647" r:id="rId56"/>
    <p:sldId id="648" r:id="rId57"/>
    <p:sldId id="649" r:id="rId58"/>
    <p:sldId id="650" r:id="rId59"/>
    <p:sldId id="651" r:id="rId60"/>
    <p:sldId id="654" r:id="rId61"/>
    <p:sldId id="681" r:id="rId62"/>
    <p:sldId id="675" r:id="rId63"/>
    <p:sldId id="676" r:id="rId64"/>
    <p:sldId id="556" r:id="rId65"/>
    <p:sldId id="601" r:id="rId66"/>
    <p:sldId id="575" r:id="rId67"/>
    <p:sldId id="576" r:id="rId68"/>
    <p:sldId id="679" r:id="rId69"/>
    <p:sldId id="570" r:id="rId70"/>
    <p:sldId id="589" r:id="rId71"/>
    <p:sldId id="603" r:id="rId72"/>
    <p:sldId id="607" r:id="rId73"/>
    <p:sldId id="572" r:id="rId74"/>
    <p:sldId id="680" r:id="rId75"/>
    <p:sldId id="678" r:id="rId76"/>
    <p:sldId id="551" r:id="rId7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Toro" initials="M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D6DBF"/>
    <a:srgbClr val="BC0000"/>
    <a:srgbClr val="CC0000"/>
    <a:srgbClr val="990000"/>
    <a:srgbClr val="9342D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33" autoAdjust="0"/>
    <p:restoredTop sz="90601" autoAdjust="0"/>
  </p:normalViewPr>
  <p:slideViewPr>
    <p:cSldViewPr>
      <p:cViewPr>
        <p:scale>
          <a:sx n="70" d="100"/>
          <a:sy n="70" d="100"/>
        </p:scale>
        <p:origin x="-1854" y="-384"/>
      </p:cViewPr>
      <p:guideLst>
        <p:guide orient="horz" pos="2160"/>
        <p:guide pos="2880"/>
      </p:guideLst>
    </p:cSldViewPr>
  </p:slideViewPr>
  <p:outlineViewPr>
    <p:cViewPr>
      <p:scale>
        <a:sx n="33" d="100"/>
        <a:sy n="33" d="100"/>
      </p:scale>
      <p:origin x="0" y="67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078" y="-12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3" tIns="46147" rIns="92293" bIns="46147" rtlCol="0"/>
          <a:lstStyle>
            <a:lvl1pPr algn="l">
              <a:defRPr sz="1200"/>
            </a:lvl1pPr>
          </a:lstStyle>
          <a:p>
            <a:endParaRPr lang="en-US"/>
          </a:p>
        </p:txBody>
      </p:sp>
      <p:sp>
        <p:nvSpPr>
          <p:cNvPr id="3" name="Date Placeholder 2"/>
          <p:cNvSpPr>
            <a:spLocks noGrp="1"/>
          </p:cNvSpPr>
          <p:nvPr>
            <p:ph type="dt" sz="quarter" idx="1"/>
          </p:nvPr>
        </p:nvSpPr>
        <p:spPr>
          <a:xfrm>
            <a:off x="3927776" y="0"/>
            <a:ext cx="3004820" cy="461010"/>
          </a:xfrm>
          <a:prstGeom prst="rect">
            <a:avLst/>
          </a:prstGeom>
        </p:spPr>
        <p:txBody>
          <a:bodyPr vert="horz" lIns="92293" tIns="46147" rIns="92293" bIns="46147" rtlCol="0"/>
          <a:lstStyle>
            <a:lvl1pPr algn="r">
              <a:defRPr sz="1200"/>
            </a:lvl1pPr>
          </a:lstStyle>
          <a:p>
            <a:fld id="{1B5854C4-4251-4848-8EFE-832D843B6FD6}" type="datetimeFigureOut">
              <a:rPr lang="en-US" smtClean="0"/>
              <a:pPr/>
              <a:t>6/21/2016</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293" tIns="46147" rIns="92293" bIns="46147" rtlCol="0" anchor="b"/>
          <a:lstStyle>
            <a:lvl1pPr algn="l">
              <a:defRPr sz="1200"/>
            </a:lvl1pPr>
          </a:lstStyle>
          <a:p>
            <a:endParaRPr lang="en-US"/>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293" tIns="46147" rIns="92293" bIns="46147" rtlCol="0" anchor="b"/>
          <a:lstStyle>
            <a:lvl1pPr algn="r">
              <a:defRPr sz="1200"/>
            </a:lvl1pPr>
          </a:lstStyle>
          <a:p>
            <a:fld id="{7F754BF0-0159-4531-93FD-DBD6F3AE6396}" type="slidenum">
              <a:rPr lang="en-US" smtClean="0"/>
              <a:pPr/>
              <a:t>‹#›</a:t>
            </a:fld>
            <a:endParaRPr lang="en-US"/>
          </a:p>
        </p:txBody>
      </p:sp>
    </p:spTree>
    <p:extLst>
      <p:ext uri="{BB962C8B-B14F-4D97-AF65-F5344CB8AC3E}">
        <p14:creationId xmlns:p14="http://schemas.microsoft.com/office/powerpoint/2010/main" val="411877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93" tIns="46147" rIns="92293" bIns="46147" rtlCol="0"/>
          <a:lstStyle>
            <a:lvl1pPr algn="l">
              <a:defRPr sz="1200"/>
            </a:lvl1pPr>
          </a:lstStyle>
          <a:p>
            <a:endParaRPr lang="en-US"/>
          </a:p>
        </p:txBody>
      </p:sp>
      <p:sp>
        <p:nvSpPr>
          <p:cNvPr id="3" name="Date Placeholder 2"/>
          <p:cNvSpPr>
            <a:spLocks noGrp="1"/>
          </p:cNvSpPr>
          <p:nvPr>
            <p:ph type="dt" idx="1"/>
          </p:nvPr>
        </p:nvSpPr>
        <p:spPr>
          <a:xfrm>
            <a:off x="3927776" y="0"/>
            <a:ext cx="3004820" cy="461010"/>
          </a:xfrm>
          <a:prstGeom prst="rect">
            <a:avLst/>
          </a:prstGeom>
        </p:spPr>
        <p:txBody>
          <a:bodyPr vert="horz" lIns="92293" tIns="46147" rIns="92293" bIns="46147" rtlCol="0"/>
          <a:lstStyle>
            <a:lvl1pPr algn="r">
              <a:defRPr sz="1200"/>
            </a:lvl1pPr>
          </a:lstStyle>
          <a:p>
            <a:fld id="{AA9235B1-5D6C-4A2A-A66F-B3A5667102EA}" type="datetimeFigureOut">
              <a:rPr lang="en-US" smtClean="0"/>
              <a:pPr/>
              <a:t>6/21/2016</a:t>
            </a:fld>
            <a:endParaRPr lang="en-US"/>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93" tIns="46147" rIns="92293" bIns="46147"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93" tIns="46147" rIns="92293" bIns="461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293" tIns="46147" rIns="92293"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93" tIns="46147" rIns="92293" bIns="46147" rtlCol="0" anchor="b"/>
          <a:lstStyle>
            <a:lvl1pPr algn="r">
              <a:defRPr sz="1200"/>
            </a:lvl1pPr>
          </a:lstStyle>
          <a:p>
            <a:fld id="{7B9E2EC4-3AED-41CA-A2EA-24E9A129AB00}" type="slidenum">
              <a:rPr lang="en-US" smtClean="0"/>
              <a:pPr/>
              <a:t>‹#›</a:t>
            </a:fld>
            <a:endParaRPr lang="en-US"/>
          </a:p>
        </p:txBody>
      </p:sp>
    </p:spTree>
    <p:extLst>
      <p:ext uri="{BB962C8B-B14F-4D97-AF65-F5344CB8AC3E}">
        <p14:creationId xmlns:p14="http://schemas.microsoft.com/office/powerpoint/2010/main" val="112166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65" eaLnBrk="0" hangingPunct="0">
              <a:defRPr sz="2900">
                <a:solidFill>
                  <a:schemeClr val="tx1"/>
                </a:solidFill>
                <a:latin typeface="Times New Roman" pitchFamily="18" charset="0"/>
                <a:cs typeface="Times New Roman" pitchFamily="18" charset="0"/>
              </a:defRPr>
            </a:lvl1pPr>
            <a:lvl2pPr marL="735775" indent="-282992" defTabSz="922865" eaLnBrk="0" hangingPunct="0">
              <a:defRPr sz="2900">
                <a:solidFill>
                  <a:schemeClr val="tx1"/>
                </a:solidFill>
                <a:latin typeface="Times New Roman" pitchFamily="18" charset="0"/>
                <a:cs typeface="Times New Roman" pitchFamily="18" charset="0"/>
              </a:defRPr>
            </a:lvl2pPr>
            <a:lvl3pPr marL="1131965" indent="-226393" defTabSz="922865" eaLnBrk="0" hangingPunct="0">
              <a:defRPr sz="2900">
                <a:solidFill>
                  <a:schemeClr val="tx1"/>
                </a:solidFill>
                <a:latin typeface="Times New Roman" pitchFamily="18" charset="0"/>
                <a:cs typeface="Times New Roman" pitchFamily="18" charset="0"/>
              </a:defRPr>
            </a:lvl3pPr>
            <a:lvl4pPr marL="1584748" indent="-226393" defTabSz="922865" eaLnBrk="0" hangingPunct="0">
              <a:defRPr sz="2900">
                <a:solidFill>
                  <a:schemeClr val="tx1"/>
                </a:solidFill>
                <a:latin typeface="Times New Roman" pitchFamily="18" charset="0"/>
                <a:cs typeface="Times New Roman" pitchFamily="18" charset="0"/>
              </a:defRPr>
            </a:lvl4pPr>
            <a:lvl5pPr marL="2037533" indent="-226393" defTabSz="922865" eaLnBrk="0" hangingPunct="0">
              <a:defRPr sz="2900">
                <a:solidFill>
                  <a:schemeClr val="tx1"/>
                </a:solidFill>
                <a:latin typeface="Times New Roman" pitchFamily="18" charset="0"/>
                <a:cs typeface="Times New Roman" pitchFamily="18" charset="0"/>
              </a:defRPr>
            </a:lvl5pPr>
            <a:lvl6pPr marL="2490319"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310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891"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67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fld id="{DFF0B627-5992-49B8-B041-4337EFA2004E}" type="datetime1">
              <a:rPr lang="en-US" sz="1200">
                <a:solidFill>
                  <a:srgbClr val="1F497D"/>
                </a:solidFill>
                <a:latin typeface="Tahoma" pitchFamily="34" charset="0"/>
              </a:rPr>
              <a:pPr eaLnBrk="1" hangingPunct="1"/>
              <a:t>6/21/2016</a:t>
            </a:fld>
            <a:endParaRPr lang="en-US" sz="1200">
              <a:solidFill>
                <a:srgbClr val="1F497D"/>
              </a:solidFill>
              <a:latin typeface="Tahoma" pitchFamily="34" charset="0"/>
            </a:endParaRPr>
          </a:p>
        </p:txBody>
      </p:sp>
      <p:sp>
        <p:nvSpPr>
          <p:cNvPr id="491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865" eaLnBrk="0" hangingPunct="0">
              <a:defRPr sz="2900">
                <a:solidFill>
                  <a:schemeClr val="tx1"/>
                </a:solidFill>
                <a:latin typeface="Times New Roman" pitchFamily="18" charset="0"/>
                <a:cs typeface="Times New Roman" pitchFamily="18" charset="0"/>
              </a:defRPr>
            </a:lvl1pPr>
            <a:lvl2pPr marL="735775" indent="-282992" defTabSz="922865" eaLnBrk="0" hangingPunct="0">
              <a:defRPr sz="2900">
                <a:solidFill>
                  <a:schemeClr val="tx1"/>
                </a:solidFill>
                <a:latin typeface="Times New Roman" pitchFamily="18" charset="0"/>
                <a:cs typeface="Times New Roman" pitchFamily="18" charset="0"/>
              </a:defRPr>
            </a:lvl2pPr>
            <a:lvl3pPr marL="1131965" indent="-226393" defTabSz="922865" eaLnBrk="0" hangingPunct="0">
              <a:defRPr sz="2900">
                <a:solidFill>
                  <a:schemeClr val="tx1"/>
                </a:solidFill>
                <a:latin typeface="Times New Roman" pitchFamily="18" charset="0"/>
                <a:cs typeface="Times New Roman" pitchFamily="18" charset="0"/>
              </a:defRPr>
            </a:lvl3pPr>
            <a:lvl4pPr marL="1584748" indent="-226393" defTabSz="922865" eaLnBrk="0" hangingPunct="0">
              <a:defRPr sz="2900">
                <a:solidFill>
                  <a:schemeClr val="tx1"/>
                </a:solidFill>
                <a:latin typeface="Times New Roman" pitchFamily="18" charset="0"/>
                <a:cs typeface="Times New Roman" pitchFamily="18" charset="0"/>
              </a:defRPr>
            </a:lvl4pPr>
            <a:lvl5pPr marL="2037533" indent="-226393" defTabSz="922865" eaLnBrk="0" hangingPunct="0">
              <a:defRPr sz="2900">
                <a:solidFill>
                  <a:schemeClr val="tx1"/>
                </a:solidFill>
                <a:latin typeface="Times New Roman" pitchFamily="18" charset="0"/>
                <a:cs typeface="Times New Roman" pitchFamily="18" charset="0"/>
              </a:defRPr>
            </a:lvl5pPr>
            <a:lvl6pPr marL="2490319"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6pPr>
            <a:lvl7pPr marL="294310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7pPr>
            <a:lvl8pPr marL="3395891"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8pPr>
            <a:lvl9pPr marL="3848674" indent="-226393" defTabSz="922865" eaLnBrk="0" fontAlgn="base" hangingPunct="0">
              <a:spcBef>
                <a:spcPct val="20000"/>
              </a:spcBef>
              <a:spcAft>
                <a:spcPct val="0"/>
              </a:spcAft>
              <a:buClr>
                <a:schemeClr val="hlink"/>
              </a:buClr>
              <a:buSzPct val="70000"/>
              <a:buFont typeface="Wingdings" pitchFamily="2" charset="2"/>
              <a:buChar char="n"/>
              <a:defRPr sz="2900">
                <a:solidFill>
                  <a:schemeClr val="tx1"/>
                </a:solidFill>
                <a:latin typeface="Times New Roman" pitchFamily="18" charset="0"/>
                <a:cs typeface="Times New Roman" pitchFamily="18" charset="0"/>
              </a:defRPr>
            </a:lvl9pPr>
          </a:lstStyle>
          <a:p>
            <a:pPr eaLnBrk="1" hangingPunct="1"/>
            <a:r>
              <a:rPr lang="en-US" sz="1200">
                <a:solidFill>
                  <a:srgbClr val="1F497D"/>
                </a:solidFill>
                <a:latin typeface="Tahoma" pitchFamily="34" charset="0"/>
              </a:rPr>
              <a:t>This presentation was prepared by CPSC staff, has not been reviewed or approved by, and may not reflect the views of, the Commission.</a:t>
            </a: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24876" y="4380227"/>
            <a:ext cx="5084452" cy="41487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A91ECD68-C77C-434B-8869-E8F5FEC3C79D}" type="slidenum">
              <a:rPr lang="en-US"/>
              <a:pPr/>
              <a:t>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D4E6B-B411-4931-BB72-70D19DE52CCE}" type="slidenum">
              <a:rPr lang="en-US" smtClean="0"/>
              <a:pPr/>
              <a:t>4</a:t>
            </a:fld>
            <a:endParaRPr lang="en-US"/>
          </a:p>
        </p:txBody>
      </p:sp>
    </p:spTree>
    <p:extLst>
      <p:ext uri="{BB962C8B-B14F-4D97-AF65-F5344CB8AC3E}">
        <p14:creationId xmlns:p14="http://schemas.microsoft.com/office/powerpoint/2010/main" val="420435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E2EC4-3AED-41CA-A2EA-24E9A129AB00}" type="slidenum">
              <a:rPr lang="en-US" smtClean="0"/>
              <a:pPr/>
              <a:t>7</a:t>
            </a:fld>
            <a:endParaRPr lang="en-US"/>
          </a:p>
        </p:txBody>
      </p:sp>
    </p:spTree>
    <p:extLst>
      <p:ext uri="{BB962C8B-B14F-4D97-AF65-F5344CB8AC3E}">
        <p14:creationId xmlns:p14="http://schemas.microsoft.com/office/powerpoint/2010/main" val="422247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36</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8521" indent="-228521" defTabSz="914083"/>
            <a:endParaRPr lang="en-US" dirty="0">
              <a:latin typeface="Arial"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fld id="{F11DA924-2E68-4BF5-9BEC-4CD80F66C72F}" type="slidenum">
              <a:rPr lang="en-US">
                <a:solidFill>
                  <a:prstClr val="black"/>
                </a:solidFill>
              </a:rPr>
              <a:pPr/>
              <a:t>70</a:t>
            </a:fld>
            <a:endParaRPr 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23925" y="4379915"/>
            <a:ext cx="5086350" cy="4149726"/>
          </a:xfrm>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7A7896F-CABF-4F9C-B964-65289DAC4FB4}" type="slidenum">
              <a:rPr lang="en-US" smtClean="0">
                <a:solidFill>
                  <a:prstClr val="black"/>
                </a:solidFill>
              </a:rPr>
              <a:pPr/>
              <a:t>73</a:t>
            </a:fld>
            <a:endParaRPr lang="en-US" smtClean="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228501" indent="-228501" defTabSz="914002"/>
            <a:endParaRPr lang="en-US" dirty="0">
              <a:latin typeface="Arial"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FE1E78-23B0-4A05-B74D-D1AD764F5927}"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16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1E805-5EC5-4CD8-9B6E-D55AAD29A3DC}" type="datetime1">
              <a:rPr lang="en-US" smtClean="0">
                <a:solidFill>
                  <a:prstClr val="black">
                    <a:tint val="75000"/>
                  </a:prstClr>
                </a:solidFill>
              </a:rPr>
              <a:t>6/21/2016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98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45611B-F2B8-4476-AE73-75AC157520E7}"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616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4FC1E-842A-45D2-BA80-1BDD3A8F9010}"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3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fld id="{0E714B81-DF57-4316-A138-829A998D8CF4}" type="datetime1">
              <a:rPr lang="en-US" smtClean="0">
                <a:solidFill>
                  <a:prstClr val="black">
                    <a:tint val="75000"/>
                  </a:prstClr>
                </a:solidFill>
              </a:rPr>
              <a:t>6/21/2016</a:t>
            </a:fld>
            <a:endParaRPr lang="en-US">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fld id="{8242C138-447E-4CC6-8261-1DBA2CC8068D}" type="slidenum">
              <a:rPr lang="en-US">
                <a:solidFill>
                  <a:prstClr val="black">
                    <a:tint val="75000"/>
                  </a:prstClr>
                </a:solidFill>
              </a:rPr>
              <a:pPr/>
              <a:t>‹#›</a:t>
            </a:fld>
            <a:endParaRPr lang="en-US">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endParaRPr lang="en-US">
              <a:solidFill>
                <a:prstClr val="black">
                  <a:tint val="75000"/>
                </a:prstClr>
              </a:solidFill>
            </a:endParaRPr>
          </a:p>
        </p:txBody>
      </p:sp>
    </p:spTree>
    <p:extLst>
      <p:ext uri="{BB962C8B-B14F-4D97-AF65-F5344CB8AC3E}">
        <p14:creationId xmlns:p14="http://schemas.microsoft.com/office/powerpoint/2010/main" val="57327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18A5404-5BDC-4259-8091-020A04F11563}" type="datetime1">
              <a:rPr lang="en-US" smtClean="0"/>
              <a:t>6/21/2016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B70671-7607-4212-8B3E-FFF2DA7271CC}" type="slidenum">
              <a:rPr lang="en-US"/>
              <a:pPr>
                <a:defRPr/>
              </a:pPr>
              <a:t>‹#›</a:t>
            </a:fld>
            <a:endParaRPr lang="en-US"/>
          </a:p>
        </p:txBody>
      </p:sp>
    </p:spTree>
    <p:extLst>
      <p:ext uri="{BB962C8B-B14F-4D97-AF65-F5344CB8AC3E}">
        <p14:creationId xmlns:p14="http://schemas.microsoft.com/office/powerpoint/2010/main" val="1208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00C86-1520-46BE-925F-4D9B40E78B52}"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46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6951C-38B3-4F55-938F-2257D51A114D}" type="datetime1">
              <a:rPr lang="en-US" smtClean="0">
                <a:solidFill>
                  <a:prstClr val="black">
                    <a:tint val="75000"/>
                  </a:prstClr>
                </a:solidFill>
              </a:rPr>
              <a:t>6/21/2016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9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62AA3B-759E-4A76-9EE2-2D11F299FFD7}"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6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5182A-8465-4E87-9158-9776CDFE1AB8}" type="datetime1">
              <a:rPr lang="en-US" smtClean="0">
                <a:solidFill>
                  <a:prstClr val="black">
                    <a:tint val="75000"/>
                  </a:prstClr>
                </a:solidFill>
              </a:rPr>
              <a:t>6/21/2016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9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3DA1D-F808-4E70-BAD4-0FDE4731A736}" type="datetime1">
              <a:rPr lang="en-US" smtClean="0">
                <a:solidFill>
                  <a:prstClr val="black">
                    <a:tint val="75000"/>
                  </a:prstClr>
                </a:solidFill>
              </a:rPr>
              <a:t>6/21/2016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62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06CED8-FF55-4282-A84B-767F04C5FCEB}" type="datetime1">
              <a:rPr lang="en-US" smtClean="0">
                <a:solidFill>
                  <a:prstClr val="black">
                    <a:tint val="75000"/>
                  </a:prstClr>
                </a:solidFill>
              </a:rPr>
              <a:t>6/21/2016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13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9DC3F-9D2C-4110-B104-4FC35EFEE7F8}" type="datetime1">
              <a:rPr lang="en-US" smtClean="0">
                <a:solidFill>
                  <a:prstClr val="black">
                    <a:tint val="75000"/>
                  </a:prstClr>
                </a:solidFill>
              </a:rPr>
              <a:t>6/21/2016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06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E9A601-428F-48A6-9C6D-477AC56291C1}" type="datetime1">
              <a:rPr lang="en-US" smtClean="0">
                <a:solidFill>
                  <a:prstClr val="black">
                    <a:tint val="75000"/>
                  </a:prstClr>
                </a:solidFill>
              </a:rPr>
              <a:t>6/21/2016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1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F042D-5D28-4830-A105-7E53DBA1DDD5}" type="datetime1">
              <a:rPr lang="en-US" smtClean="0">
                <a:solidFill>
                  <a:prstClr val="black">
                    <a:tint val="75000"/>
                  </a:prstClr>
                </a:solidFill>
              </a:rPr>
              <a:t>6/21/2016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07848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8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61.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microsoft.com/office/2007/relationships/hdphoto" Target="../media/hdphoto4.wdp"/><Relationship Id="rId4" Type="http://schemas.openxmlformats.org/officeDocument/2006/relationships/image" Target="../media/image59.png"/><Relationship Id="rId9" Type="http://schemas.microsoft.com/office/2007/relationships/hdphoto" Target="../media/hdphoto6.wdp"/></Relationships>
</file>

<file path=ppt/slides/_rels/slide59.xml.rels><?xml version="1.0" encoding="UTF-8" standalone="yes"?>
<Relationships xmlns="http://schemas.openxmlformats.org/package/2006/relationships"><Relationship Id="rId8" Type="http://schemas.openxmlformats.org/officeDocument/2006/relationships/image" Target="../media/image65.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microsoft.com/office/2007/relationships/hdphoto" Target="../media/hdphoto8.wdp"/><Relationship Id="rId4" Type="http://schemas.openxmlformats.org/officeDocument/2006/relationships/image" Target="../media/image63.png"/><Relationship Id="rId9" Type="http://schemas.microsoft.com/office/2007/relationships/hdphoto" Target="../media/hdphoto10.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8"/>
          <p:cNvSpPr txBox="1">
            <a:spLocks noChangeArrowheads="1"/>
          </p:cNvSpPr>
          <p:nvPr/>
        </p:nvSpPr>
        <p:spPr bwMode="auto">
          <a:xfrm>
            <a:off x="152400" y="5943599"/>
            <a:ext cx="8382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800">
                <a:solidFill>
                  <a:schemeClr val="tx1"/>
                </a:solidFill>
                <a:latin typeface="Times New Roman" pitchFamily="18" charset="0"/>
                <a:cs typeface="Times New Roman" pitchFamily="18" charset="0"/>
              </a:defRPr>
            </a:lvl9pPr>
          </a:lstStyle>
          <a:p>
            <a:pPr algn="ctr" eaLnBrk="1" hangingPunct="1">
              <a:spcBef>
                <a:spcPct val="50000"/>
              </a:spcBef>
            </a:pPr>
            <a:r>
              <a:rPr lang="en-US" sz="2000" i="1" dirty="0" smtClean="0">
                <a:solidFill>
                  <a:schemeClr val="bg2">
                    <a:lumMod val="50000"/>
                  </a:schemeClr>
                </a:solidFill>
                <a:latin typeface="Calibri" pitchFamily="34" charset="0"/>
                <a:cs typeface="Calibri" pitchFamily="34" charset="0"/>
              </a:rPr>
              <a:t>This presentation was prepared by CPSC staff, has not been reviewed or approved by, and may not reflect the views of the Commission.</a:t>
            </a:r>
          </a:p>
          <a:p>
            <a:pPr algn="ctr" eaLnBrk="1" hangingPunct="1">
              <a:spcBef>
                <a:spcPct val="50000"/>
              </a:spcBef>
            </a:pPr>
            <a:endParaRPr lang="en-US" sz="2000" i="1" dirty="0">
              <a:solidFill>
                <a:schemeClr val="tx1">
                  <a:lumMod val="75000"/>
                </a:scheme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chemeClr val="tx1"/>
                </a:solidFill>
              </a:rPr>
              <a:pPr/>
              <a:t>1</a:t>
            </a:fld>
            <a:endParaRPr lang="en-US" dirty="0">
              <a:solidFill>
                <a:schemeClr val="tx1"/>
              </a:solidFill>
            </a:endParaRPr>
          </a:p>
        </p:txBody>
      </p:sp>
      <p:sp>
        <p:nvSpPr>
          <p:cNvPr id="10" name="Rectangle 2"/>
          <p:cNvSpPr>
            <a:spLocks noGrp="1" noRot="1" noChangeArrowheads="1"/>
          </p:cNvSpPr>
          <p:nvPr>
            <p:ph type="title"/>
          </p:nvPr>
        </p:nvSpPr>
        <p:spPr>
          <a:xfrm>
            <a:off x="838200" y="-152400"/>
            <a:ext cx="8229600" cy="1143000"/>
          </a:xfrm>
        </p:spPr>
        <p:txBody>
          <a:bodyPr>
            <a:noAutofit/>
          </a:bodyPr>
          <a:lstStyle/>
          <a:p>
            <a:r>
              <a:rPr lang="en-US" sz="4800" dirty="0" smtClean="0">
                <a:uFill>
                  <a:solidFill>
                    <a:srgbClr val="990000"/>
                  </a:solidFill>
                </a:uFill>
                <a:latin typeface="Calibri" pitchFamily="34" charset="0"/>
                <a:cs typeface="Calibri" pitchFamily="34" charset="0"/>
              </a:rPr>
              <a:t>Conference on Textile Standards</a:t>
            </a:r>
          </a:p>
        </p:txBody>
      </p:sp>
      <p:sp>
        <p:nvSpPr>
          <p:cNvPr id="12" name="TextBox 11"/>
          <p:cNvSpPr txBox="1"/>
          <p:nvPr/>
        </p:nvSpPr>
        <p:spPr>
          <a:xfrm>
            <a:off x="609600" y="2590800"/>
            <a:ext cx="7924800" cy="2862322"/>
          </a:xfrm>
          <a:prstGeom prst="rect">
            <a:avLst/>
          </a:prstGeom>
          <a:noFill/>
        </p:spPr>
        <p:txBody>
          <a:bodyPr wrap="square" rtlCol="0">
            <a:spAutoFit/>
          </a:bodyPr>
          <a:lstStyle/>
          <a:p>
            <a:pPr algn="ctr"/>
            <a:endParaRPr lang="en-US" sz="4400" b="1" i="1" dirty="0" smtClean="0">
              <a:solidFill>
                <a:schemeClr val="bg2">
                  <a:lumMod val="50000"/>
                </a:schemeClr>
              </a:solidFill>
            </a:endParaRPr>
          </a:p>
          <a:p>
            <a:pPr algn="ctr"/>
            <a:r>
              <a:rPr lang="en-US" sz="4400" b="1" dirty="0" smtClean="0">
                <a:solidFill>
                  <a:schemeClr val="bg2">
                    <a:lumMod val="50000"/>
                  </a:schemeClr>
                </a:solidFill>
                <a:latin typeface="Calibri" pitchFamily="34" charset="0"/>
                <a:cs typeface="Calibri" pitchFamily="34" charset="0"/>
              </a:rPr>
              <a:t>Allyson Tenney</a:t>
            </a:r>
          </a:p>
          <a:p>
            <a:pPr algn="ctr"/>
            <a:endParaRPr lang="en-US" sz="1600" b="1" dirty="0" smtClean="0">
              <a:solidFill>
                <a:schemeClr val="bg2">
                  <a:lumMod val="50000"/>
                </a:schemeClr>
              </a:solidFill>
              <a:latin typeface="Calibri" pitchFamily="34" charset="0"/>
              <a:cs typeface="Calibri" pitchFamily="34" charset="0"/>
            </a:endParaRPr>
          </a:p>
          <a:p>
            <a:pPr algn="ctr"/>
            <a:r>
              <a:rPr lang="en-US" sz="3200" b="1" dirty="0" smtClean="0">
                <a:solidFill>
                  <a:schemeClr val="bg2">
                    <a:lumMod val="50000"/>
                  </a:schemeClr>
                </a:solidFill>
                <a:latin typeface="Calibri" pitchFamily="34" charset="0"/>
                <a:cs typeface="Calibri" pitchFamily="34" charset="0"/>
              </a:rPr>
              <a:t>U.S. Consumer Product Safety Commission</a:t>
            </a:r>
          </a:p>
          <a:p>
            <a:pPr algn="ctr"/>
            <a:endParaRPr lang="en-US" sz="1600" b="1" dirty="0" smtClean="0">
              <a:solidFill>
                <a:schemeClr val="bg2">
                  <a:lumMod val="50000"/>
                </a:schemeClr>
              </a:solidFill>
              <a:latin typeface="Calibri" pitchFamily="34" charset="0"/>
              <a:cs typeface="Calibri" pitchFamily="34" charset="0"/>
            </a:endParaRPr>
          </a:p>
          <a:p>
            <a:pPr algn="ctr"/>
            <a:r>
              <a:rPr lang="en-US" sz="2800" b="1" dirty="0" smtClean="0">
                <a:solidFill>
                  <a:schemeClr val="bg2">
                    <a:lumMod val="50000"/>
                  </a:schemeClr>
                </a:solidFill>
                <a:latin typeface="Calibri" pitchFamily="34" charset="0"/>
                <a:cs typeface="Calibri" pitchFamily="34" charset="0"/>
              </a:rPr>
              <a:t>June 27, 2016 </a:t>
            </a:r>
            <a:endParaRPr lang="en-US" sz="2800" b="1" dirty="0">
              <a:solidFill>
                <a:schemeClr val="bg2">
                  <a:lumMod val="50000"/>
                </a:schemeClr>
              </a:solidFill>
              <a:latin typeface="Calibri" pitchFamily="34" charset="0"/>
              <a:cs typeface="Calibri" pitchFamily="34" charset="0"/>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00450" y="1447800"/>
            <a:ext cx="1981200" cy="194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rchan\Desktop\Projects\CPSC Logos\CPSCSe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0444" y="1371600"/>
            <a:ext cx="2043112" cy="204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67800" cy="1143000"/>
          </a:xfrm>
        </p:spPr>
        <p:txBody>
          <a:bodyPr>
            <a:no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Consumer Product Safety Act</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Content Placeholder 2"/>
          <p:cNvSpPr>
            <a:spLocks noGrp="1"/>
          </p:cNvSpPr>
          <p:nvPr>
            <p:ph idx="1"/>
          </p:nvPr>
        </p:nvSpPr>
        <p:spPr>
          <a:xfrm>
            <a:off x="457200" y="1295400"/>
            <a:ext cx="8001000" cy="4419600"/>
          </a:xfrm>
          <a:noFill/>
          <a:ln w="38100">
            <a:solidFill>
              <a:srgbClr val="002060"/>
            </a:solidFill>
          </a:ln>
          <a:effectLst/>
        </p:spPr>
        <p:style>
          <a:lnRef idx="3">
            <a:schemeClr val="lt1"/>
          </a:lnRef>
          <a:fillRef idx="1">
            <a:schemeClr val="accent3"/>
          </a:fillRef>
          <a:effectRef idx="1">
            <a:schemeClr val="accent3"/>
          </a:effectRef>
          <a:fontRef idx="minor">
            <a:schemeClr val="lt1"/>
          </a:fontRef>
        </p:style>
        <p:txBody>
          <a:bodyPr>
            <a:noAutofit/>
          </a:bodyPr>
          <a:lstStyle/>
          <a:p>
            <a:pPr>
              <a:buFont typeface="Wingdings" pitchFamily="2" charset="2"/>
              <a:buChar char="v"/>
            </a:pPr>
            <a:r>
              <a:rPr lang="en-US" sz="2800" b="1" dirty="0" smtClean="0">
                <a:solidFill>
                  <a:srgbClr val="002060"/>
                </a:solidFill>
                <a:latin typeface="Calibri" panose="020F0502020204030204" pitchFamily="34" charset="0"/>
                <a:cs typeface="Calibri" pitchFamily="34" charset="0"/>
              </a:rPr>
              <a:t>Enacted </a:t>
            </a:r>
            <a:r>
              <a:rPr lang="en-US" sz="2800" b="1" dirty="0">
                <a:solidFill>
                  <a:srgbClr val="002060"/>
                </a:solidFill>
                <a:latin typeface="Calibri" pitchFamily="34" charset="0"/>
                <a:cs typeface="Calibri" pitchFamily="34" charset="0"/>
              </a:rPr>
              <a:t>in </a:t>
            </a:r>
            <a:r>
              <a:rPr lang="en-US" sz="2800" b="1" dirty="0" smtClean="0">
                <a:solidFill>
                  <a:srgbClr val="002060"/>
                </a:solidFill>
                <a:latin typeface="Calibri" pitchFamily="34" charset="0"/>
                <a:cs typeface="Calibri" pitchFamily="34" charset="0"/>
              </a:rPr>
              <a:t>1972, the </a:t>
            </a:r>
            <a:r>
              <a:rPr lang="en-US" sz="2800" b="1" dirty="0">
                <a:solidFill>
                  <a:srgbClr val="002060"/>
                </a:solidFill>
                <a:latin typeface="Calibri" pitchFamily="34" charset="0"/>
                <a:cs typeface="Calibri" pitchFamily="34" charset="0"/>
              </a:rPr>
              <a:t>CPSA is </a:t>
            </a:r>
            <a:r>
              <a:rPr lang="en-US" sz="2800" b="1" dirty="0" smtClean="0">
                <a:solidFill>
                  <a:srgbClr val="002060"/>
                </a:solidFill>
                <a:latin typeface="Calibri" pitchFamily="34" charset="0"/>
                <a:cs typeface="Calibri" pitchFamily="34" charset="0"/>
              </a:rPr>
              <a:t>CPSC’s </a:t>
            </a:r>
            <a:r>
              <a:rPr lang="en-US" sz="2800" b="1" dirty="0">
                <a:solidFill>
                  <a:srgbClr val="002060"/>
                </a:solidFill>
                <a:latin typeface="Calibri" pitchFamily="34" charset="0"/>
                <a:cs typeface="Calibri" pitchFamily="34" charset="0"/>
              </a:rPr>
              <a:t>umbrella statute. </a:t>
            </a:r>
          </a:p>
          <a:p>
            <a:pPr marL="0" indent="0">
              <a:buNone/>
            </a:pPr>
            <a:endParaRPr lang="en-US" sz="2800" b="1" dirty="0" smtClean="0">
              <a:solidFill>
                <a:srgbClr val="002060"/>
              </a:solidFill>
              <a:latin typeface="Calibri" pitchFamily="34" charset="0"/>
              <a:cs typeface="Calibri" pitchFamily="34" charset="0"/>
            </a:endParaRPr>
          </a:p>
          <a:p>
            <a:pPr>
              <a:buFont typeface="Wingdings" pitchFamily="2" charset="2"/>
              <a:buChar char="v"/>
            </a:pPr>
            <a:r>
              <a:rPr lang="en-US" sz="2800" b="1" dirty="0" smtClean="0">
                <a:solidFill>
                  <a:srgbClr val="002060"/>
                </a:solidFill>
                <a:latin typeface="Calibri" pitchFamily="34" charset="0"/>
                <a:cs typeface="Calibri" pitchFamily="34" charset="0"/>
              </a:rPr>
              <a:t>CPSA</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Established </a:t>
            </a:r>
            <a:r>
              <a:rPr lang="en-US" dirty="0">
                <a:solidFill>
                  <a:srgbClr val="002060"/>
                </a:solidFill>
                <a:latin typeface="Calibri" pitchFamily="34" charset="0"/>
                <a:cs typeface="Calibri" pitchFamily="34" charset="0"/>
              </a:rPr>
              <a:t>the </a:t>
            </a:r>
            <a:r>
              <a:rPr lang="en-US" dirty="0" smtClean="0">
                <a:solidFill>
                  <a:srgbClr val="002060"/>
                </a:solidFill>
                <a:latin typeface="Calibri" pitchFamily="34" charset="0"/>
                <a:cs typeface="Calibri" pitchFamily="34" charset="0"/>
              </a:rPr>
              <a:t>agency</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Defines basic </a:t>
            </a:r>
            <a:r>
              <a:rPr lang="en-US" dirty="0">
                <a:solidFill>
                  <a:srgbClr val="002060"/>
                </a:solidFill>
                <a:latin typeface="Calibri" pitchFamily="34" charset="0"/>
                <a:cs typeface="Calibri" pitchFamily="34" charset="0"/>
              </a:rPr>
              <a:t>authority </a:t>
            </a:r>
            <a:endParaRPr lang="en-US" dirty="0" smtClean="0">
              <a:solidFill>
                <a:srgbClr val="002060"/>
              </a:solidFill>
              <a:latin typeface="Calibri" pitchFamily="34" charset="0"/>
              <a:cs typeface="Calibri" pitchFamily="34" charset="0"/>
            </a:endParaRP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Authorizes CPSC to </a:t>
            </a:r>
            <a:r>
              <a:rPr lang="en-US" dirty="0">
                <a:solidFill>
                  <a:srgbClr val="002060"/>
                </a:solidFill>
                <a:latin typeface="Calibri" pitchFamily="34" charset="0"/>
                <a:cs typeface="Calibri" pitchFamily="34" charset="0"/>
              </a:rPr>
              <a:t>develop standards and </a:t>
            </a:r>
            <a:r>
              <a:rPr lang="en-US" dirty="0" smtClean="0">
                <a:solidFill>
                  <a:srgbClr val="002060"/>
                </a:solidFill>
                <a:latin typeface="Calibri" pitchFamily="34" charset="0"/>
                <a:cs typeface="Calibri" pitchFamily="34" charset="0"/>
              </a:rPr>
              <a:t>bans </a:t>
            </a:r>
          </a:p>
          <a:p>
            <a:pPr lvl="1">
              <a:buFont typeface="Wingdings" panose="05000000000000000000" pitchFamily="2" charset="2"/>
              <a:buChar char="§"/>
            </a:pPr>
            <a:r>
              <a:rPr lang="en-US" dirty="0" smtClean="0">
                <a:solidFill>
                  <a:srgbClr val="002060"/>
                </a:solidFill>
                <a:latin typeface="Calibri" pitchFamily="34" charset="0"/>
                <a:cs typeface="Calibri" pitchFamily="34" charset="0"/>
              </a:rPr>
              <a:t>Gives </a:t>
            </a:r>
            <a:r>
              <a:rPr lang="en-US" dirty="0">
                <a:solidFill>
                  <a:srgbClr val="002060"/>
                </a:solidFill>
                <a:latin typeface="Calibri" pitchFamily="34" charset="0"/>
                <a:cs typeface="Calibri" pitchFamily="34" charset="0"/>
              </a:rPr>
              <a:t>CPSC the authority to pursue recalls and to ban products under certain </a:t>
            </a:r>
            <a:r>
              <a:rPr lang="en-US" dirty="0" smtClean="0">
                <a:solidFill>
                  <a:srgbClr val="002060"/>
                </a:solidFill>
                <a:latin typeface="Calibri" pitchFamily="34" charset="0"/>
                <a:cs typeface="Calibri" pitchFamily="34" charset="0"/>
              </a:rPr>
              <a:t>circumstances</a:t>
            </a:r>
            <a:endParaRPr lang="en-US" dirty="0">
              <a:solidFill>
                <a:srgbClr val="002060"/>
              </a:solidFill>
              <a:latin typeface="Calibri" pitchFamily="34" charset="0"/>
              <a:cs typeface="Calibri" pitchFamily="34" charset="0"/>
            </a:endParaRPr>
          </a:p>
          <a:p>
            <a:endParaRPr lang="en-US" sz="2800" b="1" dirty="0">
              <a:solidFill>
                <a:srgbClr val="002060"/>
              </a:solidFill>
              <a:latin typeface="Calibri" panose="020F0502020204030204" pitchFamily="34" charset="0"/>
            </a:endParaRPr>
          </a:p>
          <a:p>
            <a:endParaRPr lang="en-US" sz="2800" b="1" dirty="0">
              <a:solidFill>
                <a:srgbClr val="002060"/>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pic>
        <p:nvPicPr>
          <p:cNvPr id="8194" name="Picture 2" descr="C:\Users\rchan\Pictures\image3285848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722" y="17526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6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6106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Consumer Product Safety Improvement Act</a:t>
            </a:r>
            <a:endParaRPr lang="en-US" sz="3600" dirty="0">
              <a:effectLst>
                <a:outerShdw blurRad="38100" dist="38100" dir="2700000" algn="tl">
                  <a:srgbClr val="000000">
                    <a:alpha val="43137"/>
                  </a:srgbClr>
                </a:outerShdw>
              </a:effectLst>
              <a:uFill>
                <a:solidFill>
                  <a:srgbClr val="ED6DBF"/>
                </a:solidFill>
              </a:uFill>
              <a:latin typeface="Calibri" pitchFamily="34" charset="0"/>
              <a:cs typeface="Calibri" pitchFamily="34" charset="0"/>
            </a:endParaRPr>
          </a:p>
        </p:txBody>
      </p:sp>
      <p:sp>
        <p:nvSpPr>
          <p:cNvPr id="3" name="Content Placeholder 2"/>
          <p:cNvSpPr>
            <a:spLocks noGrp="1"/>
          </p:cNvSpPr>
          <p:nvPr>
            <p:ph idx="1"/>
          </p:nvPr>
        </p:nvSpPr>
        <p:spPr>
          <a:xfrm>
            <a:off x="495300" y="1676400"/>
            <a:ext cx="8191500" cy="46482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Amendment to the statutes under which CPSC’s authorities are executed.</a:t>
            </a:r>
          </a:p>
          <a:p>
            <a:pPr>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CPSIA</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Established new consumer safety mandates</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Reauthorized the CPSC</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Amended civil penalties</a:t>
            </a:r>
          </a:p>
          <a:p>
            <a:pPr lvl="1">
              <a:buClr>
                <a:srgbClr val="002060"/>
              </a:buClr>
              <a:buFont typeface="Wingdings" pitchFamily="2" charset="2"/>
              <a:buChar char="§"/>
            </a:pPr>
            <a:r>
              <a:rPr lang="en-US" sz="3000" dirty="0" smtClean="0">
                <a:solidFill>
                  <a:srgbClr val="002060"/>
                </a:solidFill>
                <a:latin typeface="Calibri" pitchFamily="34" charset="0"/>
                <a:cs typeface="Calibri" pitchFamily="34" charset="0"/>
              </a:rPr>
              <a:t>Imposed new mandatory requirements for consumer products for both non-children’s products (adult) and children’s products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701266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Flammable Fabrics Act (FFA)</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Content Placeholder 2"/>
          <p:cNvSpPr>
            <a:spLocks noGrp="1"/>
          </p:cNvSpPr>
          <p:nvPr>
            <p:ph idx="1"/>
          </p:nvPr>
        </p:nvSpPr>
        <p:spPr>
          <a:xfrm>
            <a:off x="304800" y="1600200"/>
            <a:ext cx="8229600" cy="4525963"/>
          </a:xfrm>
          <a:noFill/>
          <a:ln w="38100">
            <a:solidFill>
              <a:srgbClr val="002060"/>
            </a:solidFill>
          </a:ln>
          <a:effectLst/>
        </p:spPr>
        <p:style>
          <a:lnRef idx="3">
            <a:schemeClr val="lt1"/>
          </a:lnRef>
          <a:fillRef idx="1">
            <a:schemeClr val="accent3"/>
          </a:fillRef>
          <a:effectRef idx="1">
            <a:schemeClr val="accent3"/>
          </a:effectRef>
          <a:fontRef idx="minor">
            <a:schemeClr val="lt1"/>
          </a:fontRef>
        </p:style>
        <p:txBody>
          <a:bodyPr>
            <a:normAutofit/>
          </a:bodyPr>
          <a:lstStyle/>
          <a:p>
            <a:pPr>
              <a:buFont typeface="Wingdings" panose="05000000000000000000" pitchFamily="2" charset="2"/>
              <a:buChar char="v"/>
            </a:pPr>
            <a:r>
              <a:rPr lang="en-US" sz="3000" b="1" dirty="0">
                <a:solidFill>
                  <a:srgbClr val="002060"/>
                </a:solidFill>
                <a:latin typeface="Calibri" panose="020F0502020204030204" pitchFamily="34" charset="0"/>
                <a:cs typeface="Calibri" panose="020F0502020204030204" pitchFamily="34" charset="0"/>
              </a:rPr>
              <a:t>Regulated </a:t>
            </a:r>
            <a:r>
              <a:rPr lang="en-US" sz="3000" b="1" dirty="0" smtClean="0">
                <a:solidFill>
                  <a:srgbClr val="002060"/>
                </a:solidFill>
                <a:latin typeface="Calibri" panose="020F0502020204030204" pitchFamily="34" charset="0"/>
                <a:cs typeface="Calibri" panose="020F0502020204030204" pitchFamily="34" charset="0"/>
              </a:rPr>
              <a:t>Products:</a:t>
            </a:r>
            <a:endParaRPr lang="en-US" sz="3000" b="1" dirty="0">
              <a:solidFill>
                <a:srgbClr val="002060"/>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Clothing Textiles,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1610</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Vinyl Plastic Film,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1611</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Children’s Sleepwear,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parts </a:t>
            </a:r>
            <a:r>
              <a:rPr lang="en-US" sz="3000" dirty="0">
                <a:solidFill>
                  <a:srgbClr val="002060"/>
                </a:solidFill>
                <a:latin typeface="Calibri" panose="020F0502020204030204" pitchFamily="34" charset="0"/>
                <a:cs typeface="Calibri" panose="020F0502020204030204" pitchFamily="34" charset="0"/>
              </a:rPr>
              <a:t>1615/1616</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Carpets and Rugs,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parts </a:t>
            </a:r>
            <a:r>
              <a:rPr lang="en-US" sz="3000" dirty="0">
                <a:solidFill>
                  <a:srgbClr val="002060"/>
                </a:solidFill>
                <a:latin typeface="Calibri" panose="020F0502020204030204" pitchFamily="34" charset="0"/>
                <a:cs typeface="Calibri" panose="020F0502020204030204" pitchFamily="34" charset="0"/>
              </a:rPr>
              <a:t>1630/1631</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Mattresses and Mattress Pads,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1632</a:t>
            </a:r>
          </a:p>
          <a:p>
            <a:pPr lvl="1">
              <a:buFont typeface="Wingdings" panose="05000000000000000000" pitchFamily="2" charset="2"/>
              <a:buChar char="§"/>
            </a:pPr>
            <a:r>
              <a:rPr lang="en-US" sz="3000" dirty="0">
                <a:solidFill>
                  <a:srgbClr val="002060"/>
                </a:solidFill>
                <a:latin typeface="Calibri" panose="020F0502020204030204" pitchFamily="34" charset="0"/>
                <a:cs typeface="Calibri" panose="020F0502020204030204" pitchFamily="34" charset="0"/>
              </a:rPr>
              <a:t>Mattress Sets, 16 </a:t>
            </a:r>
            <a:r>
              <a:rPr lang="en-US" sz="3000" dirty="0" err="1">
                <a:solidFill>
                  <a:srgbClr val="002060"/>
                </a:solidFill>
                <a:latin typeface="Calibri" panose="020F0502020204030204" pitchFamily="34" charset="0"/>
                <a:cs typeface="Calibri" panose="020F0502020204030204" pitchFamily="34" charset="0"/>
              </a:rPr>
              <a:t>CFR</a:t>
            </a:r>
            <a:r>
              <a:rPr lang="en-US" sz="3000" dirty="0">
                <a:solidFill>
                  <a:srgbClr val="002060"/>
                </a:solidFill>
                <a:latin typeface="Calibri" panose="020F0502020204030204" pitchFamily="34" charset="0"/>
                <a:cs typeface="Calibri" panose="020F0502020204030204" pitchFamily="34" charset="0"/>
              </a:rPr>
              <a:t> </a:t>
            </a:r>
            <a:r>
              <a:rPr lang="en-US" sz="3000" dirty="0" smtClean="0">
                <a:solidFill>
                  <a:srgbClr val="002060"/>
                </a:solidFill>
                <a:latin typeface="Calibri" panose="020F0502020204030204" pitchFamily="34" charset="0"/>
                <a:cs typeface="Calibri" panose="020F0502020204030204" pitchFamily="34" charset="0"/>
              </a:rPr>
              <a:t>part </a:t>
            </a:r>
            <a:r>
              <a:rPr lang="en-US" sz="3000" dirty="0">
                <a:solidFill>
                  <a:srgbClr val="002060"/>
                </a:solidFill>
                <a:latin typeface="Calibri" panose="020F0502020204030204" pitchFamily="34" charset="0"/>
                <a:cs typeface="Calibri" panose="020F0502020204030204" pitchFamily="34" charset="0"/>
              </a:rPr>
              <a:t>1633</a:t>
            </a:r>
          </a:p>
          <a:p>
            <a:pPr marL="0" indent="0">
              <a:buNone/>
            </a:pPr>
            <a:endParaRPr lang="en-US" sz="3000" dirty="0">
              <a:solidFill>
                <a:srgbClr val="002060"/>
              </a:solidFill>
            </a:endParaRPr>
          </a:p>
          <a:p>
            <a:endParaRPr lang="en-US" sz="3000" dirty="0">
              <a:solidFill>
                <a:srgbClr val="00206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pic>
        <p:nvPicPr>
          <p:cNvPr id="7" name="Picture 2" descr="C:\Users\rchan\Pictures\flame-material-burning-flame-retard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447800"/>
            <a:ext cx="2438400" cy="154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54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153400" cy="1600200"/>
          </a:xfrm>
          <a:ln w="28575">
            <a:noFill/>
          </a:ln>
        </p:spPr>
        <p:txBody>
          <a:bodyPr>
            <a:noAutofit/>
          </a:bodyPr>
          <a:lstStyle/>
          <a:p>
            <a:r>
              <a:rPr lang="en-US" sz="3600" dirty="0" smtClean="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rPr>
              <a:t/>
            </a:r>
            <a:br>
              <a:rPr lang="en-US" sz="3600" dirty="0" smtClean="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rPr>
            </a:br>
            <a:r>
              <a:rPr lang="en-US" sz="3600" dirty="0" smtClean="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rPr>
              <a:t>Standard for the Flammability of Clothing Textiles</a:t>
            </a:r>
            <a:endParaRPr lang="en-US" sz="3600" dirty="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4" name="TextBox 3"/>
          <p:cNvSpPr txBox="1"/>
          <p:nvPr/>
        </p:nvSpPr>
        <p:spPr>
          <a:xfrm>
            <a:off x="762000" y="3216057"/>
            <a:ext cx="7620000" cy="3108543"/>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2800" b="1" dirty="0">
                <a:solidFill>
                  <a:srgbClr val="002060"/>
                </a:solidFill>
                <a:latin typeface="Calibri" pitchFamily="34" charset="0"/>
                <a:cs typeface="Calibri" pitchFamily="34" charset="0"/>
              </a:rPr>
              <a:t>16 </a:t>
            </a:r>
            <a:r>
              <a:rPr lang="en-US" sz="2800" b="1" dirty="0" err="1">
                <a:solidFill>
                  <a:srgbClr val="002060"/>
                </a:solidFill>
                <a:latin typeface="Calibri" pitchFamily="34" charset="0"/>
                <a:cs typeface="Calibri" pitchFamily="34" charset="0"/>
              </a:rPr>
              <a:t>CFR</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part </a:t>
            </a:r>
            <a:r>
              <a:rPr lang="en-US" sz="2800" b="1" dirty="0">
                <a:solidFill>
                  <a:srgbClr val="002060"/>
                </a:solidFill>
                <a:latin typeface="Calibri" pitchFamily="34" charset="0"/>
                <a:cs typeface="Calibri" pitchFamily="34" charset="0"/>
              </a:rPr>
              <a:t>1610 – commonly known as the General Wearing Apparel </a:t>
            </a:r>
            <a:r>
              <a:rPr lang="en-US" sz="2800" b="1" dirty="0" smtClean="0">
                <a:solidFill>
                  <a:srgbClr val="002060"/>
                </a:solidFill>
                <a:latin typeface="Calibri" pitchFamily="34" charset="0"/>
                <a:cs typeface="Calibri" pitchFamily="34" charset="0"/>
              </a:rPr>
              <a:t>Standard </a:t>
            </a:r>
          </a:p>
          <a:p>
            <a:pPr marL="457200" indent="-457200">
              <a:buFont typeface="Wingdings" pitchFamily="2" charset="2"/>
              <a:buChar char="v"/>
            </a:pP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Enacted </a:t>
            </a:r>
            <a:r>
              <a:rPr lang="en-US" sz="2800" b="1" dirty="0">
                <a:solidFill>
                  <a:srgbClr val="002060"/>
                </a:solidFill>
                <a:latin typeface="Calibri" pitchFamily="34" charset="0"/>
                <a:cs typeface="Calibri" pitchFamily="34" charset="0"/>
              </a:rPr>
              <a:t>in the </a:t>
            </a:r>
            <a:r>
              <a:rPr lang="en-US" sz="2800" b="1" dirty="0" smtClean="0">
                <a:solidFill>
                  <a:srgbClr val="002060"/>
                </a:solidFill>
                <a:latin typeface="Calibri" pitchFamily="34" charset="0"/>
                <a:cs typeface="Calibri" pitchFamily="34" charset="0"/>
              </a:rPr>
              <a:t>1950s </a:t>
            </a: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Keeps </a:t>
            </a:r>
            <a:r>
              <a:rPr lang="en-US" sz="2800" b="1" dirty="0">
                <a:solidFill>
                  <a:srgbClr val="002060"/>
                </a:solidFill>
                <a:latin typeface="Calibri" pitchFamily="34" charset="0"/>
                <a:cs typeface="Calibri" pitchFamily="34" charset="0"/>
              </a:rPr>
              <a:t>the most dangerously flammable textile products and garments out of the </a:t>
            </a:r>
            <a:r>
              <a:rPr lang="en-US" sz="2800" b="1" dirty="0" smtClean="0">
                <a:solidFill>
                  <a:srgbClr val="002060"/>
                </a:solidFill>
                <a:latin typeface="Calibri" pitchFamily="34" charset="0"/>
                <a:cs typeface="Calibri" pitchFamily="34" charset="0"/>
              </a:rPr>
              <a:t>marketplace</a:t>
            </a:r>
            <a:endParaRPr lang="en-US" sz="2800" b="1" dirty="0">
              <a:solidFill>
                <a:srgbClr val="002060"/>
              </a:solidFill>
              <a:latin typeface="Calibri" pitchFamily="34" charset="0"/>
              <a:cs typeface="Calibri" pitchFamily="34" charset="0"/>
            </a:endParaRPr>
          </a:p>
        </p:txBody>
      </p:sp>
      <p:pic>
        <p:nvPicPr>
          <p:cNvPr id="9218" name="Picture 2" descr="http://cache4.asset-cache.net/xt/128090904.jpg?v=1&amp;g=fs1%7C0%7CPLB%7C90%7C904&amp;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483" y="912231"/>
            <a:ext cx="1701011" cy="220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91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riverisland.scene7.com/is/image/RiverIsland/280526_main?$CrossSellProductPage51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199" r="24001"/>
          <a:stretch/>
        </p:blipFill>
        <p:spPr bwMode="auto">
          <a:xfrm>
            <a:off x="3962400" y="2662107"/>
            <a:ext cx="724204"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Clothing – Wearing Apparel</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
        <p:nvSpPr>
          <p:cNvPr id="4" name="TextBox 3"/>
          <p:cNvSpPr txBox="1"/>
          <p:nvPr/>
        </p:nvSpPr>
        <p:spPr>
          <a:xfrm>
            <a:off x="553279" y="1447800"/>
            <a:ext cx="7981121" cy="5170646"/>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3000" b="1" dirty="0" smtClean="0">
                <a:solidFill>
                  <a:srgbClr val="002060"/>
                </a:solidFill>
                <a:latin typeface="Calibri" pitchFamily="34" charset="0"/>
                <a:cs typeface="Calibri" pitchFamily="34" charset="0"/>
              </a:rPr>
              <a:t>Wearing Apparel:  The </a:t>
            </a:r>
            <a:r>
              <a:rPr lang="en-US" sz="3000" b="1" dirty="0">
                <a:solidFill>
                  <a:srgbClr val="002060"/>
                </a:solidFill>
                <a:latin typeface="Calibri" pitchFamily="34" charset="0"/>
                <a:cs typeface="Calibri" pitchFamily="34" charset="0"/>
              </a:rPr>
              <a:t>Standard applies to </a:t>
            </a:r>
            <a:r>
              <a:rPr lang="en-US" sz="3000" b="1" dirty="0" smtClean="0">
                <a:solidFill>
                  <a:srgbClr val="002060"/>
                </a:solidFill>
                <a:latin typeface="Calibri" pitchFamily="34" charset="0"/>
                <a:cs typeface="Calibri" pitchFamily="34" charset="0"/>
              </a:rPr>
              <a:t>all textiles used for </a:t>
            </a:r>
            <a:r>
              <a:rPr lang="en-US" sz="3000" b="1" dirty="0">
                <a:solidFill>
                  <a:srgbClr val="002060"/>
                </a:solidFill>
                <a:latin typeface="Calibri" pitchFamily="34" charset="0"/>
                <a:cs typeface="Calibri" pitchFamily="34" charset="0"/>
              </a:rPr>
              <a:t>adult and children’s wearing </a:t>
            </a:r>
            <a:r>
              <a:rPr lang="en-US" sz="3000" b="1" dirty="0" smtClean="0">
                <a:solidFill>
                  <a:srgbClr val="002060"/>
                </a:solidFill>
                <a:latin typeface="Calibri" pitchFamily="34" charset="0"/>
                <a:cs typeface="Calibri" pitchFamily="34" charset="0"/>
              </a:rPr>
              <a:t>apparel</a:t>
            </a:r>
            <a:endParaRPr lang="en-US" sz="3000" b="1" dirty="0">
              <a:solidFill>
                <a:srgbClr val="002060"/>
              </a:solidFill>
              <a:latin typeface="Calibri" pitchFamily="34" charset="0"/>
              <a:cs typeface="Calibri" pitchFamily="34" charset="0"/>
            </a:endParaRPr>
          </a:p>
          <a:p>
            <a:pPr marL="342900" indent="-342900">
              <a:buFont typeface="Wingdings" pitchFamily="2" charset="2"/>
              <a:buChar char="v"/>
            </a:pPr>
            <a:endParaRPr lang="en-US" sz="3000" b="1"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3000" b="1" dirty="0">
              <a:solidFill>
                <a:srgbClr val="002060"/>
              </a:solidFill>
              <a:latin typeface="Calibri" pitchFamily="34" charset="0"/>
              <a:cs typeface="Calibri" pitchFamily="34" charset="0"/>
            </a:endParaRPr>
          </a:p>
          <a:p>
            <a:pPr marL="342900" indent="-342900">
              <a:buFont typeface="Wingdings" pitchFamily="2" charset="2"/>
              <a:buChar char="v"/>
            </a:pPr>
            <a:endParaRPr lang="en-US" sz="30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3000" b="1" dirty="0" smtClean="0">
                <a:solidFill>
                  <a:srgbClr val="002060"/>
                </a:solidFill>
                <a:latin typeface="Calibri" pitchFamily="34" charset="0"/>
                <a:cs typeface="Calibri" pitchFamily="34" charset="0"/>
              </a:rPr>
              <a:t>Does not apply to:</a:t>
            </a:r>
          </a:p>
          <a:p>
            <a:pPr marL="800100" lvl="1" indent="-342900">
              <a:buFont typeface="Wingdings" pitchFamily="2" charset="2"/>
              <a:buChar char="§"/>
            </a:pPr>
            <a:r>
              <a:rPr lang="en-US" sz="3000" dirty="0" smtClean="0">
                <a:solidFill>
                  <a:srgbClr val="002060"/>
                </a:solidFill>
                <a:latin typeface="Calibri" pitchFamily="34" charset="0"/>
                <a:cs typeface="Calibri" pitchFamily="34" charset="0"/>
              </a:rPr>
              <a:t>Certain </a:t>
            </a:r>
            <a:r>
              <a:rPr lang="en-US" sz="3000" dirty="0">
                <a:solidFill>
                  <a:srgbClr val="002060"/>
                </a:solidFill>
                <a:latin typeface="Calibri" pitchFamily="34" charset="0"/>
                <a:cs typeface="Calibri" pitchFamily="34" charset="0"/>
              </a:rPr>
              <a:t>hats, gloves, footwear, interlining </a:t>
            </a:r>
            <a:r>
              <a:rPr lang="en-US" sz="3000" dirty="0" smtClean="0">
                <a:solidFill>
                  <a:srgbClr val="002060"/>
                </a:solidFill>
                <a:latin typeface="Calibri" pitchFamily="34" charset="0"/>
                <a:cs typeface="Calibri" pitchFamily="34" charset="0"/>
              </a:rPr>
              <a:t>fabrics</a:t>
            </a:r>
          </a:p>
          <a:p>
            <a:pPr marL="800100" lvl="1" indent="-342900">
              <a:buFont typeface="Wingdings" pitchFamily="2" charset="2"/>
              <a:buChar char="§"/>
            </a:pPr>
            <a:r>
              <a:rPr lang="en-US" sz="3000" dirty="0">
                <a:solidFill>
                  <a:srgbClr val="002060"/>
                </a:solidFill>
                <a:latin typeface="Calibri" pitchFamily="34" charset="0"/>
                <a:cs typeface="Calibri" pitchFamily="34" charset="0"/>
              </a:rPr>
              <a:t>C</a:t>
            </a:r>
            <a:r>
              <a:rPr lang="en-US" sz="3000" dirty="0" smtClean="0">
                <a:solidFill>
                  <a:srgbClr val="002060"/>
                </a:solidFill>
                <a:latin typeface="Calibri" pitchFamily="34" charset="0"/>
                <a:cs typeface="Calibri" pitchFamily="34" charset="0"/>
              </a:rPr>
              <a:t>hildren’s sleepwear must </a:t>
            </a:r>
            <a:r>
              <a:rPr lang="en-US" sz="3000" dirty="0">
                <a:solidFill>
                  <a:srgbClr val="002060"/>
                </a:solidFill>
                <a:latin typeface="Calibri" pitchFamily="34" charset="0"/>
                <a:cs typeface="Calibri" pitchFamily="34" charset="0"/>
              </a:rPr>
              <a:t>meet a more stringent </a:t>
            </a:r>
            <a:r>
              <a:rPr lang="en-US" sz="3000" dirty="0" smtClean="0">
                <a:solidFill>
                  <a:srgbClr val="002060"/>
                </a:solidFill>
                <a:latin typeface="Calibri" pitchFamily="34" charset="0"/>
                <a:cs typeface="Calibri" pitchFamily="34" charset="0"/>
              </a:rPr>
              <a:t>standard</a:t>
            </a:r>
            <a:endParaRPr lang="en-US" sz="2200" b="1" dirty="0">
              <a:solidFill>
                <a:srgbClr val="002060"/>
              </a:solidFill>
              <a:latin typeface="Calibri" pitchFamily="34" charset="0"/>
              <a:cs typeface="Calibri" pitchFamily="34" charset="0"/>
            </a:endParaRPr>
          </a:p>
        </p:txBody>
      </p:sp>
      <p:pic>
        <p:nvPicPr>
          <p:cNvPr id="10246" name="Picture 6" descr="https://itswashed.com/wp-content/uploads/2015/08/Womens-Shirt.jpeg"/>
          <p:cNvPicPr>
            <a:picLocks noChangeAspect="1" noChangeArrowheads="1"/>
          </p:cNvPicPr>
          <p:nvPr/>
        </p:nvPicPr>
        <p:blipFill rotWithShape="1">
          <a:blip r:embed="rId3">
            <a:extLst>
              <a:ext uri="{28A0092B-C50C-407E-A947-70E740481C1C}">
                <a14:useLocalDpi xmlns:a14="http://schemas.microsoft.com/office/drawing/2010/main" val="0"/>
              </a:ext>
            </a:extLst>
          </a:blip>
          <a:srcRect l="9100" r="10901"/>
          <a:stretch/>
        </p:blipFill>
        <p:spPr bwMode="auto">
          <a:xfrm>
            <a:off x="5257800" y="2508086"/>
            <a:ext cx="1253912" cy="156739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s-media-cache-ak0.pinimg.com/736x/66/c3/cf/66c3cfdf6ef19b2596a4d1fc06b823f2.jpg"/>
          <p:cNvPicPr>
            <a:picLocks noChangeAspect="1" noChangeArrowheads="1"/>
          </p:cNvPicPr>
          <p:nvPr/>
        </p:nvPicPr>
        <p:blipFill rotWithShape="1">
          <a:blip r:embed="rId4">
            <a:extLst>
              <a:ext uri="{28A0092B-C50C-407E-A947-70E740481C1C}">
                <a14:useLocalDpi xmlns:a14="http://schemas.microsoft.com/office/drawing/2010/main" val="0"/>
              </a:ext>
            </a:extLst>
          </a:blip>
          <a:srcRect t="9688" b="6655"/>
          <a:stretch/>
        </p:blipFill>
        <p:spPr bwMode="auto">
          <a:xfrm>
            <a:off x="6838642" y="2488752"/>
            <a:ext cx="1369279" cy="171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606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1143000"/>
          </a:xfrm>
          <a:ln w="28575">
            <a:noFill/>
          </a:ln>
        </p:spPr>
        <p:txBody>
          <a:bodyPr>
            <a:noAutofit/>
          </a:bodyPr>
          <a:lstStyle/>
          <a:p>
            <a:r>
              <a:rPr lang="en-US" sz="5000" dirty="0" smtClean="0">
                <a:latin typeface="Calibri" pitchFamily="34" charset="0"/>
                <a:cs typeface="Calibri" pitchFamily="34" charset="0"/>
              </a:rPr>
              <a:t>Part 1610 - Specific </a:t>
            </a:r>
            <a:r>
              <a:rPr lang="en-US" sz="5000" dirty="0">
                <a:latin typeface="Calibri" pitchFamily="34" charset="0"/>
                <a:cs typeface="Calibri" pitchFamily="34" charset="0"/>
              </a:rPr>
              <a:t>Exemptions </a:t>
            </a:r>
          </a:p>
        </p:txBody>
      </p:sp>
      <p:sp>
        <p:nvSpPr>
          <p:cNvPr id="3" name="Slide Number Placeholder 2"/>
          <p:cNvSpPr>
            <a:spLocks noGrp="1"/>
          </p:cNvSpPr>
          <p:nvPr>
            <p:ph type="sldNum" sz="quarter" idx="12"/>
          </p:nvPr>
        </p:nvSpPr>
        <p:spPr>
          <a:xfrm>
            <a:off x="6553200" y="6492875"/>
            <a:ext cx="2133600" cy="365125"/>
          </a:xfrm>
        </p:spPr>
        <p:txBody>
          <a:bodyPr/>
          <a:lstStyle/>
          <a:p>
            <a:fld id="{B6F15528-21DE-4FAA-801E-634DDDAF4B2B}" type="slidenum">
              <a:rPr lang="en-US" smtClean="0">
                <a:solidFill>
                  <a:prstClr val="black">
                    <a:tint val="75000"/>
                  </a:prstClr>
                </a:solidFill>
              </a:rPr>
              <a:pPr/>
              <a:t>15</a:t>
            </a:fld>
            <a:endParaRPr lang="en-US" dirty="0">
              <a:solidFill>
                <a:prstClr val="black">
                  <a:tint val="75000"/>
                </a:prstClr>
              </a:solidFill>
            </a:endParaRPr>
          </a:p>
        </p:txBody>
      </p:sp>
      <p:sp>
        <p:nvSpPr>
          <p:cNvPr id="4" name="TextBox 3"/>
          <p:cNvSpPr txBox="1"/>
          <p:nvPr/>
        </p:nvSpPr>
        <p:spPr>
          <a:xfrm>
            <a:off x="457200" y="1190685"/>
            <a:ext cx="8229600" cy="4893647"/>
          </a:xfrm>
          <a:prstGeom prst="rect">
            <a:avLst/>
          </a:prstGeom>
          <a:noFill/>
          <a:ln w="38100">
            <a:solidFill>
              <a:srgbClr val="002060"/>
            </a:solidFill>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Fabrics that meet a specific exemption do not require </a:t>
            </a:r>
            <a:r>
              <a:rPr lang="en-US" sz="2400" b="1" dirty="0" smtClean="0">
                <a:solidFill>
                  <a:srgbClr val="002060"/>
                </a:solidFill>
                <a:latin typeface="Calibri" pitchFamily="34" charset="0"/>
                <a:cs typeface="Calibri" pitchFamily="34" charset="0"/>
              </a:rPr>
              <a:t>testing.</a:t>
            </a: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Determined by </a:t>
            </a:r>
            <a:r>
              <a:rPr lang="en-US" sz="2400" dirty="0">
                <a:solidFill>
                  <a:srgbClr val="002060"/>
                </a:solidFill>
                <a:latin typeface="Calibri" pitchFamily="34" charset="0"/>
                <a:cs typeface="Calibri" pitchFamily="34" charset="0"/>
              </a:rPr>
              <a:t>fabric type and specifications</a:t>
            </a:r>
          </a:p>
          <a:p>
            <a:pPr marL="1257300" lvl="2" indent="-342900">
              <a:buFont typeface="Wingdings" pitchFamily="2" charset="2"/>
              <a:buChar char="§"/>
            </a:pPr>
            <a:r>
              <a:rPr lang="en-US" sz="2400" dirty="0">
                <a:solidFill>
                  <a:srgbClr val="002060"/>
                </a:solidFill>
                <a:latin typeface="Calibri" pitchFamily="34" charset="0"/>
                <a:cs typeface="Calibri" pitchFamily="34" charset="0"/>
              </a:rPr>
              <a:t>Plain-surface textile fabric or </a:t>
            </a:r>
            <a:r>
              <a:rPr lang="en-US" sz="2400" dirty="0" smtClean="0">
                <a:solidFill>
                  <a:srgbClr val="002060"/>
                </a:solidFill>
                <a:latin typeface="Calibri" pitchFamily="34" charset="0"/>
                <a:cs typeface="Calibri" pitchFamily="34" charset="0"/>
              </a:rPr>
              <a:t>raised-fiber surface</a:t>
            </a:r>
            <a:endParaRPr lang="en-US" sz="2400" dirty="0">
              <a:solidFill>
                <a:srgbClr val="002060"/>
              </a:solidFill>
              <a:latin typeface="Calibri" pitchFamily="34" charset="0"/>
              <a:cs typeface="Calibri" pitchFamily="34" charset="0"/>
            </a:endParaRPr>
          </a:p>
          <a:p>
            <a:pPr marL="1257300" lvl="2" indent="-342900">
              <a:buFont typeface="Wingdings" pitchFamily="2" charset="2"/>
              <a:buChar char="§"/>
            </a:pPr>
            <a:r>
              <a:rPr lang="en-US" sz="2400" dirty="0">
                <a:solidFill>
                  <a:srgbClr val="002060"/>
                </a:solidFill>
                <a:latin typeface="Calibri" pitchFamily="34" charset="0"/>
                <a:cs typeface="Calibri" pitchFamily="34" charset="0"/>
              </a:rPr>
              <a:t>Fabric weight</a:t>
            </a:r>
          </a:p>
          <a:p>
            <a:pPr marL="1257300" lvl="2" indent="-342900">
              <a:buFont typeface="Wingdings" pitchFamily="2" charset="2"/>
              <a:buChar char="§"/>
            </a:pPr>
            <a:r>
              <a:rPr lang="en-US" sz="2400" dirty="0">
                <a:solidFill>
                  <a:srgbClr val="002060"/>
                </a:solidFill>
                <a:latin typeface="Calibri" pitchFamily="34" charset="0"/>
                <a:cs typeface="Calibri" pitchFamily="34" charset="0"/>
              </a:rPr>
              <a:t>Fiber </a:t>
            </a:r>
            <a:r>
              <a:rPr lang="en-US" sz="2400" dirty="0" smtClean="0">
                <a:solidFill>
                  <a:srgbClr val="002060"/>
                </a:solidFill>
                <a:latin typeface="Calibri" pitchFamily="34" charset="0"/>
                <a:cs typeface="Calibri" pitchFamily="34" charset="0"/>
              </a:rPr>
              <a:t>content</a:t>
            </a:r>
          </a:p>
          <a:p>
            <a:pPr lvl="2"/>
            <a:endParaRPr lang="en-US" sz="2400"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Plain-surface </a:t>
            </a:r>
            <a:r>
              <a:rPr lang="en-US" sz="2400" b="1" dirty="0">
                <a:solidFill>
                  <a:srgbClr val="002060"/>
                </a:solidFill>
                <a:latin typeface="Calibri" pitchFamily="34" charset="0"/>
                <a:cs typeface="Calibri" pitchFamily="34" charset="0"/>
              </a:rPr>
              <a:t>fabrics ≥88.2 g/m2 (2.6 </a:t>
            </a:r>
            <a:r>
              <a:rPr lang="en-US" sz="2400" b="1" dirty="0" err="1">
                <a:solidFill>
                  <a:srgbClr val="002060"/>
                </a:solidFill>
                <a:latin typeface="Calibri" pitchFamily="34" charset="0"/>
                <a:cs typeface="Calibri" pitchFamily="34" charset="0"/>
              </a:rPr>
              <a:t>oz</a:t>
            </a:r>
            <a:r>
              <a:rPr lang="en-US" sz="2400" b="1" dirty="0">
                <a:solidFill>
                  <a:srgbClr val="002060"/>
                </a:solidFill>
                <a:latin typeface="Calibri" pitchFamily="34" charset="0"/>
                <a:cs typeface="Calibri" pitchFamily="34" charset="0"/>
              </a:rPr>
              <a:t>/yd2), </a:t>
            </a:r>
            <a:r>
              <a:rPr lang="en-US" sz="2400" b="1" dirty="0" smtClean="0">
                <a:solidFill>
                  <a:srgbClr val="002060"/>
                </a:solidFill>
                <a:latin typeface="Calibri" pitchFamily="34" charset="0"/>
                <a:cs typeface="Calibri" pitchFamily="34" charset="0"/>
              </a:rPr>
              <a:t>regardless </a:t>
            </a:r>
            <a:r>
              <a:rPr lang="en-US" sz="2400" b="1" dirty="0">
                <a:solidFill>
                  <a:srgbClr val="002060"/>
                </a:solidFill>
                <a:latin typeface="Calibri" pitchFamily="34" charset="0"/>
                <a:cs typeface="Calibri" pitchFamily="34" charset="0"/>
              </a:rPr>
              <a:t>of fiber </a:t>
            </a:r>
            <a:r>
              <a:rPr lang="en-US" sz="2400" b="1" dirty="0" smtClean="0">
                <a:solidFill>
                  <a:srgbClr val="002060"/>
                </a:solidFill>
                <a:latin typeface="Calibri" pitchFamily="34" charset="0"/>
                <a:cs typeface="Calibri" pitchFamily="34" charset="0"/>
              </a:rPr>
              <a:t>content</a:t>
            </a: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Plain- and raised-fiber </a:t>
            </a:r>
            <a:r>
              <a:rPr lang="en-US" sz="2400" b="1" dirty="0">
                <a:solidFill>
                  <a:srgbClr val="002060"/>
                </a:solidFill>
                <a:latin typeface="Calibri" pitchFamily="34" charset="0"/>
                <a:cs typeface="Calibri" pitchFamily="34" charset="0"/>
              </a:rPr>
              <a:t>surface fabrics made of:</a:t>
            </a: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Acrylic</a:t>
            </a:r>
            <a:r>
              <a:rPr lang="en-US" sz="2400" dirty="0">
                <a:solidFill>
                  <a:srgbClr val="002060"/>
                </a:solidFill>
                <a:latin typeface="Calibri" pitchFamily="34" charset="0"/>
                <a:cs typeface="Calibri" pitchFamily="34" charset="0"/>
              </a:rPr>
              <a:t>, </a:t>
            </a:r>
            <a:r>
              <a:rPr lang="en-US" sz="2400" dirty="0" err="1" smtClean="0">
                <a:solidFill>
                  <a:srgbClr val="002060"/>
                </a:solidFill>
                <a:latin typeface="Calibri" pitchFamily="34" charset="0"/>
                <a:cs typeface="Calibri" pitchFamily="34" charset="0"/>
              </a:rPr>
              <a:t>modacrylic</a:t>
            </a:r>
            <a:r>
              <a:rPr lang="en-US" sz="2400" dirty="0" smtClean="0">
                <a:solidFill>
                  <a:srgbClr val="002060"/>
                </a:solidFill>
                <a:latin typeface="Calibri" pitchFamily="34" charset="0"/>
                <a:cs typeface="Calibri" pitchFamily="34" charset="0"/>
              </a:rPr>
              <a:t>, nylon, olefin, polyester</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wool</a:t>
            </a:r>
            <a:r>
              <a:rPr lang="en-US" sz="2400" dirty="0">
                <a:solidFill>
                  <a:srgbClr val="002060"/>
                </a:solidFill>
                <a:latin typeface="Calibri" pitchFamily="34" charset="0"/>
                <a:cs typeface="Calibri" pitchFamily="34" charset="0"/>
              </a:rPr>
              <a:t>, </a:t>
            </a:r>
            <a:r>
              <a:rPr lang="en-US" sz="2400" dirty="0" smtClean="0">
                <a:solidFill>
                  <a:srgbClr val="002060"/>
                </a:solidFill>
                <a:latin typeface="Calibri" pitchFamily="34" charset="0"/>
                <a:cs typeface="Calibri" pitchFamily="34" charset="0"/>
              </a:rPr>
              <a:t>or </a:t>
            </a:r>
            <a:r>
              <a:rPr lang="en-US" sz="2400" dirty="0">
                <a:solidFill>
                  <a:srgbClr val="002060"/>
                </a:solidFill>
                <a:latin typeface="Calibri" pitchFamily="34" charset="0"/>
                <a:cs typeface="Calibri" pitchFamily="34" charset="0"/>
              </a:rPr>
              <a:t>any combination of these fibers, regardless of </a:t>
            </a:r>
            <a:r>
              <a:rPr lang="en-US" sz="2400" dirty="0" smtClean="0">
                <a:solidFill>
                  <a:srgbClr val="002060"/>
                </a:solidFill>
                <a:latin typeface="Calibri" pitchFamily="34" charset="0"/>
                <a:cs typeface="Calibri" pitchFamily="34" charset="0"/>
              </a:rPr>
              <a:t>weight;</a:t>
            </a:r>
            <a:endParaRPr lang="en-US" sz="2400" dirty="0">
              <a:solidFill>
                <a:srgbClr val="002060"/>
              </a:solidFill>
              <a:latin typeface="Calibri" pitchFamily="34" charset="0"/>
              <a:cs typeface="Calibri" pitchFamily="34" charset="0"/>
            </a:endParaRPr>
          </a:p>
        </p:txBody>
      </p:sp>
      <p:pic>
        <p:nvPicPr>
          <p:cNvPr id="1028" name="Picture 4" descr="http://demandware.edgesuite.net/aamm_prd/on/demandware.static/-/Sites-joann-product-catalog/default/dw790292e5/images/hi-res/master/zprd_14065353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797" y="2705515"/>
            <a:ext cx="1388011" cy="1329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7/7f/Stoffballen2_fcm.jpg/220px-Stoffballen2_fc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4571"/>
            <a:ext cx="17526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81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latin typeface="Calibri" pitchFamily="34" charset="0"/>
                <a:cs typeface="Calibri" pitchFamily="34" charset="0"/>
              </a:rPr>
              <a:t>Part 1610 - Testing</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
        <p:nvSpPr>
          <p:cNvPr id="6" name="TextBox 5"/>
          <p:cNvSpPr txBox="1"/>
          <p:nvPr/>
        </p:nvSpPr>
        <p:spPr>
          <a:xfrm>
            <a:off x="228600" y="1419285"/>
            <a:ext cx="8622196" cy="4524315"/>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The Standard specifies testing procedures and determines the relative flammability of textiles used in apparel using three classes of flammability.</a:t>
            </a:r>
          </a:p>
          <a:p>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a:solidFill>
                  <a:srgbClr val="002060"/>
                </a:solidFill>
                <a:latin typeface="Calibri" pitchFamily="34" charset="0"/>
                <a:cs typeface="Calibri" pitchFamily="34" charset="0"/>
              </a:rPr>
              <a:t>The burn time of several specimens is </a:t>
            </a:r>
            <a:r>
              <a:rPr lang="en-US" sz="2400" b="1" dirty="0" smtClean="0">
                <a:solidFill>
                  <a:srgbClr val="002060"/>
                </a:solidFill>
                <a:latin typeface="Calibri" pitchFamily="34" charset="0"/>
                <a:cs typeface="Calibri" pitchFamily="34" charset="0"/>
              </a:rPr>
              <a:t>averaged </a:t>
            </a:r>
            <a:r>
              <a:rPr lang="en-US" sz="2400" b="1" dirty="0">
                <a:solidFill>
                  <a:srgbClr val="002060"/>
                </a:solidFill>
                <a:latin typeface="Calibri" pitchFamily="34" charset="0"/>
                <a:cs typeface="Calibri" pitchFamily="34" charset="0"/>
              </a:rPr>
              <a:t>and a Class (Class 1, 2, or 3) designation is made based </a:t>
            </a:r>
            <a:r>
              <a:rPr lang="en-US" sz="2400" b="1" dirty="0" smtClean="0">
                <a:solidFill>
                  <a:srgbClr val="002060"/>
                </a:solidFill>
                <a:latin typeface="Calibri" pitchFamily="34" charset="0"/>
                <a:cs typeface="Calibri" pitchFamily="34" charset="0"/>
              </a:rPr>
              <a:t>on:</a:t>
            </a: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Average </a:t>
            </a:r>
            <a:r>
              <a:rPr lang="en-US" sz="2400" dirty="0">
                <a:solidFill>
                  <a:srgbClr val="002060"/>
                </a:solidFill>
                <a:latin typeface="Calibri" pitchFamily="34" charset="0"/>
                <a:cs typeface="Calibri" pitchFamily="34" charset="0"/>
              </a:rPr>
              <a:t>burn time (speed of </a:t>
            </a:r>
            <a:r>
              <a:rPr lang="en-US" sz="2400" dirty="0" smtClean="0">
                <a:solidFill>
                  <a:srgbClr val="002060"/>
                </a:solidFill>
                <a:latin typeface="Calibri" pitchFamily="34" charset="0"/>
                <a:cs typeface="Calibri" pitchFamily="34" charset="0"/>
              </a:rPr>
              <a:t>burning)</a:t>
            </a:r>
          </a:p>
          <a:p>
            <a:pPr marL="800100" lvl="1" indent="-342900">
              <a:buFont typeface="Wingdings" panose="05000000000000000000" pitchFamily="2" charset="2"/>
              <a:buChar char="§"/>
            </a:pPr>
            <a:r>
              <a:rPr lang="en-US" sz="2400" dirty="0" smtClean="0">
                <a:solidFill>
                  <a:srgbClr val="002060"/>
                </a:solidFill>
                <a:latin typeface="Calibri" pitchFamily="34" charset="0"/>
                <a:cs typeface="Calibri" pitchFamily="34" charset="0"/>
              </a:rPr>
              <a:t>Surface characteristics</a:t>
            </a:r>
          </a:p>
          <a:p>
            <a:pPr lvl="1"/>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a:solidFill>
                  <a:srgbClr val="002060"/>
                </a:solidFill>
                <a:latin typeface="Calibri" pitchFamily="34" charset="0"/>
                <a:cs typeface="Calibri" pitchFamily="34" charset="0"/>
              </a:rPr>
              <a:t>Class 3 textiles are considered dangerously flammable and are not suitable for use in </a:t>
            </a:r>
            <a:r>
              <a:rPr lang="en-US" sz="2400" b="1" dirty="0" smtClean="0">
                <a:solidFill>
                  <a:srgbClr val="002060"/>
                </a:solidFill>
                <a:latin typeface="Calibri" pitchFamily="34" charset="0"/>
                <a:cs typeface="Calibri" pitchFamily="34" charset="0"/>
              </a:rPr>
              <a:t>clothing, </a:t>
            </a:r>
            <a:r>
              <a:rPr lang="en-US" sz="2400" b="1" dirty="0">
                <a:solidFill>
                  <a:srgbClr val="002060"/>
                </a:solidFill>
                <a:latin typeface="Calibri" pitchFamily="34" charset="0"/>
                <a:cs typeface="Calibri" pitchFamily="34" charset="0"/>
              </a:rPr>
              <a:t>due to their rapid and intense burning.</a:t>
            </a:r>
          </a:p>
        </p:txBody>
      </p:sp>
    </p:spTree>
    <p:extLst>
      <p:ext uri="{BB962C8B-B14F-4D97-AF65-F5344CB8AC3E}">
        <p14:creationId xmlns:p14="http://schemas.microsoft.com/office/powerpoint/2010/main" val="3814128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067800" cy="1447800"/>
          </a:xfrm>
          <a:ln w="28575">
            <a:noFill/>
          </a:ln>
        </p:spPr>
        <p:txBody>
          <a:bodyPr>
            <a:normAutofit fontScale="90000"/>
          </a:bodyPr>
          <a:lstStyle/>
          <a:p>
            <a:r>
              <a:rPr lang="en-US" sz="5600" dirty="0" smtClean="0">
                <a:effectLst>
                  <a:outerShdw blurRad="38100" dist="38100" dir="2700000" algn="tl">
                    <a:srgbClr val="000000">
                      <a:alpha val="43137"/>
                    </a:srgbClr>
                  </a:outerShdw>
                </a:effectLst>
                <a:latin typeface="Calibri" pitchFamily="34" charset="0"/>
                <a:cs typeface="Calibri" pitchFamily="34" charset="0"/>
              </a:rPr>
              <a:t>Common </a:t>
            </a:r>
            <a:r>
              <a:rPr lang="en-US" sz="5600" dirty="0">
                <a:effectLst>
                  <a:outerShdw blurRad="38100" dist="38100" dir="2700000" algn="tl">
                    <a:srgbClr val="000000">
                      <a:alpha val="43137"/>
                    </a:srgbClr>
                  </a:outerShdw>
                </a:effectLst>
                <a:latin typeface="Calibri" pitchFamily="34" charset="0"/>
                <a:cs typeface="Calibri" pitchFamily="34" charset="0"/>
              </a:rPr>
              <a:t>Noncomplying Fabrics </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
        <p:nvSpPr>
          <p:cNvPr id="4" name="TextBox 3"/>
          <p:cNvSpPr txBox="1"/>
          <p:nvPr/>
        </p:nvSpPr>
        <p:spPr>
          <a:xfrm>
            <a:off x="304800" y="1828800"/>
            <a:ext cx="5715000" cy="3323987"/>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3000" b="1" dirty="0">
                <a:solidFill>
                  <a:srgbClr val="002060"/>
                </a:solidFill>
                <a:latin typeface="Calibri" pitchFamily="34" charset="0"/>
                <a:cs typeface="Calibri" pitchFamily="34" charset="0"/>
              </a:rPr>
              <a:t>Sheer 100% </a:t>
            </a:r>
            <a:r>
              <a:rPr lang="en-US" sz="3000" b="1" dirty="0" smtClean="0">
                <a:solidFill>
                  <a:srgbClr val="002060"/>
                </a:solidFill>
                <a:latin typeface="Calibri" pitchFamily="34" charset="0"/>
                <a:cs typeface="Calibri" pitchFamily="34" charset="0"/>
              </a:rPr>
              <a:t>rayon</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Sheer </a:t>
            </a:r>
            <a:r>
              <a:rPr lang="en-US" sz="3000" b="1" dirty="0">
                <a:solidFill>
                  <a:srgbClr val="002060"/>
                </a:solidFill>
                <a:latin typeface="Calibri" pitchFamily="34" charset="0"/>
                <a:cs typeface="Calibri" pitchFamily="34" charset="0"/>
              </a:rPr>
              <a:t>100% </a:t>
            </a:r>
            <a:r>
              <a:rPr lang="en-US" sz="3000" b="1" dirty="0" smtClean="0">
                <a:solidFill>
                  <a:srgbClr val="002060"/>
                </a:solidFill>
                <a:latin typeface="Calibri" pitchFamily="34" charset="0"/>
                <a:cs typeface="Calibri" pitchFamily="34" charset="0"/>
              </a:rPr>
              <a:t>silk</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100</a:t>
            </a:r>
            <a:r>
              <a:rPr lang="en-US" sz="3000" b="1" dirty="0">
                <a:solidFill>
                  <a:srgbClr val="002060"/>
                </a:solidFill>
                <a:latin typeface="Calibri" pitchFamily="34" charset="0"/>
                <a:cs typeface="Calibri" pitchFamily="34" charset="0"/>
              </a:rPr>
              <a:t>% rayon chenille </a:t>
            </a:r>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Certain rayon/nylon </a:t>
            </a:r>
            <a:r>
              <a:rPr lang="en-US" sz="3000" b="1" dirty="0">
                <a:solidFill>
                  <a:srgbClr val="002060"/>
                </a:solidFill>
                <a:latin typeface="Calibri" pitchFamily="34" charset="0"/>
                <a:cs typeface="Calibri" pitchFamily="34" charset="0"/>
              </a:rPr>
              <a:t>chenille </a:t>
            </a:r>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Certain polyester/cotton </a:t>
            </a:r>
            <a:r>
              <a:rPr lang="en-US" sz="3000" b="1" dirty="0">
                <a:solidFill>
                  <a:srgbClr val="002060"/>
                </a:solidFill>
                <a:latin typeface="Calibri" pitchFamily="34" charset="0"/>
                <a:cs typeface="Calibri" pitchFamily="34" charset="0"/>
              </a:rPr>
              <a:t>and 100% cotton </a:t>
            </a:r>
            <a:r>
              <a:rPr lang="en-US" sz="3000" b="1" dirty="0" smtClean="0">
                <a:solidFill>
                  <a:srgbClr val="002060"/>
                </a:solidFill>
                <a:latin typeface="Calibri" pitchFamily="34" charset="0"/>
                <a:cs typeface="Calibri" pitchFamily="34" charset="0"/>
              </a:rPr>
              <a:t>fleece</a:t>
            </a: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100</a:t>
            </a:r>
            <a:r>
              <a:rPr lang="en-US" sz="3000" b="1" dirty="0">
                <a:solidFill>
                  <a:srgbClr val="002060"/>
                </a:solidFill>
                <a:latin typeface="Calibri" pitchFamily="34" charset="0"/>
                <a:cs typeface="Calibri" pitchFamily="34" charset="0"/>
              </a:rPr>
              <a:t>% cotton terry cloth </a:t>
            </a:r>
          </a:p>
        </p:txBody>
      </p:sp>
      <p:pic>
        <p:nvPicPr>
          <p:cNvPr id="3074" name="Picture 2" descr="C:\Users\rchan\Desktop\Projects\PeruSlides\Clothes\sheerBlous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160045"/>
            <a:ext cx="2093263" cy="27924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olyvore.com/cgi/img-thing?.out=jpg&amp;size=l&amp;tid=1637804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181" y="3976057"/>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4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1143000"/>
          </a:xfrm>
          <a:ln w="28575">
            <a:noFill/>
          </a:ln>
        </p:spPr>
        <p:txBody>
          <a:bodyPr>
            <a:noAutofit/>
          </a:bodyPr>
          <a:lstStyle/>
          <a:p>
            <a:r>
              <a:rPr lang="en-US" sz="3500" dirty="0" smtClean="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rPr>
              <a:t>Standard for the Flammability of Vinyl Plastic Film</a:t>
            </a:r>
            <a:endParaRPr lang="en-US" sz="3500" dirty="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
        <p:nvSpPr>
          <p:cNvPr id="4" name="Rectangle 3"/>
          <p:cNvSpPr/>
          <p:nvPr/>
        </p:nvSpPr>
        <p:spPr>
          <a:xfrm>
            <a:off x="533400" y="3429000"/>
            <a:ext cx="7924800" cy="2819400"/>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rtlCol="0" anchor="ctr"/>
          <a:lstStyle/>
          <a:p>
            <a:pPr marL="457200" indent="-457200">
              <a:buFont typeface="Wingdings" pitchFamily="2" charset="2"/>
              <a:buChar char="v"/>
            </a:pPr>
            <a:r>
              <a:rPr lang="en-US" sz="2600" b="1" dirty="0">
                <a:solidFill>
                  <a:srgbClr val="002060"/>
                </a:solidFill>
                <a:latin typeface="Calibri" pitchFamily="34" charset="0"/>
                <a:cs typeface="Calibri" pitchFamily="34" charset="0"/>
              </a:rPr>
              <a:t>Part of original FFA commercial standard from the 1950s, codified as 16 </a:t>
            </a:r>
            <a:r>
              <a:rPr lang="en-US" sz="2600" b="1" dirty="0" err="1" smtClean="0">
                <a:solidFill>
                  <a:srgbClr val="002060"/>
                </a:solidFill>
                <a:latin typeface="Calibri" pitchFamily="34" charset="0"/>
                <a:cs typeface="Calibri" pitchFamily="34" charset="0"/>
              </a:rPr>
              <a:t>CFR</a:t>
            </a:r>
            <a:r>
              <a:rPr lang="en-US" sz="2600" b="1" dirty="0" smtClean="0">
                <a:solidFill>
                  <a:srgbClr val="002060"/>
                </a:solidFill>
                <a:latin typeface="Calibri" pitchFamily="34" charset="0"/>
                <a:cs typeface="Calibri" pitchFamily="34" charset="0"/>
              </a:rPr>
              <a:t> </a:t>
            </a:r>
            <a:r>
              <a:rPr lang="en-US" sz="2600" b="1" dirty="0">
                <a:solidFill>
                  <a:srgbClr val="002060"/>
                </a:solidFill>
                <a:latin typeface="Calibri" pitchFamily="34" charset="0"/>
                <a:cs typeface="Calibri" pitchFamily="34" charset="0"/>
              </a:rPr>
              <a:t>p</a:t>
            </a:r>
            <a:r>
              <a:rPr lang="en-US" sz="2600" b="1" dirty="0" smtClean="0">
                <a:solidFill>
                  <a:srgbClr val="002060"/>
                </a:solidFill>
                <a:latin typeface="Calibri" pitchFamily="34" charset="0"/>
                <a:cs typeface="Calibri" pitchFamily="34" charset="0"/>
              </a:rPr>
              <a:t>art </a:t>
            </a:r>
            <a:r>
              <a:rPr lang="en-US" sz="2600" b="1" dirty="0">
                <a:solidFill>
                  <a:srgbClr val="002060"/>
                </a:solidFill>
                <a:latin typeface="Calibri" pitchFamily="34" charset="0"/>
                <a:cs typeface="Calibri" pitchFamily="34" charset="0"/>
              </a:rPr>
              <a:t>1611 in 1975 </a:t>
            </a:r>
            <a:endParaRPr lang="en-US" sz="26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600" b="1" dirty="0" smtClean="0">
                <a:solidFill>
                  <a:srgbClr val="002060"/>
                </a:solidFill>
                <a:latin typeface="Calibri" pitchFamily="34" charset="0"/>
                <a:cs typeface="Calibri" pitchFamily="34" charset="0"/>
              </a:rPr>
              <a:t>Applies to non-rigid, unsupported vinyl plastic film, including transparent, translucent, and opaque material used in wearing apparel subject to the FFA</a:t>
            </a:r>
          </a:p>
          <a:p>
            <a:pPr marL="800100" lvl="1" indent="-342900">
              <a:buFont typeface="Wingdings" pitchFamily="2" charset="2"/>
              <a:buChar char="§"/>
            </a:pPr>
            <a:r>
              <a:rPr lang="en-US" sz="2600" dirty="0" smtClean="0">
                <a:solidFill>
                  <a:srgbClr val="002060"/>
                </a:solidFill>
                <a:latin typeface="Calibri" pitchFamily="34" charset="0"/>
                <a:cs typeface="Calibri" pitchFamily="34" charset="0"/>
              </a:rPr>
              <a:t>Disposable diapers</a:t>
            </a:r>
          </a:p>
          <a:p>
            <a:pPr marL="800100" lvl="1" indent="-342900">
              <a:buFont typeface="Wingdings" pitchFamily="2" charset="2"/>
              <a:buChar char="§"/>
            </a:pPr>
            <a:r>
              <a:rPr lang="en-US" sz="2600" dirty="0" smtClean="0">
                <a:solidFill>
                  <a:srgbClr val="002060"/>
                </a:solidFill>
                <a:latin typeface="Calibri" pitchFamily="34" charset="0"/>
                <a:cs typeface="Calibri" pitchFamily="34" charset="0"/>
              </a:rPr>
              <a:t>Raincoats</a:t>
            </a:r>
          </a:p>
        </p:txBody>
      </p:sp>
      <p:pic>
        <p:nvPicPr>
          <p:cNvPr id="5124" name="Picture 4" descr="http://bpc.h-cdn.co/assets/16/04/980x490/landscape-1453751855-kids-raincoats-rain-ja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4114799"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039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Autofit/>
          </a:bodyPr>
          <a:lstStyle/>
          <a:p>
            <a:r>
              <a:rPr lang="en-US" sz="36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Clothing and Wearing Apparel for Adults</a:t>
            </a:r>
            <a:endParaRPr lang="en-US" sz="36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
        <p:nvSpPr>
          <p:cNvPr id="10" name="TextBox 9"/>
          <p:cNvSpPr txBox="1"/>
          <p:nvPr/>
        </p:nvSpPr>
        <p:spPr>
          <a:xfrm>
            <a:off x="826431" y="2286000"/>
            <a:ext cx="7454348" cy="2923877"/>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457200" indent="-457200">
              <a:buClr>
                <a:srgbClr val="002060"/>
              </a:buClr>
              <a:buFont typeface="Wingdings" pitchFamily="2" charset="2"/>
              <a:buChar char="v"/>
            </a:pPr>
            <a:r>
              <a:rPr lang="en-US" sz="3200" b="1" dirty="0">
                <a:solidFill>
                  <a:srgbClr val="002060"/>
                </a:solidFill>
                <a:latin typeface="Calibri" pitchFamily="34" charset="0"/>
                <a:cs typeface="Calibri" pitchFamily="34" charset="0"/>
              </a:rPr>
              <a:t>Wearing apparel is tested to either Part 1610 or Part </a:t>
            </a:r>
            <a:r>
              <a:rPr lang="en-US" sz="3200" b="1" dirty="0" smtClean="0">
                <a:solidFill>
                  <a:srgbClr val="002060"/>
                </a:solidFill>
                <a:latin typeface="Calibri" pitchFamily="34" charset="0"/>
                <a:cs typeface="Calibri" pitchFamily="34" charset="0"/>
              </a:rPr>
              <a:t>1611 </a:t>
            </a:r>
            <a:r>
              <a:rPr lang="en-US" sz="3000" b="1" dirty="0" smtClean="0">
                <a:solidFill>
                  <a:srgbClr val="002060"/>
                </a:solidFill>
                <a:latin typeface="Calibri" pitchFamily="34" charset="0"/>
                <a:cs typeface="Calibri" pitchFamily="34" charset="0"/>
              </a:rPr>
              <a:t>(Flammability) </a:t>
            </a:r>
          </a:p>
          <a:p>
            <a:pPr>
              <a:buClr>
                <a:srgbClr val="002060"/>
              </a:buClr>
            </a:pPr>
            <a:endParaRPr lang="en-US" sz="3000" b="1" dirty="0" smtClean="0">
              <a:solidFill>
                <a:srgbClr val="002060"/>
              </a:solidFill>
              <a:latin typeface="Calibri" pitchFamily="34" charset="0"/>
              <a:cs typeface="Calibri" pitchFamily="34" charset="0"/>
            </a:endParaRP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Certification (</a:t>
            </a:r>
            <a:r>
              <a:rPr lang="en-US" sz="3000" b="1" dirty="0" err="1" smtClean="0">
                <a:solidFill>
                  <a:srgbClr val="002060"/>
                </a:solidFill>
                <a:latin typeface="Calibri" pitchFamily="34" charset="0"/>
                <a:cs typeface="Calibri" pitchFamily="34" charset="0"/>
              </a:rPr>
              <a:t>GCC</a:t>
            </a:r>
            <a:r>
              <a:rPr lang="en-US" sz="3000" b="1" dirty="0" smtClean="0">
                <a:solidFill>
                  <a:srgbClr val="002060"/>
                </a:solidFill>
                <a:latin typeface="Calibri" pitchFamily="34" charset="0"/>
                <a:cs typeface="Calibri" pitchFamily="34" charset="0"/>
              </a:rPr>
              <a:t>) is Required</a:t>
            </a:r>
          </a:p>
          <a:p>
            <a:pPr marL="914400" lvl="1" indent="-457200">
              <a:buClr>
                <a:srgbClr val="002060"/>
              </a:buClr>
              <a:buFont typeface="Wingdings" panose="05000000000000000000" pitchFamily="2" charset="2"/>
              <a:buChar char="§"/>
            </a:pPr>
            <a:r>
              <a:rPr lang="en-US" sz="3000" dirty="0" smtClean="0">
                <a:solidFill>
                  <a:srgbClr val="002060"/>
                </a:solidFill>
                <a:latin typeface="Calibri" pitchFamily="34" charset="0"/>
                <a:cs typeface="Calibri" pitchFamily="34" charset="0"/>
              </a:rPr>
              <a:t>Enforcement policy for products that meet testing exemptions, March 2016</a:t>
            </a:r>
          </a:p>
        </p:txBody>
      </p:sp>
    </p:spTree>
    <p:extLst>
      <p:ext uri="{BB962C8B-B14F-4D97-AF65-F5344CB8AC3E}">
        <p14:creationId xmlns:p14="http://schemas.microsoft.com/office/powerpoint/2010/main" val="175577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uFill>
                  <a:solidFill>
                    <a:schemeClr val="tx1"/>
                  </a:solidFill>
                </a:uFill>
                <a:latin typeface="Calibri" pitchFamily="34" charset="0"/>
                <a:cs typeface="Calibri" pitchFamily="34" charset="0"/>
              </a:rPr>
              <a:t>Session 2 Overview</a:t>
            </a:r>
            <a:endParaRPr lang="en-US" sz="5000" dirty="0">
              <a:effectLst>
                <a:outerShdw blurRad="38100" dist="38100" dir="2700000" algn="tl">
                  <a:srgbClr val="000000">
                    <a:alpha val="43137"/>
                  </a:srgbClr>
                </a:outerShdw>
              </a:effectLst>
              <a:uFill>
                <a:solidFill>
                  <a:schemeClr val="tx1"/>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tx1"/>
                </a:solidFill>
              </a:rPr>
              <a:pPr/>
              <a:t>2</a:t>
            </a:fld>
            <a:endParaRPr lang="en-US" dirty="0">
              <a:solidFill>
                <a:schemeClr val="tx1"/>
              </a:solidFill>
            </a:endParaRPr>
          </a:p>
        </p:txBody>
      </p:sp>
      <p:sp>
        <p:nvSpPr>
          <p:cNvPr id="6" name="TextBox 5"/>
          <p:cNvSpPr txBox="1"/>
          <p:nvPr/>
        </p:nvSpPr>
        <p:spPr>
          <a:xfrm>
            <a:off x="990600" y="1143000"/>
            <a:ext cx="6553200" cy="2893100"/>
          </a:xfrm>
          <a:prstGeom prst="rect">
            <a:avLst/>
          </a:prstGeom>
          <a:noFill/>
          <a:ln w="57150">
            <a:noFill/>
          </a:ln>
        </p:spPr>
        <p:txBody>
          <a:bodyPr wrap="square" rtlCol="0">
            <a:spAutoFit/>
          </a:bodyPr>
          <a:lstStyle/>
          <a:p>
            <a:pPr marL="457200" indent="-457200">
              <a:buFont typeface="Wingdings" pitchFamily="2" charset="2"/>
              <a:buChar char="v"/>
            </a:pPr>
            <a:endParaRPr lang="en-US" sz="2600" b="1" dirty="0" smtClean="0">
              <a:solidFill>
                <a:schemeClr val="bg2">
                  <a:lumMod val="50000"/>
                </a:schemeClr>
              </a:solidFill>
              <a:latin typeface="Calibri" pitchFamily="34" charset="0"/>
              <a:cs typeface="Calibri" pitchFamily="34" charset="0"/>
            </a:endParaRPr>
          </a:p>
          <a:p>
            <a:pPr marL="457200" indent="-457200">
              <a:buFont typeface="Wingdings" pitchFamily="2" charset="2"/>
              <a:buChar char="v"/>
            </a:pPr>
            <a:r>
              <a:rPr lang="en-US" sz="2600" b="1" dirty="0" smtClean="0">
                <a:solidFill>
                  <a:schemeClr val="bg2">
                    <a:lumMod val="50000"/>
                  </a:schemeClr>
                </a:solidFill>
                <a:latin typeface="Calibri" pitchFamily="34" charset="0"/>
                <a:cs typeface="Calibri" pitchFamily="34" charset="0"/>
              </a:rPr>
              <a:t>What is the U.S. </a:t>
            </a:r>
            <a:r>
              <a:rPr lang="en-US" sz="2600" b="1" dirty="0" err="1" smtClean="0">
                <a:solidFill>
                  <a:schemeClr val="bg2">
                    <a:lumMod val="50000"/>
                  </a:schemeClr>
                </a:solidFill>
                <a:latin typeface="Calibri" pitchFamily="34" charset="0"/>
                <a:cs typeface="Calibri" pitchFamily="34" charset="0"/>
              </a:rPr>
              <a:t>CPSC</a:t>
            </a:r>
            <a:r>
              <a:rPr lang="en-US" sz="2600" b="1" dirty="0" smtClean="0">
                <a:solidFill>
                  <a:schemeClr val="bg2">
                    <a:lumMod val="50000"/>
                  </a:schemeClr>
                </a:solidFill>
                <a:latin typeface="Calibri" pitchFamily="34" charset="0"/>
                <a:cs typeface="Calibri" pitchFamily="34" charset="0"/>
              </a:rPr>
              <a:t>?</a:t>
            </a:r>
          </a:p>
          <a:p>
            <a:pPr marL="914400" lvl="1" indent="-457200">
              <a:buFont typeface="Wingdings" panose="05000000000000000000" pitchFamily="2" charset="2"/>
              <a:buChar char="§"/>
            </a:pPr>
            <a:r>
              <a:rPr lang="en-US" sz="2600" b="1" dirty="0" smtClean="0">
                <a:solidFill>
                  <a:schemeClr val="bg2">
                    <a:lumMod val="50000"/>
                  </a:schemeClr>
                </a:solidFill>
                <a:latin typeface="Calibri" pitchFamily="34" charset="0"/>
                <a:cs typeface="Calibri" pitchFamily="34" charset="0"/>
              </a:rPr>
              <a:t>Organization</a:t>
            </a:r>
          </a:p>
          <a:p>
            <a:pPr marL="914400" lvl="1" indent="-457200">
              <a:buFont typeface="Wingdings" panose="05000000000000000000" pitchFamily="2" charset="2"/>
              <a:buChar char="§"/>
            </a:pPr>
            <a:r>
              <a:rPr lang="en-US" sz="2600" b="1" dirty="0" smtClean="0">
                <a:solidFill>
                  <a:schemeClr val="bg2">
                    <a:lumMod val="50000"/>
                  </a:schemeClr>
                </a:solidFill>
                <a:latin typeface="Calibri" pitchFamily="34" charset="0"/>
                <a:cs typeface="Calibri" pitchFamily="34" charset="0"/>
              </a:rPr>
              <a:t>Jurisdiction</a:t>
            </a:r>
            <a:endParaRPr lang="en-US" sz="2600" b="1" dirty="0">
              <a:solidFill>
                <a:schemeClr val="bg2">
                  <a:lumMod val="50000"/>
                </a:schemeClr>
              </a:solidFill>
              <a:latin typeface="Calibri" pitchFamily="34" charset="0"/>
              <a:cs typeface="Calibri" pitchFamily="34" charset="0"/>
            </a:endParaRPr>
          </a:p>
          <a:p>
            <a:pPr marL="457200" indent="-457200">
              <a:buFont typeface="Wingdings" pitchFamily="2" charset="2"/>
              <a:buChar char="v"/>
            </a:pPr>
            <a:r>
              <a:rPr lang="en-US" sz="2600" b="1" dirty="0" smtClean="0">
                <a:solidFill>
                  <a:schemeClr val="bg2">
                    <a:lumMod val="50000"/>
                  </a:schemeClr>
                </a:solidFill>
                <a:latin typeface="Calibri" pitchFamily="34" charset="0"/>
                <a:cs typeface="Calibri" pitchFamily="34" charset="0"/>
              </a:rPr>
              <a:t>Requirements for Apparel and Clothing </a:t>
            </a:r>
            <a:endParaRPr lang="en-US" sz="2600" b="1" dirty="0">
              <a:solidFill>
                <a:schemeClr val="bg2">
                  <a:lumMod val="50000"/>
                </a:schemeClr>
              </a:solidFill>
              <a:latin typeface="Calibri" pitchFamily="34" charset="0"/>
              <a:cs typeface="Calibri" pitchFamily="34" charset="0"/>
            </a:endParaRPr>
          </a:p>
          <a:p>
            <a:pPr marL="914400" lvl="1" indent="-457200">
              <a:buFont typeface="Wingdings" panose="05000000000000000000" pitchFamily="2" charset="2"/>
              <a:buChar char="§"/>
            </a:pPr>
            <a:r>
              <a:rPr lang="en-US" sz="2600" b="1" dirty="0" smtClean="0">
                <a:solidFill>
                  <a:schemeClr val="bg2">
                    <a:lumMod val="50000"/>
                  </a:schemeClr>
                </a:solidFill>
                <a:latin typeface="Calibri" pitchFamily="34" charset="0"/>
                <a:cs typeface="Calibri" pitchFamily="34" charset="0"/>
              </a:rPr>
              <a:t>Adult Wearing Apparel</a:t>
            </a:r>
          </a:p>
          <a:p>
            <a:pPr marL="914400" lvl="1" indent="-457200">
              <a:buFont typeface="Wingdings" panose="05000000000000000000" pitchFamily="2" charset="2"/>
              <a:buChar char="§"/>
            </a:pPr>
            <a:r>
              <a:rPr lang="en-US" sz="2600" b="1" dirty="0" smtClean="0">
                <a:solidFill>
                  <a:schemeClr val="bg2">
                    <a:lumMod val="50000"/>
                  </a:schemeClr>
                </a:solidFill>
                <a:latin typeface="Calibri" pitchFamily="34" charset="0"/>
                <a:cs typeface="Calibri" pitchFamily="34" charset="0"/>
              </a:rPr>
              <a:t>Testing and Certification</a:t>
            </a:r>
            <a:endParaRPr lang="en-US" sz="2600" b="1" dirty="0">
              <a:solidFill>
                <a:schemeClr val="bg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407031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1049000" cy="1143000"/>
          </a:xfrm>
          <a:ln>
            <a:noFill/>
          </a:ln>
        </p:spPr>
        <p:txBody>
          <a:bodyPr>
            <a:noAutofit/>
          </a:bodyPr>
          <a:lstStyle/>
          <a:p>
            <a:pPr algn="ctr"/>
            <a:r>
              <a:rPr lang="en-US" sz="36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General Certificate of Conformity (GCC)</a:t>
            </a:r>
            <a:endParaRPr lang="en-US" sz="36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
        <p:nvSpPr>
          <p:cNvPr id="6" name="TextBox 5"/>
          <p:cNvSpPr txBox="1"/>
          <p:nvPr/>
        </p:nvSpPr>
        <p:spPr>
          <a:xfrm>
            <a:off x="304800" y="1371600"/>
            <a:ext cx="8534400" cy="4278094"/>
          </a:xfrm>
          <a:prstGeom prst="rect">
            <a:avLst/>
          </a:prstGeom>
          <a:noFill/>
          <a:ln w="38100">
            <a:solidFill>
              <a:srgbClr val="002060"/>
            </a:solid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Clr>
                <a:srgbClr val="002060"/>
              </a:buClr>
              <a:buFont typeface="Wingdings" panose="05000000000000000000" pitchFamily="2" charset="2"/>
              <a:buChar char="v"/>
            </a:pPr>
            <a:r>
              <a:rPr lang="en-US" sz="2700" b="1" dirty="0" smtClean="0">
                <a:solidFill>
                  <a:srgbClr val="002060"/>
                </a:solidFill>
                <a:latin typeface="Calibri" pitchFamily="34" charset="0"/>
                <a:cs typeface="Calibri" pitchFamily="34" charset="0"/>
              </a:rPr>
              <a:t>Certification </a:t>
            </a:r>
            <a:r>
              <a:rPr lang="en-US" sz="2700" b="1" dirty="0">
                <a:solidFill>
                  <a:srgbClr val="002060"/>
                </a:solidFill>
                <a:latin typeface="Calibri" pitchFamily="34" charset="0"/>
                <a:cs typeface="Calibri" pitchFamily="34" charset="0"/>
              </a:rPr>
              <a:t>is required for all products subject to </a:t>
            </a:r>
            <a:r>
              <a:rPr lang="en-US" sz="2700" b="1" dirty="0" smtClean="0">
                <a:solidFill>
                  <a:srgbClr val="002060"/>
                </a:solidFill>
                <a:latin typeface="Calibri" pitchFamily="34" charset="0"/>
                <a:cs typeface="Calibri" pitchFamily="34" charset="0"/>
              </a:rPr>
              <a:t>similar </a:t>
            </a:r>
            <a:r>
              <a:rPr lang="en-US" sz="2700" b="1" dirty="0">
                <a:solidFill>
                  <a:srgbClr val="002060"/>
                </a:solidFill>
                <a:latin typeface="Calibri" pitchFamily="34" charset="0"/>
                <a:cs typeface="Calibri" pitchFamily="34" charset="0"/>
              </a:rPr>
              <a:t>rule, ban, standard, or regulation under and enforced by the CPSC</a:t>
            </a:r>
          </a:p>
          <a:p>
            <a:pPr lvl="1">
              <a:buClr>
                <a:srgbClr val="002060"/>
              </a:buClr>
              <a:buFont typeface="Wingdings" pitchFamily="2" charset="2"/>
              <a:buChar char="§"/>
            </a:pPr>
            <a:r>
              <a:rPr lang="en-US" sz="2700" dirty="0" smtClean="0">
                <a:solidFill>
                  <a:srgbClr val="002060"/>
                </a:solidFill>
                <a:latin typeface="Calibri" pitchFamily="34" charset="0"/>
                <a:cs typeface="Calibri" pitchFamily="34" charset="0"/>
              </a:rPr>
              <a:t>Certification </a:t>
            </a:r>
            <a:r>
              <a:rPr lang="en-US" sz="2700" dirty="0">
                <a:solidFill>
                  <a:srgbClr val="002060"/>
                </a:solidFill>
                <a:latin typeface="Calibri" pitchFamily="34" charset="0"/>
                <a:cs typeface="Calibri" pitchFamily="34" charset="0"/>
              </a:rPr>
              <a:t>shows conformance to applicable requirements </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Can be paper document or electronic</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Accompanies product when it enters commerce</a:t>
            </a:r>
          </a:p>
          <a:p>
            <a:pPr lvl="1">
              <a:buClr>
                <a:srgbClr val="002060"/>
              </a:buClr>
              <a:buFont typeface="Wingdings" pitchFamily="2" charset="2"/>
              <a:buChar char="§"/>
            </a:pPr>
            <a:r>
              <a:rPr lang="en-US" sz="2700" dirty="0">
                <a:solidFill>
                  <a:srgbClr val="002060"/>
                </a:solidFill>
                <a:latin typeface="Calibri" pitchFamily="34" charset="0"/>
                <a:cs typeface="Calibri" pitchFamily="34" charset="0"/>
              </a:rPr>
              <a:t>Furnished to CPSC or at import to CBP, </a:t>
            </a:r>
            <a:r>
              <a:rPr lang="en-US" sz="2700" dirty="0" smtClean="0">
                <a:solidFill>
                  <a:srgbClr val="002060"/>
                </a:solidFill>
                <a:latin typeface="Calibri" pitchFamily="34" charset="0"/>
                <a:cs typeface="Calibri" pitchFamily="34" charset="0"/>
              </a:rPr>
              <a:t>upon request</a:t>
            </a:r>
            <a:endParaRPr lang="en-US" sz="2700" dirty="0">
              <a:solidFill>
                <a:srgbClr val="002060"/>
              </a:solidFill>
              <a:latin typeface="Calibri" pitchFamily="34" charset="0"/>
              <a:cs typeface="Calibri" pitchFamily="34" charset="0"/>
            </a:endParaRPr>
          </a:p>
          <a:p>
            <a:pPr marL="514350" indent="-514350">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GCC</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for manufacturers </a:t>
            </a:r>
            <a:r>
              <a:rPr lang="en-US" sz="2800" b="1" dirty="0">
                <a:solidFill>
                  <a:srgbClr val="002060"/>
                </a:solidFill>
                <a:latin typeface="Calibri" pitchFamily="34" charset="0"/>
                <a:cs typeface="Calibri" pitchFamily="34" charset="0"/>
              </a:rPr>
              <a:t>and importers of general use products </a:t>
            </a:r>
            <a:r>
              <a:rPr lang="en-US" sz="2800" b="1" dirty="0" smtClean="0">
                <a:solidFill>
                  <a:srgbClr val="002060"/>
                </a:solidFill>
                <a:latin typeface="Calibri" pitchFamily="34" charset="0"/>
                <a:cs typeface="Calibri" pitchFamily="34" charset="0"/>
              </a:rPr>
              <a:t>(non-children’s </a:t>
            </a:r>
            <a:r>
              <a:rPr lang="en-US" sz="2800" b="1" dirty="0">
                <a:solidFill>
                  <a:srgbClr val="002060"/>
                </a:solidFill>
                <a:latin typeface="Calibri" pitchFamily="34" charset="0"/>
                <a:cs typeface="Calibri" pitchFamily="34" charset="0"/>
              </a:rPr>
              <a:t>products</a:t>
            </a:r>
            <a:r>
              <a:rPr lang="en-US" sz="2800" b="1" dirty="0" smtClean="0">
                <a:solidFill>
                  <a:srgbClr val="002060"/>
                </a:solidFill>
                <a:latin typeface="Calibri" pitchFamily="34" charset="0"/>
                <a:cs typeface="Calibri" pitchFamily="34" charset="0"/>
              </a:rPr>
              <a:t>)</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2306376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GCC Requirements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
        <p:nvSpPr>
          <p:cNvPr id="4" name="TextBox 3"/>
          <p:cNvSpPr txBox="1"/>
          <p:nvPr/>
        </p:nvSpPr>
        <p:spPr>
          <a:xfrm>
            <a:off x="228600" y="1619339"/>
            <a:ext cx="8610600" cy="4324261"/>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500" b="1" u="sng" dirty="0">
                <a:solidFill>
                  <a:srgbClr val="002060"/>
                </a:solidFill>
                <a:latin typeface="Calibri" pitchFamily="34" charset="0"/>
                <a:cs typeface="Calibri" pitchFamily="34" charset="0"/>
              </a:rPr>
              <a:t>Elements Required in a </a:t>
            </a:r>
            <a:r>
              <a:rPr lang="en-US" sz="2500" b="1" u="sng" dirty="0" smtClean="0">
                <a:solidFill>
                  <a:srgbClr val="002060"/>
                </a:solidFill>
                <a:latin typeface="Calibri" pitchFamily="34" charset="0"/>
                <a:cs typeface="Calibri" pitchFamily="34" charset="0"/>
              </a:rPr>
              <a:t>GCC:</a:t>
            </a:r>
            <a:endParaRPr lang="en-US" sz="2500" b="1" u="sng"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500" dirty="0">
                <a:solidFill>
                  <a:srgbClr val="002060"/>
                </a:solidFill>
                <a:latin typeface="Calibri" pitchFamily="34" charset="0"/>
                <a:cs typeface="Calibri" pitchFamily="34" charset="0"/>
              </a:rPr>
              <a:t>Identification of the </a:t>
            </a:r>
            <a:r>
              <a:rPr lang="en-US" sz="25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Citation </a:t>
            </a:r>
            <a:r>
              <a:rPr lang="en-US" sz="2500" dirty="0">
                <a:solidFill>
                  <a:srgbClr val="002060"/>
                </a:solidFill>
                <a:latin typeface="Calibri" pitchFamily="34" charset="0"/>
                <a:cs typeface="Calibri" pitchFamily="34" charset="0"/>
              </a:rPr>
              <a:t>to each applicable product safety </a:t>
            </a:r>
            <a:r>
              <a:rPr lang="en-US" sz="2500" dirty="0" smtClean="0">
                <a:solidFill>
                  <a:srgbClr val="002060"/>
                </a:solidFill>
                <a:latin typeface="Calibri" pitchFamily="34" charset="0"/>
                <a:cs typeface="Calibri" pitchFamily="34" charset="0"/>
              </a:rPr>
              <a:t>rule</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Name </a:t>
            </a:r>
            <a:r>
              <a:rPr lang="en-US" sz="2500" dirty="0">
                <a:solidFill>
                  <a:srgbClr val="002060"/>
                </a:solidFill>
                <a:latin typeface="Calibri" pitchFamily="34" charset="0"/>
                <a:cs typeface="Calibri" pitchFamily="34" charset="0"/>
              </a:rPr>
              <a:t>of manufacturer or U.S. </a:t>
            </a:r>
            <a:r>
              <a:rPr lang="en-US" sz="2500" dirty="0" smtClean="0">
                <a:solidFill>
                  <a:srgbClr val="002060"/>
                </a:solidFill>
                <a:latin typeface="Calibri" pitchFamily="34" charset="0"/>
                <a:cs typeface="Calibri" pitchFamily="34" charset="0"/>
              </a:rPr>
              <a:t>importer—name</a:t>
            </a:r>
            <a:r>
              <a:rPr lang="en-US" sz="2500" dirty="0">
                <a:solidFill>
                  <a:srgbClr val="002060"/>
                </a:solidFill>
                <a:latin typeface="Calibri" pitchFamily="34" charset="0"/>
                <a:cs typeface="Calibri" pitchFamily="34" charset="0"/>
              </a:rPr>
              <a:t>, mailing address, telephone </a:t>
            </a:r>
            <a:r>
              <a:rPr lang="en-US" sz="2500" dirty="0" smtClean="0">
                <a:solidFill>
                  <a:srgbClr val="002060"/>
                </a:solidFill>
                <a:latin typeface="Calibri" pitchFamily="34" charset="0"/>
                <a:cs typeface="Calibri" pitchFamily="34" charset="0"/>
              </a:rPr>
              <a:t>number</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Contact </a:t>
            </a:r>
            <a:r>
              <a:rPr lang="en-US" sz="2500" dirty="0">
                <a:solidFill>
                  <a:srgbClr val="002060"/>
                </a:solidFill>
                <a:latin typeface="Calibri" pitchFamily="34" charset="0"/>
                <a:cs typeface="Calibri" pitchFamily="34" charset="0"/>
              </a:rPr>
              <a:t>information for the individual maintaining </a:t>
            </a:r>
            <a:r>
              <a:rPr lang="en-US" sz="2500" dirty="0" smtClean="0">
                <a:solidFill>
                  <a:srgbClr val="002060"/>
                </a:solidFill>
                <a:latin typeface="Calibri" pitchFamily="34" charset="0"/>
                <a:cs typeface="Calibri" pitchFamily="34" charset="0"/>
              </a:rPr>
              <a:t>records—must </a:t>
            </a:r>
            <a:r>
              <a:rPr lang="en-US" sz="2500" dirty="0">
                <a:solidFill>
                  <a:srgbClr val="002060"/>
                </a:solidFill>
                <a:latin typeface="Calibri" pitchFamily="34" charset="0"/>
                <a:cs typeface="Calibri" pitchFamily="34" charset="0"/>
              </a:rPr>
              <a:t>be an </a:t>
            </a:r>
            <a:r>
              <a:rPr lang="en-US" sz="2500" dirty="0" smtClean="0">
                <a:solidFill>
                  <a:srgbClr val="002060"/>
                </a:solidFill>
                <a:latin typeface="Calibri" pitchFamily="34" charset="0"/>
                <a:cs typeface="Calibri" pitchFamily="34" charset="0"/>
              </a:rPr>
              <a:t>individual, name</a:t>
            </a:r>
            <a:r>
              <a:rPr lang="en-US" sz="2500" dirty="0">
                <a:solidFill>
                  <a:srgbClr val="002060"/>
                </a:solidFill>
                <a:latin typeface="Calibri" pitchFamily="34" charset="0"/>
                <a:cs typeface="Calibri" pitchFamily="34" charset="0"/>
              </a:rPr>
              <a:t>, mailing address, telephone number, e-mail </a:t>
            </a:r>
            <a:r>
              <a:rPr lang="en-US" sz="2500" dirty="0" smtClean="0">
                <a:solidFill>
                  <a:srgbClr val="002060"/>
                </a:solidFill>
                <a:latin typeface="Calibri" pitchFamily="34" charset="0"/>
                <a:cs typeface="Calibri" pitchFamily="34" charset="0"/>
              </a:rPr>
              <a:t>address</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of manufacture (month and year) and place of manufacture (city and country, factory </a:t>
            </a:r>
            <a:r>
              <a:rPr lang="en-US" sz="2500" dirty="0" smtClean="0">
                <a:solidFill>
                  <a:srgbClr val="002060"/>
                </a:solidFill>
                <a:latin typeface="Calibri" pitchFamily="34" charset="0"/>
                <a:cs typeface="Calibri" pitchFamily="34" charset="0"/>
              </a:rPr>
              <a:t>specific)</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and place of </a:t>
            </a:r>
            <a:r>
              <a:rPr lang="en-US" sz="2500" dirty="0" smtClean="0">
                <a:solidFill>
                  <a:srgbClr val="002060"/>
                </a:solidFill>
                <a:latin typeface="Calibri" pitchFamily="34" charset="0"/>
                <a:cs typeface="Calibri" pitchFamily="34" charset="0"/>
              </a:rPr>
              <a:t>testing</a:t>
            </a:r>
          </a:p>
        </p:txBody>
      </p:sp>
    </p:spTree>
    <p:extLst>
      <p:ext uri="{BB962C8B-B14F-4D97-AF65-F5344CB8AC3E}">
        <p14:creationId xmlns:p14="http://schemas.microsoft.com/office/powerpoint/2010/main" val="4289888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9060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General Certificate of Conformity (GCC)</a:t>
            </a:r>
            <a:endParaRPr lang="en-US" sz="36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
        <p:nvSpPr>
          <p:cNvPr id="4" name="TextBox 3"/>
          <p:cNvSpPr txBox="1"/>
          <p:nvPr/>
        </p:nvSpPr>
        <p:spPr>
          <a:xfrm>
            <a:off x="5052391" y="2133600"/>
            <a:ext cx="3939209" cy="1938992"/>
          </a:xfrm>
          <a:prstGeom prst="rect">
            <a:avLst/>
          </a:prstGeom>
          <a:noFill/>
          <a:ln>
            <a:solidFill>
              <a:srgbClr val="002060"/>
            </a:solidFill>
          </a:ln>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b="1" dirty="0" smtClean="0">
                <a:solidFill>
                  <a:srgbClr val="002060"/>
                </a:solidFill>
                <a:latin typeface="Calibri" pitchFamily="34" charset="0"/>
                <a:cs typeface="Calibri" pitchFamily="34" charset="0"/>
              </a:rPr>
              <a:t>http</a:t>
            </a:r>
            <a:r>
              <a:rPr lang="en-US" sz="2400" b="1" dirty="0">
                <a:solidFill>
                  <a:srgbClr val="002060"/>
                </a:solidFill>
                <a:latin typeface="Calibri" pitchFamily="34" charset="0"/>
                <a:cs typeface="Calibri" pitchFamily="34" charset="0"/>
              </a:rPr>
              <a:t>://www.cpsc.gov/Business--Manufacturing/Testing-Certification/General-Certificate-of-Conformity-GCC</a:t>
            </a:r>
            <a:r>
              <a:rPr lang="en-US" sz="2400" b="1" dirty="0" smtClean="0">
                <a:solidFill>
                  <a:srgbClr val="002060"/>
                </a:solidFill>
                <a:latin typeface="Calibri" pitchFamily="34" charset="0"/>
                <a:cs typeface="Calibri" pitchFamily="34" charset="0"/>
              </a:rPr>
              <a:t>/</a:t>
            </a:r>
            <a:endParaRPr lang="en-US" sz="2400" b="1" dirty="0">
              <a:solidFill>
                <a:srgbClr val="002060"/>
              </a:solidFill>
              <a:latin typeface="Calibri" pitchFamily="34" charset="0"/>
              <a:cs typeface="Calibri" pitchFamily="34" charset="0"/>
            </a:endParaRPr>
          </a:p>
        </p:txBody>
      </p:sp>
      <p:grpSp>
        <p:nvGrpSpPr>
          <p:cNvPr id="14" name="Group 13"/>
          <p:cNvGrpSpPr/>
          <p:nvPr/>
        </p:nvGrpSpPr>
        <p:grpSpPr>
          <a:xfrm>
            <a:off x="68068" y="762000"/>
            <a:ext cx="4710546" cy="6096000"/>
            <a:chOff x="4274127" y="685800"/>
            <a:chExt cx="4710546" cy="609600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4127" y="685800"/>
              <a:ext cx="4710546" cy="6096000"/>
            </a:xfrm>
            <a:prstGeom prst="rect">
              <a:avLst/>
            </a:prstGeom>
            <a:ln>
              <a:solidFill>
                <a:srgbClr val="002060"/>
              </a:solidFill>
            </a:ln>
          </p:spPr>
        </p:pic>
        <p:sp>
          <p:nvSpPr>
            <p:cNvPr id="5" name="Rectangle 4"/>
            <p:cNvSpPr/>
            <p:nvPr/>
          </p:nvSpPr>
          <p:spPr>
            <a:xfrm>
              <a:off x="5638800" y="838200"/>
              <a:ext cx="2078182"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495800" y="5791200"/>
              <a:ext cx="9144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096001" y="6172200"/>
              <a:ext cx="1143000"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019800" y="5257800"/>
              <a:ext cx="1454727"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410200" y="5410200"/>
              <a:ext cx="1066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5410200" y="6286500"/>
              <a:ext cx="10668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429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Adult Clothing Examples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pic>
        <p:nvPicPr>
          <p:cNvPr id="6146" name="Picture 2" descr="C:\Users\rchan\Desktop\Projects\PeruSlides\Clothes\sheerBlous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295400"/>
            <a:ext cx="2856073" cy="38100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27" name="Picture 3" descr="C:\Users\rchan\Desktop\Projects\PeruSlides\Clothes\CottonTshi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15" y="1239837"/>
            <a:ext cx="4313238" cy="3921125"/>
          </a:xfrm>
          <a:prstGeom prst="rect">
            <a:avLst/>
          </a:prstGeom>
          <a:solidFill>
            <a:srgbClr val="002060"/>
          </a:solidFill>
          <a:ln w="38100">
            <a:solidFill>
              <a:srgbClr val="002060"/>
            </a:solidFill>
          </a:ln>
          <a:extLst/>
        </p:spPr>
      </p:pic>
      <p:sp>
        <p:nvSpPr>
          <p:cNvPr id="5" name="Wave 4"/>
          <p:cNvSpPr/>
          <p:nvPr/>
        </p:nvSpPr>
        <p:spPr>
          <a:xfrm>
            <a:off x="76201" y="5313362"/>
            <a:ext cx="2057399" cy="1087438"/>
          </a:xfrm>
          <a:prstGeom prst="wave">
            <a:avLst>
              <a:gd name="adj1" fmla="val 5225"/>
              <a:gd name="adj2" fmla="val 0"/>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latin typeface="Calibri" panose="020F0502020204030204" pitchFamily="34" charset="0"/>
              </a:rPr>
              <a:t>Men's T-shirt</a:t>
            </a:r>
          </a:p>
          <a:p>
            <a:pPr algn="ctr"/>
            <a:r>
              <a:rPr lang="en-US" sz="2000" dirty="0" smtClean="0">
                <a:solidFill>
                  <a:srgbClr val="002060"/>
                </a:solidFill>
                <a:latin typeface="Calibri" panose="020F0502020204030204" pitchFamily="34" charset="0"/>
              </a:rPr>
              <a:t>100% cotton knit</a:t>
            </a:r>
          </a:p>
          <a:p>
            <a:pPr algn="ctr"/>
            <a:r>
              <a:rPr lang="en-US" sz="2000" dirty="0" smtClean="0">
                <a:solidFill>
                  <a:srgbClr val="002060"/>
                </a:solidFill>
                <a:latin typeface="Calibri" panose="020F0502020204030204" pitchFamily="34" charset="0"/>
              </a:rPr>
              <a:t>4oz/</a:t>
            </a:r>
            <a:r>
              <a:rPr lang="en-US" sz="2000" dirty="0" err="1" smtClean="0">
                <a:solidFill>
                  <a:srgbClr val="002060"/>
                </a:solidFill>
                <a:latin typeface="Calibri" panose="020F0502020204030204" pitchFamily="34" charset="0"/>
              </a:rPr>
              <a:t>sq</a:t>
            </a:r>
            <a:r>
              <a:rPr lang="en-US" sz="2000" dirty="0" smtClean="0">
                <a:solidFill>
                  <a:srgbClr val="002060"/>
                </a:solidFill>
                <a:latin typeface="Calibri" panose="020F0502020204030204" pitchFamily="34" charset="0"/>
              </a:rPr>
              <a:t> </a:t>
            </a:r>
            <a:r>
              <a:rPr lang="en-US" sz="2000" dirty="0" err="1" smtClean="0">
                <a:solidFill>
                  <a:srgbClr val="002060"/>
                </a:solidFill>
                <a:latin typeface="Calibri" panose="020F0502020204030204" pitchFamily="34" charset="0"/>
              </a:rPr>
              <a:t>yd</a:t>
            </a:r>
            <a:endParaRPr lang="en-US" sz="2000" dirty="0">
              <a:solidFill>
                <a:srgbClr val="002060"/>
              </a:solidFill>
              <a:latin typeface="Calibri" panose="020F0502020204030204" pitchFamily="34" charset="0"/>
            </a:endParaRPr>
          </a:p>
        </p:txBody>
      </p:sp>
      <p:sp>
        <p:nvSpPr>
          <p:cNvPr id="17" name="Wave 16"/>
          <p:cNvSpPr/>
          <p:nvPr/>
        </p:nvSpPr>
        <p:spPr>
          <a:xfrm>
            <a:off x="2133600" y="5313362"/>
            <a:ext cx="2743200" cy="1087438"/>
          </a:xfrm>
          <a:prstGeom prst="wave">
            <a:avLst>
              <a:gd name="adj1" fmla="val 5225"/>
              <a:gd name="adj2" fmla="val 0"/>
            </a:avLst>
          </a:prstGeom>
          <a:solidFill>
            <a:schemeClr val="bg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Calibri" panose="020F0502020204030204" pitchFamily="34" charset="0"/>
              </a:rPr>
              <a:t>Subject to 16 </a:t>
            </a:r>
            <a:r>
              <a:rPr lang="en-US" b="1" dirty="0" err="1" smtClean="0">
                <a:solidFill>
                  <a:srgbClr val="002060"/>
                </a:solidFill>
                <a:latin typeface="Calibri" panose="020F0502020204030204" pitchFamily="34" charset="0"/>
              </a:rPr>
              <a:t>CFR</a:t>
            </a:r>
            <a:r>
              <a:rPr lang="en-US" b="1" dirty="0" smtClean="0">
                <a:solidFill>
                  <a:srgbClr val="002060"/>
                </a:solidFill>
                <a:latin typeface="Calibri" panose="020F0502020204030204" pitchFamily="34" charset="0"/>
              </a:rPr>
              <a:t> 1610</a:t>
            </a:r>
          </a:p>
          <a:p>
            <a:pPr algn="ctr"/>
            <a:r>
              <a:rPr lang="en-US" b="1" dirty="0" smtClean="0">
                <a:solidFill>
                  <a:srgbClr val="002060"/>
                </a:solidFill>
                <a:latin typeface="Calibri" panose="020F0502020204030204" pitchFamily="34" charset="0"/>
              </a:rPr>
              <a:t> Exempt under §1610(d)(1) – Fabric Weight; No </a:t>
            </a:r>
            <a:r>
              <a:rPr lang="en-US" b="1" dirty="0" err="1" smtClean="0">
                <a:solidFill>
                  <a:srgbClr val="002060"/>
                </a:solidFill>
                <a:latin typeface="Calibri" panose="020F0502020204030204" pitchFamily="34" charset="0"/>
              </a:rPr>
              <a:t>GCC</a:t>
            </a:r>
            <a:endParaRPr lang="en-US" b="1" dirty="0">
              <a:solidFill>
                <a:srgbClr val="002060"/>
              </a:solidFill>
              <a:latin typeface="Calibri" panose="020F0502020204030204" pitchFamily="34" charset="0"/>
            </a:endParaRPr>
          </a:p>
        </p:txBody>
      </p:sp>
      <p:sp>
        <p:nvSpPr>
          <p:cNvPr id="19" name="Wave 18"/>
          <p:cNvSpPr/>
          <p:nvPr/>
        </p:nvSpPr>
        <p:spPr>
          <a:xfrm>
            <a:off x="4973154" y="5257800"/>
            <a:ext cx="2342046" cy="1087438"/>
          </a:xfrm>
          <a:prstGeom prst="wave">
            <a:avLst>
              <a:gd name="adj1" fmla="val 5225"/>
              <a:gd name="adj2" fmla="val 0"/>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rgbClr val="002060"/>
                </a:solidFill>
                <a:latin typeface="Calibri" panose="020F0502020204030204" pitchFamily="34" charset="0"/>
              </a:rPr>
              <a:t>Women’s Blouse</a:t>
            </a:r>
          </a:p>
          <a:p>
            <a:pPr algn="ctr"/>
            <a:r>
              <a:rPr lang="en-US" sz="1700" dirty="0" smtClean="0">
                <a:solidFill>
                  <a:srgbClr val="002060"/>
                </a:solidFill>
                <a:latin typeface="Calibri" panose="020F0502020204030204" pitchFamily="34" charset="0"/>
              </a:rPr>
              <a:t>100% Silk Woven Fabric</a:t>
            </a:r>
          </a:p>
          <a:p>
            <a:pPr algn="ctr"/>
            <a:r>
              <a:rPr lang="en-US" sz="1700" dirty="0" smtClean="0">
                <a:solidFill>
                  <a:srgbClr val="002060"/>
                </a:solidFill>
                <a:latin typeface="Calibri" panose="020F0502020204030204" pitchFamily="34" charset="0"/>
              </a:rPr>
              <a:t>2oz/</a:t>
            </a:r>
            <a:r>
              <a:rPr lang="en-US" sz="1700" dirty="0" err="1" smtClean="0">
                <a:solidFill>
                  <a:srgbClr val="002060"/>
                </a:solidFill>
                <a:latin typeface="Calibri" panose="020F0502020204030204" pitchFamily="34" charset="0"/>
              </a:rPr>
              <a:t>sq</a:t>
            </a:r>
            <a:r>
              <a:rPr lang="en-US" sz="1700" dirty="0" smtClean="0">
                <a:solidFill>
                  <a:srgbClr val="002060"/>
                </a:solidFill>
                <a:latin typeface="Calibri" panose="020F0502020204030204" pitchFamily="34" charset="0"/>
              </a:rPr>
              <a:t> </a:t>
            </a:r>
            <a:r>
              <a:rPr lang="en-US" sz="1700" dirty="0" err="1" smtClean="0">
                <a:solidFill>
                  <a:srgbClr val="002060"/>
                </a:solidFill>
                <a:latin typeface="Calibri" panose="020F0502020204030204" pitchFamily="34" charset="0"/>
              </a:rPr>
              <a:t>yd</a:t>
            </a:r>
            <a:endParaRPr lang="en-US" sz="1700" dirty="0">
              <a:solidFill>
                <a:srgbClr val="002060"/>
              </a:solidFill>
              <a:latin typeface="Calibri" panose="020F0502020204030204" pitchFamily="34" charset="0"/>
            </a:endParaRPr>
          </a:p>
        </p:txBody>
      </p:sp>
      <p:sp>
        <p:nvSpPr>
          <p:cNvPr id="20" name="Wave 19"/>
          <p:cNvSpPr/>
          <p:nvPr/>
        </p:nvSpPr>
        <p:spPr>
          <a:xfrm>
            <a:off x="7315200" y="5257800"/>
            <a:ext cx="1752600" cy="1087438"/>
          </a:xfrm>
          <a:prstGeom prst="wave">
            <a:avLst>
              <a:gd name="adj1" fmla="val 5225"/>
              <a:gd name="adj2" fmla="val 0"/>
            </a:avLst>
          </a:prstGeom>
          <a:solidFill>
            <a:schemeClr val="bg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Calibri" panose="020F0502020204030204" pitchFamily="34" charset="0"/>
              </a:rPr>
              <a:t>Subject to 16 </a:t>
            </a:r>
            <a:r>
              <a:rPr lang="en-US" b="1" dirty="0" err="1" smtClean="0">
                <a:solidFill>
                  <a:srgbClr val="002060"/>
                </a:solidFill>
                <a:latin typeface="Calibri" panose="020F0502020204030204" pitchFamily="34" charset="0"/>
              </a:rPr>
              <a:t>CFR</a:t>
            </a:r>
            <a:r>
              <a:rPr lang="en-US" b="1" dirty="0" smtClean="0">
                <a:solidFill>
                  <a:srgbClr val="002060"/>
                </a:solidFill>
                <a:latin typeface="Calibri" panose="020F0502020204030204" pitchFamily="34" charset="0"/>
              </a:rPr>
              <a:t> 1610 </a:t>
            </a:r>
          </a:p>
          <a:p>
            <a:pPr algn="ctr"/>
            <a:r>
              <a:rPr lang="en-US" b="1" dirty="0" err="1" smtClean="0">
                <a:solidFill>
                  <a:srgbClr val="002060"/>
                </a:solidFill>
                <a:latin typeface="Calibri" panose="020F0502020204030204" pitchFamily="34" charset="0"/>
              </a:rPr>
              <a:t>GCC</a:t>
            </a:r>
            <a:r>
              <a:rPr lang="en-US" b="1" dirty="0" smtClean="0">
                <a:solidFill>
                  <a:srgbClr val="002060"/>
                </a:solidFill>
                <a:latin typeface="Calibri" panose="020F0502020204030204" pitchFamily="34" charset="0"/>
              </a:rPr>
              <a:t> Required</a:t>
            </a:r>
            <a:endParaRPr lang="en-US"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3947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fade">
                                      <p:cBhvr>
                                        <p:cTn id="25" dur="500"/>
                                        <p:tgtEl>
                                          <p:spTgt spid="614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dirty="0">
              <a:solidFill>
                <a:prstClr val="black">
                  <a:tint val="75000"/>
                </a:prstClr>
              </a:solidFill>
            </a:endParaRPr>
          </a:p>
        </p:txBody>
      </p:sp>
      <p:sp>
        <p:nvSpPr>
          <p:cNvPr id="4"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Adult Clothing Examples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pic>
        <p:nvPicPr>
          <p:cNvPr id="23" name="Picture 3" descr="C:\Users\rchan\Desktop\Projects\PeruSlides\Clothes\terryclothR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9338"/>
            <a:ext cx="3344863" cy="3344863"/>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2" name="Wave 1"/>
          <p:cNvSpPr/>
          <p:nvPr/>
        </p:nvSpPr>
        <p:spPr>
          <a:xfrm>
            <a:off x="152400" y="5181600"/>
            <a:ext cx="2438400" cy="990600"/>
          </a:xfrm>
          <a:prstGeom prst="wave">
            <a:avLst>
              <a:gd name="adj1" fmla="val 5037"/>
              <a:gd name="adj2" fmla="val 0"/>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Calibri" panose="020F0502020204030204" pitchFamily="34" charset="0"/>
              </a:rPr>
              <a:t>Adult Bathrobe</a:t>
            </a:r>
          </a:p>
          <a:p>
            <a:pPr algn="ctr"/>
            <a:r>
              <a:rPr lang="en-US" b="1" dirty="0" smtClean="0">
                <a:solidFill>
                  <a:srgbClr val="002060"/>
                </a:solidFill>
                <a:latin typeface="Calibri" panose="020F0502020204030204" pitchFamily="34" charset="0"/>
              </a:rPr>
              <a:t>100% Cotton Terrycloth</a:t>
            </a:r>
          </a:p>
          <a:p>
            <a:pPr algn="ctr"/>
            <a:r>
              <a:rPr lang="en-US" b="1" dirty="0" smtClean="0">
                <a:solidFill>
                  <a:srgbClr val="002060"/>
                </a:solidFill>
                <a:latin typeface="Calibri" panose="020F0502020204030204" pitchFamily="34" charset="0"/>
              </a:rPr>
              <a:t>8oz/yd^2</a:t>
            </a:r>
            <a:endParaRPr lang="en-US" b="1" dirty="0">
              <a:solidFill>
                <a:srgbClr val="002060"/>
              </a:solidFill>
              <a:latin typeface="Calibri" panose="020F0502020204030204" pitchFamily="34" charset="0"/>
            </a:endParaRPr>
          </a:p>
        </p:txBody>
      </p:sp>
      <p:sp>
        <p:nvSpPr>
          <p:cNvPr id="16" name="Wave 15"/>
          <p:cNvSpPr/>
          <p:nvPr/>
        </p:nvSpPr>
        <p:spPr>
          <a:xfrm>
            <a:off x="2590800" y="5181600"/>
            <a:ext cx="1752600" cy="990600"/>
          </a:xfrm>
          <a:prstGeom prst="wave">
            <a:avLst>
              <a:gd name="adj1" fmla="val 5037"/>
              <a:gd name="adj2" fmla="val 0"/>
            </a:avLst>
          </a:prstGeom>
          <a:solidFill>
            <a:schemeClr val="accent1">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2060"/>
                </a:solidFill>
                <a:latin typeface="Calibri" panose="020F0502020204030204" pitchFamily="34" charset="0"/>
              </a:rPr>
              <a:t>Subject to 16 </a:t>
            </a:r>
            <a:r>
              <a:rPr lang="en-US" sz="1400" b="1" dirty="0" err="1">
                <a:solidFill>
                  <a:srgbClr val="002060"/>
                </a:solidFill>
                <a:latin typeface="Calibri" panose="020F0502020204030204" pitchFamily="34" charset="0"/>
              </a:rPr>
              <a:t>CFR</a:t>
            </a:r>
            <a:r>
              <a:rPr lang="en-US" sz="1400" b="1" dirty="0">
                <a:solidFill>
                  <a:srgbClr val="002060"/>
                </a:solidFill>
                <a:latin typeface="Calibri" panose="020F0502020204030204" pitchFamily="34" charset="0"/>
              </a:rPr>
              <a:t> 1610 </a:t>
            </a:r>
          </a:p>
          <a:p>
            <a:pPr algn="ctr"/>
            <a:r>
              <a:rPr lang="en-US" sz="1600" b="1" dirty="0" err="1" smtClean="0">
                <a:solidFill>
                  <a:srgbClr val="002060"/>
                </a:solidFill>
                <a:latin typeface="Calibri" panose="020F0502020204030204" pitchFamily="34" charset="0"/>
              </a:rPr>
              <a:t>GCC</a:t>
            </a:r>
            <a:r>
              <a:rPr lang="en-US" sz="1600" b="1" dirty="0" smtClean="0">
                <a:solidFill>
                  <a:srgbClr val="002060"/>
                </a:solidFill>
                <a:latin typeface="Calibri" panose="020F0502020204030204" pitchFamily="34" charset="0"/>
              </a:rPr>
              <a:t> Required</a:t>
            </a:r>
            <a:endParaRPr lang="en-US" sz="1600" b="1" dirty="0">
              <a:solidFill>
                <a:srgbClr val="002060"/>
              </a:solidFill>
              <a:latin typeface="Calibri" panose="020F0502020204030204" pitchFamily="34" charset="0"/>
            </a:endParaRPr>
          </a:p>
        </p:txBody>
      </p:sp>
      <p:pic>
        <p:nvPicPr>
          <p:cNvPr id="4098" name="Picture 2" descr="http://g02.a.alicdn.com/kf/HTB1pApfJFXXXXawXVXXq6xXFXXXF/2015-new-mens-font-b-ugly-b-font-font-b-christmas-b-font-font-b-swe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t="6128" b="3203"/>
          <a:stretch/>
        </p:blipFill>
        <p:spPr bwMode="auto">
          <a:xfrm>
            <a:off x="5148682" y="1603278"/>
            <a:ext cx="3614318" cy="3276982"/>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
        <p:nvSpPr>
          <p:cNvPr id="18" name="Wave 17"/>
          <p:cNvSpPr/>
          <p:nvPr/>
        </p:nvSpPr>
        <p:spPr>
          <a:xfrm>
            <a:off x="4800600" y="5181600"/>
            <a:ext cx="2438400" cy="990600"/>
          </a:xfrm>
          <a:prstGeom prst="wave">
            <a:avLst>
              <a:gd name="adj1" fmla="val 5037"/>
              <a:gd name="adj2" fmla="val 0"/>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Calibri" panose="020F0502020204030204" pitchFamily="34" charset="0"/>
              </a:rPr>
              <a:t>Adult Sweater</a:t>
            </a:r>
          </a:p>
          <a:p>
            <a:pPr algn="ctr"/>
            <a:r>
              <a:rPr lang="en-US" b="1" dirty="0" smtClean="0">
                <a:solidFill>
                  <a:srgbClr val="002060"/>
                </a:solidFill>
                <a:latin typeface="Calibri" panose="020F0502020204030204" pitchFamily="34" charset="0"/>
              </a:rPr>
              <a:t>100% Wool</a:t>
            </a:r>
          </a:p>
          <a:p>
            <a:pPr algn="ctr"/>
            <a:r>
              <a:rPr lang="en-US" b="1" dirty="0" smtClean="0">
                <a:solidFill>
                  <a:srgbClr val="002060"/>
                </a:solidFill>
                <a:latin typeface="Calibri" panose="020F0502020204030204" pitchFamily="34" charset="0"/>
              </a:rPr>
              <a:t>6oz/yd^2</a:t>
            </a:r>
            <a:endParaRPr lang="en-US" b="1" dirty="0">
              <a:solidFill>
                <a:srgbClr val="002060"/>
              </a:solidFill>
              <a:latin typeface="Calibri" panose="020F0502020204030204" pitchFamily="34" charset="0"/>
            </a:endParaRPr>
          </a:p>
        </p:txBody>
      </p:sp>
      <p:sp>
        <p:nvSpPr>
          <p:cNvPr id="19" name="Wave 18"/>
          <p:cNvSpPr/>
          <p:nvPr/>
        </p:nvSpPr>
        <p:spPr>
          <a:xfrm>
            <a:off x="6858000" y="5181600"/>
            <a:ext cx="2133600" cy="990600"/>
          </a:xfrm>
          <a:prstGeom prst="wave">
            <a:avLst>
              <a:gd name="adj1" fmla="val 5037"/>
              <a:gd name="adj2" fmla="val 0"/>
            </a:avLst>
          </a:prstGeom>
          <a:solidFill>
            <a:schemeClr val="accent1">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002060"/>
              </a:solidFill>
              <a:latin typeface="Calibri" panose="020F0502020204030204" pitchFamily="34" charset="0"/>
            </a:endParaRPr>
          </a:p>
          <a:p>
            <a:pPr algn="ctr"/>
            <a:r>
              <a:rPr lang="en-US" sz="1400" b="1" dirty="0" smtClean="0">
                <a:solidFill>
                  <a:srgbClr val="002060"/>
                </a:solidFill>
                <a:latin typeface="Calibri" panose="020F0502020204030204" pitchFamily="34" charset="0"/>
              </a:rPr>
              <a:t>Subject </a:t>
            </a:r>
            <a:r>
              <a:rPr lang="en-US" sz="1400" b="1" dirty="0">
                <a:solidFill>
                  <a:srgbClr val="002060"/>
                </a:solidFill>
                <a:latin typeface="Calibri" panose="020F0502020204030204" pitchFamily="34" charset="0"/>
              </a:rPr>
              <a:t>to 16 </a:t>
            </a:r>
            <a:r>
              <a:rPr lang="en-US" sz="1400" b="1" dirty="0" err="1" smtClean="0">
                <a:solidFill>
                  <a:srgbClr val="002060"/>
                </a:solidFill>
                <a:latin typeface="Calibri" panose="020F0502020204030204" pitchFamily="34" charset="0"/>
              </a:rPr>
              <a:t>CFR</a:t>
            </a:r>
            <a:r>
              <a:rPr lang="en-US" sz="1400" b="1" dirty="0" smtClean="0">
                <a:solidFill>
                  <a:srgbClr val="002060"/>
                </a:solidFill>
                <a:latin typeface="Calibri" panose="020F0502020204030204" pitchFamily="34" charset="0"/>
              </a:rPr>
              <a:t> 1610</a:t>
            </a:r>
            <a:endParaRPr lang="en-US" sz="1400" b="1" dirty="0">
              <a:solidFill>
                <a:srgbClr val="002060"/>
              </a:solidFill>
              <a:latin typeface="Calibri" panose="020F0502020204030204" pitchFamily="34" charset="0"/>
            </a:endParaRPr>
          </a:p>
          <a:p>
            <a:pPr algn="ctr"/>
            <a:r>
              <a:rPr lang="en-US" sz="1400" b="1" dirty="0" smtClean="0">
                <a:solidFill>
                  <a:srgbClr val="002060"/>
                </a:solidFill>
                <a:latin typeface="Calibri" panose="020F0502020204030204" pitchFamily="34" charset="0"/>
              </a:rPr>
              <a:t>Exempt under </a:t>
            </a:r>
            <a:r>
              <a:rPr lang="en-US" sz="1400" b="1" dirty="0">
                <a:solidFill>
                  <a:srgbClr val="002060"/>
                </a:solidFill>
                <a:latin typeface="Calibri" panose="020F0502020204030204" pitchFamily="34" charset="0"/>
              </a:rPr>
              <a:t>§1610(d</a:t>
            </a:r>
            <a:r>
              <a:rPr lang="en-US" sz="1400" b="1" dirty="0" smtClean="0">
                <a:solidFill>
                  <a:srgbClr val="002060"/>
                </a:solidFill>
                <a:latin typeface="Calibri" panose="020F0502020204030204" pitchFamily="34" charset="0"/>
              </a:rPr>
              <a:t>)(2)</a:t>
            </a:r>
          </a:p>
          <a:p>
            <a:pPr algn="ctr"/>
            <a:r>
              <a:rPr lang="en-US" sz="1400" b="1" dirty="0" smtClean="0">
                <a:solidFill>
                  <a:srgbClr val="002060"/>
                </a:solidFill>
                <a:latin typeface="Calibri" panose="020F0502020204030204" pitchFamily="34" charset="0"/>
              </a:rPr>
              <a:t>No </a:t>
            </a:r>
            <a:r>
              <a:rPr lang="en-US" sz="1400" b="1" dirty="0" err="1" smtClean="0">
                <a:solidFill>
                  <a:srgbClr val="002060"/>
                </a:solidFill>
                <a:latin typeface="Calibri" panose="020F0502020204030204" pitchFamily="34" charset="0"/>
              </a:rPr>
              <a:t>GCC</a:t>
            </a:r>
            <a:endParaRPr lang="en-US" sz="1400" b="1" dirty="0">
              <a:solidFill>
                <a:srgbClr val="002060"/>
              </a:solidFill>
              <a:latin typeface="Calibri" panose="020F0502020204030204" pitchFamily="34" charset="0"/>
            </a:endParaRPr>
          </a:p>
          <a:p>
            <a:pPr algn="ctr"/>
            <a:endParaRPr lang="en-US"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6621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smtClean="0">
                <a:effectLst>
                  <a:outerShdw blurRad="38100" dist="38100" dir="2700000" algn="tl">
                    <a:srgbClr val="000000">
                      <a:alpha val="43137"/>
                    </a:srgbClr>
                  </a:outerShdw>
                </a:effectLst>
                <a:uFill>
                  <a:solidFill>
                    <a:schemeClr val="accent5">
                      <a:lumMod val="60000"/>
                      <a:lumOff val="40000"/>
                    </a:schemeClr>
                  </a:solidFill>
                </a:uFill>
              </a:rPr>
              <a:t>Questions?</a:t>
            </a:r>
            <a:endParaRPr lang="en-US" dirty="0">
              <a:effectLst>
                <a:outerShdw blurRad="38100" dist="38100" dir="2700000" algn="tl">
                  <a:srgbClr val="000000">
                    <a:alpha val="43137"/>
                  </a:srgbClr>
                </a:outerShdw>
              </a:effectLst>
              <a:uFill>
                <a:solidFill>
                  <a:schemeClr val="accent5">
                    <a:lumMod val="60000"/>
                    <a:lumOff val="40000"/>
                  </a:schemeClr>
                </a:solidFill>
              </a:u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tx1"/>
                </a:solidFill>
              </a:rPr>
              <a:pPr/>
              <a:t>25</a:t>
            </a:fld>
            <a:endParaRPr lang="en-US" dirty="0">
              <a:solidFill>
                <a:schemeClr val="tx1"/>
              </a:solidFill>
            </a:endParaRPr>
          </a:p>
        </p:txBody>
      </p:sp>
      <p:sp>
        <p:nvSpPr>
          <p:cNvPr id="6" name="Cloud Callout 5"/>
          <p:cNvSpPr/>
          <p:nvPr/>
        </p:nvSpPr>
        <p:spPr>
          <a:xfrm>
            <a:off x="1600200" y="1447800"/>
            <a:ext cx="5867400" cy="4419600"/>
          </a:xfrm>
          <a:prstGeom prst="cloudCallou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rgbClr val="002060"/>
              </a:solidFill>
            </a:endParaRPr>
          </a:p>
        </p:txBody>
      </p:sp>
      <p:pic>
        <p:nvPicPr>
          <p:cNvPr id="2051" name="Picture 3" descr="C:\Users\CCarlin\AppData\Local\Microsoft\Windows\Temporary Internet Files\Content.IE5\KKMQLHMQ\MC90043156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241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172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uFill>
                  <a:solidFill>
                    <a:schemeClr val="tx1"/>
                  </a:solidFill>
                </a:uFill>
                <a:latin typeface="Calibri" pitchFamily="34" charset="0"/>
                <a:cs typeface="Calibri" pitchFamily="34" charset="0"/>
              </a:rPr>
              <a:t>Session 3 Overview</a:t>
            </a:r>
            <a:endParaRPr lang="en-US" sz="5000" dirty="0">
              <a:effectLst>
                <a:outerShdw blurRad="38100" dist="38100" dir="2700000" algn="tl">
                  <a:srgbClr val="000000">
                    <a:alpha val="43137"/>
                  </a:srgbClr>
                </a:outerShdw>
              </a:effectLst>
              <a:uFill>
                <a:solidFill>
                  <a:schemeClr val="tx1"/>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tx1"/>
                </a:solidFill>
              </a:rPr>
              <a:pPr/>
              <a:t>26</a:t>
            </a:fld>
            <a:endParaRPr lang="en-US" dirty="0">
              <a:solidFill>
                <a:schemeClr val="tx1"/>
              </a:solidFill>
            </a:endParaRPr>
          </a:p>
        </p:txBody>
      </p:sp>
      <p:sp>
        <p:nvSpPr>
          <p:cNvPr id="6" name="TextBox 5"/>
          <p:cNvSpPr txBox="1"/>
          <p:nvPr/>
        </p:nvSpPr>
        <p:spPr>
          <a:xfrm>
            <a:off x="990600" y="1363682"/>
            <a:ext cx="7010400" cy="3539430"/>
          </a:xfrm>
          <a:prstGeom prst="rect">
            <a:avLst/>
          </a:prstGeom>
          <a:noFill/>
          <a:ln w="57150">
            <a:noFill/>
          </a:ln>
        </p:spPr>
        <p:txBody>
          <a:bodyPr wrap="square" rtlCol="0">
            <a:spAutoFit/>
          </a:bodyPr>
          <a:lstStyle/>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Requirements for Children’s Clothing</a:t>
            </a:r>
          </a:p>
          <a:p>
            <a:pPr marL="914400" lvl="1" indent="-457200">
              <a:buFont typeface="Wingdings" pitchFamily="2" charset="2"/>
              <a:buChar char="§"/>
            </a:pPr>
            <a:r>
              <a:rPr lang="en-US" sz="2800" dirty="0" smtClean="0">
                <a:solidFill>
                  <a:srgbClr val="002060"/>
                </a:solidFill>
                <a:latin typeface="Calibri" pitchFamily="34" charset="0"/>
                <a:cs typeface="Calibri" pitchFamily="34" charset="0"/>
              </a:rPr>
              <a:t>Flammability Standards</a:t>
            </a:r>
          </a:p>
          <a:p>
            <a:pPr marL="914400" lvl="1" indent="-457200">
              <a:buFont typeface="Wingdings" pitchFamily="2" charset="2"/>
              <a:buChar char="§"/>
            </a:pPr>
            <a:r>
              <a:rPr lang="en-US" sz="2800" dirty="0" smtClean="0">
                <a:solidFill>
                  <a:srgbClr val="002060"/>
                </a:solidFill>
                <a:latin typeface="Calibri" pitchFamily="34" charset="0"/>
                <a:cs typeface="Calibri" pitchFamily="34" charset="0"/>
              </a:rPr>
              <a:t>Lead Requirements</a:t>
            </a:r>
          </a:p>
          <a:p>
            <a:pPr marL="914400" lvl="1" indent="-457200">
              <a:buFont typeface="Wingdings" pitchFamily="2" charset="2"/>
              <a:buChar char="§"/>
            </a:pPr>
            <a:r>
              <a:rPr lang="en-US" sz="2800" dirty="0" smtClean="0">
                <a:solidFill>
                  <a:srgbClr val="002060"/>
                </a:solidFill>
                <a:latin typeface="Calibri" pitchFamily="34" charset="0"/>
                <a:cs typeface="Calibri" pitchFamily="34" charset="0"/>
              </a:rPr>
              <a:t>Requirements for Child </a:t>
            </a:r>
            <a:r>
              <a:rPr lang="en-US" sz="2800" dirty="0">
                <a:solidFill>
                  <a:srgbClr val="002060"/>
                </a:solidFill>
                <a:latin typeface="Calibri" pitchFamily="34" charset="0"/>
                <a:cs typeface="Calibri" pitchFamily="34" charset="0"/>
              </a:rPr>
              <a:t>C</a:t>
            </a:r>
            <a:r>
              <a:rPr lang="en-US" sz="2800" dirty="0" smtClean="0">
                <a:solidFill>
                  <a:srgbClr val="002060"/>
                </a:solidFill>
                <a:latin typeface="Calibri" pitchFamily="34" charset="0"/>
                <a:cs typeface="Calibri" pitchFamily="34" charset="0"/>
              </a:rPr>
              <a:t>are Articles</a:t>
            </a:r>
            <a:endParaRPr lang="en-US" sz="2800" dirty="0">
              <a:solidFill>
                <a:srgbClr val="002060"/>
              </a:solidFill>
              <a:latin typeface="Calibri" pitchFamily="34" charset="0"/>
              <a:cs typeface="Calibri" pitchFamily="34" charset="0"/>
            </a:endParaRPr>
          </a:p>
          <a:p>
            <a:pPr marL="914400" lvl="1" indent="-457200">
              <a:buFont typeface="Wingdings" pitchFamily="2" charset="2"/>
              <a:buChar char="§"/>
            </a:pPr>
            <a:r>
              <a:rPr lang="en-US" sz="2800" dirty="0" smtClean="0">
                <a:solidFill>
                  <a:srgbClr val="002060"/>
                </a:solidFill>
                <a:latin typeface="Calibri" pitchFamily="34" charset="0"/>
                <a:cs typeface="Calibri" pitchFamily="34" charset="0"/>
              </a:rPr>
              <a:t>Tracking Labeling Requirements</a:t>
            </a:r>
          </a:p>
          <a:p>
            <a:pPr marL="914400" lvl="1" indent="-457200">
              <a:buFont typeface="Wingdings" pitchFamily="2" charset="2"/>
              <a:buChar char="§"/>
            </a:pPr>
            <a:r>
              <a:rPr lang="en-US" sz="2800" dirty="0" smtClean="0">
                <a:solidFill>
                  <a:srgbClr val="002060"/>
                </a:solidFill>
                <a:latin typeface="Calibri" pitchFamily="34" charset="0"/>
                <a:cs typeface="Calibri" pitchFamily="34" charset="0"/>
              </a:rPr>
              <a:t>Certification</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Compliance with the Requirements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Where to Find Additional Information</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670869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Autofit/>
          </a:bodyPr>
          <a:lstStyle/>
          <a:p>
            <a:r>
              <a:rPr lang="en-US" sz="32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Flammability </a:t>
            </a:r>
            <a:r>
              <a:rPr lang="en-US" sz="32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Requirements for </a:t>
            </a:r>
            <a:br>
              <a:rPr lang="en-US" sz="32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br>
            <a:r>
              <a:rPr lang="en-US" sz="32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Children’s Clothing</a:t>
            </a:r>
            <a:endParaRPr lang="en-US" sz="32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
        <p:nvSpPr>
          <p:cNvPr id="10" name="TextBox 9"/>
          <p:cNvSpPr txBox="1"/>
          <p:nvPr/>
        </p:nvSpPr>
        <p:spPr>
          <a:xfrm>
            <a:off x="685800" y="1325101"/>
            <a:ext cx="7772400" cy="4708981"/>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All Children’s Apparel and Sleepwear is subject to flammability requirements</a:t>
            </a:r>
          </a:p>
          <a:p>
            <a:endParaRPr lang="en-US" sz="3000" b="1" dirty="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a:solidFill>
                  <a:srgbClr val="002060"/>
                </a:solidFill>
                <a:latin typeface="Calibri" pitchFamily="34" charset="0"/>
                <a:cs typeface="Calibri" pitchFamily="34" charset="0"/>
              </a:rPr>
              <a:t>Wearing apparel is tested to either </a:t>
            </a:r>
            <a:r>
              <a:rPr lang="en-US" sz="3000" b="1" dirty="0" smtClean="0">
                <a:solidFill>
                  <a:srgbClr val="002060"/>
                </a:solidFill>
                <a:latin typeface="Calibri" pitchFamily="34" charset="0"/>
                <a:cs typeface="Calibri" pitchFamily="34" charset="0"/>
              </a:rPr>
              <a:t>Part </a:t>
            </a:r>
            <a:r>
              <a:rPr lang="en-US" sz="3000" b="1" dirty="0">
                <a:solidFill>
                  <a:srgbClr val="002060"/>
                </a:solidFill>
                <a:latin typeface="Calibri" pitchFamily="34" charset="0"/>
                <a:cs typeface="Calibri" pitchFamily="34" charset="0"/>
              </a:rPr>
              <a:t>1610 or </a:t>
            </a:r>
            <a:r>
              <a:rPr lang="en-US" sz="3000" b="1" dirty="0" smtClean="0">
                <a:solidFill>
                  <a:srgbClr val="002060"/>
                </a:solidFill>
                <a:latin typeface="Calibri" pitchFamily="34" charset="0"/>
                <a:cs typeface="Calibri" pitchFamily="34" charset="0"/>
              </a:rPr>
              <a:t>part </a:t>
            </a:r>
            <a:r>
              <a:rPr lang="en-US" sz="3000" b="1" dirty="0">
                <a:solidFill>
                  <a:srgbClr val="002060"/>
                </a:solidFill>
                <a:latin typeface="Calibri" pitchFamily="34" charset="0"/>
                <a:cs typeface="Calibri" pitchFamily="34" charset="0"/>
              </a:rPr>
              <a:t>1611 (Flammability) </a:t>
            </a:r>
            <a:endParaRPr lang="en-US" sz="3000" b="1" dirty="0" smtClean="0">
              <a:solidFill>
                <a:srgbClr val="002060"/>
              </a:solidFill>
              <a:latin typeface="Calibri" pitchFamily="34" charset="0"/>
              <a:cs typeface="Calibri" pitchFamily="34" charset="0"/>
            </a:endParaRPr>
          </a:p>
          <a:p>
            <a:pPr marL="914400" lvl="1" indent="-457200">
              <a:buFont typeface="Wingdings" panose="05000000000000000000" pitchFamily="2" charset="2"/>
              <a:buChar char="§"/>
            </a:pPr>
            <a:r>
              <a:rPr lang="en-US" sz="3000" dirty="0" smtClean="0">
                <a:solidFill>
                  <a:srgbClr val="002060"/>
                </a:solidFill>
                <a:latin typeface="Calibri" pitchFamily="34" charset="0"/>
                <a:cs typeface="Calibri" pitchFamily="34" charset="0"/>
              </a:rPr>
              <a:t>Examples include daywear clothing, outerwear, diapers, socks, infant garments</a:t>
            </a:r>
            <a:endParaRPr lang="en-US" sz="3000" dirty="0">
              <a:solidFill>
                <a:srgbClr val="002060"/>
              </a:solidFill>
              <a:latin typeface="Calibri" pitchFamily="34" charset="0"/>
              <a:cs typeface="Calibri" pitchFamily="34" charset="0"/>
            </a:endParaRPr>
          </a:p>
          <a:p>
            <a:pPr marL="457200" indent="-457200">
              <a:buFont typeface="Wingdings" pitchFamily="2" charset="2"/>
              <a:buChar char="v"/>
            </a:pPr>
            <a:endParaRPr lang="en-US" sz="30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3000" b="1" dirty="0" smtClean="0">
                <a:solidFill>
                  <a:srgbClr val="002060"/>
                </a:solidFill>
                <a:latin typeface="Calibri" pitchFamily="34" charset="0"/>
                <a:cs typeface="Calibri" pitchFamily="34" charset="0"/>
              </a:rPr>
              <a:t>Children’s sleepwear is subject to more stringent standards</a:t>
            </a:r>
            <a:endParaRPr lang="en-US" sz="30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3367550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9144000" cy="1981200"/>
          </a:xfrm>
          <a:ln w="28575">
            <a:noFill/>
          </a:ln>
        </p:spPr>
        <p:txBody>
          <a:bodyPr>
            <a:normAutofit/>
          </a:bodyPr>
          <a:lstStyle/>
          <a:p>
            <a:r>
              <a:rPr lang="en-US" sz="3200" dirty="0" smtClean="0">
                <a:effectLst>
                  <a:outerShdw blurRad="38100" dist="38100" dir="2700000" algn="tl">
                    <a:srgbClr val="000000">
                      <a:alpha val="43137"/>
                    </a:srgbClr>
                  </a:outerShdw>
                </a:effectLst>
                <a:latin typeface="Calibri" pitchFamily="34" charset="0"/>
                <a:cs typeface="Calibri" pitchFamily="34" charset="0"/>
              </a:rPr>
              <a:t>Standards </a:t>
            </a:r>
            <a:r>
              <a:rPr lang="en-US" sz="3200" dirty="0">
                <a:effectLst>
                  <a:outerShdw blurRad="38100" dist="38100" dir="2700000" algn="tl">
                    <a:srgbClr val="000000">
                      <a:alpha val="43137"/>
                    </a:srgbClr>
                  </a:outerShdw>
                </a:effectLst>
                <a:latin typeface="Calibri" pitchFamily="34" charset="0"/>
                <a:cs typeface="Calibri" pitchFamily="34" charset="0"/>
              </a:rPr>
              <a:t>for the Flammability of Children’s Sleepwear </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
        <p:nvSpPr>
          <p:cNvPr id="4" name="TextBox 3"/>
          <p:cNvSpPr txBox="1"/>
          <p:nvPr/>
        </p:nvSpPr>
        <p:spPr>
          <a:xfrm>
            <a:off x="685800" y="1524000"/>
            <a:ext cx="7696200" cy="4524315"/>
          </a:xfrm>
          <a:prstGeom prst="rect">
            <a:avLst/>
          </a:prstGeom>
          <a:noFill/>
          <a:ln w="38100">
            <a:solidFill>
              <a:srgbClr val="002060"/>
            </a:solidFill>
          </a:ln>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The children’s </a:t>
            </a:r>
            <a:r>
              <a:rPr lang="en-US" sz="2400" b="1" dirty="0" smtClean="0">
                <a:solidFill>
                  <a:srgbClr val="002060"/>
                </a:solidFill>
                <a:latin typeface="Calibri" pitchFamily="34" charset="0"/>
                <a:cs typeface="Calibri" pitchFamily="34" charset="0"/>
              </a:rPr>
              <a:t>sleepwear standards (16 </a:t>
            </a:r>
            <a:r>
              <a:rPr lang="en-US" sz="2400" b="1" dirty="0">
                <a:solidFill>
                  <a:srgbClr val="002060"/>
                </a:solidFill>
                <a:latin typeface="Calibri" pitchFamily="34" charset="0"/>
                <a:cs typeface="Calibri" pitchFamily="34" charset="0"/>
              </a:rPr>
              <a:t>CFR Parts 1615 and 1616</a:t>
            </a:r>
            <a:r>
              <a:rPr lang="en-US" sz="2400" b="1" dirty="0" smtClean="0">
                <a:solidFill>
                  <a:srgbClr val="002060"/>
                </a:solidFill>
                <a:latin typeface="Calibri" pitchFamily="34" charset="0"/>
                <a:cs typeface="Calibri" pitchFamily="34" charset="0"/>
              </a:rPr>
              <a:t>) </a:t>
            </a:r>
            <a:r>
              <a:rPr lang="en-US" sz="2400" b="1" dirty="0">
                <a:solidFill>
                  <a:srgbClr val="002060"/>
                </a:solidFill>
                <a:latin typeface="Calibri" pitchFamily="34" charset="0"/>
                <a:cs typeface="Calibri" pitchFamily="34" charset="0"/>
              </a:rPr>
              <a:t>were developed in the early 1970s to address the ignition of children’s sleepwear, such as nightgowns, pajamas, and robes. </a:t>
            </a: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The </a:t>
            </a:r>
            <a:r>
              <a:rPr lang="en-US" sz="2400" b="1" dirty="0">
                <a:solidFill>
                  <a:srgbClr val="002060"/>
                </a:solidFill>
                <a:latin typeface="Calibri" pitchFamily="34" charset="0"/>
                <a:cs typeface="Calibri" pitchFamily="34" charset="0"/>
              </a:rPr>
              <a:t>standards are designed to protect children from small open-flame sources, such as matches/lighters, candles, fireplace embers, stoves, and space heaters.</a:t>
            </a:r>
            <a:br>
              <a:rPr lang="en-US" sz="2400" b="1" dirty="0">
                <a:solidFill>
                  <a:srgbClr val="002060"/>
                </a:solidFill>
                <a:latin typeface="Calibri" pitchFamily="34" charset="0"/>
                <a:cs typeface="Calibri" pitchFamily="34" charset="0"/>
              </a:rPr>
            </a:b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The </a:t>
            </a:r>
            <a:r>
              <a:rPr lang="en-US" sz="2400" b="1" dirty="0">
                <a:solidFill>
                  <a:srgbClr val="002060"/>
                </a:solidFill>
                <a:latin typeface="Calibri" pitchFamily="34" charset="0"/>
                <a:cs typeface="Calibri" pitchFamily="34" charset="0"/>
              </a:rPr>
              <a:t>standards are not intended to protect children from large fires or fires started by flammable liquids, such as gasoline.</a:t>
            </a:r>
          </a:p>
        </p:txBody>
      </p:sp>
      <p:pic>
        <p:nvPicPr>
          <p:cNvPr id="8194" name="Picture 2" descr="https://s-media-cache-ak0.pinimg.com/236x/06/17/97/061797e6235b653a96f6daf51d3ba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667000"/>
            <a:ext cx="1371600" cy="166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11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Parts </a:t>
            </a:r>
            <a:r>
              <a:rPr lang="en-US" sz="5000" dirty="0">
                <a:effectLst>
                  <a:outerShdw blurRad="38100" dist="38100" dir="2700000" algn="tl">
                    <a:srgbClr val="000000">
                      <a:alpha val="43137"/>
                    </a:srgbClr>
                  </a:outerShdw>
                </a:effectLst>
                <a:latin typeface="Calibri" pitchFamily="34" charset="0"/>
                <a:cs typeface="Calibri" pitchFamily="34" charset="0"/>
              </a:rPr>
              <a:t>1615 &amp; </a:t>
            </a:r>
            <a:r>
              <a:rPr lang="en-US" sz="5000" dirty="0" smtClean="0">
                <a:effectLst>
                  <a:outerShdw blurRad="38100" dist="38100" dir="2700000" algn="tl">
                    <a:srgbClr val="000000">
                      <a:alpha val="43137"/>
                    </a:srgbClr>
                  </a:outerShdw>
                </a:effectLst>
                <a:latin typeface="Calibri" pitchFamily="34" charset="0"/>
                <a:cs typeface="Calibri" pitchFamily="34" charset="0"/>
              </a:rPr>
              <a:t>1616 - Scope</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sp>
        <p:nvSpPr>
          <p:cNvPr id="4" name="TextBox 3"/>
          <p:cNvSpPr txBox="1"/>
          <p:nvPr/>
        </p:nvSpPr>
        <p:spPr>
          <a:xfrm>
            <a:off x="304800" y="1371600"/>
            <a:ext cx="8153400" cy="4524315"/>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Font typeface="Wingdings" pitchFamily="2" charset="2"/>
              <a:buChar char="v"/>
            </a:pPr>
            <a:r>
              <a:rPr lang="en-US" sz="2400" b="1" dirty="0">
                <a:solidFill>
                  <a:srgbClr val="002060"/>
                </a:solidFill>
                <a:latin typeface="Calibri" pitchFamily="34" charset="0"/>
                <a:cs typeface="Calibri" pitchFamily="34" charset="0"/>
              </a:rPr>
              <a:t>Children’s sleepwear means any product of wearing apparel intended to be worn primarily for sleeping or activities related to sleep in </a:t>
            </a:r>
            <a:r>
              <a:rPr lang="en-US" sz="2400" b="1" dirty="0" smtClean="0">
                <a:solidFill>
                  <a:srgbClr val="002060"/>
                </a:solidFill>
                <a:latin typeface="Calibri" pitchFamily="34" charset="0"/>
                <a:cs typeface="Calibri" pitchFamily="34" charset="0"/>
              </a:rPr>
              <a:t>size 0 through size 14.</a:t>
            </a:r>
          </a:p>
          <a:p>
            <a:pPr marL="342900" indent="-342900">
              <a:buFont typeface="Wingdings" pitchFamily="2" charset="2"/>
              <a:buChar char="v"/>
            </a:pPr>
            <a:endParaRPr lang="en-US" sz="2400" b="1" dirty="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Nightgowns</a:t>
            </a:r>
            <a:r>
              <a:rPr lang="en-US" sz="2400" b="1" dirty="0">
                <a:solidFill>
                  <a:srgbClr val="002060"/>
                </a:solidFill>
                <a:latin typeface="Calibri" pitchFamily="34" charset="0"/>
                <a:cs typeface="Calibri" pitchFamily="34" charset="0"/>
              </a:rPr>
              <a:t>, pajamas, robes, or similar or related items, such as loungewear, are </a:t>
            </a:r>
            <a:r>
              <a:rPr lang="en-US" sz="2400" b="1" dirty="0" smtClean="0">
                <a:solidFill>
                  <a:srgbClr val="002060"/>
                </a:solidFill>
                <a:latin typeface="Calibri" pitchFamily="34" charset="0"/>
                <a:cs typeface="Calibri" pitchFamily="34" charset="0"/>
              </a:rPr>
              <a:t>included.</a:t>
            </a:r>
          </a:p>
          <a:p>
            <a:pPr marL="342900" indent="-342900">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Several </a:t>
            </a:r>
            <a:r>
              <a:rPr lang="en-US" sz="2400" b="1" dirty="0">
                <a:solidFill>
                  <a:srgbClr val="002060"/>
                </a:solidFill>
                <a:latin typeface="Calibri" pitchFamily="34" charset="0"/>
                <a:cs typeface="Calibri" pitchFamily="34" charset="0"/>
              </a:rPr>
              <a:t>factors determine if a garment is </a:t>
            </a:r>
            <a:r>
              <a:rPr lang="en-US" sz="2400" b="1" dirty="0" smtClean="0">
                <a:solidFill>
                  <a:srgbClr val="002060"/>
                </a:solidFill>
                <a:latin typeface="Calibri" pitchFamily="34" charset="0"/>
                <a:cs typeface="Calibri" pitchFamily="34" charset="0"/>
              </a:rPr>
              <a:t>sleepwear:</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S</a:t>
            </a:r>
            <a:r>
              <a:rPr lang="en-US" sz="2400" dirty="0" smtClean="0">
                <a:solidFill>
                  <a:srgbClr val="002060"/>
                </a:solidFill>
                <a:latin typeface="Calibri" pitchFamily="34" charset="0"/>
                <a:cs typeface="Calibri" pitchFamily="34" charset="0"/>
              </a:rPr>
              <a:t>uitability </a:t>
            </a:r>
            <a:r>
              <a:rPr lang="en-US" sz="2400" dirty="0">
                <a:solidFill>
                  <a:srgbClr val="002060"/>
                </a:solidFill>
                <a:latin typeface="Calibri" pitchFamily="34" charset="0"/>
                <a:cs typeface="Calibri" pitchFamily="34" charset="0"/>
              </a:rPr>
              <a:t>for sleeping, likelihood of garment to be used for </a:t>
            </a:r>
            <a:r>
              <a:rPr lang="en-US" sz="2400" dirty="0" smtClean="0">
                <a:solidFill>
                  <a:srgbClr val="002060"/>
                </a:solidFill>
                <a:latin typeface="Calibri" pitchFamily="34" charset="0"/>
                <a:cs typeface="Calibri" pitchFamily="34" charset="0"/>
              </a:rPr>
              <a:t>sleeping</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G</a:t>
            </a:r>
            <a:r>
              <a:rPr lang="en-US" sz="2400" dirty="0" smtClean="0">
                <a:solidFill>
                  <a:srgbClr val="002060"/>
                </a:solidFill>
                <a:latin typeface="Calibri" pitchFamily="34" charset="0"/>
                <a:cs typeface="Calibri" pitchFamily="34" charset="0"/>
              </a:rPr>
              <a:t>arment </a:t>
            </a:r>
            <a:r>
              <a:rPr lang="en-US" sz="2400" dirty="0">
                <a:solidFill>
                  <a:srgbClr val="002060"/>
                </a:solidFill>
                <a:latin typeface="Calibri" pitchFamily="34" charset="0"/>
                <a:cs typeface="Calibri" pitchFamily="34" charset="0"/>
              </a:rPr>
              <a:t>and fabric </a:t>
            </a:r>
            <a:r>
              <a:rPr lang="en-US" sz="2400" dirty="0" smtClean="0">
                <a:solidFill>
                  <a:srgbClr val="002060"/>
                </a:solidFill>
                <a:latin typeface="Calibri" pitchFamily="34" charset="0"/>
                <a:cs typeface="Calibri" pitchFamily="34" charset="0"/>
              </a:rPr>
              <a:t>features</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M</a:t>
            </a:r>
            <a:r>
              <a:rPr lang="en-US" sz="2400" dirty="0" smtClean="0">
                <a:solidFill>
                  <a:srgbClr val="002060"/>
                </a:solidFill>
                <a:latin typeface="Calibri" pitchFamily="34" charset="0"/>
                <a:cs typeface="Calibri" pitchFamily="34" charset="0"/>
              </a:rPr>
              <a:t>arketing</a:t>
            </a:r>
            <a:r>
              <a:rPr lang="en-US" sz="2400" dirty="0">
                <a:solidFill>
                  <a:srgbClr val="002060"/>
                </a:solidFill>
                <a:latin typeface="Calibri" pitchFamily="34" charset="0"/>
                <a:cs typeface="Calibri" pitchFamily="34" charset="0"/>
              </a:rPr>
              <a:t>, merchandising/display, intended use</a:t>
            </a:r>
          </a:p>
        </p:txBody>
      </p:sp>
      <p:pic>
        <p:nvPicPr>
          <p:cNvPr id="6146" name="Picture 2" descr="http://p.globalsources.com/IMAGES/PDT/B1038160143/Childrens-Sleepwear.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79" r="19623"/>
          <a:stretch/>
        </p:blipFill>
        <p:spPr bwMode="auto">
          <a:xfrm>
            <a:off x="7818120" y="1981200"/>
            <a:ext cx="1280160" cy="201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38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9113" y="3810000"/>
            <a:ext cx="7696200" cy="2362200"/>
          </a:xfrm>
          <a:prstGeom prst="rect">
            <a:avLst/>
          </a:prstGeom>
          <a:noFill/>
          <a:ln>
            <a:solidFill>
              <a:schemeClr val="bg2">
                <a:lumMod val="50000"/>
              </a:schemeClr>
            </a:solidFill>
            <a:headEnd/>
            <a:tailEnd/>
          </a:ln>
          <a:effectLst/>
        </p:spPr>
        <p:style>
          <a:lnRef idx="3">
            <a:schemeClr val="lt1"/>
          </a:lnRef>
          <a:fillRef idx="1">
            <a:schemeClr val="accent5"/>
          </a:fillRef>
          <a:effectRef idx="1">
            <a:schemeClr val="accent5"/>
          </a:effectRef>
          <a:fontRef idx="minor">
            <a:schemeClr val="lt1"/>
          </a:fontRef>
        </p:style>
        <p:txBody>
          <a:bodyPr/>
          <a:lstStyle/>
          <a:p>
            <a:pPr marL="457200" indent="-457200">
              <a:spcBef>
                <a:spcPct val="20000"/>
              </a:spcBef>
              <a:buFont typeface="Wingdings" pitchFamily="2" charset="2"/>
              <a:buChar char="v"/>
            </a:pPr>
            <a:r>
              <a:rPr lang="en-US" sz="2400" b="1" dirty="0" smtClean="0">
                <a:solidFill>
                  <a:srgbClr val="002060"/>
                </a:solidFill>
                <a:latin typeface="Calibri" panose="020F0502020204030204" pitchFamily="34" charset="0"/>
                <a:cs typeface="Calibri" pitchFamily="34" charset="0"/>
              </a:rPr>
              <a:t>CPSC </a:t>
            </a:r>
            <a:r>
              <a:rPr lang="en-US" sz="2400" b="1" dirty="0">
                <a:solidFill>
                  <a:srgbClr val="002060"/>
                </a:solidFill>
                <a:latin typeface="Calibri" pitchFamily="34" charset="0"/>
                <a:cs typeface="Calibri" pitchFamily="34" charset="0"/>
              </a:rPr>
              <a:t>is </a:t>
            </a:r>
            <a:r>
              <a:rPr lang="en-US" sz="2400" b="1" dirty="0" smtClean="0">
                <a:solidFill>
                  <a:srgbClr val="002060"/>
                </a:solidFill>
                <a:latin typeface="Calibri" pitchFamily="34" charset="0"/>
                <a:cs typeface="Calibri" pitchFamily="34" charset="0"/>
              </a:rPr>
              <a:t>an independent federal (United States government) regulatory </a:t>
            </a:r>
            <a:r>
              <a:rPr lang="en-US" sz="2400" b="1" dirty="0">
                <a:solidFill>
                  <a:srgbClr val="002060"/>
                </a:solidFill>
                <a:latin typeface="Calibri" pitchFamily="34" charset="0"/>
                <a:cs typeface="Calibri" pitchFamily="34" charset="0"/>
              </a:rPr>
              <a:t>agency created </a:t>
            </a:r>
            <a:r>
              <a:rPr lang="en-US" sz="2400" b="1" dirty="0" smtClean="0">
                <a:solidFill>
                  <a:srgbClr val="002060"/>
                </a:solidFill>
                <a:latin typeface="Calibri" pitchFamily="34" charset="0"/>
                <a:cs typeface="Calibri" pitchFamily="34" charset="0"/>
              </a:rPr>
              <a:t>to </a:t>
            </a:r>
            <a:r>
              <a:rPr lang="en-US" sz="2400" b="1" dirty="0">
                <a:solidFill>
                  <a:srgbClr val="002060"/>
                </a:solidFill>
                <a:latin typeface="Calibri" pitchFamily="34" charset="0"/>
                <a:cs typeface="Calibri" pitchFamily="34" charset="0"/>
              </a:rPr>
              <a:t>protect the </a:t>
            </a:r>
            <a:r>
              <a:rPr lang="en-US" sz="2400" b="1" dirty="0" smtClean="0">
                <a:solidFill>
                  <a:srgbClr val="002060"/>
                </a:solidFill>
                <a:latin typeface="Calibri" pitchFamily="34" charset="0"/>
                <a:cs typeface="Calibri" pitchFamily="34" charset="0"/>
              </a:rPr>
              <a:t>American public </a:t>
            </a:r>
            <a:r>
              <a:rPr lang="en-US" sz="2400" b="1" dirty="0">
                <a:solidFill>
                  <a:srgbClr val="002060"/>
                </a:solidFill>
                <a:latin typeface="Calibri" pitchFamily="34" charset="0"/>
                <a:cs typeface="Calibri" pitchFamily="34" charset="0"/>
              </a:rPr>
              <a:t>from unreasonable risks of injury associated with consumer </a:t>
            </a:r>
            <a:r>
              <a:rPr lang="en-US" sz="2400" b="1" dirty="0" smtClean="0">
                <a:solidFill>
                  <a:srgbClr val="002060"/>
                </a:solidFill>
                <a:latin typeface="Calibri" pitchFamily="34" charset="0"/>
                <a:cs typeface="Calibri" pitchFamily="34" charset="0"/>
              </a:rPr>
              <a:t>products.</a:t>
            </a:r>
          </a:p>
          <a:p>
            <a:pPr marL="457200" indent="-457200">
              <a:spcBef>
                <a:spcPct val="20000"/>
              </a:spcBef>
              <a:buFont typeface="Wingdings" pitchFamily="2" charset="2"/>
              <a:buChar char="v"/>
            </a:pPr>
            <a:r>
              <a:rPr lang="en-US" sz="2400" b="1" dirty="0" smtClean="0">
                <a:solidFill>
                  <a:srgbClr val="002060"/>
                </a:solidFill>
                <a:latin typeface="Calibri" pitchFamily="34" charset="0"/>
                <a:cs typeface="Calibri" pitchFamily="34" charset="0"/>
              </a:rPr>
              <a:t>Commissioners are appointed </a:t>
            </a:r>
            <a:r>
              <a:rPr lang="en-US" sz="2400" b="1" dirty="0">
                <a:solidFill>
                  <a:srgbClr val="002060"/>
                </a:solidFill>
                <a:latin typeface="Calibri" pitchFamily="34" charset="0"/>
                <a:cs typeface="Calibri" pitchFamily="34" charset="0"/>
              </a:rPr>
              <a:t>by the </a:t>
            </a:r>
            <a:r>
              <a:rPr lang="en-US" sz="2400" b="1" dirty="0" smtClean="0">
                <a:solidFill>
                  <a:srgbClr val="002060"/>
                </a:solidFill>
                <a:latin typeface="Calibri" pitchFamily="34" charset="0"/>
                <a:cs typeface="Calibri" pitchFamily="34" charset="0"/>
              </a:rPr>
              <a:t>President </a:t>
            </a:r>
            <a:r>
              <a:rPr lang="en-US" sz="2400" b="1" dirty="0">
                <a:solidFill>
                  <a:srgbClr val="002060"/>
                </a:solidFill>
                <a:latin typeface="Calibri" pitchFamily="34" charset="0"/>
                <a:cs typeface="Calibri" pitchFamily="34" charset="0"/>
              </a:rPr>
              <a:t>for </a:t>
            </a:r>
            <a:r>
              <a:rPr lang="en-US" sz="2400" b="1" dirty="0" smtClean="0">
                <a:solidFill>
                  <a:srgbClr val="002060"/>
                </a:solidFill>
                <a:latin typeface="Calibri" pitchFamily="34" charset="0"/>
                <a:cs typeface="Calibri" pitchFamily="34" charset="0"/>
              </a:rPr>
              <a:t>multiyear terms, </a:t>
            </a:r>
            <a:r>
              <a:rPr lang="en-US" sz="2400" b="1" dirty="0">
                <a:solidFill>
                  <a:srgbClr val="002060"/>
                </a:solidFill>
                <a:latin typeface="Calibri" pitchFamily="34" charset="0"/>
                <a:cs typeface="Calibri" pitchFamily="34" charset="0"/>
              </a:rPr>
              <a:t>with confirmation by the </a:t>
            </a:r>
            <a:r>
              <a:rPr lang="en-US" sz="2400" b="1" dirty="0" smtClean="0">
                <a:solidFill>
                  <a:srgbClr val="002060"/>
                </a:solidFill>
                <a:latin typeface="Calibri" pitchFamily="34" charset="0"/>
                <a:cs typeface="Calibri" pitchFamily="34" charset="0"/>
              </a:rPr>
              <a:t>Senate.</a:t>
            </a:r>
            <a:endParaRPr lang="en-US" sz="2400" b="1" dirty="0">
              <a:solidFill>
                <a:srgbClr val="002060"/>
              </a:solidFill>
              <a:latin typeface="Calibri" pitchFamily="34" charset="0"/>
              <a:cs typeface="Calibri" pitchFamily="34" charset="0"/>
            </a:endParaRPr>
          </a:p>
          <a:p>
            <a:pPr marL="457200" indent="-457200">
              <a:spcBef>
                <a:spcPct val="20000"/>
              </a:spcBef>
              <a:buFont typeface="Wingdings" pitchFamily="2" charset="2"/>
              <a:buChar char="v"/>
            </a:pPr>
            <a:endParaRPr lang="en-US" sz="2400" b="1" dirty="0">
              <a:solidFill>
                <a:srgbClr val="002060"/>
              </a:solidFill>
              <a:latin typeface="Calibri" panose="020F0502020204030204" pitchFamily="34" charset="0"/>
            </a:endParaRPr>
          </a:p>
          <a:p>
            <a:pPr>
              <a:spcBef>
                <a:spcPct val="20000"/>
              </a:spcBef>
            </a:pPr>
            <a:endParaRPr lang="en-US" sz="2400" b="1" dirty="0">
              <a:solidFill>
                <a:srgbClr val="002060"/>
              </a:solidFill>
              <a:latin typeface="Calibri" panose="020F0502020204030204" pitchFamily="34" charset="0"/>
            </a:endParaRPr>
          </a:p>
          <a:p>
            <a:pPr>
              <a:spcBef>
                <a:spcPct val="20000"/>
              </a:spcBef>
            </a:pPr>
            <a:endParaRPr lang="en-US" sz="2400" b="1" dirty="0">
              <a:solidFill>
                <a:srgbClr val="002060"/>
              </a:solidFill>
              <a:latin typeface="Calibri" panose="020F0502020204030204" pitchFamily="34" charset="0"/>
            </a:endParaRPr>
          </a:p>
        </p:txBody>
      </p:sp>
      <p:sp>
        <p:nvSpPr>
          <p:cNvPr id="8198" name="Text Box 6"/>
          <p:cNvSpPr txBox="1">
            <a:spLocks noChangeArrowheads="1"/>
          </p:cNvSpPr>
          <p:nvPr/>
        </p:nvSpPr>
        <p:spPr bwMode="auto">
          <a:xfrm>
            <a:off x="821635" y="0"/>
            <a:ext cx="7696200" cy="861774"/>
          </a:xfrm>
          <a:prstGeom prst="rect">
            <a:avLst/>
          </a:prstGeom>
          <a:noFill/>
          <a:ln w="9525">
            <a:noFill/>
            <a:miter lim="800000"/>
            <a:headEnd/>
            <a:tailEnd/>
          </a:ln>
          <a:effectLst/>
        </p:spPr>
        <p:txBody>
          <a:bodyPr wrap="square">
            <a:spAutoFit/>
          </a:bodyPr>
          <a:lstStyle/>
          <a:p>
            <a:pPr algn="ctr">
              <a:spcBef>
                <a:spcPct val="50000"/>
              </a:spcBef>
            </a:pPr>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What Is the U.S. CPSC?</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pic>
        <p:nvPicPr>
          <p:cNvPr id="5" name="Picture 2" descr="C:\Users\rchan\Pictures\Commissioners614x3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762" y="1264901"/>
            <a:ext cx="4562475" cy="239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7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Exemptions</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
        <p:nvSpPr>
          <p:cNvPr id="4" name="TextBox 3"/>
          <p:cNvSpPr txBox="1"/>
          <p:nvPr/>
        </p:nvSpPr>
        <p:spPr>
          <a:xfrm>
            <a:off x="304800" y="1219200"/>
            <a:ext cx="8229600" cy="5170646"/>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000" b="1" u="sng" dirty="0">
                <a:solidFill>
                  <a:srgbClr val="002060"/>
                </a:solidFill>
                <a:latin typeface="Calibri" pitchFamily="34" charset="0"/>
                <a:cs typeface="Calibri" pitchFamily="34" charset="0"/>
              </a:rPr>
              <a:t>Category </a:t>
            </a:r>
            <a:r>
              <a:rPr lang="en-US" sz="3000" b="1" u="sng" dirty="0" smtClean="0">
                <a:solidFill>
                  <a:srgbClr val="002060"/>
                </a:solidFill>
                <a:latin typeface="Calibri" pitchFamily="34" charset="0"/>
                <a:cs typeface="Calibri" pitchFamily="34" charset="0"/>
              </a:rPr>
              <a:t>Exceptions</a:t>
            </a:r>
            <a:endParaRPr lang="en-US" sz="3000" b="1" u="sng" dirty="0">
              <a:solidFill>
                <a:srgbClr val="002060"/>
              </a:solidFill>
              <a:latin typeface="Calibri" pitchFamily="34" charset="0"/>
              <a:cs typeface="Calibri" pitchFamily="34" charset="0"/>
            </a:endParaRPr>
          </a:p>
          <a:p>
            <a:pPr marL="457200" indent="-457200">
              <a:buFont typeface="Wingdings" panose="05000000000000000000" pitchFamily="2" charset="2"/>
              <a:buChar char="v"/>
            </a:pPr>
            <a:r>
              <a:rPr lang="en-US" sz="3000" b="1" dirty="0">
                <a:solidFill>
                  <a:srgbClr val="002060"/>
                </a:solidFill>
                <a:latin typeface="Calibri" pitchFamily="34" charset="0"/>
                <a:cs typeface="Calibri" pitchFamily="34" charset="0"/>
              </a:rPr>
              <a:t>Diapers and Underwear (exempt)</a:t>
            </a:r>
          </a:p>
          <a:p>
            <a:pPr marL="914400" lvl="1" indent="-457200">
              <a:buFont typeface="Wingdings" pitchFamily="2" charset="2"/>
              <a:buChar char="§"/>
            </a:pPr>
            <a:r>
              <a:rPr lang="en-US" sz="3000" dirty="0">
                <a:solidFill>
                  <a:srgbClr val="002060"/>
                </a:solidFill>
                <a:latin typeface="Calibri" pitchFamily="34" charset="0"/>
                <a:cs typeface="Calibri" pitchFamily="34" charset="0"/>
              </a:rPr>
              <a:t>Must comply with 16 CFR Part 1610</a:t>
            </a:r>
          </a:p>
          <a:p>
            <a:pPr marL="457200" indent="-457200">
              <a:buFont typeface="Wingdings" panose="05000000000000000000" pitchFamily="2" charset="2"/>
              <a:buChar char="v"/>
            </a:pPr>
            <a:r>
              <a:rPr lang="en-US" sz="3000" b="1" dirty="0">
                <a:solidFill>
                  <a:srgbClr val="002060"/>
                </a:solidFill>
                <a:latin typeface="Calibri" pitchFamily="34" charset="0"/>
                <a:cs typeface="Calibri" pitchFamily="34" charset="0"/>
              </a:rPr>
              <a:t>Infant garments (exempt)</a:t>
            </a:r>
          </a:p>
          <a:p>
            <a:pPr marL="914400" lvl="1" indent="-457200">
              <a:buFont typeface="Wingdings" pitchFamily="2" charset="2"/>
              <a:buChar char="§"/>
            </a:pPr>
            <a:r>
              <a:rPr lang="en-US" sz="3000" dirty="0">
                <a:solidFill>
                  <a:srgbClr val="002060"/>
                </a:solidFill>
                <a:latin typeface="Calibri" pitchFamily="34" charset="0"/>
                <a:cs typeface="Calibri" pitchFamily="34" charset="0"/>
              </a:rPr>
              <a:t>Sizes 9 months or </a:t>
            </a:r>
            <a:r>
              <a:rPr lang="en-US" sz="3000" dirty="0" smtClean="0">
                <a:solidFill>
                  <a:srgbClr val="002060"/>
                </a:solidFill>
                <a:latin typeface="Calibri" pitchFamily="34" charset="0"/>
                <a:cs typeface="Calibri" pitchFamily="34" charset="0"/>
              </a:rPr>
              <a:t>younger</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One-piece </a:t>
            </a:r>
            <a:r>
              <a:rPr lang="en-US" sz="3000" dirty="0">
                <a:solidFill>
                  <a:srgbClr val="002060"/>
                </a:solidFill>
                <a:latin typeface="Calibri" pitchFamily="34" charset="0"/>
                <a:cs typeface="Calibri" pitchFamily="34" charset="0"/>
              </a:rPr>
              <a:t>garment does not exceed 64.8 cm (25.75”) in </a:t>
            </a:r>
            <a:r>
              <a:rPr lang="en-US" sz="3000" dirty="0" smtClean="0">
                <a:solidFill>
                  <a:srgbClr val="002060"/>
                </a:solidFill>
                <a:latin typeface="Calibri" pitchFamily="34" charset="0"/>
                <a:cs typeface="Calibri" pitchFamily="34" charset="0"/>
              </a:rPr>
              <a:t>length</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Two-piece </a:t>
            </a:r>
            <a:r>
              <a:rPr lang="en-US" sz="3000" dirty="0">
                <a:solidFill>
                  <a:srgbClr val="002060"/>
                </a:solidFill>
                <a:latin typeface="Calibri" pitchFamily="34" charset="0"/>
                <a:cs typeface="Calibri" pitchFamily="34" charset="0"/>
              </a:rPr>
              <a:t>garment has no piece exceeding 40 cm (15.75”) in </a:t>
            </a:r>
            <a:r>
              <a:rPr lang="en-US" sz="3000" dirty="0" smtClean="0">
                <a:solidFill>
                  <a:srgbClr val="002060"/>
                </a:solidFill>
                <a:latin typeface="Calibri" pitchFamily="34" charset="0"/>
                <a:cs typeface="Calibri" pitchFamily="34" charset="0"/>
              </a:rPr>
              <a:t>length</a:t>
            </a:r>
          </a:p>
          <a:p>
            <a:pPr marL="914400" lvl="1" indent="-457200">
              <a:buFont typeface="Wingdings" pitchFamily="2" charset="2"/>
              <a:buChar char="§"/>
            </a:pPr>
            <a:r>
              <a:rPr lang="en-US" sz="3000" dirty="0" smtClean="0">
                <a:solidFill>
                  <a:srgbClr val="002060"/>
                </a:solidFill>
                <a:latin typeface="Calibri" pitchFamily="34" charset="0"/>
                <a:cs typeface="Calibri" pitchFamily="34" charset="0"/>
              </a:rPr>
              <a:t>Must </a:t>
            </a:r>
            <a:r>
              <a:rPr lang="en-US" sz="3000" dirty="0">
                <a:solidFill>
                  <a:srgbClr val="002060"/>
                </a:solidFill>
                <a:latin typeface="Calibri" pitchFamily="34" charset="0"/>
                <a:cs typeface="Calibri" pitchFamily="34" charset="0"/>
              </a:rPr>
              <a:t>comply with 16 CFR Part 1610</a:t>
            </a:r>
          </a:p>
          <a:p>
            <a:endParaRPr lang="en-US" sz="3000" b="1" dirty="0">
              <a:solidFill>
                <a:srgbClr val="002060"/>
              </a:solidFill>
              <a:latin typeface="Calibri" pitchFamily="34" charset="0"/>
              <a:cs typeface="Calibri" pitchFamily="34" charset="0"/>
            </a:endParaRPr>
          </a:p>
        </p:txBody>
      </p:sp>
      <p:pic>
        <p:nvPicPr>
          <p:cNvPr id="5" name="Picture 6" descr="http://bambinodiapers.com/images/teddy_printed_diaper_bambino_large.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864" b="82327" l="1300" r="97800"/>
                    </a14:imgEffect>
                  </a14:imgLayer>
                </a14:imgProps>
              </a:ext>
              <a:ext uri="{28A0092B-C50C-407E-A947-70E740481C1C}">
                <a14:useLocalDpi xmlns:a14="http://schemas.microsoft.com/office/drawing/2010/main" val="0"/>
              </a:ext>
            </a:extLst>
          </a:blip>
          <a:srcRect/>
          <a:stretch>
            <a:fillRect/>
          </a:stretch>
        </p:blipFill>
        <p:spPr bwMode="auto">
          <a:xfrm rot="20444024">
            <a:off x="6901274" y="1232256"/>
            <a:ext cx="2271797" cy="20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0192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28575">
            <a:noFill/>
          </a:ln>
        </p:spPr>
        <p:txBody>
          <a:bodyPr>
            <a:no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Tight-Fitting Exemption</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
        <p:nvSpPr>
          <p:cNvPr id="4" name="TextBox 3"/>
          <p:cNvSpPr txBox="1"/>
          <p:nvPr/>
        </p:nvSpPr>
        <p:spPr>
          <a:xfrm>
            <a:off x="485789" y="1295400"/>
            <a:ext cx="8274326" cy="2893100"/>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600" b="1" u="sng" dirty="0" smtClean="0">
                <a:solidFill>
                  <a:srgbClr val="002060"/>
                </a:solidFill>
                <a:latin typeface="Calibri" pitchFamily="34" charset="0"/>
                <a:cs typeface="Calibri" pitchFamily="34" charset="0"/>
              </a:rPr>
              <a:t>Tight-Fitting Sleepwear </a:t>
            </a:r>
            <a:r>
              <a:rPr lang="en-US" sz="2600" b="1" u="sng" dirty="0">
                <a:solidFill>
                  <a:srgbClr val="002060"/>
                </a:solidFill>
                <a:latin typeface="Calibri" pitchFamily="34" charset="0"/>
                <a:cs typeface="Calibri" pitchFamily="34" charset="0"/>
              </a:rPr>
              <a:t>(exempt)</a:t>
            </a:r>
          </a:p>
          <a:p>
            <a:pPr marL="457200" indent="-457200">
              <a:buFont typeface="Wingdings" pitchFamily="2" charset="2"/>
              <a:buChar char="v"/>
            </a:pPr>
            <a:r>
              <a:rPr lang="en-US" sz="2600" b="1" dirty="0">
                <a:solidFill>
                  <a:srgbClr val="002060"/>
                </a:solidFill>
                <a:latin typeface="Calibri" pitchFamily="34" charset="0"/>
                <a:cs typeface="Calibri" pitchFamily="34" charset="0"/>
              </a:rPr>
              <a:t>Tight-fitting garments (defined by the Standards) are exempt from testing to the sleepwear </a:t>
            </a:r>
            <a:r>
              <a:rPr lang="en-US" sz="2600" b="1" dirty="0" smtClean="0">
                <a:solidFill>
                  <a:srgbClr val="002060"/>
                </a:solidFill>
                <a:latin typeface="Calibri" pitchFamily="34" charset="0"/>
                <a:cs typeface="Calibri" pitchFamily="34" charset="0"/>
              </a:rPr>
              <a:t>requirements.</a:t>
            </a: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meet specific maximum </a:t>
            </a:r>
            <a:r>
              <a:rPr lang="en-US" sz="2600" b="1" dirty="0" smtClean="0">
                <a:solidFill>
                  <a:srgbClr val="002060"/>
                </a:solidFill>
                <a:latin typeface="Calibri" pitchFamily="34" charset="0"/>
                <a:cs typeface="Calibri" pitchFamily="34" charset="0"/>
              </a:rPr>
              <a:t>dimensions.</a:t>
            </a: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comply with 16 </a:t>
            </a:r>
            <a:r>
              <a:rPr lang="en-US" sz="2600" b="1" dirty="0" err="1">
                <a:solidFill>
                  <a:srgbClr val="002060"/>
                </a:solidFill>
                <a:latin typeface="Calibri" pitchFamily="34" charset="0"/>
                <a:cs typeface="Calibri" pitchFamily="34" charset="0"/>
              </a:rPr>
              <a:t>CFR</a:t>
            </a:r>
            <a:r>
              <a:rPr lang="en-US" sz="2600" b="1" dirty="0">
                <a:solidFill>
                  <a:srgbClr val="002060"/>
                </a:solidFill>
                <a:latin typeface="Calibri" pitchFamily="34" charset="0"/>
                <a:cs typeface="Calibri" pitchFamily="34" charset="0"/>
              </a:rPr>
              <a:t> </a:t>
            </a:r>
            <a:r>
              <a:rPr lang="en-US" sz="2600" b="1" dirty="0" smtClean="0">
                <a:solidFill>
                  <a:srgbClr val="002060"/>
                </a:solidFill>
                <a:latin typeface="Calibri" pitchFamily="34" charset="0"/>
                <a:cs typeface="Calibri" pitchFamily="34" charset="0"/>
              </a:rPr>
              <a:t>part 1610.</a:t>
            </a:r>
          </a:p>
          <a:p>
            <a:pPr marL="457200" indent="-457200">
              <a:buFont typeface="Wingdings" pitchFamily="2" charset="2"/>
              <a:buChar char="v"/>
            </a:pPr>
            <a:r>
              <a:rPr lang="en-US" sz="2600" b="1" dirty="0" smtClean="0">
                <a:solidFill>
                  <a:srgbClr val="002060"/>
                </a:solidFill>
                <a:latin typeface="Calibri" pitchFamily="34" charset="0"/>
                <a:cs typeface="Calibri" pitchFamily="34" charset="0"/>
              </a:rPr>
              <a:t>Must </a:t>
            </a:r>
            <a:r>
              <a:rPr lang="en-US" sz="2600" b="1" dirty="0">
                <a:solidFill>
                  <a:srgbClr val="002060"/>
                </a:solidFill>
                <a:latin typeface="Calibri" pitchFamily="34" charset="0"/>
                <a:cs typeface="Calibri" pitchFamily="34" charset="0"/>
              </a:rPr>
              <a:t>meet </a:t>
            </a:r>
            <a:r>
              <a:rPr lang="en-US" sz="2600" b="1" dirty="0" smtClean="0">
                <a:solidFill>
                  <a:srgbClr val="002060"/>
                </a:solidFill>
                <a:latin typeface="Calibri" pitchFamily="34" charset="0"/>
                <a:cs typeface="Calibri" pitchFamily="34" charset="0"/>
              </a:rPr>
              <a:t>tight-fitting label and hang tag </a:t>
            </a:r>
            <a:r>
              <a:rPr lang="en-US" sz="2600" b="1" dirty="0">
                <a:solidFill>
                  <a:srgbClr val="002060"/>
                </a:solidFill>
                <a:latin typeface="Calibri" pitchFamily="34" charset="0"/>
                <a:cs typeface="Calibri" pitchFamily="34" charset="0"/>
              </a:rPr>
              <a:t>requirements.</a:t>
            </a:r>
          </a:p>
        </p:txBody>
      </p:sp>
      <p:pic>
        <p:nvPicPr>
          <p:cNvPr id="5122" name="Picture 2" descr="C:\Users\rchan\Desktop\Projects\FFA_Children'sClothing\DSC00365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952" y="4225708"/>
            <a:ext cx="3429000" cy="22857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chan\Desktop\Projects\FFA_Children'sClothing\DSC00338_edi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195324"/>
            <a:ext cx="3419101" cy="227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8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 Testing</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sp>
        <p:nvSpPr>
          <p:cNvPr id="4" name="TextBox 3"/>
          <p:cNvSpPr txBox="1"/>
          <p:nvPr/>
        </p:nvSpPr>
        <p:spPr>
          <a:xfrm>
            <a:off x="304800" y="1981200"/>
            <a:ext cx="8271013" cy="3970318"/>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2800" b="1" dirty="0">
                <a:solidFill>
                  <a:srgbClr val="002060"/>
                </a:solidFill>
                <a:latin typeface="Calibri" pitchFamily="34" charset="0"/>
                <a:cs typeface="Calibri" pitchFamily="34" charset="0"/>
              </a:rPr>
              <a:t>Children’s sleepwear (that is not </a:t>
            </a:r>
            <a:r>
              <a:rPr lang="en-US" sz="2800" b="1" dirty="0" smtClean="0">
                <a:solidFill>
                  <a:srgbClr val="002060"/>
                </a:solidFill>
                <a:latin typeface="Calibri" pitchFamily="34" charset="0"/>
                <a:cs typeface="Calibri" pitchFamily="34" charset="0"/>
              </a:rPr>
              <a:t>tightfitting</a:t>
            </a:r>
            <a:r>
              <a:rPr lang="en-US" sz="2800" b="1" dirty="0">
                <a:solidFill>
                  <a:srgbClr val="002060"/>
                </a:solidFill>
                <a:latin typeface="Calibri" pitchFamily="34" charset="0"/>
                <a:cs typeface="Calibri" pitchFamily="34" charset="0"/>
              </a:rPr>
              <a:t>) must pass the flammability </a:t>
            </a:r>
            <a:r>
              <a:rPr lang="en-US" sz="2800" b="1" dirty="0" smtClean="0">
                <a:solidFill>
                  <a:srgbClr val="002060"/>
                </a:solidFill>
                <a:latin typeface="Calibri" pitchFamily="34" charset="0"/>
                <a:cs typeface="Calibri" pitchFamily="34" charset="0"/>
              </a:rPr>
              <a:t>requirements</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All </a:t>
            </a:r>
            <a:r>
              <a:rPr lang="en-US" sz="2800" b="1" dirty="0">
                <a:solidFill>
                  <a:srgbClr val="002060"/>
                </a:solidFill>
                <a:latin typeface="Calibri" pitchFamily="34" charset="0"/>
                <a:cs typeface="Calibri" pitchFamily="34" charset="0"/>
              </a:rPr>
              <a:t>fabrics and garments must be flame resistant and self-extinguish (not continue to burn) when removed from a small, open-flame ignition </a:t>
            </a:r>
            <a:r>
              <a:rPr lang="en-US" sz="2800" b="1" dirty="0" smtClean="0">
                <a:solidFill>
                  <a:srgbClr val="002060"/>
                </a:solidFill>
                <a:latin typeface="Calibri" pitchFamily="34" charset="0"/>
                <a:cs typeface="Calibri" pitchFamily="34" charset="0"/>
              </a:rPr>
              <a:t>source </a:t>
            </a:r>
          </a:p>
          <a:p>
            <a:pPr marL="457200" indent="-457200">
              <a:buFont typeface="Wingdings" pitchFamily="2" charset="2"/>
              <a:buChar char="v"/>
            </a:pP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The </a:t>
            </a:r>
            <a:r>
              <a:rPr lang="en-US" sz="2800" b="1" dirty="0">
                <a:solidFill>
                  <a:srgbClr val="002060"/>
                </a:solidFill>
                <a:latin typeface="Calibri" pitchFamily="34" charset="0"/>
                <a:cs typeface="Calibri" pitchFamily="34" charset="0"/>
              </a:rPr>
              <a:t>fabric, garments, seams, and trims must pass certain flammability </a:t>
            </a:r>
            <a:r>
              <a:rPr lang="en-US" sz="2800" b="1" dirty="0" smtClean="0">
                <a:solidFill>
                  <a:srgbClr val="002060"/>
                </a:solidFill>
                <a:latin typeface="Calibri" pitchFamily="34" charset="0"/>
                <a:cs typeface="Calibri" pitchFamily="34" charset="0"/>
              </a:rPr>
              <a:t>tests</a:t>
            </a:r>
            <a:endParaRPr lang="en-US" sz="2800" b="1" dirty="0">
              <a:solidFill>
                <a:srgbClr val="002060"/>
              </a:solidFill>
              <a:latin typeface="Calibri" pitchFamily="34" charset="0"/>
              <a:cs typeface="Calibri" pitchFamily="34" charset="0"/>
            </a:endParaRPr>
          </a:p>
        </p:txBody>
      </p:sp>
      <p:pic>
        <p:nvPicPr>
          <p:cNvPr id="5" name="Picture 2" descr="http://ep.yimg.com/ay/crazyforbargains/pink-minnie-mouse-bow-fleece-pajama-pants-for-women-6.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884" r="28448"/>
          <a:stretch/>
        </p:blipFill>
        <p:spPr bwMode="auto">
          <a:xfrm>
            <a:off x="8229600" y="1676400"/>
            <a:ext cx="85344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4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 Testing</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
        <p:nvSpPr>
          <p:cNvPr id="4" name="TextBox 3"/>
          <p:cNvSpPr txBox="1"/>
          <p:nvPr/>
        </p:nvSpPr>
        <p:spPr>
          <a:xfrm>
            <a:off x="381000" y="1219200"/>
            <a:ext cx="8305800" cy="5262979"/>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buFont typeface="Wingdings" pitchFamily="2" charset="2"/>
              <a:buChar char="v"/>
            </a:pPr>
            <a:r>
              <a:rPr lang="en-US" sz="2800" b="1" dirty="0">
                <a:solidFill>
                  <a:srgbClr val="002060"/>
                </a:solidFill>
                <a:latin typeface="Calibri" pitchFamily="34" charset="0"/>
                <a:cs typeface="Calibri" pitchFamily="34" charset="0"/>
              </a:rPr>
              <a:t>Standard requires tests of fabric, seams, </a:t>
            </a:r>
            <a:r>
              <a:rPr lang="en-US" sz="2800" b="1" dirty="0" smtClean="0">
                <a:solidFill>
                  <a:srgbClr val="002060"/>
                </a:solidFill>
                <a:latin typeface="Calibri" pitchFamily="34" charset="0"/>
                <a:cs typeface="Calibri" pitchFamily="34" charset="0"/>
              </a:rPr>
              <a:t>trim, and finished garments</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Each </a:t>
            </a:r>
            <a:r>
              <a:rPr lang="en-US" sz="2800" b="1" dirty="0">
                <a:solidFill>
                  <a:srgbClr val="002060"/>
                </a:solidFill>
                <a:latin typeface="Calibri" pitchFamily="34" charset="0"/>
                <a:cs typeface="Calibri" pitchFamily="34" charset="0"/>
              </a:rPr>
              <a:t>test sample consists of five </a:t>
            </a:r>
            <a:r>
              <a:rPr lang="en-US" sz="2800" b="1" dirty="0" smtClean="0">
                <a:solidFill>
                  <a:srgbClr val="002060"/>
                </a:solidFill>
                <a:latin typeface="Calibri" pitchFamily="34" charset="0"/>
                <a:cs typeface="Calibri" pitchFamily="34" charset="0"/>
              </a:rPr>
              <a:t>specimens (minimum of three samples)</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Each </a:t>
            </a:r>
            <a:r>
              <a:rPr lang="en-US" sz="2800" b="1" dirty="0">
                <a:solidFill>
                  <a:srgbClr val="002060"/>
                </a:solidFill>
                <a:latin typeface="Calibri" pitchFamily="34" charset="0"/>
                <a:cs typeface="Calibri" pitchFamily="34" charset="0"/>
              </a:rPr>
              <a:t>specimen is placed in a metal holder and suspended vertically in the test </a:t>
            </a:r>
            <a:r>
              <a:rPr lang="en-US" sz="2800" b="1" dirty="0" smtClean="0">
                <a:solidFill>
                  <a:srgbClr val="002060"/>
                </a:solidFill>
                <a:latin typeface="Calibri" pitchFamily="34" charset="0"/>
                <a:cs typeface="Calibri" pitchFamily="34" charset="0"/>
              </a:rPr>
              <a:t>cabinet</a:t>
            </a:r>
          </a:p>
          <a:p>
            <a:pPr marL="457200" indent="-457200">
              <a:buFont typeface="Wingdings" pitchFamily="2" charset="2"/>
              <a:buChar char="v"/>
            </a:pPr>
            <a:endParaRPr lang="en-US" sz="2800" b="1" dirty="0" smtClean="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Tests </a:t>
            </a:r>
            <a:r>
              <a:rPr lang="en-US" sz="2800" b="1" dirty="0">
                <a:solidFill>
                  <a:srgbClr val="002060"/>
                </a:solidFill>
                <a:latin typeface="Calibri" pitchFamily="34" charset="0"/>
                <a:cs typeface="Calibri" pitchFamily="34" charset="0"/>
              </a:rPr>
              <a:t>conducted in original state and after 50 laundering cycles (if the sample passes the original state test</a:t>
            </a:r>
            <a:r>
              <a:rPr lang="en-US" sz="2800" b="1" dirty="0" smtClean="0">
                <a:solidFill>
                  <a:srgbClr val="002060"/>
                </a:solidFill>
                <a:latin typeface="Calibri" pitchFamily="34" charset="0"/>
                <a:cs typeface="Calibri" pitchFamily="34" charset="0"/>
              </a:rPr>
              <a:t>)</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1874260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a:ln w="28575">
            <a:noFill/>
          </a:ln>
        </p:spPr>
        <p:txBody>
          <a:bodyPr>
            <a:noAutofit/>
          </a:bodyPr>
          <a:lstStyle/>
          <a:p>
            <a:r>
              <a:rPr lang="en-US" sz="5000" dirty="0" smtClean="0">
                <a:latin typeface="Calibri" pitchFamily="34" charset="0"/>
                <a:cs typeface="Calibri" pitchFamily="34" charset="0"/>
              </a:rPr>
              <a:t>Parts </a:t>
            </a:r>
            <a:r>
              <a:rPr lang="en-US" sz="5000" dirty="0">
                <a:latin typeface="Calibri" pitchFamily="34" charset="0"/>
                <a:cs typeface="Calibri" pitchFamily="34" charset="0"/>
              </a:rPr>
              <a:t>1615 &amp; </a:t>
            </a:r>
            <a:r>
              <a:rPr lang="en-US" sz="5000" dirty="0" smtClean="0">
                <a:latin typeface="Calibri" pitchFamily="34" charset="0"/>
                <a:cs typeface="Calibri" pitchFamily="34" charset="0"/>
              </a:rPr>
              <a:t>1616 - Results</a:t>
            </a:r>
            <a:endParaRPr lang="en-US" sz="5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
        <p:nvSpPr>
          <p:cNvPr id="5" name="Rectangle 4"/>
          <p:cNvSpPr/>
          <p:nvPr/>
        </p:nvSpPr>
        <p:spPr>
          <a:xfrm>
            <a:off x="457200" y="1676400"/>
            <a:ext cx="8153400" cy="4401205"/>
          </a:xfrm>
          <a:prstGeom prst="rect">
            <a:avLst/>
          </a:prstGeom>
          <a:noFill/>
          <a:ln w="38100">
            <a:solidFill>
              <a:srgbClr val="002060"/>
            </a:solidFill>
          </a:ln>
          <a:effectLst/>
        </p:spPr>
        <p:style>
          <a:lnRef idx="0">
            <a:schemeClr val="accent2"/>
          </a:lnRef>
          <a:fillRef idx="3">
            <a:schemeClr val="accent2"/>
          </a:fillRef>
          <a:effectRef idx="3">
            <a:schemeClr val="accent2"/>
          </a:effectRef>
          <a:fontRef idx="minor">
            <a:schemeClr val="lt1"/>
          </a:fontRef>
        </p:style>
        <p:txBody>
          <a:bodyPr wrap="square">
            <a:spAutoFit/>
          </a:bodyPr>
          <a:lstStyle/>
          <a:p>
            <a:pPr marL="609600" indent="-609600">
              <a:buFont typeface="Wingdings" pitchFamily="2" charset="2"/>
              <a:buChar char="v"/>
            </a:pPr>
            <a:r>
              <a:rPr lang="en-US" sz="2800" b="1" dirty="0">
                <a:solidFill>
                  <a:srgbClr val="002060"/>
                </a:solidFill>
                <a:latin typeface="Calibri" pitchFamily="34" charset="0"/>
                <a:cs typeface="Calibri" pitchFamily="34" charset="0"/>
              </a:rPr>
              <a:t>The average char length of five specimens cannot exceed 17.8 cm (7.0 inches</a:t>
            </a:r>
            <a:r>
              <a:rPr lang="en-US" sz="2800" b="1" dirty="0" smtClean="0">
                <a:solidFill>
                  <a:srgbClr val="002060"/>
                </a:solidFill>
                <a:latin typeface="Calibri" pitchFamily="34" charset="0"/>
                <a:cs typeface="Calibri" pitchFamily="34" charset="0"/>
              </a:rPr>
              <a:t>)</a:t>
            </a:r>
          </a:p>
          <a:p>
            <a:pPr marL="609600" indent="-609600">
              <a:buFont typeface="Wingdings" pitchFamily="2" charset="2"/>
              <a:buChar char="v"/>
            </a:pPr>
            <a:endParaRPr lang="en-US" sz="2800" b="1" dirty="0" smtClean="0">
              <a:solidFill>
                <a:srgbClr val="002060"/>
              </a:solidFill>
              <a:latin typeface="Calibri" pitchFamily="34" charset="0"/>
              <a:cs typeface="Calibri" pitchFamily="34" charset="0"/>
            </a:endParaRPr>
          </a:p>
          <a:p>
            <a:pPr marL="609600" indent="-609600">
              <a:buFont typeface="Wingdings" pitchFamily="2" charset="2"/>
              <a:buChar char="v"/>
            </a:pPr>
            <a:r>
              <a:rPr lang="en-US" sz="2800" b="1" dirty="0" smtClean="0">
                <a:solidFill>
                  <a:srgbClr val="002060"/>
                </a:solidFill>
                <a:latin typeface="Calibri" pitchFamily="34" charset="0"/>
                <a:cs typeface="Calibri" pitchFamily="34" charset="0"/>
              </a:rPr>
              <a:t>No </a:t>
            </a:r>
            <a:r>
              <a:rPr lang="en-US" sz="2800" b="1" dirty="0">
                <a:solidFill>
                  <a:srgbClr val="002060"/>
                </a:solidFill>
                <a:latin typeface="Calibri" pitchFamily="34" charset="0"/>
                <a:cs typeface="Calibri" pitchFamily="34" charset="0"/>
              </a:rPr>
              <a:t>individual specimen can have a char length of </a:t>
            </a:r>
            <a:r>
              <a:rPr lang="en-US" sz="2800" b="1" dirty="0" smtClean="0">
                <a:solidFill>
                  <a:srgbClr val="002060"/>
                </a:solidFill>
                <a:latin typeface="Calibri" pitchFamily="34" charset="0"/>
                <a:cs typeface="Calibri" pitchFamily="34" charset="0"/>
              </a:rPr>
              <a:t>25.4 cm </a:t>
            </a:r>
            <a:r>
              <a:rPr lang="en-US" sz="2800" b="1" dirty="0">
                <a:solidFill>
                  <a:srgbClr val="002060"/>
                </a:solidFill>
                <a:latin typeface="Calibri" pitchFamily="34" charset="0"/>
                <a:cs typeface="Calibri" pitchFamily="34" charset="0"/>
              </a:rPr>
              <a:t>(10.0 inches) (full-specimen burn</a:t>
            </a:r>
            <a:r>
              <a:rPr lang="en-US" sz="2800" b="1" dirty="0" smtClean="0">
                <a:solidFill>
                  <a:srgbClr val="002060"/>
                </a:solidFill>
                <a:latin typeface="Calibri" pitchFamily="34" charset="0"/>
                <a:cs typeface="Calibri" pitchFamily="34" charset="0"/>
              </a:rPr>
              <a:t>)</a:t>
            </a:r>
          </a:p>
          <a:p>
            <a:pPr marL="609600" indent="-609600">
              <a:buFont typeface="Wingdings" pitchFamily="2" charset="2"/>
              <a:buChar char="v"/>
            </a:pPr>
            <a:endParaRPr lang="en-US" sz="2800" b="1" dirty="0" smtClean="0">
              <a:solidFill>
                <a:srgbClr val="002060"/>
              </a:solidFill>
              <a:latin typeface="Calibri" pitchFamily="34" charset="0"/>
              <a:cs typeface="Calibri" pitchFamily="34" charset="0"/>
            </a:endParaRPr>
          </a:p>
          <a:p>
            <a:pPr marL="609600" indent="-609600">
              <a:buFont typeface="Wingdings" pitchFamily="2" charset="2"/>
              <a:buChar char="v"/>
            </a:pPr>
            <a:r>
              <a:rPr lang="en-US" sz="2800" b="1" dirty="0" smtClean="0">
                <a:solidFill>
                  <a:srgbClr val="002060"/>
                </a:solidFill>
                <a:latin typeface="Calibri" pitchFamily="34" charset="0"/>
                <a:cs typeface="Calibri" pitchFamily="34" charset="0"/>
              </a:rPr>
              <a:t>Tested </a:t>
            </a:r>
            <a:r>
              <a:rPr lang="en-US" sz="2800" b="1" dirty="0">
                <a:solidFill>
                  <a:srgbClr val="002060"/>
                </a:solidFill>
                <a:latin typeface="Calibri" pitchFamily="34" charset="0"/>
                <a:cs typeface="Calibri" pitchFamily="34" charset="0"/>
              </a:rPr>
              <a:t>samples are required to be </a:t>
            </a:r>
            <a:r>
              <a:rPr lang="en-US" sz="2800" b="1" dirty="0" smtClean="0">
                <a:solidFill>
                  <a:srgbClr val="002060"/>
                </a:solidFill>
                <a:latin typeface="Calibri" pitchFamily="34" charset="0"/>
                <a:cs typeface="Calibri" pitchFamily="34" charset="0"/>
              </a:rPr>
              <a:t>retained </a:t>
            </a:r>
          </a:p>
          <a:p>
            <a:pPr marL="609600" indent="-609600">
              <a:buFont typeface="Wingdings" pitchFamily="2" charset="2"/>
              <a:buChar char="v"/>
            </a:pPr>
            <a:endParaRPr lang="en-US" sz="2800" b="1" dirty="0">
              <a:solidFill>
                <a:srgbClr val="002060"/>
              </a:solidFill>
              <a:latin typeface="Calibri" pitchFamily="34" charset="0"/>
              <a:cs typeface="Calibri" pitchFamily="34" charset="0"/>
            </a:endParaRPr>
          </a:p>
          <a:p>
            <a:pPr marL="609600" indent="-609600">
              <a:buFont typeface="Wingdings" pitchFamily="2" charset="2"/>
              <a:buChar char="v"/>
            </a:pPr>
            <a:r>
              <a:rPr lang="en-US" sz="2800" b="1" dirty="0" smtClean="0">
                <a:solidFill>
                  <a:srgbClr val="002060"/>
                </a:solidFill>
                <a:latin typeface="Calibri" pitchFamily="34" charset="0"/>
                <a:cs typeface="Calibri" pitchFamily="34" charset="0"/>
              </a:rPr>
              <a:t>Standards </a:t>
            </a:r>
            <a:r>
              <a:rPr lang="en-US" sz="2800" b="1" dirty="0">
                <a:solidFill>
                  <a:srgbClr val="002060"/>
                </a:solidFill>
                <a:latin typeface="Calibri" pitchFamily="34" charset="0"/>
                <a:cs typeface="Calibri" pitchFamily="34" charset="0"/>
              </a:rPr>
              <a:t>include production testing and recordkeeping </a:t>
            </a:r>
            <a:r>
              <a:rPr lang="en-US" sz="2800" b="1" dirty="0" smtClean="0">
                <a:solidFill>
                  <a:srgbClr val="002060"/>
                </a:solidFill>
                <a:latin typeface="Calibri" pitchFamily="34" charset="0"/>
                <a:cs typeface="Calibri" pitchFamily="34" charset="0"/>
              </a:rPr>
              <a:t>requirements</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769321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915400" cy="1143000"/>
          </a:xfrm>
          <a:ln>
            <a:noFill/>
          </a:ln>
        </p:spPr>
        <p:txBody>
          <a:bodyPr>
            <a:noAutofit/>
          </a:bodyPr>
          <a:lstStyle/>
          <a:p>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Consumer </a:t>
            </a:r>
            <a:r>
              <a:rPr lang="en-US" sz="3600" dirty="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Product Safety </a:t>
            </a:r>
            <a:r>
              <a:rPr lang="en-US" sz="3600" dirty="0" smtClean="0">
                <a:effectLst>
                  <a:outerShdw blurRad="38100" dist="38100" dir="2700000" algn="tl">
                    <a:srgbClr val="000000">
                      <a:alpha val="43137"/>
                    </a:srgbClr>
                  </a:outerShdw>
                </a:effectLst>
                <a:uFill>
                  <a:solidFill>
                    <a:srgbClr val="ED6DBF"/>
                  </a:solidFill>
                </a:uFill>
                <a:latin typeface="Calibri" pitchFamily="34" charset="0"/>
                <a:cs typeface="Calibri" pitchFamily="34" charset="0"/>
              </a:rPr>
              <a:t>Improvement Act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533400" y="1524000"/>
            <a:ext cx="8077200" cy="44958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Many of the requirements are specifically for children’s products and child care articles.</a:t>
            </a:r>
          </a:p>
          <a:p>
            <a:pPr>
              <a:buClr>
                <a:srgbClr val="002060"/>
              </a:buClr>
              <a:buFont typeface="Wingdings" pitchFamily="2" charset="2"/>
              <a:buChar char="v"/>
            </a:pPr>
            <a:endParaRPr lang="en-US" sz="2800" b="1" dirty="0" smtClean="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u="sng" dirty="0" smtClean="0">
                <a:solidFill>
                  <a:srgbClr val="002060"/>
                </a:solidFill>
                <a:latin typeface="Calibri" pitchFamily="34" charset="0"/>
                <a:cs typeface="Calibri" pitchFamily="34" charset="0"/>
              </a:rPr>
              <a:t>Children’s products</a:t>
            </a:r>
            <a:r>
              <a:rPr lang="en-US" sz="2800" b="1" dirty="0" smtClean="0">
                <a:solidFill>
                  <a:srgbClr val="002060"/>
                </a:solidFill>
                <a:latin typeface="Calibri" pitchFamily="34" charset="0"/>
                <a:cs typeface="Calibri" pitchFamily="34" charset="0"/>
              </a:rPr>
              <a:t>: Designed and intended primarily for children 12 years or younger.</a:t>
            </a:r>
          </a:p>
          <a:p>
            <a:pPr>
              <a:buClr>
                <a:srgbClr val="002060"/>
              </a:buClr>
              <a:buFont typeface="Wingdings" pitchFamily="2" charset="2"/>
              <a:buChar char="v"/>
            </a:pPr>
            <a:endParaRPr lang="en-US" sz="2800" b="1" dirty="0" smtClean="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u="sng" dirty="0" smtClean="0">
                <a:solidFill>
                  <a:srgbClr val="002060"/>
                </a:solidFill>
                <a:latin typeface="Calibri" pitchFamily="34" charset="0"/>
                <a:cs typeface="Calibri" pitchFamily="34" charset="0"/>
              </a:rPr>
              <a:t>Child </a:t>
            </a:r>
            <a:r>
              <a:rPr lang="en-US" sz="2800" b="1" u="sng" dirty="0">
                <a:solidFill>
                  <a:srgbClr val="002060"/>
                </a:solidFill>
                <a:latin typeface="Calibri" pitchFamily="34" charset="0"/>
                <a:cs typeface="Calibri" pitchFamily="34" charset="0"/>
              </a:rPr>
              <a:t>c</a:t>
            </a:r>
            <a:r>
              <a:rPr lang="en-US" sz="2800" b="1" u="sng" dirty="0" smtClean="0">
                <a:solidFill>
                  <a:srgbClr val="002060"/>
                </a:solidFill>
                <a:latin typeface="Calibri" pitchFamily="34" charset="0"/>
                <a:cs typeface="Calibri" pitchFamily="34" charset="0"/>
              </a:rPr>
              <a:t>are articles</a:t>
            </a:r>
            <a:r>
              <a:rPr lang="en-US" sz="2800" b="1" dirty="0" smtClean="0">
                <a:solidFill>
                  <a:srgbClr val="002060"/>
                </a:solidFill>
                <a:latin typeface="Calibri" pitchFamily="34" charset="0"/>
                <a:cs typeface="Calibri" pitchFamily="34" charset="0"/>
              </a:rPr>
              <a:t>: Used to facilitate sleeping and feeding for children 3 years or younger</a:t>
            </a:r>
            <a:r>
              <a:rPr lang="en-US" sz="2800" b="1" dirty="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 Additional </a:t>
            </a:r>
            <a:r>
              <a:rPr lang="en-US" sz="2800" b="1" dirty="0">
                <a:solidFill>
                  <a:srgbClr val="002060"/>
                </a:solidFill>
                <a:latin typeface="Calibri" pitchFamily="34" charset="0"/>
                <a:cs typeface="Calibri" pitchFamily="34" charset="0"/>
              </a:rPr>
              <a:t>requirements for child care </a:t>
            </a:r>
            <a:r>
              <a:rPr lang="en-US" sz="2800" b="1" dirty="0" smtClean="0">
                <a:solidFill>
                  <a:srgbClr val="002060"/>
                </a:solidFill>
                <a:latin typeface="Calibri" pitchFamily="34" charset="0"/>
                <a:cs typeface="Calibri" pitchFamily="34" charset="0"/>
              </a:rPr>
              <a:t>articles.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4257050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57200" y="-152400"/>
            <a:ext cx="8229600" cy="1143000"/>
          </a:xfrm>
          <a:ln>
            <a:noFill/>
          </a:ln>
        </p:spPr>
        <p:txBody>
          <a:bodyPr>
            <a:normAutofit/>
          </a:bodyPr>
          <a:lstStyle/>
          <a:p>
            <a:pPr algn="ctr" eaLnBrk="1" hangingPunct="1"/>
            <a:r>
              <a:rPr lang="en-US" sz="5000" dirty="0" smtClean="0">
                <a:effectLst>
                  <a:outerShdw blurRad="38100" dist="38100" dir="2700000" algn="tl">
                    <a:srgbClr val="000000">
                      <a:alpha val="43137"/>
                    </a:srgbClr>
                  </a:outerShdw>
                </a:effectLst>
                <a:latin typeface="Calibri" pitchFamily="34" charset="0"/>
                <a:cs typeface="Calibri" pitchFamily="34" charset="0"/>
              </a:rPr>
              <a:t>CPSIA - Requirements</a:t>
            </a:r>
            <a:endParaRPr lang="zh-CN" altLang="en-US" sz="5000" dirty="0" smtClean="0">
              <a:effectLst>
                <a:outerShdw blurRad="38100" dist="38100" dir="2700000" algn="tl">
                  <a:srgbClr val="000000">
                    <a:alpha val="43137"/>
                  </a:srgbClr>
                </a:outerShdw>
              </a:effectLst>
              <a:latin typeface="Calibri" pitchFamily="34" charset="0"/>
              <a:ea typeface="SimSun" pitchFamily="2" charset="-122"/>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sp>
        <p:nvSpPr>
          <p:cNvPr id="445445" name="Rectangle 5"/>
          <p:cNvSpPr>
            <a:spLocks noGrp="1" noChangeArrowheads="1"/>
          </p:cNvSpPr>
          <p:nvPr>
            <p:ph type="body" idx="4294967295"/>
          </p:nvPr>
        </p:nvSpPr>
        <p:spPr>
          <a:xfrm>
            <a:off x="533400" y="1295400"/>
            <a:ext cx="8001000" cy="5181600"/>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lIns="90488" tIns="44450" rIns="90488" bIns="44450">
            <a:noAutofit/>
          </a:bodyPr>
          <a:lstStyle/>
          <a:p>
            <a:pPr>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Comply </a:t>
            </a:r>
            <a:r>
              <a:rPr lang="en-US" sz="2400" b="1" dirty="0">
                <a:solidFill>
                  <a:srgbClr val="002060"/>
                </a:solidFill>
                <a:latin typeface="Calibri" pitchFamily="34" charset="0"/>
                <a:cs typeface="Calibri" pitchFamily="34" charset="0"/>
              </a:rPr>
              <a:t>with all applicable children’s product safety </a:t>
            </a:r>
            <a:r>
              <a:rPr lang="en-US" sz="2400" b="1" dirty="0" smtClean="0">
                <a:solidFill>
                  <a:srgbClr val="002060"/>
                </a:solidFill>
                <a:latin typeface="Calibri" pitchFamily="34" charset="0"/>
                <a:cs typeface="Calibri" pitchFamily="34" charset="0"/>
              </a:rPr>
              <a:t>rules</a:t>
            </a:r>
          </a:p>
          <a:p>
            <a:pPr lvl="1">
              <a:buClr>
                <a:srgbClr val="002060"/>
              </a:buClr>
              <a:buFont typeface="Wingdings" panose="05000000000000000000" pitchFamily="2" charset="2"/>
              <a:buChar char="§"/>
            </a:pPr>
            <a:r>
              <a:rPr lang="en-US" sz="2400" dirty="0">
                <a:solidFill>
                  <a:srgbClr val="002060"/>
                </a:solidFill>
                <a:latin typeface="Calibri" pitchFamily="34" charset="0"/>
                <a:cs typeface="Calibri" pitchFamily="34" charset="0"/>
              </a:rPr>
              <a:t>Lead content and lead surface coating limits must be </a:t>
            </a:r>
            <a:r>
              <a:rPr lang="en-US" sz="2400" dirty="0" smtClean="0">
                <a:solidFill>
                  <a:srgbClr val="002060"/>
                </a:solidFill>
                <a:latin typeface="Calibri" pitchFamily="34" charset="0"/>
                <a:cs typeface="Calibri" pitchFamily="34" charset="0"/>
              </a:rPr>
              <a:t>met</a:t>
            </a:r>
            <a:endParaRPr lang="en-US" sz="2400" dirty="0">
              <a:solidFill>
                <a:srgbClr val="002060"/>
              </a:solidFill>
              <a:latin typeface="Calibri" pitchFamily="34" charset="0"/>
              <a:cs typeface="Calibri" pitchFamily="34" charset="0"/>
            </a:endParaRPr>
          </a:p>
          <a:p>
            <a:pPr lvl="1">
              <a:buClr>
                <a:srgbClr val="002060"/>
              </a:buClr>
              <a:buFont typeface="Wingdings" panose="05000000000000000000" pitchFamily="2" charset="2"/>
              <a:buChar char="§"/>
            </a:pPr>
            <a:r>
              <a:rPr lang="en-US" sz="2400" dirty="0" smtClean="0">
                <a:solidFill>
                  <a:srgbClr val="002060"/>
                </a:solidFill>
                <a:latin typeface="Calibri" pitchFamily="34" charset="0"/>
                <a:cs typeface="Calibri" pitchFamily="34" charset="0"/>
              </a:rPr>
              <a:t>Child </a:t>
            </a:r>
            <a:r>
              <a:rPr lang="en-US" sz="2400" dirty="0">
                <a:solidFill>
                  <a:srgbClr val="002060"/>
                </a:solidFill>
                <a:latin typeface="Calibri" pitchFamily="34" charset="0"/>
                <a:cs typeface="Calibri" pitchFamily="34" charset="0"/>
              </a:rPr>
              <a:t>care articles (for children 3 and under) are subject to phthalate </a:t>
            </a:r>
            <a:r>
              <a:rPr lang="en-US" sz="2400" dirty="0" smtClean="0">
                <a:solidFill>
                  <a:srgbClr val="002060"/>
                </a:solidFill>
                <a:latin typeface="Calibri" pitchFamily="34" charset="0"/>
                <a:cs typeface="Calibri" pitchFamily="34" charset="0"/>
              </a:rPr>
              <a:t>requirements</a:t>
            </a:r>
            <a:endParaRPr lang="en-US" sz="2400" dirty="0">
              <a:solidFill>
                <a:srgbClr val="002060"/>
              </a:solidFill>
              <a:latin typeface="Calibri" pitchFamily="34" charset="0"/>
              <a:cs typeface="Calibri" pitchFamily="34" charset="0"/>
            </a:endParaRPr>
          </a:p>
          <a:p>
            <a:pPr>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Issue a Children’s </a:t>
            </a:r>
            <a:r>
              <a:rPr lang="en-US" sz="2400" b="1" dirty="0">
                <a:solidFill>
                  <a:srgbClr val="002060"/>
                </a:solidFill>
                <a:latin typeface="Calibri" pitchFamily="34" charset="0"/>
                <a:cs typeface="Calibri" pitchFamily="34" charset="0"/>
              </a:rPr>
              <a:t>Product Certificate (</a:t>
            </a:r>
            <a:r>
              <a:rPr lang="en-US" sz="2400" b="1" dirty="0" smtClean="0">
                <a:solidFill>
                  <a:srgbClr val="002060"/>
                </a:solidFill>
                <a:latin typeface="Calibri" pitchFamily="34" charset="0"/>
                <a:cs typeface="Calibri" pitchFamily="34" charset="0"/>
              </a:rPr>
              <a:t>CPC)</a:t>
            </a:r>
            <a:endParaRPr lang="en-US" sz="2400" b="1" dirty="0">
              <a:solidFill>
                <a:srgbClr val="002060"/>
              </a:solidFill>
              <a:latin typeface="Calibri" pitchFamily="34" charset="0"/>
              <a:cs typeface="Calibri" pitchFamily="34" charset="0"/>
            </a:endParaRPr>
          </a:p>
          <a:p>
            <a:pPr lvl="1">
              <a:buClr>
                <a:srgbClr val="002060"/>
              </a:buClr>
              <a:buFont typeface="Wingdings" pitchFamily="2" charset="2"/>
              <a:buChar char="§"/>
            </a:pPr>
            <a:r>
              <a:rPr lang="en-US" sz="2400" dirty="0">
                <a:solidFill>
                  <a:srgbClr val="002060"/>
                </a:solidFill>
                <a:latin typeface="Calibri" pitchFamily="34" charset="0"/>
                <a:cs typeface="Calibri" pitchFamily="34" charset="0"/>
              </a:rPr>
              <a:t>CPC shows conformance to applicable requirements (</a:t>
            </a:r>
            <a:r>
              <a:rPr lang="en-US" sz="2400" i="1" dirty="0">
                <a:solidFill>
                  <a:srgbClr val="002060"/>
                </a:solidFill>
                <a:latin typeface="Calibri" pitchFamily="34" charset="0"/>
                <a:cs typeface="Calibri" pitchFamily="34" charset="0"/>
              </a:rPr>
              <a:t>e.g.</a:t>
            </a:r>
            <a:r>
              <a:rPr lang="en-US" sz="2400" dirty="0">
                <a:solidFill>
                  <a:srgbClr val="002060"/>
                </a:solidFill>
                <a:latin typeface="Calibri" pitchFamily="34" charset="0"/>
                <a:cs typeface="Calibri" pitchFamily="34" charset="0"/>
              </a:rPr>
              <a:t>, flammability, lead, phthalates</a:t>
            </a:r>
            <a:r>
              <a:rPr lang="en-US" sz="2400" dirty="0" smtClean="0">
                <a:solidFill>
                  <a:srgbClr val="002060"/>
                </a:solidFill>
                <a:latin typeface="Calibri" pitchFamily="34" charset="0"/>
                <a:cs typeface="Calibri" pitchFamily="34" charset="0"/>
              </a:rPr>
              <a:t>) </a:t>
            </a:r>
            <a:r>
              <a:rPr lang="en-US" sz="2400" dirty="0">
                <a:solidFill>
                  <a:srgbClr val="002060"/>
                </a:solidFill>
                <a:latin typeface="Calibri" pitchFamily="34" charset="0"/>
                <a:cs typeface="Calibri" pitchFamily="34" charset="0"/>
              </a:rPr>
              <a:t>based on third party </a:t>
            </a:r>
            <a:r>
              <a:rPr lang="en-US" sz="2400" dirty="0" smtClean="0">
                <a:solidFill>
                  <a:srgbClr val="002060"/>
                </a:solidFill>
                <a:latin typeface="Calibri" pitchFamily="34" charset="0"/>
                <a:cs typeface="Calibri" pitchFamily="34" charset="0"/>
              </a:rPr>
              <a:t>testing</a:t>
            </a:r>
            <a:endParaRPr lang="en-US" sz="2400" dirty="0">
              <a:solidFill>
                <a:srgbClr val="002060"/>
              </a:solidFill>
              <a:latin typeface="Calibri" pitchFamily="34" charset="0"/>
              <a:cs typeface="Calibri" pitchFamily="34" charset="0"/>
            </a:endParaRPr>
          </a:p>
          <a:p>
            <a:pPr>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Use accredited </a:t>
            </a:r>
            <a:r>
              <a:rPr lang="en-US" sz="2400" b="1" dirty="0">
                <a:solidFill>
                  <a:srgbClr val="002060"/>
                </a:solidFill>
                <a:latin typeface="Calibri" pitchFamily="34" charset="0"/>
                <a:cs typeface="Calibri" pitchFamily="34" charset="0"/>
              </a:rPr>
              <a:t>third party </a:t>
            </a:r>
            <a:r>
              <a:rPr lang="en-US" sz="2400" b="1" dirty="0" err="1" smtClean="0">
                <a:solidFill>
                  <a:srgbClr val="002060"/>
                </a:solidFill>
                <a:latin typeface="Calibri" pitchFamily="34" charset="0"/>
                <a:cs typeface="Calibri" pitchFamily="34" charset="0"/>
              </a:rPr>
              <a:t>CPSC</a:t>
            </a:r>
            <a:r>
              <a:rPr lang="en-US" sz="2400" b="1" dirty="0" smtClean="0">
                <a:solidFill>
                  <a:srgbClr val="002060"/>
                </a:solidFill>
                <a:latin typeface="Calibri" pitchFamily="34" charset="0"/>
                <a:cs typeface="Calibri" pitchFamily="34" charset="0"/>
              </a:rPr>
              <a:t>-accepted laboratory </a:t>
            </a:r>
          </a:p>
          <a:p>
            <a:pPr>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Have </a:t>
            </a:r>
            <a:r>
              <a:rPr lang="en-US" sz="2400" b="1" dirty="0">
                <a:solidFill>
                  <a:srgbClr val="002060"/>
                </a:solidFill>
                <a:latin typeface="Calibri" pitchFamily="34" charset="0"/>
                <a:cs typeface="Calibri" pitchFamily="34" charset="0"/>
              </a:rPr>
              <a:t>permanent tracking information affixed to the product and its </a:t>
            </a:r>
            <a:r>
              <a:rPr lang="en-US" sz="2400" b="1" dirty="0" smtClean="0">
                <a:solidFill>
                  <a:srgbClr val="002060"/>
                </a:solidFill>
                <a:latin typeface="Calibri" pitchFamily="34" charset="0"/>
                <a:cs typeface="Calibri" pitchFamily="34" charset="0"/>
              </a:rPr>
              <a:t>packaging, when practicable </a:t>
            </a:r>
          </a:p>
        </p:txBody>
      </p:sp>
    </p:spTree>
    <p:extLst>
      <p:ext uri="{BB962C8B-B14F-4D97-AF65-F5344CB8AC3E}">
        <p14:creationId xmlns:p14="http://schemas.microsoft.com/office/powerpoint/2010/main" val="1962667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a:noFill/>
          </a:ln>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 Lead Requirements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a:solidFill>
                <a:prstClr val="black">
                  <a:tint val="75000"/>
                </a:prstClr>
              </a:solidFill>
            </a:endParaRPr>
          </a:p>
        </p:txBody>
      </p:sp>
      <p:sp>
        <p:nvSpPr>
          <p:cNvPr id="6" name="TextBox 5"/>
          <p:cNvSpPr txBox="1"/>
          <p:nvPr/>
        </p:nvSpPr>
        <p:spPr>
          <a:xfrm>
            <a:off x="457200" y="1234619"/>
            <a:ext cx="8229600" cy="452431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Total Lead Content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Children’s products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Limits total lead in accessible parts to 100 ppm</a:t>
            </a: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Lead in Paint and </a:t>
            </a:r>
            <a:r>
              <a:rPr lang="en-US" sz="2400" b="1" dirty="0">
                <a:solidFill>
                  <a:srgbClr val="002060"/>
                </a:solidFill>
                <a:latin typeface="Calibri" pitchFamily="34" charset="0"/>
                <a:cs typeface="Calibri" pitchFamily="34" charset="0"/>
              </a:rPr>
              <a:t>S</a:t>
            </a:r>
            <a:r>
              <a:rPr lang="en-US" sz="2400" b="1" dirty="0" smtClean="0">
                <a:solidFill>
                  <a:srgbClr val="002060"/>
                </a:solidFill>
                <a:latin typeface="Calibri" pitchFamily="34" charset="0"/>
                <a:cs typeface="Calibri" pitchFamily="34" charset="0"/>
              </a:rPr>
              <a:t>urface Coatings </a:t>
            </a:r>
          </a:p>
          <a:p>
            <a:pPr marL="800100" lvl="1" indent="-342900">
              <a:buClr>
                <a:srgbClr val="002060"/>
              </a:buClr>
              <a:buFont typeface="Wingdings" pitchFamily="2" charset="2"/>
              <a:buChar char="§"/>
            </a:pPr>
            <a:r>
              <a:rPr lang="en-US" sz="2400" dirty="0">
                <a:solidFill>
                  <a:srgbClr val="002060"/>
                </a:solidFill>
                <a:latin typeface="Calibri" pitchFamily="34" charset="0"/>
                <a:cs typeface="Calibri" pitchFamily="34" charset="0"/>
              </a:rPr>
              <a:t>16 CFR Part 1303: Protects consumers, especially children, from being poisoned by excessive lead in surface coatings on certain </a:t>
            </a:r>
            <a:r>
              <a:rPr lang="en-US" sz="2400" dirty="0" smtClean="0">
                <a:solidFill>
                  <a:srgbClr val="002060"/>
                </a:solidFill>
                <a:latin typeface="Calibri" pitchFamily="34" charset="0"/>
                <a:cs typeface="Calibri" pitchFamily="34" charset="0"/>
              </a:rPr>
              <a:t>products</a:t>
            </a:r>
            <a:endParaRPr lang="en-US" sz="2400"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Children’s products, toys, and some furniture bearing a surface coating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Bans paint and other similar surface coatings that contain more than 0.009% lead (90 ppm)</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Separate from the underlying substrate </a:t>
            </a:r>
            <a:r>
              <a:rPr lang="en-US" sz="2400" dirty="0">
                <a:solidFill>
                  <a:srgbClr val="002060"/>
                </a:solidFill>
                <a:latin typeface="Calibri" panose="020F0502020204030204" pitchFamily="34" charset="0"/>
              </a:rPr>
              <a:t> </a:t>
            </a:r>
            <a:endParaRPr lang="en-US" sz="2400" b="1" dirty="0" smtClean="0">
              <a:solidFill>
                <a:srgbClr val="002060"/>
              </a:solidFill>
              <a:latin typeface="Calibri" pitchFamily="34" charset="0"/>
              <a:cs typeface="Calibri" pitchFamily="34" charset="0"/>
            </a:endParaRPr>
          </a:p>
        </p:txBody>
      </p:sp>
      <p:sp>
        <p:nvSpPr>
          <p:cNvPr id="8" name="TextBox 7"/>
          <p:cNvSpPr txBox="1"/>
          <p:nvPr/>
        </p:nvSpPr>
        <p:spPr>
          <a:xfrm>
            <a:off x="3173673" y="5758934"/>
            <a:ext cx="2819400" cy="461665"/>
          </a:xfrm>
          <a:prstGeom prst="rect">
            <a:avLst/>
          </a:prstGeom>
          <a:noFill/>
          <a:ln w="38100">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b="1" dirty="0" smtClean="0">
                <a:solidFill>
                  <a:srgbClr val="002060"/>
                </a:solidFill>
                <a:latin typeface="Calibri" pitchFamily="34" charset="0"/>
                <a:cs typeface="Calibri" pitchFamily="34" charset="0"/>
              </a:rPr>
              <a:t>www.cpsc.gov/lead</a:t>
            </a:r>
            <a:endParaRPr lang="en-US" sz="2400" b="1" dirty="0">
              <a:solidFill>
                <a:srgbClr val="002060"/>
              </a:solidFill>
              <a:latin typeface="Calibri" pitchFamily="34" charset="0"/>
              <a:cs typeface="Calibri" pitchFamily="34" charset="0"/>
            </a:endParaRPr>
          </a:p>
        </p:txBody>
      </p:sp>
      <p:pic>
        <p:nvPicPr>
          <p:cNvPr id="15362" name="Picture 2" descr="http://www.chemistryexplained.com/images/chfa_03_img04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310819"/>
            <a:ext cx="1228099" cy="1203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03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915400" cy="1143000"/>
          </a:xfrm>
          <a:ln>
            <a:noFill/>
          </a:ln>
        </p:spPr>
        <p:txBody>
          <a:bodyPr>
            <a:noAutofit/>
          </a:bodyPr>
          <a:lstStyle/>
          <a:p>
            <a:pPr algn="ctr"/>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Lead - Clothing and Textiles</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
        <p:nvSpPr>
          <p:cNvPr id="6" name="TextBox 5"/>
          <p:cNvSpPr txBox="1"/>
          <p:nvPr/>
        </p:nvSpPr>
        <p:spPr>
          <a:xfrm>
            <a:off x="381000" y="1447800"/>
            <a:ext cx="8229600" cy="440120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anose="05000000000000000000" pitchFamily="2" charset="2"/>
              <a:buChar char="v"/>
            </a:pPr>
            <a:r>
              <a:rPr lang="en-US" sz="2800" b="1" dirty="0">
                <a:solidFill>
                  <a:srgbClr val="002060"/>
                </a:solidFill>
                <a:latin typeface="Calibri" pitchFamily="34" charset="0"/>
                <a:cs typeface="Calibri" pitchFamily="34" charset="0"/>
              </a:rPr>
              <a:t>Lead content and surface coating limits must be met for certain </a:t>
            </a:r>
            <a:r>
              <a:rPr lang="en-US" sz="2800" b="1" dirty="0" smtClean="0">
                <a:solidFill>
                  <a:srgbClr val="002060"/>
                </a:solidFill>
                <a:latin typeface="Calibri" pitchFamily="34" charset="0"/>
                <a:cs typeface="Calibri" pitchFamily="34" charset="0"/>
              </a:rPr>
              <a:t>accessible components </a:t>
            </a:r>
            <a:r>
              <a:rPr lang="en-US" sz="2800" b="1" dirty="0">
                <a:solidFill>
                  <a:srgbClr val="002060"/>
                </a:solidFill>
                <a:latin typeface="Calibri" pitchFamily="34" charset="0"/>
                <a:cs typeface="Calibri" pitchFamily="34" charset="0"/>
              </a:rPr>
              <a:t>of textile products, clothing, and clothing accessories</a:t>
            </a:r>
            <a:r>
              <a:rPr lang="en-US" sz="2800" b="1" dirty="0" smtClean="0">
                <a:solidFill>
                  <a:srgbClr val="002060"/>
                </a:solidFill>
                <a:latin typeface="Calibri" pitchFamily="34" charset="0"/>
                <a:cs typeface="Calibri" pitchFamily="34" charset="0"/>
              </a:rPr>
              <a:t>.</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Buttons, snaps, grommets and zippers must meet total lead content requirements.</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Painted buttons and snaps, painted zippers, heat transfers, and screen prints are subject to the lead in surface coating ban.</a:t>
            </a:r>
          </a:p>
          <a:p>
            <a:pPr marL="800100" lvl="1" indent="-342900">
              <a:buClr>
                <a:srgbClr val="002060"/>
              </a:buClr>
              <a:buFont typeface="Wingdings" panose="05000000000000000000" pitchFamily="2" charset="2"/>
              <a:buChar char="§"/>
            </a:pPr>
            <a:r>
              <a:rPr lang="en-US" sz="2800" dirty="0" smtClean="0">
                <a:solidFill>
                  <a:srgbClr val="002060"/>
                </a:solidFill>
                <a:latin typeface="Calibri" pitchFamily="34" charset="0"/>
                <a:cs typeface="Calibri" pitchFamily="34" charset="0"/>
              </a:rPr>
              <a:t>Inaccessible lead component parts are exempt. </a:t>
            </a:r>
            <a:endParaRPr lang="en-US" sz="28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Component part testing</a:t>
            </a:r>
          </a:p>
        </p:txBody>
      </p:sp>
      <p:pic>
        <p:nvPicPr>
          <p:cNvPr id="16386" name="Picture 2" descr="C:\Users\rchan\Desktop\Projects\FFA_Children'sClothing\NoEdit\DSC003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5333999"/>
            <a:ext cx="1972557" cy="131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6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219200"/>
          </a:xfrm>
          <a:ln>
            <a:noFill/>
          </a:ln>
        </p:spPr>
        <p:txBody>
          <a:bodyPr>
            <a:noAutofit/>
          </a:bodyPr>
          <a:lstStyle/>
          <a:p>
            <a:pPr algn="ctr"/>
            <a:r>
              <a:rPr lang="en-US" sz="5000" dirty="0" smtClean="0">
                <a:effectLst>
                  <a:outerShdw blurRad="38100" dist="38100" dir="2700000" algn="tl">
                    <a:srgbClr val="000000">
                      <a:alpha val="43137"/>
                    </a:srgbClr>
                  </a:outerShdw>
                </a:effectLst>
                <a:latin typeface="Calibri" pitchFamily="34" charset="0"/>
                <a:cs typeface="Calibri" pitchFamily="34" charset="0"/>
              </a:rPr>
              <a:t>Lead Determinations - Textiles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533400" y="1752601"/>
            <a:ext cx="8001000" cy="2514599"/>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Autofit/>
          </a:bodyPr>
          <a:lstStyle/>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a:solidFill>
                  <a:srgbClr val="002060"/>
                </a:solidFill>
                <a:latin typeface="Calibri" pitchFamily="34" charset="0"/>
                <a:cs typeface="Calibri" pitchFamily="34" charset="0"/>
              </a:rPr>
              <a:t>CFR </a:t>
            </a:r>
            <a:r>
              <a:rPr lang="en-US" sz="2800" b="1" dirty="0" smtClean="0">
                <a:solidFill>
                  <a:srgbClr val="002060"/>
                </a:solidFill>
                <a:latin typeface="Calibri" pitchFamily="34" charset="0"/>
                <a:cs typeface="Calibri" pitchFamily="34" charset="0"/>
              </a:rPr>
              <a:t>Section 1500.91: Certain materials </a:t>
            </a:r>
            <a:r>
              <a:rPr lang="en-US" sz="2800" b="1" dirty="0">
                <a:solidFill>
                  <a:srgbClr val="002060"/>
                </a:solidFill>
                <a:latin typeface="Calibri" pitchFamily="34" charset="0"/>
                <a:cs typeface="Calibri" pitchFamily="34" charset="0"/>
              </a:rPr>
              <a:t>will not exceed lead </a:t>
            </a:r>
            <a:r>
              <a:rPr lang="en-US" sz="2800" b="1" dirty="0" smtClean="0">
                <a:solidFill>
                  <a:srgbClr val="002060"/>
                </a:solidFill>
                <a:latin typeface="Calibri" pitchFamily="34" charset="0"/>
                <a:cs typeface="Calibri" pitchFamily="34" charset="0"/>
              </a:rPr>
              <a:t>limits</a:t>
            </a:r>
          </a:p>
          <a:p>
            <a:pPr lvl="1">
              <a:buClr>
                <a:srgbClr val="002060"/>
              </a:buClr>
              <a:buFont typeface="Wingdings" panose="05000000000000000000" pitchFamily="2" charset="2"/>
              <a:buChar char="§"/>
            </a:pPr>
            <a:r>
              <a:rPr lang="en-US" dirty="0" smtClean="0">
                <a:solidFill>
                  <a:srgbClr val="002060"/>
                </a:solidFill>
                <a:latin typeface="Calibri" pitchFamily="34" charset="0"/>
                <a:cs typeface="Calibri" pitchFamily="34" charset="0"/>
              </a:rPr>
              <a:t>Includes </a:t>
            </a:r>
            <a:r>
              <a:rPr lang="en-US" dirty="0">
                <a:solidFill>
                  <a:srgbClr val="002060"/>
                </a:solidFill>
                <a:latin typeface="Calibri" pitchFamily="34" charset="0"/>
                <a:cs typeface="Calibri" pitchFamily="34" charset="0"/>
              </a:rPr>
              <a:t>dyed or undyed textiles and nonmetallic </a:t>
            </a:r>
            <a:r>
              <a:rPr lang="en-US" dirty="0" smtClean="0">
                <a:solidFill>
                  <a:srgbClr val="002060"/>
                </a:solidFill>
                <a:latin typeface="Calibri" pitchFamily="34" charset="0"/>
                <a:cs typeface="Calibri" pitchFamily="34" charset="0"/>
              </a:rPr>
              <a:t>thread</a:t>
            </a:r>
            <a:endParaRPr lang="en-US" b="1" dirty="0">
              <a:solidFill>
                <a:srgbClr val="002060"/>
              </a:solidFill>
              <a:latin typeface="Calibri" pitchFamily="34" charset="0"/>
              <a:cs typeface="Calibri" pitchFamily="34" charset="0"/>
            </a:endParaRPr>
          </a:p>
          <a:p>
            <a:pPr>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Currently do not require third party testing </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pic>
        <p:nvPicPr>
          <p:cNvPr id="14338" name="Picture 2" descr="http://www.livescience.com/images/i/000/056/429/original/lead-button.jpg?interpolation=lanczos-none&amp;fit=around%7C300:200&amp;crop=300: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196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10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75" name="Rectangle 31"/>
          <p:cNvSpPr>
            <a:spLocks noChangeArrowheads="1"/>
          </p:cNvSpPr>
          <p:nvPr/>
        </p:nvSpPr>
        <p:spPr bwMode="auto">
          <a:xfrm>
            <a:off x="1828800" y="0"/>
            <a:ext cx="5486400" cy="861774"/>
          </a:xfrm>
          <a:prstGeom prst="rect">
            <a:avLst/>
          </a:prstGeom>
          <a:noFill/>
          <a:ln w="9525">
            <a:noFill/>
            <a:miter lim="800000"/>
            <a:headEnd/>
            <a:tailEnd/>
          </a:ln>
          <a:effectLst/>
        </p:spPr>
        <p:txBody>
          <a:bodyPr wrap="square">
            <a:spAutoFit/>
          </a:bodyPr>
          <a:lstStyle/>
          <a:p>
            <a:pPr algn="ctr">
              <a:buFont typeface="Wingdings" pitchFamily="2" charset="2"/>
              <a:buNone/>
              <a:defRPr/>
            </a:pPr>
            <a:r>
              <a:rPr lang="en-US" sz="5000" dirty="0">
                <a:effectLst>
                  <a:outerShdw blurRad="38100" dist="38100" dir="2700000" algn="tl">
                    <a:srgbClr val="000000">
                      <a:alpha val="43137"/>
                    </a:srgbClr>
                  </a:outerShdw>
                </a:effectLst>
                <a:latin typeface="Calibri" pitchFamily="34" charset="0"/>
                <a:cs typeface="Calibri" pitchFamily="34" charset="0"/>
              </a:rPr>
              <a:t>CPSC </a:t>
            </a:r>
            <a:r>
              <a:rPr lang="en-US" sz="5000" dirty="0" smtClean="0">
                <a:effectLst>
                  <a:outerShdw blurRad="38100" dist="38100" dir="2700000" algn="tl">
                    <a:srgbClr val="000000">
                      <a:alpha val="43137"/>
                    </a:srgbClr>
                  </a:outerShdw>
                </a:effectLst>
                <a:latin typeface="Calibri" pitchFamily="34" charset="0"/>
                <a:cs typeface="Calibri" pitchFamily="34" charset="0"/>
              </a:rPr>
              <a:t>Organization</a:t>
            </a:r>
            <a:r>
              <a:rPr lang="en-US" sz="5000" dirty="0" smtClean="0">
                <a:latin typeface="Arial" panose="020B0604020202020204" pitchFamily="34" charset="0"/>
                <a:cs typeface="Arial" panose="020B0604020202020204" pitchFamily="34" charset="0"/>
              </a:rPr>
              <a:t>*</a:t>
            </a:r>
            <a:endParaRPr lang="en-US" sz="5000" dirty="0">
              <a:latin typeface="Arial" panose="020B0604020202020204" pitchFamily="34" charset="0"/>
              <a:cs typeface="Arial" panose="020B0604020202020204" pitchFamily="34" charset="0"/>
            </a:endParaRPr>
          </a:p>
        </p:txBody>
      </p:sp>
      <p:sp>
        <p:nvSpPr>
          <p:cNvPr id="108576" name="Rectangle 32"/>
          <p:cNvSpPr>
            <a:spLocks noChangeArrowheads="1"/>
          </p:cNvSpPr>
          <p:nvPr/>
        </p:nvSpPr>
        <p:spPr bwMode="auto">
          <a:xfrm>
            <a:off x="463932" y="6096000"/>
            <a:ext cx="8153400" cy="646112"/>
          </a:xfrm>
          <a:prstGeom prst="rect">
            <a:avLst/>
          </a:prstGeom>
          <a:noFill/>
          <a:ln w="9525">
            <a:noFill/>
            <a:miter lim="800000"/>
            <a:headEnd/>
            <a:tailEnd/>
          </a:ln>
          <a:effectLst/>
        </p:spPr>
        <p:txBody>
          <a:bodyPr>
            <a:spAutoFit/>
          </a:bodyPr>
          <a:lstStyle/>
          <a:p>
            <a:pPr eaLnBrk="0" hangingPunct="0">
              <a:buFont typeface="Wingdings" pitchFamily="2" charset="2"/>
              <a:buNone/>
              <a:defRPr/>
            </a:pPr>
            <a:r>
              <a:rPr lang="en-US" sz="1000" b="1" dirty="0">
                <a:solidFill>
                  <a:srgbClr val="002060"/>
                </a:solidFill>
                <a:latin typeface="Arial" panose="020B0604020202020204" pitchFamily="34" charset="0"/>
                <a:cs typeface="Arial" panose="020B0604020202020204" pitchFamily="34" charset="0"/>
              </a:rPr>
              <a:t>*</a:t>
            </a:r>
            <a:r>
              <a:rPr lang="en-US" sz="1200" b="1" dirty="0">
                <a:solidFill>
                  <a:srgbClr val="002060"/>
                </a:solidFill>
                <a:latin typeface="Arial" panose="020B0604020202020204" pitchFamily="34" charset="0"/>
                <a:cs typeface="Arial" panose="020B0604020202020204" pitchFamily="34" charset="0"/>
              </a:rPr>
              <a:t>This is a simplified functional organization chart </a:t>
            </a:r>
            <a:r>
              <a:rPr lang="en-US" sz="1200" b="1" dirty="0" smtClean="0">
                <a:solidFill>
                  <a:srgbClr val="002060"/>
                </a:solidFill>
                <a:latin typeface="Arial" panose="020B0604020202020204" pitchFamily="34" charset="0"/>
                <a:cs typeface="Arial" panose="020B0604020202020204" pitchFamily="34" charset="0"/>
              </a:rPr>
              <a:t>that does </a:t>
            </a:r>
            <a:r>
              <a:rPr lang="en-US" sz="1200" b="1" dirty="0">
                <a:solidFill>
                  <a:srgbClr val="002060"/>
                </a:solidFill>
                <a:latin typeface="Arial" panose="020B0604020202020204" pitchFamily="34" charset="0"/>
                <a:cs typeface="Arial" panose="020B0604020202020204" pitchFamily="34" charset="0"/>
              </a:rPr>
              <a:t>not include many key support groups within the </a:t>
            </a:r>
            <a:r>
              <a:rPr lang="en-US" sz="1200" b="1" dirty="0" smtClean="0">
                <a:solidFill>
                  <a:srgbClr val="002060"/>
                </a:solidFill>
                <a:latin typeface="Arial" panose="020B0604020202020204" pitchFamily="34" charset="0"/>
                <a:cs typeface="Arial" panose="020B0604020202020204" pitchFamily="34" charset="0"/>
              </a:rPr>
              <a:t>CPSC, </a:t>
            </a:r>
            <a:r>
              <a:rPr lang="en-US" sz="1200" b="1" dirty="0">
                <a:solidFill>
                  <a:srgbClr val="002060"/>
                </a:solidFill>
                <a:latin typeface="Arial" panose="020B0604020202020204" pitchFamily="34" charset="0"/>
                <a:cs typeface="Arial" panose="020B0604020202020204" pitchFamily="34" charset="0"/>
              </a:rPr>
              <a:t>including Administration, Human Resources, Information Services, Budget, Planning, Inspector General, Equal Employment, Office of the Secretary, and Congressional Affairs.</a:t>
            </a:r>
          </a:p>
        </p:txBody>
      </p:sp>
      <p:pic>
        <p:nvPicPr>
          <p:cNvPr id="35" name="Picture 2" descr="C:\Users\rchan\Pictures\Clothes\cpsc-activities-related-to-candles-and-candle-accessories-nca-update-2015-4-1024.jpg"/>
          <p:cNvPicPr>
            <a:picLocks noChangeAspect="1" noChangeArrowheads="1"/>
          </p:cNvPicPr>
          <p:nvPr/>
        </p:nvPicPr>
        <p:blipFill rotWithShape="1">
          <a:blip r:embed="rId3">
            <a:extLst>
              <a:ext uri="{28A0092B-C50C-407E-A947-70E740481C1C}">
                <a14:useLocalDpi xmlns:a14="http://schemas.microsoft.com/office/drawing/2010/main" val="0"/>
              </a:ext>
            </a:extLst>
          </a:blip>
          <a:srcRect t="14992" b="6257"/>
          <a:stretch/>
        </p:blipFill>
        <p:spPr bwMode="auto">
          <a:xfrm>
            <a:off x="578232" y="1371600"/>
            <a:ext cx="7924800" cy="4680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063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Screen Printing</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
        <p:nvSpPr>
          <p:cNvPr id="4" name="TextBox 3"/>
          <p:cNvSpPr txBox="1"/>
          <p:nvPr/>
        </p:nvSpPr>
        <p:spPr>
          <a:xfrm>
            <a:off x="155575" y="1495485"/>
            <a:ext cx="8229600" cy="4893647"/>
          </a:xfrm>
          <a:prstGeom prst="rect">
            <a:avLst/>
          </a:prstGeom>
          <a:noFill/>
          <a:ln w="38100">
            <a:solidFill>
              <a:srgbClr val="002060"/>
            </a:solidFill>
          </a:ln>
        </p:spPr>
        <p:txBody>
          <a:bodyPr wrap="square" rtlCol="0">
            <a:spAutoFit/>
          </a:bodyPr>
          <a:lstStyle/>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Screen printing—generally considered to be a surface coating </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S</a:t>
            </a:r>
            <a:r>
              <a:rPr lang="en-US" sz="2400" dirty="0" smtClean="0">
                <a:solidFill>
                  <a:srgbClr val="002060"/>
                </a:solidFill>
                <a:latin typeface="Calibri" pitchFamily="34" charset="0"/>
                <a:cs typeface="Calibri" pitchFamily="34" charset="0"/>
              </a:rPr>
              <a:t>ubject to the lead in paint and surface coating limits (90 ppm) </a:t>
            </a:r>
          </a:p>
          <a:p>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Compliance and Testing</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T</a:t>
            </a:r>
            <a:r>
              <a:rPr lang="en-US" sz="2400" dirty="0" smtClean="0">
                <a:solidFill>
                  <a:srgbClr val="002060"/>
                </a:solidFill>
                <a:latin typeface="Calibri" pitchFamily="34" charset="0"/>
                <a:cs typeface="Calibri" pitchFamily="34" charset="0"/>
              </a:rPr>
              <a:t>est finished product at accredited </a:t>
            </a:r>
            <a:r>
              <a:rPr lang="en-US" sz="2400" dirty="0" err="1" smtClean="0">
                <a:solidFill>
                  <a:srgbClr val="002060"/>
                </a:solidFill>
                <a:latin typeface="Calibri" pitchFamily="34" charset="0"/>
                <a:cs typeface="Calibri" pitchFamily="34" charset="0"/>
              </a:rPr>
              <a:t>CPSC</a:t>
            </a:r>
            <a:r>
              <a:rPr lang="en-US" sz="2400" dirty="0" smtClean="0">
                <a:solidFill>
                  <a:srgbClr val="002060"/>
                </a:solidFill>
                <a:latin typeface="Calibri" pitchFamily="34" charset="0"/>
                <a:cs typeface="Calibri" pitchFamily="34" charset="0"/>
              </a:rPr>
              <a:t>-accepted laboratory  </a:t>
            </a:r>
          </a:p>
          <a:p>
            <a:pPr marL="800100" lvl="1" indent="-342900">
              <a:buFont typeface="Wingdings" pitchFamily="2" charset="2"/>
              <a:buChar char="§"/>
            </a:pPr>
            <a:r>
              <a:rPr lang="en-US" sz="2400" dirty="0">
                <a:solidFill>
                  <a:srgbClr val="002060"/>
                </a:solidFill>
                <a:latin typeface="Calibri" pitchFamily="34" charset="0"/>
                <a:cs typeface="Calibri" pitchFamily="34" charset="0"/>
              </a:rPr>
              <a:t>Component part </a:t>
            </a:r>
            <a:r>
              <a:rPr lang="en-US" sz="2400" dirty="0" smtClean="0">
                <a:solidFill>
                  <a:srgbClr val="002060"/>
                </a:solidFill>
                <a:latin typeface="Calibri" pitchFamily="34" charset="0"/>
                <a:cs typeface="Calibri" pitchFamily="34" charset="0"/>
              </a:rPr>
              <a:t>testing—Obtain </a:t>
            </a:r>
            <a:r>
              <a:rPr lang="en-US" sz="2400" dirty="0">
                <a:solidFill>
                  <a:srgbClr val="002060"/>
                </a:solidFill>
                <a:latin typeface="Calibri" pitchFamily="34" charset="0"/>
                <a:cs typeface="Calibri" pitchFamily="34" charset="0"/>
              </a:rPr>
              <a:t>testing results or CPC from print ink, paint, pigment supplier</a:t>
            </a:r>
          </a:p>
          <a:p>
            <a:pPr lvl="1"/>
            <a:endParaRPr lang="en-US" sz="24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400" b="1" dirty="0" smtClean="0">
                <a:solidFill>
                  <a:srgbClr val="002060"/>
                </a:solidFill>
                <a:latin typeface="Calibri" pitchFamily="34" charset="0"/>
                <a:cs typeface="Calibri" pitchFamily="34" charset="0"/>
              </a:rPr>
              <a:t>Screen printing on children’s sleepwear for children under 3 (child care article) subject to phthalate requirements</a:t>
            </a:r>
          </a:p>
        </p:txBody>
      </p:sp>
      <p:sp>
        <p:nvSpPr>
          <p:cNvPr id="5" name="AutoShape 2" descr="Personalized T-Shi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http://s7ondemand1.scene7.com/is/image/Gymboree/140129539?$PRODMAINNEW$"/>
          <p:cNvPicPr>
            <a:picLocks noChangeAspect="1" noChangeArrowheads="1"/>
          </p:cNvPicPr>
          <p:nvPr/>
        </p:nvPicPr>
        <p:blipFill rotWithShape="1">
          <a:blip r:embed="rId2">
            <a:extLst>
              <a:ext uri="{28A0092B-C50C-407E-A947-70E740481C1C}">
                <a14:useLocalDpi xmlns:a14="http://schemas.microsoft.com/office/drawing/2010/main" val="0"/>
              </a:ext>
            </a:extLst>
          </a:blip>
          <a:srcRect t="10150" b="14645"/>
          <a:stretch/>
        </p:blipFill>
        <p:spPr bwMode="auto">
          <a:xfrm>
            <a:off x="7315200" y="2667000"/>
            <a:ext cx="1846724" cy="176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22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944930" cy="1143000"/>
          </a:xfrm>
          <a:ln>
            <a:noFill/>
          </a:ln>
        </p:spPr>
        <p:txBody>
          <a:bodyPr>
            <a:no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Phthalates - Child Care Articles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
        <p:nvSpPr>
          <p:cNvPr id="6" name="TextBox 5"/>
          <p:cNvSpPr txBox="1"/>
          <p:nvPr/>
        </p:nvSpPr>
        <p:spPr>
          <a:xfrm>
            <a:off x="150743" y="1295400"/>
            <a:ext cx="8764657" cy="4893647"/>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Phthalates are chemical plasticizers that are often used in the production of </a:t>
            </a:r>
            <a:r>
              <a:rPr lang="en-US" sz="2400" b="1" dirty="0" smtClean="0">
                <a:solidFill>
                  <a:srgbClr val="002060"/>
                </a:solidFill>
                <a:latin typeface="Calibri" pitchFamily="34" charset="0"/>
                <a:cs typeface="Calibri" pitchFamily="34" charset="0"/>
              </a:rPr>
              <a:t>many </a:t>
            </a:r>
            <a:r>
              <a:rPr lang="en-US" sz="2400" b="1" dirty="0">
                <a:solidFill>
                  <a:srgbClr val="002060"/>
                </a:solidFill>
                <a:latin typeface="Calibri" pitchFamily="34" charset="0"/>
                <a:cs typeface="Calibri" pitchFamily="34" charset="0"/>
              </a:rPr>
              <a:t>types of plastics, certain inks, paints, and other </a:t>
            </a:r>
            <a:r>
              <a:rPr lang="en-US" sz="2400" b="1" dirty="0" smtClean="0">
                <a:solidFill>
                  <a:srgbClr val="002060"/>
                </a:solidFill>
                <a:latin typeface="Calibri" pitchFamily="34" charset="0"/>
                <a:cs typeface="Calibri" pitchFamily="34" charset="0"/>
              </a:rPr>
              <a:t>products.</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Six types of banned phthalates in toys and child care </a:t>
            </a:r>
            <a:r>
              <a:rPr lang="en-US" sz="2400" b="1" dirty="0" smtClean="0">
                <a:solidFill>
                  <a:srgbClr val="002060"/>
                </a:solidFill>
                <a:latin typeface="Calibri" pitchFamily="34" charset="0"/>
                <a:cs typeface="Calibri" pitchFamily="34" charset="0"/>
              </a:rPr>
              <a:t>articles:</a:t>
            </a:r>
            <a:endParaRPr lang="en-US" sz="2400" b="1"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a:solidFill>
                  <a:srgbClr val="002060"/>
                </a:solidFill>
                <a:latin typeface="Calibri" pitchFamily="34" charset="0"/>
                <a:cs typeface="Calibri" pitchFamily="34" charset="0"/>
              </a:rPr>
              <a:t>Three types permanently banned (DEHP, DBP, BBP) in any amount greater than 0.1 percent (computed for each phthalate, </a:t>
            </a:r>
            <a:r>
              <a:rPr lang="en-US" sz="2400" dirty="0" smtClean="0">
                <a:solidFill>
                  <a:srgbClr val="002060"/>
                </a:solidFill>
                <a:latin typeface="Calibri" pitchFamily="34" charset="0"/>
                <a:cs typeface="Calibri" pitchFamily="34" charset="0"/>
              </a:rPr>
              <a:t>individually)</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Three </a:t>
            </a:r>
            <a:r>
              <a:rPr lang="en-US" sz="2400" dirty="0">
                <a:solidFill>
                  <a:srgbClr val="002060"/>
                </a:solidFill>
                <a:latin typeface="Calibri" pitchFamily="34" charset="0"/>
                <a:cs typeface="Calibri" pitchFamily="34" charset="0"/>
              </a:rPr>
              <a:t>types interim banned (DINP, DIDP, and </a:t>
            </a:r>
            <a:r>
              <a:rPr lang="en-US" sz="2400" dirty="0" err="1">
                <a:solidFill>
                  <a:srgbClr val="002060"/>
                </a:solidFill>
                <a:latin typeface="Calibri" pitchFamily="34" charset="0"/>
                <a:cs typeface="Calibri" pitchFamily="34" charset="0"/>
              </a:rPr>
              <a:t>DnOP</a:t>
            </a:r>
            <a:r>
              <a:rPr lang="en-US" sz="2400" dirty="0" smtClean="0">
                <a:solidFill>
                  <a:srgbClr val="002060"/>
                </a:solidFill>
                <a:latin typeface="Calibri" pitchFamily="34" charset="0"/>
                <a:cs typeface="Calibri" pitchFamily="34" charset="0"/>
              </a:rPr>
              <a:t>)</a:t>
            </a:r>
          </a:p>
          <a:p>
            <a:pPr marL="800100" lvl="1" indent="-342900">
              <a:buClr>
                <a:srgbClr val="002060"/>
              </a:buClr>
              <a:buFont typeface="Wingdings" pitchFamily="2" charset="2"/>
              <a:buChar char="§"/>
            </a:pPr>
            <a:endParaRPr lang="en-US" sz="2400" dirty="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Applies to:</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Plasticized </a:t>
            </a:r>
            <a:r>
              <a:rPr lang="en-US" sz="2400" dirty="0">
                <a:solidFill>
                  <a:srgbClr val="002060"/>
                </a:solidFill>
                <a:latin typeface="Calibri" pitchFamily="34" charset="0"/>
                <a:cs typeface="Calibri" pitchFamily="34" charset="0"/>
              </a:rPr>
              <a:t>component parts in toys and child care </a:t>
            </a:r>
            <a:r>
              <a:rPr lang="en-US" sz="2400" dirty="0" smtClean="0">
                <a:solidFill>
                  <a:srgbClr val="002060"/>
                </a:solidFill>
                <a:latin typeface="Calibri" pitchFamily="34" charset="0"/>
                <a:cs typeface="Calibri" pitchFamily="34" charset="0"/>
              </a:rPr>
              <a:t>articles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Accessible </a:t>
            </a:r>
            <a:r>
              <a:rPr lang="en-US" sz="2400" dirty="0">
                <a:solidFill>
                  <a:srgbClr val="002060"/>
                </a:solidFill>
                <a:latin typeface="Calibri" pitchFamily="34" charset="0"/>
                <a:cs typeface="Calibri" pitchFamily="34" charset="0"/>
              </a:rPr>
              <a:t>component parts</a:t>
            </a:r>
          </a:p>
        </p:txBody>
      </p:sp>
      <p:sp>
        <p:nvSpPr>
          <p:cNvPr id="8" name="TextBox 7"/>
          <p:cNvSpPr txBox="1"/>
          <p:nvPr/>
        </p:nvSpPr>
        <p:spPr>
          <a:xfrm>
            <a:off x="2819400" y="6189047"/>
            <a:ext cx="3352800" cy="461665"/>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300" b="1" dirty="0" smtClean="0">
                <a:solidFill>
                  <a:srgbClr val="002060"/>
                </a:solidFill>
                <a:latin typeface="Calibri" pitchFamily="34" charset="0"/>
                <a:cs typeface="Calibri" pitchFamily="34" charset="0"/>
              </a:rPr>
              <a:t>www.cpsc.gov/phthalates</a:t>
            </a:r>
            <a:endParaRPr lang="en-US" sz="2300" b="1" dirty="0">
              <a:solidFill>
                <a:srgbClr val="002060"/>
              </a:solidFill>
              <a:latin typeface="Calibri" pitchFamily="34" charset="0"/>
              <a:cs typeface="Calibri" pitchFamily="34" charset="0"/>
            </a:endParaRPr>
          </a:p>
        </p:txBody>
      </p:sp>
      <p:pic>
        <p:nvPicPr>
          <p:cNvPr id="27650" name="Picture 2" descr="http://blogs.discovermagazine.com/d-brief/files/2013/05/pacifi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4114113"/>
            <a:ext cx="1371600" cy="91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63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753600" cy="1143000"/>
          </a:xfrm>
        </p:spPr>
        <p:txBody>
          <a:bodyPr>
            <a:noAutofit/>
          </a:bodyPr>
          <a:lstStyle/>
          <a:p>
            <a:pPr algn="ctr"/>
            <a:r>
              <a:rPr lang="en-US" sz="4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3rd Party Testing - Children’s Products</a:t>
            </a:r>
            <a:endParaRPr lang="en-US" sz="4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sp>
        <p:nvSpPr>
          <p:cNvPr id="6" name="TextBox 5"/>
          <p:cNvSpPr txBox="1"/>
          <p:nvPr/>
        </p:nvSpPr>
        <p:spPr>
          <a:xfrm>
            <a:off x="500269" y="1524000"/>
            <a:ext cx="8153401" cy="4154984"/>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400" b="1" dirty="0">
                <a:solidFill>
                  <a:srgbClr val="002060"/>
                </a:solidFill>
                <a:latin typeface="Calibri" pitchFamily="34" charset="0"/>
                <a:cs typeface="Calibri" pitchFamily="34" charset="0"/>
              </a:rPr>
              <a:t>Children’s products must be tested by </a:t>
            </a:r>
            <a:r>
              <a:rPr lang="en-US" sz="2400" b="1" dirty="0" smtClean="0">
                <a:solidFill>
                  <a:srgbClr val="002060"/>
                </a:solidFill>
                <a:latin typeface="Calibri" pitchFamily="34" charset="0"/>
                <a:cs typeface="Calibri" pitchFamily="34" charset="0"/>
              </a:rPr>
              <a:t>an accredited </a:t>
            </a:r>
            <a:r>
              <a:rPr lang="en-US" sz="2400" b="1" dirty="0">
                <a:solidFill>
                  <a:srgbClr val="002060"/>
                </a:solidFill>
                <a:latin typeface="Calibri" pitchFamily="34" charset="0"/>
                <a:cs typeface="Calibri" pitchFamily="34" charset="0"/>
              </a:rPr>
              <a:t>CPSC-accepted third party </a:t>
            </a:r>
            <a:r>
              <a:rPr lang="en-US" sz="2400" b="1" dirty="0" smtClean="0">
                <a:solidFill>
                  <a:srgbClr val="002060"/>
                </a:solidFill>
                <a:latin typeface="Calibri" pitchFamily="34" charset="0"/>
                <a:cs typeface="Calibri" pitchFamily="34" charset="0"/>
              </a:rPr>
              <a:t>laboratory.</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Types of third party testing for Children’s Products: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Initial Testing</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Material Change Testing</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Periodic Testing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Component Part Testing </a:t>
            </a:r>
          </a:p>
          <a:p>
            <a:pPr marL="342900" indent="-34290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Children's </a:t>
            </a:r>
            <a:r>
              <a:rPr lang="en-US" sz="2400" b="1" dirty="0">
                <a:solidFill>
                  <a:srgbClr val="002060"/>
                </a:solidFill>
                <a:latin typeface="Calibri" pitchFamily="34" charset="0"/>
                <a:cs typeface="Calibri" pitchFamily="34" charset="0"/>
              </a:rPr>
              <a:t>Product Certificate (CPC) based on passing results of the third party </a:t>
            </a:r>
            <a:r>
              <a:rPr lang="en-US" sz="2400" b="1" dirty="0" smtClean="0">
                <a:solidFill>
                  <a:srgbClr val="002060"/>
                </a:solidFill>
                <a:latin typeface="Calibri" pitchFamily="34" charset="0"/>
                <a:cs typeface="Calibri" pitchFamily="34" charset="0"/>
              </a:rPr>
              <a:t>testing</a:t>
            </a:r>
            <a:endParaRPr lang="en-US" sz="2400" b="1" dirty="0">
              <a:solidFill>
                <a:srgbClr val="002060"/>
              </a:solidFill>
              <a:latin typeface="Calibri" pitchFamily="34" charset="0"/>
              <a:cs typeface="Calibri" pitchFamily="34" charset="0"/>
            </a:endParaRPr>
          </a:p>
        </p:txBody>
      </p:sp>
      <p:sp>
        <p:nvSpPr>
          <p:cNvPr id="5" name="TextBox 4"/>
          <p:cNvSpPr txBox="1"/>
          <p:nvPr/>
        </p:nvSpPr>
        <p:spPr>
          <a:xfrm>
            <a:off x="2983392" y="5678984"/>
            <a:ext cx="3190461" cy="461665"/>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300" b="1" dirty="0" smtClean="0">
                <a:solidFill>
                  <a:srgbClr val="002060"/>
                </a:solidFill>
                <a:latin typeface="Calibri" pitchFamily="34" charset="0"/>
                <a:cs typeface="Calibri" pitchFamily="34" charset="0"/>
              </a:rPr>
              <a:t>www.cpsc.gov/testing</a:t>
            </a:r>
            <a:endParaRPr lang="en-US" sz="2300" b="1" dirty="0">
              <a:solidFill>
                <a:srgbClr val="002060"/>
              </a:solidFill>
              <a:latin typeface="Calibri" pitchFamily="34" charset="0"/>
              <a:cs typeface="Calibri" pitchFamily="34" charset="0"/>
            </a:endParaRP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048000"/>
            <a:ext cx="2428875" cy="18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537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norm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CPSC-Accepted Laboratory</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8061" y="1411357"/>
            <a:ext cx="5867400" cy="454435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3485322" y="5955716"/>
            <a:ext cx="4953000" cy="400110"/>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000" b="1" dirty="0">
                <a:solidFill>
                  <a:srgbClr val="002060"/>
                </a:solidFill>
                <a:latin typeface="Calibri" pitchFamily="34" charset="0"/>
                <a:cs typeface="Calibri" pitchFamily="34" charset="0"/>
              </a:rPr>
              <a:t>http://www.cpsc.gov/cgi-bin/labsearch/</a:t>
            </a:r>
          </a:p>
        </p:txBody>
      </p:sp>
      <p:sp>
        <p:nvSpPr>
          <p:cNvPr id="4" name="TextBox 3"/>
          <p:cNvSpPr txBox="1"/>
          <p:nvPr/>
        </p:nvSpPr>
        <p:spPr>
          <a:xfrm>
            <a:off x="-381001" y="1295400"/>
            <a:ext cx="3419061" cy="4893647"/>
          </a:xfrm>
          <a:prstGeom prst="rect">
            <a:avLst/>
          </a:prstGeom>
          <a:noFill/>
          <a:ln w="38100">
            <a:noFill/>
          </a:ln>
        </p:spPr>
        <p:txBody>
          <a:bodyPr wrap="square" rtlCol="0">
            <a:spAutoFit/>
          </a:bodyPr>
          <a:lstStyle/>
          <a:p>
            <a:pPr lvl="1">
              <a:buClr>
                <a:srgbClr val="ED6DBF"/>
              </a:buClr>
            </a:pPr>
            <a:r>
              <a:rPr lang="en-US" sz="2400" b="1" dirty="0">
                <a:solidFill>
                  <a:srgbClr val="002060"/>
                </a:solidFill>
                <a:latin typeface="Calibri" pitchFamily="34" charset="0"/>
                <a:cs typeface="Calibri" pitchFamily="34" charset="0"/>
              </a:rPr>
              <a:t>Children’s products must be third party tested by a CPSC accepted laboratory. Your children’s product may be subject to multiple </a:t>
            </a:r>
            <a:r>
              <a:rPr lang="en-US" sz="2400" b="1" dirty="0" smtClean="0">
                <a:solidFill>
                  <a:srgbClr val="002060"/>
                </a:solidFill>
                <a:latin typeface="Calibri" pitchFamily="34" charset="0"/>
                <a:cs typeface="Calibri" pitchFamily="34" charset="0"/>
              </a:rPr>
              <a:t>regulations, </a:t>
            </a:r>
            <a:r>
              <a:rPr lang="en-US" sz="2400" b="1" dirty="0">
                <a:solidFill>
                  <a:srgbClr val="002060"/>
                </a:solidFill>
                <a:latin typeface="Calibri" pitchFamily="34" charset="0"/>
                <a:cs typeface="Calibri" pitchFamily="34" charset="0"/>
              </a:rPr>
              <a:t>and you may need to conduct multiple searches to find a laboratory that meets your particular needs.</a:t>
            </a:r>
          </a:p>
        </p:txBody>
      </p:sp>
    </p:spTree>
    <p:extLst>
      <p:ext uri="{BB962C8B-B14F-4D97-AF65-F5344CB8AC3E}">
        <p14:creationId xmlns:p14="http://schemas.microsoft.com/office/powerpoint/2010/main" val="2130077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no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Children’s Product Testing</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sp>
        <p:nvSpPr>
          <p:cNvPr id="6" name="TextBox 5"/>
          <p:cNvSpPr txBox="1"/>
          <p:nvPr/>
        </p:nvSpPr>
        <p:spPr>
          <a:xfrm>
            <a:off x="152400" y="1219200"/>
            <a:ext cx="8840857" cy="5324535"/>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Initial Testing/Certification: Tested for compliance with applicable children’s product requirements </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Before exportation to the USA</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Sufficient number of samples</a:t>
            </a:r>
          </a:p>
          <a:p>
            <a:pPr marL="800100" lvl="1" indent="-342900">
              <a:buClr>
                <a:srgbClr val="002060"/>
              </a:buClr>
              <a:buFont typeface="Wingdings" pitchFamily="2" charset="2"/>
              <a:buChar char="v"/>
            </a:pPr>
            <a:endParaRPr lang="en-US" sz="2000"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Material Change/Reissue Certification: Tested when product design, manufacturing process, or component part changes</a:t>
            </a: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Recertification </a:t>
            </a:r>
            <a:r>
              <a:rPr lang="en-US" sz="2000" dirty="0">
                <a:solidFill>
                  <a:srgbClr val="002060"/>
                </a:solidFill>
                <a:latin typeface="Calibri" pitchFamily="34" charset="0"/>
                <a:cs typeface="Calibri" pitchFamily="34" charset="0"/>
              </a:rPr>
              <a:t>or material change resets the periodic testing </a:t>
            </a:r>
            <a:r>
              <a:rPr lang="en-US" sz="2000" dirty="0" smtClean="0">
                <a:solidFill>
                  <a:srgbClr val="002060"/>
                </a:solidFill>
                <a:latin typeface="Calibri" pitchFamily="34" charset="0"/>
                <a:cs typeface="Calibri" pitchFamily="34" charset="0"/>
              </a:rPr>
              <a:t>interval</a:t>
            </a:r>
          </a:p>
          <a:p>
            <a:pPr lvl="1">
              <a:buClr>
                <a:srgbClr val="002060"/>
              </a:buClr>
            </a:pPr>
            <a:endParaRPr lang="en-US" sz="2000" dirty="0" smtClean="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Periodic Testing: Tested </a:t>
            </a:r>
            <a:r>
              <a:rPr lang="en-US" sz="2000" b="1" dirty="0">
                <a:solidFill>
                  <a:srgbClr val="002060"/>
                </a:solidFill>
                <a:latin typeface="Calibri" pitchFamily="34" charset="0"/>
                <a:cs typeface="Calibri" pitchFamily="34" charset="0"/>
              </a:rPr>
              <a:t>on the continuing production of a children's product </a:t>
            </a:r>
            <a:r>
              <a:rPr lang="en-US" sz="2000" b="1" dirty="0" smtClean="0">
                <a:solidFill>
                  <a:srgbClr val="002060"/>
                </a:solidFill>
                <a:latin typeface="Calibri" pitchFamily="34" charset="0"/>
                <a:cs typeface="Calibri" pitchFamily="34" charset="0"/>
              </a:rPr>
              <a:t>to ensure continued compliance over </a:t>
            </a:r>
            <a:r>
              <a:rPr lang="en-US" sz="2000" b="1" dirty="0">
                <a:solidFill>
                  <a:srgbClr val="002060"/>
                </a:solidFill>
                <a:latin typeface="Calibri" pitchFamily="34" charset="0"/>
                <a:cs typeface="Calibri" pitchFamily="34" charset="0"/>
              </a:rPr>
              <a:t>specified time frames. </a:t>
            </a:r>
            <a:endParaRPr lang="en-US" sz="2000" b="1" dirty="0" smtClean="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Conducted at maximum testing intervals</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One year</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Two years (with production testing plan)</a:t>
            </a:r>
          </a:p>
          <a:p>
            <a:pPr marL="1257300" lvl="2" indent="-342900">
              <a:buClr>
                <a:srgbClr val="002060"/>
              </a:buClr>
              <a:buFont typeface="Wingdings" pitchFamily="2" charset="2"/>
              <a:buChar char="§"/>
            </a:pPr>
            <a:r>
              <a:rPr lang="en-US" sz="2000" dirty="0" smtClean="0">
                <a:solidFill>
                  <a:srgbClr val="002060"/>
                </a:solidFill>
                <a:latin typeface="Calibri" pitchFamily="34" charset="0"/>
                <a:cs typeface="Calibri" pitchFamily="34" charset="0"/>
              </a:rPr>
              <a:t>Three years (testing plan using ISO/IEC 17025:2005 laboratory) </a:t>
            </a:r>
          </a:p>
          <a:p>
            <a:pPr marL="342900" indent="-342900">
              <a:buClr>
                <a:srgbClr val="002060"/>
              </a:buClr>
              <a:buFont typeface="Wingdings" pitchFamily="2" charset="2"/>
              <a:buChar char="v"/>
            </a:pPr>
            <a:endParaRPr lang="en-US" sz="2000" dirty="0">
              <a:solidFill>
                <a:srgbClr val="002060"/>
              </a:solidFill>
              <a:latin typeface="Calibri" pitchFamily="34" charset="0"/>
              <a:cs typeface="Calibri" pitchFamily="34" charset="0"/>
            </a:endParaRPr>
          </a:p>
          <a:p>
            <a:pPr marL="342900" indent="-342900">
              <a:buClr>
                <a:srgbClr val="002060"/>
              </a:buClr>
              <a:buFont typeface="Wingdings" pitchFamily="2" charset="2"/>
              <a:buChar char="v"/>
            </a:pPr>
            <a:r>
              <a:rPr lang="en-US" sz="2000" b="1" dirty="0" smtClean="0">
                <a:solidFill>
                  <a:srgbClr val="002060"/>
                </a:solidFill>
                <a:latin typeface="Calibri" pitchFamily="34" charset="0"/>
                <a:cs typeface="Calibri" pitchFamily="34" charset="0"/>
              </a:rPr>
              <a:t>Component part testing may be used to support the testing.</a:t>
            </a:r>
          </a:p>
        </p:txBody>
      </p:sp>
    </p:spTree>
    <p:extLst>
      <p:ext uri="{BB962C8B-B14F-4D97-AF65-F5344CB8AC3E}">
        <p14:creationId xmlns:p14="http://schemas.microsoft.com/office/powerpoint/2010/main" val="2311900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Component Part Testing</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
        <p:nvSpPr>
          <p:cNvPr id="4" name="TextBox 3"/>
          <p:cNvSpPr txBox="1"/>
          <p:nvPr/>
        </p:nvSpPr>
        <p:spPr>
          <a:xfrm>
            <a:off x="685800" y="1295400"/>
            <a:ext cx="7543800" cy="5262979"/>
          </a:xfrm>
          <a:prstGeom prst="rect">
            <a:avLst/>
          </a:prstGeom>
          <a:noFill/>
          <a:ln w="38100">
            <a:solidFill>
              <a:srgbClr val="002060"/>
            </a:solidFill>
          </a:ln>
        </p:spPr>
        <p:txBody>
          <a:bodyPr wrap="square" rtlCol="0">
            <a:spAutoFit/>
          </a:bodyPr>
          <a:lstStyle/>
          <a:p>
            <a:pPr marL="457200" indent="-457200">
              <a:buFont typeface="Wingdings" panose="05000000000000000000" pitchFamily="2" charset="2"/>
              <a:buChar char="v"/>
            </a:pPr>
            <a:r>
              <a:rPr lang="en-US" sz="2800" b="1" dirty="0" smtClean="0">
                <a:solidFill>
                  <a:srgbClr val="002060"/>
                </a:solidFill>
                <a:latin typeface="Calibri" pitchFamily="34" charset="0"/>
                <a:cs typeface="Calibri" pitchFamily="34" charset="0"/>
              </a:rPr>
              <a:t>Allows testing of component parts: </a:t>
            </a:r>
          </a:p>
          <a:p>
            <a:pPr marL="914400" lvl="1" indent="-457200">
              <a:buFont typeface="Wingdings" panose="05000000000000000000" pitchFamily="2" charset="2"/>
              <a:buChar char="§"/>
            </a:pPr>
            <a:r>
              <a:rPr lang="en-US" sz="2800" dirty="0" smtClean="0">
                <a:solidFill>
                  <a:srgbClr val="002060"/>
                </a:solidFill>
                <a:latin typeface="Calibri" pitchFamily="34" charset="0"/>
                <a:cs typeface="Calibri" pitchFamily="34" charset="0"/>
              </a:rPr>
              <a:t>Manufacturers and importers may use test results or certification from component part supplier</a:t>
            </a:r>
          </a:p>
          <a:p>
            <a:endParaRPr lang="en-US" sz="2800" b="1" dirty="0">
              <a:solidFill>
                <a:srgbClr val="002060"/>
              </a:solidFill>
              <a:latin typeface="Calibri" pitchFamily="34" charset="0"/>
              <a:cs typeface="Calibri" pitchFamily="34" charset="0"/>
            </a:endParaRPr>
          </a:p>
          <a:p>
            <a:pPr marL="285750" indent="-285750">
              <a:buFont typeface="Wingdings" pitchFamily="2" charset="2"/>
              <a:buChar char="v"/>
            </a:pPr>
            <a:r>
              <a:rPr lang="en-US" sz="2800" b="1" dirty="0" smtClean="0">
                <a:solidFill>
                  <a:srgbClr val="002060"/>
                </a:solidFill>
                <a:latin typeface="Calibri" pitchFamily="34" charset="0"/>
                <a:cs typeface="Calibri" pitchFamily="34" charset="0"/>
              </a:rPr>
              <a:t>Exercise due care:</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Ensure validity of results</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Documentation and access to records</a:t>
            </a:r>
          </a:p>
          <a:p>
            <a:pPr marL="800100" lvl="1" indent="-342900">
              <a:buFont typeface="Wingdings" pitchFamily="2" charset="2"/>
              <a:buChar char="§"/>
            </a:pPr>
            <a:r>
              <a:rPr lang="en-US" sz="2800" dirty="0" smtClean="0">
                <a:solidFill>
                  <a:srgbClr val="002060"/>
                </a:solidFill>
                <a:latin typeface="Calibri" pitchFamily="34" charset="0"/>
                <a:cs typeface="Calibri" pitchFamily="34" charset="0"/>
              </a:rPr>
              <a:t>CPSC-accepted third party laboratory</a:t>
            </a:r>
          </a:p>
          <a:p>
            <a:endParaRPr lang="en-US" sz="2800" b="1" dirty="0">
              <a:solidFill>
                <a:srgbClr val="002060"/>
              </a:solidFill>
              <a:latin typeface="Calibri" pitchFamily="34" charset="0"/>
              <a:cs typeface="Calibri" pitchFamily="34" charset="0"/>
            </a:endParaRPr>
          </a:p>
          <a:p>
            <a:pPr marL="285750" indent="-285750">
              <a:buFont typeface="Wingdings" pitchFamily="2" charset="2"/>
              <a:buChar char="v"/>
            </a:pPr>
            <a:r>
              <a:rPr lang="en-US" sz="2800" b="1" dirty="0" smtClean="0">
                <a:solidFill>
                  <a:srgbClr val="002060"/>
                </a:solidFill>
                <a:latin typeface="Calibri" pitchFamily="34" charset="0"/>
                <a:cs typeface="Calibri" pitchFamily="34" charset="0"/>
              </a:rPr>
              <a:t>Component </a:t>
            </a:r>
            <a:r>
              <a:rPr lang="en-US" sz="2800" b="1" dirty="0">
                <a:solidFill>
                  <a:srgbClr val="002060"/>
                </a:solidFill>
                <a:latin typeface="Calibri" pitchFamily="34" charset="0"/>
                <a:cs typeface="Calibri" pitchFamily="34" charset="0"/>
              </a:rPr>
              <a:t>part testing may be sufficient for a material change to only one </a:t>
            </a:r>
            <a:r>
              <a:rPr lang="en-US" sz="2800" b="1" dirty="0" smtClean="0">
                <a:solidFill>
                  <a:srgbClr val="002060"/>
                </a:solidFill>
                <a:latin typeface="Calibri" pitchFamily="34" charset="0"/>
                <a:cs typeface="Calibri" pitchFamily="34" charset="0"/>
              </a:rPr>
              <a:t>component.</a:t>
            </a:r>
            <a:endParaRPr lang="en-US" sz="28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4031752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Small Batch Manufacturers</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sp>
        <p:nvSpPr>
          <p:cNvPr id="4" name="TextBox 3"/>
          <p:cNvSpPr txBox="1"/>
          <p:nvPr/>
        </p:nvSpPr>
        <p:spPr>
          <a:xfrm>
            <a:off x="556591" y="1295400"/>
            <a:ext cx="7924800" cy="4154984"/>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Small </a:t>
            </a:r>
            <a:r>
              <a:rPr lang="en-US" sz="2400" b="1" dirty="0">
                <a:solidFill>
                  <a:srgbClr val="002060"/>
                </a:solidFill>
                <a:latin typeface="Calibri" pitchFamily="34" charset="0"/>
                <a:cs typeface="Calibri" pitchFamily="34" charset="0"/>
              </a:rPr>
              <a:t>Batch Manufacturers </a:t>
            </a:r>
            <a:endParaRPr lang="en-US" sz="2400" b="1" dirty="0" smtClean="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Total gross revenue from prior year is $1 million or less</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Manufacture no more than 7,500 units of the same covered product </a:t>
            </a:r>
          </a:p>
          <a:p>
            <a:pPr marL="285750" indent="-28575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Must register and apply </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Issued a number by CPSC</a:t>
            </a:r>
          </a:p>
          <a:p>
            <a:pPr marL="800100" lvl="1" indent="-342900">
              <a:buClr>
                <a:srgbClr val="002060"/>
              </a:buClr>
              <a:buFont typeface="Wingdings" pitchFamily="2" charset="2"/>
              <a:buChar char="§"/>
            </a:pPr>
            <a:r>
              <a:rPr lang="en-US" sz="2400" dirty="0" smtClean="0">
                <a:solidFill>
                  <a:srgbClr val="002060"/>
                </a:solidFill>
                <a:latin typeface="Calibri" pitchFamily="34" charset="0"/>
                <a:cs typeface="Calibri" pitchFamily="34" charset="0"/>
              </a:rPr>
              <a:t>Registration required each year</a:t>
            </a:r>
          </a:p>
          <a:p>
            <a:pPr marL="285750" indent="-285750">
              <a:buClr>
                <a:srgbClr val="002060"/>
              </a:buClr>
              <a:buFont typeface="Wingdings" pitchFamily="2" charset="2"/>
              <a:buChar char="v"/>
            </a:pPr>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Exclusion </a:t>
            </a:r>
            <a:r>
              <a:rPr lang="en-US" sz="2400" b="1" dirty="0">
                <a:solidFill>
                  <a:srgbClr val="002060"/>
                </a:solidFill>
                <a:latin typeface="Calibri" pitchFamily="34" charset="0"/>
                <a:cs typeface="Calibri" pitchFamily="34" charset="0"/>
              </a:rPr>
              <a:t>from </a:t>
            </a:r>
            <a:r>
              <a:rPr lang="en-US" sz="2400" b="1" u="sng" dirty="0">
                <a:solidFill>
                  <a:srgbClr val="002060"/>
                </a:solidFill>
                <a:latin typeface="Calibri" pitchFamily="34" charset="0"/>
                <a:cs typeface="Calibri" pitchFamily="34" charset="0"/>
              </a:rPr>
              <a:t>some</a:t>
            </a:r>
            <a:r>
              <a:rPr lang="en-US" sz="2400" b="1" dirty="0">
                <a:solidFill>
                  <a:srgbClr val="002060"/>
                </a:solidFill>
                <a:latin typeface="Calibri" pitchFamily="34" charset="0"/>
                <a:cs typeface="Calibri" pitchFamily="34" charset="0"/>
              </a:rPr>
              <a:t> third party testing requirements for children’s products </a:t>
            </a:r>
          </a:p>
        </p:txBody>
      </p:sp>
      <p:sp>
        <p:nvSpPr>
          <p:cNvPr id="5" name="TextBox 4"/>
          <p:cNvSpPr txBox="1"/>
          <p:nvPr/>
        </p:nvSpPr>
        <p:spPr>
          <a:xfrm>
            <a:off x="1585291" y="5450384"/>
            <a:ext cx="5867400" cy="400110"/>
          </a:xfrm>
          <a:prstGeom prst="rect">
            <a:avLst/>
          </a:prstGeom>
          <a:noFill/>
          <a:ln>
            <a:solidFill>
              <a:srgbClr val="002060"/>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solidFill>
                  <a:srgbClr val="002060"/>
                </a:solidFill>
                <a:latin typeface="Calibri" pitchFamily="34" charset="0"/>
                <a:cs typeface="Calibri" pitchFamily="34" charset="0"/>
              </a:rPr>
              <a:t>http://saferproducts.gov/SmallBatchManufacturers</a:t>
            </a:r>
            <a:r>
              <a:rPr lang="en-US" sz="2000" b="1" dirty="0" smtClean="0">
                <a:solidFill>
                  <a:srgbClr val="002060"/>
                </a:solidFill>
                <a:latin typeface="Calibri" pitchFamily="34" charset="0"/>
                <a:cs typeface="Calibri" pitchFamily="34" charset="0"/>
              </a:rPr>
              <a:t>/ </a:t>
            </a:r>
            <a:endParaRPr lang="en-US" sz="2000" b="1" dirty="0">
              <a:solidFill>
                <a:srgbClr val="002060"/>
              </a:solidFill>
              <a:latin typeface="Calibri" pitchFamily="34" charset="0"/>
              <a:cs typeface="Calibri" pitchFamily="34" charset="0"/>
            </a:endParaRPr>
          </a:p>
        </p:txBody>
      </p:sp>
    </p:spTree>
    <p:extLst>
      <p:ext uri="{BB962C8B-B14F-4D97-AF65-F5344CB8AC3E}">
        <p14:creationId xmlns:p14="http://schemas.microsoft.com/office/powerpoint/2010/main" val="6813933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296400" cy="1143000"/>
          </a:xfrm>
          <a:ln>
            <a:noFill/>
          </a:ln>
        </p:spPr>
        <p:txBody>
          <a:bodyPr>
            <a:noAutofit/>
          </a:bodyPr>
          <a:lstStyle/>
          <a:p>
            <a:pPr algn="ctr"/>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Children’s Product Certificate (CPC)</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
        <p:nvSpPr>
          <p:cNvPr id="6" name="TextBox 5"/>
          <p:cNvSpPr txBox="1"/>
          <p:nvPr/>
        </p:nvSpPr>
        <p:spPr>
          <a:xfrm>
            <a:off x="762000" y="2133600"/>
            <a:ext cx="7543800" cy="3323987"/>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Clr>
                <a:srgbClr val="002060"/>
              </a:buClr>
              <a:buFont typeface="Wingdings" pitchFamily="2" charset="2"/>
              <a:buChar char="v"/>
            </a:pPr>
            <a:r>
              <a:rPr lang="en-US" sz="3000" b="1" dirty="0">
                <a:solidFill>
                  <a:srgbClr val="002060"/>
                </a:solidFill>
                <a:latin typeface="Calibri" pitchFamily="34" charset="0"/>
                <a:cs typeface="Calibri" pitchFamily="34" charset="0"/>
              </a:rPr>
              <a:t>Manufacturers and importers of children’s products must certify, in a written Children’s Product Certificate (CPC) based on test results from a CPSC-accepted laboratory, that their children’s products comply with applicable children’s product safety rules</a:t>
            </a:r>
            <a:r>
              <a:rPr lang="en-US" sz="3000" b="1" dirty="0" smtClean="0">
                <a:solidFill>
                  <a:srgbClr val="002060"/>
                </a:solidFill>
                <a:latin typeface="Calibri" pitchFamily="34" charset="0"/>
                <a:cs typeface="Calibri" pitchFamily="34" charset="0"/>
              </a:rPr>
              <a:t>.</a:t>
            </a:r>
          </a:p>
        </p:txBody>
      </p:sp>
    </p:spTree>
    <p:extLst>
      <p:ext uri="{BB962C8B-B14F-4D97-AF65-F5344CB8AC3E}">
        <p14:creationId xmlns:p14="http://schemas.microsoft.com/office/powerpoint/2010/main" val="2426080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a:ln>
            <a:noFill/>
          </a:ln>
        </p:spPr>
        <p:txBody>
          <a:bodyPr>
            <a:norm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CPC </a:t>
            </a:r>
            <a:r>
              <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Requirements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
        <p:nvSpPr>
          <p:cNvPr id="4" name="TextBox 3"/>
          <p:cNvSpPr txBox="1"/>
          <p:nvPr/>
        </p:nvSpPr>
        <p:spPr>
          <a:xfrm>
            <a:off x="228600" y="1447800"/>
            <a:ext cx="8610600" cy="5093702"/>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500" b="1" dirty="0">
                <a:solidFill>
                  <a:srgbClr val="002060"/>
                </a:solidFill>
                <a:latin typeface="Calibri" pitchFamily="34" charset="0"/>
                <a:cs typeface="Calibri" pitchFamily="34" charset="0"/>
              </a:rPr>
              <a:t>Elements Required in a </a:t>
            </a:r>
            <a:r>
              <a:rPr lang="en-US" sz="2500" b="1" dirty="0" smtClean="0">
                <a:solidFill>
                  <a:srgbClr val="002060"/>
                </a:solidFill>
                <a:latin typeface="Calibri" pitchFamily="34" charset="0"/>
                <a:cs typeface="Calibri" pitchFamily="34" charset="0"/>
              </a:rPr>
              <a:t>CPC</a:t>
            </a:r>
            <a:endParaRPr lang="en-US" sz="2500" b="1" dirty="0">
              <a:solidFill>
                <a:srgbClr val="002060"/>
              </a:solidFill>
              <a:latin typeface="Calibri" pitchFamily="34" charset="0"/>
              <a:cs typeface="Calibri" pitchFamily="34" charset="0"/>
            </a:endParaRP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Identification </a:t>
            </a:r>
            <a:r>
              <a:rPr lang="en-US" sz="2500" dirty="0">
                <a:solidFill>
                  <a:srgbClr val="002060"/>
                </a:solidFill>
                <a:latin typeface="Calibri" pitchFamily="34" charset="0"/>
                <a:cs typeface="Calibri" pitchFamily="34" charset="0"/>
              </a:rPr>
              <a:t>of the </a:t>
            </a:r>
            <a:r>
              <a:rPr lang="en-US" sz="25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Citation </a:t>
            </a:r>
            <a:r>
              <a:rPr lang="en-US" sz="2500" dirty="0">
                <a:solidFill>
                  <a:srgbClr val="002060"/>
                </a:solidFill>
                <a:latin typeface="Calibri" pitchFamily="34" charset="0"/>
                <a:cs typeface="Calibri" pitchFamily="34" charset="0"/>
              </a:rPr>
              <a:t>to each applicable product safety </a:t>
            </a:r>
            <a:r>
              <a:rPr lang="en-US" sz="2500" dirty="0" smtClean="0">
                <a:solidFill>
                  <a:srgbClr val="002060"/>
                </a:solidFill>
                <a:latin typeface="Calibri" pitchFamily="34" charset="0"/>
                <a:cs typeface="Calibri" pitchFamily="34" charset="0"/>
              </a:rPr>
              <a:t>rule</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Name </a:t>
            </a:r>
            <a:r>
              <a:rPr lang="en-US" sz="2500" dirty="0">
                <a:solidFill>
                  <a:srgbClr val="002060"/>
                </a:solidFill>
                <a:latin typeface="Calibri" pitchFamily="34" charset="0"/>
                <a:cs typeface="Calibri" pitchFamily="34" charset="0"/>
              </a:rPr>
              <a:t>of manufacturer or U.S. </a:t>
            </a:r>
            <a:r>
              <a:rPr lang="en-US" sz="2500" dirty="0" smtClean="0">
                <a:solidFill>
                  <a:srgbClr val="002060"/>
                </a:solidFill>
                <a:latin typeface="Calibri" pitchFamily="34" charset="0"/>
                <a:cs typeface="Calibri" pitchFamily="34" charset="0"/>
              </a:rPr>
              <a:t>importer—name</a:t>
            </a:r>
            <a:r>
              <a:rPr lang="en-US" sz="2500" dirty="0">
                <a:solidFill>
                  <a:srgbClr val="002060"/>
                </a:solidFill>
                <a:latin typeface="Calibri" pitchFamily="34" charset="0"/>
                <a:cs typeface="Calibri" pitchFamily="34" charset="0"/>
              </a:rPr>
              <a:t>, mailing address, telephone </a:t>
            </a:r>
            <a:r>
              <a:rPr lang="en-US" sz="2500" dirty="0" smtClean="0">
                <a:solidFill>
                  <a:srgbClr val="002060"/>
                </a:solidFill>
                <a:latin typeface="Calibri" pitchFamily="34" charset="0"/>
                <a:cs typeface="Calibri" pitchFamily="34" charset="0"/>
              </a:rPr>
              <a:t>number</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Contact </a:t>
            </a:r>
            <a:r>
              <a:rPr lang="en-US" sz="2500" dirty="0">
                <a:solidFill>
                  <a:srgbClr val="002060"/>
                </a:solidFill>
                <a:latin typeface="Calibri" pitchFamily="34" charset="0"/>
                <a:cs typeface="Calibri" pitchFamily="34" charset="0"/>
              </a:rPr>
              <a:t>information for the individual maintaining </a:t>
            </a:r>
            <a:r>
              <a:rPr lang="en-US" sz="2500" dirty="0" smtClean="0">
                <a:solidFill>
                  <a:srgbClr val="002060"/>
                </a:solidFill>
                <a:latin typeface="Calibri" pitchFamily="34" charset="0"/>
                <a:cs typeface="Calibri" pitchFamily="34" charset="0"/>
              </a:rPr>
              <a:t>records—must </a:t>
            </a:r>
            <a:r>
              <a:rPr lang="en-US" sz="2500" dirty="0">
                <a:solidFill>
                  <a:srgbClr val="002060"/>
                </a:solidFill>
                <a:latin typeface="Calibri" pitchFamily="34" charset="0"/>
                <a:cs typeface="Calibri" pitchFamily="34" charset="0"/>
              </a:rPr>
              <a:t>be an </a:t>
            </a:r>
            <a:r>
              <a:rPr lang="en-US" sz="2500" dirty="0" smtClean="0">
                <a:solidFill>
                  <a:srgbClr val="002060"/>
                </a:solidFill>
                <a:latin typeface="Calibri" pitchFamily="34" charset="0"/>
                <a:cs typeface="Calibri" pitchFamily="34" charset="0"/>
              </a:rPr>
              <a:t>individual, name</a:t>
            </a:r>
            <a:r>
              <a:rPr lang="en-US" sz="2500" dirty="0">
                <a:solidFill>
                  <a:srgbClr val="002060"/>
                </a:solidFill>
                <a:latin typeface="Calibri" pitchFamily="34" charset="0"/>
                <a:cs typeface="Calibri" pitchFamily="34" charset="0"/>
              </a:rPr>
              <a:t>, mailing address, telephone number, e-mail </a:t>
            </a:r>
            <a:r>
              <a:rPr lang="en-US" sz="2500" dirty="0" smtClean="0">
                <a:solidFill>
                  <a:srgbClr val="002060"/>
                </a:solidFill>
                <a:latin typeface="Calibri" pitchFamily="34" charset="0"/>
                <a:cs typeface="Calibri" pitchFamily="34" charset="0"/>
              </a:rPr>
              <a:t>address</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of manufacture (month and year) and place of manufacture (city and country, factory </a:t>
            </a:r>
            <a:r>
              <a:rPr lang="en-US" sz="2500" dirty="0" smtClean="0">
                <a:solidFill>
                  <a:srgbClr val="002060"/>
                </a:solidFill>
                <a:latin typeface="Calibri" pitchFamily="34" charset="0"/>
                <a:cs typeface="Calibri" pitchFamily="34" charset="0"/>
              </a:rPr>
              <a:t>specific)</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Date </a:t>
            </a:r>
            <a:r>
              <a:rPr lang="en-US" sz="2500" dirty="0">
                <a:solidFill>
                  <a:srgbClr val="002060"/>
                </a:solidFill>
                <a:latin typeface="Calibri" pitchFamily="34" charset="0"/>
                <a:cs typeface="Calibri" pitchFamily="34" charset="0"/>
              </a:rPr>
              <a:t>and place of </a:t>
            </a:r>
            <a:r>
              <a:rPr lang="en-US" sz="2500" dirty="0" smtClean="0">
                <a:solidFill>
                  <a:srgbClr val="002060"/>
                </a:solidFill>
                <a:latin typeface="Calibri" pitchFamily="34" charset="0"/>
                <a:cs typeface="Calibri" pitchFamily="34" charset="0"/>
              </a:rPr>
              <a:t>testing</a:t>
            </a:r>
          </a:p>
          <a:p>
            <a:pPr marL="800100" lvl="1" indent="-342900">
              <a:buClr>
                <a:srgbClr val="002060"/>
              </a:buClr>
              <a:buFont typeface="Wingdings" pitchFamily="2" charset="2"/>
              <a:buChar char="§"/>
            </a:pPr>
            <a:r>
              <a:rPr lang="en-US" sz="2500" dirty="0" smtClean="0">
                <a:solidFill>
                  <a:srgbClr val="002060"/>
                </a:solidFill>
                <a:latin typeface="Calibri" pitchFamily="34" charset="0"/>
                <a:cs typeface="Calibri" pitchFamily="34" charset="0"/>
              </a:rPr>
              <a:t>Identification </a:t>
            </a:r>
            <a:r>
              <a:rPr lang="en-US" sz="2500" dirty="0">
                <a:solidFill>
                  <a:srgbClr val="002060"/>
                </a:solidFill>
                <a:latin typeface="Calibri" pitchFamily="34" charset="0"/>
                <a:cs typeface="Calibri" pitchFamily="34" charset="0"/>
              </a:rPr>
              <a:t>of third party laboratory, if </a:t>
            </a:r>
            <a:r>
              <a:rPr lang="en-US" sz="2500" dirty="0" smtClean="0">
                <a:solidFill>
                  <a:srgbClr val="002060"/>
                </a:solidFill>
                <a:latin typeface="Calibri" pitchFamily="34" charset="0"/>
                <a:cs typeface="Calibri" pitchFamily="34" charset="0"/>
              </a:rPr>
              <a:t>any—name</a:t>
            </a:r>
            <a:r>
              <a:rPr lang="en-US" sz="2500" dirty="0">
                <a:solidFill>
                  <a:srgbClr val="002060"/>
                </a:solidFill>
                <a:latin typeface="Calibri" pitchFamily="34" charset="0"/>
                <a:cs typeface="Calibri" pitchFamily="34" charset="0"/>
              </a:rPr>
              <a:t>, mailing address, telephone number</a:t>
            </a:r>
          </a:p>
        </p:txBody>
      </p:sp>
      <p:pic>
        <p:nvPicPr>
          <p:cNvPr id="15362" name="Picture 2" descr="C:\Users\CCarlin\AppData\Local\Microsoft\Windows\Temporary Internet Files\Content.IE5\RLG4WHWV\MC9004348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628" y="686142"/>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875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448800" cy="1143000"/>
          </a:xfrm>
          <a:ln>
            <a:noFill/>
          </a:ln>
        </p:spPr>
        <p:txBody>
          <a:bodyPr>
            <a:noAutofit/>
          </a:bodyPr>
          <a:lstStyle/>
          <a:p>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Children’s Product Certificate (CPC)</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
        <p:nvSpPr>
          <p:cNvPr id="4" name="TextBox 3"/>
          <p:cNvSpPr txBox="1"/>
          <p:nvPr/>
        </p:nvSpPr>
        <p:spPr>
          <a:xfrm>
            <a:off x="4417943" y="2607124"/>
            <a:ext cx="4268857" cy="1569660"/>
          </a:xfrm>
          <a:prstGeom prst="rect">
            <a:avLst/>
          </a:prstGeom>
          <a:noFill/>
          <a:ln>
            <a:solidFill>
              <a:srgbClr val="00206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b="1" dirty="0">
                <a:solidFill>
                  <a:srgbClr val="002060"/>
                </a:solidFill>
                <a:latin typeface="Calibri" pitchFamily="34" charset="0"/>
                <a:cs typeface="Calibri" pitchFamily="34" charset="0"/>
              </a:rPr>
              <a:t>http://www.cpsc.gov/Business--Manufacturing/Testing-Certification/Childrens-Product-Certificate-CPC/</a:t>
            </a:r>
          </a:p>
        </p:txBody>
      </p:sp>
      <p:grpSp>
        <p:nvGrpSpPr>
          <p:cNvPr id="10" name="Group 9"/>
          <p:cNvGrpSpPr/>
          <p:nvPr/>
        </p:nvGrpSpPr>
        <p:grpSpPr>
          <a:xfrm>
            <a:off x="208941" y="871210"/>
            <a:ext cx="4210659" cy="6159698"/>
            <a:chOff x="4704741" y="609600"/>
            <a:chExt cx="4210659" cy="615969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741" y="609600"/>
              <a:ext cx="4210659" cy="6159698"/>
            </a:xfrm>
            <a:prstGeom prst="rect">
              <a:avLst/>
            </a:prstGeom>
            <a:ln w="38100">
              <a:solidFill>
                <a:srgbClr val="002060"/>
              </a:solidFill>
            </a:ln>
          </p:spPr>
        </p:pic>
        <p:sp>
          <p:nvSpPr>
            <p:cNvPr id="6" name="Rectangle 5"/>
            <p:cNvSpPr/>
            <p:nvPr/>
          </p:nvSpPr>
          <p:spPr>
            <a:xfrm>
              <a:off x="6172200" y="685800"/>
              <a:ext cx="12954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6477000" y="6096000"/>
              <a:ext cx="22860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5181600" y="2362200"/>
              <a:ext cx="9906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6172200" y="1447800"/>
              <a:ext cx="1676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1292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err="1"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a:t>
            </a:r>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 Locations</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tx1"/>
                </a:solidFill>
              </a:rPr>
              <a:pPr/>
              <a:t>5</a:t>
            </a:fld>
            <a:endParaRPr lang="en-US" dirty="0">
              <a:solidFill>
                <a:schemeClr val="tx1"/>
              </a:solidFill>
            </a:endParaRPr>
          </a:p>
        </p:txBody>
      </p:sp>
      <p:sp>
        <p:nvSpPr>
          <p:cNvPr id="10" name="TextBox 9"/>
          <p:cNvSpPr txBox="1"/>
          <p:nvPr/>
        </p:nvSpPr>
        <p:spPr>
          <a:xfrm>
            <a:off x="762000" y="4449278"/>
            <a:ext cx="3760304" cy="2031325"/>
          </a:xfrm>
          <a:prstGeom prst="rect">
            <a:avLst/>
          </a:prstGeom>
          <a:noFill/>
        </p:spPr>
        <p:txBody>
          <a:bodyPr wrap="square" rtlCol="0">
            <a:spAutoFit/>
          </a:bodyPr>
          <a:lstStyle/>
          <a:p>
            <a:r>
              <a:rPr lang="en-US" b="1" dirty="0" err="1" smtClean="0">
                <a:solidFill>
                  <a:srgbClr val="002060"/>
                </a:solidFill>
                <a:latin typeface="Calibri" pitchFamily="34" charset="0"/>
                <a:cs typeface="Calibri" pitchFamily="34" charset="0"/>
              </a:rPr>
              <a:t>CPSC</a:t>
            </a:r>
            <a:r>
              <a:rPr lang="en-US" b="1" dirty="0" smtClean="0">
                <a:solidFill>
                  <a:srgbClr val="002060"/>
                </a:solidFill>
                <a:latin typeface="Calibri" pitchFamily="34" charset="0"/>
                <a:cs typeface="Calibri" pitchFamily="34" charset="0"/>
              </a:rPr>
              <a:t> Offices</a:t>
            </a:r>
          </a:p>
          <a:p>
            <a:endParaRPr lang="en-US" b="1" dirty="0">
              <a:solidFill>
                <a:srgbClr val="002060"/>
              </a:solidFill>
              <a:latin typeface="Calibri" pitchFamily="34" charset="0"/>
              <a:cs typeface="Calibri" pitchFamily="34" charset="0"/>
            </a:endParaRPr>
          </a:p>
          <a:p>
            <a:endParaRPr lang="en-US" b="1" dirty="0" smtClean="0">
              <a:solidFill>
                <a:srgbClr val="002060"/>
              </a:solidFill>
              <a:latin typeface="Calibri" pitchFamily="34" charset="0"/>
              <a:cs typeface="Calibri" pitchFamily="34" charset="0"/>
            </a:endParaRPr>
          </a:p>
          <a:p>
            <a:r>
              <a:rPr lang="en-US" b="1" u="sng" dirty="0" smtClean="0">
                <a:solidFill>
                  <a:srgbClr val="002060"/>
                </a:solidFill>
                <a:latin typeface="Calibri" pitchFamily="34" charset="0"/>
                <a:cs typeface="Calibri" pitchFamily="34" charset="0"/>
              </a:rPr>
              <a:t>Address:</a:t>
            </a:r>
          </a:p>
          <a:p>
            <a:r>
              <a:rPr lang="en-US" b="1" dirty="0" smtClean="0">
                <a:solidFill>
                  <a:srgbClr val="002060"/>
                </a:solidFill>
                <a:latin typeface="Calibri" pitchFamily="34" charset="0"/>
                <a:cs typeface="Calibri" pitchFamily="34" charset="0"/>
              </a:rPr>
              <a:t>4330 </a:t>
            </a:r>
            <a:r>
              <a:rPr lang="en-US" b="1" dirty="0">
                <a:solidFill>
                  <a:srgbClr val="002060"/>
                </a:solidFill>
                <a:latin typeface="Calibri" pitchFamily="34" charset="0"/>
                <a:cs typeface="Calibri" pitchFamily="34" charset="0"/>
              </a:rPr>
              <a:t>East-West Highway, 4th Floor</a:t>
            </a:r>
            <a:br>
              <a:rPr lang="en-US" b="1" dirty="0">
                <a:solidFill>
                  <a:srgbClr val="002060"/>
                </a:solidFill>
                <a:latin typeface="Calibri" pitchFamily="34" charset="0"/>
                <a:cs typeface="Calibri" pitchFamily="34" charset="0"/>
              </a:rPr>
            </a:br>
            <a:r>
              <a:rPr lang="en-US" b="1" dirty="0">
                <a:solidFill>
                  <a:srgbClr val="002060"/>
                </a:solidFill>
                <a:latin typeface="Calibri" pitchFamily="34" charset="0"/>
                <a:cs typeface="Calibri" pitchFamily="34" charset="0"/>
              </a:rPr>
              <a:t>Bethesda, MD 20814</a:t>
            </a:r>
            <a:br>
              <a:rPr lang="en-US" b="1" dirty="0">
                <a:solidFill>
                  <a:srgbClr val="002060"/>
                </a:solidFill>
                <a:latin typeface="Calibri" pitchFamily="34" charset="0"/>
                <a:cs typeface="Calibri" pitchFamily="34" charset="0"/>
              </a:rPr>
            </a:br>
            <a:endParaRPr lang="en-US" b="1" dirty="0">
              <a:solidFill>
                <a:srgbClr val="002060"/>
              </a:solidFill>
              <a:latin typeface="Calibri" pitchFamily="34" charset="0"/>
              <a:cs typeface="Calibri"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423" y="1281632"/>
            <a:ext cx="3875154" cy="2906365"/>
          </a:xfrm>
          <a:prstGeom prst="rect">
            <a:avLst/>
          </a:prstGeom>
          <a:ln w="28575">
            <a:solidFill>
              <a:schemeClr val="tx1"/>
            </a:solidFill>
          </a:ln>
        </p:spPr>
      </p:pic>
      <p:sp>
        <p:nvSpPr>
          <p:cNvPr id="14" name="TextBox 13"/>
          <p:cNvSpPr txBox="1"/>
          <p:nvPr/>
        </p:nvSpPr>
        <p:spPr>
          <a:xfrm>
            <a:off x="4791422" y="4417874"/>
            <a:ext cx="3760304" cy="1754326"/>
          </a:xfrm>
          <a:prstGeom prst="rect">
            <a:avLst/>
          </a:prstGeom>
          <a:noFill/>
        </p:spPr>
        <p:txBody>
          <a:bodyPr wrap="square" rtlCol="0">
            <a:spAutoFit/>
          </a:bodyPr>
          <a:lstStyle/>
          <a:p>
            <a:r>
              <a:rPr lang="en-US" b="1" dirty="0" smtClean="0">
                <a:solidFill>
                  <a:srgbClr val="002060"/>
                </a:solidFill>
                <a:latin typeface="Calibri" pitchFamily="34" charset="0"/>
                <a:cs typeface="Calibri" pitchFamily="34" charset="0"/>
              </a:rPr>
              <a:t>CPSC </a:t>
            </a:r>
            <a:r>
              <a:rPr lang="en-US" b="1" dirty="0">
                <a:solidFill>
                  <a:srgbClr val="002060"/>
                </a:solidFill>
                <a:latin typeface="Calibri" pitchFamily="34" charset="0"/>
                <a:cs typeface="Calibri" pitchFamily="34" charset="0"/>
              </a:rPr>
              <a:t>National Product Testing and Evaluation </a:t>
            </a:r>
            <a:r>
              <a:rPr lang="en-US" b="1" dirty="0" smtClean="0">
                <a:solidFill>
                  <a:srgbClr val="002060"/>
                </a:solidFill>
                <a:latin typeface="Calibri" pitchFamily="34" charset="0"/>
                <a:cs typeface="Calibri" pitchFamily="34" charset="0"/>
              </a:rPr>
              <a:t>Center</a:t>
            </a:r>
          </a:p>
          <a:p>
            <a:endParaRPr lang="en-US" b="1" dirty="0" smtClean="0">
              <a:solidFill>
                <a:srgbClr val="002060"/>
              </a:solidFill>
              <a:latin typeface="Calibri" pitchFamily="34" charset="0"/>
              <a:cs typeface="Calibri" pitchFamily="34" charset="0"/>
            </a:endParaRPr>
          </a:p>
          <a:p>
            <a:r>
              <a:rPr lang="en-US" b="1" u="sng" dirty="0" smtClean="0">
                <a:solidFill>
                  <a:srgbClr val="002060"/>
                </a:solidFill>
                <a:latin typeface="Calibri" pitchFamily="34" charset="0"/>
                <a:cs typeface="Calibri" pitchFamily="34" charset="0"/>
              </a:rPr>
              <a:t>Address:</a:t>
            </a:r>
            <a:r>
              <a:rPr lang="en-US" b="1" dirty="0">
                <a:solidFill>
                  <a:srgbClr val="002060"/>
                </a:solidFill>
                <a:latin typeface="Calibri" pitchFamily="34" charset="0"/>
                <a:cs typeface="Calibri" pitchFamily="34" charset="0"/>
              </a:rPr>
              <a:t/>
            </a:r>
            <a:br>
              <a:rPr lang="en-US" b="1" dirty="0">
                <a:solidFill>
                  <a:srgbClr val="002060"/>
                </a:solidFill>
                <a:latin typeface="Calibri" pitchFamily="34" charset="0"/>
                <a:cs typeface="Calibri" pitchFamily="34" charset="0"/>
              </a:rPr>
            </a:br>
            <a:r>
              <a:rPr lang="en-US" b="1" dirty="0">
                <a:solidFill>
                  <a:srgbClr val="002060"/>
                </a:solidFill>
                <a:latin typeface="Calibri" pitchFamily="34" charset="0"/>
                <a:cs typeface="Calibri" pitchFamily="34" charset="0"/>
              </a:rPr>
              <a:t>5 Research Place</a:t>
            </a:r>
            <a:br>
              <a:rPr lang="en-US" b="1" dirty="0">
                <a:solidFill>
                  <a:srgbClr val="002060"/>
                </a:solidFill>
                <a:latin typeface="Calibri" pitchFamily="34" charset="0"/>
                <a:cs typeface="Calibri" pitchFamily="34" charset="0"/>
              </a:rPr>
            </a:br>
            <a:r>
              <a:rPr lang="en-US" b="1" dirty="0">
                <a:solidFill>
                  <a:srgbClr val="002060"/>
                </a:solidFill>
                <a:latin typeface="Calibri" pitchFamily="34" charset="0"/>
                <a:cs typeface="Calibri" pitchFamily="34" charset="0"/>
              </a:rPr>
              <a:t>Rockville, MD </a:t>
            </a:r>
            <a:r>
              <a:rPr lang="en-US" b="1" dirty="0" smtClean="0">
                <a:solidFill>
                  <a:srgbClr val="002060"/>
                </a:solidFill>
                <a:latin typeface="Calibri" pitchFamily="34" charset="0"/>
                <a:cs typeface="Calibri" pitchFamily="34" charset="0"/>
              </a:rPr>
              <a:t>20850</a:t>
            </a:r>
            <a:endParaRPr lang="en-US" b="1" dirty="0">
              <a:solidFill>
                <a:srgbClr val="002060"/>
              </a:solidFill>
              <a:latin typeface="Calibri" pitchFamily="34" charset="0"/>
              <a:cs typeface="Calibri" pitchFamily="34" charset="0"/>
            </a:endParaRPr>
          </a:p>
        </p:txBody>
      </p:sp>
      <p:pic>
        <p:nvPicPr>
          <p:cNvPr id="8" name="Picture 2" descr="C:\Users\rchan\Pictures\BethTowTwo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48" y="1167157"/>
            <a:ext cx="3047407" cy="313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80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a:ln>
            <a:noFill/>
          </a:ln>
        </p:spPr>
        <p:txBody>
          <a:bodyPr>
            <a:noAutofit/>
          </a:bodyPr>
          <a:lstStyle/>
          <a:p>
            <a:pPr algn="ctr"/>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 Tracking Information</a:t>
            </a:r>
            <a:endParaRPr lang="en-US" sz="5000"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Content Placeholder 2"/>
          <p:cNvSpPr>
            <a:spLocks noGrp="1"/>
          </p:cNvSpPr>
          <p:nvPr>
            <p:ph idx="1"/>
          </p:nvPr>
        </p:nvSpPr>
        <p:spPr>
          <a:xfrm>
            <a:off x="457200" y="2362200"/>
            <a:ext cx="8229600" cy="2392363"/>
          </a:xfrm>
          <a:noFill/>
          <a:ln w="38100">
            <a:solidFill>
              <a:srgbClr val="002060"/>
            </a:solidFill>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v"/>
            </a:pPr>
            <a:r>
              <a:rPr lang="en-US" sz="2800" b="1" dirty="0">
                <a:solidFill>
                  <a:srgbClr val="002060"/>
                </a:solidFill>
                <a:latin typeface="Calibri" pitchFamily="34" charset="0"/>
                <a:cs typeface="Calibri" pitchFamily="34" charset="0"/>
              </a:rPr>
              <a:t>M</a:t>
            </a:r>
            <a:r>
              <a:rPr lang="en-US" sz="2800" b="1" dirty="0" smtClean="0">
                <a:solidFill>
                  <a:srgbClr val="002060"/>
                </a:solidFill>
                <a:latin typeface="Calibri" pitchFamily="34" charset="0"/>
                <a:cs typeface="Calibri" pitchFamily="34" charset="0"/>
              </a:rPr>
              <a:t>anufacturers of children’s products are required, to the extent practicable, to place distinguishing </a:t>
            </a:r>
            <a:r>
              <a:rPr lang="en-US" sz="2800" b="1" dirty="0">
                <a:solidFill>
                  <a:srgbClr val="002060"/>
                </a:solidFill>
                <a:latin typeface="Calibri" pitchFamily="34" charset="0"/>
                <a:cs typeface="Calibri" pitchFamily="34" charset="0"/>
              </a:rPr>
              <a:t>permanent marks (generally referred to as “tracking labels”) </a:t>
            </a:r>
            <a:r>
              <a:rPr lang="en-US" sz="2800" b="1" dirty="0" smtClean="0">
                <a:solidFill>
                  <a:srgbClr val="002060"/>
                </a:solidFill>
                <a:latin typeface="Calibri" pitchFamily="34" charset="0"/>
                <a:cs typeface="Calibri" pitchFamily="34" charset="0"/>
              </a:rPr>
              <a:t>on </a:t>
            </a:r>
            <a:r>
              <a:rPr lang="en-US" sz="2800" b="1" dirty="0">
                <a:solidFill>
                  <a:srgbClr val="002060"/>
                </a:solidFill>
                <a:latin typeface="Calibri" pitchFamily="34" charset="0"/>
                <a:cs typeface="Calibri" pitchFamily="34" charset="0"/>
              </a:rPr>
              <a:t>the product and its packaging </a:t>
            </a:r>
            <a:r>
              <a:rPr lang="en-US" sz="2800" b="1" dirty="0" smtClean="0">
                <a:solidFill>
                  <a:srgbClr val="002060"/>
                </a:solidFill>
                <a:latin typeface="Calibri" pitchFamily="34" charset="0"/>
                <a:cs typeface="Calibri" pitchFamily="34" charset="0"/>
              </a:rPr>
              <a:t>that </a:t>
            </a:r>
            <a:r>
              <a:rPr lang="en-US" sz="2800" b="1" dirty="0">
                <a:solidFill>
                  <a:srgbClr val="002060"/>
                </a:solidFill>
                <a:latin typeface="Calibri" pitchFamily="34" charset="0"/>
                <a:cs typeface="Calibri" pitchFamily="34" charset="0"/>
              </a:rPr>
              <a:t>provide certain identifying information</a:t>
            </a:r>
            <a:endParaRPr lang="en-US" sz="2800" b="1" dirty="0" smtClean="0">
              <a:solidFill>
                <a:srgbClr val="00206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40449498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a:ln>
            <a:noFill/>
          </a:ln>
        </p:spPr>
        <p:txBody>
          <a:bodyPr>
            <a:noAutofit/>
          </a:bodyPr>
          <a:lstStyle/>
          <a:p>
            <a:r>
              <a:rPr lang="en-US" sz="5000"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CPSIA - Tracking Information</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sp>
        <p:nvSpPr>
          <p:cNvPr id="4" name="TextBox 3"/>
          <p:cNvSpPr txBox="1"/>
          <p:nvPr/>
        </p:nvSpPr>
        <p:spPr>
          <a:xfrm>
            <a:off x="457200" y="1492508"/>
            <a:ext cx="8001000" cy="4832092"/>
          </a:xfrm>
          <a:prstGeom prst="rect">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Clr>
                <a:srgbClr val="002060"/>
              </a:buClr>
              <a:buFont typeface="Wingdings" pitchFamily="2" charset="2"/>
              <a:buChar char="v"/>
            </a:pPr>
            <a:r>
              <a:rPr lang="en-US" sz="2800" b="1" dirty="0">
                <a:solidFill>
                  <a:srgbClr val="002060"/>
                </a:solidFill>
                <a:latin typeface="Calibri" pitchFamily="34" charset="0"/>
                <a:cs typeface="Calibri" pitchFamily="34" charset="0"/>
              </a:rPr>
              <a:t>A tracking label must contain certain basic information, </a:t>
            </a:r>
            <a:r>
              <a:rPr lang="en-US" sz="2800" b="1" dirty="0" smtClean="0">
                <a:solidFill>
                  <a:srgbClr val="002060"/>
                </a:solidFill>
                <a:latin typeface="Calibri" pitchFamily="34" charset="0"/>
                <a:cs typeface="Calibri" pitchFamily="34" charset="0"/>
              </a:rPr>
              <a:t>including:</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T</a:t>
            </a:r>
            <a:r>
              <a:rPr lang="en-US" sz="2800" dirty="0" smtClean="0">
                <a:solidFill>
                  <a:srgbClr val="002060"/>
                </a:solidFill>
                <a:latin typeface="Calibri" pitchFamily="34" charset="0"/>
                <a:cs typeface="Calibri" pitchFamily="34" charset="0"/>
              </a:rPr>
              <a:t>he </a:t>
            </a:r>
            <a:r>
              <a:rPr lang="en-US" sz="2800" dirty="0">
                <a:solidFill>
                  <a:srgbClr val="002060"/>
                </a:solidFill>
                <a:latin typeface="Calibri" pitchFamily="34" charset="0"/>
                <a:cs typeface="Calibri" pitchFamily="34" charset="0"/>
              </a:rPr>
              <a:t>name of the manufacturer or private </a:t>
            </a:r>
            <a:r>
              <a:rPr lang="en-US" sz="2800" dirty="0" smtClean="0">
                <a:solidFill>
                  <a:srgbClr val="002060"/>
                </a:solidFill>
                <a:latin typeface="Calibri" pitchFamily="34" charset="0"/>
                <a:cs typeface="Calibri" pitchFamily="34" charset="0"/>
              </a:rPr>
              <a:t>labeler;</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T</a:t>
            </a:r>
            <a:r>
              <a:rPr lang="en-US" sz="2800" dirty="0" smtClean="0">
                <a:solidFill>
                  <a:srgbClr val="002060"/>
                </a:solidFill>
                <a:latin typeface="Calibri" pitchFamily="34" charset="0"/>
                <a:cs typeface="Calibri" pitchFamily="34" charset="0"/>
              </a:rPr>
              <a:t>he </a:t>
            </a:r>
            <a:r>
              <a:rPr lang="en-US" sz="2800" dirty="0">
                <a:solidFill>
                  <a:srgbClr val="002060"/>
                </a:solidFill>
                <a:latin typeface="Calibri" pitchFamily="34" charset="0"/>
                <a:cs typeface="Calibri" pitchFamily="34" charset="0"/>
              </a:rPr>
              <a:t>location and date of production of the </a:t>
            </a:r>
            <a:r>
              <a:rPr lang="en-US" sz="2800" dirty="0" smtClean="0">
                <a:solidFill>
                  <a:srgbClr val="002060"/>
                </a:solidFill>
                <a:latin typeface="Calibri" pitchFamily="34" charset="0"/>
                <a:cs typeface="Calibri" pitchFamily="34" charset="0"/>
              </a:rPr>
              <a:t>product;</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D</a:t>
            </a:r>
            <a:r>
              <a:rPr lang="en-US" sz="2800" dirty="0" smtClean="0">
                <a:solidFill>
                  <a:srgbClr val="002060"/>
                </a:solidFill>
                <a:latin typeface="Calibri" pitchFamily="34" charset="0"/>
                <a:cs typeface="Calibri" pitchFamily="34" charset="0"/>
              </a:rPr>
              <a:t>etailed </a:t>
            </a:r>
            <a:r>
              <a:rPr lang="en-US" sz="2800" dirty="0">
                <a:solidFill>
                  <a:srgbClr val="002060"/>
                </a:solidFill>
                <a:latin typeface="Calibri" pitchFamily="34" charset="0"/>
                <a:cs typeface="Calibri" pitchFamily="34" charset="0"/>
              </a:rPr>
              <a:t>information on the manufacturing process, such as a batch or run number, or other identifying characteristics; </a:t>
            </a:r>
            <a:r>
              <a:rPr lang="en-US" sz="2800" dirty="0" smtClean="0">
                <a:solidFill>
                  <a:srgbClr val="002060"/>
                </a:solidFill>
                <a:latin typeface="Calibri" pitchFamily="34" charset="0"/>
                <a:cs typeface="Calibri" pitchFamily="34" charset="0"/>
              </a:rPr>
              <a:t>and</a:t>
            </a:r>
          </a:p>
          <a:p>
            <a:pPr marL="800100" lvl="1" indent="-342900">
              <a:buClr>
                <a:srgbClr val="002060"/>
              </a:buClr>
              <a:buFont typeface="Wingdings" pitchFamily="2" charset="2"/>
              <a:buChar char="§"/>
            </a:pPr>
            <a:r>
              <a:rPr lang="en-US" sz="2800" dirty="0">
                <a:solidFill>
                  <a:srgbClr val="002060"/>
                </a:solidFill>
                <a:latin typeface="Calibri" pitchFamily="34" charset="0"/>
                <a:cs typeface="Calibri" pitchFamily="34" charset="0"/>
              </a:rPr>
              <a:t>A</a:t>
            </a:r>
            <a:r>
              <a:rPr lang="en-US" sz="2800" dirty="0" smtClean="0">
                <a:solidFill>
                  <a:srgbClr val="002060"/>
                </a:solidFill>
                <a:latin typeface="Calibri" pitchFamily="34" charset="0"/>
                <a:cs typeface="Calibri" pitchFamily="34" charset="0"/>
              </a:rPr>
              <a:t>ny </a:t>
            </a:r>
            <a:r>
              <a:rPr lang="en-US" sz="2800" dirty="0">
                <a:solidFill>
                  <a:srgbClr val="002060"/>
                </a:solidFill>
                <a:latin typeface="Calibri" pitchFamily="34" charset="0"/>
                <a:cs typeface="Calibri" pitchFamily="34" charset="0"/>
              </a:rPr>
              <a:t>other information to facilitate ascertaining the specific source of the </a:t>
            </a:r>
            <a:r>
              <a:rPr lang="en-US" sz="2800" dirty="0" smtClean="0">
                <a:solidFill>
                  <a:srgbClr val="002060"/>
                </a:solidFill>
                <a:latin typeface="Calibri" pitchFamily="34" charset="0"/>
                <a:cs typeface="Calibri" pitchFamily="34" charset="0"/>
              </a:rPr>
              <a:t>product.</a:t>
            </a:r>
          </a:p>
        </p:txBody>
      </p:sp>
    </p:spTree>
    <p:extLst>
      <p:ext uri="{BB962C8B-B14F-4D97-AF65-F5344CB8AC3E}">
        <p14:creationId xmlns:p14="http://schemas.microsoft.com/office/powerpoint/2010/main" val="24336267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chan\Desktop\Projects\FFA_Children'sClothing\DSC00345_ED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00200"/>
            <a:ext cx="7239000" cy="48255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52400"/>
            <a:ext cx="8382000" cy="1143000"/>
          </a:xfrm>
        </p:spPr>
        <p:txBody>
          <a:bodyPr>
            <a:normAutofit/>
          </a:bodyPr>
          <a:lstStyle/>
          <a:p>
            <a:pPr algn="ctr"/>
            <a:r>
              <a:rPr lang="en-US" dirty="0" smtClean="0">
                <a:effectLst>
                  <a:outerShdw blurRad="38100" dist="38100" dir="2700000" algn="tl">
                    <a:srgbClr val="000000">
                      <a:alpha val="43137"/>
                    </a:srgbClr>
                  </a:outerShdw>
                </a:effectLst>
                <a:uFill>
                  <a:solidFill>
                    <a:srgbClr val="00B0F0"/>
                  </a:solidFill>
                </a:uFill>
                <a:latin typeface="Calibri" pitchFamily="34" charset="0"/>
                <a:cs typeface="Calibri" pitchFamily="34" charset="0"/>
              </a:rPr>
              <a:t>Examples of Tracking Information</a:t>
            </a:r>
            <a:endParaRPr lang="en-US" dirty="0">
              <a:effectLst>
                <a:outerShdw blurRad="38100" dist="38100" dir="2700000" algn="tl">
                  <a:srgbClr val="000000">
                    <a:alpha val="43137"/>
                  </a:srgbClr>
                </a:outerShdw>
              </a:effectLst>
              <a:uFill>
                <a:solidFill>
                  <a:srgbClr val="00B0F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pic>
        <p:nvPicPr>
          <p:cNvPr id="30724" name="Picture 4" descr="C:\Users\rchan\Desktop\Projects\FFA_Children'sClothing\DSC00354_edit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66" t="-1" r="16601" b="24741"/>
          <a:stretch/>
        </p:blipFill>
        <p:spPr bwMode="auto">
          <a:xfrm>
            <a:off x="6400800" y="1310754"/>
            <a:ext cx="2590800" cy="22280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22" name="Picture 2" descr="C:\Users\rchan\Desktop\Projects\FFA_Children'sClothing\DSC00356_edit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54" r="19571"/>
          <a:stretch/>
        </p:blipFill>
        <p:spPr bwMode="auto">
          <a:xfrm>
            <a:off x="228600" y="1026028"/>
            <a:ext cx="2263946" cy="253318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23" name="Picture 3" descr="C:\Users\rchan\Desktop\Projects\FFA_Children'sClothing\DSC00352_edit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204" r="18392"/>
          <a:stretch/>
        </p:blipFill>
        <p:spPr bwMode="auto">
          <a:xfrm>
            <a:off x="2873546" y="3190549"/>
            <a:ext cx="1367163" cy="32864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131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Small Parts on Clothing </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sp>
        <p:nvSpPr>
          <p:cNvPr id="6" name="TextBox 5"/>
          <p:cNvSpPr txBox="1"/>
          <p:nvPr/>
        </p:nvSpPr>
        <p:spPr>
          <a:xfrm>
            <a:off x="177247" y="1354753"/>
            <a:ext cx="8764657" cy="4893647"/>
          </a:xfrm>
          <a:prstGeom prst="rect">
            <a:avLst/>
          </a:prstGeom>
          <a:noFill/>
          <a:ln w="38100">
            <a:solidFill>
              <a:srgbClr val="002060"/>
            </a:solid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marL="285750" indent="-285750">
              <a:buFont typeface="Wingdings" pitchFamily="2" charset="2"/>
              <a:buChar char="v"/>
            </a:pPr>
            <a:r>
              <a:rPr lang="en-US" sz="2400" b="1" dirty="0" smtClean="0">
                <a:solidFill>
                  <a:srgbClr val="002060"/>
                </a:solidFill>
                <a:latin typeface="Calibri" pitchFamily="34" charset="0"/>
                <a:cs typeface="Calibri" pitchFamily="34" charset="0"/>
              </a:rPr>
              <a:t>CPSC regulations for small parts used on products for children under 3</a:t>
            </a:r>
          </a:p>
          <a:p>
            <a:pPr marL="800100" lvl="1" indent="-342900">
              <a:buFont typeface="Wingdings" pitchFamily="2" charset="2"/>
              <a:buChar char="§"/>
            </a:pPr>
            <a:r>
              <a:rPr lang="en-US" sz="2400" dirty="0" smtClean="0">
                <a:solidFill>
                  <a:srgbClr val="002060"/>
                </a:solidFill>
                <a:latin typeface="Calibri" pitchFamily="34" charset="0"/>
                <a:cs typeface="Calibri" pitchFamily="34" charset="0"/>
              </a:rPr>
              <a:t>Regulation </a:t>
            </a:r>
            <a:r>
              <a:rPr lang="en-US" sz="2400" dirty="0">
                <a:solidFill>
                  <a:srgbClr val="002060"/>
                </a:solidFill>
                <a:latin typeface="Calibri" pitchFamily="34" charset="0"/>
                <a:cs typeface="Calibri" pitchFamily="34" charset="0"/>
              </a:rPr>
              <a:t>prevents deaths and injuries to </a:t>
            </a:r>
            <a:r>
              <a:rPr lang="en-US" sz="2400" dirty="0" smtClean="0">
                <a:solidFill>
                  <a:srgbClr val="002060"/>
                </a:solidFill>
                <a:latin typeface="Calibri" pitchFamily="34" charset="0"/>
                <a:cs typeface="Calibri" pitchFamily="34" charset="0"/>
              </a:rPr>
              <a:t>children from choking</a:t>
            </a:r>
          </a:p>
          <a:p>
            <a:endParaRPr lang="en-US" sz="2400" b="1" dirty="0" smtClean="0">
              <a:solidFill>
                <a:srgbClr val="002060"/>
              </a:solidFill>
              <a:latin typeface="Calibri" pitchFamily="34" charset="0"/>
              <a:cs typeface="Calibri" pitchFamily="34" charset="0"/>
            </a:endParaRPr>
          </a:p>
          <a:p>
            <a:pPr marL="285750" indent="-285750">
              <a:buClr>
                <a:srgbClr val="002060"/>
              </a:buClr>
              <a:buFont typeface="Wingdings" pitchFamily="2" charset="2"/>
              <a:buChar char="v"/>
            </a:pPr>
            <a:r>
              <a:rPr lang="en-US" sz="2400" b="1" dirty="0" smtClean="0">
                <a:solidFill>
                  <a:srgbClr val="002060"/>
                </a:solidFill>
                <a:latin typeface="Calibri" pitchFamily="34" charset="0"/>
                <a:cs typeface="Calibri" pitchFamily="34" charset="0"/>
              </a:rPr>
              <a:t>Children’s Clothing and Accessories</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Fabrics </a:t>
            </a:r>
            <a:r>
              <a:rPr lang="en-US" sz="2400" dirty="0">
                <a:solidFill>
                  <a:srgbClr val="002060"/>
                </a:solidFill>
                <a:latin typeface="Calibri" pitchFamily="34" charset="0"/>
                <a:cs typeface="Calibri" pitchFamily="34" charset="0"/>
              </a:rPr>
              <a:t>and buttons are exempted from small parts </a:t>
            </a:r>
            <a:r>
              <a:rPr lang="en-US" sz="2400" dirty="0" smtClean="0">
                <a:solidFill>
                  <a:srgbClr val="002060"/>
                </a:solidFill>
                <a:latin typeface="Calibri" pitchFamily="34" charset="0"/>
                <a:cs typeface="Calibri" pitchFamily="34" charset="0"/>
              </a:rPr>
              <a:t>regulations and testing requirements.</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Buttons </a:t>
            </a:r>
            <a:r>
              <a:rPr lang="en-US" sz="2400" dirty="0">
                <a:solidFill>
                  <a:srgbClr val="002060"/>
                </a:solidFill>
                <a:latin typeface="Calibri" pitchFamily="34" charset="0"/>
                <a:cs typeface="Calibri" pitchFamily="34" charset="0"/>
              </a:rPr>
              <a:t>and other fasteners are not required to be tested for small parts conformity but should be secure. </a:t>
            </a:r>
          </a:p>
          <a:p>
            <a:pPr marL="742950" lvl="1" indent="-285750">
              <a:buFont typeface="Wingdings" pitchFamily="2" charset="2"/>
              <a:buChar char="§"/>
            </a:pPr>
            <a:r>
              <a:rPr lang="en-US" sz="2400" dirty="0" smtClean="0">
                <a:solidFill>
                  <a:srgbClr val="002060"/>
                </a:solidFill>
                <a:latin typeface="Calibri" pitchFamily="34" charset="0"/>
                <a:cs typeface="Calibri" pitchFamily="34" charset="0"/>
              </a:rPr>
              <a:t>If </a:t>
            </a:r>
            <a:r>
              <a:rPr lang="en-US" sz="2400" dirty="0">
                <a:solidFill>
                  <a:srgbClr val="002060"/>
                </a:solidFill>
                <a:latin typeface="Calibri" pitchFamily="34" charset="0"/>
                <a:cs typeface="Calibri" pitchFamily="34" charset="0"/>
              </a:rPr>
              <a:t>buttons start falling off due to poor </a:t>
            </a:r>
            <a:r>
              <a:rPr lang="en-US" sz="2400" dirty="0" smtClean="0">
                <a:solidFill>
                  <a:srgbClr val="002060"/>
                </a:solidFill>
                <a:latin typeface="Calibri" pitchFamily="34" charset="0"/>
                <a:cs typeface="Calibri" pitchFamily="34" charset="0"/>
              </a:rPr>
              <a:t>construction, they may pose a substantial </a:t>
            </a:r>
            <a:r>
              <a:rPr lang="en-US" sz="2400" dirty="0">
                <a:solidFill>
                  <a:srgbClr val="002060"/>
                </a:solidFill>
                <a:latin typeface="Calibri" pitchFamily="34" charset="0"/>
                <a:cs typeface="Calibri" pitchFamily="34" charset="0"/>
              </a:rPr>
              <a:t>product </a:t>
            </a:r>
            <a:r>
              <a:rPr lang="en-US" sz="2400" dirty="0" smtClean="0">
                <a:solidFill>
                  <a:srgbClr val="002060"/>
                </a:solidFill>
                <a:latin typeface="Calibri" pitchFamily="34" charset="0"/>
                <a:cs typeface="Calibri" pitchFamily="34" charset="0"/>
              </a:rPr>
              <a:t>hazard; this </a:t>
            </a:r>
            <a:r>
              <a:rPr lang="en-US" sz="2400" dirty="0">
                <a:solidFill>
                  <a:srgbClr val="002060"/>
                </a:solidFill>
                <a:latin typeface="Calibri" pitchFamily="34" charset="0"/>
                <a:cs typeface="Calibri" pitchFamily="34" charset="0"/>
              </a:rPr>
              <a:t>should be reported to the CPSC as a possible hazard. </a:t>
            </a: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983" b="33613"/>
          <a:stretch/>
        </p:blipFill>
        <p:spPr bwMode="auto">
          <a:xfrm>
            <a:off x="2916061" y="2616276"/>
            <a:ext cx="1427339"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ecx.images-amazon.com/images/I/31stj5b1c4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77865"/>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735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3810000" cy="1143000"/>
          </a:xfrm>
        </p:spPr>
        <p:txBody>
          <a:bodyPr>
            <a:norm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Drawstrings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sp>
        <p:nvSpPr>
          <p:cNvPr id="4" name="TextBox 3"/>
          <p:cNvSpPr txBox="1"/>
          <p:nvPr/>
        </p:nvSpPr>
        <p:spPr>
          <a:xfrm>
            <a:off x="414130" y="1230898"/>
            <a:ext cx="8425070" cy="5093702"/>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500" b="1" dirty="0">
                <a:solidFill>
                  <a:srgbClr val="002060"/>
                </a:solidFill>
                <a:latin typeface="Calibri" pitchFamily="34" charset="0"/>
                <a:cs typeface="Calibri" pitchFamily="34" charset="0"/>
              </a:rPr>
              <a:t>Young children can be seriously injured or </a:t>
            </a:r>
            <a:r>
              <a:rPr lang="en-US" sz="2500" b="1" dirty="0" smtClean="0">
                <a:solidFill>
                  <a:srgbClr val="002060"/>
                </a:solidFill>
                <a:latin typeface="Calibri" pitchFamily="34" charset="0"/>
                <a:cs typeface="Calibri" pitchFamily="34" charset="0"/>
              </a:rPr>
              <a:t>subject to fatal </a:t>
            </a:r>
            <a:r>
              <a:rPr lang="en-US" sz="2500" b="1" dirty="0">
                <a:solidFill>
                  <a:srgbClr val="002060"/>
                </a:solidFill>
                <a:latin typeface="Calibri" pitchFamily="34" charset="0"/>
                <a:cs typeface="Calibri" pitchFamily="34" charset="0"/>
              </a:rPr>
              <a:t>entanglement if the drawstrings of the upper outerwear they are wearing catches or </a:t>
            </a:r>
            <a:r>
              <a:rPr lang="en-US" sz="2500" b="1" dirty="0" smtClean="0">
                <a:solidFill>
                  <a:srgbClr val="002060"/>
                </a:solidFill>
                <a:latin typeface="Calibri" pitchFamily="34" charset="0"/>
                <a:cs typeface="Calibri" pitchFamily="34" charset="0"/>
              </a:rPr>
              <a:t>snags.</a:t>
            </a:r>
          </a:p>
          <a:p>
            <a:pPr marL="342900" indent="-342900">
              <a:buFont typeface="Wingdings" pitchFamily="2" charset="2"/>
              <a:buChar char="v"/>
            </a:pPr>
            <a:endParaRPr lang="en-US" sz="25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500" b="1" dirty="0">
                <a:solidFill>
                  <a:srgbClr val="002060"/>
                </a:solidFill>
                <a:latin typeface="Calibri" pitchFamily="34" charset="0"/>
                <a:cs typeface="Calibri" pitchFamily="34" charset="0"/>
              </a:rPr>
              <a:t>In 2012, the Commission determined that drawstrings on children’s upper outerwear present a substantial product hazard and issued a </a:t>
            </a:r>
            <a:r>
              <a:rPr lang="en-US" sz="2500" b="1" dirty="0" smtClean="0">
                <a:solidFill>
                  <a:srgbClr val="002060"/>
                </a:solidFill>
                <a:latin typeface="Calibri" pitchFamily="34" charset="0"/>
                <a:cs typeface="Calibri" pitchFamily="34" charset="0"/>
              </a:rPr>
              <a:t>rule under 15(j</a:t>
            </a:r>
            <a:r>
              <a:rPr lang="en-US" sz="2500" b="1" dirty="0">
                <a:solidFill>
                  <a:srgbClr val="002060"/>
                </a:solidFill>
                <a:latin typeface="Calibri" pitchFamily="34" charset="0"/>
                <a:cs typeface="Calibri" pitchFamily="34" charset="0"/>
              </a:rPr>
              <a:t>) under the Consumer Product Safety Act (CPSA</a:t>
            </a:r>
            <a:r>
              <a:rPr lang="en-US" sz="2500" b="1" dirty="0" smtClean="0">
                <a:solidFill>
                  <a:srgbClr val="002060"/>
                </a:solidFill>
                <a:latin typeface="Calibri" pitchFamily="34" charset="0"/>
                <a:cs typeface="Calibri" pitchFamily="34" charset="0"/>
              </a:rPr>
              <a:t>).</a:t>
            </a:r>
          </a:p>
          <a:p>
            <a:endParaRPr lang="en-US" sz="25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500" b="1" dirty="0">
                <a:solidFill>
                  <a:srgbClr val="002060"/>
                </a:solidFill>
                <a:latin typeface="Calibri" pitchFamily="34" charset="0"/>
                <a:cs typeface="Calibri" pitchFamily="34" charset="0"/>
              </a:rPr>
              <a:t>Children’s upper outerwear sold in the United States should comply with the voluntary safety standard, ASTM F-1816 Standard Consumer Safety Specification for Drawstrings on Children’s Upper </a:t>
            </a:r>
            <a:r>
              <a:rPr lang="en-US" sz="2500" b="1" dirty="0" smtClean="0">
                <a:solidFill>
                  <a:srgbClr val="002060"/>
                </a:solidFill>
                <a:latin typeface="Calibri" pitchFamily="34" charset="0"/>
                <a:cs typeface="Calibri" pitchFamily="34" charset="0"/>
              </a:rPr>
              <a:t>Outerwear.</a:t>
            </a:r>
          </a:p>
        </p:txBody>
      </p:sp>
    </p:spTree>
    <p:extLst>
      <p:ext uri="{BB962C8B-B14F-4D97-AF65-F5344CB8AC3E}">
        <p14:creationId xmlns:p14="http://schemas.microsoft.com/office/powerpoint/2010/main" val="82304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6400800" cy="1143000"/>
          </a:xfrm>
        </p:spPr>
        <p:txBody>
          <a:bodyPr>
            <a:norm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Drawstrings- Definitions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
        <p:nvSpPr>
          <p:cNvPr id="7" name="TextBox 6"/>
          <p:cNvSpPr txBox="1"/>
          <p:nvPr/>
        </p:nvSpPr>
        <p:spPr>
          <a:xfrm>
            <a:off x="304800" y="1073289"/>
            <a:ext cx="8382000" cy="5632311"/>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000" b="1" dirty="0" smtClean="0">
                <a:solidFill>
                  <a:srgbClr val="002060"/>
                </a:solidFill>
                <a:latin typeface="Calibri" pitchFamily="34" charset="0"/>
                <a:cs typeface="Calibri" pitchFamily="34" charset="0"/>
              </a:rPr>
              <a:t>Drawstring: </a:t>
            </a:r>
          </a:p>
          <a:p>
            <a:pPr marL="800100" lvl="1" indent="-342900">
              <a:buFont typeface="Wingdings" panose="05000000000000000000" pitchFamily="2" charset="2"/>
              <a:buChar char="§"/>
            </a:pPr>
            <a:r>
              <a:rPr lang="en-US" sz="2000" dirty="0">
                <a:solidFill>
                  <a:srgbClr val="002060"/>
                </a:solidFill>
                <a:latin typeface="Calibri" pitchFamily="34" charset="0"/>
                <a:cs typeface="Calibri" pitchFamily="34" charset="0"/>
              </a:rPr>
              <a:t>A</a:t>
            </a:r>
            <a:r>
              <a:rPr lang="en-US" sz="2000" dirty="0" smtClean="0">
                <a:solidFill>
                  <a:srgbClr val="002060"/>
                </a:solidFill>
                <a:latin typeface="Calibri" pitchFamily="34" charset="0"/>
                <a:cs typeface="Calibri" pitchFamily="34" charset="0"/>
              </a:rPr>
              <a:t> </a:t>
            </a:r>
            <a:r>
              <a:rPr lang="en-US" sz="2000" dirty="0">
                <a:solidFill>
                  <a:srgbClr val="002060"/>
                </a:solidFill>
                <a:latin typeface="Calibri" pitchFamily="34" charset="0"/>
                <a:cs typeface="Calibri" pitchFamily="34" charset="0"/>
              </a:rPr>
              <a:t>non-retractable cord, ribbon, or tape of any material to pull together parts of upper outerwear to provide for closure and generally runs through a casing. </a:t>
            </a:r>
            <a:endParaRPr lang="en-US" sz="2000" dirty="0" smtClean="0">
              <a:solidFill>
                <a:srgbClr val="002060"/>
              </a:solidFill>
              <a:latin typeface="Calibri" pitchFamily="34" charset="0"/>
              <a:cs typeface="Calibri" pitchFamily="34" charset="0"/>
            </a:endParaRPr>
          </a:p>
          <a:p>
            <a:endParaRPr lang="en-US" sz="20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000" b="1" dirty="0" smtClean="0">
                <a:solidFill>
                  <a:srgbClr val="002060"/>
                </a:solidFill>
                <a:latin typeface="Calibri" pitchFamily="34" charset="0"/>
                <a:cs typeface="Calibri" pitchFamily="34" charset="0"/>
              </a:rPr>
              <a:t>Fully </a:t>
            </a:r>
            <a:r>
              <a:rPr lang="en-US" sz="2000" b="1" dirty="0">
                <a:solidFill>
                  <a:srgbClr val="002060"/>
                </a:solidFill>
                <a:latin typeface="Calibri" pitchFamily="34" charset="0"/>
                <a:cs typeface="Calibri" pitchFamily="34" charset="0"/>
              </a:rPr>
              <a:t>R</a:t>
            </a:r>
            <a:r>
              <a:rPr lang="en-US" sz="2000" b="1" dirty="0" smtClean="0">
                <a:solidFill>
                  <a:srgbClr val="002060"/>
                </a:solidFill>
                <a:latin typeface="Calibri" pitchFamily="34" charset="0"/>
                <a:cs typeface="Calibri" pitchFamily="34" charset="0"/>
              </a:rPr>
              <a:t>etractable </a:t>
            </a:r>
            <a:r>
              <a:rPr lang="en-US" sz="2000" b="1" dirty="0">
                <a:solidFill>
                  <a:srgbClr val="002060"/>
                </a:solidFill>
                <a:latin typeface="Calibri" pitchFamily="34" charset="0"/>
                <a:cs typeface="Calibri" pitchFamily="34" charset="0"/>
              </a:rPr>
              <a:t>D</a:t>
            </a:r>
            <a:r>
              <a:rPr lang="en-US" sz="2000" b="1" dirty="0" smtClean="0">
                <a:solidFill>
                  <a:srgbClr val="002060"/>
                </a:solidFill>
                <a:latin typeface="Calibri" pitchFamily="34" charset="0"/>
                <a:cs typeface="Calibri" pitchFamily="34" charset="0"/>
              </a:rPr>
              <a:t>rawstrings</a:t>
            </a:r>
            <a:r>
              <a:rPr lang="en-US" sz="2000" b="1" dirty="0">
                <a:solidFill>
                  <a:srgbClr val="002060"/>
                </a:solidFill>
                <a:latin typeface="Calibri" pitchFamily="34" charset="0"/>
                <a:cs typeface="Calibri" pitchFamily="34" charset="0"/>
              </a:rPr>
              <a:t>: </a:t>
            </a:r>
            <a:endParaRPr lang="en-US" sz="2000" b="1" dirty="0" smtClean="0">
              <a:solidFill>
                <a:srgbClr val="002060"/>
              </a:solidFill>
              <a:latin typeface="Calibri" pitchFamily="34" charset="0"/>
              <a:cs typeface="Calibri" pitchFamily="34" charset="0"/>
            </a:endParaRPr>
          </a:p>
          <a:p>
            <a:pPr marL="800100" lvl="1" indent="-342900">
              <a:buFont typeface="Wingdings" panose="05000000000000000000" pitchFamily="2" charset="2"/>
              <a:buChar char="§"/>
            </a:pPr>
            <a:r>
              <a:rPr lang="en-US" sz="2000" dirty="0" smtClean="0">
                <a:solidFill>
                  <a:srgbClr val="002060"/>
                </a:solidFill>
                <a:latin typeface="Calibri" pitchFamily="34" charset="0"/>
                <a:cs typeface="Calibri" pitchFamily="34" charset="0"/>
              </a:rPr>
              <a:t>Automatically </a:t>
            </a:r>
            <a:r>
              <a:rPr lang="en-US" sz="2000" dirty="0">
                <a:solidFill>
                  <a:srgbClr val="002060"/>
                </a:solidFill>
                <a:latin typeface="Calibri" pitchFamily="34" charset="0"/>
                <a:cs typeface="Calibri" pitchFamily="34" charset="0"/>
              </a:rPr>
              <a:t>retract from its full length </a:t>
            </a:r>
            <a:r>
              <a:rPr lang="en-US" sz="2000" dirty="0" smtClean="0">
                <a:solidFill>
                  <a:srgbClr val="002060"/>
                </a:solidFill>
                <a:latin typeface="Calibri" pitchFamily="34" charset="0"/>
                <a:cs typeface="Calibri" pitchFamily="34" charset="0"/>
              </a:rPr>
              <a:t>without </a:t>
            </a:r>
            <a:r>
              <a:rPr lang="en-US" sz="2000" dirty="0">
                <a:solidFill>
                  <a:srgbClr val="002060"/>
                </a:solidFill>
                <a:latin typeface="Calibri" pitchFamily="34" charset="0"/>
                <a:cs typeface="Calibri" pitchFamily="34" charset="0"/>
              </a:rPr>
              <a:t>any user effort made for retractions, leaving  only the cord lock, knot, </a:t>
            </a:r>
            <a:r>
              <a:rPr lang="en-US" sz="2000" dirty="0" smtClean="0">
                <a:solidFill>
                  <a:srgbClr val="002060"/>
                </a:solidFill>
                <a:latin typeface="Calibri" pitchFamily="34" charset="0"/>
                <a:cs typeface="Calibri" pitchFamily="34" charset="0"/>
              </a:rPr>
              <a:t>or toggle flush </a:t>
            </a:r>
            <a:r>
              <a:rPr lang="en-US" sz="2000" dirty="0">
                <a:solidFill>
                  <a:srgbClr val="002060"/>
                </a:solidFill>
                <a:latin typeface="Calibri" pitchFamily="34" charset="0"/>
                <a:cs typeface="Calibri" pitchFamily="34" charset="0"/>
              </a:rPr>
              <a:t>against the outside of the garment. </a:t>
            </a:r>
            <a:r>
              <a:rPr lang="en-US" sz="2000" dirty="0" smtClean="0">
                <a:solidFill>
                  <a:srgbClr val="002060"/>
                </a:solidFill>
                <a:latin typeface="Calibri" pitchFamily="34" charset="0"/>
                <a:cs typeface="Calibri" pitchFamily="34" charset="0"/>
              </a:rPr>
              <a:t>They are </a:t>
            </a:r>
            <a:r>
              <a:rPr lang="en-US" sz="2000" dirty="0">
                <a:solidFill>
                  <a:srgbClr val="002060"/>
                </a:solidFill>
                <a:latin typeface="Calibri" pitchFamily="34" charset="0"/>
                <a:cs typeface="Calibri" pitchFamily="34" charset="0"/>
              </a:rPr>
              <a:t>permitted </a:t>
            </a:r>
            <a:r>
              <a:rPr lang="en-US" sz="2000" dirty="0" smtClean="0">
                <a:solidFill>
                  <a:srgbClr val="002060"/>
                </a:solidFill>
                <a:latin typeface="Calibri" pitchFamily="34" charset="0"/>
                <a:cs typeface="Calibri" pitchFamily="34" charset="0"/>
              </a:rPr>
              <a:t>but </a:t>
            </a:r>
            <a:r>
              <a:rPr lang="en-US" sz="2000" dirty="0">
                <a:solidFill>
                  <a:srgbClr val="002060"/>
                </a:solidFill>
                <a:latin typeface="Calibri" pitchFamily="34" charset="0"/>
                <a:cs typeface="Calibri" pitchFamily="34" charset="0"/>
              </a:rPr>
              <a:t>must not extend more than three inches below the hem of the upper outerwear garment</a:t>
            </a:r>
            <a:r>
              <a:rPr lang="en-US" sz="2000" dirty="0" smtClean="0">
                <a:solidFill>
                  <a:srgbClr val="002060"/>
                </a:solidFill>
                <a:latin typeface="Calibri" pitchFamily="34" charset="0"/>
                <a:cs typeface="Calibri" pitchFamily="34" charset="0"/>
              </a:rPr>
              <a:t>.</a:t>
            </a:r>
          </a:p>
          <a:p>
            <a:r>
              <a:rPr lang="en-US" sz="2000" dirty="0" smtClean="0">
                <a:solidFill>
                  <a:srgbClr val="002060"/>
                </a:solidFill>
                <a:latin typeface="Calibri" pitchFamily="34" charset="0"/>
                <a:cs typeface="Calibri" pitchFamily="34" charset="0"/>
              </a:rPr>
              <a:t> </a:t>
            </a:r>
          </a:p>
          <a:p>
            <a:pPr marL="342900" indent="-342900">
              <a:buFont typeface="Wingdings" pitchFamily="2" charset="2"/>
              <a:buChar char="v"/>
            </a:pPr>
            <a:r>
              <a:rPr lang="en-US" sz="2000" b="1" dirty="0" smtClean="0">
                <a:solidFill>
                  <a:srgbClr val="002060"/>
                </a:solidFill>
                <a:latin typeface="Calibri" pitchFamily="34" charset="0"/>
                <a:cs typeface="Calibri" pitchFamily="34" charset="0"/>
              </a:rPr>
              <a:t>Ties</a:t>
            </a:r>
            <a:r>
              <a:rPr lang="en-US" sz="2000" b="1" dirty="0">
                <a:solidFill>
                  <a:srgbClr val="002060"/>
                </a:solidFill>
                <a:latin typeface="Calibri" pitchFamily="34" charset="0"/>
                <a:cs typeface="Calibri" pitchFamily="34" charset="0"/>
              </a:rPr>
              <a:t>: </a:t>
            </a:r>
          </a:p>
          <a:p>
            <a:pPr marL="800100" lvl="1" indent="-342900">
              <a:buFont typeface="Wingdings" panose="05000000000000000000" pitchFamily="2" charset="2"/>
              <a:buChar char="§"/>
            </a:pPr>
            <a:r>
              <a:rPr lang="en-US" sz="2000" dirty="0">
                <a:solidFill>
                  <a:srgbClr val="002060"/>
                </a:solidFill>
                <a:latin typeface="Calibri" pitchFamily="34" charset="0"/>
                <a:cs typeface="Calibri" pitchFamily="34" charset="0"/>
              </a:rPr>
              <a:t>Ties are considered drawstrings and are subject to the requirements</a:t>
            </a:r>
            <a:r>
              <a:rPr lang="en-US" sz="2000" dirty="0" smtClean="0">
                <a:solidFill>
                  <a:srgbClr val="002060"/>
                </a:solidFill>
                <a:latin typeface="Calibri" pitchFamily="34" charset="0"/>
                <a:cs typeface="Calibri" pitchFamily="34" charset="0"/>
              </a:rPr>
              <a:t>.</a:t>
            </a:r>
          </a:p>
          <a:p>
            <a:endParaRPr lang="en-US" sz="20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000" b="1" dirty="0" smtClean="0">
                <a:solidFill>
                  <a:srgbClr val="002060"/>
                </a:solidFill>
                <a:latin typeface="Calibri" pitchFamily="34" charset="0"/>
                <a:cs typeface="Calibri" pitchFamily="34" charset="0"/>
              </a:rPr>
              <a:t>Belts</a:t>
            </a:r>
            <a:r>
              <a:rPr lang="en-US" sz="2000" b="1" dirty="0">
                <a:solidFill>
                  <a:srgbClr val="002060"/>
                </a:solidFill>
                <a:latin typeface="Calibri" pitchFamily="34" charset="0"/>
                <a:cs typeface="Calibri" pitchFamily="34" charset="0"/>
              </a:rPr>
              <a:t>: </a:t>
            </a:r>
          </a:p>
          <a:p>
            <a:pPr marL="800100" lvl="1" indent="-342900">
              <a:buFont typeface="Wingdings" panose="05000000000000000000" pitchFamily="2" charset="2"/>
              <a:buChar char="§"/>
            </a:pPr>
            <a:r>
              <a:rPr lang="en-US" sz="2000" dirty="0">
                <a:solidFill>
                  <a:srgbClr val="002060"/>
                </a:solidFill>
                <a:latin typeface="Calibri" pitchFamily="34" charset="0"/>
                <a:cs typeface="Calibri" pitchFamily="34" charset="0"/>
              </a:rPr>
              <a:t>Belts are not considered drawstrings and are not subject to the requirements</a:t>
            </a:r>
            <a:r>
              <a:rPr lang="en-US" sz="2000" dirty="0" smtClean="0">
                <a:solidFill>
                  <a:srgbClr val="002060"/>
                </a:solidFill>
                <a:latin typeface="Calibri" pitchFamily="34" charset="0"/>
                <a:cs typeface="Calibri" pitchFamily="34" charset="0"/>
              </a:rPr>
              <a:t>.</a:t>
            </a:r>
          </a:p>
        </p:txBody>
      </p:sp>
    </p:spTree>
    <p:extLst>
      <p:ext uri="{BB962C8B-B14F-4D97-AF65-F5344CB8AC3E}">
        <p14:creationId xmlns:p14="http://schemas.microsoft.com/office/powerpoint/2010/main" val="1416306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9916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Drawstrings Requirements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
        <p:nvSpPr>
          <p:cNvPr id="6" name="TextBox 5"/>
          <p:cNvSpPr txBox="1"/>
          <p:nvPr/>
        </p:nvSpPr>
        <p:spPr>
          <a:xfrm>
            <a:off x="457200" y="1524000"/>
            <a:ext cx="8153400" cy="4493538"/>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200" b="1" dirty="0">
                <a:solidFill>
                  <a:srgbClr val="002060"/>
                </a:solidFill>
                <a:latin typeface="Calibri" pitchFamily="34" charset="0"/>
                <a:cs typeface="Calibri" pitchFamily="34" charset="0"/>
              </a:rPr>
              <a:t>Drawstrings are not allowed at the hood and neck area on children’s upper outerwear in sizes 2T through 12. </a:t>
            </a:r>
            <a:endParaRPr lang="en-US" sz="2200" b="1" dirty="0" smtClean="0">
              <a:solidFill>
                <a:srgbClr val="002060"/>
              </a:solidFill>
              <a:latin typeface="Calibri" pitchFamily="34" charset="0"/>
              <a:cs typeface="Calibri" pitchFamily="34" charset="0"/>
            </a:endParaRPr>
          </a:p>
          <a:p>
            <a:endParaRPr lang="en-US" sz="2200" b="1"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200" b="1" dirty="0" smtClean="0">
                <a:solidFill>
                  <a:srgbClr val="002060"/>
                </a:solidFill>
                <a:latin typeface="Calibri" pitchFamily="34" charset="0"/>
                <a:cs typeface="Calibri" pitchFamily="34" charset="0"/>
              </a:rPr>
              <a:t>Waist </a:t>
            </a:r>
            <a:r>
              <a:rPr lang="en-US" sz="2200" b="1" dirty="0">
                <a:solidFill>
                  <a:srgbClr val="002060"/>
                </a:solidFill>
                <a:latin typeface="Calibri" pitchFamily="34" charset="0"/>
                <a:cs typeface="Calibri" pitchFamily="34" charset="0"/>
              </a:rPr>
              <a:t>and bottom drawstrings in upper outerwear for sizes 2T to 16 must meet certain requirements. </a:t>
            </a:r>
            <a:endParaRPr lang="en-US" sz="2200" b="1" dirty="0" smtClean="0">
              <a:solidFill>
                <a:srgbClr val="002060"/>
              </a:solidFill>
              <a:latin typeface="Calibri" pitchFamily="34" charset="0"/>
              <a:cs typeface="Calibri" pitchFamily="34" charset="0"/>
            </a:endParaRPr>
          </a:p>
          <a:p>
            <a:pPr marL="342900" indent="-342900">
              <a:buFont typeface="Wingdings" pitchFamily="2" charset="2"/>
              <a:buChar char="v"/>
            </a:pPr>
            <a:endParaRPr lang="en-US" sz="2200" b="1" dirty="0">
              <a:solidFill>
                <a:srgbClr val="002060"/>
              </a:solidFill>
              <a:latin typeface="Calibri" pitchFamily="34" charset="0"/>
              <a:cs typeface="Calibri" pitchFamily="34" charset="0"/>
            </a:endParaRPr>
          </a:p>
          <a:p>
            <a:pPr marL="342900" indent="-342900">
              <a:buFont typeface="Wingdings" pitchFamily="2" charset="2"/>
              <a:buChar char="v"/>
            </a:pPr>
            <a:r>
              <a:rPr lang="en-US" sz="2200" b="1" dirty="0">
                <a:solidFill>
                  <a:srgbClr val="002060"/>
                </a:solidFill>
                <a:latin typeface="Calibri" pitchFamily="34" charset="0"/>
                <a:cs typeface="Calibri" pitchFamily="34" charset="0"/>
              </a:rPr>
              <a:t>CPSC defines </a:t>
            </a:r>
            <a:r>
              <a:rPr lang="en-US" sz="2200" b="1" dirty="0" smtClean="0">
                <a:solidFill>
                  <a:srgbClr val="002060"/>
                </a:solidFill>
                <a:latin typeface="Calibri" pitchFamily="34" charset="0"/>
                <a:cs typeface="Calibri" pitchFamily="34" charset="0"/>
              </a:rPr>
              <a:t>“upper outerwear” </a:t>
            </a:r>
            <a:r>
              <a:rPr lang="en-US" sz="2200" b="1" dirty="0">
                <a:solidFill>
                  <a:srgbClr val="002060"/>
                </a:solidFill>
                <a:latin typeface="Calibri" pitchFamily="34" charset="0"/>
                <a:cs typeface="Calibri" pitchFamily="34" charset="0"/>
              </a:rPr>
              <a:t>as clothing such as jackets, ski vests, anoraks, and sweatshirts that generally are intended to be worn on the exterior of other </a:t>
            </a:r>
            <a:r>
              <a:rPr lang="en-US" sz="2200" b="1" dirty="0" smtClean="0">
                <a:solidFill>
                  <a:srgbClr val="002060"/>
                </a:solidFill>
                <a:latin typeface="Calibri" pitchFamily="34" charset="0"/>
                <a:cs typeface="Calibri" pitchFamily="34" charset="0"/>
              </a:rPr>
              <a:t>garments, </a:t>
            </a:r>
            <a:r>
              <a:rPr lang="en-US" sz="2200" b="1" dirty="0">
                <a:solidFill>
                  <a:srgbClr val="002060"/>
                </a:solidFill>
                <a:latin typeface="Calibri" pitchFamily="34" charset="0"/>
                <a:cs typeface="Calibri" pitchFamily="34" charset="0"/>
              </a:rPr>
              <a:t>including lightweight outerwear that is appropriate for use in warmer climates. </a:t>
            </a:r>
            <a:endParaRPr lang="en-US" sz="2200" b="1" dirty="0" smtClean="0">
              <a:solidFill>
                <a:srgbClr val="002060"/>
              </a:solidFill>
              <a:latin typeface="Calibri" pitchFamily="34" charset="0"/>
              <a:cs typeface="Calibri" pitchFamily="34" charset="0"/>
            </a:endParaRPr>
          </a:p>
          <a:p>
            <a:endParaRPr lang="en-US" sz="2200" b="1" dirty="0">
              <a:solidFill>
                <a:srgbClr val="002060"/>
              </a:solidFill>
              <a:latin typeface="Calibri" pitchFamily="34" charset="0"/>
              <a:cs typeface="Calibri" pitchFamily="34" charset="0"/>
            </a:endParaRPr>
          </a:p>
          <a:p>
            <a:pPr marL="342900" indent="-342900">
              <a:buFont typeface="Wingdings" pitchFamily="2" charset="2"/>
              <a:buChar char="v"/>
            </a:pPr>
            <a:r>
              <a:rPr lang="en-US" sz="2200" b="1" dirty="0" smtClean="0">
                <a:solidFill>
                  <a:srgbClr val="002060"/>
                </a:solidFill>
                <a:latin typeface="Calibri" pitchFamily="34" charset="0"/>
                <a:cs typeface="Calibri" pitchFamily="34" charset="0"/>
              </a:rPr>
              <a:t>Underwear</a:t>
            </a:r>
            <a:r>
              <a:rPr lang="en-US" sz="2200" b="1" dirty="0">
                <a:solidFill>
                  <a:srgbClr val="002060"/>
                </a:solidFill>
                <a:latin typeface="Calibri" pitchFamily="34" charset="0"/>
                <a:cs typeface="Calibri" pitchFamily="34" charset="0"/>
              </a:rPr>
              <a:t>, inner clothing layers, pants, shorts, swimwear, dresses and skirts are not considered upper outerwear.</a:t>
            </a:r>
          </a:p>
        </p:txBody>
      </p:sp>
    </p:spTree>
    <p:extLst>
      <p:ext uri="{BB962C8B-B14F-4D97-AF65-F5344CB8AC3E}">
        <p14:creationId xmlns:p14="http://schemas.microsoft.com/office/powerpoint/2010/main" val="18842613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Drawstrings-Requirements</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894" y="838200"/>
            <a:ext cx="3082856" cy="1080125"/>
          </a:xfrm>
          <a:prstGeom prst="rect">
            <a:avLst/>
          </a:prstGeom>
          <a:ln>
            <a:noFill/>
          </a:ln>
          <a:effectLst>
            <a:outerShdw blurRad="50800" dist="50800" dir="54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04800" y="2209800"/>
            <a:ext cx="8343900" cy="4493538"/>
          </a:xfrm>
          <a:prstGeom prst="rect">
            <a:avLst/>
          </a:prstGeom>
          <a:noFill/>
          <a:ln>
            <a:solidFill>
              <a:srgbClr val="002060"/>
            </a:solidFill>
          </a:ln>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marL="342900" indent="-342900">
              <a:buFont typeface="Wingdings" pitchFamily="2" charset="2"/>
              <a:buChar char="v"/>
            </a:pPr>
            <a:r>
              <a:rPr lang="en-US" sz="2200" b="1" dirty="0">
                <a:solidFill>
                  <a:srgbClr val="002060"/>
                </a:solidFill>
                <a:latin typeface="Calibri" pitchFamily="34" charset="0"/>
                <a:cs typeface="Calibri" pitchFamily="34" charset="0"/>
              </a:rPr>
              <a:t>Hood </a:t>
            </a:r>
            <a:r>
              <a:rPr lang="en-US" sz="2200" b="1" dirty="0" smtClean="0">
                <a:solidFill>
                  <a:srgbClr val="002060"/>
                </a:solidFill>
                <a:latin typeface="Calibri" pitchFamily="34" charset="0"/>
                <a:cs typeface="Calibri" pitchFamily="34" charset="0"/>
              </a:rPr>
              <a:t>&amp; Neck</a:t>
            </a:r>
            <a:endParaRPr lang="en-US" sz="2200" b="1" dirty="0">
              <a:solidFill>
                <a:srgbClr val="002060"/>
              </a:solidFill>
              <a:latin typeface="Calibri" pitchFamily="34" charset="0"/>
              <a:cs typeface="Calibri" pitchFamily="34" charset="0"/>
            </a:endParaRPr>
          </a:p>
          <a:p>
            <a:pPr marL="800100" lvl="1" indent="-342900">
              <a:buFont typeface="Wingdings" pitchFamily="2" charset="2"/>
              <a:buChar char="§"/>
            </a:pPr>
            <a:r>
              <a:rPr lang="en-US" sz="2200" dirty="0" smtClean="0">
                <a:solidFill>
                  <a:srgbClr val="002060"/>
                </a:solidFill>
                <a:latin typeface="Calibri" pitchFamily="34" charset="0"/>
                <a:cs typeface="Calibri" pitchFamily="34" charset="0"/>
              </a:rPr>
              <a:t>Children’s </a:t>
            </a:r>
            <a:r>
              <a:rPr lang="en-US" sz="2200" dirty="0">
                <a:solidFill>
                  <a:srgbClr val="002060"/>
                </a:solidFill>
                <a:latin typeface="Calibri" pitchFamily="34" charset="0"/>
                <a:cs typeface="Calibri" pitchFamily="34" charset="0"/>
              </a:rPr>
              <a:t>upper outerwear should use alternative closures, such as snaps, buttons, Velcro, and </a:t>
            </a:r>
            <a:r>
              <a:rPr lang="en-US" sz="2200" dirty="0" smtClean="0">
                <a:solidFill>
                  <a:srgbClr val="002060"/>
                </a:solidFill>
                <a:latin typeface="Calibri" pitchFamily="34" charset="0"/>
                <a:cs typeface="Calibri" pitchFamily="34" charset="0"/>
              </a:rPr>
              <a:t>elastic, pictured above.</a:t>
            </a:r>
          </a:p>
          <a:p>
            <a:endParaRPr lang="en-US" sz="2200" dirty="0" smtClean="0">
              <a:solidFill>
                <a:srgbClr val="002060"/>
              </a:solidFill>
              <a:latin typeface="Calibri" pitchFamily="34" charset="0"/>
              <a:cs typeface="Calibri" pitchFamily="34" charset="0"/>
            </a:endParaRPr>
          </a:p>
          <a:p>
            <a:pPr marL="342900" indent="-342900">
              <a:buFont typeface="Wingdings" pitchFamily="2" charset="2"/>
              <a:buChar char="v"/>
            </a:pPr>
            <a:r>
              <a:rPr lang="en-US" sz="2200" b="1" dirty="0" smtClean="0">
                <a:solidFill>
                  <a:srgbClr val="002060"/>
                </a:solidFill>
                <a:latin typeface="Calibri" pitchFamily="34" charset="0"/>
                <a:cs typeface="Calibri" pitchFamily="34" charset="0"/>
              </a:rPr>
              <a:t>Waist </a:t>
            </a:r>
            <a:r>
              <a:rPr lang="en-US" sz="2200" b="1" dirty="0">
                <a:solidFill>
                  <a:srgbClr val="002060"/>
                </a:solidFill>
                <a:latin typeface="Calibri" pitchFamily="34" charset="0"/>
                <a:cs typeface="Calibri" pitchFamily="34" charset="0"/>
              </a:rPr>
              <a:t>&amp; </a:t>
            </a:r>
            <a:r>
              <a:rPr lang="en-US" sz="2200" b="1" dirty="0" smtClean="0">
                <a:solidFill>
                  <a:srgbClr val="002060"/>
                </a:solidFill>
                <a:latin typeface="Calibri" pitchFamily="34" charset="0"/>
                <a:cs typeface="Calibri" pitchFamily="34" charset="0"/>
              </a:rPr>
              <a:t>Bottom:</a:t>
            </a:r>
            <a:endParaRPr lang="en-US" sz="2200" b="1" dirty="0">
              <a:solidFill>
                <a:srgbClr val="002060"/>
              </a:solidFill>
              <a:latin typeface="Calibri" pitchFamily="34" charset="0"/>
              <a:cs typeface="Calibri" pitchFamily="34" charset="0"/>
            </a:endParaRPr>
          </a:p>
          <a:p>
            <a:pPr marL="800100" lvl="1" indent="-342900">
              <a:buFont typeface="Wingdings" pitchFamily="2" charset="2"/>
              <a:buChar char="§"/>
            </a:pPr>
            <a:r>
              <a:rPr lang="en-US" sz="2200" dirty="0" smtClean="0">
                <a:solidFill>
                  <a:srgbClr val="002060"/>
                </a:solidFill>
                <a:latin typeface="Calibri" pitchFamily="34" charset="0"/>
                <a:cs typeface="Calibri" pitchFamily="34" charset="0"/>
              </a:rPr>
              <a:t>The </a:t>
            </a:r>
            <a:r>
              <a:rPr lang="en-US" sz="2200" dirty="0">
                <a:solidFill>
                  <a:srgbClr val="002060"/>
                </a:solidFill>
                <a:latin typeface="Calibri" pitchFamily="34" charset="0"/>
                <a:cs typeface="Calibri" pitchFamily="34" charset="0"/>
              </a:rPr>
              <a:t>length of the drawstring must not extend more than three inches from the channel when the garment is expanded to its fullest width. Drawstrings that are one continuous string must be bar tacked or stitched through to prevent the drawstring from being pulled through its channel.  </a:t>
            </a:r>
            <a:endParaRPr lang="en-US" sz="2200" dirty="0" smtClean="0">
              <a:solidFill>
                <a:srgbClr val="002060"/>
              </a:solidFill>
              <a:latin typeface="Calibri" pitchFamily="34" charset="0"/>
              <a:cs typeface="Calibri" pitchFamily="34" charset="0"/>
            </a:endParaRPr>
          </a:p>
          <a:p>
            <a:pPr marL="800100" lvl="1" indent="-342900">
              <a:buFont typeface="Wingdings" pitchFamily="2" charset="2"/>
              <a:buChar char="§"/>
            </a:pPr>
            <a:r>
              <a:rPr lang="en-US" sz="2200" dirty="0" smtClean="0">
                <a:solidFill>
                  <a:srgbClr val="002060"/>
                </a:solidFill>
                <a:latin typeface="Calibri" pitchFamily="34" charset="0"/>
                <a:cs typeface="Calibri" pitchFamily="34" charset="0"/>
              </a:rPr>
              <a:t>Cord </a:t>
            </a:r>
            <a:r>
              <a:rPr lang="en-US" sz="2200" dirty="0">
                <a:solidFill>
                  <a:srgbClr val="002060"/>
                </a:solidFill>
                <a:latin typeface="Calibri" pitchFamily="34" charset="0"/>
                <a:cs typeface="Calibri" pitchFamily="34" charset="0"/>
              </a:rPr>
              <a:t>locks, knots, toggles, or other attachments at the free ends of drawstrings are prohibited (even on fully retractable drawstrings).</a:t>
            </a:r>
          </a:p>
        </p:txBody>
      </p:sp>
    </p:spTree>
    <p:extLst>
      <p:ext uri="{BB962C8B-B14F-4D97-AF65-F5344CB8AC3E}">
        <p14:creationId xmlns:p14="http://schemas.microsoft.com/office/powerpoint/2010/main" val="11787113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1440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Non-Violative Upper Outerwear</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6089" b="95082" l="6700" r="99752"/>
                    </a14:imgEffect>
                  </a14:imgLayer>
                </a14:imgProps>
              </a:ext>
              <a:ext uri="{28A0092B-C50C-407E-A947-70E740481C1C}">
                <a14:useLocalDpi xmlns:a14="http://schemas.microsoft.com/office/drawing/2010/main" val="0"/>
              </a:ext>
            </a:extLst>
          </a:blip>
          <a:stretch>
            <a:fillRect/>
          </a:stretch>
        </p:blipFill>
        <p:spPr>
          <a:xfrm>
            <a:off x="5867400" y="842665"/>
            <a:ext cx="3176332" cy="3365493"/>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2462" b="97231" l="0" r="97561"/>
                    </a14:imgEffect>
                  </a14:imgLayer>
                </a14:imgProps>
              </a:ext>
              <a:ext uri="{28A0092B-C50C-407E-A947-70E740481C1C}">
                <a14:useLocalDpi xmlns:a14="http://schemas.microsoft.com/office/drawing/2010/main" val="0"/>
              </a:ext>
            </a:extLst>
          </a:blip>
          <a:stretch>
            <a:fillRect/>
          </a:stretch>
        </p:blipFill>
        <p:spPr>
          <a:xfrm>
            <a:off x="154158" y="3768569"/>
            <a:ext cx="2734057" cy="3096057"/>
          </a:xfrm>
          <a:prstGeom prst="rect">
            <a:avLst/>
          </a:prstGeom>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98417" l="1323" r="100000"/>
                    </a14:imgEffect>
                  </a14:imgLayer>
                </a14:imgProps>
              </a:ext>
              <a:ext uri="{28A0092B-C50C-407E-A947-70E740481C1C}">
                <a14:useLocalDpi xmlns:a14="http://schemas.microsoft.com/office/drawing/2010/main" val="0"/>
              </a:ext>
            </a:extLst>
          </a:blip>
          <a:stretch>
            <a:fillRect/>
          </a:stretch>
        </p:blipFill>
        <p:spPr>
          <a:xfrm>
            <a:off x="2514600" y="1828800"/>
            <a:ext cx="4796015" cy="4808702"/>
          </a:xfrm>
          <a:prstGeom prst="rect">
            <a:avLst/>
          </a:prstGeom>
        </p:spPr>
      </p:pic>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8600" y="817450"/>
            <a:ext cx="2583415" cy="3297350"/>
          </a:xfrm>
          <a:prstGeom prst="rect">
            <a:avLst/>
          </a:prstGeom>
        </p:spPr>
      </p:pic>
    </p:spTree>
    <p:extLst>
      <p:ext uri="{BB962C8B-B14F-4D97-AF65-F5344CB8AC3E}">
        <p14:creationId xmlns:p14="http://schemas.microsoft.com/office/powerpoint/2010/main" val="37817495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143000"/>
          </a:xfrm>
        </p:spPr>
        <p:txBody>
          <a:bodyPr>
            <a:noAutofit/>
          </a:bodyPr>
          <a:lstStyle/>
          <a:p>
            <a:r>
              <a:rPr lang="en-US" sz="46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Violative Upper Outerwear</a:t>
            </a:r>
            <a:endParaRPr lang="en-US" sz="45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pic>
        <p:nvPicPr>
          <p:cNvPr id="2050" name="Picture 2" descr="http://www.cpsc.gov/Global/Images/Recall/2013/13192/DEEZO_12506_Gray%20%20LG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125" b="94750" l="9894" r="100000"/>
                    </a14:imgEffect>
                  </a14:imgLayer>
                </a14:imgProps>
              </a:ext>
              <a:ext uri="{28A0092B-C50C-407E-A947-70E740481C1C}">
                <a14:useLocalDpi xmlns:a14="http://schemas.microsoft.com/office/drawing/2010/main" val="0"/>
              </a:ext>
            </a:extLst>
          </a:blip>
          <a:srcRect/>
          <a:stretch>
            <a:fillRect/>
          </a:stretch>
        </p:blipFill>
        <p:spPr bwMode="auto">
          <a:xfrm>
            <a:off x="571500" y="3538348"/>
            <a:ext cx="2723322" cy="3853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meredith.com/parents/images/2010/06/p_Childrens_SweatshirtRecall.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rcRect/>
          <a:stretch>
            <a:fillRect/>
          </a:stretch>
        </p:blipFill>
        <p:spPr bwMode="auto">
          <a:xfrm>
            <a:off x="152400" y="20350"/>
            <a:ext cx="5542249" cy="554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t="-1" r="17708" b="1271"/>
          <a:stretch/>
        </p:blipFill>
        <p:spPr>
          <a:xfrm>
            <a:off x="6088665" y="1524000"/>
            <a:ext cx="3055335" cy="4261286"/>
          </a:xfrm>
          <a:prstGeom prst="rect">
            <a:avLst/>
          </a:prstGeom>
        </p:spPr>
      </p:pic>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657600" y="4136326"/>
            <a:ext cx="2667000" cy="2667000"/>
          </a:xfrm>
          <a:prstGeom prst="rect">
            <a:avLst/>
          </a:prstGeom>
        </p:spPr>
      </p:pic>
    </p:spTree>
    <p:extLst>
      <p:ext uri="{BB962C8B-B14F-4D97-AF65-F5344CB8AC3E}">
        <p14:creationId xmlns:p14="http://schemas.microsoft.com/office/powerpoint/2010/main" val="262316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err="1"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a:t>
            </a:r>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 Investigators </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6" name="Picture 3" descr="C:\Users\rchan\Pictures\Geo-Map--US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05069"/>
            <a:ext cx="8225038" cy="494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88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220200" cy="1143000"/>
          </a:xfrm>
        </p:spPr>
        <p:txBody>
          <a:bodyPr>
            <a:noAutofit/>
          </a:bodyPr>
          <a:lstStyle/>
          <a:p>
            <a:r>
              <a:rPr lang="en-US" sz="48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Children’s Clothing-Flammability</a:t>
            </a:r>
            <a:endParaRPr lang="en-US" sz="48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sp>
        <p:nvSpPr>
          <p:cNvPr id="10" name="TextBox 9"/>
          <p:cNvSpPr txBox="1"/>
          <p:nvPr/>
        </p:nvSpPr>
        <p:spPr>
          <a:xfrm>
            <a:off x="685800" y="2301657"/>
            <a:ext cx="7682948" cy="3108543"/>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err="1" smtClean="0">
                <a:solidFill>
                  <a:srgbClr val="002060"/>
                </a:solidFill>
                <a:latin typeface="Calibri" pitchFamily="34" charset="0"/>
                <a:cs typeface="Calibri" pitchFamily="34" charset="0"/>
              </a:rPr>
              <a:t>CFR</a:t>
            </a:r>
            <a:r>
              <a:rPr lang="en-US" sz="2800" b="1" dirty="0" smtClean="0">
                <a:solidFill>
                  <a:srgbClr val="002060"/>
                </a:solidFill>
                <a:latin typeface="Calibri" pitchFamily="34" charset="0"/>
                <a:cs typeface="Calibri" pitchFamily="34" charset="0"/>
              </a:rPr>
              <a:t> part 1610 or part 1611 (Flammability)</a:t>
            </a: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 CPC is required showing third party testing.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Content</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Surface Coating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Tracking Labels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Drawstring Requirements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Phthalate Requirements (bibs)</a:t>
            </a:r>
          </a:p>
        </p:txBody>
      </p:sp>
    </p:spTree>
    <p:extLst>
      <p:ext uri="{BB962C8B-B14F-4D97-AF65-F5344CB8AC3E}">
        <p14:creationId xmlns:p14="http://schemas.microsoft.com/office/powerpoint/2010/main" val="31841472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sp>
        <p:nvSpPr>
          <p:cNvPr id="4" name="Title 1"/>
          <p:cNvSpPr>
            <a:spLocks noGrp="1"/>
          </p:cNvSpPr>
          <p:nvPr>
            <p:ph type="title"/>
          </p:nvPr>
        </p:nvSpPr>
        <p:spPr>
          <a:xfrm>
            <a:off x="609600" y="-152400"/>
            <a:ext cx="8229600" cy="1143000"/>
          </a:xfrm>
        </p:spPr>
        <p:txBody>
          <a:bodyPr>
            <a:normAutofit/>
          </a:bodyPr>
          <a:lstStyle/>
          <a:p>
            <a:r>
              <a:rPr lang="en-US" sz="5000" dirty="0" smtClean="0">
                <a:latin typeface="Calibri" panose="020F0502020204030204" pitchFamily="34" charset="0"/>
              </a:rPr>
              <a:t>Children’s Clothing Examples</a:t>
            </a:r>
            <a:endParaRPr lang="en-US" sz="5000" dirty="0">
              <a:latin typeface="Calibri" panose="020F0502020204030204" pitchFamily="34" charset="0"/>
            </a:endParaRPr>
          </a:p>
        </p:txBody>
      </p:sp>
      <p:pic>
        <p:nvPicPr>
          <p:cNvPr id="1026" name="Picture 2" descr="http://g01.a.alicdn.com/kf/HTB1KYkmKVXXXXcaXpXXq6xXFXXXb/2016-spring-new-children-s-clothing-girls-butterfly-wings-embroidered-jeans.jpg"/>
          <p:cNvPicPr>
            <a:picLocks noChangeAspect="1" noChangeArrowheads="1"/>
          </p:cNvPicPr>
          <p:nvPr/>
        </p:nvPicPr>
        <p:blipFill rotWithShape="1">
          <a:blip r:embed="rId2">
            <a:extLst>
              <a:ext uri="{28A0092B-C50C-407E-A947-70E740481C1C}">
                <a14:useLocalDpi xmlns:a14="http://schemas.microsoft.com/office/drawing/2010/main" val="0"/>
              </a:ext>
            </a:extLst>
          </a:blip>
          <a:srcRect l="29426" t="15786" r="24257" b="4212"/>
          <a:stretch/>
        </p:blipFill>
        <p:spPr bwMode="auto">
          <a:xfrm>
            <a:off x="502920" y="2034540"/>
            <a:ext cx="2011680" cy="347472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http://g03.a.alicdn.com/kf/HTB1CtjoIVXXXXagXFXXq6xXFXXXS/The-Baby-Bib-Waterproof-Saliva-Dripping-Children-Disposable-Aprons-Stereo-Eating-And-Pocket-Infant-Saliva-Tow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362200"/>
            <a:ext cx="2819400" cy="28194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pic>
        <p:nvPicPr>
          <p:cNvPr id="1030" name="Picture 6" descr="https://s-media-cache-ak0.pinimg.com/736x/3a/4d/07/3a4d077c5799d67881626e23a5b93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362200"/>
            <a:ext cx="2819400" cy="28194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405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229600" cy="1143000"/>
          </a:xfrm>
        </p:spPr>
        <p:txBody>
          <a:bodyPr>
            <a:noAutofit/>
          </a:bodyPr>
          <a:lstStyle/>
          <a:p>
            <a:r>
              <a:rPr lang="en-US" sz="5000" dirty="0" smtClean="0">
                <a:effectLst>
                  <a:outerShdw blurRad="38100" dist="38100" dir="2700000" algn="tl">
                    <a:srgbClr val="000000">
                      <a:alpha val="43137"/>
                    </a:srgbClr>
                  </a:outerShdw>
                </a:effectLst>
                <a:uFill>
                  <a:solidFill>
                    <a:srgbClr val="C00000"/>
                  </a:solidFill>
                </a:uFill>
                <a:latin typeface="Calibri" pitchFamily="34" charset="0"/>
                <a:cs typeface="Calibri" pitchFamily="34" charset="0"/>
              </a:rPr>
              <a:t>Children's Sleepwear Summary</a:t>
            </a:r>
            <a:endParaRPr lang="en-US" sz="5000" dirty="0">
              <a:effectLst>
                <a:outerShdw blurRad="38100" dist="38100" dir="2700000" algn="tl">
                  <a:srgbClr val="000000">
                    <a:alpha val="43137"/>
                  </a:srgbClr>
                </a:outerShdw>
              </a:effectLst>
              <a:uFill>
                <a:solidFill>
                  <a:srgbClr val="C00000"/>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sp>
        <p:nvSpPr>
          <p:cNvPr id="10" name="TextBox 9"/>
          <p:cNvSpPr txBox="1"/>
          <p:nvPr/>
        </p:nvSpPr>
        <p:spPr>
          <a:xfrm>
            <a:off x="318052" y="1981200"/>
            <a:ext cx="6082748" cy="3970318"/>
          </a:xfrm>
          <a:prstGeom prst="rect">
            <a:avLst/>
          </a:prstGeom>
          <a:noFill/>
          <a:ln w="38100">
            <a:solidFill>
              <a:srgbClr val="002060"/>
            </a:solidFill>
          </a:ln>
        </p:spPr>
        <p:txBody>
          <a:bodyPr wrap="square" rtlCol="0">
            <a:spAutoFit/>
          </a:bodyPr>
          <a:lstStyle/>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16 </a:t>
            </a:r>
            <a:r>
              <a:rPr lang="en-US" sz="2800" b="1" dirty="0" err="1" smtClean="0">
                <a:solidFill>
                  <a:srgbClr val="002060"/>
                </a:solidFill>
                <a:latin typeface="Calibri" pitchFamily="34" charset="0"/>
                <a:cs typeface="Calibri" pitchFamily="34" charset="0"/>
              </a:rPr>
              <a:t>CFR</a:t>
            </a:r>
            <a:r>
              <a:rPr lang="en-US" sz="2800" b="1" dirty="0" smtClean="0">
                <a:solidFill>
                  <a:srgbClr val="002060"/>
                </a:solidFill>
                <a:latin typeface="Calibri" pitchFamily="34" charset="0"/>
                <a:cs typeface="Calibri" pitchFamily="34" charset="0"/>
              </a:rPr>
              <a:t> parts 1615 and 1616 (Flammability)</a:t>
            </a:r>
            <a:endParaRPr lang="en-US" sz="2800" b="1" dirty="0">
              <a:solidFill>
                <a:srgbClr val="002060"/>
              </a:solidFill>
              <a:latin typeface="Calibri" pitchFamily="34" charset="0"/>
              <a:cs typeface="Calibri" pitchFamily="34" charset="0"/>
            </a:endParaRP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A CPC is required showing third party testing.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Content</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Lead Surface Coating</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Tracking Labels</a:t>
            </a:r>
          </a:p>
          <a:p>
            <a:pPr marL="457200" indent="-457200">
              <a:buFont typeface="Wingdings" pitchFamily="2" charset="2"/>
              <a:buChar char="v"/>
            </a:pPr>
            <a:r>
              <a:rPr lang="en-US" sz="2800" b="1" dirty="0" smtClean="0">
                <a:solidFill>
                  <a:srgbClr val="002060"/>
                </a:solidFill>
                <a:latin typeface="Calibri" pitchFamily="34" charset="0"/>
                <a:cs typeface="Calibri" pitchFamily="34" charset="0"/>
              </a:rPr>
              <a:t>Phthalate Requirements (under age of three)</a:t>
            </a:r>
          </a:p>
        </p:txBody>
      </p:sp>
      <p:pic>
        <p:nvPicPr>
          <p:cNvPr id="12290" name="Picture 2" descr="http://c.shld.net/rpx/i/s/i/spin/10058096/prod_1662637712?hei=345&amp;wid=345&amp;op_sharpen=1&amp;qlt=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082" y="2669999"/>
            <a:ext cx="2592718" cy="25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546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5000" dirty="0" smtClean="0">
                <a:latin typeface="Calibri" panose="020F0502020204030204" pitchFamily="34" charset="0"/>
              </a:rPr>
              <a:t>Examples</a:t>
            </a:r>
            <a:endParaRPr lang="en-US" sz="5000"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pic>
        <p:nvPicPr>
          <p:cNvPr id="11268" name="Picture 4" descr="http://slimages.macysassets.com/is/image/MCY/products/6/optimized/3593806_fpx.tif?bgc=255,255,255&amp;wid=224&amp;qlt=90,0&amp;layer=comp&amp;op_sharpen=0&amp;resMode=bicub&amp;op_usm=0.7,1.0,0.5,0&amp;fm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47800"/>
            <a:ext cx="21336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g01.a.alicdn.com/kf/HTB14Yf5JFXXXXb4XFXXq6xXFXXXH/8-12Years-Children-Pajamas-Sets-Polka-Dot-Girls-nightdress-Minnie-font-b-Pink-b-font-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467134"/>
            <a:ext cx="2609851"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limages.macysassets.com/is/image/MCY/products/9/optimized/3593809_fpx.tif?bgc=255,255,255&amp;wid=224&amp;qlt=90,0&amp;layer=comp&amp;op_sharpen=0&amp;resMode=bicub&amp;op_usm=0.7,1.0,0.5,0&amp;fm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789" y="4114800"/>
            <a:ext cx="1884421" cy="2305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p.yimg.com/ay/yhst-1468188928518/falls-creek-toddler-boys-long-sleeve-allstar-sports-pajamas-blue-4.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994387"/>
            <a:ext cx="1945521" cy="251936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media.kohlsimg.com/is/image/kohls/2308955?wid=240&amp;hei=240&amp;op_sharp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59173"/>
            <a:ext cx="23622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http://media.kohlsimg.com/is/image/kohls/2412884?wid=240&amp;hei=240&amp;op_sharp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4057651"/>
            <a:ext cx="2286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459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Product Safety Concerns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295400"/>
            <a:ext cx="8229600" cy="4800600"/>
          </a:xfrm>
          <a:noFill/>
          <a:ln w="38100">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Products that  fail to comply with a </a:t>
            </a:r>
            <a:r>
              <a:rPr lang="en-US" sz="2800" b="1" i="1" u="sng" dirty="0" smtClean="0">
                <a:solidFill>
                  <a:srgbClr val="002060"/>
                </a:solidFill>
                <a:latin typeface="Calibri" pitchFamily="34" charset="0"/>
                <a:cs typeface="Calibri" pitchFamily="34" charset="0"/>
              </a:rPr>
              <a:t>mandatory safety standard or ban</a:t>
            </a:r>
            <a:r>
              <a:rPr lang="en-US" sz="2800" b="1" dirty="0" smtClean="0">
                <a:solidFill>
                  <a:srgbClr val="002060"/>
                </a:solidFill>
                <a:latin typeface="Calibri" pitchFamily="34" charset="0"/>
                <a:cs typeface="Calibri" pitchFamily="34" charset="0"/>
              </a:rPr>
              <a:t> under the Acts</a:t>
            </a:r>
          </a:p>
          <a:p>
            <a:pPr marL="0" indent="0">
              <a:spcBef>
                <a:spcPts val="0"/>
              </a:spcBef>
              <a:buNone/>
            </a:pPr>
            <a:endParaRPr lang="en-US" sz="2800" b="1" dirty="0" smtClean="0">
              <a:solidFill>
                <a:srgbClr val="002060"/>
              </a:solidFill>
              <a:latin typeface="Calibri" pitchFamily="34" charset="0"/>
              <a:cs typeface="Calibri" pitchFamily="34" charset="0"/>
            </a:endParaRPr>
          </a:p>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Products that fail to comply with </a:t>
            </a:r>
            <a:r>
              <a:rPr lang="en-US" sz="2800" b="1" i="1" u="sng" dirty="0" smtClean="0">
                <a:solidFill>
                  <a:srgbClr val="002060"/>
                </a:solidFill>
                <a:latin typeface="Calibri" pitchFamily="34" charset="0"/>
                <a:cs typeface="Calibri" pitchFamily="34" charset="0"/>
              </a:rPr>
              <a:t>voluntary standards</a:t>
            </a:r>
            <a:r>
              <a:rPr lang="en-US" sz="2800" b="1" i="1" dirty="0" smtClean="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and Commission staff has determined such failure to be a substantial product hazard</a:t>
            </a:r>
          </a:p>
          <a:p>
            <a:pPr marL="0" indent="0">
              <a:spcBef>
                <a:spcPts val="0"/>
              </a:spcBef>
              <a:buNone/>
            </a:pPr>
            <a:endParaRPr lang="en-US" sz="2800" b="1" dirty="0" smtClean="0">
              <a:solidFill>
                <a:srgbClr val="002060"/>
              </a:solidFill>
              <a:latin typeface="Calibri" pitchFamily="34" charset="0"/>
              <a:cs typeface="Calibri" pitchFamily="34" charset="0"/>
            </a:endParaRPr>
          </a:p>
          <a:p>
            <a:pPr>
              <a:spcBef>
                <a:spcPts val="0"/>
              </a:spcBef>
              <a:buFont typeface="Wingdings" pitchFamily="2" charset="2"/>
              <a:buChar char="v"/>
            </a:pPr>
            <a:r>
              <a:rPr lang="en-US" sz="2800" b="1" dirty="0" smtClean="0">
                <a:solidFill>
                  <a:srgbClr val="002060"/>
                </a:solidFill>
                <a:latin typeface="Calibri" pitchFamily="34" charset="0"/>
                <a:cs typeface="Calibri" pitchFamily="34" charset="0"/>
              </a:rPr>
              <a:t>Product defects that could create a </a:t>
            </a:r>
            <a:r>
              <a:rPr lang="en-US" sz="2800" b="1" i="1" u="sng" dirty="0" smtClean="0">
                <a:solidFill>
                  <a:srgbClr val="002060"/>
                </a:solidFill>
                <a:latin typeface="Calibri" pitchFamily="34" charset="0"/>
                <a:cs typeface="Calibri" pitchFamily="34" charset="0"/>
              </a:rPr>
              <a:t>substantial risk of injury </a:t>
            </a:r>
            <a:r>
              <a:rPr lang="en-US" sz="2800" b="1" dirty="0" smtClean="0">
                <a:solidFill>
                  <a:srgbClr val="002060"/>
                </a:solidFill>
                <a:latin typeface="Calibri" pitchFamily="34" charset="0"/>
                <a:cs typeface="Calibri" pitchFamily="34" charset="0"/>
              </a:rPr>
              <a:t>to the public</a:t>
            </a:r>
            <a:endParaRPr lang="en-US" sz="2800" b="1" i="1" dirty="0" smtClean="0">
              <a:solidFill>
                <a:srgbClr val="002060"/>
              </a:solidFill>
              <a:latin typeface="Calibri" pitchFamily="34" charset="0"/>
              <a:cs typeface="Calibri" pitchFamily="34" charset="0"/>
            </a:endParaRPr>
          </a:p>
          <a:p>
            <a:pPr marL="0" indent="0">
              <a:spcBef>
                <a:spcPts val="0"/>
              </a:spcBef>
              <a:buNone/>
            </a:pPr>
            <a:endParaRPr lang="en-US" sz="2800" b="1" i="1" dirty="0" smtClean="0">
              <a:solidFill>
                <a:srgbClr val="002060"/>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37641703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52400"/>
            <a:ext cx="9144000" cy="1143000"/>
          </a:xfrm>
        </p:spPr>
        <p:txBody>
          <a:bodyPr>
            <a:noAutofit/>
          </a:bodyPr>
          <a:lstStyle/>
          <a:p>
            <a:pPr eaLnBrk="1" hangingPunct="1">
              <a:defRPr/>
            </a:pPr>
            <a:r>
              <a:rPr lang="en-US" sz="5000" dirty="0" smtClean="0">
                <a:effectLst>
                  <a:outerShdw blurRad="38100" dist="38100" dir="2700000" algn="tl">
                    <a:srgbClr val="000000">
                      <a:alpha val="43137"/>
                    </a:srgbClr>
                  </a:outerShdw>
                </a:effectLst>
                <a:latin typeface="Calibri" pitchFamily="34" charset="0"/>
                <a:cs typeface="Calibri" pitchFamily="34" charset="0"/>
              </a:rPr>
              <a:t>Violations/Prohibited Acts</a:t>
            </a:r>
          </a:p>
        </p:txBody>
      </p:sp>
      <p:sp>
        <p:nvSpPr>
          <p:cNvPr id="34819" name="Rectangle 3"/>
          <p:cNvSpPr>
            <a:spLocks noGrp="1" noChangeArrowheads="1"/>
          </p:cNvSpPr>
          <p:nvPr>
            <p:ph idx="1"/>
          </p:nvPr>
        </p:nvSpPr>
        <p:spPr>
          <a:xfrm>
            <a:off x="457200" y="1524000"/>
            <a:ext cx="8229600" cy="4495800"/>
          </a:xfrm>
          <a:ln w="38100">
            <a:solidFill>
              <a:srgbClr val="002060"/>
            </a:solidFill>
          </a:ln>
        </p:spPr>
        <p:txBody>
          <a:bodyPr rtlCol="0">
            <a:normAutofit lnSpcReduction="10000"/>
          </a:bodyPr>
          <a:lstStyle/>
          <a:p>
            <a:pPr>
              <a:lnSpc>
                <a:spcPct val="90000"/>
              </a:lnSpc>
              <a:buFont typeface="Wingdings" panose="05000000000000000000" pitchFamily="2" charset="2"/>
              <a:buChar char="v"/>
            </a:pPr>
            <a:r>
              <a:rPr lang="en-US" sz="2800" b="1" dirty="0">
                <a:solidFill>
                  <a:srgbClr val="002060"/>
                </a:solidFill>
                <a:latin typeface="Calibri" panose="020F0502020204030204" pitchFamily="34" charset="0"/>
                <a:cs typeface="Calibri" panose="020F0502020204030204" pitchFamily="34" charset="0"/>
              </a:rPr>
              <a:t>The </a:t>
            </a:r>
            <a:r>
              <a:rPr lang="en-US" sz="2800" b="1" dirty="0" smtClean="0">
                <a:solidFill>
                  <a:srgbClr val="002060"/>
                </a:solidFill>
                <a:latin typeface="Calibri" panose="020F0502020204030204" pitchFamily="34" charset="0"/>
                <a:cs typeface="Calibri" panose="020F0502020204030204" pitchFamily="34" charset="0"/>
              </a:rPr>
              <a:t>statutes </a:t>
            </a:r>
            <a:r>
              <a:rPr lang="en-US" sz="2800" b="1" dirty="0">
                <a:solidFill>
                  <a:srgbClr val="002060"/>
                </a:solidFill>
                <a:latin typeface="Calibri" panose="020F0502020204030204" pitchFamily="34" charset="0"/>
                <a:cs typeface="Calibri" panose="020F0502020204030204" pitchFamily="34" charset="0"/>
              </a:rPr>
              <a:t>make it unlawful to:</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M</a:t>
            </a:r>
            <a:r>
              <a:rPr lang="en-US" dirty="0" smtClean="0">
                <a:solidFill>
                  <a:srgbClr val="002060"/>
                </a:solidFill>
                <a:latin typeface="Calibri" panose="020F0502020204030204" pitchFamily="34" charset="0"/>
                <a:cs typeface="Calibri" panose="020F0502020204030204" pitchFamily="34" charset="0"/>
              </a:rPr>
              <a:t>anufacture </a:t>
            </a:r>
            <a:r>
              <a:rPr lang="en-US" dirty="0">
                <a:solidFill>
                  <a:srgbClr val="002060"/>
                </a:solidFill>
                <a:latin typeface="Calibri" panose="020F0502020204030204" pitchFamily="34" charset="0"/>
                <a:cs typeface="Calibri" panose="020F0502020204030204" pitchFamily="34" charset="0"/>
              </a:rPr>
              <a:t>for sale, sell, offer for sale, </a:t>
            </a:r>
            <a:r>
              <a:rPr lang="en-US" dirty="0" smtClean="0">
                <a:solidFill>
                  <a:srgbClr val="002060"/>
                </a:solidFill>
                <a:latin typeface="Calibri" panose="020F0502020204030204" pitchFamily="34" charset="0"/>
                <a:cs typeface="Calibri" panose="020F0502020204030204" pitchFamily="34" charset="0"/>
              </a:rPr>
              <a:t>distribute, </a:t>
            </a:r>
            <a:r>
              <a:rPr lang="en-US" dirty="0">
                <a:solidFill>
                  <a:srgbClr val="002060"/>
                </a:solidFill>
                <a:latin typeface="Calibri" panose="020F0502020204030204" pitchFamily="34" charset="0"/>
                <a:cs typeface="Calibri" panose="020F0502020204030204" pitchFamily="34" charset="0"/>
              </a:rPr>
              <a:t>or import any product that does not comply with a mandatory standard or ban under any act the Commission enforces; </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report information as required by section 15(b) (CPSA);</a:t>
            </a: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certify</a:t>
            </a:r>
            <a:r>
              <a:rPr lang="en-US" dirty="0" smtClean="0">
                <a:solidFill>
                  <a:srgbClr val="002060"/>
                </a:solidFill>
                <a:latin typeface="Calibri" panose="020F0502020204030204" pitchFamily="34" charset="0"/>
                <a:cs typeface="Calibri" panose="020F0502020204030204" pitchFamily="34" charset="0"/>
              </a:rPr>
              <a:t>;</a:t>
            </a:r>
            <a:endParaRPr lang="en-US" dirty="0">
              <a:solidFill>
                <a:srgbClr val="002060"/>
              </a:solidFill>
              <a:latin typeface="Calibri" panose="020F0502020204030204" pitchFamily="34" charset="0"/>
              <a:cs typeface="Calibri" panose="020F0502020204030204" pitchFamily="34" charset="0"/>
            </a:endParaRPr>
          </a:p>
          <a:p>
            <a:pPr lvl="1">
              <a:lnSpc>
                <a:spcPct val="90000"/>
              </a:lnSpc>
              <a:buFont typeface="Wingdings" panose="05000000000000000000" pitchFamily="2" charset="2"/>
              <a:buChar char="§"/>
            </a:pPr>
            <a:r>
              <a:rPr lang="en-US" dirty="0">
                <a:solidFill>
                  <a:srgbClr val="002060"/>
                </a:solidFill>
                <a:latin typeface="Calibri" panose="020F0502020204030204" pitchFamily="34" charset="0"/>
                <a:cs typeface="Calibri" panose="020F0502020204030204" pitchFamily="34" charset="0"/>
              </a:rPr>
              <a:t>F</a:t>
            </a:r>
            <a:r>
              <a:rPr lang="en-US" dirty="0" smtClean="0">
                <a:solidFill>
                  <a:srgbClr val="002060"/>
                </a:solidFill>
                <a:latin typeface="Calibri" panose="020F0502020204030204" pitchFamily="34" charset="0"/>
                <a:cs typeface="Calibri" panose="020F0502020204030204" pitchFamily="34" charset="0"/>
              </a:rPr>
              <a:t>ail </a:t>
            </a:r>
            <a:r>
              <a:rPr lang="en-US" dirty="0">
                <a:solidFill>
                  <a:srgbClr val="002060"/>
                </a:solidFill>
                <a:latin typeface="Calibri" panose="020F0502020204030204" pitchFamily="34" charset="0"/>
                <a:cs typeface="Calibri" panose="020F0502020204030204" pitchFamily="34" charset="0"/>
              </a:rPr>
              <a:t>to include tracking labels when </a:t>
            </a:r>
            <a:r>
              <a:rPr lang="en-US" dirty="0" smtClean="0">
                <a:solidFill>
                  <a:srgbClr val="002060"/>
                </a:solidFill>
                <a:latin typeface="Calibri" panose="020F0502020204030204" pitchFamily="34" charset="0"/>
                <a:cs typeface="Calibri" panose="020F0502020204030204" pitchFamily="34" charset="0"/>
              </a:rPr>
              <a:t>appropriate; and</a:t>
            </a:r>
          </a:p>
          <a:p>
            <a:pPr lvl="1">
              <a:lnSpc>
                <a:spcPct val="90000"/>
              </a:lnSpc>
              <a:buFont typeface="Wingdings" panose="05000000000000000000" pitchFamily="2" charset="2"/>
              <a:buChar char="§"/>
            </a:pPr>
            <a:r>
              <a:rPr lang="en-US" dirty="0" smtClean="0">
                <a:solidFill>
                  <a:srgbClr val="002060"/>
                </a:solidFill>
                <a:latin typeface="Calibri" panose="020F0502020204030204" pitchFamily="34" charset="0"/>
                <a:cs typeface="Calibri" panose="020F0502020204030204" pitchFamily="34" charset="0"/>
              </a:rPr>
              <a:t>Sell any recalled products</a:t>
            </a:r>
            <a:r>
              <a:rPr lang="en-US" sz="2400" dirty="0" smtClean="0">
                <a:solidFill>
                  <a:srgbClr val="002060"/>
                </a:solidFill>
                <a:latin typeface="Calibri" panose="020F0502020204030204" pitchFamily="34" charset="0"/>
                <a:cs typeface="Calibri" panose="020F0502020204030204" pitchFamily="34" charset="0"/>
              </a:rPr>
              <a:t>.</a:t>
            </a:r>
            <a:endParaRPr lang="en-US" sz="2400" dirty="0">
              <a:solidFill>
                <a:srgbClr val="002060"/>
              </a:solidFill>
              <a:latin typeface="Calibri" panose="020F0502020204030204" pitchFamily="34" charset="0"/>
              <a:cs typeface="Calibri" panose="020F0502020204030204" pitchFamily="34" charset="0"/>
            </a:endParaRP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fld id="{4FB8625A-D108-484A-BC14-BE442EE54532}" type="slidenum">
              <a:rPr lang="en-US" sz="1200">
                <a:solidFill>
                  <a:srgbClr val="898989"/>
                </a:solidFill>
              </a:rPr>
              <a:pPr/>
              <a:t>65</a:t>
            </a:fld>
            <a:endParaRPr lang="en-US" sz="1200">
              <a:solidFill>
                <a:srgbClr val="898989"/>
              </a:solidFill>
            </a:endParaRPr>
          </a:p>
        </p:txBody>
      </p:sp>
    </p:spTree>
    <p:extLst>
      <p:ext uri="{BB962C8B-B14F-4D97-AF65-F5344CB8AC3E}">
        <p14:creationId xmlns:p14="http://schemas.microsoft.com/office/powerpoint/2010/main" val="290787748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Reporting Requirements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600200"/>
            <a:ext cx="8229600" cy="4648200"/>
          </a:xfrm>
          <a:ln w="38100">
            <a:solidFill>
              <a:srgbClr val="002060"/>
            </a:solidFill>
          </a:ln>
        </p:spPr>
        <p:txBody>
          <a:bodyPr>
            <a:noAutofit/>
          </a:bodyPr>
          <a:lstStyle/>
          <a:p>
            <a:pPr>
              <a:buFont typeface="Wingdings" pitchFamily="2" charset="2"/>
              <a:buChar char="v"/>
            </a:pPr>
            <a:r>
              <a:rPr lang="en-US" sz="2800" b="1" dirty="0" smtClean="0">
                <a:solidFill>
                  <a:srgbClr val="002060"/>
                </a:solidFill>
                <a:latin typeface="Calibri" pitchFamily="34" charset="0"/>
                <a:cs typeface="Calibri" pitchFamily="34" charset="0"/>
              </a:rPr>
              <a:t>The manufacturer, importer, retailer, and distributer is required to report immediately upon obtaining information that reasonably supports the conclusion that a product:</a:t>
            </a:r>
          </a:p>
          <a:p>
            <a:pPr lvl="1">
              <a:buFont typeface="Wingdings" pitchFamily="2" charset="2"/>
              <a:buChar char="§"/>
            </a:pPr>
            <a:r>
              <a:rPr lang="en-US" dirty="0" smtClean="0">
                <a:solidFill>
                  <a:srgbClr val="002060"/>
                </a:solidFill>
                <a:latin typeface="Calibri" pitchFamily="34" charset="0"/>
                <a:cs typeface="Calibri" pitchFamily="34" charset="0"/>
              </a:rPr>
              <a:t>Fails to meet a rule, regulation, standard, or ban under any statute enforced by the CPSC</a:t>
            </a:r>
          </a:p>
          <a:p>
            <a:pPr lvl="1">
              <a:buFont typeface="Wingdings" pitchFamily="2" charset="2"/>
              <a:buChar char="§"/>
            </a:pPr>
            <a:r>
              <a:rPr lang="en-US" dirty="0" smtClean="0">
                <a:solidFill>
                  <a:srgbClr val="002060"/>
                </a:solidFill>
                <a:latin typeface="Calibri" pitchFamily="34" charset="0"/>
                <a:cs typeface="Calibri" pitchFamily="34" charset="0"/>
              </a:rPr>
              <a:t>Contains a defect which could create a substantial product hazard, or</a:t>
            </a:r>
          </a:p>
          <a:p>
            <a:pPr lvl="1">
              <a:buFont typeface="Wingdings" pitchFamily="2" charset="2"/>
              <a:buChar char="§"/>
            </a:pPr>
            <a:r>
              <a:rPr lang="en-US" dirty="0" smtClean="0">
                <a:solidFill>
                  <a:srgbClr val="002060"/>
                </a:solidFill>
                <a:latin typeface="Calibri" pitchFamily="34" charset="0"/>
                <a:cs typeface="Calibri" pitchFamily="34" charset="0"/>
              </a:rPr>
              <a:t>Creates an unreasonable risk of serious injury or death</a:t>
            </a:r>
            <a:endParaRPr lang="en-US"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805826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How and What to Report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Content Placeholder 2"/>
          <p:cNvSpPr>
            <a:spLocks noGrp="1"/>
          </p:cNvSpPr>
          <p:nvPr>
            <p:ph idx="1"/>
          </p:nvPr>
        </p:nvSpPr>
        <p:spPr>
          <a:xfrm>
            <a:off x="457200" y="1600200"/>
            <a:ext cx="8229600" cy="4495800"/>
          </a:xfrm>
          <a:ln w="38100">
            <a:solidFill>
              <a:srgbClr val="002060"/>
            </a:solidFill>
          </a:ln>
        </p:spPr>
        <p:txBody>
          <a:bodyPr>
            <a:noAutofit/>
          </a:bodyPr>
          <a:lstStyle/>
          <a:p>
            <a:pPr>
              <a:buFont typeface="Wingdings" pitchFamily="2" charset="2"/>
              <a:buChar char="v"/>
            </a:pPr>
            <a:r>
              <a:rPr lang="en-US" sz="2800" b="1" dirty="0" smtClean="0">
                <a:solidFill>
                  <a:srgbClr val="002060"/>
                </a:solidFill>
                <a:latin typeface="Calibri" pitchFamily="34" charset="0"/>
                <a:cs typeface="Calibri" pitchFamily="34" charset="0"/>
              </a:rPr>
              <a:t>Initial report:  </a:t>
            </a:r>
          </a:p>
          <a:p>
            <a:pPr lvl="1">
              <a:buFont typeface="Wingdings" pitchFamily="2" charset="2"/>
              <a:buChar char="§"/>
            </a:pPr>
            <a:r>
              <a:rPr lang="en-US" dirty="0" smtClean="0">
                <a:solidFill>
                  <a:srgbClr val="002060"/>
                </a:solidFill>
                <a:latin typeface="Calibri" pitchFamily="34" charset="0"/>
                <a:cs typeface="Calibri" pitchFamily="34" charset="0"/>
              </a:rPr>
              <a:t>Details about product, stop-sale date, inventory and product details, potential defect, hazard, or violation and all available information</a:t>
            </a:r>
          </a:p>
          <a:p>
            <a:pPr>
              <a:buFont typeface="Wingdings" pitchFamily="2" charset="2"/>
              <a:buChar char="v"/>
            </a:pPr>
            <a:r>
              <a:rPr lang="en-US" sz="2800" b="1" dirty="0" smtClean="0">
                <a:solidFill>
                  <a:srgbClr val="002060"/>
                </a:solidFill>
                <a:latin typeface="Calibri" pitchFamily="34" charset="0"/>
                <a:cs typeface="Calibri" pitchFamily="34" charset="0"/>
              </a:rPr>
              <a:t>Full report:</a:t>
            </a:r>
          </a:p>
          <a:p>
            <a:pPr lvl="1">
              <a:buFont typeface="Wingdings" pitchFamily="2" charset="2"/>
              <a:buChar char="§"/>
            </a:pPr>
            <a:r>
              <a:rPr lang="en-US" dirty="0" smtClean="0">
                <a:solidFill>
                  <a:srgbClr val="002060"/>
                </a:solidFill>
                <a:latin typeface="Calibri" pitchFamily="34" charset="0"/>
                <a:cs typeface="Calibri" pitchFamily="34" charset="0"/>
              </a:rPr>
              <a:t>Complete information with regard to details about manufacturer, product, test data, and incidents</a:t>
            </a:r>
          </a:p>
          <a:p>
            <a:pPr>
              <a:buFont typeface="Wingdings" pitchFamily="2" charset="2"/>
              <a:buChar char="v"/>
            </a:pPr>
            <a:r>
              <a:rPr lang="en-US" sz="2800" b="1" dirty="0" smtClean="0">
                <a:solidFill>
                  <a:srgbClr val="002060"/>
                </a:solidFill>
                <a:latin typeface="Calibri" pitchFamily="34" charset="0"/>
                <a:cs typeface="Calibri" pitchFamily="34" charset="0"/>
              </a:rPr>
              <a:t>Report online www.saferproducts.gov  </a:t>
            </a:r>
            <a:endParaRPr lang="en-US" sz="2800" b="1"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617956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smtClean="0">
                <a:solidFill>
                  <a:prstClr val="black">
                    <a:tint val="75000"/>
                  </a:prstClr>
                </a:solidFill>
              </a:rPr>
              <a:pPr/>
              <a:t>68</a:t>
            </a:fld>
            <a:endParaRPr lang="en-US">
              <a:solidFill>
                <a:prstClr val="black">
                  <a:tint val="75000"/>
                </a:prstClr>
              </a:solidFill>
            </a:endParaRPr>
          </a:p>
        </p:txBody>
      </p:sp>
      <p:sp>
        <p:nvSpPr>
          <p:cNvPr id="5"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Where to Report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2526"/>
            <a:ext cx="8234846" cy="540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8646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 y="-152400"/>
            <a:ext cx="9906000" cy="1143000"/>
          </a:xfrm>
        </p:spPr>
        <p:txBody>
          <a:bodyPr>
            <a:noAutofit/>
          </a:bodyPr>
          <a:lstStyle/>
          <a:p>
            <a:pPr eaLnBrk="1" hangingPunct="1">
              <a:defRPr/>
            </a:pPr>
            <a:r>
              <a:rPr lang="en-US" sz="4000" dirty="0" smtClean="0">
                <a:effectLst>
                  <a:outerShdw blurRad="38100" dist="38100" dir="2700000" algn="tl">
                    <a:srgbClr val="000000">
                      <a:alpha val="43137"/>
                    </a:srgbClr>
                  </a:outerShdw>
                </a:effectLst>
                <a:latin typeface="Calibri" pitchFamily="34" charset="0"/>
                <a:cs typeface="Calibri" pitchFamily="34" charset="0"/>
              </a:rPr>
              <a:t>Regulated Products - Corrective Actions</a:t>
            </a:r>
          </a:p>
        </p:txBody>
      </p:sp>
      <p:sp>
        <p:nvSpPr>
          <p:cNvPr id="34819" name="Rectangle 3"/>
          <p:cNvSpPr>
            <a:spLocks noGrp="1" noChangeArrowheads="1"/>
          </p:cNvSpPr>
          <p:nvPr>
            <p:ph idx="1"/>
          </p:nvPr>
        </p:nvSpPr>
        <p:spPr>
          <a:xfrm>
            <a:off x="457200" y="2133600"/>
            <a:ext cx="8229600" cy="3657600"/>
          </a:xfrm>
          <a:ln w="38100">
            <a:solidFill>
              <a:srgbClr val="002060"/>
            </a:solidFill>
          </a:ln>
        </p:spPr>
        <p:txBody>
          <a:bodyPr rtlCol="0">
            <a:normAutofit/>
          </a:bodyPr>
          <a:lstStyle/>
          <a:p>
            <a:pPr eaLnBrk="1" fontAlgn="auto" hangingPunct="1">
              <a:spcAft>
                <a:spcPts val="0"/>
              </a:spcAft>
              <a:buFont typeface="Wingdings" pitchFamily="2" charset="2"/>
              <a:buChar char="v"/>
              <a:defRPr/>
            </a:pPr>
            <a:r>
              <a:rPr lang="en-US" sz="2800" b="1" dirty="0" smtClean="0">
                <a:solidFill>
                  <a:srgbClr val="002060"/>
                </a:solidFill>
                <a:latin typeface="Calibri" pitchFamily="34" charset="0"/>
                <a:cs typeface="Calibri" pitchFamily="34" charset="0"/>
              </a:rPr>
              <a:t>Violation of mandatory standard, ban, or rule, or regulation</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Corrective Action, Recall</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Seizure</a:t>
            </a:r>
            <a:endParaRPr lang="en-US" dirty="0">
              <a:solidFill>
                <a:srgbClr val="002060"/>
              </a:solidFill>
              <a:latin typeface="Calibri" pitchFamily="34" charset="0"/>
              <a:cs typeface="Calibri" pitchFamily="34" charset="0"/>
            </a:endParaRP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Injunction</a:t>
            </a:r>
            <a:endParaRPr lang="en-US" dirty="0">
              <a:solidFill>
                <a:srgbClr val="002060"/>
              </a:solidFill>
              <a:latin typeface="Calibri" pitchFamily="34" charset="0"/>
              <a:cs typeface="Calibri" pitchFamily="34" charset="0"/>
            </a:endParaRP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U.S. Customs action/Refuse admission</a:t>
            </a:r>
          </a:p>
          <a:p>
            <a:pPr lvl="1" eaLnBrk="1" fontAlgn="auto" hangingPunct="1">
              <a:spcAft>
                <a:spcPts val="0"/>
              </a:spcAft>
              <a:buFont typeface="Wingdings" pitchFamily="2" charset="2"/>
              <a:buChar char="§"/>
              <a:defRPr/>
            </a:pPr>
            <a:r>
              <a:rPr lang="en-US" dirty="0" smtClean="0">
                <a:solidFill>
                  <a:srgbClr val="002060"/>
                </a:solidFill>
                <a:latin typeface="Calibri" pitchFamily="34" charset="0"/>
                <a:cs typeface="Calibri" pitchFamily="34" charset="0"/>
              </a:rPr>
              <a:t>Penalties</a:t>
            </a:r>
          </a:p>
        </p:txBody>
      </p:sp>
      <p:sp>
        <p:nvSpPr>
          <p:cNvPr id="3174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fld id="{4FB8625A-D108-484A-BC14-BE442EE54532}" type="slidenum">
              <a:rPr lang="en-US" sz="1200">
                <a:solidFill>
                  <a:srgbClr val="898989"/>
                </a:solidFill>
              </a:rPr>
              <a:pPr/>
              <a:t>69</a:t>
            </a:fld>
            <a:endParaRPr lang="en-US" sz="1200">
              <a:solidFill>
                <a:srgbClr val="898989"/>
              </a:solidFill>
            </a:endParaRPr>
          </a:p>
        </p:txBody>
      </p:sp>
    </p:spTree>
    <p:extLst>
      <p:ext uri="{BB962C8B-B14F-4D97-AF65-F5344CB8AC3E}">
        <p14:creationId xmlns:p14="http://schemas.microsoft.com/office/powerpoint/2010/main" val="21681228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87450"/>
            <a:ext cx="8763000" cy="5213350"/>
          </a:xfrm>
          <a:noFill/>
          <a:ln>
            <a:solidFill>
              <a:srgbClr val="002060"/>
            </a:solidFill>
          </a:ln>
          <a:effectLst/>
        </p:spPr>
        <p:style>
          <a:lnRef idx="3">
            <a:schemeClr val="lt1"/>
          </a:lnRef>
          <a:fillRef idx="1">
            <a:schemeClr val="accent5"/>
          </a:fillRef>
          <a:effectRef idx="1">
            <a:schemeClr val="accent5"/>
          </a:effectRef>
          <a:fontRef idx="minor">
            <a:schemeClr val="lt1"/>
          </a:fontRef>
        </p:style>
        <p:txBody>
          <a:bodyPr>
            <a:noAutofit/>
          </a:bodyPr>
          <a:lstStyle/>
          <a:p>
            <a:pPr>
              <a:buFont typeface="Wingdings" pitchFamily="2" charset="2"/>
              <a:buChar char="v"/>
            </a:pPr>
            <a:r>
              <a:rPr lang="en-US" sz="2800" b="1" dirty="0">
                <a:solidFill>
                  <a:srgbClr val="002060"/>
                </a:solidFill>
                <a:latin typeface="Calibri" pitchFamily="34" charset="0"/>
                <a:cs typeface="Calibri" pitchFamily="34" charset="0"/>
              </a:rPr>
              <a:t>Jurisdiction over thousands of different consumer products under the Consumer Product Safety Act</a:t>
            </a:r>
          </a:p>
          <a:p>
            <a:pPr>
              <a:buFont typeface="Wingdings" pitchFamily="2" charset="2"/>
              <a:buChar char="v"/>
            </a:pPr>
            <a:r>
              <a:rPr lang="en-US" sz="2800" b="1" dirty="0">
                <a:solidFill>
                  <a:srgbClr val="002060"/>
                </a:solidFill>
                <a:latin typeface="Calibri" pitchFamily="34" charset="0"/>
                <a:cs typeface="Calibri" pitchFamily="34" charset="0"/>
              </a:rPr>
              <a:t>Excludes some products covered by other federal agencies, such </a:t>
            </a:r>
            <a:r>
              <a:rPr lang="en-US" sz="2800" b="1" dirty="0" smtClean="0">
                <a:solidFill>
                  <a:srgbClr val="002060"/>
                </a:solidFill>
                <a:latin typeface="Calibri" pitchFamily="34" charset="0"/>
                <a:cs typeface="Calibri" pitchFamily="34" charset="0"/>
              </a:rPr>
              <a:t>as:</a:t>
            </a:r>
          </a:p>
          <a:p>
            <a:pPr lvl="1">
              <a:buFont typeface="Wingdings" pitchFamily="2" charset="2"/>
              <a:buChar char="§"/>
            </a:pPr>
            <a:r>
              <a:rPr lang="en-US" dirty="0">
                <a:solidFill>
                  <a:srgbClr val="002060"/>
                </a:solidFill>
                <a:latin typeface="Calibri" pitchFamily="34" charset="0"/>
                <a:cs typeface="Calibri" pitchFamily="34" charset="0"/>
              </a:rPr>
              <a:t>C</a:t>
            </a:r>
            <a:r>
              <a:rPr lang="en-US" dirty="0" smtClean="0">
                <a:solidFill>
                  <a:srgbClr val="002060"/>
                </a:solidFill>
                <a:latin typeface="Calibri" pitchFamily="34" charset="0"/>
                <a:cs typeface="Calibri" pitchFamily="34" charset="0"/>
              </a:rPr>
              <a:t>ars </a:t>
            </a:r>
            <a:r>
              <a:rPr lang="en-US" dirty="0">
                <a:solidFill>
                  <a:srgbClr val="002060"/>
                </a:solidFill>
                <a:latin typeface="Calibri" pitchFamily="34" charset="0"/>
                <a:cs typeface="Calibri" pitchFamily="34" charset="0"/>
              </a:rPr>
              <a:t>and related equipment (NHTSA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F</a:t>
            </a:r>
            <a:r>
              <a:rPr lang="en-US" dirty="0" smtClean="0">
                <a:solidFill>
                  <a:srgbClr val="002060"/>
                </a:solidFill>
                <a:latin typeface="Calibri" pitchFamily="34" charset="0"/>
                <a:cs typeface="Calibri" pitchFamily="34" charset="0"/>
              </a:rPr>
              <a:t>ood</a:t>
            </a:r>
            <a:r>
              <a:rPr lang="en-US" dirty="0">
                <a:solidFill>
                  <a:srgbClr val="002060"/>
                </a:solidFill>
                <a:latin typeface="Calibri" pitchFamily="34" charset="0"/>
                <a:cs typeface="Calibri" pitchFamily="34" charset="0"/>
              </a:rPr>
              <a:t>, drugs, medical devices, cosmetics (FDA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F</a:t>
            </a:r>
            <a:r>
              <a:rPr lang="en-US" dirty="0" smtClean="0">
                <a:solidFill>
                  <a:srgbClr val="002060"/>
                </a:solidFill>
                <a:latin typeface="Calibri" pitchFamily="34" charset="0"/>
                <a:cs typeface="Calibri" pitchFamily="34" charset="0"/>
              </a:rPr>
              <a:t>irearms </a:t>
            </a:r>
            <a:r>
              <a:rPr lang="en-US" dirty="0">
                <a:solidFill>
                  <a:srgbClr val="002060"/>
                </a:solidFill>
                <a:latin typeface="Calibri" pitchFamily="34" charset="0"/>
                <a:cs typeface="Calibri" pitchFamily="34" charset="0"/>
              </a:rPr>
              <a:t>(BATF</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A</a:t>
            </a:r>
            <a:r>
              <a:rPr lang="en-US" dirty="0" smtClean="0">
                <a:solidFill>
                  <a:srgbClr val="002060"/>
                </a:solidFill>
                <a:latin typeface="Calibri" pitchFamily="34" charset="0"/>
                <a:cs typeface="Calibri" pitchFamily="34" charset="0"/>
              </a:rPr>
              <a:t>irplanes </a:t>
            </a:r>
            <a:r>
              <a:rPr lang="en-US" dirty="0">
                <a:solidFill>
                  <a:srgbClr val="002060"/>
                </a:solidFill>
                <a:latin typeface="Calibri" pitchFamily="34" charset="0"/>
                <a:cs typeface="Calibri" pitchFamily="34" charset="0"/>
              </a:rPr>
              <a:t>(FAA</a:t>
            </a:r>
            <a:r>
              <a:rPr lang="en-US" dirty="0" smtClean="0">
                <a:solidFill>
                  <a:srgbClr val="002060"/>
                </a:solidFill>
                <a:latin typeface="Calibri" pitchFamily="34" charset="0"/>
                <a:cs typeface="Calibri" pitchFamily="34" charset="0"/>
              </a:rPr>
              <a:t>);</a:t>
            </a:r>
          </a:p>
          <a:p>
            <a:pPr lvl="1">
              <a:buFont typeface="Wingdings" pitchFamily="2" charset="2"/>
              <a:buChar char="§"/>
            </a:pPr>
            <a:r>
              <a:rPr lang="en-US" dirty="0">
                <a:solidFill>
                  <a:srgbClr val="002060"/>
                </a:solidFill>
                <a:latin typeface="Calibri" pitchFamily="34" charset="0"/>
                <a:cs typeface="Calibri" pitchFamily="34" charset="0"/>
              </a:rPr>
              <a:t>B</a:t>
            </a:r>
            <a:r>
              <a:rPr lang="en-US" dirty="0" smtClean="0">
                <a:solidFill>
                  <a:srgbClr val="002060"/>
                </a:solidFill>
                <a:latin typeface="Calibri" pitchFamily="34" charset="0"/>
                <a:cs typeface="Calibri" pitchFamily="34" charset="0"/>
              </a:rPr>
              <a:t>oats </a:t>
            </a:r>
            <a:r>
              <a:rPr lang="en-US" dirty="0">
                <a:solidFill>
                  <a:srgbClr val="002060"/>
                </a:solidFill>
                <a:latin typeface="Calibri" pitchFamily="34" charset="0"/>
                <a:cs typeface="Calibri" pitchFamily="34" charset="0"/>
              </a:rPr>
              <a:t>(Coast Guard); </a:t>
            </a:r>
            <a:r>
              <a:rPr lang="en-US" dirty="0" smtClean="0">
                <a:solidFill>
                  <a:srgbClr val="002060"/>
                </a:solidFill>
                <a:latin typeface="Calibri" pitchFamily="34" charset="0"/>
                <a:cs typeface="Calibri" pitchFamily="34" charset="0"/>
              </a:rPr>
              <a:t>and</a:t>
            </a:r>
          </a:p>
          <a:p>
            <a:pPr lvl="1">
              <a:buFont typeface="Wingdings" pitchFamily="2" charset="2"/>
              <a:buChar char="§"/>
            </a:pPr>
            <a:r>
              <a:rPr lang="en-US" dirty="0">
                <a:solidFill>
                  <a:srgbClr val="002060"/>
                </a:solidFill>
                <a:latin typeface="Calibri" pitchFamily="34" charset="0"/>
                <a:cs typeface="Calibri" pitchFamily="34" charset="0"/>
              </a:rPr>
              <a:t>P</a:t>
            </a:r>
            <a:r>
              <a:rPr lang="en-US" dirty="0" smtClean="0">
                <a:solidFill>
                  <a:srgbClr val="002060"/>
                </a:solidFill>
                <a:latin typeface="Calibri" pitchFamily="34" charset="0"/>
                <a:cs typeface="Calibri" pitchFamily="34" charset="0"/>
              </a:rPr>
              <a:t>esticides </a:t>
            </a:r>
            <a:r>
              <a:rPr lang="en-US" dirty="0">
                <a:solidFill>
                  <a:srgbClr val="002060"/>
                </a:solidFill>
                <a:latin typeface="Calibri" pitchFamily="34" charset="0"/>
                <a:cs typeface="Calibri" pitchFamily="34" charset="0"/>
              </a:rPr>
              <a:t>(EPA</a:t>
            </a:r>
            <a:r>
              <a:rPr lang="en-US" dirty="0" smtClean="0">
                <a:solidFill>
                  <a:srgbClr val="002060"/>
                </a:solidFill>
                <a:latin typeface="Calibri" pitchFamily="34" charset="0"/>
                <a:cs typeface="Calibri" pitchFamily="34" charset="0"/>
              </a:rPr>
              <a:t>).</a:t>
            </a:r>
            <a:endParaRPr lang="en-US" dirty="0">
              <a:solidFill>
                <a:srgbClr val="002060"/>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Jurisdiction</a:t>
            </a:r>
            <a:endPar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pic>
        <p:nvPicPr>
          <p:cNvPr id="8" name="Picture 2" descr="C:\Users\rchan\Pictures\2000px-Food_and_Drug_Administration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583959"/>
            <a:ext cx="1017932" cy="4377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rchan\Pictures\2000px-US-AlcoholTobaccoAndFirearms-Sea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3942390"/>
            <a:ext cx="629610" cy="6296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rchan\Pictures\EPA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0405" y="5623202"/>
            <a:ext cx="558205" cy="5582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rchan\Pictures\2000px-US-NHTSA-Logo.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0735" y="2971800"/>
            <a:ext cx="1080598" cy="612159"/>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rchan\Downloads\logoFA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628190"/>
            <a:ext cx="553410" cy="55341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rchan\Downloads\US-CoastGuard-Seal.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4986184"/>
            <a:ext cx="652616" cy="65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65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0"/>
            <a:ext cx="7010400" cy="990600"/>
          </a:xfrm>
        </p:spPr>
        <p:txBody>
          <a:bodyPr/>
          <a:lstStyle/>
          <a:p>
            <a:pPr eaLnBrk="1" hangingPunct="1"/>
            <a:r>
              <a:rPr lang="en-US" sz="4000" b="1" dirty="0" smtClean="0">
                <a:effectLst>
                  <a:outerShdw blurRad="38100" dist="38100" dir="2700000" algn="tl">
                    <a:srgbClr val="000000">
                      <a:alpha val="43137"/>
                    </a:srgbClr>
                  </a:outerShdw>
                </a:effectLst>
                <a:cs typeface="Times New Roman" pitchFamily="18" charset="0"/>
              </a:rPr>
              <a:t>  </a:t>
            </a:r>
            <a:r>
              <a:rPr lang="en-US" sz="5000" dirty="0" smtClean="0">
                <a:effectLst>
                  <a:outerShdw blurRad="38100" dist="38100" dir="2700000" algn="tl">
                    <a:srgbClr val="000000">
                      <a:alpha val="43137"/>
                    </a:srgbClr>
                  </a:outerShdw>
                </a:effectLst>
                <a:latin typeface="Calibri" pitchFamily="34" charset="0"/>
                <a:cs typeface="Calibri" pitchFamily="34" charset="0"/>
              </a:rPr>
              <a:t>Penalties</a:t>
            </a:r>
          </a:p>
        </p:txBody>
      </p:sp>
      <p:sp>
        <p:nvSpPr>
          <p:cNvPr id="30723" name="Rectangle 3"/>
          <p:cNvSpPr>
            <a:spLocks noGrp="1" noChangeArrowheads="1"/>
          </p:cNvSpPr>
          <p:nvPr>
            <p:ph idx="1"/>
          </p:nvPr>
        </p:nvSpPr>
        <p:spPr>
          <a:xfrm>
            <a:off x="838200" y="1676400"/>
            <a:ext cx="7391400" cy="4343400"/>
          </a:xfrm>
          <a:noFill/>
          <a:ln w="38100">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eaLnBrk="1" hangingPunct="1">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Any person who </a:t>
            </a:r>
            <a:r>
              <a:rPr lang="en-US" sz="2800" b="1" i="1" dirty="0" smtClean="0">
                <a:solidFill>
                  <a:srgbClr val="002060"/>
                </a:solidFill>
                <a:latin typeface="Calibri" pitchFamily="34" charset="0"/>
                <a:cs typeface="Calibri" pitchFamily="34" charset="0"/>
              </a:rPr>
              <a:t>knowingly</a:t>
            </a:r>
            <a:r>
              <a:rPr lang="en-US" sz="2800" b="1" dirty="0" smtClean="0">
                <a:solidFill>
                  <a:srgbClr val="002060"/>
                </a:solidFill>
                <a:latin typeface="Calibri" pitchFamily="34" charset="0"/>
                <a:cs typeface="Calibri" pitchFamily="34" charset="0"/>
              </a:rPr>
              <a:t> commits a violation is subject to a civil penalty of $100,000 for each violation (CPSIA).</a:t>
            </a:r>
          </a:p>
          <a:p>
            <a:pPr eaLnBrk="1" hangingPunct="1">
              <a:lnSpc>
                <a:spcPct val="90000"/>
              </a:lnSpc>
              <a:buFont typeface="Wingdings" pitchFamily="2" charset="2"/>
              <a:buChar char="v"/>
            </a:pPr>
            <a:endParaRPr lang="en-US" sz="2800" b="1" dirty="0" smtClean="0">
              <a:solidFill>
                <a:srgbClr val="002060"/>
              </a:solidFill>
              <a:latin typeface="Calibri" pitchFamily="34" charset="0"/>
              <a:cs typeface="Calibri" pitchFamily="34" charset="0"/>
            </a:endParaRPr>
          </a:p>
          <a:p>
            <a:pPr eaLnBrk="1" hangingPunct="1">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The maximum civil penalty for a related series of violations is capped at $15,150,000 (January 2012).</a:t>
            </a:r>
          </a:p>
          <a:p>
            <a:pPr eaLnBrk="1" hangingPunct="1">
              <a:lnSpc>
                <a:spcPct val="90000"/>
              </a:lnSpc>
              <a:buFont typeface="Wingdings" pitchFamily="2" charset="2"/>
              <a:buChar char="v"/>
            </a:pPr>
            <a:endParaRPr lang="en-US" sz="2800" b="1" dirty="0" smtClean="0">
              <a:solidFill>
                <a:srgbClr val="002060"/>
              </a:solidFill>
              <a:latin typeface="Calibri" pitchFamily="34" charset="0"/>
              <a:cs typeface="Calibri" pitchFamily="34" charset="0"/>
            </a:endParaRPr>
          </a:p>
          <a:p>
            <a:pPr eaLnBrk="1" hangingPunct="1">
              <a:lnSpc>
                <a:spcPct val="90000"/>
              </a:lnSpc>
              <a:buFont typeface="Wingdings" pitchFamily="2" charset="2"/>
              <a:buChar char="v"/>
            </a:pPr>
            <a:r>
              <a:rPr lang="en-US" sz="2800" b="1" dirty="0" smtClean="0">
                <a:solidFill>
                  <a:srgbClr val="002060"/>
                </a:solidFill>
                <a:latin typeface="Calibri" pitchFamily="34" charset="0"/>
                <a:cs typeface="Calibri" pitchFamily="34" charset="0"/>
              </a:rPr>
              <a:t>Criminal penalties (including imprisonment) are also possible for </a:t>
            </a:r>
            <a:r>
              <a:rPr lang="en-US" sz="2800" b="1" i="1" dirty="0" smtClean="0">
                <a:solidFill>
                  <a:srgbClr val="002060"/>
                </a:solidFill>
                <a:latin typeface="Calibri" pitchFamily="34" charset="0"/>
                <a:cs typeface="Calibri" pitchFamily="34" charset="0"/>
              </a:rPr>
              <a:t>willful</a:t>
            </a:r>
            <a:r>
              <a:rPr lang="en-US" sz="2800" b="1" dirty="0" smtClean="0">
                <a:solidFill>
                  <a:srgbClr val="002060"/>
                </a:solidFill>
                <a:latin typeface="Calibri" pitchFamily="34" charset="0"/>
                <a:cs typeface="Calibri" pitchFamily="34" charset="0"/>
              </a:rPr>
              <a:t> violations.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26182591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000" dirty="0" smtClean="0">
                <a:effectLst>
                  <a:outerShdw blurRad="38100" dist="38100" dir="2700000" algn="tl">
                    <a:srgbClr val="000000">
                      <a:alpha val="43137"/>
                    </a:srgbClr>
                  </a:outerShdw>
                </a:effectLst>
                <a:latin typeface="Calibri" pitchFamily="34" charset="0"/>
                <a:cs typeface="Calibri" pitchFamily="34" charset="0"/>
              </a:rPr>
              <a:t>Avoiding Product Recalls</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914400" y="1752600"/>
            <a:ext cx="7239000" cy="4508927"/>
          </a:xfrm>
          <a:prstGeom prst="rect">
            <a:avLst/>
          </a:prstGeom>
          <a:ln w="38100">
            <a:solidFill>
              <a:srgbClr val="002060"/>
            </a:solidFill>
          </a:ln>
        </p:spPr>
        <p:txBody>
          <a:bodyPr wrap="square">
            <a:spAutoFit/>
          </a:bodyPr>
          <a:lstStyle/>
          <a:p>
            <a:pPr marL="457200" indent="-457200">
              <a:spcAft>
                <a:spcPts val="600"/>
              </a:spcAft>
              <a:buClr>
                <a:srgbClr val="002060"/>
              </a:buClr>
              <a:buFont typeface="Wingdings" pitchFamily="2" charset="2"/>
              <a:buChar char="v"/>
            </a:pPr>
            <a:r>
              <a:rPr lang="en-US" sz="2800" b="1" dirty="0">
                <a:solidFill>
                  <a:srgbClr val="002060"/>
                </a:solidFill>
                <a:latin typeface="Calibri" pitchFamily="34" charset="0"/>
                <a:cs typeface="Calibri" pitchFamily="34" charset="0"/>
              </a:rPr>
              <a:t>Know and Comply with Federal </a:t>
            </a:r>
            <a:r>
              <a:rPr lang="en-US" sz="2800" b="1" dirty="0" smtClean="0">
                <a:solidFill>
                  <a:srgbClr val="002060"/>
                </a:solidFill>
                <a:latin typeface="Calibri" pitchFamily="34" charset="0"/>
                <a:cs typeface="Calibri" pitchFamily="34" charset="0"/>
              </a:rPr>
              <a:t>Standards</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Know </a:t>
            </a:r>
            <a:r>
              <a:rPr lang="en-US" sz="2800" b="1" dirty="0">
                <a:solidFill>
                  <a:srgbClr val="002060"/>
                </a:solidFill>
                <a:latin typeface="Calibri" pitchFamily="34" charset="0"/>
                <a:cs typeface="Calibri" pitchFamily="34" charset="0"/>
              </a:rPr>
              <a:t>and Comply with Voluntary </a:t>
            </a:r>
            <a:r>
              <a:rPr lang="en-US" sz="2800" b="1" dirty="0" smtClean="0">
                <a:solidFill>
                  <a:srgbClr val="002060"/>
                </a:solidFill>
                <a:latin typeface="Calibri" pitchFamily="34" charset="0"/>
                <a:cs typeface="Calibri" pitchFamily="34" charset="0"/>
              </a:rPr>
              <a:t>Standards</a:t>
            </a:r>
          </a:p>
          <a:p>
            <a:pPr marL="457200" indent="-457200">
              <a:spcAft>
                <a:spcPts val="600"/>
              </a:spcAft>
              <a:buClr>
                <a:srgbClr val="002060"/>
              </a:buClr>
              <a:buFont typeface="Wingdings" pitchFamily="2" charset="2"/>
              <a:buChar char="v"/>
            </a:pPr>
            <a:r>
              <a:rPr lang="en-US" sz="2800" b="1" i="1" dirty="0" smtClean="0">
                <a:solidFill>
                  <a:srgbClr val="002060"/>
                </a:solidFill>
                <a:latin typeface="Calibri" pitchFamily="34" charset="0"/>
                <a:cs typeface="Calibri" pitchFamily="34" charset="0"/>
              </a:rPr>
              <a:t>Control </a:t>
            </a:r>
            <a:r>
              <a:rPr lang="en-US" sz="2800" b="1" i="1" dirty="0">
                <a:solidFill>
                  <a:srgbClr val="002060"/>
                </a:solidFill>
                <a:latin typeface="Calibri" pitchFamily="34" charset="0"/>
                <a:cs typeface="Calibri" pitchFamily="34" charset="0"/>
              </a:rPr>
              <a:t>the supply </a:t>
            </a:r>
            <a:r>
              <a:rPr lang="en-US" sz="2800" b="1" i="1" dirty="0" smtClean="0">
                <a:solidFill>
                  <a:srgbClr val="002060"/>
                </a:solidFill>
                <a:latin typeface="Calibri" pitchFamily="34" charset="0"/>
                <a:cs typeface="Calibri" pitchFamily="34" charset="0"/>
              </a:rPr>
              <a:t>chain</a:t>
            </a:r>
          </a:p>
          <a:p>
            <a:pPr marL="457200" indent="-457200">
              <a:spcAft>
                <a:spcPts val="600"/>
              </a:spcAft>
              <a:buClr>
                <a:srgbClr val="002060"/>
              </a:buClr>
              <a:buFont typeface="Wingdings" pitchFamily="2" charset="2"/>
              <a:buChar char="v"/>
            </a:pPr>
            <a:r>
              <a:rPr lang="en-US" sz="2800" b="1" i="1" dirty="0" smtClean="0">
                <a:solidFill>
                  <a:srgbClr val="002060"/>
                </a:solidFill>
                <a:latin typeface="Calibri" pitchFamily="34" charset="0"/>
                <a:cs typeface="Calibri" pitchFamily="34" charset="0"/>
              </a:rPr>
              <a:t>Test</a:t>
            </a:r>
            <a:r>
              <a:rPr lang="en-US" sz="2800" b="1" i="1" dirty="0">
                <a:solidFill>
                  <a:srgbClr val="002060"/>
                </a:solidFill>
                <a:latin typeface="Calibri" pitchFamily="34" charset="0"/>
                <a:cs typeface="Calibri" pitchFamily="34" charset="0"/>
              </a:rPr>
              <a:t>, Test, </a:t>
            </a:r>
            <a:r>
              <a:rPr lang="en-US" sz="2800" b="1" i="1" dirty="0" smtClean="0">
                <a:solidFill>
                  <a:srgbClr val="002060"/>
                </a:solidFill>
                <a:latin typeface="Calibri" pitchFamily="34" charset="0"/>
                <a:cs typeface="Calibri" pitchFamily="34" charset="0"/>
              </a:rPr>
              <a:t>Test</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Monitor </a:t>
            </a:r>
            <a:r>
              <a:rPr lang="en-US" sz="2800" b="1" dirty="0">
                <a:solidFill>
                  <a:srgbClr val="002060"/>
                </a:solidFill>
                <a:latin typeface="Calibri" pitchFamily="34" charset="0"/>
                <a:cs typeface="Calibri" pitchFamily="34" charset="0"/>
              </a:rPr>
              <a:t>Product </a:t>
            </a:r>
            <a:r>
              <a:rPr lang="en-US" sz="2800" b="1" dirty="0" smtClean="0">
                <a:solidFill>
                  <a:srgbClr val="002060"/>
                </a:solidFill>
                <a:latin typeface="Calibri" pitchFamily="34" charset="0"/>
                <a:cs typeface="Calibri" pitchFamily="34" charset="0"/>
              </a:rPr>
              <a:t>Use</a:t>
            </a:r>
          </a:p>
          <a:p>
            <a:pPr marL="457200" indent="-457200">
              <a:spcAft>
                <a:spcPts val="600"/>
              </a:spcAft>
              <a:buClr>
                <a:srgbClr val="002060"/>
              </a:buClr>
              <a:buFont typeface="Wingdings" pitchFamily="2" charset="2"/>
              <a:buChar char="v"/>
            </a:pPr>
            <a:r>
              <a:rPr lang="en-US" sz="2800" b="1" dirty="0">
                <a:solidFill>
                  <a:srgbClr val="002060"/>
                </a:solidFill>
                <a:latin typeface="Calibri" pitchFamily="34" charset="0"/>
                <a:cs typeface="Calibri" pitchFamily="34" charset="0"/>
              </a:rPr>
              <a:t>E</a:t>
            </a:r>
            <a:r>
              <a:rPr lang="en-US" sz="2800" b="1" dirty="0" smtClean="0">
                <a:solidFill>
                  <a:srgbClr val="002060"/>
                </a:solidFill>
                <a:latin typeface="Calibri" pitchFamily="34" charset="0"/>
                <a:cs typeface="Calibri" pitchFamily="34" charset="0"/>
              </a:rPr>
              <a:t>valuate </a:t>
            </a:r>
            <a:r>
              <a:rPr lang="en-US" sz="2800" b="1" dirty="0">
                <a:solidFill>
                  <a:srgbClr val="002060"/>
                </a:solidFill>
                <a:latin typeface="Calibri" pitchFamily="34" charset="0"/>
                <a:cs typeface="Calibri" pitchFamily="34" charset="0"/>
              </a:rPr>
              <a:t>Complaints, Inquiries, Injuries, Customer </a:t>
            </a:r>
            <a:r>
              <a:rPr lang="en-US" sz="2800" b="1" dirty="0" smtClean="0">
                <a:solidFill>
                  <a:srgbClr val="002060"/>
                </a:solidFill>
                <a:latin typeface="Calibri" pitchFamily="34" charset="0"/>
                <a:cs typeface="Calibri" pitchFamily="34" charset="0"/>
              </a:rPr>
              <a:t>Feedback</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Respond </a:t>
            </a:r>
            <a:r>
              <a:rPr lang="en-US" sz="2800" b="1" dirty="0">
                <a:solidFill>
                  <a:srgbClr val="002060"/>
                </a:solidFill>
                <a:latin typeface="Calibri" pitchFamily="34" charset="0"/>
                <a:cs typeface="Calibri" pitchFamily="34" charset="0"/>
              </a:rPr>
              <a:t>to Retailer/Importer </a:t>
            </a:r>
            <a:r>
              <a:rPr lang="en-US" sz="2800" b="1" dirty="0" smtClean="0">
                <a:solidFill>
                  <a:srgbClr val="002060"/>
                </a:solidFill>
                <a:latin typeface="Calibri" pitchFamily="34" charset="0"/>
                <a:cs typeface="Calibri" pitchFamily="34" charset="0"/>
              </a:rPr>
              <a:t>Notifications</a:t>
            </a:r>
          </a:p>
          <a:p>
            <a:pPr marL="457200" indent="-457200">
              <a:spcAft>
                <a:spcPts val="600"/>
              </a:spcAft>
              <a:buClr>
                <a:srgbClr val="002060"/>
              </a:buClr>
              <a:buFont typeface="Wingdings" pitchFamily="2" charset="2"/>
              <a:buChar char="v"/>
            </a:pPr>
            <a:r>
              <a:rPr lang="en-US" sz="2800" b="1" dirty="0" smtClean="0">
                <a:solidFill>
                  <a:srgbClr val="002060"/>
                </a:solidFill>
                <a:latin typeface="Calibri" pitchFamily="34" charset="0"/>
                <a:cs typeface="Calibri" pitchFamily="34" charset="0"/>
              </a:rPr>
              <a:t>Report </a:t>
            </a:r>
            <a:r>
              <a:rPr lang="en-US" sz="2800" b="1" dirty="0">
                <a:solidFill>
                  <a:srgbClr val="002060"/>
                </a:solidFill>
                <a:latin typeface="Calibri" pitchFamily="34" charset="0"/>
                <a:cs typeface="Calibri" pitchFamily="34" charset="0"/>
              </a:rPr>
              <a:t>Safety Issues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29588751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10134600" cy="1143000"/>
          </a:xfrm>
        </p:spPr>
        <p:txBody>
          <a:bodyPr>
            <a:noAutofit/>
          </a:bodyPr>
          <a:lstStyle/>
          <a:p>
            <a:r>
              <a:rPr lang="en-US" sz="5400" dirty="0" smtClean="0">
                <a:effectLst>
                  <a:outerShdw blurRad="38100" dist="38100" dir="2700000" algn="tl">
                    <a:srgbClr val="000000">
                      <a:alpha val="43137"/>
                    </a:srgbClr>
                  </a:outerShdw>
                </a:effectLst>
                <a:latin typeface="Calibri" pitchFamily="34" charset="0"/>
                <a:cs typeface="Calibri" pitchFamily="34" charset="0"/>
              </a:rPr>
              <a:t>Publicly </a:t>
            </a:r>
            <a:r>
              <a:rPr lang="en-US" sz="5000" dirty="0" smtClean="0">
                <a:effectLst>
                  <a:outerShdw blurRad="38100" dist="38100" dir="2700000" algn="tl">
                    <a:srgbClr val="000000">
                      <a:alpha val="43137"/>
                    </a:srgbClr>
                  </a:outerShdw>
                </a:effectLst>
                <a:latin typeface="Calibri" pitchFamily="34" charset="0"/>
                <a:cs typeface="Calibri" pitchFamily="34" charset="0"/>
              </a:rPr>
              <a:t>Available</a:t>
            </a:r>
            <a:r>
              <a:rPr lang="en-US" sz="5400" dirty="0" smtClean="0">
                <a:effectLst>
                  <a:outerShdw blurRad="38100" dist="38100" dir="2700000" algn="tl">
                    <a:srgbClr val="000000">
                      <a:alpha val="43137"/>
                    </a:srgbClr>
                  </a:outerShdw>
                </a:effectLst>
                <a:latin typeface="Calibri" pitchFamily="34" charset="0"/>
                <a:cs typeface="Calibri" pitchFamily="34" charset="0"/>
              </a:rPr>
              <a:t> Information</a:t>
            </a:r>
            <a:endParaRPr lang="en-US" sz="5400" dirty="0">
              <a:effectLst>
                <a:outerShdw blurRad="38100" dist="38100" dir="2700000" algn="tl">
                  <a:srgbClr val="000000">
                    <a:alpha val="43137"/>
                  </a:srgbClr>
                </a:outerShdw>
              </a:effectLst>
              <a:latin typeface="Calibri" pitchFamily="34" charset="0"/>
              <a:cs typeface="Calibri" pitchFamily="34" charset="0"/>
            </a:endParaRPr>
          </a:p>
        </p:txBody>
      </p:sp>
      <p:sp>
        <p:nvSpPr>
          <p:cNvPr id="3" name="Rectangle 2"/>
          <p:cNvSpPr/>
          <p:nvPr/>
        </p:nvSpPr>
        <p:spPr>
          <a:xfrm>
            <a:off x="2057400" y="1828800"/>
            <a:ext cx="5486400" cy="4247317"/>
          </a:xfrm>
          <a:prstGeom prst="rect">
            <a:avLst/>
          </a:prstGeom>
          <a:ln w="38100">
            <a:solidFill>
              <a:srgbClr val="002060"/>
            </a:solidFill>
          </a:ln>
        </p:spPr>
        <p:txBody>
          <a:bodyPr wrap="square">
            <a:spAutoFit/>
          </a:bodyPr>
          <a:lstStyle/>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CPSC Website</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Regulations/Standards</a:t>
            </a:r>
            <a:endParaRPr lang="en-US" sz="3000" b="1" dirty="0">
              <a:solidFill>
                <a:srgbClr val="002060"/>
              </a:solidFill>
              <a:latin typeface="Calibri" pitchFamily="34" charset="0"/>
              <a:cs typeface="Calibri" pitchFamily="34" charset="0"/>
            </a:endParaRP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Regulatory Summaries</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Loungewear Policy</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Laboratory Manuals</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Import Stoppage Report</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Regulatory Violations List</a:t>
            </a:r>
          </a:p>
          <a:p>
            <a:pPr marL="457200" indent="-457200">
              <a:buClr>
                <a:srgbClr val="002060"/>
              </a:buClr>
              <a:buFont typeface="Wingdings" pitchFamily="2" charset="2"/>
              <a:buChar char="v"/>
            </a:pPr>
            <a:r>
              <a:rPr lang="en-US" sz="3000" b="1" dirty="0" smtClean="0">
                <a:solidFill>
                  <a:srgbClr val="002060"/>
                </a:solidFill>
                <a:latin typeface="Calibri" pitchFamily="34" charset="0"/>
                <a:cs typeface="Calibri" pitchFamily="34" charset="0"/>
              </a:rPr>
              <a:t>Consumer Recall Press Releases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14205462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a:xfrm>
            <a:off x="418706" y="-152400"/>
            <a:ext cx="8229600" cy="1143000"/>
          </a:xfrm>
        </p:spPr>
        <p:txBody>
          <a:bodyPr>
            <a:noAutofit/>
          </a:bodyPr>
          <a:lstStyle/>
          <a:p>
            <a:pPr algn="ctr" eaLnBrk="1" hangingPunct="1"/>
            <a:r>
              <a:rPr lang="en-US" sz="5000" dirty="0" smtClean="0">
                <a:effectLst>
                  <a:outerShdw blurRad="38100" dist="38100" dir="2700000" algn="tl">
                    <a:srgbClr val="000000">
                      <a:alpha val="43137"/>
                    </a:srgbClr>
                  </a:outerShdw>
                </a:effectLst>
                <a:latin typeface="Calibri" pitchFamily="34" charset="0"/>
                <a:cs typeface="Calibri" pitchFamily="34" charset="0"/>
              </a:rPr>
              <a:t>CPSC Home Page</a:t>
            </a:r>
            <a:endParaRPr lang="zh-CN" altLang="en-US" sz="5000" dirty="0" smtClean="0">
              <a:effectLst>
                <a:outerShdw blurRad="38100" dist="38100" dir="2700000" algn="tl">
                  <a:srgbClr val="000000">
                    <a:alpha val="43137"/>
                  </a:srgbClr>
                </a:outerShdw>
              </a:effectLst>
              <a:latin typeface="Calibri" pitchFamily="34" charset="0"/>
              <a:ea typeface="SimSun" pitchFamily="2" charset="-122"/>
              <a:cs typeface="Calibri"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
        <p:nvSpPr>
          <p:cNvPr id="5" name="TextBox 4"/>
          <p:cNvSpPr txBox="1"/>
          <p:nvPr/>
        </p:nvSpPr>
        <p:spPr>
          <a:xfrm>
            <a:off x="2743200" y="6488668"/>
            <a:ext cx="3581400" cy="369332"/>
          </a:xfrm>
          <a:prstGeom prst="rect">
            <a:avLst/>
          </a:prstGeom>
          <a:noFill/>
        </p:spPr>
        <p:txBody>
          <a:bodyPr wrap="square" rtlCol="0">
            <a:spAutoFit/>
          </a:bodyPr>
          <a:lstStyle/>
          <a:p>
            <a:pPr algn="ctr">
              <a:defRPr/>
            </a:pPr>
            <a:r>
              <a:rPr lang="en-US" b="1" kern="0" dirty="0" smtClean="0">
                <a:solidFill>
                  <a:prstClr val="white"/>
                </a:solidFill>
                <a:latin typeface="Calibri"/>
                <a:ea typeface="Calibri"/>
                <a:cs typeface="Times New Roman"/>
              </a:rPr>
              <a:t>http://www.cpsc.gov/</a:t>
            </a:r>
            <a:endParaRPr lang="en-US" b="1" kern="0" dirty="0">
              <a:solidFill>
                <a:prstClr val="white"/>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17910" cy="5208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0225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5400" dirty="0" smtClean="0">
                <a:latin typeface="Calibri" panose="020F0502020204030204" pitchFamily="34" charset="0"/>
              </a:rPr>
              <a:t>Clothing Recall Examples</a:t>
            </a:r>
            <a:endParaRPr lang="en-US" sz="54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1143000"/>
            <a:ext cx="633412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1823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448800" cy="1143000"/>
          </a:xfrm>
        </p:spPr>
        <p:txBody>
          <a:bodyPr>
            <a:noAutofit/>
          </a:bodyPr>
          <a:lstStyle/>
          <a:p>
            <a:r>
              <a:rPr lang="en-US" sz="4800" b="1" dirty="0" smtClean="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Stay Updated: CPSC Safety Blog</a:t>
            </a:r>
            <a:endParaRPr lang="en-US" sz="4800" b="1"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75</a:t>
            </a:fld>
            <a:endParaRPr lang="en-US">
              <a:solidFill>
                <a:prstClr val="black">
                  <a:tint val="75000"/>
                </a:prstClr>
              </a:solidFill>
            </a:endParaRPr>
          </a:p>
        </p:txBody>
      </p:sp>
      <p:sp>
        <p:nvSpPr>
          <p:cNvPr id="6" name="TextBox 5"/>
          <p:cNvSpPr txBox="1"/>
          <p:nvPr/>
        </p:nvSpPr>
        <p:spPr>
          <a:xfrm>
            <a:off x="633412" y="990600"/>
            <a:ext cx="2895600" cy="400110"/>
          </a:xfrm>
          <a:prstGeom prst="rect">
            <a:avLst/>
          </a:prstGeom>
          <a:noFill/>
          <a:ln>
            <a:solidFill>
              <a:schemeClr val="bg2"/>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000" b="1" dirty="0">
                <a:solidFill>
                  <a:schemeClr val="bg1"/>
                </a:solidFill>
                <a:latin typeface="Calibri" pitchFamily="34" charset="0"/>
                <a:cs typeface="Calibri" pitchFamily="34" charset="0"/>
              </a:rPr>
              <a:t>o</a:t>
            </a:r>
            <a:r>
              <a:rPr lang="en-US" sz="2000" b="1" dirty="0" smtClean="0">
                <a:solidFill>
                  <a:schemeClr val="bg1"/>
                </a:solidFill>
                <a:latin typeface="Calibri" pitchFamily="34" charset="0"/>
                <a:cs typeface="Calibri" pitchFamily="34" charset="0"/>
              </a:rPr>
              <a:t>nsafety.cpsc.gov</a:t>
            </a:r>
            <a:endParaRPr lang="en-US" sz="2000" b="1" dirty="0">
              <a:solidFill>
                <a:schemeClr val="bg1"/>
              </a:solidFill>
              <a:latin typeface="Calibri" pitchFamily="34" charset="0"/>
              <a:cs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2" y="1433398"/>
            <a:ext cx="8029575" cy="476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794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62000" y="0"/>
            <a:ext cx="7772400" cy="762000"/>
          </a:xfrm>
        </p:spPr>
        <p:txBody>
          <a:bodyPr>
            <a:noAutofit/>
          </a:bodyPr>
          <a:lstStyle/>
          <a:p>
            <a:r>
              <a:rPr lang="en-US" sz="5000" dirty="0">
                <a:effectLst>
                  <a:outerShdw blurRad="38100" dist="38100" dir="2700000" algn="tl">
                    <a:srgbClr val="000000">
                      <a:alpha val="43137"/>
                    </a:srgbClr>
                  </a:outerShdw>
                </a:effectLst>
                <a:latin typeface="Calibri" pitchFamily="34" charset="0"/>
                <a:cs typeface="Calibri" pitchFamily="34" charset="0"/>
              </a:rPr>
              <a:t>For Further Information</a:t>
            </a:r>
            <a:r>
              <a:rPr lang="en-US" sz="5000" dirty="0" smtClean="0">
                <a:effectLst>
                  <a:outerShdw blurRad="38100" dist="38100" dir="2700000" algn="tl">
                    <a:srgbClr val="000000">
                      <a:alpha val="43137"/>
                    </a:srgbClr>
                  </a:outerShdw>
                </a:effectLst>
                <a:latin typeface="Calibri" pitchFamily="34" charset="0"/>
                <a:cs typeface="Calibri" pitchFamily="34" charset="0"/>
              </a:rPr>
              <a:t>:</a:t>
            </a:r>
            <a:endParaRPr lang="en-US" sz="5000" dirty="0">
              <a:effectLst>
                <a:outerShdw blurRad="38100" dist="38100" dir="2700000" algn="tl">
                  <a:srgbClr val="000000">
                    <a:alpha val="43137"/>
                  </a:srgbClr>
                </a:outerShdw>
              </a:effectLst>
              <a:latin typeface="Calibri" pitchFamily="34" charset="0"/>
              <a:cs typeface="Calibri" pitchFamily="34" charset="0"/>
            </a:endParaRPr>
          </a:p>
        </p:txBody>
      </p:sp>
      <p:sp>
        <p:nvSpPr>
          <p:cNvPr id="84995" name="Rectangle 3"/>
          <p:cNvSpPr>
            <a:spLocks noGrp="1" noChangeArrowheads="1"/>
          </p:cNvSpPr>
          <p:nvPr>
            <p:ph type="body" sz="half" idx="1"/>
          </p:nvPr>
        </p:nvSpPr>
        <p:spPr>
          <a:xfrm>
            <a:off x="915988" y="1447800"/>
            <a:ext cx="7413625" cy="4953000"/>
          </a:xfrm>
          <a:ln w="38100">
            <a:solidFill>
              <a:srgbClr val="002060"/>
            </a:solidFill>
          </a:ln>
        </p:spPr>
        <p:txBody>
          <a:bodyPr>
            <a:normAutofit lnSpcReduction="10000"/>
          </a:bodyPr>
          <a:lstStyle/>
          <a:p>
            <a:pPr algn="ctr">
              <a:lnSpc>
                <a:spcPct val="90000"/>
              </a:lnSpc>
              <a:buClr>
                <a:schemeClr val="tx1"/>
              </a:buClr>
              <a:buFont typeface="Monotype Sorts" pitchFamily="2" charset="2"/>
              <a:buNone/>
            </a:pPr>
            <a:endParaRPr lang="en-US" sz="1000" b="1" dirty="0">
              <a:solidFill>
                <a:schemeClr val="bg1"/>
              </a:solidFill>
              <a:latin typeface="Calibri" pitchFamily="34" charset="0"/>
              <a:cs typeface="Calibri" pitchFamily="34" charset="0"/>
            </a:endParaRPr>
          </a:p>
          <a:p>
            <a:pPr algn="ctr">
              <a:lnSpc>
                <a:spcPct val="90000"/>
              </a:lnSpc>
              <a:buClr>
                <a:schemeClr val="tx1"/>
              </a:buClr>
              <a:buNone/>
            </a:pPr>
            <a:r>
              <a:rPr lang="en-US" sz="2800" b="1" dirty="0">
                <a:solidFill>
                  <a:srgbClr val="002060"/>
                </a:solidFill>
                <a:latin typeface="Calibri" pitchFamily="34" charset="0"/>
                <a:cs typeface="Calibri" pitchFamily="34" charset="0"/>
              </a:rPr>
              <a:t>U.S. Consumer Product Safety Commission</a:t>
            </a: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2800" b="1" dirty="0" smtClean="0">
                <a:solidFill>
                  <a:srgbClr val="002060"/>
                </a:solidFill>
                <a:latin typeface="Calibri" pitchFamily="34" charset="0"/>
                <a:cs typeface="Calibri" pitchFamily="34" charset="0"/>
              </a:rPr>
              <a:t>Allyson Tenney</a:t>
            </a:r>
          </a:p>
          <a:p>
            <a:pPr algn="ctr">
              <a:lnSpc>
                <a:spcPct val="90000"/>
              </a:lnSpc>
              <a:buClr>
                <a:schemeClr val="tx1"/>
              </a:buClr>
              <a:buFont typeface="Monotype Sorts" pitchFamily="2" charset="2"/>
              <a:buNone/>
            </a:pPr>
            <a:r>
              <a:rPr lang="en-US" sz="2000" b="1" dirty="0" smtClean="0">
                <a:solidFill>
                  <a:srgbClr val="002060"/>
                </a:solidFill>
                <a:latin typeface="Calibri" pitchFamily="34" charset="0"/>
                <a:cs typeface="Calibri" pitchFamily="34" charset="0"/>
              </a:rPr>
              <a:t>Director, Division of Engineering</a:t>
            </a:r>
          </a:p>
          <a:p>
            <a:pPr algn="ctr">
              <a:lnSpc>
                <a:spcPct val="90000"/>
              </a:lnSpc>
              <a:buClr>
                <a:schemeClr val="tx1"/>
              </a:buClr>
              <a:buFont typeface="Monotype Sorts" pitchFamily="2" charset="2"/>
              <a:buNone/>
            </a:pPr>
            <a:r>
              <a:rPr lang="en-US" sz="2000" b="1" dirty="0" smtClean="0">
                <a:solidFill>
                  <a:srgbClr val="002060"/>
                </a:solidFill>
                <a:latin typeface="Calibri" pitchFamily="34" charset="0"/>
                <a:cs typeface="Calibri" pitchFamily="34" charset="0"/>
              </a:rPr>
              <a:t>(+) 301-987-2769</a:t>
            </a:r>
            <a:endParaRPr lang="en-US" sz="20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2000" b="1" i="1" dirty="0" smtClean="0">
                <a:solidFill>
                  <a:srgbClr val="002060"/>
                </a:solidFill>
                <a:latin typeface="Calibri" pitchFamily="34" charset="0"/>
                <a:cs typeface="Calibri" pitchFamily="34" charset="0"/>
              </a:rPr>
              <a:t>atenney@cpsc.gov</a:t>
            </a:r>
            <a:endParaRPr lang="en-US" sz="20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r>
              <a:rPr lang="en-US" sz="2800" b="1" dirty="0">
                <a:solidFill>
                  <a:srgbClr val="002060"/>
                </a:solidFill>
                <a:latin typeface="Calibri" pitchFamily="34" charset="0"/>
                <a:cs typeface="Calibri" pitchFamily="34" charset="0"/>
              </a:rPr>
              <a:t>	</a:t>
            </a:r>
          </a:p>
          <a:p>
            <a:pPr algn="ctr">
              <a:lnSpc>
                <a:spcPct val="90000"/>
              </a:lnSpc>
              <a:buClr>
                <a:schemeClr val="tx1"/>
              </a:buClr>
              <a:buNone/>
            </a:pPr>
            <a:endParaRPr lang="en-US" sz="2800" b="1" dirty="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endParaRPr lang="en-US" sz="2800" b="1" dirty="0" smtClean="0">
              <a:solidFill>
                <a:srgbClr val="002060"/>
              </a:solidFill>
              <a:latin typeface="Calibri" pitchFamily="34" charset="0"/>
              <a:cs typeface="Calibri" pitchFamily="34" charset="0"/>
            </a:endParaRPr>
          </a:p>
          <a:p>
            <a:pPr algn="ctr">
              <a:lnSpc>
                <a:spcPct val="90000"/>
              </a:lnSpc>
              <a:buClr>
                <a:schemeClr val="tx1"/>
              </a:buClr>
              <a:buFont typeface="Monotype Sorts" pitchFamily="2" charset="2"/>
              <a:buNone/>
            </a:pPr>
            <a:endParaRPr lang="en-US" sz="2800" b="1" dirty="0">
              <a:solidFill>
                <a:srgbClr val="002060"/>
              </a:solidFill>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pPr>
              <a:defRPr/>
            </a:pPr>
            <a:fld id="{91B70671-7607-4212-8B3E-FFF2DA7271CC}" type="slidenum">
              <a:rPr lang="en-US" smtClean="0"/>
              <a:pPr>
                <a:defRPr/>
              </a:pPr>
              <a:t>76</a:t>
            </a:fld>
            <a:endParaRPr lang="en-US"/>
          </a:p>
        </p:txBody>
      </p:sp>
      <p:sp>
        <p:nvSpPr>
          <p:cNvPr id="2" name="TextBox 1"/>
          <p:cNvSpPr txBox="1"/>
          <p:nvPr/>
        </p:nvSpPr>
        <p:spPr>
          <a:xfrm>
            <a:off x="3581400" y="5859682"/>
            <a:ext cx="2362200" cy="461665"/>
          </a:xfrm>
          <a:prstGeom prst="rect">
            <a:avLst/>
          </a:prstGeom>
          <a:noFill/>
        </p:spPr>
        <p:txBody>
          <a:bodyPr wrap="square" rtlCol="0">
            <a:spAutoFit/>
          </a:bodyPr>
          <a:lstStyle/>
          <a:p>
            <a:r>
              <a:rPr lang="en-US" sz="2400" b="1" dirty="0" smtClean="0">
                <a:solidFill>
                  <a:srgbClr val="002060"/>
                </a:solidFill>
                <a:latin typeface="Calibri" pitchFamily="34" charset="0"/>
                <a:cs typeface="Calibri" pitchFamily="34" charset="0"/>
              </a:rPr>
              <a:t>www.CPSC.gov</a:t>
            </a:r>
            <a:endParaRPr lang="en-US" sz="2400" b="1" dirty="0">
              <a:solidFill>
                <a:srgbClr val="002060"/>
              </a:solidFill>
              <a:latin typeface="Calibri" pitchFamily="34" charset="0"/>
              <a:cs typeface="Calibri" pitchFamily="34" charset="0"/>
            </a:endParaRPr>
          </a:p>
        </p:txBody>
      </p:sp>
      <p:pic>
        <p:nvPicPr>
          <p:cNvPr id="2051" name="Picture 3" descr="C:\Users\rchan\Desktop\Projects\CPSC Logos\CPSC seal Blue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2594" y="2417928"/>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35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5000" dirty="0">
                <a:effectLst>
                  <a:outerShdw blurRad="38100" dist="38100" dir="2700000" algn="tl">
                    <a:srgbClr val="000000">
                      <a:alpha val="43137"/>
                    </a:srgbClr>
                  </a:outerShdw>
                </a:effectLst>
                <a:uFill>
                  <a:solidFill>
                    <a:schemeClr val="accent5"/>
                  </a:solidFill>
                </a:uFill>
                <a:latin typeface="Calibri" pitchFamily="34" charset="0"/>
                <a:cs typeface="Calibri" pitchFamily="34" charset="0"/>
              </a:rPr>
              <a:t>CPSC Jurisdictional Authority</a:t>
            </a:r>
          </a:p>
        </p:txBody>
      </p:sp>
      <p:sp>
        <p:nvSpPr>
          <p:cNvPr id="3" name="Content Placeholder 2"/>
          <p:cNvSpPr>
            <a:spLocks noGrp="1"/>
          </p:cNvSpPr>
          <p:nvPr>
            <p:ph idx="1"/>
          </p:nvPr>
        </p:nvSpPr>
        <p:spPr>
          <a:noFill/>
          <a:ln>
            <a:solidFill>
              <a:srgbClr val="002060"/>
            </a:solidFill>
          </a:ln>
          <a:effectLst/>
        </p:spPr>
        <p:style>
          <a:lnRef idx="3">
            <a:schemeClr val="lt1"/>
          </a:lnRef>
          <a:fillRef idx="1">
            <a:schemeClr val="accent5"/>
          </a:fillRef>
          <a:effectRef idx="1">
            <a:schemeClr val="accent5"/>
          </a:effectRef>
          <a:fontRef idx="minor">
            <a:schemeClr val="lt1"/>
          </a:fontRef>
        </p:style>
        <p:txBody>
          <a:bodyPr>
            <a:noAutofit/>
          </a:bodyPr>
          <a:lstStyle/>
          <a:p>
            <a:pPr>
              <a:buFont typeface="Wingdings" pitchFamily="2" charset="2"/>
              <a:buChar char="v"/>
            </a:pPr>
            <a:r>
              <a:rPr lang="en-US" sz="2800" b="1" dirty="0">
                <a:solidFill>
                  <a:schemeClr val="bg2">
                    <a:lumMod val="50000"/>
                  </a:schemeClr>
                </a:solidFill>
                <a:latin typeface="Calibri" pitchFamily="34" charset="0"/>
                <a:cs typeface="Calibri" pitchFamily="34" charset="0"/>
              </a:rPr>
              <a:t>Jurisdictional Authority in 7 </a:t>
            </a:r>
            <a:r>
              <a:rPr lang="en-US" sz="2800" b="1" dirty="0" smtClean="0">
                <a:solidFill>
                  <a:schemeClr val="bg2">
                    <a:lumMod val="50000"/>
                  </a:schemeClr>
                </a:solidFill>
                <a:latin typeface="Calibri" pitchFamily="34" charset="0"/>
                <a:cs typeface="Calibri" pitchFamily="34" charset="0"/>
              </a:rPr>
              <a:t>Acts:</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Consumer </a:t>
            </a:r>
            <a:r>
              <a:rPr lang="en-US" dirty="0">
                <a:solidFill>
                  <a:schemeClr val="bg2">
                    <a:lumMod val="50000"/>
                  </a:schemeClr>
                </a:solidFill>
                <a:latin typeface="Calibri" pitchFamily="34" charset="0"/>
                <a:cs typeface="Calibri" pitchFamily="34" charset="0"/>
              </a:rPr>
              <a:t>Product Safety Act (</a:t>
            </a:r>
            <a:r>
              <a:rPr lang="en-US" dirty="0" smtClean="0">
                <a:solidFill>
                  <a:schemeClr val="bg2">
                    <a:lumMod val="50000"/>
                  </a:schemeClr>
                </a:solidFill>
                <a:latin typeface="Calibri" pitchFamily="34" charset="0"/>
                <a:cs typeface="Calibri" pitchFamily="34" charset="0"/>
              </a:rPr>
              <a:t>CPSA)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Federal </a:t>
            </a:r>
            <a:r>
              <a:rPr lang="en-US" dirty="0">
                <a:solidFill>
                  <a:schemeClr val="bg2">
                    <a:lumMod val="50000"/>
                  </a:schemeClr>
                </a:solidFill>
                <a:latin typeface="Calibri" pitchFamily="34" charset="0"/>
                <a:cs typeface="Calibri" pitchFamily="34" charset="0"/>
              </a:rPr>
              <a:t>Hazardous Substances Act (</a:t>
            </a:r>
            <a:r>
              <a:rPr lang="en-US" dirty="0" smtClean="0">
                <a:solidFill>
                  <a:schemeClr val="bg2">
                    <a:lumMod val="50000"/>
                  </a:schemeClr>
                </a:solidFill>
                <a:latin typeface="Calibri" pitchFamily="34" charset="0"/>
                <a:cs typeface="Calibri" pitchFamily="34" charset="0"/>
              </a:rPr>
              <a:t>FHSA)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Poison </a:t>
            </a:r>
            <a:r>
              <a:rPr lang="en-US" dirty="0">
                <a:solidFill>
                  <a:schemeClr val="bg2">
                    <a:lumMod val="50000"/>
                  </a:schemeClr>
                </a:solidFill>
                <a:latin typeface="Calibri" pitchFamily="34" charset="0"/>
                <a:cs typeface="Calibri" pitchFamily="34" charset="0"/>
              </a:rPr>
              <a:t>Prevention Packaging Act (</a:t>
            </a:r>
            <a:r>
              <a:rPr lang="en-US" dirty="0" smtClean="0">
                <a:solidFill>
                  <a:schemeClr val="bg2">
                    <a:lumMod val="50000"/>
                  </a:schemeClr>
                </a:solidFill>
                <a:latin typeface="Calibri" pitchFamily="34" charset="0"/>
                <a:cs typeface="Calibri" pitchFamily="34" charset="0"/>
              </a:rPr>
              <a:t>PPPA)</a:t>
            </a:r>
          </a:p>
          <a:p>
            <a:pPr lvl="1">
              <a:buFont typeface="Wingdings" pitchFamily="2" charset="2"/>
              <a:buChar char="§"/>
            </a:pPr>
            <a:r>
              <a:rPr lang="en-US" dirty="0">
                <a:solidFill>
                  <a:schemeClr val="bg2">
                    <a:lumMod val="50000"/>
                  </a:schemeClr>
                </a:solidFill>
                <a:latin typeface="Calibri" pitchFamily="34" charset="0"/>
                <a:cs typeface="Calibri" pitchFamily="34" charset="0"/>
              </a:rPr>
              <a:t>Flammable Fabrics Act (FFA) </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Refrigerator </a:t>
            </a:r>
            <a:r>
              <a:rPr lang="en-US" dirty="0">
                <a:solidFill>
                  <a:schemeClr val="bg2">
                    <a:lumMod val="50000"/>
                  </a:schemeClr>
                </a:solidFill>
                <a:latin typeface="Calibri" pitchFamily="34" charset="0"/>
                <a:cs typeface="Calibri" pitchFamily="34" charset="0"/>
              </a:rPr>
              <a:t>Safety Act (</a:t>
            </a:r>
            <a:r>
              <a:rPr lang="en-US" dirty="0" smtClean="0">
                <a:solidFill>
                  <a:schemeClr val="bg2">
                    <a:lumMod val="50000"/>
                  </a:schemeClr>
                </a:solidFill>
                <a:latin typeface="Calibri" pitchFamily="34" charset="0"/>
                <a:cs typeface="Calibri" pitchFamily="34" charset="0"/>
              </a:rPr>
              <a:t>RSA)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Virginia </a:t>
            </a:r>
            <a:r>
              <a:rPr lang="en-US" dirty="0">
                <a:solidFill>
                  <a:schemeClr val="bg2">
                    <a:lumMod val="50000"/>
                  </a:schemeClr>
                </a:solidFill>
                <a:latin typeface="Calibri" pitchFamily="34" charset="0"/>
                <a:cs typeface="Calibri" pitchFamily="34" charset="0"/>
              </a:rPr>
              <a:t>Graeme Baker Pool &amp; Spa Safety Act (</a:t>
            </a:r>
            <a:r>
              <a:rPr lang="en-US" dirty="0" smtClean="0">
                <a:solidFill>
                  <a:schemeClr val="bg2">
                    <a:lumMod val="50000"/>
                  </a:schemeClr>
                </a:solidFill>
                <a:latin typeface="Calibri" pitchFamily="34" charset="0"/>
                <a:cs typeface="Calibri" pitchFamily="34" charset="0"/>
              </a:rPr>
              <a:t>VGBA)</a:t>
            </a:r>
          </a:p>
          <a:p>
            <a:pPr lvl="1">
              <a:buFont typeface="Wingdings" pitchFamily="2" charset="2"/>
              <a:buChar char="§"/>
            </a:pPr>
            <a:r>
              <a:rPr lang="en-US" dirty="0" smtClean="0">
                <a:solidFill>
                  <a:schemeClr val="bg2">
                    <a:lumMod val="50000"/>
                  </a:schemeClr>
                </a:solidFill>
                <a:latin typeface="Calibri" pitchFamily="34" charset="0"/>
                <a:cs typeface="Calibri" pitchFamily="34" charset="0"/>
              </a:rPr>
              <a:t>Children’s </a:t>
            </a:r>
            <a:r>
              <a:rPr lang="en-US" dirty="0">
                <a:solidFill>
                  <a:schemeClr val="bg2">
                    <a:lumMod val="50000"/>
                  </a:schemeClr>
                </a:solidFill>
                <a:latin typeface="Calibri" pitchFamily="34" charset="0"/>
                <a:cs typeface="Calibri" pitchFamily="34" charset="0"/>
              </a:rPr>
              <a:t>Gasoline Burn Prevention Act (</a:t>
            </a:r>
            <a:r>
              <a:rPr lang="en-US" dirty="0" smtClean="0">
                <a:solidFill>
                  <a:schemeClr val="bg2">
                    <a:lumMod val="50000"/>
                  </a:schemeClr>
                </a:solidFill>
                <a:latin typeface="Calibri" pitchFamily="34" charset="0"/>
                <a:cs typeface="Calibri" pitchFamily="34" charset="0"/>
              </a:rPr>
              <a:t>CGBPA)</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7812" r="8353"/>
          <a:stretch/>
        </p:blipFill>
        <p:spPr bwMode="auto">
          <a:xfrm>
            <a:off x="7391400" y="1698793"/>
            <a:ext cx="1280160" cy="1577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descr="https://cdn2.bigcommerce.com/server4600/10c6f/products/1094/images/1896/Danger_Poison__13289.1368656044.1280.1280.jpg?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116" y="3301832"/>
            <a:ext cx="1281684" cy="88916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543" y="3653157"/>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332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422296" cy="1143000"/>
          </a:xfrm>
          <a:ln w="28575">
            <a:noFill/>
          </a:ln>
        </p:spPr>
        <p:txBody>
          <a:bodyPr>
            <a:noAutofit/>
          </a:bodyPr>
          <a:lstStyle/>
          <a:p>
            <a:r>
              <a:rPr lang="en-US" sz="5000" dirty="0" smtClean="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rPr>
              <a:t>Code of Federal Regulations</a:t>
            </a:r>
            <a:endParaRPr lang="en-US" sz="5000" dirty="0">
              <a:effectLst>
                <a:outerShdw blurRad="38100" dist="38100" dir="2700000" algn="tl">
                  <a:srgbClr val="000000">
                    <a:alpha val="43137"/>
                  </a:srgbClr>
                </a:outerShdw>
              </a:effectLst>
              <a:uFill>
                <a:solidFill>
                  <a:schemeClr val="accent6">
                    <a:lumMod val="75000"/>
                  </a:schemeClr>
                </a:solidFill>
              </a:uFill>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dirty="0">
              <a:solidFill>
                <a:prstClr val="black">
                  <a:tint val="75000"/>
                </a:prstClr>
              </a:solidFill>
            </a:endParaRPr>
          </a:p>
        </p:txBody>
      </p:sp>
      <p:sp>
        <p:nvSpPr>
          <p:cNvPr id="4" name="Rectangle 3"/>
          <p:cNvSpPr/>
          <p:nvPr/>
        </p:nvSpPr>
        <p:spPr>
          <a:xfrm>
            <a:off x="3200400" y="6293962"/>
            <a:ext cx="2971800" cy="411638"/>
          </a:xfrm>
          <a:prstGeom prst="rect">
            <a:avLst/>
          </a:prstGeom>
          <a:no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b="1" dirty="0" smtClean="0">
                <a:solidFill>
                  <a:srgbClr val="002060"/>
                </a:solidFill>
                <a:latin typeface="Calibri" pitchFamily="34" charset="0"/>
                <a:cs typeface="Calibri" pitchFamily="34" charset="0"/>
              </a:rPr>
              <a:t> </a:t>
            </a:r>
            <a:r>
              <a:rPr lang="en-US" sz="2800" b="1" dirty="0" smtClean="0">
                <a:solidFill>
                  <a:srgbClr val="002060"/>
                </a:solidFill>
                <a:latin typeface="Calibri" pitchFamily="34" charset="0"/>
                <a:cs typeface="Calibri" pitchFamily="34" charset="0"/>
              </a:rPr>
              <a:t>www.ecfr.gov</a:t>
            </a:r>
            <a:endParaRPr lang="en-US" sz="2800" b="1" dirty="0">
              <a:solidFill>
                <a:srgbClr val="002060"/>
              </a:solidFill>
              <a:latin typeface="Calibri" pitchFamily="34" charset="0"/>
              <a:cs typeface="Calibri"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249838"/>
            <a:ext cx="3810000" cy="5150962"/>
          </a:xfrm>
          <a:prstGeom prst="rect">
            <a:avLst/>
          </a:prstGeom>
          <a:ln w="19050">
            <a:solidFill>
              <a:schemeClr val="bg1"/>
            </a:solidFill>
          </a:ln>
        </p:spPr>
      </p:pic>
    </p:spTree>
    <p:extLst>
      <p:ext uri="{BB962C8B-B14F-4D97-AF65-F5344CB8AC3E}">
        <p14:creationId xmlns:p14="http://schemas.microsoft.com/office/powerpoint/2010/main" val="4200466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CP">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V7HW2WYZSAY5-2102554853-10025</_dlc_DocId>
    <_dlc_DocIdUrl xmlns="bbd4acb0-43d6-4317-ab0b-803dc468f016">
      <Url>https://share.ansi.org/_layouts/15/DocIdRedir.aspx?ID=V7HW2WYZSAY5-2102554853-10025</Url>
      <Description>V7HW2WYZSAY5-2102554853-10025</Description>
    </_dlc_DocIdUrl>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157F7493-DC2D-4DF7-A1FD-AA47296A9D15}"/>
</file>

<file path=customXml/itemProps2.xml><?xml version="1.0" encoding="utf-8"?>
<ds:datastoreItem xmlns:ds="http://schemas.openxmlformats.org/officeDocument/2006/customXml" ds:itemID="{EBCCB71A-1A21-478D-A66B-DEF6D1F3897E}"/>
</file>

<file path=customXml/itemProps3.xml><?xml version="1.0" encoding="utf-8"?>
<ds:datastoreItem xmlns:ds="http://schemas.openxmlformats.org/officeDocument/2006/customXml" ds:itemID="{D5194794-B803-4AEA-AD50-BAE0111E0649}"/>
</file>

<file path=customXml/itemProps4.xml><?xml version="1.0" encoding="utf-8"?>
<ds:datastoreItem xmlns:ds="http://schemas.openxmlformats.org/officeDocument/2006/customXml" ds:itemID="{D5194794-B803-4AEA-AD50-BAE0111E0649}"/>
</file>

<file path=docProps/app.xml><?xml version="1.0" encoding="utf-8"?>
<Properties xmlns="http://schemas.openxmlformats.org/officeDocument/2006/extended-properties" xmlns:vt="http://schemas.openxmlformats.org/officeDocument/2006/docPropsVTypes">
  <Template>TW_Laptop</Template>
  <TotalTime>14332</TotalTime>
  <Words>3790</Words>
  <Application>Microsoft Office PowerPoint</Application>
  <PresentationFormat>On-screen Show (4:3)</PresentationFormat>
  <Paragraphs>580</Paragraphs>
  <Slides>76</Slides>
  <Notes>7</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1_blank</vt:lpstr>
      <vt:lpstr>Conference on Textile Standards</vt:lpstr>
      <vt:lpstr>Session 2 Overview</vt:lpstr>
      <vt:lpstr>PowerPoint Presentation</vt:lpstr>
      <vt:lpstr>PowerPoint Presentation</vt:lpstr>
      <vt:lpstr>CPSC Locations</vt:lpstr>
      <vt:lpstr>CPSC Investigators </vt:lpstr>
      <vt:lpstr>PowerPoint Presentation</vt:lpstr>
      <vt:lpstr>CPSC Jurisdictional Authority</vt:lpstr>
      <vt:lpstr>Code of Federal Regulations</vt:lpstr>
      <vt:lpstr>Consumer Product Safety Act</vt:lpstr>
      <vt:lpstr>Consumer Product Safety Improvement Act</vt:lpstr>
      <vt:lpstr>Flammable Fabrics Act (FFA)</vt:lpstr>
      <vt:lpstr> Standard for the Flammability of Clothing Textiles</vt:lpstr>
      <vt:lpstr>Clothing – Wearing Apparel</vt:lpstr>
      <vt:lpstr>Part 1610 - Specific Exemptions </vt:lpstr>
      <vt:lpstr>Part 1610 - Testing</vt:lpstr>
      <vt:lpstr>Common Noncomplying Fabrics </vt:lpstr>
      <vt:lpstr>Standard for the Flammability of Vinyl Plastic Film</vt:lpstr>
      <vt:lpstr>Clothing and Wearing Apparel for Adults</vt:lpstr>
      <vt:lpstr>General Certificate of Conformity (GCC)</vt:lpstr>
      <vt:lpstr>GCC Requirements</vt:lpstr>
      <vt:lpstr>General Certificate of Conformity (GCC)</vt:lpstr>
      <vt:lpstr>Adult Clothing Examples</vt:lpstr>
      <vt:lpstr>PowerPoint Presentation</vt:lpstr>
      <vt:lpstr>Questions?</vt:lpstr>
      <vt:lpstr>Session 3 Overview</vt:lpstr>
      <vt:lpstr>Flammability Requirements for  Children’s Clothing</vt:lpstr>
      <vt:lpstr>Standards for the Flammability of Children’s Sleepwear </vt:lpstr>
      <vt:lpstr>Parts 1615 &amp; 1616 - Scope</vt:lpstr>
      <vt:lpstr>Parts 1615 &amp; 1616 Exemptions</vt:lpstr>
      <vt:lpstr>Tight-Fitting Exemption</vt:lpstr>
      <vt:lpstr>Parts 1615 &amp; 1616 - Testing</vt:lpstr>
      <vt:lpstr>Parts 1615 &amp; 1616 - Testing</vt:lpstr>
      <vt:lpstr>Parts 1615 &amp; 1616 - Results</vt:lpstr>
      <vt:lpstr>Consumer Product Safety Improvement Act</vt:lpstr>
      <vt:lpstr>CPSIA - Requirements</vt:lpstr>
      <vt:lpstr>CPSIA - Lead Requirements</vt:lpstr>
      <vt:lpstr>CPSIA Lead - Clothing and Textiles</vt:lpstr>
      <vt:lpstr>Lead Determinations - Textiles</vt:lpstr>
      <vt:lpstr>Screen Printing</vt:lpstr>
      <vt:lpstr>Phthalates - Child Care Articles</vt:lpstr>
      <vt:lpstr>3rd Party Testing - Children’s Products</vt:lpstr>
      <vt:lpstr>CPSC-Accepted Laboratory</vt:lpstr>
      <vt:lpstr>Children’s Product Testing</vt:lpstr>
      <vt:lpstr>Component Part Testing</vt:lpstr>
      <vt:lpstr>Small Batch Manufacturers</vt:lpstr>
      <vt:lpstr>Children’s Product Certificate (CPC)</vt:lpstr>
      <vt:lpstr>CPC Requirements</vt:lpstr>
      <vt:lpstr>Children’s Product Certificate (CPC)</vt:lpstr>
      <vt:lpstr>CPSIA - Tracking Information</vt:lpstr>
      <vt:lpstr>CPSIA - Tracking Information</vt:lpstr>
      <vt:lpstr>Examples of Tracking Information</vt:lpstr>
      <vt:lpstr>Small Parts on Clothing </vt:lpstr>
      <vt:lpstr>Drawstrings</vt:lpstr>
      <vt:lpstr>Drawstrings- Definitions</vt:lpstr>
      <vt:lpstr>Drawstrings Requirements</vt:lpstr>
      <vt:lpstr>Drawstrings-Requirements</vt:lpstr>
      <vt:lpstr>Non-Violative Upper Outerwear</vt:lpstr>
      <vt:lpstr>Violative Upper Outerwear</vt:lpstr>
      <vt:lpstr>Children’s Clothing-Flammability</vt:lpstr>
      <vt:lpstr>Children’s Clothing Examples</vt:lpstr>
      <vt:lpstr>Children's Sleepwear Summary</vt:lpstr>
      <vt:lpstr>Examples</vt:lpstr>
      <vt:lpstr>Product Safety Concerns</vt:lpstr>
      <vt:lpstr>Violations/Prohibited Acts</vt:lpstr>
      <vt:lpstr>Reporting Requirements</vt:lpstr>
      <vt:lpstr>How and What to Report</vt:lpstr>
      <vt:lpstr>Where to Report</vt:lpstr>
      <vt:lpstr>Regulated Products - Corrective Actions</vt:lpstr>
      <vt:lpstr>  Penalties</vt:lpstr>
      <vt:lpstr>Avoiding Product Recalls</vt:lpstr>
      <vt:lpstr>Publicly Available Information</vt:lpstr>
      <vt:lpstr>CPSC Home Page</vt:lpstr>
      <vt:lpstr>Clothing Recall Examples</vt:lpstr>
      <vt:lpstr>Stay Updated: CPSC Safety Blog</vt:lpstr>
      <vt:lpstr>For Further Information:</vt:lpstr>
    </vt:vector>
  </TitlesOfParts>
  <Company>US CPSC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Consumer Product Safety Commission</dc:title>
  <dc:creator>dwoodard</dc:creator>
  <cp:lastModifiedBy>atenney</cp:lastModifiedBy>
  <cp:revision>656</cp:revision>
  <cp:lastPrinted>2014-07-28T15:49:49Z</cp:lastPrinted>
  <dcterms:created xsi:type="dcterms:W3CDTF">2012-09-10T19:12:07Z</dcterms:created>
  <dcterms:modified xsi:type="dcterms:W3CDTF">2016-06-21T22:00:00Z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dc06b8ba-cfcb-43d8-92fc-b8b00233903c</vt:lpwstr>
  </property>
</Properties>
</file>