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8" r:id="rId2"/>
    <p:sldId id="273" r:id="rId3"/>
    <p:sldId id="274" r:id="rId4"/>
    <p:sldId id="284" r:id="rId5"/>
    <p:sldId id="260" r:id="rId6"/>
    <p:sldId id="257" r:id="rId7"/>
    <p:sldId id="272" r:id="rId8"/>
    <p:sldId id="282" r:id="rId9"/>
    <p:sldId id="281" r:id="rId10"/>
    <p:sldId id="262" r:id="rId11"/>
    <p:sldId id="285" r:id="rId12"/>
    <p:sldId id="278" r:id="rId13"/>
    <p:sldId id="264" r:id="rId14"/>
    <p:sldId id="265" r:id="rId15"/>
    <p:sldId id="266" r:id="rId16"/>
    <p:sldId id="268" r:id="rId17"/>
    <p:sldId id="279" r:id="rId18"/>
    <p:sldId id="276" r:id="rId19"/>
    <p:sldId id="261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663485-ECEB-4CDC-BCA7-B6F00169F83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2D7689-1555-4F18-9878-536EAD4F9B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87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19070" y="2665113"/>
            <a:ext cx="5139130" cy="903145"/>
          </a:xfrm>
        </p:spPr>
        <p:txBody>
          <a:bodyPr>
            <a:noAutofit/>
          </a:bodyPr>
          <a:lstStyle>
            <a:lvl1pPr algn="l">
              <a:defRPr sz="3600" b="1" i="0">
                <a:solidFill>
                  <a:srgbClr val="0E4F62"/>
                </a:solidFill>
                <a:latin typeface="Georgia"/>
                <a:cs typeface="Georgia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9070" y="3387512"/>
            <a:ext cx="4453330" cy="70571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E4F6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of Presentation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3319070" y="3916605"/>
            <a:ext cx="4453330" cy="70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2400">
                <a:solidFill>
                  <a:srgbClr val="0E4F6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5-2-2014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3734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7093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7093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3838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3838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3838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091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8091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7109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5489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374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383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0E4F62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wmorris@aham.org" TargetMode="Externa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4101" y="4947758"/>
            <a:ext cx="2753042" cy="17549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76291" y="1531438"/>
            <a:ext cx="46676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Perspectives on Standards and Conformity Assessment in North America</a:t>
            </a:r>
          </a:p>
          <a:p>
            <a:r>
              <a:rPr lang="en-US" sz="2400" b="1" dirty="0" smtClean="0"/>
              <a:t>Wayne Morris</a:t>
            </a:r>
          </a:p>
          <a:p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February 10, 2016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80"/>
          <a:stretch/>
        </p:blipFill>
        <p:spPr>
          <a:xfrm>
            <a:off x="1" y="626213"/>
            <a:ext cx="3781424" cy="54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049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Standards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833"/>
            <a:ext cx="8229600" cy="438382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All private standards used and relied upon in regulations should be open to all stakeholders</a:t>
            </a:r>
          </a:p>
          <a:p>
            <a:pPr lvl="1"/>
            <a:r>
              <a:rPr lang="en-US" sz="1800" dirty="0" smtClean="0"/>
              <a:t>Standards should seek balance of stakeholders</a:t>
            </a:r>
          </a:p>
          <a:p>
            <a:pPr lvl="1"/>
            <a:r>
              <a:rPr lang="en-US" sz="1800" dirty="0" smtClean="0"/>
              <a:t>Full participation</a:t>
            </a:r>
          </a:p>
          <a:p>
            <a:pPr lvl="1"/>
            <a:r>
              <a:rPr lang="en-US" sz="1800" dirty="0" smtClean="0"/>
              <a:t>Clearly understood voting mechanisms</a:t>
            </a:r>
          </a:p>
          <a:p>
            <a:r>
              <a:rPr lang="en-US" sz="2200" dirty="0" smtClean="0"/>
              <a:t>Standards should have clear purpose and scope</a:t>
            </a:r>
          </a:p>
          <a:p>
            <a:r>
              <a:rPr lang="en-US" sz="2200" dirty="0" smtClean="0"/>
              <a:t>Standards participation should be open to all experts</a:t>
            </a:r>
          </a:p>
          <a:p>
            <a:pPr lvl="1"/>
            <a:r>
              <a:rPr lang="en-US" sz="1800" dirty="0" smtClean="0"/>
              <a:t>Irrespective of location</a:t>
            </a:r>
          </a:p>
          <a:p>
            <a:r>
              <a:rPr lang="en-US" sz="2200" dirty="0" smtClean="0"/>
              <a:t>Reinforce transparency obligations of WTO</a:t>
            </a:r>
          </a:p>
          <a:p>
            <a:r>
              <a:rPr lang="en-US" sz="2200" dirty="0" smtClean="0"/>
              <a:t>Example: US DOE references AHAM DW-1 for loading of dishwasher, or HRF-1 for judging capacity of refrigerator</a:t>
            </a:r>
          </a:p>
        </p:txBody>
      </p:sp>
    </p:spTree>
    <p:extLst>
      <p:ext uri="{BB962C8B-B14F-4D97-AF65-F5344CB8AC3E}">
        <p14:creationId xmlns:p14="http://schemas.microsoft.com/office/powerpoint/2010/main" val="245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049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281"/>
            <a:ext cx="8229600" cy="438382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Many Standards Development Organizations meet the definition of an international standard</a:t>
            </a:r>
          </a:p>
          <a:p>
            <a:pPr lvl="1"/>
            <a:r>
              <a:rPr lang="en-US" sz="1800" dirty="0" smtClean="0"/>
              <a:t>Participation from many countries</a:t>
            </a:r>
          </a:p>
          <a:p>
            <a:pPr lvl="1"/>
            <a:r>
              <a:rPr lang="en-US" sz="1800" dirty="0" smtClean="0"/>
              <a:t>Used in multiple markets</a:t>
            </a:r>
          </a:p>
          <a:p>
            <a:pPr lvl="1"/>
            <a:r>
              <a:rPr lang="en-US" sz="1800" dirty="0" smtClean="0"/>
              <a:t>Employ experts from many cultures and locations</a:t>
            </a:r>
          </a:p>
          <a:p>
            <a:r>
              <a:rPr lang="en-US" sz="2200" dirty="0" smtClean="0"/>
              <a:t>“international” standards does not mean only ISO, IEC, ITU </a:t>
            </a:r>
          </a:p>
          <a:p>
            <a:r>
              <a:rPr lang="en-US" sz="2200" dirty="0" smtClean="0"/>
              <a:t>Thousands of international standards are used in commerce and trade every day</a:t>
            </a:r>
          </a:p>
          <a:p>
            <a:pPr lvl="1"/>
            <a:r>
              <a:rPr lang="en-US" sz="1800" dirty="0" smtClean="0"/>
              <a:t>Specify goods and services that are subject to commercial agreements</a:t>
            </a:r>
          </a:p>
          <a:p>
            <a:r>
              <a:rPr lang="en-US" sz="2200" dirty="0" smtClean="0"/>
              <a:t>We must reinforce the ability of stakeholders to use the right vehicle to produce the right standard </a:t>
            </a:r>
          </a:p>
        </p:txBody>
      </p:sp>
    </p:spTree>
    <p:extLst>
      <p:ext uri="{BB962C8B-B14F-4D97-AF65-F5344CB8AC3E}">
        <p14:creationId xmlns:p14="http://schemas.microsoft.com/office/powerpoint/2010/main" val="12547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430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95400"/>
            <a:ext cx="6048374" cy="4688631"/>
          </a:xfrm>
        </p:spPr>
        <p:txBody>
          <a:bodyPr>
            <a:normAutofit/>
          </a:bodyPr>
          <a:lstStyle/>
          <a:p>
            <a:r>
              <a:rPr lang="en-US" dirty="0" smtClean="0"/>
              <a:t>Where possible, using regional standards in place of individual country standards</a:t>
            </a:r>
          </a:p>
          <a:p>
            <a:pPr lvl="1"/>
            <a:r>
              <a:rPr lang="en-US" dirty="0" smtClean="0"/>
              <a:t>Example: CANENA Standards for electrical safety of Mexico, U.S., Canada</a:t>
            </a:r>
          </a:p>
          <a:p>
            <a:pPr lvl="1"/>
            <a:r>
              <a:rPr lang="en-US" dirty="0" smtClean="0"/>
              <a:t>Requires commitment</a:t>
            </a:r>
          </a:p>
          <a:p>
            <a:r>
              <a:rPr lang="en-US" dirty="0" smtClean="0"/>
              <a:t>Useful when international standards do not address concerns or needs of the marketplace in a region</a:t>
            </a:r>
          </a:p>
          <a:p>
            <a:r>
              <a:rPr lang="en-US" dirty="0" smtClean="0"/>
              <a:t>Faster to market and less complicated</a:t>
            </a:r>
          </a:p>
          <a:p>
            <a:pPr lvl="1"/>
            <a:endParaRPr lang="en-US" dirty="0" smtClean="0"/>
          </a:p>
        </p:txBody>
      </p:sp>
      <p:pic>
        <p:nvPicPr>
          <p:cNvPr id="11" name="Picture 10" descr="N:\Communications\Images\Stock Images- People and Appliances\dv619016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9599" y="1570383"/>
            <a:ext cx="2288536" cy="414969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093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2397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multiple pathways to conformity assessment</a:t>
            </a:r>
          </a:p>
          <a:p>
            <a:r>
              <a:rPr lang="en-US" dirty="0" smtClean="0"/>
              <a:t>Business, government, commerce, and other stakeholders should be open to find the best method</a:t>
            </a:r>
          </a:p>
          <a:p>
            <a:r>
              <a:rPr lang="en-US" dirty="0" smtClean="0"/>
              <a:t>Conformity assessment should be risk-based</a:t>
            </a:r>
          </a:p>
          <a:p>
            <a:pPr lvl="1"/>
            <a:r>
              <a:rPr lang="en-US" dirty="0" smtClean="0"/>
              <a:t>Range from Supplier Declaration of Conformity in low risk</a:t>
            </a:r>
          </a:p>
          <a:p>
            <a:pPr lvl="1"/>
            <a:r>
              <a:rPr lang="en-US" dirty="0" smtClean="0"/>
              <a:t>To Full Third-Party Certification in high risk</a:t>
            </a:r>
          </a:p>
          <a:p>
            <a:r>
              <a:rPr lang="en-US" dirty="0" smtClean="0"/>
              <a:t>Conformity assessment should be open to all parties</a:t>
            </a:r>
          </a:p>
          <a:p>
            <a:pPr lvl="1"/>
            <a:r>
              <a:rPr lang="en-US" dirty="0" smtClean="0"/>
              <a:t>No national treatment</a:t>
            </a:r>
          </a:p>
          <a:p>
            <a:pPr lvl="1"/>
            <a:r>
              <a:rPr lang="en-US" dirty="0" smtClean="0"/>
              <a:t>Allow Certification Organizations (CO) to meet the needs of the market</a:t>
            </a:r>
          </a:p>
          <a:p>
            <a:pPr lvl="1"/>
            <a:r>
              <a:rPr lang="en-US" dirty="0" smtClean="0"/>
              <a:t>Testing should be allowed where/when it meets the needs of the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049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2393"/>
            <a:ext cx="4867274" cy="43838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 methods should be open to all manufacturers regardless of location</a:t>
            </a:r>
          </a:p>
          <a:p>
            <a:r>
              <a:rPr lang="en-US" dirty="0" smtClean="0"/>
              <a:t>Methods should be clear and understood</a:t>
            </a:r>
          </a:p>
          <a:p>
            <a:r>
              <a:rPr lang="en-US" dirty="0" smtClean="0"/>
              <a:t>Methods should be open to mutual recognition, where applicable</a:t>
            </a:r>
          </a:p>
          <a:p>
            <a:pPr lvl="1"/>
            <a:r>
              <a:rPr lang="en-US" dirty="0" smtClean="0"/>
              <a:t>Example: IEC CB Scheme for electrical safety</a:t>
            </a:r>
          </a:p>
          <a:p>
            <a:r>
              <a:rPr lang="en-US" dirty="0" smtClean="0"/>
              <a:t>Testing should occur in certified locations—not confined to market country</a:t>
            </a:r>
          </a:p>
          <a:p>
            <a:endParaRPr lang="en-US" dirty="0"/>
          </a:p>
        </p:txBody>
      </p:sp>
      <p:pic>
        <p:nvPicPr>
          <p:cNvPr id="7" name="Picture 6" descr="N:\Communications\Images\Stock Images- People and Appliances\67071m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4475" y="252832"/>
            <a:ext cx="3443823" cy="5467249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5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049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253986"/>
            <a:ext cx="5421084" cy="43838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Recognition and Accreditation methods that meet the needs of the government and non-government entities for conducting conformity</a:t>
            </a:r>
          </a:p>
          <a:p>
            <a:r>
              <a:rPr lang="en-US" dirty="0" smtClean="0"/>
              <a:t>Protect the rights and business of Small &amp; Medium Sized Businesses (SME)</a:t>
            </a:r>
          </a:p>
          <a:p>
            <a:r>
              <a:rPr lang="en-US" dirty="0" smtClean="0"/>
              <a:t>Examples: Good conformity when one test, one place, accepted in multiple locations.</a:t>
            </a:r>
          </a:p>
          <a:p>
            <a:r>
              <a:rPr lang="en-US" dirty="0" smtClean="0"/>
              <a:t>While MRA’s theoretically can work, it is better to have an accreditation system.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1" name="Picture 10" descr="N:\Communications\Images\Stock Images- People and Appliances\Getty High Res Images\200283604-001_5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1758" y="846139"/>
            <a:ext cx="2405042" cy="431138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5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440037"/>
            <a:ext cx="1409702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2"/>
            <a:ext cx="4995333" cy="4383829"/>
          </a:xfrm>
        </p:spPr>
        <p:txBody>
          <a:bodyPr>
            <a:normAutofit/>
          </a:bodyPr>
          <a:lstStyle/>
          <a:p>
            <a:r>
              <a:rPr lang="en-US" dirty="0" smtClean="0"/>
              <a:t>Major advancements in testing and materials</a:t>
            </a:r>
          </a:p>
          <a:p>
            <a:r>
              <a:rPr lang="en-US" dirty="0" smtClean="0"/>
              <a:t>Meet the speed to market of new ideas</a:t>
            </a:r>
          </a:p>
          <a:p>
            <a:pPr lvl="1"/>
            <a:r>
              <a:rPr lang="en-US" dirty="0" smtClean="0"/>
              <a:t>Example: Connected products (“smart” electrical products)</a:t>
            </a:r>
          </a:p>
          <a:p>
            <a:r>
              <a:rPr lang="en-US" dirty="0" smtClean="0"/>
              <a:t>Regulations should assist new technologies, not restrict</a:t>
            </a:r>
          </a:p>
          <a:p>
            <a:r>
              <a:rPr lang="en-US" dirty="0" smtClean="0"/>
              <a:t>Must be applied fairly and openly</a:t>
            </a:r>
            <a:endParaRPr lang="en-US" dirty="0"/>
          </a:p>
        </p:txBody>
      </p:sp>
      <p:pic>
        <p:nvPicPr>
          <p:cNvPr id="7" name="Picture 6" descr="N:\Communications\Images\Stock Images- People and Appliances\Inside of Blendermodern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5405" y="1081674"/>
            <a:ext cx="2278031" cy="45642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90651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can teach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5308600" cy="4383829"/>
          </a:xfrm>
        </p:spPr>
        <p:txBody>
          <a:bodyPr/>
          <a:lstStyle/>
          <a:p>
            <a:r>
              <a:rPr lang="en-US" dirty="0" smtClean="0"/>
              <a:t>We need to find ways to bring standards and technical regulations to market smarter and faster.</a:t>
            </a:r>
          </a:p>
          <a:p>
            <a:r>
              <a:rPr lang="en-US" dirty="0" smtClean="0"/>
              <a:t>Meeting the obligations of international trade is not inconsistent with meeting the needs of the marketplace.</a:t>
            </a:r>
          </a:p>
          <a:p>
            <a:endParaRPr lang="en-US" dirty="0"/>
          </a:p>
        </p:txBody>
      </p:sp>
      <p:pic>
        <p:nvPicPr>
          <p:cNvPr id="1026" name="Picture 2" descr="N:\Communications\Images\Stock Images- People and Appliances\Old appliances\Hurley_washing_machine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3250" y="1025273"/>
            <a:ext cx="2698750" cy="458530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8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2397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408504" cy="4383829"/>
          </a:xfrm>
        </p:spPr>
        <p:txBody>
          <a:bodyPr/>
          <a:lstStyle/>
          <a:p>
            <a:r>
              <a:rPr lang="en-US" dirty="0" smtClean="0"/>
              <a:t>Standards processes that are open and transparent</a:t>
            </a:r>
          </a:p>
          <a:p>
            <a:r>
              <a:rPr lang="en-US" dirty="0" smtClean="0"/>
              <a:t>Technical regulations should not be a barrier to international trade</a:t>
            </a:r>
          </a:p>
          <a:p>
            <a:r>
              <a:rPr lang="en-US" dirty="0" smtClean="0"/>
              <a:t>Regulatory agencies that work together</a:t>
            </a:r>
          </a:p>
          <a:p>
            <a:r>
              <a:rPr lang="en-US" dirty="0" smtClean="0"/>
              <a:t>Being open to use technical standards from other parties</a:t>
            </a:r>
          </a:p>
          <a:p>
            <a:r>
              <a:rPr lang="en-US" dirty="0" smtClean="0"/>
              <a:t>Full transparency of regulations and standards </a:t>
            </a:r>
          </a:p>
          <a:p>
            <a:r>
              <a:rPr lang="en-US" dirty="0" smtClean="0"/>
              <a:t>Using the most efficient means of conformity assessment</a:t>
            </a:r>
          </a:p>
          <a:p>
            <a:r>
              <a:rPr lang="en-US" dirty="0" smtClean="0"/>
              <a:t>Allowing reasonable periods of transition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52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40017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Questions/Comments</a:t>
            </a:r>
          </a:p>
          <a:p>
            <a:endParaRPr lang="en-US" dirty="0"/>
          </a:p>
          <a:p>
            <a:pPr marL="800100" lvl="2" indent="0">
              <a:buNone/>
            </a:pPr>
            <a:r>
              <a:rPr lang="en-US" dirty="0" smtClean="0"/>
              <a:t>Wayne Morris</a:t>
            </a:r>
          </a:p>
          <a:p>
            <a:pPr marL="800100" lvl="2" indent="0">
              <a:buNone/>
            </a:pPr>
            <a:r>
              <a:rPr lang="en-US" dirty="0" smtClean="0"/>
              <a:t>Vice President, Technical Operations &amp; Standards</a:t>
            </a:r>
          </a:p>
          <a:p>
            <a:pPr marL="800100" lvl="2" indent="0">
              <a:buNone/>
            </a:pPr>
            <a:r>
              <a:rPr lang="en-US" dirty="0" smtClean="0"/>
              <a:t>AHAM</a:t>
            </a:r>
          </a:p>
          <a:p>
            <a:pPr marL="800100" lvl="2" indent="0">
              <a:buNone/>
            </a:pPr>
            <a:r>
              <a:rPr lang="en-US" dirty="0" smtClean="0">
                <a:hlinkClick r:id="rId5"/>
              </a:rPr>
              <a:t>wmorris@aham.org</a:t>
            </a:r>
            <a:endParaRPr lang="en-US" dirty="0" smtClean="0"/>
          </a:p>
          <a:p>
            <a:pPr marL="8001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440037"/>
            <a:ext cx="1371601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Association of Home Appliance Manufacturers represents appliance manufacturers from around the world who participate in the North American Market</a:t>
            </a:r>
          </a:p>
          <a:p>
            <a:r>
              <a:rPr lang="en-US" dirty="0" smtClean="0"/>
              <a:t>Offices in Washington DC and Ottawa, ON</a:t>
            </a:r>
          </a:p>
          <a:p>
            <a:r>
              <a:rPr lang="en-US" dirty="0" smtClean="0"/>
              <a:t>Standards and Verification</a:t>
            </a:r>
          </a:p>
          <a:p>
            <a:pPr lvl="1"/>
            <a:r>
              <a:rPr lang="en-US" dirty="0" smtClean="0"/>
              <a:t>Develop ANSI Accredited Performance Test Method Standards</a:t>
            </a:r>
          </a:p>
          <a:p>
            <a:pPr lvl="1"/>
            <a:r>
              <a:rPr lang="en-US" dirty="0" smtClean="0"/>
              <a:t>Participate in External Standards Bodies</a:t>
            </a:r>
          </a:p>
          <a:p>
            <a:pPr lvl="1"/>
            <a:r>
              <a:rPr lang="en-US" dirty="0" smtClean="0"/>
              <a:t>US, Canada, CANENA, IEC, ISO</a:t>
            </a:r>
          </a:p>
          <a:p>
            <a:pPr lvl="1"/>
            <a:r>
              <a:rPr lang="en-US" dirty="0" smtClean="0"/>
              <a:t>World leadership in Sustainability Standards</a:t>
            </a:r>
          </a:p>
          <a:p>
            <a:pPr lvl="1"/>
            <a:r>
              <a:rPr lang="en-US" dirty="0" smtClean="0"/>
              <a:t>Operate a Certification and Verification System for Energy Efficiency in the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811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Viewpoint on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AHAM believes that manufacturers should have the opportunity to make their goods available in all markets</a:t>
            </a:r>
          </a:p>
          <a:p>
            <a:pPr lvl="1"/>
            <a:r>
              <a:rPr lang="en-US" sz="2200" dirty="0" smtClean="0"/>
              <a:t>Be responsible to unique characteristics of that market</a:t>
            </a:r>
          </a:p>
          <a:p>
            <a:pPr lvl="1"/>
            <a:r>
              <a:rPr lang="en-US" sz="2200" dirty="0" smtClean="0"/>
              <a:t>Abide by all laws and regulations of the marketplace</a:t>
            </a:r>
          </a:p>
          <a:p>
            <a:pPr lvl="1"/>
            <a:r>
              <a:rPr lang="en-US" sz="2200" dirty="0" smtClean="0"/>
              <a:t>Provide citizens with high-quality choices</a:t>
            </a:r>
          </a:p>
          <a:p>
            <a:pPr lvl="1"/>
            <a:r>
              <a:rPr lang="en-US" sz="2200" dirty="0" smtClean="0"/>
              <a:t>Provide safe, quality, and energy efficient products to all consumers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121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811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Viewpoint on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Regulations</a:t>
            </a:r>
          </a:p>
          <a:p>
            <a:r>
              <a:rPr lang="en-US" dirty="0" smtClean="0"/>
              <a:t>Important to review regulations from beginning</a:t>
            </a:r>
          </a:p>
          <a:p>
            <a:pPr lvl="1"/>
            <a:r>
              <a:rPr lang="en-US" dirty="0" smtClean="0"/>
              <a:t>Necessary</a:t>
            </a:r>
          </a:p>
          <a:p>
            <a:pPr lvl="1"/>
            <a:r>
              <a:rPr lang="en-US" dirty="0" smtClean="0"/>
              <a:t>Cost effective</a:t>
            </a:r>
          </a:p>
          <a:p>
            <a:pPr lvl="1"/>
            <a:r>
              <a:rPr lang="en-US" dirty="0" smtClean="0"/>
              <a:t>Not restrict trade</a:t>
            </a:r>
          </a:p>
          <a:p>
            <a:pPr lvl="1"/>
            <a:r>
              <a:rPr lang="en-US" dirty="0" smtClean="0"/>
              <a:t>Open and transparent</a:t>
            </a:r>
          </a:p>
          <a:p>
            <a:r>
              <a:rPr lang="en-US" dirty="0" smtClean="0"/>
              <a:t>All regulations restrict trade in some way</a:t>
            </a:r>
          </a:p>
          <a:p>
            <a:r>
              <a:rPr lang="en-US" dirty="0" smtClean="0"/>
              <a:t>Some regulations are necessary to protect safety and environment</a:t>
            </a:r>
          </a:p>
          <a:p>
            <a:r>
              <a:rPr lang="en-US" dirty="0" smtClean="0"/>
              <a:t>Examples: duplicate RoHS regulations that are slightly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90651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274639"/>
            <a:ext cx="8229600" cy="1143000"/>
          </a:xfrm>
        </p:spPr>
        <p:txBody>
          <a:bodyPr/>
          <a:lstStyle/>
          <a:p>
            <a:r>
              <a:rPr lang="en-US" dirty="0" smtClean="0"/>
              <a:t>Remember the consumer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4114800" cy="4383829"/>
          </a:xfrm>
        </p:spPr>
        <p:txBody>
          <a:bodyPr>
            <a:normAutofit/>
          </a:bodyPr>
          <a:lstStyle/>
          <a:p>
            <a:r>
              <a:rPr lang="en-US" dirty="0" smtClean="0"/>
              <a:t>Consumers deserve the ability to choose products</a:t>
            </a:r>
          </a:p>
          <a:p>
            <a:r>
              <a:rPr lang="en-US" dirty="0" smtClean="0"/>
              <a:t>Employing unnecessary regulations hurts the consumers</a:t>
            </a:r>
          </a:p>
          <a:p>
            <a:pPr lvl="1"/>
            <a:r>
              <a:rPr lang="en-US" dirty="0" smtClean="0"/>
              <a:t>Raises costs</a:t>
            </a:r>
          </a:p>
          <a:p>
            <a:pPr lvl="1"/>
            <a:r>
              <a:rPr lang="en-US" dirty="0" smtClean="0"/>
              <a:t>Restricts choice</a:t>
            </a:r>
          </a:p>
          <a:p>
            <a:pPr lvl="1"/>
            <a:r>
              <a:rPr lang="en-US" dirty="0" smtClean="0"/>
              <a:t>Causes manufacturers to abandon markets</a:t>
            </a:r>
            <a:endParaRPr lang="en-US" dirty="0"/>
          </a:p>
        </p:txBody>
      </p:sp>
      <p:pic>
        <p:nvPicPr>
          <p:cNvPr id="7" name="Picture 6" descr="N:\Communications\Images\Stock Images- People and Appliances\106_0642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0125" y="191909"/>
            <a:ext cx="3810000" cy="5528171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2520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2397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basic principles of GRP?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7776"/>
            <a:ext cx="5589037" cy="4736256"/>
          </a:xfrm>
        </p:spPr>
        <p:txBody>
          <a:bodyPr/>
          <a:lstStyle/>
          <a:p>
            <a:r>
              <a:rPr lang="en-US" dirty="0" smtClean="0"/>
              <a:t>Openness</a:t>
            </a:r>
          </a:p>
          <a:p>
            <a:pPr lvl="1"/>
            <a:r>
              <a:rPr lang="en-US" dirty="0" smtClean="0"/>
              <a:t>Announcing new/revised regulations early</a:t>
            </a:r>
          </a:p>
          <a:p>
            <a:pPr lvl="1"/>
            <a:r>
              <a:rPr lang="en-US" dirty="0" smtClean="0"/>
              <a:t>Studying the need</a:t>
            </a:r>
          </a:p>
          <a:p>
            <a:pPr lvl="1"/>
            <a:r>
              <a:rPr lang="en-US" dirty="0" smtClean="0"/>
              <a:t>Seeking opinions of all </a:t>
            </a:r>
          </a:p>
          <a:p>
            <a:pPr lvl="1"/>
            <a:r>
              <a:rPr lang="en-US" dirty="0" smtClean="0"/>
              <a:t>Publishing in a central location</a:t>
            </a:r>
          </a:p>
          <a:p>
            <a:pPr lvl="1"/>
            <a:r>
              <a:rPr lang="en-US" dirty="0" smtClean="0"/>
              <a:t>Allowing comments</a:t>
            </a:r>
          </a:p>
          <a:p>
            <a:pPr lvl="1"/>
            <a:r>
              <a:rPr lang="en-US" dirty="0" smtClean="0"/>
              <a:t>Readings and responding to comments</a:t>
            </a:r>
          </a:p>
          <a:p>
            <a:pPr lvl="1"/>
            <a:r>
              <a:rPr lang="en-US" dirty="0" smtClean="0"/>
              <a:t>Announcing a reasonable effective date</a:t>
            </a:r>
          </a:p>
          <a:p>
            <a:pPr lvl="1"/>
            <a:r>
              <a:rPr lang="en-US" b="1" u="sng" dirty="0" smtClean="0"/>
              <a:t>Allowing transition </a:t>
            </a:r>
          </a:p>
          <a:p>
            <a:pPr lvl="1"/>
            <a:r>
              <a:rPr lang="en-US" dirty="0" smtClean="0"/>
              <a:t>Examples: Countries that announce a regulation with effective date before close of comments.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7" name="Picture 6" descr="N:\Communications\Images\Stock Images- People and Appliances\45153m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7494" y="1856791"/>
            <a:ext cx="2245955" cy="3863289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7"/>
            <a:ext cx="1343026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 dirty="0" smtClean="0"/>
              <a:t>Mexico has a system of announcement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336251"/>
            <a:ext cx="8229600" cy="438382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Diario</a:t>
            </a:r>
            <a:r>
              <a:rPr lang="en-US" dirty="0" smtClean="0"/>
              <a:t> </a:t>
            </a:r>
            <a:r>
              <a:rPr lang="en-US" dirty="0" err="1" smtClean="0"/>
              <a:t>Oficial</a:t>
            </a:r>
            <a:r>
              <a:rPr lang="en-US" dirty="0" smtClean="0"/>
              <a:t> has been used to display new regulations</a:t>
            </a:r>
          </a:p>
          <a:p>
            <a:r>
              <a:rPr lang="en-US" dirty="0" smtClean="0"/>
              <a:t>Need to coordinate with WTO notification</a:t>
            </a:r>
          </a:p>
          <a:p>
            <a:r>
              <a:rPr lang="en-US" dirty="0" smtClean="0"/>
              <a:t>Allow all stakeholders to comment</a:t>
            </a:r>
          </a:p>
          <a:p>
            <a:r>
              <a:rPr lang="en-US" dirty="0" smtClean="0"/>
              <a:t>Show that the Regulatory Agency has read and responded to comments</a:t>
            </a:r>
          </a:p>
          <a:p>
            <a:endParaRPr lang="en-US" dirty="0"/>
          </a:p>
          <a:p>
            <a:r>
              <a:rPr lang="en-US" dirty="0" smtClean="0"/>
              <a:t>The U.S. uses a system of Notice &amp; Comment</a:t>
            </a:r>
          </a:p>
          <a:p>
            <a:pPr lvl="1"/>
            <a:r>
              <a:rPr lang="en-US" dirty="0" smtClean="0"/>
              <a:t>Advanced Notice of Public Rulemaking</a:t>
            </a:r>
          </a:p>
          <a:p>
            <a:pPr lvl="1"/>
            <a:r>
              <a:rPr lang="en-US" dirty="0" smtClean="0"/>
              <a:t>Notice of Public Rulemaking</a:t>
            </a:r>
          </a:p>
          <a:p>
            <a:pPr lvl="1"/>
            <a:r>
              <a:rPr lang="en-US" dirty="0" smtClean="0"/>
              <a:t>Final Rule</a:t>
            </a:r>
          </a:p>
          <a:p>
            <a:pPr lvl="1"/>
            <a:r>
              <a:rPr lang="en-US" dirty="0" smtClean="0"/>
              <a:t>Phase-In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440036"/>
            <a:ext cx="1304925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Impact of Regulations on Technology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318"/>
            <a:ext cx="5645426" cy="478971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Unnecessary regulations reduce creativity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Products often must meet competing regulations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Example: Energy-Safety-Environment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Refrigerator: Use of HFC Refrigerants vs. Hydrocarbon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Regulations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need to consider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multiple impacts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3157" y="2423997"/>
            <a:ext cx="2700800" cy="191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0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:\Communications\Images\Stock Images- People and Appliances\New 2010\clotheswasheriStockMediu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2736" y="595087"/>
            <a:ext cx="2883369" cy="256073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20080"/>
            <a:ext cx="9144000" cy="113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5440037"/>
            <a:ext cx="1428751" cy="14179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4421" y="5846110"/>
            <a:ext cx="1658789" cy="937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945"/>
            <a:ext cx="5485534" cy="43838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Agencies must cooperate</a:t>
            </a:r>
          </a:p>
          <a:p>
            <a:r>
              <a:rPr lang="en-US" dirty="0" smtClean="0"/>
              <a:t>Regulations have multiple impacts that overlap</a:t>
            </a:r>
          </a:p>
          <a:p>
            <a:r>
              <a:rPr lang="en-US" dirty="0" smtClean="0"/>
              <a:t>Principles and practices of Good Regulatory Actions can be developed together</a:t>
            </a:r>
          </a:p>
          <a:p>
            <a:r>
              <a:rPr lang="en-US" dirty="0" smtClean="0"/>
              <a:t>Example: Regulatory Cooperation Council</a:t>
            </a:r>
          </a:p>
          <a:p>
            <a:r>
              <a:rPr lang="en-US" dirty="0" smtClean="0"/>
              <a:t>Example: Countries that have announced regulatory programs only to have new measures dictated by customs at port of entry.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15-07 16x9_Annual_Meeting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562123AF-4751-4AC9-85FA-5228A634C48C}"/>
</file>

<file path=customXml/itemProps2.xml><?xml version="1.0" encoding="utf-8"?>
<ds:datastoreItem xmlns:ds="http://schemas.openxmlformats.org/officeDocument/2006/customXml" ds:itemID="{BAA7AA3C-72AD-4ADF-A173-5A04664E8253}"/>
</file>

<file path=customXml/itemProps3.xml><?xml version="1.0" encoding="utf-8"?>
<ds:datastoreItem xmlns:ds="http://schemas.openxmlformats.org/officeDocument/2006/customXml" ds:itemID="{B0A222D6-724C-4447-A332-3EDED41F9252}"/>
</file>

<file path=customXml/itemProps4.xml><?xml version="1.0" encoding="utf-8"?>
<ds:datastoreItem xmlns:ds="http://schemas.openxmlformats.org/officeDocument/2006/customXml" ds:itemID="{B3353343-1217-4BCA-95D9-87F9CDE206B4}"/>
</file>

<file path=docProps/app.xml><?xml version="1.0" encoding="utf-8"?>
<Properties xmlns="http://schemas.openxmlformats.org/officeDocument/2006/extended-properties" xmlns:vt="http://schemas.openxmlformats.org/officeDocument/2006/docPropsVTypes">
  <Template>AH15-07 16x9_Annual_Meeting_FINAL</Template>
  <TotalTime>1037</TotalTime>
  <Words>945</Words>
  <Application>Microsoft Office PowerPoint</Application>
  <PresentationFormat>Presentación en pantalla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Georgia</vt:lpstr>
      <vt:lpstr>AH15-07 16x9_Annual_Meeting_FINAL</vt:lpstr>
      <vt:lpstr>Presentación de PowerPoint</vt:lpstr>
      <vt:lpstr>AHAM</vt:lpstr>
      <vt:lpstr>Viewpoint on International Trade</vt:lpstr>
      <vt:lpstr>Viewpoint on International Trade</vt:lpstr>
      <vt:lpstr>Remember the consumer</vt:lpstr>
      <vt:lpstr>What are the basic principles of GRP?</vt:lpstr>
      <vt:lpstr>Mexico has a system of announcement </vt:lpstr>
      <vt:lpstr>Impact of Regulations on Technology </vt:lpstr>
      <vt:lpstr>Regulatory Agencies</vt:lpstr>
      <vt:lpstr>Standards Setting</vt:lpstr>
      <vt:lpstr>international Standards</vt:lpstr>
      <vt:lpstr>Regional Standards</vt:lpstr>
      <vt:lpstr>Conformity Assessment</vt:lpstr>
      <vt:lpstr>Conformity Assessment</vt:lpstr>
      <vt:lpstr>Conformity Assessment</vt:lpstr>
      <vt:lpstr>New Technologies</vt:lpstr>
      <vt:lpstr>History can teach us</vt:lpstr>
      <vt:lpstr>Summary:</vt:lpstr>
      <vt:lpstr>Thank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Jill Notini</dc:creator>
  <cp:lastModifiedBy>Sofía Guadalupe Flores Palomar</cp:lastModifiedBy>
  <cp:revision>41</cp:revision>
  <dcterms:created xsi:type="dcterms:W3CDTF">2015-09-30T20:35:32Z</dcterms:created>
  <dcterms:modified xsi:type="dcterms:W3CDTF">2016-02-09T15:14:24Z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a600005e-6bb9-463e-b07e-4992d846ddc5</vt:lpwstr>
  </property>
</Properties>
</file>