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77" r:id="rId3"/>
    <p:sldId id="278" r:id="rId4"/>
    <p:sldId id="295" r:id="rId5"/>
    <p:sldId id="290" r:id="rId6"/>
    <p:sldId id="264" r:id="rId7"/>
    <p:sldId id="280" r:id="rId8"/>
    <p:sldId id="281" r:id="rId9"/>
    <p:sldId id="282" r:id="rId10"/>
    <p:sldId id="285" r:id="rId11"/>
    <p:sldId id="287" r:id="rId12"/>
    <p:sldId id="288" r:id="rId13"/>
    <p:sldId id="286" r:id="rId14"/>
    <p:sldId id="270" r:id="rId15"/>
    <p:sldId id="292" r:id="rId16"/>
    <p:sldId id="294" r:id="rId17"/>
    <p:sldId id="296" r:id="rId18"/>
    <p:sldId id="297" r:id="rId19"/>
    <p:sldId id="293" r:id="rId20"/>
    <p:sldId id="291" r:id="rId21"/>
  </p:sldIdLst>
  <p:sldSz cx="9144000" cy="6858000" type="screen4x3"/>
  <p:notesSz cx="7026275" cy="9312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757575"/>
    <a:srgbClr val="949494"/>
    <a:srgbClr val="6691C6"/>
    <a:srgbClr val="3B689F"/>
    <a:srgbClr val="F47E1C"/>
    <a:srgbClr val="AEAEAE"/>
    <a:srgbClr val="C75F09"/>
    <a:srgbClr val="A14D07"/>
    <a:srgbClr val="2B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86420" autoAdjust="0"/>
  </p:normalViewPr>
  <p:slideViewPr>
    <p:cSldViewPr>
      <p:cViewPr varScale="1">
        <p:scale>
          <a:sx n="79" d="100"/>
          <a:sy n="79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dPt>
            <c:idx val="0"/>
            <c:bubble3D val="0"/>
            <c:explosion val="16"/>
          </c:dPt>
          <c:dPt>
            <c:idx val="1"/>
            <c:bubble3D val="0"/>
            <c:explosion val="24"/>
          </c:dPt>
          <c:dPt>
            <c:idx val="2"/>
            <c:bubble3D val="0"/>
            <c:explosion val="13"/>
          </c:dPt>
          <c:dPt>
            <c:idx val="3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endParaRPr lang="en-US" b="1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NOM's 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755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
13%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839797109619582"/>
                  <c:y val="-0.11839586115616776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NMX's  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4,657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
81%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02434606516399"/>
                  <c:y val="1.11511406702708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NRF/ PEMEX </a:t>
                    </a:r>
                    <a:r>
                      <a:rPr lang="en-US" b="1" dirty="0" smtClean="0"/>
                      <a:t>263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4033248560528353"/>
                  <c:y val="-2.948487618153540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NRF / CFE  </a:t>
                    </a:r>
                    <a:endParaRPr lang="en-US" b="1" dirty="0" smtClean="0"/>
                  </a:p>
                  <a:p>
                    <a:r>
                      <a:rPr lang="en-US" b="1" dirty="0" smtClean="0"/>
                      <a:t>56</a:t>
                    </a:r>
                    <a:r>
                      <a:rPr lang="en-US" b="1" dirty="0"/>
                      <a:t>
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NOM's   755</c:v>
                </c:pt>
                <c:pt idx="1">
                  <c:v>NMX's  4,657</c:v>
                </c:pt>
                <c:pt idx="2">
                  <c:v>NRF PEMEX 263</c:v>
                </c:pt>
                <c:pt idx="3">
                  <c:v>NRF CFE  56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755</c:v>
                </c:pt>
                <c:pt idx="1">
                  <c:v>4657</c:v>
                </c:pt>
                <c:pt idx="2">
                  <c:v>263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6375F-D70F-41B2-A7CC-A8F53F086D9C}" type="doc">
      <dgm:prSet loTypeId="urn:microsoft.com/office/officeart/2005/8/layout/cycle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75B881B-7732-4DB4-AFB7-B4815252EEAE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7C2E2C"/>
        </a:solidFill>
      </dgm:spPr>
      <dgm:t>
        <a:bodyPr/>
        <a:lstStyle/>
        <a:p>
          <a:pPr algn="r"/>
          <a:r>
            <a:rPr lang="es-MX" sz="2000" b="1" dirty="0" smtClean="0">
              <a:latin typeface="Candara" pitchFamily="34" charset="0"/>
              <a:ea typeface="Arial Unicode MS" pitchFamily="34" charset="-128"/>
              <a:cs typeface="Arial Unicode MS" pitchFamily="34" charset="-128"/>
            </a:rPr>
            <a:t>Acceso y vinculación a las empresas nacionales con instituciones  Internacionales  para tecnología, procesos y estándares aceptados</a:t>
          </a:r>
          <a:endParaRPr lang="es-MX" sz="2000" dirty="0"/>
        </a:p>
      </dgm:t>
    </dgm:pt>
    <dgm:pt modelId="{97F0C3E6-1CAD-4751-92AD-8FF1464867F7}" type="parTrans" cxnId="{172625D6-A8D8-4A7A-B0C2-FEA235DBEF80}">
      <dgm:prSet/>
      <dgm:spPr/>
      <dgm:t>
        <a:bodyPr/>
        <a:lstStyle/>
        <a:p>
          <a:endParaRPr lang="es-MX"/>
        </a:p>
      </dgm:t>
    </dgm:pt>
    <dgm:pt modelId="{67BD3607-CE4F-4335-A1C5-411941BF8928}" type="sibTrans" cxnId="{172625D6-A8D8-4A7A-B0C2-FEA235DBEF80}">
      <dgm:prSet/>
      <dgm:spPr>
        <a:noFill/>
      </dgm:spPr>
      <dgm:t>
        <a:bodyPr/>
        <a:lstStyle/>
        <a:p>
          <a:endParaRPr lang="es-MX"/>
        </a:p>
      </dgm:t>
    </dgm:pt>
    <dgm:pt modelId="{AB66B12B-D06D-4ACD-8477-07ECF84E37FD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4F6228"/>
        </a:solidFill>
      </dgm:spPr>
      <dgm:t>
        <a:bodyPr/>
        <a:lstStyle/>
        <a:p>
          <a:pPr algn="r"/>
          <a:r>
            <a:rPr lang="es-MX" sz="2400" b="1" dirty="0" smtClean="0">
              <a:latin typeface="Candara" pitchFamily="34" charset="0"/>
              <a:ea typeface="Arial Unicode MS" pitchFamily="34" charset="-128"/>
              <a:cs typeface="Arial Unicode MS" pitchFamily="34" charset="-128"/>
            </a:rPr>
            <a:t>Encadenamiento productivo entre empresas, basado en calidad y reciprocidad</a:t>
          </a:r>
          <a:endParaRPr lang="es-MX" sz="2400" dirty="0"/>
        </a:p>
      </dgm:t>
    </dgm:pt>
    <dgm:pt modelId="{F873E5FC-6BE4-4766-B6D8-069BFDE085D7}" type="parTrans" cxnId="{4CFBA994-B822-4CD5-831A-5021CE999106}">
      <dgm:prSet/>
      <dgm:spPr/>
      <dgm:t>
        <a:bodyPr/>
        <a:lstStyle/>
        <a:p>
          <a:endParaRPr lang="es-MX"/>
        </a:p>
      </dgm:t>
    </dgm:pt>
    <dgm:pt modelId="{E94A85C7-28F4-4690-BB24-F4515DE35420}" type="sibTrans" cxnId="{4CFBA994-B822-4CD5-831A-5021CE999106}">
      <dgm:prSet/>
      <dgm:spPr/>
      <dgm:t>
        <a:bodyPr/>
        <a:lstStyle/>
        <a:p>
          <a:endParaRPr lang="es-MX"/>
        </a:p>
      </dgm:t>
    </dgm:pt>
    <dgm:pt modelId="{F0BFC936-2ABD-41D9-9CA3-C4DB88791733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56426E"/>
        </a:solidFill>
      </dgm:spPr>
      <dgm:t>
        <a:bodyPr/>
        <a:lstStyle/>
        <a:p>
          <a:r>
            <a:rPr lang="es-MX" sz="2000" b="1" dirty="0" smtClean="0">
              <a:latin typeface="Candara" pitchFamily="34" charset="0"/>
              <a:ea typeface="Arial Unicode MS" pitchFamily="34" charset="-128"/>
              <a:cs typeface="Arial Unicode MS" pitchFamily="34" charset="-128"/>
            </a:rPr>
            <a:t>Incremento del contenido nacional con mayor valor agregado a la manufactur</a:t>
          </a:r>
          <a:r>
            <a:rPr lang="es-MX" sz="1800" b="1" dirty="0" smtClean="0">
              <a:latin typeface="Candara" pitchFamily="34" charset="0"/>
              <a:ea typeface="Arial Unicode MS" pitchFamily="34" charset="-128"/>
              <a:cs typeface="Arial Unicode MS" pitchFamily="34" charset="-128"/>
            </a:rPr>
            <a:t>a</a:t>
          </a:r>
          <a:endParaRPr lang="es-MX" sz="1800" dirty="0"/>
        </a:p>
      </dgm:t>
    </dgm:pt>
    <dgm:pt modelId="{3341A971-804C-41E0-9DC8-FED83315D1DD}" type="parTrans" cxnId="{D100691E-14D2-4FA5-807E-BC68790AB6B2}">
      <dgm:prSet/>
      <dgm:spPr/>
      <dgm:t>
        <a:bodyPr/>
        <a:lstStyle/>
        <a:p>
          <a:endParaRPr lang="es-MX"/>
        </a:p>
      </dgm:t>
    </dgm:pt>
    <dgm:pt modelId="{BFF56126-52E6-4E35-AFB0-FE87A1C129F3}" type="sibTrans" cxnId="{D100691E-14D2-4FA5-807E-BC68790AB6B2}">
      <dgm:prSet/>
      <dgm:spPr/>
      <dgm:t>
        <a:bodyPr/>
        <a:lstStyle/>
        <a:p>
          <a:endParaRPr lang="es-MX"/>
        </a:p>
      </dgm:t>
    </dgm:pt>
    <dgm:pt modelId="{7BCBDB51-A7F3-4CB6-B6DA-A94F7610642E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266678"/>
        </a:solidFill>
      </dgm:spPr>
      <dgm:t>
        <a:bodyPr/>
        <a:lstStyle/>
        <a:p>
          <a:pPr algn="l"/>
          <a:r>
            <a:rPr lang="es-MX" b="1" dirty="0" smtClean="0">
              <a:latin typeface="Candara" pitchFamily="34" charset="0"/>
              <a:ea typeface="Arial Unicode MS" pitchFamily="34" charset="-128"/>
              <a:cs typeface="Arial Unicode MS" pitchFamily="34" charset="-128"/>
            </a:rPr>
            <a:t>Vincular a la Academia para Facilitar la formación del </a:t>
          </a:r>
        </a:p>
        <a:p>
          <a:pPr algn="l"/>
          <a:r>
            <a:rPr lang="es-MX" b="1" dirty="0" smtClean="0">
              <a:latin typeface="Candara" pitchFamily="34" charset="0"/>
              <a:ea typeface="Arial Unicode MS" pitchFamily="34" charset="-128"/>
              <a:cs typeface="Arial Unicode MS" pitchFamily="34" charset="-128"/>
            </a:rPr>
            <a:t>Capital Humano con estándares de Clase Mundial</a:t>
          </a:r>
          <a:endParaRPr lang="es-MX" dirty="0"/>
        </a:p>
      </dgm:t>
    </dgm:pt>
    <dgm:pt modelId="{3CA3F180-665A-46C5-9100-82A9E3B1F387}" type="parTrans" cxnId="{E55DD298-686B-44EF-9845-FCDBFA2C9D90}">
      <dgm:prSet/>
      <dgm:spPr/>
      <dgm:t>
        <a:bodyPr/>
        <a:lstStyle/>
        <a:p>
          <a:endParaRPr lang="es-MX"/>
        </a:p>
      </dgm:t>
    </dgm:pt>
    <dgm:pt modelId="{6EDAA86C-8768-4723-B6B8-4606C4655793}" type="sibTrans" cxnId="{E55DD298-686B-44EF-9845-FCDBFA2C9D90}">
      <dgm:prSet/>
      <dgm:spPr/>
      <dgm:t>
        <a:bodyPr/>
        <a:lstStyle/>
        <a:p>
          <a:endParaRPr lang="es-MX"/>
        </a:p>
      </dgm:t>
    </dgm:pt>
    <dgm:pt modelId="{D2490DE5-32EE-498F-A1B6-D71E7EEA2B8C}" type="pres">
      <dgm:prSet presAssocID="{F016375F-D70F-41B2-A7CC-A8F53F086D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194EC2D-5DA9-4B22-9173-E1E1FFD519E2}" type="pres">
      <dgm:prSet presAssocID="{F016375F-D70F-41B2-A7CC-A8F53F086D9C}" presName="cycle" presStyleCnt="0"/>
      <dgm:spPr/>
    </dgm:pt>
    <dgm:pt modelId="{C375ACBF-B64E-4898-89C9-0B68B1143DB4}" type="pres">
      <dgm:prSet presAssocID="{775B881B-7732-4DB4-AFB7-B4815252EEAE}" presName="nodeFirstNode" presStyleLbl="node1" presStyleIdx="0" presStyleCnt="4" custScaleX="118279" custRadScaleRad="155088" custRadScaleInc="781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26C983-36A2-41D3-8313-5FF26B7E5ED7}" type="pres">
      <dgm:prSet presAssocID="{67BD3607-CE4F-4335-A1C5-411941BF8928}" presName="sibTransFirstNode" presStyleLbl="bgShp" presStyleIdx="0" presStyleCnt="1" custAng="2442358" custScaleX="7102" custScaleY="17991" custLinFactNeighborX="49760" custLinFactNeighborY="47564"/>
      <dgm:spPr/>
      <dgm:t>
        <a:bodyPr/>
        <a:lstStyle/>
        <a:p>
          <a:endParaRPr lang="es-MX"/>
        </a:p>
      </dgm:t>
    </dgm:pt>
    <dgm:pt modelId="{A9CE03D2-131D-4430-AF31-64BBE60EF12E}" type="pres">
      <dgm:prSet presAssocID="{AB66B12B-D06D-4ACD-8477-07ECF84E37FD}" presName="nodeFollowingNodes" presStyleLbl="node1" presStyleIdx="1" presStyleCnt="4" custRadScaleRad="136978" custRadScaleInc="294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A6D7B3-A11F-4030-97A8-B342AF61FAF8}" type="pres">
      <dgm:prSet presAssocID="{F0BFC936-2ABD-41D9-9CA3-C4DB88791733}" presName="nodeFollowingNodes" presStyleLbl="node1" presStyleIdx="2" presStyleCnt="4" custRadScaleRad="106921" custRadScaleInc="690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5BF622-184F-47EF-BED4-F0F66E7DAD54}" type="pres">
      <dgm:prSet presAssocID="{7BCBDB51-A7F3-4CB6-B6DA-A94F7610642E}" presName="nodeFollowingNodes" presStyleLbl="node1" presStyleIdx="3" presStyleCnt="4" custRadScaleRad="151143" custRadScaleInc="324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00691E-14D2-4FA5-807E-BC68790AB6B2}" srcId="{F016375F-D70F-41B2-A7CC-A8F53F086D9C}" destId="{F0BFC936-2ABD-41D9-9CA3-C4DB88791733}" srcOrd="2" destOrd="0" parTransId="{3341A971-804C-41E0-9DC8-FED83315D1DD}" sibTransId="{BFF56126-52E6-4E35-AFB0-FE87A1C129F3}"/>
    <dgm:cxn modelId="{E55DD298-686B-44EF-9845-FCDBFA2C9D90}" srcId="{F016375F-D70F-41B2-A7CC-A8F53F086D9C}" destId="{7BCBDB51-A7F3-4CB6-B6DA-A94F7610642E}" srcOrd="3" destOrd="0" parTransId="{3CA3F180-665A-46C5-9100-82A9E3B1F387}" sibTransId="{6EDAA86C-8768-4723-B6B8-4606C4655793}"/>
    <dgm:cxn modelId="{8570DB14-A8B4-461D-BC9B-BF03859DE559}" type="presOf" srcId="{7BCBDB51-A7F3-4CB6-B6DA-A94F7610642E}" destId="{935BF622-184F-47EF-BED4-F0F66E7DAD54}" srcOrd="0" destOrd="0" presId="urn:microsoft.com/office/officeart/2005/8/layout/cycle3"/>
    <dgm:cxn modelId="{6C72DB0C-A617-4B73-99C1-27071D11C2CC}" type="presOf" srcId="{775B881B-7732-4DB4-AFB7-B4815252EEAE}" destId="{C375ACBF-B64E-4898-89C9-0B68B1143DB4}" srcOrd="0" destOrd="0" presId="urn:microsoft.com/office/officeart/2005/8/layout/cycle3"/>
    <dgm:cxn modelId="{343A07C6-C564-40B8-94E0-5D8554A8F960}" type="presOf" srcId="{F0BFC936-2ABD-41D9-9CA3-C4DB88791733}" destId="{DAA6D7B3-A11F-4030-97A8-B342AF61FAF8}" srcOrd="0" destOrd="0" presId="urn:microsoft.com/office/officeart/2005/8/layout/cycle3"/>
    <dgm:cxn modelId="{94D6AB66-A23D-4927-83D7-E0B258AAD67C}" type="presOf" srcId="{AB66B12B-D06D-4ACD-8477-07ECF84E37FD}" destId="{A9CE03D2-131D-4430-AF31-64BBE60EF12E}" srcOrd="0" destOrd="0" presId="urn:microsoft.com/office/officeart/2005/8/layout/cycle3"/>
    <dgm:cxn modelId="{172625D6-A8D8-4A7A-B0C2-FEA235DBEF80}" srcId="{F016375F-D70F-41B2-A7CC-A8F53F086D9C}" destId="{775B881B-7732-4DB4-AFB7-B4815252EEAE}" srcOrd="0" destOrd="0" parTransId="{97F0C3E6-1CAD-4751-92AD-8FF1464867F7}" sibTransId="{67BD3607-CE4F-4335-A1C5-411941BF8928}"/>
    <dgm:cxn modelId="{6276E104-90B0-4A25-9E79-FE566769E218}" type="presOf" srcId="{67BD3607-CE4F-4335-A1C5-411941BF8928}" destId="{3D26C983-36A2-41D3-8313-5FF26B7E5ED7}" srcOrd="0" destOrd="0" presId="urn:microsoft.com/office/officeart/2005/8/layout/cycle3"/>
    <dgm:cxn modelId="{4CFBA994-B822-4CD5-831A-5021CE999106}" srcId="{F016375F-D70F-41B2-A7CC-A8F53F086D9C}" destId="{AB66B12B-D06D-4ACD-8477-07ECF84E37FD}" srcOrd="1" destOrd="0" parTransId="{F873E5FC-6BE4-4766-B6D8-069BFDE085D7}" sibTransId="{E94A85C7-28F4-4690-BB24-F4515DE35420}"/>
    <dgm:cxn modelId="{4DBDF435-1883-4EC3-B61C-796C1E186C96}" type="presOf" srcId="{F016375F-D70F-41B2-A7CC-A8F53F086D9C}" destId="{D2490DE5-32EE-498F-A1B6-D71E7EEA2B8C}" srcOrd="0" destOrd="0" presId="urn:microsoft.com/office/officeart/2005/8/layout/cycle3"/>
    <dgm:cxn modelId="{A18B6D03-97FF-41EE-B40E-F230FDA1ACA6}" type="presParOf" srcId="{D2490DE5-32EE-498F-A1B6-D71E7EEA2B8C}" destId="{7194EC2D-5DA9-4B22-9173-E1E1FFD519E2}" srcOrd="0" destOrd="0" presId="urn:microsoft.com/office/officeart/2005/8/layout/cycle3"/>
    <dgm:cxn modelId="{1A3963FC-1299-44B2-91C1-2ABF07B786FD}" type="presParOf" srcId="{7194EC2D-5DA9-4B22-9173-E1E1FFD519E2}" destId="{C375ACBF-B64E-4898-89C9-0B68B1143DB4}" srcOrd="0" destOrd="0" presId="urn:microsoft.com/office/officeart/2005/8/layout/cycle3"/>
    <dgm:cxn modelId="{370364D6-81D5-4B30-B152-6C9615224096}" type="presParOf" srcId="{7194EC2D-5DA9-4B22-9173-E1E1FFD519E2}" destId="{3D26C983-36A2-41D3-8313-5FF26B7E5ED7}" srcOrd="1" destOrd="0" presId="urn:microsoft.com/office/officeart/2005/8/layout/cycle3"/>
    <dgm:cxn modelId="{CDD8ED86-52BE-4098-9842-A984A3A0F9B7}" type="presParOf" srcId="{7194EC2D-5DA9-4B22-9173-E1E1FFD519E2}" destId="{A9CE03D2-131D-4430-AF31-64BBE60EF12E}" srcOrd="2" destOrd="0" presId="urn:microsoft.com/office/officeart/2005/8/layout/cycle3"/>
    <dgm:cxn modelId="{824E2739-CEAA-4FC6-A4E2-5BD2744F53AD}" type="presParOf" srcId="{7194EC2D-5DA9-4B22-9173-E1E1FFD519E2}" destId="{DAA6D7B3-A11F-4030-97A8-B342AF61FAF8}" srcOrd="3" destOrd="0" presId="urn:microsoft.com/office/officeart/2005/8/layout/cycle3"/>
    <dgm:cxn modelId="{29724A47-416D-4AE8-BF91-F8BF69D45B43}" type="presParOf" srcId="{7194EC2D-5DA9-4B22-9173-E1E1FFD519E2}" destId="{935BF622-184F-47EF-BED4-F0F66E7DAD5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03D68-595E-4189-B592-6E787647FC30}" type="datetimeFigureOut">
              <a:rPr lang="es-MX" smtClean="0"/>
              <a:t>10/02/2016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EEFF0-8ADD-4FD8-97E1-179CD9440F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33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667" cy="466722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80029" y="0"/>
            <a:ext cx="3044666" cy="466722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C7B8F4A7-B6FC-450E-B4B5-3185399FF1CE}" type="datetimeFigureOut">
              <a:rPr lang="es-MX" smtClean="0"/>
              <a:t>10/02/2016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102" y="4482107"/>
            <a:ext cx="5620071" cy="3665739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5554"/>
            <a:ext cx="3044667" cy="466721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80029" y="8845554"/>
            <a:ext cx="3044666" cy="466721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86210164-431D-40D9-858C-490737AC89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1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52362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13706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F615B-9C2F-4ED0-9E1E-CA2F6FD22FFF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15996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21D30C-89B1-4C32-A9C0-2C623BE3D656}" type="slidenum">
              <a:rPr lang="es-MX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0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76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04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1B3F-28B6-47F5-B3E6-A3F3E72907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7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2B2A-387D-4B84-80B9-8D026B1B2C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39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4DB7-B00D-4089-9CA5-894582912D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0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6345-DAAB-4F5F-810E-E6FD1F2EB3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12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1C4A-3F7F-45A5-99DD-070ED56116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3FB5-7DA1-4798-BA36-2421AF689A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02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7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4078-EC7F-4D41-A571-3812C506A7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71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9BFB-E953-41AB-9088-F34DBB87564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0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5BB6-36D0-4B5F-AE26-55CE48BE65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93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C4D2-49DE-4644-B0FB-038F2A256AA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2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73653-6FC4-425B-91B5-01BAFF83487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conomia-noms.gob.mx/noms/consultasAction.d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a-noms.gob.mx/noms/consultasAction.do" TargetMode="External"/><Relationship Id="rId7" Type="http://schemas.openxmlformats.org/officeDocument/2006/relationships/image" Target="../media/image2.em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3.jpe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" Type="http://schemas.openxmlformats.org/officeDocument/2006/relationships/image" Target="../media/image6.jp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8.pn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2.emf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427984" y="476672"/>
            <a:ext cx="4248472" cy="1080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es-MX" sz="2400" b="1" dirty="0" smtClean="0">
                <a:solidFill>
                  <a:prstClr val="black"/>
                </a:solidFill>
                <a:cs typeface="Arial"/>
              </a:rPr>
              <a:t>Consejo Mexicano de Normalización y Evaluación  de  la  Conformidad 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es-MX" sz="2400" b="1" dirty="0">
                <a:solidFill>
                  <a:prstClr val="black"/>
                </a:solidFill>
                <a:cs typeface="Arial"/>
              </a:rPr>
              <a:t> </a:t>
            </a:r>
            <a:r>
              <a:rPr lang="es-MX" sz="2400" b="1" dirty="0" smtClean="0">
                <a:solidFill>
                  <a:prstClr val="black"/>
                </a:solidFill>
                <a:cs typeface="Arial"/>
              </a:rPr>
              <a:t>   </a:t>
            </a:r>
            <a:r>
              <a:rPr lang="es-MX" sz="2400" b="1" dirty="0" smtClean="0">
                <a:solidFill>
                  <a:prstClr val="black"/>
                </a:solidFill>
                <a:cs typeface="Arial Black"/>
              </a:rPr>
              <a:t>C O M E N O R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es-MX" sz="1400" b="1" dirty="0" smtClean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s-MX" sz="1400" b="1" dirty="0" smtClean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s-MX" sz="1400" b="1" dirty="0" smtClean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306024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0000"/>
                </a:solidFill>
              </a:rPr>
              <a:t>Perspectiva del Sector privado; reglamentos Técnicos y Procedimientos Evaluación de la Conformidad</a:t>
            </a:r>
            <a:endParaRPr lang="es-MX" sz="2400" b="1" dirty="0">
              <a:solidFill>
                <a:srgbClr val="000000"/>
              </a:solidFill>
            </a:endParaRPr>
          </a:p>
        </p:txBody>
      </p:sp>
      <p:pic>
        <p:nvPicPr>
          <p:cNvPr id="18" name="Picture 7" descr="comen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3" y="6086307"/>
            <a:ext cx="1269989" cy="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1986689"/>
            <a:ext cx="1872208" cy="36004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4"/>
            <a:ext cx="2122761" cy="1656182"/>
          </a:xfrm>
          <a:prstGeom prst="rect">
            <a:avLst/>
          </a:prstGeom>
          <a:ln w="38100" cap="rnd" cmpd="dbl">
            <a:solidFill>
              <a:schemeClr val="bg2">
                <a:lumMod val="75000"/>
                <a:alpha val="93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/>
          <p:cNvSpPr txBox="1"/>
          <p:nvPr/>
        </p:nvSpPr>
        <p:spPr>
          <a:xfrm>
            <a:off x="3923928" y="639746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10 febrero 2016 ® </a:t>
            </a:r>
            <a:r>
              <a:rPr lang="es-MX" sz="1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RLNava</a:t>
            </a:r>
            <a:endParaRPr lang="es-MX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1407840" y="3958877"/>
            <a:ext cx="6040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800" b="1" dirty="0" smtClean="0">
                <a:solidFill>
                  <a:srgbClr val="000000"/>
                </a:solidFill>
              </a:rPr>
              <a:t>Presentación  para: </a:t>
            </a:r>
            <a:r>
              <a:rPr lang="es-MX" altLang="es-MX" sz="2800" b="1" dirty="0">
                <a:solidFill>
                  <a:srgbClr val="7692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Simposio de Alto Nivel sobre Obstáculos Técnicos al Comercio para Reguladores Mexicanos</a:t>
            </a:r>
            <a:endParaRPr lang="es-MX" altLang="es-MX" sz="2800" dirty="0">
              <a:latin typeface="Arial" panose="020B0604020202020204" pitchFamily="34" charset="0"/>
            </a:endParaRPr>
          </a:p>
          <a:p>
            <a:pPr algn="ctr"/>
            <a:endParaRPr lang="es-MX" sz="2000" b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2" descr="standards_alliance_stack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5762457"/>
            <a:ext cx="1800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Logocn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09129"/>
            <a:ext cx="1205046" cy="11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Documentos\FOROS NACIONALES DE NORMALIZACIÓN\XIV-FORO DE NORMALIZACIÓN 2014\LOGOS\SE_horizontal_panton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1" y="-99392"/>
            <a:ext cx="1710126" cy="14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285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1134001" y="1067458"/>
          <a:ext cx="6966391" cy="535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022"/>
                <a:gridCol w="1356595"/>
                <a:gridCol w="1300728"/>
                <a:gridCol w="1212046"/>
              </a:tblGrid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Secretaría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Definitivas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Emergencia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Proyectos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SECRETARÍA DE ECONOMÍA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115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SECRETARÍA DE TURISMO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7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SAGARPA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123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SEMARNAT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117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STPS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SECRETARÍA DE ENERGÍA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89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SEDESOL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0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SECRETARÍA DE SALUD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146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SCT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111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108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SEGOB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1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SECRETARÍA DE SEGURIDAD PUBLICA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1</a:t>
                      </a: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8857" marR="18857" marT="9428" marB="9428" anchor="ctr"/>
                </a:tc>
              </a:tr>
              <a:tr h="40407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TOTAL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753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214</a:t>
                      </a:r>
                      <a:endParaRPr lang="es-MX" sz="16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208532" y="116632"/>
            <a:ext cx="545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</a:rPr>
              <a:t>CATALOGO DE NORMAS OFICIALES MEXICANAS 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95736" y="476672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prstClr val="black"/>
                </a:solidFill>
                <a:hlinkClick r:id="rId4"/>
              </a:rPr>
              <a:t>http://www.economia-noms.gob.mx/noms/consultasAction.do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305148" y="6444044"/>
            <a:ext cx="343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</a:rPr>
              <a:t>Fuente: Secretaria de Economía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3829" y="6488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20%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285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www.economia-noms.gob.mx/noms/imagenes_botones/pixelROJOnor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438275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08532" y="188640"/>
            <a:ext cx="538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</a:rPr>
              <a:t>CATALOGO GENERAL DE NORMAS NOM, NMX, NRF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95736" y="528935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prstClr val="black"/>
                </a:solidFill>
                <a:hlinkClick r:id="rId3"/>
              </a:rPr>
              <a:t>http://www.economia-noms.gob.mx/noms/consultasAction.do</a:t>
            </a:r>
            <a:endParaRPr lang="es-MX" sz="1400" dirty="0">
              <a:solidFill>
                <a:prstClr val="black"/>
              </a:solidFill>
            </a:endParaRPr>
          </a:p>
        </p:txBody>
      </p:sp>
      <p:graphicFrame>
        <p:nvGraphicFramePr>
          <p:cNvPr id="2" name="1 Gráfico"/>
          <p:cNvGraphicFramePr/>
          <p:nvPr>
            <p:extLst/>
          </p:nvPr>
        </p:nvGraphicFramePr>
        <p:xfrm>
          <a:off x="957486" y="1772816"/>
          <a:ext cx="6662514" cy="469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267744" y="1228690"/>
            <a:ext cx="446449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642F04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prstClr val="white"/>
                </a:solidFill>
              </a:rPr>
              <a:t>TOTAL DE NORMAS  ----  5,731</a:t>
            </a:r>
            <a:endParaRPr lang="es-MX" sz="2000" b="1" dirty="0">
              <a:solidFill>
                <a:prstClr val="white"/>
              </a:solidFill>
            </a:endParaRPr>
          </a:p>
        </p:txBody>
      </p:sp>
      <p:pic>
        <p:nvPicPr>
          <p:cNvPr id="27" name="Picture 7" descr="comen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9" y="6175341"/>
            <a:ext cx="1190506" cy="49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Documents and Settings\All Users\Documentos\FOROS NACIONALES DE NORMALIZACIÓN\XIV-FORO DE NORMALIZACIÓN 2014\LOGOS\SE_horizontal_pantone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88"/>
            <a:ext cx="2088232" cy="17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6625282" y="6237312"/>
            <a:ext cx="1979166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192" y="284364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Las NRF en vías de ser sustituidas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284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32"/>
            <a:ext cx="8653369" cy="617448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3853" y="6309320"/>
            <a:ext cx="8208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Participación estimada de mercado, de asociados de COMENOR por actividad.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s-MX" alt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2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507"/>
            <a:ext cx="3058318" cy="1224136"/>
          </a:xfrm>
          <a:prstGeom prst="rect">
            <a:avLst/>
          </a:prstGeom>
        </p:spPr>
      </p:pic>
      <p:pic>
        <p:nvPicPr>
          <p:cNvPr id="6" name="Picture 2" descr="standards_alliance_sta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5979794"/>
            <a:ext cx="1800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sosceles Triangle 9"/>
          <p:cNvSpPr/>
          <p:nvPr/>
        </p:nvSpPr>
        <p:spPr>
          <a:xfrm>
            <a:off x="1400370" y="1567566"/>
            <a:ext cx="4608512" cy="48290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rial Black" panose="020B0A04020102020204" pitchFamily="34" charset="0"/>
              </a:rPr>
              <a:t>NMX, </a:t>
            </a:r>
            <a:r>
              <a:rPr lang="es-MX" sz="1400" dirty="0" smtClean="0">
                <a:latin typeface="Arial Black" panose="020B0A04020102020204" pitchFamily="34" charset="0"/>
              </a:rPr>
              <a:t>ESPECIFICACIONES</a:t>
            </a:r>
            <a:endParaRPr lang="es-MX" sz="1400" dirty="0">
              <a:latin typeface="Arial Black" panose="020B0A040201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87824" y="3212976"/>
            <a:ext cx="172819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7830" y="3212976"/>
            <a:ext cx="1262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840530" y="3229199"/>
            <a:ext cx="172819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1737" y="2459503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NOM</a:t>
            </a:r>
            <a:endParaRPr lang="es-MX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2843808" y="3356992"/>
            <a:ext cx="57606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angle 17"/>
          <p:cNvSpPr/>
          <p:nvPr/>
        </p:nvSpPr>
        <p:spPr>
          <a:xfrm>
            <a:off x="3491880" y="3387129"/>
            <a:ext cx="576064" cy="1343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solidFill>
                  <a:schemeClr val="tx1"/>
                </a:solidFill>
              </a:rPr>
              <a:t>N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M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7944" y="3387129"/>
            <a:ext cx="504056" cy="1338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2910819" y="3501007"/>
            <a:ext cx="453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N</a:t>
            </a:r>
          </a:p>
          <a:p>
            <a:r>
              <a:rPr lang="es-MX" sz="2400" b="1" dirty="0" smtClean="0"/>
              <a:t>M</a:t>
            </a:r>
          </a:p>
          <a:p>
            <a:r>
              <a:rPr lang="es-MX" sz="2400" b="1" dirty="0" smtClean="0"/>
              <a:t>X</a:t>
            </a:r>
            <a:endParaRPr lang="es-MX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019484" y="3423981"/>
            <a:ext cx="576064" cy="1343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solidFill>
                  <a:schemeClr val="tx1"/>
                </a:solidFill>
              </a:rPr>
              <a:t>N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M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8073" y="862340"/>
            <a:ext cx="558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anose="020B0A04020102020204" pitchFamily="34" charset="0"/>
              </a:rPr>
              <a:t>ESTRATEGIA EN PROCESO </a:t>
            </a:r>
            <a:endParaRPr lang="es-MX" sz="2800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73" y="1563499"/>
            <a:ext cx="3523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anose="020B0A04020102020204" pitchFamily="34" charset="0"/>
              </a:rPr>
              <a:t>INTERNACIONAL</a:t>
            </a:r>
            <a:endParaRPr lang="es-MX" sz="2800" dirty="0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7996" y="1573024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anose="020B0A04020102020204" pitchFamily="34" charset="0"/>
              </a:rPr>
              <a:t>EXTRANJERAS</a:t>
            </a:r>
            <a:endParaRPr lang="es-MX" sz="2800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997" y="2459503"/>
            <a:ext cx="177965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IEC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ISO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CODEX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ITU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6" name="TextBox 25"/>
          <p:cNvSpPr txBox="1"/>
          <p:nvPr/>
        </p:nvSpPr>
        <p:spPr>
          <a:xfrm>
            <a:off x="5562099" y="2498971"/>
            <a:ext cx="35739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NFPA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ASTM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AGA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Etc.</a:t>
            </a:r>
            <a:endParaRPr lang="es-MX" sz="3200" dirty="0">
              <a:latin typeface="Arial Black" panose="020B0A04020102020204" pitchFamily="34" charset="0"/>
            </a:endParaRPr>
          </a:p>
          <a:p>
            <a:r>
              <a:rPr lang="es-MX" sz="3200" dirty="0" smtClean="0">
                <a:latin typeface="Arial Black" panose="020B0A04020102020204" pitchFamily="34" charset="0"/>
              </a:rPr>
              <a:t>80% MERCADO</a:t>
            </a:r>
          </a:p>
          <a:p>
            <a:r>
              <a:rPr lang="es-MX" sz="3200" dirty="0">
                <a:latin typeface="Arial Black" panose="020B0A04020102020204" pitchFamily="34" charset="0"/>
              </a:rPr>
              <a:t> </a:t>
            </a:r>
            <a:r>
              <a:rPr lang="es-MX" sz="3200" dirty="0" smtClean="0">
                <a:latin typeface="Arial Black" panose="020B0A04020102020204" pitchFamily="34" charset="0"/>
              </a:rPr>
              <a:t> ES NAFTA</a:t>
            </a:r>
            <a:endParaRPr lang="es-MX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/>
        </p:nvSpPr>
        <p:spPr>
          <a:xfrm>
            <a:off x="323528" y="1398190"/>
            <a:ext cx="8640960" cy="5526609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568" name="Shape 568"/>
          <p:cNvSpPr/>
          <p:nvPr/>
        </p:nvSpPr>
        <p:spPr>
          <a:xfrm>
            <a:off x="1902024" y="499179"/>
            <a:ext cx="5220406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57200">
              <a:defRPr sz="35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lvl1pPr>
          </a:lstStyle>
          <a:p>
            <a:r>
              <a:rPr sz="4000" dirty="0" err="1"/>
              <a:t>Participación</a:t>
            </a:r>
            <a:r>
              <a:rPr sz="4000" dirty="0"/>
              <a:t>  regional</a:t>
            </a:r>
          </a:p>
        </p:txBody>
      </p:sp>
      <p:pic>
        <p:nvPicPr>
          <p:cNvPr id="569" name="logoA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5046" y="513396"/>
            <a:ext cx="707606" cy="659253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Shape 570"/>
          <p:cNvSpPr/>
          <p:nvPr/>
        </p:nvSpPr>
        <p:spPr>
          <a:xfrm>
            <a:off x="899592" y="1839695"/>
            <a:ext cx="7813060" cy="487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endParaRPr lang="es-MX" sz="2400" dirty="0" smtClean="0"/>
          </a:p>
          <a:p>
            <a:pPr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endParaRPr lang="es-MX" sz="2400" dirty="0"/>
          </a:p>
          <a:p>
            <a:pPr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 err="1" smtClean="0"/>
              <a:t>En</a:t>
            </a:r>
            <a:r>
              <a:rPr sz="2400" b="1" dirty="0" smtClean="0"/>
              <a:t> </a:t>
            </a:r>
            <a:r>
              <a:rPr sz="2400" b="1" dirty="0"/>
              <a:t>el </a:t>
            </a:r>
            <a:r>
              <a:rPr sz="2400" b="1" dirty="0" err="1"/>
              <a:t>ámbito</a:t>
            </a:r>
            <a:r>
              <a:rPr sz="2400" b="1" dirty="0"/>
              <a:t> </a:t>
            </a:r>
            <a:r>
              <a:rPr sz="2400" b="1" dirty="0" err="1"/>
              <a:t>técnico</a:t>
            </a:r>
            <a:r>
              <a:rPr sz="2400" b="1" dirty="0"/>
              <a:t> se </a:t>
            </a:r>
            <a:r>
              <a:rPr lang="es-MX" sz="2400" b="1" dirty="0" smtClean="0"/>
              <a:t>atienden </a:t>
            </a:r>
            <a:r>
              <a:rPr sz="2400" b="1" dirty="0" err="1" smtClean="0"/>
              <a:t>reuniones</a:t>
            </a:r>
            <a:r>
              <a:rPr sz="2400" b="1" dirty="0" smtClean="0"/>
              <a:t> </a:t>
            </a:r>
            <a:r>
              <a:rPr sz="2400" b="1" dirty="0"/>
              <a:t>de </a:t>
            </a:r>
            <a:r>
              <a:rPr sz="2400" b="1" dirty="0" err="1"/>
              <a:t>armonización</a:t>
            </a:r>
            <a:r>
              <a:rPr sz="2400" b="1" dirty="0"/>
              <a:t> de los </a:t>
            </a:r>
            <a:r>
              <a:rPr sz="2400" b="1" dirty="0" err="1"/>
              <a:t>productos</a:t>
            </a:r>
            <a:r>
              <a:rPr sz="2400" b="1" dirty="0"/>
              <a:t> </a:t>
            </a:r>
            <a:r>
              <a:rPr sz="2400" b="1" dirty="0" err="1"/>
              <a:t>siguientes</a:t>
            </a:r>
            <a:r>
              <a:rPr sz="2400" b="1" dirty="0" smtClean="0"/>
              <a:t>: </a:t>
            </a:r>
            <a:endParaRPr sz="2400" b="1" dirty="0"/>
          </a:p>
          <a:p>
            <a:pPr algn="just"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/>
              <a:t>• </a:t>
            </a:r>
            <a:r>
              <a:rPr sz="2400" b="1" dirty="0" err="1"/>
              <a:t>Electrodomésticos</a:t>
            </a:r>
            <a:r>
              <a:rPr sz="2400" b="1" dirty="0"/>
              <a:t> y </a:t>
            </a:r>
            <a:r>
              <a:rPr sz="2400" b="1" dirty="0" err="1"/>
              <a:t>aparatos</a:t>
            </a:r>
            <a:r>
              <a:rPr sz="2400" b="1" dirty="0"/>
              <a:t> </a:t>
            </a:r>
            <a:r>
              <a:rPr sz="2400" b="1" dirty="0" err="1" smtClean="0"/>
              <a:t>similares</a:t>
            </a:r>
            <a:r>
              <a:rPr lang="es-MX" sz="2400" b="1" dirty="0" smtClean="0"/>
              <a:t> </a:t>
            </a:r>
            <a:r>
              <a:rPr lang="es-MX" sz="2400" b="1" smtClean="0"/>
              <a:t>(refrigeradores</a:t>
            </a:r>
            <a:r>
              <a:rPr sz="2400" b="1" smtClean="0"/>
              <a:t>;</a:t>
            </a:r>
            <a:endParaRPr sz="2400" b="1" dirty="0"/>
          </a:p>
          <a:p>
            <a:pPr algn="just"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/>
              <a:t>• </a:t>
            </a:r>
            <a:r>
              <a:rPr sz="2400" b="1" dirty="0" err="1"/>
              <a:t>Motores</a:t>
            </a:r>
            <a:r>
              <a:rPr sz="2400" b="1" dirty="0"/>
              <a:t> – </a:t>
            </a:r>
            <a:r>
              <a:rPr sz="2400" b="1" dirty="0" err="1"/>
              <a:t>compresores</a:t>
            </a:r>
            <a:r>
              <a:rPr sz="2400" b="1" dirty="0"/>
              <a:t>;</a:t>
            </a:r>
          </a:p>
          <a:p>
            <a:pPr algn="just"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/>
              <a:t>• </a:t>
            </a:r>
            <a:r>
              <a:rPr sz="2400" b="1" dirty="0" err="1"/>
              <a:t>Lámparas</a:t>
            </a:r>
            <a:r>
              <a:rPr sz="2400" b="1" dirty="0"/>
              <a:t> </a:t>
            </a:r>
            <a:r>
              <a:rPr sz="2400" b="1" dirty="0" err="1"/>
              <a:t>autobalastradas</a:t>
            </a:r>
            <a:r>
              <a:rPr sz="2400" b="1" dirty="0"/>
              <a:t>;</a:t>
            </a:r>
          </a:p>
          <a:p>
            <a:pPr algn="just"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/>
              <a:t>• </a:t>
            </a:r>
            <a:r>
              <a:rPr sz="2400" b="1" dirty="0" err="1"/>
              <a:t>Vehículos</a:t>
            </a:r>
            <a:r>
              <a:rPr sz="2400" b="1" dirty="0"/>
              <a:t> </a:t>
            </a:r>
            <a:r>
              <a:rPr sz="2400" b="1" dirty="0" err="1"/>
              <a:t>eléctricos</a:t>
            </a:r>
            <a:r>
              <a:rPr sz="2400" b="1" dirty="0"/>
              <a:t>;</a:t>
            </a:r>
          </a:p>
          <a:p>
            <a:pPr algn="just"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/>
              <a:t>• </a:t>
            </a:r>
            <a:r>
              <a:rPr sz="2400" b="1" dirty="0" err="1"/>
              <a:t>Dispositivos</a:t>
            </a:r>
            <a:r>
              <a:rPr sz="2400" b="1" dirty="0"/>
              <a:t> </a:t>
            </a:r>
            <a:r>
              <a:rPr sz="2400" b="1" dirty="0" err="1"/>
              <a:t>piloto</a:t>
            </a:r>
            <a:r>
              <a:rPr sz="2400" b="1" dirty="0"/>
              <a:t>;</a:t>
            </a:r>
          </a:p>
          <a:p>
            <a:pPr algn="just"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/>
              <a:t>• </a:t>
            </a:r>
            <a:r>
              <a:rPr sz="2400" b="1" dirty="0" err="1"/>
              <a:t>Interruptores</a:t>
            </a:r>
            <a:r>
              <a:rPr sz="2400" b="1" dirty="0"/>
              <a:t> de </a:t>
            </a:r>
            <a:r>
              <a:rPr sz="2400" b="1" dirty="0" err="1"/>
              <a:t>proximidad</a:t>
            </a:r>
            <a:r>
              <a:rPr sz="2400" b="1" dirty="0"/>
              <a:t>;</a:t>
            </a:r>
          </a:p>
          <a:p>
            <a:pPr algn="just"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/>
              <a:t>• </a:t>
            </a:r>
            <a:r>
              <a:rPr sz="2400" b="1" dirty="0" err="1"/>
              <a:t>Contactores</a:t>
            </a:r>
            <a:r>
              <a:rPr sz="2400" b="1" dirty="0"/>
              <a:t>, </a:t>
            </a:r>
            <a:r>
              <a:rPr sz="2400" b="1" dirty="0" err="1"/>
              <a:t>controladores</a:t>
            </a:r>
            <a:r>
              <a:rPr sz="2400" b="1" dirty="0"/>
              <a:t> y </a:t>
            </a:r>
            <a:r>
              <a:rPr sz="2400" b="1" dirty="0" err="1"/>
              <a:t>centros</a:t>
            </a:r>
            <a:r>
              <a:rPr sz="2400" b="1" dirty="0"/>
              <a:t> de control;</a:t>
            </a:r>
          </a:p>
          <a:p>
            <a:pPr algn="just" defTabSz="321457">
              <a:defRPr sz="2500">
                <a:solidFill>
                  <a:srgbClr val="FFFFFF"/>
                </a:solidFill>
                <a:latin typeface="Helvetica Neue LT Com 77 Bold Condensed"/>
                <a:ea typeface="Helvetica Neue LT Com 77 Bold Condensed"/>
                <a:cs typeface="Helvetica Neue LT Com 77 Bold Condensed"/>
                <a:sym typeface="Helvetica Neue LT Com 77 Bold Condensed"/>
              </a:defRPr>
            </a:pPr>
            <a:r>
              <a:rPr sz="2400" b="1" dirty="0"/>
              <a:t>• </a:t>
            </a:r>
            <a:r>
              <a:rPr sz="2400" b="1" dirty="0" err="1"/>
              <a:t>Interruptores</a:t>
            </a:r>
            <a:r>
              <a:rPr sz="2400" b="1" dirty="0"/>
              <a:t> de </a:t>
            </a:r>
            <a:r>
              <a:rPr sz="2400" b="1" dirty="0" err="1"/>
              <a:t>circuito</a:t>
            </a:r>
            <a:r>
              <a:rPr sz="2400" b="1" dirty="0"/>
              <a:t> </a:t>
            </a:r>
            <a:r>
              <a:rPr sz="2400" b="1" dirty="0" err="1"/>
              <a:t>por</a:t>
            </a:r>
            <a:r>
              <a:rPr sz="2400" b="1" dirty="0"/>
              <a:t> </a:t>
            </a:r>
            <a:r>
              <a:rPr sz="2400" b="1" dirty="0" err="1"/>
              <a:t>falla</a:t>
            </a:r>
            <a:r>
              <a:rPr sz="2400" b="1" dirty="0"/>
              <a:t> a </a:t>
            </a:r>
            <a:r>
              <a:rPr sz="2400" b="1" dirty="0" err="1"/>
              <a:t>tierra</a:t>
            </a:r>
            <a:r>
              <a:rPr sz="2400" b="1" dirty="0"/>
              <a:t>.</a:t>
            </a:r>
          </a:p>
        </p:txBody>
      </p:sp>
      <p:pic>
        <p:nvPicPr>
          <p:cNvPr id="571" name="logo canena sin fond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5154" y="1398190"/>
            <a:ext cx="2234145" cy="1099696"/>
          </a:xfrm>
          <a:prstGeom prst="rect">
            <a:avLst/>
          </a:prstGeom>
          <a:ln w="25400">
            <a:miter lim="400000"/>
          </a:ln>
          <a:effectLst>
            <a:outerShdw blurRad="127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0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600"/>
            <a:ext cx="3058318" cy="1224136"/>
          </a:xfrm>
          <a:prstGeom prst="rect">
            <a:avLst/>
          </a:prstGeom>
        </p:spPr>
      </p:pic>
      <p:pic>
        <p:nvPicPr>
          <p:cNvPr id="6" name="Picture 2" descr="standards_alliance_sta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67" y="6202885"/>
            <a:ext cx="1800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836712"/>
            <a:ext cx="43790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RETOS, ACCIONES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REGULACIONES Y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ESTÁNDARES</a:t>
            </a:r>
          </a:p>
          <a:p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17233"/>
            <a:ext cx="891026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ial Black" panose="020B0A04020102020204" pitchFamily="34" charset="0"/>
              </a:rPr>
              <a:t>TIEMPOS : 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Elaboración de Estándares</a:t>
            </a:r>
          </a:p>
          <a:p>
            <a:r>
              <a:rPr lang="es-MX" sz="2400" dirty="0" smtClean="0">
                <a:latin typeface="Arial Black" panose="020B0A04020102020204" pitchFamily="34" charset="0"/>
              </a:rPr>
              <a:t>  Ejemplos. Sector Electrotécnico: IEC 30 meses, </a:t>
            </a:r>
          </a:p>
          <a:p>
            <a:r>
              <a:rPr lang="es-MX" sz="2400" dirty="0"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latin typeface="Arial Black" panose="020B0A04020102020204" pitchFamily="34" charset="0"/>
              </a:rPr>
              <a:t>                 México 23 meses, </a:t>
            </a:r>
          </a:p>
          <a:p>
            <a:r>
              <a:rPr lang="es-MX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reto bajar a 18 meses, </a:t>
            </a:r>
          </a:p>
          <a:p>
            <a:r>
              <a:rPr lang="es-MX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es-MX" sz="2400" dirty="0" smtClean="0">
                <a:latin typeface="Arial Black" panose="020B0A04020102020204" pitchFamily="34" charset="0"/>
              </a:rPr>
              <a:t>ACCIÓN, Trabajo conjunto: IP y Gobierno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Elaboración de Regulaciones y </a:t>
            </a:r>
            <a:r>
              <a:rPr lang="es-MX" sz="24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PEC’s</a:t>
            </a:r>
            <a:endParaRPr lang="es-MX" sz="24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es-MX" sz="2400" dirty="0" smtClean="0">
                <a:latin typeface="Arial Black" panose="020B0A04020102020204" pitchFamily="34" charset="0"/>
              </a:rPr>
              <a:t>   Apoyo a las autoridades que lo permiten; cambios</a:t>
            </a:r>
          </a:p>
          <a:p>
            <a:r>
              <a:rPr lang="es-MX" sz="2400" dirty="0"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latin typeface="Arial Black" panose="020B0A04020102020204" pitchFamily="34" charset="0"/>
              </a:rPr>
              <a:t>   en los procesos de discusión y votación</a:t>
            </a:r>
          </a:p>
          <a:p>
            <a:endParaRPr lang="es-MX" sz="2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s-MX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600"/>
            <a:ext cx="3058318" cy="1224136"/>
          </a:xfrm>
          <a:prstGeom prst="rect">
            <a:avLst/>
          </a:prstGeom>
        </p:spPr>
      </p:pic>
      <p:pic>
        <p:nvPicPr>
          <p:cNvPr id="6" name="Picture 2" descr="standards_alliance_sta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67" y="6202885"/>
            <a:ext cx="1800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836712"/>
            <a:ext cx="43790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RETOS, ACCIONES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REGULACIONES Y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ESTÁNDARES</a:t>
            </a:r>
          </a:p>
          <a:p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17233"/>
            <a:ext cx="87769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PEC </a:t>
            </a:r>
            <a:r>
              <a:rPr lang="es-MX" sz="2400" dirty="0" smtClean="0">
                <a:latin typeface="Arial Black" panose="020B0A04020102020204" pitchFamily="34" charset="0"/>
              </a:rPr>
              <a:t>Adaptar en la medida de los posible los</a:t>
            </a:r>
          </a:p>
          <a:p>
            <a:r>
              <a:rPr lang="es-MX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</a:t>
            </a:r>
            <a:r>
              <a:rPr lang="es-MX" sz="2400" dirty="0" smtClean="0">
                <a:latin typeface="Arial Black" panose="020B0A04020102020204" pitchFamily="34" charset="0"/>
              </a:rPr>
              <a:t>INTERNACIONALES, considerando lo </a:t>
            </a:r>
          </a:p>
          <a:p>
            <a:r>
              <a:rPr lang="es-MX" sz="2400" dirty="0"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latin typeface="Arial Black" panose="020B0A04020102020204" pitchFamily="34" charset="0"/>
              </a:rPr>
              <a:t>         previamente comentado: </a:t>
            </a:r>
          </a:p>
          <a:p>
            <a:r>
              <a:rPr lang="es-MX" sz="2400" dirty="0"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latin typeface="Arial Black" panose="020B0A04020102020204" pitchFamily="34" charset="0"/>
              </a:rPr>
              <a:t>         desviaciones nacionales, por situación</a:t>
            </a:r>
          </a:p>
          <a:p>
            <a:r>
              <a:rPr lang="es-MX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</a:t>
            </a:r>
            <a:r>
              <a:rPr lang="es-MX" sz="2400" dirty="0" smtClean="0">
                <a:latin typeface="Arial Black" panose="020B0A04020102020204" pitchFamily="34" charset="0"/>
              </a:rPr>
              <a:t>geográfica o infraestructura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Participación activa en los comités  y órganos de </a:t>
            </a:r>
          </a:p>
          <a:p>
            <a:r>
              <a:rPr lang="es-MX" sz="2400" smtClean="0">
                <a:solidFill>
                  <a:schemeClr val="tx2"/>
                </a:solidFill>
                <a:latin typeface="Arial Black" panose="020B0A04020102020204" pitchFamily="34" charset="0"/>
              </a:rPr>
              <a:t>Gobierno De </a:t>
            </a:r>
            <a:r>
              <a:rPr lang="es-MX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IEC, ISO, Codex, etc. e influir en ellos.</a:t>
            </a:r>
          </a:p>
          <a:p>
            <a:endParaRPr lang="es-MX" sz="24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es-MX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600"/>
            <a:ext cx="3058318" cy="1224136"/>
          </a:xfrm>
          <a:prstGeom prst="rect">
            <a:avLst/>
          </a:prstGeom>
        </p:spPr>
      </p:pic>
      <p:pic>
        <p:nvPicPr>
          <p:cNvPr id="6" name="Picture 2" descr="standards_alliance_sta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67" y="6202885"/>
            <a:ext cx="1800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836712"/>
            <a:ext cx="43790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RETOS, ACCIONES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REGULACIONES Y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ESTÁNDARES</a:t>
            </a:r>
          </a:p>
          <a:p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17233"/>
            <a:ext cx="900926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¿Cómo mantener expedito el flujo de bienes,</a:t>
            </a:r>
          </a:p>
          <a:p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Conservando los elementos de Eficiencia,</a:t>
            </a:r>
          </a:p>
          <a:p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Seguridad (protección a la vida, humana, animal, </a:t>
            </a:r>
          </a:p>
          <a:p>
            <a:r>
              <a:rPr lang="es-MX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Vegetal?</a:t>
            </a:r>
          </a:p>
          <a:p>
            <a:endParaRPr lang="es-MX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s-MX" sz="2400" dirty="0" smtClean="0">
                <a:latin typeface="Arial Black" panose="020B0A04020102020204" pitchFamily="34" charset="0"/>
              </a:rPr>
              <a:t>ACCIONES:”MLA” ejemplos:  EMA - “</a:t>
            </a:r>
            <a:r>
              <a:rPr lang="es-MX" sz="2400" dirty="0" err="1" smtClean="0">
                <a:latin typeface="Arial Black" panose="020B0A04020102020204" pitchFamily="34" charset="0"/>
              </a:rPr>
              <a:t>CBScheme</a:t>
            </a:r>
            <a:r>
              <a:rPr lang="es-MX" sz="2400" dirty="0" smtClean="0">
                <a:latin typeface="Arial Black" panose="020B0A04020102020204" pitchFamily="34" charset="0"/>
              </a:rPr>
              <a:t>”, </a:t>
            </a:r>
          </a:p>
          <a:p>
            <a:r>
              <a:rPr lang="es-MX" sz="2400" dirty="0"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latin typeface="Arial Black" panose="020B0A04020102020204" pitchFamily="34" charset="0"/>
              </a:rPr>
              <a:t>       IQNET, GFSI  y “MRA” 10+en el Sector </a:t>
            </a:r>
          </a:p>
          <a:p>
            <a:r>
              <a:rPr lang="es-MX" sz="2400" dirty="0" smtClean="0">
                <a:latin typeface="Arial Black" panose="020B0A04020102020204" pitchFamily="34" charset="0"/>
              </a:rPr>
              <a:t>Electrotécnico</a:t>
            </a:r>
          </a:p>
          <a:p>
            <a:r>
              <a:rPr lang="es-MX" sz="2400" dirty="0"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latin typeface="Arial Black" panose="020B0A04020102020204" pitchFamily="34" charset="0"/>
              </a:rPr>
              <a:t> Indispensable ya que mientras en “WTO” se avanza</a:t>
            </a:r>
          </a:p>
          <a:p>
            <a:r>
              <a:rPr lang="es-MX" sz="2400" dirty="0">
                <a:latin typeface="Arial Black" panose="020B0A04020102020204" pitchFamily="34" charset="0"/>
              </a:rPr>
              <a:t>l</a:t>
            </a:r>
            <a:r>
              <a:rPr lang="es-MX" sz="2400" dirty="0" smtClean="0">
                <a:latin typeface="Arial Black" panose="020B0A04020102020204" pitchFamily="34" charset="0"/>
              </a:rPr>
              <a:t>entamente acuerdos </a:t>
            </a:r>
            <a:r>
              <a:rPr lang="es-MX" sz="2400" dirty="0" err="1" smtClean="0">
                <a:latin typeface="Arial Black" panose="020B0A04020102020204" pitchFamily="34" charset="0"/>
              </a:rPr>
              <a:t>comoTPP</a:t>
            </a:r>
            <a:r>
              <a:rPr lang="es-MX" sz="2400" dirty="0" smtClean="0">
                <a:latin typeface="Arial Black" panose="020B0A04020102020204" pitchFamily="34" charset="0"/>
              </a:rPr>
              <a:t>, ya abren opciones </a:t>
            </a:r>
          </a:p>
          <a:p>
            <a:r>
              <a:rPr lang="es-MX" sz="2400" dirty="0" smtClean="0">
                <a:latin typeface="Arial Black" panose="020B0A04020102020204" pitchFamily="34" charset="0"/>
              </a:rPr>
              <a:t>de nueva generación.    </a:t>
            </a:r>
            <a:endParaRPr lang="es-MX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600"/>
            <a:ext cx="3058318" cy="1224136"/>
          </a:xfrm>
          <a:prstGeom prst="rect">
            <a:avLst/>
          </a:prstGeom>
        </p:spPr>
      </p:pic>
      <p:pic>
        <p:nvPicPr>
          <p:cNvPr id="6" name="Picture 2" descr="standards_alliance_sta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5762457"/>
            <a:ext cx="1800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2283802"/>
            <a:ext cx="42803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/>
              <a:t>GRACIAS</a:t>
            </a:r>
          </a:p>
          <a:p>
            <a:r>
              <a:rPr lang="es-MX" sz="6600" dirty="0" smtClean="0"/>
              <a:t>THANK YOU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18691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600"/>
            <a:ext cx="3058318" cy="1224136"/>
          </a:xfrm>
          <a:prstGeom prst="rect">
            <a:avLst/>
          </a:prstGeom>
        </p:spPr>
      </p:pic>
      <p:pic>
        <p:nvPicPr>
          <p:cNvPr id="6" name="Picture 2" descr="standards_alliance_sta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5762457"/>
            <a:ext cx="1800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1128"/>
            <a:ext cx="3058318" cy="12241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1521" y="-20300573"/>
            <a:ext cx="8784975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/>
              <a:t>El </a:t>
            </a:r>
            <a:r>
              <a:rPr lang="es-MX" sz="1050" dirty="0"/>
              <a:t>marco de actuación de esta dependencia tiene su sustento en un diverso marco normativo partiendo, por una parte, de diversos tratados y acuerdos bilaterales y multilaterales en materia comercial y de inversión, de los que México forma parte, y por la otra, a través de diversas leyes, como son la de Comercio Exterior, de Bienes Nacionales, de Presupuesto y Responsabilidad Hacendaria, de Metrología y Normalización, para el Desarrollo de la Competitividad de la Micro, Pequeña y Mediana Empresa, Minera, de Competencia Económica, de Inversión Extranjera, de Protección al Consumidor, de Correduría Pública, de las Entidades Paraestatales, para el Fomento de la Microindustria y la Actividad Artesanal, de Cámaras Empresariales y sus Confederaciones, de Adquisiciones, Arrendamientos y Servicios del Sector Público, de Obras Públicas y Servicios Relacionados con las Mismas, y otros ordenamientos cuyas disposiciones le impongan a la Secretaría de Economía y el sector coordinado su aplicación y vigilancia.</a:t>
            </a:r>
          </a:p>
          <a:p>
            <a:r>
              <a:rPr lang="es-MX" sz="1050" b="1" dirty="0"/>
              <a:t>I. Diagnóstico</a:t>
            </a:r>
            <a:endParaRPr lang="es-MX" sz="1050" dirty="0"/>
          </a:p>
          <a:p>
            <a:r>
              <a:rPr lang="es-MX" sz="1050" dirty="0"/>
              <a:t>En los últimos 30 años, México ha experimentado una profunda transformación en su estructura productiva, como resultado de un proceso de apertura e integración a la economía internacional, que ha puesto a prueba la capacidad del sector productivo para adaptarse a un entorno caracterizado por factores como la productividad, competitividad, competencia económica, innovación, cadenas globales de valor, contenido nacional, mejora regulatoria, bloques comerciales y facilitación comercial, que habían estado ausentes o limitados en torno a una transición institucional lenta, de un modelo de economía cerrada a uno de apertura al mercado global.</a:t>
            </a:r>
          </a:p>
          <a:p>
            <a:r>
              <a:rPr lang="es-MX" sz="1050" dirty="0"/>
              <a:t>De manera individual cada sector, empresa o región ha tenido que desplegar su propia estrategia para integrarse de la mejor manera a este cambio, de tal modo que pueda maximizar los beneficios de ello o minimizar los costos de ese proceso. Esto ha derivado en que dichas entidades económicas se hayan incorporado y asimilado (en distintos grados y orientaciones) a los cambios asociados de la integración de nuestro país a la economía internacional, generando diferencias que se dejan sentir en el mercado interno, tanto a nivel sectorial como regional.</a:t>
            </a:r>
          </a:p>
        </p:txBody>
      </p:sp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625282" y="6237312"/>
            <a:ext cx="1979166" cy="5040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652120" y="493158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 Narrow" panose="020B0606020202030204" pitchFamily="34" charset="0"/>
              </a:rPr>
              <a:t>22 de abril de 1997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pic>
        <p:nvPicPr>
          <p:cNvPr id="11" name="Picture 8" descr="marco normat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0" y="1353113"/>
            <a:ext cx="3591336" cy="24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860032" y="1700808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 Narrow" panose="020B0606020202030204" pitchFamily="34" charset="0"/>
              </a:rPr>
              <a:t>Ley Federal sobre Metrología y Normalización ( LFMN ) </a:t>
            </a:r>
          </a:p>
          <a:p>
            <a:pPr algn="ctr"/>
            <a:r>
              <a:rPr lang="es-MX" sz="2800" b="1" dirty="0" smtClean="0">
                <a:latin typeface="Arial Narrow" panose="020B0606020202030204" pitchFamily="34" charset="0"/>
              </a:rPr>
              <a:t>01 de julio de 1992 y su revisión de 1997 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64440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 Narrow" panose="020B0606020202030204" pitchFamily="34" charset="0"/>
              </a:rPr>
              <a:t>Lámina 3</a:t>
            </a:r>
            <a:endParaRPr lang="es-MX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2816" y="570607"/>
            <a:ext cx="6454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smtClean="0"/>
              <a:t>ANTECEDENTES: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6842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omen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924175"/>
            <a:ext cx="122555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981200" y="3313113"/>
            <a:ext cx="532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s-MX" altLang="es-MX" sz="1100" b="1"/>
              <a:t>Consejo Mexicano de Normalización  y  Evaluación de la Conformidad, A. C</a:t>
            </a:r>
            <a:r>
              <a:rPr lang="es-MX" altLang="es-MX" sz="1100" b="1">
                <a:solidFill>
                  <a:srgbClr val="000092"/>
                </a:solidFill>
              </a:rPr>
              <a:t>.</a:t>
            </a:r>
          </a:p>
        </p:txBody>
      </p:sp>
      <p:pic>
        <p:nvPicPr>
          <p:cNvPr id="136196" name="Picture 4" descr="norm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484313"/>
            <a:ext cx="8509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s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773238"/>
            <a:ext cx="1404937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innt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635125"/>
            <a:ext cx="1039813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9" name="Picture 7" descr="ciat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815013"/>
            <a:ext cx="1223962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0" name="Picture 8" descr="onnc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96875"/>
            <a:ext cx="944562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1" name="Picture 9" descr="imn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02020"/>
              </a:clrFrom>
              <a:clrTo>
                <a:srgbClr val="2020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2"/>
          <a:stretch>
            <a:fillRect/>
          </a:stretch>
        </p:blipFill>
        <p:spPr bwMode="auto">
          <a:xfrm>
            <a:off x="6034088" y="384175"/>
            <a:ext cx="890587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2" name="Picture 10" descr="comerca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8" b="9253"/>
          <a:stretch>
            <a:fillRect/>
          </a:stretch>
        </p:blipFill>
        <p:spPr bwMode="auto">
          <a:xfrm>
            <a:off x="7786688" y="2636838"/>
            <a:ext cx="81756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3" name="Picture 11" descr="ny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74638"/>
            <a:ext cx="957263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4" name="Picture 12" descr="ci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33825"/>
            <a:ext cx="11969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6" name="Picture 14" descr="crt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4" b="22754"/>
          <a:stretch>
            <a:fillRect/>
          </a:stretch>
        </p:blipFill>
        <p:spPr bwMode="auto">
          <a:xfrm>
            <a:off x="3132138" y="4468813"/>
            <a:ext cx="29178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7" name="Picture 15" descr="cimex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b="12500"/>
          <a:stretch>
            <a:fillRect/>
          </a:stretch>
        </p:blipFill>
        <p:spPr bwMode="auto">
          <a:xfrm>
            <a:off x="5795963" y="5991225"/>
            <a:ext cx="1439862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8" name="Picture 16" descr="c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258763"/>
            <a:ext cx="11398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9" name="Picture 17" descr="cofocale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1590675"/>
            <a:ext cx="958850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0" name="Picture 18" descr="certimex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0" b="15921"/>
          <a:stretch>
            <a:fillRect/>
          </a:stretch>
        </p:blipFill>
        <p:spPr bwMode="auto">
          <a:xfrm>
            <a:off x="2071688" y="5661025"/>
            <a:ext cx="1636712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1" name="Picture 19" descr="cncp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709738"/>
            <a:ext cx="113030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2" name="Picture 20" descr="anc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0050"/>
            <a:ext cx="908050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3" name="Picture 21" descr="aeno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933825"/>
            <a:ext cx="1433512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4" name="Picture 22" descr="NYCE LAB'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4437063"/>
            <a:ext cx="84455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5" name="Picture 23" descr="canieti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5988"/>
            <a:ext cx="10080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16" name="Picture 24" descr="bv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81525"/>
            <a:ext cx="115252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217" name="Group 25"/>
          <p:cNvGrpSpPr>
            <a:grpSpLocks/>
          </p:cNvGrpSpPr>
          <p:nvPr/>
        </p:nvGrpSpPr>
        <p:grpSpPr bwMode="auto">
          <a:xfrm>
            <a:off x="7472363" y="4554538"/>
            <a:ext cx="1492250" cy="962025"/>
            <a:chOff x="3674" y="1527"/>
            <a:chExt cx="1090" cy="575"/>
          </a:xfrm>
        </p:grpSpPr>
        <p:pic>
          <p:nvPicPr>
            <p:cNvPr id="136218" name="Picture 26" descr="radson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527"/>
              <a:ext cx="558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219" name="Text Box 27"/>
            <p:cNvSpPr txBox="1">
              <a:spLocks noChangeArrowheads="1"/>
            </p:cNvSpPr>
            <p:nvPr/>
          </p:nvSpPr>
          <p:spPr bwMode="auto">
            <a:xfrm>
              <a:off x="3674" y="1882"/>
              <a:ext cx="109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altLang="es-MX" b="1">
                  <a:solidFill>
                    <a:srgbClr val="969696"/>
                  </a:solidFill>
                  <a:latin typeface="Arial Black" panose="020B0A04020102020204" pitchFamily="34" charset="0"/>
                </a:rPr>
                <a:t>RADSON</a:t>
              </a:r>
            </a:p>
          </p:txBody>
        </p:sp>
      </p:grpSp>
      <p:sp>
        <p:nvSpPr>
          <p:cNvPr id="136220" name="Text Box 28"/>
          <p:cNvSpPr txBox="1">
            <a:spLocks noChangeArrowheads="1"/>
          </p:cNvSpPr>
          <p:nvPr/>
        </p:nvSpPr>
        <p:spPr bwMode="auto">
          <a:xfrm>
            <a:off x="4144963" y="5241925"/>
            <a:ext cx="1135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MX" altLang="es-MX" sz="1200" b="1">
                <a:latin typeface="Palatino Linotype" panose="02040502050505030304" pitchFamily="18" charset="0"/>
              </a:rPr>
              <a:t>CRTAL, A. C.</a:t>
            </a:r>
          </a:p>
        </p:txBody>
      </p:sp>
      <p:sp>
        <p:nvSpPr>
          <p:cNvPr id="136221" name="Text Box 29"/>
          <p:cNvSpPr txBox="1">
            <a:spLocks noChangeArrowheads="1"/>
          </p:cNvSpPr>
          <p:nvPr/>
        </p:nvSpPr>
        <p:spPr bwMode="auto">
          <a:xfrm>
            <a:off x="7740650" y="1355725"/>
            <a:ext cx="9921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MX" altLang="es-MX" sz="1300" b="1"/>
              <a:t>CRT, A. C.</a:t>
            </a:r>
          </a:p>
        </p:txBody>
      </p:sp>
      <p:sp>
        <p:nvSpPr>
          <p:cNvPr id="136222" name="Text Box 30"/>
          <p:cNvSpPr txBox="1">
            <a:spLocks noChangeArrowheads="1"/>
          </p:cNvSpPr>
          <p:nvPr/>
        </p:nvSpPr>
        <p:spPr bwMode="auto">
          <a:xfrm>
            <a:off x="7673975" y="3500438"/>
            <a:ext cx="10747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MX" altLang="es-MX" sz="1100" b="1">
                <a:latin typeface="Palatino Linotype" panose="02040502050505030304" pitchFamily="18" charset="0"/>
              </a:rPr>
              <a:t>COMERCAM</a:t>
            </a:r>
          </a:p>
        </p:txBody>
      </p:sp>
      <p:sp>
        <p:nvSpPr>
          <p:cNvPr id="136223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0000E8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136224" name="Picture 3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16557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25" name="Picture 3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21388"/>
            <a:ext cx="11509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6226" name="Object 34"/>
          <p:cNvGraphicFramePr>
            <a:graphicFrameLocks noChangeAspect="1"/>
          </p:cNvGraphicFramePr>
          <p:nvPr/>
        </p:nvGraphicFramePr>
        <p:xfrm>
          <a:off x="473075" y="3836988"/>
          <a:ext cx="1219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n de mapa de bits" r:id="rId27" imgW="1219370" imgH="600159" progId="Paint.Picture">
                  <p:embed/>
                </p:oleObj>
              </mc:Choice>
              <mc:Fallback>
                <p:oleObj name="Imagen de mapa de bits" r:id="rId27" imgW="1219370" imgH="6001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836988"/>
                        <a:ext cx="12192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6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>
          <a:xfrm>
            <a:off x="1331640" y="44624"/>
            <a:ext cx="6192688" cy="66404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morning" dir="t"/>
          </a:scene3d>
          <a:sp3d contourW="12700" prstMaterial="softEdge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redondeado 22"/>
          <p:cNvSpPr/>
          <p:nvPr/>
        </p:nvSpPr>
        <p:spPr>
          <a:xfrm>
            <a:off x="251520" y="5301208"/>
            <a:ext cx="8640960" cy="792088"/>
          </a:xfrm>
          <a:prstGeom prst="roundRect">
            <a:avLst/>
          </a:prstGeom>
          <a:solidFill>
            <a:srgbClr val="686868"/>
          </a:solidFill>
          <a:ln>
            <a:noFill/>
          </a:ln>
          <a:scene3d>
            <a:camera prst="orthographicFront"/>
            <a:lightRig rig="morning" dir="t"/>
          </a:scene3d>
          <a:sp3d contourW="12700" prstMaterial="softEdge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403648" y="1793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INTELIGENCIA DE NEGOCIOS EN TRIPLE HÉLICE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135180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Gestión de conocimiento estratégico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errar llave"/>
          <p:cNvSpPr/>
          <p:nvPr/>
        </p:nvSpPr>
        <p:spPr>
          <a:xfrm>
            <a:off x="4427984" y="991761"/>
            <a:ext cx="216024" cy="1152128"/>
          </a:xfrm>
          <a:prstGeom prst="rightBrace">
            <a:avLst/>
          </a:prstGeom>
          <a:noFill/>
          <a:ln w="34925" cap="rnd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5 CuadroTexto"/>
          <p:cNvSpPr txBox="1"/>
          <p:nvPr/>
        </p:nvSpPr>
        <p:spPr>
          <a:xfrm>
            <a:off x="4716016" y="991761"/>
            <a:ext cx="15841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latin typeface="Arial" pitchFamily="34" charset="0"/>
                <a:cs typeface="Arial" pitchFamily="34" charset="0"/>
              </a:rPr>
              <a:t>Identificar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latin typeface="Arial" pitchFamily="34" charset="0"/>
                <a:cs typeface="Arial" pitchFamily="34" charset="0"/>
              </a:rPr>
              <a:t>Recopilar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latin typeface="Arial" pitchFamily="34" charset="0"/>
                <a:cs typeface="Arial" pitchFamily="34" charset="0"/>
              </a:rPr>
              <a:t>Analizar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700" dirty="0" smtClean="0">
                <a:latin typeface="Arial" pitchFamily="34" charset="0"/>
                <a:cs typeface="Arial" pitchFamily="34" charset="0"/>
              </a:rPr>
              <a:t>Sintetizar</a:t>
            </a:r>
            <a:endParaRPr lang="es-MX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errar llave"/>
          <p:cNvSpPr/>
          <p:nvPr/>
        </p:nvSpPr>
        <p:spPr>
          <a:xfrm>
            <a:off x="6228184" y="991761"/>
            <a:ext cx="216024" cy="1152128"/>
          </a:xfrm>
          <a:prstGeom prst="rightBrace">
            <a:avLst/>
          </a:prstGeom>
          <a:noFill/>
          <a:ln w="34925" cap="rnd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12" name="11 CuadroTexto"/>
          <p:cNvSpPr txBox="1"/>
          <p:nvPr/>
        </p:nvSpPr>
        <p:spPr>
          <a:xfrm>
            <a:off x="6444208" y="1279793"/>
            <a:ext cx="2448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latin typeface="Arial" pitchFamily="34" charset="0"/>
                <a:cs typeface="Arial" pitchFamily="34" charset="0"/>
              </a:rPr>
              <a:t>Información  relevante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3568" y="307070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Uso de Cartera de Contactos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errar llave"/>
          <p:cNvSpPr/>
          <p:nvPr/>
        </p:nvSpPr>
        <p:spPr>
          <a:xfrm>
            <a:off x="4139952" y="2647945"/>
            <a:ext cx="216024" cy="1152128"/>
          </a:xfrm>
          <a:prstGeom prst="rightBrace">
            <a:avLst/>
          </a:prstGeom>
          <a:noFill/>
          <a:ln w="34925" cap="rnd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17" name="16 CuadroTexto"/>
          <p:cNvSpPr txBox="1"/>
          <p:nvPr/>
        </p:nvSpPr>
        <p:spPr>
          <a:xfrm>
            <a:off x="4499992" y="3086090"/>
            <a:ext cx="1440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err="1" smtClean="0">
                <a:latin typeface="Arial" pitchFamily="34" charset="0"/>
                <a:cs typeface="Arial" pitchFamily="34" charset="0"/>
              </a:rPr>
              <a:t>Networking</a:t>
            </a:r>
            <a:endParaRPr lang="es-MX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331640" y="429483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Opinión sustentada y motivada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errar llave"/>
          <p:cNvSpPr/>
          <p:nvPr/>
        </p:nvSpPr>
        <p:spPr>
          <a:xfrm>
            <a:off x="4940424" y="3944089"/>
            <a:ext cx="216024" cy="1152128"/>
          </a:xfrm>
          <a:prstGeom prst="rightBrace">
            <a:avLst/>
          </a:prstGeom>
          <a:noFill/>
          <a:ln w="34925" cap="rnd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0" name="19 CuadroTexto"/>
          <p:cNvSpPr txBox="1"/>
          <p:nvPr/>
        </p:nvSpPr>
        <p:spPr>
          <a:xfrm>
            <a:off x="5292080" y="4304129"/>
            <a:ext cx="29523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latin typeface="Arial" pitchFamily="34" charset="0"/>
                <a:cs typeface="Arial" pitchFamily="34" charset="0"/>
              </a:rPr>
              <a:t>Cabildeo especializado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537495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Basado en objetivos claros, calidad de la información, fuentes y trazabilidad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13 Cerrar llave"/>
          <p:cNvSpPr/>
          <p:nvPr/>
        </p:nvSpPr>
        <p:spPr>
          <a:xfrm>
            <a:off x="5796136" y="2636912"/>
            <a:ext cx="216024" cy="1152128"/>
          </a:xfrm>
          <a:prstGeom prst="rightBrace">
            <a:avLst/>
          </a:prstGeom>
          <a:noFill/>
          <a:ln w="34925" cap="rnd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2" name="11 CuadroTexto"/>
          <p:cNvSpPr txBox="1"/>
          <p:nvPr/>
        </p:nvSpPr>
        <p:spPr>
          <a:xfrm>
            <a:off x="6012160" y="3219073"/>
            <a:ext cx="29523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smtClean="0">
                <a:latin typeface="Arial" pitchFamily="34" charset="0"/>
                <a:cs typeface="Arial" pitchFamily="34" charset="0"/>
              </a:rPr>
              <a:t>Sociedad del conocimiento</a:t>
            </a:r>
          </a:p>
        </p:txBody>
      </p:sp>
      <p:sp>
        <p:nvSpPr>
          <p:cNvPr id="25" name="3 CuadroTexto"/>
          <p:cNvSpPr txBox="1"/>
          <p:nvPr/>
        </p:nvSpPr>
        <p:spPr>
          <a:xfrm>
            <a:off x="3635896" y="653637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03 de diciembre de 2015.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491066" y="711201"/>
            <a:ext cx="818726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1114" t="19166" r="-2744" b="33797"/>
          <a:stretch/>
        </p:blipFill>
        <p:spPr>
          <a:xfrm>
            <a:off x="8043225" y="8722"/>
            <a:ext cx="664150" cy="5718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8009" r="77620" b="34361"/>
          <a:stretch/>
        </p:blipFill>
        <p:spPr>
          <a:xfrm>
            <a:off x="7124184" y="160269"/>
            <a:ext cx="687130" cy="457502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02371856"/>
              </p:ext>
            </p:extLst>
          </p:nvPr>
        </p:nvGraphicFramePr>
        <p:xfrm>
          <a:off x="35496" y="1620456"/>
          <a:ext cx="8892480" cy="497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139162" y="748373"/>
            <a:ext cx="6645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Para impulso , reconocimiento y preferencia a los productos, SEGUROS, Y EFICIENTES, manufacturados en México: </a:t>
            </a:r>
            <a:endParaRPr lang="es-MX" sz="2200" b="1" dirty="0"/>
          </a:p>
        </p:txBody>
      </p:sp>
      <p:sp>
        <p:nvSpPr>
          <p:cNvPr id="12" name="11 Elipse"/>
          <p:cNvSpPr/>
          <p:nvPr/>
        </p:nvSpPr>
        <p:spPr>
          <a:xfrm>
            <a:off x="3426112" y="3086029"/>
            <a:ext cx="2071869" cy="1626243"/>
          </a:xfrm>
          <a:prstGeom prst="ellipse">
            <a:avLst/>
          </a:prstGeom>
          <a:solidFill>
            <a:srgbClr val="585858"/>
          </a:solidFill>
          <a:ln w="31750"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3837013" y="3279862"/>
            <a:ext cx="12500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Estrategia en cuádruple hélice </a:t>
            </a:r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707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23528" y="3284984"/>
            <a:ext cx="8609663" cy="1020886"/>
          </a:xfrm>
          <a:prstGeom prst="roundRect">
            <a:avLst/>
          </a:prstGeom>
          <a:solidFill>
            <a:srgbClr val="4050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3569" y="854137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2A00"/>
                </a:solidFill>
              </a:rPr>
              <a:t>Barreras técnicas necesarias </a:t>
            </a:r>
            <a:endParaRPr lang="es-MX" sz="2000" b="1" dirty="0" smtClean="0">
              <a:solidFill>
                <a:srgbClr val="002A00"/>
              </a:solidFill>
            </a:endParaRPr>
          </a:p>
          <a:p>
            <a:pPr algn="ctr"/>
            <a:r>
              <a:rPr lang="es-MX" sz="2000" b="1" dirty="0" smtClean="0">
                <a:solidFill>
                  <a:srgbClr val="820000"/>
                </a:solidFill>
              </a:rPr>
              <a:t>( OBJETIVOS LEGÍTIMOS )</a:t>
            </a:r>
            <a:endParaRPr lang="es-ES" sz="2000" b="1" dirty="0">
              <a:solidFill>
                <a:srgbClr val="82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316768" y="794620"/>
            <a:ext cx="422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rgbClr val="002A00"/>
                </a:solidFill>
              </a:rPr>
              <a:t>Seguridad, salud, protección del medio ambiente y de la infraestructura</a:t>
            </a:r>
            <a:endParaRPr lang="es-ES" sz="2000" b="1" dirty="0">
              <a:solidFill>
                <a:srgbClr val="002A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087813" y="1229519"/>
            <a:ext cx="425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3300"/>
                </a:solidFill>
              </a:rPr>
              <a:t>=</a:t>
            </a:r>
            <a:endParaRPr lang="es-ES" sz="3200" b="1" dirty="0">
              <a:solidFill>
                <a:srgbClr val="0033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250776"/>
            <a:ext cx="7000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rgbClr val="003300"/>
                </a:solidFill>
              </a:rPr>
              <a:t>Acuerdo sobre Obstáculos Técnicos al Comercio de la OMC </a:t>
            </a:r>
            <a:r>
              <a:rPr lang="es-MX" sz="2000" b="1" dirty="0" smtClean="0">
                <a:solidFill>
                  <a:srgbClr val="003300"/>
                </a:solidFill>
              </a:rPr>
              <a:t>(TBT </a:t>
            </a:r>
            <a:r>
              <a:rPr lang="es-MX" sz="2000" b="1" dirty="0">
                <a:solidFill>
                  <a:srgbClr val="003300"/>
                </a:solidFill>
              </a:rPr>
              <a:t>)</a:t>
            </a:r>
            <a:endParaRPr lang="es-ES" sz="2000" b="1" dirty="0">
              <a:solidFill>
                <a:srgbClr val="003300"/>
              </a:solidFill>
            </a:endParaRPr>
          </a:p>
        </p:txBody>
      </p:sp>
      <p:pic>
        <p:nvPicPr>
          <p:cNvPr id="28678" name="Picture 6" descr="logo_e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40562" y="209242"/>
            <a:ext cx="2103438" cy="631825"/>
          </a:xfrm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21183" y="1844824"/>
            <a:ext cx="771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820000"/>
                </a:solidFill>
              </a:rPr>
              <a:t>“ Objetivos legítimos,  NO </a:t>
            </a:r>
            <a:r>
              <a:rPr lang="es-MX" sz="2000" b="1" dirty="0" smtClean="0">
                <a:solidFill>
                  <a:srgbClr val="820000"/>
                </a:solidFill>
              </a:rPr>
              <a:t>SON BARRERAS COMERCIALES ”</a:t>
            </a:r>
            <a:endParaRPr lang="es-ES" sz="2000" b="1" dirty="0">
              <a:solidFill>
                <a:srgbClr val="820000"/>
              </a:solidFill>
            </a:endParaRPr>
          </a:p>
        </p:txBody>
      </p:sp>
      <p:sp>
        <p:nvSpPr>
          <p:cNvPr id="28680" name="8 Rectángulo"/>
          <p:cNvSpPr>
            <a:spLocks noChangeArrowheads="1"/>
          </p:cNvSpPr>
          <p:nvPr/>
        </p:nvSpPr>
        <p:spPr bwMode="auto">
          <a:xfrm>
            <a:off x="273299" y="2276872"/>
            <a:ext cx="47307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b="1" i="1" dirty="0" smtClean="0">
                <a:solidFill>
                  <a:srgbClr val="0A1828"/>
                </a:solidFill>
              </a:rPr>
              <a:t> </a:t>
            </a:r>
            <a:r>
              <a:rPr lang="es-ES_tradnl" sz="2000" b="1" i="1" dirty="0">
                <a:solidFill>
                  <a:srgbClr val="0A1828"/>
                </a:solidFill>
              </a:rPr>
              <a:t>Armonizar  estándares y regulaciones, en la medida </a:t>
            </a:r>
            <a:r>
              <a:rPr lang="es-ES_tradnl" sz="2000" b="1" i="1" dirty="0" smtClean="0">
                <a:solidFill>
                  <a:srgbClr val="0A1828"/>
                </a:solidFill>
              </a:rPr>
              <a:t>de lo </a:t>
            </a:r>
            <a:r>
              <a:rPr lang="es-ES_tradnl" sz="2000" b="1" i="1" dirty="0">
                <a:solidFill>
                  <a:srgbClr val="0A1828"/>
                </a:solidFill>
              </a:rPr>
              <a:t>posible  y participar en la Normalización Internacional</a:t>
            </a:r>
            <a:endParaRPr lang="es-ES_tradnl" sz="2000" dirty="0">
              <a:solidFill>
                <a:srgbClr val="0A1828"/>
              </a:solidFill>
            </a:endParaRPr>
          </a:p>
        </p:txBody>
      </p:sp>
      <p:sp>
        <p:nvSpPr>
          <p:cNvPr id="28681" name="9 Rectángulo"/>
          <p:cNvSpPr>
            <a:spLocks noChangeArrowheads="1"/>
          </p:cNvSpPr>
          <p:nvPr/>
        </p:nvSpPr>
        <p:spPr bwMode="auto">
          <a:xfrm>
            <a:off x="5835672" y="2276872"/>
            <a:ext cx="2840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b="1" i="1" dirty="0" smtClean="0">
                <a:solidFill>
                  <a:srgbClr val="0A1828"/>
                </a:solidFill>
              </a:rPr>
              <a:t>Armonizar  </a:t>
            </a:r>
            <a:r>
              <a:rPr lang="es-ES_tradnl" sz="2000" b="1" i="1" dirty="0">
                <a:solidFill>
                  <a:srgbClr val="0A1828"/>
                </a:solidFill>
              </a:rPr>
              <a:t>los procedimientos para evaluar su conformidad </a:t>
            </a:r>
            <a:r>
              <a:rPr lang="es-ES" sz="2000" b="1" dirty="0">
                <a:solidFill>
                  <a:srgbClr val="0A1828"/>
                </a:solidFill>
              </a:rPr>
              <a:t> </a:t>
            </a:r>
            <a:endParaRPr lang="es-ES_tradnl" sz="2000" b="1" dirty="0">
              <a:solidFill>
                <a:srgbClr val="0A1828"/>
              </a:solidFill>
            </a:endParaRPr>
          </a:p>
        </p:txBody>
      </p:sp>
      <p:sp>
        <p:nvSpPr>
          <p:cNvPr id="28684" name="16 CuadroTexto"/>
          <p:cNvSpPr txBox="1">
            <a:spLocks noChangeArrowheads="1"/>
          </p:cNvSpPr>
          <p:nvPr/>
        </p:nvSpPr>
        <p:spPr bwMode="auto">
          <a:xfrm>
            <a:off x="428625" y="3356992"/>
            <a:ext cx="8286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</a:rPr>
              <a:t>Base del comercio global, manteniendo políticas comerciales dentro de límites convenidos, para ayudar a que los productos y servicios circulen con la máxima libertad </a:t>
            </a:r>
            <a:r>
              <a:rPr lang="es-MX" b="1" dirty="0" smtClean="0">
                <a:solidFill>
                  <a:prstClr val="white"/>
                </a:solidFill>
              </a:rPr>
              <a:t>posible…… </a:t>
            </a:r>
            <a:endParaRPr lang="es-MX" b="1" dirty="0">
              <a:solidFill>
                <a:prstClr val="white"/>
              </a:solidFill>
            </a:endParaRPr>
          </a:p>
        </p:txBody>
      </p:sp>
      <p:pic>
        <p:nvPicPr>
          <p:cNvPr id="14" name="Picture 7" descr="comen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161675"/>
            <a:ext cx="1224136" cy="5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323529" y="4509120"/>
            <a:ext cx="8609662" cy="914400"/>
          </a:xfrm>
          <a:prstGeom prst="roundRect">
            <a:avLst/>
          </a:prstGeom>
          <a:solidFill>
            <a:srgbClr val="4050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</a:rPr>
              <a:t>Los temas pendientes siguen siendo: </a:t>
            </a:r>
          </a:p>
          <a:p>
            <a:pPr algn="ctr"/>
            <a:r>
              <a:rPr lang="es-MX" b="1" dirty="0" smtClean="0">
                <a:solidFill>
                  <a:prstClr val="white"/>
                </a:solidFill>
              </a:rPr>
              <a:t>Subsidios , Proteccionismo , Dumping , Transparencia , Beneficio Recíproco y Armonización de Documentos  MÉXICO SUBSANA LA LENTITUD DE OMC, VIA TLC´S</a:t>
            </a:r>
            <a:endParaRPr lang="es-MX" b="1" dirty="0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6511" y="580948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580000"/>
                </a:solidFill>
              </a:rPr>
              <a:t>NOTA: El arancel promedio de México con terceros Países fue de 3.1% para 2014</a:t>
            </a:r>
            <a:endParaRPr lang="es-MX" sz="2000" b="1" dirty="0">
              <a:solidFill>
                <a:srgbClr val="58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6516052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 Narrow" panose="020B0606020202030204" pitchFamily="34" charset="0"/>
              </a:rPr>
              <a:t>Lámina 5</a:t>
            </a:r>
            <a:endParaRPr lang="es-MX" sz="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9" y="6165304"/>
            <a:ext cx="1380345" cy="552503"/>
          </a:xfrm>
          <a:prstGeom prst="rect">
            <a:avLst/>
          </a:prstGeom>
        </p:spPr>
      </p:pic>
      <p:pic>
        <p:nvPicPr>
          <p:cNvPr id="9" name="Picture 16" descr="http://t0.gstatic.com/images?q=tbn:ANd9GcRyS5YsQJBjlxo2ES_tS9YruuFAehsdlH14TdDcLFYutKW-_x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6632"/>
            <a:ext cx="3312367" cy="15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://t1.gstatic.com/images?q=tbn:ANd9GcSf5CxeY32VYdW9hzXQGvJEmkwrR0laWSzYk4JnI9Heca7T93H-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79030"/>
            <a:ext cx="2232248" cy="19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95936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PIB  de  2.5%  con  INFLACIÓN  del  2.13%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51920" y="2048627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IMPORTACIONES DE  </a:t>
            </a:r>
            <a:r>
              <a:rPr lang="es-MX" sz="1900" b="1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$386,000 EXPORTACIONES  </a:t>
            </a:r>
            <a:r>
              <a:rPr lang="es-MX" sz="1900" b="1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$ 370,000 </a:t>
            </a:r>
            <a:r>
              <a:rPr lang="es-MX" sz="1900" b="1" dirty="0" err="1" smtClean="0">
                <a:latin typeface="Arial" pitchFamily="34" charset="0"/>
                <a:cs typeface="Arial" pitchFamily="34" charset="0"/>
              </a:rPr>
              <a:t>mdd</a:t>
            </a: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BALANZA  DEFICIT  ( $ 16,000 </a:t>
            </a:r>
            <a:r>
              <a:rPr lang="es-MX" sz="1900" b="1" dirty="0" err="1" smtClean="0">
                <a:latin typeface="Arial" pitchFamily="34" charset="0"/>
                <a:cs typeface="Arial" pitchFamily="34" charset="0"/>
              </a:rPr>
              <a:t>mdd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28184" y="4900212"/>
            <a:ext cx="259228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IED  continua  </a:t>
            </a:r>
            <a:endParaRPr lang="es-MX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6625282" y="6237312"/>
            <a:ext cx="1979166" cy="504056"/>
          </a:xfrm>
          <a:prstGeom prst="rect">
            <a:avLst/>
          </a:prstGeom>
        </p:spPr>
      </p:pic>
      <p:pic>
        <p:nvPicPr>
          <p:cNvPr id="17" name="Picture 4" descr="http://static.tvazteca.com/imagenes/2010/47/4501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27377"/>
            <a:ext cx="4032448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691680" y="65160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 Narrow" panose="020B0606020202030204" pitchFamily="34" charset="0"/>
              </a:rPr>
              <a:t>Lámina 6</a:t>
            </a:r>
            <a:endParaRPr lang="es-MX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337857"/>
            <a:ext cx="1008111" cy="40351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1521" y="-20300573"/>
            <a:ext cx="8784975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/>
              <a:t>El </a:t>
            </a:r>
            <a:r>
              <a:rPr lang="es-MX" sz="1050" dirty="0"/>
              <a:t>marco de actuación de esta dependencia tiene su sustento en un diverso marco normativo partiendo, por una parte, de diversos tratados y acuerdos bilaterales y multilaterales en materia comercial y de inversión, de los que México forma parte, y por la otra, a través de diversas leyes, como son la de Comercio Exterior, de Bienes Nacionales, de Presupuesto y Responsabilidad Hacendaria, de Metrología y Normalización, para el Desarrollo de la Competitividad de la Micro, Pequeña y Mediana Empresa, Minera, de Competencia Económica, de Inversión Extranjera, de Protección al Consumidor, de Correduría Pública, de las Entidades Paraestatales, para el Fomento de la Microindustria y la Actividad Artesanal, de Cámaras Empresariales y sus Confederaciones, de Adquisiciones, Arrendamientos y Servicios del Sector Público, de Obras Públicas y Servicios Relacionados con las Mismas, y otros ordenamientos cuyas disposiciones le impongan a la Secretaría de Economía y el sector coordinado su aplicación y vigilancia.</a:t>
            </a:r>
          </a:p>
          <a:p>
            <a:r>
              <a:rPr lang="es-MX" sz="1050" b="1" dirty="0"/>
              <a:t>I. Diagnóstico</a:t>
            </a:r>
            <a:endParaRPr lang="es-MX" sz="1050" dirty="0"/>
          </a:p>
          <a:p>
            <a:r>
              <a:rPr lang="es-MX" sz="1050" dirty="0"/>
              <a:t>En los últimos 30 años, México ha experimentado una profunda transformación en su estructura productiva, como resultado de un proceso de apertura e integración a la economía internacional, que ha puesto a prueba la capacidad del sector productivo para adaptarse a un entorno caracterizado por factores como la productividad, competitividad, competencia económica, innovación, cadenas globales de valor, contenido nacional, mejora regulatoria, bloques comerciales y facilitación comercial, que habían estado ausentes o limitados en torno a una transición institucional lenta, de un modelo de economía cerrada a uno de apertura al mercado global.</a:t>
            </a:r>
          </a:p>
          <a:p>
            <a:r>
              <a:rPr lang="es-MX" sz="1050" dirty="0"/>
              <a:t>De manera individual cada sector, empresa o región ha tenido que desplegar su propia estrategia para integrarse de la mejor manera a este cambio, de tal modo que pueda maximizar los beneficios de ello o minimizar los costos de ese proceso. Esto ha derivado en que dichas entidades económicas se hayan incorporado y asimilado (en distintos grados y orientaciones) a los cambios asociados de la integración de nuestro país a la economía internacional, generando diferencias que se dejan sentir en el mercado interno, tanto a nivel sectorial como regional.</a:t>
            </a:r>
          </a:p>
        </p:txBody>
      </p:sp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625282" y="6165304"/>
            <a:ext cx="1979166" cy="50405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691680" y="65160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 Narrow" panose="020B0606020202030204" pitchFamily="34" charset="0"/>
              </a:rPr>
              <a:t>Lámina 7</a:t>
            </a:r>
            <a:endParaRPr lang="es-MX" b="1" dirty="0">
              <a:latin typeface="Arial Narrow" panose="020B0606020202030204" pitchFamily="34" charset="0"/>
            </a:endParaRPr>
          </a:p>
        </p:txBody>
      </p:sp>
      <p:pic>
        <p:nvPicPr>
          <p:cNvPr id="12" name="Picture 8" descr="http://www.bolainez.org/images/temas/tem89_finmund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1" y="2654187"/>
            <a:ext cx="4194993" cy="3079069"/>
          </a:xfrm>
          <a:prstGeom prst="rect">
            <a:avLst/>
          </a:prstGeom>
          <a:noFill/>
          <a:ln w="7302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3.bp.blogspot.com/-5No46cRCMzE/UIXgR0GNCXI/AAAAAAAAAJA/MlvNnJUAq2A/s1600/Foto-Bosch-trabajo-en-equipo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328304"/>
            <a:ext cx="2608907" cy="1956680"/>
          </a:xfrm>
          <a:prstGeom prst="rect">
            <a:avLst/>
          </a:prstGeom>
          <a:noFill/>
          <a:ln w="25400">
            <a:solidFill>
              <a:srgbClr val="602E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t2.gstatic.com/images?q=tbn:ANd9GcSpVY2AQO4j72wSq7nddJDVkmVj53Xgwx0kkpePneTzuSxcrMSV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34" y="3851747"/>
            <a:ext cx="2464890" cy="1809501"/>
          </a:xfrm>
          <a:prstGeom prst="rect">
            <a:avLst/>
          </a:prstGeom>
          <a:noFill/>
          <a:ln w="25400">
            <a:solidFill>
              <a:srgbClr val="602E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868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EN TODAS LAS NEGOCIACIONES EXIGIMOS ACCIONES RECÍPROCAS 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5576" y="1558533"/>
            <a:ext cx="389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SE REQUIERE QUE EL PISO ESTÉ PAREJO PARA TODOS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0034" y="116632"/>
            <a:ext cx="8072494" cy="707886"/>
          </a:xfrm>
          <a:prstGeom prst="rect">
            <a:avLst/>
          </a:prstGeom>
          <a:solidFill>
            <a:srgbClr val="FFFFD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 b="1" dirty="0" smtClean="0">
                <a:solidFill>
                  <a:srgbClr val="2E3917"/>
                </a:solidFill>
                <a:latin typeface="Bell MT" pitchFamily="18" charset="0"/>
              </a:rPr>
              <a:t>POLÍTICA  PÚBLICA  ESPECÍFICA  SOBRE  NORMALIZACIÓN  COMO PARTE  DE  LA  POLÍTICA  INDUSTRIAL</a:t>
            </a:r>
            <a:endParaRPr lang="es-ES_tradnl" sz="2000" b="1" dirty="0">
              <a:solidFill>
                <a:srgbClr val="2E3917"/>
              </a:solidFill>
              <a:latin typeface="Bell MT" pitchFamily="18" charset="0"/>
            </a:endParaRPr>
          </a:p>
        </p:txBody>
      </p:sp>
      <p:grpSp>
        <p:nvGrpSpPr>
          <p:cNvPr id="4" name="16 Grupo"/>
          <p:cNvGrpSpPr>
            <a:grpSpLocks/>
          </p:cNvGrpSpPr>
          <p:nvPr/>
        </p:nvGrpSpPr>
        <p:grpSpPr bwMode="auto">
          <a:xfrm>
            <a:off x="534346" y="1585639"/>
            <a:ext cx="8072494" cy="3870762"/>
            <a:chOff x="485146" y="1212287"/>
            <a:chExt cx="9078385" cy="3986323"/>
          </a:xfrm>
        </p:grpSpPr>
        <p:sp>
          <p:nvSpPr>
            <p:cNvPr id="6" name="AutoShape 4" descr="50%"/>
            <p:cNvSpPr>
              <a:spLocks noChangeArrowheads="1"/>
            </p:cNvSpPr>
            <p:nvPr/>
          </p:nvSpPr>
          <p:spPr bwMode="auto">
            <a:xfrm flipH="1" flipV="1">
              <a:off x="6594883" y="2830843"/>
              <a:ext cx="719137" cy="10318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1750 h 21600"/>
                <a:gd name="T14" fmla="*/ 18321 w 21600"/>
                <a:gd name="T15" fmla="*/ 104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996" y="0"/>
                  </a:lnTo>
                  <a:lnTo>
                    <a:pt x="16996" y="1750"/>
                  </a:lnTo>
                  <a:lnTo>
                    <a:pt x="12427" y="1750"/>
                  </a:lnTo>
                  <a:cubicBezTo>
                    <a:pt x="5564" y="1750"/>
                    <a:pt x="0" y="6410"/>
                    <a:pt x="0" y="12158"/>
                  </a:cubicBezTo>
                  <a:lnTo>
                    <a:pt x="0" y="21600"/>
                  </a:lnTo>
                  <a:lnTo>
                    <a:pt x="8849" y="21600"/>
                  </a:lnTo>
                  <a:lnTo>
                    <a:pt x="8849" y="12158"/>
                  </a:lnTo>
                  <a:cubicBezTo>
                    <a:pt x="8849" y="11192"/>
                    <a:pt x="10451" y="10408"/>
                    <a:pt x="12427" y="10408"/>
                  </a:cubicBezTo>
                  <a:lnTo>
                    <a:pt x="16996" y="10408"/>
                  </a:lnTo>
                  <a:lnTo>
                    <a:pt x="16996" y="12158"/>
                  </a:lnTo>
                  <a:close/>
                </a:path>
              </a:pathLst>
            </a:custGeom>
            <a:solidFill>
              <a:srgbClr val="17448D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17448D"/>
              </a:extrusionClr>
              <a:contourClr>
                <a:srgbClr val="91B44A"/>
              </a:contourClr>
            </a:sp3d>
          </p:spPr>
          <p:txBody>
            <a:bodyPr anchor="ctr">
              <a:flatTx/>
            </a:bodyPr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7" name="AutoShape 5" descr="50%"/>
            <p:cNvSpPr>
              <a:spLocks noChangeArrowheads="1"/>
            </p:cNvSpPr>
            <p:nvPr/>
          </p:nvSpPr>
          <p:spPr bwMode="auto">
            <a:xfrm flipV="1">
              <a:off x="2252619" y="2904414"/>
              <a:ext cx="719138" cy="10318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000 h 21600"/>
                <a:gd name="T14" fmla="*/ 15882 w 21600"/>
                <a:gd name="T15" fmla="*/ 101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079" y="0"/>
                  </a:lnTo>
                  <a:lnTo>
                    <a:pt x="13079" y="2000"/>
                  </a:lnTo>
                  <a:lnTo>
                    <a:pt x="12427" y="2000"/>
                  </a:lnTo>
                  <a:cubicBezTo>
                    <a:pt x="5564" y="2000"/>
                    <a:pt x="0" y="6548"/>
                    <a:pt x="0" y="12158"/>
                  </a:cubicBezTo>
                  <a:lnTo>
                    <a:pt x="0" y="21600"/>
                  </a:lnTo>
                  <a:lnTo>
                    <a:pt x="8338" y="21600"/>
                  </a:lnTo>
                  <a:lnTo>
                    <a:pt x="8338" y="12158"/>
                  </a:lnTo>
                  <a:cubicBezTo>
                    <a:pt x="8338" y="11053"/>
                    <a:pt x="10169" y="10158"/>
                    <a:pt x="12427" y="10158"/>
                  </a:cubicBezTo>
                  <a:lnTo>
                    <a:pt x="13079" y="10158"/>
                  </a:lnTo>
                  <a:lnTo>
                    <a:pt x="13079" y="12158"/>
                  </a:lnTo>
                  <a:close/>
                </a:path>
              </a:pathLst>
            </a:custGeom>
            <a:solidFill>
              <a:srgbClr val="9A3E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</p:spPr>
          <p:txBody>
            <a:bodyPr anchor="ctr">
              <a:flatTx/>
            </a:bodyPr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8" name="AutoShape 6" descr="50%"/>
            <p:cNvSpPr>
              <a:spLocks noChangeArrowheads="1"/>
            </p:cNvSpPr>
            <p:nvPr/>
          </p:nvSpPr>
          <p:spPr bwMode="auto">
            <a:xfrm>
              <a:off x="6091486" y="2315848"/>
              <a:ext cx="2266950" cy="350837"/>
            </a:xfrm>
            <a:prstGeom prst="roundRect">
              <a:avLst>
                <a:gd name="adj" fmla="val 16667"/>
              </a:avLst>
            </a:prstGeom>
            <a:solidFill>
              <a:srgbClr val="17448D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17448D"/>
              </a:extrusionClr>
              <a:contourClr>
                <a:srgbClr val="92D050"/>
              </a:contourClr>
            </a:sp3d>
          </p:spPr>
          <p:txBody>
            <a:bodyPr anchor="ctr">
              <a:flatTx/>
            </a:bodyPr>
            <a:lstStyle/>
            <a:p>
              <a:pPr algn="ctr" eaLnBrk="0" hangingPunct="0"/>
              <a:r>
                <a:rPr lang="es-ES" sz="1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Costo País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7142912" y="1800853"/>
              <a:ext cx="331787" cy="390525"/>
            </a:xfrm>
            <a:prstGeom prst="can">
              <a:avLst>
                <a:gd name="adj" fmla="val 27006"/>
              </a:avLst>
            </a:prstGeom>
            <a:solidFill>
              <a:srgbClr val="17448D"/>
            </a:solidFill>
            <a:ln w="9525">
              <a:solidFill>
                <a:srgbClr val="92D050"/>
              </a:solidFill>
              <a:round/>
              <a:headEnd/>
              <a:tailEnd/>
            </a:ln>
            <a:scene3d>
              <a:camera prst="obliqueTopLeft"/>
              <a:lightRig rig="threePt" dir="t"/>
            </a:scene3d>
            <a:sp3d contourW="12700">
              <a:contourClr>
                <a:srgbClr val="92D050"/>
              </a:contourClr>
            </a:sp3d>
          </p:spPr>
          <p:txBody>
            <a:bodyPr wrap="none" anchor="ctr"/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10" name="AutoShape 8" descr="50%"/>
            <p:cNvSpPr>
              <a:spLocks noChangeArrowheads="1"/>
            </p:cNvSpPr>
            <p:nvPr/>
          </p:nvSpPr>
          <p:spPr bwMode="auto">
            <a:xfrm>
              <a:off x="1387448" y="2315848"/>
              <a:ext cx="2033616" cy="367843"/>
            </a:xfrm>
            <a:prstGeom prst="roundRect">
              <a:avLst>
                <a:gd name="adj" fmla="val 16667"/>
              </a:avLst>
            </a:prstGeom>
            <a:solidFill>
              <a:srgbClr val="9A3E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</p:spPr>
          <p:txBody>
            <a:bodyPr anchor="ctr">
              <a:flatTx/>
            </a:bodyPr>
            <a:lstStyle/>
            <a:p>
              <a:pPr algn="ctr" eaLnBrk="0" hangingPunct="0"/>
              <a:r>
                <a:rPr lang="es-ES" sz="1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Riesgo País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2091940" y="1800853"/>
              <a:ext cx="331788" cy="390525"/>
            </a:xfrm>
            <a:prstGeom prst="can">
              <a:avLst>
                <a:gd name="adj" fmla="val 27006"/>
              </a:avLst>
            </a:prstGeom>
            <a:gradFill>
              <a:gsLst>
                <a:gs pos="0">
                  <a:srgbClr val="FF6600"/>
                </a:gs>
                <a:gs pos="38000">
                  <a:srgbClr val="BD5907"/>
                </a:gs>
              </a:gsLst>
              <a:lin ang="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12" name="AutoShape 10" descr="50%"/>
            <p:cNvSpPr>
              <a:spLocks noChangeArrowheads="1"/>
            </p:cNvSpPr>
            <p:nvPr/>
          </p:nvSpPr>
          <p:spPr bwMode="auto">
            <a:xfrm>
              <a:off x="485146" y="1212305"/>
              <a:ext cx="3856305" cy="588548"/>
            </a:xfrm>
            <a:prstGeom prst="roundRect">
              <a:avLst>
                <a:gd name="adj" fmla="val 16667"/>
              </a:avLst>
            </a:prstGeom>
            <a:solidFill>
              <a:srgbClr val="9A3E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anchor="ctr">
              <a:flatTx/>
            </a:bodyPr>
            <a:lstStyle/>
            <a:p>
              <a:pPr algn="ctr" eaLnBrk="0" hangingPunct="0"/>
              <a:r>
                <a:rPr lang="es-E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Estabilidad </a:t>
              </a:r>
              <a:r>
                <a:rPr lang="es-E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Macroeconómica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endParaRPr>
            </a:p>
          </p:txBody>
        </p:sp>
        <p:sp>
          <p:nvSpPr>
            <p:cNvPr id="13" name="AutoShape 11" descr="50%"/>
            <p:cNvSpPr>
              <a:spLocks noChangeArrowheads="1"/>
            </p:cNvSpPr>
            <p:nvPr/>
          </p:nvSpPr>
          <p:spPr bwMode="auto">
            <a:xfrm>
              <a:off x="5144848" y="1212287"/>
              <a:ext cx="4418683" cy="588566"/>
            </a:xfrm>
            <a:prstGeom prst="roundRect">
              <a:avLst>
                <a:gd name="adj" fmla="val 16667"/>
              </a:avLst>
            </a:prstGeom>
            <a:solidFill>
              <a:srgbClr val="17448D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17448D"/>
              </a:extrusionClr>
              <a:contourClr>
                <a:srgbClr val="92D050"/>
              </a:contourClr>
            </a:sp3d>
          </p:spPr>
          <p:txBody>
            <a:bodyPr anchor="ctr">
              <a:flatTx/>
            </a:bodyPr>
            <a:lstStyle/>
            <a:p>
              <a:pPr algn="ctr" eaLnBrk="0" hangingPunct="0"/>
              <a:r>
                <a:rPr lang="es-ES" sz="1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Productividad </a:t>
              </a:r>
              <a:r>
                <a:rPr lang="es-ES" sz="1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y Eficiencia </a:t>
              </a:r>
              <a:endParaRPr lang="es-E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endParaRPr>
            </a:p>
          </p:txBody>
        </p:sp>
        <p:sp>
          <p:nvSpPr>
            <p:cNvPr id="14" name="AutoShape 12" descr="50%"/>
            <p:cNvSpPr>
              <a:spLocks noChangeArrowheads="1"/>
            </p:cNvSpPr>
            <p:nvPr/>
          </p:nvSpPr>
          <p:spPr bwMode="auto">
            <a:xfrm>
              <a:off x="3216695" y="3415532"/>
              <a:ext cx="3213588" cy="1029990"/>
            </a:xfrm>
            <a:prstGeom prst="roundRect">
              <a:avLst>
                <a:gd name="adj" fmla="val 16667"/>
              </a:avLst>
            </a:prstGeom>
            <a:solidFill>
              <a:srgbClr val="C7BF17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contourW="12700" prstMaterial="legacyMatte">
              <a:bevelT w="13500" h="13500" prst="angle"/>
              <a:bevelB w="13500" h="13500" prst="angle"/>
              <a:extrusionClr>
                <a:srgbClr val="C7BF17"/>
              </a:extrusionClr>
              <a:contourClr>
                <a:srgbClr val="FFC000"/>
              </a:contourClr>
            </a:sp3d>
          </p:spPr>
          <p:txBody>
            <a:bodyPr anchor="ctr">
              <a:flatTx/>
            </a:bodyPr>
            <a:lstStyle/>
            <a:p>
              <a:pPr algn="ctr" eaLnBrk="0" hangingPunct="0"/>
              <a:r>
                <a:rPr lang="es-E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+ Inversión  </a:t>
              </a:r>
              <a:endPara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endParaRPr>
            </a:p>
            <a:p>
              <a:pPr algn="ctr" eaLnBrk="0" hangingPunct="0"/>
              <a:r>
                <a:rPr lang="es-E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+ Empleo </a:t>
              </a:r>
              <a:r>
                <a:rPr lang="es-E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rPr>
                <a:t>+ Ingreso</a:t>
              </a:r>
            </a:p>
          </p:txBody>
        </p:sp>
        <p:sp>
          <p:nvSpPr>
            <p:cNvPr id="15" name="26 Flecha abajo"/>
            <p:cNvSpPr>
              <a:spLocks noChangeArrowheads="1"/>
            </p:cNvSpPr>
            <p:nvPr/>
          </p:nvSpPr>
          <p:spPr bwMode="auto">
            <a:xfrm>
              <a:off x="3779073" y="4593836"/>
              <a:ext cx="785813" cy="60477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5770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bevelT w="165100" prst="coolSlant"/>
              <a:bevelB w="165100" prst="coolSlant"/>
              <a:extrusionClr>
                <a:srgbClr val="F5770F"/>
              </a:extrusionClr>
            </a:sp3d>
          </p:spPr>
          <p:txBody>
            <a:bodyPr/>
            <a:lstStyle/>
            <a:p>
              <a:endParaRPr lang="es-MX" dirty="0">
                <a:solidFill>
                  <a:srgbClr val="002E50"/>
                </a:solidFill>
              </a:endParaRPr>
            </a:p>
          </p:txBody>
        </p:sp>
      </p:grpSp>
      <p:sp>
        <p:nvSpPr>
          <p:cNvPr id="16" name="AutoShape 10" descr="50%"/>
          <p:cNvSpPr>
            <a:spLocks noChangeArrowheads="1"/>
          </p:cNvSpPr>
          <p:nvPr/>
        </p:nvSpPr>
        <p:spPr bwMode="auto">
          <a:xfrm>
            <a:off x="2051720" y="5776434"/>
            <a:ext cx="5236634" cy="892926"/>
          </a:xfrm>
          <a:prstGeom prst="roundRect">
            <a:avLst>
              <a:gd name="adj" fmla="val 16667"/>
            </a:avLst>
          </a:prstGeom>
          <a:solidFill>
            <a:srgbClr val="F5770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B95807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txBody>
          <a:bodyPr anchor="ctr">
            <a:flatTx/>
          </a:bodyPr>
          <a:lstStyle/>
          <a:p>
            <a:pPr algn="ctr" eaLnBrk="0" hangingPunct="0"/>
            <a:r>
              <a:rPr lang="es-ES" sz="2000" b="1" dirty="0" smtClean="0">
                <a:solidFill>
                  <a:prstClr val="white"/>
                </a:solidFill>
                <a:latin typeface="Bell MT" pitchFamily="18" charset="0"/>
              </a:rPr>
              <a:t>Política sustentable para Generación </a:t>
            </a:r>
            <a:r>
              <a:rPr lang="es-ES" sz="2000" b="1" dirty="0">
                <a:solidFill>
                  <a:prstClr val="white"/>
                </a:solidFill>
                <a:latin typeface="Bell MT" pitchFamily="18" charset="0"/>
              </a:rPr>
              <a:t>de Valor Agregado </a:t>
            </a:r>
            <a:r>
              <a:rPr lang="es-ES" sz="2000" b="1" dirty="0" smtClean="0">
                <a:solidFill>
                  <a:prstClr val="white"/>
                </a:solidFill>
                <a:latin typeface="Bell MT" pitchFamily="18" charset="0"/>
              </a:rPr>
              <a:t>Local / Mercado Interno </a:t>
            </a:r>
            <a:endParaRPr lang="es-ES" sz="2000" b="1" dirty="0">
              <a:solidFill>
                <a:prstClr val="white"/>
              </a:solidFill>
              <a:latin typeface="Bell MT" pitchFamily="18" charset="0"/>
            </a:endParaRPr>
          </a:p>
        </p:txBody>
      </p:sp>
      <p:sp>
        <p:nvSpPr>
          <p:cNvPr id="17" name="26 Flecha abajo"/>
          <p:cNvSpPr>
            <a:spLocks noChangeArrowheads="1"/>
          </p:cNvSpPr>
          <p:nvPr/>
        </p:nvSpPr>
        <p:spPr bwMode="auto">
          <a:xfrm rot="10800000">
            <a:off x="4665344" y="4869159"/>
            <a:ext cx="626736" cy="5760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5770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/>
          <a:lstStyle/>
          <a:p>
            <a:endParaRPr lang="es-MX" dirty="0">
              <a:solidFill>
                <a:srgbClr val="002E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43608" y="971436"/>
            <a:ext cx="20612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 eaLnBrk="0" hangingPunct="0">
              <a:spcBef>
                <a:spcPct val="50000"/>
              </a:spcBef>
              <a:defRPr sz="2000" b="1">
                <a:solidFill>
                  <a:srgbClr val="002A00"/>
                </a:solidFill>
                <a:latin typeface="Bell MT" pitchFamily="18" charset="0"/>
              </a:defRPr>
            </a:lvl1pPr>
          </a:lstStyle>
          <a:p>
            <a:r>
              <a:rPr lang="es-MX" sz="1600" dirty="0"/>
              <a:t>G O B I E R N O 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665344" y="980728"/>
            <a:ext cx="42778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 eaLnBrk="0" hangingPunct="0">
              <a:spcBef>
                <a:spcPct val="50000"/>
              </a:spcBef>
              <a:defRPr sz="2000" b="1">
                <a:solidFill>
                  <a:srgbClr val="002A00"/>
                </a:solidFill>
                <a:latin typeface="Bell MT" pitchFamily="18" charset="0"/>
              </a:defRPr>
            </a:lvl1pPr>
          </a:lstStyle>
          <a:p>
            <a:r>
              <a:rPr lang="es-MX" sz="1600" dirty="0"/>
              <a:t>S E C T O R    P R O D U C T I V O  </a:t>
            </a:r>
          </a:p>
        </p:txBody>
      </p:sp>
    </p:spTree>
    <p:extLst>
      <p:ext uri="{BB962C8B-B14F-4D97-AF65-F5344CB8AC3E}">
        <p14:creationId xmlns:p14="http://schemas.microsoft.com/office/powerpoint/2010/main" val="259053734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60FA01-5460-4F33-9677-BE6DFB9C8D77}"/>
</file>

<file path=customXml/itemProps2.xml><?xml version="1.0" encoding="utf-8"?>
<ds:datastoreItem xmlns:ds="http://schemas.openxmlformats.org/officeDocument/2006/customXml" ds:itemID="{6DD21943-98FA-4115-BA19-E468022312AF}"/>
</file>

<file path=customXml/itemProps3.xml><?xml version="1.0" encoding="utf-8"?>
<ds:datastoreItem xmlns:ds="http://schemas.openxmlformats.org/officeDocument/2006/customXml" ds:itemID="{752C646D-E60A-4A9B-9CC3-80E7DE152828}"/>
</file>

<file path=customXml/itemProps4.xml><?xml version="1.0" encoding="utf-8"?>
<ds:datastoreItem xmlns:ds="http://schemas.openxmlformats.org/officeDocument/2006/customXml" ds:itemID="{34E2B1C7-75D1-40E9-BB85-F493E3D05B9E}"/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1643</Words>
  <Application>Microsoft Office PowerPoint</Application>
  <PresentationFormat>Presentación en pantalla (4:3)</PresentationFormat>
  <Paragraphs>225</Paragraphs>
  <Slides>19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Arial Unicode MS</vt:lpstr>
      <vt:lpstr>Arial</vt:lpstr>
      <vt:lpstr>Arial Black</vt:lpstr>
      <vt:lpstr>Arial Narrow</vt:lpstr>
      <vt:lpstr>Bell MT</vt:lpstr>
      <vt:lpstr>Calibri</vt:lpstr>
      <vt:lpstr>Candara</vt:lpstr>
      <vt:lpstr>Helvetica Neue LT Com 77 Bold Condensed</vt:lpstr>
      <vt:lpstr>Palatino Linotype</vt:lpstr>
      <vt:lpstr>Times New Roman</vt:lpstr>
      <vt:lpstr>Tema de Office</vt:lpstr>
      <vt:lpstr>Diseño predeterminado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RLNava</Manager>
  <Company>comenor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Simposio Standards alliance</dc:subject>
  <dc:creator>Nava, Rafael (MABE,CORPORATIVO)</dc:creator>
  <dc:description>Chimalistac con SE</dc:description>
  <cp:lastModifiedBy>Sofía Guadalupe Flores Palomar</cp:lastModifiedBy>
  <cp:revision>7</cp:revision>
  <cp:lastPrinted>2016-02-10T02:06:50Z</cp:lastPrinted>
  <dcterms:modified xsi:type="dcterms:W3CDTF">2016-02-10T22:12:54Z</dcterms:modified>
  <cp:category>Presentacion</cp:category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fcc40511-2a3e-47e5-aa9c-0dc89c6ea6bd</vt:lpwstr>
  </property>
</Properties>
</file>