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52" r:id="rId2"/>
  </p:sldMasterIdLst>
  <p:notesMasterIdLst>
    <p:notesMasterId r:id="rId22"/>
  </p:notesMasterIdLst>
  <p:handoutMasterIdLst>
    <p:handoutMasterId r:id="rId23"/>
  </p:handoutMasterIdLst>
  <p:sldIdLst>
    <p:sldId id="331" r:id="rId3"/>
    <p:sldId id="336" r:id="rId4"/>
    <p:sldId id="335" r:id="rId5"/>
    <p:sldId id="337" r:id="rId6"/>
    <p:sldId id="338" r:id="rId7"/>
    <p:sldId id="350" r:id="rId8"/>
    <p:sldId id="300" r:id="rId9"/>
    <p:sldId id="339" r:id="rId10"/>
    <p:sldId id="344" r:id="rId11"/>
    <p:sldId id="342" r:id="rId12"/>
    <p:sldId id="326" r:id="rId13"/>
    <p:sldId id="325" r:id="rId14"/>
    <p:sldId id="329" r:id="rId15"/>
    <p:sldId id="346" r:id="rId16"/>
    <p:sldId id="351" r:id="rId17"/>
    <p:sldId id="352" r:id="rId18"/>
    <p:sldId id="349" r:id="rId19"/>
    <p:sldId id="332" r:id="rId20"/>
    <p:sldId id="353"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593" autoAdjust="0"/>
  </p:normalViewPr>
  <p:slideViewPr>
    <p:cSldViewPr>
      <p:cViewPr varScale="1">
        <p:scale>
          <a:sx n="76" d="100"/>
          <a:sy n="76" d="100"/>
        </p:scale>
        <p:origin x="1830" y="54"/>
      </p:cViewPr>
      <p:guideLst>
        <p:guide orient="horz" pos="2160"/>
        <p:guide pos="2880"/>
      </p:guideLst>
    </p:cSldViewPr>
  </p:slideViewPr>
  <p:outlineViewPr>
    <p:cViewPr>
      <p:scale>
        <a:sx n="33" d="100"/>
        <a:sy n="33" d="100"/>
      </p:scale>
      <p:origin x="0" y="16272"/>
    </p:cViewPr>
  </p:outlineViewPr>
  <p:notesTextViewPr>
    <p:cViewPr>
      <p:scale>
        <a:sx n="1" d="1"/>
        <a:sy n="1" d="1"/>
      </p:scale>
      <p:origin x="0" y="0"/>
    </p:cViewPr>
  </p:notesTextViewPr>
  <p:sorterViewPr>
    <p:cViewPr>
      <p:scale>
        <a:sx n="100" d="100"/>
        <a:sy n="100" d="100"/>
      </p:scale>
      <p:origin x="0" y="1296"/>
    </p:cViewPr>
  </p:sorterViewPr>
  <p:notesViewPr>
    <p:cSldViewPr>
      <p:cViewPr varScale="1">
        <p:scale>
          <a:sx n="62" d="100"/>
          <a:sy n="62" d="100"/>
        </p:scale>
        <p:origin x="-1200" y="-10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72F1C9B3-75B4-4523-8570-03172B751684}" type="datetimeFigureOut">
              <a:rPr lang="en-US" smtClean="0"/>
              <a:t>2/10/2016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3EE1144-8CA8-4F04-B313-7D5CA7BA344F}" type="slidenum">
              <a:rPr lang="en-US" smtClean="0"/>
              <a:t>‹Nº›</a:t>
            </a:fld>
            <a:endParaRPr lang="en-US"/>
          </a:p>
        </p:txBody>
      </p:sp>
    </p:spTree>
    <p:extLst>
      <p:ext uri="{BB962C8B-B14F-4D97-AF65-F5344CB8AC3E}">
        <p14:creationId xmlns:p14="http://schemas.microsoft.com/office/powerpoint/2010/main" val="371902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BC49728F-7B4E-4CBB-A191-FE8E87410300}" type="datetimeFigureOut">
              <a:rPr lang="en-US" smtClean="0"/>
              <a:t>2/10/2016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3B278D94-F318-475E-B60A-D96EC4C230C3}" type="slidenum">
              <a:rPr lang="en-US" smtClean="0"/>
              <a:t>‹Nº›</a:t>
            </a:fld>
            <a:endParaRPr lang="en-US"/>
          </a:p>
        </p:txBody>
      </p:sp>
    </p:spTree>
    <p:extLst>
      <p:ext uri="{BB962C8B-B14F-4D97-AF65-F5344CB8AC3E}">
        <p14:creationId xmlns:p14="http://schemas.microsoft.com/office/powerpoint/2010/main" val="113196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charset="0"/>
              </a:defRPr>
            </a:lvl1pPr>
            <a:lvl2pPr marL="735013" indent="-282575" defTabSz="923925" eaLnBrk="0" hangingPunct="0">
              <a:spcBef>
                <a:spcPct val="30000"/>
              </a:spcBef>
              <a:defRPr sz="1200">
                <a:solidFill>
                  <a:schemeClr val="tx1"/>
                </a:solidFill>
                <a:latin typeface="Arial" charset="0"/>
              </a:defRPr>
            </a:lvl2pPr>
            <a:lvl3pPr marL="1131888" indent="-225425" defTabSz="923925" eaLnBrk="0" hangingPunct="0">
              <a:spcBef>
                <a:spcPct val="30000"/>
              </a:spcBef>
              <a:defRPr sz="1200">
                <a:solidFill>
                  <a:schemeClr val="tx1"/>
                </a:solidFill>
                <a:latin typeface="Arial" charset="0"/>
              </a:defRPr>
            </a:lvl3pPr>
            <a:lvl4pPr marL="1584325" indent="-225425" defTabSz="923925" eaLnBrk="0" hangingPunct="0">
              <a:spcBef>
                <a:spcPct val="30000"/>
              </a:spcBef>
              <a:defRPr sz="1200">
                <a:solidFill>
                  <a:schemeClr val="tx1"/>
                </a:solidFill>
                <a:latin typeface="Arial" charset="0"/>
              </a:defRPr>
            </a:lvl4pPr>
            <a:lvl5pPr marL="2038350" indent="-225425" defTabSz="923925" eaLnBrk="0" hangingPunct="0">
              <a:spcBef>
                <a:spcPct val="30000"/>
              </a:spcBef>
              <a:defRPr sz="1200">
                <a:solidFill>
                  <a:schemeClr val="tx1"/>
                </a:solidFill>
                <a:latin typeface="Arial" charset="0"/>
              </a:defRPr>
            </a:lvl5pPr>
            <a:lvl6pPr marL="2495550" indent="-225425" defTabSz="923925" eaLnBrk="0" fontAlgn="base" hangingPunct="0">
              <a:spcBef>
                <a:spcPct val="30000"/>
              </a:spcBef>
              <a:spcAft>
                <a:spcPct val="0"/>
              </a:spcAft>
              <a:defRPr sz="1200">
                <a:solidFill>
                  <a:schemeClr val="tx1"/>
                </a:solidFill>
                <a:latin typeface="Arial" charset="0"/>
              </a:defRPr>
            </a:lvl6pPr>
            <a:lvl7pPr marL="2952750" indent="-225425" defTabSz="923925" eaLnBrk="0" fontAlgn="base" hangingPunct="0">
              <a:spcBef>
                <a:spcPct val="30000"/>
              </a:spcBef>
              <a:spcAft>
                <a:spcPct val="0"/>
              </a:spcAft>
              <a:defRPr sz="1200">
                <a:solidFill>
                  <a:schemeClr val="tx1"/>
                </a:solidFill>
                <a:latin typeface="Arial" charset="0"/>
              </a:defRPr>
            </a:lvl7pPr>
            <a:lvl8pPr marL="3409950" indent="-225425" defTabSz="923925" eaLnBrk="0" fontAlgn="base" hangingPunct="0">
              <a:spcBef>
                <a:spcPct val="30000"/>
              </a:spcBef>
              <a:spcAft>
                <a:spcPct val="0"/>
              </a:spcAft>
              <a:defRPr sz="1200">
                <a:solidFill>
                  <a:schemeClr val="tx1"/>
                </a:solidFill>
                <a:latin typeface="Arial" charset="0"/>
              </a:defRPr>
            </a:lvl8pPr>
            <a:lvl9pPr marL="3867150" indent="-225425" defTabSz="9239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EC2991-3721-4E8D-9393-BBD2EF685D73}"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20483" name="Rectangle 2"/>
          <p:cNvSpPr>
            <a:spLocks noGrp="1" noRot="1" noChangeAspect="1" noChangeArrowheads="1" noTextEdit="1"/>
          </p:cNvSpPr>
          <p:nvPr>
            <p:ph type="sldImg"/>
          </p:nvPr>
        </p:nvSpPr>
        <p:spPr>
          <a:xfrm>
            <a:off x="1117600" y="696913"/>
            <a:ext cx="4648200" cy="3486150"/>
          </a:xfrm>
          <a:ln/>
        </p:spPr>
      </p:sp>
      <p:sp>
        <p:nvSpPr>
          <p:cNvPr id="20484" name="Rectangle 3"/>
          <p:cNvSpPr>
            <a:spLocks noGrp="1" noChangeArrowheads="1"/>
          </p:cNvSpPr>
          <p:nvPr>
            <p:ph type="body" idx="1"/>
          </p:nvPr>
        </p:nvSpPr>
        <p:spPr>
          <a:noFill/>
        </p:spPr>
        <p:txBody>
          <a:bodyPr/>
          <a:lstStyle/>
          <a:p>
            <a:pPr eaLnBrk="1" hangingPunct="1"/>
            <a:endParaRPr lang="es-MX" altLang="en-US" dirty="0" smtClean="0">
              <a:latin typeface="Arial" charset="0"/>
            </a:endParaRPr>
          </a:p>
        </p:txBody>
      </p:sp>
    </p:spTree>
    <p:extLst>
      <p:ext uri="{BB962C8B-B14F-4D97-AF65-F5344CB8AC3E}">
        <p14:creationId xmlns:p14="http://schemas.microsoft.com/office/powerpoint/2010/main" val="420749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highlight</a:t>
            </a:r>
            <a:r>
              <a:rPr lang="en-US" baseline="0" dirty="0" smtClean="0"/>
              <a:t> </a:t>
            </a:r>
            <a:r>
              <a:rPr lang="en-US" dirty="0" smtClean="0"/>
              <a:t>one excellent</a:t>
            </a:r>
            <a:r>
              <a:rPr lang="en-US" baseline="0" dirty="0" smtClean="0"/>
              <a:t> example of close cooperation with the experience of the import alert IA24-23. </a:t>
            </a:r>
          </a:p>
          <a:p>
            <a:r>
              <a:rPr lang="en-US" dirty="0" smtClean="0"/>
              <a:t>Explain very broad</a:t>
            </a:r>
            <a:r>
              <a:rPr lang="en-US" baseline="0" dirty="0" smtClean="0"/>
              <a:t> </a:t>
            </a:r>
            <a:r>
              <a:rPr lang="en-US" dirty="0" smtClean="0"/>
              <a:t>why the IA 24-23 was</a:t>
            </a:r>
            <a:r>
              <a:rPr lang="en-US" baseline="0" dirty="0" smtClean="0"/>
              <a:t> issued and how FDA cooperates with SENASICA and COFEPRIS to elaborate a mechanism that can be used by the Puebla’s firms to get out of the “red list”</a:t>
            </a:r>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14</a:t>
            </a:fld>
            <a:endParaRPr lang="en-US"/>
          </a:p>
        </p:txBody>
      </p:sp>
    </p:spTree>
    <p:extLst>
      <p:ext uri="{BB962C8B-B14F-4D97-AF65-F5344CB8AC3E}">
        <p14:creationId xmlns:p14="http://schemas.microsoft.com/office/powerpoint/2010/main" val="198387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highlight</a:t>
            </a:r>
            <a:r>
              <a:rPr lang="en-US" baseline="0" dirty="0" smtClean="0"/>
              <a:t> </a:t>
            </a:r>
            <a:r>
              <a:rPr lang="en-US" dirty="0" smtClean="0"/>
              <a:t>one excellent</a:t>
            </a:r>
            <a:r>
              <a:rPr lang="en-US" baseline="0" dirty="0" smtClean="0"/>
              <a:t> example of close cooperation with the experience of the import alert IA24-23. </a:t>
            </a:r>
          </a:p>
          <a:p>
            <a:r>
              <a:rPr lang="en-US" dirty="0" smtClean="0"/>
              <a:t>Explain very broad</a:t>
            </a:r>
            <a:r>
              <a:rPr lang="en-US" baseline="0" dirty="0" smtClean="0"/>
              <a:t> </a:t>
            </a:r>
            <a:r>
              <a:rPr lang="en-US" dirty="0" smtClean="0"/>
              <a:t>why the IA 24-23 was</a:t>
            </a:r>
            <a:r>
              <a:rPr lang="en-US" baseline="0" dirty="0" smtClean="0"/>
              <a:t> issued and how we cooperate with SENASICA and COFEPRIS to elaborate a mechanism that can be used to get out of the “red list”</a:t>
            </a:r>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15</a:t>
            </a:fld>
            <a:endParaRPr lang="en-US"/>
          </a:p>
        </p:txBody>
      </p:sp>
    </p:spTree>
    <p:extLst>
      <p:ext uri="{BB962C8B-B14F-4D97-AF65-F5344CB8AC3E}">
        <p14:creationId xmlns:p14="http://schemas.microsoft.com/office/powerpoint/2010/main" val="198387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16</a:t>
            </a:fld>
            <a:endParaRPr lang="en-US"/>
          </a:p>
        </p:txBody>
      </p:sp>
    </p:spTree>
    <p:extLst>
      <p:ext uri="{BB962C8B-B14F-4D97-AF65-F5344CB8AC3E}">
        <p14:creationId xmlns:p14="http://schemas.microsoft.com/office/powerpoint/2010/main" val="3572139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17</a:t>
            </a:fld>
            <a:endParaRPr lang="en-US"/>
          </a:p>
        </p:txBody>
      </p:sp>
    </p:spTree>
    <p:extLst>
      <p:ext uri="{BB962C8B-B14F-4D97-AF65-F5344CB8AC3E}">
        <p14:creationId xmlns:p14="http://schemas.microsoft.com/office/powerpoint/2010/main" val="195754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78D94-F318-475E-B60A-D96EC4C230C3}" type="slidenum">
              <a:rPr lang="en-US" smtClean="0"/>
              <a:t>18</a:t>
            </a:fld>
            <a:endParaRPr lang="en-US"/>
          </a:p>
        </p:txBody>
      </p:sp>
    </p:spTree>
    <p:extLst>
      <p:ext uri="{BB962C8B-B14F-4D97-AF65-F5344CB8AC3E}">
        <p14:creationId xmlns:p14="http://schemas.microsoft.com/office/powerpoint/2010/main" val="31002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3</a:t>
            </a:fld>
            <a:endParaRPr lang="en-US"/>
          </a:p>
        </p:txBody>
      </p:sp>
    </p:spTree>
    <p:extLst>
      <p:ext uri="{BB962C8B-B14F-4D97-AF65-F5344CB8AC3E}">
        <p14:creationId xmlns:p14="http://schemas.microsoft.com/office/powerpoint/2010/main" val="3577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1995</a:t>
            </a:r>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4</a:t>
            </a:fld>
            <a:endParaRPr lang="en-US"/>
          </a:p>
        </p:txBody>
      </p:sp>
    </p:spTree>
    <p:extLst>
      <p:ext uri="{BB962C8B-B14F-4D97-AF65-F5344CB8AC3E}">
        <p14:creationId xmlns:p14="http://schemas.microsoft.com/office/powerpoint/2010/main" val="30874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forget to mention: </a:t>
            </a:r>
            <a:r>
              <a:rPr lang="en-US" b="1" dirty="0" smtClean="0"/>
              <a:t>FDA does not promote trade</a:t>
            </a:r>
            <a:r>
              <a:rPr lang="en-US" b="1" baseline="0" dirty="0" smtClean="0"/>
              <a:t>, as other agencies do (i.e. APHIS). </a:t>
            </a:r>
          </a:p>
          <a:p>
            <a:endParaRPr lang="en-US" baseline="0" dirty="0" smtClean="0"/>
          </a:p>
        </p:txBody>
      </p:sp>
      <p:sp>
        <p:nvSpPr>
          <p:cNvPr id="4" name="Slide Number Placeholder 3"/>
          <p:cNvSpPr>
            <a:spLocks noGrp="1"/>
          </p:cNvSpPr>
          <p:nvPr>
            <p:ph type="sldNum" sz="quarter" idx="10"/>
          </p:nvPr>
        </p:nvSpPr>
        <p:spPr/>
        <p:txBody>
          <a:bodyPr/>
          <a:lstStyle/>
          <a:p>
            <a:fld id="{3B278D94-F318-475E-B60A-D96EC4C230C3}" type="slidenum">
              <a:rPr lang="en-US" smtClean="0"/>
              <a:t>6</a:t>
            </a:fld>
            <a:endParaRPr lang="en-US"/>
          </a:p>
        </p:txBody>
      </p:sp>
    </p:spTree>
    <p:extLst>
      <p:ext uri="{BB962C8B-B14F-4D97-AF65-F5344CB8AC3E}">
        <p14:creationId xmlns:p14="http://schemas.microsoft.com/office/powerpoint/2010/main" val="360989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20775" y="698500"/>
            <a:ext cx="4643438" cy="3484563"/>
          </a:xfrm>
          <a:ln/>
        </p:spPr>
      </p:sp>
      <p:sp>
        <p:nvSpPr>
          <p:cNvPr id="75779" name="Rectangle 3"/>
          <p:cNvSpPr>
            <a:spLocks noGrp="1" noChangeArrowheads="1"/>
          </p:cNvSpPr>
          <p:nvPr>
            <p:ph type="body" idx="1"/>
          </p:nvPr>
        </p:nvSpPr>
        <p:spPr>
          <a:xfrm>
            <a:off x="523616" y="4267200"/>
            <a:ext cx="6058987"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spcBef>
                <a:spcPts val="600"/>
              </a:spcBef>
              <a:buFont typeface="Arial" pitchFamily="34" charset="0"/>
              <a:buNone/>
            </a:pPr>
            <a:endParaRPr lang="en-US" altLang="en-US" b="1" dirty="0" smtClean="0"/>
          </a:p>
        </p:txBody>
      </p:sp>
      <p:sp>
        <p:nvSpPr>
          <p:cNvPr id="75780"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09" indent="-285734" eaLnBrk="0" hangingPunct="0">
              <a:spcBef>
                <a:spcPct val="30000"/>
              </a:spcBef>
              <a:defRPr sz="1200">
                <a:solidFill>
                  <a:schemeClr val="tx1"/>
                </a:solidFill>
                <a:latin typeface="Arial" pitchFamily="34" charset="0"/>
                <a:ea typeface="MS PGothic" pitchFamily="34" charset="-128"/>
              </a:defRPr>
            </a:lvl2pPr>
            <a:lvl3pPr marL="1142937" indent="-228587" eaLnBrk="0" hangingPunct="0">
              <a:spcBef>
                <a:spcPct val="30000"/>
              </a:spcBef>
              <a:defRPr sz="1200">
                <a:solidFill>
                  <a:schemeClr val="tx1"/>
                </a:solidFill>
                <a:latin typeface="Arial" pitchFamily="34" charset="0"/>
                <a:ea typeface="MS PGothic" pitchFamily="34" charset="-128"/>
              </a:defRPr>
            </a:lvl3pPr>
            <a:lvl4pPr marL="1600111" indent="-228587" eaLnBrk="0" hangingPunct="0">
              <a:spcBef>
                <a:spcPct val="30000"/>
              </a:spcBef>
              <a:defRPr sz="1200">
                <a:solidFill>
                  <a:schemeClr val="tx1"/>
                </a:solidFill>
                <a:latin typeface="Arial" pitchFamily="34" charset="0"/>
                <a:ea typeface="MS PGothic" pitchFamily="34" charset="-128"/>
              </a:defRPr>
            </a:lvl4pPr>
            <a:lvl5pPr marL="2057287" indent="-228587" eaLnBrk="0" hangingPunct="0">
              <a:spcBef>
                <a:spcPct val="30000"/>
              </a:spcBef>
              <a:defRPr sz="1200">
                <a:solidFill>
                  <a:schemeClr val="tx1"/>
                </a:solidFill>
                <a:latin typeface="Arial"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MS PGothic" pitchFamily="34" charset="-128"/>
              </a:defRPr>
            </a:lvl7pPr>
            <a:lvl8pPr marL="3428811" indent="-228587" eaLnBrk="0" fontAlgn="base" hangingPunct="0">
              <a:spcBef>
                <a:spcPct val="30000"/>
              </a:spcBef>
              <a:spcAft>
                <a:spcPct val="0"/>
              </a:spcAft>
              <a:defRPr sz="1200">
                <a:solidFill>
                  <a:schemeClr val="tx1"/>
                </a:solidFill>
                <a:latin typeface="Arial"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48D8D88D-88E2-4175-8FC3-87A11D903199}"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127160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78D94-F318-475E-B60A-D96EC4C230C3}" type="slidenum">
              <a:rPr lang="en-US" smtClean="0"/>
              <a:t>9</a:t>
            </a:fld>
            <a:endParaRPr lang="en-US"/>
          </a:p>
        </p:txBody>
      </p:sp>
    </p:spTree>
    <p:extLst>
      <p:ext uri="{BB962C8B-B14F-4D97-AF65-F5344CB8AC3E}">
        <p14:creationId xmlns:p14="http://schemas.microsoft.com/office/powerpoint/2010/main" val="343640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78D94-F318-475E-B60A-D96EC4C230C3}" type="slidenum">
              <a:rPr lang="en-US" smtClean="0"/>
              <a:t>11</a:t>
            </a:fld>
            <a:endParaRPr lang="en-US"/>
          </a:p>
        </p:txBody>
      </p:sp>
    </p:spTree>
    <p:extLst>
      <p:ext uri="{BB962C8B-B14F-4D97-AF65-F5344CB8AC3E}">
        <p14:creationId xmlns:p14="http://schemas.microsoft.com/office/powerpoint/2010/main" val="263541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endParaRPr lang="en-US" altLang="en-US" smtClean="0"/>
          </a:p>
        </p:txBody>
      </p:sp>
    </p:spTree>
    <p:extLst>
      <p:ext uri="{BB962C8B-B14F-4D97-AF65-F5344CB8AC3E}">
        <p14:creationId xmlns:p14="http://schemas.microsoft.com/office/powerpoint/2010/main" val="394769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78D94-F318-475E-B60A-D96EC4C230C3}" type="slidenum">
              <a:rPr lang="en-US" smtClean="0"/>
              <a:t>13</a:t>
            </a:fld>
            <a:endParaRPr lang="en-US"/>
          </a:p>
        </p:txBody>
      </p:sp>
    </p:spTree>
    <p:extLst>
      <p:ext uri="{BB962C8B-B14F-4D97-AF65-F5344CB8AC3E}">
        <p14:creationId xmlns:p14="http://schemas.microsoft.com/office/powerpoint/2010/main" val="1207755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3886200" y="4191001"/>
            <a:ext cx="4953000" cy="2209460"/>
          </a:xfrm>
        </p:spPr>
        <p:txBody>
          <a:bodyPr/>
          <a:lstStyle>
            <a:lvl1pPr marL="0" indent="0" algn="r">
              <a:defRPr sz="3800">
                <a:solidFill>
                  <a:schemeClr val="bg1"/>
                </a:solidFill>
                <a:latin typeface="Baker Signet Std" charset="0"/>
              </a:defRPr>
            </a:lvl1pPr>
          </a:lstStyle>
          <a:p>
            <a:pPr lvl="0"/>
            <a:r>
              <a:rPr lang="en-US" noProof="0" smtClean="0"/>
              <a:t>Click to edit Master subtitle style</a:t>
            </a:r>
          </a:p>
        </p:txBody>
      </p:sp>
    </p:spTree>
    <p:extLst>
      <p:ext uri="{BB962C8B-B14F-4D97-AF65-F5344CB8AC3E}">
        <p14:creationId xmlns:p14="http://schemas.microsoft.com/office/powerpoint/2010/main" val="39576415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3F3F90-9C6A-49BD-85AD-33B3462E19DF}"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29008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7920"/>
            <a:ext cx="2095500" cy="58986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920"/>
            <a:ext cx="6134100" cy="58986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08FBA0-B73C-4187-B69A-03C996D322BD}"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422748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406E2D42-9EAE-4DAB-AA34-D1F7918E7231}"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11595630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1"/>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4038600" cy="188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43389"/>
            <a:ext cx="4038600" cy="188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679"/>
            <a:ext cx="2133600" cy="476250"/>
          </a:xfrm>
          <a:prstGeom prst="rect">
            <a:avLst/>
          </a:prstGeom>
        </p:spPr>
        <p:txBody>
          <a:bodyPr/>
          <a:lstStyle>
            <a:lvl1pPr>
              <a:defRPr>
                <a:latin typeface="Arial" pitchFamily="34" charset="0"/>
                <a:ea typeface="ＭＳ Ｐゴシック" charset="0"/>
                <a:cs typeface="ＭＳ Ｐゴシック" charset="0"/>
              </a:defRPr>
            </a:lvl1pPr>
          </a:lstStyle>
          <a:p>
            <a:pPr>
              <a:defRPr/>
            </a:pPr>
            <a:endParaRPr lang="en-US"/>
          </a:p>
        </p:txBody>
      </p:sp>
      <p:sp>
        <p:nvSpPr>
          <p:cNvPr id="7" name="Footer Placeholder 6"/>
          <p:cNvSpPr>
            <a:spLocks noGrp="1"/>
          </p:cNvSpPr>
          <p:nvPr>
            <p:ph type="ftr" sz="quarter" idx="11"/>
          </p:nvPr>
        </p:nvSpPr>
        <p:spPr>
          <a:xfrm>
            <a:off x="3124200" y="6245679"/>
            <a:ext cx="2895600" cy="476250"/>
          </a:xfrm>
          <a:prstGeom prst="rect">
            <a:avLst/>
          </a:prstGeom>
        </p:spPr>
        <p:txBody>
          <a:bodyPr/>
          <a:lstStyle>
            <a:lvl1pPr>
              <a:defRPr>
                <a:latin typeface="Arial" pitchFamily="34" charset="0"/>
                <a:ea typeface="ＭＳ Ｐゴシック" charset="0"/>
                <a:cs typeface="ＭＳ Ｐゴシック" charset="0"/>
              </a:defRPr>
            </a:lvl1pPr>
          </a:lstStyle>
          <a:p>
            <a:pPr>
              <a:defRPr/>
            </a:pPr>
            <a:endParaRPr lang="en-US"/>
          </a:p>
        </p:txBody>
      </p:sp>
      <p:sp>
        <p:nvSpPr>
          <p:cNvPr id="8" name="Slide Number Placeholder 7"/>
          <p:cNvSpPr>
            <a:spLocks noGrp="1"/>
          </p:cNvSpPr>
          <p:nvPr>
            <p:ph type="sldNum" sz="quarter" idx="12"/>
          </p:nvPr>
        </p:nvSpPr>
        <p:spPr>
          <a:xfrm>
            <a:off x="6553200" y="6245679"/>
            <a:ext cx="2133600" cy="476250"/>
          </a:xfrm>
          <a:extLst>
            <a:ext uri="{FAA26D3D-D897-4be2-8F04-BA451C77F1D7}"/>
          </a:extLst>
        </p:spPr>
        <p:txBody>
          <a:bodyPr/>
          <a:lstStyle>
            <a:lvl1pPr>
              <a:defRPr/>
            </a:lvl1pPr>
          </a:lstStyle>
          <a:p>
            <a:pPr>
              <a:defRPr/>
            </a:pPr>
            <a:fld id="{6B64F20C-AD3B-4D08-89EB-9C4631C6AB76}" type="slidenum">
              <a:rPr lang="en-US" altLang="en-US"/>
              <a:pPr>
                <a:defRPr/>
              </a:pPr>
              <a:t>‹Nº›</a:t>
            </a:fld>
            <a:endParaRPr lang="en-US" altLang="en-US"/>
          </a:p>
        </p:txBody>
      </p:sp>
    </p:spTree>
    <p:extLst>
      <p:ext uri="{BB962C8B-B14F-4D97-AF65-F5344CB8AC3E}">
        <p14:creationId xmlns:p14="http://schemas.microsoft.com/office/powerpoint/2010/main" val="248789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3886200" y="4191001"/>
            <a:ext cx="4953000" cy="2209460"/>
          </a:xfrm>
        </p:spPr>
        <p:txBody>
          <a:bodyPr/>
          <a:lstStyle>
            <a:lvl1pPr marL="0" indent="0" algn="r">
              <a:defRPr sz="3800">
                <a:solidFill>
                  <a:schemeClr val="bg1"/>
                </a:solidFill>
                <a:latin typeface="Baker Signet Std" pitchFamily="34" charset="0"/>
              </a:defRPr>
            </a:lvl1pPr>
          </a:lstStyle>
          <a:p>
            <a:pPr lvl="0"/>
            <a:r>
              <a:rPr lang="en-US" altLang="en-US" noProof="0" smtClean="0"/>
              <a:t>Click to edit Master subtitle style </a:t>
            </a:r>
          </a:p>
        </p:txBody>
      </p:sp>
    </p:spTree>
    <p:extLst>
      <p:ext uri="{BB962C8B-B14F-4D97-AF65-F5344CB8AC3E}">
        <p14:creationId xmlns:p14="http://schemas.microsoft.com/office/powerpoint/2010/main" val="192026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555DC6-6CBE-47B0-A59E-E9C5D8D7838F}"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407834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002B863-621A-40D1-A912-52D9F7A32850}"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369337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541"/>
            <a:ext cx="4038600" cy="452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541"/>
            <a:ext cx="4038600" cy="452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0633302-7BBD-46B9-AF8E-214FFED9CEE1}"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512711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D49357C-72E9-4CC1-817F-B92A97AEFD78}"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4169634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4F61E2-E03B-4C72-ABAE-BB03A1B89D25}"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222632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9BE76C-F78F-451F-A318-69832693977C}"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355545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4861A9B-A0CC-4A72-91C2-64051B5C59BB}"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2092524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B380760-BE9A-4520-806A-2E47483785D9}"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2808944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42575FC-AB9E-4FCF-8F83-B2891B6FD5A8}"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016167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D51960-3E39-4C7B-ACCC-D7B85F397DCE}"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22270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7920"/>
            <a:ext cx="2095500" cy="58986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920"/>
            <a:ext cx="6134100" cy="58986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187692A-AE8F-49CC-90D9-DA03EF157779}"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89211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7919"/>
            <a:ext cx="6477000" cy="68716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541"/>
            <a:ext cx="4038600" cy="4526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541"/>
            <a:ext cx="4038600" cy="4526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0869B5C-AD9E-48C7-AEF0-3BF44ADF1B20}"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845901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7919"/>
            <a:ext cx="6477000" cy="68716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541"/>
            <a:ext cx="4038600" cy="4526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541"/>
            <a:ext cx="4038600" cy="4526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5F0696F-E6B1-4AD6-88C5-6705D1D62E43}"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4144988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362200" y="227919"/>
            <a:ext cx="6477000" cy="68716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541"/>
            <a:ext cx="4038600" cy="4526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541"/>
            <a:ext cx="4038600" cy="4526075"/>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D93651B5-336C-4B0A-ACBD-0835E3D9A3DF}"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209054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1"/>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4038600" cy="188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43389"/>
            <a:ext cx="4038600" cy="188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679"/>
            <a:ext cx="2133600" cy="476250"/>
          </a:xfrm>
          <a:prstGeom prst="rect">
            <a:avLst/>
          </a:prstGeom>
        </p:spPr>
        <p:txBody>
          <a:bodyPr/>
          <a:lstStyle>
            <a:lvl1pPr>
              <a:defRPr>
                <a:latin typeface="Arial" pitchFamily="34"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7" name="Footer Placeholder 6"/>
          <p:cNvSpPr>
            <a:spLocks noGrp="1"/>
          </p:cNvSpPr>
          <p:nvPr>
            <p:ph type="ftr" sz="quarter" idx="11"/>
          </p:nvPr>
        </p:nvSpPr>
        <p:spPr>
          <a:xfrm>
            <a:off x="3124200" y="6245679"/>
            <a:ext cx="2895600" cy="476250"/>
          </a:xfrm>
          <a:prstGeom prst="rect">
            <a:avLst/>
          </a:prstGeom>
        </p:spPr>
        <p:txBody>
          <a:bodyPr/>
          <a:lstStyle>
            <a:lvl1pPr>
              <a:defRPr>
                <a:latin typeface="Arial" pitchFamily="34"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p:cNvSpPr>
          <p:nvPr>
            <p:ph type="sldNum" sz="quarter" idx="12"/>
          </p:nvPr>
        </p:nvSpPr>
        <p:spPr>
          <a:xfrm>
            <a:off x="6553200" y="6245679"/>
            <a:ext cx="2133600" cy="476250"/>
          </a:xfrm>
          <a:extLst>
            <a:ext uri="{FAA26D3D-D897-4be2-8F04-BA451C77F1D7}"/>
          </a:extLst>
        </p:spPr>
        <p:txBody>
          <a:bodyPr/>
          <a:lstStyle>
            <a:lvl1pPr>
              <a:defRPr/>
            </a:lvl1pPr>
          </a:lstStyle>
          <a:p>
            <a:pPr>
              <a:defRPr/>
            </a:pPr>
            <a:fld id="{6B64F20C-AD3B-4D08-89EB-9C4631C6AB76}" type="slidenum">
              <a:rPr lang="en-US" altLang="en-US">
                <a:solidFill>
                  <a:srgbClr val="333399"/>
                </a:solidFill>
              </a:rPr>
              <a:pPr>
                <a:defRPr/>
              </a:pPr>
              <a:t>‹Nº›</a:t>
            </a:fld>
            <a:endParaRPr lang="en-US" altLang="en-US">
              <a:solidFill>
                <a:srgbClr val="333399"/>
              </a:solidFill>
            </a:endParaRPr>
          </a:p>
        </p:txBody>
      </p:sp>
    </p:spTree>
    <p:extLst>
      <p:ext uri="{BB962C8B-B14F-4D97-AF65-F5344CB8AC3E}">
        <p14:creationId xmlns:p14="http://schemas.microsoft.com/office/powerpoint/2010/main" val="13332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A0F66EC-EDA4-4C70-8220-283A885E8FCB}"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389904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541"/>
            <a:ext cx="4038600" cy="452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541"/>
            <a:ext cx="4038600" cy="452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380DE7C-B25C-4272-85A2-9FA0346D5BDA}"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325298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4669A65-9738-4E7A-AC44-469D8D43A456}"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265741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B42DD49-40DC-443F-B8A4-B51BEDFF1914}"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171513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F415704-5E6F-4490-A165-B9993C5E0D81}"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412851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36763E-5E1B-41B5-8536-C67DFB042DDB}"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9542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EF90BD7-24A0-4FC5-95B6-A3F83C239563}" type="slidenum">
              <a:rPr lang="en-US">
                <a:solidFill>
                  <a:srgbClr val="333399"/>
                </a:solidFill>
              </a:rPr>
              <a:pPr>
                <a:defRPr/>
              </a:pPr>
              <a:t>‹Nº›</a:t>
            </a:fld>
            <a:endParaRPr lang="en-US">
              <a:solidFill>
                <a:srgbClr val="333399"/>
              </a:solidFill>
            </a:endParaRPr>
          </a:p>
        </p:txBody>
      </p:sp>
    </p:spTree>
    <p:extLst>
      <p:ext uri="{BB962C8B-B14F-4D97-AF65-F5344CB8AC3E}">
        <p14:creationId xmlns:p14="http://schemas.microsoft.com/office/powerpoint/2010/main" val="391377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2200" y="227920"/>
            <a:ext cx="6477000" cy="68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541"/>
            <a:ext cx="8229600" cy="45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sldNum" sz="quarter" idx="4"/>
          </p:nvPr>
        </p:nvSpPr>
        <p:spPr bwMode="auto">
          <a:xfrm>
            <a:off x="0" y="6538232"/>
            <a:ext cx="91440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Baker Signet Std" pitchFamily="34" charset="0"/>
              </a:defRPr>
            </a:lvl1pPr>
          </a:lstStyle>
          <a:p>
            <a:pPr fontAlgn="base">
              <a:spcBef>
                <a:spcPct val="0"/>
              </a:spcBef>
              <a:spcAft>
                <a:spcPct val="0"/>
              </a:spcAft>
              <a:defRPr/>
            </a:pPr>
            <a:fld id="{1CFD5A2B-AA17-42F8-9031-411E12D361B1}" type="slidenum">
              <a:rPr lang="en-US">
                <a:solidFill>
                  <a:srgbClr val="333399"/>
                </a:solidFill>
              </a:rPr>
              <a:pPr fontAlgn="base">
                <a:spcBef>
                  <a:spcPct val="0"/>
                </a:spcBef>
                <a:spcAft>
                  <a:spcPct val="0"/>
                </a:spcAft>
                <a:defRPr/>
              </a:pPr>
              <a:t>‹Nº›</a:t>
            </a:fld>
            <a:endParaRPr lang="en-US">
              <a:solidFill>
                <a:srgbClr val="333399"/>
              </a:solidFill>
            </a:endParaRPr>
          </a:p>
        </p:txBody>
      </p:sp>
    </p:spTree>
    <p:extLst>
      <p:ext uri="{BB962C8B-B14F-4D97-AF65-F5344CB8AC3E}">
        <p14:creationId xmlns:p14="http://schemas.microsoft.com/office/powerpoint/2010/main" val="22507641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68" r:id="rId13"/>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0"/>
        </a:defRPr>
      </a:lvl1pPr>
      <a:lvl2pPr algn="l" rtl="0" eaLnBrk="1" fontAlgn="base" hangingPunct="1">
        <a:spcBef>
          <a:spcPct val="0"/>
        </a:spcBef>
        <a:spcAft>
          <a:spcPct val="0"/>
        </a:spcAft>
        <a:defRPr sz="3600">
          <a:solidFill>
            <a:schemeClr val="bg1"/>
          </a:solidFill>
          <a:latin typeface="Baker Signet Std" charset="0"/>
          <a:ea typeface="ＭＳ Ｐゴシック" charset="0"/>
          <a:cs typeface="ＭＳ Ｐゴシック" charset="0"/>
        </a:defRPr>
      </a:lvl2pPr>
      <a:lvl3pPr algn="l" rtl="0" eaLnBrk="1" fontAlgn="base" hangingPunct="1">
        <a:spcBef>
          <a:spcPct val="0"/>
        </a:spcBef>
        <a:spcAft>
          <a:spcPct val="0"/>
        </a:spcAft>
        <a:defRPr sz="3600">
          <a:solidFill>
            <a:schemeClr val="bg1"/>
          </a:solidFill>
          <a:latin typeface="Baker Signet Std" charset="0"/>
          <a:ea typeface="ＭＳ Ｐゴシック" charset="0"/>
          <a:cs typeface="ＭＳ Ｐゴシック" charset="0"/>
        </a:defRPr>
      </a:lvl3pPr>
      <a:lvl4pPr algn="l" rtl="0" eaLnBrk="1" fontAlgn="base" hangingPunct="1">
        <a:spcBef>
          <a:spcPct val="0"/>
        </a:spcBef>
        <a:spcAft>
          <a:spcPct val="0"/>
        </a:spcAft>
        <a:defRPr sz="3600">
          <a:solidFill>
            <a:schemeClr val="bg1"/>
          </a:solidFill>
          <a:latin typeface="Baker Signet Std" charset="0"/>
          <a:ea typeface="ＭＳ Ｐゴシック" charset="0"/>
          <a:cs typeface="ＭＳ Ｐゴシック" charset="0"/>
        </a:defRPr>
      </a:lvl4pPr>
      <a:lvl5pPr algn="l" rtl="0" eaLnBrk="1" fontAlgn="base" hangingPunct="1">
        <a:spcBef>
          <a:spcPct val="0"/>
        </a:spcBef>
        <a:spcAft>
          <a:spcPct val="0"/>
        </a:spcAft>
        <a:defRPr sz="3600">
          <a:solidFill>
            <a:schemeClr val="bg1"/>
          </a:solidFill>
          <a:latin typeface="Baker Signet Std"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Baker Signet Std" charset="0"/>
          <a:ea typeface="ＭＳ Ｐゴシック" charset="0"/>
        </a:defRPr>
      </a:lvl6pPr>
      <a:lvl7pPr marL="914400" algn="l" rtl="0" eaLnBrk="1" fontAlgn="base" hangingPunct="1">
        <a:spcBef>
          <a:spcPct val="0"/>
        </a:spcBef>
        <a:spcAft>
          <a:spcPct val="0"/>
        </a:spcAft>
        <a:defRPr sz="3600">
          <a:solidFill>
            <a:schemeClr val="bg1"/>
          </a:solidFill>
          <a:latin typeface="Baker Signet Std" charset="0"/>
          <a:ea typeface="ＭＳ Ｐゴシック" charset="0"/>
        </a:defRPr>
      </a:lvl7pPr>
      <a:lvl8pPr marL="1371600" algn="l" rtl="0" eaLnBrk="1" fontAlgn="base" hangingPunct="1">
        <a:spcBef>
          <a:spcPct val="0"/>
        </a:spcBef>
        <a:spcAft>
          <a:spcPct val="0"/>
        </a:spcAft>
        <a:defRPr sz="3600">
          <a:solidFill>
            <a:schemeClr val="bg1"/>
          </a:solidFill>
          <a:latin typeface="Baker Signet Std" charset="0"/>
          <a:ea typeface="ＭＳ Ｐゴシック" charset="0"/>
        </a:defRPr>
      </a:lvl8pPr>
      <a:lvl9pPr marL="1828800" algn="l" rtl="0" eaLnBrk="1" fontAlgn="base" hangingPunct="1">
        <a:spcBef>
          <a:spcPct val="0"/>
        </a:spcBef>
        <a:spcAft>
          <a:spcPct val="0"/>
        </a:spcAft>
        <a:defRPr sz="3600">
          <a:solidFill>
            <a:schemeClr val="bg1"/>
          </a:solidFill>
          <a:latin typeface="Baker Signet Std" charset="0"/>
          <a:ea typeface="ＭＳ Ｐゴシック" charset="0"/>
        </a:defRPr>
      </a:lvl9pPr>
    </p:titleStyle>
    <p:bodyStyle>
      <a:lvl1pPr marL="342900" indent="-342900" algn="l" rtl="0" eaLnBrk="1" fontAlgn="base" hangingPunct="1">
        <a:spcBef>
          <a:spcPct val="20000"/>
        </a:spcBef>
        <a:spcAft>
          <a:spcPct val="0"/>
        </a:spcAft>
        <a:defRPr sz="2000">
          <a:solidFill>
            <a:schemeClr val="accent2"/>
          </a:solidFill>
          <a:latin typeface="+mn-lt"/>
          <a:ea typeface="+mn-ea"/>
          <a:cs typeface="ＭＳ Ｐゴシック" charset="0"/>
        </a:defRPr>
      </a:lvl1pPr>
      <a:lvl2pPr marL="742950" indent="-285750" algn="l" rtl="0" eaLnBrk="1" fontAlgn="base" hangingPunct="1">
        <a:spcBef>
          <a:spcPct val="20000"/>
        </a:spcBef>
        <a:spcAft>
          <a:spcPct val="0"/>
        </a:spcAft>
        <a:buChar char="–"/>
        <a:defRPr sz="2000">
          <a:solidFill>
            <a:schemeClr val="accent2"/>
          </a:solidFill>
          <a:latin typeface="+mn-lt"/>
          <a:ea typeface="+mn-ea"/>
        </a:defRPr>
      </a:lvl2pPr>
      <a:lvl3pPr marL="1143000" indent="-228600" algn="l" rtl="0" eaLnBrk="1" fontAlgn="base" hangingPunct="1">
        <a:spcBef>
          <a:spcPct val="20000"/>
        </a:spcBef>
        <a:spcAft>
          <a:spcPct val="0"/>
        </a:spcAft>
        <a:buChar char="•"/>
        <a:defRPr sz="2000">
          <a:solidFill>
            <a:schemeClr val="accent2"/>
          </a:solidFill>
          <a:latin typeface="+mn-lt"/>
          <a:ea typeface="+mn-ea"/>
        </a:defRPr>
      </a:lvl3pPr>
      <a:lvl4pPr marL="1600200" indent="-228600" algn="l" rtl="0" eaLnBrk="1" fontAlgn="base" hangingPunct="1">
        <a:spcBef>
          <a:spcPct val="20000"/>
        </a:spcBef>
        <a:spcAft>
          <a:spcPct val="0"/>
        </a:spcAft>
        <a:buChar char="–"/>
        <a:defRPr sz="2000">
          <a:solidFill>
            <a:schemeClr val="accent2"/>
          </a:solidFill>
          <a:latin typeface="+mn-lt"/>
          <a:ea typeface="+mn-ea"/>
        </a:defRPr>
      </a:lvl4pPr>
      <a:lvl5pPr marL="2057400" indent="-228600" algn="l" rtl="0" eaLnBrk="1" fontAlgn="base" hangingPunct="1">
        <a:spcBef>
          <a:spcPct val="20000"/>
        </a:spcBef>
        <a:spcAft>
          <a:spcPct val="0"/>
        </a:spcAft>
        <a:buChar char="»"/>
        <a:defRPr sz="2000">
          <a:solidFill>
            <a:schemeClr val="accent2"/>
          </a:solidFill>
          <a:latin typeface="+mn-lt"/>
          <a:ea typeface="+mn-ea"/>
        </a:defRPr>
      </a:lvl5pPr>
      <a:lvl6pPr marL="2514600" indent="-228600" algn="l" rtl="0" eaLnBrk="1" fontAlgn="base" hangingPunct="1">
        <a:spcBef>
          <a:spcPct val="20000"/>
        </a:spcBef>
        <a:spcAft>
          <a:spcPct val="0"/>
        </a:spcAft>
        <a:buChar char="»"/>
        <a:defRPr sz="2000">
          <a:solidFill>
            <a:schemeClr val="accent2"/>
          </a:solidFill>
          <a:latin typeface="+mn-lt"/>
          <a:ea typeface="+mn-ea"/>
        </a:defRPr>
      </a:lvl6pPr>
      <a:lvl7pPr marL="2971800" indent="-228600" algn="l" rtl="0" eaLnBrk="1" fontAlgn="base" hangingPunct="1">
        <a:spcBef>
          <a:spcPct val="20000"/>
        </a:spcBef>
        <a:spcAft>
          <a:spcPct val="0"/>
        </a:spcAft>
        <a:buChar char="»"/>
        <a:defRPr sz="2000">
          <a:solidFill>
            <a:schemeClr val="accent2"/>
          </a:solidFill>
          <a:latin typeface="+mn-lt"/>
          <a:ea typeface="+mn-ea"/>
        </a:defRPr>
      </a:lvl7pPr>
      <a:lvl8pPr marL="3429000" indent="-228600" algn="l" rtl="0" eaLnBrk="1" fontAlgn="base" hangingPunct="1">
        <a:spcBef>
          <a:spcPct val="20000"/>
        </a:spcBef>
        <a:spcAft>
          <a:spcPct val="0"/>
        </a:spcAft>
        <a:buChar char="»"/>
        <a:defRPr sz="2000">
          <a:solidFill>
            <a:schemeClr val="accent2"/>
          </a:solidFill>
          <a:latin typeface="+mn-lt"/>
          <a:ea typeface="+mn-ea"/>
        </a:defRPr>
      </a:lvl8pPr>
      <a:lvl9pPr marL="3886200" indent="-228600" algn="l" rtl="0" eaLnBrk="1" fontAlgn="base" hangingPunct="1">
        <a:spcBef>
          <a:spcPct val="20000"/>
        </a:spcBef>
        <a:spcAft>
          <a:spcPct val="0"/>
        </a:spcAft>
        <a:buChar char="»"/>
        <a:defRPr sz="20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2200" y="227919"/>
            <a:ext cx="6477000" cy="68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541"/>
            <a:ext cx="8229600" cy="45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sldNum" sz="quarter" idx="4"/>
          </p:nvPr>
        </p:nvSpPr>
        <p:spPr bwMode="auto">
          <a:xfrm>
            <a:off x="0" y="6538232"/>
            <a:ext cx="9144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j-lt"/>
              </a:defRPr>
            </a:lvl1pPr>
          </a:lstStyle>
          <a:p>
            <a:pPr fontAlgn="base">
              <a:spcBef>
                <a:spcPct val="0"/>
              </a:spcBef>
              <a:spcAft>
                <a:spcPct val="0"/>
              </a:spcAft>
              <a:defRPr/>
            </a:pPr>
            <a:fld id="{FCB2BA62-090D-4637-A1C9-4A4A950F6335}" type="slidenum">
              <a:rPr lang="en-US" altLang="en-US">
                <a:solidFill>
                  <a:srgbClr val="333399"/>
                </a:solidFill>
              </a:rPr>
              <a:pPr fontAlgn="base">
                <a:spcBef>
                  <a:spcPct val="0"/>
                </a:spcBef>
                <a:spcAft>
                  <a:spcPct val="0"/>
                </a:spcAft>
                <a:defRPr/>
              </a:pPr>
              <a:t>‹Nº›</a:t>
            </a:fld>
            <a:endParaRPr lang="en-US" altLang="en-US">
              <a:solidFill>
                <a:srgbClr val="333399"/>
              </a:solidFill>
            </a:endParaRPr>
          </a:p>
        </p:txBody>
      </p:sp>
    </p:spTree>
    <p:extLst>
      <p:ext uri="{BB962C8B-B14F-4D97-AF65-F5344CB8AC3E}">
        <p14:creationId xmlns:p14="http://schemas.microsoft.com/office/powerpoint/2010/main" val="388908535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Baker Signet Std" pitchFamily="34" charset="0"/>
        </a:defRPr>
      </a:lvl2pPr>
      <a:lvl3pPr algn="l" rtl="0" eaLnBrk="0" fontAlgn="base" hangingPunct="0">
        <a:spcBef>
          <a:spcPct val="0"/>
        </a:spcBef>
        <a:spcAft>
          <a:spcPct val="0"/>
        </a:spcAft>
        <a:defRPr sz="3600">
          <a:solidFill>
            <a:schemeClr val="bg1"/>
          </a:solidFill>
          <a:latin typeface="Baker Signet Std" pitchFamily="34" charset="0"/>
        </a:defRPr>
      </a:lvl3pPr>
      <a:lvl4pPr algn="l" rtl="0" eaLnBrk="0" fontAlgn="base" hangingPunct="0">
        <a:spcBef>
          <a:spcPct val="0"/>
        </a:spcBef>
        <a:spcAft>
          <a:spcPct val="0"/>
        </a:spcAft>
        <a:defRPr sz="3600">
          <a:solidFill>
            <a:schemeClr val="bg1"/>
          </a:solidFill>
          <a:latin typeface="Baker Signet Std" pitchFamily="34" charset="0"/>
        </a:defRPr>
      </a:lvl4pPr>
      <a:lvl5pPr algn="l" rtl="0" eaLnBrk="0" fontAlgn="base" hangingPunct="0">
        <a:spcBef>
          <a:spcPct val="0"/>
        </a:spcBef>
        <a:spcAft>
          <a:spcPct val="0"/>
        </a:spcAft>
        <a:defRPr sz="3600">
          <a:solidFill>
            <a:schemeClr val="bg1"/>
          </a:solidFill>
          <a:latin typeface="Baker Signet Std" pitchFamily="34" charset="0"/>
        </a:defRPr>
      </a:lvl5pPr>
      <a:lvl6pPr marL="457200" algn="l" rtl="0" fontAlgn="base">
        <a:spcBef>
          <a:spcPct val="0"/>
        </a:spcBef>
        <a:spcAft>
          <a:spcPct val="0"/>
        </a:spcAft>
        <a:defRPr sz="3600">
          <a:solidFill>
            <a:schemeClr val="bg1"/>
          </a:solidFill>
          <a:latin typeface="Baker Signet Std" pitchFamily="34" charset="0"/>
        </a:defRPr>
      </a:lvl6pPr>
      <a:lvl7pPr marL="914400" algn="l" rtl="0" fontAlgn="base">
        <a:spcBef>
          <a:spcPct val="0"/>
        </a:spcBef>
        <a:spcAft>
          <a:spcPct val="0"/>
        </a:spcAft>
        <a:defRPr sz="3600">
          <a:solidFill>
            <a:schemeClr val="bg1"/>
          </a:solidFill>
          <a:latin typeface="Baker Signet Std" pitchFamily="34" charset="0"/>
        </a:defRPr>
      </a:lvl7pPr>
      <a:lvl8pPr marL="1371600" algn="l" rtl="0" fontAlgn="base">
        <a:spcBef>
          <a:spcPct val="0"/>
        </a:spcBef>
        <a:spcAft>
          <a:spcPct val="0"/>
        </a:spcAft>
        <a:defRPr sz="3600">
          <a:solidFill>
            <a:schemeClr val="bg1"/>
          </a:solidFill>
          <a:latin typeface="Baker Signet Std" pitchFamily="34" charset="0"/>
        </a:defRPr>
      </a:lvl8pPr>
      <a:lvl9pPr marL="1828800" algn="l" rtl="0" fontAlgn="base">
        <a:spcBef>
          <a:spcPct val="0"/>
        </a:spcBef>
        <a:spcAft>
          <a:spcPct val="0"/>
        </a:spcAft>
        <a:defRPr sz="3600">
          <a:solidFill>
            <a:schemeClr val="bg1"/>
          </a:solidFill>
          <a:latin typeface="Baker Signet Std" pitchFamily="34" charset="0"/>
        </a:defRPr>
      </a:lvl9pPr>
    </p:titleStyle>
    <p:bodyStyle>
      <a:lvl1pPr marL="342900" indent="-342900" algn="l" rtl="0" eaLnBrk="0" fontAlgn="base" hangingPunct="0">
        <a:spcBef>
          <a:spcPct val="20000"/>
        </a:spcBef>
        <a:spcAft>
          <a:spcPct val="0"/>
        </a:spcAft>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fda.gov/InternationalPrograms/Agreements/ConfidentialityCommitments/ucm095025.htm" TargetMode="External"/><Relationship Id="rId2" Type="http://schemas.openxmlformats.org/officeDocument/2006/relationships/hyperlink" Target="http://www.fda.gov/InternationalPrograms/Agreements/ConfidentialityCommitments/ucm196506.ht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ccessdata.fda.gov/cms_ia/importalert_114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enasica.gob.mx/?IdNot=226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us-fda-lao@fda.hhs.go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0.jpeg"/><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fda.gov/internationalprograms/agreements/default.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52400" y="57150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000">
                <a:solidFill>
                  <a:schemeClr val="accent2"/>
                </a:solidFill>
                <a:latin typeface="Arial" charset="0"/>
              </a:defRPr>
            </a:lvl1pPr>
            <a:lvl2pPr marL="742950" indent="-285750" eaLnBrk="0" hangingPunct="0">
              <a:spcBef>
                <a:spcPct val="20000"/>
              </a:spcBef>
              <a:buChar char="–"/>
              <a:defRPr sz="2000">
                <a:solidFill>
                  <a:schemeClr val="accent2"/>
                </a:solidFill>
                <a:latin typeface="Arial" charset="0"/>
              </a:defRPr>
            </a:lvl2pPr>
            <a:lvl3pPr marL="1143000" indent="-228600" eaLnBrk="0" hangingPunct="0">
              <a:spcBef>
                <a:spcPct val="20000"/>
              </a:spcBef>
              <a:buChar char="•"/>
              <a:defRPr sz="20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fontAlgn="base">
              <a:lnSpc>
                <a:spcPct val="80000"/>
              </a:lnSpc>
              <a:spcAft>
                <a:spcPct val="0"/>
              </a:spcAft>
            </a:pPr>
            <a:r>
              <a:rPr lang="en-US" altLang="en-US" sz="1800" b="1" dirty="0" smtClean="0">
                <a:solidFill>
                  <a:srgbClr val="FFFF00"/>
                </a:solidFill>
                <a:effectLst>
                  <a:outerShdw blurRad="38100" dist="38100" dir="2700000" algn="tl">
                    <a:srgbClr val="000000">
                      <a:alpha val="43137"/>
                    </a:srgbClr>
                  </a:outerShdw>
                </a:effectLst>
                <a:ea typeface="ＭＳ Ｐゴシック" pitchFamily="34" charset="-128"/>
              </a:rPr>
              <a:t>Edmundo Garcia, Jr</a:t>
            </a:r>
          </a:p>
          <a:p>
            <a:pPr algn="ctr" fontAlgn="base">
              <a:lnSpc>
                <a:spcPct val="80000"/>
              </a:lnSpc>
              <a:spcAft>
                <a:spcPct val="0"/>
              </a:spcAft>
            </a:pPr>
            <a:r>
              <a:rPr lang="en-US" altLang="en-US" sz="1600" b="1" dirty="0" smtClean="0">
                <a:solidFill>
                  <a:srgbClr val="FFFF00"/>
                </a:solidFill>
                <a:effectLst>
                  <a:outerShdw blurRad="38100" dist="38100" dir="2700000" algn="tl">
                    <a:srgbClr val="000000">
                      <a:alpha val="43137"/>
                    </a:srgbClr>
                  </a:outerShdw>
                </a:effectLst>
                <a:ea typeface="ＭＳ Ｐゴシック" pitchFamily="34" charset="-128"/>
              </a:rPr>
              <a:t>Director, Latin American Office</a:t>
            </a:r>
            <a:endParaRPr lang="es-CR" altLang="en-US" sz="1200" b="1" dirty="0">
              <a:solidFill>
                <a:srgbClr val="FFFF00"/>
              </a:solidFill>
              <a:effectLst>
                <a:outerShdw blurRad="38100" dist="38100" dir="2700000" algn="tl">
                  <a:srgbClr val="000000">
                    <a:alpha val="43137"/>
                  </a:srgbClr>
                </a:outerShdw>
              </a:effectLst>
            </a:endParaRPr>
          </a:p>
          <a:p>
            <a:pPr algn="ctr" fontAlgn="base">
              <a:lnSpc>
                <a:spcPct val="80000"/>
              </a:lnSpc>
              <a:spcAft>
                <a:spcPct val="0"/>
              </a:spcAft>
            </a:pPr>
            <a:r>
              <a:rPr lang="es-CR" altLang="en-US" sz="1200" b="1" dirty="0" smtClean="0">
                <a:solidFill>
                  <a:srgbClr val="FFFF00"/>
                </a:solidFill>
                <a:effectLst>
                  <a:outerShdw blurRad="38100" dist="38100" dir="2700000" algn="tl">
                    <a:srgbClr val="000000">
                      <a:alpha val="43137"/>
                    </a:srgbClr>
                  </a:outerShdw>
                </a:effectLst>
              </a:rPr>
              <a:t>Edmundo.Garcia@fda.hhs.gov</a:t>
            </a:r>
            <a:endParaRPr lang="es-CR" altLang="en-US" sz="1200" b="1" dirty="0">
              <a:solidFill>
                <a:srgbClr val="FFFF0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3962400" y="4309800"/>
            <a:ext cx="57150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r" rtl="0" eaLnBrk="0" fontAlgn="base" hangingPunct="0">
              <a:spcBef>
                <a:spcPct val="20000"/>
              </a:spcBef>
              <a:spcAft>
                <a:spcPct val="0"/>
              </a:spcAft>
              <a:defRPr sz="3800">
                <a:solidFill>
                  <a:schemeClr val="bg1"/>
                </a:solidFill>
                <a:latin typeface="Baker Signet Std" pitchFamily="34" charset="0"/>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algn="ctr">
              <a:defRPr/>
            </a:pPr>
            <a:r>
              <a:rPr lang="es-MX" sz="2800" b="1" i="1" kern="0" dirty="0" smtClean="0">
                <a:solidFill>
                  <a:srgbClr val="FFFF00"/>
                </a:solidFill>
                <a:effectLst>
                  <a:outerShdw blurRad="38100" dist="38100" dir="2700000" algn="tl">
                    <a:srgbClr val="000000">
                      <a:alpha val="43137"/>
                    </a:srgbClr>
                  </a:outerShdw>
                </a:effectLst>
              </a:rPr>
              <a:t>U.S. -  Mexico </a:t>
            </a:r>
          </a:p>
          <a:p>
            <a:pPr algn="ctr">
              <a:defRPr/>
            </a:pPr>
            <a:r>
              <a:rPr lang="es-MX" sz="2800" b="1" i="1" kern="0" dirty="0" err="1" smtClean="0">
                <a:solidFill>
                  <a:srgbClr val="FFFF00"/>
                </a:solidFill>
                <a:effectLst>
                  <a:outerShdw blurRad="38100" dist="38100" dir="2700000" algn="tl">
                    <a:srgbClr val="000000">
                      <a:alpha val="43137"/>
                    </a:srgbClr>
                  </a:outerShdw>
                </a:effectLst>
              </a:rPr>
              <a:t>Regulatory</a:t>
            </a:r>
            <a:r>
              <a:rPr lang="es-MX" sz="2800" b="1" i="1" kern="0" dirty="0" smtClean="0">
                <a:solidFill>
                  <a:srgbClr val="FFFF00"/>
                </a:solidFill>
                <a:effectLst>
                  <a:outerShdw blurRad="38100" dist="38100" dir="2700000" algn="tl">
                    <a:srgbClr val="000000">
                      <a:alpha val="43137"/>
                    </a:srgbClr>
                  </a:outerShdw>
                </a:effectLst>
              </a:rPr>
              <a:t> </a:t>
            </a:r>
            <a:r>
              <a:rPr lang="es-MX" sz="2800" b="1" i="1" kern="0" dirty="0" err="1" smtClean="0">
                <a:solidFill>
                  <a:srgbClr val="FFFF00"/>
                </a:solidFill>
                <a:effectLst>
                  <a:outerShdw blurRad="38100" dist="38100" dir="2700000" algn="tl">
                    <a:srgbClr val="000000">
                      <a:alpha val="43137"/>
                    </a:srgbClr>
                  </a:outerShdw>
                </a:effectLst>
              </a:rPr>
              <a:t>Cooperation</a:t>
            </a:r>
            <a:endParaRPr lang="es-MX" sz="2800" b="1" i="1" kern="0" dirty="0" smtClean="0">
              <a:solidFill>
                <a:srgbClr val="FFFF00"/>
              </a:solidFill>
              <a:effectLst>
                <a:outerShdw blurRad="38100" dist="38100" dir="2700000" algn="tl">
                  <a:srgbClr val="000000">
                    <a:alpha val="43137"/>
                  </a:srgbClr>
                </a:outerShdw>
              </a:effectLst>
            </a:endParaRPr>
          </a:p>
          <a:p>
            <a:pPr algn="ctr">
              <a:defRPr/>
            </a:pPr>
            <a:r>
              <a:rPr lang="es-MX" sz="2400" b="1" i="1" kern="0" dirty="0" err="1" smtClean="0">
                <a:solidFill>
                  <a:srgbClr val="FFFF00"/>
                </a:solidFill>
                <a:effectLst>
                  <a:outerShdw blurRad="38100" dist="38100" dir="2700000" algn="tl">
                    <a:srgbClr val="000000">
                      <a:alpha val="43137"/>
                    </a:srgbClr>
                  </a:outerShdw>
                </a:effectLst>
              </a:rPr>
              <a:t>Standards</a:t>
            </a:r>
            <a:r>
              <a:rPr lang="es-MX" sz="2400" b="1" i="1" kern="0" dirty="0" smtClean="0">
                <a:solidFill>
                  <a:srgbClr val="FFFF00"/>
                </a:solidFill>
                <a:effectLst>
                  <a:outerShdw blurRad="38100" dist="38100" dir="2700000" algn="tl">
                    <a:srgbClr val="000000">
                      <a:alpha val="43137"/>
                    </a:srgbClr>
                  </a:outerShdw>
                </a:effectLst>
              </a:rPr>
              <a:t> Alliance</a:t>
            </a:r>
          </a:p>
          <a:p>
            <a:pPr algn="ctr">
              <a:defRPr/>
            </a:pPr>
            <a:r>
              <a:rPr lang="es-MX" sz="2000" b="1" i="1" kern="0" dirty="0" smtClean="0">
                <a:solidFill>
                  <a:srgbClr val="FFFF00"/>
                </a:solidFill>
                <a:effectLst>
                  <a:outerShdw blurRad="38100" dist="38100" dir="2700000" algn="tl">
                    <a:srgbClr val="000000">
                      <a:alpha val="43137"/>
                    </a:srgbClr>
                  </a:outerShdw>
                </a:effectLst>
              </a:rPr>
              <a:t>High </a:t>
            </a:r>
            <a:r>
              <a:rPr lang="es-MX" sz="2000" b="1" i="1" kern="0" dirty="0" err="1" smtClean="0">
                <a:solidFill>
                  <a:srgbClr val="FFFF00"/>
                </a:solidFill>
                <a:effectLst>
                  <a:outerShdw blurRad="38100" dist="38100" dir="2700000" algn="tl">
                    <a:srgbClr val="000000">
                      <a:alpha val="43137"/>
                    </a:srgbClr>
                  </a:outerShdw>
                </a:effectLst>
              </a:rPr>
              <a:t>Level</a:t>
            </a:r>
            <a:r>
              <a:rPr lang="es-MX" sz="2000" b="1" i="1" kern="0" dirty="0" smtClean="0">
                <a:solidFill>
                  <a:srgbClr val="FFFF00"/>
                </a:solidFill>
                <a:effectLst>
                  <a:outerShdw blurRad="38100" dist="38100" dir="2700000" algn="tl">
                    <a:srgbClr val="000000">
                      <a:alpha val="43137"/>
                    </a:srgbClr>
                  </a:outerShdw>
                </a:effectLst>
              </a:rPr>
              <a:t> </a:t>
            </a:r>
            <a:r>
              <a:rPr lang="es-MX" sz="2000" b="1" i="1" kern="0" dirty="0" err="1" smtClean="0">
                <a:solidFill>
                  <a:srgbClr val="FFFF00"/>
                </a:solidFill>
                <a:effectLst>
                  <a:outerShdw blurRad="38100" dist="38100" dir="2700000" algn="tl">
                    <a:srgbClr val="000000">
                      <a:alpha val="43137"/>
                    </a:srgbClr>
                  </a:outerShdw>
                </a:effectLst>
              </a:rPr>
              <a:t>Symposium</a:t>
            </a:r>
            <a:endParaRPr lang="es-MX" sz="2000" b="1" i="1" kern="0" dirty="0" smtClean="0">
              <a:solidFill>
                <a:srgbClr val="FFFF00"/>
              </a:solidFill>
              <a:effectLst>
                <a:outerShdw blurRad="38100" dist="38100" dir="2700000" algn="tl">
                  <a:srgbClr val="000000">
                    <a:alpha val="43137"/>
                  </a:srgbClr>
                </a:outerShdw>
              </a:effectLst>
            </a:endParaRPr>
          </a:p>
          <a:p>
            <a:pPr algn="ctr">
              <a:defRPr/>
            </a:pPr>
            <a:r>
              <a:rPr lang="es-MX" sz="2000" b="1" i="1" kern="0" dirty="0" smtClean="0">
                <a:solidFill>
                  <a:srgbClr val="FFFF00"/>
                </a:solidFill>
                <a:effectLst>
                  <a:outerShdw blurRad="38100" dist="38100" dir="2700000" algn="tl">
                    <a:srgbClr val="000000">
                      <a:alpha val="43137"/>
                    </a:srgbClr>
                  </a:outerShdw>
                </a:effectLst>
              </a:rPr>
              <a:t>Mexico City</a:t>
            </a:r>
          </a:p>
          <a:p>
            <a:pPr algn="ctr">
              <a:defRPr/>
            </a:pPr>
            <a:r>
              <a:rPr lang="es-MX" sz="2000" b="1" i="1" kern="0" dirty="0" err="1" smtClean="0">
                <a:solidFill>
                  <a:srgbClr val="FFFF00"/>
                </a:solidFill>
                <a:effectLst>
                  <a:outerShdw blurRad="38100" dist="38100" dir="2700000" algn="tl">
                    <a:srgbClr val="000000">
                      <a:alpha val="43137"/>
                    </a:srgbClr>
                  </a:outerShdw>
                </a:effectLst>
              </a:rPr>
              <a:t>February</a:t>
            </a:r>
            <a:r>
              <a:rPr lang="es-MX" sz="2000" b="1" i="1" kern="0" dirty="0" smtClean="0">
                <a:solidFill>
                  <a:srgbClr val="FFFF00"/>
                </a:solidFill>
                <a:effectLst>
                  <a:outerShdw blurRad="38100" dist="38100" dir="2700000" algn="tl">
                    <a:srgbClr val="000000">
                      <a:alpha val="43137"/>
                    </a:srgbClr>
                  </a:outerShdw>
                </a:effectLst>
              </a:rPr>
              <a:t> 10,  2016</a:t>
            </a:r>
          </a:p>
          <a:p>
            <a:pPr algn="ctr">
              <a:defRPr/>
            </a:pPr>
            <a:endParaRPr lang="en-US" sz="3600" b="1" i="1" kern="0" dirty="0">
              <a:solidFill>
                <a:srgbClr val="FFFF00"/>
              </a:solidFill>
              <a:effectLst>
                <a:outerShdw blurRad="38100" dist="38100" dir="2700000" algn="tl">
                  <a:srgbClr val="000000">
                    <a:alpha val="43137"/>
                  </a:srgbClr>
                </a:outerShdw>
              </a:effectLst>
            </a:endParaRPr>
          </a:p>
        </p:txBody>
      </p:sp>
      <p:pic>
        <p:nvPicPr>
          <p:cNvPr id="4" name="Picture 3" descr="http://www.flagdetective.com/images/download/united-states-of-america-h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575854"/>
            <a:ext cx="1371600" cy="731520"/>
          </a:xfrm>
          <a:prstGeom prst="rect">
            <a:avLst/>
          </a:prstGeom>
          <a:noFill/>
          <a:ln>
            <a:noFill/>
          </a:ln>
        </p:spPr>
      </p:pic>
      <p:pic>
        <p:nvPicPr>
          <p:cNvPr id="6" name="Picture 5" descr="http://www.flagdetective.com/images/download/mexico-hi.jpg"/>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575855"/>
            <a:ext cx="1371600" cy="731520"/>
          </a:xfrm>
          <a:prstGeom prst="rect">
            <a:avLst/>
          </a:prstGeom>
          <a:noFill/>
          <a:ln>
            <a:noFill/>
          </a:ln>
        </p:spPr>
      </p:pic>
    </p:spTree>
    <p:extLst>
      <p:ext uri="{BB962C8B-B14F-4D97-AF65-F5344CB8AC3E}">
        <p14:creationId xmlns:p14="http://schemas.microsoft.com/office/powerpoint/2010/main" val="3581438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F415704-5E6F-4490-A165-B9993C5E0D81}" type="slidenum">
              <a:rPr lang="en-US" smtClean="0">
                <a:solidFill>
                  <a:srgbClr val="333399"/>
                </a:solidFill>
              </a:rPr>
              <a:pPr>
                <a:defRPr/>
              </a:pPr>
              <a:t>10</a:t>
            </a:fld>
            <a:endParaRPr lang="en-US">
              <a:solidFill>
                <a:srgbClr val="333399"/>
              </a:solidFill>
            </a:endParaRPr>
          </a:p>
        </p:txBody>
      </p:sp>
      <p:sp>
        <p:nvSpPr>
          <p:cNvPr id="3" name="Rectangle 2"/>
          <p:cNvSpPr/>
          <p:nvPr/>
        </p:nvSpPr>
        <p:spPr>
          <a:xfrm>
            <a:off x="152400" y="1219200"/>
            <a:ext cx="8991600" cy="5663089"/>
          </a:xfrm>
          <a:prstGeom prst="rect">
            <a:avLst/>
          </a:prstGeom>
        </p:spPr>
        <p:txBody>
          <a:bodyPr wrap="square">
            <a:spAutoFit/>
          </a:bodyPr>
          <a:lstStyle/>
          <a:p>
            <a:r>
              <a:rPr lang="en-US" sz="2000" b="1" dirty="0" smtClean="0"/>
              <a:t>FDA </a:t>
            </a:r>
            <a:r>
              <a:rPr lang="en-US" sz="2000" b="1" dirty="0"/>
              <a:t>– COFEPRIS </a:t>
            </a:r>
            <a:r>
              <a:rPr lang="en-US" sz="2000" b="1" dirty="0" smtClean="0"/>
              <a:t>2002</a:t>
            </a:r>
          </a:p>
          <a:p>
            <a:r>
              <a:rPr lang="es-ES" dirty="0" smtClean="0"/>
              <a:t>DECLARACIÓN </a:t>
            </a:r>
            <a:r>
              <a:rPr lang="es-ES" dirty="0"/>
              <a:t>DE LA ADMINISTRACIÓN DE ALIMENTOS Y FÁRMACOS DE LOS ESTADOS UNIDOS DE AMÉRICA (FDA) DEL COMPROMISO DE NO DIVULGAR LA INFORMACIÓN CONFIDENCIAL QUE LE PROPORCIONE LA COMISIÓN FEDERAL PARA LA PROTECCIÓN CONTRA RIESGOS SANITARIOS DE LOS ESTADOS UNIDOS MEXICANOS (COFEPRIS)</a:t>
            </a:r>
            <a:endParaRPr lang="en-US" dirty="0">
              <a:hlinkClick r:id="rId2"/>
            </a:endParaRPr>
          </a:p>
          <a:p>
            <a:r>
              <a:rPr lang="en-US" dirty="0">
                <a:hlinkClick r:id="rId2"/>
              </a:rPr>
              <a:t>http://www.fda.gov/InternationalPrograms/Agreements/ConfidentialityCommitments/ucm196506.htm</a:t>
            </a:r>
            <a:endParaRPr lang="en-US" dirty="0"/>
          </a:p>
          <a:p>
            <a:endParaRPr lang="en-US" dirty="0"/>
          </a:p>
          <a:p>
            <a:r>
              <a:rPr lang="en-US" sz="2000" b="1" dirty="0"/>
              <a:t>FDA – </a:t>
            </a:r>
            <a:r>
              <a:rPr lang="en-US" sz="2000" b="1" dirty="0" smtClean="0"/>
              <a:t>SAGARPA 2004</a:t>
            </a:r>
          </a:p>
          <a:p>
            <a:r>
              <a:rPr lang="en-US" dirty="0" smtClean="0"/>
              <a:t>CONFIDENTIALITY </a:t>
            </a:r>
            <a:r>
              <a:rPr lang="en-US" dirty="0"/>
              <a:t>COMMITMENT STATEMENT OF LEGAL AUTHORITY AND COMMITMENT FROM MEXICO’S SECRETARIA DE AGRICULTURA, GANADERIA, DESARROLLO RURAL, PESCA Y ALIMENTACION (SAGARPA) NOT TO PUBLICLY DISCLOSE NON-PUBLIC INFORMATION SHARED BY THE U. S. FOOD AND DRUG ADMINISTRATION (USFDA), U.S. DEPARTMENT OF HEALTH AND HUMAN SERVICES</a:t>
            </a:r>
          </a:p>
          <a:p>
            <a:r>
              <a:rPr lang="en-US" dirty="0" smtClean="0">
                <a:hlinkClick r:id="rId3"/>
              </a:rPr>
              <a:t>http</a:t>
            </a:r>
            <a:r>
              <a:rPr lang="en-US" dirty="0">
                <a:hlinkClick r:id="rId3"/>
              </a:rPr>
              <a:t>://</a:t>
            </a:r>
            <a:r>
              <a:rPr lang="en-US" dirty="0" smtClean="0">
                <a:hlinkClick r:id="rId3"/>
              </a:rPr>
              <a:t>www.fda.gov/InternationalPrograms/Agreements/ConfidentialityCommitments/ucm095025.htm</a:t>
            </a:r>
            <a:endParaRPr lang="en-US" dirty="0" smtClean="0"/>
          </a:p>
          <a:p>
            <a:endParaRPr lang="en-US" dirty="0" smtClean="0"/>
          </a:p>
          <a:p>
            <a:endParaRPr lang="en-US" dirty="0"/>
          </a:p>
        </p:txBody>
      </p:sp>
      <p:sp>
        <p:nvSpPr>
          <p:cNvPr id="4" name="TextBox 3"/>
          <p:cNvSpPr txBox="1"/>
          <p:nvPr/>
        </p:nvSpPr>
        <p:spPr>
          <a:xfrm>
            <a:off x="2286000" y="159603"/>
            <a:ext cx="6858000" cy="830997"/>
          </a:xfrm>
          <a:prstGeom prst="rect">
            <a:avLst/>
          </a:prstGeom>
          <a:noFill/>
        </p:spPr>
        <p:txBody>
          <a:bodyPr wrap="square" rtlCol="0">
            <a:spAutoFit/>
          </a:bodyPr>
          <a:lstStyle/>
          <a:p>
            <a:r>
              <a:rPr lang="es-ES" sz="2400" b="1" dirty="0">
                <a:solidFill>
                  <a:schemeClr val="bg1"/>
                </a:solidFill>
              </a:rPr>
              <a:t>FDA - COFEPRIS Mexico, </a:t>
            </a:r>
            <a:r>
              <a:rPr lang="es-ES" sz="2400" b="1" dirty="0" smtClean="0">
                <a:solidFill>
                  <a:schemeClr val="bg1"/>
                </a:solidFill>
              </a:rPr>
              <a:t>Compromiso </a:t>
            </a:r>
            <a:r>
              <a:rPr lang="es-ES" sz="2400" b="1" dirty="0">
                <a:solidFill>
                  <a:schemeClr val="bg1"/>
                </a:solidFill>
              </a:rPr>
              <a:t>de </a:t>
            </a:r>
            <a:r>
              <a:rPr lang="es-ES" sz="2400" b="1" dirty="0" smtClean="0">
                <a:solidFill>
                  <a:schemeClr val="bg1"/>
                </a:solidFill>
              </a:rPr>
              <a:t>Confidencialidad</a:t>
            </a:r>
            <a:endParaRPr lang="en-US" sz="2400" dirty="0">
              <a:solidFill>
                <a:schemeClr val="bg1"/>
              </a:solidFill>
            </a:endParaRPr>
          </a:p>
        </p:txBody>
      </p:sp>
    </p:spTree>
    <p:extLst>
      <p:ext uri="{BB962C8B-B14F-4D97-AF65-F5344CB8AC3E}">
        <p14:creationId xmlns:p14="http://schemas.microsoft.com/office/powerpoint/2010/main" val="630272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25513"/>
            <a:ext cx="7315200" cy="1143001"/>
          </a:xfrm>
        </p:spPr>
        <p:txBody>
          <a:bodyPr/>
          <a:lstStyle/>
          <a:p>
            <a:pPr marL="0" indent="0" algn="ctr"/>
            <a:r>
              <a:rPr lang="en-US" altLang="en-US" sz="3000" b="1" i="1" dirty="0" smtClean="0">
                <a:effectLst>
                  <a:outerShdw blurRad="38100" dist="38100" dir="2700000" algn="tl">
                    <a:srgbClr val="000000">
                      <a:alpha val="43137"/>
                    </a:srgbClr>
                  </a:outerShdw>
                </a:effectLst>
              </a:rPr>
              <a:t>Mexico– U.S. </a:t>
            </a:r>
            <a:br>
              <a:rPr lang="en-US" altLang="en-US" sz="3000" b="1" i="1" dirty="0" smtClean="0">
                <a:effectLst>
                  <a:outerShdw blurRad="38100" dist="38100" dir="2700000" algn="tl">
                    <a:srgbClr val="000000">
                      <a:alpha val="43137"/>
                    </a:srgbClr>
                  </a:outerShdw>
                </a:effectLst>
              </a:rPr>
            </a:br>
            <a:r>
              <a:rPr lang="es-CO" sz="2800" dirty="0" smtClean="0"/>
              <a:t>Cooperación en Inocuidad de Alimentos</a:t>
            </a:r>
            <a:endParaRPr lang="en-US" altLang="en-US" sz="2800" b="1" i="1" dirty="0" smtClean="0">
              <a:effectLst>
                <a:outerShdw blurRad="38100" dist="38100" dir="2700000" algn="tl">
                  <a:srgbClr val="000000">
                    <a:alpha val="43137"/>
                  </a:srgbClr>
                </a:outerShdw>
              </a:effectLst>
            </a:endParaRPr>
          </a:p>
        </p:txBody>
      </p:sp>
      <p:sp>
        <p:nvSpPr>
          <p:cNvPr id="10243" name="Content Placeholder 1"/>
          <p:cNvSpPr>
            <a:spLocks noGrp="1"/>
          </p:cNvSpPr>
          <p:nvPr>
            <p:ph idx="1"/>
          </p:nvPr>
        </p:nvSpPr>
        <p:spPr>
          <a:xfrm>
            <a:off x="0" y="1066800"/>
            <a:ext cx="9067800" cy="5638800"/>
          </a:xfrm>
        </p:spPr>
        <p:txBody>
          <a:bodyPr/>
          <a:lstStyle/>
          <a:p>
            <a:pPr lvl="1"/>
            <a:r>
              <a:rPr lang="es-CO" sz="1900" dirty="0"/>
              <a:t>1995 Capacitación Introducción de Buenas Practicas Agrícolas (</a:t>
            </a:r>
            <a:r>
              <a:rPr lang="es-CO" sz="1900" dirty="0" err="1"/>
              <a:t>BPAs</a:t>
            </a:r>
            <a:r>
              <a:rPr lang="es-CO" sz="1900" dirty="0"/>
              <a:t>)</a:t>
            </a:r>
            <a:endParaRPr lang="en-US" sz="1900" dirty="0"/>
          </a:p>
          <a:p>
            <a:pPr lvl="2"/>
            <a:r>
              <a:rPr lang="es-CO" sz="1900" dirty="0"/>
              <a:t>10 programas de capacitación en </a:t>
            </a:r>
            <a:r>
              <a:rPr lang="es-CO" sz="1900" dirty="0" err="1"/>
              <a:t>BPAs</a:t>
            </a:r>
            <a:r>
              <a:rPr lang="es-CO" sz="1900" dirty="0"/>
              <a:t> desde 2002-2013 </a:t>
            </a:r>
            <a:r>
              <a:rPr lang="es-CO" sz="1900" dirty="0" smtClean="0"/>
              <a:t>(adicionalmente 2 capacitaciones </a:t>
            </a:r>
            <a:r>
              <a:rPr lang="es-CO" sz="1900" dirty="0"/>
              <a:t>regionales con participación de México)</a:t>
            </a:r>
            <a:endParaRPr lang="en-US" sz="1900" dirty="0"/>
          </a:p>
          <a:p>
            <a:pPr lvl="1"/>
            <a:r>
              <a:rPr lang="es-CO" sz="1900" dirty="0"/>
              <a:t>Cooperación en investigaciones de trazabilidad y capacitación de laboratorios para análisis microbiano en producto fresco</a:t>
            </a:r>
            <a:endParaRPr lang="en-US" sz="1900" dirty="0"/>
          </a:p>
          <a:p>
            <a:pPr lvl="1"/>
            <a:r>
              <a:rPr lang="es-CO" sz="1900" dirty="0"/>
              <a:t>Oficiales de SENASICA y COFEPRIS acompañan a oficiales de FDA durante inspecciones de vigilancia de rutina a empresas en México</a:t>
            </a:r>
            <a:endParaRPr lang="en-US" sz="1900" dirty="0"/>
          </a:p>
          <a:p>
            <a:pPr lvl="1"/>
            <a:r>
              <a:rPr lang="es-CO" sz="1900" dirty="0"/>
              <a:t>FDA </a:t>
            </a:r>
            <a:r>
              <a:rPr lang="es-CO" sz="1900" dirty="0" smtClean="0"/>
              <a:t>ha acompañado </a:t>
            </a:r>
            <a:r>
              <a:rPr lang="es-CO" sz="1900" dirty="0"/>
              <a:t>a oficiales de SENASICA y COFEPRIS en sus inspecciones </a:t>
            </a:r>
            <a:r>
              <a:rPr lang="es-CO" sz="1900" dirty="0" smtClean="0"/>
              <a:t> a empresas de productos </a:t>
            </a:r>
            <a:r>
              <a:rPr lang="es-CO" sz="1900" dirty="0" err="1" smtClean="0"/>
              <a:t>frescos,en</a:t>
            </a:r>
            <a:r>
              <a:rPr lang="es-CO" sz="1900" dirty="0" smtClean="0"/>
              <a:t> </a:t>
            </a:r>
            <a:r>
              <a:rPr lang="es-CO" sz="1900" dirty="0"/>
              <a:t>Estados Unidos</a:t>
            </a:r>
            <a:endParaRPr lang="en-US" sz="1900" dirty="0"/>
          </a:p>
          <a:p>
            <a:pPr lvl="1"/>
            <a:r>
              <a:rPr lang="es-CO" sz="1900" dirty="0"/>
              <a:t>FDA ha participado en varias visitas a invitación de la industria a áreas de cosecha y para observar el manejo a través de la cadena de suministros</a:t>
            </a:r>
            <a:endParaRPr lang="en-US" sz="1900" dirty="0"/>
          </a:p>
          <a:p>
            <a:pPr lvl="1"/>
            <a:r>
              <a:rPr lang="es-CO" sz="1900" dirty="0"/>
              <a:t>Personal técnico de México ha participado en conjunto en capacitaciones ofrecidas para personal de FDA en Estados Unidos, incluyendo curso de Investigaciones a Fincas en 2014.</a:t>
            </a:r>
            <a:endParaRPr lang="en-US" sz="1900" dirty="0"/>
          </a:p>
          <a:p>
            <a:pPr lvl="1"/>
            <a:r>
              <a:rPr lang="es-CO" sz="1900" dirty="0"/>
              <a:t>Varias reuniones en conjunto para informar a la industria sobre nuevas reglamentaciones y requisitos.</a:t>
            </a:r>
            <a:endParaRPr lang="en-US" sz="1900" dirty="0"/>
          </a:p>
        </p:txBody>
      </p:sp>
    </p:spTree>
    <p:extLst>
      <p:ext uri="{BB962C8B-B14F-4D97-AF65-F5344CB8AC3E}">
        <p14:creationId xmlns:p14="http://schemas.microsoft.com/office/powerpoint/2010/main" val="108295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057400" y="0"/>
            <a:ext cx="7315200" cy="1219200"/>
          </a:xfrm>
        </p:spPr>
        <p:txBody>
          <a:bodyPr/>
          <a:lstStyle/>
          <a:p>
            <a:r>
              <a:rPr lang="es-ES" sz="2400" b="1" dirty="0"/>
              <a:t>Declaración de Intención Para la </a:t>
            </a:r>
            <a:r>
              <a:rPr lang="es-ES" sz="2400" b="1" dirty="0" smtClean="0"/>
              <a:t>Cooperación </a:t>
            </a:r>
            <a:r>
              <a:rPr lang="es-ES" sz="2400" b="1" dirty="0"/>
              <a:t>en la Alianza para la </a:t>
            </a:r>
            <a:r>
              <a:rPr lang="es-ES" sz="2400" b="1" dirty="0" smtClean="0"/>
              <a:t>Inocuidad </a:t>
            </a:r>
            <a:r>
              <a:rPr lang="es-ES" sz="2400" b="1" dirty="0"/>
              <a:t>de Productos Agrícolas</a:t>
            </a:r>
          </a:p>
        </p:txBody>
      </p:sp>
      <p:sp>
        <p:nvSpPr>
          <p:cNvPr id="35843" name="Rectangle 3"/>
          <p:cNvSpPr>
            <a:spLocks noGrp="1" noChangeArrowheads="1"/>
          </p:cNvSpPr>
          <p:nvPr>
            <p:ph type="body" idx="4294967295"/>
          </p:nvPr>
        </p:nvSpPr>
        <p:spPr>
          <a:xfrm>
            <a:off x="304800" y="1295400"/>
            <a:ext cx="8610600" cy="5105400"/>
          </a:xfrm>
        </p:spPr>
        <p:txBody>
          <a:bodyPr/>
          <a:lstStyle/>
          <a:p>
            <a:r>
              <a:rPr lang="es-ES" dirty="0"/>
              <a:t>Alianza para la Inocuidad de Productos Agrícolas frescos y mínimamente procesados. </a:t>
            </a:r>
            <a:endParaRPr lang="en-US" sz="1100" dirty="0"/>
          </a:p>
          <a:p>
            <a:r>
              <a:rPr lang="es-CO" dirty="0"/>
              <a:t>Basada en una larga historia de colaboración</a:t>
            </a:r>
            <a:endParaRPr lang="en-US" sz="1100" dirty="0"/>
          </a:p>
          <a:p>
            <a:pPr lvl="1"/>
            <a:r>
              <a:rPr lang="es-CO" dirty="0"/>
              <a:t>Reconocimiento del volumen de productos de origen Mexicano</a:t>
            </a:r>
            <a:endParaRPr lang="en-US" sz="1100" dirty="0"/>
          </a:p>
          <a:p>
            <a:r>
              <a:rPr lang="es-CO" b="1" dirty="0"/>
              <a:t>Propósito</a:t>
            </a:r>
            <a:r>
              <a:rPr lang="en-US" b="1" dirty="0"/>
              <a:t>:</a:t>
            </a:r>
            <a:endParaRPr lang="en-US" sz="1100" dirty="0"/>
          </a:p>
          <a:p>
            <a:pPr lvl="1"/>
            <a:r>
              <a:rPr lang="es-ES" dirty="0"/>
              <a:t>instrumentar prácticas preventivas y medidas de verificación para el cultivo, cosecha, empaque, manufactura/procesamiento, almacenamiento y transporte de las frutas y vegetales que se apoyen en altas tasas de cumplimiento de los estándares, lineamientos y mejores prácticas para la inocuidad de los productos que tienen por objeto reducir el riesgo de enfermedades o muertes asociadas con el consumo de productos agrícolas frescos y mínimamente procesados, y por lo tanto proteger la salud pública de los ciudadanos de cada nación. </a:t>
            </a:r>
            <a:endParaRPr lang="en-US" sz="1400" dirty="0"/>
          </a:p>
        </p:txBody>
      </p:sp>
    </p:spTree>
    <p:extLst>
      <p:ext uri="{BB962C8B-B14F-4D97-AF65-F5344CB8AC3E}">
        <p14:creationId xmlns:p14="http://schemas.microsoft.com/office/powerpoint/2010/main" val="172359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25513"/>
            <a:ext cx="6934200" cy="1143001"/>
          </a:xfrm>
        </p:spPr>
        <p:txBody>
          <a:bodyPr/>
          <a:lstStyle/>
          <a:p>
            <a:pPr algn="ctr" eaLnBrk="1" hangingPunct="1"/>
            <a:r>
              <a:rPr lang="es-CR" altLang="en-US" b="1" i="1" dirty="0" smtClean="0">
                <a:effectLst>
                  <a:outerShdw blurRad="38100" dist="38100" dir="2700000" algn="tl">
                    <a:srgbClr val="000000">
                      <a:alpha val="43137"/>
                    </a:srgbClr>
                  </a:outerShdw>
                </a:effectLst>
                <a:latin typeface="Arial" charset="0"/>
              </a:rPr>
              <a:t>Objetivos de la Alianza</a:t>
            </a:r>
          </a:p>
        </p:txBody>
      </p:sp>
      <p:sp>
        <p:nvSpPr>
          <p:cNvPr id="14339" name="Content Placeholder 1"/>
          <p:cNvSpPr>
            <a:spLocks noGrp="1"/>
          </p:cNvSpPr>
          <p:nvPr>
            <p:ph idx="1"/>
          </p:nvPr>
        </p:nvSpPr>
        <p:spPr>
          <a:xfrm>
            <a:off x="457200" y="1551214"/>
            <a:ext cx="8229600" cy="4697186"/>
          </a:xfrm>
        </p:spPr>
        <p:txBody>
          <a:bodyPr/>
          <a:lstStyle/>
          <a:p>
            <a:pPr marL="457200" lvl="0" indent="-457200">
              <a:buFont typeface="+mj-lt"/>
              <a:buAutoNum type="arabicPeriod"/>
            </a:pPr>
            <a:r>
              <a:rPr lang="es-CO" dirty="0"/>
              <a:t>Intercambiar información para un mejor entendimiento de los sistemas de inocuidad</a:t>
            </a:r>
            <a:endParaRPr lang="en-US" dirty="0"/>
          </a:p>
          <a:p>
            <a:pPr marL="457200" lvl="0" indent="-457200">
              <a:buFont typeface="+mj-lt"/>
              <a:buAutoNum type="arabicPeriod"/>
            </a:pPr>
            <a:r>
              <a:rPr lang="es-CO" dirty="0"/>
              <a:t>Desarrollar material informativo que sea efectivo que </a:t>
            </a:r>
            <a:r>
              <a:rPr lang="es-CO" dirty="0" smtClean="0"/>
              <a:t>apoyará </a:t>
            </a:r>
            <a:r>
              <a:rPr lang="es-CO" dirty="0"/>
              <a:t>a un mejor cumplimiento de la industria sobre los estándares de inocuidad;</a:t>
            </a:r>
            <a:endParaRPr lang="en-US" dirty="0"/>
          </a:p>
          <a:p>
            <a:pPr marL="457200" lvl="0" indent="-457200">
              <a:buFont typeface="+mj-lt"/>
              <a:buAutoNum type="arabicPeriod"/>
            </a:pPr>
            <a:r>
              <a:rPr lang="es-CO" dirty="0"/>
              <a:t>Identificar enfoques comunes para la capacitación de auditores que </a:t>
            </a:r>
            <a:r>
              <a:rPr lang="es-CO" dirty="0" smtClean="0"/>
              <a:t>verificarán </a:t>
            </a:r>
            <a:r>
              <a:rPr lang="es-CO" dirty="0"/>
              <a:t>el cumplimiento de los estándares de inocuidad;</a:t>
            </a:r>
            <a:endParaRPr lang="en-US" dirty="0"/>
          </a:p>
          <a:p>
            <a:pPr marL="457200" lvl="0" indent="-457200">
              <a:buFont typeface="+mj-lt"/>
              <a:buAutoNum type="arabicPeriod"/>
            </a:pPr>
            <a:r>
              <a:rPr lang="es-CO" dirty="0"/>
              <a:t>Incrementar la colaboración en actividades regulatorias en los laboratorios</a:t>
            </a:r>
            <a:endParaRPr lang="en-US" dirty="0"/>
          </a:p>
          <a:p>
            <a:pPr marL="457200" lvl="0" indent="-457200">
              <a:buFont typeface="+mj-lt"/>
              <a:buAutoNum type="arabicPeriod"/>
            </a:pPr>
            <a:r>
              <a:rPr lang="es-CO" dirty="0"/>
              <a:t>Incrementar la colaboración en respuesta a brotes y actividades de trazabilidad</a:t>
            </a:r>
            <a:endParaRPr lang="en-US" dirty="0"/>
          </a:p>
          <a:p>
            <a:pPr marL="457200" lvl="0" indent="-457200">
              <a:buFont typeface="+mj-lt"/>
              <a:buAutoNum type="arabicPeriod"/>
            </a:pPr>
            <a:r>
              <a:rPr lang="es-CO" dirty="0"/>
              <a:t>Incrementar la colaboración la divulgación de información al consumidor.</a:t>
            </a:r>
            <a:endParaRPr lang="en-US" dirty="0"/>
          </a:p>
        </p:txBody>
      </p:sp>
    </p:spTree>
    <p:extLst>
      <p:ext uri="{BB962C8B-B14F-4D97-AF65-F5344CB8AC3E}">
        <p14:creationId xmlns:p14="http://schemas.microsoft.com/office/powerpoint/2010/main" val="1272932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7920"/>
            <a:ext cx="7543800" cy="687161"/>
          </a:xfrm>
        </p:spPr>
        <p:txBody>
          <a:bodyPr/>
          <a:lstStyle/>
          <a:p>
            <a:r>
              <a:rPr lang="es-CO" sz="2800" dirty="0"/>
              <a:t>Importación 24-23 – Resalta las Actividades de Colaboración</a:t>
            </a:r>
            <a:endParaRPr lang="en-US" sz="2500" dirty="0"/>
          </a:p>
        </p:txBody>
      </p:sp>
      <p:sp>
        <p:nvSpPr>
          <p:cNvPr id="3" name="Content Placeholder 2"/>
          <p:cNvSpPr>
            <a:spLocks noGrp="1"/>
          </p:cNvSpPr>
          <p:nvPr>
            <p:ph idx="1"/>
          </p:nvPr>
        </p:nvSpPr>
        <p:spPr>
          <a:xfrm>
            <a:off x="228600" y="1143000"/>
            <a:ext cx="8763000" cy="5257800"/>
          </a:xfrm>
          <a:ln>
            <a:solidFill>
              <a:schemeClr val="accent1"/>
            </a:solidFill>
          </a:ln>
        </p:spPr>
        <p:txBody>
          <a:bodyPr/>
          <a:lstStyle/>
          <a:p>
            <a:r>
              <a:rPr lang="en-US" sz="1800" dirty="0" smtClean="0"/>
              <a:t>DETENTION </a:t>
            </a:r>
            <a:r>
              <a:rPr lang="en-US" sz="1800" dirty="0"/>
              <a:t>WITHOUT PHYSICAL EXAMINATION OF </a:t>
            </a:r>
            <a:r>
              <a:rPr lang="en-US" sz="1800" dirty="0" smtClean="0"/>
              <a:t>FRESH CILANTRO </a:t>
            </a:r>
            <a:r>
              <a:rPr lang="en-US" sz="1800" dirty="0"/>
              <a:t>FROM THE </a:t>
            </a:r>
            <a:r>
              <a:rPr lang="en-US" sz="1800" b="1" dirty="0" smtClean="0"/>
              <a:t>STATE </a:t>
            </a:r>
            <a:r>
              <a:rPr lang="en-US" sz="1800" b="1" dirty="0"/>
              <a:t>OF PUEBLA</a:t>
            </a:r>
            <a:r>
              <a:rPr lang="en-US" sz="1800" dirty="0"/>
              <a:t>, MEXICO" - </a:t>
            </a:r>
            <a:r>
              <a:rPr lang="en-US" sz="1800" b="1" dirty="0"/>
              <a:t>Seasonal </a:t>
            </a:r>
            <a:r>
              <a:rPr lang="en-US" sz="1800" u="sng" dirty="0"/>
              <a:t>(</a:t>
            </a:r>
            <a:r>
              <a:rPr lang="en-US" sz="1800" dirty="0"/>
              <a:t>April 1 </a:t>
            </a:r>
            <a:r>
              <a:rPr lang="en-US" sz="1800" dirty="0" smtClean="0"/>
              <a:t>-  </a:t>
            </a:r>
            <a:r>
              <a:rPr lang="en-US" sz="1800" dirty="0"/>
              <a:t>August 30)</a:t>
            </a:r>
          </a:p>
          <a:p>
            <a:endParaRPr lang="en-US" sz="1400" dirty="0" smtClean="0"/>
          </a:p>
          <a:p>
            <a:r>
              <a:rPr lang="en-US" dirty="0" smtClean="0"/>
              <a:t>Puebla’s firms has </a:t>
            </a:r>
            <a:r>
              <a:rPr lang="en-US" b="1" dirty="0" smtClean="0"/>
              <a:t>two options</a:t>
            </a:r>
            <a:r>
              <a:rPr lang="en-US" dirty="0" smtClean="0"/>
              <a:t> to request the removal </a:t>
            </a:r>
            <a:r>
              <a:rPr lang="en-US" dirty="0"/>
              <a:t>of </a:t>
            </a:r>
            <a:r>
              <a:rPr lang="en-US" dirty="0" smtClean="0"/>
              <a:t>this Import </a:t>
            </a:r>
            <a:r>
              <a:rPr lang="en-US" dirty="0"/>
              <a:t>Alert</a:t>
            </a:r>
          </a:p>
          <a:p>
            <a:pPr marL="457200" indent="-457200">
              <a:buFont typeface="+mj-lt"/>
              <a:buAutoNum type="arabicPeriod"/>
            </a:pPr>
            <a:r>
              <a:rPr lang="en-US" dirty="0" smtClean="0"/>
              <a:t>Should provide </a:t>
            </a:r>
            <a:r>
              <a:rPr lang="en-US" dirty="0"/>
              <a:t>information to FDA to adequately demonstrate that they have in place appropriate measures to overcome the appearance of the violation, so that the </a:t>
            </a:r>
            <a:r>
              <a:rPr lang="en-US" dirty="0" smtClean="0"/>
              <a:t>Agency (FDA) </a:t>
            </a:r>
            <a:r>
              <a:rPr lang="en-US" dirty="0"/>
              <a:t>will have confidence that future entries will be in compliance. </a:t>
            </a:r>
            <a:r>
              <a:rPr lang="en-US" b="1" dirty="0"/>
              <a:t>Verification of these practices may occur through inspection and certification of farms by SENASICA for recognition in their System for Reduction of Risk from Contamination (SRRC) program and inspection and listing by COFEPRIS of processing facilities complying with Good Production </a:t>
            </a:r>
            <a:r>
              <a:rPr lang="en-US" b="1" dirty="0" smtClean="0"/>
              <a:t>Practices</a:t>
            </a:r>
            <a:r>
              <a:rPr lang="en-US" dirty="0" smtClean="0"/>
              <a:t>.  </a:t>
            </a:r>
            <a:r>
              <a:rPr lang="en-US" u="sng" dirty="0"/>
              <a:t>FDA, </a:t>
            </a:r>
            <a:r>
              <a:rPr lang="en-US" u="sng" dirty="0" smtClean="0"/>
              <a:t>encourages </a:t>
            </a:r>
            <a:r>
              <a:rPr lang="en-US" u="sng" dirty="0"/>
              <a:t>firms growing</a:t>
            </a:r>
            <a:r>
              <a:rPr lang="en-US" dirty="0"/>
              <a:t>, harvesting and holding cilantro </a:t>
            </a:r>
            <a:r>
              <a:rPr lang="en-US" u="sng" dirty="0"/>
              <a:t>to participate in the </a:t>
            </a:r>
            <a:r>
              <a:rPr lang="en-US" u="sng" dirty="0" smtClean="0"/>
              <a:t>SENASICA’s </a:t>
            </a:r>
            <a:r>
              <a:rPr lang="en-US" u="sng" dirty="0"/>
              <a:t>SRRC program and firms packing cilantro to obtain approval of COFEPRIS </a:t>
            </a:r>
            <a:r>
              <a:rPr lang="en-US" dirty="0"/>
              <a:t>for compliance with Good Production Practices</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209BE76C-F78F-451F-A318-69832693977C}" type="slidenum">
              <a:rPr lang="en-US" smtClean="0">
                <a:solidFill>
                  <a:srgbClr val="333399"/>
                </a:solidFill>
              </a:rPr>
              <a:pPr>
                <a:defRPr/>
              </a:pPr>
              <a:t>14</a:t>
            </a:fld>
            <a:endParaRPr lang="en-US">
              <a:solidFill>
                <a:srgbClr val="333399"/>
              </a:solidFill>
            </a:endParaRPr>
          </a:p>
        </p:txBody>
      </p:sp>
    </p:spTree>
    <p:extLst>
      <p:ext uri="{BB962C8B-B14F-4D97-AF65-F5344CB8AC3E}">
        <p14:creationId xmlns:p14="http://schemas.microsoft.com/office/powerpoint/2010/main" val="2130257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79639"/>
            <a:ext cx="7543800" cy="687161"/>
          </a:xfrm>
        </p:spPr>
        <p:txBody>
          <a:bodyPr/>
          <a:lstStyle/>
          <a:p>
            <a:r>
              <a:rPr lang="es-CO" sz="2400" dirty="0"/>
              <a:t>Importación 24-23 – Resalta las Actividades de Colaboración</a:t>
            </a:r>
            <a:endParaRPr lang="en-US" sz="2500" dirty="0"/>
          </a:p>
        </p:txBody>
      </p:sp>
      <p:sp>
        <p:nvSpPr>
          <p:cNvPr id="3" name="Content Placeholder 2"/>
          <p:cNvSpPr>
            <a:spLocks noGrp="1"/>
          </p:cNvSpPr>
          <p:nvPr>
            <p:ph idx="1"/>
          </p:nvPr>
        </p:nvSpPr>
        <p:spPr>
          <a:xfrm>
            <a:off x="228600" y="1646125"/>
            <a:ext cx="8763000" cy="4526075"/>
          </a:xfrm>
        </p:spPr>
        <p:txBody>
          <a:bodyPr/>
          <a:lstStyle/>
          <a:p>
            <a:pPr marL="457200" indent="-457200">
              <a:buFont typeface="+mj-lt"/>
              <a:buAutoNum type="arabicPeriod" startAt="2"/>
            </a:pPr>
            <a:r>
              <a:rPr lang="en-US" dirty="0" smtClean="0"/>
              <a:t>Alternately</a:t>
            </a:r>
            <a:r>
              <a:rPr lang="en-US" dirty="0"/>
              <a:t>, </a:t>
            </a:r>
            <a:r>
              <a:rPr lang="en-US" b="1" dirty="0"/>
              <a:t>for firms not participating in the SRRC </a:t>
            </a:r>
            <a:r>
              <a:rPr lang="en-US" dirty="0"/>
              <a:t>who petition the FDA directly, </a:t>
            </a:r>
            <a:r>
              <a:rPr lang="en-US" u="sng" dirty="0"/>
              <a:t>FDA (either solely or in partnership with the relevant Mexican regulatory authority) </a:t>
            </a:r>
            <a:r>
              <a:rPr lang="en-US" dirty="0"/>
              <a:t>may conduct a limited number of on-site inspections of the growing/processing areas to audit the validity of the information submitted to FDA</a:t>
            </a:r>
            <a:r>
              <a:rPr lang="en-US" dirty="0" smtClean="0"/>
              <a:t>.</a:t>
            </a:r>
          </a:p>
          <a:p>
            <a:pPr marL="457200" indent="-457200">
              <a:buFont typeface="+mj-lt"/>
              <a:buAutoNum type="arabicPeriod" startAt="2"/>
            </a:pPr>
            <a:endParaRPr lang="en-US" dirty="0"/>
          </a:p>
          <a:p>
            <a:pPr marL="0" indent="0"/>
            <a:r>
              <a:rPr lang="en-US" dirty="0" smtClean="0"/>
              <a:t>Import Alert 24-23</a:t>
            </a:r>
            <a:endParaRPr lang="en-US" dirty="0" smtClean="0">
              <a:hlinkClick r:id="rId3"/>
            </a:endParaRPr>
          </a:p>
          <a:p>
            <a:pPr marL="0" indent="0"/>
            <a:r>
              <a:rPr lang="en-US" dirty="0" smtClean="0">
                <a:hlinkClick r:id="rId3"/>
              </a:rPr>
              <a:t>http</a:t>
            </a:r>
            <a:r>
              <a:rPr lang="en-US" dirty="0">
                <a:hlinkClick r:id="rId3"/>
              </a:rPr>
              <a:t>://www.accessdata.fda.gov/cms_ia/importalert_1148.html</a:t>
            </a:r>
            <a:endParaRPr lang="en-US" dirty="0"/>
          </a:p>
          <a:p>
            <a:pPr marL="457200" indent="-457200">
              <a:buFont typeface="+mj-lt"/>
              <a:buAutoNum type="arabicPeriod" startAt="2"/>
            </a:pPr>
            <a:endParaRPr lang="en-US" dirty="0" smtClean="0"/>
          </a:p>
        </p:txBody>
      </p:sp>
      <p:sp>
        <p:nvSpPr>
          <p:cNvPr id="4" name="Slide Number Placeholder 3"/>
          <p:cNvSpPr>
            <a:spLocks noGrp="1"/>
          </p:cNvSpPr>
          <p:nvPr>
            <p:ph type="sldNum" sz="quarter" idx="10"/>
          </p:nvPr>
        </p:nvSpPr>
        <p:spPr/>
        <p:txBody>
          <a:bodyPr/>
          <a:lstStyle/>
          <a:p>
            <a:pPr>
              <a:defRPr/>
            </a:pPr>
            <a:fld id="{209BE76C-F78F-451F-A318-69832693977C}" type="slidenum">
              <a:rPr lang="en-US" smtClean="0">
                <a:solidFill>
                  <a:srgbClr val="333399"/>
                </a:solidFill>
              </a:rPr>
              <a:pPr>
                <a:defRPr/>
              </a:pPr>
              <a:t>15</a:t>
            </a:fld>
            <a:endParaRPr lang="en-US">
              <a:solidFill>
                <a:srgbClr val="333399"/>
              </a:solidFill>
            </a:endParaRPr>
          </a:p>
        </p:txBody>
      </p:sp>
    </p:spTree>
    <p:extLst>
      <p:ext uri="{BB962C8B-B14F-4D97-AF65-F5344CB8AC3E}">
        <p14:creationId xmlns:p14="http://schemas.microsoft.com/office/powerpoint/2010/main" val="3633270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33600" y="304800"/>
            <a:ext cx="7010400" cy="584775"/>
          </a:xfrm>
          <a:prstGeom prst="rect">
            <a:avLst/>
          </a:prstGeom>
          <a:noFill/>
        </p:spPr>
        <p:txBody>
          <a:bodyPr wrap="square" rtlCol="0">
            <a:spAutoFit/>
          </a:bodyPr>
          <a:lstStyle/>
          <a:p>
            <a:r>
              <a:rPr lang="es-CO" sz="3200" dirty="0">
                <a:solidFill>
                  <a:schemeClr val="bg1"/>
                </a:solidFill>
              </a:rPr>
              <a:t>Cooperación - Nota informativa  </a:t>
            </a:r>
            <a:endParaRPr lang="en-US" sz="3200" dirty="0">
              <a:solidFill>
                <a:schemeClr val="bg1"/>
              </a:solidFill>
            </a:endParaRPr>
          </a:p>
        </p:txBody>
      </p:sp>
      <p:sp>
        <p:nvSpPr>
          <p:cNvPr id="15" name="TextBox 14"/>
          <p:cNvSpPr txBox="1"/>
          <p:nvPr/>
        </p:nvSpPr>
        <p:spPr>
          <a:xfrm>
            <a:off x="0" y="974706"/>
            <a:ext cx="9144000" cy="707886"/>
          </a:xfrm>
          <a:prstGeom prst="rect">
            <a:avLst/>
          </a:prstGeom>
          <a:noFill/>
        </p:spPr>
        <p:txBody>
          <a:bodyPr wrap="square" rtlCol="0">
            <a:spAutoFit/>
          </a:bodyPr>
          <a:lstStyle/>
          <a:p>
            <a:pPr algn="ctr"/>
            <a:r>
              <a:rPr lang="en-US" sz="2000" dirty="0">
                <a:hlinkClick r:id="rId3"/>
              </a:rPr>
              <a:t>http://www.senasica.gob.mx/?IdNot=2262</a:t>
            </a:r>
            <a:endParaRPr lang="en-US" sz="2000" dirty="0"/>
          </a:p>
          <a:p>
            <a:pPr algn="ctr"/>
            <a:endParaRPr lang="en-US" sz="2000" dirty="0"/>
          </a:p>
        </p:txBody>
      </p:sp>
      <p:grpSp>
        <p:nvGrpSpPr>
          <p:cNvPr id="17" name="Group 16"/>
          <p:cNvGrpSpPr/>
          <p:nvPr/>
        </p:nvGrpSpPr>
        <p:grpSpPr>
          <a:xfrm>
            <a:off x="0" y="974706"/>
            <a:ext cx="9144000" cy="6021313"/>
            <a:chOff x="353292" y="1328649"/>
            <a:chExt cx="8257308" cy="6021313"/>
          </a:xfrm>
        </p:grpSpPr>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75" t="10644" r="20959" b="5493"/>
            <a:stretch/>
          </p:blipFill>
          <p:spPr bwMode="auto">
            <a:xfrm>
              <a:off x="353292" y="1328649"/>
              <a:ext cx="8257308" cy="602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572000" y="5029200"/>
              <a:ext cx="2057400" cy="1676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275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990600"/>
          </a:xfrm>
        </p:spPr>
        <p:txBody>
          <a:bodyPr/>
          <a:lstStyle/>
          <a:p>
            <a:pPr algn="ctr"/>
            <a:r>
              <a:rPr lang="en-US" sz="3200" dirty="0" smtClean="0"/>
              <a:t>FSMA  - </a:t>
            </a:r>
            <a:r>
              <a:rPr lang="en-US" sz="3200" dirty="0" err="1" smtClean="0"/>
              <a:t>Próximas</a:t>
            </a:r>
            <a:r>
              <a:rPr lang="en-US" sz="3200" dirty="0" smtClean="0"/>
              <a:t> </a:t>
            </a:r>
            <a:r>
              <a:rPr lang="en-US" sz="3200" dirty="0" err="1" smtClean="0"/>
              <a:t>Reuniones</a:t>
            </a:r>
            <a:r>
              <a:rPr lang="en-US" sz="3200" dirty="0" smtClean="0"/>
              <a:t> con </a:t>
            </a:r>
            <a:r>
              <a:rPr lang="en-US" sz="3200" dirty="0" err="1" smtClean="0"/>
              <a:t>Industria</a:t>
            </a:r>
            <a:r>
              <a:rPr lang="en-US" sz="3200" dirty="0" smtClean="0"/>
              <a:t> y </a:t>
            </a:r>
            <a:r>
              <a:rPr lang="en-US" sz="3200" dirty="0" err="1" smtClean="0"/>
              <a:t>Gobierno</a:t>
            </a:r>
            <a:endParaRPr lang="en-US" sz="3200" dirty="0"/>
          </a:p>
        </p:txBody>
      </p:sp>
      <p:sp>
        <p:nvSpPr>
          <p:cNvPr id="6" name="Slide Number Placeholder 5"/>
          <p:cNvSpPr>
            <a:spLocks noGrp="1"/>
          </p:cNvSpPr>
          <p:nvPr>
            <p:ph type="sldNum" sz="quarter" idx="12"/>
          </p:nvPr>
        </p:nvSpPr>
        <p:spPr/>
        <p:txBody>
          <a:bodyPr/>
          <a:lstStyle/>
          <a:p>
            <a:pPr>
              <a:defRPr/>
            </a:pPr>
            <a:fld id="{6B64F20C-AD3B-4D08-89EB-9C4631C6AB76}" type="slidenum">
              <a:rPr lang="en-US" altLang="en-US" smtClean="0"/>
              <a:pPr>
                <a:defRPr/>
              </a:pPr>
              <a:t>17</a:t>
            </a:fld>
            <a:endParaRPr lang="en-US" altLang="en-US"/>
          </a:p>
        </p:txBody>
      </p:sp>
      <p:sp>
        <p:nvSpPr>
          <p:cNvPr id="7" name="TextBox 6"/>
          <p:cNvSpPr txBox="1"/>
          <p:nvPr/>
        </p:nvSpPr>
        <p:spPr>
          <a:xfrm>
            <a:off x="270694" y="1450062"/>
            <a:ext cx="8525555" cy="4893647"/>
          </a:xfrm>
          <a:prstGeom prst="rect">
            <a:avLst/>
          </a:prstGeom>
          <a:noFill/>
        </p:spPr>
        <p:txBody>
          <a:bodyPr wrap="square" rtlCol="0">
            <a:spAutoFit/>
          </a:bodyPr>
          <a:lstStyle/>
          <a:p>
            <a:pPr marL="342900" lvl="0" indent="-342900">
              <a:buFont typeface="Arial" panose="020B0604020202020204" pitchFamily="34" charset="0"/>
              <a:buChar char="•"/>
            </a:pPr>
            <a:r>
              <a:rPr lang="es-CO" sz="2400" dirty="0">
                <a:latin typeface="+mj-lt"/>
              </a:rPr>
              <a:t>Visita </a:t>
            </a:r>
            <a:r>
              <a:rPr lang="es-CO" sz="2400" dirty="0" smtClean="0">
                <a:latin typeface="+mj-lt"/>
              </a:rPr>
              <a:t>del </a:t>
            </a:r>
            <a:r>
              <a:rPr lang="es-CO" sz="2400" dirty="0">
                <a:latin typeface="+mj-lt"/>
              </a:rPr>
              <a:t>Sub-Comisionado para Alimentos y Medicamentos de uso </a:t>
            </a:r>
            <a:r>
              <a:rPr lang="es-CO" sz="2400" dirty="0" smtClean="0">
                <a:latin typeface="+mj-lt"/>
              </a:rPr>
              <a:t>Veterinario, Michael </a:t>
            </a:r>
            <a:r>
              <a:rPr lang="es-CO" sz="2400" dirty="0">
                <a:latin typeface="+mj-lt"/>
              </a:rPr>
              <a:t>R. Taylor </a:t>
            </a:r>
            <a:endParaRPr lang="es-CO" sz="2400" dirty="0" smtClean="0">
              <a:latin typeface="+mj-lt"/>
            </a:endParaRPr>
          </a:p>
          <a:p>
            <a:pPr marL="342900" lvl="0" indent="-342900">
              <a:buFont typeface="Arial" panose="020B0604020202020204" pitchFamily="34" charset="0"/>
              <a:buChar char="•"/>
            </a:pPr>
            <a:endParaRPr lang="en-US" sz="2400" dirty="0">
              <a:latin typeface="+mj-lt"/>
            </a:endParaRPr>
          </a:p>
          <a:p>
            <a:pPr marL="342900" lvl="0" indent="-342900">
              <a:buFont typeface="Arial" panose="020B0604020202020204" pitchFamily="34" charset="0"/>
              <a:buChar char="•"/>
            </a:pPr>
            <a:r>
              <a:rPr lang="es-CO" sz="2400" dirty="0">
                <a:latin typeface="+mj-lt"/>
              </a:rPr>
              <a:t>Reuniones bilaterales con contrapartes de SENASICA y COFEPRIS. </a:t>
            </a:r>
            <a:endParaRPr lang="es-CO" sz="2400" dirty="0" smtClean="0">
              <a:latin typeface="+mj-lt"/>
            </a:endParaRPr>
          </a:p>
          <a:p>
            <a:pPr marL="342900" lvl="0" indent="-342900">
              <a:buFont typeface="Arial" panose="020B0604020202020204" pitchFamily="34" charset="0"/>
              <a:buChar char="•"/>
            </a:pPr>
            <a:endParaRPr lang="en-US" sz="2400" dirty="0">
              <a:latin typeface="+mj-lt"/>
            </a:endParaRPr>
          </a:p>
          <a:p>
            <a:pPr marL="342900" lvl="0" indent="-342900">
              <a:buFont typeface="Arial" panose="020B0604020202020204" pitchFamily="34" charset="0"/>
              <a:buChar char="•"/>
            </a:pPr>
            <a:r>
              <a:rPr lang="es-CO" sz="2400" dirty="0">
                <a:latin typeface="+mj-lt"/>
              </a:rPr>
              <a:t>Reunión con el Comité Directivo de la Alianza para evaluar el progreso a un año de </a:t>
            </a:r>
            <a:r>
              <a:rPr lang="es-CO" sz="2400" dirty="0" smtClean="0">
                <a:latin typeface="+mj-lt"/>
              </a:rPr>
              <a:t>su </a:t>
            </a:r>
            <a:r>
              <a:rPr lang="es-CO" sz="2400" dirty="0">
                <a:latin typeface="+mj-lt"/>
              </a:rPr>
              <a:t>creación y planificar próximos pasos, </a:t>
            </a:r>
            <a:endParaRPr lang="es-CO" sz="2400" dirty="0" smtClean="0">
              <a:latin typeface="+mj-lt"/>
            </a:endParaRPr>
          </a:p>
          <a:p>
            <a:pPr marL="342900" lvl="0" indent="-342900">
              <a:buFont typeface="Arial" panose="020B0604020202020204" pitchFamily="34" charset="0"/>
              <a:buChar char="•"/>
            </a:pPr>
            <a:endParaRPr lang="en-US" sz="2400" dirty="0" smtClean="0">
              <a:latin typeface="+mj-lt"/>
            </a:endParaRPr>
          </a:p>
          <a:p>
            <a:pPr marL="342900" lvl="0" indent="-342900">
              <a:buFont typeface="Arial" panose="020B0604020202020204" pitchFamily="34" charset="0"/>
              <a:buChar char="•"/>
            </a:pPr>
            <a:r>
              <a:rPr lang="es-CO" sz="2400" dirty="0" smtClean="0">
                <a:latin typeface="+mj-lt"/>
              </a:rPr>
              <a:t>Reunión </a:t>
            </a:r>
            <a:r>
              <a:rPr lang="es-CO" sz="2400" dirty="0">
                <a:latin typeface="+mj-lt"/>
              </a:rPr>
              <a:t>con la Industria Mexicana para divulgar información sobre las nuevas reglamentaciones sobre FSMA</a:t>
            </a:r>
            <a:endParaRPr lang="en-US" sz="2400" dirty="0">
              <a:latin typeface="+mj-lt"/>
            </a:endParaRPr>
          </a:p>
        </p:txBody>
      </p:sp>
    </p:spTree>
    <p:extLst>
      <p:ext uri="{BB962C8B-B14F-4D97-AF65-F5344CB8AC3E}">
        <p14:creationId xmlns:p14="http://schemas.microsoft.com/office/powerpoint/2010/main" val="1128938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209800" y="0"/>
            <a:ext cx="6934200" cy="1143000"/>
          </a:xfrm>
        </p:spPr>
        <p:txBody>
          <a:bodyPr/>
          <a:lstStyle/>
          <a:p>
            <a:pPr algn="ctr"/>
            <a:r>
              <a:rPr lang="es-PR" altLang="en-US" sz="4400" b="1" i="1" dirty="0" smtClean="0">
                <a:effectLst>
                  <a:outerShdw blurRad="38100" dist="38100" dir="2700000" algn="tl">
                    <a:srgbClr val="000000">
                      <a:alpha val="43137"/>
                    </a:srgbClr>
                  </a:outerShdw>
                </a:effectLst>
                <a:latin typeface="Arial" charset="0"/>
              </a:rPr>
              <a:t>Información de Contacto</a:t>
            </a:r>
          </a:p>
        </p:txBody>
      </p:sp>
      <p:sp>
        <p:nvSpPr>
          <p:cNvPr id="7" name="Rectangle 6"/>
          <p:cNvSpPr>
            <a:spLocks noChangeArrowheads="1"/>
          </p:cNvSpPr>
          <p:nvPr/>
        </p:nvSpPr>
        <p:spPr bwMode="auto">
          <a:xfrm>
            <a:off x="1143000" y="4267199"/>
            <a:ext cx="693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s-CR" altLang="en-US" sz="3000" dirty="0" smtClean="0">
                <a:solidFill>
                  <a:srgbClr val="000000"/>
                </a:solidFill>
                <a:ea typeface="ＭＳ Ｐゴシック" pitchFamily="34" charset="-128"/>
                <a:hlinkClick r:id="rId3"/>
              </a:rPr>
              <a:t>us-fda-lao@fda.hhs.gov</a:t>
            </a:r>
            <a:endParaRPr lang="es-CR" altLang="en-US" sz="3000" dirty="0">
              <a:solidFill>
                <a:srgbClr val="000000"/>
              </a:solidFill>
              <a:ea typeface="ＭＳ Ｐゴシック" pitchFamily="34" charset="-128"/>
            </a:endParaRPr>
          </a:p>
          <a:p>
            <a:pPr algn="ctr" eaLnBrk="1" hangingPunct="1"/>
            <a:endParaRPr lang="es-CR" altLang="en-US" sz="3000" dirty="0">
              <a:solidFill>
                <a:srgbClr val="000000"/>
              </a:solidFill>
              <a:ea typeface="ＭＳ Ｐゴシック" pitchFamily="34" charset="-128"/>
            </a:endParaRPr>
          </a:p>
          <a:p>
            <a:pPr algn="ctr" eaLnBrk="1" hangingPunct="1"/>
            <a:r>
              <a:rPr lang="es-CR" altLang="en-US" sz="2800" dirty="0" smtClean="0">
                <a:solidFill>
                  <a:srgbClr val="000000"/>
                </a:solidFill>
                <a:ea typeface="ＭＳ Ｐゴシック" pitchFamily="34" charset="-128"/>
              </a:rPr>
              <a:t>México  </a:t>
            </a:r>
            <a:r>
              <a:rPr lang="es-CR" altLang="en-US" sz="2800" dirty="0">
                <a:solidFill>
                  <a:srgbClr val="000000"/>
                </a:solidFill>
                <a:ea typeface="ＭＳ Ｐゴシック" pitchFamily="34" charset="-128"/>
              </a:rPr>
              <a:t>: </a:t>
            </a:r>
            <a:r>
              <a:rPr lang="es-CR" altLang="en-US" sz="2800" dirty="0" smtClean="0">
                <a:solidFill>
                  <a:srgbClr val="000000"/>
                </a:solidFill>
                <a:ea typeface="ＭＳ Ｐゴシック" pitchFamily="34" charset="-128"/>
              </a:rPr>
              <a:t>+52 </a:t>
            </a:r>
            <a:r>
              <a:rPr lang="es-CR" altLang="en-US" sz="2800" dirty="0">
                <a:solidFill>
                  <a:srgbClr val="000000"/>
                </a:solidFill>
                <a:ea typeface="ＭＳ Ｐゴシック" pitchFamily="34" charset="-128"/>
              </a:rPr>
              <a:t>(55) 5028-5441</a:t>
            </a:r>
          </a:p>
        </p:txBody>
      </p:sp>
      <p:sp>
        <p:nvSpPr>
          <p:cNvPr id="2" name="Content Placeholder 1"/>
          <p:cNvSpPr>
            <a:spLocks noGrp="1"/>
          </p:cNvSpPr>
          <p:nvPr>
            <p:ph sz="half" idx="1"/>
          </p:nvPr>
        </p:nvSpPr>
        <p:spPr>
          <a:xfrm>
            <a:off x="457200" y="1828800"/>
            <a:ext cx="4419600" cy="3916363"/>
          </a:xfrm>
        </p:spPr>
        <p:txBody>
          <a:bodyPr/>
          <a:lstStyle/>
          <a:p>
            <a:r>
              <a:rPr lang="en-US" dirty="0" smtClean="0"/>
              <a:t>FDA </a:t>
            </a:r>
          </a:p>
          <a:p>
            <a:r>
              <a:rPr lang="en-US" dirty="0" smtClean="0"/>
              <a:t>	Sierra </a:t>
            </a:r>
            <a:r>
              <a:rPr lang="en-US" dirty="0"/>
              <a:t>Nevada # 115</a:t>
            </a:r>
            <a:br>
              <a:rPr lang="en-US" dirty="0"/>
            </a:br>
            <a:r>
              <a:rPr lang="en-US" dirty="0"/>
              <a:t>Col. Lomas de Chapultepec,</a:t>
            </a:r>
            <a:br>
              <a:rPr lang="en-US" dirty="0"/>
            </a:br>
            <a:r>
              <a:rPr lang="en-US" dirty="0" smtClean="0"/>
              <a:t>Ciudad de México</a:t>
            </a:r>
            <a:r>
              <a:rPr lang="en-US" dirty="0"/>
              <a:t>, </a:t>
            </a:r>
            <a:r>
              <a:rPr lang="en-US" dirty="0" smtClean="0"/>
              <a:t>C.P</a:t>
            </a:r>
            <a:r>
              <a:rPr lang="en-US" dirty="0"/>
              <a:t>. 11000,</a:t>
            </a:r>
            <a:br>
              <a:rPr lang="en-US" dirty="0"/>
            </a:br>
            <a:r>
              <a:rPr lang="en-US" dirty="0"/>
              <a:t>Phone: (55) </a:t>
            </a:r>
            <a:r>
              <a:rPr lang="en-US" dirty="0" smtClean="0"/>
              <a:t>5028-54441 </a:t>
            </a:r>
            <a:r>
              <a:rPr lang="en-US" dirty="0"/>
              <a:t>e</a:t>
            </a:r>
            <a:r>
              <a:rPr lang="en-US" dirty="0" smtClean="0"/>
              <a:t>xt</a:t>
            </a:r>
            <a:r>
              <a:rPr lang="en-US" dirty="0"/>
              <a:t>. 5441</a:t>
            </a:r>
          </a:p>
          <a:p>
            <a:r>
              <a:rPr lang="en-US" dirty="0" smtClean="0"/>
              <a:t>	Fax</a:t>
            </a:r>
            <a:r>
              <a:rPr lang="en-US" dirty="0"/>
              <a:t>: (55) 5540-4034</a:t>
            </a:r>
          </a:p>
          <a:p>
            <a:endParaRPr lang="en-US" dirty="0"/>
          </a:p>
        </p:txBody>
      </p:sp>
    </p:spTree>
    <p:extLst>
      <p:ext uri="{BB962C8B-B14F-4D97-AF65-F5344CB8AC3E}">
        <p14:creationId xmlns:p14="http://schemas.microsoft.com/office/powerpoint/2010/main" val="187209855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800" fill="hold">
                                          <p:stCondLst>
                                            <p:cond delay="0"/>
                                          </p:stCondLst>
                                        </p:cTn>
                                        <p:tgtEl>
                                          <p:spTgt spid="15974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597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477000" cy="687161"/>
          </a:xfrm>
        </p:spPr>
        <p:txBody>
          <a:bodyPr/>
          <a:lstStyle/>
          <a:p>
            <a:r>
              <a:rPr lang="es-CO" dirty="0"/>
              <a:t>Cooperación</a:t>
            </a:r>
            <a:r>
              <a:rPr lang="en-US" dirty="0"/>
              <a:t> in Mexico</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1193" r="8327"/>
          <a:stretch/>
        </p:blipFill>
        <p:spPr>
          <a:xfrm>
            <a:off x="37406" y="1066798"/>
            <a:ext cx="6400800" cy="3603188"/>
          </a:xfrm>
        </p:spPr>
      </p:pic>
      <p:sp>
        <p:nvSpPr>
          <p:cNvPr id="4" name="Slide Number Placeholder 3"/>
          <p:cNvSpPr>
            <a:spLocks noGrp="1"/>
          </p:cNvSpPr>
          <p:nvPr>
            <p:ph type="sldNum" sz="quarter" idx="10"/>
          </p:nvPr>
        </p:nvSpPr>
        <p:spPr/>
        <p:txBody>
          <a:bodyPr/>
          <a:lstStyle/>
          <a:p>
            <a:pPr>
              <a:defRPr/>
            </a:pPr>
            <a:fld id="{209BE76C-F78F-451F-A318-69832693977C}" type="slidenum">
              <a:rPr lang="en-US" smtClean="0">
                <a:solidFill>
                  <a:srgbClr val="333399"/>
                </a:solidFill>
              </a:rPr>
              <a:pPr>
                <a:defRPr/>
              </a:pPr>
              <a:t>19</a:t>
            </a:fld>
            <a:endParaRPr lang="en-US">
              <a:solidFill>
                <a:srgbClr val="333399"/>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455" t="30060" r="11485" b="23394"/>
          <a:stretch/>
        </p:blipFill>
        <p:spPr>
          <a:xfrm>
            <a:off x="2581100" y="4038600"/>
            <a:ext cx="6546783" cy="2819400"/>
          </a:xfrm>
          <a:prstGeom prst="rect">
            <a:avLst/>
          </a:prstGeom>
        </p:spPr>
      </p:pic>
      <p:grpSp>
        <p:nvGrpSpPr>
          <p:cNvPr id="11" name="Group 10"/>
          <p:cNvGrpSpPr/>
          <p:nvPr/>
        </p:nvGrpSpPr>
        <p:grpSpPr>
          <a:xfrm>
            <a:off x="152400" y="4038139"/>
            <a:ext cx="2095500" cy="2794000"/>
            <a:chOff x="6362700" y="1168400"/>
            <a:chExt cx="2095500" cy="279400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700" y="1168400"/>
              <a:ext cx="2095500" cy="2794000"/>
            </a:xfrm>
            <a:prstGeom prst="rect">
              <a:avLst/>
            </a:prstGeom>
          </p:spPr>
        </p:pic>
        <p:sp>
          <p:nvSpPr>
            <p:cNvPr id="9" name="Rounded Rectangle 8"/>
            <p:cNvSpPr/>
            <p:nvPr/>
          </p:nvSpPr>
          <p:spPr>
            <a:xfrm>
              <a:off x="7848600" y="2750128"/>
              <a:ext cx="304800" cy="1385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9508" y="1066801"/>
            <a:ext cx="2175857" cy="2901142"/>
          </a:xfrm>
          <a:prstGeom prst="rect">
            <a:avLst/>
          </a:prstGeom>
        </p:spPr>
      </p:pic>
    </p:spTree>
    <p:extLst>
      <p:ext uri="{BB962C8B-B14F-4D97-AF65-F5344CB8AC3E}">
        <p14:creationId xmlns:p14="http://schemas.microsoft.com/office/powerpoint/2010/main" val="175360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Cooperation </a:t>
            </a:r>
            <a:endParaRPr lang="en-US" dirty="0"/>
          </a:p>
        </p:txBody>
      </p:sp>
      <p:sp>
        <p:nvSpPr>
          <p:cNvPr id="4" name="Slide Number Placeholder 3"/>
          <p:cNvSpPr>
            <a:spLocks noGrp="1"/>
          </p:cNvSpPr>
          <p:nvPr>
            <p:ph type="sldNum" sz="quarter" idx="10"/>
          </p:nvPr>
        </p:nvSpPr>
        <p:spPr/>
        <p:txBody>
          <a:bodyPr/>
          <a:lstStyle/>
          <a:p>
            <a:pPr>
              <a:defRPr/>
            </a:pPr>
            <a:fld id="{A9555DC6-6CBE-47B0-A59E-E9C5D8D7838F}" type="slidenum">
              <a:rPr lang="en-US" altLang="en-US" smtClean="0">
                <a:solidFill>
                  <a:srgbClr val="333399"/>
                </a:solidFill>
              </a:rPr>
              <a:pPr>
                <a:defRPr/>
              </a:pPr>
              <a:t>2</a:t>
            </a:fld>
            <a:endParaRPr lang="en-US" altLang="en-US">
              <a:solidFill>
                <a:srgbClr val="333399"/>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12" y="1143000"/>
            <a:ext cx="912158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5181600"/>
            <a:ext cx="1219200" cy="523220"/>
          </a:xfrm>
          <a:prstGeom prst="rect">
            <a:avLst/>
          </a:prstGeom>
          <a:solidFill>
            <a:srgbClr val="808080"/>
          </a:solidFill>
        </p:spPr>
        <p:txBody>
          <a:bodyPr wrap="square" rtlCol="0">
            <a:spAutoFit/>
          </a:bodyPr>
          <a:lstStyle/>
          <a:p>
            <a:r>
              <a:rPr lang="en-US" sz="2800" dirty="0" err="1" smtClean="0">
                <a:solidFill>
                  <a:schemeClr val="bg1"/>
                </a:solidFill>
              </a:rPr>
              <a:t>Quién</a:t>
            </a:r>
            <a:endParaRPr lang="en-US" sz="2800" dirty="0">
              <a:solidFill>
                <a:schemeClr val="bg1"/>
              </a:solidFill>
            </a:endParaRPr>
          </a:p>
        </p:txBody>
      </p:sp>
      <p:sp>
        <p:nvSpPr>
          <p:cNvPr id="6" name="TextBox 5"/>
          <p:cNvSpPr txBox="1"/>
          <p:nvPr/>
        </p:nvSpPr>
        <p:spPr>
          <a:xfrm>
            <a:off x="2286000" y="5191780"/>
            <a:ext cx="990600" cy="523220"/>
          </a:xfrm>
          <a:prstGeom prst="rect">
            <a:avLst/>
          </a:prstGeom>
          <a:solidFill>
            <a:srgbClr val="808080"/>
          </a:solidFill>
        </p:spPr>
        <p:txBody>
          <a:bodyPr wrap="square" rtlCol="0">
            <a:spAutoFit/>
          </a:bodyPr>
          <a:lstStyle/>
          <a:p>
            <a:r>
              <a:rPr lang="en-US" sz="2800" dirty="0" err="1" smtClean="0">
                <a:solidFill>
                  <a:schemeClr val="bg1"/>
                </a:solidFill>
              </a:rPr>
              <a:t>Qué</a:t>
            </a:r>
            <a:endParaRPr lang="en-US" sz="2800" dirty="0">
              <a:solidFill>
                <a:schemeClr val="bg1"/>
              </a:solidFill>
            </a:endParaRPr>
          </a:p>
        </p:txBody>
      </p:sp>
      <p:sp>
        <p:nvSpPr>
          <p:cNvPr id="7" name="TextBox 6"/>
          <p:cNvSpPr txBox="1"/>
          <p:nvPr/>
        </p:nvSpPr>
        <p:spPr>
          <a:xfrm>
            <a:off x="4038600" y="5257800"/>
            <a:ext cx="1295400" cy="523220"/>
          </a:xfrm>
          <a:prstGeom prst="rect">
            <a:avLst/>
          </a:prstGeom>
          <a:solidFill>
            <a:srgbClr val="808080"/>
          </a:solidFill>
        </p:spPr>
        <p:txBody>
          <a:bodyPr wrap="square" rtlCol="0">
            <a:spAutoFit/>
          </a:bodyPr>
          <a:lstStyle/>
          <a:p>
            <a:r>
              <a:rPr lang="en-US" sz="2800" dirty="0" err="1" smtClean="0">
                <a:solidFill>
                  <a:schemeClr val="bg1"/>
                </a:solidFill>
              </a:rPr>
              <a:t>Dónde</a:t>
            </a:r>
            <a:endParaRPr lang="en-US" sz="2800" dirty="0">
              <a:solidFill>
                <a:schemeClr val="bg1"/>
              </a:solidFill>
            </a:endParaRPr>
          </a:p>
        </p:txBody>
      </p:sp>
      <p:sp>
        <p:nvSpPr>
          <p:cNvPr id="8" name="TextBox 7"/>
          <p:cNvSpPr txBox="1"/>
          <p:nvPr/>
        </p:nvSpPr>
        <p:spPr>
          <a:xfrm>
            <a:off x="5791200" y="5257800"/>
            <a:ext cx="1524000" cy="523220"/>
          </a:xfrm>
          <a:prstGeom prst="rect">
            <a:avLst/>
          </a:prstGeom>
          <a:solidFill>
            <a:srgbClr val="808080"/>
          </a:solidFill>
        </p:spPr>
        <p:txBody>
          <a:bodyPr wrap="square" rtlCol="0">
            <a:spAutoFit/>
          </a:bodyPr>
          <a:lstStyle/>
          <a:p>
            <a:r>
              <a:rPr lang="en-US" sz="2800" dirty="0" err="1" smtClean="0">
                <a:solidFill>
                  <a:schemeClr val="bg1"/>
                </a:solidFill>
              </a:rPr>
              <a:t>Cuándo</a:t>
            </a:r>
            <a:r>
              <a:rPr lang="en-US" sz="2800" dirty="0" smtClean="0">
                <a:solidFill>
                  <a:schemeClr val="bg1"/>
                </a:solidFill>
              </a:rPr>
              <a:t> </a:t>
            </a:r>
            <a:endParaRPr lang="en-US" sz="2800" dirty="0">
              <a:solidFill>
                <a:schemeClr val="bg1"/>
              </a:solidFill>
            </a:endParaRPr>
          </a:p>
        </p:txBody>
      </p:sp>
      <p:sp>
        <p:nvSpPr>
          <p:cNvPr id="9" name="TextBox 8"/>
          <p:cNvSpPr txBox="1"/>
          <p:nvPr/>
        </p:nvSpPr>
        <p:spPr>
          <a:xfrm>
            <a:off x="7543800" y="5267980"/>
            <a:ext cx="1524000" cy="523220"/>
          </a:xfrm>
          <a:prstGeom prst="rect">
            <a:avLst/>
          </a:prstGeom>
          <a:solidFill>
            <a:srgbClr val="808080"/>
          </a:solidFill>
        </p:spPr>
        <p:txBody>
          <a:bodyPr wrap="square" rtlCol="0">
            <a:spAutoFit/>
          </a:bodyPr>
          <a:lstStyle/>
          <a:p>
            <a:r>
              <a:rPr lang="en-US" sz="2800" dirty="0" err="1" smtClean="0">
                <a:solidFill>
                  <a:schemeClr val="bg1"/>
                </a:solidFill>
              </a:rPr>
              <a:t>Por</a:t>
            </a:r>
            <a:r>
              <a:rPr lang="en-US" sz="2800" dirty="0" smtClean="0">
                <a:solidFill>
                  <a:schemeClr val="bg1"/>
                </a:solidFill>
              </a:rPr>
              <a:t> </a:t>
            </a:r>
            <a:r>
              <a:rPr lang="en-US" sz="2800" dirty="0" err="1" smtClean="0">
                <a:solidFill>
                  <a:schemeClr val="bg1"/>
                </a:solidFill>
              </a:rPr>
              <a:t>qué</a:t>
            </a: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81688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457200" y="1219200"/>
            <a:ext cx="8229600" cy="4526075"/>
          </a:xfrm>
        </p:spPr>
        <p:txBody>
          <a:bodyPr/>
          <a:lstStyle/>
          <a:p>
            <a:pPr>
              <a:buFont typeface="Arial" panose="020B0604020202020204" pitchFamily="34" charset="0"/>
              <a:buChar char="•"/>
            </a:pPr>
            <a:endParaRPr lang="en-US" b="1" dirty="0" smtClean="0"/>
          </a:p>
          <a:p>
            <a:pPr lvl="0">
              <a:buFont typeface="Arial" panose="020B0604020202020204" pitchFamily="34" charset="0"/>
              <a:buChar char="•"/>
            </a:pPr>
            <a:r>
              <a:rPr lang="es-CO" b="1" dirty="0"/>
              <a:t>Acuerdo Barreras Técnicas</a:t>
            </a:r>
            <a:r>
              <a:rPr lang="en-US" b="1" dirty="0"/>
              <a:t> al </a:t>
            </a:r>
            <a:r>
              <a:rPr lang="es-CO" b="1" dirty="0" smtClean="0"/>
              <a:t>Comercio</a:t>
            </a:r>
          </a:p>
          <a:p>
            <a:pPr lvl="0">
              <a:buFont typeface="Arial" panose="020B0604020202020204" pitchFamily="34" charset="0"/>
              <a:buChar char="•"/>
            </a:pPr>
            <a:endParaRPr lang="en-US" dirty="0"/>
          </a:p>
          <a:p>
            <a:pPr lvl="0">
              <a:buFont typeface="Arial" panose="020B0604020202020204" pitchFamily="34" charset="0"/>
              <a:buChar char="•"/>
            </a:pPr>
            <a:r>
              <a:rPr lang="es-CO" b="1" dirty="0"/>
              <a:t>Acuerdo Medidas Sanitarias</a:t>
            </a:r>
            <a:r>
              <a:rPr lang="en-US" b="1" dirty="0"/>
              <a:t> y </a:t>
            </a:r>
            <a:r>
              <a:rPr lang="es-CO" b="1" dirty="0" smtClean="0"/>
              <a:t>Fitosanitarias</a:t>
            </a:r>
          </a:p>
          <a:p>
            <a:pPr lvl="0">
              <a:buFont typeface="Arial" panose="020B0604020202020204" pitchFamily="34" charset="0"/>
              <a:buChar char="•"/>
            </a:pPr>
            <a:endParaRPr lang="en-US" dirty="0"/>
          </a:p>
          <a:p>
            <a:pPr lvl="0">
              <a:buFont typeface="Arial" panose="020B0604020202020204" pitchFamily="34" charset="0"/>
              <a:buChar char="•"/>
            </a:pPr>
            <a:r>
              <a:rPr lang="es-CO" b="1" dirty="0" smtClean="0"/>
              <a:t>Quiénes Somos</a:t>
            </a:r>
          </a:p>
          <a:p>
            <a:pPr lvl="0">
              <a:buFont typeface="Arial" panose="020B0604020202020204" pitchFamily="34" charset="0"/>
              <a:buChar char="•"/>
            </a:pPr>
            <a:endParaRPr lang="en-US" dirty="0"/>
          </a:p>
          <a:p>
            <a:pPr lvl="0">
              <a:buFont typeface="Arial" panose="020B0604020202020204" pitchFamily="34" charset="0"/>
              <a:buChar char="•"/>
            </a:pPr>
            <a:r>
              <a:rPr lang="es-CO" b="1" dirty="0" smtClean="0"/>
              <a:t>Aliados Regulatorios</a:t>
            </a:r>
          </a:p>
          <a:p>
            <a:pPr lvl="0">
              <a:buFont typeface="Arial" panose="020B0604020202020204" pitchFamily="34" charset="0"/>
              <a:buChar char="•"/>
            </a:pPr>
            <a:endParaRPr lang="en-US" dirty="0"/>
          </a:p>
          <a:p>
            <a:pPr lvl="0">
              <a:buFont typeface="Arial" panose="020B0604020202020204" pitchFamily="34" charset="0"/>
              <a:buChar char="•"/>
            </a:pPr>
            <a:r>
              <a:rPr lang="es-CO" b="1" dirty="0"/>
              <a:t>Herramientas, Actividades &amp; Marco de </a:t>
            </a:r>
            <a:r>
              <a:rPr lang="es-CO" b="1" dirty="0" smtClean="0"/>
              <a:t>Trabajo</a:t>
            </a:r>
          </a:p>
          <a:p>
            <a:pPr lvl="0">
              <a:buFont typeface="Arial" panose="020B0604020202020204" pitchFamily="34" charset="0"/>
              <a:buChar char="•"/>
            </a:pPr>
            <a:endParaRPr lang="en-US" dirty="0"/>
          </a:p>
          <a:p>
            <a:pPr lvl="0">
              <a:buFont typeface="Arial" panose="020B0604020202020204" pitchFamily="34" charset="0"/>
              <a:buChar char="•"/>
            </a:pPr>
            <a:r>
              <a:rPr lang="es-CO" b="1" i="1" dirty="0"/>
              <a:t>Impacto</a:t>
            </a:r>
            <a:endParaRPr lang="en-US" dirty="0"/>
          </a:p>
        </p:txBody>
      </p:sp>
      <p:sp>
        <p:nvSpPr>
          <p:cNvPr id="4" name="Slide Number Placeholder 3"/>
          <p:cNvSpPr>
            <a:spLocks noGrp="1"/>
          </p:cNvSpPr>
          <p:nvPr>
            <p:ph type="sldNum" sz="quarter" idx="10"/>
          </p:nvPr>
        </p:nvSpPr>
        <p:spPr/>
        <p:txBody>
          <a:bodyPr/>
          <a:lstStyle/>
          <a:p>
            <a:pPr>
              <a:defRPr/>
            </a:pPr>
            <a:fld id="{A9555DC6-6CBE-47B0-A59E-E9C5D8D7838F}" type="slidenum">
              <a:rPr lang="en-US" altLang="en-US" smtClean="0">
                <a:solidFill>
                  <a:srgbClr val="333399"/>
                </a:solidFill>
              </a:rPr>
              <a:pPr>
                <a:defRPr/>
              </a:pPr>
              <a:t>3</a:t>
            </a:fld>
            <a:endParaRPr lang="en-US" altLang="en-US">
              <a:solidFill>
                <a:srgbClr val="333399"/>
              </a:solidFill>
            </a:endParaRPr>
          </a:p>
        </p:txBody>
      </p:sp>
    </p:spTree>
    <p:extLst>
      <p:ext uri="{BB962C8B-B14F-4D97-AF65-F5344CB8AC3E}">
        <p14:creationId xmlns:p14="http://schemas.microsoft.com/office/powerpoint/2010/main" val="220762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Acuerdo</a:t>
            </a:r>
            <a:r>
              <a:rPr lang="en-US" sz="2800" dirty="0" smtClean="0"/>
              <a:t> </a:t>
            </a:r>
            <a:r>
              <a:rPr lang="en-US" sz="2800" dirty="0" err="1" smtClean="0"/>
              <a:t>Barreras</a:t>
            </a:r>
            <a:r>
              <a:rPr lang="en-US" sz="2800" dirty="0" smtClean="0"/>
              <a:t> </a:t>
            </a:r>
            <a:r>
              <a:rPr lang="es-CO" sz="2800" dirty="0" smtClean="0"/>
              <a:t>Técnicas al Comercio</a:t>
            </a:r>
            <a:r>
              <a:rPr lang="en-US" sz="2800" dirty="0" smtClean="0"/>
              <a:t> </a:t>
            </a:r>
            <a:endParaRPr lang="en-US" sz="2800" dirty="0"/>
          </a:p>
        </p:txBody>
      </p:sp>
      <p:sp>
        <p:nvSpPr>
          <p:cNvPr id="3" name="Content Placeholder 2"/>
          <p:cNvSpPr>
            <a:spLocks noGrp="1"/>
          </p:cNvSpPr>
          <p:nvPr>
            <p:ph idx="1"/>
          </p:nvPr>
        </p:nvSpPr>
        <p:spPr>
          <a:xfrm>
            <a:off x="457200" y="1447800"/>
            <a:ext cx="8229600" cy="4526075"/>
          </a:xfrm>
        </p:spPr>
        <p:txBody>
          <a:bodyPr/>
          <a:lstStyle/>
          <a:p>
            <a:pPr>
              <a:buFont typeface="Arial" panose="020B0604020202020204" pitchFamily="34" charset="0"/>
              <a:buChar char="•"/>
            </a:pPr>
            <a:r>
              <a:rPr lang="es-CO" dirty="0"/>
              <a:t>Busca asegurar que las negociones técnicas y </a:t>
            </a:r>
            <a:r>
              <a:rPr lang="es-CO" dirty="0" smtClean="0"/>
              <a:t>estándares, al </a:t>
            </a:r>
            <a:r>
              <a:rPr lang="es-CO" dirty="0"/>
              <a:t>igual que los procedimientos de análisis y certificación, </a:t>
            </a:r>
            <a:r>
              <a:rPr lang="es-CO" dirty="0" smtClean="0"/>
              <a:t>no </a:t>
            </a:r>
            <a:r>
              <a:rPr lang="es-CO" dirty="0"/>
              <a:t>creen obstáculos innecesarios al comercio.</a:t>
            </a:r>
            <a:endParaRPr lang="en-US" dirty="0"/>
          </a:p>
          <a:p>
            <a:endParaRPr lang="es-CO" dirty="0" smtClean="0"/>
          </a:p>
          <a:p>
            <a:pPr>
              <a:buFont typeface="Arial" panose="020B0604020202020204" pitchFamily="34" charset="0"/>
              <a:buChar char="•"/>
            </a:pPr>
            <a:r>
              <a:rPr lang="es-CO" dirty="0" smtClean="0"/>
              <a:t>Reconoce </a:t>
            </a:r>
            <a:r>
              <a:rPr lang="es-CO" dirty="0"/>
              <a:t>que cada país tiene el derecho de establecer niveles de protección que consideren apropiados.</a:t>
            </a:r>
            <a:endParaRPr lang="en-US" dirty="0"/>
          </a:p>
          <a:p>
            <a:endParaRPr lang="es-CO" dirty="0" smtClean="0"/>
          </a:p>
          <a:p>
            <a:pPr>
              <a:buFont typeface="Arial" panose="020B0604020202020204" pitchFamily="34" charset="0"/>
              <a:buChar char="•"/>
            </a:pPr>
            <a:r>
              <a:rPr lang="es-CO" dirty="0" smtClean="0"/>
              <a:t>Incita </a:t>
            </a:r>
            <a:r>
              <a:rPr lang="es-CO" dirty="0"/>
              <a:t>a los países a utilizar estándares internacionales cuando estos sean apropiados, pero no requiere a los países que cambien sus niveles de protección como resultado de la estandarización</a:t>
            </a:r>
            <a:r>
              <a:rPr lang="es-CO" dirty="0" smtClean="0"/>
              <a:t>.</a:t>
            </a:r>
          </a:p>
          <a:p>
            <a:pPr marL="0" indent="0"/>
            <a:endParaRPr lang="en-US" dirty="0"/>
          </a:p>
          <a:p>
            <a:pPr>
              <a:buFont typeface="Arial" panose="020B0604020202020204" pitchFamily="34" charset="0"/>
              <a:buChar char="•"/>
            </a:pPr>
            <a:r>
              <a:rPr lang="es-CO" dirty="0"/>
              <a:t>Provee para la cooperación regulatoria y asistencia técnica.</a:t>
            </a:r>
            <a:endParaRPr lang="en-US" dirty="0"/>
          </a:p>
        </p:txBody>
      </p:sp>
      <p:sp>
        <p:nvSpPr>
          <p:cNvPr id="4" name="Slide Number Placeholder 3"/>
          <p:cNvSpPr>
            <a:spLocks noGrp="1"/>
          </p:cNvSpPr>
          <p:nvPr>
            <p:ph type="sldNum" sz="quarter" idx="10"/>
          </p:nvPr>
        </p:nvSpPr>
        <p:spPr/>
        <p:txBody>
          <a:bodyPr/>
          <a:lstStyle/>
          <a:p>
            <a:pPr>
              <a:defRPr/>
            </a:pPr>
            <a:fld id="{A9555DC6-6CBE-47B0-A59E-E9C5D8D7838F}" type="slidenum">
              <a:rPr lang="en-US" altLang="en-US" smtClean="0">
                <a:solidFill>
                  <a:srgbClr val="333399"/>
                </a:solidFill>
              </a:rPr>
              <a:pPr>
                <a:defRPr/>
              </a:pPr>
              <a:t>4</a:t>
            </a:fld>
            <a:endParaRPr lang="en-US" altLang="en-US">
              <a:solidFill>
                <a:srgbClr val="333399"/>
              </a:solidFill>
            </a:endParaRPr>
          </a:p>
        </p:txBody>
      </p:sp>
    </p:spTree>
    <p:extLst>
      <p:ext uri="{BB962C8B-B14F-4D97-AF65-F5344CB8AC3E}">
        <p14:creationId xmlns:p14="http://schemas.microsoft.com/office/powerpoint/2010/main" val="361674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7919"/>
            <a:ext cx="7010400" cy="687161"/>
          </a:xfrm>
        </p:spPr>
        <p:txBody>
          <a:bodyPr/>
          <a:lstStyle/>
          <a:p>
            <a:r>
              <a:rPr lang="en-US" sz="2800" dirty="0" err="1" smtClean="0"/>
              <a:t>Acuerdo</a:t>
            </a:r>
            <a:r>
              <a:rPr lang="en-US" sz="2800" dirty="0" smtClean="0"/>
              <a:t> de </a:t>
            </a:r>
            <a:r>
              <a:rPr lang="en-US" sz="2800" dirty="0" err="1" smtClean="0"/>
              <a:t>Medidas</a:t>
            </a:r>
            <a:r>
              <a:rPr lang="en-US" sz="2800" dirty="0" smtClean="0"/>
              <a:t> </a:t>
            </a:r>
            <a:r>
              <a:rPr lang="en-US" sz="2800" dirty="0" err="1" smtClean="0"/>
              <a:t>Sanitarias</a:t>
            </a:r>
            <a:r>
              <a:rPr lang="en-US" sz="2800" dirty="0" smtClean="0"/>
              <a:t> y </a:t>
            </a:r>
            <a:r>
              <a:rPr lang="en-US" sz="2800" dirty="0" err="1" smtClean="0"/>
              <a:t>Fitosanitarias</a:t>
            </a:r>
            <a:endParaRPr lang="en-US" sz="2800" dirty="0"/>
          </a:p>
        </p:txBody>
      </p:sp>
      <p:sp>
        <p:nvSpPr>
          <p:cNvPr id="3" name="Content Placeholder 2"/>
          <p:cNvSpPr>
            <a:spLocks noGrp="1"/>
          </p:cNvSpPr>
          <p:nvPr>
            <p:ph idx="1"/>
          </p:nvPr>
        </p:nvSpPr>
        <p:spPr>
          <a:xfrm>
            <a:off x="228600" y="1066800"/>
            <a:ext cx="8915400" cy="5334000"/>
          </a:xfrm>
        </p:spPr>
        <p:txBody>
          <a:bodyPr/>
          <a:lstStyle/>
          <a:p>
            <a:pPr marL="0" indent="0"/>
            <a:r>
              <a:rPr lang="es-CO" dirty="0"/>
              <a:t>Reconoce que los </a:t>
            </a:r>
            <a:r>
              <a:rPr lang="es-CO" dirty="0" smtClean="0"/>
              <a:t>países </a:t>
            </a:r>
            <a:r>
              <a:rPr lang="es-CO" dirty="0"/>
              <a:t>tienen el derecho de tomar medidas sanitarias y </a:t>
            </a:r>
            <a:r>
              <a:rPr lang="es-CO" dirty="0" smtClean="0"/>
              <a:t>fitosanitarias</a:t>
            </a:r>
          </a:p>
          <a:p>
            <a:pPr marL="0" indent="0"/>
            <a:endParaRPr lang="es-CO" dirty="0" smtClean="0"/>
          </a:p>
          <a:p>
            <a:pPr marL="0" indent="0"/>
            <a:r>
              <a:rPr lang="es-CO" dirty="0" smtClean="0"/>
              <a:t>Estas medidas </a:t>
            </a:r>
            <a:r>
              <a:rPr lang="es-CO" dirty="0"/>
              <a:t>deben de ser aplicadas solo a la medida necesaria para proteger la salud o vida de humanos, animales o plantas, </a:t>
            </a:r>
            <a:endParaRPr lang="es-CO" dirty="0" smtClean="0"/>
          </a:p>
          <a:p>
            <a:pPr marL="0" indent="0"/>
            <a:endParaRPr lang="es-CO" dirty="0" smtClean="0"/>
          </a:p>
          <a:p>
            <a:pPr marL="0" indent="0"/>
            <a:r>
              <a:rPr lang="es-CO" dirty="0" smtClean="0"/>
              <a:t>Estas medidas </a:t>
            </a:r>
            <a:r>
              <a:rPr lang="es-CO" dirty="0"/>
              <a:t>no </a:t>
            </a:r>
            <a:r>
              <a:rPr lang="es-CO" dirty="0" smtClean="0"/>
              <a:t>deberían </a:t>
            </a:r>
            <a:r>
              <a:rPr lang="es-CO" dirty="0"/>
              <a:t>crear </a:t>
            </a:r>
            <a:r>
              <a:rPr lang="es-CO" dirty="0" smtClean="0"/>
              <a:t>discriminación </a:t>
            </a:r>
            <a:r>
              <a:rPr lang="es-CO" dirty="0"/>
              <a:t>arbitraria o injustificable hacia los Miembros cuando existen condiciones idénticas o similares.</a:t>
            </a:r>
            <a:endParaRPr lang="en-US" dirty="0"/>
          </a:p>
          <a:p>
            <a:endParaRPr lang="es-CO" sz="1600" dirty="0" smtClean="0"/>
          </a:p>
          <a:p>
            <a:r>
              <a:rPr lang="es-CO" dirty="0" smtClean="0"/>
              <a:t>Se </a:t>
            </a:r>
            <a:r>
              <a:rPr lang="es-CO" dirty="0"/>
              <a:t>incita a los miembros a basar sus medidas en </a:t>
            </a:r>
            <a:r>
              <a:rPr lang="es-CO" dirty="0" smtClean="0"/>
              <a:t>estándares internacionales, guías </a:t>
            </a:r>
            <a:r>
              <a:rPr lang="es-CO" dirty="0"/>
              <a:t>y recomendaciones cuando estas </a:t>
            </a:r>
            <a:r>
              <a:rPr lang="es-CO" dirty="0" smtClean="0"/>
              <a:t>existen</a:t>
            </a:r>
            <a:r>
              <a:rPr lang="en-US" dirty="0" smtClean="0"/>
              <a:t>.  </a:t>
            </a:r>
            <a:endParaRPr lang="en-US" dirty="0"/>
          </a:p>
          <a:p>
            <a:endParaRPr lang="es-CO" sz="1100" dirty="0" smtClean="0"/>
          </a:p>
          <a:p>
            <a:r>
              <a:rPr lang="es-CO" dirty="0" smtClean="0"/>
              <a:t>Miembros </a:t>
            </a:r>
            <a:r>
              <a:rPr lang="es-CO" dirty="0"/>
              <a:t>pueden mantener o introducir medidas las cuales resultan </a:t>
            </a:r>
            <a:r>
              <a:rPr lang="es-CO" dirty="0" smtClean="0"/>
              <a:t>en</a:t>
            </a:r>
          </a:p>
          <a:p>
            <a:r>
              <a:rPr lang="es-CO" dirty="0" smtClean="0"/>
              <a:t>estándares </a:t>
            </a:r>
            <a:r>
              <a:rPr lang="es-CO" dirty="0"/>
              <a:t>mayores si existe un justificación científica o </a:t>
            </a:r>
            <a:r>
              <a:rPr lang="es-CO" dirty="0" smtClean="0"/>
              <a:t>como</a:t>
            </a:r>
          </a:p>
          <a:p>
            <a:r>
              <a:rPr lang="es-CO" dirty="0" smtClean="0"/>
              <a:t>consecuencia </a:t>
            </a:r>
            <a:r>
              <a:rPr lang="es-CO" dirty="0"/>
              <a:t>de decisiones consistentes de riesgo basadas en una </a:t>
            </a:r>
            <a:r>
              <a:rPr lang="es-CO" dirty="0" smtClean="0"/>
              <a:t>análisis</a:t>
            </a:r>
          </a:p>
          <a:p>
            <a:r>
              <a:rPr lang="es-CO" dirty="0" smtClean="0"/>
              <a:t>de </a:t>
            </a:r>
            <a:r>
              <a:rPr lang="es-CO" dirty="0"/>
              <a:t>riesgo apropiado</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9555DC6-6CBE-47B0-A59E-E9C5D8D7838F}" type="slidenum">
              <a:rPr lang="en-US" altLang="en-US" smtClean="0">
                <a:solidFill>
                  <a:srgbClr val="333399"/>
                </a:solidFill>
              </a:rPr>
              <a:pPr>
                <a:defRPr/>
              </a:pPr>
              <a:t>5</a:t>
            </a:fld>
            <a:endParaRPr lang="en-US" altLang="en-US" dirty="0">
              <a:solidFill>
                <a:srgbClr val="333399"/>
              </a:solidFill>
            </a:endParaRPr>
          </a:p>
        </p:txBody>
      </p:sp>
    </p:spTree>
    <p:extLst>
      <p:ext uri="{BB962C8B-B14F-4D97-AF65-F5344CB8AC3E}">
        <p14:creationId xmlns:p14="http://schemas.microsoft.com/office/powerpoint/2010/main" val="3905685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7919"/>
            <a:ext cx="6781800" cy="687161"/>
          </a:xfrm>
        </p:spPr>
        <p:txBody>
          <a:bodyPr/>
          <a:lstStyle/>
          <a:p>
            <a:r>
              <a:rPr lang="es-CO" sz="3200" dirty="0"/>
              <a:t>Salud Publica </a:t>
            </a:r>
            <a:r>
              <a:rPr lang="en-US" sz="3200" dirty="0"/>
              <a:t>– </a:t>
            </a:r>
            <a:r>
              <a:rPr lang="es-CO" sz="3200" dirty="0"/>
              <a:t>Objetivo</a:t>
            </a:r>
            <a:r>
              <a:rPr lang="en-US" sz="3200" dirty="0"/>
              <a:t> de FDA</a:t>
            </a:r>
          </a:p>
        </p:txBody>
      </p:sp>
      <p:sp>
        <p:nvSpPr>
          <p:cNvPr id="6" name="Content Placeholder 2"/>
          <p:cNvSpPr>
            <a:spLocks noGrp="1"/>
          </p:cNvSpPr>
          <p:nvPr>
            <p:ph idx="1"/>
          </p:nvPr>
        </p:nvSpPr>
        <p:spPr>
          <a:xfrm>
            <a:off x="0" y="1036184"/>
            <a:ext cx="9077498" cy="5364616"/>
          </a:xfrm>
        </p:spPr>
        <p:txBody>
          <a:bodyPr/>
          <a:lstStyle/>
          <a:p>
            <a:r>
              <a:rPr lang="en-US" dirty="0" smtClean="0"/>
              <a:t>FDA </a:t>
            </a:r>
            <a:r>
              <a:rPr lang="en-US" dirty="0" err="1"/>
              <a:t>e</a:t>
            </a:r>
            <a:r>
              <a:rPr lang="en-US" dirty="0" err="1" smtClean="0"/>
              <a:t>s</a:t>
            </a:r>
            <a:r>
              <a:rPr lang="en-US" dirty="0" smtClean="0"/>
              <a:t> </a:t>
            </a:r>
            <a:r>
              <a:rPr lang="es-CO" dirty="0"/>
              <a:t>responsable </a:t>
            </a:r>
            <a:r>
              <a:rPr lang="en-US" dirty="0" smtClean="0"/>
              <a:t>de:</a:t>
            </a:r>
            <a:endParaRPr lang="en-US" dirty="0"/>
          </a:p>
          <a:p>
            <a:pPr lvl="0"/>
            <a:r>
              <a:rPr lang="es-CO" dirty="0"/>
              <a:t>Proteger la salud </a:t>
            </a:r>
            <a:r>
              <a:rPr lang="es-CO" dirty="0" smtClean="0"/>
              <a:t>pública </a:t>
            </a:r>
            <a:r>
              <a:rPr lang="es-CO" dirty="0"/>
              <a:t>al asegurar que los alimentos (excepto carnes de ganado tradicional, aves y algunos productos de huevo que son regulados por Departamento de Agricultura de los Estados Unidos) sean seguros, inocuos, sanos y que estén etiquetados apropiadamente; asegurando que los medicamentos para humanos y los de uso veterinario, y vacunas y otros productos biológicos y dispositivos médicos sean seguros y efectivos.</a:t>
            </a:r>
            <a:endParaRPr lang="en-US" dirty="0"/>
          </a:p>
          <a:p>
            <a:pPr lvl="0"/>
            <a:r>
              <a:rPr lang="es-CO" dirty="0"/>
              <a:t>Proteger el público de radiación de productos electrónicos</a:t>
            </a:r>
            <a:endParaRPr lang="en-US" dirty="0"/>
          </a:p>
          <a:p>
            <a:pPr lvl="0"/>
            <a:r>
              <a:rPr lang="es-CO" dirty="0"/>
              <a:t>Asegurar que los cosméticos y suplementos </a:t>
            </a:r>
            <a:r>
              <a:rPr lang="es-CO" dirty="0" smtClean="0"/>
              <a:t>alimenticios </a:t>
            </a:r>
            <a:r>
              <a:rPr lang="es-CO" dirty="0"/>
              <a:t>sean seguros y estén etiquetados apropiadamente</a:t>
            </a:r>
            <a:endParaRPr lang="en-US" dirty="0"/>
          </a:p>
          <a:p>
            <a:pPr lvl="0"/>
            <a:r>
              <a:rPr lang="es-CO" dirty="0"/>
              <a:t>Regular los productos del tabaco</a:t>
            </a:r>
            <a:endParaRPr lang="en-US" dirty="0"/>
          </a:p>
          <a:p>
            <a:pPr lvl="0"/>
            <a:r>
              <a:rPr lang="es-CO" dirty="0"/>
              <a:t>Promover y avanzar la salud </a:t>
            </a:r>
            <a:r>
              <a:rPr lang="es-CO" dirty="0" smtClean="0"/>
              <a:t>pública </a:t>
            </a:r>
            <a:r>
              <a:rPr lang="es-CO" dirty="0"/>
              <a:t>al ayudar a que las innovaciones de productos sean más rápidas.</a:t>
            </a:r>
            <a:endParaRPr lang="en-US" dirty="0"/>
          </a:p>
          <a:p>
            <a:r>
              <a:rPr lang="es-CO" dirty="0"/>
              <a:t>Al igual que </a:t>
            </a:r>
            <a:r>
              <a:rPr lang="es-CO" dirty="0" smtClean="0"/>
              <a:t>otras </a:t>
            </a:r>
            <a:r>
              <a:rPr lang="es-CO" dirty="0"/>
              <a:t>agencias dentro del Departamento de Salud de los Estados Unidos, la misión de FDA es vital para la salud y bienestar de la gente. </a:t>
            </a:r>
            <a:endParaRPr lang="en-US" dirty="0"/>
          </a:p>
          <a:p>
            <a:r>
              <a:rPr lang="en-US" b="1" dirty="0" smtClean="0"/>
              <a:t>. </a:t>
            </a:r>
          </a:p>
          <a:p>
            <a:endParaRPr lang="en-US" dirty="0"/>
          </a:p>
        </p:txBody>
      </p:sp>
    </p:spTree>
    <p:extLst>
      <p:ext uri="{BB962C8B-B14F-4D97-AF65-F5344CB8AC3E}">
        <p14:creationId xmlns:p14="http://schemas.microsoft.com/office/powerpoint/2010/main" val="233130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5"/>
          <p:cNvGraphicFramePr>
            <a:graphicFrameLocks noGrp="1" noChangeAspect="1"/>
          </p:cNvGraphicFramePr>
          <p:nvPr>
            <p:ph sz="quarter" idx="4294967295"/>
            <p:extLst>
              <p:ext uri="{D42A27DB-BD31-4B8C-83A1-F6EECF244321}">
                <p14:modId xmlns:p14="http://schemas.microsoft.com/office/powerpoint/2010/main" val="492084733"/>
              </p:ext>
            </p:extLst>
          </p:nvPr>
        </p:nvGraphicFramePr>
        <p:xfrm>
          <a:off x="6934200" y="3917950"/>
          <a:ext cx="936625" cy="1020763"/>
        </p:xfrm>
        <a:graphic>
          <a:graphicData uri="http://schemas.openxmlformats.org/presentationml/2006/ole">
            <mc:AlternateContent xmlns:mc="http://schemas.openxmlformats.org/markup-compatibility/2006">
              <mc:Choice xmlns:v="urn:schemas-microsoft-com:vml" Requires="v">
                <p:oleObj spid="_x0000_s9312" name="Photo Editor Photo" r:id="rId4" imgW="771429" imgH="647619" progId="">
                  <p:embed/>
                </p:oleObj>
              </mc:Choice>
              <mc:Fallback>
                <p:oleObj name="Photo Editor Photo" r:id="rId4" imgW="771429" imgH="647619"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917950"/>
                        <a:ext cx="93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6" name="Text Box 5"/>
          <p:cNvSpPr txBox="1">
            <a:spLocks noChangeArrowheads="1"/>
          </p:cNvSpPr>
          <p:nvPr/>
        </p:nvSpPr>
        <p:spPr bwMode="auto">
          <a:xfrm>
            <a:off x="3962400" y="1219200"/>
            <a:ext cx="187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800" dirty="0">
                <a:solidFill>
                  <a:srgbClr val="000000"/>
                </a:solidFill>
                <a:latin typeface="Arial Unicode MS" pitchFamily="34" charset="-128"/>
                <a:cs typeface="Arial" pitchFamily="34" charset="0"/>
              </a:rPr>
              <a:t>Office of the </a:t>
            </a:r>
          </a:p>
          <a:p>
            <a:pPr>
              <a:spcBef>
                <a:spcPct val="0"/>
              </a:spcBef>
              <a:buFontTx/>
              <a:buNone/>
            </a:pPr>
            <a:r>
              <a:rPr lang="en-US" altLang="en-US" sz="1800" dirty="0">
                <a:solidFill>
                  <a:srgbClr val="000000"/>
                </a:solidFill>
                <a:latin typeface="Arial Unicode MS" pitchFamily="34" charset="-128"/>
                <a:cs typeface="Arial" pitchFamily="34" charset="0"/>
              </a:rPr>
              <a:t>Commissioner</a:t>
            </a:r>
          </a:p>
        </p:txBody>
      </p:sp>
      <p:grpSp>
        <p:nvGrpSpPr>
          <p:cNvPr id="54277" name="Group 1"/>
          <p:cNvGrpSpPr>
            <a:grpSpLocks/>
          </p:cNvGrpSpPr>
          <p:nvPr/>
        </p:nvGrpSpPr>
        <p:grpSpPr bwMode="auto">
          <a:xfrm>
            <a:off x="231775" y="1966913"/>
            <a:ext cx="2252663" cy="4294187"/>
            <a:chOff x="304800" y="2286000"/>
            <a:chExt cx="2252663" cy="4293751"/>
          </a:xfrm>
        </p:grpSpPr>
        <p:sp>
          <p:nvSpPr>
            <p:cNvPr id="54309" name="Text Box 7"/>
            <p:cNvSpPr txBox="1">
              <a:spLocks noChangeArrowheads="1"/>
            </p:cNvSpPr>
            <p:nvPr/>
          </p:nvSpPr>
          <p:spPr bwMode="auto">
            <a:xfrm>
              <a:off x="304800" y="5410200"/>
              <a:ext cx="1143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cs typeface="Arial" pitchFamily="34" charset="0"/>
                </a:rPr>
                <a:t>C</a:t>
              </a:r>
              <a:r>
                <a:rPr lang="en-US" altLang="en-US" sz="1400">
                  <a:solidFill>
                    <a:srgbClr val="000000"/>
                  </a:solidFill>
                  <a:cs typeface="Arial" pitchFamily="34" charset="0"/>
                </a:rPr>
                <a:t>enter for</a:t>
              </a:r>
            </a:p>
            <a:p>
              <a:pPr>
                <a:spcBef>
                  <a:spcPct val="0"/>
                </a:spcBef>
                <a:buFontTx/>
                <a:buNone/>
              </a:pPr>
              <a:r>
                <a:rPr lang="en-US" altLang="en-US" sz="1400" b="1">
                  <a:solidFill>
                    <a:srgbClr val="000000"/>
                  </a:solidFill>
                  <a:cs typeface="Arial" pitchFamily="34" charset="0"/>
                </a:rPr>
                <a:t>F</a:t>
              </a:r>
              <a:r>
                <a:rPr lang="en-US" altLang="en-US" sz="1400">
                  <a:solidFill>
                    <a:srgbClr val="000000"/>
                  </a:solidFill>
                  <a:cs typeface="Arial" pitchFamily="34" charset="0"/>
                </a:rPr>
                <a:t>ood </a:t>
              </a:r>
            </a:p>
            <a:p>
              <a:pPr>
                <a:spcBef>
                  <a:spcPct val="0"/>
                </a:spcBef>
                <a:buFontTx/>
                <a:buNone/>
              </a:pPr>
              <a:r>
                <a:rPr lang="en-US" altLang="en-US" sz="1400" b="1">
                  <a:solidFill>
                    <a:srgbClr val="000000"/>
                  </a:solidFill>
                  <a:cs typeface="Arial" pitchFamily="34" charset="0"/>
                </a:rPr>
                <a:t>S</a:t>
              </a:r>
              <a:r>
                <a:rPr lang="en-US" altLang="en-US" sz="1400">
                  <a:solidFill>
                    <a:srgbClr val="000000"/>
                  </a:solidFill>
                  <a:cs typeface="Arial" pitchFamily="34" charset="0"/>
                </a:rPr>
                <a:t>afety &amp;</a:t>
              </a:r>
            </a:p>
            <a:p>
              <a:pPr>
                <a:spcBef>
                  <a:spcPct val="0"/>
                </a:spcBef>
                <a:buFontTx/>
                <a:buNone/>
              </a:pPr>
              <a:r>
                <a:rPr lang="en-US" altLang="en-US" sz="1400" b="1">
                  <a:solidFill>
                    <a:srgbClr val="000000"/>
                  </a:solidFill>
                  <a:cs typeface="Arial" pitchFamily="34" charset="0"/>
                </a:rPr>
                <a:t>A</a:t>
              </a:r>
              <a:r>
                <a:rPr lang="en-US" altLang="en-US" sz="1400">
                  <a:solidFill>
                    <a:srgbClr val="000000"/>
                  </a:solidFill>
                  <a:cs typeface="Arial" pitchFamily="34" charset="0"/>
                </a:rPr>
                <a:t>pplied </a:t>
              </a:r>
            </a:p>
            <a:p>
              <a:pPr>
                <a:spcBef>
                  <a:spcPct val="0"/>
                </a:spcBef>
                <a:buFontTx/>
                <a:buNone/>
              </a:pPr>
              <a:r>
                <a:rPr lang="en-US" altLang="en-US" sz="1400" b="1">
                  <a:solidFill>
                    <a:srgbClr val="000000"/>
                  </a:solidFill>
                  <a:cs typeface="Arial" pitchFamily="34" charset="0"/>
                </a:rPr>
                <a:t>N</a:t>
              </a:r>
              <a:r>
                <a:rPr lang="en-US" altLang="en-US" sz="1400">
                  <a:solidFill>
                    <a:srgbClr val="000000"/>
                  </a:solidFill>
                  <a:cs typeface="Arial" pitchFamily="34" charset="0"/>
                </a:rPr>
                <a:t>utrition</a:t>
              </a:r>
            </a:p>
          </p:txBody>
        </p:sp>
        <p:sp>
          <p:nvSpPr>
            <p:cNvPr id="54310" name="Text Box 11"/>
            <p:cNvSpPr txBox="1">
              <a:spLocks noChangeArrowheads="1"/>
            </p:cNvSpPr>
            <p:nvPr/>
          </p:nvSpPr>
          <p:spPr bwMode="auto">
            <a:xfrm>
              <a:off x="1447800" y="5410200"/>
              <a:ext cx="1109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cs typeface="Arial" pitchFamily="34" charset="0"/>
                </a:rPr>
                <a:t>C</a:t>
              </a:r>
              <a:r>
                <a:rPr lang="en-US" altLang="en-US" sz="1400">
                  <a:solidFill>
                    <a:srgbClr val="000000"/>
                  </a:solidFill>
                  <a:cs typeface="Arial" pitchFamily="34" charset="0"/>
                </a:rPr>
                <a:t>enter for</a:t>
              </a:r>
            </a:p>
            <a:p>
              <a:pPr>
                <a:spcBef>
                  <a:spcPct val="0"/>
                </a:spcBef>
                <a:buFontTx/>
                <a:buNone/>
              </a:pPr>
              <a:r>
                <a:rPr lang="en-US" altLang="en-US" sz="1400" b="1">
                  <a:solidFill>
                    <a:srgbClr val="000000"/>
                  </a:solidFill>
                  <a:cs typeface="Arial" pitchFamily="34" charset="0"/>
                </a:rPr>
                <a:t>V</a:t>
              </a:r>
              <a:r>
                <a:rPr lang="en-US" altLang="en-US" sz="1400">
                  <a:solidFill>
                    <a:srgbClr val="000000"/>
                  </a:solidFill>
                  <a:cs typeface="Arial" pitchFamily="34" charset="0"/>
                </a:rPr>
                <a:t>eterinary</a:t>
              </a:r>
            </a:p>
            <a:p>
              <a:pPr>
                <a:spcBef>
                  <a:spcPct val="0"/>
                </a:spcBef>
                <a:buFontTx/>
                <a:buNone/>
              </a:pPr>
              <a:r>
                <a:rPr lang="en-US" altLang="en-US" sz="1400" b="1">
                  <a:solidFill>
                    <a:srgbClr val="000000"/>
                  </a:solidFill>
                  <a:cs typeface="Arial" pitchFamily="34" charset="0"/>
                </a:rPr>
                <a:t>M</a:t>
              </a:r>
              <a:r>
                <a:rPr lang="en-US" altLang="en-US" sz="1400">
                  <a:solidFill>
                    <a:srgbClr val="000000"/>
                  </a:solidFill>
                  <a:cs typeface="Arial" pitchFamily="34" charset="0"/>
                </a:rPr>
                <a:t>edicine</a:t>
              </a:r>
              <a:endParaRPr lang="en-US" altLang="en-US" sz="1400" b="1">
                <a:solidFill>
                  <a:srgbClr val="000000"/>
                </a:solidFill>
                <a:cs typeface="Arial" pitchFamily="34" charset="0"/>
              </a:endParaRPr>
            </a:p>
          </p:txBody>
        </p:sp>
        <p:sp>
          <p:nvSpPr>
            <p:cNvPr id="54311" name="Line 20"/>
            <p:cNvSpPr>
              <a:spLocks noChangeShapeType="1"/>
            </p:cNvSpPr>
            <p:nvPr/>
          </p:nvSpPr>
          <p:spPr bwMode="auto">
            <a:xfrm>
              <a:off x="2057400" y="37338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312"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343400"/>
              <a:ext cx="93186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13" name="Line 21"/>
            <p:cNvSpPr>
              <a:spLocks noChangeShapeType="1"/>
            </p:cNvSpPr>
            <p:nvPr/>
          </p:nvSpPr>
          <p:spPr bwMode="auto">
            <a:xfrm>
              <a:off x="762000" y="37338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4" name="Line 25"/>
            <p:cNvSpPr>
              <a:spLocks noChangeShapeType="1"/>
            </p:cNvSpPr>
            <p:nvPr/>
          </p:nvSpPr>
          <p:spPr bwMode="auto">
            <a:xfrm>
              <a:off x="762000" y="3733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5" name="Line 20"/>
            <p:cNvSpPr>
              <a:spLocks noChangeShapeType="1"/>
            </p:cNvSpPr>
            <p:nvPr/>
          </p:nvSpPr>
          <p:spPr bwMode="auto">
            <a:xfrm>
              <a:off x="1371600" y="3352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6" name="Text Box 5"/>
            <p:cNvSpPr txBox="1">
              <a:spLocks noChangeArrowheads="1"/>
            </p:cNvSpPr>
            <p:nvPr/>
          </p:nvSpPr>
          <p:spPr bwMode="auto">
            <a:xfrm>
              <a:off x="609600" y="25908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600">
                  <a:solidFill>
                    <a:srgbClr val="000000"/>
                  </a:solidFill>
                  <a:latin typeface="Arial Unicode MS" pitchFamily="34" charset="-128"/>
                  <a:cs typeface="Arial" pitchFamily="34" charset="0"/>
                </a:rPr>
                <a:t>Office of Foods and Veterinary Medicine </a:t>
              </a:r>
            </a:p>
          </p:txBody>
        </p:sp>
        <p:sp>
          <p:nvSpPr>
            <p:cNvPr id="54317" name="Line 20"/>
            <p:cNvSpPr>
              <a:spLocks noChangeShapeType="1"/>
            </p:cNvSpPr>
            <p:nvPr/>
          </p:nvSpPr>
          <p:spPr bwMode="auto">
            <a:xfrm>
              <a:off x="1371600" y="2286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78" name="Line 29"/>
          <p:cNvSpPr>
            <a:spLocks noChangeShapeType="1"/>
          </p:cNvSpPr>
          <p:nvPr/>
        </p:nvSpPr>
        <p:spPr bwMode="auto">
          <a:xfrm>
            <a:off x="1298575" y="1966913"/>
            <a:ext cx="6659563" cy="14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279" name="Group 2"/>
          <p:cNvGrpSpPr>
            <a:grpSpLocks/>
          </p:cNvGrpSpPr>
          <p:nvPr/>
        </p:nvGrpSpPr>
        <p:grpSpPr bwMode="auto">
          <a:xfrm>
            <a:off x="2455863" y="1981200"/>
            <a:ext cx="4316412" cy="4281488"/>
            <a:chOff x="2743200" y="2286000"/>
            <a:chExt cx="4316413" cy="4281506"/>
          </a:xfrm>
        </p:grpSpPr>
        <p:sp>
          <p:nvSpPr>
            <p:cNvPr id="54293" name="Line 21"/>
            <p:cNvSpPr>
              <a:spLocks noChangeShapeType="1"/>
            </p:cNvSpPr>
            <p:nvPr/>
          </p:nvSpPr>
          <p:spPr bwMode="auto">
            <a:xfrm>
              <a:off x="5346699" y="37338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16"/>
            <p:cNvSpPr>
              <a:spLocks noChangeShapeType="1"/>
            </p:cNvSpPr>
            <p:nvPr/>
          </p:nvSpPr>
          <p:spPr bwMode="auto">
            <a:xfrm>
              <a:off x="4328160" y="37338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Text Box 8"/>
            <p:cNvSpPr txBox="1">
              <a:spLocks noChangeArrowheads="1"/>
            </p:cNvSpPr>
            <p:nvPr/>
          </p:nvSpPr>
          <p:spPr bwMode="auto">
            <a:xfrm>
              <a:off x="4894262" y="5411806"/>
              <a:ext cx="106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cs typeface="Arial" pitchFamily="34" charset="0"/>
                </a:rPr>
                <a:t>C</a:t>
              </a:r>
              <a:r>
                <a:rPr lang="en-US" altLang="en-US" sz="1400">
                  <a:solidFill>
                    <a:srgbClr val="000000"/>
                  </a:solidFill>
                  <a:cs typeface="Arial" pitchFamily="34" charset="0"/>
                </a:rPr>
                <a:t>enter for</a:t>
              </a:r>
            </a:p>
            <a:p>
              <a:pPr>
                <a:spcBef>
                  <a:spcPct val="0"/>
                </a:spcBef>
                <a:buFontTx/>
                <a:buNone/>
              </a:pPr>
              <a:r>
                <a:rPr lang="en-US" altLang="en-US" sz="1400" b="1">
                  <a:solidFill>
                    <a:srgbClr val="000000"/>
                  </a:solidFill>
                  <a:cs typeface="Arial" pitchFamily="34" charset="0"/>
                </a:rPr>
                <a:t>D</a:t>
              </a:r>
              <a:r>
                <a:rPr lang="en-US" altLang="en-US" sz="1400">
                  <a:solidFill>
                    <a:srgbClr val="000000"/>
                  </a:solidFill>
                  <a:cs typeface="Arial" pitchFamily="34" charset="0"/>
                </a:rPr>
                <a:t>rug </a:t>
              </a:r>
            </a:p>
            <a:p>
              <a:pPr>
                <a:spcBef>
                  <a:spcPct val="0"/>
                </a:spcBef>
                <a:buFontTx/>
                <a:buNone/>
              </a:pPr>
              <a:r>
                <a:rPr lang="en-US" altLang="en-US" sz="1400" b="1">
                  <a:solidFill>
                    <a:srgbClr val="000000"/>
                  </a:solidFill>
                  <a:cs typeface="Arial" pitchFamily="34" charset="0"/>
                </a:rPr>
                <a:t>E</a:t>
              </a:r>
              <a:r>
                <a:rPr lang="en-US" altLang="en-US" sz="1400">
                  <a:solidFill>
                    <a:srgbClr val="000000"/>
                  </a:solidFill>
                  <a:cs typeface="Arial" pitchFamily="34" charset="0"/>
                </a:rPr>
                <a:t>valuation &amp;</a:t>
              </a:r>
            </a:p>
            <a:p>
              <a:pPr>
                <a:spcBef>
                  <a:spcPct val="0"/>
                </a:spcBef>
                <a:buFontTx/>
                <a:buNone/>
              </a:pPr>
              <a:r>
                <a:rPr lang="en-US" altLang="en-US" sz="1400" b="1">
                  <a:solidFill>
                    <a:srgbClr val="000000"/>
                  </a:solidFill>
                  <a:cs typeface="Arial" pitchFamily="34" charset="0"/>
                </a:rPr>
                <a:t>R</a:t>
              </a:r>
              <a:r>
                <a:rPr lang="en-US" altLang="en-US" sz="1400">
                  <a:solidFill>
                    <a:srgbClr val="000000"/>
                  </a:solidFill>
                  <a:cs typeface="Arial" pitchFamily="34" charset="0"/>
                </a:rPr>
                <a:t>esearch</a:t>
              </a:r>
            </a:p>
          </p:txBody>
        </p:sp>
        <p:sp>
          <p:nvSpPr>
            <p:cNvPr id="54296" name="Text Box 9"/>
            <p:cNvSpPr txBox="1">
              <a:spLocks noChangeArrowheads="1"/>
            </p:cNvSpPr>
            <p:nvPr/>
          </p:nvSpPr>
          <p:spPr bwMode="auto">
            <a:xfrm>
              <a:off x="3842702" y="5396349"/>
              <a:ext cx="106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cs typeface="Arial" pitchFamily="34" charset="0"/>
                </a:rPr>
                <a:t>C</a:t>
              </a:r>
              <a:r>
                <a:rPr lang="en-US" altLang="en-US" sz="1400">
                  <a:solidFill>
                    <a:srgbClr val="000000"/>
                  </a:solidFill>
                  <a:cs typeface="Arial" pitchFamily="34" charset="0"/>
                </a:rPr>
                <a:t>enter for</a:t>
              </a:r>
            </a:p>
            <a:p>
              <a:pPr>
                <a:spcBef>
                  <a:spcPct val="0"/>
                </a:spcBef>
                <a:buFontTx/>
                <a:buNone/>
              </a:pPr>
              <a:r>
                <a:rPr lang="en-US" altLang="en-US" sz="1400" b="1">
                  <a:solidFill>
                    <a:srgbClr val="000000"/>
                  </a:solidFill>
                  <a:cs typeface="Arial" pitchFamily="34" charset="0"/>
                </a:rPr>
                <a:t>B</a:t>
              </a:r>
              <a:r>
                <a:rPr lang="en-US" altLang="en-US" sz="1400">
                  <a:solidFill>
                    <a:srgbClr val="000000"/>
                  </a:solidFill>
                  <a:cs typeface="Arial" pitchFamily="34" charset="0"/>
                </a:rPr>
                <a:t>iologics </a:t>
              </a:r>
            </a:p>
            <a:p>
              <a:pPr>
                <a:spcBef>
                  <a:spcPct val="0"/>
                </a:spcBef>
                <a:buFontTx/>
                <a:buNone/>
              </a:pPr>
              <a:r>
                <a:rPr lang="en-US" altLang="en-US" sz="1400" b="1">
                  <a:solidFill>
                    <a:srgbClr val="000000"/>
                  </a:solidFill>
                  <a:cs typeface="Arial" pitchFamily="34" charset="0"/>
                </a:rPr>
                <a:t>E</a:t>
              </a:r>
              <a:r>
                <a:rPr lang="en-US" altLang="en-US" sz="1400">
                  <a:solidFill>
                    <a:srgbClr val="000000"/>
                  </a:solidFill>
                  <a:cs typeface="Arial" pitchFamily="34" charset="0"/>
                </a:rPr>
                <a:t>valuation &amp;</a:t>
              </a:r>
            </a:p>
            <a:p>
              <a:pPr>
                <a:spcBef>
                  <a:spcPct val="0"/>
                </a:spcBef>
                <a:buFontTx/>
                <a:buNone/>
              </a:pPr>
              <a:r>
                <a:rPr lang="en-US" altLang="en-US" sz="1400" b="1">
                  <a:solidFill>
                    <a:srgbClr val="000000"/>
                  </a:solidFill>
                  <a:cs typeface="Arial" pitchFamily="34" charset="0"/>
                </a:rPr>
                <a:t>R</a:t>
              </a:r>
              <a:r>
                <a:rPr lang="en-US" altLang="en-US" sz="1400">
                  <a:solidFill>
                    <a:srgbClr val="000000"/>
                  </a:solidFill>
                  <a:cs typeface="Arial" pitchFamily="34" charset="0"/>
                </a:rPr>
                <a:t>esearch</a:t>
              </a:r>
            </a:p>
          </p:txBody>
        </p:sp>
        <p:sp>
          <p:nvSpPr>
            <p:cNvPr id="54297" name="Text Box 10"/>
            <p:cNvSpPr txBox="1">
              <a:spLocks noChangeArrowheads="1"/>
            </p:cNvSpPr>
            <p:nvPr/>
          </p:nvSpPr>
          <p:spPr bwMode="auto">
            <a:xfrm>
              <a:off x="2743200" y="5410200"/>
              <a:ext cx="12858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cs typeface="Arial" pitchFamily="34" charset="0"/>
                </a:rPr>
                <a:t>C</a:t>
              </a:r>
              <a:r>
                <a:rPr lang="en-US" altLang="en-US" sz="1400">
                  <a:solidFill>
                    <a:srgbClr val="000000"/>
                  </a:solidFill>
                  <a:cs typeface="Arial" pitchFamily="34" charset="0"/>
                </a:rPr>
                <a:t>enter for</a:t>
              </a:r>
            </a:p>
            <a:p>
              <a:pPr>
                <a:spcBef>
                  <a:spcPct val="0"/>
                </a:spcBef>
                <a:buFontTx/>
                <a:buNone/>
              </a:pPr>
              <a:r>
                <a:rPr lang="en-US" altLang="en-US" sz="1400" b="1">
                  <a:solidFill>
                    <a:srgbClr val="000000"/>
                  </a:solidFill>
                  <a:cs typeface="Arial" pitchFamily="34" charset="0"/>
                </a:rPr>
                <a:t>D</a:t>
              </a:r>
              <a:r>
                <a:rPr lang="en-US" altLang="en-US" sz="1400">
                  <a:solidFill>
                    <a:srgbClr val="000000"/>
                  </a:solidFill>
                  <a:cs typeface="Arial" pitchFamily="34" charset="0"/>
                </a:rPr>
                <a:t>evices &amp;</a:t>
              </a:r>
            </a:p>
            <a:p>
              <a:pPr>
                <a:spcBef>
                  <a:spcPct val="0"/>
                </a:spcBef>
                <a:buFontTx/>
                <a:buNone/>
              </a:pPr>
              <a:r>
                <a:rPr lang="en-US" altLang="en-US" sz="1400" b="1">
                  <a:solidFill>
                    <a:srgbClr val="000000"/>
                  </a:solidFill>
                  <a:cs typeface="Arial" pitchFamily="34" charset="0"/>
                </a:rPr>
                <a:t>R</a:t>
              </a:r>
              <a:r>
                <a:rPr lang="en-US" altLang="en-US" sz="1400">
                  <a:solidFill>
                    <a:srgbClr val="000000"/>
                  </a:solidFill>
                  <a:cs typeface="Arial" pitchFamily="34" charset="0"/>
                </a:rPr>
                <a:t>adiological</a:t>
              </a:r>
            </a:p>
            <a:p>
              <a:pPr>
                <a:spcBef>
                  <a:spcPct val="0"/>
                </a:spcBef>
                <a:buFontTx/>
                <a:buNone/>
              </a:pPr>
              <a:r>
                <a:rPr lang="en-US" altLang="en-US" sz="1400" b="1">
                  <a:solidFill>
                    <a:srgbClr val="000000"/>
                  </a:solidFill>
                  <a:cs typeface="Arial" pitchFamily="34" charset="0"/>
                </a:rPr>
                <a:t>H</a:t>
              </a:r>
              <a:r>
                <a:rPr lang="en-US" altLang="en-US" sz="1400">
                  <a:solidFill>
                    <a:srgbClr val="000000"/>
                  </a:solidFill>
                  <a:cs typeface="Arial" pitchFamily="34" charset="0"/>
                </a:rPr>
                <a:t>ealth</a:t>
              </a:r>
            </a:p>
          </p:txBody>
        </p:sp>
        <p:sp>
          <p:nvSpPr>
            <p:cNvPr id="54298" name="Text Box 14"/>
            <p:cNvSpPr txBox="1">
              <a:spLocks noChangeArrowheads="1"/>
            </p:cNvSpPr>
            <p:nvPr/>
          </p:nvSpPr>
          <p:spPr bwMode="auto">
            <a:xfrm>
              <a:off x="6049168" y="5410200"/>
              <a:ext cx="887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cs typeface="Arial" pitchFamily="34" charset="0"/>
                </a:rPr>
                <a:t>C</a:t>
              </a:r>
              <a:r>
                <a:rPr lang="en-US" altLang="en-US" sz="1400">
                  <a:solidFill>
                    <a:srgbClr val="000000"/>
                  </a:solidFill>
                  <a:cs typeface="Arial" pitchFamily="34" charset="0"/>
                </a:rPr>
                <a:t>enter for</a:t>
              </a:r>
            </a:p>
            <a:p>
              <a:pPr>
                <a:spcBef>
                  <a:spcPct val="0"/>
                </a:spcBef>
                <a:buFontTx/>
                <a:buNone/>
              </a:pPr>
              <a:r>
                <a:rPr lang="en-US" altLang="en-US" sz="1400" b="1">
                  <a:solidFill>
                    <a:srgbClr val="000000"/>
                  </a:solidFill>
                  <a:cs typeface="Arial" pitchFamily="34" charset="0"/>
                </a:rPr>
                <a:t>T</a:t>
              </a:r>
              <a:r>
                <a:rPr lang="en-US" altLang="en-US" sz="1400">
                  <a:solidFill>
                    <a:srgbClr val="000000"/>
                  </a:solidFill>
                  <a:cs typeface="Arial" pitchFamily="34" charset="0"/>
                </a:rPr>
                <a:t>obacco </a:t>
              </a:r>
              <a:r>
                <a:rPr lang="en-US" altLang="en-US" sz="1400" b="1">
                  <a:solidFill>
                    <a:srgbClr val="000000"/>
                  </a:solidFill>
                  <a:cs typeface="Arial" pitchFamily="34" charset="0"/>
                </a:rPr>
                <a:t>P</a:t>
              </a:r>
              <a:r>
                <a:rPr lang="en-US" altLang="en-US" sz="1400">
                  <a:solidFill>
                    <a:srgbClr val="000000"/>
                  </a:solidFill>
                  <a:cs typeface="Arial" pitchFamily="34" charset="0"/>
                </a:rPr>
                <a:t>roducts</a:t>
              </a:r>
            </a:p>
          </p:txBody>
        </p:sp>
        <p:pic>
          <p:nvPicPr>
            <p:cNvPr id="54299" name="Picture 17" descr="rematch"/>
            <p:cNvPicPr>
              <a:picLocks noChangeAspect="1" noChangeArrowheads="1"/>
            </p:cNvPicPr>
            <p:nvPr/>
          </p:nvPicPr>
          <p:blipFill>
            <a:blip r:embed="rId7">
              <a:extLst>
                <a:ext uri="{28A0092B-C50C-407E-A947-70E740481C1C}">
                  <a14:useLocalDpi xmlns:a14="http://schemas.microsoft.com/office/drawing/2010/main" val="0"/>
                </a:ext>
              </a:extLst>
            </a:blip>
            <a:srcRect l="35329" r="24191"/>
            <a:stretch>
              <a:fillRect/>
            </a:stretch>
          </p:blipFill>
          <p:spPr bwMode="auto">
            <a:xfrm>
              <a:off x="2895600" y="4267200"/>
              <a:ext cx="80486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0" name="Line 21"/>
            <p:cNvSpPr>
              <a:spLocks noChangeShapeType="1"/>
            </p:cNvSpPr>
            <p:nvPr/>
          </p:nvSpPr>
          <p:spPr bwMode="auto">
            <a:xfrm>
              <a:off x="3276600" y="37338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4301" name="Object 18"/>
            <p:cNvGraphicFramePr>
              <a:graphicFrameLocks noChangeAspect="1"/>
            </p:cNvGraphicFramePr>
            <p:nvPr/>
          </p:nvGraphicFramePr>
          <p:xfrm>
            <a:off x="3868738" y="4267200"/>
            <a:ext cx="914400" cy="798513"/>
          </p:xfrm>
          <a:graphic>
            <a:graphicData uri="http://schemas.openxmlformats.org/presentationml/2006/ole">
              <mc:AlternateContent xmlns:mc="http://schemas.openxmlformats.org/markup-compatibility/2006">
                <mc:Choice xmlns:v="urn:schemas-microsoft-com:vml" Requires="v">
                  <p:oleObj spid="_x0000_s9313" name="Photo Editor Photo" r:id="rId8" imgW="2010056" imgH="1514686" progId="">
                    <p:embed/>
                  </p:oleObj>
                </mc:Choice>
                <mc:Fallback>
                  <p:oleObj name="Photo Editor Photo" r:id="rId8" imgW="2010056" imgH="151468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738" y="4267200"/>
                          <a:ext cx="914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4302"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4262" y="4267200"/>
              <a:ext cx="9048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3"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6138" y="4254937"/>
              <a:ext cx="11334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4" name="Line 21"/>
            <p:cNvSpPr>
              <a:spLocks noChangeShapeType="1"/>
            </p:cNvSpPr>
            <p:nvPr/>
          </p:nvSpPr>
          <p:spPr bwMode="auto">
            <a:xfrm>
              <a:off x="6677342" y="37338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5" name="Line 30"/>
            <p:cNvSpPr>
              <a:spLocks noChangeShapeType="1"/>
            </p:cNvSpPr>
            <p:nvPr/>
          </p:nvSpPr>
          <p:spPr bwMode="auto">
            <a:xfrm>
              <a:off x="3276600" y="37338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6" name="Line 20"/>
            <p:cNvSpPr>
              <a:spLocks noChangeShapeType="1"/>
            </p:cNvSpPr>
            <p:nvPr/>
          </p:nvSpPr>
          <p:spPr bwMode="auto">
            <a:xfrm>
              <a:off x="4876800" y="3352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7" name="Text Box 5"/>
            <p:cNvSpPr txBox="1">
              <a:spLocks noChangeArrowheads="1"/>
            </p:cNvSpPr>
            <p:nvPr/>
          </p:nvSpPr>
          <p:spPr bwMode="auto">
            <a:xfrm>
              <a:off x="3429000" y="27432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a:solidFill>
                    <a:srgbClr val="000000"/>
                  </a:solidFill>
                  <a:latin typeface="Arial Unicode MS" pitchFamily="34" charset="-128"/>
                  <a:cs typeface="Arial" pitchFamily="34" charset="0"/>
                </a:rPr>
                <a:t>Office of Medical Products &amp; Tobacco</a:t>
              </a:r>
            </a:p>
          </p:txBody>
        </p:sp>
        <p:sp>
          <p:nvSpPr>
            <p:cNvPr id="54308" name="Line 20"/>
            <p:cNvSpPr>
              <a:spLocks noChangeShapeType="1"/>
            </p:cNvSpPr>
            <p:nvPr/>
          </p:nvSpPr>
          <p:spPr bwMode="auto">
            <a:xfrm>
              <a:off x="4876800" y="22860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4280" name="Group 3"/>
          <p:cNvGrpSpPr>
            <a:grpSpLocks/>
          </p:cNvGrpSpPr>
          <p:nvPr/>
        </p:nvGrpSpPr>
        <p:grpSpPr bwMode="auto">
          <a:xfrm>
            <a:off x="6934200" y="1981200"/>
            <a:ext cx="1965325" cy="3848100"/>
            <a:chOff x="7468234" y="2286000"/>
            <a:chExt cx="1965326" cy="3849142"/>
          </a:xfrm>
        </p:grpSpPr>
        <p:sp>
          <p:nvSpPr>
            <p:cNvPr id="54290" name="Text Box 6"/>
            <p:cNvSpPr txBox="1">
              <a:spLocks noChangeArrowheads="1"/>
            </p:cNvSpPr>
            <p:nvPr/>
          </p:nvSpPr>
          <p:spPr bwMode="auto">
            <a:xfrm>
              <a:off x="7468234" y="5396349"/>
              <a:ext cx="1055394" cy="73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latin typeface="Arial Unicode MS" pitchFamily="34" charset="-128"/>
                  <a:cs typeface="Arial" pitchFamily="34" charset="0"/>
                </a:rPr>
                <a:t>O</a:t>
              </a:r>
              <a:r>
                <a:rPr lang="en-US" altLang="en-US" sz="1400">
                  <a:solidFill>
                    <a:srgbClr val="000000"/>
                  </a:solidFill>
                  <a:latin typeface="Arial Unicode MS" pitchFamily="34" charset="-128"/>
                  <a:cs typeface="Arial" pitchFamily="34" charset="0"/>
                </a:rPr>
                <a:t>ffice of </a:t>
              </a:r>
            </a:p>
            <a:p>
              <a:pPr>
                <a:spcBef>
                  <a:spcPct val="0"/>
                </a:spcBef>
                <a:buFontTx/>
                <a:buNone/>
              </a:pPr>
              <a:r>
                <a:rPr lang="en-US" altLang="en-US" sz="1400" b="1">
                  <a:solidFill>
                    <a:srgbClr val="000000"/>
                  </a:solidFill>
                  <a:latin typeface="Arial Unicode MS" pitchFamily="34" charset="-128"/>
                  <a:cs typeface="Arial" pitchFamily="34" charset="0"/>
                </a:rPr>
                <a:t>R</a:t>
              </a:r>
              <a:r>
                <a:rPr lang="en-US" altLang="en-US" sz="1400">
                  <a:solidFill>
                    <a:srgbClr val="000000"/>
                  </a:solidFill>
                  <a:latin typeface="Arial Unicode MS" pitchFamily="34" charset="-128"/>
                  <a:cs typeface="Arial" pitchFamily="34" charset="0"/>
                </a:rPr>
                <a:t>egulatory </a:t>
              </a:r>
            </a:p>
            <a:p>
              <a:pPr>
                <a:spcBef>
                  <a:spcPct val="0"/>
                </a:spcBef>
                <a:buFontTx/>
                <a:buNone/>
              </a:pPr>
              <a:r>
                <a:rPr lang="en-US" altLang="en-US" sz="1400" b="1">
                  <a:solidFill>
                    <a:srgbClr val="000000"/>
                  </a:solidFill>
                  <a:latin typeface="Arial Unicode MS" pitchFamily="34" charset="-128"/>
                  <a:cs typeface="Arial" pitchFamily="34" charset="0"/>
                </a:rPr>
                <a:t>A</a:t>
              </a:r>
              <a:r>
                <a:rPr lang="en-US" altLang="en-US" sz="1400">
                  <a:solidFill>
                    <a:srgbClr val="000000"/>
                  </a:solidFill>
                  <a:latin typeface="Arial Unicode MS" pitchFamily="34" charset="-128"/>
                  <a:cs typeface="Arial" pitchFamily="34" charset="0"/>
                </a:rPr>
                <a:t>ffairs</a:t>
              </a:r>
            </a:p>
          </p:txBody>
        </p:sp>
        <p:sp>
          <p:nvSpPr>
            <p:cNvPr id="54291" name="Text Box 5"/>
            <p:cNvSpPr txBox="1">
              <a:spLocks noChangeArrowheads="1"/>
            </p:cNvSpPr>
            <p:nvPr/>
          </p:nvSpPr>
          <p:spPr bwMode="auto">
            <a:xfrm>
              <a:off x="7757160" y="26670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a:solidFill>
                    <a:srgbClr val="000000"/>
                  </a:solidFill>
                  <a:latin typeface="Arial Unicode MS" pitchFamily="34" charset="-128"/>
                  <a:cs typeface="Arial" pitchFamily="34" charset="0"/>
                </a:rPr>
                <a:t>Office of Global Reg. Ops &amp; Policy</a:t>
              </a:r>
            </a:p>
          </p:txBody>
        </p:sp>
        <p:sp>
          <p:nvSpPr>
            <p:cNvPr id="54292" name="Line 20"/>
            <p:cNvSpPr>
              <a:spLocks noChangeShapeType="1"/>
            </p:cNvSpPr>
            <p:nvPr/>
          </p:nvSpPr>
          <p:spPr bwMode="auto">
            <a:xfrm>
              <a:off x="8500769" y="2286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81" name="Text Box 6"/>
          <p:cNvSpPr txBox="1">
            <a:spLocks noChangeArrowheads="1"/>
          </p:cNvSpPr>
          <p:nvPr/>
        </p:nvSpPr>
        <p:spPr bwMode="auto">
          <a:xfrm>
            <a:off x="7958138" y="5287963"/>
            <a:ext cx="1185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b="1">
                <a:solidFill>
                  <a:srgbClr val="000000"/>
                </a:solidFill>
                <a:latin typeface="Arial Unicode MS" pitchFamily="34" charset="-128"/>
                <a:cs typeface="Arial" pitchFamily="34" charset="0"/>
              </a:rPr>
              <a:t>O</a:t>
            </a:r>
            <a:r>
              <a:rPr lang="en-US" altLang="en-US" sz="1400">
                <a:solidFill>
                  <a:srgbClr val="000000"/>
                </a:solidFill>
                <a:latin typeface="Arial Unicode MS" pitchFamily="34" charset="-128"/>
                <a:cs typeface="Arial" pitchFamily="34" charset="0"/>
              </a:rPr>
              <a:t>ffice of </a:t>
            </a:r>
            <a:r>
              <a:rPr lang="en-US" altLang="en-US" sz="1400" b="1">
                <a:solidFill>
                  <a:srgbClr val="000000"/>
                </a:solidFill>
                <a:latin typeface="Arial Unicode MS" pitchFamily="34" charset="-128"/>
                <a:cs typeface="Arial" pitchFamily="34" charset="0"/>
              </a:rPr>
              <a:t>I</a:t>
            </a:r>
            <a:r>
              <a:rPr lang="en-US" altLang="en-US" sz="1400">
                <a:solidFill>
                  <a:srgbClr val="000000"/>
                </a:solidFill>
                <a:latin typeface="Arial Unicode MS" pitchFamily="34" charset="-128"/>
                <a:cs typeface="Arial" pitchFamily="34" charset="0"/>
              </a:rPr>
              <a:t>nternational </a:t>
            </a:r>
            <a:r>
              <a:rPr lang="en-US" altLang="en-US" sz="1400" b="1">
                <a:solidFill>
                  <a:srgbClr val="000000"/>
                </a:solidFill>
                <a:latin typeface="Arial Unicode MS" pitchFamily="34" charset="-128"/>
                <a:cs typeface="Arial" pitchFamily="34" charset="0"/>
              </a:rPr>
              <a:t>P</a:t>
            </a:r>
            <a:r>
              <a:rPr lang="en-US" altLang="en-US" sz="1400">
                <a:solidFill>
                  <a:srgbClr val="000000"/>
                </a:solidFill>
                <a:latin typeface="Arial Unicode MS" pitchFamily="34" charset="-128"/>
                <a:cs typeface="Arial" pitchFamily="34" charset="0"/>
              </a:rPr>
              <a:t>rograms</a:t>
            </a:r>
          </a:p>
          <a:p>
            <a:pPr>
              <a:spcBef>
                <a:spcPct val="0"/>
              </a:spcBef>
              <a:buFontTx/>
              <a:buNone/>
            </a:pPr>
            <a:endParaRPr lang="en-US" altLang="en-US" sz="1200">
              <a:solidFill>
                <a:srgbClr val="000000"/>
              </a:solidFill>
              <a:latin typeface="Arial Unicode MS" pitchFamily="34" charset="-128"/>
              <a:cs typeface="Arial" pitchFamily="34" charset="0"/>
            </a:endParaRPr>
          </a:p>
        </p:txBody>
      </p:sp>
      <p:sp>
        <p:nvSpPr>
          <p:cNvPr id="54282" name="Line 20"/>
          <p:cNvSpPr>
            <a:spLocks noChangeShapeType="1"/>
          </p:cNvSpPr>
          <p:nvPr/>
        </p:nvSpPr>
        <p:spPr bwMode="auto">
          <a:xfrm>
            <a:off x="8653463" y="3567113"/>
            <a:ext cx="0" cy="3952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Line 21"/>
          <p:cNvSpPr>
            <a:spLocks noChangeShapeType="1"/>
          </p:cNvSpPr>
          <p:nvPr/>
        </p:nvSpPr>
        <p:spPr bwMode="auto">
          <a:xfrm>
            <a:off x="7358063" y="3567113"/>
            <a:ext cx="0"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4" name="Line 25"/>
          <p:cNvSpPr>
            <a:spLocks noChangeShapeType="1"/>
          </p:cNvSpPr>
          <p:nvPr/>
        </p:nvSpPr>
        <p:spPr bwMode="auto">
          <a:xfrm>
            <a:off x="7358063" y="3567113"/>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Line 20"/>
          <p:cNvSpPr>
            <a:spLocks noChangeShapeType="1"/>
          </p:cNvSpPr>
          <p:nvPr/>
        </p:nvSpPr>
        <p:spPr bwMode="auto">
          <a:xfrm>
            <a:off x="7967663" y="3186113"/>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Oval 4"/>
          <p:cNvSpPr/>
          <p:nvPr/>
        </p:nvSpPr>
        <p:spPr>
          <a:xfrm>
            <a:off x="6648450" y="2362200"/>
            <a:ext cx="2571750" cy="4495800"/>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5428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2275" y="4254500"/>
            <a:ext cx="1014413" cy="9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8"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6825" y="4032250"/>
            <a:ext cx="12176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89" name="Slide Number Placeholder 3"/>
          <p:cNvSpPr>
            <a:spLocks noGrp="1"/>
          </p:cNvSpPr>
          <p:nvPr>
            <p:ph type="sldNum" sz="quarter" idx="4294967295"/>
          </p:nvPr>
        </p:nvSpPr>
        <p:spPr>
          <a:xfrm>
            <a:off x="3962400" y="6534150"/>
            <a:ext cx="2133600" cy="476250"/>
          </a:xfrm>
          <a:prstGeom prst="rect">
            <a:avLst/>
          </a:prstGeom>
          <a:noFill/>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fld id="{DC3CFEE4-04DD-4B99-A99E-155C6A1EC15A}" type="slidenum">
              <a:rPr lang="en-US" altLang="en-US" sz="1400" smtClean="0">
                <a:solidFill>
                  <a:srgbClr val="002060"/>
                </a:solidFill>
              </a:rPr>
              <a:pPr>
                <a:spcBef>
                  <a:spcPct val="0"/>
                </a:spcBef>
                <a:buFontTx/>
                <a:buNone/>
              </a:pPr>
              <a:t>7</a:t>
            </a:fld>
            <a:endParaRPr lang="en-US" altLang="en-US" sz="1400" dirty="0" smtClean="0">
              <a:solidFill>
                <a:srgbClr val="002060"/>
              </a:solidFill>
            </a:endParaRPr>
          </a:p>
        </p:txBody>
      </p:sp>
      <p:sp>
        <p:nvSpPr>
          <p:cNvPr id="2" name="TextBox 1"/>
          <p:cNvSpPr txBox="1"/>
          <p:nvPr/>
        </p:nvSpPr>
        <p:spPr>
          <a:xfrm>
            <a:off x="2484437" y="239395"/>
            <a:ext cx="6415087" cy="553998"/>
          </a:xfrm>
          <a:prstGeom prst="rect">
            <a:avLst/>
          </a:prstGeom>
          <a:noFill/>
        </p:spPr>
        <p:txBody>
          <a:bodyPr wrap="square" rtlCol="0">
            <a:spAutoFit/>
          </a:bodyPr>
          <a:lstStyle/>
          <a:p>
            <a:pPr algn="ctr"/>
            <a:r>
              <a:rPr lang="en-US" sz="3000" b="1" i="1" dirty="0" smtClean="0">
                <a:solidFill>
                  <a:schemeClr val="bg1"/>
                </a:solidFill>
                <a:effectLst>
                  <a:outerShdw blurRad="38100" dist="38100" dir="2700000" algn="tl">
                    <a:srgbClr val="000000">
                      <a:alpha val="43137"/>
                    </a:srgbClr>
                  </a:outerShdw>
                </a:effectLst>
                <a:latin typeface="+mj-lt"/>
              </a:rPr>
              <a:t>Food and Drug Administration </a:t>
            </a:r>
            <a:endParaRPr lang="en-US" sz="3000" b="1" i="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2493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Aliados</a:t>
            </a:r>
            <a:r>
              <a:rPr lang="en-US" dirty="0" smtClean="0"/>
              <a:t> </a:t>
            </a:r>
            <a:r>
              <a:rPr lang="en-US" dirty="0" err="1" smtClean="0"/>
              <a:t>Regulatorios</a:t>
            </a:r>
            <a:endParaRPr lang="en-US" dirty="0"/>
          </a:p>
        </p:txBody>
      </p:sp>
      <p:sp>
        <p:nvSpPr>
          <p:cNvPr id="4" name="Slide Number Placeholder 3"/>
          <p:cNvSpPr>
            <a:spLocks noGrp="1"/>
          </p:cNvSpPr>
          <p:nvPr>
            <p:ph type="sldNum" sz="quarter" idx="10"/>
          </p:nvPr>
        </p:nvSpPr>
        <p:spPr/>
        <p:txBody>
          <a:bodyPr/>
          <a:lstStyle/>
          <a:p>
            <a:pPr>
              <a:defRPr/>
            </a:pPr>
            <a:fld id="{A9555DC6-6CBE-47B0-A59E-E9C5D8D7838F}" type="slidenum">
              <a:rPr lang="en-US" altLang="en-US" smtClean="0">
                <a:solidFill>
                  <a:srgbClr val="333399"/>
                </a:solidFill>
              </a:rPr>
              <a:pPr>
                <a:defRPr/>
              </a:pPr>
              <a:t>8</a:t>
            </a:fld>
            <a:endParaRPr lang="en-US" altLang="en-US">
              <a:solidFill>
                <a:srgbClr val="333399"/>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 y="1875004"/>
            <a:ext cx="9296400" cy="71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9749"/>
            <a:ext cx="9143999" cy="234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41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F415704-5E6F-4490-A165-B9993C5E0D81}" type="slidenum">
              <a:rPr lang="en-US" smtClean="0">
                <a:solidFill>
                  <a:srgbClr val="333399"/>
                </a:solidFill>
              </a:rPr>
              <a:pPr>
                <a:defRPr/>
              </a:pPr>
              <a:t>9</a:t>
            </a:fld>
            <a:endParaRPr lang="en-US">
              <a:solidFill>
                <a:srgbClr val="333399"/>
              </a:solidFill>
            </a:endParaRPr>
          </a:p>
        </p:txBody>
      </p:sp>
      <p:sp>
        <p:nvSpPr>
          <p:cNvPr id="4" name="Rectangle 3"/>
          <p:cNvSpPr/>
          <p:nvPr/>
        </p:nvSpPr>
        <p:spPr>
          <a:xfrm>
            <a:off x="762000" y="1254243"/>
            <a:ext cx="7543800" cy="923330"/>
          </a:xfrm>
          <a:prstGeom prst="rect">
            <a:avLst/>
          </a:prstGeom>
        </p:spPr>
        <p:txBody>
          <a:bodyPr wrap="square">
            <a:spAutoFit/>
          </a:bodyPr>
          <a:lstStyle/>
          <a:p>
            <a:endParaRPr lang="en-US" dirty="0"/>
          </a:p>
          <a:p>
            <a:endParaRPr lang="en-US" dirty="0" smtClean="0"/>
          </a:p>
          <a:p>
            <a:endParaRPr lang="en-US" dirty="0"/>
          </a:p>
        </p:txBody>
      </p:sp>
      <p:sp>
        <p:nvSpPr>
          <p:cNvPr id="7" name="Rectangle 6"/>
          <p:cNvSpPr/>
          <p:nvPr/>
        </p:nvSpPr>
        <p:spPr>
          <a:xfrm>
            <a:off x="304800" y="2136339"/>
            <a:ext cx="8534400" cy="3970318"/>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Rectangle 7"/>
          <p:cNvSpPr/>
          <p:nvPr/>
        </p:nvSpPr>
        <p:spPr>
          <a:xfrm>
            <a:off x="304800" y="3105835"/>
            <a:ext cx="8001000" cy="203132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381000" y="999530"/>
            <a:ext cx="8458200" cy="5863144"/>
          </a:xfrm>
          <a:prstGeom prst="rect">
            <a:avLst/>
          </a:prstGeom>
        </p:spPr>
        <p:txBody>
          <a:bodyPr wrap="square">
            <a:spAutoFit/>
          </a:bodyPr>
          <a:lstStyle/>
          <a:p>
            <a:endParaRPr lang="en-US" dirty="0">
              <a:hlinkClick r:id="rId3"/>
            </a:endParaRPr>
          </a:p>
          <a:p>
            <a:r>
              <a:rPr lang="es-CO" dirty="0"/>
              <a:t>FDA fomenta colaboraciones internacionales con agencias regulatorias de gobiernos externos y organizaciones internacionales. Las herramientas que la FDA utiliza para establecer y formalizar estas colaboraciones se listan en dos categorías de Acuerdos Internacionales</a:t>
            </a:r>
            <a:r>
              <a:rPr lang="es-CO" dirty="0" smtClean="0"/>
              <a:t>:</a:t>
            </a:r>
          </a:p>
          <a:p>
            <a:endParaRPr lang="en-US" sz="1100" dirty="0"/>
          </a:p>
          <a:p>
            <a:pPr marL="285750" lvl="0" indent="-285750">
              <a:buFont typeface="Arial" panose="020B0604020202020204" pitchFamily="34" charset="0"/>
              <a:buChar char="•"/>
            </a:pPr>
            <a:endParaRPr lang="es-CO" dirty="0" smtClean="0"/>
          </a:p>
          <a:p>
            <a:pPr marL="285750" lvl="0" indent="-285750">
              <a:buFont typeface="Arial" panose="020B0604020202020204" pitchFamily="34" charset="0"/>
              <a:buChar char="•"/>
            </a:pPr>
            <a:r>
              <a:rPr lang="es-CO" dirty="0" smtClean="0"/>
              <a:t>Acuerdos </a:t>
            </a:r>
            <a:r>
              <a:rPr lang="es-CO" dirty="0"/>
              <a:t>de Cooperación (incluye Memorándum de Entendimiento y similares) y Compromiso de </a:t>
            </a:r>
            <a:r>
              <a:rPr lang="es-CO" dirty="0" smtClean="0"/>
              <a:t>Confidencialidad</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endParaRPr lang="es-CO" dirty="0" smtClean="0"/>
          </a:p>
          <a:p>
            <a:pPr marL="285750" lvl="0" indent="-285750">
              <a:buFont typeface="Arial" panose="020B0604020202020204" pitchFamily="34" charset="0"/>
              <a:buChar char="•"/>
            </a:pPr>
            <a:r>
              <a:rPr lang="es-CO" dirty="0" smtClean="0"/>
              <a:t>Un </a:t>
            </a:r>
            <a:r>
              <a:rPr lang="es-CO" dirty="0"/>
              <a:t>Compromiso de Confidencialidad es un documento que establece el marco legal para que la FDA pueda compartir con contrapartes cierta información la cual no es publica, esto como parte de actividades cooperativas regulatorias</a:t>
            </a:r>
            <a:endParaRPr lang="en-US" sz="1100" dirty="0"/>
          </a:p>
          <a:p>
            <a:pPr marL="742950" lvl="1" indent="-285750">
              <a:buFont typeface="Arial" panose="020B0604020202020204" pitchFamily="34" charset="0"/>
              <a:buChar char="•"/>
            </a:pPr>
            <a:endParaRPr lang="es-CO" dirty="0" smtClean="0"/>
          </a:p>
          <a:p>
            <a:pPr marL="742950" lvl="1" indent="-285750">
              <a:buFont typeface="Arial" panose="020B0604020202020204" pitchFamily="34" charset="0"/>
              <a:buChar char="•"/>
            </a:pPr>
            <a:r>
              <a:rPr lang="es-CO" dirty="0" smtClean="0"/>
              <a:t>Un </a:t>
            </a:r>
            <a:r>
              <a:rPr lang="es-CO" dirty="0"/>
              <a:t>Compromiso de Confidencialidad debe estar establecido para que la FDA pueda compartir información no-publica con sus contrapartes, pero este compromiso no requiere que esta información se comparta</a:t>
            </a:r>
            <a:r>
              <a:rPr lang="es-CO" dirty="0" smtClean="0"/>
              <a:t>.</a:t>
            </a:r>
          </a:p>
          <a:p>
            <a:pPr lvl="1"/>
            <a:endParaRPr lang="en-US" sz="1100" dirty="0"/>
          </a:p>
          <a:p>
            <a:r>
              <a:rPr lang="es-CO" u="sng" dirty="0">
                <a:hlinkClick r:id="rId3"/>
              </a:rPr>
              <a:t>http://www.fda.gov/internationalprograms/agreements/default.htm</a:t>
            </a:r>
            <a:endParaRPr lang="en-US" sz="1100" dirty="0"/>
          </a:p>
          <a:p>
            <a:r>
              <a:rPr lang="es-CO" dirty="0"/>
              <a:t> </a:t>
            </a:r>
            <a:endParaRPr lang="en-US" dirty="0"/>
          </a:p>
          <a:p>
            <a:endParaRPr lang="en-US" dirty="0"/>
          </a:p>
        </p:txBody>
      </p:sp>
      <p:sp>
        <p:nvSpPr>
          <p:cNvPr id="3" name="TextBox 2"/>
          <p:cNvSpPr txBox="1"/>
          <p:nvPr/>
        </p:nvSpPr>
        <p:spPr>
          <a:xfrm>
            <a:off x="2057400" y="76200"/>
            <a:ext cx="7239000" cy="923330"/>
          </a:xfrm>
          <a:prstGeom prst="rect">
            <a:avLst/>
          </a:prstGeom>
          <a:noFill/>
        </p:spPr>
        <p:txBody>
          <a:bodyPr wrap="square" rtlCol="0">
            <a:spAutoFit/>
          </a:bodyPr>
          <a:lstStyle/>
          <a:p>
            <a:r>
              <a:rPr lang="es-CO" sz="2800" dirty="0">
                <a:solidFill>
                  <a:schemeClr val="bg1"/>
                </a:solidFill>
              </a:rPr>
              <a:t>Herramientas: </a:t>
            </a:r>
            <a:endParaRPr lang="en-US" sz="2800" dirty="0">
              <a:solidFill>
                <a:schemeClr val="bg1"/>
              </a:solidFill>
            </a:endParaRPr>
          </a:p>
          <a:p>
            <a:r>
              <a:rPr lang="es-CO" sz="2600" dirty="0">
                <a:solidFill>
                  <a:schemeClr val="bg1"/>
                </a:solidFill>
              </a:rPr>
              <a:t>Compromiso de Confidencialidad y Acuerdos </a:t>
            </a:r>
            <a:endParaRPr lang="en-US" sz="2600" dirty="0">
              <a:solidFill>
                <a:schemeClr val="bg1"/>
              </a:solidFill>
            </a:endParaRPr>
          </a:p>
        </p:txBody>
      </p:sp>
    </p:spTree>
    <p:extLst>
      <p:ext uri="{BB962C8B-B14F-4D97-AF65-F5344CB8AC3E}">
        <p14:creationId xmlns:p14="http://schemas.microsoft.com/office/powerpoint/2010/main" val="160767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ia  Presentati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aker Signet St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aker Signet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84572F-6CDF-4274-A42F-2D19601AD7FE}"/>
</file>

<file path=customXml/itemProps2.xml><?xml version="1.0" encoding="utf-8"?>
<ds:datastoreItem xmlns:ds="http://schemas.openxmlformats.org/officeDocument/2006/customXml" ds:itemID="{F9FE8F0D-2448-44CB-A1CE-ED1F2D4C7DCC}"/>
</file>

<file path=customXml/itemProps3.xml><?xml version="1.0" encoding="utf-8"?>
<ds:datastoreItem xmlns:ds="http://schemas.openxmlformats.org/officeDocument/2006/customXml" ds:itemID="{FFB24050-D830-4764-8E1C-2B4B12729DE1}"/>
</file>

<file path=customXml/itemProps4.xml><?xml version="1.0" encoding="utf-8"?>
<ds:datastoreItem xmlns:ds="http://schemas.openxmlformats.org/officeDocument/2006/customXml" ds:itemID="{AB5D9E5B-B745-4DE1-B05F-015C523ED641}"/>
</file>

<file path=docProps/app.xml><?xml version="1.0" encoding="utf-8"?>
<Properties xmlns="http://schemas.openxmlformats.org/officeDocument/2006/extended-properties" xmlns:vt="http://schemas.openxmlformats.org/officeDocument/2006/docPropsVTypes">
  <TotalTime>6150</TotalTime>
  <Words>1583</Words>
  <Application>Microsoft Office PowerPoint</Application>
  <PresentationFormat>Presentación en pantalla (4:3)</PresentationFormat>
  <Paragraphs>213</Paragraphs>
  <Slides>19</Slides>
  <Notes>14</Notes>
  <HiddenSlides>1</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28" baseType="lpstr">
      <vt:lpstr>Arial Unicode MS</vt:lpstr>
      <vt:lpstr>ＭＳ Ｐゴシック</vt:lpstr>
      <vt:lpstr>ＭＳ Ｐゴシック</vt:lpstr>
      <vt:lpstr>Arial</vt:lpstr>
      <vt:lpstr>Baker Signet Std</vt:lpstr>
      <vt:lpstr>Calibri</vt:lpstr>
      <vt:lpstr>India  Presentation</vt:lpstr>
      <vt:lpstr>Custom Design</vt:lpstr>
      <vt:lpstr>Photo Editor Photo</vt:lpstr>
      <vt:lpstr>Presentación de PowerPoint</vt:lpstr>
      <vt:lpstr>Regulatory Cooperation </vt:lpstr>
      <vt:lpstr>Agenda </vt:lpstr>
      <vt:lpstr>Acuerdo Barreras Técnicas al Comercio </vt:lpstr>
      <vt:lpstr>Acuerdo de Medidas Sanitarias y Fitosanitarias</vt:lpstr>
      <vt:lpstr>Salud Publica – Objetivo de FDA</vt:lpstr>
      <vt:lpstr>Presentación de PowerPoint</vt:lpstr>
      <vt:lpstr>Aliados Regulatorios</vt:lpstr>
      <vt:lpstr>Presentación de PowerPoint</vt:lpstr>
      <vt:lpstr>Presentación de PowerPoint</vt:lpstr>
      <vt:lpstr>Mexico– U.S.  Cooperación en Inocuidad de Alimentos</vt:lpstr>
      <vt:lpstr>Declaración de Intención Para la Cooperación en la Alianza para la Inocuidad de Productos Agrícolas</vt:lpstr>
      <vt:lpstr>Objetivos de la Alianza</vt:lpstr>
      <vt:lpstr>Importación 24-23 – Resalta las Actividades de Colaboración</vt:lpstr>
      <vt:lpstr>Importación 24-23 – Resalta las Actividades de Colaboración</vt:lpstr>
      <vt:lpstr>Presentación de PowerPoint</vt:lpstr>
      <vt:lpstr>FSMA  - Próximas Reuniones con Industria y Gobierno</vt:lpstr>
      <vt:lpstr>Información de Contacto</vt:lpstr>
      <vt:lpstr>Cooperación in Mexico</vt:lpstr>
    </vt:vector>
  </TitlesOfParts>
  <Company>US FDA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 Bruce</dc:creator>
  <cp:lastModifiedBy>Sofía Guadalupe Flores Palomar</cp:lastModifiedBy>
  <cp:revision>98</cp:revision>
  <cp:lastPrinted>2016-02-02T15:13:39Z</cp:lastPrinted>
  <dcterms:created xsi:type="dcterms:W3CDTF">2014-08-22T12:20:42Z</dcterms:created>
  <dcterms:modified xsi:type="dcterms:W3CDTF">2016-02-10T22:14:54Z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ad3be5d5-78a9-43c2-ba72-452e2a94b329</vt:lpwstr>
  </property>
</Properties>
</file>