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2" r:id="rId2"/>
    <p:sldId id="330" r:id="rId3"/>
    <p:sldId id="331" r:id="rId4"/>
    <p:sldId id="354" r:id="rId5"/>
    <p:sldId id="353" r:id="rId6"/>
    <p:sldId id="337" r:id="rId7"/>
    <p:sldId id="355" r:id="rId8"/>
    <p:sldId id="352" r:id="rId9"/>
    <p:sldId id="356" r:id="rId10"/>
    <p:sldId id="329" r:id="rId11"/>
    <p:sldId id="357" r:id="rId12"/>
    <p:sldId id="358" r:id="rId13"/>
    <p:sldId id="359" r:id="rId14"/>
    <p:sldId id="360" r:id="rId15"/>
    <p:sldId id="361" r:id="rId16"/>
    <p:sldId id="268" r:id="rId17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iana Olvera Sandoval" initials="AOS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6666"/>
    <a:srgbClr val="9BBB5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5501" autoAdjust="0"/>
  </p:normalViewPr>
  <p:slideViewPr>
    <p:cSldViewPr>
      <p:cViewPr varScale="1">
        <p:scale>
          <a:sx n="92" d="100"/>
          <a:sy n="92" d="100"/>
        </p:scale>
        <p:origin x="135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686B18-262B-4AD1-91DC-F8C6B5E87090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37A5A7-288E-4197-898D-7ACC18902CF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8941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00319A-B003-4DB1-8E12-D84DCBA123C4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08F2D45-EB39-4BD3-93D9-34C91D07B246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3414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8F5A67-82F3-482B-813D-72D4A88C0B54}" type="slidenum">
              <a:rPr lang="es-MX" smtClean="0"/>
              <a:pPr>
                <a:defRPr/>
              </a:pPr>
              <a:t>1</a:t>
            </a:fld>
            <a:endParaRPr lang="es-MX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1 Marcador de notas"/>
          <p:cNvSpPr>
            <a:spLocks noGrp="1"/>
          </p:cNvSpPr>
          <p:nvPr>
            <p:ph type="body" sz="quarter" idx="10"/>
          </p:nvPr>
        </p:nvSpPr>
        <p:spPr>
          <a:xfrm>
            <a:off x="700096" y="4416432"/>
            <a:ext cx="5610225" cy="4336227"/>
          </a:xfrm>
        </p:spPr>
        <p:txBody>
          <a:bodyPr>
            <a:noAutofit/>
          </a:bodyPr>
          <a:lstStyle/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53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F6D23-82D6-4E72-8F12-B049702DEBA0}" type="slidenum">
              <a:rPr lang="es-MX" smtClean="0"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5517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F6D23-82D6-4E72-8F12-B049702DEBA0}" type="slidenum">
              <a:rPr lang="es-MX" smtClean="0"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8467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F6D23-82D6-4E72-8F12-B049702DEBA0}" type="slidenum">
              <a:rPr lang="es-MX" smtClean="0"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4216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F6D23-82D6-4E72-8F12-B049702DEBA0}" type="slidenum">
              <a:rPr lang="es-MX" smtClean="0"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0518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F6D23-82D6-4E72-8F12-B049702DEBA0}" type="slidenum">
              <a:rPr lang="es-MX" smtClean="0"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7222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F6D23-82D6-4E72-8F12-B049702DEBA0}" type="slidenum">
              <a:rPr lang="es-MX" smtClean="0"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3681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22995">
              <a:lnSpc>
                <a:spcPct val="150000"/>
              </a:lnSpc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09AAD-1C8D-409E-A197-7A481466995F}" type="slidenum">
              <a:rPr lang="es-MX" smtClean="0"/>
              <a:t>16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1352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altLang="en-US" sz="80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5EF890-1F7C-4F93-BDD7-FC9846A12BE5}" type="slidenum">
              <a:rPr lang="fr-CH" altLang="es-MX"/>
              <a:pPr>
                <a:spcBef>
                  <a:spcPct val="0"/>
                </a:spcBef>
              </a:pPr>
              <a:t>2</a:t>
            </a:fld>
            <a:endParaRPr lang="fr-CH" altLang="es-MX"/>
          </a:p>
        </p:txBody>
      </p:sp>
    </p:spTree>
    <p:extLst>
      <p:ext uri="{BB962C8B-B14F-4D97-AF65-F5344CB8AC3E}">
        <p14:creationId xmlns:p14="http://schemas.microsoft.com/office/powerpoint/2010/main" val="250664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altLang="en-US" sz="80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6A8F2B-7A36-4C70-8F10-BC43DACD6DAC}" type="slidenum">
              <a:rPr lang="fr-CH" altLang="es-MX"/>
              <a:pPr>
                <a:spcBef>
                  <a:spcPct val="0"/>
                </a:spcBef>
              </a:pPr>
              <a:t>3</a:t>
            </a:fld>
            <a:endParaRPr lang="fr-CH" altLang="es-MX"/>
          </a:p>
        </p:txBody>
      </p:sp>
    </p:spTree>
    <p:extLst>
      <p:ext uri="{BB962C8B-B14F-4D97-AF65-F5344CB8AC3E}">
        <p14:creationId xmlns:p14="http://schemas.microsoft.com/office/powerpoint/2010/main" val="3140268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altLang="en-US" sz="80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6A8F2B-7A36-4C70-8F10-BC43DACD6DAC}" type="slidenum">
              <a:rPr lang="fr-CH" altLang="es-MX"/>
              <a:pPr>
                <a:spcBef>
                  <a:spcPct val="0"/>
                </a:spcBef>
              </a:pPr>
              <a:t>4</a:t>
            </a:fld>
            <a:endParaRPr lang="fr-CH" altLang="es-MX"/>
          </a:p>
        </p:txBody>
      </p:sp>
    </p:spTree>
    <p:extLst>
      <p:ext uri="{BB962C8B-B14F-4D97-AF65-F5344CB8AC3E}">
        <p14:creationId xmlns:p14="http://schemas.microsoft.com/office/powerpoint/2010/main" val="3592746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altLang="en-US" sz="80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6A8F2B-7A36-4C70-8F10-BC43DACD6DAC}" type="slidenum">
              <a:rPr lang="fr-CH" altLang="es-MX"/>
              <a:pPr>
                <a:spcBef>
                  <a:spcPct val="0"/>
                </a:spcBef>
              </a:pPr>
              <a:t>5</a:t>
            </a:fld>
            <a:endParaRPr lang="fr-CH" altLang="es-MX"/>
          </a:p>
        </p:txBody>
      </p:sp>
    </p:spTree>
    <p:extLst>
      <p:ext uri="{BB962C8B-B14F-4D97-AF65-F5344CB8AC3E}">
        <p14:creationId xmlns:p14="http://schemas.microsoft.com/office/powerpoint/2010/main" val="3747911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altLang="en-US" sz="80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F75E5A-C33A-43DF-A661-5B1A240D238F}" type="slidenum">
              <a:rPr lang="fr-CH" altLang="es-MX"/>
              <a:pPr>
                <a:spcBef>
                  <a:spcPct val="0"/>
                </a:spcBef>
              </a:pPr>
              <a:t>6</a:t>
            </a:fld>
            <a:endParaRPr lang="fr-CH" altLang="es-MX"/>
          </a:p>
        </p:txBody>
      </p:sp>
    </p:spTree>
    <p:extLst>
      <p:ext uri="{BB962C8B-B14F-4D97-AF65-F5344CB8AC3E}">
        <p14:creationId xmlns:p14="http://schemas.microsoft.com/office/powerpoint/2010/main" val="3623247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en-GB" altLang="en-US" sz="80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F75E5A-C33A-43DF-A661-5B1A240D238F}" type="slidenum">
              <a:rPr lang="fr-CH" altLang="es-MX"/>
              <a:pPr>
                <a:spcBef>
                  <a:spcPct val="0"/>
                </a:spcBef>
              </a:pPr>
              <a:t>7</a:t>
            </a:fld>
            <a:endParaRPr lang="fr-CH" altLang="es-MX"/>
          </a:p>
        </p:txBody>
      </p:sp>
    </p:spTree>
    <p:extLst>
      <p:ext uri="{BB962C8B-B14F-4D97-AF65-F5344CB8AC3E}">
        <p14:creationId xmlns:p14="http://schemas.microsoft.com/office/powerpoint/2010/main" val="3180410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F97FF7-B525-4E77-8F58-8A9843A1931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altLang="en-US" smtClean="0"/>
          </a:p>
        </p:txBody>
      </p:sp>
    </p:spTree>
    <p:extLst>
      <p:ext uri="{BB962C8B-B14F-4D97-AF65-F5344CB8AC3E}">
        <p14:creationId xmlns:p14="http://schemas.microsoft.com/office/powerpoint/2010/main" val="1048517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F97FF7-B525-4E77-8F58-8A9843A1931C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altLang="en-US" smtClean="0"/>
          </a:p>
        </p:txBody>
      </p:sp>
    </p:spTree>
    <p:extLst>
      <p:ext uri="{BB962C8B-B14F-4D97-AF65-F5344CB8AC3E}">
        <p14:creationId xmlns:p14="http://schemas.microsoft.com/office/powerpoint/2010/main" val="114536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876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219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76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487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956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647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187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788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697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896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4007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3B057-B53E-449D-AAA6-67CE058A5963}" type="datetimeFigureOut">
              <a:rPr lang="es-MX" smtClean="0"/>
              <a:pPr/>
              <a:t>10/02/2016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63717-3735-47DC-B79F-9F5BA3EDA26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119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hyperlink" Target="https://www.google.com.mx/url?sa=i&amp;rct=j&amp;q=&amp;esrc=s&amp;source=images&amp;cd=&amp;cad=rja&amp;uact=8&amp;ved=0ahUKEwiRlIHptezKAhVhn4MKHfzkCPEQjRwIBw&amp;url=https://www.wto.org/indexsp.htm&amp;psig=AFQjCNFwIjhB36aqZ-3P-PbEU-ZGPNsYqA&amp;ust=145516702373843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772816"/>
            <a:ext cx="8424936" cy="2304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00660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3528" y="1772816"/>
            <a:ext cx="8424936" cy="2304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006600"/>
              </a:solidFill>
            </a:endParaRPr>
          </a:p>
        </p:txBody>
      </p:sp>
      <p:pic>
        <p:nvPicPr>
          <p:cNvPr id="18" name="17 Imagen" descr="C:\Users\olinka.vieyra\Pictures\Logo SE 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48824"/>
            <a:ext cx="2731418" cy="116265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2 Subtítulo"/>
          <p:cNvSpPr txBox="1">
            <a:spLocks/>
          </p:cNvSpPr>
          <p:nvPr/>
        </p:nvSpPr>
        <p:spPr>
          <a:xfrm>
            <a:off x="1371600" y="4771256"/>
            <a:ext cx="6248400" cy="124854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Ricardo Aranda Girard</a:t>
            </a:r>
          </a:p>
          <a:p>
            <a:pPr marL="0" indent="0" algn="ctr">
              <a:buNone/>
            </a:pPr>
            <a:r>
              <a:rPr lang="es-MX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Director de Reglas de Comercio Internacional</a:t>
            </a:r>
          </a:p>
          <a:p>
            <a:pPr marL="0" indent="0" algn="ctr">
              <a:buNone/>
            </a:pPr>
            <a:r>
              <a:rPr lang="es-MX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Secretaría de Economía</a:t>
            </a:r>
          </a:p>
          <a:p>
            <a:pPr marL="0" indent="0" algn="ctr">
              <a:buNone/>
            </a:pPr>
            <a:r>
              <a:rPr lang="es-MX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México, D.F., 10 de febrero de 2016</a:t>
            </a:r>
            <a:endParaRPr lang="es-MX" sz="18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600200" y="228600"/>
            <a:ext cx="5715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Simposio de Alto Nivel </a:t>
            </a:r>
            <a:r>
              <a:rPr lang="es-MX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Obstáculos Técnicos al Comercio para Reguladores Mexicanos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066800" y="3352800"/>
            <a:ext cx="655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Nuevas disposiciones sobre Obstáculos Técnicos al Comercio y Coherencia Regulatoria en los Tratados de Libre Comercio</a:t>
            </a:r>
            <a:endParaRPr lang="es-MX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7300" y="1991999"/>
            <a:ext cx="2476500" cy="110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número de diapositiva"/>
          <p:cNvSpPr txBox="1">
            <a:spLocks/>
          </p:cNvSpPr>
          <p:nvPr/>
        </p:nvSpPr>
        <p:spPr>
          <a:xfrm>
            <a:off x="8077200" y="19051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536433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36433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20CA9F8-FB18-40CA-9360-BFB02F892774}" type="slidenum">
              <a:rPr lang="es-MX" smtClean="0"/>
              <a:pPr>
                <a:defRPr/>
              </a:pPr>
              <a:t>10</a:t>
            </a:fld>
            <a:endParaRPr lang="es-MX" dirty="0"/>
          </a:p>
        </p:txBody>
      </p:sp>
      <p:cxnSp>
        <p:nvCxnSpPr>
          <p:cNvPr id="58" name="57 Conector recto"/>
          <p:cNvCxnSpPr/>
          <p:nvPr/>
        </p:nvCxnSpPr>
        <p:spPr>
          <a:xfrm>
            <a:off x="384106" y="882432"/>
            <a:ext cx="842493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2 Título"/>
          <p:cNvSpPr txBox="1">
            <a:spLocks/>
          </p:cNvSpPr>
          <p:nvPr/>
        </p:nvSpPr>
        <p:spPr>
          <a:xfrm>
            <a:off x="381000" y="76200"/>
            <a:ext cx="6705600" cy="673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s-MX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Ejemplos de disciplinas “OMC Plus”</a:t>
            </a:r>
            <a:endParaRPr lang="es-MX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2 CuadroTexto"/>
          <p:cNvSpPr txBox="1"/>
          <p:nvPr/>
        </p:nvSpPr>
        <p:spPr>
          <a:xfrm>
            <a:off x="304800" y="872490"/>
            <a:ext cx="86106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Internacionales</a:t>
            </a:r>
          </a:p>
          <a:p>
            <a:pPr algn="just"/>
            <a:endParaRPr lang="es-MX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AOTC (Art. 2.4) </a:t>
            </a:r>
            <a:r>
              <a:rPr lang="es-ES" sz="1900" dirty="0" smtClean="0"/>
              <a:t>Cuando </a:t>
            </a:r>
            <a:r>
              <a:rPr lang="es-ES" sz="1900" dirty="0"/>
              <a:t>sean necesarios reglamentos técnicos y existan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internacionales pertinentes </a:t>
            </a:r>
            <a:r>
              <a:rPr lang="es-ES" sz="1900" dirty="0" smtClean="0"/>
              <a:t>o sea </a:t>
            </a:r>
            <a:r>
              <a:rPr lang="es-ES" sz="1900" dirty="0"/>
              <a:t>inminente su formulación definitiva, los Miembros utilizarán esas normas internacionales, o </a:t>
            </a:r>
            <a:r>
              <a:rPr lang="es-ES" sz="1900" dirty="0" smtClean="0"/>
              <a:t>sus elementos </a:t>
            </a:r>
            <a:r>
              <a:rPr lang="es-ES" sz="1900" dirty="0"/>
              <a:t>pertinentes, como base de sus reglamentos técnicos, salvo en el caso de que esas </a:t>
            </a:r>
            <a:r>
              <a:rPr lang="es-ES" sz="1900" dirty="0" smtClean="0"/>
              <a:t>normas internacionales </a:t>
            </a:r>
            <a:r>
              <a:rPr lang="es-ES" sz="1900" dirty="0"/>
              <a:t>o esos elementos pertinentes sean un medio ineficaz o inapropiado para el logro de </a:t>
            </a:r>
            <a:r>
              <a:rPr lang="es-ES" sz="1900" dirty="0" smtClean="0"/>
              <a:t>los </a:t>
            </a:r>
            <a:r>
              <a:rPr lang="es-MX" sz="1900" dirty="0" smtClean="0"/>
              <a:t>objetivos </a:t>
            </a:r>
            <a:r>
              <a:rPr lang="es-MX" sz="1900" dirty="0"/>
              <a:t>legítimos perseguidos, por ejemplo a causa de factores climáticos o geográficos </a:t>
            </a:r>
            <a:r>
              <a:rPr lang="es-MX" sz="1900" dirty="0" smtClean="0"/>
              <a:t>fundamentales o </a:t>
            </a:r>
            <a:r>
              <a:rPr lang="es-MX" sz="1900" dirty="0"/>
              <a:t>problemas tecnológicos fundamentales</a:t>
            </a:r>
            <a:r>
              <a:rPr lang="es-MX" sz="1900" dirty="0" smtClean="0"/>
              <a:t>.</a:t>
            </a:r>
          </a:p>
          <a:p>
            <a:pPr algn="just"/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(Art. 7.4) / TPP (Art. 8.5.2)  </a:t>
            </a:r>
            <a:r>
              <a:rPr lang="es-ES" sz="1900" dirty="0" smtClean="0"/>
              <a:t>En </a:t>
            </a:r>
            <a:r>
              <a:rPr lang="es-ES" sz="1900" dirty="0"/>
              <a:t>este sentido, y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adicionalmente a los Artículos 2.4 y 5.4 y el Anexo </a:t>
            </a:r>
            <a:r>
              <a:rPr lang="es-ES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del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Acuerdo OTC</a:t>
            </a:r>
            <a:r>
              <a:rPr lang="es-ES" sz="1900" dirty="0"/>
              <a:t>, para determinar si existe una norma, guía o </a:t>
            </a:r>
            <a:r>
              <a:rPr lang="es-ES" sz="1900" dirty="0" smtClean="0"/>
              <a:t>recomendación internacional </a:t>
            </a:r>
            <a:r>
              <a:rPr lang="es-ES" sz="1900" dirty="0"/>
              <a:t>en el significado de los Artículos 2 y 5 y el Anexo 3 del </a:t>
            </a:r>
            <a:r>
              <a:rPr lang="es-ES" sz="1900" dirty="0" smtClean="0"/>
              <a:t>Acuerdo OTC</a:t>
            </a:r>
            <a:r>
              <a:rPr lang="es-ES" sz="1900" dirty="0"/>
              <a:t>,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 Parte aplicará</a:t>
            </a:r>
            <a:r>
              <a:rPr lang="es-ES" sz="1900" dirty="0">
                <a:solidFill>
                  <a:srgbClr val="FF0000"/>
                </a:solidFill>
              </a:rPr>
              <a:t> </a:t>
            </a:r>
            <a:r>
              <a:rPr lang="es-ES" sz="1900" dirty="0"/>
              <a:t>las </a:t>
            </a:r>
            <a:r>
              <a:rPr lang="es-ES" sz="1900" i="1" dirty="0"/>
              <a:t>Decisiones y Recomendaciones Adoptadas por </a:t>
            </a:r>
            <a:r>
              <a:rPr lang="es-ES" sz="1900" i="1" dirty="0" smtClean="0"/>
              <a:t>el Comité </a:t>
            </a:r>
            <a:r>
              <a:rPr lang="es-ES" sz="1900" i="1" dirty="0"/>
              <a:t>de Obstáculos Técnicos al Comercio de la OMC desde el 1º de enero </a:t>
            </a:r>
            <a:r>
              <a:rPr lang="es-ES" sz="1900" i="1" dirty="0" smtClean="0"/>
              <a:t>de </a:t>
            </a:r>
            <a:r>
              <a:rPr lang="es-MX" sz="1900" i="1" dirty="0" smtClean="0"/>
              <a:t>1995 </a:t>
            </a:r>
            <a:r>
              <a:rPr lang="es-MX" sz="1900" dirty="0"/>
              <a:t>(G/TBT/1/Rev.12), conforme pueda ser revisado, emitidas por el Comité </a:t>
            </a:r>
            <a:r>
              <a:rPr lang="es-MX" sz="1900" dirty="0" smtClean="0"/>
              <a:t>de </a:t>
            </a:r>
            <a:r>
              <a:rPr lang="es-ES" sz="1900" dirty="0" smtClean="0"/>
              <a:t>Obstáculos </a:t>
            </a:r>
            <a:r>
              <a:rPr lang="es-ES" sz="1900" dirty="0"/>
              <a:t>Técnicos al Comercio de la OMC.</a:t>
            </a:r>
            <a:endParaRPr lang="es-MX" sz="1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echa abajo 1"/>
          <p:cNvSpPr/>
          <p:nvPr/>
        </p:nvSpPr>
        <p:spPr>
          <a:xfrm>
            <a:off x="4253674" y="3755314"/>
            <a:ext cx="699326" cy="5880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0852211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número de diapositiva"/>
          <p:cNvSpPr txBox="1">
            <a:spLocks/>
          </p:cNvSpPr>
          <p:nvPr/>
        </p:nvSpPr>
        <p:spPr>
          <a:xfrm>
            <a:off x="8077200" y="19051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536433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36433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20CA9F8-FB18-40CA-9360-BFB02F892774}" type="slidenum">
              <a:rPr lang="es-MX" smtClean="0"/>
              <a:pPr>
                <a:defRPr/>
              </a:pPr>
              <a:t>11</a:t>
            </a:fld>
            <a:endParaRPr lang="es-MX" dirty="0"/>
          </a:p>
        </p:txBody>
      </p:sp>
      <p:cxnSp>
        <p:nvCxnSpPr>
          <p:cNvPr id="58" name="57 Conector recto"/>
          <p:cNvCxnSpPr/>
          <p:nvPr/>
        </p:nvCxnSpPr>
        <p:spPr>
          <a:xfrm>
            <a:off x="384106" y="882432"/>
            <a:ext cx="842493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2 Título"/>
          <p:cNvSpPr txBox="1">
            <a:spLocks/>
          </p:cNvSpPr>
          <p:nvPr/>
        </p:nvSpPr>
        <p:spPr>
          <a:xfrm>
            <a:off x="381000" y="76200"/>
            <a:ext cx="6705600" cy="673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s-MX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Ejemplos de disciplinas “OMC Plus”</a:t>
            </a:r>
            <a:endParaRPr lang="es-MX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2 CuadroTexto"/>
          <p:cNvSpPr txBox="1"/>
          <p:nvPr/>
        </p:nvSpPr>
        <p:spPr>
          <a:xfrm>
            <a:off x="304800" y="87249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Transparencia para reglamentos técnicos</a:t>
            </a:r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AOTC (Art. 2.9.4) </a:t>
            </a:r>
            <a:r>
              <a:rPr lang="es-ES" sz="1600" dirty="0" smtClean="0"/>
              <a:t>En </a:t>
            </a:r>
            <a:r>
              <a:rPr lang="es-ES" sz="1600" dirty="0"/>
              <a:t>todos los casos en que no exista una norma internacional pertinente o en que el </a:t>
            </a:r>
            <a:r>
              <a:rPr lang="es-ES" sz="1600" dirty="0" smtClean="0"/>
              <a:t>contenido técnico </a:t>
            </a:r>
            <a:r>
              <a:rPr lang="es-ES" sz="1600" dirty="0"/>
              <a:t>de un reglamento técnico en proyecto no esté en conformidad con el contenido técnico de </a:t>
            </a:r>
            <a:r>
              <a:rPr lang="es-ES" sz="1600" dirty="0" smtClean="0"/>
              <a:t>las normas </a:t>
            </a:r>
            <a:r>
              <a:rPr lang="es-ES" sz="1600" dirty="0"/>
              <a:t>internacionales pertinentes, y siempre que dicho reglamento técnico pueda tener un </a:t>
            </a:r>
            <a:r>
              <a:rPr lang="es-ES" sz="1600" dirty="0" smtClean="0"/>
              <a:t>efecto significativo </a:t>
            </a:r>
            <a:r>
              <a:rPr lang="es-ES" sz="1600" dirty="0"/>
              <a:t>en el comercio de otros Miembros, los </a:t>
            </a:r>
            <a:r>
              <a:rPr lang="es-ES" sz="1600" dirty="0" smtClean="0"/>
              <a:t>Miembros (…) </a:t>
            </a:r>
            <a:r>
              <a:rPr lang="es-ES" sz="1600" dirty="0"/>
              <a:t>sin discriminación alguna, </a:t>
            </a:r>
            <a:r>
              <a:rPr lang="es-E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preverán un plazo prudencial </a:t>
            </a:r>
            <a:r>
              <a:rPr lang="es-ES" sz="1600" dirty="0"/>
              <a:t>para que los demás </a:t>
            </a:r>
            <a:r>
              <a:rPr lang="es-ES" sz="1600" dirty="0" smtClean="0"/>
              <a:t>Miembros puedan </a:t>
            </a:r>
            <a:r>
              <a:rPr lang="es-ES" sz="1600" dirty="0"/>
              <a:t>formular observaciones por </a:t>
            </a:r>
            <a:r>
              <a:rPr lang="es-ES" sz="1600" dirty="0" smtClean="0"/>
              <a:t>escrito (…).</a:t>
            </a:r>
          </a:p>
          <a:p>
            <a:endParaRPr lang="es-MX" sz="1600" dirty="0" smtClean="0"/>
          </a:p>
          <a:p>
            <a:pPr algn="just"/>
            <a:endParaRPr lang="es-MX" dirty="0" smtClean="0"/>
          </a:p>
          <a:p>
            <a:pPr algn="just"/>
            <a:r>
              <a:rPr lang="es-MX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TLCAN (Art. 909.1.a</a:t>
            </a:r>
            <a:r>
              <a:rPr lang="es-MX" sz="1600" dirty="0" smtClean="0"/>
              <a:t>) (…) </a:t>
            </a:r>
            <a:r>
              <a:rPr lang="es-ES" sz="1600" dirty="0" smtClean="0"/>
              <a:t>al </a:t>
            </a:r>
            <a:r>
              <a:rPr lang="es-ES" sz="1600" dirty="0"/>
              <a:t>proponer la adopción o la modificación de algún reglamento técnico, cada una de las </a:t>
            </a:r>
            <a:r>
              <a:rPr lang="es-ES" sz="1600" dirty="0" smtClean="0"/>
              <a:t>Partes: </a:t>
            </a:r>
            <a:r>
              <a:rPr lang="es-E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</a:t>
            </a:r>
            <a:r>
              <a:rPr lang="es-E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menos con sesenta días de anticipación a la adopción o modificación de la medida</a:t>
            </a:r>
            <a:r>
              <a:rPr lang="es-ES" sz="1600" dirty="0"/>
              <a:t>, que no tenga carácter de ley, publicará un aviso y notificará por escrito a las otras Partes la medida propuesta, </a:t>
            </a:r>
            <a:r>
              <a:rPr lang="es-ES" sz="1600" dirty="0" smtClean="0"/>
              <a:t>(…).  </a:t>
            </a:r>
            <a:endParaRPr lang="es-MX" sz="1600" dirty="0"/>
          </a:p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r>
              <a:rPr lang="es-MX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TPP (Art. 8.7.14) </a:t>
            </a:r>
            <a:r>
              <a:rPr lang="es-ES" sz="1600" dirty="0"/>
              <a:t>Cada Parte </a:t>
            </a:r>
            <a:r>
              <a:rPr lang="es-E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concederá normalmente 60 días </a:t>
            </a:r>
            <a:r>
              <a:rPr lang="es-ES" sz="1600" dirty="0"/>
              <a:t>a partir de la fecha en </a:t>
            </a:r>
            <a:r>
              <a:rPr lang="es-ES" sz="1600" dirty="0" smtClean="0"/>
              <a:t>que transmita </a:t>
            </a:r>
            <a:r>
              <a:rPr lang="es-ES" sz="1600" dirty="0"/>
              <a:t>una propuesta conforme al párrafo 13 para que otra Parte o una </a:t>
            </a:r>
            <a:r>
              <a:rPr lang="es-ES" sz="1600" dirty="0" smtClean="0"/>
              <a:t>persona interesada </a:t>
            </a:r>
            <a:r>
              <a:rPr lang="es-ES" sz="1600" dirty="0"/>
              <a:t>de otra Parte presente comentarios por escrito sobre la propuesta. </a:t>
            </a:r>
            <a:r>
              <a:rPr lang="es-ES" sz="1600" dirty="0" smtClean="0"/>
              <a:t>Una Parte </a:t>
            </a:r>
            <a:r>
              <a:rPr lang="es-E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considerará cualquier solicitud </a:t>
            </a:r>
            <a:r>
              <a:rPr lang="es-ES" sz="1600" dirty="0"/>
              <a:t>razonable de otra Parte o de una </a:t>
            </a:r>
            <a:r>
              <a:rPr lang="es-ES" sz="1600" dirty="0" smtClean="0"/>
              <a:t>persona interesada </a:t>
            </a:r>
            <a:r>
              <a:rPr lang="es-ES" sz="1600" dirty="0"/>
              <a:t>de otra Parte para </a:t>
            </a:r>
            <a:r>
              <a:rPr lang="es-E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extender el período de comentarios</a:t>
            </a:r>
            <a:r>
              <a:rPr lang="es-ES" sz="1600" dirty="0"/>
              <a:t>. Una Parte </a:t>
            </a:r>
            <a:r>
              <a:rPr lang="es-ES" sz="1600" dirty="0" smtClean="0"/>
              <a:t>que pueda </a:t>
            </a:r>
            <a:r>
              <a:rPr lang="es-ES" sz="1600" dirty="0"/>
              <a:t>extender el tiempo límite más allá de los 60 días, por ejemplo 90 días, se </a:t>
            </a:r>
            <a:r>
              <a:rPr lang="es-ES" sz="1600" dirty="0" smtClean="0"/>
              <a:t>le </a:t>
            </a:r>
            <a:r>
              <a:rPr lang="es-MX" sz="1600" dirty="0" smtClean="0"/>
              <a:t>insta </a:t>
            </a:r>
            <a:r>
              <a:rPr lang="es-MX" sz="1600" dirty="0"/>
              <a:t>a hacerlo</a:t>
            </a:r>
            <a:r>
              <a:rPr lang="es-MX" sz="1600" dirty="0" smtClean="0"/>
              <a:t>.</a:t>
            </a:r>
            <a:endParaRPr lang="es-MX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echa abajo 1"/>
          <p:cNvSpPr/>
          <p:nvPr/>
        </p:nvSpPr>
        <p:spPr>
          <a:xfrm>
            <a:off x="4253674" y="2819400"/>
            <a:ext cx="699326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abajo 9"/>
          <p:cNvSpPr/>
          <p:nvPr/>
        </p:nvSpPr>
        <p:spPr>
          <a:xfrm>
            <a:off x="4267200" y="4343400"/>
            <a:ext cx="685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05905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número de diapositiva"/>
          <p:cNvSpPr txBox="1">
            <a:spLocks/>
          </p:cNvSpPr>
          <p:nvPr/>
        </p:nvSpPr>
        <p:spPr>
          <a:xfrm>
            <a:off x="8077200" y="19051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536433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36433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20CA9F8-FB18-40CA-9360-BFB02F892774}" type="slidenum">
              <a:rPr lang="es-MX" smtClean="0"/>
              <a:pPr>
                <a:defRPr/>
              </a:pPr>
              <a:t>12</a:t>
            </a:fld>
            <a:endParaRPr lang="es-MX" dirty="0"/>
          </a:p>
        </p:txBody>
      </p:sp>
      <p:cxnSp>
        <p:nvCxnSpPr>
          <p:cNvPr id="58" name="57 Conector recto"/>
          <p:cNvCxnSpPr/>
          <p:nvPr/>
        </p:nvCxnSpPr>
        <p:spPr>
          <a:xfrm>
            <a:off x="384106" y="882432"/>
            <a:ext cx="842493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2 Título"/>
          <p:cNvSpPr txBox="1">
            <a:spLocks/>
          </p:cNvSpPr>
          <p:nvPr/>
        </p:nvSpPr>
        <p:spPr>
          <a:xfrm>
            <a:off x="381000" y="76200"/>
            <a:ext cx="6705600" cy="673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s-MX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Ejemplos de disciplinas “OMC Plus”</a:t>
            </a:r>
            <a:endParaRPr lang="es-MX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2 CuadroTexto"/>
          <p:cNvSpPr txBox="1"/>
          <p:nvPr/>
        </p:nvSpPr>
        <p:spPr>
          <a:xfrm>
            <a:off x="304800" y="872490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Entrada en vigor de reglamentos técnicos</a:t>
            </a:r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AOTC (Art. 2.12) </a:t>
            </a:r>
            <a:r>
              <a:rPr lang="es-ES" dirty="0" smtClean="0"/>
              <a:t>Salvo </a:t>
            </a:r>
            <a:r>
              <a:rPr lang="es-ES" dirty="0"/>
              <a:t>en las circunstancias urgentes mencionadas en el párrafo 10, los Miembros </a:t>
            </a: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preverán 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plazo </a:t>
            </a: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prudencial entre la publicación de los reglamentos técnicos y su entrada en vigor</a:t>
            </a:r>
            <a:r>
              <a:rPr lang="es-ES" dirty="0"/>
              <a:t>, con el fin </a:t>
            </a:r>
            <a:r>
              <a:rPr lang="es-ES" dirty="0" smtClean="0"/>
              <a:t>de dar </a:t>
            </a:r>
            <a:r>
              <a:rPr lang="es-ES" dirty="0"/>
              <a:t>tiempo a los productores de los Miembros exportadores, y en especial de los países en </a:t>
            </a:r>
            <a:r>
              <a:rPr lang="es-ES" dirty="0" smtClean="0"/>
              <a:t>desarrollo Miembros</a:t>
            </a:r>
            <a:r>
              <a:rPr lang="es-ES" dirty="0"/>
              <a:t>, para adaptar sus productos o sus métodos de producción a </a:t>
            </a:r>
            <a:r>
              <a:rPr lang="es-ES" dirty="0" smtClean="0"/>
              <a:t>las prescripciones </a:t>
            </a:r>
            <a:r>
              <a:rPr lang="es-ES" dirty="0"/>
              <a:t>del </a:t>
            </a:r>
            <a:r>
              <a:rPr lang="es-ES" dirty="0" smtClean="0"/>
              <a:t>Miembro </a:t>
            </a:r>
            <a:r>
              <a:rPr lang="es-MX" dirty="0" smtClean="0"/>
              <a:t>importador</a:t>
            </a:r>
            <a:r>
              <a:rPr lang="es-MX" dirty="0"/>
              <a:t>.</a:t>
            </a:r>
            <a:endParaRPr lang="es-ES" dirty="0" smtClean="0"/>
          </a:p>
          <a:p>
            <a:endParaRPr lang="es-MX" sz="1700" dirty="0" smtClean="0"/>
          </a:p>
          <a:p>
            <a:pPr algn="just"/>
            <a:endParaRPr lang="es-MX" sz="1700" dirty="0" smtClean="0"/>
          </a:p>
          <a:p>
            <a:pPr algn="just"/>
            <a:endParaRPr lang="es-MX" dirty="0" smtClean="0"/>
          </a:p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(Art. 7.8.8</a:t>
            </a:r>
            <a:r>
              <a:rPr lang="es-MX" dirty="0" smtClean="0"/>
              <a:t>) /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TPP (Art. 8.8.1) </a:t>
            </a:r>
            <a:r>
              <a:rPr lang="es-ES" dirty="0" smtClean="0"/>
              <a:t>Para los efectos de la aplicación de los Artículos 2.12 y 5.9 del Acuerdo OTC el término 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"plazo prudencial" significa normalmente un periodo no inferior a seis meses</a:t>
            </a:r>
            <a:r>
              <a:rPr lang="es-ES" dirty="0" smtClean="0"/>
              <a:t>, excepto cuando esto no sea efectivo para cumplir los objetivos </a:t>
            </a:r>
            <a:r>
              <a:rPr lang="es-MX" dirty="0" smtClean="0"/>
              <a:t>legítimos perseguidos por el reglamento técnico o por los requisitos relativos al </a:t>
            </a:r>
            <a:r>
              <a:rPr lang="es-ES" dirty="0" smtClean="0"/>
              <a:t>procedimiento de evaluación de la conformidad.</a:t>
            </a:r>
          </a:p>
          <a:p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TPP (Art.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8.8.2) </a:t>
            </a:r>
            <a:r>
              <a:rPr lang="es-ES" dirty="0"/>
              <a:t>De ser posible y apropiado, </a:t>
            </a: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 Parte procurará proporcionar un </a:t>
            </a:r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 de </a:t>
            </a: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 de seis meses </a:t>
            </a:r>
            <a:r>
              <a:rPr lang="es-ES" dirty="0"/>
              <a:t>entre la publicación de los reglamentos técnicos </a:t>
            </a:r>
            <a:r>
              <a:rPr lang="es-ES" dirty="0" smtClean="0"/>
              <a:t>y procedimientos </a:t>
            </a:r>
            <a:r>
              <a:rPr lang="es-ES" dirty="0"/>
              <a:t>de evaluación de la conformidad finales y su entrada en vigor.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MX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echa abajo 1"/>
          <p:cNvSpPr/>
          <p:nvPr/>
        </p:nvSpPr>
        <p:spPr>
          <a:xfrm>
            <a:off x="4253674" y="3048000"/>
            <a:ext cx="699326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706094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número de diapositiva"/>
          <p:cNvSpPr txBox="1">
            <a:spLocks/>
          </p:cNvSpPr>
          <p:nvPr/>
        </p:nvSpPr>
        <p:spPr>
          <a:xfrm>
            <a:off x="8077200" y="19051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536433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36433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20CA9F8-FB18-40CA-9360-BFB02F892774}" type="slidenum">
              <a:rPr lang="es-MX" smtClean="0"/>
              <a:pPr>
                <a:defRPr/>
              </a:pPr>
              <a:t>13</a:t>
            </a:fld>
            <a:endParaRPr lang="es-MX" dirty="0"/>
          </a:p>
        </p:txBody>
      </p:sp>
      <p:cxnSp>
        <p:nvCxnSpPr>
          <p:cNvPr id="58" name="57 Conector recto"/>
          <p:cNvCxnSpPr/>
          <p:nvPr/>
        </p:nvCxnSpPr>
        <p:spPr>
          <a:xfrm>
            <a:off x="384106" y="882432"/>
            <a:ext cx="842493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2 Título"/>
          <p:cNvSpPr txBox="1">
            <a:spLocks/>
          </p:cNvSpPr>
          <p:nvPr/>
        </p:nvSpPr>
        <p:spPr>
          <a:xfrm>
            <a:off x="381000" y="76200"/>
            <a:ext cx="6705600" cy="673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spc="-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es-MX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Ejemplos de disciplinas “OMC Plus”</a:t>
            </a:r>
            <a:endParaRPr lang="es-MX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" name="2 CuadroTexto"/>
          <p:cNvSpPr txBox="1"/>
          <p:nvPr/>
        </p:nvSpPr>
        <p:spPr>
          <a:xfrm>
            <a:off x="304800" y="872490"/>
            <a:ext cx="8610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Conformidad</a:t>
            </a:r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AOTC (Art. 9.1) </a:t>
            </a:r>
            <a:r>
              <a:rPr lang="es-ES" sz="1900" dirty="0"/>
              <a:t>Cuando se exija una declaración positiva de conformidad con un reglamento técnico o una </a:t>
            </a:r>
            <a:r>
              <a:rPr lang="es-ES" sz="1900" dirty="0" smtClean="0"/>
              <a:t>norma, </a:t>
            </a:r>
            <a:r>
              <a:rPr lang="es-ES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Miembros elaborarán y adoptarán, siempre que sea posible, sistemas internacionales de </a:t>
            </a:r>
            <a:r>
              <a:rPr lang="es-ES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conformidad </a:t>
            </a:r>
            <a:r>
              <a:rPr lang="es-ES" sz="1900" dirty="0"/>
              <a:t>y se harán miembros de esos sistemas o participarán en ellos</a:t>
            </a:r>
            <a:r>
              <a:rPr lang="es-ES" sz="1900" dirty="0" smtClean="0"/>
              <a:t>.</a:t>
            </a:r>
          </a:p>
          <a:p>
            <a:endParaRPr lang="es-ES" sz="1900" dirty="0"/>
          </a:p>
          <a:p>
            <a:endParaRPr lang="es-ES" sz="1900" dirty="0" smtClean="0"/>
          </a:p>
          <a:p>
            <a:endParaRPr lang="es-MX" dirty="0"/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TPP (Art. 8.6.8) </a:t>
            </a:r>
            <a:r>
              <a:rPr lang="es-ES" sz="1900" dirty="0" smtClean="0"/>
              <a:t>Adicionalmente </a:t>
            </a:r>
            <a:r>
              <a:rPr lang="es-ES" sz="1900" dirty="0"/>
              <a:t>al Artículo 9.1 del Acuerdo OTC, una Parte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considerará </a:t>
            </a:r>
            <a:r>
              <a:rPr lang="es-ES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adopción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medidas para aprobar</a:t>
            </a:r>
            <a:r>
              <a:rPr lang="es-ES" sz="1900" dirty="0"/>
              <a:t> a los organismos de evaluación de </a:t>
            </a:r>
            <a:r>
              <a:rPr lang="es-ES" sz="1900" dirty="0" smtClean="0"/>
              <a:t>la conformidad </a:t>
            </a:r>
            <a:r>
              <a:rPr lang="es-ES" sz="1900" dirty="0"/>
              <a:t>que tienen acreditación para los reglamentos técnicos o las </a:t>
            </a:r>
            <a:r>
              <a:rPr lang="es-ES" sz="1900" dirty="0" smtClean="0"/>
              <a:t>normas de </a:t>
            </a:r>
            <a:r>
              <a:rPr lang="es-ES" sz="1900" dirty="0"/>
              <a:t>la Parte importadora por un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organismo de acreditación que es signataria de </a:t>
            </a:r>
            <a:r>
              <a:rPr lang="es-ES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arreglo </a:t>
            </a:r>
            <a:r>
              <a:rPr lang="es-ES" sz="1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reconocimiento mutuo internacional o regional</a:t>
            </a:r>
            <a:r>
              <a:rPr lang="es-ES" sz="1900" dirty="0" smtClean="0"/>
              <a:t>. </a:t>
            </a:r>
            <a:r>
              <a:rPr lang="es-ES" sz="1900" dirty="0"/>
              <a:t>Las Partes </a:t>
            </a:r>
            <a:r>
              <a:rPr lang="es-ES" sz="1900" dirty="0" smtClean="0"/>
              <a:t>reconocen que </a:t>
            </a:r>
            <a:r>
              <a:rPr lang="es-ES" sz="1900" dirty="0"/>
              <a:t>tales arreglos pueden abordar las consideraciones clave en la aprobación </a:t>
            </a:r>
            <a:r>
              <a:rPr lang="es-ES" sz="1900" dirty="0" smtClean="0"/>
              <a:t>de organismos </a:t>
            </a:r>
            <a:r>
              <a:rPr lang="es-ES" sz="1900" dirty="0"/>
              <a:t>de evaluación de la conformidad, incluyendo competencia </a:t>
            </a:r>
            <a:r>
              <a:rPr lang="es-ES" sz="1900" dirty="0" smtClean="0"/>
              <a:t>técnica, independencia</a:t>
            </a:r>
            <a:r>
              <a:rPr lang="es-ES" sz="1900" dirty="0"/>
              <a:t>, y la evasión de conflictos de intereses</a:t>
            </a:r>
            <a:r>
              <a:rPr lang="es-ES" sz="1900" dirty="0" smtClean="0"/>
              <a:t>.</a:t>
            </a:r>
          </a:p>
        </p:txBody>
      </p:sp>
      <p:pic>
        <p:nvPicPr>
          <p:cNvPr id="8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lecha abajo 2"/>
          <p:cNvSpPr/>
          <p:nvPr/>
        </p:nvSpPr>
        <p:spPr>
          <a:xfrm>
            <a:off x="4139374" y="3130325"/>
            <a:ext cx="914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8095477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número de diapositiva"/>
          <p:cNvSpPr txBox="1">
            <a:spLocks/>
          </p:cNvSpPr>
          <p:nvPr/>
        </p:nvSpPr>
        <p:spPr>
          <a:xfrm>
            <a:off x="8077200" y="19051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536433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36433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20CA9F8-FB18-40CA-9360-BFB02F892774}" type="slidenum">
              <a:rPr lang="es-MX" smtClean="0"/>
              <a:pPr>
                <a:defRPr/>
              </a:pPr>
              <a:t>14</a:t>
            </a:fld>
            <a:endParaRPr lang="es-MX" dirty="0"/>
          </a:p>
        </p:txBody>
      </p:sp>
      <p:sp>
        <p:nvSpPr>
          <p:cNvPr id="7" name="2 CuadroTexto"/>
          <p:cNvSpPr txBox="1"/>
          <p:nvPr/>
        </p:nvSpPr>
        <p:spPr>
          <a:xfrm>
            <a:off x="304800" y="1083945"/>
            <a:ext cx="86106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COHERENCIA REGULATORIA</a:t>
            </a:r>
          </a:p>
          <a:p>
            <a:pPr algn="ctr"/>
            <a:endParaRPr lang="es-MX" sz="2400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 smtClean="0"/>
              <a:t>Uso de </a:t>
            </a:r>
            <a:r>
              <a:rPr lang="es-MX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buenas prácticas regulatorias </a:t>
            </a:r>
            <a:r>
              <a:rPr lang="es-MX" sz="2400" dirty="0" smtClean="0"/>
              <a:t>en el proceso de:</a:t>
            </a:r>
          </a:p>
          <a:p>
            <a:pPr algn="just">
              <a:tabLst>
                <a:tab pos="358775" algn="l"/>
              </a:tabLst>
            </a:pPr>
            <a:r>
              <a:rPr lang="es-MX" sz="2400" dirty="0" smtClean="0"/>
              <a:t>	a) planeación		d) implementación</a:t>
            </a:r>
          </a:p>
          <a:p>
            <a:pPr algn="just">
              <a:tabLst>
                <a:tab pos="358775" algn="l"/>
              </a:tabLst>
            </a:pPr>
            <a:r>
              <a:rPr lang="es-MX" sz="2400" dirty="0" smtClean="0"/>
              <a:t>	b) diseño			e) revisión</a:t>
            </a:r>
          </a:p>
          <a:p>
            <a:pPr algn="just">
              <a:tabLst>
                <a:tab pos="358775" algn="l"/>
              </a:tabLst>
            </a:pPr>
            <a:r>
              <a:rPr lang="es-MX" sz="2400" dirty="0"/>
              <a:t>	</a:t>
            </a:r>
            <a:r>
              <a:rPr lang="es-MX" sz="2400" dirty="0" smtClean="0"/>
              <a:t>c) emisión			… </a:t>
            </a:r>
            <a:r>
              <a:rPr lang="es-MX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medidas regulatorias</a:t>
            </a:r>
            <a:r>
              <a:rPr lang="es-MX" sz="2400" dirty="0" smtClean="0"/>
              <a:t>.</a:t>
            </a:r>
          </a:p>
          <a:p>
            <a:pPr algn="just">
              <a:tabLst>
                <a:tab pos="358775" algn="l"/>
              </a:tabLst>
            </a:pPr>
            <a:endParaRPr lang="es-MX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 smtClean="0"/>
              <a:t>Para facilitar:</a:t>
            </a:r>
          </a:p>
          <a:p>
            <a:pPr algn="just" defTabSz="358775"/>
            <a:r>
              <a:rPr lang="es-MX" sz="2400" dirty="0" smtClean="0"/>
              <a:t>	a) el logro de objetivos de política interna;</a:t>
            </a:r>
          </a:p>
          <a:p>
            <a:pPr algn="just" defTabSz="358775"/>
            <a:r>
              <a:rPr lang="es-MX" sz="2400" dirty="0"/>
              <a:t>	</a:t>
            </a:r>
            <a:r>
              <a:rPr lang="es-MX" sz="2400" dirty="0" smtClean="0"/>
              <a:t>b) los esfuerzos para mejorar la cooperación regulatoria;</a:t>
            </a:r>
          </a:p>
          <a:p>
            <a:pPr algn="just" defTabSz="179388">
              <a:tabLst>
                <a:tab pos="358775" algn="l"/>
              </a:tabLst>
            </a:pPr>
            <a:r>
              <a:rPr lang="es-MX" sz="2400" dirty="0" smtClean="0"/>
              <a:t>	c) para promover el comercio internacional y la inversión, el 			crecimiento económico y el empleo.</a:t>
            </a:r>
            <a:endParaRPr lang="es-ES" sz="1900" dirty="0" smtClean="0"/>
          </a:p>
          <a:p>
            <a:endParaRPr lang="es-MX" dirty="0"/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2 CuadroTexto"/>
          <p:cNvSpPr txBox="1"/>
          <p:nvPr/>
        </p:nvSpPr>
        <p:spPr>
          <a:xfrm>
            <a:off x="457200" y="319485"/>
            <a:ext cx="1981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MÁS….</a:t>
            </a:r>
            <a:endParaRPr lang="es-MX" b="1" dirty="0">
              <a:solidFill>
                <a:schemeClr val="tx2"/>
              </a:solidFill>
            </a:endParaRPr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73102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Marcador de número de diapositiva"/>
          <p:cNvSpPr txBox="1">
            <a:spLocks/>
          </p:cNvSpPr>
          <p:nvPr/>
        </p:nvSpPr>
        <p:spPr>
          <a:xfrm>
            <a:off x="8077200" y="19051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536433" rtl="0" eaLnBrk="1" latinLnBrk="0" hangingPunct="1">
              <a:defRPr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36433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2866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9298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45731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2164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8597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55029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91462" algn="l" defTabSz="536433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20CA9F8-FB18-40CA-9360-BFB02F892774}" type="slidenum">
              <a:rPr lang="es-MX" smtClean="0"/>
              <a:pPr>
                <a:defRPr/>
              </a:pPr>
              <a:t>15</a:t>
            </a:fld>
            <a:endParaRPr lang="es-MX" dirty="0"/>
          </a:p>
        </p:txBody>
      </p:sp>
      <p:sp>
        <p:nvSpPr>
          <p:cNvPr id="7" name="2 CuadroTexto"/>
          <p:cNvSpPr txBox="1"/>
          <p:nvPr/>
        </p:nvSpPr>
        <p:spPr>
          <a:xfrm>
            <a:off x="304800" y="1643420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COHERENCIA REGULATORIA</a:t>
            </a:r>
          </a:p>
          <a:p>
            <a:pPr algn="ctr"/>
            <a:endParaRPr lang="es-MX" sz="2400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r>
              <a:rPr lang="es-MX" sz="2300" dirty="0" smtClean="0"/>
              <a:t>Cada Parte define el ámbito de aplicación (cobertura significativa).</a:t>
            </a: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endParaRPr lang="es-MX" sz="230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r>
              <a:rPr lang="es-MX" sz="2300" dirty="0" smtClean="0"/>
              <a:t>Promueven la existencia de características primordiales para mecanismos o procesos que permitan la efectiva </a:t>
            </a:r>
            <a:r>
              <a:rPr lang="es-MX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interinstitucional y revisión</a:t>
            </a:r>
            <a:r>
              <a:rPr lang="es-MX" sz="2300" dirty="0" smtClean="0"/>
              <a:t> de propuestas (un órgano específico).</a:t>
            </a: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endParaRPr lang="es-MX" sz="2300" dirty="0"/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r>
              <a:rPr lang="es-MX" sz="2300" dirty="0" smtClean="0"/>
              <a:t>Alientan la realización de </a:t>
            </a:r>
            <a:r>
              <a:rPr lang="es-MX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manifestaciones de impacto regulatorio</a:t>
            </a:r>
            <a:r>
              <a:rPr lang="es-MX" sz="23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endParaRPr lang="es-MX" sz="2300" dirty="0"/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r>
              <a:rPr lang="es-MX" sz="2300" dirty="0" smtClean="0"/>
              <a:t>Comité de Coherencia Regulatoria, Cooperación y Participación de Personas interesadas.  </a:t>
            </a: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endParaRPr lang="es-MX" sz="2300" dirty="0"/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358775" algn="l"/>
              </a:tabLst>
            </a:pPr>
            <a:r>
              <a:rPr lang="es-MX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Notificación de implementación</a:t>
            </a:r>
            <a:r>
              <a:rPr lang="es-MX" sz="2300" dirty="0" smtClean="0"/>
              <a:t>. </a:t>
            </a:r>
            <a:endParaRPr lang="es-MX" dirty="0"/>
          </a:p>
          <a:p>
            <a:pPr algn="ctr"/>
            <a:endParaRPr lang="es-MX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s://encrypted-tbn0.gstatic.com/images?q=tbn:ANd9GcT92o89TyOD9AqSAsC85jML1XH7-3a3slyjPUdE819qYBV7TY8sh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2286000" cy="122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469" y="767451"/>
            <a:ext cx="2180062" cy="88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13915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:\Users\olinka.vieyra\Pictures\Logo SE 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997" y="188640"/>
            <a:ext cx="1895475" cy="6565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6 Conector recto"/>
          <p:cNvCxnSpPr/>
          <p:nvPr/>
        </p:nvCxnSpPr>
        <p:spPr>
          <a:xfrm>
            <a:off x="384106" y="882432"/>
            <a:ext cx="842493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3 Subtítulo"/>
          <p:cNvSpPr>
            <a:spLocks noGrp="1"/>
          </p:cNvSpPr>
          <p:nvPr>
            <p:ph type="subTitle" idx="1"/>
          </p:nvPr>
        </p:nvSpPr>
        <p:spPr>
          <a:xfrm>
            <a:off x="384106" y="1052736"/>
            <a:ext cx="8302694" cy="5486176"/>
          </a:xfrm>
        </p:spPr>
        <p:txBody>
          <a:bodyPr>
            <a:normAutofit/>
          </a:bodyPr>
          <a:lstStyle/>
          <a:p>
            <a:pPr lvl="0" algn="just"/>
            <a:endParaRPr lang="es-MX" sz="2100" b="1" dirty="0">
              <a:solidFill>
                <a:srgbClr val="C00000"/>
              </a:solidFill>
              <a:latin typeface="Arial Narrow" pitchFamily="34" charset="0"/>
            </a:endParaRPr>
          </a:p>
          <a:p>
            <a:pPr lvl="0" algn="just"/>
            <a:endParaRPr lang="es-MX" sz="21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lvl="0" algn="just"/>
            <a:endParaRPr lang="es-MX" sz="2100" b="1" dirty="0">
              <a:solidFill>
                <a:srgbClr val="C00000"/>
              </a:solidFill>
              <a:latin typeface="Arial Narrow" pitchFamily="34" charset="0"/>
            </a:endParaRPr>
          </a:p>
          <a:p>
            <a:pPr lvl="0" algn="just"/>
            <a:endParaRPr lang="es-MX" sz="21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lvl="0" algn="just"/>
            <a:endParaRPr lang="es-MX" sz="11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lvl="0" algn="just"/>
            <a:endParaRPr lang="es-MX" sz="11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lvl="0" algn="just"/>
            <a:endParaRPr lang="es-MX" sz="2100" b="1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590642" y="2365984"/>
            <a:ext cx="6011863" cy="1143000"/>
          </a:xfrm>
          <a:prstGeom prst="rect">
            <a:avLst/>
          </a:prstGeom>
          <a:solidFill>
            <a:srgbClr val="006600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Gracias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608137" y="3522435"/>
            <a:ext cx="6011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_tradnl" sz="24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www.economia.gob.mx</a:t>
            </a:r>
          </a:p>
        </p:txBody>
      </p:sp>
    </p:spTree>
    <p:extLst>
      <p:ext uri="{BB962C8B-B14F-4D97-AF65-F5344CB8AC3E}">
        <p14:creationId xmlns:p14="http://schemas.microsoft.com/office/powerpoint/2010/main" val="33565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46088" y="68580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4000" b="1" dirty="0" smtClean="0">
                <a:solidFill>
                  <a:schemeClr val="accent3">
                    <a:lumMod val="50000"/>
                  </a:schemeClr>
                </a:solidFill>
              </a:rPr>
              <a:t>Sesiones 1 - 2 - 3</a:t>
            </a:r>
            <a:endParaRPr lang="es-ES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4344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s://www.wto.org/images/wtomenus/logo_sp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61457"/>
            <a:ext cx="2476500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09600" y="342900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Reglamentos técnicos</a:t>
            </a:r>
            <a:r>
              <a:rPr lang="es-ES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           Procedimientos de Evaluación de la 					    Conformidad </a:t>
            </a:r>
          </a:p>
        </p:txBody>
      </p:sp>
      <p:sp>
        <p:nvSpPr>
          <p:cNvPr id="3" name="Flecha derecha 2"/>
          <p:cNvSpPr/>
          <p:nvPr/>
        </p:nvSpPr>
        <p:spPr>
          <a:xfrm rot="7483435">
            <a:off x="2829158" y="2913808"/>
            <a:ext cx="789576" cy="4371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derecha 9"/>
          <p:cNvSpPr/>
          <p:nvPr/>
        </p:nvSpPr>
        <p:spPr>
          <a:xfrm rot="2823040">
            <a:off x="5277291" y="2968871"/>
            <a:ext cx="799217" cy="412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errar llave 12"/>
          <p:cNvSpPr/>
          <p:nvPr/>
        </p:nvSpPr>
        <p:spPr>
          <a:xfrm rot="5400000">
            <a:off x="4457700" y="1010558"/>
            <a:ext cx="533400" cy="7772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533400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Principios fundamentales del Acuerdo OTC </a:t>
            </a:r>
          </a:p>
          <a:p>
            <a:pPr eaLnBrk="1" hangingPunct="1">
              <a:defRPr/>
            </a:pP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su implementación nacional </a:t>
            </a:r>
          </a:p>
          <a:p>
            <a:pPr eaLnBrk="1" hangingPunct="1">
              <a:defRPr/>
            </a:pP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s-ES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el proceso de Mejora Regulatoria</a:t>
            </a:r>
          </a:p>
        </p:txBody>
      </p:sp>
    </p:spTree>
    <p:extLst>
      <p:ext uri="{BB962C8B-B14F-4D97-AF65-F5344CB8AC3E}">
        <p14:creationId xmlns:p14="http://schemas.microsoft.com/office/powerpoint/2010/main" val="32727442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288" y="76200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3600" b="1" dirty="0" smtClean="0">
                <a:solidFill>
                  <a:schemeClr val="accent3">
                    <a:lumMod val="50000"/>
                  </a:schemeClr>
                </a:solidFill>
              </a:rPr>
              <a:t>Principios fundamentales (Acuerdo OTC)</a:t>
            </a:r>
            <a:endParaRPr lang="es-ES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s-ES" sz="4000" b="1" dirty="0" smtClean="0">
                <a:solidFill>
                  <a:schemeClr val="accent3">
                    <a:lumMod val="50000"/>
                  </a:schemeClr>
                </a:solidFill>
              </a:rPr>
              <a:t>1994</a:t>
            </a:r>
            <a:endParaRPr lang="es-ES" sz="3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6389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23888" y="2124642"/>
            <a:ext cx="3886200" cy="73025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400" b="1" dirty="0" smtClean="0">
                <a:solidFill>
                  <a:srgbClr val="FF0000"/>
                </a:solidFill>
              </a:rPr>
              <a:t>No discriminación</a:t>
            </a:r>
          </a:p>
          <a:p>
            <a:pPr eaLnBrk="1" hangingPunct="1">
              <a:defRPr/>
            </a:pPr>
            <a:r>
              <a:rPr lang="es-ES" sz="2400" b="1" dirty="0" smtClean="0">
                <a:solidFill>
                  <a:srgbClr val="FF0000"/>
                </a:solidFill>
              </a:rPr>
              <a:t>Arts. 2.1 y 5.1.1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43400" y="3810907"/>
            <a:ext cx="3886200" cy="73025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400" b="1" dirty="0" smtClean="0">
                <a:solidFill>
                  <a:schemeClr val="accent2"/>
                </a:solidFill>
              </a:rPr>
              <a:t>Armonización</a:t>
            </a:r>
          </a:p>
          <a:p>
            <a:pPr eaLnBrk="1" hangingPunct="1">
              <a:defRPr/>
            </a:pPr>
            <a:r>
              <a:rPr lang="es-ES" sz="2400" b="1" dirty="0" smtClean="0">
                <a:solidFill>
                  <a:schemeClr val="accent2"/>
                </a:solidFill>
              </a:rPr>
              <a:t>Arts. 2.4 y 5.4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876800" y="2176803"/>
            <a:ext cx="3886200" cy="73025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Transparencia</a:t>
            </a:r>
          </a:p>
          <a:p>
            <a:pPr eaLnBrk="1" hangingPunct="1">
              <a:defRPr/>
            </a:pPr>
            <a:r>
              <a:rPr lang="es-E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Arts. 2.9, 2.10, 5.6 y 5.7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35429" y="3467553"/>
            <a:ext cx="3886200" cy="73025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400" b="1" dirty="0" smtClean="0">
                <a:solidFill>
                  <a:srgbClr val="FFC000"/>
                </a:solidFill>
              </a:rPr>
              <a:t>Proporcionalidad</a:t>
            </a:r>
          </a:p>
          <a:p>
            <a:pPr eaLnBrk="1" hangingPunct="1">
              <a:defRPr/>
            </a:pPr>
            <a:r>
              <a:rPr lang="es-ES" sz="2400" b="1" dirty="0" smtClean="0">
                <a:solidFill>
                  <a:srgbClr val="FFC000"/>
                </a:solidFill>
              </a:rPr>
              <a:t>Arts. 2.2 y 5.1.2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33400" y="502920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3600" b="1" dirty="0" smtClean="0">
                <a:solidFill>
                  <a:schemeClr val="accent3">
                    <a:lumMod val="50000"/>
                  </a:schemeClr>
                </a:solidFill>
              </a:rPr>
              <a:t>En un contexto dinámico… </a:t>
            </a:r>
            <a:r>
              <a:rPr lang="es-ES" sz="3600" b="1" dirty="0">
                <a:solidFill>
                  <a:schemeClr val="accent3">
                    <a:lumMod val="50000"/>
                  </a:schemeClr>
                </a:solidFill>
              </a:rPr>
              <a:t>¿Qué sigue?</a:t>
            </a:r>
          </a:p>
        </p:txBody>
      </p:sp>
    </p:spTree>
    <p:extLst>
      <p:ext uri="{BB962C8B-B14F-4D97-AF65-F5344CB8AC3E}">
        <p14:creationId xmlns:p14="http://schemas.microsoft.com/office/powerpoint/2010/main" val="23069877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281940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3600" b="1" dirty="0" smtClean="0">
                <a:solidFill>
                  <a:schemeClr val="accent3">
                    <a:lumMod val="50000"/>
                  </a:schemeClr>
                </a:solidFill>
              </a:rPr>
              <a:t>Disciplinas “OMC Plus”</a:t>
            </a:r>
          </a:p>
        </p:txBody>
      </p:sp>
      <p:pic>
        <p:nvPicPr>
          <p:cNvPr id="16389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762000" y="4191000"/>
            <a:ext cx="754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s-MX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Profundizan </a:t>
            </a:r>
            <a:r>
              <a:rPr lang="es-MX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derechos y obligaciones contenidas en </a:t>
            </a:r>
            <a:r>
              <a:rPr lang="es-MX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Acuerdo </a:t>
            </a:r>
            <a:r>
              <a:rPr lang="es-MX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OTC de la OMC</a:t>
            </a:r>
            <a:r>
              <a:rPr lang="es-MX" sz="2800" dirty="0" smtClean="0"/>
              <a:t>.</a:t>
            </a:r>
          </a:p>
          <a:p>
            <a:pPr algn="ctr"/>
            <a:r>
              <a:rPr lang="es-MX" sz="2800" dirty="0" smtClean="0"/>
              <a:t> </a:t>
            </a:r>
          </a:p>
          <a:p>
            <a:pPr algn="ctr"/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s-MX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Pueden </a:t>
            </a:r>
            <a:r>
              <a:rPr lang="es-MX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no tener un carácter vinculante</a:t>
            </a:r>
            <a:r>
              <a:rPr lang="es-MX" sz="2800" dirty="0"/>
              <a:t>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93" y="381000"/>
            <a:ext cx="2469607" cy="2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8774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3329" y="685800"/>
            <a:ext cx="8405287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3600" b="1" dirty="0" smtClean="0">
                <a:solidFill>
                  <a:schemeClr val="accent3">
                    <a:lumMod val="50000"/>
                  </a:schemeClr>
                </a:solidFill>
              </a:rPr>
              <a:t>Red de tratados internacionales de México</a:t>
            </a:r>
            <a:endParaRPr lang="es-ES" sz="40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6389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0"/>
            <a:ext cx="27305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9 Grupo"/>
          <p:cNvGrpSpPr/>
          <p:nvPr/>
        </p:nvGrpSpPr>
        <p:grpSpPr>
          <a:xfrm>
            <a:off x="283330" y="1981200"/>
            <a:ext cx="8509344" cy="2809600"/>
            <a:chOff x="283330" y="1368191"/>
            <a:chExt cx="8509344" cy="2341333"/>
          </a:xfrm>
        </p:grpSpPr>
        <p:sp>
          <p:nvSpPr>
            <p:cNvPr id="14" name="11 Anillo"/>
            <p:cNvSpPr/>
            <p:nvPr/>
          </p:nvSpPr>
          <p:spPr>
            <a:xfrm>
              <a:off x="283330" y="1987674"/>
              <a:ext cx="1183573" cy="1192569"/>
            </a:xfrm>
            <a:prstGeom prst="donut">
              <a:avLst>
                <a:gd name="adj" fmla="val 20000"/>
              </a:avLst>
            </a:prstGeom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5" name="12 Forma libre"/>
            <p:cNvSpPr/>
            <p:nvPr/>
          </p:nvSpPr>
          <p:spPr>
            <a:xfrm>
              <a:off x="337897" y="1497443"/>
              <a:ext cx="1048063" cy="505085"/>
            </a:xfrm>
            <a:custGeom>
              <a:avLst/>
              <a:gdLst>
                <a:gd name="connsiteX0" fmla="*/ 0 w 1048063"/>
                <a:gd name="connsiteY0" fmla="*/ 0 h 505085"/>
                <a:gd name="connsiteX1" fmla="*/ 1048063 w 1048063"/>
                <a:gd name="connsiteY1" fmla="*/ 0 h 505085"/>
                <a:gd name="connsiteX2" fmla="*/ 1048063 w 1048063"/>
                <a:gd name="connsiteY2" fmla="*/ 505085 h 505085"/>
                <a:gd name="connsiteX3" fmla="*/ 0 w 1048063"/>
                <a:gd name="connsiteY3" fmla="*/ 505085 h 505085"/>
                <a:gd name="connsiteX4" fmla="*/ 0 w 1048063"/>
                <a:gd name="connsiteY4" fmla="*/ 0 h 505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8063" h="505085">
                  <a:moveTo>
                    <a:pt x="0" y="0"/>
                  </a:moveTo>
                  <a:lnTo>
                    <a:pt x="1048063" y="0"/>
                  </a:lnTo>
                  <a:lnTo>
                    <a:pt x="1048063" y="505085"/>
                  </a:lnTo>
                  <a:lnTo>
                    <a:pt x="0" y="50508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800" b="1" kern="1200" dirty="0" smtClean="0">
                  <a:latin typeface="Arial" pitchFamily="34" charset="0"/>
                  <a:cs typeface="Arial" pitchFamily="34" charset="0"/>
                </a:rPr>
                <a:t>TLCAN 1994</a:t>
              </a:r>
              <a:endParaRPr lang="es-MX" sz="180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13 Elipse"/>
            <p:cNvSpPr/>
            <p:nvPr/>
          </p:nvSpPr>
          <p:spPr>
            <a:xfrm>
              <a:off x="1528151" y="2365148"/>
              <a:ext cx="437620" cy="437620"/>
            </a:xfrm>
            <a:prstGeom prst="ellipse">
              <a:avLst/>
            </a:prstGeom>
            <a:solidFill>
              <a:srgbClr val="CCB4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15 Forma libre"/>
            <p:cNvSpPr/>
            <p:nvPr/>
          </p:nvSpPr>
          <p:spPr>
            <a:xfrm rot="17700000">
              <a:off x="1009855" y="2974247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30480" bIns="-1" numCol="1" spcCol="1270" anchor="ctr" anchorCtr="0">
              <a:noAutofit/>
            </a:bodyPr>
            <a:lstStyle/>
            <a:p>
              <a:pPr lvl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Colombia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16 Forma libre"/>
            <p:cNvSpPr/>
            <p:nvPr/>
          </p:nvSpPr>
          <p:spPr>
            <a:xfrm rot="17700000">
              <a:off x="1577456" y="17565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79" tIns="-1" rIns="0" bIns="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1995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17 Elipse"/>
            <p:cNvSpPr/>
            <p:nvPr/>
          </p:nvSpPr>
          <p:spPr>
            <a:xfrm>
              <a:off x="2029210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702670"/>
                <a:satOff val="-7514"/>
                <a:lumOff val="1961"/>
                <a:alphaOff val="0"/>
              </a:schemeClr>
            </a:fillRef>
            <a:effectRef idx="0">
              <a:schemeClr val="accent2">
                <a:hueOff val="702670"/>
                <a:satOff val="-7514"/>
                <a:lumOff val="1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19 Forma libre"/>
            <p:cNvSpPr/>
            <p:nvPr/>
          </p:nvSpPr>
          <p:spPr>
            <a:xfrm rot="17700000">
              <a:off x="1510914" y="2974247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30480" bIns="-1" numCol="1" spcCol="1270" anchor="ctr" anchorCtr="0">
              <a:noAutofit/>
            </a:bodyPr>
            <a:lstStyle/>
            <a:p>
              <a:pPr lvl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Chile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22 Forma libre"/>
            <p:cNvSpPr/>
            <p:nvPr/>
          </p:nvSpPr>
          <p:spPr>
            <a:xfrm rot="17700000">
              <a:off x="2078514" y="17565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79" tIns="-1" rIns="0" bIns="0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1999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23 Elipse"/>
            <p:cNvSpPr/>
            <p:nvPr/>
          </p:nvSpPr>
          <p:spPr>
            <a:xfrm>
              <a:off x="2530268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405340"/>
                <a:satOff val="-15028"/>
                <a:lumOff val="3922"/>
                <a:alphaOff val="0"/>
              </a:schemeClr>
            </a:fillRef>
            <a:effectRef idx="0">
              <a:schemeClr val="accent2">
                <a:hueOff val="1405340"/>
                <a:satOff val="-15028"/>
                <a:lumOff val="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24 Forma libre"/>
            <p:cNvSpPr/>
            <p:nvPr/>
          </p:nvSpPr>
          <p:spPr>
            <a:xfrm rot="17700000">
              <a:off x="2011972" y="2974247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-1" rIns="30479" bIns="0" numCol="1" spcCol="1270" anchor="ctr" anchorCtr="0">
              <a:noAutofit/>
            </a:bodyPr>
            <a:lstStyle/>
            <a:p>
              <a:pPr lvl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Israel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25 Forma libre"/>
            <p:cNvSpPr/>
            <p:nvPr/>
          </p:nvSpPr>
          <p:spPr>
            <a:xfrm rot="17700000">
              <a:off x="2579573" y="17565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79" tIns="0" rIns="0" bIns="-1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2000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26 Elipse"/>
            <p:cNvSpPr/>
            <p:nvPr/>
          </p:nvSpPr>
          <p:spPr>
            <a:xfrm>
              <a:off x="3031327" y="2365148"/>
              <a:ext cx="437620" cy="437620"/>
            </a:xfrm>
            <a:prstGeom prst="ellipse">
              <a:avLst/>
            </a:prstGeom>
            <a:solidFill>
              <a:srgbClr val="72D01D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2108009"/>
                <a:satOff val="-22542"/>
                <a:lumOff val="588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27 Forma libre"/>
            <p:cNvSpPr/>
            <p:nvPr/>
          </p:nvSpPr>
          <p:spPr>
            <a:xfrm rot="17700000">
              <a:off x="2487507" y="2942957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-1" rIns="30480" bIns="0" numCol="1" spcCol="1270" anchor="ctr" anchorCtr="0">
              <a:noAutofit/>
            </a:bodyPr>
            <a:lstStyle/>
            <a:p>
              <a:pPr lvl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Unión Europea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28 Forma libre"/>
            <p:cNvSpPr/>
            <p:nvPr/>
          </p:nvSpPr>
          <p:spPr>
            <a:xfrm rot="17700000">
              <a:off x="3057812" y="17377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-1" rIns="-1" bIns="-1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2000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29 Elipse"/>
            <p:cNvSpPr/>
            <p:nvPr/>
          </p:nvSpPr>
          <p:spPr>
            <a:xfrm>
              <a:off x="3532385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2810679"/>
                <a:satOff val="-30056"/>
                <a:lumOff val="7843"/>
                <a:alphaOff val="0"/>
              </a:schemeClr>
            </a:fillRef>
            <a:effectRef idx="0">
              <a:schemeClr val="accent2">
                <a:hueOff val="2810679"/>
                <a:satOff val="-30056"/>
                <a:lumOff val="78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30 Forma libre"/>
            <p:cNvSpPr/>
            <p:nvPr/>
          </p:nvSpPr>
          <p:spPr>
            <a:xfrm rot="17700000">
              <a:off x="3038974" y="3037642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27940" bIns="0" numCol="1" spcCol="1270" anchor="ctr" anchorCtr="0">
              <a:noAutofit/>
            </a:bodyPr>
            <a:lstStyle/>
            <a:p>
              <a:pPr lvl="0" algn="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kern="1200" dirty="0" smtClean="0">
                  <a:latin typeface="Arial" pitchFamily="34" charset="0"/>
                  <a:cs typeface="Arial" pitchFamily="34" charset="0"/>
                </a:rPr>
                <a:t>Islandia, Liechtenstein, Noruega, Suiza</a:t>
              </a:r>
              <a:endParaRPr lang="es-MX" sz="11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31 Forma libre"/>
            <p:cNvSpPr/>
            <p:nvPr/>
          </p:nvSpPr>
          <p:spPr>
            <a:xfrm rot="17700000">
              <a:off x="3581690" y="17565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39" tIns="0" rIns="0" bIns="-1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100" kern="1200" dirty="0" smtClean="0">
                  <a:latin typeface="Arial" pitchFamily="34" charset="0"/>
                  <a:cs typeface="Arial" pitchFamily="34" charset="0"/>
                </a:rPr>
                <a:t> 2001</a:t>
              </a:r>
              <a:endParaRPr lang="es-MX" sz="11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32 Elipse"/>
            <p:cNvSpPr/>
            <p:nvPr/>
          </p:nvSpPr>
          <p:spPr>
            <a:xfrm>
              <a:off x="4033444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3513349"/>
                <a:satOff val="-37570"/>
                <a:lumOff val="9804"/>
                <a:alphaOff val="0"/>
              </a:schemeClr>
            </a:fillRef>
            <a:effectRef idx="0">
              <a:schemeClr val="accent2">
                <a:hueOff val="3513349"/>
                <a:satOff val="-37570"/>
                <a:lumOff val="980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33 Forma libre"/>
            <p:cNvSpPr/>
            <p:nvPr/>
          </p:nvSpPr>
          <p:spPr>
            <a:xfrm rot="17700000">
              <a:off x="3569328" y="3021368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30480" bIns="-1" numCol="1" spcCol="1270" anchor="ctr" anchorCtr="0">
              <a:noAutofit/>
            </a:bodyPr>
            <a:lstStyle/>
            <a:p>
              <a:pPr lvl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Uruguay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34 Forma libre"/>
            <p:cNvSpPr/>
            <p:nvPr/>
          </p:nvSpPr>
          <p:spPr>
            <a:xfrm rot="17700000">
              <a:off x="4050593" y="1731610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0" rIns="0" bIns="-1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2004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35 Elipse"/>
            <p:cNvSpPr/>
            <p:nvPr/>
          </p:nvSpPr>
          <p:spPr>
            <a:xfrm>
              <a:off x="4534503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216019"/>
                <a:satOff val="-45083"/>
                <a:lumOff val="11765"/>
                <a:alphaOff val="0"/>
              </a:schemeClr>
            </a:fillRef>
            <a:effectRef idx="0">
              <a:schemeClr val="accent2">
                <a:hueOff val="4216019"/>
                <a:satOff val="-45083"/>
                <a:lumOff val="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36 Forma libre"/>
            <p:cNvSpPr/>
            <p:nvPr/>
          </p:nvSpPr>
          <p:spPr>
            <a:xfrm rot="17700000">
              <a:off x="4039236" y="3021368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30480" bIns="0" numCol="1" spcCol="1270" anchor="ctr" anchorCtr="0">
              <a:noAutofit/>
            </a:bodyPr>
            <a:lstStyle/>
            <a:p>
              <a:pPr lvl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Japón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37 Forma libre"/>
            <p:cNvSpPr/>
            <p:nvPr/>
          </p:nvSpPr>
          <p:spPr>
            <a:xfrm rot="17700000">
              <a:off x="4559975" y="17377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0" rIns="0" bIns="-1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2005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38 Elipse"/>
            <p:cNvSpPr/>
            <p:nvPr/>
          </p:nvSpPr>
          <p:spPr>
            <a:xfrm>
              <a:off x="5035561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918688"/>
                <a:satOff val="-52597"/>
                <a:lumOff val="13726"/>
                <a:alphaOff val="0"/>
              </a:schemeClr>
            </a:fillRef>
            <a:effectRef idx="0">
              <a:schemeClr val="accent2">
                <a:hueOff val="4918688"/>
                <a:satOff val="-52597"/>
                <a:lumOff val="1372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39 Forma libre"/>
            <p:cNvSpPr/>
            <p:nvPr/>
          </p:nvSpPr>
          <p:spPr>
            <a:xfrm rot="17700000">
              <a:off x="4530031" y="3010166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30480" bIns="-1" numCol="1" spcCol="1270" anchor="ctr" anchorCtr="0">
              <a:noAutofit/>
            </a:bodyPr>
            <a:lstStyle/>
            <a:p>
              <a:pPr lvl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Perú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40 Forma libre"/>
            <p:cNvSpPr/>
            <p:nvPr/>
          </p:nvSpPr>
          <p:spPr>
            <a:xfrm rot="17700000">
              <a:off x="5052952" y="17377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-1" rIns="-1" bIns="0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2012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41 Elipse"/>
            <p:cNvSpPr/>
            <p:nvPr/>
          </p:nvSpPr>
          <p:spPr>
            <a:xfrm>
              <a:off x="5536620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5621358"/>
                <a:satOff val="-60111"/>
                <a:lumOff val="15687"/>
                <a:alphaOff val="0"/>
              </a:schemeClr>
            </a:fillRef>
            <a:effectRef idx="0">
              <a:schemeClr val="accent2">
                <a:hueOff val="5621358"/>
                <a:satOff val="-60111"/>
                <a:lumOff val="1568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42 Forma libre"/>
            <p:cNvSpPr/>
            <p:nvPr/>
          </p:nvSpPr>
          <p:spPr>
            <a:xfrm rot="17700000">
              <a:off x="4999510" y="3033596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-1" rIns="27939" bIns="0" numCol="1" spcCol="1270" anchor="ctr" anchorCtr="0">
              <a:noAutofit/>
            </a:bodyPr>
            <a:lstStyle/>
            <a:p>
              <a:pPr lvl="0" algn="r" defTabSz="4889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s-MX" sz="1100" kern="1200" dirty="0" smtClean="0">
                  <a:latin typeface="Arial" pitchFamily="34" charset="0"/>
                  <a:cs typeface="Arial" pitchFamily="34" charset="0"/>
                </a:rPr>
                <a:t>Centroamérica</a:t>
              </a:r>
              <a:endParaRPr lang="es-MX" sz="11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43 Forma libre"/>
            <p:cNvSpPr/>
            <p:nvPr/>
          </p:nvSpPr>
          <p:spPr>
            <a:xfrm rot="17700000">
              <a:off x="5585924" y="17565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-1" rIns="0" bIns="-1" numCol="1" spcCol="1270" anchor="t" anchorCtr="0">
              <a:noAutofit/>
            </a:bodyPr>
            <a:lstStyle/>
            <a:p>
              <a:pPr marL="114300" lvl="1" indent="-114300" algn="l" defTabSz="5334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har char="••"/>
              </a:pPr>
              <a:r>
                <a:rPr lang="es-MX" sz="1200" kern="1200" dirty="0" smtClean="0">
                  <a:latin typeface="Arial" pitchFamily="34" charset="0"/>
                  <a:cs typeface="Arial" pitchFamily="34" charset="0"/>
                </a:rPr>
                <a:t>2013</a:t>
              </a:r>
              <a:endParaRPr lang="es-MX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45 Forma libre"/>
            <p:cNvSpPr/>
            <p:nvPr/>
          </p:nvSpPr>
          <p:spPr>
            <a:xfrm>
              <a:off x="7294008" y="1368191"/>
              <a:ext cx="1167458" cy="1096010"/>
            </a:xfrm>
            <a:custGeom>
              <a:avLst/>
              <a:gdLst>
                <a:gd name="connsiteX0" fmla="*/ 0 w 1167458"/>
                <a:gd name="connsiteY0" fmla="*/ 0 h 1096010"/>
                <a:gd name="connsiteX1" fmla="*/ 1167458 w 1167458"/>
                <a:gd name="connsiteY1" fmla="*/ 0 h 1096010"/>
                <a:gd name="connsiteX2" fmla="*/ 1167458 w 1167458"/>
                <a:gd name="connsiteY2" fmla="*/ 1096010 h 1096010"/>
                <a:gd name="connsiteX3" fmla="*/ 0 w 1167458"/>
                <a:gd name="connsiteY3" fmla="*/ 1096010 h 1096010"/>
                <a:gd name="connsiteX4" fmla="*/ 0 w 1167458"/>
                <a:gd name="connsiteY4" fmla="*/ 0 h 1096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7458" h="1096010">
                  <a:moveTo>
                    <a:pt x="0" y="0"/>
                  </a:moveTo>
                  <a:lnTo>
                    <a:pt x="1167458" y="0"/>
                  </a:lnTo>
                  <a:lnTo>
                    <a:pt x="1167458" y="1096010"/>
                  </a:lnTo>
                  <a:lnTo>
                    <a:pt x="0" y="10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56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>
                  <a:latin typeface="Arial" pitchFamily="34" charset="0"/>
                  <a:cs typeface="Arial" pitchFamily="34" charset="0"/>
                </a:rPr>
                <a:t>TLC recientes</a:t>
              </a:r>
              <a:endParaRPr lang="es-MX" sz="140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46 Elipse"/>
            <p:cNvSpPr/>
            <p:nvPr/>
          </p:nvSpPr>
          <p:spPr>
            <a:xfrm>
              <a:off x="7223756" y="2400775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6324028"/>
                <a:satOff val="-67625"/>
                <a:lumOff val="17647"/>
                <a:alphaOff val="0"/>
              </a:schemeClr>
            </a:fillRef>
            <a:effectRef idx="0">
              <a:schemeClr val="accent2">
                <a:hueOff val="6324028"/>
                <a:satOff val="-67625"/>
                <a:lumOff val="1764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47 Forma libre"/>
            <p:cNvSpPr/>
            <p:nvPr/>
          </p:nvSpPr>
          <p:spPr>
            <a:xfrm rot="17700000">
              <a:off x="6729208" y="3015229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35560" bIns="-1" numCol="1" spcCol="1270" anchor="ctr" anchorCtr="0">
              <a:noAutofit/>
            </a:bodyPr>
            <a:lstStyle/>
            <a:p>
              <a:pPr lvl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1" kern="1200" dirty="0" smtClean="0">
                  <a:latin typeface="Arial" pitchFamily="34" charset="0"/>
                  <a:cs typeface="Arial" pitchFamily="34" charset="0"/>
                </a:rPr>
                <a:t>Alianza Pacífico</a:t>
              </a:r>
              <a:endParaRPr lang="es-MX" sz="140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48 Rectángulo"/>
            <p:cNvSpPr/>
            <p:nvPr/>
          </p:nvSpPr>
          <p:spPr>
            <a:xfrm rot="17700000">
              <a:off x="7118675" y="1756529"/>
              <a:ext cx="906624" cy="4371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49 Elipse"/>
            <p:cNvSpPr/>
            <p:nvPr/>
          </p:nvSpPr>
          <p:spPr>
            <a:xfrm>
              <a:off x="7791665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7026698"/>
                <a:satOff val="-75139"/>
                <a:lumOff val="19608"/>
                <a:alphaOff val="0"/>
              </a:schemeClr>
            </a:fillRef>
            <a:effectRef idx="0">
              <a:schemeClr val="accent2">
                <a:hueOff val="7026698"/>
                <a:satOff val="-75139"/>
                <a:lumOff val="19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50 Forma libre"/>
            <p:cNvSpPr/>
            <p:nvPr/>
          </p:nvSpPr>
          <p:spPr>
            <a:xfrm rot="17700000">
              <a:off x="7273349" y="2974247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60959" bIns="0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kern="1200" dirty="0" smtClean="0">
                  <a:latin typeface="Arial" pitchFamily="34" charset="0"/>
                  <a:cs typeface="Arial" pitchFamily="34" charset="0"/>
                </a:rPr>
                <a:t>TPP</a:t>
              </a:r>
              <a:endParaRPr lang="es-MX" sz="24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51 Rectángulo"/>
            <p:cNvSpPr/>
            <p:nvPr/>
          </p:nvSpPr>
          <p:spPr>
            <a:xfrm rot="17700000">
              <a:off x="7619734" y="1756529"/>
              <a:ext cx="906624" cy="4371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52 Elipse"/>
            <p:cNvSpPr/>
            <p:nvPr/>
          </p:nvSpPr>
          <p:spPr>
            <a:xfrm>
              <a:off x="8250997" y="2365148"/>
              <a:ext cx="437620" cy="4376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7729367"/>
                <a:satOff val="-82653"/>
                <a:lumOff val="21569"/>
                <a:alphaOff val="0"/>
              </a:schemeClr>
            </a:fillRef>
            <a:effectRef idx="0">
              <a:schemeClr val="accent2">
                <a:hueOff val="7729367"/>
                <a:satOff val="-82653"/>
                <a:lumOff val="2156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53 Forma libre"/>
            <p:cNvSpPr/>
            <p:nvPr/>
          </p:nvSpPr>
          <p:spPr>
            <a:xfrm rot="17700000">
              <a:off x="7774407" y="2974247"/>
              <a:ext cx="906624" cy="437140"/>
            </a:xfrm>
            <a:custGeom>
              <a:avLst/>
              <a:gdLst>
                <a:gd name="connsiteX0" fmla="*/ 0 w 906624"/>
                <a:gd name="connsiteY0" fmla="*/ 0 h 437140"/>
                <a:gd name="connsiteX1" fmla="*/ 906624 w 906624"/>
                <a:gd name="connsiteY1" fmla="*/ 0 h 437140"/>
                <a:gd name="connsiteX2" fmla="*/ 906624 w 906624"/>
                <a:gd name="connsiteY2" fmla="*/ 437140 h 437140"/>
                <a:gd name="connsiteX3" fmla="*/ 0 w 906624"/>
                <a:gd name="connsiteY3" fmla="*/ 437140 h 437140"/>
                <a:gd name="connsiteX4" fmla="*/ 0 w 906624"/>
                <a:gd name="connsiteY4" fmla="*/ 0 h 43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6624" h="437140">
                  <a:moveTo>
                    <a:pt x="0" y="0"/>
                  </a:moveTo>
                  <a:lnTo>
                    <a:pt x="906624" y="0"/>
                  </a:lnTo>
                  <a:lnTo>
                    <a:pt x="906624" y="437140"/>
                  </a:lnTo>
                  <a:lnTo>
                    <a:pt x="0" y="4371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-1" rIns="35559" bIns="0" numCol="1" spcCol="1270" anchor="ctr" anchorCtr="0">
              <a:noAutofit/>
            </a:bodyPr>
            <a:lstStyle/>
            <a:p>
              <a:pPr lvl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>
                  <a:latin typeface="Arial" pitchFamily="34" charset="0"/>
                  <a:cs typeface="Arial" pitchFamily="34" charset="0"/>
                </a:rPr>
                <a:t>Panamá</a:t>
              </a:r>
              <a:endParaRPr lang="es-MX" sz="24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54 Rectángulo"/>
            <p:cNvSpPr/>
            <p:nvPr/>
          </p:nvSpPr>
          <p:spPr>
            <a:xfrm rot="17700000">
              <a:off x="8120792" y="1756529"/>
              <a:ext cx="906624" cy="4371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Flecha derecha 1"/>
          <p:cNvSpPr/>
          <p:nvPr/>
        </p:nvSpPr>
        <p:spPr>
          <a:xfrm>
            <a:off x="1247386" y="4724400"/>
            <a:ext cx="6413989" cy="1058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426105" y="5562600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800" b="1" u="sng" dirty="0" smtClean="0">
                <a:solidFill>
                  <a:srgbClr val="FF0000"/>
                </a:solidFill>
              </a:rPr>
              <a:t>13 TLC – Casi todos con Capítulos OTC</a:t>
            </a:r>
          </a:p>
        </p:txBody>
      </p:sp>
    </p:spTree>
    <p:extLst>
      <p:ext uri="{BB962C8B-B14F-4D97-AF65-F5344CB8AC3E}">
        <p14:creationId xmlns:p14="http://schemas.microsoft.com/office/powerpoint/2010/main" val="39774045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0" y="914400"/>
            <a:ext cx="5867400" cy="1143001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4000" b="1" dirty="0" smtClean="0">
                <a:solidFill>
                  <a:schemeClr val="accent3">
                    <a:lumMod val="50000"/>
                  </a:schemeClr>
                </a:solidFill>
              </a:rPr>
              <a:t>TLCAN </a:t>
            </a:r>
          </a:p>
          <a:p>
            <a:pPr eaLnBrk="1" hangingPunct="1">
              <a:defRPr/>
            </a:pPr>
            <a:r>
              <a:rPr lang="es-ES" sz="3200" b="1" dirty="0" smtClean="0">
                <a:solidFill>
                  <a:schemeClr val="accent3">
                    <a:lumMod val="50000"/>
                  </a:schemeClr>
                </a:solidFill>
              </a:rPr>
              <a:t>Capítulo IX – Medidas Relativas a la Normalización</a:t>
            </a:r>
          </a:p>
        </p:txBody>
      </p:sp>
      <p:pic>
        <p:nvPicPr>
          <p:cNvPr id="52229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209800"/>
            <a:ext cx="8305800" cy="44958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Principios fundamentales del Acuerdo OTC.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Ámbito de aplicación (bienes </a:t>
            </a:r>
            <a:r>
              <a:rPr lang="es-ES" sz="2000" b="1" u="sng" dirty="0" smtClean="0"/>
              <a:t>y servicios</a:t>
            </a:r>
            <a:r>
              <a:rPr lang="es-ES" sz="2000" b="1" dirty="0" smtClean="0"/>
              <a:t>) y se alienta aplicación de entidades sub-federales y organismos de normalización.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Derecho a adoptar medidas relativas a la normalización y a fijar niveles de protección.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Compatibilidad y equivalencia (cooperación y transparencia).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Evaluación de riesgo para establecer niveles de protección.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Evaluación de la conformidad.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Notificación, publicación y suministro de información.**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Centros de información.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Cooperación Técnica.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Comité de Medidas Relativas a la Normalización y Subcomités.**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Consultas técnicas.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ES" sz="2000" b="1" dirty="0" smtClean="0"/>
              <a:t>Definiciones.**</a:t>
            </a:r>
            <a:endParaRPr lang="es-ES" sz="2400" b="1" dirty="0" smtClean="0"/>
          </a:p>
        </p:txBody>
      </p:sp>
      <p:pic>
        <p:nvPicPr>
          <p:cNvPr id="2052" name="Picture 4" descr="http://hombresdelpoder.com/noticias/2005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52400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898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523999"/>
            <a:ext cx="8534400" cy="1143001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>
              <a:defRPr/>
            </a:pP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Alianza del Pacífico              Tratado de Asociación Transpacífico</a:t>
            </a:r>
            <a:endParaRPr lang="es-ES" sz="1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9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10208" y="2362200"/>
            <a:ext cx="3528392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Incorporación del Acuerdo OTC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Normas Internacionales**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Cooperación y Facilitación del Comercio**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Reglamentos técnicos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Evaluación de la conformidad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Transparencia**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Comité OTC facultado para avanzar en iniciativas de cooperación y facilitación del comercio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Anexos de implementación**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Consultas técnicas</a:t>
            </a:r>
          </a:p>
        </p:txBody>
      </p:sp>
      <p:pic>
        <p:nvPicPr>
          <p:cNvPr id="8" name="Picture 2" descr="https://encrypted-tbn0.gstatic.com/images?q=tbn:ANd9GcT92o89TyOD9AqSAsC85jML1XH7-3a3slyjPUdE819qYBV7TY8sh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7614"/>
            <a:ext cx="2286000" cy="122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119" y="865745"/>
            <a:ext cx="2180062" cy="88685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712804" y="2362200"/>
            <a:ext cx="352839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Incorporación del Acuerdo OTC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Normas Internacionales**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Evaluación de la conformidad**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Transparencia**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Periodo de cumplimiento para los reglamentos técnicos y PEC**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Cooperación y </a:t>
            </a:r>
            <a:r>
              <a:rPr lang="es-ES_tradnl" sz="1900" dirty="0" smtClean="0">
                <a:latin typeface="Calibri" panose="020F0502020204030204" pitchFamily="34" charset="0"/>
              </a:rPr>
              <a:t>Fa</a:t>
            </a: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cilitación del Comercio**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Intercambio de Información y Discusiones Técnicas**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latin typeface="Calibri" panose="020F0502020204030204" pitchFamily="34" charset="0"/>
              </a:rPr>
              <a:t>Comité OTC</a:t>
            </a:r>
          </a:p>
          <a:p>
            <a:pPr marL="285750" lvl="1" indent="-285750" algn="l">
              <a:buFont typeface="Wingdings" panose="05000000000000000000" pitchFamily="2" charset="2"/>
              <a:buChar char="Ø"/>
            </a:pPr>
            <a:r>
              <a:rPr lang="es-ES_tradnl" sz="1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Anexos (7)**</a:t>
            </a:r>
          </a:p>
        </p:txBody>
      </p:sp>
    </p:spTree>
    <p:extLst>
      <p:ext uri="{BB962C8B-B14F-4D97-AF65-F5344CB8AC3E}">
        <p14:creationId xmlns:p14="http://schemas.microsoft.com/office/powerpoint/2010/main" val="16771026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725488" y="3305175"/>
            <a:ext cx="7808912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Disciplinas comunes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1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Incorporación del Acuerdo OTC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b="1" dirty="0" smtClean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Ámbito de aplicación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b="1" dirty="0" smtClean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Cooperación Técnica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b="1" dirty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Intercambio de información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b="1" dirty="0" smtClean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Comité de Obstáculos Técnicos al Comercio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9876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30480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lecha derecha 3"/>
          <p:cNvSpPr/>
          <p:nvPr/>
        </p:nvSpPr>
        <p:spPr>
          <a:xfrm>
            <a:off x="1905000" y="1219200"/>
            <a:ext cx="5229614" cy="600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219200"/>
            <a:ext cx="1659482" cy="649092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800" b="1" u="sng" dirty="0" smtClean="0">
                <a:solidFill>
                  <a:srgbClr val="FF0000"/>
                </a:solidFill>
              </a:rPr>
              <a:t>AOTC/ TLCAN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03518" y="1295400"/>
            <a:ext cx="1659482" cy="649092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800" b="1" u="sng" dirty="0" smtClean="0">
                <a:solidFill>
                  <a:srgbClr val="FF0000"/>
                </a:solidFill>
              </a:rPr>
              <a:t>AP / TPP</a:t>
            </a:r>
          </a:p>
        </p:txBody>
      </p:sp>
    </p:spTree>
    <p:extLst>
      <p:ext uri="{BB962C8B-B14F-4D97-AF65-F5344CB8AC3E}">
        <p14:creationId xmlns:p14="http://schemas.microsoft.com/office/powerpoint/2010/main" val="38709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725488" y="3305175"/>
            <a:ext cx="7808912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Disciplinas “OMC plus”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11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Transparencia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b="1" dirty="0" smtClean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Evaluación de la Conformidad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b="1" dirty="0" smtClean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Cooperación Regulatoria (incluyendo Anexos)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b="1" dirty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Normas Internacionales</a:t>
            </a:r>
          </a:p>
          <a:p>
            <a:pPr marL="342900" indent="-342900" algn="just">
              <a:spcBef>
                <a:spcPct val="0"/>
              </a:spcBef>
              <a:buClrTx/>
              <a:buSzTx/>
            </a:pPr>
            <a:endParaRPr lang="es-ES" altLang="en-US" b="1" dirty="0">
              <a:solidFill>
                <a:schemeClr val="tx2"/>
              </a:solidFill>
            </a:endParaRPr>
          </a:p>
          <a:p>
            <a:pPr marL="342900" indent="-342900" algn="just">
              <a:spcBef>
                <a:spcPct val="0"/>
              </a:spcBef>
              <a:buClrTx/>
              <a:buSzTx/>
            </a:pPr>
            <a:r>
              <a:rPr lang="es-ES" altLang="en-US" b="1" dirty="0" smtClean="0">
                <a:solidFill>
                  <a:schemeClr val="tx2"/>
                </a:solidFill>
              </a:rPr>
              <a:t>Consultas Técnicas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9876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304800"/>
            <a:ext cx="27305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lecha derecha 3"/>
          <p:cNvSpPr/>
          <p:nvPr/>
        </p:nvSpPr>
        <p:spPr>
          <a:xfrm>
            <a:off x="1905000" y="1219200"/>
            <a:ext cx="5229614" cy="600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219200"/>
            <a:ext cx="1659482" cy="649092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800" b="1" u="sng" dirty="0" smtClean="0">
                <a:solidFill>
                  <a:srgbClr val="FF0000"/>
                </a:solidFill>
              </a:rPr>
              <a:t>AOTC/ TLCAN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103518" y="1295400"/>
            <a:ext cx="1659482" cy="649092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s-ES" sz="2800" b="1" u="sng" dirty="0" smtClean="0">
                <a:solidFill>
                  <a:srgbClr val="FF0000"/>
                </a:solidFill>
              </a:rPr>
              <a:t>AP / TPP</a:t>
            </a:r>
          </a:p>
        </p:txBody>
      </p:sp>
    </p:spTree>
    <p:extLst>
      <p:ext uri="{BB962C8B-B14F-4D97-AF65-F5344CB8AC3E}">
        <p14:creationId xmlns:p14="http://schemas.microsoft.com/office/powerpoint/2010/main" val="15786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0B1F0E-C675-4AC3-AAEF-227E84020901}"/>
</file>

<file path=customXml/itemProps2.xml><?xml version="1.0" encoding="utf-8"?>
<ds:datastoreItem xmlns:ds="http://schemas.openxmlformats.org/officeDocument/2006/customXml" ds:itemID="{DB69F7CB-776F-439C-91E0-F40D02F72E7B}"/>
</file>

<file path=customXml/itemProps3.xml><?xml version="1.0" encoding="utf-8"?>
<ds:datastoreItem xmlns:ds="http://schemas.openxmlformats.org/officeDocument/2006/customXml" ds:itemID="{D03BAF34-CCE5-4FE0-A700-9A87009069A7}"/>
</file>

<file path=customXml/itemProps4.xml><?xml version="1.0" encoding="utf-8"?>
<ds:datastoreItem xmlns:ds="http://schemas.openxmlformats.org/officeDocument/2006/customXml" ds:itemID="{EADFB9D0-B1EF-4996-853C-370BEBC0E48B}"/>
</file>

<file path=docProps/app.xml><?xml version="1.0" encoding="utf-8"?>
<Properties xmlns="http://schemas.openxmlformats.org/officeDocument/2006/extended-properties" xmlns:vt="http://schemas.openxmlformats.org/officeDocument/2006/docPropsVTypes">
  <TotalTime>5686</TotalTime>
  <Words>1373</Words>
  <Application>Microsoft Office PowerPoint</Application>
  <PresentationFormat>Presentación en pantalla (4:3)</PresentationFormat>
  <Paragraphs>206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Vannessa Tena Lopez</dc:creator>
  <cp:lastModifiedBy>Sofía Guadalupe Flores Palomar</cp:lastModifiedBy>
  <cp:revision>406</cp:revision>
  <cp:lastPrinted>2013-06-05T22:45:24Z</cp:lastPrinted>
  <dcterms:created xsi:type="dcterms:W3CDTF">2013-01-31T02:07:21Z</dcterms:created>
  <dcterms:modified xsi:type="dcterms:W3CDTF">2016-02-10T18:43:17Z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60a96949-28a0-426f-b16c-06b2630df7c3</vt:lpwstr>
  </property>
</Properties>
</file>