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75" r:id="rId4"/>
    <p:sldId id="276" r:id="rId5"/>
    <p:sldId id="280" r:id="rId6"/>
    <p:sldId id="257" r:id="rId7"/>
    <p:sldId id="277" r:id="rId8"/>
    <p:sldId id="281" r:id="rId9"/>
    <p:sldId id="272" r:id="rId10"/>
    <p:sldId id="259" r:id="rId11"/>
    <p:sldId id="260" r:id="rId12"/>
    <p:sldId id="261" r:id="rId13"/>
    <p:sldId id="262" r:id="rId14"/>
    <p:sldId id="26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2BDFD98-DEAE-B641-9B9C-6FAADB384445}">
          <p14:sldIdLst>
            <p14:sldId id="256"/>
            <p14:sldId id="274"/>
          </p14:sldIdLst>
        </p14:section>
        <p14:section name="Untitled Section" id="{E944DBD6-88F0-714B-B201-B316E6320617}">
          <p14:sldIdLst>
            <p14:sldId id="275"/>
            <p14:sldId id="276"/>
            <p14:sldId id="280"/>
            <p14:sldId id="257"/>
            <p14:sldId id="277"/>
            <p14:sldId id="281"/>
            <p14:sldId id="272"/>
            <p14:sldId id="259"/>
            <p14:sldId id="260"/>
            <p14:sldId id="261"/>
            <p14:sldId id="262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4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# of STCs</c:v>
                </c:pt>
              </c:strCache>
            </c:strRef>
          </c:tx>
          <c:invertIfNegative val="0"/>
          <c:cat>
            <c:strRef>
              <c:f>Sheet1!$A$2:$A$19</c:f>
              <c:strCache>
                <c:ptCount val="18"/>
                <c:pt idx="0">
                  <c:v>China</c:v>
                </c:pt>
                <c:pt idx="1">
                  <c:v>India</c:v>
                </c:pt>
                <c:pt idx="2">
                  <c:v>EU</c:v>
                </c:pt>
                <c:pt idx="3">
                  <c:v>Indonesia</c:v>
                </c:pt>
                <c:pt idx="4">
                  <c:v>Ecuador</c:v>
                </c:pt>
                <c:pt idx="5">
                  <c:v>Russia</c:v>
                </c:pt>
                <c:pt idx="6">
                  <c:v>Brazil</c:v>
                </c:pt>
                <c:pt idx="7">
                  <c:v>GSO</c:v>
                </c:pt>
                <c:pt idx="8">
                  <c:v>Colombia</c:v>
                </c:pt>
                <c:pt idx="9">
                  <c:v>Korea</c:v>
                </c:pt>
                <c:pt idx="10">
                  <c:v>Peru</c:v>
                </c:pt>
                <c:pt idx="11">
                  <c:v>UAE</c:v>
                </c:pt>
                <c:pt idx="12">
                  <c:v>Singapore</c:v>
                </c:pt>
                <c:pt idx="13">
                  <c:v>Saudi Arabia</c:v>
                </c:pt>
                <c:pt idx="14">
                  <c:v>Chile</c:v>
                </c:pt>
                <c:pt idx="15">
                  <c:v>Thailand</c:v>
                </c:pt>
                <c:pt idx="16">
                  <c:v>Chinese Taipei</c:v>
                </c:pt>
                <c:pt idx="17">
                  <c:v>Turkey</c:v>
                </c:pt>
              </c:strCache>
            </c:strRef>
          </c:cat>
          <c:val>
            <c:numRef>
              <c:f>Sheet1!$B$2:$B$19</c:f>
              <c:numCache>
                <c:formatCode>General</c:formatCode>
                <c:ptCount val="18"/>
                <c:pt idx="0">
                  <c:v>8</c:v>
                </c:pt>
                <c:pt idx="1">
                  <c:v>8</c:v>
                </c:pt>
                <c:pt idx="2">
                  <c:v>7</c:v>
                </c:pt>
                <c:pt idx="3">
                  <c:v>4</c:v>
                </c:pt>
                <c:pt idx="4">
                  <c:v>4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35175672"/>
        <c:axId val="535175280"/>
      </c:barChart>
      <c:valAx>
        <c:axId val="5351752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35175672"/>
        <c:crosses val="autoZero"/>
        <c:crossBetween val="between"/>
      </c:valAx>
      <c:catAx>
        <c:axId val="5351756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535175280"/>
        <c:crosses val="autoZero"/>
        <c:auto val="1"/>
        <c:lblAlgn val="ctr"/>
        <c:lblOffset val="100"/>
        <c:noMultiLvlLbl val="0"/>
      </c:cat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8348" y="1371600"/>
            <a:ext cx="8147304" cy="1344168"/>
          </a:xfrm>
        </p:spPr>
        <p:txBody>
          <a:bodyPr vert="horz" lIns="91440" tIns="45720" rIns="91440" bIns="45720" rtlCol="0" anchor="b" anchorCtr="0">
            <a:normAutofit/>
            <a:scene3d>
              <a:camera prst="orthographicFront"/>
              <a:lightRig rig="threePt" dir="t">
                <a:rot lat="0" lon="0" rev="10800000"/>
              </a:lightRig>
            </a:scene3d>
            <a:sp3d extrusionH="57150">
              <a:bevelT w="38100" h="38100" prst="relaxedInset"/>
              <a:bevelB w="38100" h="38100" prst="relaxedInset"/>
            </a:sp3d>
          </a:bodyPr>
          <a:lstStyle>
            <a:lvl1pPr algn="ctr" defTabSz="914400" rtl="0" eaLnBrk="1" latinLnBrk="0" hangingPunct="1">
              <a:lnSpc>
                <a:spcPts val="6400"/>
              </a:lnSpc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effectLst>
                  <a:outerShdw blurRad="25400" dist="19050" dir="4200000" algn="ctr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8348" y="2715767"/>
            <a:ext cx="8147304" cy="667512"/>
          </a:xfrm>
        </p:spPr>
        <p:txBody>
          <a:bodyPr vert="horz" lIns="91440" tIns="45720" rIns="91440" bIns="45720" rtlCol="0">
            <a:normAutofit/>
            <a:scene3d>
              <a:camera prst="orthographicFront"/>
              <a:lightRig rig="threePt" dir="t"/>
            </a:scene3d>
            <a:sp3d extrusionH="57150">
              <a:bevelT w="38100" h="38100" prst="relaxedInset"/>
              <a:bevelB w="38100" h="38100" prst="relaxedInset"/>
            </a:sp3d>
          </a:bodyPr>
          <a:lstStyle>
            <a:lvl1pPr marL="0" indent="0" algn="ctr" defTabSz="914400" rtl="0" eaLnBrk="1" latinLnBrk="0" hangingPunct="1">
              <a:spcBef>
                <a:spcPts val="0"/>
              </a:spcBef>
              <a:buClr>
                <a:schemeClr val="tx1">
                  <a:lumMod val="75000"/>
                  <a:lumOff val="25000"/>
                </a:schemeClr>
              </a:buClr>
              <a:buSzPct val="75000"/>
              <a:buFont typeface="Wingdings 2" pitchFamily="18" charset="2"/>
              <a:buNone/>
              <a:defRPr sz="2200" b="0" kern="1200" baseline="0">
                <a:solidFill>
                  <a:schemeClr val="bg1"/>
                </a:solidFill>
                <a:effectLst>
                  <a:outerShdw blurRad="25400" dist="254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B449D725-AF79-4FB6-8D02-83EAC61E3211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100" kern="120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076629CB-7937-4506-A327-ACF88B95BB03}" type="slidenum">
              <a:rPr lang="en-US" smtClean="0"/>
              <a:t>‹Nº›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540" y="416859"/>
            <a:ext cx="3840480" cy="1994647"/>
          </a:xfrm>
        </p:spPr>
        <p:txBody>
          <a:bodyPr anchor="b"/>
          <a:lstStyle>
            <a:lvl1pPr algn="ct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7540" y="2438400"/>
            <a:ext cx="3840480" cy="331694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4805045" y="430306"/>
            <a:ext cx="3840480" cy="5432612"/>
          </a:xfrm>
          <a:solidFill>
            <a:schemeClr val="bg1">
              <a:lumMod val="85000"/>
            </a:schemeClr>
          </a:solidFill>
          <a:ln w="127000" cap="sq">
            <a:solidFill>
              <a:schemeClr val="bg1"/>
            </a:solidFill>
            <a:miter lim="800000"/>
          </a:ln>
          <a:effectLst>
            <a:outerShdw blurRad="76200" dist="12700" dir="5400000" sx="100500" sy="100500" rotWithShape="0">
              <a:prstClr val="black">
                <a:alpha val="30000"/>
              </a:prstClr>
            </a:outerShdw>
          </a:effectLst>
          <a:scene3d>
            <a:camera prst="orthographicFront"/>
            <a:lightRig rig="threePt" dir="t"/>
          </a:scene3d>
          <a:sp3d extrusionH="50800">
            <a:extrusionClr>
              <a:schemeClr val="tx1"/>
            </a:extrusionClr>
            <a:contourClr>
              <a:schemeClr val="tx1"/>
            </a:contourClr>
          </a:sp3d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spcBef>
                <a:spcPts val="2000"/>
              </a:spcBef>
              <a:buClr>
                <a:schemeClr val="accent2">
                  <a:lumMod val="50000"/>
                  <a:lumOff val="50000"/>
                </a:schemeClr>
              </a:buClr>
              <a:buSzPct val="75000"/>
              <a:buFont typeface="Wingdings 2" pitchFamily="18" charset="2"/>
              <a:buNone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7pPr marL="2743200" indent="-457200">
              <a:defRPr/>
            </a:lvl7pPr>
            <a:lvl8pPr marL="2743200" indent="-457200">
              <a:defRPr/>
            </a:lvl8pPr>
            <a:lvl9pPr marL="2743200" indent="-457200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61412" y="417513"/>
            <a:ext cx="1600200" cy="5708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1174" y="417513"/>
            <a:ext cx="6499225" cy="570865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B449D725-AF79-4FB6-8D02-83EAC61E3211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100" kern="120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076629CB-7937-4506-A327-ACF88B95BB03}" type="slidenum">
              <a:rPr lang="en-US" smtClean="0"/>
              <a:t>‹Nº›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8475" y="4343398"/>
            <a:ext cx="8147049" cy="1346013"/>
          </a:xfrm>
        </p:spPr>
        <p:txBody>
          <a:bodyPr>
            <a:normAutofit/>
            <a:scene3d>
              <a:camera prst="orthographicFront"/>
              <a:lightRig rig="threePt" dir="t">
                <a:rot lat="0" lon="0" rev="10800000"/>
              </a:lightRig>
            </a:scene3d>
            <a:sp3d extrusionH="57150">
              <a:bevelT w="38100" h="38100" prst="relaxedInset"/>
              <a:bevelB w="38100" h="38100" prst="relaxedInset"/>
            </a:sp3d>
          </a:bodyPr>
          <a:lstStyle>
            <a:lvl1pPr>
              <a:lnSpc>
                <a:spcPts val="6400"/>
              </a:lnSpc>
              <a:defRPr sz="6000">
                <a:solidFill>
                  <a:schemeClr val="bg1"/>
                </a:solidFill>
                <a:effectLst>
                  <a:outerShdw blurRad="25400" dist="19050" dir="4200000" algn="ctr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8475" y="5688105"/>
            <a:ext cx="8147050" cy="663387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relaxedInset"/>
              <a:bevelB w="38100" h="38100" prst="relaxedInset"/>
            </a:sp3d>
          </a:bodyPr>
          <a:lstStyle>
            <a:lvl1pPr marL="0" indent="0" algn="ctr">
              <a:spcBef>
                <a:spcPts val="0"/>
              </a:spcBef>
              <a:buNone/>
              <a:defRPr b="0" baseline="0">
                <a:solidFill>
                  <a:schemeClr val="bg1"/>
                </a:solidFill>
                <a:effectLst>
                  <a:outerShdw blurRad="25400" dist="25400" dir="4200000" algn="ctr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B449D725-AF79-4FB6-8D02-83EAC61E3211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076629CB-7937-4506-A327-ACF88B95BB03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1981200" y="685800"/>
            <a:ext cx="5181600" cy="3352800"/>
          </a:xfrm>
          <a:solidFill>
            <a:schemeClr val="tx1">
              <a:lumMod val="75000"/>
            </a:schemeClr>
          </a:solidFill>
          <a:ln w="127000" cap="sq">
            <a:solidFill>
              <a:schemeClr val="tx1"/>
            </a:solidFill>
            <a:miter lim="800000"/>
          </a:ln>
          <a:effectLst>
            <a:outerShdw blurRad="63500" sx="101000" sy="101000" algn="ctr" rotWithShape="0">
              <a:schemeClr val="bg2">
                <a:lumMod val="20000"/>
                <a:lumOff val="80000"/>
                <a:alpha val="40000"/>
              </a:schemeClr>
            </a:outerShdw>
          </a:effectLst>
          <a:scene3d>
            <a:camera prst="orthographicFront"/>
            <a:lightRig rig="twoPt" dir="t">
              <a:rot lat="0" lon="0" rev="9000000"/>
            </a:lightRig>
          </a:scene3d>
          <a:sp3d prstMaterial="matte">
            <a:bevelT w="12700" prst="relaxedInset"/>
            <a:bevelB w="38100" h="127000" prst="relaxedInset"/>
            <a:extrusionClr>
              <a:schemeClr val="tx1"/>
            </a:extrusionClr>
            <a:contourClr>
              <a:schemeClr val="tx1"/>
            </a:contourClr>
          </a:sp3d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5" y="1774826"/>
            <a:ext cx="8147050" cy="1873250"/>
          </a:xfrm>
        </p:spPr>
        <p:txBody>
          <a:bodyPr anchor="b" anchorCtr="0"/>
          <a:lstStyle>
            <a:lvl1pPr algn="ctr">
              <a:defRPr sz="60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5" y="3654519"/>
            <a:ext cx="8147050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5" y="94129"/>
            <a:ext cx="8147051" cy="145228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475" y="1762125"/>
            <a:ext cx="3840480" cy="436403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5046" y="1762125"/>
            <a:ext cx="3840480" cy="436403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 marL="2290763" indent="-461963"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5" y="94129"/>
            <a:ext cx="8147051" cy="145228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5" y="1550894"/>
            <a:ext cx="3840480" cy="715962"/>
          </a:xfr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475" y="2541494"/>
            <a:ext cx="3840480" cy="358466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600"/>
            </a:lvl6pPr>
            <a:lvl7pPr marL="2290763" indent="-461963">
              <a:defRPr sz="1600"/>
            </a:lvl7pPr>
            <a:lvl8pPr marL="2290763" indent="-461963">
              <a:defRPr sz="1600"/>
            </a:lvl8pPr>
            <a:lvl9pPr marL="2290763" indent="-46196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5046" y="1550894"/>
            <a:ext cx="3840480" cy="715962"/>
          </a:xfr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5046" y="2541494"/>
            <a:ext cx="3840480" cy="358466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600"/>
            </a:lvl6pPr>
            <a:lvl7pPr marL="2290763" indent="-461963">
              <a:defRPr sz="1600"/>
            </a:lvl7pPr>
            <a:lvl8pPr marL="2290763" indent="-461963">
              <a:defRPr sz="1600"/>
            </a:lvl8pPr>
            <a:lvl9pPr marL="2290763" indent="-46196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‹Nº›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502920" y="2353235"/>
            <a:ext cx="3840480" cy="1588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805045" y="2353235"/>
            <a:ext cx="3840480" cy="1588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540" y="416859"/>
            <a:ext cx="3840480" cy="1994647"/>
          </a:xfrm>
        </p:spPr>
        <p:txBody>
          <a:bodyPr anchor="b"/>
          <a:lstStyle>
            <a:lvl1pPr algn="ct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2532" y="403412"/>
            <a:ext cx="3840480" cy="572275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7540" y="2438400"/>
            <a:ext cx="3840480" cy="331694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5" y="94129"/>
            <a:ext cx="8147051" cy="145228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5" y="1761565"/>
            <a:ext cx="8147051" cy="43645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8259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449D725-AF79-4FB6-8D02-83EAC61E3211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17659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6629CB-7937-4506-A327-ACF88B95BB03}" type="slidenum">
              <a:rPr lang="en-US" smtClean="0"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SzPct val="75000"/>
        <a:buFont typeface="Wingdings 2" pitchFamily="18" charset="2"/>
        <a:buChar char="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5000"/>
        <a:buFont typeface="Wingdings 2" pitchFamily="18" charset="2"/>
        <a:buChar char="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75000"/>
        <a:buFont typeface="Wingdings 2" pitchFamily="18" charset="2"/>
        <a:buChar char="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5000"/>
        <a:buFont typeface="Wingdings 2" pitchFamily="18" charset="2"/>
        <a:buChar char="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75000"/>
        <a:buFont typeface="Wingdings 2" pitchFamily="18" charset="2"/>
        <a:buChar char="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743200" indent="-461963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5000"/>
        <a:buFont typeface="Wingdings 2" pitchFamily="18" charset="2"/>
        <a:buChar char="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205163" indent="-461963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SzPct val="75000"/>
        <a:buFont typeface="Wingdings 2" pitchFamily="18" charset="2"/>
        <a:buChar char="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657600" indent="-461963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5000"/>
        <a:buFont typeface="Wingdings 2" pitchFamily="18" charset="2"/>
        <a:buChar char="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119563" indent="-461963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SzPct val="75000"/>
        <a:buFont typeface="Wingdings 2" pitchFamily="18" charset="2"/>
        <a:buChar char="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8348" y="2669286"/>
            <a:ext cx="8147304" cy="134416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Advancing Implementation of the WTO TBT Agreement and Regulatory Coherence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8348" y="4716017"/>
            <a:ext cx="8147304" cy="142760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Jennifer Stradtman, Director, Technical Barriers to Trade</a:t>
            </a:r>
          </a:p>
          <a:p>
            <a:r>
              <a:rPr lang="en-US" dirty="0" smtClean="0"/>
              <a:t>Office of the United States Trade Representative </a:t>
            </a:r>
          </a:p>
          <a:p>
            <a:r>
              <a:rPr lang="en-US" dirty="0" smtClean="0"/>
              <a:t>Presentation Mexican Regulatory and Trade Officials</a:t>
            </a:r>
          </a:p>
          <a:p>
            <a:r>
              <a:rPr lang="en-US" dirty="0" smtClean="0"/>
              <a:t>February 10,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0278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Good Regulatory Practice</a:t>
            </a:r>
          </a:p>
          <a:p>
            <a:pPr lvl="1"/>
            <a:r>
              <a:rPr lang="en-US" dirty="0" smtClean="0"/>
              <a:t>Continue to exchange information on GRP mechanisms. </a:t>
            </a:r>
          </a:p>
          <a:p>
            <a:pPr lvl="1"/>
            <a:r>
              <a:rPr lang="en-US" dirty="0" smtClean="0"/>
              <a:t>Thematic Session on Regulatory Impact Assessment in March 2016. </a:t>
            </a:r>
          </a:p>
          <a:p>
            <a:r>
              <a:rPr lang="en-US" dirty="0" smtClean="0"/>
              <a:t>Regulatory Cooperation</a:t>
            </a:r>
          </a:p>
          <a:p>
            <a:pPr lvl="1"/>
            <a:r>
              <a:rPr lang="en-US" dirty="0" smtClean="0"/>
              <a:t>Factual information sharing on regulatory cooperation activities</a:t>
            </a:r>
          </a:p>
          <a:p>
            <a:pPr lvl="1"/>
            <a:r>
              <a:rPr lang="en-US" dirty="0" smtClean="0"/>
              <a:t>Discuss elements of regulatory cooperation between Members</a:t>
            </a:r>
          </a:p>
          <a:p>
            <a:pPr lvl="1"/>
            <a:r>
              <a:rPr lang="en-US" dirty="0" smtClean="0"/>
              <a:t>Thematic sessions on regulatory cooperation 	</a:t>
            </a:r>
          </a:p>
          <a:p>
            <a:pPr lvl="2"/>
            <a:r>
              <a:rPr lang="en-US" dirty="0" smtClean="0"/>
              <a:t>June and November 2016</a:t>
            </a:r>
          </a:p>
          <a:p>
            <a:pPr lvl="2"/>
            <a:r>
              <a:rPr lang="en-US" dirty="0" smtClean="0"/>
              <a:t>Energy Efficiency Standards and Food Labeling proposed or any other topic proposed by Members could be considered. </a:t>
            </a:r>
          </a:p>
        </p:txBody>
      </p:sp>
    </p:spTree>
    <p:extLst>
      <p:ext uri="{BB962C8B-B14F-4D97-AF65-F5344CB8AC3E}">
        <p14:creationId xmlns:p14="http://schemas.microsoft.com/office/powerpoint/2010/main" val="208392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Conformity Assessment</a:t>
            </a:r>
          </a:p>
          <a:p>
            <a:pPr lvl="1"/>
            <a:r>
              <a:rPr lang="en-US" dirty="0" smtClean="0"/>
              <a:t>Continue exchange of information in three areas:</a:t>
            </a:r>
          </a:p>
          <a:p>
            <a:pPr lvl="2"/>
            <a:r>
              <a:rPr lang="en-US" dirty="0" smtClean="0"/>
              <a:t>Approaches to conformity assessment</a:t>
            </a:r>
          </a:p>
          <a:p>
            <a:pPr lvl="2"/>
            <a:r>
              <a:rPr lang="en-US" dirty="0" smtClean="0"/>
              <a:t>Use of relevant conformity assessment standards</a:t>
            </a:r>
          </a:p>
          <a:p>
            <a:pPr lvl="2"/>
            <a:r>
              <a:rPr lang="en-US" dirty="0" smtClean="0"/>
              <a:t>Recognition of Conformity Assessment Results</a:t>
            </a:r>
          </a:p>
          <a:p>
            <a:pPr lvl="1"/>
            <a:r>
              <a:rPr lang="en-US" dirty="0" smtClean="0"/>
              <a:t>Exchange information to enhance regulator reliance on international or regional schemes for conformity assessment, including </a:t>
            </a:r>
            <a:r>
              <a:rPr lang="en-US" dirty="0" err="1" smtClean="0"/>
              <a:t>sectoral</a:t>
            </a:r>
            <a:r>
              <a:rPr lang="en-US" dirty="0" smtClean="0"/>
              <a:t> specific schemes.</a:t>
            </a:r>
          </a:p>
          <a:p>
            <a:pPr lvl="1"/>
            <a:r>
              <a:rPr lang="en-US" dirty="0" smtClean="0"/>
              <a:t>Discuss approaches to the use of quality infrastructure as it facilitates trade with respect to standards, technical regulations and conformity assessment procedures</a:t>
            </a:r>
          </a:p>
          <a:p>
            <a:pPr lvl="1"/>
            <a:r>
              <a:rPr lang="en-US" dirty="0" smtClean="0"/>
              <a:t>Thematic discussion in March to discuss national or regional systems and regional trade agreements as they relate to RTAs. </a:t>
            </a:r>
          </a:p>
        </p:txBody>
      </p:sp>
    </p:spTree>
    <p:extLst>
      <p:ext uri="{BB962C8B-B14F-4D97-AF65-F5344CB8AC3E}">
        <p14:creationId xmlns:p14="http://schemas.microsoft.com/office/powerpoint/2010/main" val="42500328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Standards</a:t>
            </a:r>
          </a:p>
          <a:p>
            <a:pPr lvl="1"/>
            <a:r>
              <a:rPr lang="en-US" dirty="0" smtClean="0"/>
              <a:t>Thematic session in June about referencing standards in regulation</a:t>
            </a:r>
          </a:p>
          <a:p>
            <a:pPr lvl="1"/>
            <a:r>
              <a:rPr lang="en-US" dirty="0" smtClean="0"/>
              <a:t>Central Government and non-government standardizing bodies:</a:t>
            </a:r>
          </a:p>
          <a:p>
            <a:pPr lvl="2"/>
            <a:r>
              <a:rPr lang="en-US" dirty="0" smtClean="0"/>
              <a:t> to publish their work plans on websites and notify the location to the ISO/IEC Information Center</a:t>
            </a:r>
          </a:p>
          <a:p>
            <a:pPr lvl="2"/>
            <a:r>
              <a:rPr lang="en-US" dirty="0" smtClean="0"/>
              <a:t>Share information about the publication of a notice announcing the period for commenting on a draft standard.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3195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Inquiry Point</a:t>
            </a:r>
          </a:p>
          <a:p>
            <a:pPr lvl="1"/>
            <a:r>
              <a:rPr lang="en-US" dirty="0" smtClean="0"/>
              <a:t>Discuss the internal coordination of the handling of comments</a:t>
            </a:r>
          </a:p>
          <a:p>
            <a:pPr lvl="1"/>
            <a:r>
              <a:rPr lang="en-US" dirty="0" smtClean="0"/>
              <a:t>Explore ways to improve their functioning, including through use of on-line tools</a:t>
            </a:r>
          </a:p>
          <a:p>
            <a:pPr lvl="1"/>
            <a:r>
              <a:rPr lang="en-US" dirty="0" smtClean="0"/>
              <a:t>Prepare a guide on best practices for Inquiry Points for consideration of Members at the 8</a:t>
            </a:r>
            <a:r>
              <a:rPr lang="en-US" baseline="30000" dirty="0" smtClean="0"/>
              <a:t>th</a:t>
            </a:r>
            <a:r>
              <a:rPr lang="en-US" dirty="0" smtClean="0"/>
              <a:t> Special Meeting on Information Exchange, November 2016</a:t>
            </a:r>
          </a:p>
          <a:p>
            <a:r>
              <a:rPr lang="en-US" dirty="0" smtClean="0"/>
              <a:t>Technical Assistance</a:t>
            </a:r>
          </a:p>
          <a:p>
            <a:pPr lvl="1"/>
            <a:r>
              <a:rPr lang="en-US" dirty="0" smtClean="0"/>
              <a:t>Thematic Session on Technical Assistance November,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141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of Thematic Sessions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</a:p>
          <a:p>
            <a:pPr lvl="1"/>
            <a:r>
              <a:rPr lang="en-US" dirty="0" smtClean="0"/>
              <a:t>Regulatory Impact Assessment; Reliance on international or regional systems of regulatory cooperation, including </a:t>
            </a:r>
            <a:r>
              <a:rPr lang="en-US" dirty="0" err="1" smtClean="0"/>
              <a:t>sectoral</a:t>
            </a:r>
            <a:r>
              <a:rPr lang="en-US" dirty="0" smtClean="0"/>
              <a:t> schemes and in Regional Free Trade Agreements.</a:t>
            </a:r>
          </a:p>
          <a:p>
            <a:r>
              <a:rPr lang="en-US" dirty="0" smtClean="0"/>
              <a:t>June 2016</a:t>
            </a:r>
          </a:p>
          <a:p>
            <a:pPr lvl="1"/>
            <a:r>
              <a:rPr lang="en-US" dirty="0" smtClean="0"/>
              <a:t>Regulatory Cooperation between Members (Energy Efficiency) and how to use standards in technical regulations</a:t>
            </a:r>
          </a:p>
          <a:p>
            <a:r>
              <a:rPr lang="en-US" dirty="0" smtClean="0"/>
              <a:t>November 2016</a:t>
            </a:r>
          </a:p>
          <a:p>
            <a:pPr lvl="1"/>
            <a:r>
              <a:rPr lang="en-US" dirty="0" smtClean="0"/>
              <a:t>Technical Assistance, Regulatory Cooperation (potentially food labeling) and Information Exchange</a:t>
            </a:r>
          </a:p>
          <a:p>
            <a:pPr lvl="1"/>
            <a:r>
              <a:rPr lang="en-US" dirty="0" smtClean="0"/>
              <a:t>Deliverable on Best Practices for Inquiry Points</a:t>
            </a:r>
          </a:p>
        </p:txBody>
      </p:sp>
    </p:spTree>
    <p:extLst>
      <p:ext uri="{BB962C8B-B14F-4D97-AF65-F5344CB8AC3E}">
        <p14:creationId xmlns:p14="http://schemas.microsoft.com/office/powerpoint/2010/main" val="3360648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United States Trade Representative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an agency within the Executive Office of the President</a:t>
            </a:r>
          </a:p>
          <a:p>
            <a:r>
              <a:rPr lang="en-US" dirty="0" smtClean="0"/>
              <a:t>Approximately 200 people work at USTR</a:t>
            </a:r>
          </a:p>
          <a:p>
            <a:r>
              <a:rPr lang="en-US" dirty="0" smtClean="0"/>
              <a:t>Negotiate the Trade Agreements that advance the President’s Trade Agenda</a:t>
            </a:r>
          </a:p>
          <a:p>
            <a:r>
              <a:rPr lang="en-US" dirty="0" smtClean="0"/>
              <a:t>Responsible for monitoring our trading partners compliance </a:t>
            </a:r>
          </a:p>
          <a:p>
            <a:r>
              <a:rPr lang="en-US" dirty="0" smtClean="0"/>
              <a:t>Ambassador Michael </a:t>
            </a:r>
            <a:r>
              <a:rPr lang="en-US" dirty="0" err="1" smtClean="0"/>
              <a:t>Froman</a:t>
            </a:r>
            <a:r>
              <a:rPr lang="en-US" dirty="0" smtClean="0"/>
              <a:t> is the United States Trade Representative, a Member of The President’s Cabinet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066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How regulators comply with the WTO TBT Agreement and TBT Provisions in our FTAs.</a:t>
            </a:r>
          </a:p>
          <a:p>
            <a:r>
              <a:rPr lang="en-US" dirty="0" smtClean="0"/>
              <a:t>How do regulators maintain a knowledge of the policy areas where understanding of how TBT </a:t>
            </a:r>
            <a:r>
              <a:rPr lang="en-US" dirty="0"/>
              <a:t>d</a:t>
            </a:r>
            <a:r>
              <a:rPr lang="en-US" dirty="0" smtClean="0"/>
              <a:t>isciplines are is advancing</a:t>
            </a:r>
          </a:p>
          <a:p>
            <a:pPr lvl="1"/>
            <a:r>
              <a:rPr lang="en-US" dirty="0" smtClean="0"/>
              <a:t>Policy discussion such as the Triennial Review of the TBT Agreement</a:t>
            </a:r>
          </a:p>
          <a:p>
            <a:pPr lvl="1"/>
            <a:r>
              <a:rPr lang="en-US" dirty="0" smtClean="0"/>
              <a:t>Findings in Dispute Settlement that advance our understanding of the Agreement</a:t>
            </a:r>
          </a:p>
          <a:p>
            <a:pPr lvl="1"/>
            <a:r>
              <a:rPr lang="en-US" dirty="0" smtClean="0"/>
              <a:t>Practices of Other Members </a:t>
            </a:r>
          </a:p>
          <a:p>
            <a:r>
              <a:rPr lang="en-US" dirty="0" smtClean="0"/>
              <a:t>How do regulators interact with each other, the trade agencies and the public to ensure compliance with the Agreements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247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Complying with the WTO TBT Agreement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86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TBT 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Meets three times a year in Geneva, Switzerland</a:t>
            </a:r>
          </a:p>
          <a:p>
            <a:r>
              <a:rPr lang="en-US" dirty="0" smtClean="0"/>
              <a:t>Attended by all 170+ WTO Members.</a:t>
            </a:r>
          </a:p>
          <a:p>
            <a:r>
              <a:rPr lang="en-US" dirty="0" smtClean="0"/>
              <a:t>Objectives </a:t>
            </a:r>
          </a:p>
          <a:p>
            <a:pPr lvl="1"/>
            <a:r>
              <a:rPr lang="en-US" dirty="0" smtClean="0"/>
              <a:t>Advance policy discussions on key topics to implementing the agreement</a:t>
            </a:r>
          </a:p>
          <a:p>
            <a:pPr lvl="2"/>
            <a:r>
              <a:rPr lang="en-US" dirty="0" smtClean="0"/>
              <a:t>Good Regulatory Practice; Regulatory Cooperation; Use of International Standards; Conformity Assessment Procedures; Inquiry Point Operations</a:t>
            </a:r>
          </a:p>
          <a:p>
            <a:pPr lvl="1"/>
            <a:r>
              <a:rPr lang="en-US" dirty="0" smtClean="0"/>
              <a:t>Discuss specific trade concerns among Members </a:t>
            </a:r>
          </a:p>
          <a:p>
            <a:pPr lvl="2"/>
            <a:r>
              <a:rPr lang="en-US" dirty="0" smtClean="0"/>
              <a:t>Two days of interventions, spanning 50-60 issues raised</a:t>
            </a:r>
          </a:p>
          <a:p>
            <a:pPr lvl="2"/>
            <a:r>
              <a:rPr lang="en-US" dirty="0" smtClean="0"/>
              <a:t>As a regulator, one of my objectives is to comply, so my proposed regulation does not get discussed in the TBT Committee</a:t>
            </a:r>
          </a:p>
        </p:txBody>
      </p:sp>
    </p:spTree>
    <p:extLst>
      <p:ext uri="{BB962C8B-B14F-4D97-AF65-F5344CB8AC3E}">
        <p14:creationId xmlns:p14="http://schemas.microsoft.com/office/powerpoint/2010/main" val="3468678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STCs raised by Member, November 2015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0641743"/>
              </p:ext>
            </p:extLst>
          </p:nvPr>
        </p:nvGraphicFramePr>
        <p:xfrm>
          <a:off x="498475" y="1762125"/>
          <a:ext cx="8147050" cy="4364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89539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Notification of Proposed Regulations to the TBT Committee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Mexico and the United States have good track records of “advanced TBT citizenship” when it comes to publishing our proposed regulations in our official publications (Federal Register/</a:t>
            </a:r>
            <a:r>
              <a:rPr lang="en-US" dirty="0" err="1" smtClean="0"/>
              <a:t>Diario</a:t>
            </a:r>
            <a:r>
              <a:rPr lang="en-US" dirty="0" smtClean="0"/>
              <a:t> Official). </a:t>
            </a:r>
            <a:endParaRPr lang="en-US" dirty="0"/>
          </a:p>
          <a:p>
            <a:pPr lvl="1"/>
            <a:r>
              <a:rPr lang="en-US" dirty="0" smtClean="0"/>
              <a:t>Notify the TBT Committee of a proposed regulation.</a:t>
            </a:r>
          </a:p>
          <a:p>
            <a:pPr lvl="1"/>
            <a:r>
              <a:rPr lang="en-US" dirty="0" smtClean="0"/>
              <a:t>Provide a copy of the proposed regulation for other WTO Members to review.</a:t>
            </a:r>
          </a:p>
          <a:p>
            <a:pPr lvl="1"/>
            <a:r>
              <a:rPr lang="en-US" dirty="0" smtClean="0"/>
              <a:t>Identify any deviations from international standards.</a:t>
            </a:r>
          </a:p>
          <a:p>
            <a:pPr lvl="1"/>
            <a:r>
              <a:rPr lang="en-US" dirty="0" smtClean="0"/>
              <a:t>Provide a 60-90 comment period.</a:t>
            </a:r>
          </a:p>
          <a:p>
            <a:pPr lvl="1"/>
            <a:r>
              <a:rPr lang="en-US" dirty="0" smtClean="0"/>
              <a:t>Provide a “reasonable interval” for implementation of the final regulation (six months from the date of proposal). </a:t>
            </a:r>
          </a:p>
          <a:p>
            <a:pPr lvl="1"/>
            <a:r>
              <a:rPr lang="en-US" dirty="0" smtClean="0"/>
              <a:t>Discuss the other Member comment upon request.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422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Aspects for Regulators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Notification to the TBT Committee</a:t>
            </a:r>
          </a:p>
          <a:p>
            <a:r>
              <a:rPr lang="en-US" dirty="0" smtClean="0"/>
              <a:t>Allowing 6 months </a:t>
            </a:r>
            <a:r>
              <a:rPr lang="en-US" dirty="0" smtClean="0"/>
              <a:t>for comment </a:t>
            </a:r>
            <a:r>
              <a:rPr lang="en-US" smtClean="0"/>
              <a:t>and implementation</a:t>
            </a:r>
            <a:endParaRPr lang="en-US" dirty="0" smtClean="0"/>
          </a:p>
          <a:p>
            <a:r>
              <a:rPr lang="en-US" dirty="0" smtClean="0"/>
              <a:t>Taking account of the comments in the final regulation</a:t>
            </a:r>
          </a:p>
          <a:p>
            <a:r>
              <a:rPr lang="en-US" dirty="0" smtClean="0"/>
              <a:t>Use of International Standards</a:t>
            </a:r>
          </a:p>
          <a:p>
            <a:r>
              <a:rPr lang="en-US" dirty="0" smtClean="0"/>
              <a:t>Use of conformity assessment procedures</a:t>
            </a:r>
          </a:p>
          <a:p>
            <a:pPr lvl="1"/>
            <a:r>
              <a:rPr lang="en-US" dirty="0" smtClean="0"/>
              <a:t>Mutual acceptance of data</a:t>
            </a:r>
          </a:p>
          <a:p>
            <a:pPr lvl="1"/>
            <a:r>
              <a:rPr lang="en-US" dirty="0" smtClean="0"/>
              <a:t>Recognition of accreditation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279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7</a:t>
            </a:r>
            <a:r>
              <a:rPr lang="en-US" baseline="30000" dirty="0" smtClean="0"/>
              <a:t>th</a:t>
            </a:r>
            <a:r>
              <a:rPr lang="en-US" dirty="0" smtClean="0"/>
              <a:t> Triennial Review 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9379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ddle">
  <a:themeElements>
    <a:clrScheme name="Saddle">
      <a:dk1>
        <a:srgbClr val="302C24"/>
      </a:dk1>
      <a:lt1>
        <a:sysClr val="window" lastClr="FFFFFF"/>
      </a:lt1>
      <a:dk2>
        <a:srgbClr val="AC6416"/>
      </a:dk2>
      <a:lt2>
        <a:srgbClr val="E8E4DB"/>
      </a:lt2>
      <a:accent1>
        <a:srgbClr val="C6B178"/>
      </a:accent1>
      <a:accent2>
        <a:srgbClr val="9C5B14"/>
      </a:accent2>
      <a:accent3>
        <a:srgbClr val="71B2BC"/>
      </a:accent3>
      <a:accent4>
        <a:srgbClr val="78AA5D"/>
      </a:accent4>
      <a:accent5>
        <a:srgbClr val="867099"/>
      </a:accent5>
      <a:accent6>
        <a:srgbClr val="4C6F75"/>
      </a:accent6>
      <a:hlink>
        <a:srgbClr val="F27B0E"/>
      </a:hlink>
      <a:folHlink>
        <a:srgbClr val="989268"/>
      </a:folHlink>
    </a:clrScheme>
    <a:fontScheme name="Saddle">
      <a:maj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Saddle">
      <a:fillStyleLst>
        <a:solidFill>
          <a:schemeClr val="phClr"/>
        </a:solidFill>
        <a:gradFill rotWithShape="1">
          <a:gsLst>
            <a:gs pos="0">
              <a:schemeClr val="phClr"/>
            </a:gs>
            <a:gs pos="30000">
              <a:schemeClr val="phClr">
                <a:tint val="80000"/>
              </a:schemeClr>
            </a:gs>
            <a:gs pos="100000">
              <a:schemeClr val="phClr">
                <a:tint val="100000"/>
              </a:schemeClr>
            </a:gs>
          </a:gsLst>
          <a:path path="rect">
            <a:fillToRect l="50000" r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70000"/>
                <a:satMod val="120000"/>
              </a:schemeClr>
              <a:schemeClr val="phClr">
                <a:tint val="30000"/>
                <a:satMod val="120000"/>
              </a:schemeClr>
            </a:duotone>
          </a:blip>
          <a:stretch/>
        </a:blipFill>
      </a:fillStyleLst>
      <a:lnStyleLst>
        <a:ln w="254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50800" cap="flat" cmpd="dbl" algn="ctr">
          <a:solidFill>
            <a:schemeClr val="phClr"/>
          </a:solidFill>
          <a:prstDash val="solid"/>
        </a:ln>
        <a:ln w="7620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FFFFFF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sunrise" dir="tl">
              <a:rot lat="0" lon="0" rev="1200000"/>
            </a:lightRig>
          </a:scene3d>
          <a:sp3d prstMaterial="softEdge">
            <a:bevelT w="0" h="0"/>
          </a:sp3d>
        </a:effectStyle>
        <a:effectStyle>
          <a:effectLst>
            <a:innerShdw blurRad="76200" dist="38100" dir="13500000">
              <a:srgbClr val="FFFFFF">
                <a:alpha val="75000"/>
              </a:srgbClr>
            </a:innerShdw>
          </a:effectLst>
          <a:scene3d>
            <a:camera prst="perspectiveFront" fov="2400000"/>
            <a:lightRig rig="twoPt" dir="tl"/>
          </a:scene3d>
          <a:sp3d>
            <a:bevelT w="25400" h="12700" prst="angle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250000"/>
              </a:schemeClr>
              <a:schemeClr val="phClr">
                <a:tint val="50000"/>
                <a:satMod val="200000"/>
              </a:schemeClr>
            </a:duotone>
          </a:blip>
          <a:stretch/>
        </a:blipFill>
        <a:blipFill rotWithShape="1">
          <a:blip xmlns:r="http://schemas.openxmlformats.org/officeDocument/2006/relationships" r:embed="rId3">
            <a:duotone>
              <a:schemeClr val="phClr">
                <a:shade val="90000"/>
                <a:hueMod val="90000"/>
                <a:satMod val="150000"/>
                <a:lumMod val="90000"/>
              </a:schemeClr>
              <a:schemeClr val="phClr">
                <a:tint val="70000"/>
                <a:shade val="80000"/>
                <a:satMod val="30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Document_x0020_Date xmlns="6dfc6e00-eaa7-471f-8691-9b952787d5c9" xsi:nil="true"/>
    <Action xmlns="6dfc6e00-eaa7-471f-8691-9b952787d5c9">Keep</Action>
    <Keywords0 xmlns="6dfc6e00-eaa7-471f-8691-9b952787d5c9" xsi:nil="true"/>
    <Description_x0020_2 xmlns="6dfc6e00-eaa7-471f-8691-9b952787d5c9" xsi:nil="true"/>
    <Document_x0020_Type xmlns="6dfc6e00-eaa7-471f-8691-9b952787d5c9" xsi:nil="true"/>
    <Description0 xmlns="6dfc6e00-eaa7-471f-8691-9b952787d5c9" xsi:nil="true"/>
    <TaxCatchAll xmlns="cfe53b65-3c36-4587-b144-e9caa3012b85"/>
    <TaxKeywordTaxHTField xmlns="cfe53b65-3c36-4587-b144-e9caa3012b85">
      <Terms xmlns="http://schemas.microsoft.com/office/infopath/2007/PartnerControls"/>
    </TaxKeywordTaxHTField>
  </documentManagement>
</p:properties>
</file>

<file path=customXml/item2.xml><?xml version="1.0" encoding="utf-8"?>
<?mso-contentType ?>
<FormTemplates xmlns="http://schemas.microsoft.com/sharepoint/v3/contenttype/form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A49DB80692F6849BBB85B88BD7E251E" ma:contentTypeVersion="49" ma:contentTypeDescription="" ma:contentTypeScope="" ma:versionID="4202e3cc60ddbde23ac5ad50dbb91338">
  <xsd:schema xmlns:xsd="http://www.w3.org/2001/XMLSchema" xmlns:xs="http://www.w3.org/2001/XMLSchema" xmlns:p="http://schemas.microsoft.com/office/2006/metadata/properties" xmlns:ns1="http://schemas.microsoft.com/sharepoint/v3" xmlns:ns2="d1f628b7-dc6e-45dc-9245-e5ecf578f20b" xmlns:ns3="bbd4acb0-43d6-4317-ab0b-803dc468f016" targetNamespace="http://schemas.microsoft.com/office/2006/metadata/properties" ma:root="true" ma:fieldsID="23aed2d8c0f55666662c75d8f1fd6e40" ns1:_="" ns2:_="" ns3:_="">
    <xsd:import namespace="http://schemas.microsoft.com/sharepoint/v3"/>
    <xsd:import namespace="d1f628b7-dc6e-45dc-9245-e5ecf578f20b"/>
    <xsd:import namespace="bbd4acb0-43d6-4317-ab0b-803dc468f016"/>
    <xsd:element name="properties">
      <xsd:complexType>
        <xsd:sequence>
          <xsd:element name="documentManagement">
            <xsd:complexType>
              <xsd:all>
                <xsd:element ref="ns2:Document_x0020_Date" minOccurs="0"/>
                <xsd:element ref="ns2:Document_x0020_Type" minOccurs="0"/>
                <xsd:element ref="ns2:Description0" minOccurs="0"/>
                <xsd:element ref="ns2:Keywords0" minOccurs="0"/>
                <xsd:element ref="ns2:Description_x0020_2" minOccurs="0"/>
                <xsd:element ref="ns2:Action" minOccurs="0"/>
                <xsd:element ref="ns1:PublishingStartDate" minOccurs="0"/>
                <xsd:element ref="ns1:PublishingExpirationDate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4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f628b7-dc6e-45dc-9245-e5ecf578f20b" elementFormDefault="qualified">
    <xsd:import namespace="http://schemas.microsoft.com/office/2006/documentManagement/types"/>
    <xsd:import namespace="http://schemas.microsoft.com/office/infopath/2007/PartnerControls"/>
    <xsd:element name="Document_x0020_Date" ma:index="2" nillable="true" ma:displayName="Document Date" ma:format="DateOnly" ma:internalName="Document_x0020_Date">
      <xsd:simpleType>
        <xsd:restriction base="dms:DateTime"/>
      </xsd:simpleType>
    </xsd:element>
    <xsd:element name="Document_x0020_Type" ma:index="3" nillable="true" ma:displayName="Document Type" ma:format="Dropdown" ma:internalName="Document_x0020_Type" ma:readOnly="false">
      <xsd:simpleType>
        <xsd:restriction base="dms:Choice">
          <xsd:enumeration value="Agenda"/>
          <xsd:enumeration value="Draft Agenda"/>
          <xsd:enumeration value="Minutes"/>
          <xsd:enumeration value="Information"/>
        </xsd:restriction>
      </xsd:simpleType>
    </xsd:element>
    <xsd:element name="Description0" ma:index="4" nillable="true" ma:displayName="Description" ma:internalName="Description0" ma:readOnly="false">
      <xsd:simpleType>
        <xsd:restriction base="dms:Note">
          <xsd:maxLength value="255"/>
        </xsd:restriction>
      </xsd:simpleType>
    </xsd:element>
    <xsd:element name="Keywords0" ma:index="5" nillable="true" ma:displayName="Keywords" ma:internalName="Keywords0" ma:readOnly="false">
      <xsd:simpleType>
        <xsd:restriction base="dms:Text">
          <xsd:maxLength value="255"/>
        </xsd:restriction>
      </xsd:simpleType>
    </xsd:element>
    <xsd:element name="Description_x0020_2" ma:index="6" nillable="true" ma:displayName="Description 2" ma:internalName="Description_x0020_2" ma:readOnly="false">
      <xsd:simpleType>
        <xsd:restriction base="dms:Note">
          <xsd:maxLength value="255"/>
        </xsd:restriction>
      </xsd:simpleType>
    </xsd:element>
    <xsd:element name="Action" ma:index="12" nillable="true" ma:displayName="Action" ma:default="Keep" ma:format="Dropdown" ma:internalName="Action" ma:readOnly="false">
      <xsd:simpleType>
        <xsd:restriction base="dms:Choice">
          <xsd:enumeration value="Archive"/>
          <xsd:enumeration value="Delete"/>
          <xsd:enumeration value="HTML"/>
          <xsd:enumeration value="Keep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d4acb0-43d6-4317-ab0b-803dc468f016" elementFormDefault="qualified">
    <xsd:import namespace="http://schemas.microsoft.com/office/2006/documentManagement/types"/>
    <xsd:import namespace="http://schemas.microsoft.com/office/infopath/2007/PartnerControls"/>
    <xsd:element name="_dlc_DocId" ma:index="16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7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8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EA0F26C7743146B81ADA30DB412C57" ma:contentTypeVersion="30" ma:contentTypeDescription="" ma:contentTypeScope="" ma:versionID="fcfdb159951a4bdfedff82a06587af1a">
  <xsd:schema xmlns:xsd="http://www.w3.org/2001/XMLSchema" xmlns:xs="http://www.w3.org/2001/XMLSchema" xmlns:p="http://schemas.microsoft.com/office/2006/metadata/properties" xmlns:ns1="http://schemas.microsoft.com/sharepoint/v3" xmlns:ns2="6dfc6e00-eaa7-471f-8691-9b952787d5c9" xmlns:ns3="cfe53b65-3c36-4587-b144-e9caa3012b85" targetNamespace="http://schemas.microsoft.com/office/2006/metadata/properties" ma:root="true" ma:fieldsID="152d8dc6be0517c768a6ab9550a55961" ns1:_="" ns2:_="" ns3:_="">
    <xsd:import namespace="http://schemas.microsoft.com/sharepoint/v3"/>
    <xsd:import namespace="6dfc6e00-eaa7-471f-8691-9b952787d5c9"/>
    <xsd:import namespace="cfe53b65-3c36-4587-b144-e9caa3012b85"/>
    <xsd:element name="properties">
      <xsd:complexType>
        <xsd:sequence>
          <xsd:element name="documentManagement">
            <xsd:complexType>
              <xsd:all>
                <xsd:element ref="ns2:Document_x0020_Date" minOccurs="0"/>
                <xsd:element ref="ns2:Document_x0020_Type" minOccurs="0"/>
                <xsd:element ref="ns2:Description0" minOccurs="0"/>
                <xsd:element ref="ns2:Keywords0" minOccurs="0"/>
                <xsd:element ref="ns2:Description_x0020_2" minOccurs="0"/>
                <xsd:element ref="ns2:Action" minOccurs="0"/>
                <xsd:element ref="ns1:PublishingStartDate" minOccurs="0"/>
                <xsd:element ref="ns1:PublishingExpirationDate" minOccurs="0"/>
                <xsd:element ref="ns3:TaxKeywordTaxHTField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0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1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fc6e00-eaa7-471f-8691-9b952787d5c9" elementFormDefault="qualified">
    <xsd:import namespace="http://schemas.microsoft.com/office/2006/documentManagement/types"/>
    <xsd:import namespace="http://schemas.microsoft.com/office/infopath/2007/PartnerControls"/>
    <xsd:element name="Document_x0020_Date" ma:index="2" nillable="true" ma:displayName="Document Date" ma:format="DateOnly" ma:internalName="Document_x0020_Date" ma:readOnly="false">
      <xsd:simpleType>
        <xsd:restriction base="dms:DateTime"/>
      </xsd:simpleType>
    </xsd:element>
    <xsd:element name="Document_x0020_Type" ma:index="3" nillable="true" ma:displayName="Document Type" ma:format="Dropdown" ma:internalName="Document_x0020_Type" ma:readOnly="false">
      <xsd:simpleType>
        <xsd:restriction base="dms:Choice">
          <xsd:enumeration value="Agenda"/>
          <xsd:enumeration value="Draft Agenda"/>
          <xsd:enumeration value="Minutes"/>
          <xsd:enumeration value="Information"/>
        </xsd:restriction>
      </xsd:simpleType>
    </xsd:element>
    <xsd:element name="Description0" ma:index="4" nillable="true" ma:displayName="Description" ma:internalName="Description0" ma:readOnly="false">
      <xsd:simpleType>
        <xsd:restriction base="dms:Note">
          <xsd:maxLength value="255"/>
        </xsd:restriction>
      </xsd:simpleType>
    </xsd:element>
    <xsd:element name="Keywords0" ma:index="5" nillable="true" ma:displayName="Keywords" ma:internalName="Keywords0" ma:readOnly="false">
      <xsd:simpleType>
        <xsd:restriction base="dms:Text">
          <xsd:maxLength value="255"/>
        </xsd:restriction>
      </xsd:simpleType>
    </xsd:element>
    <xsd:element name="Description_x0020_2" ma:index="6" nillable="true" ma:displayName="Description 2" ma:internalName="Description_x0020_2" ma:readOnly="false">
      <xsd:simpleType>
        <xsd:restriction base="dms:Note">
          <xsd:maxLength value="255"/>
        </xsd:restriction>
      </xsd:simpleType>
    </xsd:element>
    <xsd:element name="Action" ma:index="9" nillable="true" ma:displayName="Action" ma:default="Keep" ma:format="Dropdown" ma:internalName="Action" ma:readOnly="false">
      <xsd:simpleType>
        <xsd:restriction base="dms:Choice">
          <xsd:enumeration value="Archive"/>
          <xsd:enumeration value="Delete"/>
          <xsd:enumeration value="HTML"/>
          <xsd:enumeration value="Keep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e53b65-3c36-4587-b144-e9caa3012b85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7" nillable="true" ma:taxonomy="true" ma:internalName="TaxKeywordTaxHTField" ma:taxonomyFieldName="TaxKeyword" ma:displayName="Enterprise Keywords" ma:fieldId="{23f27201-bee3-471e-b2e7-b64fd8b7ca38}" ma:taxonomyMulti="true" ma:sspId="8d75cb8a-db72-4bd2-8553-c0aa1f2d3d3b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8" nillable="true" ma:displayName="Taxonomy Catch All Column" ma:hidden="true" ma:list="{6de13bb9-1a86-497f-b15a-03a43ff14f46}" ma:internalName="TaxCatchAll" ma:showField="CatchAllData" ma:web="cfe53b65-3c36-4587-b144-e9caa3012b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8762C47-A5D1-479B-B029-772E09F650DE}"/>
</file>

<file path=customXml/itemProps2.xml><?xml version="1.0" encoding="utf-8"?>
<ds:datastoreItem xmlns:ds="http://schemas.openxmlformats.org/officeDocument/2006/customXml" ds:itemID="{5544D839-C3A2-47F1-A6DC-F43DA100F277}"/>
</file>

<file path=customXml/itemProps3.xml><?xml version="1.0" encoding="utf-8"?>
<ds:datastoreItem xmlns:ds="http://schemas.openxmlformats.org/officeDocument/2006/customXml" ds:itemID="{8A5D3E8F-7D4F-4998-A3E7-3D115700B3EF}"/>
</file>

<file path=customXml/itemProps4.xml><?xml version="1.0" encoding="utf-8"?>
<ds:datastoreItem xmlns:ds="http://schemas.openxmlformats.org/officeDocument/2006/customXml" ds:itemID="{18B114EB-3DB0-4F45-9D70-D5E31F1EC3C4}"/>
</file>

<file path=docProps/app.xml><?xml version="1.0" encoding="utf-8"?>
<Properties xmlns="http://schemas.openxmlformats.org/officeDocument/2006/extended-properties" xmlns:vt="http://schemas.openxmlformats.org/officeDocument/2006/docPropsVTypes">
  <Template>Saddle.thmx</Template>
  <TotalTime>5816</TotalTime>
  <Words>739</Words>
  <Application>Microsoft Office PowerPoint</Application>
  <PresentationFormat>Presentación en pantalla (4:3)</PresentationFormat>
  <Paragraphs>87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7" baseType="lpstr">
      <vt:lpstr>Book Antiqua</vt:lpstr>
      <vt:lpstr>Wingdings 2</vt:lpstr>
      <vt:lpstr>Saddle</vt:lpstr>
      <vt:lpstr>Advancing Implementation of the WTO TBT Agreement and Regulatory Coherence</vt:lpstr>
      <vt:lpstr>The United States Trade Representative</vt:lpstr>
      <vt:lpstr>Today’s Discussion</vt:lpstr>
      <vt:lpstr>Complying with the WTO TBT Agreement</vt:lpstr>
      <vt:lpstr>TBT Committee</vt:lpstr>
      <vt:lpstr>STCs raised by Member, November 2015</vt:lpstr>
      <vt:lpstr>Notification of Proposed Regulations to the TBT Committee</vt:lpstr>
      <vt:lpstr>Important Aspects for Regulators</vt:lpstr>
      <vt:lpstr> 7th Triennial Review </vt:lpstr>
      <vt:lpstr>Conclusions</vt:lpstr>
      <vt:lpstr>Conclusions</vt:lpstr>
      <vt:lpstr>Conclusions</vt:lpstr>
      <vt:lpstr>Conclusions  </vt:lpstr>
      <vt:lpstr>Schedule of Thematic Sessions </vt:lpstr>
    </vt:vector>
  </TitlesOfParts>
  <Company>USTR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Jennifer Stradtman</dc:creator>
  <cp:lastModifiedBy>Sofía Guadalupe Flores Palomar</cp:lastModifiedBy>
  <cp:revision>22</cp:revision>
  <dcterms:created xsi:type="dcterms:W3CDTF">2015-11-07T11:12:50Z</dcterms:created>
  <dcterms:modified xsi:type="dcterms:W3CDTF">2016-02-10T18:42:47Z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0x0101008CEA0F26C7743146B81ADA30DB412C57</vt:lpwstr>
  </property>
  <property fmtid="{D5CDD505-2E9C-101B-9397-08002B2CF9AE}" pid="3" name="_dlc_DocIdItemGuid">
    <vt:lpwstr>4e363e94-a287-45ec-b830-b3b3cd4f7148</vt:lpwstr>
  </property>
</Properties>
</file>