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80" r:id="rId6"/>
    <p:sldId id="257" r:id="rId7"/>
    <p:sldId id="277" r:id="rId8"/>
    <p:sldId id="281" r:id="rId9"/>
    <p:sldId id="272" r:id="rId10"/>
    <p:sldId id="259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BDFD98-DEAE-B641-9B9C-6FAADB384445}">
          <p14:sldIdLst>
            <p14:sldId id="256"/>
            <p14:sldId id="274"/>
          </p14:sldIdLst>
        </p14:section>
        <p14:section name="Untitled Section" id="{E944DBD6-88F0-714B-B201-B316E6320617}">
          <p14:sldIdLst>
            <p14:sldId id="275"/>
            <p14:sldId id="276"/>
            <p14:sldId id="280"/>
            <p14:sldId id="257"/>
            <p14:sldId id="277"/>
            <p14:sldId id="281"/>
            <p14:sldId id="272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of STCs</c:v>
                </c:pt>
              </c:strCache>
            </c:strRef>
          </c:tx>
          <c:invertIfNegative val="0"/>
          <c:cat>
            <c:strRef>
              <c:f>Sheet1!$A$2:$A$19</c:f>
              <c:strCache>
                <c:ptCount val="18"/>
                <c:pt idx="0">
                  <c:v>China</c:v>
                </c:pt>
                <c:pt idx="1">
                  <c:v>India</c:v>
                </c:pt>
                <c:pt idx="2">
                  <c:v>EU</c:v>
                </c:pt>
                <c:pt idx="3">
                  <c:v>Indonesia</c:v>
                </c:pt>
                <c:pt idx="4">
                  <c:v>Ecuador</c:v>
                </c:pt>
                <c:pt idx="5">
                  <c:v>Russia</c:v>
                </c:pt>
                <c:pt idx="6">
                  <c:v>Brazil</c:v>
                </c:pt>
                <c:pt idx="7">
                  <c:v>GSO</c:v>
                </c:pt>
                <c:pt idx="8">
                  <c:v>Colombia</c:v>
                </c:pt>
                <c:pt idx="9">
                  <c:v>Korea</c:v>
                </c:pt>
                <c:pt idx="10">
                  <c:v>Peru</c:v>
                </c:pt>
                <c:pt idx="11">
                  <c:v>UAE</c:v>
                </c:pt>
                <c:pt idx="12">
                  <c:v>Singapore</c:v>
                </c:pt>
                <c:pt idx="13">
                  <c:v>Saudi Arabia</c:v>
                </c:pt>
                <c:pt idx="14">
                  <c:v>Chile</c:v>
                </c:pt>
                <c:pt idx="15">
                  <c:v>Thailand</c:v>
                </c:pt>
                <c:pt idx="16">
                  <c:v>Chinese Taipei</c:v>
                </c:pt>
                <c:pt idx="17">
                  <c:v>Turkey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175672"/>
        <c:axId val="535175280"/>
      </c:barChart>
      <c:valAx>
        <c:axId val="53517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5175672"/>
        <c:crosses val="autoZero"/>
        <c:crossBetween val="between"/>
      </c:valAx>
      <c:catAx>
        <c:axId val="535175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517528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2669286"/>
            <a:ext cx="8147304" cy="1344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Advancing Implementation of the WTO TBT Agreement and Regulatory Coherence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4716017"/>
            <a:ext cx="8147304" cy="1427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Jennifer Stradtman, Director, Technical Barriers to Trade</a:t>
            </a:r>
          </a:p>
          <a:p>
            <a:r>
              <a:rPr lang="en-US" dirty="0" smtClean="0"/>
              <a:t>Office of the United States Trade Representative </a:t>
            </a:r>
          </a:p>
          <a:p>
            <a:r>
              <a:rPr lang="en-US" dirty="0" smtClean="0"/>
              <a:t>Presentation Mexican Regulatory and Trade Officials</a:t>
            </a:r>
          </a:p>
          <a:p>
            <a:r>
              <a:rPr lang="en-US" dirty="0" smtClean="0"/>
              <a:t>February 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2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Regulatory Practice</a:t>
            </a:r>
          </a:p>
          <a:p>
            <a:pPr lvl="1"/>
            <a:r>
              <a:rPr lang="en-US" dirty="0" smtClean="0"/>
              <a:t>Continue to exchange information on GRP mechanisms. </a:t>
            </a:r>
          </a:p>
          <a:p>
            <a:pPr lvl="1"/>
            <a:r>
              <a:rPr lang="en-US" dirty="0" smtClean="0"/>
              <a:t>Thematic Session on Regulatory Impact Assessment in March 2016. </a:t>
            </a:r>
          </a:p>
          <a:p>
            <a:r>
              <a:rPr lang="en-US" dirty="0" smtClean="0"/>
              <a:t>Regulatory Cooperation</a:t>
            </a:r>
          </a:p>
          <a:p>
            <a:pPr lvl="1"/>
            <a:r>
              <a:rPr lang="en-US" dirty="0" smtClean="0"/>
              <a:t>Factual information sharing on regulatory cooperation activities</a:t>
            </a:r>
          </a:p>
          <a:p>
            <a:pPr lvl="1"/>
            <a:r>
              <a:rPr lang="en-US" dirty="0" smtClean="0"/>
              <a:t>Discuss elements of regulatory cooperation between Members</a:t>
            </a:r>
          </a:p>
          <a:p>
            <a:pPr lvl="1"/>
            <a:r>
              <a:rPr lang="en-US" dirty="0" smtClean="0"/>
              <a:t>Thematic sessions on regulatory cooperation 	</a:t>
            </a:r>
          </a:p>
          <a:p>
            <a:pPr lvl="2"/>
            <a:r>
              <a:rPr lang="en-US" dirty="0" smtClean="0"/>
              <a:t>June and November 2016</a:t>
            </a:r>
          </a:p>
          <a:p>
            <a:pPr lvl="2"/>
            <a:r>
              <a:rPr lang="en-US" dirty="0" smtClean="0"/>
              <a:t>Energy Efficiency Standards and Food Labeling proposed or any other topic proposed by Members could be considered. </a:t>
            </a:r>
          </a:p>
        </p:txBody>
      </p:sp>
    </p:spTree>
    <p:extLst>
      <p:ext uri="{BB962C8B-B14F-4D97-AF65-F5344CB8AC3E}">
        <p14:creationId xmlns:p14="http://schemas.microsoft.com/office/powerpoint/2010/main" val="20839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Conformity Assessment</a:t>
            </a:r>
          </a:p>
          <a:p>
            <a:pPr lvl="1"/>
            <a:r>
              <a:rPr lang="en-US" dirty="0" smtClean="0"/>
              <a:t>Continue exchange of information in three areas:</a:t>
            </a:r>
          </a:p>
          <a:p>
            <a:pPr lvl="2"/>
            <a:r>
              <a:rPr lang="en-US" dirty="0" smtClean="0"/>
              <a:t>Approaches to conformity assessment</a:t>
            </a:r>
          </a:p>
          <a:p>
            <a:pPr lvl="2"/>
            <a:r>
              <a:rPr lang="en-US" dirty="0" smtClean="0"/>
              <a:t>Use of relevant conformity assessment standards</a:t>
            </a:r>
          </a:p>
          <a:p>
            <a:pPr lvl="2"/>
            <a:r>
              <a:rPr lang="en-US" dirty="0" smtClean="0"/>
              <a:t>Recognition of Conformity Assessment Results</a:t>
            </a:r>
          </a:p>
          <a:p>
            <a:pPr lvl="1"/>
            <a:r>
              <a:rPr lang="en-US" dirty="0" smtClean="0"/>
              <a:t>Exchange information to enhance regulator reliance on international or regional schemes for conformity assessment, including </a:t>
            </a:r>
            <a:r>
              <a:rPr lang="en-US" dirty="0" err="1" smtClean="0"/>
              <a:t>sectoral</a:t>
            </a:r>
            <a:r>
              <a:rPr lang="en-US" dirty="0" smtClean="0"/>
              <a:t> specific schemes.</a:t>
            </a:r>
          </a:p>
          <a:p>
            <a:pPr lvl="1"/>
            <a:r>
              <a:rPr lang="en-US" dirty="0" smtClean="0"/>
              <a:t>Discuss approaches to the use of quality infrastructure as it facilitates trade with respect to standards, technical regulations and conformity assessment procedures</a:t>
            </a:r>
          </a:p>
          <a:p>
            <a:pPr lvl="1"/>
            <a:r>
              <a:rPr lang="en-US" dirty="0" smtClean="0"/>
              <a:t>Thematic discussion in March to discuss national or regional systems and regional trade agreements as they relate to RTAs. </a:t>
            </a:r>
          </a:p>
        </p:txBody>
      </p:sp>
    </p:spTree>
    <p:extLst>
      <p:ext uri="{BB962C8B-B14F-4D97-AF65-F5344CB8AC3E}">
        <p14:creationId xmlns:p14="http://schemas.microsoft.com/office/powerpoint/2010/main" val="425003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Thematic session in June about referencing standards in regulation</a:t>
            </a:r>
          </a:p>
          <a:p>
            <a:pPr lvl="1"/>
            <a:r>
              <a:rPr lang="en-US" dirty="0" smtClean="0"/>
              <a:t>Central Government and non-government standardizing bodies:</a:t>
            </a:r>
          </a:p>
          <a:p>
            <a:pPr lvl="2"/>
            <a:r>
              <a:rPr lang="en-US" dirty="0" smtClean="0"/>
              <a:t> to publish their work plans on websites and notify the location to the ISO/IEC Information Center</a:t>
            </a:r>
          </a:p>
          <a:p>
            <a:pPr lvl="2"/>
            <a:r>
              <a:rPr lang="en-US" dirty="0" smtClean="0"/>
              <a:t>Share information about the publication of a notice announcing the period for commenting on a draft standard.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1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Inquiry Point</a:t>
            </a:r>
          </a:p>
          <a:p>
            <a:pPr lvl="1"/>
            <a:r>
              <a:rPr lang="en-US" dirty="0" smtClean="0"/>
              <a:t>Discuss the internal coordination of the handling of comments</a:t>
            </a:r>
          </a:p>
          <a:p>
            <a:pPr lvl="1"/>
            <a:r>
              <a:rPr lang="en-US" dirty="0" smtClean="0"/>
              <a:t>Explore ways to improve their functioning, including through use of on-line tools</a:t>
            </a:r>
          </a:p>
          <a:p>
            <a:pPr lvl="1"/>
            <a:r>
              <a:rPr lang="en-US" dirty="0" smtClean="0"/>
              <a:t>Prepare a guide on best practices for Inquiry Points for consideration of Members at the 8</a:t>
            </a:r>
            <a:r>
              <a:rPr lang="en-US" baseline="30000" dirty="0" smtClean="0"/>
              <a:t>th</a:t>
            </a:r>
            <a:r>
              <a:rPr lang="en-US" dirty="0" smtClean="0"/>
              <a:t> Special Meeting on Information Exchange, November 2016</a:t>
            </a:r>
          </a:p>
          <a:p>
            <a:r>
              <a:rPr lang="en-US" dirty="0" smtClean="0"/>
              <a:t>Technical Assistance</a:t>
            </a:r>
          </a:p>
          <a:p>
            <a:pPr lvl="1"/>
            <a:r>
              <a:rPr lang="en-US" dirty="0" smtClean="0"/>
              <a:t>Thematic Session on Technical Assistance November,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Thematic Sessions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</a:p>
          <a:p>
            <a:pPr lvl="1"/>
            <a:r>
              <a:rPr lang="en-US" dirty="0" smtClean="0"/>
              <a:t>Regulatory Impact Assessment; Reliance on international or regional systems of regulatory cooperation, including </a:t>
            </a:r>
            <a:r>
              <a:rPr lang="en-US" dirty="0" err="1" smtClean="0"/>
              <a:t>sectoral</a:t>
            </a:r>
            <a:r>
              <a:rPr lang="en-US" dirty="0" smtClean="0"/>
              <a:t> schemes and in Regional Free Trade Agreements.</a:t>
            </a:r>
          </a:p>
          <a:p>
            <a:r>
              <a:rPr lang="en-US" dirty="0" smtClean="0"/>
              <a:t>June 2016</a:t>
            </a:r>
          </a:p>
          <a:p>
            <a:pPr lvl="1"/>
            <a:r>
              <a:rPr lang="en-US" dirty="0" smtClean="0"/>
              <a:t>Regulatory Cooperation between Members (Energy Efficiency) and how to use standards in technical regulations</a:t>
            </a:r>
          </a:p>
          <a:p>
            <a:r>
              <a:rPr lang="en-US" dirty="0" smtClean="0"/>
              <a:t>November 2016</a:t>
            </a:r>
          </a:p>
          <a:p>
            <a:pPr lvl="1"/>
            <a:r>
              <a:rPr lang="en-US" dirty="0" smtClean="0"/>
              <a:t>Technical Assistance, Regulatory Cooperation (potentially food labeling) and Information Exchange</a:t>
            </a:r>
          </a:p>
          <a:p>
            <a:pPr lvl="1"/>
            <a:r>
              <a:rPr lang="en-US" dirty="0" smtClean="0"/>
              <a:t>Deliverable on Best Practices for Inquiry Points</a:t>
            </a:r>
          </a:p>
        </p:txBody>
      </p:sp>
    </p:spTree>
    <p:extLst>
      <p:ext uri="{BB962C8B-B14F-4D97-AF65-F5344CB8AC3E}">
        <p14:creationId xmlns:p14="http://schemas.microsoft.com/office/powerpoint/2010/main" val="336064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United States Trade Representative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agency within the Executive Office of the President</a:t>
            </a:r>
          </a:p>
          <a:p>
            <a:r>
              <a:rPr lang="en-US" dirty="0" smtClean="0"/>
              <a:t>Approximately 200 people work at USTR</a:t>
            </a:r>
          </a:p>
          <a:p>
            <a:r>
              <a:rPr lang="en-US" dirty="0" smtClean="0"/>
              <a:t>Negotiate the Trade Agreements that advance the President’s Trade Agenda</a:t>
            </a:r>
          </a:p>
          <a:p>
            <a:r>
              <a:rPr lang="en-US" dirty="0" smtClean="0"/>
              <a:t>Responsible for monitoring our trading partners compliance </a:t>
            </a:r>
          </a:p>
          <a:p>
            <a:r>
              <a:rPr lang="en-US" dirty="0" smtClean="0"/>
              <a:t>Ambassador Michael </a:t>
            </a:r>
            <a:r>
              <a:rPr lang="en-US" dirty="0" err="1" smtClean="0"/>
              <a:t>Froman</a:t>
            </a:r>
            <a:r>
              <a:rPr lang="en-US" dirty="0" smtClean="0"/>
              <a:t> is the United States Trade Representative, a Member of The President’s Cabinet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6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regulators comply with the WTO TBT Agreement and TBT Provisions in our FTAs.</a:t>
            </a:r>
          </a:p>
          <a:p>
            <a:r>
              <a:rPr lang="en-US" dirty="0" smtClean="0"/>
              <a:t>How do regulators maintain a knowledge of the policy areas where understanding of how TBT </a:t>
            </a:r>
            <a:r>
              <a:rPr lang="en-US" dirty="0"/>
              <a:t>d</a:t>
            </a:r>
            <a:r>
              <a:rPr lang="en-US" dirty="0" smtClean="0"/>
              <a:t>isciplines are is advancing</a:t>
            </a:r>
          </a:p>
          <a:p>
            <a:pPr lvl="1"/>
            <a:r>
              <a:rPr lang="en-US" dirty="0" smtClean="0"/>
              <a:t>Policy discussion such as the Triennial Review of the TBT Agreement</a:t>
            </a:r>
          </a:p>
          <a:p>
            <a:pPr lvl="1"/>
            <a:r>
              <a:rPr lang="en-US" dirty="0" smtClean="0"/>
              <a:t>Findings in Dispute Settlement that advance our understanding of the Agreement</a:t>
            </a:r>
          </a:p>
          <a:p>
            <a:pPr lvl="1"/>
            <a:r>
              <a:rPr lang="en-US" dirty="0" smtClean="0"/>
              <a:t>Practices of Other Members </a:t>
            </a:r>
          </a:p>
          <a:p>
            <a:r>
              <a:rPr lang="en-US" dirty="0" smtClean="0"/>
              <a:t>How do regulators interact with each other, the trade agencies and the public to ensure compliance with the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4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Complying with the WTO TBT Agreement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TBT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Meets three times a year in Geneva, Switzerland</a:t>
            </a:r>
          </a:p>
          <a:p>
            <a:r>
              <a:rPr lang="en-US" dirty="0" smtClean="0"/>
              <a:t>Attended by all 170+ WTO Members.</a:t>
            </a:r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Advance policy discussions on key topics to implementing the agreement</a:t>
            </a:r>
          </a:p>
          <a:p>
            <a:pPr lvl="2"/>
            <a:r>
              <a:rPr lang="en-US" dirty="0" smtClean="0"/>
              <a:t>Good Regulatory Practice; Regulatory Cooperation; Use of International Standards; Conformity Assessment Procedures; Inquiry Point Operations</a:t>
            </a:r>
          </a:p>
          <a:p>
            <a:pPr lvl="1"/>
            <a:r>
              <a:rPr lang="en-US" dirty="0" smtClean="0"/>
              <a:t>Discuss specific trade concerns among Members </a:t>
            </a:r>
          </a:p>
          <a:p>
            <a:pPr lvl="2"/>
            <a:r>
              <a:rPr lang="en-US" dirty="0" smtClean="0"/>
              <a:t>Two days of interventions, spanning 50-60 issues raised</a:t>
            </a:r>
          </a:p>
          <a:p>
            <a:pPr lvl="2"/>
            <a:r>
              <a:rPr lang="en-US" dirty="0" smtClean="0"/>
              <a:t>As a regulator, one of my objectives is to comply, so my proposed regulation does not get discussed in the TBT Committee</a:t>
            </a:r>
          </a:p>
        </p:txBody>
      </p:sp>
    </p:spTree>
    <p:extLst>
      <p:ext uri="{BB962C8B-B14F-4D97-AF65-F5344CB8AC3E}">
        <p14:creationId xmlns:p14="http://schemas.microsoft.com/office/powerpoint/2010/main" val="346867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STCs raised by Member, November 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641743"/>
              </p:ext>
            </p:extLst>
          </p:nvPr>
        </p:nvGraphicFramePr>
        <p:xfrm>
          <a:off x="498475" y="1762125"/>
          <a:ext cx="8147050" cy="436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953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Notification of Proposed Regulations to the TBT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Mexico and the United States have good track records of “advanced TBT citizenship” when it comes to publishing our proposed regulations in our official publications (Federal Register/</a:t>
            </a:r>
            <a:r>
              <a:rPr lang="en-US" dirty="0" err="1" smtClean="0"/>
              <a:t>Diario</a:t>
            </a:r>
            <a:r>
              <a:rPr lang="en-US" dirty="0" smtClean="0"/>
              <a:t> Official). </a:t>
            </a:r>
            <a:endParaRPr lang="en-US" dirty="0"/>
          </a:p>
          <a:p>
            <a:pPr lvl="1"/>
            <a:r>
              <a:rPr lang="en-US" dirty="0" smtClean="0"/>
              <a:t>Notify the TBT Committee of a proposed regulation.</a:t>
            </a:r>
          </a:p>
          <a:p>
            <a:pPr lvl="1"/>
            <a:r>
              <a:rPr lang="en-US" dirty="0" smtClean="0"/>
              <a:t>Provide a copy of the proposed regulation for other WTO Members to review.</a:t>
            </a:r>
          </a:p>
          <a:p>
            <a:pPr lvl="1"/>
            <a:r>
              <a:rPr lang="en-US" dirty="0" smtClean="0"/>
              <a:t>Identify any deviations from international standards.</a:t>
            </a:r>
          </a:p>
          <a:p>
            <a:pPr lvl="1"/>
            <a:r>
              <a:rPr lang="en-US" dirty="0" smtClean="0"/>
              <a:t>Provide a 60-90 comment period.</a:t>
            </a:r>
          </a:p>
          <a:p>
            <a:pPr lvl="1"/>
            <a:r>
              <a:rPr lang="en-US" dirty="0" smtClean="0"/>
              <a:t>Provide a “reasonable interval” for implementation of the final regulation (six months from the date of proposal). </a:t>
            </a:r>
          </a:p>
          <a:p>
            <a:pPr lvl="1"/>
            <a:r>
              <a:rPr lang="en-US" dirty="0" smtClean="0"/>
              <a:t>Discuss the other Member comment upon request.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2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Aspects for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Notification to the TBT Committee</a:t>
            </a:r>
          </a:p>
          <a:p>
            <a:r>
              <a:rPr lang="en-US" dirty="0" smtClean="0"/>
              <a:t>Allowing 6 months </a:t>
            </a:r>
            <a:r>
              <a:rPr lang="en-US" dirty="0" smtClean="0"/>
              <a:t>for comment </a:t>
            </a:r>
            <a:r>
              <a:rPr lang="en-US" smtClean="0"/>
              <a:t>and implementation</a:t>
            </a:r>
            <a:endParaRPr lang="en-US" dirty="0" smtClean="0"/>
          </a:p>
          <a:p>
            <a:r>
              <a:rPr lang="en-US" dirty="0" smtClean="0"/>
              <a:t>Taking account of the comments in the final regulation</a:t>
            </a:r>
          </a:p>
          <a:p>
            <a:r>
              <a:rPr lang="en-US" dirty="0" smtClean="0"/>
              <a:t>Use of International Standards</a:t>
            </a:r>
          </a:p>
          <a:p>
            <a:r>
              <a:rPr lang="en-US" dirty="0" smtClean="0"/>
              <a:t>Use of conformity assessment procedures</a:t>
            </a:r>
          </a:p>
          <a:p>
            <a:pPr lvl="1"/>
            <a:r>
              <a:rPr lang="en-US" dirty="0" smtClean="0"/>
              <a:t>Mutual acceptance of data</a:t>
            </a:r>
          </a:p>
          <a:p>
            <a:pPr lvl="1"/>
            <a:r>
              <a:rPr lang="en-US" dirty="0" smtClean="0"/>
              <a:t>Recognition of accreditation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7</a:t>
            </a:r>
            <a:r>
              <a:rPr lang="en-US" baseline="30000" dirty="0" smtClean="0"/>
              <a:t>th</a:t>
            </a:r>
            <a:r>
              <a:rPr lang="en-US" dirty="0" smtClean="0"/>
              <a:t> Triennial Review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37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762C47-A5D1-479B-B029-772E09F650DE}"/>
</file>

<file path=customXml/itemProps2.xml><?xml version="1.0" encoding="utf-8"?>
<ds:datastoreItem xmlns:ds="http://schemas.openxmlformats.org/officeDocument/2006/customXml" ds:itemID="{5544D839-C3A2-47F1-A6DC-F43DA100F277}"/>
</file>

<file path=customXml/itemProps3.xml><?xml version="1.0" encoding="utf-8"?>
<ds:datastoreItem xmlns:ds="http://schemas.openxmlformats.org/officeDocument/2006/customXml" ds:itemID="{8A5D3E8F-7D4F-4998-A3E7-3D115700B3EF}"/>
</file>

<file path=customXml/itemProps4.xml><?xml version="1.0" encoding="utf-8"?>
<ds:datastoreItem xmlns:ds="http://schemas.openxmlformats.org/officeDocument/2006/customXml" ds:itemID="{18B114EB-3DB0-4F45-9D70-D5E31F1EC3C4}"/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5816</TotalTime>
  <Words>739</Words>
  <Application>Microsoft Office PowerPoint</Application>
  <PresentationFormat>Presentación en pantalla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Book Antiqua</vt:lpstr>
      <vt:lpstr>Wingdings 2</vt:lpstr>
      <vt:lpstr>Saddle</vt:lpstr>
      <vt:lpstr>Advancing Implementation of the WTO TBT Agreement and Regulatory Coherence</vt:lpstr>
      <vt:lpstr>The United States Trade Representative</vt:lpstr>
      <vt:lpstr>Today’s Discussion</vt:lpstr>
      <vt:lpstr>Complying with the WTO TBT Agreement</vt:lpstr>
      <vt:lpstr>TBT Committee</vt:lpstr>
      <vt:lpstr>STCs raised by Member, November 2015</vt:lpstr>
      <vt:lpstr>Notification of Proposed Regulations to the TBT Committee</vt:lpstr>
      <vt:lpstr>Important Aspects for Regulators</vt:lpstr>
      <vt:lpstr> 7th Triennial Review </vt:lpstr>
      <vt:lpstr>Conclusions</vt:lpstr>
      <vt:lpstr>Conclusions</vt:lpstr>
      <vt:lpstr>Conclusions</vt:lpstr>
      <vt:lpstr>Conclusions  </vt:lpstr>
      <vt:lpstr>Schedule of Thematic Sessions </vt:lpstr>
    </vt:vector>
  </TitlesOfParts>
  <Company>USTR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Stradtman</dc:creator>
  <cp:lastModifiedBy>Sofía Guadalupe Flores Palomar</cp:lastModifiedBy>
  <cp:revision>22</cp:revision>
  <dcterms:created xsi:type="dcterms:W3CDTF">2015-11-07T11:12:50Z</dcterms:created>
  <dcterms:modified xsi:type="dcterms:W3CDTF">2016-02-10T18:42:47Z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4e363e94-a287-45ec-b830-b3b3cd4f7148</vt:lpwstr>
  </property>
</Properties>
</file>