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diagrams/data1.xml" ContentType="application/vnd.openxmlformats-officedocument.drawingml.diagramData+xml"/>
  <Override PartName="/ppt/diagrams/data3.xml" ContentType="application/vnd.openxmlformats-officedocument.drawingml.diagramData+xml"/>
  <Override PartName="/ppt/diagrams/data2.xml" ContentType="application/vnd.openxmlformats-officedocument.drawingml.diagramData+xml"/>
  <Override PartName="/ppt/presentation.xml" ContentType="application/vnd.openxmlformats-officedocument.presentationml.presentation.main+xml"/>
  <Override PartName="/ppt/slides/slide2.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14.xml" ContentType="application/vnd.openxmlformats-officedocument.presentationml.slide+xml"/>
  <Override PartName="/ppt/slides/slide9.xml" ContentType="application/vnd.openxmlformats-officedocument.presentationml.slide+xml"/>
  <Override PartName="/ppt/slides/slide13.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Layouts/slideLayout2.xml" ContentType="application/vnd.openxmlformats-officedocument.presentationml.slideLayout+xml"/>
  <Override PartName="/ppt/slideMasters/slideMaster1.xml" ContentType="application/vnd.openxmlformats-officedocument.presentationml.slideMaster+xml"/>
  <Override PartName="/ppt/slideLayouts/slideLayout16.xml" ContentType="application/vnd.openxmlformats-officedocument.presentationml.slideLayout+xml"/>
  <Override PartName="/ppt/slideLayouts/slideLayout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diagrams/colors3.xml" ContentType="application/vnd.openxmlformats-officedocument.drawingml.diagramColors+xml"/>
  <Override PartName="/ppt/diagrams/layout1.xml" ContentType="application/vnd.openxmlformats-officedocument.drawingml.diagramLayout+xml"/>
  <Override PartName="/ppt/diagrams/quickStyle1.xml" ContentType="application/vnd.openxmlformats-officedocument.drawingml.diagramStyle+xml"/>
  <Override PartName="/ppt/diagrams/quickStyle3.xml" ContentType="application/vnd.openxmlformats-officedocument.drawingml.diagramStyle+xml"/>
  <Override PartName="/ppt/diagrams/layout3.xml" ContentType="application/vnd.openxmlformats-officedocument.drawingml.diagramLayout+xml"/>
  <Override PartName="/ppt/diagrams/drawing3.xml" ContentType="application/vnd.ms-office.drawingml.diagramDrawing+xml"/>
  <Override PartName="/ppt/theme/theme1.xml" ContentType="application/vnd.openxmlformats-officedocument.theme+xml"/>
  <Override PartName="/ppt/diagrams/colors2.xml" ContentType="application/vnd.openxmlformats-officedocument.drawingml.diagramColors+xml"/>
  <Override PartName="/ppt/diagrams/colors1.xml" ContentType="application/vnd.openxmlformats-officedocument.drawingml.diagramColors+xml"/>
  <Override PartName="/ppt/diagrams/drawing1.xml" ContentType="application/vnd.ms-office.drawingml.diagramDrawing+xml"/>
  <Override PartName="/ppt/diagrams/layout2.xml" ContentType="application/vnd.openxmlformats-officedocument.drawingml.diagramLayout+xml"/>
  <Override PartName="/ppt/diagrams/drawing2.xml" ContentType="application/vnd.ms-office.drawingml.diagramDrawing+xml"/>
  <Override PartName="/ppt/diagrams/quickStyle2.xml" ContentType="application/vnd.openxmlformats-officedocument.drawingml.diagramStyl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3" r:id="rId1"/>
  </p:sldMasterIdLst>
  <p:sldIdLst>
    <p:sldId id="256" r:id="rId2"/>
    <p:sldId id="276" r:id="rId3"/>
    <p:sldId id="277" r:id="rId4"/>
    <p:sldId id="261" r:id="rId5"/>
    <p:sldId id="278" r:id="rId6"/>
    <p:sldId id="279" r:id="rId7"/>
    <p:sldId id="280" r:id="rId8"/>
    <p:sldId id="282" r:id="rId9"/>
    <p:sldId id="283" r:id="rId10"/>
    <p:sldId id="284" r:id="rId11"/>
    <p:sldId id="285" r:id="rId12"/>
    <p:sldId id="286" r:id="rId13"/>
    <p:sldId id="287" r:id="rId14"/>
    <p:sldId id="288" r:id="rId15"/>
  </p:sldIdLst>
  <p:sldSz cx="12192000" cy="6858000"/>
  <p:notesSz cx="6810375" cy="9942513"/>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92" d="100"/>
          <a:sy n="92" d="100"/>
        </p:scale>
        <p:origin x="498"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customXml" Target="../customXml/item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3969F4-EA80-431F-BF55-3BB1B9EC818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s-MX"/>
        </a:p>
      </dgm:t>
    </dgm:pt>
    <dgm:pt modelId="{E15412A9-5EBE-48A1-832E-73A4E08D40C6}">
      <dgm:prSet/>
      <dgm:spPr>
        <a:solidFill>
          <a:srgbClr val="C00000"/>
        </a:solidFill>
      </dgm:spPr>
      <dgm:t>
        <a:bodyPr/>
        <a:lstStyle/>
        <a:p>
          <a:pPr rtl="0"/>
          <a:r>
            <a:rPr lang="es-MX" dirty="0" smtClean="0"/>
            <a:t>Casos de la OMC que han abordado cuestiones del AOTC de manera más amplia</a:t>
          </a:r>
          <a:endParaRPr lang="es-MX" dirty="0"/>
        </a:p>
      </dgm:t>
    </dgm:pt>
    <dgm:pt modelId="{2F5B6842-5B11-4384-894B-CF4B5FD7113E}" type="parTrans" cxnId="{54097E21-2BD1-41F2-BF1E-C62A6AD94148}">
      <dgm:prSet/>
      <dgm:spPr/>
      <dgm:t>
        <a:bodyPr/>
        <a:lstStyle/>
        <a:p>
          <a:endParaRPr lang="es-MX"/>
        </a:p>
      </dgm:t>
    </dgm:pt>
    <dgm:pt modelId="{BFFB343A-6F53-490B-9CE0-766607C48675}" type="sibTrans" cxnId="{54097E21-2BD1-41F2-BF1E-C62A6AD94148}">
      <dgm:prSet/>
      <dgm:spPr/>
      <dgm:t>
        <a:bodyPr/>
        <a:lstStyle/>
        <a:p>
          <a:endParaRPr lang="es-MX"/>
        </a:p>
      </dgm:t>
    </dgm:pt>
    <dgm:pt modelId="{B059DBBB-0FFE-4082-93AF-7E0F84040987}">
      <dgm:prSet/>
      <dgm:spPr>
        <a:solidFill>
          <a:schemeClr val="bg2">
            <a:alpha val="90000"/>
          </a:schemeClr>
        </a:solidFill>
      </dgm:spPr>
      <dgm:t>
        <a:bodyPr/>
        <a:lstStyle/>
        <a:p>
          <a:pPr algn="just" rtl="0"/>
          <a:r>
            <a:rPr lang="es-MX" dirty="0" smtClean="0"/>
            <a:t>CEE - Sardinas</a:t>
          </a:r>
          <a:endParaRPr lang="es-MX" dirty="0"/>
        </a:p>
      </dgm:t>
    </dgm:pt>
    <dgm:pt modelId="{9D4D5A79-3945-42CE-91A2-093AFD98F533}" type="parTrans" cxnId="{2155AA18-E194-4D0D-8F7C-6862175FDAAE}">
      <dgm:prSet/>
      <dgm:spPr/>
      <dgm:t>
        <a:bodyPr/>
        <a:lstStyle/>
        <a:p>
          <a:endParaRPr lang="es-MX"/>
        </a:p>
      </dgm:t>
    </dgm:pt>
    <dgm:pt modelId="{170DC91A-64F3-4168-97D7-3D689577E466}" type="sibTrans" cxnId="{2155AA18-E194-4D0D-8F7C-6862175FDAAE}">
      <dgm:prSet/>
      <dgm:spPr/>
      <dgm:t>
        <a:bodyPr/>
        <a:lstStyle/>
        <a:p>
          <a:endParaRPr lang="es-MX"/>
        </a:p>
      </dgm:t>
    </dgm:pt>
    <dgm:pt modelId="{FEDD7041-F7B5-4553-92D0-6409E29D75E1}">
      <dgm:prSet/>
      <dgm:spPr>
        <a:solidFill>
          <a:schemeClr val="bg2">
            <a:alpha val="90000"/>
          </a:schemeClr>
        </a:solidFill>
      </dgm:spPr>
      <dgm:t>
        <a:bodyPr/>
        <a:lstStyle/>
        <a:p>
          <a:pPr algn="just" rtl="0"/>
          <a:r>
            <a:rPr lang="es-419" dirty="0" smtClean="0"/>
            <a:t>EEUU – Cigarrillos de Clavos de Olor</a:t>
          </a:r>
          <a:endParaRPr lang="es-MX" dirty="0"/>
        </a:p>
      </dgm:t>
    </dgm:pt>
    <dgm:pt modelId="{811F18C0-7E53-4B02-BA9B-132D725ADC45}" type="parTrans" cxnId="{EB965BDD-0D69-434E-873F-04D21AD4ED4E}">
      <dgm:prSet/>
      <dgm:spPr/>
      <dgm:t>
        <a:bodyPr/>
        <a:lstStyle/>
        <a:p>
          <a:endParaRPr lang="es-MX"/>
        </a:p>
      </dgm:t>
    </dgm:pt>
    <dgm:pt modelId="{D482622A-77A9-4B44-A26C-AC8A9E7F0B0E}" type="sibTrans" cxnId="{EB965BDD-0D69-434E-873F-04D21AD4ED4E}">
      <dgm:prSet/>
      <dgm:spPr/>
      <dgm:t>
        <a:bodyPr/>
        <a:lstStyle/>
        <a:p>
          <a:endParaRPr lang="es-MX"/>
        </a:p>
      </dgm:t>
    </dgm:pt>
    <dgm:pt modelId="{F51E03DD-D35F-4E18-8497-F658CCBAC5DB}">
      <dgm:prSet/>
      <dgm:spPr>
        <a:solidFill>
          <a:schemeClr val="bg2">
            <a:alpha val="90000"/>
          </a:schemeClr>
        </a:solidFill>
      </dgm:spPr>
      <dgm:t>
        <a:bodyPr/>
        <a:lstStyle/>
        <a:p>
          <a:pPr algn="just" rtl="0"/>
          <a:r>
            <a:rPr lang="es-MX" dirty="0" smtClean="0"/>
            <a:t>EEUU - Atún</a:t>
          </a:r>
          <a:endParaRPr lang="es-MX" dirty="0"/>
        </a:p>
      </dgm:t>
    </dgm:pt>
    <dgm:pt modelId="{6964DD95-7265-48A1-AE95-A29343D43C12}" type="parTrans" cxnId="{5087DA10-5C14-4681-8A0C-91FF040986FF}">
      <dgm:prSet/>
      <dgm:spPr/>
      <dgm:t>
        <a:bodyPr/>
        <a:lstStyle/>
        <a:p>
          <a:endParaRPr lang="es-MX"/>
        </a:p>
      </dgm:t>
    </dgm:pt>
    <dgm:pt modelId="{76DF1F1F-D5A9-484B-8E12-C4D08BD4401A}" type="sibTrans" cxnId="{5087DA10-5C14-4681-8A0C-91FF040986FF}">
      <dgm:prSet/>
      <dgm:spPr/>
      <dgm:t>
        <a:bodyPr/>
        <a:lstStyle/>
        <a:p>
          <a:endParaRPr lang="es-MX"/>
        </a:p>
      </dgm:t>
    </dgm:pt>
    <dgm:pt modelId="{D215F5EA-2A03-43DA-B9D6-D0989E2D9747}">
      <dgm:prSet/>
      <dgm:spPr>
        <a:solidFill>
          <a:schemeClr val="bg2">
            <a:alpha val="90000"/>
          </a:schemeClr>
        </a:solidFill>
      </dgm:spPr>
      <dgm:t>
        <a:bodyPr/>
        <a:lstStyle/>
        <a:p>
          <a:pPr algn="just" rtl="0"/>
          <a:r>
            <a:rPr lang="es-MX" dirty="0" smtClean="0"/>
            <a:t>EEUU – COOL</a:t>
          </a:r>
          <a:endParaRPr lang="es-MX" dirty="0"/>
        </a:p>
      </dgm:t>
    </dgm:pt>
    <dgm:pt modelId="{60D903BF-7BFC-4BA9-8AE4-89F155A47C46}" type="parTrans" cxnId="{F89714D0-3FF8-4073-81D9-5936FBBFE42D}">
      <dgm:prSet/>
      <dgm:spPr/>
      <dgm:t>
        <a:bodyPr/>
        <a:lstStyle/>
        <a:p>
          <a:endParaRPr lang="es-MX"/>
        </a:p>
      </dgm:t>
    </dgm:pt>
    <dgm:pt modelId="{52FB23B2-0B05-425D-A443-596B092FBE49}" type="sibTrans" cxnId="{F89714D0-3FF8-4073-81D9-5936FBBFE42D}">
      <dgm:prSet/>
      <dgm:spPr/>
      <dgm:t>
        <a:bodyPr/>
        <a:lstStyle/>
        <a:p>
          <a:endParaRPr lang="es-MX"/>
        </a:p>
      </dgm:t>
    </dgm:pt>
    <dgm:pt modelId="{3D0860CC-A4DF-4ACF-9AD9-DA898E38BA94}">
      <dgm:prSet/>
      <dgm:spPr>
        <a:solidFill>
          <a:schemeClr val="bg2">
            <a:alpha val="90000"/>
          </a:schemeClr>
        </a:solidFill>
      </dgm:spPr>
      <dgm:t>
        <a:bodyPr/>
        <a:lstStyle/>
        <a:p>
          <a:pPr algn="just" rtl="0"/>
          <a:r>
            <a:rPr lang="es-419" dirty="0" smtClean="0"/>
            <a:t>CEE – Productos de Focas</a:t>
          </a:r>
          <a:endParaRPr lang="es-MX" dirty="0"/>
        </a:p>
      </dgm:t>
    </dgm:pt>
    <dgm:pt modelId="{4C8A49F2-B932-4FC0-8D04-B1A74AE1E862}" type="parTrans" cxnId="{03C9ECAD-EF4F-4259-AD9F-B053C61FA25E}">
      <dgm:prSet/>
      <dgm:spPr/>
      <dgm:t>
        <a:bodyPr/>
        <a:lstStyle/>
        <a:p>
          <a:endParaRPr lang="es-ES"/>
        </a:p>
      </dgm:t>
    </dgm:pt>
    <dgm:pt modelId="{A9275042-920C-435A-A41B-C61F6F38BD02}" type="sibTrans" cxnId="{03C9ECAD-EF4F-4259-AD9F-B053C61FA25E}">
      <dgm:prSet/>
      <dgm:spPr/>
      <dgm:t>
        <a:bodyPr/>
        <a:lstStyle/>
        <a:p>
          <a:endParaRPr lang="es-ES"/>
        </a:p>
      </dgm:t>
    </dgm:pt>
    <dgm:pt modelId="{567C621A-E008-4BF5-8271-BBBAA8C187EF}" type="pres">
      <dgm:prSet presAssocID="{1D3969F4-EA80-431F-BF55-3BB1B9EC818A}" presName="Name0" presStyleCnt="0">
        <dgm:presLayoutVars>
          <dgm:dir/>
          <dgm:animLvl val="lvl"/>
          <dgm:resizeHandles val="exact"/>
        </dgm:presLayoutVars>
      </dgm:prSet>
      <dgm:spPr/>
      <dgm:t>
        <a:bodyPr/>
        <a:lstStyle/>
        <a:p>
          <a:endParaRPr lang="es-MX"/>
        </a:p>
      </dgm:t>
    </dgm:pt>
    <dgm:pt modelId="{22273707-0797-4696-87EA-AEE74CE42028}" type="pres">
      <dgm:prSet presAssocID="{E15412A9-5EBE-48A1-832E-73A4E08D40C6}" presName="composite" presStyleCnt="0"/>
      <dgm:spPr/>
    </dgm:pt>
    <dgm:pt modelId="{F2D6DBF8-46D8-4B92-92FA-85C56438777E}" type="pres">
      <dgm:prSet presAssocID="{E15412A9-5EBE-48A1-832E-73A4E08D40C6}" presName="parTx" presStyleLbl="alignNode1" presStyleIdx="0" presStyleCnt="1" custLinFactNeighborX="1612" custLinFactNeighborY="-19886">
        <dgm:presLayoutVars>
          <dgm:chMax val="0"/>
          <dgm:chPref val="0"/>
          <dgm:bulletEnabled val="1"/>
        </dgm:presLayoutVars>
      </dgm:prSet>
      <dgm:spPr/>
      <dgm:t>
        <a:bodyPr/>
        <a:lstStyle/>
        <a:p>
          <a:endParaRPr lang="es-MX"/>
        </a:p>
      </dgm:t>
    </dgm:pt>
    <dgm:pt modelId="{F735A78D-CB08-468A-8AF6-F6A8787FE4D5}" type="pres">
      <dgm:prSet presAssocID="{E15412A9-5EBE-48A1-832E-73A4E08D40C6}" presName="desTx" presStyleLbl="alignAccFollowNode1" presStyleIdx="0" presStyleCnt="1">
        <dgm:presLayoutVars>
          <dgm:bulletEnabled val="1"/>
        </dgm:presLayoutVars>
      </dgm:prSet>
      <dgm:spPr/>
      <dgm:t>
        <a:bodyPr/>
        <a:lstStyle/>
        <a:p>
          <a:endParaRPr lang="es-MX"/>
        </a:p>
      </dgm:t>
    </dgm:pt>
  </dgm:ptLst>
  <dgm:cxnLst>
    <dgm:cxn modelId="{54097E21-2BD1-41F2-BF1E-C62A6AD94148}" srcId="{1D3969F4-EA80-431F-BF55-3BB1B9EC818A}" destId="{E15412A9-5EBE-48A1-832E-73A4E08D40C6}" srcOrd="0" destOrd="0" parTransId="{2F5B6842-5B11-4384-894B-CF4B5FD7113E}" sibTransId="{BFFB343A-6F53-490B-9CE0-766607C48675}"/>
    <dgm:cxn modelId="{EB965BDD-0D69-434E-873F-04D21AD4ED4E}" srcId="{E15412A9-5EBE-48A1-832E-73A4E08D40C6}" destId="{FEDD7041-F7B5-4553-92D0-6409E29D75E1}" srcOrd="1" destOrd="0" parTransId="{811F18C0-7E53-4B02-BA9B-132D725ADC45}" sibTransId="{D482622A-77A9-4B44-A26C-AC8A9E7F0B0E}"/>
    <dgm:cxn modelId="{3F2B1611-D08E-4D52-B476-D77401738A4D}" type="presOf" srcId="{FEDD7041-F7B5-4553-92D0-6409E29D75E1}" destId="{F735A78D-CB08-468A-8AF6-F6A8787FE4D5}" srcOrd="0" destOrd="1" presId="urn:microsoft.com/office/officeart/2005/8/layout/hList1"/>
    <dgm:cxn modelId="{5087DA10-5C14-4681-8A0C-91FF040986FF}" srcId="{E15412A9-5EBE-48A1-832E-73A4E08D40C6}" destId="{F51E03DD-D35F-4E18-8497-F658CCBAC5DB}" srcOrd="2" destOrd="0" parTransId="{6964DD95-7265-48A1-AE95-A29343D43C12}" sibTransId="{76DF1F1F-D5A9-484B-8E12-C4D08BD4401A}"/>
    <dgm:cxn modelId="{2155AA18-E194-4D0D-8F7C-6862175FDAAE}" srcId="{E15412A9-5EBE-48A1-832E-73A4E08D40C6}" destId="{B059DBBB-0FFE-4082-93AF-7E0F84040987}" srcOrd="0" destOrd="0" parTransId="{9D4D5A79-3945-42CE-91A2-093AFD98F533}" sibTransId="{170DC91A-64F3-4168-97D7-3D689577E466}"/>
    <dgm:cxn modelId="{C59B1653-36B3-41D8-B195-7A7AF930BE30}" type="presOf" srcId="{D215F5EA-2A03-43DA-B9D6-D0989E2D9747}" destId="{F735A78D-CB08-468A-8AF6-F6A8787FE4D5}" srcOrd="0" destOrd="3" presId="urn:microsoft.com/office/officeart/2005/8/layout/hList1"/>
    <dgm:cxn modelId="{ADD0FBB5-4F74-40A6-A71C-F11782142EE1}" type="presOf" srcId="{E15412A9-5EBE-48A1-832E-73A4E08D40C6}" destId="{F2D6DBF8-46D8-4B92-92FA-85C56438777E}" srcOrd="0" destOrd="0" presId="urn:microsoft.com/office/officeart/2005/8/layout/hList1"/>
    <dgm:cxn modelId="{03C9ECAD-EF4F-4259-AD9F-B053C61FA25E}" srcId="{E15412A9-5EBE-48A1-832E-73A4E08D40C6}" destId="{3D0860CC-A4DF-4ACF-9AD9-DA898E38BA94}" srcOrd="4" destOrd="0" parTransId="{4C8A49F2-B932-4FC0-8D04-B1A74AE1E862}" sibTransId="{A9275042-920C-435A-A41B-C61F6F38BD02}"/>
    <dgm:cxn modelId="{3502C375-C126-44D8-8382-D846B934FCEC}" type="presOf" srcId="{3D0860CC-A4DF-4ACF-9AD9-DA898E38BA94}" destId="{F735A78D-CB08-468A-8AF6-F6A8787FE4D5}" srcOrd="0" destOrd="4" presId="urn:microsoft.com/office/officeart/2005/8/layout/hList1"/>
    <dgm:cxn modelId="{F7709274-CFEE-4B81-AE9A-CC54C135D966}" type="presOf" srcId="{B059DBBB-0FFE-4082-93AF-7E0F84040987}" destId="{F735A78D-CB08-468A-8AF6-F6A8787FE4D5}" srcOrd="0" destOrd="0" presId="urn:microsoft.com/office/officeart/2005/8/layout/hList1"/>
    <dgm:cxn modelId="{CF0B758A-4726-4EDD-92D6-D5B327C92ADA}" type="presOf" srcId="{1D3969F4-EA80-431F-BF55-3BB1B9EC818A}" destId="{567C621A-E008-4BF5-8271-BBBAA8C187EF}" srcOrd="0" destOrd="0" presId="urn:microsoft.com/office/officeart/2005/8/layout/hList1"/>
    <dgm:cxn modelId="{F89714D0-3FF8-4073-81D9-5936FBBFE42D}" srcId="{E15412A9-5EBE-48A1-832E-73A4E08D40C6}" destId="{D215F5EA-2A03-43DA-B9D6-D0989E2D9747}" srcOrd="3" destOrd="0" parTransId="{60D903BF-7BFC-4BA9-8AE4-89F155A47C46}" sibTransId="{52FB23B2-0B05-425D-A443-596B092FBE49}"/>
    <dgm:cxn modelId="{0079A7F5-75AB-4859-B579-707C02BB3412}" type="presOf" srcId="{F51E03DD-D35F-4E18-8497-F658CCBAC5DB}" destId="{F735A78D-CB08-468A-8AF6-F6A8787FE4D5}" srcOrd="0" destOrd="2" presId="urn:microsoft.com/office/officeart/2005/8/layout/hList1"/>
    <dgm:cxn modelId="{2B1F0997-0D03-49EE-923E-1DDDEA31D226}" type="presParOf" srcId="{567C621A-E008-4BF5-8271-BBBAA8C187EF}" destId="{22273707-0797-4696-87EA-AEE74CE42028}" srcOrd="0" destOrd="0" presId="urn:microsoft.com/office/officeart/2005/8/layout/hList1"/>
    <dgm:cxn modelId="{10C9C7FA-D073-4C49-917F-AF475D8F574D}" type="presParOf" srcId="{22273707-0797-4696-87EA-AEE74CE42028}" destId="{F2D6DBF8-46D8-4B92-92FA-85C56438777E}" srcOrd="0" destOrd="0" presId="urn:microsoft.com/office/officeart/2005/8/layout/hList1"/>
    <dgm:cxn modelId="{B7A2ED17-A469-4AE0-972E-3DA051D07798}" type="presParOf" srcId="{22273707-0797-4696-87EA-AEE74CE42028}" destId="{F735A78D-CB08-468A-8AF6-F6A8787FE4D5}"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22103C6-4456-4981-A460-EF36B150B798}" type="doc">
      <dgm:prSet loTypeId="urn:microsoft.com/office/officeart/2005/8/layout/process2" loCatId="process" qsTypeId="urn:microsoft.com/office/officeart/2005/8/quickstyle/simple1" qsCatId="simple" csTypeId="urn:microsoft.com/office/officeart/2005/8/colors/accent1_2" csCatId="accent1" phldr="1"/>
      <dgm:spPr/>
      <dgm:t>
        <a:bodyPr/>
        <a:lstStyle/>
        <a:p>
          <a:endParaRPr lang="es-MX"/>
        </a:p>
      </dgm:t>
    </dgm:pt>
    <dgm:pt modelId="{6C90C7DD-D1B6-48AF-954E-95E8FD8FFA5C}">
      <dgm:prSet phldrT="[Texto]" custT="1"/>
      <dgm:spPr>
        <a:solidFill>
          <a:srgbClr val="C00000"/>
        </a:solidFill>
      </dgm:spPr>
      <dgm:t>
        <a:bodyPr/>
        <a:lstStyle/>
        <a:p>
          <a:r>
            <a:rPr lang="es-MX" sz="1600" dirty="0" smtClean="0"/>
            <a:t>EEUU – Cigarrillos de Clavos de Olor</a:t>
          </a:r>
          <a:endParaRPr lang="es-MX" sz="1600" dirty="0"/>
        </a:p>
      </dgm:t>
    </dgm:pt>
    <dgm:pt modelId="{D9B60DE5-975C-4856-B5F4-87727454157A}" type="parTrans" cxnId="{AE42CD79-4751-45BD-B8E4-2B6D2429F966}">
      <dgm:prSet/>
      <dgm:spPr/>
      <dgm:t>
        <a:bodyPr/>
        <a:lstStyle/>
        <a:p>
          <a:endParaRPr lang="es-MX"/>
        </a:p>
      </dgm:t>
    </dgm:pt>
    <dgm:pt modelId="{1B896EB0-18F7-43EE-8C1D-43FA9E04D529}" type="sibTrans" cxnId="{AE42CD79-4751-45BD-B8E4-2B6D2429F966}">
      <dgm:prSet/>
      <dgm:spPr/>
      <dgm:t>
        <a:bodyPr/>
        <a:lstStyle/>
        <a:p>
          <a:endParaRPr lang="es-MX"/>
        </a:p>
      </dgm:t>
    </dgm:pt>
    <dgm:pt modelId="{2413B6E9-9A2D-4081-8065-61EB98AC8EB4}">
      <dgm:prSet phldrT="[Texto]"/>
      <dgm:spPr>
        <a:solidFill>
          <a:srgbClr val="40A645"/>
        </a:solidFill>
      </dgm:spPr>
      <dgm:t>
        <a:bodyPr/>
        <a:lstStyle/>
        <a:p>
          <a:r>
            <a:rPr lang="es-MX" dirty="0" smtClean="0"/>
            <a:t>Interpretación del preámbulo </a:t>
          </a:r>
          <a:endParaRPr lang="es-MX" dirty="0"/>
        </a:p>
      </dgm:t>
    </dgm:pt>
    <dgm:pt modelId="{5AC6D68E-697F-44F8-8247-466706B79C02}" type="parTrans" cxnId="{F6524802-B6DB-46ED-91E0-45E3B300D965}">
      <dgm:prSet/>
      <dgm:spPr/>
      <dgm:t>
        <a:bodyPr/>
        <a:lstStyle/>
        <a:p>
          <a:endParaRPr lang="es-MX"/>
        </a:p>
      </dgm:t>
    </dgm:pt>
    <dgm:pt modelId="{C98DD437-2D90-4AAC-A874-E3932EFDDCA9}" type="sibTrans" cxnId="{F6524802-B6DB-46ED-91E0-45E3B300D965}">
      <dgm:prSet/>
      <dgm:spPr/>
      <dgm:t>
        <a:bodyPr/>
        <a:lstStyle/>
        <a:p>
          <a:endParaRPr lang="es-MX"/>
        </a:p>
      </dgm:t>
    </dgm:pt>
    <dgm:pt modelId="{9C16EA81-77D9-42AC-890B-00ECB77CC403}">
      <dgm:prSet phldrT="[Texto]"/>
      <dgm:spPr>
        <a:solidFill>
          <a:schemeClr val="bg2"/>
        </a:solidFill>
      </dgm:spPr>
      <dgm:t>
        <a:bodyPr/>
        <a:lstStyle/>
        <a:p>
          <a:r>
            <a:rPr lang="es-ES" dirty="0" smtClean="0">
              <a:solidFill>
                <a:srgbClr val="FF0000"/>
              </a:solidFill>
              <a:effectLst/>
              <a:latin typeface="Trebuchet MS" panose="020B0603020202020204" pitchFamily="34" charset="0"/>
              <a:ea typeface="Times New Roman" panose="02020603050405020304" pitchFamily="18" charset="0"/>
            </a:rPr>
            <a:t>El preámbulo del</a:t>
          </a:r>
          <a:r>
            <a:rPr lang="es-ES" i="1" dirty="0" smtClean="0">
              <a:solidFill>
                <a:srgbClr val="FF0000"/>
              </a:solidFill>
              <a:effectLst/>
              <a:latin typeface="Trebuchet MS" panose="020B0603020202020204" pitchFamily="34" charset="0"/>
              <a:ea typeface="Times New Roman" panose="02020603050405020304" pitchFamily="18" charset="0"/>
            </a:rPr>
            <a:t> Acuerdo OTC</a:t>
          </a:r>
          <a:r>
            <a:rPr lang="es-ES" dirty="0" smtClean="0">
              <a:solidFill>
                <a:srgbClr val="FF0000"/>
              </a:solidFill>
              <a:effectLst/>
              <a:latin typeface="Trebuchet MS" panose="020B0603020202020204" pitchFamily="34" charset="0"/>
              <a:ea typeface="Times New Roman" panose="02020603050405020304" pitchFamily="18" charset="0"/>
            </a:rPr>
            <a:t> forma parte del contexto del párrafo 1 del artículo 2 y arroja además luz sobre el objeto y fin del Acuerdo.  P. 89</a:t>
          </a:r>
          <a:endParaRPr lang="es-MX" baseline="0" dirty="0">
            <a:solidFill>
              <a:srgbClr val="FF0000"/>
            </a:solidFill>
            <a:latin typeface="Trebuchet MS" panose="020B0603020202020204" pitchFamily="34" charset="0"/>
          </a:endParaRPr>
        </a:p>
      </dgm:t>
    </dgm:pt>
    <dgm:pt modelId="{A9515275-EC11-4F2B-871F-28604A167AF9}" type="parTrans" cxnId="{67C5AD25-54E7-43DD-AAE8-C3B75830A31C}">
      <dgm:prSet/>
      <dgm:spPr/>
      <dgm:t>
        <a:bodyPr/>
        <a:lstStyle/>
        <a:p>
          <a:endParaRPr lang="es-MX"/>
        </a:p>
      </dgm:t>
    </dgm:pt>
    <dgm:pt modelId="{DFB83A86-3ED6-41CE-9932-38D771E3BCBA}" type="sibTrans" cxnId="{67C5AD25-54E7-43DD-AAE8-C3B75830A31C}">
      <dgm:prSet/>
      <dgm:spPr/>
      <dgm:t>
        <a:bodyPr/>
        <a:lstStyle/>
        <a:p>
          <a:endParaRPr lang="es-MX"/>
        </a:p>
      </dgm:t>
    </dgm:pt>
    <dgm:pt modelId="{9CDAD645-811C-4BA0-A80E-9671DF5E5A49}" type="pres">
      <dgm:prSet presAssocID="{922103C6-4456-4981-A460-EF36B150B798}" presName="linearFlow" presStyleCnt="0">
        <dgm:presLayoutVars>
          <dgm:resizeHandles val="exact"/>
        </dgm:presLayoutVars>
      </dgm:prSet>
      <dgm:spPr/>
      <dgm:t>
        <a:bodyPr/>
        <a:lstStyle/>
        <a:p>
          <a:endParaRPr lang="es-MX"/>
        </a:p>
      </dgm:t>
    </dgm:pt>
    <dgm:pt modelId="{9B88FFF5-7139-4E7D-9023-6C870E346832}" type="pres">
      <dgm:prSet presAssocID="{6C90C7DD-D1B6-48AF-954E-95E8FD8FFA5C}" presName="node" presStyleLbl="node1" presStyleIdx="0" presStyleCnt="3">
        <dgm:presLayoutVars>
          <dgm:bulletEnabled val="1"/>
        </dgm:presLayoutVars>
      </dgm:prSet>
      <dgm:spPr/>
      <dgm:t>
        <a:bodyPr/>
        <a:lstStyle/>
        <a:p>
          <a:endParaRPr lang="es-MX"/>
        </a:p>
      </dgm:t>
    </dgm:pt>
    <dgm:pt modelId="{6A9D387C-FD10-45E3-8A99-958F48E2446A}" type="pres">
      <dgm:prSet presAssocID="{1B896EB0-18F7-43EE-8C1D-43FA9E04D529}" presName="sibTrans" presStyleLbl="sibTrans2D1" presStyleIdx="0" presStyleCnt="2"/>
      <dgm:spPr/>
      <dgm:t>
        <a:bodyPr/>
        <a:lstStyle/>
        <a:p>
          <a:endParaRPr lang="es-MX"/>
        </a:p>
      </dgm:t>
    </dgm:pt>
    <dgm:pt modelId="{D71B1748-92D3-436D-8C30-594C5728A9C1}" type="pres">
      <dgm:prSet presAssocID="{1B896EB0-18F7-43EE-8C1D-43FA9E04D529}" presName="connectorText" presStyleLbl="sibTrans2D1" presStyleIdx="0" presStyleCnt="2"/>
      <dgm:spPr/>
      <dgm:t>
        <a:bodyPr/>
        <a:lstStyle/>
        <a:p>
          <a:endParaRPr lang="es-MX"/>
        </a:p>
      </dgm:t>
    </dgm:pt>
    <dgm:pt modelId="{EA393CD9-A252-4178-8D9A-F7EB2365B2BD}" type="pres">
      <dgm:prSet presAssocID="{2413B6E9-9A2D-4081-8065-61EB98AC8EB4}" presName="node" presStyleLbl="node1" presStyleIdx="1" presStyleCnt="3">
        <dgm:presLayoutVars>
          <dgm:bulletEnabled val="1"/>
        </dgm:presLayoutVars>
      </dgm:prSet>
      <dgm:spPr/>
      <dgm:t>
        <a:bodyPr/>
        <a:lstStyle/>
        <a:p>
          <a:endParaRPr lang="es-MX"/>
        </a:p>
      </dgm:t>
    </dgm:pt>
    <dgm:pt modelId="{B422EA85-C2E6-4AD3-B685-057B84C86794}" type="pres">
      <dgm:prSet presAssocID="{C98DD437-2D90-4AAC-A874-E3932EFDDCA9}" presName="sibTrans" presStyleLbl="sibTrans2D1" presStyleIdx="1" presStyleCnt="2"/>
      <dgm:spPr/>
      <dgm:t>
        <a:bodyPr/>
        <a:lstStyle/>
        <a:p>
          <a:endParaRPr lang="es-MX"/>
        </a:p>
      </dgm:t>
    </dgm:pt>
    <dgm:pt modelId="{5C61058E-9207-4820-8A38-51283986B9A5}" type="pres">
      <dgm:prSet presAssocID="{C98DD437-2D90-4AAC-A874-E3932EFDDCA9}" presName="connectorText" presStyleLbl="sibTrans2D1" presStyleIdx="1" presStyleCnt="2"/>
      <dgm:spPr/>
      <dgm:t>
        <a:bodyPr/>
        <a:lstStyle/>
        <a:p>
          <a:endParaRPr lang="es-MX"/>
        </a:p>
      </dgm:t>
    </dgm:pt>
    <dgm:pt modelId="{F65CA377-10C9-4299-8D8C-B90D7E70DB3C}" type="pres">
      <dgm:prSet presAssocID="{9C16EA81-77D9-42AC-890B-00ECB77CC403}" presName="node" presStyleLbl="node1" presStyleIdx="2" presStyleCnt="3">
        <dgm:presLayoutVars>
          <dgm:bulletEnabled val="1"/>
        </dgm:presLayoutVars>
      </dgm:prSet>
      <dgm:spPr/>
      <dgm:t>
        <a:bodyPr/>
        <a:lstStyle/>
        <a:p>
          <a:endParaRPr lang="es-MX"/>
        </a:p>
      </dgm:t>
    </dgm:pt>
  </dgm:ptLst>
  <dgm:cxnLst>
    <dgm:cxn modelId="{F6524802-B6DB-46ED-91E0-45E3B300D965}" srcId="{922103C6-4456-4981-A460-EF36B150B798}" destId="{2413B6E9-9A2D-4081-8065-61EB98AC8EB4}" srcOrd="1" destOrd="0" parTransId="{5AC6D68E-697F-44F8-8247-466706B79C02}" sibTransId="{C98DD437-2D90-4AAC-A874-E3932EFDDCA9}"/>
    <dgm:cxn modelId="{9AF343C7-BA5E-492B-ADD2-75BA2B3180CF}" type="presOf" srcId="{922103C6-4456-4981-A460-EF36B150B798}" destId="{9CDAD645-811C-4BA0-A80E-9671DF5E5A49}" srcOrd="0" destOrd="0" presId="urn:microsoft.com/office/officeart/2005/8/layout/process2"/>
    <dgm:cxn modelId="{8C261FB2-F0DC-46BE-A640-C98D053159AA}" type="presOf" srcId="{1B896EB0-18F7-43EE-8C1D-43FA9E04D529}" destId="{6A9D387C-FD10-45E3-8A99-958F48E2446A}" srcOrd="0" destOrd="0" presId="urn:microsoft.com/office/officeart/2005/8/layout/process2"/>
    <dgm:cxn modelId="{67C5AD25-54E7-43DD-AAE8-C3B75830A31C}" srcId="{922103C6-4456-4981-A460-EF36B150B798}" destId="{9C16EA81-77D9-42AC-890B-00ECB77CC403}" srcOrd="2" destOrd="0" parTransId="{A9515275-EC11-4F2B-871F-28604A167AF9}" sibTransId="{DFB83A86-3ED6-41CE-9932-38D771E3BCBA}"/>
    <dgm:cxn modelId="{A599D16A-5476-4CFF-A20E-9244C0A4155E}" type="presOf" srcId="{C98DD437-2D90-4AAC-A874-E3932EFDDCA9}" destId="{5C61058E-9207-4820-8A38-51283986B9A5}" srcOrd="1" destOrd="0" presId="urn:microsoft.com/office/officeart/2005/8/layout/process2"/>
    <dgm:cxn modelId="{61102867-2716-41D0-8CFC-3CFF61D14993}" type="presOf" srcId="{9C16EA81-77D9-42AC-890B-00ECB77CC403}" destId="{F65CA377-10C9-4299-8D8C-B90D7E70DB3C}" srcOrd="0" destOrd="0" presId="urn:microsoft.com/office/officeart/2005/8/layout/process2"/>
    <dgm:cxn modelId="{E327BD34-7201-48AD-B966-D299F33495CB}" type="presOf" srcId="{1B896EB0-18F7-43EE-8C1D-43FA9E04D529}" destId="{D71B1748-92D3-436D-8C30-594C5728A9C1}" srcOrd="1" destOrd="0" presId="urn:microsoft.com/office/officeart/2005/8/layout/process2"/>
    <dgm:cxn modelId="{94DAA7B9-68B5-44DB-943D-9D8B4166D53F}" type="presOf" srcId="{6C90C7DD-D1B6-48AF-954E-95E8FD8FFA5C}" destId="{9B88FFF5-7139-4E7D-9023-6C870E346832}" srcOrd="0" destOrd="0" presId="urn:microsoft.com/office/officeart/2005/8/layout/process2"/>
    <dgm:cxn modelId="{106743F1-75C9-42B8-B86B-E9620270F920}" type="presOf" srcId="{C98DD437-2D90-4AAC-A874-E3932EFDDCA9}" destId="{B422EA85-C2E6-4AD3-B685-057B84C86794}" srcOrd="0" destOrd="0" presId="urn:microsoft.com/office/officeart/2005/8/layout/process2"/>
    <dgm:cxn modelId="{AE42CD79-4751-45BD-B8E4-2B6D2429F966}" srcId="{922103C6-4456-4981-A460-EF36B150B798}" destId="{6C90C7DD-D1B6-48AF-954E-95E8FD8FFA5C}" srcOrd="0" destOrd="0" parTransId="{D9B60DE5-975C-4856-B5F4-87727454157A}" sibTransId="{1B896EB0-18F7-43EE-8C1D-43FA9E04D529}"/>
    <dgm:cxn modelId="{F2134D18-C94A-4849-B384-1D4A4EA5B776}" type="presOf" srcId="{2413B6E9-9A2D-4081-8065-61EB98AC8EB4}" destId="{EA393CD9-A252-4178-8D9A-F7EB2365B2BD}" srcOrd="0" destOrd="0" presId="urn:microsoft.com/office/officeart/2005/8/layout/process2"/>
    <dgm:cxn modelId="{947B99F8-258F-4532-B39A-F931473B8E2D}" type="presParOf" srcId="{9CDAD645-811C-4BA0-A80E-9671DF5E5A49}" destId="{9B88FFF5-7139-4E7D-9023-6C870E346832}" srcOrd="0" destOrd="0" presId="urn:microsoft.com/office/officeart/2005/8/layout/process2"/>
    <dgm:cxn modelId="{3FA44E68-875F-4CEA-A8F3-03DD2B962104}" type="presParOf" srcId="{9CDAD645-811C-4BA0-A80E-9671DF5E5A49}" destId="{6A9D387C-FD10-45E3-8A99-958F48E2446A}" srcOrd="1" destOrd="0" presId="urn:microsoft.com/office/officeart/2005/8/layout/process2"/>
    <dgm:cxn modelId="{4A80D20C-C656-47F4-9D5D-B0D1CBA04150}" type="presParOf" srcId="{6A9D387C-FD10-45E3-8A99-958F48E2446A}" destId="{D71B1748-92D3-436D-8C30-594C5728A9C1}" srcOrd="0" destOrd="0" presId="urn:microsoft.com/office/officeart/2005/8/layout/process2"/>
    <dgm:cxn modelId="{A2B806B6-146A-48F1-B3A6-DC2831C698E2}" type="presParOf" srcId="{9CDAD645-811C-4BA0-A80E-9671DF5E5A49}" destId="{EA393CD9-A252-4178-8D9A-F7EB2365B2BD}" srcOrd="2" destOrd="0" presId="urn:microsoft.com/office/officeart/2005/8/layout/process2"/>
    <dgm:cxn modelId="{5E5B9AC6-DB94-4333-837D-9E18DD8E3B0E}" type="presParOf" srcId="{9CDAD645-811C-4BA0-A80E-9671DF5E5A49}" destId="{B422EA85-C2E6-4AD3-B685-057B84C86794}" srcOrd="3" destOrd="0" presId="urn:microsoft.com/office/officeart/2005/8/layout/process2"/>
    <dgm:cxn modelId="{27F90D50-81E1-41A9-8373-033AFEC32CFA}" type="presParOf" srcId="{B422EA85-C2E6-4AD3-B685-057B84C86794}" destId="{5C61058E-9207-4820-8A38-51283986B9A5}" srcOrd="0" destOrd="0" presId="urn:microsoft.com/office/officeart/2005/8/layout/process2"/>
    <dgm:cxn modelId="{AB122B02-A83D-4600-847D-7D5D683E99F3}" type="presParOf" srcId="{9CDAD645-811C-4BA0-A80E-9671DF5E5A49}" destId="{F65CA377-10C9-4299-8D8C-B90D7E70DB3C}" srcOrd="4" destOrd="0" presId="urn:microsoft.com/office/officeart/2005/8/layout/process2"/>
  </dgm:cxnLst>
  <dgm:bg/>
  <dgm:whole/>
  <dgm:extLst>
    <a:ext uri="http://schemas.microsoft.com/office/drawing/2008/diagram">
      <dsp:dataModelExt xmlns:dsp="http://schemas.microsoft.com/office/drawing/2008/diagram" relId="rId11" minVer="http://schemas.openxmlformats.org/drawingml/2006/diagram"/>
    </a:ext>
    <a:ext uri="{C62137D5-CB1D-491B-B009-E17868A290BF}">
      <dgm14:recolorImg xmlns:dgm14="http://schemas.microsoft.com/office/drawing/2010/diagram" val="1"/>
    </a:ext>
  </dgm:extLst>
</dgm:dataModel>
</file>

<file path=ppt/diagrams/data3.xml><?xml version="1.0" encoding="utf-8"?>
<dgm:dataModel xmlns:dgm="http://schemas.openxmlformats.org/drawingml/2006/diagram" xmlns:a="http://schemas.openxmlformats.org/drawingml/2006/main">
  <dgm:ptLst>
    <dgm:pt modelId="{01B4FB88-8DEA-4251-A652-0240EC22FC6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MX"/>
        </a:p>
      </dgm:t>
    </dgm:pt>
    <dgm:pt modelId="{1161CC98-3D0F-4B6B-86EB-A6D5E0759DF9}">
      <dgm:prSet/>
      <dgm:spPr>
        <a:solidFill>
          <a:srgbClr val="C00000"/>
        </a:solidFill>
      </dgm:spPr>
      <dgm:t>
        <a:bodyPr/>
        <a:lstStyle/>
        <a:p>
          <a:pPr rtl="0"/>
          <a:r>
            <a:rPr lang="es-MX" dirty="0" smtClean="0"/>
            <a:t>Evaluación de la Conformidad</a:t>
          </a:r>
          <a:endParaRPr lang="es-MX" dirty="0"/>
        </a:p>
      </dgm:t>
    </dgm:pt>
    <dgm:pt modelId="{021EEC11-23AE-49FB-8EB9-E3B381403742}" type="parTrans" cxnId="{D6EC62E4-5D4F-470C-8F7A-94041A9CC44E}">
      <dgm:prSet/>
      <dgm:spPr/>
      <dgm:t>
        <a:bodyPr/>
        <a:lstStyle/>
        <a:p>
          <a:endParaRPr lang="es-MX"/>
        </a:p>
      </dgm:t>
    </dgm:pt>
    <dgm:pt modelId="{77B2BF7C-5F03-4244-9255-09B0FF2196F3}" type="sibTrans" cxnId="{D6EC62E4-5D4F-470C-8F7A-94041A9CC44E}">
      <dgm:prSet/>
      <dgm:spPr/>
      <dgm:t>
        <a:bodyPr/>
        <a:lstStyle/>
        <a:p>
          <a:endParaRPr lang="es-MX"/>
        </a:p>
      </dgm:t>
    </dgm:pt>
    <dgm:pt modelId="{3A6FC504-909C-4C49-83D9-63D501C11D78}">
      <dgm:prSet/>
      <dgm:spPr>
        <a:solidFill>
          <a:srgbClr val="40A645">
            <a:alpha val="90000"/>
          </a:srgbClr>
        </a:solidFill>
      </dgm:spPr>
      <dgm:t>
        <a:bodyPr/>
        <a:lstStyle/>
        <a:p>
          <a:pPr rtl="0"/>
          <a:r>
            <a:rPr lang="es-MX" dirty="0" smtClean="0"/>
            <a:t>5.1.2 Obstáculos innecesarios al comercio</a:t>
          </a:r>
          <a:endParaRPr lang="es-MX" dirty="0"/>
        </a:p>
      </dgm:t>
    </dgm:pt>
    <dgm:pt modelId="{908B0FF6-DC43-4BFB-8BA5-432639CDDAB3}" type="parTrans" cxnId="{B3C621FE-6FFB-45B7-8B87-AD60690F7DDF}">
      <dgm:prSet/>
      <dgm:spPr/>
      <dgm:t>
        <a:bodyPr/>
        <a:lstStyle/>
        <a:p>
          <a:endParaRPr lang="es-MX"/>
        </a:p>
      </dgm:t>
    </dgm:pt>
    <dgm:pt modelId="{F83163ED-B8C7-4D3D-BA0E-705641E5A1FC}" type="sibTrans" cxnId="{B3C621FE-6FFB-45B7-8B87-AD60690F7DDF}">
      <dgm:prSet/>
      <dgm:spPr/>
      <dgm:t>
        <a:bodyPr/>
        <a:lstStyle/>
        <a:p>
          <a:endParaRPr lang="es-MX"/>
        </a:p>
      </dgm:t>
    </dgm:pt>
    <dgm:pt modelId="{0611B727-A89D-4655-8816-DB8439BAC1F6}">
      <dgm:prSet/>
      <dgm:spPr>
        <a:solidFill>
          <a:srgbClr val="40A645">
            <a:alpha val="90000"/>
          </a:srgbClr>
        </a:solidFill>
      </dgm:spPr>
      <dgm:t>
        <a:bodyPr/>
        <a:lstStyle/>
        <a:p>
          <a:pPr rtl="0"/>
          <a:endParaRPr lang="es-MX" dirty="0"/>
        </a:p>
      </dgm:t>
    </dgm:pt>
    <dgm:pt modelId="{927E88C9-9A20-43AA-A396-78A31A6629E4}" type="parTrans" cxnId="{2FA486B7-8913-48CE-9345-59DAE83178B6}">
      <dgm:prSet/>
      <dgm:spPr/>
      <dgm:t>
        <a:bodyPr/>
        <a:lstStyle/>
        <a:p>
          <a:endParaRPr lang="es-ES"/>
        </a:p>
      </dgm:t>
    </dgm:pt>
    <dgm:pt modelId="{897D78D1-51DD-4193-9545-00E01CC5F1BF}" type="sibTrans" cxnId="{2FA486B7-8913-48CE-9345-59DAE83178B6}">
      <dgm:prSet/>
      <dgm:spPr/>
      <dgm:t>
        <a:bodyPr/>
        <a:lstStyle/>
        <a:p>
          <a:endParaRPr lang="es-ES"/>
        </a:p>
      </dgm:t>
    </dgm:pt>
    <dgm:pt modelId="{5AEDA40A-CF93-426A-8DE5-0A156843620C}">
      <dgm:prSet/>
      <dgm:spPr>
        <a:solidFill>
          <a:srgbClr val="40A645">
            <a:alpha val="90000"/>
          </a:srgbClr>
        </a:solidFill>
      </dgm:spPr>
      <dgm:t>
        <a:bodyPr/>
        <a:lstStyle/>
        <a:p>
          <a:pPr rtl="0"/>
          <a:r>
            <a:rPr lang="es-MX" dirty="0" smtClean="0"/>
            <a:t>El GE interpretó esta obligación, </a:t>
          </a:r>
          <a:r>
            <a:rPr lang="es-419" dirty="0" smtClean="0"/>
            <a:t>pero el OA revirtió estos razonamientos y constató que la medida no era un reglamento técnico. </a:t>
          </a:r>
          <a:endParaRPr lang="es-MX" dirty="0"/>
        </a:p>
      </dgm:t>
    </dgm:pt>
    <dgm:pt modelId="{12A33D8B-9BA6-49F9-A1E8-36B94C3074C0}" type="parTrans" cxnId="{D90D4BEB-F9D0-457B-AA28-6F795D75DA1A}">
      <dgm:prSet/>
      <dgm:spPr/>
      <dgm:t>
        <a:bodyPr/>
        <a:lstStyle/>
        <a:p>
          <a:endParaRPr lang="es-ES"/>
        </a:p>
      </dgm:t>
    </dgm:pt>
    <dgm:pt modelId="{5B6315B5-B10F-4C33-A0B0-8708F6397B7E}" type="sibTrans" cxnId="{D90D4BEB-F9D0-457B-AA28-6F795D75DA1A}">
      <dgm:prSet/>
      <dgm:spPr/>
      <dgm:t>
        <a:bodyPr/>
        <a:lstStyle/>
        <a:p>
          <a:endParaRPr lang="es-ES"/>
        </a:p>
      </dgm:t>
    </dgm:pt>
    <dgm:pt modelId="{B83DC253-6654-4E09-9698-58ABA6FA5700}">
      <dgm:prSet/>
      <dgm:spPr>
        <a:solidFill>
          <a:srgbClr val="40A645">
            <a:alpha val="90000"/>
          </a:srgbClr>
        </a:solidFill>
      </dgm:spPr>
      <dgm:t>
        <a:bodyPr/>
        <a:lstStyle/>
        <a:p>
          <a:pPr rtl="0"/>
          <a:r>
            <a:rPr lang="es-419" dirty="0" smtClean="0"/>
            <a:t>5.2.1 </a:t>
          </a:r>
          <a:r>
            <a:rPr lang="es-ES" dirty="0" smtClean="0"/>
            <a:t> los procedimientos se "inicien y ultimen con la mayor rapidez posible"</a:t>
          </a:r>
          <a:endParaRPr lang="es-MX" dirty="0"/>
        </a:p>
      </dgm:t>
    </dgm:pt>
    <dgm:pt modelId="{17D9B759-F14D-420D-871B-0031C6E86885}" type="parTrans" cxnId="{968444DA-C8C1-4BD5-80A0-167097E3FA4C}">
      <dgm:prSet/>
      <dgm:spPr/>
      <dgm:t>
        <a:bodyPr/>
        <a:lstStyle/>
        <a:p>
          <a:endParaRPr lang="es-ES"/>
        </a:p>
      </dgm:t>
    </dgm:pt>
    <dgm:pt modelId="{F0D57D77-49B4-44B5-992F-7504068F89DC}" type="sibTrans" cxnId="{968444DA-C8C1-4BD5-80A0-167097E3FA4C}">
      <dgm:prSet/>
      <dgm:spPr/>
      <dgm:t>
        <a:bodyPr/>
        <a:lstStyle/>
        <a:p>
          <a:endParaRPr lang="es-ES"/>
        </a:p>
      </dgm:t>
    </dgm:pt>
    <dgm:pt modelId="{CB11FAC8-A3EA-40A4-8435-988B4CB59D28}" type="pres">
      <dgm:prSet presAssocID="{01B4FB88-8DEA-4251-A652-0240EC22FC6F}" presName="Name0" presStyleCnt="0">
        <dgm:presLayoutVars>
          <dgm:dir/>
          <dgm:animLvl val="lvl"/>
          <dgm:resizeHandles val="exact"/>
        </dgm:presLayoutVars>
      </dgm:prSet>
      <dgm:spPr/>
      <dgm:t>
        <a:bodyPr/>
        <a:lstStyle/>
        <a:p>
          <a:endParaRPr lang="es-MX"/>
        </a:p>
      </dgm:t>
    </dgm:pt>
    <dgm:pt modelId="{DF1B9C80-AD7B-4EDB-A30F-0ECBE8CA9ADD}" type="pres">
      <dgm:prSet presAssocID="{1161CC98-3D0F-4B6B-86EB-A6D5E0759DF9}" presName="linNode" presStyleCnt="0"/>
      <dgm:spPr/>
    </dgm:pt>
    <dgm:pt modelId="{A1D53BC5-7180-4BC7-B86E-FA577E074D33}" type="pres">
      <dgm:prSet presAssocID="{1161CC98-3D0F-4B6B-86EB-A6D5E0759DF9}" presName="parentText" presStyleLbl="node1" presStyleIdx="0" presStyleCnt="1" custLinFactNeighborX="-20" custLinFactNeighborY="13628">
        <dgm:presLayoutVars>
          <dgm:chMax val="1"/>
          <dgm:bulletEnabled val="1"/>
        </dgm:presLayoutVars>
      </dgm:prSet>
      <dgm:spPr/>
      <dgm:t>
        <a:bodyPr/>
        <a:lstStyle/>
        <a:p>
          <a:endParaRPr lang="es-MX"/>
        </a:p>
      </dgm:t>
    </dgm:pt>
    <dgm:pt modelId="{A653CE2F-110E-49EE-8AD3-E883888E5110}" type="pres">
      <dgm:prSet presAssocID="{1161CC98-3D0F-4B6B-86EB-A6D5E0759DF9}" presName="descendantText" presStyleLbl="alignAccFollowNode1" presStyleIdx="0" presStyleCnt="1" custScaleX="159635" custScaleY="114286">
        <dgm:presLayoutVars>
          <dgm:bulletEnabled val="1"/>
        </dgm:presLayoutVars>
      </dgm:prSet>
      <dgm:spPr/>
      <dgm:t>
        <a:bodyPr/>
        <a:lstStyle/>
        <a:p>
          <a:endParaRPr lang="es-MX"/>
        </a:p>
      </dgm:t>
    </dgm:pt>
  </dgm:ptLst>
  <dgm:cxnLst>
    <dgm:cxn modelId="{67092CEB-F616-44A7-8658-FCD998A862BE}" type="presOf" srcId="{01B4FB88-8DEA-4251-A652-0240EC22FC6F}" destId="{CB11FAC8-A3EA-40A4-8435-988B4CB59D28}" srcOrd="0" destOrd="0" presId="urn:microsoft.com/office/officeart/2005/8/layout/vList5"/>
    <dgm:cxn modelId="{A05C051D-6D44-4843-971C-E5EE24DF5E99}" type="presOf" srcId="{B83DC253-6654-4E09-9698-58ABA6FA5700}" destId="{A653CE2F-110E-49EE-8AD3-E883888E5110}" srcOrd="0" destOrd="1" presId="urn:microsoft.com/office/officeart/2005/8/layout/vList5"/>
    <dgm:cxn modelId="{968444DA-C8C1-4BD5-80A0-167097E3FA4C}" srcId="{1161CC98-3D0F-4B6B-86EB-A6D5E0759DF9}" destId="{B83DC253-6654-4E09-9698-58ABA6FA5700}" srcOrd="1" destOrd="0" parTransId="{17D9B759-F14D-420D-871B-0031C6E86885}" sibTransId="{F0D57D77-49B4-44B5-992F-7504068F89DC}"/>
    <dgm:cxn modelId="{D2E8CC11-D14F-4CA6-A04C-3C3F2411AC5A}" type="presOf" srcId="{0611B727-A89D-4655-8816-DB8439BAC1F6}" destId="{A653CE2F-110E-49EE-8AD3-E883888E5110}" srcOrd="0" destOrd="3" presId="urn:microsoft.com/office/officeart/2005/8/layout/vList5"/>
    <dgm:cxn modelId="{B3C621FE-6FFB-45B7-8B87-AD60690F7DDF}" srcId="{1161CC98-3D0F-4B6B-86EB-A6D5E0759DF9}" destId="{3A6FC504-909C-4C49-83D9-63D501C11D78}" srcOrd="0" destOrd="0" parTransId="{908B0FF6-DC43-4BFB-8BA5-432639CDDAB3}" sibTransId="{F83163ED-B8C7-4D3D-BA0E-705641E5A1FC}"/>
    <dgm:cxn modelId="{2FA486B7-8913-48CE-9345-59DAE83178B6}" srcId="{B83DC253-6654-4E09-9698-58ABA6FA5700}" destId="{0611B727-A89D-4655-8816-DB8439BAC1F6}" srcOrd="1" destOrd="0" parTransId="{927E88C9-9A20-43AA-A396-78A31A6629E4}" sibTransId="{897D78D1-51DD-4193-9545-00E01CC5F1BF}"/>
    <dgm:cxn modelId="{02E3475B-AA95-40C5-9EB3-A527C0D85A86}" type="presOf" srcId="{1161CC98-3D0F-4B6B-86EB-A6D5E0759DF9}" destId="{A1D53BC5-7180-4BC7-B86E-FA577E074D33}" srcOrd="0" destOrd="0" presId="urn:microsoft.com/office/officeart/2005/8/layout/vList5"/>
    <dgm:cxn modelId="{DAE2BD04-08C0-4DE7-8EDF-9656F254850C}" type="presOf" srcId="{5AEDA40A-CF93-426A-8DE5-0A156843620C}" destId="{A653CE2F-110E-49EE-8AD3-E883888E5110}" srcOrd="0" destOrd="2" presId="urn:microsoft.com/office/officeart/2005/8/layout/vList5"/>
    <dgm:cxn modelId="{D90D4BEB-F9D0-457B-AA28-6F795D75DA1A}" srcId="{B83DC253-6654-4E09-9698-58ABA6FA5700}" destId="{5AEDA40A-CF93-426A-8DE5-0A156843620C}" srcOrd="0" destOrd="0" parTransId="{12A33D8B-9BA6-49F9-A1E8-36B94C3074C0}" sibTransId="{5B6315B5-B10F-4C33-A0B0-8708F6397B7E}"/>
    <dgm:cxn modelId="{D6EC62E4-5D4F-470C-8F7A-94041A9CC44E}" srcId="{01B4FB88-8DEA-4251-A652-0240EC22FC6F}" destId="{1161CC98-3D0F-4B6B-86EB-A6D5E0759DF9}" srcOrd="0" destOrd="0" parTransId="{021EEC11-23AE-49FB-8EB9-E3B381403742}" sibTransId="{77B2BF7C-5F03-4244-9255-09B0FF2196F3}"/>
    <dgm:cxn modelId="{ED48FF32-A5D4-408B-8469-2871DE9C0B35}" type="presOf" srcId="{3A6FC504-909C-4C49-83D9-63D501C11D78}" destId="{A653CE2F-110E-49EE-8AD3-E883888E5110}" srcOrd="0" destOrd="0" presId="urn:microsoft.com/office/officeart/2005/8/layout/vList5"/>
    <dgm:cxn modelId="{962A2A9E-1DCE-43EF-9244-41A3D1B00914}" type="presParOf" srcId="{CB11FAC8-A3EA-40A4-8435-988B4CB59D28}" destId="{DF1B9C80-AD7B-4EDB-A30F-0ECBE8CA9ADD}" srcOrd="0" destOrd="0" presId="urn:microsoft.com/office/officeart/2005/8/layout/vList5"/>
    <dgm:cxn modelId="{857D2363-D721-4563-B1BF-E4467666E2A1}" type="presParOf" srcId="{DF1B9C80-AD7B-4EDB-A30F-0ECBE8CA9ADD}" destId="{A1D53BC5-7180-4BC7-B86E-FA577E074D33}" srcOrd="0" destOrd="0" presId="urn:microsoft.com/office/officeart/2005/8/layout/vList5"/>
    <dgm:cxn modelId="{EC2E0DB0-53B1-4B7B-979A-8D6F9B6E2904}" type="presParOf" srcId="{DF1B9C80-AD7B-4EDB-A30F-0ECBE8CA9ADD}" destId="{A653CE2F-110E-49EE-8AD3-E883888E511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2">
  <dgm:title val=""/>
  <dgm:desc val=""/>
  <dgm:catLst>
    <dgm:cat type="process"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resizeHandles val="exact"/>
    </dgm:varLst>
    <dgm:alg type="lin">
      <dgm:param type="linDir" val="fromT"/>
    </dgm:alg>
    <dgm:shape xmlns:r="http://schemas.openxmlformats.org/officeDocument/2006/relationships" r:blip="">
      <dgm:adjLst/>
    </dgm:shape>
    <dgm:presOf/>
    <dgm:constrLst>
      <dgm:constr type="h" for="ch" ptType="node" refType="h"/>
      <dgm:constr type="h" for="ch" ptType="sibTrans" refType="h" refFor="ch" refPtType="node" fact="0.5"/>
      <dgm:constr type="w" for="ch" ptType="node"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choose name="Name0">
          <dgm:if name="Name1" axis="root des" ptType="all node" func="maxDepth" op="gt" val="1">
            <dgm:alg type="tx">
              <dgm:param type="parTxLTRAlign" val="l"/>
              <dgm:param type="parTxRTLAlign" val="r"/>
              <dgm:param type="txAnchorVertCh" val="mid"/>
            </dgm:alg>
          </dgm:if>
          <dgm:else name="Name2">
            <dgm:alg type="tx"/>
          </dgm:else>
        </dgm:choose>
        <dgm:shape xmlns:r="http://schemas.openxmlformats.org/officeDocument/2006/relationships" type="roundRect" r:blip="">
          <dgm:adjLst>
            <dgm:adj idx="1" val="0.1"/>
          </dgm:adjLst>
        </dgm:shape>
        <dgm:presOf axis="desOrSelf" ptType="node"/>
        <dgm:constrLst>
          <dgm:constr type="w" refType="h" fact="1.8"/>
          <dgm:constr type="tMarg" refType="primFontSz" fact="0.3"/>
          <dgm:constr type="bMarg" refType="primFontSz" fact="0.3"/>
          <dgm:constr type="lMarg" refType="primFontSz" fact="0.3"/>
          <dgm:constr type="rMarg" refType="primFontSz" fact="0.3"/>
        </dgm:constrLst>
        <dgm:ruleLst>
          <dgm:rule type="primFontSz" val="18" fact="NaN" max="NaN"/>
          <dgm:rule type="w" val="NaN" fact="4" max="NaN"/>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w" refType="h" fact="0.9"/>
            <dgm:constr type="connDist"/>
            <dgm:constr type="wArH" refType="w" fact="0.5"/>
            <dgm:constr type="hArH" refType="w"/>
            <dgm:constr type="stemThick" refType="w" fact="0.6"/>
            <dgm:constr type="begPad" refType="connDist" fact="0.125"/>
            <dgm:constr type="endPad" refType="connDist" fact="0.125"/>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0D33E706-02B3-42A3-8FB9-6CDC8189F0FA}" type="datetimeFigureOut">
              <a:rPr lang="es-MX" smtClean="0"/>
              <a:t>10/02/2016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2ADBE29-84EB-4E0A-8433-45C2EB5B42E4}" type="slidenum">
              <a:rPr lang="es-MX" smtClean="0"/>
              <a:t>‹Nº›</a:t>
            </a:fld>
            <a:endParaRPr lang="es-MX"/>
          </a:p>
        </p:txBody>
      </p:sp>
    </p:spTree>
    <p:extLst>
      <p:ext uri="{BB962C8B-B14F-4D97-AF65-F5344CB8AC3E}">
        <p14:creationId xmlns:p14="http://schemas.microsoft.com/office/powerpoint/2010/main" val="2068787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D33E706-02B3-42A3-8FB9-6CDC8189F0FA}" type="datetimeFigureOut">
              <a:rPr lang="es-MX" smtClean="0"/>
              <a:t>10/02/2016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2ADBE29-84EB-4E0A-8433-45C2EB5B42E4}" type="slidenum">
              <a:rPr lang="es-MX" smtClean="0"/>
              <a:t>‹Nº›</a:t>
            </a:fld>
            <a:endParaRPr lang="es-MX"/>
          </a:p>
        </p:txBody>
      </p:sp>
    </p:spTree>
    <p:extLst>
      <p:ext uri="{BB962C8B-B14F-4D97-AF65-F5344CB8AC3E}">
        <p14:creationId xmlns:p14="http://schemas.microsoft.com/office/powerpoint/2010/main" val="18566279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D33E706-02B3-42A3-8FB9-6CDC8189F0FA}" type="datetimeFigureOut">
              <a:rPr lang="es-MX" smtClean="0"/>
              <a:t>10/02/2016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2ADBE29-84EB-4E0A-8433-45C2EB5B42E4}" type="slidenum">
              <a:rPr lang="es-MX" smtClean="0"/>
              <a:t>‹Nº›</a:t>
            </a:fld>
            <a:endParaRPr lang="es-MX"/>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6894597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D33E706-02B3-42A3-8FB9-6CDC8189F0FA}" type="datetimeFigureOut">
              <a:rPr lang="es-MX" smtClean="0"/>
              <a:t>10/02/2016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2ADBE29-84EB-4E0A-8433-45C2EB5B42E4}" type="slidenum">
              <a:rPr lang="es-MX" smtClean="0"/>
              <a:t>‹Nº›</a:t>
            </a:fld>
            <a:endParaRPr lang="es-MX"/>
          </a:p>
        </p:txBody>
      </p:sp>
    </p:spTree>
    <p:extLst>
      <p:ext uri="{BB962C8B-B14F-4D97-AF65-F5344CB8AC3E}">
        <p14:creationId xmlns:p14="http://schemas.microsoft.com/office/powerpoint/2010/main" val="34642087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D33E706-02B3-42A3-8FB9-6CDC8189F0FA}" type="datetimeFigureOut">
              <a:rPr lang="es-MX" smtClean="0"/>
              <a:t>10/02/2016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2ADBE29-84EB-4E0A-8433-45C2EB5B42E4}" type="slidenum">
              <a:rPr lang="es-MX" smtClean="0"/>
              <a:t>‹Nº›</a:t>
            </a:fld>
            <a:endParaRPr lang="es-MX"/>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4339425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D33E706-02B3-42A3-8FB9-6CDC8189F0FA}" type="datetimeFigureOut">
              <a:rPr lang="es-MX" smtClean="0"/>
              <a:t>10/02/2016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2ADBE29-84EB-4E0A-8433-45C2EB5B42E4}" type="slidenum">
              <a:rPr lang="es-MX" smtClean="0"/>
              <a:t>‹Nº›</a:t>
            </a:fld>
            <a:endParaRPr lang="es-MX"/>
          </a:p>
        </p:txBody>
      </p:sp>
    </p:spTree>
    <p:extLst>
      <p:ext uri="{BB962C8B-B14F-4D97-AF65-F5344CB8AC3E}">
        <p14:creationId xmlns:p14="http://schemas.microsoft.com/office/powerpoint/2010/main" val="34550922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D33E706-02B3-42A3-8FB9-6CDC8189F0FA}" type="datetimeFigureOut">
              <a:rPr lang="es-MX" smtClean="0"/>
              <a:t>10/02/2016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2ADBE29-84EB-4E0A-8433-45C2EB5B42E4}" type="slidenum">
              <a:rPr lang="es-MX" smtClean="0"/>
              <a:t>‹Nº›</a:t>
            </a:fld>
            <a:endParaRPr lang="es-MX"/>
          </a:p>
        </p:txBody>
      </p:sp>
    </p:spTree>
    <p:extLst>
      <p:ext uri="{BB962C8B-B14F-4D97-AF65-F5344CB8AC3E}">
        <p14:creationId xmlns:p14="http://schemas.microsoft.com/office/powerpoint/2010/main" val="3850069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D33E706-02B3-42A3-8FB9-6CDC8189F0FA}" type="datetimeFigureOut">
              <a:rPr lang="es-MX" smtClean="0"/>
              <a:t>10/02/2016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2ADBE29-84EB-4E0A-8433-45C2EB5B42E4}" type="slidenum">
              <a:rPr lang="es-MX" smtClean="0"/>
              <a:t>‹Nº›</a:t>
            </a:fld>
            <a:endParaRPr lang="es-MX"/>
          </a:p>
        </p:txBody>
      </p:sp>
    </p:spTree>
    <p:extLst>
      <p:ext uri="{BB962C8B-B14F-4D97-AF65-F5344CB8AC3E}">
        <p14:creationId xmlns:p14="http://schemas.microsoft.com/office/powerpoint/2010/main" val="38261269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0D33E706-02B3-42A3-8FB9-6CDC8189F0FA}" type="datetimeFigureOut">
              <a:rPr lang="es-MX" smtClean="0"/>
              <a:t>10/02/2016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2ADBE29-84EB-4E0A-8433-45C2EB5B42E4}" type="slidenum">
              <a:rPr lang="es-MX" smtClean="0"/>
              <a:t>‹Nº›</a:t>
            </a:fld>
            <a:endParaRPr lang="es-MX"/>
          </a:p>
        </p:txBody>
      </p:sp>
    </p:spTree>
    <p:extLst>
      <p:ext uri="{BB962C8B-B14F-4D97-AF65-F5344CB8AC3E}">
        <p14:creationId xmlns:p14="http://schemas.microsoft.com/office/powerpoint/2010/main" val="42507677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0D33E706-02B3-42A3-8FB9-6CDC8189F0FA}" type="datetimeFigureOut">
              <a:rPr lang="es-MX" smtClean="0"/>
              <a:t>10/02/2016</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C2ADBE29-84EB-4E0A-8433-45C2EB5B42E4}" type="slidenum">
              <a:rPr lang="es-MX" smtClean="0"/>
              <a:t>‹Nº›</a:t>
            </a:fld>
            <a:endParaRPr lang="es-MX"/>
          </a:p>
        </p:txBody>
      </p:sp>
    </p:spTree>
    <p:extLst>
      <p:ext uri="{BB962C8B-B14F-4D97-AF65-F5344CB8AC3E}">
        <p14:creationId xmlns:p14="http://schemas.microsoft.com/office/powerpoint/2010/main" val="27747525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0D33E706-02B3-42A3-8FB9-6CDC8189F0FA}" type="datetimeFigureOut">
              <a:rPr lang="es-MX" smtClean="0"/>
              <a:t>10/02/2016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2ADBE29-84EB-4E0A-8433-45C2EB5B42E4}" type="slidenum">
              <a:rPr lang="es-MX" smtClean="0"/>
              <a:t>‹Nº›</a:t>
            </a:fld>
            <a:endParaRPr lang="es-MX"/>
          </a:p>
        </p:txBody>
      </p:sp>
    </p:spTree>
    <p:extLst>
      <p:ext uri="{BB962C8B-B14F-4D97-AF65-F5344CB8AC3E}">
        <p14:creationId xmlns:p14="http://schemas.microsoft.com/office/powerpoint/2010/main" val="2878741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0D33E706-02B3-42A3-8FB9-6CDC8189F0FA}" type="datetimeFigureOut">
              <a:rPr lang="es-MX" smtClean="0"/>
              <a:t>10/02/2016</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C2ADBE29-84EB-4E0A-8433-45C2EB5B42E4}" type="slidenum">
              <a:rPr lang="es-MX" smtClean="0"/>
              <a:t>‹Nº›</a:t>
            </a:fld>
            <a:endParaRPr lang="es-MX"/>
          </a:p>
        </p:txBody>
      </p:sp>
    </p:spTree>
    <p:extLst>
      <p:ext uri="{BB962C8B-B14F-4D97-AF65-F5344CB8AC3E}">
        <p14:creationId xmlns:p14="http://schemas.microsoft.com/office/powerpoint/2010/main" val="16128891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0D33E706-02B3-42A3-8FB9-6CDC8189F0FA}" type="datetimeFigureOut">
              <a:rPr lang="es-MX" smtClean="0"/>
              <a:t>10/02/2016</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C2ADBE29-84EB-4E0A-8433-45C2EB5B42E4}" type="slidenum">
              <a:rPr lang="es-MX" smtClean="0"/>
              <a:t>‹Nº›</a:t>
            </a:fld>
            <a:endParaRPr lang="es-MX"/>
          </a:p>
        </p:txBody>
      </p:sp>
    </p:spTree>
    <p:extLst>
      <p:ext uri="{BB962C8B-B14F-4D97-AF65-F5344CB8AC3E}">
        <p14:creationId xmlns:p14="http://schemas.microsoft.com/office/powerpoint/2010/main" val="40364824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33E706-02B3-42A3-8FB9-6CDC8189F0FA}" type="datetimeFigureOut">
              <a:rPr lang="es-MX" smtClean="0"/>
              <a:t>10/02/2016</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C2ADBE29-84EB-4E0A-8433-45C2EB5B42E4}" type="slidenum">
              <a:rPr lang="es-MX" smtClean="0"/>
              <a:t>‹Nº›</a:t>
            </a:fld>
            <a:endParaRPr lang="es-MX"/>
          </a:p>
        </p:txBody>
      </p:sp>
    </p:spTree>
    <p:extLst>
      <p:ext uri="{BB962C8B-B14F-4D97-AF65-F5344CB8AC3E}">
        <p14:creationId xmlns:p14="http://schemas.microsoft.com/office/powerpoint/2010/main" val="18985380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0D33E706-02B3-42A3-8FB9-6CDC8189F0FA}" type="datetimeFigureOut">
              <a:rPr lang="es-MX" smtClean="0"/>
              <a:t>10/02/2016</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2ADBE29-84EB-4E0A-8433-45C2EB5B42E4}" type="slidenum">
              <a:rPr lang="es-MX" smtClean="0"/>
              <a:t>‹Nº›</a:t>
            </a:fld>
            <a:endParaRPr lang="es-MX"/>
          </a:p>
        </p:txBody>
      </p:sp>
    </p:spTree>
    <p:extLst>
      <p:ext uri="{BB962C8B-B14F-4D97-AF65-F5344CB8AC3E}">
        <p14:creationId xmlns:p14="http://schemas.microsoft.com/office/powerpoint/2010/main" val="1013067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C2ADBE29-84EB-4E0A-8433-45C2EB5B42E4}" type="slidenum">
              <a:rPr lang="es-MX" smtClean="0"/>
              <a:t>‹Nº›</a:t>
            </a:fld>
            <a:endParaRPr lang="es-MX"/>
          </a:p>
        </p:txBody>
      </p:sp>
      <p:sp>
        <p:nvSpPr>
          <p:cNvPr id="5" name="Date Placeholder 4"/>
          <p:cNvSpPr>
            <a:spLocks noGrp="1"/>
          </p:cNvSpPr>
          <p:nvPr>
            <p:ph type="dt" sz="half" idx="10"/>
          </p:nvPr>
        </p:nvSpPr>
        <p:spPr/>
        <p:txBody>
          <a:bodyPr/>
          <a:lstStyle/>
          <a:p>
            <a:fld id="{0D33E706-02B3-42A3-8FB9-6CDC8189F0FA}" type="datetimeFigureOut">
              <a:rPr lang="es-MX" smtClean="0"/>
              <a:t>10/02/2016</a:t>
            </a:fld>
            <a:endParaRPr lang="es-MX"/>
          </a:p>
        </p:txBody>
      </p:sp>
    </p:spTree>
    <p:extLst>
      <p:ext uri="{BB962C8B-B14F-4D97-AF65-F5344CB8AC3E}">
        <p14:creationId xmlns:p14="http://schemas.microsoft.com/office/powerpoint/2010/main" val="25239248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D33E706-02B3-42A3-8FB9-6CDC8189F0FA}" type="datetimeFigureOut">
              <a:rPr lang="es-MX" smtClean="0"/>
              <a:t>10/02/2016</a:t>
            </a:fld>
            <a:endParaRPr lang="es-MX"/>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C2ADBE29-84EB-4E0A-8433-45C2EB5B42E4}" type="slidenum">
              <a:rPr lang="es-MX" smtClean="0"/>
              <a:t>‹Nº›</a:t>
            </a:fld>
            <a:endParaRPr lang="es-MX"/>
          </a:p>
        </p:txBody>
      </p:sp>
    </p:spTree>
    <p:extLst>
      <p:ext uri="{BB962C8B-B14F-4D97-AF65-F5344CB8AC3E}">
        <p14:creationId xmlns:p14="http://schemas.microsoft.com/office/powerpoint/2010/main" val="2491916281"/>
      </p:ext>
    </p:extLst>
  </p:cSld>
  <p:clrMap bg1="lt1" tx1="dk1" bg2="lt2" tx2="dk2" accent1="accent1" accent2="accent2" accent3="accent3" accent4="accent4" accent5="accent5" accent6="accent6" hlink="hlink" folHlink="folHlink"/>
  <p:sldLayoutIdLst>
    <p:sldLayoutId id="2147483744" r:id="rId1"/>
    <p:sldLayoutId id="2147483745" r:id="rId2"/>
    <p:sldLayoutId id="2147483746" r:id="rId3"/>
    <p:sldLayoutId id="2147483747" r:id="rId4"/>
    <p:sldLayoutId id="2147483748" r:id="rId5"/>
    <p:sldLayoutId id="2147483749" r:id="rId6"/>
    <p:sldLayoutId id="2147483750" r:id="rId7"/>
    <p:sldLayoutId id="2147483751" r:id="rId8"/>
    <p:sldLayoutId id="2147483752" r:id="rId9"/>
    <p:sldLayoutId id="2147483753" r:id="rId10"/>
    <p:sldLayoutId id="2147483754" r:id="rId11"/>
    <p:sldLayoutId id="2147483755" r:id="rId12"/>
    <p:sldLayoutId id="2147483756" r:id="rId13"/>
    <p:sldLayoutId id="2147483757" r:id="rId14"/>
    <p:sldLayoutId id="2147483758" r:id="rId15"/>
    <p:sldLayoutId id="21474837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6.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2.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diagramLayout" Target="../diagrams/layout2.xml"/><Relationship Id="rId3" Type="http://schemas.openxmlformats.org/officeDocument/2006/relationships/diagramLayout" Target="../diagrams/layout1.xml"/><Relationship Id="rId7" Type="http://schemas.openxmlformats.org/officeDocument/2006/relationships/diagramData" Target="../diagrams/data2.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11" Type="http://schemas.microsoft.com/office/2007/relationships/diagramDrawing" Target="../diagrams/drawing2.xml"/><Relationship Id="rId5" Type="http://schemas.openxmlformats.org/officeDocument/2006/relationships/diagramColors" Target="../diagrams/colors1.xml"/><Relationship Id="rId10" Type="http://schemas.openxmlformats.org/officeDocument/2006/relationships/diagramColors" Target="../diagrams/colors2.xml"/><Relationship Id="rId4" Type="http://schemas.openxmlformats.org/officeDocument/2006/relationships/diagramQuickStyle" Target="../diagrams/quickStyle1.xml"/><Relationship Id="rId9" Type="http://schemas.openxmlformats.org/officeDocument/2006/relationships/diagramQuickStyle" Target="../diagrams/quickStyle2.xml"/></Relationships>
</file>

<file path=ppt/slides/_rels/slide9.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021080" y="1429407"/>
            <a:ext cx="8522313" cy="4141076"/>
          </a:xfrm>
        </p:spPr>
        <p:txBody>
          <a:bodyPr/>
          <a:lstStyle/>
          <a:p>
            <a:pPr algn="ctr"/>
            <a:r>
              <a:rPr lang="es-MX" sz="4400" b="1" dirty="0" smtClean="0">
                <a:solidFill>
                  <a:schemeClr val="tx1"/>
                </a:solidFill>
              </a:rPr>
              <a:t/>
            </a:r>
            <a:br>
              <a:rPr lang="es-MX" sz="4400" b="1" dirty="0" smtClean="0">
                <a:solidFill>
                  <a:schemeClr val="tx1"/>
                </a:solidFill>
              </a:rPr>
            </a:br>
            <a:r>
              <a:rPr lang="es-MX" sz="4400" b="1" dirty="0">
                <a:solidFill>
                  <a:schemeClr val="tx1"/>
                </a:solidFill>
              </a:rPr>
              <a:t/>
            </a:r>
            <a:br>
              <a:rPr lang="es-MX" sz="4400" b="1" dirty="0">
                <a:solidFill>
                  <a:schemeClr val="tx1"/>
                </a:solidFill>
              </a:rPr>
            </a:br>
            <a:r>
              <a:rPr lang="es-MX" sz="4400" b="1" dirty="0" smtClean="0">
                <a:solidFill>
                  <a:schemeClr val="tx1"/>
                </a:solidFill>
              </a:rPr>
              <a:t/>
            </a:r>
            <a:br>
              <a:rPr lang="es-MX" sz="4400" b="1" dirty="0" smtClean="0">
                <a:solidFill>
                  <a:schemeClr val="tx1"/>
                </a:solidFill>
              </a:rPr>
            </a:br>
            <a:r>
              <a:rPr lang="es-MX" sz="4400" b="1" dirty="0">
                <a:solidFill>
                  <a:schemeClr val="tx1"/>
                </a:solidFill>
              </a:rPr>
              <a:t/>
            </a:r>
            <a:br>
              <a:rPr lang="es-MX" sz="4400" b="1" dirty="0">
                <a:solidFill>
                  <a:schemeClr val="tx1"/>
                </a:solidFill>
              </a:rPr>
            </a:br>
            <a:r>
              <a:rPr lang="es-MX" sz="4400" b="1" dirty="0" smtClean="0">
                <a:solidFill>
                  <a:schemeClr val="tx1"/>
                </a:solidFill>
              </a:rPr>
              <a:t/>
            </a:r>
            <a:br>
              <a:rPr lang="es-MX" sz="4400" b="1" dirty="0" smtClean="0">
                <a:solidFill>
                  <a:schemeClr val="tx1"/>
                </a:solidFill>
              </a:rPr>
            </a:br>
            <a:r>
              <a:rPr lang="es-MX" sz="4400" b="1" dirty="0" smtClean="0">
                <a:solidFill>
                  <a:schemeClr val="tx1"/>
                </a:solidFill>
              </a:rPr>
              <a:t>Diferentes enfoque respecto de los procedimientos de evaluación de la conformidad</a:t>
            </a:r>
            <a:br>
              <a:rPr lang="es-MX" sz="4400" b="1" dirty="0" smtClean="0">
                <a:solidFill>
                  <a:schemeClr val="tx1"/>
                </a:solidFill>
              </a:rPr>
            </a:br>
            <a:r>
              <a:rPr lang="es-MX" sz="4400" b="1" dirty="0">
                <a:solidFill>
                  <a:schemeClr val="tx1"/>
                </a:solidFill>
              </a:rPr>
              <a:t/>
            </a:r>
            <a:br>
              <a:rPr lang="es-MX" sz="4400" b="1" dirty="0">
                <a:solidFill>
                  <a:schemeClr val="tx1"/>
                </a:solidFill>
              </a:rPr>
            </a:br>
            <a:r>
              <a:rPr lang="es-MX" sz="2400" b="1" dirty="0" smtClean="0">
                <a:solidFill>
                  <a:schemeClr val="tx1"/>
                </a:solidFill>
              </a:rPr>
              <a:t>Ciudad de México 10 de febrero 2016</a:t>
            </a:r>
            <a:endParaRPr lang="es-MX" sz="2400" b="1" dirty="0">
              <a:solidFill>
                <a:schemeClr val="tx1"/>
              </a:solidFill>
            </a:endParaRPr>
          </a:p>
        </p:txBody>
      </p:sp>
      <p:pic>
        <p:nvPicPr>
          <p:cNvPr id="3" name="Imagen 2"/>
          <p:cNvPicPr>
            <a:picLocks noChangeAspect="1"/>
          </p:cNvPicPr>
          <p:nvPr/>
        </p:nvPicPr>
        <p:blipFill>
          <a:blip r:embed="rId2"/>
          <a:stretch>
            <a:fillRect/>
          </a:stretch>
        </p:blipFill>
        <p:spPr>
          <a:xfrm>
            <a:off x="4129992" y="630762"/>
            <a:ext cx="2304488" cy="798645"/>
          </a:xfrm>
          <a:prstGeom prst="rect">
            <a:avLst/>
          </a:prstGeom>
        </p:spPr>
      </p:pic>
    </p:spTree>
    <p:extLst>
      <p:ext uri="{BB962C8B-B14F-4D97-AF65-F5344CB8AC3E}">
        <p14:creationId xmlns:p14="http://schemas.microsoft.com/office/powerpoint/2010/main" val="26262743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3779" y="1412776"/>
            <a:ext cx="9017876" cy="4752528"/>
          </a:xfrm>
        </p:spPr>
        <p:txBody>
          <a:bodyPr>
            <a:normAutofit lnSpcReduction="10000"/>
          </a:bodyPr>
          <a:lstStyle/>
          <a:p>
            <a:pPr marL="0" indent="0">
              <a:buNone/>
            </a:pPr>
            <a:r>
              <a:rPr lang="es-MX" sz="2400" dirty="0" smtClean="0"/>
              <a:t>Párrafos 2, 5 y 6- Informe OA – EEUU – Cigarrillos de Clavo de Olor</a:t>
            </a:r>
            <a:endParaRPr lang="es-MX" sz="2400" dirty="0"/>
          </a:p>
          <a:p>
            <a:pPr algn="just"/>
            <a:r>
              <a:rPr lang="es-ES" i="1" dirty="0" smtClean="0"/>
              <a:t>“</a:t>
            </a:r>
            <a:r>
              <a:rPr lang="es-ES" sz="2800" i="1" dirty="0"/>
              <a:t>El equilibrio que se establece en el preámbulo del Acuerdo OTC entre el deseo de evitar la creación de obstáculos innecesarios al comercio internacional, de un lado, y el reconocimiento del derecho de los Miembros a reglamentar, de otro, </a:t>
            </a:r>
            <a:r>
              <a:rPr lang="es-ES" sz="2800" b="1" i="1" dirty="0"/>
              <a:t>no es en principio diferente del equilibrio establecido en el GATT de 1994, en el que la disposición del artículo XX </a:t>
            </a:r>
            <a:r>
              <a:rPr lang="es-ES" sz="2800" i="1" dirty="0"/>
              <a:t>sobre excepciones generales limita obligaciones como la de trato nacional del artículo </a:t>
            </a:r>
            <a:r>
              <a:rPr lang="es-ES" sz="2800" i="1" dirty="0" smtClean="0"/>
              <a:t>III</a:t>
            </a:r>
            <a:r>
              <a:rPr lang="es-ES" dirty="0" smtClean="0"/>
              <a:t>.” p. 96</a:t>
            </a:r>
          </a:p>
          <a:p>
            <a:pPr algn="just"/>
            <a:endParaRPr lang="es-MX" sz="4000" i="1" dirty="0"/>
          </a:p>
        </p:txBody>
      </p:sp>
      <p:sp>
        <p:nvSpPr>
          <p:cNvPr id="2" name="1 Rectángulo"/>
          <p:cNvSpPr/>
          <p:nvPr/>
        </p:nvSpPr>
        <p:spPr>
          <a:xfrm>
            <a:off x="662152" y="332657"/>
            <a:ext cx="7234048" cy="646331"/>
          </a:xfrm>
          <a:prstGeom prst="rect">
            <a:avLst/>
          </a:prstGeom>
        </p:spPr>
        <p:txBody>
          <a:bodyPr wrap="square">
            <a:spAutoFit/>
          </a:bodyPr>
          <a:lstStyle/>
          <a:p>
            <a:pPr defTabSz="914259"/>
            <a:r>
              <a:rPr lang="es-419" sz="3600" dirty="0" smtClean="0">
                <a:solidFill>
                  <a:srgbClr val="5FCBEF"/>
                </a:solidFill>
                <a:ea typeface="+mj-ea"/>
                <a:cs typeface="+mj-cs"/>
              </a:rPr>
              <a:t>Preámbulo del Acuerdo </a:t>
            </a:r>
            <a:r>
              <a:rPr lang="es-419" sz="3600" dirty="0">
                <a:solidFill>
                  <a:srgbClr val="5FCBEF"/>
                </a:solidFill>
                <a:ea typeface="+mj-ea"/>
                <a:cs typeface="+mj-cs"/>
              </a:rPr>
              <a:t>OTC</a:t>
            </a:r>
            <a:r>
              <a:rPr lang="es-MX" sz="2800" dirty="0" smtClean="0">
                <a:solidFill>
                  <a:schemeClr val="tx1">
                    <a:lumMod val="65000"/>
                    <a:lumOff val="35000"/>
                  </a:schemeClr>
                </a:solidFill>
                <a:latin typeface="Times New Roman" pitchFamily="18" charset="0"/>
                <a:ea typeface="+mj-ea"/>
                <a:cs typeface="Times New Roman" pitchFamily="18" charset="0"/>
              </a:rPr>
              <a:t> </a:t>
            </a:r>
            <a:endParaRPr lang="es-MX" sz="2800" dirty="0">
              <a:solidFill>
                <a:schemeClr val="tx1">
                  <a:lumMod val="65000"/>
                  <a:lumOff val="35000"/>
                </a:schemeClr>
              </a:solidFill>
              <a:latin typeface="Times New Roman" pitchFamily="18" charset="0"/>
              <a:ea typeface="+mj-ea"/>
              <a:cs typeface="Times New Roman" pitchFamily="18" charset="0"/>
            </a:endParaRPr>
          </a:p>
        </p:txBody>
      </p:sp>
    </p:spTree>
    <p:extLst>
      <p:ext uri="{BB962C8B-B14F-4D97-AF65-F5344CB8AC3E}">
        <p14:creationId xmlns:p14="http://schemas.microsoft.com/office/powerpoint/2010/main" val="227229587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Marcador de contenido"/>
          <p:cNvGraphicFramePr>
            <a:graphicFrameLocks noGrp="1"/>
          </p:cNvGraphicFramePr>
          <p:nvPr>
            <p:ph idx="1"/>
            <p:extLst>
              <p:ext uri="{D42A27DB-BD31-4B8C-83A1-F6EECF244321}">
                <p14:modId xmlns:p14="http://schemas.microsoft.com/office/powerpoint/2010/main" val="4150145767"/>
              </p:ext>
            </p:extLst>
          </p:nvPr>
        </p:nvGraphicFramePr>
        <p:xfrm>
          <a:off x="378373" y="1418897"/>
          <a:ext cx="9543393" cy="50827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3 Título"/>
          <p:cNvSpPr>
            <a:spLocks noGrp="1"/>
          </p:cNvSpPr>
          <p:nvPr>
            <p:ph type="title"/>
          </p:nvPr>
        </p:nvSpPr>
        <p:spPr>
          <a:xfrm>
            <a:off x="557048" y="332657"/>
            <a:ext cx="8408275" cy="622831"/>
          </a:xfrm>
        </p:spPr>
        <p:txBody>
          <a:bodyPr>
            <a:normAutofit fontScale="90000"/>
          </a:bodyPr>
          <a:lstStyle/>
          <a:p>
            <a:pPr algn="l"/>
            <a:r>
              <a:rPr lang="es-MX" sz="2800" cap="all" dirty="0" smtClean="0"/>
              <a:t>Interpretación del artículo 5.1.2 y 5.2.1 del GE en CEE - Focas</a:t>
            </a:r>
            <a:endParaRPr lang="es-MX" sz="2800" cap="all" dirty="0"/>
          </a:p>
        </p:txBody>
      </p:sp>
      <p:pic>
        <p:nvPicPr>
          <p:cNvPr id="4" name="Imagen 3"/>
          <p:cNvPicPr>
            <a:picLocks noChangeAspect="1"/>
          </p:cNvPicPr>
          <p:nvPr/>
        </p:nvPicPr>
        <p:blipFill>
          <a:blip r:embed="rId7"/>
          <a:stretch>
            <a:fillRect/>
          </a:stretch>
        </p:blipFill>
        <p:spPr>
          <a:xfrm>
            <a:off x="10110952" y="3008585"/>
            <a:ext cx="1977751" cy="1405759"/>
          </a:xfrm>
          <a:prstGeom prst="rect">
            <a:avLst/>
          </a:prstGeom>
        </p:spPr>
      </p:pic>
    </p:spTree>
    <p:extLst>
      <p:ext uri="{BB962C8B-B14F-4D97-AF65-F5344CB8AC3E}">
        <p14:creationId xmlns:p14="http://schemas.microsoft.com/office/powerpoint/2010/main" val="2661107962"/>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Título"/>
          <p:cNvSpPr>
            <a:spLocks noGrp="1"/>
          </p:cNvSpPr>
          <p:nvPr>
            <p:ph type="title"/>
          </p:nvPr>
        </p:nvSpPr>
        <p:spPr>
          <a:xfrm>
            <a:off x="557048" y="332657"/>
            <a:ext cx="8408275" cy="622831"/>
          </a:xfrm>
        </p:spPr>
        <p:txBody>
          <a:bodyPr>
            <a:normAutofit fontScale="90000"/>
          </a:bodyPr>
          <a:lstStyle/>
          <a:p>
            <a:pPr algn="l"/>
            <a:r>
              <a:rPr lang="es-MX" sz="2800" cap="all" dirty="0" smtClean="0"/>
              <a:t>Interpretación del artículo 5.1.2 y 5.2.1 del GE en CEE - Focas</a:t>
            </a:r>
            <a:endParaRPr lang="es-MX" sz="2800" cap="all" dirty="0"/>
          </a:p>
        </p:txBody>
      </p:sp>
      <p:sp>
        <p:nvSpPr>
          <p:cNvPr id="3" name="Marcador de contenido 2"/>
          <p:cNvSpPr>
            <a:spLocks noGrp="1"/>
          </p:cNvSpPr>
          <p:nvPr>
            <p:ph idx="1"/>
          </p:nvPr>
        </p:nvSpPr>
        <p:spPr>
          <a:xfrm>
            <a:off x="677334" y="1471449"/>
            <a:ext cx="8596668" cy="4569914"/>
          </a:xfrm>
        </p:spPr>
        <p:txBody>
          <a:bodyPr>
            <a:normAutofit fontScale="77500" lnSpcReduction="20000"/>
          </a:bodyPr>
          <a:lstStyle/>
          <a:p>
            <a:pPr marL="0" indent="0">
              <a:lnSpc>
                <a:spcPct val="107000"/>
              </a:lnSpc>
              <a:spcAft>
                <a:spcPts val="800"/>
              </a:spcAft>
              <a:buNone/>
            </a:pPr>
            <a:r>
              <a:rPr lang="es-MX" sz="2500" b="1" dirty="0" smtClean="0">
                <a:ea typeface="Calibri" panose="020F0502020204030204" pitchFamily="34" charset="0"/>
                <a:cs typeface="Times New Roman" panose="02020603050405020304" pitchFamily="18" charset="0"/>
              </a:rPr>
              <a:t>Artículo 5.1.2 – Obstáculos Innecesarios</a:t>
            </a:r>
            <a:endParaRPr lang="es-MX" sz="2500" dirty="0">
              <a:ea typeface="Calibri" panose="020F0502020204030204" pitchFamily="34" charset="0"/>
              <a:cs typeface="Times New Roman" panose="02020603050405020304" pitchFamily="18" charset="0"/>
            </a:endParaRPr>
          </a:p>
          <a:p>
            <a:pPr>
              <a:lnSpc>
                <a:spcPct val="107000"/>
              </a:lnSpc>
              <a:spcAft>
                <a:spcPts val="800"/>
              </a:spcAft>
            </a:pPr>
            <a:r>
              <a:rPr lang="es-MX" sz="2500" dirty="0">
                <a:ea typeface="Calibri" panose="020F0502020204030204" pitchFamily="34" charset="0"/>
                <a:cs typeface="Times New Roman" panose="02020603050405020304" pitchFamily="18" charset="0"/>
              </a:rPr>
              <a:t>“las obligaciones generales previstas en la primera frase consisten en no elaborar, adoptar o aplicar procedimientos de evaluación de la conformidad que tengan por objeto o efecto crear obstáculos innecesarios al comercio internacional. La segunda frase explica el sentido de las obligaciones generales mediante una situación en la cual se puede constatar que un determinado procedimiento de evaluación de la conformidad incumple la obligación establecida en la primera frase.”</a:t>
            </a:r>
          </a:p>
          <a:p>
            <a:pPr>
              <a:lnSpc>
                <a:spcPct val="107000"/>
              </a:lnSpc>
              <a:spcAft>
                <a:spcPts val="800"/>
              </a:spcAft>
            </a:pPr>
            <a:r>
              <a:rPr lang="es-MX" sz="2500" dirty="0">
                <a:ea typeface="Calibri" panose="020F0502020204030204" pitchFamily="34" charset="0"/>
                <a:cs typeface="Times New Roman" panose="02020603050405020304" pitchFamily="18" charset="0"/>
              </a:rPr>
              <a:t>“Por consiguiente, cabría establecer un incumplimiento de las obligaciones previstas en la primera frase demostrando, por ejemplo, que un determinado procedimiento de evaluación de la conformidad tiene por efecto crear obstáculos innecesarios al comercio internacional o demostrando que existe un incumplimiento de la prescripción específica establecida en la segunda frase.” P. 7.513</a:t>
            </a:r>
          </a:p>
          <a:p>
            <a:endParaRPr lang="es-MX" dirty="0"/>
          </a:p>
        </p:txBody>
      </p:sp>
      <p:pic>
        <p:nvPicPr>
          <p:cNvPr id="6" name="Imagen 5"/>
          <p:cNvPicPr>
            <a:picLocks noChangeAspect="1"/>
          </p:cNvPicPr>
          <p:nvPr/>
        </p:nvPicPr>
        <p:blipFill>
          <a:blip r:embed="rId2"/>
          <a:stretch>
            <a:fillRect/>
          </a:stretch>
        </p:blipFill>
        <p:spPr>
          <a:xfrm>
            <a:off x="9432706" y="1042167"/>
            <a:ext cx="2533650" cy="1809750"/>
          </a:xfrm>
          <a:prstGeom prst="rect">
            <a:avLst/>
          </a:prstGeom>
        </p:spPr>
      </p:pic>
    </p:spTree>
    <p:extLst>
      <p:ext uri="{BB962C8B-B14F-4D97-AF65-F5344CB8AC3E}">
        <p14:creationId xmlns:p14="http://schemas.microsoft.com/office/powerpoint/2010/main" val="79310079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3 Título"/>
          <p:cNvSpPr>
            <a:spLocks noGrp="1"/>
          </p:cNvSpPr>
          <p:nvPr>
            <p:ph type="title"/>
          </p:nvPr>
        </p:nvSpPr>
        <p:spPr>
          <a:xfrm>
            <a:off x="557048" y="332657"/>
            <a:ext cx="8408275" cy="622831"/>
          </a:xfrm>
        </p:spPr>
        <p:txBody>
          <a:bodyPr>
            <a:normAutofit fontScale="90000"/>
          </a:bodyPr>
          <a:lstStyle/>
          <a:p>
            <a:pPr algn="l"/>
            <a:r>
              <a:rPr lang="es-MX" sz="2800" cap="all" dirty="0" smtClean="0"/>
              <a:t>Interpretación del artículo 5.1.2 y 5.2.1 del GE en CEE - Focas</a:t>
            </a:r>
            <a:endParaRPr lang="es-MX" sz="2800" cap="all" dirty="0"/>
          </a:p>
        </p:txBody>
      </p:sp>
      <p:sp>
        <p:nvSpPr>
          <p:cNvPr id="3" name="Marcador de contenido 2"/>
          <p:cNvSpPr>
            <a:spLocks noGrp="1"/>
          </p:cNvSpPr>
          <p:nvPr>
            <p:ph idx="1"/>
          </p:nvPr>
        </p:nvSpPr>
        <p:spPr>
          <a:xfrm>
            <a:off x="677334" y="1471449"/>
            <a:ext cx="8596668" cy="4569914"/>
          </a:xfrm>
        </p:spPr>
        <p:txBody>
          <a:bodyPr>
            <a:normAutofit fontScale="62500" lnSpcReduction="20000"/>
          </a:bodyPr>
          <a:lstStyle/>
          <a:p>
            <a:pPr marL="0" indent="0">
              <a:lnSpc>
                <a:spcPct val="107000"/>
              </a:lnSpc>
              <a:spcAft>
                <a:spcPts val="800"/>
              </a:spcAft>
              <a:buNone/>
            </a:pPr>
            <a:r>
              <a:rPr lang="es-MX" sz="2500" b="1" dirty="0" smtClean="0">
                <a:ea typeface="Calibri" panose="020F0502020204030204" pitchFamily="34" charset="0"/>
                <a:cs typeface="Times New Roman" panose="02020603050405020304" pitchFamily="18" charset="0"/>
              </a:rPr>
              <a:t>Artículo 5.2.1 – “mayor rapidez posible” para iniciar y finalizar los procedimientos</a:t>
            </a:r>
            <a:endParaRPr lang="es-MX" sz="2500" dirty="0">
              <a:ea typeface="Calibri" panose="020F0502020204030204" pitchFamily="34" charset="0"/>
              <a:cs typeface="Times New Roman" panose="02020603050405020304" pitchFamily="18" charset="0"/>
            </a:endParaRPr>
          </a:p>
          <a:p>
            <a:pPr>
              <a:lnSpc>
                <a:spcPct val="107000"/>
              </a:lnSpc>
              <a:spcAft>
                <a:spcPts val="800"/>
              </a:spcAft>
            </a:pPr>
            <a:r>
              <a:rPr lang="es-MX" sz="2500" dirty="0">
                <a:ea typeface="Calibri" panose="020F0502020204030204" pitchFamily="34" charset="0"/>
                <a:cs typeface="Times New Roman" panose="02020603050405020304" pitchFamily="18" charset="0"/>
              </a:rPr>
              <a:t>“…coincidimos con las partes en que existen ciertos paralelismos entre los términos y el alcance del párrafo 2.1 del artículo 5 del Acuerdo OTC y los del párrafo 1 a) del Anexo C del Acuerdo MSF…” p. 7.561</a:t>
            </a:r>
          </a:p>
          <a:p>
            <a:pPr>
              <a:lnSpc>
                <a:spcPct val="107000"/>
              </a:lnSpc>
              <a:spcAft>
                <a:spcPts val="800"/>
              </a:spcAft>
            </a:pPr>
            <a:r>
              <a:rPr lang="es-MX" sz="2500" dirty="0">
                <a:ea typeface="Calibri" panose="020F0502020204030204" pitchFamily="34" charset="0"/>
                <a:cs typeface="Times New Roman" panose="02020603050405020304" pitchFamily="18" charset="0"/>
              </a:rPr>
              <a:t>“Sobre la base del texto y el contexto pertinentes …, consideramos que la expresión "se inicien y ultimen" que figura en el párrafo 2.1 del artículo 5 afecta a la aplicación de un procedimiento de evaluación de la conformidad desde el momento en que se recibe una solicitud de reconocimiento y hasta que se completa el proceso” p. 7.563</a:t>
            </a:r>
          </a:p>
          <a:p>
            <a:pPr>
              <a:lnSpc>
                <a:spcPct val="107000"/>
              </a:lnSpc>
              <a:spcAft>
                <a:spcPts val="800"/>
              </a:spcAft>
            </a:pPr>
            <a:r>
              <a:rPr lang="es-ES" sz="2600" dirty="0" smtClean="0">
                <a:ea typeface="Calibri" panose="020F0502020204030204" pitchFamily="34" charset="0"/>
                <a:cs typeface="Times New Roman" panose="02020603050405020304" pitchFamily="18" charset="0"/>
              </a:rPr>
              <a:t>“Observamos </a:t>
            </a:r>
            <a:r>
              <a:rPr lang="es-ES" sz="2600" dirty="0">
                <a:ea typeface="Calibri" panose="020F0502020204030204" pitchFamily="34" charset="0"/>
                <a:cs typeface="Times New Roman" panose="02020603050405020304" pitchFamily="18" charset="0"/>
              </a:rPr>
              <a:t>asimismo que el adverbio "</a:t>
            </a:r>
            <a:r>
              <a:rPr lang="es-ES" sz="2600" dirty="0" err="1">
                <a:ea typeface="Calibri" panose="020F0502020204030204" pitchFamily="34" charset="0"/>
                <a:cs typeface="Times New Roman" panose="02020603050405020304" pitchFamily="18" charset="0"/>
              </a:rPr>
              <a:t>expeditiously</a:t>
            </a:r>
            <a:r>
              <a:rPr lang="es-ES" sz="2600" dirty="0">
                <a:ea typeface="Calibri" panose="020F0502020204030204" pitchFamily="34" charset="0"/>
                <a:cs typeface="Times New Roman" panose="02020603050405020304" pitchFamily="18" charset="0"/>
              </a:rPr>
              <a:t>" ("con la mayor rapidez") indica que la obligación se refiere a la celeridad y/o la oportunidad de la ejecución de un procedimiento de evaluación de la conformidad. Al mismo tiempo, la palabra "posible" califica a la expresión "con la mayor rapidez". P.7.564</a:t>
            </a:r>
          </a:p>
          <a:p>
            <a:pPr>
              <a:lnSpc>
                <a:spcPct val="107000"/>
              </a:lnSpc>
              <a:spcAft>
                <a:spcPts val="800"/>
              </a:spcAft>
            </a:pPr>
            <a:r>
              <a:rPr lang="es-ES" sz="2800" dirty="0" smtClean="0"/>
              <a:t> </a:t>
            </a:r>
            <a:r>
              <a:rPr lang="es-MX" sz="2500" dirty="0" smtClean="0">
                <a:ea typeface="Calibri" panose="020F0502020204030204" pitchFamily="34" charset="0"/>
                <a:cs typeface="Times New Roman" panose="02020603050405020304" pitchFamily="18" charset="0"/>
              </a:rPr>
              <a:t>“…</a:t>
            </a:r>
            <a:r>
              <a:rPr lang="es-MX" sz="2500" dirty="0">
                <a:ea typeface="Calibri" panose="020F0502020204030204" pitchFamily="34" charset="0"/>
                <a:cs typeface="Times New Roman" panose="02020603050405020304" pitchFamily="18" charset="0"/>
              </a:rPr>
              <a:t>a nuestro juicio, el párrafo 2.1 del artículo 5 admite el tiempo razonablemente necesario para evaluar la conformidad con las prescripciones técnicas.” P. 7.566</a:t>
            </a:r>
          </a:p>
          <a:p>
            <a:endParaRPr lang="es-MX" dirty="0"/>
          </a:p>
        </p:txBody>
      </p:sp>
      <p:pic>
        <p:nvPicPr>
          <p:cNvPr id="6" name="Imagen 5"/>
          <p:cNvPicPr>
            <a:picLocks noChangeAspect="1"/>
          </p:cNvPicPr>
          <p:nvPr/>
        </p:nvPicPr>
        <p:blipFill>
          <a:blip r:embed="rId2"/>
          <a:stretch>
            <a:fillRect/>
          </a:stretch>
        </p:blipFill>
        <p:spPr>
          <a:xfrm>
            <a:off x="9432706" y="1042167"/>
            <a:ext cx="2533650" cy="1809750"/>
          </a:xfrm>
          <a:prstGeom prst="rect">
            <a:avLst/>
          </a:prstGeom>
        </p:spPr>
      </p:pic>
    </p:spTree>
    <p:extLst>
      <p:ext uri="{BB962C8B-B14F-4D97-AF65-F5344CB8AC3E}">
        <p14:creationId xmlns:p14="http://schemas.microsoft.com/office/powerpoint/2010/main" val="359500679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982134" y="3132082"/>
            <a:ext cx="8596668" cy="1320800"/>
          </a:xfrm>
        </p:spPr>
        <p:txBody>
          <a:bodyPr/>
          <a:lstStyle/>
          <a:p>
            <a:pPr algn="ctr"/>
            <a:r>
              <a:rPr lang="es-419" dirty="0" smtClean="0"/>
              <a:t>Fin </a:t>
            </a:r>
            <a:endParaRPr lang="es-MX" dirty="0"/>
          </a:p>
        </p:txBody>
      </p:sp>
    </p:spTree>
    <p:extLst>
      <p:ext uri="{BB962C8B-B14F-4D97-AF65-F5344CB8AC3E}">
        <p14:creationId xmlns:p14="http://schemas.microsoft.com/office/powerpoint/2010/main" val="2481111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solidFill>
                  <a:schemeClr val="tx1"/>
                </a:solidFill>
              </a:rPr>
              <a:t>I. </a:t>
            </a:r>
            <a:r>
              <a:rPr lang="es-MX" dirty="0">
                <a:solidFill>
                  <a:schemeClr val="tx1"/>
                </a:solidFill>
              </a:rPr>
              <a:t>¿</a:t>
            </a:r>
            <a:r>
              <a:rPr lang="es-MX" dirty="0" smtClean="0">
                <a:solidFill>
                  <a:schemeClr val="tx1"/>
                </a:solidFill>
              </a:rPr>
              <a:t>Qué son los procedimientos para la evaluación para la conformidad?</a:t>
            </a:r>
            <a:endParaRPr lang="es-MX" dirty="0">
              <a:solidFill>
                <a:schemeClr val="tx1"/>
              </a:solidFill>
            </a:endParaRPr>
          </a:p>
        </p:txBody>
      </p:sp>
      <p:sp>
        <p:nvSpPr>
          <p:cNvPr id="3" name="Marcador de contenido 2"/>
          <p:cNvSpPr>
            <a:spLocks noGrp="1"/>
          </p:cNvSpPr>
          <p:nvPr>
            <p:ph idx="1"/>
          </p:nvPr>
        </p:nvSpPr>
        <p:spPr>
          <a:xfrm>
            <a:off x="677334" y="2160589"/>
            <a:ext cx="7205425" cy="3880773"/>
          </a:xfrm>
        </p:spPr>
        <p:txBody>
          <a:bodyPr>
            <a:normAutofit lnSpcReduction="10000"/>
          </a:bodyPr>
          <a:lstStyle/>
          <a:p>
            <a:r>
              <a:rPr lang="es-ES" dirty="0" smtClean="0"/>
              <a:t>Anexo I, párrafo 3 Acuerdo sobre Obstáculos Técnicos al Comercio AOTC</a:t>
            </a:r>
          </a:p>
          <a:p>
            <a:pPr marL="457200" lvl="1" indent="0">
              <a:buNone/>
            </a:pPr>
            <a:r>
              <a:rPr lang="es-MX" dirty="0" smtClean="0"/>
              <a:t>“</a:t>
            </a:r>
            <a:r>
              <a:rPr lang="es-MX" sz="1800" dirty="0" smtClean="0"/>
              <a:t>Todo </a:t>
            </a:r>
            <a:r>
              <a:rPr lang="es-MX" sz="1800" dirty="0"/>
              <a:t>procedimiento utilizado, directa o indirectamente, para determinar que se cumplen las prescripciones pertinentes de los reglamentos técnicos o normas</a:t>
            </a:r>
            <a:r>
              <a:rPr lang="es-MX" sz="1800" dirty="0" smtClean="0"/>
              <a:t>.”</a:t>
            </a:r>
          </a:p>
          <a:p>
            <a:pPr marL="457200" lvl="1" indent="0">
              <a:buNone/>
            </a:pPr>
            <a:endParaRPr lang="es-419" sz="1800" dirty="0"/>
          </a:p>
          <a:p>
            <a:pPr marL="457200" lvl="1" indent="0">
              <a:buNone/>
            </a:pPr>
            <a:r>
              <a:rPr lang="es-419" sz="1800" i="1" dirty="0" smtClean="0"/>
              <a:t>Nota explicativa</a:t>
            </a:r>
          </a:p>
          <a:p>
            <a:pPr marL="457200" lvl="1" indent="0" algn="just">
              <a:buNone/>
            </a:pPr>
            <a:r>
              <a:rPr lang="es-ES" sz="1800" dirty="0" smtClean="0">
                <a:solidFill>
                  <a:srgbClr val="000000"/>
                </a:solidFill>
                <a:latin typeface="Trebuchet MS" panose="020B0603020202020204" pitchFamily="34" charset="0"/>
              </a:rPr>
              <a:t>“Los </a:t>
            </a:r>
            <a:r>
              <a:rPr lang="es-ES" sz="1800" dirty="0">
                <a:solidFill>
                  <a:srgbClr val="000000"/>
                </a:solidFill>
                <a:latin typeface="Trebuchet MS" panose="020B0603020202020204" pitchFamily="34" charset="0"/>
              </a:rPr>
              <a:t>procedimientos para la evaluación de la conformidad comprenden, entre otros, los de muestreo, prueba e inspección;  evaluación, verificación y garantía de la conformidad;  registro, acreditación y aprobación, separadamente o en distintas combinaciones</a:t>
            </a:r>
            <a:r>
              <a:rPr lang="es-ES" sz="1800" dirty="0" smtClean="0">
                <a:solidFill>
                  <a:srgbClr val="000000"/>
                </a:solidFill>
                <a:latin typeface="Trebuchet MS" panose="020B0603020202020204" pitchFamily="34" charset="0"/>
              </a:rPr>
              <a:t>.”</a:t>
            </a:r>
            <a:endParaRPr lang="es-419" sz="1800" i="1" dirty="0"/>
          </a:p>
          <a:p>
            <a:pPr marL="457200" lvl="1" indent="0">
              <a:buNone/>
            </a:pPr>
            <a:endParaRPr lang="es-MX" sz="1800" i="1" dirty="0"/>
          </a:p>
        </p:txBody>
      </p:sp>
      <p:pic>
        <p:nvPicPr>
          <p:cNvPr id="4" name="Imagen 3"/>
          <p:cNvPicPr>
            <a:picLocks noChangeAspect="1"/>
          </p:cNvPicPr>
          <p:nvPr/>
        </p:nvPicPr>
        <p:blipFill>
          <a:blip r:embed="rId2"/>
          <a:stretch>
            <a:fillRect/>
          </a:stretch>
        </p:blipFill>
        <p:spPr>
          <a:xfrm>
            <a:off x="8313681" y="1270000"/>
            <a:ext cx="3562021" cy="2520396"/>
          </a:xfrm>
          <a:prstGeom prst="rect">
            <a:avLst/>
          </a:prstGeom>
        </p:spPr>
      </p:pic>
      <p:pic>
        <p:nvPicPr>
          <p:cNvPr id="1026" name="Picture 2" descr="http://cimev.com.mx/images/3.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454038" y="4096407"/>
            <a:ext cx="3281308" cy="27615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016382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677333" y="609600"/>
            <a:ext cx="9339025" cy="1320800"/>
          </a:xfrm>
        </p:spPr>
        <p:txBody>
          <a:bodyPr>
            <a:normAutofit fontScale="90000"/>
          </a:bodyPr>
          <a:lstStyle/>
          <a:p>
            <a:r>
              <a:rPr lang="es-MX" dirty="0" smtClean="0">
                <a:solidFill>
                  <a:schemeClr val="tx1"/>
                </a:solidFill>
              </a:rPr>
              <a:t>II. Principios que son aplicables a procedimientos de evaluación de la conformidad</a:t>
            </a:r>
            <a:br>
              <a:rPr lang="es-MX" dirty="0" smtClean="0">
                <a:solidFill>
                  <a:schemeClr val="tx1"/>
                </a:solidFill>
              </a:rPr>
            </a:br>
            <a:r>
              <a:rPr lang="es-MX" dirty="0" smtClean="0">
                <a:solidFill>
                  <a:schemeClr val="tx1"/>
                </a:solidFill>
              </a:rPr>
              <a:t/>
            </a:r>
            <a:br>
              <a:rPr lang="es-MX" dirty="0" smtClean="0">
                <a:solidFill>
                  <a:schemeClr val="tx1"/>
                </a:solidFill>
              </a:rPr>
            </a:br>
            <a:r>
              <a:rPr lang="es-MX" dirty="0">
                <a:solidFill>
                  <a:schemeClr val="tx1"/>
                </a:solidFill>
              </a:rPr>
              <a:t/>
            </a:r>
            <a:br>
              <a:rPr lang="es-MX" dirty="0">
                <a:solidFill>
                  <a:schemeClr val="tx1"/>
                </a:solidFill>
              </a:rPr>
            </a:br>
            <a:r>
              <a:rPr lang="es-MX" dirty="0">
                <a:solidFill>
                  <a:schemeClr val="tx1"/>
                </a:solidFill>
              </a:rPr>
              <a:t/>
            </a:r>
            <a:br>
              <a:rPr lang="es-MX" dirty="0">
                <a:solidFill>
                  <a:schemeClr val="tx1"/>
                </a:solidFill>
              </a:rPr>
            </a:br>
            <a:endParaRPr lang="es-MX" dirty="0">
              <a:solidFill>
                <a:schemeClr val="tx1"/>
              </a:solidFill>
            </a:endParaRPr>
          </a:p>
        </p:txBody>
      </p:sp>
      <p:sp>
        <p:nvSpPr>
          <p:cNvPr id="3" name="Marcador de contenido 2"/>
          <p:cNvSpPr>
            <a:spLocks noGrp="1"/>
          </p:cNvSpPr>
          <p:nvPr>
            <p:ph idx="1"/>
          </p:nvPr>
        </p:nvSpPr>
        <p:spPr>
          <a:xfrm>
            <a:off x="1366344" y="2160589"/>
            <a:ext cx="6947339" cy="3880773"/>
          </a:xfrm>
        </p:spPr>
        <p:txBody>
          <a:bodyPr/>
          <a:lstStyle/>
          <a:p>
            <a:r>
              <a:rPr lang="es-419" dirty="0" smtClean="0"/>
              <a:t>No discriminación</a:t>
            </a:r>
          </a:p>
          <a:p>
            <a:r>
              <a:rPr lang="es-419" dirty="0" smtClean="0"/>
              <a:t>Necesidad, proporcionalidad.</a:t>
            </a:r>
          </a:p>
          <a:p>
            <a:r>
              <a:rPr lang="es-419" dirty="0" smtClean="0"/>
              <a:t>Prevención de obstáculos innecesarios al comercio internacional </a:t>
            </a:r>
          </a:p>
          <a:p>
            <a:r>
              <a:rPr lang="es-419" dirty="0" smtClean="0"/>
              <a:t>Transparencia </a:t>
            </a:r>
          </a:p>
          <a:p>
            <a:r>
              <a:rPr lang="es-419" dirty="0" smtClean="0"/>
              <a:t>Uso de normas internacionales </a:t>
            </a:r>
            <a:endParaRPr lang="es-MX" dirty="0"/>
          </a:p>
        </p:txBody>
      </p:sp>
      <p:pic>
        <p:nvPicPr>
          <p:cNvPr id="4" name="Imagen 3"/>
          <p:cNvPicPr>
            <a:picLocks noChangeAspect="1"/>
          </p:cNvPicPr>
          <p:nvPr/>
        </p:nvPicPr>
        <p:blipFill>
          <a:blip r:embed="rId2"/>
          <a:stretch>
            <a:fillRect/>
          </a:stretch>
        </p:blipFill>
        <p:spPr>
          <a:xfrm>
            <a:off x="7672552" y="4100975"/>
            <a:ext cx="3783724" cy="2361703"/>
          </a:xfrm>
          <a:prstGeom prst="rect">
            <a:avLst/>
          </a:prstGeom>
        </p:spPr>
      </p:pic>
    </p:spTree>
    <p:extLst>
      <p:ext uri="{BB962C8B-B14F-4D97-AF65-F5344CB8AC3E}">
        <p14:creationId xmlns:p14="http://schemas.microsoft.com/office/powerpoint/2010/main" val="388340070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solidFill>
                  <a:schemeClr val="tx1"/>
                </a:solidFill>
              </a:rPr>
              <a:t>II. Principios que son aplicables</a:t>
            </a:r>
            <a:endParaRPr lang="es-MX" dirty="0">
              <a:solidFill>
                <a:schemeClr val="tx1"/>
              </a:solidFill>
            </a:endParaRPr>
          </a:p>
        </p:txBody>
      </p:sp>
      <p:sp>
        <p:nvSpPr>
          <p:cNvPr id="3" name="Marcador de contenido 2"/>
          <p:cNvSpPr>
            <a:spLocks noGrp="1"/>
          </p:cNvSpPr>
          <p:nvPr>
            <p:ph idx="1"/>
          </p:nvPr>
        </p:nvSpPr>
        <p:spPr>
          <a:xfrm>
            <a:off x="677334" y="1734207"/>
            <a:ext cx="8596668" cy="4307155"/>
          </a:xfrm>
        </p:spPr>
        <p:txBody>
          <a:bodyPr>
            <a:normAutofit lnSpcReduction="10000"/>
          </a:bodyPr>
          <a:lstStyle/>
          <a:p>
            <a:r>
              <a:rPr lang="es-ES" dirty="0"/>
              <a:t>El concepto de </a:t>
            </a:r>
            <a:r>
              <a:rPr lang="es-ES" b="1" i="1" u="sng" dirty="0"/>
              <a:t>no discriminación </a:t>
            </a:r>
            <a:r>
              <a:rPr lang="es-ES" dirty="0"/>
              <a:t>es uno de los fundamentos del sistema mundial de comercio. </a:t>
            </a:r>
            <a:endParaRPr lang="es-ES" dirty="0" smtClean="0"/>
          </a:p>
          <a:p>
            <a:endParaRPr lang="es-ES" dirty="0"/>
          </a:p>
          <a:p>
            <a:r>
              <a:rPr lang="es-ES" dirty="0" smtClean="0"/>
              <a:t>Artículo 5.1.1 AOTC</a:t>
            </a:r>
          </a:p>
          <a:p>
            <a:pPr marL="457200" lvl="1" indent="0" algn="just">
              <a:buNone/>
            </a:pPr>
            <a:r>
              <a:rPr lang="es-ES" dirty="0"/>
              <a:t>5.1.1        los procedimientos de evaluación de la conformidad se elaborarán, adoptarán y aplicarán de manera que se conceda acceso a los proveedores de productos similares originarios de los territorios de otros Miembros en condiciones no menos favorables que las otorgadas a los proveedores de productos similares de origen nacional u originarios de cualquier otro país, </a:t>
            </a:r>
            <a:r>
              <a:rPr lang="es-ES" b="1" i="1" dirty="0"/>
              <a:t>en una situación comparable;</a:t>
            </a:r>
            <a:r>
              <a:rPr lang="es-ES" dirty="0"/>
              <a:t> </a:t>
            </a:r>
            <a:r>
              <a:rPr lang="es-ES" dirty="0" smtClean="0"/>
              <a:t>…..;</a:t>
            </a:r>
          </a:p>
          <a:p>
            <a:pPr marL="457200" lvl="1" indent="0" algn="just">
              <a:buNone/>
            </a:pPr>
            <a:endParaRPr lang="es-ES" dirty="0"/>
          </a:p>
          <a:p>
            <a:pPr lvl="0" algn="just">
              <a:buClr>
                <a:srgbClr val="5FCBEF"/>
              </a:buClr>
            </a:pPr>
            <a:r>
              <a:rPr lang="es-MX" dirty="0" smtClean="0">
                <a:solidFill>
                  <a:prstClr val="black">
                    <a:lumMod val="75000"/>
                    <a:lumOff val="25000"/>
                  </a:prstClr>
                </a:solidFill>
              </a:rPr>
              <a:t>El </a:t>
            </a:r>
            <a:r>
              <a:rPr lang="es-MX" dirty="0">
                <a:solidFill>
                  <a:prstClr val="black">
                    <a:lumMod val="75000"/>
                    <a:lumOff val="25000"/>
                  </a:prstClr>
                </a:solidFill>
              </a:rPr>
              <a:t>acuerdo exige que los procedimientos de evaluación de la conformidad permita acceso de proveedores de otros países, miembros de la OMC, en condiciones no menos favorables que la otorgadas a los proveedores, tanto nacionales como extranjeros, si la situación es “comparable”.</a:t>
            </a:r>
          </a:p>
          <a:p>
            <a:pPr marL="457200" lvl="1" indent="0" algn="just">
              <a:buNone/>
            </a:pPr>
            <a:endParaRPr lang="es-MX" dirty="0"/>
          </a:p>
        </p:txBody>
      </p:sp>
    </p:spTree>
    <p:extLst>
      <p:ext uri="{BB962C8B-B14F-4D97-AF65-F5344CB8AC3E}">
        <p14:creationId xmlns:p14="http://schemas.microsoft.com/office/powerpoint/2010/main" val="12094590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solidFill>
                  <a:schemeClr val="tx1"/>
                </a:solidFill>
              </a:rPr>
              <a:t>II. Principios que son aplicables</a:t>
            </a:r>
            <a:endParaRPr lang="es-MX" dirty="0">
              <a:solidFill>
                <a:schemeClr val="tx1"/>
              </a:solidFill>
            </a:endParaRPr>
          </a:p>
        </p:txBody>
      </p:sp>
      <p:sp>
        <p:nvSpPr>
          <p:cNvPr id="3" name="Marcador de contenido 2"/>
          <p:cNvSpPr>
            <a:spLocks noGrp="1"/>
          </p:cNvSpPr>
          <p:nvPr>
            <p:ph idx="1"/>
          </p:nvPr>
        </p:nvSpPr>
        <p:spPr>
          <a:xfrm>
            <a:off x="677334" y="1734207"/>
            <a:ext cx="8596668" cy="4307155"/>
          </a:xfrm>
        </p:spPr>
        <p:txBody>
          <a:bodyPr>
            <a:normAutofit fontScale="92500" lnSpcReduction="20000"/>
          </a:bodyPr>
          <a:lstStyle/>
          <a:p>
            <a:r>
              <a:rPr lang="es-ES" b="1" i="1" u="sng" dirty="0" smtClean="0"/>
              <a:t>Necesidad, proporcionalidad y prevenir la creación de obstáculos innecesarios al comercio</a:t>
            </a:r>
          </a:p>
          <a:p>
            <a:pPr marL="0" indent="0">
              <a:buNone/>
            </a:pPr>
            <a:endParaRPr lang="es-ES" dirty="0"/>
          </a:p>
          <a:p>
            <a:r>
              <a:rPr lang="es-ES" dirty="0" smtClean="0"/>
              <a:t>Artículo 5.1.2 </a:t>
            </a:r>
          </a:p>
          <a:p>
            <a:pPr marL="457200" lvl="1" indent="0" algn="just">
              <a:buNone/>
            </a:pPr>
            <a:r>
              <a:rPr lang="es-ES" dirty="0" smtClean="0"/>
              <a:t>5.1.2        “los Miembros se asegurarán de que no se elaborarán, adoptarán o aplicarán procedimientos de evaluación de la conformidad que tengan por objeto o efecto crear obstáculos innecesarios al comercio internacional.  Ello significa, entre otras cosas, que los procedimientos de evaluación de la conformidad </a:t>
            </a:r>
            <a:r>
              <a:rPr lang="es-ES" b="1" i="1" dirty="0" smtClean="0"/>
              <a:t>no serán más estrictos ni se aplicarán de forma más rigurosa de lo necesario para dar al Miembro importador la debida seguridad de que los productos </a:t>
            </a:r>
            <a:r>
              <a:rPr lang="es-ES" dirty="0" smtClean="0"/>
              <a:t>están en conformidad con los reglamentos técnicos o las normas aplicables, habida cuenta de los riesgos que provocaría el hecho de que no estuvieran en conformidad con ellos.”</a:t>
            </a:r>
          </a:p>
          <a:p>
            <a:pPr marL="457200" lvl="1" indent="0" algn="just">
              <a:buNone/>
            </a:pPr>
            <a:endParaRPr lang="es-ES" dirty="0"/>
          </a:p>
          <a:p>
            <a:pPr lvl="0" algn="just">
              <a:buClr>
                <a:srgbClr val="5FCBEF"/>
              </a:buClr>
            </a:pPr>
            <a:r>
              <a:rPr lang="es-MX" dirty="0" smtClean="0">
                <a:solidFill>
                  <a:prstClr val="black">
                    <a:lumMod val="75000"/>
                    <a:lumOff val="25000"/>
                  </a:prstClr>
                </a:solidFill>
              </a:rPr>
              <a:t>El </a:t>
            </a:r>
            <a:r>
              <a:rPr lang="es-MX" dirty="0">
                <a:solidFill>
                  <a:prstClr val="black">
                    <a:lumMod val="75000"/>
                    <a:lumOff val="25000"/>
                  </a:prstClr>
                </a:solidFill>
              </a:rPr>
              <a:t>acuerdo exige que los procedimientos de evaluación de la conformidad permita acceso de proveedores de otros países, miembros de la OMC, en condiciones no menos favorables que la otorgadas a los proveedores, tanto nacionales como extranjeros, si la situación es “comparable”.</a:t>
            </a:r>
          </a:p>
          <a:p>
            <a:pPr marL="457200" lvl="1" indent="0" algn="just">
              <a:buNone/>
            </a:pPr>
            <a:endParaRPr lang="es-MX" dirty="0"/>
          </a:p>
        </p:txBody>
      </p:sp>
    </p:spTree>
    <p:extLst>
      <p:ext uri="{BB962C8B-B14F-4D97-AF65-F5344CB8AC3E}">
        <p14:creationId xmlns:p14="http://schemas.microsoft.com/office/powerpoint/2010/main" val="37829779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solidFill>
                  <a:schemeClr val="tx1"/>
                </a:solidFill>
              </a:rPr>
              <a:t>II. Principios que son aplicables</a:t>
            </a:r>
            <a:endParaRPr lang="es-MX" dirty="0">
              <a:solidFill>
                <a:schemeClr val="tx1"/>
              </a:solidFill>
            </a:endParaRPr>
          </a:p>
        </p:txBody>
      </p:sp>
      <p:sp>
        <p:nvSpPr>
          <p:cNvPr id="3" name="Marcador de contenido 2"/>
          <p:cNvSpPr>
            <a:spLocks noGrp="1"/>
          </p:cNvSpPr>
          <p:nvPr>
            <p:ph idx="1"/>
          </p:nvPr>
        </p:nvSpPr>
        <p:spPr>
          <a:xfrm>
            <a:off x="677334" y="1734207"/>
            <a:ext cx="8596668" cy="4307155"/>
          </a:xfrm>
        </p:spPr>
        <p:txBody>
          <a:bodyPr>
            <a:normAutofit fontScale="92500" lnSpcReduction="20000"/>
          </a:bodyPr>
          <a:lstStyle/>
          <a:p>
            <a:r>
              <a:rPr lang="es-ES" i="1" u="sng" dirty="0" smtClean="0"/>
              <a:t>Transparencia</a:t>
            </a:r>
          </a:p>
          <a:p>
            <a:pPr marL="0" indent="0">
              <a:buNone/>
            </a:pPr>
            <a:endParaRPr lang="es-ES" dirty="0"/>
          </a:p>
          <a:p>
            <a:pPr algn="just"/>
            <a:r>
              <a:rPr lang="es-ES" dirty="0" smtClean="0"/>
              <a:t>Conforme a la misma OMC, la transparencia en materia de OTC tiene por objetivo lograr </a:t>
            </a:r>
            <a:r>
              <a:rPr lang="es-ES" dirty="0"/>
              <a:t>un mayor grado de claridad, previsibilidad e intercambio de información acerca de las políticas, las normas y las reglamentaciones comerciales de los Miembros de la OMC. Los Miembros de la OMC utilizan notificaciones como el principal instrumento para aplicar las disposiciones relativas a la transparencia.</a:t>
            </a:r>
          </a:p>
          <a:p>
            <a:r>
              <a:rPr lang="es-ES" dirty="0" smtClean="0"/>
              <a:t>Artículo 5.6 y 5.7 – (para </a:t>
            </a:r>
            <a:r>
              <a:rPr lang="es-ES" dirty="0"/>
              <a:t>i</a:t>
            </a:r>
            <a:r>
              <a:rPr lang="es-ES" dirty="0" smtClean="0"/>
              <a:t>nstituciones de gobierno central)</a:t>
            </a:r>
          </a:p>
          <a:p>
            <a:pPr lvl="1"/>
            <a:endParaRPr lang="es-ES" dirty="0" smtClean="0"/>
          </a:p>
          <a:p>
            <a:pPr lvl="1"/>
            <a:r>
              <a:rPr lang="es-ES" dirty="0" smtClean="0"/>
              <a:t>Siempre que no exista orientación o recomendación pertinente….o tenga un efecto significativo al comercio  los Miembros deben de dar aviso “en etapa conveniente temprana” de procedimientos para la evaluación de la conformidad</a:t>
            </a:r>
          </a:p>
          <a:p>
            <a:pPr lvl="1"/>
            <a:r>
              <a:rPr lang="es-ES" dirty="0" smtClean="0"/>
              <a:t>…sin </a:t>
            </a:r>
            <a:r>
              <a:rPr lang="es-ES" dirty="0"/>
              <a:t>discriminación alguna, preverán un plazo prudencial para que los demás Miembros puedan formular observaciones por </a:t>
            </a:r>
            <a:r>
              <a:rPr lang="es-ES" dirty="0" smtClean="0"/>
              <a:t>escrito…</a:t>
            </a:r>
          </a:p>
          <a:p>
            <a:pPr lvl="1"/>
            <a:r>
              <a:rPr lang="es-ES" dirty="0" smtClean="0"/>
              <a:t>En casos de urgencia, de cualquier forma se debe notificar inmediatamente </a:t>
            </a:r>
            <a:r>
              <a:rPr lang="es-ES" dirty="0"/>
              <a:t>a los demás Miembros, por conducto de la Secretaría, </a:t>
            </a:r>
            <a:r>
              <a:rPr lang="es-ES" dirty="0" smtClean="0"/>
              <a:t>y de debe dar posibilidad de formular observaciones.</a:t>
            </a:r>
          </a:p>
          <a:p>
            <a:pPr marL="457200" lvl="1" indent="0" algn="just">
              <a:buNone/>
            </a:pPr>
            <a:endParaRPr lang="es-ES" dirty="0"/>
          </a:p>
          <a:p>
            <a:pPr marL="457200" lvl="1" indent="0" algn="just">
              <a:buNone/>
            </a:pPr>
            <a:endParaRPr lang="es-MX" dirty="0"/>
          </a:p>
        </p:txBody>
      </p:sp>
    </p:spTree>
    <p:extLst>
      <p:ext uri="{BB962C8B-B14F-4D97-AF65-F5344CB8AC3E}">
        <p14:creationId xmlns:p14="http://schemas.microsoft.com/office/powerpoint/2010/main" val="18597165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MX" dirty="0" smtClean="0">
                <a:solidFill>
                  <a:schemeClr val="tx1"/>
                </a:solidFill>
              </a:rPr>
              <a:t>II. Principios que son aplicables</a:t>
            </a:r>
            <a:endParaRPr lang="es-MX" dirty="0">
              <a:solidFill>
                <a:schemeClr val="tx1"/>
              </a:solidFill>
            </a:endParaRPr>
          </a:p>
        </p:txBody>
      </p:sp>
      <p:sp>
        <p:nvSpPr>
          <p:cNvPr id="3" name="Marcador de contenido 2"/>
          <p:cNvSpPr>
            <a:spLocks noGrp="1"/>
          </p:cNvSpPr>
          <p:nvPr>
            <p:ph idx="1"/>
          </p:nvPr>
        </p:nvSpPr>
        <p:spPr>
          <a:xfrm>
            <a:off x="677334" y="1734207"/>
            <a:ext cx="8596668" cy="4307155"/>
          </a:xfrm>
        </p:spPr>
        <p:txBody>
          <a:bodyPr>
            <a:normAutofit/>
          </a:bodyPr>
          <a:lstStyle/>
          <a:p>
            <a:r>
              <a:rPr lang="es-ES" b="1" i="1" u="sng" dirty="0" smtClean="0"/>
              <a:t>Uso de Normas internacionales</a:t>
            </a:r>
          </a:p>
          <a:p>
            <a:pPr marL="0" indent="0">
              <a:buNone/>
            </a:pPr>
            <a:endParaRPr lang="es-ES" dirty="0"/>
          </a:p>
          <a:p>
            <a:r>
              <a:rPr lang="es-ES" dirty="0" smtClean="0"/>
              <a:t>Artículo 5.4 (para </a:t>
            </a:r>
            <a:r>
              <a:rPr lang="es-ES" dirty="0"/>
              <a:t>i</a:t>
            </a:r>
            <a:r>
              <a:rPr lang="es-ES" dirty="0" smtClean="0"/>
              <a:t>nstituciones de gobierno central)</a:t>
            </a:r>
          </a:p>
          <a:p>
            <a:pPr lvl="1"/>
            <a:endParaRPr lang="es-ES" dirty="0" smtClean="0"/>
          </a:p>
          <a:p>
            <a:pPr lvl="1" algn="just"/>
            <a:r>
              <a:rPr lang="es-ES" dirty="0"/>
              <a:t>En los casos en que se exija una declaración </a:t>
            </a:r>
            <a:r>
              <a:rPr lang="es-ES" dirty="0" smtClean="0"/>
              <a:t>positiva, </a:t>
            </a:r>
            <a:r>
              <a:rPr lang="es-ES" dirty="0"/>
              <a:t>los Miembros se asegurarán de que las instituciones del gobierno central utilicen orientaciones o recomendaciones pertinentes de instituciones internacionales con actividades de </a:t>
            </a:r>
            <a:r>
              <a:rPr lang="es-ES" dirty="0" smtClean="0"/>
              <a:t>normalización</a:t>
            </a:r>
          </a:p>
          <a:p>
            <a:pPr lvl="1" algn="just"/>
            <a:r>
              <a:rPr lang="es-ES" dirty="0" smtClean="0"/>
              <a:t>excepto </a:t>
            </a:r>
            <a:r>
              <a:rPr lang="es-ES" dirty="0"/>
              <a:t>en el caso de que, </a:t>
            </a:r>
            <a:r>
              <a:rPr lang="es-ES" dirty="0" smtClean="0"/>
              <a:t>esas </a:t>
            </a:r>
            <a:r>
              <a:rPr lang="es-ES" dirty="0"/>
              <a:t>orientaciones o recomendaciones o las partes pertinentes de ellas no resulten apropiadas para los Miembros interesados por razones tales como imperativos de seguridad nacional, la prevención de prácticas que puedan inducir a error, protección de la salud o seguridad humanas, </a:t>
            </a:r>
            <a:r>
              <a:rPr lang="es-ES" dirty="0" smtClean="0"/>
              <a:t>etc. </a:t>
            </a:r>
            <a:r>
              <a:rPr lang="es-ES" dirty="0"/>
              <a:t>e</a:t>
            </a:r>
            <a:r>
              <a:rPr lang="es-ES" dirty="0" smtClean="0"/>
              <a:t>tc.</a:t>
            </a:r>
            <a:endParaRPr lang="es-ES" dirty="0"/>
          </a:p>
          <a:p>
            <a:pPr marL="457200" lvl="1" indent="0" algn="just">
              <a:buNone/>
            </a:pPr>
            <a:endParaRPr lang="es-MX" dirty="0"/>
          </a:p>
        </p:txBody>
      </p:sp>
    </p:spTree>
    <p:extLst>
      <p:ext uri="{BB962C8B-B14F-4D97-AF65-F5344CB8AC3E}">
        <p14:creationId xmlns:p14="http://schemas.microsoft.com/office/powerpoint/2010/main" val="26321432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extLst>
              <p:ext uri="{D42A27DB-BD31-4B8C-83A1-F6EECF244321}">
                <p14:modId xmlns:p14="http://schemas.microsoft.com/office/powerpoint/2010/main" val="3206116881"/>
              </p:ext>
            </p:extLst>
          </p:nvPr>
        </p:nvGraphicFramePr>
        <p:xfrm>
          <a:off x="1292772" y="1421980"/>
          <a:ext cx="4371180" cy="475226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 name="1 Título"/>
          <p:cNvSpPr>
            <a:spLocks noGrp="1"/>
          </p:cNvSpPr>
          <p:nvPr>
            <p:ph type="title"/>
          </p:nvPr>
        </p:nvSpPr>
        <p:spPr>
          <a:xfrm>
            <a:off x="563702" y="278980"/>
            <a:ext cx="8229600" cy="1143000"/>
          </a:xfrm>
        </p:spPr>
        <p:txBody>
          <a:bodyPr/>
          <a:lstStyle/>
          <a:p>
            <a:pPr algn="l"/>
            <a:r>
              <a:rPr lang="es-MX" dirty="0" smtClean="0"/>
              <a:t>Interpretación del Acuerdo OTC</a:t>
            </a:r>
            <a:endParaRPr lang="es-MX" dirty="0"/>
          </a:p>
        </p:txBody>
      </p:sp>
      <p:graphicFrame>
        <p:nvGraphicFramePr>
          <p:cNvPr id="5" name="4 Diagrama"/>
          <p:cNvGraphicFramePr/>
          <p:nvPr>
            <p:extLst>
              <p:ext uri="{D42A27DB-BD31-4B8C-83A1-F6EECF244321}">
                <p14:modId xmlns:p14="http://schemas.microsoft.com/office/powerpoint/2010/main" val="193041983"/>
              </p:ext>
            </p:extLst>
          </p:nvPr>
        </p:nvGraphicFramePr>
        <p:xfrm>
          <a:off x="6312024" y="1052736"/>
          <a:ext cx="3480048" cy="504056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extLst>
      <p:ext uri="{BB962C8B-B14F-4D97-AF65-F5344CB8AC3E}">
        <p14:creationId xmlns:p14="http://schemas.microsoft.com/office/powerpoint/2010/main" val="171642722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83779" y="1412776"/>
            <a:ext cx="9017876" cy="4752528"/>
          </a:xfrm>
        </p:spPr>
        <p:txBody>
          <a:bodyPr>
            <a:normAutofit lnSpcReduction="10000"/>
          </a:bodyPr>
          <a:lstStyle/>
          <a:p>
            <a:pPr marL="0" indent="0">
              <a:buNone/>
            </a:pPr>
            <a:r>
              <a:rPr lang="es-MX" sz="2400" dirty="0" smtClean="0"/>
              <a:t>Párrafos 2, 5 y 6- Informe OA – EEUU – Cigarrillos de Clavo de Olor</a:t>
            </a:r>
            <a:endParaRPr lang="es-MX" sz="2400" dirty="0"/>
          </a:p>
          <a:p>
            <a:pPr algn="just"/>
            <a:r>
              <a:rPr lang="es-ES" i="1" dirty="0" smtClean="0"/>
              <a:t>“Estimamos </a:t>
            </a:r>
            <a:r>
              <a:rPr lang="es-ES" i="1" dirty="0"/>
              <a:t>que el quinto considerando tiene su reflejo en las disposiciones del Acuerdo OTC que están dirigidas a reducir los obstáculos al comercio internacional y que limitan el derecho de los Miembros a reglamentar, por ejemplo, prohibiendo la discriminación contra los productos importados (párrafo 1 del artículo 2) o exigiendo que los reglamentos técnicos no restrinjan el comercio más de lo necesario para alcanzar un objetivo legítimo (párrafo 2 del artículo 2</a:t>
            </a:r>
            <a:r>
              <a:rPr lang="es-ES" i="1" dirty="0" smtClean="0"/>
              <a:t>).”</a:t>
            </a:r>
            <a:endParaRPr lang="es-MX" i="1" dirty="0"/>
          </a:p>
          <a:p>
            <a:pPr algn="just"/>
            <a:r>
              <a:rPr lang="es-ES" i="1" dirty="0" smtClean="0"/>
              <a:t>“No </a:t>
            </a:r>
            <a:r>
              <a:rPr lang="es-ES" i="1" dirty="0"/>
              <a:t>obstante, el objetivo de evitar la creación de obstáculos innecesarios al comercio internacional mediante reglamentos técnicos, normas y procedimientos de evaluación de la conformidad </a:t>
            </a:r>
            <a:r>
              <a:rPr lang="es-ES" b="1" i="1" dirty="0"/>
              <a:t>está matizado en el sexto considerando </a:t>
            </a:r>
            <a:r>
              <a:rPr lang="es-ES" i="1" dirty="0"/>
              <a:t>por el reconocimiento expreso del derecho de los Miembros a reglamentar con miras a alcanzar ciertos objetivos legítimos. </a:t>
            </a:r>
            <a:r>
              <a:rPr lang="es-ES" i="1" dirty="0" smtClean="0"/>
              <a:t>..” Véase P. 93-94</a:t>
            </a:r>
          </a:p>
          <a:p>
            <a:pPr algn="just"/>
            <a:r>
              <a:rPr lang="es-ES" i="1" dirty="0" smtClean="0"/>
              <a:t>“…</a:t>
            </a:r>
            <a:r>
              <a:rPr lang="es-ES" dirty="0" smtClean="0"/>
              <a:t>el </a:t>
            </a:r>
            <a:r>
              <a:rPr lang="es-ES" dirty="0"/>
              <a:t>sexto considerando sirve de contrapeso al objetivo de liberalización del comercio que expresa el quinto considerando. </a:t>
            </a:r>
            <a:r>
              <a:rPr lang="es-ES" dirty="0" smtClean="0"/>
              <a:t>..” p. 95</a:t>
            </a:r>
            <a:endParaRPr lang="es-ES" i="1" dirty="0" smtClean="0"/>
          </a:p>
          <a:p>
            <a:pPr algn="just"/>
            <a:endParaRPr lang="es-MX" sz="4000" i="1" dirty="0"/>
          </a:p>
        </p:txBody>
      </p:sp>
      <p:sp>
        <p:nvSpPr>
          <p:cNvPr id="2" name="1 Rectángulo"/>
          <p:cNvSpPr/>
          <p:nvPr/>
        </p:nvSpPr>
        <p:spPr>
          <a:xfrm>
            <a:off x="662152" y="332657"/>
            <a:ext cx="7234048" cy="646331"/>
          </a:xfrm>
          <a:prstGeom prst="rect">
            <a:avLst/>
          </a:prstGeom>
        </p:spPr>
        <p:txBody>
          <a:bodyPr wrap="square">
            <a:spAutoFit/>
          </a:bodyPr>
          <a:lstStyle/>
          <a:p>
            <a:pPr defTabSz="914259"/>
            <a:r>
              <a:rPr lang="es-419" sz="3600" dirty="0" smtClean="0">
                <a:solidFill>
                  <a:srgbClr val="5FCBEF"/>
                </a:solidFill>
                <a:ea typeface="+mj-ea"/>
                <a:cs typeface="+mj-cs"/>
              </a:rPr>
              <a:t>Preámbulo del Acuerdo </a:t>
            </a:r>
            <a:r>
              <a:rPr lang="es-419" sz="3600" dirty="0">
                <a:solidFill>
                  <a:srgbClr val="5FCBEF"/>
                </a:solidFill>
                <a:ea typeface="+mj-ea"/>
                <a:cs typeface="+mj-cs"/>
              </a:rPr>
              <a:t>OTC</a:t>
            </a:r>
            <a:r>
              <a:rPr lang="es-MX" sz="2800" dirty="0" smtClean="0">
                <a:solidFill>
                  <a:schemeClr val="tx1">
                    <a:lumMod val="65000"/>
                    <a:lumOff val="35000"/>
                  </a:schemeClr>
                </a:solidFill>
                <a:latin typeface="Times New Roman" pitchFamily="18" charset="0"/>
                <a:ea typeface="+mj-ea"/>
                <a:cs typeface="Times New Roman" pitchFamily="18" charset="0"/>
              </a:rPr>
              <a:t> </a:t>
            </a:r>
            <a:endParaRPr lang="es-MX" sz="2800" dirty="0">
              <a:solidFill>
                <a:schemeClr val="tx1">
                  <a:lumMod val="65000"/>
                  <a:lumOff val="35000"/>
                </a:schemeClr>
              </a:solidFill>
              <a:latin typeface="Times New Roman" pitchFamily="18" charset="0"/>
              <a:ea typeface="+mj-ea"/>
              <a:cs typeface="Times New Roman" pitchFamily="18" charset="0"/>
            </a:endParaRPr>
          </a:p>
        </p:txBody>
      </p:sp>
      <p:pic>
        <p:nvPicPr>
          <p:cNvPr id="4" name="Imagen 3"/>
          <p:cNvPicPr>
            <a:picLocks noChangeAspect="1"/>
          </p:cNvPicPr>
          <p:nvPr/>
        </p:nvPicPr>
        <p:blipFill>
          <a:blip r:embed="rId2"/>
          <a:stretch>
            <a:fillRect/>
          </a:stretch>
        </p:blipFill>
        <p:spPr>
          <a:xfrm>
            <a:off x="9803524" y="1977422"/>
            <a:ext cx="1981200" cy="2314575"/>
          </a:xfrm>
          <a:prstGeom prst="rect">
            <a:avLst/>
          </a:prstGeom>
        </p:spPr>
      </p:pic>
    </p:spTree>
    <p:extLst>
      <p:ext uri="{BB962C8B-B14F-4D97-AF65-F5344CB8AC3E}">
        <p14:creationId xmlns:p14="http://schemas.microsoft.com/office/powerpoint/2010/main" val="17620579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5FCBEF"/>
      </a:accent1>
      <a:accent2>
        <a:srgbClr val="2E83C3"/>
      </a:accent2>
      <a:accent3>
        <a:srgbClr val="42D0A2"/>
      </a:accent3>
      <a:accent4>
        <a:srgbClr val="2E946B"/>
      </a:accent4>
      <a:accent5>
        <a:srgbClr val="42B051"/>
      </a:accent5>
      <a:accent6>
        <a:srgbClr val="96D141"/>
      </a:accent6>
      <a:hlink>
        <a:srgbClr val="3FCDE7"/>
      </a:hlink>
      <a:folHlink>
        <a:srgbClr val="A9D3E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_x0020_Date xmlns="6dfc6e00-eaa7-471f-8691-9b952787d5c9" xsi:nil="true"/>
    <Action xmlns="6dfc6e00-eaa7-471f-8691-9b952787d5c9">Keep</Action>
    <Keywords0 xmlns="6dfc6e00-eaa7-471f-8691-9b952787d5c9" xsi:nil="true"/>
    <Description_x0020_2 xmlns="6dfc6e00-eaa7-471f-8691-9b952787d5c9" xsi:nil="true"/>
    <Document_x0020_Type xmlns="6dfc6e00-eaa7-471f-8691-9b952787d5c9" xsi:nil="true"/>
    <Description0 xmlns="6dfc6e00-eaa7-471f-8691-9b952787d5c9" xsi:nil="true"/>
    <TaxCatchAll xmlns="cfe53b65-3c36-4587-b144-e9caa3012b85"/>
    <TaxKeywordTaxHTField xmlns="cfe53b65-3c36-4587-b144-e9caa3012b85">
      <Terms xmlns="http://schemas.microsoft.com/office/infopath/2007/PartnerControls"/>
    </TaxKeywordTaxHTField>
  </documentManagement>
</p:properties>
</file>

<file path=customXml/item2.xml><?xml version="1.0" encoding="utf-8"?>
<?mso-contentType ?>
<FormTemplates xmlns="http://schemas.microsoft.com/sharepoint/v3/contenttype/forms"/>
</file>

<file path=customXml/item3.xml><?xml version="1.0" encoding="utf-8"?>
<ct:contentTypeSchema xmlns:ct="http://schemas.microsoft.com/office/2006/metadata/contentType" xmlns:ma="http://schemas.microsoft.com/office/2006/metadata/properties/metaAttributes" ct:_="" ma:_="" ma:contentTypeName="Document" ma:contentTypeID="0x0101006A49DB80692F6849BBB85B88BD7E251E" ma:contentTypeVersion="49" ma:contentTypeDescription="" ma:contentTypeScope="" ma:versionID="4202e3cc60ddbde23ac5ad50dbb91338">
  <xsd:schema xmlns:xsd="http://www.w3.org/2001/XMLSchema" xmlns:xs="http://www.w3.org/2001/XMLSchema" xmlns:p="http://schemas.microsoft.com/office/2006/metadata/properties" xmlns:ns1="http://schemas.microsoft.com/sharepoint/v3" xmlns:ns2="d1f628b7-dc6e-45dc-9245-e5ecf578f20b" xmlns:ns3="bbd4acb0-43d6-4317-ab0b-803dc468f016" targetNamespace="http://schemas.microsoft.com/office/2006/metadata/properties" ma:root="true" ma:fieldsID="23aed2d8c0f55666662c75d8f1fd6e40" ns1:_="" ns2:_="" ns3:_="">
    <xsd:import namespace="http://schemas.microsoft.com/sharepoint/v3"/>
    <xsd:import namespace="d1f628b7-dc6e-45dc-9245-e5ecf578f20b"/>
    <xsd:import namespace="bbd4acb0-43d6-4317-ab0b-803dc468f016"/>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_dlc_DocId" minOccurs="0"/>
                <xsd:element ref="ns3:_dlc_DocIdUrl" minOccurs="0"/>
                <xsd:element ref="ns3:_dlc_DocIdPersistI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3"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4"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d1f628b7-dc6e-45dc-9245-e5ecf578f20b"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12"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bbd4acb0-43d6-4317-ab0b-803dc468f016" elementFormDefault="qualified">
    <xsd:import namespace="http://schemas.microsoft.com/office/2006/documentManagement/types"/>
    <xsd:import namespace="http://schemas.microsoft.com/office/infopath/2007/PartnerControls"/>
    <xsd:element name="_dlc_DocId" ma:index="16" nillable="true" ma:displayName="Document ID Value" ma:description="The value of the document ID assigned to this item." ma:internalName="_dlc_DocId" ma:readOnly="true">
      <xsd:simpleType>
        <xsd:restriction base="dms:Text"/>
      </xsd:simpleType>
    </xsd:element>
    <xsd:element name="_dlc_DocIdUrl" ma:index="17" nillable="true" ma:displayName="Document ID" ma:description="Permanent link to this document."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8" nillable="true" ma:displayName="Persist ID" ma:description="Keep ID on add." ma:hidden="true" ma:internalName="_dlc_DocIdPersistId" ma:readOnly="true">
      <xsd:simpleType>
        <xsd:restriction base="dms:Boolea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5"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ct:contentTypeSchema xmlns:ct="http://schemas.microsoft.com/office/2006/metadata/contentType" xmlns:ma="http://schemas.microsoft.com/office/2006/metadata/properties/metaAttributes" ct:_="" ma:_="" ma:contentTypeName="Document" ma:contentTypeID="0x0101008CEA0F26C7743146B81ADA30DB412C57" ma:contentTypeVersion="30" ma:contentTypeDescription="" ma:contentTypeScope="" ma:versionID="fcfdb159951a4bdfedff82a06587af1a">
  <xsd:schema xmlns:xsd="http://www.w3.org/2001/XMLSchema" xmlns:xs="http://www.w3.org/2001/XMLSchema" xmlns:p="http://schemas.microsoft.com/office/2006/metadata/properties" xmlns:ns1="http://schemas.microsoft.com/sharepoint/v3" xmlns:ns2="6dfc6e00-eaa7-471f-8691-9b952787d5c9" xmlns:ns3="cfe53b65-3c36-4587-b144-e9caa3012b85" targetNamespace="http://schemas.microsoft.com/office/2006/metadata/properties" ma:root="true" ma:fieldsID="152d8dc6be0517c768a6ab9550a55961" ns1:_="" ns2:_="" ns3:_="">
    <xsd:import namespace="http://schemas.microsoft.com/sharepoint/v3"/>
    <xsd:import namespace="6dfc6e00-eaa7-471f-8691-9b952787d5c9"/>
    <xsd:import namespace="cfe53b65-3c36-4587-b144-e9caa3012b85"/>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TaxKeywordTaxHTField"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fc6e00-eaa7-471f-8691-9b952787d5c9"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ma:readOnly="fals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9"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cfe53b65-3c36-4587-b144-e9caa3012b85" elementFormDefault="qualified">
    <xsd:import namespace="http://schemas.microsoft.com/office/2006/documentManagement/types"/>
    <xsd:import namespace="http://schemas.microsoft.com/office/infopath/2007/PartnerControls"/>
    <xsd:element name="TaxKeywordTaxHTField" ma:index="17" nillable="true" ma:taxonomy="true" ma:internalName="TaxKeywordTaxHTField" ma:taxonomyFieldName="TaxKeyword" ma:displayName="Enterprise Keywords" ma:fieldId="{23f27201-bee3-471e-b2e7-b64fd8b7ca38}" ma:taxonomyMulti="true" ma:sspId="8d75cb8a-db72-4bd2-8553-c0aa1f2d3d3b" ma:termSetId="00000000-0000-0000-0000-000000000000" ma:anchorId="00000000-0000-0000-0000-000000000000" ma:open="true" ma:isKeyword="true">
      <xsd:complexType>
        <xsd:sequence>
          <xsd:element ref="pc:Terms" minOccurs="0" maxOccurs="1"/>
        </xsd:sequence>
      </xsd:complexType>
    </xsd:element>
    <xsd:element name="TaxCatchAll" ma:index="18" nillable="true" ma:displayName="Taxonomy Catch All Column" ma:hidden="true" ma:list="{6de13bb9-1a86-497f-b15a-03a43ff14f46}" ma:internalName="TaxCatchAll" ma:showField="CatchAllData" ma:web="cfe53b65-3c36-4587-b144-e9caa3012b8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AD25EF5-B9BD-44F1-A425-99AE887E7563}"/>
</file>

<file path=customXml/itemProps2.xml><?xml version="1.0" encoding="utf-8"?>
<ds:datastoreItem xmlns:ds="http://schemas.openxmlformats.org/officeDocument/2006/customXml" ds:itemID="{2B38F121-9CF4-46AD-ACE2-F25E31937A20}"/>
</file>

<file path=customXml/itemProps3.xml><?xml version="1.0" encoding="utf-8"?>
<ds:datastoreItem xmlns:ds="http://schemas.openxmlformats.org/officeDocument/2006/customXml" ds:itemID="{63531A34-D1EF-41A8-8D09-037347920D5F}"/>
</file>

<file path=customXml/itemProps4.xml><?xml version="1.0" encoding="utf-8"?>
<ds:datastoreItem xmlns:ds="http://schemas.openxmlformats.org/officeDocument/2006/customXml" ds:itemID="{A4977DCE-101C-4CA6-8CB0-78D410C9EF75}"/>
</file>

<file path=docProps/app.xml><?xml version="1.0" encoding="utf-8"?>
<Properties xmlns="http://schemas.openxmlformats.org/officeDocument/2006/extended-properties" xmlns:vt="http://schemas.openxmlformats.org/officeDocument/2006/docPropsVTypes">
  <Template>Facet</Template>
  <TotalTime>578</TotalTime>
  <Words>1109</Words>
  <Application>Microsoft Office PowerPoint</Application>
  <PresentationFormat>Panorámica</PresentationFormat>
  <Paragraphs>77</Paragraphs>
  <Slides>14</Slides>
  <Notes>0</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14</vt:i4>
      </vt:variant>
    </vt:vector>
  </HeadingPairs>
  <TitlesOfParts>
    <vt:vector size="20" baseType="lpstr">
      <vt:lpstr>Arial</vt:lpstr>
      <vt:lpstr>Calibri</vt:lpstr>
      <vt:lpstr>Times New Roman</vt:lpstr>
      <vt:lpstr>Trebuchet MS</vt:lpstr>
      <vt:lpstr>Wingdings 3</vt:lpstr>
      <vt:lpstr>Faceta</vt:lpstr>
      <vt:lpstr>     Diferentes enfoque respecto de los procedimientos de evaluación de la conformidad  Ciudad de México 10 de febrero 2016</vt:lpstr>
      <vt:lpstr>I. ¿Qué son los procedimientos para la evaluación para la conformidad?</vt:lpstr>
      <vt:lpstr>II. Principios que son aplicables a procedimientos de evaluación de la conformidad    </vt:lpstr>
      <vt:lpstr>II. Principios que son aplicables</vt:lpstr>
      <vt:lpstr>II. Principios que son aplicables</vt:lpstr>
      <vt:lpstr>II. Principios que son aplicables</vt:lpstr>
      <vt:lpstr>II. Principios que son aplicables</vt:lpstr>
      <vt:lpstr>Interpretación del Acuerdo OTC</vt:lpstr>
      <vt:lpstr>Presentación de PowerPoint</vt:lpstr>
      <vt:lpstr>Presentación de PowerPoint</vt:lpstr>
      <vt:lpstr>Interpretación del artículo 5.1.2 y 5.2.1 del GE en CEE - Focas</vt:lpstr>
      <vt:lpstr>Interpretación del artículo 5.1.2 y 5.2.1 del GE en CEE - Focas</vt:lpstr>
      <vt:lpstr>Interpretación del artículo 5.1.2 y 5.2.1 del GE en CEE - Focas</vt:lpstr>
      <vt:lpstr>Fin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Rodolfo Coronel Fabela</dc:creator>
  <cp:lastModifiedBy>Sofía Guadalupe Flores Palomar</cp:lastModifiedBy>
  <cp:revision>39</cp:revision>
  <cp:lastPrinted>2016-02-10T00:43:44Z</cp:lastPrinted>
  <dcterms:created xsi:type="dcterms:W3CDTF">2016-02-09T19:02:43Z</dcterms:created>
  <dcterms:modified xsi:type="dcterms:W3CDTF">2016-02-10T14:59:28Z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0x0101008CEA0F26C7743146B81ADA30DB412C57</vt:lpwstr>
  </property>
  <property fmtid="{D5CDD505-2E9C-101B-9397-08002B2CF9AE}" pid="3" name="_dlc_DocIdItemGuid">
    <vt:lpwstr>b4132e80-1d41-4ed8-90d3-4834e0e1ddf5</vt:lpwstr>
  </property>
</Properties>
</file>