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05" r:id="rId2"/>
    <p:sldId id="366" r:id="rId3"/>
    <p:sldId id="257" r:id="rId4"/>
    <p:sldId id="259" r:id="rId5"/>
    <p:sldId id="260" r:id="rId6"/>
    <p:sldId id="316" r:id="rId7"/>
    <p:sldId id="319" r:id="rId8"/>
    <p:sldId id="317" r:id="rId9"/>
    <p:sldId id="261" r:id="rId10"/>
    <p:sldId id="396" r:id="rId11"/>
    <p:sldId id="398" r:id="rId12"/>
    <p:sldId id="391" r:id="rId13"/>
    <p:sldId id="367" r:id="rId14"/>
    <p:sldId id="403" r:id="rId15"/>
    <p:sldId id="381" r:id="rId16"/>
    <p:sldId id="399" r:id="rId17"/>
    <p:sldId id="320" r:id="rId18"/>
    <p:sldId id="365" r:id="rId19"/>
    <p:sldId id="382" r:id="rId20"/>
    <p:sldId id="272" r:id="rId21"/>
    <p:sldId id="274" r:id="rId22"/>
    <p:sldId id="402" r:id="rId2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DB90B-95F3-4662-8078-58B0DB7B69A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B6C7A4E-1096-43B4-83B5-5265DAF51E5E}">
      <dgm:prSet phldrT="[Texto]"/>
      <dgm:spPr>
        <a:solidFill>
          <a:srgbClr val="92D050"/>
        </a:solidFill>
      </dgm:spPr>
      <dgm:t>
        <a:bodyPr/>
        <a:lstStyle/>
        <a:p>
          <a:endParaRPr lang="es-ES" dirty="0"/>
        </a:p>
      </dgm:t>
    </dgm:pt>
    <dgm:pt modelId="{6D5DCC37-78CB-4E54-BA35-C04918B96879}" type="parTrans" cxnId="{5650891B-BFBF-4193-BDF6-C4C8B9482285}">
      <dgm:prSet/>
      <dgm:spPr/>
      <dgm:t>
        <a:bodyPr/>
        <a:lstStyle/>
        <a:p>
          <a:endParaRPr lang="es-ES"/>
        </a:p>
      </dgm:t>
    </dgm:pt>
    <dgm:pt modelId="{8FF49E26-1479-4256-A762-6F7FD14A39BA}" type="sibTrans" cxnId="{5650891B-BFBF-4193-BDF6-C4C8B9482285}">
      <dgm:prSet/>
      <dgm:spPr>
        <a:solidFill>
          <a:srgbClr val="339933"/>
        </a:solidFill>
      </dgm:spPr>
      <dgm:t>
        <a:bodyPr/>
        <a:lstStyle/>
        <a:p>
          <a:endParaRPr lang="es-ES" dirty="0"/>
        </a:p>
      </dgm:t>
    </dgm:pt>
    <dgm:pt modelId="{81A24DDB-A5EB-4EDA-8EA1-A0EABB971E27}">
      <dgm:prSet phldrT="[Texto]" custT="1"/>
      <dgm:spPr>
        <a:solidFill>
          <a:srgbClr val="00B050"/>
        </a:solidFill>
      </dgm:spPr>
      <dgm:t>
        <a:bodyPr/>
        <a:lstStyle/>
        <a:p>
          <a:endParaRPr lang="es-ES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B61D086-C90F-4156-9E25-2B72856A052A}" type="parTrans" cxnId="{742AC6E3-CF21-43F5-A73B-4D0B7C33CF0B}">
      <dgm:prSet/>
      <dgm:spPr/>
      <dgm:t>
        <a:bodyPr/>
        <a:lstStyle/>
        <a:p>
          <a:endParaRPr lang="es-ES"/>
        </a:p>
      </dgm:t>
    </dgm:pt>
    <dgm:pt modelId="{A72AE9C5-195C-4B05-B335-527374DF43CA}" type="sibTrans" cxnId="{742AC6E3-CF21-43F5-A73B-4D0B7C33CF0B}">
      <dgm:prSet/>
      <dgm:spPr>
        <a:solidFill>
          <a:srgbClr val="FFFF00"/>
        </a:solidFill>
      </dgm:spPr>
      <dgm:t>
        <a:bodyPr/>
        <a:lstStyle/>
        <a:p>
          <a:endParaRPr lang="es-ES" dirty="0"/>
        </a:p>
      </dgm:t>
    </dgm:pt>
    <dgm:pt modelId="{86D3F999-0432-4391-A7AC-43C11B95F323}" type="pres">
      <dgm:prSet presAssocID="{CB2DB90B-95F3-4662-8078-58B0DB7B6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ED6A7F-FF2B-4E5D-B633-BF058332F566}" type="pres">
      <dgm:prSet presAssocID="{BB6C7A4E-1096-43B4-83B5-5265DAF51E5E}" presName="gear1" presStyleLbl="node1" presStyleIdx="0" presStyleCnt="2" custScaleX="118361" custScaleY="109877" custLinFactNeighborX="40233" custLinFactNeighborY="14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C42B5C-A3A3-4BD9-A092-32A7F6FDA23A}" type="pres">
      <dgm:prSet presAssocID="{BB6C7A4E-1096-43B4-83B5-5265DAF51E5E}" presName="gear1srcNode" presStyleLbl="node1" presStyleIdx="0" presStyleCnt="2"/>
      <dgm:spPr/>
      <dgm:t>
        <a:bodyPr/>
        <a:lstStyle/>
        <a:p>
          <a:endParaRPr lang="es-ES"/>
        </a:p>
      </dgm:t>
    </dgm:pt>
    <dgm:pt modelId="{F2D79DA2-211A-4075-AF95-37EE534E51AF}" type="pres">
      <dgm:prSet presAssocID="{BB6C7A4E-1096-43B4-83B5-5265DAF51E5E}" presName="gear1dstNode" presStyleLbl="node1" presStyleIdx="0" presStyleCnt="2"/>
      <dgm:spPr/>
      <dgm:t>
        <a:bodyPr/>
        <a:lstStyle/>
        <a:p>
          <a:endParaRPr lang="es-ES"/>
        </a:p>
      </dgm:t>
    </dgm:pt>
    <dgm:pt modelId="{38185096-2E68-4B86-BC35-02D138F0DBE9}" type="pres">
      <dgm:prSet presAssocID="{81A24DDB-A5EB-4EDA-8EA1-A0EABB971E27}" presName="gear2" presStyleLbl="node1" presStyleIdx="1" presStyleCnt="2" custScaleX="212473" custScaleY="201374" custLinFactNeighborX="31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AEE71-521D-486D-B856-149734188EB8}" type="pres">
      <dgm:prSet presAssocID="{81A24DDB-A5EB-4EDA-8EA1-A0EABB971E27}" presName="gear2srcNode" presStyleLbl="node1" presStyleIdx="1" presStyleCnt="2"/>
      <dgm:spPr/>
      <dgm:t>
        <a:bodyPr/>
        <a:lstStyle/>
        <a:p>
          <a:endParaRPr lang="es-ES"/>
        </a:p>
      </dgm:t>
    </dgm:pt>
    <dgm:pt modelId="{FC1DB4D7-CFF1-4E43-93E4-48137FACE62D}" type="pres">
      <dgm:prSet presAssocID="{81A24DDB-A5EB-4EDA-8EA1-A0EABB971E27}" presName="gear2dstNode" presStyleLbl="node1" presStyleIdx="1" presStyleCnt="2"/>
      <dgm:spPr/>
      <dgm:t>
        <a:bodyPr/>
        <a:lstStyle/>
        <a:p>
          <a:endParaRPr lang="es-ES"/>
        </a:p>
      </dgm:t>
    </dgm:pt>
    <dgm:pt modelId="{267422DE-C40B-41D7-AEED-B5BE3E50F5E6}" type="pres">
      <dgm:prSet presAssocID="{8FF49E26-1479-4256-A762-6F7FD14A39BA}" presName="connector1" presStyleLbl="sibTrans2D1" presStyleIdx="0" presStyleCnt="2" custAng="20036976" custLinFactNeighborX="13418" custLinFactNeighborY="-19090"/>
      <dgm:spPr/>
      <dgm:t>
        <a:bodyPr/>
        <a:lstStyle/>
        <a:p>
          <a:endParaRPr lang="es-ES"/>
        </a:p>
      </dgm:t>
    </dgm:pt>
    <dgm:pt modelId="{56F4F2C3-68BF-4DE9-854A-F7A0A36420BB}" type="pres">
      <dgm:prSet presAssocID="{A72AE9C5-195C-4B05-B335-527374DF43CA}" presName="connector2" presStyleLbl="sibTrans2D1" presStyleIdx="1" presStyleCnt="2" custScaleX="111884" custLinFactNeighborX="-69" custLinFactNeighborY="3881"/>
      <dgm:spPr/>
      <dgm:t>
        <a:bodyPr/>
        <a:lstStyle/>
        <a:p>
          <a:endParaRPr lang="es-ES"/>
        </a:p>
      </dgm:t>
    </dgm:pt>
  </dgm:ptLst>
  <dgm:cxnLst>
    <dgm:cxn modelId="{C8460F15-360B-461F-B37F-4F51B732B303}" type="presOf" srcId="{BB6C7A4E-1096-43B4-83B5-5265DAF51E5E}" destId="{7AED6A7F-FF2B-4E5D-B633-BF058332F566}" srcOrd="0" destOrd="0" presId="urn:microsoft.com/office/officeart/2005/8/layout/gear1"/>
    <dgm:cxn modelId="{ABE1926D-242A-4D4F-9938-1234524F20E0}" type="presOf" srcId="{81A24DDB-A5EB-4EDA-8EA1-A0EABB971E27}" destId="{FC1DB4D7-CFF1-4E43-93E4-48137FACE62D}" srcOrd="2" destOrd="0" presId="urn:microsoft.com/office/officeart/2005/8/layout/gear1"/>
    <dgm:cxn modelId="{97994DA7-FCBC-44C9-8180-20A98CB4C4E2}" type="presOf" srcId="{CB2DB90B-95F3-4662-8078-58B0DB7B69A1}" destId="{86D3F999-0432-4391-A7AC-43C11B95F323}" srcOrd="0" destOrd="0" presId="urn:microsoft.com/office/officeart/2005/8/layout/gear1"/>
    <dgm:cxn modelId="{C56DCE24-8E78-4659-B8A7-E307BA4AE5CC}" type="presOf" srcId="{A72AE9C5-195C-4B05-B335-527374DF43CA}" destId="{56F4F2C3-68BF-4DE9-854A-F7A0A36420BB}" srcOrd="0" destOrd="0" presId="urn:microsoft.com/office/officeart/2005/8/layout/gear1"/>
    <dgm:cxn modelId="{BBF20AFC-3C20-4553-814A-C5B709E26339}" type="presOf" srcId="{81A24DDB-A5EB-4EDA-8EA1-A0EABB971E27}" destId="{DBCAEE71-521D-486D-B856-149734188EB8}" srcOrd="1" destOrd="0" presId="urn:microsoft.com/office/officeart/2005/8/layout/gear1"/>
    <dgm:cxn modelId="{5650891B-BFBF-4193-BDF6-C4C8B9482285}" srcId="{CB2DB90B-95F3-4662-8078-58B0DB7B69A1}" destId="{BB6C7A4E-1096-43B4-83B5-5265DAF51E5E}" srcOrd="0" destOrd="0" parTransId="{6D5DCC37-78CB-4E54-BA35-C04918B96879}" sibTransId="{8FF49E26-1479-4256-A762-6F7FD14A39BA}"/>
    <dgm:cxn modelId="{48B44ADB-D107-4859-BB82-C2118FC8579B}" type="presOf" srcId="{BB6C7A4E-1096-43B4-83B5-5265DAF51E5E}" destId="{FBC42B5C-A3A3-4BD9-A092-32A7F6FDA23A}" srcOrd="1" destOrd="0" presId="urn:microsoft.com/office/officeart/2005/8/layout/gear1"/>
    <dgm:cxn modelId="{25DF2852-7D2E-4313-B30C-6FEFD084C26E}" type="presOf" srcId="{8FF49E26-1479-4256-A762-6F7FD14A39BA}" destId="{267422DE-C40B-41D7-AEED-B5BE3E50F5E6}" srcOrd="0" destOrd="0" presId="urn:microsoft.com/office/officeart/2005/8/layout/gear1"/>
    <dgm:cxn modelId="{46175A23-A1DD-458C-96C9-2221163EFC9F}" type="presOf" srcId="{BB6C7A4E-1096-43B4-83B5-5265DAF51E5E}" destId="{F2D79DA2-211A-4075-AF95-37EE534E51AF}" srcOrd="2" destOrd="0" presId="urn:microsoft.com/office/officeart/2005/8/layout/gear1"/>
    <dgm:cxn modelId="{742AC6E3-CF21-43F5-A73B-4D0B7C33CF0B}" srcId="{CB2DB90B-95F3-4662-8078-58B0DB7B69A1}" destId="{81A24DDB-A5EB-4EDA-8EA1-A0EABB971E27}" srcOrd="1" destOrd="0" parTransId="{DB61D086-C90F-4156-9E25-2B72856A052A}" sibTransId="{A72AE9C5-195C-4B05-B335-527374DF43CA}"/>
    <dgm:cxn modelId="{EB5470C4-5EED-4EA0-BD4F-0FBE421F3879}" type="presOf" srcId="{81A24DDB-A5EB-4EDA-8EA1-A0EABB971E27}" destId="{38185096-2E68-4B86-BC35-02D138F0DBE9}" srcOrd="0" destOrd="0" presId="urn:microsoft.com/office/officeart/2005/8/layout/gear1"/>
    <dgm:cxn modelId="{92DC7857-041C-4DA3-A2B3-311652EE7567}" type="presParOf" srcId="{86D3F999-0432-4391-A7AC-43C11B95F323}" destId="{7AED6A7F-FF2B-4E5D-B633-BF058332F566}" srcOrd="0" destOrd="0" presId="urn:microsoft.com/office/officeart/2005/8/layout/gear1"/>
    <dgm:cxn modelId="{4191736F-38FD-413E-854B-0EEBD32652BF}" type="presParOf" srcId="{86D3F999-0432-4391-A7AC-43C11B95F323}" destId="{FBC42B5C-A3A3-4BD9-A092-32A7F6FDA23A}" srcOrd="1" destOrd="0" presId="urn:microsoft.com/office/officeart/2005/8/layout/gear1"/>
    <dgm:cxn modelId="{57F050B4-68C8-4ED1-8909-3EA6AE81C6DE}" type="presParOf" srcId="{86D3F999-0432-4391-A7AC-43C11B95F323}" destId="{F2D79DA2-211A-4075-AF95-37EE534E51AF}" srcOrd="2" destOrd="0" presId="urn:microsoft.com/office/officeart/2005/8/layout/gear1"/>
    <dgm:cxn modelId="{F09B0698-61FD-4C1F-9232-C23460310E84}" type="presParOf" srcId="{86D3F999-0432-4391-A7AC-43C11B95F323}" destId="{38185096-2E68-4B86-BC35-02D138F0DBE9}" srcOrd="3" destOrd="0" presId="urn:microsoft.com/office/officeart/2005/8/layout/gear1"/>
    <dgm:cxn modelId="{4443F019-556F-4ED0-A513-81A88728519E}" type="presParOf" srcId="{86D3F999-0432-4391-A7AC-43C11B95F323}" destId="{DBCAEE71-521D-486D-B856-149734188EB8}" srcOrd="4" destOrd="0" presId="urn:microsoft.com/office/officeart/2005/8/layout/gear1"/>
    <dgm:cxn modelId="{017E166E-917B-4A6E-937A-F48FA7E26332}" type="presParOf" srcId="{86D3F999-0432-4391-A7AC-43C11B95F323}" destId="{FC1DB4D7-CFF1-4E43-93E4-48137FACE62D}" srcOrd="5" destOrd="0" presId="urn:microsoft.com/office/officeart/2005/8/layout/gear1"/>
    <dgm:cxn modelId="{BBD44132-6DDD-4858-9D5C-F8ABB85DEDB1}" type="presParOf" srcId="{86D3F999-0432-4391-A7AC-43C11B95F323}" destId="{267422DE-C40B-41D7-AEED-B5BE3E50F5E6}" srcOrd="6" destOrd="0" presId="urn:microsoft.com/office/officeart/2005/8/layout/gear1"/>
    <dgm:cxn modelId="{005E3CBC-CA10-4CFF-A82C-9C7ADB211EAB}" type="presParOf" srcId="{86D3F999-0432-4391-A7AC-43C11B95F323}" destId="{56F4F2C3-68BF-4DE9-854A-F7A0A36420B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3B0B1-C8F1-407D-AF5F-2BD0EB26B922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BC25-EE6B-4DC5-B604-F5C603276C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3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86D6F-D37B-4D4C-93A2-DA6326D2C1C4}" type="slidenum">
              <a:rPr lang="es-ES" altLang="es-MX"/>
              <a:pPr eaLnBrk="1" hangingPunct="1"/>
              <a:t>2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3113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04CBC6-FEC7-40D3-8A41-71220D1825DB}" type="slidenum">
              <a:rPr lang="es-MX" altLang="es-MX">
                <a:latin typeface="Calibri" panose="020F0502020204030204" pitchFamily="34" charset="0"/>
              </a:rPr>
              <a:pPr eaLnBrk="1" hangingPunct="1"/>
              <a:t>20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5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00029E-3A6C-4FBE-986E-5C0273B41B6D}" type="slidenum">
              <a:rPr lang="es-ES" altLang="es-MX"/>
              <a:pPr/>
              <a:t>22</a:t>
            </a:fld>
            <a:endParaRPr lang="es-ES" altLang="es-MX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11B050-CBDC-4C8E-9DD0-4CDB14808481}" type="slidenum">
              <a:rPr lang="es-MX" altLang="es-MX">
                <a:latin typeface="Calibri" panose="020F0502020204030204" pitchFamily="34" charset="0"/>
              </a:rPr>
              <a:pPr eaLnBrk="1" hangingPunct="1"/>
              <a:t>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6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783C6-A885-41E5-B856-165518BA620A}" type="slidenum">
              <a:rPr lang="es-MX" altLang="es-MX">
                <a:latin typeface="Calibri" panose="020F0502020204030204" pitchFamily="34" charset="0"/>
              </a:rPr>
              <a:pPr eaLnBrk="1" hangingPunct="1"/>
              <a:t>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783C6-A885-41E5-B856-165518BA620A}" type="slidenum">
              <a:rPr lang="es-MX" altLang="es-MX">
                <a:latin typeface="Calibri" panose="020F0502020204030204" pitchFamily="34" charset="0"/>
              </a:rPr>
              <a:pPr eaLnBrk="1" hangingPunct="1"/>
              <a:t>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783C6-A885-41E5-B856-165518BA620A}" type="slidenum">
              <a:rPr lang="es-MX" altLang="es-MX">
                <a:latin typeface="Calibri" panose="020F0502020204030204" pitchFamily="34" charset="0"/>
              </a:rPr>
              <a:pPr eaLnBrk="1" hangingPunct="1"/>
              <a:t>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85E14C-7CD8-4637-9A9F-B541745A27A2}" type="slidenum">
              <a:rPr lang="es-MX" altLang="es-MX">
                <a:latin typeface="Calibri" panose="020F0502020204030204" pitchFamily="34" charset="0"/>
              </a:rPr>
              <a:pPr eaLnBrk="1" hangingPunct="1"/>
              <a:t>9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76272D-1131-449B-B274-7712C7094781}" type="slidenum">
              <a:rPr lang="es-ES" altLang="es-MX"/>
              <a:pPr/>
              <a:t>15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8984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4149B0-B09E-42F5-BF71-CFEC1B69950C}" type="slidenum">
              <a:rPr lang="es-ES" altLang="es-MX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MX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9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DCAF17-7D33-4B2C-841C-891B499BDBED}" type="slidenum">
              <a:rPr lang="es-ES" altLang="es-MX"/>
              <a:pPr/>
              <a:t>17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8911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749534"/>
      </p:ext>
    </p:extLst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396634"/>
      </p:ext>
    </p:extLst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406071"/>
      </p:ext>
    </p:extLst>
  </p:cSld>
  <p:clrMapOvr>
    <a:masterClrMapping/>
  </p:clrMapOvr>
  <p:transition spd="slow" advClick="0" advTm="5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18230-DBCC-4329-B1E5-7BE7346C688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8535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29C2-EBFB-4253-9697-40999F84D92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29019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16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723702"/>
      </p:ext>
    </p:extLst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519511"/>
      </p:ext>
    </p:extLst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302288"/>
      </p:ext>
    </p:extLst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947501"/>
      </p:ext>
    </p:extLst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753025"/>
      </p:ext>
    </p:extLst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015194"/>
      </p:ext>
    </p:extLst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751452"/>
      </p:ext>
    </p:extLst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895067"/>
      </p:ext>
    </p:extLst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2F3C-F076-48E9-8366-3507A54940F4}" type="datetimeFigureOut">
              <a:rPr lang="es-MX" smtClean="0"/>
              <a:pPr/>
              <a:t>10/02/2016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AF02-147E-4DE4-B2B0-6426D2AAE0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7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 advClick="0" advTm="5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images.google.com.mx/imgres?imgurl=http://www.sac-accreditation.gov.sg/images/ILAC%20logo.jpg&amp;imgrefurl=http://www.sac-accreditation.gov.sg/international.asp&amp;h=1289&amp;w=1284&amp;sz=434&amp;hl=es&amp;start=33&amp;um=1&amp;tbnid=LcgihseER_aOPM:&amp;tbnh=150&amp;tbnw=149&amp;prev=/images?q=ilac&amp;start=20&amp;ndsp=20&amp;um=1&amp;hl=es&amp;rlz=1T4DBMX_es___MX258&amp;sa=N" TargetMode="External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0484" y="1335165"/>
            <a:ext cx="84274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spcAft>
                <a:spcPts val="0"/>
              </a:spcAft>
            </a:pPr>
            <a:r>
              <a:rPr lang="es-MX" sz="4000" dirty="0">
                <a:solidFill>
                  <a:srgbClr val="33993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Sesión 3: </a:t>
            </a:r>
            <a:endParaRPr lang="es-MX" sz="4000" dirty="0" smtClean="0">
              <a:solidFill>
                <a:srgbClr val="339933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endParaRPr lang="es-MX" sz="3600" dirty="0">
              <a:solidFill>
                <a:srgbClr val="339933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 algn="ctr">
              <a:spcAft>
                <a:spcPts val="0"/>
              </a:spcAft>
            </a:pPr>
            <a:r>
              <a:rPr lang="es-MX" sz="3600" dirty="0" smtClean="0">
                <a:solidFill>
                  <a:srgbClr val="33993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MX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</a:t>
            </a:r>
            <a:r>
              <a:rPr lang="es-MX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enfoques respecto a la evaluación de la </a:t>
            </a:r>
            <a:r>
              <a:rPr lang="es-MX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conformidad</a:t>
            </a:r>
          </a:p>
          <a:p>
            <a:pPr marL="914400" indent="-914400" algn="ctr">
              <a:spcAft>
                <a:spcPts val="0"/>
              </a:spcAft>
            </a:pPr>
            <a:endParaRPr lang="es-MX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4231" y="4735773"/>
            <a:ext cx="3804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México </a:t>
            </a:r>
            <a:endParaRPr lang="es-MX" sz="6600" dirty="0">
              <a:solidFill>
                <a:srgbClr val="3399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93" y="189085"/>
            <a:ext cx="7453871" cy="1325563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revisar que las normas se cumplen existen los </a:t>
            </a:r>
            <a:r>
              <a:rPr lang="es-MX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Organismos de Evaluación de la Conformidad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despierten.files.wordpress.com/2011/06/labora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7" y="1616318"/>
            <a:ext cx="1458842" cy="144016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ttp://atsi.com.mx/Atsi/2011/wp-content/uploads/2011/04/sistemas2.jpg"/>
          <p:cNvPicPr>
            <a:picLocks noChangeAspect="1" noChangeArrowheads="1"/>
          </p:cNvPicPr>
          <p:nvPr/>
        </p:nvPicPr>
        <p:blipFill>
          <a:blip r:embed="rId3" cstate="print"/>
          <a:srcRect l="13527" r="42607"/>
          <a:stretch>
            <a:fillRect/>
          </a:stretch>
        </p:blipFill>
        <p:spPr bwMode="auto">
          <a:xfrm>
            <a:off x="7359705" y="3184718"/>
            <a:ext cx="1382350" cy="129614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http://www.msm.com.mx/tienda/images/Impre_Oficina.jpg"/>
          <p:cNvPicPr>
            <a:picLocks noChangeAspect="1" noChangeArrowheads="1"/>
          </p:cNvPicPr>
          <p:nvPr/>
        </p:nvPicPr>
        <p:blipFill>
          <a:blip r:embed="rId4" cstate="print"/>
          <a:srcRect l="36198" t="11150" r="30388" b="21948"/>
          <a:stretch>
            <a:fillRect/>
          </a:stretch>
        </p:blipFill>
        <p:spPr bwMode="auto">
          <a:xfrm>
            <a:off x="501577" y="4318926"/>
            <a:ext cx="1331640" cy="1331640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249549" y="2091243"/>
            <a:ext cx="2676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dirty="0">
                <a:latin typeface="Arial Black" panose="020B0A04020102020204" pitchFamily="34" charset="0"/>
              </a:rPr>
              <a:t>Laboratorios</a:t>
            </a:r>
            <a:endParaRPr lang="es-ES" altLang="es-MX" sz="2800" dirty="0">
              <a:latin typeface="Arial Black" panose="020B0A04020102020204" pitchFamily="34" charset="0"/>
            </a:endParaRPr>
          </a:p>
        </p:txBody>
      </p:sp>
      <p:sp>
        <p:nvSpPr>
          <p:cNvPr id="8" name="16 CuadroTexto"/>
          <p:cNvSpPr txBox="1"/>
          <p:nvPr/>
        </p:nvSpPr>
        <p:spPr>
          <a:xfrm>
            <a:off x="2206270" y="3613668"/>
            <a:ext cx="52095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dirty="0">
                <a:latin typeface="Arial Black" pitchFamily="34" charset="0"/>
              </a:rPr>
              <a:t>Unidades de Verificación 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9" name="19 CuadroTexto"/>
          <p:cNvSpPr txBox="1">
            <a:spLocks noChangeArrowheads="1"/>
          </p:cNvSpPr>
          <p:nvPr/>
        </p:nvSpPr>
        <p:spPr bwMode="auto">
          <a:xfrm>
            <a:off x="1915260" y="4874483"/>
            <a:ext cx="5791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dirty="0">
                <a:latin typeface="Arial Black" panose="020B0A04020102020204" pitchFamily="34" charset="0"/>
              </a:rPr>
              <a:t>Organismos de Certificación</a:t>
            </a:r>
            <a:endParaRPr lang="es-ES" altLang="es-MX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09983"/>
      </p:ext>
    </p:extLst>
  </p:cSld>
  <p:clrMapOvr>
    <a:masterClrMapping/>
  </p:clrMapOvr>
  <p:transition spd="slow" advClick="0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 bwMode="auto">
          <a:xfrm>
            <a:off x="61546" y="29183"/>
            <a:ext cx="7018806" cy="129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ES_tradnl" altLang="es-MX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evaluar que los laboratorios, unidades de verificación y organismos de certificación cumplen con las normas existe la: </a:t>
            </a:r>
          </a:p>
        </p:txBody>
      </p:sp>
      <p:graphicFrame>
        <p:nvGraphicFramePr>
          <p:cNvPr id="108" name="107 Diagrama"/>
          <p:cNvGraphicFramePr/>
          <p:nvPr/>
        </p:nvGraphicFramePr>
        <p:xfrm>
          <a:off x="-838200" y="533400"/>
          <a:ext cx="89154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108 Rectángulo"/>
          <p:cNvSpPr>
            <a:spLocks noChangeArrowheads="1"/>
          </p:cNvSpPr>
          <p:nvPr/>
        </p:nvSpPr>
        <p:spPr bwMode="auto">
          <a:xfrm>
            <a:off x="1600200" y="199072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chemeClr val="bg1"/>
                </a:solidFill>
                <a:cs typeface="Arial" panose="020B0604020202020204" pitchFamily="34" charset="0"/>
              </a:rPr>
              <a:t>Acreditación</a:t>
            </a:r>
            <a:endParaRPr lang="es-ES" altLang="es-MX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1423988" y="2590800"/>
            <a:ext cx="307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MX" sz="1600" b="1">
                <a:solidFill>
                  <a:schemeClr val="bg1"/>
                </a:solidFill>
                <a:cs typeface="Arial" panose="020B0604020202020204" pitchFamily="34" charset="0"/>
              </a:rPr>
              <a:t>Es el acto por el cual una  entidad reconoce:</a:t>
            </a:r>
          </a:p>
        </p:txBody>
      </p:sp>
      <p:sp>
        <p:nvSpPr>
          <p:cNvPr id="15366" name="47 Rectángulo"/>
          <p:cNvSpPr>
            <a:spLocks noChangeArrowheads="1"/>
          </p:cNvSpPr>
          <p:nvPr/>
        </p:nvSpPr>
        <p:spPr bwMode="auto">
          <a:xfrm>
            <a:off x="1492250" y="3200400"/>
            <a:ext cx="269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MX" sz="1600" b="1">
                <a:solidFill>
                  <a:schemeClr val="bg1"/>
                </a:solidFill>
                <a:cs typeface="Arial" panose="020B0604020202020204" pitchFamily="34" charset="0"/>
              </a:rPr>
              <a:t>Competencia técnica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MX" sz="1600" b="1">
                <a:solidFill>
                  <a:schemeClr val="bg1"/>
                </a:solidFill>
                <a:cs typeface="Arial" panose="020B0604020202020204" pitchFamily="34" charset="0"/>
              </a:rPr>
              <a:t>Confiabilidad</a:t>
            </a:r>
          </a:p>
        </p:txBody>
      </p:sp>
      <p:pic>
        <p:nvPicPr>
          <p:cNvPr id="15367" name="49 Imagen" descr="Copia de ema solo verd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19113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50 CuadroTexto"/>
          <p:cNvSpPr txBox="1">
            <a:spLocks noChangeArrowheads="1"/>
          </p:cNvSpPr>
          <p:nvPr/>
        </p:nvSpPr>
        <p:spPr bwMode="auto">
          <a:xfrm>
            <a:off x="5148263" y="4256088"/>
            <a:ext cx="21383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600" b="1">
                <a:cs typeface="Arial" panose="020B0604020202020204" pitchFamily="34" charset="0"/>
              </a:rPr>
              <a:t>En México desde 1999 existe la entidad mexicana de acreditación, a.c.</a:t>
            </a:r>
          </a:p>
        </p:txBody>
      </p:sp>
      <p:sp>
        <p:nvSpPr>
          <p:cNvPr id="15369" name="Text Box 2"/>
          <p:cNvSpPr txBox="1">
            <a:spLocks noChangeArrowheads="1"/>
          </p:cNvSpPr>
          <p:nvPr/>
        </p:nvSpPr>
        <p:spPr bwMode="auto">
          <a:xfrm>
            <a:off x="1714500" y="3857625"/>
            <a:ext cx="2343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MX" sz="1600" b="1">
                <a:solidFill>
                  <a:schemeClr val="bg1"/>
                </a:solidFill>
                <a:cs typeface="Arial" panose="020B0604020202020204" pitchFamily="34" charset="0"/>
              </a:rPr>
              <a:t>De los organismos de evaluación de la conformidad</a:t>
            </a:r>
          </a:p>
        </p:txBody>
      </p:sp>
    </p:spTree>
    <p:extLst>
      <p:ext uri="{BB962C8B-B14F-4D97-AF65-F5344CB8AC3E}">
        <p14:creationId xmlns:p14="http://schemas.microsoft.com/office/powerpoint/2010/main" val="33398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Marcador de contenido"/>
          <p:cNvSpPr txBox="1">
            <a:spLocks/>
          </p:cNvSpPr>
          <p:nvPr/>
        </p:nvSpPr>
        <p:spPr bwMode="auto">
          <a:xfrm>
            <a:off x="430213" y="1090613"/>
            <a:ext cx="32146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 err="1">
                <a:solidFill>
                  <a:srgbClr val="00B050"/>
                </a:solidFill>
                <a:latin typeface="GeoSlab703 Md BT" panose="02060603020205020403" pitchFamily="18" charset="0"/>
              </a:rPr>
              <a:t>ema</a:t>
            </a:r>
            <a:r>
              <a:rPr lang="es-MX" altLang="es-MX" sz="4000" b="1" dirty="0">
                <a:solidFill>
                  <a:srgbClr val="00B050"/>
                </a:solidFill>
                <a:latin typeface="GeoSlab703 Md BT" panose="02060603020205020403" pitchFamily="18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>
                <a:latin typeface="Arial Black" panose="020B0A04020102020204" pitchFamily="34" charset="0"/>
              </a:rPr>
              <a:t>Acredita </a:t>
            </a:r>
            <a:endParaRPr lang="es-ES" alt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47107" name="2 Marcador de contenido"/>
          <p:cNvSpPr txBox="1">
            <a:spLocks/>
          </p:cNvSpPr>
          <p:nvPr/>
        </p:nvSpPr>
        <p:spPr bwMode="auto">
          <a:xfrm>
            <a:off x="5326062" y="1100276"/>
            <a:ext cx="32146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>
                <a:latin typeface="Arial Black" panose="020B0A04020102020204" pitchFamily="34" charset="0"/>
              </a:rPr>
              <a:t>Regulador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>
                <a:latin typeface="Arial Black" panose="020B0A04020102020204" pitchFamily="34" charset="0"/>
              </a:rPr>
              <a:t>Aprueba </a:t>
            </a:r>
            <a:endParaRPr lang="es-ES" alt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4" name="Text Box 1117"/>
          <p:cNvSpPr txBox="1">
            <a:spLocks noChangeArrowheads="1"/>
          </p:cNvSpPr>
          <p:nvPr/>
        </p:nvSpPr>
        <p:spPr bwMode="auto">
          <a:xfrm>
            <a:off x="260350" y="3314700"/>
            <a:ext cx="3917950" cy="10144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Arial" charset="0"/>
              </a:rPr>
              <a:t>Acreditación: Evaluación de la confiabilidad y competencia técnica. (</a:t>
            </a:r>
            <a:r>
              <a:rPr lang="es-MX" sz="2000" b="1" dirty="0">
                <a:solidFill>
                  <a:schemeClr val="bg1"/>
                </a:solidFill>
                <a:latin typeface="GeoSlab703 Md BT" pitchFamily="18" charset="0"/>
              </a:rPr>
              <a:t>ema)</a:t>
            </a:r>
            <a:endParaRPr lang="es-ES" sz="2000" b="1" dirty="0">
              <a:solidFill>
                <a:schemeClr val="bg1"/>
              </a:solidFill>
              <a:latin typeface="GeoSlab703 Md BT" pitchFamily="18" charset="0"/>
            </a:endParaRPr>
          </a:p>
        </p:txBody>
      </p:sp>
      <p:sp>
        <p:nvSpPr>
          <p:cNvPr id="5" name="Text Box 1118"/>
          <p:cNvSpPr txBox="1">
            <a:spLocks noChangeArrowheads="1"/>
          </p:cNvSpPr>
          <p:nvPr/>
        </p:nvSpPr>
        <p:spPr bwMode="auto">
          <a:xfrm>
            <a:off x="4656138" y="3327400"/>
            <a:ext cx="4337050" cy="101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Arial" charset="0"/>
              </a:rPr>
              <a:t>Aprobación: Reconocimiento formal por la autoridad para fines oficiales. (Gobierno Federal)</a:t>
            </a:r>
            <a:endParaRPr lang="es-E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617663" y="2557463"/>
            <a:ext cx="760412" cy="63023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6553200" y="2557463"/>
            <a:ext cx="760413" cy="6302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7112" name="9 CuadroTexto"/>
          <p:cNvSpPr txBox="1">
            <a:spLocks noChangeArrowheads="1"/>
          </p:cNvSpPr>
          <p:nvPr/>
        </p:nvSpPr>
        <p:spPr bwMode="auto">
          <a:xfrm>
            <a:off x="44972" y="57617"/>
            <a:ext cx="310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3600" b="1" dirty="0" smtClean="0">
                <a:latin typeface="Arial Black" panose="020B0A04020102020204" pitchFamily="34" charset="0"/>
              </a:rPr>
              <a:t>En México: </a:t>
            </a:r>
            <a:endParaRPr lang="es-ES" alt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7054" y="4793012"/>
            <a:ext cx="8264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(Artículo 70 de la Ley Federal sobre Metrología y Normalización, “Posterior a la acreditación, tratándose de normas oficiales mexicanas, las dependencias competentes, pueden aprobar a las personas acreditadas) </a:t>
            </a:r>
          </a:p>
        </p:txBody>
      </p:sp>
    </p:spTree>
    <p:extLst>
      <p:ext uri="{BB962C8B-B14F-4D97-AF65-F5344CB8AC3E}">
        <p14:creationId xmlns:p14="http://schemas.microsoft.com/office/powerpoint/2010/main" val="16351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0 CuadroTexto"/>
          <p:cNvSpPr txBox="1">
            <a:spLocks noChangeArrowheads="1"/>
          </p:cNvSpPr>
          <p:nvPr/>
        </p:nvSpPr>
        <p:spPr bwMode="auto">
          <a:xfrm>
            <a:off x="471042" y="619679"/>
            <a:ext cx="8281988" cy="53245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defRPr/>
            </a:pPr>
            <a:r>
              <a:rPr lang="es-MX" b="1" dirty="0" smtClean="0">
                <a:solidFill>
                  <a:srgbClr val="339966"/>
                </a:solidFill>
                <a:cs typeface="Arial" charset="0"/>
                <a:sym typeface="Wingdings" pitchFamily="2" charset="2"/>
              </a:rPr>
              <a:t>	</a:t>
            </a:r>
            <a:endParaRPr lang="es-MX" sz="2400" dirty="0" smtClean="0">
              <a:cs typeface="Arial" charset="0"/>
              <a:sym typeface="Wingdings" pitchFamily="2" charset="2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  <a:defRPr/>
            </a:pPr>
            <a:r>
              <a:rPr lang="es-MX" sz="2400" dirty="0" smtClean="0">
                <a:cs typeface="Arial" charset="0"/>
                <a:sym typeface="Wingdings" pitchFamily="2" charset="2"/>
              </a:rPr>
              <a:t>Si el Organismo de Evaluación de la Conformidad cumple con la normativa, </a:t>
            </a:r>
            <a:r>
              <a:rPr lang="es-MX" sz="2400" b="1" dirty="0" smtClean="0">
                <a:latin typeface="GeoSlab703 Md BT" pitchFamily="18" charset="0"/>
                <a:cs typeface="Arial" charset="0"/>
                <a:sym typeface="Wingdings" pitchFamily="2" charset="2"/>
              </a:rPr>
              <a:t>ema</a:t>
            </a:r>
            <a:r>
              <a:rPr lang="es-MX" sz="2400" dirty="0" smtClean="0">
                <a:cs typeface="Arial" charset="0"/>
                <a:sym typeface="Wingdings" pitchFamily="2" charset="2"/>
              </a:rPr>
              <a:t> otorga la acreditación, sin embargo la autoridad competente puede establecer requisitos adicionales.</a:t>
            </a:r>
          </a:p>
          <a:p>
            <a:pPr marL="342900" indent="-342900" algn="just" eaLnBrk="1" hangingPunct="1">
              <a:buFont typeface="Wingdings" pitchFamily="2" charset="2"/>
              <a:buChar char="§"/>
              <a:defRPr/>
            </a:pPr>
            <a:endParaRPr lang="es-MX" sz="1400" dirty="0" smtClean="0">
              <a:cs typeface="Arial" charset="0"/>
              <a:sym typeface="Wingdings" pitchFamily="2" charset="2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  <a:defRPr/>
            </a:pPr>
            <a:r>
              <a:rPr lang="es-MX" sz="2400" dirty="0" smtClean="0">
                <a:cs typeface="Arial" charset="0"/>
                <a:sym typeface="Wingdings" pitchFamily="2" charset="2"/>
              </a:rPr>
              <a:t>Los representantes de las dependencias participan junto con </a:t>
            </a:r>
            <a:r>
              <a:rPr lang="es-MX" sz="2400" b="1" dirty="0" smtClean="0">
                <a:latin typeface="GeoSlab703 Md BT" panose="02060603020205020403" pitchFamily="18" charset="0"/>
                <a:cs typeface="Arial" charset="0"/>
                <a:sym typeface="Wingdings" pitchFamily="2" charset="2"/>
              </a:rPr>
              <a:t>ema</a:t>
            </a:r>
            <a:r>
              <a:rPr lang="es-MX" sz="2400" dirty="0" smtClean="0">
                <a:cs typeface="Arial" charset="0"/>
                <a:sym typeface="Wingdings" pitchFamily="2" charset="2"/>
              </a:rPr>
              <a:t> en las evaluaciones donde se determina la competencia técnica de los Organismo </a:t>
            </a:r>
            <a:r>
              <a:rPr lang="es-MX" sz="2400" dirty="0">
                <a:cs typeface="Arial" charset="0"/>
                <a:sym typeface="Wingdings" pitchFamily="2" charset="2"/>
              </a:rPr>
              <a:t>de Evaluación de la </a:t>
            </a:r>
            <a:r>
              <a:rPr lang="es-MX" sz="2400" dirty="0" smtClean="0">
                <a:cs typeface="Arial" charset="0"/>
                <a:sym typeface="Wingdings" pitchFamily="2" charset="2"/>
              </a:rPr>
              <a:t>Conformidad.</a:t>
            </a:r>
          </a:p>
          <a:p>
            <a:pPr marL="342900" indent="-342900" algn="just" eaLnBrk="1" hangingPunct="1">
              <a:buFont typeface="Wingdings" pitchFamily="2" charset="2"/>
              <a:buChar char="§"/>
              <a:defRPr/>
            </a:pPr>
            <a:endParaRPr lang="es-MX" sz="1200" dirty="0" smtClean="0">
              <a:cs typeface="Arial" charset="0"/>
              <a:sym typeface="Wingdings" pitchFamily="2" charset="2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  <a:defRPr/>
            </a:pPr>
            <a:r>
              <a:rPr lang="es-MX" sz="2400" b="1" dirty="0" smtClean="0">
                <a:latin typeface="GeoSlab703 Md BT" pitchFamily="18" charset="0"/>
                <a:cs typeface="Arial" charset="0"/>
                <a:sym typeface="Wingdings" pitchFamily="2" charset="2"/>
              </a:rPr>
              <a:t>ema</a:t>
            </a:r>
            <a:r>
              <a:rPr lang="es-MX" sz="2400" dirty="0" smtClean="0">
                <a:cs typeface="Arial" charset="0"/>
                <a:sym typeface="Wingdings" pitchFamily="2" charset="2"/>
              </a:rPr>
              <a:t> trabaja de manera conjunta con las dependencias para establecer los criterios de evaluación, los cuales son aprobados por los Comités de evaluación, integrados por todos los sectores interesados. </a:t>
            </a:r>
          </a:p>
        </p:txBody>
      </p:sp>
      <p:sp>
        <p:nvSpPr>
          <p:cNvPr id="46083" name="2 CuadroTexto"/>
          <p:cNvSpPr txBox="1">
            <a:spLocks noChangeArrowheads="1"/>
          </p:cNvSpPr>
          <p:nvPr/>
        </p:nvSpPr>
        <p:spPr bwMode="auto">
          <a:xfrm>
            <a:off x="238857" y="215290"/>
            <a:ext cx="6412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>
                <a:latin typeface="Arial Black" panose="020B0A04020102020204" pitchFamily="34" charset="0"/>
              </a:rPr>
              <a:t>ACREDITACIÓN Y APROBACIÓN</a:t>
            </a:r>
            <a:endParaRPr lang="es-ES" altLang="es-MX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4743"/>
            <a:ext cx="7483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latin typeface="Arial Black" panose="020B0A04020102020204" pitchFamily="34" charset="0"/>
              </a:rPr>
              <a:t>¿Quién evalúa que el acreditador es confiable? </a:t>
            </a:r>
            <a:endParaRPr lang="es-MX" sz="2200" dirty="0">
              <a:latin typeface="Arial Black" panose="020B0A04020102020204" pitchFamily="34" charset="0"/>
            </a:endParaRPr>
          </a:p>
        </p:txBody>
      </p:sp>
      <p:pic>
        <p:nvPicPr>
          <p:cNvPr id="3" name="Picture 14" descr="http://www.theodora.com/maps/new8/australia_centered_world_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7480" y="2209149"/>
            <a:ext cx="6548109" cy="4129405"/>
          </a:xfrm>
          <a:prstGeom prst="rect">
            <a:avLst/>
          </a:prstGeom>
          <a:noFill/>
        </p:spPr>
      </p:pic>
      <p:sp>
        <p:nvSpPr>
          <p:cNvPr id="4" name="14 Rectángulo redondeado"/>
          <p:cNvSpPr/>
          <p:nvPr/>
        </p:nvSpPr>
        <p:spPr>
          <a:xfrm>
            <a:off x="1124874" y="1981153"/>
            <a:ext cx="1800225" cy="360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15 Rectángulo redondeado"/>
          <p:cNvSpPr/>
          <p:nvPr/>
        </p:nvSpPr>
        <p:spPr>
          <a:xfrm>
            <a:off x="4901910" y="5851844"/>
            <a:ext cx="1512537" cy="243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2"/>
          <a:stretch>
            <a:fillRect/>
          </a:stretch>
        </p:blipFill>
        <p:spPr bwMode="auto">
          <a:xfrm>
            <a:off x="4744452" y="3672230"/>
            <a:ext cx="1231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AF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13" y="1537068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1 Imagen" descr="ilac CMYK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24" y="1435740"/>
            <a:ext cx="10001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standardsmalaysia.gov.my/v2/images/stories/apla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69" y="4245885"/>
            <a:ext cx="14287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AA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848">
            <a:off x="6309649" y="4141741"/>
            <a:ext cx="1368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529782"/>
            <a:ext cx="739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Existen organismos internacionales y regionales en materia de acreditación. México por su ubicación geográfica participa en: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5287" y="1562818"/>
            <a:ext cx="162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 Black" panose="020B0A04020102020204" pitchFamily="34" charset="0"/>
              </a:rPr>
              <a:t>Foro Internacional de Acreditación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72168" y="1538465"/>
            <a:ext cx="26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 Black" panose="020B0A04020102020204" pitchFamily="34" charset="0"/>
              </a:rPr>
              <a:t>Cooperación Internacional para la Acreditación de Laboratorios 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4" name="15 Rectángulo redondeado"/>
          <p:cNvSpPr/>
          <p:nvPr/>
        </p:nvSpPr>
        <p:spPr>
          <a:xfrm>
            <a:off x="1737904" y="2491535"/>
            <a:ext cx="1512537" cy="243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7587152" y="4296575"/>
            <a:ext cx="170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 Black" panose="020B0A04020102020204" pitchFamily="34" charset="0"/>
              </a:rPr>
              <a:t>Cooperación InterAmericana de Acreditación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71940" y="4997566"/>
            <a:ext cx="170878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Black" panose="020B0A04020102020204" pitchFamily="34" charset="0"/>
              </a:rPr>
              <a:t>Cooperación de Acreditación de Laboratorios de Asia Pacífico</a:t>
            </a:r>
            <a:endParaRPr lang="es-MX" sz="1100" dirty="0"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50628" y="2865200"/>
            <a:ext cx="1488573" cy="6001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Black" panose="020B0A04020102020204" pitchFamily="34" charset="0"/>
              </a:rPr>
              <a:t>Cooperación de Acreditación del Pacífico</a:t>
            </a:r>
            <a:endParaRPr lang="es-MX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142456" y="4629884"/>
            <a:ext cx="3096344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627784" y="3459198"/>
            <a:ext cx="41529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Arial" pitchFamily="34" charset="0"/>
                <a:cs typeface="Arial" pitchFamily="34" charset="0"/>
              </a:rPr>
              <a:t>Organismos de Certificación, Laboratorios y Unidades de Verificación</a:t>
            </a: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2843808" y="4632717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ES_tradnl" altLang="es-MX" b="1" dirty="0">
                <a:solidFill>
                  <a:schemeClr val="bg1"/>
                </a:solidFill>
                <a:cs typeface="Arial" panose="020B0604020202020204" pitchFamily="34" charset="0"/>
              </a:rPr>
              <a:t>Empresarios / Usuarios</a:t>
            </a: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2268538" y="3089275"/>
            <a:ext cx="2717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ES_tradnl" altLang="es-MX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Acreditación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6516688" y="4394200"/>
            <a:ext cx="24114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ES_tradnl" altLang="es-MX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Certificación, Ensayos, Calibración o verificación</a:t>
            </a:r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5003800" y="1146175"/>
            <a:ext cx="2447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ES_tradnl" altLang="es-MX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Acuerdos Multilaterales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843808" y="2586391"/>
            <a:ext cx="4038600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Arial" pitchFamily="34" charset="0"/>
                <a:cs typeface="Arial" pitchFamily="34" charset="0"/>
              </a:rPr>
              <a:t>Organismo de Acreditación Nacional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92138" y="525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28689" name="Picture 5" descr="http://tbn0.google.com/images?q=tbn:LcgihseER_aOPM:http://www.sac-accreditation.gov.sg/images/ILAC%2520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50888"/>
            <a:ext cx="642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7" descr="http://www.srac.ro/admin/test_images/IA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50888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Flecha abajo"/>
          <p:cNvSpPr/>
          <p:nvPr/>
        </p:nvSpPr>
        <p:spPr>
          <a:xfrm>
            <a:off x="4572000" y="1241425"/>
            <a:ext cx="428625" cy="407988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Flecha abajo"/>
          <p:cNvSpPr/>
          <p:nvPr/>
        </p:nvSpPr>
        <p:spPr>
          <a:xfrm>
            <a:off x="4572000" y="2154238"/>
            <a:ext cx="428625" cy="35877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Flecha abajo"/>
          <p:cNvSpPr/>
          <p:nvPr/>
        </p:nvSpPr>
        <p:spPr>
          <a:xfrm>
            <a:off x="4572000" y="4106863"/>
            <a:ext cx="428625" cy="431800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94" name="Text Box 6"/>
          <p:cNvSpPr txBox="1">
            <a:spLocks noChangeArrowheads="1"/>
          </p:cNvSpPr>
          <p:nvPr/>
        </p:nvSpPr>
        <p:spPr bwMode="auto">
          <a:xfrm>
            <a:off x="1979613" y="0"/>
            <a:ext cx="544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Cadena de confianza</a:t>
            </a:r>
            <a:endParaRPr lang="es-ES" altLang="es-MX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63888" y="1722295"/>
            <a:ext cx="2465740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Organismos regionales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4572000" y="3017838"/>
            <a:ext cx="428625" cy="36036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03" name="Text Box 11"/>
          <p:cNvSpPr txBox="1">
            <a:spLocks noChangeArrowheads="1"/>
          </p:cNvSpPr>
          <p:nvPr/>
        </p:nvSpPr>
        <p:spPr bwMode="auto">
          <a:xfrm>
            <a:off x="4932363" y="2081213"/>
            <a:ext cx="19500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ES_tradnl" altLang="es-MX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Acuerdos Mutuos</a:t>
            </a:r>
          </a:p>
        </p:txBody>
      </p:sp>
      <p:pic>
        <p:nvPicPr>
          <p:cNvPr id="28704" name="Picture 4" descr="http://www.standardsmalaysia.gov.my/v2/images/stories/pa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6F8"/>
              </a:clrFrom>
              <a:clrTo>
                <a:srgbClr val="EE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57" y="1732014"/>
            <a:ext cx="555154" cy="3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6" descr="http://www.standardsmalaysia.gov.my/v2/images/stories/apla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91" y="1742137"/>
            <a:ext cx="56126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7" descr="http://www.iaac.org.mx/images/logit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62" y="1767240"/>
            <a:ext cx="485588" cy="25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Flecha abajo"/>
          <p:cNvSpPr/>
          <p:nvPr/>
        </p:nvSpPr>
        <p:spPr>
          <a:xfrm>
            <a:off x="4572000" y="5041900"/>
            <a:ext cx="428625" cy="35242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11760" y="5436513"/>
            <a:ext cx="475252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Arial" pitchFamily="34" charset="0"/>
                <a:cs typeface="Arial" pitchFamily="34" charset="0"/>
              </a:rPr>
              <a:t>Productos o servicios de acuerdo a las normas que  se requieran.</a:t>
            </a:r>
          </a:p>
        </p:txBody>
      </p:sp>
      <p:pic>
        <p:nvPicPr>
          <p:cNvPr id="28711" name="30 Imagen" descr="Copia de ema solo verd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54338"/>
            <a:ext cx="93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para wad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480" y="1725084"/>
            <a:ext cx="684813" cy="374507"/>
          </a:xfrm>
          <a:prstGeom prst="rect">
            <a:avLst/>
          </a:prstGeom>
        </p:spPr>
      </p:pic>
      <p:sp>
        <p:nvSpPr>
          <p:cNvPr id="31" name="16 CuadroTexto"/>
          <p:cNvSpPr txBox="1"/>
          <p:nvPr/>
        </p:nvSpPr>
        <p:spPr>
          <a:xfrm>
            <a:off x="3450255" y="776176"/>
            <a:ext cx="2945037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Organismos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internacionales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6"/>
          <p:cNvSpPr>
            <a:spLocks noChangeShapeType="1"/>
          </p:cNvSpPr>
          <p:nvPr/>
        </p:nvSpPr>
        <p:spPr bwMode="auto">
          <a:xfrm>
            <a:off x="1262063" y="4783138"/>
            <a:ext cx="0" cy="4921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1" y="4782045"/>
            <a:ext cx="1979744" cy="14219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  <a:prstDash val="dash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 ISO/IEC 17025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Laboratorios de Ensayo y Calibración 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prstClr val="white"/>
                </a:solidFill>
                <a:cs typeface="Arial" pitchFamily="34" charset="0"/>
              </a:rPr>
              <a:t>ISO/IEC/15189 </a:t>
            </a: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para Laboratorios Clínicos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63888" y="4782051"/>
            <a:ext cx="2283718" cy="1643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  <a:prstDash val="dash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prstClr val="white"/>
                </a:solidFill>
                <a:cs typeface="Arial" pitchFamily="34" charset="0"/>
              </a:rPr>
              <a:t>Organismos de Certificación 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prstClr val="white"/>
                </a:solidFill>
                <a:cs typeface="Arial" pitchFamily="34" charset="0"/>
              </a:rPr>
              <a:t>GUIAS ISO/IEC: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prstClr val="white"/>
                </a:solidFill>
                <a:cs typeface="Arial" pitchFamily="34" charset="0"/>
              </a:rPr>
              <a:t> 17021(Sistemas de Gestión de Calidad y Ambiental)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solidFill>
                  <a:prstClr val="white"/>
                </a:solidFill>
                <a:cs typeface="Arial" pitchFamily="34" charset="0"/>
              </a:rPr>
              <a:t>17065 </a:t>
            </a:r>
            <a:r>
              <a:rPr lang="es-ES_tradnl" sz="1400" b="1" dirty="0">
                <a:solidFill>
                  <a:prstClr val="white"/>
                </a:solidFill>
                <a:cs typeface="Arial" pitchFamily="34" charset="0"/>
              </a:rPr>
              <a:t>(Producto) y 17024 (Personas: Auditores de gestión de calidad y ambiental)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1720" y="4496295"/>
            <a:ext cx="1644434" cy="830997"/>
          </a:xfrm>
          <a:prstGeom prst="rect">
            <a:avLst/>
          </a:prstGeom>
          <a:solidFill>
            <a:srgbClr val="339933"/>
          </a:solidFill>
          <a:ln w="28575">
            <a:noFill/>
            <a:prstDash val="dash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ISO/IEC 17020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Unidades de Verificación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116013" y="0"/>
            <a:ext cx="5903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MX" sz="2000" b="1">
                <a:latin typeface="GeoSlab703 Md BT" panose="02060603020205020403" pitchFamily="18" charset="0"/>
              </a:rPr>
              <a:t> ema</a:t>
            </a:r>
            <a:r>
              <a:rPr lang="es-ES_tradnl" altLang="es-MX" sz="2000" b="1">
                <a:latin typeface="Calibri" panose="020F0502020204030204" pitchFamily="34" charset="0"/>
              </a:rPr>
              <a:t> </a:t>
            </a:r>
            <a:r>
              <a:rPr lang="es-ES_tradnl" altLang="es-MX" sz="1400" b="1">
                <a:latin typeface="Arial Black" panose="020B0A04020102020204" pitchFamily="34" charset="0"/>
                <a:cs typeface="Arial" panose="020B0604020202020204" pitchFamily="34" charset="0"/>
              </a:rPr>
              <a:t>cumple con las Guías Internacionales ISO/IEC y es evaluada por sus pares de otros países a través de los Organismos Internacionales</a:t>
            </a: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5310553" y="2287572"/>
            <a:ext cx="38334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MX" sz="3200" b="1" dirty="0">
                <a:solidFill>
                  <a:srgbClr val="006600"/>
                </a:solidFill>
                <a:latin typeface="GeoSlab703 Md BT" panose="02060603020205020403" pitchFamily="18" charset="0"/>
              </a:rPr>
              <a:t> </a:t>
            </a:r>
            <a:r>
              <a:rPr lang="es-ES_tradnl" altLang="es-MX" sz="3200" b="1" dirty="0">
                <a:solidFill>
                  <a:srgbClr val="009900"/>
                </a:solidFill>
                <a:latin typeface="GeoSlab703 Md BT" panose="02060603020205020403" pitchFamily="18" charset="0"/>
              </a:rPr>
              <a:t>ema</a:t>
            </a:r>
            <a:r>
              <a:rPr lang="es-ES_tradnl" altLang="es-MX" sz="2800" b="1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s-ES_tradnl" altLang="es-MX" sz="2000" b="1" dirty="0">
                <a:solidFill>
                  <a:srgbClr val="000000"/>
                </a:solidFill>
                <a:cs typeface="Arial" panose="020B0604020202020204" pitchFamily="34" charset="0"/>
              </a:rPr>
              <a:t>aplica las Guías ISO/IEC y las NMX-EC en sus evaluaciones</a:t>
            </a:r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1357289" y="980728"/>
            <a:ext cx="6863843" cy="813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N</a:t>
            </a:r>
            <a:r>
              <a:rPr lang="es-MX" sz="2800" b="1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ORMA 17011 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(Norma </a:t>
            </a:r>
            <a:r>
              <a:rPr lang="es-MX" sz="1600" b="1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internacional para los organismos de acreditación)</a:t>
            </a:r>
            <a:endParaRPr lang="es-ES" sz="1600" b="1" dirty="0">
              <a:solidFill>
                <a:prstClr val="white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5611" name="18 Imagen" descr="Copia de ema solo ver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359025"/>
            <a:ext cx="1498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1209675" y="4256088"/>
            <a:ext cx="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V="1">
            <a:off x="1190625" y="4210050"/>
            <a:ext cx="7448550" cy="158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2771775" y="4225925"/>
            <a:ext cx="0" cy="2873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>
            <a:off x="4716463" y="4210050"/>
            <a:ext cx="0" cy="5715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882977" y="4698512"/>
            <a:ext cx="1857375" cy="1323439"/>
          </a:xfrm>
          <a:prstGeom prst="rect">
            <a:avLst/>
          </a:prstGeom>
          <a:solidFill>
            <a:srgbClr val="339933"/>
          </a:solidFill>
          <a:ln w="28575">
            <a:noFill/>
            <a:prstDash val="dash"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ISO 14065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ISO 14064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Organismos verificadores/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validadores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732588" y="4194175"/>
            <a:ext cx="0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9" name="18 Flecha abajo"/>
          <p:cNvSpPr/>
          <p:nvPr/>
        </p:nvSpPr>
        <p:spPr>
          <a:xfrm>
            <a:off x="4284663" y="1844675"/>
            <a:ext cx="642937" cy="428625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4143375" y="3287713"/>
            <a:ext cx="642938" cy="428625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620" name="20 CuadroTexto"/>
          <p:cNvSpPr txBox="1">
            <a:spLocks noChangeArrowheads="1"/>
          </p:cNvSpPr>
          <p:nvPr/>
        </p:nvSpPr>
        <p:spPr bwMode="auto">
          <a:xfrm>
            <a:off x="827088" y="2565400"/>
            <a:ext cx="2819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>
                <a:latin typeface="Arial Black" panose="020B0A04020102020204" pitchFamily="34" charset="0"/>
              </a:rPr>
              <a:t>Acreditación </a:t>
            </a:r>
            <a:endParaRPr lang="es-ES" altLang="es-MX" sz="2800" b="1">
              <a:latin typeface="Arial Black" panose="020B0A04020102020204" pitchFamily="34" charset="0"/>
            </a:endParaRPr>
          </a:p>
        </p:txBody>
      </p:sp>
      <p:sp>
        <p:nvSpPr>
          <p:cNvPr id="25621" name="Line 17"/>
          <p:cNvSpPr>
            <a:spLocks noChangeShapeType="1"/>
          </p:cNvSpPr>
          <p:nvPr/>
        </p:nvSpPr>
        <p:spPr bwMode="auto">
          <a:xfrm>
            <a:off x="8604250" y="4194175"/>
            <a:ext cx="0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632848" y="4698512"/>
            <a:ext cx="147565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  <a:prstDash val="dash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prstClr val="white"/>
                </a:solidFill>
                <a:cs typeface="Arial" pitchFamily="34" charset="0"/>
              </a:rPr>
              <a:t> ISO/IEC 17043 Proveedores de Ensayos de Aptitud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010876" y="3723750"/>
            <a:ext cx="3833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MX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MX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Algunos ejemplos</a:t>
            </a:r>
            <a:endParaRPr lang="es-ES_tradnl" altLang="es-MX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15" y="3262120"/>
            <a:ext cx="1129632" cy="8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4"/>
          <p:cNvSpPr>
            <a:spLocks noChangeArrowheads="1"/>
          </p:cNvSpPr>
          <p:nvPr/>
        </p:nvSpPr>
        <p:spPr bwMode="auto">
          <a:xfrm rot="5400000">
            <a:off x="4334668" y="1079128"/>
            <a:ext cx="1152525" cy="2173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792 h 21600"/>
              <a:gd name="T14" fmla="*/ 16640 w 21600"/>
              <a:gd name="T15" fmla="*/ 93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792"/>
                </a:lnTo>
                <a:cubicBezTo>
                  <a:pt x="5564" y="2792"/>
                  <a:pt x="0" y="6985"/>
                  <a:pt x="0" y="12158"/>
                </a:cubicBezTo>
                <a:lnTo>
                  <a:pt x="0" y="21600"/>
                </a:lnTo>
                <a:lnTo>
                  <a:pt x="6719" y="21600"/>
                </a:lnTo>
                <a:lnTo>
                  <a:pt x="6719" y="12158"/>
                </a:lnTo>
                <a:cubicBezTo>
                  <a:pt x="6719" y="10616"/>
                  <a:pt x="9275" y="9366"/>
                  <a:pt x="12427" y="9366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 rot="16200000" flipH="1">
            <a:off x="111919" y="3764757"/>
            <a:ext cx="1144587" cy="971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792 h 21600"/>
              <a:gd name="T14" fmla="*/ 16640 w 21600"/>
              <a:gd name="T15" fmla="*/ 93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792"/>
                </a:lnTo>
                <a:cubicBezTo>
                  <a:pt x="5564" y="2792"/>
                  <a:pt x="0" y="6985"/>
                  <a:pt x="0" y="12158"/>
                </a:cubicBezTo>
                <a:lnTo>
                  <a:pt x="0" y="21600"/>
                </a:lnTo>
                <a:lnTo>
                  <a:pt x="6719" y="21600"/>
                </a:lnTo>
                <a:lnTo>
                  <a:pt x="6719" y="12158"/>
                </a:lnTo>
                <a:cubicBezTo>
                  <a:pt x="6719" y="10616"/>
                  <a:pt x="9275" y="9366"/>
                  <a:pt x="12427" y="9366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771775" y="3835400"/>
            <a:ext cx="166846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MX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Cooperación de Acreditación de Laboratorios de Asia Pacífico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6561138" y="3751263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MX" altLang="es-MX" sz="2000">
              <a:solidFill>
                <a:schemeClr val="bg1"/>
              </a:solidFill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6711950" y="2273300"/>
            <a:ext cx="21701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_tradnl" altLang="es-MX" sz="2400" b="1">
              <a:solidFill>
                <a:schemeClr val="bg1"/>
              </a:solidFill>
            </a:endParaRPr>
          </a:p>
        </p:txBody>
      </p:sp>
      <p:pic>
        <p:nvPicPr>
          <p:cNvPr id="27657" name="Picture 12" descr="IAF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30327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2245703" y="4984427"/>
            <a:ext cx="6857999" cy="1815882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Organismos de Certificación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Unidades de Verificación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Laboratorios de Ensayo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Laboratorios de Calibración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Laboratorios </a:t>
            </a:r>
            <a:r>
              <a:rPr lang="es-MX" altLang="es-MX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Clínicos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Proveedores de Ensayos de Aptitud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Organismos Verificadores Validadores de Gases Efecto Invernadero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s-MX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GAP</a:t>
            </a:r>
            <a:endParaRPr lang="es-ES" altLang="es-MX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5888038" y="1187203"/>
            <a:ext cx="3348037" cy="157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Black" panose="020B0A04020102020204" pitchFamily="34" charset="0"/>
                <a:cs typeface="Arial" pitchFamily="34" charset="0"/>
              </a:rPr>
              <a:t>Hoy, </a:t>
            </a:r>
            <a:r>
              <a:rPr lang="es-ES_tradnl" sz="2400" b="1" dirty="0">
                <a:latin typeface="GeoSlab703 Md BT" pitchFamily="18" charset="0"/>
              </a:rPr>
              <a:t>ema</a:t>
            </a:r>
            <a:r>
              <a:rPr lang="es-ES_tradnl" sz="2400" b="1" dirty="0">
                <a:latin typeface="Calibri" pitchFamily="34" charset="0"/>
              </a:rPr>
              <a:t> </a:t>
            </a:r>
            <a:r>
              <a:rPr lang="es-ES_tradnl" sz="2000" b="1" dirty="0">
                <a:latin typeface="Arial Black" panose="020B0A04020102020204" pitchFamily="34" charset="0"/>
                <a:cs typeface="Arial" pitchFamily="34" charset="0"/>
              </a:rPr>
              <a:t>cuenta </a:t>
            </a:r>
            <a:r>
              <a:rPr lang="es-ES_tradnl" sz="2400" b="1" dirty="0">
                <a:effectLst>
                  <a:glow rad="228600">
                    <a:srgbClr val="92D050">
                      <a:alpha val="40000"/>
                    </a:srgbClr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con todos los  Reconocimientos Regionales e Internacionales</a:t>
            </a:r>
            <a:endParaRPr lang="es-ES" sz="2400" dirty="0">
              <a:effectLst>
                <a:glow rad="228600">
                  <a:srgbClr val="92D050">
                    <a:alpha val="40000"/>
                  </a:srgbClr>
                </a:glo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1187450" y="260350"/>
            <a:ext cx="610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2800" b="1">
                <a:latin typeface="Arial Black" panose="020B0A04020102020204" pitchFamily="34" charset="0"/>
                <a:cs typeface="Arial" panose="020B0604020202020204" pitchFamily="34" charset="0"/>
              </a:rPr>
              <a:t>Reconocimiento Internacional</a:t>
            </a:r>
            <a:endParaRPr lang="es-ES" altLang="es-MX" sz="28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193675" y="1993900"/>
            <a:ext cx="20923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MX" altLang="es-MX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Foro Internacional de Acreditación</a:t>
            </a:r>
          </a:p>
          <a:p>
            <a:pPr algn="ctr">
              <a:lnSpc>
                <a:spcPct val="90000"/>
              </a:lnSpc>
            </a:pPr>
            <a:r>
              <a:rPr lang="es-MX" altLang="es-MX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(Organismos de Certificación) </a:t>
            </a:r>
            <a:endParaRPr lang="es-ES" altLang="es-MX" sz="1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2184400" y="1985963"/>
            <a:ext cx="20923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MX" altLang="es-MX" sz="1200" b="1">
                <a:latin typeface="Arial Black" panose="020B0A04020102020204" pitchFamily="34" charset="0"/>
                <a:cs typeface="Arial" panose="020B0604020202020204" pitchFamily="34" charset="0"/>
              </a:rPr>
              <a:t>Cooperación Internacional de Acreditación de Laboratorios</a:t>
            </a:r>
            <a:endParaRPr lang="es-ES" altLang="es-MX" sz="12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827088" y="4149725"/>
            <a:ext cx="21923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MX" altLang="es-MX" sz="1200" b="1">
                <a:latin typeface="Arial Black" panose="020B0A04020102020204" pitchFamily="34" charset="0"/>
                <a:cs typeface="Arial" panose="020B0604020202020204" pitchFamily="34" charset="0"/>
              </a:rPr>
              <a:t>Cooperación                           Inter Americana                          de Acreditación</a:t>
            </a:r>
            <a:endParaRPr lang="es-ES" altLang="es-MX" sz="12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4" name="Text Box 24"/>
          <p:cNvSpPr txBox="1">
            <a:spLocks noChangeArrowheads="1"/>
          </p:cNvSpPr>
          <p:nvPr/>
        </p:nvSpPr>
        <p:spPr bwMode="auto">
          <a:xfrm>
            <a:off x="4703763" y="3940175"/>
            <a:ext cx="166846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MX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Cooperación de Acreditación del Pacífico</a:t>
            </a:r>
          </a:p>
        </p:txBody>
      </p:sp>
      <p:pic>
        <p:nvPicPr>
          <p:cNvPr id="27665" name="Picture 94" descr="ilac CMY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93" y="997335"/>
            <a:ext cx="995363" cy="9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6" descr="http://eca.or.cr/img_noticias/apl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75" y="3188252"/>
            <a:ext cx="934524" cy="4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8" descr="http://www.iaac.org.mx/images/logo%20IAAC%20medi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15" y="3263485"/>
            <a:ext cx="1263878" cy="6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20 Imagen" descr="ema solo verd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16668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332" y="3294822"/>
            <a:ext cx="1495635" cy="817925"/>
          </a:xfrm>
          <a:prstGeom prst="rect">
            <a:avLst/>
          </a:prstGeom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9" y="4907579"/>
            <a:ext cx="1712090" cy="11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61138" y="4130030"/>
            <a:ext cx="16684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MX" sz="1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Agencia Mundial Anti-</a:t>
            </a:r>
            <a:r>
              <a:rPr lang="es-ES_tradnl" altLang="es-MX" sz="12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dopage</a:t>
            </a:r>
            <a:endParaRPr lang="es-ES_tradnl" altLang="es-MX" sz="1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55" y="1484659"/>
            <a:ext cx="7886700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Normas en México </a:t>
            </a:r>
            <a:endParaRPr lang="es-MX" sz="3600" dirty="0">
              <a:solidFill>
                <a:srgbClr val="339933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15467"/>
              </p:ext>
            </p:extLst>
          </p:nvPr>
        </p:nvGraphicFramePr>
        <p:xfrm>
          <a:off x="566589" y="2810222"/>
          <a:ext cx="7686132" cy="14916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14998"/>
                <a:gridCol w="1871134"/>
              </a:tblGrid>
              <a:tr h="4072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320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Normas Obligatorias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746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6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Normas Voluntarias 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4598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6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Normas de referencia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321</a:t>
                      </a:r>
                      <a:endParaRPr lang="es-MX" sz="32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3255" y="316523"/>
            <a:ext cx="5892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Arial Black" panose="020B0A04020102020204" pitchFamily="34" charset="0"/>
              </a:rPr>
              <a:t>Situación actual </a:t>
            </a:r>
            <a:endParaRPr lang="es-MX" sz="48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73196"/>
              </p:ext>
            </p:extLst>
          </p:nvPr>
        </p:nvGraphicFramePr>
        <p:xfrm>
          <a:off x="334576" y="4722476"/>
          <a:ext cx="8440933" cy="904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86048"/>
                <a:gridCol w="2054885"/>
              </a:tblGrid>
              <a:tr h="904924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u="none" strike="noStrike" dirty="0">
                          <a:effectLst/>
                          <a:latin typeface="Arial Black" panose="020B0A04020102020204" pitchFamily="34" charset="0"/>
                        </a:rPr>
                        <a:t>Total de Normas </a:t>
                      </a:r>
                      <a:endParaRPr lang="es-MX" sz="2800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ctr"/>
                      <a:r>
                        <a:rPr lang="es-MX" sz="2000" u="none" strike="noStrike" dirty="0" smtClean="0"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es-MX" sz="2000" u="none" strike="noStrike" dirty="0">
                          <a:effectLst/>
                          <a:latin typeface="Arial Black" panose="020B0A04020102020204" pitchFamily="34" charset="0"/>
                        </a:rPr>
                        <a:t>oficiales, voluntarias, </a:t>
                      </a:r>
                      <a:r>
                        <a:rPr lang="es-MX" sz="2000" u="none" strike="noStrike" dirty="0" smtClean="0">
                          <a:effectLst/>
                          <a:latin typeface="Arial Black" panose="020B0A04020102020204" pitchFamily="34" charset="0"/>
                        </a:rPr>
                        <a:t>de </a:t>
                      </a:r>
                      <a:r>
                        <a:rPr lang="es-MX" sz="2000" u="none" strike="noStrike" dirty="0">
                          <a:effectLst/>
                          <a:latin typeface="Arial Black" panose="020B0A04020102020204" pitchFamily="34" charset="0"/>
                        </a:rPr>
                        <a:t>referencia) </a:t>
                      </a:r>
                      <a:endParaRPr lang="es-MX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3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5,665</a:t>
                      </a:r>
                      <a:endParaRPr lang="es-MX" sz="3600" u="none" strike="noStrike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8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1" y="1154231"/>
            <a:ext cx="7886700" cy="1325563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Estrategia conjunta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516363" y="2447817"/>
            <a:ext cx="1781257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Gobierno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8 CuadroTexto"/>
          <p:cNvSpPr txBox="1"/>
          <p:nvPr/>
        </p:nvSpPr>
        <p:spPr>
          <a:xfrm>
            <a:off x="3441911" y="2153480"/>
            <a:ext cx="1923091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Iniciativa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Privada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8 CuadroTexto"/>
          <p:cNvSpPr txBox="1"/>
          <p:nvPr/>
        </p:nvSpPr>
        <p:spPr>
          <a:xfrm>
            <a:off x="6366693" y="2232374"/>
            <a:ext cx="2403222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Entidad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Acreditadora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ruz 10"/>
          <p:cNvSpPr/>
          <p:nvPr/>
        </p:nvSpPr>
        <p:spPr>
          <a:xfrm>
            <a:off x="2629134" y="2415090"/>
            <a:ext cx="481263" cy="523220"/>
          </a:xfrm>
          <a:prstGeom prst="plus">
            <a:avLst>
              <a:gd name="adj" fmla="val 359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ruz 11"/>
          <p:cNvSpPr/>
          <p:nvPr/>
        </p:nvSpPr>
        <p:spPr>
          <a:xfrm>
            <a:off x="5625216" y="2415090"/>
            <a:ext cx="481263" cy="523220"/>
          </a:xfrm>
          <a:prstGeom prst="plus">
            <a:avLst>
              <a:gd name="adj" fmla="val 377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516363" y="3390061"/>
            <a:ext cx="79258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alianzas entre sectores se busca:</a:t>
            </a: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Mayor conocimiento del Sistema Mexicano de Metrología, Normalización y Evaluación de la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Conformidad.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esquemas de acreditación para cubrir necesidades.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 vigilancia del cumplimiento de las normas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361" y="100431"/>
            <a:ext cx="7073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Objetivo: </a:t>
            </a:r>
            <a:r>
              <a:rPr lang="es-MX" sz="2800" dirty="0" smtClean="0">
                <a:latin typeface="Arial Black" panose="020B0A04020102020204" pitchFamily="34" charset="0"/>
              </a:rPr>
              <a:t>Cumplimiento de las normas al 100% </a:t>
            </a:r>
            <a:endParaRPr lang="es-MX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3" name="Group 19"/>
          <p:cNvGrpSpPr>
            <a:grpSpLocks/>
          </p:cNvGrpSpPr>
          <p:nvPr/>
        </p:nvGrpSpPr>
        <p:grpSpPr bwMode="auto">
          <a:xfrm>
            <a:off x="2271713" y="1366044"/>
            <a:ext cx="4178300" cy="1368425"/>
            <a:chOff x="2789" y="890"/>
            <a:chExt cx="2586" cy="777"/>
          </a:xfrm>
        </p:grpSpPr>
        <p:pic>
          <p:nvPicPr>
            <p:cNvPr id="14356" name="Picture 20" descr="00000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964"/>
              <a:ext cx="80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1" descr="w_Custom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890"/>
              <a:ext cx="722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 descr="i_customs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926"/>
              <a:ext cx="105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827088" y="4929188"/>
            <a:ext cx="1296987" cy="523875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s-ES" altLang="es-MX" sz="1400" b="1">
                <a:solidFill>
                  <a:srgbClr val="000066"/>
                </a:solidFill>
                <a:cs typeface="Arial" panose="020B0604020202020204" pitchFamily="34" charset="0"/>
              </a:rPr>
              <a:t>Creación del Cenam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 flipV="1">
            <a:off x="431800" y="2300288"/>
            <a:ext cx="7596188" cy="3457575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395288" y="2659063"/>
            <a:ext cx="7129462" cy="3168650"/>
          </a:xfrm>
          <a:prstGeom prst="line">
            <a:avLst/>
          </a:prstGeom>
          <a:noFill/>
          <a:ln w="3175">
            <a:solidFill>
              <a:srgbClr val="0066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1300" y="2074863"/>
            <a:ext cx="40386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MX" sz="2800" smtClean="0"/>
              <a:t> </a:t>
            </a:r>
          </a:p>
        </p:txBody>
      </p:sp>
      <p:pic>
        <p:nvPicPr>
          <p:cNvPr id="14343" name="Picture 8" descr="modernizacin_y_calidad1_med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1443038"/>
            <a:ext cx="1143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95288" y="2589213"/>
            <a:ext cx="1587" cy="3238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V="1">
            <a:off x="395288" y="5827713"/>
            <a:ext cx="7489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-36513" y="5808663"/>
            <a:ext cx="874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s-ES" altLang="es-MX" sz="1400" b="1">
                <a:cs typeface="Arial" panose="020B0604020202020204" pitchFamily="34" charset="0"/>
              </a:rPr>
              <a:t>1986     	    1988	     1992	         1997	1999	2000     2007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7928686" y="5599113"/>
            <a:ext cx="1042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s-ES" altLang="es-MX" sz="2400" b="1" dirty="0">
                <a:cs typeface="Arial" panose="020B0604020202020204" pitchFamily="34" charset="0"/>
              </a:rPr>
              <a:t>LFMN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936625" y="2443163"/>
            <a:ext cx="673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s-ES" altLang="es-MX" b="1" dirty="0">
                <a:solidFill>
                  <a:srgbClr val="009900"/>
                </a:solidFill>
                <a:cs typeface="Arial" panose="020B0604020202020204" pitchFamily="34" charset="0"/>
              </a:rPr>
              <a:t>GATT		    TLCAN	                  TLCAN (908.2)		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2244725" y="3154363"/>
            <a:ext cx="2111375" cy="245745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s-ES" altLang="es-MX" sz="1400" b="1">
                <a:solidFill>
                  <a:srgbClr val="000066"/>
                </a:solidFill>
                <a:cs typeface="Arial" panose="020B0604020202020204" pitchFamily="34" charset="0"/>
              </a:rPr>
              <a:t>Organismos privados (normalización y certificación)</a:t>
            </a:r>
          </a:p>
          <a:p>
            <a:pPr eaLnBrk="1" hangingPunct="1">
              <a:buFontTx/>
              <a:buChar char="•"/>
            </a:pPr>
            <a:r>
              <a:rPr kumimoji="1" lang="es-MX" altLang="es-MX" sz="1400" b="1">
                <a:solidFill>
                  <a:srgbClr val="000066"/>
                </a:solidFill>
                <a:cs typeface="Arial" panose="020B0604020202020204" pitchFamily="34" charset="0"/>
              </a:rPr>
              <a:t>Desregulación – se transparenta emisión y comprobación de NOM’s</a:t>
            </a:r>
          </a:p>
          <a:p>
            <a:pPr eaLnBrk="1" hangingPunct="1">
              <a:buFontTx/>
              <a:buChar char="•"/>
            </a:pPr>
            <a:r>
              <a:rPr kumimoji="1" lang="es-ES" altLang="es-MX" sz="1400" b="1">
                <a:solidFill>
                  <a:srgbClr val="000066"/>
                </a:solidFill>
                <a:cs typeface="Arial" panose="020B0604020202020204" pitchFamily="34" charset="0"/>
              </a:rPr>
              <a:t>Diferencia de NOM’s y NMX’s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4500563" y="3021013"/>
            <a:ext cx="1943100" cy="2244725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s-ES" altLang="es-MX" sz="1400" b="1" dirty="0">
                <a:solidFill>
                  <a:srgbClr val="000066"/>
                </a:solidFill>
                <a:cs typeface="Arial" panose="020B0604020202020204" pitchFamily="34" charset="0"/>
              </a:rPr>
              <a:t>Incorpora compromisos internacionales (OMC y TLC) </a:t>
            </a:r>
          </a:p>
          <a:p>
            <a:pPr eaLnBrk="1" hangingPunct="1">
              <a:buFontTx/>
              <a:buChar char="•"/>
            </a:pPr>
            <a:r>
              <a:rPr kumimoji="1" lang="es-ES" altLang="es-MX" sz="1400" b="1" dirty="0">
                <a:solidFill>
                  <a:srgbClr val="000066"/>
                </a:solidFill>
                <a:cs typeface="Arial" panose="020B0604020202020204" pitchFamily="34" charset="0"/>
              </a:rPr>
              <a:t>Apertura a organismos de EU y CAN </a:t>
            </a:r>
          </a:p>
          <a:p>
            <a:pPr eaLnBrk="1" hangingPunct="1">
              <a:buFontTx/>
              <a:buChar char="•"/>
            </a:pPr>
            <a:r>
              <a:rPr kumimoji="1" lang="es-ES" altLang="es-MX" sz="1400" b="1" dirty="0">
                <a:solidFill>
                  <a:srgbClr val="000066"/>
                </a:solidFill>
                <a:cs typeface="Arial" panose="020B0604020202020204" pitchFamily="34" charset="0"/>
              </a:rPr>
              <a:t>Acreditación por entidades privadas</a:t>
            </a:r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7524750" y="2659063"/>
            <a:ext cx="1079500" cy="0"/>
          </a:xfrm>
          <a:prstGeom prst="line">
            <a:avLst/>
          </a:prstGeom>
          <a:noFill/>
          <a:ln w="3175">
            <a:solidFill>
              <a:srgbClr val="0066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6588125" y="2874963"/>
            <a:ext cx="1223963" cy="606425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s-ES" altLang="es-MX" sz="1400" b="1" dirty="0">
                <a:solidFill>
                  <a:srgbClr val="000066"/>
                </a:solidFill>
                <a:cs typeface="Arial" panose="020B0604020202020204" pitchFamily="34" charset="0"/>
              </a:rPr>
              <a:t>Creación de </a:t>
            </a:r>
            <a:r>
              <a:rPr kumimoji="1" lang="es-ES" altLang="es-MX" b="1" dirty="0">
                <a:solidFill>
                  <a:srgbClr val="008000"/>
                </a:solidFill>
                <a:latin typeface="GeoSlab703 Md BT" panose="02060603020205020403" pitchFamily="18" charset="0"/>
                <a:cs typeface="Arial" panose="020B0604020202020204" pitchFamily="34" charset="0"/>
              </a:rPr>
              <a:t>ema</a:t>
            </a:r>
          </a:p>
        </p:txBody>
      </p:sp>
      <p:pic>
        <p:nvPicPr>
          <p:cNvPr id="14354" name="Picture 23" descr="Juan%20Carlos%20Barahona%20y%20Guillermo%20Monge%20Logistica%20Comercial%20y%20Modernizacion%20Aduanera%20en%20Centroamer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46225"/>
            <a:ext cx="11525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Rectangle 6"/>
          <p:cNvSpPr txBox="1">
            <a:spLocks noGrp="1" noChangeArrowheads="1"/>
          </p:cNvSpPr>
          <p:nvPr/>
        </p:nvSpPr>
        <p:spPr bwMode="auto">
          <a:xfrm>
            <a:off x="8675688" y="654526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56666E-ABEA-459A-86FC-18D46CE301C9}" type="slidenum">
              <a:rPr lang="es-ES" altLang="es-MX" sz="1400" b="1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s-ES" altLang="es-MX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936625" y="292100"/>
            <a:ext cx="638693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altLang="es-MX" sz="2000" b="1" smtClean="0">
                <a:latin typeface="Arial" panose="020B0604020202020204" pitchFamily="34" charset="0"/>
              </a:rPr>
              <a:t>La evolución del sistema de normalización nacional ha ido en paralelo  al proceso de apertura comercial y modernización del país</a:t>
            </a:r>
            <a:endParaRPr lang="es-ES" altLang="es-MX" sz="20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-114098"/>
            <a:ext cx="6480175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dirty="0" smtClean="0">
                <a:latin typeface="Arial Black" panose="020B0A04020102020204" pitchFamily="34" charset="0"/>
                <a:cs typeface="Arial" pitchFamily="34" charset="0"/>
              </a:rPr>
              <a:t>Crecimiento </a:t>
            </a:r>
            <a:r>
              <a:rPr lang="es-ES" sz="2400" b="1" dirty="0">
                <a:latin typeface="Arial Black" panose="020B0A04020102020204" pitchFamily="34" charset="0"/>
                <a:cs typeface="Arial" pitchFamily="34" charset="0"/>
              </a:rPr>
              <a:t>de la </a:t>
            </a:r>
            <a:r>
              <a:rPr lang="es-ES" sz="2400" b="1" dirty="0" smtClean="0">
                <a:latin typeface="Arial Black" panose="020B0A04020102020204" pitchFamily="34" charset="0"/>
                <a:cs typeface="Arial" pitchFamily="34" charset="0"/>
              </a:rPr>
              <a:t>infraestructura</a:t>
            </a:r>
            <a:r>
              <a:rPr lang="es-ES" sz="2400" b="1" dirty="0">
                <a:latin typeface="Arial Black" panose="020B0A04020102020204" pitchFamily="34" charset="0"/>
                <a:cs typeface="Arial" pitchFamily="34" charset="0"/>
              </a:rPr>
              <a:t>: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</a:br>
            <a:endParaRPr lang="es-ES_tradnl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graphicFrame>
        <p:nvGraphicFramePr>
          <p:cNvPr id="153667" name="Group 6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7502041"/>
              </p:ext>
            </p:extLst>
          </p:nvPr>
        </p:nvGraphicFramePr>
        <p:xfrm>
          <a:off x="406159" y="1103181"/>
          <a:ext cx="8229600" cy="4924008"/>
        </p:xfrm>
        <a:graphic>
          <a:graphicData uri="http://schemas.openxmlformats.org/drawingml/2006/table">
            <a:tbl>
              <a:tblPr/>
              <a:tblGrid>
                <a:gridCol w="4394200"/>
                <a:gridCol w="1997075"/>
                <a:gridCol w="1838325"/>
              </a:tblGrid>
              <a:tr h="40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Infraestructura técnica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17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Entidades de Acreditación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Organismos de Certificación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Laboratorios de ensayo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1388</a:t>
                      </a:r>
                      <a:endParaRPr lang="es-MX" sz="1800" b="1" kern="10" cap="all" dirty="0">
                        <a:ln w="57150"/>
                        <a:solidFill>
                          <a:schemeClr val="tx1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reflection blurRad="10000" stA="55000" endPos="48000" dist="5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Laboratorios de calibración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601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Laboratorios clínicos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Bancos de Sangre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Unidades de verificación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707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trabajando en el sistema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1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40,000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aprox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0F60CF-3BD1-4C29-821E-4A345391BD34}" type="slidenum">
              <a:rPr lang="es-ES" altLang="es-MX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s-ES" altLang="es-MX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3533" y="653627"/>
            <a:ext cx="23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Algunos números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4975" y="1033463"/>
            <a:ext cx="85042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9488" indent="-357188"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Lenguaje común en el comercio internacional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Blip>
                <a:blip r:embed="rId2"/>
              </a:buBlip>
            </a:pPr>
            <a:r>
              <a:rPr lang="es-E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Eliminación de barreras al comercio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Cumplir </a:t>
            </a: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y demostrar cumplimiento con </a:t>
            </a:r>
            <a:r>
              <a:rPr lang="es-ES_tradnl" alt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de autoridades y con </a:t>
            </a:r>
            <a:r>
              <a:rPr lang="es-ES_tradnl" alt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</a:t>
            </a: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nacionales, internacionales, o  de </a:t>
            </a: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otros países, sean clientes o usuarios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Certidumbre  y control de calidad en las exportaciones e importaciones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Innovación y transferencia de </a:t>
            </a:r>
            <a:r>
              <a:rPr lang="es-ES_tradnl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 con los principios fundamentales de OTC. </a:t>
            </a:r>
            <a:endParaRPr lang="es-ES_tradnl" alt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es-MX" altLang="es-MX" sz="20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34975" y="-158750"/>
            <a:ext cx="6480175" cy="1371600"/>
          </a:xfrm>
        </p:spPr>
        <p:txBody>
          <a:bodyPr/>
          <a:lstStyle/>
          <a:p>
            <a:pPr algn="l"/>
            <a:r>
              <a:rPr lang="es-ES_tradnl" alt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permite:</a:t>
            </a:r>
            <a:endParaRPr lang="es-ES" altLang="es-MX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892300" y="2378075"/>
            <a:ext cx="715962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www.</a:t>
            </a:r>
            <a:r>
              <a:rPr lang="es-MX" sz="6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Slab703 Md BT" pitchFamily="18" charset="0"/>
              </a:rPr>
              <a:t>ema</a:t>
            </a:r>
            <a:r>
              <a:rPr lang="es-MX" sz="6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.org.mx</a:t>
            </a:r>
            <a:endParaRPr lang="es-ES" sz="66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71438" y="2584450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Página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Electrónica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79388" y="1314450"/>
            <a:ext cx="3455987" cy="892175"/>
          </a:xfrm>
          <a:prstGeom prst="rect">
            <a:avLst/>
          </a:prstGeom>
          <a:solidFill>
            <a:srgbClr val="24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 sin costo es:</a:t>
            </a:r>
          </a:p>
          <a:p>
            <a:pPr algn="ctr"/>
            <a:r>
              <a:rPr lang="es-MX" altLang="es-MX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01 800 022 29 78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6456363" y="1285875"/>
            <a:ext cx="2435225" cy="892175"/>
          </a:xfrm>
          <a:prstGeom prst="rect">
            <a:avLst/>
          </a:prstGeom>
          <a:solidFill>
            <a:srgbClr val="24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</a:t>
            </a:r>
          </a:p>
          <a:p>
            <a:pPr algn="ctr"/>
            <a:r>
              <a:rPr lang="es-MX" altLang="es-MX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(55) </a:t>
            </a:r>
            <a:r>
              <a:rPr lang="es-MX" altLang="es-MX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5591-0529</a:t>
            </a:r>
            <a:endParaRPr lang="es-ES" altLang="es-MX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851275" y="1316038"/>
            <a:ext cx="2433638" cy="892175"/>
          </a:xfrm>
          <a:prstGeom prst="rect">
            <a:avLst/>
          </a:prstGeom>
          <a:solidFill>
            <a:srgbClr val="24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Conmutador:</a:t>
            </a:r>
          </a:p>
          <a:p>
            <a:pPr algn="ctr"/>
            <a:r>
              <a:rPr lang="es-MX" altLang="es-MX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(55) </a:t>
            </a:r>
            <a:r>
              <a:rPr lang="es-MX" altLang="es-MX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9148-4300</a:t>
            </a:r>
            <a:endParaRPr lang="es-ES" altLang="es-MX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32138" y="4895850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Twitter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 </a:t>
            </a:r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Md BT" pitchFamily="18" charset="0"/>
                <a:cs typeface="Arial" charset="0"/>
              </a:rPr>
              <a:t>ema</a:t>
            </a:r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_ac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32138" y="3816350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Facebook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Md BT" pitchFamily="18" charset="0"/>
                <a:cs typeface="Arial" charset="0"/>
              </a:rPr>
              <a:t>ema.org.mx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072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27319" r="44225" b="18921"/>
          <a:stretch>
            <a:fillRect/>
          </a:stretch>
        </p:blipFill>
        <p:spPr bwMode="auto">
          <a:xfrm>
            <a:off x="2352675" y="3943350"/>
            <a:ext cx="7254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28160" r="44225" b="18921"/>
          <a:stretch>
            <a:fillRect/>
          </a:stretch>
        </p:blipFill>
        <p:spPr bwMode="auto">
          <a:xfrm>
            <a:off x="2417763" y="4895850"/>
            <a:ext cx="73501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0" y="4763"/>
            <a:ext cx="7286625" cy="923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5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6791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3 CuadroTexto"/>
          <p:cNvSpPr txBox="1">
            <a:spLocks noChangeArrowheads="1"/>
          </p:cNvSpPr>
          <p:nvPr/>
        </p:nvSpPr>
        <p:spPr bwMode="auto">
          <a:xfrm>
            <a:off x="1841620" y="3345625"/>
            <a:ext cx="228075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Metrología</a:t>
            </a:r>
            <a:endParaRPr lang="es-MX" alt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650459" y="3407180"/>
            <a:ext cx="2951163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Normalización</a:t>
            </a:r>
            <a:endParaRPr lang="es-MX" alt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85" name="5 CuadroTexto"/>
          <p:cNvSpPr txBox="1">
            <a:spLocks noChangeArrowheads="1"/>
          </p:cNvSpPr>
          <p:nvPr/>
        </p:nvSpPr>
        <p:spPr bwMode="auto">
          <a:xfrm>
            <a:off x="1608146" y="4113885"/>
            <a:ext cx="300666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Evaluación de la </a:t>
            </a:r>
            <a:r>
              <a:rPr lang="es-MX" alt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Conformidad</a:t>
            </a:r>
            <a:endParaRPr lang="es-MX" alt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86" name="6 CuadroTexto"/>
          <p:cNvSpPr txBox="1">
            <a:spLocks noChangeArrowheads="1"/>
          </p:cNvSpPr>
          <p:nvPr/>
        </p:nvSpPr>
        <p:spPr bwMode="auto">
          <a:xfrm>
            <a:off x="4835529" y="4298550"/>
            <a:ext cx="2766093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Acreditación</a:t>
            </a:r>
            <a:endParaRPr lang="es-MX" alt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79512" y="0"/>
            <a:ext cx="6763390" cy="14465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+mn-cs"/>
              </a:rPr>
              <a:t>SISMENEC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-36512" y="1241925"/>
            <a:ext cx="9180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>
                <a:latin typeface="Arial Black" panose="020B0A04020102020204" pitchFamily="34" charset="0"/>
              </a:rPr>
              <a:t>Sistema Mexicano de Metrología, Normalización y Evaluación de la </a:t>
            </a:r>
            <a:r>
              <a:rPr lang="es-MX" altLang="es-MX" sz="2800" b="1" dirty="0" smtClean="0">
                <a:latin typeface="Arial Black" panose="020B0A04020102020204" pitchFamily="34" charset="0"/>
              </a:rPr>
              <a:t>Conformidad</a:t>
            </a:r>
            <a:endParaRPr lang="es-ES" altLang="es-MX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cmm.com.mx/imagenes/calibracion/calibracion%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16953" r="55711" b="8868"/>
          <a:stretch>
            <a:fillRect/>
          </a:stretch>
        </p:blipFill>
        <p:spPr bwMode="auto">
          <a:xfrm>
            <a:off x="2074985" y="3395460"/>
            <a:ext cx="183921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33460" y="846668"/>
            <a:ext cx="63245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>
                <a:latin typeface="Arial Black" panose="020B0A04020102020204" pitchFamily="34" charset="0"/>
              </a:rPr>
              <a:t>En México contamos con el </a:t>
            </a:r>
          </a:p>
          <a:p>
            <a:pPr algn="ctr" eaLnBrk="1" hangingPunct="1"/>
            <a:r>
              <a:rPr lang="es-MX" altLang="es-MX" sz="2400" b="1" dirty="0">
                <a:latin typeface="Arial Black" panose="020B0A04020102020204" pitchFamily="34" charset="0"/>
              </a:rPr>
              <a:t>Centro Nacional de Metrología, laboratorio primario de nuestro </a:t>
            </a:r>
            <a:r>
              <a:rPr lang="es-MX" altLang="es-MX" sz="2400" b="1" dirty="0" smtClean="0">
                <a:latin typeface="Arial Black" panose="020B0A04020102020204" pitchFamily="34" charset="0"/>
              </a:rPr>
              <a:t>país</a:t>
            </a:r>
          </a:p>
          <a:p>
            <a:pPr algn="ctr" eaLnBrk="1" hangingPunct="1"/>
            <a:r>
              <a:rPr lang="es-MX" altLang="es-MX" sz="2400" b="1" dirty="0" smtClean="0">
                <a:latin typeface="Arial Black" panose="020B0A04020102020204" pitchFamily="34" charset="0"/>
              </a:rPr>
              <a:t>Signatario del Acuerdo de Reconocimiento de Comité Internacional de Pesas y Medidas. </a:t>
            </a:r>
            <a:endParaRPr lang="es-ES" altLang="es-MX" sz="2400" b="1" dirty="0">
              <a:latin typeface="Arial Black" panose="020B0A04020102020204" pitchFamily="34" charset="0"/>
            </a:endParaRPr>
          </a:p>
        </p:txBody>
      </p:sp>
      <p:pic>
        <p:nvPicPr>
          <p:cNvPr id="15365" name="Picture 2" descr="http://optica.mty.itesm.mx/soi2007/images/logoCEN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014942"/>
            <a:ext cx="21955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4 Rectángulo"/>
          <p:cNvSpPr>
            <a:spLocks noChangeArrowheads="1"/>
          </p:cNvSpPr>
          <p:nvPr/>
        </p:nvSpPr>
        <p:spPr bwMode="auto">
          <a:xfrm>
            <a:off x="4359275" y="4454261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>
                <a:latin typeface="Arial Black" panose="020B0A04020102020204" pitchFamily="34" charset="0"/>
              </a:rPr>
              <a:t>Y con los laboratorios</a:t>
            </a:r>
          </a:p>
          <a:p>
            <a:pPr algn="ctr" eaLnBrk="1" hangingPunct="1"/>
            <a:r>
              <a:rPr lang="es-MX" altLang="es-MX" sz="2400" b="1" dirty="0">
                <a:latin typeface="Arial Black" panose="020B0A04020102020204" pitchFamily="34" charset="0"/>
              </a:rPr>
              <a:t>secundarios, terciarios y de referencia acreditados </a:t>
            </a:r>
            <a:endParaRPr lang="es-ES" altLang="es-MX" sz="2400" b="1" dirty="0">
              <a:latin typeface="Arial Black" panose="020B0A04020102020204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-839258" y="-29632"/>
            <a:ext cx="6400800" cy="17526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6000" dirty="0">
                <a:latin typeface="Arial Black" pitchFamily="34" charset="0"/>
                <a:cs typeface="Arial" pitchFamily="34" charset="0"/>
              </a:rPr>
              <a:t>M</a:t>
            </a:r>
            <a:r>
              <a:rPr lang="es-MX" sz="6000" dirty="0" smtClean="0">
                <a:latin typeface="Arial Black" pitchFamily="34" charset="0"/>
                <a:cs typeface="Arial" pitchFamily="34" charset="0"/>
              </a:rPr>
              <a:t>etrología</a:t>
            </a:r>
          </a:p>
        </p:txBody>
      </p:sp>
    </p:spTree>
    <p:extLst>
      <p:ext uri="{BB962C8B-B14F-4D97-AF65-F5344CB8AC3E}">
        <p14:creationId xmlns:p14="http://schemas.microsoft.com/office/powerpoint/2010/main" val="8639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CuadroTexto"/>
          <p:cNvSpPr txBox="1">
            <a:spLocks noChangeArrowheads="1"/>
          </p:cNvSpPr>
          <p:nvPr/>
        </p:nvSpPr>
        <p:spPr bwMode="auto">
          <a:xfrm>
            <a:off x="0" y="2386881"/>
            <a:ext cx="25923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600" b="1" dirty="0">
                <a:latin typeface="Arial Black" panose="020B0A04020102020204" pitchFamily="34" charset="0"/>
              </a:rPr>
              <a:t>NOM</a:t>
            </a:r>
          </a:p>
          <a:p>
            <a:pPr algn="ctr" eaLnBrk="1" hangingPunct="1"/>
            <a:r>
              <a:rPr lang="es-MX" altLang="es-MX" b="1" dirty="0">
                <a:latin typeface="Arial Black" panose="020B0A04020102020204" pitchFamily="34" charset="0"/>
              </a:rPr>
              <a:t>Norma Oficial Mexicana</a:t>
            </a:r>
          </a:p>
          <a:p>
            <a:pPr algn="ctr" eaLnBrk="1" hangingPunct="1"/>
            <a:endParaRPr lang="es-MX" altLang="es-MX" sz="600" b="1" dirty="0">
              <a:latin typeface="Arial Black" panose="020B0A04020102020204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6473581" y="2604030"/>
            <a:ext cx="259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600" b="1" dirty="0">
                <a:latin typeface="Arial Black" panose="020B0A04020102020204" pitchFamily="34" charset="0"/>
              </a:rPr>
              <a:t>NMX</a:t>
            </a:r>
          </a:p>
          <a:p>
            <a:pPr algn="ctr" eaLnBrk="1" hangingPunct="1"/>
            <a:r>
              <a:rPr lang="es-MX" altLang="es-MX" b="1" dirty="0">
                <a:latin typeface="Arial Black" panose="020B0A04020102020204" pitchFamily="34" charset="0"/>
              </a:rPr>
              <a:t>Norma Mexicana</a:t>
            </a:r>
          </a:p>
          <a:p>
            <a:pPr algn="ctr" eaLnBrk="1" hangingPunct="1"/>
            <a:endParaRPr lang="es-MX" altLang="es-MX" sz="600" b="1" dirty="0">
              <a:latin typeface="Arial Black" panose="020B0A040201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46137" y="986075"/>
            <a:ext cx="7620529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Principal Marco Regulatorio Nacional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Ley </a:t>
            </a:r>
            <a:r>
              <a:rPr 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Federal sobre Metrología y Normalización </a:t>
            </a:r>
            <a:r>
              <a:rPr lang="es-MX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y </a:t>
            </a:r>
            <a:r>
              <a:rPr 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su reglamento. </a:t>
            </a:r>
          </a:p>
        </p:txBody>
      </p:sp>
      <p:pic>
        <p:nvPicPr>
          <p:cNvPr id="16399" name="Picture 16" descr="http://axiomacero.files.wordpress.com/2010/03/dreamstime_899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7" y="2472161"/>
            <a:ext cx="2421430" cy="216738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-100012" y="-23289"/>
            <a:ext cx="6400800" cy="175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6000" dirty="0" smtClean="0">
                <a:latin typeface="Arial Black" pitchFamily="34" charset="0"/>
                <a:cs typeface="Arial" pitchFamily="34" charset="0"/>
              </a:rPr>
              <a:t>Normalización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2119" y="4488234"/>
            <a:ext cx="253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Arial Black" pitchFamily="34" charset="0"/>
                <a:cs typeface="Arial" pitchFamily="34" charset="0"/>
              </a:rPr>
              <a:t>NI</a:t>
            </a:r>
          </a:p>
          <a:p>
            <a:pPr algn="ctr"/>
            <a:r>
              <a:rPr lang="es-MX" b="1" dirty="0" smtClean="0">
                <a:latin typeface="Arial Black" pitchFamily="34" charset="0"/>
                <a:cs typeface="Arial" pitchFamily="34" charset="0"/>
              </a:rPr>
              <a:t>Normas internacionales</a:t>
            </a:r>
            <a:endParaRPr lang="es-MX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52764" y="4734455"/>
            <a:ext cx="1632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600" b="1" dirty="0">
                <a:latin typeface="Arial Black" pitchFamily="34" charset="0"/>
              </a:rPr>
              <a:t>NRF</a:t>
            </a:r>
          </a:p>
          <a:p>
            <a:pPr algn="ctr">
              <a:defRPr/>
            </a:pPr>
            <a:r>
              <a:rPr lang="es-MX" b="1" dirty="0" smtClean="0">
                <a:latin typeface="Arial Black" pitchFamily="34" charset="0"/>
              </a:rPr>
              <a:t>Normas </a:t>
            </a:r>
            <a:r>
              <a:rPr lang="es-MX" b="1" dirty="0">
                <a:latin typeface="Arial Black" pitchFamily="34" charset="0"/>
              </a:rPr>
              <a:t>de </a:t>
            </a:r>
            <a:endParaRPr lang="es-MX" b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 Black" pitchFamily="34" charset="0"/>
              </a:rPr>
              <a:t>referencia</a:t>
            </a:r>
            <a:endParaRPr lang="es-MX" b="1" dirty="0">
              <a:latin typeface="Arial Black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800859" y="4980677"/>
            <a:ext cx="18972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latin typeface="Arial Black" pitchFamily="34" charset="0"/>
              </a:rPr>
              <a:t>Normas de Emergencia</a:t>
            </a:r>
            <a:endParaRPr lang="es-MX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CuadroTexto"/>
          <p:cNvSpPr txBox="1">
            <a:spLocks noChangeArrowheads="1"/>
          </p:cNvSpPr>
          <p:nvPr/>
        </p:nvSpPr>
        <p:spPr bwMode="auto">
          <a:xfrm>
            <a:off x="-258589" y="2344704"/>
            <a:ext cx="25079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600" b="1" dirty="0" smtClean="0">
                <a:latin typeface="Arial Black" panose="020B0A04020102020204" pitchFamily="34" charset="0"/>
              </a:rPr>
              <a:t>Norma </a:t>
            </a:r>
            <a:r>
              <a:rPr lang="es-MX" altLang="es-MX" sz="1600" b="1" dirty="0">
                <a:latin typeface="Arial Black" panose="020B0A04020102020204" pitchFamily="34" charset="0"/>
              </a:rPr>
              <a:t>Oficial Mexicana</a:t>
            </a:r>
          </a:p>
          <a:p>
            <a:pPr algn="ctr" eaLnBrk="1" hangingPunct="1"/>
            <a:endParaRPr lang="es-MX" altLang="es-MX" sz="500" b="1" dirty="0">
              <a:latin typeface="Arial Black" panose="020B0A040201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38531" y="4174758"/>
            <a:ext cx="2434641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Salud y seguridad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38531" y="4705214"/>
            <a:ext cx="2775119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Cuidado al ambiente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38531" y="3697035"/>
            <a:ext cx="3564887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Información al consumidor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38531" y="5182937"/>
            <a:ext cx="3492500" cy="646112"/>
          </a:xfrm>
          <a:prstGeom prst="rect">
            <a:avLst/>
          </a:prstGeom>
          <a:solidFill>
            <a:srgbClr val="3399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Denominación de origen de productos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-100012" y="-23289"/>
            <a:ext cx="6400800" cy="175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6000" dirty="0" smtClean="0">
                <a:latin typeface="Arial Black" pitchFamily="34" charset="0"/>
                <a:cs typeface="Arial" pitchFamily="34" charset="0"/>
              </a:rPr>
              <a:t>Normalización</a:t>
            </a:r>
          </a:p>
        </p:txBody>
      </p:sp>
      <p:pic>
        <p:nvPicPr>
          <p:cNvPr id="6146" name="Picture 2" descr="http://www.upvnom.mx/images/N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58706"/>
            <a:ext cx="1501775" cy="13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90737" y="1098209"/>
            <a:ext cx="2769497" cy="1477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MX" altLang="es-MX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alt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Regulación </a:t>
            </a:r>
            <a:r>
              <a:rPr lang="es-MX" alt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técnica de cumplimiento </a:t>
            </a:r>
            <a:r>
              <a:rPr lang="es-MX" alt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obligatorio</a:t>
            </a:r>
          </a:p>
          <a:p>
            <a:pPr algn="ctr"/>
            <a:r>
              <a:rPr lang="es-MX" alt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s-ES" altLang="es-MX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422481" y="959710"/>
            <a:ext cx="3622127" cy="1754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alt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Elaboradas por las Secretarías de Estado a través la Comisión Nacional de Normalización y los Comités Consultivos Nacionales (CNNN)</a:t>
            </a:r>
            <a:endParaRPr lang="es-ES" altLang="es-MX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4919418" y="1651705"/>
            <a:ext cx="398017" cy="415634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999293" y="3551721"/>
            <a:ext cx="2832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Las NOM establecen las características y/o especificaciones relacionadas con: 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pic>
        <p:nvPicPr>
          <p:cNvPr id="6148" name="Picture 4" descr="http://mexicanbusinessweb.mx/wp-content/uploads/2012/01/consumidor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43858" b="17310"/>
          <a:stretch/>
        </p:blipFill>
        <p:spPr bwMode="auto">
          <a:xfrm>
            <a:off x="244475" y="3083368"/>
            <a:ext cx="1368097" cy="1365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TV2-cnc6BjoeJwkqyQfI-jFXXLieOkGu9tuyKZFDzPc0PQF4Kpv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" y="4544090"/>
            <a:ext cx="1501076" cy="1501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254" y="2431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 smtClean="0">
                <a:latin typeface="Arial Black" panose="020B0A04020102020204" pitchFamily="34" charset="0"/>
              </a:rPr>
              <a:t>Ejemplos de Dependencias que emiten y vigilan normas y especificaciones 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9"/>
          <a:stretch/>
        </p:blipFill>
        <p:spPr>
          <a:xfrm>
            <a:off x="544218" y="1373021"/>
            <a:ext cx="1463460" cy="833877"/>
          </a:xfrm>
          <a:prstGeom prst="rect">
            <a:avLst/>
          </a:prstGeom>
        </p:spPr>
      </p:pic>
      <p:pic>
        <p:nvPicPr>
          <p:cNvPr id="48132" name="Picture 4" descr="http://www.profeco.gob.mx/images/Logo_Profeco_Nuev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76" y="3078638"/>
            <a:ext cx="1540970" cy="7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www.cenaprece.salud.gob.mx/imgs/salu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9"/>
          <a:stretch/>
        </p:blipFill>
        <p:spPr bwMode="auto">
          <a:xfrm>
            <a:off x="354984" y="2971435"/>
            <a:ext cx="1463460" cy="8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://www.sedesol.gob.mx/work/models/SEDESOL/Template/2/1/images/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8"/>
          <a:stretch/>
        </p:blipFill>
        <p:spPr bwMode="auto">
          <a:xfrm>
            <a:off x="2039104" y="2237045"/>
            <a:ext cx="1419946" cy="8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http://www.sectur.gob.mx/wp-content/uploads/2014/01/null-sectur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0688" r="46433" b="34782"/>
          <a:stretch/>
        </p:blipFill>
        <p:spPr bwMode="auto">
          <a:xfrm>
            <a:off x="2107730" y="1520190"/>
            <a:ext cx="1419946" cy="5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http://www.stps.gob.mx/bp/imagenes/logoSTPS_hoz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3"/>
          <a:stretch/>
        </p:blipFill>
        <p:spPr bwMode="auto">
          <a:xfrm>
            <a:off x="3693713" y="1373021"/>
            <a:ext cx="1392815" cy="8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http://vignette4.wikia.nocookie.net/althistory/images/4/4f/SENER_logo_2012.png/revision/latest?cb=20131212053431&amp;path-prefix=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 r="42760" b="19412"/>
          <a:stretch/>
        </p:blipFill>
        <p:spPr bwMode="auto">
          <a:xfrm>
            <a:off x="3640580" y="2399429"/>
            <a:ext cx="1445948" cy="5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http://www.sct.gob.mx/logoSCT_hoz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4" r="42729"/>
          <a:stretch/>
        </p:blipFill>
        <p:spPr bwMode="auto">
          <a:xfrm>
            <a:off x="7115213" y="2292220"/>
            <a:ext cx="1513400" cy="7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 descr="http://www.abcradioqro.com/wp-content/uploads/2015/03/Semarnat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 r="36742" b="5789"/>
          <a:stretch/>
        </p:blipFill>
        <p:spPr bwMode="auto">
          <a:xfrm>
            <a:off x="7013160" y="1511009"/>
            <a:ext cx="1677758" cy="8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Picture 22" descr="http://www.sedesol.gob.mx/work/models/SEDESOL/Template/2/1/images/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2"/>
          <a:stretch/>
        </p:blipFill>
        <p:spPr bwMode="auto">
          <a:xfrm>
            <a:off x="5433280" y="2241725"/>
            <a:ext cx="1379775" cy="8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2" name="Picture 24" descr="http://www.sagarpa.gob.mx/Style%20Library/CurrentImages/logo-one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4" r="42696"/>
          <a:stretch/>
        </p:blipFill>
        <p:spPr bwMode="auto">
          <a:xfrm>
            <a:off x="5412248" y="1610938"/>
            <a:ext cx="1268837" cy="5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http://www.emsavalles.com/CGI-BIN/fotos/logo%20segob_2013_01_22_08_39_13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2" r="43002" b="12226"/>
          <a:stretch/>
        </p:blipFill>
        <p:spPr bwMode="auto">
          <a:xfrm>
            <a:off x="2107730" y="3157749"/>
            <a:ext cx="1511366" cy="6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 descr="http://upload.wikimedia.org/wikipedia/commons/3/3c/CONAGUA-20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93" y="3090562"/>
            <a:ext cx="1728093" cy="5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8" name="Picture 30" descr="http://upload.wikimedia.org/wikipedia/commons/thumb/e/ed/SSP_logo_2012.svg/2000px-SSP_logo_2012.svg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r="42473"/>
          <a:stretch/>
        </p:blipFill>
        <p:spPr bwMode="auto">
          <a:xfrm>
            <a:off x="342901" y="2368570"/>
            <a:ext cx="1536054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0" name="Picture 32" descr="http://antenasanluis.mx/wp-content/uploads/2014/09/profepa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21804" r="14789" b="7084"/>
          <a:stretch/>
        </p:blipFill>
        <p:spPr bwMode="auto">
          <a:xfrm>
            <a:off x="7217433" y="3144296"/>
            <a:ext cx="1464482" cy="6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ASE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2" y="4028810"/>
            <a:ext cx="1580316" cy="6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rtaltransparencia.gob.mx/pot/imagenServlet?archivo=181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3" y="3992395"/>
            <a:ext cx="1137874" cy="6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rtaltransparencia.gob.mx/pot/imagenServlet?archivo=181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37" y="3961588"/>
            <a:ext cx="1549369" cy="7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xicoenergetico.com.mx/wp-content/uploads/2015/08/Cnh-mexico-energetico-e143957557920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55" y="3888466"/>
            <a:ext cx="1180825" cy="10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profile_images/459030029586808832/YIPHDED2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93" y="3989398"/>
            <a:ext cx="922450" cy="9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ljuegodelacorte.nexos.com.mx/wp-content/uploads/2012/02/cf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49" y="5183565"/>
            <a:ext cx="1335002" cy="4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ocontable.mx/wp-content/uploads/2014/07/El-IMSS-se-une-a-la-facturaci%C3%B3n-electr%C3%B3nic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96" y="5054891"/>
            <a:ext cx="1191243" cy="7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aeconomia.com.mx/wp-content/uploads/pemex7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89" y="4995530"/>
            <a:ext cx="1052399" cy="7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19687" y="1117605"/>
            <a:ext cx="2324456" cy="1398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879421" y="1101579"/>
            <a:ext cx="2324456" cy="1398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-100012" y="1009107"/>
            <a:ext cx="2590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4400" b="1" dirty="0">
                <a:latin typeface="Arial Black" panose="020B0A04020102020204" pitchFamily="34" charset="0"/>
              </a:rPr>
              <a:t>NMX</a:t>
            </a:r>
          </a:p>
          <a:p>
            <a:pPr algn="ctr" eaLnBrk="1" hangingPunct="1"/>
            <a:r>
              <a:rPr lang="es-MX" altLang="es-MX" sz="2400" b="1" dirty="0"/>
              <a:t>Norma Mexicana</a:t>
            </a:r>
          </a:p>
          <a:p>
            <a:pPr algn="ctr" eaLnBrk="1" hangingPunct="1"/>
            <a:endParaRPr lang="es-MX" altLang="es-MX" sz="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26159" y="3336841"/>
            <a:ext cx="3117841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Responsabilidad Social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05833" y="3901952"/>
            <a:ext cx="3138167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Métodos de calibración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49609" y="4478215"/>
            <a:ext cx="3394391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Desempeño de productos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010356" y="5548248"/>
            <a:ext cx="1133644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Calidad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42967" y="5044264"/>
            <a:ext cx="2601033" cy="369332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Métodos de prueba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0" y="-6374"/>
            <a:ext cx="6400800" cy="175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6000" dirty="0" smtClean="0">
                <a:latin typeface="Arial Black" pitchFamily="34" charset="0"/>
                <a:cs typeface="Arial" pitchFamily="34" charset="0"/>
              </a:rPr>
              <a:t>Normalización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04673" y="1221479"/>
            <a:ext cx="1673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De aplicación voluntaria</a:t>
            </a:r>
            <a:endParaRPr lang="es-ES" altLang="es-MX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526053" y="1155300"/>
            <a:ext cx="2840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Emitidas por Organismos Nacionales de Normalización </a:t>
            </a:r>
            <a:endParaRPr lang="es-ES" altLang="es-MX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5312261" y="1593175"/>
            <a:ext cx="398017" cy="415634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2693401" y="3706173"/>
            <a:ext cx="2832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Las NMX establecen las características y/o especificaciones relacionadas con: 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evelynrivera.files.wordpress.com/2011/09/20110812_eni_29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9393"/>
          <a:stretch/>
        </p:blipFill>
        <p:spPr bwMode="auto">
          <a:xfrm>
            <a:off x="0" y="2765995"/>
            <a:ext cx="1991170" cy="15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cSa6HxUfVR0/U4qVnVCymqI/AAAAAAAAALk/kF0W0-hvkF8/s1600/calida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4271284"/>
            <a:ext cx="1835595" cy="18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989138"/>
            <a:ext cx="34671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27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Normas internacionales, NI</a:t>
            </a: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s-MX" sz="2000" b="1" dirty="0" smtClean="0">
                <a:latin typeface="Arial Black" panose="020B0A04020102020204" pitchFamily="34" charset="0"/>
                <a:cs typeface="Arial" pitchFamily="34" charset="0"/>
              </a:rPr>
              <a:t>Elaboradas por organismos internacionales de normalización como:</a:t>
            </a:r>
            <a:br>
              <a:rPr lang="es-MX" sz="2000" b="1" dirty="0" smtClean="0">
                <a:latin typeface="Arial Black" panose="020B0A04020102020204" pitchFamily="34" charset="0"/>
                <a:cs typeface="Arial" pitchFamily="34" charset="0"/>
              </a:rPr>
            </a:br>
            <a:r>
              <a:rPr lang="es-MX" sz="2000" b="1" dirty="0" smtClean="0"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 Black" panose="020B0A04020102020204" pitchFamily="34" charset="0"/>
                <a:cs typeface="Arial" pitchFamily="34" charset="0"/>
              </a:rPr>
            </a:br>
            <a:r>
              <a:rPr lang="es-MX" sz="2000" b="1" dirty="0" smtClean="0">
                <a:latin typeface="Arial Black" panose="020B0A04020102020204" pitchFamily="34" charset="0"/>
                <a:cs typeface="Arial" pitchFamily="34" charset="0"/>
              </a:rPr>
              <a:t>ISO, IEC, UIT, CODEX</a:t>
            </a:r>
            <a:endParaRPr lang="es-E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3800" y="1916113"/>
            <a:ext cx="3889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rgbClr val="00B050"/>
                </a:solidFill>
                <a:latin typeface="Arial Black" pitchFamily="34" charset="0"/>
                <a:ea typeface="+mj-ea"/>
              </a:rPr>
              <a:t>Normas de </a:t>
            </a:r>
            <a:r>
              <a:rPr lang="es-MX" sz="2400" b="1" dirty="0" smtClean="0">
                <a:solidFill>
                  <a:srgbClr val="00B050"/>
                </a:solidFill>
                <a:latin typeface="Arial Black" pitchFamily="34" charset="0"/>
                <a:ea typeface="+mj-ea"/>
              </a:rPr>
              <a:t>referencia, </a:t>
            </a:r>
            <a:r>
              <a:rPr lang="es-MX" sz="2400" b="1" dirty="0">
                <a:solidFill>
                  <a:srgbClr val="00B050"/>
                </a:solidFill>
                <a:latin typeface="Arial Black" pitchFamily="34" charset="0"/>
                <a:ea typeface="+mj-ea"/>
              </a:rPr>
              <a:t>NRF</a:t>
            </a:r>
          </a:p>
          <a:p>
            <a:pPr algn="ctr">
              <a:defRPr/>
            </a:pPr>
            <a:endParaRPr lang="es-MX" sz="2000" b="1" dirty="0">
              <a:latin typeface="Arial Black" panose="020B0A04020102020204" pitchFamily="34" charset="0"/>
              <a:ea typeface="+mj-ea"/>
            </a:endParaRPr>
          </a:p>
          <a:p>
            <a:pPr algn="ctr">
              <a:defRPr/>
            </a:pPr>
            <a:r>
              <a:rPr lang="es-MX" sz="2000" b="1" dirty="0">
                <a:latin typeface="Arial Black" panose="020B0A04020102020204" pitchFamily="34" charset="0"/>
                <a:ea typeface="+mj-ea"/>
              </a:rPr>
              <a:t>Elaboradas por las entidades de administración pública federal para la adquisición o contratación de bienes y servicios. </a:t>
            </a:r>
            <a:endParaRPr lang="es-MX" sz="2000" b="1" dirty="0" smtClean="0">
              <a:latin typeface="Arial Black" panose="020B0A04020102020204" pitchFamily="34" charset="0"/>
              <a:ea typeface="+mj-ea"/>
            </a:endParaRPr>
          </a:p>
          <a:p>
            <a:pPr algn="ctr">
              <a:defRPr/>
            </a:pPr>
            <a:r>
              <a:rPr lang="es-MX" sz="1200" b="1" dirty="0" smtClean="0">
                <a:latin typeface="Arial Black" panose="020B0A04020102020204" pitchFamily="34" charset="0"/>
                <a:ea typeface="+mj-ea"/>
              </a:rPr>
              <a:t>PEMEX, Comisión Federal de Electricidad, Comisión Reguladora de Energía, Instituto Mexicano del Seguro Social </a:t>
            </a:r>
            <a:endParaRPr lang="es-ES" sz="1200" b="1" dirty="0">
              <a:latin typeface="Arial Black" panose="020B0A04020102020204" pitchFamily="34" charset="0"/>
              <a:ea typeface="+mj-ea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6100" y="908050"/>
            <a:ext cx="0" cy="48974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6" descr="http://www.jefferson.edu.mx/universidad/finanza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69330"/>
            <a:ext cx="2486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www.contralinea.com.mx/archivo/2008/febrero2/imagenes/ABRE-pemex-dupont-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23302"/>
          <a:stretch>
            <a:fillRect/>
          </a:stretch>
        </p:blipFill>
        <p:spPr bwMode="auto">
          <a:xfrm>
            <a:off x="6224954" y="4601631"/>
            <a:ext cx="1791391" cy="139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6000" dirty="0" smtClean="0">
                <a:latin typeface="Arial Black" pitchFamily="34" charset="0"/>
                <a:cs typeface="Arial" pitchFamily="34" charset="0"/>
              </a:rPr>
              <a:t>Normalización</a:t>
            </a:r>
          </a:p>
        </p:txBody>
      </p:sp>
    </p:spTree>
    <p:extLst>
      <p:ext uri="{BB962C8B-B14F-4D97-AF65-F5344CB8AC3E}">
        <p14:creationId xmlns:p14="http://schemas.microsoft.com/office/powerpoint/2010/main" val="34218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BA0C89BD-A675-42AD-B8DB-116E184FDA90}"/>
</file>

<file path=customXml/itemProps2.xml><?xml version="1.0" encoding="utf-8"?>
<ds:datastoreItem xmlns:ds="http://schemas.openxmlformats.org/officeDocument/2006/customXml" ds:itemID="{2C5B0811-C7B7-440A-9481-9337E7CBB894}"/>
</file>

<file path=customXml/itemProps3.xml><?xml version="1.0" encoding="utf-8"?>
<ds:datastoreItem xmlns:ds="http://schemas.openxmlformats.org/officeDocument/2006/customXml" ds:itemID="{418877B6-3B45-4487-AD24-3D82233E6C02}"/>
</file>

<file path=customXml/itemProps4.xml><?xml version="1.0" encoding="utf-8"?>
<ds:datastoreItem xmlns:ds="http://schemas.openxmlformats.org/officeDocument/2006/customXml" ds:itemID="{152390D8-5C0A-483C-8BC6-C6F59C6731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1007</Words>
  <Application>Microsoft Office PowerPoint</Application>
  <PresentationFormat>Carta (216 x 279 mm)</PresentationFormat>
  <Paragraphs>238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GeoSlab703 Md BT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Dependencias que emiten y vigilan normas y especificaciones </vt:lpstr>
      <vt:lpstr>Presentación de PowerPoint</vt:lpstr>
      <vt:lpstr>Normas internacionales, NI  Elaboradas por organismos internacionales de normalización como:  ISO, IEC, UIT, CODEX</vt:lpstr>
      <vt:lpstr>Para revisar que las normas se cumplen existen los Organismos de Evaluación de la Conformidad: </vt:lpstr>
      <vt:lpstr>Para evaluar que los laboratorios, unidades de verificación y organismos de certificación cumplen con las normas existe la: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Normas en México </vt:lpstr>
      <vt:lpstr>Estrategia conjunta</vt:lpstr>
      <vt:lpstr>Crecimiento de la infraestructura: </vt:lpstr>
      <vt:lpstr>El sistema permite: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ci0001</dc:creator>
  <cp:lastModifiedBy>Sofía Guadalupe Flores Palomar</cp:lastModifiedBy>
  <cp:revision>111</cp:revision>
  <dcterms:created xsi:type="dcterms:W3CDTF">2015-01-14T17:48:46Z</dcterms:created>
  <dcterms:modified xsi:type="dcterms:W3CDTF">2016-02-10T15:03:39Z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5cc210ea-c2b5-486d-9a86-85712cef1ee5</vt:lpwstr>
  </property>
</Properties>
</file>