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429" r:id="rId3"/>
    <p:sldId id="428" r:id="rId4"/>
    <p:sldId id="431" r:id="rId5"/>
    <p:sldId id="437" r:id="rId6"/>
    <p:sldId id="438" r:id="rId7"/>
    <p:sldId id="452" r:id="rId8"/>
    <p:sldId id="439" r:id="rId9"/>
    <p:sldId id="441" r:id="rId10"/>
    <p:sldId id="440" r:id="rId11"/>
    <p:sldId id="450" r:id="rId12"/>
    <p:sldId id="442" r:id="rId13"/>
    <p:sldId id="453" r:id="rId14"/>
    <p:sldId id="267" r:id="rId15"/>
    <p:sldId id="448" r:id="rId16"/>
    <p:sldId id="449" r:id="rId17"/>
    <p:sldId id="435" r:id="rId18"/>
    <p:sldId id="443"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44B"/>
    <a:srgbClr val="E6E6E6"/>
    <a:srgbClr val="E8E8E8"/>
    <a:srgbClr val="EEEEE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88151" autoAdjust="0"/>
  </p:normalViewPr>
  <p:slideViewPr>
    <p:cSldViewPr>
      <p:cViewPr varScale="1">
        <p:scale>
          <a:sx n="81" d="100"/>
          <a:sy n="81" d="100"/>
        </p:scale>
        <p:origin x="1914" y="90"/>
      </p:cViewPr>
      <p:guideLst>
        <p:guide orient="horz" pos="2160"/>
        <p:guide pos="2880"/>
      </p:guideLst>
    </p:cSldViewPr>
  </p:slideViewPr>
  <p:notesTextViewPr>
    <p:cViewPr>
      <p:scale>
        <a:sx n="33" d="100"/>
        <a:sy n="33" d="100"/>
      </p:scale>
      <p:origin x="0" y="0"/>
    </p:cViewPr>
  </p:notesTextViewPr>
  <p:sorterViewPr>
    <p:cViewPr>
      <p:scale>
        <a:sx n="66" d="100"/>
        <a:sy n="66" d="100"/>
      </p:scale>
      <p:origin x="0" y="0"/>
    </p:cViewPr>
  </p:sorterViewPr>
  <p:notesViewPr>
    <p:cSldViewPr>
      <p:cViewPr varScale="1">
        <p:scale>
          <a:sx n="89" d="100"/>
          <a:sy n="89" d="100"/>
        </p:scale>
        <p:origin x="-38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B3E1F-B7BA-4124-8707-BB6C96D616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57CE6C16-E3A9-40E3-AD3B-6D3552258B08}">
      <dgm:prSet phldrT="[Texto]" custT="1"/>
      <dgm:spPr/>
      <dgm:t>
        <a:bodyPr/>
        <a:lstStyle/>
        <a:p>
          <a:r>
            <a:rPr lang="es-MX" sz="2400" b="1" dirty="0" smtClean="0"/>
            <a:t>Opciones del regulador</a:t>
          </a:r>
          <a:endParaRPr lang="es-MX" sz="2400" b="1" dirty="0"/>
        </a:p>
      </dgm:t>
    </dgm:pt>
    <dgm:pt modelId="{5D658655-2610-482F-B075-B61673253A75}" type="parTrans" cxnId="{A751F3F9-C680-4270-950E-CCD828CF8C10}">
      <dgm:prSet/>
      <dgm:spPr/>
      <dgm:t>
        <a:bodyPr/>
        <a:lstStyle/>
        <a:p>
          <a:endParaRPr lang="es-MX"/>
        </a:p>
      </dgm:t>
    </dgm:pt>
    <dgm:pt modelId="{4AC6FD0B-EF2E-40C2-B3D7-7ADF9116B31A}" type="sibTrans" cxnId="{A751F3F9-C680-4270-950E-CCD828CF8C10}">
      <dgm:prSet/>
      <dgm:spPr/>
      <dgm:t>
        <a:bodyPr/>
        <a:lstStyle/>
        <a:p>
          <a:endParaRPr lang="es-MX"/>
        </a:p>
      </dgm:t>
    </dgm:pt>
    <dgm:pt modelId="{4F3ABB24-AA2A-4BF6-B861-1ABE746769B6}">
      <dgm:prSet phldrT="[Texto]"/>
      <dgm:spPr/>
      <dgm:t>
        <a:bodyPr/>
        <a:lstStyle/>
        <a:p>
          <a:r>
            <a:rPr lang="es-MX" b="1" dirty="0" smtClean="0"/>
            <a:t>Principio precautorio</a:t>
          </a:r>
          <a:r>
            <a:rPr lang="es-MX" dirty="0" smtClean="0"/>
            <a:t>: plantear una regulación que sea plana y no oriente los recursos regulatorios dependiendo del nivel de riesgo</a:t>
          </a:r>
          <a:endParaRPr lang="es-MX" dirty="0"/>
        </a:p>
      </dgm:t>
    </dgm:pt>
    <dgm:pt modelId="{83EC354C-C196-42B7-8649-4FF31103B8B1}" type="parTrans" cxnId="{E58EDE08-C3E4-4EAD-A137-8DC271DF672C}">
      <dgm:prSet/>
      <dgm:spPr/>
      <dgm:t>
        <a:bodyPr/>
        <a:lstStyle/>
        <a:p>
          <a:endParaRPr lang="es-MX"/>
        </a:p>
      </dgm:t>
    </dgm:pt>
    <dgm:pt modelId="{1FB4C73E-6EF9-4D8C-AFE5-F28CDF38CC35}" type="sibTrans" cxnId="{E58EDE08-C3E4-4EAD-A137-8DC271DF672C}">
      <dgm:prSet/>
      <dgm:spPr/>
      <dgm:t>
        <a:bodyPr/>
        <a:lstStyle/>
        <a:p>
          <a:endParaRPr lang="es-MX"/>
        </a:p>
      </dgm:t>
    </dgm:pt>
    <dgm:pt modelId="{0C420B2B-6C24-49C8-BB9D-B15FFC096DE9}">
      <dgm:prSet phldrT="[Texto]"/>
      <dgm:spPr/>
      <dgm:t>
        <a:bodyPr/>
        <a:lstStyle/>
        <a:p>
          <a:r>
            <a:rPr lang="es-MX" b="1" dirty="0" smtClean="0"/>
            <a:t>Enfoque basado en riesgos</a:t>
          </a:r>
          <a:r>
            <a:rPr lang="es-MX" dirty="0" smtClean="0"/>
            <a:t>: discrimina y orienta los recursos regulatorios dependiendo del nivel de riesgo.</a:t>
          </a:r>
          <a:endParaRPr lang="es-MX" dirty="0"/>
        </a:p>
      </dgm:t>
    </dgm:pt>
    <dgm:pt modelId="{743018EE-7B16-4B97-AA53-95B7A0FDDC71}" type="parTrans" cxnId="{45B3D019-55B0-40B8-AB66-FC9CBE47661E}">
      <dgm:prSet/>
      <dgm:spPr/>
      <dgm:t>
        <a:bodyPr/>
        <a:lstStyle/>
        <a:p>
          <a:endParaRPr lang="es-MX"/>
        </a:p>
      </dgm:t>
    </dgm:pt>
    <dgm:pt modelId="{63F9087E-A7E3-4FF3-9567-72F14F0B5886}" type="sibTrans" cxnId="{45B3D019-55B0-40B8-AB66-FC9CBE47661E}">
      <dgm:prSet/>
      <dgm:spPr/>
      <dgm:t>
        <a:bodyPr/>
        <a:lstStyle/>
        <a:p>
          <a:endParaRPr lang="es-MX"/>
        </a:p>
      </dgm:t>
    </dgm:pt>
    <dgm:pt modelId="{24AF3EAF-49D5-4024-8122-7D8B3A0DBFC6}" type="pres">
      <dgm:prSet presAssocID="{91BB3E1F-B7BA-4124-8707-BB6C96D616A5}" presName="hierChild1" presStyleCnt="0">
        <dgm:presLayoutVars>
          <dgm:orgChart val="1"/>
          <dgm:chPref val="1"/>
          <dgm:dir/>
          <dgm:animOne val="branch"/>
          <dgm:animLvl val="lvl"/>
          <dgm:resizeHandles/>
        </dgm:presLayoutVars>
      </dgm:prSet>
      <dgm:spPr/>
      <dgm:t>
        <a:bodyPr/>
        <a:lstStyle/>
        <a:p>
          <a:endParaRPr lang="es-MX"/>
        </a:p>
      </dgm:t>
    </dgm:pt>
    <dgm:pt modelId="{63D9B3D2-0C24-4CA6-9E0E-1B4A80309DA3}" type="pres">
      <dgm:prSet presAssocID="{57CE6C16-E3A9-40E3-AD3B-6D3552258B08}" presName="hierRoot1" presStyleCnt="0">
        <dgm:presLayoutVars>
          <dgm:hierBranch val="init"/>
        </dgm:presLayoutVars>
      </dgm:prSet>
      <dgm:spPr/>
    </dgm:pt>
    <dgm:pt modelId="{37A9D6C1-17B4-460C-8B34-9C7C49AE2FF8}" type="pres">
      <dgm:prSet presAssocID="{57CE6C16-E3A9-40E3-AD3B-6D3552258B08}" presName="rootComposite1" presStyleCnt="0"/>
      <dgm:spPr/>
    </dgm:pt>
    <dgm:pt modelId="{4BF4B4B2-F34D-4BB5-B325-D5442B77810F}" type="pres">
      <dgm:prSet presAssocID="{57CE6C16-E3A9-40E3-AD3B-6D3552258B08}" presName="rootText1" presStyleLbl="node0" presStyleIdx="0" presStyleCnt="1">
        <dgm:presLayoutVars>
          <dgm:chPref val="3"/>
        </dgm:presLayoutVars>
      </dgm:prSet>
      <dgm:spPr/>
      <dgm:t>
        <a:bodyPr/>
        <a:lstStyle/>
        <a:p>
          <a:endParaRPr lang="es-MX"/>
        </a:p>
      </dgm:t>
    </dgm:pt>
    <dgm:pt modelId="{B8EB1D8E-8966-426F-8724-9856459B6E2C}" type="pres">
      <dgm:prSet presAssocID="{57CE6C16-E3A9-40E3-AD3B-6D3552258B08}" presName="rootConnector1" presStyleLbl="node1" presStyleIdx="0" presStyleCnt="0"/>
      <dgm:spPr/>
      <dgm:t>
        <a:bodyPr/>
        <a:lstStyle/>
        <a:p>
          <a:endParaRPr lang="es-MX"/>
        </a:p>
      </dgm:t>
    </dgm:pt>
    <dgm:pt modelId="{A16072F2-8CC7-456A-A967-2FDE68FD9C89}" type="pres">
      <dgm:prSet presAssocID="{57CE6C16-E3A9-40E3-AD3B-6D3552258B08}" presName="hierChild2" presStyleCnt="0"/>
      <dgm:spPr/>
    </dgm:pt>
    <dgm:pt modelId="{382C3C92-7CE8-4FB1-80BF-422DC011AA86}" type="pres">
      <dgm:prSet presAssocID="{83EC354C-C196-42B7-8649-4FF31103B8B1}" presName="Name37" presStyleLbl="parChTrans1D2" presStyleIdx="0" presStyleCnt="2"/>
      <dgm:spPr/>
      <dgm:t>
        <a:bodyPr/>
        <a:lstStyle/>
        <a:p>
          <a:endParaRPr lang="es-MX"/>
        </a:p>
      </dgm:t>
    </dgm:pt>
    <dgm:pt modelId="{9CF8C3EB-3F13-4FDC-AA4E-02E081172091}" type="pres">
      <dgm:prSet presAssocID="{4F3ABB24-AA2A-4BF6-B861-1ABE746769B6}" presName="hierRoot2" presStyleCnt="0">
        <dgm:presLayoutVars>
          <dgm:hierBranch val="init"/>
        </dgm:presLayoutVars>
      </dgm:prSet>
      <dgm:spPr/>
    </dgm:pt>
    <dgm:pt modelId="{C2B97ED8-1EE7-4A87-82CE-FE4DB5CD24C7}" type="pres">
      <dgm:prSet presAssocID="{4F3ABB24-AA2A-4BF6-B861-1ABE746769B6}" presName="rootComposite" presStyleCnt="0"/>
      <dgm:spPr/>
    </dgm:pt>
    <dgm:pt modelId="{8D8BBC91-D7EE-439E-921C-2BC4470F5486}" type="pres">
      <dgm:prSet presAssocID="{4F3ABB24-AA2A-4BF6-B861-1ABE746769B6}" presName="rootText" presStyleLbl="node2" presStyleIdx="0" presStyleCnt="2">
        <dgm:presLayoutVars>
          <dgm:chPref val="3"/>
        </dgm:presLayoutVars>
      </dgm:prSet>
      <dgm:spPr/>
      <dgm:t>
        <a:bodyPr/>
        <a:lstStyle/>
        <a:p>
          <a:endParaRPr lang="es-MX"/>
        </a:p>
      </dgm:t>
    </dgm:pt>
    <dgm:pt modelId="{6589EA30-5C62-41C6-A508-D0AF43E621A5}" type="pres">
      <dgm:prSet presAssocID="{4F3ABB24-AA2A-4BF6-B861-1ABE746769B6}" presName="rootConnector" presStyleLbl="node2" presStyleIdx="0" presStyleCnt="2"/>
      <dgm:spPr/>
      <dgm:t>
        <a:bodyPr/>
        <a:lstStyle/>
        <a:p>
          <a:endParaRPr lang="es-MX"/>
        </a:p>
      </dgm:t>
    </dgm:pt>
    <dgm:pt modelId="{221B6268-F1AE-4ECC-B73B-D08917919A1B}" type="pres">
      <dgm:prSet presAssocID="{4F3ABB24-AA2A-4BF6-B861-1ABE746769B6}" presName="hierChild4" presStyleCnt="0"/>
      <dgm:spPr/>
    </dgm:pt>
    <dgm:pt modelId="{5D2AC580-A8C3-4B87-ACC0-17501F4D00A9}" type="pres">
      <dgm:prSet presAssocID="{4F3ABB24-AA2A-4BF6-B861-1ABE746769B6}" presName="hierChild5" presStyleCnt="0"/>
      <dgm:spPr/>
    </dgm:pt>
    <dgm:pt modelId="{0FA02D5A-1154-448E-981D-3F884161D00F}" type="pres">
      <dgm:prSet presAssocID="{743018EE-7B16-4B97-AA53-95B7A0FDDC71}" presName="Name37" presStyleLbl="parChTrans1D2" presStyleIdx="1" presStyleCnt="2"/>
      <dgm:spPr/>
      <dgm:t>
        <a:bodyPr/>
        <a:lstStyle/>
        <a:p>
          <a:endParaRPr lang="es-MX"/>
        </a:p>
      </dgm:t>
    </dgm:pt>
    <dgm:pt modelId="{2307B98A-337D-4B2A-A632-A708954160B3}" type="pres">
      <dgm:prSet presAssocID="{0C420B2B-6C24-49C8-BB9D-B15FFC096DE9}" presName="hierRoot2" presStyleCnt="0">
        <dgm:presLayoutVars>
          <dgm:hierBranch val="init"/>
        </dgm:presLayoutVars>
      </dgm:prSet>
      <dgm:spPr/>
    </dgm:pt>
    <dgm:pt modelId="{860A0736-C5F7-46ED-ADFB-E940AA4A3519}" type="pres">
      <dgm:prSet presAssocID="{0C420B2B-6C24-49C8-BB9D-B15FFC096DE9}" presName="rootComposite" presStyleCnt="0"/>
      <dgm:spPr/>
    </dgm:pt>
    <dgm:pt modelId="{E0D3C8AC-8C5C-4BF4-B866-797A059A89EF}" type="pres">
      <dgm:prSet presAssocID="{0C420B2B-6C24-49C8-BB9D-B15FFC096DE9}" presName="rootText" presStyleLbl="node2" presStyleIdx="1" presStyleCnt="2">
        <dgm:presLayoutVars>
          <dgm:chPref val="3"/>
        </dgm:presLayoutVars>
      </dgm:prSet>
      <dgm:spPr/>
      <dgm:t>
        <a:bodyPr/>
        <a:lstStyle/>
        <a:p>
          <a:endParaRPr lang="es-MX"/>
        </a:p>
      </dgm:t>
    </dgm:pt>
    <dgm:pt modelId="{E2471104-9CE0-4BF0-9140-422D5221D5AB}" type="pres">
      <dgm:prSet presAssocID="{0C420B2B-6C24-49C8-BB9D-B15FFC096DE9}" presName="rootConnector" presStyleLbl="node2" presStyleIdx="1" presStyleCnt="2"/>
      <dgm:spPr/>
      <dgm:t>
        <a:bodyPr/>
        <a:lstStyle/>
        <a:p>
          <a:endParaRPr lang="es-MX"/>
        </a:p>
      </dgm:t>
    </dgm:pt>
    <dgm:pt modelId="{1694C0DE-B1D4-444A-B592-FECEA13F03E2}" type="pres">
      <dgm:prSet presAssocID="{0C420B2B-6C24-49C8-BB9D-B15FFC096DE9}" presName="hierChild4" presStyleCnt="0"/>
      <dgm:spPr/>
    </dgm:pt>
    <dgm:pt modelId="{7EEBF684-552E-4F0F-A841-2134E69934DE}" type="pres">
      <dgm:prSet presAssocID="{0C420B2B-6C24-49C8-BB9D-B15FFC096DE9}" presName="hierChild5" presStyleCnt="0"/>
      <dgm:spPr/>
    </dgm:pt>
    <dgm:pt modelId="{67699037-FFFE-4AC1-9A78-2EF7C25A1193}" type="pres">
      <dgm:prSet presAssocID="{57CE6C16-E3A9-40E3-AD3B-6D3552258B08}" presName="hierChild3" presStyleCnt="0"/>
      <dgm:spPr/>
    </dgm:pt>
  </dgm:ptLst>
  <dgm:cxnLst>
    <dgm:cxn modelId="{302C720A-84B9-4604-A4CE-B3EE1AB7F04C}" type="presOf" srcId="{0C420B2B-6C24-49C8-BB9D-B15FFC096DE9}" destId="{E0D3C8AC-8C5C-4BF4-B866-797A059A89EF}" srcOrd="0" destOrd="0" presId="urn:microsoft.com/office/officeart/2005/8/layout/orgChart1"/>
    <dgm:cxn modelId="{65793737-3739-454C-A3D2-DC19BF7243BC}" type="presOf" srcId="{4F3ABB24-AA2A-4BF6-B861-1ABE746769B6}" destId="{8D8BBC91-D7EE-439E-921C-2BC4470F5486}" srcOrd="0" destOrd="0" presId="urn:microsoft.com/office/officeart/2005/8/layout/orgChart1"/>
    <dgm:cxn modelId="{B1884AD8-5E72-4CE0-8BE8-3433AD7535D7}" type="presOf" srcId="{57CE6C16-E3A9-40E3-AD3B-6D3552258B08}" destId="{4BF4B4B2-F34D-4BB5-B325-D5442B77810F}" srcOrd="0" destOrd="0" presId="urn:microsoft.com/office/officeart/2005/8/layout/orgChart1"/>
    <dgm:cxn modelId="{E990D6E6-F6BE-4D96-876E-5B666A290C6D}" type="presOf" srcId="{0C420B2B-6C24-49C8-BB9D-B15FFC096DE9}" destId="{E2471104-9CE0-4BF0-9140-422D5221D5AB}" srcOrd="1" destOrd="0" presId="urn:microsoft.com/office/officeart/2005/8/layout/orgChart1"/>
    <dgm:cxn modelId="{E58EDE08-C3E4-4EAD-A137-8DC271DF672C}" srcId="{57CE6C16-E3A9-40E3-AD3B-6D3552258B08}" destId="{4F3ABB24-AA2A-4BF6-B861-1ABE746769B6}" srcOrd="0" destOrd="0" parTransId="{83EC354C-C196-42B7-8649-4FF31103B8B1}" sibTransId="{1FB4C73E-6EF9-4D8C-AFE5-F28CDF38CC35}"/>
    <dgm:cxn modelId="{47341C63-879C-418A-A0EE-6487A288668D}" type="presOf" srcId="{57CE6C16-E3A9-40E3-AD3B-6D3552258B08}" destId="{B8EB1D8E-8966-426F-8724-9856459B6E2C}" srcOrd="1" destOrd="0" presId="urn:microsoft.com/office/officeart/2005/8/layout/orgChart1"/>
    <dgm:cxn modelId="{57FF180A-0880-44A6-80B8-E512BA44F27F}" type="presOf" srcId="{91BB3E1F-B7BA-4124-8707-BB6C96D616A5}" destId="{24AF3EAF-49D5-4024-8122-7D8B3A0DBFC6}" srcOrd="0" destOrd="0" presId="urn:microsoft.com/office/officeart/2005/8/layout/orgChart1"/>
    <dgm:cxn modelId="{9E65C1F4-DF08-4777-BA75-A81697CC55EF}" type="presOf" srcId="{4F3ABB24-AA2A-4BF6-B861-1ABE746769B6}" destId="{6589EA30-5C62-41C6-A508-D0AF43E621A5}" srcOrd="1" destOrd="0" presId="urn:microsoft.com/office/officeart/2005/8/layout/orgChart1"/>
    <dgm:cxn modelId="{45B3D019-55B0-40B8-AB66-FC9CBE47661E}" srcId="{57CE6C16-E3A9-40E3-AD3B-6D3552258B08}" destId="{0C420B2B-6C24-49C8-BB9D-B15FFC096DE9}" srcOrd="1" destOrd="0" parTransId="{743018EE-7B16-4B97-AA53-95B7A0FDDC71}" sibTransId="{63F9087E-A7E3-4FF3-9567-72F14F0B5886}"/>
    <dgm:cxn modelId="{2417ABE7-0151-48B4-B514-DC148612ED20}" type="presOf" srcId="{743018EE-7B16-4B97-AA53-95B7A0FDDC71}" destId="{0FA02D5A-1154-448E-981D-3F884161D00F}" srcOrd="0" destOrd="0" presId="urn:microsoft.com/office/officeart/2005/8/layout/orgChart1"/>
    <dgm:cxn modelId="{CC9F1400-9F32-4E1E-A76C-A47058BC43EE}" type="presOf" srcId="{83EC354C-C196-42B7-8649-4FF31103B8B1}" destId="{382C3C92-7CE8-4FB1-80BF-422DC011AA86}" srcOrd="0" destOrd="0" presId="urn:microsoft.com/office/officeart/2005/8/layout/orgChart1"/>
    <dgm:cxn modelId="{A751F3F9-C680-4270-950E-CCD828CF8C10}" srcId="{91BB3E1F-B7BA-4124-8707-BB6C96D616A5}" destId="{57CE6C16-E3A9-40E3-AD3B-6D3552258B08}" srcOrd="0" destOrd="0" parTransId="{5D658655-2610-482F-B075-B61673253A75}" sibTransId="{4AC6FD0B-EF2E-40C2-B3D7-7ADF9116B31A}"/>
    <dgm:cxn modelId="{5973AACC-9563-4A77-9D52-8C05B693CB0D}" type="presParOf" srcId="{24AF3EAF-49D5-4024-8122-7D8B3A0DBFC6}" destId="{63D9B3D2-0C24-4CA6-9E0E-1B4A80309DA3}" srcOrd="0" destOrd="0" presId="urn:microsoft.com/office/officeart/2005/8/layout/orgChart1"/>
    <dgm:cxn modelId="{EFDAF515-0211-4557-ADB2-00F3E01A12EB}" type="presParOf" srcId="{63D9B3D2-0C24-4CA6-9E0E-1B4A80309DA3}" destId="{37A9D6C1-17B4-460C-8B34-9C7C49AE2FF8}" srcOrd="0" destOrd="0" presId="urn:microsoft.com/office/officeart/2005/8/layout/orgChart1"/>
    <dgm:cxn modelId="{52BCB01F-8CEA-44DF-AA16-43E1DCE06427}" type="presParOf" srcId="{37A9D6C1-17B4-460C-8B34-9C7C49AE2FF8}" destId="{4BF4B4B2-F34D-4BB5-B325-D5442B77810F}" srcOrd="0" destOrd="0" presId="urn:microsoft.com/office/officeart/2005/8/layout/orgChart1"/>
    <dgm:cxn modelId="{9762D61A-A16C-47E9-9BC1-A98E9A4EB321}" type="presParOf" srcId="{37A9D6C1-17B4-460C-8B34-9C7C49AE2FF8}" destId="{B8EB1D8E-8966-426F-8724-9856459B6E2C}" srcOrd="1" destOrd="0" presId="urn:microsoft.com/office/officeart/2005/8/layout/orgChart1"/>
    <dgm:cxn modelId="{C5DA13E7-D384-4707-A5B5-A748CBA170EC}" type="presParOf" srcId="{63D9B3D2-0C24-4CA6-9E0E-1B4A80309DA3}" destId="{A16072F2-8CC7-456A-A967-2FDE68FD9C89}" srcOrd="1" destOrd="0" presId="urn:microsoft.com/office/officeart/2005/8/layout/orgChart1"/>
    <dgm:cxn modelId="{FD2E04DA-9BDE-473C-B201-D3E896E06878}" type="presParOf" srcId="{A16072F2-8CC7-456A-A967-2FDE68FD9C89}" destId="{382C3C92-7CE8-4FB1-80BF-422DC011AA86}" srcOrd="0" destOrd="0" presId="urn:microsoft.com/office/officeart/2005/8/layout/orgChart1"/>
    <dgm:cxn modelId="{32470596-BA07-40E1-87C3-7D16644713E3}" type="presParOf" srcId="{A16072F2-8CC7-456A-A967-2FDE68FD9C89}" destId="{9CF8C3EB-3F13-4FDC-AA4E-02E081172091}" srcOrd="1" destOrd="0" presId="urn:microsoft.com/office/officeart/2005/8/layout/orgChart1"/>
    <dgm:cxn modelId="{52AD24B7-F0D2-42F7-BDA5-8B05F6668B5A}" type="presParOf" srcId="{9CF8C3EB-3F13-4FDC-AA4E-02E081172091}" destId="{C2B97ED8-1EE7-4A87-82CE-FE4DB5CD24C7}" srcOrd="0" destOrd="0" presId="urn:microsoft.com/office/officeart/2005/8/layout/orgChart1"/>
    <dgm:cxn modelId="{FDE542A4-752A-40AF-AB2B-03CA4367F9A1}" type="presParOf" srcId="{C2B97ED8-1EE7-4A87-82CE-FE4DB5CD24C7}" destId="{8D8BBC91-D7EE-439E-921C-2BC4470F5486}" srcOrd="0" destOrd="0" presId="urn:microsoft.com/office/officeart/2005/8/layout/orgChart1"/>
    <dgm:cxn modelId="{4319B775-117C-47E4-8B2B-3CA9C70F7F9B}" type="presParOf" srcId="{C2B97ED8-1EE7-4A87-82CE-FE4DB5CD24C7}" destId="{6589EA30-5C62-41C6-A508-D0AF43E621A5}" srcOrd="1" destOrd="0" presId="urn:microsoft.com/office/officeart/2005/8/layout/orgChart1"/>
    <dgm:cxn modelId="{729A2650-C6EC-4873-82E5-05B20DFA1F79}" type="presParOf" srcId="{9CF8C3EB-3F13-4FDC-AA4E-02E081172091}" destId="{221B6268-F1AE-4ECC-B73B-D08917919A1B}" srcOrd="1" destOrd="0" presId="urn:microsoft.com/office/officeart/2005/8/layout/orgChart1"/>
    <dgm:cxn modelId="{F01BF3CD-8020-4F23-8630-E040013FD062}" type="presParOf" srcId="{9CF8C3EB-3F13-4FDC-AA4E-02E081172091}" destId="{5D2AC580-A8C3-4B87-ACC0-17501F4D00A9}" srcOrd="2" destOrd="0" presId="urn:microsoft.com/office/officeart/2005/8/layout/orgChart1"/>
    <dgm:cxn modelId="{8F59C2C0-05E3-4906-91F4-68D15A42E8A8}" type="presParOf" srcId="{A16072F2-8CC7-456A-A967-2FDE68FD9C89}" destId="{0FA02D5A-1154-448E-981D-3F884161D00F}" srcOrd="2" destOrd="0" presId="urn:microsoft.com/office/officeart/2005/8/layout/orgChart1"/>
    <dgm:cxn modelId="{499A6358-0CD1-4C25-81A2-5FDD74C169E2}" type="presParOf" srcId="{A16072F2-8CC7-456A-A967-2FDE68FD9C89}" destId="{2307B98A-337D-4B2A-A632-A708954160B3}" srcOrd="3" destOrd="0" presId="urn:microsoft.com/office/officeart/2005/8/layout/orgChart1"/>
    <dgm:cxn modelId="{A5F035B9-A3F1-4B6B-88B5-E3B88C8C79E5}" type="presParOf" srcId="{2307B98A-337D-4B2A-A632-A708954160B3}" destId="{860A0736-C5F7-46ED-ADFB-E940AA4A3519}" srcOrd="0" destOrd="0" presId="urn:microsoft.com/office/officeart/2005/8/layout/orgChart1"/>
    <dgm:cxn modelId="{DCEA8D5F-CCB1-402A-B360-41C6B50F4C86}" type="presParOf" srcId="{860A0736-C5F7-46ED-ADFB-E940AA4A3519}" destId="{E0D3C8AC-8C5C-4BF4-B866-797A059A89EF}" srcOrd="0" destOrd="0" presId="urn:microsoft.com/office/officeart/2005/8/layout/orgChart1"/>
    <dgm:cxn modelId="{E245AE85-85F9-4B35-A671-FEAD52A6D76E}" type="presParOf" srcId="{860A0736-C5F7-46ED-ADFB-E940AA4A3519}" destId="{E2471104-9CE0-4BF0-9140-422D5221D5AB}" srcOrd="1" destOrd="0" presId="urn:microsoft.com/office/officeart/2005/8/layout/orgChart1"/>
    <dgm:cxn modelId="{C5D43445-852B-4C37-8DE8-B603CD45A9C7}" type="presParOf" srcId="{2307B98A-337D-4B2A-A632-A708954160B3}" destId="{1694C0DE-B1D4-444A-B592-FECEA13F03E2}" srcOrd="1" destOrd="0" presId="urn:microsoft.com/office/officeart/2005/8/layout/orgChart1"/>
    <dgm:cxn modelId="{7F6F5A36-A769-4DC7-8A40-FB995B29F70A}" type="presParOf" srcId="{2307B98A-337D-4B2A-A632-A708954160B3}" destId="{7EEBF684-552E-4F0F-A841-2134E69934DE}" srcOrd="2" destOrd="0" presId="urn:microsoft.com/office/officeart/2005/8/layout/orgChart1"/>
    <dgm:cxn modelId="{C2E6F1C6-FDDC-420B-931D-42059C33FD34}" type="presParOf" srcId="{63D9B3D2-0C24-4CA6-9E0E-1B4A80309DA3}" destId="{67699037-FFFE-4AC1-9A78-2EF7C25A11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D5D08-2E2A-4CFE-B20C-A50FAE50F7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83B19DFA-7668-4466-A79A-8C5C3CB7EC28}">
      <dgm:prSet phldrT="[Texto]" custT="1"/>
      <dgm:spPr>
        <a:solidFill>
          <a:srgbClr val="C00000"/>
        </a:solidFill>
      </dgm:spPr>
      <dgm:t>
        <a:bodyPr/>
        <a:lstStyle/>
        <a:p>
          <a:r>
            <a:rPr lang="es-MX" sz="2800" b="1" dirty="0" smtClean="0"/>
            <a:t>Selección adversa</a:t>
          </a:r>
          <a:endParaRPr lang="es-MX" sz="2800" dirty="0"/>
        </a:p>
      </dgm:t>
    </dgm:pt>
    <dgm:pt modelId="{0A9049F5-C43A-452C-8AD1-C3C2CE480E83}" type="parTrans" cxnId="{49A3FF59-731E-4066-87DB-590FEDE1CCBC}">
      <dgm:prSet/>
      <dgm:spPr/>
      <dgm:t>
        <a:bodyPr/>
        <a:lstStyle/>
        <a:p>
          <a:endParaRPr lang="es-MX"/>
        </a:p>
      </dgm:t>
    </dgm:pt>
    <dgm:pt modelId="{68DCBFFC-E1CA-42BD-9B11-9A773B337980}" type="sibTrans" cxnId="{49A3FF59-731E-4066-87DB-590FEDE1CCBC}">
      <dgm:prSet/>
      <dgm:spPr/>
      <dgm:t>
        <a:bodyPr/>
        <a:lstStyle/>
        <a:p>
          <a:endParaRPr lang="es-MX"/>
        </a:p>
      </dgm:t>
    </dgm:pt>
    <dgm:pt modelId="{5C2CA94B-DF48-4309-BECC-9CB6FA142B89}">
      <dgm:prSet phldrT="[Texto]" custT="1"/>
      <dgm:spPr/>
      <dgm:t>
        <a:bodyPr/>
        <a:lstStyle/>
        <a:p>
          <a:r>
            <a:rPr lang="es-MX" sz="1800" dirty="0" smtClean="0"/>
            <a:t>el agente de evaluación de la conformidad naturalmente posee información sobre sus atributos de la que carece el regulador, quien no puede saber si está seleccionando al </a:t>
          </a:r>
          <a:r>
            <a:rPr lang="es-MX" sz="1800" u="none" dirty="0" smtClean="0"/>
            <a:t>idóneo </a:t>
          </a:r>
          <a:r>
            <a:rPr lang="es-MX" sz="1800" dirty="0" smtClean="0"/>
            <a:t>para realizar las funciones que busca delegar.</a:t>
          </a:r>
          <a:endParaRPr lang="es-MX" sz="1800" dirty="0"/>
        </a:p>
      </dgm:t>
    </dgm:pt>
    <dgm:pt modelId="{33948BAF-734C-4E15-ABDB-6EE8DD7F3868}" type="parTrans" cxnId="{8F2B0826-70A8-4D94-AFF9-BDF4E6653159}">
      <dgm:prSet/>
      <dgm:spPr/>
      <dgm:t>
        <a:bodyPr/>
        <a:lstStyle/>
        <a:p>
          <a:endParaRPr lang="es-MX"/>
        </a:p>
      </dgm:t>
    </dgm:pt>
    <dgm:pt modelId="{B580D92E-36F5-421F-9511-448453FE0D47}" type="sibTrans" cxnId="{8F2B0826-70A8-4D94-AFF9-BDF4E6653159}">
      <dgm:prSet/>
      <dgm:spPr/>
      <dgm:t>
        <a:bodyPr/>
        <a:lstStyle/>
        <a:p>
          <a:endParaRPr lang="es-MX"/>
        </a:p>
      </dgm:t>
    </dgm:pt>
    <dgm:pt modelId="{FCF61EC4-6312-46C9-887F-C910A6329244}">
      <dgm:prSet phldrT="[Texto]" custT="1"/>
      <dgm:spPr>
        <a:solidFill>
          <a:schemeClr val="accent5">
            <a:lumMod val="75000"/>
          </a:schemeClr>
        </a:solidFill>
      </dgm:spPr>
      <dgm:t>
        <a:bodyPr/>
        <a:lstStyle/>
        <a:p>
          <a:r>
            <a:rPr lang="es-MX" sz="2800" b="1" dirty="0" smtClean="0"/>
            <a:t>Riesgo moral</a:t>
          </a:r>
          <a:endParaRPr lang="es-MX" sz="2800" dirty="0"/>
        </a:p>
      </dgm:t>
    </dgm:pt>
    <dgm:pt modelId="{3C683A11-2F91-4AE3-B9C0-D81FCB8B926B}" type="parTrans" cxnId="{04F68859-A9E4-4694-8E2C-9C5241238019}">
      <dgm:prSet/>
      <dgm:spPr/>
      <dgm:t>
        <a:bodyPr/>
        <a:lstStyle/>
        <a:p>
          <a:endParaRPr lang="es-MX"/>
        </a:p>
      </dgm:t>
    </dgm:pt>
    <dgm:pt modelId="{9958A56D-9429-4C28-A3C7-C0C1E4C01582}" type="sibTrans" cxnId="{04F68859-A9E4-4694-8E2C-9C5241238019}">
      <dgm:prSet/>
      <dgm:spPr/>
      <dgm:t>
        <a:bodyPr/>
        <a:lstStyle/>
        <a:p>
          <a:endParaRPr lang="es-MX"/>
        </a:p>
      </dgm:t>
    </dgm:pt>
    <dgm:pt modelId="{776CD025-9B89-44AB-AC99-14E876DE9404}">
      <dgm:prSet phldrT="[Texto]" custT="1"/>
      <dgm:spPr/>
      <dgm:t>
        <a:bodyPr/>
        <a:lstStyle/>
        <a:p>
          <a:r>
            <a:rPr lang="es-MX" sz="1800" dirty="0" smtClean="0"/>
            <a:t>las acciones del agente de evaluación de la conformidad no son directamente observables por el regulador y los costos de monitoreo pueden ser muy altos. </a:t>
          </a:r>
          <a:endParaRPr lang="es-MX" sz="1800" dirty="0"/>
        </a:p>
      </dgm:t>
    </dgm:pt>
    <dgm:pt modelId="{0BB47C0E-709E-4E8B-B920-FCF4024ADEED}" type="parTrans" cxnId="{6C498D0E-46AC-4B9F-8FF1-D2D91F3C700B}">
      <dgm:prSet/>
      <dgm:spPr/>
      <dgm:t>
        <a:bodyPr/>
        <a:lstStyle/>
        <a:p>
          <a:endParaRPr lang="es-MX"/>
        </a:p>
      </dgm:t>
    </dgm:pt>
    <dgm:pt modelId="{356E2104-6E34-448D-804F-F3A726CE8DD8}" type="sibTrans" cxnId="{6C498D0E-46AC-4B9F-8FF1-D2D91F3C700B}">
      <dgm:prSet/>
      <dgm:spPr/>
      <dgm:t>
        <a:bodyPr/>
        <a:lstStyle/>
        <a:p>
          <a:endParaRPr lang="es-MX"/>
        </a:p>
      </dgm:t>
    </dgm:pt>
    <dgm:pt modelId="{8FD41FA9-970F-4344-94F5-544B85B6D19B}">
      <dgm:prSet phldrT="[Texto]" custT="1"/>
      <dgm:spPr>
        <a:solidFill>
          <a:srgbClr val="FFC000"/>
        </a:solidFill>
      </dgm:spPr>
      <dgm:t>
        <a:bodyPr/>
        <a:lstStyle/>
        <a:p>
          <a:r>
            <a:rPr lang="es-MX" sz="2800" b="1" dirty="0" smtClean="0"/>
            <a:t>Choques externos</a:t>
          </a:r>
          <a:endParaRPr lang="es-MX" sz="2800" dirty="0"/>
        </a:p>
      </dgm:t>
    </dgm:pt>
    <dgm:pt modelId="{02682081-BA7C-4C8D-9EB5-3C2E283C8607}" type="parTrans" cxnId="{09B4B63D-EC95-428B-998C-0E88051C40FC}">
      <dgm:prSet/>
      <dgm:spPr/>
      <dgm:t>
        <a:bodyPr/>
        <a:lstStyle/>
        <a:p>
          <a:endParaRPr lang="es-MX"/>
        </a:p>
      </dgm:t>
    </dgm:pt>
    <dgm:pt modelId="{717548D2-C801-470D-B9A0-C180036204C5}" type="sibTrans" cxnId="{09B4B63D-EC95-428B-998C-0E88051C40FC}">
      <dgm:prSet/>
      <dgm:spPr/>
      <dgm:t>
        <a:bodyPr/>
        <a:lstStyle/>
        <a:p>
          <a:endParaRPr lang="es-MX"/>
        </a:p>
      </dgm:t>
    </dgm:pt>
    <dgm:pt modelId="{E827EB88-80B7-487C-B64E-D37E281BEB64}">
      <dgm:prSet phldrT="[Texto]" custT="1"/>
      <dgm:spPr/>
      <dgm:t>
        <a:bodyPr/>
        <a:lstStyle/>
        <a:p>
          <a:r>
            <a:rPr lang="es-MX" sz="1800" dirty="0" smtClean="0"/>
            <a:t>el resultado de las decisiones del agente puede verse afectado por choques externos no observables por parte del principal, por lo que el agente puede argumentar que la entrega de malos resultados no es su responsabilidad.</a:t>
          </a:r>
          <a:endParaRPr lang="es-MX" sz="1800" dirty="0"/>
        </a:p>
      </dgm:t>
    </dgm:pt>
    <dgm:pt modelId="{F2715028-B25C-4C5E-BB2A-BE9B002A5431}" type="parTrans" cxnId="{AAE0EE22-DEED-464D-B37F-2D1E4690DA66}">
      <dgm:prSet/>
      <dgm:spPr/>
      <dgm:t>
        <a:bodyPr/>
        <a:lstStyle/>
        <a:p>
          <a:endParaRPr lang="es-MX"/>
        </a:p>
      </dgm:t>
    </dgm:pt>
    <dgm:pt modelId="{0A3E6DF7-0FEE-459C-B009-427F6784A028}" type="sibTrans" cxnId="{AAE0EE22-DEED-464D-B37F-2D1E4690DA66}">
      <dgm:prSet/>
      <dgm:spPr/>
      <dgm:t>
        <a:bodyPr/>
        <a:lstStyle/>
        <a:p>
          <a:endParaRPr lang="es-MX"/>
        </a:p>
      </dgm:t>
    </dgm:pt>
    <dgm:pt modelId="{D23D3838-77B2-45E5-826F-20524DB62583}" type="pres">
      <dgm:prSet presAssocID="{4D6D5D08-2E2A-4CFE-B20C-A50FAE50F74A}" presName="Name0" presStyleCnt="0">
        <dgm:presLayoutVars>
          <dgm:dir/>
          <dgm:animLvl val="lvl"/>
          <dgm:resizeHandles val="exact"/>
        </dgm:presLayoutVars>
      </dgm:prSet>
      <dgm:spPr/>
      <dgm:t>
        <a:bodyPr/>
        <a:lstStyle/>
        <a:p>
          <a:endParaRPr lang="es-MX"/>
        </a:p>
      </dgm:t>
    </dgm:pt>
    <dgm:pt modelId="{378579FB-1C7B-440F-A8FF-266D925FCDD7}" type="pres">
      <dgm:prSet presAssocID="{83B19DFA-7668-4466-A79A-8C5C3CB7EC28}" presName="linNode" presStyleCnt="0"/>
      <dgm:spPr/>
    </dgm:pt>
    <dgm:pt modelId="{FD3B821F-B37D-4093-8D10-2B7CE3E92328}" type="pres">
      <dgm:prSet presAssocID="{83B19DFA-7668-4466-A79A-8C5C3CB7EC28}" presName="parentText" presStyleLbl="node1" presStyleIdx="0" presStyleCnt="3">
        <dgm:presLayoutVars>
          <dgm:chMax val="1"/>
          <dgm:bulletEnabled val="1"/>
        </dgm:presLayoutVars>
      </dgm:prSet>
      <dgm:spPr/>
      <dgm:t>
        <a:bodyPr/>
        <a:lstStyle/>
        <a:p>
          <a:endParaRPr lang="es-MX"/>
        </a:p>
      </dgm:t>
    </dgm:pt>
    <dgm:pt modelId="{3D891B1C-4478-481F-A9E6-BE72188CEE7C}" type="pres">
      <dgm:prSet presAssocID="{83B19DFA-7668-4466-A79A-8C5C3CB7EC28}" presName="descendantText" presStyleLbl="alignAccFollowNode1" presStyleIdx="0" presStyleCnt="3">
        <dgm:presLayoutVars>
          <dgm:bulletEnabled val="1"/>
        </dgm:presLayoutVars>
      </dgm:prSet>
      <dgm:spPr/>
      <dgm:t>
        <a:bodyPr/>
        <a:lstStyle/>
        <a:p>
          <a:endParaRPr lang="es-MX"/>
        </a:p>
      </dgm:t>
    </dgm:pt>
    <dgm:pt modelId="{FDAA0A8E-B4B2-4EBA-8390-E2376BAAFED9}" type="pres">
      <dgm:prSet presAssocID="{68DCBFFC-E1CA-42BD-9B11-9A773B337980}" presName="sp" presStyleCnt="0"/>
      <dgm:spPr/>
    </dgm:pt>
    <dgm:pt modelId="{FE916307-0739-41A8-A05F-481ECED09138}" type="pres">
      <dgm:prSet presAssocID="{FCF61EC4-6312-46C9-887F-C910A6329244}" presName="linNode" presStyleCnt="0"/>
      <dgm:spPr/>
    </dgm:pt>
    <dgm:pt modelId="{4051558D-AB4B-407B-B200-243311B0FA81}" type="pres">
      <dgm:prSet presAssocID="{FCF61EC4-6312-46C9-887F-C910A6329244}" presName="parentText" presStyleLbl="node1" presStyleIdx="1" presStyleCnt="3">
        <dgm:presLayoutVars>
          <dgm:chMax val="1"/>
          <dgm:bulletEnabled val="1"/>
        </dgm:presLayoutVars>
      </dgm:prSet>
      <dgm:spPr/>
      <dgm:t>
        <a:bodyPr/>
        <a:lstStyle/>
        <a:p>
          <a:endParaRPr lang="es-MX"/>
        </a:p>
      </dgm:t>
    </dgm:pt>
    <dgm:pt modelId="{29B7988A-D41B-40BA-973F-E825C12E9BA2}" type="pres">
      <dgm:prSet presAssocID="{FCF61EC4-6312-46C9-887F-C910A6329244}" presName="descendantText" presStyleLbl="alignAccFollowNode1" presStyleIdx="1" presStyleCnt="3">
        <dgm:presLayoutVars>
          <dgm:bulletEnabled val="1"/>
        </dgm:presLayoutVars>
      </dgm:prSet>
      <dgm:spPr/>
      <dgm:t>
        <a:bodyPr/>
        <a:lstStyle/>
        <a:p>
          <a:endParaRPr lang="es-MX"/>
        </a:p>
      </dgm:t>
    </dgm:pt>
    <dgm:pt modelId="{3637B0F8-E89A-4B6C-BF90-69501BBE6EAA}" type="pres">
      <dgm:prSet presAssocID="{9958A56D-9429-4C28-A3C7-C0C1E4C01582}" presName="sp" presStyleCnt="0"/>
      <dgm:spPr/>
    </dgm:pt>
    <dgm:pt modelId="{26F2A319-4318-4F0C-8D9C-451496C737E8}" type="pres">
      <dgm:prSet presAssocID="{8FD41FA9-970F-4344-94F5-544B85B6D19B}" presName="linNode" presStyleCnt="0"/>
      <dgm:spPr/>
    </dgm:pt>
    <dgm:pt modelId="{30970765-8669-429A-8E25-CABD3551678E}" type="pres">
      <dgm:prSet presAssocID="{8FD41FA9-970F-4344-94F5-544B85B6D19B}" presName="parentText" presStyleLbl="node1" presStyleIdx="2" presStyleCnt="3">
        <dgm:presLayoutVars>
          <dgm:chMax val="1"/>
          <dgm:bulletEnabled val="1"/>
        </dgm:presLayoutVars>
      </dgm:prSet>
      <dgm:spPr/>
      <dgm:t>
        <a:bodyPr/>
        <a:lstStyle/>
        <a:p>
          <a:endParaRPr lang="es-MX"/>
        </a:p>
      </dgm:t>
    </dgm:pt>
    <dgm:pt modelId="{7349EDBB-68BE-441A-A095-3B9E540EA6B8}" type="pres">
      <dgm:prSet presAssocID="{8FD41FA9-970F-4344-94F5-544B85B6D19B}" presName="descendantText" presStyleLbl="alignAccFollowNode1" presStyleIdx="2" presStyleCnt="3">
        <dgm:presLayoutVars>
          <dgm:bulletEnabled val="1"/>
        </dgm:presLayoutVars>
      </dgm:prSet>
      <dgm:spPr/>
      <dgm:t>
        <a:bodyPr/>
        <a:lstStyle/>
        <a:p>
          <a:endParaRPr lang="es-MX"/>
        </a:p>
      </dgm:t>
    </dgm:pt>
  </dgm:ptLst>
  <dgm:cxnLst>
    <dgm:cxn modelId="{4B7E3AD3-03EB-4FB2-AC7A-1D4C60D9CA36}" type="presOf" srcId="{4D6D5D08-2E2A-4CFE-B20C-A50FAE50F74A}" destId="{D23D3838-77B2-45E5-826F-20524DB62583}" srcOrd="0" destOrd="0" presId="urn:microsoft.com/office/officeart/2005/8/layout/vList5"/>
    <dgm:cxn modelId="{8F2B0826-70A8-4D94-AFF9-BDF4E6653159}" srcId="{83B19DFA-7668-4466-A79A-8C5C3CB7EC28}" destId="{5C2CA94B-DF48-4309-BECC-9CB6FA142B89}" srcOrd="0" destOrd="0" parTransId="{33948BAF-734C-4E15-ABDB-6EE8DD7F3868}" sibTransId="{B580D92E-36F5-421F-9511-448453FE0D47}"/>
    <dgm:cxn modelId="{AAE0EE22-DEED-464D-B37F-2D1E4690DA66}" srcId="{8FD41FA9-970F-4344-94F5-544B85B6D19B}" destId="{E827EB88-80B7-487C-B64E-D37E281BEB64}" srcOrd="0" destOrd="0" parTransId="{F2715028-B25C-4C5E-BB2A-BE9B002A5431}" sibTransId="{0A3E6DF7-0FEE-459C-B009-427F6784A028}"/>
    <dgm:cxn modelId="{91CE77D9-B6AC-4532-B6E9-AF1707FDF8A1}" type="presOf" srcId="{776CD025-9B89-44AB-AC99-14E876DE9404}" destId="{29B7988A-D41B-40BA-973F-E825C12E9BA2}" srcOrd="0" destOrd="0" presId="urn:microsoft.com/office/officeart/2005/8/layout/vList5"/>
    <dgm:cxn modelId="{6B2521DA-F6F4-446C-AB87-A9E1180515DD}" type="presOf" srcId="{8FD41FA9-970F-4344-94F5-544B85B6D19B}" destId="{30970765-8669-429A-8E25-CABD3551678E}" srcOrd="0" destOrd="0" presId="urn:microsoft.com/office/officeart/2005/8/layout/vList5"/>
    <dgm:cxn modelId="{6C498D0E-46AC-4B9F-8FF1-D2D91F3C700B}" srcId="{FCF61EC4-6312-46C9-887F-C910A6329244}" destId="{776CD025-9B89-44AB-AC99-14E876DE9404}" srcOrd="0" destOrd="0" parTransId="{0BB47C0E-709E-4E8B-B920-FCF4024ADEED}" sibTransId="{356E2104-6E34-448D-804F-F3A726CE8DD8}"/>
    <dgm:cxn modelId="{49A3FF59-731E-4066-87DB-590FEDE1CCBC}" srcId="{4D6D5D08-2E2A-4CFE-B20C-A50FAE50F74A}" destId="{83B19DFA-7668-4466-A79A-8C5C3CB7EC28}" srcOrd="0" destOrd="0" parTransId="{0A9049F5-C43A-452C-8AD1-C3C2CE480E83}" sibTransId="{68DCBFFC-E1CA-42BD-9B11-9A773B337980}"/>
    <dgm:cxn modelId="{55BB2B05-BC09-4ABF-A1C9-CE77528161FB}" type="presOf" srcId="{FCF61EC4-6312-46C9-887F-C910A6329244}" destId="{4051558D-AB4B-407B-B200-243311B0FA81}" srcOrd="0" destOrd="0" presId="urn:microsoft.com/office/officeart/2005/8/layout/vList5"/>
    <dgm:cxn modelId="{04F68859-A9E4-4694-8E2C-9C5241238019}" srcId="{4D6D5D08-2E2A-4CFE-B20C-A50FAE50F74A}" destId="{FCF61EC4-6312-46C9-887F-C910A6329244}" srcOrd="1" destOrd="0" parTransId="{3C683A11-2F91-4AE3-B9C0-D81FCB8B926B}" sibTransId="{9958A56D-9429-4C28-A3C7-C0C1E4C01582}"/>
    <dgm:cxn modelId="{09B4B63D-EC95-428B-998C-0E88051C40FC}" srcId="{4D6D5D08-2E2A-4CFE-B20C-A50FAE50F74A}" destId="{8FD41FA9-970F-4344-94F5-544B85B6D19B}" srcOrd="2" destOrd="0" parTransId="{02682081-BA7C-4C8D-9EB5-3C2E283C8607}" sibTransId="{717548D2-C801-470D-B9A0-C180036204C5}"/>
    <dgm:cxn modelId="{225FDBB5-A8C0-4383-BC65-17C7C2D4ED41}" type="presOf" srcId="{E827EB88-80B7-487C-B64E-D37E281BEB64}" destId="{7349EDBB-68BE-441A-A095-3B9E540EA6B8}" srcOrd="0" destOrd="0" presId="urn:microsoft.com/office/officeart/2005/8/layout/vList5"/>
    <dgm:cxn modelId="{8973877C-7FCE-41F6-9BD0-6875A7DFF4F9}" type="presOf" srcId="{83B19DFA-7668-4466-A79A-8C5C3CB7EC28}" destId="{FD3B821F-B37D-4093-8D10-2B7CE3E92328}" srcOrd="0" destOrd="0" presId="urn:microsoft.com/office/officeart/2005/8/layout/vList5"/>
    <dgm:cxn modelId="{7A693A78-3DEA-47E6-920A-BF442AA7DD95}" type="presOf" srcId="{5C2CA94B-DF48-4309-BECC-9CB6FA142B89}" destId="{3D891B1C-4478-481F-A9E6-BE72188CEE7C}" srcOrd="0" destOrd="0" presId="urn:microsoft.com/office/officeart/2005/8/layout/vList5"/>
    <dgm:cxn modelId="{8EF23F17-20FF-4CBF-ACE1-2CEE817010D2}" type="presParOf" srcId="{D23D3838-77B2-45E5-826F-20524DB62583}" destId="{378579FB-1C7B-440F-A8FF-266D925FCDD7}" srcOrd="0" destOrd="0" presId="urn:microsoft.com/office/officeart/2005/8/layout/vList5"/>
    <dgm:cxn modelId="{2985E41D-BA50-4B6E-8CCC-70B546647BBC}" type="presParOf" srcId="{378579FB-1C7B-440F-A8FF-266D925FCDD7}" destId="{FD3B821F-B37D-4093-8D10-2B7CE3E92328}" srcOrd="0" destOrd="0" presId="urn:microsoft.com/office/officeart/2005/8/layout/vList5"/>
    <dgm:cxn modelId="{FEE28E21-7F04-4E83-83B6-F2577C244F05}" type="presParOf" srcId="{378579FB-1C7B-440F-A8FF-266D925FCDD7}" destId="{3D891B1C-4478-481F-A9E6-BE72188CEE7C}" srcOrd="1" destOrd="0" presId="urn:microsoft.com/office/officeart/2005/8/layout/vList5"/>
    <dgm:cxn modelId="{223A350A-E1F0-470E-95F3-F627849A452C}" type="presParOf" srcId="{D23D3838-77B2-45E5-826F-20524DB62583}" destId="{FDAA0A8E-B4B2-4EBA-8390-E2376BAAFED9}" srcOrd="1" destOrd="0" presId="urn:microsoft.com/office/officeart/2005/8/layout/vList5"/>
    <dgm:cxn modelId="{A254AFD1-0E29-4C30-837A-CC2A28A360A9}" type="presParOf" srcId="{D23D3838-77B2-45E5-826F-20524DB62583}" destId="{FE916307-0739-41A8-A05F-481ECED09138}" srcOrd="2" destOrd="0" presId="urn:microsoft.com/office/officeart/2005/8/layout/vList5"/>
    <dgm:cxn modelId="{0AD66498-0AD1-4F45-BBB0-3C447570F86D}" type="presParOf" srcId="{FE916307-0739-41A8-A05F-481ECED09138}" destId="{4051558D-AB4B-407B-B200-243311B0FA81}" srcOrd="0" destOrd="0" presId="urn:microsoft.com/office/officeart/2005/8/layout/vList5"/>
    <dgm:cxn modelId="{1E835ED7-184A-489F-9F3B-651C7E6ABAD1}" type="presParOf" srcId="{FE916307-0739-41A8-A05F-481ECED09138}" destId="{29B7988A-D41B-40BA-973F-E825C12E9BA2}" srcOrd="1" destOrd="0" presId="urn:microsoft.com/office/officeart/2005/8/layout/vList5"/>
    <dgm:cxn modelId="{7FEA5D16-7F65-46B9-B91F-F63E06DBD1F7}" type="presParOf" srcId="{D23D3838-77B2-45E5-826F-20524DB62583}" destId="{3637B0F8-E89A-4B6C-BF90-69501BBE6EAA}" srcOrd="3" destOrd="0" presId="urn:microsoft.com/office/officeart/2005/8/layout/vList5"/>
    <dgm:cxn modelId="{2619F49E-499D-4948-84CD-181CFD909CAA}" type="presParOf" srcId="{D23D3838-77B2-45E5-826F-20524DB62583}" destId="{26F2A319-4318-4F0C-8D9C-451496C737E8}" srcOrd="4" destOrd="0" presId="urn:microsoft.com/office/officeart/2005/8/layout/vList5"/>
    <dgm:cxn modelId="{CA0A5973-A0A9-44F5-949A-B1DD9C399671}" type="presParOf" srcId="{26F2A319-4318-4F0C-8D9C-451496C737E8}" destId="{30970765-8669-429A-8E25-CABD3551678E}" srcOrd="0" destOrd="0" presId="urn:microsoft.com/office/officeart/2005/8/layout/vList5"/>
    <dgm:cxn modelId="{7C49795E-7061-4D39-8586-9AFA2926ECFD}" type="presParOf" srcId="{26F2A319-4318-4F0C-8D9C-451496C737E8}" destId="{7349EDBB-68BE-441A-A095-3B9E540EA6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F0D71-5AB1-4008-B1E9-4F85DD24FF55}" type="datetimeFigureOut">
              <a:rPr lang="es-MX" smtClean="0"/>
              <a:pPr/>
              <a:t>10/02/2016</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D357F-1057-4953-B0C7-5A6A57D4C904}" type="slidenum">
              <a:rPr lang="es-MX" smtClean="0"/>
              <a:pPr/>
              <a:t>‹Nº›</a:t>
            </a:fld>
            <a:endParaRPr lang="es-MX" dirty="0"/>
          </a:p>
        </p:txBody>
      </p:sp>
    </p:spTree>
    <p:extLst>
      <p:ext uri="{BB962C8B-B14F-4D97-AF65-F5344CB8AC3E}">
        <p14:creationId xmlns:p14="http://schemas.microsoft.com/office/powerpoint/2010/main" val="47291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2012-01-05 fondo ance 2012_2.jpg"/>
          <p:cNvPicPr>
            <a:picLocks noChangeAspect="1"/>
          </p:cNvPicPr>
          <p:nvPr userDrawn="1"/>
        </p:nvPicPr>
        <p:blipFill>
          <a:blip r:embed="rId4"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p:nvPr/>
        </p:nvPicPr>
        <p:blipFill rotWithShape="1">
          <a:blip r:embed="rId2">
            <a:extLst>
              <a:ext uri="{28A0092B-C50C-407E-A947-70E740481C1C}">
                <a14:useLocalDpi xmlns:a14="http://schemas.microsoft.com/office/drawing/2010/main" val="0"/>
              </a:ext>
            </a:extLst>
          </a:blip>
          <a:srcRect r="65595"/>
          <a:stretch/>
        </p:blipFill>
        <p:spPr bwMode="auto">
          <a:xfrm>
            <a:off x="864096" y="908720"/>
            <a:ext cx="2162106" cy="876189"/>
          </a:xfrm>
          <a:prstGeom prst="rect">
            <a:avLst/>
          </a:prstGeom>
          <a:noFill/>
          <a:ln>
            <a:noFill/>
          </a:ln>
          <a:extLst>
            <a:ext uri="{53640926-AAD7-44D8-BBD7-CCE9431645EC}">
              <a14:shadowObscured xmlns:a14="http://schemas.microsoft.com/office/drawing/2010/main"/>
            </a:ext>
          </a:extLst>
        </p:spPr>
      </p:pic>
      <p:pic>
        <p:nvPicPr>
          <p:cNvPr id="13" name="Picture 2" descr="standards_alliance_stacked"/>
          <p:cNvPicPr/>
          <p:nvPr/>
        </p:nvPicPr>
        <p:blipFill>
          <a:blip r:embed="rId3">
            <a:extLst>
              <a:ext uri="{28A0092B-C50C-407E-A947-70E740481C1C}">
                <a14:useLocalDpi xmlns:a14="http://schemas.microsoft.com/office/drawing/2010/main" val="0"/>
              </a:ext>
            </a:extLst>
          </a:blip>
          <a:srcRect/>
          <a:stretch>
            <a:fillRect/>
          </a:stretch>
        </p:blipFill>
        <p:spPr bwMode="auto">
          <a:xfrm>
            <a:off x="3026202" y="908721"/>
            <a:ext cx="1865914" cy="866346"/>
          </a:xfrm>
          <a:prstGeom prst="rect">
            <a:avLst/>
          </a:prstGeom>
          <a:noFill/>
          <a:ln>
            <a:noFill/>
          </a:ln>
        </p:spPr>
      </p:pic>
      <p:pic>
        <p:nvPicPr>
          <p:cNvPr id="14" name="Picture 1" descr="hands_log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96" y="1929814"/>
            <a:ext cx="4028020" cy="2003242"/>
          </a:xfrm>
          <a:prstGeom prst="rect">
            <a:avLst/>
          </a:prstGeom>
          <a:noFill/>
          <a:ln>
            <a:noFill/>
          </a:ln>
        </p:spPr>
      </p:pic>
      <p:sp>
        <p:nvSpPr>
          <p:cNvPr id="2" name="Rectángulo 1"/>
          <p:cNvSpPr/>
          <p:nvPr/>
        </p:nvSpPr>
        <p:spPr>
          <a:xfrm>
            <a:off x="5292080" y="1882050"/>
            <a:ext cx="3096344" cy="1938992"/>
          </a:xfrm>
          <a:prstGeom prst="rect">
            <a:avLst/>
          </a:prstGeom>
        </p:spPr>
        <p:txBody>
          <a:bodyPr wrap="square">
            <a:spAutoFit/>
          </a:bodyPr>
          <a:lstStyle/>
          <a:p>
            <a:r>
              <a:rPr lang="es-MX" sz="2400" b="1" dirty="0">
                <a:solidFill>
                  <a:srgbClr val="76923C"/>
                </a:solidFill>
                <a:latin typeface="Calibri" panose="020F0502020204030204" pitchFamily="34" charset="0"/>
                <a:ea typeface="Calibri" panose="020F0502020204030204" pitchFamily="34" charset="0"/>
                <a:cs typeface="Times New Roman" panose="02020603050405020304" pitchFamily="18" charset="0"/>
              </a:rPr>
              <a:t>Taller Avanzado sobre Obstáculos Técnicos al Comercio para Reguladores Mexicanos</a:t>
            </a:r>
            <a:endParaRPr lang="es-MX" sz="2400" dirty="0"/>
          </a:p>
        </p:txBody>
      </p:sp>
      <p:cxnSp>
        <p:nvCxnSpPr>
          <p:cNvPr id="4" name="Conector recto 3"/>
          <p:cNvCxnSpPr/>
          <p:nvPr/>
        </p:nvCxnSpPr>
        <p:spPr>
          <a:xfrm flipH="1">
            <a:off x="5148064" y="1785798"/>
            <a:ext cx="32084" cy="20352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2286000" y="4366845"/>
            <a:ext cx="4572000" cy="646331"/>
          </a:xfrm>
          <a:prstGeom prst="rect">
            <a:avLst/>
          </a:prstGeom>
        </p:spPr>
        <p:txBody>
          <a:bodyPr>
            <a:spAutoFit/>
          </a:bodyPr>
          <a:lstStyle/>
          <a:p>
            <a:pPr algn="ctr"/>
            <a:r>
              <a:rPr lang="es-MX" b="1" dirty="0">
                <a:solidFill>
                  <a:schemeClr val="accent1">
                    <a:lumMod val="75000"/>
                  </a:schemeClr>
                </a:solidFill>
                <a:latin typeface="Calibri" panose="020F0502020204030204" pitchFamily="34" charset="0"/>
                <a:cs typeface="Times New Roman" panose="02020603050405020304" pitchFamily="18" charset="0"/>
              </a:rPr>
              <a:t>Diferentes enfoques para la evaluación de la conformidad </a:t>
            </a:r>
          </a:p>
        </p:txBody>
      </p:sp>
      <p:sp>
        <p:nvSpPr>
          <p:cNvPr id="19" name="Rectángulo 18"/>
          <p:cNvSpPr/>
          <p:nvPr/>
        </p:nvSpPr>
        <p:spPr>
          <a:xfrm>
            <a:off x="3655352" y="5805264"/>
            <a:ext cx="1780744" cy="388696"/>
          </a:xfrm>
          <a:prstGeom prst="rect">
            <a:avLst/>
          </a:prstGeom>
        </p:spPr>
        <p:txBody>
          <a:bodyPr wrap="none">
            <a:spAutoFit/>
          </a:bodyPr>
          <a:lstStyle/>
          <a:p>
            <a:pPr algn="ct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Febrero </a:t>
            </a:r>
            <a:r>
              <a:rPr lang="es-MX" dirty="0" smtClean="0">
                <a:latin typeface="Calibri" panose="020F0502020204030204" pitchFamily="34" charset="0"/>
                <a:ea typeface="Calibri" panose="020F0502020204030204" pitchFamily="34" charset="0"/>
                <a:cs typeface="Times New Roman" panose="02020603050405020304" pitchFamily="18" charset="0"/>
              </a:rPr>
              <a:t>10</a:t>
            </a:r>
            <a:r>
              <a:rPr lang="es-MX" dirty="0">
                <a:latin typeface="Calibri" panose="020F0502020204030204" pitchFamily="34" charset="0"/>
                <a:ea typeface="Calibri" panose="020F0502020204030204" pitchFamily="34" charset="0"/>
                <a:cs typeface="Times New Roman" panose="02020603050405020304" pitchFamily="18" charset="0"/>
              </a:rPr>
              <a:t>, 2016</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31992142"/>
              </p:ext>
            </p:extLst>
          </p:nvPr>
        </p:nvGraphicFramePr>
        <p:xfrm>
          <a:off x="395536" y="1014224"/>
          <a:ext cx="8424936" cy="5079072"/>
        </p:xfrm>
        <a:graphic>
          <a:graphicData uri="http://schemas.openxmlformats.org/drawingml/2006/table">
            <a:tbl>
              <a:tblPr>
                <a:tableStyleId>{5C22544A-7EE6-4342-B048-85BDC9FD1C3A}</a:tableStyleId>
              </a:tblPr>
              <a:tblGrid>
                <a:gridCol w="1611234"/>
                <a:gridCol w="6813702"/>
              </a:tblGrid>
              <a:tr h="452696">
                <a:tc>
                  <a:txBody>
                    <a:bodyPr/>
                    <a:lstStyle/>
                    <a:p>
                      <a:pPr algn="l">
                        <a:spcAft>
                          <a:spcPts val="0"/>
                        </a:spcAft>
                      </a:pPr>
                      <a:r>
                        <a:rPr lang="es-MX" sz="1600" dirty="0">
                          <a:effectLst/>
                          <a:latin typeface="Arial" panose="020B0604020202020204" pitchFamily="34" charset="0"/>
                          <a:cs typeface="Arial" panose="020B0604020202020204" pitchFamily="34" charset="0"/>
                        </a:rPr>
                        <a:t> </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gn="ctr">
                        <a:spcAft>
                          <a:spcPts val="0"/>
                        </a:spcAft>
                      </a:pPr>
                      <a:r>
                        <a:rPr lang="es-ES" sz="1600" b="1" kern="0" dirty="0" smtClean="0">
                          <a:effectLst/>
                          <a:latin typeface="Arial" panose="020B0604020202020204" pitchFamily="34" charset="0"/>
                          <a:cs typeface="Arial" panose="020B0604020202020204" pitchFamily="34" charset="0"/>
                        </a:rPr>
                        <a:t>Pruebas</a:t>
                      </a:r>
                      <a:r>
                        <a:rPr lang="es-ES" sz="1600" b="1" kern="0" baseline="0" dirty="0" smtClean="0">
                          <a:effectLst/>
                          <a:latin typeface="Arial" panose="020B0604020202020204" pitchFamily="34" charset="0"/>
                          <a:cs typeface="Arial" panose="020B0604020202020204" pitchFamily="34" charset="0"/>
                        </a:rPr>
                        <a:t> tipo</a:t>
                      </a:r>
                      <a:endParaRPr lang="es-MX" sz="1600" b="1" kern="0" dirty="0">
                        <a:effectLst/>
                        <a:latin typeface="Arial" panose="020B0604020202020204" pitchFamily="34" charset="0"/>
                        <a:cs typeface="Arial" panose="020B0604020202020204" pitchFamily="34" charset="0"/>
                      </a:endParaRPr>
                    </a:p>
                  </a:txBody>
                  <a:tcPr marL="44450" marR="44450" marT="0" marB="0"/>
                </a:tc>
              </a:tr>
              <a:tr h="864096">
                <a:tc>
                  <a:txBody>
                    <a:bodyPr/>
                    <a:lstStyle/>
                    <a:p>
                      <a:pPr algn="l">
                        <a:spcAft>
                          <a:spcPts val="0"/>
                        </a:spcAft>
                      </a:pPr>
                      <a:r>
                        <a:rPr lang="es-MX" sz="1600" b="1" dirty="0">
                          <a:effectLst/>
                          <a:latin typeface="Arial" panose="020B0604020202020204" pitchFamily="34" charset="0"/>
                          <a:cs typeface="Arial" panose="020B0604020202020204" pitchFamily="34" charset="0"/>
                        </a:rPr>
                        <a:t>DESCRIPCIÓN</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gn="l">
                        <a:spcAft>
                          <a:spcPts val="0"/>
                        </a:spcAft>
                      </a:pPr>
                      <a:r>
                        <a:rPr lang="es-MX" sz="1600" dirty="0">
                          <a:effectLst/>
                          <a:latin typeface="Arial" panose="020B0604020202020204" pitchFamily="34" charset="0"/>
                          <a:cs typeface="Arial" panose="020B0604020202020204" pitchFamily="34" charset="0"/>
                        </a:rPr>
                        <a:t>Una muestra es probada de acuerdo con método de prueba prescrito, con el fin de verificar la conformidad de un modelo a una especificación. Es la forma más simple y limitada de una certificación independiente.</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1491520">
                <a:tc>
                  <a:txBody>
                    <a:bodyPr/>
                    <a:lstStyle/>
                    <a:p>
                      <a:pPr algn="l">
                        <a:spcAft>
                          <a:spcPts val="0"/>
                        </a:spcAft>
                      </a:pPr>
                      <a:r>
                        <a:rPr lang="es-MX" sz="1600" b="1" dirty="0">
                          <a:effectLst/>
                          <a:latin typeface="Arial" panose="020B0604020202020204" pitchFamily="34" charset="0"/>
                          <a:cs typeface="Arial" panose="020B0604020202020204" pitchFamily="34" charset="0"/>
                        </a:rPr>
                        <a:t>VENTAJAS</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marL="285750" indent="-285750" algn="l">
                        <a:lnSpc>
                          <a:spcPct val="100000"/>
                        </a:lnSpc>
                        <a:spcAft>
                          <a:spcPts val="0"/>
                        </a:spcAft>
                        <a:buFontTx/>
                        <a:buChar char="-"/>
                      </a:pPr>
                      <a:r>
                        <a:rPr lang="es-MX" sz="1600" kern="1200" dirty="0" smtClean="0">
                          <a:solidFill>
                            <a:schemeClr val="dk1"/>
                          </a:solidFill>
                          <a:effectLst/>
                          <a:latin typeface="Arial" panose="020B0604020202020204" pitchFamily="34" charset="0"/>
                          <a:ea typeface="+mn-ea"/>
                          <a:cs typeface="Arial" panose="020B0604020202020204" pitchFamily="34" charset="0"/>
                        </a:rPr>
                        <a:t>Para </a:t>
                      </a:r>
                      <a:r>
                        <a:rPr lang="es-MX" sz="1600" kern="1200" dirty="0">
                          <a:solidFill>
                            <a:schemeClr val="dk1"/>
                          </a:solidFill>
                          <a:effectLst/>
                          <a:latin typeface="Arial" panose="020B0604020202020204" pitchFamily="34" charset="0"/>
                          <a:ea typeface="+mn-ea"/>
                          <a:cs typeface="Arial" panose="020B0604020202020204" pitchFamily="34" charset="0"/>
                        </a:rPr>
                        <a:t>cada modelo o tipo  se requiere sólo una serie de pruebas</a:t>
                      </a:r>
                      <a:r>
                        <a:rPr lang="es-MX" sz="1600" kern="1200" dirty="0" smtClean="0">
                          <a:solidFill>
                            <a:schemeClr val="dk1"/>
                          </a:solidFill>
                          <a:effectLst/>
                          <a:latin typeface="Arial" panose="020B0604020202020204" pitchFamily="34" charset="0"/>
                          <a:ea typeface="+mn-ea"/>
                          <a:cs typeface="Arial" panose="020B0604020202020204" pitchFamily="34" charset="0"/>
                        </a:rPr>
                        <a:t>.</a:t>
                      </a:r>
                      <a:endParaRPr lang="es-MX" sz="1600" kern="1200" dirty="0">
                        <a:solidFill>
                          <a:schemeClr val="dk1"/>
                        </a:solidFill>
                        <a:effectLst/>
                        <a:latin typeface="Arial" panose="020B0604020202020204" pitchFamily="34" charset="0"/>
                        <a:ea typeface="+mn-ea"/>
                        <a:cs typeface="Arial" panose="020B0604020202020204" pitchFamily="34" charset="0"/>
                      </a:endParaRPr>
                    </a:p>
                    <a:p>
                      <a:pPr algn="l">
                        <a:lnSpc>
                          <a:spcPct val="100000"/>
                        </a:lnSpc>
                        <a:spcAft>
                          <a:spcPts val="0"/>
                        </a:spcAft>
                        <a:tabLst>
                          <a:tab pos="114935" algn="l"/>
                        </a:tabLst>
                      </a:pPr>
                      <a:r>
                        <a:rPr lang="es-MX" sz="1600" kern="1200" dirty="0" smtClean="0">
                          <a:solidFill>
                            <a:schemeClr val="dk1"/>
                          </a:solidFill>
                          <a:effectLst/>
                          <a:latin typeface="Arial" panose="020B0604020202020204" pitchFamily="34" charset="0"/>
                          <a:ea typeface="+mn-ea"/>
                          <a:cs typeface="Arial" panose="020B0604020202020204" pitchFamily="34" charset="0"/>
                        </a:rPr>
                        <a:t>-</a:t>
                      </a:r>
                      <a:r>
                        <a:rPr lang="es-MX" sz="1600" kern="1200" dirty="0">
                          <a:solidFill>
                            <a:schemeClr val="dk1"/>
                          </a:solidFill>
                          <a:effectLst/>
                          <a:latin typeface="Arial" panose="020B0604020202020204" pitchFamily="34" charset="0"/>
                          <a:ea typeface="+mn-ea"/>
                          <a:cs typeface="Arial" panose="020B0604020202020204" pitchFamily="34" charset="0"/>
                        </a:rPr>
                        <a:t>	El fabricante puede declarar que el producto se ha </a:t>
                      </a:r>
                      <a:r>
                        <a:rPr lang="es-MX" sz="1600" kern="1200" dirty="0" smtClean="0">
                          <a:solidFill>
                            <a:schemeClr val="dk1"/>
                          </a:solidFill>
                          <a:effectLst/>
                          <a:latin typeface="Arial" panose="020B0604020202020204" pitchFamily="34" charset="0"/>
                          <a:ea typeface="+mn-ea"/>
                          <a:cs typeface="Arial" panose="020B0604020202020204" pitchFamily="34" charset="0"/>
                        </a:rPr>
                        <a:t>mostrado </a:t>
                      </a:r>
                      <a:r>
                        <a:rPr lang="es-MX" sz="1600" kern="1200" dirty="0">
                          <a:solidFill>
                            <a:schemeClr val="dk1"/>
                          </a:solidFill>
                          <a:effectLst/>
                          <a:latin typeface="Arial" panose="020B0604020202020204" pitchFamily="34" charset="0"/>
                          <a:ea typeface="+mn-ea"/>
                          <a:cs typeface="Arial" panose="020B0604020202020204" pitchFamily="34" charset="0"/>
                        </a:rPr>
                        <a:t>conforme a la </a:t>
                      </a:r>
                      <a:r>
                        <a:rPr lang="es-MX" sz="1600" kern="1200" dirty="0" smtClean="0">
                          <a:solidFill>
                            <a:schemeClr val="dk1"/>
                          </a:solidFill>
                          <a:effectLst/>
                          <a:latin typeface="Arial" panose="020B0604020202020204" pitchFamily="34" charset="0"/>
                          <a:ea typeface="+mn-ea"/>
                          <a:cs typeface="Arial" panose="020B0604020202020204" pitchFamily="34" charset="0"/>
                        </a:rPr>
                        <a:t>especificación.</a:t>
                      </a:r>
                      <a:endParaRPr lang="es-MX" sz="1600" kern="1200" dirty="0">
                        <a:solidFill>
                          <a:schemeClr val="dk1"/>
                        </a:solidFill>
                        <a:effectLst/>
                        <a:latin typeface="Arial" panose="020B0604020202020204" pitchFamily="34" charset="0"/>
                        <a:ea typeface="+mn-ea"/>
                        <a:cs typeface="Arial" panose="020B0604020202020204" pitchFamily="34" charset="0"/>
                      </a:endParaRPr>
                    </a:p>
                    <a:p>
                      <a:pPr marL="285750" indent="-285750" algn="l">
                        <a:lnSpc>
                          <a:spcPct val="100000"/>
                        </a:lnSpc>
                        <a:spcAft>
                          <a:spcPts val="0"/>
                        </a:spcAft>
                        <a:buFontTx/>
                        <a:buChar char="-"/>
                      </a:pPr>
                      <a:r>
                        <a:rPr lang="es-MX" sz="1600" kern="1200" dirty="0" smtClean="0">
                          <a:solidFill>
                            <a:schemeClr val="dk1"/>
                          </a:solidFill>
                          <a:effectLst/>
                          <a:latin typeface="Arial" panose="020B0604020202020204" pitchFamily="34" charset="0"/>
                          <a:ea typeface="+mn-ea"/>
                          <a:cs typeface="Arial" panose="020B0604020202020204" pitchFamily="34" charset="0"/>
                        </a:rPr>
                        <a:t>Mínimos </a:t>
                      </a:r>
                      <a:r>
                        <a:rPr lang="es-MX" sz="1600" kern="1200" dirty="0">
                          <a:solidFill>
                            <a:schemeClr val="dk1"/>
                          </a:solidFill>
                          <a:effectLst/>
                          <a:latin typeface="Arial" panose="020B0604020202020204" pitchFamily="34" charset="0"/>
                          <a:ea typeface="+mn-ea"/>
                          <a:cs typeface="Arial" panose="020B0604020202020204" pitchFamily="34" charset="0"/>
                        </a:rPr>
                        <a:t>costos</a:t>
                      </a:r>
                      <a:r>
                        <a:rPr lang="es-MX" sz="1600" kern="1200" dirty="0" smtClean="0">
                          <a:solidFill>
                            <a:schemeClr val="dk1"/>
                          </a:solidFill>
                          <a:effectLst/>
                          <a:latin typeface="Arial" panose="020B0604020202020204" pitchFamily="34" charset="0"/>
                          <a:ea typeface="+mn-ea"/>
                          <a:cs typeface="Arial" panose="020B0604020202020204" pitchFamily="34" charset="0"/>
                        </a:rPr>
                        <a:t>.</a:t>
                      </a:r>
                    </a:p>
                    <a:p>
                      <a:pPr marL="285750" indent="-285750" algn="l">
                        <a:lnSpc>
                          <a:spcPct val="100000"/>
                        </a:lnSpc>
                        <a:spcAft>
                          <a:spcPts val="0"/>
                        </a:spcAft>
                        <a:buFontTx/>
                        <a:buChar char="-"/>
                      </a:pPr>
                      <a:r>
                        <a:rPr lang="es-MX" sz="1600" kern="1200" dirty="0" smtClean="0">
                          <a:solidFill>
                            <a:schemeClr val="dk1"/>
                          </a:solidFill>
                          <a:effectLst/>
                          <a:latin typeface="Arial" panose="020B0604020202020204" pitchFamily="34" charset="0"/>
                          <a:ea typeface="+mn-ea"/>
                          <a:cs typeface="Arial" panose="020B0604020202020204" pitchFamily="34" charset="0"/>
                        </a:rPr>
                        <a:t>Es </a:t>
                      </a:r>
                      <a:r>
                        <a:rPr lang="es-MX" sz="1600" kern="1200" dirty="0">
                          <a:solidFill>
                            <a:schemeClr val="dk1"/>
                          </a:solidFill>
                          <a:effectLst/>
                          <a:latin typeface="Arial" panose="020B0604020202020204" pitchFamily="34" charset="0"/>
                          <a:ea typeface="+mn-ea"/>
                          <a:cs typeface="Arial" panose="020B0604020202020204" pitchFamily="34" charset="0"/>
                        </a:rPr>
                        <a:t>preferible  que la ausencia de prueba alguna</a:t>
                      </a:r>
                      <a:r>
                        <a:rPr lang="es-MX" sz="1600" kern="1200" dirty="0" smtClean="0">
                          <a:solidFill>
                            <a:schemeClr val="dk1"/>
                          </a:solidFill>
                          <a:effectLst/>
                          <a:latin typeface="Arial" panose="020B0604020202020204" pitchFamily="34" charset="0"/>
                          <a:ea typeface="+mn-ea"/>
                          <a:cs typeface="Arial" panose="020B0604020202020204" pitchFamily="34" charset="0"/>
                        </a:rPr>
                        <a:t>.</a:t>
                      </a:r>
                      <a:endParaRPr lang="es-MX" sz="160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tc>
              </a:tr>
              <a:tr h="0">
                <a:tc>
                  <a:txBody>
                    <a:bodyPr/>
                    <a:lstStyle/>
                    <a:p>
                      <a:pPr algn="l">
                        <a:spcAft>
                          <a:spcPts val="0"/>
                        </a:spcAft>
                      </a:pPr>
                      <a:r>
                        <a:rPr lang="es-MX" sz="1600" b="1" dirty="0">
                          <a:effectLst/>
                          <a:latin typeface="Arial" panose="020B0604020202020204" pitchFamily="34" charset="0"/>
                          <a:cs typeface="Arial" panose="020B0604020202020204" pitchFamily="34" charset="0"/>
                        </a:rPr>
                        <a:t>DESVENTAJAS</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gn="l">
                        <a:spcAft>
                          <a:spcPts val="0"/>
                        </a:spcAft>
                      </a:pPr>
                      <a:r>
                        <a:rPr lang="es-MX" sz="1600" dirty="0" smtClean="0">
                          <a:effectLst/>
                          <a:latin typeface="Arial" panose="020B0604020202020204" pitchFamily="34" charset="0"/>
                          <a:cs typeface="Arial" panose="020B0604020202020204" pitchFamily="34" charset="0"/>
                        </a:rPr>
                        <a:t>- Sólo </a:t>
                      </a:r>
                      <a:r>
                        <a:rPr lang="es-MX" sz="1600" dirty="0">
                          <a:effectLst/>
                          <a:latin typeface="Arial" panose="020B0604020202020204" pitchFamily="34" charset="0"/>
                          <a:cs typeface="Arial" panose="020B0604020202020204" pitchFamily="34" charset="0"/>
                        </a:rPr>
                        <a:t>se prueba, para verificar su conformidad a la especificación, el prototipo o una muestra del modelo real.</a:t>
                      </a:r>
                    </a:p>
                    <a:p>
                      <a:pPr algn="l">
                        <a:spcAft>
                          <a:spcPts val="0"/>
                        </a:spcAft>
                      </a:pPr>
                      <a:r>
                        <a:rPr lang="es-MX" sz="1600" dirty="0">
                          <a:effectLst/>
                          <a:latin typeface="Arial" panose="020B0604020202020204" pitchFamily="34" charset="0"/>
                          <a:cs typeface="Arial" panose="020B0604020202020204" pitchFamily="34" charset="0"/>
                        </a:rPr>
                        <a:t> </a:t>
                      </a:r>
                      <a:r>
                        <a:rPr lang="es-MX" sz="1600" dirty="0" smtClean="0">
                          <a:effectLst/>
                          <a:latin typeface="Arial" panose="020B0604020202020204" pitchFamily="34" charset="0"/>
                          <a:cs typeface="Arial" panose="020B0604020202020204" pitchFamily="34" charset="0"/>
                        </a:rPr>
                        <a:t>- </a:t>
                      </a:r>
                      <a:r>
                        <a:rPr lang="es-MX" sz="1600" dirty="0">
                          <a:effectLst/>
                          <a:latin typeface="Arial" panose="020B0604020202020204" pitchFamily="34" charset="0"/>
                          <a:cs typeface="Arial" panose="020B0604020202020204" pitchFamily="34" charset="0"/>
                        </a:rPr>
                        <a:t>En lo sucesivo el organismo  de Certificación  no interviene más, y no se puede saber si la producción subsecuente del  mismo modelo es conforme</a:t>
                      </a:r>
                      <a:r>
                        <a:rPr lang="es-MX" sz="1600" dirty="0" smtClean="0">
                          <a:effectLst/>
                          <a:latin typeface="Arial" panose="020B0604020202020204" pitchFamily="34" charset="0"/>
                          <a:cs typeface="Arial" panose="020B0604020202020204" pitchFamily="34" charset="0"/>
                        </a:rPr>
                        <a:t>.</a:t>
                      </a:r>
                    </a:p>
                    <a:p>
                      <a:pPr algn="l">
                        <a:spcAft>
                          <a:spcPts val="600"/>
                        </a:spcAft>
                      </a:pPr>
                      <a:r>
                        <a:rPr lang="es-MX" sz="1600" dirty="0" smtClean="0">
                          <a:effectLst/>
                          <a:latin typeface="Arial" panose="020B0604020202020204" pitchFamily="34" charset="0"/>
                          <a:cs typeface="Arial" panose="020B0604020202020204" pitchFamily="34" charset="0"/>
                        </a:rPr>
                        <a:t>- </a:t>
                      </a:r>
                      <a:r>
                        <a:rPr lang="es-MX" sz="1600" dirty="0">
                          <a:effectLst/>
                          <a:latin typeface="Arial" panose="020B0604020202020204" pitchFamily="34" charset="0"/>
                          <a:cs typeface="Arial" panose="020B0604020202020204" pitchFamily="34" charset="0"/>
                        </a:rPr>
                        <a:t>El modelo probado podría haber sido producido especialmente, y no se puede afirmar que el fabricante posee las aptitudes requeridas para asegurar la conformidad de una forma permanente.</a:t>
                      </a:r>
                    </a:p>
                    <a:p>
                      <a:pPr algn="l">
                        <a:spcAft>
                          <a:spcPts val="0"/>
                        </a:spcAft>
                        <a:tabLst>
                          <a:tab pos="180340" algn="l"/>
                        </a:tabLst>
                      </a:pPr>
                      <a:r>
                        <a:rPr lang="es-MX" sz="1600" dirty="0">
                          <a:effectLst/>
                          <a:latin typeface="Arial" panose="020B0604020202020204" pitchFamily="34" charset="0"/>
                          <a:cs typeface="Arial" panose="020B0604020202020204" pitchFamily="34" charset="0"/>
                        </a:rPr>
                        <a:t>-	No se considera </a:t>
                      </a:r>
                      <a:r>
                        <a:rPr lang="es-MX" sz="1600" baseline="0" dirty="0" smtClean="0">
                          <a:effectLst/>
                          <a:latin typeface="Arial" panose="020B0604020202020204" pitchFamily="34" charset="0"/>
                          <a:cs typeface="Arial" panose="020B0604020202020204" pitchFamily="34" charset="0"/>
                        </a:rPr>
                        <a:t> </a:t>
                      </a:r>
                      <a:r>
                        <a:rPr lang="es-MX" sz="1600" dirty="0" smtClean="0">
                          <a:effectLst/>
                          <a:latin typeface="Arial" panose="020B0604020202020204" pitchFamily="34" charset="0"/>
                          <a:cs typeface="Arial" panose="020B0604020202020204" pitchFamily="34" charset="0"/>
                        </a:rPr>
                        <a:t>el </a:t>
                      </a:r>
                      <a:r>
                        <a:rPr lang="es-MX" sz="1600" dirty="0">
                          <a:effectLst/>
                          <a:latin typeface="Arial" panose="020B0604020202020204" pitchFamily="34" charset="0"/>
                          <a:cs typeface="Arial" panose="020B0604020202020204" pitchFamily="34" charset="0"/>
                        </a:rPr>
                        <a:t>control </a:t>
                      </a:r>
                      <a:r>
                        <a:rPr lang="es-MX" sz="1600" dirty="0" smtClean="0">
                          <a:effectLst/>
                          <a:latin typeface="Arial" panose="020B0604020202020204" pitchFamily="34" charset="0"/>
                          <a:cs typeface="Arial" panose="020B0604020202020204" pitchFamily="34" charset="0"/>
                        </a:rPr>
                        <a:t>de calidad de</a:t>
                      </a:r>
                      <a:r>
                        <a:rPr lang="es-MX" sz="1600" baseline="0" dirty="0" smtClean="0">
                          <a:effectLst/>
                          <a:latin typeface="Arial" panose="020B0604020202020204" pitchFamily="34" charset="0"/>
                          <a:cs typeface="Arial" panose="020B0604020202020204" pitchFamily="34" charset="0"/>
                        </a:rPr>
                        <a:t> la fábrica</a:t>
                      </a:r>
                      <a:r>
                        <a:rPr lang="es-MX" sz="1600" dirty="0" smtClean="0">
                          <a:effectLst/>
                          <a:latin typeface="Arial" panose="020B0604020202020204" pitchFamily="34" charset="0"/>
                          <a:cs typeface="Arial" panose="020B0604020202020204" pitchFamily="34" charset="0"/>
                        </a:rPr>
                        <a:t>.</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bl>
          </a:graphicData>
        </a:graphic>
      </p:graphicFrame>
      <p:sp>
        <p:nvSpPr>
          <p:cNvPr id="3" name="CuadroTexto 2"/>
          <p:cNvSpPr txBox="1"/>
          <p:nvPr/>
        </p:nvSpPr>
        <p:spPr>
          <a:xfrm>
            <a:off x="5634153" y="116632"/>
            <a:ext cx="3330335" cy="461665"/>
          </a:xfrm>
          <a:prstGeom prst="rect">
            <a:avLst/>
          </a:prstGeom>
          <a:noFill/>
        </p:spPr>
        <p:txBody>
          <a:bodyPr wrap="none" rtlCol="0">
            <a:spAutoFit/>
          </a:bodyPr>
          <a:lstStyle/>
          <a:p>
            <a:r>
              <a:rPr lang="es-MX" sz="2400" b="1" dirty="0" smtClean="0">
                <a:solidFill>
                  <a:srgbClr val="0070C0"/>
                </a:solidFill>
              </a:rPr>
              <a:t>Sistemas de certificación</a:t>
            </a:r>
            <a:endParaRPr lang="es-MX" sz="2400" b="1" dirty="0">
              <a:solidFill>
                <a:srgbClr val="0070C0"/>
              </a:solidFill>
            </a:endParaRPr>
          </a:p>
        </p:txBody>
      </p:sp>
    </p:spTree>
    <p:extLst>
      <p:ext uri="{BB962C8B-B14F-4D97-AF65-F5344CB8AC3E}">
        <p14:creationId xmlns:p14="http://schemas.microsoft.com/office/powerpoint/2010/main" val="1374554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92240545"/>
              </p:ext>
            </p:extLst>
          </p:nvPr>
        </p:nvGraphicFramePr>
        <p:xfrm>
          <a:off x="395536" y="1014224"/>
          <a:ext cx="8424936" cy="4754096"/>
        </p:xfrm>
        <a:graphic>
          <a:graphicData uri="http://schemas.openxmlformats.org/drawingml/2006/table">
            <a:tbl>
              <a:tblPr>
                <a:tableStyleId>{5C22544A-7EE6-4342-B048-85BDC9FD1C3A}</a:tableStyleId>
              </a:tblPr>
              <a:tblGrid>
                <a:gridCol w="1611234"/>
                <a:gridCol w="6813702"/>
              </a:tblGrid>
              <a:tr h="558659">
                <a:tc>
                  <a:txBody>
                    <a:bodyPr/>
                    <a:lstStyle/>
                    <a:p>
                      <a:pPr algn="l">
                        <a:spcAft>
                          <a:spcPts val="0"/>
                        </a:spcAft>
                      </a:pPr>
                      <a:r>
                        <a:rPr lang="es-MX" sz="1600" dirty="0">
                          <a:effectLst/>
                          <a:latin typeface="Arial" panose="020B0604020202020204" pitchFamily="34" charset="0"/>
                          <a:cs typeface="Arial" panose="020B0604020202020204" pitchFamily="34" charset="0"/>
                        </a:rPr>
                        <a:t> </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gn="ctr">
                        <a:spcAft>
                          <a:spcPts val="0"/>
                        </a:spcAft>
                      </a:pPr>
                      <a:r>
                        <a:rPr lang="es-MX" sz="1800" b="1" kern="1200" dirty="0" smtClean="0">
                          <a:solidFill>
                            <a:schemeClr val="dk1"/>
                          </a:solidFill>
                          <a:effectLst/>
                          <a:latin typeface="+mn-lt"/>
                          <a:ea typeface="+mn-ea"/>
                          <a:cs typeface="+mn-cs"/>
                        </a:rPr>
                        <a:t>Pruebas de tipo y evaluación del control de la calidad </a:t>
                      </a:r>
                      <a:endParaRPr lang="es-MX" sz="1600" b="1" kern="0" dirty="0">
                        <a:effectLst/>
                        <a:latin typeface="Arial" panose="020B0604020202020204" pitchFamily="34" charset="0"/>
                        <a:cs typeface="Arial" panose="020B0604020202020204" pitchFamily="34" charset="0"/>
                      </a:endParaRPr>
                    </a:p>
                  </a:txBody>
                  <a:tcPr marL="44450" marR="44450" marT="0" marB="0"/>
                </a:tc>
              </a:tr>
              <a:tr h="1692651">
                <a:tc>
                  <a:txBody>
                    <a:bodyPr/>
                    <a:lstStyle/>
                    <a:p>
                      <a:pPr algn="l">
                        <a:spcAft>
                          <a:spcPts val="0"/>
                        </a:spcAft>
                      </a:pPr>
                      <a:r>
                        <a:rPr lang="es-MX" sz="1600" b="1" dirty="0">
                          <a:effectLst/>
                          <a:latin typeface="Arial" panose="020B0604020202020204" pitchFamily="34" charset="0"/>
                          <a:cs typeface="Arial" panose="020B0604020202020204" pitchFamily="34" charset="0"/>
                        </a:rPr>
                        <a:t>DESCRIPCIÓN</a:t>
                      </a:r>
                      <a:endParaRPr lang="es-MX"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c>
                  <a:txBody>
                    <a:bodyPr/>
                    <a:lstStyle/>
                    <a:p>
                      <a:pPr algn="l">
                        <a:spcAft>
                          <a:spcPts val="0"/>
                        </a:spcAft>
                      </a:pPr>
                      <a:r>
                        <a:rPr lang="es-MX" sz="1800" kern="1200" dirty="0" smtClean="0">
                          <a:solidFill>
                            <a:schemeClr val="dk1"/>
                          </a:solidFill>
                          <a:effectLst/>
                          <a:latin typeface="+mn-lt"/>
                          <a:ea typeface="+mn-ea"/>
                          <a:cs typeface="+mn-cs"/>
                        </a:rPr>
                        <a:t>Basado en la prueba de tipo, con evaluación y aprobación de las medidas tomadas por el fabricante para el control de la calidad de su producción, seguido de una vigilancia regular con inspecciones del control de calidad de la fábrica y de prueba  de verificación de </a:t>
                      </a:r>
                      <a:r>
                        <a:rPr lang="es-MX" sz="1800" b="1" kern="1200" dirty="0" smtClean="0">
                          <a:solidFill>
                            <a:schemeClr val="dk1"/>
                          </a:solidFill>
                          <a:effectLst/>
                          <a:latin typeface="+mn-lt"/>
                          <a:ea typeface="+mn-ea"/>
                          <a:cs typeface="+mn-cs"/>
                        </a:rPr>
                        <a:t>muestras tomadas</a:t>
                      </a:r>
                      <a:r>
                        <a:rPr lang="es-MX" sz="1800" kern="1200" dirty="0" smtClean="0">
                          <a:solidFill>
                            <a:schemeClr val="dk1"/>
                          </a:solidFill>
                          <a:effectLst/>
                          <a:latin typeface="+mn-lt"/>
                          <a:ea typeface="+mn-ea"/>
                          <a:cs typeface="+mn-cs"/>
                        </a:rPr>
                        <a:t> </a:t>
                      </a:r>
                      <a:r>
                        <a:rPr lang="es-MX" sz="1800" b="1" kern="1200" dirty="0" smtClean="0">
                          <a:solidFill>
                            <a:schemeClr val="dk1"/>
                          </a:solidFill>
                          <a:effectLst/>
                          <a:latin typeface="+mn-lt"/>
                          <a:ea typeface="+mn-ea"/>
                          <a:cs typeface="+mn-cs"/>
                        </a:rPr>
                        <a:t>en el comercio </a:t>
                      </a:r>
                      <a:r>
                        <a:rPr lang="es-MX" sz="1800" kern="1200" dirty="0" smtClean="0">
                          <a:solidFill>
                            <a:schemeClr val="dk1"/>
                          </a:solidFill>
                          <a:effectLst/>
                          <a:latin typeface="+mn-lt"/>
                          <a:ea typeface="+mn-ea"/>
                          <a:cs typeface="+mn-cs"/>
                        </a:rPr>
                        <a:t>y en la fábrica.</a:t>
                      </a:r>
                      <a:r>
                        <a:rPr lang="es-MX" sz="1600" dirty="0" smtClean="0">
                          <a:effectLst/>
                          <a:latin typeface="Arial" panose="020B0604020202020204" pitchFamily="34" charset="0"/>
                          <a:cs typeface="Arial" panose="020B0604020202020204" pitchFamily="34" charset="0"/>
                        </a:rPr>
                        <a:t>.</a:t>
                      </a:r>
                      <a:endParaRPr lang="es-MX" sz="16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tc>
              </a:tr>
              <a:tr h="1603626">
                <a:tc>
                  <a:txBody>
                    <a:bodyPr/>
                    <a:lstStyle/>
                    <a:p>
                      <a:pPr algn="l">
                        <a:spcAft>
                          <a:spcPts val="0"/>
                        </a:spcAft>
                      </a:pPr>
                      <a:r>
                        <a:rPr lang="es-MX" sz="1600" b="1" dirty="0">
                          <a:effectLst/>
                          <a:latin typeface="+mn-lt"/>
                          <a:cs typeface="Arial" panose="020B0604020202020204" pitchFamily="34" charset="0"/>
                        </a:rPr>
                        <a:t>VENTAJAS</a:t>
                      </a:r>
                      <a:endParaRPr lang="es-MX" sz="1600" b="1" dirty="0">
                        <a:effectLst/>
                        <a:latin typeface="+mn-lt"/>
                        <a:ea typeface="Times New Roman" panose="02020603050405020304" pitchFamily="18" charset="0"/>
                        <a:cs typeface="Arial" panose="020B0604020202020204" pitchFamily="34" charset="0"/>
                      </a:endParaRPr>
                    </a:p>
                  </a:txBody>
                  <a:tcPr marL="44450" marR="44450" marT="0" marB="0"/>
                </a:tc>
                <a:tc>
                  <a:txBody>
                    <a:bodyPr/>
                    <a:lstStyle/>
                    <a:p>
                      <a:pPr marL="0" indent="0" algn="l">
                        <a:lnSpc>
                          <a:spcPct val="100000"/>
                        </a:lnSpc>
                        <a:spcAft>
                          <a:spcPts val="0"/>
                        </a:spcAft>
                        <a:buFontTx/>
                        <a:buNone/>
                      </a:pPr>
                      <a:r>
                        <a:rPr lang="es-MX" sz="1800" kern="1200" dirty="0" smtClean="0">
                          <a:solidFill>
                            <a:schemeClr val="dk1"/>
                          </a:solidFill>
                          <a:effectLst/>
                          <a:latin typeface="+mn-lt"/>
                          <a:ea typeface="+mn-ea"/>
                          <a:cs typeface="+mn-cs"/>
                        </a:rPr>
                        <a:t>Es un sistema  fiable y completo  para verificar, de una forma  permanente, que la producción es conforme. Es un sistema  flexible y tiene una cierta influencia en la eficacia industrial.</a:t>
                      </a:r>
                      <a:endParaRPr lang="es-MX" sz="1600" kern="1200" dirty="0">
                        <a:solidFill>
                          <a:schemeClr val="dk1"/>
                        </a:solidFill>
                        <a:effectLst/>
                        <a:latin typeface="+mn-lt"/>
                        <a:ea typeface="+mn-ea"/>
                        <a:cs typeface="Arial" panose="020B0604020202020204" pitchFamily="34" charset="0"/>
                      </a:endParaRPr>
                    </a:p>
                  </a:txBody>
                  <a:tcPr marL="44450" marR="44450" marT="0" marB="0"/>
                </a:tc>
              </a:tr>
              <a:tr h="771097">
                <a:tc>
                  <a:txBody>
                    <a:bodyPr/>
                    <a:lstStyle/>
                    <a:p>
                      <a:pPr algn="l">
                        <a:spcAft>
                          <a:spcPts val="0"/>
                        </a:spcAft>
                      </a:pPr>
                      <a:r>
                        <a:rPr lang="es-MX" sz="1600" b="1" dirty="0">
                          <a:effectLst/>
                          <a:latin typeface="+mn-lt"/>
                          <a:cs typeface="Arial" panose="020B0604020202020204" pitchFamily="34" charset="0"/>
                        </a:rPr>
                        <a:t>DESVENTAJAS</a:t>
                      </a:r>
                      <a:endParaRPr lang="es-MX" sz="1600" b="1" dirty="0">
                        <a:effectLst/>
                        <a:latin typeface="+mn-lt"/>
                        <a:ea typeface="Times New Roman" panose="02020603050405020304" pitchFamily="18" charset="0"/>
                        <a:cs typeface="Arial" panose="020B0604020202020204" pitchFamily="34" charset="0"/>
                      </a:endParaRPr>
                    </a:p>
                  </a:txBody>
                  <a:tcPr marL="44450" marR="44450" marT="0" marB="0"/>
                </a:tc>
                <a:tc>
                  <a:txBody>
                    <a:bodyPr/>
                    <a:lstStyle/>
                    <a:p>
                      <a:pPr marL="285750" indent="-285750" algn="l">
                        <a:spcAft>
                          <a:spcPts val="600"/>
                        </a:spcAft>
                        <a:buFontTx/>
                        <a:buChar char="-"/>
                        <a:tabLst>
                          <a:tab pos="101600" algn="l"/>
                        </a:tabLst>
                      </a:pPr>
                      <a:r>
                        <a:rPr lang="es-MX" sz="1800" dirty="0" smtClean="0">
                          <a:effectLst/>
                          <a:latin typeface="+mn-lt"/>
                          <a:ea typeface="Times New Roman" panose="02020603050405020304" pitchFamily="18" charset="0"/>
                          <a:cs typeface="Arial" panose="020B0604020202020204" pitchFamily="34" charset="0"/>
                        </a:rPr>
                        <a:t>Este </a:t>
                      </a:r>
                      <a:r>
                        <a:rPr lang="es-MX" sz="1800" dirty="0">
                          <a:effectLst/>
                          <a:latin typeface="+mn-lt"/>
                          <a:ea typeface="Times New Roman" panose="02020603050405020304" pitchFamily="18" charset="0"/>
                          <a:cs typeface="Arial" panose="020B0604020202020204" pitchFamily="34" charset="0"/>
                        </a:rPr>
                        <a:t>sistema </a:t>
                      </a:r>
                      <a:r>
                        <a:rPr lang="es-MX" sz="1800" dirty="0" smtClean="0">
                          <a:effectLst/>
                          <a:latin typeface="+mn-lt"/>
                          <a:ea typeface="Times New Roman" panose="02020603050405020304" pitchFamily="18" charset="0"/>
                          <a:cs typeface="Arial" panose="020B0604020202020204" pitchFamily="34" charset="0"/>
                        </a:rPr>
                        <a:t>es el más complejo.</a:t>
                      </a:r>
                    </a:p>
                    <a:p>
                      <a:pPr marL="285750" indent="-285750" algn="l">
                        <a:spcAft>
                          <a:spcPts val="600"/>
                        </a:spcAft>
                        <a:buFontTx/>
                        <a:buChar char="-"/>
                        <a:tabLst>
                          <a:tab pos="101600" algn="l"/>
                        </a:tabLst>
                      </a:pPr>
                      <a:r>
                        <a:rPr lang="es-MX" sz="1800" kern="1200" dirty="0" smtClean="0">
                          <a:solidFill>
                            <a:schemeClr val="dk1"/>
                          </a:solidFill>
                          <a:effectLst/>
                          <a:latin typeface="+mn-lt"/>
                          <a:ea typeface="+mn-ea"/>
                          <a:cs typeface="Arial" panose="020B0604020202020204" pitchFamily="34" charset="0"/>
                        </a:rPr>
                        <a:t>Generalmente se emplea un organismo de inspección para la supervisión del control.</a:t>
                      </a:r>
                      <a:endParaRPr lang="es-MX" sz="1800" dirty="0" smtClean="0">
                        <a:effectLst/>
                        <a:latin typeface="+mn-lt"/>
                        <a:ea typeface="Times New Roman" panose="02020603050405020304" pitchFamily="18" charset="0"/>
                        <a:cs typeface="Arial" panose="020B0604020202020204" pitchFamily="34" charset="0"/>
                      </a:endParaRPr>
                    </a:p>
                  </a:txBody>
                  <a:tcPr marL="89535" marR="89535" marT="0" marB="0"/>
                </a:tc>
              </a:tr>
            </a:tbl>
          </a:graphicData>
        </a:graphic>
      </p:graphicFrame>
      <p:sp>
        <p:nvSpPr>
          <p:cNvPr id="3" name="CuadroTexto 2"/>
          <p:cNvSpPr txBox="1"/>
          <p:nvPr/>
        </p:nvSpPr>
        <p:spPr>
          <a:xfrm>
            <a:off x="5634153" y="116632"/>
            <a:ext cx="3330335" cy="461665"/>
          </a:xfrm>
          <a:prstGeom prst="rect">
            <a:avLst/>
          </a:prstGeom>
          <a:noFill/>
        </p:spPr>
        <p:txBody>
          <a:bodyPr wrap="none" rtlCol="0">
            <a:spAutoFit/>
          </a:bodyPr>
          <a:lstStyle/>
          <a:p>
            <a:r>
              <a:rPr lang="es-MX" sz="2400" b="1" dirty="0" smtClean="0">
                <a:solidFill>
                  <a:srgbClr val="0070C0"/>
                </a:solidFill>
              </a:rPr>
              <a:t>Sistemas de certificación</a:t>
            </a:r>
            <a:endParaRPr lang="es-MX" sz="2400" b="1" dirty="0">
              <a:solidFill>
                <a:srgbClr val="0070C0"/>
              </a:solidFill>
            </a:endParaRPr>
          </a:p>
        </p:txBody>
      </p:sp>
    </p:spTree>
    <p:extLst>
      <p:ext uri="{BB962C8B-B14F-4D97-AF65-F5344CB8AC3E}">
        <p14:creationId xmlns:p14="http://schemas.microsoft.com/office/powerpoint/2010/main" val="2674359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634153" y="116632"/>
            <a:ext cx="2947410" cy="461665"/>
          </a:xfrm>
          <a:prstGeom prst="rect">
            <a:avLst/>
          </a:prstGeom>
          <a:noFill/>
        </p:spPr>
        <p:txBody>
          <a:bodyPr wrap="none" rtlCol="0">
            <a:spAutoFit/>
          </a:bodyPr>
          <a:lstStyle/>
          <a:p>
            <a:r>
              <a:rPr lang="es-MX" sz="2400" b="1" dirty="0" smtClean="0">
                <a:solidFill>
                  <a:srgbClr val="0070C0"/>
                </a:solidFill>
              </a:rPr>
              <a:t>Niveles de evaluación</a:t>
            </a:r>
            <a:endParaRPr lang="es-MX" sz="2400" b="1" dirty="0">
              <a:solidFill>
                <a:srgbClr val="0070C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216997571"/>
              </p:ext>
            </p:extLst>
          </p:nvPr>
        </p:nvGraphicFramePr>
        <p:xfrm>
          <a:off x="323528" y="1484784"/>
          <a:ext cx="8352929" cy="3900882"/>
        </p:xfrm>
        <a:graphic>
          <a:graphicData uri="http://schemas.openxmlformats.org/drawingml/2006/table">
            <a:tbl>
              <a:tblPr firstRow="1" firstCol="1" bandRow="1">
                <a:tableStyleId>{5C22544A-7EE6-4342-B048-85BDC9FD1C3A}</a:tableStyleId>
              </a:tblPr>
              <a:tblGrid>
                <a:gridCol w="1705962"/>
                <a:gridCol w="1174358"/>
                <a:gridCol w="1296144"/>
                <a:gridCol w="1368152"/>
                <a:gridCol w="1296144"/>
                <a:gridCol w="1512169"/>
              </a:tblGrid>
              <a:tr h="968915">
                <a:tc>
                  <a:txBody>
                    <a:bodyPr/>
                    <a:lstStyle/>
                    <a:p>
                      <a:pPr algn="r">
                        <a:lnSpc>
                          <a:spcPct val="107000"/>
                        </a:lnSpc>
                        <a:spcAft>
                          <a:spcPts val="0"/>
                        </a:spcAft>
                      </a:pPr>
                      <a:r>
                        <a:rPr lang="es-MX" sz="1400" dirty="0">
                          <a:effectLst/>
                        </a:rPr>
                        <a:t>Organismo</a:t>
                      </a:r>
                    </a:p>
                    <a:p>
                      <a:pPr algn="ctr">
                        <a:lnSpc>
                          <a:spcPct val="107000"/>
                        </a:lnSpc>
                        <a:spcAft>
                          <a:spcPts val="0"/>
                        </a:spcAft>
                      </a:pPr>
                      <a:r>
                        <a:rPr lang="es-MX" sz="1400" dirty="0">
                          <a:effectLst/>
                        </a:rPr>
                        <a:t> </a:t>
                      </a:r>
                    </a:p>
                    <a:p>
                      <a:pPr>
                        <a:lnSpc>
                          <a:spcPct val="107000"/>
                        </a:lnSpc>
                        <a:spcAft>
                          <a:spcPts val="0"/>
                        </a:spcAft>
                      </a:pPr>
                      <a:r>
                        <a:rPr lang="es-MX" sz="1400" dirty="0">
                          <a:effectLst/>
                        </a:rPr>
                        <a:t> </a:t>
                      </a:r>
                    </a:p>
                    <a:p>
                      <a:pPr>
                        <a:lnSpc>
                          <a:spcPct val="107000"/>
                        </a:lnSpc>
                        <a:spcAft>
                          <a:spcPts val="0"/>
                        </a:spcAft>
                      </a:pPr>
                      <a:r>
                        <a:rPr lang="es-MX" sz="1400" dirty="0">
                          <a:effectLst/>
                        </a:rPr>
                        <a:t>Función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400" dirty="0" smtClean="0">
                          <a:effectLst/>
                        </a:rPr>
                        <a:t>Laboratorios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a:effectLst/>
                        </a:rPr>
                        <a:t>Unidad de verificación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a:effectLst/>
                        </a:rPr>
                        <a:t>Organismos de Certificación</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dirty="0">
                          <a:effectLst/>
                        </a:rPr>
                        <a:t>Entidades de acreditación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dirty="0" smtClean="0">
                          <a:effectLst/>
                          <a:latin typeface="Calibri" panose="020F0502020204030204" pitchFamily="34" charset="0"/>
                          <a:ea typeface="Calibri" panose="020F0502020204030204" pitchFamily="34" charset="0"/>
                          <a:cs typeface="Times New Roman" panose="02020603050405020304" pitchFamily="18" charset="0"/>
                        </a:rPr>
                        <a:t>Sistemas</a:t>
                      </a:r>
                      <a:r>
                        <a:rPr lang="es-MX" sz="1400" baseline="0" dirty="0" smtClean="0">
                          <a:effectLst/>
                          <a:latin typeface="Calibri" panose="020F0502020204030204" pitchFamily="34" charset="0"/>
                          <a:ea typeface="Calibri" panose="020F0502020204030204" pitchFamily="34" charset="0"/>
                          <a:cs typeface="Times New Roman" panose="02020603050405020304" pitchFamily="18" charset="0"/>
                        </a:rPr>
                        <a:t> internacionales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90584">
                <a:tc>
                  <a:txBody>
                    <a:bodyPr/>
                    <a:lstStyle/>
                    <a:p>
                      <a:pPr>
                        <a:lnSpc>
                          <a:spcPct val="107000"/>
                        </a:lnSpc>
                        <a:spcAft>
                          <a:spcPts val="0"/>
                        </a:spcAft>
                      </a:pPr>
                      <a:r>
                        <a:rPr lang="es-MX" sz="1400" dirty="0" smtClean="0">
                          <a:effectLst/>
                        </a:rPr>
                        <a:t>Nivele 1: Determinación  </a:t>
                      </a:r>
                      <a:r>
                        <a:rPr lang="es-MX" sz="1400" dirty="0">
                          <a:effectLst/>
                        </a:rPr>
                        <a:t>de las características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b="1" dirty="0" smtClean="0">
                          <a:effectLst/>
                        </a:rPr>
                        <a:t>Calibraciones, materiales de referencia</a:t>
                      </a:r>
                      <a:r>
                        <a:rPr lang="es-MX" sz="1400" b="1" baseline="0" dirty="0" smtClean="0">
                          <a:effectLst/>
                        </a:rPr>
                        <a:t> y </a:t>
                      </a:r>
                      <a:r>
                        <a:rPr lang="es-MX" sz="1400" b="1" dirty="0" smtClean="0">
                          <a:effectLst/>
                        </a:rPr>
                        <a:t>Pruebas</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dirty="0">
                          <a:effectLst/>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dirty="0">
                          <a:effectLst/>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s-MX" sz="1400" b="1" dirty="0">
                          <a:effectLst/>
                        </a:rPr>
                        <a:t>Acreditación</a:t>
                      </a:r>
                    </a:p>
                    <a:p>
                      <a:pPr algn="ctr">
                        <a:lnSpc>
                          <a:spcPct val="107000"/>
                        </a:lnSpc>
                        <a:spcAft>
                          <a:spcPts val="0"/>
                        </a:spcAft>
                      </a:pPr>
                      <a:r>
                        <a:rPr lang="es-MX" sz="1400" b="1" dirty="0">
                          <a:effectLst/>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3">
                  <a:txBody>
                    <a:bodyPr/>
                    <a:lstStyle/>
                    <a:p>
                      <a:pPr algn="ctr">
                        <a:lnSpc>
                          <a:spcPct val="107000"/>
                        </a:lnSpc>
                        <a:spcAft>
                          <a:spcPts val="0"/>
                        </a:spcAft>
                      </a:pP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Evaluación entre pares</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203907">
                <a:tc>
                  <a:txBody>
                    <a:bodyPr/>
                    <a:lstStyle/>
                    <a:p>
                      <a:pPr>
                        <a:lnSpc>
                          <a:spcPct val="107000"/>
                        </a:lnSpc>
                        <a:spcAft>
                          <a:spcPts val="0"/>
                        </a:spcAft>
                      </a:pPr>
                      <a:r>
                        <a:rPr lang="es-MX" sz="1400" dirty="0" smtClean="0">
                          <a:effectLst/>
                        </a:rPr>
                        <a:t>Nivel 2:</a:t>
                      </a:r>
                    </a:p>
                    <a:p>
                      <a:pPr>
                        <a:lnSpc>
                          <a:spcPct val="107000"/>
                        </a:lnSpc>
                        <a:spcAft>
                          <a:spcPts val="0"/>
                        </a:spcAft>
                      </a:pPr>
                      <a:r>
                        <a:rPr lang="es-MX" sz="1400" dirty="0" smtClean="0">
                          <a:effectLst/>
                        </a:rPr>
                        <a:t>Evaluación </a:t>
                      </a:r>
                      <a:r>
                        <a:rPr lang="es-MX" sz="1400" dirty="0">
                          <a:effectLst/>
                        </a:rPr>
                        <a:t>de la conformidad en un momento dado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a:effectLst/>
                        </a:rPr>
                        <a:t> </a:t>
                      </a:r>
                      <a:endParaRPr lang="es-MX"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b="1" dirty="0">
                          <a:effectLst/>
                        </a:rPr>
                        <a:t>Verificación</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dirty="0">
                          <a:effectLst/>
                        </a:rPr>
                        <a:t> </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r>
              <a:tr h="825026">
                <a:tc>
                  <a:txBody>
                    <a:bodyPr/>
                    <a:lstStyle/>
                    <a:p>
                      <a:pPr>
                        <a:lnSpc>
                          <a:spcPct val="107000"/>
                        </a:lnSpc>
                        <a:spcAft>
                          <a:spcPts val="0"/>
                        </a:spcAft>
                      </a:pPr>
                      <a:r>
                        <a:rPr lang="es-MX" sz="1400" dirty="0" smtClean="0">
                          <a:effectLst/>
                        </a:rPr>
                        <a:t>Nivel 3:</a:t>
                      </a:r>
                    </a:p>
                    <a:p>
                      <a:pPr>
                        <a:lnSpc>
                          <a:spcPct val="107000"/>
                        </a:lnSpc>
                        <a:spcAft>
                          <a:spcPts val="0"/>
                        </a:spcAft>
                      </a:pPr>
                      <a:r>
                        <a:rPr lang="es-MX" sz="1400" dirty="0" smtClean="0">
                          <a:effectLst/>
                        </a:rPr>
                        <a:t>Gestión </a:t>
                      </a:r>
                      <a:r>
                        <a:rPr lang="es-MX" sz="1400" dirty="0">
                          <a:effectLst/>
                        </a:rPr>
                        <a:t>de la conformidad</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a:effectLst/>
                        </a:rPr>
                        <a:t> </a:t>
                      </a:r>
                      <a:endParaRPr lang="es-MX"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MX" sz="1400" b="1">
                          <a:effectLst/>
                        </a:rPr>
                        <a:t> </a:t>
                      </a:r>
                      <a:endParaRPr lang="es-MX"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400" b="1" dirty="0">
                          <a:effectLst/>
                        </a:rPr>
                        <a:t>Certificación</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r>
            </a:tbl>
          </a:graphicData>
        </a:graphic>
      </p:graphicFrame>
      <p:cxnSp>
        <p:nvCxnSpPr>
          <p:cNvPr id="5" name="Conector recto 4"/>
          <p:cNvCxnSpPr/>
          <p:nvPr/>
        </p:nvCxnSpPr>
        <p:spPr>
          <a:xfrm>
            <a:off x="323528" y="1484784"/>
            <a:ext cx="1728192" cy="1008112"/>
          </a:xfrm>
          <a:prstGeom prst="line">
            <a:avLst/>
          </a:prstGeom>
          <a:ln w="38100">
            <a:solidFill>
              <a:schemeClr val="bg1">
                <a:alpha val="5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22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1 CuadroTexto"/>
          <p:cNvSpPr txBox="1"/>
          <p:nvPr/>
        </p:nvSpPr>
        <p:spPr>
          <a:xfrm>
            <a:off x="3635896" y="159023"/>
            <a:ext cx="5400600" cy="461665"/>
          </a:xfrm>
          <a:prstGeom prst="rect">
            <a:avLst/>
          </a:prstGeom>
          <a:noFill/>
        </p:spPr>
        <p:txBody>
          <a:bodyPr wrap="square" rtlCol="0">
            <a:spAutoFit/>
          </a:bodyPr>
          <a:lstStyle/>
          <a:p>
            <a:pPr algn="r"/>
            <a:r>
              <a:rPr lang="es-MX" sz="2400" b="1" dirty="0" smtClean="0">
                <a:solidFill>
                  <a:srgbClr val="0070C0"/>
                </a:solidFill>
              </a:rPr>
              <a:t>Sistemas de Certificación Internacionales</a:t>
            </a:r>
          </a:p>
        </p:txBody>
      </p:sp>
      <p:pic>
        <p:nvPicPr>
          <p:cNvPr id="4098" name="Picture 2" descr="http://www.canadagap.ca/uploads/image/GFS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20238"/>
            <a:ext cx="1278303" cy="20084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dcahome.com/wp-content/uploads/2013/07/sello-iq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861282"/>
            <a:ext cx="1930251" cy="19263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iecee.org/images/whatsnew/ca-2_cb-fcs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037344"/>
            <a:ext cx="2382044" cy="1791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67544" y="5405154"/>
            <a:ext cx="6605526" cy="400110"/>
          </a:xfrm>
          <a:prstGeom prst="rect">
            <a:avLst/>
          </a:prstGeom>
        </p:spPr>
        <p:txBody>
          <a:bodyPr wrap="none">
            <a:spAutoFit/>
          </a:bodyPr>
          <a:lstStyle/>
          <a:p>
            <a:r>
              <a:rPr lang="es-MX"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Compatibles con los Principios </a:t>
            </a:r>
            <a:r>
              <a:rPr lang="es-MX"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del Acuerdo </a:t>
            </a:r>
            <a:r>
              <a:rPr lang="es-MX" sz="20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AOTC </a:t>
            </a:r>
            <a:r>
              <a:rPr lang="es-MX"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de la OMC </a:t>
            </a:r>
            <a:endParaRPr lang="es-MX" sz="2000" b="1" dirty="0">
              <a:solidFill>
                <a:srgbClr val="C00000"/>
              </a:solidFill>
            </a:endParaRPr>
          </a:p>
        </p:txBody>
      </p:sp>
      <p:sp>
        <p:nvSpPr>
          <p:cNvPr id="3" name="CuadroTexto 2"/>
          <p:cNvSpPr txBox="1"/>
          <p:nvPr/>
        </p:nvSpPr>
        <p:spPr>
          <a:xfrm>
            <a:off x="880005" y="4876043"/>
            <a:ext cx="5316199" cy="369332"/>
          </a:xfrm>
          <a:prstGeom prst="rect">
            <a:avLst/>
          </a:prstGeom>
          <a:noFill/>
        </p:spPr>
        <p:txBody>
          <a:bodyPr wrap="none" rtlCol="0">
            <a:spAutoFit/>
          </a:bodyPr>
          <a:lstStyle/>
          <a:p>
            <a:r>
              <a:rPr lang="es-MX" dirty="0" smtClean="0"/>
              <a:t>Procesos armonizados, robustos  y de alta especialidad</a:t>
            </a:r>
            <a:endParaRPr lang="es-MX" dirty="0"/>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253" y="3972735"/>
            <a:ext cx="1614115" cy="1250514"/>
          </a:xfrm>
          <a:prstGeom prst="rect">
            <a:avLst/>
          </a:prstGeom>
        </p:spPr>
      </p:pic>
      <p:sp>
        <p:nvSpPr>
          <p:cNvPr id="5" name="CuadroTexto 4"/>
          <p:cNvSpPr txBox="1"/>
          <p:nvPr/>
        </p:nvSpPr>
        <p:spPr>
          <a:xfrm>
            <a:off x="1835696" y="1043444"/>
            <a:ext cx="4988994" cy="369332"/>
          </a:xfrm>
          <a:prstGeom prst="rect">
            <a:avLst/>
          </a:prstGeom>
          <a:noFill/>
        </p:spPr>
        <p:txBody>
          <a:bodyPr wrap="none" rtlCol="0">
            <a:spAutoFit/>
          </a:bodyPr>
          <a:lstStyle/>
          <a:p>
            <a:r>
              <a:rPr lang="es-MX" b="1" dirty="0" smtClean="0">
                <a:solidFill>
                  <a:srgbClr val="C00000"/>
                </a:solidFill>
              </a:rPr>
              <a:t>ACUERDO DE RECONOCIMIENTO MULTILATERALES</a:t>
            </a:r>
            <a:endParaRPr lang="es-MX" b="1" dirty="0">
              <a:solidFill>
                <a:srgbClr val="C00000"/>
              </a:solidFill>
            </a:endParaRPr>
          </a:p>
        </p:txBody>
      </p:sp>
    </p:spTree>
    <p:extLst>
      <p:ext uri="{BB962C8B-B14F-4D97-AF65-F5344CB8AC3E}">
        <p14:creationId xmlns:p14="http://schemas.microsoft.com/office/powerpoint/2010/main" val="157305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043609" y="2420888"/>
            <a:ext cx="7200800" cy="1446550"/>
          </a:xfrm>
          <a:prstGeom prst="rect">
            <a:avLst/>
          </a:prstGeom>
          <a:noFill/>
          <a:ln w="9525">
            <a:noFill/>
            <a:miter lim="800000"/>
            <a:headEnd/>
            <a:tailEnd/>
          </a:ln>
          <a:effectLst/>
        </p:spPr>
        <p:txBody>
          <a:bodyPr wrap="square">
            <a:spAutoFit/>
          </a:bodyPr>
          <a:lstStyle/>
          <a:p>
            <a:pPr algn="l"/>
            <a:r>
              <a:rPr lang="es-MX" sz="4400" b="1" dirty="0" smtClean="0">
                <a:solidFill>
                  <a:srgbClr val="C00000"/>
                </a:solidFill>
              </a:rPr>
              <a:t>Regulación con enfoque basado en riesgos</a:t>
            </a:r>
            <a:endParaRPr lang="es-ES" sz="4400" b="1"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49857175"/>
              </p:ext>
            </p:extLst>
          </p:nvPr>
        </p:nvGraphicFramePr>
        <p:xfrm>
          <a:off x="1115616" y="1397000"/>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4140052" y="188640"/>
            <a:ext cx="4827347" cy="584775"/>
          </a:xfrm>
          <a:prstGeom prst="rect">
            <a:avLst/>
          </a:prstGeom>
          <a:noFill/>
        </p:spPr>
        <p:txBody>
          <a:bodyPr wrap="none" rtlCol="0">
            <a:spAutoFit/>
          </a:bodyPr>
          <a:lstStyle/>
          <a:p>
            <a:r>
              <a:rPr lang="es-MX" sz="3200" b="1" dirty="0">
                <a:solidFill>
                  <a:srgbClr val="C00000"/>
                </a:solidFill>
              </a:rPr>
              <a:t>Enfoque basado en </a:t>
            </a:r>
            <a:r>
              <a:rPr lang="es-MX" sz="3200" b="1" dirty="0" smtClean="0">
                <a:solidFill>
                  <a:srgbClr val="C00000"/>
                </a:solidFill>
              </a:rPr>
              <a:t>riesgos</a:t>
            </a:r>
            <a:endParaRPr lang="es-MX" sz="3200" b="1" dirty="0">
              <a:solidFill>
                <a:srgbClr val="C00000"/>
              </a:solidFill>
            </a:endParaRPr>
          </a:p>
        </p:txBody>
      </p:sp>
      <p:sp>
        <p:nvSpPr>
          <p:cNvPr id="4" name="CuadroTexto 3"/>
          <p:cNvSpPr txBox="1"/>
          <p:nvPr/>
        </p:nvSpPr>
        <p:spPr>
          <a:xfrm>
            <a:off x="755576" y="2566645"/>
            <a:ext cx="971741" cy="646331"/>
          </a:xfrm>
          <a:prstGeom prst="rect">
            <a:avLst/>
          </a:prstGeom>
          <a:noFill/>
        </p:spPr>
        <p:txBody>
          <a:bodyPr wrap="none" rtlCol="0">
            <a:spAutoFit/>
          </a:bodyPr>
          <a:lstStyle/>
          <a:p>
            <a:r>
              <a:rPr lang="es-MX" sz="3600" b="1" dirty="0" smtClean="0">
                <a:solidFill>
                  <a:srgbClr val="0070C0"/>
                </a:solidFill>
              </a:rPr>
              <a:t>MIR</a:t>
            </a:r>
            <a:endParaRPr lang="es-MX" sz="3600" b="1" dirty="0">
              <a:solidFill>
                <a:srgbClr val="0070C0"/>
              </a:solidFill>
            </a:endParaRPr>
          </a:p>
        </p:txBody>
      </p:sp>
      <p:pic>
        <p:nvPicPr>
          <p:cNvPr id="3074" name="Picture 2" descr="https://pbs.twimg.com/profile_images/685138779015745537/AyajLa1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1240049"/>
            <a:ext cx="1265783" cy="126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88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8"/>
          <p:cNvGraphicFramePr>
            <a:graphicFrameLocks noGrp="1"/>
          </p:cNvGraphicFramePr>
          <p:nvPr>
            <p:extLst>
              <p:ext uri="{D42A27DB-BD31-4B8C-83A1-F6EECF244321}">
                <p14:modId xmlns:p14="http://schemas.microsoft.com/office/powerpoint/2010/main" val="274413614"/>
              </p:ext>
            </p:extLst>
          </p:nvPr>
        </p:nvGraphicFramePr>
        <p:xfrm>
          <a:off x="107950" y="1700808"/>
          <a:ext cx="8801100" cy="4348165"/>
        </p:xfrm>
        <a:graphic>
          <a:graphicData uri="http://schemas.openxmlformats.org/drawingml/2006/table">
            <a:tbl>
              <a:tblPr/>
              <a:tblGrid>
                <a:gridCol w="1385888"/>
                <a:gridCol w="865187"/>
                <a:gridCol w="974725"/>
                <a:gridCol w="976313"/>
                <a:gridCol w="974725"/>
                <a:gridCol w="976312"/>
                <a:gridCol w="858838"/>
                <a:gridCol w="781050"/>
                <a:gridCol w="1008062"/>
              </a:tblGrid>
              <a:tr h="798513">
                <a:tc gridSpan="2">
                  <a:txBody>
                    <a:bodyPr/>
                    <a:lstStyle/>
                    <a:p>
                      <a:pPr marL="0" marR="0" lvl="0" indent="0" algn="l" defTabSz="1300163"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pitchFamily="34" charset="0"/>
                          <a:cs typeface="Arial" pitchFamily="34" charset="0"/>
                        </a:rPr>
                        <a:t>Probabilidad de </a:t>
                      </a:r>
                    </a:p>
                    <a:p>
                      <a:pPr marL="0" marR="0" lvl="0" indent="0" algn="l" defTabSz="1300163"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pitchFamily="34" charset="0"/>
                          <a:cs typeface="Arial" pitchFamily="34" charset="0"/>
                        </a:rPr>
                        <a:t>ocurrencia</a:t>
                      </a:r>
                      <a:endParaRPr kumimoji="0" lang="en-US" sz="14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l"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marL="64310" marR="64310" marT="32155" marB="32155" anchor="ctr" horzOverflow="overflow">
                    <a:lnL>
                      <a:noFill/>
                    </a:lnL>
                    <a:lnR>
                      <a:noFill/>
                    </a:lnR>
                    <a:lnT>
                      <a:noFill/>
                    </a:lnT>
                    <a:lnB>
                      <a:noFill/>
                    </a:lnB>
                    <a:lnTlToBr>
                      <a:noFill/>
                    </a:lnTlToBr>
                    <a:lnBlToTr>
                      <a:noFill/>
                    </a:lnBlToTr>
                    <a:noFill/>
                  </a:tcPr>
                </a:tc>
                <a:tc hMerge="1">
                  <a:txBody>
                    <a:bodyPr/>
                    <a:lstStyle/>
                    <a:p>
                      <a:endParaRPr lang="es-MX"/>
                    </a:p>
                  </a:txBody>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marL="64310" marR="64310" marT="32155" marB="32155"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marL="64310" marR="64310" marT="32155" marB="32155"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marL="64310" marR="64310" marT="32155" marB="32155"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p>
                  </a:txBody>
                  <a:tcPr marL="64310" marR="64310" marT="32155" marB="32155"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487363" marR="0" lvl="0" indent="-487363" algn="l" defTabSz="1300163"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487363" marR="0" lvl="0" indent="-487363" algn="l" defTabSz="1300163" rtl="0" eaLnBrk="1" fontAlgn="b"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r>
                        <a:rPr kumimoji="0" lang="en-US" sz="1200" b="1" i="0" u="none" strike="noStrike" cap="none" normalizeH="0" baseline="0" dirty="0" smtClean="0">
                          <a:ln>
                            <a:noFill/>
                          </a:ln>
                          <a:solidFill>
                            <a:srgbClr val="000099"/>
                          </a:solidFill>
                          <a:effectLst/>
                          <a:latin typeface="Arial" pitchFamily="34" charset="0"/>
                          <a:cs typeface="Arial" pitchFamily="34" charset="0"/>
                        </a:rPr>
                        <a:t>Riesgo:</a:t>
                      </a:r>
                      <a:endParaRPr kumimoji="0" lang="es-MX" sz="1200" b="1" i="0" u="none" strike="noStrike" cap="none" normalizeH="0" baseline="0" dirty="0" smtClean="0">
                        <a:ln>
                          <a:noFill/>
                        </a:ln>
                        <a:solidFill>
                          <a:srgbClr val="000099"/>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r>
              <a:tr h="496888">
                <a:tc>
                  <a:txBody>
                    <a:bodyPr/>
                    <a:lstStyle/>
                    <a:p>
                      <a:pPr marL="487363" marR="0" lvl="0" indent="-487363" algn="r" defTabSz="130016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Muy alta</a:t>
                      </a:r>
                    </a:p>
                  </a:txBody>
                  <a:tcPr marL="64310" marR="64310" marT="32155" marB="3215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20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25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487363" marR="0" lvl="0" indent="-487363" algn="l"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15 - 25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solidFill>
                      <a:srgbClr val="FF0000"/>
                    </a:solidFill>
                  </a:tcPr>
                </a:tc>
                <a:tc>
                  <a:txBody>
                    <a:bodyPr/>
                    <a:lstStyle/>
                    <a:p>
                      <a:pPr marL="487363" marR="0" lvl="0" indent="-487363" algn="l" defTabSz="130016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Crítico</a:t>
                      </a:r>
                    </a:p>
                  </a:txBody>
                  <a:tcPr marL="64310" marR="64310" marT="32155" marB="32155" anchor="ctr" horzOverflow="overflow">
                    <a:lnL>
                      <a:noFill/>
                    </a:lnL>
                    <a:lnR>
                      <a:noFill/>
                    </a:lnR>
                    <a:lnT>
                      <a:noFill/>
                    </a:lnT>
                    <a:lnB>
                      <a:noFill/>
                    </a:lnB>
                    <a:lnTlToBr>
                      <a:noFill/>
                    </a:lnTlToBr>
                    <a:lnBlToTr>
                      <a:noFill/>
                    </a:lnBlToTr>
                    <a:noFill/>
                  </a:tcPr>
                </a:tc>
              </a:tr>
              <a:tr h="490538">
                <a:tc>
                  <a:txBody>
                    <a:bodyPr/>
                    <a:lstStyle/>
                    <a:p>
                      <a:pPr marL="487363" marR="0" lvl="0" indent="-487363" algn="r" defTabSz="130016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Alta</a:t>
                      </a:r>
                    </a:p>
                  </a:txBody>
                  <a:tcPr marL="64310" marR="64310" marT="32155" marB="3215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20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487363" marR="0" lvl="0" indent="-487363" algn="l"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10 - 12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solidFill>
                      <a:srgbClr val="FF9900"/>
                    </a:solidFill>
                  </a:tcPr>
                </a:tc>
                <a:tc>
                  <a:txBody>
                    <a:bodyPr/>
                    <a:lstStyle/>
                    <a:p>
                      <a:pPr marL="487363" marR="0" lvl="0" indent="-487363" algn="l" defTabSz="130016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Alto</a:t>
                      </a:r>
                    </a:p>
                  </a:txBody>
                  <a:tcPr marL="64310" marR="64310" marT="32155" marB="32155" anchor="ctr" horzOverflow="overflow">
                    <a:lnL>
                      <a:noFill/>
                    </a:lnL>
                    <a:lnR>
                      <a:noFill/>
                    </a:lnR>
                    <a:lnT>
                      <a:noFill/>
                    </a:lnT>
                    <a:lnB>
                      <a:noFill/>
                    </a:lnB>
                    <a:lnTlToBr>
                      <a:noFill/>
                    </a:lnTlToBr>
                    <a:lnBlToTr>
                      <a:noFill/>
                    </a:lnBlToTr>
                    <a:noFill/>
                  </a:tcPr>
                </a:tc>
              </a:tr>
              <a:tr h="511175">
                <a:tc>
                  <a:txBody>
                    <a:bodyPr/>
                    <a:lstStyle/>
                    <a:p>
                      <a:pPr marL="487363" marR="0" lvl="0" indent="-487363" algn="r" defTabSz="130016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Media</a:t>
                      </a:r>
                    </a:p>
                  </a:txBody>
                  <a:tcPr marL="64310" marR="64310" marT="32155" marB="3215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487363" marR="0" lvl="0" indent="-487363" algn="l"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5 - 9</a:t>
                      </a:r>
                    </a:p>
                  </a:txBody>
                  <a:tcPr marL="64310" marR="64310" marT="32155" marB="32155" anchor="b" horzOverflow="overflow">
                    <a:lnL>
                      <a:noFill/>
                    </a:lnL>
                    <a:lnR>
                      <a:noFill/>
                    </a:lnR>
                    <a:lnT>
                      <a:noFill/>
                    </a:lnT>
                    <a:lnB>
                      <a:noFill/>
                    </a:lnB>
                    <a:lnTlToBr>
                      <a:noFill/>
                    </a:lnTlToBr>
                    <a:lnBlToTr>
                      <a:noFill/>
                    </a:lnBlToTr>
                    <a:solidFill>
                      <a:srgbClr val="FFFF00"/>
                    </a:solidFill>
                  </a:tcPr>
                </a:tc>
                <a:tc>
                  <a:txBody>
                    <a:bodyPr/>
                    <a:lstStyle/>
                    <a:p>
                      <a:pPr marL="487363" marR="0" lvl="0" indent="-487363" algn="l" defTabSz="130016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Moderado </a:t>
                      </a:r>
                    </a:p>
                  </a:txBody>
                  <a:tcPr marL="64310" marR="64310" marT="32155" marB="32155" anchor="ctr" horzOverflow="overflow">
                    <a:lnL>
                      <a:noFill/>
                    </a:lnL>
                    <a:lnR>
                      <a:noFill/>
                    </a:lnR>
                    <a:lnT>
                      <a:noFill/>
                    </a:lnT>
                    <a:lnB>
                      <a:noFill/>
                    </a:lnB>
                    <a:lnTlToBr>
                      <a:noFill/>
                    </a:lnTlToBr>
                    <a:lnBlToTr>
                      <a:noFill/>
                    </a:lnBlToTr>
                    <a:noFill/>
                  </a:tcPr>
                </a:tc>
              </a:tr>
              <a:tr h="511175">
                <a:tc>
                  <a:txBody>
                    <a:bodyPr/>
                    <a:lstStyle/>
                    <a:p>
                      <a:pPr marL="487363" marR="0" lvl="0" indent="-487363" algn="r" defTabSz="130016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Baja </a:t>
                      </a:r>
                    </a:p>
                  </a:txBody>
                  <a:tcPr marL="64310" marR="64310" marT="32155" marB="3215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487363" marR="0" lvl="0" indent="-487363" algn="l"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1 - 4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solidFill>
                      <a:srgbClr val="00FF00"/>
                    </a:solidFill>
                  </a:tcPr>
                </a:tc>
                <a:tc>
                  <a:txBody>
                    <a:bodyPr/>
                    <a:lstStyle/>
                    <a:p>
                      <a:pPr marL="487363" marR="0" lvl="0" indent="-487363" algn="l" defTabSz="130016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Bajo</a:t>
                      </a:r>
                    </a:p>
                  </a:txBody>
                  <a:tcPr marL="64310" marR="64310" marT="32155" marB="32155" anchor="ctr" horzOverflow="overflow">
                    <a:lnL>
                      <a:noFill/>
                    </a:lnL>
                    <a:lnR>
                      <a:noFill/>
                    </a:lnR>
                    <a:lnT>
                      <a:noFill/>
                    </a:lnT>
                    <a:lnB>
                      <a:noFill/>
                    </a:lnB>
                    <a:lnTlToBr>
                      <a:noFill/>
                    </a:lnTlToBr>
                    <a:lnBlToTr>
                      <a:noFill/>
                    </a:lnBlToTr>
                    <a:noFill/>
                  </a:tcPr>
                </a:tc>
              </a:tr>
              <a:tr h="769938">
                <a:tc>
                  <a:txBody>
                    <a:bodyPr/>
                    <a:lstStyle/>
                    <a:p>
                      <a:pPr marL="487363" marR="0" lvl="0" indent="-487363" algn="r" defTabSz="1300163"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Muy baja</a:t>
                      </a:r>
                    </a:p>
                  </a:txBody>
                  <a:tcPr marL="64310" marR="64310" marT="32155" marB="32155"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cs typeface="Arial" pitchFamily="34" charset="0"/>
                        </a:rPr>
                        <a:t>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487363" marR="0" lvl="0" indent="-487363" algn="ctr" defTabSz="1300163"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r>
              <a:tr h="769938">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Muy bajo</a:t>
                      </a:r>
                    </a:p>
                  </a:txBody>
                  <a:tcPr marL="64310" marR="64310" marT="32155" marB="32155"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Bajo</a:t>
                      </a:r>
                    </a:p>
                  </a:txBody>
                  <a:tcPr marL="64310" marR="64310" marT="32155" marB="32155"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Medio</a:t>
                      </a:r>
                    </a:p>
                  </a:txBody>
                  <a:tcPr marL="64310" marR="64310" marT="32155" marB="32155"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Alto</a:t>
                      </a:r>
                    </a:p>
                  </a:txBody>
                  <a:tcPr marL="64310" marR="64310" marT="32155" marB="32155"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Muy alto</a:t>
                      </a:r>
                    </a:p>
                  </a:txBody>
                  <a:tcPr marL="64310" marR="64310" marT="32155" marB="32155"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487363" marR="0" lvl="0" indent="-487363" algn="ctr" defTabSz="130016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99"/>
                          </a:solidFill>
                          <a:effectLst/>
                          <a:latin typeface="Arial" pitchFamily="34" charset="0"/>
                          <a:cs typeface="Arial" pitchFamily="34" charset="0"/>
                        </a:rPr>
                        <a:t>Impacto</a:t>
                      </a:r>
                      <a:endParaRPr kumimoji="0" lang="en-US" sz="1400" b="0" i="0" u="none" strike="noStrike" cap="none" normalizeH="0" baseline="0" dirty="0" smtClean="0">
                        <a:ln>
                          <a:noFill/>
                        </a:ln>
                        <a:solidFill>
                          <a:srgbClr val="000099"/>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rgbClr val="000099"/>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c>
                  <a:txBody>
                    <a:bodyPr/>
                    <a:lstStyle/>
                    <a:p>
                      <a:pPr marL="0" marR="0" lvl="0" indent="0" algn="l" defTabSz="1300163" rtl="0" eaLnBrk="1" fontAlgn="base" latinLnBrk="0" hangingPunct="1">
                        <a:lnSpc>
                          <a:spcPct val="100000"/>
                        </a:lnSpc>
                        <a:spcBef>
                          <a:spcPct val="20000"/>
                        </a:spcBef>
                        <a:spcAft>
                          <a:spcPct val="0"/>
                        </a:spcAft>
                        <a:buClrTx/>
                        <a:buSzTx/>
                        <a:buFont typeface="Webdings" pitchFamily="18" charset="2"/>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txBody>
                  <a:tcPr marL="64310" marR="64310" marT="32155" marB="32155" anchor="b" horzOverflow="overflow">
                    <a:lnL>
                      <a:noFill/>
                    </a:lnL>
                    <a:lnR>
                      <a:noFill/>
                    </a:lnR>
                    <a:lnT>
                      <a:noFill/>
                    </a:lnT>
                    <a:lnB>
                      <a:noFill/>
                    </a:lnB>
                    <a:lnTlToBr>
                      <a:noFill/>
                    </a:lnTlToBr>
                    <a:lnBlToTr>
                      <a:noFill/>
                    </a:lnBlToTr>
                    <a:noFill/>
                  </a:tcPr>
                </a:tc>
              </a:tr>
            </a:tbl>
          </a:graphicData>
        </a:graphic>
      </p:graphicFrame>
      <p:sp>
        <p:nvSpPr>
          <p:cNvPr id="3" name="Text Box 80"/>
          <p:cNvSpPr txBox="1">
            <a:spLocks noChangeArrowheads="1"/>
          </p:cNvSpPr>
          <p:nvPr/>
        </p:nvSpPr>
        <p:spPr bwMode="auto">
          <a:xfrm>
            <a:off x="2339975" y="2161183"/>
            <a:ext cx="1454150" cy="246063"/>
          </a:xfrm>
          <a:prstGeom prst="rect">
            <a:avLst/>
          </a:prstGeom>
          <a:noFill/>
          <a:ln w="9525">
            <a:noFill/>
            <a:miter lim="800000"/>
            <a:headEnd/>
            <a:tailEnd/>
          </a:ln>
        </p:spPr>
        <p:txBody>
          <a:bodyPr wrap="none" lIns="64310" tIns="32155" rIns="64310" bIns="32155">
            <a:spAutoFit/>
          </a:bodyPr>
          <a:lstStyle/>
          <a:p>
            <a:pPr defTabSz="642938"/>
            <a:r>
              <a:rPr lang="es-MX" sz="1200" b="0" dirty="0">
                <a:cs typeface="Arial" charset="0"/>
              </a:rPr>
              <a:t>Tolerancia al riesgo</a:t>
            </a:r>
          </a:p>
        </p:txBody>
      </p:sp>
      <p:sp>
        <p:nvSpPr>
          <p:cNvPr id="4" name="Rectangle 3"/>
          <p:cNvSpPr>
            <a:spLocks noChangeArrowheads="1"/>
          </p:cNvSpPr>
          <p:nvPr/>
        </p:nvSpPr>
        <p:spPr bwMode="auto">
          <a:xfrm>
            <a:off x="395536" y="934527"/>
            <a:ext cx="7127875" cy="576263"/>
          </a:xfrm>
          <a:prstGeom prst="rect">
            <a:avLst/>
          </a:prstGeom>
          <a:noFill/>
          <a:ln w="9525">
            <a:noFill/>
            <a:miter lim="800000"/>
            <a:headEnd/>
            <a:tailEnd/>
          </a:ln>
        </p:spPr>
        <p:txBody>
          <a:bodyPr lIns="130000" tIns="65000" rIns="130000" bIns="65000"/>
          <a:lstStyle/>
          <a:p>
            <a:pPr algn="l" defTabSz="1300163">
              <a:lnSpc>
                <a:spcPct val="90000"/>
              </a:lnSpc>
              <a:spcBef>
                <a:spcPct val="50000"/>
              </a:spcBef>
              <a:buClr>
                <a:schemeClr val="tx2"/>
              </a:buClr>
              <a:buSzPct val="90000"/>
            </a:pPr>
            <a:r>
              <a:rPr lang="es-ES" b="1" dirty="0" smtClean="0">
                <a:cs typeface="Arial" charset="0"/>
              </a:rPr>
              <a:t>Riesgo: </a:t>
            </a:r>
            <a:r>
              <a:rPr lang="es-ES" b="0" dirty="0" smtClean="0">
                <a:cs typeface="Arial" charset="0"/>
              </a:rPr>
              <a:t>combinación </a:t>
            </a:r>
            <a:r>
              <a:rPr lang="es-ES" b="0" dirty="0">
                <a:cs typeface="Arial" charset="0"/>
              </a:rPr>
              <a:t>de la </a:t>
            </a:r>
            <a:r>
              <a:rPr lang="es-ES" dirty="0">
                <a:cs typeface="Arial" charset="0"/>
              </a:rPr>
              <a:t>probabilidad de</a:t>
            </a:r>
            <a:r>
              <a:rPr lang="es-ES" b="0" dirty="0">
                <a:cs typeface="Arial" charset="0"/>
              </a:rPr>
              <a:t> </a:t>
            </a:r>
            <a:r>
              <a:rPr lang="es-ES" dirty="0">
                <a:cs typeface="Arial" charset="0"/>
              </a:rPr>
              <a:t>ocurrencia</a:t>
            </a:r>
            <a:r>
              <a:rPr lang="es-ES" b="0" dirty="0">
                <a:cs typeface="Arial" charset="0"/>
              </a:rPr>
              <a:t> de daño y la </a:t>
            </a:r>
            <a:r>
              <a:rPr lang="es-ES" dirty="0">
                <a:cs typeface="Arial" charset="0"/>
              </a:rPr>
              <a:t>severidad</a:t>
            </a:r>
            <a:r>
              <a:rPr lang="es-ES" b="0" dirty="0">
                <a:cs typeface="Arial" charset="0"/>
              </a:rPr>
              <a:t> de ese daño.</a:t>
            </a:r>
            <a:r>
              <a:rPr lang="es-MX" b="0" dirty="0">
                <a:cs typeface="Arial" charset="0"/>
              </a:rPr>
              <a:t> </a:t>
            </a:r>
          </a:p>
        </p:txBody>
      </p:sp>
      <p:sp>
        <p:nvSpPr>
          <p:cNvPr id="5" name="14 Rectángulo"/>
          <p:cNvSpPr/>
          <p:nvPr/>
        </p:nvSpPr>
        <p:spPr>
          <a:xfrm>
            <a:off x="6953719" y="934527"/>
            <a:ext cx="1859612" cy="369332"/>
          </a:xfrm>
          <a:prstGeom prst="rect">
            <a:avLst/>
          </a:prstGeom>
        </p:spPr>
        <p:txBody>
          <a:bodyPr wrap="none">
            <a:spAutoFit/>
          </a:bodyPr>
          <a:lstStyle/>
          <a:p>
            <a:r>
              <a:rPr lang="es-MX" b="1" dirty="0" smtClean="0">
                <a:solidFill>
                  <a:srgbClr val="C00000"/>
                </a:solidFill>
              </a:rPr>
              <a:t>Guide ISO/IEC  51</a:t>
            </a:r>
            <a:endParaRPr lang="es-MX" b="1" dirty="0"/>
          </a:p>
        </p:txBody>
      </p:sp>
      <p:sp>
        <p:nvSpPr>
          <p:cNvPr id="10" name="CuadroTexto 9"/>
          <p:cNvSpPr txBox="1"/>
          <p:nvPr/>
        </p:nvSpPr>
        <p:spPr>
          <a:xfrm>
            <a:off x="5940152" y="288946"/>
            <a:ext cx="2836546" cy="461665"/>
          </a:xfrm>
          <a:prstGeom prst="rect">
            <a:avLst/>
          </a:prstGeom>
          <a:noFill/>
        </p:spPr>
        <p:txBody>
          <a:bodyPr wrap="none" rtlCol="0">
            <a:spAutoFit/>
          </a:bodyPr>
          <a:lstStyle/>
          <a:p>
            <a:r>
              <a:rPr lang="es-MX" sz="2400" b="1" dirty="0" smtClean="0">
                <a:solidFill>
                  <a:srgbClr val="0070C0"/>
                </a:solidFill>
              </a:rPr>
              <a:t>Valoración del riesgo</a:t>
            </a:r>
            <a:endParaRPr lang="es-MX" sz="2400" b="1" dirty="0">
              <a:solidFill>
                <a:srgbClr val="0070C0"/>
              </a:solidFill>
            </a:endParaRPr>
          </a:p>
        </p:txBody>
      </p:sp>
    </p:spTree>
    <p:extLst>
      <p:ext uri="{BB962C8B-B14F-4D97-AF65-F5344CB8AC3E}">
        <p14:creationId xmlns:p14="http://schemas.microsoft.com/office/powerpoint/2010/main" val="118735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50203027"/>
              </p:ext>
            </p:extLst>
          </p:nvPr>
        </p:nvGraphicFramePr>
        <p:xfrm>
          <a:off x="395536" y="1475492"/>
          <a:ext cx="8136904" cy="4545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4"/>
          <p:cNvSpPr txBox="1">
            <a:spLocks noChangeArrowheads="1"/>
          </p:cNvSpPr>
          <p:nvPr/>
        </p:nvSpPr>
        <p:spPr bwMode="auto">
          <a:xfrm>
            <a:off x="6346003" y="116632"/>
            <a:ext cx="1826397" cy="523220"/>
          </a:xfrm>
          <a:prstGeom prst="rect">
            <a:avLst/>
          </a:prstGeom>
          <a:noFill/>
          <a:ln w="9525">
            <a:noFill/>
            <a:miter lim="800000"/>
            <a:headEnd/>
            <a:tailEnd/>
          </a:ln>
          <a:effectLst/>
        </p:spPr>
        <p:txBody>
          <a:bodyPr wrap="none">
            <a:spAutoFit/>
          </a:bodyPr>
          <a:lstStyle/>
          <a:p>
            <a:pPr algn="l"/>
            <a:r>
              <a:rPr lang="es-ES" sz="2800" b="1" dirty="0" smtClean="0">
                <a:solidFill>
                  <a:schemeClr val="tx2">
                    <a:lumMod val="60000"/>
                    <a:lumOff val="40000"/>
                  </a:schemeClr>
                </a:solidFill>
              </a:rPr>
              <a:t>Delegación</a:t>
            </a:r>
            <a:endParaRPr lang="es-ES" sz="2800" b="1" dirty="0">
              <a:solidFill>
                <a:schemeClr val="tx2">
                  <a:lumMod val="60000"/>
                  <a:lumOff val="40000"/>
                </a:schemeClr>
              </a:solidFill>
            </a:endParaRPr>
          </a:p>
        </p:txBody>
      </p:sp>
      <p:sp>
        <p:nvSpPr>
          <p:cNvPr id="4" name="3 Rectángulo"/>
          <p:cNvSpPr/>
          <p:nvPr/>
        </p:nvSpPr>
        <p:spPr>
          <a:xfrm>
            <a:off x="3667838" y="961564"/>
            <a:ext cx="4792594" cy="523220"/>
          </a:xfrm>
          <a:prstGeom prst="rect">
            <a:avLst/>
          </a:prstGeom>
        </p:spPr>
        <p:txBody>
          <a:bodyPr wrap="none">
            <a:spAutoFit/>
          </a:bodyPr>
          <a:lstStyle/>
          <a:p>
            <a:r>
              <a:rPr lang="es-MX" sz="2800" dirty="0" smtClean="0"/>
              <a:t>Algunos problemas típicos son: </a:t>
            </a:r>
          </a:p>
        </p:txBody>
      </p:sp>
      <p:sp>
        <p:nvSpPr>
          <p:cNvPr id="5" name="4 CuadroTexto"/>
          <p:cNvSpPr txBox="1"/>
          <p:nvPr/>
        </p:nvSpPr>
        <p:spPr>
          <a:xfrm>
            <a:off x="6222829" y="539388"/>
            <a:ext cx="2166619" cy="369332"/>
          </a:xfrm>
          <a:prstGeom prst="rect">
            <a:avLst/>
          </a:prstGeom>
          <a:noFill/>
        </p:spPr>
        <p:txBody>
          <a:bodyPr wrap="none" rtlCol="0">
            <a:spAutoFit/>
          </a:bodyPr>
          <a:lstStyle/>
          <a:p>
            <a:r>
              <a:rPr lang="es-MX" dirty="0" smtClean="0"/>
              <a:t>(Agente – Regulador)</a:t>
            </a:r>
            <a:endParaRPr lang="es-MX" dirty="0"/>
          </a:p>
        </p:txBody>
      </p:sp>
      <p:sp>
        <p:nvSpPr>
          <p:cNvPr id="6" name="3 CuadroTexto"/>
          <p:cNvSpPr txBox="1"/>
          <p:nvPr/>
        </p:nvSpPr>
        <p:spPr>
          <a:xfrm>
            <a:off x="861678" y="100353"/>
            <a:ext cx="5216684" cy="523220"/>
          </a:xfrm>
          <a:prstGeom prst="rect">
            <a:avLst/>
          </a:prstGeom>
          <a:noFill/>
        </p:spPr>
        <p:txBody>
          <a:bodyPr wrap="none" rtlCol="0">
            <a:spAutoFit/>
          </a:bodyPr>
          <a:lstStyle/>
          <a:p>
            <a:r>
              <a:rPr lang="es-MX" sz="2800" b="1" dirty="0" smtClean="0">
                <a:solidFill>
                  <a:schemeClr val="bg1"/>
                </a:solidFill>
              </a:rPr>
              <a:t>Teoría de la </a:t>
            </a:r>
            <a:r>
              <a:rPr lang="es-MX" sz="2800" b="1" dirty="0">
                <a:solidFill>
                  <a:schemeClr val="bg1"/>
                </a:solidFill>
              </a:rPr>
              <a:t>r</a:t>
            </a:r>
            <a:r>
              <a:rPr lang="es-MX" sz="2800" b="1" dirty="0" smtClean="0">
                <a:solidFill>
                  <a:schemeClr val="bg1"/>
                </a:solidFill>
              </a:rPr>
              <a:t>egulación inteligente</a:t>
            </a:r>
            <a:endParaRPr lang="es-MX" sz="2800" b="1" dirty="0">
              <a:solidFill>
                <a:schemeClr val="bg1"/>
              </a:solidFill>
            </a:endParaRPr>
          </a:p>
        </p:txBody>
      </p:sp>
    </p:spTree>
    <p:extLst>
      <p:ext uri="{BB962C8B-B14F-4D97-AF65-F5344CB8AC3E}">
        <p14:creationId xmlns:p14="http://schemas.microsoft.com/office/powerpoint/2010/main" val="35589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300192" y="116632"/>
            <a:ext cx="2411238" cy="584775"/>
          </a:xfrm>
          <a:prstGeom prst="rect">
            <a:avLst/>
          </a:prstGeom>
          <a:noFill/>
        </p:spPr>
        <p:txBody>
          <a:bodyPr wrap="none" rtlCol="0">
            <a:spAutoFit/>
          </a:bodyPr>
          <a:lstStyle/>
          <a:p>
            <a:r>
              <a:rPr lang="es-MX" sz="3200" b="1" dirty="0" smtClean="0">
                <a:solidFill>
                  <a:srgbClr val="0070C0"/>
                </a:solidFill>
              </a:rPr>
              <a:t>Conclusiones</a:t>
            </a:r>
            <a:endParaRPr lang="es-MX" sz="3200" b="1" dirty="0">
              <a:solidFill>
                <a:srgbClr val="0070C0"/>
              </a:solidFill>
            </a:endParaRPr>
          </a:p>
        </p:txBody>
      </p:sp>
      <p:sp>
        <p:nvSpPr>
          <p:cNvPr id="3" name="CuadroTexto 2"/>
          <p:cNvSpPr txBox="1"/>
          <p:nvPr/>
        </p:nvSpPr>
        <p:spPr>
          <a:xfrm>
            <a:off x="683568" y="1483037"/>
            <a:ext cx="7848872" cy="3170099"/>
          </a:xfrm>
          <a:prstGeom prst="rect">
            <a:avLst/>
          </a:prstGeom>
          <a:noFill/>
        </p:spPr>
        <p:txBody>
          <a:bodyPr wrap="square" rtlCol="0">
            <a:spAutoFit/>
          </a:bodyPr>
          <a:lstStyle/>
          <a:p>
            <a:pPr marL="514350" indent="-514350">
              <a:buFontTx/>
              <a:buAutoNum type="arabicPeriod"/>
            </a:pPr>
            <a:r>
              <a:rPr lang="es-MX" sz="2000" dirty="0"/>
              <a:t>El diseño de la regulación, debe tener presente la viabilidad para la evaluación de la conformidad, independientemente de quién la lleve a cabo (ISO/IEC 17007).</a:t>
            </a:r>
          </a:p>
          <a:p>
            <a:pPr marL="514350" indent="-514350">
              <a:buAutoNum type="arabicPeriod"/>
            </a:pPr>
            <a:r>
              <a:rPr lang="es-MX" sz="2000" dirty="0" smtClean="0"/>
              <a:t>Los sistemas de evaluación de la conformidad disponibles son útiles, en la medida en que se seleccionen con enfoque basado en riesgo.</a:t>
            </a:r>
          </a:p>
          <a:p>
            <a:pPr marL="514350" indent="-514350">
              <a:buAutoNum type="arabicPeriod"/>
            </a:pPr>
            <a:r>
              <a:rPr lang="es-MX" sz="2000" dirty="0" smtClean="0"/>
              <a:t>Existen sistemas de certificación internacionales útiles para la regulación local, con apego a los principios del AOTC de la OMC, que contribuyen a mejorar los sistemas locales.</a:t>
            </a:r>
          </a:p>
          <a:p>
            <a:pPr marL="514350" indent="-514350">
              <a:buAutoNum type="arabicPeriod"/>
            </a:pPr>
            <a:r>
              <a:rPr lang="es-MX" sz="2000" dirty="0" smtClean="0"/>
              <a:t>La selección del agente de evaluación de la conformidad debe tener presente los problemas típicos de la delegación.</a:t>
            </a:r>
          </a:p>
        </p:txBody>
      </p:sp>
      <p:pic>
        <p:nvPicPr>
          <p:cNvPr id="4" name="Picture 2"/>
          <p:cNvPicPr/>
          <p:nvPr/>
        </p:nvPicPr>
        <p:blipFill rotWithShape="1">
          <a:blip r:embed="rId2">
            <a:extLst>
              <a:ext uri="{28A0092B-C50C-407E-A947-70E740481C1C}">
                <a14:useLocalDpi xmlns:a14="http://schemas.microsoft.com/office/drawing/2010/main" val="0"/>
              </a:ext>
            </a:extLst>
          </a:blip>
          <a:srcRect r="65595"/>
          <a:stretch/>
        </p:blipFill>
        <p:spPr bwMode="auto">
          <a:xfrm>
            <a:off x="864096" y="5196753"/>
            <a:ext cx="2162106" cy="876189"/>
          </a:xfrm>
          <a:prstGeom prst="rect">
            <a:avLst/>
          </a:prstGeom>
          <a:noFill/>
          <a:ln>
            <a:noFill/>
          </a:ln>
          <a:extLst>
            <a:ext uri="{53640926-AAD7-44D8-BBD7-CCE9431645EC}">
              <a14:shadowObscured xmlns:a14="http://schemas.microsoft.com/office/drawing/2010/main"/>
            </a:ext>
          </a:extLst>
        </p:spPr>
      </p:pic>
      <p:pic>
        <p:nvPicPr>
          <p:cNvPr id="5" name="Picture 2" descr="standards_alliance_stacked"/>
          <p:cNvPicPr/>
          <p:nvPr/>
        </p:nvPicPr>
        <p:blipFill>
          <a:blip r:embed="rId3">
            <a:extLst>
              <a:ext uri="{28A0092B-C50C-407E-A947-70E740481C1C}">
                <a14:useLocalDpi xmlns:a14="http://schemas.microsoft.com/office/drawing/2010/main" val="0"/>
              </a:ext>
            </a:extLst>
          </a:blip>
          <a:srcRect/>
          <a:stretch>
            <a:fillRect/>
          </a:stretch>
        </p:blipFill>
        <p:spPr bwMode="auto">
          <a:xfrm>
            <a:off x="3026202" y="5229200"/>
            <a:ext cx="1865914" cy="866346"/>
          </a:xfrm>
          <a:prstGeom prst="rect">
            <a:avLst/>
          </a:prstGeom>
          <a:noFill/>
          <a:ln>
            <a:noFill/>
          </a:ln>
        </p:spPr>
      </p:pic>
      <p:sp>
        <p:nvSpPr>
          <p:cNvPr id="6" name="Rectángulo 5"/>
          <p:cNvSpPr/>
          <p:nvPr/>
        </p:nvSpPr>
        <p:spPr>
          <a:xfrm>
            <a:off x="5148064" y="5180999"/>
            <a:ext cx="3096344" cy="1200329"/>
          </a:xfrm>
          <a:prstGeom prst="rect">
            <a:avLst/>
          </a:prstGeom>
        </p:spPr>
        <p:txBody>
          <a:bodyPr wrap="square">
            <a:spAutoFit/>
          </a:bodyPr>
          <a:lstStyle/>
          <a:p>
            <a:r>
              <a:rPr lang="es-MX" b="1" dirty="0">
                <a:solidFill>
                  <a:srgbClr val="76923C"/>
                </a:solidFill>
                <a:latin typeface="Calibri" panose="020F0502020204030204" pitchFamily="34" charset="0"/>
                <a:ea typeface="Calibri" panose="020F0502020204030204" pitchFamily="34" charset="0"/>
                <a:cs typeface="Times New Roman" panose="02020603050405020304" pitchFamily="18" charset="0"/>
              </a:rPr>
              <a:t>Taller Avanzado sobre Obstáculos Técnicos al Comercio para Reguladores Mexicanos</a:t>
            </a:r>
            <a:endParaRPr lang="es-MX" dirty="0"/>
          </a:p>
        </p:txBody>
      </p:sp>
      <p:cxnSp>
        <p:nvCxnSpPr>
          <p:cNvPr id="8" name="Conector recto 7"/>
          <p:cNvCxnSpPr/>
          <p:nvPr/>
        </p:nvCxnSpPr>
        <p:spPr>
          <a:xfrm>
            <a:off x="5004048" y="5229200"/>
            <a:ext cx="0" cy="11521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92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5 CuadroTexto"/>
          <p:cNvSpPr txBox="1"/>
          <p:nvPr/>
        </p:nvSpPr>
        <p:spPr>
          <a:xfrm>
            <a:off x="3569729" y="5088379"/>
            <a:ext cx="2110321" cy="430887"/>
          </a:xfrm>
          <a:prstGeom prst="rect">
            <a:avLst/>
          </a:prstGeom>
          <a:noFill/>
        </p:spPr>
        <p:txBody>
          <a:bodyPr wrap="none" rtlCol="0">
            <a:spAutoFit/>
          </a:bodyPr>
          <a:lstStyle/>
          <a:p>
            <a:pPr algn="ctr"/>
            <a:r>
              <a:rPr lang="es-MX" sz="1200" b="1" dirty="0" smtClean="0">
                <a:solidFill>
                  <a:srgbClr val="0070C0"/>
                </a:solidFill>
              </a:rPr>
              <a:t>Ing. Abel HERNANDEZ PINEDA</a:t>
            </a:r>
          </a:p>
          <a:p>
            <a:pPr algn="ctr"/>
            <a:r>
              <a:rPr lang="es-MX" sz="1000" b="1" dirty="0" smtClean="0">
                <a:solidFill>
                  <a:srgbClr val="0070C0"/>
                </a:solidFill>
              </a:rPr>
              <a:t>DIRECTOR GENERAL DE ANCE, A.C.</a:t>
            </a:r>
            <a:endParaRPr lang="es-MX" sz="1000" b="1" dirty="0">
              <a:solidFill>
                <a:srgbClr val="0070C0"/>
              </a:solidFill>
            </a:endParaRPr>
          </a:p>
        </p:txBody>
      </p:sp>
      <p:sp>
        <p:nvSpPr>
          <p:cNvPr id="5" name="11 CuadroTexto"/>
          <p:cNvSpPr txBox="1"/>
          <p:nvPr/>
        </p:nvSpPr>
        <p:spPr>
          <a:xfrm>
            <a:off x="880473" y="1170330"/>
            <a:ext cx="7488832" cy="892552"/>
          </a:xfrm>
          <a:prstGeom prst="rect">
            <a:avLst/>
          </a:prstGeom>
          <a:noFill/>
        </p:spPr>
        <p:txBody>
          <a:bodyPr wrap="square" rtlCol="0">
            <a:spAutoFit/>
          </a:bodyPr>
          <a:lstStyle/>
          <a:p>
            <a:pPr algn="r"/>
            <a:r>
              <a:rPr lang="es-MX" sz="2400" b="1" dirty="0" smtClean="0">
                <a:solidFill>
                  <a:schemeClr val="accent1">
                    <a:lumMod val="75000"/>
                  </a:schemeClr>
                </a:solidFill>
                <a:latin typeface="Calibri" panose="020F0502020204030204" pitchFamily="34" charset="0"/>
                <a:cs typeface="Times New Roman" panose="02020603050405020304" pitchFamily="18" charset="0"/>
              </a:rPr>
              <a:t>Diferentes enfoques para la evaluación de la conformidad </a:t>
            </a:r>
          </a:p>
          <a:p>
            <a:pPr algn="r"/>
            <a:endParaRPr lang="es-MX" sz="2800" b="1" dirty="0" smtClean="0">
              <a:solidFill>
                <a:srgbClr val="C00000"/>
              </a:solidFill>
              <a:latin typeface="Calibri" panose="020F0502020204030204" pitchFamily="34" charset="0"/>
              <a:cs typeface="Times New Roman" panose="02020603050405020304" pitchFamily="18" charset="0"/>
            </a:endParaRPr>
          </a:p>
        </p:txBody>
      </p:sp>
      <p:sp>
        <p:nvSpPr>
          <p:cNvPr id="6" name="Rectángulo 5"/>
          <p:cNvSpPr/>
          <p:nvPr/>
        </p:nvSpPr>
        <p:spPr>
          <a:xfrm>
            <a:off x="1547664" y="2659995"/>
            <a:ext cx="5976664" cy="1384995"/>
          </a:xfrm>
          <a:prstGeom prst="rect">
            <a:avLst/>
          </a:prstGeom>
        </p:spPr>
        <p:txBody>
          <a:bodyPr wrap="square">
            <a:spAutoFit/>
          </a:bodyPr>
          <a:lstStyle/>
          <a:p>
            <a:pPr algn="ctr"/>
            <a:r>
              <a:rPr lang="es-MX" sz="2800" b="1" dirty="0">
                <a:solidFill>
                  <a:srgbClr val="C00000"/>
                </a:solidFill>
                <a:latin typeface="Calibri" panose="020F0502020204030204" pitchFamily="34" charset="0"/>
                <a:cs typeface="Times New Roman" panose="02020603050405020304" pitchFamily="18" charset="0"/>
              </a:rPr>
              <a:t>¿Cómo aseguramos que se escogen los mejores procedimientos de evaluación de la conformidad disponibles?</a:t>
            </a:r>
            <a:endParaRPr lang="es-MX" sz="2800" b="1" dirty="0">
              <a:solidFill>
                <a:srgbClr val="C00000"/>
              </a:solidFill>
            </a:endParaRPr>
          </a:p>
        </p:txBody>
      </p:sp>
    </p:spTree>
    <p:extLst>
      <p:ext uri="{BB962C8B-B14F-4D97-AF65-F5344CB8AC3E}">
        <p14:creationId xmlns:p14="http://schemas.microsoft.com/office/powerpoint/2010/main" val="71713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55576" y="4075728"/>
            <a:ext cx="7704856" cy="2031325"/>
          </a:xfrm>
          <a:prstGeom prst="rect">
            <a:avLst/>
          </a:prstGeom>
          <a:noFill/>
          <a:ln w="9525">
            <a:noFill/>
            <a:miter lim="800000"/>
            <a:headEnd/>
            <a:tailEnd/>
          </a:ln>
          <a:effectLst/>
        </p:spPr>
        <p:txBody>
          <a:bodyPr wrap="square">
            <a:spAutoFit/>
          </a:bodyPr>
          <a:lstStyle/>
          <a:p>
            <a:r>
              <a:rPr lang="es-ES_tradnl" i="1" dirty="0">
                <a:solidFill>
                  <a:srgbClr val="3366FF"/>
                </a:solidFill>
              </a:rPr>
              <a:t>Artículo 5</a:t>
            </a:r>
            <a:r>
              <a:rPr lang="es-ES" dirty="0">
                <a:solidFill>
                  <a:srgbClr val="3366FF"/>
                </a:solidFill>
              </a:rPr>
              <a:t> </a:t>
            </a:r>
            <a:endParaRPr lang="es-ES_tradnl" dirty="0">
              <a:solidFill>
                <a:schemeClr val="tx1"/>
              </a:solidFill>
            </a:endParaRPr>
          </a:p>
          <a:p>
            <a:pPr algn="l"/>
            <a:r>
              <a:rPr lang="es-ES_tradnl" b="0" dirty="0">
                <a:solidFill>
                  <a:schemeClr val="tx1"/>
                </a:solidFill>
              </a:rPr>
              <a:t>Con el fin de </a:t>
            </a:r>
            <a:r>
              <a:rPr lang="es-ES_tradnl" b="0" dirty="0">
                <a:solidFill>
                  <a:srgbClr val="3366FF"/>
                </a:solidFill>
              </a:rPr>
              <a:t>armonizar sus procedimientos de evaluación de la conformidad</a:t>
            </a:r>
            <a:r>
              <a:rPr lang="es-ES_tradnl" b="0" dirty="0">
                <a:solidFill>
                  <a:schemeClr val="tx1"/>
                </a:solidFill>
              </a:rPr>
              <a:t> en el mayor grado posible, los Miembros participarán plenamente, dentro de los límites de sus recursos, en la elaboración por las instituciones internacionales competentes con actividades de normalización de orientaciones o recomendaciones referentes a los procedimientos de evaluación de la conformidad</a:t>
            </a:r>
            <a:r>
              <a:rPr lang="es-ES" b="0" dirty="0">
                <a:solidFill>
                  <a:schemeClr val="tx1"/>
                </a:solidFill>
              </a:rPr>
              <a:t>.</a:t>
            </a:r>
          </a:p>
        </p:txBody>
      </p:sp>
      <p:sp>
        <p:nvSpPr>
          <p:cNvPr id="3" name="Text Box 5"/>
          <p:cNvSpPr txBox="1">
            <a:spLocks noChangeArrowheads="1"/>
          </p:cNvSpPr>
          <p:nvPr/>
        </p:nvSpPr>
        <p:spPr bwMode="auto">
          <a:xfrm>
            <a:off x="1796220" y="908720"/>
            <a:ext cx="5529335" cy="646331"/>
          </a:xfrm>
          <a:prstGeom prst="rect">
            <a:avLst/>
          </a:prstGeom>
          <a:noFill/>
          <a:ln w="9525">
            <a:noFill/>
            <a:miter lim="800000"/>
            <a:headEnd/>
            <a:tailEnd/>
          </a:ln>
          <a:effectLst/>
        </p:spPr>
        <p:txBody>
          <a:bodyPr wrap="none">
            <a:spAutoFit/>
          </a:bodyPr>
          <a:lstStyle/>
          <a:p>
            <a:pPr algn="ctr"/>
            <a:r>
              <a:rPr lang="es-ES_tradnl" sz="1800" b="1" dirty="0">
                <a:solidFill>
                  <a:srgbClr val="CC0000"/>
                </a:solidFill>
              </a:rPr>
              <a:t>ACUERDO SOBRE OBSTÁCULOS TÉCNICOS AL COMERCIO</a:t>
            </a:r>
          </a:p>
          <a:p>
            <a:pPr algn="ctr"/>
            <a:r>
              <a:rPr lang="es-ES_tradnl" sz="1800" b="1" dirty="0">
                <a:solidFill>
                  <a:srgbClr val="CC0000"/>
                </a:solidFill>
              </a:rPr>
              <a:t>DE LA ORGANIZACIÓN MUNDIAL DE COMERCIO</a:t>
            </a:r>
            <a:r>
              <a:rPr lang="es-ES" sz="1800" b="1" dirty="0">
                <a:solidFill>
                  <a:srgbClr val="CC0000"/>
                </a:solidFill>
              </a:rPr>
              <a:t> </a:t>
            </a:r>
          </a:p>
        </p:txBody>
      </p:sp>
      <p:sp>
        <p:nvSpPr>
          <p:cNvPr id="4" name="Text Box 6"/>
          <p:cNvSpPr txBox="1">
            <a:spLocks noChangeArrowheads="1"/>
          </p:cNvSpPr>
          <p:nvPr/>
        </p:nvSpPr>
        <p:spPr bwMode="auto">
          <a:xfrm>
            <a:off x="706438" y="1986578"/>
            <a:ext cx="7898010" cy="1754326"/>
          </a:xfrm>
          <a:prstGeom prst="rect">
            <a:avLst/>
          </a:prstGeom>
          <a:noFill/>
          <a:ln w="9525">
            <a:noFill/>
            <a:miter lim="800000"/>
            <a:headEnd/>
            <a:tailEnd/>
          </a:ln>
          <a:effectLst/>
        </p:spPr>
        <p:txBody>
          <a:bodyPr wrap="square">
            <a:spAutoFit/>
          </a:bodyPr>
          <a:lstStyle/>
          <a:p>
            <a:r>
              <a:rPr lang="es-ES_tradnl" i="1" dirty="0">
                <a:solidFill>
                  <a:srgbClr val="3366FF"/>
                </a:solidFill>
              </a:rPr>
              <a:t>Artículo 2</a:t>
            </a:r>
            <a:endParaRPr lang="es-ES_tradnl" b="0" dirty="0">
              <a:solidFill>
                <a:schemeClr val="tx1"/>
              </a:solidFill>
            </a:endParaRPr>
          </a:p>
          <a:p>
            <a:pPr algn="l"/>
            <a:r>
              <a:rPr lang="es-ES_tradnl" b="0" dirty="0">
                <a:solidFill>
                  <a:schemeClr val="tx1"/>
                </a:solidFill>
              </a:rPr>
              <a:t>Con el fin de armonizar sus reglamentos técnicos en el mayor grado posible, los Miembros participarán plenamente, dentro de los límites de sus recursos, </a:t>
            </a:r>
            <a:r>
              <a:rPr lang="es-ES_tradnl" b="0" dirty="0">
                <a:solidFill>
                  <a:srgbClr val="0066CC"/>
                </a:solidFill>
              </a:rPr>
              <a:t>en la elaboración, por las</a:t>
            </a:r>
            <a:r>
              <a:rPr lang="es-ES_tradnl" b="0" dirty="0">
                <a:solidFill>
                  <a:schemeClr val="tx1"/>
                </a:solidFill>
              </a:rPr>
              <a:t> </a:t>
            </a:r>
            <a:r>
              <a:rPr lang="es-ES_tradnl" b="0" dirty="0">
                <a:solidFill>
                  <a:srgbClr val="0066CC"/>
                </a:solidFill>
              </a:rPr>
              <a:t>instituciones internacionales</a:t>
            </a:r>
            <a:r>
              <a:rPr lang="es-ES_tradnl" b="0" dirty="0">
                <a:solidFill>
                  <a:schemeClr val="tx1"/>
                </a:solidFill>
              </a:rPr>
              <a:t> </a:t>
            </a:r>
            <a:r>
              <a:rPr lang="es-ES_tradnl" b="0" dirty="0">
                <a:solidFill>
                  <a:srgbClr val="0066CC"/>
                </a:solidFill>
              </a:rPr>
              <a:t>competentes con actividades de normalización</a:t>
            </a:r>
            <a:r>
              <a:rPr lang="es-ES_tradnl" b="0" dirty="0">
                <a:solidFill>
                  <a:schemeClr val="tx1"/>
                </a:solidFill>
              </a:rPr>
              <a:t>, de normas internacionales referentes a los productos para los que hayan adoptado, o prevean adoptar, reglamentos técnico</a:t>
            </a:r>
            <a:r>
              <a:rPr lang="es-ES" b="0" dirty="0">
                <a:solidFill>
                  <a:schemeClr val="tx1"/>
                </a:solidFill>
              </a:rPr>
              <a:t> </a:t>
            </a:r>
          </a:p>
        </p:txBody>
      </p:sp>
      <p:pic>
        <p:nvPicPr>
          <p:cNvPr id="5" name="Picture 7" descr="logo_en"/>
          <p:cNvPicPr>
            <a:picLocks noChangeAspect="1" noChangeArrowheads="1"/>
          </p:cNvPicPr>
          <p:nvPr/>
        </p:nvPicPr>
        <p:blipFill>
          <a:blip r:embed="rId2" cstate="print"/>
          <a:srcRect/>
          <a:stretch>
            <a:fillRect/>
          </a:stretch>
        </p:blipFill>
        <p:spPr bwMode="auto">
          <a:xfrm>
            <a:off x="3748088" y="1635815"/>
            <a:ext cx="1647825"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3363" y="1772816"/>
            <a:ext cx="864096"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p:cNvSpPr/>
          <p:nvPr/>
        </p:nvSpPr>
        <p:spPr>
          <a:xfrm>
            <a:off x="7850135" y="1772816"/>
            <a:ext cx="864096"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1463875" y="1772816"/>
            <a:ext cx="6040288" cy="4464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159347" y="1052736"/>
            <a:ext cx="1512168" cy="738664"/>
          </a:xfrm>
          <a:prstGeom prst="rect">
            <a:avLst/>
          </a:prstGeom>
          <a:noFill/>
        </p:spPr>
        <p:txBody>
          <a:bodyPr wrap="square" rtlCol="0">
            <a:spAutoFit/>
          </a:bodyPr>
          <a:lstStyle/>
          <a:p>
            <a:pPr algn="ctr"/>
            <a:r>
              <a:rPr lang="es-MX" sz="1400" dirty="0" smtClean="0"/>
              <a:t>Cadenas productivas</a:t>
            </a:r>
          </a:p>
          <a:p>
            <a:pPr algn="ctr"/>
            <a:r>
              <a:rPr lang="es-MX" sz="1400" dirty="0" smtClean="0"/>
              <a:t>nacionales</a:t>
            </a:r>
            <a:endParaRPr lang="es-MX" sz="1400" dirty="0"/>
          </a:p>
        </p:txBody>
      </p:sp>
      <p:sp>
        <p:nvSpPr>
          <p:cNvPr id="6" name="5 CuadroTexto"/>
          <p:cNvSpPr txBox="1"/>
          <p:nvPr/>
        </p:nvSpPr>
        <p:spPr>
          <a:xfrm>
            <a:off x="3111675" y="1188041"/>
            <a:ext cx="2448272" cy="523220"/>
          </a:xfrm>
          <a:prstGeom prst="rect">
            <a:avLst/>
          </a:prstGeom>
          <a:noFill/>
        </p:spPr>
        <p:txBody>
          <a:bodyPr wrap="square" rtlCol="0">
            <a:spAutoFit/>
          </a:bodyPr>
          <a:lstStyle/>
          <a:p>
            <a:pPr algn="ctr"/>
            <a:r>
              <a:rPr lang="es-MX" sz="1400" dirty="0" smtClean="0"/>
              <a:t>Infraestructura Nacional de la Calidad</a:t>
            </a:r>
          </a:p>
        </p:txBody>
      </p:sp>
      <p:sp>
        <p:nvSpPr>
          <p:cNvPr id="7" name="6 CuadroTexto"/>
          <p:cNvSpPr txBox="1"/>
          <p:nvPr/>
        </p:nvSpPr>
        <p:spPr>
          <a:xfrm>
            <a:off x="7504163" y="1188041"/>
            <a:ext cx="1512168" cy="523220"/>
          </a:xfrm>
          <a:prstGeom prst="rect">
            <a:avLst/>
          </a:prstGeom>
          <a:noFill/>
        </p:spPr>
        <p:txBody>
          <a:bodyPr wrap="square" rtlCol="0">
            <a:spAutoFit/>
          </a:bodyPr>
          <a:lstStyle/>
          <a:p>
            <a:pPr algn="ctr"/>
            <a:r>
              <a:rPr lang="es-MX" sz="1400" dirty="0" smtClean="0"/>
              <a:t>Sistema internacional</a:t>
            </a:r>
          </a:p>
        </p:txBody>
      </p:sp>
      <p:pic>
        <p:nvPicPr>
          <p:cNvPr id="9" name="8 Imagen" descr="logo1.gif"/>
          <p:cNvPicPr>
            <a:picLocks noChangeAspect="1"/>
          </p:cNvPicPr>
          <p:nvPr/>
        </p:nvPicPr>
        <p:blipFill>
          <a:blip r:embed="rId2" cstate="print"/>
          <a:stretch>
            <a:fillRect/>
          </a:stretch>
        </p:blipFill>
        <p:spPr>
          <a:xfrm>
            <a:off x="7936211" y="3573016"/>
            <a:ext cx="714375" cy="704850"/>
          </a:xfrm>
          <a:prstGeom prst="rect">
            <a:avLst/>
          </a:prstGeom>
        </p:spPr>
      </p:pic>
      <p:pic>
        <p:nvPicPr>
          <p:cNvPr id="10" name="9 Imagen" descr="iso.png"/>
          <p:cNvPicPr>
            <a:picLocks noChangeAspect="1"/>
          </p:cNvPicPr>
          <p:nvPr/>
        </p:nvPicPr>
        <p:blipFill>
          <a:blip r:embed="rId3" cstate="print"/>
          <a:stretch>
            <a:fillRect/>
          </a:stretch>
        </p:blipFill>
        <p:spPr>
          <a:xfrm>
            <a:off x="7936211" y="2996952"/>
            <a:ext cx="720080" cy="720080"/>
          </a:xfrm>
          <a:prstGeom prst="rect">
            <a:avLst/>
          </a:prstGeom>
        </p:spPr>
      </p:pic>
      <p:pic>
        <p:nvPicPr>
          <p:cNvPr id="11" name="10 Imagen" descr="BIPM.jpg"/>
          <p:cNvPicPr>
            <a:picLocks noChangeAspect="1"/>
          </p:cNvPicPr>
          <p:nvPr/>
        </p:nvPicPr>
        <p:blipFill>
          <a:blip r:embed="rId4" cstate="print"/>
          <a:stretch>
            <a:fillRect/>
          </a:stretch>
        </p:blipFill>
        <p:spPr>
          <a:xfrm>
            <a:off x="7864203" y="1844824"/>
            <a:ext cx="792088" cy="433949"/>
          </a:xfrm>
          <a:prstGeom prst="rect">
            <a:avLst/>
          </a:prstGeom>
        </p:spPr>
      </p:pic>
      <p:pic>
        <p:nvPicPr>
          <p:cNvPr id="12" name="11 Imagen" descr="iaf.png"/>
          <p:cNvPicPr>
            <a:picLocks noChangeAspect="1"/>
          </p:cNvPicPr>
          <p:nvPr/>
        </p:nvPicPr>
        <p:blipFill>
          <a:blip r:embed="rId5" cstate="print"/>
          <a:stretch>
            <a:fillRect/>
          </a:stretch>
        </p:blipFill>
        <p:spPr>
          <a:xfrm>
            <a:off x="7936211" y="5011266"/>
            <a:ext cx="696617" cy="433958"/>
          </a:xfrm>
          <a:prstGeom prst="rect">
            <a:avLst/>
          </a:prstGeom>
        </p:spPr>
      </p:pic>
      <p:pic>
        <p:nvPicPr>
          <p:cNvPr id="13" name="12 Imagen" descr="ILAC.jpg"/>
          <p:cNvPicPr>
            <a:picLocks noChangeAspect="1"/>
          </p:cNvPicPr>
          <p:nvPr/>
        </p:nvPicPr>
        <p:blipFill>
          <a:blip r:embed="rId6" cstate="print"/>
          <a:stretch>
            <a:fillRect/>
          </a:stretch>
        </p:blipFill>
        <p:spPr>
          <a:xfrm>
            <a:off x="7978415" y="5589240"/>
            <a:ext cx="634752" cy="637586"/>
          </a:xfrm>
          <a:prstGeom prst="rect">
            <a:avLst/>
          </a:prstGeom>
        </p:spPr>
      </p:pic>
      <p:sp>
        <p:nvSpPr>
          <p:cNvPr id="14" name="13 Rectángulo"/>
          <p:cNvSpPr/>
          <p:nvPr/>
        </p:nvSpPr>
        <p:spPr>
          <a:xfrm>
            <a:off x="5096000" y="3573016"/>
            <a:ext cx="1728192" cy="43204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Normalización</a:t>
            </a:r>
            <a:endParaRPr lang="es-MX" sz="1400" dirty="0"/>
          </a:p>
        </p:txBody>
      </p:sp>
      <p:sp>
        <p:nvSpPr>
          <p:cNvPr id="15" name="14 Rectángulo"/>
          <p:cNvSpPr/>
          <p:nvPr/>
        </p:nvSpPr>
        <p:spPr>
          <a:xfrm>
            <a:off x="4983882" y="1988840"/>
            <a:ext cx="1872347" cy="360040"/>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Metrología</a:t>
            </a:r>
            <a:endParaRPr lang="es-MX" sz="1400" dirty="0"/>
          </a:p>
        </p:txBody>
      </p:sp>
      <p:sp>
        <p:nvSpPr>
          <p:cNvPr id="16" name="15 Rectángulo"/>
          <p:cNvSpPr/>
          <p:nvPr/>
        </p:nvSpPr>
        <p:spPr>
          <a:xfrm>
            <a:off x="5127899" y="5157192"/>
            <a:ext cx="1656184" cy="36004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Acreditación</a:t>
            </a:r>
          </a:p>
        </p:txBody>
      </p:sp>
      <p:sp>
        <p:nvSpPr>
          <p:cNvPr id="17" name="16 Rectángulo"/>
          <p:cNvSpPr/>
          <p:nvPr/>
        </p:nvSpPr>
        <p:spPr>
          <a:xfrm>
            <a:off x="3039667" y="2852936"/>
            <a:ext cx="1440160" cy="504056"/>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Laboratorios de prueba</a:t>
            </a:r>
            <a:endParaRPr lang="es-MX" sz="1200" dirty="0"/>
          </a:p>
        </p:txBody>
      </p:sp>
      <p:sp>
        <p:nvSpPr>
          <p:cNvPr id="18" name="17 Rectángulo"/>
          <p:cNvSpPr/>
          <p:nvPr/>
        </p:nvSpPr>
        <p:spPr>
          <a:xfrm>
            <a:off x="3039667" y="4797152"/>
            <a:ext cx="1440160" cy="504056"/>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Certificación</a:t>
            </a:r>
            <a:endParaRPr lang="es-MX" sz="1200" dirty="0"/>
          </a:p>
        </p:txBody>
      </p:sp>
      <p:sp>
        <p:nvSpPr>
          <p:cNvPr id="19" name="18 Rectángulo"/>
          <p:cNvSpPr/>
          <p:nvPr/>
        </p:nvSpPr>
        <p:spPr>
          <a:xfrm>
            <a:off x="3039667" y="3933056"/>
            <a:ext cx="1440160" cy="504056"/>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Verificación</a:t>
            </a:r>
            <a:endParaRPr lang="es-MX" sz="1200" dirty="0"/>
          </a:p>
        </p:txBody>
      </p:sp>
      <p:sp>
        <p:nvSpPr>
          <p:cNvPr id="20" name="19 CuadroTexto"/>
          <p:cNvSpPr txBox="1"/>
          <p:nvPr/>
        </p:nvSpPr>
        <p:spPr>
          <a:xfrm rot="16200000">
            <a:off x="-1035984" y="3612919"/>
            <a:ext cx="2337499" cy="338554"/>
          </a:xfrm>
          <a:prstGeom prst="rect">
            <a:avLst/>
          </a:prstGeom>
          <a:noFill/>
        </p:spPr>
        <p:txBody>
          <a:bodyPr wrap="none" rtlCol="0">
            <a:spAutoFit/>
          </a:bodyPr>
          <a:lstStyle/>
          <a:p>
            <a:r>
              <a:rPr lang="es-MX" sz="1600" dirty="0" smtClean="0"/>
              <a:t>Productos y procesos</a:t>
            </a:r>
            <a:endParaRPr lang="es-MX" sz="1600" dirty="0"/>
          </a:p>
        </p:txBody>
      </p:sp>
      <p:cxnSp>
        <p:nvCxnSpPr>
          <p:cNvPr id="21" name="20 Conector recto de flecha"/>
          <p:cNvCxnSpPr/>
          <p:nvPr/>
        </p:nvCxnSpPr>
        <p:spPr>
          <a:xfrm>
            <a:off x="6856091" y="2204864"/>
            <a:ext cx="1008112" cy="0"/>
          </a:xfrm>
          <a:prstGeom prst="straightConnector1">
            <a:avLst/>
          </a:prstGeom>
          <a:ln w="254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4551835" y="5301208"/>
            <a:ext cx="576064" cy="0"/>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824619" y="3789040"/>
            <a:ext cx="1039584" cy="0"/>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2916917" y="1916832"/>
            <a:ext cx="1656184" cy="3888432"/>
          </a:xfrm>
          <a:prstGeom prst="rect">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5" name="24 Conector recto de flecha"/>
          <p:cNvCxnSpPr/>
          <p:nvPr/>
        </p:nvCxnSpPr>
        <p:spPr>
          <a:xfrm flipH="1">
            <a:off x="4623843" y="2132856"/>
            <a:ext cx="36004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1212572" y="3717032"/>
            <a:ext cx="1656184" cy="0"/>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14" idx="0"/>
          </p:cNvCxnSpPr>
          <p:nvPr/>
        </p:nvCxnSpPr>
        <p:spPr>
          <a:xfrm flipV="1">
            <a:off x="5960096" y="2420888"/>
            <a:ext cx="0" cy="115212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4" idx="2"/>
            <a:endCxn id="16" idx="0"/>
          </p:cNvCxnSpPr>
          <p:nvPr/>
        </p:nvCxnSpPr>
        <p:spPr>
          <a:xfrm flipH="1">
            <a:off x="5955991" y="4005064"/>
            <a:ext cx="4105" cy="115212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9" name="28 Imagen" descr="campo-cielo.jpg"/>
          <p:cNvPicPr>
            <a:picLocks noChangeAspect="1"/>
          </p:cNvPicPr>
          <p:nvPr/>
        </p:nvPicPr>
        <p:blipFill>
          <a:blip r:embed="rId7" cstate="print"/>
          <a:stretch>
            <a:fillRect/>
          </a:stretch>
        </p:blipFill>
        <p:spPr>
          <a:xfrm>
            <a:off x="330258" y="1863042"/>
            <a:ext cx="804642" cy="576064"/>
          </a:xfrm>
          <a:prstGeom prst="rect">
            <a:avLst/>
          </a:prstGeom>
        </p:spPr>
      </p:pic>
      <p:pic>
        <p:nvPicPr>
          <p:cNvPr id="30" name="29 Imagen" descr="campo-384014.jpg"/>
          <p:cNvPicPr>
            <a:picLocks noChangeAspect="1"/>
          </p:cNvPicPr>
          <p:nvPr/>
        </p:nvPicPr>
        <p:blipFill>
          <a:blip r:embed="rId8" cstate="print"/>
          <a:stretch>
            <a:fillRect/>
          </a:stretch>
        </p:blipFill>
        <p:spPr>
          <a:xfrm>
            <a:off x="339223" y="2515524"/>
            <a:ext cx="792087" cy="594065"/>
          </a:xfrm>
          <a:prstGeom prst="rect">
            <a:avLst/>
          </a:prstGeom>
        </p:spPr>
      </p:pic>
      <p:pic>
        <p:nvPicPr>
          <p:cNvPr id="31" name="30 Imagen" descr="industria.jpg"/>
          <p:cNvPicPr>
            <a:picLocks noChangeAspect="1"/>
          </p:cNvPicPr>
          <p:nvPr/>
        </p:nvPicPr>
        <p:blipFill>
          <a:blip r:embed="rId9" cstate="print"/>
          <a:stretch>
            <a:fillRect/>
          </a:stretch>
        </p:blipFill>
        <p:spPr>
          <a:xfrm>
            <a:off x="355937" y="3906980"/>
            <a:ext cx="757156" cy="602140"/>
          </a:xfrm>
          <a:prstGeom prst="rect">
            <a:avLst/>
          </a:prstGeom>
        </p:spPr>
      </p:pic>
      <p:pic>
        <p:nvPicPr>
          <p:cNvPr id="32" name="31 Imagen" descr="Transporte.jpg"/>
          <p:cNvPicPr>
            <a:picLocks noChangeAspect="1"/>
          </p:cNvPicPr>
          <p:nvPr/>
        </p:nvPicPr>
        <p:blipFill>
          <a:blip r:embed="rId10" cstate="print"/>
          <a:stretch>
            <a:fillRect/>
          </a:stretch>
        </p:blipFill>
        <p:spPr>
          <a:xfrm>
            <a:off x="321293" y="4599652"/>
            <a:ext cx="818984" cy="694794"/>
          </a:xfrm>
          <a:prstGeom prst="rect">
            <a:avLst/>
          </a:prstGeom>
        </p:spPr>
      </p:pic>
      <p:pic>
        <p:nvPicPr>
          <p:cNvPr id="33" name="32 Imagen" descr="caladero.jpg"/>
          <p:cNvPicPr>
            <a:picLocks noChangeAspect="1"/>
          </p:cNvPicPr>
          <p:nvPr/>
        </p:nvPicPr>
        <p:blipFill>
          <a:blip r:embed="rId11" cstate="print"/>
          <a:stretch>
            <a:fillRect/>
          </a:stretch>
        </p:blipFill>
        <p:spPr>
          <a:xfrm>
            <a:off x="339223" y="3249412"/>
            <a:ext cx="792088" cy="524176"/>
          </a:xfrm>
          <a:prstGeom prst="rect">
            <a:avLst/>
          </a:prstGeom>
        </p:spPr>
      </p:pic>
      <p:pic>
        <p:nvPicPr>
          <p:cNvPr id="34" name="33 Imagen" descr="untitled.png"/>
          <p:cNvPicPr>
            <a:picLocks noChangeAspect="1"/>
          </p:cNvPicPr>
          <p:nvPr/>
        </p:nvPicPr>
        <p:blipFill>
          <a:blip r:embed="rId12" cstate="print"/>
          <a:stretch>
            <a:fillRect/>
          </a:stretch>
        </p:blipFill>
        <p:spPr>
          <a:xfrm>
            <a:off x="348476" y="5417755"/>
            <a:ext cx="792088" cy="526213"/>
          </a:xfrm>
          <a:prstGeom prst="rect">
            <a:avLst/>
          </a:prstGeom>
        </p:spPr>
      </p:pic>
      <p:sp>
        <p:nvSpPr>
          <p:cNvPr id="35" name="34 CuadroTexto"/>
          <p:cNvSpPr txBox="1"/>
          <p:nvPr/>
        </p:nvSpPr>
        <p:spPr>
          <a:xfrm>
            <a:off x="1743523" y="1844824"/>
            <a:ext cx="695640" cy="307777"/>
          </a:xfrm>
          <a:prstGeom prst="rect">
            <a:avLst/>
          </a:prstGeom>
          <a:noFill/>
          <a:ln>
            <a:solidFill>
              <a:srgbClr val="0070C0"/>
            </a:solidFill>
          </a:ln>
        </p:spPr>
        <p:txBody>
          <a:bodyPr wrap="none" rtlCol="0">
            <a:spAutoFit/>
          </a:bodyPr>
          <a:lstStyle/>
          <a:p>
            <a:r>
              <a:rPr lang="es-MX" sz="1400" dirty="0" smtClean="0"/>
              <a:t>Cliente</a:t>
            </a:r>
            <a:endParaRPr lang="es-MX" sz="1400" dirty="0"/>
          </a:p>
        </p:txBody>
      </p:sp>
      <p:sp>
        <p:nvSpPr>
          <p:cNvPr id="36" name="35 CuadroTexto"/>
          <p:cNvSpPr txBox="1"/>
          <p:nvPr/>
        </p:nvSpPr>
        <p:spPr>
          <a:xfrm>
            <a:off x="1703013" y="5518973"/>
            <a:ext cx="976614" cy="646331"/>
          </a:xfrm>
          <a:prstGeom prst="rect">
            <a:avLst/>
          </a:prstGeom>
          <a:noFill/>
          <a:ln>
            <a:solidFill>
              <a:srgbClr val="0070C0"/>
            </a:solidFill>
          </a:ln>
        </p:spPr>
        <p:txBody>
          <a:bodyPr wrap="square" rtlCol="0">
            <a:spAutoFit/>
          </a:bodyPr>
          <a:lstStyle/>
          <a:p>
            <a:pPr algn="ctr"/>
            <a:r>
              <a:rPr lang="es-MX" sz="1200" dirty="0" smtClean="0"/>
              <a:t>Productos</a:t>
            </a:r>
          </a:p>
          <a:p>
            <a:pPr algn="ctr"/>
            <a:r>
              <a:rPr lang="es-MX" sz="1200" dirty="0" smtClean="0"/>
              <a:t> y servicios</a:t>
            </a:r>
            <a:endParaRPr lang="es-MX" sz="1200" dirty="0"/>
          </a:p>
        </p:txBody>
      </p:sp>
      <p:cxnSp>
        <p:nvCxnSpPr>
          <p:cNvPr id="37" name="36 Conector recto de flecha"/>
          <p:cNvCxnSpPr/>
          <p:nvPr/>
        </p:nvCxnSpPr>
        <p:spPr>
          <a:xfrm>
            <a:off x="6784083" y="5301208"/>
            <a:ext cx="1080120" cy="0"/>
          </a:xfrm>
          <a:prstGeom prst="straightConnector1">
            <a:avLst/>
          </a:prstGeom>
          <a:ln w="254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1212572" y="5786421"/>
            <a:ext cx="504056"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H="1" flipV="1">
            <a:off x="2121012" y="2152601"/>
            <a:ext cx="3817" cy="3366372"/>
          </a:xfrm>
          <a:prstGeom prst="straightConnector1">
            <a:avLst/>
          </a:prstGeom>
          <a:ln w="25400">
            <a:solidFill>
              <a:srgbClr val="C0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3039667" y="2158257"/>
            <a:ext cx="1440160" cy="504056"/>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Laboratorios de calibración</a:t>
            </a:r>
            <a:endParaRPr lang="es-MX" sz="1200" dirty="0"/>
          </a:p>
        </p:txBody>
      </p:sp>
      <p:cxnSp>
        <p:nvCxnSpPr>
          <p:cNvPr id="41" name="40 Conector recto de flecha"/>
          <p:cNvCxnSpPr>
            <a:stCxn id="14" idx="1"/>
          </p:cNvCxnSpPr>
          <p:nvPr/>
        </p:nvCxnSpPr>
        <p:spPr>
          <a:xfrm flipH="1">
            <a:off x="4591944" y="3789040"/>
            <a:ext cx="504056"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2" name="41 Imagen" descr="itu.png"/>
          <p:cNvPicPr>
            <a:picLocks noChangeAspect="1"/>
          </p:cNvPicPr>
          <p:nvPr/>
        </p:nvPicPr>
        <p:blipFill>
          <a:blip r:embed="rId13" cstate="print"/>
          <a:stretch>
            <a:fillRect/>
          </a:stretch>
        </p:blipFill>
        <p:spPr>
          <a:xfrm>
            <a:off x="8008219" y="4221088"/>
            <a:ext cx="576064" cy="648072"/>
          </a:xfrm>
          <a:prstGeom prst="rect">
            <a:avLst/>
          </a:prstGeom>
        </p:spPr>
      </p:pic>
      <p:cxnSp>
        <p:nvCxnSpPr>
          <p:cNvPr id="43" name="42 Conector recto de flecha"/>
          <p:cNvCxnSpPr/>
          <p:nvPr/>
        </p:nvCxnSpPr>
        <p:spPr>
          <a:xfrm flipH="1">
            <a:off x="1167459" y="2420888"/>
            <a:ext cx="1872208"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2031555" y="2222034"/>
            <a:ext cx="974244" cy="584775"/>
          </a:xfrm>
          <a:prstGeom prst="rect">
            <a:avLst/>
          </a:prstGeom>
          <a:noFill/>
        </p:spPr>
        <p:txBody>
          <a:bodyPr wrap="square" rtlCol="0">
            <a:spAutoFit/>
          </a:bodyPr>
          <a:lstStyle/>
          <a:p>
            <a:pPr algn="ctr"/>
            <a:r>
              <a:rPr lang="es-MX" sz="800" b="0" dirty="0" smtClean="0"/>
              <a:t>Calibración de equipos y materiales de referencia</a:t>
            </a:r>
            <a:endParaRPr lang="es-MX" sz="800" b="0" dirty="0"/>
          </a:p>
        </p:txBody>
      </p:sp>
      <p:sp>
        <p:nvSpPr>
          <p:cNvPr id="45" name="44 CuadroTexto"/>
          <p:cNvSpPr txBox="1"/>
          <p:nvPr/>
        </p:nvSpPr>
        <p:spPr>
          <a:xfrm>
            <a:off x="2031555" y="2884874"/>
            <a:ext cx="936104" cy="461665"/>
          </a:xfrm>
          <a:prstGeom prst="rect">
            <a:avLst/>
          </a:prstGeom>
          <a:noFill/>
        </p:spPr>
        <p:txBody>
          <a:bodyPr wrap="square" rtlCol="0">
            <a:spAutoFit/>
          </a:bodyPr>
          <a:lstStyle/>
          <a:p>
            <a:pPr algn="ctr"/>
            <a:r>
              <a:rPr lang="es-MX" sz="800" b="0" dirty="0" smtClean="0"/>
              <a:t>Pruebas, análisis e investigación</a:t>
            </a:r>
            <a:endParaRPr lang="es-MX" sz="800" b="0" dirty="0"/>
          </a:p>
        </p:txBody>
      </p:sp>
      <p:cxnSp>
        <p:nvCxnSpPr>
          <p:cNvPr id="46" name="45 Conector recto de flecha"/>
          <p:cNvCxnSpPr/>
          <p:nvPr/>
        </p:nvCxnSpPr>
        <p:spPr>
          <a:xfrm flipH="1">
            <a:off x="1167459" y="3068960"/>
            <a:ext cx="1872208"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flipH="1">
            <a:off x="1167459" y="4191415"/>
            <a:ext cx="1872208"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H="1">
            <a:off x="1167459" y="5013176"/>
            <a:ext cx="1872208"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108245" y="4797152"/>
            <a:ext cx="676788" cy="215444"/>
          </a:xfrm>
          <a:prstGeom prst="rect">
            <a:avLst/>
          </a:prstGeom>
          <a:noFill/>
        </p:spPr>
        <p:txBody>
          <a:bodyPr wrap="none" rtlCol="0">
            <a:spAutoFit/>
          </a:bodyPr>
          <a:lstStyle/>
          <a:p>
            <a:r>
              <a:rPr lang="es-MX" sz="800" b="0" dirty="0" smtClean="0"/>
              <a:t>Certificado</a:t>
            </a:r>
            <a:endParaRPr lang="es-MX" sz="800" b="0" dirty="0"/>
          </a:p>
        </p:txBody>
      </p:sp>
      <p:sp>
        <p:nvSpPr>
          <p:cNvPr id="50" name="49 CuadroTexto"/>
          <p:cNvSpPr txBox="1"/>
          <p:nvPr/>
        </p:nvSpPr>
        <p:spPr>
          <a:xfrm>
            <a:off x="2146095" y="3974867"/>
            <a:ext cx="619080" cy="215444"/>
          </a:xfrm>
          <a:prstGeom prst="rect">
            <a:avLst/>
          </a:prstGeom>
          <a:noFill/>
        </p:spPr>
        <p:txBody>
          <a:bodyPr wrap="none" rtlCol="0">
            <a:spAutoFit/>
          </a:bodyPr>
          <a:lstStyle/>
          <a:p>
            <a:r>
              <a:rPr lang="es-MX" sz="800" b="0" dirty="0" smtClean="0"/>
              <a:t>Dictamen</a:t>
            </a:r>
            <a:endParaRPr lang="es-MX" sz="800" b="0" dirty="0"/>
          </a:p>
        </p:txBody>
      </p:sp>
      <p:sp>
        <p:nvSpPr>
          <p:cNvPr id="52" name="51 CuadroTexto"/>
          <p:cNvSpPr txBox="1"/>
          <p:nvPr/>
        </p:nvSpPr>
        <p:spPr>
          <a:xfrm>
            <a:off x="2915816" y="159023"/>
            <a:ext cx="6120680" cy="461665"/>
          </a:xfrm>
          <a:prstGeom prst="rect">
            <a:avLst/>
          </a:prstGeom>
          <a:noFill/>
        </p:spPr>
        <p:txBody>
          <a:bodyPr wrap="square" rtlCol="0">
            <a:spAutoFit/>
          </a:bodyPr>
          <a:lstStyle/>
          <a:p>
            <a:pPr algn="r"/>
            <a:r>
              <a:rPr lang="es-MX" sz="2400" b="1" dirty="0" smtClean="0">
                <a:solidFill>
                  <a:srgbClr val="0070C0"/>
                </a:solidFill>
              </a:rPr>
              <a:t>Normalización y Evaluación de la conformidad</a:t>
            </a:r>
          </a:p>
        </p:txBody>
      </p:sp>
      <p:pic>
        <p:nvPicPr>
          <p:cNvPr id="53" name="Picture 2" descr="http://cdn.trend.az/pictures/2014/11/04/oiml_logo_041114_1.jpg"/>
          <p:cNvPicPr>
            <a:picLocks noChangeAspect="1" noChangeArrowheads="1"/>
          </p:cNvPicPr>
          <p:nvPr/>
        </p:nvPicPr>
        <p:blipFill>
          <a:blip r:embed="rId14" cstate="print"/>
          <a:srcRect/>
          <a:stretch>
            <a:fillRect/>
          </a:stretch>
        </p:blipFill>
        <p:spPr bwMode="auto">
          <a:xfrm>
            <a:off x="7885469" y="2420888"/>
            <a:ext cx="768085" cy="576064"/>
          </a:xfrm>
          <a:prstGeom prst="rect">
            <a:avLst/>
          </a:prstGeom>
          <a:noFill/>
        </p:spPr>
      </p:pic>
      <p:sp>
        <p:nvSpPr>
          <p:cNvPr id="54" name="3 CuadroTexto"/>
          <p:cNvSpPr txBox="1"/>
          <p:nvPr/>
        </p:nvSpPr>
        <p:spPr>
          <a:xfrm>
            <a:off x="3203848" y="6433591"/>
            <a:ext cx="2457660" cy="307777"/>
          </a:xfrm>
          <a:prstGeom prst="rect">
            <a:avLst/>
          </a:prstGeom>
          <a:noFill/>
        </p:spPr>
        <p:txBody>
          <a:bodyPr wrap="none" rtlCol="0">
            <a:spAutoFit/>
          </a:bodyPr>
          <a:lstStyle/>
          <a:p>
            <a:r>
              <a:rPr lang="es-MX" sz="1400" b="1" dirty="0" smtClean="0">
                <a:solidFill>
                  <a:srgbClr val="D95405"/>
                </a:solidFill>
                <a:ea typeface="Calibri"/>
                <a:cs typeface="MetaSerifPro-Light"/>
              </a:rPr>
              <a:t>Sistema de Gobernanza Global</a:t>
            </a:r>
            <a:endParaRPr lang="es-MX" sz="1400" b="1" dirty="0"/>
          </a:p>
        </p:txBody>
      </p:sp>
    </p:spTree>
    <p:extLst>
      <p:ext uri="{BB962C8B-B14F-4D97-AF65-F5344CB8AC3E}">
        <p14:creationId xmlns:p14="http://schemas.microsoft.com/office/powerpoint/2010/main" val="2840156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628800"/>
            <a:ext cx="7157344" cy="1077218"/>
          </a:xfrm>
          <a:prstGeom prst="rect">
            <a:avLst/>
          </a:prstGeom>
          <a:noFill/>
        </p:spPr>
        <p:txBody>
          <a:bodyPr wrap="none" rtlCol="0">
            <a:spAutoFit/>
          </a:bodyPr>
          <a:lstStyle/>
          <a:p>
            <a:r>
              <a:rPr lang="es-MX" sz="3200" b="1" dirty="0" smtClean="0">
                <a:solidFill>
                  <a:srgbClr val="0070C0"/>
                </a:solidFill>
              </a:rPr>
              <a:t>Norma Internacional ISO/IEC 17007:2009</a:t>
            </a:r>
            <a:endParaRPr lang="es-MX" sz="3200" b="1" dirty="0">
              <a:solidFill>
                <a:srgbClr val="0070C0"/>
              </a:solidFill>
            </a:endParaRPr>
          </a:p>
          <a:p>
            <a:endParaRPr lang="es-MX" sz="3200" dirty="0">
              <a:solidFill>
                <a:srgbClr val="0070C0"/>
              </a:solidFill>
            </a:endParaRPr>
          </a:p>
        </p:txBody>
      </p:sp>
      <p:sp>
        <p:nvSpPr>
          <p:cNvPr id="3" name="CuadroTexto 2"/>
          <p:cNvSpPr txBox="1"/>
          <p:nvPr/>
        </p:nvSpPr>
        <p:spPr>
          <a:xfrm>
            <a:off x="1115616" y="2564904"/>
            <a:ext cx="7632848" cy="2062103"/>
          </a:xfrm>
          <a:prstGeom prst="rect">
            <a:avLst/>
          </a:prstGeom>
          <a:noFill/>
        </p:spPr>
        <p:txBody>
          <a:bodyPr wrap="square" rtlCol="0">
            <a:spAutoFit/>
          </a:bodyPr>
          <a:lstStyle/>
          <a:p>
            <a:r>
              <a:rPr lang="es-MX" sz="3200" b="1" dirty="0"/>
              <a:t>Evaluación de la </a:t>
            </a:r>
            <a:r>
              <a:rPr lang="es-MX" sz="3200" b="1" dirty="0" smtClean="0"/>
              <a:t>conformidad - Orientación </a:t>
            </a:r>
            <a:r>
              <a:rPr lang="es-MX" sz="3200" b="1" dirty="0"/>
              <a:t>para la redacción de documentos normativos adecuados para la evaluación de la conformidad</a:t>
            </a:r>
            <a:r>
              <a:rPr lang="es-MX" sz="3200" b="1" dirty="0" smtClean="0"/>
              <a:t>.</a:t>
            </a:r>
            <a:endParaRPr lang="en-US" sz="3200" dirty="0"/>
          </a:p>
        </p:txBody>
      </p:sp>
      <p:sp>
        <p:nvSpPr>
          <p:cNvPr id="4" name="51 CuadroTexto"/>
          <p:cNvSpPr txBox="1"/>
          <p:nvPr/>
        </p:nvSpPr>
        <p:spPr>
          <a:xfrm>
            <a:off x="2987824" y="188640"/>
            <a:ext cx="6120680" cy="461665"/>
          </a:xfrm>
          <a:prstGeom prst="rect">
            <a:avLst/>
          </a:prstGeom>
          <a:noFill/>
        </p:spPr>
        <p:txBody>
          <a:bodyPr wrap="square" rtlCol="0">
            <a:spAutoFit/>
          </a:bodyPr>
          <a:lstStyle/>
          <a:p>
            <a:pPr algn="r"/>
            <a:r>
              <a:rPr lang="es-MX" sz="2400" b="1" dirty="0" smtClean="0">
                <a:solidFill>
                  <a:srgbClr val="0070C0"/>
                </a:solidFill>
              </a:rPr>
              <a:t>Normalización y Evaluación de la conformidad</a:t>
            </a:r>
          </a:p>
        </p:txBody>
      </p:sp>
    </p:spTree>
    <p:extLst>
      <p:ext uri="{BB962C8B-B14F-4D97-AF65-F5344CB8AC3E}">
        <p14:creationId xmlns:p14="http://schemas.microsoft.com/office/powerpoint/2010/main" val="484124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1 CuadroTexto"/>
          <p:cNvSpPr txBox="1"/>
          <p:nvPr/>
        </p:nvSpPr>
        <p:spPr>
          <a:xfrm>
            <a:off x="2987824" y="159023"/>
            <a:ext cx="6120680" cy="461665"/>
          </a:xfrm>
          <a:prstGeom prst="rect">
            <a:avLst/>
          </a:prstGeom>
          <a:noFill/>
        </p:spPr>
        <p:txBody>
          <a:bodyPr wrap="square" rtlCol="0">
            <a:spAutoFit/>
          </a:bodyPr>
          <a:lstStyle/>
          <a:p>
            <a:pPr algn="r"/>
            <a:r>
              <a:rPr lang="es-MX" sz="2400" b="1" dirty="0" smtClean="0">
                <a:solidFill>
                  <a:srgbClr val="0070C0"/>
                </a:solidFill>
              </a:rPr>
              <a:t>Normalización y Evaluación de la conformidad</a:t>
            </a:r>
          </a:p>
        </p:txBody>
      </p:sp>
      <p:sp>
        <p:nvSpPr>
          <p:cNvPr id="3" name="Rectángulo 2"/>
          <p:cNvSpPr/>
          <p:nvPr/>
        </p:nvSpPr>
        <p:spPr>
          <a:xfrm>
            <a:off x="1115616" y="1700808"/>
            <a:ext cx="4330032" cy="584775"/>
          </a:xfrm>
          <a:prstGeom prst="rect">
            <a:avLst/>
          </a:prstGeom>
        </p:spPr>
        <p:txBody>
          <a:bodyPr wrap="none">
            <a:spAutoFit/>
          </a:bodyPr>
          <a:lstStyle/>
          <a:p>
            <a:pPr fontAlgn="base"/>
            <a:r>
              <a:rPr lang="es-MX" sz="3200" b="1" dirty="0">
                <a:solidFill>
                  <a:srgbClr val="0070C0"/>
                </a:solidFill>
                <a:latin typeface="Helvetica Neue"/>
              </a:rPr>
              <a:t>ISO/IEC </a:t>
            </a:r>
            <a:r>
              <a:rPr lang="es-MX" sz="3200" b="1" dirty="0" smtClean="0">
                <a:solidFill>
                  <a:srgbClr val="0070C0"/>
                </a:solidFill>
                <a:latin typeface="Helvetica Neue"/>
              </a:rPr>
              <a:t>Guía </a:t>
            </a:r>
            <a:r>
              <a:rPr lang="es-MX" sz="3200" b="1" dirty="0">
                <a:solidFill>
                  <a:srgbClr val="0070C0"/>
                </a:solidFill>
                <a:latin typeface="Helvetica Neue"/>
              </a:rPr>
              <a:t>51:2014</a:t>
            </a:r>
            <a:endParaRPr lang="es-MX" sz="3200" b="1" i="0" dirty="0">
              <a:solidFill>
                <a:srgbClr val="0070C0"/>
              </a:solidFill>
              <a:effectLst/>
              <a:latin typeface="Helvetica Neue"/>
            </a:endParaRPr>
          </a:p>
        </p:txBody>
      </p:sp>
      <p:sp>
        <p:nvSpPr>
          <p:cNvPr id="5" name="CuadroTexto 4"/>
          <p:cNvSpPr txBox="1"/>
          <p:nvPr/>
        </p:nvSpPr>
        <p:spPr>
          <a:xfrm>
            <a:off x="1475656" y="2780928"/>
            <a:ext cx="6948264" cy="1200329"/>
          </a:xfrm>
          <a:prstGeom prst="rect">
            <a:avLst/>
          </a:prstGeom>
          <a:noFill/>
        </p:spPr>
        <p:txBody>
          <a:bodyPr wrap="square" rtlCol="0">
            <a:spAutoFit/>
          </a:bodyPr>
          <a:lstStyle/>
          <a:p>
            <a:pPr fontAlgn="base"/>
            <a:r>
              <a:rPr lang="es-MX" sz="3600" b="1" dirty="0" smtClean="0"/>
              <a:t>Aspectos de seguridad- Orientación para su inclusión en las normas.</a:t>
            </a:r>
            <a:endParaRPr lang="es-MX" sz="3600" b="1" dirty="0"/>
          </a:p>
        </p:txBody>
      </p:sp>
    </p:spTree>
    <p:extLst>
      <p:ext uri="{BB962C8B-B14F-4D97-AF65-F5344CB8AC3E}">
        <p14:creationId xmlns:p14="http://schemas.microsoft.com/office/powerpoint/2010/main" val="4282218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2 Conector recto"/>
          <p:cNvCxnSpPr/>
          <p:nvPr/>
        </p:nvCxnSpPr>
        <p:spPr>
          <a:xfrm rot="5400000">
            <a:off x="535753" y="3283817"/>
            <a:ext cx="30718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4 Conector recto"/>
          <p:cNvCxnSpPr/>
          <p:nvPr/>
        </p:nvCxnSpPr>
        <p:spPr>
          <a:xfrm>
            <a:off x="2071670" y="4819734"/>
            <a:ext cx="400052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8 Arco"/>
          <p:cNvSpPr/>
          <p:nvPr/>
        </p:nvSpPr>
        <p:spPr>
          <a:xfrm flipV="1">
            <a:off x="2643174" y="1747900"/>
            <a:ext cx="3071834" cy="428628"/>
          </a:xfrm>
          <a:prstGeom prst="arc">
            <a:avLst>
              <a:gd name="adj1" fmla="val 1082922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cxnSp>
        <p:nvCxnSpPr>
          <p:cNvPr id="5" name="10 Conector recto"/>
          <p:cNvCxnSpPr/>
          <p:nvPr/>
        </p:nvCxnSpPr>
        <p:spPr>
          <a:xfrm>
            <a:off x="2500298" y="4319668"/>
            <a:ext cx="3071834"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6" name="14 Forma libre"/>
          <p:cNvSpPr/>
          <p:nvPr/>
        </p:nvSpPr>
        <p:spPr>
          <a:xfrm>
            <a:off x="2543175" y="2605162"/>
            <a:ext cx="2914650" cy="1371600"/>
          </a:xfrm>
          <a:custGeom>
            <a:avLst/>
            <a:gdLst>
              <a:gd name="connsiteX0" fmla="*/ 0 w 2914650"/>
              <a:gd name="connsiteY0" fmla="*/ 1371600 h 1371600"/>
              <a:gd name="connsiteX1" fmla="*/ 1562100 w 2914650"/>
              <a:gd name="connsiteY1" fmla="*/ 971550 h 1371600"/>
              <a:gd name="connsiteX2" fmla="*/ 2914650 w 2914650"/>
              <a:gd name="connsiteY2" fmla="*/ 0 h 1371600"/>
            </a:gdLst>
            <a:ahLst/>
            <a:cxnLst>
              <a:cxn ang="0">
                <a:pos x="connsiteX0" y="connsiteY0"/>
              </a:cxn>
              <a:cxn ang="0">
                <a:pos x="connsiteX1" y="connsiteY1"/>
              </a:cxn>
              <a:cxn ang="0">
                <a:pos x="connsiteX2" y="connsiteY2"/>
              </a:cxn>
            </a:cxnLst>
            <a:rect l="l" t="t" r="r" b="b"/>
            <a:pathLst>
              <a:path w="2914650" h="1371600">
                <a:moveTo>
                  <a:pt x="0" y="1371600"/>
                </a:moveTo>
                <a:cubicBezTo>
                  <a:pt x="538162" y="1285875"/>
                  <a:pt x="1076325" y="1200150"/>
                  <a:pt x="1562100" y="971550"/>
                </a:cubicBezTo>
                <a:cubicBezTo>
                  <a:pt x="2047875" y="742950"/>
                  <a:pt x="2914650" y="0"/>
                  <a:pt x="29146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 name="15 Forma libre"/>
          <p:cNvSpPr/>
          <p:nvPr/>
        </p:nvSpPr>
        <p:spPr>
          <a:xfrm flipH="1">
            <a:off x="2857488" y="2605156"/>
            <a:ext cx="2462237" cy="1371600"/>
          </a:xfrm>
          <a:custGeom>
            <a:avLst/>
            <a:gdLst>
              <a:gd name="connsiteX0" fmla="*/ 0 w 2914650"/>
              <a:gd name="connsiteY0" fmla="*/ 1371600 h 1371600"/>
              <a:gd name="connsiteX1" fmla="*/ 1562100 w 2914650"/>
              <a:gd name="connsiteY1" fmla="*/ 971550 h 1371600"/>
              <a:gd name="connsiteX2" fmla="*/ 2914650 w 2914650"/>
              <a:gd name="connsiteY2" fmla="*/ 0 h 1371600"/>
            </a:gdLst>
            <a:ahLst/>
            <a:cxnLst>
              <a:cxn ang="0">
                <a:pos x="connsiteX0" y="connsiteY0"/>
              </a:cxn>
              <a:cxn ang="0">
                <a:pos x="connsiteX1" y="connsiteY1"/>
              </a:cxn>
              <a:cxn ang="0">
                <a:pos x="connsiteX2" y="connsiteY2"/>
              </a:cxn>
            </a:cxnLst>
            <a:rect l="l" t="t" r="r" b="b"/>
            <a:pathLst>
              <a:path w="2914650" h="1371600">
                <a:moveTo>
                  <a:pt x="0" y="1371600"/>
                </a:moveTo>
                <a:cubicBezTo>
                  <a:pt x="538162" y="1285875"/>
                  <a:pt x="1076325" y="1200150"/>
                  <a:pt x="1562100" y="971550"/>
                </a:cubicBezTo>
                <a:cubicBezTo>
                  <a:pt x="2047875" y="742950"/>
                  <a:pt x="2914650" y="0"/>
                  <a:pt x="291465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8" name="16 CuadroTexto"/>
          <p:cNvSpPr txBox="1"/>
          <p:nvPr/>
        </p:nvSpPr>
        <p:spPr>
          <a:xfrm>
            <a:off x="5808040" y="1676462"/>
            <a:ext cx="1200713" cy="369332"/>
          </a:xfrm>
          <a:prstGeom prst="rect">
            <a:avLst/>
          </a:prstGeom>
          <a:noFill/>
        </p:spPr>
        <p:txBody>
          <a:bodyPr wrap="none" rtlCol="0">
            <a:spAutoFit/>
          </a:bodyPr>
          <a:lstStyle/>
          <a:p>
            <a:r>
              <a:rPr lang="es-MX" dirty="0" smtClean="0">
                <a:solidFill>
                  <a:srgbClr val="C00000"/>
                </a:solidFill>
              </a:rPr>
              <a:t>Costo total</a:t>
            </a:r>
            <a:endParaRPr lang="es-MX" dirty="0">
              <a:solidFill>
                <a:srgbClr val="C00000"/>
              </a:solidFill>
            </a:endParaRPr>
          </a:p>
        </p:txBody>
      </p:sp>
      <p:sp>
        <p:nvSpPr>
          <p:cNvPr id="9" name="17 CuadroTexto"/>
          <p:cNvSpPr txBox="1"/>
          <p:nvPr/>
        </p:nvSpPr>
        <p:spPr>
          <a:xfrm>
            <a:off x="5786446" y="2297379"/>
            <a:ext cx="1124026" cy="369332"/>
          </a:xfrm>
          <a:prstGeom prst="rect">
            <a:avLst/>
          </a:prstGeom>
          <a:noFill/>
        </p:spPr>
        <p:txBody>
          <a:bodyPr wrap="none" rtlCol="0">
            <a:spAutoFit/>
          </a:bodyPr>
          <a:lstStyle/>
          <a:p>
            <a:r>
              <a:rPr lang="es-MX" dirty="0" smtClean="0"/>
              <a:t>Seguridad</a:t>
            </a:r>
            <a:endParaRPr lang="es-MX" dirty="0"/>
          </a:p>
        </p:txBody>
      </p:sp>
      <p:sp>
        <p:nvSpPr>
          <p:cNvPr id="10" name="18 CuadroTexto"/>
          <p:cNvSpPr txBox="1"/>
          <p:nvPr/>
        </p:nvSpPr>
        <p:spPr>
          <a:xfrm>
            <a:off x="5786446" y="3797577"/>
            <a:ext cx="988027" cy="369332"/>
          </a:xfrm>
          <a:prstGeom prst="rect">
            <a:avLst/>
          </a:prstGeom>
          <a:noFill/>
        </p:spPr>
        <p:txBody>
          <a:bodyPr wrap="none" rtlCol="0">
            <a:spAutoFit/>
          </a:bodyPr>
          <a:lstStyle/>
          <a:p>
            <a:r>
              <a:rPr lang="es-MX" dirty="0" smtClean="0"/>
              <a:t>Pérdidas</a:t>
            </a:r>
            <a:endParaRPr lang="es-MX" dirty="0"/>
          </a:p>
        </p:txBody>
      </p:sp>
      <p:sp>
        <p:nvSpPr>
          <p:cNvPr id="11" name="19 CuadroTexto"/>
          <p:cNvSpPr txBox="1"/>
          <p:nvPr/>
        </p:nvSpPr>
        <p:spPr>
          <a:xfrm>
            <a:off x="5786446" y="4297643"/>
            <a:ext cx="924740" cy="369332"/>
          </a:xfrm>
          <a:prstGeom prst="rect">
            <a:avLst/>
          </a:prstGeom>
          <a:noFill/>
        </p:spPr>
        <p:txBody>
          <a:bodyPr wrap="none" rtlCol="0">
            <a:spAutoFit/>
          </a:bodyPr>
          <a:lstStyle/>
          <a:p>
            <a:r>
              <a:rPr lang="es-MX" dirty="0" smtClean="0"/>
              <a:t>Seguros</a:t>
            </a:r>
            <a:endParaRPr lang="es-MX" dirty="0"/>
          </a:p>
        </p:txBody>
      </p:sp>
      <p:sp>
        <p:nvSpPr>
          <p:cNvPr id="12" name="20 CuadroTexto"/>
          <p:cNvSpPr txBox="1"/>
          <p:nvPr/>
        </p:nvSpPr>
        <p:spPr>
          <a:xfrm>
            <a:off x="3252128" y="1021378"/>
            <a:ext cx="1871153" cy="400110"/>
          </a:xfrm>
          <a:prstGeom prst="rect">
            <a:avLst/>
          </a:prstGeom>
          <a:noFill/>
        </p:spPr>
        <p:txBody>
          <a:bodyPr wrap="none" rtlCol="0">
            <a:spAutoFit/>
          </a:bodyPr>
          <a:lstStyle/>
          <a:p>
            <a:r>
              <a:rPr lang="es-MX" sz="2000" b="1" dirty="0" smtClean="0">
                <a:solidFill>
                  <a:srgbClr val="00B0F0"/>
                </a:solidFill>
              </a:rPr>
              <a:t>Costo del riesgo</a:t>
            </a:r>
            <a:endParaRPr lang="es-MX" sz="2000" b="1" dirty="0">
              <a:solidFill>
                <a:srgbClr val="00B0F0"/>
              </a:solidFill>
            </a:endParaRPr>
          </a:p>
        </p:txBody>
      </p:sp>
      <p:sp>
        <p:nvSpPr>
          <p:cNvPr id="13" name="21 CuadroTexto"/>
          <p:cNvSpPr txBox="1"/>
          <p:nvPr/>
        </p:nvSpPr>
        <p:spPr>
          <a:xfrm>
            <a:off x="1214414" y="1462148"/>
            <a:ext cx="811441" cy="369332"/>
          </a:xfrm>
          <a:prstGeom prst="rect">
            <a:avLst/>
          </a:prstGeom>
          <a:noFill/>
        </p:spPr>
        <p:txBody>
          <a:bodyPr wrap="none" rtlCol="0">
            <a:spAutoFit/>
          </a:bodyPr>
          <a:lstStyle/>
          <a:p>
            <a:r>
              <a:rPr lang="es-MX" b="1" dirty="0" smtClean="0">
                <a:solidFill>
                  <a:schemeClr val="tx2">
                    <a:lumMod val="60000"/>
                    <a:lumOff val="40000"/>
                  </a:schemeClr>
                </a:solidFill>
              </a:rPr>
              <a:t>Costos</a:t>
            </a:r>
            <a:endParaRPr lang="es-MX" b="1" dirty="0">
              <a:solidFill>
                <a:schemeClr val="tx2">
                  <a:lumMod val="60000"/>
                  <a:lumOff val="40000"/>
                </a:schemeClr>
              </a:solidFill>
            </a:endParaRPr>
          </a:p>
        </p:txBody>
      </p:sp>
      <p:sp>
        <p:nvSpPr>
          <p:cNvPr id="14" name="22 Rectángulo"/>
          <p:cNvSpPr/>
          <p:nvPr/>
        </p:nvSpPr>
        <p:spPr>
          <a:xfrm>
            <a:off x="6744836" y="1043444"/>
            <a:ext cx="1859612" cy="369332"/>
          </a:xfrm>
          <a:prstGeom prst="rect">
            <a:avLst/>
          </a:prstGeom>
        </p:spPr>
        <p:txBody>
          <a:bodyPr wrap="none">
            <a:spAutoFit/>
          </a:bodyPr>
          <a:lstStyle/>
          <a:p>
            <a:r>
              <a:rPr lang="es-MX" b="1" dirty="0" smtClean="0">
                <a:solidFill>
                  <a:srgbClr val="C00000"/>
                </a:solidFill>
              </a:rPr>
              <a:t>Guide ISO/IEC  51</a:t>
            </a:r>
            <a:endParaRPr lang="es-MX" b="1" dirty="0"/>
          </a:p>
        </p:txBody>
      </p:sp>
      <p:sp>
        <p:nvSpPr>
          <p:cNvPr id="15" name="51 CuadroTexto"/>
          <p:cNvSpPr txBox="1"/>
          <p:nvPr/>
        </p:nvSpPr>
        <p:spPr>
          <a:xfrm>
            <a:off x="2987824" y="159023"/>
            <a:ext cx="6120680" cy="461665"/>
          </a:xfrm>
          <a:prstGeom prst="rect">
            <a:avLst/>
          </a:prstGeom>
          <a:noFill/>
        </p:spPr>
        <p:txBody>
          <a:bodyPr wrap="square" rtlCol="0">
            <a:spAutoFit/>
          </a:bodyPr>
          <a:lstStyle/>
          <a:p>
            <a:pPr algn="r"/>
            <a:r>
              <a:rPr lang="es-MX" sz="2400" b="1" dirty="0" smtClean="0">
                <a:solidFill>
                  <a:srgbClr val="0070C0"/>
                </a:solidFill>
              </a:rPr>
              <a:t>Normalización y Evaluación de la conformidad</a:t>
            </a:r>
          </a:p>
        </p:txBody>
      </p:sp>
      <p:sp>
        <p:nvSpPr>
          <p:cNvPr id="16" name="21 CuadroTexto"/>
          <p:cNvSpPr txBox="1"/>
          <p:nvPr/>
        </p:nvSpPr>
        <p:spPr>
          <a:xfrm>
            <a:off x="5991972" y="5101701"/>
            <a:ext cx="807593" cy="369332"/>
          </a:xfrm>
          <a:prstGeom prst="rect">
            <a:avLst/>
          </a:prstGeom>
          <a:noFill/>
        </p:spPr>
        <p:txBody>
          <a:bodyPr wrap="none" rtlCol="0">
            <a:spAutoFit/>
          </a:bodyPr>
          <a:lstStyle/>
          <a:p>
            <a:r>
              <a:rPr lang="es-MX" b="1" dirty="0" smtClean="0">
                <a:solidFill>
                  <a:schemeClr val="tx2">
                    <a:lumMod val="60000"/>
                    <a:lumOff val="40000"/>
                  </a:schemeClr>
                </a:solidFill>
              </a:rPr>
              <a:t>Riesgo</a:t>
            </a:r>
            <a:endParaRPr lang="es-MX" b="1" dirty="0">
              <a:solidFill>
                <a:schemeClr val="tx2">
                  <a:lumMod val="60000"/>
                  <a:lumOff val="40000"/>
                </a:schemeClr>
              </a:solidFill>
            </a:endParaRPr>
          </a:p>
        </p:txBody>
      </p:sp>
      <p:sp>
        <p:nvSpPr>
          <p:cNvPr id="17" name="Rectángulo 16"/>
          <p:cNvSpPr/>
          <p:nvPr/>
        </p:nvSpPr>
        <p:spPr>
          <a:xfrm>
            <a:off x="827584" y="5723964"/>
            <a:ext cx="6552728" cy="369332"/>
          </a:xfrm>
          <a:prstGeom prst="rect">
            <a:avLst/>
          </a:prstGeom>
        </p:spPr>
        <p:txBody>
          <a:bodyPr wrap="square">
            <a:spAutoFit/>
          </a:bodyPr>
          <a:lstStyle/>
          <a:p>
            <a:r>
              <a:rPr lang="es-MX" dirty="0"/>
              <a:t>La seguridad se logra reduciendo el </a:t>
            </a:r>
            <a:r>
              <a:rPr lang="es-MX" b="1" dirty="0"/>
              <a:t>riesgo a un nivel tolerable</a:t>
            </a:r>
            <a:r>
              <a:rPr lang="es-MX" dirty="0"/>
              <a:t>.</a:t>
            </a:r>
          </a:p>
        </p:txBody>
      </p:sp>
    </p:spTree>
    <p:extLst>
      <p:ext uri="{BB962C8B-B14F-4D97-AF65-F5344CB8AC3E}">
        <p14:creationId xmlns:p14="http://schemas.microsoft.com/office/powerpoint/2010/main" val="3169381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556792"/>
            <a:ext cx="7416824" cy="1077218"/>
          </a:xfrm>
          <a:prstGeom prst="rect">
            <a:avLst/>
          </a:prstGeom>
        </p:spPr>
        <p:txBody>
          <a:bodyPr wrap="square">
            <a:spAutoFit/>
          </a:bodyPr>
          <a:lstStyle/>
          <a:p>
            <a:r>
              <a:rPr lang="en-US" sz="3200" b="1" dirty="0">
                <a:solidFill>
                  <a:srgbClr val="0070C0"/>
                </a:solidFill>
                <a:latin typeface="Adobe Caslon Pro"/>
                <a:ea typeface="MS Mincho" panose="02020609040205080304" pitchFamily="49" charset="-128"/>
                <a:cs typeface="Times New Roman" panose="02020603050405020304" pitchFamily="18" charset="0"/>
              </a:rPr>
              <a:t>GUIDE ISO/IEC </a:t>
            </a:r>
            <a:r>
              <a:rPr lang="en-US" sz="3200" b="1" dirty="0" smtClean="0">
                <a:solidFill>
                  <a:srgbClr val="0070C0"/>
                </a:solidFill>
                <a:latin typeface="Adobe Caslon Pro"/>
                <a:ea typeface="MS Mincho" panose="02020609040205080304" pitchFamily="49" charset="-128"/>
                <a:cs typeface="Times New Roman" panose="02020603050405020304" pitchFamily="18" charset="0"/>
              </a:rPr>
              <a:t>67</a:t>
            </a:r>
          </a:p>
          <a:p>
            <a:endParaRPr lang="en-US" sz="3200" dirty="0" smtClean="0">
              <a:latin typeface="Adobe Caslon Pro"/>
              <a:ea typeface="MS Mincho" panose="02020609040205080304" pitchFamily="49" charset="-128"/>
              <a:cs typeface="Times New Roman" panose="02020603050405020304" pitchFamily="18" charset="0"/>
            </a:endParaRPr>
          </a:p>
        </p:txBody>
      </p:sp>
      <p:sp>
        <p:nvSpPr>
          <p:cNvPr id="3" name="51 CuadroTexto"/>
          <p:cNvSpPr txBox="1"/>
          <p:nvPr/>
        </p:nvSpPr>
        <p:spPr>
          <a:xfrm>
            <a:off x="2987824" y="78812"/>
            <a:ext cx="6120680" cy="461665"/>
          </a:xfrm>
          <a:prstGeom prst="rect">
            <a:avLst/>
          </a:prstGeom>
          <a:noFill/>
        </p:spPr>
        <p:txBody>
          <a:bodyPr wrap="square" rtlCol="0">
            <a:spAutoFit/>
          </a:bodyPr>
          <a:lstStyle/>
          <a:p>
            <a:pPr algn="r"/>
            <a:r>
              <a:rPr lang="es-MX" sz="2400" b="1" dirty="0" smtClean="0">
                <a:solidFill>
                  <a:srgbClr val="0070C0"/>
                </a:solidFill>
              </a:rPr>
              <a:t>Normalización y Evaluación de la conformidad</a:t>
            </a:r>
          </a:p>
        </p:txBody>
      </p:sp>
      <p:sp>
        <p:nvSpPr>
          <p:cNvPr id="4" name="Rectángulo 3"/>
          <p:cNvSpPr/>
          <p:nvPr/>
        </p:nvSpPr>
        <p:spPr>
          <a:xfrm>
            <a:off x="1259632" y="2634010"/>
            <a:ext cx="6984776" cy="1754326"/>
          </a:xfrm>
          <a:prstGeom prst="rect">
            <a:avLst/>
          </a:prstGeom>
        </p:spPr>
        <p:txBody>
          <a:bodyPr wrap="square">
            <a:spAutoFit/>
          </a:bodyPr>
          <a:lstStyle/>
          <a:p>
            <a:r>
              <a:rPr lang="es-MX" sz="3600" b="1" dirty="0"/>
              <a:t>Evaluación de la conformidad – Elementos fundamentales de la certificación de </a:t>
            </a:r>
            <a:r>
              <a:rPr lang="es-MX" sz="3600" b="1" dirty="0" smtClean="0"/>
              <a:t>productos.</a:t>
            </a:r>
            <a:endParaRPr lang="es-MX"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88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908720"/>
            <a:ext cx="8424936" cy="5570756"/>
          </a:xfrm>
          <a:prstGeom prst="rect">
            <a:avLst/>
          </a:prstGeom>
          <a:noFill/>
        </p:spPr>
        <p:txBody>
          <a:bodyPr wrap="square" rtlCol="0">
            <a:spAutoFit/>
          </a:bodyPr>
          <a:lstStyle/>
          <a:p>
            <a:r>
              <a:rPr lang="es-MX" sz="2400" dirty="0"/>
              <a:t> </a:t>
            </a:r>
            <a:r>
              <a:rPr lang="es-MX" sz="2400" b="1" dirty="0" smtClean="0"/>
              <a:t>Los </a:t>
            </a:r>
            <a:r>
              <a:rPr lang="es-MX" sz="2400" b="1" dirty="0"/>
              <a:t>sistemas de certificación definidos por </a:t>
            </a:r>
            <a:r>
              <a:rPr lang="es-MX" sz="2400" b="1" dirty="0" smtClean="0"/>
              <a:t>ISO/IEC </a:t>
            </a:r>
            <a:r>
              <a:rPr lang="es-MX" sz="2400" b="1" dirty="0"/>
              <a:t>son:</a:t>
            </a:r>
          </a:p>
          <a:p>
            <a:r>
              <a:rPr lang="es-MX" sz="2400" dirty="0"/>
              <a:t> </a:t>
            </a:r>
            <a:endParaRPr lang="es-MX" sz="2200" dirty="0"/>
          </a:p>
          <a:p>
            <a:r>
              <a:rPr lang="es-MX" sz="2200" dirty="0"/>
              <a:t>- Pruebas de tipo;</a:t>
            </a:r>
          </a:p>
          <a:p>
            <a:r>
              <a:rPr lang="es-MX" sz="2200" dirty="0"/>
              <a:t> </a:t>
            </a:r>
            <a:r>
              <a:rPr lang="es-MX" sz="2200" b="1" dirty="0" smtClean="0"/>
              <a:t>-</a:t>
            </a:r>
            <a:r>
              <a:rPr lang="es-MX" sz="2200" dirty="0" smtClean="0"/>
              <a:t> </a:t>
            </a:r>
            <a:r>
              <a:rPr lang="es-MX" sz="2200" dirty="0"/>
              <a:t>Pruebas de tipo seguidas de un control que consiste en pruebas de verificación de muestras tomadas en el comercio;</a:t>
            </a:r>
          </a:p>
          <a:p>
            <a:r>
              <a:rPr lang="es-MX" sz="2200" dirty="0"/>
              <a:t> </a:t>
            </a:r>
            <a:r>
              <a:rPr lang="es-MX" sz="2200" dirty="0" smtClean="0"/>
              <a:t>- </a:t>
            </a:r>
            <a:r>
              <a:rPr lang="es-MX" sz="2200" dirty="0"/>
              <a:t>Pruebas de tipo seguidas de un control que consiste en pruebas de verificación tomadas en fábrica;</a:t>
            </a:r>
          </a:p>
          <a:p>
            <a:r>
              <a:rPr lang="es-MX" sz="2200" dirty="0"/>
              <a:t> </a:t>
            </a:r>
            <a:r>
              <a:rPr lang="es-MX" sz="2200" dirty="0" smtClean="0"/>
              <a:t>- </a:t>
            </a:r>
            <a:r>
              <a:rPr lang="es-MX" sz="2200" dirty="0"/>
              <a:t>Pruebas de tipo seguidas de un control que consiste en pruebas de verificación de muestras tomadas en comercio y en la fábrica;</a:t>
            </a:r>
          </a:p>
          <a:p>
            <a:r>
              <a:rPr lang="es-MX" sz="2200" dirty="0"/>
              <a:t> </a:t>
            </a:r>
            <a:r>
              <a:rPr lang="es-MX" sz="2200" dirty="0" smtClean="0"/>
              <a:t>- </a:t>
            </a:r>
            <a:r>
              <a:rPr lang="es-MX" sz="2200" dirty="0"/>
              <a:t>Pruebas de tipo y evaluación del control de la calidad de la fábrica y su aceptación, seguidos de un control que tiene en cuenta la auditoría del </a:t>
            </a:r>
            <a:r>
              <a:rPr lang="es-MX" sz="2200" dirty="0" smtClean="0"/>
              <a:t>sistema de gestión de la calidad </a:t>
            </a:r>
            <a:r>
              <a:rPr lang="es-MX" sz="2200" dirty="0"/>
              <a:t>de la fábrica y las pruebas de verificación de muestras tomadas en el comercio y en la </a:t>
            </a:r>
            <a:r>
              <a:rPr lang="es-MX" sz="2200" dirty="0" smtClean="0"/>
              <a:t>fábrica;</a:t>
            </a:r>
            <a:endParaRPr lang="es-MX" sz="2200" dirty="0"/>
          </a:p>
          <a:p>
            <a:r>
              <a:rPr lang="es-MX" sz="2200" dirty="0"/>
              <a:t> </a:t>
            </a:r>
            <a:r>
              <a:rPr lang="es-MX" sz="2200" dirty="0" smtClean="0"/>
              <a:t>- </a:t>
            </a:r>
            <a:r>
              <a:rPr lang="es-MX" sz="2200" dirty="0"/>
              <a:t>Pruebas por </a:t>
            </a:r>
            <a:r>
              <a:rPr lang="es-MX" sz="2200" dirty="0" smtClean="0"/>
              <a:t>lotes;</a:t>
            </a:r>
            <a:endParaRPr lang="es-MX" sz="2200" dirty="0"/>
          </a:p>
          <a:p>
            <a:r>
              <a:rPr lang="es-MX" sz="2200" dirty="0"/>
              <a:t> </a:t>
            </a:r>
            <a:r>
              <a:rPr lang="es-MX" sz="2200" dirty="0" smtClean="0"/>
              <a:t>-  </a:t>
            </a:r>
            <a:r>
              <a:rPr lang="es-MX" sz="2200" dirty="0"/>
              <a:t>Prueba al cien por </a:t>
            </a:r>
            <a:r>
              <a:rPr lang="es-MX" sz="2200" dirty="0" smtClean="0"/>
              <a:t>ciento.</a:t>
            </a:r>
            <a:endParaRPr lang="es-MX" sz="2200" dirty="0"/>
          </a:p>
          <a:p>
            <a:endParaRPr lang="es-MX" sz="2200" dirty="0"/>
          </a:p>
        </p:txBody>
      </p:sp>
      <p:sp>
        <p:nvSpPr>
          <p:cNvPr id="3" name="51 CuadroTexto"/>
          <p:cNvSpPr txBox="1"/>
          <p:nvPr/>
        </p:nvSpPr>
        <p:spPr>
          <a:xfrm>
            <a:off x="3275856" y="159023"/>
            <a:ext cx="5616624" cy="461665"/>
          </a:xfrm>
          <a:prstGeom prst="rect">
            <a:avLst/>
          </a:prstGeom>
          <a:noFill/>
        </p:spPr>
        <p:txBody>
          <a:bodyPr wrap="square" rtlCol="0">
            <a:spAutoFit/>
          </a:bodyPr>
          <a:lstStyle/>
          <a:p>
            <a:pPr algn="r"/>
            <a:r>
              <a:rPr lang="es-MX" sz="2400" b="1" dirty="0" smtClean="0">
                <a:solidFill>
                  <a:srgbClr val="0070C0"/>
                </a:solidFill>
              </a:rPr>
              <a:t>Sistemas de certificación básicos</a:t>
            </a:r>
          </a:p>
        </p:txBody>
      </p:sp>
    </p:spTree>
    <p:extLst>
      <p:ext uri="{BB962C8B-B14F-4D97-AF65-F5344CB8AC3E}">
        <p14:creationId xmlns:p14="http://schemas.microsoft.com/office/powerpoint/2010/main" val="106101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45116-92C1-4853-976B-BDF656D3BA1B}"/>
</file>

<file path=customXml/itemProps2.xml><?xml version="1.0" encoding="utf-8"?>
<ds:datastoreItem xmlns:ds="http://schemas.openxmlformats.org/officeDocument/2006/customXml" ds:itemID="{A348BB40-4D99-44F2-8C74-F4945131A490}"/>
</file>

<file path=customXml/itemProps3.xml><?xml version="1.0" encoding="utf-8"?>
<ds:datastoreItem xmlns:ds="http://schemas.openxmlformats.org/officeDocument/2006/customXml" ds:itemID="{63B33EF2-89F7-418F-8248-22CD50B2F3F3}"/>
</file>

<file path=customXml/itemProps4.xml><?xml version="1.0" encoding="utf-8"?>
<ds:datastoreItem xmlns:ds="http://schemas.openxmlformats.org/officeDocument/2006/customXml" ds:itemID="{AB5331C1-6469-4D2C-90A6-58E55CC1AC3E}"/>
</file>

<file path=docProps/app.xml><?xml version="1.0" encoding="utf-8"?>
<Properties xmlns="http://schemas.openxmlformats.org/officeDocument/2006/extended-properties" xmlns:vt="http://schemas.openxmlformats.org/officeDocument/2006/docPropsVTypes">
  <TotalTime>5958</TotalTime>
  <Words>1019</Words>
  <Application>Microsoft Office PowerPoint</Application>
  <PresentationFormat>Presentación en pantalla (4:3)</PresentationFormat>
  <Paragraphs>202</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MS Mincho</vt:lpstr>
      <vt:lpstr>Adobe Caslon Pro</vt:lpstr>
      <vt:lpstr>Arial</vt:lpstr>
      <vt:lpstr>Calibri</vt:lpstr>
      <vt:lpstr>Helvetica Neue</vt:lpstr>
      <vt:lpstr>MetaSerifPro-Light</vt:lpstr>
      <vt:lpstr>Times New Roman</vt:lpstr>
      <vt:lpstr>Webdings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ANCE, 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Abel Hernández</dc:creator>
  <cp:lastModifiedBy>Sofía Guadalupe Flores Palomar</cp:lastModifiedBy>
  <cp:revision>1360</cp:revision>
  <dcterms:created xsi:type="dcterms:W3CDTF">2010-04-27T13:51:36Z</dcterms:created>
  <dcterms:modified xsi:type="dcterms:W3CDTF">2016-02-10T14:56:30Z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81daee62-3b0c-4971-9587-da9dcfbf2f06</vt:lpwstr>
  </property>
</Properties>
</file>