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322" r:id="rId4"/>
    <p:sldId id="315" r:id="rId5"/>
    <p:sldId id="309" r:id="rId6"/>
    <p:sldId id="324" r:id="rId7"/>
    <p:sldId id="323" r:id="rId8"/>
    <p:sldId id="325" r:id="rId9"/>
    <p:sldId id="326" r:id="rId10"/>
    <p:sldId id="298" r:id="rId11"/>
    <p:sldId id="319" r:id="rId12"/>
    <p:sldId id="320" r:id="rId13"/>
    <p:sldId id="321" r:id="rId14"/>
    <p:sldId id="280" r:id="rId15"/>
    <p:sldId id="318" r:id="rId16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1" autoAdjust="0"/>
    <p:restoredTop sz="86067" autoAdjust="0"/>
  </p:normalViewPr>
  <p:slideViewPr>
    <p:cSldViewPr>
      <p:cViewPr varScale="1">
        <p:scale>
          <a:sx n="79" d="100"/>
          <a:sy n="79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66938-4DA1-47CB-AC86-6626197587CB}" type="doc">
      <dgm:prSet loTypeId="urn:microsoft.com/office/officeart/2005/8/layout/hierarchy6" loCatId="hierarchy" qsTypeId="urn:microsoft.com/office/officeart/2005/8/quickstyle/simple3" qsCatId="simple" csTypeId="urn:microsoft.com/office/officeart/2005/8/colors/accent0_3" csCatId="mainScheme" phldr="1"/>
      <dgm:spPr/>
    </dgm:pt>
    <dgm:pt modelId="{EB5F65A8-8E60-41ED-A37A-FF2DC73D10D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CONSTITUCIÓN POLÍTICA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DE LOS ESTADOS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UNIDOS MEXICANOS</a:t>
          </a:r>
          <a:endParaRPr kumimoji="0" lang="es-ES" sz="1000" b="1" i="0" u="none" strike="noStrike" cap="none" normalizeH="0" baseline="0" dirty="0" smtClean="0">
            <a:ln/>
            <a:effectLst/>
            <a:latin typeface="Futura condensed"/>
          </a:endParaRPr>
        </a:p>
      </dgm:t>
    </dgm:pt>
    <dgm:pt modelId="{AE33B6CA-2FAA-4D4D-B27A-5AB2FCF6E1B4}" type="parTrans" cxnId="{1E981A94-8EEA-4F90-B536-573582BF090F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254BDC5B-7DAF-4FDD-87C8-CCE2E2BEDAD5}" type="sibTrans" cxnId="{1E981A94-8EEA-4F90-B536-573582BF090F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71A4217B-98BF-45D0-9D9E-11E34D1905AB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TRATADOS INTERNACIONALES</a:t>
          </a:r>
          <a:endParaRPr kumimoji="0" lang="es-ES" sz="1000" b="1" i="0" u="none" strike="noStrike" cap="none" normalizeH="0" baseline="0" dirty="0" smtClean="0">
            <a:ln/>
            <a:effectLst/>
            <a:latin typeface="Futura condensed"/>
          </a:endParaRPr>
        </a:p>
      </dgm:t>
    </dgm:pt>
    <dgm:pt modelId="{F3033A84-55AB-4AFA-85AE-8295716302FE}" type="parTrans" cxnId="{688BBC2B-004B-4701-99D5-DDBC343ACEB8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DC8A2AE9-26EC-4145-A287-FF22EABDB4C3}" type="sibTrans" cxnId="{688BBC2B-004B-4701-99D5-DDBC343ACEB8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C1E6CD8E-142A-4D27-BB8E-661E55C13EB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LEY FEDERAL SOBRE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METROLOGÍA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Y NORMALIZACIÓN</a:t>
          </a:r>
          <a:endParaRPr kumimoji="0" lang="es-ES" sz="1000" b="1" i="0" u="none" strike="noStrike" cap="none" normalizeH="0" baseline="0" dirty="0" smtClean="0">
            <a:ln/>
            <a:effectLst/>
            <a:latin typeface="Futura condensed"/>
          </a:endParaRPr>
        </a:p>
      </dgm:t>
    </dgm:pt>
    <dgm:pt modelId="{D5E5FA92-9B2F-4F62-B573-74507C7C489E}" type="parTrans" cxnId="{758CCED9-5271-4E9F-AD7D-DB4C935CA1AC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D4431DF9-35A9-4028-8C42-0BD88373CCF0}" type="sibTrans" cxnId="{758CCED9-5271-4E9F-AD7D-DB4C935CA1AC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4D9AF075-3B04-449C-ABCE-5800C27BD70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REGLAMENTO DE LA LEY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FEDERAL SOBRE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METROLOGÍA Y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NORMALIZACIÓN</a:t>
          </a:r>
          <a:endParaRPr kumimoji="0" lang="es-ES" sz="1000" b="1" i="0" u="none" strike="noStrike" cap="none" normalizeH="0" baseline="0" dirty="0" smtClean="0">
            <a:ln/>
            <a:effectLst/>
            <a:latin typeface="Futura condensed"/>
          </a:endParaRPr>
        </a:p>
      </dgm:t>
    </dgm:pt>
    <dgm:pt modelId="{0956E6F8-F8AD-4BC2-B720-2921ED856D11}" type="parTrans" cxnId="{412616EB-BB08-4090-9727-10497D3EC076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9D6934CA-39B6-4E08-A147-8CDC73D14B75}" type="sibTrans" cxnId="{412616EB-BB08-4090-9727-10497D3EC076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EACE3DEF-F961-447E-BD97-BBDBDB09D08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NORMA OFICIAL MEXICANA</a:t>
          </a:r>
          <a:endParaRPr kumimoji="0" lang="es-ES" sz="1000" b="1" i="0" u="none" strike="noStrike" cap="none" normalizeH="0" baseline="0" dirty="0" smtClean="0">
            <a:ln/>
            <a:effectLst/>
            <a:latin typeface="Futura condensed"/>
          </a:endParaRPr>
        </a:p>
      </dgm:t>
    </dgm:pt>
    <dgm:pt modelId="{392B698F-A188-4F8E-955E-3130D1F1C714}" type="parTrans" cxnId="{63F8CC7B-DF16-4B48-82C9-A5503AF5615F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080D7621-6E73-478F-A814-C7067363B996}" type="sibTrans" cxnId="{63F8CC7B-DF16-4B48-82C9-A5503AF5615F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6C4201C4-67D6-4063-818E-C8630FAD323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NORMA MEXICANA</a:t>
          </a:r>
          <a:endParaRPr kumimoji="0" lang="es-ES" sz="1000" b="1" i="0" u="none" strike="noStrike" cap="none" normalizeH="0" baseline="0" dirty="0" smtClean="0">
            <a:ln/>
            <a:effectLst/>
            <a:latin typeface="Futura condensed"/>
          </a:endParaRPr>
        </a:p>
      </dgm:t>
    </dgm:pt>
    <dgm:pt modelId="{35552E9D-D845-4DD2-8874-F54271F64B63}" type="parTrans" cxnId="{91AA9F49-EBB2-4739-B64F-49640C7465F7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6AE1F7C6-C886-4337-AF79-4AF38CED733D}" type="sibTrans" cxnId="{91AA9F49-EBB2-4739-B64F-49640C7465F7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B04EDEC3-1219-461D-ACCD-5386B4D914E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000" b="1" i="0" u="none" strike="noStrike" cap="none" normalizeH="0" baseline="0" dirty="0" smtClean="0">
              <a:ln/>
              <a:effectLst/>
              <a:latin typeface="Futura condensed"/>
            </a:rPr>
            <a:t>NORMA DE REFERENCIA</a:t>
          </a:r>
          <a:endParaRPr kumimoji="0" lang="es-ES" sz="1000" b="1" i="0" u="none" strike="noStrike" cap="none" normalizeH="0" baseline="0" dirty="0" smtClean="0">
            <a:ln/>
            <a:effectLst/>
            <a:latin typeface="Futura condensed"/>
          </a:endParaRPr>
        </a:p>
      </dgm:t>
    </dgm:pt>
    <dgm:pt modelId="{083CEE28-FD08-4A74-965F-0E7998DD48B6}" type="parTrans" cxnId="{C0369519-9368-4262-AD3B-B91C20A6FA57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2ED9DAAF-106F-4CAF-9516-6325055FD96B}" type="sibTrans" cxnId="{C0369519-9368-4262-AD3B-B91C20A6FA57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D798D08B-3A28-4D16-92F6-396B67BD0BE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000" b="1" i="0" u="none" strike="noStrike" cap="none" normalizeH="0" baseline="0" dirty="0" smtClean="0">
              <a:ln/>
              <a:effectLst/>
              <a:latin typeface="Futura condensed"/>
            </a:rPr>
            <a:t>LEY FEDERAL DE ENTIDADES PARAESTATALES</a:t>
          </a:r>
        </a:p>
      </dgm:t>
    </dgm:pt>
    <dgm:pt modelId="{8B435AE3-BAC4-4FE3-A733-3CF98CC7800C}" type="parTrans" cxnId="{C04A1B56-F317-40CA-BBFD-8C995FA07E8B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CB42F694-5A26-43E0-8076-1E24E4F5A96C}" type="sibTrans" cxnId="{C04A1B56-F317-40CA-BBFD-8C995FA07E8B}">
      <dgm:prSet/>
      <dgm:spPr/>
      <dgm:t>
        <a:bodyPr/>
        <a:lstStyle/>
        <a:p>
          <a:endParaRPr lang="es-MX" sz="900" b="1">
            <a:latin typeface="Futura condensed"/>
          </a:endParaRPr>
        </a:p>
      </dgm:t>
    </dgm:pt>
    <dgm:pt modelId="{B242B3B1-AC50-4FBA-B280-9A9EAB23215C}" type="pres">
      <dgm:prSet presAssocID="{CCE66938-4DA1-47CB-AC86-6626197587C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C39FE6F-E75F-4BA6-8B2B-4D83B8ECD479}" type="pres">
      <dgm:prSet presAssocID="{CCE66938-4DA1-47CB-AC86-6626197587CB}" presName="hierFlow" presStyleCnt="0"/>
      <dgm:spPr/>
    </dgm:pt>
    <dgm:pt modelId="{EDD3F0D6-682C-44C3-B79F-4B9EAEA4384B}" type="pres">
      <dgm:prSet presAssocID="{CCE66938-4DA1-47CB-AC86-6626197587C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BD6467A-3FE9-46AE-B1F0-57D36F6B0858}" type="pres">
      <dgm:prSet presAssocID="{EB5F65A8-8E60-41ED-A37A-FF2DC73D10D0}" presName="Name14" presStyleCnt="0"/>
      <dgm:spPr/>
    </dgm:pt>
    <dgm:pt modelId="{4DD1DB76-9D0D-4EA9-A2E8-E0789441B004}" type="pres">
      <dgm:prSet presAssocID="{EB5F65A8-8E60-41ED-A37A-FF2DC73D10D0}" presName="level1Shape" presStyleLbl="node0" presStyleIdx="0" presStyleCnt="1" custScaleX="189338" custLinFactNeighborX="-7889" custLinFactNeighborY="-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6C04E7-0F37-40DC-8CA6-FFD90029597E}" type="pres">
      <dgm:prSet presAssocID="{EB5F65A8-8E60-41ED-A37A-FF2DC73D10D0}" presName="hierChild2" presStyleCnt="0"/>
      <dgm:spPr/>
    </dgm:pt>
    <dgm:pt modelId="{921DC707-FBE7-4491-BE71-6340F17C7F7D}" type="pres">
      <dgm:prSet presAssocID="{F3033A84-55AB-4AFA-85AE-8295716302FE}" presName="Name19" presStyleLbl="parChTrans1D2" presStyleIdx="0" presStyleCnt="3"/>
      <dgm:spPr/>
      <dgm:t>
        <a:bodyPr/>
        <a:lstStyle/>
        <a:p>
          <a:endParaRPr lang="es-ES"/>
        </a:p>
      </dgm:t>
    </dgm:pt>
    <dgm:pt modelId="{B0A5152D-579F-4F88-AD10-57B299F8F5B0}" type="pres">
      <dgm:prSet presAssocID="{71A4217B-98BF-45D0-9D9E-11E34D1905AB}" presName="Name21" presStyleCnt="0"/>
      <dgm:spPr/>
    </dgm:pt>
    <dgm:pt modelId="{44EA1920-7D67-44E6-949A-C53C802A4223}" type="pres">
      <dgm:prSet presAssocID="{71A4217B-98BF-45D0-9D9E-11E34D1905AB}" presName="level2Shape" presStyleLbl="asst1" presStyleIdx="0" presStyleCnt="1" custScaleX="140755"/>
      <dgm:spPr/>
      <dgm:t>
        <a:bodyPr/>
        <a:lstStyle/>
        <a:p>
          <a:endParaRPr lang="es-ES"/>
        </a:p>
      </dgm:t>
    </dgm:pt>
    <dgm:pt modelId="{312AA6C3-6B8A-4903-9D75-F77DB3CEFAF0}" type="pres">
      <dgm:prSet presAssocID="{71A4217B-98BF-45D0-9D9E-11E34D1905AB}" presName="hierChild3" presStyleCnt="0"/>
      <dgm:spPr/>
    </dgm:pt>
    <dgm:pt modelId="{C8C642FB-0B6B-4991-88A8-835FD312E974}" type="pres">
      <dgm:prSet presAssocID="{D5E5FA92-9B2F-4F62-B573-74507C7C489E}" presName="Name19" presStyleLbl="parChTrans1D2" presStyleIdx="1" presStyleCnt="3"/>
      <dgm:spPr/>
      <dgm:t>
        <a:bodyPr/>
        <a:lstStyle/>
        <a:p>
          <a:endParaRPr lang="es-ES"/>
        </a:p>
      </dgm:t>
    </dgm:pt>
    <dgm:pt modelId="{129F64F1-F6C1-4D21-A370-D583C3F51DAE}" type="pres">
      <dgm:prSet presAssocID="{C1E6CD8E-142A-4D27-BB8E-661E55C13EB9}" presName="Name21" presStyleCnt="0"/>
      <dgm:spPr/>
    </dgm:pt>
    <dgm:pt modelId="{C938CAB4-9DF5-45AC-90D0-19393EAF1F64}" type="pres">
      <dgm:prSet presAssocID="{C1E6CD8E-142A-4D27-BB8E-661E55C13EB9}" presName="level2Shape" presStyleLbl="node2" presStyleIdx="0" presStyleCnt="2" custScaleX="138992"/>
      <dgm:spPr/>
      <dgm:t>
        <a:bodyPr/>
        <a:lstStyle/>
        <a:p>
          <a:endParaRPr lang="es-ES"/>
        </a:p>
      </dgm:t>
    </dgm:pt>
    <dgm:pt modelId="{77F66C60-7F40-487A-A272-312CF0960EFD}" type="pres">
      <dgm:prSet presAssocID="{C1E6CD8E-142A-4D27-BB8E-661E55C13EB9}" presName="hierChild3" presStyleCnt="0"/>
      <dgm:spPr/>
    </dgm:pt>
    <dgm:pt modelId="{357547D2-5A5A-4D47-BCA4-7D48F9E75479}" type="pres">
      <dgm:prSet presAssocID="{0956E6F8-F8AD-4BC2-B720-2921ED856D11}" presName="Name19" presStyleLbl="parChTrans1D3" presStyleIdx="0" presStyleCnt="1"/>
      <dgm:spPr/>
      <dgm:t>
        <a:bodyPr/>
        <a:lstStyle/>
        <a:p>
          <a:endParaRPr lang="es-ES"/>
        </a:p>
      </dgm:t>
    </dgm:pt>
    <dgm:pt modelId="{19B63323-F231-4659-B7A8-1E5442166608}" type="pres">
      <dgm:prSet presAssocID="{4D9AF075-3B04-449C-ABCE-5800C27BD70F}" presName="Name21" presStyleCnt="0"/>
      <dgm:spPr/>
    </dgm:pt>
    <dgm:pt modelId="{9E3F5690-113E-47FA-BA6C-A603EC5F4D58}" type="pres">
      <dgm:prSet presAssocID="{4D9AF075-3B04-449C-ABCE-5800C27BD70F}" presName="level2Shape" presStyleLbl="node3" presStyleIdx="0" presStyleCnt="1" custScaleX="166224"/>
      <dgm:spPr/>
      <dgm:t>
        <a:bodyPr/>
        <a:lstStyle/>
        <a:p>
          <a:endParaRPr lang="es-ES"/>
        </a:p>
      </dgm:t>
    </dgm:pt>
    <dgm:pt modelId="{60B2CB0D-5B20-483B-ADEE-F22C95C79ADF}" type="pres">
      <dgm:prSet presAssocID="{4D9AF075-3B04-449C-ABCE-5800C27BD70F}" presName="hierChild3" presStyleCnt="0"/>
      <dgm:spPr/>
    </dgm:pt>
    <dgm:pt modelId="{482CC26F-6461-405B-B20B-9E2227B326D9}" type="pres">
      <dgm:prSet presAssocID="{392B698F-A188-4F8E-955E-3130D1F1C714}" presName="Name19" presStyleLbl="parChTrans1D4" presStyleIdx="0" presStyleCnt="3"/>
      <dgm:spPr/>
      <dgm:t>
        <a:bodyPr/>
        <a:lstStyle/>
        <a:p>
          <a:endParaRPr lang="es-ES"/>
        </a:p>
      </dgm:t>
    </dgm:pt>
    <dgm:pt modelId="{27B6C75F-2E4B-4FE4-BF84-C7416636432A}" type="pres">
      <dgm:prSet presAssocID="{EACE3DEF-F961-447E-BD97-BBDBDB09D084}" presName="Name21" presStyleCnt="0"/>
      <dgm:spPr/>
    </dgm:pt>
    <dgm:pt modelId="{A427BA69-E4AE-46B4-A9B5-6A5FE21C6D83}" type="pres">
      <dgm:prSet presAssocID="{EACE3DEF-F961-447E-BD97-BBDBDB09D084}" presName="level2Shape" presStyleLbl="node4" presStyleIdx="0" presStyleCnt="3"/>
      <dgm:spPr/>
      <dgm:t>
        <a:bodyPr/>
        <a:lstStyle/>
        <a:p>
          <a:endParaRPr lang="es-ES"/>
        </a:p>
      </dgm:t>
    </dgm:pt>
    <dgm:pt modelId="{A5002A1C-426C-40C6-BE46-1787844E088B}" type="pres">
      <dgm:prSet presAssocID="{EACE3DEF-F961-447E-BD97-BBDBDB09D084}" presName="hierChild3" presStyleCnt="0"/>
      <dgm:spPr/>
    </dgm:pt>
    <dgm:pt modelId="{6CF7E75D-7BD5-4435-A346-6E4434816EBA}" type="pres">
      <dgm:prSet presAssocID="{35552E9D-D845-4DD2-8874-F54271F64B63}" presName="Name19" presStyleLbl="parChTrans1D4" presStyleIdx="1" presStyleCnt="3"/>
      <dgm:spPr/>
      <dgm:t>
        <a:bodyPr/>
        <a:lstStyle/>
        <a:p>
          <a:endParaRPr lang="es-ES"/>
        </a:p>
      </dgm:t>
    </dgm:pt>
    <dgm:pt modelId="{770E5246-734A-4A1A-803E-C0BF2E0A97AF}" type="pres">
      <dgm:prSet presAssocID="{6C4201C4-67D6-4063-818E-C8630FAD323E}" presName="Name21" presStyleCnt="0"/>
      <dgm:spPr/>
    </dgm:pt>
    <dgm:pt modelId="{C5161533-A011-4408-9DA4-AB16E034B4CA}" type="pres">
      <dgm:prSet presAssocID="{6C4201C4-67D6-4063-818E-C8630FAD323E}" presName="level2Shape" presStyleLbl="node4" presStyleIdx="1" presStyleCnt="3"/>
      <dgm:spPr/>
      <dgm:t>
        <a:bodyPr/>
        <a:lstStyle/>
        <a:p>
          <a:endParaRPr lang="es-ES"/>
        </a:p>
      </dgm:t>
    </dgm:pt>
    <dgm:pt modelId="{7259998F-CEA8-4A3C-9A3A-B01CDA897D82}" type="pres">
      <dgm:prSet presAssocID="{6C4201C4-67D6-4063-818E-C8630FAD323E}" presName="hierChild3" presStyleCnt="0"/>
      <dgm:spPr/>
    </dgm:pt>
    <dgm:pt modelId="{F95DB1DD-317A-4039-9FAF-38D66748A84C}" type="pres">
      <dgm:prSet presAssocID="{083CEE28-FD08-4A74-965F-0E7998DD48B6}" presName="Name19" presStyleLbl="parChTrans1D4" presStyleIdx="2" presStyleCnt="3"/>
      <dgm:spPr/>
      <dgm:t>
        <a:bodyPr/>
        <a:lstStyle/>
        <a:p>
          <a:endParaRPr lang="es-ES"/>
        </a:p>
      </dgm:t>
    </dgm:pt>
    <dgm:pt modelId="{52FDA48A-A8F4-4454-8AFD-B79E38C0117C}" type="pres">
      <dgm:prSet presAssocID="{B04EDEC3-1219-461D-ACCD-5386B4D914EE}" presName="Name21" presStyleCnt="0"/>
      <dgm:spPr/>
    </dgm:pt>
    <dgm:pt modelId="{F74BE08E-DCA9-44CF-B7A5-B66566B643A7}" type="pres">
      <dgm:prSet presAssocID="{B04EDEC3-1219-461D-ACCD-5386B4D914EE}" presName="level2Shape" presStyleLbl="node4" presStyleIdx="2" presStyleCnt="3"/>
      <dgm:spPr/>
      <dgm:t>
        <a:bodyPr/>
        <a:lstStyle/>
        <a:p>
          <a:endParaRPr lang="es-ES"/>
        </a:p>
      </dgm:t>
    </dgm:pt>
    <dgm:pt modelId="{08DFE9DB-7017-4596-AF85-BCCBED654704}" type="pres">
      <dgm:prSet presAssocID="{B04EDEC3-1219-461D-ACCD-5386B4D914EE}" presName="hierChild3" presStyleCnt="0"/>
      <dgm:spPr/>
    </dgm:pt>
    <dgm:pt modelId="{E19626A1-CB1C-4952-BC61-856F02991036}" type="pres">
      <dgm:prSet presAssocID="{8B435AE3-BAC4-4FE3-A733-3CF98CC7800C}" presName="Name19" presStyleLbl="parChTrans1D2" presStyleIdx="2" presStyleCnt="3"/>
      <dgm:spPr/>
      <dgm:t>
        <a:bodyPr/>
        <a:lstStyle/>
        <a:p>
          <a:endParaRPr lang="es-ES"/>
        </a:p>
      </dgm:t>
    </dgm:pt>
    <dgm:pt modelId="{48483321-B693-4125-A2C5-82639B09AD0B}" type="pres">
      <dgm:prSet presAssocID="{D798D08B-3A28-4D16-92F6-396B67BD0BEC}" presName="Name21" presStyleCnt="0"/>
      <dgm:spPr/>
    </dgm:pt>
    <dgm:pt modelId="{18F81245-CD77-4785-9FE7-777B3261658B}" type="pres">
      <dgm:prSet presAssocID="{D798D08B-3A28-4D16-92F6-396B67BD0BEC}" presName="level2Shape" presStyleLbl="node2" presStyleIdx="1" presStyleCnt="2" custScaleX="162657"/>
      <dgm:spPr/>
      <dgm:t>
        <a:bodyPr/>
        <a:lstStyle/>
        <a:p>
          <a:endParaRPr lang="es-ES"/>
        </a:p>
      </dgm:t>
    </dgm:pt>
    <dgm:pt modelId="{889246FA-5E0D-4B2C-9BAD-F56EED81EE30}" type="pres">
      <dgm:prSet presAssocID="{D798D08B-3A28-4D16-92F6-396B67BD0BEC}" presName="hierChild3" presStyleCnt="0"/>
      <dgm:spPr/>
    </dgm:pt>
    <dgm:pt modelId="{0935BA93-278F-4B05-881B-95BE389EB4F0}" type="pres">
      <dgm:prSet presAssocID="{CCE66938-4DA1-47CB-AC86-6626197587CB}" presName="bgShapesFlow" presStyleCnt="0"/>
      <dgm:spPr/>
    </dgm:pt>
  </dgm:ptLst>
  <dgm:cxnLst>
    <dgm:cxn modelId="{1504F135-936C-4B92-BF01-EDFDD14FE450}" type="presOf" srcId="{0956E6F8-F8AD-4BC2-B720-2921ED856D11}" destId="{357547D2-5A5A-4D47-BCA4-7D48F9E75479}" srcOrd="0" destOrd="0" presId="urn:microsoft.com/office/officeart/2005/8/layout/hierarchy6"/>
    <dgm:cxn modelId="{0A58AEC6-B76A-4935-8145-F211B105527D}" type="presOf" srcId="{EB5F65A8-8E60-41ED-A37A-FF2DC73D10D0}" destId="{4DD1DB76-9D0D-4EA9-A2E8-E0789441B004}" srcOrd="0" destOrd="0" presId="urn:microsoft.com/office/officeart/2005/8/layout/hierarchy6"/>
    <dgm:cxn modelId="{46D6B59E-9C62-4E79-9179-2FCB1528EB75}" type="presOf" srcId="{392B698F-A188-4F8E-955E-3130D1F1C714}" destId="{482CC26F-6461-405B-B20B-9E2227B326D9}" srcOrd="0" destOrd="0" presId="urn:microsoft.com/office/officeart/2005/8/layout/hierarchy6"/>
    <dgm:cxn modelId="{58582741-F453-4D27-8FA7-4BB39E7F51A5}" type="presOf" srcId="{C1E6CD8E-142A-4D27-BB8E-661E55C13EB9}" destId="{C938CAB4-9DF5-45AC-90D0-19393EAF1F64}" srcOrd="0" destOrd="0" presId="urn:microsoft.com/office/officeart/2005/8/layout/hierarchy6"/>
    <dgm:cxn modelId="{CDC76ADA-E9E9-4ECF-9B46-BF118A4FBECB}" type="presOf" srcId="{4D9AF075-3B04-449C-ABCE-5800C27BD70F}" destId="{9E3F5690-113E-47FA-BA6C-A603EC5F4D58}" srcOrd="0" destOrd="0" presId="urn:microsoft.com/office/officeart/2005/8/layout/hierarchy6"/>
    <dgm:cxn modelId="{424A12E4-1B32-4E80-920F-F1B878C7F1C5}" type="presOf" srcId="{B04EDEC3-1219-461D-ACCD-5386B4D914EE}" destId="{F74BE08E-DCA9-44CF-B7A5-B66566B643A7}" srcOrd="0" destOrd="0" presId="urn:microsoft.com/office/officeart/2005/8/layout/hierarchy6"/>
    <dgm:cxn modelId="{A148F512-619B-4990-BE73-0C115D04600D}" type="presOf" srcId="{CCE66938-4DA1-47CB-AC86-6626197587CB}" destId="{B242B3B1-AC50-4FBA-B280-9A9EAB23215C}" srcOrd="0" destOrd="0" presId="urn:microsoft.com/office/officeart/2005/8/layout/hierarchy6"/>
    <dgm:cxn modelId="{1B315EE5-6FBF-41AE-A315-C9E7D840EA6D}" type="presOf" srcId="{71A4217B-98BF-45D0-9D9E-11E34D1905AB}" destId="{44EA1920-7D67-44E6-949A-C53C802A4223}" srcOrd="0" destOrd="0" presId="urn:microsoft.com/office/officeart/2005/8/layout/hierarchy6"/>
    <dgm:cxn modelId="{D0C4377F-2230-43EC-AC15-992F221F86D9}" type="presOf" srcId="{8B435AE3-BAC4-4FE3-A733-3CF98CC7800C}" destId="{E19626A1-CB1C-4952-BC61-856F02991036}" srcOrd="0" destOrd="0" presId="urn:microsoft.com/office/officeart/2005/8/layout/hierarchy6"/>
    <dgm:cxn modelId="{688BBC2B-004B-4701-99D5-DDBC343ACEB8}" srcId="{EB5F65A8-8E60-41ED-A37A-FF2DC73D10D0}" destId="{71A4217B-98BF-45D0-9D9E-11E34D1905AB}" srcOrd="0" destOrd="0" parTransId="{F3033A84-55AB-4AFA-85AE-8295716302FE}" sibTransId="{DC8A2AE9-26EC-4145-A287-FF22EABDB4C3}"/>
    <dgm:cxn modelId="{758CCED9-5271-4E9F-AD7D-DB4C935CA1AC}" srcId="{EB5F65A8-8E60-41ED-A37A-FF2DC73D10D0}" destId="{C1E6CD8E-142A-4D27-BB8E-661E55C13EB9}" srcOrd="1" destOrd="0" parTransId="{D5E5FA92-9B2F-4F62-B573-74507C7C489E}" sibTransId="{D4431DF9-35A9-4028-8C42-0BD88373CCF0}"/>
    <dgm:cxn modelId="{C6ADFD49-DD37-43D0-8BF9-A6BB91202E88}" type="presOf" srcId="{EACE3DEF-F961-447E-BD97-BBDBDB09D084}" destId="{A427BA69-E4AE-46B4-A9B5-6A5FE21C6D83}" srcOrd="0" destOrd="0" presId="urn:microsoft.com/office/officeart/2005/8/layout/hierarchy6"/>
    <dgm:cxn modelId="{2B098C90-EE54-4CE9-A0DD-9EE28BA94243}" type="presOf" srcId="{083CEE28-FD08-4A74-965F-0E7998DD48B6}" destId="{F95DB1DD-317A-4039-9FAF-38D66748A84C}" srcOrd="0" destOrd="0" presId="urn:microsoft.com/office/officeart/2005/8/layout/hierarchy6"/>
    <dgm:cxn modelId="{54A54045-7611-4ED0-A990-AB722C080137}" type="presOf" srcId="{F3033A84-55AB-4AFA-85AE-8295716302FE}" destId="{921DC707-FBE7-4491-BE71-6340F17C7F7D}" srcOrd="0" destOrd="0" presId="urn:microsoft.com/office/officeart/2005/8/layout/hierarchy6"/>
    <dgm:cxn modelId="{412616EB-BB08-4090-9727-10497D3EC076}" srcId="{C1E6CD8E-142A-4D27-BB8E-661E55C13EB9}" destId="{4D9AF075-3B04-449C-ABCE-5800C27BD70F}" srcOrd="0" destOrd="0" parTransId="{0956E6F8-F8AD-4BC2-B720-2921ED856D11}" sibTransId="{9D6934CA-39B6-4E08-A147-8CDC73D14B75}"/>
    <dgm:cxn modelId="{36B5C5A2-DDC1-44FA-8702-F86B4DF420F2}" type="presOf" srcId="{D5E5FA92-9B2F-4F62-B573-74507C7C489E}" destId="{C8C642FB-0B6B-4991-88A8-835FD312E974}" srcOrd="0" destOrd="0" presId="urn:microsoft.com/office/officeart/2005/8/layout/hierarchy6"/>
    <dgm:cxn modelId="{CEF1218C-F2ED-4D59-8450-81A461169736}" type="presOf" srcId="{35552E9D-D845-4DD2-8874-F54271F64B63}" destId="{6CF7E75D-7BD5-4435-A346-6E4434816EBA}" srcOrd="0" destOrd="0" presId="urn:microsoft.com/office/officeart/2005/8/layout/hierarchy6"/>
    <dgm:cxn modelId="{CA754FC0-CA45-431B-B4CC-BB8C6FEF7149}" type="presOf" srcId="{D798D08B-3A28-4D16-92F6-396B67BD0BEC}" destId="{18F81245-CD77-4785-9FE7-777B3261658B}" srcOrd="0" destOrd="0" presId="urn:microsoft.com/office/officeart/2005/8/layout/hierarchy6"/>
    <dgm:cxn modelId="{C04A1B56-F317-40CA-BBFD-8C995FA07E8B}" srcId="{EB5F65A8-8E60-41ED-A37A-FF2DC73D10D0}" destId="{D798D08B-3A28-4D16-92F6-396B67BD0BEC}" srcOrd="2" destOrd="0" parTransId="{8B435AE3-BAC4-4FE3-A733-3CF98CC7800C}" sibTransId="{CB42F694-5A26-43E0-8076-1E24E4F5A96C}"/>
    <dgm:cxn modelId="{63F8CC7B-DF16-4B48-82C9-A5503AF5615F}" srcId="{4D9AF075-3B04-449C-ABCE-5800C27BD70F}" destId="{EACE3DEF-F961-447E-BD97-BBDBDB09D084}" srcOrd="0" destOrd="0" parTransId="{392B698F-A188-4F8E-955E-3130D1F1C714}" sibTransId="{080D7621-6E73-478F-A814-C7067363B996}"/>
    <dgm:cxn modelId="{C0369519-9368-4262-AD3B-B91C20A6FA57}" srcId="{4D9AF075-3B04-449C-ABCE-5800C27BD70F}" destId="{B04EDEC3-1219-461D-ACCD-5386B4D914EE}" srcOrd="2" destOrd="0" parTransId="{083CEE28-FD08-4A74-965F-0E7998DD48B6}" sibTransId="{2ED9DAAF-106F-4CAF-9516-6325055FD96B}"/>
    <dgm:cxn modelId="{1E981A94-8EEA-4F90-B536-573582BF090F}" srcId="{CCE66938-4DA1-47CB-AC86-6626197587CB}" destId="{EB5F65A8-8E60-41ED-A37A-FF2DC73D10D0}" srcOrd="0" destOrd="0" parTransId="{AE33B6CA-2FAA-4D4D-B27A-5AB2FCF6E1B4}" sibTransId="{254BDC5B-7DAF-4FDD-87C8-CCE2E2BEDAD5}"/>
    <dgm:cxn modelId="{CB21CE3B-ED6A-4ADF-BAA4-C5FF74E19418}" type="presOf" srcId="{6C4201C4-67D6-4063-818E-C8630FAD323E}" destId="{C5161533-A011-4408-9DA4-AB16E034B4CA}" srcOrd="0" destOrd="0" presId="urn:microsoft.com/office/officeart/2005/8/layout/hierarchy6"/>
    <dgm:cxn modelId="{91AA9F49-EBB2-4739-B64F-49640C7465F7}" srcId="{4D9AF075-3B04-449C-ABCE-5800C27BD70F}" destId="{6C4201C4-67D6-4063-818E-C8630FAD323E}" srcOrd="1" destOrd="0" parTransId="{35552E9D-D845-4DD2-8874-F54271F64B63}" sibTransId="{6AE1F7C6-C886-4337-AF79-4AF38CED733D}"/>
    <dgm:cxn modelId="{4413EE99-651E-4B05-BB28-6937A56D11C0}" type="presParOf" srcId="{B242B3B1-AC50-4FBA-B280-9A9EAB23215C}" destId="{DC39FE6F-E75F-4BA6-8B2B-4D83B8ECD479}" srcOrd="0" destOrd="0" presId="urn:microsoft.com/office/officeart/2005/8/layout/hierarchy6"/>
    <dgm:cxn modelId="{80233875-CB29-48D9-9F13-0BE2F75CEC82}" type="presParOf" srcId="{DC39FE6F-E75F-4BA6-8B2B-4D83B8ECD479}" destId="{EDD3F0D6-682C-44C3-B79F-4B9EAEA4384B}" srcOrd="0" destOrd="0" presId="urn:microsoft.com/office/officeart/2005/8/layout/hierarchy6"/>
    <dgm:cxn modelId="{4E4B21C9-4EDB-4055-94AC-EBFB1D977D82}" type="presParOf" srcId="{EDD3F0D6-682C-44C3-B79F-4B9EAEA4384B}" destId="{5BD6467A-3FE9-46AE-B1F0-57D36F6B0858}" srcOrd="0" destOrd="0" presId="urn:microsoft.com/office/officeart/2005/8/layout/hierarchy6"/>
    <dgm:cxn modelId="{BEC51913-B90F-4F9C-8C74-5E90B9401F98}" type="presParOf" srcId="{5BD6467A-3FE9-46AE-B1F0-57D36F6B0858}" destId="{4DD1DB76-9D0D-4EA9-A2E8-E0789441B004}" srcOrd="0" destOrd="0" presId="urn:microsoft.com/office/officeart/2005/8/layout/hierarchy6"/>
    <dgm:cxn modelId="{C363B583-A1D5-4FED-ACF3-667B7684640B}" type="presParOf" srcId="{5BD6467A-3FE9-46AE-B1F0-57D36F6B0858}" destId="{A76C04E7-0F37-40DC-8CA6-FFD90029597E}" srcOrd="1" destOrd="0" presId="urn:microsoft.com/office/officeart/2005/8/layout/hierarchy6"/>
    <dgm:cxn modelId="{9C344C2D-BBB4-4082-A001-63EDABEDF075}" type="presParOf" srcId="{A76C04E7-0F37-40DC-8CA6-FFD90029597E}" destId="{921DC707-FBE7-4491-BE71-6340F17C7F7D}" srcOrd="0" destOrd="0" presId="urn:microsoft.com/office/officeart/2005/8/layout/hierarchy6"/>
    <dgm:cxn modelId="{C05A8F45-8CDC-4E04-9D9D-A74D237F2141}" type="presParOf" srcId="{A76C04E7-0F37-40DC-8CA6-FFD90029597E}" destId="{B0A5152D-579F-4F88-AD10-57B299F8F5B0}" srcOrd="1" destOrd="0" presId="urn:microsoft.com/office/officeart/2005/8/layout/hierarchy6"/>
    <dgm:cxn modelId="{A6BC6034-3281-4C6C-8D7B-83757F4470E1}" type="presParOf" srcId="{B0A5152D-579F-4F88-AD10-57B299F8F5B0}" destId="{44EA1920-7D67-44E6-949A-C53C802A4223}" srcOrd="0" destOrd="0" presId="urn:microsoft.com/office/officeart/2005/8/layout/hierarchy6"/>
    <dgm:cxn modelId="{1825BD67-E5DD-4100-9323-F89067F42369}" type="presParOf" srcId="{B0A5152D-579F-4F88-AD10-57B299F8F5B0}" destId="{312AA6C3-6B8A-4903-9D75-F77DB3CEFAF0}" srcOrd="1" destOrd="0" presId="urn:microsoft.com/office/officeart/2005/8/layout/hierarchy6"/>
    <dgm:cxn modelId="{4E8D88EC-EAA9-4D0F-8057-6B1BC282C796}" type="presParOf" srcId="{A76C04E7-0F37-40DC-8CA6-FFD90029597E}" destId="{C8C642FB-0B6B-4991-88A8-835FD312E974}" srcOrd="2" destOrd="0" presId="urn:microsoft.com/office/officeart/2005/8/layout/hierarchy6"/>
    <dgm:cxn modelId="{442A56E1-22EA-42B9-A4A8-DA4606ECB694}" type="presParOf" srcId="{A76C04E7-0F37-40DC-8CA6-FFD90029597E}" destId="{129F64F1-F6C1-4D21-A370-D583C3F51DAE}" srcOrd="3" destOrd="0" presId="urn:microsoft.com/office/officeart/2005/8/layout/hierarchy6"/>
    <dgm:cxn modelId="{5B542C33-E042-4E3A-9DF4-AD9BEC4B2271}" type="presParOf" srcId="{129F64F1-F6C1-4D21-A370-D583C3F51DAE}" destId="{C938CAB4-9DF5-45AC-90D0-19393EAF1F64}" srcOrd="0" destOrd="0" presId="urn:microsoft.com/office/officeart/2005/8/layout/hierarchy6"/>
    <dgm:cxn modelId="{4E334909-8220-4A3D-A359-0743CF51D64C}" type="presParOf" srcId="{129F64F1-F6C1-4D21-A370-D583C3F51DAE}" destId="{77F66C60-7F40-487A-A272-312CF0960EFD}" srcOrd="1" destOrd="0" presId="urn:microsoft.com/office/officeart/2005/8/layout/hierarchy6"/>
    <dgm:cxn modelId="{5D45A7A3-D3D3-4BEA-9FE2-74828AF8CF9E}" type="presParOf" srcId="{77F66C60-7F40-487A-A272-312CF0960EFD}" destId="{357547D2-5A5A-4D47-BCA4-7D48F9E75479}" srcOrd="0" destOrd="0" presId="urn:microsoft.com/office/officeart/2005/8/layout/hierarchy6"/>
    <dgm:cxn modelId="{55160724-3BB7-4156-98CD-DA33021933C4}" type="presParOf" srcId="{77F66C60-7F40-487A-A272-312CF0960EFD}" destId="{19B63323-F231-4659-B7A8-1E5442166608}" srcOrd="1" destOrd="0" presId="urn:microsoft.com/office/officeart/2005/8/layout/hierarchy6"/>
    <dgm:cxn modelId="{21F9B9C6-B960-49ED-B40E-12F1B13608E1}" type="presParOf" srcId="{19B63323-F231-4659-B7A8-1E5442166608}" destId="{9E3F5690-113E-47FA-BA6C-A603EC5F4D58}" srcOrd="0" destOrd="0" presId="urn:microsoft.com/office/officeart/2005/8/layout/hierarchy6"/>
    <dgm:cxn modelId="{D8F28850-02A0-41F0-887C-833DEF8CD0F9}" type="presParOf" srcId="{19B63323-F231-4659-B7A8-1E5442166608}" destId="{60B2CB0D-5B20-483B-ADEE-F22C95C79ADF}" srcOrd="1" destOrd="0" presId="urn:microsoft.com/office/officeart/2005/8/layout/hierarchy6"/>
    <dgm:cxn modelId="{DF432C3A-0E3F-4B8B-B9A5-7315CD096980}" type="presParOf" srcId="{60B2CB0D-5B20-483B-ADEE-F22C95C79ADF}" destId="{482CC26F-6461-405B-B20B-9E2227B326D9}" srcOrd="0" destOrd="0" presId="urn:microsoft.com/office/officeart/2005/8/layout/hierarchy6"/>
    <dgm:cxn modelId="{F7998B1C-867D-4D8C-899B-0E688278628D}" type="presParOf" srcId="{60B2CB0D-5B20-483B-ADEE-F22C95C79ADF}" destId="{27B6C75F-2E4B-4FE4-BF84-C7416636432A}" srcOrd="1" destOrd="0" presId="urn:microsoft.com/office/officeart/2005/8/layout/hierarchy6"/>
    <dgm:cxn modelId="{4705ACF1-5F19-4A1E-A7A6-66AA79A602C5}" type="presParOf" srcId="{27B6C75F-2E4B-4FE4-BF84-C7416636432A}" destId="{A427BA69-E4AE-46B4-A9B5-6A5FE21C6D83}" srcOrd="0" destOrd="0" presId="urn:microsoft.com/office/officeart/2005/8/layout/hierarchy6"/>
    <dgm:cxn modelId="{C5354697-DE3A-4640-BE0B-F0780BD397C1}" type="presParOf" srcId="{27B6C75F-2E4B-4FE4-BF84-C7416636432A}" destId="{A5002A1C-426C-40C6-BE46-1787844E088B}" srcOrd="1" destOrd="0" presId="urn:microsoft.com/office/officeart/2005/8/layout/hierarchy6"/>
    <dgm:cxn modelId="{603C70DC-E1FF-4EB2-8E5F-45DC25004193}" type="presParOf" srcId="{60B2CB0D-5B20-483B-ADEE-F22C95C79ADF}" destId="{6CF7E75D-7BD5-4435-A346-6E4434816EBA}" srcOrd="2" destOrd="0" presId="urn:microsoft.com/office/officeart/2005/8/layout/hierarchy6"/>
    <dgm:cxn modelId="{CA2D46D5-3B6F-472A-BD6D-6D677E96F4DA}" type="presParOf" srcId="{60B2CB0D-5B20-483B-ADEE-F22C95C79ADF}" destId="{770E5246-734A-4A1A-803E-C0BF2E0A97AF}" srcOrd="3" destOrd="0" presId="urn:microsoft.com/office/officeart/2005/8/layout/hierarchy6"/>
    <dgm:cxn modelId="{89A81A18-AFC0-46C2-85FF-079331AE9ABC}" type="presParOf" srcId="{770E5246-734A-4A1A-803E-C0BF2E0A97AF}" destId="{C5161533-A011-4408-9DA4-AB16E034B4CA}" srcOrd="0" destOrd="0" presId="urn:microsoft.com/office/officeart/2005/8/layout/hierarchy6"/>
    <dgm:cxn modelId="{7735CC0B-2D34-419B-9EDC-489AAF1CEFDB}" type="presParOf" srcId="{770E5246-734A-4A1A-803E-C0BF2E0A97AF}" destId="{7259998F-CEA8-4A3C-9A3A-B01CDA897D82}" srcOrd="1" destOrd="0" presId="urn:microsoft.com/office/officeart/2005/8/layout/hierarchy6"/>
    <dgm:cxn modelId="{5442321C-4B59-4D2A-B893-74DF8B144013}" type="presParOf" srcId="{60B2CB0D-5B20-483B-ADEE-F22C95C79ADF}" destId="{F95DB1DD-317A-4039-9FAF-38D66748A84C}" srcOrd="4" destOrd="0" presId="urn:microsoft.com/office/officeart/2005/8/layout/hierarchy6"/>
    <dgm:cxn modelId="{4FA73095-D8E2-4BAE-BAD9-B11F9E17A560}" type="presParOf" srcId="{60B2CB0D-5B20-483B-ADEE-F22C95C79ADF}" destId="{52FDA48A-A8F4-4454-8AFD-B79E38C0117C}" srcOrd="5" destOrd="0" presId="urn:microsoft.com/office/officeart/2005/8/layout/hierarchy6"/>
    <dgm:cxn modelId="{FDCE62FC-C724-4848-A53B-DB7009148D8E}" type="presParOf" srcId="{52FDA48A-A8F4-4454-8AFD-B79E38C0117C}" destId="{F74BE08E-DCA9-44CF-B7A5-B66566B643A7}" srcOrd="0" destOrd="0" presId="urn:microsoft.com/office/officeart/2005/8/layout/hierarchy6"/>
    <dgm:cxn modelId="{AA47DBB7-598C-4C1C-A7AF-F63CBE6CDBCC}" type="presParOf" srcId="{52FDA48A-A8F4-4454-8AFD-B79E38C0117C}" destId="{08DFE9DB-7017-4596-AF85-BCCBED654704}" srcOrd="1" destOrd="0" presId="urn:microsoft.com/office/officeart/2005/8/layout/hierarchy6"/>
    <dgm:cxn modelId="{81277714-9109-4228-8391-AD54E85ED4DB}" type="presParOf" srcId="{A76C04E7-0F37-40DC-8CA6-FFD90029597E}" destId="{E19626A1-CB1C-4952-BC61-856F02991036}" srcOrd="4" destOrd="0" presId="urn:microsoft.com/office/officeart/2005/8/layout/hierarchy6"/>
    <dgm:cxn modelId="{4ADFCC75-5944-4E6E-9A40-345DFE71A73F}" type="presParOf" srcId="{A76C04E7-0F37-40DC-8CA6-FFD90029597E}" destId="{48483321-B693-4125-A2C5-82639B09AD0B}" srcOrd="5" destOrd="0" presId="urn:microsoft.com/office/officeart/2005/8/layout/hierarchy6"/>
    <dgm:cxn modelId="{C5A735F7-10F6-456A-A9AA-5C3971F90DE7}" type="presParOf" srcId="{48483321-B693-4125-A2C5-82639B09AD0B}" destId="{18F81245-CD77-4785-9FE7-777B3261658B}" srcOrd="0" destOrd="0" presId="urn:microsoft.com/office/officeart/2005/8/layout/hierarchy6"/>
    <dgm:cxn modelId="{6B7E0E07-C0C4-4F8B-8CD3-929F4AAEA436}" type="presParOf" srcId="{48483321-B693-4125-A2C5-82639B09AD0B}" destId="{889246FA-5E0D-4B2C-9BAD-F56EED81EE30}" srcOrd="1" destOrd="0" presId="urn:microsoft.com/office/officeart/2005/8/layout/hierarchy6"/>
    <dgm:cxn modelId="{68DAFBF7-1940-4A20-A1A6-E4E6EE99217F}" type="presParOf" srcId="{B242B3B1-AC50-4FBA-B280-9A9EAB23215C}" destId="{0935BA93-278F-4B05-881B-95BE389EB4F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12F08-F419-4F99-AFE2-2BF5EFFD46D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7CDE320-3E9E-49C3-BC45-874356A5EBEB}">
      <dgm:prSet phldrT="[Texto]" custT="1"/>
      <dgm:spPr>
        <a:xfrm>
          <a:off x="393667" y="2611214"/>
          <a:ext cx="1565266" cy="622455"/>
        </a:xfrm>
        <a:prstGeom prst="roundRect">
          <a:avLst>
            <a:gd name="adj" fmla="val 10000"/>
          </a:avLst>
        </a:prstGeom>
        <a:solidFill>
          <a:srgbClr val="73737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altLang="es-MX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Normalización</a:t>
          </a:r>
          <a:endParaRPr lang="es-MX" sz="1400" dirty="0">
            <a:solidFill>
              <a:srgbClr val="000000"/>
            </a:solidFill>
            <a:latin typeface="Adobe Caslon Pro"/>
            <a:ea typeface="+mn-ea"/>
            <a:cs typeface="+mn-cs"/>
          </a:endParaRPr>
        </a:p>
      </dgm:t>
    </dgm:pt>
    <dgm:pt modelId="{036E0B84-2799-4DC8-976B-6F1A1A9DFEA6}" type="parTrans" cxnId="{7FF7003B-CF08-47EE-B29F-293A420FC8CB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C745DC2-882A-4E8E-83D7-F2E8EFAFB1C8}" type="sibTrans" cxnId="{7FF7003B-CF08-47EE-B29F-293A420FC8CB}">
      <dgm:prSet/>
      <dgm:spPr>
        <a:xfrm>
          <a:off x="995226" y="1963837"/>
          <a:ext cx="1719739" cy="1719739"/>
        </a:xfrm>
        <a:prstGeom prst="leftCircularArrow">
          <a:avLst>
            <a:gd name="adj1" fmla="val 3590"/>
            <a:gd name="adj2" fmla="val 446369"/>
            <a:gd name="adj3" fmla="val 2129584"/>
            <a:gd name="adj4" fmla="val 8932194"/>
            <a:gd name="adj5" fmla="val 4188"/>
          </a:avLst>
        </a:prstGeom>
        <a:solidFill>
          <a:srgbClr val="737373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F922194D-28D4-4440-B45A-A7ED7A0D7223}">
      <dgm:prSet phldrT="[Texto]" custT="1"/>
      <dgm:spPr>
        <a:xfrm>
          <a:off x="2350" y="1470046"/>
          <a:ext cx="1760925" cy="14523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737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altLang="es-MX" sz="1050" b="1" dirty="0" smtClean="0">
              <a:solidFill>
                <a:srgbClr val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Poner las reglas del juego para apoyar a homologar  </a:t>
          </a:r>
          <a:endParaRPr lang="es-MX" sz="1050" dirty="0">
            <a:solidFill>
              <a:srgbClr val="000000"/>
            </a:solidFill>
            <a:latin typeface="Adobe Caslon Pro"/>
            <a:ea typeface="+mn-ea"/>
            <a:cs typeface="+mn-cs"/>
          </a:endParaRPr>
        </a:p>
      </dgm:t>
    </dgm:pt>
    <dgm:pt modelId="{B43B8903-DA85-4948-83B5-ED2761FB1F45}" type="parTrans" cxnId="{BEDB82B4-0771-4FC5-B358-035FB612418E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61C75A66-44DF-448B-93FF-DF1C9FB988BB}" type="sibTrans" cxnId="{BEDB82B4-0771-4FC5-B358-035FB612418E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A60CD9EE-B882-4583-A93E-BAF046E484B6}">
      <dgm:prSet phldrT="[Texto]" custT="1"/>
      <dgm:spPr>
        <a:xfrm>
          <a:off x="2622690" y="1193601"/>
          <a:ext cx="1565266" cy="622455"/>
        </a:xfrm>
        <a:prstGeom prst="roundRect">
          <a:avLst>
            <a:gd name="adj" fmla="val 10000"/>
          </a:avLst>
        </a:prstGeom>
        <a:solidFill>
          <a:srgbClr val="C41E3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altLang="es-MX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Metrología</a:t>
          </a:r>
          <a:endParaRPr lang="es-MX" sz="1400" dirty="0">
            <a:solidFill>
              <a:srgbClr val="000000"/>
            </a:solidFill>
            <a:latin typeface="Adobe Caslon Pro"/>
            <a:ea typeface="+mn-ea"/>
            <a:cs typeface="+mn-cs"/>
          </a:endParaRPr>
        </a:p>
      </dgm:t>
    </dgm:pt>
    <dgm:pt modelId="{33656107-A776-4E27-B715-375901452C7E}" type="parTrans" cxnId="{7335F22A-557A-486D-8593-5D1CCA69F078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A420FA43-1E30-4C76-A829-0C652C6496D2}" type="sibTrans" cxnId="{7335F22A-557A-486D-8593-5D1CCA69F078}">
      <dgm:prSet/>
      <dgm:spPr>
        <a:xfrm>
          <a:off x="3213670" y="587352"/>
          <a:ext cx="2195794" cy="2195794"/>
        </a:xfrm>
        <a:prstGeom prst="circularArrow">
          <a:avLst>
            <a:gd name="adj1" fmla="val 2812"/>
            <a:gd name="adj2" fmla="val 343218"/>
            <a:gd name="adj3" fmla="val 19414580"/>
            <a:gd name="adj4" fmla="val 12508820"/>
            <a:gd name="adj5" fmla="val 3280"/>
          </a:avLst>
        </a:prstGeom>
        <a:solidFill>
          <a:srgbClr val="C41E3A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A32A761-9896-4A1B-8635-80AEC12E2D4C}">
      <dgm:prSet phldrT="[Texto]" custT="1"/>
      <dgm:spPr>
        <a:xfrm>
          <a:off x="2055987" y="1433024"/>
          <a:ext cx="1760925" cy="14523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1E3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altLang="es-MX" sz="1050" b="1" dirty="0" smtClean="0">
              <a:solidFill>
                <a:srgbClr val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Mediciones y patrones </a:t>
          </a:r>
          <a:endParaRPr lang="es-MX" sz="1050" dirty="0">
            <a:solidFill>
              <a:srgbClr val="000000"/>
            </a:solidFill>
            <a:latin typeface="Adobe Caslon Pro"/>
            <a:ea typeface="+mn-ea"/>
            <a:cs typeface="+mn-cs"/>
          </a:endParaRPr>
        </a:p>
      </dgm:t>
    </dgm:pt>
    <dgm:pt modelId="{160C2ED4-4432-431C-8FA3-E1490565FB43}" type="parTrans" cxnId="{81812A4E-1E01-4294-B6A8-CDE43CC5BDA9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B871D348-55A3-463F-B69D-71C3BBB43827}" type="sibTrans" cxnId="{81812A4E-1E01-4294-B6A8-CDE43CC5BDA9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79B1FFF1-6CB0-47EE-87B0-E2F362A959CF}">
      <dgm:prSet phldrT="[Texto]" custT="1"/>
      <dgm:spPr>
        <a:xfrm>
          <a:off x="7145350" y="1158818"/>
          <a:ext cx="1565266" cy="622455"/>
        </a:xfrm>
        <a:prstGeom prst="roundRect">
          <a:avLst>
            <a:gd name="adj" fmla="val 10000"/>
          </a:avLst>
        </a:prstGeom>
        <a:solidFill>
          <a:srgbClr val="FFD96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altLang="es-MX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Evaluación de la Conformidad</a:t>
          </a:r>
          <a:endParaRPr lang="es-MX" sz="1400" dirty="0">
            <a:solidFill>
              <a:srgbClr val="000000"/>
            </a:solidFill>
            <a:latin typeface="Adobe Caslon Pro"/>
            <a:ea typeface="+mn-ea"/>
            <a:cs typeface="+mn-cs"/>
          </a:endParaRPr>
        </a:p>
      </dgm:t>
    </dgm:pt>
    <dgm:pt modelId="{ACDA9B8A-39E9-49A9-B992-7AE645B0E96A}" type="parTrans" cxnId="{162EC0FE-9B05-4804-BDD3-BBDCBFEB9398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A36A43D9-DC60-43DE-9D1F-EE933EC49813}" type="sibTrans" cxnId="{162EC0FE-9B05-4804-BDD3-BBDCBFEB9398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7743012C-698C-4444-ABED-5A32F45295C4}">
      <dgm:prSet phldrT="[Texto]" custT="1"/>
      <dgm:spPr>
        <a:xfrm>
          <a:off x="6754033" y="1470046"/>
          <a:ext cx="1760925" cy="14523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D96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altLang="es-MX" sz="1050" b="1" dirty="0" smtClean="0">
              <a:solidFill>
                <a:srgbClr val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Determinación del grado de cumplimiento con las normas.</a:t>
          </a:r>
          <a:endParaRPr lang="es-MX" sz="1050" dirty="0">
            <a:solidFill>
              <a:srgbClr val="000000"/>
            </a:solidFill>
            <a:latin typeface="Adobe Caslon Pro"/>
            <a:ea typeface="+mn-ea"/>
            <a:cs typeface="+mn-cs"/>
          </a:endParaRPr>
        </a:p>
      </dgm:t>
    </dgm:pt>
    <dgm:pt modelId="{865DA794-EB7E-40C2-8E74-04AE992D89D5}" type="parTrans" cxnId="{E93AE92C-356D-44EF-A7AD-04BE8D35F8F1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45E310C7-80AF-44E2-A21A-344290FA91E6}" type="sibTrans" cxnId="{E93AE92C-356D-44EF-A7AD-04BE8D35F8F1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3A44685C-E2C6-4FDA-9B5B-C23164AE7DBB}">
      <dgm:prSet custT="1"/>
      <dgm:spPr>
        <a:xfrm>
          <a:off x="4894789" y="2611214"/>
          <a:ext cx="1565266" cy="622455"/>
        </a:xfrm>
        <a:prstGeom prst="roundRect">
          <a:avLst>
            <a:gd name="adj" fmla="val 10000"/>
          </a:avLst>
        </a:prstGeom>
        <a:solidFill>
          <a:srgbClr val="BFBFB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Acreditación</a:t>
          </a:r>
          <a:endParaRPr lang="es-MX" sz="14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B91C3D5C-6987-463A-8736-39256D37C96A}" type="parTrans" cxnId="{0291C99E-777B-4D76-9C38-15BB63BCED58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68FE22E5-BDD8-4244-843C-3F6114BBBA23}" type="sibTrans" cxnId="{0291C99E-777B-4D76-9C38-15BB63BCED58}">
      <dgm:prSet/>
      <dgm:spPr>
        <a:xfrm>
          <a:off x="5492377" y="1813486"/>
          <a:ext cx="1945630" cy="1945630"/>
        </a:xfrm>
        <a:prstGeom prst="leftCircularArrow">
          <a:avLst>
            <a:gd name="adj1" fmla="val 3173"/>
            <a:gd name="adj2" fmla="val 390654"/>
            <a:gd name="adj3" fmla="val 2166165"/>
            <a:gd name="adj4" fmla="val 9024489"/>
            <a:gd name="adj5" fmla="val 3702"/>
          </a:avLst>
        </a:prstGeom>
        <a:solidFill>
          <a:srgbClr val="BFBFBF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F83A5B24-F7B8-40DD-91BA-7936EB7337BA}">
      <dgm:prSet custT="1"/>
      <dgm:spPr>
        <a:xfrm>
          <a:off x="4503472" y="1470046"/>
          <a:ext cx="1760925" cy="14523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FBFB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altLang="es-MX" sz="1050" b="1" smtClean="0">
              <a:solidFill>
                <a:srgbClr val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Reconocimiento de la competencia técnica y confiabilidad de un organismos de evaluación de la conformidad.</a:t>
          </a:r>
          <a:endParaRPr lang="es-MX" sz="1050">
            <a:solidFill>
              <a:srgbClr val="000000"/>
            </a:solidFill>
            <a:latin typeface="Adobe Caslon Pro"/>
            <a:ea typeface="+mn-ea"/>
            <a:cs typeface="+mn-cs"/>
          </a:endParaRPr>
        </a:p>
      </dgm:t>
    </dgm:pt>
    <dgm:pt modelId="{4B89F5C0-BB35-4246-B1D1-91A5F59074F3}" type="parTrans" cxnId="{8E5F9337-2DB3-4E6B-AAC6-ECDC11A31622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DAD50FC2-367E-46CE-9062-97135D56C2E0}" type="sibTrans" cxnId="{8E5F9337-2DB3-4E6B-AAC6-ECDC11A31622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4C7BD829-9B61-4F14-A5FC-F21437B1D219}" type="pres">
      <dgm:prSet presAssocID="{3DF12F08-F419-4F99-AFE2-2BF5EFFD46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B1E69D-A268-4D7B-BE8D-8426709B58BE}" type="pres">
      <dgm:prSet presAssocID="{3DF12F08-F419-4F99-AFE2-2BF5EFFD46D5}" presName="tSp" presStyleCnt="0"/>
      <dgm:spPr/>
    </dgm:pt>
    <dgm:pt modelId="{DCD87585-7617-451D-B76F-A42C797071DD}" type="pres">
      <dgm:prSet presAssocID="{3DF12F08-F419-4F99-AFE2-2BF5EFFD46D5}" presName="bSp" presStyleCnt="0"/>
      <dgm:spPr/>
    </dgm:pt>
    <dgm:pt modelId="{A64B0540-2627-4733-9952-C173AA092BDC}" type="pres">
      <dgm:prSet presAssocID="{3DF12F08-F419-4F99-AFE2-2BF5EFFD46D5}" presName="process" presStyleCnt="0"/>
      <dgm:spPr/>
    </dgm:pt>
    <dgm:pt modelId="{A86FDACD-4F9D-4912-98EE-CADBB4074145}" type="pres">
      <dgm:prSet presAssocID="{47CDE320-3E9E-49C3-BC45-874356A5EBEB}" presName="composite1" presStyleCnt="0"/>
      <dgm:spPr/>
    </dgm:pt>
    <dgm:pt modelId="{347A9E8F-0CE9-4478-9F59-5226F27A8932}" type="pres">
      <dgm:prSet presAssocID="{47CDE320-3E9E-49C3-BC45-874356A5EBEB}" presName="dummyNode1" presStyleLbl="node1" presStyleIdx="0" presStyleCnt="4"/>
      <dgm:spPr/>
    </dgm:pt>
    <dgm:pt modelId="{7DC05F3E-FCEF-4226-B155-F0D27B6B4DD6}" type="pres">
      <dgm:prSet presAssocID="{47CDE320-3E9E-49C3-BC45-874356A5EBEB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90AA00-D78A-4E27-95B4-2479FF176CB0}" type="pres">
      <dgm:prSet presAssocID="{47CDE320-3E9E-49C3-BC45-874356A5EBE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8D6BA1-6AA5-4B58-A942-9BE8BD0D8645}" type="pres">
      <dgm:prSet presAssocID="{47CDE320-3E9E-49C3-BC45-874356A5EBE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7037D4-27AC-4733-A23C-F8AB205FEAD5}" type="pres">
      <dgm:prSet presAssocID="{47CDE320-3E9E-49C3-BC45-874356A5EBEB}" presName="connSite1" presStyleCnt="0"/>
      <dgm:spPr/>
    </dgm:pt>
    <dgm:pt modelId="{4C855D60-C980-4808-9B09-3B94821932E7}" type="pres">
      <dgm:prSet presAssocID="{1C745DC2-882A-4E8E-83D7-F2E8EFAFB1C8}" presName="Name9" presStyleLbl="sibTrans2D1" presStyleIdx="0" presStyleCnt="3"/>
      <dgm:spPr/>
      <dgm:t>
        <a:bodyPr/>
        <a:lstStyle/>
        <a:p>
          <a:endParaRPr lang="es-MX"/>
        </a:p>
      </dgm:t>
    </dgm:pt>
    <dgm:pt modelId="{8AFF978A-9EF1-4F1A-A119-2AC649A56A70}" type="pres">
      <dgm:prSet presAssocID="{A60CD9EE-B882-4583-A93E-BAF046E484B6}" presName="composite2" presStyleCnt="0"/>
      <dgm:spPr/>
    </dgm:pt>
    <dgm:pt modelId="{4B0F0182-33DB-4F24-9DA2-C4BF0CEFF550}" type="pres">
      <dgm:prSet presAssocID="{A60CD9EE-B882-4583-A93E-BAF046E484B6}" presName="dummyNode2" presStyleLbl="node1" presStyleIdx="0" presStyleCnt="4"/>
      <dgm:spPr/>
    </dgm:pt>
    <dgm:pt modelId="{44504597-A871-4530-8F8A-87FAC16CC5C7}" type="pres">
      <dgm:prSet presAssocID="{A60CD9EE-B882-4583-A93E-BAF046E484B6}" presName="childNode2" presStyleLbl="bgAcc1" presStyleIdx="1" presStyleCnt="4" custLinFactNeighborX="-11183" custLinFactNeighborY="-25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A4B8EE-06F6-4C77-924D-A9EA519B2FDF}" type="pres">
      <dgm:prSet presAssocID="{A60CD9EE-B882-4583-A93E-BAF046E484B6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B3857E-963C-4480-A465-399CC3A15EDF}" type="pres">
      <dgm:prSet presAssocID="{A60CD9EE-B882-4583-A93E-BAF046E484B6}" presName="parentNode2" presStyleLbl="node1" presStyleIdx="1" presStyleCnt="4" custLinFactNeighborX="-1376" custLinFactNeighborY="558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5EDDB8-8632-4F73-AF7B-1D0478C66F05}" type="pres">
      <dgm:prSet presAssocID="{A60CD9EE-B882-4583-A93E-BAF046E484B6}" presName="connSite2" presStyleCnt="0"/>
      <dgm:spPr/>
    </dgm:pt>
    <dgm:pt modelId="{33D5B92F-E5A4-4602-8620-8A2F98812619}" type="pres">
      <dgm:prSet presAssocID="{A420FA43-1E30-4C76-A829-0C652C6496D2}" presName="Name18" presStyleLbl="sibTrans2D1" presStyleIdx="1" presStyleCnt="3"/>
      <dgm:spPr/>
      <dgm:t>
        <a:bodyPr/>
        <a:lstStyle/>
        <a:p>
          <a:endParaRPr lang="es-MX"/>
        </a:p>
      </dgm:t>
    </dgm:pt>
    <dgm:pt modelId="{6180C588-AB33-4DB2-A9E6-643287DFB5BB}" type="pres">
      <dgm:prSet presAssocID="{3A44685C-E2C6-4FDA-9B5B-C23164AE7DBB}" presName="composite1" presStyleCnt="0"/>
      <dgm:spPr/>
    </dgm:pt>
    <dgm:pt modelId="{72B8FF70-8BB3-4EB8-B159-B1D4B34A7F25}" type="pres">
      <dgm:prSet presAssocID="{3A44685C-E2C6-4FDA-9B5B-C23164AE7DBB}" presName="dummyNode1" presStyleLbl="node1" presStyleIdx="1" presStyleCnt="4"/>
      <dgm:spPr/>
    </dgm:pt>
    <dgm:pt modelId="{D17D1AD2-6370-4FC2-B085-71397AA4CC9D}" type="pres">
      <dgm:prSet presAssocID="{3A44685C-E2C6-4FDA-9B5B-C23164AE7DBB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91CAAF-6F3B-4C17-9D63-E49765B32BCB}" type="pres">
      <dgm:prSet presAssocID="{3A44685C-E2C6-4FDA-9B5B-C23164AE7DB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78E81D-18BD-4F69-B9A7-FBAD6D837C71}" type="pres">
      <dgm:prSet presAssocID="{3A44685C-E2C6-4FDA-9B5B-C23164AE7DBB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382F24-30C0-4B83-8CD1-E748F30EB169}" type="pres">
      <dgm:prSet presAssocID="{3A44685C-E2C6-4FDA-9B5B-C23164AE7DBB}" presName="connSite1" presStyleCnt="0"/>
      <dgm:spPr/>
    </dgm:pt>
    <dgm:pt modelId="{87A95074-6063-45F9-BB4C-17A99F7B6A79}" type="pres">
      <dgm:prSet presAssocID="{68FE22E5-BDD8-4244-843C-3F6114BBBA23}" presName="Name9" presStyleLbl="sibTrans2D1" presStyleIdx="2" presStyleCnt="3"/>
      <dgm:spPr/>
      <dgm:t>
        <a:bodyPr/>
        <a:lstStyle/>
        <a:p>
          <a:endParaRPr lang="es-MX"/>
        </a:p>
      </dgm:t>
    </dgm:pt>
    <dgm:pt modelId="{213ABCDE-7E93-46E9-A5C6-F19A864E94B1}" type="pres">
      <dgm:prSet presAssocID="{79B1FFF1-6CB0-47EE-87B0-E2F362A959CF}" presName="composite2" presStyleCnt="0"/>
      <dgm:spPr/>
    </dgm:pt>
    <dgm:pt modelId="{09CFF719-17BD-47A3-95AD-7D5028FFBC34}" type="pres">
      <dgm:prSet presAssocID="{79B1FFF1-6CB0-47EE-87B0-E2F362A959CF}" presName="dummyNode2" presStyleLbl="node1" presStyleIdx="2" presStyleCnt="4"/>
      <dgm:spPr/>
    </dgm:pt>
    <dgm:pt modelId="{75BA3248-9CC9-49B8-A5B4-5AB8B39412F9}" type="pres">
      <dgm:prSet presAssocID="{79B1FFF1-6CB0-47EE-87B0-E2F362A959CF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A554C4-A5E2-4A24-906A-EE7B10F505C2}" type="pres">
      <dgm:prSet presAssocID="{79B1FFF1-6CB0-47EE-87B0-E2F362A959C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F53B70-C24C-4D9E-8E8A-F76843F9EDBA}" type="pres">
      <dgm:prSet presAssocID="{79B1FFF1-6CB0-47EE-87B0-E2F362A959C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400491-73B6-481C-BAFB-E76C7E34C82C}" type="pres">
      <dgm:prSet presAssocID="{79B1FFF1-6CB0-47EE-87B0-E2F362A959CF}" presName="connSite2" presStyleCnt="0"/>
      <dgm:spPr/>
    </dgm:pt>
  </dgm:ptLst>
  <dgm:cxnLst>
    <dgm:cxn modelId="{9A6B146F-D4F7-4988-B090-EC9CDE36ACD3}" type="presOf" srcId="{68FE22E5-BDD8-4244-843C-3F6114BBBA23}" destId="{87A95074-6063-45F9-BB4C-17A99F7B6A79}" srcOrd="0" destOrd="0" presId="urn:microsoft.com/office/officeart/2005/8/layout/hProcess4"/>
    <dgm:cxn modelId="{7FF7003B-CF08-47EE-B29F-293A420FC8CB}" srcId="{3DF12F08-F419-4F99-AFE2-2BF5EFFD46D5}" destId="{47CDE320-3E9E-49C3-BC45-874356A5EBEB}" srcOrd="0" destOrd="0" parTransId="{036E0B84-2799-4DC8-976B-6F1A1A9DFEA6}" sibTransId="{1C745DC2-882A-4E8E-83D7-F2E8EFAFB1C8}"/>
    <dgm:cxn modelId="{CE1D3E8E-C409-4B58-B334-14752D4E68C2}" type="presOf" srcId="{1C745DC2-882A-4E8E-83D7-F2E8EFAFB1C8}" destId="{4C855D60-C980-4808-9B09-3B94821932E7}" srcOrd="0" destOrd="0" presId="urn:microsoft.com/office/officeart/2005/8/layout/hProcess4"/>
    <dgm:cxn modelId="{DEAB5FDD-5683-4FA5-8B89-65707BCE6E93}" type="presOf" srcId="{3A44685C-E2C6-4FDA-9B5B-C23164AE7DBB}" destId="{5E78E81D-18BD-4F69-B9A7-FBAD6D837C71}" srcOrd="0" destOrd="0" presId="urn:microsoft.com/office/officeart/2005/8/layout/hProcess4"/>
    <dgm:cxn modelId="{D8CD4BC0-0D5D-4A73-9957-5EDADE9E53C5}" type="presOf" srcId="{9A32A761-9896-4A1B-8635-80AEC12E2D4C}" destId="{3DA4B8EE-06F6-4C77-924D-A9EA519B2FDF}" srcOrd="1" destOrd="0" presId="urn:microsoft.com/office/officeart/2005/8/layout/hProcess4"/>
    <dgm:cxn modelId="{2F990F5F-9447-401D-A2FD-2C2912206BDA}" type="presOf" srcId="{3DF12F08-F419-4F99-AFE2-2BF5EFFD46D5}" destId="{4C7BD829-9B61-4F14-A5FC-F21437B1D219}" srcOrd="0" destOrd="0" presId="urn:microsoft.com/office/officeart/2005/8/layout/hProcess4"/>
    <dgm:cxn modelId="{EB11A7AF-9772-4A2D-AE11-4DD6D15846E7}" type="presOf" srcId="{A60CD9EE-B882-4583-A93E-BAF046E484B6}" destId="{94B3857E-963C-4480-A465-399CC3A15EDF}" srcOrd="0" destOrd="0" presId="urn:microsoft.com/office/officeart/2005/8/layout/hProcess4"/>
    <dgm:cxn modelId="{7335F22A-557A-486D-8593-5D1CCA69F078}" srcId="{3DF12F08-F419-4F99-AFE2-2BF5EFFD46D5}" destId="{A60CD9EE-B882-4583-A93E-BAF046E484B6}" srcOrd="1" destOrd="0" parTransId="{33656107-A776-4E27-B715-375901452C7E}" sibTransId="{A420FA43-1E30-4C76-A829-0C652C6496D2}"/>
    <dgm:cxn modelId="{081C14F9-E960-48D2-BDFE-5FE151167B19}" type="presOf" srcId="{F922194D-28D4-4440-B45A-A7ED7A0D7223}" destId="{7DC05F3E-FCEF-4226-B155-F0D27B6B4DD6}" srcOrd="0" destOrd="0" presId="urn:microsoft.com/office/officeart/2005/8/layout/hProcess4"/>
    <dgm:cxn modelId="{4AECD84F-65F4-4762-AB88-68AE7BAD124F}" type="presOf" srcId="{9A32A761-9896-4A1B-8635-80AEC12E2D4C}" destId="{44504597-A871-4530-8F8A-87FAC16CC5C7}" srcOrd="0" destOrd="0" presId="urn:microsoft.com/office/officeart/2005/8/layout/hProcess4"/>
    <dgm:cxn modelId="{BB533500-A432-47C7-8E17-FAECDA568FD2}" type="presOf" srcId="{F83A5B24-F7B8-40DD-91BA-7936EB7337BA}" destId="{C591CAAF-6F3B-4C17-9D63-E49765B32BCB}" srcOrd="1" destOrd="0" presId="urn:microsoft.com/office/officeart/2005/8/layout/hProcess4"/>
    <dgm:cxn modelId="{81812A4E-1E01-4294-B6A8-CDE43CC5BDA9}" srcId="{A60CD9EE-B882-4583-A93E-BAF046E484B6}" destId="{9A32A761-9896-4A1B-8635-80AEC12E2D4C}" srcOrd="0" destOrd="0" parTransId="{160C2ED4-4432-431C-8FA3-E1490565FB43}" sibTransId="{B871D348-55A3-463F-B69D-71C3BBB43827}"/>
    <dgm:cxn modelId="{E93AE92C-356D-44EF-A7AD-04BE8D35F8F1}" srcId="{79B1FFF1-6CB0-47EE-87B0-E2F362A959CF}" destId="{7743012C-698C-4444-ABED-5A32F45295C4}" srcOrd="0" destOrd="0" parTransId="{865DA794-EB7E-40C2-8E74-04AE992D89D5}" sibTransId="{45E310C7-80AF-44E2-A21A-344290FA91E6}"/>
    <dgm:cxn modelId="{3EC97834-EBEB-42FD-AE04-2EFE46C07FA6}" type="presOf" srcId="{7743012C-698C-4444-ABED-5A32F45295C4}" destId="{75BA3248-9CC9-49B8-A5B4-5AB8B39412F9}" srcOrd="0" destOrd="0" presId="urn:microsoft.com/office/officeart/2005/8/layout/hProcess4"/>
    <dgm:cxn modelId="{6F688F3F-C835-4255-9788-31AADC3605B5}" type="presOf" srcId="{F83A5B24-F7B8-40DD-91BA-7936EB7337BA}" destId="{D17D1AD2-6370-4FC2-B085-71397AA4CC9D}" srcOrd="0" destOrd="0" presId="urn:microsoft.com/office/officeart/2005/8/layout/hProcess4"/>
    <dgm:cxn modelId="{F2CD3CD0-3528-4C68-84C0-296E02ABBB6C}" type="presOf" srcId="{A420FA43-1E30-4C76-A829-0C652C6496D2}" destId="{33D5B92F-E5A4-4602-8620-8A2F98812619}" srcOrd="0" destOrd="0" presId="urn:microsoft.com/office/officeart/2005/8/layout/hProcess4"/>
    <dgm:cxn modelId="{01A3E74E-E7FA-4DB2-A5EB-20FB645E7645}" type="presOf" srcId="{F922194D-28D4-4440-B45A-A7ED7A0D7223}" destId="{4090AA00-D78A-4E27-95B4-2479FF176CB0}" srcOrd="1" destOrd="0" presId="urn:microsoft.com/office/officeart/2005/8/layout/hProcess4"/>
    <dgm:cxn modelId="{0291C99E-777B-4D76-9C38-15BB63BCED58}" srcId="{3DF12F08-F419-4F99-AFE2-2BF5EFFD46D5}" destId="{3A44685C-E2C6-4FDA-9B5B-C23164AE7DBB}" srcOrd="2" destOrd="0" parTransId="{B91C3D5C-6987-463A-8736-39256D37C96A}" sibTransId="{68FE22E5-BDD8-4244-843C-3F6114BBBA23}"/>
    <dgm:cxn modelId="{BEDB82B4-0771-4FC5-B358-035FB612418E}" srcId="{47CDE320-3E9E-49C3-BC45-874356A5EBEB}" destId="{F922194D-28D4-4440-B45A-A7ED7A0D7223}" srcOrd="0" destOrd="0" parTransId="{B43B8903-DA85-4948-83B5-ED2761FB1F45}" sibTransId="{61C75A66-44DF-448B-93FF-DF1C9FB988BB}"/>
    <dgm:cxn modelId="{162EC0FE-9B05-4804-BDD3-BBDCBFEB9398}" srcId="{3DF12F08-F419-4F99-AFE2-2BF5EFFD46D5}" destId="{79B1FFF1-6CB0-47EE-87B0-E2F362A959CF}" srcOrd="3" destOrd="0" parTransId="{ACDA9B8A-39E9-49A9-B992-7AE645B0E96A}" sibTransId="{A36A43D9-DC60-43DE-9D1F-EE933EC49813}"/>
    <dgm:cxn modelId="{38B69B23-154E-46FF-8946-62483FE4EDF2}" type="presOf" srcId="{79B1FFF1-6CB0-47EE-87B0-E2F362A959CF}" destId="{CAF53B70-C24C-4D9E-8E8A-F76843F9EDBA}" srcOrd="0" destOrd="0" presId="urn:microsoft.com/office/officeart/2005/8/layout/hProcess4"/>
    <dgm:cxn modelId="{8E5F9337-2DB3-4E6B-AAC6-ECDC11A31622}" srcId="{3A44685C-E2C6-4FDA-9B5B-C23164AE7DBB}" destId="{F83A5B24-F7B8-40DD-91BA-7936EB7337BA}" srcOrd="0" destOrd="0" parTransId="{4B89F5C0-BB35-4246-B1D1-91A5F59074F3}" sibTransId="{DAD50FC2-367E-46CE-9062-97135D56C2E0}"/>
    <dgm:cxn modelId="{C752C5FB-14B8-4AB0-8C93-D93F6427166B}" type="presOf" srcId="{7743012C-698C-4444-ABED-5A32F45295C4}" destId="{4EA554C4-A5E2-4A24-906A-EE7B10F505C2}" srcOrd="1" destOrd="0" presId="urn:microsoft.com/office/officeart/2005/8/layout/hProcess4"/>
    <dgm:cxn modelId="{0146047E-543F-4771-9AAB-F2F51B5CB333}" type="presOf" srcId="{47CDE320-3E9E-49C3-BC45-874356A5EBEB}" destId="{1F8D6BA1-6AA5-4B58-A942-9BE8BD0D8645}" srcOrd="0" destOrd="0" presId="urn:microsoft.com/office/officeart/2005/8/layout/hProcess4"/>
    <dgm:cxn modelId="{EAE4CFB0-A79B-4800-9BE5-F82EBF55DF6A}" type="presParOf" srcId="{4C7BD829-9B61-4F14-A5FC-F21437B1D219}" destId="{22B1E69D-A268-4D7B-BE8D-8426709B58BE}" srcOrd="0" destOrd="0" presId="urn:microsoft.com/office/officeart/2005/8/layout/hProcess4"/>
    <dgm:cxn modelId="{4BB95CD6-C788-49EE-968C-EDEAD8DBF188}" type="presParOf" srcId="{4C7BD829-9B61-4F14-A5FC-F21437B1D219}" destId="{DCD87585-7617-451D-B76F-A42C797071DD}" srcOrd="1" destOrd="0" presId="urn:microsoft.com/office/officeart/2005/8/layout/hProcess4"/>
    <dgm:cxn modelId="{1006E2F3-ECD4-4006-B3DA-ADB2BBE1A27F}" type="presParOf" srcId="{4C7BD829-9B61-4F14-A5FC-F21437B1D219}" destId="{A64B0540-2627-4733-9952-C173AA092BDC}" srcOrd="2" destOrd="0" presId="urn:microsoft.com/office/officeart/2005/8/layout/hProcess4"/>
    <dgm:cxn modelId="{CCEC83FE-AEB7-4BDD-8AFB-BB0E3798A849}" type="presParOf" srcId="{A64B0540-2627-4733-9952-C173AA092BDC}" destId="{A86FDACD-4F9D-4912-98EE-CADBB4074145}" srcOrd="0" destOrd="0" presId="urn:microsoft.com/office/officeart/2005/8/layout/hProcess4"/>
    <dgm:cxn modelId="{07D7B61A-C3EB-45C7-AB2F-02B8739A8F4E}" type="presParOf" srcId="{A86FDACD-4F9D-4912-98EE-CADBB4074145}" destId="{347A9E8F-0CE9-4478-9F59-5226F27A8932}" srcOrd="0" destOrd="0" presId="urn:microsoft.com/office/officeart/2005/8/layout/hProcess4"/>
    <dgm:cxn modelId="{197FF5CD-9137-45E8-8104-7367CD904B40}" type="presParOf" srcId="{A86FDACD-4F9D-4912-98EE-CADBB4074145}" destId="{7DC05F3E-FCEF-4226-B155-F0D27B6B4DD6}" srcOrd="1" destOrd="0" presId="urn:microsoft.com/office/officeart/2005/8/layout/hProcess4"/>
    <dgm:cxn modelId="{E53D0FDA-E19D-448A-B668-A04E8A0656ED}" type="presParOf" srcId="{A86FDACD-4F9D-4912-98EE-CADBB4074145}" destId="{4090AA00-D78A-4E27-95B4-2479FF176CB0}" srcOrd="2" destOrd="0" presId="urn:microsoft.com/office/officeart/2005/8/layout/hProcess4"/>
    <dgm:cxn modelId="{CB7F8E07-54A3-4A06-B753-AEDA4DEA232C}" type="presParOf" srcId="{A86FDACD-4F9D-4912-98EE-CADBB4074145}" destId="{1F8D6BA1-6AA5-4B58-A942-9BE8BD0D8645}" srcOrd="3" destOrd="0" presId="urn:microsoft.com/office/officeart/2005/8/layout/hProcess4"/>
    <dgm:cxn modelId="{783718F0-EB29-4A66-8D6E-ED486AA4BF75}" type="presParOf" srcId="{A86FDACD-4F9D-4912-98EE-CADBB4074145}" destId="{087037D4-27AC-4733-A23C-F8AB205FEAD5}" srcOrd="4" destOrd="0" presId="urn:microsoft.com/office/officeart/2005/8/layout/hProcess4"/>
    <dgm:cxn modelId="{27C9B6AE-D3A2-43A5-98E8-2946D2E4CAA7}" type="presParOf" srcId="{A64B0540-2627-4733-9952-C173AA092BDC}" destId="{4C855D60-C980-4808-9B09-3B94821932E7}" srcOrd="1" destOrd="0" presId="urn:microsoft.com/office/officeart/2005/8/layout/hProcess4"/>
    <dgm:cxn modelId="{B9972475-79FA-4D72-A1E3-F50CACCFC54F}" type="presParOf" srcId="{A64B0540-2627-4733-9952-C173AA092BDC}" destId="{8AFF978A-9EF1-4F1A-A119-2AC649A56A70}" srcOrd="2" destOrd="0" presId="urn:microsoft.com/office/officeart/2005/8/layout/hProcess4"/>
    <dgm:cxn modelId="{D254F3FF-1783-49C4-B50D-B21D5A0DCC4E}" type="presParOf" srcId="{8AFF978A-9EF1-4F1A-A119-2AC649A56A70}" destId="{4B0F0182-33DB-4F24-9DA2-C4BF0CEFF550}" srcOrd="0" destOrd="0" presId="urn:microsoft.com/office/officeart/2005/8/layout/hProcess4"/>
    <dgm:cxn modelId="{307066D8-36DD-4302-9824-13E5B5288D46}" type="presParOf" srcId="{8AFF978A-9EF1-4F1A-A119-2AC649A56A70}" destId="{44504597-A871-4530-8F8A-87FAC16CC5C7}" srcOrd="1" destOrd="0" presId="urn:microsoft.com/office/officeart/2005/8/layout/hProcess4"/>
    <dgm:cxn modelId="{E39FF628-0BE3-4FA7-9CFA-E89A14EB946E}" type="presParOf" srcId="{8AFF978A-9EF1-4F1A-A119-2AC649A56A70}" destId="{3DA4B8EE-06F6-4C77-924D-A9EA519B2FDF}" srcOrd="2" destOrd="0" presId="urn:microsoft.com/office/officeart/2005/8/layout/hProcess4"/>
    <dgm:cxn modelId="{0C6C6D4C-2828-4A40-B87A-AD95B3CF18B6}" type="presParOf" srcId="{8AFF978A-9EF1-4F1A-A119-2AC649A56A70}" destId="{94B3857E-963C-4480-A465-399CC3A15EDF}" srcOrd="3" destOrd="0" presId="urn:microsoft.com/office/officeart/2005/8/layout/hProcess4"/>
    <dgm:cxn modelId="{AF8A45D7-CC78-4AB1-BC3B-7A48FE611FFC}" type="presParOf" srcId="{8AFF978A-9EF1-4F1A-A119-2AC649A56A70}" destId="{2C5EDDB8-8632-4F73-AF7B-1D0478C66F05}" srcOrd="4" destOrd="0" presId="urn:microsoft.com/office/officeart/2005/8/layout/hProcess4"/>
    <dgm:cxn modelId="{FFEC6379-26E5-4F7C-9D3B-F631E1C0A261}" type="presParOf" srcId="{A64B0540-2627-4733-9952-C173AA092BDC}" destId="{33D5B92F-E5A4-4602-8620-8A2F98812619}" srcOrd="3" destOrd="0" presId="urn:microsoft.com/office/officeart/2005/8/layout/hProcess4"/>
    <dgm:cxn modelId="{0783E86F-53D0-4E99-95BB-449F924A7AFF}" type="presParOf" srcId="{A64B0540-2627-4733-9952-C173AA092BDC}" destId="{6180C588-AB33-4DB2-A9E6-643287DFB5BB}" srcOrd="4" destOrd="0" presId="urn:microsoft.com/office/officeart/2005/8/layout/hProcess4"/>
    <dgm:cxn modelId="{45D4E0FF-9F7F-4D00-A8AD-5DCD739DAF7F}" type="presParOf" srcId="{6180C588-AB33-4DB2-A9E6-643287DFB5BB}" destId="{72B8FF70-8BB3-4EB8-B159-B1D4B34A7F25}" srcOrd="0" destOrd="0" presId="urn:microsoft.com/office/officeart/2005/8/layout/hProcess4"/>
    <dgm:cxn modelId="{5CD2120B-7D6D-4819-91F4-B8B8CE7BB9C2}" type="presParOf" srcId="{6180C588-AB33-4DB2-A9E6-643287DFB5BB}" destId="{D17D1AD2-6370-4FC2-B085-71397AA4CC9D}" srcOrd="1" destOrd="0" presId="urn:microsoft.com/office/officeart/2005/8/layout/hProcess4"/>
    <dgm:cxn modelId="{DA2E09B9-CF95-461D-AF82-7D2F43D4D61E}" type="presParOf" srcId="{6180C588-AB33-4DB2-A9E6-643287DFB5BB}" destId="{C591CAAF-6F3B-4C17-9D63-E49765B32BCB}" srcOrd="2" destOrd="0" presId="urn:microsoft.com/office/officeart/2005/8/layout/hProcess4"/>
    <dgm:cxn modelId="{6B0231C1-DC0E-438F-9A91-5F5481C49449}" type="presParOf" srcId="{6180C588-AB33-4DB2-A9E6-643287DFB5BB}" destId="{5E78E81D-18BD-4F69-B9A7-FBAD6D837C71}" srcOrd="3" destOrd="0" presId="urn:microsoft.com/office/officeart/2005/8/layout/hProcess4"/>
    <dgm:cxn modelId="{2502DA21-CC3A-4426-9ED8-7A1FD9EEE1D7}" type="presParOf" srcId="{6180C588-AB33-4DB2-A9E6-643287DFB5BB}" destId="{13382F24-30C0-4B83-8CD1-E748F30EB169}" srcOrd="4" destOrd="0" presId="urn:microsoft.com/office/officeart/2005/8/layout/hProcess4"/>
    <dgm:cxn modelId="{B076D38E-D86F-46EC-82D7-51D436DF2DB8}" type="presParOf" srcId="{A64B0540-2627-4733-9952-C173AA092BDC}" destId="{87A95074-6063-45F9-BB4C-17A99F7B6A79}" srcOrd="5" destOrd="0" presId="urn:microsoft.com/office/officeart/2005/8/layout/hProcess4"/>
    <dgm:cxn modelId="{E6194F87-49EB-46B2-A508-298DD1D9E6FD}" type="presParOf" srcId="{A64B0540-2627-4733-9952-C173AA092BDC}" destId="{213ABCDE-7E93-46E9-A5C6-F19A864E94B1}" srcOrd="6" destOrd="0" presId="urn:microsoft.com/office/officeart/2005/8/layout/hProcess4"/>
    <dgm:cxn modelId="{43E61E91-5608-4632-8E36-C37A9B902A6F}" type="presParOf" srcId="{213ABCDE-7E93-46E9-A5C6-F19A864E94B1}" destId="{09CFF719-17BD-47A3-95AD-7D5028FFBC34}" srcOrd="0" destOrd="0" presId="urn:microsoft.com/office/officeart/2005/8/layout/hProcess4"/>
    <dgm:cxn modelId="{7E058E38-D4D8-4DBA-BD51-F5B9955C74A4}" type="presParOf" srcId="{213ABCDE-7E93-46E9-A5C6-F19A864E94B1}" destId="{75BA3248-9CC9-49B8-A5B4-5AB8B39412F9}" srcOrd="1" destOrd="0" presId="urn:microsoft.com/office/officeart/2005/8/layout/hProcess4"/>
    <dgm:cxn modelId="{3C48D109-315D-4FE9-8CB8-B054328149CB}" type="presParOf" srcId="{213ABCDE-7E93-46E9-A5C6-F19A864E94B1}" destId="{4EA554C4-A5E2-4A24-906A-EE7B10F505C2}" srcOrd="2" destOrd="0" presId="urn:microsoft.com/office/officeart/2005/8/layout/hProcess4"/>
    <dgm:cxn modelId="{A66E2085-7FF2-45E2-8A0C-E2D574393361}" type="presParOf" srcId="{213ABCDE-7E93-46E9-A5C6-F19A864E94B1}" destId="{CAF53B70-C24C-4D9E-8E8A-F76843F9EDBA}" srcOrd="3" destOrd="0" presId="urn:microsoft.com/office/officeart/2005/8/layout/hProcess4"/>
    <dgm:cxn modelId="{C3902185-39C8-4416-9686-4C73D65E9649}" type="presParOf" srcId="{213ABCDE-7E93-46E9-A5C6-F19A864E94B1}" destId="{42400491-73B6-481C-BAFB-E76C7E34C82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5149F3-8AB9-4F4B-A37C-D8E32DD29196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763DD9-4682-49A5-9749-5BDEACBD9D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84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2F5F83-99C0-44C9-992B-9B90D81F2303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624A7F-9FF3-4330-88C2-C31B4D593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759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96033-91B9-4EC2-900F-D6D723FE0D8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755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NMX-EC-17025-IMNC-2006 Evaluación de la conformidad - Requisitos generales para la competencia de los laboratorios de ensayo y de calibración.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4A7F-9FF3-4330-88C2-C31B4D59345F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60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acuerdo con la Comisión Federal para la Protección de Riesgos Sanitarios (COFEPRIS) y la Procuraduría Federal del Consumidor (Profeco), en México se consumen al año más de 18 millones de cajas de bebidas alcohólicas,  de las cuales hasta el 45 por ciento corresponde a bebidas adulteradas.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4A7F-9FF3-4330-88C2-C31B4D59345F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40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96033-91B9-4EC2-900F-D6D723FE0D8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51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4A7F-9FF3-4330-88C2-C31B4D59345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4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4A7F-9FF3-4330-88C2-C31B4D59345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91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4A7F-9FF3-4330-88C2-C31B4D59345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50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4A7F-9FF3-4330-88C2-C31B4D59345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79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4A7F-9FF3-4330-88C2-C31B4D59345F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878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NMX-EC-17021-IMNC-2012 Evaluación de la conformidad - Requisitos para los organismos que realizan la auditoria y la certificación de sistemas de gestión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4A7F-9FF3-4330-88C2-C31B4D59345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375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NMX-EC-17020-IMNC-2014 Evaluación de la conformidad - Requisitos para el funcionamiento de diferentes tipos de unidades (organismos) que realizan la verificación (inspección)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4A7F-9FF3-4330-88C2-C31B4D59345F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54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937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54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44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10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4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62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65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76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71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7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39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57F1-6D54-4BF3-9845-38C36D33B519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F8DC-3DBC-47AA-A782-4513A278F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8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om-mxcom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-108520" y="2924944"/>
            <a:ext cx="9145016" cy="1398017"/>
          </a:xfrm>
        </p:spPr>
        <p:txBody>
          <a:bodyPr>
            <a:noAutofit/>
          </a:bodyPr>
          <a:lstStyle/>
          <a:p>
            <a:r>
              <a:rPr lang="es-MX" sz="3200" b="1" dirty="0">
                <a:latin typeface="Futura condensed"/>
              </a:rPr>
              <a:t>El Procedimiento Mexicano para la Preparación, Adopción e Implementación de Reglamentos Técnicos y Procedimientos de Evaluación de la Conformidad</a:t>
            </a:r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1619672" y="5519713"/>
            <a:ext cx="6400800" cy="744488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latin typeface="+mj-lt"/>
                <a:cs typeface="Arial" pitchFamily="34" charset="0"/>
              </a:rPr>
              <a:t>Dirección General de Normas</a:t>
            </a:r>
            <a:endParaRPr lang="es-MX" sz="2400" b="1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56171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6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9036" y="1422421"/>
            <a:ext cx="8265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Futura condensed"/>
              </a:rPr>
              <a:t>Evaluación </a:t>
            </a:r>
            <a:r>
              <a:rPr lang="es-MX" b="1" dirty="0">
                <a:latin typeface="Futura condensed"/>
              </a:rPr>
              <a:t>de la conformidad</a:t>
            </a:r>
            <a:r>
              <a:rPr lang="es-MX" dirty="0">
                <a:latin typeface="Futura condensed"/>
              </a:rPr>
              <a:t>: la determinación del grado de cumplimiento con las </a:t>
            </a:r>
            <a:r>
              <a:rPr lang="es-MX" dirty="0" smtClean="0">
                <a:latin typeface="Futura condensed"/>
              </a:rPr>
              <a:t>normas oficiales </a:t>
            </a:r>
            <a:r>
              <a:rPr lang="es-MX" dirty="0">
                <a:latin typeface="Futura condensed"/>
              </a:rPr>
              <a:t>mexicanas o la conformidad </a:t>
            </a:r>
            <a:r>
              <a:rPr lang="es-MX" dirty="0" smtClean="0">
                <a:latin typeface="Futura condensed"/>
              </a:rPr>
              <a:t>con las </a:t>
            </a:r>
            <a:r>
              <a:rPr lang="es-MX" dirty="0">
                <a:latin typeface="Futura condensed"/>
              </a:rPr>
              <a:t>normas mexicanas, las normas internacionales u </a:t>
            </a:r>
            <a:r>
              <a:rPr lang="es-MX" dirty="0" smtClean="0">
                <a:latin typeface="Futura condensed"/>
              </a:rPr>
              <a:t>otras especificaciones</a:t>
            </a:r>
            <a:r>
              <a:rPr lang="es-MX" dirty="0">
                <a:latin typeface="Futura condensed"/>
              </a:rPr>
              <a:t>, prescripciones o características.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23729" y="143023"/>
            <a:ext cx="7020271" cy="8864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b="1" dirty="0" smtClean="0">
                <a:latin typeface="Futura condensed"/>
              </a:rPr>
              <a:t>Evaluación de la Conformidad</a:t>
            </a:r>
            <a:endParaRPr lang="es-MX" sz="3600" b="1" dirty="0">
              <a:latin typeface="Futura condensed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40358" y="2852936"/>
            <a:ext cx="84081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Futura condensed"/>
              </a:rPr>
              <a:t>¿Quién </a:t>
            </a:r>
            <a:r>
              <a:rPr lang="es-MX" b="1" dirty="0">
                <a:latin typeface="Futura condensed"/>
              </a:rPr>
              <a:t>evalúa la conformidad de las NOM </a:t>
            </a:r>
            <a:r>
              <a:rPr lang="es-MX" b="1" dirty="0" smtClean="0">
                <a:latin typeface="Futura condensed"/>
              </a:rPr>
              <a:t>y NMX?</a:t>
            </a:r>
          </a:p>
          <a:p>
            <a:pPr algn="just"/>
            <a:endParaRPr lang="es-MX" sz="1600" b="1" dirty="0">
              <a:latin typeface="Futura condense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Futura condensed"/>
              </a:rPr>
              <a:t>Organismos de certificación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>
              <a:latin typeface="Futura condense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Futura condensed"/>
              </a:rPr>
              <a:t>Unidades de verificación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>
              <a:latin typeface="Futura condense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Futura condensed"/>
              </a:rPr>
              <a:t>Laboratorios</a:t>
            </a:r>
          </a:p>
          <a:p>
            <a:pPr algn="just"/>
            <a:endParaRPr lang="es-MX" sz="1600" dirty="0" smtClean="0">
              <a:latin typeface="Futura condensed"/>
            </a:endParaRPr>
          </a:p>
          <a:p>
            <a:pPr algn="just"/>
            <a:endParaRPr lang="es-MX" sz="1600" dirty="0">
              <a:latin typeface="Futura condensed"/>
            </a:endParaRPr>
          </a:p>
          <a:p>
            <a:pPr algn="just"/>
            <a:endParaRPr lang="es-MX" sz="1600" dirty="0">
              <a:latin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659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23728" y="213908"/>
            <a:ext cx="8280920" cy="8864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b="1" dirty="0">
                <a:latin typeface="Futura condensed"/>
              </a:rPr>
              <a:t>Organismos de Certificación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 Título"/>
          <p:cNvSpPr txBox="1">
            <a:spLocks/>
          </p:cNvSpPr>
          <p:nvPr/>
        </p:nvSpPr>
        <p:spPr>
          <a:xfrm>
            <a:off x="677189" y="1201601"/>
            <a:ext cx="7560840" cy="641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 smtClean="0">
                <a:latin typeface="Futura condensed"/>
              </a:rPr>
              <a:t>Actualmente, se cuenta con aproximadamente </a:t>
            </a:r>
            <a:r>
              <a:rPr lang="es-ES" sz="2000" b="1" dirty="0" smtClean="0">
                <a:latin typeface="Futura condensed"/>
              </a:rPr>
              <a:t>62 organismos de certificación </a:t>
            </a:r>
            <a:r>
              <a:rPr lang="es-ES" sz="2000" dirty="0" smtClean="0">
                <a:latin typeface="Futura condensed"/>
              </a:rPr>
              <a:t>en materias como:</a:t>
            </a:r>
            <a:endParaRPr lang="es-ES" sz="2000" dirty="0">
              <a:latin typeface="Futura condensed"/>
            </a:endParaRPr>
          </a:p>
        </p:txBody>
      </p:sp>
      <p:sp>
        <p:nvSpPr>
          <p:cNvPr id="5" name="12 Marcador de texto"/>
          <p:cNvSpPr txBox="1">
            <a:spLocks/>
          </p:cNvSpPr>
          <p:nvPr/>
        </p:nvSpPr>
        <p:spPr>
          <a:xfrm>
            <a:off x="683568" y="2204864"/>
            <a:ext cx="621747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 smtClean="0">
                <a:latin typeface="Futura condensed"/>
              </a:rPr>
              <a:t>Sistemas de gestión de:</a:t>
            </a:r>
          </a:p>
          <a:p>
            <a:pPr marL="285750" indent="-285750"/>
            <a:r>
              <a:rPr lang="es-ES" sz="1800" dirty="0" smtClean="0">
                <a:latin typeface="Futura condensed"/>
              </a:rPr>
              <a:t>Calidad (ISO 9001)</a:t>
            </a:r>
          </a:p>
          <a:p>
            <a:pPr marL="285750" indent="-285750"/>
            <a:r>
              <a:rPr lang="es-ES" sz="1800" dirty="0" smtClean="0">
                <a:latin typeface="Futura condensed"/>
              </a:rPr>
              <a:t>Ambiental (ISO 14001)</a:t>
            </a:r>
          </a:p>
          <a:p>
            <a:pPr marL="285750" indent="-285750"/>
            <a:r>
              <a:rPr lang="es-ES" sz="1800" dirty="0" smtClean="0">
                <a:latin typeface="Futura condensed"/>
              </a:rPr>
              <a:t>Seguridad y Salud en el Trabajo (SASST)</a:t>
            </a:r>
          </a:p>
          <a:p>
            <a:pPr marL="285750" indent="-285750"/>
            <a:r>
              <a:rPr lang="es-ES" sz="1800" dirty="0" smtClean="0">
                <a:latin typeface="Futura condensed"/>
              </a:rPr>
              <a:t>Seguridad Alimentaria (ISO 22000)</a:t>
            </a:r>
          </a:p>
          <a:p>
            <a:pPr marL="285750" indent="-285750"/>
            <a:r>
              <a:rPr lang="es-ES" sz="1800" dirty="0" smtClean="0">
                <a:latin typeface="Futura condensed"/>
              </a:rPr>
              <a:t>Tecnologías de la Información (ISO 20000)</a:t>
            </a:r>
            <a:endParaRPr lang="es-ES" sz="1800" dirty="0">
              <a:latin typeface="Futura condensed"/>
            </a:endParaRPr>
          </a:p>
          <a:p>
            <a:pPr marL="0" indent="0">
              <a:buNone/>
            </a:pPr>
            <a:endParaRPr lang="es-ES" sz="1800" b="1" dirty="0" smtClean="0">
              <a:latin typeface="Futura condensed"/>
            </a:endParaRPr>
          </a:p>
          <a:p>
            <a:pPr marL="0" indent="0">
              <a:buNone/>
            </a:pPr>
            <a:r>
              <a:rPr lang="es-ES" sz="1800" b="1" dirty="0" smtClean="0">
                <a:latin typeface="Futura condensed"/>
              </a:rPr>
              <a:t>Productos que están sujetos a:</a:t>
            </a:r>
          </a:p>
          <a:p>
            <a:pPr marL="285750" indent="-285750"/>
            <a:r>
              <a:rPr lang="es-ES" sz="1800" dirty="0" smtClean="0">
                <a:latin typeface="Futura condensed"/>
              </a:rPr>
              <a:t>Denominación de origen </a:t>
            </a:r>
          </a:p>
          <a:p>
            <a:pPr marL="285750" indent="-285750"/>
            <a:r>
              <a:rPr lang="es-ES" sz="1800" dirty="0" smtClean="0">
                <a:latin typeface="Futura condensed"/>
              </a:rPr>
              <a:t>Marca México Calidad Suprema</a:t>
            </a:r>
          </a:p>
          <a:p>
            <a:pPr marL="285750" indent="-285750"/>
            <a:r>
              <a:rPr lang="es-ES" sz="1800" dirty="0" smtClean="0">
                <a:latin typeface="Futura condensed"/>
              </a:rPr>
              <a:t>Normas Oficiales Mexicanas, NOM y Normas Mexicanas NMX</a:t>
            </a:r>
            <a:endParaRPr lang="es-ES" sz="1800" dirty="0">
              <a:latin typeface="Futura condensed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29319" y="6533039"/>
            <a:ext cx="2114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/>
              <a:t>Fuente: </a:t>
            </a:r>
            <a:r>
              <a:rPr lang="es-ES" sz="1400" dirty="0" smtClean="0"/>
              <a:t>www.ema.org.mx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9309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051720" y="112625"/>
            <a:ext cx="7092279" cy="8864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b="1" dirty="0">
                <a:latin typeface="Futura condensed"/>
              </a:rPr>
              <a:t>Unidades de Verificación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 Título"/>
          <p:cNvSpPr txBox="1">
            <a:spLocks/>
          </p:cNvSpPr>
          <p:nvPr/>
        </p:nvSpPr>
        <p:spPr>
          <a:xfrm>
            <a:off x="677189" y="1018221"/>
            <a:ext cx="7560840" cy="641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 smtClean="0">
                <a:latin typeface="Futura condensed"/>
              </a:rPr>
              <a:t>Actualmente, se cuenta con aproximadamente </a:t>
            </a:r>
            <a:r>
              <a:rPr lang="es-ES" sz="2000" b="1" dirty="0" smtClean="0">
                <a:latin typeface="Futura condensed"/>
              </a:rPr>
              <a:t>1 447</a:t>
            </a:r>
            <a:r>
              <a:rPr lang="es-ES" sz="2000" dirty="0" smtClean="0">
                <a:latin typeface="Futura condensed"/>
              </a:rPr>
              <a:t> unidades de verificación en materias como:</a:t>
            </a:r>
            <a:endParaRPr lang="es-ES" sz="2000" dirty="0">
              <a:latin typeface="Futura condensed"/>
            </a:endParaRPr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472161" y="1854375"/>
            <a:ext cx="4040188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latin typeface="Futura condensed"/>
              </a:rPr>
              <a:t>Aeronáutica civil</a:t>
            </a:r>
          </a:p>
          <a:p>
            <a:r>
              <a:rPr lang="es-ES" sz="1600" dirty="0" smtClean="0">
                <a:latin typeface="Futura condensed"/>
              </a:rPr>
              <a:t>Auditoria ambiental</a:t>
            </a:r>
          </a:p>
          <a:p>
            <a:r>
              <a:rPr lang="es-ES" sz="1600" dirty="0" smtClean="0">
                <a:latin typeface="Futura condensed"/>
              </a:rPr>
              <a:t>Condiciones físico - mecánicas en el autotransporte</a:t>
            </a:r>
          </a:p>
          <a:p>
            <a:r>
              <a:rPr lang="es-ES" sz="1600" dirty="0" smtClean="0">
                <a:latin typeface="Futura condensed"/>
              </a:rPr>
              <a:t>Distintivo “H”</a:t>
            </a:r>
          </a:p>
          <a:p>
            <a:r>
              <a:rPr lang="es-ES" sz="1600" dirty="0" smtClean="0">
                <a:latin typeface="Futura condensed"/>
              </a:rPr>
              <a:t>Eficiencia energética</a:t>
            </a:r>
          </a:p>
          <a:p>
            <a:r>
              <a:rPr lang="es-ES" sz="1600" dirty="0" smtClean="0">
                <a:latin typeface="Futura condensed"/>
              </a:rPr>
              <a:t>Eficiencia energética de envolventes en edificios no residenciales</a:t>
            </a:r>
          </a:p>
          <a:p>
            <a:r>
              <a:rPr lang="es-ES" sz="1600" dirty="0" smtClean="0">
                <a:latin typeface="Futura condensed"/>
              </a:rPr>
              <a:t>Emisiones Contaminantes </a:t>
            </a:r>
          </a:p>
          <a:p>
            <a:r>
              <a:rPr lang="es-ES" sz="1600" dirty="0" smtClean="0">
                <a:latin typeface="Futura condensed"/>
              </a:rPr>
              <a:t>Gas L.P.</a:t>
            </a:r>
          </a:p>
          <a:p>
            <a:r>
              <a:rPr lang="es-ES" sz="1600" dirty="0" smtClean="0">
                <a:latin typeface="Futura condensed"/>
              </a:rPr>
              <a:t>Gas Natural</a:t>
            </a:r>
          </a:p>
          <a:p>
            <a:r>
              <a:rPr lang="es-ES" sz="1600" dirty="0" smtClean="0">
                <a:latin typeface="Futura condensed"/>
              </a:rPr>
              <a:t>Producto</a:t>
            </a:r>
          </a:p>
          <a:p>
            <a:r>
              <a:rPr lang="es-ES" sz="1600" dirty="0" smtClean="0">
                <a:latin typeface="Futura condensed"/>
              </a:rPr>
              <a:t>Hidráulica</a:t>
            </a:r>
          </a:p>
          <a:p>
            <a:r>
              <a:rPr lang="es-ES" sz="1600" dirty="0" smtClean="0">
                <a:latin typeface="Futura condensed"/>
              </a:rPr>
              <a:t>Turismo</a:t>
            </a:r>
          </a:p>
          <a:p>
            <a:r>
              <a:rPr lang="es-ES" sz="1600" dirty="0" smtClean="0">
                <a:latin typeface="Futura condensed"/>
              </a:rPr>
              <a:t>Información comercial</a:t>
            </a:r>
          </a:p>
        </p:txBody>
      </p:sp>
      <p:sp>
        <p:nvSpPr>
          <p:cNvPr id="6" name="5 Marcador de contenido"/>
          <p:cNvSpPr txBox="1">
            <a:spLocks/>
          </p:cNvSpPr>
          <p:nvPr/>
        </p:nvSpPr>
        <p:spPr>
          <a:xfrm>
            <a:off x="4736611" y="1854375"/>
            <a:ext cx="4041775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latin typeface="Futura condensed"/>
              </a:rPr>
              <a:t>Infraestructura educativa</a:t>
            </a:r>
          </a:p>
          <a:p>
            <a:r>
              <a:rPr lang="es-ES" sz="1600" dirty="0" smtClean="0">
                <a:latin typeface="Futura condensed"/>
              </a:rPr>
              <a:t>Instalaciones eléctricas</a:t>
            </a:r>
          </a:p>
          <a:p>
            <a:r>
              <a:rPr lang="es-ES" sz="1600" dirty="0" smtClean="0">
                <a:latin typeface="Futura condensed"/>
              </a:rPr>
              <a:t>instrumentos de medición</a:t>
            </a:r>
          </a:p>
          <a:p>
            <a:r>
              <a:rPr lang="es-ES" sz="1600" dirty="0" smtClean="0">
                <a:latin typeface="Futura condensed"/>
              </a:rPr>
              <a:t>Mantenimiento de grúas</a:t>
            </a:r>
          </a:p>
          <a:p>
            <a:r>
              <a:rPr lang="es-ES" sz="1600" dirty="0" smtClean="0">
                <a:latin typeface="Futura condensed"/>
              </a:rPr>
              <a:t>Medio ambiente y recursos naturales</a:t>
            </a:r>
          </a:p>
          <a:p>
            <a:r>
              <a:rPr lang="es-ES" sz="1600" dirty="0" smtClean="0">
                <a:latin typeface="Futura condensed"/>
              </a:rPr>
              <a:t>Parques industriales</a:t>
            </a:r>
          </a:p>
          <a:p>
            <a:r>
              <a:rPr lang="es-ES" sz="1600" dirty="0" smtClean="0">
                <a:latin typeface="Futura condensed"/>
              </a:rPr>
              <a:t>Salud animal</a:t>
            </a:r>
          </a:p>
          <a:p>
            <a:r>
              <a:rPr lang="es-ES" sz="1600" dirty="0" smtClean="0">
                <a:latin typeface="Futura condensed"/>
              </a:rPr>
              <a:t>Sanidad vegetal</a:t>
            </a:r>
          </a:p>
          <a:p>
            <a:r>
              <a:rPr lang="es-ES" sz="1600" dirty="0" smtClean="0">
                <a:latin typeface="Futura condensed"/>
              </a:rPr>
              <a:t>Seguridad, higiene y medio ambiente de trabajo</a:t>
            </a:r>
          </a:p>
          <a:p>
            <a:r>
              <a:rPr lang="es-ES" sz="1600" dirty="0" smtClean="0">
                <a:latin typeface="Futura condensed"/>
              </a:rPr>
              <a:t>Sistemas de protección contra tormentas eléctricas</a:t>
            </a:r>
          </a:p>
          <a:p>
            <a:r>
              <a:rPr lang="es-ES" sz="1600" dirty="0" smtClean="0">
                <a:latin typeface="Futura condensed"/>
              </a:rPr>
              <a:t>Tecnologías de la información </a:t>
            </a:r>
          </a:p>
          <a:p>
            <a:r>
              <a:rPr lang="es-ES" sz="1600" dirty="0" smtClean="0">
                <a:latin typeface="Futura condensed"/>
              </a:rPr>
              <a:t>Telecomunicaciones</a:t>
            </a:r>
          </a:p>
          <a:p>
            <a:pPr marL="0" indent="0">
              <a:buFont typeface="Arial" pitchFamily="34" charset="0"/>
              <a:buNone/>
            </a:pPr>
            <a:endParaRPr lang="es-ES" sz="1600" dirty="0">
              <a:latin typeface="Futura condensed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76256" y="6353227"/>
            <a:ext cx="2114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/>
              <a:t>Fuente: </a:t>
            </a:r>
            <a:r>
              <a:rPr lang="es-ES" sz="1400" dirty="0" smtClean="0"/>
              <a:t>www.ema.org.mx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51237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41884" y="221625"/>
            <a:ext cx="7092279" cy="8864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latin typeface="Futura condensed"/>
              </a:rPr>
              <a:t>Laboratorios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1 Marcador de texto"/>
          <p:cNvSpPr txBox="1">
            <a:spLocks/>
          </p:cNvSpPr>
          <p:nvPr/>
        </p:nvSpPr>
        <p:spPr>
          <a:xfrm>
            <a:off x="457200" y="1340768"/>
            <a:ext cx="4040188" cy="83410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latin typeface="Futura condensed"/>
              </a:rPr>
              <a:t>Se cuenta con aproximadamente con 415 Laboratorios de calibración en las áreas de:</a:t>
            </a:r>
            <a:endParaRPr lang="es-ES" b="1" dirty="0">
              <a:latin typeface="Futura condensed"/>
            </a:endParaRPr>
          </a:p>
        </p:txBody>
      </p:sp>
      <p:sp>
        <p:nvSpPr>
          <p:cNvPr id="5" name="12 Marcador de contenido"/>
          <p:cNvSpPr txBox="1">
            <a:spLocks/>
          </p:cNvSpPr>
          <p:nvPr/>
        </p:nvSpPr>
        <p:spPr>
          <a:xfrm>
            <a:off x="611560" y="2204864"/>
            <a:ext cx="1810542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700" dirty="0" smtClean="0">
                <a:latin typeface="Futura condensed"/>
              </a:rPr>
              <a:t>Masa</a:t>
            </a:r>
          </a:p>
          <a:p>
            <a:r>
              <a:rPr lang="es-ES" sz="1700" dirty="0" smtClean="0">
                <a:latin typeface="Futura condensed"/>
              </a:rPr>
              <a:t>Fuerza</a:t>
            </a:r>
          </a:p>
          <a:p>
            <a:r>
              <a:rPr lang="es-ES" sz="1700" dirty="0" smtClean="0">
                <a:latin typeface="Futura condensed"/>
              </a:rPr>
              <a:t>Eléctrica</a:t>
            </a:r>
          </a:p>
          <a:p>
            <a:r>
              <a:rPr lang="es-ES" sz="1700" dirty="0" smtClean="0">
                <a:latin typeface="Futura condensed"/>
              </a:rPr>
              <a:t>Humedad</a:t>
            </a:r>
          </a:p>
          <a:p>
            <a:r>
              <a:rPr lang="es-ES" sz="1700" dirty="0" smtClean="0">
                <a:latin typeface="Futura condensed"/>
              </a:rPr>
              <a:t>Presión</a:t>
            </a:r>
          </a:p>
          <a:p>
            <a:r>
              <a:rPr lang="es-ES" sz="1700" dirty="0" smtClean="0">
                <a:latin typeface="Futura condensed"/>
              </a:rPr>
              <a:t>Volumen</a:t>
            </a:r>
          </a:p>
          <a:p>
            <a:r>
              <a:rPr lang="es-ES" sz="1700" dirty="0" smtClean="0">
                <a:latin typeface="Futura condensed"/>
              </a:rPr>
              <a:t>Impacto</a:t>
            </a:r>
          </a:p>
          <a:p>
            <a:r>
              <a:rPr lang="es-ES" sz="1700" dirty="0" smtClean="0">
                <a:latin typeface="Futura condensed"/>
              </a:rPr>
              <a:t>Acústica</a:t>
            </a:r>
          </a:p>
          <a:p>
            <a:r>
              <a:rPr lang="es-ES" sz="1700" dirty="0" smtClean="0">
                <a:latin typeface="Futura condensed"/>
              </a:rPr>
              <a:t>Densidad</a:t>
            </a:r>
          </a:p>
          <a:p>
            <a:r>
              <a:rPr lang="es-ES" sz="1700" dirty="0" smtClean="0">
                <a:latin typeface="Futura condensed"/>
              </a:rPr>
              <a:t>Dureza</a:t>
            </a:r>
          </a:p>
          <a:p>
            <a:pPr marL="0" indent="0">
              <a:buFont typeface="Arial" pitchFamily="34" charset="0"/>
              <a:buNone/>
            </a:pPr>
            <a:endParaRPr lang="es-ES" dirty="0">
              <a:latin typeface="Futura condensed"/>
            </a:endParaRPr>
          </a:p>
        </p:txBody>
      </p:sp>
      <p:sp>
        <p:nvSpPr>
          <p:cNvPr id="6" name="12 Marcador de contenido"/>
          <p:cNvSpPr txBox="1">
            <a:spLocks/>
          </p:cNvSpPr>
          <p:nvPr/>
        </p:nvSpPr>
        <p:spPr>
          <a:xfrm>
            <a:off x="2627784" y="2204864"/>
            <a:ext cx="181054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700" dirty="0" smtClean="0">
                <a:latin typeface="Futura condensed"/>
              </a:rPr>
              <a:t>Flujo</a:t>
            </a:r>
          </a:p>
          <a:p>
            <a:r>
              <a:rPr lang="es-ES" sz="1700" dirty="0" smtClean="0">
                <a:latin typeface="Futura condensed"/>
              </a:rPr>
              <a:t>Óptica</a:t>
            </a:r>
          </a:p>
          <a:p>
            <a:r>
              <a:rPr lang="es-ES" sz="1700" dirty="0" smtClean="0">
                <a:latin typeface="Futura condensed"/>
              </a:rPr>
              <a:t>Dimensional</a:t>
            </a:r>
          </a:p>
          <a:p>
            <a:r>
              <a:rPr lang="es-ES" sz="1700" dirty="0" smtClean="0">
                <a:latin typeface="Futura condensed"/>
              </a:rPr>
              <a:t>Temperatura</a:t>
            </a:r>
          </a:p>
          <a:p>
            <a:r>
              <a:rPr lang="es-ES" sz="1700" dirty="0" smtClean="0">
                <a:latin typeface="Futura condensed"/>
              </a:rPr>
              <a:t>Par Torsional</a:t>
            </a:r>
          </a:p>
          <a:p>
            <a:r>
              <a:rPr lang="es-ES" sz="1700" dirty="0" smtClean="0">
                <a:latin typeface="Futura condensed"/>
              </a:rPr>
              <a:t>Analizadores Específicos</a:t>
            </a:r>
          </a:p>
          <a:p>
            <a:r>
              <a:rPr lang="es-ES" sz="1700" dirty="0" smtClean="0">
                <a:latin typeface="Futura condensed"/>
              </a:rPr>
              <a:t>Tiempo y frecuencia</a:t>
            </a:r>
          </a:p>
          <a:p>
            <a:r>
              <a:rPr lang="es-ES" sz="1700" dirty="0" smtClean="0">
                <a:latin typeface="Futura condensed"/>
              </a:rPr>
              <a:t>Viscosidad</a:t>
            </a:r>
          </a:p>
          <a:p>
            <a:pPr marL="0" indent="0">
              <a:buFont typeface="Arial" pitchFamily="34" charset="0"/>
              <a:buNone/>
            </a:pPr>
            <a:endParaRPr lang="es-ES" dirty="0">
              <a:latin typeface="Futura condensed"/>
            </a:endParaRPr>
          </a:p>
        </p:txBody>
      </p:sp>
      <p:sp>
        <p:nvSpPr>
          <p:cNvPr id="7" name="13 Marcador de texto"/>
          <p:cNvSpPr txBox="1">
            <a:spLocks/>
          </p:cNvSpPr>
          <p:nvPr/>
        </p:nvSpPr>
        <p:spPr>
          <a:xfrm>
            <a:off x="4645025" y="1340768"/>
            <a:ext cx="4041775" cy="83410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>
                <a:latin typeface="Futura condensed"/>
              </a:rPr>
              <a:t>Se cuenta con aproximadamente con 1 046 Laboratorios de ensayo en las ramas de:</a:t>
            </a:r>
            <a:endParaRPr lang="es-ES" b="1" dirty="0">
              <a:latin typeface="Futura condensed"/>
            </a:endParaRPr>
          </a:p>
        </p:txBody>
      </p:sp>
      <p:sp>
        <p:nvSpPr>
          <p:cNvPr id="8" name="12 Marcador de contenido"/>
          <p:cNvSpPr txBox="1">
            <a:spLocks/>
          </p:cNvSpPr>
          <p:nvPr/>
        </p:nvSpPr>
        <p:spPr>
          <a:xfrm>
            <a:off x="4788024" y="2204864"/>
            <a:ext cx="181054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700" dirty="0" smtClean="0">
                <a:latin typeface="Futura condensed"/>
              </a:rPr>
              <a:t>Agua </a:t>
            </a:r>
          </a:p>
          <a:p>
            <a:r>
              <a:rPr lang="es-ES" sz="1700" dirty="0" smtClean="0">
                <a:latin typeface="Futura condensed"/>
              </a:rPr>
              <a:t>Química</a:t>
            </a:r>
          </a:p>
          <a:p>
            <a:r>
              <a:rPr lang="es-ES" sz="1700" dirty="0" smtClean="0">
                <a:latin typeface="Futura condensed"/>
              </a:rPr>
              <a:t>Residuos</a:t>
            </a:r>
          </a:p>
          <a:p>
            <a:r>
              <a:rPr lang="es-ES" sz="1700" dirty="0" smtClean="0">
                <a:latin typeface="Futura condensed"/>
              </a:rPr>
              <a:t>Alimentos</a:t>
            </a:r>
          </a:p>
          <a:p>
            <a:r>
              <a:rPr lang="es-ES" sz="1700" dirty="0" smtClean="0">
                <a:latin typeface="Futura condensed"/>
              </a:rPr>
              <a:t>Construcción</a:t>
            </a:r>
          </a:p>
          <a:p>
            <a:r>
              <a:rPr lang="es-ES" sz="1700" dirty="0" smtClean="0">
                <a:latin typeface="Futura condensed"/>
              </a:rPr>
              <a:t>Forenses</a:t>
            </a:r>
          </a:p>
          <a:p>
            <a:r>
              <a:rPr lang="es-ES" sz="1700" dirty="0" smtClean="0">
                <a:latin typeface="Futura condensed"/>
              </a:rPr>
              <a:t>Investigación</a:t>
            </a:r>
          </a:p>
          <a:p>
            <a:r>
              <a:rPr lang="es-ES" sz="1700" dirty="0" smtClean="0">
                <a:latin typeface="Futura condensed"/>
              </a:rPr>
              <a:t>Fuentes fijas</a:t>
            </a:r>
          </a:p>
          <a:p>
            <a:r>
              <a:rPr lang="es-ES" sz="1700" dirty="0" smtClean="0">
                <a:latin typeface="Futura condensed"/>
              </a:rPr>
              <a:t>Eléctrica Electrónica</a:t>
            </a:r>
          </a:p>
          <a:p>
            <a:endParaRPr lang="es-ES" sz="1600" dirty="0">
              <a:latin typeface="Futura condensed"/>
            </a:endParaRPr>
          </a:p>
        </p:txBody>
      </p:sp>
      <p:sp>
        <p:nvSpPr>
          <p:cNvPr id="9" name="12 Marcador de contenido"/>
          <p:cNvSpPr txBox="1">
            <a:spLocks/>
          </p:cNvSpPr>
          <p:nvPr/>
        </p:nvSpPr>
        <p:spPr>
          <a:xfrm>
            <a:off x="6804248" y="2204864"/>
            <a:ext cx="1810542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latin typeface="Futura condensed"/>
              </a:rPr>
              <a:t>Metal Mecánica</a:t>
            </a:r>
          </a:p>
          <a:p>
            <a:r>
              <a:rPr lang="es-ES" sz="1600" dirty="0" smtClean="0">
                <a:latin typeface="Futura condensed"/>
              </a:rPr>
              <a:t>Sanidad Agropecuaria</a:t>
            </a:r>
          </a:p>
          <a:p>
            <a:r>
              <a:rPr lang="es-ES" sz="1600" dirty="0" smtClean="0">
                <a:latin typeface="Futura condensed"/>
              </a:rPr>
              <a:t>Ambiente laboral</a:t>
            </a:r>
          </a:p>
          <a:p>
            <a:r>
              <a:rPr lang="es-ES" sz="1600" dirty="0" smtClean="0">
                <a:latin typeface="Futura condensed"/>
              </a:rPr>
              <a:t>Textil y del vestido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04248" y="6460025"/>
            <a:ext cx="2114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/>
              <a:t>Fuente: </a:t>
            </a:r>
            <a:r>
              <a:rPr lang="es-ES" sz="1400" dirty="0" smtClean="0"/>
              <a:t>www.ema.org.mx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9720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Autofit/>
          </a:bodyPr>
          <a:lstStyle/>
          <a:p>
            <a:r>
              <a:rPr lang="es-MX" sz="3600" b="1" dirty="0">
                <a:latin typeface="Futura condensed"/>
              </a:rPr>
              <a:t>Importancia de utilizar las normas</a:t>
            </a:r>
            <a:endParaRPr lang="en-US" sz="3600" b="1" dirty="0">
              <a:latin typeface="Futura condensed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70760" y="1697956"/>
            <a:ext cx="7992888" cy="2160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dirty="0">
                <a:latin typeface="Futura condensed"/>
              </a:rPr>
              <a:t>El uso de </a:t>
            </a:r>
            <a:r>
              <a:rPr lang="es-MX" sz="2000" dirty="0" smtClean="0">
                <a:latin typeface="Futura condensed"/>
              </a:rPr>
              <a:t>las Normas ayudan a proteger </a:t>
            </a:r>
            <a:r>
              <a:rPr lang="es-MX" sz="2000" dirty="0">
                <a:latin typeface="Futura condensed"/>
              </a:rPr>
              <a:t>a </a:t>
            </a:r>
            <a:r>
              <a:rPr lang="es-MX" sz="2000" dirty="0" smtClean="0">
                <a:latin typeface="Futura condensed"/>
              </a:rPr>
              <a:t>los consumidores, </a:t>
            </a:r>
            <a:r>
              <a:rPr lang="es-MX" sz="2000" dirty="0" smtClean="0">
                <a:latin typeface="Futura condensed"/>
              </a:rPr>
              <a:t>buscando que los </a:t>
            </a:r>
            <a:r>
              <a:rPr lang="es-MX" sz="2000" dirty="0" smtClean="0">
                <a:latin typeface="Futura condensed"/>
              </a:rPr>
              <a:t>productos </a:t>
            </a:r>
            <a:r>
              <a:rPr lang="es-MX" sz="2000" smtClean="0">
                <a:latin typeface="Futura condensed"/>
              </a:rPr>
              <a:t>que consumen sean </a:t>
            </a:r>
            <a:r>
              <a:rPr lang="es-MX" sz="2000" dirty="0">
                <a:latin typeface="Futura condensed"/>
              </a:rPr>
              <a:t>de buena </a:t>
            </a:r>
            <a:r>
              <a:rPr lang="es-MX" sz="2000" dirty="0" smtClean="0">
                <a:latin typeface="Futura condensed"/>
              </a:rPr>
              <a:t>calidad respecto a la </a:t>
            </a:r>
            <a:r>
              <a:rPr lang="es-MX" sz="2000" dirty="0">
                <a:latin typeface="Futura condensed"/>
              </a:rPr>
              <a:t>competencia desleal de los productos importados y de calidad inferior. </a:t>
            </a:r>
            <a:endParaRPr lang="es-MX" sz="2000" dirty="0" smtClean="0">
              <a:latin typeface="Futura condensed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0760" y="2985122"/>
            <a:ext cx="7994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Futura condensed"/>
              </a:rPr>
              <a:t>Los </a:t>
            </a:r>
            <a:r>
              <a:rPr lang="es-MX" sz="2000" dirty="0" smtClean="0">
                <a:latin typeface="Futura condensed"/>
              </a:rPr>
              <a:t>productos basados </a:t>
            </a:r>
            <a:r>
              <a:rPr lang="es-MX" sz="2000" dirty="0">
                <a:latin typeface="Futura condensed"/>
              </a:rPr>
              <a:t>​​en las </a:t>
            </a:r>
            <a:r>
              <a:rPr lang="es-MX" sz="2000" dirty="0" smtClean="0">
                <a:latin typeface="Futura condensed"/>
              </a:rPr>
              <a:t>normas son </a:t>
            </a:r>
            <a:r>
              <a:rPr lang="es-MX" sz="2000" dirty="0">
                <a:latin typeface="Futura condensed"/>
              </a:rPr>
              <a:t>susceptibles de recibir la aceptación del público y de las partes interesadas​​, y cumplir con los mandatos de la Organización Mundial del Comercio (OMC).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31" y="4068367"/>
            <a:ext cx="3590925" cy="2714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600" y="4068367"/>
            <a:ext cx="3744416" cy="28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614134" y="4581127"/>
            <a:ext cx="3312368" cy="1143000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/>
              <a:t>Gracias</a:t>
            </a:r>
            <a:endParaRPr lang="es-MX" sz="6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07504" y="1628800"/>
            <a:ext cx="3062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http://nom-mxcom.mx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Marcador de contenido 2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2066925"/>
            <a:ext cx="9126448" cy="47910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624" y="2373052"/>
            <a:ext cx="1983501" cy="1826909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051720" y="274638"/>
            <a:ext cx="6635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Futura condensed"/>
              </a:rPr>
              <a:t>¡Gracias!</a:t>
            </a:r>
            <a:endParaRPr lang="en-US" sz="3600" b="1" dirty="0">
              <a:latin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110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0779" y="254007"/>
            <a:ext cx="6707088" cy="92697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latin typeface="Futura condensed"/>
              </a:rPr>
              <a:t>Marco Jurídico</a:t>
            </a:r>
            <a:endParaRPr lang="es-MX" sz="3600" b="1" dirty="0">
              <a:latin typeface="Futura condensed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24128" y="1916832"/>
            <a:ext cx="3168352" cy="30963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800" b="1" dirty="0">
                <a:latin typeface="Futura condensed"/>
              </a:rPr>
              <a:t>Normalización</a:t>
            </a:r>
            <a:r>
              <a:rPr lang="es-MX" sz="1800" dirty="0">
                <a:latin typeface="Futura condensed"/>
              </a:rPr>
              <a:t>.- Actividad que establece respecto a los problemas actuales y potenciales, las disposiciones relativas para un uso común y repetido orientado a la consecución de un grado óptimo en un contexto dado (Guía 2 ISO/IEC).</a:t>
            </a:r>
          </a:p>
          <a:p>
            <a:pPr marL="0" indent="0">
              <a:buNone/>
            </a:pPr>
            <a:endParaRPr lang="es-MX" sz="2000" dirty="0" smtClean="0">
              <a:latin typeface="+mj-lt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32897512"/>
              </p:ext>
            </p:extLst>
          </p:nvPr>
        </p:nvGraphicFramePr>
        <p:xfrm>
          <a:off x="179512" y="1700808"/>
          <a:ext cx="54726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recto de flecha 19"/>
          <p:cNvCxnSpPr/>
          <p:nvPr/>
        </p:nvCxnSpPr>
        <p:spPr>
          <a:xfrm flipH="1">
            <a:off x="3419872" y="5229200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44624"/>
            <a:ext cx="6768752" cy="1441246"/>
          </a:xfrm>
        </p:spPr>
        <p:txBody>
          <a:bodyPr>
            <a:normAutofit/>
          </a:bodyPr>
          <a:lstStyle/>
          <a:p>
            <a:pPr algn="l"/>
            <a:r>
              <a:rPr lang="es-MX" sz="4000" b="1" dirty="0">
                <a:latin typeface="Futura condensed"/>
              </a:rPr>
              <a:t>Reglamento</a:t>
            </a:r>
            <a:r>
              <a:rPr lang="es-MX" sz="4000" b="1" dirty="0" smtClean="0">
                <a:latin typeface="Futura condensed"/>
              </a:rPr>
              <a:t> Técnico</a:t>
            </a:r>
            <a:endParaRPr lang="es-MX" sz="4000" b="1" dirty="0">
              <a:latin typeface="Futura condensed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611561" y="1730230"/>
            <a:ext cx="4608512" cy="1554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s-MX" sz="1800" dirty="0" smtClean="0">
              <a:latin typeface="+mj-lt"/>
            </a:endParaRPr>
          </a:p>
          <a:p>
            <a:pPr marL="0" indent="0" algn="just">
              <a:buFont typeface="Arial" pitchFamily="34" charset="0"/>
              <a:buNone/>
            </a:pPr>
            <a:endParaRPr lang="es-MX" sz="1800" dirty="0" smtClean="0">
              <a:latin typeface="+mj-lt"/>
            </a:endParaRPr>
          </a:p>
          <a:p>
            <a:pPr algn="just"/>
            <a:endParaRPr lang="es-MX" sz="1800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2049" y="2060848"/>
            <a:ext cx="85324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Futura condensed"/>
              </a:rPr>
              <a:t>Documento en el que se establecen las características de un producto o los procesos y métodos de producción con ellas relacionados, con inclusión de las disposiciones administrativas aplicables, y cuya observancia es obligatoria. También puede incluir prescripciones en materia de terminología, símbolos, embalaje, marcado o etiquetado aplicables a un producto, proceso o método de producción, o tratar exclusivamente de ellas</a:t>
            </a:r>
            <a:r>
              <a:rPr lang="es-ES" dirty="0" smtClean="0">
                <a:latin typeface="Futura condensed"/>
              </a:rPr>
              <a:t>.</a:t>
            </a:r>
          </a:p>
          <a:p>
            <a:pPr algn="just"/>
            <a:endParaRPr lang="es-ES" dirty="0">
              <a:latin typeface="Futura condensed"/>
            </a:endParaRPr>
          </a:p>
          <a:p>
            <a:pPr algn="just"/>
            <a:r>
              <a:rPr lang="es-ES" dirty="0" smtClean="0">
                <a:latin typeface="Futura condensed"/>
              </a:rPr>
              <a:t>Ejemplos en México:</a:t>
            </a:r>
          </a:p>
          <a:p>
            <a:pPr algn="just"/>
            <a:endParaRPr lang="es-ES" dirty="0">
              <a:latin typeface="Futura condense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Futura condensed"/>
              </a:rPr>
              <a:t>Normas Oficiales Mexicanas (</a:t>
            </a:r>
            <a:r>
              <a:rPr lang="es-ES" dirty="0" err="1" smtClean="0">
                <a:latin typeface="Futura condensed"/>
              </a:rPr>
              <a:t>NOMs</a:t>
            </a:r>
            <a:r>
              <a:rPr lang="es-ES" dirty="0" smtClean="0">
                <a:latin typeface="Futura condensed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Futura condensed"/>
              </a:rPr>
              <a:t>Disposiciones Técnicas </a:t>
            </a:r>
          </a:p>
          <a:p>
            <a:pPr algn="just"/>
            <a:endParaRPr lang="es-MX" dirty="0">
              <a:latin typeface="Futura condensed"/>
            </a:endParaRPr>
          </a:p>
        </p:txBody>
      </p:sp>
      <p:sp>
        <p:nvSpPr>
          <p:cNvPr id="15" name="7 Rectángulo"/>
          <p:cNvSpPr/>
          <p:nvPr/>
        </p:nvSpPr>
        <p:spPr>
          <a:xfrm>
            <a:off x="4895849" y="6381328"/>
            <a:ext cx="4248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/>
              <a:t>Fuente: </a:t>
            </a:r>
            <a:r>
              <a:rPr lang="es-ES" sz="1400" dirty="0" smtClean="0"/>
              <a:t>Acuerdo sobre Obstáculos Técnicos al Comercio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1504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7128792" cy="114300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>
                <a:latin typeface="Futura condensed"/>
              </a:rPr>
              <a:t>Norma Oficial Mexicana (NOM)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756152"/>
            <a:ext cx="8064896" cy="4719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b="1" dirty="0" smtClean="0">
                <a:latin typeface="Futura condensed"/>
              </a:rPr>
              <a:t>Es de observancia obligatoria expedida por las dependencias competentes y establecen características y/o especificaciones relacionadas con:</a:t>
            </a:r>
          </a:p>
          <a:p>
            <a:pPr marL="0" indent="0" algn="just">
              <a:buNone/>
            </a:pPr>
            <a:endParaRPr lang="es-MX" sz="2000" b="1" dirty="0" smtClean="0">
              <a:latin typeface="Futura condensed"/>
            </a:endParaRPr>
          </a:p>
          <a:p>
            <a:pPr marL="361950" indent="-266700">
              <a:spcBef>
                <a:spcPct val="50000"/>
              </a:spcBef>
              <a:buFontTx/>
              <a:buChar char="•"/>
            </a:pPr>
            <a:r>
              <a:rPr lang="es-ES_tradnl" sz="1800" dirty="0" smtClean="0">
                <a:latin typeface="Futura condensed"/>
                <a:cs typeface="Arial" panose="020B0604020202020204" pitchFamily="34" charset="0"/>
              </a:rPr>
              <a:t>Protección a la salud y seguridad de </a:t>
            </a:r>
            <a:r>
              <a:rPr lang="es-ES_tradnl" sz="1800" dirty="0">
                <a:latin typeface="Futura condensed"/>
                <a:cs typeface="Arial" panose="020B0604020202020204" pitchFamily="34" charset="0"/>
              </a:rPr>
              <a:t>las </a:t>
            </a:r>
            <a:r>
              <a:rPr lang="es-ES_tradnl" sz="1800" dirty="0" smtClean="0">
                <a:latin typeface="Futura condensed"/>
                <a:cs typeface="Arial" panose="020B0604020202020204" pitchFamily="34" charset="0"/>
              </a:rPr>
              <a:t>personas</a:t>
            </a:r>
            <a:endParaRPr lang="es-ES_tradnl" sz="1800" dirty="0">
              <a:latin typeface="Futura condensed"/>
              <a:cs typeface="Arial" panose="020B0604020202020204" pitchFamily="34" charset="0"/>
            </a:endParaRPr>
          </a:p>
          <a:p>
            <a:pPr marL="361950" indent="-266700">
              <a:spcBef>
                <a:spcPct val="50000"/>
              </a:spcBef>
              <a:buFontTx/>
              <a:buChar char="•"/>
            </a:pPr>
            <a:r>
              <a:rPr lang="es-ES_tradnl" sz="1800" dirty="0" smtClean="0">
                <a:latin typeface="Futura condensed"/>
                <a:cs typeface="Arial" panose="020B0604020202020204" pitchFamily="34" charset="0"/>
              </a:rPr>
              <a:t>Protección al medio </a:t>
            </a:r>
            <a:r>
              <a:rPr lang="es-ES_tradnl" sz="1800" dirty="0">
                <a:latin typeface="Futura condensed"/>
                <a:cs typeface="Arial" panose="020B0604020202020204" pitchFamily="34" charset="0"/>
              </a:rPr>
              <a:t>ambiente general y laboral y </a:t>
            </a:r>
            <a:r>
              <a:rPr lang="es-ES_tradnl" sz="1800" dirty="0" smtClean="0">
                <a:latin typeface="Futura condensed"/>
                <a:cs typeface="Arial" panose="020B0604020202020204" pitchFamily="34" charset="0"/>
              </a:rPr>
              <a:t>la preservación </a:t>
            </a:r>
            <a:r>
              <a:rPr lang="es-ES_tradnl" sz="1800" dirty="0">
                <a:latin typeface="Futura condensed"/>
                <a:cs typeface="Arial" panose="020B0604020202020204" pitchFamily="34" charset="0"/>
              </a:rPr>
              <a:t>de los recursos </a:t>
            </a:r>
            <a:r>
              <a:rPr lang="es-ES_tradnl" sz="1800" dirty="0" smtClean="0">
                <a:latin typeface="Futura condensed"/>
                <a:cs typeface="Arial" panose="020B0604020202020204" pitchFamily="34" charset="0"/>
              </a:rPr>
              <a:t>naturales</a:t>
            </a:r>
          </a:p>
          <a:p>
            <a:pPr marL="361950" indent="-266700">
              <a:spcBef>
                <a:spcPct val="50000"/>
              </a:spcBef>
              <a:buFontTx/>
              <a:buChar char="•"/>
            </a:pPr>
            <a:r>
              <a:rPr lang="es-ES_tradnl" sz="1800" dirty="0" smtClean="0">
                <a:latin typeface="Futura condensed"/>
                <a:cs typeface="Arial" panose="020B0604020202020204" pitchFamily="34" charset="0"/>
              </a:rPr>
              <a:t>Información </a:t>
            </a:r>
            <a:r>
              <a:rPr lang="es-ES_tradnl" sz="1800" dirty="0">
                <a:latin typeface="Futura condensed"/>
                <a:cs typeface="Arial" panose="020B0604020202020204" pitchFamily="34" charset="0"/>
              </a:rPr>
              <a:t>al consumidor o </a:t>
            </a:r>
            <a:r>
              <a:rPr lang="es-ES_tradnl" sz="1800" dirty="0" smtClean="0">
                <a:latin typeface="Futura condensed"/>
                <a:cs typeface="Arial" panose="020B0604020202020204" pitchFamily="34" charset="0"/>
              </a:rPr>
              <a:t>usuario</a:t>
            </a:r>
            <a:endParaRPr lang="es-ES_tradnl" sz="1800" dirty="0">
              <a:latin typeface="Futura condensed"/>
              <a:cs typeface="Arial" panose="020B0604020202020204" pitchFamily="34" charset="0"/>
            </a:endParaRPr>
          </a:p>
          <a:p>
            <a:pPr marL="361950" indent="-266700">
              <a:spcBef>
                <a:spcPct val="50000"/>
              </a:spcBef>
              <a:buFontTx/>
              <a:buChar char="•"/>
            </a:pPr>
            <a:r>
              <a:rPr lang="es-ES_tradnl" sz="1800" dirty="0" smtClean="0">
                <a:latin typeface="Futura condensed"/>
                <a:cs typeface="Arial" panose="020B0604020202020204" pitchFamily="34" charset="0"/>
              </a:rPr>
              <a:t>Protección a las </a:t>
            </a:r>
            <a:r>
              <a:rPr lang="es-ES_tradnl" sz="1800" dirty="0">
                <a:latin typeface="Futura condensed"/>
                <a:cs typeface="Arial" panose="020B0604020202020204" pitchFamily="34" charset="0"/>
              </a:rPr>
              <a:t>vías generales de </a:t>
            </a:r>
            <a:r>
              <a:rPr lang="es-ES_tradnl" sz="1800" dirty="0" smtClean="0">
                <a:latin typeface="Futura condensed"/>
                <a:cs typeface="Arial" panose="020B0604020202020204" pitchFamily="34" charset="0"/>
              </a:rPr>
              <a:t>comunicación</a:t>
            </a:r>
            <a:endParaRPr lang="es-ES_tradnl" sz="1800" dirty="0">
              <a:latin typeface="Futura condensed"/>
              <a:cs typeface="Arial" panose="020B0604020202020204" pitchFamily="34" charset="0"/>
            </a:endParaRPr>
          </a:p>
          <a:p>
            <a:pPr marL="361950" indent="-266700">
              <a:spcBef>
                <a:spcPct val="50000"/>
              </a:spcBef>
              <a:buFontTx/>
              <a:buChar char="•"/>
            </a:pPr>
            <a:r>
              <a:rPr lang="es-ES_tradnl" sz="1800" dirty="0">
                <a:latin typeface="Futura condensed"/>
                <a:cs typeface="Arial" panose="020B0604020202020204" pitchFamily="34" charset="0"/>
              </a:rPr>
              <a:t>Apoyos a las denominaciones de </a:t>
            </a:r>
            <a:r>
              <a:rPr lang="es-ES_tradnl" sz="1800" dirty="0" smtClean="0">
                <a:latin typeface="Futura condensed"/>
                <a:cs typeface="Arial" panose="020B0604020202020204" pitchFamily="34" charset="0"/>
              </a:rPr>
              <a:t>origen</a:t>
            </a:r>
            <a:endParaRPr lang="es-ES_tradnl" sz="1800" dirty="0">
              <a:latin typeface="Futura condensed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800" dirty="0" smtClean="0">
              <a:latin typeface="Futura condensed"/>
            </a:endParaRPr>
          </a:p>
          <a:p>
            <a:pPr marL="0" indent="0" algn="just">
              <a:buNone/>
            </a:pPr>
            <a:endParaRPr lang="es-MX" sz="1800" dirty="0" smtClean="0">
              <a:latin typeface="Futura condensed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197768"/>
            <a:ext cx="6768832" cy="1143000"/>
          </a:xfrm>
        </p:spPr>
        <p:txBody>
          <a:bodyPr>
            <a:noAutofit/>
          </a:bodyPr>
          <a:lstStyle/>
          <a:p>
            <a:pPr algn="l"/>
            <a:r>
              <a:rPr lang="es-MX" sz="3600" b="1" dirty="0" smtClean="0"/>
              <a:t>Quiénes y cómo se elaboran las NOM </a:t>
            </a:r>
            <a:endParaRPr lang="es-MX" sz="3600" b="1" dirty="0"/>
          </a:p>
        </p:txBody>
      </p:sp>
      <p:sp>
        <p:nvSpPr>
          <p:cNvPr id="3" name="2 Rectángulo"/>
          <p:cNvSpPr/>
          <p:nvPr/>
        </p:nvSpPr>
        <p:spPr>
          <a:xfrm>
            <a:off x="0" y="1389293"/>
            <a:ext cx="10081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Futura condensed"/>
              </a:rPr>
              <a:t>El tema debe estar inscrito en el Programa </a:t>
            </a:r>
            <a:r>
              <a:rPr lang="es-MX" dirty="0">
                <a:latin typeface="Futura condensed"/>
              </a:rPr>
              <a:t>Nacional de </a:t>
            </a:r>
            <a:r>
              <a:rPr lang="es-MX" dirty="0" smtClean="0">
                <a:latin typeface="Futura condensed"/>
              </a:rPr>
              <a:t>Normalización</a:t>
            </a:r>
            <a:r>
              <a:rPr lang="es-MX" dirty="0">
                <a:latin typeface="Futura condensed"/>
              </a:rPr>
              <a:t> </a:t>
            </a:r>
            <a:r>
              <a:rPr lang="es-MX" dirty="0" smtClean="0">
                <a:latin typeface="Futura condensed"/>
              </a:rPr>
              <a:t>(PNN) o en el</a:t>
            </a:r>
            <a:r>
              <a:rPr lang="es-MX" dirty="0">
                <a:latin typeface="Futura condensed"/>
              </a:rPr>
              <a:t> </a:t>
            </a:r>
            <a:endParaRPr lang="es-MX" dirty="0" smtClean="0">
              <a:latin typeface="Futura condensed"/>
            </a:endParaRPr>
          </a:p>
          <a:p>
            <a:r>
              <a:rPr lang="es-MX" dirty="0" smtClean="0">
                <a:latin typeface="Futura condensed"/>
              </a:rPr>
              <a:t>Suplemento </a:t>
            </a:r>
            <a:r>
              <a:rPr lang="es-MX" dirty="0">
                <a:latin typeface="Futura condensed"/>
              </a:rPr>
              <a:t>del </a:t>
            </a:r>
            <a:r>
              <a:rPr lang="es-MX" dirty="0" smtClean="0">
                <a:latin typeface="Futura condensed"/>
              </a:rPr>
              <a:t>PNN (SPNN).</a:t>
            </a:r>
            <a:endParaRPr lang="es-MX" dirty="0">
              <a:latin typeface="Futura condensed"/>
            </a:endParaRPr>
          </a:p>
          <a:p>
            <a:endParaRPr lang="es-MX" dirty="0">
              <a:latin typeface="Futura condensed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827584" y="2407663"/>
            <a:ext cx="3553920" cy="3672408"/>
            <a:chOff x="5735694" y="1333293"/>
            <a:chExt cx="2905849" cy="287658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743" y="1333293"/>
              <a:ext cx="982398" cy="97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709" y="2328871"/>
              <a:ext cx="974601" cy="95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743" y="2328871"/>
              <a:ext cx="1005788" cy="98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694" y="3231380"/>
              <a:ext cx="966805" cy="95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527" y="3272644"/>
              <a:ext cx="959007" cy="93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333293"/>
              <a:ext cx="959008" cy="94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535" y="2321433"/>
              <a:ext cx="959008" cy="95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129" y="3235278"/>
              <a:ext cx="943414" cy="97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624" y="1337732"/>
              <a:ext cx="981686" cy="96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0" y="2610677"/>
            <a:ext cx="1381125" cy="838200"/>
          </a:xfrm>
          <a:prstGeom prst="rect">
            <a:avLst/>
          </a:prstGeom>
        </p:spPr>
      </p:pic>
      <p:pic>
        <p:nvPicPr>
          <p:cNvPr id="5" name="Imagen 4" descr="ASEA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1189556" cy="10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83768" y="260648"/>
            <a:ext cx="608174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 smtClean="0"/>
              <a:t>Proceso de Creación NOM</a:t>
            </a:r>
            <a:endParaRPr lang="es-MX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808"/>
            <a:ext cx="9134507" cy="48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132856"/>
            <a:ext cx="7296150" cy="4371975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83768" y="260648"/>
            <a:ext cx="608174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 smtClean="0"/>
              <a:t>Récord </a:t>
            </a:r>
          </a:p>
          <a:p>
            <a:r>
              <a:rPr lang="es-MX" sz="4000" b="1" dirty="0" smtClean="0"/>
              <a:t>2014-2015-2016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2226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2816"/>
            <a:ext cx="9144000" cy="482190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83768" y="476672"/>
            <a:ext cx="5172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latin typeface="+mj-lt"/>
                <a:ea typeface="+mj-ea"/>
                <a:cs typeface="+mj-cs"/>
              </a:rPr>
              <a:t>http://www.gob.mx/se</a:t>
            </a:r>
          </a:p>
        </p:txBody>
      </p:sp>
    </p:spTree>
    <p:extLst>
      <p:ext uri="{BB962C8B-B14F-4D97-AF65-F5344CB8AC3E}">
        <p14:creationId xmlns:p14="http://schemas.microsoft.com/office/powerpoint/2010/main" val="41984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3"/>
            <a:ext cx="2016224" cy="8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923928" y="217085"/>
            <a:ext cx="2355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 smtClean="0">
                <a:latin typeface="+mj-lt"/>
                <a:ea typeface="+mj-ea"/>
                <a:cs typeface="+mj-cs"/>
              </a:rPr>
              <a:t>SISMENEC</a:t>
            </a:r>
            <a:endParaRPr lang="es-MX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-35256" y="1184558"/>
            <a:ext cx="91792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964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s-ES" sz="1050" b="1" dirty="0" smtClean="0">
                <a:latin typeface="Futura condensed"/>
                <a:cs typeface="Helvetica" panose="020B0604020202020204" pitchFamily="34" charset="0"/>
              </a:rPr>
              <a:t>Sistema </a:t>
            </a:r>
            <a:r>
              <a:rPr lang="es-ES" sz="1050" b="1" dirty="0">
                <a:latin typeface="Futura condensed"/>
                <a:cs typeface="Helvetica" panose="020B0604020202020204" pitchFamily="34" charset="0"/>
              </a:rPr>
              <a:t>multidisciplinario y multisectorial, que define, establece y administra </a:t>
            </a:r>
            <a:r>
              <a:rPr lang="es-ES" sz="1050" b="1" dirty="0" smtClean="0">
                <a:latin typeface="Futura condensed"/>
                <a:cs typeface="Helvetica" panose="020B0604020202020204" pitchFamily="34" charset="0"/>
              </a:rPr>
              <a:t>los reglamentos técnicos, </a:t>
            </a:r>
            <a:r>
              <a:rPr lang="es-ES" sz="1050" b="1" dirty="0">
                <a:latin typeface="Futura condensed"/>
                <a:cs typeface="Helvetica" panose="020B0604020202020204" pitchFamily="34" charset="0"/>
              </a:rPr>
              <a:t>con base en los </a:t>
            </a:r>
            <a:r>
              <a:rPr lang="es-ES" sz="1050" b="1" dirty="0" smtClean="0">
                <a:latin typeface="Futura condensed"/>
                <a:cs typeface="Helvetica" panose="020B0604020202020204" pitchFamily="34" charset="0"/>
              </a:rPr>
              <a:t>atributos que </a:t>
            </a:r>
            <a:r>
              <a:rPr lang="es-ES" sz="1050" b="1" dirty="0">
                <a:latin typeface="Futura condensed"/>
                <a:cs typeface="Helvetica" panose="020B0604020202020204" pitchFamily="34" charset="0"/>
              </a:rPr>
              <a:t>establece la Constitución Política de los Estados Unidos </a:t>
            </a:r>
            <a:r>
              <a:rPr lang="es-ES" sz="1050" b="1" dirty="0" smtClean="0">
                <a:latin typeface="Futura condensed"/>
                <a:cs typeface="Helvetica" panose="020B0604020202020204" pitchFamily="34" charset="0"/>
              </a:rPr>
              <a:t>Mexicanos, así como los estándares o normas de productos, </a:t>
            </a:r>
            <a:r>
              <a:rPr lang="es-ES" sz="1050" b="1" dirty="0">
                <a:latin typeface="Futura condensed"/>
                <a:cs typeface="Helvetica" panose="020B0604020202020204" pitchFamily="34" charset="0"/>
              </a:rPr>
              <a:t>procesos y </a:t>
            </a:r>
            <a:r>
              <a:rPr lang="es-ES" sz="1050" b="1" dirty="0" smtClean="0">
                <a:latin typeface="Futura condensed"/>
                <a:cs typeface="Helvetica" panose="020B0604020202020204" pitchFamily="34" charset="0"/>
              </a:rPr>
              <a:t>servicios.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0" y="1756058"/>
            <a:ext cx="57312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100" b="1" dirty="0" smtClean="0">
                <a:latin typeface="Futura condensed"/>
                <a:cs typeface="Helvetica" panose="020B0604020202020204" pitchFamily="34" charset="0"/>
              </a:rPr>
              <a:t>Comisión Nacional de Normalización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100" b="1" dirty="0" smtClean="0">
                <a:latin typeface="Futura condensed"/>
                <a:cs typeface="Helvetica" panose="020B0604020202020204" pitchFamily="34" charset="0"/>
              </a:rPr>
              <a:t>Dirección General de Normas </a:t>
            </a:r>
            <a:r>
              <a:rPr lang="es-MX" sz="1100" b="1" dirty="0" smtClean="0">
                <a:latin typeface="Futura condensed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MX" sz="1100" b="1" dirty="0" smtClean="0">
                <a:latin typeface="Futura condensed"/>
                <a:cs typeface="Helvetica" panose="020B0604020202020204" pitchFamily="34" charset="0"/>
              </a:rPr>
              <a:t> coordina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100" b="1" dirty="0" smtClean="0">
                <a:latin typeface="Futura condensed"/>
                <a:cs typeface="Helvetica" panose="020B0604020202020204" pitchFamily="34" charset="0"/>
              </a:rPr>
              <a:t>Dependencias Gubernamentales </a:t>
            </a:r>
            <a:r>
              <a:rPr lang="es-MX" sz="1100" b="1" dirty="0" smtClean="0">
                <a:latin typeface="Futura condensed"/>
                <a:cs typeface="Helvetica" panose="020B0604020202020204" pitchFamily="34" charset="0"/>
                <a:sym typeface="Wingdings" panose="05000000000000000000" pitchFamily="2" charset="2"/>
              </a:rPr>
              <a:t> NOM</a:t>
            </a:r>
            <a:endParaRPr lang="es-MX" sz="1100" b="1" dirty="0" smtClean="0">
              <a:latin typeface="Futura condensed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100" b="1" dirty="0" smtClean="0">
                <a:latin typeface="Futura condensed"/>
                <a:cs typeface="Helvetica" panose="020B0604020202020204" pitchFamily="34" charset="0"/>
              </a:rPr>
              <a:t>10 Organismos Nacionales de Normalización </a:t>
            </a:r>
            <a:r>
              <a:rPr lang="es-MX" sz="1100" b="1" dirty="0" smtClean="0">
                <a:latin typeface="Futura condensed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MX" sz="1100" b="1" dirty="0" smtClean="0">
                <a:latin typeface="Futura condensed"/>
                <a:cs typeface="Helvetica" panose="020B0604020202020204" pitchFamily="34" charset="0"/>
              </a:rPr>
              <a:t> NMX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100" b="1" dirty="0" smtClean="0">
                <a:latin typeface="Futura condensed"/>
                <a:cs typeface="Helvetica" panose="020B0604020202020204" pitchFamily="34" charset="0"/>
              </a:rPr>
              <a:t>Membresía en Organismos Internacionales de Normalización</a:t>
            </a:r>
            <a:endParaRPr lang="es-MX" sz="1100" b="1" dirty="0">
              <a:latin typeface="Futura condensed"/>
              <a:cs typeface="Helvetica" panose="020B06040202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725787283"/>
              </p:ext>
            </p:extLst>
          </p:nvPr>
        </p:nvGraphicFramePr>
        <p:xfrm>
          <a:off x="197888" y="2327558"/>
          <a:ext cx="87129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924950" y="2127919"/>
            <a:ext cx="2592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Entidad Mexicana de Acreditación (EMA)</a:t>
            </a:r>
            <a:endParaRPr lang="es-MX" sz="105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90068" y="6165304"/>
            <a:ext cx="27363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Laboratorios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Unidades de Verificación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Organismos de Certificación</a:t>
            </a:r>
            <a:endParaRPr lang="es-MX" sz="105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889835" y="6093296"/>
            <a:ext cx="2592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Centro Nacional de Metrología (CENAM)</a:t>
            </a:r>
            <a:endParaRPr lang="es-MX" sz="105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5933062" y="2543417"/>
            <a:ext cx="0" cy="52060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8237318" y="5584303"/>
            <a:ext cx="0" cy="5760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3268766" y="5440287"/>
            <a:ext cx="0" cy="57606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9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FF3C805B-A57C-4366-9A0D-3A423A92A2E9}"/>
</file>

<file path=customXml/itemProps2.xml><?xml version="1.0" encoding="utf-8"?>
<ds:datastoreItem xmlns:ds="http://schemas.openxmlformats.org/officeDocument/2006/customXml" ds:itemID="{65C5DF6A-44A9-4065-8C2C-88BA97876771}"/>
</file>

<file path=customXml/itemProps3.xml><?xml version="1.0" encoding="utf-8"?>
<ds:datastoreItem xmlns:ds="http://schemas.openxmlformats.org/officeDocument/2006/customXml" ds:itemID="{476B56B5-D054-4BCF-AEA0-A06F424C8CD3}"/>
</file>

<file path=customXml/itemProps4.xml><?xml version="1.0" encoding="utf-8"?>
<ds:datastoreItem xmlns:ds="http://schemas.openxmlformats.org/officeDocument/2006/customXml" ds:itemID="{C0E097AB-0C2A-4DA6-88EA-E92BC6E3C7CA}"/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958</Words>
  <Application>Microsoft Office PowerPoint</Application>
  <PresentationFormat>Presentación en pantalla (4:3)</PresentationFormat>
  <Paragraphs>171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Adobe Caslon Pro</vt:lpstr>
      <vt:lpstr>Arial</vt:lpstr>
      <vt:lpstr>Calibri</vt:lpstr>
      <vt:lpstr>Futura condensed</vt:lpstr>
      <vt:lpstr>Helvetica</vt:lpstr>
      <vt:lpstr>Times New Roman</vt:lpstr>
      <vt:lpstr>Wingdings</vt:lpstr>
      <vt:lpstr>Tema de Office</vt:lpstr>
      <vt:lpstr>El Procedimiento Mexicano para la Preparación, Adopción e Implementación de Reglamentos Técnicos y Procedimientos de Evaluación de la Conformidad</vt:lpstr>
      <vt:lpstr>Marco Jurídico</vt:lpstr>
      <vt:lpstr>Reglamento Técnico</vt:lpstr>
      <vt:lpstr>Norma Oficial Mexicana (NOM)</vt:lpstr>
      <vt:lpstr>Quiénes y cómo se elaboran las NOM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Importancia de utilizar las normas</vt:lpstr>
      <vt:lpstr>Gracias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Emeterio Mosso Zempoalteca</dc:creator>
  <cp:lastModifiedBy>Sofía Guadalupe Flores Palomar</cp:lastModifiedBy>
  <cp:revision>459</cp:revision>
  <cp:lastPrinted>2013-11-26T16:25:32Z</cp:lastPrinted>
  <dcterms:created xsi:type="dcterms:W3CDTF">2013-05-24T18:54:44Z</dcterms:created>
  <dcterms:modified xsi:type="dcterms:W3CDTF">2016-02-09T18:16:43Z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4e02de2d-b463-4786-a956-58b0ea50f465</vt:lpwstr>
  </property>
</Properties>
</file>