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layout7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theme/theme2.xml" ContentType="application/vnd.openxmlformats-officedocument.theme+xml"/>
  <Override PartName="/ppt/diagrams/colors6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drawing4.xml" ContentType="application/vnd.ms-office.drawingml.diagramDrawing+xml"/>
  <Override PartName="/ppt/diagrams/colors8.xml" ContentType="application/vnd.openxmlformats-officedocument.drawingml.diagramColors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3" r:id="rId3"/>
    <p:sldId id="314" r:id="rId4"/>
    <p:sldId id="399" r:id="rId5"/>
    <p:sldId id="400" r:id="rId6"/>
    <p:sldId id="401" r:id="rId7"/>
    <p:sldId id="404" r:id="rId8"/>
    <p:sldId id="318" r:id="rId9"/>
    <p:sldId id="402" r:id="rId10"/>
    <p:sldId id="403" r:id="rId11"/>
    <p:sldId id="405" r:id="rId12"/>
    <p:sldId id="410" r:id="rId13"/>
    <p:sldId id="406" r:id="rId14"/>
    <p:sldId id="407" r:id="rId15"/>
    <p:sldId id="408" r:id="rId16"/>
    <p:sldId id="412" r:id="rId17"/>
    <p:sldId id="413" r:id="rId18"/>
    <p:sldId id="414" r:id="rId19"/>
    <p:sldId id="409" r:id="rId20"/>
    <p:sldId id="411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A58"/>
    <a:srgbClr val="398361"/>
    <a:srgbClr val="35835E"/>
    <a:srgbClr val="3E986D"/>
    <a:srgbClr val="43A375"/>
    <a:srgbClr val="265C42"/>
    <a:srgbClr val="2D6D4F"/>
    <a:srgbClr val="378560"/>
    <a:srgbClr val="398B64"/>
    <a:srgbClr val="296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1438" autoAdjust="0"/>
  </p:normalViewPr>
  <p:slideViewPr>
    <p:cSldViewPr>
      <p:cViewPr varScale="1">
        <p:scale>
          <a:sx n="84" d="100"/>
          <a:sy n="84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11C09-A09D-40D5-A700-340D918C51DC}" type="doc">
      <dgm:prSet loTypeId="urn:microsoft.com/office/officeart/2005/8/layout/defaul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1BB4E6EF-4989-480A-9763-0C641D907A3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27A58"/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 anchor="ctr" anchorCtr="0"/>
        <a:lstStyle/>
        <a:p>
          <a:pPr algn="ctr"/>
          <a:r>
            <a:rPr lang="es-MX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Serie de Reglas</a:t>
          </a:r>
        </a:p>
      </dgm:t>
    </dgm:pt>
    <dgm:pt modelId="{0D741CB0-63A9-456D-B4F6-C0A53DF593AD}" type="parTrans" cxnId="{C362DFF2-F59C-442D-909B-FF82F8BAFB74}">
      <dgm:prSet/>
      <dgm:spPr/>
      <dgm:t>
        <a:bodyPr/>
        <a:lstStyle/>
        <a:p>
          <a:endParaRPr lang="es-MX"/>
        </a:p>
      </dgm:t>
    </dgm:pt>
    <dgm:pt modelId="{8B9F09F3-E67E-4037-811D-AF5984516272}" type="sibTrans" cxnId="{C362DFF2-F59C-442D-909B-FF82F8BAFB74}">
      <dgm:prSet/>
      <dgm:spPr/>
      <dgm:t>
        <a:bodyPr/>
        <a:lstStyle/>
        <a:p>
          <a:endParaRPr lang="es-MX"/>
        </a:p>
      </dgm:t>
    </dgm:pt>
    <dgm:pt modelId="{8161D6C0-1E59-4E50-8A89-941868151A8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27A58"/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 anchor="ctr" anchorCtr="0"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Promulgación de normas que se aplican por un organismo dedicado a un fin particular.</a:t>
          </a:r>
          <a:endParaRPr lang="es-MX" sz="1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0862600-A3D1-4828-83AB-4E0181558080}" type="parTrans" cxnId="{6CA3022F-1CF1-4482-9BE7-14DCD7AC22ED}">
      <dgm:prSet/>
      <dgm:spPr/>
      <dgm:t>
        <a:bodyPr/>
        <a:lstStyle/>
        <a:p>
          <a:endParaRPr lang="es-MX"/>
        </a:p>
      </dgm:t>
    </dgm:pt>
    <dgm:pt modelId="{DE78C8E7-60E8-4576-B7AE-8A2889FA595D}" type="sibTrans" cxnId="{6CA3022F-1CF1-4482-9BE7-14DCD7AC22ED}">
      <dgm:prSet/>
      <dgm:spPr/>
      <dgm:t>
        <a:bodyPr/>
        <a:lstStyle/>
        <a:p>
          <a:endParaRPr lang="es-MX"/>
        </a:p>
      </dgm:t>
    </dgm:pt>
    <dgm:pt modelId="{49EF7375-FC6F-49EE-917E-4A18837C4DBD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27A58"/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 anchor="ctr" anchorCtr="0"/>
        <a:lstStyle/>
        <a:p>
          <a:pPr algn="ctr"/>
          <a:r>
            <a:rPr lang="es-MX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Influencia deliberada del Estado</a:t>
          </a:r>
          <a:endParaRPr lang="es-MX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4E069C0-C49E-47B8-A108-2EB01D46B921}" type="parTrans" cxnId="{CDB0DA60-CECE-49E2-B332-DCBE683A6FFB}">
      <dgm:prSet/>
      <dgm:spPr/>
      <dgm:t>
        <a:bodyPr/>
        <a:lstStyle/>
        <a:p>
          <a:endParaRPr lang="es-MX"/>
        </a:p>
      </dgm:t>
    </dgm:pt>
    <dgm:pt modelId="{1EE936A8-C194-460B-A931-CC8D3953DE86}" type="sibTrans" cxnId="{CDB0DA60-CECE-49E2-B332-DCBE683A6FFB}">
      <dgm:prSet/>
      <dgm:spPr/>
      <dgm:t>
        <a:bodyPr/>
        <a:lstStyle/>
        <a:p>
          <a:endParaRPr lang="es-MX"/>
        </a:p>
      </dgm:t>
    </dgm:pt>
    <dgm:pt modelId="{15093518-CA36-4D42-9B32-1B424259E2B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27A58"/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 anchor="ctr" anchorCtr="0"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Century Gothic" panose="020B0502020202020204" pitchFamily="34" charset="0"/>
            </a:rPr>
            <a:t>La regulación abarca todas las acciones del Estado que están diseñadas para influir en el comportamiento social o económico de los individuos (incentivos).</a:t>
          </a:r>
          <a:endParaRPr lang="es-MX" sz="1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49B7600-2B5B-4492-8F87-4AA8855CF36B}" type="parTrans" cxnId="{7202DFE2-840F-40DE-B44D-B4AEBF8431B4}">
      <dgm:prSet/>
      <dgm:spPr/>
      <dgm:t>
        <a:bodyPr/>
        <a:lstStyle/>
        <a:p>
          <a:endParaRPr lang="es-MX"/>
        </a:p>
      </dgm:t>
    </dgm:pt>
    <dgm:pt modelId="{D8CFC91F-5B3C-40E2-B6A4-495F90E3F8CD}" type="sibTrans" cxnId="{7202DFE2-840F-40DE-B44D-B4AEBF8431B4}">
      <dgm:prSet/>
      <dgm:spPr/>
      <dgm:t>
        <a:bodyPr/>
        <a:lstStyle/>
        <a:p>
          <a:endParaRPr lang="es-MX"/>
        </a:p>
      </dgm:t>
    </dgm:pt>
    <dgm:pt modelId="{5954007E-390C-47BD-B928-84A39ECEF30A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27A58"/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 anchor="ctr" anchorCtr="0"/>
        <a:lstStyle/>
        <a:p>
          <a:pPr algn="ctr"/>
          <a:r>
            <a:rPr lang="es-MX" sz="1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Influencia social o económica</a:t>
          </a:r>
          <a:endParaRPr lang="es-MX" sz="1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6560935-496C-4E72-B4F5-FB8C50A50817}" type="parTrans" cxnId="{198DF76F-FB0F-4E4B-8583-7A0AF18BB017}">
      <dgm:prSet/>
      <dgm:spPr/>
      <dgm:t>
        <a:bodyPr/>
        <a:lstStyle/>
        <a:p>
          <a:endParaRPr lang="es-MX"/>
        </a:p>
      </dgm:t>
    </dgm:pt>
    <dgm:pt modelId="{02B3A4B9-23D5-4AE7-B338-0350B5CEAFA1}" type="sibTrans" cxnId="{198DF76F-FB0F-4E4B-8583-7A0AF18BB017}">
      <dgm:prSet/>
      <dgm:spPr/>
      <dgm:t>
        <a:bodyPr/>
        <a:lstStyle/>
        <a:p>
          <a:endParaRPr lang="es-MX"/>
        </a:p>
      </dgm:t>
    </dgm:pt>
    <dgm:pt modelId="{4D65EB79-7A27-4435-A3E0-B5FF9173577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327A58"/>
        </a:solidFill>
        <a:ln>
          <a:noFill/>
        </a:ln>
        <a:scene3d>
          <a:camera prst="orthographicFront"/>
          <a:lightRig rig="flat" dir="t"/>
        </a:scene3d>
        <a:sp3d>
          <a:bevelT w="165100" prst="coolSlant"/>
        </a:sp3d>
      </dgm:spPr>
      <dgm:t>
        <a:bodyPr anchor="ctr" anchorCtr="0"/>
        <a:lstStyle/>
        <a:p>
          <a:pPr algn="ctr"/>
          <a:r>
            <a:rPr lang="es-MX" sz="1200" dirty="0" smtClean="0">
              <a:solidFill>
                <a:schemeClr val="bg1"/>
              </a:solidFill>
              <a:latin typeface="Century Gothic" panose="020B0502020202020204" pitchFamily="34" charset="0"/>
            </a:rPr>
            <a:t>La regulación se refiere a todos los mecanismos que afectan la conducta de los individuos (ya sea basadas en el estado o de otras fuentes, ejemplo: el mercado).</a:t>
          </a:r>
          <a:endParaRPr lang="es-MX" sz="1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410A6BC-D461-488F-9EF8-F042FAB5E8C6}" type="parTrans" cxnId="{2CFEBB4B-AB2B-4D23-876A-4D7BB7100277}">
      <dgm:prSet/>
      <dgm:spPr/>
      <dgm:t>
        <a:bodyPr/>
        <a:lstStyle/>
        <a:p>
          <a:endParaRPr lang="es-MX"/>
        </a:p>
      </dgm:t>
    </dgm:pt>
    <dgm:pt modelId="{850B30A6-4AB3-4829-B972-068D2842619C}" type="sibTrans" cxnId="{2CFEBB4B-AB2B-4D23-876A-4D7BB7100277}">
      <dgm:prSet/>
      <dgm:spPr/>
      <dgm:t>
        <a:bodyPr/>
        <a:lstStyle/>
        <a:p>
          <a:endParaRPr lang="es-MX"/>
        </a:p>
      </dgm:t>
    </dgm:pt>
    <dgm:pt modelId="{6322163D-03B1-48BF-80EF-419A7976F34B}" type="pres">
      <dgm:prSet presAssocID="{B9B11C09-A09D-40D5-A700-340D918C51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E40B4-2B18-4176-9DA1-5F4136ACC6C7}" type="pres">
      <dgm:prSet presAssocID="{1BB4E6EF-4989-480A-9763-0C641D907A3B}" presName="node" presStyleLbl="node1" presStyleIdx="0" presStyleCnt="3" custScaleX="909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7DE2FA5-A61D-4FD5-A80F-BBED2CF02AC9}" type="pres">
      <dgm:prSet presAssocID="{8B9F09F3-E67E-4037-811D-AF5984516272}" presName="sibTrans" presStyleCnt="0"/>
      <dgm:spPr/>
    </dgm:pt>
    <dgm:pt modelId="{C9C719DC-67F6-4843-90DD-27E65156FA03}" type="pres">
      <dgm:prSet presAssocID="{49EF7375-FC6F-49EE-917E-4A18837C4DBD}" presName="node" presStyleLbl="node1" presStyleIdx="1" presStyleCnt="3" custScaleX="909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0C3540B-32FA-4D66-AC77-EA38507FE765}" type="pres">
      <dgm:prSet presAssocID="{1EE936A8-C194-460B-A931-CC8D3953DE86}" presName="sibTrans" presStyleCnt="0"/>
      <dgm:spPr/>
    </dgm:pt>
    <dgm:pt modelId="{3351DAC5-F4D7-431D-98E9-501D808DC5C1}" type="pres">
      <dgm:prSet presAssocID="{5954007E-390C-47BD-B928-84A39ECEF30A}" presName="node" presStyleLbl="node1" presStyleIdx="2" presStyleCnt="3" custScaleX="909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CA3022F-1CF1-4482-9BE7-14DCD7AC22ED}" srcId="{1BB4E6EF-4989-480A-9763-0C641D907A3B}" destId="{8161D6C0-1E59-4E50-8A89-941868151A8E}" srcOrd="0" destOrd="0" parTransId="{F0862600-A3D1-4828-83AB-4E0181558080}" sibTransId="{DE78C8E7-60E8-4576-B7AE-8A2889FA595D}"/>
    <dgm:cxn modelId="{EA37A533-5E1B-164A-8970-B8D453D1CF92}" type="presOf" srcId="{B9B11C09-A09D-40D5-A700-340D918C51DC}" destId="{6322163D-03B1-48BF-80EF-419A7976F34B}" srcOrd="0" destOrd="0" presId="urn:microsoft.com/office/officeart/2005/8/layout/default"/>
    <dgm:cxn modelId="{C362DFF2-F59C-442D-909B-FF82F8BAFB74}" srcId="{B9B11C09-A09D-40D5-A700-340D918C51DC}" destId="{1BB4E6EF-4989-480A-9763-0C641D907A3B}" srcOrd="0" destOrd="0" parTransId="{0D741CB0-63A9-456D-B4F6-C0A53DF593AD}" sibTransId="{8B9F09F3-E67E-4037-811D-AF5984516272}"/>
    <dgm:cxn modelId="{CE38F1C2-3F72-BE46-A172-A2B9715F9AAA}" type="presOf" srcId="{49EF7375-FC6F-49EE-917E-4A18837C4DBD}" destId="{C9C719DC-67F6-4843-90DD-27E65156FA03}" srcOrd="0" destOrd="0" presId="urn:microsoft.com/office/officeart/2005/8/layout/default"/>
    <dgm:cxn modelId="{C461A30C-23FC-2343-8234-E89F3FF9182E}" type="presOf" srcId="{4D65EB79-7A27-4435-A3E0-B5FF91735773}" destId="{3351DAC5-F4D7-431D-98E9-501D808DC5C1}" srcOrd="0" destOrd="1" presId="urn:microsoft.com/office/officeart/2005/8/layout/default"/>
    <dgm:cxn modelId="{7A7148A5-1141-3442-8ED7-154D888CE04F}" type="presOf" srcId="{15093518-CA36-4D42-9B32-1B424259E2B7}" destId="{C9C719DC-67F6-4843-90DD-27E65156FA03}" srcOrd="0" destOrd="1" presId="urn:microsoft.com/office/officeart/2005/8/layout/default"/>
    <dgm:cxn modelId="{CDB0DA60-CECE-49E2-B332-DCBE683A6FFB}" srcId="{B9B11C09-A09D-40D5-A700-340D918C51DC}" destId="{49EF7375-FC6F-49EE-917E-4A18837C4DBD}" srcOrd="1" destOrd="0" parTransId="{74E069C0-C49E-47B8-A108-2EB01D46B921}" sibTransId="{1EE936A8-C194-460B-A931-CC8D3953DE86}"/>
    <dgm:cxn modelId="{8A569350-EEF7-D542-9FA6-F7EAC59771BD}" type="presOf" srcId="{8161D6C0-1E59-4E50-8A89-941868151A8E}" destId="{94EE40B4-2B18-4176-9DA1-5F4136ACC6C7}" srcOrd="0" destOrd="1" presId="urn:microsoft.com/office/officeart/2005/8/layout/default"/>
    <dgm:cxn modelId="{7BC76A49-8912-D143-BA49-E70978899BB3}" type="presOf" srcId="{5954007E-390C-47BD-B928-84A39ECEF30A}" destId="{3351DAC5-F4D7-431D-98E9-501D808DC5C1}" srcOrd="0" destOrd="0" presId="urn:microsoft.com/office/officeart/2005/8/layout/default"/>
    <dgm:cxn modelId="{2CFEBB4B-AB2B-4D23-876A-4D7BB7100277}" srcId="{5954007E-390C-47BD-B928-84A39ECEF30A}" destId="{4D65EB79-7A27-4435-A3E0-B5FF91735773}" srcOrd="0" destOrd="0" parTransId="{0410A6BC-D461-488F-9EF8-F042FAB5E8C6}" sibTransId="{850B30A6-4AB3-4829-B972-068D2842619C}"/>
    <dgm:cxn modelId="{198DF76F-FB0F-4E4B-8583-7A0AF18BB017}" srcId="{B9B11C09-A09D-40D5-A700-340D918C51DC}" destId="{5954007E-390C-47BD-B928-84A39ECEF30A}" srcOrd="2" destOrd="0" parTransId="{16560935-496C-4E72-B4F5-FB8C50A50817}" sibTransId="{02B3A4B9-23D5-4AE7-B338-0350B5CEAFA1}"/>
    <dgm:cxn modelId="{C84ECF8F-96CC-9145-A792-AFC66434BCD3}" type="presOf" srcId="{1BB4E6EF-4989-480A-9763-0C641D907A3B}" destId="{94EE40B4-2B18-4176-9DA1-5F4136ACC6C7}" srcOrd="0" destOrd="0" presId="urn:microsoft.com/office/officeart/2005/8/layout/default"/>
    <dgm:cxn modelId="{7202DFE2-840F-40DE-B44D-B4AEBF8431B4}" srcId="{49EF7375-FC6F-49EE-917E-4A18837C4DBD}" destId="{15093518-CA36-4D42-9B32-1B424259E2B7}" srcOrd="0" destOrd="0" parTransId="{949B7600-2B5B-4492-8F87-4AA8855CF36B}" sibTransId="{D8CFC91F-5B3C-40E2-B6A4-495F90E3F8CD}"/>
    <dgm:cxn modelId="{61493F5E-FD31-9E46-AD88-8CD99FEBF56B}" type="presParOf" srcId="{6322163D-03B1-48BF-80EF-419A7976F34B}" destId="{94EE40B4-2B18-4176-9DA1-5F4136ACC6C7}" srcOrd="0" destOrd="0" presId="urn:microsoft.com/office/officeart/2005/8/layout/default"/>
    <dgm:cxn modelId="{998BEAE9-6D51-8845-BFE0-429A03747F35}" type="presParOf" srcId="{6322163D-03B1-48BF-80EF-419A7976F34B}" destId="{17DE2FA5-A61D-4FD5-A80F-BBED2CF02AC9}" srcOrd="1" destOrd="0" presId="urn:microsoft.com/office/officeart/2005/8/layout/default"/>
    <dgm:cxn modelId="{29B6132A-C214-E944-A674-E6A92C3B95D2}" type="presParOf" srcId="{6322163D-03B1-48BF-80EF-419A7976F34B}" destId="{C9C719DC-67F6-4843-90DD-27E65156FA03}" srcOrd="2" destOrd="0" presId="urn:microsoft.com/office/officeart/2005/8/layout/default"/>
    <dgm:cxn modelId="{A8871DBF-ED1A-D744-9247-20989CA73B67}" type="presParOf" srcId="{6322163D-03B1-48BF-80EF-419A7976F34B}" destId="{50C3540B-32FA-4D66-AC77-EA38507FE765}" srcOrd="3" destOrd="0" presId="urn:microsoft.com/office/officeart/2005/8/layout/default"/>
    <dgm:cxn modelId="{2FF78AC1-0058-9B4B-8E3C-92114A31C672}" type="presParOf" srcId="{6322163D-03B1-48BF-80EF-419A7976F34B}" destId="{3351DAC5-F4D7-431D-98E9-501D808DC5C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BA2C1-099C-EA4B-A585-FAEC40102C7C}" type="doc">
      <dgm:prSet loTypeId="urn:microsoft.com/office/officeart/2005/8/layout/vList3" loCatId="" qsTypeId="urn:microsoft.com/office/officeart/2005/8/quickstyle/simple1" qsCatId="simple" csTypeId="urn:microsoft.com/office/officeart/2005/8/colors/accent2_2" csCatId="accent2" phldr="1"/>
      <dgm:spPr/>
    </dgm:pt>
    <dgm:pt modelId="{40EA5C7E-92BD-C844-91FC-B3148900683A}">
      <dgm:prSet phldrT="[Texto]" custT="1"/>
      <dgm:spPr>
        <a:noFill/>
        <a:ln>
          <a:solidFill>
            <a:srgbClr val="327A58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Century Gothic" panose="020B0502020202020204" pitchFamily="34" charset="0"/>
              <a:cs typeface="Adobe Caslon Pro"/>
            </a:rPr>
            <a:t>Regulación Económica</a:t>
          </a:r>
          <a:endParaRPr lang="es-ES" sz="2000" dirty="0">
            <a:solidFill>
              <a:schemeClr val="tx1"/>
            </a:solidFill>
            <a:latin typeface="Century Gothic" panose="020B0502020202020204" pitchFamily="34" charset="0"/>
            <a:cs typeface="Adobe Caslon Pro"/>
          </a:endParaRPr>
        </a:p>
      </dgm:t>
    </dgm:pt>
    <dgm:pt modelId="{0D9C49EE-A856-1B4E-A39F-F72989104F07}" type="parTrans" cxnId="{DDF0E3E8-AB8A-254E-95C6-7BC344113ECE}">
      <dgm:prSet/>
      <dgm:spPr/>
      <dgm:t>
        <a:bodyPr/>
        <a:lstStyle/>
        <a:p>
          <a:endParaRPr lang="es-ES" sz="1200">
            <a:latin typeface="Adobe Caslon Pro"/>
            <a:cs typeface="Adobe Caslon Pro"/>
          </a:endParaRPr>
        </a:p>
      </dgm:t>
    </dgm:pt>
    <dgm:pt modelId="{EF497757-6DCB-C24A-8D1B-A9D15D5DF478}" type="sibTrans" cxnId="{DDF0E3E8-AB8A-254E-95C6-7BC344113ECE}">
      <dgm:prSet/>
      <dgm:spPr/>
      <dgm:t>
        <a:bodyPr/>
        <a:lstStyle/>
        <a:p>
          <a:endParaRPr lang="es-ES" sz="1200">
            <a:latin typeface="Adobe Caslon Pro"/>
            <a:cs typeface="Adobe Caslon Pro"/>
          </a:endParaRPr>
        </a:p>
      </dgm:t>
    </dgm:pt>
    <dgm:pt modelId="{B9BD585A-08E9-2C42-95A8-27D8C2601CA5}">
      <dgm:prSet phldrT="[Texto]" custT="1"/>
      <dgm:spPr>
        <a:noFill/>
        <a:ln>
          <a:solidFill>
            <a:srgbClr val="327A58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Century Gothic" panose="020B0502020202020204" pitchFamily="34" charset="0"/>
              <a:cs typeface="Adobe Caslon Pro"/>
            </a:rPr>
            <a:t>Regulación Social</a:t>
          </a:r>
          <a:endParaRPr lang="es-ES" sz="2000" dirty="0">
            <a:solidFill>
              <a:schemeClr val="tx1"/>
            </a:solidFill>
            <a:latin typeface="Century Gothic" panose="020B0502020202020204" pitchFamily="34" charset="0"/>
            <a:cs typeface="Adobe Caslon Pro"/>
          </a:endParaRPr>
        </a:p>
      </dgm:t>
    </dgm:pt>
    <dgm:pt modelId="{9F08831F-0DB9-6747-BD82-3BB07A5F49B5}" type="parTrans" cxnId="{819CAB48-6FF3-6B46-854A-45BFEF1C8163}">
      <dgm:prSet/>
      <dgm:spPr/>
      <dgm:t>
        <a:bodyPr/>
        <a:lstStyle/>
        <a:p>
          <a:endParaRPr lang="es-ES" sz="1200">
            <a:latin typeface="Adobe Caslon Pro"/>
            <a:cs typeface="Adobe Caslon Pro"/>
          </a:endParaRPr>
        </a:p>
      </dgm:t>
    </dgm:pt>
    <dgm:pt modelId="{9AAB767F-8C3F-D94A-85CC-33419DF32CE2}" type="sibTrans" cxnId="{819CAB48-6FF3-6B46-854A-45BFEF1C8163}">
      <dgm:prSet/>
      <dgm:spPr/>
      <dgm:t>
        <a:bodyPr/>
        <a:lstStyle/>
        <a:p>
          <a:endParaRPr lang="es-ES" sz="1200">
            <a:latin typeface="Adobe Caslon Pro"/>
            <a:cs typeface="Adobe Caslon Pro"/>
          </a:endParaRPr>
        </a:p>
      </dgm:t>
    </dgm:pt>
    <dgm:pt modelId="{51A53A45-B4C3-8F40-9A36-CD43A49F2E7A}">
      <dgm:prSet phldrT="[Texto]" custT="1"/>
      <dgm:spPr>
        <a:noFill/>
        <a:ln>
          <a:solidFill>
            <a:srgbClr val="327A58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Century Gothic" panose="020B0502020202020204" pitchFamily="34" charset="0"/>
              <a:cs typeface="Adobe Caslon Pro"/>
            </a:rPr>
            <a:t>Regulación Administrativa</a:t>
          </a:r>
          <a:endParaRPr lang="es-ES" sz="2000" dirty="0">
            <a:solidFill>
              <a:schemeClr val="tx1"/>
            </a:solidFill>
            <a:latin typeface="Century Gothic" panose="020B0502020202020204" pitchFamily="34" charset="0"/>
            <a:cs typeface="Adobe Caslon Pro"/>
          </a:endParaRPr>
        </a:p>
      </dgm:t>
    </dgm:pt>
    <dgm:pt modelId="{338A71A9-6708-9547-A54E-67539AD10D3B}" type="parTrans" cxnId="{676EE864-DAF4-A24A-8241-C16DAC9A4CE2}">
      <dgm:prSet/>
      <dgm:spPr/>
      <dgm:t>
        <a:bodyPr/>
        <a:lstStyle/>
        <a:p>
          <a:endParaRPr lang="es-ES" sz="1200">
            <a:latin typeface="Adobe Caslon Pro"/>
            <a:cs typeface="Adobe Caslon Pro"/>
          </a:endParaRPr>
        </a:p>
      </dgm:t>
    </dgm:pt>
    <dgm:pt modelId="{D7B0D981-5E1D-F642-91CF-9A0E96B9DF42}" type="sibTrans" cxnId="{676EE864-DAF4-A24A-8241-C16DAC9A4CE2}">
      <dgm:prSet/>
      <dgm:spPr/>
      <dgm:t>
        <a:bodyPr/>
        <a:lstStyle/>
        <a:p>
          <a:endParaRPr lang="es-ES" sz="1200">
            <a:latin typeface="Adobe Caslon Pro"/>
            <a:cs typeface="Adobe Caslon Pro"/>
          </a:endParaRPr>
        </a:p>
      </dgm:t>
    </dgm:pt>
    <dgm:pt modelId="{65DB0102-AD97-3F44-B0BD-F1AEBA1FF815}" type="pres">
      <dgm:prSet presAssocID="{82DBA2C1-099C-EA4B-A585-FAEC40102C7C}" presName="linearFlow" presStyleCnt="0">
        <dgm:presLayoutVars>
          <dgm:dir/>
          <dgm:resizeHandles val="exact"/>
        </dgm:presLayoutVars>
      </dgm:prSet>
      <dgm:spPr/>
    </dgm:pt>
    <dgm:pt modelId="{4503FB37-DE21-2D49-9558-CAFFC9563614}" type="pres">
      <dgm:prSet presAssocID="{40EA5C7E-92BD-C844-91FC-B3148900683A}" presName="composite" presStyleCnt="0"/>
      <dgm:spPr/>
    </dgm:pt>
    <dgm:pt modelId="{3A1F597D-A158-EF4B-A1D4-CF6C4821E343}" type="pres">
      <dgm:prSet presAssocID="{40EA5C7E-92BD-C844-91FC-B3148900683A}" presName="imgShp" presStyleLbl="fgImgPlace1" presStyleIdx="0" presStyleCnt="3"/>
      <dgm:spPr>
        <a:solidFill>
          <a:srgbClr val="398361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66C45C54-E766-3F40-84EE-C5F2B794FF99}" type="pres">
      <dgm:prSet presAssocID="{40EA5C7E-92BD-C844-91FC-B3148900683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1DDD0-A930-9F43-B8B8-DD2264D6AAC5}" type="pres">
      <dgm:prSet presAssocID="{EF497757-6DCB-C24A-8D1B-A9D15D5DF478}" presName="spacing" presStyleCnt="0"/>
      <dgm:spPr/>
    </dgm:pt>
    <dgm:pt modelId="{7F90C03D-B92E-CC4F-A2AD-337A11F7E5AA}" type="pres">
      <dgm:prSet presAssocID="{B9BD585A-08E9-2C42-95A8-27D8C2601CA5}" presName="composite" presStyleCnt="0"/>
      <dgm:spPr/>
    </dgm:pt>
    <dgm:pt modelId="{773B58CB-3288-6F4E-A6AE-C678A26F7A87}" type="pres">
      <dgm:prSet presAssocID="{B9BD585A-08E9-2C42-95A8-27D8C2601CA5}" presName="imgShp" presStyleLbl="fgImgPlace1" presStyleIdx="1" presStyleCnt="3"/>
      <dgm:spPr>
        <a:solidFill>
          <a:srgbClr val="398361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DC546892-45EC-434F-B8BE-E271E639CA46}" type="pres">
      <dgm:prSet presAssocID="{B9BD585A-08E9-2C42-95A8-27D8C2601C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D414F0-0FD9-3A44-847B-FCF0996BACC0}" type="pres">
      <dgm:prSet presAssocID="{9AAB767F-8C3F-D94A-85CC-33419DF32CE2}" presName="spacing" presStyleCnt="0"/>
      <dgm:spPr/>
    </dgm:pt>
    <dgm:pt modelId="{21C71272-0A87-D644-95D0-11806DA3EBF7}" type="pres">
      <dgm:prSet presAssocID="{51A53A45-B4C3-8F40-9A36-CD43A49F2E7A}" presName="composite" presStyleCnt="0"/>
      <dgm:spPr/>
    </dgm:pt>
    <dgm:pt modelId="{21D90DCD-2816-384E-9803-32C50D61C36A}" type="pres">
      <dgm:prSet presAssocID="{51A53A45-B4C3-8F40-9A36-CD43A49F2E7A}" presName="imgShp" presStyleLbl="fgImgPlace1" presStyleIdx="2" presStyleCnt="3"/>
      <dgm:spPr>
        <a:solidFill>
          <a:srgbClr val="398361"/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9EFEDE86-CFFC-FD40-B99D-3F74D8FD4B37}" type="pres">
      <dgm:prSet presAssocID="{51A53A45-B4C3-8F40-9A36-CD43A49F2E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F0E3E8-AB8A-254E-95C6-7BC344113ECE}" srcId="{82DBA2C1-099C-EA4B-A585-FAEC40102C7C}" destId="{40EA5C7E-92BD-C844-91FC-B3148900683A}" srcOrd="0" destOrd="0" parTransId="{0D9C49EE-A856-1B4E-A39F-F72989104F07}" sibTransId="{EF497757-6DCB-C24A-8D1B-A9D15D5DF478}"/>
    <dgm:cxn modelId="{90B64BEF-0A91-194D-B87E-EF2EF8EC6460}" type="presOf" srcId="{51A53A45-B4C3-8F40-9A36-CD43A49F2E7A}" destId="{9EFEDE86-CFFC-FD40-B99D-3F74D8FD4B37}" srcOrd="0" destOrd="0" presId="urn:microsoft.com/office/officeart/2005/8/layout/vList3"/>
    <dgm:cxn modelId="{819CAB48-6FF3-6B46-854A-45BFEF1C8163}" srcId="{82DBA2C1-099C-EA4B-A585-FAEC40102C7C}" destId="{B9BD585A-08E9-2C42-95A8-27D8C2601CA5}" srcOrd="1" destOrd="0" parTransId="{9F08831F-0DB9-6747-BD82-3BB07A5F49B5}" sibTransId="{9AAB767F-8C3F-D94A-85CC-33419DF32CE2}"/>
    <dgm:cxn modelId="{99C8C287-3462-9646-903E-0D9E949DA0DD}" type="presOf" srcId="{82DBA2C1-099C-EA4B-A585-FAEC40102C7C}" destId="{65DB0102-AD97-3F44-B0BD-F1AEBA1FF815}" srcOrd="0" destOrd="0" presId="urn:microsoft.com/office/officeart/2005/8/layout/vList3"/>
    <dgm:cxn modelId="{DDDE8E65-73A8-3049-954D-1AC12E166C6E}" type="presOf" srcId="{40EA5C7E-92BD-C844-91FC-B3148900683A}" destId="{66C45C54-E766-3F40-84EE-C5F2B794FF99}" srcOrd="0" destOrd="0" presId="urn:microsoft.com/office/officeart/2005/8/layout/vList3"/>
    <dgm:cxn modelId="{676EE864-DAF4-A24A-8241-C16DAC9A4CE2}" srcId="{82DBA2C1-099C-EA4B-A585-FAEC40102C7C}" destId="{51A53A45-B4C3-8F40-9A36-CD43A49F2E7A}" srcOrd="2" destOrd="0" parTransId="{338A71A9-6708-9547-A54E-67539AD10D3B}" sibTransId="{D7B0D981-5E1D-F642-91CF-9A0E96B9DF42}"/>
    <dgm:cxn modelId="{203AC111-527D-1B4A-9EFE-573F4BF390F2}" type="presOf" srcId="{B9BD585A-08E9-2C42-95A8-27D8C2601CA5}" destId="{DC546892-45EC-434F-B8BE-E271E639CA46}" srcOrd="0" destOrd="0" presId="urn:microsoft.com/office/officeart/2005/8/layout/vList3"/>
    <dgm:cxn modelId="{1C197CC7-3991-914A-B833-30A85B4EDEC5}" type="presParOf" srcId="{65DB0102-AD97-3F44-B0BD-F1AEBA1FF815}" destId="{4503FB37-DE21-2D49-9558-CAFFC9563614}" srcOrd="0" destOrd="0" presId="urn:microsoft.com/office/officeart/2005/8/layout/vList3"/>
    <dgm:cxn modelId="{4AAB2D03-8E0B-0847-B508-DA0AD2B10DF9}" type="presParOf" srcId="{4503FB37-DE21-2D49-9558-CAFFC9563614}" destId="{3A1F597D-A158-EF4B-A1D4-CF6C4821E343}" srcOrd="0" destOrd="0" presId="urn:microsoft.com/office/officeart/2005/8/layout/vList3"/>
    <dgm:cxn modelId="{9968FBC6-A6BF-344A-8CBC-D28B564A38BC}" type="presParOf" srcId="{4503FB37-DE21-2D49-9558-CAFFC9563614}" destId="{66C45C54-E766-3F40-84EE-C5F2B794FF99}" srcOrd="1" destOrd="0" presId="urn:microsoft.com/office/officeart/2005/8/layout/vList3"/>
    <dgm:cxn modelId="{EAF92476-A416-5942-B3BA-0872DF0F91B8}" type="presParOf" srcId="{65DB0102-AD97-3F44-B0BD-F1AEBA1FF815}" destId="{7F11DDD0-A930-9F43-B8B8-DD2264D6AAC5}" srcOrd="1" destOrd="0" presId="urn:microsoft.com/office/officeart/2005/8/layout/vList3"/>
    <dgm:cxn modelId="{CD92196A-D945-594B-A3C9-6B82F994BF94}" type="presParOf" srcId="{65DB0102-AD97-3F44-B0BD-F1AEBA1FF815}" destId="{7F90C03D-B92E-CC4F-A2AD-337A11F7E5AA}" srcOrd="2" destOrd="0" presId="urn:microsoft.com/office/officeart/2005/8/layout/vList3"/>
    <dgm:cxn modelId="{F7751537-A676-784E-BDC2-BDE9E8143363}" type="presParOf" srcId="{7F90C03D-B92E-CC4F-A2AD-337A11F7E5AA}" destId="{773B58CB-3288-6F4E-A6AE-C678A26F7A87}" srcOrd="0" destOrd="0" presId="urn:microsoft.com/office/officeart/2005/8/layout/vList3"/>
    <dgm:cxn modelId="{55C9F844-BDC7-734F-A1AC-53AEA8E3E266}" type="presParOf" srcId="{7F90C03D-B92E-CC4F-A2AD-337A11F7E5AA}" destId="{DC546892-45EC-434F-B8BE-E271E639CA46}" srcOrd="1" destOrd="0" presId="urn:microsoft.com/office/officeart/2005/8/layout/vList3"/>
    <dgm:cxn modelId="{FE52C6E4-7D7D-7A48-A585-80923CBBAA59}" type="presParOf" srcId="{65DB0102-AD97-3F44-B0BD-F1AEBA1FF815}" destId="{E9D414F0-0FD9-3A44-847B-FCF0996BACC0}" srcOrd="3" destOrd="0" presId="urn:microsoft.com/office/officeart/2005/8/layout/vList3"/>
    <dgm:cxn modelId="{A9E5B02B-33A8-4443-B462-94FC2B21C65C}" type="presParOf" srcId="{65DB0102-AD97-3F44-B0BD-F1AEBA1FF815}" destId="{21C71272-0A87-D644-95D0-11806DA3EBF7}" srcOrd="4" destOrd="0" presId="urn:microsoft.com/office/officeart/2005/8/layout/vList3"/>
    <dgm:cxn modelId="{07658729-8BE4-2D46-B2B1-B64A2781CDD0}" type="presParOf" srcId="{21C71272-0A87-D644-95D0-11806DA3EBF7}" destId="{21D90DCD-2816-384E-9803-32C50D61C36A}" srcOrd="0" destOrd="0" presId="urn:microsoft.com/office/officeart/2005/8/layout/vList3"/>
    <dgm:cxn modelId="{695DD1A9-0EFA-A346-95DE-CE48AB95141E}" type="presParOf" srcId="{21C71272-0A87-D644-95D0-11806DA3EBF7}" destId="{9EFEDE86-CFFC-FD40-B99D-3F74D8FD4B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15E54-97F8-462F-9AF3-03361861A4CE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6BB47-3F7C-4CF3-AD3E-76F08E5F196A}">
      <dgm:prSet phldrT="[Texto]" custT="1"/>
      <dgm:spPr>
        <a:xfrm rot="16200000">
          <a:off x="-18653" y="612422"/>
          <a:ext cx="1710910" cy="486064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sz="1200" dirty="0">
            <a:solidFill>
              <a:srgbClr val="EBF1DD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"/>
            <a:cs typeface=""/>
          </a:endParaRPr>
        </a:p>
      </dgm:t>
    </dgm:pt>
    <dgm:pt modelId="{42C0963E-748D-4329-A426-FAB56C3D07C2}" type="parTrans" cxnId="{77F02EEF-CD99-4A8A-ABBA-EF7B785FF9ED}">
      <dgm:prSet/>
      <dgm:spPr/>
      <dgm:t>
        <a:bodyPr/>
        <a:lstStyle/>
        <a:p>
          <a:endParaRPr lang="en-US" sz="2000"/>
        </a:p>
      </dgm:t>
    </dgm:pt>
    <dgm:pt modelId="{1FED8BE8-5A4C-4E59-9767-9D9B32632B61}" type="sibTrans" cxnId="{77F02EEF-CD99-4A8A-ABBA-EF7B785FF9ED}">
      <dgm:prSet/>
      <dgm:spPr/>
      <dgm:t>
        <a:bodyPr/>
        <a:lstStyle/>
        <a:p>
          <a:endParaRPr lang="en-US" sz="2000"/>
        </a:p>
      </dgm:t>
    </dgm:pt>
    <dgm:pt modelId="{BBEE23ED-F284-49FE-B1CC-1CCA5CDBE7DE}">
      <dgm:prSet phldrT="[Texto]" custT="1"/>
      <dgm:spPr>
        <a:xfrm>
          <a:off x="827766" y="522778"/>
          <a:ext cx="1667871" cy="1330707"/>
        </a:xfrm>
        <a:noFill/>
        <a:ln>
          <a:noFill/>
        </a:ln>
        <a:effectLst/>
        <a:sp3d/>
      </dgm:spPr>
      <dgm:t>
        <a:bodyPr anchor="ctr" anchorCtr="0"/>
        <a:lstStyle/>
        <a:p>
          <a:pPr algn="ctr"/>
          <a:r>
            <a:rPr lang="es-MX" sz="1600" b="0" dirty="0" smtClean="0">
              <a:solidFill>
                <a:srgbClr val="FFFFFF"/>
              </a:solidFill>
              <a:latin typeface="Franklin Gothic Medium"/>
              <a:ea typeface=""/>
              <a:cs typeface=""/>
            </a:rPr>
            <a:t>Iniciativas de Ley o Decreto</a:t>
          </a:r>
        </a:p>
        <a:p>
          <a:pPr algn="ctr"/>
          <a:r>
            <a:rPr lang="es-MX" sz="1050" b="0" i="1" dirty="0" smtClean="0">
              <a:solidFill>
                <a:srgbClr val="FFFFFF"/>
              </a:solidFill>
              <a:latin typeface="Franklin Gothic Medium"/>
              <a:ea typeface=""/>
              <a:cs typeface=""/>
            </a:rPr>
            <a:t>(Sólo para las propuestas presentadas por el Ejecutivo) </a:t>
          </a:r>
          <a:endParaRPr lang="en-US" sz="1050" b="0" i="1" dirty="0">
            <a:solidFill>
              <a:srgbClr val="FFFFFF"/>
            </a:solidFill>
            <a:latin typeface="Franklin Gothic Medium"/>
            <a:ea typeface=""/>
            <a:cs typeface=""/>
          </a:endParaRPr>
        </a:p>
      </dgm:t>
    </dgm:pt>
    <dgm:pt modelId="{9749B357-0FDD-4F67-BEB2-7550C515BBDD}" type="parTrans" cxnId="{FD29F25E-19F0-41EF-B372-B882887EAB9F}">
      <dgm:prSet/>
      <dgm:spPr/>
      <dgm:t>
        <a:bodyPr/>
        <a:lstStyle/>
        <a:p>
          <a:endParaRPr lang="en-US" sz="2000"/>
        </a:p>
      </dgm:t>
    </dgm:pt>
    <dgm:pt modelId="{C0DD3A0B-8057-4AA7-8B61-09538BD9D39F}" type="sibTrans" cxnId="{FD29F25E-19F0-41EF-B372-B882887EAB9F}">
      <dgm:prSet/>
      <dgm:spPr/>
      <dgm:t>
        <a:bodyPr/>
        <a:lstStyle/>
        <a:p>
          <a:endParaRPr lang="en-US" sz="2000"/>
        </a:p>
      </dgm:t>
    </dgm:pt>
    <dgm:pt modelId="{A59E8B43-AFF2-4DBF-974F-CE970FCF262E}">
      <dgm:prSet phldrT="[Texto]" custT="1"/>
      <dgm:spPr>
        <a:xfrm>
          <a:off x="2575692" y="522778"/>
          <a:ext cx="1667871" cy="1330707"/>
        </a:xfrm>
        <a:noFill/>
        <a:ln>
          <a:noFill/>
        </a:ln>
        <a:effectLst/>
        <a:sp3d/>
      </dgm:spPr>
      <dgm:t>
        <a:bodyPr anchor="ctr" anchorCtr="0"/>
        <a:lstStyle/>
        <a:p>
          <a:r>
            <a:rPr lang="es-MX" sz="1600" b="0" dirty="0" smtClean="0">
              <a:solidFill>
                <a:srgbClr val="FFFFFF"/>
              </a:solidFill>
              <a:latin typeface="Franklin Gothic Medium"/>
              <a:ea typeface=""/>
              <a:cs typeface=""/>
            </a:rPr>
            <a:t>Actos Administrativos de Carácter General </a:t>
          </a:r>
          <a:endParaRPr lang="en-US" sz="1600" b="0" dirty="0">
            <a:solidFill>
              <a:srgbClr val="FFFFFF"/>
            </a:solidFill>
            <a:latin typeface="Franklin Gothic Medium"/>
            <a:ea typeface=""/>
            <a:cs typeface=""/>
          </a:endParaRPr>
        </a:p>
      </dgm:t>
    </dgm:pt>
    <dgm:pt modelId="{DD813124-6D6F-483E-99CB-DD30585EA4E1}" type="parTrans" cxnId="{4E5A202B-64BF-46FB-877D-7F3F415AAD59}">
      <dgm:prSet/>
      <dgm:spPr/>
      <dgm:t>
        <a:bodyPr/>
        <a:lstStyle/>
        <a:p>
          <a:endParaRPr lang="en-US" sz="2000"/>
        </a:p>
      </dgm:t>
    </dgm:pt>
    <dgm:pt modelId="{05BD80DE-FE91-419C-9033-1350BBCA8DE5}" type="sibTrans" cxnId="{4E5A202B-64BF-46FB-877D-7F3F415AAD59}">
      <dgm:prSet/>
      <dgm:spPr/>
      <dgm:t>
        <a:bodyPr/>
        <a:lstStyle/>
        <a:p>
          <a:endParaRPr lang="en-US" sz="2000"/>
        </a:p>
      </dgm:t>
    </dgm:pt>
    <dgm:pt modelId="{BB4798BC-1629-4DB7-AFDB-CA3B1CDF3E92}">
      <dgm:prSet phldrT="[Texto]" custT="1"/>
      <dgm:spPr>
        <a:xfrm rot="5400000">
          <a:off x="3869864" y="1099020"/>
          <a:ext cx="1710910" cy="486064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sz="1200" dirty="0">
            <a:solidFill>
              <a:srgbClr val="EBF1DD">
                <a:hueOff val="0"/>
                <a:satOff val="0"/>
                <a:lumOff val="0"/>
                <a:alphaOff val="0"/>
              </a:srgbClr>
            </a:solidFill>
            <a:latin typeface="Franklin Gothic Book"/>
            <a:ea typeface=""/>
            <a:cs typeface=""/>
          </a:endParaRPr>
        </a:p>
      </dgm:t>
    </dgm:pt>
    <dgm:pt modelId="{FD8726A9-715C-4616-9892-BAB461362B51}" type="sibTrans" cxnId="{0C5CD29F-B0A0-43CF-B0E7-9DB4EB49B639}">
      <dgm:prSet/>
      <dgm:spPr/>
      <dgm:t>
        <a:bodyPr/>
        <a:lstStyle/>
        <a:p>
          <a:endParaRPr lang="en-US" sz="2000"/>
        </a:p>
      </dgm:t>
    </dgm:pt>
    <dgm:pt modelId="{94750EAD-A09C-448E-BBC2-D4B7EA496AB1}" type="parTrans" cxnId="{0C5CD29F-B0A0-43CF-B0E7-9DB4EB49B639}">
      <dgm:prSet/>
      <dgm:spPr/>
      <dgm:t>
        <a:bodyPr/>
        <a:lstStyle/>
        <a:p>
          <a:endParaRPr lang="en-US" sz="2000"/>
        </a:p>
      </dgm:t>
    </dgm:pt>
    <dgm:pt modelId="{CF09C835-E7E7-459A-AF56-E2F93602B7DB}" type="pres">
      <dgm:prSet presAssocID="{4A015E54-97F8-462F-9AF3-03361861A4C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0B5F1BC-DB71-4048-BD45-D70067EFBAE4}" type="pres">
      <dgm:prSet presAssocID="{4A015E54-97F8-462F-9AF3-03361861A4CE}" presName="Background" presStyleLbl="node1" presStyleIdx="0" presStyleCnt="1" custScaleX="122876"/>
      <dgm:spPr>
        <a:xfrm>
          <a:off x="746257" y="403964"/>
          <a:ext cx="3583541" cy="1568334"/>
        </a:xfrm>
        <a:prstGeom prst="roundRect">
          <a:avLst/>
        </a:prstGeom>
        <a:solidFill>
          <a:srgbClr val="3E986D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4AEB5F2D-6071-4E72-B8FC-8BDA2FC0567D}" type="pres">
      <dgm:prSet presAssocID="{4A015E54-97F8-462F-9AF3-03361861A4CE}" presName="Divider" presStyleLbl="callout" presStyleIdx="0" presStyleCnt="1" custLinFactX="-5727525" custLinFactNeighborX="-5800000" custLinFactNeighborY="-466"/>
      <dgm:spPr>
        <a:xfrm>
          <a:off x="2538027" y="570303"/>
          <a:ext cx="388" cy="1235657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FB2D4C8-83A4-4967-9EF3-4F19A74051C4}" type="pres">
      <dgm:prSet presAssocID="{4A015E54-97F8-462F-9AF3-03361861A4CE}" presName="ChildText1" presStyleLbl="revTx" presStyleIdx="0" presStyleCnt="0" custScaleX="114771" custScaleY="81169" custLinFactNeighborX="-1165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2A7FC0A-02AA-4718-8539-89A793F63144}" type="pres">
      <dgm:prSet presAssocID="{4A015E54-97F8-462F-9AF3-03361861A4CE}" presName="ChildText2" presStyleLbl="revTx" presStyleIdx="0" presStyleCnt="0" custScaleX="124539" custScaleY="70346" custLinFactNeighborX="1127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9D303C-ED67-420E-980B-EE7BB90E6A2C}" type="pres">
      <dgm:prSet presAssocID="{4A015E54-97F8-462F-9AF3-03361861A4CE}" presName="ParentText1" presStyleLbl="revTx" presStyleIdx="0" presStyleCnt="0">
        <dgm:presLayoutVars>
          <dgm:chMax val="1"/>
          <dgm:chPref val="1"/>
        </dgm:presLayoutVars>
      </dgm:prSet>
      <dgm:spPr>
        <a:prstGeom prst="rightArrow">
          <a:avLst>
            <a:gd name="adj1" fmla="val 49830"/>
            <a:gd name="adj2" fmla="val 60660"/>
          </a:avLst>
        </a:prstGeom>
      </dgm:spPr>
      <dgm:t>
        <a:bodyPr/>
        <a:lstStyle/>
        <a:p>
          <a:endParaRPr lang="en-US"/>
        </a:p>
      </dgm:t>
    </dgm:pt>
    <dgm:pt modelId="{89C2DC89-CEAD-4DFF-8C70-60208448B46E}" type="pres">
      <dgm:prSet presAssocID="{4A015E54-97F8-462F-9AF3-03361861A4CE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2AB2A259-CA06-4A90-8477-F346C6C41EB9}" type="pres">
      <dgm:prSet presAssocID="{4A015E54-97F8-462F-9AF3-03361861A4CE}" presName="ParentText2" presStyleLbl="revTx" presStyleIdx="0" presStyleCnt="0">
        <dgm:presLayoutVars>
          <dgm:chMax val="1"/>
          <dgm:chPref val="1"/>
        </dgm:presLayoutVars>
      </dgm:prSet>
      <dgm:spPr>
        <a:prstGeom prst="rightArrow">
          <a:avLst>
            <a:gd name="adj1" fmla="val 49830"/>
            <a:gd name="adj2" fmla="val 60660"/>
          </a:avLst>
        </a:prstGeom>
      </dgm:spPr>
      <dgm:t>
        <a:bodyPr/>
        <a:lstStyle/>
        <a:p>
          <a:endParaRPr lang="en-US"/>
        </a:p>
      </dgm:t>
    </dgm:pt>
    <dgm:pt modelId="{4E165519-A774-49E2-B5D9-766BE81B5680}" type="pres">
      <dgm:prSet presAssocID="{4A015E54-97F8-462F-9AF3-03361861A4CE}" presName="ParentShape2" presStyleLbl="alignImgPlace1" presStyleIdx="1" presStyleCnt="2" custLinFactX="0" custLinFactNeighborX="100000" custLinFactNeighborY="-10448">
        <dgm:presLayoutVars/>
      </dgm:prSet>
      <dgm:spPr/>
      <dgm:t>
        <a:bodyPr/>
        <a:lstStyle/>
        <a:p>
          <a:endParaRPr lang="en-US"/>
        </a:p>
      </dgm:t>
    </dgm:pt>
  </dgm:ptLst>
  <dgm:cxnLst>
    <dgm:cxn modelId="{8474B3E5-C833-2C4B-80C7-59AA7AC3269D}" type="presOf" srcId="{BB4798BC-1629-4DB7-AFDB-CA3B1CDF3E92}" destId="{2AB2A259-CA06-4A90-8477-F346C6C41EB9}" srcOrd="0" destOrd="0" presId="urn:microsoft.com/office/officeart/2009/3/layout/OpposingIdeas"/>
    <dgm:cxn modelId="{77F02EEF-CD99-4A8A-ABBA-EF7B785FF9ED}" srcId="{4A015E54-97F8-462F-9AF3-03361861A4CE}" destId="{19E6BB47-3F7C-4CF3-AD3E-76F08E5F196A}" srcOrd="0" destOrd="0" parTransId="{42C0963E-748D-4329-A426-FAB56C3D07C2}" sibTransId="{1FED8BE8-5A4C-4E59-9767-9D9B32632B61}"/>
    <dgm:cxn modelId="{780E87FE-23EE-3546-BF1D-AA7B06591354}" type="presOf" srcId="{19E6BB47-3F7C-4CF3-AD3E-76F08E5F196A}" destId="{BE9D303C-ED67-420E-980B-EE7BB90E6A2C}" srcOrd="0" destOrd="0" presId="urn:microsoft.com/office/officeart/2009/3/layout/OpposingIdeas"/>
    <dgm:cxn modelId="{41488A40-5710-8241-B173-03FD75AE2A15}" type="presOf" srcId="{BB4798BC-1629-4DB7-AFDB-CA3B1CDF3E92}" destId="{4E165519-A774-49E2-B5D9-766BE81B5680}" srcOrd="1" destOrd="0" presId="urn:microsoft.com/office/officeart/2009/3/layout/OpposingIdeas"/>
    <dgm:cxn modelId="{4E5A202B-64BF-46FB-877D-7F3F415AAD59}" srcId="{BB4798BC-1629-4DB7-AFDB-CA3B1CDF3E92}" destId="{A59E8B43-AFF2-4DBF-974F-CE970FCF262E}" srcOrd="0" destOrd="0" parTransId="{DD813124-6D6F-483E-99CB-DD30585EA4E1}" sibTransId="{05BD80DE-FE91-419C-9033-1350BBCA8DE5}"/>
    <dgm:cxn modelId="{FD29F25E-19F0-41EF-B372-B882887EAB9F}" srcId="{19E6BB47-3F7C-4CF3-AD3E-76F08E5F196A}" destId="{BBEE23ED-F284-49FE-B1CC-1CCA5CDBE7DE}" srcOrd="0" destOrd="0" parTransId="{9749B357-0FDD-4F67-BEB2-7550C515BBDD}" sibTransId="{C0DD3A0B-8057-4AA7-8B61-09538BD9D39F}"/>
    <dgm:cxn modelId="{CFE8B29A-0489-9549-B534-2F217B87C882}" type="presOf" srcId="{BBEE23ED-F284-49FE-B1CC-1CCA5CDBE7DE}" destId="{DFB2D4C8-83A4-4967-9EF3-4F19A74051C4}" srcOrd="0" destOrd="0" presId="urn:microsoft.com/office/officeart/2009/3/layout/OpposingIdeas"/>
    <dgm:cxn modelId="{9F1F44A8-CBFC-F94F-A9DE-5BC569243A4F}" type="presOf" srcId="{4A015E54-97F8-462F-9AF3-03361861A4CE}" destId="{CF09C835-E7E7-459A-AF56-E2F93602B7DB}" srcOrd="0" destOrd="0" presId="urn:microsoft.com/office/officeart/2009/3/layout/OpposingIdeas"/>
    <dgm:cxn modelId="{B0692678-AB9B-1C4D-9E72-2E642595C087}" type="presOf" srcId="{19E6BB47-3F7C-4CF3-AD3E-76F08E5F196A}" destId="{89C2DC89-CEAD-4DFF-8C70-60208448B46E}" srcOrd="1" destOrd="0" presId="urn:microsoft.com/office/officeart/2009/3/layout/OpposingIdeas"/>
    <dgm:cxn modelId="{F997BFDD-DF32-FF43-894D-2B58F0B80D26}" type="presOf" srcId="{A59E8B43-AFF2-4DBF-974F-CE970FCF262E}" destId="{32A7FC0A-02AA-4718-8539-89A793F63144}" srcOrd="0" destOrd="0" presId="urn:microsoft.com/office/officeart/2009/3/layout/OpposingIdeas"/>
    <dgm:cxn modelId="{0C5CD29F-B0A0-43CF-B0E7-9DB4EB49B639}" srcId="{4A015E54-97F8-462F-9AF3-03361861A4CE}" destId="{BB4798BC-1629-4DB7-AFDB-CA3B1CDF3E92}" srcOrd="1" destOrd="0" parTransId="{94750EAD-A09C-448E-BBC2-D4B7EA496AB1}" sibTransId="{FD8726A9-715C-4616-9892-BAB461362B51}"/>
    <dgm:cxn modelId="{3897FEDB-A5A7-5A4B-98C4-5F82EF944E91}" type="presParOf" srcId="{CF09C835-E7E7-459A-AF56-E2F93602B7DB}" destId="{D0B5F1BC-DB71-4048-BD45-D70067EFBAE4}" srcOrd="0" destOrd="0" presId="urn:microsoft.com/office/officeart/2009/3/layout/OpposingIdeas"/>
    <dgm:cxn modelId="{1E3616FD-A177-5C4C-8555-D00B387CFAA0}" type="presParOf" srcId="{CF09C835-E7E7-459A-AF56-E2F93602B7DB}" destId="{4AEB5F2D-6071-4E72-B8FC-8BDA2FC0567D}" srcOrd="1" destOrd="0" presId="urn:microsoft.com/office/officeart/2009/3/layout/OpposingIdeas"/>
    <dgm:cxn modelId="{FED370FE-BB1A-B04B-9FA7-09425B29D434}" type="presParOf" srcId="{CF09C835-E7E7-459A-AF56-E2F93602B7DB}" destId="{DFB2D4C8-83A4-4967-9EF3-4F19A74051C4}" srcOrd="2" destOrd="0" presId="urn:microsoft.com/office/officeart/2009/3/layout/OpposingIdeas"/>
    <dgm:cxn modelId="{56786FB3-442B-EA45-BDF9-CF461EC67D9E}" type="presParOf" srcId="{CF09C835-E7E7-459A-AF56-E2F93602B7DB}" destId="{32A7FC0A-02AA-4718-8539-89A793F63144}" srcOrd="3" destOrd="0" presId="urn:microsoft.com/office/officeart/2009/3/layout/OpposingIdeas"/>
    <dgm:cxn modelId="{85F03E39-C2A6-F748-BE90-76179B26C0C8}" type="presParOf" srcId="{CF09C835-E7E7-459A-AF56-E2F93602B7DB}" destId="{BE9D303C-ED67-420E-980B-EE7BB90E6A2C}" srcOrd="4" destOrd="0" presId="urn:microsoft.com/office/officeart/2009/3/layout/OpposingIdeas"/>
    <dgm:cxn modelId="{6C43B34B-DF1F-A740-98DD-F6E076670415}" type="presParOf" srcId="{CF09C835-E7E7-459A-AF56-E2F93602B7DB}" destId="{89C2DC89-CEAD-4DFF-8C70-60208448B46E}" srcOrd="5" destOrd="0" presId="urn:microsoft.com/office/officeart/2009/3/layout/OpposingIdeas"/>
    <dgm:cxn modelId="{912757AD-5B2A-924C-BB7D-4F231863D5C8}" type="presParOf" srcId="{CF09C835-E7E7-459A-AF56-E2F93602B7DB}" destId="{2AB2A259-CA06-4A90-8477-F346C6C41EB9}" srcOrd="6" destOrd="0" presId="urn:microsoft.com/office/officeart/2009/3/layout/OpposingIdeas"/>
    <dgm:cxn modelId="{31FA7602-9C6C-654F-BEF8-6CBD335CC3E6}" type="presParOf" srcId="{CF09C835-E7E7-459A-AF56-E2F93602B7DB}" destId="{4E165519-A774-49E2-B5D9-766BE81B568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C3211-DC9D-7740-BB6F-FC806A42CD1E}" type="doc">
      <dgm:prSet loTypeId="urn:microsoft.com/office/officeart/2005/8/layout/default" loCatId="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1B8DF69-1748-EF47-A8F2-84A90EC4580F}">
      <dgm:prSet custT="1"/>
      <dgm:spPr>
        <a:solidFill>
          <a:srgbClr val="43A375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s-E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Estándares técnicos, obligatorios y voluntarios (</a:t>
          </a:r>
          <a:r>
            <a:rPr lang="es-ES" sz="18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NOM’s</a:t>
          </a:r>
          <a:r>
            <a:rPr lang="es-E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 y NMX en México)</a:t>
          </a:r>
          <a:endParaRPr lang="es-ES" sz="18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875151A-4742-4A40-B35F-2A55B255C359}" type="parTrans" cxnId="{1CEFCD00-0245-594B-86FC-2D60CAD791C7}">
      <dgm:prSet/>
      <dgm:spPr/>
      <dgm:t>
        <a:bodyPr/>
        <a:lstStyle/>
        <a:p>
          <a:endParaRPr lang="es-ES"/>
        </a:p>
      </dgm:t>
    </dgm:pt>
    <dgm:pt modelId="{C2DC9060-FC33-5E45-B69A-AEB887768A46}" type="sibTrans" cxnId="{1CEFCD00-0245-594B-86FC-2D60CAD791C7}">
      <dgm:prSet/>
      <dgm:spPr/>
      <dgm:t>
        <a:bodyPr/>
        <a:lstStyle/>
        <a:p>
          <a:endParaRPr lang="es-ES"/>
        </a:p>
      </dgm:t>
    </dgm:pt>
    <dgm:pt modelId="{41C11FF8-E667-2D4B-A98C-2D7033F82A5D}">
      <dgm:prSet custT="1"/>
      <dgm:spPr>
        <a:solidFill>
          <a:srgbClr val="3E986D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s-E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Especificaciones, atributos, directrices, características o prescripciones aplicables a un producto, proceso, instalación, sistema, actividad, servicio o método de producción u operación</a:t>
          </a:r>
          <a:endParaRPr lang="es-ES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E13CA22-8E00-3040-AC57-B3DCE131E7E6}" type="parTrans" cxnId="{55698D53-C66B-6A46-8A47-BE688C1E80C1}">
      <dgm:prSet/>
      <dgm:spPr/>
      <dgm:t>
        <a:bodyPr/>
        <a:lstStyle/>
        <a:p>
          <a:endParaRPr lang="es-ES"/>
        </a:p>
      </dgm:t>
    </dgm:pt>
    <dgm:pt modelId="{35E2F928-0EDB-5F47-A686-C7E982BEA1B0}" type="sibTrans" cxnId="{55698D53-C66B-6A46-8A47-BE688C1E80C1}">
      <dgm:prSet/>
      <dgm:spPr/>
      <dgm:t>
        <a:bodyPr/>
        <a:lstStyle/>
        <a:p>
          <a:endParaRPr lang="es-ES"/>
        </a:p>
      </dgm:t>
    </dgm:pt>
    <dgm:pt modelId="{F9F2C218-1877-3A47-A1B7-902FFA7B1AD1}">
      <dgm:prSet custT="1"/>
      <dgm:spPr>
        <a:solidFill>
          <a:srgbClr val="35835E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s-ES" sz="2000" dirty="0" smtClean="0">
              <a:solidFill>
                <a:schemeClr val="bg1"/>
              </a:solidFill>
              <a:latin typeface="Century Gothic" panose="020B0502020202020204" pitchFamily="34" charset="0"/>
            </a:rPr>
            <a:t>Terminología, simbología, embalaje, marcado o etiquetado</a:t>
          </a:r>
          <a:endParaRPr lang="es-ES" sz="20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600D153-4C1E-0149-B3F6-D7955218BF10}" type="parTrans" cxnId="{E0E1AA0B-1FE7-7440-94C9-A786DAF2885A}">
      <dgm:prSet/>
      <dgm:spPr/>
      <dgm:t>
        <a:bodyPr/>
        <a:lstStyle/>
        <a:p>
          <a:endParaRPr lang="es-ES"/>
        </a:p>
      </dgm:t>
    </dgm:pt>
    <dgm:pt modelId="{26966E90-FEDC-B449-A206-308F4516134D}" type="sibTrans" cxnId="{E0E1AA0B-1FE7-7440-94C9-A786DAF2885A}">
      <dgm:prSet/>
      <dgm:spPr/>
      <dgm:t>
        <a:bodyPr/>
        <a:lstStyle/>
        <a:p>
          <a:endParaRPr lang="es-ES"/>
        </a:p>
      </dgm:t>
    </dgm:pt>
    <dgm:pt modelId="{A36C870E-7A14-E743-931F-4ABF641AB28A}">
      <dgm:prSet custT="1"/>
      <dgm:spPr>
        <a:solidFill>
          <a:srgbClr val="2D6D4F"/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s-ES" sz="2000" dirty="0" smtClean="0">
              <a:solidFill>
                <a:schemeClr val="bg1"/>
              </a:solidFill>
              <a:latin typeface="Century Gothic" panose="020B0502020202020204" pitchFamily="34" charset="0"/>
            </a:rPr>
            <a:t>Proteger a la población / promover competitividad</a:t>
          </a:r>
          <a:endParaRPr lang="es-ES" sz="20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48CFD52-3974-6E47-B835-7D00CEEB4B90}" type="parTrans" cxnId="{5F708319-29C2-9749-B48C-220285862948}">
      <dgm:prSet/>
      <dgm:spPr/>
      <dgm:t>
        <a:bodyPr/>
        <a:lstStyle/>
        <a:p>
          <a:endParaRPr lang="es-ES"/>
        </a:p>
      </dgm:t>
    </dgm:pt>
    <dgm:pt modelId="{9AE76A07-4F57-3F43-B190-F821AA3C9033}" type="sibTrans" cxnId="{5F708319-29C2-9749-B48C-220285862948}">
      <dgm:prSet/>
      <dgm:spPr/>
      <dgm:t>
        <a:bodyPr/>
        <a:lstStyle/>
        <a:p>
          <a:endParaRPr lang="es-ES"/>
        </a:p>
      </dgm:t>
    </dgm:pt>
    <dgm:pt modelId="{DB9F53F4-9A98-F346-B8D9-186F6849FE7E}" type="pres">
      <dgm:prSet presAssocID="{882C3211-DC9D-7740-BB6F-FC806A42CD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4244BA5-4FEE-9D4D-9DCF-48827F9DC60B}" type="pres">
      <dgm:prSet presAssocID="{E1B8DF69-1748-EF47-A8F2-84A90EC4580F}" presName="node" presStyleLbl="node1" presStyleIdx="0" presStyleCnt="4" custLinFactNeighborX="1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7D0788-6515-8E43-A4BD-965A773D6235}" type="pres">
      <dgm:prSet presAssocID="{C2DC9060-FC33-5E45-B69A-AEB887768A46}" presName="sibTrans" presStyleCnt="0"/>
      <dgm:spPr/>
      <dgm:t>
        <a:bodyPr/>
        <a:lstStyle/>
        <a:p>
          <a:endParaRPr lang="es-ES_tradnl"/>
        </a:p>
      </dgm:t>
    </dgm:pt>
    <dgm:pt modelId="{29BD9F44-5E39-4B4F-9A16-7EB2D18F6789}" type="pres">
      <dgm:prSet presAssocID="{41C11FF8-E667-2D4B-A98C-2D7033F82A5D}" presName="node" presStyleLbl="node1" presStyleIdx="1" presStyleCnt="4" custLinFactNeighborX="1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161A0-AF41-4D4C-9254-A9E6B35CCE16}" type="pres">
      <dgm:prSet presAssocID="{35E2F928-0EDB-5F47-A686-C7E982BEA1B0}" presName="sibTrans" presStyleCnt="0"/>
      <dgm:spPr/>
      <dgm:t>
        <a:bodyPr/>
        <a:lstStyle/>
        <a:p>
          <a:endParaRPr lang="es-ES_tradnl"/>
        </a:p>
      </dgm:t>
    </dgm:pt>
    <dgm:pt modelId="{424DD280-9D38-8E47-946E-BD51A383B4F8}" type="pres">
      <dgm:prSet presAssocID="{F9F2C218-1877-3A47-A1B7-902FFA7B1AD1}" presName="node" presStyleLbl="node1" presStyleIdx="2" presStyleCnt="4" custLinFactNeighborX="1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ECDBA-C8CD-204F-9CE0-94F3822718CD}" type="pres">
      <dgm:prSet presAssocID="{26966E90-FEDC-B449-A206-308F4516134D}" presName="sibTrans" presStyleCnt="0"/>
      <dgm:spPr/>
      <dgm:t>
        <a:bodyPr/>
        <a:lstStyle/>
        <a:p>
          <a:endParaRPr lang="es-ES_tradnl"/>
        </a:p>
      </dgm:t>
    </dgm:pt>
    <dgm:pt modelId="{0B74955E-16FE-9A4A-A86B-04F985B956D3}" type="pres">
      <dgm:prSet presAssocID="{A36C870E-7A14-E743-931F-4ABF641AB28A}" presName="node" presStyleLbl="node1" presStyleIdx="3" presStyleCnt="4" custLinFactNeighborX="1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EFCD00-0245-594B-86FC-2D60CAD791C7}" srcId="{882C3211-DC9D-7740-BB6F-FC806A42CD1E}" destId="{E1B8DF69-1748-EF47-A8F2-84A90EC4580F}" srcOrd="0" destOrd="0" parTransId="{4875151A-4742-4A40-B35F-2A55B255C359}" sibTransId="{C2DC9060-FC33-5E45-B69A-AEB887768A46}"/>
    <dgm:cxn modelId="{1B38A0E0-32A9-1D48-B8E2-0DE17065F748}" type="presOf" srcId="{F9F2C218-1877-3A47-A1B7-902FFA7B1AD1}" destId="{424DD280-9D38-8E47-946E-BD51A383B4F8}" srcOrd="0" destOrd="0" presId="urn:microsoft.com/office/officeart/2005/8/layout/default"/>
    <dgm:cxn modelId="{5F708319-29C2-9749-B48C-220285862948}" srcId="{882C3211-DC9D-7740-BB6F-FC806A42CD1E}" destId="{A36C870E-7A14-E743-931F-4ABF641AB28A}" srcOrd="3" destOrd="0" parTransId="{C48CFD52-3974-6E47-B835-7D00CEEB4B90}" sibTransId="{9AE76A07-4F57-3F43-B190-F821AA3C9033}"/>
    <dgm:cxn modelId="{A74B7467-F06F-A441-8F27-1340361D77AC}" type="presOf" srcId="{882C3211-DC9D-7740-BB6F-FC806A42CD1E}" destId="{DB9F53F4-9A98-F346-B8D9-186F6849FE7E}" srcOrd="0" destOrd="0" presId="urn:microsoft.com/office/officeart/2005/8/layout/default"/>
    <dgm:cxn modelId="{2D74F85D-CD7A-5949-83DE-BC8C36A4739E}" type="presOf" srcId="{A36C870E-7A14-E743-931F-4ABF641AB28A}" destId="{0B74955E-16FE-9A4A-A86B-04F985B956D3}" srcOrd="0" destOrd="0" presId="urn:microsoft.com/office/officeart/2005/8/layout/default"/>
    <dgm:cxn modelId="{E0E1AA0B-1FE7-7440-94C9-A786DAF2885A}" srcId="{882C3211-DC9D-7740-BB6F-FC806A42CD1E}" destId="{F9F2C218-1877-3A47-A1B7-902FFA7B1AD1}" srcOrd="2" destOrd="0" parTransId="{1600D153-4C1E-0149-B3F6-D7955218BF10}" sibTransId="{26966E90-FEDC-B449-A206-308F4516134D}"/>
    <dgm:cxn modelId="{F460EA54-1CAF-144F-B780-9F7568370D7E}" type="presOf" srcId="{E1B8DF69-1748-EF47-A8F2-84A90EC4580F}" destId="{74244BA5-4FEE-9D4D-9DCF-48827F9DC60B}" srcOrd="0" destOrd="0" presId="urn:microsoft.com/office/officeart/2005/8/layout/default"/>
    <dgm:cxn modelId="{55698D53-C66B-6A46-8A47-BE688C1E80C1}" srcId="{882C3211-DC9D-7740-BB6F-FC806A42CD1E}" destId="{41C11FF8-E667-2D4B-A98C-2D7033F82A5D}" srcOrd="1" destOrd="0" parTransId="{7E13CA22-8E00-3040-AC57-B3DCE131E7E6}" sibTransId="{35E2F928-0EDB-5F47-A686-C7E982BEA1B0}"/>
    <dgm:cxn modelId="{B6C7B46C-0327-B341-B34A-F734DF8B0CF3}" type="presOf" srcId="{41C11FF8-E667-2D4B-A98C-2D7033F82A5D}" destId="{29BD9F44-5E39-4B4F-9A16-7EB2D18F6789}" srcOrd="0" destOrd="0" presId="urn:microsoft.com/office/officeart/2005/8/layout/default"/>
    <dgm:cxn modelId="{B6A249A4-7255-6E45-9865-0A4C9D6CA694}" type="presParOf" srcId="{DB9F53F4-9A98-F346-B8D9-186F6849FE7E}" destId="{74244BA5-4FEE-9D4D-9DCF-48827F9DC60B}" srcOrd="0" destOrd="0" presId="urn:microsoft.com/office/officeart/2005/8/layout/default"/>
    <dgm:cxn modelId="{5CE07A14-A36C-494C-B940-AD78E54A8F67}" type="presParOf" srcId="{DB9F53F4-9A98-F346-B8D9-186F6849FE7E}" destId="{9F7D0788-6515-8E43-A4BD-965A773D6235}" srcOrd="1" destOrd="0" presId="urn:microsoft.com/office/officeart/2005/8/layout/default"/>
    <dgm:cxn modelId="{12F237D7-C0A5-FC45-ACA0-6AD150920BC6}" type="presParOf" srcId="{DB9F53F4-9A98-F346-B8D9-186F6849FE7E}" destId="{29BD9F44-5E39-4B4F-9A16-7EB2D18F6789}" srcOrd="2" destOrd="0" presId="urn:microsoft.com/office/officeart/2005/8/layout/default"/>
    <dgm:cxn modelId="{FE4202D6-94D0-574B-B186-8D664E2F6CF3}" type="presParOf" srcId="{DB9F53F4-9A98-F346-B8D9-186F6849FE7E}" destId="{36D161A0-AF41-4D4C-9254-A9E6B35CCE16}" srcOrd="3" destOrd="0" presId="urn:microsoft.com/office/officeart/2005/8/layout/default"/>
    <dgm:cxn modelId="{12268CCB-4574-6148-B125-D7F6A241AB26}" type="presParOf" srcId="{DB9F53F4-9A98-F346-B8D9-186F6849FE7E}" destId="{424DD280-9D38-8E47-946E-BD51A383B4F8}" srcOrd="4" destOrd="0" presId="urn:microsoft.com/office/officeart/2005/8/layout/default"/>
    <dgm:cxn modelId="{9B7B8962-6492-E04D-B203-26DC953F1373}" type="presParOf" srcId="{DB9F53F4-9A98-F346-B8D9-186F6849FE7E}" destId="{765ECDBA-C8CD-204F-9CE0-94F3822718CD}" srcOrd="5" destOrd="0" presId="urn:microsoft.com/office/officeart/2005/8/layout/default"/>
    <dgm:cxn modelId="{F08DA5FE-9E64-9248-BC47-7E7393ACD1E5}" type="presParOf" srcId="{DB9F53F4-9A98-F346-B8D9-186F6849FE7E}" destId="{0B74955E-16FE-9A4A-A86B-04F985B956D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D5E6F-2605-9A44-BEED-447890C24E02}" type="doc">
      <dgm:prSet loTypeId="urn:microsoft.com/office/officeart/2008/layout/LinedList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FC600FE-7CDF-0542-A3A5-752914C42EB0}">
      <dgm:prSet phldrT="[Texto]" custT="1"/>
      <dgm:spPr/>
      <dgm:t>
        <a:bodyPr anchor="ctr" anchorCtr="0"/>
        <a:lstStyle/>
        <a:p>
          <a:pPr algn="ctr"/>
          <a:r>
            <a:rPr lang="es-ES" sz="2000" b="0" dirty="0" err="1" smtClean="0">
              <a:latin typeface="Century Gothic" panose="020B0502020202020204" pitchFamily="34" charset="0"/>
              <a:cs typeface="Adobe Caslon Pro"/>
            </a:rPr>
            <a:t>NOM’s</a:t>
          </a:r>
          <a:endParaRPr lang="es-ES" sz="2000" b="0" dirty="0">
            <a:latin typeface="Century Gothic" panose="020B0502020202020204" pitchFamily="34" charset="0"/>
            <a:cs typeface="Adobe Caslon Pro"/>
          </a:endParaRPr>
        </a:p>
      </dgm:t>
    </dgm:pt>
    <dgm:pt modelId="{D0A8C662-F26B-0F4E-A9B3-D20FC7E5E645}" type="parTrans" cxnId="{500BFE7E-A0AD-2F45-8BED-94233F155B7B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5F6A39AB-CFDC-4741-85ED-E8D7E2794E68}" type="sibTrans" cxnId="{500BFE7E-A0AD-2F45-8BED-94233F155B7B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D3521CAC-A618-8646-8783-D722552089A8}">
      <dgm:prSet phldrT="[Texto]" custT="1"/>
      <dgm:spPr/>
      <dgm:t>
        <a:bodyPr anchor="ctr" anchorCtr="0"/>
        <a:lstStyle/>
        <a:p>
          <a:r>
            <a:rPr lang="es-ES" sz="1800" dirty="0" smtClean="0">
              <a:latin typeface="Century Gothic" panose="020B0502020202020204" pitchFamily="34" charset="0"/>
              <a:cs typeface="Adobe Caslon Pro"/>
            </a:rPr>
            <a:t>Proteger la salud y la vida</a:t>
          </a:r>
          <a:endParaRPr lang="es-ES" sz="1800" dirty="0">
            <a:latin typeface="Century Gothic" panose="020B0502020202020204" pitchFamily="34" charset="0"/>
            <a:cs typeface="Adobe Caslon Pro"/>
          </a:endParaRPr>
        </a:p>
      </dgm:t>
    </dgm:pt>
    <dgm:pt modelId="{94869AA5-396B-AF40-B9EE-E0E23883E4FF}" type="parTrans" cxnId="{7884574B-1D60-3749-8DEC-C3E9C1C5A16B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DC8E2577-42FD-274B-8E68-DFE422CF342B}" type="sibTrans" cxnId="{7884574B-1D60-3749-8DEC-C3E9C1C5A16B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881FE08F-E21F-6143-98AA-323E0792AABE}">
      <dgm:prSet phldrT="[Texto]" custT="1"/>
      <dgm:spPr/>
      <dgm:t>
        <a:bodyPr anchor="ctr" anchorCtr="0"/>
        <a:lstStyle/>
        <a:p>
          <a:r>
            <a:rPr lang="es-ES" sz="1800" dirty="0" smtClean="0">
              <a:latin typeface="Century Gothic" panose="020B0502020202020204" pitchFamily="34" charset="0"/>
              <a:cs typeface="Adobe Caslon Pro"/>
            </a:rPr>
            <a:t>Seguridad de los consumidores</a:t>
          </a:r>
          <a:endParaRPr lang="es-ES" sz="1800" dirty="0">
            <a:latin typeface="Century Gothic" panose="020B0502020202020204" pitchFamily="34" charset="0"/>
            <a:cs typeface="Adobe Caslon Pro"/>
          </a:endParaRPr>
        </a:p>
      </dgm:t>
    </dgm:pt>
    <dgm:pt modelId="{2154F93A-F720-CB42-A878-E180D4D1AB2C}" type="parTrans" cxnId="{F0498EAC-3305-CC40-A4A2-CA4169B9ECF0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3477344A-9372-D54E-BB70-058CC904FF12}" type="sibTrans" cxnId="{F0498EAC-3305-CC40-A4A2-CA4169B9ECF0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699C6B76-E85A-4A48-BECB-8B6DEC8AE6EB}">
      <dgm:prSet phldrT="[Texto]" custT="1"/>
      <dgm:spPr/>
      <dgm:t>
        <a:bodyPr anchor="ctr" anchorCtr="0"/>
        <a:lstStyle/>
        <a:p>
          <a:r>
            <a:rPr lang="es-ES" sz="1800" dirty="0" smtClean="0">
              <a:latin typeface="Century Gothic" panose="020B0502020202020204" pitchFamily="34" charset="0"/>
              <a:cs typeface="Adobe Caslon Pro"/>
            </a:rPr>
            <a:t>Reducir riesgos al medio ambiente</a:t>
          </a:r>
          <a:endParaRPr lang="es-ES" sz="1800" dirty="0">
            <a:latin typeface="Century Gothic" panose="020B0502020202020204" pitchFamily="34" charset="0"/>
            <a:cs typeface="Adobe Caslon Pro"/>
          </a:endParaRPr>
        </a:p>
      </dgm:t>
    </dgm:pt>
    <dgm:pt modelId="{50B5DEA5-2F40-284A-BB38-C74B4A815DBF}" type="parTrans" cxnId="{7F24B8C3-2025-F04F-95EA-77D1F388C805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37028F01-4816-E34A-AF77-0F9527410E8F}" type="sibTrans" cxnId="{7F24B8C3-2025-F04F-95EA-77D1F388C805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C03DE8A0-5663-AA4F-BC61-7DA9BC730D96}">
      <dgm:prSet phldrT="[Texto]" custT="1"/>
      <dgm:spPr/>
      <dgm:t>
        <a:bodyPr anchor="ctr" anchorCtr="0"/>
        <a:lstStyle/>
        <a:p>
          <a:r>
            <a:rPr lang="es-ES" sz="1800" dirty="0" smtClean="0">
              <a:latin typeface="Century Gothic" panose="020B0502020202020204" pitchFamily="34" charset="0"/>
              <a:cs typeface="Adobe Caslon Pro"/>
            </a:rPr>
            <a:t>Condiciones óptimas para la prestación de servicios</a:t>
          </a:r>
          <a:endParaRPr lang="es-ES" sz="1800" dirty="0">
            <a:latin typeface="Century Gothic" panose="020B0502020202020204" pitchFamily="34" charset="0"/>
            <a:cs typeface="Adobe Caslon Pro"/>
          </a:endParaRPr>
        </a:p>
      </dgm:t>
    </dgm:pt>
    <dgm:pt modelId="{EB321AE7-BBD0-AF43-91F4-9AF1302F46D6}" type="parTrans" cxnId="{93726ACB-45D3-A744-8FA5-10618F7BF78E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F90DC059-1295-304F-905C-2C8696F9322A}" type="sibTrans" cxnId="{93726ACB-45D3-A744-8FA5-10618F7BF78E}">
      <dgm:prSet/>
      <dgm:spPr/>
      <dgm:t>
        <a:bodyPr/>
        <a:lstStyle/>
        <a:p>
          <a:endParaRPr lang="es-ES">
            <a:solidFill>
              <a:schemeClr val="bg1">
                <a:lumMod val="50000"/>
              </a:schemeClr>
            </a:solidFill>
            <a:latin typeface="Century Gothic" panose="020B0502020202020204" pitchFamily="34" charset="0"/>
            <a:cs typeface="Adobe Caslon Pro"/>
          </a:endParaRPr>
        </a:p>
      </dgm:t>
    </dgm:pt>
    <dgm:pt modelId="{F581E54E-7084-D248-B31A-FCE889A7DC8B}">
      <dgm:prSet phldrT="[Texto]" custT="1"/>
      <dgm:spPr/>
      <dgm:t>
        <a:bodyPr anchor="ctr" anchorCtr="0"/>
        <a:lstStyle/>
        <a:p>
          <a:r>
            <a:rPr lang="es-ES" sz="1800" dirty="0" smtClean="0">
              <a:latin typeface="Century Gothic" panose="020B0502020202020204" pitchFamily="34" charset="0"/>
              <a:cs typeface="Adobe Caslon Pro"/>
            </a:rPr>
            <a:t>Eliminar información asimétrica</a:t>
          </a:r>
          <a:endParaRPr lang="es-ES" sz="1800" dirty="0">
            <a:latin typeface="Century Gothic" panose="020B0502020202020204" pitchFamily="34" charset="0"/>
            <a:cs typeface="Adobe Caslon Pro"/>
          </a:endParaRPr>
        </a:p>
      </dgm:t>
    </dgm:pt>
    <dgm:pt modelId="{A5D7F28D-1C0C-024F-9C9D-D4C5EEB43D3E}" type="parTrans" cxnId="{47C19EA3-EF4C-9744-8D73-1A5E95582A9C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5787542E-7534-6941-9919-F3A4910B0F2C}" type="sibTrans" cxnId="{47C19EA3-EF4C-9744-8D73-1A5E95582A9C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0AEBDE79-5288-CD4B-9B3C-783437AADDB4}">
      <dgm:prSet phldrT="[Texto]" custT="1"/>
      <dgm:spPr/>
      <dgm:t>
        <a:bodyPr anchor="ctr" anchorCtr="0"/>
        <a:lstStyle/>
        <a:p>
          <a:r>
            <a:rPr lang="es-ES" sz="1800" dirty="0" smtClean="0">
              <a:latin typeface="Century Gothic" panose="020B0502020202020204" pitchFamily="34" charset="0"/>
              <a:cs typeface="Adobe Caslon Pro"/>
            </a:rPr>
            <a:t>Señalizar y posicionar productos y servicios competitivos en el mercado</a:t>
          </a:r>
          <a:endParaRPr lang="es-ES" sz="1800" dirty="0">
            <a:latin typeface="Century Gothic" panose="020B0502020202020204" pitchFamily="34" charset="0"/>
            <a:cs typeface="Adobe Caslon Pro"/>
          </a:endParaRPr>
        </a:p>
      </dgm:t>
    </dgm:pt>
    <dgm:pt modelId="{995AFF3D-04A1-024E-B1C1-00ACBEC9D8CF}" type="parTrans" cxnId="{E84FC609-4336-9142-A76C-24ADB191133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4F8716C0-E711-D94C-BC7C-A40ED87DD27D}" type="sibTrans" cxnId="{E84FC609-4336-9142-A76C-24ADB191133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64A4DC62-1D30-C54A-B398-AAF88E7C51F7}" type="pres">
      <dgm:prSet presAssocID="{585D5E6F-2605-9A44-BEED-447890C24E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9E6D9B2C-9DE9-524C-A3A7-9B093792512C}" type="pres">
      <dgm:prSet presAssocID="{AFC600FE-7CDF-0542-A3A5-752914C42EB0}" presName="thickLine" presStyleLbl="alignNode1" presStyleIdx="0" presStyleCnt="1"/>
      <dgm:spPr>
        <a:ln>
          <a:noFill/>
        </a:ln>
      </dgm:spPr>
      <dgm:t>
        <a:bodyPr/>
        <a:lstStyle/>
        <a:p>
          <a:endParaRPr lang="es-ES_tradnl"/>
        </a:p>
      </dgm:t>
    </dgm:pt>
    <dgm:pt modelId="{45404F5F-505B-3D46-A281-F1025AD39FC6}" type="pres">
      <dgm:prSet presAssocID="{AFC600FE-7CDF-0542-A3A5-752914C42EB0}" presName="horz1" presStyleCnt="0"/>
      <dgm:spPr/>
      <dgm:t>
        <a:bodyPr/>
        <a:lstStyle/>
        <a:p>
          <a:endParaRPr lang="es-ES_tradnl"/>
        </a:p>
      </dgm:t>
    </dgm:pt>
    <dgm:pt modelId="{72681012-23EB-1E47-A511-E744F28B7035}" type="pres">
      <dgm:prSet presAssocID="{AFC600FE-7CDF-0542-A3A5-752914C42EB0}" presName="tx1" presStyleLbl="revTx" presStyleIdx="0" presStyleCnt="7" custScaleX="187378"/>
      <dgm:spPr/>
      <dgm:t>
        <a:bodyPr/>
        <a:lstStyle/>
        <a:p>
          <a:endParaRPr lang="es-ES_tradnl"/>
        </a:p>
      </dgm:t>
    </dgm:pt>
    <dgm:pt modelId="{A1AF5748-4627-704C-B38B-B42FA719EB03}" type="pres">
      <dgm:prSet presAssocID="{AFC600FE-7CDF-0542-A3A5-752914C42EB0}" presName="vert1" presStyleCnt="0"/>
      <dgm:spPr/>
      <dgm:t>
        <a:bodyPr/>
        <a:lstStyle/>
        <a:p>
          <a:endParaRPr lang="es-ES_tradnl"/>
        </a:p>
      </dgm:t>
    </dgm:pt>
    <dgm:pt modelId="{FDD0DB84-A588-E643-811D-5D61F98E3EED}" type="pres">
      <dgm:prSet presAssocID="{D3521CAC-A618-8646-8783-D722552089A8}" presName="vertSpace2a" presStyleCnt="0"/>
      <dgm:spPr/>
      <dgm:t>
        <a:bodyPr/>
        <a:lstStyle/>
        <a:p>
          <a:endParaRPr lang="es-ES_tradnl"/>
        </a:p>
      </dgm:t>
    </dgm:pt>
    <dgm:pt modelId="{7D14D143-E835-074D-BAA2-D533CC7C0063}" type="pres">
      <dgm:prSet presAssocID="{D3521CAC-A618-8646-8783-D722552089A8}" presName="horz2" presStyleCnt="0"/>
      <dgm:spPr/>
      <dgm:t>
        <a:bodyPr/>
        <a:lstStyle/>
        <a:p>
          <a:endParaRPr lang="es-ES_tradnl"/>
        </a:p>
      </dgm:t>
    </dgm:pt>
    <dgm:pt modelId="{7C711C10-FCE0-F146-8F99-D641E301B8CB}" type="pres">
      <dgm:prSet presAssocID="{D3521CAC-A618-8646-8783-D722552089A8}" presName="horzSpace2" presStyleCnt="0"/>
      <dgm:spPr/>
      <dgm:t>
        <a:bodyPr/>
        <a:lstStyle/>
        <a:p>
          <a:endParaRPr lang="es-ES_tradnl"/>
        </a:p>
      </dgm:t>
    </dgm:pt>
    <dgm:pt modelId="{8FFDBA03-E0B0-1B4D-B615-36319864B002}" type="pres">
      <dgm:prSet presAssocID="{D3521CAC-A618-8646-8783-D722552089A8}" presName="tx2" presStyleLbl="revTx" presStyleIdx="1" presStyleCnt="7"/>
      <dgm:spPr/>
      <dgm:t>
        <a:bodyPr/>
        <a:lstStyle/>
        <a:p>
          <a:endParaRPr lang="es-ES_tradnl"/>
        </a:p>
      </dgm:t>
    </dgm:pt>
    <dgm:pt modelId="{415799A9-4BD9-9644-8CD1-690148D2A4D0}" type="pres">
      <dgm:prSet presAssocID="{D3521CAC-A618-8646-8783-D722552089A8}" presName="vert2" presStyleCnt="0"/>
      <dgm:spPr/>
      <dgm:t>
        <a:bodyPr/>
        <a:lstStyle/>
        <a:p>
          <a:endParaRPr lang="es-ES_tradnl"/>
        </a:p>
      </dgm:t>
    </dgm:pt>
    <dgm:pt modelId="{3B5F50ED-D233-6946-A9CD-BDE85A9216F9}" type="pres">
      <dgm:prSet presAssocID="{D3521CAC-A618-8646-8783-D722552089A8}" presName="thinLine2b" presStyleLbl="callout" presStyleIdx="0" presStyleCnt="6"/>
      <dgm:spPr>
        <a:ln>
          <a:solidFill>
            <a:srgbClr val="43A375"/>
          </a:solidFill>
        </a:ln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endParaRPr lang="es-ES_tradnl"/>
        </a:p>
      </dgm:t>
    </dgm:pt>
    <dgm:pt modelId="{15AD1622-94BD-5846-A263-E8B7CB38BF80}" type="pres">
      <dgm:prSet presAssocID="{D3521CAC-A618-8646-8783-D722552089A8}" presName="vertSpace2b" presStyleCnt="0"/>
      <dgm:spPr/>
      <dgm:t>
        <a:bodyPr/>
        <a:lstStyle/>
        <a:p>
          <a:endParaRPr lang="es-ES_tradnl"/>
        </a:p>
      </dgm:t>
    </dgm:pt>
    <dgm:pt modelId="{69310B1B-7471-9E41-AE10-CB91F8D7E662}" type="pres">
      <dgm:prSet presAssocID="{881FE08F-E21F-6143-98AA-323E0792AABE}" presName="horz2" presStyleCnt="0"/>
      <dgm:spPr/>
      <dgm:t>
        <a:bodyPr/>
        <a:lstStyle/>
        <a:p>
          <a:endParaRPr lang="es-ES_tradnl"/>
        </a:p>
      </dgm:t>
    </dgm:pt>
    <dgm:pt modelId="{93B526CF-710F-CB4A-A3BA-0FFEF332BDF2}" type="pres">
      <dgm:prSet presAssocID="{881FE08F-E21F-6143-98AA-323E0792AABE}" presName="horzSpace2" presStyleCnt="0"/>
      <dgm:spPr/>
      <dgm:t>
        <a:bodyPr/>
        <a:lstStyle/>
        <a:p>
          <a:endParaRPr lang="es-ES_tradnl"/>
        </a:p>
      </dgm:t>
    </dgm:pt>
    <dgm:pt modelId="{388C0FD0-6186-6246-80BC-900CB5FDD75E}" type="pres">
      <dgm:prSet presAssocID="{881FE08F-E21F-6143-98AA-323E0792AABE}" presName="tx2" presStyleLbl="revTx" presStyleIdx="2" presStyleCnt="7"/>
      <dgm:spPr/>
      <dgm:t>
        <a:bodyPr/>
        <a:lstStyle/>
        <a:p>
          <a:endParaRPr lang="es-ES"/>
        </a:p>
      </dgm:t>
    </dgm:pt>
    <dgm:pt modelId="{8568AF7D-264C-0B44-ACD0-5428ABE09B7A}" type="pres">
      <dgm:prSet presAssocID="{881FE08F-E21F-6143-98AA-323E0792AABE}" presName="vert2" presStyleCnt="0"/>
      <dgm:spPr/>
      <dgm:t>
        <a:bodyPr/>
        <a:lstStyle/>
        <a:p>
          <a:endParaRPr lang="es-ES_tradnl"/>
        </a:p>
      </dgm:t>
    </dgm:pt>
    <dgm:pt modelId="{8D7807CD-6B70-3B4A-99D0-4CA6D1DB2DCB}" type="pres">
      <dgm:prSet presAssocID="{881FE08F-E21F-6143-98AA-323E0792AABE}" presName="thinLine2b" presStyleLbl="callout" presStyleIdx="1" presStyleCnt="6"/>
      <dgm:spPr>
        <a:ln>
          <a:solidFill>
            <a:srgbClr val="43A375"/>
          </a:solidFill>
        </a:ln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endParaRPr lang="es-ES_tradnl"/>
        </a:p>
      </dgm:t>
    </dgm:pt>
    <dgm:pt modelId="{B4C2A286-5A42-0043-A32B-EB9189938C37}" type="pres">
      <dgm:prSet presAssocID="{881FE08F-E21F-6143-98AA-323E0792AABE}" presName="vertSpace2b" presStyleCnt="0"/>
      <dgm:spPr/>
      <dgm:t>
        <a:bodyPr/>
        <a:lstStyle/>
        <a:p>
          <a:endParaRPr lang="es-ES_tradnl"/>
        </a:p>
      </dgm:t>
    </dgm:pt>
    <dgm:pt modelId="{B49D9BA6-894B-4B48-9AAD-0EB6EA1221FB}" type="pres">
      <dgm:prSet presAssocID="{C03DE8A0-5663-AA4F-BC61-7DA9BC730D96}" presName="horz2" presStyleCnt="0"/>
      <dgm:spPr/>
      <dgm:t>
        <a:bodyPr/>
        <a:lstStyle/>
        <a:p>
          <a:endParaRPr lang="es-ES_tradnl"/>
        </a:p>
      </dgm:t>
    </dgm:pt>
    <dgm:pt modelId="{74DC77AE-3726-AF48-A29C-53FC8433F779}" type="pres">
      <dgm:prSet presAssocID="{C03DE8A0-5663-AA4F-BC61-7DA9BC730D96}" presName="horzSpace2" presStyleCnt="0"/>
      <dgm:spPr/>
      <dgm:t>
        <a:bodyPr/>
        <a:lstStyle/>
        <a:p>
          <a:endParaRPr lang="es-ES_tradnl"/>
        </a:p>
      </dgm:t>
    </dgm:pt>
    <dgm:pt modelId="{F6E0441A-26B7-334F-8189-3321B8D6EBB5}" type="pres">
      <dgm:prSet presAssocID="{C03DE8A0-5663-AA4F-BC61-7DA9BC730D96}" presName="tx2" presStyleLbl="revTx" presStyleIdx="3" presStyleCnt="7" custScaleY="119497"/>
      <dgm:spPr/>
      <dgm:t>
        <a:bodyPr/>
        <a:lstStyle/>
        <a:p>
          <a:endParaRPr lang="es-ES"/>
        </a:p>
      </dgm:t>
    </dgm:pt>
    <dgm:pt modelId="{764CE67C-BA8F-7C4E-8EE4-7A31B4345EFE}" type="pres">
      <dgm:prSet presAssocID="{C03DE8A0-5663-AA4F-BC61-7DA9BC730D96}" presName="vert2" presStyleCnt="0"/>
      <dgm:spPr/>
      <dgm:t>
        <a:bodyPr/>
        <a:lstStyle/>
        <a:p>
          <a:endParaRPr lang="es-ES_tradnl"/>
        </a:p>
      </dgm:t>
    </dgm:pt>
    <dgm:pt modelId="{938744A6-C549-E941-B4AA-9712745D1B1E}" type="pres">
      <dgm:prSet presAssocID="{C03DE8A0-5663-AA4F-BC61-7DA9BC730D96}" presName="thinLine2b" presStyleLbl="callout" presStyleIdx="2" presStyleCnt="6"/>
      <dgm:spPr>
        <a:ln>
          <a:solidFill>
            <a:srgbClr val="43A375"/>
          </a:solidFill>
        </a:ln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endParaRPr lang="es-ES_tradnl"/>
        </a:p>
      </dgm:t>
    </dgm:pt>
    <dgm:pt modelId="{6FE16F2B-0A75-F746-93A9-FAA5A55E924D}" type="pres">
      <dgm:prSet presAssocID="{C03DE8A0-5663-AA4F-BC61-7DA9BC730D96}" presName="vertSpace2b" presStyleCnt="0"/>
      <dgm:spPr/>
      <dgm:t>
        <a:bodyPr/>
        <a:lstStyle/>
        <a:p>
          <a:endParaRPr lang="es-ES_tradnl"/>
        </a:p>
      </dgm:t>
    </dgm:pt>
    <dgm:pt modelId="{021A9A1D-8A0F-A042-B5DD-F44766A1CF3B}" type="pres">
      <dgm:prSet presAssocID="{699C6B76-E85A-4A48-BECB-8B6DEC8AE6EB}" presName="horz2" presStyleCnt="0"/>
      <dgm:spPr/>
      <dgm:t>
        <a:bodyPr/>
        <a:lstStyle/>
        <a:p>
          <a:endParaRPr lang="es-ES_tradnl"/>
        </a:p>
      </dgm:t>
    </dgm:pt>
    <dgm:pt modelId="{C65ECD83-C321-A64E-A3CD-1A1E922B63EA}" type="pres">
      <dgm:prSet presAssocID="{699C6B76-E85A-4A48-BECB-8B6DEC8AE6EB}" presName="horzSpace2" presStyleCnt="0"/>
      <dgm:spPr/>
      <dgm:t>
        <a:bodyPr/>
        <a:lstStyle/>
        <a:p>
          <a:endParaRPr lang="es-ES_tradnl"/>
        </a:p>
      </dgm:t>
    </dgm:pt>
    <dgm:pt modelId="{7376359D-D219-7F44-BC05-BD343540B3ED}" type="pres">
      <dgm:prSet presAssocID="{699C6B76-E85A-4A48-BECB-8B6DEC8AE6EB}" presName="tx2" presStyleLbl="revTx" presStyleIdx="4" presStyleCnt="7"/>
      <dgm:spPr/>
      <dgm:t>
        <a:bodyPr/>
        <a:lstStyle/>
        <a:p>
          <a:endParaRPr lang="es-ES_tradnl"/>
        </a:p>
      </dgm:t>
    </dgm:pt>
    <dgm:pt modelId="{169A76EC-7ED6-E148-82C7-D846838F740D}" type="pres">
      <dgm:prSet presAssocID="{699C6B76-E85A-4A48-BECB-8B6DEC8AE6EB}" presName="vert2" presStyleCnt="0"/>
      <dgm:spPr/>
      <dgm:t>
        <a:bodyPr/>
        <a:lstStyle/>
        <a:p>
          <a:endParaRPr lang="es-ES_tradnl"/>
        </a:p>
      </dgm:t>
    </dgm:pt>
    <dgm:pt modelId="{9A170D3C-1EE5-F14D-AADC-B3BA772F6C7E}" type="pres">
      <dgm:prSet presAssocID="{699C6B76-E85A-4A48-BECB-8B6DEC8AE6EB}" presName="thinLine2b" presStyleLbl="callout" presStyleIdx="3" presStyleCnt="6"/>
      <dgm:spPr>
        <a:ln>
          <a:solidFill>
            <a:srgbClr val="43A375"/>
          </a:solidFill>
        </a:ln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endParaRPr lang="es-ES_tradnl"/>
        </a:p>
      </dgm:t>
    </dgm:pt>
    <dgm:pt modelId="{5E702C08-AD1F-5F46-868B-1A4D7B788C6B}" type="pres">
      <dgm:prSet presAssocID="{699C6B76-E85A-4A48-BECB-8B6DEC8AE6EB}" presName="vertSpace2b" presStyleCnt="0"/>
      <dgm:spPr/>
      <dgm:t>
        <a:bodyPr/>
        <a:lstStyle/>
        <a:p>
          <a:endParaRPr lang="es-ES_tradnl"/>
        </a:p>
      </dgm:t>
    </dgm:pt>
    <dgm:pt modelId="{BC069C99-72C2-8B4F-B820-759A65E34285}" type="pres">
      <dgm:prSet presAssocID="{F581E54E-7084-D248-B31A-FCE889A7DC8B}" presName="horz2" presStyleCnt="0"/>
      <dgm:spPr/>
      <dgm:t>
        <a:bodyPr/>
        <a:lstStyle/>
        <a:p>
          <a:endParaRPr lang="es-ES_tradnl"/>
        </a:p>
      </dgm:t>
    </dgm:pt>
    <dgm:pt modelId="{CC956CDD-EC62-684F-A3A9-F78169841E5C}" type="pres">
      <dgm:prSet presAssocID="{F581E54E-7084-D248-B31A-FCE889A7DC8B}" presName="horzSpace2" presStyleCnt="0"/>
      <dgm:spPr/>
      <dgm:t>
        <a:bodyPr/>
        <a:lstStyle/>
        <a:p>
          <a:endParaRPr lang="es-ES_tradnl"/>
        </a:p>
      </dgm:t>
    </dgm:pt>
    <dgm:pt modelId="{6BBEE83C-5C6A-6E4B-9071-43B4086A837B}" type="pres">
      <dgm:prSet presAssocID="{F581E54E-7084-D248-B31A-FCE889A7DC8B}" presName="tx2" presStyleLbl="revTx" presStyleIdx="5" presStyleCnt="7"/>
      <dgm:spPr/>
      <dgm:t>
        <a:bodyPr/>
        <a:lstStyle/>
        <a:p>
          <a:endParaRPr lang="es-ES_tradnl"/>
        </a:p>
      </dgm:t>
    </dgm:pt>
    <dgm:pt modelId="{884D6E0D-3776-D24A-855A-1E323BEC2D40}" type="pres">
      <dgm:prSet presAssocID="{F581E54E-7084-D248-B31A-FCE889A7DC8B}" presName="vert2" presStyleCnt="0"/>
      <dgm:spPr/>
      <dgm:t>
        <a:bodyPr/>
        <a:lstStyle/>
        <a:p>
          <a:endParaRPr lang="es-ES_tradnl"/>
        </a:p>
      </dgm:t>
    </dgm:pt>
    <dgm:pt modelId="{4076074B-A154-2541-AC07-F5B79F650C99}" type="pres">
      <dgm:prSet presAssocID="{F581E54E-7084-D248-B31A-FCE889A7DC8B}" presName="thinLine2b" presStyleLbl="callout" presStyleIdx="4" presStyleCnt="6"/>
      <dgm:spPr>
        <a:ln>
          <a:solidFill>
            <a:srgbClr val="43A375"/>
          </a:solidFill>
        </a:ln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endParaRPr lang="es-ES_tradnl"/>
        </a:p>
      </dgm:t>
    </dgm:pt>
    <dgm:pt modelId="{AB04ECB5-EC5D-3140-B931-9653BF634601}" type="pres">
      <dgm:prSet presAssocID="{F581E54E-7084-D248-B31A-FCE889A7DC8B}" presName="vertSpace2b" presStyleCnt="0"/>
      <dgm:spPr/>
      <dgm:t>
        <a:bodyPr/>
        <a:lstStyle/>
        <a:p>
          <a:endParaRPr lang="es-ES_tradnl"/>
        </a:p>
      </dgm:t>
    </dgm:pt>
    <dgm:pt modelId="{94D6D013-0CBF-0E4F-BF34-4C0E7B6A6DD5}" type="pres">
      <dgm:prSet presAssocID="{0AEBDE79-5288-CD4B-9B3C-783437AADDB4}" presName="horz2" presStyleCnt="0"/>
      <dgm:spPr/>
      <dgm:t>
        <a:bodyPr/>
        <a:lstStyle/>
        <a:p>
          <a:endParaRPr lang="es-ES_tradnl"/>
        </a:p>
      </dgm:t>
    </dgm:pt>
    <dgm:pt modelId="{6B1205A9-EFBE-A240-8575-28494CC9022B}" type="pres">
      <dgm:prSet presAssocID="{0AEBDE79-5288-CD4B-9B3C-783437AADDB4}" presName="horzSpace2" presStyleCnt="0"/>
      <dgm:spPr/>
      <dgm:t>
        <a:bodyPr/>
        <a:lstStyle/>
        <a:p>
          <a:endParaRPr lang="es-ES_tradnl"/>
        </a:p>
      </dgm:t>
    </dgm:pt>
    <dgm:pt modelId="{57B070B7-A71F-F74E-A538-2C1C5AA4F04C}" type="pres">
      <dgm:prSet presAssocID="{0AEBDE79-5288-CD4B-9B3C-783437AADDB4}" presName="tx2" presStyleLbl="revTx" presStyleIdx="6" presStyleCnt="7" custScaleY="98912"/>
      <dgm:spPr/>
      <dgm:t>
        <a:bodyPr/>
        <a:lstStyle/>
        <a:p>
          <a:endParaRPr lang="es-ES"/>
        </a:p>
      </dgm:t>
    </dgm:pt>
    <dgm:pt modelId="{E034E083-9E79-ED4A-8D90-55493A5627F8}" type="pres">
      <dgm:prSet presAssocID="{0AEBDE79-5288-CD4B-9B3C-783437AADDB4}" presName="vert2" presStyleCnt="0"/>
      <dgm:spPr/>
      <dgm:t>
        <a:bodyPr/>
        <a:lstStyle/>
        <a:p>
          <a:endParaRPr lang="es-ES_tradnl"/>
        </a:p>
      </dgm:t>
    </dgm:pt>
    <dgm:pt modelId="{92298099-9A89-5349-B26C-518445C07E47}" type="pres">
      <dgm:prSet presAssocID="{0AEBDE79-5288-CD4B-9B3C-783437AADDB4}" presName="thinLine2b" presStyleLbl="callout" presStyleIdx="5" presStyleCnt="6"/>
      <dgm:spPr>
        <a:ln>
          <a:solidFill>
            <a:srgbClr val="43A375"/>
          </a:solidFill>
        </a:ln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endParaRPr lang="es-ES_tradnl"/>
        </a:p>
      </dgm:t>
    </dgm:pt>
    <dgm:pt modelId="{FFE803F9-0165-ED46-A99D-7BB131B6B922}" type="pres">
      <dgm:prSet presAssocID="{0AEBDE79-5288-CD4B-9B3C-783437AADDB4}" presName="vertSpace2b" presStyleCnt="0"/>
      <dgm:spPr/>
      <dgm:t>
        <a:bodyPr/>
        <a:lstStyle/>
        <a:p>
          <a:endParaRPr lang="es-ES_tradnl"/>
        </a:p>
      </dgm:t>
    </dgm:pt>
  </dgm:ptLst>
  <dgm:cxnLst>
    <dgm:cxn modelId="{1FC1C2E5-D5FA-B34D-A6DF-3014893ED9E1}" type="presOf" srcId="{699C6B76-E85A-4A48-BECB-8B6DEC8AE6EB}" destId="{7376359D-D219-7F44-BC05-BD343540B3ED}" srcOrd="0" destOrd="0" presId="urn:microsoft.com/office/officeart/2008/layout/LinedList"/>
    <dgm:cxn modelId="{C8E6D522-0546-2E48-8AAB-088D68B57BCE}" type="presOf" srcId="{F581E54E-7084-D248-B31A-FCE889A7DC8B}" destId="{6BBEE83C-5C6A-6E4B-9071-43B4086A837B}" srcOrd="0" destOrd="0" presId="urn:microsoft.com/office/officeart/2008/layout/LinedList"/>
    <dgm:cxn modelId="{394B3B23-E3A4-3842-9B1F-CDFBDA2AD004}" type="presOf" srcId="{0AEBDE79-5288-CD4B-9B3C-783437AADDB4}" destId="{57B070B7-A71F-F74E-A538-2C1C5AA4F04C}" srcOrd="0" destOrd="0" presId="urn:microsoft.com/office/officeart/2008/layout/LinedList"/>
    <dgm:cxn modelId="{C6165D79-CF8E-2D47-88F2-B5D746495F88}" type="presOf" srcId="{AFC600FE-7CDF-0542-A3A5-752914C42EB0}" destId="{72681012-23EB-1E47-A511-E744F28B7035}" srcOrd="0" destOrd="0" presId="urn:microsoft.com/office/officeart/2008/layout/LinedList"/>
    <dgm:cxn modelId="{F0498EAC-3305-CC40-A4A2-CA4169B9ECF0}" srcId="{AFC600FE-7CDF-0542-A3A5-752914C42EB0}" destId="{881FE08F-E21F-6143-98AA-323E0792AABE}" srcOrd="1" destOrd="0" parTransId="{2154F93A-F720-CB42-A878-E180D4D1AB2C}" sibTransId="{3477344A-9372-D54E-BB70-058CC904FF12}"/>
    <dgm:cxn modelId="{47C19EA3-EF4C-9744-8D73-1A5E95582A9C}" srcId="{AFC600FE-7CDF-0542-A3A5-752914C42EB0}" destId="{F581E54E-7084-D248-B31A-FCE889A7DC8B}" srcOrd="4" destOrd="0" parTransId="{A5D7F28D-1C0C-024F-9C9D-D4C5EEB43D3E}" sibTransId="{5787542E-7534-6941-9919-F3A4910B0F2C}"/>
    <dgm:cxn modelId="{CE828D9D-5439-A041-BFBE-ECBAB648F951}" type="presOf" srcId="{D3521CAC-A618-8646-8783-D722552089A8}" destId="{8FFDBA03-E0B0-1B4D-B615-36319864B002}" srcOrd="0" destOrd="0" presId="urn:microsoft.com/office/officeart/2008/layout/LinedList"/>
    <dgm:cxn modelId="{34C90062-C07D-0046-994F-4DB3FFF63CF9}" type="presOf" srcId="{881FE08F-E21F-6143-98AA-323E0792AABE}" destId="{388C0FD0-6186-6246-80BC-900CB5FDD75E}" srcOrd="0" destOrd="0" presId="urn:microsoft.com/office/officeart/2008/layout/LinedList"/>
    <dgm:cxn modelId="{2AA2D213-4F72-D743-A6CA-DAF3F4C969DD}" type="presOf" srcId="{C03DE8A0-5663-AA4F-BC61-7DA9BC730D96}" destId="{F6E0441A-26B7-334F-8189-3321B8D6EBB5}" srcOrd="0" destOrd="0" presId="urn:microsoft.com/office/officeart/2008/layout/LinedList"/>
    <dgm:cxn modelId="{E84FC609-4336-9142-A76C-24ADB1911336}" srcId="{AFC600FE-7CDF-0542-A3A5-752914C42EB0}" destId="{0AEBDE79-5288-CD4B-9B3C-783437AADDB4}" srcOrd="5" destOrd="0" parTransId="{995AFF3D-04A1-024E-B1C1-00ACBEC9D8CF}" sibTransId="{4F8716C0-E711-D94C-BC7C-A40ED87DD27D}"/>
    <dgm:cxn modelId="{7F24B8C3-2025-F04F-95EA-77D1F388C805}" srcId="{AFC600FE-7CDF-0542-A3A5-752914C42EB0}" destId="{699C6B76-E85A-4A48-BECB-8B6DEC8AE6EB}" srcOrd="3" destOrd="0" parTransId="{50B5DEA5-2F40-284A-BB38-C74B4A815DBF}" sibTransId="{37028F01-4816-E34A-AF77-0F9527410E8F}"/>
    <dgm:cxn modelId="{500BFE7E-A0AD-2F45-8BED-94233F155B7B}" srcId="{585D5E6F-2605-9A44-BEED-447890C24E02}" destId="{AFC600FE-7CDF-0542-A3A5-752914C42EB0}" srcOrd="0" destOrd="0" parTransId="{D0A8C662-F26B-0F4E-A9B3-D20FC7E5E645}" sibTransId="{5F6A39AB-CFDC-4741-85ED-E8D7E2794E68}"/>
    <dgm:cxn modelId="{7884574B-1D60-3749-8DEC-C3E9C1C5A16B}" srcId="{AFC600FE-7CDF-0542-A3A5-752914C42EB0}" destId="{D3521CAC-A618-8646-8783-D722552089A8}" srcOrd="0" destOrd="0" parTransId="{94869AA5-396B-AF40-B9EE-E0E23883E4FF}" sibTransId="{DC8E2577-42FD-274B-8E68-DFE422CF342B}"/>
    <dgm:cxn modelId="{366612EC-F2AA-0145-9BA8-8A5FB0DC1FD6}" type="presOf" srcId="{585D5E6F-2605-9A44-BEED-447890C24E02}" destId="{64A4DC62-1D30-C54A-B398-AAF88E7C51F7}" srcOrd="0" destOrd="0" presId="urn:microsoft.com/office/officeart/2008/layout/LinedList"/>
    <dgm:cxn modelId="{93726ACB-45D3-A744-8FA5-10618F7BF78E}" srcId="{AFC600FE-7CDF-0542-A3A5-752914C42EB0}" destId="{C03DE8A0-5663-AA4F-BC61-7DA9BC730D96}" srcOrd="2" destOrd="0" parTransId="{EB321AE7-BBD0-AF43-91F4-9AF1302F46D6}" sibTransId="{F90DC059-1295-304F-905C-2C8696F9322A}"/>
    <dgm:cxn modelId="{27AEF045-7287-E04A-B3D3-4D7682323274}" type="presParOf" srcId="{64A4DC62-1D30-C54A-B398-AAF88E7C51F7}" destId="{9E6D9B2C-9DE9-524C-A3A7-9B093792512C}" srcOrd="0" destOrd="0" presId="urn:microsoft.com/office/officeart/2008/layout/LinedList"/>
    <dgm:cxn modelId="{0497BAFC-50CE-CE4B-9226-2E2EFAA9E66B}" type="presParOf" srcId="{64A4DC62-1D30-C54A-B398-AAF88E7C51F7}" destId="{45404F5F-505B-3D46-A281-F1025AD39FC6}" srcOrd="1" destOrd="0" presId="urn:microsoft.com/office/officeart/2008/layout/LinedList"/>
    <dgm:cxn modelId="{EF5469A7-85CE-B343-9696-DAC1A228147D}" type="presParOf" srcId="{45404F5F-505B-3D46-A281-F1025AD39FC6}" destId="{72681012-23EB-1E47-A511-E744F28B7035}" srcOrd="0" destOrd="0" presId="urn:microsoft.com/office/officeart/2008/layout/LinedList"/>
    <dgm:cxn modelId="{C6E3698C-9498-8243-B16D-3826487C600D}" type="presParOf" srcId="{45404F5F-505B-3D46-A281-F1025AD39FC6}" destId="{A1AF5748-4627-704C-B38B-B42FA719EB03}" srcOrd="1" destOrd="0" presId="urn:microsoft.com/office/officeart/2008/layout/LinedList"/>
    <dgm:cxn modelId="{21C7F85B-8EC8-6141-B008-8C87C382EBC4}" type="presParOf" srcId="{A1AF5748-4627-704C-B38B-B42FA719EB03}" destId="{FDD0DB84-A588-E643-811D-5D61F98E3EED}" srcOrd="0" destOrd="0" presId="urn:microsoft.com/office/officeart/2008/layout/LinedList"/>
    <dgm:cxn modelId="{5427D8FE-808D-D244-A1FD-3995AD511339}" type="presParOf" srcId="{A1AF5748-4627-704C-B38B-B42FA719EB03}" destId="{7D14D143-E835-074D-BAA2-D533CC7C0063}" srcOrd="1" destOrd="0" presId="urn:microsoft.com/office/officeart/2008/layout/LinedList"/>
    <dgm:cxn modelId="{70859119-64AC-1C46-9D7F-AE704A58C207}" type="presParOf" srcId="{7D14D143-E835-074D-BAA2-D533CC7C0063}" destId="{7C711C10-FCE0-F146-8F99-D641E301B8CB}" srcOrd="0" destOrd="0" presId="urn:microsoft.com/office/officeart/2008/layout/LinedList"/>
    <dgm:cxn modelId="{A2E40F38-B87D-6C45-9BD8-D3921A8AF7FA}" type="presParOf" srcId="{7D14D143-E835-074D-BAA2-D533CC7C0063}" destId="{8FFDBA03-E0B0-1B4D-B615-36319864B002}" srcOrd="1" destOrd="0" presId="urn:microsoft.com/office/officeart/2008/layout/LinedList"/>
    <dgm:cxn modelId="{B5600385-A201-1446-A8E2-4B19D4235173}" type="presParOf" srcId="{7D14D143-E835-074D-BAA2-D533CC7C0063}" destId="{415799A9-4BD9-9644-8CD1-690148D2A4D0}" srcOrd="2" destOrd="0" presId="urn:microsoft.com/office/officeart/2008/layout/LinedList"/>
    <dgm:cxn modelId="{22A9267D-7E70-6B42-B16F-0BCB139DAD55}" type="presParOf" srcId="{A1AF5748-4627-704C-B38B-B42FA719EB03}" destId="{3B5F50ED-D233-6946-A9CD-BDE85A9216F9}" srcOrd="2" destOrd="0" presId="urn:microsoft.com/office/officeart/2008/layout/LinedList"/>
    <dgm:cxn modelId="{ECEFC0EE-03CA-1044-98B9-CBEF12CFDA39}" type="presParOf" srcId="{A1AF5748-4627-704C-B38B-B42FA719EB03}" destId="{15AD1622-94BD-5846-A263-E8B7CB38BF80}" srcOrd="3" destOrd="0" presId="urn:microsoft.com/office/officeart/2008/layout/LinedList"/>
    <dgm:cxn modelId="{D05816D3-594E-F745-9E20-980EF9772F4A}" type="presParOf" srcId="{A1AF5748-4627-704C-B38B-B42FA719EB03}" destId="{69310B1B-7471-9E41-AE10-CB91F8D7E662}" srcOrd="4" destOrd="0" presId="urn:microsoft.com/office/officeart/2008/layout/LinedList"/>
    <dgm:cxn modelId="{2D594945-609E-BD43-B308-40E8F0C73EBF}" type="presParOf" srcId="{69310B1B-7471-9E41-AE10-CB91F8D7E662}" destId="{93B526CF-710F-CB4A-A3BA-0FFEF332BDF2}" srcOrd="0" destOrd="0" presId="urn:microsoft.com/office/officeart/2008/layout/LinedList"/>
    <dgm:cxn modelId="{A1FF2E16-79C4-144F-8838-48D73F77A623}" type="presParOf" srcId="{69310B1B-7471-9E41-AE10-CB91F8D7E662}" destId="{388C0FD0-6186-6246-80BC-900CB5FDD75E}" srcOrd="1" destOrd="0" presId="urn:microsoft.com/office/officeart/2008/layout/LinedList"/>
    <dgm:cxn modelId="{48DFB17A-B201-F249-92E8-5697B972D3AC}" type="presParOf" srcId="{69310B1B-7471-9E41-AE10-CB91F8D7E662}" destId="{8568AF7D-264C-0B44-ACD0-5428ABE09B7A}" srcOrd="2" destOrd="0" presId="urn:microsoft.com/office/officeart/2008/layout/LinedList"/>
    <dgm:cxn modelId="{23038B0E-BBEC-1C47-9482-A9F6A43E4134}" type="presParOf" srcId="{A1AF5748-4627-704C-B38B-B42FA719EB03}" destId="{8D7807CD-6B70-3B4A-99D0-4CA6D1DB2DCB}" srcOrd="5" destOrd="0" presId="urn:microsoft.com/office/officeart/2008/layout/LinedList"/>
    <dgm:cxn modelId="{BE4558E8-0CB7-0247-83DA-69A908F8C8B0}" type="presParOf" srcId="{A1AF5748-4627-704C-B38B-B42FA719EB03}" destId="{B4C2A286-5A42-0043-A32B-EB9189938C37}" srcOrd="6" destOrd="0" presId="urn:microsoft.com/office/officeart/2008/layout/LinedList"/>
    <dgm:cxn modelId="{CAAB8CAA-182B-8D45-AF96-B844078F492A}" type="presParOf" srcId="{A1AF5748-4627-704C-B38B-B42FA719EB03}" destId="{B49D9BA6-894B-4B48-9AAD-0EB6EA1221FB}" srcOrd="7" destOrd="0" presId="urn:microsoft.com/office/officeart/2008/layout/LinedList"/>
    <dgm:cxn modelId="{9172139A-A0C6-D24A-849E-C00B9C97FC49}" type="presParOf" srcId="{B49D9BA6-894B-4B48-9AAD-0EB6EA1221FB}" destId="{74DC77AE-3726-AF48-A29C-53FC8433F779}" srcOrd="0" destOrd="0" presId="urn:microsoft.com/office/officeart/2008/layout/LinedList"/>
    <dgm:cxn modelId="{F3251F53-126C-2241-BF2D-2E8279333C1D}" type="presParOf" srcId="{B49D9BA6-894B-4B48-9AAD-0EB6EA1221FB}" destId="{F6E0441A-26B7-334F-8189-3321B8D6EBB5}" srcOrd="1" destOrd="0" presId="urn:microsoft.com/office/officeart/2008/layout/LinedList"/>
    <dgm:cxn modelId="{05A78D7E-946B-A84C-9E51-6FACFCDA5B5E}" type="presParOf" srcId="{B49D9BA6-894B-4B48-9AAD-0EB6EA1221FB}" destId="{764CE67C-BA8F-7C4E-8EE4-7A31B4345EFE}" srcOrd="2" destOrd="0" presId="urn:microsoft.com/office/officeart/2008/layout/LinedList"/>
    <dgm:cxn modelId="{D654AD17-FC9B-374F-96E6-8F13C3626BCD}" type="presParOf" srcId="{A1AF5748-4627-704C-B38B-B42FA719EB03}" destId="{938744A6-C549-E941-B4AA-9712745D1B1E}" srcOrd="8" destOrd="0" presId="urn:microsoft.com/office/officeart/2008/layout/LinedList"/>
    <dgm:cxn modelId="{8A36B7B0-B5A5-CA40-824E-C327582AED23}" type="presParOf" srcId="{A1AF5748-4627-704C-B38B-B42FA719EB03}" destId="{6FE16F2B-0A75-F746-93A9-FAA5A55E924D}" srcOrd="9" destOrd="0" presId="urn:microsoft.com/office/officeart/2008/layout/LinedList"/>
    <dgm:cxn modelId="{6B0C2FF5-BFC2-074E-B8EB-7A8ED7EE1453}" type="presParOf" srcId="{A1AF5748-4627-704C-B38B-B42FA719EB03}" destId="{021A9A1D-8A0F-A042-B5DD-F44766A1CF3B}" srcOrd="10" destOrd="0" presId="urn:microsoft.com/office/officeart/2008/layout/LinedList"/>
    <dgm:cxn modelId="{4D7B0F93-84FE-8B43-84EC-BEEC061DAFD9}" type="presParOf" srcId="{021A9A1D-8A0F-A042-B5DD-F44766A1CF3B}" destId="{C65ECD83-C321-A64E-A3CD-1A1E922B63EA}" srcOrd="0" destOrd="0" presId="urn:microsoft.com/office/officeart/2008/layout/LinedList"/>
    <dgm:cxn modelId="{5C476434-9818-E246-B4A4-63B8DB4475D3}" type="presParOf" srcId="{021A9A1D-8A0F-A042-B5DD-F44766A1CF3B}" destId="{7376359D-D219-7F44-BC05-BD343540B3ED}" srcOrd="1" destOrd="0" presId="urn:microsoft.com/office/officeart/2008/layout/LinedList"/>
    <dgm:cxn modelId="{C28389F8-CCC0-D141-AC66-0097DAE5E180}" type="presParOf" srcId="{021A9A1D-8A0F-A042-B5DD-F44766A1CF3B}" destId="{169A76EC-7ED6-E148-82C7-D846838F740D}" srcOrd="2" destOrd="0" presId="urn:microsoft.com/office/officeart/2008/layout/LinedList"/>
    <dgm:cxn modelId="{A66AC4D1-5C7C-2947-B22E-E9A6FC48F6FC}" type="presParOf" srcId="{A1AF5748-4627-704C-B38B-B42FA719EB03}" destId="{9A170D3C-1EE5-F14D-AADC-B3BA772F6C7E}" srcOrd="11" destOrd="0" presId="urn:microsoft.com/office/officeart/2008/layout/LinedList"/>
    <dgm:cxn modelId="{944603B4-2992-9449-A232-7154DE53FA11}" type="presParOf" srcId="{A1AF5748-4627-704C-B38B-B42FA719EB03}" destId="{5E702C08-AD1F-5F46-868B-1A4D7B788C6B}" srcOrd="12" destOrd="0" presId="urn:microsoft.com/office/officeart/2008/layout/LinedList"/>
    <dgm:cxn modelId="{53697870-13F6-814C-AB1C-D8526F0BE6AB}" type="presParOf" srcId="{A1AF5748-4627-704C-B38B-B42FA719EB03}" destId="{BC069C99-72C2-8B4F-B820-759A65E34285}" srcOrd="13" destOrd="0" presId="urn:microsoft.com/office/officeart/2008/layout/LinedList"/>
    <dgm:cxn modelId="{B728041B-52C8-D941-934D-BD21C199786E}" type="presParOf" srcId="{BC069C99-72C2-8B4F-B820-759A65E34285}" destId="{CC956CDD-EC62-684F-A3A9-F78169841E5C}" srcOrd="0" destOrd="0" presId="urn:microsoft.com/office/officeart/2008/layout/LinedList"/>
    <dgm:cxn modelId="{F7BC04C5-0A2C-C248-8559-64B05A343A03}" type="presParOf" srcId="{BC069C99-72C2-8B4F-B820-759A65E34285}" destId="{6BBEE83C-5C6A-6E4B-9071-43B4086A837B}" srcOrd="1" destOrd="0" presId="urn:microsoft.com/office/officeart/2008/layout/LinedList"/>
    <dgm:cxn modelId="{57635DE4-D94C-B344-912D-F43A5DE2F97B}" type="presParOf" srcId="{BC069C99-72C2-8B4F-B820-759A65E34285}" destId="{884D6E0D-3776-D24A-855A-1E323BEC2D40}" srcOrd="2" destOrd="0" presId="urn:microsoft.com/office/officeart/2008/layout/LinedList"/>
    <dgm:cxn modelId="{2AD236BC-AE0D-7240-B378-AC00BAA91F03}" type="presParOf" srcId="{A1AF5748-4627-704C-B38B-B42FA719EB03}" destId="{4076074B-A154-2541-AC07-F5B79F650C99}" srcOrd="14" destOrd="0" presId="urn:microsoft.com/office/officeart/2008/layout/LinedList"/>
    <dgm:cxn modelId="{A0C0FECB-8FC4-8D40-9CA1-A44421CE1659}" type="presParOf" srcId="{A1AF5748-4627-704C-B38B-B42FA719EB03}" destId="{AB04ECB5-EC5D-3140-B931-9653BF634601}" srcOrd="15" destOrd="0" presId="urn:microsoft.com/office/officeart/2008/layout/LinedList"/>
    <dgm:cxn modelId="{B5A2578D-9B89-3C46-B564-A27627EFCBD7}" type="presParOf" srcId="{A1AF5748-4627-704C-B38B-B42FA719EB03}" destId="{94D6D013-0CBF-0E4F-BF34-4C0E7B6A6DD5}" srcOrd="16" destOrd="0" presId="urn:microsoft.com/office/officeart/2008/layout/LinedList"/>
    <dgm:cxn modelId="{E77BB502-E917-2D48-934E-ECE1F50B4618}" type="presParOf" srcId="{94D6D013-0CBF-0E4F-BF34-4C0E7B6A6DD5}" destId="{6B1205A9-EFBE-A240-8575-28494CC9022B}" srcOrd="0" destOrd="0" presId="urn:microsoft.com/office/officeart/2008/layout/LinedList"/>
    <dgm:cxn modelId="{12E5F665-B7E2-244F-8966-B987120DA377}" type="presParOf" srcId="{94D6D013-0CBF-0E4F-BF34-4C0E7B6A6DD5}" destId="{57B070B7-A71F-F74E-A538-2C1C5AA4F04C}" srcOrd="1" destOrd="0" presId="urn:microsoft.com/office/officeart/2008/layout/LinedList"/>
    <dgm:cxn modelId="{10F9B57B-E95A-0D43-B85B-2ABB4E26947B}" type="presParOf" srcId="{94D6D013-0CBF-0E4F-BF34-4C0E7B6A6DD5}" destId="{E034E083-9E79-ED4A-8D90-55493A5627F8}" srcOrd="2" destOrd="0" presId="urn:microsoft.com/office/officeart/2008/layout/LinedList"/>
    <dgm:cxn modelId="{0C45EDE2-94EB-C347-8506-9E412C73845D}" type="presParOf" srcId="{A1AF5748-4627-704C-B38B-B42FA719EB03}" destId="{92298099-9A89-5349-B26C-518445C07E47}" srcOrd="17" destOrd="0" presId="urn:microsoft.com/office/officeart/2008/layout/LinedList"/>
    <dgm:cxn modelId="{779E60FD-71F3-5E49-A8DA-2D5E188E28A9}" type="presParOf" srcId="{A1AF5748-4627-704C-B38B-B42FA719EB03}" destId="{FFE803F9-0165-ED46-A99D-7BB131B6B92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5A2000-F19B-BB44-B6E2-93460CA83A0C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F5267B-BF34-9543-973E-FB985C41EAB0}">
      <dgm:prSet phldrT="[Texto]" custT="1"/>
      <dgm:spPr>
        <a:solidFill>
          <a:srgbClr val="43A375"/>
        </a:solidFill>
        <a:scene3d>
          <a:camera prst="orthographicFront"/>
          <a:lightRig rig="threePt" dir="t"/>
        </a:scene3d>
        <a:sp3d>
          <a:bevelT w="152400" h="63500" prst="coolSlant"/>
        </a:sp3d>
      </dgm:spPr>
      <dgm:t>
        <a:bodyPr/>
        <a:lstStyle/>
        <a:p>
          <a:r>
            <a:rPr lang="es-ES" sz="1400" dirty="0" smtClean="0">
              <a:latin typeface="Century Gothic" panose="020B0502020202020204" pitchFamily="34" charset="0"/>
              <a:cs typeface="Adobe Caslon Pro"/>
            </a:rPr>
            <a:t>Planeación</a:t>
          </a:r>
          <a:endParaRPr lang="es-ES" sz="1400" dirty="0">
            <a:latin typeface="Century Gothic" panose="020B0502020202020204" pitchFamily="34" charset="0"/>
            <a:cs typeface="Adobe Caslon Pro"/>
          </a:endParaRPr>
        </a:p>
      </dgm:t>
    </dgm:pt>
    <dgm:pt modelId="{91689625-7BC1-B442-B562-F23521EE4CFE}" type="parTrans" cxnId="{2FBAB0B6-3985-1041-8DA0-CB994CA9185D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2227007D-AF34-1742-AB41-F155E6503B68}" type="sibTrans" cxnId="{2FBAB0B6-3985-1041-8DA0-CB994CA9185D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5216A5D5-0132-AA41-BF89-18B6F3CED3A7}">
      <dgm:prSet phldrT="[Texto]" custT="1"/>
      <dgm:spPr>
        <a:solidFill>
          <a:srgbClr val="378560"/>
        </a:solidFill>
        <a:scene3d>
          <a:camera prst="orthographicFront"/>
          <a:lightRig rig="threePt" dir="t"/>
        </a:scene3d>
        <a:sp3d>
          <a:bevelT w="152400" h="63500" prst="coolSlant"/>
        </a:sp3d>
      </dgm:spPr>
      <dgm:t>
        <a:bodyPr/>
        <a:lstStyle/>
        <a:p>
          <a:r>
            <a:rPr lang="es-ES" sz="1400" dirty="0" smtClean="0">
              <a:latin typeface="Century Gothic" panose="020B0502020202020204" pitchFamily="34" charset="0"/>
              <a:cs typeface="Adobe Caslon Pro"/>
            </a:rPr>
            <a:t>Consulta, elaboración y evaluación</a:t>
          </a:r>
          <a:endParaRPr lang="es-ES" sz="1400" dirty="0">
            <a:latin typeface="Century Gothic" panose="020B0502020202020204" pitchFamily="34" charset="0"/>
            <a:cs typeface="Adobe Caslon Pro"/>
          </a:endParaRPr>
        </a:p>
      </dgm:t>
    </dgm:pt>
    <dgm:pt modelId="{E4F786C3-9B63-5C44-A4E8-0FD839DD067C}" type="parTrans" cxnId="{D0F7A635-09FE-D345-BA81-5D3DB92BA98E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31503F35-90F3-074C-8882-F591F1C58FF4}" type="sibTrans" cxnId="{D0F7A635-09FE-D345-BA81-5D3DB92BA98E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AE069FA9-350C-4A47-98AC-F5CF0CA52676}">
      <dgm:prSet phldrT="[Texto]" custT="1"/>
      <dgm:spPr>
        <a:solidFill>
          <a:srgbClr val="265C42"/>
        </a:solidFill>
        <a:scene3d>
          <a:camera prst="orthographicFront"/>
          <a:lightRig rig="threePt" dir="t"/>
        </a:scene3d>
        <a:sp3d>
          <a:bevelT w="152400" h="63500" prst="coolSlant"/>
        </a:sp3d>
      </dgm:spPr>
      <dgm:t>
        <a:bodyPr/>
        <a:lstStyle/>
        <a:p>
          <a:r>
            <a:rPr lang="es-ES" sz="1400" dirty="0" smtClean="0">
              <a:latin typeface="Century Gothic" panose="020B0502020202020204" pitchFamily="34" charset="0"/>
              <a:cs typeface="Adobe Caslon Pro"/>
            </a:rPr>
            <a:t>Monitoreo y análisis</a:t>
          </a:r>
        </a:p>
        <a:p>
          <a:r>
            <a:rPr lang="es-ES" sz="1400" dirty="0" smtClean="0">
              <a:latin typeface="Century Gothic" panose="020B0502020202020204" pitchFamily="34" charset="0"/>
              <a:cs typeface="Adobe Caslon Pro"/>
            </a:rPr>
            <a:t>Ex-Post</a:t>
          </a:r>
          <a:endParaRPr lang="es-ES" sz="1400" dirty="0">
            <a:latin typeface="Century Gothic" panose="020B0502020202020204" pitchFamily="34" charset="0"/>
            <a:cs typeface="Adobe Caslon Pro"/>
          </a:endParaRPr>
        </a:p>
      </dgm:t>
    </dgm:pt>
    <dgm:pt modelId="{5F0EEE12-EE75-3E4C-BAB7-5EBD52F9DF21}" type="parTrans" cxnId="{1B6FC732-0D50-D94F-9A51-FE8F0C1091DB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680BA810-9C18-D74C-A2B6-C194072E1FF2}" type="sibTrans" cxnId="{1B6FC732-0D50-D94F-9A51-FE8F0C1091DB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C03FF665-E935-8F4E-9958-0100D32B2EE2}">
      <dgm:prSet phldrT="[Texto]" custT="1"/>
      <dgm:spPr>
        <a:solidFill>
          <a:srgbClr val="3E986D"/>
        </a:solidFill>
        <a:scene3d>
          <a:camera prst="orthographicFront"/>
          <a:lightRig rig="threePt" dir="t"/>
        </a:scene3d>
        <a:sp3d>
          <a:bevelT w="152400" h="63500" prst="coolSlant"/>
        </a:sp3d>
      </dgm:spPr>
      <dgm:t>
        <a:bodyPr/>
        <a:lstStyle/>
        <a:p>
          <a:r>
            <a:rPr lang="es-ES" sz="1400" dirty="0" smtClean="0">
              <a:latin typeface="Century Gothic" panose="020B0502020202020204" pitchFamily="34" charset="0"/>
              <a:cs typeface="Adobe Caslon Pro"/>
            </a:rPr>
            <a:t>Definición de objetivos y consideración de alternativas</a:t>
          </a:r>
          <a:endParaRPr lang="es-ES" sz="1400" dirty="0">
            <a:latin typeface="Century Gothic" panose="020B0502020202020204" pitchFamily="34" charset="0"/>
            <a:cs typeface="Adobe Caslon Pro"/>
          </a:endParaRPr>
        </a:p>
      </dgm:t>
    </dgm:pt>
    <dgm:pt modelId="{27F5A0B3-C446-6042-AF1F-951E337D3B19}" type="parTrans" cxnId="{E3BE72F7-F0EE-DC42-A4AE-45BBB9F6EC69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2D8E73C8-423F-FB44-A1EC-4037B6DA014A}" type="sibTrans" cxnId="{E3BE72F7-F0EE-DC42-A4AE-45BBB9F6EC69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79EC4CE0-1B0F-BE46-A09F-6A72FF31DCA1}">
      <dgm:prSet phldrT="[Texto]" custT="1"/>
      <dgm:spPr>
        <a:solidFill>
          <a:srgbClr val="2D6D4F"/>
        </a:solidFill>
        <a:scene3d>
          <a:camera prst="orthographicFront"/>
          <a:lightRig rig="threePt" dir="t"/>
        </a:scene3d>
        <a:sp3d>
          <a:bevelT w="152400" h="63500" prst="coolSlant"/>
        </a:sp3d>
      </dgm:spPr>
      <dgm:t>
        <a:bodyPr/>
        <a:lstStyle/>
        <a:p>
          <a:r>
            <a:rPr lang="es-ES" sz="1400" dirty="0" smtClean="0">
              <a:latin typeface="Century Gothic" panose="020B0502020202020204" pitchFamily="34" charset="0"/>
              <a:cs typeface="Adobe Caslon Pro"/>
            </a:rPr>
            <a:t>Aplicación, Inspección y Vigilancia</a:t>
          </a:r>
          <a:endParaRPr lang="es-ES" sz="1400" dirty="0">
            <a:latin typeface="Century Gothic" panose="020B0502020202020204" pitchFamily="34" charset="0"/>
            <a:cs typeface="Adobe Caslon Pro"/>
          </a:endParaRPr>
        </a:p>
      </dgm:t>
    </dgm:pt>
    <dgm:pt modelId="{031ED477-FD4F-5F4D-811F-57C5E5D34236}" type="parTrans" cxnId="{BB1131B1-DE9B-2C4D-B314-810F1285CF59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5281231F-CAA6-8D45-BB95-49BD93A6964C}" type="sibTrans" cxnId="{BB1131B1-DE9B-2C4D-B314-810F1285CF59}">
      <dgm:prSet/>
      <dgm:spPr/>
      <dgm:t>
        <a:bodyPr/>
        <a:lstStyle/>
        <a:p>
          <a:endParaRPr lang="es-ES" sz="1600">
            <a:latin typeface="Adobe Caslon Pro"/>
            <a:cs typeface="Adobe Caslon Pro"/>
          </a:endParaRPr>
        </a:p>
      </dgm:t>
    </dgm:pt>
    <dgm:pt modelId="{5253A326-8834-374B-B898-0D7DC2481BCC}" type="pres">
      <dgm:prSet presAssocID="{325A2000-F19B-BB44-B6E2-93460CA83A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258CFE0-3B14-3642-B98B-D4128CE00FA5}" type="pres">
      <dgm:prSet presAssocID="{1AF5267B-BF34-9543-973E-FB985C41EAB0}" presName="node" presStyleLbl="node1" presStyleIdx="0" presStyleCnt="5" custScaleX="180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F621D2-8DFD-C749-B51D-E47963B976A0}" type="pres">
      <dgm:prSet presAssocID="{2227007D-AF34-1742-AB41-F155E6503B68}" presName="sibTrans" presStyleCnt="0"/>
      <dgm:spPr/>
    </dgm:pt>
    <dgm:pt modelId="{3B87B65F-50A6-D448-BA30-525796427EF3}" type="pres">
      <dgm:prSet presAssocID="{C03FF665-E935-8F4E-9958-0100D32B2EE2}" presName="node" presStyleLbl="node1" presStyleIdx="1" presStyleCnt="5" custScaleX="180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AB32A-BD19-AE45-9187-45829A9A856A}" type="pres">
      <dgm:prSet presAssocID="{2D8E73C8-423F-FB44-A1EC-4037B6DA014A}" presName="sibTrans" presStyleCnt="0"/>
      <dgm:spPr/>
    </dgm:pt>
    <dgm:pt modelId="{F99B9789-1A66-264A-98C3-39235280B0EB}" type="pres">
      <dgm:prSet presAssocID="{5216A5D5-0132-AA41-BF89-18B6F3CED3A7}" presName="node" presStyleLbl="node1" presStyleIdx="2" presStyleCnt="5" custScaleX="180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5FD7B-7899-BE42-8102-FA63FDF6EE10}" type="pres">
      <dgm:prSet presAssocID="{31503F35-90F3-074C-8882-F591F1C58FF4}" presName="sibTrans" presStyleCnt="0"/>
      <dgm:spPr/>
    </dgm:pt>
    <dgm:pt modelId="{B6506DFC-E320-8549-8CA2-51F1B4EDCD68}" type="pres">
      <dgm:prSet presAssocID="{79EC4CE0-1B0F-BE46-A09F-6A72FF31DCA1}" presName="node" presStyleLbl="node1" presStyleIdx="3" presStyleCnt="5" custScaleX="18082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238E437-7A03-434B-9147-BD6BAB9EA5D7}" type="pres">
      <dgm:prSet presAssocID="{5281231F-CAA6-8D45-BB95-49BD93A6964C}" presName="sibTrans" presStyleCnt="0"/>
      <dgm:spPr/>
    </dgm:pt>
    <dgm:pt modelId="{BC4E8654-711E-374D-818F-612722FC8097}" type="pres">
      <dgm:prSet presAssocID="{AE069FA9-350C-4A47-98AC-F5CF0CA52676}" presName="node" presStyleLbl="node1" presStyleIdx="4" presStyleCnt="5" custScaleX="180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7A89E0-D721-A447-8814-473076E122C2}" type="presOf" srcId="{AE069FA9-350C-4A47-98AC-F5CF0CA52676}" destId="{BC4E8654-711E-374D-818F-612722FC8097}" srcOrd="0" destOrd="0" presId="urn:microsoft.com/office/officeart/2005/8/layout/default"/>
    <dgm:cxn modelId="{E3BE72F7-F0EE-DC42-A4AE-45BBB9F6EC69}" srcId="{325A2000-F19B-BB44-B6E2-93460CA83A0C}" destId="{C03FF665-E935-8F4E-9958-0100D32B2EE2}" srcOrd="1" destOrd="0" parTransId="{27F5A0B3-C446-6042-AF1F-951E337D3B19}" sibTransId="{2D8E73C8-423F-FB44-A1EC-4037B6DA014A}"/>
    <dgm:cxn modelId="{BB1131B1-DE9B-2C4D-B314-810F1285CF59}" srcId="{325A2000-F19B-BB44-B6E2-93460CA83A0C}" destId="{79EC4CE0-1B0F-BE46-A09F-6A72FF31DCA1}" srcOrd="3" destOrd="0" parTransId="{031ED477-FD4F-5F4D-811F-57C5E5D34236}" sibTransId="{5281231F-CAA6-8D45-BB95-49BD93A6964C}"/>
    <dgm:cxn modelId="{AC1EF6A0-5EA5-C841-BB4E-F3EE352D8C41}" type="presOf" srcId="{325A2000-F19B-BB44-B6E2-93460CA83A0C}" destId="{5253A326-8834-374B-B898-0D7DC2481BCC}" srcOrd="0" destOrd="0" presId="urn:microsoft.com/office/officeart/2005/8/layout/default"/>
    <dgm:cxn modelId="{5C8B66E5-2492-DE45-B4B6-213B8E0DDF3F}" type="presOf" srcId="{5216A5D5-0132-AA41-BF89-18B6F3CED3A7}" destId="{F99B9789-1A66-264A-98C3-39235280B0EB}" srcOrd="0" destOrd="0" presId="urn:microsoft.com/office/officeart/2005/8/layout/default"/>
    <dgm:cxn modelId="{D0F7A635-09FE-D345-BA81-5D3DB92BA98E}" srcId="{325A2000-F19B-BB44-B6E2-93460CA83A0C}" destId="{5216A5D5-0132-AA41-BF89-18B6F3CED3A7}" srcOrd="2" destOrd="0" parTransId="{E4F786C3-9B63-5C44-A4E8-0FD839DD067C}" sibTransId="{31503F35-90F3-074C-8882-F591F1C58FF4}"/>
    <dgm:cxn modelId="{2FBAB0B6-3985-1041-8DA0-CB994CA9185D}" srcId="{325A2000-F19B-BB44-B6E2-93460CA83A0C}" destId="{1AF5267B-BF34-9543-973E-FB985C41EAB0}" srcOrd="0" destOrd="0" parTransId="{91689625-7BC1-B442-B562-F23521EE4CFE}" sibTransId="{2227007D-AF34-1742-AB41-F155E6503B68}"/>
    <dgm:cxn modelId="{1B6FC732-0D50-D94F-9A51-FE8F0C1091DB}" srcId="{325A2000-F19B-BB44-B6E2-93460CA83A0C}" destId="{AE069FA9-350C-4A47-98AC-F5CF0CA52676}" srcOrd="4" destOrd="0" parTransId="{5F0EEE12-EE75-3E4C-BAB7-5EBD52F9DF21}" sibTransId="{680BA810-9C18-D74C-A2B6-C194072E1FF2}"/>
    <dgm:cxn modelId="{13D18253-C897-A541-A34D-3262FA90ACDA}" type="presOf" srcId="{C03FF665-E935-8F4E-9958-0100D32B2EE2}" destId="{3B87B65F-50A6-D448-BA30-525796427EF3}" srcOrd="0" destOrd="0" presId="urn:microsoft.com/office/officeart/2005/8/layout/default"/>
    <dgm:cxn modelId="{74FAAAA2-C8CE-2D4C-9F5E-75C862AE0442}" type="presOf" srcId="{79EC4CE0-1B0F-BE46-A09F-6A72FF31DCA1}" destId="{B6506DFC-E320-8549-8CA2-51F1B4EDCD68}" srcOrd="0" destOrd="0" presId="urn:microsoft.com/office/officeart/2005/8/layout/default"/>
    <dgm:cxn modelId="{16E18BA6-8F7F-DA46-A5FE-23B570C64995}" type="presOf" srcId="{1AF5267B-BF34-9543-973E-FB985C41EAB0}" destId="{3258CFE0-3B14-3642-B98B-D4128CE00FA5}" srcOrd="0" destOrd="0" presId="urn:microsoft.com/office/officeart/2005/8/layout/default"/>
    <dgm:cxn modelId="{3FE4B14F-402C-2148-AD03-6684FAD6C0D0}" type="presParOf" srcId="{5253A326-8834-374B-B898-0D7DC2481BCC}" destId="{3258CFE0-3B14-3642-B98B-D4128CE00FA5}" srcOrd="0" destOrd="0" presId="urn:microsoft.com/office/officeart/2005/8/layout/default"/>
    <dgm:cxn modelId="{47B05C45-EE6B-684D-85AC-F5334722BB1D}" type="presParOf" srcId="{5253A326-8834-374B-B898-0D7DC2481BCC}" destId="{1CF621D2-8DFD-C749-B51D-E47963B976A0}" srcOrd="1" destOrd="0" presId="urn:microsoft.com/office/officeart/2005/8/layout/default"/>
    <dgm:cxn modelId="{83D46887-AD26-E648-A72F-E5BA5774A689}" type="presParOf" srcId="{5253A326-8834-374B-B898-0D7DC2481BCC}" destId="{3B87B65F-50A6-D448-BA30-525796427EF3}" srcOrd="2" destOrd="0" presId="urn:microsoft.com/office/officeart/2005/8/layout/default"/>
    <dgm:cxn modelId="{4F108CAC-FCF1-2B4C-BE89-05552BC425A2}" type="presParOf" srcId="{5253A326-8834-374B-B898-0D7DC2481BCC}" destId="{758AB32A-BD19-AE45-9187-45829A9A856A}" srcOrd="3" destOrd="0" presId="urn:microsoft.com/office/officeart/2005/8/layout/default"/>
    <dgm:cxn modelId="{070A6D12-1E11-8346-8B4F-008154E7DE56}" type="presParOf" srcId="{5253A326-8834-374B-B898-0D7DC2481BCC}" destId="{F99B9789-1A66-264A-98C3-39235280B0EB}" srcOrd="4" destOrd="0" presId="urn:microsoft.com/office/officeart/2005/8/layout/default"/>
    <dgm:cxn modelId="{6FC9AC59-606D-9845-8248-BA6830F95CD4}" type="presParOf" srcId="{5253A326-8834-374B-B898-0D7DC2481BCC}" destId="{3AE5FD7B-7899-BE42-8102-FA63FDF6EE10}" srcOrd="5" destOrd="0" presId="urn:microsoft.com/office/officeart/2005/8/layout/default"/>
    <dgm:cxn modelId="{32CAD515-EBF3-134E-B5A4-B8DECCC1836B}" type="presParOf" srcId="{5253A326-8834-374B-B898-0D7DC2481BCC}" destId="{B6506DFC-E320-8549-8CA2-51F1B4EDCD68}" srcOrd="6" destOrd="0" presId="urn:microsoft.com/office/officeart/2005/8/layout/default"/>
    <dgm:cxn modelId="{4B2308FC-3079-A143-AE3F-9144017ECE75}" type="presParOf" srcId="{5253A326-8834-374B-B898-0D7DC2481BCC}" destId="{0238E437-7A03-434B-9147-BD6BAB9EA5D7}" srcOrd="7" destOrd="0" presId="urn:microsoft.com/office/officeart/2005/8/layout/default"/>
    <dgm:cxn modelId="{53887286-DDB1-F14A-BD2D-6979C0C32301}" type="presParOf" srcId="{5253A326-8834-374B-B898-0D7DC2481BCC}" destId="{BC4E8654-711E-374D-818F-612722FC80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DDFDD4-58BA-46FD-9FA1-0BD195DA6AB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19D241C-77F7-4DCB-8A35-0A5E0C448C33}">
      <dgm:prSet phldrT="[Texto]"/>
      <dgm:spPr/>
      <dgm:t>
        <a:bodyPr/>
        <a:lstStyle/>
        <a:p>
          <a:pPr algn="just"/>
          <a:r>
            <a:rPr lang="es-ES" b="1" dirty="0" smtClean="0">
              <a:latin typeface="Century Gothic" panose="020B0502020202020204" pitchFamily="34" charset="0"/>
            </a:rPr>
            <a:t>Objetivos alineados a la problemática:</a:t>
          </a:r>
          <a:endParaRPr lang="es-MX" dirty="0"/>
        </a:p>
      </dgm:t>
    </dgm:pt>
    <dgm:pt modelId="{D0BF324A-2924-4D6A-A7B2-AC8533EFE75A}" type="parTrans" cxnId="{4484C6A8-5FCE-471B-B413-460780C6BCB7}">
      <dgm:prSet/>
      <dgm:spPr/>
      <dgm:t>
        <a:bodyPr/>
        <a:lstStyle/>
        <a:p>
          <a:endParaRPr lang="es-MX"/>
        </a:p>
      </dgm:t>
    </dgm:pt>
    <dgm:pt modelId="{A0EDE1F5-0212-47B0-827C-5A2927D10A7E}" type="sibTrans" cxnId="{4484C6A8-5FCE-471B-B413-460780C6BCB7}">
      <dgm:prSet/>
      <dgm:spPr/>
      <dgm:t>
        <a:bodyPr/>
        <a:lstStyle/>
        <a:p>
          <a:endParaRPr lang="es-MX"/>
        </a:p>
      </dgm:t>
    </dgm:pt>
    <dgm:pt modelId="{8D4FF0A9-D447-4ED1-9492-1931BB960212}">
      <dgm:prSet phldrT="[Texto]" custT="1"/>
      <dgm:spPr/>
      <dgm:t>
        <a:bodyPr/>
        <a:lstStyle/>
        <a:p>
          <a:pPr algn="just"/>
          <a:r>
            <a:rPr lang="es-ES" sz="1300" dirty="0" smtClean="0">
              <a:latin typeface="Century Gothic" panose="020B0502020202020204" pitchFamily="34" charset="0"/>
            </a:rPr>
            <a:t>Disminuir siniestralidad</a:t>
          </a:r>
          <a:endParaRPr lang="es-MX" sz="1300" dirty="0"/>
        </a:p>
      </dgm:t>
    </dgm:pt>
    <dgm:pt modelId="{D5699298-C741-4150-8770-8303D8780016}" type="parTrans" cxnId="{ADB0BA3C-E8E6-4866-87D1-4F74092F08ED}">
      <dgm:prSet/>
      <dgm:spPr/>
      <dgm:t>
        <a:bodyPr/>
        <a:lstStyle/>
        <a:p>
          <a:endParaRPr lang="es-MX"/>
        </a:p>
      </dgm:t>
    </dgm:pt>
    <dgm:pt modelId="{59DDDC6A-BA9F-460B-9E73-36C15803E95E}" type="sibTrans" cxnId="{ADB0BA3C-E8E6-4866-87D1-4F74092F08ED}">
      <dgm:prSet/>
      <dgm:spPr/>
      <dgm:t>
        <a:bodyPr/>
        <a:lstStyle/>
        <a:p>
          <a:endParaRPr lang="es-MX"/>
        </a:p>
      </dgm:t>
    </dgm:pt>
    <dgm:pt modelId="{E5EFD330-ACEB-4ED1-A936-1990E0205BF6}">
      <dgm:prSet phldrT="[Texto]"/>
      <dgm:spPr/>
      <dgm:t>
        <a:bodyPr/>
        <a:lstStyle/>
        <a:p>
          <a:pPr algn="just"/>
          <a:r>
            <a:rPr lang="es-ES" b="1" dirty="0" smtClean="0">
              <a:latin typeface="Century Gothic" panose="020B0502020202020204" pitchFamily="34" charset="0"/>
            </a:rPr>
            <a:t>Mejor alternativa contra</a:t>
          </a:r>
          <a:endParaRPr lang="es-MX" dirty="0"/>
        </a:p>
      </dgm:t>
    </dgm:pt>
    <dgm:pt modelId="{85B5C7CA-F21B-44EB-99C3-CD425C9B918F}" type="parTrans" cxnId="{61BB5E5E-CCD2-4530-AD61-7454DA3AB8D4}">
      <dgm:prSet/>
      <dgm:spPr/>
      <dgm:t>
        <a:bodyPr/>
        <a:lstStyle/>
        <a:p>
          <a:endParaRPr lang="es-MX"/>
        </a:p>
      </dgm:t>
    </dgm:pt>
    <dgm:pt modelId="{DDF99768-5D4B-414B-8924-5CA09F05A2B6}" type="sibTrans" cxnId="{61BB5E5E-CCD2-4530-AD61-7454DA3AB8D4}">
      <dgm:prSet/>
      <dgm:spPr/>
      <dgm:t>
        <a:bodyPr/>
        <a:lstStyle/>
        <a:p>
          <a:endParaRPr lang="es-MX"/>
        </a:p>
      </dgm:t>
    </dgm:pt>
    <dgm:pt modelId="{E8C045F9-F7C0-4B34-AED8-E774164BB97F}">
      <dgm:prSet phldrT="[Texto]"/>
      <dgm:spPr/>
      <dgm:t>
        <a:bodyPr/>
        <a:lstStyle/>
        <a:p>
          <a:pPr marL="114300" lvl="1" indent="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dirty="0" smtClean="0">
              <a:latin typeface="Century Gothic" panose="020B0502020202020204" pitchFamily="34" charset="0"/>
            </a:rPr>
            <a:t>No emitir regulación alguna</a:t>
          </a:r>
          <a:endParaRPr lang="es-MX" dirty="0"/>
        </a:p>
      </dgm:t>
    </dgm:pt>
    <dgm:pt modelId="{569166C8-E2CF-436F-B83F-B9950F4960C2}" type="parTrans" cxnId="{16967831-CE88-4445-929A-2C20EE6E752F}">
      <dgm:prSet/>
      <dgm:spPr/>
      <dgm:t>
        <a:bodyPr/>
        <a:lstStyle/>
        <a:p>
          <a:endParaRPr lang="es-MX"/>
        </a:p>
      </dgm:t>
    </dgm:pt>
    <dgm:pt modelId="{A0FCDEF3-1270-427D-9E8B-E4E96AD01673}" type="sibTrans" cxnId="{16967831-CE88-4445-929A-2C20EE6E752F}">
      <dgm:prSet/>
      <dgm:spPr/>
      <dgm:t>
        <a:bodyPr/>
        <a:lstStyle/>
        <a:p>
          <a:endParaRPr lang="es-MX"/>
        </a:p>
      </dgm:t>
    </dgm:pt>
    <dgm:pt modelId="{233F5C25-358D-43D7-8B6F-DDFC8E1AB2EB}">
      <dgm:prSet custT="1"/>
      <dgm:spPr/>
      <dgm:t>
        <a:bodyPr/>
        <a:lstStyle/>
        <a:p>
          <a:pPr algn="just"/>
          <a:r>
            <a:rPr lang="es-ES" sz="1300" dirty="0" smtClean="0">
              <a:latin typeface="Century Gothic" panose="020B0502020202020204" pitchFamily="34" charset="0"/>
            </a:rPr>
            <a:t>Mayor competitividad</a:t>
          </a:r>
          <a:endParaRPr lang="es-ES" sz="1300" dirty="0">
            <a:latin typeface="Century Gothic" panose="020B0502020202020204" pitchFamily="34" charset="0"/>
          </a:endParaRPr>
        </a:p>
      </dgm:t>
    </dgm:pt>
    <dgm:pt modelId="{ECA96838-3D7F-4B56-BD0D-C78FE0CE068E}" type="parTrans" cxnId="{EABFB9B0-F4F4-4F8E-882B-BD1B3912A0DD}">
      <dgm:prSet/>
      <dgm:spPr/>
      <dgm:t>
        <a:bodyPr/>
        <a:lstStyle/>
        <a:p>
          <a:endParaRPr lang="es-MX"/>
        </a:p>
      </dgm:t>
    </dgm:pt>
    <dgm:pt modelId="{DCB9E1B2-C68D-4436-AE81-04A6D52E28B8}" type="sibTrans" cxnId="{EABFB9B0-F4F4-4F8E-882B-BD1B3912A0DD}">
      <dgm:prSet/>
      <dgm:spPr/>
      <dgm:t>
        <a:bodyPr/>
        <a:lstStyle/>
        <a:p>
          <a:endParaRPr lang="es-MX"/>
        </a:p>
      </dgm:t>
    </dgm:pt>
    <dgm:pt modelId="{6796ADDB-E645-4A03-BBB1-F359F61DC30E}">
      <dgm:prSet custT="1"/>
      <dgm:spPr/>
      <dgm:t>
        <a:bodyPr/>
        <a:lstStyle/>
        <a:p>
          <a:pPr algn="just"/>
          <a:r>
            <a:rPr lang="es-ES" sz="1300" dirty="0" smtClean="0">
              <a:latin typeface="Century Gothic" panose="020B0502020202020204" pitchFamily="34" charset="0"/>
            </a:rPr>
            <a:t>Conservación de infraestructura</a:t>
          </a:r>
          <a:endParaRPr lang="es-ES" sz="1300" dirty="0">
            <a:latin typeface="Century Gothic" panose="020B0502020202020204" pitchFamily="34" charset="0"/>
          </a:endParaRPr>
        </a:p>
      </dgm:t>
    </dgm:pt>
    <dgm:pt modelId="{C697174A-CBC7-4667-B29C-538691A593C3}" type="parTrans" cxnId="{061E9EDC-BB6C-4D7F-B792-FF1FF33357F2}">
      <dgm:prSet/>
      <dgm:spPr/>
      <dgm:t>
        <a:bodyPr/>
        <a:lstStyle/>
        <a:p>
          <a:endParaRPr lang="es-MX"/>
        </a:p>
      </dgm:t>
    </dgm:pt>
    <dgm:pt modelId="{38667AB7-C47D-4C4C-96D6-FDECF9E34ACF}" type="sibTrans" cxnId="{061E9EDC-BB6C-4D7F-B792-FF1FF33357F2}">
      <dgm:prSet/>
      <dgm:spPr/>
      <dgm:t>
        <a:bodyPr/>
        <a:lstStyle/>
        <a:p>
          <a:endParaRPr lang="es-MX"/>
        </a:p>
      </dgm:t>
    </dgm:pt>
    <dgm:pt modelId="{259C4B73-DF8C-42E4-8E07-478467CF0FAF}">
      <dgm:prSet/>
      <dgm:spPr/>
      <dgm:t>
        <a:bodyPr/>
        <a:lstStyle/>
        <a:p>
          <a:pPr marL="114300" lvl="1" indent="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dirty="0" smtClean="0">
              <a:latin typeface="Century Gothic" panose="020B0502020202020204" pitchFamily="34" charset="0"/>
            </a:rPr>
            <a:t>Establecer un peso máximo único</a:t>
          </a:r>
        </a:p>
      </dgm:t>
    </dgm:pt>
    <dgm:pt modelId="{E41826F1-C2CF-41D4-99C5-57F03FE58816}" type="parTrans" cxnId="{EA2E1310-2631-40FC-ADA3-98DB15A7C401}">
      <dgm:prSet/>
      <dgm:spPr/>
      <dgm:t>
        <a:bodyPr/>
        <a:lstStyle/>
        <a:p>
          <a:endParaRPr lang="es-MX"/>
        </a:p>
      </dgm:t>
    </dgm:pt>
    <dgm:pt modelId="{2CE85750-4E76-4878-AD05-D5A75DF3F122}" type="sibTrans" cxnId="{EA2E1310-2631-40FC-ADA3-98DB15A7C401}">
      <dgm:prSet/>
      <dgm:spPr/>
      <dgm:t>
        <a:bodyPr/>
        <a:lstStyle/>
        <a:p>
          <a:endParaRPr lang="es-MX"/>
        </a:p>
      </dgm:t>
    </dgm:pt>
    <dgm:pt modelId="{BDFF86AB-CCBA-4417-A4DC-38556F73E50B}" type="pres">
      <dgm:prSet presAssocID="{AEDDFDD4-58BA-46FD-9FA1-0BD195DA6A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3B0C5A4-7BFA-4410-89CE-ECBAFC61F91B}" type="pres">
      <dgm:prSet presAssocID="{D19D241C-77F7-4DCB-8A35-0A5E0C448C33}" presName="composite" presStyleCnt="0"/>
      <dgm:spPr/>
    </dgm:pt>
    <dgm:pt modelId="{233B3C9F-C2F0-45C5-B36B-7AF481AAE740}" type="pres">
      <dgm:prSet presAssocID="{D19D241C-77F7-4DCB-8A35-0A5E0C448C33}" presName="parTx" presStyleLbl="alignNode1" presStyleIdx="0" presStyleCnt="2" custLinFactNeighborX="-2705" custLinFactNeighborY="2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C8C947-E669-4E65-BEA0-F35E965E72A3}" type="pres">
      <dgm:prSet presAssocID="{D19D241C-77F7-4DCB-8A35-0A5E0C448C3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66D5DD-7659-455B-BCBA-87BDFAE6A84C}" type="pres">
      <dgm:prSet presAssocID="{A0EDE1F5-0212-47B0-827C-5A2927D10A7E}" presName="space" presStyleCnt="0"/>
      <dgm:spPr/>
    </dgm:pt>
    <dgm:pt modelId="{FF087180-27D5-4AF4-A005-AF7EFF5B623A}" type="pres">
      <dgm:prSet presAssocID="{E5EFD330-ACEB-4ED1-A936-1990E0205BF6}" presName="composite" presStyleCnt="0"/>
      <dgm:spPr/>
    </dgm:pt>
    <dgm:pt modelId="{FB374472-4424-4307-A6D6-3D2FA38C0DEF}" type="pres">
      <dgm:prSet presAssocID="{E5EFD330-ACEB-4ED1-A936-1990E0205BF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2FA554-BA90-460B-A4AA-203C8308DD50}" type="pres">
      <dgm:prSet presAssocID="{E5EFD330-ACEB-4ED1-A936-1990E0205BF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D227C1-7683-F74F-B0C2-8AFE0398AADD}" type="presOf" srcId="{8D4FF0A9-D447-4ED1-9492-1931BB960212}" destId="{57C8C947-E669-4E65-BEA0-F35E965E72A3}" srcOrd="0" destOrd="0" presId="urn:microsoft.com/office/officeart/2005/8/layout/hList1"/>
    <dgm:cxn modelId="{ADB0BA3C-E8E6-4866-87D1-4F74092F08ED}" srcId="{D19D241C-77F7-4DCB-8A35-0A5E0C448C33}" destId="{8D4FF0A9-D447-4ED1-9492-1931BB960212}" srcOrd="0" destOrd="0" parTransId="{D5699298-C741-4150-8770-8303D8780016}" sibTransId="{59DDDC6A-BA9F-460B-9E73-36C15803E95E}"/>
    <dgm:cxn modelId="{160071BB-3205-F145-814F-34CB63607823}" type="presOf" srcId="{D19D241C-77F7-4DCB-8A35-0A5E0C448C33}" destId="{233B3C9F-C2F0-45C5-B36B-7AF481AAE740}" srcOrd="0" destOrd="0" presId="urn:microsoft.com/office/officeart/2005/8/layout/hList1"/>
    <dgm:cxn modelId="{61BB5E5E-CCD2-4530-AD61-7454DA3AB8D4}" srcId="{AEDDFDD4-58BA-46FD-9FA1-0BD195DA6ABF}" destId="{E5EFD330-ACEB-4ED1-A936-1990E0205BF6}" srcOrd="1" destOrd="0" parTransId="{85B5C7CA-F21B-44EB-99C3-CD425C9B918F}" sibTransId="{DDF99768-5D4B-414B-8924-5CA09F05A2B6}"/>
    <dgm:cxn modelId="{EABFB9B0-F4F4-4F8E-882B-BD1B3912A0DD}" srcId="{D19D241C-77F7-4DCB-8A35-0A5E0C448C33}" destId="{233F5C25-358D-43D7-8B6F-DDFC8E1AB2EB}" srcOrd="1" destOrd="0" parTransId="{ECA96838-3D7F-4B56-BD0D-C78FE0CE068E}" sibTransId="{DCB9E1B2-C68D-4436-AE81-04A6D52E28B8}"/>
    <dgm:cxn modelId="{EA2E1310-2631-40FC-ADA3-98DB15A7C401}" srcId="{E5EFD330-ACEB-4ED1-A936-1990E0205BF6}" destId="{259C4B73-DF8C-42E4-8E07-478467CF0FAF}" srcOrd="1" destOrd="0" parTransId="{E41826F1-C2CF-41D4-99C5-57F03FE58816}" sibTransId="{2CE85750-4E76-4878-AD05-D5A75DF3F122}"/>
    <dgm:cxn modelId="{061E9EDC-BB6C-4D7F-B792-FF1FF33357F2}" srcId="{D19D241C-77F7-4DCB-8A35-0A5E0C448C33}" destId="{6796ADDB-E645-4A03-BBB1-F359F61DC30E}" srcOrd="2" destOrd="0" parTransId="{C697174A-CBC7-4667-B29C-538691A593C3}" sibTransId="{38667AB7-C47D-4C4C-96D6-FDECF9E34ACF}"/>
    <dgm:cxn modelId="{4484C6A8-5FCE-471B-B413-460780C6BCB7}" srcId="{AEDDFDD4-58BA-46FD-9FA1-0BD195DA6ABF}" destId="{D19D241C-77F7-4DCB-8A35-0A5E0C448C33}" srcOrd="0" destOrd="0" parTransId="{D0BF324A-2924-4D6A-A7B2-AC8533EFE75A}" sibTransId="{A0EDE1F5-0212-47B0-827C-5A2927D10A7E}"/>
    <dgm:cxn modelId="{53C4192A-49BA-5546-B234-035E11F77895}" type="presOf" srcId="{6796ADDB-E645-4A03-BBB1-F359F61DC30E}" destId="{57C8C947-E669-4E65-BEA0-F35E965E72A3}" srcOrd="0" destOrd="2" presId="urn:microsoft.com/office/officeart/2005/8/layout/hList1"/>
    <dgm:cxn modelId="{87601DA1-821F-2D47-BD30-361BDE7A64D9}" type="presOf" srcId="{233F5C25-358D-43D7-8B6F-DDFC8E1AB2EB}" destId="{57C8C947-E669-4E65-BEA0-F35E965E72A3}" srcOrd="0" destOrd="1" presId="urn:microsoft.com/office/officeart/2005/8/layout/hList1"/>
    <dgm:cxn modelId="{16967831-CE88-4445-929A-2C20EE6E752F}" srcId="{E5EFD330-ACEB-4ED1-A936-1990E0205BF6}" destId="{E8C045F9-F7C0-4B34-AED8-E774164BB97F}" srcOrd="0" destOrd="0" parTransId="{569166C8-E2CF-436F-B83F-B9950F4960C2}" sibTransId="{A0FCDEF3-1270-427D-9E8B-E4E96AD01673}"/>
    <dgm:cxn modelId="{5B9E5F00-2C90-B04E-96C5-A5338D748526}" type="presOf" srcId="{259C4B73-DF8C-42E4-8E07-478467CF0FAF}" destId="{2B2FA554-BA90-460B-A4AA-203C8308DD50}" srcOrd="0" destOrd="1" presId="urn:microsoft.com/office/officeart/2005/8/layout/hList1"/>
    <dgm:cxn modelId="{A68A7356-0247-C944-9B20-629B93FC9CC1}" type="presOf" srcId="{E5EFD330-ACEB-4ED1-A936-1990E0205BF6}" destId="{FB374472-4424-4307-A6D6-3D2FA38C0DEF}" srcOrd="0" destOrd="0" presId="urn:microsoft.com/office/officeart/2005/8/layout/hList1"/>
    <dgm:cxn modelId="{68CB8A50-ADB0-AC47-84DB-13847DBDA4E2}" type="presOf" srcId="{E8C045F9-F7C0-4B34-AED8-E774164BB97F}" destId="{2B2FA554-BA90-460B-A4AA-203C8308DD50}" srcOrd="0" destOrd="0" presId="urn:microsoft.com/office/officeart/2005/8/layout/hList1"/>
    <dgm:cxn modelId="{2131EBD4-C77B-6A4E-971D-AA90D5F94EB0}" type="presOf" srcId="{AEDDFDD4-58BA-46FD-9FA1-0BD195DA6ABF}" destId="{BDFF86AB-CCBA-4417-A4DC-38556F73E50B}" srcOrd="0" destOrd="0" presId="urn:microsoft.com/office/officeart/2005/8/layout/hList1"/>
    <dgm:cxn modelId="{9B1AD37C-AC17-6645-9AE4-614F1AF7D545}" type="presParOf" srcId="{BDFF86AB-CCBA-4417-A4DC-38556F73E50B}" destId="{F3B0C5A4-7BFA-4410-89CE-ECBAFC61F91B}" srcOrd="0" destOrd="0" presId="urn:microsoft.com/office/officeart/2005/8/layout/hList1"/>
    <dgm:cxn modelId="{CFD9C638-CDB6-544E-A3AC-336C67854A8B}" type="presParOf" srcId="{F3B0C5A4-7BFA-4410-89CE-ECBAFC61F91B}" destId="{233B3C9F-C2F0-45C5-B36B-7AF481AAE740}" srcOrd="0" destOrd="0" presId="urn:microsoft.com/office/officeart/2005/8/layout/hList1"/>
    <dgm:cxn modelId="{61051E0E-9312-BB4C-8C45-730AEDC81D93}" type="presParOf" srcId="{F3B0C5A4-7BFA-4410-89CE-ECBAFC61F91B}" destId="{57C8C947-E669-4E65-BEA0-F35E965E72A3}" srcOrd="1" destOrd="0" presId="urn:microsoft.com/office/officeart/2005/8/layout/hList1"/>
    <dgm:cxn modelId="{856118FE-29A9-2F47-BA84-B125A36FF204}" type="presParOf" srcId="{BDFF86AB-CCBA-4417-A4DC-38556F73E50B}" destId="{9966D5DD-7659-455B-BCBA-87BDFAE6A84C}" srcOrd="1" destOrd="0" presId="urn:microsoft.com/office/officeart/2005/8/layout/hList1"/>
    <dgm:cxn modelId="{593886C6-76A9-D04E-851F-540C6C901916}" type="presParOf" srcId="{BDFF86AB-CCBA-4417-A4DC-38556F73E50B}" destId="{FF087180-27D5-4AF4-A005-AF7EFF5B623A}" srcOrd="2" destOrd="0" presId="urn:microsoft.com/office/officeart/2005/8/layout/hList1"/>
    <dgm:cxn modelId="{36902990-4DB2-5C49-9F60-175CECC43269}" type="presParOf" srcId="{FF087180-27D5-4AF4-A005-AF7EFF5B623A}" destId="{FB374472-4424-4307-A6D6-3D2FA38C0DEF}" srcOrd="0" destOrd="0" presId="urn:microsoft.com/office/officeart/2005/8/layout/hList1"/>
    <dgm:cxn modelId="{9B5E0D41-6409-814C-96A0-5768092E48DE}" type="presParOf" srcId="{FF087180-27D5-4AF4-A005-AF7EFF5B623A}" destId="{2B2FA554-BA90-460B-A4AA-203C8308DD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DDFDD4-58BA-46FD-9FA1-0BD195DA6AB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A6AEA19-6417-4D0F-8312-D61A65D5994F}">
      <dgm:prSet custT="1"/>
      <dgm:spPr/>
      <dgm:t>
        <a:bodyPr/>
        <a:lstStyle/>
        <a:p>
          <a:pPr algn="just"/>
          <a:r>
            <a:rPr lang="es-ES" sz="1300" dirty="0" smtClean="0">
              <a:latin typeface="Century Gothic" panose="020B0502020202020204" pitchFamily="34" charset="0"/>
            </a:rPr>
            <a:t>Mayor evidencia de la problemática</a:t>
          </a:r>
          <a:endParaRPr lang="es-ES" sz="1300" dirty="0">
            <a:latin typeface="Century Gothic" panose="020B0502020202020204" pitchFamily="34" charset="0"/>
          </a:endParaRPr>
        </a:p>
      </dgm:t>
    </dgm:pt>
    <dgm:pt modelId="{559BD0F7-0A7E-4792-B848-23CD674D67CF}" type="parTrans" cxnId="{C39436A1-65DE-47C7-9A3B-FD6EAB6A3CEB}">
      <dgm:prSet/>
      <dgm:spPr/>
      <dgm:t>
        <a:bodyPr/>
        <a:lstStyle/>
        <a:p>
          <a:endParaRPr lang="es-MX" sz="1300"/>
        </a:p>
      </dgm:t>
    </dgm:pt>
    <dgm:pt modelId="{9C09AA69-CB41-4326-B1C0-97CC69B90E1E}" type="sibTrans" cxnId="{C39436A1-65DE-47C7-9A3B-FD6EAB6A3CEB}">
      <dgm:prSet/>
      <dgm:spPr/>
      <dgm:t>
        <a:bodyPr/>
        <a:lstStyle/>
        <a:p>
          <a:endParaRPr lang="es-MX" sz="1300"/>
        </a:p>
      </dgm:t>
    </dgm:pt>
    <dgm:pt modelId="{C4C359BF-4760-43DA-A57F-1043575BBEC7}">
      <dgm:prSet custT="1"/>
      <dgm:spPr/>
      <dgm:t>
        <a:bodyPr/>
        <a:lstStyle/>
        <a:p>
          <a:pPr algn="just"/>
          <a:r>
            <a:rPr lang="es-ES" sz="1300" dirty="0" smtClean="0">
              <a:latin typeface="Century Gothic" panose="020B0502020202020204" pitchFamily="34" charset="0"/>
            </a:rPr>
            <a:t>Información para</a:t>
          </a:r>
          <a:r>
            <a:rPr lang="es-ES" sz="1300" baseline="0" dirty="0" smtClean="0">
              <a:latin typeface="Century Gothic" panose="020B0502020202020204" pitchFamily="34" charset="0"/>
            </a:rPr>
            <a:t> toma de decisiones</a:t>
          </a:r>
          <a:endParaRPr lang="es-MX" sz="1300" dirty="0">
            <a:latin typeface="Century Gothic" panose="020B0502020202020204" pitchFamily="34" charset="0"/>
          </a:endParaRPr>
        </a:p>
      </dgm:t>
    </dgm:pt>
    <dgm:pt modelId="{818122D0-74AC-4732-B6C7-1DFD198A6863}" type="parTrans" cxnId="{D96A4561-3329-4FC7-AE02-769DF0C35FD3}">
      <dgm:prSet/>
      <dgm:spPr/>
      <dgm:t>
        <a:bodyPr/>
        <a:lstStyle/>
        <a:p>
          <a:endParaRPr lang="es-MX" sz="1300"/>
        </a:p>
      </dgm:t>
    </dgm:pt>
    <dgm:pt modelId="{666232C0-382D-4360-ADCB-633A5B09F5E2}" type="sibTrans" cxnId="{D96A4561-3329-4FC7-AE02-769DF0C35FD3}">
      <dgm:prSet/>
      <dgm:spPr/>
      <dgm:t>
        <a:bodyPr/>
        <a:lstStyle/>
        <a:p>
          <a:endParaRPr lang="es-MX" sz="1300"/>
        </a:p>
      </dgm:t>
    </dgm:pt>
    <dgm:pt modelId="{E36A8B7C-D539-4494-B546-C99E9B83D1FE}">
      <dgm:prSet custT="1"/>
      <dgm:spPr/>
      <dgm:t>
        <a:bodyPr/>
        <a:lstStyle/>
        <a:p>
          <a:pPr algn="just"/>
          <a:r>
            <a:rPr lang="es-ES" sz="1300" dirty="0" smtClean="0">
              <a:latin typeface="Century Gothic" panose="020B0502020202020204" pitchFamily="34" charset="0"/>
            </a:rPr>
            <a:t>Mejor evaluación de impactos</a:t>
          </a:r>
          <a:endParaRPr lang="es-ES" sz="1300" dirty="0">
            <a:latin typeface="Century Gothic" panose="020B0502020202020204" pitchFamily="34" charset="0"/>
          </a:endParaRPr>
        </a:p>
      </dgm:t>
    </dgm:pt>
    <dgm:pt modelId="{BCD7B06A-F5F4-4010-A914-E59B5D7507E5}" type="sibTrans" cxnId="{687DD423-47B4-4BBE-ACDE-80817067AAEA}">
      <dgm:prSet/>
      <dgm:spPr/>
      <dgm:t>
        <a:bodyPr/>
        <a:lstStyle/>
        <a:p>
          <a:endParaRPr lang="es-MX" sz="1300"/>
        </a:p>
      </dgm:t>
    </dgm:pt>
    <dgm:pt modelId="{18568E84-C587-4A49-939C-8656111C9877}" type="parTrans" cxnId="{687DD423-47B4-4BBE-ACDE-80817067AAEA}">
      <dgm:prSet/>
      <dgm:spPr/>
      <dgm:t>
        <a:bodyPr/>
        <a:lstStyle/>
        <a:p>
          <a:endParaRPr lang="es-MX" sz="1300"/>
        </a:p>
      </dgm:t>
    </dgm:pt>
    <dgm:pt modelId="{D19D241C-77F7-4DCB-8A35-0A5E0C448C33}">
      <dgm:prSet phldrT="[Texto]" custT="1"/>
      <dgm:spPr/>
      <dgm:t>
        <a:bodyPr/>
        <a:lstStyle/>
        <a:p>
          <a:r>
            <a:rPr lang="es-ES" sz="1300" b="1" dirty="0" smtClean="0">
              <a:latin typeface="Century Gothic" panose="020B0502020202020204" pitchFamily="34" charset="0"/>
            </a:rPr>
            <a:t>Consulta pública:</a:t>
          </a:r>
          <a:endParaRPr lang="es-MX" sz="1300" b="1" dirty="0"/>
        </a:p>
      </dgm:t>
    </dgm:pt>
    <dgm:pt modelId="{A0EDE1F5-0212-47B0-827C-5A2927D10A7E}" type="sibTrans" cxnId="{4484C6A8-5FCE-471B-B413-460780C6BCB7}">
      <dgm:prSet/>
      <dgm:spPr/>
      <dgm:t>
        <a:bodyPr/>
        <a:lstStyle/>
        <a:p>
          <a:endParaRPr lang="es-MX" sz="1300"/>
        </a:p>
      </dgm:t>
    </dgm:pt>
    <dgm:pt modelId="{D0BF324A-2924-4D6A-A7B2-AC8533EFE75A}" type="parTrans" cxnId="{4484C6A8-5FCE-471B-B413-460780C6BCB7}">
      <dgm:prSet/>
      <dgm:spPr/>
      <dgm:t>
        <a:bodyPr/>
        <a:lstStyle/>
        <a:p>
          <a:endParaRPr lang="es-MX" sz="1300"/>
        </a:p>
      </dgm:t>
    </dgm:pt>
    <dgm:pt modelId="{BDFF86AB-CCBA-4417-A4DC-38556F73E50B}" type="pres">
      <dgm:prSet presAssocID="{AEDDFDD4-58BA-46FD-9FA1-0BD195DA6A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3B0C5A4-7BFA-4410-89CE-ECBAFC61F91B}" type="pres">
      <dgm:prSet presAssocID="{D19D241C-77F7-4DCB-8A35-0A5E0C448C33}" presName="composite" presStyleCnt="0"/>
      <dgm:spPr/>
    </dgm:pt>
    <dgm:pt modelId="{233B3C9F-C2F0-45C5-B36B-7AF481AAE740}" type="pres">
      <dgm:prSet presAssocID="{D19D241C-77F7-4DCB-8A35-0A5E0C448C33}" presName="parTx" presStyleLbl="alignNode1" presStyleIdx="0" presStyleCnt="1" custScaleY="73083" custLinFactNeighborX="-22676" custLinFactNeighborY="1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C8C947-E669-4E65-BEA0-F35E965E72A3}" type="pres">
      <dgm:prSet presAssocID="{D19D241C-77F7-4DCB-8A35-0A5E0C448C3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57774E8-1E27-944D-B978-3C2F076D7BED}" type="presOf" srcId="{E36A8B7C-D539-4494-B546-C99E9B83D1FE}" destId="{57C8C947-E669-4E65-BEA0-F35E965E72A3}" srcOrd="0" destOrd="0" presId="urn:microsoft.com/office/officeart/2005/8/layout/hList1"/>
    <dgm:cxn modelId="{47D7B575-F001-E640-8B51-8458B0169E7A}" type="presOf" srcId="{D19D241C-77F7-4DCB-8A35-0A5E0C448C33}" destId="{233B3C9F-C2F0-45C5-B36B-7AF481AAE740}" srcOrd="0" destOrd="0" presId="urn:microsoft.com/office/officeart/2005/8/layout/hList1"/>
    <dgm:cxn modelId="{687DD423-47B4-4BBE-ACDE-80817067AAEA}" srcId="{D19D241C-77F7-4DCB-8A35-0A5E0C448C33}" destId="{E36A8B7C-D539-4494-B546-C99E9B83D1FE}" srcOrd="0" destOrd="0" parTransId="{18568E84-C587-4A49-939C-8656111C9877}" sibTransId="{BCD7B06A-F5F4-4010-A914-E59B5D7507E5}"/>
    <dgm:cxn modelId="{C39436A1-65DE-47C7-9A3B-FD6EAB6A3CEB}" srcId="{D19D241C-77F7-4DCB-8A35-0A5E0C448C33}" destId="{8A6AEA19-6417-4D0F-8312-D61A65D5994F}" srcOrd="1" destOrd="0" parTransId="{559BD0F7-0A7E-4792-B848-23CD674D67CF}" sibTransId="{9C09AA69-CB41-4326-B1C0-97CC69B90E1E}"/>
    <dgm:cxn modelId="{4484C6A8-5FCE-471B-B413-460780C6BCB7}" srcId="{AEDDFDD4-58BA-46FD-9FA1-0BD195DA6ABF}" destId="{D19D241C-77F7-4DCB-8A35-0A5E0C448C33}" srcOrd="0" destOrd="0" parTransId="{D0BF324A-2924-4D6A-A7B2-AC8533EFE75A}" sibTransId="{A0EDE1F5-0212-47B0-827C-5A2927D10A7E}"/>
    <dgm:cxn modelId="{D96A4561-3329-4FC7-AE02-769DF0C35FD3}" srcId="{D19D241C-77F7-4DCB-8A35-0A5E0C448C33}" destId="{C4C359BF-4760-43DA-A57F-1043575BBEC7}" srcOrd="2" destOrd="0" parTransId="{818122D0-74AC-4732-B6C7-1DFD198A6863}" sibTransId="{666232C0-382D-4360-ADCB-633A5B09F5E2}"/>
    <dgm:cxn modelId="{C82187D7-0678-5846-B6BB-2AD05CBC4321}" type="presOf" srcId="{C4C359BF-4760-43DA-A57F-1043575BBEC7}" destId="{57C8C947-E669-4E65-BEA0-F35E965E72A3}" srcOrd="0" destOrd="2" presId="urn:microsoft.com/office/officeart/2005/8/layout/hList1"/>
    <dgm:cxn modelId="{AFD41312-1C73-6D4E-99E3-DCDB40421AA5}" type="presOf" srcId="{8A6AEA19-6417-4D0F-8312-D61A65D5994F}" destId="{57C8C947-E669-4E65-BEA0-F35E965E72A3}" srcOrd="0" destOrd="1" presId="urn:microsoft.com/office/officeart/2005/8/layout/hList1"/>
    <dgm:cxn modelId="{458D00E2-D418-FE4A-8AA4-4DAE54F4001B}" type="presOf" srcId="{AEDDFDD4-58BA-46FD-9FA1-0BD195DA6ABF}" destId="{BDFF86AB-CCBA-4417-A4DC-38556F73E50B}" srcOrd="0" destOrd="0" presId="urn:microsoft.com/office/officeart/2005/8/layout/hList1"/>
    <dgm:cxn modelId="{DE92DF53-65F7-E347-AAA6-BA5879ACE9D7}" type="presParOf" srcId="{BDFF86AB-CCBA-4417-A4DC-38556F73E50B}" destId="{F3B0C5A4-7BFA-4410-89CE-ECBAFC61F91B}" srcOrd="0" destOrd="0" presId="urn:microsoft.com/office/officeart/2005/8/layout/hList1"/>
    <dgm:cxn modelId="{17FA5267-337E-3F4E-8B52-E244563235DF}" type="presParOf" srcId="{F3B0C5A4-7BFA-4410-89CE-ECBAFC61F91B}" destId="{233B3C9F-C2F0-45C5-B36B-7AF481AAE740}" srcOrd="0" destOrd="0" presId="urn:microsoft.com/office/officeart/2005/8/layout/hList1"/>
    <dgm:cxn modelId="{A914F767-732D-434D-9303-EB91F207A5D9}" type="presParOf" srcId="{F3B0C5A4-7BFA-4410-89CE-ECBAFC61F91B}" destId="{57C8C947-E669-4E65-BEA0-F35E965E72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646D71-1513-4FCB-A15C-599FC23D88F1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417E74B4-80F7-46E1-A3D5-2A777BDF7D71}">
      <dgm:prSet phldrT="[Texto]" custT="1"/>
      <dgm:spPr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es-MX" sz="1800" b="0" dirty="0" smtClean="0">
              <a:latin typeface="Century Gothic" panose="020B0502020202020204" pitchFamily="34" charset="0"/>
              <a:cs typeface="Adobe Caslon Pro"/>
            </a:rPr>
            <a:t>Eliminación de barreras de entrada y al comercio, liberación de recursos</a:t>
          </a:r>
          <a:endParaRPr lang="es-MX" sz="1800" b="0" dirty="0">
            <a:latin typeface="Century Gothic" panose="020B0502020202020204" pitchFamily="34" charset="0"/>
            <a:cs typeface="Adobe Caslon Pro"/>
          </a:endParaRPr>
        </a:p>
      </dgm:t>
    </dgm:pt>
    <dgm:pt modelId="{BC43ED90-0DB0-4DC9-9547-DACB706CDB3A}" type="parTrans" cxnId="{EA8BAC0B-7D5B-474B-96B0-D7DFD3EA4AB4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171CF4FC-68FD-4D2C-99F4-7646EE95A8DD}" type="sibTrans" cxnId="{EA8BAC0B-7D5B-474B-96B0-D7DFD3EA4AB4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B9D56AED-C73E-437E-BF26-4B0B3C95FABF}">
      <dgm:prSet phldrT="[Texto]" custT="1"/>
      <dgm:spPr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es-MX" sz="1800" b="0" dirty="0" smtClean="0">
              <a:latin typeface="Century Gothic" panose="020B0502020202020204" pitchFamily="34" charset="0"/>
              <a:cs typeface="Adobe Caslon Pro"/>
            </a:rPr>
            <a:t>Agilidad y claridad en su implementación y verificación</a:t>
          </a:r>
          <a:endParaRPr lang="es-MX" sz="1800" b="0" dirty="0">
            <a:latin typeface="Century Gothic" panose="020B0502020202020204" pitchFamily="34" charset="0"/>
            <a:cs typeface="Adobe Caslon Pro"/>
          </a:endParaRPr>
        </a:p>
      </dgm:t>
    </dgm:pt>
    <dgm:pt modelId="{1D3FF694-A87D-4B7B-A095-942567205C1C}" type="parTrans" cxnId="{43E496F1-432C-4EC4-9B1A-AECF250FE594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D1AE19B2-54E5-4F27-8427-840D73D210F2}" type="sibTrans" cxnId="{43E496F1-432C-4EC4-9B1A-AECF250FE594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4F27E89A-6A2D-4826-8242-66EC6D56D0F6}">
      <dgm:prSet phldrT="[Texto]" custT="1"/>
      <dgm:spPr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es-MX" sz="1800" b="0" dirty="0" smtClean="0">
              <a:latin typeface="Century Gothic" panose="020B0502020202020204" pitchFamily="34" charset="0"/>
              <a:cs typeface="Adobe Caslon Pro"/>
            </a:rPr>
            <a:t>Seguridad en la prestación de bienes y servicios</a:t>
          </a:r>
          <a:endParaRPr lang="es-MX" sz="1800" b="0" dirty="0">
            <a:latin typeface="Century Gothic" panose="020B0502020202020204" pitchFamily="34" charset="0"/>
            <a:cs typeface="Adobe Caslon Pro"/>
          </a:endParaRPr>
        </a:p>
      </dgm:t>
    </dgm:pt>
    <dgm:pt modelId="{C26B4DF2-3862-4A8C-8F5F-C5A7BD3C0A5D}" type="parTrans" cxnId="{607ABA3C-9D31-4CD5-B2D6-C80E26C49F80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06CBA212-B1CF-4DA9-93AA-FD14FD6F6C6E}" type="sibTrans" cxnId="{607ABA3C-9D31-4CD5-B2D6-C80E26C49F80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CCF9174C-179B-4438-BAFC-1C1FDF4C4618}">
      <dgm:prSet phldrT="[Texto]" custT="1"/>
      <dgm:spPr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es-MX" sz="1800" b="0" dirty="0" smtClean="0">
              <a:latin typeface="Century Gothic" panose="020B0502020202020204" pitchFamily="34" charset="0"/>
              <a:cs typeface="Adobe Caslon Pro"/>
            </a:rPr>
            <a:t>Mejor planeación para la atención permanente de objetivos de política</a:t>
          </a:r>
          <a:endParaRPr lang="es-MX" sz="1800" b="0" dirty="0">
            <a:latin typeface="Century Gothic" panose="020B0502020202020204" pitchFamily="34" charset="0"/>
            <a:cs typeface="Adobe Caslon Pro"/>
          </a:endParaRPr>
        </a:p>
      </dgm:t>
    </dgm:pt>
    <dgm:pt modelId="{B34E085E-80DA-4900-A8CE-AEA7755CD7CD}" type="parTrans" cxnId="{262C6D83-1AF2-494F-9951-3293B1698279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69855881-A5C2-4C05-9015-073F24649CBB}" type="sibTrans" cxnId="{262C6D83-1AF2-494F-9951-3293B1698279}">
      <dgm:prSet/>
      <dgm:spPr/>
      <dgm:t>
        <a:bodyPr/>
        <a:lstStyle/>
        <a:p>
          <a:endParaRPr lang="es-MX" sz="2000" b="0">
            <a:latin typeface="Adobe Caslon Pro"/>
            <a:cs typeface="Adobe Caslon Pro"/>
          </a:endParaRPr>
        </a:p>
      </dgm:t>
    </dgm:pt>
    <dgm:pt modelId="{125BB53F-8A4B-F24D-A025-990B598E43EB}">
      <dgm:prSet phldrT="[Texto]" custT="1"/>
      <dgm:spPr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es-MX" sz="1800" b="0" dirty="0" smtClean="0">
              <a:latin typeface="Century Gothic" panose="020B0502020202020204" pitchFamily="34" charset="0"/>
              <a:cs typeface="Adobe Caslon Pro"/>
            </a:rPr>
            <a:t>Reducción de la posibilidad de captura y del problema de agente-principal</a:t>
          </a:r>
          <a:endParaRPr lang="es-MX" sz="1800" b="0" dirty="0">
            <a:latin typeface="Century Gothic" panose="020B0502020202020204" pitchFamily="34" charset="0"/>
            <a:cs typeface="Adobe Caslon Pro"/>
          </a:endParaRPr>
        </a:p>
      </dgm:t>
    </dgm:pt>
    <dgm:pt modelId="{38559A3B-007E-2344-B9CB-6C8AA938AEF6}" type="parTrans" cxnId="{A30E30B4-1F99-5843-9CBD-48DC8EDDFFCC}">
      <dgm:prSet/>
      <dgm:spPr/>
      <dgm:t>
        <a:bodyPr/>
        <a:lstStyle/>
        <a:p>
          <a:endParaRPr lang="es-ES" sz="2000"/>
        </a:p>
      </dgm:t>
    </dgm:pt>
    <dgm:pt modelId="{43B0515B-33B9-3542-AC5B-58341AF7854E}" type="sibTrans" cxnId="{A30E30B4-1F99-5843-9CBD-48DC8EDDFFCC}">
      <dgm:prSet/>
      <dgm:spPr/>
      <dgm:t>
        <a:bodyPr/>
        <a:lstStyle/>
        <a:p>
          <a:endParaRPr lang="es-ES" sz="2000"/>
        </a:p>
      </dgm:t>
    </dgm:pt>
    <dgm:pt modelId="{A68D881B-44AD-B543-B456-CF748034D3F2}">
      <dgm:prSet phldrT="[Texto]" custT="1"/>
      <dgm:spPr>
        <a:ln w="12700">
          <a:solidFill>
            <a:schemeClr val="tx1"/>
          </a:solidFill>
        </a:ln>
      </dgm:spPr>
      <dgm:t>
        <a:bodyPr/>
        <a:lstStyle/>
        <a:p>
          <a:pPr algn="l"/>
          <a:r>
            <a:rPr lang="es-MX" sz="1800" b="0" dirty="0" smtClean="0">
              <a:latin typeface="Century Gothic" panose="020B0502020202020204" pitchFamily="34" charset="0"/>
              <a:cs typeface="Adobe Caslon Pro"/>
            </a:rPr>
            <a:t>Consulta Pública – Procedimiento colaborativo, mayor información para la toma de decisiones</a:t>
          </a:r>
          <a:endParaRPr lang="es-MX" sz="1800" b="0" dirty="0">
            <a:latin typeface="Century Gothic" panose="020B0502020202020204" pitchFamily="34" charset="0"/>
            <a:cs typeface="Adobe Caslon Pro"/>
          </a:endParaRPr>
        </a:p>
      </dgm:t>
    </dgm:pt>
    <dgm:pt modelId="{AF8B15D8-1053-D344-804C-F50778A42EB9}" type="parTrans" cxnId="{75EE93F9-6D2C-2F46-8466-CB17303BCD9B}">
      <dgm:prSet/>
      <dgm:spPr/>
      <dgm:t>
        <a:bodyPr/>
        <a:lstStyle/>
        <a:p>
          <a:endParaRPr lang="es-ES" sz="2000"/>
        </a:p>
      </dgm:t>
    </dgm:pt>
    <dgm:pt modelId="{1AE86485-42A7-5E45-87E8-41D9544A374F}" type="sibTrans" cxnId="{75EE93F9-6D2C-2F46-8466-CB17303BCD9B}">
      <dgm:prSet/>
      <dgm:spPr/>
      <dgm:t>
        <a:bodyPr/>
        <a:lstStyle/>
        <a:p>
          <a:endParaRPr lang="es-ES" sz="2000"/>
        </a:p>
      </dgm:t>
    </dgm:pt>
    <dgm:pt modelId="{9EAA99DD-D9D7-ED49-9E0D-18880920BB73}" type="pres">
      <dgm:prSet presAssocID="{2D646D71-1513-4FCB-A15C-599FC23D88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0F283D-F082-4A4B-A241-C11761128B4B}" type="pres">
      <dgm:prSet presAssocID="{417E74B4-80F7-46E1-A3D5-2A777BDF7D71}" presName="composite" presStyleCnt="0"/>
      <dgm:spPr/>
      <dgm:t>
        <a:bodyPr/>
        <a:lstStyle/>
        <a:p>
          <a:endParaRPr lang="es-ES_tradnl"/>
        </a:p>
      </dgm:t>
    </dgm:pt>
    <dgm:pt modelId="{B68C3937-7658-1D43-8D3E-D252BFD219BB}" type="pres">
      <dgm:prSet presAssocID="{417E74B4-80F7-46E1-A3D5-2A777BDF7D71}" presName="imgShp" presStyleLbl="fgImgPlace1" presStyleIdx="0" presStyleCnt="6" custLinFactNeighborX="73944"/>
      <dgm:spPr>
        <a:solidFill>
          <a:srgbClr val="35835E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5572A0B7-BC98-504F-A747-9909A2C5D667}" type="pres">
      <dgm:prSet presAssocID="{417E74B4-80F7-46E1-A3D5-2A777BDF7D71}" presName="txShp" presStyleLbl="node1" presStyleIdx="0" presStyleCnt="6" custScaleX="87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65F5C-0223-A44B-B80B-65ED29A5529D}" type="pres">
      <dgm:prSet presAssocID="{171CF4FC-68FD-4D2C-99F4-7646EE95A8DD}" presName="spacing" presStyleCnt="0"/>
      <dgm:spPr/>
      <dgm:t>
        <a:bodyPr/>
        <a:lstStyle/>
        <a:p>
          <a:endParaRPr lang="es-ES_tradnl"/>
        </a:p>
      </dgm:t>
    </dgm:pt>
    <dgm:pt modelId="{90D01622-FBBC-0C41-8D3D-44052B0F78F9}" type="pres">
      <dgm:prSet presAssocID="{125BB53F-8A4B-F24D-A025-990B598E43EB}" presName="composite" presStyleCnt="0"/>
      <dgm:spPr/>
      <dgm:t>
        <a:bodyPr/>
        <a:lstStyle/>
        <a:p>
          <a:endParaRPr lang="es-ES_tradnl"/>
        </a:p>
      </dgm:t>
    </dgm:pt>
    <dgm:pt modelId="{1478CD09-8D5E-9E40-A367-FC853948CE94}" type="pres">
      <dgm:prSet presAssocID="{125BB53F-8A4B-F24D-A025-990B598E43EB}" presName="imgShp" presStyleLbl="fgImgPlace1" presStyleIdx="1" presStyleCnt="6" custLinFactNeighborX="73944"/>
      <dgm:spPr>
        <a:solidFill>
          <a:srgbClr val="35835E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99A668CA-E69E-7045-A802-EDA5E7BFBF95}" type="pres">
      <dgm:prSet presAssocID="{125BB53F-8A4B-F24D-A025-990B598E43EB}" presName="txShp" presStyleLbl="node1" presStyleIdx="1" presStyleCnt="6" custScaleX="87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372B4A-9328-654E-A647-280765C76831}" type="pres">
      <dgm:prSet presAssocID="{43B0515B-33B9-3542-AC5B-58341AF7854E}" presName="spacing" presStyleCnt="0"/>
      <dgm:spPr/>
      <dgm:t>
        <a:bodyPr/>
        <a:lstStyle/>
        <a:p>
          <a:endParaRPr lang="es-ES_tradnl"/>
        </a:p>
      </dgm:t>
    </dgm:pt>
    <dgm:pt modelId="{600073E6-75BA-1249-BDAE-4E1F44F3F1E8}" type="pres">
      <dgm:prSet presAssocID="{A68D881B-44AD-B543-B456-CF748034D3F2}" presName="composite" presStyleCnt="0"/>
      <dgm:spPr/>
      <dgm:t>
        <a:bodyPr/>
        <a:lstStyle/>
        <a:p>
          <a:endParaRPr lang="es-ES_tradnl"/>
        </a:p>
      </dgm:t>
    </dgm:pt>
    <dgm:pt modelId="{82667E64-B073-6B4E-8E7C-D4DAB2E947BD}" type="pres">
      <dgm:prSet presAssocID="{A68D881B-44AD-B543-B456-CF748034D3F2}" presName="imgShp" presStyleLbl="fgImgPlace1" presStyleIdx="2" presStyleCnt="6" custLinFactNeighborX="73944"/>
      <dgm:spPr>
        <a:solidFill>
          <a:srgbClr val="35835E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2CE52476-518C-214C-80B9-7B69BC81C81E}" type="pres">
      <dgm:prSet presAssocID="{A68D881B-44AD-B543-B456-CF748034D3F2}" presName="txShp" presStyleLbl="node1" presStyleIdx="2" presStyleCnt="6" custScaleX="87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592F8-0095-074A-A77D-C995C0BC5E85}" type="pres">
      <dgm:prSet presAssocID="{1AE86485-42A7-5E45-87E8-41D9544A374F}" presName="spacing" presStyleCnt="0"/>
      <dgm:spPr/>
      <dgm:t>
        <a:bodyPr/>
        <a:lstStyle/>
        <a:p>
          <a:endParaRPr lang="es-ES_tradnl"/>
        </a:p>
      </dgm:t>
    </dgm:pt>
    <dgm:pt modelId="{AFE3FC99-9AF4-034B-B171-EB2EA6D2D892}" type="pres">
      <dgm:prSet presAssocID="{B9D56AED-C73E-437E-BF26-4B0B3C95FABF}" presName="composite" presStyleCnt="0"/>
      <dgm:spPr/>
      <dgm:t>
        <a:bodyPr/>
        <a:lstStyle/>
        <a:p>
          <a:endParaRPr lang="es-ES_tradnl"/>
        </a:p>
      </dgm:t>
    </dgm:pt>
    <dgm:pt modelId="{40A99ED7-8901-004C-AEEB-D865E94AE3C6}" type="pres">
      <dgm:prSet presAssocID="{B9D56AED-C73E-437E-BF26-4B0B3C95FABF}" presName="imgShp" presStyleLbl="fgImgPlace1" presStyleIdx="3" presStyleCnt="6" custLinFactNeighborX="73944"/>
      <dgm:spPr>
        <a:solidFill>
          <a:srgbClr val="35835E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EA66E07F-CC5F-444A-A3A7-BBF3D8E34384}" type="pres">
      <dgm:prSet presAssocID="{B9D56AED-C73E-437E-BF26-4B0B3C95FABF}" presName="txShp" presStyleLbl="node1" presStyleIdx="3" presStyleCnt="6" custScaleX="87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7F1F1-D0DC-9645-8555-80B5C5FEE82E}" type="pres">
      <dgm:prSet presAssocID="{D1AE19B2-54E5-4F27-8427-840D73D210F2}" presName="spacing" presStyleCnt="0"/>
      <dgm:spPr/>
      <dgm:t>
        <a:bodyPr/>
        <a:lstStyle/>
        <a:p>
          <a:endParaRPr lang="es-ES_tradnl"/>
        </a:p>
      </dgm:t>
    </dgm:pt>
    <dgm:pt modelId="{BEAE45A3-2AFB-A943-BF76-194182F24EA3}" type="pres">
      <dgm:prSet presAssocID="{4F27E89A-6A2D-4826-8242-66EC6D56D0F6}" presName="composite" presStyleCnt="0"/>
      <dgm:spPr/>
      <dgm:t>
        <a:bodyPr/>
        <a:lstStyle/>
        <a:p>
          <a:endParaRPr lang="es-ES_tradnl"/>
        </a:p>
      </dgm:t>
    </dgm:pt>
    <dgm:pt modelId="{637AA4CB-E678-AF4F-8E45-86CB34FF0371}" type="pres">
      <dgm:prSet presAssocID="{4F27E89A-6A2D-4826-8242-66EC6D56D0F6}" presName="imgShp" presStyleLbl="fgImgPlace1" presStyleIdx="4" presStyleCnt="6" custLinFactNeighborX="73944"/>
      <dgm:spPr>
        <a:solidFill>
          <a:srgbClr val="35835E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10E55090-87A5-8943-B5A6-2B795C8BC720}" type="pres">
      <dgm:prSet presAssocID="{4F27E89A-6A2D-4826-8242-66EC6D56D0F6}" presName="txShp" presStyleLbl="node1" presStyleIdx="4" presStyleCnt="6" custScaleX="87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287D2E-4B34-8F4B-B38A-52F58EAD2FCE}" type="pres">
      <dgm:prSet presAssocID="{06CBA212-B1CF-4DA9-93AA-FD14FD6F6C6E}" presName="spacing" presStyleCnt="0"/>
      <dgm:spPr/>
      <dgm:t>
        <a:bodyPr/>
        <a:lstStyle/>
        <a:p>
          <a:endParaRPr lang="es-ES_tradnl"/>
        </a:p>
      </dgm:t>
    </dgm:pt>
    <dgm:pt modelId="{A71C65CD-7F67-8C46-9CBB-A8F128E65869}" type="pres">
      <dgm:prSet presAssocID="{CCF9174C-179B-4438-BAFC-1C1FDF4C4618}" presName="composite" presStyleCnt="0"/>
      <dgm:spPr/>
      <dgm:t>
        <a:bodyPr/>
        <a:lstStyle/>
        <a:p>
          <a:endParaRPr lang="es-ES_tradnl"/>
        </a:p>
      </dgm:t>
    </dgm:pt>
    <dgm:pt modelId="{27B8B526-EB45-014E-8736-E889B995D9E3}" type="pres">
      <dgm:prSet presAssocID="{CCF9174C-179B-4438-BAFC-1C1FDF4C4618}" presName="imgShp" presStyleLbl="fgImgPlace1" presStyleIdx="5" presStyleCnt="6" custLinFactNeighborX="73944"/>
      <dgm:spPr>
        <a:solidFill>
          <a:srgbClr val="35835E"/>
        </a:soli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s-ES_tradnl"/>
        </a:p>
      </dgm:t>
    </dgm:pt>
    <dgm:pt modelId="{F08BE5EA-DC80-B14F-841F-71FED93B2BEE}" type="pres">
      <dgm:prSet presAssocID="{CCF9174C-179B-4438-BAFC-1C1FDF4C4618}" presName="txShp" presStyleLbl="node1" presStyleIdx="5" presStyleCnt="6" custScaleX="87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4602C5-2A49-7E4F-B242-4AD3DAD7AD17}" type="presOf" srcId="{A68D881B-44AD-B543-B456-CF748034D3F2}" destId="{2CE52476-518C-214C-80B9-7B69BC81C81E}" srcOrd="0" destOrd="0" presId="urn:microsoft.com/office/officeart/2005/8/layout/vList3"/>
    <dgm:cxn modelId="{143E6921-3C98-014D-A7F4-4CF60B396C18}" type="presOf" srcId="{CCF9174C-179B-4438-BAFC-1C1FDF4C4618}" destId="{F08BE5EA-DC80-B14F-841F-71FED93B2BEE}" srcOrd="0" destOrd="0" presId="urn:microsoft.com/office/officeart/2005/8/layout/vList3"/>
    <dgm:cxn modelId="{607ABA3C-9D31-4CD5-B2D6-C80E26C49F80}" srcId="{2D646D71-1513-4FCB-A15C-599FC23D88F1}" destId="{4F27E89A-6A2D-4826-8242-66EC6D56D0F6}" srcOrd="4" destOrd="0" parTransId="{C26B4DF2-3862-4A8C-8F5F-C5A7BD3C0A5D}" sibTransId="{06CBA212-B1CF-4DA9-93AA-FD14FD6F6C6E}"/>
    <dgm:cxn modelId="{3A2C69E7-0868-EC47-93D9-4DB2D2ECE471}" type="presOf" srcId="{4F27E89A-6A2D-4826-8242-66EC6D56D0F6}" destId="{10E55090-87A5-8943-B5A6-2B795C8BC720}" srcOrd="0" destOrd="0" presId="urn:microsoft.com/office/officeart/2005/8/layout/vList3"/>
    <dgm:cxn modelId="{C5270407-9515-5F47-9C76-898081714E59}" type="presOf" srcId="{125BB53F-8A4B-F24D-A025-990B598E43EB}" destId="{99A668CA-E69E-7045-A802-EDA5E7BFBF95}" srcOrd="0" destOrd="0" presId="urn:microsoft.com/office/officeart/2005/8/layout/vList3"/>
    <dgm:cxn modelId="{75EE93F9-6D2C-2F46-8466-CB17303BCD9B}" srcId="{2D646D71-1513-4FCB-A15C-599FC23D88F1}" destId="{A68D881B-44AD-B543-B456-CF748034D3F2}" srcOrd="2" destOrd="0" parTransId="{AF8B15D8-1053-D344-804C-F50778A42EB9}" sibTransId="{1AE86485-42A7-5E45-87E8-41D9544A374F}"/>
    <dgm:cxn modelId="{EA8BAC0B-7D5B-474B-96B0-D7DFD3EA4AB4}" srcId="{2D646D71-1513-4FCB-A15C-599FC23D88F1}" destId="{417E74B4-80F7-46E1-A3D5-2A777BDF7D71}" srcOrd="0" destOrd="0" parTransId="{BC43ED90-0DB0-4DC9-9547-DACB706CDB3A}" sibTransId="{171CF4FC-68FD-4D2C-99F4-7646EE95A8DD}"/>
    <dgm:cxn modelId="{A30E30B4-1F99-5843-9CBD-48DC8EDDFFCC}" srcId="{2D646D71-1513-4FCB-A15C-599FC23D88F1}" destId="{125BB53F-8A4B-F24D-A025-990B598E43EB}" srcOrd="1" destOrd="0" parTransId="{38559A3B-007E-2344-B9CB-6C8AA938AEF6}" sibTransId="{43B0515B-33B9-3542-AC5B-58341AF7854E}"/>
    <dgm:cxn modelId="{3DD90188-5188-6A45-B2A7-26627F389F90}" type="presOf" srcId="{B9D56AED-C73E-437E-BF26-4B0B3C95FABF}" destId="{EA66E07F-CC5F-444A-A3A7-BBF3D8E34384}" srcOrd="0" destOrd="0" presId="urn:microsoft.com/office/officeart/2005/8/layout/vList3"/>
    <dgm:cxn modelId="{9EC4AFE3-96BF-F943-839E-42021AE0EBCC}" type="presOf" srcId="{2D646D71-1513-4FCB-A15C-599FC23D88F1}" destId="{9EAA99DD-D9D7-ED49-9E0D-18880920BB73}" srcOrd="0" destOrd="0" presId="urn:microsoft.com/office/officeart/2005/8/layout/vList3"/>
    <dgm:cxn modelId="{43E496F1-432C-4EC4-9B1A-AECF250FE594}" srcId="{2D646D71-1513-4FCB-A15C-599FC23D88F1}" destId="{B9D56AED-C73E-437E-BF26-4B0B3C95FABF}" srcOrd="3" destOrd="0" parTransId="{1D3FF694-A87D-4B7B-A095-942567205C1C}" sibTransId="{D1AE19B2-54E5-4F27-8427-840D73D210F2}"/>
    <dgm:cxn modelId="{9B44170F-FDC0-CC4A-9BE4-48DE315B385B}" type="presOf" srcId="{417E74B4-80F7-46E1-A3D5-2A777BDF7D71}" destId="{5572A0B7-BC98-504F-A747-9909A2C5D667}" srcOrd="0" destOrd="0" presId="urn:microsoft.com/office/officeart/2005/8/layout/vList3"/>
    <dgm:cxn modelId="{262C6D83-1AF2-494F-9951-3293B1698279}" srcId="{2D646D71-1513-4FCB-A15C-599FC23D88F1}" destId="{CCF9174C-179B-4438-BAFC-1C1FDF4C4618}" srcOrd="5" destOrd="0" parTransId="{B34E085E-80DA-4900-A8CE-AEA7755CD7CD}" sibTransId="{69855881-A5C2-4C05-9015-073F24649CBB}"/>
    <dgm:cxn modelId="{345784D3-F8D7-D54B-AC86-93356837D876}" type="presParOf" srcId="{9EAA99DD-D9D7-ED49-9E0D-18880920BB73}" destId="{B50F283D-F082-4A4B-A241-C11761128B4B}" srcOrd="0" destOrd="0" presId="urn:microsoft.com/office/officeart/2005/8/layout/vList3"/>
    <dgm:cxn modelId="{35C571BE-5F5D-8546-BA45-83995242B510}" type="presParOf" srcId="{B50F283D-F082-4A4B-A241-C11761128B4B}" destId="{B68C3937-7658-1D43-8D3E-D252BFD219BB}" srcOrd="0" destOrd="0" presId="urn:microsoft.com/office/officeart/2005/8/layout/vList3"/>
    <dgm:cxn modelId="{5399FC75-A90D-234B-A54B-42DBB7CBBBF2}" type="presParOf" srcId="{B50F283D-F082-4A4B-A241-C11761128B4B}" destId="{5572A0B7-BC98-504F-A747-9909A2C5D667}" srcOrd="1" destOrd="0" presId="urn:microsoft.com/office/officeart/2005/8/layout/vList3"/>
    <dgm:cxn modelId="{26C49BCA-0E06-F94A-AFE8-9E7A6848C85E}" type="presParOf" srcId="{9EAA99DD-D9D7-ED49-9E0D-18880920BB73}" destId="{02065F5C-0223-A44B-B80B-65ED29A5529D}" srcOrd="1" destOrd="0" presId="urn:microsoft.com/office/officeart/2005/8/layout/vList3"/>
    <dgm:cxn modelId="{EFCE737C-FA8E-9549-85F3-9FC1CBC28F4E}" type="presParOf" srcId="{9EAA99DD-D9D7-ED49-9E0D-18880920BB73}" destId="{90D01622-FBBC-0C41-8D3D-44052B0F78F9}" srcOrd="2" destOrd="0" presId="urn:microsoft.com/office/officeart/2005/8/layout/vList3"/>
    <dgm:cxn modelId="{FC1877D3-FA0D-DE43-AF87-B4EBDFE4AABA}" type="presParOf" srcId="{90D01622-FBBC-0C41-8D3D-44052B0F78F9}" destId="{1478CD09-8D5E-9E40-A367-FC853948CE94}" srcOrd="0" destOrd="0" presId="urn:microsoft.com/office/officeart/2005/8/layout/vList3"/>
    <dgm:cxn modelId="{A5DD5717-7CF3-FD4A-83E4-50CDE77ED830}" type="presParOf" srcId="{90D01622-FBBC-0C41-8D3D-44052B0F78F9}" destId="{99A668CA-E69E-7045-A802-EDA5E7BFBF95}" srcOrd="1" destOrd="0" presId="urn:microsoft.com/office/officeart/2005/8/layout/vList3"/>
    <dgm:cxn modelId="{BEA1B509-0989-824B-9079-093AF1FCEFAB}" type="presParOf" srcId="{9EAA99DD-D9D7-ED49-9E0D-18880920BB73}" destId="{CC372B4A-9328-654E-A647-280765C76831}" srcOrd="3" destOrd="0" presId="urn:microsoft.com/office/officeart/2005/8/layout/vList3"/>
    <dgm:cxn modelId="{D433E2ED-F756-8845-9A81-1939894C178F}" type="presParOf" srcId="{9EAA99DD-D9D7-ED49-9E0D-18880920BB73}" destId="{600073E6-75BA-1249-BDAE-4E1F44F3F1E8}" srcOrd="4" destOrd="0" presId="urn:microsoft.com/office/officeart/2005/8/layout/vList3"/>
    <dgm:cxn modelId="{458B70C1-6BDA-4241-8175-9E8A7D053954}" type="presParOf" srcId="{600073E6-75BA-1249-BDAE-4E1F44F3F1E8}" destId="{82667E64-B073-6B4E-8E7C-D4DAB2E947BD}" srcOrd="0" destOrd="0" presId="urn:microsoft.com/office/officeart/2005/8/layout/vList3"/>
    <dgm:cxn modelId="{DFF24100-3AD8-6949-B5F5-38BBD8A1BD15}" type="presParOf" srcId="{600073E6-75BA-1249-BDAE-4E1F44F3F1E8}" destId="{2CE52476-518C-214C-80B9-7B69BC81C81E}" srcOrd="1" destOrd="0" presId="urn:microsoft.com/office/officeart/2005/8/layout/vList3"/>
    <dgm:cxn modelId="{D7CA2BB2-9A59-1149-94CD-C219EE8171D1}" type="presParOf" srcId="{9EAA99DD-D9D7-ED49-9E0D-18880920BB73}" destId="{665592F8-0095-074A-A77D-C995C0BC5E85}" srcOrd="5" destOrd="0" presId="urn:microsoft.com/office/officeart/2005/8/layout/vList3"/>
    <dgm:cxn modelId="{B238563D-0FDC-594C-B52E-511209A5D9D2}" type="presParOf" srcId="{9EAA99DD-D9D7-ED49-9E0D-18880920BB73}" destId="{AFE3FC99-9AF4-034B-B171-EB2EA6D2D892}" srcOrd="6" destOrd="0" presId="urn:microsoft.com/office/officeart/2005/8/layout/vList3"/>
    <dgm:cxn modelId="{375E2FAD-40C4-CA47-8571-F4B5CC2D360E}" type="presParOf" srcId="{AFE3FC99-9AF4-034B-B171-EB2EA6D2D892}" destId="{40A99ED7-8901-004C-AEEB-D865E94AE3C6}" srcOrd="0" destOrd="0" presId="urn:microsoft.com/office/officeart/2005/8/layout/vList3"/>
    <dgm:cxn modelId="{1ABDB922-B09E-EB47-BEC1-91A95CC2A65A}" type="presParOf" srcId="{AFE3FC99-9AF4-034B-B171-EB2EA6D2D892}" destId="{EA66E07F-CC5F-444A-A3A7-BBF3D8E34384}" srcOrd="1" destOrd="0" presId="urn:microsoft.com/office/officeart/2005/8/layout/vList3"/>
    <dgm:cxn modelId="{31322531-47A9-1648-ADE3-EEDC26747435}" type="presParOf" srcId="{9EAA99DD-D9D7-ED49-9E0D-18880920BB73}" destId="{7F87F1F1-D0DC-9645-8555-80B5C5FEE82E}" srcOrd="7" destOrd="0" presId="urn:microsoft.com/office/officeart/2005/8/layout/vList3"/>
    <dgm:cxn modelId="{BDC321FF-6FBF-DE43-9446-3E447604549F}" type="presParOf" srcId="{9EAA99DD-D9D7-ED49-9E0D-18880920BB73}" destId="{BEAE45A3-2AFB-A943-BF76-194182F24EA3}" srcOrd="8" destOrd="0" presId="urn:microsoft.com/office/officeart/2005/8/layout/vList3"/>
    <dgm:cxn modelId="{8C6EA178-0C9F-CC4C-8A88-0DF6FFEE20D7}" type="presParOf" srcId="{BEAE45A3-2AFB-A943-BF76-194182F24EA3}" destId="{637AA4CB-E678-AF4F-8E45-86CB34FF0371}" srcOrd="0" destOrd="0" presId="urn:microsoft.com/office/officeart/2005/8/layout/vList3"/>
    <dgm:cxn modelId="{CC0E79DE-C500-2B4D-9EF6-AA5359DF3D89}" type="presParOf" srcId="{BEAE45A3-2AFB-A943-BF76-194182F24EA3}" destId="{10E55090-87A5-8943-B5A6-2B795C8BC720}" srcOrd="1" destOrd="0" presId="urn:microsoft.com/office/officeart/2005/8/layout/vList3"/>
    <dgm:cxn modelId="{FD6F390B-57EC-524A-B967-E84C2E367789}" type="presParOf" srcId="{9EAA99DD-D9D7-ED49-9E0D-18880920BB73}" destId="{6D287D2E-4B34-8F4B-B38A-52F58EAD2FCE}" srcOrd="9" destOrd="0" presId="urn:microsoft.com/office/officeart/2005/8/layout/vList3"/>
    <dgm:cxn modelId="{0F550F6D-9240-B746-BE32-2B1634875164}" type="presParOf" srcId="{9EAA99DD-D9D7-ED49-9E0D-18880920BB73}" destId="{A71C65CD-7F67-8C46-9CBB-A8F128E65869}" srcOrd="10" destOrd="0" presId="urn:microsoft.com/office/officeart/2005/8/layout/vList3"/>
    <dgm:cxn modelId="{A4A7EDA3-C557-C048-836A-BB59C39A81C9}" type="presParOf" srcId="{A71C65CD-7F67-8C46-9CBB-A8F128E65869}" destId="{27B8B526-EB45-014E-8736-E889B995D9E3}" srcOrd="0" destOrd="0" presId="urn:microsoft.com/office/officeart/2005/8/layout/vList3"/>
    <dgm:cxn modelId="{F3DA1881-A2C0-E245-A6A3-FAAB1DD933A8}" type="presParOf" srcId="{A71C65CD-7F67-8C46-9CBB-A8F128E65869}" destId="{F08BE5EA-DC80-B14F-841F-71FED93B2B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8603-53D8-4828-8CDD-6061659FDF90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565CB-EA86-4050-8CC2-C181F7F4D8E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87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998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 este sentido, es</a:t>
            </a:r>
            <a:r>
              <a:rPr lang="es-MX" baseline="0" dirty="0" smtClean="0"/>
              <a:t> de destacarse que los elementos de la mejora regulatoria se materializan de manera clara en el proceso de elaboraci</a:t>
            </a:r>
            <a:r>
              <a:rPr lang="es-ES" baseline="0" dirty="0" err="1" smtClean="0"/>
              <a:t>ón</a:t>
            </a:r>
            <a:r>
              <a:rPr lang="es-ES" baseline="0" dirty="0" smtClean="0"/>
              <a:t> de Normas Oficiales Mexicanas, derivado de lo establecido desde 1997 en la Ley Federal sobre Metrología y Normalización, así como por lo establecido en el Título Tercero A “De la Mejora Regulatoria” de la Ley Federal de Procedimiento Administrativo.</a:t>
            </a:r>
          </a:p>
          <a:p>
            <a:endParaRPr lang="es-ES" baseline="0" dirty="0" smtClean="0"/>
          </a:p>
          <a:p>
            <a:r>
              <a:rPr lang="es-ES" baseline="0" dirty="0" smtClean="0"/>
              <a:t>Estas buenas prácticas consideran todo el ciclo de gobernanza regulatoria, es decir, las siguientes etapas:</a:t>
            </a:r>
          </a:p>
          <a:p>
            <a:endParaRPr lang="es-ES" baseline="0" dirty="0" smtClean="0"/>
          </a:p>
          <a:p>
            <a:pPr marL="171450" lvl="0" indent="-171450">
              <a:buFont typeface="Arial" charset="0"/>
              <a:buChar char="•"/>
            </a:pPr>
            <a:r>
              <a:rPr lang="es-ES" sz="1200" dirty="0" smtClean="0">
                <a:latin typeface="Century Gothic" panose="020B0502020202020204" pitchFamily="34" charset="0"/>
                <a:cs typeface="Adobe Caslon Pro"/>
              </a:rPr>
              <a:t>Planeación</a:t>
            </a:r>
          </a:p>
          <a:p>
            <a:pPr marL="171450" lvl="0" indent="-171450">
              <a:buFont typeface="Arial" charset="0"/>
              <a:buChar char="•"/>
            </a:pPr>
            <a:r>
              <a:rPr lang="es-ES" sz="1200" dirty="0" smtClean="0">
                <a:latin typeface="Century Gothic" panose="020B0502020202020204" pitchFamily="34" charset="0"/>
                <a:cs typeface="Adobe Caslon Pro"/>
              </a:rPr>
              <a:t>Definición de objetivos y consideración de alternativas</a:t>
            </a:r>
          </a:p>
          <a:p>
            <a:pPr marL="171450" lvl="0" indent="-171450">
              <a:buFont typeface="Arial" charset="0"/>
              <a:buChar char="•"/>
            </a:pPr>
            <a:r>
              <a:rPr lang="es-ES" sz="1200" dirty="0" smtClean="0">
                <a:latin typeface="Century Gothic" panose="020B0502020202020204" pitchFamily="34" charset="0"/>
                <a:cs typeface="Adobe Caslon Pro"/>
              </a:rPr>
              <a:t>Consulta, elaboración y evaluación</a:t>
            </a:r>
          </a:p>
          <a:p>
            <a:pPr marL="171450" lvl="0" indent="-171450">
              <a:buFont typeface="Arial" charset="0"/>
              <a:buChar char="•"/>
            </a:pPr>
            <a:r>
              <a:rPr lang="es-ES" sz="1200" dirty="0" smtClean="0">
                <a:latin typeface="Century Gothic" panose="020B0502020202020204" pitchFamily="34" charset="0"/>
                <a:cs typeface="Adobe Caslon Pro"/>
              </a:rPr>
              <a:t>Aplicación, Inspección y Vigilancia</a:t>
            </a:r>
          </a:p>
          <a:p>
            <a:pPr marL="171450" lvl="0" indent="-171450">
              <a:buFont typeface="Arial" charset="0"/>
              <a:buChar char="•"/>
            </a:pPr>
            <a:r>
              <a:rPr lang="es-ES" sz="1200" dirty="0" smtClean="0">
                <a:latin typeface="Century Gothic" panose="020B0502020202020204" pitchFamily="34" charset="0"/>
                <a:cs typeface="Adobe Caslon Pro"/>
              </a:rPr>
              <a:t>Monitoreo y análisis Ex-Post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473D-6D0B-448A-AC05-BC047675047A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48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entury Gothic" panose="020B0502020202020204" pitchFamily="34" charset="0"/>
              </a:rPr>
              <a:t>A manera de ejemplo, tenemos el</a:t>
            </a:r>
            <a:r>
              <a:rPr lang="es-ES" sz="1200" baseline="0" dirty="0" smtClean="0">
                <a:latin typeface="Century Gothic" panose="020B0502020202020204" pitchFamily="34" charset="0"/>
              </a:rPr>
              <a:t> caso de la NOM-012 de la Secretaría de Comunicaciones y Transportes, sobre los pesos y dimensiones máximos del autotransporte federal en México.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>
                <a:latin typeface="Century Gothic" panose="020B0502020202020204" pitchFamily="34" charset="0"/>
              </a:rPr>
              <a:t>En esta regulación, a través de la Manifestación de Impacto Regulatorio, se brindaron los elementos necesarios para brindar evidencia sobre una problemática que requería la intervención gubernamental.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>
                <a:latin typeface="Century Gothic" panose="020B0502020202020204" pitchFamily="34" charset="0"/>
              </a:rPr>
              <a:t>Previo a la emisión de esta regulación, se observa que en nuestro país circulan primordialmente camiones de carga que tienen una caja (sencillos) y otros que tienen dos (doble articulado), lo que les permite transportar una mayor cantidad de mercancías, hasta un máximo de 80 toneladas. Además, a estos camiones dobles se les permitía circular en caminos de alta y media especificación, y se daba un trato especial a los camiones que contaran con suspensión neumática (diferenciados), permitiéndoseles trasladar más carga que a los camiones normales, sin exceder el límite antes indicado.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>
                <a:latin typeface="Century Gothic" panose="020B0502020202020204" pitchFamily="34" charset="0"/>
              </a:rPr>
              <a:t>Sin embargo, según informó la SCT en la MIR, a</a:t>
            </a:r>
            <a:r>
              <a:rPr lang="es-ES" sz="1200" dirty="0" smtClean="0">
                <a:latin typeface="Century Gothic" panose="020B0502020202020204" pitchFamily="34" charset="0"/>
              </a:rPr>
              <a:t> partir del año 2008 se puede apreciar un considerable incremento de la mortalidad asociada a los Doble articulados o fulles en Carreteras Federales en relación con los sencillos, lo cual según información del Instituto Mexicano del Transporte corresponde</a:t>
            </a:r>
            <a:r>
              <a:rPr lang="es-ES" sz="1200" baseline="0" dirty="0" smtClean="0">
                <a:latin typeface="Century Gothic" panose="020B0502020202020204" pitchFamily="34" charset="0"/>
              </a:rPr>
              <a:t> primordialmente a accidentes causados por exceso de peso y dimensiones.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 smtClean="0"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 smtClean="0">
                <a:latin typeface="Century Gothic" panose="020B0502020202020204" pitchFamily="34" charset="0"/>
              </a:rPr>
              <a:t>Ello, además de la pérdida de vidas humanas, también genera un importante costo en términos de deterioro a la infraestructura carretera del país, y un desequilibrio entre las distintas configuraciones vehiculares en los diferentes tipos de carreteras, afectando la competitividad de los </a:t>
            </a:r>
            <a:r>
              <a:rPr lang="es-ES" sz="1200" baseline="0" dirty="0" err="1" smtClean="0">
                <a:latin typeface="Century Gothic" panose="020B0502020202020204" pitchFamily="34" charset="0"/>
              </a:rPr>
              <a:t>autotransportistas</a:t>
            </a:r>
            <a:r>
              <a:rPr lang="es-ES" sz="1200" baseline="0" dirty="0" smtClean="0">
                <a:latin typeface="Century Gothic" panose="020B0502020202020204" pitchFamily="34" charset="0"/>
              </a:rPr>
              <a:t>.</a:t>
            </a:r>
            <a:endParaRPr lang="es-ES" sz="1200" dirty="0" smtClean="0"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9239-754E-4852-9133-58923037BAF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55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En </a:t>
            </a:r>
            <a:r>
              <a:rPr lang="es-ES_tradnl" dirty="0" err="1" smtClean="0"/>
              <a:t>atenci</a:t>
            </a:r>
            <a:r>
              <a:rPr lang="es-ES" dirty="0" err="1" smtClean="0"/>
              <a:t>ón</a:t>
            </a:r>
            <a:r>
              <a:rPr lang="es-ES" dirty="0" smtClean="0"/>
              <a:t> a lo anterior, se analizó la mejor forma de atender esta problemática, a fin de reducir</a:t>
            </a:r>
            <a:r>
              <a:rPr lang="es-ES" baseline="0" dirty="0" smtClean="0"/>
              <a:t> la siniestralidad, promover una mayor competitividad del sector y conservar la infraestructura. En este sentido, a través de la MIR y la Consulta Pública se evaluaron adecuadamente los impactos esperados de diversas propuestas, resultando en un proyecto de modificación a la Norma Oficial Mexicana vigente, incorporando entre otras, las siguientes medidas principales:</a:t>
            </a:r>
          </a:p>
          <a:p>
            <a:endParaRPr lang="es-E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Reducir peso máximo a 75.5 </a:t>
            </a:r>
            <a:r>
              <a:rPr lang="es-ES" dirty="0" err="1" smtClean="0"/>
              <a:t>tons</a:t>
            </a:r>
            <a:r>
              <a:rPr lang="es-ES" dirty="0" smtClean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Tránsito de camiones dobles sólo en caminos de alta especificación.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Limitar permisos de conectividad a 50 </a:t>
            </a:r>
            <a:r>
              <a:rPr lang="es-ES" dirty="0" err="1" smtClean="0"/>
              <a:t>kms</a:t>
            </a:r>
            <a:r>
              <a:rPr lang="es-ES" dirty="0" smtClean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Eliminar trato diferenciado por suspensión neumática</a:t>
            </a:r>
          </a:p>
          <a:p>
            <a:pPr marL="0" indent="0">
              <a:buFont typeface="Arial" charset="0"/>
              <a:buNone/>
            </a:pPr>
            <a:endParaRPr lang="es-ES_tradnl" dirty="0" smtClean="0"/>
          </a:p>
          <a:p>
            <a:pPr marL="0" indent="0">
              <a:buFont typeface="Arial" charset="0"/>
              <a:buNone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2530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Como resultado de lo anterior, gracias al procedimiento de mejora regulatoria se efectuaron</a:t>
            </a:r>
            <a:r>
              <a:rPr lang="es-ES_tradnl" baseline="0" dirty="0" smtClean="0"/>
              <a:t> diversas adecuaciones para promover una mejor </a:t>
            </a:r>
            <a:r>
              <a:rPr lang="es-ES_tradnl" baseline="0" dirty="0" err="1" smtClean="0"/>
              <a:t>regulaci</a:t>
            </a:r>
            <a:r>
              <a:rPr lang="es-ES" baseline="0" dirty="0" err="1" smtClean="0"/>
              <a:t>ón</a:t>
            </a:r>
            <a:r>
              <a:rPr lang="es-ES" baseline="0" dirty="0" smtClean="0"/>
              <a:t>, destacando las siguientes:</a:t>
            </a:r>
          </a:p>
          <a:p>
            <a:endParaRPr lang="es-E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Se evaluaron costos indirectos, como los ambientales.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Inclusión de mecanismos de verificación e inspección.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Conectividad: Se incluyeron permisos para entrar y salir de centros logísticos y de transferencia.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Se mantiene el peso del camión diferenciado como peso máximo.</a:t>
            </a:r>
          </a:p>
          <a:p>
            <a:pPr marL="171450" indent="-171450">
              <a:buFont typeface="Arial" charset="0"/>
              <a:buChar char="•"/>
            </a:pPr>
            <a:r>
              <a:rPr lang="es-ES" dirty="0" smtClean="0"/>
              <a:t>Se concluyó la necesidad de actualizar la clasificación de carreteras (vigente desde 2001) para asegurar la competitividad.</a:t>
            </a:r>
          </a:p>
          <a:p>
            <a:pPr marL="171450" indent="-171450">
              <a:buFont typeface="Arial" charset="0"/>
              <a:buChar char="•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89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473D-6D0B-448A-AC05-BC047675047A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14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614FA-3D24-4F23-98F5-F70641421071}" type="slidenum">
              <a:rPr lang="es-MX" smtClean="0"/>
              <a:pPr>
                <a:defRPr/>
              </a:pPr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16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614FA-3D24-4F23-98F5-F70641421071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2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614FA-3D24-4F23-98F5-F70641421071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dobe Caslon Pro" panose="0205050205050A020403" pitchFamily="18" charset="0"/>
              </a:rPr>
              <a:t>La </a:t>
            </a:r>
            <a:r>
              <a:rPr lang="es-MX" sz="1200" b="1" dirty="0" smtClean="0">
                <a:latin typeface="Adobe Caslon Pro" panose="0205050205050A020403" pitchFamily="18" charset="0"/>
              </a:rPr>
              <a:t>mejora regulatoria es una política pública que consiste en la generación de normas claras, de trámites y servicios simplificados, así como de instituciones eficaces para su creación y aplicación</a:t>
            </a:r>
            <a:r>
              <a:rPr lang="es-MX" sz="1200" dirty="0" smtClean="0">
                <a:latin typeface="Adobe Caslon Pro" panose="0205050205050A020403" pitchFamily="18" charset="0"/>
              </a:rPr>
              <a:t>, que se orienten a obtener el mayor valor posible de los recursos disponibles y del óptimo funcionamiento de las actividades comerciales, industriales, productivas, de servicios y de desarrollo humano.</a:t>
            </a:r>
          </a:p>
          <a:p>
            <a:pPr marL="174708" indent="-174708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latin typeface="Adobe Caslon Pro" panose="0205050205050A020403" pitchFamily="18" charset="0"/>
              </a:rPr>
              <a:t>El propósito de la mejora regulatoria</a:t>
            </a:r>
            <a:r>
              <a:rPr lang="es-MX" sz="1200" dirty="0" smtClean="0">
                <a:latin typeface="Adobe Caslon Pro" panose="0205050205050A020403" pitchFamily="18" charset="0"/>
              </a:rPr>
              <a:t> es procurar los mayores beneficios para la sociedad con los menores costos posibles, mediante la formulación normativa de reglas e incentivos que estimulen la innovación, la confianza en la economía, la productividad, la eficiencia y la competitividad a favor del crecimiento, bienestar general y desarrollo humano. 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526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701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577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En M</a:t>
            </a:r>
            <a:r>
              <a:rPr lang="es-ES" dirty="0" err="1" smtClean="0"/>
              <a:t>éxico</a:t>
            </a:r>
            <a:r>
              <a:rPr lang="es-ES" dirty="0" smtClean="0"/>
              <a:t>,</a:t>
            </a:r>
            <a:r>
              <a:rPr lang="es-ES" baseline="0" dirty="0" smtClean="0"/>
              <a:t> la emisión de estándares técnicos se regula por la Ley Federal sobre Metrología y Normalización, la cual establece la existencia de Normas Oficiales Mexicanas (</a:t>
            </a:r>
            <a:r>
              <a:rPr lang="es-ES" baseline="0" dirty="0" err="1" smtClean="0"/>
              <a:t>NOM’s</a:t>
            </a:r>
            <a:r>
              <a:rPr lang="es-ES" baseline="0" dirty="0" smtClean="0"/>
              <a:t>) que son de carácter obligatorio, y de Normas Mexicanas (NMX) que son voluntarias y sirven como referencia para dar certeza sobre la calidad de un producto o servicio.</a:t>
            </a:r>
          </a:p>
          <a:p>
            <a:endParaRPr lang="es-ES" baseline="0" dirty="0" smtClean="0"/>
          </a:p>
          <a:p>
            <a:pPr lvl="0" rtl="0"/>
            <a:r>
              <a:rPr lang="es-ES" baseline="0" dirty="0" smtClean="0"/>
              <a:t>En este sentido, en nuestro país la Ley dispone que estas normas tienen por objeto establecer </a:t>
            </a:r>
            <a:r>
              <a:rPr lang="es-ES" sz="12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specificaciones, atributos, directrices, características o prescripciones aplicables a un producto, proceso, instalación, sistema, actividad, servicio o método de producción u operación.</a:t>
            </a:r>
          </a:p>
          <a:p>
            <a:pPr lvl="0" rtl="0"/>
            <a:endParaRPr lang="es-ES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s-E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</a:t>
            </a:r>
            <a:r>
              <a:rPr lang="es-ES" sz="12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otra parte, mediante estas normas también se establece la t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erminología, simbología, embalaje, marcado o etiquetado relativa a un producto</a:t>
            </a:r>
            <a:r>
              <a:rPr lang="es-ES" sz="16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 servicio.</a:t>
            </a:r>
          </a:p>
          <a:p>
            <a:pPr lvl="0" rtl="0"/>
            <a:endParaRPr lang="es-E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rtl="0"/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esta forma, las </a:t>
            </a:r>
            <a:r>
              <a:rPr lang="es-ES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NOMs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y las NMX tienen un doble</a:t>
            </a:r>
            <a:r>
              <a:rPr lang="es-ES" sz="16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objetivo, al buscar p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roteger a la población</a:t>
            </a:r>
            <a:r>
              <a:rPr lang="es-ES" sz="16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y al medio ambiente, al tiempo que se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promueve</a:t>
            </a:r>
            <a:r>
              <a:rPr lang="es-ES" sz="16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la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competitividad al señalizar</a:t>
            </a:r>
            <a:r>
              <a:rPr lang="es-ES" sz="16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correctamente las características de los productos y servicios ofrecidos en México, con lo que dan certeza al consumidor o usuario final y permiten una mejor posición en los mercados internacionales.</a:t>
            </a:r>
            <a:endParaRPr lang="es-E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935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El art</a:t>
            </a:r>
            <a:r>
              <a:rPr lang="es-ES" dirty="0" err="1" smtClean="0"/>
              <a:t>ículo</a:t>
            </a:r>
            <a:r>
              <a:rPr lang="es-ES" dirty="0" smtClean="0"/>
              <a:t> 40</a:t>
            </a:r>
            <a:r>
              <a:rPr lang="es-ES" baseline="0" dirty="0" smtClean="0"/>
              <a:t> de la Ley Federal sobre Metrología y Normalización señala las finalidades de las Normas Oficiales Mexicanas, entre las que destacan:</a:t>
            </a:r>
          </a:p>
          <a:p>
            <a:endParaRPr lang="es-E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Proteger la salud y la vida</a:t>
            </a:r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Seguridad de los consumidores</a:t>
            </a:r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Condiciones óptimas para la prestación de servicios</a:t>
            </a:r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Reducir riesgos al medio ambiente</a:t>
            </a:r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Eliminar información asimétrica</a:t>
            </a:r>
          </a:p>
          <a:p>
            <a:pPr marL="171450" indent="-171450">
              <a:buFont typeface="Arial" charset="0"/>
              <a:buChar char="•"/>
            </a:pPr>
            <a:r>
              <a:rPr lang="es-ES" baseline="0" dirty="0" smtClean="0"/>
              <a:t>Señalizar y posicionar productos y servicios competitivos en el mercado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565CB-EA86-4050-8CC2-C181F7F4D8E1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0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306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8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2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8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8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5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8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4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9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11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1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6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7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0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5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6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5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9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8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1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9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40"/>
            <a:ext cx="5710839" cy="6196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1 Título"/>
          <p:cNvSpPr txBox="1">
            <a:spLocks/>
          </p:cNvSpPr>
          <p:nvPr userDrawn="1"/>
        </p:nvSpPr>
        <p:spPr>
          <a:xfrm>
            <a:off x="3347864" y="319500"/>
            <a:ext cx="5549026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1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C13E-CA83-4CD0-AC91-E6F7BD0D1971}" type="datetimeFigureOut">
              <a:rPr lang="es-MX" smtClean="0"/>
              <a:t>09/02/2016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1EAF-D940-442A-8362-156A18D0A99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18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77316" y="4052664"/>
            <a:ext cx="6400800" cy="175260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" y="-5720"/>
            <a:ext cx="9144000" cy="61630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82400" y="1771589"/>
            <a:ext cx="8042644" cy="2920324"/>
          </a:xfrm>
          <a:prstGeom prst="rect">
            <a:avLst/>
          </a:prstGeom>
          <a:solidFill>
            <a:srgbClr val="1D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69977" y="1939280"/>
            <a:ext cx="784203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Manifestación de Impacto Regulatorio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es-E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Asegurando la necesidad y calidad de las regulaciones –</a:t>
            </a:r>
          </a:p>
          <a:p>
            <a:pPr marL="342900" indent="-342900" algn="ctr">
              <a:buFontTx/>
              <a:buChar char="-"/>
            </a:pPr>
            <a:endParaRPr lang="es-E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Mario Emilio Gutiérrez Caballero</a:t>
            </a:r>
          </a:p>
          <a:p>
            <a:pPr algn="ctr"/>
            <a:r>
              <a:rPr lang="es-ES" sz="2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Titular de la COFEMER </a:t>
            </a:r>
            <a:endParaRPr lang="es-MX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69145" y="1867272"/>
            <a:ext cx="7869154" cy="27003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607777" y="4007061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Taller de Alto Nivel sobre Obstáculos Técnicos al </a:t>
            </a:r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Comercio</a:t>
            </a:r>
          </a:p>
          <a:p>
            <a:pPr algn="r"/>
            <a:r>
              <a:rPr lang="es-MX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 de febrero de 2016</a:t>
            </a:r>
            <a:endParaRPr lang="es-MX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325805"/>
            <a:ext cx="792087" cy="3656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94664"/>
            <a:ext cx="1330212" cy="4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39"/>
            <a:ext cx="5710839" cy="7376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2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3026" r="10234" b="6016"/>
          <a:stretch/>
        </p:blipFill>
        <p:spPr>
          <a:xfrm flipH="1">
            <a:off x="6012160" y="2852936"/>
            <a:ext cx="2792062" cy="3351103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6097562" y="4229966"/>
            <a:ext cx="2194918" cy="119345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"/>
                <a:cs typeface="Adobe Caslon Pro"/>
              </a:rPr>
              <a:t>Se revisan en promedio, cerca de 1,300 regulaciones al año, 1/3 tienen impacto en la ciudadanía y los empresarios.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130819" y="1268760"/>
            <a:ext cx="2305277" cy="285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MIR de impacto moderado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130819" y="1628801"/>
            <a:ext cx="1801221" cy="265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MIR de alto impacto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141836" y="2424143"/>
            <a:ext cx="2946132" cy="4903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Solicitud de autorización de actualización periódica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141836" y="2861843"/>
            <a:ext cx="2946132" cy="279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MIR de actualización periódica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130819" y="3501008"/>
            <a:ext cx="2733149" cy="422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Solicitud de trato de emergencia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130819" y="3861048"/>
            <a:ext cx="2733149" cy="322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MIR de emergencia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079992" y="1574941"/>
            <a:ext cx="2880320" cy="438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 análisis de impacto en la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competencia</a:t>
            </a:r>
            <a:endParaRPr lang="es-MX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cto 17"/>
          <p:cNvCxnSpPr>
            <a:stCxn id="7" idx="3"/>
            <a:endCxn id="12" idx="1"/>
          </p:cNvCxnSpPr>
          <p:nvPr/>
        </p:nvCxnSpPr>
        <p:spPr>
          <a:xfrm>
            <a:off x="4932040" y="1761310"/>
            <a:ext cx="1147952" cy="32681"/>
          </a:xfrm>
          <a:prstGeom prst="line">
            <a:avLst/>
          </a:prstGeom>
          <a:ln w="19050" cmpd="sng">
            <a:solidFill>
              <a:srgbClr val="518D6C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979916" y="3573016"/>
            <a:ext cx="1859713" cy="674094"/>
          </a:xfrm>
          <a:prstGeom prst="roundRect">
            <a:avLst/>
          </a:prstGeom>
          <a:gradFill>
            <a:gsLst>
              <a:gs pos="30000">
                <a:srgbClr val="1E4A2F"/>
              </a:gs>
              <a:gs pos="100000">
                <a:srgbClr val="2A6842"/>
              </a:gs>
            </a:gsLst>
            <a:lin ang="8100000" scaled="1"/>
          </a:gra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Situación de </a:t>
            </a:r>
            <a:r>
              <a:rPr lang="es-MX" sz="1600" dirty="0" smtClean="0">
                <a:latin typeface="Century Gothic" panose="020B0502020202020204" pitchFamily="34" charset="0"/>
              </a:rPr>
              <a:t>emergencia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985459" y="1238376"/>
            <a:ext cx="1845854" cy="678456"/>
          </a:xfrm>
          <a:prstGeom prst="roundRect">
            <a:avLst/>
          </a:prstGeom>
          <a:solidFill>
            <a:srgbClr val="518D6C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MIR </a:t>
            </a:r>
            <a:r>
              <a:rPr lang="es-MX" sz="1600" dirty="0" smtClean="0">
                <a:latin typeface="Century Gothic" panose="020B0502020202020204" pitchFamily="34" charset="0"/>
              </a:rPr>
              <a:t>ordinaria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979917" y="2429795"/>
            <a:ext cx="1859714" cy="671993"/>
          </a:xfrm>
          <a:prstGeom prst="roundRect">
            <a:avLst/>
          </a:prstGeom>
          <a:solidFill>
            <a:srgbClr val="358353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Actualización </a:t>
            </a:r>
            <a:r>
              <a:rPr lang="es-MX" sz="1600" dirty="0" smtClean="0">
                <a:latin typeface="Century Gothic" panose="020B0502020202020204" pitchFamily="34" charset="0"/>
              </a:rPr>
              <a:t>periódica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179" y="1334333"/>
            <a:ext cx="151992" cy="15199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844" y="1675280"/>
            <a:ext cx="151992" cy="15199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844" y="2541553"/>
            <a:ext cx="151992" cy="15199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509" y="2957891"/>
            <a:ext cx="151992" cy="15199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509" y="3650379"/>
            <a:ext cx="151992" cy="15199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174" y="3991326"/>
            <a:ext cx="151992" cy="151992"/>
          </a:xfrm>
          <a:prstGeom prst="rect">
            <a:avLst/>
          </a:prstGeom>
        </p:spPr>
      </p:pic>
      <p:cxnSp>
        <p:nvCxnSpPr>
          <p:cNvPr id="52" name="Conector recto 51"/>
          <p:cNvCxnSpPr>
            <a:stCxn id="6" idx="3"/>
            <a:endCxn id="54" idx="1"/>
          </p:cNvCxnSpPr>
          <p:nvPr/>
        </p:nvCxnSpPr>
        <p:spPr>
          <a:xfrm>
            <a:off x="5436096" y="1411264"/>
            <a:ext cx="651872" cy="10190"/>
          </a:xfrm>
          <a:prstGeom prst="line">
            <a:avLst/>
          </a:prstGeom>
          <a:ln w="19050" cmpd="sng">
            <a:solidFill>
              <a:srgbClr val="518D6C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6087968" y="1202404"/>
            <a:ext cx="2880320" cy="438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 análisis de impacto en la </a:t>
            </a:r>
            <a:r>
              <a:rPr lang="es-MX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competencia</a:t>
            </a:r>
            <a:endParaRPr lang="es-MX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ángulo redondeado 61"/>
          <p:cNvSpPr/>
          <p:nvPr/>
        </p:nvSpPr>
        <p:spPr>
          <a:xfrm>
            <a:off x="6079738" y="1937487"/>
            <a:ext cx="2880320" cy="438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Con análisis de </a:t>
            </a:r>
            <a:r>
              <a:rPr lang="es-MX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riesgo</a:t>
            </a:r>
          </a:p>
        </p:txBody>
      </p:sp>
      <p:sp>
        <p:nvSpPr>
          <p:cNvPr id="63" name="Rectángulo redondeado 62"/>
          <p:cNvSpPr/>
          <p:nvPr/>
        </p:nvSpPr>
        <p:spPr>
          <a:xfrm>
            <a:off x="6079992" y="2342829"/>
            <a:ext cx="2880320" cy="4380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Con análisis de impacto en la </a:t>
            </a:r>
            <a:r>
              <a:rPr lang="es-MX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competencia</a:t>
            </a:r>
            <a:r>
              <a:rPr lang="es-MX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y análisis de </a:t>
            </a:r>
            <a:r>
              <a:rPr lang="es-MX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riesgo</a:t>
            </a:r>
          </a:p>
        </p:txBody>
      </p:sp>
      <p:cxnSp>
        <p:nvCxnSpPr>
          <p:cNvPr id="64" name="Conector recto 63"/>
          <p:cNvCxnSpPr>
            <a:stCxn id="7" idx="3"/>
            <a:endCxn id="62" idx="1"/>
          </p:cNvCxnSpPr>
          <p:nvPr/>
        </p:nvCxnSpPr>
        <p:spPr>
          <a:xfrm>
            <a:off x="4932040" y="1761310"/>
            <a:ext cx="1147698" cy="395227"/>
          </a:xfrm>
          <a:prstGeom prst="line">
            <a:avLst/>
          </a:prstGeom>
          <a:ln w="19050" cmpd="sng">
            <a:solidFill>
              <a:srgbClr val="518D6C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>
            <a:stCxn id="7" idx="3"/>
            <a:endCxn id="63" idx="1"/>
          </p:cNvCxnSpPr>
          <p:nvPr/>
        </p:nvCxnSpPr>
        <p:spPr>
          <a:xfrm>
            <a:off x="4932040" y="1761310"/>
            <a:ext cx="1147952" cy="800569"/>
          </a:xfrm>
          <a:prstGeom prst="line">
            <a:avLst/>
          </a:prstGeom>
          <a:ln w="19050" cmpd="sng">
            <a:solidFill>
              <a:srgbClr val="518D6C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redondeado 72"/>
          <p:cNvSpPr/>
          <p:nvPr/>
        </p:nvSpPr>
        <p:spPr>
          <a:xfrm>
            <a:off x="971600" y="4683972"/>
            <a:ext cx="1859713" cy="1585432"/>
          </a:xfrm>
          <a:prstGeom prst="roundRect">
            <a:avLst/>
          </a:prstGeom>
          <a:gradFill>
            <a:gsLst>
              <a:gs pos="30000">
                <a:srgbClr val="1E4A2F"/>
              </a:gs>
              <a:gs pos="100000">
                <a:srgbClr val="2A6842"/>
              </a:gs>
            </a:gsLst>
            <a:lin ang="8100000" scaled="1"/>
          </a:gra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Formularios para realizar la revisión y análisis de la </a:t>
            </a:r>
            <a:r>
              <a:rPr lang="es-E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regulación</a:t>
            </a:r>
            <a:endParaRPr lang="es-E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3249541" y="383114"/>
            <a:ext cx="5777510" cy="4207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000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76" name="1 Título"/>
          <p:cNvSpPr txBox="1">
            <a:spLocks/>
          </p:cNvSpPr>
          <p:nvPr/>
        </p:nvSpPr>
        <p:spPr>
          <a:xfrm>
            <a:off x="3119380" y="362623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TIPOS DE MIR</a:t>
            </a:r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ectángulo redondeado 76"/>
          <p:cNvSpPr/>
          <p:nvPr/>
        </p:nvSpPr>
        <p:spPr>
          <a:xfrm>
            <a:off x="3130819" y="4725144"/>
            <a:ext cx="2733149" cy="422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Exención de elaborar la MIR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ángulo redondeado 77"/>
          <p:cNvSpPr/>
          <p:nvPr/>
        </p:nvSpPr>
        <p:spPr>
          <a:xfrm>
            <a:off x="3130819" y="5172652"/>
            <a:ext cx="2733149" cy="322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Formato para Reglas de Operación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509" y="4867734"/>
            <a:ext cx="151992" cy="15199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174" y="5208681"/>
            <a:ext cx="151992" cy="151992"/>
          </a:xfrm>
          <a:prstGeom prst="rect">
            <a:avLst/>
          </a:prstGeom>
        </p:spPr>
      </p:pic>
      <p:sp>
        <p:nvSpPr>
          <p:cNvPr id="81" name="Rectángulo redondeado 80"/>
          <p:cNvSpPr/>
          <p:nvPr/>
        </p:nvSpPr>
        <p:spPr>
          <a:xfrm>
            <a:off x="3130819" y="5517232"/>
            <a:ext cx="3241084" cy="422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Opinión de Tratados Internacionales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ctángulo redondeado 81"/>
          <p:cNvSpPr/>
          <p:nvPr/>
        </p:nvSpPr>
        <p:spPr>
          <a:xfrm>
            <a:off x="3130819" y="5877272"/>
            <a:ext cx="2733149" cy="322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MIR Ex-Post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509" y="5641530"/>
            <a:ext cx="151992" cy="151992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174" y="5982477"/>
            <a:ext cx="151992" cy="151992"/>
          </a:xfrm>
          <a:prstGeom prst="rect">
            <a:avLst/>
          </a:prstGeom>
        </p:spPr>
      </p:pic>
      <p:pic>
        <p:nvPicPr>
          <p:cNvPr id="40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4 Proceso"/>
          <p:cNvSpPr/>
          <p:nvPr/>
        </p:nvSpPr>
        <p:spPr>
          <a:xfrm>
            <a:off x="1567244" y="1712020"/>
            <a:ext cx="1899920" cy="822325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1050" b="1" dirty="0">
                <a:solidFill>
                  <a:srgbClr val="296548"/>
                </a:solidFill>
                <a:latin typeface="Century Gothic" panose="020B0502020202020204" pitchFamily="34" charset="0"/>
              </a:rPr>
              <a:t>El área reguladora envía a la COFEMER, la MIR y el proyecto regulatorio</a:t>
            </a:r>
          </a:p>
        </p:txBody>
      </p:sp>
      <p:sp>
        <p:nvSpPr>
          <p:cNvPr id="67" name="7 Multidocumento"/>
          <p:cNvSpPr/>
          <p:nvPr/>
        </p:nvSpPr>
        <p:spPr>
          <a:xfrm>
            <a:off x="755626" y="2244377"/>
            <a:ext cx="1008062" cy="544513"/>
          </a:xfrm>
          <a:prstGeom prst="flowChartMultidocumen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8 CuadroTexto"/>
          <p:cNvSpPr txBox="1"/>
          <p:nvPr/>
        </p:nvSpPr>
        <p:spPr>
          <a:xfrm>
            <a:off x="677194" y="2379875"/>
            <a:ext cx="10080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kern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MIR 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800" kern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anteproyecto</a:t>
            </a:r>
          </a:p>
        </p:txBody>
      </p:sp>
      <p:sp>
        <p:nvSpPr>
          <p:cNvPr id="69" name="9 Flecha abajo"/>
          <p:cNvSpPr/>
          <p:nvPr/>
        </p:nvSpPr>
        <p:spPr>
          <a:xfrm>
            <a:off x="2320949" y="2613108"/>
            <a:ext cx="392511" cy="24569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422" name="11 Grupo"/>
          <p:cNvGrpSpPr>
            <a:grpSpLocks/>
          </p:cNvGrpSpPr>
          <p:nvPr/>
        </p:nvGrpSpPr>
        <p:grpSpPr bwMode="auto">
          <a:xfrm>
            <a:off x="1567244" y="2905820"/>
            <a:ext cx="1899920" cy="709611"/>
            <a:chOff x="1331640" y="476671"/>
            <a:chExt cx="1728192" cy="1087614"/>
          </a:xfrm>
        </p:grpSpPr>
        <p:sp>
          <p:nvSpPr>
            <p:cNvPr id="72" name="12 Proceso"/>
            <p:cNvSpPr/>
            <p:nvPr/>
          </p:nvSpPr>
          <p:spPr>
            <a:xfrm>
              <a:off x="1331640" y="476671"/>
              <a:ext cx="1728192" cy="1087614"/>
            </a:xfrm>
            <a:prstGeom prst="flowChartProcess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400" kern="0">
                <a:solidFill>
                  <a:srgbClr val="0066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13 CuadroTexto"/>
            <p:cNvSpPr txBox="1"/>
            <p:nvPr/>
          </p:nvSpPr>
          <p:spPr>
            <a:xfrm>
              <a:off x="1368173" y="513167"/>
              <a:ext cx="1655125" cy="884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MX" altLang="es-ES_tradnl" sz="1050" b="1" dirty="0">
                  <a:solidFill>
                    <a:srgbClr val="327A58"/>
                  </a:solidFill>
                  <a:latin typeface="Century Gothic" panose="020B0502020202020204" pitchFamily="34" charset="0"/>
                </a:rPr>
                <a:t>COFEMER recibe la MIR y el proyecto regulatorio para su revisión y análisis </a:t>
              </a:r>
            </a:p>
          </p:txBody>
        </p:sp>
      </p:grpSp>
      <p:sp>
        <p:nvSpPr>
          <p:cNvPr id="74" name="14 Flecha abajo"/>
          <p:cNvSpPr/>
          <p:nvPr/>
        </p:nvSpPr>
        <p:spPr>
          <a:xfrm>
            <a:off x="2320407" y="3740433"/>
            <a:ext cx="393595" cy="24569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17 Proceso"/>
          <p:cNvSpPr/>
          <p:nvPr/>
        </p:nvSpPr>
        <p:spPr>
          <a:xfrm>
            <a:off x="1566371" y="4104382"/>
            <a:ext cx="1901667" cy="822325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MX" sz="1050" b="1" kern="0" dirty="0">
                <a:solidFill>
                  <a:srgbClr val="327A58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COFEMER puede solicitar </a:t>
            </a:r>
            <a:r>
              <a:rPr lang="es-MX" sz="105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Ampliaciones y Correcciones (AYC) </a:t>
            </a:r>
            <a:r>
              <a:rPr lang="es-MX" sz="1050" b="1" kern="0" dirty="0">
                <a:solidFill>
                  <a:srgbClr val="327A58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 la MIR</a:t>
            </a:r>
          </a:p>
        </p:txBody>
      </p:sp>
      <p:sp>
        <p:nvSpPr>
          <p:cNvPr id="60425" name="15 CuadroTexto"/>
          <p:cNvSpPr txBox="1">
            <a:spLocks noChangeArrowheads="1"/>
          </p:cNvSpPr>
          <p:nvPr/>
        </p:nvSpPr>
        <p:spPr bwMode="auto">
          <a:xfrm>
            <a:off x="3306193" y="3400814"/>
            <a:ext cx="21785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El proyecto es público desde el momento en el que se recibe en COFEMER. Se reciben comentarios de particulares y se hacen públicos</a:t>
            </a:r>
          </a:p>
        </p:txBody>
      </p:sp>
      <p:cxnSp>
        <p:nvCxnSpPr>
          <p:cNvPr id="60426" name="19 Conector angular"/>
          <p:cNvCxnSpPr>
            <a:cxnSpLocks noChangeShapeType="1"/>
            <a:stCxn id="73" idx="1"/>
            <a:endCxn id="76" idx="1"/>
          </p:cNvCxnSpPr>
          <p:nvPr/>
        </p:nvCxnSpPr>
        <p:spPr bwMode="auto">
          <a:xfrm rot="10800000" flipV="1">
            <a:off x="1566371" y="3218173"/>
            <a:ext cx="41036" cy="1297372"/>
          </a:xfrm>
          <a:prstGeom prst="bentConnector3">
            <a:avLst>
              <a:gd name="adj1" fmla="val 2011522"/>
            </a:avLst>
          </a:prstGeom>
          <a:noFill/>
          <a:ln w="15875">
            <a:solidFill>
              <a:srgbClr val="327A58"/>
            </a:solidFill>
            <a:miter lim="800000"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7" name="20 CuadroTexto"/>
          <p:cNvSpPr txBox="1">
            <a:spLocks noChangeArrowheads="1"/>
          </p:cNvSpPr>
          <p:nvPr/>
        </p:nvSpPr>
        <p:spPr bwMode="auto">
          <a:xfrm>
            <a:off x="918473" y="3732361"/>
            <a:ext cx="684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 días hábiles </a:t>
            </a:r>
          </a:p>
        </p:txBody>
      </p:sp>
      <p:sp>
        <p:nvSpPr>
          <p:cNvPr id="81" name="21 Flecha abajo"/>
          <p:cNvSpPr/>
          <p:nvPr/>
        </p:nvSpPr>
        <p:spPr>
          <a:xfrm>
            <a:off x="2320407" y="5081402"/>
            <a:ext cx="393595" cy="24569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23 Proceso"/>
          <p:cNvSpPr/>
          <p:nvPr/>
        </p:nvSpPr>
        <p:spPr>
          <a:xfrm>
            <a:off x="1567244" y="5468045"/>
            <a:ext cx="1899920" cy="687387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1050" b="1" dirty="0">
                <a:solidFill>
                  <a:srgbClr val="327A58"/>
                </a:solidFill>
                <a:latin typeface="Century Gothic" panose="020B0502020202020204" pitchFamily="34" charset="0"/>
              </a:rPr>
              <a:t>El área reguladora envía su</a:t>
            </a:r>
            <a:r>
              <a:rPr lang="es-MX" altLang="es-ES_tradnl" sz="1050" b="1" dirty="0">
                <a:solidFill>
                  <a:srgbClr val="006600"/>
                </a:solidFill>
                <a:latin typeface="Century Gothic" panose="020B0502020202020204" pitchFamily="34" charset="0"/>
              </a:rPr>
              <a:t> </a:t>
            </a:r>
            <a:r>
              <a:rPr lang="es-MX" altLang="es-ES_tradnl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respuesta a las AYC </a:t>
            </a:r>
            <a:r>
              <a:rPr lang="es-MX" altLang="es-ES_tradnl" sz="1050" b="1" dirty="0">
                <a:solidFill>
                  <a:srgbClr val="327A58"/>
                </a:solidFill>
                <a:latin typeface="Century Gothic" panose="020B0502020202020204" pitchFamily="34" charset="0"/>
              </a:rPr>
              <a:t>de la COFEMER</a:t>
            </a:r>
          </a:p>
        </p:txBody>
      </p:sp>
      <p:cxnSp>
        <p:nvCxnSpPr>
          <p:cNvPr id="60430" name="25 Conector angular"/>
          <p:cNvCxnSpPr>
            <a:cxnSpLocks noChangeShapeType="1"/>
            <a:endCxn id="83" idx="1"/>
          </p:cNvCxnSpPr>
          <p:nvPr/>
        </p:nvCxnSpPr>
        <p:spPr bwMode="auto">
          <a:xfrm rot="5400000">
            <a:off x="1017413" y="5240001"/>
            <a:ext cx="1121569" cy="21906"/>
          </a:xfrm>
          <a:prstGeom prst="bentConnector4">
            <a:avLst>
              <a:gd name="adj1" fmla="val 1108"/>
              <a:gd name="adj2" fmla="val 3680804"/>
            </a:avLst>
          </a:prstGeom>
          <a:noFill/>
          <a:ln w="15875">
            <a:solidFill>
              <a:srgbClr val="327A58"/>
            </a:solidFill>
            <a:miter lim="800000"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26 CuadroTexto"/>
          <p:cNvSpPr txBox="1">
            <a:spLocks noChangeArrowheads="1"/>
          </p:cNvSpPr>
          <p:nvPr/>
        </p:nvSpPr>
        <p:spPr bwMode="auto">
          <a:xfrm>
            <a:off x="771077" y="4957085"/>
            <a:ext cx="860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es-MX" altLang="es-E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tiempo. No existe plazo establecido</a:t>
            </a:r>
          </a:p>
        </p:txBody>
      </p:sp>
      <p:sp>
        <p:nvSpPr>
          <p:cNvPr id="102" name="53 Flecha abajo"/>
          <p:cNvSpPr/>
          <p:nvPr/>
        </p:nvSpPr>
        <p:spPr>
          <a:xfrm>
            <a:off x="2320407" y="1419308"/>
            <a:ext cx="393595" cy="24569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54 Terminador"/>
          <p:cNvSpPr/>
          <p:nvPr/>
        </p:nvSpPr>
        <p:spPr>
          <a:xfrm>
            <a:off x="1671067" y="897632"/>
            <a:ext cx="1692275" cy="419100"/>
          </a:xfrm>
          <a:prstGeom prst="flowChartTerminator">
            <a:avLst/>
          </a:prstGeom>
          <a:solidFill>
            <a:srgbClr val="39836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4445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55 CuadroTexto"/>
          <p:cNvSpPr txBox="1"/>
          <p:nvPr/>
        </p:nvSpPr>
        <p:spPr>
          <a:xfrm>
            <a:off x="1763935" y="916682"/>
            <a:ext cx="15065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dirty="0">
                <a:solidFill>
                  <a:sysClr val="window" lastClr="FFFFFF">
                    <a:lumMod val="95000"/>
                  </a:sysClr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INICIO  </a:t>
            </a:r>
            <a:r>
              <a:rPr lang="es-MX" sz="1000" b="1" kern="0" dirty="0" smtClean="0">
                <a:solidFill>
                  <a:sysClr val="window" lastClr="FFFFFF">
                    <a:lumMod val="95000"/>
                  </a:sysClr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del procedimiento</a:t>
            </a:r>
            <a:endParaRPr lang="es-MX" sz="1000" b="1" kern="0" dirty="0">
              <a:solidFill>
                <a:sysClr val="window" lastClr="FFFFFF">
                  <a:lumMod val="95000"/>
                </a:sysClr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83 Multidocumento"/>
          <p:cNvSpPr/>
          <p:nvPr/>
        </p:nvSpPr>
        <p:spPr>
          <a:xfrm>
            <a:off x="3363342" y="4533007"/>
            <a:ext cx="576262" cy="339725"/>
          </a:xfrm>
          <a:prstGeom prst="flowChartMultidocumen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84 CuadroTexto"/>
          <p:cNvSpPr txBox="1"/>
          <p:nvPr/>
        </p:nvSpPr>
        <p:spPr>
          <a:xfrm>
            <a:off x="3395092" y="4615557"/>
            <a:ext cx="50323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kern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AYC</a:t>
            </a:r>
          </a:p>
        </p:txBody>
      </p:sp>
      <p:sp>
        <p:nvSpPr>
          <p:cNvPr id="60437" name="89 CuadroTexto"/>
          <p:cNvSpPr txBox="1">
            <a:spLocks noChangeArrowheads="1"/>
          </p:cNvSpPr>
          <p:nvPr/>
        </p:nvSpPr>
        <p:spPr bwMode="auto">
          <a:xfrm>
            <a:off x="3285502" y="4966156"/>
            <a:ext cx="21087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En caso de que la MIR siga siendo defectuosa, se podrá requerir la intervención de un experto. </a:t>
            </a:r>
          </a:p>
        </p:txBody>
      </p:sp>
      <p:sp>
        <p:nvSpPr>
          <p:cNvPr id="111" name="92 Terminador"/>
          <p:cNvSpPr/>
          <p:nvPr/>
        </p:nvSpPr>
        <p:spPr>
          <a:xfrm>
            <a:off x="2971169" y="1431417"/>
            <a:ext cx="1398575" cy="41904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0439" name="93 CuadroTexto"/>
          <p:cNvSpPr txBox="1">
            <a:spLocks noChangeArrowheads="1"/>
          </p:cNvSpPr>
          <p:nvPr/>
        </p:nvSpPr>
        <p:spPr bwMode="auto">
          <a:xfrm>
            <a:off x="2905282" y="1439698"/>
            <a:ext cx="1525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Inicio de Consulta Pública </a:t>
            </a:r>
          </a:p>
        </p:txBody>
      </p:sp>
      <p:sp>
        <p:nvSpPr>
          <p:cNvPr id="118" name="32 Proceso"/>
          <p:cNvSpPr/>
          <p:nvPr/>
        </p:nvSpPr>
        <p:spPr>
          <a:xfrm>
            <a:off x="6142339" y="916682"/>
            <a:ext cx="1901667" cy="938213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1050" b="1" dirty="0">
                <a:solidFill>
                  <a:srgbClr val="327A58"/>
                </a:solidFill>
                <a:latin typeface="Century Gothic" panose="020B0502020202020204" pitchFamily="34" charset="0"/>
              </a:rPr>
              <a:t>La COFEMER analiza la respuesta del área reguladora y emite su </a:t>
            </a:r>
            <a:r>
              <a:rPr lang="es-MX" altLang="es-ES_tradnl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Dictamen Total  (DT)</a:t>
            </a:r>
          </a:p>
        </p:txBody>
      </p:sp>
      <p:cxnSp>
        <p:nvCxnSpPr>
          <p:cNvPr id="60441" name="34 Conector angular"/>
          <p:cNvCxnSpPr>
            <a:cxnSpLocks noChangeShapeType="1"/>
            <a:stCxn id="83" idx="3"/>
            <a:endCxn id="118" idx="1"/>
          </p:cNvCxnSpPr>
          <p:nvPr/>
        </p:nvCxnSpPr>
        <p:spPr bwMode="auto">
          <a:xfrm flipV="1">
            <a:off x="3467164" y="1385789"/>
            <a:ext cx="2675175" cy="4425950"/>
          </a:xfrm>
          <a:prstGeom prst="bentConnector3">
            <a:avLst>
              <a:gd name="adj1" fmla="val 73123"/>
            </a:avLst>
          </a:prstGeom>
          <a:noFill/>
          <a:ln w="15875">
            <a:solidFill>
              <a:srgbClr val="327A58"/>
            </a:solidFill>
            <a:miter lim="800000"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2" name="35 CuadroTexto"/>
          <p:cNvSpPr txBox="1">
            <a:spLocks noChangeArrowheads="1"/>
          </p:cNvSpPr>
          <p:nvPr/>
        </p:nvSpPr>
        <p:spPr bwMode="auto">
          <a:xfrm>
            <a:off x="5520591" y="1432620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900" b="1">
                <a:solidFill>
                  <a:srgbClr val="000000"/>
                </a:solidFill>
                <a:latin typeface="Century Gothic" panose="020B0502020202020204" pitchFamily="34" charset="0"/>
              </a:rPr>
              <a:t>30 días hábiles </a:t>
            </a:r>
          </a:p>
        </p:txBody>
      </p:sp>
      <p:sp>
        <p:nvSpPr>
          <p:cNvPr id="60443" name="36 CuadroTexto"/>
          <p:cNvSpPr txBox="1">
            <a:spLocks noChangeArrowheads="1"/>
          </p:cNvSpPr>
          <p:nvPr/>
        </p:nvSpPr>
        <p:spPr bwMode="auto">
          <a:xfrm>
            <a:off x="5520591" y="963513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 días hábiles </a:t>
            </a:r>
          </a:p>
        </p:txBody>
      </p:sp>
      <p:sp>
        <p:nvSpPr>
          <p:cNvPr id="60444" name="37 CuadroTexto"/>
          <p:cNvSpPr txBox="1">
            <a:spLocks noChangeArrowheads="1"/>
          </p:cNvSpPr>
          <p:nvPr/>
        </p:nvSpPr>
        <p:spPr bwMode="auto">
          <a:xfrm>
            <a:off x="4644008" y="916682"/>
            <a:ext cx="77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MIR de Impacto moderado</a:t>
            </a:r>
          </a:p>
        </p:txBody>
      </p:sp>
      <p:sp>
        <p:nvSpPr>
          <p:cNvPr id="60445" name="38 CuadroTexto"/>
          <p:cNvSpPr txBox="1">
            <a:spLocks noChangeArrowheads="1"/>
          </p:cNvSpPr>
          <p:nvPr/>
        </p:nvSpPr>
        <p:spPr bwMode="auto">
          <a:xfrm>
            <a:off x="4644008" y="1448495"/>
            <a:ext cx="773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MX" altLang="es-ES_tradnl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MIR de Alto Impacto </a:t>
            </a:r>
          </a:p>
        </p:txBody>
      </p:sp>
      <p:sp>
        <p:nvSpPr>
          <p:cNvPr id="126" name="43 Menos"/>
          <p:cNvSpPr/>
          <p:nvPr/>
        </p:nvSpPr>
        <p:spPr>
          <a:xfrm>
            <a:off x="5384594" y="1124644"/>
            <a:ext cx="122237" cy="46038"/>
          </a:xfrm>
          <a:prstGeom prst="mathMinus">
            <a:avLst/>
          </a:prstGeom>
          <a:solidFill>
            <a:srgbClr val="398361"/>
          </a:solidFill>
          <a:ln w="25400" cap="flat" cmpd="sng" algn="ctr">
            <a:solidFill>
              <a:srgbClr val="39836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44 Menos"/>
          <p:cNvSpPr/>
          <p:nvPr/>
        </p:nvSpPr>
        <p:spPr>
          <a:xfrm>
            <a:off x="5385387" y="1595338"/>
            <a:ext cx="120650" cy="44450"/>
          </a:xfrm>
          <a:prstGeom prst="mathMinus">
            <a:avLst/>
          </a:prstGeom>
          <a:solidFill>
            <a:srgbClr val="398361"/>
          </a:solidFill>
          <a:ln w="25400" cap="flat" cmpd="sng" algn="ctr">
            <a:solidFill>
              <a:srgbClr val="39836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85 Multidocumento"/>
          <p:cNvSpPr/>
          <p:nvPr/>
        </p:nvSpPr>
        <p:spPr>
          <a:xfrm>
            <a:off x="7911529" y="1535807"/>
            <a:ext cx="576263" cy="388938"/>
          </a:xfrm>
          <a:prstGeom prst="flowChartMultidocumen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86 CuadroTexto"/>
          <p:cNvSpPr txBox="1"/>
          <p:nvPr/>
        </p:nvSpPr>
        <p:spPr>
          <a:xfrm>
            <a:off x="7911529" y="1662807"/>
            <a:ext cx="5048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kern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DT</a:t>
            </a:r>
          </a:p>
        </p:txBody>
      </p:sp>
      <p:sp>
        <p:nvSpPr>
          <p:cNvPr id="189" name="7 Proceso"/>
          <p:cNvSpPr/>
          <p:nvPr/>
        </p:nvSpPr>
        <p:spPr>
          <a:xfrm>
            <a:off x="6143212" y="2069182"/>
            <a:ext cx="1899920" cy="647700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1050" b="1" dirty="0">
                <a:solidFill>
                  <a:srgbClr val="327A58"/>
                </a:solidFill>
                <a:latin typeface="Century Gothic" panose="020B0502020202020204" pitchFamily="34" charset="0"/>
              </a:rPr>
              <a:t>El área reguladora responde el </a:t>
            </a:r>
            <a:r>
              <a:rPr lang="es-MX" altLang="es-ES_tradnl" sz="105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Dictamen Total</a:t>
            </a:r>
            <a:endParaRPr lang="es-MX" altLang="es-ES_tradnl" sz="1050" b="1" dirty="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6" name="10 CuadroTexto"/>
          <p:cNvSpPr txBox="1"/>
          <p:nvPr/>
        </p:nvSpPr>
        <p:spPr>
          <a:xfrm>
            <a:off x="8142465" y="2068810"/>
            <a:ext cx="860425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“</a:t>
            </a:r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</a:t>
            </a:r>
            <a:r>
              <a:rPr lang="es-MX" altLang="es-E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”</a:t>
            </a:r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tiempo. No existe plazo establecido</a:t>
            </a:r>
          </a:p>
        </p:txBody>
      </p:sp>
      <p:grpSp>
        <p:nvGrpSpPr>
          <p:cNvPr id="60453" name="12 Grupo"/>
          <p:cNvGrpSpPr>
            <a:grpSpLocks/>
          </p:cNvGrpSpPr>
          <p:nvPr/>
        </p:nvGrpSpPr>
        <p:grpSpPr bwMode="auto">
          <a:xfrm>
            <a:off x="6143212" y="2932906"/>
            <a:ext cx="1899920" cy="895351"/>
            <a:chOff x="1331640" y="476671"/>
            <a:chExt cx="1728192" cy="1087671"/>
          </a:xfrm>
        </p:grpSpPr>
        <p:sp>
          <p:nvSpPr>
            <p:cNvPr id="187" name="13 Proceso"/>
            <p:cNvSpPr/>
            <p:nvPr/>
          </p:nvSpPr>
          <p:spPr>
            <a:xfrm>
              <a:off x="1331640" y="476671"/>
              <a:ext cx="1728192" cy="1087671"/>
            </a:xfrm>
            <a:prstGeom prst="flowChartProcess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400" kern="0">
                <a:solidFill>
                  <a:srgbClr val="0066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8" name="14 CuadroTexto"/>
            <p:cNvSpPr txBox="1"/>
            <p:nvPr/>
          </p:nvSpPr>
          <p:spPr>
            <a:xfrm>
              <a:off x="1368174" y="513313"/>
              <a:ext cx="1655125" cy="1046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kern="0" dirty="0">
                  <a:solidFill>
                    <a:srgbClr val="327A58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La COFEMER analiza la respuesta al Dictamen Total y considera comentarios de particulares </a:t>
              </a:r>
            </a:p>
          </p:txBody>
        </p:sp>
      </p:grpSp>
      <p:sp>
        <p:nvSpPr>
          <p:cNvPr id="169" name="15 CuadroTexto"/>
          <p:cNvSpPr txBox="1"/>
          <p:nvPr/>
        </p:nvSpPr>
        <p:spPr>
          <a:xfrm>
            <a:off x="5508104" y="3164837"/>
            <a:ext cx="682625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 días hábiles </a:t>
            </a:r>
          </a:p>
        </p:txBody>
      </p:sp>
      <p:sp>
        <p:nvSpPr>
          <p:cNvPr id="170" name="16 Flecha abajo"/>
          <p:cNvSpPr/>
          <p:nvPr/>
        </p:nvSpPr>
        <p:spPr>
          <a:xfrm>
            <a:off x="6896375" y="3805967"/>
            <a:ext cx="393595" cy="26716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456" name="17 Grupo"/>
          <p:cNvGrpSpPr>
            <a:grpSpLocks/>
          </p:cNvGrpSpPr>
          <p:nvPr/>
        </p:nvGrpSpPr>
        <p:grpSpPr bwMode="auto">
          <a:xfrm>
            <a:off x="6143212" y="4110115"/>
            <a:ext cx="1899920" cy="412810"/>
            <a:chOff x="1331640" y="476671"/>
            <a:chExt cx="1728192" cy="1109161"/>
          </a:xfrm>
        </p:grpSpPr>
        <p:sp>
          <p:nvSpPr>
            <p:cNvPr id="185" name="18 Proceso"/>
            <p:cNvSpPr/>
            <p:nvPr/>
          </p:nvSpPr>
          <p:spPr>
            <a:xfrm>
              <a:off x="1331640" y="476671"/>
              <a:ext cx="1728192" cy="1087671"/>
            </a:xfrm>
            <a:prstGeom prst="flowChartProcess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400" kern="0">
                <a:solidFill>
                  <a:srgbClr val="0066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6" name="19 CuadroTexto"/>
            <p:cNvSpPr txBox="1"/>
            <p:nvPr/>
          </p:nvSpPr>
          <p:spPr>
            <a:xfrm>
              <a:off x="1368174" y="510794"/>
              <a:ext cx="1655125" cy="10750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000" b="1" kern="0" dirty="0">
                  <a:solidFill>
                    <a:srgbClr val="327A58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La COFEMER emite </a:t>
              </a:r>
              <a:r>
                <a:rPr lang="es-MX" sz="10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Dictamen Final</a:t>
              </a:r>
              <a:r>
                <a:rPr lang="es-MX" sz="1000" b="1" kern="0" dirty="0">
                  <a:solidFill>
                    <a:srgbClr val="327A58"/>
                  </a:solidFill>
                  <a:latin typeface="Century Gothic" panose="020B0502020202020204" pitchFamily="34" charset="0"/>
                  <a:ea typeface="ＭＳ Ｐゴシック" charset="0"/>
                  <a:cs typeface="ＭＳ Ｐゴシック" charset="0"/>
                </a:rPr>
                <a:t> (DF)</a:t>
              </a:r>
            </a:p>
          </p:txBody>
        </p:sp>
      </p:grpSp>
      <p:cxnSp>
        <p:nvCxnSpPr>
          <p:cNvPr id="60457" name="20 Conector angular"/>
          <p:cNvCxnSpPr>
            <a:cxnSpLocks noChangeShapeType="1"/>
            <a:stCxn id="189" idx="1"/>
            <a:endCxn id="185" idx="1"/>
          </p:cNvCxnSpPr>
          <p:nvPr/>
        </p:nvCxnSpPr>
        <p:spPr bwMode="auto">
          <a:xfrm rot="10800000" flipV="1">
            <a:off x="6143212" y="2393031"/>
            <a:ext cx="12700" cy="1919489"/>
          </a:xfrm>
          <a:prstGeom prst="bentConnector3">
            <a:avLst>
              <a:gd name="adj1" fmla="val 4835291"/>
            </a:avLst>
          </a:prstGeom>
          <a:noFill/>
          <a:ln w="15875">
            <a:solidFill>
              <a:srgbClr val="327A58"/>
            </a:solidFill>
            <a:miter lim="800000"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22 Terminador"/>
          <p:cNvSpPr/>
          <p:nvPr/>
        </p:nvSpPr>
        <p:spPr>
          <a:xfrm>
            <a:off x="6247035" y="5916591"/>
            <a:ext cx="1692275" cy="455772"/>
          </a:xfrm>
          <a:prstGeom prst="flowChartTerminator">
            <a:avLst/>
          </a:prstGeom>
          <a:solidFill>
            <a:srgbClr val="39836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44450" prst="coolSlant"/>
          </a:sp3d>
        </p:spPr>
        <p:txBody>
          <a:bodyPr anchor="ctr"/>
          <a:lstStyle/>
          <a:p>
            <a:pPr algn="ctr">
              <a:defRPr/>
            </a:pPr>
            <a:r>
              <a:rPr lang="es-MX" sz="1000" b="1" kern="0" dirty="0">
                <a:solidFill>
                  <a:sysClr val="window" lastClr="FFFFFF">
                    <a:lumMod val="95000"/>
                  </a:sysClr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FIN del  </a:t>
            </a:r>
            <a:r>
              <a:rPr lang="es-MX" sz="1000" b="1" kern="0" dirty="0" smtClean="0">
                <a:solidFill>
                  <a:sysClr val="window" lastClr="FFFFFF">
                    <a:lumMod val="95000"/>
                  </a:sysClr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procedimiento</a:t>
            </a:r>
            <a:endParaRPr lang="es-MX" sz="1000" b="1" kern="0" dirty="0">
              <a:solidFill>
                <a:sysClr val="window" lastClr="FFFFFF">
                  <a:lumMod val="95000"/>
                </a:sysClr>
              </a:solidFill>
              <a:latin typeface="Century Gothic" panose="020B05020202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3" name="25 Proceso"/>
          <p:cNvSpPr/>
          <p:nvPr/>
        </p:nvSpPr>
        <p:spPr>
          <a:xfrm>
            <a:off x="6142339" y="4779815"/>
            <a:ext cx="1901667" cy="788988"/>
          </a:xfrm>
          <a:prstGeom prst="flowChartProcess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MX" altLang="es-ES_tradnl" sz="1050" b="1" dirty="0">
                <a:solidFill>
                  <a:srgbClr val="327A58"/>
                </a:solidFill>
                <a:latin typeface="Century Gothic" panose="020B0502020202020204" pitchFamily="34" charset="0"/>
              </a:rPr>
              <a:t>El área reguladora publica la regulación para que surta efectos jurídicos</a:t>
            </a:r>
          </a:p>
        </p:txBody>
      </p:sp>
      <p:sp>
        <p:nvSpPr>
          <p:cNvPr id="177" name="27 Flecha abajo"/>
          <p:cNvSpPr/>
          <p:nvPr/>
        </p:nvSpPr>
        <p:spPr>
          <a:xfrm>
            <a:off x="6896375" y="4529617"/>
            <a:ext cx="393595" cy="26716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9" name="29 Multidocumento"/>
          <p:cNvSpPr/>
          <p:nvPr/>
        </p:nvSpPr>
        <p:spPr>
          <a:xfrm>
            <a:off x="7812360" y="4301058"/>
            <a:ext cx="576263" cy="369887"/>
          </a:xfrm>
          <a:prstGeom prst="flowChartMultidocumen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30 CuadroTexto"/>
          <p:cNvSpPr txBox="1"/>
          <p:nvPr/>
        </p:nvSpPr>
        <p:spPr>
          <a:xfrm>
            <a:off x="7813948" y="4380433"/>
            <a:ext cx="50323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900" kern="0" dirty="0">
                <a:solidFill>
                  <a:sysClr val="window" lastClr="FFFFFF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rPr>
              <a:t>DF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7596336" y="3724994"/>
            <a:ext cx="1525587" cy="452791"/>
            <a:chOff x="7497192" y="3729060"/>
            <a:chExt cx="1525587" cy="452791"/>
          </a:xfrm>
        </p:grpSpPr>
        <p:sp>
          <p:nvSpPr>
            <p:cNvPr id="181" name="31 Terminador"/>
            <p:cNvSpPr/>
            <p:nvPr/>
          </p:nvSpPr>
          <p:spPr>
            <a:xfrm>
              <a:off x="7563079" y="3729060"/>
              <a:ext cx="1398575" cy="45279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38100" prst="coolSlant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kern="0">
                <a:solidFill>
                  <a:sysClr val="window" lastClr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2" name="32 CuadroTexto"/>
            <p:cNvSpPr txBox="1"/>
            <p:nvPr/>
          </p:nvSpPr>
          <p:spPr>
            <a:xfrm>
              <a:off x="7497192" y="3781664"/>
              <a:ext cx="152558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s-MX" altLang="es-ES_tradnl" sz="9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Fin de la Consulta Pública </a:t>
              </a:r>
            </a:p>
          </p:txBody>
        </p:sp>
      </p:grpSp>
      <p:sp>
        <p:nvSpPr>
          <p:cNvPr id="191" name="53 Flecha abajo"/>
          <p:cNvSpPr/>
          <p:nvPr/>
        </p:nvSpPr>
        <p:spPr>
          <a:xfrm>
            <a:off x="6896917" y="1846426"/>
            <a:ext cx="392511" cy="244505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5092" y="202630"/>
            <a:ext cx="5497388" cy="634082"/>
          </a:xfrm>
        </p:spPr>
        <p:txBody>
          <a:bodyPr>
            <a:normAutofit/>
          </a:bodyPr>
          <a:lstStyle/>
          <a:p>
            <a:pPr algn="r"/>
            <a:r>
              <a:rPr lang="es-ES_trad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PROCEDIMIENTO DE REVISI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ÓN</a:t>
            </a:r>
            <a:endPara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5" name="9 Flecha abajo"/>
          <p:cNvSpPr/>
          <p:nvPr/>
        </p:nvSpPr>
        <p:spPr>
          <a:xfrm>
            <a:off x="6896917" y="2671769"/>
            <a:ext cx="392511" cy="26716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21 Flecha abajo"/>
          <p:cNvSpPr/>
          <p:nvPr/>
        </p:nvSpPr>
        <p:spPr>
          <a:xfrm>
            <a:off x="6896375" y="5597202"/>
            <a:ext cx="393595" cy="267168"/>
          </a:xfrm>
          <a:prstGeom prst="downArrow">
            <a:avLst/>
          </a:prstGeom>
          <a:solidFill>
            <a:srgbClr val="327A58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h="38100" prst="coolSlant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0 Forma libre"/>
          <p:cNvSpPr/>
          <p:nvPr/>
        </p:nvSpPr>
        <p:spPr>
          <a:xfrm>
            <a:off x="1123093" y="2063903"/>
            <a:ext cx="1220759" cy="20938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476" tIns="70476" rIns="70476" bIns="70476" anchor="b" anchorCtr="0"/>
          <a:lstStyle>
            <a:lvl1pPr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>
                <a:latin typeface="Century Gothic" panose="020B0502020202020204" pitchFamily="34" charset="0"/>
              </a:rPr>
              <a:t>Análisis de Perspectiva de Género en Reglas de Operación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40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>
                <a:latin typeface="Century Gothic" panose="020B0502020202020204" pitchFamily="34" charset="0"/>
              </a:rPr>
              <a:t>INMUJERES</a:t>
            </a:r>
          </a:p>
        </p:txBody>
      </p:sp>
      <p:sp>
        <p:nvSpPr>
          <p:cNvPr id="31" name="21 Forma libre"/>
          <p:cNvSpPr/>
          <p:nvPr/>
        </p:nvSpPr>
        <p:spPr>
          <a:xfrm>
            <a:off x="2372744" y="2063903"/>
            <a:ext cx="1220759" cy="20938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476" tIns="70476" rIns="70476" bIns="70476" anchor="b" anchorCtr="0"/>
          <a:lstStyle>
            <a:lvl1pPr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>
                <a:latin typeface="Century Gothic" panose="020B0502020202020204" pitchFamily="34" charset="0"/>
              </a:rPr>
              <a:t>Análisis de impacto en el Comercio Exterior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40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>
                <a:latin typeface="Century Gothic" panose="020B0502020202020204" pitchFamily="34" charset="0"/>
              </a:rPr>
              <a:t>SE </a:t>
            </a:r>
          </a:p>
        </p:txBody>
      </p:sp>
      <p:sp>
        <p:nvSpPr>
          <p:cNvPr id="32" name="22 Forma libre"/>
          <p:cNvSpPr/>
          <p:nvPr/>
        </p:nvSpPr>
        <p:spPr>
          <a:xfrm>
            <a:off x="3622395" y="2063903"/>
            <a:ext cx="1220759" cy="20938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0476" tIns="70476" rIns="70476" bIns="70476" anchor="b" anchorCtr="0"/>
          <a:lstStyle>
            <a:lvl1pPr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667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Análisis de impacto en MIPYMES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100" dirty="0" smtClean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1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33" name="23 Forma libre"/>
          <p:cNvSpPr/>
          <p:nvPr/>
        </p:nvSpPr>
        <p:spPr>
          <a:xfrm>
            <a:off x="4872046" y="2063903"/>
            <a:ext cx="1220759" cy="20938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6666" tIns="66666" rIns="66666" bIns="66666" anchor="b" anchorCtr="0"/>
          <a:lstStyle>
            <a:lvl1pPr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Análisis de </a:t>
            </a:r>
            <a:r>
              <a:rPr lang="es-MX" altLang="es-ES_tradnl" sz="1200" dirty="0">
                <a:latin typeface="Century Gothic" panose="020B0502020202020204" pitchFamily="34" charset="0"/>
              </a:rPr>
              <a:t>Armonización</a:t>
            </a:r>
            <a:r>
              <a:rPr lang="es-MX" altLang="es-ES_tradnl" sz="1400" dirty="0">
                <a:latin typeface="Century Gothic" panose="020B0502020202020204" pitchFamily="34" charset="0"/>
              </a:rPr>
              <a:t> en Derechos </a:t>
            </a:r>
            <a:r>
              <a:rPr lang="es-MX" altLang="es-ES_tradnl" sz="1400" dirty="0" smtClean="0">
                <a:latin typeface="Century Gothic" panose="020B0502020202020204" pitchFamily="34" charset="0"/>
              </a:rPr>
              <a:t>Humanos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4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 smtClean="0">
                <a:latin typeface="Century Gothic" panose="020B0502020202020204" pitchFamily="34" charset="0"/>
              </a:rPr>
              <a:t>SEGOB</a:t>
            </a:r>
            <a:endParaRPr lang="es-MX" altLang="es-ES_tradnl" sz="1400" dirty="0">
              <a:latin typeface="Century Gothic" panose="020B0502020202020204" pitchFamily="34" charset="0"/>
            </a:endParaRPr>
          </a:p>
        </p:txBody>
      </p:sp>
      <p:sp>
        <p:nvSpPr>
          <p:cNvPr id="34" name="23 Forma libre"/>
          <p:cNvSpPr/>
          <p:nvPr/>
        </p:nvSpPr>
        <p:spPr>
          <a:xfrm>
            <a:off x="6121697" y="2063903"/>
            <a:ext cx="1220759" cy="20938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6666" tIns="66666" rIns="66666" bIns="66666" anchor="b" anchorCtr="0"/>
          <a:lstStyle>
            <a:lvl1pPr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Análisis en materia de Protección al Consumidor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1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11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PROFECO</a:t>
            </a:r>
          </a:p>
        </p:txBody>
      </p:sp>
      <p:sp>
        <p:nvSpPr>
          <p:cNvPr id="35" name="23 Forma libre"/>
          <p:cNvSpPr/>
          <p:nvPr/>
        </p:nvSpPr>
        <p:spPr>
          <a:xfrm>
            <a:off x="7371347" y="2063903"/>
            <a:ext cx="1220759" cy="20938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/>
            <a:lightRig rig="flat" dir="t"/>
          </a:scene3d>
          <a:sp3d prstMaterial="dkEdge"/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6666" tIns="66666" rIns="66666" bIns="66666" anchor="b" anchorCtr="0"/>
          <a:lstStyle>
            <a:lvl1pPr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4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Análisis en materia de Evaluación de la Política de Desarrollo Social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s-MX" altLang="es-ES_tradnl" sz="800" dirty="0">
              <a:latin typeface="Century Gothic" panose="020B0502020202020204" pitchFamily="34" charset="0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1400" dirty="0">
                <a:latin typeface="Century Gothic" panose="020B0502020202020204" pitchFamily="34" charset="0"/>
              </a:rPr>
              <a:t>CONEVAL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40605" y="4653136"/>
            <a:ext cx="7848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s-ES" altLang="es-ES_tradnl" sz="1800" dirty="0">
                <a:latin typeface="Century Gothic" panose="020B0502020202020204" pitchFamily="34" charset="0"/>
                <a:ea typeface="Adobe Caslon Pro" charset="0"/>
                <a:cs typeface="Adobe Caslon Pro" charset="0"/>
              </a:rPr>
              <a:t>Se tienen importantes avances para incorporar estos análisis, y </a:t>
            </a:r>
            <a:r>
              <a:rPr lang="es-ES" altLang="es-ES_tradnl" sz="1800" dirty="0" smtClean="0">
                <a:latin typeface="Century Gothic" panose="020B0502020202020204" pitchFamily="34" charset="0"/>
                <a:ea typeface="Adobe Caslon Pro" charset="0"/>
                <a:cs typeface="Adobe Caslon Pro" charset="0"/>
              </a:rPr>
              <a:t>México es de los primeros países en incorporar algunos impactos sociales y distribucionales, como </a:t>
            </a:r>
            <a:r>
              <a:rPr lang="es-ES" altLang="es-ES_tradnl" sz="1800" dirty="0">
                <a:latin typeface="Century Gothic" panose="020B0502020202020204" pitchFamily="34" charset="0"/>
                <a:ea typeface="Adobe Caslon Pro" charset="0"/>
                <a:cs typeface="Adobe Caslon Pro" charset="0"/>
              </a:rPr>
              <a:t>la armonización con derechos humanos y la perspectiva de género. 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47864" y="202630"/>
            <a:ext cx="5544616" cy="634082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NUEVOS ELEMENTOS</a:t>
            </a:r>
            <a:endPara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9" name="19 Forma libre"/>
          <p:cNvSpPr/>
          <p:nvPr/>
        </p:nvSpPr>
        <p:spPr>
          <a:xfrm>
            <a:off x="954886" y="1362205"/>
            <a:ext cx="7834319" cy="850395"/>
          </a:xfrm>
          <a:prstGeom prst="roundRect">
            <a:avLst/>
          </a:prstGeom>
          <a:solidFill>
            <a:srgbClr val="3E986D"/>
          </a:solidFill>
          <a:ln w="12700">
            <a:solidFill>
              <a:sysClr val="window" lastClr="FFFFFF"/>
            </a:solidFill>
          </a:ln>
          <a:scene3d>
            <a:camera prst="orthographicFront"/>
            <a:lightRig rig="flat" dir="t"/>
          </a:scene3d>
          <a:sp3d prstMaterial="dkEdge">
            <a:bevelT w="203200" h="88900" prst="coolSlan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9837" tIns="89837" rIns="89837" bIns="89837" anchor="ctr"/>
          <a:lstStyle>
            <a:lvl1pPr defTabSz="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s-MX" altLang="es-ES_tradnl" sz="2000" b="1">
                <a:solidFill>
                  <a:schemeClr val="bg1"/>
                </a:solidFill>
                <a:latin typeface="Century Gothic" panose="020B0502020202020204" pitchFamily="34" charset="0"/>
              </a:rPr>
              <a:t>Inclusión de nuevos análisis en la MIR</a:t>
            </a:r>
          </a:p>
        </p:txBody>
      </p:sp>
    </p:spTree>
    <p:extLst>
      <p:ext uri="{BB962C8B-B14F-4D97-AF65-F5344CB8AC3E}">
        <p14:creationId xmlns:p14="http://schemas.microsoft.com/office/powerpoint/2010/main" val="1127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01123976"/>
              </p:ext>
            </p:extLst>
          </p:nvPr>
        </p:nvGraphicFramePr>
        <p:xfrm>
          <a:off x="616702" y="1412776"/>
          <a:ext cx="813176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119380" y="317798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APLICACI</a:t>
            </a:r>
            <a:r>
              <a:rPr lang="es-ES" sz="22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ÓN A ESTÁNDARES TÉCNICOS</a:t>
            </a:r>
            <a:endParaRPr lang="es-MX" sz="22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8530104"/>
              </p:ext>
            </p:extLst>
          </p:nvPr>
        </p:nvGraphicFramePr>
        <p:xfrm>
          <a:off x="827584" y="1628800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41222" y="6248987"/>
            <a:ext cx="534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Century Gothic" charset="0"/>
                <a:ea typeface="Century Gothic" charset="0"/>
                <a:cs typeface="Century Gothic" charset="0"/>
              </a:rPr>
              <a:t>Art. 40, Ley Federal sobre Metrología</a:t>
            </a:r>
            <a:r>
              <a:rPr lang="es-ES" sz="1200" dirty="0" smtClean="0">
                <a:latin typeface="Century Gothic" charset="0"/>
                <a:ea typeface="Century Gothic" charset="0"/>
                <a:cs typeface="Century Gothic" charset="0"/>
              </a:rPr>
              <a:t> y Normalización</a:t>
            </a:r>
            <a:endParaRPr lang="es-ES_tradnl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119380" y="317798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APLICACI</a:t>
            </a:r>
            <a:r>
              <a:rPr lang="es-ES" sz="22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ÓN A ESTÁNDARES TÉCNICOS</a:t>
            </a:r>
            <a:endParaRPr lang="es-MX" sz="22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71600" y="1268760"/>
            <a:ext cx="7776864" cy="4588489"/>
          </a:xfrm>
          <a:prstGeom prst="roundRect">
            <a:avLst>
              <a:gd name="adj" fmla="val 4984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32530" y="1052736"/>
            <a:ext cx="24550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latin typeface="Century Gothic" charset="0"/>
                <a:ea typeface="Century Gothic" charset="0"/>
                <a:cs typeface="Century Gothic" charset="0"/>
              </a:rPr>
              <a:t>FINALIDADES</a:t>
            </a:r>
            <a:endParaRPr lang="es-ES_tradnl" sz="2000" b="1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68724742"/>
              </p:ext>
            </p:extLst>
          </p:nvPr>
        </p:nvGraphicFramePr>
        <p:xfrm>
          <a:off x="755576" y="1340768"/>
          <a:ext cx="2448271" cy="439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263396" y="1470582"/>
            <a:ext cx="5557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8"/>
              </a:buBlip>
            </a:pP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Programa</a:t>
            </a: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 Nacional de Normalización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Detección de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necesidades en la regulación vigente</a:t>
            </a:r>
            <a:endParaRPr lang="es-ES" sz="1300" b="1" dirty="0">
              <a:latin typeface="Century Gothic" panose="020B0502020202020204" pitchFamily="34" charset="0"/>
              <a:cs typeface="Adobe Caslon Pro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63396" y="2174103"/>
            <a:ext cx="55570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Definición de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objetivos medibles </a:t>
            </a: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y relacionados con el fin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Consideración de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alternativas</a:t>
            </a: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 relacionadas con el problema existente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Congruencia con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estándares internacionales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63396" y="3128210"/>
            <a:ext cx="55570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Diálogo con los regulados y expertos –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Consulta Pública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Diseño de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estándares basados en evidencia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Evaluación de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impactos</a:t>
            </a: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 (beneficios, costos, comercio, riesgos, competencia, </a:t>
            </a:r>
            <a:r>
              <a:rPr lang="es-ES" sz="1300" dirty="0" err="1" smtClean="0">
                <a:latin typeface="Century Gothic" panose="020B0502020202020204" pitchFamily="34" charset="0"/>
                <a:cs typeface="Adobe Caslon Pro"/>
              </a:rPr>
              <a:t>PyMES</a:t>
            </a: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) -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MIR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63396" y="4092168"/>
            <a:ext cx="55570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8"/>
              </a:buBlip>
            </a:pP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Evaluación de la conformidad </a:t>
            </a: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– Procedimientos claros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Cumplimiento y Fiscalización –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Organismos de Certificación y Acreditación, Terceros Autorizados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289129" y="4992485"/>
            <a:ext cx="55570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Análisis de los resultados obtenidos –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Revisión Quinquenal, Vigencia fija</a:t>
            </a:r>
          </a:p>
          <a:p>
            <a:pPr marL="285750" indent="-285750" algn="just">
              <a:buBlip>
                <a:blip r:embed="rId8"/>
              </a:buBlip>
            </a:pPr>
            <a:r>
              <a:rPr lang="es-ES" sz="1300" dirty="0" smtClean="0">
                <a:latin typeface="Century Gothic" panose="020B0502020202020204" pitchFamily="34" charset="0"/>
                <a:cs typeface="Adobe Caslon Pro"/>
              </a:rPr>
              <a:t>Detección de </a:t>
            </a:r>
            <a:r>
              <a:rPr lang="es-ES" sz="1300" b="1" dirty="0" smtClean="0">
                <a:latin typeface="Century Gothic" panose="020B0502020202020204" pitchFamily="34" charset="0"/>
                <a:cs typeface="Adobe Caslon Pro"/>
              </a:rPr>
              <a:t>oportunidades para la planeación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196231" y="297736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MEJORA REGULATORIA EN ESTÁNDARES TÉCNICOS</a:t>
            </a:r>
            <a:endParaRPr lang="es-MX" sz="18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ector recto 12"/>
          <p:cNvSpPr/>
          <p:nvPr/>
        </p:nvSpPr>
        <p:spPr>
          <a:xfrm>
            <a:off x="3338526" y="2132567"/>
            <a:ext cx="5558364" cy="5989"/>
          </a:xfrm>
          <a:prstGeom prst="line">
            <a:avLst/>
          </a:prstGeom>
          <a:ln w="15875">
            <a:solidFill>
              <a:srgbClr val="43A375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onector recto 18"/>
          <p:cNvSpPr/>
          <p:nvPr/>
        </p:nvSpPr>
        <p:spPr>
          <a:xfrm>
            <a:off x="3338526" y="3077925"/>
            <a:ext cx="5558364" cy="5989"/>
          </a:xfrm>
          <a:prstGeom prst="line">
            <a:avLst/>
          </a:prstGeom>
          <a:ln w="15875">
            <a:solidFill>
              <a:srgbClr val="43A375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Conector recto 24"/>
          <p:cNvSpPr/>
          <p:nvPr/>
        </p:nvSpPr>
        <p:spPr>
          <a:xfrm>
            <a:off x="3262108" y="3995327"/>
            <a:ext cx="5558364" cy="5989"/>
          </a:xfrm>
          <a:prstGeom prst="line">
            <a:avLst/>
          </a:prstGeom>
          <a:ln w="15875">
            <a:solidFill>
              <a:srgbClr val="43A375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Conector recto 25"/>
          <p:cNvSpPr/>
          <p:nvPr/>
        </p:nvSpPr>
        <p:spPr>
          <a:xfrm>
            <a:off x="3260729" y="4899074"/>
            <a:ext cx="5558364" cy="5989"/>
          </a:xfrm>
          <a:prstGeom prst="line">
            <a:avLst/>
          </a:prstGeom>
          <a:ln w="15875">
            <a:solidFill>
              <a:srgbClr val="43A375"/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835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/>
          <a:stretch/>
        </p:blipFill>
        <p:spPr bwMode="auto">
          <a:xfrm>
            <a:off x="3189456" y="1634521"/>
            <a:ext cx="5919048" cy="29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827585" y="1054477"/>
            <a:ext cx="771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charset="0"/>
                <a:ea typeface="Century Gothic" charset="0"/>
                <a:cs typeface="Century Gothic" charset="0"/>
              </a:rPr>
              <a:t>Se observaron tres problemas principales: seguridad vial, falta de competitividad y deterioro de infraestructura</a:t>
            </a:r>
            <a:endParaRPr lang="es-MX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453964" y="255532"/>
            <a:ext cx="6561981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 smtClean="0">
                <a:solidFill>
                  <a:srgbClr val="444444"/>
                </a:solidFill>
                <a:latin typeface="Century Gothic" charset="0"/>
                <a:ea typeface="Century Gothic" charset="0"/>
                <a:cs typeface="Century Gothic" charset="0"/>
              </a:rPr>
              <a:t>EJEMPLO - NOM-012, PESOS Y DIMENSIONES DE </a:t>
            </a:r>
            <a:r>
              <a:rPr lang="es-ES" sz="1600" smtClean="0">
                <a:solidFill>
                  <a:srgbClr val="444444"/>
                </a:solidFill>
                <a:latin typeface="Century Gothic" charset="0"/>
                <a:ea typeface="Century Gothic" charset="0"/>
                <a:cs typeface="Century Gothic" charset="0"/>
              </a:rPr>
              <a:t>AUTOTRANSPORTE FEDERAL: PROBLEMÁTICA Y EVIDENCIA</a:t>
            </a:r>
            <a:endParaRPr lang="es-MX" sz="1600" dirty="0">
              <a:solidFill>
                <a:srgbClr val="44444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045764" y="2060848"/>
            <a:ext cx="0" cy="4032448"/>
          </a:xfrm>
          <a:prstGeom prst="line">
            <a:avLst/>
          </a:prstGeom>
          <a:ln>
            <a:solidFill>
              <a:srgbClr val="43A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683568" y="2348880"/>
            <a:ext cx="2088232" cy="792088"/>
          </a:xfrm>
          <a:prstGeom prst="roundRect">
            <a:avLst/>
          </a:prstGeom>
          <a:solidFill>
            <a:srgbClr val="35835E"/>
          </a:solidFill>
          <a:ln>
            <a:solidFill>
              <a:srgbClr val="43A37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Century Gothic" charset="0"/>
                <a:ea typeface="Century Gothic" charset="0"/>
                <a:cs typeface="Century Gothic" charset="0"/>
              </a:rPr>
              <a:t>Peso M</a:t>
            </a:r>
            <a:r>
              <a:rPr lang="es-ES" sz="1400" dirty="0" err="1">
                <a:latin typeface="Century Gothic" charset="0"/>
                <a:ea typeface="Century Gothic" charset="0"/>
                <a:cs typeface="Century Gothic" charset="0"/>
              </a:rPr>
              <a:t>áximo</a:t>
            </a:r>
            <a:r>
              <a:rPr lang="es-ES" sz="1400" dirty="0">
                <a:latin typeface="Century Gothic" charset="0"/>
                <a:ea typeface="Century Gothic" charset="0"/>
                <a:cs typeface="Century Gothic" charset="0"/>
              </a:rPr>
              <a:t>: 80 </a:t>
            </a:r>
            <a:r>
              <a:rPr lang="es-ES" sz="1400" dirty="0" err="1">
                <a:latin typeface="Century Gothic" charset="0"/>
                <a:ea typeface="Century Gothic" charset="0"/>
                <a:cs typeface="Century Gothic" charset="0"/>
              </a:rPr>
              <a:t>tons</a:t>
            </a:r>
            <a:r>
              <a:rPr lang="es-ES" sz="1400" dirty="0">
                <a:latin typeface="Century Gothic" charset="0"/>
                <a:ea typeface="Century Gothic" charset="0"/>
                <a:cs typeface="Century Gothic" charset="0"/>
              </a:rPr>
              <a:t>. en camiones dobles</a:t>
            </a:r>
            <a:endParaRPr lang="es-ES_tradnl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83568" y="3573016"/>
            <a:ext cx="2088232" cy="864096"/>
          </a:xfrm>
          <a:prstGeom prst="roundRect">
            <a:avLst/>
          </a:prstGeom>
          <a:solidFill>
            <a:srgbClr val="35835E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Century Gothic" charset="0"/>
                <a:ea typeface="Century Gothic" charset="0"/>
                <a:cs typeface="Century Gothic" charset="0"/>
              </a:rPr>
              <a:t>Circulación en caminos de alta y media especificación</a:t>
            </a:r>
            <a:endParaRPr lang="es-ES_tradnl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83568" y="4869160"/>
            <a:ext cx="2088232" cy="864096"/>
          </a:xfrm>
          <a:prstGeom prst="roundRect">
            <a:avLst/>
          </a:prstGeom>
          <a:solidFill>
            <a:srgbClr val="35835E"/>
          </a:solidFill>
          <a:ln>
            <a:solidFill>
              <a:srgbClr val="43A37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atin typeface="Century Gothic" charset="0"/>
                <a:ea typeface="Century Gothic" charset="0"/>
                <a:cs typeface="Century Gothic" charset="0"/>
              </a:rPr>
              <a:t>Tratamiento especial a camiones “diferenciados”</a:t>
            </a:r>
            <a:endParaRPr lang="es-ES_tradnl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8907" y="5056728"/>
            <a:ext cx="2641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dirty="0">
                <a:latin typeface="Century Gothic" panose="020B0502020202020204" pitchFamily="34" charset="0"/>
              </a:rPr>
              <a:t>Costo anual en desequilibrio en condiciones de competitividad entre las diferentes configuraciones vehiculares:</a:t>
            </a:r>
            <a:endParaRPr lang="es-MX" sz="1200" dirty="0"/>
          </a:p>
          <a:p>
            <a:pPr lvl="0"/>
            <a:endParaRPr lang="es-MX" sz="1200" b="1" dirty="0" smtClean="0">
              <a:latin typeface="Century Gothic" panose="020B0502020202020204" pitchFamily="34" charset="0"/>
            </a:endParaRPr>
          </a:p>
          <a:p>
            <a:pPr lvl="0"/>
            <a:r>
              <a:rPr lang="es-MX" sz="1200" b="1" dirty="0" smtClean="0">
                <a:latin typeface="Century Gothic" panose="020B0502020202020204" pitchFamily="34" charset="0"/>
              </a:rPr>
              <a:t>$</a:t>
            </a:r>
            <a:r>
              <a:rPr lang="es-MX" sz="1200" b="1" dirty="0">
                <a:latin typeface="Century Gothic" panose="020B0502020202020204" pitchFamily="34" charset="0"/>
              </a:rPr>
              <a:t>33,462 mdp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635059" y="5056728"/>
            <a:ext cx="2090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dirty="0">
                <a:latin typeface="Century Gothic" panose="020B0502020202020204" pitchFamily="34" charset="0"/>
              </a:rPr>
              <a:t>Costo anual en infraestructura  por deterioro de pavimento:</a:t>
            </a:r>
            <a:endParaRPr lang="es-MX" sz="1200" dirty="0"/>
          </a:p>
          <a:p>
            <a:pPr lvl="0" algn="just"/>
            <a:endParaRPr lang="es-MX" sz="1200" b="1" dirty="0" smtClean="0">
              <a:latin typeface="Century Gothic" panose="020B0502020202020204" pitchFamily="34" charset="0"/>
            </a:endParaRPr>
          </a:p>
          <a:p>
            <a:pPr lvl="0" algn="just"/>
            <a:r>
              <a:rPr lang="es-MX" sz="1200" b="1" dirty="0" smtClean="0">
                <a:latin typeface="Century Gothic" panose="020B0502020202020204" pitchFamily="34" charset="0"/>
              </a:rPr>
              <a:t>$</a:t>
            </a:r>
            <a:r>
              <a:rPr lang="es-MX" sz="1200" b="1" dirty="0">
                <a:latin typeface="Century Gothic" panose="020B0502020202020204" pitchFamily="34" charset="0"/>
              </a:rPr>
              <a:t>14,835 mdp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582" y="4725144"/>
            <a:ext cx="2268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400" b="1">
                <a:latin typeface="Century Gothic" panose="020B0502020202020204" pitchFamily="34" charset="0"/>
              </a:rPr>
              <a:t>Falta de competitividad</a:t>
            </a:r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6396156" y="4725144"/>
            <a:ext cx="2568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1400" b="1">
                <a:latin typeface="Century Gothic" panose="020B0502020202020204" pitchFamily="34" charset="0"/>
              </a:rPr>
              <a:t>Deterioro de Infraestructura</a:t>
            </a:r>
            <a:endParaRPr lang="es-MX" sz="1400" b="1" dirty="0">
              <a:latin typeface="Century Gothic" panose="020B0502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6" y="5137926"/>
            <a:ext cx="152413" cy="15241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6" y="5872848"/>
            <a:ext cx="152413" cy="1524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75" y="6060123"/>
            <a:ext cx="152413" cy="15241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75" y="5137926"/>
            <a:ext cx="15241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/>
          <a:stretch/>
        </p:blipFill>
        <p:spPr>
          <a:xfrm>
            <a:off x="755576" y="4941168"/>
            <a:ext cx="1495438" cy="1692414"/>
          </a:xfrm>
          <a:prstGeom prst="rect">
            <a:avLst/>
          </a:prstGeom>
        </p:spPr>
      </p:pic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506590828"/>
              </p:ext>
            </p:extLst>
          </p:nvPr>
        </p:nvGraphicFramePr>
        <p:xfrm>
          <a:off x="1932138" y="2924944"/>
          <a:ext cx="3719982" cy="187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514237387"/>
              </p:ext>
            </p:extLst>
          </p:nvPr>
        </p:nvGraphicFramePr>
        <p:xfrm>
          <a:off x="1932139" y="4969305"/>
          <a:ext cx="3719981" cy="155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3196231" y="260648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charset="0"/>
                <a:ea typeface="Century Gothic" charset="0"/>
                <a:cs typeface="Century Gothic" charset="0"/>
              </a:rPr>
              <a:t>EJEMPLO - NOM-012:</a:t>
            </a:r>
          </a:p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charset="0"/>
                <a:ea typeface="Century Gothic" charset="0"/>
                <a:cs typeface="Century Gothic" charset="0"/>
              </a:rPr>
              <a:t>PROPUESTA, MIR Y CONSULTA PÚBLICA</a:t>
            </a:r>
            <a:endParaRPr lang="es-MX" sz="1800" dirty="0">
              <a:solidFill>
                <a:srgbClr val="44444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19953" r="39542" b="8314"/>
          <a:stretch/>
        </p:blipFill>
        <p:spPr bwMode="auto">
          <a:xfrm>
            <a:off x="1125888" y="692696"/>
            <a:ext cx="1645912" cy="2179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8"/>
          <p:cNvPicPr/>
          <p:nvPr/>
        </p:nvPicPr>
        <p:blipFill rotWithShape="1">
          <a:blip r:embed="rId15"/>
          <a:srcRect l="11437" t="12862" r="30250" b="4891"/>
          <a:stretch/>
        </p:blipFill>
        <p:spPr bwMode="auto">
          <a:xfrm>
            <a:off x="3224907" y="908720"/>
            <a:ext cx="2139181" cy="1788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5" name="Conector recto 14"/>
          <p:cNvCxnSpPr/>
          <p:nvPr/>
        </p:nvCxnSpPr>
        <p:spPr>
          <a:xfrm>
            <a:off x="5940152" y="1988840"/>
            <a:ext cx="0" cy="4032448"/>
          </a:xfrm>
          <a:prstGeom prst="line">
            <a:avLst/>
          </a:prstGeom>
          <a:ln>
            <a:solidFill>
              <a:srgbClr val="43A37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6569820" y="1430376"/>
            <a:ext cx="2088232" cy="531260"/>
          </a:xfrm>
          <a:prstGeom prst="roundRect">
            <a:avLst/>
          </a:prstGeom>
          <a:solidFill>
            <a:srgbClr val="43A375"/>
          </a:solidFill>
          <a:ln>
            <a:solidFill>
              <a:srgbClr val="43A37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Century Gothic" charset="0"/>
                <a:ea typeface="Century Gothic" charset="0"/>
                <a:cs typeface="Century Gothic" charset="0"/>
              </a:rPr>
              <a:t>MEDIDAS PROPUESTAS</a:t>
            </a:r>
            <a:endParaRPr lang="es-ES_tradnl" sz="1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66765" y="2276872"/>
            <a:ext cx="23537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43A375"/>
              </a:buClr>
            </a:pPr>
            <a:r>
              <a:rPr lang="es-ES" sz="1400" b="1" dirty="0" smtClean="0">
                <a:latin typeface="Century Gothic" charset="0"/>
                <a:ea typeface="Century Gothic" charset="0"/>
                <a:cs typeface="Century Gothic" charset="0"/>
              </a:rPr>
              <a:t>Reducir peso máximo de camiones dobles a 75.5 </a:t>
            </a:r>
            <a:r>
              <a:rPr lang="es-ES" sz="1400" b="1" dirty="0" err="1" smtClean="0">
                <a:latin typeface="Century Gothic" charset="0"/>
                <a:ea typeface="Century Gothic" charset="0"/>
                <a:cs typeface="Century Gothic" charset="0"/>
              </a:rPr>
              <a:t>tons</a:t>
            </a:r>
            <a:r>
              <a:rPr lang="es-ES" sz="1400" b="1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>
              <a:buClr>
                <a:srgbClr val="43A375"/>
              </a:buClr>
            </a:pPr>
            <a:endParaRPr lang="es-MX" sz="1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>
              <a:buClr>
                <a:srgbClr val="43A375"/>
              </a:buClr>
            </a:pP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r>
              <a:rPr lang="es-MX" sz="1400" b="1" dirty="0" smtClean="0">
                <a:latin typeface="Century Gothic" charset="0"/>
                <a:ea typeface="Century Gothic" charset="0"/>
                <a:cs typeface="Century Gothic" charset="0"/>
              </a:rPr>
              <a:t>Tr</a:t>
            </a:r>
            <a:r>
              <a:rPr lang="es-ES" sz="1400" b="1" dirty="0" err="1" smtClean="0">
                <a:latin typeface="Century Gothic" charset="0"/>
                <a:ea typeface="Century Gothic" charset="0"/>
                <a:cs typeface="Century Gothic" charset="0"/>
              </a:rPr>
              <a:t>ánsito</a:t>
            </a:r>
            <a:r>
              <a:rPr lang="es-ES" sz="1400" b="1" dirty="0" smtClean="0">
                <a:latin typeface="Century Gothic" charset="0"/>
                <a:ea typeface="Century Gothic" charset="0"/>
                <a:cs typeface="Century Gothic" charset="0"/>
              </a:rPr>
              <a:t> de camiones dobles sólo en caminos de alta especificación.</a:t>
            </a: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>
              <a:buClr>
                <a:srgbClr val="43A375"/>
              </a:buClr>
            </a:pPr>
            <a:endParaRPr lang="es-MX" sz="1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>
              <a:buClr>
                <a:srgbClr val="43A375"/>
              </a:buClr>
            </a:pP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r>
              <a:rPr lang="es-MX" sz="1400" b="1" dirty="0" smtClean="0">
                <a:latin typeface="Century Gothic" charset="0"/>
                <a:ea typeface="Century Gothic" charset="0"/>
                <a:cs typeface="Century Gothic" charset="0"/>
              </a:rPr>
              <a:t>Limitar permisos de conectividad a 50 kms.</a:t>
            </a:r>
          </a:p>
          <a:p>
            <a:pPr lvl="0" algn="just">
              <a:buClr>
                <a:srgbClr val="43A375"/>
              </a:buClr>
            </a:pPr>
            <a:endParaRPr lang="es-MX" sz="14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r>
              <a:rPr lang="es-MX" sz="1400" b="1" dirty="0" smtClean="0">
                <a:latin typeface="Century Gothic" charset="0"/>
                <a:ea typeface="Century Gothic" charset="0"/>
                <a:cs typeface="Century Gothic" charset="0"/>
              </a:rPr>
              <a:t>Eliminar trato diferenciado por suspensi</a:t>
            </a:r>
            <a:r>
              <a:rPr lang="es-ES" sz="1400" b="1" dirty="0" err="1" smtClean="0">
                <a:latin typeface="Century Gothic" charset="0"/>
                <a:ea typeface="Century Gothic" charset="0"/>
                <a:cs typeface="Century Gothic" charset="0"/>
              </a:rPr>
              <a:t>ón</a:t>
            </a:r>
            <a:r>
              <a:rPr lang="es-ES" sz="1400" b="1" dirty="0" smtClean="0">
                <a:latin typeface="Century Gothic" charset="0"/>
                <a:ea typeface="Century Gothic" charset="0"/>
                <a:cs typeface="Century Gothic" charset="0"/>
              </a:rPr>
              <a:t> neumática</a:t>
            </a: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endParaRPr lang="es-MX" sz="1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9552" y="3315161"/>
            <a:ext cx="1165789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MX" b="1" dirty="0" smtClean="0">
                <a:latin typeface="Century Gothic" charset="0"/>
                <a:ea typeface="Century Gothic" charset="0"/>
                <a:cs typeface="Century Gothic" charset="0"/>
              </a:rPr>
              <a:t>Uso de la MIR</a:t>
            </a:r>
            <a:endParaRPr lang="es-MX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827584" y="3870992"/>
            <a:ext cx="643344" cy="413999"/>
          </a:xfrm>
          <a:prstGeom prst="rightArrow">
            <a:avLst/>
          </a:prstGeom>
          <a:gradFill rotWithShape="1">
            <a:gsLst>
              <a:gs pos="0">
                <a:srgbClr val="1D663F">
                  <a:shade val="51000"/>
                  <a:satMod val="130000"/>
                </a:srgbClr>
              </a:gs>
              <a:gs pos="80000">
                <a:srgbClr val="1D663F">
                  <a:shade val="93000"/>
                  <a:satMod val="130000"/>
                </a:srgbClr>
              </a:gs>
              <a:gs pos="100000">
                <a:srgbClr val="1D663F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152413" cy="1524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152413" cy="15241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84699"/>
            <a:ext cx="152413" cy="15241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48795"/>
            <a:ext cx="15241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3196231" y="260648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charset="0"/>
                <a:ea typeface="Century Gothic" charset="0"/>
                <a:cs typeface="Century Gothic" charset="0"/>
              </a:rPr>
              <a:t>EJEMPLO - NOM-012:</a:t>
            </a:r>
          </a:p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charset="0"/>
                <a:ea typeface="Century Gothic" charset="0"/>
                <a:cs typeface="Century Gothic" charset="0"/>
              </a:rPr>
              <a:t>RESULTADOS</a:t>
            </a:r>
            <a:endParaRPr lang="es-MX" sz="1800" dirty="0">
              <a:solidFill>
                <a:srgbClr val="44444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55577" y="2061423"/>
            <a:ext cx="82181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43A375"/>
              </a:buClr>
            </a:pPr>
            <a:endParaRPr lang="es-MX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Se evaluaron costos indirectos, como los ambientales.</a:t>
            </a: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endParaRPr lang="es-MX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Inclusi</a:t>
            </a:r>
            <a:r>
              <a:rPr lang="es-ES" sz="1600" dirty="0" err="1" smtClean="0">
                <a:latin typeface="Century Gothic" charset="0"/>
                <a:ea typeface="Century Gothic" charset="0"/>
                <a:cs typeface="Century Gothic" charset="0"/>
              </a:rPr>
              <a:t>ón</a:t>
            </a:r>
            <a:r>
              <a:rPr lang="es-ES" sz="1600" dirty="0" smtClean="0">
                <a:latin typeface="Century Gothic" charset="0"/>
                <a:ea typeface="Century Gothic" charset="0"/>
                <a:cs typeface="Century Gothic" charset="0"/>
              </a:rPr>
              <a:t> de mecanismos de verificación e inspección.</a:t>
            </a:r>
            <a:endParaRPr lang="es-MX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endParaRPr lang="es-MX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Conectividad: Se incluyeron permisos para </a:t>
            </a:r>
          </a:p>
          <a:p>
            <a:pPr lvl="0" algn="just">
              <a:buClr>
                <a:srgbClr val="43A375"/>
              </a:buClr>
            </a:pP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    entrar 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y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salir 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de centros logísticos y de </a:t>
            </a:r>
            <a:endParaRPr lang="es-MX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   transferencia.</a:t>
            </a: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endParaRPr lang="es-MX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Se mantiene 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el peso del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cami</a:t>
            </a:r>
            <a:r>
              <a:rPr lang="es-ES" sz="1600" dirty="0" err="1" smtClean="0">
                <a:latin typeface="Century Gothic" charset="0"/>
                <a:ea typeface="Century Gothic" charset="0"/>
                <a:cs typeface="Century Gothic" charset="0"/>
              </a:rPr>
              <a:t>ón</a:t>
            </a:r>
            <a:endParaRPr lang="es-MX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0" algn="just">
              <a:buClr>
                <a:srgbClr val="43A375"/>
              </a:buClr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   diferenciado 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como peso máximo.</a:t>
            </a:r>
          </a:p>
          <a:p>
            <a:pPr marL="285750" lvl="0" indent="-285750" algn="just">
              <a:buClr>
                <a:srgbClr val="43A375"/>
              </a:buClr>
              <a:buFont typeface="Wingdings" charset="2"/>
              <a:buChar char="ü"/>
            </a:pPr>
            <a:endParaRPr lang="es-MX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buClr>
                <a:srgbClr val="43A375"/>
              </a:buClr>
              <a:buFont typeface="Wingdings" charset="2"/>
              <a:buChar char="ü"/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Se concluyó la necesidad de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actualizar</a:t>
            </a:r>
          </a:p>
          <a:p>
            <a:pPr algn="just">
              <a:buClr>
                <a:srgbClr val="43A375"/>
              </a:buClr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   la 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clasificación de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carreteras </a:t>
            </a:r>
          </a:p>
          <a:p>
            <a:pPr algn="just">
              <a:buClr>
                <a:srgbClr val="43A375"/>
              </a:buClr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  (vigente desde 2001) para asegurar la </a:t>
            </a:r>
          </a:p>
          <a:p>
            <a:pPr algn="just">
              <a:buClr>
                <a:srgbClr val="43A375"/>
              </a:buClr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  competitividad.</a:t>
            </a:r>
            <a:endParaRPr lang="es-MX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284984"/>
            <a:ext cx="2931325" cy="280515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99592" y="1340768"/>
            <a:ext cx="3456384" cy="576064"/>
          </a:xfrm>
          <a:prstGeom prst="roundRect">
            <a:avLst/>
          </a:prstGeom>
          <a:solidFill>
            <a:srgbClr val="3884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latin typeface="Century Gothic" panose="020B0502020202020204" pitchFamily="34" charset="0"/>
                <a:cs typeface="Adobe Caslon Pro"/>
              </a:rPr>
              <a:t>PROCEDIMIENTO DE MEJORA REGULATORIA</a:t>
            </a:r>
          </a:p>
        </p:txBody>
      </p:sp>
    </p:spTree>
    <p:extLst>
      <p:ext uri="{BB962C8B-B14F-4D97-AF65-F5344CB8AC3E}">
        <p14:creationId xmlns:p14="http://schemas.microsoft.com/office/powerpoint/2010/main" val="17316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97755897"/>
              </p:ext>
            </p:extLst>
          </p:nvPr>
        </p:nvGraphicFramePr>
        <p:xfrm>
          <a:off x="-756592" y="1412776"/>
          <a:ext cx="107291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119380" y="260648"/>
            <a:ext cx="577751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BENEFICIOS DE LA MEJORA REGULATORIA </a:t>
            </a:r>
          </a:p>
          <a:p>
            <a:pPr algn="r"/>
            <a:r>
              <a:rPr lang="es-ES" sz="18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EN ESTÁNDARES</a:t>
            </a:r>
            <a:endParaRPr lang="es-MX" sz="18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05176596"/>
              </p:ext>
            </p:extLst>
          </p:nvPr>
        </p:nvGraphicFramePr>
        <p:xfrm>
          <a:off x="723466" y="4053243"/>
          <a:ext cx="8241022" cy="232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792890" y="980728"/>
            <a:ext cx="8171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El adecuado diseño, redacci</a:t>
            </a:r>
            <a:r>
              <a:rPr lang="es-ES" sz="1400" dirty="0" err="1" smtClean="0">
                <a:latin typeface="Century Gothic" charset="0"/>
                <a:ea typeface="Century Gothic" charset="0"/>
                <a:cs typeface="Century Gothic" charset="0"/>
              </a:rPr>
              <a:t>ón</a:t>
            </a:r>
            <a:r>
              <a:rPr lang="es-ES" sz="1400" dirty="0" smtClean="0">
                <a:latin typeface="Century Gothic" charset="0"/>
                <a:ea typeface="Century Gothic" charset="0"/>
                <a:cs typeface="Century Gothic" charset="0"/>
              </a:rPr>
              <a:t> e implementación de la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regulación garantiza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el funcionamiento eficiente de los mercados y los derechos de propiedad,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fortaleciendo el estado de derecho al generar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certeza jurídica,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evitar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daños inminentes, o bien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reducir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los daños existentes a la salud, al medio ambiente y a la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economía. </a:t>
            </a:r>
            <a:endParaRPr lang="es-MX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75657" y="2035294"/>
            <a:ext cx="741616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Blip>
                <a:blip r:embed="rId8"/>
              </a:buBlip>
            </a:pP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Emisión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de reglas que norman las actividades económicas y sociales de los particulares. S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e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refiere al medio por el cual la autoridad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limita las afectaciones derivadas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de las fallas del </a:t>
            </a: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mercado </a:t>
            </a:r>
            <a:r>
              <a:rPr lang="es-MX" sz="1400" dirty="0">
                <a:latin typeface="Century Gothic" charset="0"/>
                <a:ea typeface="Century Gothic" charset="0"/>
                <a:cs typeface="Century Gothic" charset="0"/>
              </a:rPr>
              <a:t>y de gobierno. </a:t>
            </a:r>
            <a:endParaRPr lang="es-MX" sz="1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8"/>
              </a:buBlip>
            </a:pPr>
            <a:endParaRPr lang="es-MX" sz="14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8"/>
              </a:buBlip>
            </a:pPr>
            <a:r>
              <a:rPr lang="es-MX" sz="1400" dirty="0" smtClean="0">
                <a:latin typeface="Century Gothic" charset="0"/>
                <a:ea typeface="Century Gothic" charset="0"/>
                <a:cs typeface="Century Gothic" charset="0"/>
              </a:rPr>
              <a:t>Brinda </a:t>
            </a:r>
            <a:r>
              <a:rPr lang="es-MX" sz="1400" i="1" dirty="0" smtClean="0"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s-MX" sz="1400" i="1" dirty="0">
                <a:latin typeface="Century Gothic" charset="0"/>
                <a:ea typeface="Century Gothic" charset="0"/>
                <a:cs typeface="Century Gothic" charset="0"/>
              </a:rPr>
              <a:t>capacidad al Estado para el uso de sus facultades coercitivas para otorgar subvenciones, el control de la entrada, la fijación precios, </a:t>
            </a:r>
            <a:r>
              <a:rPr lang="es-MX" sz="1400" i="1" dirty="0" smtClean="0">
                <a:latin typeface="Century Gothic" charset="0"/>
                <a:ea typeface="Century Gothic" charset="0"/>
                <a:cs typeface="Century Gothic" charset="0"/>
              </a:rPr>
              <a:t>etc*”.</a:t>
            </a:r>
            <a:endParaRPr lang="es-MX" sz="1400" i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1567" y="6356348"/>
            <a:ext cx="5446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*Stigler</a:t>
            </a: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, J. “The Economic Regulation” </a:t>
            </a:r>
            <a:r>
              <a:rPr lang="en-US" sz="1000" i="1" dirty="0">
                <a:latin typeface="Century Gothic" charset="0"/>
                <a:ea typeface="Century Gothic" charset="0"/>
                <a:cs typeface="Century Gothic" charset="0"/>
              </a:rPr>
              <a:t>The Bell Journal of Economics and Management Science </a:t>
            </a: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000" dirty="0" err="1">
                <a:latin typeface="Century Gothic" charset="0"/>
                <a:ea typeface="Century Gothic" charset="0"/>
                <a:cs typeface="Century Gothic" charset="0"/>
              </a:rPr>
              <a:t>Verano</a:t>
            </a:r>
            <a:r>
              <a:rPr lang="en-US" sz="1000" dirty="0">
                <a:latin typeface="Century Gothic" charset="0"/>
                <a:ea typeface="Century Gothic" charset="0"/>
                <a:cs typeface="Century Gothic" charset="0"/>
              </a:rPr>
              <a:t>, 1971</a:t>
            </a:r>
            <a:r>
              <a:rPr lang="en-US" sz="1000" dirty="0" smtClean="0">
                <a:latin typeface="Century Gothic" charset="0"/>
                <a:ea typeface="Century Gothic" charset="0"/>
                <a:cs typeface="Century Gothic" charset="0"/>
              </a:rPr>
              <a:t>).</a:t>
            </a:r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284454" y="2591782"/>
            <a:ext cx="1656184" cy="425905"/>
          </a:xfrm>
          <a:prstGeom prst="rect">
            <a:avLst/>
          </a:prstGeom>
          <a:solidFill>
            <a:srgbClr val="39836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b="1" dirty="0" smtClean="0">
                <a:latin typeface="Century Gothic" charset="0"/>
                <a:ea typeface="Century Gothic" charset="0"/>
                <a:cs typeface="Century Gothic" charset="0"/>
              </a:rPr>
              <a:t>Regulación</a:t>
            </a:r>
            <a:endParaRPr lang="es-MX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347863" y="260648"/>
            <a:ext cx="5543963" cy="504056"/>
          </a:xfrm>
        </p:spPr>
        <p:txBody>
          <a:bodyPr>
            <a:noAutofit/>
          </a:bodyPr>
          <a:lstStyle/>
          <a:p>
            <a:pPr algn="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¿QUÉ ES LA REGULACIÓN?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2890" y="3892565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El término “regulación” suele aplicarse en los siguientes ámbitos:</a:t>
            </a:r>
          </a:p>
        </p:txBody>
      </p:sp>
    </p:spTree>
    <p:extLst>
      <p:ext uri="{BB962C8B-B14F-4D97-AF65-F5344CB8AC3E}">
        <p14:creationId xmlns:p14="http://schemas.microsoft.com/office/powerpoint/2010/main" val="18883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2" y="0"/>
            <a:ext cx="9158461" cy="6172706"/>
          </a:xfrm>
          <a:prstGeom prst="rect">
            <a:avLst/>
          </a:prstGeom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573179" y="323945"/>
            <a:ext cx="8209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 smtClean="0">
                <a:solidFill>
                  <a:srgbClr val="2E833F"/>
                </a:solidFill>
                <a:latin typeface="Century Gothic" panose="020B0502020202020204" pitchFamily="34" charset="0"/>
              </a:rPr>
              <a:t>Comisión Federal de Mejora Regulatoria</a:t>
            </a:r>
            <a:endParaRPr lang="es-ES" sz="3200" b="1" dirty="0">
              <a:solidFill>
                <a:srgbClr val="2E833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43808" y="5631631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Adobe Arabic" panose="02040503050201020203" pitchFamily="18" charset="-78"/>
              </a:rPr>
              <a:t>www.cofemer.gob.mx</a:t>
            </a:r>
          </a:p>
        </p:txBody>
      </p:sp>
      <p:sp>
        <p:nvSpPr>
          <p:cNvPr id="15" name="Marcador de texto 1"/>
          <p:cNvSpPr txBox="1">
            <a:spLocks/>
          </p:cNvSpPr>
          <p:nvPr/>
        </p:nvSpPr>
        <p:spPr>
          <a:xfrm>
            <a:off x="3460674" y="1641867"/>
            <a:ext cx="4063574" cy="558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MX" dirty="0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@COFEMER</a:t>
            </a:r>
            <a:endParaRPr lang="es-MX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6" name="Marcador de texto 2"/>
          <p:cNvSpPr txBox="1">
            <a:spLocks/>
          </p:cNvSpPr>
          <p:nvPr/>
        </p:nvSpPr>
        <p:spPr>
          <a:xfrm>
            <a:off x="3460674" y="2535611"/>
            <a:ext cx="4063574" cy="558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MX" dirty="0" err="1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Cofemer_MX</a:t>
            </a:r>
            <a:endParaRPr lang="es-MX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8" name="Marcador de texto 3"/>
          <p:cNvSpPr txBox="1">
            <a:spLocks/>
          </p:cNvSpPr>
          <p:nvPr/>
        </p:nvSpPr>
        <p:spPr>
          <a:xfrm>
            <a:off x="3460673" y="3429355"/>
            <a:ext cx="4063575" cy="558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MX" dirty="0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cofemer@cofemer.gob.mx</a:t>
            </a:r>
            <a:endParaRPr lang="es-MX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9" name="Marcador de texto 4"/>
          <p:cNvSpPr txBox="1">
            <a:spLocks/>
          </p:cNvSpPr>
          <p:nvPr/>
        </p:nvSpPr>
        <p:spPr>
          <a:xfrm>
            <a:off x="3460673" y="4323099"/>
            <a:ext cx="4063575" cy="558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MX" dirty="0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5629-9500</a:t>
            </a:r>
            <a:endParaRPr lang="es-MX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96" y="1487257"/>
            <a:ext cx="1187412" cy="35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899592" y="1124744"/>
            <a:ext cx="796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entury Gothic" charset="0"/>
                <a:ea typeface="Century Gothic" charset="0"/>
                <a:cs typeface="Century Gothic" charset="0"/>
              </a:rPr>
              <a:t>En </a:t>
            </a:r>
            <a:r>
              <a:rPr lang="es-MX" dirty="0">
                <a:latin typeface="Century Gothic" charset="0"/>
                <a:ea typeface="Century Gothic" charset="0"/>
                <a:cs typeface="Century Gothic" charset="0"/>
              </a:rPr>
              <a:t>muchas ocasiones se señala que la regulación es “la mano visible” que opera cuando la “mano invisible” no es capaz de incentivar ciertas conductas en favor del bienestar social.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072114" y="2284131"/>
            <a:ext cx="6486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La </a:t>
            </a:r>
            <a:r>
              <a:rPr lang="es-MX" sz="1600" b="1" dirty="0" smtClean="0">
                <a:latin typeface="Century Gothic" charset="0"/>
                <a:ea typeface="Century Gothic" charset="0"/>
                <a:cs typeface="Century Gothic" charset="0"/>
              </a:rPr>
              <a:t>regulación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puede ser percibida como un semáforo que </a:t>
            </a:r>
            <a:r>
              <a:rPr lang="es-MX" sz="1600" b="1" dirty="0">
                <a:latin typeface="Century Gothic" charset="0"/>
                <a:ea typeface="Century Gothic" charset="0"/>
                <a:cs typeface="Century Gothic" charset="0"/>
              </a:rPr>
              <a:t>restringe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las actividades o comportamientos no deseados en una sociedad o que los </a:t>
            </a:r>
            <a:r>
              <a:rPr lang="es-MX" sz="1600" b="1" dirty="0">
                <a:latin typeface="Century Gothic" charset="0"/>
                <a:ea typeface="Century Gothic" charset="0"/>
                <a:cs typeface="Century Gothic" charset="0"/>
              </a:rPr>
              <a:t>facilita</a:t>
            </a: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 para que la beneficien. 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Se trata de “ordenar”, “controlar” o “liberar” las actividades para promover un mayor bienestar.</a:t>
            </a:r>
            <a:endParaRPr lang="es-MX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347864" y="234902"/>
            <a:ext cx="5544616" cy="566408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TIPOS DE REGULACIÓN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46157" y="4005064"/>
            <a:ext cx="255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charset="0"/>
                <a:ea typeface="Century Gothic" charset="0"/>
                <a:cs typeface="Century Gothic" charset="0"/>
              </a:rPr>
              <a:t>Tipos de Regulación: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216008"/>
              </p:ext>
            </p:extLst>
          </p:nvPr>
        </p:nvGraphicFramePr>
        <p:xfrm>
          <a:off x="1547664" y="4509120"/>
          <a:ext cx="69127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4" r="10918" b="51745"/>
          <a:stretch/>
        </p:blipFill>
        <p:spPr>
          <a:xfrm>
            <a:off x="703961" y="2170309"/>
            <a:ext cx="1368153" cy="15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/>
          <p:cNvSpPr/>
          <p:nvPr/>
        </p:nvSpPr>
        <p:spPr>
          <a:xfrm>
            <a:off x="1038103" y="2420889"/>
            <a:ext cx="3246471" cy="3744416"/>
          </a:xfrm>
          <a:prstGeom prst="roundRect">
            <a:avLst>
              <a:gd name="adj" fmla="val 10883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9293" y="836712"/>
            <a:ext cx="81106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500" dirty="0" smtClean="0">
                <a:latin typeface="Century Gothic" charset="0"/>
                <a:ea typeface="Century Gothic" charset="0"/>
                <a:cs typeface="Century Gothic" charset="0"/>
              </a:rPr>
              <a:t>La intervenci</a:t>
            </a:r>
            <a:r>
              <a:rPr lang="es-ES" sz="1500" dirty="0" smtClean="0">
                <a:latin typeface="Century Gothic" charset="0"/>
                <a:ea typeface="Century Gothic" charset="0"/>
                <a:cs typeface="Century Gothic" charset="0"/>
              </a:rPr>
              <a:t>ón del Estado a través de reglas y normas tiene como principal objetivo </a:t>
            </a:r>
            <a:r>
              <a:rPr lang="es-MX" sz="1500" dirty="0" smtClean="0">
                <a:latin typeface="Century Gothic" charset="0"/>
                <a:ea typeface="Century Gothic" charset="0"/>
                <a:cs typeface="Century Gothic" charset="0"/>
              </a:rPr>
              <a:t>proteger </a:t>
            </a:r>
            <a:r>
              <a:rPr lang="es-MX" sz="1500" dirty="0">
                <a:latin typeface="Century Gothic" charset="0"/>
                <a:ea typeface="Century Gothic" charset="0"/>
                <a:cs typeface="Century Gothic" charset="0"/>
              </a:rPr>
              <a:t>el interés público en ámbitos como la salud, la seguridad, el medio ambiente y la cohesión </a:t>
            </a:r>
            <a:r>
              <a:rPr lang="es-MX" sz="1500" dirty="0" smtClean="0">
                <a:latin typeface="Century Gothic" charset="0"/>
                <a:ea typeface="Century Gothic" charset="0"/>
                <a:cs typeface="Century Gothic" charset="0"/>
              </a:rPr>
              <a:t>social</a:t>
            </a:r>
            <a:r>
              <a:rPr lang="es-ES" sz="1500" dirty="0" smtClean="0">
                <a:latin typeface="Century Gothic" charset="0"/>
                <a:ea typeface="Century Gothic" charset="0"/>
                <a:cs typeface="Century Gothic" charset="0"/>
              </a:rPr>
              <a:t>, así como promover el desarrollo económico mediante el funcionamiento eficiente de los mercados en situaciones que no corresponden al óptimo social.</a:t>
            </a:r>
            <a:endParaRPr lang="es-MX" sz="15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472608" cy="566408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¿POR QUÉ REGULAR?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40672" y="3064238"/>
            <a:ext cx="3041332" cy="3046988"/>
          </a:xfrm>
          <a:prstGeom prst="rect">
            <a:avLst/>
          </a:prstGeom>
          <a:ln>
            <a:noFill/>
            <a:prstDash val="dot"/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Externalidades</a:t>
            </a: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Asimetrías de Información</a:t>
            </a: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Bienes Públicos</a:t>
            </a: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Mercados concentrados</a:t>
            </a: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Poder excesivo de agentes económicos</a:t>
            </a: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Riesgos (vida, salud, medio ambiente, consumidor)</a:t>
            </a: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6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Bienestar insuficiente</a:t>
            </a:r>
            <a:endParaRPr lang="es-ES" sz="16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572720" y="2182822"/>
            <a:ext cx="2177236" cy="509697"/>
          </a:xfrm>
          <a:prstGeom prst="roundRect">
            <a:avLst/>
          </a:prstGeom>
          <a:solidFill>
            <a:srgbClr val="518D6C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Century Gothic" charset="0"/>
                <a:ea typeface="Century Gothic" charset="0"/>
                <a:cs typeface="Century Gothic" charset="0"/>
              </a:rPr>
              <a:t>Problema</a:t>
            </a:r>
            <a:endParaRPr lang="es-MX" sz="2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475156" y="2780929"/>
            <a:ext cx="237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latin typeface="Century Gothic" charset="0"/>
                <a:ea typeface="Century Gothic" charset="0"/>
                <a:cs typeface="Century Gothic" charset="0"/>
              </a:rPr>
              <a:t>Evidencia</a:t>
            </a:r>
            <a:endParaRPr lang="es-ES_tradnl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4608609" y="2312877"/>
            <a:ext cx="432048" cy="43204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redondeado 34"/>
          <p:cNvSpPr/>
          <p:nvPr/>
        </p:nvSpPr>
        <p:spPr>
          <a:xfrm>
            <a:off x="5358747" y="2427016"/>
            <a:ext cx="3246471" cy="3744416"/>
          </a:xfrm>
          <a:prstGeom prst="roundRect">
            <a:avLst>
              <a:gd name="adj" fmla="val 10883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5461316" y="3070365"/>
            <a:ext cx="3041332" cy="2862322"/>
          </a:xfrm>
          <a:prstGeom prst="rect">
            <a:avLst/>
          </a:prstGeom>
          <a:ln>
            <a:noFill/>
            <a:prstDash val="dot"/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Estándares, límites, </a:t>
            </a:r>
            <a:r>
              <a:rPr lang="es-ES" sz="15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restricciones</a:t>
            </a:r>
            <a:endParaRPr lang="es-ES" sz="15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Esquemas tarifarios y </a:t>
            </a:r>
            <a:r>
              <a:rPr lang="es-ES" sz="15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cuotas</a:t>
            </a:r>
            <a:endParaRPr lang="es-ES" sz="15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Impuestos y </a:t>
            </a:r>
            <a:r>
              <a:rPr lang="es-ES" sz="15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subsidios</a:t>
            </a:r>
            <a:endParaRPr lang="es-ES" sz="15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Esquemas de </a:t>
            </a:r>
            <a:r>
              <a:rPr lang="es-ES" sz="15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compensación</a:t>
            </a:r>
            <a:endParaRPr lang="es-ES" sz="15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Señalización, </a:t>
            </a:r>
            <a:r>
              <a:rPr lang="es-ES" sz="15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certificación</a:t>
            </a:r>
            <a:endParaRPr lang="es-ES" sz="15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Contratos, </a:t>
            </a:r>
            <a:r>
              <a:rPr lang="es-ES" sz="1500" kern="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incentivos</a:t>
            </a:r>
            <a:endParaRPr lang="es-ES" sz="15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20000"/>
              </a:lnSpc>
              <a:buSzPct val="110000"/>
              <a:buBlip>
                <a:blip r:embed="rId3"/>
              </a:buBlip>
              <a:defRPr/>
            </a:pPr>
            <a:r>
              <a:rPr lang="es-ES" sz="15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Sanciones</a:t>
            </a:r>
          </a:p>
        </p:txBody>
      </p:sp>
      <p:sp>
        <p:nvSpPr>
          <p:cNvPr id="37" name="Rectángulo redondeado 36"/>
          <p:cNvSpPr/>
          <p:nvPr/>
        </p:nvSpPr>
        <p:spPr>
          <a:xfrm>
            <a:off x="5893364" y="2188949"/>
            <a:ext cx="2177236" cy="509697"/>
          </a:xfrm>
          <a:prstGeom prst="roundRect">
            <a:avLst/>
          </a:prstGeom>
          <a:solidFill>
            <a:srgbClr val="518D6C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Century Gothic" charset="0"/>
                <a:ea typeface="Century Gothic" charset="0"/>
                <a:cs typeface="Century Gothic" charset="0"/>
              </a:rPr>
              <a:t>Regulación</a:t>
            </a:r>
            <a:endParaRPr lang="es-MX" sz="24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546701" y="2787056"/>
            <a:ext cx="287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latin typeface="Century Gothic" charset="0"/>
                <a:ea typeface="Century Gothic" charset="0"/>
                <a:cs typeface="Century Gothic" charset="0"/>
              </a:rPr>
              <a:t>Necesidad de Intervenir</a:t>
            </a:r>
          </a:p>
        </p:txBody>
      </p:sp>
    </p:spTree>
    <p:extLst>
      <p:ext uri="{BB962C8B-B14F-4D97-AF65-F5344CB8AC3E}">
        <p14:creationId xmlns:p14="http://schemas.microsoft.com/office/powerpoint/2010/main" val="385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19729" t="7262" r="24112" b="56018"/>
          <a:stretch/>
        </p:blipFill>
        <p:spPr>
          <a:xfrm rot="1484721">
            <a:off x="5548489" y="4107204"/>
            <a:ext cx="1321490" cy="66265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2" y="6421275"/>
            <a:ext cx="792087" cy="365620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249541" y="383114"/>
            <a:ext cx="5777510" cy="420724"/>
          </a:xfrm>
        </p:spPr>
        <p:txBody>
          <a:bodyPr>
            <a:noAutofit/>
          </a:bodyPr>
          <a:lstStyle/>
          <a:p>
            <a:pPr algn="r"/>
            <a:r>
              <a:rPr lang="es-MX" sz="2000" dirty="0" smtClean="0">
                <a:solidFill>
                  <a:schemeClr val="bg1"/>
                </a:solidFill>
                <a:latin typeface="Trajan Pro" pitchFamily="18" charset="0"/>
              </a:rPr>
              <a:t>Anteproyectos que se someten</a:t>
            </a:r>
            <a:br>
              <a:rPr lang="es-MX" sz="2000" dirty="0" smtClean="0">
                <a:solidFill>
                  <a:schemeClr val="bg1"/>
                </a:solidFill>
                <a:latin typeface="Trajan Pro" pitchFamily="18" charset="0"/>
              </a:rPr>
            </a:br>
            <a:r>
              <a:rPr lang="es-MX" sz="2000" dirty="0" smtClean="0">
                <a:solidFill>
                  <a:schemeClr val="bg1"/>
                </a:solidFill>
                <a:latin typeface="Trajan Pro" pitchFamily="18" charset="0"/>
              </a:rPr>
              <a:t>al procedimiento de </a:t>
            </a:r>
            <a:br>
              <a:rPr lang="es-MX" sz="2000" dirty="0" smtClean="0">
                <a:solidFill>
                  <a:schemeClr val="bg1"/>
                </a:solidFill>
                <a:latin typeface="Trajan Pro" pitchFamily="18" charset="0"/>
              </a:rPr>
            </a:br>
            <a:r>
              <a:rPr lang="es-MX" sz="2000" dirty="0" smtClean="0">
                <a:solidFill>
                  <a:schemeClr val="bg1"/>
                </a:solidFill>
                <a:latin typeface="Trajan Pro" pitchFamily="18" charset="0"/>
              </a:rPr>
              <a:t>Mejora Regulatoria </a:t>
            </a:r>
            <a:endParaRPr lang="es-MX" sz="2000" dirty="0">
              <a:solidFill>
                <a:schemeClr val="bg1"/>
              </a:solidFill>
              <a:latin typeface="Trajan Pro" pitchFamily="18" charset="0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90134"/>
            <a:ext cx="1330212" cy="4467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88639"/>
            <a:ext cx="5904656" cy="7626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131840" y="404664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500"/>
              </a:lnSpc>
            </a:pPr>
            <a:r>
              <a:rPr lang="es-MX" sz="26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LA MEJORA REGULATORIA </a:t>
            </a:r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70982" y="2229759"/>
            <a:ext cx="31940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kern="0" dirty="0">
                <a:solidFill>
                  <a:srgbClr val="4F61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dobe Caslon Pro"/>
              </a:rPr>
              <a:t>Mayores</a:t>
            </a:r>
            <a:r>
              <a:rPr lang="es-MX" sz="2000" kern="0" dirty="0">
                <a:solidFill>
                  <a:srgbClr val="4F6128">
                    <a:lumMod val="50000"/>
                  </a:srgbClr>
                </a:solidFill>
                <a:latin typeface="Century Gothic" panose="020B0502020202020204" pitchFamily="34" charset="0"/>
                <a:cs typeface="Adobe Caslon Pro"/>
              </a:rPr>
              <a:t> </a:t>
            </a:r>
            <a:r>
              <a:rPr lang="es-MX" sz="2400" b="1" kern="0" dirty="0">
                <a:solidFill>
                  <a:srgbClr val="4F61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dobe Caslon Pro"/>
              </a:rPr>
              <a:t>beneficios</a:t>
            </a:r>
            <a:r>
              <a:rPr lang="es-MX" sz="2400" kern="0" dirty="0">
                <a:solidFill>
                  <a:srgbClr val="4F6128">
                    <a:lumMod val="50000"/>
                  </a:srgbClr>
                </a:solidFill>
                <a:latin typeface="Century Gothic" panose="020B0502020202020204" pitchFamily="34" charset="0"/>
                <a:cs typeface="Adobe Caslon Pro"/>
              </a:rPr>
              <a:t> </a:t>
            </a:r>
            <a:r>
              <a:rPr lang="es-MX" sz="2000" kern="0" dirty="0">
                <a:solidFill>
                  <a:srgbClr val="4F6128">
                    <a:lumMod val="50000"/>
                  </a:srgbClr>
                </a:solidFill>
                <a:latin typeface="Century Gothic" panose="020B0502020202020204" pitchFamily="34" charset="0"/>
                <a:cs typeface="Adobe Caslon Pro"/>
              </a:rPr>
              <a:t>para la sociedad con los </a:t>
            </a:r>
            <a:r>
              <a:rPr lang="es-MX" sz="2400" b="1" kern="0" dirty="0">
                <a:solidFill>
                  <a:srgbClr val="4F61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dobe Caslon Pro"/>
              </a:rPr>
              <a:t>menores</a:t>
            </a:r>
            <a:r>
              <a:rPr lang="es-MX" sz="2000" kern="0" dirty="0">
                <a:solidFill>
                  <a:srgbClr val="4F6128">
                    <a:lumMod val="50000"/>
                  </a:srgbClr>
                </a:solidFill>
                <a:latin typeface="Century Gothic" panose="020B0502020202020204" pitchFamily="34" charset="0"/>
                <a:cs typeface="Adobe Caslon Pro"/>
              </a:rPr>
              <a:t> </a:t>
            </a:r>
            <a:r>
              <a:rPr lang="es-MX" sz="2400" b="1" kern="0" dirty="0">
                <a:solidFill>
                  <a:srgbClr val="4F612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dobe Caslon Pro"/>
              </a:rPr>
              <a:t>costos </a:t>
            </a:r>
            <a:r>
              <a:rPr lang="es-MX" sz="2000" kern="0" dirty="0">
                <a:solidFill>
                  <a:srgbClr val="4F6128">
                    <a:lumMod val="50000"/>
                  </a:srgbClr>
                </a:solidFill>
                <a:latin typeface="Century Gothic" panose="020B0502020202020204" pitchFamily="34" charset="0"/>
                <a:cs typeface="Adobe Caslon Pro"/>
              </a:rPr>
              <a:t>posibles</a:t>
            </a:r>
          </a:p>
        </p:txBody>
      </p:sp>
      <p:sp>
        <p:nvSpPr>
          <p:cNvPr id="29" name="Abrir llave 28"/>
          <p:cNvSpPr/>
          <p:nvPr/>
        </p:nvSpPr>
        <p:spPr>
          <a:xfrm rot="10800000">
            <a:off x="4807399" y="1086456"/>
            <a:ext cx="663072" cy="3728626"/>
          </a:xfrm>
          <a:prstGeom prst="leftBrace">
            <a:avLst>
              <a:gd name="adj1" fmla="val 5522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050120" y="1254098"/>
            <a:ext cx="2185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Generar normas </a:t>
            </a:r>
            <a:r>
              <a:rPr lang="es-MX" sz="1400" b="1" kern="0" dirty="0">
                <a:latin typeface="Century Gothic" panose="020B0502020202020204" pitchFamily="34" charset="0"/>
                <a:cs typeface="Adobe Caslon Pro"/>
              </a:rPr>
              <a:t>claras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50120" y="1952692"/>
            <a:ext cx="2771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Simplificar trámites y servicios</a:t>
            </a:r>
            <a:endParaRPr lang="es-MX" sz="1400" b="1" kern="0" dirty="0">
              <a:latin typeface="Century Gothic" panose="020B0502020202020204" pitchFamily="34" charset="0"/>
              <a:cs typeface="Adobe Caslon Pro"/>
            </a:endParaRPr>
          </a:p>
        </p:txBody>
      </p:sp>
      <p:sp>
        <p:nvSpPr>
          <p:cNvPr id="31" name="4 Rectángulo"/>
          <p:cNvSpPr/>
          <p:nvPr/>
        </p:nvSpPr>
        <p:spPr>
          <a:xfrm>
            <a:off x="1050120" y="3505861"/>
            <a:ext cx="352994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Elevar la calidad del sistema jurídico</a:t>
            </a: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>
                <a:latin typeface="Century Gothic" panose="020B0502020202020204" pitchFamily="34" charset="0"/>
                <a:cs typeface="Adobe Caslon Pro"/>
              </a:rPr>
              <a:t>d</a:t>
            </a:r>
            <a:r>
              <a:rPr kumimoji="0" lang="es-MX" sz="1400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esregulando</a:t>
            </a:r>
            <a:r>
              <a:rPr kumimoji="0" lang="es-MX" sz="1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, simplificando,</a:t>
            </a:r>
            <a:r>
              <a:rPr kumimoji="0" lang="es-MX" sz="1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 </a:t>
            </a:r>
            <a:r>
              <a:rPr kumimoji="0" lang="es-MX" sz="1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regulando </a:t>
            </a: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vacíos, administrando y previniendo </a:t>
            </a:r>
            <a:r>
              <a:rPr kumimoji="0" lang="es-MX" sz="14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riesgos</a:t>
            </a:r>
          </a:p>
        </p:txBody>
      </p:sp>
      <p:sp>
        <p:nvSpPr>
          <p:cNvPr id="32" name="7 Rectángulo"/>
          <p:cNvSpPr/>
          <p:nvPr/>
        </p:nvSpPr>
        <p:spPr>
          <a:xfrm>
            <a:off x="1050120" y="5160094"/>
            <a:ext cx="300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Inversión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Desarrollo de negocios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Innovación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dobe Caslon Pro"/>
              </a:rPr>
              <a:t>Competitividad</a:t>
            </a:r>
          </a:p>
        </p:txBody>
      </p:sp>
      <p:sp>
        <p:nvSpPr>
          <p:cNvPr id="33" name="7 Rectángulo"/>
          <p:cNvSpPr/>
          <p:nvPr/>
        </p:nvSpPr>
        <p:spPr>
          <a:xfrm>
            <a:off x="3992100" y="5160094"/>
            <a:ext cx="4434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8"/>
              </a:buBlip>
              <a:defRPr/>
            </a:pPr>
            <a:r>
              <a:rPr lang="es-MX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dobe Caslon Pro"/>
              </a:rPr>
              <a:t>Competencia económica</a:t>
            </a:r>
          </a:p>
          <a:p>
            <a:pPr marL="285750" indent="-285750">
              <a:buBlip>
                <a:blip r:embed="rId8"/>
              </a:buBlip>
              <a:defRPr/>
            </a:pPr>
            <a:r>
              <a:rPr lang="es-MX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dobe Caslon Pro"/>
              </a:rPr>
              <a:t>Productividad</a:t>
            </a:r>
          </a:p>
          <a:p>
            <a:pPr marL="285750" indent="-285750">
              <a:buBlip>
                <a:blip r:embed="rId8"/>
              </a:buBlip>
              <a:defRPr/>
            </a:pPr>
            <a:r>
              <a:rPr lang="es-MX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dobe Caslon Pro"/>
              </a:rPr>
              <a:t>Eficiencia y eficacia de las instituciones</a:t>
            </a:r>
          </a:p>
          <a:p>
            <a:pPr marL="285750" indent="-285750">
              <a:buBlip>
                <a:blip r:embed="rId8"/>
              </a:buBlip>
              <a:defRPr/>
            </a:pPr>
            <a:r>
              <a:rPr lang="es-MX" sz="1600" kern="0" dirty="0">
                <a:solidFill>
                  <a:srgbClr val="000000"/>
                </a:solidFill>
                <a:latin typeface="Century Gothic" panose="020B0502020202020204" pitchFamily="34" charset="0"/>
                <a:cs typeface="Adobe Caslon Pro"/>
              </a:rPr>
              <a:t>Desarrollo humano y bienestar social</a:t>
            </a:r>
            <a:endParaRPr lang="en-US" sz="1600" kern="0" dirty="0">
              <a:solidFill>
                <a:srgbClr val="000000"/>
              </a:solidFill>
              <a:latin typeface="Century Gothic" panose="020B0502020202020204" pitchFamily="34" charset="0"/>
              <a:cs typeface="Adobe Caslon Pr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01053" y="2649595"/>
            <a:ext cx="24208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ts val="1800"/>
              </a:lnSpc>
              <a:defRPr/>
            </a:pP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Asegurar que es </a:t>
            </a:r>
            <a:r>
              <a:rPr lang="es-MX" sz="1400" b="1" kern="0" dirty="0">
                <a:latin typeface="Century Gothic" panose="020B0502020202020204" pitchFamily="34" charset="0"/>
                <a:cs typeface="Adobe Caslon Pro"/>
              </a:rPr>
              <a:t>la </a:t>
            </a: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mejor </a:t>
            </a:r>
          </a:p>
          <a:p>
            <a:pPr lvl="0" defTabSz="457200">
              <a:lnSpc>
                <a:spcPts val="1800"/>
              </a:lnSpc>
              <a:defRPr/>
            </a:pPr>
            <a:r>
              <a:rPr lang="es-MX" sz="1400" b="1" kern="0" dirty="0" smtClean="0">
                <a:latin typeface="Century Gothic" panose="020B0502020202020204" pitchFamily="34" charset="0"/>
                <a:cs typeface="Adobe Caslon Pro"/>
              </a:rPr>
              <a:t>alternativa regulatoria</a:t>
            </a:r>
            <a:endParaRPr lang="es-MX" sz="1400" b="1" kern="0" dirty="0">
              <a:latin typeface="Century Gothic" panose="020B0502020202020204" pitchFamily="34" charset="0"/>
              <a:cs typeface="Adobe Caslon Pro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1007460" y="1163715"/>
            <a:ext cx="3609299" cy="483015"/>
          </a:xfrm>
          <a:prstGeom prst="roundRect">
            <a:avLst>
              <a:gd name="adj" fmla="val 22019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1007460" y="1858756"/>
            <a:ext cx="3609299" cy="483015"/>
          </a:xfrm>
          <a:prstGeom prst="roundRect">
            <a:avLst>
              <a:gd name="adj" fmla="val 22019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1007460" y="2551471"/>
            <a:ext cx="3609299" cy="685130"/>
          </a:xfrm>
          <a:prstGeom prst="roundRect">
            <a:avLst>
              <a:gd name="adj" fmla="val 18094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1007460" y="3456479"/>
            <a:ext cx="3609299" cy="1182871"/>
          </a:xfrm>
          <a:prstGeom prst="roundRect">
            <a:avLst>
              <a:gd name="adj" fmla="val 10651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39"/>
            <a:ext cx="5710839" cy="7376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119380" y="396982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es-ES" sz="26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HERRAMIENTAS</a:t>
            </a:r>
            <a:endParaRPr lang="es-ES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/>
          <a:stretch/>
        </p:blipFill>
        <p:spPr>
          <a:xfrm>
            <a:off x="827584" y="182759"/>
            <a:ext cx="2003786" cy="144604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52192" y="3274028"/>
            <a:ext cx="2161722" cy="515012"/>
          </a:xfrm>
          <a:prstGeom prst="rect">
            <a:avLst/>
          </a:prstGeom>
          <a:solidFill>
            <a:srgbClr val="3E986D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Nivel Federal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652120" y="3274028"/>
            <a:ext cx="2740714" cy="515012"/>
          </a:xfrm>
          <a:prstGeom prst="rect">
            <a:avLst/>
          </a:prstGeom>
          <a:solidFill>
            <a:srgbClr val="3E986D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Nivel </a:t>
            </a:r>
            <a:r>
              <a:rPr lang="es-MX" sz="2000" b="1" dirty="0" err="1" smtClean="0">
                <a:latin typeface="Century Gothic" panose="020B0502020202020204" pitchFamily="34" charset="0"/>
              </a:rPr>
              <a:t>Subnacional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34880" y="4084330"/>
            <a:ext cx="32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MX" sz="1600" dirty="0" smtClean="0">
                <a:latin typeface="Century Gothic" panose="020B0502020202020204" pitchFamily="34" charset="0"/>
              </a:rPr>
              <a:t>Manifestación de Impacto Regulatorio (MIR) 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Programas de Mejora Regulatoria (PMR)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Registro Federal de Trámites y Servicios (RFTS)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 smtClean="0">
                <a:latin typeface="Century Gothic" panose="020B0502020202020204" pitchFamily="34" charset="0"/>
              </a:rPr>
              <a:t>Diagnósticos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04490" y="4084330"/>
            <a:ext cx="31117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SARE y PROSARE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SIMPLIFICA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MIR </a:t>
            </a:r>
            <a:r>
              <a:rPr lang="es-MX" sz="1600" dirty="0" err="1">
                <a:latin typeface="Century Gothic" panose="020B0502020202020204" pitchFamily="34" charset="0"/>
              </a:rPr>
              <a:t>Subnacional</a:t>
            </a: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Licencias de Construcción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Mejora</a:t>
            </a:r>
          </a:p>
          <a:p>
            <a:pPr marL="285750" indent="-285750">
              <a:buBlip>
                <a:blip r:embed="rId5"/>
              </a:buBlip>
            </a:pPr>
            <a:r>
              <a:rPr lang="es-MX" sz="1600" dirty="0">
                <a:latin typeface="Century Gothic" panose="020B0502020202020204" pitchFamily="34" charset="0"/>
              </a:rPr>
              <a:t>Juicios Orales 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4635624" y="3274028"/>
            <a:ext cx="0" cy="2851517"/>
          </a:xfrm>
          <a:prstGeom prst="line">
            <a:avLst/>
          </a:prstGeom>
          <a:ln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02361"/>
            <a:ext cx="1460411" cy="674112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3843887" y="1700808"/>
            <a:ext cx="4751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i="1" dirty="0" smtClean="0">
                <a:latin typeface="Century Gothic" panose="020B0502020202020204" pitchFamily="34" charset="0"/>
                <a:cs typeface="Arial" pitchFamily="34" charset="0"/>
              </a:rPr>
              <a:t>“</a:t>
            </a:r>
            <a:r>
              <a:rPr lang="es-MX" sz="1600" b="1" i="1" dirty="0" smtClean="0">
                <a:latin typeface="Century Gothic" panose="020B0502020202020204" pitchFamily="34" charset="0"/>
                <a:cs typeface="Arial" pitchFamily="34" charset="0"/>
              </a:rPr>
              <a:t>Promover </a:t>
            </a:r>
            <a:r>
              <a:rPr lang="es-MX" sz="1600" b="1" i="1" dirty="0">
                <a:latin typeface="Century Gothic" panose="020B0502020202020204" pitchFamily="34" charset="0"/>
                <a:cs typeface="Arial" pitchFamily="34" charset="0"/>
              </a:rPr>
              <a:t>la transparencia en la </a:t>
            </a:r>
            <a:r>
              <a:rPr lang="es-MX" sz="1600" b="1" i="1" dirty="0" smtClean="0">
                <a:latin typeface="Century Gothic" panose="020B0502020202020204" pitchFamily="34" charset="0"/>
                <a:cs typeface="Arial" pitchFamily="34" charset="0"/>
              </a:rPr>
              <a:t>elaboración y </a:t>
            </a:r>
            <a:r>
              <a:rPr lang="es-MX" sz="1600" b="1" i="1" dirty="0">
                <a:latin typeface="Century Gothic" panose="020B0502020202020204" pitchFamily="34" charset="0"/>
                <a:cs typeface="Arial" pitchFamily="34" charset="0"/>
              </a:rPr>
              <a:t>aplicación de las regulaciones, y que éstas generen beneficios superiores a sus costos y el máximo beneficio para la sociedad”</a:t>
            </a:r>
          </a:p>
        </p:txBody>
      </p:sp>
      <p:sp>
        <p:nvSpPr>
          <p:cNvPr id="41" name="Flecha derecha 40"/>
          <p:cNvSpPr/>
          <p:nvPr/>
        </p:nvSpPr>
        <p:spPr>
          <a:xfrm>
            <a:off x="3057876" y="2023393"/>
            <a:ext cx="432048" cy="43204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48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1403648" y="5597917"/>
            <a:ext cx="6796115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"/>
                <a:cs typeface="Adobe Caslon Pro"/>
              </a:rPr>
              <a:t>Proceso vinculante para la emisión de regulaciones del Gobierno Federal</a:t>
            </a:r>
          </a:p>
        </p:txBody>
      </p:sp>
      <p:graphicFrame>
        <p:nvGraphicFramePr>
          <p:cNvPr id="1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74362"/>
              </p:ext>
            </p:extLst>
          </p:nvPr>
        </p:nvGraphicFramePr>
        <p:xfrm>
          <a:off x="365142" y="620688"/>
          <a:ext cx="507605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6 CuadroTexto"/>
          <p:cNvSpPr txBox="1"/>
          <p:nvPr/>
        </p:nvSpPr>
        <p:spPr>
          <a:xfrm>
            <a:off x="5839732" y="1124744"/>
            <a:ext cx="2807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Para que una regulaci</a:t>
            </a:r>
            <a:r>
              <a:rPr lang="es-ES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ón 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surta efectos jurídicos es necesaria su publicación en el Diario Oficial de la Federación (DOF) 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7 CuadroTexto"/>
          <p:cNvSpPr txBox="1"/>
          <p:nvPr/>
        </p:nvSpPr>
        <p:spPr>
          <a:xfrm>
            <a:off x="971600" y="3234538"/>
            <a:ext cx="2592288" cy="200054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Elaboración de Iniciativas de Ley por parte de las Dependencias  </a:t>
            </a:r>
          </a:p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u="sng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Procedimiento </a:t>
            </a:r>
            <a:r>
              <a:rPr lang="es-MX" sz="13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de Mejora </a:t>
            </a:r>
            <a:r>
              <a:rPr lang="es-MX" sz="1300" u="sng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Regulatoria</a:t>
            </a:r>
          </a:p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Proceso </a:t>
            </a: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Legislativo</a:t>
            </a:r>
          </a:p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Promulgación</a:t>
            </a:r>
          </a:p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Publicación en el </a:t>
            </a: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DOF </a:t>
            </a:r>
            <a:endParaRPr lang="en-US" sz="1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6984412" y="2143710"/>
            <a:ext cx="1701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ART. 4, LFPA.</a:t>
            </a:r>
            <a:endParaRPr lang="en-US" sz="11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18 CuadroTexto"/>
          <p:cNvSpPr txBox="1"/>
          <p:nvPr/>
        </p:nvSpPr>
        <p:spPr>
          <a:xfrm>
            <a:off x="6964629" y="3689849"/>
            <a:ext cx="176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600" b="1" kern="0" dirty="0">
                <a:solidFill>
                  <a:srgbClr val="4F6128">
                    <a:lumMod val="50000"/>
                  </a:srgbClr>
                </a:solidFill>
                <a:latin typeface="Century Gothic" panose="020B0502020202020204" pitchFamily="34" charset="0"/>
                <a:cs typeface="Adobe Caslon Pro"/>
              </a:rPr>
              <a:t>Este procedimiento es administrado por la COFEMER</a:t>
            </a:r>
            <a:endParaRPr lang="en-US" sz="1600" b="1" kern="0" dirty="0">
              <a:solidFill>
                <a:srgbClr val="4F6128">
                  <a:lumMod val="50000"/>
                </a:srgbClr>
              </a:solidFill>
              <a:latin typeface="Century Gothic" panose="020B0502020202020204" pitchFamily="34" charset="0"/>
              <a:cs typeface="Adobe Caslon Pro"/>
            </a:endParaRPr>
          </a:p>
        </p:txBody>
      </p:sp>
      <p:sp>
        <p:nvSpPr>
          <p:cNvPr id="28" name="25 CuadroTexto"/>
          <p:cNvSpPr txBox="1"/>
          <p:nvPr/>
        </p:nvSpPr>
        <p:spPr>
          <a:xfrm>
            <a:off x="3816060" y="3234538"/>
            <a:ext cx="2160240" cy="16466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Elaboración de Anteproyectos AACG por arte de las Dependencias  </a:t>
            </a:r>
          </a:p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u="sng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Procedimiento </a:t>
            </a:r>
            <a:r>
              <a:rPr lang="es-MX" sz="13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de Mejora </a:t>
            </a:r>
            <a:r>
              <a:rPr lang="es-MX" sz="1300" u="sng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Regulatoria</a:t>
            </a:r>
          </a:p>
          <a:p>
            <a:pPr marL="182563" indent="-182563">
              <a:spcAft>
                <a:spcPts val="600"/>
              </a:spcAft>
              <a:buFontTx/>
              <a:buAutoNum type="arabicPeriod"/>
            </a:pP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Publicación </a:t>
            </a:r>
            <a:r>
              <a:rPr lang="es-MX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en el </a:t>
            </a:r>
            <a:r>
              <a:rPr lang="es-MX" sz="13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DOF </a:t>
            </a:r>
            <a:endParaRPr lang="en-US" sz="1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3119380" y="396982"/>
            <a:ext cx="5777510" cy="4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200"/>
              </a:lnSpc>
            </a:pPr>
            <a:r>
              <a:rPr lang="es-ES" sz="26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EMISIÓN DE REGULACIONES</a:t>
            </a:r>
            <a:endParaRPr lang="es-ES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076056" y="1565725"/>
            <a:ext cx="432048" cy="43204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Flecha derecha 29"/>
          <p:cNvSpPr/>
          <p:nvPr/>
        </p:nvSpPr>
        <p:spPr>
          <a:xfrm>
            <a:off x="6318737" y="4015309"/>
            <a:ext cx="432048" cy="43204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redondeado 30"/>
          <p:cNvSpPr/>
          <p:nvPr/>
        </p:nvSpPr>
        <p:spPr>
          <a:xfrm>
            <a:off x="810072" y="3044421"/>
            <a:ext cx="5274096" cy="2301612"/>
          </a:xfrm>
          <a:prstGeom prst="roundRect">
            <a:avLst>
              <a:gd name="adj" fmla="val 10132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27" name="21 CuadroTexto"/>
          <p:cNvSpPr txBox="1"/>
          <p:nvPr/>
        </p:nvSpPr>
        <p:spPr>
          <a:xfrm>
            <a:off x="2292042" y="2858077"/>
            <a:ext cx="23101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PROCEDIMIENTO</a:t>
            </a: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0 Conector recto"/>
          <p:cNvSpPr/>
          <p:nvPr/>
        </p:nvSpPr>
        <p:spPr>
          <a:xfrm flipH="1">
            <a:off x="3698832" y="3257800"/>
            <a:ext cx="107" cy="1947067"/>
          </a:xfrm>
          <a:prstGeom prst="line">
            <a:avLst/>
          </a:prstGeom>
          <a:solidFill>
            <a:srgbClr val="7F7F7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98361"/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1208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3419872" y="233465"/>
            <a:ext cx="5472608" cy="490066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 MIR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99592" y="98194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Blip>
                <a:blip r:embed="rId2"/>
              </a:buBlip>
            </a:pPr>
            <a:r>
              <a:rPr lang="es-MX" sz="1600" dirty="0">
                <a:latin typeface="Century Gothic" charset="0"/>
                <a:ea typeface="Century Gothic" charset="0"/>
                <a:cs typeface="Century Gothic" charset="0"/>
              </a:rPr>
              <a:t>La Manifestación de Impacto Regulatorio (MIR) fue utilizada por primera vez en 1978 en Estados Unidos, durante la administración del Presidente Carter, para evaluar impactos inflacionarios</a:t>
            </a: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s-MX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 algn="just">
              <a:buBlip>
                <a:blip r:embed="rId2"/>
              </a:buBlip>
            </a:pPr>
            <a:r>
              <a:rPr lang="es-MX" sz="1600" dirty="0" smtClean="0">
                <a:latin typeface="Century Gothic" charset="0"/>
                <a:ea typeface="Century Gothic" charset="0"/>
                <a:cs typeface="Century Gothic" charset="0"/>
              </a:rPr>
              <a:t>En M</a:t>
            </a:r>
            <a:r>
              <a:rPr lang="es-ES" sz="1600" dirty="0" smtClean="0">
                <a:latin typeface="Century Gothic" charset="0"/>
                <a:ea typeface="Century Gothic" charset="0"/>
                <a:cs typeface="Century Gothic" charset="0"/>
              </a:rPr>
              <a:t>éxico se implementó por primera vez en 1995 y se institucionalizó para toda la APF en el año 2000.</a:t>
            </a:r>
            <a:endParaRPr lang="es-MX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917366" y="3059707"/>
            <a:ext cx="363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494429"/>
              </a:buClr>
            </a:pPr>
            <a:r>
              <a:rPr lang="es-MX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Herramienta</a:t>
            </a:r>
            <a:r>
              <a:rPr lang="es-MX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para analizar los objetivos e impactos de las regulaciones, asegurando que sus beneficios sean superiores a sus costos y que sean la mejor alternativa.</a:t>
            </a:r>
            <a:endParaRPr lang="es-MX" sz="1400" dirty="0">
              <a:solidFill>
                <a:srgbClr val="000000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02226" y="2839337"/>
            <a:ext cx="3864577" cy="1525767"/>
          </a:xfrm>
          <a:prstGeom prst="roundRect">
            <a:avLst>
              <a:gd name="adj" fmla="val 10132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52761" y="2636912"/>
            <a:ext cx="2363507" cy="404850"/>
          </a:xfrm>
          <a:prstGeom prst="rect">
            <a:avLst/>
          </a:prstGeom>
          <a:solidFill>
            <a:srgbClr val="3E986D"/>
          </a:solidFill>
          <a:ln w="19050">
            <a:solidFill>
              <a:srgbClr val="3E986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¿Qué es?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4" name="5 Rectángulo"/>
          <p:cNvSpPr/>
          <p:nvPr/>
        </p:nvSpPr>
        <p:spPr>
          <a:xfrm>
            <a:off x="5088733" y="3177161"/>
            <a:ext cx="363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494429"/>
              </a:buClr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Para </a:t>
            </a:r>
            <a:r>
              <a:rPr lang="es-MX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socializar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y </a:t>
            </a:r>
            <a:r>
              <a:rPr lang="es-MX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brindar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a la ciudadanía la oportunidad de participar en su elaboración y el diseño de políticas </a:t>
            </a:r>
            <a:r>
              <a:rPr lang="es-MX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públicas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973593" y="2839337"/>
            <a:ext cx="3864577" cy="1525767"/>
          </a:xfrm>
          <a:prstGeom prst="roundRect">
            <a:avLst>
              <a:gd name="adj" fmla="val 10132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24128" y="2636912"/>
            <a:ext cx="2363507" cy="404850"/>
          </a:xfrm>
          <a:prstGeom prst="rect">
            <a:avLst/>
          </a:prstGeom>
          <a:solidFill>
            <a:srgbClr val="3E986D"/>
          </a:solidFill>
          <a:ln w="19050">
            <a:solidFill>
              <a:srgbClr val="3E986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¿Para qué sirve</a:t>
            </a:r>
            <a:r>
              <a:rPr lang="es-MX" b="1" dirty="0" smtClean="0">
                <a:latin typeface="Century Gothic" panose="020B0502020202020204" pitchFamily="34" charset="0"/>
              </a:rPr>
              <a:t>?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23" name="5 Rectángulo"/>
          <p:cNvSpPr/>
          <p:nvPr/>
        </p:nvSpPr>
        <p:spPr>
          <a:xfrm>
            <a:off x="1670468" y="5056096"/>
            <a:ext cx="64383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494429"/>
              </a:buClr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La MIR se utiliza para los proyectos regulatorios federales que implican costos de cumplimiento para los particulares, es decir, </a:t>
            </a:r>
            <a:r>
              <a:rPr lang="x-none" sz="1600" dirty="0">
                <a:latin typeface="Century Gothic" panose="020B0502020202020204" pitchFamily="34" charset="0"/>
              </a:rPr>
              <a:t>cuando</a:t>
            </a:r>
            <a:r>
              <a:rPr lang="es-MX" sz="1600" dirty="0">
                <a:latin typeface="Century Gothic" panose="020B0502020202020204" pitchFamily="34" charset="0"/>
              </a:rPr>
              <a:t> les c</a:t>
            </a:r>
            <a:r>
              <a:rPr lang="x-none" sz="1600" dirty="0">
                <a:latin typeface="Century Gothic" panose="020B0502020202020204" pitchFamily="34" charset="0"/>
              </a:rPr>
              <a:t>rea </a:t>
            </a:r>
            <a:r>
              <a:rPr lang="x-non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nuevas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obligaciones</a:t>
            </a:r>
            <a:r>
              <a:rPr lang="x-none" sz="1600" dirty="0">
                <a:latin typeface="Century Gothic" panose="020B0502020202020204" pitchFamily="34" charset="0"/>
              </a:rPr>
              <a:t> o hace más estrictas las </a:t>
            </a:r>
            <a:r>
              <a:rPr lang="x-none" sz="1600" dirty="0" smtClean="0">
                <a:latin typeface="Century Gothic" panose="020B0502020202020204" pitchFamily="34" charset="0"/>
              </a:rPr>
              <a:t>existentes</a:t>
            </a:r>
            <a:r>
              <a:rPr lang="es-MX" sz="1600" dirty="0" smtClean="0">
                <a:latin typeface="Century Gothic" panose="020B0502020202020204" pitchFamily="34" charset="0"/>
              </a:rPr>
              <a:t>.</a:t>
            </a:r>
            <a:endParaRPr lang="es-MX" sz="1600" dirty="0">
              <a:solidFill>
                <a:srgbClr val="000000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670468" y="4745167"/>
            <a:ext cx="6417167" cy="1492145"/>
          </a:xfrm>
          <a:prstGeom prst="roundRect">
            <a:avLst>
              <a:gd name="adj" fmla="val 10132"/>
            </a:avLst>
          </a:prstGeom>
          <a:noFill/>
          <a:ln w="38100">
            <a:solidFill>
              <a:srgbClr val="3E986D"/>
            </a:solidFill>
          </a:ln>
          <a:scene3d>
            <a:camera prst="orthographicFront"/>
            <a:lightRig rig="threePt" dir="t"/>
          </a:scene3d>
          <a:sp3d prstMaterial="matte">
            <a:bevelT w="1651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707904" y="4542742"/>
            <a:ext cx="2363507" cy="404850"/>
          </a:xfrm>
          <a:prstGeom prst="rect">
            <a:avLst/>
          </a:prstGeom>
          <a:solidFill>
            <a:srgbClr val="3E986D"/>
          </a:solidFill>
          <a:ln w="19050">
            <a:solidFill>
              <a:srgbClr val="3E986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s-MX" b="1" dirty="0">
                <a:latin typeface="Century Gothic" panose="020B0502020202020204" pitchFamily="34" charset="0"/>
              </a:rPr>
              <a:t>¿Cuándo se utiliza</a:t>
            </a:r>
            <a:r>
              <a:rPr lang="es-MX" b="1" dirty="0" smtClean="0">
                <a:latin typeface="Century Gothic" panose="020B0502020202020204" pitchFamily="34" charset="0"/>
              </a:rPr>
              <a:t>?</a:t>
            </a:r>
            <a:endParaRPr lang="es-MX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5002890" cy="561229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49" y="188639"/>
            <a:ext cx="5710839" cy="7376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401" cy="6858000"/>
          </a:xfrm>
          <a:prstGeom prst="rect">
            <a:avLst/>
          </a:prstGeom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056607" y="341621"/>
            <a:ext cx="5777510" cy="420724"/>
          </a:xfrm>
        </p:spPr>
        <p:txBody>
          <a:bodyPr>
            <a:noAutofit/>
          </a:bodyPr>
          <a:lstStyle/>
          <a:p>
            <a:pPr algn="r"/>
            <a:r>
              <a:rPr lang="es-MX" sz="2600" dirty="0" smtClean="0">
                <a:solidFill>
                  <a:srgbClr val="444444"/>
                </a:solidFill>
                <a:latin typeface="Century Gothic" panose="020B0502020202020204" pitchFamily="34" charset="0"/>
              </a:rPr>
              <a:t>ELEMENTOS DE LA MIR</a:t>
            </a:r>
            <a:endParaRPr lang="es-MX" sz="2600" dirty="0">
              <a:solidFill>
                <a:srgbClr val="44444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13521" y="2359433"/>
            <a:ext cx="6420596" cy="4083034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" name="Grupo 3"/>
          <p:cNvGrpSpPr/>
          <p:nvPr/>
        </p:nvGrpSpPr>
        <p:grpSpPr>
          <a:xfrm>
            <a:off x="2684754" y="2828862"/>
            <a:ext cx="4335518" cy="3188097"/>
            <a:chOff x="3150447" y="2503042"/>
            <a:chExt cx="4335518" cy="3188097"/>
          </a:xfrm>
        </p:grpSpPr>
        <p:sp>
          <p:nvSpPr>
            <p:cNvPr id="7" name="Rectángulo 6"/>
            <p:cNvSpPr/>
            <p:nvPr/>
          </p:nvSpPr>
          <p:spPr>
            <a:xfrm>
              <a:off x="3464757" y="2503042"/>
              <a:ext cx="2281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 smtClean="0">
                  <a:latin typeface="Century Gothic" panose="020B0502020202020204" pitchFamily="34" charset="0"/>
                </a:rPr>
                <a:t>Definición </a:t>
              </a:r>
              <a:r>
                <a:rPr lang="es-MX" sz="1400" dirty="0">
                  <a:latin typeface="Century Gothic" panose="020B0502020202020204" pitchFamily="34" charset="0"/>
                </a:rPr>
                <a:t>del problema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464757" y="2935090"/>
              <a:ext cx="19094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 smtClean="0">
                  <a:latin typeface="Century Gothic" panose="020B0502020202020204" pitchFamily="34" charset="0"/>
                </a:rPr>
                <a:t>Objetivos generales</a:t>
              </a:r>
              <a:endParaRPr lang="es-MX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482614" y="3439146"/>
              <a:ext cx="37657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 smtClean="0">
                  <a:latin typeface="Century Gothic" panose="020B0502020202020204" pitchFamily="34" charset="0"/>
                </a:rPr>
                <a:t>Alternativas regulatorias y no regulatorias</a:t>
              </a:r>
              <a:endParaRPr lang="es-MX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464757" y="3943202"/>
              <a:ext cx="24160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 smtClean="0">
                  <a:latin typeface="Century Gothic" panose="020B0502020202020204" pitchFamily="34" charset="0"/>
                </a:rPr>
                <a:t>Impacto </a:t>
              </a:r>
              <a:r>
                <a:rPr lang="es-MX" sz="1400" dirty="0">
                  <a:latin typeface="Century Gothic" panose="020B0502020202020204" pitchFamily="34" charset="0"/>
                </a:rPr>
                <a:t>de la regulación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466916" y="4375250"/>
              <a:ext cx="40190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 smtClean="0">
                  <a:latin typeface="Century Gothic" panose="020B0502020202020204" pitchFamily="34" charset="0"/>
                </a:rPr>
                <a:t>Cumplimiento </a:t>
              </a:r>
              <a:r>
                <a:rPr lang="es-MX" sz="1400" dirty="0">
                  <a:latin typeface="Century Gothic" panose="020B0502020202020204" pitchFamily="34" charset="0"/>
                </a:rPr>
                <a:t>y aplicación de la regulación</a:t>
              </a: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2549748"/>
              <a:ext cx="229422" cy="229422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2996952"/>
              <a:ext cx="229422" cy="229422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3501008"/>
              <a:ext cx="229422" cy="229422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4005064"/>
              <a:ext cx="229422" cy="229422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4437112"/>
              <a:ext cx="229422" cy="229422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4920990"/>
              <a:ext cx="229422" cy="229422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47" y="5445224"/>
              <a:ext cx="229422" cy="229422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3464757" y="4879306"/>
              <a:ext cx="36824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>
                  <a:latin typeface="Century Gothic" panose="020B0502020202020204" pitchFamily="34" charset="0"/>
                </a:rPr>
                <a:t>Evaluación y monitoreo de la propuesta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464757" y="5383362"/>
              <a:ext cx="22669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MX" sz="1400" dirty="0">
                  <a:latin typeface="Century Gothic" panose="020B0502020202020204" pitchFamily="34" charset="0"/>
                </a:rPr>
                <a:t>Consulta pública previa</a:t>
              </a:r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6505093" y="2181843"/>
            <a:ext cx="2315379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dirty="0" smtClean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Trámites</a:t>
            </a: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O</a:t>
            </a:r>
            <a:r>
              <a:rPr lang="es-MX" sz="1050" dirty="0" smtClean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bligaciones</a:t>
            </a:r>
            <a:endParaRPr lang="es-MX" sz="1050" dirty="0"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dirty="0" smtClean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Análisis costo-beneficio</a:t>
            </a: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dirty="0" smtClean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An</a:t>
            </a:r>
            <a:r>
              <a:rPr lang="es-ES" sz="1050" dirty="0" smtClean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álisis de </a:t>
            </a:r>
            <a:r>
              <a:rPr lang="es-ES" sz="1050" b="1" dirty="0" smtClean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riesgos</a:t>
            </a: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Derechos humanos</a:t>
            </a: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Precios</a:t>
            </a: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r>
              <a:rPr lang="es-MX" sz="1050" b="1" dirty="0"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Competencia  </a:t>
            </a:r>
          </a:p>
          <a:p>
            <a:pPr marL="457200" lvl="2">
              <a:spcAft>
                <a:spcPts val="300"/>
              </a:spcAft>
              <a:buClr>
                <a:srgbClr val="4F6128"/>
              </a:buClr>
            </a:pPr>
            <a:endParaRPr lang="es-MX" sz="1050" dirty="0" smtClean="0"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6876050" y="2162048"/>
            <a:ext cx="1721324" cy="1494613"/>
            <a:chOff x="1093886" y="1412776"/>
            <a:chExt cx="3631170" cy="1440181"/>
          </a:xfrm>
        </p:grpSpPr>
        <p:cxnSp>
          <p:nvCxnSpPr>
            <p:cNvPr id="33" name="Conector recto 32"/>
            <p:cNvCxnSpPr/>
            <p:nvPr/>
          </p:nvCxnSpPr>
          <p:spPr>
            <a:xfrm>
              <a:off x="1098435" y="1417325"/>
              <a:ext cx="3626621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1093886" y="2823744"/>
              <a:ext cx="2967723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1108263" y="1412776"/>
              <a:ext cx="0" cy="1403651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4716016" y="1412776"/>
              <a:ext cx="9040" cy="1403651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/>
            <p:cNvSpPr/>
            <p:nvPr/>
          </p:nvSpPr>
          <p:spPr>
            <a:xfrm>
              <a:off x="4034843" y="2807311"/>
              <a:ext cx="123152" cy="45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4140" flipH="1">
            <a:off x="5968464" y="3553222"/>
            <a:ext cx="1307990" cy="14513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14176" y="1085835"/>
            <a:ext cx="605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latin typeface="Century Gothic" charset="0"/>
                <a:ea typeface="Century Gothic" charset="0"/>
                <a:cs typeface="Century Gothic" charset="0"/>
              </a:rPr>
              <a:t>La MIR asegura que todas las regulaciones (incluyendo est</a:t>
            </a:r>
            <a:r>
              <a:rPr lang="es-ES" sz="1600" dirty="0" smtClean="0">
                <a:latin typeface="Century Gothic" charset="0"/>
                <a:ea typeface="Century Gothic" charset="0"/>
                <a:cs typeface="Century Gothic" charset="0"/>
              </a:rPr>
              <a:t>ándares) demuestren su necesidad y sean la mejor opción para resolver un problema del que existe evidencia</a:t>
            </a:r>
            <a:endParaRPr lang="es-ES_tradnl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FEMER">
      <a:dk1>
        <a:srgbClr val="000000"/>
      </a:dk1>
      <a:lt1>
        <a:sysClr val="window" lastClr="FFFFFF"/>
      </a:lt1>
      <a:dk2>
        <a:srgbClr val="1D663F"/>
      </a:dk2>
      <a:lt2>
        <a:srgbClr val="FEFAC9"/>
      </a:lt2>
      <a:accent1>
        <a:srgbClr val="1D663F"/>
      </a:accent1>
      <a:accent2>
        <a:srgbClr val="BA2025"/>
      </a:accent2>
      <a:accent3>
        <a:srgbClr val="444444"/>
      </a:accent3>
      <a:accent4>
        <a:srgbClr val="7F7F7F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4C1588-A83A-47AF-93EC-2E3E5F9B291D}"/>
</file>

<file path=customXml/itemProps2.xml><?xml version="1.0" encoding="utf-8"?>
<ds:datastoreItem xmlns:ds="http://schemas.openxmlformats.org/officeDocument/2006/customXml" ds:itemID="{FC06DDE4-A7E7-4158-8F9E-E2F148FFDD2E}"/>
</file>

<file path=customXml/itemProps3.xml><?xml version="1.0" encoding="utf-8"?>
<ds:datastoreItem xmlns:ds="http://schemas.openxmlformats.org/officeDocument/2006/customXml" ds:itemID="{617F658D-7A09-4B13-85E8-D12688B6327E}"/>
</file>

<file path=customXml/itemProps4.xml><?xml version="1.0" encoding="utf-8"?>
<ds:datastoreItem xmlns:ds="http://schemas.openxmlformats.org/officeDocument/2006/customXml" ds:itemID="{228CB2E7-B362-4300-8902-B718EAB2D0F3}"/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2968</Words>
  <Application>Microsoft Office PowerPoint</Application>
  <PresentationFormat>Presentación en pantalla (4:3)</PresentationFormat>
  <Paragraphs>361</Paragraphs>
  <Slides>20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ＭＳ Ｐゴシック</vt:lpstr>
      <vt:lpstr>Adobe Arabic</vt:lpstr>
      <vt:lpstr>Adobe Caslon Pro</vt:lpstr>
      <vt:lpstr>Arial</vt:lpstr>
      <vt:lpstr>Calibri</vt:lpstr>
      <vt:lpstr>Century Gothic</vt:lpstr>
      <vt:lpstr>Franklin Gothic Book</vt:lpstr>
      <vt:lpstr>Franklin Gothic Medium</vt:lpstr>
      <vt:lpstr>Segoe UI</vt:lpstr>
      <vt:lpstr>Trajan Pro</vt:lpstr>
      <vt:lpstr>Wingdings</vt:lpstr>
      <vt:lpstr>Tema de Office</vt:lpstr>
      <vt:lpstr>Presentación de PowerPoint</vt:lpstr>
      <vt:lpstr>¿QUÉ ES LA REGULACIÓN?</vt:lpstr>
      <vt:lpstr>TIPOS DE REGULACIÓN</vt:lpstr>
      <vt:lpstr>¿POR QUÉ REGULAR?</vt:lpstr>
      <vt:lpstr>Anteproyectos que se someten al procedimiento de  Mejora Regulatoria </vt:lpstr>
      <vt:lpstr>Presentación de PowerPoint</vt:lpstr>
      <vt:lpstr>Presentación de PowerPoint</vt:lpstr>
      <vt:lpstr>LA MIR</vt:lpstr>
      <vt:lpstr>ELEMENTOS DE LA MIR</vt:lpstr>
      <vt:lpstr>Presentación de PowerPoint</vt:lpstr>
      <vt:lpstr>PROCEDIMIENTO DE REVISIÓN</vt:lpstr>
      <vt:lpstr>NUEVOS ELEMENTOS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</dc:creator>
  <cp:lastModifiedBy>Sofía Guadalupe Flores Palomar</cp:lastModifiedBy>
  <cp:revision>316</cp:revision>
  <dcterms:created xsi:type="dcterms:W3CDTF">2014-10-22T19:22:44Z</dcterms:created>
  <dcterms:modified xsi:type="dcterms:W3CDTF">2016-02-09T15:12:44Z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be7f8e11-cc93-416e-8a0d-f493cb454141</vt:lpwstr>
  </property>
</Properties>
</file>