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2" r:id="rId6"/>
    <p:sldId id="259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87D08D-33A7-4472-8A91-19D4B0B2FEA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7148D29A-F416-4EF7-8909-72B594A5A6ED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700" dirty="0" smtClean="0"/>
            <a:t>Product</a:t>
          </a:r>
          <a:endParaRPr lang="en-US" sz="2700" dirty="0"/>
        </a:p>
      </dgm:t>
    </dgm:pt>
    <dgm:pt modelId="{E3D4A93E-C71F-4D00-8017-1CFA678C9417}" type="parTrans" cxnId="{A61F66CC-176A-466E-A256-D8E64BF266B8}">
      <dgm:prSet/>
      <dgm:spPr/>
      <dgm:t>
        <a:bodyPr/>
        <a:lstStyle/>
        <a:p>
          <a:endParaRPr lang="en-US"/>
        </a:p>
      </dgm:t>
    </dgm:pt>
    <dgm:pt modelId="{7A3AF35A-A54C-42F9-B211-E741DC624A62}" type="sibTrans" cxnId="{A61F66CC-176A-466E-A256-D8E64BF266B8}">
      <dgm:prSet/>
      <dgm:spPr/>
      <dgm:t>
        <a:bodyPr/>
        <a:lstStyle/>
        <a:p>
          <a:endParaRPr lang="en-US"/>
        </a:p>
      </dgm:t>
    </dgm:pt>
    <dgm:pt modelId="{E1E53CCE-7A0A-422B-B0B2-5BA31D606019}">
      <dgm:prSet phldrT="[Text]" custT="1"/>
      <dgm:spPr/>
      <dgm:t>
        <a:bodyPr/>
        <a:lstStyle/>
        <a:p>
          <a:r>
            <a:rPr lang="en-US" sz="2700" dirty="0" smtClean="0"/>
            <a:t>Standards/</a:t>
          </a:r>
        </a:p>
        <a:p>
          <a:r>
            <a:rPr lang="en-US" sz="2700" dirty="0" smtClean="0"/>
            <a:t>Tech </a:t>
          </a:r>
          <a:r>
            <a:rPr lang="en-US" sz="2700" dirty="0" err="1" smtClean="0"/>
            <a:t>Regs</a:t>
          </a:r>
          <a:endParaRPr lang="en-US" sz="2700" dirty="0"/>
        </a:p>
      </dgm:t>
    </dgm:pt>
    <dgm:pt modelId="{DFBBF087-84BA-45A3-B3FB-CBFB9C98EBC4}" type="parTrans" cxnId="{FBB3B6E1-3BA1-43CB-BD3E-F0C829E30608}">
      <dgm:prSet/>
      <dgm:spPr/>
      <dgm:t>
        <a:bodyPr/>
        <a:lstStyle/>
        <a:p>
          <a:endParaRPr lang="en-US"/>
        </a:p>
      </dgm:t>
    </dgm:pt>
    <dgm:pt modelId="{52D85C64-A4AC-4139-8BE3-E0578E72224F}" type="sibTrans" cxnId="{FBB3B6E1-3BA1-43CB-BD3E-F0C829E30608}">
      <dgm:prSet/>
      <dgm:spPr/>
      <dgm:t>
        <a:bodyPr/>
        <a:lstStyle/>
        <a:p>
          <a:endParaRPr lang="en-US"/>
        </a:p>
      </dgm:t>
    </dgm:pt>
    <dgm:pt modelId="{AD33A26B-DA01-4577-A576-320C52427610}">
      <dgm:prSet phldrT="[Text]"/>
      <dgm:spPr/>
      <dgm:t>
        <a:bodyPr/>
        <a:lstStyle/>
        <a:p>
          <a:r>
            <a:rPr lang="en-US" dirty="0" smtClean="0"/>
            <a:t>Conformity Assessment</a:t>
          </a:r>
          <a:endParaRPr lang="en-US" dirty="0"/>
        </a:p>
      </dgm:t>
    </dgm:pt>
    <dgm:pt modelId="{0C7A04C5-0AE3-4A50-B749-2CFB6619E374}" type="parTrans" cxnId="{49ED389F-80A7-46B0-9897-C0D105031888}">
      <dgm:prSet/>
      <dgm:spPr/>
      <dgm:t>
        <a:bodyPr/>
        <a:lstStyle/>
        <a:p>
          <a:endParaRPr lang="en-US"/>
        </a:p>
      </dgm:t>
    </dgm:pt>
    <dgm:pt modelId="{53669ADC-4B33-48E4-99D2-AE2C2A5D7C05}" type="sibTrans" cxnId="{49ED389F-80A7-46B0-9897-C0D105031888}">
      <dgm:prSet/>
      <dgm:spPr/>
      <dgm:t>
        <a:bodyPr/>
        <a:lstStyle/>
        <a:p>
          <a:endParaRPr lang="en-US"/>
        </a:p>
      </dgm:t>
    </dgm:pt>
    <dgm:pt modelId="{FB51D56A-6C36-42BC-B860-4EB9AF00BA9D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 smtClean="0"/>
            <a:t>Marketplace</a:t>
          </a:r>
          <a:endParaRPr lang="en-US" dirty="0"/>
        </a:p>
      </dgm:t>
    </dgm:pt>
    <dgm:pt modelId="{633B93B9-138C-4985-B926-8EC9267FE00E}" type="parTrans" cxnId="{A8F49DB3-D51B-408E-93CC-6BC21D1AF0FB}">
      <dgm:prSet/>
      <dgm:spPr/>
      <dgm:t>
        <a:bodyPr/>
        <a:lstStyle/>
        <a:p>
          <a:endParaRPr lang="en-US"/>
        </a:p>
      </dgm:t>
    </dgm:pt>
    <dgm:pt modelId="{64D104ED-26B2-46F2-B09A-1E9F9A862243}" type="sibTrans" cxnId="{A8F49DB3-D51B-408E-93CC-6BC21D1AF0FB}">
      <dgm:prSet/>
      <dgm:spPr/>
      <dgm:t>
        <a:bodyPr/>
        <a:lstStyle/>
        <a:p>
          <a:endParaRPr lang="en-US"/>
        </a:p>
      </dgm:t>
    </dgm:pt>
    <dgm:pt modelId="{CB40BCFC-57EE-49BF-ABDA-41E7026E6BBC}" type="pres">
      <dgm:prSet presAssocID="{F087D08D-33A7-4472-8A91-19D4B0B2FEA0}" presName="Name0" presStyleCnt="0">
        <dgm:presLayoutVars>
          <dgm:dir/>
          <dgm:resizeHandles val="exact"/>
        </dgm:presLayoutVars>
      </dgm:prSet>
      <dgm:spPr/>
    </dgm:pt>
    <dgm:pt modelId="{8AD5E434-BE94-40BE-9CDD-3C0BDA768977}" type="pres">
      <dgm:prSet presAssocID="{7148D29A-F416-4EF7-8909-72B594A5A6E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DC7CC2-1AEE-42F0-A72B-75DF58662F80}" type="pres">
      <dgm:prSet presAssocID="{7A3AF35A-A54C-42F9-B211-E741DC624A62}" presName="sibTrans" presStyleLbl="sibTrans2D1" presStyleIdx="0" presStyleCnt="3"/>
      <dgm:spPr/>
      <dgm:t>
        <a:bodyPr/>
        <a:lstStyle/>
        <a:p>
          <a:endParaRPr lang="en-US"/>
        </a:p>
      </dgm:t>
    </dgm:pt>
    <dgm:pt modelId="{16696C2F-E1E8-4E6A-9E31-98EA0FF70ACC}" type="pres">
      <dgm:prSet presAssocID="{7A3AF35A-A54C-42F9-B211-E741DC624A62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F39ADCA0-3469-40AA-AF83-54AD7A78151B}" type="pres">
      <dgm:prSet presAssocID="{E1E53CCE-7A0A-422B-B0B2-5BA31D60601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3F76DC-15C7-44D0-A453-E567FFC1E648}" type="pres">
      <dgm:prSet presAssocID="{52D85C64-A4AC-4139-8BE3-E0578E72224F}" presName="sibTrans" presStyleLbl="sibTrans2D1" presStyleIdx="1" presStyleCnt="3"/>
      <dgm:spPr/>
      <dgm:t>
        <a:bodyPr/>
        <a:lstStyle/>
        <a:p>
          <a:endParaRPr lang="en-US"/>
        </a:p>
      </dgm:t>
    </dgm:pt>
    <dgm:pt modelId="{E83191B7-1E72-449A-8531-D603C65C2CFE}" type="pres">
      <dgm:prSet presAssocID="{52D85C64-A4AC-4139-8BE3-E0578E72224F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3D22B750-B785-4707-ADB3-CFC0F8802573}" type="pres">
      <dgm:prSet presAssocID="{AD33A26B-DA01-4577-A576-320C5242761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87BAB8-0EF7-409D-9840-D6F49D30615B}" type="pres">
      <dgm:prSet presAssocID="{53669ADC-4B33-48E4-99D2-AE2C2A5D7C05}" presName="sibTrans" presStyleLbl="sibTrans2D1" presStyleIdx="2" presStyleCnt="3"/>
      <dgm:spPr/>
      <dgm:t>
        <a:bodyPr/>
        <a:lstStyle/>
        <a:p>
          <a:endParaRPr lang="en-US"/>
        </a:p>
      </dgm:t>
    </dgm:pt>
    <dgm:pt modelId="{C17419D8-CAEC-48B1-B8C0-2443E0E427ED}" type="pres">
      <dgm:prSet presAssocID="{53669ADC-4B33-48E4-99D2-AE2C2A5D7C05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E95842A1-2381-4245-9290-4DA831EC87DE}" type="pres">
      <dgm:prSet presAssocID="{FB51D56A-6C36-42BC-B860-4EB9AF00BA9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EC17FA-72CB-47B6-B3B7-EC3465990EA3}" type="presOf" srcId="{52D85C64-A4AC-4139-8BE3-E0578E72224F}" destId="{843F76DC-15C7-44D0-A453-E567FFC1E648}" srcOrd="0" destOrd="0" presId="urn:microsoft.com/office/officeart/2005/8/layout/process1"/>
    <dgm:cxn modelId="{6C3FA052-D903-4220-AFA2-91427C2A9334}" type="presOf" srcId="{7A3AF35A-A54C-42F9-B211-E741DC624A62}" destId="{13DC7CC2-1AEE-42F0-A72B-75DF58662F80}" srcOrd="0" destOrd="0" presId="urn:microsoft.com/office/officeart/2005/8/layout/process1"/>
    <dgm:cxn modelId="{82CA3C61-0BD5-4558-B056-48CA8EF9AC9E}" type="presOf" srcId="{7A3AF35A-A54C-42F9-B211-E741DC624A62}" destId="{16696C2F-E1E8-4E6A-9E31-98EA0FF70ACC}" srcOrd="1" destOrd="0" presId="urn:microsoft.com/office/officeart/2005/8/layout/process1"/>
    <dgm:cxn modelId="{2A8D8F5E-1455-49DF-A846-4E7410A06222}" type="presOf" srcId="{7148D29A-F416-4EF7-8909-72B594A5A6ED}" destId="{8AD5E434-BE94-40BE-9CDD-3C0BDA768977}" srcOrd="0" destOrd="0" presId="urn:microsoft.com/office/officeart/2005/8/layout/process1"/>
    <dgm:cxn modelId="{830B7403-7FD3-45AD-A0E6-3E90205226C7}" type="presOf" srcId="{52D85C64-A4AC-4139-8BE3-E0578E72224F}" destId="{E83191B7-1E72-449A-8531-D603C65C2CFE}" srcOrd="1" destOrd="0" presId="urn:microsoft.com/office/officeart/2005/8/layout/process1"/>
    <dgm:cxn modelId="{A54C090C-67F5-4ABA-A54E-474741F819F7}" type="presOf" srcId="{E1E53CCE-7A0A-422B-B0B2-5BA31D606019}" destId="{F39ADCA0-3469-40AA-AF83-54AD7A78151B}" srcOrd="0" destOrd="0" presId="urn:microsoft.com/office/officeart/2005/8/layout/process1"/>
    <dgm:cxn modelId="{71717668-CF82-49BA-BD43-DAF9CA8D7440}" type="presOf" srcId="{F087D08D-33A7-4472-8A91-19D4B0B2FEA0}" destId="{CB40BCFC-57EE-49BF-ABDA-41E7026E6BBC}" srcOrd="0" destOrd="0" presId="urn:microsoft.com/office/officeart/2005/8/layout/process1"/>
    <dgm:cxn modelId="{172FBC66-7ECF-4264-8817-C7F7EAA413B2}" type="presOf" srcId="{53669ADC-4B33-48E4-99D2-AE2C2A5D7C05}" destId="{C17419D8-CAEC-48B1-B8C0-2443E0E427ED}" srcOrd="1" destOrd="0" presId="urn:microsoft.com/office/officeart/2005/8/layout/process1"/>
    <dgm:cxn modelId="{FBB3B6E1-3BA1-43CB-BD3E-F0C829E30608}" srcId="{F087D08D-33A7-4472-8A91-19D4B0B2FEA0}" destId="{E1E53CCE-7A0A-422B-B0B2-5BA31D606019}" srcOrd="1" destOrd="0" parTransId="{DFBBF087-84BA-45A3-B3FB-CBFB9C98EBC4}" sibTransId="{52D85C64-A4AC-4139-8BE3-E0578E72224F}"/>
    <dgm:cxn modelId="{49ED389F-80A7-46B0-9897-C0D105031888}" srcId="{F087D08D-33A7-4472-8A91-19D4B0B2FEA0}" destId="{AD33A26B-DA01-4577-A576-320C52427610}" srcOrd="2" destOrd="0" parTransId="{0C7A04C5-0AE3-4A50-B749-2CFB6619E374}" sibTransId="{53669ADC-4B33-48E4-99D2-AE2C2A5D7C05}"/>
    <dgm:cxn modelId="{A61F66CC-176A-466E-A256-D8E64BF266B8}" srcId="{F087D08D-33A7-4472-8A91-19D4B0B2FEA0}" destId="{7148D29A-F416-4EF7-8909-72B594A5A6ED}" srcOrd="0" destOrd="0" parTransId="{E3D4A93E-C71F-4D00-8017-1CFA678C9417}" sibTransId="{7A3AF35A-A54C-42F9-B211-E741DC624A62}"/>
    <dgm:cxn modelId="{C08DE6A4-110F-4FB2-98F1-5D716BC02D3D}" type="presOf" srcId="{FB51D56A-6C36-42BC-B860-4EB9AF00BA9D}" destId="{E95842A1-2381-4245-9290-4DA831EC87DE}" srcOrd="0" destOrd="0" presId="urn:microsoft.com/office/officeart/2005/8/layout/process1"/>
    <dgm:cxn modelId="{D1A3C275-A3BA-4797-AD96-3BCE2070F733}" type="presOf" srcId="{AD33A26B-DA01-4577-A576-320C52427610}" destId="{3D22B750-B785-4707-ADB3-CFC0F8802573}" srcOrd="0" destOrd="0" presId="urn:microsoft.com/office/officeart/2005/8/layout/process1"/>
    <dgm:cxn modelId="{A8F49DB3-D51B-408E-93CC-6BC21D1AF0FB}" srcId="{F087D08D-33A7-4472-8A91-19D4B0B2FEA0}" destId="{FB51D56A-6C36-42BC-B860-4EB9AF00BA9D}" srcOrd="3" destOrd="0" parTransId="{633B93B9-138C-4985-B926-8EC9267FE00E}" sibTransId="{64D104ED-26B2-46F2-B09A-1E9F9A862243}"/>
    <dgm:cxn modelId="{741AD9BC-3698-4E58-A4BD-0510A1848B85}" type="presOf" srcId="{53669ADC-4B33-48E4-99D2-AE2C2A5D7C05}" destId="{6587BAB8-0EF7-409D-9840-D6F49D30615B}" srcOrd="0" destOrd="0" presId="urn:microsoft.com/office/officeart/2005/8/layout/process1"/>
    <dgm:cxn modelId="{C0087ECC-3459-4A4A-A64A-C93A1BC1E88A}" type="presParOf" srcId="{CB40BCFC-57EE-49BF-ABDA-41E7026E6BBC}" destId="{8AD5E434-BE94-40BE-9CDD-3C0BDA768977}" srcOrd="0" destOrd="0" presId="urn:microsoft.com/office/officeart/2005/8/layout/process1"/>
    <dgm:cxn modelId="{9FF1EEA6-0C44-482F-918B-012B360A05ED}" type="presParOf" srcId="{CB40BCFC-57EE-49BF-ABDA-41E7026E6BBC}" destId="{13DC7CC2-1AEE-42F0-A72B-75DF58662F80}" srcOrd="1" destOrd="0" presId="urn:microsoft.com/office/officeart/2005/8/layout/process1"/>
    <dgm:cxn modelId="{69139D11-32E8-40E3-8980-1490C9F33195}" type="presParOf" srcId="{13DC7CC2-1AEE-42F0-A72B-75DF58662F80}" destId="{16696C2F-E1E8-4E6A-9E31-98EA0FF70ACC}" srcOrd="0" destOrd="0" presId="urn:microsoft.com/office/officeart/2005/8/layout/process1"/>
    <dgm:cxn modelId="{557EE3F8-E9B6-4D7E-AD2A-246414CCAA4D}" type="presParOf" srcId="{CB40BCFC-57EE-49BF-ABDA-41E7026E6BBC}" destId="{F39ADCA0-3469-40AA-AF83-54AD7A78151B}" srcOrd="2" destOrd="0" presId="urn:microsoft.com/office/officeart/2005/8/layout/process1"/>
    <dgm:cxn modelId="{F8356E1C-8A2C-46FF-A45C-E66DCE5F6F1E}" type="presParOf" srcId="{CB40BCFC-57EE-49BF-ABDA-41E7026E6BBC}" destId="{843F76DC-15C7-44D0-A453-E567FFC1E648}" srcOrd="3" destOrd="0" presId="urn:microsoft.com/office/officeart/2005/8/layout/process1"/>
    <dgm:cxn modelId="{62EF8901-6F2E-467B-B4A4-4B0FF132F85A}" type="presParOf" srcId="{843F76DC-15C7-44D0-A453-E567FFC1E648}" destId="{E83191B7-1E72-449A-8531-D603C65C2CFE}" srcOrd="0" destOrd="0" presId="urn:microsoft.com/office/officeart/2005/8/layout/process1"/>
    <dgm:cxn modelId="{7F738F0A-88E5-4FA9-8FAB-CB58DA95F4C7}" type="presParOf" srcId="{CB40BCFC-57EE-49BF-ABDA-41E7026E6BBC}" destId="{3D22B750-B785-4707-ADB3-CFC0F8802573}" srcOrd="4" destOrd="0" presId="urn:microsoft.com/office/officeart/2005/8/layout/process1"/>
    <dgm:cxn modelId="{41E03A7E-3F01-4428-A568-F5CA5B2A584D}" type="presParOf" srcId="{CB40BCFC-57EE-49BF-ABDA-41E7026E6BBC}" destId="{6587BAB8-0EF7-409D-9840-D6F49D30615B}" srcOrd="5" destOrd="0" presId="urn:microsoft.com/office/officeart/2005/8/layout/process1"/>
    <dgm:cxn modelId="{1C16800A-7775-4331-B434-5402D44050FB}" type="presParOf" srcId="{6587BAB8-0EF7-409D-9840-D6F49D30615B}" destId="{C17419D8-CAEC-48B1-B8C0-2443E0E427ED}" srcOrd="0" destOrd="0" presId="urn:microsoft.com/office/officeart/2005/8/layout/process1"/>
    <dgm:cxn modelId="{91C33761-07A6-4C81-95F2-BD9F6D600431}" type="presParOf" srcId="{CB40BCFC-57EE-49BF-ABDA-41E7026E6BBC}" destId="{E95842A1-2381-4245-9290-4DA831EC87DE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D635C-5270-4EA1-A266-162F3B1878D1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1A2153-1169-4300-8DFA-4DA5DC9BBC4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21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A2153-1169-4300-8DFA-4DA5DC9BBC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90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A32DD-4B5D-44FC-9C0D-23202335D57F}" type="datetime1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F22A-2B64-4B07-A537-A43EC0092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78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6E386-80A4-4DFA-BA1A-250ACCE677BB}" type="datetime1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F22A-2B64-4B07-A537-A43EC0092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C466-D1CA-4C8A-B07E-79986588CD92}" type="datetime1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F22A-2B64-4B07-A537-A43EC0092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5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5D1DA-39FF-4A68-B4BD-27470A2D0DE6}" type="datetime1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F22A-2B64-4B07-A537-A43EC0092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153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2453-56FF-4AA8-9F44-AA680078C3D6}" type="datetime1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F22A-2B64-4B07-A537-A43EC0092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6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849B-15A5-45B7-941C-4A0AB7D64457}" type="datetime1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F22A-2B64-4B07-A537-A43EC0092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62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AE31F-3F1F-4374-99D3-FB8D24F74293}" type="datetime1">
              <a:rPr lang="en-US" smtClean="0"/>
              <a:t>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F22A-2B64-4B07-A537-A43EC0092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7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FEF25-6F3B-4E85-90F9-0AF2B2FA3EDB}" type="datetime1">
              <a:rPr lang="en-US" smtClean="0"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F22A-2B64-4B07-A537-A43EC0092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27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34EE8-5292-459F-A375-683F063A0493}" type="datetime1">
              <a:rPr lang="en-US" smtClean="0"/>
              <a:t>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F22A-2B64-4B07-A537-A43EC0092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74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E945E-9253-48E7-9EE8-92883452DAD1}" type="datetime1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F22A-2B64-4B07-A537-A43EC0092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40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AECE3-E6C0-4D95-B519-1B0DAB15BB98}" type="datetime1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F22A-2B64-4B07-A537-A43EC0092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33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374C9-16D3-40DB-AC57-4D04FDCE721C}" type="datetime1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0F22A-2B64-4B07-A537-A43EC0092C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91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848728" y="642125"/>
            <a:ext cx="5061954" cy="2835554"/>
            <a:chOff x="4111307" y="2720340"/>
            <a:chExt cx="3969385" cy="1417320"/>
          </a:xfrm>
        </p:grpSpPr>
        <p:pic>
          <p:nvPicPr>
            <p:cNvPr id="4" name="Picture 3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5595"/>
            <a:stretch/>
          </p:blipFill>
          <p:spPr bwMode="auto">
            <a:xfrm>
              <a:off x="4111307" y="2745740"/>
              <a:ext cx="1766570" cy="66802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5" name="Picture 4" descr="standards_alliance_stacked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3642" y="2720340"/>
              <a:ext cx="1797050" cy="64833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5" descr="hands_logos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6252" y="3427095"/>
              <a:ext cx="3303905" cy="71056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" name="TextBox 10"/>
          <p:cNvSpPr txBox="1"/>
          <p:nvPr/>
        </p:nvSpPr>
        <p:spPr>
          <a:xfrm>
            <a:off x="2092148" y="691201"/>
            <a:ext cx="894648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/>
              <a:t>High Level Symposium to </a:t>
            </a:r>
          </a:p>
          <a:p>
            <a:pPr algn="r"/>
            <a:r>
              <a:rPr lang="en-US" sz="2000" b="1" dirty="0" smtClean="0"/>
              <a:t>Enhance Regulator Expertise </a:t>
            </a:r>
          </a:p>
          <a:p>
            <a:pPr algn="r"/>
            <a:r>
              <a:rPr lang="en-US" sz="2000" b="1" dirty="0" smtClean="0"/>
              <a:t>on the WTO Agreement on </a:t>
            </a:r>
          </a:p>
          <a:p>
            <a:pPr algn="r"/>
            <a:r>
              <a:rPr lang="en-US" sz="2000" b="1" dirty="0" smtClean="0"/>
              <a:t>Technical Barriers to Trade</a:t>
            </a:r>
          </a:p>
          <a:p>
            <a:pPr algn="r"/>
            <a:endParaRPr lang="en-US" dirty="0"/>
          </a:p>
          <a:p>
            <a:pPr algn="r"/>
            <a:r>
              <a:rPr lang="en-US" dirty="0" smtClean="0"/>
              <a:t>9-10 February 2016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44989" y="3594557"/>
            <a:ext cx="101313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Session 3: </a:t>
            </a:r>
          </a:p>
          <a:p>
            <a:r>
              <a:rPr lang="en-US" sz="2000" b="1" dirty="0" smtClean="0"/>
              <a:t>Different Approaches to Conformity Assessment</a:t>
            </a:r>
          </a:p>
          <a:p>
            <a:r>
              <a:rPr lang="en-US" dirty="0" smtClean="0"/>
              <a:t>How to Ensure That We Choose the Best Conformity Assessment Procedures Available, Given Our Options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44989" y="4665542"/>
            <a:ext cx="107276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Moderator: 	Ann Weeks, Vice President, Global Government Affairs, UL; ITAC 16 TBT Vice Chair</a:t>
            </a:r>
          </a:p>
          <a:p>
            <a:r>
              <a:rPr lang="en-US" dirty="0" smtClean="0"/>
              <a:t>Panelists: 	Orlando Pérez, Director General for North America, SE</a:t>
            </a:r>
          </a:p>
          <a:p>
            <a:r>
              <a:rPr lang="en-US" dirty="0"/>
              <a:t>	</a:t>
            </a:r>
            <a:r>
              <a:rPr lang="en-US" dirty="0" smtClean="0"/>
              <a:t>	Erik </a:t>
            </a:r>
            <a:r>
              <a:rPr lang="en-US" dirty="0" err="1" smtClean="0"/>
              <a:t>Wijkström</a:t>
            </a:r>
            <a:r>
              <a:rPr lang="en-US" dirty="0" smtClean="0"/>
              <a:t>, Counsellor, Trade and Environment Division, WTO</a:t>
            </a:r>
          </a:p>
          <a:p>
            <a:r>
              <a:rPr lang="en-US" dirty="0"/>
              <a:t>	</a:t>
            </a:r>
            <a:r>
              <a:rPr lang="en-US" dirty="0" smtClean="0"/>
              <a:t>	Maribel </a:t>
            </a:r>
            <a:r>
              <a:rPr lang="en-US" dirty="0" err="1" smtClean="0"/>
              <a:t>López</a:t>
            </a:r>
            <a:r>
              <a:rPr lang="en-US" dirty="0" smtClean="0"/>
              <a:t>, Executive Director of the Mexican Accreditation Entity</a:t>
            </a:r>
          </a:p>
          <a:p>
            <a:r>
              <a:rPr lang="en-US" dirty="0"/>
              <a:t>	</a:t>
            </a:r>
            <a:r>
              <a:rPr lang="en-US" dirty="0" smtClean="0"/>
              <a:t>	Paul Moliski, Vice President, Accreditation, Intertek; ANSI Americas RSC</a:t>
            </a:r>
          </a:p>
          <a:p>
            <a:r>
              <a:rPr lang="en-US" dirty="0"/>
              <a:t>	</a:t>
            </a:r>
            <a:r>
              <a:rPr lang="en-US" dirty="0" smtClean="0"/>
              <a:t>	Abel Hernández, Director General, National Association for Normalization and Certification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F22A-2B64-4B07-A537-A43EC0092C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191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0872"/>
          </a:xfrm>
        </p:spPr>
        <p:txBody>
          <a:bodyPr/>
          <a:lstStyle/>
          <a:p>
            <a:r>
              <a:rPr lang="en-US" dirty="0" smtClean="0"/>
              <a:t>Session 3: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269"/>
            <a:ext cx="11726265" cy="579729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400" dirty="0"/>
              <a:t>9:05	Introduction of the Panel and </a:t>
            </a:r>
            <a:r>
              <a:rPr lang="en-US" sz="3400" dirty="0" smtClean="0"/>
              <a:t>Panelists </a:t>
            </a:r>
            <a:endParaRPr lang="en-US" sz="3400" dirty="0"/>
          </a:p>
          <a:p>
            <a:pPr marL="0" indent="0">
              <a:buNone/>
            </a:pPr>
            <a:r>
              <a:rPr lang="en-US" sz="3400" dirty="0"/>
              <a:t>9:10	</a:t>
            </a:r>
            <a:r>
              <a:rPr lang="en-US" sz="3400" b="1" dirty="0"/>
              <a:t>What is Conformity Assessment and Why Does it Matter</a:t>
            </a:r>
            <a:r>
              <a:rPr lang="en-US" sz="3400" b="1" dirty="0" smtClean="0"/>
              <a:t>?</a:t>
            </a:r>
          </a:p>
          <a:p>
            <a:pPr marL="0" indent="0">
              <a:buNone/>
            </a:pPr>
            <a:r>
              <a:rPr lang="en-US" sz="3400" dirty="0"/>
              <a:t>	</a:t>
            </a:r>
            <a:r>
              <a:rPr lang="en-US" sz="3400" dirty="0" smtClean="0"/>
              <a:t>Ann Weeks</a:t>
            </a:r>
          </a:p>
          <a:p>
            <a:pPr marL="0" indent="0">
              <a:buNone/>
            </a:pPr>
            <a:r>
              <a:rPr lang="en-US" sz="3400" dirty="0" smtClean="0"/>
              <a:t>	</a:t>
            </a:r>
            <a:r>
              <a:rPr lang="en-US" sz="3400" b="1" dirty="0"/>
              <a:t>What guidance does the WTO provide </a:t>
            </a:r>
            <a:r>
              <a:rPr lang="en-US" sz="3400" b="1" dirty="0" smtClean="0"/>
              <a:t>for Conformity </a:t>
            </a:r>
            <a:r>
              <a:rPr lang="en-US" sz="3400" b="1" dirty="0"/>
              <a:t>Assessment</a:t>
            </a:r>
            <a:r>
              <a:rPr lang="en-US" sz="3400" b="1" dirty="0" smtClean="0"/>
              <a:t>?</a:t>
            </a:r>
          </a:p>
          <a:p>
            <a:pPr marL="0" indent="0">
              <a:buNone/>
            </a:pPr>
            <a:r>
              <a:rPr lang="en-US" sz="3400" dirty="0"/>
              <a:t>	</a:t>
            </a:r>
            <a:r>
              <a:rPr lang="en-US" sz="3400" dirty="0" smtClean="0"/>
              <a:t>Orlando Pérez </a:t>
            </a:r>
          </a:p>
          <a:p>
            <a:pPr marL="0" indent="0">
              <a:buNone/>
            </a:pPr>
            <a:r>
              <a:rPr lang="en-US" sz="3400" dirty="0" smtClean="0"/>
              <a:t>	</a:t>
            </a:r>
            <a:r>
              <a:rPr lang="en-US" sz="3400" b="1" dirty="0" smtClean="0"/>
              <a:t>What is the TBT Committee’s Work Program on Conformity Assessment?</a:t>
            </a:r>
          </a:p>
          <a:p>
            <a:pPr marL="0" indent="0">
              <a:buNone/>
            </a:pPr>
            <a:r>
              <a:rPr lang="en-US" sz="3400" dirty="0"/>
              <a:t>	</a:t>
            </a:r>
            <a:r>
              <a:rPr lang="en-US" sz="3400" dirty="0" smtClean="0"/>
              <a:t>Erik </a:t>
            </a:r>
            <a:r>
              <a:rPr lang="en-US" sz="3400" dirty="0" err="1" smtClean="0"/>
              <a:t>Wijkström</a:t>
            </a:r>
            <a:endParaRPr lang="en-US" sz="3400" dirty="0" smtClean="0"/>
          </a:p>
          <a:p>
            <a:pPr marL="0" indent="0">
              <a:buNone/>
            </a:pPr>
            <a:r>
              <a:rPr lang="en-US" sz="3400" dirty="0" smtClean="0"/>
              <a:t>9:55	</a:t>
            </a:r>
            <a:r>
              <a:rPr lang="en-US" sz="3400" b="1" dirty="0" smtClean="0"/>
              <a:t>How </a:t>
            </a:r>
            <a:r>
              <a:rPr lang="en-US" sz="3400" b="1" dirty="0"/>
              <a:t>does Mexico apply the WTO TBT </a:t>
            </a:r>
            <a:r>
              <a:rPr lang="en-US" sz="3400" b="1" dirty="0" smtClean="0"/>
              <a:t>Conformity Assessment Principles?</a:t>
            </a:r>
          </a:p>
          <a:p>
            <a:pPr marL="0" indent="0">
              <a:buNone/>
            </a:pPr>
            <a:r>
              <a:rPr lang="en-US" sz="3400" dirty="0" smtClean="0"/>
              <a:t>	Maribel Lopez</a:t>
            </a:r>
          </a:p>
          <a:p>
            <a:pPr marL="0" indent="0">
              <a:buNone/>
            </a:pPr>
            <a:r>
              <a:rPr lang="en-US" sz="3400" dirty="0"/>
              <a:t>	</a:t>
            </a:r>
            <a:r>
              <a:rPr lang="en-US" sz="3400" b="1" dirty="0" smtClean="0"/>
              <a:t>How </a:t>
            </a:r>
            <a:r>
              <a:rPr lang="en-US" sz="3400" b="1" dirty="0"/>
              <a:t>does the US apply the WTO </a:t>
            </a:r>
            <a:r>
              <a:rPr lang="en-US" sz="3400" b="1" dirty="0" smtClean="0"/>
              <a:t>TBT </a:t>
            </a:r>
            <a:r>
              <a:rPr lang="en-US" sz="3400" b="1" dirty="0"/>
              <a:t>Conformity </a:t>
            </a:r>
            <a:r>
              <a:rPr lang="en-US" sz="3400" b="1" dirty="0" smtClean="0"/>
              <a:t>Assessment </a:t>
            </a:r>
            <a:r>
              <a:rPr lang="en-US" sz="3400" b="1" dirty="0"/>
              <a:t>P</a:t>
            </a:r>
            <a:r>
              <a:rPr lang="en-US" sz="3400" b="1" dirty="0" smtClean="0"/>
              <a:t>rinciples?</a:t>
            </a:r>
          </a:p>
          <a:p>
            <a:pPr marL="0" indent="0">
              <a:buNone/>
            </a:pPr>
            <a:r>
              <a:rPr lang="en-US" sz="3400" dirty="0" smtClean="0"/>
              <a:t>	Paul Moliski</a:t>
            </a:r>
          </a:p>
          <a:p>
            <a:pPr marL="0" indent="0">
              <a:buNone/>
            </a:pPr>
            <a:r>
              <a:rPr lang="en-US" sz="3400" dirty="0" smtClean="0"/>
              <a:t>10:45	</a:t>
            </a:r>
            <a:r>
              <a:rPr lang="en-US" sz="3400" b="1" dirty="0" smtClean="0"/>
              <a:t>Break</a:t>
            </a:r>
          </a:p>
          <a:p>
            <a:pPr marL="0" indent="0">
              <a:buNone/>
            </a:pPr>
            <a:r>
              <a:rPr lang="en-US" sz="3400" dirty="0" smtClean="0"/>
              <a:t>11:00	</a:t>
            </a:r>
            <a:r>
              <a:rPr lang="en-US" sz="3400" b="1" dirty="0" smtClean="0"/>
              <a:t>What </a:t>
            </a:r>
            <a:r>
              <a:rPr lang="en-US" sz="3400" b="1" dirty="0"/>
              <a:t>is the role of the private sector in applying WTO TBT Conformity Assessment </a:t>
            </a:r>
            <a:r>
              <a:rPr lang="en-US" sz="3400" b="1" dirty="0" smtClean="0"/>
              <a:t>Principles?</a:t>
            </a:r>
          </a:p>
          <a:p>
            <a:pPr marL="0" indent="0">
              <a:buNone/>
            </a:pPr>
            <a:r>
              <a:rPr lang="en-US" sz="3400" dirty="0"/>
              <a:t>	</a:t>
            </a:r>
            <a:r>
              <a:rPr lang="en-US" sz="3400" dirty="0" smtClean="0"/>
              <a:t>Abel Hernández</a:t>
            </a:r>
          </a:p>
          <a:p>
            <a:pPr marL="0" indent="0">
              <a:buNone/>
            </a:pPr>
            <a:r>
              <a:rPr lang="en-US" sz="3400" dirty="0" smtClean="0"/>
              <a:t>	Paul Moliski</a:t>
            </a:r>
          </a:p>
          <a:p>
            <a:pPr marL="0" indent="0">
              <a:buNone/>
            </a:pPr>
            <a:r>
              <a:rPr lang="en-US" sz="3400" dirty="0" smtClean="0"/>
              <a:t>11:30	</a:t>
            </a:r>
            <a:r>
              <a:rPr lang="en-US" sz="3400" b="1" dirty="0" smtClean="0"/>
              <a:t>Open Discussion/Q&amp;A</a:t>
            </a:r>
          </a:p>
          <a:p>
            <a:pPr marL="0" indent="0">
              <a:buNone/>
            </a:pPr>
            <a:r>
              <a:rPr lang="en-US" sz="3400" dirty="0" smtClean="0"/>
              <a:t>11:55	</a:t>
            </a:r>
            <a:r>
              <a:rPr lang="en-US" sz="3400" b="1" dirty="0" smtClean="0"/>
              <a:t>Panelists’ Closing Remarks</a:t>
            </a:r>
          </a:p>
          <a:p>
            <a:pPr marL="0" indent="0">
              <a:buNone/>
            </a:pPr>
            <a:r>
              <a:rPr lang="en-US" sz="3400" dirty="0" smtClean="0"/>
              <a:t>12:05	Adjourn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F22A-2B64-4B07-A537-A43EC0092C5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49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0872"/>
          </a:xfrm>
        </p:spPr>
        <p:txBody>
          <a:bodyPr/>
          <a:lstStyle/>
          <a:p>
            <a:r>
              <a:rPr lang="en-US" dirty="0" smtClean="0"/>
              <a:t>What is Conformity Assessment?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F22A-2B64-4B07-A537-A43EC0092C51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545920439"/>
              </p:ext>
            </p:extLst>
          </p:nvPr>
        </p:nvGraphicFramePr>
        <p:xfrm>
          <a:off x="629717" y="0"/>
          <a:ext cx="1072408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" name="Rounded Rectangle 23"/>
          <p:cNvSpPr/>
          <p:nvPr/>
        </p:nvSpPr>
        <p:spPr>
          <a:xfrm>
            <a:off x="3533854" y="3901773"/>
            <a:ext cx="4886552" cy="94366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710380" y="4142770"/>
            <a:ext cx="2450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Accreditation</a:t>
            </a:r>
            <a:endParaRPr lang="en-US" sz="2400" dirty="0"/>
          </a:p>
        </p:txBody>
      </p:sp>
      <p:sp>
        <p:nvSpPr>
          <p:cNvPr id="26" name="Down Arrow 25"/>
          <p:cNvSpPr/>
          <p:nvPr/>
        </p:nvSpPr>
        <p:spPr>
          <a:xfrm rot="10800000">
            <a:off x="4338525" y="3382394"/>
            <a:ext cx="453542" cy="424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0800000">
            <a:off x="7160973" y="3382395"/>
            <a:ext cx="453542" cy="424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672998" y="5327351"/>
            <a:ext cx="10680802" cy="1031443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838200" y="5624337"/>
            <a:ext cx="10368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Integral Part of Framework That Facilitates Market Access and Market Acceptance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803802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Conformity Assessment Mean?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F22A-2B64-4B07-A537-A43EC0092C51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62298" y="1678146"/>
            <a:ext cx="73639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altLang="en-US" sz="2800" dirty="0"/>
              <a:t>“Demonstration that specified requirements relating to a product, process, system, person or body are fulfilled.”  (ISO/IEC 17000:2004)</a:t>
            </a:r>
          </a:p>
          <a:p>
            <a:pPr lvl="1"/>
            <a:endParaRPr lang="en-US" altLang="en-US" sz="2800" dirty="0"/>
          </a:p>
          <a:p>
            <a:pPr lvl="1"/>
            <a:r>
              <a:rPr lang="en-US" altLang="en-US" sz="2800" dirty="0" smtClean="0"/>
              <a:t>“Any </a:t>
            </a:r>
            <a:r>
              <a:rPr lang="en-US" altLang="en-US" sz="2800" dirty="0"/>
              <a:t>procedure used, directly or indirectly, to determine that relevant requirements in technical regulations or standards are fulfilled.” (Annex 1 of the WTO TBT Agreement)</a:t>
            </a: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469" y="1931213"/>
            <a:ext cx="3657600" cy="12477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469" y="3178988"/>
            <a:ext cx="3335999" cy="2219956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2150669" y="5771693"/>
            <a:ext cx="7366406" cy="643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450592" y="5771310"/>
            <a:ext cx="6766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Demonstrating requirements are met.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39258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Does It? What Are the Mechanisms?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690" y="2399385"/>
            <a:ext cx="4743298" cy="3759684"/>
          </a:xfrm>
        </p:spPr>
        <p:txBody>
          <a:bodyPr/>
          <a:lstStyle/>
          <a:p>
            <a:r>
              <a:rPr lang="en-US" dirty="0" smtClean="0"/>
              <a:t>Manufacturer (1</a:t>
            </a:r>
            <a:r>
              <a:rPr lang="en-US" baseline="30000" dirty="0" smtClean="0"/>
              <a:t>st</a:t>
            </a:r>
            <a:r>
              <a:rPr lang="en-US" dirty="0" smtClean="0"/>
              <a:t> Party)</a:t>
            </a:r>
          </a:p>
          <a:p>
            <a:r>
              <a:rPr lang="en-US" dirty="0" smtClean="0"/>
              <a:t>Governments (2</a:t>
            </a:r>
            <a:r>
              <a:rPr lang="en-US" baseline="30000" dirty="0" smtClean="0"/>
              <a:t>nd</a:t>
            </a:r>
            <a:r>
              <a:rPr lang="en-US" dirty="0" smtClean="0"/>
              <a:t> Party)</a:t>
            </a:r>
            <a:endParaRPr lang="en-US" dirty="0"/>
          </a:p>
          <a:p>
            <a:r>
              <a:rPr lang="en-US" dirty="0" smtClean="0"/>
              <a:t>Private Conformity (3</a:t>
            </a:r>
            <a:r>
              <a:rPr lang="en-US" baseline="30000" dirty="0" smtClean="0"/>
              <a:t>rd</a:t>
            </a:r>
            <a:r>
              <a:rPr lang="en-US" dirty="0" smtClean="0"/>
              <a:t> Party)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F22A-2B64-4B07-A537-A43EC0092C51}" type="slidenum">
              <a:rPr lang="en-US" smtClean="0"/>
              <a:t>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850746" y="1623974"/>
            <a:ext cx="2296972" cy="6217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97939" y="1599435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Who?</a:t>
            </a:r>
            <a:endParaRPr lang="en-US" sz="3600" dirty="0"/>
          </a:p>
        </p:txBody>
      </p:sp>
      <p:sp>
        <p:nvSpPr>
          <p:cNvPr id="7" name="Rounded Rectangle 6"/>
          <p:cNvSpPr/>
          <p:nvPr/>
        </p:nvSpPr>
        <p:spPr>
          <a:xfrm>
            <a:off x="7211569" y="1623974"/>
            <a:ext cx="2296972" cy="6217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458762" y="1599435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How?</a:t>
            </a:r>
            <a:endParaRPr lang="en-US" sz="36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294120" y="2399385"/>
            <a:ext cx="4743298" cy="37596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Registration (Process</a:t>
            </a:r>
            <a:r>
              <a:rPr lang="en-US" dirty="0" smtClean="0"/>
              <a:t>)</a:t>
            </a:r>
          </a:p>
          <a:p>
            <a:pPr lvl="1"/>
            <a:r>
              <a:rPr lang="en-US" i="1" dirty="0" smtClean="0"/>
              <a:t>Audit practices, procedures, </a:t>
            </a:r>
            <a:r>
              <a:rPr lang="en-US" i="1" dirty="0" err="1" smtClean="0"/>
              <a:t>mgmt</a:t>
            </a:r>
            <a:endParaRPr lang="en-US" i="1" dirty="0"/>
          </a:p>
          <a:p>
            <a:r>
              <a:rPr lang="en-US" dirty="0" smtClean="0"/>
              <a:t>Testing (Product)</a:t>
            </a:r>
            <a:endParaRPr lang="en-US" dirty="0"/>
          </a:p>
          <a:p>
            <a:pPr lvl="1"/>
            <a:r>
              <a:rPr lang="en-US" i="1" dirty="0" smtClean="0"/>
              <a:t>Test with “results” report</a:t>
            </a:r>
          </a:p>
          <a:p>
            <a:r>
              <a:rPr lang="en-US" dirty="0" smtClean="0"/>
              <a:t>Inspection (Product)</a:t>
            </a:r>
          </a:p>
          <a:p>
            <a:pPr lvl="1"/>
            <a:r>
              <a:rPr lang="en-US" i="1" dirty="0" smtClean="0"/>
              <a:t>Typically “visual”</a:t>
            </a:r>
          </a:p>
          <a:p>
            <a:r>
              <a:rPr lang="en-US" dirty="0"/>
              <a:t>Verification (Product)</a:t>
            </a:r>
          </a:p>
          <a:p>
            <a:pPr lvl="1"/>
            <a:r>
              <a:rPr lang="en-US" i="1" dirty="0"/>
              <a:t>Tests to validate claims</a:t>
            </a:r>
          </a:p>
          <a:p>
            <a:r>
              <a:rPr lang="en-US" dirty="0" smtClean="0"/>
              <a:t>Certification (Product)</a:t>
            </a:r>
          </a:p>
          <a:p>
            <a:pPr lvl="1"/>
            <a:r>
              <a:rPr lang="en-US" i="1" dirty="0" err="1" smtClean="0"/>
              <a:t>Test+Attest+Surveillance</a:t>
            </a:r>
            <a:endParaRPr lang="en-US" i="1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3121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Conformity Assessment Matter?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F22A-2B64-4B07-A537-A43EC0092C51}" type="slidenum">
              <a:rPr lang="en-US" smtClean="0"/>
              <a:t>6</a:t>
            </a:fld>
            <a:endParaRPr lang="en-US"/>
          </a:p>
        </p:txBody>
      </p:sp>
      <p:sp>
        <p:nvSpPr>
          <p:cNvPr id="7" name="Text Box 2052"/>
          <p:cNvSpPr txBox="1">
            <a:spLocks noChangeArrowheads="1"/>
          </p:cNvSpPr>
          <p:nvPr/>
        </p:nvSpPr>
        <p:spPr bwMode="auto">
          <a:xfrm>
            <a:off x="2324100" y="1790397"/>
            <a:ext cx="75438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0" dirty="0">
                <a:cs typeface="Times New Roman" panose="02020603050405020304" pitchFamily="18" charset="0"/>
              </a:rPr>
              <a:t>To provide </a:t>
            </a:r>
            <a:r>
              <a:rPr lang="en-US" sz="3200" i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confidence</a:t>
            </a:r>
            <a:r>
              <a:rPr lang="en-US" sz="3200" b="0" dirty="0">
                <a:cs typeface="Times New Roman" panose="02020603050405020304" pitchFamily="18" charset="0"/>
              </a:rPr>
              <a:t> to stakeholders—consumers, </a:t>
            </a:r>
            <a:r>
              <a:rPr lang="en-US" sz="3200" b="0" dirty="0" smtClean="0">
                <a:cs typeface="Times New Roman" panose="02020603050405020304" pitchFamily="18" charset="0"/>
              </a:rPr>
              <a:t>retailers </a:t>
            </a:r>
            <a:r>
              <a:rPr lang="en-US" sz="3200" b="0" dirty="0">
                <a:cs typeface="Times New Roman" panose="02020603050405020304" pitchFamily="18" charset="0"/>
              </a:rPr>
              <a:t>and regulators—that a product or system meets specific </a:t>
            </a:r>
            <a:r>
              <a:rPr lang="en-US" sz="3200" b="0" dirty="0" smtClean="0">
                <a:cs typeface="Times New Roman" panose="02020603050405020304" pitchFamily="18" charset="0"/>
              </a:rPr>
              <a:t>technical requirements – </a:t>
            </a:r>
            <a:r>
              <a:rPr lang="en-US" sz="3200" dirty="0" smtClean="0">
                <a:cs typeface="Times New Roman" panose="02020603050405020304" pitchFamily="18" charset="0"/>
              </a:rPr>
              <a:t>safety, </a:t>
            </a:r>
            <a:r>
              <a:rPr lang="en-US" sz="3200" dirty="0">
                <a:cs typeface="Times New Roman" panose="02020603050405020304" pitchFamily="18" charset="0"/>
              </a:rPr>
              <a:t>quality, </a:t>
            </a:r>
            <a:r>
              <a:rPr lang="en-US" sz="3200" dirty="0" smtClean="0">
                <a:cs typeface="Times New Roman" panose="02020603050405020304" pitchFamily="18" charset="0"/>
              </a:rPr>
              <a:t>sustainability, security, etc..</a:t>
            </a:r>
            <a:r>
              <a:rPr lang="en-US" sz="3200" b="0" dirty="0" smtClean="0">
                <a:cs typeface="Times New Roman" panose="02020603050405020304" pitchFamily="18" charset="0"/>
              </a:rPr>
              <a:t>.</a:t>
            </a:r>
            <a:endParaRPr lang="en-US" sz="3200" b="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75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F22A-2B64-4B07-A537-A43EC0092C51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1620" y="1247735"/>
            <a:ext cx="2705520" cy="27419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03905" y="1464532"/>
            <a:ext cx="57790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Ann M. Weeks</a:t>
            </a:r>
          </a:p>
          <a:p>
            <a:pPr algn="r"/>
            <a:r>
              <a:rPr lang="en-US" b="1" dirty="0" smtClean="0"/>
              <a:t>Vice President, Global Government Affairs</a:t>
            </a:r>
          </a:p>
          <a:p>
            <a:pPr algn="r"/>
            <a:r>
              <a:rPr lang="en-US" b="1" dirty="0" smtClean="0"/>
              <a:t>UL LLC</a:t>
            </a:r>
          </a:p>
          <a:p>
            <a:pPr algn="r"/>
            <a:r>
              <a:rPr lang="en-US" b="1" dirty="0" smtClean="0"/>
              <a:t>1850 M Street NW, Suite 1000</a:t>
            </a:r>
          </a:p>
          <a:p>
            <a:pPr algn="r"/>
            <a:r>
              <a:rPr lang="en-US" b="1" dirty="0" smtClean="0"/>
              <a:t>Washington, DC 20036</a:t>
            </a:r>
          </a:p>
          <a:p>
            <a:pPr algn="r"/>
            <a:r>
              <a:rPr lang="en-US" b="1" dirty="0" smtClean="0"/>
              <a:t>Tel: +1 202 296-1435</a:t>
            </a:r>
          </a:p>
          <a:p>
            <a:pPr algn="r"/>
            <a:r>
              <a:rPr lang="en-US" b="1" dirty="0" smtClean="0"/>
              <a:t>Cell: +1 202 365-6951</a:t>
            </a:r>
          </a:p>
          <a:p>
            <a:pPr algn="r"/>
            <a:r>
              <a:rPr lang="en-US" b="1" dirty="0" smtClean="0"/>
              <a:t>E-mail: Ann.Weeks@ul.com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3351780" y="4101191"/>
            <a:ext cx="554696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 You!</a:t>
            </a:r>
          </a:p>
          <a:p>
            <a:pPr algn="ctr"/>
            <a:r>
              <a:rPr lang="en-US" sz="5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Muchimas</a:t>
            </a:r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Gracias!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623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49DB80692F6849BBB85B88BD7E251E" ma:contentTypeVersion="49" ma:contentTypeDescription="" ma:contentTypeScope="" ma:versionID="4202e3cc60ddbde23ac5ad50dbb91338">
  <xsd:schema xmlns:xsd="http://www.w3.org/2001/XMLSchema" xmlns:xs="http://www.w3.org/2001/XMLSchema" xmlns:p="http://schemas.microsoft.com/office/2006/metadata/properties" xmlns:ns1="http://schemas.microsoft.com/sharepoint/v3" xmlns:ns2="d1f628b7-dc6e-45dc-9245-e5ecf578f20b" xmlns:ns3="bbd4acb0-43d6-4317-ab0b-803dc468f016" targetNamespace="http://schemas.microsoft.com/office/2006/metadata/properties" ma:root="true" ma:fieldsID="23aed2d8c0f55666662c75d8f1fd6e40" ns1:_="" ns2:_="" ns3:_="">
    <xsd:import namespace="http://schemas.microsoft.com/sharepoint/v3"/>
    <xsd:import namespace="d1f628b7-dc6e-45dc-9245-e5ecf578f20b"/>
    <xsd:import namespace="bbd4acb0-43d6-4317-ab0b-803dc468f016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628b7-dc6e-45dc-9245-e5ecf578f20b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12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4acb0-43d6-4317-ab0b-803dc468f016" elementFormDefault="qualified">
    <xsd:import namespace="http://schemas.microsoft.com/office/2006/documentManagement/types"/>
    <xsd:import namespace="http://schemas.microsoft.com/office/infopath/2007/PartnerControls"/>
    <xsd:element name="_dlc_DocId" ma:index="1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8BDC9F0A-43D8-4453-9090-A7B61B104ADA}"/>
</file>

<file path=customXml/itemProps2.xml><?xml version="1.0" encoding="utf-8"?>
<ds:datastoreItem xmlns:ds="http://schemas.openxmlformats.org/officeDocument/2006/customXml" ds:itemID="{866539EB-D3EE-40F6-B838-221C98D5D256}"/>
</file>

<file path=customXml/itemProps3.xml><?xml version="1.0" encoding="utf-8"?>
<ds:datastoreItem xmlns:ds="http://schemas.openxmlformats.org/officeDocument/2006/customXml" ds:itemID="{8F49FE79-2A96-411D-A2A2-557173B7E6E2}"/>
</file>

<file path=customXml/itemProps4.xml><?xml version="1.0" encoding="utf-8"?>
<ds:datastoreItem xmlns:ds="http://schemas.openxmlformats.org/officeDocument/2006/customXml" ds:itemID="{2E8D0331-06E5-4B94-A32F-9E2E9CE3B904}"/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297</Words>
  <Application>Microsoft Office PowerPoint</Application>
  <PresentationFormat>Panorámica</PresentationFormat>
  <Paragraphs>84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Presentación de PowerPoint</vt:lpstr>
      <vt:lpstr>Session 3: Agenda</vt:lpstr>
      <vt:lpstr>What is Conformity Assessment?</vt:lpstr>
      <vt:lpstr>What Does Conformity Assessment Mean?</vt:lpstr>
      <vt:lpstr>Who Does It? What Are the Mechanisms?</vt:lpstr>
      <vt:lpstr>Why Does Conformity Assessment Matter?</vt:lpstr>
      <vt:lpstr>Presentación de PowerPoint</vt:lpstr>
    </vt:vector>
  </TitlesOfParts>
  <Company>Underwriters Laboratories (UL)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Weeks, Ann</dc:creator>
  <cp:lastModifiedBy>Sofía Guadalupe Flores Palomar</cp:lastModifiedBy>
  <cp:revision>20</cp:revision>
  <dcterms:created xsi:type="dcterms:W3CDTF">2016-02-09T22:26:39Z</dcterms:created>
  <dcterms:modified xsi:type="dcterms:W3CDTF">2016-02-10T14:54:53Z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6aebb8a4-d5ca-4530-a386-5fb1f5f1ba72</vt:lpwstr>
  </property>
</Properties>
</file>