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3.xml" ContentType="application/vnd.openxmlformats-officedocument.drawingml.diagramData+xml"/>
  <Override PartName="/ppt/diagrams/data2.xml" ContentType="application/vnd.openxmlformats-officedocument.drawingml.diagramData+xml"/>
  <Override PartName="/ppt/diagrams/data1.xml" ContentType="application/vnd.openxmlformats-officedocument.drawingml.diagramData+xml"/>
  <Override PartName="/ppt/diagrams/data4.xml" ContentType="application/vnd.openxmlformats-officedocument.drawingml.diagramData+xml"/>
  <Override PartName="/ppt/slides/slide1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6.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8.xml" ContentType="application/vnd.openxmlformats-officedocument.presentationml.notesSlide+xml"/>
  <Override PartName="/ppt/slideMasters/slideMaster1.xml" ContentType="application/vnd.openxmlformats-officedocument.presentationml.slideMaster+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theme/theme3.xml" ContentType="application/vnd.openxmlformats-officedocument.theme+xml"/>
  <Override PartName="/ppt/diagrams/colors2.xml" ContentType="application/vnd.openxmlformats-officedocument.drawingml.diagramColors+xml"/>
  <Override PartName="/ppt/commentAuthors.xml" ContentType="application/vnd.openxmlformats-officedocument.presentationml.commentAuthors+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Masters/notesMaster1.xml" ContentType="application/vnd.openxmlformats-officedocument.presentationml.notesMaster+xml"/>
  <Override PartName="/ppt/diagrams/layout4.xml" ContentType="application/vnd.openxmlformats-officedocument.drawingml.diagramLayout+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handoutMasters/handoutMaster1.xml" ContentType="application/vnd.openxmlformats-officedocument.presentationml.handoutMaster+xml"/>
  <Override PartName="/ppt/diagrams/drawing3.xml" ContentType="application/vnd.ms-office.drawingml.diagramDrawing+xml"/>
  <Override PartName="/ppt/diagrams/colors3.xml" ContentType="application/vnd.openxmlformats-officedocument.drawingml.diagramCol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87" r:id="rId1"/>
  </p:sldMasterIdLst>
  <p:notesMasterIdLst>
    <p:notesMasterId r:id="rId23"/>
  </p:notesMasterIdLst>
  <p:handoutMasterIdLst>
    <p:handoutMasterId r:id="rId24"/>
  </p:handoutMasterIdLst>
  <p:sldIdLst>
    <p:sldId id="370" r:id="rId2"/>
    <p:sldId id="560" r:id="rId3"/>
    <p:sldId id="571" r:id="rId4"/>
    <p:sldId id="586" r:id="rId5"/>
    <p:sldId id="584" r:id="rId6"/>
    <p:sldId id="569" r:id="rId7"/>
    <p:sldId id="576" r:id="rId8"/>
    <p:sldId id="577" r:id="rId9"/>
    <p:sldId id="585" r:id="rId10"/>
    <p:sldId id="578" r:id="rId11"/>
    <p:sldId id="575" r:id="rId12"/>
    <p:sldId id="579" r:id="rId13"/>
    <p:sldId id="582" r:id="rId14"/>
    <p:sldId id="580" r:id="rId15"/>
    <p:sldId id="581" r:id="rId16"/>
    <p:sldId id="565" r:id="rId17"/>
    <p:sldId id="570" r:id="rId18"/>
    <p:sldId id="572" r:id="rId19"/>
    <p:sldId id="568" r:id="rId20"/>
    <p:sldId id="561" r:id="rId21"/>
    <p:sldId id="583" r:id="rId22"/>
  </p:sldIdLst>
  <p:sldSz cx="12192000" cy="6858000"/>
  <p:notesSz cx="6810375" cy="9942513"/>
  <p:defaultTextStyle>
    <a:defPPr>
      <a:defRPr lang="en-US"/>
    </a:defPPr>
    <a:lvl1pPr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1026" userDrawn="1">
          <p15:clr>
            <a:srgbClr val="A4A3A4"/>
          </p15:clr>
        </p15:guide>
        <p15:guide id="2" pos="665" userDrawn="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blo Forastieri Murrieta" initials="PFM" lastIdx="5" clrIdx="0">
    <p:extLst/>
  </p:cmAuthor>
  <p:cmAuthor id="2" name="María José Riquelme Sordo" initials="MJRS"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9900"/>
    <a:srgbClr val="00CC00"/>
    <a:srgbClr val="3366CC"/>
    <a:srgbClr val="3366FF"/>
    <a:srgbClr val="006699"/>
    <a:srgbClr val="006600"/>
    <a:srgbClr val="000066"/>
    <a:srgbClr val="0033CC"/>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04" autoAdjust="0"/>
    <p:restoredTop sz="77324" autoAdjust="0"/>
  </p:normalViewPr>
  <p:slideViewPr>
    <p:cSldViewPr>
      <p:cViewPr varScale="1">
        <p:scale>
          <a:sx n="71" d="100"/>
          <a:sy n="71" d="100"/>
        </p:scale>
        <p:origin x="1158" y="72"/>
      </p:cViewPr>
      <p:guideLst>
        <p:guide orient="horz" pos="1026"/>
        <p:guide pos="66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440"/>
    </p:cViewPr>
  </p:sorterViewPr>
  <p:notesViewPr>
    <p:cSldViewPr>
      <p:cViewPr>
        <p:scale>
          <a:sx n="130" d="100"/>
          <a:sy n="130" d="100"/>
        </p:scale>
        <p:origin x="-1092" y="618"/>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584D86-A111-4067-89A7-A6D878CD4E83}"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MX"/>
        </a:p>
      </dgm:t>
    </dgm:pt>
    <dgm:pt modelId="{7D3C7010-9C61-448C-BC44-5BA53552CEC7}">
      <dgm:prSet phldrT="[Text]" custT="1"/>
      <dgm:spPr>
        <a:solidFill>
          <a:srgbClr val="FF0000"/>
        </a:solidFill>
        <a:effectLst>
          <a:innerShdw blurRad="63500" dist="50800" dir="2700000">
            <a:prstClr val="black">
              <a:alpha val="50000"/>
            </a:prstClr>
          </a:innerShdw>
        </a:effectLst>
      </dgm:spPr>
      <dgm:t>
        <a:bodyPr/>
        <a:lstStyle/>
        <a:p>
          <a:pPr algn="ctr"/>
          <a:r>
            <a:rPr lang="es-MX" sz="2200" b="0" dirty="0" smtClean="0">
              <a:latin typeface="Calibri" charset="0"/>
              <a:ea typeface="Calibri" charset="0"/>
              <a:cs typeface="Calibri" charset="0"/>
            </a:rPr>
            <a:t>Primera </a:t>
          </a:r>
          <a:r>
            <a:rPr lang="es-MX" sz="2200" b="0" dirty="0">
              <a:latin typeface="Calibri" charset="0"/>
              <a:ea typeface="Calibri" charset="0"/>
              <a:cs typeface="Calibri" charset="0"/>
            </a:rPr>
            <a:t>y segunda orac</a:t>
          </a:r>
          <a:r>
            <a:rPr lang="es-ES" sz="2200" b="0" dirty="0">
              <a:latin typeface="Calibri" charset="0"/>
              <a:ea typeface="Calibri" charset="0"/>
              <a:cs typeface="Calibri" charset="0"/>
            </a:rPr>
            <a:t>iones</a:t>
          </a:r>
          <a:r>
            <a:rPr lang="es-MX" sz="2200" b="0" dirty="0">
              <a:latin typeface="Calibri" charset="0"/>
              <a:ea typeface="Calibri" charset="0"/>
              <a:cs typeface="Calibri" charset="0"/>
            </a:rPr>
            <a:t>: </a:t>
          </a:r>
          <a:r>
            <a:rPr lang="es-MX" sz="2200" b="0" i="1" dirty="0">
              <a:latin typeface="Calibri" charset="0"/>
              <a:ea typeface="Calibri" charset="0"/>
              <a:cs typeface="Calibri" charset="0"/>
            </a:rPr>
            <a:t>necesidad</a:t>
          </a:r>
          <a:r>
            <a:rPr lang="es-MX" sz="2200" b="0" dirty="0">
              <a:latin typeface="Calibri" charset="0"/>
              <a:ea typeface="Calibri" charset="0"/>
              <a:cs typeface="Calibri" charset="0"/>
            </a:rPr>
            <a:t>, </a:t>
          </a:r>
        </a:p>
        <a:p>
          <a:pPr algn="ctr"/>
          <a:r>
            <a:rPr lang="es-MX" sz="2200" b="0" dirty="0">
              <a:latin typeface="Calibri" charset="0"/>
              <a:ea typeface="Calibri" charset="0"/>
              <a:cs typeface="Calibri" charset="0"/>
            </a:rPr>
            <a:t>Tercera</a:t>
          </a:r>
          <a:r>
            <a:rPr lang="es-MX" sz="2200" b="0" baseline="0" dirty="0">
              <a:latin typeface="Calibri" charset="0"/>
              <a:ea typeface="Calibri" charset="0"/>
              <a:cs typeface="Calibri" charset="0"/>
            </a:rPr>
            <a:t> </a:t>
          </a:r>
          <a:r>
            <a:rPr lang="es-ES_tradnl" sz="2200" b="0" baseline="0" dirty="0" smtClean="0">
              <a:latin typeface="Calibri" charset="0"/>
              <a:ea typeface="Calibri" charset="0"/>
              <a:cs typeface="Calibri" charset="0"/>
            </a:rPr>
            <a:t>oración</a:t>
          </a:r>
          <a:r>
            <a:rPr lang="es-MX" sz="2200" b="0" i="1" dirty="0" smtClean="0">
              <a:latin typeface="Calibri" charset="0"/>
              <a:ea typeface="Calibri" charset="0"/>
              <a:cs typeface="Calibri" charset="0"/>
            </a:rPr>
            <a:t>: </a:t>
          </a:r>
          <a:r>
            <a:rPr lang="es-MX" sz="2200" b="0" i="1" dirty="0">
              <a:latin typeface="Calibri" charset="0"/>
              <a:ea typeface="Calibri" charset="0"/>
              <a:cs typeface="Calibri" charset="0"/>
            </a:rPr>
            <a:t>objetivo </a:t>
          </a:r>
          <a:r>
            <a:rPr lang="es-ES_tradnl" sz="2200" b="0" i="1" dirty="0" smtClean="0">
              <a:latin typeface="Calibri" charset="0"/>
              <a:ea typeface="Calibri" charset="0"/>
              <a:cs typeface="Calibri" charset="0"/>
            </a:rPr>
            <a:t>legítimo</a:t>
          </a:r>
          <a:r>
            <a:rPr lang="es-MX" sz="2200" b="0" dirty="0" smtClean="0">
              <a:latin typeface="Calibri" charset="0"/>
              <a:ea typeface="Calibri" charset="0"/>
              <a:cs typeface="Calibri" charset="0"/>
            </a:rPr>
            <a:t>, </a:t>
          </a:r>
          <a:r>
            <a:rPr lang="es-MX" sz="2200" b="0" dirty="0">
              <a:latin typeface="Calibri" charset="0"/>
              <a:ea typeface="Calibri" charset="0"/>
              <a:cs typeface="Calibri" charset="0"/>
            </a:rPr>
            <a:t>y </a:t>
          </a:r>
        </a:p>
        <a:p>
          <a:pPr algn="ctr"/>
          <a:r>
            <a:rPr lang="es-MX" sz="2200" b="0" dirty="0">
              <a:latin typeface="Calibri" charset="0"/>
              <a:ea typeface="Calibri" charset="0"/>
              <a:cs typeface="Calibri" charset="0"/>
            </a:rPr>
            <a:t>Cuarta </a:t>
          </a:r>
          <a:r>
            <a:rPr lang="es-ES_tradnl" sz="2200" b="0" dirty="0" smtClean="0">
              <a:latin typeface="Calibri" charset="0"/>
              <a:ea typeface="Calibri" charset="0"/>
              <a:cs typeface="Calibri" charset="0"/>
            </a:rPr>
            <a:t>oración</a:t>
          </a:r>
          <a:r>
            <a:rPr lang="es-MX" sz="2200" b="0" dirty="0" smtClean="0">
              <a:latin typeface="Calibri" charset="0"/>
              <a:ea typeface="Calibri" charset="0"/>
              <a:cs typeface="Calibri" charset="0"/>
            </a:rPr>
            <a:t>: </a:t>
          </a:r>
          <a:r>
            <a:rPr lang="es-MX" sz="2200" b="0" i="1" dirty="0">
              <a:latin typeface="Calibri" charset="0"/>
              <a:ea typeface="Calibri" charset="0"/>
              <a:cs typeface="Calibri" charset="0"/>
            </a:rPr>
            <a:t>riesgos de no alcanzarlo</a:t>
          </a:r>
        </a:p>
        <a:p>
          <a:pPr algn="ctr"/>
          <a:r>
            <a:rPr lang="es-MX" sz="2200" b="1" dirty="0">
              <a:latin typeface="Calibri" charset="0"/>
              <a:ea typeface="Calibri" charset="0"/>
              <a:cs typeface="Calibri" charset="0"/>
            </a:rPr>
            <a:t>Examen de </a:t>
          </a:r>
          <a:r>
            <a:rPr lang="es-MX" sz="2200" b="1" u="sng" dirty="0">
              <a:latin typeface="Calibri" charset="0"/>
              <a:ea typeface="Calibri" charset="0"/>
              <a:cs typeface="Calibri" charset="0"/>
            </a:rPr>
            <a:t>tres pasos</a:t>
          </a:r>
          <a:r>
            <a:rPr lang="es-MX" sz="2200" b="1" u="sng" baseline="0" dirty="0">
              <a:latin typeface="Calibri" charset="0"/>
              <a:ea typeface="Calibri" charset="0"/>
              <a:cs typeface="Calibri" charset="0"/>
            </a:rPr>
            <a:t> </a:t>
          </a:r>
          <a:r>
            <a:rPr lang="es-MX" sz="2200" b="0" i="1" baseline="0" dirty="0">
              <a:latin typeface="Calibri" charset="0"/>
              <a:ea typeface="Calibri" charset="0"/>
              <a:cs typeface="Calibri" charset="0"/>
            </a:rPr>
            <a:t>i.e.</a:t>
          </a:r>
          <a:r>
            <a:rPr lang="es-MX" sz="2200" b="0" i="1" dirty="0">
              <a:latin typeface="Calibri" charset="0"/>
              <a:ea typeface="Calibri" charset="0"/>
              <a:cs typeface="Calibri" charset="0"/>
            </a:rPr>
            <a:t> </a:t>
          </a:r>
          <a:r>
            <a:rPr lang="es-MX" sz="2200" b="0" dirty="0">
              <a:latin typeface="Calibri" charset="0"/>
              <a:ea typeface="Calibri" charset="0"/>
              <a:cs typeface="Calibri" charset="0"/>
            </a:rPr>
            <a:t>si la medida es: </a:t>
          </a:r>
        </a:p>
      </dgm:t>
    </dgm:pt>
    <dgm:pt modelId="{C8959CC3-1E02-4BFF-9883-FA481B5D1EF9}" type="parTrans" cxnId="{56D959FC-9F1B-434E-86FC-C17A467BBEE5}">
      <dgm:prSet/>
      <dgm:spPr/>
      <dgm:t>
        <a:bodyPr/>
        <a:lstStyle/>
        <a:p>
          <a:pPr algn="ctr"/>
          <a:endParaRPr lang="es-MX">
            <a:latin typeface="Arial Narrow" pitchFamily="34" charset="0"/>
          </a:endParaRPr>
        </a:p>
      </dgm:t>
    </dgm:pt>
    <dgm:pt modelId="{502B0DE7-85BE-402F-A643-12CEDCC51314}" type="sibTrans" cxnId="{56D959FC-9F1B-434E-86FC-C17A467BBEE5}">
      <dgm:prSet/>
      <dgm:spPr/>
      <dgm:t>
        <a:bodyPr/>
        <a:lstStyle/>
        <a:p>
          <a:pPr algn="ctr"/>
          <a:endParaRPr lang="es-MX">
            <a:latin typeface="Arial Narrow" pitchFamily="34" charset="0"/>
          </a:endParaRPr>
        </a:p>
      </dgm:t>
    </dgm:pt>
    <dgm:pt modelId="{BFF2FC12-F5F3-44E4-ADB2-F50F1334052A}">
      <dgm:prSet phldrT="[Text]" custT="1"/>
      <dgm:spPr>
        <a:solidFill>
          <a:srgbClr val="92D050"/>
        </a:solidFill>
        <a:effectLst>
          <a:innerShdw blurRad="63500" dist="50800" dir="2700000">
            <a:prstClr val="black">
              <a:alpha val="50000"/>
            </a:prstClr>
          </a:innerShdw>
        </a:effectLst>
      </dgm:spPr>
      <dgm:t>
        <a:bodyPr/>
        <a:lstStyle/>
        <a:p>
          <a:pPr algn="ctr"/>
          <a:r>
            <a:rPr lang="es-MX" sz="2200" b="1" dirty="0">
              <a:latin typeface="Calibri" charset="0"/>
              <a:ea typeface="Calibri" charset="0"/>
              <a:cs typeface="Calibri" charset="0"/>
            </a:rPr>
            <a:t>I. </a:t>
          </a:r>
          <a:r>
            <a:rPr lang="es-ES_tradnl" sz="2200" b="0" dirty="0" smtClean="0">
              <a:latin typeface="Calibri" charset="0"/>
              <a:ea typeface="Calibri" charset="0"/>
              <a:cs typeface="Calibri" charset="0"/>
            </a:rPr>
            <a:t>Restricción </a:t>
          </a:r>
          <a:r>
            <a:rPr lang="es-ES" sz="2200" b="0" dirty="0" smtClean="0">
              <a:latin typeface="Calibri" charset="0"/>
              <a:ea typeface="Calibri" charset="0"/>
              <a:cs typeface="Calibri" charset="0"/>
            </a:rPr>
            <a:t>comercial</a:t>
          </a:r>
        </a:p>
      </dgm:t>
    </dgm:pt>
    <dgm:pt modelId="{E8DCF8D2-9F90-4100-BCA4-3B612D92305F}" type="parTrans" cxnId="{8CB664D6-A8E6-48A3-A0F2-39A1342D538C}">
      <dgm:prSet/>
      <dgm:spPr/>
      <dgm:t>
        <a:bodyPr/>
        <a:lstStyle/>
        <a:p>
          <a:pPr algn="ctr"/>
          <a:endParaRPr lang="es-MX">
            <a:latin typeface="Arial Narrow" pitchFamily="34" charset="0"/>
          </a:endParaRPr>
        </a:p>
      </dgm:t>
    </dgm:pt>
    <dgm:pt modelId="{41E6BF8A-A6BB-4EEA-AF43-8143F8601560}" type="sibTrans" cxnId="{8CB664D6-A8E6-48A3-A0F2-39A1342D538C}">
      <dgm:prSet/>
      <dgm:spPr/>
      <dgm:t>
        <a:bodyPr/>
        <a:lstStyle/>
        <a:p>
          <a:pPr algn="ctr"/>
          <a:endParaRPr lang="es-MX">
            <a:latin typeface="Arial Narrow" pitchFamily="34" charset="0"/>
          </a:endParaRPr>
        </a:p>
      </dgm:t>
    </dgm:pt>
    <dgm:pt modelId="{8CBD5424-84E4-457C-8312-0AF296F25105}">
      <dgm:prSet phldrT="[Text]" custT="1"/>
      <dgm:spPr>
        <a:solidFill>
          <a:srgbClr val="92D050"/>
        </a:solidFill>
        <a:effectLst>
          <a:innerShdw blurRad="63500" dist="50800" dir="2700000">
            <a:prstClr val="black">
              <a:alpha val="50000"/>
            </a:prstClr>
          </a:innerShdw>
        </a:effectLst>
      </dgm:spPr>
      <dgm:t>
        <a:bodyPr/>
        <a:lstStyle/>
        <a:p>
          <a:pPr algn="ctr"/>
          <a:r>
            <a:rPr lang="es-MX" sz="2200" b="1" dirty="0">
              <a:latin typeface="Calibri" charset="0"/>
              <a:ea typeface="Calibri" charset="0"/>
              <a:cs typeface="Calibri" charset="0"/>
            </a:rPr>
            <a:t>II. </a:t>
          </a:r>
          <a:r>
            <a:rPr lang="es-MX" sz="2200" b="0" dirty="0">
              <a:latin typeface="Calibri" charset="0"/>
              <a:ea typeface="Calibri" charset="0"/>
              <a:cs typeface="Calibri" charset="0"/>
            </a:rPr>
            <a:t>Persigue un objetivo</a:t>
          </a:r>
          <a:r>
            <a:rPr lang="es-MX" sz="2200" b="0" baseline="0" dirty="0">
              <a:latin typeface="Calibri" charset="0"/>
              <a:ea typeface="Calibri" charset="0"/>
              <a:cs typeface="Calibri" charset="0"/>
            </a:rPr>
            <a:t> </a:t>
          </a:r>
          <a:r>
            <a:rPr lang="es-ES_tradnl" sz="2200" b="0" baseline="0" dirty="0" smtClean="0">
              <a:latin typeface="Calibri" charset="0"/>
              <a:ea typeface="Calibri" charset="0"/>
              <a:cs typeface="Calibri" charset="0"/>
            </a:rPr>
            <a:t>legítimo</a:t>
          </a:r>
          <a:endParaRPr lang="es-MX" sz="2200" b="0" dirty="0">
            <a:latin typeface="Calibri" charset="0"/>
            <a:ea typeface="Calibri" charset="0"/>
            <a:cs typeface="Calibri" charset="0"/>
          </a:endParaRPr>
        </a:p>
      </dgm:t>
    </dgm:pt>
    <dgm:pt modelId="{063C12B2-E92D-4DD0-B31E-BD5595E24F15}" type="parTrans" cxnId="{83975BD7-6863-4D73-A1A4-EF3AE03001A9}">
      <dgm:prSet/>
      <dgm:spPr/>
      <dgm:t>
        <a:bodyPr/>
        <a:lstStyle/>
        <a:p>
          <a:pPr algn="ctr"/>
          <a:endParaRPr lang="es-MX">
            <a:latin typeface="Arial Narrow" pitchFamily="34" charset="0"/>
          </a:endParaRPr>
        </a:p>
      </dgm:t>
    </dgm:pt>
    <dgm:pt modelId="{E284CABC-AB3F-441C-8804-6C8C35CE3B4E}" type="sibTrans" cxnId="{83975BD7-6863-4D73-A1A4-EF3AE03001A9}">
      <dgm:prSet/>
      <dgm:spPr/>
      <dgm:t>
        <a:bodyPr/>
        <a:lstStyle/>
        <a:p>
          <a:pPr algn="ctr"/>
          <a:endParaRPr lang="es-MX">
            <a:latin typeface="Arial Narrow" pitchFamily="34" charset="0"/>
          </a:endParaRPr>
        </a:p>
      </dgm:t>
    </dgm:pt>
    <dgm:pt modelId="{046CFE77-1921-2B4D-A6B4-9CEC2CF82593}">
      <dgm:prSet phldrT="[Text]" custT="1"/>
      <dgm:spPr>
        <a:solidFill>
          <a:srgbClr val="92D050"/>
        </a:solidFill>
        <a:effectLst>
          <a:innerShdw blurRad="63500" dist="50800" dir="2700000">
            <a:prstClr val="black">
              <a:alpha val="50000"/>
            </a:prstClr>
          </a:innerShdw>
        </a:effectLst>
      </dgm:spPr>
      <dgm:t>
        <a:bodyPr/>
        <a:lstStyle/>
        <a:p>
          <a:r>
            <a:rPr lang="es-MX" sz="2200" b="1" dirty="0" smtClean="0">
              <a:latin typeface="Calibri" charset="0"/>
              <a:ea typeface="Calibri" charset="0"/>
              <a:cs typeface="Calibri" charset="0"/>
            </a:rPr>
            <a:t>III. </a:t>
          </a:r>
          <a:r>
            <a:rPr lang="es-MX" sz="2200" b="0" dirty="0" smtClean="0">
              <a:latin typeface="Calibri" charset="0"/>
              <a:ea typeface="Calibri" charset="0"/>
              <a:cs typeface="Calibri" charset="0"/>
            </a:rPr>
            <a:t>No es </a:t>
          </a:r>
          <a:r>
            <a:rPr lang="es-ES_tradnl" sz="2200" b="0" dirty="0" smtClean="0">
              <a:latin typeface="Calibri" charset="0"/>
              <a:ea typeface="Calibri" charset="0"/>
              <a:cs typeface="Calibri" charset="0"/>
            </a:rPr>
            <a:t>más </a:t>
          </a:r>
          <a:r>
            <a:rPr lang="es-ES" sz="2200" b="0" dirty="0" smtClean="0">
              <a:latin typeface="Calibri" charset="0"/>
              <a:ea typeface="Calibri" charset="0"/>
              <a:cs typeface="Calibri" charset="0"/>
            </a:rPr>
            <a:t>restrictiva</a:t>
          </a:r>
          <a:r>
            <a:rPr lang="es-ES" sz="2200" b="0" baseline="0" dirty="0" smtClean="0">
              <a:latin typeface="Calibri" charset="0"/>
              <a:ea typeface="Calibri" charset="0"/>
              <a:cs typeface="Calibri" charset="0"/>
            </a:rPr>
            <a:t> al comercio de lo necesario</a:t>
          </a:r>
          <a:endParaRPr lang="es-MX" sz="2200" b="0" dirty="0" smtClean="0">
            <a:latin typeface="Calibri" charset="0"/>
            <a:ea typeface="Calibri" charset="0"/>
            <a:cs typeface="Calibri" charset="0"/>
          </a:endParaRPr>
        </a:p>
        <a:p>
          <a:r>
            <a:rPr lang="es-MX" sz="2200" b="0" dirty="0" smtClean="0">
              <a:latin typeface="Calibri" charset="0"/>
              <a:ea typeface="Calibri" charset="0"/>
              <a:cs typeface="Calibri" charset="0"/>
            </a:rPr>
            <a:t>(an</a:t>
          </a:r>
          <a:r>
            <a:rPr lang="es-ES" sz="2200" b="0" dirty="0" smtClean="0">
              <a:latin typeface="Calibri" charset="0"/>
              <a:ea typeface="Calibri" charset="0"/>
              <a:cs typeface="Calibri" charset="0"/>
            </a:rPr>
            <a:t>álisis de </a:t>
          </a:r>
          <a:r>
            <a:rPr lang="es-ES" sz="2200" b="0" u="sng" dirty="0" smtClean="0">
              <a:latin typeface="Calibri" charset="0"/>
              <a:ea typeface="Calibri" charset="0"/>
              <a:cs typeface="Calibri" charset="0"/>
            </a:rPr>
            <a:t>dos pasos</a:t>
          </a:r>
          <a:r>
            <a:rPr lang="es-MX" sz="2200" b="0" dirty="0" smtClean="0">
              <a:latin typeface="Calibri" charset="0"/>
              <a:ea typeface="Calibri" charset="0"/>
              <a:cs typeface="Calibri" charset="0"/>
            </a:rPr>
            <a:t>)</a:t>
          </a:r>
          <a:endParaRPr lang="es-MX" sz="2200" b="1" dirty="0">
            <a:latin typeface="Calibri" charset="0"/>
            <a:ea typeface="Calibri" charset="0"/>
            <a:cs typeface="Calibri" charset="0"/>
          </a:endParaRPr>
        </a:p>
      </dgm:t>
    </dgm:pt>
    <dgm:pt modelId="{9E5DFB31-83AF-0C44-A66F-D62F6A36F5CE}" type="parTrans" cxnId="{EFB5E240-FAA2-894F-A453-AE8FA6047FEE}">
      <dgm:prSet/>
      <dgm:spPr/>
      <dgm:t>
        <a:bodyPr/>
        <a:lstStyle/>
        <a:p>
          <a:endParaRPr lang="es-ES">
            <a:latin typeface="Arial Narrow" pitchFamily="34" charset="0"/>
          </a:endParaRPr>
        </a:p>
      </dgm:t>
    </dgm:pt>
    <dgm:pt modelId="{024D6272-EB86-2E4F-A50E-AE5952179815}" type="sibTrans" cxnId="{EFB5E240-FAA2-894F-A453-AE8FA6047FEE}">
      <dgm:prSet/>
      <dgm:spPr/>
      <dgm:t>
        <a:bodyPr/>
        <a:lstStyle/>
        <a:p>
          <a:endParaRPr lang="es-ES">
            <a:latin typeface="Arial Narrow" pitchFamily="34" charset="0"/>
          </a:endParaRPr>
        </a:p>
      </dgm:t>
    </dgm:pt>
    <dgm:pt modelId="{187DE691-4CF4-496E-91DC-21670995B855}" type="pres">
      <dgm:prSet presAssocID="{13584D86-A111-4067-89A7-A6D878CD4E83}" presName="Name0" presStyleCnt="0">
        <dgm:presLayoutVars>
          <dgm:chPref val="1"/>
          <dgm:dir/>
          <dgm:animOne val="branch"/>
          <dgm:animLvl val="lvl"/>
          <dgm:resizeHandles/>
        </dgm:presLayoutVars>
      </dgm:prSet>
      <dgm:spPr/>
      <dgm:t>
        <a:bodyPr/>
        <a:lstStyle/>
        <a:p>
          <a:endParaRPr lang="es-ES"/>
        </a:p>
      </dgm:t>
    </dgm:pt>
    <dgm:pt modelId="{5C3CD2B2-62ED-4EB3-BB27-D75673FB4643}" type="pres">
      <dgm:prSet presAssocID="{7D3C7010-9C61-448C-BC44-5BA53552CEC7}" presName="vertOne" presStyleCnt="0"/>
      <dgm:spPr/>
      <dgm:t>
        <a:bodyPr/>
        <a:lstStyle/>
        <a:p>
          <a:endParaRPr lang="es-ES"/>
        </a:p>
      </dgm:t>
    </dgm:pt>
    <dgm:pt modelId="{A0C436D4-E590-4E88-A77C-B8D5406A93C0}" type="pres">
      <dgm:prSet presAssocID="{7D3C7010-9C61-448C-BC44-5BA53552CEC7}" presName="txOne" presStyleLbl="node0" presStyleIdx="0" presStyleCnt="1" custScaleY="60572" custLinFactNeighborX="391" custLinFactNeighborY="-33044">
        <dgm:presLayoutVars>
          <dgm:chPref val="3"/>
        </dgm:presLayoutVars>
      </dgm:prSet>
      <dgm:spPr/>
      <dgm:t>
        <a:bodyPr/>
        <a:lstStyle/>
        <a:p>
          <a:endParaRPr lang="es-ES"/>
        </a:p>
      </dgm:t>
    </dgm:pt>
    <dgm:pt modelId="{ACD13893-80D8-4A78-9080-0ADFA870C3F9}" type="pres">
      <dgm:prSet presAssocID="{7D3C7010-9C61-448C-BC44-5BA53552CEC7}" presName="parTransOne" presStyleCnt="0"/>
      <dgm:spPr/>
      <dgm:t>
        <a:bodyPr/>
        <a:lstStyle/>
        <a:p>
          <a:endParaRPr lang="es-ES"/>
        </a:p>
      </dgm:t>
    </dgm:pt>
    <dgm:pt modelId="{46F222B6-F5B3-48EF-88FA-63FBE19C2946}" type="pres">
      <dgm:prSet presAssocID="{7D3C7010-9C61-448C-BC44-5BA53552CEC7}" presName="horzOne" presStyleCnt="0"/>
      <dgm:spPr/>
      <dgm:t>
        <a:bodyPr/>
        <a:lstStyle/>
        <a:p>
          <a:endParaRPr lang="es-ES"/>
        </a:p>
      </dgm:t>
    </dgm:pt>
    <dgm:pt modelId="{5EDBAC52-BA2B-472E-9516-367950C76E47}" type="pres">
      <dgm:prSet presAssocID="{BFF2FC12-F5F3-44E4-ADB2-F50F1334052A}" presName="vertTwo" presStyleCnt="0"/>
      <dgm:spPr/>
      <dgm:t>
        <a:bodyPr/>
        <a:lstStyle/>
        <a:p>
          <a:endParaRPr lang="es-ES"/>
        </a:p>
      </dgm:t>
    </dgm:pt>
    <dgm:pt modelId="{E7D8A62E-63E9-45D7-B8FB-DC13E608CCFA}" type="pres">
      <dgm:prSet presAssocID="{BFF2FC12-F5F3-44E4-ADB2-F50F1334052A}" presName="txTwo" presStyleLbl="node2" presStyleIdx="0" presStyleCnt="3" custScaleX="98785" custScaleY="55949">
        <dgm:presLayoutVars>
          <dgm:chPref val="3"/>
        </dgm:presLayoutVars>
      </dgm:prSet>
      <dgm:spPr/>
      <dgm:t>
        <a:bodyPr/>
        <a:lstStyle/>
        <a:p>
          <a:endParaRPr lang="es-ES"/>
        </a:p>
      </dgm:t>
    </dgm:pt>
    <dgm:pt modelId="{D8A81C60-ECF4-4BAD-A44E-37791F238059}" type="pres">
      <dgm:prSet presAssocID="{BFF2FC12-F5F3-44E4-ADB2-F50F1334052A}" presName="horzTwo" presStyleCnt="0"/>
      <dgm:spPr/>
      <dgm:t>
        <a:bodyPr/>
        <a:lstStyle/>
        <a:p>
          <a:endParaRPr lang="es-ES"/>
        </a:p>
      </dgm:t>
    </dgm:pt>
    <dgm:pt modelId="{13BCC421-19D6-4270-8823-5EB82B7BFDB1}" type="pres">
      <dgm:prSet presAssocID="{41E6BF8A-A6BB-4EEA-AF43-8143F8601560}" presName="sibSpaceTwo" presStyleCnt="0"/>
      <dgm:spPr/>
      <dgm:t>
        <a:bodyPr/>
        <a:lstStyle/>
        <a:p>
          <a:endParaRPr lang="es-ES"/>
        </a:p>
      </dgm:t>
    </dgm:pt>
    <dgm:pt modelId="{111F08E2-45DF-4B0E-B59D-2F030FCD2C68}" type="pres">
      <dgm:prSet presAssocID="{8CBD5424-84E4-457C-8312-0AF296F25105}" presName="vertTwo" presStyleCnt="0"/>
      <dgm:spPr/>
      <dgm:t>
        <a:bodyPr/>
        <a:lstStyle/>
        <a:p>
          <a:endParaRPr lang="es-ES"/>
        </a:p>
      </dgm:t>
    </dgm:pt>
    <dgm:pt modelId="{85B07C9B-762B-48F3-B72F-16D9FC687797}" type="pres">
      <dgm:prSet presAssocID="{8CBD5424-84E4-457C-8312-0AF296F25105}" presName="txTwo" presStyleLbl="node2" presStyleIdx="1" presStyleCnt="3" custScaleY="55608">
        <dgm:presLayoutVars>
          <dgm:chPref val="3"/>
        </dgm:presLayoutVars>
      </dgm:prSet>
      <dgm:spPr/>
      <dgm:t>
        <a:bodyPr/>
        <a:lstStyle/>
        <a:p>
          <a:endParaRPr lang="es-ES"/>
        </a:p>
      </dgm:t>
    </dgm:pt>
    <dgm:pt modelId="{88DEAAE2-F786-4D37-9917-D1ACB2A65761}" type="pres">
      <dgm:prSet presAssocID="{8CBD5424-84E4-457C-8312-0AF296F25105}" presName="horzTwo" presStyleCnt="0"/>
      <dgm:spPr/>
      <dgm:t>
        <a:bodyPr/>
        <a:lstStyle/>
        <a:p>
          <a:endParaRPr lang="es-ES"/>
        </a:p>
      </dgm:t>
    </dgm:pt>
    <dgm:pt modelId="{ED29B51D-BCCD-4F14-93DF-40AF8A46FB59}" type="pres">
      <dgm:prSet presAssocID="{E284CABC-AB3F-441C-8804-6C8C35CE3B4E}" presName="sibSpaceTwo" presStyleCnt="0"/>
      <dgm:spPr/>
      <dgm:t>
        <a:bodyPr/>
        <a:lstStyle/>
        <a:p>
          <a:endParaRPr lang="es-ES"/>
        </a:p>
      </dgm:t>
    </dgm:pt>
    <dgm:pt modelId="{CD262F04-498B-4141-919F-D8F2501296BE}" type="pres">
      <dgm:prSet presAssocID="{046CFE77-1921-2B4D-A6B4-9CEC2CF82593}" presName="vertTwo" presStyleCnt="0"/>
      <dgm:spPr/>
      <dgm:t>
        <a:bodyPr/>
        <a:lstStyle/>
        <a:p>
          <a:endParaRPr lang="es-ES"/>
        </a:p>
      </dgm:t>
    </dgm:pt>
    <dgm:pt modelId="{A8EA0FBB-A261-CE4E-8816-0EF3367F1D1C}" type="pres">
      <dgm:prSet presAssocID="{046CFE77-1921-2B4D-A6B4-9CEC2CF82593}" presName="txTwo" presStyleLbl="node2" presStyleIdx="2" presStyleCnt="3" custScaleY="55608">
        <dgm:presLayoutVars>
          <dgm:chPref val="3"/>
        </dgm:presLayoutVars>
      </dgm:prSet>
      <dgm:spPr/>
      <dgm:t>
        <a:bodyPr/>
        <a:lstStyle/>
        <a:p>
          <a:endParaRPr lang="es-ES"/>
        </a:p>
      </dgm:t>
    </dgm:pt>
    <dgm:pt modelId="{B4494383-A924-E94B-822E-8221C21D9FD7}" type="pres">
      <dgm:prSet presAssocID="{046CFE77-1921-2B4D-A6B4-9CEC2CF82593}" presName="horzTwo" presStyleCnt="0"/>
      <dgm:spPr/>
      <dgm:t>
        <a:bodyPr/>
        <a:lstStyle/>
        <a:p>
          <a:endParaRPr lang="es-ES"/>
        </a:p>
      </dgm:t>
    </dgm:pt>
  </dgm:ptLst>
  <dgm:cxnLst>
    <dgm:cxn modelId="{2D283CC2-369A-164D-BE2F-67E8C38FEB17}" type="presOf" srcId="{046CFE77-1921-2B4D-A6B4-9CEC2CF82593}" destId="{A8EA0FBB-A261-CE4E-8816-0EF3367F1D1C}" srcOrd="0" destOrd="0" presId="urn:microsoft.com/office/officeart/2005/8/layout/hierarchy4"/>
    <dgm:cxn modelId="{8CB664D6-A8E6-48A3-A0F2-39A1342D538C}" srcId="{7D3C7010-9C61-448C-BC44-5BA53552CEC7}" destId="{BFF2FC12-F5F3-44E4-ADB2-F50F1334052A}" srcOrd="0" destOrd="0" parTransId="{E8DCF8D2-9F90-4100-BCA4-3B612D92305F}" sibTransId="{41E6BF8A-A6BB-4EEA-AF43-8143F8601560}"/>
    <dgm:cxn modelId="{EC57CE9C-5B6B-DB43-B326-7E481DBC7F3B}" type="presOf" srcId="{7D3C7010-9C61-448C-BC44-5BA53552CEC7}" destId="{A0C436D4-E590-4E88-A77C-B8D5406A93C0}" srcOrd="0" destOrd="0" presId="urn:microsoft.com/office/officeart/2005/8/layout/hierarchy4"/>
    <dgm:cxn modelId="{C13DA9E6-3F05-BA49-8F51-A24067803476}" type="presOf" srcId="{13584D86-A111-4067-89A7-A6D878CD4E83}" destId="{187DE691-4CF4-496E-91DC-21670995B855}" srcOrd="0" destOrd="0" presId="urn:microsoft.com/office/officeart/2005/8/layout/hierarchy4"/>
    <dgm:cxn modelId="{EFB5E240-FAA2-894F-A453-AE8FA6047FEE}" srcId="{7D3C7010-9C61-448C-BC44-5BA53552CEC7}" destId="{046CFE77-1921-2B4D-A6B4-9CEC2CF82593}" srcOrd="2" destOrd="0" parTransId="{9E5DFB31-83AF-0C44-A66F-D62F6A36F5CE}" sibTransId="{024D6272-EB86-2E4F-A50E-AE5952179815}"/>
    <dgm:cxn modelId="{83975BD7-6863-4D73-A1A4-EF3AE03001A9}" srcId="{7D3C7010-9C61-448C-BC44-5BA53552CEC7}" destId="{8CBD5424-84E4-457C-8312-0AF296F25105}" srcOrd="1" destOrd="0" parTransId="{063C12B2-E92D-4DD0-B31E-BD5595E24F15}" sibTransId="{E284CABC-AB3F-441C-8804-6C8C35CE3B4E}"/>
    <dgm:cxn modelId="{1445A548-FF08-4240-9A18-F9B87B0CD2F6}" type="presOf" srcId="{BFF2FC12-F5F3-44E4-ADB2-F50F1334052A}" destId="{E7D8A62E-63E9-45D7-B8FB-DC13E608CCFA}" srcOrd="0" destOrd="0" presId="urn:microsoft.com/office/officeart/2005/8/layout/hierarchy4"/>
    <dgm:cxn modelId="{5649C255-E7F1-AF4C-A9C5-80810C2C6AD0}" type="presOf" srcId="{8CBD5424-84E4-457C-8312-0AF296F25105}" destId="{85B07C9B-762B-48F3-B72F-16D9FC687797}" srcOrd="0" destOrd="0" presId="urn:microsoft.com/office/officeart/2005/8/layout/hierarchy4"/>
    <dgm:cxn modelId="{56D959FC-9F1B-434E-86FC-C17A467BBEE5}" srcId="{13584D86-A111-4067-89A7-A6D878CD4E83}" destId="{7D3C7010-9C61-448C-BC44-5BA53552CEC7}" srcOrd="0" destOrd="0" parTransId="{C8959CC3-1E02-4BFF-9883-FA481B5D1EF9}" sibTransId="{502B0DE7-85BE-402F-A643-12CEDCC51314}"/>
    <dgm:cxn modelId="{C599A106-ADDF-D249-B464-6E4CCC70C528}" type="presParOf" srcId="{187DE691-4CF4-496E-91DC-21670995B855}" destId="{5C3CD2B2-62ED-4EB3-BB27-D75673FB4643}" srcOrd="0" destOrd="0" presId="urn:microsoft.com/office/officeart/2005/8/layout/hierarchy4"/>
    <dgm:cxn modelId="{A50ED1C6-A71E-D24D-B722-2F0DAEA5E76B}" type="presParOf" srcId="{5C3CD2B2-62ED-4EB3-BB27-D75673FB4643}" destId="{A0C436D4-E590-4E88-A77C-B8D5406A93C0}" srcOrd="0" destOrd="0" presId="urn:microsoft.com/office/officeart/2005/8/layout/hierarchy4"/>
    <dgm:cxn modelId="{BDCCB7C4-0B88-0B44-A0AE-92354BA19D1B}" type="presParOf" srcId="{5C3CD2B2-62ED-4EB3-BB27-D75673FB4643}" destId="{ACD13893-80D8-4A78-9080-0ADFA870C3F9}" srcOrd="1" destOrd="0" presId="urn:microsoft.com/office/officeart/2005/8/layout/hierarchy4"/>
    <dgm:cxn modelId="{5596899B-4CAD-9341-9410-3EC96482F77E}" type="presParOf" srcId="{5C3CD2B2-62ED-4EB3-BB27-D75673FB4643}" destId="{46F222B6-F5B3-48EF-88FA-63FBE19C2946}" srcOrd="2" destOrd="0" presId="urn:microsoft.com/office/officeart/2005/8/layout/hierarchy4"/>
    <dgm:cxn modelId="{953E8B65-340E-1842-ADE1-7DB969E24648}" type="presParOf" srcId="{46F222B6-F5B3-48EF-88FA-63FBE19C2946}" destId="{5EDBAC52-BA2B-472E-9516-367950C76E47}" srcOrd="0" destOrd="0" presId="urn:microsoft.com/office/officeart/2005/8/layout/hierarchy4"/>
    <dgm:cxn modelId="{D59435E1-2A31-1F4B-B6E6-071C40953673}" type="presParOf" srcId="{5EDBAC52-BA2B-472E-9516-367950C76E47}" destId="{E7D8A62E-63E9-45D7-B8FB-DC13E608CCFA}" srcOrd="0" destOrd="0" presId="urn:microsoft.com/office/officeart/2005/8/layout/hierarchy4"/>
    <dgm:cxn modelId="{092C1F75-4441-C94D-8865-DCE8385F65C1}" type="presParOf" srcId="{5EDBAC52-BA2B-472E-9516-367950C76E47}" destId="{D8A81C60-ECF4-4BAD-A44E-37791F238059}" srcOrd="1" destOrd="0" presId="urn:microsoft.com/office/officeart/2005/8/layout/hierarchy4"/>
    <dgm:cxn modelId="{99D3FCE5-82EC-F142-830A-1F30D7AE19AF}" type="presParOf" srcId="{46F222B6-F5B3-48EF-88FA-63FBE19C2946}" destId="{13BCC421-19D6-4270-8823-5EB82B7BFDB1}" srcOrd="1" destOrd="0" presId="urn:microsoft.com/office/officeart/2005/8/layout/hierarchy4"/>
    <dgm:cxn modelId="{FC7E86ED-DE53-2943-9F1A-48565229D04A}" type="presParOf" srcId="{46F222B6-F5B3-48EF-88FA-63FBE19C2946}" destId="{111F08E2-45DF-4B0E-B59D-2F030FCD2C68}" srcOrd="2" destOrd="0" presId="urn:microsoft.com/office/officeart/2005/8/layout/hierarchy4"/>
    <dgm:cxn modelId="{EA22108C-EF01-0F4B-A709-2AB16084CB2A}" type="presParOf" srcId="{111F08E2-45DF-4B0E-B59D-2F030FCD2C68}" destId="{85B07C9B-762B-48F3-B72F-16D9FC687797}" srcOrd="0" destOrd="0" presId="urn:microsoft.com/office/officeart/2005/8/layout/hierarchy4"/>
    <dgm:cxn modelId="{E4D0D3C9-A4BD-5B44-AECF-CA05CF91C6BC}" type="presParOf" srcId="{111F08E2-45DF-4B0E-B59D-2F030FCD2C68}" destId="{88DEAAE2-F786-4D37-9917-D1ACB2A65761}" srcOrd="1" destOrd="0" presId="urn:microsoft.com/office/officeart/2005/8/layout/hierarchy4"/>
    <dgm:cxn modelId="{CDE25F86-EBD4-0942-B3F8-688FBB9C2078}" type="presParOf" srcId="{46F222B6-F5B3-48EF-88FA-63FBE19C2946}" destId="{ED29B51D-BCCD-4F14-93DF-40AF8A46FB59}" srcOrd="3" destOrd="0" presId="urn:microsoft.com/office/officeart/2005/8/layout/hierarchy4"/>
    <dgm:cxn modelId="{5E8F2274-EF29-F648-A9B3-8FB0F88D17FF}" type="presParOf" srcId="{46F222B6-F5B3-48EF-88FA-63FBE19C2946}" destId="{CD262F04-498B-4141-919F-D8F2501296BE}" srcOrd="4" destOrd="0" presId="urn:microsoft.com/office/officeart/2005/8/layout/hierarchy4"/>
    <dgm:cxn modelId="{031A5901-708A-344A-8C23-819D4965A97B}" type="presParOf" srcId="{CD262F04-498B-4141-919F-D8F2501296BE}" destId="{A8EA0FBB-A261-CE4E-8816-0EF3367F1D1C}" srcOrd="0" destOrd="0" presId="urn:microsoft.com/office/officeart/2005/8/layout/hierarchy4"/>
    <dgm:cxn modelId="{256F0BC0-47C7-034F-B26D-9CFD6E538706}" type="presParOf" srcId="{CD262F04-498B-4141-919F-D8F2501296BE}" destId="{B4494383-A924-E94B-822E-8221C21D9FD7}"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584D86-A111-4067-89A7-A6D878CD4E83}"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MX"/>
        </a:p>
      </dgm:t>
    </dgm:pt>
    <dgm:pt modelId="{D7B2A583-370D-C34D-9B2F-0466D05D3733}">
      <dgm:prSet phldrT="[Text]" custT="1"/>
      <dgm:spPr>
        <a:solidFill>
          <a:srgbClr val="92D050"/>
        </a:solidFill>
        <a:effectLst>
          <a:innerShdw blurRad="63500" dist="50800" dir="2700000">
            <a:prstClr val="black">
              <a:alpha val="50000"/>
            </a:prstClr>
          </a:innerShdw>
        </a:effectLst>
      </dgm:spPr>
      <dgm:t>
        <a:bodyPr/>
        <a:lstStyle/>
        <a:p>
          <a:pPr algn="ctr"/>
          <a:r>
            <a:rPr lang="es-MX" sz="2200" b="1" dirty="0" smtClean="0">
              <a:latin typeface="Calibri" charset="0"/>
              <a:ea typeface="Calibri" charset="0"/>
              <a:cs typeface="Calibri" charset="0"/>
            </a:rPr>
            <a:t>I. </a:t>
          </a:r>
          <a:r>
            <a:rPr lang="es-ES_tradnl" sz="2200" b="1" dirty="0" smtClean="0">
              <a:latin typeface="Calibri" charset="0"/>
              <a:ea typeface="Calibri" charset="0"/>
              <a:cs typeface="Calibri" charset="0"/>
            </a:rPr>
            <a:t>Restrictivo del </a:t>
          </a:r>
          <a:r>
            <a:rPr lang="es-ES" sz="2200" b="1" dirty="0" smtClean="0">
              <a:latin typeface="Calibri" charset="0"/>
              <a:ea typeface="Calibri" charset="0"/>
              <a:cs typeface="Calibri" charset="0"/>
            </a:rPr>
            <a:t>comercio</a:t>
          </a:r>
          <a:endParaRPr lang="es-MX" sz="2200" b="1" dirty="0">
            <a:latin typeface="Calibri" charset="0"/>
            <a:ea typeface="Calibri" charset="0"/>
            <a:cs typeface="Calibri" charset="0"/>
          </a:endParaRPr>
        </a:p>
      </dgm:t>
    </dgm:pt>
    <dgm:pt modelId="{C747A759-1437-3A4E-BB7A-4902E4635AFD}" type="parTrans" cxnId="{7EE1D798-9080-5D43-8D2B-963AF0D5E5E9}">
      <dgm:prSet/>
      <dgm:spPr/>
      <dgm:t>
        <a:bodyPr/>
        <a:lstStyle/>
        <a:p>
          <a:endParaRPr lang="es-ES">
            <a:latin typeface="Arial Narrow" pitchFamily="34" charset="0"/>
          </a:endParaRPr>
        </a:p>
      </dgm:t>
    </dgm:pt>
    <dgm:pt modelId="{5139CD1C-E425-D04B-B6B2-F4FC84F3BDC3}" type="sibTrans" cxnId="{7EE1D798-9080-5D43-8D2B-963AF0D5E5E9}">
      <dgm:prSet/>
      <dgm:spPr/>
      <dgm:t>
        <a:bodyPr/>
        <a:lstStyle/>
        <a:p>
          <a:endParaRPr lang="es-ES">
            <a:latin typeface="Arial Narrow" pitchFamily="34" charset="0"/>
          </a:endParaRPr>
        </a:p>
      </dgm:t>
    </dgm:pt>
    <dgm:pt modelId="{B7610542-CFCE-7D44-A7D4-DC5E998E495D}">
      <dgm:prSet custT="1"/>
      <dgm:spPr>
        <a:solidFill>
          <a:srgbClr val="00B0F0"/>
        </a:solidFill>
      </dgm:spPr>
      <dgm:t>
        <a:bodyPr/>
        <a:lstStyle/>
        <a:p>
          <a:r>
            <a:rPr lang="es-ES_tradnl" sz="2400" dirty="0" smtClean="0">
              <a:latin typeface="Calibri" charset="0"/>
              <a:ea typeface="Calibri" charset="0"/>
              <a:cs typeface="Calibri" charset="0"/>
            </a:rPr>
            <a:t>Que tiene un efecto limitador en el comercio</a:t>
          </a:r>
        </a:p>
        <a:p>
          <a:r>
            <a:rPr lang="es-ES_tradnl" sz="2000" dirty="0" smtClean="0">
              <a:latin typeface="Calibri" charset="0"/>
              <a:ea typeface="Calibri" charset="0"/>
              <a:cs typeface="Calibri" charset="0"/>
            </a:rPr>
            <a:t> (no</a:t>
          </a:r>
          <a:r>
            <a:rPr lang="es-ES_tradnl" sz="2000" baseline="0" dirty="0" smtClean="0">
              <a:latin typeface="Calibri" charset="0"/>
              <a:ea typeface="Calibri" charset="0"/>
              <a:cs typeface="Calibri" charset="0"/>
            </a:rPr>
            <a:t> requiere efectos reales, ya que protege oportunidades de competencia)</a:t>
          </a:r>
          <a:endParaRPr lang="es-ES_tradnl" sz="2000" dirty="0">
            <a:latin typeface="Calibri" charset="0"/>
            <a:ea typeface="Calibri" charset="0"/>
            <a:cs typeface="Calibri" charset="0"/>
          </a:endParaRPr>
        </a:p>
      </dgm:t>
    </dgm:pt>
    <dgm:pt modelId="{73B29FD9-5C5C-C14F-872B-57452DF5B5FC}" type="parTrans" cxnId="{AF3D4F96-177C-494C-AFCC-316E0B82AA5D}">
      <dgm:prSet/>
      <dgm:spPr/>
      <dgm:t>
        <a:bodyPr/>
        <a:lstStyle/>
        <a:p>
          <a:endParaRPr lang="es-ES_tradnl"/>
        </a:p>
      </dgm:t>
    </dgm:pt>
    <dgm:pt modelId="{8E74AEA4-A21C-EA4E-BE17-099716CA73CF}" type="sibTrans" cxnId="{AF3D4F96-177C-494C-AFCC-316E0B82AA5D}">
      <dgm:prSet/>
      <dgm:spPr/>
      <dgm:t>
        <a:bodyPr/>
        <a:lstStyle/>
        <a:p>
          <a:endParaRPr lang="es-ES_tradnl"/>
        </a:p>
      </dgm:t>
    </dgm:pt>
    <dgm:pt modelId="{187DE691-4CF4-496E-91DC-21670995B855}" type="pres">
      <dgm:prSet presAssocID="{13584D86-A111-4067-89A7-A6D878CD4E83}" presName="Name0" presStyleCnt="0">
        <dgm:presLayoutVars>
          <dgm:chPref val="1"/>
          <dgm:dir/>
          <dgm:animOne val="branch"/>
          <dgm:animLvl val="lvl"/>
          <dgm:resizeHandles/>
        </dgm:presLayoutVars>
      </dgm:prSet>
      <dgm:spPr/>
      <dgm:t>
        <a:bodyPr/>
        <a:lstStyle/>
        <a:p>
          <a:endParaRPr lang="es-ES"/>
        </a:p>
      </dgm:t>
    </dgm:pt>
    <dgm:pt modelId="{0BCF1368-D119-864A-A360-4719D30DC4A3}" type="pres">
      <dgm:prSet presAssocID="{D7B2A583-370D-C34D-9B2F-0466D05D3733}" presName="vertOne" presStyleCnt="0"/>
      <dgm:spPr/>
      <dgm:t>
        <a:bodyPr/>
        <a:lstStyle/>
        <a:p>
          <a:endParaRPr lang="es-ES"/>
        </a:p>
      </dgm:t>
    </dgm:pt>
    <dgm:pt modelId="{A75D1672-50C9-364A-BFB6-F3ECD8BA48BA}" type="pres">
      <dgm:prSet presAssocID="{D7B2A583-370D-C34D-9B2F-0466D05D3733}" presName="txOne" presStyleLbl="node0" presStyleIdx="0" presStyleCnt="1">
        <dgm:presLayoutVars>
          <dgm:chPref val="3"/>
        </dgm:presLayoutVars>
      </dgm:prSet>
      <dgm:spPr>
        <a:prstGeom prst="rect">
          <a:avLst/>
        </a:prstGeom>
      </dgm:spPr>
      <dgm:t>
        <a:bodyPr/>
        <a:lstStyle/>
        <a:p>
          <a:endParaRPr lang="es-ES"/>
        </a:p>
      </dgm:t>
    </dgm:pt>
    <dgm:pt modelId="{988E279D-0362-4B4B-B039-D3F883784594}" type="pres">
      <dgm:prSet presAssocID="{D7B2A583-370D-C34D-9B2F-0466D05D3733}" presName="parTransOne" presStyleCnt="0"/>
      <dgm:spPr/>
    </dgm:pt>
    <dgm:pt modelId="{4B8A1BD5-CED8-4B43-B321-861CE91B8842}" type="pres">
      <dgm:prSet presAssocID="{D7B2A583-370D-C34D-9B2F-0466D05D3733}" presName="horzOne" presStyleCnt="0"/>
      <dgm:spPr/>
      <dgm:t>
        <a:bodyPr/>
        <a:lstStyle/>
        <a:p>
          <a:endParaRPr lang="es-ES"/>
        </a:p>
      </dgm:t>
    </dgm:pt>
    <dgm:pt modelId="{47E817F5-2C2B-4341-81D2-45B3819E776C}" type="pres">
      <dgm:prSet presAssocID="{B7610542-CFCE-7D44-A7D4-DC5E998E495D}" presName="vertTwo" presStyleCnt="0"/>
      <dgm:spPr/>
    </dgm:pt>
    <dgm:pt modelId="{D4DFE181-D331-704B-AC80-99E4AF9FCDEB}" type="pres">
      <dgm:prSet presAssocID="{B7610542-CFCE-7D44-A7D4-DC5E998E495D}" presName="txTwo" presStyleLbl="node2" presStyleIdx="0" presStyleCnt="1" custScaleY="155376">
        <dgm:presLayoutVars>
          <dgm:chPref val="3"/>
        </dgm:presLayoutVars>
      </dgm:prSet>
      <dgm:spPr/>
      <dgm:t>
        <a:bodyPr/>
        <a:lstStyle/>
        <a:p>
          <a:endParaRPr lang="es-ES_tradnl"/>
        </a:p>
      </dgm:t>
    </dgm:pt>
    <dgm:pt modelId="{CFF5BDE9-D5B5-8C4C-A3B8-E36309D5EA2B}" type="pres">
      <dgm:prSet presAssocID="{B7610542-CFCE-7D44-A7D4-DC5E998E495D}" presName="horzTwo" presStyleCnt="0"/>
      <dgm:spPr/>
    </dgm:pt>
  </dgm:ptLst>
  <dgm:cxnLst>
    <dgm:cxn modelId="{EA116C11-18C5-EE4F-8AC4-56E9489CCDE6}" type="presOf" srcId="{D7B2A583-370D-C34D-9B2F-0466D05D3733}" destId="{A75D1672-50C9-364A-BFB6-F3ECD8BA48BA}" srcOrd="0" destOrd="0" presId="urn:microsoft.com/office/officeart/2005/8/layout/hierarchy4"/>
    <dgm:cxn modelId="{7EE1D798-9080-5D43-8D2B-963AF0D5E5E9}" srcId="{13584D86-A111-4067-89A7-A6D878CD4E83}" destId="{D7B2A583-370D-C34D-9B2F-0466D05D3733}" srcOrd="0" destOrd="0" parTransId="{C747A759-1437-3A4E-BB7A-4902E4635AFD}" sibTransId="{5139CD1C-E425-D04B-B6B2-F4FC84F3BDC3}"/>
    <dgm:cxn modelId="{6405995E-18AA-6E4D-9D40-746D83F08335}" type="presOf" srcId="{B7610542-CFCE-7D44-A7D4-DC5E998E495D}" destId="{D4DFE181-D331-704B-AC80-99E4AF9FCDEB}" srcOrd="0" destOrd="0" presId="urn:microsoft.com/office/officeart/2005/8/layout/hierarchy4"/>
    <dgm:cxn modelId="{AF3D4F96-177C-494C-AFCC-316E0B82AA5D}" srcId="{D7B2A583-370D-C34D-9B2F-0466D05D3733}" destId="{B7610542-CFCE-7D44-A7D4-DC5E998E495D}" srcOrd="0" destOrd="0" parTransId="{73B29FD9-5C5C-C14F-872B-57452DF5B5FC}" sibTransId="{8E74AEA4-A21C-EA4E-BE17-099716CA73CF}"/>
    <dgm:cxn modelId="{A6B6F0E4-CD2D-2A45-ADCB-DB15EF8638EF}" type="presOf" srcId="{13584D86-A111-4067-89A7-A6D878CD4E83}" destId="{187DE691-4CF4-496E-91DC-21670995B855}" srcOrd="0" destOrd="0" presId="urn:microsoft.com/office/officeart/2005/8/layout/hierarchy4"/>
    <dgm:cxn modelId="{0030686D-3DFB-6341-A5AA-386FB474C1C7}" type="presParOf" srcId="{187DE691-4CF4-496E-91DC-21670995B855}" destId="{0BCF1368-D119-864A-A360-4719D30DC4A3}" srcOrd="0" destOrd="0" presId="urn:microsoft.com/office/officeart/2005/8/layout/hierarchy4"/>
    <dgm:cxn modelId="{60C485DD-5E5B-8C48-8FF7-CD8236426A37}" type="presParOf" srcId="{0BCF1368-D119-864A-A360-4719D30DC4A3}" destId="{A75D1672-50C9-364A-BFB6-F3ECD8BA48BA}" srcOrd="0" destOrd="0" presId="urn:microsoft.com/office/officeart/2005/8/layout/hierarchy4"/>
    <dgm:cxn modelId="{9F8242D2-4B8B-444F-B247-FD109F6288AC}" type="presParOf" srcId="{0BCF1368-D119-864A-A360-4719D30DC4A3}" destId="{988E279D-0362-4B4B-B039-D3F883784594}" srcOrd="1" destOrd="0" presId="urn:microsoft.com/office/officeart/2005/8/layout/hierarchy4"/>
    <dgm:cxn modelId="{ABDA7397-C2E2-0B4E-8CDD-DC37C3E374F9}" type="presParOf" srcId="{0BCF1368-D119-864A-A360-4719D30DC4A3}" destId="{4B8A1BD5-CED8-4B43-B321-861CE91B8842}" srcOrd="2" destOrd="0" presId="urn:microsoft.com/office/officeart/2005/8/layout/hierarchy4"/>
    <dgm:cxn modelId="{D849E31E-E676-084B-87C5-C9478C74455D}" type="presParOf" srcId="{4B8A1BD5-CED8-4B43-B321-861CE91B8842}" destId="{47E817F5-2C2B-4341-81D2-45B3819E776C}" srcOrd="0" destOrd="0" presId="urn:microsoft.com/office/officeart/2005/8/layout/hierarchy4"/>
    <dgm:cxn modelId="{74D06345-731C-C440-A1E8-7F57D52A9B1C}" type="presParOf" srcId="{47E817F5-2C2B-4341-81D2-45B3819E776C}" destId="{D4DFE181-D331-704B-AC80-99E4AF9FCDEB}" srcOrd="0" destOrd="0" presId="urn:microsoft.com/office/officeart/2005/8/layout/hierarchy4"/>
    <dgm:cxn modelId="{7C1716DC-4CF9-EC44-867F-91AE1F3CA045}" type="presParOf" srcId="{47E817F5-2C2B-4341-81D2-45B3819E776C}" destId="{CFF5BDE9-D5B5-8C4C-A3B8-E36309D5EA2B}" srcOrd="1" destOrd="0" presId="urn:microsoft.com/office/officeart/2005/8/layout/hierarchy4"/>
  </dgm:cxnLst>
  <dgm:bg>
    <a:effectLst>
      <a:innerShdw blurRad="63500" dist="50800" dir="2700000">
        <a:prstClr val="black">
          <a:alpha val="50000"/>
        </a:prstClr>
      </a:inn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584D86-A111-4067-89A7-A6D878CD4E83}"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MX"/>
        </a:p>
      </dgm:t>
    </dgm:pt>
    <dgm:pt modelId="{BFF2FC12-F5F3-44E4-ADB2-F50F1334052A}">
      <dgm:prSet phldrT="[Text]" custT="1"/>
      <dgm:spPr>
        <a:solidFill>
          <a:srgbClr val="92D050"/>
        </a:solidFill>
        <a:effectLst>
          <a:innerShdw blurRad="63500" dist="50800" dir="2700000">
            <a:prstClr val="black">
              <a:alpha val="50000"/>
            </a:prstClr>
          </a:innerShdw>
        </a:effectLst>
      </dgm:spPr>
      <dgm:t>
        <a:bodyPr/>
        <a:lstStyle/>
        <a:p>
          <a:pPr algn="ctr"/>
          <a:r>
            <a:rPr lang="es-MX" sz="2200" b="1" dirty="0" smtClean="0">
              <a:latin typeface="Calibri" charset="0"/>
              <a:ea typeface="Calibri" charset="0"/>
              <a:cs typeface="Calibri" charset="0"/>
            </a:rPr>
            <a:t>II. Persigue un objetivo</a:t>
          </a:r>
          <a:r>
            <a:rPr lang="es-MX" sz="2200" b="1" baseline="0" dirty="0" smtClean="0">
              <a:latin typeface="Calibri" charset="0"/>
              <a:ea typeface="Calibri" charset="0"/>
              <a:cs typeface="Calibri" charset="0"/>
            </a:rPr>
            <a:t> </a:t>
          </a:r>
          <a:r>
            <a:rPr lang="es-ES_tradnl" sz="2200" b="1" baseline="0" dirty="0" smtClean="0">
              <a:latin typeface="Calibri" charset="0"/>
              <a:ea typeface="Calibri" charset="0"/>
              <a:cs typeface="Calibri" charset="0"/>
            </a:rPr>
            <a:t>legítimo</a:t>
          </a:r>
          <a:endParaRPr lang="es-MX" sz="2200" b="1" dirty="0">
            <a:latin typeface="Calibri" charset="0"/>
            <a:ea typeface="Calibri" charset="0"/>
            <a:cs typeface="Calibri" charset="0"/>
          </a:endParaRPr>
        </a:p>
      </dgm:t>
    </dgm:pt>
    <dgm:pt modelId="{E8DCF8D2-9F90-4100-BCA4-3B612D92305F}" type="parTrans" cxnId="{8CB664D6-A8E6-48A3-A0F2-39A1342D538C}">
      <dgm:prSet/>
      <dgm:spPr/>
      <dgm:t>
        <a:bodyPr/>
        <a:lstStyle/>
        <a:p>
          <a:pPr algn="ctr"/>
          <a:endParaRPr lang="es-MX">
            <a:latin typeface="Arial Narrow" pitchFamily="34" charset="0"/>
          </a:endParaRPr>
        </a:p>
      </dgm:t>
    </dgm:pt>
    <dgm:pt modelId="{41E6BF8A-A6BB-4EEA-AF43-8143F8601560}" type="sibTrans" cxnId="{8CB664D6-A8E6-48A3-A0F2-39A1342D538C}">
      <dgm:prSet/>
      <dgm:spPr/>
      <dgm:t>
        <a:bodyPr/>
        <a:lstStyle/>
        <a:p>
          <a:pPr algn="ctr"/>
          <a:endParaRPr lang="es-MX">
            <a:latin typeface="Arial Narrow" pitchFamily="34" charset="0"/>
          </a:endParaRPr>
        </a:p>
      </dgm:t>
    </dgm:pt>
    <dgm:pt modelId="{EE5353CC-F414-4921-BE17-DD5B42DF9D68}">
      <dgm:prSet custT="1"/>
      <dgm:spPr>
        <a:solidFill>
          <a:srgbClr val="00B0F0"/>
        </a:solidFill>
        <a:effectLst>
          <a:innerShdw blurRad="63500" dist="50800" dir="2700000">
            <a:prstClr val="black">
              <a:alpha val="50000"/>
            </a:prstClr>
          </a:innerShdw>
        </a:effectLst>
      </dgm:spPr>
      <dgm:t>
        <a:bodyPr/>
        <a:lstStyle/>
        <a:p>
          <a:pPr algn="ctr"/>
          <a:r>
            <a:rPr lang="es-MX" sz="1800" dirty="0">
              <a:latin typeface="Calibri" charset="0"/>
              <a:ea typeface="Calibri" charset="0"/>
              <a:cs typeface="Calibri" charset="0"/>
            </a:rPr>
            <a:t>1. </a:t>
          </a:r>
          <a:r>
            <a:rPr lang="es-MX" sz="1800" dirty="0" smtClean="0">
              <a:latin typeface="Calibri" charset="0"/>
              <a:ea typeface="Calibri" charset="0"/>
              <a:cs typeface="Calibri" charset="0"/>
            </a:rPr>
            <a:t>Cómo </a:t>
          </a:r>
          <a:r>
            <a:rPr lang="es-ES" sz="1800" dirty="0" smtClean="0">
              <a:latin typeface="Calibri" charset="0"/>
              <a:ea typeface="Calibri" charset="0"/>
              <a:cs typeface="Calibri" charset="0"/>
            </a:rPr>
            <a:t>se </a:t>
          </a:r>
          <a:r>
            <a:rPr lang="es-ES" sz="1800" dirty="0">
              <a:latin typeface="Calibri" charset="0"/>
              <a:ea typeface="Calibri" charset="0"/>
              <a:cs typeface="Calibri" charset="0"/>
            </a:rPr>
            <a:t>establece el objetivo perseguido por</a:t>
          </a:r>
          <a:r>
            <a:rPr lang="es-ES" sz="1800" baseline="0" dirty="0">
              <a:latin typeface="Calibri" charset="0"/>
              <a:ea typeface="Calibri" charset="0"/>
              <a:cs typeface="Calibri" charset="0"/>
            </a:rPr>
            <a:t> la medida</a:t>
          </a:r>
          <a:endParaRPr lang="es-MX" sz="1800" dirty="0">
            <a:latin typeface="Calibri" charset="0"/>
            <a:ea typeface="Calibri" charset="0"/>
            <a:cs typeface="Calibri" charset="0"/>
          </a:endParaRPr>
        </a:p>
      </dgm:t>
    </dgm:pt>
    <dgm:pt modelId="{E465F99F-9C9F-4893-86A4-83529DEC20C0}" type="parTrans" cxnId="{94977015-7C88-453E-AC1D-2B00670BDFEC}">
      <dgm:prSet/>
      <dgm:spPr/>
      <dgm:t>
        <a:bodyPr/>
        <a:lstStyle/>
        <a:p>
          <a:pPr algn="ctr"/>
          <a:endParaRPr lang="es-MX">
            <a:latin typeface="Arial Narrow" pitchFamily="34" charset="0"/>
          </a:endParaRPr>
        </a:p>
      </dgm:t>
    </dgm:pt>
    <dgm:pt modelId="{E9BA6B67-FA30-4CCB-BF12-21CC1EE319EE}" type="sibTrans" cxnId="{94977015-7C88-453E-AC1D-2B00670BDFEC}">
      <dgm:prSet/>
      <dgm:spPr/>
      <dgm:t>
        <a:bodyPr/>
        <a:lstStyle/>
        <a:p>
          <a:pPr algn="ctr"/>
          <a:endParaRPr lang="es-MX">
            <a:latin typeface="Arial Narrow" pitchFamily="34" charset="0"/>
          </a:endParaRPr>
        </a:p>
      </dgm:t>
    </dgm:pt>
    <dgm:pt modelId="{7A37901E-9DF1-4D9E-A13D-E63B2DB59F8F}">
      <dgm:prSet custT="1"/>
      <dgm:spPr>
        <a:solidFill>
          <a:srgbClr val="00B0F0"/>
        </a:solidFill>
        <a:effectLst>
          <a:innerShdw blurRad="63500" dist="50800" dir="2700000">
            <a:prstClr val="black">
              <a:alpha val="50000"/>
            </a:prstClr>
          </a:innerShdw>
        </a:effectLst>
      </dgm:spPr>
      <dgm:t>
        <a:bodyPr/>
        <a:lstStyle/>
        <a:p>
          <a:pPr algn="ctr"/>
          <a:r>
            <a:rPr lang="es-MX" sz="1800" dirty="0">
              <a:latin typeface="Calibri" charset="0"/>
              <a:ea typeface="Calibri" charset="0"/>
              <a:cs typeface="Calibri" charset="0"/>
            </a:rPr>
            <a:t>2. </a:t>
          </a:r>
          <a:r>
            <a:rPr lang="es-ES_tradnl" sz="1800" dirty="0" smtClean="0">
              <a:latin typeface="Calibri" charset="0"/>
              <a:ea typeface="Calibri" charset="0"/>
              <a:cs typeface="Calibri" charset="0"/>
            </a:rPr>
            <a:t>Cuáles </a:t>
          </a:r>
          <a:r>
            <a:rPr lang="es-ES" sz="1800" dirty="0" smtClean="0">
              <a:latin typeface="Calibri" charset="0"/>
              <a:ea typeface="Calibri" charset="0"/>
              <a:cs typeface="Calibri" charset="0"/>
            </a:rPr>
            <a:t>objetivos </a:t>
          </a:r>
          <a:r>
            <a:rPr lang="es-ES" sz="1800" dirty="0">
              <a:latin typeface="Calibri" charset="0"/>
              <a:ea typeface="Calibri" charset="0"/>
              <a:cs typeface="Calibri" charset="0"/>
            </a:rPr>
            <a:t>son legítimos </a:t>
          </a:r>
        </a:p>
        <a:p>
          <a:pPr algn="ctr"/>
          <a:r>
            <a:rPr lang="es-MX" sz="1800" dirty="0">
              <a:latin typeface="Calibri" charset="0"/>
              <a:ea typeface="Calibri" charset="0"/>
              <a:cs typeface="Calibri" charset="0"/>
            </a:rPr>
            <a:t>(lista indicativa)</a:t>
          </a:r>
        </a:p>
      </dgm:t>
    </dgm:pt>
    <dgm:pt modelId="{1F58300F-946B-4666-B81B-8911D58A0E4D}" type="parTrans" cxnId="{E0077502-3F5B-4C5F-BB8B-C15CB1AC5D55}">
      <dgm:prSet/>
      <dgm:spPr/>
      <dgm:t>
        <a:bodyPr/>
        <a:lstStyle/>
        <a:p>
          <a:pPr algn="ctr"/>
          <a:endParaRPr lang="es-MX">
            <a:latin typeface="Arial Narrow" pitchFamily="34" charset="0"/>
          </a:endParaRPr>
        </a:p>
      </dgm:t>
    </dgm:pt>
    <dgm:pt modelId="{A4AA4DA1-09EE-4A63-BE6E-5DEBCDF24F07}" type="sibTrans" cxnId="{E0077502-3F5B-4C5F-BB8B-C15CB1AC5D55}">
      <dgm:prSet/>
      <dgm:spPr/>
      <dgm:t>
        <a:bodyPr/>
        <a:lstStyle/>
        <a:p>
          <a:pPr algn="ctr"/>
          <a:endParaRPr lang="es-MX">
            <a:latin typeface="Arial Narrow" pitchFamily="34" charset="0"/>
          </a:endParaRPr>
        </a:p>
      </dgm:t>
    </dgm:pt>
    <dgm:pt modelId="{1EBEABB1-2590-485D-A41E-F50FA3403FD1}">
      <dgm:prSet custT="1"/>
      <dgm:spPr>
        <a:solidFill>
          <a:srgbClr val="00B0F0"/>
        </a:solidFill>
        <a:effectLst>
          <a:innerShdw blurRad="63500" dist="50800" dir="2700000">
            <a:prstClr val="black">
              <a:alpha val="50000"/>
            </a:prstClr>
          </a:innerShdw>
        </a:effectLst>
      </dgm:spPr>
      <dgm:t>
        <a:bodyPr/>
        <a:lstStyle/>
        <a:p>
          <a:pPr algn="ctr"/>
          <a:r>
            <a:rPr lang="es-MX" sz="1800" dirty="0">
              <a:latin typeface="Calibri" charset="0"/>
              <a:ea typeface="Calibri" charset="0"/>
              <a:cs typeface="Calibri" charset="0"/>
            </a:rPr>
            <a:t>3. </a:t>
          </a:r>
          <a:r>
            <a:rPr lang="es-ES_tradnl" sz="1800" dirty="0" smtClean="0">
              <a:latin typeface="Calibri" charset="0"/>
              <a:ea typeface="Calibri" charset="0"/>
              <a:cs typeface="Calibri" charset="0"/>
            </a:rPr>
            <a:t>Cuándo </a:t>
          </a:r>
          <a:r>
            <a:rPr lang="es-ES" sz="1800" dirty="0" smtClean="0">
              <a:latin typeface="Calibri" charset="0"/>
              <a:ea typeface="Calibri" charset="0"/>
              <a:cs typeface="Calibri" charset="0"/>
            </a:rPr>
            <a:t>una </a:t>
          </a:r>
          <a:r>
            <a:rPr lang="es-ES" sz="1800" dirty="0">
              <a:latin typeface="Calibri" charset="0"/>
              <a:ea typeface="Calibri" charset="0"/>
              <a:cs typeface="Calibri" charset="0"/>
            </a:rPr>
            <a:t>medida alcanza el objetivo legítimo</a:t>
          </a:r>
          <a:endParaRPr lang="es-MX" sz="1800" dirty="0">
            <a:latin typeface="Calibri" charset="0"/>
            <a:ea typeface="Calibri" charset="0"/>
            <a:cs typeface="Calibri" charset="0"/>
          </a:endParaRPr>
        </a:p>
      </dgm:t>
    </dgm:pt>
    <dgm:pt modelId="{2A1B6606-07BD-448D-A106-A03B1620E946}" type="parTrans" cxnId="{C20DB99C-5470-4EA2-BEE0-AF34AAF443A8}">
      <dgm:prSet/>
      <dgm:spPr/>
      <dgm:t>
        <a:bodyPr/>
        <a:lstStyle/>
        <a:p>
          <a:pPr algn="ctr"/>
          <a:endParaRPr lang="es-MX">
            <a:latin typeface="Arial Narrow" pitchFamily="34" charset="0"/>
          </a:endParaRPr>
        </a:p>
      </dgm:t>
    </dgm:pt>
    <dgm:pt modelId="{3FAC1676-559E-4FCB-BC0C-59D4C96D0CD1}" type="sibTrans" cxnId="{C20DB99C-5470-4EA2-BEE0-AF34AAF443A8}">
      <dgm:prSet/>
      <dgm:spPr/>
      <dgm:t>
        <a:bodyPr/>
        <a:lstStyle/>
        <a:p>
          <a:pPr algn="ctr"/>
          <a:endParaRPr lang="es-MX">
            <a:latin typeface="Arial Narrow" pitchFamily="34" charset="0"/>
          </a:endParaRPr>
        </a:p>
      </dgm:t>
    </dgm:pt>
    <dgm:pt modelId="{717E1473-0251-4B1F-A1BC-EAD768BA56C7}">
      <dgm:prSet custT="1"/>
      <dgm:spPr>
        <a:solidFill>
          <a:srgbClr val="00B0F0"/>
        </a:solidFill>
        <a:effectLst>
          <a:innerShdw blurRad="63500" dist="50800" dir="2700000">
            <a:prstClr val="black">
              <a:alpha val="50000"/>
            </a:prstClr>
          </a:innerShdw>
        </a:effectLst>
      </dgm:spPr>
      <dgm:t>
        <a:bodyPr/>
        <a:lstStyle/>
        <a:p>
          <a:pPr algn="ctr"/>
          <a:r>
            <a:rPr lang="es-MX" sz="1800" dirty="0">
              <a:latin typeface="Calibri" charset="0"/>
              <a:ea typeface="Calibri" charset="0"/>
              <a:cs typeface="Calibri" charset="0"/>
            </a:rPr>
            <a:t>4. </a:t>
          </a:r>
          <a:r>
            <a:rPr lang="es-ES_tradnl" sz="1800" dirty="0" smtClean="0">
              <a:latin typeface="Calibri" charset="0"/>
              <a:ea typeface="Calibri" charset="0"/>
              <a:cs typeface="Calibri" charset="0"/>
            </a:rPr>
            <a:t>Cómo </a:t>
          </a:r>
          <a:r>
            <a:rPr lang="es-ES" sz="1800" dirty="0" smtClean="0">
              <a:latin typeface="Calibri" charset="0"/>
              <a:ea typeface="Calibri" charset="0"/>
              <a:cs typeface="Calibri" charset="0"/>
            </a:rPr>
            <a:t>establecer </a:t>
          </a:r>
          <a:r>
            <a:rPr lang="es-ES" sz="1800" dirty="0">
              <a:latin typeface="Calibri" charset="0"/>
              <a:ea typeface="Calibri" charset="0"/>
              <a:cs typeface="Calibri" charset="0"/>
            </a:rPr>
            <a:t>si, y hasta qué punto, la medida alcanza el objetivo legítimo</a:t>
          </a:r>
          <a:endParaRPr lang="es-MX" sz="1800" dirty="0">
            <a:latin typeface="Calibri" charset="0"/>
            <a:ea typeface="Calibri" charset="0"/>
            <a:cs typeface="Calibri" charset="0"/>
          </a:endParaRPr>
        </a:p>
      </dgm:t>
    </dgm:pt>
    <dgm:pt modelId="{25CBBA76-0F3B-497B-99AC-81BC7AD3D4D9}" type="parTrans" cxnId="{C244AFF1-38D6-402D-8AE3-B941AD0E143A}">
      <dgm:prSet/>
      <dgm:spPr/>
      <dgm:t>
        <a:bodyPr/>
        <a:lstStyle/>
        <a:p>
          <a:pPr algn="ctr"/>
          <a:endParaRPr lang="es-MX">
            <a:latin typeface="Arial Narrow" pitchFamily="34" charset="0"/>
          </a:endParaRPr>
        </a:p>
      </dgm:t>
    </dgm:pt>
    <dgm:pt modelId="{0C2860F2-4167-4B0D-9A99-658718017D2B}" type="sibTrans" cxnId="{C244AFF1-38D6-402D-8AE3-B941AD0E143A}">
      <dgm:prSet/>
      <dgm:spPr/>
      <dgm:t>
        <a:bodyPr/>
        <a:lstStyle/>
        <a:p>
          <a:pPr algn="ctr"/>
          <a:endParaRPr lang="es-MX">
            <a:latin typeface="Arial Narrow" pitchFamily="34" charset="0"/>
          </a:endParaRPr>
        </a:p>
      </dgm:t>
    </dgm:pt>
    <dgm:pt modelId="{49A6205B-0232-48CE-AE75-73F8849D9BFE}">
      <dgm:prSet custT="1"/>
      <dgm:spPr>
        <a:solidFill>
          <a:schemeClr val="accent1">
            <a:lumMod val="75000"/>
          </a:schemeClr>
        </a:solidFill>
        <a:effectLst>
          <a:innerShdw blurRad="63500" dist="50800" dir="2700000">
            <a:prstClr val="black">
              <a:alpha val="50000"/>
            </a:prstClr>
          </a:innerShdw>
        </a:effectLst>
      </dgm:spPr>
      <dgm:t>
        <a:bodyPr/>
        <a:lstStyle/>
        <a:p>
          <a:pPr algn="ctr"/>
          <a:r>
            <a:rPr lang="es-MX" sz="1600" dirty="0">
              <a:latin typeface="Calibri" charset="0"/>
              <a:ea typeface="Calibri" charset="0"/>
              <a:cs typeface="Calibri" charset="0"/>
            </a:rPr>
            <a:t>Diseño, estructura,</a:t>
          </a:r>
          <a:r>
            <a:rPr lang="es-MX" sz="1600" baseline="0" dirty="0">
              <a:latin typeface="Calibri" charset="0"/>
              <a:ea typeface="Calibri" charset="0"/>
              <a:cs typeface="Calibri" charset="0"/>
            </a:rPr>
            <a:t> </a:t>
          </a:r>
          <a:r>
            <a:rPr lang="es-ES_tradnl" sz="1600" baseline="0" dirty="0" smtClean="0">
              <a:latin typeface="Calibri" charset="0"/>
              <a:ea typeface="Calibri" charset="0"/>
              <a:cs typeface="Calibri" charset="0"/>
            </a:rPr>
            <a:t>operación </a:t>
          </a:r>
          <a:r>
            <a:rPr lang="es-ES" sz="1600" baseline="0" dirty="0" smtClean="0">
              <a:latin typeface="Calibri" charset="0"/>
              <a:ea typeface="Calibri" charset="0"/>
              <a:cs typeface="Calibri" charset="0"/>
            </a:rPr>
            <a:t>y </a:t>
          </a:r>
          <a:r>
            <a:rPr lang="es-ES" sz="1600" baseline="0" dirty="0">
              <a:latin typeface="Calibri" charset="0"/>
              <a:ea typeface="Calibri" charset="0"/>
              <a:cs typeface="Calibri" charset="0"/>
            </a:rPr>
            <a:t>pruebas relacionadas con la aplicación</a:t>
          </a:r>
          <a:endParaRPr lang="es-MX" sz="1600" dirty="0">
            <a:latin typeface="Calibri" charset="0"/>
            <a:ea typeface="Calibri" charset="0"/>
            <a:cs typeface="Calibri" charset="0"/>
          </a:endParaRPr>
        </a:p>
      </dgm:t>
    </dgm:pt>
    <dgm:pt modelId="{590A2798-7151-4980-833A-079C1970432D}" type="sibTrans" cxnId="{62A76852-A255-4C49-A5D4-234A58E2B1D7}">
      <dgm:prSet/>
      <dgm:spPr/>
      <dgm:t>
        <a:bodyPr/>
        <a:lstStyle/>
        <a:p>
          <a:pPr algn="ctr"/>
          <a:endParaRPr lang="es-ES">
            <a:latin typeface="Arial Narrow" pitchFamily="34" charset="0"/>
          </a:endParaRPr>
        </a:p>
      </dgm:t>
    </dgm:pt>
    <dgm:pt modelId="{F18F4DDE-B0DB-49B8-BD93-9E0E4203449A}" type="parTrans" cxnId="{62A76852-A255-4C49-A5D4-234A58E2B1D7}">
      <dgm:prSet/>
      <dgm:spPr/>
      <dgm:t>
        <a:bodyPr/>
        <a:lstStyle/>
        <a:p>
          <a:pPr algn="ctr"/>
          <a:endParaRPr lang="es-ES">
            <a:latin typeface="Arial Narrow" pitchFamily="34" charset="0"/>
          </a:endParaRPr>
        </a:p>
      </dgm:t>
    </dgm:pt>
    <dgm:pt modelId="{187DE691-4CF4-496E-91DC-21670995B855}" type="pres">
      <dgm:prSet presAssocID="{13584D86-A111-4067-89A7-A6D878CD4E83}" presName="Name0" presStyleCnt="0">
        <dgm:presLayoutVars>
          <dgm:chPref val="1"/>
          <dgm:dir/>
          <dgm:animOne val="branch"/>
          <dgm:animLvl val="lvl"/>
          <dgm:resizeHandles/>
        </dgm:presLayoutVars>
      </dgm:prSet>
      <dgm:spPr/>
      <dgm:t>
        <a:bodyPr/>
        <a:lstStyle/>
        <a:p>
          <a:endParaRPr lang="es-ES"/>
        </a:p>
      </dgm:t>
    </dgm:pt>
    <dgm:pt modelId="{4C1E5193-B138-3B44-A120-A38E90454724}" type="pres">
      <dgm:prSet presAssocID="{BFF2FC12-F5F3-44E4-ADB2-F50F1334052A}" presName="vertOne" presStyleCnt="0"/>
      <dgm:spPr/>
      <dgm:t>
        <a:bodyPr/>
        <a:lstStyle/>
        <a:p>
          <a:endParaRPr lang="es-ES"/>
        </a:p>
      </dgm:t>
    </dgm:pt>
    <dgm:pt modelId="{292CDEAA-D977-C34C-909A-5FCB301FC5C8}" type="pres">
      <dgm:prSet presAssocID="{BFF2FC12-F5F3-44E4-ADB2-F50F1334052A}" presName="txOne" presStyleLbl="node0" presStyleIdx="0" presStyleCnt="1" custLinFactNeighborX="525" custLinFactNeighborY="-3380">
        <dgm:presLayoutVars>
          <dgm:chPref val="3"/>
        </dgm:presLayoutVars>
      </dgm:prSet>
      <dgm:spPr/>
      <dgm:t>
        <a:bodyPr/>
        <a:lstStyle/>
        <a:p>
          <a:endParaRPr lang="es-ES"/>
        </a:p>
      </dgm:t>
    </dgm:pt>
    <dgm:pt modelId="{733FA99E-2F6A-DC45-A557-5BE3D586D1C8}" type="pres">
      <dgm:prSet presAssocID="{BFF2FC12-F5F3-44E4-ADB2-F50F1334052A}" presName="parTransOne" presStyleCnt="0"/>
      <dgm:spPr/>
      <dgm:t>
        <a:bodyPr/>
        <a:lstStyle/>
        <a:p>
          <a:endParaRPr lang="es-ES"/>
        </a:p>
      </dgm:t>
    </dgm:pt>
    <dgm:pt modelId="{E91F8F90-0EAC-624F-8F3C-3748EAA04F62}" type="pres">
      <dgm:prSet presAssocID="{BFF2FC12-F5F3-44E4-ADB2-F50F1334052A}" presName="horzOne" presStyleCnt="0"/>
      <dgm:spPr/>
      <dgm:t>
        <a:bodyPr/>
        <a:lstStyle/>
        <a:p>
          <a:endParaRPr lang="es-ES"/>
        </a:p>
      </dgm:t>
    </dgm:pt>
    <dgm:pt modelId="{71645DCD-42CE-574E-A88F-E62CF2FBB176}" type="pres">
      <dgm:prSet presAssocID="{EE5353CC-F414-4921-BE17-DD5B42DF9D68}" presName="vertTwo" presStyleCnt="0"/>
      <dgm:spPr/>
      <dgm:t>
        <a:bodyPr/>
        <a:lstStyle/>
        <a:p>
          <a:endParaRPr lang="es-ES"/>
        </a:p>
      </dgm:t>
    </dgm:pt>
    <dgm:pt modelId="{A69E3874-E08F-9649-AF18-B0A7182F5B3C}" type="pres">
      <dgm:prSet presAssocID="{EE5353CC-F414-4921-BE17-DD5B42DF9D68}" presName="txTwo" presStyleLbl="node2" presStyleIdx="0" presStyleCnt="1">
        <dgm:presLayoutVars>
          <dgm:chPref val="3"/>
        </dgm:presLayoutVars>
      </dgm:prSet>
      <dgm:spPr/>
      <dgm:t>
        <a:bodyPr/>
        <a:lstStyle/>
        <a:p>
          <a:endParaRPr lang="es-ES"/>
        </a:p>
      </dgm:t>
    </dgm:pt>
    <dgm:pt modelId="{3CD3FBFF-AF9A-6447-B460-C54D25246287}" type="pres">
      <dgm:prSet presAssocID="{EE5353CC-F414-4921-BE17-DD5B42DF9D68}" presName="parTransTwo" presStyleCnt="0"/>
      <dgm:spPr/>
      <dgm:t>
        <a:bodyPr/>
        <a:lstStyle/>
        <a:p>
          <a:endParaRPr lang="es-ES"/>
        </a:p>
      </dgm:t>
    </dgm:pt>
    <dgm:pt modelId="{844A28F3-00C5-4C4F-8E7F-9B52EC0B5EC3}" type="pres">
      <dgm:prSet presAssocID="{EE5353CC-F414-4921-BE17-DD5B42DF9D68}" presName="horzTwo" presStyleCnt="0"/>
      <dgm:spPr/>
      <dgm:t>
        <a:bodyPr/>
        <a:lstStyle/>
        <a:p>
          <a:endParaRPr lang="es-ES"/>
        </a:p>
      </dgm:t>
    </dgm:pt>
    <dgm:pt modelId="{EC50FA3B-D280-D44E-8F02-60F3E4A93C37}" type="pres">
      <dgm:prSet presAssocID="{7A37901E-9DF1-4D9E-A13D-E63B2DB59F8F}" presName="vertThree" presStyleCnt="0"/>
      <dgm:spPr/>
      <dgm:t>
        <a:bodyPr/>
        <a:lstStyle/>
        <a:p>
          <a:endParaRPr lang="es-ES"/>
        </a:p>
      </dgm:t>
    </dgm:pt>
    <dgm:pt modelId="{D39DEA66-012E-F840-B48C-4580CDB944D5}" type="pres">
      <dgm:prSet presAssocID="{7A37901E-9DF1-4D9E-A13D-E63B2DB59F8F}" presName="txThree" presStyleLbl="node3" presStyleIdx="0" presStyleCnt="1">
        <dgm:presLayoutVars>
          <dgm:chPref val="3"/>
        </dgm:presLayoutVars>
      </dgm:prSet>
      <dgm:spPr/>
      <dgm:t>
        <a:bodyPr/>
        <a:lstStyle/>
        <a:p>
          <a:endParaRPr lang="es-ES"/>
        </a:p>
      </dgm:t>
    </dgm:pt>
    <dgm:pt modelId="{9E41C72A-9708-264C-AB84-CE207DE9AC5A}" type="pres">
      <dgm:prSet presAssocID="{7A37901E-9DF1-4D9E-A13D-E63B2DB59F8F}" presName="parTransThree" presStyleCnt="0"/>
      <dgm:spPr/>
      <dgm:t>
        <a:bodyPr/>
        <a:lstStyle/>
        <a:p>
          <a:endParaRPr lang="es-ES"/>
        </a:p>
      </dgm:t>
    </dgm:pt>
    <dgm:pt modelId="{BB3D4979-41D4-8748-B135-A829A98B3942}" type="pres">
      <dgm:prSet presAssocID="{7A37901E-9DF1-4D9E-A13D-E63B2DB59F8F}" presName="horzThree" presStyleCnt="0"/>
      <dgm:spPr/>
      <dgm:t>
        <a:bodyPr/>
        <a:lstStyle/>
        <a:p>
          <a:endParaRPr lang="es-ES"/>
        </a:p>
      </dgm:t>
    </dgm:pt>
    <dgm:pt modelId="{C50B5039-85D0-466F-80BF-27659A2012CF}" type="pres">
      <dgm:prSet presAssocID="{1EBEABB1-2590-485D-A41E-F50FA3403FD1}" presName="vertFour" presStyleCnt="0">
        <dgm:presLayoutVars>
          <dgm:chPref val="3"/>
        </dgm:presLayoutVars>
      </dgm:prSet>
      <dgm:spPr/>
      <dgm:t>
        <a:bodyPr/>
        <a:lstStyle/>
        <a:p>
          <a:endParaRPr lang="es-ES"/>
        </a:p>
      </dgm:t>
    </dgm:pt>
    <dgm:pt modelId="{0A083C55-1B41-48D5-94EA-8E3091A62E12}" type="pres">
      <dgm:prSet presAssocID="{1EBEABB1-2590-485D-A41E-F50FA3403FD1}" presName="txFour" presStyleLbl="node4" presStyleIdx="0" presStyleCnt="3" custLinFactNeighborX="-49" custLinFactNeighborY="-13641">
        <dgm:presLayoutVars>
          <dgm:chPref val="3"/>
        </dgm:presLayoutVars>
      </dgm:prSet>
      <dgm:spPr/>
      <dgm:t>
        <a:bodyPr/>
        <a:lstStyle/>
        <a:p>
          <a:endParaRPr lang="es-ES"/>
        </a:p>
      </dgm:t>
    </dgm:pt>
    <dgm:pt modelId="{8CE159EA-E825-4CCF-8FDF-A67A9950E167}" type="pres">
      <dgm:prSet presAssocID="{1EBEABB1-2590-485D-A41E-F50FA3403FD1}" presName="parTransFour" presStyleCnt="0"/>
      <dgm:spPr/>
      <dgm:t>
        <a:bodyPr/>
        <a:lstStyle/>
        <a:p>
          <a:endParaRPr lang="es-ES"/>
        </a:p>
      </dgm:t>
    </dgm:pt>
    <dgm:pt modelId="{EBF04FD8-0C48-4473-95F6-B0760D35A708}" type="pres">
      <dgm:prSet presAssocID="{1EBEABB1-2590-485D-A41E-F50FA3403FD1}" presName="horzFour" presStyleCnt="0"/>
      <dgm:spPr/>
      <dgm:t>
        <a:bodyPr/>
        <a:lstStyle/>
        <a:p>
          <a:endParaRPr lang="es-ES"/>
        </a:p>
      </dgm:t>
    </dgm:pt>
    <dgm:pt modelId="{BBF9B567-F30B-406F-A06A-058A1013DB62}" type="pres">
      <dgm:prSet presAssocID="{717E1473-0251-4B1F-A1BC-EAD768BA56C7}" presName="vertFour" presStyleCnt="0">
        <dgm:presLayoutVars>
          <dgm:chPref val="3"/>
        </dgm:presLayoutVars>
      </dgm:prSet>
      <dgm:spPr/>
      <dgm:t>
        <a:bodyPr/>
        <a:lstStyle/>
        <a:p>
          <a:endParaRPr lang="es-ES"/>
        </a:p>
      </dgm:t>
    </dgm:pt>
    <dgm:pt modelId="{9C0B5DB0-688A-4A05-8C40-C352203D0759}" type="pres">
      <dgm:prSet presAssocID="{717E1473-0251-4B1F-A1BC-EAD768BA56C7}" presName="txFour" presStyleLbl="node4" presStyleIdx="1" presStyleCnt="3">
        <dgm:presLayoutVars>
          <dgm:chPref val="3"/>
        </dgm:presLayoutVars>
      </dgm:prSet>
      <dgm:spPr/>
      <dgm:t>
        <a:bodyPr/>
        <a:lstStyle/>
        <a:p>
          <a:endParaRPr lang="es-ES"/>
        </a:p>
      </dgm:t>
    </dgm:pt>
    <dgm:pt modelId="{C4D1AF4D-7EDE-48DA-9C52-A41DD1488054}" type="pres">
      <dgm:prSet presAssocID="{717E1473-0251-4B1F-A1BC-EAD768BA56C7}" presName="parTransFour" presStyleCnt="0"/>
      <dgm:spPr/>
      <dgm:t>
        <a:bodyPr/>
        <a:lstStyle/>
        <a:p>
          <a:endParaRPr lang="es-ES"/>
        </a:p>
      </dgm:t>
    </dgm:pt>
    <dgm:pt modelId="{4E2EA234-E369-431C-8F13-1A3E0D9EC35D}" type="pres">
      <dgm:prSet presAssocID="{717E1473-0251-4B1F-A1BC-EAD768BA56C7}" presName="horzFour" presStyleCnt="0"/>
      <dgm:spPr/>
      <dgm:t>
        <a:bodyPr/>
        <a:lstStyle/>
        <a:p>
          <a:endParaRPr lang="es-ES"/>
        </a:p>
      </dgm:t>
    </dgm:pt>
    <dgm:pt modelId="{E4245F9B-45C5-4F0A-AD9D-937B60592894}" type="pres">
      <dgm:prSet presAssocID="{49A6205B-0232-48CE-AE75-73F8849D9BFE}" presName="vertFour" presStyleCnt="0">
        <dgm:presLayoutVars>
          <dgm:chPref val="3"/>
        </dgm:presLayoutVars>
      </dgm:prSet>
      <dgm:spPr/>
      <dgm:t>
        <a:bodyPr/>
        <a:lstStyle/>
        <a:p>
          <a:endParaRPr lang="es-ES"/>
        </a:p>
      </dgm:t>
    </dgm:pt>
    <dgm:pt modelId="{C0BFD53C-BA09-4573-AC5F-6805E294D3DB}" type="pres">
      <dgm:prSet presAssocID="{49A6205B-0232-48CE-AE75-73F8849D9BFE}" presName="txFour" presStyleLbl="node4" presStyleIdx="2" presStyleCnt="3">
        <dgm:presLayoutVars>
          <dgm:chPref val="3"/>
        </dgm:presLayoutVars>
      </dgm:prSet>
      <dgm:spPr/>
      <dgm:t>
        <a:bodyPr/>
        <a:lstStyle/>
        <a:p>
          <a:endParaRPr lang="es-ES"/>
        </a:p>
      </dgm:t>
    </dgm:pt>
    <dgm:pt modelId="{5F4920C3-56BC-483D-BF04-3C67170D455F}" type="pres">
      <dgm:prSet presAssocID="{49A6205B-0232-48CE-AE75-73F8849D9BFE}" presName="horzFour" presStyleCnt="0"/>
      <dgm:spPr/>
      <dgm:t>
        <a:bodyPr/>
        <a:lstStyle/>
        <a:p>
          <a:endParaRPr lang="es-ES"/>
        </a:p>
      </dgm:t>
    </dgm:pt>
  </dgm:ptLst>
  <dgm:cxnLst>
    <dgm:cxn modelId="{CD5BE337-4F6A-4707-AB89-0F004026A221}" type="presOf" srcId="{13584D86-A111-4067-89A7-A6D878CD4E83}" destId="{187DE691-4CF4-496E-91DC-21670995B855}" srcOrd="0" destOrd="0" presId="urn:microsoft.com/office/officeart/2005/8/layout/hierarchy4"/>
    <dgm:cxn modelId="{C20DB99C-5470-4EA2-BEE0-AF34AAF443A8}" srcId="{7A37901E-9DF1-4D9E-A13D-E63B2DB59F8F}" destId="{1EBEABB1-2590-485D-A41E-F50FA3403FD1}" srcOrd="0" destOrd="0" parTransId="{2A1B6606-07BD-448D-A106-A03B1620E946}" sibTransId="{3FAC1676-559E-4FCB-BC0C-59D4C96D0CD1}"/>
    <dgm:cxn modelId="{8CB664D6-A8E6-48A3-A0F2-39A1342D538C}" srcId="{13584D86-A111-4067-89A7-A6D878CD4E83}" destId="{BFF2FC12-F5F3-44E4-ADB2-F50F1334052A}" srcOrd="0" destOrd="0" parTransId="{E8DCF8D2-9F90-4100-BCA4-3B612D92305F}" sibTransId="{41E6BF8A-A6BB-4EEA-AF43-8143F8601560}"/>
    <dgm:cxn modelId="{328CD86E-811A-4436-974E-49ADBC024AF1}" type="presOf" srcId="{49A6205B-0232-48CE-AE75-73F8849D9BFE}" destId="{C0BFD53C-BA09-4573-AC5F-6805E294D3DB}" srcOrd="0" destOrd="0" presId="urn:microsoft.com/office/officeart/2005/8/layout/hierarchy4"/>
    <dgm:cxn modelId="{E2DF7F43-6D20-46A9-BED0-1B9F0B7F7A7B}" type="presOf" srcId="{717E1473-0251-4B1F-A1BC-EAD768BA56C7}" destId="{9C0B5DB0-688A-4A05-8C40-C352203D0759}" srcOrd="0" destOrd="0" presId="urn:microsoft.com/office/officeart/2005/8/layout/hierarchy4"/>
    <dgm:cxn modelId="{62A76852-A255-4C49-A5D4-234A58E2B1D7}" srcId="{717E1473-0251-4B1F-A1BC-EAD768BA56C7}" destId="{49A6205B-0232-48CE-AE75-73F8849D9BFE}" srcOrd="0" destOrd="0" parTransId="{F18F4DDE-B0DB-49B8-BD93-9E0E4203449A}" sibTransId="{590A2798-7151-4980-833A-079C1970432D}"/>
    <dgm:cxn modelId="{D9ABF288-4D76-479F-873D-F7E0498D80F0}" type="presOf" srcId="{7A37901E-9DF1-4D9E-A13D-E63B2DB59F8F}" destId="{D39DEA66-012E-F840-B48C-4580CDB944D5}" srcOrd="0" destOrd="0" presId="urn:microsoft.com/office/officeart/2005/8/layout/hierarchy4"/>
    <dgm:cxn modelId="{E0077502-3F5B-4C5F-BB8B-C15CB1AC5D55}" srcId="{EE5353CC-F414-4921-BE17-DD5B42DF9D68}" destId="{7A37901E-9DF1-4D9E-A13D-E63B2DB59F8F}" srcOrd="0" destOrd="0" parTransId="{1F58300F-946B-4666-B81B-8911D58A0E4D}" sibTransId="{A4AA4DA1-09EE-4A63-BE6E-5DEBCDF24F07}"/>
    <dgm:cxn modelId="{BE15F0B5-A95A-4756-861B-82152770CF65}" type="presOf" srcId="{1EBEABB1-2590-485D-A41E-F50FA3403FD1}" destId="{0A083C55-1B41-48D5-94EA-8E3091A62E12}" srcOrd="0" destOrd="0" presId="urn:microsoft.com/office/officeart/2005/8/layout/hierarchy4"/>
    <dgm:cxn modelId="{C244AFF1-38D6-402D-8AE3-B941AD0E143A}" srcId="{1EBEABB1-2590-485D-A41E-F50FA3403FD1}" destId="{717E1473-0251-4B1F-A1BC-EAD768BA56C7}" srcOrd="0" destOrd="0" parTransId="{25CBBA76-0F3B-497B-99AC-81BC7AD3D4D9}" sibTransId="{0C2860F2-4167-4B0D-9A99-658718017D2B}"/>
    <dgm:cxn modelId="{1F444A9C-54F4-4403-960B-651E81209293}" type="presOf" srcId="{BFF2FC12-F5F3-44E4-ADB2-F50F1334052A}" destId="{292CDEAA-D977-C34C-909A-5FCB301FC5C8}" srcOrd="0" destOrd="0" presId="urn:microsoft.com/office/officeart/2005/8/layout/hierarchy4"/>
    <dgm:cxn modelId="{94977015-7C88-453E-AC1D-2B00670BDFEC}" srcId="{BFF2FC12-F5F3-44E4-ADB2-F50F1334052A}" destId="{EE5353CC-F414-4921-BE17-DD5B42DF9D68}" srcOrd="0" destOrd="0" parTransId="{E465F99F-9C9F-4893-86A4-83529DEC20C0}" sibTransId="{E9BA6B67-FA30-4CCB-BF12-21CC1EE319EE}"/>
    <dgm:cxn modelId="{37058DB5-35A9-421D-AFE9-12B6F04654AC}" type="presOf" srcId="{EE5353CC-F414-4921-BE17-DD5B42DF9D68}" destId="{A69E3874-E08F-9649-AF18-B0A7182F5B3C}" srcOrd="0" destOrd="0" presId="urn:microsoft.com/office/officeart/2005/8/layout/hierarchy4"/>
    <dgm:cxn modelId="{3CF4D3F5-BD54-4262-954F-5C5D768CF78B}" type="presParOf" srcId="{187DE691-4CF4-496E-91DC-21670995B855}" destId="{4C1E5193-B138-3B44-A120-A38E90454724}" srcOrd="0" destOrd="0" presId="urn:microsoft.com/office/officeart/2005/8/layout/hierarchy4"/>
    <dgm:cxn modelId="{B8B8FAA0-67EA-47C2-9D9B-E6B06DA98C2E}" type="presParOf" srcId="{4C1E5193-B138-3B44-A120-A38E90454724}" destId="{292CDEAA-D977-C34C-909A-5FCB301FC5C8}" srcOrd="0" destOrd="0" presId="urn:microsoft.com/office/officeart/2005/8/layout/hierarchy4"/>
    <dgm:cxn modelId="{093CFC37-3374-4016-BA2B-2E5F68A1ED07}" type="presParOf" srcId="{4C1E5193-B138-3B44-A120-A38E90454724}" destId="{733FA99E-2F6A-DC45-A557-5BE3D586D1C8}" srcOrd="1" destOrd="0" presId="urn:microsoft.com/office/officeart/2005/8/layout/hierarchy4"/>
    <dgm:cxn modelId="{2BA7AA29-D8D4-4D3D-8A5F-64FCFD10DA55}" type="presParOf" srcId="{4C1E5193-B138-3B44-A120-A38E90454724}" destId="{E91F8F90-0EAC-624F-8F3C-3748EAA04F62}" srcOrd="2" destOrd="0" presId="urn:microsoft.com/office/officeart/2005/8/layout/hierarchy4"/>
    <dgm:cxn modelId="{38FECF8D-FB84-4AF0-A779-019AD9B65B12}" type="presParOf" srcId="{E91F8F90-0EAC-624F-8F3C-3748EAA04F62}" destId="{71645DCD-42CE-574E-A88F-E62CF2FBB176}" srcOrd="0" destOrd="0" presId="urn:microsoft.com/office/officeart/2005/8/layout/hierarchy4"/>
    <dgm:cxn modelId="{0A88E96A-2CB9-4D3E-8280-EAABD475F473}" type="presParOf" srcId="{71645DCD-42CE-574E-A88F-E62CF2FBB176}" destId="{A69E3874-E08F-9649-AF18-B0A7182F5B3C}" srcOrd="0" destOrd="0" presId="urn:microsoft.com/office/officeart/2005/8/layout/hierarchy4"/>
    <dgm:cxn modelId="{04D24DB7-BFAD-4C64-85D2-E16DB718E3D1}" type="presParOf" srcId="{71645DCD-42CE-574E-A88F-E62CF2FBB176}" destId="{3CD3FBFF-AF9A-6447-B460-C54D25246287}" srcOrd="1" destOrd="0" presId="urn:microsoft.com/office/officeart/2005/8/layout/hierarchy4"/>
    <dgm:cxn modelId="{5B286DC2-4608-4BB1-936B-D391C81BC813}" type="presParOf" srcId="{71645DCD-42CE-574E-A88F-E62CF2FBB176}" destId="{844A28F3-00C5-4C4F-8E7F-9B52EC0B5EC3}" srcOrd="2" destOrd="0" presId="urn:microsoft.com/office/officeart/2005/8/layout/hierarchy4"/>
    <dgm:cxn modelId="{DE9369D7-3122-4DF4-927A-0CAF96968206}" type="presParOf" srcId="{844A28F3-00C5-4C4F-8E7F-9B52EC0B5EC3}" destId="{EC50FA3B-D280-D44E-8F02-60F3E4A93C37}" srcOrd="0" destOrd="0" presId="urn:microsoft.com/office/officeart/2005/8/layout/hierarchy4"/>
    <dgm:cxn modelId="{9357319C-274E-47D3-9740-60B3B4D6F82F}" type="presParOf" srcId="{EC50FA3B-D280-D44E-8F02-60F3E4A93C37}" destId="{D39DEA66-012E-F840-B48C-4580CDB944D5}" srcOrd="0" destOrd="0" presId="urn:microsoft.com/office/officeart/2005/8/layout/hierarchy4"/>
    <dgm:cxn modelId="{44D4D35C-6DB6-4C46-93F1-5EF9D902F819}" type="presParOf" srcId="{EC50FA3B-D280-D44E-8F02-60F3E4A93C37}" destId="{9E41C72A-9708-264C-AB84-CE207DE9AC5A}" srcOrd="1" destOrd="0" presId="urn:microsoft.com/office/officeart/2005/8/layout/hierarchy4"/>
    <dgm:cxn modelId="{CD3AD72B-9BF2-4FE1-BF8D-06691D132FE9}" type="presParOf" srcId="{EC50FA3B-D280-D44E-8F02-60F3E4A93C37}" destId="{BB3D4979-41D4-8748-B135-A829A98B3942}" srcOrd="2" destOrd="0" presId="urn:microsoft.com/office/officeart/2005/8/layout/hierarchy4"/>
    <dgm:cxn modelId="{6C449C0C-1BDD-4B1B-B96F-3C6F0CA83CB6}" type="presParOf" srcId="{BB3D4979-41D4-8748-B135-A829A98B3942}" destId="{C50B5039-85D0-466F-80BF-27659A2012CF}" srcOrd="0" destOrd="0" presId="urn:microsoft.com/office/officeart/2005/8/layout/hierarchy4"/>
    <dgm:cxn modelId="{6BFC8D1E-9FBC-4CD1-86F6-8B6536B46514}" type="presParOf" srcId="{C50B5039-85D0-466F-80BF-27659A2012CF}" destId="{0A083C55-1B41-48D5-94EA-8E3091A62E12}" srcOrd="0" destOrd="0" presId="urn:microsoft.com/office/officeart/2005/8/layout/hierarchy4"/>
    <dgm:cxn modelId="{0762E493-32AB-4205-ACC1-A6071CE2FADF}" type="presParOf" srcId="{C50B5039-85D0-466F-80BF-27659A2012CF}" destId="{8CE159EA-E825-4CCF-8FDF-A67A9950E167}" srcOrd="1" destOrd="0" presId="urn:microsoft.com/office/officeart/2005/8/layout/hierarchy4"/>
    <dgm:cxn modelId="{87E79BD6-2F91-4629-8139-C7822225ED4E}" type="presParOf" srcId="{C50B5039-85D0-466F-80BF-27659A2012CF}" destId="{EBF04FD8-0C48-4473-95F6-B0760D35A708}" srcOrd="2" destOrd="0" presId="urn:microsoft.com/office/officeart/2005/8/layout/hierarchy4"/>
    <dgm:cxn modelId="{35E6F678-C9B2-46FC-99B8-0F2697D9E9C9}" type="presParOf" srcId="{EBF04FD8-0C48-4473-95F6-B0760D35A708}" destId="{BBF9B567-F30B-406F-A06A-058A1013DB62}" srcOrd="0" destOrd="0" presId="urn:microsoft.com/office/officeart/2005/8/layout/hierarchy4"/>
    <dgm:cxn modelId="{4CF81973-492D-4D7D-B6AD-79E23EC51E31}" type="presParOf" srcId="{BBF9B567-F30B-406F-A06A-058A1013DB62}" destId="{9C0B5DB0-688A-4A05-8C40-C352203D0759}" srcOrd="0" destOrd="0" presId="urn:microsoft.com/office/officeart/2005/8/layout/hierarchy4"/>
    <dgm:cxn modelId="{0545BD98-6B07-4D30-9554-39A0AB27B4E0}" type="presParOf" srcId="{BBF9B567-F30B-406F-A06A-058A1013DB62}" destId="{C4D1AF4D-7EDE-48DA-9C52-A41DD1488054}" srcOrd="1" destOrd="0" presId="urn:microsoft.com/office/officeart/2005/8/layout/hierarchy4"/>
    <dgm:cxn modelId="{562263CF-4E30-48FD-8A93-3C9D31821A64}" type="presParOf" srcId="{BBF9B567-F30B-406F-A06A-058A1013DB62}" destId="{4E2EA234-E369-431C-8F13-1A3E0D9EC35D}" srcOrd="2" destOrd="0" presId="urn:microsoft.com/office/officeart/2005/8/layout/hierarchy4"/>
    <dgm:cxn modelId="{2C4DC777-2B0D-498E-B94E-E42232DA0A96}" type="presParOf" srcId="{4E2EA234-E369-431C-8F13-1A3E0D9EC35D}" destId="{E4245F9B-45C5-4F0A-AD9D-937B60592894}" srcOrd="0" destOrd="0" presId="urn:microsoft.com/office/officeart/2005/8/layout/hierarchy4"/>
    <dgm:cxn modelId="{0590D579-670D-4033-BD3A-CCBA97D68AA3}" type="presParOf" srcId="{E4245F9B-45C5-4F0A-AD9D-937B60592894}" destId="{C0BFD53C-BA09-4573-AC5F-6805E294D3DB}" srcOrd="0" destOrd="0" presId="urn:microsoft.com/office/officeart/2005/8/layout/hierarchy4"/>
    <dgm:cxn modelId="{8ACB2299-071F-415E-BAED-74510C9E7708}" type="presParOf" srcId="{E4245F9B-45C5-4F0A-AD9D-937B60592894}" destId="{5F4920C3-56BC-483D-BF04-3C67170D455F}" srcOrd="1" destOrd="0" presId="urn:microsoft.com/office/officeart/2005/8/layout/hierarchy4"/>
  </dgm:cxnLst>
  <dgm:bg>
    <a:effectLst>
      <a:innerShdw blurRad="63500" dist="50800" dir="2700000">
        <a:prstClr val="black">
          <a:alpha val="50000"/>
        </a:prstClr>
      </a:inn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584D86-A111-4067-89A7-A6D878CD4E83}"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MX"/>
        </a:p>
      </dgm:t>
    </dgm:pt>
    <dgm:pt modelId="{BFF2FC12-F5F3-44E4-ADB2-F50F1334052A}">
      <dgm:prSet phldrT="[Text]" custT="1"/>
      <dgm:spPr>
        <a:solidFill>
          <a:srgbClr val="92D050"/>
        </a:solidFill>
      </dgm:spPr>
      <dgm:t>
        <a:bodyPr/>
        <a:lstStyle/>
        <a:p>
          <a:pPr algn="ctr"/>
          <a:r>
            <a:rPr lang="es-MX" sz="1000" b="1" dirty="0" smtClean="0">
              <a:latin typeface="Arial Narrow" pitchFamily="34" charset="0"/>
            </a:rPr>
            <a:t>I</a:t>
          </a:r>
          <a:r>
            <a:rPr lang="es-MX" sz="1000" b="1" dirty="0">
              <a:latin typeface="Arial Narrow" pitchFamily="34" charset="0"/>
            </a:rPr>
            <a:t>. </a:t>
          </a:r>
          <a:r>
            <a:rPr lang="es-MX" sz="1000" b="1" dirty="0" smtClean="0">
              <a:latin typeface="Arial Narrow" pitchFamily="34" charset="0"/>
            </a:rPr>
            <a:t>Restrictivo</a:t>
          </a:r>
          <a:r>
            <a:rPr lang="es-MX" sz="1000" b="1" baseline="0" dirty="0" smtClean="0">
              <a:latin typeface="Arial Narrow" pitchFamily="34" charset="0"/>
            </a:rPr>
            <a:t> del comercio</a:t>
          </a:r>
          <a:endParaRPr lang="es-MX" sz="1000" b="1" dirty="0">
            <a:latin typeface="Arial Narrow" pitchFamily="34" charset="0"/>
          </a:endParaRPr>
        </a:p>
      </dgm:t>
    </dgm:pt>
    <dgm:pt modelId="{E8DCF8D2-9F90-4100-BCA4-3B612D92305F}" type="parTrans" cxnId="{8CB664D6-A8E6-48A3-A0F2-39A1342D538C}">
      <dgm:prSet/>
      <dgm:spPr/>
      <dgm:t>
        <a:bodyPr/>
        <a:lstStyle/>
        <a:p>
          <a:pPr algn="ctr"/>
          <a:endParaRPr lang="es-MX">
            <a:latin typeface="Arial Narrow" pitchFamily="34" charset="0"/>
          </a:endParaRPr>
        </a:p>
      </dgm:t>
    </dgm:pt>
    <dgm:pt modelId="{41E6BF8A-A6BB-4EEA-AF43-8143F8601560}" type="sibTrans" cxnId="{8CB664D6-A8E6-48A3-A0F2-39A1342D538C}">
      <dgm:prSet/>
      <dgm:spPr/>
      <dgm:t>
        <a:bodyPr/>
        <a:lstStyle/>
        <a:p>
          <a:pPr algn="ctr"/>
          <a:endParaRPr lang="es-MX">
            <a:latin typeface="Arial Narrow" pitchFamily="34" charset="0"/>
          </a:endParaRPr>
        </a:p>
      </dgm:t>
    </dgm:pt>
    <dgm:pt modelId="{8CBD5424-84E4-457C-8312-0AF296F25105}">
      <dgm:prSet phldrT="[Text]" custT="1"/>
      <dgm:spPr>
        <a:solidFill>
          <a:srgbClr val="92D050"/>
        </a:solidFill>
      </dgm:spPr>
      <dgm:t>
        <a:bodyPr/>
        <a:lstStyle/>
        <a:p>
          <a:pPr algn="ctr"/>
          <a:r>
            <a:rPr lang="es-MX" sz="1050" b="1" dirty="0">
              <a:latin typeface="Arial Narrow" pitchFamily="34" charset="0"/>
            </a:rPr>
            <a:t>II. Persigue un objetivo</a:t>
          </a:r>
          <a:r>
            <a:rPr lang="es-MX" sz="1050" b="1" baseline="0" dirty="0">
              <a:latin typeface="Arial Narrow" pitchFamily="34" charset="0"/>
            </a:rPr>
            <a:t> leg</a:t>
          </a:r>
          <a:r>
            <a:rPr lang="es-ES" sz="1050" b="1" baseline="0" dirty="0" err="1">
              <a:latin typeface="Arial Narrow" pitchFamily="34" charset="0"/>
            </a:rPr>
            <a:t>ítimo</a:t>
          </a:r>
          <a:endParaRPr lang="es-MX" sz="1050" b="1" dirty="0">
            <a:latin typeface="Arial Narrow" pitchFamily="34" charset="0"/>
          </a:endParaRPr>
        </a:p>
      </dgm:t>
    </dgm:pt>
    <dgm:pt modelId="{063C12B2-E92D-4DD0-B31E-BD5595E24F15}" type="parTrans" cxnId="{83975BD7-6863-4D73-A1A4-EF3AE03001A9}">
      <dgm:prSet/>
      <dgm:spPr/>
      <dgm:t>
        <a:bodyPr/>
        <a:lstStyle/>
        <a:p>
          <a:pPr algn="ctr"/>
          <a:endParaRPr lang="es-MX">
            <a:latin typeface="Arial Narrow" pitchFamily="34" charset="0"/>
          </a:endParaRPr>
        </a:p>
      </dgm:t>
    </dgm:pt>
    <dgm:pt modelId="{E284CABC-AB3F-441C-8804-6C8C35CE3B4E}" type="sibTrans" cxnId="{83975BD7-6863-4D73-A1A4-EF3AE03001A9}">
      <dgm:prSet/>
      <dgm:spPr/>
      <dgm:t>
        <a:bodyPr/>
        <a:lstStyle/>
        <a:p>
          <a:pPr algn="ctr"/>
          <a:endParaRPr lang="es-MX">
            <a:latin typeface="Arial Narrow" pitchFamily="34" charset="0"/>
          </a:endParaRPr>
        </a:p>
      </dgm:t>
    </dgm:pt>
    <dgm:pt modelId="{0D02DD33-67FB-44B3-84F8-9C7C59C321DD}">
      <dgm:prSet phldrT="[Text]" custT="1"/>
      <dgm:spPr>
        <a:solidFill>
          <a:srgbClr val="92D050"/>
        </a:solidFill>
      </dgm:spPr>
      <dgm:t>
        <a:bodyPr/>
        <a:lstStyle/>
        <a:p>
          <a:pPr algn="ctr"/>
          <a:r>
            <a:rPr lang="es-MX" sz="1100" b="1" dirty="0">
              <a:latin typeface="Arial Narrow" pitchFamily="34" charset="0"/>
            </a:rPr>
            <a:t>III. No es m</a:t>
          </a:r>
          <a:r>
            <a:rPr lang="es-ES" sz="1100" b="1" dirty="0" err="1">
              <a:latin typeface="Arial Narrow" pitchFamily="34" charset="0"/>
            </a:rPr>
            <a:t>ás</a:t>
          </a:r>
          <a:r>
            <a:rPr lang="es-ES" sz="1100" b="1" dirty="0">
              <a:latin typeface="Arial Narrow" pitchFamily="34" charset="0"/>
            </a:rPr>
            <a:t> restrictiva</a:t>
          </a:r>
          <a:r>
            <a:rPr lang="es-ES" sz="1100" b="1" baseline="0" dirty="0">
              <a:latin typeface="Arial Narrow" pitchFamily="34" charset="0"/>
            </a:rPr>
            <a:t> al comercio de lo necesario</a:t>
          </a:r>
          <a:endParaRPr lang="es-MX" sz="1100" b="1" dirty="0">
            <a:latin typeface="Arial Narrow" pitchFamily="34" charset="0"/>
          </a:endParaRPr>
        </a:p>
        <a:p>
          <a:pPr algn="ctr"/>
          <a:r>
            <a:rPr lang="es-MX" sz="1100" b="0" dirty="0">
              <a:latin typeface="Arial Narrow" pitchFamily="34" charset="0"/>
            </a:rPr>
            <a:t>(an</a:t>
          </a:r>
          <a:r>
            <a:rPr lang="es-ES" sz="1100" b="0" dirty="0" err="1">
              <a:latin typeface="Arial Narrow" pitchFamily="34" charset="0"/>
            </a:rPr>
            <a:t>álisis</a:t>
          </a:r>
          <a:r>
            <a:rPr lang="es-ES" sz="1100" b="0" dirty="0">
              <a:latin typeface="Arial Narrow" pitchFamily="34" charset="0"/>
            </a:rPr>
            <a:t> de dos pasos</a:t>
          </a:r>
          <a:r>
            <a:rPr lang="es-MX" sz="1100" b="0" dirty="0">
              <a:latin typeface="Arial Narrow" pitchFamily="34" charset="0"/>
            </a:rPr>
            <a:t>)</a:t>
          </a:r>
        </a:p>
      </dgm:t>
    </dgm:pt>
    <dgm:pt modelId="{20473C3E-E22E-4A93-BC23-772428B51D65}" type="parTrans" cxnId="{E1EB2077-F4C1-441A-83C9-32F6C8EDEDFA}">
      <dgm:prSet/>
      <dgm:spPr/>
      <dgm:t>
        <a:bodyPr/>
        <a:lstStyle/>
        <a:p>
          <a:pPr algn="ctr"/>
          <a:endParaRPr lang="es-MX">
            <a:latin typeface="Arial Narrow" pitchFamily="34" charset="0"/>
          </a:endParaRPr>
        </a:p>
      </dgm:t>
    </dgm:pt>
    <dgm:pt modelId="{965B4301-79D6-4BEC-9CA1-45C89386BFEF}" type="sibTrans" cxnId="{E1EB2077-F4C1-441A-83C9-32F6C8EDEDFA}">
      <dgm:prSet/>
      <dgm:spPr/>
      <dgm:t>
        <a:bodyPr/>
        <a:lstStyle/>
        <a:p>
          <a:pPr algn="ctr"/>
          <a:endParaRPr lang="es-MX">
            <a:latin typeface="Arial Narrow" pitchFamily="34" charset="0"/>
          </a:endParaRPr>
        </a:p>
      </dgm:t>
    </dgm:pt>
    <dgm:pt modelId="{EE5353CC-F414-4921-BE17-DD5B42DF9D68}">
      <dgm:prSet custT="1"/>
      <dgm:spPr>
        <a:solidFill>
          <a:srgbClr val="00B0F0"/>
        </a:solidFill>
      </dgm:spPr>
      <dgm:t>
        <a:bodyPr/>
        <a:lstStyle/>
        <a:p>
          <a:pPr algn="ctr"/>
          <a:r>
            <a:rPr lang="es-MX" sz="1000" dirty="0">
              <a:latin typeface="Arial Narrow" pitchFamily="34" charset="0"/>
            </a:rPr>
            <a:t>1. C</a:t>
          </a:r>
          <a:r>
            <a:rPr lang="es-ES" sz="1000" dirty="0" err="1">
              <a:latin typeface="Arial Narrow" pitchFamily="34" charset="0"/>
            </a:rPr>
            <a:t>ómo</a:t>
          </a:r>
          <a:r>
            <a:rPr lang="es-ES" sz="1000" dirty="0">
              <a:latin typeface="Arial Narrow" pitchFamily="34" charset="0"/>
            </a:rPr>
            <a:t> se establece el objetivo perseguido por</a:t>
          </a:r>
          <a:r>
            <a:rPr lang="es-ES" sz="1000" baseline="0" dirty="0">
              <a:latin typeface="Arial Narrow" pitchFamily="34" charset="0"/>
            </a:rPr>
            <a:t> la medida</a:t>
          </a:r>
          <a:endParaRPr lang="es-MX" sz="1000" dirty="0">
            <a:latin typeface="Arial Narrow" pitchFamily="34" charset="0"/>
          </a:endParaRPr>
        </a:p>
      </dgm:t>
    </dgm:pt>
    <dgm:pt modelId="{E465F99F-9C9F-4893-86A4-83529DEC20C0}" type="parTrans" cxnId="{94977015-7C88-453E-AC1D-2B00670BDFEC}">
      <dgm:prSet/>
      <dgm:spPr/>
      <dgm:t>
        <a:bodyPr/>
        <a:lstStyle/>
        <a:p>
          <a:pPr algn="ctr"/>
          <a:endParaRPr lang="es-MX">
            <a:latin typeface="Arial Narrow" pitchFamily="34" charset="0"/>
          </a:endParaRPr>
        </a:p>
      </dgm:t>
    </dgm:pt>
    <dgm:pt modelId="{E9BA6B67-FA30-4CCB-BF12-21CC1EE319EE}" type="sibTrans" cxnId="{94977015-7C88-453E-AC1D-2B00670BDFEC}">
      <dgm:prSet/>
      <dgm:spPr/>
      <dgm:t>
        <a:bodyPr/>
        <a:lstStyle/>
        <a:p>
          <a:pPr algn="ctr"/>
          <a:endParaRPr lang="es-MX">
            <a:latin typeface="Arial Narrow" pitchFamily="34" charset="0"/>
          </a:endParaRPr>
        </a:p>
      </dgm:t>
    </dgm:pt>
    <dgm:pt modelId="{7A37901E-9DF1-4D9E-A13D-E63B2DB59F8F}">
      <dgm:prSet custT="1"/>
      <dgm:spPr>
        <a:solidFill>
          <a:srgbClr val="00B0F0"/>
        </a:solidFill>
      </dgm:spPr>
      <dgm:t>
        <a:bodyPr/>
        <a:lstStyle/>
        <a:p>
          <a:pPr algn="ctr"/>
          <a:r>
            <a:rPr lang="es-MX" sz="1000">
              <a:latin typeface="Arial Narrow" pitchFamily="34" charset="0"/>
            </a:rPr>
            <a:t>2. Cu</a:t>
          </a:r>
          <a:r>
            <a:rPr lang="es-ES" sz="1000">
              <a:latin typeface="Arial Narrow" pitchFamily="34" charset="0"/>
            </a:rPr>
            <a:t>áles objetivos son legítimos </a:t>
          </a:r>
        </a:p>
        <a:p>
          <a:pPr algn="ctr"/>
          <a:r>
            <a:rPr lang="es-MX" sz="1000">
              <a:latin typeface="Arial Narrow" pitchFamily="34" charset="0"/>
            </a:rPr>
            <a:t>(lista indicativa)</a:t>
          </a:r>
        </a:p>
      </dgm:t>
    </dgm:pt>
    <dgm:pt modelId="{1F58300F-946B-4666-B81B-8911D58A0E4D}" type="parTrans" cxnId="{E0077502-3F5B-4C5F-BB8B-C15CB1AC5D55}">
      <dgm:prSet/>
      <dgm:spPr/>
      <dgm:t>
        <a:bodyPr/>
        <a:lstStyle/>
        <a:p>
          <a:pPr algn="ctr"/>
          <a:endParaRPr lang="es-MX">
            <a:latin typeface="Arial Narrow" pitchFamily="34" charset="0"/>
          </a:endParaRPr>
        </a:p>
      </dgm:t>
    </dgm:pt>
    <dgm:pt modelId="{A4AA4DA1-09EE-4A63-BE6E-5DEBCDF24F07}" type="sibTrans" cxnId="{E0077502-3F5B-4C5F-BB8B-C15CB1AC5D55}">
      <dgm:prSet/>
      <dgm:spPr/>
      <dgm:t>
        <a:bodyPr/>
        <a:lstStyle/>
        <a:p>
          <a:pPr algn="ctr"/>
          <a:endParaRPr lang="es-MX">
            <a:latin typeface="Arial Narrow" pitchFamily="34" charset="0"/>
          </a:endParaRPr>
        </a:p>
      </dgm:t>
    </dgm:pt>
    <dgm:pt modelId="{1EBEABB1-2590-485D-A41E-F50FA3403FD1}">
      <dgm:prSet custT="1"/>
      <dgm:spPr>
        <a:solidFill>
          <a:srgbClr val="00B0F0"/>
        </a:solidFill>
      </dgm:spPr>
      <dgm:t>
        <a:bodyPr/>
        <a:lstStyle/>
        <a:p>
          <a:pPr algn="ctr"/>
          <a:r>
            <a:rPr lang="es-MX" sz="1000">
              <a:latin typeface="Arial Narrow" pitchFamily="34" charset="0"/>
            </a:rPr>
            <a:t>3. Cu</a:t>
          </a:r>
          <a:r>
            <a:rPr lang="es-ES" sz="1000">
              <a:latin typeface="Arial Narrow" pitchFamily="34" charset="0"/>
            </a:rPr>
            <a:t>ándo una medida alcanza el objetivo legítimo</a:t>
          </a:r>
          <a:endParaRPr lang="es-MX" sz="1000">
            <a:latin typeface="Arial Narrow" pitchFamily="34" charset="0"/>
          </a:endParaRPr>
        </a:p>
      </dgm:t>
    </dgm:pt>
    <dgm:pt modelId="{2A1B6606-07BD-448D-A106-A03B1620E946}" type="parTrans" cxnId="{C20DB99C-5470-4EA2-BEE0-AF34AAF443A8}">
      <dgm:prSet/>
      <dgm:spPr/>
      <dgm:t>
        <a:bodyPr/>
        <a:lstStyle/>
        <a:p>
          <a:pPr algn="ctr"/>
          <a:endParaRPr lang="es-MX">
            <a:latin typeface="Arial Narrow" pitchFamily="34" charset="0"/>
          </a:endParaRPr>
        </a:p>
      </dgm:t>
    </dgm:pt>
    <dgm:pt modelId="{3FAC1676-559E-4FCB-BC0C-59D4C96D0CD1}" type="sibTrans" cxnId="{C20DB99C-5470-4EA2-BEE0-AF34AAF443A8}">
      <dgm:prSet/>
      <dgm:spPr/>
      <dgm:t>
        <a:bodyPr/>
        <a:lstStyle/>
        <a:p>
          <a:pPr algn="ctr"/>
          <a:endParaRPr lang="es-MX">
            <a:latin typeface="Arial Narrow" pitchFamily="34" charset="0"/>
          </a:endParaRPr>
        </a:p>
      </dgm:t>
    </dgm:pt>
    <dgm:pt modelId="{717E1473-0251-4B1F-A1BC-EAD768BA56C7}">
      <dgm:prSet custT="1"/>
      <dgm:spPr>
        <a:solidFill>
          <a:srgbClr val="00B0F0"/>
        </a:solidFill>
      </dgm:spPr>
      <dgm:t>
        <a:bodyPr/>
        <a:lstStyle/>
        <a:p>
          <a:pPr algn="ctr"/>
          <a:r>
            <a:rPr lang="es-MX" sz="1000" dirty="0">
              <a:latin typeface="Arial Narrow" pitchFamily="34" charset="0"/>
            </a:rPr>
            <a:t>4. C</a:t>
          </a:r>
          <a:r>
            <a:rPr lang="es-ES" sz="1000" dirty="0" err="1">
              <a:latin typeface="Arial Narrow" pitchFamily="34" charset="0"/>
            </a:rPr>
            <a:t>ómo</a:t>
          </a:r>
          <a:r>
            <a:rPr lang="es-ES" sz="1000" dirty="0">
              <a:latin typeface="Arial Narrow" pitchFamily="34" charset="0"/>
            </a:rPr>
            <a:t> establecer si, y hasta qué punto, la medida alcanza el objetivo legítimo</a:t>
          </a:r>
          <a:endParaRPr lang="es-MX" sz="1000" dirty="0">
            <a:latin typeface="Arial Narrow" pitchFamily="34" charset="0"/>
          </a:endParaRPr>
        </a:p>
      </dgm:t>
    </dgm:pt>
    <dgm:pt modelId="{25CBBA76-0F3B-497B-99AC-81BC7AD3D4D9}" type="parTrans" cxnId="{C244AFF1-38D6-402D-8AE3-B941AD0E143A}">
      <dgm:prSet/>
      <dgm:spPr/>
      <dgm:t>
        <a:bodyPr/>
        <a:lstStyle/>
        <a:p>
          <a:pPr algn="ctr"/>
          <a:endParaRPr lang="es-MX">
            <a:latin typeface="Arial Narrow" pitchFamily="34" charset="0"/>
          </a:endParaRPr>
        </a:p>
      </dgm:t>
    </dgm:pt>
    <dgm:pt modelId="{0C2860F2-4167-4B0D-9A99-658718017D2B}" type="sibTrans" cxnId="{C244AFF1-38D6-402D-8AE3-B941AD0E143A}">
      <dgm:prSet/>
      <dgm:spPr/>
      <dgm:t>
        <a:bodyPr/>
        <a:lstStyle/>
        <a:p>
          <a:pPr algn="ctr"/>
          <a:endParaRPr lang="es-MX">
            <a:latin typeface="Arial Narrow" pitchFamily="34" charset="0"/>
          </a:endParaRPr>
        </a:p>
      </dgm:t>
    </dgm:pt>
    <dgm:pt modelId="{ED021F18-144C-48D4-806B-2767F12E980D}">
      <dgm:prSet custT="1"/>
      <dgm:spPr>
        <a:solidFill>
          <a:srgbClr val="FF9900"/>
        </a:solidFill>
      </dgm:spPr>
      <dgm:t>
        <a:bodyPr/>
        <a:lstStyle/>
        <a:p>
          <a:pPr algn="ctr"/>
          <a:r>
            <a:rPr lang="es-MX" sz="1000" dirty="0">
              <a:latin typeface="Arial Narrow" pitchFamily="34" charset="0"/>
            </a:rPr>
            <a:t>1. Grado de contribuci</a:t>
          </a:r>
          <a:r>
            <a:rPr lang="es-ES" sz="1000" dirty="0" err="1">
              <a:latin typeface="Arial Narrow" pitchFamily="34" charset="0"/>
            </a:rPr>
            <a:t>ón</a:t>
          </a:r>
          <a:r>
            <a:rPr lang="es-ES" sz="1000" baseline="0" dirty="0">
              <a:latin typeface="Arial Narrow" pitchFamily="34" charset="0"/>
            </a:rPr>
            <a:t> al objetivo legítimo</a:t>
          </a:r>
          <a:endParaRPr lang="es-MX" sz="1000" dirty="0">
            <a:latin typeface="Arial Narrow" pitchFamily="34" charset="0"/>
          </a:endParaRPr>
        </a:p>
      </dgm:t>
    </dgm:pt>
    <dgm:pt modelId="{F6C643D7-86A8-47B6-80EA-3F1CCAD22FA6}" type="parTrans" cxnId="{0A2891A6-89DA-471B-B6A2-50FB6F4310A2}">
      <dgm:prSet/>
      <dgm:spPr/>
      <dgm:t>
        <a:bodyPr/>
        <a:lstStyle/>
        <a:p>
          <a:pPr algn="ctr"/>
          <a:endParaRPr lang="es-MX">
            <a:latin typeface="Arial Narrow" pitchFamily="34" charset="0"/>
          </a:endParaRPr>
        </a:p>
      </dgm:t>
    </dgm:pt>
    <dgm:pt modelId="{B58FF451-D814-4F33-A792-3FC868D76113}" type="sibTrans" cxnId="{0A2891A6-89DA-471B-B6A2-50FB6F4310A2}">
      <dgm:prSet/>
      <dgm:spPr/>
      <dgm:t>
        <a:bodyPr/>
        <a:lstStyle/>
        <a:p>
          <a:pPr algn="ctr"/>
          <a:endParaRPr lang="es-MX">
            <a:latin typeface="Arial Narrow" pitchFamily="34" charset="0"/>
          </a:endParaRPr>
        </a:p>
      </dgm:t>
    </dgm:pt>
    <dgm:pt modelId="{566265D3-BFA7-4F83-BE4B-AA6C7383BFAB}">
      <dgm:prSet custT="1"/>
      <dgm:spPr>
        <a:solidFill>
          <a:srgbClr val="FF9900"/>
        </a:solidFill>
      </dgm:spPr>
      <dgm:t>
        <a:bodyPr/>
        <a:lstStyle/>
        <a:p>
          <a:pPr algn="ctr"/>
          <a:r>
            <a:rPr lang="es-MX" sz="1000" dirty="0">
              <a:latin typeface="Arial Narrow" pitchFamily="34" charset="0"/>
            </a:rPr>
            <a:t>2. La restrictividade comercial de la medida, y</a:t>
          </a:r>
        </a:p>
      </dgm:t>
    </dgm:pt>
    <dgm:pt modelId="{53F813BE-9322-466C-87E6-E626EA919D00}" type="parTrans" cxnId="{F609663D-367D-4965-A816-CD0FAF5B3F01}">
      <dgm:prSet/>
      <dgm:spPr/>
      <dgm:t>
        <a:bodyPr/>
        <a:lstStyle/>
        <a:p>
          <a:pPr algn="ctr"/>
          <a:endParaRPr lang="es-MX">
            <a:latin typeface="Arial Narrow" pitchFamily="34" charset="0"/>
          </a:endParaRPr>
        </a:p>
      </dgm:t>
    </dgm:pt>
    <dgm:pt modelId="{19D09AAD-C3DC-407F-9853-61C4089053DC}" type="sibTrans" cxnId="{F609663D-367D-4965-A816-CD0FAF5B3F01}">
      <dgm:prSet/>
      <dgm:spPr/>
      <dgm:t>
        <a:bodyPr/>
        <a:lstStyle/>
        <a:p>
          <a:pPr algn="ctr"/>
          <a:endParaRPr lang="es-MX">
            <a:latin typeface="Arial Narrow" pitchFamily="34" charset="0"/>
          </a:endParaRPr>
        </a:p>
      </dgm:t>
    </dgm:pt>
    <dgm:pt modelId="{11728280-49CC-4A32-82B5-1EA36D2519AE}">
      <dgm:prSet custT="1"/>
      <dgm:spPr>
        <a:solidFill>
          <a:srgbClr val="FF9900"/>
        </a:solidFill>
      </dgm:spPr>
      <dgm:t>
        <a:bodyPr/>
        <a:lstStyle/>
        <a:p>
          <a:pPr algn="ctr"/>
          <a:r>
            <a:rPr lang="es-MX" sz="900" dirty="0" smtClean="0">
              <a:latin typeface="Arial Narrow" pitchFamily="34" charset="0"/>
            </a:rPr>
            <a:t>3.  La naturaleza de los riesgos en cuesti</a:t>
          </a:r>
          <a:r>
            <a:rPr lang="es-ES" sz="900" dirty="0" err="1" smtClean="0">
              <a:latin typeface="Arial Narrow" pitchFamily="34" charset="0"/>
            </a:rPr>
            <a:t>ón</a:t>
          </a:r>
          <a:r>
            <a:rPr lang="es-ES" sz="900" dirty="0" smtClean="0">
              <a:latin typeface="Arial Narrow" pitchFamily="34" charset="0"/>
            </a:rPr>
            <a:t> y la gravedad de </a:t>
          </a:r>
          <a:r>
            <a:rPr lang="es-ES" sz="900" baseline="0" dirty="0" smtClean="0">
              <a:latin typeface="Arial Narrow" pitchFamily="34" charset="0"/>
            </a:rPr>
            <a:t> </a:t>
          </a:r>
          <a:r>
            <a:rPr lang="es-MX" sz="900" dirty="0" smtClean="0">
              <a:latin typeface="Arial Narrow" pitchFamily="34" charset="0"/>
            </a:rPr>
            <a:t>las consecuenci</a:t>
          </a:r>
          <a:r>
            <a:rPr lang="es-MX" sz="900" baseline="0" dirty="0" smtClean="0">
              <a:latin typeface="Arial Narrow" pitchFamily="34" charset="0"/>
            </a:rPr>
            <a:t> de no alcanzar el objetivo </a:t>
          </a:r>
          <a:r>
            <a:rPr lang="es-MX" sz="900" dirty="0" smtClean="0">
              <a:solidFill>
                <a:srgbClr val="FF0000"/>
              </a:solidFill>
              <a:latin typeface="Arial Narrow" pitchFamily="34" charset="0"/>
            </a:rPr>
            <a:t>**</a:t>
          </a:r>
          <a:endParaRPr lang="es-MX" sz="900" dirty="0">
            <a:solidFill>
              <a:srgbClr val="FF0000"/>
            </a:solidFill>
            <a:latin typeface="Arial Narrow" pitchFamily="34" charset="0"/>
          </a:endParaRPr>
        </a:p>
      </dgm:t>
    </dgm:pt>
    <dgm:pt modelId="{44DC6832-97D4-44BB-91F9-E671E58045DC}" type="parTrans" cxnId="{F01E8CA2-7371-4CAA-A309-5C9F13FD5065}">
      <dgm:prSet/>
      <dgm:spPr/>
      <dgm:t>
        <a:bodyPr/>
        <a:lstStyle/>
        <a:p>
          <a:pPr algn="ctr"/>
          <a:endParaRPr lang="es-MX">
            <a:latin typeface="Arial Narrow" pitchFamily="34" charset="0"/>
          </a:endParaRPr>
        </a:p>
      </dgm:t>
    </dgm:pt>
    <dgm:pt modelId="{4F073E18-EBE2-486E-8FE0-B807D2D19FD0}" type="sibTrans" cxnId="{F01E8CA2-7371-4CAA-A309-5C9F13FD5065}">
      <dgm:prSet/>
      <dgm:spPr/>
      <dgm:t>
        <a:bodyPr/>
        <a:lstStyle/>
        <a:p>
          <a:pPr algn="ctr"/>
          <a:endParaRPr lang="es-MX">
            <a:latin typeface="Arial Narrow" pitchFamily="34" charset="0"/>
          </a:endParaRPr>
        </a:p>
      </dgm:t>
    </dgm:pt>
    <dgm:pt modelId="{AB968592-B930-436B-A4C9-7E2BB64B5D16}">
      <dgm:prSet custT="1"/>
      <dgm:spPr>
        <a:solidFill>
          <a:srgbClr val="00B0F0"/>
        </a:solidFill>
      </dgm:spPr>
      <dgm:t>
        <a:bodyPr/>
        <a:lstStyle/>
        <a:p>
          <a:pPr algn="ctr"/>
          <a:r>
            <a:rPr lang="es-MX" sz="1000" b="0" i="1" dirty="0" smtClean="0">
              <a:latin typeface="Arial Narrow" pitchFamily="34" charset="0"/>
            </a:rPr>
            <a:t>Mayor</a:t>
          </a:r>
          <a:r>
            <a:rPr lang="es-ES" sz="1000" b="0" i="1" dirty="0" err="1" smtClean="0">
              <a:latin typeface="Arial Narrow" pitchFamily="34" charset="0"/>
            </a:rPr>
            <a:t>ía</a:t>
          </a:r>
          <a:r>
            <a:rPr lang="es-ES" sz="1000" b="0" i="1" dirty="0" smtClean="0">
              <a:latin typeface="Arial Narrow" pitchFamily="34" charset="0"/>
            </a:rPr>
            <a:t> de los</a:t>
          </a:r>
          <a:r>
            <a:rPr lang="es-ES" sz="1000" b="0" i="1" baseline="0" dirty="0" smtClean="0">
              <a:latin typeface="Arial Narrow" pitchFamily="34" charset="0"/>
            </a:rPr>
            <a:t> casos </a:t>
          </a:r>
          <a:endParaRPr lang="es-MX" sz="1000" b="0" i="1" dirty="0" smtClean="0">
            <a:latin typeface="Arial Narrow" pitchFamily="34" charset="0"/>
          </a:endParaRPr>
        </a:p>
        <a:p>
          <a:pPr algn="ctr"/>
          <a:r>
            <a:rPr lang="es-MX" sz="1200" b="1" dirty="0" err="1" smtClean="0">
              <a:latin typeface="Arial Narrow" pitchFamily="34" charset="0"/>
            </a:rPr>
            <a:t>An</a:t>
          </a:r>
          <a:r>
            <a:rPr lang="es-ES" sz="1200" b="1" dirty="0" err="1" smtClean="0">
              <a:latin typeface="Arial Narrow" pitchFamily="34" charset="0"/>
            </a:rPr>
            <a:t>álisis</a:t>
          </a:r>
          <a:r>
            <a:rPr lang="es-ES" sz="1200" b="1" dirty="0" smtClean="0">
              <a:latin typeface="Arial Narrow" pitchFamily="34" charset="0"/>
            </a:rPr>
            <a:t> comparativo</a:t>
          </a:r>
          <a:endParaRPr lang="es-MX" sz="1200" b="1" dirty="0" smtClean="0">
            <a:latin typeface="Arial Narrow" pitchFamily="34" charset="0"/>
          </a:endParaRPr>
        </a:p>
        <a:p>
          <a:pPr algn="ctr"/>
          <a:r>
            <a:rPr lang="es-MX" sz="1000" b="0" dirty="0" smtClean="0">
              <a:latin typeface="Arial Narrow" pitchFamily="34" charset="0"/>
            </a:rPr>
            <a:t>(medida y posibles alternativas)</a:t>
          </a:r>
          <a:endParaRPr lang="es-MX" sz="1000" b="0" dirty="0">
            <a:latin typeface="Arial Narrow" pitchFamily="34" charset="0"/>
          </a:endParaRPr>
        </a:p>
      </dgm:t>
    </dgm:pt>
    <dgm:pt modelId="{DF375C20-C0F4-41BF-8755-C26E80154797}" type="parTrans" cxnId="{FFE7E9DE-AF5B-4822-A970-3E2A849D4AD5}">
      <dgm:prSet/>
      <dgm:spPr/>
      <dgm:t>
        <a:bodyPr/>
        <a:lstStyle/>
        <a:p>
          <a:pPr algn="ctr"/>
          <a:endParaRPr lang="es-MX">
            <a:latin typeface="Arial Narrow" pitchFamily="34" charset="0"/>
          </a:endParaRPr>
        </a:p>
      </dgm:t>
    </dgm:pt>
    <dgm:pt modelId="{C2175998-B849-48F8-A1CF-1A7C8CD142C8}" type="sibTrans" cxnId="{FFE7E9DE-AF5B-4822-A970-3E2A849D4AD5}">
      <dgm:prSet/>
      <dgm:spPr/>
      <dgm:t>
        <a:bodyPr/>
        <a:lstStyle/>
        <a:p>
          <a:pPr algn="ctr"/>
          <a:endParaRPr lang="es-MX">
            <a:latin typeface="Arial Narrow" pitchFamily="34" charset="0"/>
          </a:endParaRPr>
        </a:p>
      </dgm:t>
    </dgm:pt>
    <dgm:pt modelId="{2A3ABDF5-D273-4031-9892-840F5B9F7EAD}">
      <dgm:prSet custT="1"/>
      <dgm:spPr>
        <a:solidFill>
          <a:srgbClr val="00B0F0"/>
        </a:solidFill>
      </dgm:spPr>
      <dgm:t>
        <a:bodyPr/>
        <a:lstStyle/>
        <a:p>
          <a:pPr algn="ctr"/>
          <a:r>
            <a:rPr lang="es-MX" sz="1200" b="1" dirty="0">
              <a:latin typeface="Arial Narrow" pitchFamily="34" charset="0"/>
            </a:rPr>
            <a:t>An</a:t>
          </a:r>
          <a:r>
            <a:rPr lang="es-ES" sz="1200" b="1" dirty="0" err="1">
              <a:latin typeface="Arial Narrow" pitchFamily="34" charset="0"/>
            </a:rPr>
            <a:t>álisis</a:t>
          </a:r>
          <a:r>
            <a:rPr lang="es-ES" sz="1200" b="1" dirty="0">
              <a:latin typeface="Arial Narrow" pitchFamily="34" charset="0"/>
            </a:rPr>
            <a:t> de la relación</a:t>
          </a:r>
          <a:endParaRPr lang="es-MX" sz="1200" b="1" dirty="0">
            <a:latin typeface="Arial Narrow" pitchFamily="34" charset="0"/>
          </a:endParaRPr>
        </a:p>
        <a:p>
          <a:pPr algn="ctr"/>
          <a:r>
            <a:rPr lang="es-MX" sz="1200" b="0" dirty="0">
              <a:latin typeface="Arial Narrow" pitchFamily="34" charset="0"/>
            </a:rPr>
            <a:t>(medida impugnada)</a:t>
          </a:r>
        </a:p>
        <a:p>
          <a:pPr algn="ctr"/>
          <a:r>
            <a:rPr lang="es-MX" sz="1200" b="0" dirty="0">
              <a:latin typeface="Arial Narrow" pitchFamily="34" charset="0"/>
            </a:rPr>
            <a:t>[todos los factores]</a:t>
          </a:r>
        </a:p>
      </dgm:t>
    </dgm:pt>
    <dgm:pt modelId="{1577FCD9-CCAC-4D06-923D-1D5E95577753}" type="parTrans" cxnId="{E1053FF8-70F3-4D98-9909-84F246BCF979}">
      <dgm:prSet/>
      <dgm:spPr/>
      <dgm:t>
        <a:bodyPr/>
        <a:lstStyle/>
        <a:p>
          <a:pPr algn="ctr"/>
          <a:endParaRPr lang="es-MX">
            <a:latin typeface="Arial Narrow" pitchFamily="34" charset="0"/>
          </a:endParaRPr>
        </a:p>
      </dgm:t>
    </dgm:pt>
    <dgm:pt modelId="{70CFA65B-7EAF-48FE-8D45-ACEDBC53780B}" type="sibTrans" cxnId="{E1053FF8-70F3-4D98-9909-84F246BCF979}">
      <dgm:prSet/>
      <dgm:spPr/>
      <dgm:t>
        <a:bodyPr/>
        <a:lstStyle/>
        <a:p>
          <a:pPr algn="ctr"/>
          <a:endParaRPr lang="es-MX">
            <a:latin typeface="Arial Narrow" pitchFamily="34" charset="0"/>
          </a:endParaRPr>
        </a:p>
      </dgm:t>
    </dgm:pt>
    <dgm:pt modelId="{864AF2BF-B9D1-4888-930A-35F6AC4C9024}">
      <dgm:prSet custT="1"/>
      <dgm:spPr>
        <a:solidFill>
          <a:srgbClr val="FFC000"/>
        </a:solidFill>
      </dgm:spPr>
      <dgm:t>
        <a:bodyPr/>
        <a:lstStyle/>
        <a:p>
          <a:pPr algn="ctr"/>
          <a:r>
            <a:rPr lang="es-MX" sz="1000" dirty="0">
              <a:latin typeface="Arial Narrow" pitchFamily="34" charset="0"/>
            </a:rPr>
            <a:t>1. Si la medida alternativa es menos</a:t>
          </a:r>
          <a:r>
            <a:rPr lang="es-MX" sz="1000" baseline="0" dirty="0">
              <a:latin typeface="Arial Narrow" pitchFamily="34" charset="0"/>
            </a:rPr>
            <a:t> restrictiva</a:t>
          </a:r>
          <a:endParaRPr lang="es-MX" sz="1000" dirty="0">
            <a:latin typeface="Arial Narrow" pitchFamily="34" charset="0"/>
          </a:endParaRPr>
        </a:p>
      </dgm:t>
    </dgm:pt>
    <dgm:pt modelId="{3A345265-5155-4797-8BDE-0E1DD51A9184}" type="parTrans" cxnId="{3027691B-6006-4B60-909C-67FFC4AE0B4B}">
      <dgm:prSet/>
      <dgm:spPr/>
      <dgm:t>
        <a:bodyPr/>
        <a:lstStyle/>
        <a:p>
          <a:pPr algn="ctr"/>
          <a:endParaRPr lang="es-MX">
            <a:latin typeface="Arial Narrow" pitchFamily="34" charset="0"/>
          </a:endParaRPr>
        </a:p>
      </dgm:t>
    </dgm:pt>
    <dgm:pt modelId="{F35187DB-8CB9-4318-916F-A213F4EDCE1F}" type="sibTrans" cxnId="{3027691B-6006-4B60-909C-67FFC4AE0B4B}">
      <dgm:prSet/>
      <dgm:spPr/>
      <dgm:t>
        <a:bodyPr/>
        <a:lstStyle/>
        <a:p>
          <a:pPr algn="ctr"/>
          <a:endParaRPr lang="es-MX">
            <a:latin typeface="Arial Narrow" pitchFamily="34" charset="0"/>
          </a:endParaRPr>
        </a:p>
      </dgm:t>
    </dgm:pt>
    <dgm:pt modelId="{A6366A4D-3F9D-44D5-B838-C44B5819E869}">
      <dgm:prSet custT="1"/>
      <dgm:spPr>
        <a:solidFill>
          <a:srgbClr val="FFC000"/>
        </a:solidFill>
      </dgm:spPr>
      <dgm:t>
        <a:bodyPr/>
        <a:lstStyle/>
        <a:p>
          <a:pPr algn="ctr"/>
          <a:r>
            <a:rPr lang="es-MX" sz="900" dirty="0" smtClean="0">
              <a:latin typeface="Arial Narrow" pitchFamily="34" charset="0"/>
            </a:rPr>
            <a:t>2.</a:t>
          </a:r>
          <a:r>
            <a:rPr lang="es-MX" sz="900" baseline="0" dirty="0" smtClean="0">
              <a:latin typeface="Arial Narrow" pitchFamily="34" charset="0"/>
            </a:rPr>
            <a:t> Si la medida alternativa podr</a:t>
          </a:r>
          <a:r>
            <a:rPr lang="es-ES" sz="900" baseline="0" dirty="0" err="1" smtClean="0">
              <a:latin typeface="Arial Narrow" pitchFamily="34" charset="0"/>
            </a:rPr>
            <a:t>ía</a:t>
          </a:r>
          <a:r>
            <a:rPr lang="es-ES" sz="900" baseline="0" dirty="0" smtClean="0">
              <a:latin typeface="Arial Narrow" pitchFamily="34" charset="0"/>
            </a:rPr>
            <a:t> tener una </a:t>
          </a:r>
          <a:r>
            <a:rPr lang="es-ES" sz="900" b="1" baseline="0" dirty="0" smtClean="0">
              <a:latin typeface="Arial Narrow" pitchFamily="34" charset="0"/>
            </a:rPr>
            <a:t>contribución equivalente </a:t>
          </a:r>
          <a:r>
            <a:rPr lang="es-ES" sz="900" baseline="0" dirty="0" smtClean="0">
              <a:latin typeface="Arial Narrow" pitchFamily="34" charset="0"/>
            </a:rPr>
            <a:t>al objetivo pertinente</a:t>
          </a:r>
          <a:r>
            <a:rPr lang="es-MX" sz="900" dirty="0" smtClean="0">
              <a:solidFill>
                <a:srgbClr val="FF0000"/>
              </a:solidFill>
              <a:latin typeface="Arial Narrow" pitchFamily="34" charset="0"/>
            </a:rPr>
            <a:t>**</a:t>
          </a:r>
          <a:r>
            <a:rPr lang="es-MX" sz="900" dirty="0" smtClean="0">
              <a:latin typeface="Arial Narrow" pitchFamily="34" charset="0"/>
            </a:rPr>
            <a:t>, y</a:t>
          </a:r>
          <a:endParaRPr lang="es-MX" sz="900" dirty="0">
            <a:latin typeface="Arial Narrow" pitchFamily="34" charset="0"/>
          </a:endParaRPr>
        </a:p>
      </dgm:t>
    </dgm:pt>
    <dgm:pt modelId="{2B75DA24-F038-4C89-B13F-259911B1E419}" type="parTrans" cxnId="{179A25F9-F0C1-463A-8B8A-3F113C3CBBBA}">
      <dgm:prSet/>
      <dgm:spPr/>
      <dgm:t>
        <a:bodyPr/>
        <a:lstStyle/>
        <a:p>
          <a:pPr algn="ctr"/>
          <a:endParaRPr lang="es-MX">
            <a:latin typeface="Arial Narrow" pitchFamily="34" charset="0"/>
          </a:endParaRPr>
        </a:p>
      </dgm:t>
    </dgm:pt>
    <dgm:pt modelId="{77EC1823-FAF2-41C7-8D8E-9714A1F1E1AF}" type="sibTrans" cxnId="{179A25F9-F0C1-463A-8B8A-3F113C3CBBBA}">
      <dgm:prSet/>
      <dgm:spPr/>
      <dgm:t>
        <a:bodyPr/>
        <a:lstStyle/>
        <a:p>
          <a:pPr algn="ctr"/>
          <a:endParaRPr lang="es-MX">
            <a:latin typeface="Arial Narrow" pitchFamily="34" charset="0"/>
          </a:endParaRPr>
        </a:p>
      </dgm:t>
    </dgm:pt>
    <dgm:pt modelId="{BFF8E4DC-C252-4F8C-9278-5E6A681552D6}">
      <dgm:prSet custT="1"/>
      <dgm:spPr>
        <a:solidFill>
          <a:srgbClr val="FFC000"/>
        </a:solidFill>
      </dgm:spPr>
      <dgm:t>
        <a:bodyPr/>
        <a:lstStyle/>
        <a:p>
          <a:pPr algn="ctr"/>
          <a:r>
            <a:rPr lang="es-MX" sz="900" dirty="0">
              <a:latin typeface="Arial Narrow" pitchFamily="34" charset="0"/>
            </a:rPr>
            <a:t>3. Si la alternativa est</a:t>
          </a:r>
          <a:r>
            <a:rPr lang="es-ES" sz="900" dirty="0">
              <a:latin typeface="Arial Narrow" pitchFamily="34" charset="0"/>
            </a:rPr>
            <a:t>á razonablemente disponible</a:t>
          </a:r>
          <a:endParaRPr lang="es-MX" sz="900" dirty="0">
            <a:latin typeface="Arial Narrow" pitchFamily="34" charset="0"/>
          </a:endParaRPr>
        </a:p>
      </dgm:t>
    </dgm:pt>
    <dgm:pt modelId="{F12891F5-8B95-4458-BC41-961FCEA8E462}" type="parTrans" cxnId="{D4DDFE07-320B-43D4-892A-3A04165F5345}">
      <dgm:prSet/>
      <dgm:spPr/>
      <dgm:t>
        <a:bodyPr/>
        <a:lstStyle/>
        <a:p>
          <a:pPr algn="ctr"/>
          <a:endParaRPr lang="es-MX">
            <a:latin typeface="Arial Narrow" pitchFamily="34" charset="0"/>
          </a:endParaRPr>
        </a:p>
      </dgm:t>
    </dgm:pt>
    <dgm:pt modelId="{85A00A11-955B-4CE1-BAE8-28476584D089}" type="sibTrans" cxnId="{D4DDFE07-320B-43D4-892A-3A04165F5345}">
      <dgm:prSet/>
      <dgm:spPr/>
      <dgm:t>
        <a:bodyPr/>
        <a:lstStyle/>
        <a:p>
          <a:pPr algn="ctr"/>
          <a:endParaRPr lang="es-MX">
            <a:latin typeface="Arial Narrow" pitchFamily="34" charset="0"/>
          </a:endParaRPr>
        </a:p>
      </dgm:t>
    </dgm:pt>
    <dgm:pt modelId="{63C382F6-7A56-4B87-A19B-B7A10C1D0E1F}">
      <dgm:prSet custT="1"/>
      <dgm:spPr>
        <a:solidFill>
          <a:srgbClr val="FFC000"/>
        </a:solidFill>
      </dgm:spPr>
      <dgm:t>
        <a:bodyPr/>
        <a:lstStyle/>
        <a:p>
          <a:pPr algn="ctr"/>
          <a:r>
            <a:rPr lang="es-MX" sz="1000" smtClean="0">
              <a:solidFill>
                <a:srgbClr val="FF0000"/>
              </a:solidFill>
              <a:latin typeface="Arial Narrow" pitchFamily="34" charset="0"/>
            </a:rPr>
            <a:t>** </a:t>
          </a:r>
          <a:r>
            <a:rPr lang="es-MX" sz="1000" smtClean="0">
              <a:solidFill>
                <a:sysClr val="windowText" lastClr="000000"/>
              </a:solidFill>
              <a:latin typeface="Arial Narrow" pitchFamily="34" charset="0"/>
            </a:rPr>
            <a:t>Los</a:t>
          </a:r>
          <a:r>
            <a:rPr lang="es-MX" sz="1000" baseline="0" smtClean="0">
              <a:solidFill>
                <a:sysClr val="windowText" lastClr="000000"/>
              </a:solidFill>
              <a:latin typeface="Arial Narrow" pitchFamily="34" charset="0"/>
            </a:rPr>
            <a:t> riesgos que podr</a:t>
          </a:r>
          <a:r>
            <a:rPr lang="es-ES" sz="1000" baseline="0" smtClean="0">
              <a:solidFill>
                <a:sysClr val="windowText" lastClr="000000"/>
              </a:solidFill>
              <a:latin typeface="Arial Narrow" pitchFamily="34" charset="0"/>
            </a:rPr>
            <a:t>ía crear el no alcanzarlo, </a:t>
          </a:r>
          <a:r>
            <a:rPr lang="es-MX" sz="1000" smtClean="0">
              <a:solidFill>
                <a:sysClr val="windowText" lastClr="000000"/>
              </a:solidFill>
              <a:latin typeface="Arial Narrow" pitchFamily="34" charset="0"/>
            </a:rPr>
            <a:t>inter alia</a:t>
          </a:r>
          <a:endParaRPr lang="es-MX" sz="1000" dirty="0">
            <a:solidFill>
              <a:sysClr val="windowText" lastClr="000000"/>
            </a:solidFill>
            <a:latin typeface="Arial Narrow" pitchFamily="34" charset="0"/>
          </a:endParaRPr>
        </a:p>
      </dgm:t>
    </dgm:pt>
    <dgm:pt modelId="{280FAC5D-E3FD-43F8-8024-FB373FC9E2E7}" type="parTrans" cxnId="{89266F26-5CE8-44B6-9EAE-A9462FA438D2}">
      <dgm:prSet/>
      <dgm:spPr/>
      <dgm:t>
        <a:bodyPr/>
        <a:lstStyle/>
        <a:p>
          <a:pPr algn="ctr"/>
          <a:endParaRPr lang="es-MX">
            <a:latin typeface="Arial Narrow" pitchFamily="34" charset="0"/>
          </a:endParaRPr>
        </a:p>
      </dgm:t>
    </dgm:pt>
    <dgm:pt modelId="{41871B7C-D0E6-4023-8482-C9799F02123A}" type="sibTrans" cxnId="{89266F26-5CE8-44B6-9EAE-A9462FA438D2}">
      <dgm:prSet/>
      <dgm:spPr/>
      <dgm:t>
        <a:bodyPr/>
        <a:lstStyle/>
        <a:p>
          <a:pPr algn="ctr"/>
          <a:endParaRPr lang="es-MX">
            <a:latin typeface="Arial Narrow" pitchFamily="34" charset="0"/>
          </a:endParaRPr>
        </a:p>
      </dgm:t>
    </dgm:pt>
    <dgm:pt modelId="{ECB0192C-D311-475A-A358-2D9F5F790B7B}">
      <dgm:prSet/>
      <dgm:spPr>
        <a:solidFill>
          <a:srgbClr val="B6A156"/>
        </a:solidFill>
      </dgm:spPr>
      <dgm:t>
        <a:bodyPr/>
        <a:lstStyle/>
        <a:p>
          <a:pPr algn="ctr"/>
          <a:r>
            <a:rPr lang="es-MX" dirty="0">
              <a:latin typeface="Arial Narrow" pitchFamily="34" charset="0"/>
            </a:rPr>
            <a:t>1. Informaci</a:t>
          </a:r>
          <a:r>
            <a:rPr lang="es-ES" dirty="0" err="1">
              <a:latin typeface="Arial Narrow" pitchFamily="34" charset="0"/>
            </a:rPr>
            <a:t>ón</a:t>
          </a:r>
          <a:r>
            <a:rPr lang="es-ES" dirty="0">
              <a:latin typeface="Arial Narrow" pitchFamily="34" charset="0"/>
            </a:rPr>
            <a:t> científica disponible</a:t>
          </a:r>
          <a:endParaRPr lang="es-MX" dirty="0">
            <a:latin typeface="Arial Narrow" pitchFamily="34" charset="0"/>
          </a:endParaRPr>
        </a:p>
      </dgm:t>
    </dgm:pt>
    <dgm:pt modelId="{B86E8FE3-520E-4B59-BAAE-67D78895D318}" type="parTrans" cxnId="{F31BB4C0-8E59-4638-A4CA-08C895E6B208}">
      <dgm:prSet/>
      <dgm:spPr/>
      <dgm:t>
        <a:bodyPr/>
        <a:lstStyle/>
        <a:p>
          <a:pPr algn="ctr"/>
          <a:endParaRPr lang="es-MX">
            <a:latin typeface="Arial Narrow" pitchFamily="34" charset="0"/>
          </a:endParaRPr>
        </a:p>
      </dgm:t>
    </dgm:pt>
    <dgm:pt modelId="{232A2790-CAA0-4D89-B9CD-38FA294A27DE}" type="sibTrans" cxnId="{F31BB4C0-8E59-4638-A4CA-08C895E6B208}">
      <dgm:prSet/>
      <dgm:spPr/>
      <dgm:t>
        <a:bodyPr/>
        <a:lstStyle/>
        <a:p>
          <a:pPr algn="ctr"/>
          <a:endParaRPr lang="es-MX">
            <a:latin typeface="Arial Narrow" pitchFamily="34" charset="0"/>
          </a:endParaRPr>
        </a:p>
      </dgm:t>
    </dgm:pt>
    <dgm:pt modelId="{9D6D251F-36B2-45C1-B675-1C19248B2FF3}">
      <dgm:prSet/>
      <dgm:spPr>
        <a:solidFill>
          <a:srgbClr val="B6A156"/>
        </a:solidFill>
      </dgm:spPr>
      <dgm:t>
        <a:bodyPr/>
        <a:lstStyle/>
        <a:p>
          <a:pPr algn="ctr"/>
          <a:r>
            <a:rPr lang="es-MX">
              <a:latin typeface="Arial Narrow" pitchFamily="34" charset="0"/>
            </a:rPr>
            <a:t>2. Tecnolog</a:t>
          </a:r>
          <a:r>
            <a:rPr lang="es-ES">
              <a:latin typeface="Arial Narrow" pitchFamily="34" charset="0"/>
            </a:rPr>
            <a:t>ía de elaboración conexa,</a:t>
          </a:r>
          <a:r>
            <a:rPr lang="es-ES" baseline="0">
              <a:latin typeface="Arial Narrow" pitchFamily="34" charset="0"/>
            </a:rPr>
            <a:t> o</a:t>
          </a:r>
          <a:endParaRPr lang="es-MX">
            <a:latin typeface="Arial Narrow" pitchFamily="34" charset="0"/>
          </a:endParaRPr>
        </a:p>
      </dgm:t>
    </dgm:pt>
    <dgm:pt modelId="{5E8259B6-81B2-40E6-88C2-0D64ED848F0B}" type="parTrans" cxnId="{336A31F1-50BF-44F7-89E1-DDDFFA1CD74B}">
      <dgm:prSet/>
      <dgm:spPr/>
      <dgm:t>
        <a:bodyPr/>
        <a:lstStyle/>
        <a:p>
          <a:pPr algn="ctr"/>
          <a:endParaRPr lang="es-MX">
            <a:latin typeface="Arial Narrow" pitchFamily="34" charset="0"/>
          </a:endParaRPr>
        </a:p>
      </dgm:t>
    </dgm:pt>
    <dgm:pt modelId="{A95B7420-0AE4-432D-A047-D14F10748B2C}" type="sibTrans" cxnId="{336A31F1-50BF-44F7-89E1-DDDFFA1CD74B}">
      <dgm:prSet/>
      <dgm:spPr/>
      <dgm:t>
        <a:bodyPr/>
        <a:lstStyle/>
        <a:p>
          <a:pPr algn="ctr"/>
          <a:endParaRPr lang="es-MX">
            <a:latin typeface="Arial Narrow" pitchFamily="34" charset="0"/>
          </a:endParaRPr>
        </a:p>
      </dgm:t>
    </dgm:pt>
    <dgm:pt modelId="{A6ED2CF2-ADA3-4EE1-A7B2-B7872EFBC213}">
      <dgm:prSet/>
      <dgm:spPr>
        <a:solidFill>
          <a:srgbClr val="B6A156"/>
        </a:solidFill>
      </dgm:spPr>
      <dgm:t>
        <a:bodyPr/>
        <a:lstStyle/>
        <a:p>
          <a:pPr algn="ctr"/>
          <a:r>
            <a:rPr lang="es-MX">
              <a:latin typeface="Arial Narrow" pitchFamily="34" charset="0"/>
            </a:rPr>
            <a:t>3. Usos finales a que se destinen los productos</a:t>
          </a:r>
        </a:p>
      </dgm:t>
    </dgm:pt>
    <dgm:pt modelId="{284F55DD-CD98-43BF-8B9A-2ED00DB8DE5C}" type="parTrans" cxnId="{2792C3A0-B760-4CB5-91F4-AFAE33746482}">
      <dgm:prSet/>
      <dgm:spPr/>
      <dgm:t>
        <a:bodyPr/>
        <a:lstStyle/>
        <a:p>
          <a:pPr algn="ctr"/>
          <a:endParaRPr lang="es-MX">
            <a:latin typeface="Arial Narrow" pitchFamily="34" charset="0"/>
          </a:endParaRPr>
        </a:p>
      </dgm:t>
    </dgm:pt>
    <dgm:pt modelId="{DA1C302F-9609-4D04-9CAD-A14852067416}" type="sibTrans" cxnId="{2792C3A0-B760-4CB5-91F4-AFAE33746482}">
      <dgm:prSet/>
      <dgm:spPr/>
      <dgm:t>
        <a:bodyPr/>
        <a:lstStyle/>
        <a:p>
          <a:pPr algn="ctr"/>
          <a:endParaRPr lang="es-MX">
            <a:latin typeface="Arial Narrow" pitchFamily="34" charset="0"/>
          </a:endParaRPr>
        </a:p>
      </dgm:t>
    </dgm:pt>
    <dgm:pt modelId="{49A6205B-0232-48CE-AE75-73F8849D9BFE}">
      <dgm:prSet custT="1"/>
      <dgm:spPr>
        <a:solidFill>
          <a:srgbClr val="3366CC"/>
        </a:solidFill>
      </dgm:spPr>
      <dgm:t>
        <a:bodyPr/>
        <a:lstStyle/>
        <a:p>
          <a:pPr algn="ctr"/>
          <a:r>
            <a:rPr lang="es-MX" sz="1000" dirty="0">
              <a:latin typeface="Arial Narrow" pitchFamily="34" charset="0"/>
            </a:rPr>
            <a:t>Diseño, estructura,</a:t>
          </a:r>
          <a:r>
            <a:rPr lang="es-MX" sz="1000" baseline="0" dirty="0">
              <a:latin typeface="Arial Narrow" pitchFamily="34" charset="0"/>
            </a:rPr>
            <a:t> operaci</a:t>
          </a:r>
          <a:r>
            <a:rPr lang="es-ES" sz="1000" baseline="0" dirty="0" err="1">
              <a:latin typeface="Arial Narrow" pitchFamily="34" charset="0"/>
            </a:rPr>
            <a:t>ón</a:t>
          </a:r>
          <a:r>
            <a:rPr lang="es-ES" sz="1000" baseline="0" dirty="0">
              <a:latin typeface="Arial Narrow" pitchFamily="34" charset="0"/>
            </a:rPr>
            <a:t> y pruebas relacionadas con la aplicación</a:t>
          </a:r>
          <a:endParaRPr lang="es-MX" sz="1000" dirty="0">
            <a:latin typeface="Arial Narrow" pitchFamily="34" charset="0"/>
          </a:endParaRPr>
        </a:p>
      </dgm:t>
    </dgm:pt>
    <dgm:pt modelId="{590A2798-7151-4980-833A-079C1970432D}" type="sibTrans" cxnId="{62A76852-A255-4C49-A5D4-234A58E2B1D7}">
      <dgm:prSet/>
      <dgm:spPr/>
      <dgm:t>
        <a:bodyPr/>
        <a:lstStyle/>
        <a:p>
          <a:pPr algn="ctr"/>
          <a:endParaRPr lang="es-ES">
            <a:latin typeface="Arial Narrow" pitchFamily="34" charset="0"/>
          </a:endParaRPr>
        </a:p>
      </dgm:t>
    </dgm:pt>
    <dgm:pt modelId="{F18F4DDE-B0DB-49B8-BD93-9E0E4203449A}" type="parTrans" cxnId="{62A76852-A255-4C49-A5D4-234A58E2B1D7}">
      <dgm:prSet/>
      <dgm:spPr/>
      <dgm:t>
        <a:bodyPr/>
        <a:lstStyle/>
        <a:p>
          <a:pPr algn="ctr"/>
          <a:endParaRPr lang="es-ES">
            <a:latin typeface="Arial Narrow" pitchFamily="34" charset="0"/>
          </a:endParaRPr>
        </a:p>
      </dgm:t>
    </dgm:pt>
    <dgm:pt modelId="{7D3C7010-9C61-448C-BC44-5BA53552CEC7}">
      <dgm:prSet phldrT="[Text]" custT="1"/>
      <dgm:spPr>
        <a:solidFill>
          <a:srgbClr val="FF0000"/>
        </a:solidFill>
      </dgm:spPr>
      <dgm:t>
        <a:bodyPr/>
        <a:lstStyle/>
        <a:p>
          <a:pPr algn="ctr"/>
          <a:r>
            <a:rPr lang="es-MX" sz="1000" b="0" dirty="0" smtClean="0">
              <a:latin typeface="Calibri" charset="0"/>
              <a:ea typeface="Calibri" charset="0"/>
              <a:cs typeface="Calibri" charset="0"/>
            </a:rPr>
            <a:t>Primera </a:t>
          </a:r>
          <a:r>
            <a:rPr lang="es-MX" sz="1000" b="0" dirty="0">
              <a:latin typeface="Calibri" charset="0"/>
              <a:ea typeface="Calibri" charset="0"/>
              <a:cs typeface="Calibri" charset="0"/>
            </a:rPr>
            <a:t>y segunda orac</a:t>
          </a:r>
          <a:r>
            <a:rPr lang="es-ES" sz="1000" b="0" dirty="0">
              <a:latin typeface="Calibri" charset="0"/>
              <a:ea typeface="Calibri" charset="0"/>
              <a:cs typeface="Calibri" charset="0"/>
            </a:rPr>
            <a:t>iones</a:t>
          </a:r>
          <a:r>
            <a:rPr lang="es-MX" sz="1000" b="0" dirty="0">
              <a:latin typeface="Calibri" charset="0"/>
              <a:ea typeface="Calibri" charset="0"/>
              <a:cs typeface="Calibri" charset="0"/>
            </a:rPr>
            <a:t>: </a:t>
          </a:r>
          <a:r>
            <a:rPr lang="es-MX" sz="1000" b="0" i="1" dirty="0">
              <a:latin typeface="Calibri" charset="0"/>
              <a:ea typeface="Calibri" charset="0"/>
              <a:cs typeface="Calibri" charset="0"/>
            </a:rPr>
            <a:t>necesidad</a:t>
          </a:r>
          <a:r>
            <a:rPr lang="es-MX" sz="1000" b="0" dirty="0">
              <a:latin typeface="Calibri" charset="0"/>
              <a:ea typeface="Calibri" charset="0"/>
              <a:cs typeface="Calibri" charset="0"/>
            </a:rPr>
            <a:t>, </a:t>
          </a:r>
        </a:p>
        <a:p>
          <a:pPr algn="ctr"/>
          <a:r>
            <a:rPr lang="es-MX" sz="1000" b="0" dirty="0">
              <a:latin typeface="Calibri" charset="0"/>
              <a:ea typeface="Calibri" charset="0"/>
              <a:cs typeface="Calibri" charset="0"/>
            </a:rPr>
            <a:t>Tercera</a:t>
          </a:r>
          <a:r>
            <a:rPr lang="es-MX" sz="1000" b="0" baseline="0" dirty="0">
              <a:latin typeface="Calibri" charset="0"/>
              <a:ea typeface="Calibri" charset="0"/>
              <a:cs typeface="Calibri" charset="0"/>
            </a:rPr>
            <a:t> oraci</a:t>
          </a:r>
          <a:r>
            <a:rPr lang="es-ES" sz="1000" b="0" baseline="0" dirty="0" err="1">
              <a:latin typeface="Calibri" charset="0"/>
              <a:ea typeface="Calibri" charset="0"/>
              <a:cs typeface="Calibri" charset="0"/>
            </a:rPr>
            <a:t>ón</a:t>
          </a:r>
          <a:r>
            <a:rPr lang="es-MX" sz="1000" b="0" i="1" dirty="0">
              <a:latin typeface="Calibri" charset="0"/>
              <a:ea typeface="Calibri" charset="0"/>
              <a:cs typeface="Calibri" charset="0"/>
            </a:rPr>
            <a:t>: objetivo leg</a:t>
          </a:r>
          <a:r>
            <a:rPr lang="es-ES" sz="1000" b="0" i="1" dirty="0" err="1">
              <a:latin typeface="Calibri" charset="0"/>
              <a:ea typeface="Calibri" charset="0"/>
              <a:cs typeface="Calibri" charset="0"/>
            </a:rPr>
            <a:t>ítimo</a:t>
          </a:r>
          <a:r>
            <a:rPr lang="es-MX" sz="1000" b="0" dirty="0">
              <a:latin typeface="Calibri" charset="0"/>
              <a:ea typeface="Calibri" charset="0"/>
              <a:cs typeface="Calibri" charset="0"/>
            </a:rPr>
            <a:t>, y </a:t>
          </a:r>
        </a:p>
        <a:p>
          <a:pPr algn="ctr"/>
          <a:r>
            <a:rPr lang="es-MX" sz="1000" b="0" dirty="0">
              <a:latin typeface="Calibri" charset="0"/>
              <a:ea typeface="Calibri" charset="0"/>
              <a:cs typeface="Calibri" charset="0"/>
            </a:rPr>
            <a:t>Cuarta oraci</a:t>
          </a:r>
          <a:r>
            <a:rPr lang="es-ES" sz="1000" b="0" dirty="0" err="1">
              <a:latin typeface="Calibri" charset="0"/>
              <a:ea typeface="Calibri" charset="0"/>
              <a:cs typeface="Calibri" charset="0"/>
            </a:rPr>
            <a:t>ón</a:t>
          </a:r>
          <a:r>
            <a:rPr lang="es-MX" sz="1000" b="0" dirty="0">
              <a:latin typeface="Calibri" charset="0"/>
              <a:ea typeface="Calibri" charset="0"/>
              <a:cs typeface="Calibri" charset="0"/>
            </a:rPr>
            <a:t>: </a:t>
          </a:r>
          <a:r>
            <a:rPr lang="es-MX" sz="1000" b="0" i="1" dirty="0">
              <a:latin typeface="Calibri" charset="0"/>
              <a:ea typeface="Calibri" charset="0"/>
              <a:cs typeface="Calibri" charset="0"/>
            </a:rPr>
            <a:t>riesgos de no alcanzarlo</a:t>
          </a:r>
        </a:p>
        <a:p>
          <a:pPr algn="ctr"/>
          <a:r>
            <a:rPr lang="es-MX" sz="1000" b="1" dirty="0">
              <a:latin typeface="Calibri" charset="0"/>
              <a:ea typeface="Calibri" charset="0"/>
              <a:cs typeface="Calibri" charset="0"/>
            </a:rPr>
            <a:t>Examen de tres pasos</a:t>
          </a:r>
          <a:r>
            <a:rPr lang="es-MX" sz="1000" b="1" baseline="0" dirty="0">
              <a:latin typeface="Calibri" charset="0"/>
              <a:ea typeface="Calibri" charset="0"/>
              <a:cs typeface="Calibri" charset="0"/>
            </a:rPr>
            <a:t> </a:t>
          </a:r>
          <a:r>
            <a:rPr lang="es-MX" sz="1000" b="0" i="1" baseline="0" dirty="0">
              <a:latin typeface="Calibri" charset="0"/>
              <a:ea typeface="Calibri" charset="0"/>
              <a:cs typeface="Calibri" charset="0"/>
            </a:rPr>
            <a:t>i.e.</a:t>
          </a:r>
          <a:r>
            <a:rPr lang="es-MX" sz="1000" b="0" i="1" dirty="0">
              <a:latin typeface="Calibri" charset="0"/>
              <a:ea typeface="Calibri" charset="0"/>
              <a:cs typeface="Calibri" charset="0"/>
            </a:rPr>
            <a:t> </a:t>
          </a:r>
          <a:r>
            <a:rPr lang="es-MX" sz="1000" b="0" dirty="0">
              <a:latin typeface="Calibri" charset="0"/>
              <a:ea typeface="Calibri" charset="0"/>
              <a:cs typeface="Calibri" charset="0"/>
            </a:rPr>
            <a:t>si la medida es: </a:t>
          </a:r>
        </a:p>
      </dgm:t>
    </dgm:pt>
    <dgm:pt modelId="{502B0DE7-85BE-402F-A643-12CEDCC51314}" type="sibTrans" cxnId="{56D959FC-9F1B-434E-86FC-C17A467BBEE5}">
      <dgm:prSet/>
      <dgm:spPr/>
      <dgm:t>
        <a:bodyPr/>
        <a:lstStyle/>
        <a:p>
          <a:pPr algn="ctr"/>
          <a:endParaRPr lang="es-MX">
            <a:latin typeface="Arial Narrow" pitchFamily="34" charset="0"/>
          </a:endParaRPr>
        </a:p>
      </dgm:t>
    </dgm:pt>
    <dgm:pt modelId="{C8959CC3-1E02-4BFF-9883-FA481B5D1EF9}" type="parTrans" cxnId="{56D959FC-9F1B-434E-86FC-C17A467BBEE5}">
      <dgm:prSet/>
      <dgm:spPr/>
      <dgm:t>
        <a:bodyPr/>
        <a:lstStyle/>
        <a:p>
          <a:pPr algn="ctr"/>
          <a:endParaRPr lang="es-MX">
            <a:latin typeface="Arial Narrow" pitchFamily="34" charset="0"/>
          </a:endParaRPr>
        </a:p>
      </dgm:t>
    </dgm:pt>
    <dgm:pt modelId="{48594444-19C0-4BA6-AC79-E046971A011A}">
      <dgm:prSet phldrT="[Text]" custT="1"/>
      <dgm:spPr>
        <a:pattFill prst="pct90">
          <a:fgClr>
            <a:srgbClr val="92D050"/>
          </a:fgClr>
          <a:bgClr>
            <a:schemeClr val="bg1"/>
          </a:bgClr>
        </a:pattFill>
      </dgm:spPr>
      <dgm:t>
        <a:bodyPr/>
        <a:lstStyle/>
        <a:p>
          <a:pPr algn="ctr"/>
          <a:r>
            <a:rPr lang="es-MX" sz="1200" b="0" dirty="0">
              <a:latin typeface="Arial Narrow" pitchFamily="34" charset="0"/>
            </a:rPr>
            <a:t>Sopesar y </a:t>
          </a:r>
          <a:r>
            <a:rPr lang="es-MX" sz="1200" b="0" dirty="0" smtClean="0">
              <a:latin typeface="Arial Narrow" pitchFamily="34" charset="0"/>
            </a:rPr>
            <a:t>confrontar (proceso </a:t>
          </a:r>
          <a:r>
            <a:rPr lang="es-MX" sz="1200" b="0" smtClean="0">
              <a:latin typeface="Arial Narrow" pitchFamily="34" charset="0"/>
            </a:rPr>
            <a:t>hol</a:t>
          </a:r>
          <a:r>
            <a:rPr lang="es-ES" sz="1200" b="0" smtClean="0">
              <a:latin typeface="Arial Narrow" pitchFamily="34" charset="0"/>
            </a:rPr>
            <a:t>ísitco)</a:t>
          </a:r>
          <a:endParaRPr lang="es-MX" sz="1200" b="1" dirty="0">
            <a:latin typeface="Arial Narrow" pitchFamily="34" charset="0"/>
          </a:endParaRPr>
        </a:p>
      </dgm:t>
    </dgm:pt>
    <dgm:pt modelId="{4EB69E6C-AE7B-442E-B27A-71EFE91124E3}" type="sibTrans" cxnId="{ADA10EEE-532B-4402-B52F-B749FE8C7B91}">
      <dgm:prSet/>
      <dgm:spPr/>
      <dgm:t>
        <a:bodyPr/>
        <a:lstStyle/>
        <a:p>
          <a:pPr algn="ctr"/>
          <a:endParaRPr lang="es-MX">
            <a:latin typeface="Arial Narrow" pitchFamily="34" charset="0"/>
          </a:endParaRPr>
        </a:p>
      </dgm:t>
    </dgm:pt>
    <dgm:pt modelId="{82A3F86D-D136-4670-935A-E2914D454F80}" type="parTrans" cxnId="{ADA10EEE-532B-4402-B52F-B749FE8C7B91}">
      <dgm:prSet/>
      <dgm:spPr/>
      <dgm:t>
        <a:bodyPr/>
        <a:lstStyle/>
        <a:p>
          <a:pPr algn="ctr"/>
          <a:endParaRPr lang="es-MX">
            <a:latin typeface="Arial Narrow" pitchFamily="34" charset="0"/>
          </a:endParaRPr>
        </a:p>
      </dgm:t>
    </dgm:pt>
    <dgm:pt modelId="{006A589F-A307-BE48-98EC-F8004290ED1F}">
      <dgm:prSet custT="1"/>
      <dgm:spPr>
        <a:solidFill>
          <a:srgbClr val="00B0F0"/>
        </a:solidFill>
      </dgm:spPr>
      <dgm:t>
        <a:bodyPr/>
        <a:lstStyle/>
        <a:p>
          <a:r>
            <a:rPr lang="es-ES_tradnl" sz="1000" dirty="0" smtClean="0">
              <a:latin typeface="Arial Narrow" charset="0"/>
              <a:ea typeface="Arial Narrow" charset="0"/>
              <a:cs typeface="Arial Narrow" charset="0"/>
            </a:rPr>
            <a:t>Que tiene un efecto limitador en el comercio</a:t>
          </a:r>
        </a:p>
      </dgm:t>
    </dgm:pt>
    <dgm:pt modelId="{7AFE6931-F772-AC40-A005-7B0FF307619E}" type="parTrans" cxnId="{3CD1F4E9-4BD8-1D4F-8E7A-FC9143D3223C}">
      <dgm:prSet/>
      <dgm:spPr/>
      <dgm:t>
        <a:bodyPr/>
        <a:lstStyle/>
        <a:p>
          <a:endParaRPr lang="es-ES_tradnl"/>
        </a:p>
      </dgm:t>
    </dgm:pt>
    <dgm:pt modelId="{34536137-DE47-BA45-8C06-59F33CB7DB85}" type="sibTrans" cxnId="{3CD1F4E9-4BD8-1D4F-8E7A-FC9143D3223C}">
      <dgm:prSet/>
      <dgm:spPr/>
      <dgm:t>
        <a:bodyPr/>
        <a:lstStyle/>
        <a:p>
          <a:endParaRPr lang="es-ES_tradnl"/>
        </a:p>
      </dgm:t>
    </dgm:pt>
    <dgm:pt modelId="{187DE691-4CF4-496E-91DC-21670995B855}" type="pres">
      <dgm:prSet presAssocID="{13584D86-A111-4067-89A7-A6D878CD4E83}" presName="Name0" presStyleCnt="0">
        <dgm:presLayoutVars>
          <dgm:chPref val="1"/>
          <dgm:dir/>
          <dgm:animOne val="branch"/>
          <dgm:animLvl val="lvl"/>
          <dgm:resizeHandles/>
        </dgm:presLayoutVars>
      </dgm:prSet>
      <dgm:spPr/>
      <dgm:t>
        <a:bodyPr/>
        <a:lstStyle/>
        <a:p>
          <a:endParaRPr lang="es-ES"/>
        </a:p>
      </dgm:t>
    </dgm:pt>
    <dgm:pt modelId="{5C3CD2B2-62ED-4EB3-BB27-D75673FB4643}" type="pres">
      <dgm:prSet presAssocID="{7D3C7010-9C61-448C-BC44-5BA53552CEC7}" presName="vertOne" presStyleCnt="0"/>
      <dgm:spPr/>
      <dgm:t>
        <a:bodyPr/>
        <a:lstStyle/>
        <a:p>
          <a:endParaRPr lang="es-ES"/>
        </a:p>
      </dgm:t>
    </dgm:pt>
    <dgm:pt modelId="{A0C436D4-E590-4E88-A77C-B8D5406A93C0}" type="pres">
      <dgm:prSet presAssocID="{7D3C7010-9C61-448C-BC44-5BA53552CEC7}" presName="txOne" presStyleLbl="node0" presStyleIdx="0" presStyleCnt="2">
        <dgm:presLayoutVars>
          <dgm:chPref val="3"/>
        </dgm:presLayoutVars>
      </dgm:prSet>
      <dgm:spPr/>
      <dgm:t>
        <a:bodyPr/>
        <a:lstStyle/>
        <a:p>
          <a:endParaRPr lang="es-ES"/>
        </a:p>
      </dgm:t>
    </dgm:pt>
    <dgm:pt modelId="{ACD13893-80D8-4A78-9080-0ADFA870C3F9}" type="pres">
      <dgm:prSet presAssocID="{7D3C7010-9C61-448C-BC44-5BA53552CEC7}" presName="parTransOne" presStyleCnt="0"/>
      <dgm:spPr/>
      <dgm:t>
        <a:bodyPr/>
        <a:lstStyle/>
        <a:p>
          <a:endParaRPr lang="es-ES"/>
        </a:p>
      </dgm:t>
    </dgm:pt>
    <dgm:pt modelId="{46F222B6-F5B3-48EF-88FA-63FBE19C2946}" type="pres">
      <dgm:prSet presAssocID="{7D3C7010-9C61-448C-BC44-5BA53552CEC7}" presName="horzOne" presStyleCnt="0"/>
      <dgm:spPr/>
      <dgm:t>
        <a:bodyPr/>
        <a:lstStyle/>
        <a:p>
          <a:endParaRPr lang="es-ES"/>
        </a:p>
      </dgm:t>
    </dgm:pt>
    <dgm:pt modelId="{5EDBAC52-BA2B-472E-9516-367950C76E47}" type="pres">
      <dgm:prSet presAssocID="{BFF2FC12-F5F3-44E4-ADB2-F50F1334052A}" presName="vertTwo" presStyleCnt="0"/>
      <dgm:spPr/>
      <dgm:t>
        <a:bodyPr/>
        <a:lstStyle/>
        <a:p>
          <a:endParaRPr lang="es-ES"/>
        </a:p>
      </dgm:t>
    </dgm:pt>
    <dgm:pt modelId="{E7D8A62E-63E9-45D7-B8FB-DC13E608CCFA}" type="pres">
      <dgm:prSet presAssocID="{BFF2FC12-F5F3-44E4-ADB2-F50F1334052A}" presName="txTwo" presStyleLbl="node2" presStyleIdx="0" presStyleCnt="3" custScaleY="48283">
        <dgm:presLayoutVars>
          <dgm:chPref val="3"/>
        </dgm:presLayoutVars>
      </dgm:prSet>
      <dgm:spPr/>
      <dgm:t>
        <a:bodyPr/>
        <a:lstStyle/>
        <a:p>
          <a:endParaRPr lang="es-ES"/>
        </a:p>
      </dgm:t>
    </dgm:pt>
    <dgm:pt modelId="{E28961C8-E1E5-5F48-9765-38A6306C5B50}" type="pres">
      <dgm:prSet presAssocID="{BFF2FC12-F5F3-44E4-ADB2-F50F1334052A}" presName="parTransTwo" presStyleCnt="0"/>
      <dgm:spPr/>
    </dgm:pt>
    <dgm:pt modelId="{D8A81C60-ECF4-4BAD-A44E-37791F238059}" type="pres">
      <dgm:prSet presAssocID="{BFF2FC12-F5F3-44E4-ADB2-F50F1334052A}" presName="horzTwo" presStyleCnt="0"/>
      <dgm:spPr/>
      <dgm:t>
        <a:bodyPr/>
        <a:lstStyle/>
        <a:p>
          <a:endParaRPr lang="es-ES"/>
        </a:p>
      </dgm:t>
    </dgm:pt>
    <dgm:pt modelId="{99EBD1AC-0B06-2E40-84C8-76ED4C3DB562}" type="pres">
      <dgm:prSet presAssocID="{006A589F-A307-BE48-98EC-F8004290ED1F}" presName="vertThree" presStyleCnt="0"/>
      <dgm:spPr/>
    </dgm:pt>
    <dgm:pt modelId="{4C274974-1FFD-CF43-A1EA-226D9A460C91}" type="pres">
      <dgm:prSet presAssocID="{006A589F-A307-BE48-98EC-F8004290ED1F}" presName="txThree" presStyleLbl="node3" presStyleIdx="0" presStyleCnt="5">
        <dgm:presLayoutVars>
          <dgm:chPref val="3"/>
        </dgm:presLayoutVars>
      </dgm:prSet>
      <dgm:spPr/>
      <dgm:t>
        <a:bodyPr/>
        <a:lstStyle/>
        <a:p>
          <a:endParaRPr lang="es-ES_tradnl"/>
        </a:p>
      </dgm:t>
    </dgm:pt>
    <dgm:pt modelId="{C29E0F4E-C0BD-8A45-8985-89D3BAE02DAD}" type="pres">
      <dgm:prSet presAssocID="{006A589F-A307-BE48-98EC-F8004290ED1F}" presName="horzThree" presStyleCnt="0"/>
      <dgm:spPr/>
    </dgm:pt>
    <dgm:pt modelId="{13BCC421-19D6-4270-8823-5EB82B7BFDB1}" type="pres">
      <dgm:prSet presAssocID="{41E6BF8A-A6BB-4EEA-AF43-8143F8601560}" presName="sibSpaceTwo" presStyleCnt="0"/>
      <dgm:spPr/>
      <dgm:t>
        <a:bodyPr/>
        <a:lstStyle/>
        <a:p>
          <a:endParaRPr lang="es-ES"/>
        </a:p>
      </dgm:t>
    </dgm:pt>
    <dgm:pt modelId="{111F08E2-45DF-4B0E-B59D-2F030FCD2C68}" type="pres">
      <dgm:prSet presAssocID="{8CBD5424-84E4-457C-8312-0AF296F25105}" presName="vertTwo" presStyleCnt="0"/>
      <dgm:spPr/>
      <dgm:t>
        <a:bodyPr/>
        <a:lstStyle/>
        <a:p>
          <a:endParaRPr lang="es-ES"/>
        </a:p>
      </dgm:t>
    </dgm:pt>
    <dgm:pt modelId="{85B07C9B-762B-48F3-B72F-16D9FC687797}" type="pres">
      <dgm:prSet presAssocID="{8CBD5424-84E4-457C-8312-0AF296F25105}" presName="txTwo" presStyleLbl="node2" presStyleIdx="1" presStyleCnt="3" custScaleY="55608">
        <dgm:presLayoutVars>
          <dgm:chPref val="3"/>
        </dgm:presLayoutVars>
      </dgm:prSet>
      <dgm:spPr/>
      <dgm:t>
        <a:bodyPr/>
        <a:lstStyle/>
        <a:p>
          <a:endParaRPr lang="es-ES"/>
        </a:p>
      </dgm:t>
    </dgm:pt>
    <dgm:pt modelId="{9D4726F3-2192-4764-A088-817A9BC686D9}" type="pres">
      <dgm:prSet presAssocID="{8CBD5424-84E4-457C-8312-0AF296F25105}" presName="parTransTwo" presStyleCnt="0"/>
      <dgm:spPr/>
      <dgm:t>
        <a:bodyPr/>
        <a:lstStyle/>
        <a:p>
          <a:endParaRPr lang="es-ES"/>
        </a:p>
      </dgm:t>
    </dgm:pt>
    <dgm:pt modelId="{88DEAAE2-F786-4D37-9917-D1ACB2A65761}" type="pres">
      <dgm:prSet presAssocID="{8CBD5424-84E4-457C-8312-0AF296F25105}" presName="horzTwo" presStyleCnt="0"/>
      <dgm:spPr/>
      <dgm:t>
        <a:bodyPr/>
        <a:lstStyle/>
        <a:p>
          <a:endParaRPr lang="es-ES"/>
        </a:p>
      </dgm:t>
    </dgm:pt>
    <dgm:pt modelId="{B0B48F87-A691-4149-A7FC-D3EC64939210}" type="pres">
      <dgm:prSet presAssocID="{EE5353CC-F414-4921-BE17-DD5B42DF9D68}" presName="vertThree" presStyleCnt="0"/>
      <dgm:spPr/>
      <dgm:t>
        <a:bodyPr/>
        <a:lstStyle/>
        <a:p>
          <a:endParaRPr lang="es-ES"/>
        </a:p>
      </dgm:t>
    </dgm:pt>
    <dgm:pt modelId="{2B8D6537-FB0A-4F3F-8ECE-CEF1FC09B1AC}" type="pres">
      <dgm:prSet presAssocID="{EE5353CC-F414-4921-BE17-DD5B42DF9D68}" presName="txThree" presStyleLbl="node3" presStyleIdx="1" presStyleCnt="5">
        <dgm:presLayoutVars>
          <dgm:chPref val="3"/>
        </dgm:presLayoutVars>
      </dgm:prSet>
      <dgm:spPr/>
      <dgm:t>
        <a:bodyPr/>
        <a:lstStyle/>
        <a:p>
          <a:endParaRPr lang="es-ES"/>
        </a:p>
      </dgm:t>
    </dgm:pt>
    <dgm:pt modelId="{45956107-CF8A-4150-9CFB-2283376152D9}" type="pres">
      <dgm:prSet presAssocID="{EE5353CC-F414-4921-BE17-DD5B42DF9D68}" presName="parTransThree" presStyleCnt="0"/>
      <dgm:spPr/>
      <dgm:t>
        <a:bodyPr/>
        <a:lstStyle/>
        <a:p>
          <a:endParaRPr lang="es-ES"/>
        </a:p>
      </dgm:t>
    </dgm:pt>
    <dgm:pt modelId="{C8F55E71-E9C2-47BB-818E-8F7804E89B99}" type="pres">
      <dgm:prSet presAssocID="{EE5353CC-F414-4921-BE17-DD5B42DF9D68}" presName="horzThree" presStyleCnt="0"/>
      <dgm:spPr/>
      <dgm:t>
        <a:bodyPr/>
        <a:lstStyle/>
        <a:p>
          <a:endParaRPr lang="es-ES"/>
        </a:p>
      </dgm:t>
    </dgm:pt>
    <dgm:pt modelId="{3DD3ABAF-BEC2-4EAC-9594-E48D8CC3225E}" type="pres">
      <dgm:prSet presAssocID="{7A37901E-9DF1-4D9E-A13D-E63B2DB59F8F}" presName="vertFour" presStyleCnt="0">
        <dgm:presLayoutVars>
          <dgm:chPref val="3"/>
        </dgm:presLayoutVars>
      </dgm:prSet>
      <dgm:spPr/>
      <dgm:t>
        <a:bodyPr/>
        <a:lstStyle/>
        <a:p>
          <a:endParaRPr lang="es-ES"/>
        </a:p>
      </dgm:t>
    </dgm:pt>
    <dgm:pt modelId="{A0A1F44E-C39D-466D-8ACE-F8E81445BAD1}" type="pres">
      <dgm:prSet presAssocID="{7A37901E-9DF1-4D9E-A13D-E63B2DB59F8F}" presName="txFour" presStyleLbl="node4" presStyleIdx="0" presStyleCnt="13">
        <dgm:presLayoutVars>
          <dgm:chPref val="3"/>
        </dgm:presLayoutVars>
      </dgm:prSet>
      <dgm:spPr/>
      <dgm:t>
        <a:bodyPr/>
        <a:lstStyle/>
        <a:p>
          <a:endParaRPr lang="es-ES"/>
        </a:p>
      </dgm:t>
    </dgm:pt>
    <dgm:pt modelId="{65931C0D-9000-427E-9EA5-E537B6508E80}" type="pres">
      <dgm:prSet presAssocID="{7A37901E-9DF1-4D9E-A13D-E63B2DB59F8F}" presName="parTransFour" presStyleCnt="0"/>
      <dgm:spPr/>
      <dgm:t>
        <a:bodyPr/>
        <a:lstStyle/>
        <a:p>
          <a:endParaRPr lang="es-ES"/>
        </a:p>
      </dgm:t>
    </dgm:pt>
    <dgm:pt modelId="{F6FD1189-CAD3-4B30-8456-6110F7A67962}" type="pres">
      <dgm:prSet presAssocID="{7A37901E-9DF1-4D9E-A13D-E63B2DB59F8F}" presName="horzFour" presStyleCnt="0"/>
      <dgm:spPr/>
      <dgm:t>
        <a:bodyPr/>
        <a:lstStyle/>
        <a:p>
          <a:endParaRPr lang="es-ES"/>
        </a:p>
      </dgm:t>
    </dgm:pt>
    <dgm:pt modelId="{C50B5039-85D0-466F-80BF-27659A2012CF}" type="pres">
      <dgm:prSet presAssocID="{1EBEABB1-2590-485D-A41E-F50FA3403FD1}" presName="vertFour" presStyleCnt="0">
        <dgm:presLayoutVars>
          <dgm:chPref val="3"/>
        </dgm:presLayoutVars>
      </dgm:prSet>
      <dgm:spPr/>
      <dgm:t>
        <a:bodyPr/>
        <a:lstStyle/>
        <a:p>
          <a:endParaRPr lang="es-ES"/>
        </a:p>
      </dgm:t>
    </dgm:pt>
    <dgm:pt modelId="{0A083C55-1B41-48D5-94EA-8E3091A62E12}" type="pres">
      <dgm:prSet presAssocID="{1EBEABB1-2590-485D-A41E-F50FA3403FD1}" presName="txFour" presStyleLbl="node4" presStyleIdx="1" presStyleCnt="13">
        <dgm:presLayoutVars>
          <dgm:chPref val="3"/>
        </dgm:presLayoutVars>
      </dgm:prSet>
      <dgm:spPr/>
      <dgm:t>
        <a:bodyPr/>
        <a:lstStyle/>
        <a:p>
          <a:endParaRPr lang="es-ES"/>
        </a:p>
      </dgm:t>
    </dgm:pt>
    <dgm:pt modelId="{8CE159EA-E825-4CCF-8FDF-A67A9950E167}" type="pres">
      <dgm:prSet presAssocID="{1EBEABB1-2590-485D-A41E-F50FA3403FD1}" presName="parTransFour" presStyleCnt="0"/>
      <dgm:spPr/>
      <dgm:t>
        <a:bodyPr/>
        <a:lstStyle/>
        <a:p>
          <a:endParaRPr lang="es-ES"/>
        </a:p>
      </dgm:t>
    </dgm:pt>
    <dgm:pt modelId="{EBF04FD8-0C48-4473-95F6-B0760D35A708}" type="pres">
      <dgm:prSet presAssocID="{1EBEABB1-2590-485D-A41E-F50FA3403FD1}" presName="horzFour" presStyleCnt="0"/>
      <dgm:spPr/>
      <dgm:t>
        <a:bodyPr/>
        <a:lstStyle/>
        <a:p>
          <a:endParaRPr lang="es-ES"/>
        </a:p>
      </dgm:t>
    </dgm:pt>
    <dgm:pt modelId="{BBF9B567-F30B-406F-A06A-058A1013DB62}" type="pres">
      <dgm:prSet presAssocID="{717E1473-0251-4B1F-A1BC-EAD768BA56C7}" presName="vertFour" presStyleCnt="0">
        <dgm:presLayoutVars>
          <dgm:chPref val="3"/>
        </dgm:presLayoutVars>
      </dgm:prSet>
      <dgm:spPr/>
      <dgm:t>
        <a:bodyPr/>
        <a:lstStyle/>
        <a:p>
          <a:endParaRPr lang="es-ES"/>
        </a:p>
      </dgm:t>
    </dgm:pt>
    <dgm:pt modelId="{9C0B5DB0-688A-4A05-8C40-C352203D0759}" type="pres">
      <dgm:prSet presAssocID="{717E1473-0251-4B1F-A1BC-EAD768BA56C7}" presName="txFour" presStyleLbl="node4" presStyleIdx="2" presStyleCnt="13">
        <dgm:presLayoutVars>
          <dgm:chPref val="3"/>
        </dgm:presLayoutVars>
      </dgm:prSet>
      <dgm:spPr/>
      <dgm:t>
        <a:bodyPr/>
        <a:lstStyle/>
        <a:p>
          <a:endParaRPr lang="es-ES"/>
        </a:p>
      </dgm:t>
    </dgm:pt>
    <dgm:pt modelId="{C4D1AF4D-7EDE-48DA-9C52-A41DD1488054}" type="pres">
      <dgm:prSet presAssocID="{717E1473-0251-4B1F-A1BC-EAD768BA56C7}" presName="parTransFour" presStyleCnt="0"/>
      <dgm:spPr/>
      <dgm:t>
        <a:bodyPr/>
        <a:lstStyle/>
        <a:p>
          <a:endParaRPr lang="es-ES"/>
        </a:p>
      </dgm:t>
    </dgm:pt>
    <dgm:pt modelId="{4E2EA234-E369-431C-8F13-1A3E0D9EC35D}" type="pres">
      <dgm:prSet presAssocID="{717E1473-0251-4B1F-A1BC-EAD768BA56C7}" presName="horzFour" presStyleCnt="0"/>
      <dgm:spPr/>
      <dgm:t>
        <a:bodyPr/>
        <a:lstStyle/>
        <a:p>
          <a:endParaRPr lang="es-ES"/>
        </a:p>
      </dgm:t>
    </dgm:pt>
    <dgm:pt modelId="{E4245F9B-45C5-4F0A-AD9D-937B60592894}" type="pres">
      <dgm:prSet presAssocID="{49A6205B-0232-48CE-AE75-73F8849D9BFE}" presName="vertFour" presStyleCnt="0">
        <dgm:presLayoutVars>
          <dgm:chPref val="3"/>
        </dgm:presLayoutVars>
      </dgm:prSet>
      <dgm:spPr/>
      <dgm:t>
        <a:bodyPr/>
        <a:lstStyle/>
        <a:p>
          <a:endParaRPr lang="es-ES"/>
        </a:p>
      </dgm:t>
    </dgm:pt>
    <dgm:pt modelId="{C0BFD53C-BA09-4573-AC5F-6805E294D3DB}" type="pres">
      <dgm:prSet presAssocID="{49A6205B-0232-48CE-AE75-73F8849D9BFE}" presName="txFour" presStyleLbl="node4" presStyleIdx="3" presStyleCnt="13">
        <dgm:presLayoutVars>
          <dgm:chPref val="3"/>
        </dgm:presLayoutVars>
      </dgm:prSet>
      <dgm:spPr/>
      <dgm:t>
        <a:bodyPr/>
        <a:lstStyle/>
        <a:p>
          <a:endParaRPr lang="es-ES"/>
        </a:p>
      </dgm:t>
    </dgm:pt>
    <dgm:pt modelId="{5F4920C3-56BC-483D-BF04-3C67170D455F}" type="pres">
      <dgm:prSet presAssocID="{49A6205B-0232-48CE-AE75-73F8849D9BFE}" presName="horzFour" presStyleCnt="0"/>
      <dgm:spPr/>
      <dgm:t>
        <a:bodyPr/>
        <a:lstStyle/>
        <a:p>
          <a:endParaRPr lang="es-ES"/>
        </a:p>
      </dgm:t>
    </dgm:pt>
    <dgm:pt modelId="{ED29B51D-BCCD-4F14-93DF-40AF8A46FB59}" type="pres">
      <dgm:prSet presAssocID="{E284CABC-AB3F-441C-8804-6C8C35CE3B4E}" presName="sibSpaceTwo" presStyleCnt="0"/>
      <dgm:spPr/>
      <dgm:t>
        <a:bodyPr/>
        <a:lstStyle/>
        <a:p>
          <a:endParaRPr lang="es-ES"/>
        </a:p>
      </dgm:t>
    </dgm:pt>
    <dgm:pt modelId="{2554D6B8-934F-4098-BAF2-6DCADE9BA3AE}" type="pres">
      <dgm:prSet presAssocID="{0D02DD33-67FB-44B3-84F8-9C7C59C321DD}" presName="vertTwo" presStyleCnt="0"/>
      <dgm:spPr/>
      <dgm:t>
        <a:bodyPr/>
        <a:lstStyle/>
        <a:p>
          <a:endParaRPr lang="es-ES"/>
        </a:p>
      </dgm:t>
    </dgm:pt>
    <dgm:pt modelId="{CD062EF6-9603-4155-8DE7-DE94415B7C5B}" type="pres">
      <dgm:prSet presAssocID="{0D02DD33-67FB-44B3-84F8-9C7C59C321DD}" presName="txTwo" presStyleLbl="node2" presStyleIdx="2" presStyleCnt="3" custScaleY="49388">
        <dgm:presLayoutVars>
          <dgm:chPref val="3"/>
        </dgm:presLayoutVars>
      </dgm:prSet>
      <dgm:spPr/>
      <dgm:t>
        <a:bodyPr/>
        <a:lstStyle/>
        <a:p>
          <a:endParaRPr lang="es-ES"/>
        </a:p>
      </dgm:t>
    </dgm:pt>
    <dgm:pt modelId="{E2F30194-3F25-49EE-A354-AF8581CB85CB}" type="pres">
      <dgm:prSet presAssocID="{0D02DD33-67FB-44B3-84F8-9C7C59C321DD}" presName="parTransTwo" presStyleCnt="0"/>
      <dgm:spPr/>
      <dgm:t>
        <a:bodyPr/>
        <a:lstStyle/>
        <a:p>
          <a:endParaRPr lang="es-ES"/>
        </a:p>
      </dgm:t>
    </dgm:pt>
    <dgm:pt modelId="{6E59C66D-1894-4DC9-A4C7-075746CD13AC}" type="pres">
      <dgm:prSet presAssocID="{0D02DD33-67FB-44B3-84F8-9C7C59C321DD}" presName="horzTwo" presStyleCnt="0"/>
      <dgm:spPr/>
      <dgm:t>
        <a:bodyPr/>
        <a:lstStyle/>
        <a:p>
          <a:endParaRPr lang="es-ES"/>
        </a:p>
      </dgm:t>
    </dgm:pt>
    <dgm:pt modelId="{1602FEDB-FFA0-4D23-9DC7-66392CF9BD29}" type="pres">
      <dgm:prSet presAssocID="{2A3ABDF5-D273-4031-9892-840F5B9F7EAD}" presName="vertThree" presStyleCnt="0"/>
      <dgm:spPr/>
      <dgm:t>
        <a:bodyPr/>
        <a:lstStyle/>
        <a:p>
          <a:endParaRPr lang="es-ES"/>
        </a:p>
      </dgm:t>
    </dgm:pt>
    <dgm:pt modelId="{CB4C34D8-F20E-4DA7-B2AB-D9F9259D888D}" type="pres">
      <dgm:prSet presAssocID="{2A3ABDF5-D273-4031-9892-840F5B9F7EAD}" presName="txThree" presStyleLbl="node3" presStyleIdx="2" presStyleCnt="5" custScaleY="124810" custLinFactY="40504" custLinFactNeighborX="-1486" custLinFactNeighborY="100000">
        <dgm:presLayoutVars>
          <dgm:chPref val="3"/>
        </dgm:presLayoutVars>
      </dgm:prSet>
      <dgm:spPr/>
      <dgm:t>
        <a:bodyPr/>
        <a:lstStyle/>
        <a:p>
          <a:endParaRPr lang="es-ES"/>
        </a:p>
      </dgm:t>
    </dgm:pt>
    <dgm:pt modelId="{43219F3B-7D98-4DB9-A3B9-837053157D1F}" type="pres">
      <dgm:prSet presAssocID="{2A3ABDF5-D273-4031-9892-840F5B9F7EAD}" presName="parTransThree" presStyleCnt="0"/>
      <dgm:spPr/>
      <dgm:t>
        <a:bodyPr/>
        <a:lstStyle/>
        <a:p>
          <a:endParaRPr lang="es-ES"/>
        </a:p>
      </dgm:t>
    </dgm:pt>
    <dgm:pt modelId="{2F9544EE-0AE8-4941-86AC-3A9A3CF58CAD}" type="pres">
      <dgm:prSet presAssocID="{2A3ABDF5-D273-4031-9892-840F5B9F7EAD}" presName="horzThree" presStyleCnt="0"/>
      <dgm:spPr/>
      <dgm:t>
        <a:bodyPr/>
        <a:lstStyle/>
        <a:p>
          <a:endParaRPr lang="es-ES"/>
        </a:p>
      </dgm:t>
    </dgm:pt>
    <dgm:pt modelId="{76ADA1E9-D668-4B2F-BB1F-DD8E33F76199}" type="pres">
      <dgm:prSet presAssocID="{ED021F18-144C-48D4-806B-2767F12E980D}" presName="vertFour" presStyleCnt="0">
        <dgm:presLayoutVars>
          <dgm:chPref val="3"/>
        </dgm:presLayoutVars>
      </dgm:prSet>
      <dgm:spPr/>
      <dgm:t>
        <a:bodyPr/>
        <a:lstStyle/>
        <a:p>
          <a:endParaRPr lang="es-ES"/>
        </a:p>
      </dgm:t>
    </dgm:pt>
    <dgm:pt modelId="{A73CF955-D46E-4A0B-82AA-B0CF78CE9F31}" type="pres">
      <dgm:prSet presAssocID="{ED021F18-144C-48D4-806B-2767F12E980D}" presName="txFour" presStyleLbl="node4" presStyleIdx="4" presStyleCnt="13" custScaleY="62179" custLinFactY="39328" custLinFactNeighborX="-1890" custLinFactNeighborY="100000">
        <dgm:presLayoutVars>
          <dgm:chPref val="3"/>
        </dgm:presLayoutVars>
      </dgm:prSet>
      <dgm:spPr/>
      <dgm:t>
        <a:bodyPr/>
        <a:lstStyle/>
        <a:p>
          <a:endParaRPr lang="es-ES"/>
        </a:p>
      </dgm:t>
    </dgm:pt>
    <dgm:pt modelId="{2E3CCC3C-25BB-4349-AD8C-8B904F1A8961}" type="pres">
      <dgm:prSet presAssocID="{ED021F18-144C-48D4-806B-2767F12E980D}" presName="parTransFour" presStyleCnt="0"/>
      <dgm:spPr/>
      <dgm:t>
        <a:bodyPr/>
        <a:lstStyle/>
        <a:p>
          <a:endParaRPr lang="es-ES"/>
        </a:p>
      </dgm:t>
    </dgm:pt>
    <dgm:pt modelId="{56C11595-164F-4EB3-8343-FEF9A64C5C98}" type="pres">
      <dgm:prSet presAssocID="{ED021F18-144C-48D4-806B-2767F12E980D}" presName="horzFour" presStyleCnt="0"/>
      <dgm:spPr/>
      <dgm:t>
        <a:bodyPr/>
        <a:lstStyle/>
        <a:p>
          <a:endParaRPr lang="es-ES"/>
        </a:p>
      </dgm:t>
    </dgm:pt>
    <dgm:pt modelId="{D6ADD95D-F9E9-4AAD-9BDE-B5E7649CB21D}" type="pres">
      <dgm:prSet presAssocID="{566265D3-BFA7-4F83-BE4B-AA6C7383BFAB}" presName="vertFour" presStyleCnt="0">
        <dgm:presLayoutVars>
          <dgm:chPref val="3"/>
        </dgm:presLayoutVars>
      </dgm:prSet>
      <dgm:spPr/>
      <dgm:t>
        <a:bodyPr/>
        <a:lstStyle/>
        <a:p>
          <a:endParaRPr lang="es-ES"/>
        </a:p>
      </dgm:t>
    </dgm:pt>
    <dgm:pt modelId="{C8A5E8A1-7437-42A9-B5F5-D41E2C7D82AD}" type="pres">
      <dgm:prSet presAssocID="{566265D3-BFA7-4F83-BE4B-AA6C7383BFAB}" presName="txFour" presStyleLbl="node4" presStyleIdx="5" presStyleCnt="13" custScaleY="73654" custLinFactY="40447" custLinFactNeighborX="-2708" custLinFactNeighborY="100000">
        <dgm:presLayoutVars>
          <dgm:chPref val="3"/>
        </dgm:presLayoutVars>
      </dgm:prSet>
      <dgm:spPr/>
      <dgm:t>
        <a:bodyPr/>
        <a:lstStyle/>
        <a:p>
          <a:endParaRPr lang="es-ES"/>
        </a:p>
      </dgm:t>
    </dgm:pt>
    <dgm:pt modelId="{FE3A5E95-C0E0-40A5-AD80-A3CAF9630145}" type="pres">
      <dgm:prSet presAssocID="{566265D3-BFA7-4F83-BE4B-AA6C7383BFAB}" presName="parTransFour" presStyleCnt="0"/>
      <dgm:spPr/>
      <dgm:t>
        <a:bodyPr/>
        <a:lstStyle/>
        <a:p>
          <a:endParaRPr lang="es-ES"/>
        </a:p>
      </dgm:t>
    </dgm:pt>
    <dgm:pt modelId="{5A8DC9EE-B5E5-4BBF-9889-39BB3A06BF7F}" type="pres">
      <dgm:prSet presAssocID="{566265D3-BFA7-4F83-BE4B-AA6C7383BFAB}" presName="horzFour" presStyleCnt="0"/>
      <dgm:spPr/>
      <dgm:t>
        <a:bodyPr/>
        <a:lstStyle/>
        <a:p>
          <a:endParaRPr lang="es-ES"/>
        </a:p>
      </dgm:t>
    </dgm:pt>
    <dgm:pt modelId="{BC294905-CC9C-461E-8283-2E7BAA350D89}" type="pres">
      <dgm:prSet presAssocID="{11728280-49CC-4A32-82B5-1EA36D2519AE}" presName="vertFour" presStyleCnt="0">
        <dgm:presLayoutVars>
          <dgm:chPref val="3"/>
        </dgm:presLayoutVars>
      </dgm:prSet>
      <dgm:spPr/>
      <dgm:t>
        <a:bodyPr/>
        <a:lstStyle/>
        <a:p>
          <a:endParaRPr lang="es-ES"/>
        </a:p>
      </dgm:t>
    </dgm:pt>
    <dgm:pt modelId="{6EFFD18F-B141-4D35-8087-A2BFE126FAE1}" type="pres">
      <dgm:prSet presAssocID="{11728280-49CC-4A32-82B5-1EA36D2519AE}" presName="txFour" presStyleLbl="node4" presStyleIdx="6" presStyleCnt="13" custScaleY="100178" custLinFactNeighborX="-4382" custLinFactNeighborY="52988">
        <dgm:presLayoutVars>
          <dgm:chPref val="3"/>
        </dgm:presLayoutVars>
      </dgm:prSet>
      <dgm:spPr/>
      <dgm:t>
        <a:bodyPr/>
        <a:lstStyle/>
        <a:p>
          <a:endParaRPr lang="es-ES"/>
        </a:p>
      </dgm:t>
    </dgm:pt>
    <dgm:pt modelId="{173FCD6E-55A1-4ABF-A261-B6735B30A7A5}" type="pres">
      <dgm:prSet presAssocID="{11728280-49CC-4A32-82B5-1EA36D2519AE}" presName="horzFour" presStyleCnt="0"/>
      <dgm:spPr/>
      <dgm:t>
        <a:bodyPr/>
        <a:lstStyle/>
        <a:p>
          <a:endParaRPr lang="es-ES"/>
        </a:p>
      </dgm:t>
    </dgm:pt>
    <dgm:pt modelId="{2F052008-56E9-4174-BA84-34C22E5D35D2}" type="pres">
      <dgm:prSet presAssocID="{70CFA65B-7EAF-48FE-8D45-ACEDBC53780B}" presName="sibSpaceThree" presStyleCnt="0"/>
      <dgm:spPr/>
      <dgm:t>
        <a:bodyPr/>
        <a:lstStyle/>
        <a:p>
          <a:endParaRPr lang="es-ES"/>
        </a:p>
      </dgm:t>
    </dgm:pt>
    <dgm:pt modelId="{DA86089B-415F-4F45-9404-7A167202279C}" type="pres">
      <dgm:prSet presAssocID="{AB968592-B930-436B-A4C9-7E2BB64B5D16}" presName="vertThree" presStyleCnt="0"/>
      <dgm:spPr/>
      <dgm:t>
        <a:bodyPr/>
        <a:lstStyle/>
        <a:p>
          <a:endParaRPr lang="es-ES"/>
        </a:p>
      </dgm:t>
    </dgm:pt>
    <dgm:pt modelId="{F2F22D20-54F3-432D-BD35-50E3CD100EC9}" type="pres">
      <dgm:prSet presAssocID="{AB968592-B930-436B-A4C9-7E2BB64B5D16}" presName="txThree" presStyleLbl="node3" presStyleIdx="3" presStyleCnt="5" custScaleX="97378" custScaleY="124658" custLinFactY="40274" custLinFactNeighborX="6174" custLinFactNeighborY="100000">
        <dgm:presLayoutVars>
          <dgm:chPref val="3"/>
        </dgm:presLayoutVars>
      </dgm:prSet>
      <dgm:spPr/>
      <dgm:t>
        <a:bodyPr/>
        <a:lstStyle/>
        <a:p>
          <a:endParaRPr lang="es-ES"/>
        </a:p>
      </dgm:t>
    </dgm:pt>
    <dgm:pt modelId="{D8E43110-EE7E-4389-8678-BD77C1F53796}" type="pres">
      <dgm:prSet presAssocID="{AB968592-B930-436B-A4C9-7E2BB64B5D16}" presName="parTransThree" presStyleCnt="0"/>
      <dgm:spPr/>
      <dgm:t>
        <a:bodyPr/>
        <a:lstStyle/>
        <a:p>
          <a:endParaRPr lang="es-ES"/>
        </a:p>
      </dgm:t>
    </dgm:pt>
    <dgm:pt modelId="{164D1075-1648-4AAD-9423-56825CC62A94}" type="pres">
      <dgm:prSet presAssocID="{AB968592-B930-436B-A4C9-7E2BB64B5D16}" presName="horzThree" presStyleCnt="0"/>
      <dgm:spPr/>
      <dgm:t>
        <a:bodyPr/>
        <a:lstStyle/>
        <a:p>
          <a:endParaRPr lang="es-ES"/>
        </a:p>
      </dgm:t>
    </dgm:pt>
    <dgm:pt modelId="{84873C40-BEA1-44DE-B06F-8E7B917C0CC3}" type="pres">
      <dgm:prSet presAssocID="{864AF2BF-B9D1-4888-930A-35F6AC4C9024}" presName="vertFour" presStyleCnt="0">
        <dgm:presLayoutVars>
          <dgm:chPref val="3"/>
        </dgm:presLayoutVars>
      </dgm:prSet>
      <dgm:spPr/>
      <dgm:t>
        <a:bodyPr/>
        <a:lstStyle/>
        <a:p>
          <a:endParaRPr lang="es-ES"/>
        </a:p>
      </dgm:t>
    </dgm:pt>
    <dgm:pt modelId="{7EF64760-21DD-49C5-8F97-D8D5D8929B1A}" type="pres">
      <dgm:prSet presAssocID="{864AF2BF-B9D1-4888-930A-35F6AC4C9024}" presName="txFour" presStyleLbl="node4" presStyleIdx="7" presStyleCnt="13" custScaleY="67113" custLinFactY="35219" custLinFactNeighborX="8444" custLinFactNeighborY="100000">
        <dgm:presLayoutVars>
          <dgm:chPref val="3"/>
        </dgm:presLayoutVars>
      </dgm:prSet>
      <dgm:spPr/>
      <dgm:t>
        <a:bodyPr/>
        <a:lstStyle/>
        <a:p>
          <a:endParaRPr lang="es-ES"/>
        </a:p>
      </dgm:t>
    </dgm:pt>
    <dgm:pt modelId="{CCD9640F-D464-4673-A59F-3E0C6BDFEDCD}" type="pres">
      <dgm:prSet presAssocID="{864AF2BF-B9D1-4888-930A-35F6AC4C9024}" presName="parTransFour" presStyleCnt="0"/>
      <dgm:spPr/>
      <dgm:t>
        <a:bodyPr/>
        <a:lstStyle/>
        <a:p>
          <a:endParaRPr lang="es-ES"/>
        </a:p>
      </dgm:t>
    </dgm:pt>
    <dgm:pt modelId="{6847F014-ACFE-461F-859D-CB04C74C9CDE}" type="pres">
      <dgm:prSet presAssocID="{864AF2BF-B9D1-4888-930A-35F6AC4C9024}" presName="horzFour" presStyleCnt="0"/>
      <dgm:spPr/>
      <dgm:t>
        <a:bodyPr/>
        <a:lstStyle/>
        <a:p>
          <a:endParaRPr lang="es-ES"/>
        </a:p>
      </dgm:t>
    </dgm:pt>
    <dgm:pt modelId="{4BB53295-54E0-4D7D-9DE2-923E3B970C59}" type="pres">
      <dgm:prSet presAssocID="{A6366A4D-3F9D-44D5-B838-C44B5819E869}" presName="vertFour" presStyleCnt="0">
        <dgm:presLayoutVars>
          <dgm:chPref val="3"/>
        </dgm:presLayoutVars>
      </dgm:prSet>
      <dgm:spPr/>
      <dgm:t>
        <a:bodyPr/>
        <a:lstStyle/>
        <a:p>
          <a:endParaRPr lang="es-ES"/>
        </a:p>
      </dgm:t>
    </dgm:pt>
    <dgm:pt modelId="{1C9C3D6C-FDD7-4A0A-ADD9-A443FA5CFCAA}" type="pres">
      <dgm:prSet presAssocID="{A6366A4D-3F9D-44D5-B838-C44B5819E869}" presName="txFour" presStyleLbl="node4" presStyleIdx="8" presStyleCnt="13" custScaleX="97336" custScaleY="107949" custLinFactY="31404" custLinFactNeighborX="7804" custLinFactNeighborY="100000">
        <dgm:presLayoutVars>
          <dgm:chPref val="3"/>
        </dgm:presLayoutVars>
      </dgm:prSet>
      <dgm:spPr/>
      <dgm:t>
        <a:bodyPr/>
        <a:lstStyle/>
        <a:p>
          <a:endParaRPr lang="es-ES"/>
        </a:p>
      </dgm:t>
    </dgm:pt>
    <dgm:pt modelId="{FF03BCE0-6C2F-4BE7-9BB4-2B52B10E7ED3}" type="pres">
      <dgm:prSet presAssocID="{A6366A4D-3F9D-44D5-B838-C44B5819E869}" presName="parTransFour" presStyleCnt="0"/>
      <dgm:spPr/>
      <dgm:t>
        <a:bodyPr/>
        <a:lstStyle/>
        <a:p>
          <a:endParaRPr lang="es-ES"/>
        </a:p>
      </dgm:t>
    </dgm:pt>
    <dgm:pt modelId="{7A79A579-EFBF-4CA0-A84E-FA91519622A6}" type="pres">
      <dgm:prSet presAssocID="{A6366A4D-3F9D-44D5-B838-C44B5819E869}" presName="horzFour" presStyleCnt="0"/>
      <dgm:spPr/>
      <dgm:t>
        <a:bodyPr/>
        <a:lstStyle/>
        <a:p>
          <a:endParaRPr lang="es-ES"/>
        </a:p>
      </dgm:t>
    </dgm:pt>
    <dgm:pt modelId="{D3B0FBDD-0586-4692-BC66-DDA07CA18576}" type="pres">
      <dgm:prSet presAssocID="{BFF8E4DC-C252-4F8C-9278-5E6A681552D6}" presName="vertFour" presStyleCnt="0">
        <dgm:presLayoutVars>
          <dgm:chPref val="3"/>
        </dgm:presLayoutVars>
      </dgm:prSet>
      <dgm:spPr/>
      <dgm:t>
        <a:bodyPr/>
        <a:lstStyle/>
        <a:p>
          <a:endParaRPr lang="es-ES"/>
        </a:p>
      </dgm:t>
    </dgm:pt>
    <dgm:pt modelId="{913DBA6F-5931-4AAE-8CDF-C0A66A78DE37}" type="pres">
      <dgm:prSet presAssocID="{BFF8E4DC-C252-4F8C-9278-5E6A681552D6}" presName="txFour" presStyleLbl="node4" presStyleIdx="9" presStyleCnt="13" custScaleX="97336" custScaleY="78724" custLinFactNeighborX="7804" custLinFactNeighborY="38185">
        <dgm:presLayoutVars>
          <dgm:chPref val="3"/>
        </dgm:presLayoutVars>
      </dgm:prSet>
      <dgm:spPr/>
      <dgm:t>
        <a:bodyPr/>
        <a:lstStyle/>
        <a:p>
          <a:endParaRPr lang="es-ES"/>
        </a:p>
      </dgm:t>
    </dgm:pt>
    <dgm:pt modelId="{8D43227A-F50B-4D31-B986-25ED34AA0D4F}" type="pres">
      <dgm:prSet presAssocID="{BFF8E4DC-C252-4F8C-9278-5E6A681552D6}" presName="horzFour" presStyleCnt="0"/>
      <dgm:spPr/>
      <dgm:t>
        <a:bodyPr/>
        <a:lstStyle/>
        <a:p>
          <a:endParaRPr lang="es-ES"/>
        </a:p>
      </dgm:t>
    </dgm:pt>
    <dgm:pt modelId="{411157D3-4152-4743-BBDF-94AAF2D6AA9F}" type="pres">
      <dgm:prSet presAssocID="{C2175998-B849-48F8-A1CF-1A7C8CD142C8}" presName="sibSpaceThree" presStyleCnt="0"/>
      <dgm:spPr/>
      <dgm:t>
        <a:bodyPr/>
        <a:lstStyle/>
        <a:p>
          <a:endParaRPr lang="es-ES"/>
        </a:p>
      </dgm:t>
    </dgm:pt>
    <dgm:pt modelId="{194ADD9A-8C3D-41D5-B35C-036C110A365A}" type="pres">
      <dgm:prSet presAssocID="{63C382F6-7A56-4B87-A19B-B7A10C1D0E1F}" presName="vertThree" presStyleCnt="0"/>
      <dgm:spPr/>
      <dgm:t>
        <a:bodyPr/>
        <a:lstStyle/>
        <a:p>
          <a:endParaRPr lang="es-ES"/>
        </a:p>
      </dgm:t>
    </dgm:pt>
    <dgm:pt modelId="{BA110BC6-2B9E-4F1C-9493-143BAF5E03E5}" type="pres">
      <dgm:prSet presAssocID="{63C382F6-7A56-4B87-A19B-B7A10C1D0E1F}" presName="txThree" presStyleLbl="node3" presStyleIdx="4" presStyleCnt="5" custScaleY="89630" custLinFactX="-100000" custLinFactY="405749" custLinFactNeighborX="-109886" custLinFactNeighborY="500000">
        <dgm:presLayoutVars>
          <dgm:chPref val="3"/>
        </dgm:presLayoutVars>
      </dgm:prSet>
      <dgm:spPr/>
      <dgm:t>
        <a:bodyPr/>
        <a:lstStyle/>
        <a:p>
          <a:endParaRPr lang="es-ES"/>
        </a:p>
      </dgm:t>
    </dgm:pt>
    <dgm:pt modelId="{76A0E683-7F0E-40FE-9C26-2C6D2BDD5309}" type="pres">
      <dgm:prSet presAssocID="{63C382F6-7A56-4B87-A19B-B7A10C1D0E1F}" presName="parTransThree" presStyleCnt="0"/>
      <dgm:spPr/>
      <dgm:t>
        <a:bodyPr/>
        <a:lstStyle/>
        <a:p>
          <a:endParaRPr lang="es-ES"/>
        </a:p>
      </dgm:t>
    </dgm:pt>
    <dgm:pt modelId="{2AD175AF-2D48-484A-8D91-A06ACAEF20CA}" type="pres">
      <dgm:prSet presAssocID="{63C382F6-7A56-4B87-A19B-B7A10C1D0E1F}" presName="horzThree" presStyleCnt="0"/>
      <dgm:spPr/>
      <dgm:t>
        <a:bodyPr/>
        <a:lstStyle/>
        <a:p>
          <a:endParaRPr lang="es-ES"/>
        </a:p>
      </dgm:t>
    </dgm:pt>
    <dgm:pt modelId="{9BEF1709-80AA-4DD6-8100-CC88518A18D5}" type="pres">
      <dgm:prSet presAssocID="{ECB0192C-D311-475A-A358-2D9F5F790B7B}" presName="vertFour" presStyleCnt="0">
        <dgm:presLayoutVars>
          <dgm:chPref val="3"/>
        </dgm:presLayoutVars>
      </dgm:prSet>
      <dgm:spPr/>
      <dgm:t>
        <a:bodyPr/>
        <a:lstStyle/>
        <a:p>
          <a:endParaRPr lang="es-ES"/>
        </a:p>
      </dgm:t>
    </dgm:pt>
    <dgm:pt modelId="{CAAF546C-25E7-4F6B-998E-33E15C284277}" type="pres">
      <dgm:prSet presAssocID="{ECB0192C-D311-475A-A358-2D9F5F790B7B}" presName="txFour" presStyleLbl="node4" presStyleIdx="10" presStyleCnt="13" custScaleY="58652" custLinFactX="-5349" custLinFactY="316119" custLinFactNeighborX="-100000" custLinFactNeighborY="400000">
        <dgm:presLayoutVars>
          <dgm:chPref val="3"/>
        </dgm:presLayoutVars>
      </dgm:prSet>
      <dgm:spPr/>
      <dgm:t>
        <a:bodyPr/>
        <a:lstStyle/>
        <a:p>
          <a:endParaRPr lang="es-ES"/>
        </a:p>
      </dgm:t>
    </dgm:pt>
    <dgm:pt modelId="{9461BCC2-940A-4C78-9368-65B4AAE07BA2}" type="pres">
      <dgm:prSet presAssocID="{ECB0192C-D311-475A-A358-2D9F5F790B7B}" presName="parTransFour" presStyleCnt="0"/>
      <dgm:spPr/>
      <dgm:t>
        <a:bodyPr/>
        <a:lstStyle/>
        <a:p>
          <a:endParaRPr lang="es-ES"/>
        </a:p>
      </dgm:t>
    </dgm:pt>
    <dgm:pt modelId="{08A2470D-54C4-4A6A-B810-E2ADAEB428F9}" type="pres">
      <dgm:prSet presAssocID="{ECB0192C-D311-475A-A358-2D9F5F790B7B}" presName="horzFour" presStyleCnt="0"/>
      <dgm:spPr/>
      <dgm:t>
        <a:bodyPr/>
        <a:lstStyle/>
        <a:p>
          <a:endParaRPr lang="es-ES"/>
        </a:p>
      </dgm:t>
    </dgm:pt>
    <dgm:pt modelId="{F0C97721-F5D5-4D21-855D-206E6D6005AD}" type="pres">
      <dgm:prSet presAssocID="{9D6D251F-36B2-45C1-B675-1C19248B2FF3}" presName="vertFour" presStyleCnt="0">
        <dgm:presLayoutVars>
          <dgm:chPref val="3"/>
        </dgm:presLayoutVars>
      </dgm:prSet>
      <dgm:spPr/>
      <dgm:t>
        <a:bodyPr/>
        <a:lstStyle/>
        <a:p>
          <a:endParaRPr lang="es-ES"/>
        </a:p>
      </dgm:t>
    </dgm:pt>
    <dgm:pt modelId="{56CDE1F4-95F3-4CE7-A527-507AF1DB9059}" type="pres">
      <dgm:prSet presAssocID="{9D6D251F-36B2-45C1-B675-1C19248B2FF3}" presName="txFour" presStyleLbl="node4" presStyleIdx="11" presStyleCnt="13" custScaleY="61756" custLinFactY="257467" custLinFactNeighborX="460" custLinFactNeighborY="300000">
        <dgm:presLayoutVars>
          <dgm:chPref val="3"/>
        </dgm:presLayoutVars>
      </dgm:prSet>
      <dgm:spPr/>
      <dgm:t>
        <a:bodyPr/>
        <a:lstStyle/>
        <a:p>
          <a:endParaRPr lang="es-ES"/>
        </a:p>
      </dgm:t>
    </dgm:pt>
    <dgm:pt modelId="{BB10BD1C-1EC7-4EB6-8CC1-069DFCFFDA5E}" type="pres">
      <dgm:prSet presAssocID="{9D6D251F-36B2-45C1-B675-1C19248B2FF3}" presName="parTransFour" presStyleCnt="0"/>
      <dgm:spPr/>
      <dgm:t>
        <a:bodyPr/>
        <a:lstStyle/>
        <a:p>
          <a:endParaRPr lang="es-ES"/>
        </a:p>
      </dgm:t>
    </dgm:pt>
    <dgm:pt modelId="{DAFD8260-47B1-4FCA-B761-24C0227B5ABB}" type="pres">
      <dgm:prSet presAssocID="{9D6D251F-36B2-45C1-B675-1C19248B2FF3}" presName="horzFour" presStyleCnt="0"/>
      <dgm:spPr/>
      <dgm:t>
        <a:bodyPr/>
        <a:lstStyle/>
        <a:p>
          <a:endParaRPr lang="es-ES"/>
        </a:p>
      </dgm:t>
    </dgm:pt>
    <dgm:pt modelId="{73D599D1-127E-4851-A169-24D7BAB75098}" type="pres">
      <dgm:prSet presAssocID="{A6ED2CF2-ADA3-4EE1-A7B2-B7872EFBC213}" presName="vertFour" presStyleCnt="0">
        <dgm:presLayoutVars>
          <dgm:chPref val="3"/>
        </dgm:presLayoutVars>
      </dgm:prSet>
      <dgm:spPr/>
      <dgm:t>
        <a:bodyPr/>
        <a:lstStyle/>
        <a:p>
          <a:endParaRPr lang="es-ES"/>
        </a:p>
      </dgm:t>
    </dgm:pt>
    <dgm:pt modelId="{0C762AB1-A758-4362-A6BF-A14A8B2BA05E}" type="pres">
      <dgm:prSet presAssocID="{A6ED2CF2-ADA3-4EE1-A7B2-B7872EFBC213}" presName="txFour" presStyleLbl="node4" presStyleIdx="12" presStyleCnt="13" custScaleY="68226" custLinFactX="8716" custLinFactY="100000" custLinFactNeighborX="100000" custLinFactNeighborY="107028">
        <dgm:presLayoutVars>
          <dgm:chPref val="3"/>
        </dgm:presLayoutVars>
      </dgm:prSet>
      <dgm:spPr/>
      <dgm:t>
        <a:bodyPr/>
        <a:lstStyle/>
        <a:p>
          <a:endParaRPr lang="es-ES"/>
        </a:p>
      </dgm:t>
    </dgm:pt>
    <dgm:pt modelId="{0178DCC4-8316-4629-AB5B-C4EFC817F403}" type="pres">
      <dgm:prSet presAssocID="{A6ED2CF2-ADA3-4EE1-A7B2-B7872EFBC213}" presName="horzFour" presStyleCnt="0"/>
      <dgm:spPr/>
      <dgm:t>
        <a:bodyPr/>
        <a:lstStyle/>
        <a:p>
          <a:endParaRPr lang="es-ES"/>
        </a:p>
      </dgm:t>
    </dgm:pt>
    <dgm:pt modelId="{E1F143DB-40DD-42D7-9755-AFEAE797D529}" type="pres">
      <dgm:prSet presAssocID="{502B0DE7-85BE-402F-A643-12CEDCC51314}" presName="sibSpaceOne" presStyleCnt="0"/>
      <dgm:spPr/>
      <dgm:t>
        <a:bodyPr/>
        <a:lstStyle/>
        <a:p>
          <a:endParaRPr lang="es-ES"/>
        </a:p>
      </dgm:t>
    </dgm:pt>
    <dgm:pt modelId="{A1DE9EEF-6CF8-4E2F-A62E-9BDDB41E34B6}" type="pres">
      <dgm:prSet presAssocID="{48594444-19C0-4BA6-AC79-E046971A011A}" presName="vertOne" presStyleCnt="0"/>
      <dgm:spPr/>
      <dgm:t>
        <a:bodyPr/>
        <a:lstStyle/>
        <a:p>
          <a:endParaRPr lang="es-ES"/>
        </a:p>
      </dgm:t>
    </dgm:pt>
    <dgm:pt modelId="{2077C4EF-0807-4AB4-91D2-024EE1D5D2B8}" type="pres">
      <dgm:prSet presAssocID="{48594444-19C0-4BA6-AC79-E046971A011A}" presName="txOne" presStyleLbl="node0" presStyleIdx="1" presStyleCnt="2" custScaleX="392439" custScaleY="38377" custLinFactX="-132753" custLinFactY="74776" custLinFactNeighborX="-200000" custLinFactNeighborY="100000">
        <dgm:presLayoutVars>
          <dgm:chPref val="3"/>
        </dgm:presLayoutVars>
      </dgm:prSet>
      <dgm:spPr/>
      <dgm:t>
        <a:bodyPr/>
        <a:lstStyle/>
        <a:p>
          <a:endParaRPr lang="es-MX"/>
        </a:p>
      </dgm:t>
    </dgm:pt>
    <dgm:pt modelId="{F1A8546E-F006-4E39-BE45-2A3E0C848B96}" type="pres">
      <dgm:prSet presAssocID="{48594444-19C0-4BA6-AC79-E046971A011A}" presName="horzOne" presStyleCnt="0"/>
      <dgm:spPr/>
      <dgm:t>
        <a:bodyPr/>
        <a:lstStyle/>
        <a:p>
          <a:endParaRPr lang="es-ES"/>
        </a:p>
      </dgm:t>
    </dgm:pt>
  </dgm:ptLst>
  <dgm:cxnLst>
    <dgm:cxn modelId="{336A31F1-50BF-44F7-89E1-DDDFFA1CD74B}" srcId="{ECB0192C-D311-475A-A358-2D9F5F790B7B}" destId="{9D6D251F-36B2-45C1-B675-1C19248B2FF3}" srcOrd="0" destOrd="0" parTransId="{5E8259B6-81B2-40E6-88C2-0D64ED848F0B}" sibTransId="{A95B7420-0AE4-432D-A047-D14F10748B2C}"/>
    <dgm:cxn modelId="{56D959FC-9F1B-434E-86FC-C17A467BBEE5}" srcId="{13584D86-A111-4067-89A7-A6D878CD4E83}" destId="{7D3C7010-9C61-448C-BC44-5BA53552CEC7}" srcOrd="0" destOrd="0" parTransId="{C8959CC3-1E02-4BFF-9883-FA481B5D1EF9}" sibTransId="{502B0DE7-85BE-402F-A643-12CEDCC51314}"/>
    <dgm:cxn modelId="{ADA10EEE-532B-4402-B52F-B749FE8C7B91}" srcId="{13584D86-A111-4067-89A7-A6D878CD4E83}" destId="{48594444-19C0-4BA6-AC79-E046971A011A}" srcOrd="1" destOrd="0" parTransId="{82A3F86D-D136-4670-935A-E2914D454F80}" sibTransId="{4EB69E6C-AE7B-442E-B27A-71EFE91124E3}"/>
    <dgm:cxn modelId="{0A486F02-F2EC-694E-8DD8-0AB01FDFC395}" type="presOf" srcId="{566265D3-BFA7-4F83-BE4B-AA6C7383BFAB}" destId="{C8A5E8A1-7437-42A9-B5F5-D41E2C7D82AD}" srcOrd="0" destOrd="0" presId="urn:microsoft.com/office/officeart/2005/8/layout/hierarchy4"/>
    <dgm:cxn modelId="{8CB664D6-A8E6-48A3-A0F2-39A1342D538C}" srcId="{7D3C7010-9C61-448C-BC44-5BA53552CEC7}" destId="{BFF2FC12-F5F3-44E4-ADB2-F50F1334052A}" srcOrd="0" destOrd="0" parTransId="{E8DCF8D2-9F90-4100-BCA4-3B612D92305F}" sibTransId="{41E6BF8A-A6BB-4EEA-AF43-8143F8601560}"/>
    <dgm:cxn modelId="{E1EB2077-F4C1-441A-83C9-32F6C8EDEDFA}" srcId="{7D3C7010-9C61-448C-BC44-5BA53552CEC7}" destId="{0D02DD33-67FB-44B3-84F8-9C7C59C321DD}" srcOrd="2" destOrd="0" parTransId="{20473C3E-E22E-4A93-BC23-772428B51D65}" sibTransId="{965B4301-79D6-4BEC-9CA1-45C89386BFEF}"/>
    <dgm:cxn modelId="{3108276B-6E09-B54A-8434-612DD854F546}" type="presOf" srcId="{7D3C7010-9C61-448C-BC44-5BA53552CEC7}" destId="{A0C436D4-E590-4E88-A77C-B8D5406A93C0}" srcOrd="0" destOrd="0" presId="urn:microsoft.com/office/officeart/2005/8/layout/hierarchy4"/>
    <dgm:cxn modelId="{AE254982-6555-9A44-8B3E-64A1E55141E1}" type="presOf" srcId="{0D02DD33-67FB-44B3-84F8-9C7C59C321DD}" destId="{CD062EF6-9603-4155-8DE7-DE94415B7C5B}" srcOrd="0" destOrd="0" presId="urn:microsoft.com/office/officeart/2005/8/layout/hierarchy4"/>
    <dgm:cxn modelId="{2B47927F-D644-B240-9288-9049E5E75F14}" type="presOf" srcId="{49A6205B-0232-48CE-AE75-73F8849D9BFE}" destId="{C0BFD53C-BA09-4573-AC5F-6805E294D3DB}" srcOrd="0" destOrd="0" presId="urn:microsoft.com/office/officeart/2005/8/layout/hierarchy4"/>
    <dgm:cxn modelId="{B3CACB33-C4F3-174C-996A-274EA3DF27D9}" type="presOf" srcId="{BFF2FC12-F5F3-44E4-ADB2-F50F1334052A}" destId="{E7D8A62E-63E9-45D7-B8FB-DC13E608CCFA}" srcOrd="0" destOrd="0" presId="urn:microsoft.com/office/officeart/2005/8/layout/hierarchy4"/>
    <dgm:cxn modelId="{FFE7E9DE-AF5B-4822-A970-3E2A849D4AD5}" srcId="{0D02DD33-67FB-44B3-84F8-9C7C59C321DD}" destId="{AB968592-B930-436B-A4C9-7E2BB64B5D16}" srcOrd="1" destOrd="0" parTransId="{DF375C20-C0F4-41BF-8755-C26E80154797}" sibTransId="{C2175998-B849-48F8-A1CF-1A7C8CD142C8}"/>
    <dgm:cxn modelId="{86DCB477-1ED7-BB44-B358-DF6FD5F94DC9}" type="presOf" srcId="{864AF2BF-B9D1-4888-930A-35F6AC4C9024}" destId="{7EF64760-21DD-49C5-8F97-D8D5D8929B1A}" srcOrd="0" destOrd="0" presId="urn:microsoft.com/office/officeart/2005/8/layout/hierarchy4"/>
    <dgm:cxn modelId="{CD3D2DA5-D41B-7846-AB60-9ECF6B7F9E4B}" type="presOf" srcId="{8CBD5424-84E4-457C-8312-0AF296F25105}" destId="{85B07C9B-762B-48F3-B72F-16D9FC687797}" srcOrd="0" destOrd="0" presId="urn:microsoft.com/office/officeart/2005/8/layout/hierarchy4"/>
    <dgm:cxn modelId="{3621AB80-B203-9A48-8768-CA6225A30DFB}" type="presOf" srcId="{1EBEABB1-2590-485D-A41E-F50FA3403FD1}" destId="{0A083C55-1B41-48D5-94EA-8E3091A62E12}" srcOrd="0" destOrd="0" presId="urn:microsoft.com/office/officeart/2005/8/layout/hierarchy4"/>
    <dgm:cxn modelId="{0A2891A6-89DA-471B-B6A2-50FB6F4310A2}" srcId="{2A3ABDF5-D273-4031-9892-840F5B9F7EAD}" destId="{ED021F18-144C-48D4-806B-2767F12E980D}" srcOrd="0" destOrd="0" parTransId="{F6C643D7-86A8-47B6-80EA-3F1CCAD22FA6}" sibTransId="{B58FF451-D814-4F33-A792-3FC868D76113}"/>
    <dgm:cxn modelId="{62A76852-A255-4C49-A5D4-234A58E2B1D7}" srcId="{717E1473-0251-4B1F-A1BC-EAD768BA56C7}" destId="{49A6205B-0232-48CE-AE75-73F8849D9BFE}" srcOrd="0" destOrd="0" parTransId="{F18F4DDE-B0DB-49B8-BD93-9E0E4203449A}" sibTransId="{590A2798-7151-4980-833A-079C1970432D}"/>
    <dgm:cxn modelId="{179A25F9-F0C1-463A-8B8A-3F113C3CBBBA}" srcId="{864AF2BF-B9D1-4888-930A-35F6AC4C9024}" destId="{A6366A4D-3F9D-44D5-B838-C44B5819E869}" srcOrd="0" destOrd="0" parTransId="{2B75DA24-F038-4C89-B13F-259911B1E419}" sibTransId="{77EC1823-FAF2-41C7-8D8E-9714A1F1E1AF}"/>
    <dgm:cxn modelId="{3CD1F4E9-4BD8-1D4F-8E7A-FC9143D3223C}" srcId="{BFF2FC12-F5F3-44E4-ADB2-F50F1334052A}" destId="{006A589F-A307-BE48-98EC-F8004290ED1F}" srcOrd="0" destOrd="0" parTransId="{7AFE6931-F772-AC40-A005-7B0FF307619E}" sibTransId="{34536137-DE47-BA45-8C06-59F33CB7DB85}"/>
    <dgm:cxn modelId="{E1053FF8-70F3-4D98-9909-84F246BCF979}" srcId="{0D02DD33-67FB-44B3-84F8-9C7C59C321DD}" destId="{2A3ABDF5-D273-4031-9892-840F5B9F7EAD}" srcOrd="0" destOrd="0" parTransId="{1577FCD9-CCAC-4D06-923D-1D5E95577753}" sibTransId="{70CFA65B-7EAF-48FE-8D45-ACEDBC53780B}"/>
    <dgm:cxn modelId="{D4DDFE07-320B-43D4-892A-3A04165F5345}" srcId="{A6366A4D-3F9D-44D5-B838-C44B5819E869}" destId="{BFF8E4DC-C252-4F8C-9278-5E6A681552D6}" srcOrd="0" destOrd="0" parTransId="{F12891F5-8B95-4458-BC41-961FCEA8E462}" sibTransId="{85A00A11-955B-4CE1-BAE8-28476584D089}"/>
    <dgm:cxn modelId="{90A06030-514F-D34B-A9D9-9989B21027FF}" type="presOf" srcId="{717E1473-0251-4B1F-A1BC-EAD768BA56C7}" destId="{9C0B5DB0-688A-4A05-8C40-C352203D0759}" srcOrd="0" destOrd="0" presId="urn:microsoft.com/office/officeart/2005/8/layout/hierarchy4"/>
    <dgm:cxn modelId="{3027691B-6006-4B60-909C-67FFC4AE0B4B}" srcId="{AB968592-B930-436B-A4C9-7E2BB64B5D16}" destId="{864AF2BF-B9D1-4888-930A-35F6AC4C9024}" srcOrd="0" destOrd="0" parTransId="{3A345265-5155-4797-8BDE-0E1DD51A9184}" sibTransId="{F35187DB-8CB9-4318-916F-A213F4EDCE1F}"/>
    <dgm:cxn modelId="{89266F26-5CE8-44B6-9EAE-A9462FA438D2}" srcId="{0D02DD33-67FB-44B3-84F8-9C7C59C321DD}" destId="{63C382F6-7A56-4B87-A19B-B7A10C1D0E1F}" srcOrd="2" destOrd="0" parTransId="{280FAC5D-E3FD-43F8-8024-FB373FC9E2E7}" sibTransId="{41871B7C-D0E6-4023-8482-C9799F02123A}"/>
    <dgm:cxn modelId="{A109D666-C2AF-1F45-832C-B51B785FA42E}" type="presOf" srcId="{11728280-49CC-4A32-82B5-1EA36D2519AE}" destId="{6EFFD18F-B141-4D35-8087-A2BFE126FAE1}" srcOrd="0" destOrd="0" presId="urn:microsoft.com/office/officeart/2005/8/layout/hierarchy4"/>
    <dgm:cxn modelId="{8BE0B5D0-9CB9-314B-AD86-E30E737818A0}" type="presOf" srcId="{A6366A4D-3F9D-44D5-B838-C44B5819E869}" destId="{1C9C3D6C-FDD7-4A0A-ADD9-A443FA5CFCAA}" srcOrd="0" destOrd="0" presId="urn:microsoft.com/office/officeart/2005/8/layout/hierarchy4"/>
    <dgm:cxn modelId="{1918B008-F051-774D-8C2E-0B51F7F1C3A7}" type="presOf" srcId="{006A589F-A307-BE48-98EC-F8004290ED1F}" destId="{4C274974-1FFD-CF43-A1EA-226D9A460C91}" srcOrd="0" destOrd="0" presId="urn:microsoft.com/office/officeart/2005/8/layout/hierarchy4"/>
    <dgm:cxn modelId="{AD92B18D-DF8A-8646-920B-6C334CBF4F91}" type="presOf" srcId="{A6ED2CF2-ADA3-4EE1-A7B2-B7872EFBC213}" destId="{0C762AB1-A758-4362-A6BF-A14A8B2BA05E}" srcOrd="0" destOrd="0" presId="urn:microsoft.com/office/officeart/2005/8/layout/hierarchy4"/>
    <dgm:cxn modelId="{1FD0022C-041A-5F41-B8A2-F209062206E9}" type="presOf" srcId="{BFF8E4DC-C252-4F8C-9278-5E6A681552D6}" destId="{913DBA6F-5931-4AAE-8CDF-C0A66A78DE37}" srcOrd="0" destOrd="0" presId="urn:microsoft.com/office/officeart/2005/8/layout/hierarchy4"/>
    <dgm:cxn modelId="{F609663D-367D-4965-A816-CD0FAF5B3F01}" srcId="{ED021F18-144C-48D4-806B-2767F12E980D}" destId="{566265D3-BFA7-4F83-BE4B-AA6C7383BFAB}" srcOrd="0" destOrd="0" parTransId="{53F813BE-9322-466C-87E6-E626EA919D00}" sibTransId="{19D09AAD-C3DC-407F-9853-61C4089053DC}"/>
    <dgm:cxn modelId="{F01E8CA2-7371-4CAA-A309-5C9F13FD5065}" srcId="{566265D3-BFA7-4F83-BE4B-AA6C7383BFAB}" destId="{11728280-49CC-4A32-82B5-1EA36D2519AE}" srcOrd="0" destOrd="0" parTransId="{44DC6832-97D4-44BB-91F9-E671E58045DC}" sibTransId="{4F073E18-EBE2-486E-8FE0-B807D2D19FD0}"/>
    <dgm:cxn modelId="{176E6DD1-2BBF-E048-962F-2466C3E8F55B}" type="presOf" srcId="{ED021F18-144C-48D4-806B-2767F12E980D}" destId="{A73CF955-D46E-4A0B-82AA-B0CF78CE9F31}" srcOrd="0" destOrd="0" presId="urn:microsoft.com/office/officeart/2005/8/layout/hierarchy4"/>
    <dgm:cxn modelId="{610B6BB2-4075-1D40-ACDD-9A606C2AC4B0}" type="presOf" srcId="{7A37901E-9DF1-4D9E-A13D-E63B2DB59F8F}" destId="{A0A1F44E-C39D-466D-8ACE-F8E81445BAD1}" srcOrd="0" destOrd="0" presId="urn:microsoft.com/office/officeart/2005/8/layout/hierarchy4"/>
    <dgm:cxn modelId="{C20DB99C-5470-4EA2-BEE0-AF34AAF443A8}" srcId="{7A37901E-9DF1-4D9E-A13D-E63B2DB59F8F}" destId="{1EBEABB1-2590-485D-A41E-F50FA3403FD1}" srcOrd="0" destOrd="0" parTransId="{2A1B6606-07BD-448D-A106-A03B1620E946}" sibTransId="{3FAC1676-559E-4FCB-BC0C-59D4C96D0CD1}"/>
    <dgm:cxn modelId="{5C341A99-4F93-3F42-B350-991D24D21FE1}" type="presOf" srcId="{AB968592-B930-436B-A4C9-7E2BB64B5D16}" destId="{F2F22D20-54F3-432D-BD35-50E3CD100EC9}" srcOrd="0" destOrd="0" presId="urn:microsoft.com/office/officeart/2005/8/layout/hierarchy4"/>
    <dgm:cxn modelId="{F31BB4C0-8E59-4638-A4CA-08C895E6B208}" srcId="{63C382F6-7A56-4B87-A19B-B7A10C1D0E1F}" destId="{ECB0192C-D311-475A-A358-2D9F5F790B7B}" srcOrd="0" destOrd="0" parTransId="{B86E8FE3-520E-4B59-BAAE-67D78895D318}" sibTransId="{232A2790-CAA0-4D89-B9CD-38FA294A27DE}"/>
    <dgm:cxn modelId="{ADDDC3FF-96B7-C049-AF4A-2F297365AC2C}" type="presOf" srcId="{63C382F6-7A56-4B87-A19B-B7A10C1D0E1F}" destId="{BA110BC6-2B9E-4F1C-9493-143BAF5E03E5}" srcOrd="0" destOrd="0" presId="urn:microsoft.com/office/officeart/2005/8/layout/hierarchy4"/>
    <dgm:cxn modelId="{2792C3A0-B760-4CB5-91F4-AFAE33746482}" srcId="{9D6D251F-36B2-45C1-B675-1C19248B2FF3}" destId="{A6ED2CF2-ADA3-4EE1-A7B2-B7872EFBC213}" srcOrd="0" destOrd="0" parTransId="{284F55DD-CD98-43BF-8B9A-2ED00DB8DE5C}" sibTransId="{DA1C302F-9609-4D04-9CAD-A14852067416}"/>
    <dgm:cxn modelId="{E2155B94-8B96-0046-AD94-C9F62CDDCA15}" type="presOf" srcId="{ECB0192C-D311-475A-A358-2D9F5F790B7B}" destId="{CAAF546C-25E7-4F6B-998E-33E15C284277}" srcOrd="0" destOrd="0" presId="urn:microsoft.com/office/officeart/2005/8/layout/hierarchy4"/>
    <dgm:cxn modelId="{3C6A1CE6-22BE-9A49-A149-3557F3FC4749}" type="presOf" srcId="{EE5353CC-F414-4921-BE17-DD5B42DF9D68}" destId="{2B8D6537-FB0A-4F3F-8ECE-CEF1FC09B1AC}" srcOrd="0" destOrd="0" presId="urn:microsoft.com/office/officeart/2005/8/layout/hierarchy4"/>
    <dgm:cxn modelId="{94977015-7C88-453E-AC1D-2B00670BDFEC}" srcId="{8CBD5424-84E4-457C-8312-0AF296F25105}" destId="{EE5353CC-F414-4921-BE17-DD5B42DF9D68}" srcOrd="0" destOrd="0" parTransId="{E465F99F-9C9F-4893-86A4-83529DEC20C0}" sibTransId="{E9BA6B67-FA30-4CCB-BF12-21CC1EE319EE}"/>
    <dgm:cxn modelId="{3DFD2D39-ABE6-AB4A-9D1E-F9E19CBE5332}" type="presOf" srcId="{13584D86-A111-4067-89A7-A6D878CD4E83}" destId="{187DE691-4CF4-496E-91DC-21670995B855}" srcOrd="0" destOrd="0" presId="urn:microsoft.com/office/officeart/2005/8/layout/hierarchy4"/>
    <dgm:cxn modelId="{AA053AA1-FE85-0D4A-B73B-113248ABC6C5}" type="presOf" srcId="{48594444-19C0-4BA6-AC79-E046971A011A}" destId="{2077C4EF-0807-4AB4-91D2-024EE1D5D2B8}" srcOrd="0" destOrd="0" presId="urn:microsoft.com/office/officeart/2005/8/layout/hierarchy4"/>
    <dgm:cxn modelId="{83975BD7-6863-4D73-A1A4-EF3AE03001A9}" srcId="{7D3C7010-9C61-448C-BC44-5BA53552CEC7}" destId="{8CBD5424-84E4-457C-8312-0AF296F25105}" srcOrd="1" destOrd="0" parTransId="{063C12B2-E92D-4DD0-B31E-BD5595E24F15}" sibTransId="{E284CABC-AB3F-441C-8804-6C8C35CE3B4E}"/>
    <dgm:cxn modelId="{5004DA02-FEEC-0F42-AA72-9BAF93175545}" type="presOf" srcId="{2A3ABDF5-D273-4031-9892-840F5B9F7EAD}" destId="{CB4C34D8-F20E-4DA7-B2AB-D9F9259D888D}" srcOrd="0" destOrd="0" presId="urn:microsoft.com/office/officeart/2005/8/layout/hierarchy4"/>
    <dgm:cxn modelId="{C6D3303D-EF38-8F49-BE2F-AB7F7E3FE47D}" type="presOf" srcId="{9D6D251F-36B2-45C1-B675-1C19248B2FF3}" destId="{56CDE1F4-95F3-4CE7-A527-507AF1DB9059}" srcOrd="0" destOrd="0" presId="urn:microsoft.com/office/officeart/2005/8/layout/hierarchy4"/>
    <dgm:cxn modelId="{E0077502-3F5B-4C5F-BB8B-C15CB1AC5D55}" srcId="{EE5353CC-F414-4921-BE17-DD5B42DF9D68}" destId="{7A37901E-9DF1-4D9E-A13D-E63B2DB59F8F}" srcOrd="0" destOrd="0" parTransId="{1F58300F-946B-4666-B81B-8911D58A0E4D}" sibTransId="{A4AA4DA1-09EE-4A63-BE6E-5DEBCDF24F07}"/>
    <dgm:cxn modelId="{C244AFF1-38D6-402D-8AE3-B941AD0E143A}" srcId="{1EBEABB1-2590-485D-A41E-F50FA3403FD1}" destId="{717E1473-0251-4B1F-A1BC-EAD768BA56C7}" srcOrd="0" destOrd="0" parTransId="{25CBBA76-0F3B-497B-99AC-81BC7AD3D4D9}" sibTransId="{0C2860F2-4167-4B0D-9A99-658718017D2B}"/>
    <dgm:cxn modelId="{14A3C672-4B2A-3546-80DF-0E2D73331680}" type="presParOf" srcId="{187DE691-4CF4-496E-91DC-21670995B855}" destId="{5C3CD2B2-62ED-4EB3-BB27-D75673FB4643}" srcOrd="0" destOrd="0" presId="urn:microsoft.com/office/officeart/2005/8/layout/hierarchy4"/>
    <dgm:cxn modelId="{243D1886-CF7F-2641-B44F-2D74998AB873}" type="presParOf" srcId="{5C3CD2B2-62ED-4EB3-BB27-D75673FB4643}" destId="{A0C436D4-E590-4E88-A77C-B8D5406A93C0}" srcOrd="0" destOrd="0" presId="urn:microsoft.com/office/officeart/2005/8/layout/hierarchy4"/>
    <dgm:cxn modelId="{4782315B-C43E-2B47-972F-D31425DE126E}" type="presParOf" srcId="{5C3CD2B2-62ED-4EB3-BB27-D75673FB4643}" destId="{ACD13893-80D8-4A78-9080-0ADFA870C3F9}" srcOrd="1" destOrd="0" presId="urn:microsoft.com/office/officeart/2005/8/layout/hierarchy4"/>
    <dgm:cxn modelId="{85FC7529-6E1F-AE4A-AF9E-4CD264FD4B52}" type="presParOf" srcId="{5C3CD2B2-62ED-4EB3-BB27-D75673FB4643}" destId="{46F222B6-F5B3-48EF-88FA-63FBE19C2946}" srcOrd="2" destOrd="0" presId="urn:microsoft.com/office/officeart/2005/8/layout/hierarchy4"/>
    <dgm:cxn modelId="{42AE2F80-E23F-2344-8676-F75B04568939}" type="presParOf" srcId="{46F222B6-F5B3-48EF-88FA-63FBE19C2946}" destId="{5EDBAC52-BA2B-472E-9516-367950C76E47}" srcOrd="0" destOrd="0" presId="urn:microsoft.com/office/officeart/2005/8/layout/hierarchy4"/>
    <dgm:cxn modelId="{5E9A6EED-907A-8A4A-90FA-EEEDA18ECA9F}" type="presParOf" srcId="{5EDBAC52-BA2B-472E-9516-367950C76E47}" destId="{E7D8A62E-63E9-45D7-B8FB-DC13E608CCFA}" srcOrd="0" destOrd="0" presId="urn:microsoft.com/office/officeart/2005/8/layout/hierarchy4"/>
    <dgm:cxn modelId="{19EE86B6-E517-2F43-A1C6-F500B1819B9C}" type="presParOf" srcId="{5EDBAC52-BA2B-472E-9516-367950C76E47}" destId="{E28961C8-E1E5-5F48-9765-38A6306C5B50}" srcOrd="1" destOrd="0" presId="urn:microsoft.com/office/officeart/2005/8/layout/hierarchy4"/>
    <dgm:cxn modelId="{2D4BBE1A-B25E-EE4F-B58A-227B1C7DFA44}" type="presParOf" srcId="{5EDBAC52-BA2B-472E-9516-367950C76E47}" destId="{D8A81C60-ECF4-4BAD-A44E-37791F238059}" srcOrd="2" destOrd="0" presId="urn:microsoft.com/office/officeart/2005/8/layout/hierarchy4"/>
    <dgm:cxn modelId="{453CEEED-12EE-B54A-A12B-998E0FC75366}" type="presParOf" srcId="{D8A81C60-ECF4-4BAD-A44E-37791F238059}" destId="{99EBD1AC-0B06-2E40-84C8-76ED4C3DB562}" srcOrd="0" destOrd="0" presId="urn:microsoft.com/office/officeart/2005/8/layout/hierarchy4"/>
    <dgm:cxn modelId="{4461748F-368C-AB43-B2C4-E74B8CFC5F74}" type="presParOf" srcId="{99EBD1AC-0B06-2E40-84C8-76ED4C3DB562}" destId="{4C274974-1FFD-CF43-A1EA-226D9A460C91}" srcOrd="0" destOrd="0" presId="urn:microsoft.com/office/officeart/2005/8/layout/hierarchy4"/>
    <dgm:cxn modelId="{E5233ABC-8C8D-FF4C-A36C-A6DC5B8F9204}" type="presParOf" srcId="{99EBD1AC-0B06-2E40-84C8-76ED4C3DB562}" destId="{C29E0F4E-C0BD-8A45-8985-89D3BAE02DAD}" srcOrd="1" destOrd="0" presId="urn:microsoft.com/office/officeart/2005/8/layout/hierarchy4"/>
    <dgm:cxn modelId="{765F0055-E387-BF40-830C-811D02535727}" type="presParOf" srcId="{46F222B6-F5B3-48EF-88FA-63FBE19C2946}" destId="{13BCC421-19D6-4270-8823-5EB82B7BFDB1}" srcOrd="1" destOrd="0" presId="urn:microsoft.com/office/officeart/2005/8/layout/hierarchy4"/>
    <dgm:cxn modelId="{37B98B18-A3E7-E346-973E-5E8952223451}" type="presParOf" srcId="{46F222B6-F5B3-48EF-88FA-63FBE19C2946}" destId="{111F08E2-45DF-4B0E-B59D-2F030FCD2C68}" srcOrd="2" destOrd="0" presId="urn:microsoft.com/office/officeart/2005/8/layout/hierarchy4"/>
    <dgm:cxn modelId="{EF05B032-B8B6-4548-ADD3-10C7B8FDE146}" type="presParOf" srcId="{111F08E2-45DF-4B0E-B59D-2F030FCD2C68}" destId="{85B07C9B-762B-48F3-B72F-16D9FC687797}" srcOrd="0" destOrd="0" presId="urn:microsoft.com/office/officeart/2005/8/layout/hierarchy4"/>
    <dgm:cxn modelId="{C4691D86-E2CE-144E-BE15-4CD12E0763B7}" type="presParOf" srcId="{111F08E2-45DF-4B0E-B59D-2F030FCD2C68}" destId="{9D4726F3-2192-4764-A088-817A9BC686D9}" srcOrd="1" destOrd="0" presId="urn:microsoft.com/office/officeart/2005/8/layout/hierarchy4"/>
    <dgm:cxn modelId="{AE17C28B-C5B1-074D-9548-FB1EC33DBBC2}" type="presParOf" srcId="{111F08E2-45DF-4B0E-B59D-2F030FCD2C68}" destId="{88DEAAE2-F786-4D37-9917-D1ACB2A65761}" srcOrd="2" destOrd="0" presId="urn:microsoft.com/office/officeart/2005/8/layout/hierarchy4"/>
    <dgm:cxn modelId="{F4871252-E13E-0943-B727-4564E4441470}" type="presParOf" srcId="{88DEAAE2-F786-4D37-9917-D1ACB2A65761}" destId="{B0B48F87-A691-4149-A7FC-D3EC64939210}" srcOrd="0" destOrd="0" presId="urn:microsoft.com/office/officeart/2005/8/layout/hierarchy4"/>
    <dgm:cxn modelId="{BF6919B3-7620-EF49-9508-1ED83DFCECE4}" type="presParOf" srcId="{B0B48F87-A691-4149-A7FC-D3EC64939210}" destId="{2B8D6537-FB0A-4F3F-8ECE-CEF1FC09B1AC}" srcOrd="0" destOrd="0" presId="urn:microsoft.com/office/officeart/2005/8/layout/hierarchy4"/>
    <dgm:cxn modelId="{E9097CB3-8ADE-7A40-8226-6F45EB0F0419}" type="presParOf" srcId="{B0B48F87-A691-4149-A7FC-D3EC64939210}" destId="{45956107-CF8A-4150-9CFB-2283376152D9}" srcOrd="1" destOrd="0" presId="urn:microsoft.com/office/officeart/2005/8/layout/hierarchy4"/>
    <dgm:cxn modelId="{C783CED3-A4C7-9A4E-BB27-72AC63E235A2}" type="presParOf" srcId="{B0B48F87-A691-4149-A7FC-D3EC64939210}" destId="{C8F55E71-E9C2-47BB-818E-8F7804E89B99}" srcOrd="2" destOrd="0" presId="urn:microsoft.com/office/officeart/2005/8/layout/hierarchy4"/>
    <dgm:cxn modelId="{3EDA3D53-4041-EB42-ABFD-8DECEF6DC5C3}" type="presParOf" srcId="{C8F55E71-E9C2-47BB-818E-8F7804E89B99}" destId="{3DD3ABAF-BEC2-4EAC-9594-E48D8CC3225E}" srcOrd="0" destOrd="0" presId="urn:microsoft.com/office/officeart/2005/8/layout/hierarchy4"/>
    <dgm:cxn modelId="{0A9856EB-4CF1-ED40-BAE4-CD6DB1CDCA90}" type="presParOf" srcId="{3DD3ABAF-BEC2-4EAC-9594-E48D8CC3225E}" destId="{A0A1F44E-C39D-466D-8ACE-F8E81445BAD1}" srcOrd="0" destOrd="0" presId="urn:microsoft.com/office/officeart/2005/8/layout/hierarchy4"/>
    <dgm:cxn modelId="{B537AC1A-1EBB-2E4B-9D31-951B575BA827}" type="presParOf" srcId="{3DD3ABAF-BEC2-4EAC-9594-E48D8CC3225E}" destId="{65931C0D-9000-427E-9EA5-E537B6508E80}" srcOrd="1" destOrd="0" presId="urn:microsoft.com/office/officeart/2005/8/layout/hierarchy4"/>
    <dgm:cxn modelId="{F0FBC4D1-47B9-E743-96F1-A283D959745B}" type="presParOf" srcId="{3DD3ABAF-BEC2-4EAC-9594-E48D8CC3225E}" destId="{F6FD1189-CAD3-4B30-8456-6110F7A67962}" srcOrd="2" destOrd="0" presId="urn:microsoft.com/office/officeart/2005/8/layout/hierarchy4"/>
    <dgm:cxn modelId="{A11735E6-1F04-804D-9367-DB512108883E}" type="presParOf" srcId="{F6FD1189-CAD3-4B30-8456-6110F7A67962}" destId="{C50B5039-85D0-466F-80BF-27659A2012CF}" srcOrd="0" destOrd="0" presId="urn:microsoft.com/office/officeart/2005/8/layout/hierarchy4"/>
    <dgm:cxn modelId="{B1E21617-8BBC-5840-920A-A076F40CCBD3}" type="presParOf" srcId="{C50B5039-85D0-466F-80BF-27659A2012CF}" destId="{0A083C55-1B41-48D5-94EA-8E3091A62E12}" srcOrd="0" destOrd="0" presId="urn:microsoft.com/office/officeart/2005/8/layout/hierarchy4"/>
    <dgm:cxn modelId="{B000FE06-8F1A-6145-A3E3-6262EC53E7FA}" type="presParOf" srcId="{C50B5039-85D0-466F-80BF-27659A2012CF}" destId="{8CE159EA-E825-4CCF-8FDF-A67A9950E167}" srcOrd="1" destOrd="0" presId="urn:microsoft.com/office/officeart/2005/8/layout/hierarchy4"/>
    <dgm:cxn modelId="{3224DF15-0AC5-6F40-B9D1-57F12135C7E0}" type="presParOf" srcId="{C50B5039-85D0-466F-80BF-27659A2012CF}" destId="{EBF04FD8-0C48-4473-95F6-B0760D35A708}" srcOrd="2" destOrd="0" presId="urn:microsoft.com/office/officeart/2005/8/layout/hierarchy4"/>
    <dgm:cxn modelId="{BFF6F8E2-0AA1-3E4D-8C5B-3B24305E2A0C}" type="presParOf" srcId="{EBF04FD8-0C48-4473-95F6-B0760D35A708}" destId="{BBF9B567-F30B-406F-A06A-058A1013DB62}" srcOrd="0" destOrd="0" presId="urn:microsoft.com/office/officeart/2005/8/layout/hierarchy4"/>
    <dgm:cxn modelId="{94A55889-E573-DF40-859A-7E662E54B910}" type="presParOf" srcId="{BBF9B567-F30B-406F-A06A-058A1013DB62}" destId="{9C0B5DB0-688A-4A05-8C40-C352203D0759}" srcOrd="0" destOrd="0" presId="urn:microsoft.com/office/officeart/2005/8/layout/hierarchy4"/>
    <dgm:cxn modelId="{7BA19EAE-1918-EC4A-968E-CA4DEF9D20F1}" type="presParOf" srcId="{BBF9B567-F30B-406F-A06A-058A1013DB62}" destId="{C4D1AF4D-7EDE-48DA-9C52-A41DD1488054}" srcOrd="1" destOrd="0" presId="urn:microsoft.com/office/officeart/2005/8/layout/hierarchy4"/>
    <dgm:cxn modelId="{A542C7D8-DC6B-3D49-BA8D-389C34EC4889}" type="presParOf" srcId="{BBF9B567-F30B-406F-A06A-058A1013DB62}" destId="{4E2EA234-E369-431C-8F13-1A3E0D9EC35D}" srcOrd="2" destOrd="0" presId="urn:microsoft.com/office/officeart/2005/8/layout/hierarchy4"/>
    <dgm:cxn modelId="{6FE80972-7C2A-8C41-9032-FCAFB9C631AF}" type="presParOf" srcId="{4E2EA234-E369-431C-8F13-1A3E0D9EC35D}" destId="{E4245F9B-45C5-4F0A-AD9D-937B60592894}" srcOrd="0" destOrd="0" presId="urn:microsoft.com/office/officeart/2005/8/layout/hierarchy4"/>
    <dgm:cxn modelId="{4748B4BE-A3AF-7A4D-8707-10364F28598D}" type="presParOf" srcId="{E4245F9B-45C5-4F0A-AD9D-937B60592894}" destId="{C0BFD53C-BA09-4573-AC5F-6805E294D3DB}" srcOrd="0" destOrd="0" presId="urn:microsoft.com/office/officeart/2005/8/layout/hierarchy4"/>
    <dgm:cxn modelId="{4AEB0531-0087-954E-B6BB-58D8124858F2}" type="presParOf" srcId="{E4245F9B-45C5-4F0A-AD9D-937B60592894}" destId="{5F4920C3-56BC-483D-BF04-3C67170D455F}" srcOrd="1" destOrd="0" presId="urn:microsoft.com/office/officeart/2005/8/layout/hierarchy4"/>
    <dgm:cxn modelId="{84BDA0DC-7F8C-E24C-8EE6-949BCD26968C}" type="presParOf" srcId="{46F222B6-F5B3-48EF-88FA-63FBE19C2946}" destId="{ED29B51D-BCCD-4F14-93DF-40AF8A46FB59}" srcOrd="3" destOrd="0" presId="urn:microsoft.com/office/officeart/2005/8/layout/hierarchy4"/>
    <dgm:cxn modelId="{B600FCC0-7F72-A048-AF65-5B9E7DE3DCBB}" type="presParOf" srcId="{46F222B6-F5B3-48EF-88FA-63FBE19C2946}" destId="{2554D6B8-934F-4098-BAF2-6DCADE9BA3AE}" srcOrd="4" destOrd="0" presId="urn:microsoft.com/office/officeart/2005/8/layout/hierarchy4"/>
    <dgm:cxn modelId="{4E369A8A-FCB4-0D4C-B5AE-F0B2C0BBFFC5}" type="presParOf" srcId="{2554D6B8-934F-4098-BAF2-6DCADE9BA3AE}" destId="{CD062EF6-9603-4155-8DE7-DE94415B7C5B}" srcOrd="0" destOrd="0" presId="urn:microsoft.com/office/officeart/2005/8/layout/hierarchy4"/>
    <dgm:cxn modelId="{ECF8CF83-31B4-AC45-9E50-E6A256608967}" type="presParOf" srcId="{2554D6B8-934F-4098-BAF2-6DCADE9BA3AE}" destId="{E2F30194-3F25-49EE-A354-AF8581CB85CB}" srcOrd="1" destOrd="0" presId="urn:microsoft.com/office/officeart/2005/8/layout/hierarchy4"/>
    <dgm:cxn modelId="{A2D7E336-AFF4-7D45-B4F8-5A02C47255F7}" type="presParOf" srcId="{2554D6B8-934F-4098-BAF2-6DCADE9BA3AE}" destId="{6E59C66D-1894-4DC9-A4C7-075746CD13AC}" srcOrd="2" destOrd="0" presId="urn:microsoft.com/office/officeart/2005/8/layout/hierarchy4"/>
    <dgm:cxn modelId="{D10F15AA-9F96-034E-B418-DEB2D3419CB8}" type="presParOf" srcId="{6E59C66D-1894-4DC9-A4C7-075746CD13AC}" destId="{1602FEDB-FFA0-4D23-9DC7-66392CF9BD29}" srcOrd="0" destOrd="0" presId="urn:microsoft.com/office/officeart/2005/8/layout/hierarchy4"/>
    <dgm:cxn modelId="{7E22372B-4413-D049-9D7B-EFEC88ECB5D5}" type="presParOf" srcId="{1602FEDB-FFA0-4D23-9DC7-66392CF9BD29}" destId="{CB4C34D8-F20E-4DA7-B2AB-D9F9259D888D}" srcOrd="0" destOrd="0" presId="urn:microsoft.com/office/officeart/2005/8/layout/hierarchy4"/>
    <dgm:cxn modelId="{D3021203-791F-D94D-B710-1750E348B824}" type="presParOf" srcId="{1602FEDB-FFA0-4D23-9DC7-66392CF9BD29}" destId="{43219F3B-7D98-4DB9-A3B9-837053157D1F}" srcOrd="1" destOrd="0" presId="urn:microsoft.com/office/officeart/2005/8/layout/hierarchy4"/>
    <dgm:cxn modelId="{5AABD074-FAB9-1148-B989-4A6ED7B6840B}" type="presParOf" srcId="{1602FEDB-FFA0-4D23-9DC7-66392CF9BD29}" destId="{2F9544EE-0AE8-4941-86AC-3A9A3CF58CAD}" srcOrd="2" destOrd="0" presId="urn:microsoft.com/office/officeart/2005/8/layout/hierarchy4"/>
    <dgm:cxn modelId="{55E1D598-06C9-4149-AC9E-E0BE8C38C6D9}" type="presParOf" srcId="{2F9544EE-0AE8-4941-86AC-3A9A3CF58CAD}" destId="{76ADA1E9-D668-4B2F-BB1F-DD8E33F76199}" srcOrd="0" destOrd="0" presId="urn:microsoft.com/office/officeart/2005/8/layout/hierarchy4"/>
    <dgm:cxn modelId="{3FF70C29-67D7-3744-BCC5-B057B858EAF3}" type="presParOf" srcId="{76ADA1E9-D668-4B2F-BB1F-DD8E33F76199}" destId="{A73CF955-D46E-4A0B-82AA-B0CF78CE9F31}" srcOrd="0" destOrd="0" presId="urn:microsoft.com/office/officeart/2005/8/layout/hierarchy4"/>
    <dgm:cxn modelId="{75754239-DF87-8146-9172-7AAF18FD0DB9}" type="presParOf" srcId="{76ADA1E9-D668-4B2F-BB1F-DD8E33F76199}" destId="{2E3CCC3C-25BB-4349-AD8C-8B904F1A8961}" srcOrd="1" destOrd="0" presId="urn:microsoft.com/office/officeart/2005/8/layout/hierarchy4"/>
    <dgm:cxn modelId="{CEC05AA3-1D68-EB4D-8894-782EC82F0665}" type="presParOf" srcId="{76ADA1E9-D668-4B2F-BB1F-DD8E33F76199}" destId="{56C11595-164F-4EB3-8343-FEF9A64C5C98}" srcOrd="2" destOrd="0" presId="urn:microsoft.com/office/officeart/2005/8/layout/hierarchy4"/>
    <dgm:cxn modelId="{CDCC0E48-5520-D240-98D7-F2A8CB20F01B}" type="presParOf" srcId="{56C11595-164F-4EB3-8343-FEF9A64C5C98}" destId="{D6ADD95D-F9E9-4AAD-9BDE-B5E7649CB21D}" srcOrd="0" destOrd="0" presId="urn:microsoft.com/office/officeart/2005/8/layout/hierarchy4"/>
    <dgm:cxn modelId="{1ADC9E11-4916-B948-BE86-FA5DD17055D8}" type="presParOf" srcId="{D6ADD95D-F9E9-4AAD-9BDE-B5E7649CB21D}" destId="{C8A5E8A1-7437-42A9-B5F5-D41E2C7D82AD}" srcOrd="0" destOrd="0" presId="urn:microsoft.com/office/officeart/2005/8/layout/hierarchy4"/>
    <dgm:cxn modelId="{F51BF4D8-6DBE-0447-A7BE-B71AF02D6FA0}" type="presParOf" srcId="{D6ADD95D-F9E9-4AAD-9BDE-B5E7649CB21D}" destId="{FE3A5E95-C0E0-40A5-AD80-A3CAF9630145}" srcOrd="1" destOrd="0" presId="urn:microsoft.com/office/officeart/2005/8/layout/hierarchy4"/>
    <dgm:cxn modelId="{024B7879-3451-D741-AF72-422F2AB17476}" type="presParOf" srcId="{D6ADD95D-F9E9-4AAD-9BDE-B5E7649CB21D}" destId="{5A8DC9EE-B5E5-4BBF-9889-39BB3A06BF7F}" srcOrd="2" destOrd="0" presId="urn:microsoft.com/office/officeart/2005/8/layout/hierarchy4"/>
    <dgm:cxn modelId="{49741ACB-E9C7-E54F-9911-169BEB156FBD}" type="presParOf" srcId="{5A8DC9EE-B5E5-4BBF-9889-39BB3A06BF7F}" destId="{BC294905-CC9C-461E-8283-2E7BAA350D89}" srcOrd="0" destOrd="0" presId="urn:microsoft.com/office/officeart/2005/8/layout/hierarchy4"/>
    <dgm:cxn modelId="{69ECA063-5C88-B245-BA41-9FE6A4F25B17}" type="presParOf" srcId="{BC294905-CC9C-461E-8283-2E7BAA350D89}" destId="{6EFFD18F-B141-4D35-8087-A2BFE126FAE1}" srcOrd="0" destOrd="0" presId="urn:microsoft.com/office/officeart/2005/8/layout/hierarchy4"/>
    <dgm:cxn modelId="{865EBAC1-929B-D742-82FB-969A37E15021}" type="presParOf" srcId="{BC294905-CC9C-461E-8283-2E7BAA350D89}" destId="{173FCD6E-55A1-4ABF-A261-B6735B30A7A5}" srcOrd="1" destOrd="0" presId="urn:microsoft.com/office/officeart/2005/8/layout/hierarchy4"/>
    <dgm:cxn modelId="{02D5EF0D-2AFB-0E43-8AA8-01A93D0FAC69}" type="presParOf" srcId="{6E59C66D-1894-4DC9-A4C7-075746CD13AC}" destId="{2F052008-56E9-4174-BA84-34C22E5D35D2}" srcOrd="1" destOrd="0" presId="urn:microsoft.com/office/officeart/2005/8/layout/hierarchy4"/>
    <dgm:cxn modelId="{6B74842A-9E65-AD46-BB4C-2859A0CC7D8C}" type="presParOf" srcId="{6E59C66D-1894-4DC9-A4C7-075746CD13AC}" destId="{DA86089B-415F-4F45-9404-7A167202279C}" srcOrd="2" destOrd="0" presId="urn:microsoft.com/office/officeart/2005/8/layout/hierarchy4"/>
    <dgm:cxn modelId="{6F5D982D-0B97-8F45-95AC-BA7A20EE591B}" type="presParOf" srcId="{DA86089B-415F-4F45-9404-7A167202279C}" destId="{F2F22D20-54F3-432D-BD35-50E3CD100EC9}" srcOrd="0" destOrd="0" presId="urn:microsoft.com/office/officeart/2005/8/layout/hierarchy4"/>
    <dgm:cxn modelId="{137A1716-C7EE-1E43-937B-E4B85B5E47D8}" type="presParOf" srcId="{DA86089B-415F-4F45-9404-7A167202279C}" destId="{D8E43110-EE7E-4389-8678-BD77C1F53796}" srcOrd="1" destOrd="0" presId="urn:microsoft.com/office/officeart/2005/8/layout/hierarchy4"/>
    <dgm:cxn modelId="{98B340F1-DA4F-F949-854D-72491EC4525D}" type="presParOf" srcId="{DA86089B-415F-4F45-9404-7A167202279C}" destId="{164D1075-1648-4AAD-9423-56825CC62A94}" srcOrd="2" destOrd="0" presId="urn:microsoft.com/office/officeart/2005/8/layout/hierarchy4"/>
    <dgm:cxn modelId="{EF311156-3BD0-7D44-B90C-8F2A07094872}" type="presParOf" srcId="{164D1075-1648-4AAD-9423-56825CC62A94}" destId="{84873C40-BEA1-44DE-B06F-8E7B917C0CC3}" srcOrd="0" destOrd="0" presId="urn:microsoft.com/office/officeart/2005/8/layout/hierarchy4"/>
    <dgm:cxn modelId="{27BE99BB-BF4B-A541-AFFA-DE80C0AC22F9}" type="presParOf" srcId="{84873C40-BEA1-44DE-B06F-8E7B917C0CC3}" destId="{7EF64760-21DD-49C5-8F97-D8D5D8929B1A}" srcOrd="0" destOrd="0" presId="urn:microsoft.com/office/officeart/2005/8/layout/hierarchy4"/>
    <dgm:cxn modelId="{E04FDE9C-71B9-EB4B-BAD8-84E1D12B102D}" type="presParOf" srcId="{84873C40-BEA1-44DE-B06F-8E7B917C0CC3}" destId="{CCD9640F-D464-4673-A59F-3E0C6BDFEDCD}" srcOrd="1" destOrd="0" presId="urn:microsoft.com/office/officeart/2005/8/layout/hierarchy4"/>
    <dgm:cxn modelId="{BF02FDD6-A5E8-7942-93A3-02D822E36885}" type="presParOf" srcId="{84873C40-BEA1-44DE-B06F-8E7B917C0CC3}" destId="{6847F014-ACFE-461F-859D-CB04C74C9CDE}" srcOrd="2" destOrd="0" presId="urn:microsoft.com/office/officeart/2005/8/layout/hierarchy4"/>
    <dgm:cxn modelId="{58A3B739-28C0-4C4A-9367-040669AB24B9}" type="presParOf" srcId="{6847F014-ACFE-461F-859D-CB04C74C9CDE}" destId="{4BB53295-54E0-4D7D-9DE2-923E3B970C59}" srcOrd="0" destOrd="0" presId="urn:microsoft.com/office/officeart/2005/8/layout/hierarchy4"/>
    <dgm:cxn modelId="{2BF898FE-FB5D-7E49-BEC9-E53C835D1F90}" type="presParOf" srcId="{4BB53295-54E0-4D7D-9DE2-923E3B970C59}" destId="{1C9C3D6C-FDD7-4A0A-ADD9-A443FA5CFCAA}" srcOrd="0" destOrd="0" presId="urn:microsoft.com/office/officeart/2005/8/layout/hierarchy4"/>
    <dgm:cxn modelId="{62065B93-F440-0844-814C-3D24C0B2DF41}" type="presParOf" srcId="{4BB53295-54E0-4D7D-9DE2-923E3B970C59}" destId="{FF03BCE0-6C2F-4BE7-9BB4-2B52B10E7ED3}" srcOrd="1" destOrd="0" presId="urn:microsoft.com/office/officeart/2005/8/layout/hierarchy4"/>
    <dgm:cxn modelId="{E40954A1-48F2-E848-A424-701C806D95CD}" type="presParOf" srcId="{4BB53295-54E0-4D7D-9DE2-923E3B970C59}" destId="{7A79A579-EFBF-4CA0-A84E-FA91519622A6}" srcOrd="2" destOrd="0" presId="urn:microsoft.com/office/officeart/2005/8/layout/hierarchy4"/>
    <dgm:cxn modelId="{63F83A0B-66C0-3046-9F79-6CF40DD2B953}" type="presParOf" srcId="{7A79A579-EFBF-4CA0-A84E-FA91519622A6}" destId="{D3B0FBDD-0586-4692-BC66-DDA07CA18576}" srcOrd="0" destOrd="0" presId="urn:microsoft.com/office/officeart/2005/8/layout/hierarchy4"/>
    <dgm:cxn modelId="{D87D348C-A9F0-7748-8200-42D77659BCF0}" type="presParOf" srcId="{D3B0FBDD-0586-4692-BC66-DDA07CA18576}" destId="{913DBA6F-5931-4AAE-8CDF-C0A66A78DE37}" srcOrd="0" destOrd="0" presId="urn:microsoft.com/office/officeart/2005/8/layout/hierarchy4"/>
    <dgm:cxn modelId="{9E920ED8-1CB0-1846-95A3-533EA7CC9092}" type="presParOf" srcId="{D3B0FBDD-0586-4692-BC66-DDA07CA18576}" destId="{8D43227A-F50B-4D31-B986-25ED34AA0D4F}" srcOrd="1" destOrd="0" presId="urn:microsoft.com/office/officeart/2005/8/layout/hierarchy4"/>
    <dgm:cxn modelId="{FC7BE62C-2FD2-8349-B3AE-4DAAFABAA24C}" type="presParOf" srcId="{6E59C66D-1894-4DC9-A4C7-075746CD13AC}" destId="{411157D3-4152-4743-BBDF-94AAF2D6AA9F}" srcOrd="3" destOrd="0" presId="urn:microsoft.com/office/officeart/2005/8/layout/hierarchy4"/>
    <dgm:cxn modelId="{F201B98E-8EDD-104B-AE0A-389210A66DAA}" type="presParOf" srcId="{6E59C66D-1894-4DC9-A4C7-075746CD13AC}" destId="{194ADD9A-8C3D-41D5-B35C-036C110A365A}" srcOrd="4" destOrd="0" presId="urn:microsoft.com/office/officeart/2005/8/layout/hierarchy4"/>
    <dgm:cxn modelId="{5EF79C45-B298-FC42-9A49-18ECC9150B04}" type="presParOf" srcId="{194ADD9A-8C3D-41D5-B35C-036C110A365A}" destId="{BA110BC6-2B9E-4F1C-9493-143BAF5E03E5}" srcOrd="0" destOrd="0" presId="urn:microsoft.com/office/officeart/2005/8/layout/hierarchy4"/>
    <dgm:cxn modelId="{2DDF783B-4D7B-7E41-AF1E-D9B38B64D42F}" type="presParOf" srcId="{194ADD9A-8C3D-41D5-B35C-036C110A365A}" destId="{76A0E683-7F0E-40FE-9C26-2C6D2BDD5309}" srcOrd="1" destOrd="0" presId="urn:microsoft.com/office/officeart/2005/8/layout/hierarchy4"/>
    <dgm:cxn modelId="{A6AA770A-B7B8-2B49-BF44-1BEA8FBC78BC}" type="presParOf" srcId="{194ADD9A-8C3D-41D5-B35C-036C110A365A}" destId="{2AD175AF-2D48-484A-8D91-A06ACAEF20CA}" srcOrd="2" destOrd="0" presId="urn:microsoft.com/office/officeart/2005/8/layout/hierarchy4"/>
    <dgm:cxn modelId="{9582E96A-82DA-6C4D-AFB6-83919EE1BE15}" type="presParOf" srcId="{2AD175AF-2D48-484A-8D91-A06ACAEF20CA}" destId="{9BEF1709-80AA-4DD6-8100-CC88518A18D5}" srcOrd="0" destOrd="0" presId="urn:microsoft.com/office/officeart/2005/8/layout/hierarchy4"/>
    <dgm:cxn modelId="{E0DF208D-DD3F-AE43-867F-9F21695C0966}" type="presParOf" srcId="{9BEF1709-80AA-4DD6-8100-CC88518A18D5}" destId="{CAAF546C-25E7-4F6B-998E-33E15C284277}" srcOrd="0" destOrd="0" presId="urn:microsoft.com/office/officeart/2005/8/layout/hierarchy4"/>
    <dgm:cxn modelId="{76E97551-D1E1-2147-A6AB-84A860477A41}" type="presParOf" srcId="{9BEF1709-80AA-4DD6-8100-CC88518A18D5}" destId="{9461BCC2-940A-4C78-9368-65B4AAE07BA2}" srcOrd="1" destOrd="0" presId="urn:microsoft.com/office/officeart/2005/8/layout/hierarchy4"/>
    <dgm:cxn modelId="{E0835762-6A7D-934E-8564-46E4D961AF03}" type="presParOf" srcId="{9BEF1709-80AA-4DD6-8100-CC88518A18D5}" destId="{08A2470D-54C4-4A6A-B810-E2ADAEB428F9}" srcOrd="2" destOrd="0" presId="urn:microsoft.com/office/officeart/2005/8/layout/hierarchy4"/>
    <dgm:cxn modelId="{FBAACD21-C7A8-004B-8EB6-881034FCBA82}" type="presParOf" srcId="{08A2470D-54C4-4A6A-B810-E2ADAEB428F9}" destId="{F0C97721-F5D5-4D21-855D-206E6D6005AD}" srcOrd="0" destOrd="0" presId="urn:microsoft.com/office/officeart/2005/8/layout/hierarchy4"/>
    <dgm:cxn modelId="{339195DA-AC52-7248-B4D6-0C806F0445AF}" type="presParOf" srcId="{F0C97721-F5D5-4D21-855D-206E6D6005AD}" destId="{56CDE1F4-95F3-4CE7-A527-507AF1DB9059}" srcOrd="0" destOrd="0" presId="urn:microsoft.com/office/officeart/2005/8/layout/hierarchy4"/>
    <dgm:cxn modelId="{5156D24D-6FD5-8A43-8C30-DE46258AE87B}" type="presParOf" srcId="{F0C97721-F5D5-4D21-855D-206E6D6005AD}" destId="{BB10BD1C-1EC7-4EB6-8CC1-069DFCFFDA5E}" srcOrd="1" destOrd="0" presId="urn:microsoft.com/office/officeart/2005/8/layout/hierarchy4"/>
    <dgm:cxn modelId="{28D4110E-5DC2-6544-A02C-2ECC3C866AED}" type="presParOf" srcId="{F0C97721-F5D5-4D21-855D-206E6D6005AD}" destId="{DAFD8260-47B1-4FCA-B761-24C0227B5ABB}" srcOrd="2" destOrd="0" presId="urn:microsoft.com/office/officeart/2005/8/layout/hierarchy4"/>
    <dgm:cxn modelId="{63944B1A-4922-1F43-94F5-53C70A414AAD}" type="presParOf" srcId="{DAFD8260-47B1-4FCA-B761-24C0227B5ABB}" destId="{73D599D1-127E-4851-A169-24D7BAB75098}" srcOrd="0" destOrd="0" presId="urn:microsoft.com/office/officeart/2005/8/layout/hierarchy4"/>
    <dgm:cxn modelId="{D0D687D5-19BA-C64E-B2DE-3662AD682E9A}" type="presParOf" srcId="{73D599D1-127E-4851-A169-24D7BAB75098}" destId="{0C762AB1-A758-4362-A6BF-A14A8B2BA05E}" srcOrd="0" destOrd="0" presId="urn:microsoft.com/office/officeart/2005/8/layout/hierarchy4"/>
    <dgm:cxn modelId="{87DA2F28-16A1-484E-AD85-A4E8E5FFFEFE}" type="presParOf" srcId="{73D599D1-127E-4851-A169-24D7BAB75098}" destId="{0178DCC4-8316-4629-AB5B-C4EFC817F403}" srcOrd="1" destOrd="0" presId="urn:microsoft.com/office/officeart/2005/8/layout/hierarchy4"/>
    <dgm:cxn modelId="{829DA26F-1405-7546-9EA9-56844CC302F9}" type="presParOf" srcId="{187DE691-4CF4-496E-91DC-21670995B855}" destId="{E1F143DB-40DD-42D7-9755-AFEAE797D529}" srcOrd="1" destOrd="0" presId="urn:microsoft.com/office/officeart/2005/8/layout/hierarchy4"/>
    <dgm:cxn modelId="{CFCFF23C-E272-9548-A825-E5C94EA43ADF}" type="presParOf" srcId="{187DE691-4CF4-496E-91DC-21670995B855}" destId="{A1DE9EEF-6CF8-4E2F-A62E-9BDDB41E34B6}" srcOrd="2" destOrd="0" presId="urn:microsoft.com/office/officeart/2005/8/layout/hierarchy4"/>
    <dgm:cxn modelId="{A0C37EC4-62F9-7642-B821-C95B723903E2}" type="presParOf" srcId="{A1DE9EEF-6CF8-4E2F-A62E-9BDDB41E34B6}" destId="{2077C4EF-0807-4AB4-91D2-024EE1D5D2B8}" srcOrd="0" destOrd="0" presId="urn:microsoft.com/office/officeart/2005/8/layout/hierarchy4"/>
    <dgm:cxn modelId="{77DB6F24-4597-7B45-98B1-2E911C4E6B4B}" type="presParOf" srcId="{A1DE9EEF-6CF8-4E2F-A62E-9BDDB41E34B6}" destId="{F1A8546E-F006-4E39-BE45-2A3E0C848B96}"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2951780" cy="497466"/>
          </a:xfrm>
          <a:prstGeom prst="rect">
            <a:avLst/>
          </a:prstGeom>
        </p:spPr>
        <p:txBody>
          <a:bodyPr vert="horz" lIns="91284" tIns="45643" rIns="91284" bIns="45643" rtlCol="0"/>
          <a:lstStyle>
            <a:lvl1pPr algn="l">
              <a:defRPr sz="1200"/>
            </a:lvl1pPr>
          </a:lstStyle>
          <a:p>
            <a:endParaRPr lang="es-MX"/>
          </a:p>
        </p:txBody>
      </p:sp>
      <p:sp>
        <p:nvSpPr>
          <p:cNvPr id="3" name="2 Marcador de fecha"/>
          <p:cNvSpPr>
            <a:spLocks noGrp="1"/>
          </p:cNvSpPr>
          <p:nvPr>
            <p:ph type="dt" sz="quarter" idx="1"/>
          </p:nvPr>
        </p:nvSpPr>
        <p:spPr>
          <a:xfrm>
            <a:off x="3857057" y="0"/>
            <a:ext cx="2951780" cy="497466"/>
          </a:xfrm>
          <a:prstGeom prst="rect">
            <a:avLst/>
          </a:prstGeom>
        </p:spPr>
        <p:txBody>
          <a:bodyPr vert="horz" lIns="91284" tIns="45643" rIns="91284" bIns="45643" rtlCol="0"/>
          <a:lstStyle>
            <a:lvl1pPr algn="r">
              <a:defRPr sz="1200"/>
            </a:lvl1pPr>
          </a:lstStyle>
          <a:p>
            <a:fld id="{8B3167EC-4451-43CE-A9F7-11539FC78703}" type="datetimeFigureOut">
              <a:rPr lang="es-MX" smtClean="0"/>
              <a:t>09/02/2016</a:t>
            </a:fld>
            <a:endParaRPr lang="es-MX"/>
          </a:p>
        </p:txBody>
      </p:sp>
      <p:sp>
        <p:nvSpPr>
          <p:cNvPr id="4" name="3 Marcador de pie de página"/>
          <p:cNvSpPr>
            <a:spLocks noGrp="1"/>
          </p:cNvSpPr>
          <p:nvPr>
            <p:ph type="ftr" sz="quarter" idx="2"/>
          </p:nvPr>
        </p:nvSpPr>
        <p:spPr>
          <a:xfrm>
            <a:off x="2" y="9443352"/>
            <a:ext cx="2951780" cy="497466"/>
          </a:xfrm>
          <a:prstGeom prst="rect">
            <a:avLst/>
          </a:prstGeom>
        </p:spPr>
        <p:txBody>
          <a:bodyPr vert="horz" lIns="91284" tIns="45643" rIns="91284" bIns="4564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57057" y="9443352"/>
            <a:ext cx="2951780" cy="497466"/>
          </a:xfrm>
          <a:prstGeom prst="rect">
            <a:avLst/>
          </a:prstGeom>
        </p:spPr>
        <p:txBody>
          <a:bodyPr vert="horz" lIns="91284" tIns="45643" rIns="91284" bIns="45643" rtlCol="0" anchor="b"/>
          <a:lstStyle>
            <a:lvl1pPr algn="r">
              <a:defRPr sz="1200"/>
            </a:lvl1pPr>
          </a:lstStyle>
          <a:p>
            <a:fld id="{81137BF1-F955-4552-A86D-2CC2768926D6}" type="slidenum">
              <a:rPr lang="es-MX" smtClean="0"/>
              <a:t>‹Nº›</a:t>
            </a:fld>
            <a:endParaRPr lang="es-MX"/>
          </a:p>
        </p:txBody>
      </p:sp>
    </p:spTree>
    <p:extLst>
      <p:ext uri="{BB962C8B-B14F-4D97-AF65-F5344CB8AC3E}">
        <p14:creationId xmlns:p14="http://schemas.microsoft.com/office/powerpoint/2010/main" val="939639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5" name="Rectangle 1"/>
          <p:cNvSpPr>
            <a:spLocks noGrp="1" noRot="1" noChangeAspect="1" noChangeArrowheads="1" noTextEdit="1"/>
          </p:cNvSpPr>
          <p:nvPr>
            <p:ph type="sldImg"/>
          </p:nvPr>
        </p:nvSpPr>
        <p:spPr bwMode="auto">
          <a:xfrm>
            <a:off x="92075" y="746125"/>
            <a:ext cx="6626225" cy="372745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1506" name="Rectangle 2"/>
          <p:cNvSpPr>
            <a:spLocks noGrp="1" noChangeArrowheads="1"/>
          </p:cNvSpPr>
          <p:nvPr>
            <p:ph type="body" sz="quarter" idx="1"/>
          </p:nvPr>
        </p:nvSpPr>
        <p:spPr bwMode="auto">
          <a:xfrm>
            <a:off x="681038" y="4722695"/>
            <a:ext cx="5448300" cy="447413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txBody>
          <a:bodyPr vert="horz" wrap="square" lIns="93019" tIns="46509" rIns="93019" bIns="465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2635085341"/>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sz="800" kern="1200">
        <a:solidFill>
          <a:schemeClr val="tx1"/>
        </a:solidFill>
        <a:latin typeface="Gill Sans" charset="0"/>
        <a:ea typeface="+mn-ea"/>
        <a:cs typeface="+mn-cs"/>
      </a:defRPr>
    </a:lvl1pPr>
    <a:lvl2pPr marL="321457" algn="l" rtl="0" fontAlgn="base">
      <a:spcBef>
        <a:spcPct val="0"/>
      </a:spcBef>
      <a:spcAft>
        <a:spcPct val="0"/>
      </a:spcAft>
      <a:defRPr sz="800" kern="1200">
        <a:solidFill>
          <a:schemeClr val="tx1"/>
        </a:solidFill>
        <a:latin typeface="Gill Sans" charset="0"/>
        <a:ea typeface="+mn-ea"/>
        <a:cs typeface="+mn-cs"/>
      </a:defRPr>
    </a:lvl2pPr>
    <a:lvl3pPr marL="642915" algn="l" rtl="0" fontAlgn="base">
      <a:spcBef>
        <a:spcPct val="0"/>
      </a:spcBef>
      <a:spcAft>
        <a:spcPct val="0"/>
      </a:spcAft>
      <a:defRPr sz="800" kern="1200">
        <a:solidFill>
          <a:schemeClr val="tx1"/>
        </a:solidFill>
        <a:latin typeface="Gill Sans" charset="0"/>
        <a:ea typeface="+mn-ea"/>
        <a:cs typeface="+mn-cs"/>
      </a:defRPr>
    </a:lvl3pPr>
    <a:lvl4pPr marL="964372" algn="l" rtl="0" fontAlgn="base">
      <a:spcBef>
        <a:spcPct val="0"/>
      </a:spcBef>
      <a:spcAft>
        <a:spcPct val="0"/>
      </a:spcAft>
      <a:defRPr sz="800" kern="1200">
        <a:solidFill>
          <a:schemeClr val="tx1"/>
        </a:solidFill>
        <a:latin typeface="Gill Sans" charset="0"/>
        <a:ea typeface="+mn-ea"/>
        <a:cs typeface="+mn-cs"/>
      </a:defRPr>
    </a:lvl4pPr>
    <a:lvl5pPr marL="1285829" algn="l" rtl="0" fontAlgn="base">
      <a:spcBef>
        <a:spcPct val="0"/>
      </a:spcBef>
      <a:spcAft>
        <a:spcPct val="0"/>
      </a:spcAft>
      <a:defRPr sz="800" kern="1200">
        <a:solidFill>
          <a:schemeClr val="tx1"/>
        </a:solidFill>
        <a:latin typeface="Gill Sans" charset="0"/>
        <a:ea typeface="+mn-ea"/>
        <a:cs typeface="+mn-cs"/>
      </a:defRPr>
    </a:lvl5pPr>
    <a:lvl6pPr marL="1607287" algn="l" defTabSz="642915" rtl="0" eaLnBrk="1" latinLnBrk="0" hangingPunct="1">
      <a:defRPr sz="800" kern="1200">
        <a:solidFill>
          <a:schemeClr val="tx1"/>
        </a:solidFill>
        <a:latin typeface="+mn-lt"/>
        <a:ea typeface="+mn-ea"/>
        <a:cs typeface="+mn-cs"/>
      </a:defRPr>
    </a:lvl6pPr>
    <a:lvl7pPr marL="1928744" algn="l" defTabSz="642915" rtl="0" eaLnBrk="1" latinLnBrk="0" hangingPunct="1">
      <a:defRPr sz="800" kern="1200">
        <a:solidFill>
          <a:schemeClr val="tx1"/>
        </a:solidFill>
        <a:latin typeface="+mn-lt"/>
        <a:ea typeface="+mn-ea"/>
        <a:cs typeface="+mn-cs"/>
      </a:defRPr>
    </a:lvl7pPr>
    <a:lvl8pPr marL="2250201" algn="l" defTabSz="642915" rtl="0" eaLnBrk="1" latinLnBrk="0" hangingPunct="1">
      <a:defRPr sz="800" kern="1200">
        <a:solidFill>
          <a:schemeClr val="tx1"/>
        </a:solidFill>
        <a:latin typeface="+mn-lt"/>
        <a:ea typeface="+mn-ea"/>
        <a:cs typeface="+mn-cs"/>
      </a:defRPr>
    </a:lvl8pPr>
    <a:lvl9pPr marL="2571659" algn="l" defTabSz="642915"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endParaRPr lang="es-MX" dirty="0"/>
          </a:p>
        </p:txBody>
      </p:sp>
    </p:spTree>
    <p:extLst>
      <p:ext uri="{BB962C8B-B14F-4D97-AF65-F5344CB8AC3E}">
        <p14:creationId xmlns:p14="http://schemas.microsoft.com/office/powerpoint/2010/main" val="31012910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smtClean="0"/>
              <a:t>El</a:t>
            </a:r>
            <a:r>
              <a:rPr lang="es-ES_tradnl" baseline="0" dirty="0" smtClean="0"/>
              <a:t> </a:t>
            </a:r>
            <a:r>
              <a:rPr lang="es-ES_tradnl" baseline="0" dirty="0" err="1" smtClean="0"/>
              <a:t>an</a:t>
            </a:r>
            <a:r>
              <a:rPr lang="es-ES" baseline="0" dirty="0" err="1" smtClean="0"/>
              <a:t>álisis</a:t>
            </a:r>
            <a:r>
              <a:rPr lang="es-ES" baseline="0" dirty="0" smtClean="0"/>
              <a:t> de este apartado se parece mucho al análisis del artículo XX del GATT.</a:t>
            </a:r>
          </a:p>
          <a:p>
            <a:endParaRPr lang="es-ES" baseline="0" dirty="0" smtClean="0"/>
          </a:p>
          <a:p>
            <a:r>
              <a:rPr lang="es-ES" baseline="0" dirty="0" smtClean="0"/>
              <a:t>Al respecto se ha reconocido que si bien son disposiciones que son similares existen ciertas diferencias que se deben evaluar: por ejemplo la lista de objetivos legítimos en el Acuerdo OTC es “abierta” mientras que en el GATT es “cerrada”, y </a:t>
            </a:r>
            <a:r>
              <a:rPr lang="es-ES_tradnl" dirty="0" smtClean="0"/>
              <a:t>la</a:t>
            </a:r>
            <a:r>
              <a:rPr lang="es-ES_tradnl" baseline="0" dirty="0" smtClean="0"/>
              <a:t> frase “los riesgos que crear</a:t>
            </a:r>
            <a:r>
              <a:rPr lang="es-ES" baseline="0" dirty="0" err="1" smtClean="0"/>
              <a:t>ía</a:t>
            </a:r>
            <a:r>
              <a:rPr lang="es-ES" baseline="0" dirty="0" smtClean="0"/>
              <a:t> no alcanzarlo” no está en el GATT.</a:t>
            </a:r>
          </a:p>
          <a:p>
            <a:endParaRPr lang="es-ES" baseline="0" dirty="0" smtClean="0"/>
          </a:p>
          <a:p>
            <a:r>
              <a:rPr lang="es-ES" baseline="0" dirty="0" smtClean="0"/>
              <a:t>Los exámenes de necesidad en el 2.2 y en el XX son similares pero no idénticos. En el 2.2 el análisis se refiere a la ”necesidad de la restricción comercial de la medida”, en tanto que en el artículo XX el análisis se refiere a la “necesidad de la medida impugnada”.</a:t>
            </a:r>
          </a:p>
          <a:p>
            <a:endParaRPr lang="es-ES" baseline="0" dirty="0" smtClean="0"/>
          </a:p>
          <a:p>
            <a:r>
              <a:rPr lang="es-ES" baseline="0" dirty="0" smtClean="0"/>
              <a:t>En el  caso COOL se analizó si se debían analizar los 6 elementos (3 + 3) o si bastaba el “análisis de la relación” y posteriormente en la mayoría de los casos pasar el ”análisis comparativo”. El Órgano de Apelación de cumplimiento en COOL dejó abierta la manera de analizar: </a:t>
            </a:r>
          </a:p>
          <a:p>
            <a:endParaRPr lang="es-ES" baseline="0" dirty="0" smtClean="0"/>
          </a:p>
          <a:p>
            <a:pPr lvl="0"/>
            <a:r>
              <a:rPr lang="es-ES" baseline="0" dirty="0" smtClean="0"/>
              <a:t>Informe del Órgano de Apelación, COOL (21.5). Párrafo 5.202. “</a:t>
            </a:r>
            <a:r>
              <a:rPr lang="es-ES" sz="800" kern="1200" dirty="0" smtClean="0">
                <a:solidFill>
                  <a:schemeClr val="tx1"/>
                </a:solidFill>
                <a:effectLst/>
                <a:latin typeface="+mn-lt"/>
                <a:ea typeface="+mn-ea"/>
                <a:cs typeface="+mn-cs"/>
              </a:rPr>
              <a:t>Como hemos indicado, la evaluación de si un reglamento técnico restringe el comercio más de lo necesario con arreglo al párrafo 2 del artículo 2 implica, en último término, sopesar y confrontar mediante un proceso holístico todos los factores pertinentes. El párrafo 2 del artículo 2 no prescribe expresamente, en términos estrictos, la secuencia y el orden del análisis al evaluar si el reglamento técnico en litigio restringe el comercio más de lo necesario. Como explicamos más adelante</a:t>
            </a:r>
            <a:r>
              <a:rPr lang="es-ES" sz="800" b="1" u="sng" kern="1200" dirty="0" smtClean="0">
                <a:solidFill>
                  <a:schemeClr val="tx1"/>
                </a:solidFill>
                <a:effectLst/>
                <a:latin typeface="+mn-lt"/>
                <a:ea typeface="+mn-ea"/>
                <a:cs typeface="+mn-cs"/>
              </a:rPr>
              <a:t>, cierto grado de secuencia y orden en el análisis puede, no obstante, emanar lógicamente de la naturaleza del examen en el marco del párrafo </a:t>
            </a:r>
            <a:r>
              <a:rPr lang="es-ES" sz="800" kern="1200" dirty="0" smtClean="0">
                <a:solidFill>
                  <a:schemeClr val="tx1"/>
                </a:solidFill>
                <a:effectLst/>
                <a:latin typeface="+mn-lt"/>
                <a:ea typeface="+mn-ea"/>
                <a:cs typeface="+mn-cs"/>
              </a:rPr>
              <a:t>2 del artículo 2”.</a:t>
            </a:r>
          </a:p>
          <a:p>
            <a:pPr lvl="0"/>
            <a:endParaRPr lang="es-ES" sz="800" kern="1200" dirty="0" smtClean="0">
              <a:solidFill>
                <a:schemeClr val="tx1"/>
              </a:solidFill>
              <a:effectLst/>
              <a:latin typeface="+mn-lt"/>
              <a:ea typeface="+mn-ea"/>
              <a:cs typeface="+mn-cs"/>
            </a:endParaRPr>
          </a:p>
          <a:p>
            <a:pPr lvl="0"/>
            <a:r>
              <a:rPr lang="es-ES" sz="800" kern="1200" dirty="0" smtClean="0">
                <a:solidFill>
                  <a:schemeClr val="tx1"/>
                </a:solidFill>
                <a:effectLst/>
                <a:latin typeface="+mn-lt"/>
                <a:ea typeface="+mn-ea"/>
                <a:cs typeface="+mn-cs"/>
              </a:rPr>
              <a:t>5.206. Por consiguiente, </a:t>
            </a:r>
            <a:r>
              <a:rPr lang="es-ES" sz="800" b="1" u="sng" kern="1200" dirty="0" smtClean="0">
                <a:solidFill>
                  <a:schemeClr val="tx1"/>
                </a:solidFill>
                <a:effectLst/>
                <a:latin typeface="+mn-lt"/>
                <a:ea typeface="+mn-ea"/>
                <a:cs typeface="+mn-cs"/>
              </a:rPr>
              <a:t>los grupos especiales cuentan con un cierto margen para adaptar la secuencia y el orden del análisis en un caso dado al evaluar los factores pertinentes y al llevar a cabo el proceso general de sopesar y confrontar con arreglo al párrafo 2 del artículo 2. </a:t>
            </a:r>
            <a:r>
              <a:rPr lang="es-ES" sz="800" kern="1200" dirty="0" smtClean="0">
                <a:solidFill>
                  <a:schemeClr val="tx1"/>
                </a:solidFill>
                <a:effectLst/>
                <a:latin typeface="+mn-lt"/>
                <a:ea typeface="+mn-ea"/>
                <a:cs typeface="+mn-cs"/>
              </a:rPr>
              <a:t>Sin embargo, ese margen no es ilimitado. Antes bien, está delimitado por las alegaciones, las medidas, los hechos y los argumentos específicos en litigio, como ya se ha indicado. Por consiguiente, un apelante que impugne la secuencia y el orden del análisis adoptados por un grupo especial en determinado asunto debe demostrar por qué, al seguir determinada secuencia, el grupo especial cometió un error en las circunstancias específicas del asunto de que se trate. No es suficiente que un apelante se limite a alegar en abstracto que un grupo especial incurrió en error al apartarse de una secuencia y un orden de análisis determinados.</a:t>
            </a:r>
            <a:endParaRPr lang="es-ES_tradnl" sz="800" kern="1200" dirty="0" smtClean="0">
              <a:solidFill>
                <a:schemeClr val="tx1"/>
              </a:solidFill>
              <a:effectLst/>
              <a:latin typeface="+mn-lt"/>
              <a:ea typeface="+mn-ea"/>
              <a:cs typeface="+mn-cs"/>
            </a:endParaRPr>
          </a:p>
          <a:p>
            <a:r>
              <a:rPr lang="es-ES" sz="800" kern="1200" dirty="0" smtClean="0">
                <a:solidFill>
                  <a:schemeClr val="tx1"/>
                </a:solidFill>
                <a:effectLst/>
                <a:latin typeface="Gill Sans" charset="0"/>
                <a:ea typeface="+mn-ea"/>
                <a:cs typeface="+mn-cs"/>
              </a:rPr>
              <a:t>Informes del Órgano de Apelación, </a:t>
            </a:r>
            <a:r>
              <a:rPr lang="es-ES" sz="800" i="1" kern="1200" dirty="0" smtClean="0">
                <a:solidFill>
                  <a:schemeClr val="tx1"/>
                </a:solidFill>
                <a:effectLst/>
                <a:latin typeface="Gill Sans" charset="0"/>
                <a:ea typeface="+mn-ea"/>
                <a:cs typeface="+mn-cs"/>
              </a:rPr>
              <a:t>Brasil - Neumáticos recauchutados</a:t>
            </a:r>
            <a:r>
              <a:rPr lang="es-ES" sz="800" kern="1200" dirty="0" smtClean="0">
                <a:solidFill>
                  <a:schemeClr val="tx1"/>
                </a:solidFill>
                <a:effectLst/>
                <a:latin typeface="Gill Sans" charset="0"/>
                <a:ea typeface="+mn-ea"/>
                <a:cs typeface="+mn-cs"/>
              </a:rPr>
              <a:t>, párrafo 145; y </a:t>
            </a:r>
            <a:r>
              <a:rPr lang="es-ES" sz="800" i="1" kern="1200" dirty="0" smtClean="0">
                <a:solidFill>
                  <a:schemeClr val="tx1"/>
                </a:solidFill>
                <a:effectLst/>
                <a:latin typeface="Gill Sans" charset="0"/>
                <a:ea typeface="+mn-ea"/>
                <a:cs typeface="+mn-cs"/>
              </a:rPr>
              <a:t>CE - Productos derivados de las focas</a:t>
            </a:r>
            <a:r>
              <a:rPr lang="es-ES" sz="800" kern="1200" dirty="0" smtClean="0">
                <a:solidFill>
                  <a:schemeClr val="tx1"/>
                </a:solidFill>
                <a:effectLst/>
                <a:latin typeface="Gill Sans" charset="0"/>
                <a:ea typeface="+mn-ea"/>
                <a:cs typeface="+mn-cs"/>
              </a:rPr>
              <a:t>, párrafo 5.211.</a:t>
            </a:r>
            <a:endParaRPr lang="es-ES_tradnl" sz="800" kern="1200" dirty="0" smtClean="0">
              <a:solidFill>
                <a:schemeClr val="tx1"/>
              </a:solidFill>
              <a:effectLst/>
              <a:latin typeface="Gill Sans" charset="0"/>
              <a:ea typeface="+mn-ea"/>
              <a:cs typeface="+mn-cs"/>
            </a:endParaRPr>
          </a:p>
          <a:p>
            <a:pPr lvl="0"/>
            <a:endParaRPr lang="es-ES_tradnl" sz="800" kern="1200" dirty="0" smtClean="0">
              <a:solidFill>
                <a:schemeClr val="tx1"/>
              </a:solidFill>
              <a:effectLst/>
              <a:latin typeface="+mn-lt"/>
              <a:ea typeface="+mn-ea"/>
              <a:cs typeface="+mn-cs"/>
            </a:endParaRPr>
          </a:p>
          <a:p>
            <a:r>
              <a:rPr lang="es-ES" baseline="0" dirty="0" smtClean="0"/>
              <a:t> </a:t>
            </a:r>
            <a:endParaRPr lang="es-ES_tradnl" dirty="0"/>
          </a:p>
        </p:txBody>
      </p:sp>
    </p:spTree>
    <p:extLst>
      <p:ext uri="{BB962C8B-B14F-4D97-AF65-F5344CB8AC3E}">
        <p14:creationId xmlns:p14="http://schemas.microsoft.com/office/powerpoint/2010/main" val="1662663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s-ES_tradnl" dirty="0" smtClean="0"/>
              <a:t>Sobre el criterio del 2.2 en el informe del </a:t>
            </a:r>
            <a:r>
              <a:rPr lang="es-ES" dirty="0" smtClean="0"/>
              <a:t>Órgano de Apelación en COOL (Procedimiento 21.5)</a:t>
            </a:r>
            <a:r>
              <a:rPr lang="es-ES" baseline="0" dirty="0" smtClean="0"/>
              <a:t> se hace una extensa relación de todos los factores.  Véanse párrafos 5.196 a 5.207.</a:t>
            </a:r>
          </a:p>
          <a:p>
            <a:endParaRPr lang="en-US" dirty="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pPr/>
              <a:t>11</a:t>
            </a:fld>
            <a:endParaRPr lang="en-US"/>
          </a:p>
        </p:txBody>
      </p:sp>
    </p:spTree>
    <p:extLst>
      <p:ext uri="{BB962C8B-B14F-4D97-AF65-F5344CB8AC3E}">
        <p14:creationId xmlns:p14="http://schemas.microsoft.com/office/powerpoint/2010/main" val="1514446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err="1" smtClean="0"/>
              <a:t>Casos</a:t>
            </a:r>
            <a:r>
              <a:rPr lang="en-US" dirty="0" smtClean="0"/>
              <a:t> </a:t>
            </a:r>
            <a:r>
              <a:rPr lang="en-US" dirty="0" err="1" smtClean="0"/>
              <a:t>sobre</a:t>
            </a:r>
            <a:r>
              <a:rPr lang="en-US" baseline="0" dirty="0" smtClean="0"/>
              <a:t> </a:t>
            </a:r>
            <a:r>
              <a:rPr lang="en-US" baseline="0" dirty="0" err="1" smtClean="0"/>
              <a:t>normas</a:t>
            </a:r>
            <a:r>
              <a:rPr lang="en-US" baseline="0" dirty="0" smtClean="0"/>
              <a:t> </a:t>
            </a:r>
            <a:r>
              <a:rPr lang="en-US" baseline="0" dirty="0" err="1" smtClean="0"/>
              <a:t>internacionales</a:t>
            </a:r>
            <a:r>
              <a:rPr lang="en-US" baseline="0" dirty="0" smtClean="0"/>
              <a:t> (art</a:t>
            </a:r>
            <a:r>
              <a:rPr lang="es-ES" baseline="0" dirty="0" err="1" smtClean="0"/>
              <a:t>ículo</a:t>
            </a:r>
            <a:r>
              <a:rPr lang="es-ES" baseline="0" dirty="0" smtClean="0"/>
              <a:t> 2.4)</a:t>
            </a:r>
            <a:r>
              <a:rPr lang="en-US" baseline="0" dirty="0" smtClean="0"/>
              <a:t>: </a:t>
            </a:r>
            <a:r>
              <a:rPr lang="en-US" i="1" baseline="0" dirty="0" smtClean="0"/>
              <a:t>CE-</a:t>
            </a:r>
            <a:r>
              <a:rPr lang="en-US" i="1" baseline="0" dirty="0" err="1" smtClean="0"/>
              <a:t>Sardinas</a:t>
            </a:r>
            <a:r>
              <a:rPr lang="en-US" baseline="0" dirty="0" smtClean="0"/>
              <a:t>, </a:t>
            </a:r>
            <a:r>
              <a:rPr lang="en-US" i="1" baseline="0" dirty="0" smtClean="0"/>
              <a:t>EEUU-At</a:t>
            </a:r>
            <a:r>
              <a:rPr lang="es-ES" i="1" baseline="0" dirty="0" err="1" smtClean="0"/>
              <a:t>ún</a:t>
            </a:r>
            <a:r>
              <a:rPr lang="es-ES" baseline="0" dirty="0" smtClean="0"/>
              <a:t>.</a:t>
            </a:r>
            <a:r>
              <a:rPr lang="en-US" baseline="0" dirty="0" smtClean="0"/>
              <a:t> </a:t>
            </a:r>
          </a:p>
          <a:p>
            <a:pPr marL="0" marR="0" indent="0" algn="l" defTabSz="914400" rtl="0" eaLnBrk="1" fontAlgn="base" latinLnBrk="0" hangingPunct="1">
              <a:lnSpc>
                <a:spcPct val="100000"/>
              </a:lnSpc>
              <a:spcBef>
                <a:spcPct val="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At</a:t>
            </a:r>
            <a:r>
              <a:rPr lang="es-ES" dirty="0" err="1" smtClean="0"/>
              <a:t>ún</a:t>
            </a:r>
            <a:r>
              <a:rPr lang="es-ES" dirty="0" smtClean="0"/>
              <a:t> (AB original). </a:t>
            </a:r>
            <a:r>
              <a:rPr lang="es-ES" baseline="0" dirty="0" smtClean="0"/>
              <a:t> </a:t>
            </a:r>
            <a:r>
              <a:rPr lang="es-ES" sz="800" kern="1200" dirty="0" smtClean="0">
                <a:solidFill>
                  <a:schemeClr val="tx1"/>
                </a:solidFill>
                <a:effectLst/>
                <a:latin typeface="Gill Sans" charset="0"/>
                <a:ea typeface="+mn-ea"/>
                <a:cs typeface="+mn-cs"/>
              </a:rPr>
              <a:t>348. Antes de pasar a nuestro </a:t>
            </a:r>
            <a:r>
              <a:rPr lang="es-ES" sz="800" kern="1200" dirty="0" err="1" smtClean="0">
                <a:solidFill>
                  <a:schemeClr val="tx1"/>
                </a:solidFill>
                <a:effectLst/>
                <a:latin typeface="Gill Sans" charset="0"/>
                <a:ea typeface="+mn-ea"/>
                <a:cs typeface="+mn-cs"/>
              </a:rPr>
              <a:t>análisis</a:t>
            </a:r>
            <a:r>
              <a:rPr lang="es-ES" sz="800" kern="1200" dirty="0" smtClean="0">
                <a:solidFill>
                  <a:schemeClr val="tx1"/>
                </a:solidFill>
                <a:effectLst/>
                <a:latin typeface="Gill Sans" charset="0"/>
                <a:ea typeface="+mn-ea"/>
                <a:cs typeface="+mn-cs"/>
              </a:rPr>
              <a:t>, </a:t>
            </a:r>
            <a:r>
              <a:rPr lang="es-ES" sz="800" kern="1200" dirty="0" err="1" smtClean="0">
                <a:solidFill>
                  <a:schemeClr val="tx1"/>
                </a:solidFill>
                <a:effectLst/>
                <a:latin typeface="Gill Sans" charset="0"/>
                <a:ea typeface="+mn-ea"/>
                <a:cs typeface="+mn-cs"/>
              </a:rPr>
              <a:t>señalamos</a:t>
            </a:r>
            <a:r>
              <a:rPr lang="es-ES" sz="800" kern="1200" dirty="0" smtClean="0">
                <a:solidFill>
                  <a:schemeClr val="tx1"/>
                </a:solidFill>
                <a:effectLst/>
                <a:latin typeface="Gill Sans" charset="0"/>
                <a:ea typeface="+mn-ea"/>
                <a:cs typeface="+mn-cs"/>
              </a:rPr>
              <a:t> que la </a:t>
            </a:r>
            <a:r>
              <a:rPr lang="es-ES" sz="800" kern="1200" dirty="0" err="1" smtClean="0">
                <a:solidFill>
                  <a:schemeClr val="tx1"/>
                </a:solidFill>
                <a:effectLst/>
                <a:latin typeface="Gill Sans" charset="0"/>
                <a:ea typeface="+mn-ea"/>
                <a:cs typeface="+mn-cs"/>
              </a:rPr>
              <a:t>apelación</a:t>
            </a:r>
            <a:r>
              <a:rPr lang="es-ES" sz="800" kern="1200" dirty="0" smtClean="0">
                <a:solidFill>
                  <a:schemeClr val="tx1"/>
                </a:solidFill>
                <a:effectLst/>
                <a:latin typeface="Gill Sans" charset="0"/>
                <a:ea typeface="+mn-ea"/>
                <a:cs typeface="+mn-cs"/>
              </a:rPr>
              <a:t> de los Estados Unidos nos obliga a decidir qué constituye una "norma internacional" a los efectos del </a:t>
            </a:r>
            <a:r>
              <a:rPr lang="es-ES" sz="800" i="1" kern="1200" dirty="0" smtClean="0">
                <a:solidFill>
                  <a:schemeClr val="tx1"/>
                </a:solidFill>
                <a:effectLst/>
                <a:latin typeface="Gill Sans" charset="0"/>
                <a:ea typeface="+mn-ea"/>
                <a:cs typeface="+mn-cs"/>
              </a:rPr>
              <a:t>Acuerdo OTC</a:t>
            </a:r>
            <a:r>
              <a:rPr lang="es-ES" sz="800" kern="1200" dirty="0" smtClean="0">
                <a:solidFill>
                  <a:schemeClr val="tx1"/>
                </a:solidFill>
                <a:effectLst/>
                <a:latin typeface="Gill Sans" charset="0"/>
                <a:ea typeface="+mn-ea"/>
                <a:cs typeface="+mn-cs"/>
              </a:rPr>
              <a:t>. Esta pregunta es importante porque, en virtud del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4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2, si se constata que una norma constituye una "norma internacional pertinente", los Miembros de la OMC deben utilizar esa norma, o sus elementos pertinentes, como base de sus reglamentos </a:t>
            </a:r>
            <a:r>
              <a:rPr lang="es-ES" sz="800" kern="1200" dirty="0" err="1" smtClean="0">
                <a:solidFill>
                  <a:schemeClr val="tx1"/>
                </a:solidFill>
                <a:effectLst/>
                <a:latin typeface="Gill Sans" charset="0"/>
                <a:ea typeface="+mn-ea"/>
                <a:cs typeface="+mn-cs"/>
              </a:rPr>
              <a:t>técnicos</a:t>
            </a:r>
            <a:r>
              <a:rPr lang="es-ES" sz="800" kern="1200" dirty="0" smtClean="0">
                <a:solidFill>
                  <a:schemeClr val="tx1"/>
                </a:solidFill>
                <a:effectLst/>
                <a:latin typeface="Gill Sans" charset="0"/>
                <a:ea typeface="+mn-ea"/>
                <a:cs typeface="+mn-cs"/>
              </a:rPr>
              <a:t>, salvo en el caso de que esa norma sea un medio ineficaz o inapropiado para el logro de los objetivos </a:t>
            </a:r>
            <a:r>
              <a:rPr lang="es-ES" sz="800" kern="1200" dirty="0" err="1" smtClean="0">
                <a:solidFill>
                  <a:schemeClr val="tx1"/>
                </a:solidFill>
                <a:effectLst/>
                <a:latin typeface="Gill Sans" charset="0"/>
                <a:ea typeface="+mn-ea"/>
                <a:cs typeface="+mn-cs"/>
              </a:rPr>
              <a:t>legítimos</a:t>
            </a:r>
            <a:r>
              <a:rPr lang="es-ES" sz="800" kern="1200" dirty="0" smtClean="0">
                <a:solidFill>
                  <a:schemeClr val="tx1"/>
                </a:solidFill>
                <a:effectLst/>
                <a:latin typeface="Gill Sans" charset="0"/>
                <a:ea typeface="+mn-ea"/>
                <a:cs typeface="+mn-cs"/>
              </a:rPr>
              <a:t> perseguidos por el Miembro de que se trate. </a:t>
            </a:r>
            <a:r>
              <a:rPr lang="es-ES" sz="800" kern="1200" dirty="0" err="1" smtClean="0">
                <a:solidFill>
                  <a:schemeClr val="tx1"/>
                </a:solidFill>
                <a:effectLst/>
                <a:latin typeface="Gill Sans" charset="0"/>
                <a:ea typeface="+mn-ea"/>
                <a:cs typeface="+mn-cs"/>
              </a:rPr>
              <a:t>Además</a:t>
            </a:r>
            <a:r>
              <a:rPr lang="es-ES" sz="800" kern="1200" dirty="0" smtClean="0">
                <a:solidFill>
                  <a:schemeClr val="tx1"/>
                </a:solidFill>
                <a:effectLst/>
                <a:latin typeface="Gill Sans" charset="0"/>
                <a:ea typeface="+mn-ea"/>
                <a:cs typeface="+mn-cs"/>
              </a:rPr>
              <a:t>, </a:t>
            </a:r>
            <a:r>
              <a:rPr lang="es-ES" sz="800" u="sng" kern="1200" dirty="0" smtClean="0">
                <a:solidFill>
                  <a:schemeClr val="tx1"/>
                </a:solidFill>
                <a:effectLst/>
                <a:latin typeface="Gill Sans" charset="0"/>
                <a:ea typeface="+mn-ea"/>
                <a:cs typeface="+mn-cs"/>
              </a:rPr>
              <a:t>de conformidad con el </a:t>
            </a:r>
            <a:r>
              <a:rPr lang="es-ES" sz="800" u="sng" kern="1200" dirty="0" err="1" smtClean="0">
                <a:solidFill>
                  <a:schemeClr val="tx1"/>
                </a:solidFill>
                <a:effectLst/>
                <a:latin typeface="Gill Sans" charset="0"/>
                <a:ea typeface="+mn-ea"/>
                <a:cs typeface="+mn-cs"/>
              </a:rPr>
              <a:t>párrafo</a:t>
            </a:r>
            <a:r>
              <a:rPr lang="es-ES" sz="800" u="sng" kern="1200" dirty="0" smtClean="0">
                <a:solidFill>
                  <a:schemeClr val="tx1"/>
                </a:solidFill>
                <a:effectLst/>
                <a:latin typeface="Gill Sans" charset="0"/>
                <a:ea typeface="+mn-ea"/>
                <a:cs typeface="+mn-cs"/>
              </a:rPr>
              <a:t> 5 del </a:t>
            </a:r>
            <a:r>
              <a:rPr lang="es-ES" sz="800" u="sng" kern="1200" dirty="0" err="1" smtClean="0">
                <a:solidFill>
                  <a:schemeClr val="tx1"/>
                </a:solidFill>
                <a:effectLst/>
                <a:latin typeface="Gill Sans" charset="0"/>
                <a:ea typeface="+mn-ea"/>
                <a:cs typeface="+mn-cs"/>
              </a:rPr>
              <a:t>artículo</a:t>
            </a:r>
            <a:r>
              <a:rPr lang="es-ES" sz="800" u="sng" kern="1200" dirty="0" smtClean="0">
                <a:solidFill>
                  <a:schemeClr val="tx1"/>
                </a:solidFill>
                <a:effectLst/>
                <a:latin typeface="Gill Sans" charset="0"/>
                <a:ea typeface="+mn-ea"/>
                <a:cs typeface="+mn-cs"/>
              </a:rPr>
              <a:t> 2 del </a:t>
            </a:r>
            <a:r>
              <a:rPr lang="es-ES" sz="800" i="1" u="sng" kern="1200" dirty="0" smtClean="0">
                <a:solidFill>
                  <a:schemeClr val="tx1"/>
                </a:solidFill>
                <a:effectLst/>
                <a:latin typeface="Gill Sans" charset="0"/>
                <a:ea typeface="+mn-ea"/>
                <a:cs typeface="+mn-cs"/>
              </a:rPr>
              <a:t>Acuerdo OTC</a:t>
            </a:r>
            <a:r>
              <a:rPr lang="es-ES" sz="800" u="sng" kern="1200" dirty="0" smtClean="0">
                <a:solidFill>
                  <a:schemeClr val="tx1"/>
                </a:solidFill>
                <a:effectLst/>
                <a:latin typeface="Gill Sans" charset="0"/>
                <a:ea typeface="+mn-ea"/>
                <a:cs typeface="+mn-cs"/>
              </a:rPr>
              <a:t>, se presume, a reserva de </a:t>
            </a:r>
            <a:r>
              <a:rPr lang="es-ES" sz="800" u="sng" kern="1200" dirty="0" err="1" smtClean="0">
                <a:solidFill>
                  <a:schemeClr val="tx1"/>
                </a:solidFill>
                <a:effectLst/>
                <a:latin typeface="Gill Sans" charset="0"/>
                <a:ea typeface="+mn-ea"/>
                <a:cs typeface="+mn-cs"/>
              </a:rPr>
              <a:t>impugnación</a:t>
            </a:r>
            <a:r>
              <a:rPr lang="es-ES" sz="800" u="sng" kern="1200" dirty="0" smtClean="0">
                <a:solidFill>
                  <a:schemeClr val="tx1"/>
                </a:solidFill>
                <a:effectLst/>
                <a:latin typeface="Gill Sans" charset="0"/>
                <a:ea typeface="+mn-ea"/>
                <a:cs typeface="+mn-cs"/>
              </a:rPr>
              <a:t>, que los reglamentos </a:t>
            </a:r>
            <a:r>
              <a:rPr lang="es-ES" sz="800" u="sng" kern="1200" dirty="0" err="1" smtClean="0">
                <a:solidFill>
                  <a:schemeClr val="tx1"/>
                </a:solidFill>
                <a:effectLst/>
                <a:latin typeface="Gill Sans" charset="0"/>
                <a:ea typeface="+mn-ea"/>
                <a:cs typeface="+mn-cs"/>
              </a:rPr>
              <a:t>técnicos</a:t>
            </a:r>
            <a:r>
              <a:rPr lang="es-ES" sz="800" u="sng" kern="1200" dirty="0" smtClean="0">
                <a:solidFill>
                  <a:schemeClr val="tx1"/>
                </a:solidFill>
                <a:effectLst/>
                <a:latin typeface="Gill Sans" charset="0"/>
                <a:ea typeface="+mn-ea"/>
                <a:cs typeface="+mn-cs"/>
              </a:rPr>
              <a:t> que </a:t>
            </a:r>
            <a:r>
              <a:rPr lang="es-ES" sz="800" u="sng" kern="1200" dirty="0" err="1" smtClean="0">
                <a:solidFill>
                  <a:schemeClr val="tx1"/>
                </a:solidFill>
                <a:effectLst/>
                <a:latin typeface="Gill Sans" charset="0"/>
                <a:ea typeface="+mn-ea"/>
                <a:cs typeface="+mn-cs"/>
              </a:rPr>
              <a:t>estén</a:t>
            </a:r>
            <a:r>
              <a:rPr lang="es-ES" sz="800" u="sng" kern="1200" dirty="0" smtClean="0">
                <a:solidFill>
                  <a:schemeClr val="tx1"/>
                </a:solidFill>
                <a:effectLst/>
                <a:latin typeface="Gill Sans" charset="0"/>
                <a:ea typeface="+mn-ea"/>
                <a:cs typeface="+mn-cs"/>
              </a:rPr>
              <a:t> en conformidad con las normas internacionales pertinentes no crean </a:t>
            </a:r>
            <a:r>
              <a:rPr lang="es-ES" sz="800" u="sng" kern="1200" dirty="0" err="1" smtClean="0">
                <a:solidFill>
                  <a:schemeClr val="tx1"/>
                </a:solidFill>
                <a:effectLst/>
                <a:latin typeface="Gill Sans" charset="0"/>
                <a:ea typeface="+mn-ea"/>
                <a:cs typeface="+mn-cs"/>
              </a:rPr>
              <a:t>obstáculos</a:t>
            </a:r>
            <a:r>
              <a:rPr lang="es-ES" sz="800" u="sng" kern="1200" dirty="0" smtClean="0">
                <a:solidFill>
                  <a:schemeClr val="tx1"/>
                </a:solidFill>
                <a:effectLst/>
                <a:latin typeface="Gill Sans" charset="0"/>
                <a:ea typeface="+mn-ea"/>
                <a:cs typeface="+mn-cs"/>
              </a:rPr>
              <a:t> innecesarios al comercio internacional.</a:t>
            </a:r>
            <a:r>
              <a:rPr lang="es-ES" sz="800" kern="1200" dirty="0" smtClean="0">
                <a:solidFill>
                  <a:schemeClr val="tx1"/>
                </a:solidFill>
                <a:effectLst/>
                <a:latin typeface="Gill Sans" charset="0"/>
                <a:ea typeface="+mn-ea"/>
                <a:cs typeface="+mn-cs"/>
              </a:rPr>
              <a:t> </a:t>
            </a:r>
            <a:endParaRPr lang="es-ES"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n-US" dirty="0" smtClean="0"/>
          </a:p>
          <a:p>
            <a:endParaRPr lang="en-US" dirty="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12</a:t>
            </a:fld>
            <a:endParaRPr lang="en-US"/>
          </a:p>
        </p:txBody>
      </p:sp>
    </p:spTree>
    <p:extLst>
      <p:ext uri="{BB962C8B-B14F-4D97-AF65-F5344CB8AC3E}">
        <p14:creationId xmlns:p14="http://schemas.microsoft.com/office/powerpoint/2010/main" val="85710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endParaRPr lang="en-US" dirty="0" smtClean="0"/>
          </a:p>
          <a:p>
            <a:endParaRPr lang="en-US" dirty="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13</a:t>
            </a:fld>
            <a:endParaRPr lang="en-US"/>
          </a:p>
        </p:txBody>
      </p:sp>
    </p:spTree>
    <p:extLst>
      <p:ext uri="{BB962C8B-B14F-4D97-AF65-F5344CB8AC3E}">
        <p14:creationId xmlns:p14="http://schemas.microsoft.com/office/powerpoint/2010/main" val="368677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s-ES" baseline="0" dirty="0" smtClean="0"/>
              <a:t>Véase informe del Órgano de Apelación en Atún (procedimiento original). Son varios los párrafos que desarrollan este tema en el informe de Atún, véanse </a:t>
            </a:r>
          </a:p>
          <a:p>
            <a:pPr marL="0" marR="0" indent="0" algn="l" defTabSz="914400" rtl="0" eaLnBrk="1" fontAlgn="base" latinLnBrk="0" hangingPunct="1">
              <a:lnSpc>
                <a:spcPct val="100000"/>
              </a:lnSpc>
              <a:spcBef>
                <a:spcPct val="0"/>
              </a:spcBef>
              <a:spcAft>
                <a:spcPct val="0"/>
              </a:spcAft>
              <a:buClrTx/>
              <a:buSzTx/>
              <a:buFontTx/>
              <a:buNone/>
              <a:tabLst/>
              <a:defRPr/>
            </a:pPr>
            <a:endParaRPr lang="es-ES" baseline="0" dirty="0" smtClean="0"/>
          </a:p>
          <a:p>
            <a:pPr lvl="0"/>
            <a:r>
              <a:rPr lang="es-ES" sz="800" kern="1200" dirty="0" smtClean="0">
                <a:solidFill>
                  <a:schemeClr val="tx1"/>
                </a:solidFill>
                <a:effectLst/>
                <a:latin typeface="+mn-lt"/>
                <a:ea typeface="+mn-ea"/>
                <a:cs typeface="+mn-cs"/>
              </a:rPr>
              <a:t>350. En el Anexo 1 del </a:t>
            </a:r>
            <a:r>
              <a:rPr lang="es-ES" sz="800" i="1" kern="1200" dirty="0" smtClean="0">
                <a:solidFill>
                  <a:schemeClr val="tx1"/>
                </a:solidFill>
                <a:effectLst/>
                <a:latin typeface="+mn-lt"/>
                <a:ea typeface="+mn-ea"/>
                <a:cs typeface="+mn-cs"/>
              </a:rPr>
              <a:t>Acuerdo OTC </a:t>
            </a:r>
            <a:r>
              <a:rPr lang="es-ES" sz="800" kern="1200" dirty="0" smtClean="0">
                <a:solidFill>
                  <a:schemeClr val="tx1"/>
                </a:solidFill>
                <a:effectLst/>
                <a:latin typeface="+mn-lt"/>
                <a:ea typeface="+mn-ea"/>
                <a:cs typeface="+mn-cs"/>
              </a:rPr>
              <a:t>no se define la expresión compuesta "norma internacional".  No obstante, el párrafo 2 del Anexo 1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define el término "norma" de la siguiente manera:</a:t>
            </a:r>
            <a:endParaRPr lang="es-ES_tradnl" sz="800" kern="1200" dirty="0" smtClean="0">
              <a:solidFill>
                <a:schemeClr val="tx1"/>
              </a:solidFill>
              <a:effectLst/>
              <a:latin typeface="+mn-lt"/>
              <a:ea typeface="+mn-ea"/>
              <a:cs typeface="+mn-cs"/>
            </a:endParaRPr>
          </a:p>
          <a:p>
            <a:pPr lvl="1"/>
            <a:r>
              <a:rPr lang="es-ES" sz="800" kern="1200" dirty="0" smtClean="0">
                <a:solidFill>
                  <a:schemeClr val="tx1"/>
                </a:solidFill>
                <a:effectLst/>
                <a:latin typeface="Gill Sans" charset="0"/>
                <a:ea typeface="+mn-ea"/>
                <a:cs typeface="+mn-cs"/>
              </a:rPr>
              <a:t>Documento aprobado por una institución reconocida, que prevé, para un uso común y repetido, reglas, directrices o características para los productos o los procesos y métodos de producción conexos, y cuya observancia no es obligatoria.  También puede incluir prescripciones en materia de terminología, símbolos, embalaje, marcado o etiquetado aplicables a un producto, proceso o método de producción, o tratar exclusivamente de ellas.</a:t>
            </a:r>
            <a:endParaRPr lang="es-ES_tradnl" sz="800" kern="1200" dirty="0" smtClean="0">
              <a:solidFill>
                <a:schemeClr val="tx1"/>
              </a:solidFill>
              <a:effectLst/>
              <a:latin typeface="Gill Sans" charset="0"/>
              <a:ea typeface="+mn-ea"/>
              <a:cs typeface="+mn-cs"/>
            </a:endParaRPr>
          </a:p>
          <a:p>
            <a:pPr lvl="1"/>
            <a:r>
              <a:rPr lang="es-ES" sz="800" i="1" kern="1200" dirty="0" smtClean="0">
                <a:solidFill>
                  <a:schemeClr val="tx1"/>
                </a:solidFill>
                <a:effectLst/>
                <a:latin typeface="Gill Sans" charset="0"/>
                <a:ea typeface="+mn-ea"/>
                <a:cs typeface="+mn-cs"/>
              </a:rPr>
              <a:t>Nota explicativa</a:t>
            </a:r>
            <a:endParaRPr lang="es-ES_tradnl" sz="800" kern="1200" dirty="0" smtClean="0">
              <a:solidFill>
                <a:schemeClr val="tx1"/>
              </a:solidFill>
              <a:effectLst/>
              <a:latin typeface="Gill Sans" charset="0"/>
              <a:ea typeface="+mn-ea"/>
              <a:cs typeface="+mn-cs"/>
            </a:endParaRPr>
          </a:p>
          <a:p>
            <a:pPr lvl="1"/>
            <a:r>
              <a:rPr lang="es-ES" sz="800" kern="1200" dirty="0" smtClean="0">
                <a:solidFill>
                  <a:schemeClr val="tx1"/>
                </a:solidFill>
                <a:effectLst/>
                <a:latin typeface="Gill Sans" charset="0"/>
                <a:ea typeface="+mn-ea"/>
                <a:cs typeface="+mn-cs"/>
              </a:rPr>
              <a:t>Los términos definidos en la Guía 2 de la ISO/CEI abarcan los productos, procesos y servicios.  El presente Acuerdo sólo trata de los reglamentos técnicos, normas y procedimientos para la evaluación de la conformidad relacionados con los productos o los procesos y métodos de producción.  Las normas definidas en la Guía 2 de la ISO/CEI pueden ser obligatorias o de aplicación voluntaria.  A los efectos del presente Acuerdo, las normas se definen como documentos de aplicación voluntaria, y los reglamentos técnicos, como documentos obligatorios.  Las normas elaboradas por la comunidad internacional de normalización se basan en el consenso.  El presente Acuerdo abarca asimismo documentos que no están basados en un consenso.</a:t>
            </a:r>
            <a:endParaRPr lang="es-ES_tradnl" sz="800" kern="1200" dirty="0" smtClean="0">
              <a:solidFill>
                <a:schemeClr val="tx1"/>
              </a:solidFill>
              <a:effectLst/>
              <a:latin typeface="Gill Sans" charset="0"/>
              <a:ea typeface="+mn-ea"/>
              <a:cs typeface="+mn-cs"/>
            </a:endParaRPr>
          </a:p>
          <a:p>
            <a:pPr lvl="0"/>
            <a:r>
              <a:rPr lang="es-ES" sz="800" kern="1200" dirty="0" smtClean="0">
                <a:solidFill>
                  <a:schemeClr val="tx1"/>
                </a:solidFill>
                <a:effectLst/>
                <a:latin typeface="+mn-lt"/>
                <a:ea typeface="+mn-ea"/>
                <a:cs typeface="+mn-cs"/>
              </a:rPr>
              <a:t>351. Por otra parte, el párrafo 4 del Anexo 1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define la expresión "institución o sistema internacional" de la siguiente manera:</a:t>
            </a:r>
            <a:endParaRPr lang="es-ES_tradnl" sz="800" kern="1200" dirty="0" smtClean="0">
              <a:solidFill>
                <a:schemeClr val="tx1"/>
              </a:solidFill>
              <a:effectLst/>
              <a:latin typeface="+mn-lt"/>
              <a:ea typeface="+mn-ea"/>
              <a:cs typeface="+mn-cs"/>
            </a:endParaRPr>
          </a:p>
          <a:p>
            <a:r>
              <a:rPr lang="es-ES" sz="800" kern="1200" dirty="0" smtClean="0">
                <a:solidFill>
                  <a:schemeClr val="tx1"/>
                </a:solidFill>
                <a:effectLst/>
                <a:latin typeface="Gill Sans" charset="0"/>
                <a:ea typeface="+mn-ea"/>
                <a:cs typeface="+mn-cs"/>
              </a:rPr>
              <a:t>Institución o sistema abierto a las instituciones competentes de por lo menos todos los Miembros.</a:t>
            </a:r>
            <a:endParaRPr lang="es-ES_tradnl" sz="800" kern="1200" dirty="0" smtClean="0">
              <a:solidFill>
                <a:schemeClr val="tx1"/>
              </a:solidFill>
              <a:effectLst/>
              <a:latin typeface="Gill Sans" charset="0"/>
              <a:ea typeface="+mn-ea"/>
              <a:cs typeface="+mn-cs"/>
            </a:endParaRPr>
          </a:p>
          <a:p>
            <a:pPr lvl="5"/>
            <a:endParaRPr lang="es-ES" sz="800" kern="1200" dirty="0" smtClean="0">
              <a:solidFill>
                <a:schemeClr val="tx1"/>
              </a:solidFill>
              <a:effectLst/>
              <a:latin typeface="+mn-lt"/>
              <a:ea typeface="+mn-ea"/>
              <a:cs typeface="+mn-cs"/>
            </a:endParaRPr>
          </a:p>
          <a:p>
            <a:pPr lvl="0"/>
            <a:r>
              <a:rPr lang="es-ES" sz="800" kern="1200" dirty="0" smtClean="0">
                <a:solidFill>
                  <a:schemeClr val="tx1"/>
                </a:solidFill>
                <a:effectLst/>
                <a:latin typeface="+mn-lt"/>
                <a:ea typeface="+mn-ea"/>
                <a:cs typeface="+mn-cs"/>
              </a:rPr>
              <a:t>352.</a:t>
            </a:r>
            <a:r>
              <a:rPr lang="es-ES" sz="800" kern="1200" baseline="0" dirty="0" smtClean="0">
                <a:solidFill>
                  <a:schemeClr val="tx1"/>
                </a:solidFill>
                <a:effectLst/>
                <a:latin typeface="+mn-lt"/>
                <a:ea typeface="+mn-ea"/>
                <a:cs typeface="+mn-cs"/>
              </a:rPr>
              <a:t> </a:t>
            </a:r>
            <a:r>
              <a:rPr lang="es-ES" sz="800" kern="1200" dirty="0" smtClean="0">
                <a:solidFill>
                  <a:schemeClr val="tx1"/>
                </a:solidFill>
                <a:effectLst/>
                <a:latin typeface="+mn-lt"/>
                <a:ea typeface="+mn-ea"/>
                <a:cs typeface="+mn-cs"/>
              </a:rPr>
              <a:t>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establece por tanto las características de una </a:t>
            </a:r>
            <a:r>
              <a:rPr lang="es-ES" sz="800" i="1" kern="1200" dirty="0" smtClean="0">
                <a:solidFill>
                  <a:schemeClr val="tx1"/>
                </a:solidFill>
                <a:effectLst/>
                <a:latin typeface="+mn-lt"/>
                <a:ea typeface="+mn-ea"/>
                <a:cs typeface="+mn-cs"/>
              </a:rPr>
              <a:t>norma</a:t>
            </a:r>
            <a:r>
              <a:rPr lang="es-ES" sz="800" kern="1200" dirty="0" smtClean="0">
                <a:solidFill>
                  <a:schemeClr val="tx1"/>
                </a:solidFill>
                <a:effectLst/>
                <a:latin typeface="+mn-lt"/>
                <a:ea typeface="+mn-ea"/>
                <a:cs typeface="+mn-cs"/>
              </a:rPr>
              <a:t> y de una </a:t>
            </a:r>
            <a:r>
              <a:rPr lang="es-ES" sz="800" i="1" kern="1200" dirty="0" smtClean="0">
                <a:solidFill>
                  <a:schemeClr val="tx1"/>
                </a:solidFill>
                <a:effectLst/>
                <a:latin typeface="+mn-lt"/>
                <a:ea typeface="+mn-ea"/>
                <a:cs typeface="+mn-cs"/>
              </a:rPr>
              <a:t>institución internacional</a:t>
            </a:r>
            <a:r>
              <a:rPr lang="es-ES" sz="800" kern="1200" dirty="0" smtClean="0">
                <a:solidFill>
                  <a:schemeClr val="tx1"/>
                </a:solidFill>
                <a:effectLst/>
                <a:latin typeface="+mn-lt"/>
                <a:ea typeface="+mn-ea"/>
                <a:cs typeface="+mn-cs"/>
              </a:rPr>
              <a:t>.  La nota explicativa del párrafo 2 del Anexo 1 dispone que "[l]as normas elaboradas por la comunidad internacional de normalización se basan en el consenso".</a:t>
            </a:r>
            <a:endParaRPr lang="es-ES_tradnl" sz="8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endParaRPr lang="en-US" baseline="0" dirty="0" smtClean="0"/>
          </a:p>
          <a:p>
            <a:pPr lvl="0"/>
            <a:r>
              <a:rPr lang="en-US" baseline="0" dirty="0" smtClean="0"/>
              <a:t>353. </a:t>
            </a:r>
            <a:r>
              <a:rPr lang="es-ES" sz="800" kern="1200" dirty="0" smtClean="0">
                <a:solidFill>
                  <a:schemeClr val="tx1"/>
                </a:solidFill>
                <a:effectLst/>
                <a:latin typeface="+mn-lt"/>
                <a:ea typeface="+mn-ea"/>
                <a:cs typeface="+mn-cs"/>
              </a:rPr>
              <a:t>La cláusula introductoria del Anexo 1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establece que los términos utilizados en 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que también estén "presentados" en la Guía 2 de la ISO/CEI, de 1991, sobre términos generales y sus definiciones en relación con la normalización y las actividades conexas (la "Guía 2 de la ISO/CEI, de 1991") "tendrán el mismo significado que se les da en las definiciones recogidas en la mencionada Guía".  La expresión "norma internacional" se define en la Guía 2 de la ISO/CEI, de 1991 como una "[n]</a:t>
            </a:r>
            <a:r>
              <a:rPr lang="es-ES" sz="800" kern="1200" dirty="0" err="1" smtClean="0">
                <a:solidFill>
                  <a:schemeClr val="tx1"/>
                </a:solidFill>
                <a:effectLst/>
                <a:latin typeface="+mn-lt"/>
                <a:ea typeface="+mn-ea"/>
                <a:cs typeface="+mn-cs"/>
              </a:rPr>
              <a:t>orma</a:t>
            </a:r>
            <a:r>
              <a:rPr lang="es-ES" sz="800" kern="1200" dirty="0" smtClean="0">
                <a:solidFill>
                  <a:schemeClr val="tx1"/>
                </a:solidFill>
                <a:effectLst/>
                <a:latin typeface="+mn-lt"/>
                <a:ea typeface="+mn-ea"/>
                <a:cs typeface="+mn-cs"/>
              </a:rPr>
              <a:t> adoptada por una organización internacional con actividades normativas/de normalización y puesta a disposición del público".  Esta definición parece indicar que </a:t>
            </a:r>
            <a:r>
              <a:rPr lang="es-ES" sz="800" b="1" u="sng" kern="1200" dirty="0" smtClean="0">
                <a:solidFill>
                  <a:schemeClr val="tx1"/>
                </a:solidFill>
                <a:effectLst/>
                <a:latin typeface="+mn-lt"/>
                <a:ea typeface="+mn-ea"/>
                <a:cs typeface="+mn-cs"/>
              </a:rPr>
              <a:t>son primordialmente</a:t>
            </a:r>
            <a:r>
              <a:rPr lang="es-ES" sz="800" b="1" i="1" u="sng" kern="1200" dirty="0" smtClean="0">
                <a:solidFill>
                  <a:schemeClr val="tx1"/>
                </a:solidFill>
                <a:effectLst/>
                <a:latin typeface="+mn-lt"/>
                <a:ea typeface="+mn-ea"/>
                <a:cs typeface="+mn-cs"/>
              </a:rPr>
              <a:t> </a:t>
            </a:r>
            <a:r>
              <a:rPr lang="es-ES" sz="800" b="1" u="sng" kern="1200" dirty="0" smtClean="0">
                <a:solidFill>
                  <a:schemeClr val="tx1"/>
                </a:solidFill>
                <a:effectLst/>
                <a:latin typeface="+mn-lt"/>
                <a:ea typeface="+mn-ea"/>
                <a:cs typeface="+mn-cs"/>
              </a:rPr>
              <a:t>las características de la entidad que aprueba una norma las que le dan a la norma su carácter "internacional</a:t>
            </a:r>
            <a:r>
              <a:rPr lang="es-ES" sz="800" kern="1200" dirty="0" smtClean="0">
                <a:solidFill>
                  <a:schemeClr val="tx1"/>
                </a:solidFill>
                <a:effectLst/>
                <a:latin typeface="+mn-lt"/>
                <a:ea typeface="+mn-ea"/>
                <a:cs typeface="+mn-cs"/>
              </a:rPr>
              <a:t>".  En cambio, el objeto de una norma no parecería tener importancia para determinar si la norma es "internacional".  La definición de "norma internacional" de la Guía 2 de la ISO/CEI, de 1991 y la nota explicativa de la definición de "norma" que figura en 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indican también que puede haber otras condiciones de procedimiento que tienen que cumplirse para que una norma sea considerada "internacional" a los efectos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Puesto que la apelación de los Estados Unidos se limita a las características de la entidad que aprueba una norma "internacional", no es preciso que en esta apelación examinemos la cuestión de si, para constituir una "norma internacional", una norma también tiene que estar "basada en el consenso".  Tampoco tenemos que examinar si tiene que ser "puesta a disposición del público".</a:t>
            </a:r>
            <a:endParaRPr lang="es-ES_tradnl" sz="8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n-US" dirty="0" smtClean="0"/>
          </a:p>
          <a:p>
            <a:endParaRPr lang="en-US" dirty="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14</a:t>
            </a:fld>
            <a:endParaRPr lang="en-US"/>
          </a:p>
        </p:txBody>
      </p:sp>
    </p:spTree>
    <p:extLst>
      <p:ext uri="{BB962C8B-B14F-4D97-AF65-F5344CB8AC3E}">
        <p14:creationId xmlns:p14="http://schemas.microsoft.com/office/powerpoint/2010/main" val="95148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s-ES" baseline="0" dirty="0" smtClean="0"/>
              <a:t>Véase informe del Órgano de Apelación en Atún (procedimiento original). </a:t>
            </a:r>
            <a:r>
              <a:rPr lang="es-ES" baseline="0" dirty="0" err="1" smtClean="0"/>
              <a:t>Parrafo</a:t>
            </a:r>
            <a:r>
              <a:rPr lang="es-ES" baseline="0" dirty="0" smtClean="0"/>
              <a:t> 355 y siguientes.</a:t>
            </a:r>
          </a:p>
          <a:p>
            <a:pPr marL="0" marR="0" indent="0" algn="l" defTabSz="914400" rtl="0" eaLnBrk="1" fontAlgn="base" latinLnBrk="0" hangingPunct="1">
              <a:lnSpc>
                <a:spcPct val="100000"/>
              </a:lnSpc>
              <a:spcBef>
                <a:spcPct val="0"/>
              </a:spcBef>
              <a:spcAft>
                <a:spcPct val="0"/>
              </a:spcAft>
              <a:buClrTx/>
              <a:buSzTx/>
              <a:buFontTx/>
              <a:buNone/>
              <a:tabLst/>
              <a:defRPr/>
            </a:pPr>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baseline="0" dirty="0" smtClean="0"/>
              <a:t>Destaca el uso de una Decisión del Comité OTC utilizada para las definiciones. </a:t>
            </a:r>
          </a:p>
          <a:p>
            <a:pPr marL="0" marR="0" indent="0" algn="l" defTabSz="914400" rtl="0" eaLnBrk="1" fontAlgn="base" latinLnBrk="0" hangingPunct="1">
              <a:lnSpc>
                <a:spcPct val="100000"/>
              </a:lnSpc>
              <a:spcBef>
                <a:spcPct val="0"/>
              </a:spcBef>
              <a:spcAft>
                <a:spcPct val="0"/>
              </a:spcAft>
              <a:buClrTx/>
              <a:buSzTx/>
              <a:buFontTx/>
              <a:buNone/>
              <a:tabLst/>
              <a:defRPr/>
            </a:pPr>
            <a:endParaRPr lang="es-ES" baseline="0" dirty="0" smtClean="0"/>
          </a:p>
          <a:p>
            <a:pPr lvl="0"/>
            <a:r>
              <a:rPr lang="es-ES" sz="800" kern="1200" dirty="0" smtClean="0">
                <a:solidFill>
                  <a:schemeClr val="tx1"/>
                </a:solidFill>
                <a:effectLst/>
                <a:latin typeface="+mn-lt"/>
                <a:ea typeface="+mn-ea"/>
                <a:cs typeface="+mn-cs"/>
              </a:rPr>
              <a:t>356. El párrafo 2 del Anexo 1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se refiere a una "institución", no a una "organización", y el párrafo 4 del mismo Anexo define la expresión "institución o sistema internacional", pero no la expresión "organización internacional".  </a:t>
            </a:r>
            <a:r>
              <a:rPr lang="es-ES" sz="800" b="1" u="sng" kern="1200" dirty="0" smtClean="0">
                <a:solidFill>
                  <a:schemeClr val="tx1"/>
                </a:solidFill>
                <a:effectLst/>
                <a:latin typeface="+mn-lt"/>
                <a:ea typeface="+mn-ea"/>
                <a:cs typeface="+mn-cs"/>
              </a:rPr>
              <a:t>Esto da a entender que, a los efectos del </a:t>
            </a:r>
            <a:r>
              <a:rPr lang="es-ES" sz="800" b="1" i="1" u="sng" kern="1200" dirty="0" smtClean="0">
                <a:solidFill>
                  <a:schemeClr val="tx1"/>
                </a:solidFill>
                <a:effectLst/>
                <a:latin typeface="+mn-lt"/>
                <a:ea typeface="+mn-ea"/>
                <a:cs typeface="+mn-cs"/>
              </a:rPr>
              <a:t>Acuerdo OTC</a:t>
            </a:r>
            <a:r>
              <a:rPr lang="es-ES" sz="800" b="1" u="sng" kern="1200" dirty="0" smtClean="0">
                <a:solidFill>
                  <a:schemeClr val="tx1"/>
                </a:solidFill>
                <a:effectLst/>
                <a:latin typeface="+mn-lt"/>
                <a:ea typeface="+mn-ea"/>
                <a:cs typeface="+mn-cs"/>
              </a:rPr>
              <a:t>, las normas "internacionales" son adoptadas por "instituciones" que pueden ser "organizaciones", pero que no tienen que serlo necesariamente.  </a:t>
            </a:r>
            <a:r>
              <a:rPr lang="es-ES" sz="800" kern="1200" dirty="0" smtClean="0">
                <a:solidFill>
                  <a:schemeClr val="tx1"/>
                </a:solidFill>
                <a:effectLst/>
                <a:latin typeface="+mn-lt"/>
                <a:ea typeface="+mn-ea"/>
                <a:cs typeface="+mn-cs"/>
              </a:rPr>
              <a:t>Lo anterior también está respaldado por el contexto que ofrecen otras disposiciones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Por ejemplo, el párrafo 6 del artículo 2, el párrafo 1.4 del artículo 10, el párrafo 2 del artículo 11 y los párrafos 5 y 6 del artículo 12, así como los párrafos G y H del Anexo 3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prevén que las normas internacionales estén elaboradas por "</a:t>
            </a:r>
            <a:r>
              <a:rPr lang="es-ES" sz="800" i="1" kern="1200" dirty="0" smtClean="0">
                <a:solidFill>
                  <a:schemeClr val="tx1"/>
                </a:solidFill>
                <a:effectLst/>
                <a:latin typeface="+mn-lt"/>
                <a:ea typeface="+mn-ea"/>
                <a:cs typeface="+mn-cs"/>
              </a:rPr>
              <a:t>instituciones </a:t>
            </a:r>
            <a:r>
              <a:rPr lang="es-ES" sz="800" kern="1200" dirty="0" smtClean="0">
                <a:solidFill>
                  <a:schemeClr val="tx1"/>
                </a:solidFill>
                <a:effectLst/>
                <a:latin typeface="+mn-lt"/>
                <a:ea typeface="+mn-ea"/>
                <a:cs typeface="+mn-cs"/>
              </a:rPr>
              <a:t>internacionales con actividades de normalización".  Puesto que las definiciones del Anexo 1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prevalecen sobre las definiciones que figuran en la Guía 2 de la ISO/CEI, de 1991, constatamos que, para constituir una "norma internacional", una norma tiene que ser adoptadas por una "</a:t>
            </a:r>
            <a:r>
              <a:rPr lang="es-ES" sz="800" i="1" kern="1200" dirty="0" smtClean="0">
                <a:solidFill>
                  <a:schemeClr val="tx1"/>
                </a:solidFill>
                <a:effectLst/>
                <a:latin typeface="+mn-lt"/>
                <a:ea typeface="+mn-ea"/>
                <a:cs typeface="+mn-cs"/>
              </a:rPr>
              <a:t>institución </a:t>
            </a:r>
            <a:r>
              <a:rPr lang="es-ES" sz="800" kern="1200" dirty="0" smtClean="0">
                <a:solidFill>
                  <a:schemeClr val="tx1"/>
                </a:solidFill>
                <a:effectLst/>
                <a:latin typeface="+mn-lt"/>
                <a:ea typeface="+mn-ea"/>
                <a:cs typeface="+mn-cs"/>
              </a:rPr>
              <a:t>internacional con actividades de normalización" a los efectos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a:t>
            </a:r>
            <a:endParaRPr lang="es-ES_tradnl" sz="800" kern="1200" dirty="0" smtClean="0">
              <a:solidFill>
                <a:schemeClr val="tx1"/>
              </a:solidFill>
              <a:effectLst/>
              <a:latin typeface="+mn-lt"/>
              <a:ea typeface="+mn-ea"/>
              <a:cs typeface="+mn-cs"/>
            </a:endParaRPr>
          </a:p>
          <a:p>
            <a:pPr lvl="5"/>
            <a:endParaRPr lang="es-ES" sz="800" kern="1200" dirty="0" smtClean="0">
              <a:solidFill>
                <a:schemeClr val="tx1"/>
              </a:solidFill>
              <a:effectLst/>
              <a:latin typeface="+mn-lt"/>
              <a:ea typeface="+mn-ea"/>
              <a:cs typeface="+mn-cs"/>
            </a:endParaRPr>
          </a:p>
          <a:p>
            <a:pPr lvl="0"/>
            <a:r>
              <a:rPr lang="es-ES" sz="800" kern="1200" dirty="0" smtClean="0">
                <a:solidFill>
                  <a:schemeClr val="tx1"/>
                </a:solidFill>
                <a:effectLst/>
                <a:latin typeface="+mn-lt"/>
                <a:ea typeface="+mn-ea"/>
                <a:cs typeface="+mn-cs"/>
              </a:rPr>
              <a:t>357 Por lo que se refiere a otras características necesarias de una institución que puede aprobar una norma "internacional", la Guía 2 de la ISO/CEI, de 1991 dispone que ésta tiene que ser una organización "con actividades normativas/de normalización".  </a:t>
            </a:r>
            <a:r>
              <a:rPr lang="es-ES" sz="800" b="1" u="none" kern="1200" dirty="0" smtClean="0">
                <a:solidFill>
                  <a:schemeClr val="tx1"/>
                </a:solidFill>
                <a:effectLst/>
                <a:latin typeface="+mn-lt"/>
                <a:ea typeface="+mn-ea"/>
                <a:cs typeface="+mn-cs"/>
              </a:rPr>
              <a:t>Un "organismo con actividades de normalización" se define como un "organismo que tiene actividades reconocidas en el ámbito de la normalización", mientras que un "organismo de normalización" es un "organismo con actividades de normalización reconocido a nivel nacional, regional o internacional, que, en virtud de sus estatutos, tiene como función principal la elaboración, aprobación o adopción de normas que se ponen a disposición del público".  </a:t>
            </a:r>
            <a:r>
              <a:rPr lang="es-ES" sz="800" kern="1200" dirty="0" smtClean="0">
                <a:solidFill>
                  <a:schemeClr val="tx1"/>
                </a:solidFill>
                <a:effectLst/>
                <a:latin typeface="+mn-lt"/>
                <a:ea typeface="+mn-ea"/>
                <a:cs typeface="+mn-cs"/>
              </a:rPr>
              <a:t>El párrafo 2 del Anexo 1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dispone que una "norma" debe ser aprobada por una "institución reconocida".  A nuestro juicio, la definición de "organismo con actividades de normalización" que figura en la Guía 2 de la ISO/CEI, de 1991 no está en contradicción con la definición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Por el contrario, la definición de la Guía 2 de la ISO/CEI, de 1991 amplía y complementa la definición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y especifica que un organismo debe ser "reconocido" con respecto a sus actividades en el ámbito de la normalización.</a:t>
            </a:r>
          </a:p>
          <a:p>
            <a:pPr lvl="0"/>
            <a:endParaRPr lang="es-ES" sz="800" kern="1200" dirty="0" smtClean="0">
              <a:solidFill>
                <a:schemeClr val="tx1"/>
              </a:solidFill>
              <a:effectLst/>
              <a:latin typeface="+mn-lt"/>
              <a:ea typeface="+mn-ea"/>
              <a:cs typeface="+mn-cs"/>
            </a:endParaRPr>
          </a:p>
          <a:p>
            <a:pPr lvl="0"/>
            <a:r>
              <a:rPr lang="es-ES" sz="800" kern="1200" dirty="0" smtClean="0">
                <a:solidFill>
                  <a:schemeClr val="tx1"/>
                </a:solidFill>
                <a:effectLst/>
                <a:latin typeface="+mn-lt"/>
                <a:ea typeface="+mn-ea"/>
                <a:cs typeface="+mn-cs"/>
              </a:rPr>
              <a:t>359.</a:t>
            </a:r>
            <a:r>
              <a:rPr lang="es-ES" sz="800" kern="1200" baseline="0" dirty="0" smtClean="0">
                <a:solidFill>
                  <a:schemeClr val="tx1"/>
                </a:solidFill>
                <a:effectLst/>
                <a:latin typeface="+mn-lt"/>
                <a:ea typeface="+mn-ea"/>
                <a:cs typeface="+mn-cs"/>
              </a:rPr>
              <a:t> </a:t>
            </a:r>
            <a:r>
              <a:rPr lang="es-ES" sz="800" kern="1200" dirty="0" smtClean="0">
                <a:solidFill>
                  <a:schemeClr val="tx1"/>
                </a:solidFill>
                <a:effectLst/>
                <a:latin typeface="+mn-lt"/>
                <a:ea typeface="+mn-ea"/>
                <a:cs typeface="+mn-cs"/>
              </a:rPr>
              <a:t>Consideramos, por tanto, </a:t>
            </a:r>
            <a:r>
              <a:rPr lang="es-ES" sz="800" b="1" u="sng" kern="1200" dirty="0" smtClean="0">
                <a:solidFill>
                  <a:schemeClr val="tx1"/>
                </a:solidFill>
                <a:effectLst/>
                <a:latin typeface="+mn-lt"/>
                <a:ea typeface="+mn-ea"/>
                <a:cs typeface="+mn-cs"/>
              </a:rPr>
              <a:t>que un elemento necesario de la definición de una norma "internacional" a los efectos del </a:t>
            </a:r>
            <a:r>
              <a:rPr lang="es-ES" sz="800" b="1" i="1" u="sng" kern="1200" dirty="0" smtClean="0">
                <a:solidFill>
                  <a:schemeClr val="tx1"/>
                </a:solidFill>
                <a:effectLst/>
                <a:latin typeface="+mn-lt"/>
                <a:ea typeface="+mn-ea"/>
                <a:cs typeface="+mn-cs"/>
              </a:rPr>
              <a:t>Acuerdo OTC</a:t>
            </a:r>
            <a:r>
              <a:rPr lang="es-ES" sz="800" b="1" u="sng" kern="1200" dirty="0" smtClean="0">
                <a:solidFill>
                  <a:schemeClr val="tx1"/>
                </a:solidFill>
                <a:effectLst/>
                <a:latin typeface="+mn-lt"/>
                <a:ea typeface="+mn-ea"/>
                <a:cs typeface="+mn-cs"/>
              </a:rPr>
              <a:t> es la aprobación de la norma por una "institución internacional con actividades de normalización</a:t>
            </a:r>
            <a:r>
              <a:rPr lang="es-ES" sz="800" kern="1200" dirty="0" smtClean="0">
                <a:solidFill>
                  <a:schemeClr val="tx1"/>
                </a:solidFill>
                <a:effectLst/>
                <a:latin typeface="+mn-lt"/>
                <a:ea typeface="+mn-ea"/>
                <a:cs typeface="+mn-cs"/>
              </a:rPr>
              <a:t>", es decir, una institución que tenga actividades reconocidas en el ámbito de la normalización y esté abierta a las instituciones competentes de por lo menos todos los Miembros.  A nuestro juicio, los distintos elementos de esta definición se informan recíprocamente.  </a:t>
            </a:r>
            <a:r>
              <a:rPr lang="es-ES" sz="800" b="1" u="sng" kern="1200" dirty="0" smtClean="0">
                <a:solidFill>
                  <a:schemeClr val="tx1"/>
                </a:solidFill>
                <a:effectLst/>
                <a:latin typeface="+mn-lt"/>
                <a:ea typeface="+mn-ea"/>
                <a:cs typeface="+mn-cs"/>
              </a:rPr>
              <a:t>La interpretación de la expresión "institución internacional con actividades de normalización" es por lo tanto un proceso holístico en el que los elementos que integran la definición se deben examinar conjuntamente.</a:t>
            </a:r>
            <a:endParaRPr lang="es-ES_tradnl" sz="800" b="1" u="sng" kern="1200" dirty="0" smtClean="0">
              <a:solidFill>
                <a:schemeClr val="tx1"/>
              </a:solidFill>
              <a:effectLst/>
              <a:latin typeface="+mn-lt"/>
              <a:ea typeface="+mn-ea"/>
              <a:cs typeface="+mn-cs"/>
            </a:endParaRPr>
          </a:p>
          <a:p>
            <a:pPr lvl="0"/>
            <a:endParaRPr lang="es-ES_tradnl" sz="800" kern="1200" dirty="0" smtClean="0">
              <a:solidFill>
                <a:schemeClr val="tx1"/>
              </a:solidFill>
              <a:effectLst/>
              <a:latin typeface="+mn-lt"/>
              <a:ea typeface="+mn-ea"/>
              <a:cs typeface="+mn-cs"/>
            </a:endParaRPr>
          </a:p>
          <a:p>
            <a:pPr lvl="0"/>
            <a:r>
              <a:rPr lang="es-ES_tradnl" sz="800" kern="1200" dirty="0" smtClean="0">
                <a:solidFill>
                  <a:schemeClr val="tx1"/>
                </a:solidFill>
                <a:effectLst/>
                <a:latin typeface="+mn-lt"/>
                <a:ea typeface="+mn-ea"/>
                <a:cs typeface="+mn-cs"/>
              </a:rPr>
              <a:t>Car</a:t>
            </a:r>
            <a:r>
              <a:rPr lang="es-ES" sz="800" kern="1200" dirty="0" err="1" smtClean="0">
                <a:solidFill>
                  <a:schemeClr val="tx1"/>
                </a:solidFill>
                <a:effectLst/>
                <a:latin typeface="+mn-lt"/>
                <a:ea typeface="+mn-ea"/>
                <a:cs typeface="+mn-cs"/>
              </a:rPr>
              <a:t>ácter</a:t>
            </a:r>
            <a:r>
              <a:rPr lang="es-ES" sz="800" kern="1200" dirty="0" smtClean="0">
                <a:solidFill>
                  <a:schemeClr val="tx1"/>
                </a:solidFill>
                <a:effectLst/>
                <a:latin typeface="+mn-lt"/>
                <a:ea typeface="+mn-ea"/>
                <a:cs typeface="+mn-cs"/>
              </a:rPr>
              <a:t> internacional. Decisión del</a:t>
            </a:r>
            <a:r>
              <a:rPr lang="es-ES" sz="800" kern="1200" baseline="0" dirty="0" smtClean="0">
                <a:solidFill>
                  <a:schemeClr val="tx1"/>
                </a:solidFill>
                <a:effectLst/>
                <a:latin typeface="+mn-lt"/>
                <a:ea typeface="+mn-ea"/>
                <a:cs typeface="+mn-cs"/>
              </a:rPr>
              <a:t> Comité OTC: </a:t>
            </a:r>
          </a:p>
          <a:p>
            <a:pPr lvl="0"/>
            <a:endParaRPr lang="es-ES" sz="800" kern="1200" baseline="0" dirty="0" smtClean="0">
              <a:solidFill>
                <a:schemeClr val="tx1"/>
              </a:solidFill>
              <a:effectLst/>
              <a:latin typeface="+mn-lt"/>
              <a:ea typeface="+mn-ea"/>
              <a:cs typeface="+mn-cs"/>
            </a:endParaRPr>
          </a:p>
          <a:p>
            <a:pPr lvl="0"/>
            <a:r>
              <a:rPr lang="es-ES" sz="800" kern="1200" dirty="0" smtClean="0">
                <a:solidFill>
                  <a:schemeClr val="tx1"/>
                </a:solidFill>
                <a:effectLst/>
                <a:latin typeface="Gill Sans" charset="0"/>
                <a:ea typeface="+mn-ea"/>
                <a:cs typeface="+mn-cs"/>
              </a:rPr>
              <a:t>370. La Decisión del Comité OTC establece varios principios que los Miembros de la OMC han decidido que "deberán observarse" "[a] fin de garantizar que [la elaboración de normas, guías y recomendaciones internacionales] se realice con un espíritu de transparencia, apertura, imparcialidad, consenso, eficacia, pertinencia y coherencia, y teniendo en cuenta las preocupaciones de los países en desarrollo".  El Grupo Especial consideró "apropiado tener en cuenta los principios plasmados en esa Decisión cuando pueden facilitar [su] comprensión de determinados aspectos de las definiciones que recoge la Guía de la ISO/CEI, como, por ejemplo, las expresiones 'organización internacional con actividades normativas/de normalización' y 'puesta a disposición del público', que figuran en la definición de 'norma internacional'".  El Grupo Especial no se refirió explícitamente a la condición jurídica de la Decisión del Comité OTC.  No obstante, señaló la declaración que hizo el Grupo Especial en el asunto </a:t>
            </a:r>
            <a:r>
              <a:rPr lang="es-ES" sz="800" i="1" kern="1200" dirty="0" smtClean="0">
                <a:solidFill>
                  <a:schemeClr val="tx1"/>
                </a:solidFill>
                <a:effectLst/>
                <a:latin typeface="Gill Sans" charset="0"/>
                <a:ea typeface="+mn-ea"/>
                <a:cs typeface="+mn-cs"/>
              </a:rPr>
              <a:t>CE - Sardinas</a:t>
            </a:r>
            <a:r>
              <a:rPr lang="es-ES" sz="800" kern="1200" dirty="0" smtClean="0">
                <a:solidFill>
                  <a:schemeClr val="tx1"/>
                </a:solidFill>
                <a:effectLst/>
                <a:latin typeface="Gill Sans" charset="0"/>
                <a:ea typeface="+mn-ea"/>
                <a:cs typeface="+mn-cs"/>
              </a:rPr>
              <a:t> de que la Decisión del Comité OTC "es una declaración política de preferencia, y no una disposición válida para interpretar la expresión 'norma internacional pertinente' que figura en el párrafo 4 del artículo 2 del Acuerdo OTC".</a:t>
            </a:r>
            <a:endParaRPr lang="es-ES_tradnl" sz="800" kern="1200" dirty="0" smtClean="0">
              <a:solidFill>
                <a:schemeClr val="tx1"/>
              </a:solidFill>
              <a:effectLst/>
              <a:latin typeface="Gill Sans" charset="0"/>
              <a:ea typeface="+mn-ea"/>
              <a:cs typeface="+mn-cs"/>
            </a:endParaRPr>
          </a:p>
          <a:p>
            <a:endParaRPr lang="en-US" dirty="0" smtClean="0"/>
          </a:p>
          <a:p>
            <a:pPr marL="0" marR="0" lvl="5" indent="0" algn="l" defTabSz="914400" rtl="0" eaLnBrk="1" fontAlgn="base" latinLnBrk="0" hangingPunct="1">
              <a:lnSpc>
                <a:spcPct val="100000"/>
              </a:lnSpc>
              <a:spcBef>
                <a:spcPct val="0"/>
              </a:spcBef>
              <a:spcAft>
                <a:spcPct val="0"/>
              </a:spcAft>
              <a:buClrTx/>
              <a:buSzTx/>
              <a:buFontTx/>
              <a:buNone/>
              <a:tabLst/>
              <a:defRPr/>
            </a:pPr>
            <a:r>
              <a:rPr lang="es-ES" sz="800" kern="1200" dirty="0" smtClean="0">
                <a:solidFill>
                  <a:schemeClr val="tx1"/>
                </a:solidFill>
                <a:effectLst/>
                <a:latin typeface="+mn-lt"/>
                <a:ea typeface="+mn-ea"/>
                <a:cs typeface="+mn-cs"/>
              </a:rPr>
              <a:t>378. En síntesis, la Decisión del Comité OTC aclara el alcance temporal de la prescripción de que una institución internacional con actividades de normalización esté abierta a las instituciones competentes de por lo menos todos los Miembros de la OMC, y especifica que la institución debe estar abierta sobre una base no discriminatoria.  Al establecer principios y procedimientos que los Miembros de la OMC han decidido que "deberán observarse" por las instituciones internacionales con actividades de normalización, la Decisión del Comité OTC ayuda también a determinar la cuestión de si las actividades de una institución en el ámbito de la normalización son "reconocidas" por los Miembros de la OMC.</a:t>
            </a:r>
            <a:endParaRPr lang="es-ES_tradnl" sz="800" kern="1200" dirty="0" smtClean="0">
              <a:solidFill>
                <a:schemeClr val="tx1"/>
              </a:solidFill>
              <a:effectLst/>
              <a:latin typeface="+mn-lt"/>
              <a:ea typeface="+mn-ea"/>
              <a:cs typeface="+mn-cs"/>
            </a:endParaRPr>
          </a:p>
          <a:p>
            <a:pPr lvl="0"/>
            <a:endParaRPr lang="es-ES_tradnl" sz="800" kern="1200" dirty="0" smtClean="0">
              <a:solidFill>
                <a:schemeClr val="tx1"/>
              </a:solidFill>
              <a:effectLst/>
              <a:latin typeface="+mn-lt"/>
              <a:ea typeface="+mn-ea"/>
              <a:cs typeface="+mn-cs"/>
            </a:endParaRPr>
          </a:p>
          <a:p>
            <a:endParaRPr lang="en-US" dirty="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15</a:t>
            </a:fld>
            <a:endParaRPr lang="en-US"/>
          </a:p>
        </p:txBody>
      </p:sp>
    </p:spTree>
    <p:extLst>
      <p:ext uri="{BB962C8B-B14F-4D97-AF65-F5344CB8AC3E}">
        <p14:creationId xmlns:p14="http://schemas.microsoft.com/office/powerpoint/2010/main" val="11791865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r>
              <a:rPr lang="en-US" dirty="0" err="1" smtClean="0"/>
              <a:t>En</a:t>
            </a:r>
            <a:r>
              <a:rPr lang="en-US" baseline="0" dirty="0" smtClean="0"/>
              <a:t> </a:t>
            </a:r>
            <a:r>
              <a:rPr lang="en-US" baseline="0" dirty="0" err="1" smtClean="0"/>
              <a:t>conformidad</a:t>
            </a:r>
            <a:r>
              <a:rPr lang="en-US" baseline="0" dirty="0" smtClean="0"/>
              <a:t> vs. </a:t>
            </a:r>
            <a:r>
              <a:rPr lang="en-US" baseline="0" dirty="0" err="1" smtClean="0"/>
              <a:t>basada</a:t>
            </a:r>
            <a:r>
              <a:rPr lang="en-US" baseline="0" dirty="0" smtClean="0"/>
              <a:t> </a:t>
            </a:r>
            <a:r>
              <a:rPr lang="en-US" baseline="0" dirty="0" err="1" smtClean="0"/>
              <a:t>en</a:t>
            </a:r>
            <a:r>
              <a:rPr lang="en-US" baseline="0" dirty="0" smtClean="0"/>
              <a:t>. V</a:t>
            </a:r>
            <a:r>
              <a:rPr lang="es-ES" baseline="0" dirty="0" err="1" smtClean="0"/>
              <a:t>éase</a:t>
            </a:r>
            <a:r>
              <a:rPr lang="es-ES" baseline="0" dirty="0" smtClean="0"/>
              <a:t> CE-Hormonas y  </a:t>
            </a:r>
            <a:r>
              <a:rPr lang="es-ES" i="1" baseline="0" dirty="0" smtClean="0"/>
              <a:t>India-Productos agropecuarios </a:t>
            </a:r>
            <a:r>
              <a:rPr lang="es-ES" baseline="0" dirty="0" smtClean="0"/>
              <a:t>(DS430) si bien se abordó el Acuerdo MSF, la disposición es similar (art. 3.1 Acuerdo MSF).</a:t>
            </a:r>
          </a:p>
          <a:p>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baseline="0" dirty="0" smtClean="0"/>
              <a:t>CE-Sardinas se refirió a CE-Hormonas. AB: para. 242  “</a:t>
            </a:r>
            <a:r>
              <a:rPr lang="is-IS" baseline="0" dirty="0" smtClean="0"/>
              <a:t>… </a:t>
            </a:r>
            <a:r>
              <a:rPr lang="es-ES" sz="800" kern="1200" dirty="0" smtClean="0">
                <a:solidFill>
                  <a:schemeClr val="tx1"/>
                </a:solidFill>
                <a:effectLst/>
                <a:latin typeface="Gill Sans" charset="0"/>
                <a:ea typeface="+mn-ea"/>
                <a:cs typeface="+mn-cs"/>
              </a:rPr>
              <a:t>En el asunto </a:t>
            </a:r>
            <a:r>
              <a:rPr lang="es-ES" sz="800" i="1" kern="1200" dirty="0" smtClean="0">
                <a:solidFill>
                  <a:schemeClr val="tx1"/>
                </a:solidFill>
                <a:effectLst/>
                <a:latin typeface="Gill Sans" charset="0"/>
                <a:ea typeface="+mn-ea"/>
                <a:cs typeface="+mn-cs"/>
              </a:rPr>
              <a:t>CE - Hormonas </a:t>
            </a:r>
            <a:r>
              <a:rPr lang="es-ES" sz="800" kern="1200" dirty="0" smtClean="0">
                <a:solidFill>
                  <a:schemeClr val="tx1"/>
                </a:solidFill>
                <a:effectLst/>
                <a:latin typeface="Gill Sans" charset="0"/>
                <a:ea typeface="+mn-ea"/>
                <a:cs typeface="+mn-cs"/>
              </a:rPr>
              <a:t>declaramos que "basadas en" no significa lo mismo que "</a:t>
            </a:r>
            <a:r>
              <a:rPr lang="es-ES" sz="800" kern="1200" dirty="0" err="1" smtClean="0">
                <a:solidFill>
                  <a:schemeClr val="tx1"/>
                </a:solidFill>
                <a:effectLst/>
                <a:latin typeface="Gill Sans" charset="0"/>
                <a:ea typeface="+mn-ea"/>
                <a:cs typeface="+mn-cs"/>
              </a:rPr>
              <a:t>estén</a:t>
            </a:r>
            <a:r>
              <a:rPr lang="es-ES" sz="800" kern="1200" dirty="0" smtClean="0">
                <a:solidFill>
                  <a:schemeClr val="tx1"/>
                </a:solidFill>
                <a:effectLst/>
                <a:latin typeface="Gill Sans" charset="0"/>
                <a:ea typeface="+mn-ea"/>
                <a:cs typeface="+mn-cs"/>
              </a:rPr>
              <a:t> en conformidad con””. </a:t>
            </a:r>
            <a:endParaRPr lang="es-ES" dirty="0" smtClean="0"/>
          </a:p>
          <a:p>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baseline="0" dirty="0" smtClean="0"/>
              <a:t>Para. 243: “</a:t>
            </a:r>
            <a:r>
              <a:rPr lang="is-IS" baseline="0" dirty="0" smtClean="0"/>
              <a:t>… e</a:t>
            </a:r>
            <a:r>
              <a:rPr lang="es-ES_tradnl" sz="800" kern="1200" dirty="0" smtClean="0">
                <a:solidFill>
                  <a:schemeClr val="tx1"/>
                </a:solidFill>
                <a:effectLst/>
                <a:latin typeface="Gill Sans" charset="0"/>
                <a:ea typeface="+mn-ea"/>
                <a:cs typeface="+mn-cs"/>
              </a:rPr>
              <a:t>l Grupo Especial, en conocimiento de nuestra </a:t>
            </a:r>
            <a:r>
              <a:rPr lang="es-ES_tradnl" sz="800" kern="1200" dirty="0" err="1" smtClean="0">
                <a:solidFill>
                  <a:schemeClr val="tx1"/>
                </a:solidFill>
                <a:effectLst/>
                <a:latin typeface="Gill Sans" charset="0"/>
                <a:ea typeface="+mn-ea"/>
                <a:cs typeface="+mn-cs"/>
              </a:rPr>
              <a:t>resolución</a:t>
            </a:r>
            <a:r>
              <a:rPr lang="es-ES_tradnl" sz="800" kern="1200" dirty="0" smtClean="0">
                <a:solidFill>
                  <a:schemeClr val="tx1"/>
                </a:solidFill>
                <a:effectLst/>
                <a:latin typeface="Gill Sans" charset="0"/>
                <a:ea typeface="+mn-ea"/>
                <a:cs typeface="+mn-cs"/>
              </a:rPr>
              <a:t> en el asunto </a:t>
            </a:r>
            <a:r>
              <a:rPr lang="es-ES_tradnl" sz="800" i="1" kern="1200" dirty="0" smtClean="0">
                <a:solidFill>
                  <a:schemeClr val="tx1"/>
                </a:solidFill>
                <a:effectLst/>
                <a:latin typeface="Gill Sans" charset="0"/>
                <a:ea typeface="+mn-ea"/>
                <a:cs typeface="+mn-cs"/>
              </a:rPr>
              <a:t>CE - Hormonas</a:t>
            </a:r>
            <a:r>
              <a:rPr lang="es-ES_tradnl" sz="800" kern="1200" dirty="0" smtClean="0">
                <a:solidFill>
                  <a:schemeClr val="tx1"/>
                </a:solidFill>
                <a:effectLst/>
                <a:latin typeface="Gill Sans" charset="0"/>
                <a:ea typeface="+mn-ea"/>
                <a:cs typeface="+mn-cs"/>
              </a:rPr>
              <a:t>, y </a:t>
            </a:r>
            <a:r>
              <a:rPr lang="es-ES_tradnl" sz="800" kern="1200" dirty="0" err="1" smtClean="0">
                <a:solidFill>
                  <a:schemeClr val="tx1"/>
                </a:solidFill>
                <a:effectLst/>
                <a:latin typeface="Gill Sans" charset="0"/>
                <a:ea typeface="+mn-ea"/>
                <a:cs typeface="+mn-cs"/>
              </a:rPr>
              <a:t>apoyándose</a:t>
            </a:r>
            <a:r>
              <a:rPr lang="es-ES_tradnl" sz="800" kern="1200" dirty="0" smtClean="0">
                <a:solidFill>
                  <a:schemeClr val="tx1"/>
                </a:solidFill>
                <a:effectLst/>
                <a:latin typeface="Gill Sans" charset="0"/>
                <a:ea typeface="+mn-ea"/>
                <a:cs typeface="+mn-cs"/>
              </a:rPr>
              <a:t> en este significado de la palabra "base", llegó a la </a:t>
            </a:r>
            <a:r>
              <a:rPr lang="es-ES_tradnl" sz="800" kern="1200" dirty="0" err="1" smtClean="0">
                <a:solidFill>
                  <a:schemeClr val="tx1"/>
                </a:solidFill>
                <a:effectLst/>
                <a:latin typeface="Gill Sans" charset="0"/>
                <a:ea typeface="+mn-ea"/>
                <a:cs typeface="+mn-cs"/>
              </a:rPr>
              <a:t>conclusión</a:t>
            </a:r>
            <a:r>
              <a:rPr lang="es-ES_tradnl" sz="800" kern="1200" dirty="0" smtClean="0">
                <a:solidFill>
                  <a:schemeClr val="tx1"/>
                </a:solidFill>
                <a:effectLst/>
                <a:latin typeface="Gill Sans" charset="0"/>
                <a:ea typeface="+mn-ea"/>
                <a:cs typeface="+mn-cs"/>
              </a:rPr>
              <a:t> de que una norma internacional se utiliza "como base" de un reglamento </a:t>
            </a:r>
            <a:r>
              <a:rPr lang="es-ES_tradnl" sz="800" kern="1200" dirty="0" err="1" smtClean="0">
                <a:solidFill>
                  <a:schemeClr val="tx1"/>
                </a:solidFill>
                <a:effectLst/>
                <a:latin typeface="Gill Sans" charset="0"/>
                <a:ea typeface="+mn-ea"/>
                <a:cs typeface="+mn-cs"/>
              </a:rPr>
              <a:t>técnico</a:t>
            </a:r>
            <a:r>
              <a:rPr lang="es-ES_tradnl" sz="800" kern="1200" dirty="0" smtClean="0">
                <a:solidFill>
                  <a:schemeClr val="tx1"/>
                </a:solidFill>
                <a:effectLst/>
                <a:latin typeface="Gill Sans" charset="0"/>
                <a:ea typeface="+mn-ea"/>
                <a:cs typeface="+mn-cs"/>
              </a:rPr>
              <a:t> cuando se la utiliza como componente principal o principio fundamental a los fines de dictar el reglamento”. </a:t>
            </a:r>
            <a:endParaRPr lang="es-ES_tradnl" dirty="0" smtClean="0"/>
          </a:p>
          <a:p>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baseline="0" dirty="0" smtClean="0"/>
              <a:t>Para. 248 “</a:t>
            </a:r>
            <a:r>
              <a:rPr lang="is-IS" baseline="0" dirty="0" smtClean="0"/>
              <a:t>… </a:t>
            </a:r>
            <a:r>
              <a:rPr lang="es-ES_tradnl" sz="800" kern="1200" dirty="0" smtClean="0">
                <a:solidFill>
                  <a:schemeClr val="tx1"/>
                </a:solidFill>
                <a:effectLst/>
                <a:latin typeface="Gill Sans" charset="0"/>
                <a:ea typeface="+mn-ea"/>
                <a:cs typeface="+mn-cs"/>
              </a:rPr>
              <a:t>Por lo tanto, con arreglo al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4 del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2, si el reglamento </a:t>
            </a:r>
            <a:r>
              <a:rPr lang="es-ES_tradnl" sz="800" kern="1200" dirty="0" err="1" smtClean="0">
                <a:solidFill>
                  <a:schemeClr val="tx1"/>
                </a:solidFill>
                <a:effectLst/>
                <a:latin typeface="Gill Sans" charset="0"/>
                <a:ea typeface="+mn-ea"/>
                <a:cs typeface="+mn-cs"/>
              </a:rPr>
              <a:t>técnico</a:t>
            </a:r>
            <a:r>
              <a:rPr lang="es-ES_tradnl" sz="800" kern="1200" dirty="0" smtClean="0">
                <a:solidFill>
                  <a:schemeClr val="tx1"/>
                </a:solidFill>
                <a:effectLst/>
                <a:latin typeface="Gill Sans" charset="0"/>
                <a:ea typeface="+mn-ea"/>
                <a:cs typeface="+mn-cs"/>
              </a:rPr>
              <a:t> y la norma internacional </a:t>
            </a:r>
            <a:r>
              <a:rPr lang="es-ES_tradnl" sz="800" i="1" kern="1200" dirty="0" smtClean="0">
                <a:solidFill>
                  <a:schemeClr val="tx1"/>
                </a:solidFill>
                <a:effectLst/>
                <a:latin typeface="Gill Sans" charset="0"/>
                <a:ea typeface="+mn-ea"/>
                <a:cs typeface="+mn-cs"/>
              </a:rPr>
              <a:t>se contradicen</a:t>
            </a:r>
            <a:r>
              <a:rPr lang="es-ES_tradnl" sz="800" kern="1200" dirty="0" smtClean="0">
                <a:solidFill>
                  <a:schemeClr val="tx1"/>
                </a:solidFill>
                <a:effectLst/>
                <a:latin typeface="Gill Sans" charset="0"/>
                <a:ea typeface="+mn-ea"/>
                <a:cs typeface="+mn-cs"/>
              </a:rPr>
              <a:t>, no puede llegarse correctamente a la </a:t>
            </a:r>
            <a:r>
              <a:rPr lang="es-ES_tradnl" sz="800" kern="1200" dirty="0" err="1" smtClean="0">
                <a:solidFill>
                  <a:schemeClr val="tx1"/>
                </a:solidFill>
                <a:effectLst/>
                <a:latin typeface="Gill Sans" charset="0"/>
                <a:ea typeface="+mn-ea"/>
                <a:cs typeface="+mn-cs"/>
              </a:rPr>
              <a:t>conclusión</a:t>
            </a:r>
            <a:r>
              <a:rPr lang="es-ES_tradnl" sz="800" kern="1200" dirty="0" smtClean="0">
                <a:solidFill>
                  <a:schemeClr val="tx1"/>
                </a:solidFill>
                <a:effectLst/>
                <a:latin typeface="Gill Sans" charset="0"/>
                <a:ea typeface="+mn-ea"/>
                <a:cs typeface="+mn-cs"/>
              </a:rPr>
              <a:t> de que la norma internacional ha sido utilizada "como base del" reglamento </a:t>
            </a:r>
            <a:r>
              <a:rPr lang="es-ES_tradnl" sz="800" kern="1200" dirty="0" err="1" smtClean="0">
                <a:solidFill>
                  <a:schemeClr val="tx1"/>
                </a:solidFill>
                <a:effectLst/>
                <a:latin typeface="Gill Sans" charset="0"/>
                <a:ea typeface="+mn-ea"/>
                <a:cs typeface="+mn-cs"/>
              </a:rPr>
              <a:t>técnico</a:t>
            </a:r>
            <a:r>
              <a:rPr lang="es-ES_tradnl" sz="800" kern="1200" dirty="0" smtClean="0">
                <a:solidFill>
                  <a:schemeClr val="tx1"/>
                </a:solidFill>
                <a:effectLst/>
                <a:latin typeface="Gill Sans" charset="0"/>
                <a:ea typeface="+mn-ea"/>
                <a:cs typeface="+mn-cs"/>
              </a:rPr>
              <a:t>”. </a:t>
            </a:r>
            <a:endParaRPr lang="es-ES_tradnl" dirty="0" smtClean="0"/>
          </a:p>
          <a:p>
            <a:endParaRPr lang="es-ES" baseline="0" dirty="0" smtClean="0"/>
          </a:p>
          <a:p>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sz="800" kern="1200" dirty="0" smtClean="0">
                <a:solidFill>
                  <a:schemeClr val="tx1"/>
                </a:solidFill>
                <a:effectLst/>
                <a:latin typeface="Gill Sans" charset="0"/>
                <a:ea typeface="+mn-ea"/>
                <a:cs typeface="+mn-cs"/>
              </a:rPr>
              <a:t>India-Productos agropecuarios. Para. 5.77. Observamos que en 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1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3 del Acuerdo MSF se establece que los Miembros </a:t>
            </a:r>
            <a:r>
              <a:rPr lang="es-ES" sz="800" kern="1200" dirty="0" err="1" smtClean="0">
                <a:solidFill>
                  <a:schemeClr val="tx1"/>
                </a:solidFill>
                <a:effectLst/>
                <a:latin typeface="Gill Sans" charset="0"/>
                <a:ea typeface="+mn-ea"/>
                <a:cs typeface="+mn-cs"/>
              </a:rPr>
              <a:t>basarán</a:t>
            </a:r>
            <a:r>
              <a:rPr lang="es-ES" sz="800" kern="1200" dirty="0" smtClean="0">
                <a:solidFill>
                  <a:schemeClr val="tx1"/>
                </a:solidFill>
                <a:effectLst/>
                <a:latin typeface="Gill Sans" charset="0"/>
                <a:ea typeface="+mn-ea"/>
                <a:cs typeface="+mn-cs"/>
              </a:rPr>
              <a:t> sus MSF en normas, directrices o recomendaciones internacionales, cuando existan. En </a:t>
            </a:r>
            <a:r>
              <a:rPr lang="es-ES" sz="800" i="1" kern="1200" dirty="0" smtClean="0">
                <a:solidFill>
                  <a:schemeClr val="tx1"/>
                </a:solidFill>
                <a:effectLst/>
                <a:latin typeface="Gill Sans" charset="0"/>
                <a:ea typeface="+mn-ea"/>
                <a:cs typeface="+mn-cs"/>
              </a:rPr>
              <a:t>CE - Hormonas </a:t>
            </a:r>
            <a:r>
              <a:rPr lang="es-ES" sz="800" kern="1200" dirty="0" smtClean="0">
                <a:solidFill>
                  <a:schemeClr val="tx1"/>
                </a:solidFill>
                <a:effectLst/>
                <a:latin typeface="Gill Sans" charset="0"/>
                <a:ea typeface="+mn-ea"/>
                <a:cs typeface="+mn-cs"/>
              </a:rPr>
              <a:t>el </a:t>
            </a:r>
            <a:r>
              <a:rPr lang="es-ES" sz="800" kern="1200" dirty="0" err="1" smtClean="0">
                <a:solidFill>
                  <a:schemeClr val="tx1"/>
                </a:solidFill>
                <a:effectLst/>
                <a:latin typeface="Gill Sans" charset="0"/>
                <a:ea typeface="+mn-ea"/>
                <a:cs typeface="+mn-cs"/>
              </a:rPr>
              <a:t>Órgano</a:t>
            </a:r>
            <a:r>
              <a:rPr lang="es-ES" sz="800" kern="1200" dirty="0" smtClean="0">
                <a:solidFill>
                  <a:schemeClr val="tx1"/>
                </a:solidFill>
                <a:effectLst/>
                <a:latin typeface="Gill Sans" charset="0"/>
                <a:ea typeface="+mn-ea"/>
                <a:cs typeface="+mn-cs"/>
              </a:rPr>
              <a:t> de </a:t>
            </a:r>
            <a:r>
              <a:rPr lang="es-ES" sz="800" kern="1200" dirty="0" err="1" smtClean="0">
                <a:solidFill>
                  <a:schemeClr val="tx1"/>
                </a:solidFill>
                <a:effectLst/>
                <a:latin typeface="Gill Sans" charset="0"/>
                <a:ea typeface="+mn-ea"/>
                <a:cs typeface="+mn-cs"/>
              </a:rPr>
              <a:t>Apelación</a:t>
            </a:r>
            <a:r>
              <a:rPr lang="es-ES" sz="800" kern="1200" dirty="0" smtClean="0">
                <a:solidFill>
                  <a:schemeClr val="tx1"/>
                </a:solidFill>
                <a:effectLst/>
                <a:latin typeface="Gill Sans" charset="0"/>
                <a:ea typeface="+mn-ea"/>
                <a:cs typeface="+mn-cs"/>
              </a:rPr>
              <a:t> declaró que "[c]</a:t>
            </a:r>
            <a:r>
              <a:rPr lang="es-ES" sz="800" kern="1200" dirty="0" err="1" smtClean="0">
                <a:solidFill>
                  <a:schemeClr val="tx1"/>
                </a:solidFill>
                <a:effectLst/>
                <a:latin typeface="Gill Sans" charset="0"/>
                <a:ea typeface="+mn-ea"/>
                <a:cs typeface="+mn-cs"/>
              </a:rPr>
              <a:t>orrientemente</a:t>
            </a:r>
            <a:r>
              <a:rPr lang="es-ES" sz="800" kern="1200" dirty="0" smtClean="0">
                <a:solidFill>
                  <a:schemeClr val="tx1"/>
                </a:solidFill>
                <a:effectLst/>
                <a:latin typeface="Gill Sans" charset="0"/>
                <a:ea typeface="+mn-ea"/>
                <a:cs typeface="+mn-cs"/>
              </a:rPr>
              <a:t> se dice que una cosa está 'basada en' otra cuando la primera 'se asienta' o 'se funda' o 'está apoyada' sobre la otra o 'está sostenida' por ella". </a:t>
            </a:r>
            <a:r>
              <a:rPr lang="es-ES" sz="800" b="1" kern="1200" dirty="0" smtClean="0">
                <a:solidFill>
                  <a:schemeClr val="tx1"/>
                </a:solidFill>
                <a:effectLst/>
                <a:latin typeface="Gill Sans" charset="0"/>
                <a:ea typeface="+mn-ea"/>
                <a:cs typeface="+mn-cs"/>
              </a:rPr>
              <a:t>El </a:t>
            </a:r>
            <a:r>
              <a:rPr lang="es-ES" sz="800" b="1" kern="1200" dirty="0" err="1" smtClean="0">
                <a:solidFill>
                  <a:schemeClr val="tx1"/>
                </a:solidFill>
                <a:effectLst/>
                <a:latin typeface="Gill Sans" charset="0"/>
                <a:ea typeface="+mn-ea"/>
                <a:cs typeface="+mn-cs"/>
              </a:rPr>
              <a:t>Órgano</a:t>
            </a:r>
            <a:r>
              <a:rPr lang="es-ES" sz="800" b="1" kern="1200" dirty="0" smtClean="0">
                <a:solidFill>
                  <a:schemeClr val="tx1"/>
                </a:solidFill>
                <a:effectLst/>
                <a:latin typeface="Gill Sans" charset="0"/>
                <a:ea typeface="+mn-ea"/>
                <a:cs typeface="+mn-cs"/>
              </a:rPr>
              <a:t> de </a:t>
            </a:r>
            <a:r>
              <a:rPr lang="es-ES" sz="800" b="1" kern="1200" dirty="0" err="1" smtClean="0">
                <a:solidFill>
                  <a:schemeClr val="tx1"/>
                </a:solidFill>
                <a:effectLst/>
                <a:latin typeface="Gill Sans" charset="0"/>
                <a:ea typeface="+mn-ea"/>
                <a:cs typeface="+mn-cs"/>
              </a:rPr>
              <a:t>Apelación</a:t>
            </a:r>
            <a:r>
              <a:rPr lang="es-ES" sz="800" b="1" kern="1200" dirty="0" smtClean="0">
                <a:solidFill>
                  <a:schemeClr val="tx1"/>
                </a:solidFill>
                <a:effectLst/>
                <a:latin typeface="Gill Sans" charset="0"/>
                <a:ea typeface="+mn-ea"/>
                <a:cs typeface="+mn-cs"/>
              </a:rPr>
              <a:t> estimó que, para estar "basada en" una norma internacional, una medida "puede adoptar algunos de los elementos, aunque no necesariamente todos, de la norma internacional</a:t>
            </a:r>
            <a:r>
              <a:rPr lang="es-ES" sz="800" kern="1200" dirty="0" smtClean="0">
                <a:solidFill>
                  <a:schemeClr val="tx1"/>
                </a:solidFill>
                <a:effectLst/>
                <a:latin typeface="Gill Sans" charset="0"/>
                <a:ea typeface="+mn-ea"/>
                <a:cs typeface="+mn-cs"/>
              </a:rPr>
              <a:t>". En </a:t>
            </a:r>
            <a:r>
              <a:rPr lang="es-ES" sz="800" i="1" kern="1200" dirty="0" smtClean="0">
                <a:solidFill>
                  <a:schemeClr val="tx1"/>
                </a:solidFill>
                <a:effectLst/>
                <a:latin typeface="Gill Sans" charset="0"/>
                <a:ea typeface="+mn-ea"/>
                <a:cs typeface="+mn-cs"/>
              </a:rPr>
              <a:t>CE - Sardinas </a:t>
            </a:r>
            <a:r>
              <a:rPr lang="es-ES" sz="800" kern="1200" dirty="0" smtClean="0">
                <a:solidFill>
                  <a:schemeClr val="tx1"/>
                </a:solidFill>
                <a:effectLst/>
                <a:latin typeface="Gill Sans" charset="0"/>
                <a:ea typeface="+mn-ea"/>
                <a:cs typeface="+mn-cs"/>
              </a:rPr>
              <a:t>el </a:t>
            </a:r>
            <a:r>
              <a:rPr lang="es-ES" sz="800" kern="1200" dirty="0" err="1" smtClean="0">
                <a:solidFill>
                  <a:schemeClr val="tx1"/>
                </a:solidFill>
                <a:effectLst/>
                <a:latin typeface="Gill Sans" charset="0"/>
                <a:ea typeface="+mn-ea"/>
                <a:cs typeface="+mn-cs"/>
              </a:rPr>
              <a:t>Órgano</a:t>
            </a:r>
            <a:r>
              <a:rPr lang="es-ES" sz="800" kern="1200" dirty="0" smtClean="0">
                <a:solidFill>
                  <a:schemeClr val="tx1"/>
                </a:solidFill>
                <a:effectLst/>
                <a:latin typeface="Gill Sans" charset="0"/>
                <a:ea typeface="+mn-ea"/>
                <a:cs typeface="+mn-cs"/>
              </a:rPr>
              <a:t> de </a:t>
            </a:r>
            <a:r>
              <a:rPr lang="es-ES" sz="800" kern="1200" dirty="0" err="1" smtClean="0">
                <a:solidFill>
                  <a:schemeClr val="tx1"/>
                </a:solidFill>
                <a:effectLst/>
                <a:latin typeface="Gill Sans" charset="0"/>
                <a:ea typeface="+mn-ea"/>
                <a:cs typeface="+mn-cs"/>
              </a:rPr>
              <a:t>Apelación</a:t>
            </a:r>
            <a:r>
              <a:rPr lang="es-ES" sz="800" kern="1200" dirty="0" smtClean="0">
                <a:solidFill>
                  <a:schemeClr val="tx1"/>
                </a:solidFill>
                <a:effectLst/>
                <a:latin typeface="Gill Sans" charset="0"/>
                <a:ea typeface="+mn-ea"/>
                <a:cs typeface="+mn-cs"/>
              </a:rPr>
              <a:t> </a:t>
            </a:r>
            <a:r>
              <a:rPr lang="es-ES" sz="800" kern="1200" dirty="0" err="1" smtClean="0">
                <a:solidFill>
                  <a:schemeClr val="tx1"/>
                </a:solidFill>
                <a:effectLst/>
                <a:latin typeface="Gill Sans" charset="0"/>
                <a:ea typeface="+mn-ea"/>
                <a:cs typeface="+mn-cs"/>
              </a:rPr>
              <a:t>señalo</a:t>
            </a:r>
            <a:r>
              <a:rPr lang="es-ES" sz="800" kern="1200" dirty="0" smtClean="0">
                <a:solidFill>
                  <a:schemeClr val="tx1"/>
                </a:solidFill>
                <a:effectLst/>
                <a:latin typeface="Gill Sans" charset="0"/>
                <a:ea typeface="+mn-ea"/>
                <a:cs typeface="+mn-cs"/>
              </a:rPr>
              <a:t>́ que "debe existir una </a:t>
            </a:r>
            <a:r>
              <a:rPr lang="es-ES" sz="800" kern="1200" dirty="0" err="1" smtClean="0">
                <a:solidFill>
                  <a:schemeClr val="tx1"/>
                </a:solidFill>
                <a:effectLst/>
                <a:latin typeface="Gill Sans" charset="0"/>
                <a:ea typeface="+mn-ea"/>
                <a:cs typeface="+mn-cs"/>
              </a:rPr>
              <a:t>vinculación</a:t>
            </a:r>
            <a:r>
              <a:rPr lang="es-ES" sz="800" kern="1200" dirty="0" smtClean="0">
                <a:solidFill>
                  <a:schemeClr val="tx1"/>
                </a:solidFill>
                <a:effectLst/>
                <a:latin typeface="Gill Sans" charset="0"/>
                <a:ea typeface="+mn-ea"/>
                <a:cs typeface="+mn-cs"/>
              </a:rPr>
              <a:t> muy firme y muy estrecha entre dos cosas para que pueda decirse que una constituye 'la base de' la otra". En consecuencia, el </a:t>
            </a:r>
            <a:r>
              <a:rPr lang="es-ES" sz="800" kern="1200" dirty="0" err="1" smtClean="0">
                <a:solidFill>
                  <a:schemeClr val="tx1"/>
                </a:solidFill>
                <a:effectLst/>
                <a:latin typeface="Gill Sans" charset="0"/>
                <a:ea typeface="+mn-ea"/>
                <a:cs typeface="+mn-cs"/>
              </a:rPr>
              <a:t>Órgano</a:t>
            </a:r>
            <a:r>
              <a:rPr lang="es-ES" sz="800" kern="1200" dirty="0" smtClean="0">
                <a:solidFill>
                  <a:schemeClr val="tx1"/>
                </a:solidFill>
                <a:effectLst/>
                <a:latin typeface="Gill Sans" charset="0"/>
                <a:ea typeface="+mn-ea"/>
                <a:cs typeface="+mn-cs"/>
              </a:rPr>
              <a:t> de </a:t>
            </a:r>
            <a:r>
              <a:rPr lang="es-ES" sz="800" kern="1200" dirty="0" err="1" smtClean="0">
                <a:solidFill>
                  <a:schemeClr val="tx1"/>
                </a:solidFill>
                <a:effectLst/>
                <a:latin typeface="Gill Sans" charset="0"/>
                <a:ea typeface="+mn-ea"/>
                <a:cs typeface="+mn-cs"/>
              </a:rPr>
              <a:t>Apelación</a:t>
            </a:r>
            <a:r>
              <a:rPr lang="es-ES" sz="800" kern="1200" dirty="0" smtClean="0">
                <a:solidFill>
                  <a:schemeClr val="tx1"/>
                </a:solidFill>
                <a:effectLst/>
                <a:latin typeface="Gill Sans" charset="0"/>
                <a:ea typeface="+mn-ea"/>
                <a:cs typeface="+mn-cs"/>
              </a:rPr>
              <a:t> declaró que, cuando un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y la norma internacional pertinente se contradicen, no puede concluirse correctamente que la norma internacional ha sido utilizada "como base de[l]"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Como </a:t>
            </a:r>
            <a:r>
              <a:rPr lang="es-ES" sz="800" kern="1200" dirty="0" err="1" smtClean="0">
                <a:solidFill>
                  <a:schemeClr val="tx1"/>
                </a:solidFill>
                <a:effectLst/>
                <a:latin typeface="Gill Sans" charset="0"/>
                <a:ea typeface="+mn-ea"/>
                <a:cs typeface="+mn-cs"/>
              </a:rPr>
              <a:t>reconocio</a:t>
            </a:r>
            <a:r>
              <a:rPr lang="es-ES" sz="800" kern="1200" dirty="0" smtClean="0">
                <a:solidFill>
                  <a:schemeClr val="tx1"/>
                </a:solidFill>
                <a:effectLst/>
                <a:latin typeface="Gill Sans" charset="0"/>
                <a:ea typeface="+mn-ea"/>
                <a:cs typeface="+mn-cs"/>
              </a:rPr>
              <a:t>́ el </a:t>
            </a:r>
            <a:r>
              <a:rPr lang="es-ES" sz="800" kern="1200" dirty="0" err="1" smtClean="0">
                <a:solidFill>
                  <a:schemeClr val="tx1"/>
                </a:solidFill>
                <a:effectLst/>
                <a:latin typeface="Gill Sans" charset="0"/>
                <a:ea typeface="+mn-ea"/>
                <a:cs typeface="+mn-cs"/>
              </a:rPr>
              <a:t>Órgano</a:t>
            </a:r>
            <a:r>
              <a:rPr lang="es-ES" sz="800" kern="1200" dirty="0" smtClean="0">
                <a:solidFill>
                  <a:schemeClr val="tx1"/>
                </a:solidFill>
                <a:effectLst/>
                <a:latin typeface="Gill Sans" charset="0"/>
                <a:ea typeface="+mn-ea"/>
                <a:cs typeface="+mn-cs"/>
              </a:rPr>
              <a:t> de </a:t>
            </a:r>
            <a:r>
              <a:rPr lang="es-ES" sz="800" kern="1200" dirty="0" err="1" smtClean="0">
                <a:solidFill>
                  <a:schemeClr val="tx1"/>
                </a:solidFill>
                <a:effectLst/>
                <a:latin typeface="Gill Sans" charset="0"/>
                <a:ea typeface="+mn-ea"/>
                <a:cs typeface="+mn-cs"/>
              </a:rPr>
              <a:t>Apelación</a:t>
            </a:r>
            <a:r>
              <a:rPr lang="es-ES" sz="800" kern="1200" dirty="0" smtClean="0">
                <a:solidFill>
                  <a:schemeClr val="tx1"/>
                </a:solidFill>
                <a:effectLst/>
                <a:latin typeface="Gill Sans" charset="0"/>
                <a:ea typeface="+mn-ea"/>
                <a:cs typeface="+mn-cs"/>
              </a:rPr>
              <a:t> en </a:t>
            </a:r>
            <a:r>
              <a:rPr lang="es-ES" sz="800" i="1" kern="1200" dirty="0" smtClean="0">
                <a:solidFill>
                  <a:schemeClr val="tx1"/>
                </a:solidFill>
                <a:effectLst/>
                <a:latin typeface="Gill Sans" charset="0"/>
                <a:ea typeface="+mn-ea"/>
                <a:cs typeface="+mn-cs"/>
              </a:rPr>
              <a:t>CE - Sardinas </a:t>
            </a:r>
            <a:r>
              <a:rPr lang="es-ES" sz="800" kern="1200" dirty="0" smtClean="0">
                <a:solidFill>
                  <a:schemeClr val="tx1"/>
                </a:solidFill>
                <a:effectLst/>
                <a:latin typeface="Gill Sans" charset="0"/>
                <a:ea typeface="+mn-ea"/>
                <a:cs typeface="+mn-cs"/>
              </a:rPr>
              <a:t>la </a:t>
            </a:r>
            <a:r>
              <a:rPr lang="es-ES" sz="800" kern="1200" dirty="0" err="1" smtClean="0">
                <a:solidFill>
                  <a:schemeClr val="tx1"/>
                </a:solidFill>
                <a:effectLst/>
                <a:latin typeface="Gill Sans" charset="0"/>
                <a:ea typeface="+mn-ea"/>
                <a:cs typeface="+mn-cs"/>
              </a:rPr>
              <a:t>expresión</a:t>
            </a:r>
            <a:r>
              <a:rPr lang="es-ES" sz="800" kern="1200" dirty="0" smtClean="0">
                <a:solidFill>
                  <a:schemeClr val="tx1"/>
                </a:solidFill>
                <a:effectLst/>
                <a:latin typeface="Gill Sans" charset="0"/>
                <a:ea typeface="+mn-ea"/>
                <a:cs typeface="+mn-cs"/>
              </a:rPr>
              <a:t> "como base de" que figura en 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4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2 del Acuerdo OTC es similar al texto utilizado en 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1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3 del Acuerdo MSF.</a:t>
            </a:r>
          </a:p>
          <a:p>
            <a:pPr marL="0" marR="0" indent="0" algn="l" defTabSz="914400" rtl="0" eaLnBrk="1" fontAlgn="base" latinLnBrk="0" hangingPunct="1">
              <a:lnSpc>
                <a:spcPct val="100000"/>
              </a:lnSpc>
              <a:spcBef>
                <a:spcPct val="0"/>
              </a:spcBef>
              <a:spcAft>
                <a:spcPct val="0"/>
              </a:spcAft>
              <a:buClrTx/>
              <a:buSzTx/>
              <a:buFontTx/>
              <a:buNone/>
              <a:tabLst/>
              <a:defRPr/>
            </a:pPr>
            <a:endParaRPr lang="es-ES" sz="800" kern="1200" dirty="0" smtClean="0">
              <a:solidFill>
                <a:schemeClr val="tx1"/>
              </a:solidFill>
              <a:effectLst/>
              <a:latin typeface="Gill Sans" charset="0"/>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s-ES" sz="800" kern="1200" dirty="0" smtClean="0">
                <a:solidFill>
                  <a:schemeClr val="tx1"/>
                </a:solidFill>
                <a:effectLst/>
                <a:latin typeface="Gill Sans" charset="0"/>
                <a:ea typeface="+mn-ea"/>
                <a:cs typeface="+mn-cs"/>
              </a:rPr>
              <a:t>Sobre los elementos pertinentes</a:t>
            </a:r>
            <a:r>
              <a:rPr lang="es-ES" sz="800" kern="1200" baseline="0" dirty="0" smtClean="0">
                <a:solidFill>
                  <a:schemeClr val="tx1"/>
                </a:solidFill>
                <a:effectLst/>
                <a:latin typeface="Gill Sans" charset="0"/>
                <a:ea typeface="+mn-ea"/>
                <a:cs typeface="+mn-cs"/>
              </a:rPr>
              <a:t> véase AB CE-Sardinas para. 250.</a:t>
            </a:r>
            <a:endParaRPr lang="es-ES" dirty="0" smtClean="0"/>
          </a:p>
          <a:p>
            <a:endParaRPr lang="en-US" dirty="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16</a:t>
            </a:fld>
            <a:endParaRPr lang="en-US"/>
          </a:p>
        </p:txBody>
      </p:sp>
    </p:spTree>
    <p:extLst>
      <p:ext uri="{BB962C8B-B14F-4D97-AF65-F5344CB8AC3E}">
        <p14:creationId xmlns:p14="http://schemas.microsoft.com/office/powerpoint/2010/main" val="1962562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V</a:t>
            </a:r>
            <a:r>
              <a:rPr lang="es-ES" dirty="0" err="1" smtClean="0"/>
              <a:t>éase</a:t>
            </a:r>
            <a:r>
              <a:rPr lang="es-ES" baseline="0" dirty="0" smtClean="0"/>
              <a:t> AB CE-Sardinas. </a:t>
            </a:r>
          </a:p>
          <a:p>
            <a:pPr marL="0" marR="0" indent="0" algn="l" defTabSz="914400" rtl="0" eaLnBrk="1" fontAlgn="base" latinLnBrk="0" hangingPunct="1">
              <a:lnSpc>
                <a:spcPct val="100000"/>
              </a:lnSpc>
              <a:spcBef>
                <a:spcPct val="0"/>
              </a:spcBef>
              <a:spcAft>
                <a:spcPct val="0"/>
              </a:spcAft>
              <a:buClrTx/>
              <a:buSzTx/>
              <a:buFontTx/>
              <a:buNone/>
              <a:tabLst/>
              <a:defRPr/>
            </a:pPr>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baseline="0" dirty="0" smtClean="0"/>
              <a:t>Para. 274 “</a:t>
            </a:r>
            <a:r>
              <a:rPr lang="is-IS" baseline="0" dirty="0" smtClean="0"/>
              <a:t>… </a:t>
            </a:r>
            <a:r>
              <a:rPr lang="es-ES_tradnl" sz="800" kern="1200" dirty="0" smtClean="0">
                <a:solidFill>
                  <a:schemeClr val="tx1"/>
                </a:solidFill>
                <a:effectLst/>
                <a:latin typeface="Gill Sans" charset="0"/>
                <a:ea typeface="+mn-ea"/>
                <a:cs typeface="+mn-cs"/>
              </a:rPr>
              <a:t>De este modo, con arreglo al </a:t>
            </a:r>
            <a:r>
              <a:rPr lang="es-ES_tradnl" sz="800" i="1" kern="1200" dirty="0" smtClean="0">
                <a:solidFill>
                  <a:schemeClr val="tx1"/>
                </a:solidFill>
                <a:effectLst/>
                <a:latin typeface="Gill Sans" charset="0"/>
                <a:ea typeface="+mn-ea"/>
                <a:cs typeface="+mn-cs"/>
              </a:rPr>
              <a:t>Acuerdo MSF</a:t>
            </a:r>
            <a:r>
              <a:rPr lang="es-ES_tradnl" sz="800" kern="1200" dirty="0" smtClean="0">
                <a:solidFill>
                  <a:schemeClr val="tx1"/>
                </a:solidFill>
                <a:effectLst/>
                <a:latin typeface="Gill Sans" charset="0"/>
                <a:ea typeface="+mn-ea"/>
                <a:cs typeface="+mn-cs"/>
              </a:rPr>
              <a:t>, está permitido apartarse de una norma internacional en circunstancias en que esa norma sea ineficaz para lograr el objetivo de la medida en </a:t>
            </a:r>
            <a:r>
              <a:rPr lang="es-ES_tradnl" sz="800" kern="1200" dirty="0" err="1" smtClean="0">
                <a:solidFill>
                  <a:schemeClr val="tx1"/>
                </a:solidFill>
                <a:effectLst/>
                <a:latin typeface="Gill Sans" charset="0"/>
                <a:ea typeface="+mn-ea"/>
                <a:cs typeface="+mn-cs"/>
              </a:rPr>
              <a:t>cuestión</a:t>
            </a:r>
            <a:r>
              <a:rPr lang="es-ES_tradnl" sz="800" kern="1200" dirty="0" smtClean="0">
                <a:solidFill>
                  <a:schemeClr val="tx1"/>
                </a:solidFill>
                <a:effectLst/>
                <a:latin typeface="Gill Sans" charset="0"/>
                <a:ea typeface="+mn-ea"/>
                <a:cs typeface="+mn-cs"/>
              </a:rPr>
              <a:t>. Del mismo modo, con arreglo al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4 del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2 del </a:t>
            </a:r>
            <a:r>
              <a:rPr lang="es-ES_tradnl" sz="800" i="1" kern="1200" dirty="0" smtClean="0">
                <a:solidFill>
                  <a:schemeClr val="tx1"/>
                </a:solidFill>
                <a:effectLst/>
                <a:latin typeface="Gill Sans" charset="0"/>
                <a:ea typeface="+mn-ea"/>
                <a:cs typeface="+mn-cs"/>
              </a:rPr>
              <a:t>Acuerdo OTC</a:t>
            </a:r>
            <a:r>
              <a:rPr lang="es-ES_tradnl" sz="800" kern="1200" dirty="0" smtClean="0">
                <a:solidFill>
                  <a:schemeClr val="tx1"/>
                </a:solidFill>
                <a:effectLst/>
                <a:latin typeface="Gill Sans" charset="0"/>
                <a:ea typeface="+mn-ea"/>
                <a:cs typeface="+mn-cs"/>
              </a:rPr>
              <a:t>, </a:t>
            </a:r>
            <a:r>
              <a:rPr lang="es-ES_tradnl" sz="800" b="1" kern="1200" dirty="0" smtClean="0">
                <a:solidFill>
                  <a:schemeClr val="tx1"/>
                </a:solidFill>
                <a:effectLst/>
                <a:latin typeface="Gill Sans" charset="0"/>
                <a:ea typeface="+mn-ea"/>
                <a:cs typeface="+mn-cs"/>
              </a:rPr>
              <a:t>los Miembros pueden apartarse de una norma internacional pertinente en caso de que sea "un medio ineficaz o inapropiado para el logro de los objetivos </a:t>
            </a:r>
            <a:r>
              <a:rPr lang="es-ES_tradnl" sz="800" b="1" kern="1200" dirty="0" err="1" smtClean="0">
                <a:solidFill>
                  <a:schemeClr val="tx1"/>
                </a:solidFill>
                <a:effectLst/>
                <a:latin typeface="Gill Sans" charset="0"/>
                <a:ea typeface="+mn-ea"/>
                <a:cs typeface="+mn-cs"/>
              </a:rPr>
              <a:t>legítimos</a:t>
            </a:r>
            <a:r>
              <a:rPr lang="es-ES_tradnl" sz="800" b="1" kern="1200" dirty="0" smtClean="0">
                <a:solidFill>
                  <a:schemeClr val="tx1"/>
                </a:solidFill>
                <a:effectLst/>
                <a:latin typeface="Gill Sans" charset="0"/>
                <a:ea typeface="+mn-ea"/>
                <a:cs typeface="+mn-cs"/>
              </a:rPr>
              <a:t> perseguidos" por ese Miembro por medio del reglamento </a:t>
            </a:r>
            <a:r>
              <a:rPr lang="es-ES_tradnl" sz="800" b="1" kern="1200" dirty="0" err="1" smtClean="0">
                <a:solidFill>
                  <a:schemeClr val="tx1"/>
                </a:solidFill>
                <a:effectLst/>
                <a:latin typeface="Gill Sans" charset="0"/>
                <a:ea typeface="+mn-ea"/>
                <a:cs typeface="+mn-cs"/>
              </a:rPr>
              <a:t>técnico</a:t>
            </a:r>
            <a:r>
              <a:rPr lang="es-ES_tradnl" sz="800" b="1" kern="1200" dirty="0" smtClean="0">
                <a:solidFill>
                  <a:schemeClr val="tx1"/>
                </a:solidFill>
                <a:effectLst/>
                <a:latin typeface="Gill Sans" charset="0"/>
                <a:ea typeface="+mn-ea"/>
                <a:cs typeface="+mn-cs"/>
              </a:rPr>
              <a:t>”</a:t>
            </a:r>
            <a:r>
              <a:rPr lang="es-ES_tradnl" sz="800" kern="1200" dirty="0" smtClean="0">
                <a:solidFill>
                  <a:schemeClr val="tx1"/>
                </a:solidFill>
                <a:effectLst/>
                <a:latin typeface="Gill Sans" charset="0"/>
                <a:ea typeface="+mn-ea"/>
                <a:cs typeface="+mn-cs"/>
              </a:rPr>
              <a:t>.</a:t>
            </a:r>
          </a:p>
          <a:p>
            <a:pPr marL="0" marR="0" indent="0" algn="l" defTabSz="914400" rtl="0" eaLnBrk="1" fontAlgn="base" latinLnBrk="0" hangingPunct="1">
              <a:lnSpc>
                <a:spcPct val="100000"/>
              </a:lnSpc>
              <a:spcBef>
                <a:spcPct val="0"/>
              </a:spcBef>
              <a:spcAft>
                <a:spcPct val="0"/>
              </a:spcAft>
              <a:buClrTx/>
              <a:buSzTx/>
              <a:buFontTx/>
              <a:buNone/>
              <a:tabLst/>
              <a:defRPr/>
            </a:pPr>
            <a:endParaRPr lang="es-ES_tradnl" sz="800" kern="1200" dirty="0" smtClean="0">
              <a:solidFill>
                <a:schemeClr val="tx1"/>
              </a:solidFill>
              <a:effectLst/>
              <a:latin typeface="Gill Sans" charset="0"/>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s-ES_tradnl" sz="800" kern="1200" dirty="0" smtClean="0">
                <a:solidFill>
                  <a:schemeClr val="tx1"/>
                </a:solidFill>
                <a:effectLst/>
                <a:latin typeface="Gill Sans" charset="0"/>
                <a:ea typeface="+mn-ea"/>
                <a:cs typeface="+mn-cs"/>
              </a:rPr>
              <a:t>Para.</a:t>
            </a:r>
            <a:r>
              <a:rPr lang="es-ES_tradnl" sz="800" kern="1200" baseline="0" dirty="0" smtClean="0">
                <a:solidFill>
                  <a:schemeClr val="tx1"/>
                </a:solidFill>
                <a:effectLst/>
                <a:latin typeface="Gill Sans" charset="0"/>
                <a:ea typeface="+mn-ea"/>
                <a:cs typeface="+mn-cs"/>
              </a:rPr>
              <a:t> 285</a:t>
            </a:r>
            <a:r>
              <a:rPr lang="es-ES_tradnl" sz="800" kern="1200" dirty="0" smtClean="0">
                <a:solidFill>
                  <a:schemeClr val="tx1"/>
                </a:solidFill>
                <a:effectLst/>
                <a:latin typeface="Gill Sans" charset="0"/>
                <a:ea typeface="+mn-ea"/>
                <a:cs typeface="+mn-cs"/>
              </a:rPr>
              <a:t>. La </a:t>
            </a:r>
            <a:r>
              <a:rPr lang="es-ES_tradnl" sz="800" kern="1200" dirty="0" err="1" smtClean="0">
                <a:solidFill>
                  <a:schemeClr val="tx1"/>
                </a:solidFill>
                <a:effectLst/>
                <a:latin typeface="Gill Sans" charset="0"/>
                <a:ea typeface="+mn-ea"/>
                <a:cs typeface="+mn-cs"/>
              </a:rPr>
              <a:t>interpretación</a:t>
            </a:r>
            <a:r>
              <a:rPr lang="es-ES_tradnl" sz="800" kern="1200" dirty="0" smtClean="0">
                <a:solidFill>
                  <a:schemeClr val="tx1"/>
                </a:solidFill>
                <a:effectLst/>
                <a:latin typeface="Gill Sans" charset="0"/>
                <a:ea typeface="+mn-ea"/>
                <a:cs typeface="+mn-cs"/>
              </a:rPr>
              <a:t> de la segunda parte del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4 del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2 plantea dos problemas: en primer lugar, el significado de la </a:t>
            </a:r>
            <a:r>
              <a:rPr lang="es-ES_tradnl" sz="800" kern="1200" dirty="0" err="1" smtClean="0">
                <a:solidFill>
                  <a:schemeClr val="tx1"/>
                </a:solidFill>
                <a:effectLst/>
                <a:latin typeface="Gill Sans" charset="0"/>
                <a:ea typeface="+mn-ea"/>
                <a:cs typeface="+mn-cs"/>
              </a:rPr>
              <a:t>expresión</a:t>
            </a:r>
            <a:r>
              <a:rPr lang="es-ES_tradnl" sz="800" kern="1200" dirty="0" smtClean="0">
                <a:solidFill>
                  <a:schemeClr val="tx1"/>
                </a:solidFill>
                <a:effectLst/>
                <a:latin typeface="Gill Sans" charset="0"/>
                <a:ea typeface="+mn-ea"/>
                <a:cs typeface="+mn-cs"/>
              </a:rPr>
              <a:t> "un medio ineficaz o inapropiado"; en segundo lugar, el significado de la </a:t>
            </a:r>
            <a:r>
              <a:rPr lang="es-ES_tradnl" sz="800" kern="1200" dirty="0" err="1" smtClean="0">
                <a:solidFill>
                  <a:schemeClr val="tx1"/>
                </a:solidFill>
                <a:effectLst/>
                <a:latin typeface="Gill Sans" charset="0"/>
                <a:ea typeface="+mn-ea"/>
                <a:cs typeface="+mn-cs"/>
              </a:rPr>
              <a:t>expresión</a:t>
            </a:r>
            <a:r>
              <a:rPr lang="es-ES_tradnl" sz="800" kern="1200" dirty="0" smtClean="0">
                <a:solidFill>
                  <a:schemeClr val="tx1"/>
                </a:solidFill>
                <a:effectLst/>
                <a:latin typeface="Gill Sans" charset="0"/>
                <a:ea typeface="+mn-ea"/>
                <a:cs typeface="+mn-cs"/>
              </a:rPr>
              <a:t> "objetivos </a:t>
            </a:r>
            <a:r>
              <a:rPr lang="es-ES_tradnl" sz="800" kern="1200" dirty="0" err="1" smtClean="0">
                <a:solidFill>
                  <a:schemeClr val="tx1"/>
                </a:solidFill>
                <a:effectLst/>
                <a:latin typeface="Gill Sans" charset="0"/>
                <a:ea typeface="+mn-ea"/>
                <a:cs typeface="+mn-cs"/>
              </a:rPr>
              <a:t>legítimos</a:t>
            </a:r>
            <a:r>
              <a:rPr lang="es-ES_tradnl" sz="800" kern="1200" dirty="0" smtClean="0">
                <a:solidFill>
                  <a:schemeClr val="tx1"/>
                </a:solidFill>
                <a:effectLst/>
                <a:latin typeface="Gill Sans" charset="0"/>
                <a:ea typeface="+mn-ea"/>
                <a:cs typeface="+mn-cs"/>
              </a:rPr>
              <a:t>". En cuanto a lo primero, ya hemos </a:t>
            </a:r>
            <a:r>
              <a:rPr lang="es-ES_tradnl" sz="800" kern="1200" dirty="0" err="1" smtClean="0">
                <a:solidFill>
                  <a:schemeClr val="tx1"/>
                </a:solidFill>
                <a:effectLst/>
                <a:latin typeface="Gill Sans" charset="0"/>
                <a:ea typeface="+mn-ea"/>
                <a:cs typeface="+mn-cs"/>
              </a:rPr>
              <a:t>señalado</a:t>
            </a:r>
            <a:r>
              <a:rPr lang="es-ES_tradnl" sz="800" kern="1200" dirty="0" smtClean="0">
                <a:solidFill>
                  <a:schemeClr val="tx1"/>
                </a:solidFill>
                <a:effectLst/>
                <a:latin typeface="Gill Sans" charset="0"/>
                <a:ea typeface="+mn-ea"/>
                <a:cs typeface="+mn-cs"/>
              </a:rPr>
              <a:t> antes el criterio del Grupo Especial de que la </a:t>
            </a:r>
            <a:r>
              <a:rPr lang="es-ES_tradnl" sz="800" kern="1200" dirty="0" err="1" smtClean="0">
                <a:solidFill>
                  <a:schemeClr val="tx1"/>
                </a:solidFill>
                <a:effectLst/>
                <a:latin typeface="Gill Sans" charset="0"/>
                <a:ea typeface="+mn-ea"/>
                <a:cs typeface="+mn-cs"/>
              </a:rPr>
              <a:t>expresión</a:t>
            </a:r>
            <a:r>
              <a:rPr lang="es-ES_tradnl" sz="800" kern="1200" dirty="0" smtClean="0">
                <a:solidFill>
                  <a:schemeClr val="tx1"/>
                </a:solidFill>
                <a:effectLst/>
                <a:latin typeface="Gill Sans" charset="0"/>
                <a:ea typeface="+mn-ea"/>
                <a:cs typeface="+mn-cs"/>
              </a:rPr>
              <a:t> "un medio ineficaz o inapropiado" se refiere a dos cuestiones -la relativa a la </a:t>
            </a:r>
            <a:r>
              <a:rPr lang="es-ES_tradnl" sz="800" i="1" kern="1200" dirty="0" smtClean="0">
                <a:solidFill>
                  <a:schemeClr val="tx1"/>
                </a:solidFill>
                <a:effectLst/>
                <a:latin typeface="Gill Sans" charset="0"/>
                <a:ea typeface="+mn-ea"/>
                <a:cs typeface="+mn-cs"/>
              </a:rPr>
              <a:t>eficacia </a:t>
            </a:r>
            <a:r>
              <a:rPr lang="es-ES_tradnl" sz="800" kern="1200" dirty="0" smtClean="0">
                <a:solidFill>
                  <a:schemeClr val="tx1"/>
                </a:solidFill>
                <a:effectLst/>
                <a:latin typeface="Gill Sans" charset="0"/>
                <a:ea typeface="+mn-ea"/>
                <a:cs typeface="+mn-cs"/>
              </a:rPr>
              <a:t>de la medida y la </a:t>
            </a:r>
            <a:r>
              <a:rPr lang="es-ES_tradnl" sz="800" kern="1200" dirty="0" err="1" smtClean="0">
                <a:solidFill>
                  <a:schemeClr val="tx1"/>
                </a:solidFill>
                <a:effectLst/>
                <a:latin typeface="Gill Sans" charset="0"/>
                <a:ea typeface="+mn-ea"/>
                <a:cs typeface="+mn-cs"/>
              </a:rPr>
              <a:t>cuestión</a:t>
            </a:r>
            <a:r>
              <a:rPr lang="es-ES_tradnl" sz="800" kern="1200" dirty="0" smtClean="0">
                <a:solidFill>
                  <a:schemeClr val="tx1"/>
                </a:solidFill>
                <a:effectLst/>
                <a:latin typeface="Gill Sans" charset="0"/>
                <a:ea typeface="+mn-ea"/>
                <a:cs typeface="+mn-cs"/>
              </a:rPr>
              <a:t> de si es o no </a:t>
            </a:r>
            <a:r>
              <a:rPr lang="es-ES_tradnl" sz="800" i="1" kern="1200" dirty="0" smtClean="0">
                <a:solidFill>
                  <a:schemeClr val="tx1"/>
                </a:solidFill>
                <a:effectLst/>
                <a:latin typeface="Gill Sans" charset="0"/>
                <a:ea typeface="+mn-ea"/>
                <a:cs typeface="+mn-cs"/>
              </a:rPr>
              <a:t>apropiada</a:t>
            </a:r>
            <a:r>
              <a:rPr lang="es-ES_tradnl" sz="800" kern="1200" dirty="0" smtClean="0">
                <a:solidFill>
                  <a:schemeClr val="tx1"/>
                </a:solidFill>
                <a:effectLst/>
                <a:latin typeface="Gill Sans" charset="0"/>
                <a:ea typeface="+mn-ea"/>
                <a:cs typeface="+mn-cs"/>
              </a:rPr>
              <a:t>- y que estas dos cuestiones, aunque se relacionan estrechamente, son de naturaleza diferente. </a:t>
            </a:r>
          </a:p>
          <a:p>
            <a:pPr marL="0" marR="0" indent="0" algn="l" defTabSz="914400" rtl="0" eaLnBrk="1" fontAlgn="base" latinLnBrk="0" hangingPunct="1">
              <a:lnSpc>
                <a:spcPct val="100000"/>
              </a:lnSpc>
              <a:spcBef>
                <a:spcPct val="0"/>
              </a:spcBef>
              <a:spcAft>
                <a:spcPct val="0"/>
              </a:spcAft>
              <a:buClrTx/>
              <a:buSzTx/>
              <a:buFontTx/>
              <a:buNone/>
              <a:tabLst/>
              <a:defRPr/>
            </a:pPr>
            <a:r>
              <a:rPr lang="is-IS" sz="800" kern="1200" dirty="0" smtClean="0">
                <a:solidFill>
                  <a:schemeClr val="tx1"/>
                </a:solidFill>
                <a:effectLst/>
                <a:latin typeface="Gill Sans" charset="0"/>
                <a:ea typeface="+mn-ea"/>
                <a:cs typeface="+mn-cs"/>
              </a:rPr>
              <a:t>….</a:t>
            </a:r>
          </a:p>
          <a:p>
            <a:pPr marL="0" marR="0" indent="0" algn="l" defTabSz="914400" rtl="0" eaLnBrk="1" fontAlgn="base" latinLnBrk="0" hangingPunct="1">
              <a:lnSpc>
                <a:spcPct val="100000"/>
              </a:lnSpc>
              <a:spcBef>
                <a:spcPct val="0"/>
              </a:spcBef>
              <a:spcAft>
                <a:spcPct val="0"/>
              </a:spcAft>
              <a:buClrTx/>
              <a:buSzTx/>
              <a:buFontTx/>
              <a:buNone/>
              <a:tabLst/>
              <a:defRPr/>
            </a:pPr>
            <a:endParaRPr lang="is-IS" sz="800" kern="1200" dirty="0" smtClean="0">
              <a:solidFill>
                <a:schemeClr val="tx1"/>
              </a:solidFill>
              <a:effectLst/>
              <a:latin typeface="Gill Sans" charset="0"/>
              <a:ea typeface="+mn-ea"/>
              <a:cs typeface="+mn-cs"/>
            </a:endParaRPr>
          </a:p>
          <a:p>
            <a:pPr lvl="1"/>
            <a:r>
              <a:rPr lang="es-ES_tradnl" sz="800" kern="1200" dirty="0" smtClean="0">
                <a:solidFill>
                  <a:schemeClr val="tx1"/>
                </a:solidFill>
                <a:effectLst/>
                <a:latin typeface="Gill Sans" charset="0"/>
                <a:ea typeface="+mn-ea"/>
                <a:cs typeface="+mn-cs"/>
              </a:rPr>
              <a:t>En consecuencia, en el contexto del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4 del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2 un medio ineficaz significa un medio que no cumple la </a:t>
            </a:r>
            <a:r>
              <a:rPr lang="es-ES_tradnl" sz="800" kern="1200" dirty="0" err="1" smtClean="0">
                <a:solidFill>
                  <a:schemeClr val="tx1"/>
                </a:solidFill>
                <a:effectLst/>
                <a:latin typeface="Gill Sans" charset="0"/>
                <a:ea typeface="+mn-ea"/>
                <a:cs typeface="+mn-cs"/>
              </a:rPr>
              <a:t>función</a:t>
            </a:r>
            <a:r>
              <a:rPr lang="es-ES_tradnl" sz="800" kern="1200" dirty="0" smtClean="0">
                <a:solidFill>
                  <a:schemeClr val="tx1"/>
                </a:solidFill>
                <a:effectLst/>
                <a:latin typeface="Gill Sans" charset="0"/>
                <a:ea typeface="+mn-ea"/>
                <a:cs typeface="+mn-cs"/>
              </a:rPr>
              <a:t> necesaria para alcanzar el objetivo </a:t>
            </a:r>
            <a:r>
              <a:rPr lang="es-ES_tradnl" sz="800" kern="1200" dirty="0" err="1" smtClean="0">
                <a:solidFill>
                  <a:schemeClr val="tx1"/>
                </a:solidFill>
                <a:effectLst/>
                <a:latin typeface="Gill Sans" charset="0"/>
                <a:ea typeface="+mn-ea"/>
                <a:cs typeface="+mn-cs"/>
              </a:rPr>
              <a:t>legítimo</a:t>
            </a:r>
            <a:r>
              <a:rPr lang="es-ES_tradnl" sz="800" kern="1200" dirty="0" smtClean="0">
                <a:solidFill>
                  <a:schemeClr val="tx1"/>
                </a:solidFill>
                <a:effectLst/>
                <a:latin typeface="Gill Sans" charset="0"/>
                <a:ea typeface="+mn-ea"/>
                <a:cs typeface="+mn-cs"/>
              </a:rPr>
              <a:t> perseguido, mientras que un medio es inapropiado cuando no es especialmente </a:t>
            </a:r>
            <a:r>
              <a:rPr lang="es-ES_tradnl" sz="800" kern="1200" dirty="0" err="1" smtClean="0">
                <a:solidFill>
                  <a:schemeClr val="tx1"/>
                </a:solidFill>
                <a:effectLst/>
                <a:latin typeface="Gill Sans" charset="0"/>
                <a:ea typeface="+mn-ea"/>
                <a:cs typeface="+mn-cs"/>
              </a:rPr>
              <a:t>idóneo</a:t>
            </a:r>
            <a:r>
              <a:rPr lang="es-ES_tradnl" sz="800" kern="1200" dirty="0" smtClean="0">
                <a:solidFill>
                  <a:schemeClr val="tx1"/>
                </a:solidFill>
                <a:effectLst/>
                <a:latin typeface="Gill Sans" charset="0"/>
                <a:ea typeface="+mn-ea"/>
                <a:cs typeface="+mn-cs"/>
              </a:rPr>
              <a:t> para el logro de ese objetivo. ... La </a:t>
            </a:r>
            <a:r>
              <a:rPr lang="es-ES_tradnl" sz="800" kern="1200" dirty="0" err="1" smtClean="0">
                <a:solidFill>
                  <a:schemeClr val="tx1"/>
                </a:solidFill>
                <a:effectLst/>
                <a:latin typeface="Gill Sans" charset="0"/>
                <a:ea typeface="+mn-ea"/>
                <a:cs typeface="+mn-cs"/>
              </a:rPr>
              <a:t>cuestión</a:t>
            </a:r>
            <a:r>
              <a:rPr lang="es-ES_tradnl" sz="800" kern="1200" dirty="0" smtClean="0">
                <a:solidFill>
                  <a:schemeClr val="tx1"/>
                </a:solidFill>
                <a:effectLst/>
                <a:latin typeface="Gill Sans" charset="0"/>
                <a:ea typeface="+mn-ea"/>
                <a:cs typeface="+mn-cs"/>
              </a:rPr>
              <a:t> de la eficacia se refiere a los </a:t>
            </a:r>
            <a:r>
              <a:rPr lang="es-ES_tradnl" sz="800" i="1" kern="1200" dirty="0" smtClean="0">
                <a:solidFill>
                  <a:schemeClr val="tx1"/>
                </a:solidFill>
                <a:effectLst/>
                <a:latin typeface="Gill Sans" charset="0"/>
                <a:ea typeface="+mn-ea"/>
                <a:cs typeface="+mn-cs"/>
              </a:rPr>
              <a:t>resultados </a:t>
            </a:r>
            <a:r>
              <a:rPr lang="es-ES_tradnl" sz="800" kern="1200" dirty="0" smtClean="0">
                <a:solidFill>
                  <a:schemeClr val="tx1"/>
                </a:solidFill>
                <a:effectLst/>
                <a:latin typeface="Gill Sans" charset="0"/>
                <a:ea typeface="+mn-ea"/>
                <a:cs typeface="+mn-cs"/>
              </a:rPr>
              <a:t>de los medios utilizados, mientras que el </a:t>
            </a:r>
            <a:r>
              <a:rPr lang="es-ES_tradnl" sz="800" kern="1200" dirty="0" err="1" smtClean="0">
                <a:solidFill>
                  <a:schemeClr val="tx1"/>
                </a:solidFill>
                <a:effectLst/>
                <a:latin typeface="Gill Sans" charset="0"/>
                <a:ea typeface="+mn-ea"/>
                <a:cs typeface="+mn-cs"/>
              </a:rPr>
              <a:t>carácter</a:t>
            </a:r>
            <a:r>
              <a:rPr lang="es-ES_tradnl" sz="800" kern="1200" dirty="0" smtClean="0">
                <a:solidFill>
                  <a:schemeClr val="tx1"/>
                </a:solidFill>
                <a:effectLst/>
                <a:latin typeface="Gill Sans" charset="0"/>
                <a:ea typeface="+mn-ea"/>
                <a:cs typeface="+mn-cs"/>
              </a:rPr>
              <a:t> de apropiado </a:t>
            </a:r>
            <a:r>
              <a:rPr lang="es-ES_tradnl" sz="800" kern="1200" dirty="0" err="1" smtClean="0">
                <a:solidFill>
                  <a:schemeClr val="tx1"/>
                </a:solidFill>
                <a:effectLst/>
                <a:latin typeface="Gill Sans" charset="0"/>
                <a:ea typeface="+mn-ea"/>
                <a:cs typeface="+mn-cs"/>
              </a:rPr>
              <a:t>atañe</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más</a:t>
            </a:r>
            <a:r>
              <a:rPr lang="es-ES_tradnl" sz="800" kern="1200" dirty="0" smtClean="0">
                <a:solidFill>
                  <a:schemeClr val="tx1"/>
                </a:solidFill>
                <a:effectLst/>
                <a:latin typeface="Gill Sans" charset="0"/>
                <a:ea typeface="+mn-ea"/>
                <a:cs typeface="+mn-cs"/>
              </a:rPr>
              <a:t> bien a la </a:t>
            </a:r>
            <a:r>
              <a:rPr lang="es-ES_tradnl" sz="800" i="1" kern="1200" dirty="0" smtClean="0">
                <a:solidFill>
                  <a:schemeClr val="tx1"/>
                </a:solidFill>
                <a:effectLst/>
                <a:latin typeface="Gill Sans" charset="0"/>
                <a:ea typeface="+mn-ea"/>
                <a:cs typeface="+mn-cs"/>
              </a:rPr>
              <a:t>naturaleza </a:t>
            </a:r>
            <a:r>
              <a:rPr lang="es-ES_tradnl" sz="800" kern="1200" dirty="0" smtClean="0">
                <a:solidFill>
                  <a:schemeClr val="tx1"/>
                </a:solidFill>
                <a:effectLst/>
                <a:latin typeface="Gill Sans" charset="0"/>
                <a:ea typeface="+mn-ea"/>
                <a:cs typeface="+mn-cs"/>
              </a:rPr>
              <a:t>de esos medios.207 (las cursivas figuran en el original) </a:t>
            </a:r>
            <a:endParaRPr lang="es-ES_tradnl" dirty="0" smtClean="0"/>
          </a:p>
          <a:p>
            <a:endParaRPr lang="es-ES_tradnl" sz="800" kern="1200" dirty="0" smtClean="0">
              <a:solidFill>
                <a:schemeClr val="tx1"/>
              </a:solidFill>
              <a:effectLst/>
              <a:latin typeface="Gill Sans" charset="0"/>
              <a:ea typeface="+mn-ea"/>
              <a:cs typeface="+mn-cs"/>
            </a:endParaRPr>
          </a:p>
          <a:p>
            <a:r>
              <a:rPr lang="es-ES_tradnl" sz="800" kern="1200" dirty="0" smtClean="0">
                <a:solidFill>
                  <a:schemeClr val="tx1"/>
                </a:solidFill>
                <a:effectLst/>
                <a:latin typeface="Gill Sans" charset="0"/>
                <a:ea typeface="+mn-ea"/>
                <a:cs typeface="+mn-cs"/>
              </a:rPr>
              <a:t>Estamos de acuerdo con la </a:t>
            </a:r>
            <a:r>
              <a:rPr lang="es-ES_tradnl" sz="800" kern="1200" dirty="0" err="1" smtClean="0">
                <a:solidFill>
                  <a:schemeClr val="tx1"/>
                </a:solidFill>
                <a:effectLst/>
                <a:latin typeface="Gill Sans" charset="0"/>
                <a:ea typeface="+mn-ea"/>
                <a:cs typeface="+mn-cs"/>
              </a:rPr>
              <a:t>interpretación</a:t>
            </a:r>
            <a:r>
              <a:rPr lang="es-ES_tradnl" sz="800" kern="1200" dirty="0" smtClean="0">
                <a:solidFill>
                  <a:schemeClr val="tx1"/>
                </a:solidFill>
                <a:effectLst/>
                <a:latin typeface="Gill Sans" charset="0"/>
                <a:ea typeface="+mn-ea"/>
                <a:cs typeface="+mn-cs"/>
              </a:rPr>
              <a:t> del Grupo Especial”. </a:t>
            </a:r>
            <a:endParaRPr lang="es-ES_tradnl"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s-ES_tradnl"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_tradnl" sz="800" kern="1200" dirty="0" smtClean="0">
                <a:solidFill>
                  <a:schemeClr val="tx1"/>
                </a:solidFill>
                <a:effectLst/>
                <a:latin typeface="Gill Sans" charset="0"/>
                <a:ea typeface="+mn-ea"/>
                <a:cs typeface="+mn-cs"/>
              </a:rPr>
              <a:t> 286. En cuanto a la segunda </a:t>
            </a:r>
            <a:r>
              <a:rPr lang="es-ES_tradnl" sz="800" kern="1200" dirty="0" err="1" smtClean="0">
                <a:solidFill>
                  <a:schemeClr val="tx1"/>
                </a:solidFill>
                <a:effectLst/>
                <a:latin typeface="Gill Sans" charset="0"/>
                <a:ea typeface="+mn-ea"/>
                <a:cs typeface="+mn-cs"/>
              </a:rPr>
              <a:t>cuestión</a:t>
            </a:r>
            <a:r>
              <a:rPr lang="es-ES_tradnl" sz="800" kern="1200" dirty="0" smtClean="0">
                <a:solidFill>
                  <a:schemeClr val="tx1"/>
                </a:solidFill>
                <a:effectLst/>
                <a:latin typeface="Gill Sans" charset="0"/>
                <a:ea typeface="+mn-ea"/>
                <a:cs typeface="+mn-cs"/>
              </a:rPr>
              <a:t>, estimamos que el Grupo Especial </a:t>
            </a:r>
            <a:r>
              <a:rPr lang="es-ES_tradnl" sz="800" kern="1200" dirty="0" err="1" smtClean="0">
                <a:solidFill>
                  <a:schemeClr val="tx1"/>
                </a:solidFill>
                <a:effectLst/>
                <a:latin typeface="Gill Sans" charset="0"/>
                <a:ea typeface="+mn-ea"/>
                <a:cs typeface="+mn-cs"/>
              </a:rPr>
              <a:t>también</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acerto</a:t>
            </a:r>
            <a:r>
              <a:rPr lang="es-ES_tradnl" sz="800" kern="1200" dirty="0" smtClean="0">
                <a:solidFill>
                  <a:schemeClr val="tx1"/>
                </a:solidFill>
                <a:effectLst/>
                <a:latin typeface="Gill Sans" charset="0"/>
                <a:ea typeface="+mn-ea"/>
                <a:cs typeface="+mn-cs"/>
              </a:rPr>
              <a:t>́ al llegar a la </a:t>
            </a:r>
            <a:r>
              <a:rPr lang="es-ES_tradnl" sz="800" kern="1200" dirty="0" err="1" smtClean="0">
                <a:solidFill>
                  <a:schemeClr val="tx1"/>
                </a:solidFill>
                <a:effectLst/>
                <a:latin typeface="Gill Sans" charset="0"/>
                <a:ea typeface="+mn-ea"/>
                <a:cs typeface="+mn-cs"/>
              </a:rPr>
              <a:t>conclusión</a:t>
            </a:r>
            <a:r>
              <a:rPr lang="es-ES_tradnl" sz="800" kern="1200" dirty="0" smtClean="0">
                <a:solidFill>
                  <a:schemeClr val="tx1"/>
                </a:solidFill>
                <a:effectLst/>
                <a:latin typeface="Gill Sans" charset="0"/>
                <a:ea typeface="+mn-ea"/>
                <a:cs typeface="+mn-cs"/>
              </a:rPr>
              <a:t> de que "los 'objetivos </a:t>
            </a:r>
            <a:r>
              <a:rPr lang="es-ES_tradnl" sz="800" kern="1200" dirty="0" err="1" smtClean="0">
                <a:solidFill>
                  <a:schemeClr val="tx1"/>
                </a:solidFill>
                <a:effectLst/>
                <a:latin typeface="Gill Sans" charset="0"/>
                <a:ea typeface="+mn-ea"/>
                <a:cs typeface="+mn-cs"/>
              </a:rPr>
              <a:t>legítimos</a:t>
            </a:r>
            <a:r>
              <a:rPr lang="es-ES_tradnl" sz="800" kern="1200" dirty="0" smtClean="0">
                <a:solidFill>
                  <a:schemeClr val="tx1"/>
                </a:solidFill>
                <a:effectLst/>
                <a:latin typeface="Gill Sans" charset="0"/>
                <a:ea typeface="+mn-ea"/>
                <a:cs typeface="+mn-cs"/>
              </a:rPr>
              <a:t>' que se mencionan en 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4 del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2 tienen que interpretarse en el contexto del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2 del mismo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que se refiere </a:t>
            </a:r>
            <a:r>
              <a:rPr lang="es-ES_tradnl" sz="800" kern="1200" dirty="0" err="1" smtClean="0">
                <a:solidFill>
                  <a:schemeClr val="tx1"/>
                </a:solidFill>
                <a:effectLst/>
                <a:latin typeface="Gill Sans" charset="0"/>
                <a:ea typeface="+mn-ea"/>
                <a:cs typeface="+mn-cs"/>
              </a:rPr>
              <a:t>también</a:t>
            </a:r>
            <a:r>
              <a:rPr lang="es-ES_tradnl" sz="800" kern="1200" dirty="0" smtClean="0">
                <a:solidFill>
                  <a:schemeClr val="tx1"/>
                </a:solidFill>
                <a:effectLst/>
                <a:latin typeface="Gill Sans" charset="0"/>
                <a:ea typeface="+mn-ea"/>
                <a:cs typeface="+mn-cs"/>
              </a:rPr>
              <a:t> a "objetivos </a:t>
            </a:r>
            <a:r>
              <a:rPr lang="es-ES_tradnl" sz="800" kern="1200" dirty="0" err="1" smtClean="0">
                <a:solidFill>
                  <a:schemeClr val="tx1"/>
                </a:solidFill>
                <a:effectLst/>
                <a:latin typeface="Gill Sans" charset="0"/>
                <a:ea typeface="+mn-ea"/>
                <a:cs typeface="+mn-cs"/>
              </a:rPr>
              <a:t>legítimos</a:t>
            </a:r>
            <a:r>
              <a:rPr lang="es-ES_tradnl" sz="800" kern="1200" dirty="0" smtClean="0">
                <a:solidFill>
                  <a:schemeClr val="tx1"/>
                </a:solidFill>
                <a:effectLst/>
                <a:latin typeface="Gill Sans" charset="0"/>
                <a:ea typeface="+mn-ea"/>
                <a:cs typeface="+mn-cs"/>
              </a:rPr>
              <a:t>", e incluye una </a:t>
            </a:r>
            <a:r>
              <a:rPr lang="es-ES_tradnl" sz="800" kern="1200" dirty="0" err="1" smtClean="0">
                <a:solidFill>
                  <a:schemeClr val="tx1"/>
                </a:solidFill>
                <a:effectLst/>
                <a:latin typeface="Gill Sans" charset="0"/>
                <a:ea typeface="+mn-ea"/>
                <a:cs typeface="+mn-cs"/>
              </a:rPr>
              <a:t>descripción</a:t>
            </a:r>
            <a:r>
              <a:rPr lang="es-ES_tradnl" sz="800" kern="1200" dirty="0" smtClean="0">
                <a:solidFill>
                  <a:schemeClr val="tx1"/>
                </a:solidFill>
                <a:effectLst/>
                <a:latin typeface="Gill Sans" charset="0"/>
                <a:ea typeface="+mn-ea"/>
                <a:cs typeface="+mn-cs"/>
              </a:rPr>
              <a:t> del </a:t>
            </a:r>
            <a:r>
              <a:rPr lang="es-ES_tradnl" sz="800" kern="1200" dirty="0" err="1" smtClean="0">
                <a:solidFill>
                  <a:schemeClr val="tx1"/>
                </a:solidFill>
                <a:effectLst/>
                <a:latin typeface="Gill Sans" charset="0"/>
                <a:ea typeface="+mn-ea"/>
                <a:cs typeface="+mn-cs"/>
              </a:rPr>
              <a:t>carácter</a:t>
            </a:r>
            <a:r>
              <a:rPr lang="es-ES_tradnl" sz="800" kern="1200" dirty="0" smtClean="0">
                <a:solidFill>
                  <a:schemeClr val="tx1"/>
                </a:solidFill>
                <a:effectLst/>
                <a:latin typeface="Gill Sans" charset="0"/>
                <a:ea typeface="+mn-ea"/>
                <a:cs typeface="+mn-cs"/>
              </a:rPr>
              <a:t> que algunos de esos objetivos puede tener. De la </a:t>
            </a:r>
            <a:r>
              <a:rPr lang="es-ES_tradnl" sz="800" kern="1200" dirty="0" err="1" smtClean="0">
                <a:solidFill>
                  <a:schemeClr val="tx1"/>
                </a:solidFill>
                <a:effectLst/>
                <a:latin typeface="Gill Sans" charset="0"/>
                <a:ea typeface="+mn-ea"/>
                <a:cs typeface="+mn-cs"/>
              </a:rPr>
              <a:t>interpretación</a:t>
            </a:r>
            <a:r>
              <a:rPr lang="es-ES_tradnl" sz="800" kern="1200" dirty="0" smtClean="0">
                <a:solidFill>
                  <a:schemeClr val="tx1"/>
                </a:solidFill>
                <a:effectLst/>
                <a:latin typeface="Gill Sans" charset="0"/>
                <a:ea typeface="+mn-ea"/>
                <a:cs typeface="+mn-cs"/>
              </a:rPr>
              <a:t> del Grupo Especial surgen dos consecuencias. En primer lugar, la </a:t>
            </a:r>
            <a:r>
              <a:rPr lang="es-ES_tradnl" sz="800" kern="1200" dirty="0" err="1" smtClean="0">
                <a:solidFill>
                  <a:schemeClr val="tx1"/>
                </a:solidFill>
                <a:effectLst/>
                <a:latin typeface="Gill Sans" charset="0"/>
                <a:ea typeface="+mn-ea"/>
                <a:cs typeface="+mn-cs"/>
              </a:rPr>
              <a:t>expresión</a:t>
            </a:r>
            <a:r>
              <a:rPr lang="es-ES_tradnl" sz="800" kern="1200" dirty="0" smtClean="0">
                <a:solidFill>
                  <a:schemeClr val="tx1"/>
                </a:solidFill>
                <a:effectLst/>
                <a:latin typeface="Gill Sans" charset="0"/>
                <a:ea typeface="+mn-ea"/>
                <a:cs typeface="+mn-cs"/>
              </a:rPr>
              <a:t> "objetivos </a:t>
            </a:r>
            <a:r>
              <a:rPr lang="es-ES_tradnl" sz="800" kern="1200" dirty="0" err="1" smtClean="0">
                <a:solidFill>
                  <a:schemeClr val="tx1"/>
                </a:solidFill>
                <a:effectLst/>
                <a:latin typeface="Gill Sans" charset="0"/>
                <a:ea typeface="+mn-ea"/>
                <a:cs typeface="+mn-cs"/>
              </a:rPr>
              <a:t>legítimos</a:t>
            </a:r>
            <a:r>
              <a:rPr lang="es-ES_tradnl" sz="800" kern="1200" dirty="0" smtClean="0">
                <a:solidFill>
                  <a:schemeClr val="tx1"/>
                </a:solidFill>
                <a:effectLst/>
                <a:latin typeface="Gill Sans" charset="0"/>
                <a:ea typeface="+mn-ea"/>
                <a:cs typeface="+mn-cs"/>
              </a:rPr>
              <a:t>", del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4 del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2, como </a:t>
            </a:r>
            <a:r>
              <a:rPr lang="es-ES_tradnl" sz="800" kern="1200" dirty="0" err="1" smtClean="0">
                <a:solidFill>
                  <a:schemeClr val="tx1"/>
                </a:solidFill>
                <a:effectLst/>
                <a:latin typeface="Gill Sans" charset="0"/>
                <a:ea typeface="+mn-ea"/>
                <a:cs typeface="+mn-cs"/>
              </a:rPr>
              <a:t>establecio</a:t>
            </a:r>
            <a:r>
              <a:rPr lang="es-ES_tradnl" sz="800" kern="1200" dirty="0" smtClean="0">
                <a:solidFill>
                  <a:schemeClr val="tx1"/>
                </a:solidFill>
                <a:effectLst/>
                <a:latin typeface="Gill Sans" charset="0"/>
                <a:ea typeface="+mn-ea"/>
                <a:cs typeface="+mn-cs"/>
              </a:rPr>
              <a:t>́ el Grupo Especial en su </a:t>
            </a:r>
            <a:r>
              <a:rPr lang="es-ES_tradnl" sz="800" kern="1200" dirty="0" err="1" smtClean="0">
                <a:solidFill>
                  <a:schemeClr val="tx1"/>
                </a:solidFill>
                <a:effectLst/>
                <a:latin typeface="Gill Sans" charset="0"/>
                <a:ea typeface="+mn-ea"/>
                <a:cs typeface="+mn-cs"/>
              </a:rPr>
              <a:t>conclusión</a:t>
            </a:r>
            <a:r>
              <a:rPr lang="es-ES_tradnl" sz="800" kern="1200" dirty="0" smtClean="0">
                <a:solidFill>
                  <a:schemeClr val="tx1"/>
                </a:solidFill>
                <a:effectLst/>
                <a:latin typeface="Gill Sans" charset="0"/>
                <a:ea typeface="+mn-ea"/>
                <a:cs typeface="+mn-cs"/>
              </a:rPr>
              <a:t>, debe abarcar los objetivos mencionados expresamente en 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2 del mismo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a saber: "los imperativos de la seguridad nacional; la </a:t>
            </a:r>
            <a:r>
              <a:rPr lang="es-ES_tradnl" sz="800" kern="1200" dirty="0" err="1" smtClean="0">
                <a:solidFill>
                  <a:schemeClr val="tx1"/>
                </a:solidFill>
                <a:effectLst/>
                <a:latin typeface="Gill Sans" charset="0"/>
                <a:ea typeface="+mn-ea"/>
                <a:cs typeface="+mn-cs"/>
              </a:rPr>
              <a:t>prevención</a:t>
            </a:r>
            <a:r>
              <a:rPr lang="es-ES_tradnl" sz="800" kern="1200" dirty="0" smtClean="0">
                <a:solidFill>
                  <a:schemeClr val="tx1"/>
                </a:solidFill>
                <a:effectLst/>
                <a:latin typeface="Gill Sans" charset="0"/>
                <a:ea typeface="+mn-ea"/>
                <a:cs typeface="+mn-cs"/>
              </a:rPr>
              <a:t> de </a:t>
            </a:r>
            <a:r>
              <a:rPr lang="es-ES_tradnl" sz="800" kern="1200" dirty="0" err="1" smtClean="0">
                <a:solidFill>
                  <a:schemeClr val="tx1"/>
                </a:solidFill>
                <a:effectLst/>
                <a:latin typeface="Gill Sans" charset="0"/>
                <a:ea typeface="+mn-ea"/>
                <a:cs typeface="+mn-cs"/>
              </a:rPr>
              <a:t>prácticas</a:t>
            </a:r>
            <a:r>
              <a:rPr lang="es-ES_tradnl" sz="800" kern="1200" dirty="0" smtClean="0">
                <a:solidFill>
                  <a:schemeClr val="tx1"/>
                </a:solidFill>
                <a:effectLst/>
                <a:latin typeface="Gill Sans" charset="0"/>
                <a:ea typeface="+mn-ea"/>
                <a:cs typeface="+mn-cs"/>
              </a:rPr>
              <a:t> que puedan inducir a error; la </a:t>
            </a:r>
            <a:r>
              <a:rPr lang="es-ES_tradnl" sz="800" kern="1200" dirty="0" err="1" smtClean="0">
                <a:solidFill>
                  <a:schemeClr val="tx1"/>
                </a:solidFill>
                <a:effectLst/>
                <a:latin typeface="Gill Sans" charset="0"/>
                <a:ea typeface="+mn-ea"/>
                <a:cs typeface="+mn-cs"/>
              </a:rPr>
              <a:t>protección</a:t>
            </a:r>
            <a:r>
              <a:rPr lang="es-ES_tradnl" sz="800" kern="1200" dirty="0" smtClean="0">
                <a:solidFill>
                  <a:schemeClr val="tx1"/>
                </a:solidFill>
                <a:effectLst/>
                <a:latin typeface="Gill Sans" charset="0"/>
                <a:ea typeface="+mn-ea"/>
                <a:cs typeface="+mn-cs"/>
              </a:rPr>
              <a:t> de la salud o seguridad humanas, de la vida o la salud animal o vegetal, o del medio ambiente". En segundo lugar, teniendo en cuenta el empleo de la </a:t>
            </a:r>
            <a:r>
              <a:rPr lang="es-ES_tradnl" sz="800" kern="1200" dirty="0" err="1" smtClean="0">
                <a:solidFill>
                  <a:schemeClr val="tx1"/>
                </a:solidFill>
                <a:effectLst/>
                <a:latin typeface="Gill Sans" charset="0"/>
                <a:ea typeface="+mn-ea"/>
                <a:cs typeface="+mn-cs"/>
              </a:rPr>
              <a:t>expresión</a:t>
            </a:r>
            <a:r>
              <a:rPr lang="es-ES_tradnl" sz="800" kern="1200" dirty="0" smtClean="0">
                <a:solidFill>
                  <a:schemeClr val="tx1"/>
                </a:solidFill>
                <a:effectLst/>
                <a:latin typeface="Gill Sans" charset="0"/>
                <a:ea typeface="+mn-ea"/>
                <a:cs typeface="+mn-cs"/>
              </a:rPr>
              <a:t> "entre otros" en 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2 del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2, los objetivos que abarca la </a:t>
            </a:r>
            <a:r>
              <a:rPr lang="es-ES_tradnl" sz="800" kern="1200" dirty="0" err="1" smtClean="0">
                <a:solidFill>
                  <a:schemeClr val="tx1"/>
                </a:solidFill>
                <a:effectLst/>
                <a:latin typeface="Gill Sans" charset="0"/>
                <a:ea typeface="+mn-ea"/>
                <a:cs typeface="+mn-cs"/>
              </a:rPr>
              <a:t>expresión</a:t>
            </a:r>
            <a:r>
              <a:rPr lang="es-ES_tradnl" sz="800" kern="1200" dirty="0" smtClean="0">
                <a:solidFill>
                  <a:schemeClr val="tx1"/>
                </a:solidFill>
                <a:effectLst/>
                <a:latin typeface="Gill Sans" charset="0"/>
                <a:ea typeface="+mn-ea"/>
                <a:cs typeface="+mn-cs"/>
              </a:rPr>
              <a:t> "objetivos </a:t>
            </a:r>
            <a:r>
              <a:rPr lang="es-ES_tradnl" sz="800" kern="1200" dirty="0" err="1" smtClean="0">
                <a:solidFill>
                  <a:schemeClr val="tx1"/>
                </a:solidFill>
                <a:effectLst/>
                <a:latin typeface="Gill Sans" charset="0"/>
                <a:ea typeface="+mn-ea"/>
                <a:cs typeface="+mn-cs"/>
              </a:rPr>
              <a:t>legítimos</a:t>
            </a:r>
            <a:r>
              <a:rPr lang="es-ES_tradnl" sz="800" kern="1200" dirty="0" smtClean="0">
                <a:solidFill>
                  <a:schemeClr val="tx1"/>
                </a:solidFill>
                <a:effectLst/>
                <a:latin typeface="Gill Sans" charset="0"/>
                <a:ea typeface="+mn-ea"/>
                <a:cs typeface="+mn-cs"/>
              </a:rPr>
              <a:t>" del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4 del mismo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se extienden </a:t>
            </a:r>
            <a:r>
              <a:rPr lang="es-ES_tradnl" sz="800" kern="1200" dirty="0" err="1" smtClean="0">
                <a:solidFill>
                  <a:schemeClr val="tx1"/>
                </a:solidFill>
                <a:effectLst/>
                <a:latin typeface="Gill Sans" charset="0"/>
                <a:ea typeface="+mn-ea"/>
                <a:cs typeface="+mn-cs"/>
              </a:rPr>
              <a:t>más</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alla</a:t>
            </a:r>
            <a:r>
              <a:rPr lang="es-ES_tradnl" sz="800" kern="1200" dirty="0" smtClean="0">
                <a:solidFill>
                  <a:schemeClr val="tx1"/>
                </a:solidFill>
                <a:effectLst/>
                <a:latin typeface="Gill Sans" charset="0"/>
                <a:ea typeface="+mn-ea"/>
                <a:cs typeface="+mn-cs"/>
              </a:rPr>
              <a:t>́ de la lista de los </a:t>
            </a:r>
            <a:r>
              <a:rPr lang="es-ES_tradnl" sz="800" kern="1200" dirty="0" err="1" smtClean="0">
                <a:solidFill>
                  <a:schemeClr val="tx1"/>
                </a:solidFill>
                <a:effectLst/>
                <a:latin typeface="Gill Sans" charset="0"/>
                <a:ea typeface="+mn-ea"/>
                <a:cs typeface="+mn-cs"/>
              </a:rPr>
              <a:t>específicamente</a:t>
            </a:r>
            <a:r>
              <a:rPr lang="es-ES_tradnl" sz="800" kern="1200" dirty="0" smtClean="0">
                <a:solidFill>
                  <a:schemeClr val="tx1"/>
                </a:solidFill>
                <a:effectLst/>
                <a:latin typeface="Gill Sans" charset="0"/>
                <a:ea typeface="+mn-ea"/>
                <a:cs typeface="+mn-cs"/>
              </a:rPr>
              <a:t> mencionados en 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2. Por otra parte, compartimos la </a:t>
            </a:r>
            <a:r>
              <a:rPr lang="es-ES_tradnl" sz="800" kern="1200" dirty="0" err="1" smtClean="0">
                <a:solidFill>
                  <a:schemeClr val="tx1"/>
                </a:solidFill>
                <a:effectLst/>
                <a:latin typeface="Gill Sans" charset="0"/>
                <a:ea typeface="+mn-ea"/>
                <a:cs typeface="+mn-cs"/>
              </a:rPr>
              <a:t>opinión</a:t>
            </a:r>
            <a:r>
              <a:rPr lang="es-ES_tradnl" sz="800" kern="1200" dirty="0" smtClean="0">
                <a:solidFill>
                  <a:schemeClr val="tx1"/>
                </a:solidFill>
                <a:effectLst/>
                <a:latin typeface="Gill Sans" charset="0"/>
                <a:ea typeface="+mn-ea"/>
                <a:cs typeface="+mn-cs"/>
              </a:rPr>
              <a:t> del Grupo Especial de que la segunda parte del </a:t>
            </a:r>
            <a:r>
              <a:rPr lang="es-ES_tradnl" sz="800" kern="1200" dirty="0" err="1" smtClean="0">
                <a:solidFill>
                  <a:schemeClr val="tx1"/>
                </a:solidFill>
                <a:effectLst/>
                <a:latin typeface="Gill Sans" charset="0"/>
                <a:ea typeface="+mn-ea"/>
                <a:cs typeface="+mn-cs"/>
              </a:rPr>
              <a:t>párrafo</a:t>
            </a:r>
            <a:r>
              <a:rPr lang="es-ES_tradnl" sz="800" kern="1200" dirty="0" smtClean="0">
                <a:solidFill>
                  <a:schemeClr val="tx1"/>
                </a:solidFill>
                <a:effectLst/>
                <a:latin typeface="Gill Sans" charset="0"/>
                <a:ea typeface="+mn-ea"/>
                <a:cs typeface="+mn-cs"/>
              </a:rPr>
              <a:t> 4 del </a:t>
            </a:r>
            <a:r>
              <a:rPr lang="es-ES_tradnl" sz="800" kern="1200" dirty="0" err="1" smtClean="0">
                <a:solidFill>
                  <a:schemeClr val="tx1"/>
                </a:solidFill>
                <a:effectLst/>
                <a:latin typeface="Gill Sans" charset="0"/>
                <a:ea typeface="+mn-ea"/>
                <a:cs typeface="+mn-cs"/>
              </a:rPr>
              <a:t>artículo</a:t>
            </a:r>
            <a:r>
              <a:rPr lang="es-ES_tradnl" sz="800" kern="1200" dirty="0" smtClean="0">
                <a:solidFill>
                  <a:schemeClr val="tx1"/>
                </a:solidFill>
                <a:effectLst/>
                <a:latin typeface="Gill Sans" charset="0"/>
                <a:ea typeface="+mn-ea"/>
                <a:cs typeface="+mn-cs"/>
              </a:rPr>
              <a:t> 2 implica que se debe examinar y determinar la legitimidad de los objetivos de la medida.</a:t>
            </a:r>
            <a:endParaRPr lang="es-ES_tradnl"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s-ES_tradnl"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n-US" dirty="0" smtClean="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17</a:t>
            </a:fld>
            <a:endParaRPr lang="en-US"/>
          </a:p>
        </p:txBody>
      </p:sp>
    </p:spTree>
    <p:extLst>
      <p:ext uri="{BB962C8B-B14F-4D97-AF65-F5344CB8AC3E}">
        <p14:creationId xmlns:p14="http://schemas.microsoft.com/office/powerpoint/2010/main" val="1577740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V</a:t>
            </a:r>
            <a:r>
              <a:rPr lang="es-ES" dirty="0" err="1" smtClean="0"/>
              <a:t>éase</a:t>
            </a:r>
            <a:r>
              <a:rPr lang="es-ES" baseline="0" dirty="0" smtClean="0"/>
              <a:t> Informe del Órgano de Apelación en EE.UU.-Cigarrillos de clavo de olor. </a:t>
            </a:r>
          </a:p>
          <a:p>
            <a:pPr marL="0" marR="0" indent="0" algn="l" defTabSz="914400" rtl="0" eaLnBrk="1" fontAlgn="base" latinLnBrk="0" hangingPunct="1">
              <a:lnSpc>
                <a:spcPct val="100000"/>
              </a:lnSpc>
              <a:spcBef>
                <a:spcPct val="0"/>
              </a:spcBef>
              <a:spcAft>
                <a:spcPct val="0"/>
              </a:spcAft>
              <a:buClrTx/>
              <a:buSzTx/>
              <a:buFontTx/>
              <a:buNone/>
              <a:tabLst/>
              <a:defRPr/>
            </a:pPr>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baseline="0" dirty="0" smtClean="0"/>
              <a:t>Para. 274. </a:t>
            </a:r>
            <a:r>
              <a:rPr lang="es-ES" sz="800" kern="1200" dirty="0" smtClean="0">
                <a:solidFill>
                  <a:schemeClr val="tx1"/>
                </a:solidFill>
                <a:effectLst/>
                <a:latin typeface="Gill Sans" charset="0"/>
                <a:ea typeface="+mn-ea"/>
                <a:cs typeface="+mn-cs"/>
              </a:rPr>
              <a:t>La </a:t>
            </a:r>
            <a:r>
              <a:rPr lang="es-ES" sz="800" kern="1200" dirty="0" err="1" smtClean="0">
                <a:solidFill>
                  <a:schemeClr val="tx1"/>
                </a:solidFill>
                <a:effectLst/>
                <a:latin typeface="Gill Sans" charset="0"/>
                <a:ea typeface="+mn-ea"/>
                <a:cs typeface="+mn-cs"/>
              </a:rPr>
              <a:t>obligación</a:t>
            </a:r>
            <a:r>
              <a:rPr lang="es-ES" sz="800" kern="1200" dirty="0" smtClean="0">
                <a:solidFill>
                  <a:schemeClr val="tx1"/>
                </a:solidFill>
                <a:effectLst/>
                <a:latin typeface="Gill Sans" charset="0"/>
                <a:ea typeface="+mn-ea"/>
                <a:cs typeface="+mn-cs"/>
              </a:rPr>
              <a:t> que impone a los Miembros 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12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2 de prever un "plazo prudencial" entre la </a:t>
            </a:r>
            <a:r>
              <a:rPr lang="es-ES" sz="800" kern="1200" dirty="0" err="1" smtClean="0">
                <a:solidFill>
                  <a:schemeClr val="tx1"/>
                </a:solidFill>
                <a:effectLst/>
                <a:latin typeface="Gill Sans" charset="0"/>
                <a:ea typeface="+mn-ea"/>
                <a:cs typeface="+mn-cs"/>
              </a:rPr>
              <a:t>publicación</a:t>
            </a:r>
            <a:r>
              <a:rPr lang="es-ES" sz="800" kern="1200" dirty="0" smtClean="0">
                <a:solidFill>
                  <a:schemeClr val="tx1"/>
                </a:solidFill>
                <a:effectLst/>
                <a:latin typeface="Gill Sans" charset="0"/>
                <a:ea typeface="+mn-ea"/>
                <a:cs typeface="+mn-cs"/>
              </a:rPr>
              <a:t> y la entrada en vigor de sus reglamentos </a:t>
            </a:r>
            <a:r>
              <a:rPr lang="es-ES" sz="800" kern="1200" dirty="0" err="1" smtClean="0">
                <a:solidFill>
                  <a:schemeClr val="tx1"/>
                </a:solidFill>
                <a:effectLst/>
                <a:latin typeface="Gill Sans" charset="0"/>
                <a:ea typeface="+mn-ea"/>
                <a:cs typeface="+mn-cs"/>
              </a:rPr>
              <a:t>técnicos</a:t>
            </a:r>
            <a:r>
              <a:rPr lang="es-ES" sz="800" kern="1200" dirty="0" smtClean="0">
                <a:solidFill>
                  <a:schemeClr val="tx1"/>
                </a:solidFill>
                <a:effectLst/>
                <a:latin typeface="Gill Sans" charset="0"/>
                <a:ea typeface="+mn-ea"/>
                <a:cs typeface="+mn-cs"/>
              </a:rPr>
              <a:t> equilibra cuidadosamente, por una parte, los intereses del Miembro exportador cuyos productores </a:t>
            </a:r>
            <a:r>
              <a:rPr lang="es-ES" sz="800" kern="1200" dirty="0" err="1" smtClean="0">
                <a:solidFill>
                  <a:schemeClr val="tx1"/>
                </a:solidFill>
                <a:effectLst/>
                <a:latin typeface="Gill Sans" charset="0"/>
                <a:ea typeface="+mn-ea"/>
                <a:cs typeface="+mn-cs"/>
              </a:rPr>
              <a:t>podrían</a:t>
            </a:r>
            <a:r>
              <a:rPr lang="es-ES" sz="800" kern="1200" dirty="0" smtClean="0">
                <a:solidFill>
                  <a:schemeClr val="tx1"/>
                </a:solidFill>
                <a:effectLst/>
                <a:latin typeface="Gill Sans" charset="0"/>
                <a:ea typeface="+mn-ea"/>
                <a:cs typeface="+mn-cs"/>
              </a:rPr>
              <a:t> verse afectados por un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y, por otra, los del Miembro importador que desea perseguir un objetivo </a:t>
            </a:r>
            <a:r>
              <a:rPr lang="es-ES" sz="800" kern="1200" dirty="0" err="1" smtClean="0">
                <a:solidFill>
                  <a:schemeClr val="tx1"/>
                </a:solidFill>
                <a:effectLst/>
                <a:latin typeface="Gill Sans" charset="0"/>
                <a:ea typeface="+mn-ea"/>
                <a:cs typeface="+mn-cs"/>
              </a:rPr>
              <a:t>legítimo</a:t>
            </a:r>
            <a:r>
              <a:rPr lang="es-ES" sz="800" kern="1200" dirty="0" smtClean="0">
                <a:solidFill>
                  <a:schemeClr val="tx1"/>
                </a:solidFill>
                <a:effectLst/>
                <a:latin typeface="Gill Sans" charset="0"/>
                <a:ea typeface="+mn-ea"/>
                <a:cs typeface="+mn-cs"/>
              </a:rPr>
              <a:t> mediante un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En cuanto a lo primero, 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12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2 del </a:t>
            </a:r>
            <a:r>
              <a:rPr lang="es-ES" sz="800" i="1" kern="1200" dirty="0" smtClean="0">
                <a:solidFill>
                  <a:schemeClr val="tx1"/>
                </a:solidFill>
                <a:effectLst/>
                <a:latin typeface="Gill Sans" charset="0"/>
                <a:ea typeface="+mn-ea"/>
                <a:cs typeface="+mn-cs"/>
              </a:rPr>
              <a:t>Acuerdo OTC</a:t>
            </a:r>
            <a:r>
              <a:rPr lang="es-ES" sz="800" kern="1200" dirty="0" smtClean="0">
                <a:solidFill>
                  <a:schemeClr val="tx1"/>
                </a:solidFill>
                <a:effectLst/>
                <a:latin typeface="Gill Sans" charset="0"/>
                <a:ea typeface="+mn-ea"/>
                <a:cs typeface="+mn-cs"/>
              </a:rPr>
              <a:t>, aclarado por 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5.2 de la </a:t>
            </a:r>
            <a:r>
              <a:rPr lang="es-ES" sz="800" kern="1200" dirty="0" err="1" smtClean="0">
                <a:solidFill>
                  <a:schemeClr val="tx1"/>
                </a:solidFill>
                <a:effectLst/>
                <a:latin typeface="Gill Sans" charset="0"/>
                <a:ea typeface="+mn-ea"/>
                <a:cs typeface="+mn-cs"/>
              </a:rPr>
              <a:t>Decisión</a:t>
            </a:r>
            <a:r>
              <a:rPr lang="es-ES" sz="800" kern="1200" dirty="0" smtClean="0">
                <a:solidFill>
                  <a:schemeClr val="tx1"/>
                </a:solidFill>
                <a:effectLst/>
                <a:latin typeface="Gill Sans" charset="0"/>
                <a:ea typeface="+mn-ea"/>
                <a:cs typeface="+mn-cs"/>
              </a:rPr>
              <a:t> Ministerial de Doha, establece la regla de que, "normalmente", los productores de los Miembros exportadores necesitan un </a:t>
            </a:r>
            <a:r>
              <a:rPr lang="es-ES" sz="800" kern="1200" dirty="0" err="1" smtClean="0">
                <a:solidFill>
                  <a:schemeClr val="tx1"/>
                </a:solidFill>
                <a:effectLst/>
                <a:latin typeface="Gill Sans" charset="0"/>
                <a:ea typeface="+mn-ea"/>
                <a:cs typeface="+mn-cs"/>
              </a:rPr>
              <a:t>período</a:t>
            </a:r>
            <a:r>
              <a:rPr lang="es-ES" sz="800" kern="1200" dirty="0" smtClean="0">
                <a:solidFill>
                  <a:schemeClr val="tx1"/>
                </a:solidFill>
                <a:effectLst/>
                <a:latin typeface="Gill Sans" charset="0"/>
                <a:ea typeface="+mn-ea"/>
                <a:cs typeface="+mn-cs"/>
              </a:rPr>
              <a:t> de al menos seis meses para adaptar sus productos o sus </a:t>
            </a:r>
            <a:r>
              <a:rPr lang="es-ES" sz="800" kern="1200" dirty="0" err="1" smtClean="0">
                <a:solidFill>
                  <a:schemeClr val="tx1"/>
                </a:solidFill>
                <a:effectLst/>
                <a:latin typeface="Gill Sans" charset="0"/>
                <a:ea typeface="+mn-ea"/>
                <a:cs typeface="+mn-cs"/>
              </a:rPr>
              <a:t>métodos</a:t>
            </a:r>
            <a:r>
              <a:rPr lang="es-ES" sz="800" kern="1200" dirty="0" smtClean="0">
                <a:solidFill>
                  <a:schemeClr val="tx1"/>
                </a:solidFill>
                <a:effectLst/>
                <a:latin typeface="Gill Sans" charset="0"/>
                <a:ea typeface="+mn-ea"/>
                <a:cs typeface="+mn-cs"/>
              </a:rPr>
              <a:t> de </a:t>
            </a:r>
            <a:r>
              <a:rPr lang="es-ES" sz="800" kern="1200" dirty="0" err="1" smtClean="0">
                <a:solidFill>
                  <a:schemeClr val="tx1"/>
                </a:solidFill>
                <a:effectLst/>
                <a:latin typeface="Gill Sans" charset="0"/>
                <a:ea typeface="+mn-ea"/>
                <a:cs typeface="+mn-cs"/>
              </a:rPr>
              <a:t>producción</a:t>
            </a:r>
            <a:r>
              <a:rPr lang="es-ES" sz="800" kern="1200" dirty="0" smtClean="0">
                <a:solidFill>
                  <a:schemeClr val="tx1"/>
                </a:solidFill>
                <a:effectLst/>
                <a:latin typeface="Gill Sans" charset="0"/>
                <a:ea typeface="+mn-ea"/>
                <a:cs typeface="+mn-cs"/>
              </a:rPr>
              <a:t> a las prescripciones del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del Miembro importador. Por lo tanto, 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12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2 presume que los productores extranjeros de los Miembros exportadores, y en especial de los </a:t>
            </a:r>
            <a:r>
              <a:rPr lang="es-ES" sz="800" kern="1200" dirty="0" err="1" smtClean="0">
                <a:solidFill>
                  <a:schemeClr val="tx1"/>
                </a:solidFill>
                <a:effectLst/>
                <a:latin typeface="Gill Sans" charset="0"/>
                <a:ea typeface="+mn-ea"/>
                <a:cs typeface="+mn-cs"/>
              </a:rPr>
              <a:t>países</a:t>
            </a:r>
            <a:r>
              <a:rPr lang="es-ES" sz="800" kern="1200" dirty="0" smtClean="0">
                <a:solidFill>
                  <a:schemeClr val="tx1"/>
                </a:solidFill>
                <a:effectLst/>
                <a:latin typeface="Gill Sans" charset="0"/>
                <a:ea typeface="+mn-ea"/>
                <a:cs typeface="+mn-cs"/>
              </a:rPr>
              <a:t> en desarrollo Miembros, necesitan como </a:t>
            </a:r>
            <a:r>
              <a:rPr lang="es-ES" sz="800" kern="1200" dirty="0" err="1" smtClean="0">
                <a:solidFill>
                  <a:schemeClr val="tx1"/>
                </a:solidFill>
                <a:effectLst/>
                <a:latin typeface="Gill Sans" charset="0"/>
                <a:ea typeface="+mn-ea"/>
                <a:cs typeface="+mn-cs"/>
              </a:rPr>
              <a:t>mínimo</a:t>
            </a:r>
            <a:r>
              <a:rPr lang="es-ES" sz="800" kern="1200" dirty="0" smtClean="0">
                <a:solidFill>
                  <a:schemeClr val="tx1"/>
                </a:solidFill>
                <a:effectLst/>
                <a:latin typeface="Gill Sans" charset="0"/>
                <a:ea typeface="+mn-ea"/>
                <a:cs typeface="+mn-cs"/>
              </a:rPr>
              <a:t> seis meses para adaptarse a las prescripciones del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del Miembro importador. </a:t>
            </a:r>
            <a:endParaRPr lang="es-ES"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baseline="0" dirty="0" smtClean="0"/>
              <a:t>275 </a:t>
            </a:r>
            <a:r>
              <a:rPr lang="es-ES" sz="800" kern="1200" dirty="0" smtClean="0">
                <a:solidFill>
                  <a:schemeClr val="tx1"/>
                </a:solidFill>
                <a:effectLst/>
                <a:latin typeface="Gill Sans" charset="0"/>
                <a:ea typeface="+mn-ea"/>
                <a:cs typeface="+mn-cs"/>
              </a:rPr>
              <a:t>En cuanto a los intereses del Miembro importador, recordamos que 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5.2 de la </a:t>
            </a:r>
            <a:r>
              <a:rPr lang="es-ES" sz="800" kern="1200" dirty="0" err="1" smtClean="0">
                <a:solidFill>
                  <a:schemeClr val="tx1"/>
                </a:solidFill>
                <a:effectLst/>
                <a:latin typeface="Gill Sans" charset="0"/>
                <a:ea typeface="+mn-ea"/>
                <a:cs typeface="+mn-cs"/>
              </a:rPr>
              <a:t>Decisión</a:t>
            </a:r>
            <a:r>
              <a:rPr lang="es-ES" sz="800" kern="1200" dirty="0" smtClean="0">
                <a:solidFill>
                  <a:schemeClr val="tx1"/>
                </a:solidFill>
                <a:effectLst/>
                <a:latin typeface="Gill Sans" charset="0"/>
                <a:ea typeface="+mn-ea"/>
                <a:cs typeface="+mn-cs"/>
              </a:rPr>
              <a:t> Ministerial de Doha modera la </a:t>
            </a:r>
            <a:r>
              <a:rPr lang="es-ES" sz="800" kern="1200" dirty="0" err="1" smtClean="0">
                <a:solidFill>
                  <a:schemeClr val="tx1"/>
                </a:solidFill>
                <a:effectLst/>
                <a:latin typeface="Gill Sans" charset="0"/>
                <a:ea typeface="+mn-ea"/>
                <a:cs typeface="+mn-cs"/>
              </a:rPr>
              <a:t>obligación</a:t>
            </a:r>
            <a:r>
              <a:rPr lang="es-ES" sz="800" kern="1200" dirty="0" smtClean="0">
                <a:solidFill>
                  <a:schemeClr val="tx1"/>
                </a:solidFill>
                <a:effectLst/>
                <a:latin typeface="Gill Sans" charset="0"/>
                <a:ea typeface="+mn-ea"/>
                <a:cs typeface="+mn-cs"/>
              </a:rPr>
              <a:t> de prever un "plazo prudencial" no inferior a seis meses entre la </a:t>
            </a:r>
            <a:r>
              <a:rPr lang="es-ES" sz="800" kern="1200" dirty="0" err="1" smtClean="0">
                <a:solidFill>
                  <a:schemeClr val="tx1"/>
                </a:solidFill>
                <a:effectLst/>
                <a:latin typeface="Gill Sans" charset="0"/>
                <a:ea typeface="+mn-ea"/>
                <a:cs typeface="+mn-cs"/>
              </a:rPr>
              <a:t>publicación</a:t>
            </a:r>
            <a:r>
              <a:rPr lang="es-ES" sz="800" kern="1200" dirty="0" smtClean="0">
                <a:solidFill>
                  <a:schemeClr val="tx1"/>
                </a:solidFill>
                <a:effectLst/>
                <a:latin typeface="Gill Sans" charset="0"/>
                <a:ea typeface="+mn-ea"/>
                <a:cs typeface="+mn-cs"/>
              </a:rPr>
              <a:t> y la entrada en vigor de un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al disponer que esta </a:t>
            </a:r>
            <a:r>
              <a:rPr lang="es-ES" sz="800" kern="1200" dirty="0" err="1" smtClean="0">
                <a:solidFill>
                  <a:schemeClr val="tx1"/>
                </a:solidFill>
                <a:effectLst/>
                <a:latin typeface="Gill Sans" charset="0"/>
                <a:ea typeface="+mn-ea"/>
                <a:cs typeface="+mn-cs"/>
              </a:rPr>
              <a:t>obligación</a:t>
            </a:r>
            <a:r>
              <a:rPr lang="es-ES" sz="800" kern="1200" dirty="0" smtClean="0">
                <a:solidFill>
                  <a:schemeClr val="tx1"/>
                </a:solidFill>
                <a:effectLst/>
                <a:latin typeface="Gill Sans" charset="0"/>
                <a:ea typeface="+mn-ea"/>
                <a:cs typeface="+mn-cs"/>
              </a:rPr>
              <a:t> es aplicable "salvo cuando de ese modo no sea factible cumplir los objetivos </a:t>
            </a:r>
            <a:r>
              <a:rPr lang="es-ES" sz="800" kern="1200" dirty="0" err="1" smtClean="0">
                <a:solidFill>
                  <a:schemeClr val="tx1"/>
                </a:solidFill>
                <a:effectLst/>
                <a:latin typeface="Gill Sans" charset="0"/>
                <a:ea typeface="+mn-ea"/>
                <a:cs typeface="+mn-cs"/>
              </a:rPr>
              <a:t>legítimos</a:t>
            </a:r>
            <a:r>
              <a:rPr lang="es-ES" sz="800" kern="1200" dirty="0" smtClean="0">
                <a:solidFill>
                  <a:schemeClr val="tx1"/>
                </a:solidFill>
                <a:effectLst/>
                <a:latin typeface="Gill Sans" charset="0"/>
                <a:ea typeface="+mn-ea"/>
                <a:cs typeface="+mn-cs"/>
              </a:rPr>
              <a:t> perseguidos" por el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a:t>
            </a:r>
            <a:r>
              <a:rPr lang="es-ES" sz="800" kern="1200" dirty="0" err="1" smtClean="0">
                <a:solidFill>
                  <a:schemeClr val="tx1"/>
                </a:solidFill>
                <a:effectLst/>
                <a:latin typeface="Gill Sans" charset="0"/>
                <a:ea typeface="+mn-ea"/>
                <a:cs typeface="+mn-cs"/>
              </a:rPr>
              <a:t>Asi</a:t>
            </a:r>
            <a:r>
              <a:rPr lang="es-ES" sz="800" kern="1200" dirty="0" smtClean="0">
                <a:solidFill>
                  <a:schemeClr val="tx1"/>
                </a:solidFill>
                <a:effectLst/>
                <a:latin typeface="Gill Sans" charset="0"/>
                <a:ea typeface="+mn-ea"/>
                <a:cs typeface="+mn-cs"/>
              </a:rPr>
              <a:t>́ pues, aunque el </a:t>
            </a:r>
            <a:r>
              <a:rPr lang="es-ES" sz="800" kern="1200" dirty="0" err="1" smtClean="0">
                <a:solidFill>
                  <a:schemeClr val="tx1"/>
                </a:solidFill>
                <a:effectLst/>
                <a:latin typeface="Gill Sans" charset="0"/>
                <a:ea typeface="+mn-ea"/>
                <a:cs typeface="+mn-cs"/>
              </a:rPr>
              <a:t>párrafo</a:t>
            </a:r>
            <a:r>
              <a:rPr lang="es-ES" sz="800" kern="1200" dirty="0" smtClean="0">
                <a:solidFill>
                  <a:schemeClr val="tx1"/>
                </a:solidFill>
                <a:effectLst/>
                <a:latin typeface="Gill Sans" charset="0"/>
                <a:ea typeface="+mn-ea"/>
                <a:cs typeface="+mn-cs"/>
              </a:rPr>
              <a:t> 12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2 del </a:t>
            </a:r>
            <a:r>
              <a:rPr lang="es-ES" sz="800" i="1" kern="1200" dirty="0" smtClean="0">
                <a:solidFill>
                  <a:schemeClr val="tx1"/>
                </a:solidFill>
                <a:effectLst/>
                <a:latin typeface="Gill Sans" charset="0"/>
                <a:ea typeface="+mn-ea"/>
                <a:cs typeface="+mn-cs"/>
              </a:rPr>
              <a:t>Acuerdo OTC </a:t>
            </a:r>
            <a:r>
              <a:rPr lang="es-ES" sz="800" kern="1200" dirty="0" smtClean="0">
                <a:solidFill>
                  <a:schemeClr val="tx1"/>
                </a:solidFill>
                <a:effectLst/>
                <a:latin typeface="Gill Sans" charset="0"/>
                <a:ea typeface="+mn-ea"/>
                <a:cs typeface="+mn-cs"/>
              </a:rPr>
              <a:t>impone a los Miembros importadores la </a:t>
            </a:r>
            <a:r>
              <a:rPr lang="es-ES" sz="800" kern="1200" dirty="0" err="1" smtClean="0">
                <a:solidFill>
                  <a:schemeClr val="tx1"/>
                </a:solidFill>
                <a:effectLst/>
                <a:latin typeface="Gill Sans" charset="0"/>
                <a:ea typeface="+mn-ea"/>
                <a:cs typeface="+mn-cs"/>
              </a:rPr>
              <a:t>obligación</a:t>
            </a:r>
            <a:r>
              <a:rPr lang="es-ES" sz="800" kern="1200" dirty="0" smtClean="0">
                <a:solidFill>
                  <a:schemeClr val="tx1"/>
                </a:solidFill>
                <a:effectLst/>
                <a:latin typeface="Gill Sans" charset="0"/>
                <a:ea typeface="+mn-ea"/>
                <a:cs typeface="+mn-cs"/>
              </a:rPr>
              <a:t> de prever un "plazo prudencial" no inferior a seis meses entre la </a:t>
            </a:r>
            <a:r>
              <a:rPr lang="es-ES" sz="800" kern="1200" dirty="0" err="1" smtClean="0">
                <a:solidFill>
                  <a:schemeClr val="tx1"/>
                </a:solidFill>
                <a:effectLst/>
                <a:latin typeface="Gill Sans" charset="0"/>
                <a:ea typeface="+mn-ea"/>
                <a:cs typeface="+mn-cs"/>
              </a:rPr>
              <a:t>publicación</a:t>
            </a:r>
            <a:r>
              <a:rPr lang="es-ES" sz="800" kern="1200" dirty="0" smtClean="0">
                <a:solidFill>
                  <a:schemeClr val="tx1"/>
                </a:solidFill>
                <a:effectLst/>
                <a:latin typeface="Gill Sans" charset="0"/>
                <a:ea typeface="+mn-ea"/>
                <a:cs typeface="+mn-cs"/>
              </a:rPr>
              <a:t> y la entrada en vigor de un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el Miembro importador puede apartarse de esta </a:t>
            </a:r>
            <a:r>
              <a:rPr lang="es-ES" sz="800" kern="1200" dirty="0" err="1" smtClean="0">
                <a:solidFill>
                  <a:schemeClr val="tx1"/>
                </a:solidFill>
                <a:effectLst/>
                <a:latin typeface="Gill Sans" charset="0"/>
                <a:ea typeface="+mn-ea"/>
                <a:cs typeface="+mn-cs"/>
              </a:rPr>
              <a:t>obligación</a:t>
            </a:r>
            <a:r>
              <a:rPr lang="es-ES" sz="800" kern="1200" dirty="0" smtClean="0">
                <a:solidFill>
                  <a:schemeClr val="tx1"/>
                </a:solidFill>
                <a:effectLst/>
                <a:latin typeface="Gill Sans" charset="0"/>
                <a:ea typeface="+mn-ea"/>
                <a:cs typeface="+mn-cs"/>
              </a:rPr>
              <a:t> en caso de que con ese plazo "no sea factible cumplir los objetivos </a:t>
            </a:r>
            <a:r>
              <a:rPr lang="es-ES" sz="800" kern="1200" dirty="0" err="1" smtClean="0">
                <a:solidFill>
                  <a:schemeClr val="tx1"/>
                </a:solidFill>
                <a:effectLst/>
                <a:latin typeface="Gill Sans" charset="0"/>
                <a:ea typeface="+mn-ea"/>
                <a:cs typeface="+mn-cs"/>
              </a:rPr>
              <a:t>legítimos</a:t>
            </a:r>
            <a:r>
              <a:rPr lang="es-ES" sz="800" kern="1200" dirty="0" smtClean="0">
                <a:solidFill>
                  <a:schemeClr val="tx1"/>
                </a:solidFill>
                <a:effectLst/>
                <a:latin typeface="Gill Sans" charset="0"/>
                <a:ea typeface="+mn-ea"/>
                <a:cs typeface="+mn-cs"/>
              </a:rPr>
              <a:t> perseguidos" por el reglamento </a:t>
            </a:r>
            <a:r>
              <a:rPr lang="es-ES" sz="800" kern="1200" dirty="0" err="1" smtClean="0">
                <a:solidFill>
                  <a:schemeClr val="tx1"/>
                </a:solidFill>
                <a:effectLst/>
                <a:latin typeface="Gill Sans" charset="0"/>
                <a:ea typeface="+mn-ea"/>
                <a:cs typeface="+mn-cs"/>
              </a:rPr>
              <a:t>técnico</a:t>
            </a:r>
            <a:r>
              <a:rPr lang="es-ES" sz="800" kern="1200" dirty="0" smtClean="0">
                <a:solidFill>
                  <a:schemeClr val="tx1"/>
                </a:solidFill>
                <a:effectLst/>
                <a:latin typeface="Gill Sans" charset="0"/>
                <a:ea typeface="+mn-ea"/>
                <a:cs typeface="+mn-cs"/>
              </a:rPr>
              <a:t>. </a:t>
            </a:r>
            <a:endParaRPr lang="es-ES"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s-ES" baseline="0" dirty="0" smtClean="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18</a:t>
            </a:fld>
            <a:endParaRPr lang="en-US"/>
          </a:p>
        </p:txBody>
      </p:sp>
    </p:spTree>
    <p:extLst>
      <p:ext uri="{BB962C8B-B14F-4D97-AF65-F5344CB8AC3E}">
        <p14:creationId xmlns:p14="http://schemas.microsoft.com/office/powerpoint/2010/main" val="16635612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err="1" smtClean="0"/>
              <a:t>Convenci</a:t>
            </a:r>
            <a:r>
              <a:rPr lang="es-ES" dirty="0" err="1" smtClean="0"/>
              <a:t>ón</a:t>
            </a:r>
            <a:r>
              <a:rPr lang="es-ES" dirty="0" smtClean="0"/>
              <a:t> de Viena sobre el Derecho</a:t>
            </a:r>
            <a:r>
              <a:rPr lang="es-ES" baseline="0" dirty="0" smtClean="0"/>
              <a:t> de los Tratados: </a:t>
            </a:r>
          </a:p>
          <a:p>
            <a:pPr marL="0" marR="0" indent="0" algn="l" defTabSz="914400" rtl="0" eaLnBrk="1" fontAlgn="base" latinLnBrk="0" hangingPunct="1">
              <a:lnSpc>
                <a:spcPct val="100000"/>
              </a:lnSpc>
              <a:spcBef>
                <a:spcPct val="0"/>
              </a:spcBef>
              <a:spcAft>
                <a:spcPct val="0"/>
              </a:spcAft>
              <a:buClrTx/>
              <a:buSzTx/>
              <a:buFontTx/>
              <a:buNone/>
              <a:tabLst/>
              <a:defRPr/>
            </a:pPr>
            <a:endParaRPr lang="es-ES" baseline="0" dirty="0" smtClean="0"/>
          </a:p>
          <a:p>
            <a:r>
              <a:rPr lang="es-ES" sz="800" kern="1200" dirty="0" smtClean="0">
                <a:solidFill>
                  <a:schemeClr val="tx1"/>
                </a:solidFill>
                <a:effectLst/>
                <a:latin typeface="Gill Sans" charset="0"/>
                <a:ea typeface="+mn-ea"/>
                <a:cs typeface="+mn-cs"/>
              </a:rPr>
              <a:t>31. Regla general de </a:t>
            </a:r>
            <a:r>
              <a:rPr lang="es-ES" sz="800" kern="1200" dirty="0" err="1" smtClean="0">
                <a:solidFill>
                  <a:schemeClr val="tx1"/>
                </a:solidFill>
                <a:effectLst/>
                <a:latin typeface="Gill Sans" charset="0"/>
                <a:ea typeface="+mn-ea"/>
                <a:cs typeface="+mn-cs"/>
              </a:rPr>
              <a:t>interpretación</a:t>
            </a:r>
            <a:r>
              <a:rPr lang="es-ES" sz="800" kern="1200" dirty="0" smtClean="0">
                <a:solidFill>
                  <a:schemeClr val="tx1"/>
                </a:solidFill>
                <a:effectLst/>
                <a:latin typeface="Gill Sans" charset="0"/>
                <a:ea typeface="+mn-ea"/>
                <a:cs typeface="+mn-cs"/>
              </a:rPr>
              <a:t>. </a:t>
            </a:r>
          </a:p>
          <a:p>
            <a:endParaRPr lang="es-ES" sz="800" kern="1200" dirty="0" smtClean="0">
              <a:solidFill>
                <a:schemeClr val="tx1"/>
              </a:solidFill>
              <a:effectLst/>
              <a:latin typeface="Gill Sans" charset="0"/>
              <a:ea typeface="+mn-ea"/>
              <a:cs typeface="+mn-cs"/>
            </a:endParaRPr>
          </a:p>
          <a:p>
            <a:r>
              <a:rPr lang="es-ES" sz="800" kern="1200" dirty="0" smtClean="0">
                <a:solidFill>
                  <a:schemeClr val="tx1"/>
                </a:solidFill>
                <a:effectLst/>
                <a:latin typeface="Gill Sans" charset="0"/>
                <a:ea typeface="+mn-ea"/>
                <a:cs typeface="+mn-cs"/>
              </a:rPr>
              <a:t>1. Un tratado </a:t>
            </a:r>
            <a:r>
              <a:rPr lang="es-ES" sz="800" kern="1200" dirty="0" err="1" smtClean="0">
                <a:solidFill>
                  <a:schemeClr val="tx1"/>
                </a:solidFill>
                <a:effectLst/>
                <a:latin typeface="Gill Sans" charset="0"/>
                <a:ea typeface="+mn-ea"/>
                <a:cs typeface="+mn-cs"/>
              </a:rPr>
              <a:t>debera</a:t>
            </a:r>
            <a:r>
              <a:rPr lang="es-ES" sz="800" kern="1200" dirty="0" smtClean="0">
                <a:solidFill>
                  <a:schemeClr val="tx1"/>
                </a:solidFill>
                <a:effectLst/>
                <a:latin typeface="Gill Sans" charset="0"/>
                <a:ea typeface="+mn-ea"/>
                <a:cs typeface="+mn-cs"/>
              </a:rPr>
              <a:t>́ interpretarse de buena fe conforme al sentido corriente que haya de atribuirse a los </a:t>
            </a:r>
            <a:r>
              <a:rPr lang="es-ES" sz="800" kern="1200" dirty="0" err="1" smtClean="0">
                <a:solidFill>
                  <a:schemeClr val="tx1"/>
                </a:solidFill>
                <a:effectLst/>
                <a:latin typeface="Gill Sans" charset="0"/>
                <a:ea typeface="+mn-ea"/>
                <a:cs typeface="+mn-cs"/>
              </a:rPr>
              <a:t>términos</a:t>
            </a:r>
            <a:r>
              <a:rPr lang="es-ES" sz="800" kern="1200" dirty="0" smtClean="0">
                <a:solidFill>
                  <a:schemeClr val="tx1"/>
                </a:solidFill>
                <a:effectLst/>
                <a:latin typeface="Gill Sans" charset="0"/>
                <a:ea typeface="+mn-ea"/>
                <a:cs typeface="+mn-cs"/>
              </a:rPr>
              <a:t> del tratado en el contexto de estos y teniendo en cuenta su objeto y fin. </a:t>
            </a:r>
            <a:endParaRPr lang="es-ES" dirty="0" smtClean="0"/>
          </a:p>
          <a:p>
            <a:r>
              <a:rPr lang="es-ES" sz="800" kern="1200" dirty="0" smtClean="0">
                <a:solidFill>
                  <a:schemeClr val="tx1"/>
                </a:solidFill>
                <a:effectLst/>
                <a:latin typeface="Gill Sans" charset="0"/>
                <a:ea typeface="+mn-ea"/>
                <a:cs typeface="+mn-cs"/>
              </a:rPr>
              <a:t>2. Para los efectos de la </a:t>
            </a:r>
            <a:r>
              <a:rPr lang="es-ES" sz="800" kern="1200" dirty="0" err="1" smtClean="0">
                <a:solidFill>
                  <a:schemeClr val="tx1"/>
                </a:solidFill>
                <a:effectLst/>
                <a:latin typeface="Gill Sans" charset="0"/>
                <a:ea typeface="+mn-ea"/>
                <a:cs typeface="+mn-cs"/>
              </a:rPr>
              <a:t>interpretación</a:t>
            </a:r>
            <a:r>
              <a:rPr lang="es-ES" sz="800" kern="1200" dirty="0" smtClean="0">
                <a:solidFill>
                  <a:schemeClr val="tx1"/>
                </a:solidFill>
                <a:effectLst/>
                <a:latin typeface="Gill Sans" charset="0"/>
                <a:ea typeface="+mn-ea"/>
                <a:cs typeface="+mn-cs"/>
              </a:rPr>
              <a:t> de un tratado. el contexto </a:t>
            </a:r>
            <a:r>
              <a:rPr lang="es-ES" sz="800" kern="1200" dirty="0" err="1" smtClean="0">
                <a:solidFill>
                  <a:schemeClr val="tx1"/>
                </a:solidFill>
                <a:effectLst/>
                <a:latin typeface="Gill Sans" charset="0"/>
                <a:ea typeface="+mn-ea"/>
                <a:cs typeface="+mn-cs"/>
              </a:rPr>
              <a:t>comprendera</a:t>
            </a:r>
            <a:r>
              <a:rPr lang="es-ES" sz="800" kern="1200" dirty="0" smtClean="0">
                <a:solidFill>
                  <a:schemeClr val="tx1"/>
                </a:solidFill>
                <a:effectLst/>
                <a:latin typeface="Gill Sans" charset="0"/>
                <a:ea typeface="+mn-ea"/>
                <a:cs typeface="+mn-cs"/>
              </a:rPr>
              <a:t>́, </a:t>
            </a:r>
            <a:r>
              <a:rPr lang="es-ES" sz="800" kern="1200" dirty="0" err="1" smtClean="0">
                <a:solidFill>
                  <a:schemeClr val="tx1"/>
                </a:solidFill>
                <a:effectLst/>
                <a:latin typeface="Gill Sans" charset="0"/>
                <a:ea typeface="+mn-ea"/>
                <a:cs typeface="+mn-cs"/>
              </a:rPr>
              <a:t>además</a:t>
            </a:r>
            <a:r>
              <a:rPr lang="es-ES" sz="800" kern="1200" dirty="0" smtClean="0">
                <a:solidFill>
                  <a:schemeClr val="tx1"/>
                </a:solidFill>
                <a:effectLst/>
                <a:latin typeface="Gill Sans" charset="0"/>
                <a:ea typeface="+mn-ea"/>
                <a:cs typeface="+mn-cs"/>
              </a:rPr>
              <a:t> del texto, incluidos su </a:t>
            </a:r>
            <a:r>
              <a:rPr lang="es-ES" sz="800" kern="1200" dirty="0" err="1" smtClean="0">
                <a:solidFill>
                  <a:schemeClr val="tx1"/>
                </a:solidFill>
                <a:effectLst/>
                <a:latin typeface="Gill Sans" charset="0"/>
                <a:ea typeface="+mn-ea"/>
                <a:cs typeface="+mn-cs"/>
              </a:rPr>
              <a:t>preámbulo</a:t>
            </a:r>
            <a:r>
              <a:rPr lang="es-ES" sz="800" kern="1200" dirty="0" smtClean="0">
                <a:solidFill>
                  <a:schemeClr val="tx1"/>
                </a:solidFill>
                <a:effectLst/>
                <a:latin typeface="Gill Sans" charset="0"/>
                <a:ea typeface="+mn-ea"/>
                <a:cs typeface="+mn-cs"/>
              </a:rPr>
              <a:t> y anexos: </a:t>
            </a:r>
            <a:endParaRPr lang="es-ES" dirty="0" smtClean="0"/>
          </a:p>
          <a:p>
            <a:r>
              <a:rPr lang="es-ES" sz="800" kern="1200" dirty="0" smtClean="0">
                <a:solidFill>
                  <a:schemeClr val="tx1"/>
                </a:solidFill>
                <a:effectLst/>
                <a:latin typeface="Gill Sans" charset="0"/>
                <a:ea typeface="+mn-ea"/>
                <a:cs typeface="+mn-cs"/>
              </a:rPr>
              <a:t>a) todo acuerdo que se refiera al tratado y haya sido concertado entre todas las partes con motivo de la </a:t>
            </a:r>
            <a:r>
              <a:rPr lang="es-ES" sz="800" kern="1200" dirty="0" err="1" smtClean="0">
                <a:solidFill>
                  <a:schemeClr val="tx1"/>
                </a:solidFill>
                <a:effectLst/>
                <a:latin typeface="Gill Sans" charset="0"/>
                <a:ea typeface="+mn-ea"/>
                <a:cs typeface="+mn-cs"/>
              </a:rPr>
              <a:t>celebración</a:t>
            </a:r>
            <a:r>
              <a:rPr lang="es-ES" sz="800" kern="1200" dirty="0" smtClean="0">
                <a:solidFill>
                  <a:schemeClr val="tx1"/>
                </a:solidFill>
                <a:effectLst/>
                <a:latin typeface="Gill Sans" charset="0"/>
                <a:ea typeface="+mn-ea"/>
                <a:cs typeface="+mn-cs"/>
              </a:rPr>
              <a:t> del tratado: </a:t>
            </a:r>
            <a:endParaRPr lang="es-ES" dirty="0" smtClean="0"/>
          </a:p>
          <a:p>
            <a:r>
              <a:rPr lang="es-ES" sz="800" kern="1200" dirty="0" smtClean="0">
                <a:solidFill>
                  <a:schemeClr val="tx1"/>
                </a:solidFill>
                <a:effectLst/>
                <a:latin typeface="Gill Sans" charset="0"/>
                <a:ea typeface="+mn-ea"/>
                <a:cs typeface="+mn-cs"/>
              </a:rPr>
              <a:t>b) todo instrumento formulado por una o </a:t>
            </a:r>
            <a:r>
              <a:rPr lang="es-ES" sz="800" kern="1200" dirty="0" err="1" smtClean="0">
                <a:solidFill>
                  <a:schemeClr val="tx1"/>
                </a:solidFill>
                <a:effectLst/>
                <a:latin typeface="Gill Sans" charset="0"/>
                <a:ea typeface="+mn-ea"/>
                <a:cs typeface="+mn-cs"/>
              </a:rPr>
              <a:t>más</a:t>
            </a:r>
            <a:r>
              <a:rPr lang="es-ES" sz="800" kern="1200" dirty="0" smtClean="0">
                <a:solidFill>
                  <a:schemeClr val="tx1"/>
                </a:solidFill>
                <a:effectLst/>
                <a:latin typeface="Gill Sans" charset="0"/>
                <a:ea typeface="+mn-ea"/>
                <a:cs typeface="+mn-cs"/>
              </a:rPr>
              <a:t> </a:t>
            </a:r>
            <a:r>
              <a:rPr lang="es-ES" sz="800" kern="1200" dirty="0" err="1" smtClean="0">
                <a:solidFill>
                  <a:schemeClr val="tx1"/>
                </a:solidFill>
                <a:effectLst/>
                <a:latin typeface="Gill Sans" charset="0"/>
                <a:ea typeface="+mn-ea"/>
                <a:cs typeface="+mn-cs"/>
              </a:rPr>
              <a:t>partles</a:t>
            </a:r>
            <a:r>
              <a:rPr lang="es-ES" sz="800" kern="1200" dirty="0" smtClean="0">
                <a:solidFill>
                  <a:schemeClr val="tx1"/>
                </a:solidFill>
                <a:effectLst/>
                <a:latin typeface="Gill Sans" charset="0"/>
                <a:ea typeface="+mn-ea"/>
                <a:cs typeface="+mn-cs"/>
              </a:rPr>
              <a:t> con motivo de la </a:t>
            </a:r>
            <a:r>
              <a:rPr lang="es-ES" sz="800" kern="1200" dirty="0" err="1" smtClean="0">
                <a:solidFill>
                  <a:schemeClr val="tx1"/>
                </a:solidFill>
                <a:effectLst/>
                <a:latin typeface="Gill Sans" charset="0"/>
                <a:ea typeface="+mn-ea"/>
                <a:cs typeface="+mn-cs"/>
              </a:rPr>
              <a:t>celebración</a:t>
            </a:r>
            <a:r>
              <a:rPr lang="es-ES" sz="800" kern="1200" dirty="0" smtClean="0">
                <a:solidFill>
                  <a:schemeClr val="tx1"/>
                </a:solidFill>
                <a:effectLst/>
                <a:latin typeface="Gill Sans" charset="0"/>
                <a:ea typeface="+mn-ea"/>
                <a:cs typeface="+mn-cs"/>
              </a:rPr>
              <a:t> del tratado y aceptado por las </a:t>
            </a:r>
            <a:r>
              <a:rPr lang="es-ES" sz="800" kern="1200" dirty="0" err="1" smtClean="0">
                <a:solidFill>
                  <a:schemeClr val="tx1"/>
                </a:solidFill>
                <a:effectLst/>
                <a:latin typeface="Gill Sans" charset="0"/>
                <a:ea typeface="+mn-ea"/>
                <a:cs typeface="+mn-cs"/>
              </a:rPr>
              <a:t>demás</a:t>
            </a:r>
            <a:r>
              <a:rPr lang="es-ES" sz="800" kern="1200" dirty="0" smtClean="0">
                <a:solidFill>
                  <a:schemeClr val="tx1"/>
                </a:solidFill>
                <a:effectLst/>
                <a:latin typeface="Gill Sans" charset="0"/>
                <a:ea typeface="+mn-ea"/>
                <a:cs typeface="+mn-cs"/>
              </a:rPr>
              <a:t> como instrumento referente al tratado; </a:t>
            </a:r>
            <a:endParaRPr lang="es-ES" dirty="0" smtClean="0"/>
          </a:p>
          <a:p>
            <a:r>
              <a:rPr lang="es-ES" sz="800" u="sng" kern="1200" dirty="0" smtClean="0">
                <a:solidFill>
                  <a:schemeClr val="tx1"/>
                </a:solidFill>
                <a:effectLst/>
                <a:latin typeface="Gill Sans" charset="0"/>
                <a:ea typeface="+mn-ea"/>
                <a:cs typeface="+mn-cs"/>
              </a:rPr>
              <a:t>3. Juntamente con el contexto, </a:t>
            </a:r>
            <a:r>
              <a:rPr lang="es-ES" sz="800" u="sng" kern="1200" dirty="0" err="1" smtClean="0">
                <a:solidFill>
                  <a:schemeClr val="tx1"/>
                </a:solidFill>
                <a:effectLst/>
                <a:latin typeface="Gill Sans" charset="0"/>
                <a:ea typeface="+mn-ea"/>
                <a:cs typeface="+mn-cs"/>
              </a:rPr>
              <a:t>habra</a:t>
            </a:r>
            <a:r>
              <a:rPr lang="es-ES" sz="800" u="sng" kern="1200" dirty="0" smtClean="0">
                <a:solidFill>
                  <a:schemeClr val="tx1"/>
                </a:solidFill>
                <a:effectLst/>
                <a:latin typeface="Gill Sans" charset="0"/>
                <a:ea typeface="+mn-ea"/>
                <a:cs typeface="+mn-cs"/>
              </a:rPr>
              <a:t>́ de tenerse en cuenta: </a:t>
            </a:r>
            <a:endParaRPr lang="es-ES" u="sng" dirty="0" smtClean="0"/>
          </a:p>
          <a:p>
            <a:r>
              <a:rPr lang="es-ES" sz="800" u="sng" kern="1200" dirty="0" smtClean="0">
                <a:solidFill>
                  <a:schemeClr val="tx1"/>
                </a:solidFill>
                <a:effectLst/>
                <a:latin typeface="Gill Sans" charset="0"/>
                <a:ea typeface="+mn-ea"/>
                <a:cs typeface="+mn-cs"/>
              </a:rPr>
              <a:t>a) todo acuerdo ulterior entre las partes acerca de la </a:t>
            </a:r>
            <a:r>
              <a:rPr lang="es-ES" sz="800" u="sng" kern="1200" dirty="0" err="1" smtClean="0">
                <a:solidFill>
                  <a:schemeClr val="tx1"/>
                </a:solidFill>
                <a:effectLst/>
                <a:latin typeface="Gill Sans" charset="0"/>
                <a:ea typeface="+mn-ea"/>
                <a:cs typeface="+mn-cs"/>
              </a:rPr>
              <a:t>interpretación</a:t>
            </a:r>
            <a:r>
              <a:rPr lang="es-ES" sz="800" u="sng" kern="1200" dirty="0" smtClean="0">
                <a:solidFill>
                  <a:schemeClr val="tx1"/>
                </a:solidFill>
                <a:effectLst/>
                <a:latin typeface="Gill Sans" charset="0"/>
                <a:ea typeface="+mn-ea"/>
                <a:cs typeface="+mn-cs"/>
              </a:rPr>
              <a:t> del tratado o de la </a:t>
            </a:r>
            <a:r>
              <a:rPr lang="es-ES" sz="800" u="sng" kern="1200" dirty="0" err="1" smtClean="0">
                <a:solidFill>
                  <a:schemeClr val="tx1"/>
                </a:solidFill>
                <a:effectLst/>
                <a:latin typeface="Gill Sans" charset="0"/>
                <a:ea typeface="+mn-ea"/>
                <a:cs typeface="+mn-cs"/>
              </a:rPr>
              <a:t>aplicación</a:t>
            </a:r>
            <a:r>
              <a:rPr lang="es-ES" sz="800" u="sng" kern="1200" dirty="0" smtClean="0">
                <a:solidFill>
                  <a:schemeClr val="tx1"/>
                </a:solidFill>
                <a:effectLst/>
                <a:latin typeface="Gill Sans" charset="0"/>
                <a:ea typeface="+mn-ea"/>
                <a:cs typeface="+mn-cs"/>
              </a:rPr>
              <a:t> de sus disposiciones: </a:t>
            </a:r>
            <a:endParaRPr lang="es-ES" u="sng" dirty="0" smtClean="0"/>
          </a:p>
          <a:p>
            <a:r>
              <a:rPr lang="es-ES" sz="800" kern="1200" dirty="0" smtClean="0">
                <a:solidFill>
                  <a:schemeClr val="tx1"/>
                </a:solidFill>
                <a:effectLst/>
                <a:latin typeface="Gill Sans" charset="0"/>
                <a:ea typeface="+mn-ea"/>
                <a:cs typeface="+mn-cs"/>
              </a:rPr>
              <a:t>b) toda </a:t>
            </a:r>
            <a:r>
              <a:rPr lang="es-ES" sz="800" kern="1200" dirty="0" err="1" smtClean="0">
                <a:solidFill>
                  <a:schemeClr val="tx1"/>
                </a:solidFill>
                <a:effectLst/>
                <a:latin typeface="Gill Sans" charset="0"/>
                <a:ea typeface="+mn-ea"/>
                <a:cs typeface="+mn-cs"/>
              </a:rPr>
              <a:t>práctica</a:t>
            </a:r>
            <a:r>
              <a:rPr lang="es-ES" sz="800" kern="1200" dirty="0" smtClean="0">
                <a:solidFill>
                  <a:schemeClr val="tx1"/>
                </a:solidFill>
                <a:effectLst/>
                <a:latin typeface="Gill Sans" charset="0"/>
                <a:ea typeface="+mn-ea"/>
                <a:cs typeface="+mn-cs"/>
              </a:rPr>
              <a:t> ulteriormente seguida en la </a:t>
            </a:r>
            <a:r>
              <a:rPr lang="es-ES" sz="800" kern="1200" dirty="0" err="1" smtClean="0">
                <a:solidFill>
                  <a:schemeClr val="tx1"/>
                </a:solidFill>
                <a:effectLst/>
                <a:latin typeface="Gill Sans" charset="0"/>
                <a:ea typeface="+mn-ea"/>
                <a:cs typeface="+mn-cs"/>
              </a:rPr>
              <a:t>aplicación</a:t>
            </a:r>
            <a:r>
              <a:rPr lang="es-ES" sz="800" kern="1200" dirty="0" smtClean="0">
                <a:solidFill>
                  <a:schemeClr val="tx1"/>
                </a:solidFill>
                <a:effectLst/>
                <a:latin typeface="Gill Sans" charset="0"/>
                <a:ea typeface="+mn-ea"/>
                <a:cs typeface="+mn-cs"/>
              </a:rPr>
              <a:t> del tratado por la cual conste el acuerdo de las partes acerca de la </a:t>
            </a:r>
            <a:r>
              <a:rPr lang="es-ES" sz="800" kern="1200" dirty="0" err="1" smtClean="0">
                <a:solidFill>
                  <a:schemeClr val="tx1"/>
                </a:solidFill>
                <a:effectLst/>
                <a:latin typeface="Gill Sans" charset="0"/>
                <a:ea typeface="+mn-ea"/>
                <a:cs typeface="+mn-cs"/>
              </a:rPr>
              <a:t>interpretación</a:t>
            </a:r>
            <a:r>
              <a:rPr lang="es-ES" sz="800" kern="1200" dirty="0" smtClean="0">
                <a:solidFill>
                  <a:schemeClr val="tx1"/>
                </a:solidFill>
                <a:effectLst/>
                <a:latin typeface="Gill Sans" charset="0"/>
                <a:ea typeface="+mn-ea"/>
                <a:cs typeface="+mn-cs"/>
              </a:rPr>
              <a:t> del tratado: </a:t>
            </a:r>
            <a:endParaRPr lang="es-ES" dirty="0" smtClean="0"/>
          </a:p>
          <a:p>
            <a:r>
              <a:rPr lang="es-ES" sz="800" kern="1200" dirty="0" smtClean="0">
                <a:solidFill>
                  <a:schemeClr val="tx1"/>
                </a:solidFill>
                <a:effectLst/>
                <a:latin typeface="Gill Sans" charset="0"/>
                <a:ea typeface="+mn-ea"/>
                <a:cs typeface="+mn-cs"/>
              </a:rPr>
              <a:t>c) toda forma pertinente de derecho internacional aplicable en las relaciones entre las partes. </a:t>
            </a:r>
            <a:endParaRPr lang="es-ES" dirty="0" smtClean="0"/>
          </a:p>
          <a:p>
            <a:r>
              <a:rPr lang="es-ES" sz="800" kern="1200" dirty="0" smtClean="0">
                <a:solidFill>
                  <a:schemeClr val="tx1"/>
                </a:solidFill>
                <a:effectLst/>
                <a:latin typeface="Gill Sans" charset="0"/>
                <a:ea typeface="+mn-ea"/>
                <a:cs typeface="+mn-cs"/>
              </a:rPr>
              <a:t>4. Se </a:t>
            </a:r>
            <a:r>
              <a:rPr lang="es-ES" sz="800" kern="1200" dirty="0" err="1" smtClean="0">
                <a:solidFill>
                  <a:schemeClr val="tx1"/>
                </a:solidFill>
                <a:effectLst/>
                <a:latin typeface="Gill Sans" charset="0"/>
                <a:ea typeface="+mn-ea"/>
                <a:cs typeface="+mn-cs"/>
              </a:rPr>
              <a:t>dara</a:t>
            </a:r>
            <a:r>
              <a:rPr lang="es-ES" sz="800" kern="1200" dirty="0" smtClean="0">
                <a:solidFill>
                  <a:schemeClr val="tx1"/>
                </a:solidFill>
                <a:effectLst/>
                <a:latin typeface="Gill Sans" charset="0"/>
                <a:ea typeface="+mn-ea"/>
                <a:cs typeface="+mn-cs"/>
              </a:rPr>
              <a:t>́ a un </a:t>
            </a:r>
            <a:r>
              <a:rPr lang="es-ES" sz="800" kern="1200" dirty="0" err="1" smtClean="0">
                <a:solidFill>
                  <a:schemeClr val="tx1"/>
                </a:solidFill>
                <a:effectLst/>
                <a:latin typeface="Gill Sans" charset="0"/>
                <a:ea typeface="+mn-ea"/>
                <a:cs typeface="+mn-cs"/>
              </a:rPr>
              <a:t>término</a:t>
            </a:r>
            <a:r>
              <a:rPr lang="es-ES" sz="800" kern="1200" dirty="0" smtClean="0">
                <a:solidFill>
                  <a:schemeClr val="tx1"/>
                </a:solidFill>
                <a:effectLst/>
                <a:latin typeface="Gill Sans" charset="0"/>
                <a:ea typeface="+mn-ea"/>
                <a:cs typeface="+mn-cs"/>
              </a:rPr>
              <a:t> un sentido especial si consta que tal fue la </a:t>
            </a:r>
            <a:r>
              <a:rPr lang="es-ES" sz="800" kern="1200" dirty="0" err="1" smtClean="0">
                <a:solidFill>
                  <a:schemeClr val="tx1"/>
                </a:solidFill>
                <a:effectLst/>
                <a:latin typeface="Gill Sans" charset="0"/>
                <a:ea typeface="+mn-ea"/>
                <a:cs typeface="+mn-cs"/>
              </a:rPr>
              <a:t>intención</a:t>
            </a:r>
            <a:r>
              <a:rPr lang="es-ES" sz="800" kern="1200" dirty="0" smtClean="0">
                <a:solidFill>
                  <a:schemeClr val="tx1"/>
                </a:solidFill>
                <a:effectLst/>
                <a:latin typeface="Gill Sans" charset="0"/>
                <a:ea typeface="+mn-ea"/>
                <a:cs typeface="+mn-cs"/>
              </a:rPr>
              <a:t> de las partes. </a:t>
            </a:r>
            <a:endParaRPr lang="es-ES" dirty="0" smtClean="0"/>
          </a:p>
          <a:p>
            <a:pPr lvl="5"/>
            <a:endParaRPr lang="en-US" dirty="0" smtClean="0"/>
          </a:p>
          <a:p>
            <a:pPr lvl="0"/>
            <a:r>
              <a:rPr lang="en-US" dirty="0" smtClean="0"/>
              <a:t>At</a:t>
            </a:r>
            <a:r>
              <a:rPr lang="es-ES" dirty="0" err="1" smtClean="0"/>
              <a:t>ún</a:t>
            </a:r>
            <a:r>
              <a:rPr lang="es-ES" dirty="0" smtClean="0"/>
              <a:t> (AB original). Para. 371.  </a:t>
            </a:r>
            <a:r>
              <a:rPr lang="es-ES" sz="800" kern="1200" dirty="0" smtClean="0">
                <a:solidFill>
                  <a:schemeClr val="tx1"/>
                </a:solidFill>
                <a:effectLst/>
                <a:latin typeface="+mn-lt"/>
                <a:ea typeface="+mn-ea"/>
                <a:cs typeface="+mn-cs"/>
              </a:rPr>
              <a:t>De conformidad con el párrafo 2 del artículo 3 del ESD, los grupos especiales y el Órgano de Apelación deben "aclarar" las disposiciones de los acuerdos abarcados "de conformidad con las normas usuales de interpretación del derecho internacional público".  Esto plantea la pregunta de con qué fundamento podemos tener en cuenta la Decisión del Comité OTC en la interpretación y aplicación del párrafo 4 del artículo 2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En particular, la cuestión que se plantea es si se puede considerar que la Decisión es un "acuerdo ulterior entre las partes acerca de la interpretación del tratado o de la aplicación de sus disposiciones" en el sentido del párrafo 3 a) del artículo 31 de la </a:t>
            </a:r>
            <a:r>
              <a:rPr lang="es-ES" sz="800" i="1" kern="1200" dirty="0" smtClean="0">
                <a:solidFill>
                  <a:schemeClr val="tx1"/>
                </a:solidFill>
                <a:effectLst/>
                <a:latin typeface="+mn-lt"/>
                <a:ea typeface="+mn-ea"/>
                <a:cs typeface="+mn-cs"/>
              </a:rPr>
              <a:t>Convención de Viena sobre el Derecho de los Tratados</a:t>
            </a:r>
            <a:r>
              <a:rPr lang="es-ES" sz="800" kern="1200" dirty="0" smtClean="0">
                <a:solidFill>
                  <a:schemeClr val="tx1"/>
                </a:solidFill>
                <a:effectLst/>
                <a:latin typeface="+mn-lt"/>
                <a:ea typeface="+mn-ea"/>
                <a:cs typeface="+mn-cs"/>
              </a:rPr>
              <a:t> (la "</a:t>
            </a:r>
            <a:r>
              <a:rPr lang="es-ES" sz="800" i="1" kern="1200" dirty="0" smtClean="0">
                <a:solidFill>
                  <a:schemeClr val="tx1"/>
                </a:solidFill>
                <a:effectLst/>
                <a:latin typeface="+mn-lt"/>
                <a:ea typeface="+mn-ea"/>
                <a:cs typeface="+mn-cs"/>
              </a:rPr>
              <a:t>Convención de Viena</a:t>
            </a:r>
            <a:r>
              <a:rPr lang="es-ES" sz="800" kern="1200" dirty="0" smtClean="0">
                <a:solidFill>
                  <a:schemeClr val="tx1"/>
                </a:solidFill>
                <a:effectLst/>
                <a:latin typeface="+mn-lt"/>
                <a:ea typeface="+mn-ea"/>
                <a:cs typeface="+mn-cs"/>
              </a:rPr>
              <a:t>").  A este respecto, observamos que la Decisión fue adoptada por el Comité OTC en el contexto del Segundo Examen Trienal del Funcionamiento y Aplicación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que tuvo lugar en el año 2000.  Por lo tanto, se adoptó con posterioridad a la celebración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Observamos además que el Comité OTC está integrado por todos los Miembros de la OMC y que la Decisión fue adoptada por consenso.</a:t>
            </a:r>
          </a:p>
          <a:p>
            <a:pPr lvl="5"/>
            <a:endParaRPr lang="es-ES" sz="800" kern="1200" dirty="0" smtClean="0">
              <a:solidFill>
                <a:schemeClr val="tx1"/>
              </a:solidFill>
              <a:effectLst/>
              <a:latin typeface="+mn-lt"/>
              <a:ea typeface="+mn-ea"/>
              <a:cs typeface="+mn-cs"/>
            </a:endParaRPr>
          </a:p>
          <a:p>
            <a:pPr lvl="0"/>
            <a:r>
              <a:rPr lang="es-ES" sz="800" kern="1200" dirty="0" smtClean="0">
                <a:solidFill>
                  <a:schemeClr val="tx1"/>
                </a:solidFill>
                <a:effectLst/>
                <a:latin typeface="+mn-lt"/>
                <a:ea typeface="+mn-ea"/>
                <a:cs typeface="+mn-cs"/>
              </a:rPr>
              <a:t>372. Con respecto a la cuestión de si los términos y el contenido de la Decisión expresan un acuerdo entre los Miembros acerca de la interpretación o aplicación de una disposición de la normativa de la OMC, observamos que el título de la Decisión se refiere expresamente a "principios para la elaboración de normas, guías y recomendaciones internacionales </a:t>
            </a:r>
            <a:r>
              <a:rPr lang="es-ES" sz="800" i="1" kern="1200" dirty="0" smtClean="0">
                <a:solidFill>
                  <a:schemeClr val="tx1"/>
                </a:solidFill>
                <a:effectLst/>
                <a:latin typeface="+mn-lt"/>
                <a:ea typeface="+mn-ea"/>
                <a:cs typeface="+mn-cs"/>
              </a:rPr>
              <a:t>con arreglo a los artículos 2 y 5 y al Anexo 3 del Acuerdo</a:t>
            </a:r>
            <a:r>
              <a:rPr lang="es-ES" sz="800" kern="1200" dirty="0" smtClean="0">
                <a:solidFill>
                  <a:schemeClr val="tx1"/>
                </a:solidFill>
                <a:effectLst/>
                <a:latin typeface="+mn-lt"/>
                <a:ea typeface="+mn-ea"/>
                <a:cs typeface="+mn-cs"/>
              </a:rPr>
              <a:t>".  Señalamos además que el Comité OTC acometió las actividades que condujeron a la adopción de la Decisión "a fin de lograr un mejor entendimiento [de las normas internacionales] en el marco del Acuerdo" y decidió elaborar los principios recogidos en la Decisión, entre otras cosas "para ... asegurar la aplicación efectiva del Acuerdo" y para "aclarar[ ] y reforzar [ ] el concepto de normas internacionales en virtud del Acuerdo".  Por consiguiente, estimamos que se puede considerar que esta Decisión es un "acuerdo ulterior" en el sentido del párrafo 3 a) del artículo 31 de la </a:t>
            </a:r>
            <a:r>
              <a:rPr lang="es-ES" sz="800" i="1" kern="1200" dirty="0" smtClean="0">
                <a:solidFill>
                  <a:schemeClr val="tx1"/>
                </a:solidFill>
                <a:effectLst/>
                <a:latin typeface="+mn-lt"/>
                <a:ea typeface="+mn-ea"/>
                <a:cs typeface="+mn-cs"/>
              </a:rPr>
              <a:t>Convención de Viena</a:t>
            </a:r>
            <a:r>
              <a:rPr lang="es-ES" sz="800" kern="1200" dirty="0" smtClean="0">
                <a:solidFill>
                  <a:schemeClr val="tx1"/>
                </a:solidFill>
                <a:effectLst/>
                <a:latin typeface="+mn-lt"/>
                <a:ea typeface="+mn-ea"/>
                <a:cs typeface="+mn-cs"/>
              </a:rPr>
              <a:t>.  No obstante, la medida en que esta Decisión informará la interpretación y aplicación de un término o una disposición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en un caso concreto dependerá del grado en que "concretamente guarda[ ] relación" con la interpretación y aplicación del término o disposición de que se trate.  En la presente diferencia consideramos que la Decisión del Comité OTC guarda relación directamente con la interpretación del término "abierto" del párrafo 4 del Anexo 1 del </a:t>
            </a:r>
            <a:r>
              <a:rPr lang="es-ES" sz="800" i="1" kern="1200" dirty="0" smtClean="0">
                <a:solidFill>
                  <a:schemeClr val="tx1"/>
                </a:solidFill>
                <a:effectLst/>
                <a:latin typeface="+mn-lt"/>
                <a:ea typeface="+mn-ea"/>
                <a:cs typeface="+mn-cs"/>
              </a:rPr>
              <a:t>Acuerdo OTC</a:t>
            </a:r>
            <a:r>
              <a:rPr lang="es-ES" sz="800" kern="1200" dirty="0" smtClean="0">
                <a:solidFill>
                  <a:schemeClr val="tx1"/>
                </a:solidFill>
                <a:effectLst/>
                <a:latin typeface="+mn-lt"/>
                <a:ea typeface="+mn-ea"/>
                <a:cs typeface="+mn-cs"/>
              </a:rPr>
              <a:t> y con la interpretación y aplicación del concepto de "actividades reconocidas en el ámbito de la normalización".</a:t>
            </a:r>
            <a:endParaRPr lang="es-ES_tradnl" sz="800" kern="1200" dirty="0" smtClean="0">
              <a:solidFill>
                <a:schemeClr val="tx1"/>
              </a:solidFill>
              <a:effectLst/>
              <a:latin typeface="+mn-lt"/>
              <a:ea typeface="+mn-ea"/>
              <a:cs typeface="+mn-cs"/>
            </a:endParaRPr>
          </a:p>
          <a:p>
            <a:endParaRPr lang="es-ES" sz="800" kern="1200" dirty="0" smtClean="0">
              <a:solidFill>
                <a:schemeClr val="tx1"/>
              </a:solidFill>
              <a:effectLst/>
              <a:latin typeface="Gill Sans" charset="0"/>
              <a:ea typeface="+mn-ea"/>
              <a:cs typeface="+mn-cs"/>
            </a:endParaRPr>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19</a:t>
            </a:fld>
            <a:endParaRPr lang="en-US"/>
          </a:p>
        </p:txBody>
      </p:sp>
    </p:spTree>
    <p:extLst>
      <p:ext uri="{BB962C8B-B14F-4D97-AF65-F5344CB8AC3E}">
        <p14:creationId xmlns:p14="http://schemas.microsoft.com/office/powerpoint/2010/main" val="1616610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r>
              <a:rPr lang="en-US" dirty="0" smtClean="0"/>
              <a:t>La</a:t>
            </a:r>
            <a:r>
              <a:rPr lang="en-US" baseline="0" dirty="0" smtClean="0"/>
              <a:t> p</a:t>
            </a:r>
            <a:r>
              <a:rPr lang="es-ES" baseline="0" dirty="0" err="1" smtClean="0"/>
              <a:t>ágina</a:t>
            </a:r>
            <a:r>
              <a:rPr lang="es-ES" baseline="0" dirty="0" smtClean="0"/>
              <a:t> de la OMC indica que el Acuerdo OTC se ha citado en </a:t>
            </a:r>
            <a:r>
              <a:rPr lang="es-ES" b="1" baseline="0" dirty="0" smtClean="0"/>
              <a:t>51 casos en solicitud de consultas </a:t>
            </a:r>
            <a:r>
              <a:rPr lang="es-ES" baseline="0" dirty="0" smtClean="0"/>
              <a:t>(fuente https://</a:t>
            </a:r>
            <a:r>
              <a:rPr lang="es-ES" baseline="0" dirty="0" err="1" smtClean="0"/>
              <a:t>www.wto.org</a:t>
            </a:r>
            <a:r>
              <a:rPr lang="es-ES" baseline="0" dirty="0" smtClean="0"/>
              <a:t>/</a:t>
            </a:r>
            <a:r>
              <a:rPr lang="es-ES" baseline="0" dirty="0" err="1" smtClean="0"/>
              <a:t>spanish</a:t>
            </a:r>
            <a:r>
              <a:rPr lang="es-ES" baseline="0" dirty="0" smtClean="0"/>
              <a:t>/</a:t>
            </a:r>
            <a:r>
              <a:rPr lang="es-ES" baseline="0" dirty="0" err="1" smtClean="0"/>
              <a:t>tratop_s</a:t>
            </a:r>
            <a:r>
              <a:rPr lang="es-ES" baseline="0" dirty="0" smtClean="0"/>
              <a:t>/</a:t>
            </a:r>
            <a:r>
              <a:rPr lang="es-ES" baseline="0" dirty="0" err="1" smtClean="0"/>
              <a:t>dispu_s</a:t>
            </a:r>
            <a:r>
              <a:rPr lang="es-ES" baseline="0" dirty="0" smtClean="0"/>
              <a:t>/</a:t>
            </a:r>
            <a:r>
              <a:rPr lang="es-ES" baseline="0" dirty="0" err="1" smtClean="0"/>
              <a:t>dispu_agreements_index_s.htm?id</a:t>
            </a:r>
            <a:r>
              <a:rPr lang="es-ES" baseline="0" dirty="0" smtClean="0"/>
              <a:t>=A22) </a:t>
            </a:r>
          </a:p>
          <a:p>
            <a:endParaRPr lang="es-ES" baseline="0" dirty="0" smtClean="0"/>
          </a:p>
          <a:p>
            <a:r>
              <a:rPr lang="es-ES" baseline="0" dirty="0" smtClean="0"/>
              <a:t>Al día de hoy se han registrado </a:t>
            </a:r>
            <a:r>
              <a:rPr lang="es-ES" b="1" baseline="0" dirty="0" smtClean="0"/>
              <a:t>502 diferencias </a:t>
            </a:r>
            <a:r>
              <a:rPr lang="es-ES" baseline="0" dirty="0" smtClean="0"/>
              <a:t>(solicitudes de consultas).</a:t>
            </a:r>
          </a:p>
          <a:p>
            <a:endParaRPr lang="es-ES" baseline="0" dirty="0" smtClean="0"/>
          </a:p>
          <a:p>
            <a:r>
              <a:rPr lang="es-ES" baseline="0" dirty="0" smtClean="0"/>
              <a:t>Prácticamente sólo en </a:t>
            </a:r>
            <a:r>
              <a:rPr lang="es-ES" b="1" baseline="0" dirty="0" smtClean="0"/>
              <a:t>5 casos </a:t>
            </a:r>
            <a:r>
              <a:rPr lang="es-ES" baseline="0" dirty="0" smtClean="0"/>
              <a:t>se han hecho interpretaciones del Acuerdo OTC, de las cuales son relevantes </a:t>
            </a:r>
            <a:r>
              <a:rPr lang="es-ES" b="1" baseline="0" dirty="0" smtClean="0"/>
              <a:t>3 casos </a:t>
            </a:r>
            <a:r>
              <a:rPr lang="es-ES" baseline="0" dirty="0" smtClean="0"/>
              <a:t>(conocidos como la trilogía).</a:t>
            </a:r>
          </a:p>
          <a:p>
            <a:endParaRPr lang="es-ES" baseline="0" dirty="0" smtClean="0"/>
          </a:p>
          <a:p>
            <a:r>
              <a:rPr lang="es-ES" baseline="0" dirty="0" smtClean="0"/>
              <a:t>En el caso </a:t>
            </a:r>
            <a:r>
              <a:rPr lang="es-ES" i="1" baseline="0" dirty="0" smtClean="0"/>
              <a:t>CE-Amianto,</a:t>
            </a:r>
            <a:r>
              <a:rPr lang="es-ES" baseline="0" dirty="0" smtClean="0"/>
              <a:t> el grupo especial no hizo constataciones sobre el Acuerdo OTC; al respecto el Órgano de Apelación aunque analizó la medida en cuestión y determinó que sí era un reglamento técnico no pudo completar el análisis. </a:t>
            </a:r>
          </a:p>
          <a:p>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sz="800" i="0" kern="1200" dirty="0" smtClean="0">
                <a:solidFill>
                  <a:schemeClr val="tx1"/>
                </a:solidFill>
                <a:effectLst/>
                <a:latin typeface="Gill Sans" charset="0"/>
                <a:ea typeface="+mn-ea"/>
                <a:cs typeface="+mn-cs"/>
              </a:rPr>
              <a:t>Informe</a:t>
            </a:r>
            <a:r>
              <a:rPr lang="es-ES" sz="800" i="0" kern="1200" baseline="0" dirty="0" smtClean="0">
                <a:solidFill>
                  <a:schemeClr val="tx1"/>
                </a:solidFill>
                <a:effectLst/>
                <a:latin typeface="Gill Sans" charset="0"/>
                <a:ea typeface="+mn-ea"/>
                <a:cs typeface="+mn-cs"/>
              </a:rPr>
              <a:t> </a:t>
            </a:r>
            <a:r>
              <a:rPr lang="es-ES" sz="800" i="0" kern="1200" dirty="0" smtClean="0">
                <a:solidFill>
                  <a:schemeClr val="tx1"/>
                </a:solidFill>
                <a:effectLst/>
                <a:latin typeface="Gill Sans" charset="0"/>
                <a:ea typeface="+mn-ea"/>
                <a:cs typeface="+mn-cs"/>
              </a:rPr>
              <a:t>Órgano de Apelación, </a:t>
            </a:r>
            <a:r>
              <a:rPr lang="es-ES" sz="800" i="1" kern="1200" dirty="0" smtClean="0">
                <a:solidFill>
                  <a:schemeClr val="tx1"/>
                </a:solidFill>
                <a:effectLst/>
                <a:latin typeface="Gill Sans" charset="0"/>
                <a:ea typeface="+mn-ea"/>
                <a:cs typeface="+mn-cs"/>
              </a:rPr>
              <a:t>CE-Amianto</a:t>
            </a:r>
            <a:r>
              <a:rPr lang="es-ES" sz="800" kern="1200" dirty="0" smtClean="0">
                <a:solidFill>
                  <a:schemeClr val="tx1"/>
                </a:solidFill>
                <a:effectLst/>
                <a:latin typeface="Gill Sans" charset="0"/>
                <a:ea typeface="+mn-ea"/>
                <a:cs typeface="+mn-cs"/>
              </a:rPr>
              <a:t>,</a:t>
            </a:r>
            <a:r>
              <a:rPr lang="es-ES" sz="800" kern="1200" baseline="0" dirty="0" smtClean="0">
                <a:solidFill>
                  <a:schemeClr val="tx1"/>
                </a:solidFill>
                <a:effectLst/>
                <a:latin typeface="Gill Sans" charset="0"/>
                <a:ea typeface="+mn-ea"/>
                <a:cs typeface="+mn-cs"/>
              </a:rPr>
              <a:t> para. </a:t>
            </a:r>
            <a:r>
              <a:rPr lang="es-ES" sz="800" kern="1200" dirty="0" smtClean="0">
                <a:solidFill>
                  <a:schemeClr val="tx1"/>
                </a:solidFill>
                <a:effectLst/>
                <a:latin typeface="Gill Sans" charset="0"/>
                <a:ea typeface="+mn-ea"/>
                <a:cs typeface="+mn-cs"/>
              </a:rPr>
              <a:t>83. “En estas circunstancias particulares, consideramos que no tenemos una base suficiente para examinar debidamente las reclamaciones del </a:t>
            </a:r>
            <a:r>
              <a:rPr lang="es-ES" sz="800" kern="1200" dirty="0" err="1" smtClean="0">
                <a:solidFill>
                  <a:schemeClr val="tx1"/>
                </a:solidFill>
                <a:effectLst/>
                <a:latin typeface="Gill Sans" charset="0"/>
                <a:ea typeface="+mn-ea"/>
                <a:cs typeface="+mn-cs"/>
              </a:rPr>
              <a:t>Canada</a:t>
            </a:r>
            <a:r>
              <a:rPr lang="es-ES" sz="800" kern="1200" dirty="0" smtClean="0">
                <a:solidFill>
                  <a:schemeClr val="tx1"/>
                </a:solidFill>
                <a:effectLst/>
                <a:latin typeface="Gill Sans" charset="0"/>
                <a:ea typeface="+mn-ea"/>
                <a:cs typeface="+mn-cs"/>
              </a:rPr>
              <a:t>́ basadas en los </a:t>
            </a:r>
            <a:r>
              <a:rPr lang="es-ES" sz="800" kern="1200" dirty="0" err="1" smtClean="0">
                <a:solidFill>
                  <a:schemeClr val="tx1"/>
                </a:solidFill>
                <a:effectLst/>
                <a:latin typeface="Gill Sans" charset="0"/>
                <a:ea typeface="+mn-ea"/>
                <a:cs typeface="+mn-cs"/>
              </a:rPr>
              <a:t>párrafos</a:t>
            </a:r>
            <a:r>
              <a:rPr lang="es-ES" sz="800" kern="1200" dirty="0" smtClean="0">
                <a:solidFill>
                  <a:schemeClr val="tx1"/>
                </a:solidFill>
                <a:effectLst/>
                <a:latin typeface="Gill Sans" charset="0"/>
                <a:ea typeface="+mn-ea"/>
                <a:cs typeface="+mn-cs"/>
              </a:rPr>
              <a:t> 1, 2, 4 y 8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2 del </a:t>
            </a:r>
            <a:r>
              <a:rPr lang="es-ES" sz="800" i="1" kern="1200" dirty="0" smtClean="0">
                <a:solidFill>
                  <a:schemeClr val="tx1"/>
                </a:solidFill>
                <a:effectLst/>
                <a:latin typeface="Gill Sans" charset="0"/>
                <a:ea typeface="+mn-ea"/>
                <a:cs typeface="+mn-cs"/>
              </a:rPr>
              <a:t>Acuerdo OTC </a:t>
            </a:r>
            <a:r>
              <a:rPr lang="es-ES" sz="800" kern="1200" dirty="0" smtClean="0">
                <a:solidFill>
                  <a:schemeClr val="tx1"/>
                </a:solidFill>
                <a:effectLst/>
                <a:latin typeface="Gill Sans" charset="0"/>
                <a:ea typeface="+mn-ea"/>
                <a:cs typeface="+mn-cs"/>
              </a:rPr>
              <a:t>y, en consecuencia, nos abstenemos de hacerlo”. </a:t>
            </a:r>
          </a:p>
          <a:p>
            <a:pPr marL="0" marR="0" indent="0" algn="l" defTabSz="914400" rtl="0" eaLnBrk="1" fontAlgn="base" latinLnBrk="0" hangingPunct="1">
              <a:lnSpc>
                <a:spcPct val="100000"/>
              </a:lnSpc>
              <a:spcBef>
                <a:spcPct val="0"/>
              </a:spcBef>
              <a:spcAft>
                <a:spcPct val="0"/>
              </a:spcAft>
              <a:buClrTx/>
              <a:buSzTx/>
              <a:buFontTx/>
              <a:buNone/>
              <a:tabLst/>
              <a:defRPr/>
            </a:pPr>
            <a:endParaRPr lang="es-ES" sz="800" kern="1200" dirty="0" smtClean="0">
              <a:solidFill>
                <a:schemeClr val="tx1"/>
              </a:solidFill>
              <a:effectLst/>
              <a:latin typeface="Gill Sans" charset="0"/>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s-ES" sz="800" kern="1200" dirty="0" smtClean="0">
                <a:solidFill>
                  <a:schemeClr val="tx1"/>
                </a:solidFill>
                <a:effectLst/>
                <a:latin typeface="Gill Sans" charset="0"/>
                <a:ea typeface="+mn-ea"/>
                <a:cs typeface="+mn-cs"/>
              </a:rPr>
              <a:t>Por su</a:t>
            </a:r>
            <a:r>
              <a:rPr lang="es-ES" sz="800" kern="1200" baseline="0" dirty="0" smtClean="0">
                <a:solidFill>
                  <a:schemeClr val="tx1"/>
                </a:solidFill>
                <a:effectLst/>
                <a:latin typeface="Gill Sans" charset="0"/>
                <a:ea typeface="+mn-ea"/>
                <a:cs typeface="+mn-cs"/>
              </a:rPr>
              <a:t> parte, en el caso </a:t>
            </a:r>
            <a:r>
              <a:rPr lang="es-ES" sz="800" i="1" kern="1200" baseline="0" dirty="0" smtClean="0">
                <a:solidFill>
                  <a:schemeClr val="tx1"/>
                </a:solidFill>
                <a:effectLst/>
                <a:latin typeface="Gill Sans" charset="0"/>
                <a:ea typeface="+mn-ea"/>
                <a:cs typeface="+mn-cs"/>
              </a:rPr>
              <a:t>CE-Focas</a:t>
            </a:r>
            <a:r>
              <a:rPr lang="es-ES" sz="800" kern="1200" baseline="0" dirty="0" smtClean="0">
                <a:solidFill>
                  <a:schemeClr val="tx1"/>
                </a:solidFill>
                <a:effectLst/>
                <a:latin typeface="Gill Sans" charset="0"/>
                <a:ea typeface="+mn-ea"/>
                <a:cs typeface="+mn-cs"/>
              </a:rPr>
              <a:t>, el grupo especial sí elaboró un análisis de la medida al amparo del Acuerdo OTC; sin embargo, el Órgano de Apelación consideró que la medida no era un reglamento técnico.</a:t>
            </a:r>
            <a:endParaRPr lang="es-ES" dirty="0" smtClean="0"/>
          </a:p>
          <a:p>
            <a:endParaRPr lang="es-ES" baseline="0" dirty="0" smtClean="0"/>
          </a:p>
          <a:p>
            <a:endParaRPr lang="es-ES" baseline="0" dirty="0" smtClean="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2</a:t>
            </a:fld>
            <a:endParaRPr lang="en-US"/>
          </a:p>
        </p:txBody>
      </p:sp>
    </p:spTree>
    <p:extLst>
      <p:ext uri="{BB962C8B-B14F-4D97-AF65-F5344CB8AC3E}">
        <p14:creationId xmlns:p14="http://schemas.microsoft.com/office/powerpoint/2010/main" val="867493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r>
              <a:rPr lang="es-ES_tradnl" sz="800" b="1" kern="1200" dirty="0" err="1" smtClean="0">
                <a:solidFill>
                  <a:schemeClr val="tx1"/>
                </a:solidFill>
                <a:effectLst/>
                <a:latin typeface="Gill Sans" charset="0"/>
                <a:ea typeface="+mn-ea"/>
                <a:cs typeface="+mn-cs"/>
              </a:rPr>
              <a:t>Article</a:t>
            </a:r>
            <a:r>
              <a:rPr lang="es-ES_tradnl" sz="800" b="1" kern="1200" dirty="0" smtClean="0">
                <a:solidFill>
                  <a:schemeClr val="tx1"/>
                </a:solidFill>
                <a:effectLst/>
                <a:latin typeface="Gill Sans" charset="0"/>
                <a:ea typeface="+mn-ea"/>
                <a:cs typeface="+mn-cs"/>
              </a:rPr>
              <a:t> 8.1: </a:t>
            </a:r>
            <a:r>
              <a:rPr lang="es-ES_tradnl" sz="800" b="1" kern="1200" dirty="0" err="1" smtClean="0">
                <a:solidFill>
                  <a:schemeClr val="tx1"/>
                </a:solidFill>
                <a:effectLst/>
                <a:latin typeface="Gill Sans" charset="0"/>
                <a:ea typeface="+mn-ea"/>
                <a:cs typeface="+mn-cs"/>
              </a:rPr>
              <a:t>Definitions</a:t>
            </a:r>
            <a:r>
              <a:rPr lang="es-ES_tradnl" sz="800" b="1" kern="1200" dirty="0" smtClean="0">
                <a:solidFill>
                  <a:schemeClr val="tx1"/>
                </a:solidFill>
                <a:effectLst/>
                <a:latin typeface="Gill Sans" charset="0"/>
                <a:ea typeface="+mn-ea"/>
                <a:cs typeface="+mn-cs"/>
              </a:rPr>
              <a:t> </a:t>
            </a:r>
            <a:endParaRPr lang="es-ES_tradnl" dirty="0" smtClean="0"/>
          </a:p>
          <a:p>
            <a:r>
              <a:rPr lang="es-ES_tradnl" sz="800" kern="1200" dirty="0" smtClean="0">
                <a:solidFill>
                  <a:schemeClr val="tx1"/>
                </a:solidFill>
                <a:effectLst/>
                <a:latin typeface="Gill Sans" charset="0"/>
                <a:ea typeface="+mn-ea"/>
                <a:cs typeface="+mn-cs"/>
              </a:rPr>
              <a:t>1. </a:t>
            </a:r>
            <a:r>
              <a:rPr lang="es-ES_tradnl" sz="800" kern="1200" dirty="0" err="1" smtClean="0">
                <a:solidFill>
                  <a:schemeClr val="tx1"/>
                </a:solidFill>
                <a:effectLst/>
                <a:latin typeface="Gill Sans" charset="0"/>
                <a:ea typeface="+mn-ea"/>
                <a:cs typeface="+mn-cs"/>
              </a:rPr>
              <a:t>For</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the</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purposes</a:t>
            </a:r>
            <a:r>
              <a:rPr lang="es-ES_tradnl" sz="800" kern="1200" dirty="0" smtClean="0">
                <a:solidFill>
                  <a:schemeClr val="tx1"/>
                </a:solidFill>
                <a:effectLst/>
                <a:latin typeface="Gill Sans" charset="0"/>
                <a:ea typeface="+mn-ea"/>
                <a:cs typeface="+mn-cs"/>
              </a:rPr>
              <a:t> of </a:t>
            </a:r>
            <a:r>
              <a:rPr lang="es-ES_tradnl" sz="800" kern="1200" dirty="0" err="1" smtClean="0">
                <a:solidFill>
                  <a:schemeClr val="tx1"/>
                </a:solidFill>
                <a:effectLst/>
                <a:latin typeface="Gill Sans" charset="0"/>
                <a:ea typeface="+mn-ea"/>
                <a:cs typeface="+mn-cs"/>
              </a:rPr>
              <a:t>this</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Chapter</a:t>
            </a:r>
            <a:r>
              <a:rPr lang="es-ES_tradnl" sz="800" kern="1200" dirty="0" smtClean="0">
                <a:solidFill>
                  <a:schemeClr val="tx1"/>
                </a:solidFill>
                <a:effectLst/>
                <a:latin typeface="Gill Sans" charset="0"/>
                <a:ea typeface="+mn-ea"/>
                <a:cs typeface="+mn-cs"/>
              </a:rPr>
              <a:t>: </a:t>
            </a:r>
            <a:endParaRPr lang="es-ES_tradnl" dirty="0" smtClean="0"/>
          </a:p>
          <a:p>
            <a:r>
              <a:rPr lang="es-ES_tradnl" sz="800" kern="1200" dirty="0" err="1" smtClean="0">
                <a:solidFill>
                  <a:schemeClr val="tx1"/>
                </a:solidFill>
                <a:effectLst/>
                <a:latin typeface="Gill Sans" charset="0"/>
                <a:ea typeface="+mn-ea"/>
                <a:cs typeface="+mn-cs"/>
              </a:rPr>
              <a:t>The</a:t>
            </a:r>
            <a:r>
              <a:rPr lang="es-ES_tradnl" sz="800"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definitions</a:t>
            </a:r>
            <a:r>
              <a:rPr lang="es-ES_tradnl" sz="800" b="1" u="sng" kern="1200" dirty="0" smtClean="0">
                <a:solidFill>
                  <a:schemeClr val="tx1"/>
                </a:solidFill>
                <a:effectLst/>
                <a:latin typeface="Gill Sans" charset="0"/>
                <a:ea typeface="+mn-ea"/>
                <a:cs typeface="+mn-cs"/>
              </a:rPr>
              <a:t> of </a:t>
            </a:r>
            <a:r>
              <a:rPr lang="es-ES_tradnl" sz="800" b="1" u="sng" kern="1200" dirty="0" err="1" smtClean="0">
                <a:solidFill>
                  <a:schemeClr val="tx1"/>
                </a:solidFill>
                <a:effectLst/>
                <a:latin typeface="Gill Sans" charset="0"/>
                <a:ea typeface="+mn-ea"/>
                <a:cs typeface="+mn-cs"/>
              </a:rPr>
              <a:t>the</a:t>
            </a:r>
            <a:r>
              <a:rPr lang="es-ES_tradnl" sz="800" b="1" u="sng"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terms</a:t>
            </a:r>
            <a:r>
              <a:rPr lang="es-ES_tradnl" sz="800" b="1" u="sng"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used</a:t>
            </a:r>
            <a:r>
              <a:rPr lang="es-ES_tradnl" sz="800" b="1" u="sng" kern="1200" dirty="0" smtClean="0">
                <a:solidFill>
                  <a:schemeClr val="tx1"/>
                </a:solidFill>
                <a:effectLst/>
                <a:latin typeface="Gill Sans" charset="0"/>
                <a:ea typeface="+mn-ea"/>
                <a:cs typeface="+mn-cs"/>
              </a:rPr>
              <a:t> in </a:t>
            </a:r>
            <a:r>
              <a:rPr lang="es-ES_tradnl" sz="800" b="1" u="sng" kern="1200" dirty="0" err="1" smtClean="0">
                <a:solidFill>
                  <a:schemeClr val="tx1"/>
                </a:solidFill>
                <a:effectLst/>
                <a:latin typeface="Gill Sans" charset="0"/>
                <a:ea typeface="+mn-ea"/>
                <a:cs typeface="+mn-cs"/>
              </a:rPr>
              <a:t>this</a:t>
            </a:r>
            <a:r>
              <a:rPr lang="es-ES_tradnl" sz="800" b="1" u="sng"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Chapter</a:t>
            </a:r>
            <a:r>
              <a:rPr lang="es-ES_tradnl" sz="800" b="1" u="sng"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contained</a:t>
            </a:r>
            <a:r>
              <a:rPr lang="es-ES_tradnl" sz="800" b="1" u="sng" kern="1200" dirty="0" smtClean="0">
                <a:solidFill>
                  <a:schemeClr val="tx1"/>
                </a:solidFill>
                <a:effectLst/>
                <a:latin typeface="Gill Sans" charset="0"/>
                <a:ea typeface="+mn-ea"/>
                <a:cs typeface="+mn-cs"/>
              </a:rPr>
              <a:t> in </a:t>
            </a:r>
            <a:r>
              <a:rPr lang="es-ES_tradnl" sz="800" b="1" u="sng" kern="1200" dirty="0" err="1" smtClean="0">
                <a:solidFill>
                  <a:schemeClr val="tx1"/>
                </a:solidFill>
                <a:effectLst/>
                <a:latin typeface="Gill Sans" charset="0"/>
                <a:ea typeface="+mn-ea"/>
                <a:cs typeface="+mn-cs"/>
              </a:rPr>
              <a:t>Annex</a:t>
            </a:r>
            <a:r>
              <a:rPr lang="es-ES_tradnl" sz="800" b="1" u="sng" kern="1200" dirty="0" smtClean="0">
                <a:solidFill>
                  <a:schemeClr val="tx1"/>
                </a:solidFill>
                <a:effectLst/>
                <a:latin typeface="Gill Sans" charset="0"/>
                <a:ea typeface="+mn-ea"/>
                <a:cs typeface="+mn-cs"/>
              </a:rPr>
              <a:t> 1 of </a:t>
            </a:r>
            <a:r>
              <a:rPr lang="es-ES_tradnl" sz="800" b="1" u="sng" kern="1200" dirty="0" err="1" smtClean="0">
                <a:solidFill>
                  <a:schemeClr val="tx1"/>
                </a:solidFill>
                <a:effectLst/>
                <a:latin typeface="Gill Sans" charset="0"/>
                <a:ea typeface="+mn-ea"/>
                <a:cs typeface="+mn-cs"/>
              </a:rPr>
              <a:t>the</a:t>
            </a:r>
            <a:r>
              <a:rPr lang="es-ES_tradnl" sz="800" b="1" u="sng" kern="1200" dirty="0" smtClean="0">
                <a:solidFill>
                  <a:schemeClr val="tx1"/>
                </a:solidFill>
                <a:effectLst/>
                <a:latin typeface="Gill Sans" charset="0"/>
                <a:ea typeface="+mn-ea"/>
                <a:cs typeface="+mn-cs"/>
              </a:rPr>
              <a:t> TBT </a:t>
            </a:r>
            <a:r>
              <a:rPr lang="es-ES_tradnl" sz="800" b="1" i="1" u="sng" kern="1200" dirty="0" err="1" smtClean="0">
                <a:solidFill>
                  <a:schemeClr val="tx1"/>
                </a:solidFill>
                <a:effectLst/>
                <a:latin typeface="Gill Sans" charset="0"/>
                <a:ea typeface="+mn-ea"/>
                <a:cs typeface="+mn-cs"/>
              </a:rPr>
              <a:t>Agreement</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including</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the</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chapeau</a:t>
            </a:r>
            <a:r>
              <a:rPr lang="es-ES_tradnl" sz="800" kern="1200" dirty="0" smtClean="0">
                <a:solidFill>
                  <a:schemeClr val="tx1"/>
                </a:solidFill>
                <a:effectLst/>
                <a:latin typeface="Gill Sans" charset="0"/>
                <a:ea typeface="+mn-ea"/>
                <a:cs typeface="+mn-cs"/>
              </a:rPr>
              <a:t> and </a:t>
            </a:r>
            <a:r>
              <a:rPr lang="es-ES_tradnl" sz="800" kern="1200" dirty="0" err="1" smtClean="0">
                <a:solidFill>
                  <a:schemeClr val="tx1"/>
                </a:solidFill>
                <a:effectLst/>
                <a:latin typeface="Gill Sans" charset="0"/>
                <a:ea typeface="+mn-ea"/>
                <a:cs typeface="+mn-cs"/>
              </a:rPr>
              <a:t>explanatory</a:t>
            </a:r>
            <a:r>
              <a:rPr lang="es-ES_tradnl" sz="800" kern="1200" dirty="0" smtClean="0">
                <a:solidFill>
                  <a:schemeClr val="tx1"/>
                </a:solidFill>
                <a:effectLst/>
                <a:latin typeface="Gill Sans" charset="0"/>
                <a:ea typeface="+mn-ea"/>
                <a:cs typeface="+mn-cs"/>
              </a:rPr>
              <a:t> notes of </a:t>
            </a:r>
            <a:r>
              <a:rPr lang="es-ES_tradnl" sz="800" kern="1200" dirty="0" err="1" smtClean="0">
                <a:solidFill>
                  <a:schemeClr val="tx1"/>
                </a:solidFill>
                <a:effectLst/>
                <a:latin typeface="Gill Sans" charset="0"/>
                <a:ea typeface="+mn-ea"/>
                <a:cs typeface="+mn-cs"/>
              </a:rPr>
              <a:t>Annex</a:t>
            </a:r>
            <a:r>
              <a:rPr lang="es-ES_tradnl" sz="800" kern="1200" dirty="0" smtClean="0">
                <a:solidFill>
                  <a:schemeClr val="tx1"/>
                </a:solidFill>
                <a:effectLst/>
                <a:latin typeface="Gill Sans" charset="0"/>
                <a:ea typeface="+mn-ea"/>
                <a:cs typeface="+mn-cs"/>
              </a:rPr>
              <a:t> 1, </a:t>
            </a:r>
            <a:r>
              <a:rPr lang="es-ES_tradnl" sz="800" b="1" u="sng" kern="1200" dirty="0" smtClean="0">
                <a:solidFill>
                  <a:schemeClr val="tx1"/>
                </a:solidFill>
                <a:effectLst/>
                <a:latin typeface="Gill Sans" charset="0"/>
                <a:ea typeface="+mn-ea"/>
                <a:cs typeface="+mn-cs"/>
              </a:rPr>
              <a:t>are </a:t>
            </a:r>
            <a:r>
              <a:rPr lang="es-ES_tradnl" sz="800" b="1" u="sng" kern="1200" dirty="0" err="1" smtClean="0">
                <a:solidFill>
                  <a:schemeClr val="tx1"/>
                </a:solidFill>
                <a:effectLst/>
                <a:latin typeface="Gill Sans" charset="0"/>
                <a:ea typeface="+mn-ea"/>
                <a:cs typeface="+mn-cs"/>
              </a:rPr>
              <a:t>incorporated</a:t>
            </a:r>
            <a:r>
              <a:rPr lang="es-ES_tradnl" sz="800" b="1" u="sng"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into</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this</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Chapter</a:t>
            </a:r>
            <a:r>
              <a:rPr lang="es-ES_tradnl" sz="800" kern="1200" dirty="0" smtClean="0">
                <a:solidFill>
                  <a:schemeClr val="tx1"/>
                </a:solidFill>
                <a:effectLst/>
                <a:latin typeface="Gill Sans" charset="0"/>
                <a:ea typeface="+mn-ea"/>
                <a:cs typeface="+mn-cs"/>
              </a:rPr>
              <a:t> and </a:t>
            </a:r>
            <a:r>
              <a:rPr lang="es-ES_tradnl" sz="800" kern="1200" dirty="0" err="1" smtClean="0">
                <a:solidFill>
                  <a:schemeClr val="tx1"/>
                </a:solidFill>
                <a:effectLst/>
                <a:latin typeface="Gill Sans" charset="0"/>
                <a:ea typeface="+mn-ea"/>
                <a:cs typeface="+mn-cs"/>
              </a:rPr>
              <a:t>shall</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form</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part</a:t>
            </a:r>
            <a:r>
              <a:rPr lang="es-ES_tradnl" sz="800" kern="1200" dirty="0" smtClean="0">
                <a:solidFill>
                  <a:schemeClr val="tx1"/>
                </a:solidFill>
                <a:effectLst/>
                <a:latin typeface="Gill Sans" charset="0"/>
                <a:ea typeface="+mn-ea"/>
                <a:cs typeface="+mn-cs"/>
              </a:rPr>
              <a:t> of </a:t>
            </a:r>
            <a:r>
              <a:rPr lang="es-ES_tradnl" sz="800" kern="1200" dirty="0" err="1" smtClean="0">
                <a:solidFill>
                  <a:schemeClr val="tx1"/>
                </a:solidFill>
                <a:effectLst/>
                <a:latin typeface="Gill Sans" charset="0"/>
                <a:ea typeface="+mn-ea"/>
                <a:cs typeface="+mn-cs"/>
              </a:rPr>
              <a:t>this</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Chapter</a:t>
            </a:r>
            <a:r>
              <a:rPr lang="es-ES_tradnl" sz="800" kern="1200" dirty="0" smtClean="0">
                <a:solidFill>
                  <a:schemeClr val="tx1"/>
                </a:solidFill>
                <a:effectLst/>
                <a:latin typeface="Gill Sans" charset="0"/>
                <a:ea typeface="+mn-ea"/>
                <a:cs typeface="+mn-cs"/>
              </a:rPr>
              <a:t> </a:t>
            </a:r>
            <a:r>
              <a:rPr lang="es-ES_tradnl" sz="800" i="1" kern="1200" dirty="0" smtClean="0">
                <a:solidFill>
                  <a:schemeClr val="tx1"/>
                </a:solidFill>
                <a:effectLst/>
                <a:latin typeface="Gill Sans" charset="0"/>
                <a:ea typeface="+mn-ea"/>
                <a:cs typeface="+mn-cs"/>
              </a:rPr>
              <a:t>mutatis mutandis</a:t>
            </a:r>
            <a:r>
              <a:rPr lang="es-ES_tradnl" sz="800" kern="1200" dirty="0" smtClean="0">
                <a:solidFill>
                  <a:schemeClr val="tx1"/>
                </a:solidFill>
                <a:effectLst/>
                <a:latin typeface="Gill Sans" charset="0"/>
                <a:ea typeface="+mn-ea"/>
                <a:cs typeface="+mn-cs"/>
              </a:rPr>
              <a:t>. </a:t>
            </a:r>
            <a:endParaRPr lang="es-ES_tradnl" dirty="0" smtClean="0"/>
          </a:p>
          <a:p>
            <a:endParaRPr lang="en-US" dirty="0" smtClean="0"/>
          </a:p>
          <a:p>
            <a:r>
              <a:rPr lang="en-US" sz="800" b="1" kern="1200" dirty="0" smtClean="0">
                <a:solidFill>
                  <a:schemeClr val="tx1"/>
                </a:solidFill>
                <a:effectLst/>
                <a:latin typeface="Gill Sans" charset="0"/>
                <a:ea typeface="+mn-ea"/>
                <a:cs typeface="+mn-cs"/>
              </a:rPr>
              <a:t>Article 8.4: Incorporation of Certain Provisions of the TBT Agreement </a:t>
            </a:r>
            <a:endParaRPr lang="en-US" dirty="0" smtClean="0"/>
          </a:p>
          <a:p>
            <a:r>
              <a:rPr lang="en-US" sz="800" kern="1200" dirty="0" smtClean="0">
                <a:solidFill>
                  <a:schemeClr val="tx1"/>
                </a:solidFill>
                <a:effectLst/>
                <a:latin typeface="Gill Sans" charset="0"/>
                <a:ea typeface="+mn-ea"/>
                <a:cs typeface="+mn-cs"/>
              </a:rPr>
              <a:t>1. The following provisions of the </a:t>
            </a:r>
            <a:r>
              <a:rPr lang="en-US" sz="800" b="1" u="sng" kern="1200" dirty="0" smtClean="0">
                <a:solidFill>
                  <a:schemeClr val="tx1"/>
                </a:solidFill>
                <a:effectLst/>
                <a:latin typeface="Gill Sans" charset="0"/>
                <a:ea typeface="+mn-ea"/>
                <a:cs typeface="+mn-cs"/>
              </a:rPr>
              <a:t>TBT Agreement are hereby incorporated into and made part of this Agreement</a:t>
            </a:r>
            <a:r>
              <a:rPr lang="en-US" sz="800" kern="1200" dirty="0" smtClean="0">
                <a:solidFill>
                  <a:schemeClr val="tx1"/>
                </a:solidFill>
                <a:effectLst/>
                <a:latin typeface="Gill Sans" charset="0"/>
                <a:ea typeface="+mn-ea"/>
                <a:cs typeface="+mn-cs"/>
              </a:rPr>
              <a:t>, </a:t>
            </a:r>
            <a:r>
              <a:rPr lang="en-US" sz="800" i="1" kern="1200" dirty="0" smtClean="0">
                <a:solidFill>
                  <a:schemeClr val="tx1"/>
                </a:solidFill>
                <a:effectLst/>
                <a:latin typeface="Gill Sans" charset="0"/>
                <a:ea typeface="+mn-ea"/>
                <a:cs typeface="+mn-cs"/>
              </a:rPr>
              <a:t>mutatis mutandis</a:t>
            </a:r>
            <a:r>
              <a:rPr lang="en-US" sz="800" kern="1200" dirty="0" smtClean="0">
                <a:solidFill>
                  <a:schemeClr val="tx1"/>
                </a:solidFill>
                <a:effectLst/>
                <a:latin typeface="Gill Sans" charset="0"/>
                <a:ea typeface="+mn-ea"/>
                <a:cs typeface="+mn-cs"/>
              </a:rPr>
              <a:t>: </a:t>
            </a:r>
            <a:endParaRPr lang="en-US" dirty="0" smtClean="0"/>
          </a:p>
          <a:p>
            <a:r>
              <a:rPr lang="en-US" sz="800" kern="1200" dirty="0" smtClean="0">
                <a:solidFill>
                  <a:schemeClr val="tx1"/>
                </a:solidFill>
                <a:effectLst/>
                <a:latin typeface="Gill Sans" charset="0"/>
                <a:ea typeface="+mn-ea"/>
                <a:cs typeface="+mn-cs"/>
              </a:rPr>
              <a:t>(a)  Articles 2.1, 2.2, 2.4, 2.5, 2.9, 2.10, 2.11, 2.12; </a:t>
            </a:r>
            <a:endParaRPr lang="en-US" dirty="0" smtClean="0">
              <a:effectLst/>
            </a:endParaRPr>
          </a:p>
          <a:p>
            <a:r>
              <a:rPr lang="en-US" sz="800" kern="1200" dirty="0" smtClean="0">
                <a:solidFill>
                  <a:schemeClr val="tx1"/>
                </a:solidFill>
                <a:effectLst/>
                <a:latin typeface="Gill Sans" charset="0"/>
                <a:ea typeface="+mn-ea"/>
                <a:cs typeface="+mn-cs"/>
              </a:rPr>
              <a:t>(b)  Articles 5.1, 5.2, 5.3, 5.4, 5.6, 5.7, 5.8, 5.9; and </a:t>
            </a:r>
            <a:endParaRPr lang="en-US" dirty="0" smtClean="0">
              <a:effectLst/>
            </a:endParaRPr>
          </a:p>
          <a:p>
            <a:r>
              <a:rPr lang="en-US" sz="800" kern="1200" dirty="0" smtClean="0">
                <a:solidFill>
                  <a:schemeClr val="tx1"/>
                </a:solidFill>
                <a:effectLst/>
                <a:latin typeface="Gill Sans" charset="0"/>
                <a:ea typeface="+mn-ea"/>
                <a:cs typeface="+mn-cs"/>
              </a:rPr>
              <a:t>(c)  Paragraphs D, E and F of Annex 3. </a:t>
            </a:r>
          </a:p>
          <a:p>
            <a:endParaRPr lang="es-ES" sz="800" b="0" i="0" kern="1200" dirty="0" smtClean="0">
              <a:solidFill>
                <a:schemeClr val="tx1"/>
              </a:solidFill>
              <a:effectLst/>
              <a:latin typeface="Gill Sans" charset="0"/>
              <a:ea typeface="+mn-ea"/>
              <a:cs typeface="+mn-cs"/>
            </a:endParaRPr>
          </a:p>
          <a:p>
            <a:r>
              <a:rPr lang="es-ES" sz="800" b="0" i="0" kern="1200" dirty="0" smtClean="0">
                <a:solidFill>
                  <a:schemeClr val="tx1"/>
                </a:solidFill>
                <a:effectLst/>
                <a:latin typeface="Gill Sans" charset="0"/>
                <a:ea typeface="+mn-ea"/>
                <a:cs typeface="+mn-cs"/>
              </a:rPr>
              <a:t>Los Miembros pueden aplicar normas más rigurosas (que las internacionales) si existe una justificación científica,</a:t>
            </a:r>
            <a:r>
              <a:rPr lang="es-ES" sz="800" b="0" i="0" kern="1200" baseline="0" dirty="0" smtClean="0">
                <a:solidFill>
                  <a:schemeClr val="tx1"/>
                </a:solidFill>
                <a:effectLst/>
                <a:latin typeface="Gill Sans" charset="0"/>
                <a:ea typeface="+mn-ea"/>
                <a:cs typeface="+mn-cs"/>
              </a:rPr>
              <a:t> o </a:t>
            </a:r>
            <a:r>
              <a:rPr lang="es-ES" sz="800" b="0" i="0" kern="1200" dirty="0" smtClean="0">
                <a:solidFill>
                  <a:schemeClr val="tx1"/>
                </a:solidFill>
                <a:effectLst/>
                <a:latin typeface="Gill Sans" charset="0"/>
                <a:ea typeface="+mn-ea"/>
                <a:cs typeface="+mn-cs"/>
              </a:rPr>
              <a:t>que se basen en una evaluación apropiada de los riesgos, siempre que el criterio sea coherente y no arbitrario. Y pueden aplicar en cierta medida el “principio de precaución”, un enfoque en el que se da la máxima prioridad a la seguridad frente a la incertidumbre científica. En el párrafo 7 del artículo 5 del Acuerdo MSF se autoriza la adopción temporal de medidas “precautorias”.</a:t>
            </a:r>
            <a:endParaRPr lang="en-US" dirty="0" smtClean="0">
              <a:effectLst/>
            </a:endParaRPr>
          </a:p>
          <a:p>
            <a:endParaRPr lang="en-US" dirty="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20</a:t>
            </a:fld>
            <a:endParaRPr lang="en-US"/>
          </a:p>
        </p:txBody>
      </p:sp>
    </p:spTree>
    <p:extLst>
      <p:ext uri="{BB962C8B-B14F-4D97-AF65-F5344CB8AC3E}">
        <p14:creationId xmlns:p14="http://schemas.microsoft.com/office/powerpoint/2010/main" val="867493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r>
              <a:rPr lang="es-ES_tradnl" sz="800" b="1" kern="1200" dirty="0" err="1" smtClean="0">
                <a:solidFill>
                  <a:schemeClr val="tx1"/>
                </a:solidFill>
                <a:effectLst/>
                <a:latin typeface="Gill Sans" charset="0"/>
                <a:ea typeface="+mn-ea"/>
                <a:cs typeface="+mn-cs"/>
              </a:rPr>
              <a:t>Article</a:t>
            </a:r>
            <a:r>
              <a:rPr lang="es-ES_tradnl" sz="800" b="1" kern="1200" dirty="0" smtClean="0">
                <a:solidFill>
                  <a:schemeClr val="tx1"/>
                </a:solidFill>
                <a:effectLst/>
                <a:latin typeface="Gill Sans" charset="0"/>
                <a:ea typeface="+mn-ea"/>
                <a:cs typeface="+mn-cs"/>
              </a:rPr>
              <a:t> 8.1: </a:t>
            </a:r>
            <a:r>
              <a:rPr lang="es-ES_tradnl" sz="800" b="1" kern="1200" dirty="0" err="1" smtClean="0">
                <a:solidFill>
                  <a:schemeClr val="tx1"/>
                </a:solidFill>
                <a:effectLst/>
                <a:latin typeface="Gill Sans" charset="0"/>
                <a:ea typeface="+mn-ea"/>
                <a:cs typeface="+mn-cs"/>
              </a:rPr>
              <a:t>Definitions</a:t>
            </a:r>
            <a:r>
              <a:rPr lang="es-ES_tradnl" sz="800" b="1" kern="1200" dirty="0" smtClean="0">
                <a:solidFill>
                  <a:schemeClr val="tx1"/>
                </a:solidFill>
                <a:effectLst/>
                <a:latin typeface="Gill Sans" charset="0"/>
                <a:ea typeface="+mn-ea"/>
                <a:cs typeface="+mn-cs"/>
              </a:rPr>
              <a:t> </a:t>
            </a:r>
            <a:endParaRPr lang="es-ES_tradnl" dirty="0" smtClean="0"/>
          </a:p>
          <a:p>
            <a:r>
              <a:rPr lang="es-ES_tradnl" sz="800" kern="1200" dirty="0" smtClean="0">
                <a:solidFill>
                  <a:schemeClr val="tx1"/>
                </a:solidFill>
                <a:effectLst/>
                <a:latin typeface="Gill Sans" charset="0"/>
                <a:ea typeface="+mn-ea"/>
                <a:cs typeface="+mn-cs"/>
              </a:rPr>
              <a:t>1. </a:t>
            </a:r>
            <a:r>
              <a:rPr lang="es-ES_tradnl" sz="800" kern="1200" dirty="0" err="1" smtClean="0">
                <a:solidFill>
                  <a:schemeClr val="tx1"/>
                </a:solidFill>
                <a:effectLst/>
                <a:latin typeface="Gill Sans" charset="0"/>
                <a:ea typeface="+mn-ea"/>
                <a:cs typeface="+mn-cs"/>
              </a:rPr>
              <a:t>For</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the</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purposes</a:t>
            </a:r>
            <a:r>
              <a:rPr lang="es-ES_tradnl" sz="800" kern="1200" dirty="0" smtClean="0">
                <a:solidFill>
                  <a:schemeClr val="tx1"/>
                </a:solidFill>
                <a:effectLst/>
                <a:latin typeface="Gill Sans" charset="0"/>
                <a:ea typeface="+mn-ea"/>
                <a:cs typeface="+mn-cs"/>
              </a:rPr>
              <a:t> of </a:t>
            </a:r>
            <a:r>
              <a:rPr lang="es-ES_tradnl" sz="800" kern="1200" dirty="0" err="1" smtClean="0">
                <a:solidFill>
                  <a:schemeClr val="tx1"/>
                </a:solidFill>
                <a:effectLst/>
                <a:latin typeface="Gill Sans" charset="0"/>
                <a:ea typeface="+mn-ea"/>
                <a:cs typeface="+mn-cs"/>
              </a:rPr>
              <a:t>this</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Chapter</a:t>
            </a:r>
            <a:r>
              <a:rPr lang="es-ES_tradnl" sz="800" kern="1200" dirty="0" smtClean="0">
                <a:solidFill>
                  <a:schemeClr val="tx1"/>
                </a:solidFill>
                <a:effectLst/>
                <a:latin typeface="Gill Sans" charset="0"/>
                <a:ea typeface="+mn-ea"/>
                <a:cs typeface="+mn-cs"/>
              </a:rPr>
              <a:t>: </a:t>
            </a:r>
            <a:endParaRPr lang="es-ES_tradnl" dirty="0" smtClean="0"/>
          </a:p>
          <a:p>
            <a:r>
              <a:rPr lang="es-ES_tradnl" sz="800" kern="1200" dirty="0" err="1" smtClean="0">
                <a:solidFill>
                  <a:schemeClr val="tx1"/>
                </a:solidFill>
                <a:effectLst/>
                <a:latin typeface="Gill Sans" charset="0"/>
                <a:ea typeface="+mn-ea"/>
                <a:cs typeface="+mn-cs"/>
              </a:rPr>
              <a:t>The</a:t>
            </a:r>
            <a:r>
              <a:rPr lang="es-ES_tradnl" sz="800"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definitions</a:t>
            </a:r>
            <a:r>
              <a:rPr lang="es-ES_tradnl" sz="800" b="1" u="sng" kern="1200" dirty="0" smtClean="0">
                <a:solidFill>
                  <a:schemeClr val="tx1"/>
                </a:solidFill>
                <a:effectLst/>
                <a:latin typeface="Gill Sans" charset="0"/>
                <a:ea typeface="+mn-ea"/>
                <a:cs typeface="+mn-cs"/>
              </a:rPr>
              <a:t> of </a:t>
            </a:r>
            <a:r>
              <a:rPr lang="es-ES_tradnl" sz="800" b="1" u="sng" kern="1200" dirty="0" err="1" smtClean="0">
                <a:solidFill>
                  <a:schemeClr val="tx1"/>
                </a:solidFill>
                <a:effectLst/>
                <a:latin typeface="Gill Sans" charset="0"/>
                <a:ea typeface="+mn-ea"/>
                <a:cs typeface="+mn-cs"/>
              </a:rPr>
              <a:t>the</a:t>
            </a:r>
            <a:r>
              <a:rPr lang="es-ES_tradnl" sz="800" b="1" u="sng"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terms</a:t>
            </a:r>
            <a:r>
              <a:rPr lang="es-ES_tradnl" sz="800" b="1" u="sng"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used</a:t>
            </a:r>
            <a:r>
              <a:rPr lang="es-ES_tradnl" sz="800" b="1" u="sng" kern="1200" dirty="0" smtClean="0">
                <a:solidFill>
                  <a:schemeClr val="tx1"/>
                </a:solidFill>
                <a:effectLst/>
                <a:latin typeface="Gill Sans" charset="0"/>
                <a:ea typeface="+mn-ea"/>
                <a:cs typeface="+mn-cs"/>
              </a:rPr>
              <a:t> in </a:t>
            </a:r>
            <a:r>
              <a:rPr lang="es-ES_tradnl" sz="800" b="1" u="sng" kern="1200" dirty="0" err="1" smtClean="0">
                <a:solidFill>
                  <a:schemeClr val="tx1"/>
                </a:solidFill>
                <a:effectLst/>
                <a:latin typeface="Gill Sans" charset="0"/>
                <a:ea typeface="+mn-ea"/>
                <a:cs typeface="+mn-cs"/>
              </a:rPr>
              <a:t>this</a:t>
            </a:r>
            <a:r>
              <a:rPr lang="es-ES_tradnl" sz="800" b="1" u="sng"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Chapter</a:t>
            </a:r>
            <a:r>
              <a:rPr lang="es-ES_tradnl" sz="800" b="1" u="sng" kern="1200" dirty="0" smtClean="0">
                <a:solidFill>
                  <a:schemeClr val="tx1"/>
                </a:solidFill>
                <a:effectLst/>
                <a:latin typeface="Gill Sans" charset="0"/>
                <a:ea typeface="+mn-ea"/>
                <a:cs typeface="+mn-cs"/>
              </a:rPr>
              <a:t> </a:t>
            </a:r>
            <a:r>
              <a:rPr lang="es-ES_tradnl" sz="800" b="1" u="sng" kern="1200" dirty="0" err="1" smtClean="0">
                <a:solidFill>
                  <a:schemeClr val="tx1"/>
                </a:solidFill>
                <a:effectLst/>
                <a:latin typeface="Gill Sans" charset="0"/>
                <a:ea typeface="+mn-ea"/>
                <a:cs typeface="+mn-cs"/>
              </a:rPr>
              <a:t>contained</a:t>
            </a:r>
            <a:r>
              <a:rPr lang="es-ES_tradnl" sz="800" b="1" u="sng" kern="1200" dirty="0" smtClean="0">
                <a:solidFill>
                  <a:schemeClr val="tx1"/>
                </a:solidFill>
                <a:effectLst/>
                <a:latin typeface="Gill Sans" charset="0"/>
                <a:ea typeface="+mn-ea"/>
                <a:cs typeface="+mn-cs"/>
              </a:rPr>
              <a:t> in </a:t>
            </a:r>
            <a:r>
              <a:rPr lang="es-ES_tradnl" sz="800" b="1" u="sng" kern="1200" dirty="0" err="1" smtClean="0">
                <a:solidFill>
                  <a:schemeClr val="tx1"/>
                </a:solidFill>
                <a:effectLst/>
                <a:latin typeface="Gill Sans" charset="0"/>
                <a:ea typeface="+mn-ea"/>
                <a:cs typeface="+mn-cs"/>
              </a:rPr>
              <a:t>Annex</a:t>
            </a:r>
            <a:r>
              <a:rPr lang="es-ES_tradnl" sz="800" b="1" u="sng" kern="1200" dirty="0" smtClean="0">
                <a:solidFill>
                  <a:schemeClr val="tx1"/>
                </a:solidFill>
                <a:effectLst/>
                <a:latin typeface="Gill Sans" charset="0"/>
                <a:ea typeface="+mn-ea"/>
                <a:cs typeface="+mn-cs"/>
              </a:rPr>
              <a:t> 1 of </a:t>
            </a:r>
            <a:r>
              <a:rPr lang="es-ES_tradnl" sz="800" b="1" u="sng" kern="1200" dirty="0" err="1" smtClean="0">
                <a:solidFill>
                  <a:schemeClr val="tx1"/>
                </a:solidFill>
                <a:effectLst/>
                <a:latin typeface="Gill Sans" charset="0"/>
                <a:ea typeface="+mn-ea"/>
                <a:cs typeface="+mn-cs"/>
              </a:rPr>
              <a:t>the</a:t>
            </a:r>
            <a:r>
              <a:rPr lang="es-ES_tradnl" sz="800" b="1" u="sng" kern="1200" dirty="0" smtClean="0">
                <a:solidFill>
                  <a:schemeClr val="tx1"/>
                </a:solidFill>
                <a:effectLst/>
                <a:latin typeface="Gill Sans" charset="0"/>
                <a:ea typeface="+mn-ea"/>
                <a:cs typeface="+mn-cs"/>
              </a:rPr>
              <a:t> TBT </a:t>
            </a:r>
            <a:r>
              <a:rPr lang="es-ES_tradnl" sz="800" b="1" i="1" u="sng" kern="1200" dirty="0" err="1" smtClean="0">
                <a:solidFill>
                  <a:schemeClr val="tx1"/>
                </a:solidFill>
                <a:effectLst/>
                <a:latin typeface="Gill Sans" charset="0"/>
                <a:ea typeface="+mn-ea"/>
                <a:cs typeface="+mn-cs"/>
              </a:rPr>
              <a:t>Agreement</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including</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the</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chapeau</a:t>
            </a:r>
            <a:r>
              <a:rPr lang="es-ES_tradnl" sz="800" kern="1200" dirty="0" smtClean="0">
                <a:solidFill>
                  <a:schemeClr val="tx1"/>
                </a:solidFill>
                <a:effectLst/>
                <a:latin typeface="Gill Sans" charset="0"/>
                <a:ea typeface="+mn-ea"/>
                <a:cs typeface="+mn-cs"/>
              </a:rPr>
              <a:t> and </a:t>
            </a:r>
            <a:r>
              <a:rPr lang="es-ES_tradnl" sz="800" kern="1200" dirty="0" err="1" smtClean="0">
                <a:solidFill>
                  <a:schemeClr val="tx1"/>
                </a:solidFill>
                <a:effectLst/>
                <a:latin typeface="Gill Sans" charset="0"/>
                <a:ea typeface="+mn-ea"/>
                <a:cs typeface="+mn-cs"/>
              </a:rPr>
              <a:t>explanatory</a:t>
            </a:r>
            <a:r>
              <a:rPr lang="es-ES_tradnl" sz="800" kern="1200" dirty="0" smtClean="0">
                <a:solidFill>
                  <a:schemeClr val="tx1"/>
                </a:solidFill>
                <a:effectLst/>
                <a:latin typeface="Gill Sans" charset="0"/>
                <a:ea typeface="+mn-ea"/>
                <a:cs typeface="+mn-cs"/>
              </a:rPr>
              <a:t> notes of </a:t>
            </a:r>
            <a:r>
              <a:rPr lang="es-ES_tradnl" sz="800" kern="1200" dirty="0" err="1" smtClean="0">
                <a:solidFill>
                  <a:schemeClr val="tx1"/>
                </a:solidFill>
                <a:effectLst/>
                <a:latin typeface="Gill Sans" charset="0"/>
                <a:ea typeface="+mn-ea"/>
                <a:cs typeface="+mn-cs"/>
              </a:rPr>
              <a:t>Annex</a:t>
            </a:r>
            <a:r>
              <a:rPr lang="es-ES_tradnl" sz="800" kern="1200" dirty="0" smtClean="0">
                <a:solidFill>
                  <a:schemeClr val="tx1"/>
                </a:solidFill>
                <a:effectLst/>
                <a:latin typeface="Gill Sans" charset="0"/>
                <a:ea typeface="+mn-ea"/>
                <a:cs typeface="+mn-cs"/>
              </a:rPr>
              <a:t> 1, </a:t>
            </a:r>
            <a:r>
              <a:rPr lang="es-ES_tradnl" sz="800" b="1" u="sng" kern="1200" dirty="0" smtClean="0">
                <a:solidFill>
                  <a:schemeClr val="tx1"/>
                </a:solidFill>
                <a:effectLst/>
                <a:latin typeface="Gill Sans" charset="0"/>
                <a:ea typeface="+mn-ea"/>
                <a:cs typeface="+mn-cs"/>
              </a:rPr>
              <a:t>are </a:t>
            </a:r>
            <a:r>
              <a:rPr lang="es-ES_tradnl" sz="800" b="1" u="sng" kern="1200" dirty="0" err="1" smtClean="0">
                <a:solidFill>
                  <a:schemeClr val="tx1"/>
                </a:solidFill>
                <a:effectLst/>
                <a:latin typeface="Gill Sans" charset="0"/>
                <a:ea typeface="+mn-ea"/>
                <a:cs typeface="+mn-cs"/>
              </a:rPr>
              <a:t>incorporated</a:t>
            </a:r>
            <a:r>
              <a:rPr lang="es-ES_tradnl" sz="800" b="1" u="sng"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into</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this</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Chapter</a:t>
            </a:r>
            <a:r>
              <a:rPr lang="es-ES_tradnl" sz="800" kern="1200" dirty="0" smtClean="0">
                <a:solidFill>
                  <a:schemeClr val="tx1"/>
                </a:solidFill>
                <a:effectLst/>
                <a:latin typeface="Gill Sans" charset="0"/>
                <a:ea typeface="+mn-ea"/>
                <a:cs typeface="+mn-cs"/>
              </a:rPr>
              <a:t> and </a:t>
            </a:r>
            <a:r>
              <a:rPr lang="es-ES_tradnl" sz="800" kern="1200" dirty="0" err="1" smtClean="0">
                <a:solidFill>
                  <a:schemeClr val="tx1"/>
                </a:solidFill>
                <a:effectLst/>
                <a:latin typeface="Gill Sans" charset="0"/>
                <a:ea typeface="+mn-ea"/>
                <a:cs typeface="+mn-cs"/>
              </a:rPr>
              <a:t>shall</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form</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part</a:t>
            </a:r>
            <a:r>
              <a:rPr lang="es-ES_tradnl" sz="800" kern="1200" dirty="0" smtClean="0">
                <a:solidFill>
                  <a:schemeClr val="tx1"/>
                </a:solidFill>
                <a:effectLst/>
                <a:latin typeface="Gill Sans" charset="0"/>
                <a:ea typeface="+mn-ea"/>
                <a:cs typeface="+mn-cs"/>
              </a:rPr>
              <a:t> of </a:t>
            </a:r>
            <a:r>
              <a:rPr lang="es-ES_tradnl" sz="800" kern="1200" dirty="0" err="1" smtClean="0">
                <a:solidFill>
                  <a:schemeClr val="tx1"/>
                </a:solidFill>
                <a:effectLst/>
                <a:latin typeface="Gill Sans" charset="0"/>
                <a:ea typeface="+mn-ea"/>
                <a:cs typeface="+mn-cs"/>
              </a:rPr>
              <a:t>this</a:t>
            </a:r>
            <a:r>
              <a:rPr lang="es-ES_tradnl" sz="800" kern="1200" dirty="0" smtClean="0">
                <a:solidFill>
                  <a:schemeClr val="tx1"/>
                </a:solidFill>
                <a:effectLst/>
                <a:latin typeface="Gill Sans" charset="0"/>
                <a:ea typeface="+mn-ea"/>
                <a:cs typeface="+mn-cs"/>
              </a:rPr>
              <a:t> </a:t>
            </a:r>
            <a:r>
              <a:rPr lang="es-ES_tradnl" sz="800" kern="1200" dirty="0" err="1" smtClean="0">
                <a:solidFill>
                  <a:schemeClr val="tx1"/>
                </a:solidFill>
                <a:effectLst/>
                <a:latin typeface="Gill Sans" charset="0"/>
                <a:ea typeface="+mn-ea"/>
                <a:cs typeface="+mn-cs"/>
              </a:rPr>
              <a:t>Chapter</a:t>
            </a:r>
            <a:r>
              <a:rPr lang="es-ES_tradnl" sz="800" kern="1200" dirty="0" smtClean="0">
                <a:solidFill>
                  <a:schemeClr val="tx1"/>
                </a:solidFill>
                <a:effectLst/>
                <a:latin typeface="Gill Sans" charset="0"/>
                <a:ea typeface="+mn-ea"/>
                <a:cs typeface="+mn-cs"/>
              </a:rPr>
              <a:t> </a:t>
            </a:r>
            <a:r>
              <a:rPr lang="es-ES_tradnl" sz="800" i="1" kern="1200" dirty="0" smtClean="0">
                <a:solidFill>
                  <a:schemeClr val="tx1"/>
                </a:solidFill>
                <a:effectLst/>
                <a:latin typeface="Gill Sans" charset="0"/>
                <a:ea typeface="+mn-ea"/>
                <a:cs typeface="+mn-cs"/>
              </a:rPr>
              <a:t>mutatis mutandis</a:t>
            </a:r>
            <a:r>
              <a:rPr lang="es-ES_tradnl" sz="800" kern="1200" dirty="0" smtClean="0">
                <a:solidFill>
                  <a:schemeClr val="tx1"/>
                </a:solidFill>
                <a:effectLst/>
                <a:latin typeface="Gill Sans" charset="0"/>
                <a:ea typeface="+mn-ea"/>
                <a:cs typeface="+mn-cs"/>
              </a:rPr>
              <a:t>. </a:t>
            </a:r>
            <a:endParaRPr lang="es-ES_tradnl" dirty="0" smtClean="0"/>
          </a:p>
          <a:p>
            <a:endParaRPr lang="en-US" dirty="0" smtClean="0"/>
          </a:p>
          <a:p>
            <a:r>
              <a:rPr lang="en-US" sz="800" b="1" kern="1200" dirty="0" smtClean="0">
                <a:solidFill>
                  <a:schemeClr val="tx1"/>
                </a:solidFill>
                <a:effectLst/>
                <a:latin typeface="Gill Sans" charset="0"/>
                <a:ea typeface="+mn-ea"/>
                <a:cs typeface="+mn-cs"/>
              </a:rPr>
              <a:t>Article 8.4: Incorporation of Certain Provisions of the TBT Agreement </a:t>
            </a:r>
            <a:endParaRPr lang="en-US" dirty="0" smtClean="0"/>
          </a:p>
          <a:p>
            <a:r>
              <a:rPr lang="en-US" sz="800" kern="1200" dirty="0" smtClean="0">
                <a:solidFill>
                  <a:schemeClr val="tx1"/>
                </a:solidFill>
                <a:effectLst/>
                <a:latin typeface="Gill Sans" charset="0"/>
                <a:ea typeface="+mn-ea"/>
                <a:cs typeface="+mn-cs"/>
              </a:rPr>
              <a:t>1. The following provisions of the </a:t>
            </a:r>
            <a:r>
              <a:rPr lang="en-US" sz="800" b="1" u="sng" kern="1200" dirty="0" smtClean="0">
                <a:solidFill>
                  <a:schemeClr val="tx1"/>
                </a:solidFill>
                <a:effectLst/>
                <a:latin typeface="Gill Sans" charset="0"/>
                <a:ea typeface="+mn-ea"/>
                <a:cs typeface="+mn-cs"/>
              </a:rPr>
              <a:t>TBT Agreement are hereby incorporated into and made part of this Agreement</a:t>
            </a:r>
            <a:r>
              <a:rPr lang="en-US" sz="800" kern="1200" dirty="0" smtClean="0">
                <a:solidFill>
                  <a:schemeClr val="tx1"/>
                </a:solidFill>
                <a:effectLst/>
                <a:latin typeface="Gill Sans" charset="0"/>
                <a:ea typeface="+mn-ea"/>
                <a:cs typeface="+mn-cs"/>
              </a:rPr>
              <a:t>, </a:t>
            </a:r>
            <a:r>
              <a:rPr lang="en-US" sz="800" i="1" kern="1200" dirty="0" smtClean="0">
                <a:solidFill>
                  <a:schemeClr val="tx1"/>
                </a:solidFill>
                <a:effectLst/>
                <a:latin typeface="Gill Sans" charset="0"/>
                <a:ea typeface="+mn-ea"/>
                <a:cs typeface="+mn-cs"/>
              </a:rPr>
              <a:t>mutatis mutandis</a:t>
            </a:r>
            <a:r>
              <a:rPr lang="en-US" sz="800" kern="1200" dirty="0" smtClean="0">
                <a:solidFill>
                  <a:schemeClr val="tx1"/>
                </a:solidFill>
                <a:effectLst/>
                <a:latin typeface="Gill Sans" charset="0"/>
                <a:ea typeface="+mn-ea"/>
                <a:cs typeface="+mn-cs"/>
              </a:rPr>
              <a:t>: </a:t>
            </a:r>
            <a:endParaRPr lang="en-US" dirty="0" smtClean="0"/>
          </a:p>
          <a:p>
            <a:r>
              <a:rPr lang="en-US" sz="800" kern="1200" dirty="0" smtClean="0">
                <a:solidFill>
                  <a:schemeClr val="tx1"/>
                </a:solidFill>
                <a:effectLst/>
                <a:latin typeface="Gill Sans" charset="0"/>
                <a:ea typeface="+mn-ea"/>
                <a:cs typeface="+mn-cs"/>
              </a:rPr>
              <a:t>(a)  Articles 2.1, 2.2, 2.4, 2.5, 2.9, 2.10, 2.11, 2.12; </a:t>
            </a:r>
            <a:endParaRPr lang="en-US" dirty="0" smtClean="0">
              <a:effectLst/>
            </a:endParaRPr>
          </a:p>
          <a:p>
            <a:r>
              <a:rPr lang="en-US" sz="800" kern="1200" dirty="0" smtClean="0">
                <a:solidFill>
                  <a:schemeClr val="tx1"/>
                </a:solidFill>
                <a:effectLst/>
                <a:latin typeface="Gill Sans" charset="0"/>
                <a:ea typeface="+mn-ea"/>
                <a:cs typeface="+mn-cs"/>
              </a:rPr>
              <a:t>(b)  Articles 5.1, 5.2, 5.3, 5.4, 5.6, 5.7, 5.8, 5.9; and </a:t>
            </a:r>
            <a:endParaRPr lang="en-US" dirty="0" smtClean="0">
              <a:effectLst/>
            </a:endParaRPr>
          </a:p>
          <a:p>
            <a:r>
              <a:rPr lang="en-US" sz="800" kern="1200" dirty="0" smtClean="0">
                <a:solidFill>
                  <a:schemeClr val="tx1"/>
                </a:solidFill>
                <a:effectLst/>
                <a:latin typeface="Gill Sans" charset="0"/>
                <a:ea typeface="+mn-ea"/>
                <a:cs typeface="+mn-cs"/>
              </a:rPr>
              <a:t>(c)  Paragraphs D, E and F of Annex 3. </a:t>
            </a:r>
            <a:endParaRPr lang="en-US" dirty="0" smtClean="0">
              <a:effectLst/>
            </a:endParaRPr>
          </a:p>
          <a:p>
            <a:endParaRPr lang="en-US" dirty="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21</a:t>
            </a:fld>
            <a:endParaRPr lang="en-US"/>
          </a:p>
        </p:txBody>
      </p:sp>
    </p:spTree>
    <p:extLst>
      <p:ext uri="{BB962C8B-B14F-4D97-AF65-F5344CB8AC3E}">
        <p14:creationId xmlns:p14="http://schemas.microsoft.com/office/powerpoint/2010/main" val="3559967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r>
              <a:rPr lang="es-ES" sz="800" b="0" i="0" kern="1200" dirty="0" smtClean="0">
                <a:solidFill>
                  <a:schemeClr val="tx1"/>
                </a:solidFill>
                <a:effectLst/>
                <a:latin typeface="Gill Sans" charset="0"/>
                <a:ea typeface="+mn-ea"/>
                <a:cs typeface="+mn-cs"/>
              </a:rPr>
              <a:t>Art. 20: Permite a los gobiernos adoptar medidas que afecten al comercio con el fin de proteger la salud y la vida de las personas y de los animales o preservar los vegetales, a condición de que no sean discriminatorias ni se utilicen como un proteccionismo encubierto</a:t>
            </a:r>
            <a:endParaRPr lang="en-US" dirty="0" smtClean="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3</a:t>
            </a:fld>
            <a:endParaRPr lang="en-US"/>
          </a:p>
        </p:txBody>
      </p:sp>
    </p:spTree>
    <p:extLst>
      <p:ext uri="{BB962C8B-B14F-4D97-AF65-F5344CB8AC3E}">
        <p14:creationId xmlns:p14="http://schemas.microsoft.com/office/powerpoint/2010/main" val="475026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r>
              <a:rPr lang="es-ES" sz="800" b="0" i="0" kern="1200" dirty="0" smtClean="0">
                <a:solidFill>
                  <a:schemeClr val="tx1"/>
                </a:solidFill>
                <a:effectLst/>
                <a:latin typeface="Gill Sans" charset="0"/>
                <a:ea typeface="+mn-ea"/>
                <a:cs typeface="+mn-cs"/>
              </a:rPr>
              <a:t>La pregunta que se hacen</a:t>
            </a:r>
            <a:r>
              <a:rPr lang="es-ES" sz="800" b="0" i="0" kern="1200" baseline="0" dirty="0" smtClean="0">
                <a:solidFill>
                  <a:schemeClr val="tx1"/>
                </a:solidFill>
                <a:effectLst/>
                <a:latin typeface="Gill Sans" charset="0"/>
                <a:ea typeface="+mn-ea"/>
                <a:cs typeface="+mn-cs"/>
              </a:rPr>
              <a:t> los paneles y el OA es </a:t>
            </a:r>
            <a:r>
              <a:rPr lang="es-ES" sz="800" b="0" i="0" kern="1200" dirty="0" smtClean="0">
                <a:solidFill>
                  <a:schemeClr val="tx1"/>
                </a:solidFill>
                <a:effectLst/>
                <a:latin typeface="Gill Sans" charset="0"/>
                <a:ea typeface="+mn-ea"/>
                <a:cs typeface="+mn-cs"/>
              </a:rPr>
              <a:t>¿cómo asegurar que las normas sean realmente útiles, y no arbitrarias o una excusa para el proteccionismo?</a:t>
            </a:r>
            <a:endParaRPr lang="en-US" dirty="0" smtClean="0"/>
          </a:p>
          <a:p>
            <a:endParaRPr lang="en-US" dirty="0" smtClean="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4</a:t>
            </a:fld>
            <a:endParaRPr lang="en-US"/>
          </a:p>
        </p:txBody>
      </p:sp>
    </p:spTree>
    <p:extLst>
      <p:ext uri="{BB962C8B-B14F-4D97-AF65-F5344CB8AC3E}">
        <p14:creationId xmlns:p14="http://schemas.microsoft.com/office/powerpoint/2010/main" val="4099900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r>
              <a:rPr lang="es-ES" sz="800" b="0" i="0" kern="1200" dirty="0" smtClean="0">
                <a:solidFill>
                  <a:schemeClr val="tx1"/>
                </a:solidFill>
                <a:effectLst/>
                <a:latin typeface="Gill Sans" charset="0"/>
                <a:ea typeface="+mn-ea"/>
                <a:cs typeface="+mn-cs"/>
              </a:rPr>
              <a:t>La pregunta que se hacen</a:t>
            </a:r>
            <a:r>
              <a:rPr lang="es-ES" sz="800" b="0" i="0" kern="1200" baseline="0" dirty="0" smtClean="0">
                <a:solidFill>
                  <a:schemeClr val="tx1"/>
                </a:solidFill>
                <a:effectLst/>
                <a:latin typeface="Gill Sans" charset="0"/>
                <a:ea typeface="+mn-ea"/>
                <a:cs typeface="+mn-cs"/>
              </a:rPr>
              <a:t> los paneles y el OA es </a:t>
            </a:r>
            <a:r>
              <a:rPr lang="es-ES" sz="800" b="0" i="0" kern="1200" dirty="0" smtClean="0">
                <a:solidFill>
                  <a:schemeClr val="tx1"/>
                </a:solidFill>
                <a:effectLst/>
                <a:latin typeface="Gill Sans" charset="0"/>
                <a:ea typeface="+mn-ea"/>
                <a:cs typeface="+mn-cs"/>
              </a:rPr>
              <a:t>¿cómo asegurar que las normas sean realmente útiles, y no arbitrarias o una excusa para el proteccionismo?</a:t>
            </a:r>
            <a:endParaRPr lang="en-US" dirty="0" smtClean="0"/>
          </a:p>
          <a:p>
            <a:endParaRPr lang="en-US" dirty="0" smtClean="0"/>
          </a:p>
          <a:p>
            <a:r>
              <a:rPr lang="en-US" dirty="0" smtClean="0"/>
              <a:t>La</a:t>
            </a:r>
            <a:r>
              <a:rPr lang="en-US" baseline="0" dirty="0" smtClean="0"/>
              <a:t> p</a:t>
            </a:r>
            <a:r>
              <a:rPr lang="es-ES" baseline="0" dirty="0" err="1" smtClean="0"/>
              <a:t>ágina</a:t>
            </a:r>
            <a:r>
              <a:rPr lang="es-ES" baseline="0" dirty="0" smtClean="0"/>
              <a:t> de la OMC indica que el Acuerdo OTC se ha citado en </a:t>
            </a:r>
            <a:r>
              <a:rPr lang="es-ES" b="1" baseline="0" dirty="0" smtClean="0"/>
              <a:t>51 casos en solicitud de consultas </a:t>
            </a:r>
            <a:r>
              <a:rPr lang="es-ES" baseline="0" dirty="0" smtClean="0"/>
              <a:t>(fuente https://</a:t>
            </a:r>
            <a:r>
              <a:rPr lang="es-ES" baseline="0" dirty="0" err="1" smtClean="0"/>
              <a:t>www.wto.org</a:t>
            </a:r>
            <a:r>
              <a:rPr lang="es-ES" baseline="0" dirty="0" smtClean="0"/>
              <a:t>/</a:t>
            </a:r>
            <a:r>
              <a:rPr lang="es-ES" baseline="0" dirty="0" err="1" smtClean="0"/>
              <a:t>spanish</a:t>
            </a:r>
            <a:r>
              <a:rPr lang="es-ES" baseline="0" dirty="0" smtClean="0"/>
              <a:t>/</a:t>
            </a:r>
            <a:r>
              <a:rPr lang="es-ES" baseline="0" dirty="0" err="1" smtClean="0"/>
              <a:t>tratop_s</a:t>
            </a:r>
            <a:r>
              <a:rPr lang="es-ES" baseline="0" dirty="0" smtClean="0"/>
              <a:t>/</a:t>
            </a:r>
            <a:r>
              <a:rPr lang="es-ES" baseline="0" dirty="0" err="1" smtClean="0"/>
              <a:t>dispu_s</a:t>
            </a:r>
            <a:r>
              <a:rPr lang="es-ES" baseline="0" dirty="0" smtClean="0"/>
              <a:t>/</a:t>
            </a:r>
            <a:r>
              <a:rPr lang="es-ES" baseline="0" dirty="0" err="1" smtClean="0"/>
              <a:t>dispu_agreements_index_s.htm?id</a:t>
            </a:r>
            <a:r>
              <a:rPr lang="es-ES" baseline="0" dirty="0" smtClean="0"/>
              <a:t>=A22) </a:t>
            </a:r>
          </a:p>
          <a:p>
            <a:endParaRPr lang="es-ES" baseline="0" dirty="0" smtClean="0"/>
          </a:p>
          <a:p>
            <a:r>
              <a:rPr lang="es-ES" baseline="0" dirty="0" smtClean="0"/>
              <a:t>Al día de hoy se han registrado </a:t>
            </a:r>
            <a:r>
              <a:rPr lang="es-ES" b="1" baseline="0" dirty="0" smtClean="0"/>
              <a:t>502 diferencias </a:t>
            </a:r>
            <a:r>
              <a:rPr lang="es-ES" baseline="0" dirty="0" smtClean="0"/>
              <a:t>(solicitudes de consultas).</a:t>
            </a:r>
          </a:p>
          <a:p>
            <a:endParaRPr lang="es-ES" baseline="0" dirty="0" smtClean="0"/>
          </a:p>
          <a:p>
            <a:r>
              <a:rPr lang="es-ES" baseline="0" dirty="0" smtClean="0"/>
              <a:t>Prácticamente sólo en </a:t>
            </a:r>
            <a:r>
              <a:rPr lang="es-ES" b="1" baseline="0" dirty="0" smtClean="0"/>
              <a:t>5 casos </a:t>
            </a:r>
            <a:r>
              <a:rPr lang="es-ES" baseline="0" dirty="0" smtClean="0"/>
              <a:t>se han hecho interpretaciones del Acuerdo OTC, de las cuales son relevantes </a:t>
            </a:r>
            <a:r>
              <a:rPr lang="es-ES" b="1" baseline="0" dirty="0" smtClean="0"/>
              <a:t>3 casos </a:t>
            </a:r>
            <a:r>
              <a:rPr lang="es-ES" baseline="0" dirty="0" smtClean="0"/>
              <a:t>(conocidos como la trilogía).</a:t>
            </a:r>
          </a:p>
          <a:p>
            <a:endParaRPr lang="es-ES" baseline="0" dirty="0" smtClean="0"/>
          </a:p>
          <a:p>
            <a:r>
              <a:rPr lang="es-ES" baseline="0" dirty="0" smtClean="0"/>
              <a:t>En el caso </a:t>
            </a:r>
            <a:r>
              <a:rPr lang="es-ES" i="1" baseline="0" dirty="0" smtClean="0"/>
              <a:t>CE-Amianto,</a:t>
            </a:r>
            <a:r>
              <a:rPr lang="es-ES" baseline="0" dirty="0" smtClean="0"/>
              <a:t> el grupo especial no hizo constataciones sobre el Acuerdo OTC; al respecto el Órgano de Apelación aunque analizó la medida en cuestión y determinó que sí era un reglamento técnico no pudo completar el análisis. </a:t>
            </a:r>
          </a:p>
          <a:p>
            <a:endParaRPr lang="es-E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s-ES" sz="800" i="0" kern="1200" dirty="0" smtClean="0">
                <a:solidFill>
                  <a:schemeClr val="tx1"/>
                </a:solidFill>
                <a:effectLst/>
                <a:latin typeface="Gill Sans" charset="0"/>
                <a:ea typeface="+mn-ea"/>
                <a:cs typeface="+mn-cs"/>
              </a:rPr>
              <a:t>Informe</a:t>
            </a:r>
            <a:r>
              <a:rPr lang="es-ES" sz="800" i="0" kern="1200" baseline="0" dirty="0" smtClean="0">
                <a:solidFill>
                  <a:schemeClr val="tx1"/>
                </a:solidFill>
                <a:effectLst/>
                <a:latin typeface="Gill Sans" charset="0"/>
                <a:ea typeface="+mn-ea"/>
                <a:cs typeface="+mn-cs"/>
              </a:rPr>
              <a:t> </a:t>
            </a:r>
            <a:r>
              <a:rPr lang="es-ES" sz="800" i="0" kern="1200" dirty="0" smtClean="0">
                <a:solidFill>
                  <a:schemeClr val="tx1"/>
                </a:solidFill>
                <a:effectLst/>
                <a:latin typeface="Gill Sans" charset="0"/>
                <a:ea typeface="+mn-ea"/>
                <a:cs typeface="+mn-cs"/>
              </a:rPr>
              <a:t>Órgano de Apelación, </a:t>
            </a:r>
            <a:r>
              <a:rPr lang="es-ES" sz="800" i="1" kern="1200" dirty="0" smtClean="0">
                <a:solidFill>
                  <a:schemeClr val="tx1"/>
                </a:solidFill>
                <a:effectLst/>
                <a:latin typeface="Gill Sans" charset="0"/>
                <a:ea typeface="+mn-ea"/>
                <a:cs typeface="+mn-cs"/>
              </a:rPr>
              <a:t>CE-Amianto</a:t>
            </a:r>
            <a:r>
              <a:rPr lang="es-ES" sz="800" kern="1200" dirty="0" smtClean="0">
                <a:solidFill>
                  <a:schemeClr val="tx1"/>
                </a:solidFill>
                <a:effectLst/>
                <a:latin typeface="Gill Sans" charset="0"/>
                <a:ea typeface="+mn-ea"/>
                <a:cs typeface="+mn-cs"/>
              </a:rPr>
              <a:t>,</a:t>
            </a:r>
            <a:r>
              <a:rPr lang="es-ES" sz="800" kern="1200" baseline="0" dirty="0" smtClean="0">
                <a:solidFill>
                  <a:schemeClr val="tx1"/>
                </a:solidFill>
                <a:effectLst/>
                <a:latin typeface="Gill Sans" charset="0"/>
                <a:ea typeface="+mn-ea"/>
                <a:cs typeface="+mn-cs"/>
              </a:rPr>
              <a:t> para. </a:t>
            </a:r>
            <a:r>
              <a:rPr lang="es-ES" sz="800" kern="1200" dirty="0" smtClean="0">
                <a:solidFill>
                  <a:schemeClr val="tx1"/>
                </a:solidFill>
                <a:effectLst/>
                <a:latin typeface="Gill Sans" charset="0"/>
                <a:ea typeface="+mn-ea"/>
                <a:cs typeface="+mn-cs"/>
              </a:rPr>
              <a:t>83. “En estas circunstancias particulares, consideramos que no tenemos una base suficiente para examinar debidamente las reclamaciones del Canadá</a:t>
            </a:r>
            <a:r>
              <a:rPr lang="es-ES" sz="800" kern="1200" baseline="0" dirty="0" smtClean="0">
                <a:solidFill>
                  <a:schemeClr val="tx1"/>
                </a:solidFill>
                <a:effectLst/>
                <a:latin typeface="Gill Sans" charset="0"/>
                <a:ea typeface="+mn-ea"/>
                <a:cs typeface="+mn-cs"/>
              </a:rPr>
              <a:t> </a:t>
            </a:r>
            <a:r>
              <a:rPr lang="es-ES" sz="800" kern="1200" dirty="0" smtClean="0">
                <a:solidFill>
                  <a:schemeClr val="tx1"/>
                </a:solidFill>
                <a:effectLst/>
                <a:latin typeface="Gill Sans" charset="0"/>
                <a:ea typeface="+mn-ea"/>
                <a:cs typeface="+mn-cs"/>
              </a:rPr>
              <a:t>basadas en los </a:t>
            </a:r>
            <a:r>
              <a:rPr lang="es-ES" sz="800" kern="1200" dirty="0" err="1" smtClean="0">
                <a:solidFill>
                  <a:schemeClr val="tx1"/>
                </a:solidFill>
                <a:effectLst/>
                <a:latin typeface="Gill Sans" charset="0"/>
                <a:ea typeface="+mn-ea"/>
                <a:cs typeface="+mn-cs"/>
              </a:rPr>
              <a:t>párrafos</a:t>
            </a:r>
            <a:r>
              <a:rPr lang="es-ES" sz="800" kern="1200" dirty="0" smtClean="0">
                <a:solidFill>
                  <a:schemeClr val="tx1"/>
                </a:solidFill>
                <a:effectLst/>
                <a:latin typeface="Gill Sans" charset="0"/>
                <a:ea typeface="+mn-ea"/>
                <a:cs typeface="+mn-cs"/>
              </a:rPr>
              <a:t> 1, 2, 4 y 8 del </a:t>
            </a:r>
            <a:r>
              <a:rPr lang="es-ES" sz="800" kern="1200" dirty="0" err="1" smtClean="0">
                <a:solidFill>
                  <a:schemeClr val="tx1"/>
                </a:solidFill>
                <a:effectLst/>
                <a:latin typeface="Gill Sans" charset="0"/>
                <a:ea typeface="+mn-ea"/>
                <a:cs typeface="+mn-cs"/>
              </a:rPr>
              <a:t>artículo</a:t>
            </a:r>
            <a:r>
              <a:rPr lang="es-ES" sz="800" kern="1200" dirty="0" smtClean="0">
                <a:solidFill>
                  <a:schemeClr val="tx1"/>
                </a:solidFill>
                <a:effectLst/>
                <a:latin typeface="Gill Sans" charset="0"/>
                <a:ea typeface="+mn-ea"/>
                <a:cs typeface="+mn-cs"/>
              </a:rPr>
              <a:t> 2 del </a:t>
            </a:r>
            <a:r>
              <a:rPr lang="es-ES" sz="800" i="1" kern="1200" dirty="0" smtClean="0">
                <a:solidFill>
                  <a:schemeClr val="tx1"/>
                </a:solidFill>
                <a:effectLst/>
                <a:latin typeface="Gill Sans" charset="0"/>
                <a:ea typeface="+mn-ea"/>
                <a:cs typeface="+mn-cs"/>
              </a:rPr>
              <a:t>Acuerdo OTC </a:t>
            </a:r>
            <a:r>
              <a:rPr lang="es-ES" sz="800" kern="1200" dirty="0" smtClean="0">
                <a:solidFill>
                  <a:schemeClr val="tx1"/>
                </a:solidFill>
                <a:effectLst/>
                <a:latin typeface="Gill Sans" charset="0"/>
                <a:ea typeface="+mn-ea"/>
                <a:cs typeface="+mn-cs"/>
              </a:rPr>
              <a:t>y, en consecuencia, nos abstenemos de hacerlo”. </a:t>
            </a:r>
          </a:p>
          <a:p>
            <a:pPr marL="0" marR="0" indent="0" algn="l" defTabSz="914400" rtl="0" eaLnBrk="1" fontAlgn="base" latinLnBrk="0" hangingPunct="1">
              <a:lnSpc>
                <a:spcPct val="100000"/>
              </a:lnSpc>
              <a:spcBef>
                <a:spcPct val="0"/>
              </a:spcBef>
              <a:spcAft>
                <a:spcPct val="0"/>
              </a:spcAft>
              <a:buClrTx/>
              <a:buSzTx/>
              <a:buFontTx/>
              <a:buNone/>
              <a:tabLst/>
              <a:defRPr/>
            </a:pPr>
            <a:endParaRPr lang="es-ES" sz="800" kern="1200" dirty="0" smtClean="0">
              <a:solidFill>
                <a:schemeClr val="tx1"/>
              </a:solidFill>
              <a:effectLst/>
              <a:latin typeface="Gill Sans" charset="0"/>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s-ES" sz="800" kern="1200" dirty="0" smtClean="0">
                <a:solidFill>
                  <a:schemeClr val="tx1"/>
                </a:solidFill>
                <a:effectLst/>
                <a:latin typeface="Gill Sans" charset="0"/>
                <a:ea typeface="+mn-ea"/>
                <a:cs typeface="+mn-cs"/>
              </a:rPr>
              <a:t>Por su</a:t>
            </a:r>
            <a:r>
              <a:rPr lang="es-ES" sz="800" kern="1200" baseline="0" dirty="0" smtClean="0">
                <a:solidFill>
                  <a:schemeClr val="tx1"/>
                </a:solidFill>
                <a:effectLst/>
                <a:latin typeface="Gill Sans" charset="0"/>
                <a:ea typeface="+mn-ea"/>
                <a:cs typeface="+mn-cs"/>
              </a:rPr>
              <a:t> parte, en el caso </a:t>
            </a:r>
            <a:r>
              <a:rPr lang="es-ES" sz="800" i="1" kern="1200" baseline="0" dirty="0" smtClean="0">
                <a:solidFill>
                  <a:schemeClr val="tx1"/>
                </a:solidFill>
                <a:effectLst/>
                <a:latin typeface="Gill Sans" charset="0"/>
                <a:ea typeface="+mn-ea"/>
                <a:cs typeface="+mn-cs"/>
              </a:rPr>
              <a:t>CE-Focas</a:t>
            </a:r>
            <a:r>
              <a:rPr lang="es-ES" sz="800" kern="1200" baseline="0" dirty="0" smtClean="0">
                <a:solidFill>
                  <a:schemeClr val="tx1"/>
                </a:solidFill>
                <a:effectLst/>
                <a:latin typeface="Gill Sans" charset="0"/>
                <a:ea typeface="+mn-ea"/>
                <a:cs typeface="+mn-cs"/>
              </a:rPr>
              <a:t>, el grupo especial sí elaboró un análisis de la medida al amparo del Acuerdo OTC; sin embargo, el Órgano de Apelación consideró que la medida no era un reglamento técnico.</a:t>
            </a:r>
            <a:endParaRPr lang="es-ES" dirty="0" smtClean="0"/>
          </a:p>
          <a:p>
            <a:endParaRPr lang="es-ES" baseline="0" dirty="0" smtClean="0"/>
          </a:p>
          <a:p>
            <a:endParaRPr lang="es-ES" baseline="0" dirty="0" smtClean="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5</a:t>
            </a:fld>
            <a:endParaRPr lang="en-US"/>
          </a:p>
        </p:txBody>
      </p:sp>
    </p:spTree>
    <p:extLst>
      <p:ext uri="{BB962C8B-B14F-4D97-AF65-F5344CB8AC3E}">
        <p14:creationId xmlns:p14="http://schemas.microsoft.com/office/powerpoint/2010/main" val="3809238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2075" y="746125"/>
            <a:ext cx="6626225" cy="3727450"/>
          </a:xfrm>
        </p:spPr>
      </p:sp>
      <p:sp>
        <p:nvSpPr>
          <p:cNvPr id="3" name="2 Marcador de notas"/>
          <p:cNvSpPr>
            <a:spLocks noGrp="1"/>
          </p:cNvSpPr>
          <p:nvPr>
            <p:ph type="body" idx="1"/>
          </p:nvPr>
        </p:nvSpPr>
        <p:spPr/>
        <p:txBody>
          <a:bodyPr/>
          <a:lstStyle/>
          <a:p>
            <a:pPr marL="0" indent="0">
              <a:buNone/>
              <a:tabLst>
                <a:tab pos="449263" algn="l"/>
              </a:tabLst>
            </a:pPr>
            <a:r>
              <a:rPr lang="en-US" dirty="0" err="1" smtClean="0"/>
              <a:t>Acuerdo</a:t>
            </a:r>
            <a:r>
              <a:rPr lang="en-US" baseline="0" dirty="0" smtClean="0"/>
              <a:t> OTC. </a:t>
            </a:r>
            <a:r>
              <a:rPr lang="en-US" baseline="0" dirty="0" err="1" smtClean="0"/>
              <a:t>Sexto</a:t>
            </a:r>
            <a:r>
              <a:rPr lang="en-US" baseline="0" dirty="0" smtClean="0"/>
              <a:t> </a:t>
            </a:r>
            <a:r>
              <a:rPr lang="en-US" baseline="0" dirty="0" err="1" smtClean="0"/>
              <a:t>considerando</a:t>
            </a:r>
            <a:r>
              <a:rPr lang="en-US" baseline="0" dirty="0" smtClean="0"/>
              <a:t>: </a:t>
            </a:r>
          </a:p>
          <a:p>
            <a:pPr marL="0" indent="0">
              <a:buNone/>
              <a:tabLst>
                <a:tab pos="449263" algn="l"/>
              </a:tabLst>
            </a:pPr>
            <a:endParaRPr lang="en-US" baseline="0" dirty="0" smtClean="0"/>
          </a:p>
          <a:p>
            <a:pPr marL="321457" marR="0" lvl="1" indent="0" algn="l" defTabSz="914400" rtl="0" eaLnBrk="1" fontAlgn="base" latinLnBrk="0" hangingPunct="1">
              <a:lnSpc>
                <a:spcPct val="100000"/>
              </a:lnSpc>
              <a:spcBef>
                <a:spcPct val="0"/>
              </a:spcBef>
              <a:spcAft>
                <a:spcPct val="0"/>
              </a:spcAft>
              <a:buClrTx/>
              <a:buSzTx/>
              <a:buFontTx/>
              <a:buNone/>
              <a:tabLst>
                <a:tab pos="449263" algn="l"/>
              </a:tabLst>
              <a:defRPr/>
            </a:pPr>
            <a:r>
              <a:rPr lang="es-ES" sz="800" i="1" kern="1200" dirty="0" smtClean="0">
                <a:solidFill>
                  <a:schemeClr val="tx1"/>
                </a:solidFill>
                <a:effectLst/>
                <a:latin typeface="Gill Sans" charset="0"/>
                <a:ea typeface="+mn-ea"/>
                <a:cs typeface="+mn-cs"/>
              </a:rPr>
              <a:t>Reconociendo</a:t>
            </a:r>
            <a:r>
              <a:rPr lang="es-ES" sz="800" kern="1200" dirty="0" smtClean="0">
                <a:solidFill>
                  <a:schemeClr val="tx1"/>
                </a:solidFill>
                <a:effectLst/>
                <a:latin typeface="Gill Sans" charset="0"/>
                <a:ea typeface="+mn-ea"/>
                <a:cs typeface="+mn-cs"/>
              </a:rPr>
              <a:t> que </a:t>
            </a:r>
            <a:r>
              <a:rPr lang="es-ES" sz="800" b="1" u="sng" kern="1200" dirty="0" smtClean="0">
                <a:solidFill>
                  <a:schemeClr val="tx1"/>
                </a:solidFill>
                <a:effectLst/>
                <a:latin typeface="Gill Sans" charset="0"/>
                <a:ea typeface="+mn-ea"/>
                <a:cs typeface="+mn-cs"/>
              </a:rPr>
              <a:t>no debe impedirse a ningún país que adopte las medidas necesarias</a:t>
            </a:r>
            <a:r>
              <a:rPr lang="es-ES" sz="800" kern="1200" dirty="0" smtClean="0">
                <a:solidFill>
                  <a:schemeClr val="tx1"/>
                </a:solidFill>
                <a:effectLst/>
                <a:latin typeface="Gill Sans" charset="0"/>
                <a:ea typeface="+mn-ea"/>
                <a:cs typeface="+mn-cs"/>
              </a:rPr>
              <a:t> para asegurar la calidad de sus exportaciones, o para la protección de la salud y la vida de las personas y de los animales o la preservación de los vegetales, para la protección del medio ambiente, o para la prevención de prácticas que puedan inducir a error, a los niveles que considere apropiados, </a:t>
            </a:r>
            <a:r>
              <a:rPr lang="es-ES" sz="800" b="1" u="sng" kern="1200" dirty="0" smtClean="0">
                <a:solidFill>
                  <a:schemeClr val="tx1"/>
                </a:solidFill>
                <a:effectLst/>
                <a:latin typeface="Gill Sans" charset="0"/>
                <a:ea typeface="+mn-ea"/>
                <a:cs typeface="+mn-cs"/>
              </a:rPr>
              <a:t>a condición de que no </a:t>
            </a:r>
            <a:r>
              <a:rPr lang="es-ES" sz="800" kern="1200" dirty="0" smtClean="0">
                <a:solidFill>
                  <a:schemeClr val="tx1"/>
                </a:solidFill>
                <a:effectLst/>
                <a:latin typeface="Gill Sans" charset="0"/>
                <a:ea typeface="+mn-ea"/>
                <a:cs typeface="+mn-cs"/>
              </a:rPr>
              <a:t>las aplique en forma tal que </a:t>
            </a:r>
            <a:r>
              <a:rPr lang="es-ES" sz="800" b="1" u="sng" kern="1200" dirty="0" smtClean="0">
                <a:solidFill>
                  <a:schemeClr val="tx1"/>
                </a:solidFill>
                <a:effectLst/>
                <a:latin typeface="Gill Sans" charset="0"/>
                <a:ea typeface="+mn-ea"/>
                <a:cs typeface="+mn-cs"/>
              </a:rPr>
              <a:t>constituyan un medio de discriminación </a:t>
            </a:r>
            <a:r>
              <a:rPr lang="es-ES" sz="800" kern="1200" dirty="0" smtClean="0">
                <a:solidFill>
                  <a:schemeClr val="tx1"/>
                </a:solidFill>
                <a:effectLst/>
                <a:latin typeface="Gill Sans" charset="0"/>
                <a:ea typeface="+mn-ea"/>
                <a:cs typeface="+mn-cs"/>
              </a:rPr>
              <a:t>arbitrario o injustificado entre los países en que prevalezcan las mismas condiciones, o una </a:t>
            </a:r>
            <a:r>
              <a:rPr lang="es-ES" sz="800" b="1" u="sng" kern="1200" dirty="0" smtClean="0">
                <a:solidFill>
                  <a:schemeClr val="tx1"/>
                </a:solidFill>
                <a:effectLst/>
                <a:latin typeface="Gill Sans" charset="0"/>
                <a:ea typeface="+mn-ea"/>
                <a:cs typeface="+mn-cs"/>
              </a:rPr>
              <a:t>restricción encubierta del comercio internacional</a:t>
            </a:r>
            <a:r>
              <a:rPr lang="es-ES" sz="800" kern="1200" dirty="0" smtClean="0">
                <a:solidFill>
                  <a:schemeClr val="tx1"/>
                </a:solidFill>
                <a:effectLst/>
                <a:latin typeface="Gill Sans" charset="0"/>
                <a:ea typeface="+mn-ea"/>
                <a:cs typeface="+mn-cs"/>
              </a:rPr>
              <a:t>, y de que en lo </a:t>
            </a:r>
            <a:r>
              <a:rPr lang="es-ES" sz="800" kern="1200" dirty="0" err="1" smtClean="0">
                <a:solidFill>
                  <a:schemeClr val="tx1"/>
                </a:solidFill>
                <a:effectLst/>
                <a:latin typeface="Gill Sans" charset="0"/>
                <a:ea typeface="+mn-ea"/>
                <a:cs typeface="+mn-cs"/>
              </a:rPr>
              <a:t>demá</a:t>
            </a:r>
            <a:r>
              <a:rPr lang="es-ES" sz="800" kern="1200" dirty="0" smtClean="0">
                <a:solidFill>
                  <a:schemeClr val="tx1"/>
                </a:solidFill>
                <a:effectLst/>
                <a:latin typeface="Gill Sans" charset="0"/>
                <a:ea typeface="+mn-ea"/>
                <a:cs typeface="+mn-cs"/>
              </a:rPr>
              <a:t> s sean conformes a las disposiciones del presente Acuerdo;</a:t>
            </a:r>
            <a:endParaRPr lang="es-ES_tradnl" sz="800" kern="1200" dirty="0" smtClean="0">
              <a:solidFill>
                <a:schemeClr val="tx1"/>
              </a:solidFill>
              <a:effectLst/>
              <a:latin typeface="Gill Sans" charset="0"/>
              <a:ea typeface="+mn-ea"/>
              <a:cs typeface="+mn-cs"/>
            </a:endParaRPr>
          </a:p>
          <a:p>
            <a:pPr marL="0" indent="0">
              <a:buNone/>
              <a:tabLst>
                <a:tab pos="449263" algn="l"/>
              </a:tabLst>
            </a:pPr>
            <a:endParaRPr lang="en-US" dirty="0" smtClean="0"/>
          </a:p>
          <a:p>
            <a:pPr marL="0" indent="0">
              <a:buNone/>
              <a:tabLst>
                <a:tab pos="449263" algn="l"/>
              </a:tabLst>
            </a:pPr>
            <a:r>
              <a:rPr lang="en-US" dirty="0" err="1" smtClean="0"/>
              <a:t>En</a:t>
            </a:r>
            <a:r>
              <a:rPr lang="en-US" dirty="0" smtClean="0"/>
              <a:t> el </a:t>
            </a:r>
            <a:r>
              <a:rPr lang="en-US" dirty="0" err="1" smtClean="0"/>
              <a:t>asunto</a:t>
            </a:r>
            <a:r>
              <a:rPr lang="en-US" baseline="0" dirty="0" smtClean="0"/>
              <a:t> </a:t>
            </a:r>
            <a:r>
              <a:rPr lang="es-ES_tradnl" i="1" dirty="0" smtClean="0">
                <a:solidFill>
                  <a:srgbClr val="000000"/>
                </a:solidFill>
                <a:latin typeface="Calibri" charset="0"/>
                <a:ea typeface="Calibri" charset="0"/>
                <a:cs typeface="Calibri" charset="0"/>
              </a:rPr>
              <a:t>CE — Productos derivados de las focas </a:t>
            </a:r>
            <a:r>
              <a:rPr lang="es-ES_tradnl" dirty="0" smtClean="0">
                <a:solidFill>
                  <a:srgbClr val="000000"/>
                </a:solidFill>
                <a:latin typeface="Calibri" charset="0"/>
                <a:ea typeface="Calibri" charset="0"/>
                <a:cs typeface="Calibri" charset="0"/>
              </a:rPr>
              <a:t>(DS400, 401), se </a:t>
            </a:r>
            <a:r>
              <a:rPr lang="es-ES_tradnl" dirty="0" err="1" smtClean="0">
                <a:solidFill>
                  <a:srgbClr val="000000"/>
                </a:solidFill>
                <a:latin typeface="Calibri" charset="0"/>
                <a:ea typeface="Calibri" charset="0"/>
                <a:cs typeface="Calibri" charset="0"/>
              </a:rPr>
              <a:t>analiz</a:t>
            </a:r>
            <a:r>
              <a:rPr lang="es-ES" dirty="0" err="1" smtClean="0">
                <a:solidFill>
                  <a:srgbClr val="000000"/>
                </a:solidFill>
                <a:latin typeface="Calibri" charset="0"/>
                <a:ea typeface="Calibri" charset="0"/>
                <a:cs typeface="Calibri" charset="0"/>
              </a:rPr>
              <a:t>ó</a:t>
            </a:r>
            <a:r>
              <a:rPr lang="es-ES" dirty="0" smtClean="0">
                <a:solidFill>
                  <a:srgbClr val="000000"/>
                </a:solidFill>
                <a:latin typeface="Calibri" charset="0"/>
                <a:ea typeface="Calibri" charset="0"/>
                <a:cs typeface="Calibri" charset="0"/>
              </a:rPr>
              <a:t> en grupo especial el artículo 2.2 pero no se constató una violación como lo argumentaron</a:t>
            </a:r>
            <a:r>
              <a:rPr lang="es-ES" baseline="0" dirty="0" smtClean="0">
                <a:solidFill>
                  <a:srgbClr val="000000"/>
                </a:solidFill>
                <a:latin typeface="Calibri" charset="0"/>
                <a:ea typeface="Calibri" charset="0"/>
                <a:cs typeface="Calibri" charset="0"/>
              </a:rPr>
              <a:t> los reclamantes </a:t>
            </a:r>
            <a:r>
              <a:rPr lang="es-ES_tradnl" sz="800" dirty="0" err="1" smtClean="0">
                <a:solidFill>
                  <a:srgbClr val="000000"/>
                </a:solidFill>
                <a:latin typeface="Calibri" charset="0"/>
                <a:ea typeface="Calibri" charset="0"/>
                <a:cs typeface="Calibri" charset="0"/>
              </a:rPr>
              <a:t>Canad</a:t>
            </a:r>
            <a:r>
              <a:rPr lang="es-ES" sz="800" dirty="0" smtClean="0">
                <a:solidFill>
                  <a:srgbClr val="000000"/>
                </a:solidFill>
                <a:latin typeface="Calibri" charset="0"/>
                <a:ea typeface="Calibri" charset="0"/>
                <a:cs typeface="Calibri" charset="0"/>
              </a:rPr>
              <a:t>á y Noruega. En el Órgano de Apelación se determinó que la medida</a:t>
            </a:r>
            <a:r>
              <a:rPr lang="es-ES" sz="800" baseline="0" dirty="0" smtClean="0">
                <a:solidFill>
                  <a:srgbClr val="000000"/>
                </a:solidFill>
                <a:latin typeface="Calibri" charset="0"/>
                <a:ea typeface="Calibri" charset="0"/>
                <a:cs typeface="Calibri" charset="0"/>
              </a:rPr>
              <a:t> en cuestión no era un reglamento técnico y por ello no estaba en el ámbito de aplicación del Acuerdo OTC.</a:t>
            </a:r>
            <a:endParaRPr lang="es-ES" sz="800" dirty="0" smtClean="0">
              <a:solidFill>
                <a:srgbClr val="000000"/>
              </a:solidFill>
              <a:latin typeface="Calibri" charset="0"/>
              <a:ea typeface="Calibri" charset="0"/>
              <a:cs typeface="Calibri" charset="0"/>
            </a:endParaRPr>
          </a:p>
          <a:p>
            <a:pPr marL="0" marR="0" indent="0" algn="l" defTabSz="914400" rtl="0" eaLnBrk="1" fontAlgn="base" latinLnBrk="0" hangingPunct="1">
              <a:lnSpc>
                <a:spcPct val="100000"/>
              </a:lnSpc>
              <a:spcBef>
                <a:spcPct val="0"/>
              </a:spcBef>
              <a:spcAft>
                <a:spcPct val="0"/>
              </a:spcAft>
              <a:buClrTx/>
              <a:buSzTx/>
              <a:buFontTx/>
              <a:buNone/>
              <a:tabLst/>
              <a:defRPr/>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dirty="0" err="1" smtClean="0"/>
              <a:t>En</a:t>
            </a:r>
            <a:r>
              <a:rPr lang="en-US" baseline="0" dirty="0" smtClean="0"/>
              <a:t> el </a:t>
            </a:r>
            <a:r>
              <a:rPr lang="en-US" baseline="0" dirty="0" err="1" smtClean="0"/>
              <a:t>caso</a:t>
            </a:r>
            <a:r>
              <a:rPr lang="en-US" baseline="0" dirty="0" smtClean="0"/>
              <a:t> </a:t>
            </a:r>
            <a:r>
              <a:rPr lang="es-ES" sz="800" i="1" dirty="0" smtClean="0">
                <a:solidFill>
                  <a:srgbClr val="000000"/>
                </a:solidFill>
                <a:latin typeface="Calibri" charset="0"/>
                <a:ea typeface="Calibri" charset="0"/>
                <a:cs typeface="Calibri" charset="0"/>
              </a:rPr>
              <a:t>Australia </a:t>
            </a:r>
            <a:r>
              <a:rPr lang="es-ES_tradnl" sz="800" i="1" dirty="0" smtClean="0">
                <a:latin typeface="Calibri" charset="0"/>
                <a:ea typeface="Calibri" charset="0"/>
                <a:cs typeface="Calibri" charset="0"/>
              </a:rPr>
              <a:t>— </a:t>
            </a:r>
            <a:r>
              <a:rPr lang="es-ES" sz="800" i="1" dirty="0" smtClean="0">
                <a:solidFill>
                  <a:srgbClr val="000000"/>
                </a:solidFill>
                <a:latin typeface="Calibri" charset="0"/>
                <a:ea typeface="Calibri" charset="0"/>
                <a:cs typeface="Calibri" charset="0"/>
              </a:rPr>
              <a:t>Empaquetado genérico del tabaco </a:t>
            </a:r>
            <a:r>
              <a:rPr lang="es-ES" sz="800" i="0" dirty="0" smtClean="0">
                <a:solidFill>
                  <a:srgbClr val="000000"/>
                </a:solidFill>
                <a:latin typeface="Calibri" charset="0"/>
                <a:ea typeface="Calibri" charset="0"/>
                <a:cs typeface="Calibri" charset="0"/>
              </a:rPr>
              <a:t>se</a:t>
            </a:r>
            <a:r>
              <a:rPr lang="es-ES" sz="800" i="0" baseline="0" dirty="0" smtClean="0">
                <a:solidFill>
                  <a:srgbClr val="000000"/>
                </a:solidFill>
                <a:latin typeface="Calibri" charset="0"/>
                <a:ea typeface="Calibri" charset="0"/>
                <a:cs typeface="Calibri" charset="0"/>
              </a:rPr>
              <a:t> tienen 5 reclamantes: Ucrania, Indonesia, República Dominicana, Honduras y Cuba.</a:t>
            </a:r>
            <a:endParaRPr lang="en-US" dirty="0" smtClean="0"/>
          </a:p>
          <a:p>
            <a:endParaRPr lang="en-US" dirty="0"/>
          </a:p>
        </p:txBody>
      </p:sp>
      <p:sp>
        <p:nvSpPr>
          <p:cNvPr id="4" name="3 Marcador de número de diapositiva"/>
          <p:cNvSpPr>
            <a:spLocks noGrp="1"/>
          </p:cNvSpPr>
          <p:nvPr>
            <p:ph type="sldNum" sz="quarter" idx="10"/>
          </p:nvPr>
        </p:nvSpPr>
        <p:spPr>
          <a:xfrm>
            <a:off x="3857055" y="9443352"/>
            <a:ext cx="2951780" cy="497466"/>
          </a:xfrm>
          <a:prstGeom prst="rect">
            <a:avLst/>
          </a:prstGeom>
        </p:spPr>
        <p:txBody>
          <a:bodyPr lIns="91284" tIns="45643" rIns="91284" bIns="45643"/>
          <a:lstStyle/>
          <a:p>
            <a:fld id="{2D9B47B5-A6E0-4031-9192-CFA1A6C13114}" type="slidenum">
              <a:rPr lang="en-US" smtClean="0"/>
              <a:t>6</a:t>
            </a:fld>
            <a:endParaRPr lang="en-US"/>
          </a:p>
        </p:txBody>
      </p:sp>
    </p:spTree>
    <p:extLst>
      <p:ext uri="{BB962C8B-B14F-4D97-AF65-F5344CB8AC3E}">
        <p14:creationId xmlns:p14="http://schemas.microsoft.com/office/powerpoint/2010/main" val="713224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smtClean="0"/>
              <a:t>Sobre el criterio del 2.2 en el informe del </a:t>
            </a:r>
            <a:r>
              <a:rPr lang="es-ES" dirty="0" smtClean="0"/>
              <a:t>Órgano de Apelación en COOL (Procedimiento 21.5)</a:t>
            </a:r>
            <a:r>
              <a:rPr lang="es-ES" baseline="0" dirty="0" smtClean="0"/>
              <a:t> se hace una extensa relación de todos los factores.  Véanse párrafos 5.196 a 5.207.</a:t>
            </a:r>
          </a:p>
          <a:p>
            <a:endParaRPr lang="es-ES" baseline="0" dirty="0" smtClean="0"/>
          </a:p>
          <a:p>
            <a:pPr lvl="0"/>
            <a:r>
              <a:rPr lang="es-ES" baseline="0" dirty="0" smtClean="0"/>
              <a:t>Informe del Órgano de Apelación, COOL (21.5). Párrafo 5.197. </a:t>
            </a:r>
            <a:r>
              <a:rPr lang="es-ES" sz="800" kern="1200" dirty="0" smtClean="0">
                <a:solidFill>
                  <a:schemeClr val="tx1"/>
                </a:solidFill>
                <a:effectLst/>
                <a:latin typeface="+mn-lt"/>
                <a:ea typeface="+mn-ea"/>
                <a:cs typeface="+mn-cs"/>
              </a:rPr>
              <a:t>El Órgano de Apelación examinó el enfoque para determinar si un reglamento técnico restringe el comercio más de lo necesario con arreglo al párrafo 2 del artículo 2 en </a:t>
            </a:r>
            <a:r>
              <a:rPr lang="es-ES" sz="800" i="1" kern="1200" dirty="0" smtClean="0">
                <a:solidFill>
                  <a:schemeClr val="tx1"/>
                </a:solidFill>
                <a:effectLst/>
                <a:latin typeface="+mn-lt"/>
                <a:ea typeface="+mn-ea"/>
                <a:cs typeface="+mn-cs"/>
              </a:rPr>
              <a:t>Estados Unidos - Atún II (México)</a:t>
            </a:r>
            <a:r>
              <a:rPr lang="es-ES" sz="800" kern="1200" dirty="0" smtClean="0">
                <a:solidFill>
                  <a:schemeClr val="tx1"/>
                </a:solidFill>
                <a:effectLst/>
                <a:latin typeface="+mn-lt"/>
                <a:ea typeface="+mn-ea"/>
                <a:cs typeface="+mn-cs"/>
              </a:rPr>
              <a:t> y en el procedimiento inicial de las presentes diferencias. En último término, el cometido de un grupo especial con arreglo al párrafo 2 del artículo 2 es determinar si el reglamento técnico en litigio restringe el comercio internacional más allá de lo necesario para alcanzar el grado de contribución de ese reglamento técnico al logro de un objetivo legítimo. Con ese fin, el Órgano de Apelación indicó que es necesario evaluar varios factores, entre ellos, los siguientes:</a:t>
            </a:r>
            <a:endParaRPr lang="es-ES_tradnl" sz="800" kern="1200" dirty="0" smtClean="0">
              <a:solidFill>
                <a:schemeClr val="tx1"/>
              </a:solidFill>
              <a:effectLst/>
              <a:latin typeface="+mn-lt"/>
              <a:ea typeface="+mn-ea"/>
              <a:cs typeface="+mn-cs"/>
            </a:endParaRPr>
          </a:p>
          <a:p>
            <a:pPr lvl="1"/>
            <a:r>
              <a:rPr lang="es-ES" sz="800" kern="1200" dirty="0" smtClean="0">
                <a:solidFill>
                  <a:schemeClr val="tx1"/>
                </a:solidFill>
                <a:effectLst/>
                <a:latin typeface="Gill Sans" charset="0"/>
                <a:ea typeface="+mn-ea"/>
                <a:cs typeface="+mn-cs"/>
              </a:rPr>
              <a:t>… i) el grado de la contribución que hace la medida al objetivo legítimo en cuestión; ii) el grado de la restricción del comercio de la medida; y iii) la naturaleza de los riesgos en cuestión y la gravedad de las consecuencias que crearía no alcanzar el objetivo que persigue el Miembro a través de la medida. El Órgano de Apelación indicó además que, "[e]n la mayoría de las ocasiones, debe realizarse una comparación entre la medida impugnada y posibles medidas alternativas"</a:t>
            </a:r>
            <a:r>
              <a:rPr lang="es-ES" sz="800" kern="1200" baseline="30000" dirty="0" smtClean="0">
                <a:solidFill>
                  <a:schemeClr val="tx1"/>
                </a:solidFill>
                <a:effectLst/>
                <a:latin typeface="Gill Sans" charset="0"/>
                <a:ea typeface="+mn-ea"/>
                <a:cs typeface="+mn-cs"/>
              </a:rPr>
              <a:t>[*]</a:t>
            </a:r>
            <a:r>
              <a:rPr lang="es-ES" sz="800" kern="1200" dirty="0" smtClean="0">
                <a:solidFill>
                  <a:schemeClr val="tx1"/>
                </a:solidFill>
                <a:effectLst/>
                <a:latin typeface="Gill Sans" charset="0"/>
                <a:ea typeface="+mn-ea"/>
                <a:cs typeface="+mn-cs"/>
              </a:rPr>
              <a:t> Al hacer esta comparación será pertinente considerar si la alternativa propuesta restringe menos el comercio; si haría una contribución equivalente al objetivo legítimo de que se trate, teniendo en cuenta los riesgos que crearía no alcanzarlo; y si está razonablemente disponible. Por las razones que nos han llevado a revocar la constatación del Grupo Especial en el marco del párrafo 2 del artículo 2, consideramos que el presente asunto requiere un examen de los factores indicados anteriormente tanto respecto de la medida sobre el EPO como respecto de las alternativas propuestas por los reclamantes a fin de determinar si la medida sobre el EPO restringe el comercio más de lo "necesario" para alcanzar su objetivo.</a:t>
            </a:r>
            <a:endParaRPr lang="es-ES_tradnl" sz="800" kern="1200" dirty="0" smtClean="0">
              <a:solidFill>
                <a:schemeClr val="tx1"/>
              </a:solidFill>
              <a:effectLst/>
              <a:latin typeface="Gill Sans" charset="0"/>
              <a:ea typeface="+mn-ea"/>
              <a:cs typeface="+mn-cs"/>
            </a:endParaRPr>
          </a:p>
          <a:p>
            <a:pPr lvl="1"/>
            <a:r>
              <a:rPr lang="es-ES" sz="800" kern="1200" dirty="0" smtClean="0">
                <a:solidFill>
                  <a:schemeClr val="tx1"/>
                </a:solidFill>
                <a:effectLst/>
                <a:latin typeface="Gill Sans" charset="0"/>
                <a:ea typeface="+mn-ea"/>
                <a:cs typeface="+mn-cs"/>
              </a:rPr>
              <a:t>[*</a:t>
            </a:r>
            <a:r>
              <a:rPr lang="es-ES" sz="800" i="1" kern="1200" dirty="0" smtClean="0">
                <a:solidFill>
                  <a:schemeClr val="tx1"/>
                </a:solidFill>
                <a:effectLst/>
                <a:latin typeface="Gill Sans" charset="0"/>
                <a:ea typeface="+mn-ea"/>
                <a:cs typeface="+mn-cs"/>
              </a:rPr>
              <a:t>nota del original</a:t>
            </a:r>
            <a:r>
              <a:rPr lang="es-ES" sz="800" kern="1200" dirty="0" smtClean="0">
                <a:solidFill>
                  <a:schemeClr val="tx1"/>
                </a:solidFill>
                <a:effectLst/>
                <a:latin typeface="Gill Sans" charset="0"/>
                <a:ea typeface="+mn-ea"/>
                <a:cs typeface="+mn-cs"/>
              </a:rPr>
              <a:t>] </a:t>
            </a:r>
            <a:r>
              <a:rPr lang="es-ES" sz="800" kern="1200" baseline="30000" dirty="0" smtClean="0">
                <a:solidFill>
                  <a:schemeClr val="tx1"/>
                </a:solidFill>
                <a:effectLst/>
                <a:latin typeface="Gill Sans" charset="0"/>
                <a:ea typeface="+mn-ea"/>
                <a:cs typeface="+mn-cs"/>
              </a:rPr>
              <a:t>950</a:t>
            </a:r>
            <a:r>
              <a:rPr lang="es-ES" sz="800" kern="1200" dirty="0" smtClean="0">
                <a:solidFill>
                  <a:schemeClr val="tx1"/>
                </a:solidFill>
                <a:effectLst/>
                <a:latin typeface="Gill Sans" charset="0"/>
                <a:ea typeface="+mn-ea"/>
                <a:cs typeface="+mn-cs"/>
              </a:rPr>
              <a:t> Informe del Órgano de Apelación, </a:t>
            </a:r>
            <a:r>
              <a:rPr lang="es-ES" sz="800" i="1" kern="1200" dirty="0" smtClean="0">
                <a:solidFill>
                  <a:schemeClr val="tx1"/>
                </a:solidFill>
                <a:effectLst/>
                <a:latin typeface="Gill Sans" charset="0"/>
                <a:ea typeface="+mn-ea"/>
                <a:cs typeface="+mn-cs"/>
              </a:rPr>
              <a:t>Estados Unidos - Atún II (México)</a:t>
            </a:r>
            <a:r>
              <a:rPr lang="es-ES" sz="800" kern="1200" dirty="0" smtClean="0">
                <a:solidFill>
                  <a:schemeClr val="tx1"/>
                </a:solidFill>
                <a:effectLst/>
                <a:latin typeface="Gill Sans" charset="0"/>
                <a:ea typeface="+mn-ea"/>
                <a:cs typeface="+mn-cs"/>
              </a:rPr>
              <a:t>, párrafo 322. Como se indica más arriba, el Órgano de Apelación señaló dos casos en los que puede no ser necesario realizar una comparación entre la medida impugnada y las posibles medidas alternativas, a saber, cuando la medida no restringe en absoluto el comercio, o cuando una medida que restringe el comercio </a:t>
            </a:r>
            <a:r>
              <a:rPr lang="es-ES" sz="800" i="1" kern="1200" dirty="0" smtClean="0">
                <a:solidFill>
                  <a:schemeClr val="tx1"/>
                </a:solidFill>
                <a:effectLst/>
                <a:latin typeface="Gill Sans" charset="0"/>
                <a:ea typeface="+mn-ea"/>
                <a:cs typeface="+mn-cs"/>
              </a:rPr>
              <a:t>no</a:t>
            </a:r>
            <a:r>
              <a:rPr lang="es-ES" sz="800" kern="1200" dirty="0" smtClean="0">
                <a:solidFill>
                  <a:schemeClr val="tx1"/>
                </a:solidFill>
                <a:effectLst/>
                <a:latin typeface="Gill Sans" charset="0"/>
                <a:ea typeface="+mn-ea"/>
                <a:cs typeface="+mn-cs"/>
              </a:rPr>
              <a:t> hace ninguna contribución al logro del objetivo legítimo pertinente. (Informe del Órgano de Apelación, </a:t>
            </a:r>
            <a:r>
              <a:rPr lang="es-ES" sz="800" i="1" kern="1200" dirty="0" smtClean="0">
                <a:solidFill>
                  <a:schemeClr val="tx1"/>
                </a:solidFill>
                <a:effectLst/>
                <a:latin typeface="Gill Sans" charset="0"/>
                <a:ea typeface="+mn-ea"/>
                <a:cs typeface="+mn-cs"/>
              </a:rPr>
              <a:t>Estados Unidos - Atún II (México)</a:t>
            </a:r>
            <a:r>
              <a:rPr lang="es-ES" sz="800" kern="1200" dirty="0" smtClean="0">
                <a:solidFill>
                  <a:schemeClr val="tx1"/>
                </a:solidFill>
                <a:effectLst/>
                <a:latin typeface="Gill Sans" charset="0"/>
                <a:ea typeface="+mn-ea"/>
                <a:cs typeface="+mn-cs"/>
              </a:rPr>
              <a:t>, nota 647 al párrafo 322.)</a:t>
            </a:r>
            <a:endParaRPr lang="es-ES_tradnl" sz="900" kern="1200" dirty="0" smtClean="0">
              <a:solidFill>
                <a:schemeClr val="tx1"/>
              </a:solidFill>
              <a:effectLst/>
              <a:latin typeface="Gill Sans" charset="0"/>
              <a:ea typeface="+mn-ea"/>
              <a:cs typeface="+mn-cs"/>
            </a:endParaRPr>
          </a:p>
          <a:p>
            <a:endParaRPr lang="es-ES" baseline="0" dirty="0" smtClean="0"/>
          </a:p>
        </p:txBody>
      </p:sp>
    </p:spTree>
    <p:extLst>
      <p:ext uri="{BB962C8B-B14F-4D97-AF65-F5344CB8AC3E}">
        <p14:creationId xmlns:p14="http://schemas.microsoft.com/office/powerpoint/2010/main" val="1859687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285750" indent="-285750">
              <a:buAutoNum type="romanUcPeriod"/>
            </a:pPr>
            <a:r>
              <a:rPr lang="es-ES_tradnl" b="1" dirty="0" err="1" smtClean="0"/>
              <a:t>Restricci</a:t>
            </a:r>
            <a:r>
              <a:rPr lang="es-ES" b="1" dirty="0" err="1" smtClean="0"/>
              <a:t>ón</a:t>
            </a:r>
            <a:r>
              <a:rPr lang="es-ES" b="1" dirty="0" smtClean="0"/>
              <a:t> comercial: </a:t>
            </a:r>
          </a:p>
          <a:p>
            <a:pPr marL="285750" indent="-285750">
              <a:buAutoNum type="romanUcPeriod"/>
            </a:pPr>
            <a:endParaRPr lang="es-ES" dirty="0" smtClean="0"/>
          </a:p>
          <a:p>
            <a:pPr marL="0" indent="0">
              <a:buFontTx/>
              <a:buNone/>
            </a:pPr>
            <a:r>
              <a:rPr lang="es-ES" dirty="0" smtClean="0"/>
              <a:t>Grupo, COOL (21.5):</a:t>
            </a:r>
            <a:r>
              <a:rPr lang="es-ES" baseline="0" dirty="0" smtClean="0"/>
              <a:t> </a:t>
            </a:r>
          </a:p>
          <a:p>
            <a:pPr marL="0" indent="0">
              <a:buFontTx/>
              <a:buNone/>
            </a:pPr>
            <a:endParaRPr lang="es-ES" baseline="0" dirty="0" smtClean="0"/>
          </a:p>
          <a:p>
            <a:pPr lvl="0"/>
            <a:r>
              <a:rPr lang="es-ES" sz="800" kern="1200" dirty="0" smtClean="0">
                <a:solidFill>
                  <a:schemeClr val="tx1"/>
                </a:solidFill>
                <a:effectLst/>
                <a:latin typeface="+mn-lt"/>
                <a:ea typeface="+mn-ea"/>
                <a:cs typeface="+mn-cs"/>
              </a:rPr>
              <a:t>Para. 7363. Como señalan las partes, el Órgano de Apelación resumió la prueba jurídica del carácter de restrictivo del comercio en el marco del párrafo 2 del artículo 2 del Acuerdo OTC de la siguiente manera:</a:t>
            </a:r>
            <a:endParaRPr lang="es-ES_tradnl" sz="800" kern="1200" dirty="0" smtClean="0">
              <a:solidFill>
                <a:schemeClr val="tx1"/>
              </a:solidFill>
              <a:effectLst/>
              <a:latin typeface="+mn-lt"/>
              <a:ea typeface="+mn-ea"/>
              <a:cs typeface="+mn-cs"/>
            </a:endParaRPr>
          </a:p>
          <a:p>
            <a:pPr lvl="2"/>
            <a:r>
              <a:rPr lang="es-ES" sz="800" kern="1200" dirty="0" smtClean="0">
                <a:solidFill>
                  <a:schemeClr val="tx1"/>
                </a:solidFill>
                <a:effectLst/>
                <a:latin typeface="Gill Sans" charset="0"/>
                <a:ea typeface="+mn-ea"/>
                <a:cs typeface="+mn-cs"/>
              </a:rPr>
              <a:t>Con arreglo a sus términos, el párrafo 2 del artículo 2 exige una evaluación de la necesidad del grado de restricción del comercio de la medida en litigio. A este respecto, </a:t>
            </a:r>
            <a:r>
              <a:rPr lang="es-ES" sz="800" b="1" u="sng" kern="1200" dirty="0" smtClean="0">
                <a:solidFill>
                  <a:schemeClr val="tx1"/>
                </a:solidFill>
                <a:effectLst/>
                <a:latin typeface="Gill Sans" charset="0"/>
                <a:ea typeface="+mn-ea"/>
                <a:cs typeface="+mn-cs"/>
              </a:rPr>
              <a:t>en </a:t>
            </a:r>
            <a:r>
              <a:rPr lang="es-ES" sz="800" b="1" i="1" u="sng" kern="1200" dirty="0" smtClean="0">
                <a:solidFill>
                  <a:schemeClr val="tx1"/>
                </a:solidFill>
                <a:effectLst/>
                <a:latin typeface="Gill Sans" charset="0"/>
                <a:ea typeface="+mn-ea"/>
                <a:cs typeface="+mn-cs"/>
              </a:rPr>
              <a:t>Estados Unidos - Atún II (México)</a:t>
            </a:r>
            <a:r>
              <a:rPr lang="es-ES" sz="800" b="1" u="sng" kern="1200" dirty="0" smtClean="0">
                <a:solidFill>
                  <a:schemeClr val="tx1"/>
                </a:solidFill>
                <a:effectLst/>
                <a:latin typeface="Gill Sans" charset="0"/>
                <a:ea typeface="+mn-ea"/>
                <a:cs typeface="+mn-cs"/>
              </a:rPr>
              <a:t> el Órgano de Apelación determinó que "</a:t>
            </a:r>
            <a:r>
              <a:rPr lang="es-ES" sz="800" b="1" u="sng" kern="1200" dirty="0" err="1" smtClean="0">
                <a:solidFill>
                  <a:schemeClr val="tx1"/>
                </a:solidFill>
                <a:effectLst/>
                <a:latin typeface="Gill Sans" charset="0"/>
                <a:ea typeface="+mn-ea"/>
                <a:cs typeface="+mn-cs"/>
              </a:rPr>
              <a:t>restri</a:t>
            </a:r>
            <a:r>
              <a:rPr lang="es-ES" sz="800" b="1" u="sng" kern="1200" dirty="0" smtClean="0">
                <a:solidFill>
                  <a:schemeClr val="tx1"/>
                </a:solidFill>
                <a:effectLst/>
                <a:latin typeface="Gill Sans" charset="0"/>
                <a:ea typeface="+mn-ea"/>
                <a:cs typeface="+mn-cs"/>
              </a:rPr>
              <a:t>[</a:t>
            </a:r>
            <a:r>
              <a:rPr lang="es-ES" sz="800" b="1" u="sng" kern="1200" dirty="0" err="1" smtClean="0">
                <a:solidFill>
                  <a:schemeClr val="tx1"/>
                </a:solidFill>
                <a:effectLst/>
                <a:latin typeface="Gill Sans" charset="0"/>
                <a:ea typeface="+mn-ea"/>
                <a:cs typeface="+mn-cs"/>
              </a:rPr>
              <a:t>ctivo</a:t>
            </a:r>
            <a:r>
              <a:rPr lang="es-ES" sz="800" b="1" u="sng" kern="1200" dirty="0" smtClean="0">
                <a:solidFill>
                  <a:schemeClr val="tx1"/>
                </a:solidFill>
                <a:effectLst/>
                <a:latin typeface="Gill Sans" charset="0"/>
                <a:ea typeface="+mn-ea"/>
                <a:cs typeface="+mn-cs"/>
              </a:rPr>
              <a:t>] [del] comercio" significa "que tiene un efecto limitador en el comercio</a:t>
            </a:r>
            <a:r>
              <a:rPr lang="es-ES" sz="800" kern="1200" dirty="0" smtClean="0">
                <a:solidFill>
                  <a:schemeClr val="tx1"/>
                </a:solidFill>
                <a:effectLst/>
                <a:latin typeface="Gill Sans" charset="0"/>
                <a:ea typeface="+mn-ea"/>
                <a:cs typeface="+mn-cs"/>
              </a:rPr>
              <a:t>". Además, constató que la referencia a "obstáculos innecesarios" en el párrafo 2 del artículo 2 implica que está permitido un "cierto" grado de restricción del comercio y, asimismo, que lo que de hecho está prohibido son las restricciones al comercio internacional que "van más allá de lo necesario para alcanzar el grado de contribución de un reglamento técnico al logro de un objetivo legítimo".</a:t>
            </a:r>
            <a:endParaRPr lang="es-ES_tradnl" sz="800" kern="1200" dirty="0" smtClean="0">
              <a:solidFill>
                <a:schemeClr val="tx1"/>
              </a:solidFill>
              <a:effectLst/>
              <a:latin typeface="Gill Sans" charset="0"/>
              <a:ea typeface="+mn-ea"/>
              <a:cs typeface="+mn-cs"/>
            </a:endParaRPr>
          </a:p>
          <a:p>
            <a:pPr lvl="2"/>
            <a:endParaRPr lang="es-ES" sz="800" kern="1200" dirty="0" smtClean="0">
              <a:solidFill>
                <a:schemeClr val="tx1"/>
              </a:solidFill>
              <a:effectLst/>
              <a:latin typeface="+mn-lt"/>
              <a:ea typeface="+mn-ea"/>
              <a:cs typeface="+mn-cs"/>
            </a:endParaRPr>
          </a:p>
          <a:p>
            <a:pPr lvl="0"/>
            <a:r>
              <a:rPr lang="es-ES" sz="800" kern="1200" dirty="0" smtClean="0">
                <a:solidFill>
                  <a:schemeClr val="tx1"/>
                </a:solidFill>
                <a:effectLst/>
                <a:latin typeface="+mn-lt"/>
                <a:ea typeface="+mn-ea"/>
                <a:cs typeface="+mn-cs"/>
              </a:rPr>
              <a:t>7.364. Al tratar de completar su análisis en el marco del párrafo 2 del artículo 2 en la diferencia inicial, el Órgano de Apelación señaló la constatación del Grupo Especial inicial de que "[la medida sobre el EPO] 'restringe el comercio' en el sentido del párrafo 2 del artículo 2 al afectar a las condiciones de competencia del ganado importado". El Órgano de Apelación también tomó nota de la distinción que hizo el Grupo Especial inicial entre las oportunidades de competencia, como objeto al que debe dirigirse la atención, y los efectos reales en el comercio</a:t>
            </a:r>
            <a:r>
              <a:rPr lang="es-ES" sz="800" b="1" u="sng" kern="1200" dirty="0" smtClean="0">
                <a:solidFill>
                  <a:schemeClr val="tx1"/>
                </a:solidFill>
                <a:effectLst/>
                <a:latin typeface="+mn-lt"/>
                <a:ea typeface="+mn-ea"/>
                <a:cs typeface="+mn-cs"/>
              </a:rPr>
              <a:t>: "el alcance de la expresión 'restringirán el comercio' es amplio y 'no obliga a demostrar la existencia de efectos reales en el comercio, ya que la atención debe centrarse en las oportunidades de competencia de que disponen los productos importados</a:t>
            </a:r>
            <a:r>
              <a:rPr lang="es-ES" sz="800" kern="1200" dirty="0" smtClean="0">
                <a:solidFill>
                  <a:schemeClr val="tx1"/>
                </a:solidFill>
                <a:effectLst/>
                <a:latin typeface="+mn-lt"/>
                <a:ea typeface="+mn-ea"/>
                <a:cs typeface="+mn-cs"/>
              </a:rPr>
              <a:t>".</a:t>
            </a:r>
            <a:endParaRPr lang="es-ES_tradnl" sz="800" kern="1200" dirty="0" smtClean="0">
              <a:solidFill>
                <a:schemeClr val="tx1"/>
              </a:solidFill>
              <a:effectLst/>
              <a:latin typeface="+mn-lt"/>
              <a:ea typeface="+mn-ea"/>
              <a:cs typeface="+mn-cs"/>
            </a:endParaRPr>
          </a:p>
          <a:p>
            <a:r>
              <a:rPr lang="es-ES" sz="800" kern="1200" dirty="0" smtClean="0">
                <a:solidFill>
                  <a:schemeClr val="tx1"/>
                </a:solidFill>
                <a:effectLst/>
                <a:latin typeface="Gill Sans" charset="0"/>
                <a:ea typeface="+mn-ea"/>
                <a:cs typeface="+mn-cs"/>
              </a:rPr>
              <a:t>Informes del Órgano de Apelación, </a:t>
            </a:r>
            <a:r>
              <a:rPr lang="es-ES" sz="800" i="1" kern="1200" dirty="0" smtClean="0">
                <a:solidFill>
                  <a:schemeClr val="tx1"/>
                </a:solidFill>
                <a:effectLst/>
                <a:latin typeface="Gill Sans" charset="0"/>
                <a:ea typeface="+mn-ea"/>
                <a:cs typeface="+mn-cs"/>
              </a:rPr>
              <a:t>Estados Unidos - EPO</a:t>
            </a:r>
            <a:r>
              <a:rPr lang="es-ES" sz="800" kern="1200" dirty="0" smtClean="0">
                <a:solidFill>
                  <a:schemeClr val="tx1"/>
                </a:solidFill>
                <a:effectLst/>
                <a:latin typeface="Gill Sans" charset="0"/>
                <a:ea typeface="+mn-ea"/>
                <a:cs typeface="+mn-cs"/>
              </a:rPr>
              <a:t>, párrafo 375.</a:t>
            </a:r>
          </a:p>
          <a:p>
            <a:endParaRPr lang="es-ES_tradnl" dirty="0" smtClean="0"/>
          </a:p>
          <a:p>
            <a:pPr marL="0" indent="0">
              <a:buFontTx/>
              <a:buNone/>
            </a:pPr>
            <a:r>
              <a:rPr lang="es-ES_tradnl" b="1" dirty="0" smtClean="0"/>
              <a:t>II. Persigue un objetivo</a:t>
            </a:r>
            <a:r>
              <a:rPr lang="es-ES_tradnl" b="1" baseline="0" dirty="0" smtClean="0"/>
              <a:t> </a:t>
            </a:r>
            <a:r>
              <a:rPr lang="es-ES_tradnl" b="1" baseline="0" dirty="0" err="1" smtClean="0"/>
              <a:t>leg</a:t>
            </a:r>
            <a:r>
              <a:rPr lang="es-ES" b="1" baseline="0" dirty="0" err="1" smtClean="0"/>
              <a:t>ítimo</a:t>
            </a:r>
            <a:endParaRPr lang="es-ES_tradnl" b="1" dirty="0" smtClean="0"/>
          </a:p>
          <a:p>
            <a:endParaRPr lang="es-ES_tradnl" dirty="0" smtClean="0"/>
          </a:p>
          <a:p>
            <a:r>
              <a:rPr lang="es-ES_tradnl" dirty="0" smtClean="0"/>
              <a:t>La lista de objetivos </a:t>
            </a:r>
            <a:r>
              <a:rPr lang="es-ES_tradnl" dirty="0" err="1" smtClean="0"/>
              <a:t>leg</a:t>
            </a:r>
            <a:r>
              <a:rPr lang="es-ES" dirty="0" err="1" smtClean="0"/>
              <a:t>ítimos</a:t>
            </a:r>
            <a:r>
              <a:rPr lang="es-ES" dirty="0" smtClean="0"/>
              <a:t> </a:t>
            </a:r>
            <a:r>
              <a:rPr lang="es-ES" baseline="0" dirty="0" smtClean="0"/>
              <a:t>es indicativa o “abierta”, mientras que en el GATT la lista es “cerrada” (limitada a los sub-incisos del artículo XX). </a:t>
            </a:r>
          </a:p>
          <a:p>
            <a:endParaRPr lang="es-ES" baseline="0" dirty="0" smtClean="0"/>
          </a:p>
          <a:p>
            <a:r>
              <a:rPr lang="es-ES" baseline="0" dirty="0" smtClean="0"/>
              <a:t>Esta diferencia permite a los Miembros de la OMC alcanzar los objetivos que a su consideración sean “legítimos”, por ejemplo “moral pública” podría abarcar muchas excepciones: sufrimiento de animales (restricción para la comercialización de focas por el dolor que se da al animal).</a:t>
            </a:r>
            <a:endParaRPr lang="es-ES_tradnl" dirty="0"/>
          </a:p>
        </p:txBody>
      </p:sp>
    </p:spTree>
    <p:extLst>
      <p:ext uri="{BB962C8B-B14F-4D97-AF65-F5344CB8AC3E}">
        <p14:creationId xmlns:p14="http://schemas.microsoft.com/office/powerpoint/2010/main" val="422736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285750" indent="-285750">
              <a:buAutoNum type="romanUcPeriod"/>
            </a:pPr>
            <a:r>
              <a:rPr lang="es-ES_tradnl" b="1" dirty="0" err="1" smtClean="0"/>
              <a:t>Restricci</a:t>
            </a:r>
            <a:r>
              <a:rPr lang="es-ES" b="1" dirty="0" err="1" smtClean="0"/>
              <a:t>ón</a:t>
            </a:r>
            <a:r>
              <a:rPr lang="es-ES" b="1" dirty="0" smtClean="0"/>
              <a:t> comercial: </a:t>
            </a:r>
          </a:p>
          <a:p>
            <a:pPr marL="285750" indent="-285750">
              <a:buAutoNum type="romanUcPeriod"/>
            </a:pPr>
            <a:endParaRPr lang="es-ES" dirty="0" smtClean="0"/>
          </a:p>
          <a:p>
            <a:pPr marL="0" indent="0">
              <a:buFontTx/>
              <a:buNone/>
            </a:pPr>
            <a:r>
              <a:rPr lang="es-ES" dirty="0" smtClean="0"/>
              <a:t>Grupo, COOL (21.5):</a:t>
            </a:r>
            <a:r>
              <a:rPr lang="es-ES" baseline="0" dirty="0" smtClean="0"/>
              <a:t> </a:t>
            </a:r>
          </a:p>
          <a:p>
            <a:pPr marL="0" indent="0">
              <a:buFontTx/>
              <a:buNone/>
            </a:pPr>
            <a:endParaRPr lang="es-ES" baseline="0" dirty="0" smtClean="0"/>
          </a:p>
          <a:p>
            <a:pPr lvl="0"/>
            <a:r>
              <a:rPr lang="es-ES" sz="800" kern="1200" dirty="0" smtClean="0">
                <a:solidFill>
                  <a:schemeClr val="tx1"/>
                </a:solidFill>
                <a:effectLst/>
                <a:latin typeface="+mn-lt"/>
                <a:ea typeface="+mn-ea"/>
                <a:cs typeface="+mn-cs"/>
              </a:rPr>
              <a:t>Para. 7363. Como señalan las partes, el Órgano de Apelación resumió la prueba jurídica del carácter de restrictivo del comercio en el marco del párrafo 2 del artículo 2 del Acuerdo OTC de la siguiente manera:</a:t>
            </a:r>
            <a:endParaRPr lang="es-ES_tradnl" sz="800" kern="1200" dirty="0" smtClean="0">
              <a:solidFill>
                <a:schemeClr val="tx1"/>
              </a:solidFill>
              <a:effectLst/>
              <a:latin typeface="+mn-lt"/>
              <a:ea typeface="+mn-ea"/>
              <a:cs typeface="+mn-cs"/>
            </a:endParaRPr>
          </a:p>
          <a:p>
            <a:pPr lvl="2"/>
            <a:r>
              <a:rPr lang="es-ES" sz="800" kern="1200" dirty="0" smtClean="0">
                <a:solidFill>
                  <a:schemeClr val="tx1"/>
                </a:solidFill>
                <a:effectLst/>
                <a:latin typeface="Gill Sans" charset="0"/>
                <a:ea typeface="+mn-ea"/>
                <a:cs typeface="+mn-cs"/>
              </a:rPr>
              <a:t>Con arreglo a sus términos, el párrafo 2 del artículo 2 exige una evaluación de la necesidad del grado de restricción del comercio de la medida en litigio. A este respecto, </a:t>
            </a:r>
            <a:r>
              <a:rPr lang="es-ES" sz="800" b="1" u="sng" kern="1200" dirty="0" smtClean="0">
                <a:solidFill>
                  <a:schemeClr val="tx1"/>
                </a:solidFill>
                <a:effectLst/>
                <a:latin typeface="Gill Sans" charset="0"/>
                <a:ea typeface="+mn-ea"/>
                <a:cs typeface="+mn-cs"/>
              </a:rPr>
              <a:t>en </a:t>
            </a:r>
            <a:r>
              <a:rPr lang="es-ES" sz="800" b="1" i="1" u="sng" kern="1200" dirty="0" smtClean="0">
                <a:solidFill>
                  <a:schemeClr val="tx1"/>
                </a:solidFill>
                <a:effectLst/>
                <a:latin typeface="Gill Sans" charset="0"/>
                <a:ea typeface="+mn-ea"/>
                <a:cs typeface="+mn-cs"/>
              </a:rPr>
              <a:t>Estados Unidos - Atún II (México)</a:t>
            </a:r>
            <a:r>
              <a:rPr lang="es-ES" sz="800" b="1" u="sng" kern="1200" dirty="0" smtClean="0">
                <a:solidFill>
                  <a:schemeClr val="tx1"/>
                </a:solidFill>
                <a:effectLst/>
                <a:latin typeface="Gill Sans" charset="0"/>
                <a:ea typeface="+mn-ea"/>
                <a:cs typeface="+mn-cs"/>
              </a:rPr>
              <a:t> el Órgano de Apelación determinó que "</a:t>
            </a:r>
            <a:r>
              <a:rPr lang="es-ES" sz="800" b="1" u="sng" kern="1200" dirty="0" err="1" smtClean="0">
                <a:solidFill>
                  <a:schemeClr val="tx1"/>
                </a:solidFill>
                <a:effectLst/>
                <a:latin typeface="Gill Sans" charset="0"/>
                <a:ea typeface="+mn-ea"/>
                <a:cs typeface="+mn-cs"/>
              </a:rPr>
              <a:t>restri</a:t>
            </a:r>
            <a:r>
              <a:rPr lang="es-ES" sz="800" b="1" u="sng" kern="1200" dirty="0" smtClean="0">
                <a:solidFill>
                  <a:schemeClr val="tx1"/>
                </a:solidFill>
                <a:effectLst/>
                <a:latin typeface="Gill Sans" charset="0"/>
                <a:ea typeface="+mn-ea"/>
                <a:cs typeface="+mn-cs"/>
              </a:rPr>
              <a:t>[</a:t>
            </a:r>
            <a:r>
              <a:rPr lang="es-ES" sz="800" b="1" u="sng" kern="1200" dirty="0" err="1" smtClean="0">
                <a:solidFill>
                  <a:schemeClr val="tx1"/>
                </a:solidFill>
                <a:effectLst/>
                <a:latin typeface="Gill Sans" charset="0"/>
                <a:ea typeface="+mn-ea"/>
                <a:cs typeface="+mn-cs"/>
              </a:rPr>
              <a:t>ctivo</a:t>
            </a:r>
            <a:r>
              <a:rPr lang="es-ES" sz="800" b="1" u="sng" kern="1200" dirty="0" smtClean="0">
                <a:solidFill>
                  <a:schemeClr val="tx1"/>
                </a:solidFill>
                <a:effectLst/>
                <a:latin typeface="Gill Sans" charset="0"/>
                <a:ea typeface="+mn-ea"/>
                <a:cs typeface="+mn-cs"/>
              </a:rPr>
              <a:t>] [del] comercio" significa "que tiene un efecto limitador en el comercio</a:t>
            </a:r>
            <a:r>
              <a:rPr lang="es-ES" sz="800" kern="1200" dirty="0" smtClean="0">
                <a:solidFill>
                  <a:schemeClr val="tx1"/>
                </a:solidFill>
                <a:effectLst/>
                <a:latin typeface="Gill Sans" charset="0"/>
                <a:ea typeface="+mn-ea"/>
                <a:cs typeface="+mn-cs"/>
              </a:rPr>
              <a:t>". Además, constató que la referencia a "obstáculos innecesarios" en el párrafo 2 del artículo 2 implica que está permitido un "cierto" grado de restricción del comercio y, asimismo, que lo que de hecho está prohibido son las restricciones al comercio internacional que "van más allá de lo necesario para alcanzar el grado de contribución de un reglamento técnico al logro de un objetivo legítimo".</a:t>
            </a:r>
            <a:endParaRPr lang="es-ES_tradnl" sz="800" kern="1200" dirty="0" smtClean="0">
              <a:solidFill>
                <a:schemeClr val="tx1"/>
              </a:solidFill>
              <a:effectLst/>
              <a:latin typeface="Gill Sans" charset="0"/>
              <a:ea typeface="+mn-ea"/>
              <a:cs typeface="+mn-cs"/>
            </a:endParaRPr>
          </a:p>
          <a:p>
            <a:pPr lvl="2"/>
            <a:endParaRPr lang="es-ES" sz="800" kern="1200" dirty="0" smtClean="0">
              <a:solidFill>
                <a:schemeClr val="tx1"/>
              </a:solidFill>
              <a:effectLst/>
              <a:latin typeface="+mn-lt"/>
              <a:ea typeface="+mn-ea"/>
              <a:cs typeface="+mn-cs"/>
            </a:endParaRPr>
          </a:p>
          <a:p>
            <a:pPr lvl="0"/>
            <a:r>
              <a:rPr lang="es-ES" sz="800" kern="1200" dirty="0" smtClean="0">
                <a:solidFill>
                  <a:schemeClr val="tx1"/>
                </a:solidFill>
                <a:effectLst/>
                <a:latin typeface="+mn-lt"/>
                <a:ea typeface="+mn-ea"/>
                <a:cs typeface="+mn-cs"/>
              </a:rPr>
              <a:t>7.364. Al tratar de completar su análisis en el marco del párrafo 2 del artículo 2 en la diferencia inicial, el Órgano de Apelación señaló la constatación del Grupo Especial inicial de que "[la medida sobre el EPO] 'restringe el comercio' en el sentido del párrafo 2 del artículo 2 al afectar a las condiciones de competencia del ganado importado". El Órgano de Apelación también tomó nota de la distinción que hizo el Grupo Especial inicial entre las oportunidades de competencia, como objeto al que debe dirigirse la atención, y los efectos reales en el comercio</a:t>
            </a:r>
            <a:r>
              <a:rPr lang="es-ES" sz="800" b="1" u="sng" kern="1200" dirty="0" smtClean="0">
                <a:solidFill>
                  <a:schemeClr val="tx1"/>
                </a:solidFill>
                <a:effectLst/>
                <a:latin typeface="+mn-lt"/>
                <a:ea typeface="+mn-ea"/>
                <a:cs typeface="+mn-cs"/>
              </a:rPr>
              <a:t>: "el alcance de la expresión 'restringirán el comercio' es amplio y 'no obliga a demostrar la existencia de efectos reales en el comercio, ya que la atención debe centrarse en las oportunidades de competencia de que disponen los productos importados</a:t>
            </a:r>
            <a:r>
              <a:rPr lang="es-ES" sz="800" kern="1200" dirty="0" smtClean="0">
                <a:solidFill>
                  <a:schemeClr val="tx1"/>
                </a:solidFill>
                <a:effectLst/>
                <a:latin typeface="+mn-lt"/>
                <a:ea typeface="+mn-ea"/>
                <a:cs typeface="+mn-cs"/>
              </a:rPr>
              <a:t>".</a:t>
            </a:r>
            <a:endParaRPr lang="es-ES_tradnl" sz="800" kern="1200" dirty="0" smtClean="0">
              <a:solidFill>
                <a:schemeClr val="tx1"/>
              </a:solidFill>
              <a:effectLst/>
              <a:latin typeface="+mn-lt"/>
              <a:ea typeface="+mn-ea"/>
              <a:cs typeface="+mn-cs"/>
            </a:endParaRPr>
          </a:p>
          <a:p>
            <a:r>
              <a:rPr lang="es-ES" sz="800" kern="1200" dirty="0" smtClean="0">
                <a:solidFill>
                  <a:schemeClr val="tx1"/>
                </a:solidFill>
                <a:effectLst/>
                <a:latin typeface="Gill Sans" charset="0"/>
                <a:ea typeface="+mn-ea"/>
                <a:cs typeface="+mn-cs"/>
              </a:rPr>
              <a:t>Informes del Órgano de Apelación, </a:t>
            </a:r>
            <a:r>
              <a:rPr lang="es-ES" sz="800" i="1" kern="1200" dirty="0" smtClean="0">
                <a:solidFill>
                  <a:schemeClr val="tx1"/>
                </a:solidFill>
                <a:effectLst/>
                <a:latin typeface="Gill Sans" charset="0"/>
                <a:ea typeface="+mn-ea"/>
                <a:cs typeface="+mn-cs"/>
              </a:rPr>
              <a:t>Estados Unidos - EPO</a:t>
            </a:r>
            <a:r>
              <a:rPr lang="es-ES" sz="800" kern="1200" dirty="0" smtClean="0">
                <a:solidFill>
                  <a:schemeClr val="tx1"/>
                </a:solidFill>
                <a:effectLst/>
                <a:latin typeface="Gill Sans" charset="0"/>
                <a:ea typeface="+mn-ea"/>
                <a:cs typeface="+mn-cs"/>
              </a:rPr>
              <a:t>, párrafo 375.</a:t>
            </a:r>
          </a:p>
          <a:p>
            <a:endParaRPr lang="es-ES_tradnl" dirty="0" smtClean="0"/>
          </a:p>
          <a:p>
            <a:pPr marL="0" indent="0">
              <a:buFontTx/>
              <a:buNone/>
            </a:pPr>
            <a:r>
              <a:rPr lang="es-ES_tradnl" b="1" dirty="0" smtClean="0"/>
              <a:t>II. Persigue un objetivo</a:t>
            </a:r>
            <a:r>
              <a:rPr lang="es-ES_tradnl" b="1" baseline="0" dirty="0" smtClean="0"/>
              <a:t> </a:t>
            </a:r>
            <a:r>
              <a:rPr lang="es-ES_tradnl" b="1" baseline="0" dirty="0" err="1" smtClean="0"/>
              <a:t>leg</a:t>
            </a:r>
            <a:r>
              <a:rPr lang="es-ES" b="1" baseline="0" dirty="0" err="1" smtClean="0"/>
              <a:t>ítimo</a:t>
            </a:r>
            <a:endParaRPr lang="es-ES_tradnl" b="1" dirty="0" smtClean="0"/>
          </a:p>
          <a:p>
            <a:endParaRPr lang="es-ES_tradnl" dirty="0" smtClean="0"/>
          </a:p>
          <a:p>
            <a:r>
              <a:rPr lang="es-ES_tradnl" dirty="0" smtClean="0"/>
              <a:t>La lista de objetivos </a:t>
            </a:r>
            <a:r>
              <a:rPr lang="es-ES_tradnl" dirty="0" err="1" smtClean="0"/>
              <a:t>leg</a:t>
            </a:r>
            <a:r>
              <a:rPr lang="es-ES" dirty="0" err="1" smtClean="0"/>
              <a:t>ítimos</a:t>
            </a:r>
            <a:r>
              <a:rPr lang="es-ES" dirty="0" smtClean="0"/>
              <a:t> </a:t>
            </a:r>
            <a:r>
              <a:rPr lang="es-ES" baseline="0" dirty="0" smtClean="0"/>
              <a:t>es indicativa o “abierta”, mientras que en el GATT la lista es “cerrada” (limitada a los sub-incisos del artículo XX). </a:t>
            </a:r>
          </a:p>
          <a:p>
            <a:endParaRPr lang="es-ES" baseline="0" dirty="0" smtClean="0"/>
          </a:p>
          <a:p>
            <a:r>
              <a:rPr lang="es-ES" baseline="0" dirty="0" smtClean="0"/>
              <a:t>Esta diferencia permite a los Miembros de la OMC alcanzar los objetivos que a su consideración sean “legítimos”, por ejemplo “moral pública” podría abarcar muchas excepciones: sufrimiento de animales (restricción para la comercialización de focas por el dolor que se da al animal).</a:t>
            </a:r>
            <a:endParaRPr lang="es-ES_tradnl" dirty="0"/>
          </a:p>
        </p:txBody>
      </p:sp>
    </p:spTree>
    <p:extLst>
      <p:ext uri="{BB962C8B-B14F-4D97-AF65-F5344CB8AC3E}">
        <p14:creationId xmlns:p14="http://schemas.microsoft.com/office/powerpoint/2010/main" val="853078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09984" y="214294"/>
            <a:ext cx="8077184" cy="1362075"/>
          </a:xfrm>
        </p:spPr>
        <p:txBody>
          <a:bodyPr anchor="t"/>
          <a:lstStyle>
            <a:lvl1pPr algn="ctr">
              <a:defRPr sz="2800" b="1" cap="all"/>
            </a:lvl1pPr>
          </a:lstStyle>
          <a:p>
            <a:r>
              <a:rPr lang="es-ES" smtClean="0"/>
              <a:t>Haga clic para modificar el estilo de título del patrón</a:t>
            </a:r>
            <a:endParaRPr lang="en-US"/>
          </a:p>
        </p:txBody>
      </p:sp>
      <p:sp>
        <p:nvSpPr>
          <p:cNvPr id="7" name="Content Placeholder 2"/>
          <p:cNvSpPr>
            <a:spLocks noGrp="1"/>
          </p:cNvSpPr>
          <p:nvPr>
            <p:ph idx="1"/>
          </p:nvPr>
        </p:nvSpPr>
        <p:spPr>
          <a:xfrm>
            <a:off x="3809984" y="1857369"/>
            <a:ext cx="8096307" cy="42687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120CA9F8-FB18-40CA-9360-BFB02F892774}" type="slidenum">
              <a:rPr lang="es-MX">
                <a:solidFill>
                  <a:prstClr val="black">
                    <a:tint val="75000"/>
                  </a:prstClr>
                </a:solidFill>
              </a:rPr>
              <a:pPr>
                <a:defRPr/>
              </a:pPr>
              <a:t>‹Nº›</a:t>
            </a:fld>
            <a:endParaRPr lang="es-MX" dirty="0">
              <a:solidFill>
                <a:prstClr val="black">
                  <a:tint val="75000"/>
                </a:prstClr>
              </a:solidFill>
            </a:endParaRPr>
          </a:p>
        </p:txBody>
      </p:sp>
    </p:spTree>
    <p:extLst>
      <p:ext uri="{BB962C8B-B14F-4D97-AF65-F5344CB8AC3E}">
        <p14:creationId xmlns:p14="http://schemas.microsoft.com/office/powerpoint/2010/main" val="3284278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74795" y="203829"/>
            <a:ext cx="3750469" cy="964407"/>
          </a:xfrm>
          <a:prstGeom prst="rect">
            <a:avLst/>
          </a:prstGeom>
        </p:spPr>
      </p:pic>
      <p:cxnSp>
        <p:nvCxnSpPr>
          <p:cNvPr id="8" name="7 Conector recto"/>
          <p:cNvCxnSpPr/>
          <p:nvPr userDrawn="1"/>
        </p:nvCxnSpPr>
        <p:spPr>
          <a:xfrm>
            <a:off x="560387" y="6466839"/>
            <a:ext cx="11071231" cy="0"/>
          </a:xfrm>
          <a:prstGeom prst="line">
            <a:avLst/>
          </a:prstGeom>
          <a:ln w="38100" cmpd="sng">
            <a:gradFill flip="none" rotWithShape="1">
              <a:gsLst>
                <a:gs pos="0">
                  <a:srgbClr val="00B050"/>
                </a:gs>
                <a:gs pos="50000">
                  <a:schemeClr val="bg1"/>
                </a:gs>
                <a:gs pos="100000">
                  <a:srgbClr val="FF0000"/>
                </a:gs>
              </a:gsLst>
              <a:lin ang="0" scaled="0"/>
              <a:tileRect/>
            </a:gra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4173477"/>
      </p:ext>
    </p:extLst>
  </p:cSld>
  <p:clrMapOvr>
    <a:masterClrMapping/>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endParaRPr lang="es-ES">
              <a:solidFill>
                <a:prstClr val="black">
                  <a:tint val="75000"/>
                </a:prstClr>
              </a:solidFill>
            </a:endParaRPr>
          </a:p>
        </p:txBody>
      </p:sp>
      <p:sp>
        <p:nvSpPr>
          <p:cNvPr id="6" name="Footer Placeholder 5"/>
          <p:cNvSpPr>
            <a:spLocks noGrp="1"/>
          </p:cNvSpPr>
          <p:nvPr>
            <p:ph type="ftr" sz="quarter" idx="11"/>
          </p:nvPr>
        </p:nvSpPr>
        <p:spPr/>
        <p:txBody>
          <a:bodyPr/>
          <a:lstStyle/>
          <a:p>
            <a:endParaRPr lang="es-ES">
              <a:solidFill>
                <a:prstClr val="black">
                  <a:tint val="75000"/>
                </a:prstClr>
              </a:solidFill>
            </a:endParaRPr>
          </a:p>
        </p:txBody>
      </p:sp>
      <p:sp>
        <p:nvSpPr>
          <p:cNvPr id="7" name="Slide Number Placeholder 6"/>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endParaRPr lang="es-ES">
              <a:solidFill>
                <a:prstClr val="black">
                  <a:tint val="75000"/>
                </a:prstClr>
              </a:solidFill>
            </a:endParaRPr>
          </a:p>
        </p:txBody>
      </p:sp>
      <p:sp>
        <p:nvSpPr>
          <p:cNvPr id="8" name="Footer Placeholder 7"/>
          <p:cNvSpPr>
            <a:spLocks noGrp="1"/>
          </p:cNvSpPr>
          <p:nvPr>
            <p:ph type="ftr" sz="quarter" idx="11"/>
          </p:nvPr>
        </p:nvSpPr>
        <p:spPr/>
        <p:txBody>
          <a:bodyPr/>
          <a:lstStyle/>
          <a:p>
            <a:endParaRPr lang="es-ES">
              <a:solidFill>
                <a:prstClr val="black">
                  <a:tint val="75000"/>
                </a:prstClr>
              </a:solidFill>
            </a:endParaRPr>
          </a:p>
        </p:txBody>
      </p:sp>
      <p:sp>
        <p:nvSpPr>
          <p:cNvPr id="9" name="Slide Number Placeholder 8"/>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endParaRPr lang="es-ES">
              <a:solidFill>
                <a:prstClr val="black">
                  <a:tint val="75000"/>
                </a:prstClr>
              </a:solidFill>
            </a:endParaRPr>
          </a:p>
        </p:txBody>
      </p:sp>
      <p:sp>
        <p:nvSpPr>
          <p:cNvPr id="4" name="Footer Placeholder 3"/>
          <p:cNvSpPr>
            <a:spLocks noGrp="1"/>
          </p:cNvSpPr>
          <p:nvPr>
            <p:ph type="ftr" sz="quarter" idx="11"/>
          </p:nvPr>
        </p:nvSpPr>
        <p:spPr/>
        <p:txBody>
          <a:bodyPr/>
          <a:lstStyle/>
          <a:p>
            <a:endParaRPr lang="es-ES">
              <a:solidFill>
                <a:prstClr val="black">
                  <a:tint val="75000"/>
                </a:prstClr>
              </a:solidFill>
            </a:endParaRPr>
          </a:p>
        </p:txBody>
      </p:sp>
      <p:sp>
        <p:nvSpPr>
          <p:cNvPr id="5" name="Slide Number Placeholder 4"/>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S">
              <a:solidFill>
                <a:prstClr val="black">
                  <a:tint val="75000"/>
                </a:prstClr>
              </a:solidFill>
            </a:endParaRPr>
          </a:p>
        </p:txBody>
      </p:sp>
      <p:sp>
        <p:nvSpPr>
          <p:cNvPr id="3" name="Footer Placeholder 2"/>
          <p:cNvSpPr>
            <a:spLocks noGrp="1"/>
          </p:cNvSpPr>
          <p:nvPr>
            <p:ph type="ftr" sz="quarter" idx="11"/>
          </p:nvPr>
        </p:nvSpPr>
        <p:spPr/>
        <p:txBody>
          <a:bodyPr/>
          <a:lstStyle/>
          <a:p>
            <a:endParaRPr lang="es-ES">
              <a:solidFill>
                <a:prstClr val="black">
                  <a:tint val="75000"/>
                </a:prstClr>
              </a:solidFill>
            </a:endParaRPr>
          </a:p>
        </p:txBody>
      </p:sp>
      <p:sp>
        <p:nvSpPr>
          <p:cNvPr id="4" name="Slide Number Placeholder 3"/>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endParaRPr lang="es-ES">
              <a:solidFill>
                <a:prstClr val="black">
                  <a:tint val="75000"/>
                </a:prstClr>
              </a:solidFill>
            </a:endParaRPr>
          </a:p>
        </p:txBody>
      </p:sp>
      <p:sp>
        <p:nvSpPr>
          <p:cNvPr id="6" name="Footer Placeholder 5"/>
          <p:cNvSpPr>
            <a:spLocks noGrp="1"/>
          </p:cNvSpPr>
          <p:nvPr>
            <p:ph type="ftr" sz="quarter" idx="11"/>
          </p:nvPr>
        </p:nvSpPr>
        <p:spPr/>
        <p:txBody>
          <a:bodyPr/>
          <a:lstStyle/>
          <a:p>
            <a:endParaRPr lang="es-ES">
              <a:solidFill>
                <a:prstClr val="black">
                  <a:tint val="75000"/>
                </a:prstClr>
              </a:solidFill>
            </a:endParaRPr>
          </a:p>
        </p:txBody>
      </p:sp>
      <p:sp>
        <p:nvSpPr>
          <p:cNvPr id="7" name="Slide Number Placeholder 6"/>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endParaRPr lang="es-ES">
              <a:solidFill>
                <a:prstClr val="black">
                  <a:tint val="75000"/>
                </a:prstClr>
              </a:solidFill>
            </a:endParaRPr>
          </a:p>
        </p:txBody>
      </p:sp>
      <p:sp>
        <p:nvSpPr>
          <p:cNvPr id="6" name="Footer Placeholder 5"/>
          <p:cNvSpPr>
            <a:spLocks noGrp="1"/>
          </p:cNvSpPr>
          <p:nvPr>
            <p:ph type="ftr" sz="quarter" idx="11"/>
          </p:nvPr>
        </p:nvSpPr>
        <p:spPr/>
        <p:txBody>
          <a:bodyPr/>
          <a:lstStyle/>
          <a:p>
            <a:endParaRPr lang="es-ES">
              <a:solidFill>
                <a:prstClr val="black">
                  <a:tint val="75000"/>
                </a:prstClr>
              </a:solidFill>
            </a:endParaRPr>
          </a:p>
        </p:txBody>
      </p:sp>
      <p:sp>
        <p:nvSpPr>
          <p:cNvPr id="7" name="Slide Number Placeholder 6"/>
          <p:cNvSpPr>
            <a:spLocks noGrp="1"/>
          </p:cNvSpPr>
          <p:nvPr>
            <p:ph type="sldNum" sz="quarter" idx="12"/>
          </p:nvPr>
        </p:nvSpPr>
        <p:spPr/>
        <p:txBody>
          <a:bodyPr/>
          <a:lstStyle/>
          <a:p>
            <a:fld id="{3B4D4C57-12CA-0944-9DF5-C81DAEF19ABA}"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pPr defTabSz="457200" fontAlgn="auto">
              <a:spcBef>
                <a:spcPts val="0"/>
              </a:spcBef>
              <a:spcAft>
                <a:spcPts val="0"/>
              </a:spcAft>
            </a:pPr>
            <a:endParaRPr lang="es-E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pPr defTabSz="457200" fontAlgn="auto">
              <a:spcBef>
                <a:spcPts val="0"/>
              </a:spcBef>
              <a:spcAft>
                <a:spcPts val="0"/>
              </a:spcAft>
            </a:pPr>
            <a:endParaRPr lang="es-E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pPr defTabSz="457200" fontAlgn="auto">
              <a:spcBef>
                <a:spcPts val="0"/>
              </a:spcBef>
              <a:spcAft>
                <a:spcPts val="0"/>
              </a:spcAft>
            </a:pPr>
            <a:fld id="{3B4D4C57-12CA-0944-9DF5-C81DAEF19ABA}" type="slidenum">
              <a:rPr lang="es-ES" smtClean="0">
                <a:solidFill>
                  <a:prstClr val="black">
                    <a:tint val="75000"/>
                  </a:prstClr>
                </a:solidFill>
                <a:latin typeface="Calibri"/>
                <a:ea typeface="+mn-ea"/>
                <a:cs typeface="+mn-cs"/>
              </a:rPr>
              <a:pPr defTabSz="457200" fontAlgn="auto">
                <a:spcBef>
                  <a:spcPts val="0"/>
                </a:spcBef>
                <a:spcAft>
                  <a:spcPts val="0"/>
                </a:spcAft>
              </a:pPr>
              <a:t>‹Nº›</a:t>
            </a:fld>
            <a:endParaRPr lang="es-ES">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4294967295"/>
          </p:nvPr>
        </p:nvSpPr>
        <p:spPr>
          <a:xfrm>
            <a:off x="1055688" y="3776230"/>
            <a:ext cx="10080872" cy="2605098"/>
          </a:xfrm>
        </p:spPr>
        <p:txBody>
          <a:bodyPr>
            <a:normAutofit fontScale="92500" lnSpcReduction="20000"/>
          </a:bodyPr>
          <a:lstStyle/>
          <a:p>
            <a:pPr marL="0" indent="0" algn="ctr">
              <a:buNone/>
            </a:pPr>
            <a:r>
              <a:rPr lang="es-MX" sz="2800" b="1" dirty="0" smtClean="0">
                <a:latin typeface="Calibri Light" panose="020F0302020204030204" pitchFamily="34" charset="0"/>
                <a:ea typeface="Calibri" charset="0"/>
                <a:cs typeface="Calibri" charset="0"/>
              </a:rPr>
              <a:t>Taller </a:t>
            </a:r>
            <a:r>
              <a:rPr lang="es-MX" sz="2800" b="1" dirty="0">
                <a:latin typeface="Calibri Light" panose="020F0302020204030204" pitchFamily="34" charset="0"/>
                <a:ea typeface="Calibri" charset="0"/>
                <a:cs typeface="Calibri" charset="0"/>
              </a:rPr>
              <a:t>Avanzado sobre Obstáculos Técnicos al Comercio </a:t>
            </a:r>
            <a:endParaRPr lang="es-MX" sz="2800" b="1" dirty="0" smtClean="0">
              <a:latin typeface="Calibri Light" panose="020F0302020204030204" pitchFamily="34" charset="0"/>
              <a:ea typeface="Calibri" charset="0"/>
              <a:cs typeface="Calibri" charset="0"/>
            </a:endParaRPr>
          </a:p>
          <a:p>
            <a:pPr marL="0" indent="0" algn="ctr">
              <a:buNone/>
            </a:pPr>
            <a:r>
              <a:rPr lang="es-MX" sz="2800" b="1" dirty="0" smtClean="0">
                <a:latin typeface="Calibri Light" panose="020F0302020204030204" pitchFamily="34" charset="0"/>
                <a:ea typeface="Calibri" charset="0"/>
                <a:cs typeface="Calibri" charset="0"/>
              </a:rPr>
              <a:t>para </a:t>
            </a:r>
            <a:r>
              <a:rPr lang="es-MX" sz="2800" b="1" dirty="0">
                <a:latin typeface="Calibri Light" panose="020F0302020204030204" pitchFamily="34" charset="0"/>
                <a:ea typeface="Calibri" charset="0"/>
                <a:cs typeface="Calibri" charset="0"/>
              </a:rPr>
              <a:t>Reguladores Mexicanos</a:t>
            </a:r>
            <a:r>
              <a:rPr lang="es-ES_tradnl" sz="2800" dirty="0">
                <a:latin typeface="Calibri Light" panose="020F0302020204030204" pitchFamily="34" charset="0"/>
                <a:ea typeface="Calibri" charset="0"/>
                <a:cs typeface="Calibri" charset="0"/>
              </a:rPr>
              <a:t> </a:t>
            </a:r>
            <a:endParaRPr lang="es-MX" sz="2800" dirty="0">
              <a:latin typeface="Calibri Light" panose="020F0302020204030204" pitchFamily="34" charset="0"/>
              <a:ea typeface="Calibri" charset="0"/>
              <a:cs typeface="Calibri" charset="0"/>
            </a:endParaRPr>
          </a:p>
          <a:p>
            <a:pPr marL="0" indent="0" algn="r">
              <a:buNone/>
            </a:pPr>
            <a:endParaRPr lang="es-MX" sz="2200" dirty="0" smtClean="0">
              <a:latin typeface="Calibri Light" panose="020F0302020204030204" pitchFamily="34" charset="0"/>
              <a:cs typeface="Calibri" pitchFamily="34" charset="0"/>
            </a:endParaRPr>
          </a:p>
          <a:p>
            <a:pPr marL="0" indent="0" algn="r">
              <a:buNone/>
            </a:pPr>
            <a:r>
              <a:rPr lang="es-MX" sz="2200" dirty="0" smtClean="0">
                <a:latin typeface="Calibri Light" panose="020F0302020204030204" pitchFamily="34" charset="0"/>
                <a:cs typeface="Calibri" pitchFamily="34" charset="0"/>
              </a:rPr>
              <a:t>9 </a:t>
            </a:r>
            <a:r>
              <a:rPr lang="es-MX" sz="2200" dirty="0">
                <a:latin typeface="Calibri Light" panose="020F0302020204030204" pitchFamily="34" charset="0"/>
                <a:cs typeface="Calibri" pitchFamily="34" charset="0"/>
              </a:rPr>
              <a:t>de febrero 2016</a:t>
            </a:r>
          </a:p>
          <a:p>
            <a:pPr marL="0" indent="0" algn="r">
              <a:buNone/>
            </a:pPr>
            <a:r>
              <a:rPr lang="es-ES" sz="4300" b="1" dirty="0">
                <a:solidFill>
                  <a:schemeClr val="tx2"/>
                </a:solidFill>
                <a:latin typeface="Calibri Light" panose="020F0302020204030204" pitchFamily="34" charset="0"/>
                <a:ea typeface="Calibri" charset="0"/>
                <a:cs typeface="Calibri" charset="0"/>
              </a:rPr>
              <a:t>Carlos </a:t>
            </a:r>
            <a:r>
              <a:rPr lang="es-ES" sz="4300" b="1" dirty="0" err="1">
                <a:solidFill>
                  <a:schemeClr val="tx2"/>
                </a:solidFill>
                <a:latin typeface="Calibri Light" panose="020F0302020204030204" pitchFamily="34" charset="0"/>
                <a:ea typeface="Calibri" charset="0"/>
                <a:cs typeface="Calibri" charset="0"/>
              </a:rPr>
              <a:t>Véjar</a:t>
            </a:r>
            <a:r>
              <a:rPr lang="es-ES" sz="4300" b="1" dirty="0">
                <a:solidFill>
                  <a:schemeClr val="tx2"/>
                </a:solidFill>
                <a:latin typeface="Calibri Light" panose="020F0302020204030204" pitchFamily="34" charset="0"/>
                <a:ea typeface="Calibri" charset="0"/>
                <a:cs typeface="Calibri" charset="0"/>
              </a:rPr>
              <a:t> Borrego </a:t>
            </a:r>
          </a:p>
          <a:p>
            <a:pPr marL="0" indent="0" algn="r">
              <a:buNone/>
            </a:pPr>
            <a:r>
              <a:rPr lang="es-ES" sz="2100" dirty="0">
                <a:latin typeface="Calibri Light" panose="020F0302020204030204" pitchFamily="34" charset="0"/>
                <a:ea typeface="Calibri" charset="0"/>
                <a:cs typeface="Calibri" charset="0"/>
              </a:rPr>
              <a:t>Director General de Consultoría Jurídica </a:t>
            </a:r>
          </a:p>
          <a:p>
            <a:pPr marL="0" indent="0" algn="r">
              <a:buNone/>
            </a:pPr>
            <a:r>
              <a:rPr lang="es-ES" sz="2100" dirty="0">
                <a:latin typeface="Calibri Light" panose="020F0302020204030204" pitchFamily="34" charset="0"/>
                <a:ea typeface="Calibri" charset="0"/>
                <a:cs typeface="Calibri" charset="0"/>
              </a:rPr>
              <a:t>de Comercio Internacional</a:t>
            </a:r>
          </a:p>
          <a:p>
            <a:pPr marL="0" indent="0">
              <a:buNone/>
            </a:pPr>
            <a:endParaRPr lang="es-MX" sz="2200" dirty="0">
              <a:latin typeface="Calibri Light" panose="020F0302020204030204" pitchFamily="34" charset="0"/>
              <a:cs typeface="Calibri" pitchFamily="34" charset="0"/>
            </a:endParaRPr>
          </a:p>
        </p:txBody>
      </p:sp>
      <p:cxnSp>
        <p:nvCxnSpPr>
          <p:cNvPr id="7" name="6 Conector recto"/>
          <p:cNvCxnSpPr/>
          <p:nvPr/>
        </p:nvCxnSpPr>
        <p:spPr>
          <a:xfrm>
            <a:off x="2423592" y="3501008"/>
            <a:ext cx="6552207"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4 Subtítulo"/>
          <p:cNvSpPr txBox="1">
            <a:spLocks/>
          </p:cNvSpPr>
          <p:nvPr/>
        </p:nvSpPr>
        <p:spPr>
          <a:xfrm>
            <a:off x="2037043" y="1340768"/>
            <a:ext cx="8118162" cy="1728192"/>
          </a:xfrm>
          <a:prstGeom prst="rect">
            <a:avLst/>
          </a:prstGeom>
        </p:spPr>
        <p:txBody>
          <a:bodyPr vert="horz" lIns="91440" tIns="45720" rIns="91440" bIns="45720" rtlCol="0" anchor="ctr">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r>
              <a:rPr lang="es-MX" sz="4000" b="1" dirty="0">
                <a:solidFill>
                  <a:schemeClr val="tx2"/>
                </a:solidFill>
                <a:latin typeface="Calibri Light" panose="020F0302020204030204" pitchFamily="34" charset="0"/>
                <a:cs typeface="Calibri" pitchFamily="34" charset="0"/>
              </a:rPr>
              <a:t>La Jurisprudencia de la OMC sobre las disciplinas en materia OTC respecto a reglamentos técnicos y normas</a:t>
            </a:r>
            <a:r>
              <a:rPr lang="es-ES_tradnl" sz="4000" b="1" dirty="0">
                <a:solidFill>
                  <a:schemeClr val="tx2"/>
                </a:solidFill>
                <a:latin typeface="Calibri Light" panose="020F0302020204030204" pitchFamily="34" charset="0"/>
                <a:cs typeface="Calibri" pitchFamily="34" charset="0"/>
              </a:rPr>
              <a:t> </a:t>
            </a:r>
            <a:endParaRPr lang="es-MX" sz="4000" b="1" dirty="0">
              <a:solidFill>
                <a:schemeClr val="tx2"/>
              </a:solidFill>
              <a:latin typeface="Calibri Light" panose="020F0302020204030204" pitchFamily="34" charset="0"/>
              <a:cs typeface="Calibri" pitchFamily="34" charset="0"/>
            </a:endParaRPr>
          </a:p>
        </p:txBody>
      </p:sp>
    </p:spTree>
    <p:extLst>
      <p:ext uri="{BB962C8B-B14F-4D97-AF65-F5344CB8AC3E}">
        <p14:creationId xmlns:p14="http://schemas.microsoft.com/office/powerpoint/2010/main" val="691877725"/>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Agrupar 65"/>
          <p:cNvGrpSpPr/>
          <p:nvPr/>
        </p:nvGrpSpPr>
        <p:grpSpPr>
          <a:xfrm>
            <a:off x="1199455" y="476672"/>
            <a:ext cx="9217025" cy="6002966"/>
            <a:chOff x="1192107" y="443060"/>
            <a:chExt cx="9217025" cy="6002966"/>
          </a:xfrm>
          <a:effectLst/>
        </p:grpSpPr>
        <p:sp>
          <p:nvSpPr>
            <p:cNvPr id="12" name="Rectángulo 11"/>
            <p:cNvSpPr/>
            <p:nvPr/>
          </p:nvSpPr>
          <p:spPr>
            <a:xfrm>
              <a:off x="1192107" y="443060"/>
              <a:ext cx="5552583" cy="949058"/>
            </a:xfrm>
            <a:prstGeom prst="rect">
              <a:avLst/>
            </a:prstGeom>
            <a:solidFill>
              <a:srgbClr val="92D050"/>
            </a:solidFill>
            <a:effectLst>
              <a:innerShdw blurRad="63500" dist="50800">
                <a:prstClr val="black">
                  <a:alpha val="50000"/>
                </a:prstClr>
              </a:innerShdw>
            </a:effectLst>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s-MX" sz="1200" b="1" kern="1200" dirty="0" smtClean="0">
                <a:latin typeface="Calibri Light" panose="020F0302020204030204" pitchFamily="34" charset="0"/>
              </a:endParaRPr>
            </a:p>
            <a:p>
              <a:pPr lvl="0" algn="ctr" defTabSz="488950">
                <a:lnSpc>
                  <a:spcPct val="90000"/>
                </a:lnSpc>
                <a:spcBef>
                  <a:spcPct val="0"/>
                </a:spcBef>
                <a:spcAft>
                  <a:spcPct val="35000"/>
                </a:spcAft>
              </a:pPr>
              <a:r>
                <a:rPr lang="es-MX" sz="1700" b="1" kern="1200" dirty="0" smtClean="0">
                  <a:latin typeface="Calibri Light" panose="020F0302020204030204" pitchFamily="34" charset="0"/>
                  <a:ea typeface="Calibri" charset="0"/>
                  <a:cs typeface="Calibri" charset="0"/>
                </a:rPr>
                <a:t>III</a:t>
              </a:r>
              <a:r>
                <a:rPr lang="es-MX" sz="1700" b="1" kern="1200" dirty="0">
                  <a:latin typeface="Calibri Light" panose="020F0302020204030204" pitchFamily="34" charset="0"/>
                  <a:ea typeface="Calibri" charset="0"/>
                  <a:cs typeface="Calibri" charset="0"/>
                </a:rPr>
                <a:t>. No es </a:t>
              </a:r>
              <a:r>
                <a:rPr lang="es-ES_tradnl" sz="1700" b="1" kern="1200" dirty="0" smtClean="0">
                  <a:latin typeface="Calibri Light" panose="020F0302020204030204" pitchFamily="34" charset="0"/>
                  <a:ea typeface="Calibri" charset="0"/>
                  <a:cs typeface="Calibri" charset="0"/>
                </a:rPr>
                <a:t>más </a:t>
              </a:r>
              <a:r>
                <a:rPr lang="es-ES" sz="1700" b="1" kern="1200" dirty="0" smtClean="0">
                  <a:latin typeface="Calibri Light" panose="020F0302020204030204" pitchFamily="34" charset="0"/>
                  <a:ea typeface="Calibri" charset="0"/>
                  <a:cs typeface="Calibri" charset="0"/>
                </a:rPr>
                <a:t>restrictiva</a:t>
              </a:r>
              <a:r>
                <a:rPr lang="es-ES" sz="1700" b="1" kern="1200" baseline="0" dirty="0" smtClean="0">
                  <a:latin typeface="Calibri Light" panose="020F0302020204030204" pitchFamily="34" charset="0"/>
                  <a:ea typeface="Calibri" charset="0"/>
                  <a:cs typeface="Calibri" charset="0"/>
                </a:rPr>
                <a:t> </a:t>
              </a:r>
              <a:r>
                <a:rPr lang="es-ES" sz="1700" b="1" kern="1200" baseline="0" dirty="0">
                  <a:latin typeface="Calibri Light" panose="020F0302020204030204" pitchFamily="34" charset="0"/>
                  <a:ea typeface="Calibri" charset="0"/>
                  <a:cs typeface="Calibri" charset="0"/>
                </a:rPr>
                <a:t>al comercio de lo necesario</a:t>
              </a:r>
              <a:endParaRPr lang="es-MX" sz="1700" b="1" kern="1200" dirty="0">
                <a:latin typeface="Calibri Light" panose="020F0302020204030204" pitchFamily="34" charset="0"/>
                <a:ea typeface="Calibri" charset="0"/>
                <a:cs typeface="Calibri" charset="0"/>
              </a:endParaRPr>
            </a:p>
            <a:p>
              <a:pPr lvl="0" algn="ctr" defTabSz="488950">
                <a:lnSpc>
                  <a:spcPct val="90000"/>
                </a:lnSpc>
                <a:spcBef>
                  <a:spcPct val="0"/>
                </a:spcBef>
                <a:spcAft>
                  <a:spcPct val="35000"/>
                </a:spcAft>
              </a:pPr>
              <a:r>
                <a:rPr lang="es-MX" sz="1700" b="0" kern="1200" dirty="0" smtClean="0">
                  <a:latin typeface="Calibri Light" panose="020F0302020204030204" pitchFamily="34" charset="0"/>
                  <a:ea typeface="Calibri" charset="0"/>
                  <a:cs typeface="Calibri" charset="0"/>
                </a:rPr>
                <a:t>(</a:t>
              </a:r>
              <a:r>
                <a:rPr lang="es-ES_tradnl" sz="1700" b="0" kern="1200" dirty="0" smtClean="0">
                  <a:latin typeface="Calibri Light" panose="020F0302020204030204" pitchFamily="34" charset="0"/>
                  <a:ea typeface="Calibri" charset="0"/>
                  <a:cs typeface="Calibri" charset="0"/>
                </a:rPr>
                <a:t>análisis </a:t>
              </a:r>
              <a:r>
                <a:rPr lang="es-ES" sz="1700" b="0" kern="1200" dirty="0" smtClean="0">
                  <a:latin typeface="Calibri Light" panose="020F0302020204030204" pitchFamily="34" charset="0"/>
                  <a:ea typeface="Calibri" charset="0"/>
                  <a:cs typeface="Calibri" charset="0"/>
                </a:rPr>
                <a:t>de </a:t>
              </a:r>
              <a:r>
                <a:rPr lang="es-ES" sz="1700" b="0" kern="1200" dirty="0">
                  <a:latin typeface="Calibri Light" panose="020F0302020204030204" pitchFamily="34" charset="0"/>
                  <a:ea typeface="Calibri" charset="0"/>
                  <a:cs typeface="Calibri" charset="0"/>
                </a:rPr>
                <a:t>dos pasos</a:t>
              </a:r>
              <a:r>
                <a:rPr lang="es-MX" sz="1700" b="0" kern="1200" dirty="0" smtClean="0">
                  <a:latin typeface="Calibri Light" panose="020F0302020204030204" pitchFamily="34" charset="0"/>
                  <a:ea typeface="Calibri" charset="0"/>
                  <a:cs typeface="Calibri" charset="0"/>
                </a:rPr>
                <a:t>)</a:t>
              </a:r>
            </a:p>
            <a:p>
              <a:pPr defTabSz="488950">
                <a:lnSpc>
                  <a:spcPct val="90000"/>
                </a:lnSpc>
                <a:spcAft>
                  <a:spcPct val="35000"/>
                </a:spcAft>
              </a:pPr>
              <a:r>
                <a:rPr lang="es-MX" sz="1700" dirty="0">
                  <a:latin typeface="Calibri Light" panose="020F0302020204030204" pitchFamily="34" charset="0"/>
                  <a:ea typeface="Calibri" charset="0"/>
                  <a:cs typeface="Calibri" charset="0"/>
                </a:rPr>
                <a:t>Sopesar y </a:t>
              </a:r>
              <a:r>
                <a:rPr lang="es-MX" sz="1700" dirty="0" smtClean="0">
                  <a:latin typeface="Calibri Light" panose="020F0302020204030204" pitchFamily="34" charset="0"/>
                  <a:ea typeface="Calibri" charset="0"/>
                  <a:cs typeface="Calibri" charset="0"/>
                </a:rPr>
                <a:t>confrontar (proceso hol</a:t>
              </a:r>
              <a:r>
                <a:rPr lang="es-ES" sz="1700" dirty="0" err="1" smtClean="0">
                  <a:latin typeface="Calibri Light" panose="020F0302020204030204" pitchFamily="34" charset="0"/>
                  <a:ea typeface="Calibri" charset="0"/>
                  <a:cs typeface="Calibri" charset="0"/>
                </a:rPr>
                <a:t>ístico</a:t>
              </a:r>
              <a:r>
                <a:rPr lang="es-ES" sz="1700" dirty="0" smtClean="0">
                  <a:latin typeface="Calibri Light" panose="020F0302020204030204" pitchFamily="34" charset="0"/>
                  <a:ea typeface="Calibri" charset="0"/>
                  <a:cs typeface="Calibri" charset="0"/>
                </a:rPr>
                <a:t>)</a:t>
              </a:r>
              <a:endParaRPr lang="es-MX" sz="1700" b="1" dirty="0">
                <a:latin typeface="Calibri Light" panose="020F0302020204030204" pitchFamily="34" charset="0"/>
                <a:ea typeface="Calibri" charset="0"/>
                <a:cs typeface="Calibri" charset="0"/>
              </a:endParaRPr>
            </a:p>
            <a:p>
              <a:pPr lvl="0" algn="ctr" defTabSz="488950">
                <a:lnSpc>
                  <a:spcPct val="90000"/>
                </a:lnSpc>
                <a:spcBef>
                  <a:spcPct val="0"/>
                </a:spcBef>
                <a:spcAft>
                  <a:spcPct val="35000"/>
                </a:spcAft>
              </a:pPr>
              <a:endParaRPr lang="es-MX" sz="1100" b="0" kern="1200" dirty="0">
                <a:latin typeface="Calibri Light" panose="020F0302020204030204" pitchFamily="34" charset="0"/>
              </a:endParaRPr>
            </a:p>
          </p:txBody>
        </p:sp>
        <p:sp>
          <p:nvSpPr>
            <p:cNvPr id="21" name="Rectángulo 20"/>
            <p:cNvSpPr/>
            <p:nvPr/>
          </p:nvSpPr>
          <p:spPr>
            <a:xfrm>
              <a:off x="1192108" y="1451471"/>
              <a:ext cx="2664297" cy="1866827"/>
            </a:xfrm>
            <a:prstGeom prst="rect">
              <a:avLst/>
            </a:prstGeom>
            <a:solidFill>
              <a:srgbClr val="00B0F0"/>
            </a:solidFill>
            <a:effectLst>
              <a:innerShdw blurRad="63500" dist="50800" dir="2700000">
                <a:prstClr val="black">
                  <a:alpha val="50000"/>
                </a:prstClr>
              </a:innerShdw>
            </a:effectLst>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_tradnl" sz="1800" b="1" kern="1200" dirty="0" smtClean="0">
                  <a:latin typeface="Calibri Light" panose="020F0302020204030204" pitchFamily="34" charset="0"/>
                  <a:ea typeface="Calibri" charset="0"/>
                  <a:cs typeface="Calibri" charset="0"/>
                </a:rPr>
                <a:t>Análisis </a:t>
              </a:r>
              <a:r>
                <a:rPr lang="es-ES" sz="1800" b="1" kern="1200" dirty="0" smtClean="0">
                  <a:latin typeface="Calibri Light" panose="020F0302020204030204" pitchFamily="34" charset="0"/>
                  <a:ea typeface="Calibri" charset="0"/>
                  <a:cs typeface="Calibri" charset="0"/>
                </a:rPr>
                <a:t>de la relación</a:t>
              </a:r>
              <a:endParaRPr lang="es-MX" sz="1800" b="1" kern="1200" dirty="0">
                <a:latin typeface="Calibri Light" panose="020F0302020204030204" pitchFamily="34" charset="0"/>
                <a:ea typeface="Calibri" charset="0"/>
                <a:cs typeface="Calibri" charset="0"/>
              </a:endParaRPr>
            </a:p>
            <a:p>
              <a:pPr lvl="0" algn="ctr" defTabSz="533400">
                <a:lnSpc>
                  <a:spcPct val="90000"/>
                </a:lnSpc>
                <a:spcBef>
                  <a:spcPct val="0"/>
                </a:spcBef>
                <a:spcAft>
                  <a:spcPct val="35000"/>
                </a:spcAft>
              </a:pPr>
              <a:r>
                <a:rPr lang="es-MX" sz="1800" b="0" kern="1200" dirty="0">
                  <a:latin typeface="Calibri Light" panose="020F0302020204030204" pitchFamily="34" charset="0"/>
                  <a:ea typeface="Calibri" charset="0"/>
                  <a:cs typeface="Calibri" charset="0"/>
                </a:rPr>
                <a:t>(medida impugnada)</a:t>
              </a:r>
            </a:p>
            <a:p>
              <a:pPr lvl="0" algn="ctr" defTabSz="533400">
                <a:lnSpc>
                  <a:spcPct val="90000"/>
                </a:lnSpc>
                <a:spcBef>
                  <a:spcPct val="0"/>
                </a:spcBef>
                <a:spcAft>
                  <a:spcPct val="35000"/>
                </a:spcAft>
              </a:pPr>
              <a:r>
                <a:rPr lang="es-MX" sz="1800" b="0" kern="1200" dirty="0">
                  <a:latin typeface="Calibri Light" panose="020F0302020204030204" pitchFamily="34" charset="0"/>
                  <a:ea typeface="Calibri" charset="0"/>
                  <a:cs typeface="Calibri" charset="0"/>
                </a:rPr>
                <a:t>[todos los factores]</a:t>
              </a:r>
            </a:p>
          </p:txBody>
        </p:sp>
        <p:sp>
          <p:nvSpPr>
            <p:cNvPr id="30" name="Rectángulo 29"/>
            <p:cNvSpPr/>
            <p:nvPr/>
          </p:nvSpPr>
          <p:spPr>
            <a:xfrm>
              <a:off x="1192107" y="3360960"/>
              <a:ext cx="2664297" cy="949062"/>
            </a:xfrm>
            <a:prstGeom prst="rect">
              <a:avLst/>
            </a:prstGeom>
            <a:solidFill>
              <a:srgbClr val="FF9900"/>
            </a:solid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defTabSz="444500">
                <a:lnSpc>
                  <a:spcPct val="90000"/>
                </a:lnSpc>
                <a:spcBef>
                  <a:spcPct val="0"/>
                </a:spcBef>
                <a:spcAft>
                  <a:spcPct val="35000"/>
                </a:spcAft>
              </a:pPr>
              <a:r>
                <a:rPr lang="es-MX" sz="1800" kern="1200" dirty="0">
                  <a:latin typeface="Calibri Light" panose="020F0302020204030204" pitchFamily="34" charset="0"/>
                  <a:ea typeface="Calibri" charset="0"/>
                  <a:cs typeface="Calibri" charset="0"/>
                </a:rPr>
                <a:t>1. Grado de contribuci</a:t>
              </a:r>
              <a:r>
                <a:rPr lang="es-ES" sz="1800" kern="1200" dirty="0" err="1">
                  <a:latin typeface="Calibri Light" panose="020F0302020204030204" pitchFamily="34" charset="0"/>
                  <a:ea typeface="Calibri" charset="0"/>
                  <a:cs typeface="Calibri" charset="0"/>
                </a:rPr>
                <a:t>ón</a:t>
              </a:r>
              <a:r>
                <a:rPr lang="es-ES" sz="1800" kern="1200" baseline="0" dirty="0">
                  <a:latin typeface="Calibri Light" panose="020F0302020204030204" pitchFamily="34" charset="0"/>
                  <a:ea typeface="Calibri" charset="0"/>
                  <a:cs typeface="Calibri" charset="0"/>
                </a:rPr>
                <a:t> al objetivo legítimo</a:t>
              </a:r>
              <a:endParaRPr lang="es-MX" sz="1800" kern="1200" dirty="0">
                <a:latin typeface="Calibri Light" panose="020F0302020204030204" pitchFamily="34" charset="0"/>
                <a:ea typeface="Calibri" charset="0"/>
                <a:cs typeface="Calibri" charset="0"/>
              </a:endParaRPr>
            </a:p>
          </p:txBody>
        </p:sp>
        <p:sp>
          <p:nvSpPr>
            <p:cNvPr id="33" name="Rectángulo 32"/>
            <p:cNvSpPr/>
            <p:nvPr/>
          </p:nvSpPr>
          <p:spPr>
            <a:xfrm>
              <a:off x="4070126" y="3388577"/>
              <a:ext cx="2720253" cy="943382"/>
            </a:xfrm>
            <a:prstGeom prst="rect">
              <a:avLst/>
            </a:prstGeom>
            <a:solidFill>
              <a:srgbClr val="FFC000"/>
            </a:solidFill>
            <a:effectLst/>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r>
                <a:rPr lang="es-MX" sz="1800" dirty="0">
                  <a:latin typeface="Calibri Light" panose="020F0302020204030204" pitchFamily="34" charset="0"/>
                  <a:ea typeface="Calibri" charset="0"/>
                  <a:cs typeface="Calibri" charset="0"/>
                </a:rPr>
                <a:t>1. Si la medida alternativa es menos restrictiva</a:t>
              </a:r>
            </a:p>
          </p:txBody>
        </p:sp>
        <p:sp>
          <p:nvSpPr>
            <p:cNvPr id="36" name="Rectángulo 35"/>
            <p:cNvSpPr/>
            <p:nvPr/>
          </p:nvSpPr>
          <p:spPr>
            <a:xfrm>
              <a:off x="6631223" y="3860268"/>
              <a:ext cx="1377827" cy="949061"/>
            </a:xfrm>
            <a:prstGeom prst="rect">
              <a:avLst/>
            </a:prstGeom>
            <a:effectLst>
              <a:innerShdw blurRad="63500" dist="50800" dir="2700000">
                <a:prstClr val="black">
                  <a:alpha val="50000"/>
                </a:prstClr>
              </a:innerShdw>
            </a:effectLst>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l"/>
              <a:endParaRPr lang="es-MX" sz="1600" dirty="0">
                <a:latin typeface="Calibri Light" panose="020F0302020204030204" pitchFamily="34" charset="0"/>
                <a:ea typeface="Calibri" charset="0"/>
                <a:cs typeface="Calibri" charset="0"/>
              </a:endParaRPr>
            </a:p>
          </p:txBody>
        </p:sp>
        <p:sp>
          <p:nvSpPr>
            <p:cNvPr id="39" name="Rectángulo 38"/>
            <p:cNvSpPr/>
            <p:nvPr/>
          </p:nvSpPr>
          <p:spPr>
            <a:xfrm>
              <a:off x="4070126" y="4401295"/>
              <a:ext cx="2720253" cy="1008108"/>
            </a:xfrm>
            <a:prstGeom prst="rect">
              <a:avLst/>
            </a:prstGeom>
            <a:solidFill>
              <a:srgbClr val="FFC000"/>
            </a:solidFill>
            <a:effectLst/>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r>
                <a:rPr lang="es-MX" sz="1800" dirty="0">
                  <a:latin typeface="Calibri Light" panose="020F0302020204030204" pitchFamily="34" charset="0"/>
                  <a:ea typeface="Calibri" charset="0"/>
                  <a:cs typeface="Calibri" charset="0"/>
                </a:rPr>
                <a:t>2. Si la medida alternativa podr</a:t>
              </a:r>
              <a:r>
                <a:rPr lang="es-ES" sz="1800" dirty="0" err="1">
                  <a:latin typeface="Calibri Light" panose="020F0302020204030204" pitchFamily="34" charset="0"/>
                  <a:ea typeface="Calibri" charset="0"/>
                  <a:cs typeface="Calibri" charset="0"/>
                </a:rPr>
                <a:t>ía</a:t>
              </a:r>
              <a:r>
                <a:rPr lang="es-ES" sz="1800" dirty="0">
                  <a:latin typeface="Calibri Light" panose="020F0302020204030204" pitchFamily="34" charset="0"/>
                  <a:ea typeface="Calibri" charset="0"/>
                  <a:cs typeface="Calibri" charset="0"/>
                </a:rPr>
                <a:t> tener una contribución equivalente al objetivo pertinente</a:t>
              </a:r>
              <a:r>
                <a:rPr lang="es-MX" sz="1800" dirty="0">
                  <a:latin typeface="Calibri Light" panose="020F0302020204030204" pitchFamily="34" charset="0"/>
                  <a:ea typeface="Calibri" charset="0"/>
                  <a:cs typeface="Calibri" charset="0"/>
                </a:rPr>
                <a:t>**, y</a:t>
              </a:r>
            </a:p>
          </p:txBody>
        </p:sp>
        <p:sp>
          <p:nvSpPr>
            <p:cNvPr id="42" name="Rectángulo 41"/>
            <p:cNvSpPr/>
            <p:nvPr/>
          </p:nvSpPr>
          <p:spPr>
            <a:xfrm>
              <a:off x="1202616" y="5398726"/>
              <a:ext cx="2664297" cy="950036"/>
            </a:xfrm>
            <a:prstGeom prst="rect">
              <a:avLst/>
            </a:prstGeom>
            <a:solidFill>
              <a:srgbClr val="FF9900"/>
            </a:solidFill>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algn="l" defTabSz="400050">
                <a:lnSpc>
                  <a:spcPct val="90000"/>
                </a:lnSpc>
                <a:spcAft>
                  <a:spcPct val="35000"/>
                </a:spcAft>
              </a:pPr>
              <a:r>
                <a:rPr lang="es-MX" sz="1600" kern="1200" dirty="0">
                  <a:latin typeface="Calibri Light" panose="020F0302020204030204" pitchFamily="34" charset="0"/>
                  <a:ea typeface="Calibri" charset="0"/>
                  <a:cs typeface="Calibri" charset="0"/>
                </a:rPr>
                <a:t>3.  La naturaleza de los riesgos en cuesti</a:t>
              </a:r>
              <a:r>
                <a:rPr lang="es-ES" sz="1600" kern="1200" dirty="0" err="1">
                  <a:latin typeface="Calibri Light" panose="020F0302020204030204" pitchFamily="34" charset="0"/>
                  <a:ea typeface="Calibri" charset="0"/>
                  <a:cs typeface="Calibri" charset="0"/>
                </a:rPr>
                <a:t>ón</a:t>
              </a:r>
              <a:r>
                <a:rPr lang="es-ES" sz="1600" kern="1200" dirty="0">
                  <a:latin typeface="Calibri Light" panose="020F0302020204030204" pitchFamily="34" charset="0"/>
                  <a:ea typeface="Calibri" charset="0"/>
                  <a:cs typeface="Calibri" charset="0"/>
                </a:rPr>
                <a:t> y la gravedad de </a:t>
              </a:r>
              <a:r>
                <a:rPr lang="es-ES" sz="1600" kern="1200" baseline="0" dirty="0">
                  <a:latin typeface="Calibri Light" panose="020F0302020204030204" pitchFamily="34" charset="0"/>
                  <a:ea typeface="Calibri" charset="0"/>
                  <a:cs typeface="Calibri" charset="0"/>
                </a:rPr>
                <a:t> </a:t>
              </a:r>
              <a:r>
                <a:rPr lang="es-MX" sz="1600" kern="1200" dirty="0">
                  <a:latin typeface="Calibri Light" panose="020F0302020204030204" pitchFamily="34" charset="0"/>
                  <a:ea typeface="Calibri" charset="0"/>
                  <a:cs typeface="Calibri" charset="0"/>
                </a:rPr>
                <a:t>las </a:t>
              </a:r>
              <a:r>
                <a:rPr lang="es-MX" sz="1600" kern="1200" dirty="0" smtClean="0">
                  <a:latin typeface="Calibri Light" panose="020F0302020204030204" pitchFamily="34" charset="0"/>
                  <a:ea typeface="Calibri" charset="0"/>
                  <a:cs typeface="Calibri" charset="0"/>
                </a:rPr>
                <a:t>consecuencia</a:t>
              </a:r>
              <a:r>
                <a:rPr lang="es-MX" sz="1600" kern="1200" baseline="0" dirty="0" smtClean="0">
                  <a:latin typeface="Calibri Light" panose="020F0302020204030204" pitchFamily="34" charset="0"/>
                  <a:ea typeface="Calibri" charset="0"/>
                  <a:cs typeface="Calibri" charset="0"/>
                </a:rPr>
                <a:t> </a:t>
              </a:r>
              <a:r>
                <a:rPr lang="es-MX" sz="1600" kern="1200" baseline="0" dirty="0">
                  <a:latin typeface="Calibri Light" panose="020F0302020204030204" pitchFamily="34" charset="0"/>
                  <a:ea typeface="Calibri" charset="0"/>
                  <a:cs typeface="Calibri" charset="0"/>
                </a:rPr>
                <a:t>de no alcanzar el </a:t>
              </a:r>
              <a:r>
                <a:rPr lang="es-MX" sz="1600" kern="1200" baseline="0" dirty="0" smtClean="0">
                  <a:latin typeface="Calibri Light" panose="020F0302020204030204" pitchFamily="34" charset="0"/>
                  <a:ea typeface="Calibri" charset="0"/>
                  <a:cs typeface="Calibri" charset="0"/>
                </a:rPr>
                <a:t>objetivo </a:t>
              </a:r>
              <a:r>
                <a:rPr lang="es-MX" sz="1400" dirty="0" smtClean="0">
                  <a:solidFill>
                    <a:srgbClr val="FF0000"/>
                  </a:solidFill>
                  <a:latin typeface="Calibri Light" panose="020F0302020204030204" pitchFamily="34" charset="0"/>
                  <a:ea typeface="Calibri" charset="0"/>
                  <a:cs typeface="Calibri" charset="0"/>
                </a:rPr>
                <a:t>**</a:t>
              </a:r>
              <a:endParaRPr lang="es-MX" sz="1100" kern="1200" dirty="0">
                <a:solidFill>
                  <a:srgbClr val="FF0000"/>
                </a:solidFill>
                <a:latin typeface="Calibri Light" panose="020F0302020204030204" pitchFamily="34" charset="0"/>
                <a:ea typeface="Calibri" charset="0"/>
                <a:cs typeface="Calibri" charset="0"/>
              </a:endParaRPr>
            </a:p>
          </p:txBody>
        </p:sp>
        <p:sp>
          <p:nvSpPr>
            <p:cNvPr id="45" name="Rectángulo 44"/>
            <p:cNvSpPr/>
            <p:nvPr/>
          </p:nvSpPr>
          <p:spPr>
            <a:xfrm>
              <a:off x="4070126" y="5437495"/>
              <a:ext cx="2720253" cy="960781"/>
            </a:xfrm>
            <a:prstGeom prst="rect">
              <a:avLst/>
            </a:prstGeom>
            <a:solidFill>
              <a:srgbClr val="FFC000"/>
            </a:solidFill>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1800" kern="1200" dirty="0">
                  <a:latin typeface="Calibri Light" panose="020F0302020204030204" pitchFamily="34" charset="0"/>
                  <a:ea typeface="Calibri" charset="0"/>
                  <a:cs typeface="Calibri" charset="0"/>
                </a:rPr>
                <a:t>3. Si la alternativa est</a:t>
              </a:r>
              <a:r>
                <a:rPr lang="es-ES" sz="1800" kern="1200" dirty="0">
                  <a:latin typeface="Calibri Light" panose="020F0302020204030204" pitchFamily="34" charset="0"/>
                  <a:ea typeface="Calibri" charset="0"/>
                  <a:cs typeface="Calibri" charset="0"/>
                </a:rPr>
                <a:t>á razonablemente disponible</a:t>
              </a:r>
              <a:endParaRPr lang="es-MX" sz="1800" kern="1200" dirty="0">
                <a:latin typeface="Calibri Light" panose="020F0302020204030204" pitchFamily="34" charset="0"/>
                <a:ea typeface="Calibri" charset="0"/>
                <a:cs typeface="Calibri" charset="0"/>
              </a:endParaRPr>
            </a:p>
          </p:txBody>
        </p:sp>
        <p:sp>
          <p:nvSpPr>
            <p:cNvPr id="48" name="Rectángulo 47"/>
            <p:cNvSpPr/>
            <p:nvPr/>
          </p:nvSpPr>
          <p:spPr>
            <a:xfrm>
              <a:off x="6956769" y="4458757"/>
              <a:ext cx="1508147" cy="952234"/>
            </a:xfrm>
            <a:prstGeom prst="rect">
              <a:avLst/>
            </a:prstGeom>
            <a:solidFill>
              <a:srgbClr val="7030A0"/>
            </a:solid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MX" sz="1200" kern="1200" dirty="0">
                  <a:solidFill>
                    <a:srgbClr val="FF0000"/>
                  </a:solidFill>
                  <a:latin typeface="Calibri Light" panose="020F0302020204030204" pitchFamily="34" charset="0"/>
                </a:rPr>
                <a:t>**</a:t>
              </a:r>
              <a:r>
                <a:rPr lang="es-MX" sz="1200" kern="1200" dirty="0">
                  <a:solidFill>
                    <a:schemeClr val="bg1"/>
                  </a:solidFill>
                  <a:latin typeface="Calibri Light" panose="020F0302020204030204" pitchFamily="34" charset="0"/>
                </a:rPr>
                <a:t> Los</a:t>
              </a:r>
              <a:r>
                <a:rPr lang="es-MX" sz="1200" kern="1200" baseline="0" dirty="0">
                  <a:solidFill>
                    <a:schemeClr val="bg1"/>
                  </a:solidFill>
                  <a:latin typeface="Calibri Light" panose="020F0302020204030204" pitchFamily="34" charset="0"/>
                </a:rPr>
                <a:t> riesgos que </a:t>
              </a:r>
              <a:r>
                <a:rPr lang="es-ES_tradnl" sz="1200" kern="1200" baseline="0" dirty="0" smtClean="0">
                  <a:solidFill>
                    <a:schemeClr val="bg1"/>
                  </a:solidFill>
                  <a:latin typeface="Calibri Light" panose="020F0302020204030204" pitchFamily="34" charset="0"/>
                </a:rPr>
                <a:t>pod</a:t>
              </a:r>
              <a:r>
                <a:rPr lang="es-ES_tradnl" sz="1200" dirty="0" smtClean="0">
                  <a:solidFill>
                    <a:schemeClr val="bg1"/>
                  </a:solidFill>
                  <a:latin typeface="Calibri Light" panose="020F0302020204030204" pitchFamily="34" charset="0"/>
                </a:rPr>
                <a:t>ría </a:t>
              </a:r>
              <a:r>
                <a:rPr lang="es-ES" sz="1200" kern="1200" baseline="0" dirty="0" smtClean="0">
                  <a:solidFill>
                    <a:schemeClr val="bg1"/>
                  </a:solidFill>
                  <a:latin typeface="Calibri Light" panose="020F0302020204030204" pitchFamily="34" charset="0"/>
                </a:rPr>
                <a:t>crear </a:t>
              </a:r>
              <a:r>
                <a:rPr lang="es-ES" sz="1200" kern="1200" baseline="0" dirty="0">
                  <a:solidFill>
                    <a:schemeClr val="bg1"/>
                  </a:solidFill>
                  <a:latin typeface="Calibri Light" panose="020F0302020204030204" pitchFamily="34" charset="0"/>
                </a:rPr>
                <a:t>el no alcanzarlo, </a:t>
              </a:r>
              <a:r>
                <a:rPr lang="es-MX" sz="1200" kern="1200" dirty="0">
                  <a:solidFill>
                    <a:schemeClr val="bg1"/>
                  </a:solidFill>
                  <a:latin typeface="Calibri Light" panose="020F0302020204030204" pitchFamily="34" charset="0"/>
                </a:rPr>
                <a:t>inter alia</a:t>
              </a:r>
            </a:p>
          </p:txBody>
        </p:sp>
        <p:sp>
          <p:nvSpPr>
            <p:cNvPr id="54" name="Rectángulo 53"/>
            <p:cNvSpPr/>
            <p:nvPr/>
          </p:nvSpPr>
          <p:spPr>
            <a:xfrm>
              <a:off x="8631306" y="3318298"/>
              <a:ext cx="1777826" cy="949059"/>
            </a:xfrm>
            <a:prstGeom prst="rect">
              <a:avLst/>
            </a:prstGeom>
            <a:solidFill>
              <a:srgbClr val="0070C0"/>
            </a:solidFill>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s-MX" sz="1200" kern="1200" dirty="0">
                  <a:latin typeface="Calibri Light" panose="020F0302020204030204" pitchFamily="34" charset="0"/>
                </a:rPr>
                <a:t>1. </a:t>
              </a:r>
              <a:r>
                <a:rPr lang="es-ES_tradnl" sz="1200" kern="1200" dirty="0" smtClean="0">
                  <a:latin typeface="Calibri Light" panose="020F0302020204030204" pitchFamily="34" charset="0"/>
                </a:rPr>
                <a:t>Información </a:t>
              </a:r>
              <a:r>
                <a:rPr lang="es-ES" sz="1200" kern="1200" dirty="0" smtClean="0">
                  <a:latin typeface="Calibri Light" panose="020F0302020204030204" pitchFamily="34" charset="0"/>
                </a:rPr>
                <a:t>científica </a:t>
              </a:r>
              <a:r>
                <a:rPr lang="es-ES" sz="1200" kern="1200" dirty="0">
                  <a:latin typeface="Calibri Light" panose="020F0302020204030204" pitchFamily="34" charset="0"/>
                </a:rPr>
                <a:t>disponible</a:t>
              </a:r>
              <a:endParaRPr lang="es-MX" sz="1200" kern="1200" dirty="0">
                <a:latin typeface="Calibri Light" panose="020F0302020204030204" pitchFamily="34" charset="0"/>
              </a:endParaRPr>
            </a:p>
          </p:txBody>
        </p:sp>
        <p:sp>
          <p:nvSpPr>
            <p:cNvPr id="57" name="Rectángulo 56"/>
            <p:cNvSpPr/>
            <p:nvPr/>
          </p:nvSpPr>
          <p:spPr>
            <a:xfrm>
              <a:off x="8631306" y="4430820"/>
              <a:ext cx="1777826" cy="949058"/>
            </a:xfrm>
            <a:prstGeom prst="rect">
              <a:avLst/>
            </a:prstGeom>
            <a:solidFill>
              <a:srgbClr val="0070C0"/>
            </a:solidFill>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s-MX" sz="1200" kern="1200" dirty="0">
                  <a:latin typeface="Calibri Light" panose="020F0302020204030204" pitchFamily="34" charset="0"/>
                </a:rPr>
                <a:t>2. </a:t>
              </a:r>
              <a:r>
                <a:rPr lang="es-ES_tradnl" sz="1200" kern="1200" dirty="0" smtClean="0">
                  <a:latin typeface="Calibri Light" panose="020F0302020204030204" pitchFamily="34" charset="0"/>
                </a:rPr>
                <a:t>Tecnología </a:t>
              </a:r>
              <a:r>
                <a:rPr lang="es-ES" sz="1200" kern="1200" dirty="0" smtClean="0">
                  <a:latin typeface="Calibri Light" panose="020F0302020204030204" pitchFamily="34" charset="0"/>
                </a:rPr>
                <a:t>de </a:t>
              </a:r>
              <a:r>
                <a:rPr lang="es-ES" sz="1200" kern="1200" dirty="0">
                  <a:latin typeface="Calibri Light" panose="020F0302020204030204" pitchFamily="34" charset="0"/>
                </a:rPr>
                <a:t>elaboración conexa,</a:t>
              </a:r>
              <a:r>
                <a:rPr lang="es-ES" sz="1200" kern="1200" baseline="0" dirty="0">
                  <a:latin typeface="Calibri Light" panose="020F0302020204030204" pitchFamily="34" charset="0"/>
                </a:rPr>
                <a:t> o</a:t>
              </a:r>
              <a:endParaRPr lang="es-MX" sz="1200" kern="1200" dirty="0">
                <a:latin typeface="Calibri Light" panose="020F0302020204030204" pitchFamily="34" charset="0"/>
              </a:endParaRPr>
            </a:p>
          </p:txBody>
        </p:sp>
        <p:sp>
          <p:nvSpPr>
            <p:cNvPr id="60" name="Rectángulo 59"/>
            <p:cNvSpPr/>
            <p:nvPr/>
          </p:nvSpPr>
          <p:spPr>
            <a:xfrm>
              <a:off x="8631306" y="5496967"/>
              <a:ext cx="1777826" cy="949059"/>
            </a:xfrm>
            <a:prstGeom prst="rect">
              <a:avLst/>
            </a:prstGeom>
            <a:solidFill>
              <a:srgbClr val="0070C0"/>
            </a:solidFill>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s-MX" sz="1200" kern="1200" dirty="0">
                  <a:latin typeface="Calibri Light" panose="020F0302020204030204" pitchFamily="34" charset="0"/>
                </a:rPr>
                <a:t>3. Usos finales a que se destinen los productos</a:t>
              </a:r>
            </a:p>
          </p:txBody>
        </p:sp>
        <p:sp>
          <p:nvSpPr>
            <p:cNvPr id="24" name="Rectángulo 23"/>
            <p:cNvSpPr/>
            <p:nvPr/>
          </p:nvSpPr>
          <p:spPr>
            <a:xfrm>
              <a:off x="4072429" y="1474520"/>
              <a:ext cx="2672261" cy="1868039"/>
            </a:xfrm>
            <a:prstGeom prst="rect">
              <a:avLst/>
            </a:prstGeom>
            <a:solidFill>
              <a:srgbClr val="00B0F0"/>
            </a:solidFill>
            <a:effectLst>
              <a:innerShdw blurRad="63500" dist="50800" dir="2700000">
                <a:prstClr val="black">
                  <a:alpha val="50000"/>
                </a:prstClr>
              </a:innerShdw>
            </a:effectLst>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_tradnl" sz="1800" i="1" kern="1200" dirty="0" smtClean="0">
                  <a:latin typeface="Calibri Light" panose="020F0302020204030204" pitchFamily="34" charset="0"/>
                  <a:ea typeface="Calibri" charset="0"/>
                  <a:cs typeface="Calibri" charset="0"/>
                </a:rPr>
                <a:t>Mayoría </a:t>
              </a:r>
              <a:r>
                <a:rPr lang="es-ES" sz="1800" i="1" kern="1200" dirty="0" smtClean="0">
                  <a:latin typeface="Calibri Light" panose="020F0302020204030204" pitchFamily="34" charset="0"/>
                  <a:ea typeface="Calibri" charset="0"/>
                  <a:cs typeface="Calibri" charset="0"/>
                </a:rPr>
                <a:t>de </a:t>
              </a:r>
              <a:r>
                <a:rPr lang="es-ES" sz="1800" i="1" kern="1200" dirty="0">
                  <a:latin typeface="Calibri Light" panose="020F0302020204030204" pitchFamily="34" charset="0"/>
                  <a:ea typeface="Calibri" charset="0"/>
                  <a:cs typeface="Calibri" charset="0"/>
                </a:rPr>
                <a:t>los</a:t>
              </a:r>
              <a:r>
                <a:rPr lang="es-ES" sz="1800" i="1" kern="1200" baseline="0" dirty="0">
                  <a:latin typeface="Calibri Light" panose="020F0302020204030204" pitchFamily="34" charset="0"/>
                  <a:ea typeface="Calibri" charset="0"/>
                  <a:cs typeface="Calibri" charset="0"/>
                </a:rPr>
                <a:t> casos </a:t>
              </a:r>
              <a:r>
                <a:rPr lang="es-MX" sz="1800" i="1" kern="1200" dirty="0" smtClean="0">
                  <a:latin typeface="Calibri Light" panose="020F0302020204030204" pitchFamily="34" charset="0"/>
                  <a:ea typeface="Calibri" charset="0"/>
                  <a:cs typeface="Calibri" charset="0"/>
                </a:rPr>
                <a:t> </a:t>
              </a:r>
              <a:endParaRPr lang="es-MX" sz="1800" i="1" kern="1200" dirty="0">
                <a:latin typeface="Calibri Light" panose="020F0302020204030204" pitchFamily="34" charset="0"/>
                <a:ea typeface="Calibri" charset="0"/>
                <a:cs typeface="Calibri" charset="0"/>
              </a:endParaRPr>
            </a:p>
            <a:p>
              <a:pPr lvl="0" algn="ctr" defTabSz="444500">
                <a:lnSpc>
                  <a:spcPct val="90000"/>
                </a:lnSpc>
                <a:spcBef>
                  <a:spcPct val="0"/>
                </a:spcBef>
                <a:spcAft>
                  <a:spcPct val="35000"/>
                </a:spcAft>
              </a:pPr>
              <a:r>
                <a:rPr lang="es-ES_tradnl" sz="1800" b="1" kern="1200" dirty="0" smtClean="0">
                  <a:latin typeface="Calibri Light" panose="020F0302020204030204" pitchFamily="34" charset="0"/>
                  <a:ea typeface="Calibri" charset="0"/>
                  <a:cs typeface="Calibri" charset="0"/>
                </a:rPr>
                <a:t>Análisis </a:t>
              </a:r>
              <a:r>
                <a:rPr lang="es-ES" sz="1800" b="1" kern="1200" dirty="0" smtClean="0">
                  <a:latin typeface="Calibri Light" panose="020F0302020204030204" pitchFamily="34" charset="0"/>
                  <a:ea typeface="Calibri" charset="0"/>
                  <a:cs typeface="Calibri" charset="0"/>
                </a:rPr>
                <a:t>comparativo</a:t>
              </a:r>
              <a:endParaRPr lang="es-MX" sz="1800" b="1" kern="1200" dirty="0">
                <a:latin typeface="Calibri Light" panose="020F0302020204030204" pitchFamily="34" charset="0"/>
                <a:ea typeface="Calibri" charset="0"/>
                <a:cs typeface="Calibri" charset="0"/>
              </a:endParaRPr>
            </a:p>
            <a:p>
              <a:pPr lvl="0" algn="ctr" defTabSz="444500">
                <a:lnSpc>
                  <a:spcPct val="90000"/>
                </a:lnSpc>
                <a:spcBef>
                  <a:spcPct val="0"/>
                </a:spcBef>
                <a:spcAft>
                  <a:spcPct val="35000"/>
                </a:spcAft>
              </a:pPr>
              <a:r>
                <a:rPr lang="es-MX" sz="1800" kern="1200" dirty="0">
                  <a:latin typeface="Calibri Light" panose="020F0302020204030204" pitchFamily="34" charset="0"/>
                  <a:ea typeface="Calibri" charset="0"/>
                  <a:cs typeface="Calibri" charset="0"/>
                </a:rPr>
                <a:t>(medida </a:t>
              </a:r>
              <a:r>
                <a:rPr lang="es-MX" sz="1800" kern="1200" dirty="0" smtClean="0">
                  <a:latin typeface="Calibri Light" panose="020F0302020204030204" pitchFamily="34" charset="0"/>
                  <a:ea typeface="Calibri" charset="0"/>
                  <a:cs typeface="Calibri" charset="0"/>
                </a:rPr>
                <a:t>y posibles </a:t>
              </a:r>
              <a:r>
                <a:rPr lang="es-MX" sz="1800" kern="1200" dirty="0">
                  <a:latin typeface="Calibri Light" panose="020F0302020204030204" pitchFamily="34" charset="0"/>
                  <a:ea typeface="Calibri" charset="0"/>
                  <a:cs typeface="Calibri" charset="0"/>
                </a:rPr>
                <a:t>alternativas</a:t>
              </a:r>
              <a:r>
                <a:rPr lang="es-MX" sz="1800" b="0" kern="1200" dirty="0">
                  <a:latin typeface="Calibri Light" panose="020F0302020204030204" pitchFamily="34" charset="0"/>
                  <a:ea typeface="Calibri" charset="0"/>
                  <a:cs typeface="Calibri" charset="0"/>
                </a:rPr>
                <a:t>)</a:t>
              </a:r>
            </a:p>
          </p:txBody>
        </p:sp>
      </p:grpSp>
      <p:sp>
        <p:nvSpPr>
          <p:cNvPr id="49" name="1 Título"/>
          <p:cNvSpPr txBox="1">
            <a:spLocks/>
          </p:cNvSpPr>
          <p:nvPr/>
        </p:nvSpPr>
        <p:spPr>
          <a:xfrm>
            <a:off x="168519" y="648707"/>
            <a:ext cx="886921" cy="5300574"/>
          </a:xfrm>
          <a:prstGeom prst="rect">
            <a:avLst/>
          </a:prstGeom>
        </p:spPr>
        <p:txBody>
          <a:bodyPr vert="vert270"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marL="0" lvl="1" algn="l"/>
            <a:r>
              <a:rPr lang="es-ES" sz="2800" b="1" dirty="0">
                <a:solidFill>
                  <a:srgbClr val="C00000"/>
                </a:solidFill>
                <a:latin typeface="Calibri Light" panose="020F0302020204030204" pitchFamily="34" charset="0"/>
                <a:cs typeface="Adobe Caslon Pro"/>
              </a:rPr>
              <a:t>No crear obstáculos innecesarios al comercio (art. 2.2</a:t>
            </a:r>
            <a:r>
              <a:rPr lang="es-ES" sz="2800" b="1" dirty="0" smtClean="0">
                <a:solidFill>
                  <a:srgbClr val="C00000"/>
                </a:solidFill>
                <a:latin typeface="Calibri Light" panose="020F0302020204030204" pitchFamily="34" charset="0"/>
                <a:cs typeface="Adobe Caslon Pro"/>
              </a:rPr>
              <a:t>)</a:t>
            </a:r>
            <a:endParaRPr lang="es-ES" sz="2800" b="1" dirty="0">
              <a:solidFill>
                <a:srgbClr val="C00000"/>
              </a:solidFill>
              <a:latin typeface="Calibri Light" panose="020F0302020204030204" pitchFamily="34" charset="0"/>
              <a:cs typeface="Adobe Caslon Pro"/>
            </a:endParaRPr>
          </a:p>
        </p:txBody>
      </p:sp>
      <p:sp>
        <p:nvSpPr>
          <p:cNvPr id="50" name="Rectángulo 49"/>
          <p:cNvSpPr/>
          <p:nvPr/>
        </p:nvSpPr>
        <p:spPr>
          <a:xfrm>
            <a:off x="1199455" y="4386296"/>
            <a:ext cx="2664297" cy="992177"/>
          </a:xfrm>
          <a:prstGeom prst="rect">
            <a:avLst/>
          </a:prstGeom>
          <a:solidFill>
            <a:srgbClr val="FF9900"/>
          </a:solid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r>
              <a:rPr lang="es-MX" sz="1800" dirty="0">
                <a:latin typeface="Calibri Light" panose="020F0302020204030204" pitchFamily="34" charset="0"/>
                <a:ea typeface="Calibri" charset="0"/>
                <a:cs typeface="Calibri" charset="0"/>
              </a:rPr>
              <a:t>2. La restrictividade comercial de la medida, y</a:t>
            </a:r>
          </a:p>
        </p:txBody>
      </p:sp>
    </p:spTree>
    <p:extLst>
      <p:ext uri="{BB962C8B-B14F-4D97-AF65-F5344CB8AC3E}">
        <p14:creationId xmlns:p14="http://schemas.microsoft.com/office/powerpoint/2010/main" val="1824255047"/>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839190" y="852905"/>
            <a:ext cx="8649198" cy="5840541"/>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endParaRPr lang="es-ES" dirty="0">
              <a:solidFill>
                <a:srgbClr val="000000"/>
              </a:solidFill>
              <a:latin typeface="Calibri Light" panose="020F0302020204030204" pitchFamily="34" charset="0"/>
            </a:endParaRPr>
          </a:p>
        </p:txBody>
      </p:sp>
      <p:sp>
        <p:nvSpPr>
          <p:cNvPr id="7" name="Rectángulo 6"/>
          <p:cNvSpPr/>
          <p:nvPr/>
        </p:nvSpPr>
        <p:spPr>
          <a:xfrm>
            <a:off x="3810000" y="2151729"/>
            <a:ext cx="4572000" cy="2554545"/>
          </a:xfrm>
          <a:prstGeom prst="rect">
            <a:avLst/>
          </a:prstGeom>
        </p:spPr>
        <p:txBody>
          <a:bodyPr>
            <a:spAutoFit/>
          </a:bodyPr>
          <a:lstStyle/>
          <a:p>
            <a:r>
              <a:rPr lang="es-ES_tradnl" sz="3200" dirty="0">
                <a:latin typeface="Calibri Light" panose="020F0302020204030204" pitchFamily="34" charset="0"/>
              </a:rPr>
              <a:t>no todas las instituciones transnacionales con actividades de </a:t>
            </a:r>
            <a:r>
              <a:rPr lang="es-ES_tradnl" sz="3200" dirty="0" err="1">
                <a:latin typeface="Calibri Light" panose="020F0302020204030204" pitchFamily="34" charset="0"/>
              </a:rPr>
              <a:t>normalización</a:t>
            </a:r>
            <a:r>
              <a:rPr lang="es-ES_tradnl" sz="3200" dirty="0">
                <a:latin typeface="Calibri Light" panose="020F0302020204030204" pitchFamily="34" charset="0"/>
              </a:rPr>
              <a:t> son "internacionales" </a:t>
            </a:r>
            <a:endParaRPr lang="es-ES_tradnl" dirty="0">
              <a:latin typeface="Calibri Light" panose="020F0302020204030204" pitchFamily="34" charset="0"/>
            </a:endParaRPr>
          </a:p>
        </p:txBody>
      </p:sp>
      <p:graphicFrame>
        <p:nvGraphicFramePr>
          <p:cNvPr id="12" name="Diagram 42"/>
          <p:cNvGraphicFramePr/>
          <p:nvPr>
            <p:extLst>
              <p:ext uri="{D42A27DB-BD31-4B8C-83A1-F6EECF244321}">
                <p14:modId xmlns:p14="http://schemas.microsoft.com/office/powerpoint/2010/main" val="3277819081"/>
              </p:ext>
            </p:extLst>
          </p:nvPr>
        </p:nvGraphicFramePr>
        <p:xfrm>
          <a:off x="1199456" y="332656"/>
          <a:ext cx="9649072" cy="6048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1 Título"/>
          <p:cNvSpPr txBox="1">
            <a:spLocks/>
          </p:cNvSpPr>
          <p:nvPr/>
        </p:nvSpPr>
        <p:spPr>
          <a:xfrm>
            <a:off x="168519" y="648707"/>
            <a:ext cx="886921" cy="5300574"/>
          </a:xfrm>
          <a:prstGeom prst="rect">
            <a:avLst/>
          </a:prstGeom>
        </p:spPr>
        <p:txBody>
          <a:bodyPr vert="vert270"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marL="0" lvl="1" algn="l"/>
            <a:r>
              <a:rPr lang="es-ES" sz="2800" b="1" dirty="0">
                <a:solidFill>
                  <a:srgbClr val="C00000"/>
                </a:solidFill>
                <a:latin typeface="Calibri Light" panose="020F0302020204030204" pitchFamily="34" charset="0"/>
                <a:cs typeface="Adobe Caslon Pro"/>
              </a:rPr>
              <a:t>No crear obstáculos innecesarios al comercio (art. 2.2</a:t>
            </a:r>
            <a:r>
              <a:rPr lang="es-ES" sz="2800" b="1" dirty="0" smtClean="0">
                <a:solidFill>
                  <a:srgbClr val="C00000"/>
                </a:solidFill>
                <a:latin typeface="Calibri Light" panose="020F0302020204030204" pitchFamily="34" charset="0"/>
                <a:cs typeface="Adobe Caslon Pro"/>
              </a:rPr>
              <a:t>)</a:t>
            </a:r>
            <a:endParaRPr lang="es-ES" sz="2800" b="1" dirty="0">
              <a:solidFill>
                <a:srgbClr val="C00000"/>
              </a:solidFill>
              <a:latin typeface="Calibri Light" panose="020F0302020204030204" pitchFamily="34" charset="0"/>
              <a:cs typeface="Adobe Caslon Pro"/>
            </a:endParaRPr>
          </a:p>
        </p:txBody>
      </p:sp>
    </p:spTree>
    <p:extLst>
      <p:ext uri="{BB962C8B-B14F-4D97-AF65-F5344CB8AC3E}">
        <p14:creationId xmlns:p14="http://schemas.microsoft.com/office/powerpoint/2010/main" val="489972437"/>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767408" y="347664"/>
            <a:ext cx="7632848" cy="576064"/>
          </a:xfrm>
        </p:spPr>
        <p:txBody>
          <a:bodyPr>
            <a:noAutofit/>
          </a:bodyPr>
          <a:lstStyle/>
          <a:p>
            <a:pPr fontAlgn="base">
              <a:spcAft>
                <a:spcPct val="0"/>
              </a:spcAft>
            </a:pPr>
            <a:r>
              <a:rPr lang="es-MX" sz="2600" b="1" dirty="0" smtClean="0">
                <a:solidFill>
                  <a:srgbClr val="C00000"/>
                </a:solidFill>
                <a:latin typeface="Calibri Light" panose="020F0302020204030204" pitchFamily="34" charset="0"/>
                <a:ea typeface="+mn-ea"/>
                <a:cs typeface="Adobe Caslon Pro"/>
                <a:sym typeface="Gill Sans" charset="0"/>
              </a:rPr>
              <a:t>Uso de Normas  Intern</a:t>
            </a:r>
            <a:r>
              <a:rPr lang="es-ES" sz="2600" b="1" dirty="0" err="1" smtClean="0">
                <a:solidFill>
                  <a:srgbClr val="C00000"/>
                </a:solidFill>
                <a:latin typeface="Calibri Light" panose="020F0302020204030204" pitchFamily="34" charset="0"/>
                <a:ea typeface="+mn-ea"/>
                <a:cs typeface="Adobe Caslon Pro"/>
                <a:sym typeface="Gill Sans" charset="0"/>
              </a:rPr>
              <a:t>acionales</a:t>
            </a:r>
            <a:r>
              <a:rPr lang="es-ES" sz="2600" b="1" dirty="0" smtClean="0">
                <a:solidFill>
                  <a:srgbClr val="C00000"/>
                </a:solidFill>
                <a:latin typeface="Calibri Light" panose="020F0302020204030204" pitchFamily="34" charset="0"/>
                <a:ea typeface="+mn-ea"/>
                <a:cs typeface="Adobe Caslon Pro"/>
                <a:sym typeface="Gill Sans" charset="0"/>
              </a:rPr>
              <a:t> Pertinentes (NIP) (2.4, 2.5)</a:t>
            </a:r>
            <a:endParaRPr lang="es-MX" sz="2600" b="1" dirty="0">
              <a:solidFill>
                <a:srgbClr val="C00000"/>
              </a:solidFill>
              <a:latin typeface="Calibri Light" panose="020F0302020204030204" pitchFamily="34" charset="0"/>
              <a:ea typeface="+mn-ea"/>
              <a:cs typeface="Adobe Caslon Pro"/>
              <a:sym typeface="Gill Sans" charset="0"/>
            </a:endParaRP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055688" y="852905"/>
            <a:ext cx="10080872" cy="5840541"/>
          </a:xfrm>
          <a:prstGeom prst="rect">
            <a:avLst/>
          </a:prstGeom>
        </p:spPr>
        <p:txBody>
          <a:bodyPr>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es-ES" dirty="0">
              <a:solidFill>
                <a:srgbClr val="000000"/>
              </a:solidFill>
              <a:latin typeface="Calibri Light" panose="020F0302020204030204" pitchFamily="34" charset="0"/>
              <a:ea typeface="Calibri" charset="0"/>
              <a:cs typeface="Calibri" charset="0"/>
            </a:endParaRPr>
          </a:p>
          <a:p>
            <a:pPr>
              <a:buFont typeface="Wingdings" charset="2"/>
              <a:buChar char="Ø"/>
            </a:pPr>
            <a:r>
              <a:rPr lang="es-ES" sz="2600" dirty="0" smtClean="0">
                <a:latin typeface="Calibri Light" panose="020F0302020204030204" pitchFamily="34" charset="0"/>
                <a:ea typeface="Calibri" charset="0"/>
                <a:cs typeface="Calibri" charset="0"/>
              </a:rPr>
              <a:t> Armonización - uso de normas internacionales</a:t>
            </a:r>
          </a:p>
          <a:p>
            <a:pPr marL="627063" indent="-488950">
              <a:buFont typeface="Arial" charset="0"/>
              <a:buChar char="•"/>
            </a:pPr>
            <a:r>
              <a:rPr lang="es-ES" dirty="0" smtClean="0">
                <a:latin typeface="Calibri Light" panose="020F0302020204030204" pitchFamily="34" charset="0"/>
                <a:ea typeface="Calibri" charset="0"/>
                <a:cs typeface="Calibri" charset="0"/>
              </a:rPr>
              <a:t>Art. 2.4: </a:t>
            </a:r>
            <a:r>
              <a:rPr lang="es-ES" dirty="0">
                <a:latin typeface="Calibri Light" panose="020F0302020204030204" pitchFamily="34" charset="0"/>
                <a:ea typeface="Calibri" charset="0"/>
                <a:cs typeface="Calibri" charset="0"/>
              </a:rPr>
              <a:t>los Miembros </a:t>
            </a:r>
            <a:r>
              <a:rPr lang="es-ES" dirty="0" smtClean="0">
                <a:latin typeface="Calibri Light" panose="020F0302020204030204" pitchFamily="34" charset="0"/>
                <a:ea typeface="Calibri" charset="0"/>
                <a:cs typeface="Calibri" charset="0"/>
              </a:rPr>
              <a:t>utilizarán normas </a:t>
            </a:r>
            <a:r>
              <a:rPr lang="es-ES" dirty="0">
                <a:latin typeface="Calibri Light" panose="020F0302020204030204" pitchFamily="34" charset="0"/>
                <a:ea typeface="Calibri" charset="0"/>
                <a:cs typeface="Calibri" charset="0"/>
              </a:rPr>
              <a:t>internacionales, o sus elementos pertinentes, como base de sus reglamentos </a:t>
            </a:r>
            <a:r>
              <a:rPr lang="es-ES" dirty="0" smtClean="0">
                <a:latin typeface="Calibri Light" panose="020F0302020204030204" pitchFamily="34" charset="0"/>
                <a:ea typeface="Calibri" charset="0"/>
                <a:cs typeface="Calibri" charset="0"/>
              </a:rPr>
              <a:t>técnicos (RT).</a:t>
            </a:r>
          </a:p>
          <a:p>
            <a:pPr marL="138113" indent="0">
              <a:buNone/>
            </a:pPr>
            <a:endParaRPr lang="es-ES" sz="3400" dirty="0" smtClean="0">
              <a:latin typeface="Calibri Light" panose="020F0302020204030204" pitchFamily="34" charset="0"/>
              <a:ea typeface="Calibri" charset="0"/>
              <a:cs typeface="Calibri" charset="0"/>
            </a:endParaRPr>
          </a:p>
          <a:p>
            <a:pPr>
              <a:buFont typeface="Wingdings" charset="2"/>
              <a:buChar char="Ø"/>
            </a:pPr>
            <a:r>
              <a:rPr lang="es-ES" sz="2600" dirty="0" smtClean="0">
                <a:solidFill>
                  <a:srgbClr val="000000"/>
                </a:solidFill>
                <a:latin typeface="Calibri Light" panose="020F0302020204030204" pitchFamily="34" charset="0"/>
                <a:ea typeface="Calibri" charset="0"/>
                <a:cs typeface="Calibri" charset="0"/>
              </a:rPr>
              <a:t> Importancia </a:t>
            </a:r>
            <a:endParaRPr lang="es-ES" sz="2600" dirty="0">
              <a:solidFill>
                <a:srgbClr val="000000"/>
              </a:solidFill>
              <a:latin typeface="Calibri Light" panose="020F0302020204030204" pitchFamily="34" charset="0"/>
              <a:ea typeface="Calibri" charset="0"/>
              <a:cs typeface="Calibri" charset="0"/>
            </a:endParaRPr>
          </a:p>
          <a:p>
            <a:pPr marL="582930" indent="-457200"/>
            <a:r>
              <a:rPr lang="es-ES" dirty="0">
                <a:solidFill>
                  <a:srgbClr val="000000"/>
                </a:solidFill>
                <a:latin typeface="Calibri Light" panose="020F0302020204030204" pitchFamily="34" charset="0"/>
                <a:ea typeface="Calibri" charset="0"/>
                <a:cs typeface="Calibri" charset="0"/>
              </a:rPr>
              <a:t>S</a:t>
            </a:r>
            <a:r>
              <a:rPr lang="es-ES" dirty="0">
                <a:latin typeface="Calibri Light" panose="020F0302020204030204" pitchFamily="34" charset="0"/>
                <a:ea typeface="Calibri" charset="0"/>
                <a:cs typeface="Calibri" charset="0"/>
              </a:rPr>
              <a:t>e presume, a reserva de </a:t>
            </a:r>
            <a:r>
              <a:rPr lang="es-ES" dirty="0" err="1">
                <a:latin typeface="Calibri Light" panose="020F0302020204030204" pitchFamily="34" charset="0"/>
                <a:ea typeface="Calibri" charset="0"/>
                <a:cs typeface="Calibri" charset="0"/>
              </a:rPr>
              <a:t>impugnación</a:t>
            </a:r>
            <a:r>
              <a:rPr lang="es-ES" dirty="0">
                <a:latin typeface="Calibri Light" panose="020F0302020204030204" pitchFamily="34" charset="0"/>
                <a:ea typeface="Calibri" charset="0"/>
                <a:cs typeface="Calibri" charset="0"/>
              </a:rPr>
              <a:t>, que los RT que </a:t>
            </a:r>
            <a:r>
              <a:rPr lang="es-ES" dirty="0" err="1">
                <a:latin typeface="Calibri Light" panose="020F0302020204030204" pitchFamily="34" charset="0"/>
                <a:ea typeface="Calibri" charset="0"/>
                <a:cs typeface="Calibri" charset="0"/>
              </a:rPr>
              <a:t>estén</a:t>
            </a:r>
            <a:r>
              <a:rPr lang="es-ES" dirty="0">
                <a:latin typeface="Calibri Light" panose="020F0302020204030204" pitchFamily="34" charset="0"/>
                <a:ea typeface="Calibri" charset="0"/>
                <a:cs typeface="Calibri" charset="0"/>
              </a:rPr>
              <a:t> en </a:t>
            </a:r>
            <a:r>
              <a:rPr lang="es-ES" i="1" dirty="0">
                <a:latin typeface="Calibri Light" panose="020F0302020204030204" pitchFamily="34" charset="0"/>
                <a:ea typeface="Calibri" charset="0"/>
                <a:cs typeface="Calibri" charset="0"/>
              </a:rPr>
              <a:t>conformidad</a:t>
            </a:r>
            <a:r>
              <a:rPr lang="es-ES" dirty="0">
                <a:latin typeface="Calibri Light" panose="020F0302020204030204" pitchFamily="34" charset="0"/>
                <a:ea typeface="Calibri" charset="0"/>
                <a:cs typeface="Calibri" charset="0"/>
              </a:rPr>
              <a:t> con las NIP no crean </a:t>
            </a:r>
            <a:r>
              <a:rPr lang="es-ES" dirty="0" err="1">
                <a:latin typeface="Calibri Light" panose="020F0302020204030204" pitchFamily="34" charset="0"/>
                <a:ea typeface="Calibri" charset="0"/>
                <a:cs typeface="Calibri" charset="0"/>
              </a:rPr>
              <a:t>obstáculos</a:t>
            </a:r>
            <a:r>
              <a:rPr lang="es-ES" dirty="0">
                <a:latin typeface="Calibri Light" panose="020F0302020204030204" pitchFamily="34" charset="0"/>
                <a:ea typeface="Calibri" charset="0"/>
                <a:cs typeface="Calibri" charset="0"/>
              </a:rPr>
              <a:t> innecesarios al comercio internacional (</a:t>
            </a:r>
            <a:r>
              <a:rPr lang="es-ES" dirty="0" smtClean="0">
                <a:latin typeface="Calibri Light" panose="020F0302020204030204" pitchFamily="34" charset="0"/>
                <a:ea typeface="Calibri" charset="0"/>
                <a:cs typeface="Calibri" charset="0"/>
              </a:rPr>
              <a:t>art. 2.5). </a:t>
            </a:r>
          </a:p>
          <a:p>
            <a:pPr>
              <a:buFont typeface="Wingdings" charset="2"/>
              <a:buChar char="Ø"/>
            </a:pPr>
            <a:endParaRPr lang="es-ES" sz="3600" dirty="0">
              <a:latin typeface="Calibri Light" panose="020F0302020204030204" pitchFamily="34" charset="0"/>
              <a:ea typeface="Calibri" charset="0"/>
              <a:cs typeface="Calibri" charset="0"/>
            </a:endParaRPr>
          </a:p>
          <a:p>
            <a:pPr>
              <a:buFont typeface="Wingdings" charset="2"/>
              <a:buChar char="Ø"/>
            </a:pPr>
            <a:r>
              <a:rPr lang="es-ES" sz="2600" dirty="0" smtClean="0">
                <a:latin typeface="Calibri Light" panose="020F0302020204030204" pitchFamily="34" charset="0"/>
                <a:ea typeface="Calibri" charset="0"/>
                <a:cs typeface="Calibri" charset="0"/>
              </a:rPr>
              <a:t> Excepciones al uso </a:t>
            </a:r>
            <a:endParaRPr lang="es-ES" sz="2600" dirty="0">
              <a:solidFill>
                <a:srgbClr val="000000"/>
              </a:solidFill>
              <a:latin typeface="Calibri Light" panose="020F0302020204030204" pitchFamily="34" charset="0"/>
              <a:ea typeface="Calibri" charset="0"/>
              <a:cs typeface="Calibri" charset="0"/>
            </a:endParaRPr>
          </a:p>
          <a:p>
            <a:pPr marL="582930" indent="-457200"/>
            <a:r>
              <a:rPr lang="es-ES" dirty="0" smtClean="0">
                <a:solidFill>
                  <a:srgbClr val="000000"/>
                </a:solidFill>
                <a:latin typeface="Calibri Light" panose="020F0302020204030204" pitchFamily="34" charset="0"/>
                <a:ea typeface="Calibri" charset="0"/>
                <a:cs typeface="Calibri" charset="0"/>
              </a:rPr>
              <a:t>Si las normas internacionales son </a:t>
            </a:r>
            <a:r>
              <a:rPr lang="es-ES" dirty="0">
                <a:latin typeface="Calibri Light" panose="020F0302020204030204" pitchFamily="34" charset="0"/>
                <a:ea typeface="Calibri" charset="0"/>
                <a:cs typeface="Calibri" charset="0"/>
              </a:rPr>
              <a:t>un medio ineficaz o inapropiado para el logro de los objetivos legítimos </a:t>
            </a:r>
            <a:r>
              <a:rPr lang="es-ES" dirty="0" smtClean="0">
                <a:latin typeface="Calibri Light" panose="020F0302020204030204" pitchFamily="34" charset="0"/>
                <a:ea typeface="Calibri" charset="0"/>
                <a:cs typeface="Calibri" charset="0"/>
              </a:rPr>
              <a:t>perseguidos</a:t>
            </a:r>
            <a:r>
              <a:rPr lang="es-ES" dirty="0" smtClean="0">
                <a:solidFill>
                  <a:srgbClr val="000000"/>
                </a:solidFill>
                <a:latin typeface="Calibri Light" panose="020F0302020204030204" pitchFamily="34" charset="0"/>
                <a:ea typeface="Calibri" charset="0"/>
                <a:cs typeface="Calibri" charset="0"/>
              </a:rPr>
              <a:t>. </a:t>
            </a:r>
            <a:endParaRPr lang="es-ES" dirty="0">
              <a:solidFill>
                <a:srgbClr val="000000"/>
              </a:solidFill>
              <a:latin typeface="Calibri Light" panose="020F0302020204030204" pitchFamily="34" charset="0"/>
              <a:ea typeface="Calibri" charset="0"/>
              <a:cs typeface="Calibri" charset="0"/>
            </a:endParaRPr>
          </a:p>
          <a:p>
            <a:pPr>
              <a:buFont typeface="Arial" charset="0"/>
              <a:buChar char="•"/>
            </a:pPr>
            <a:endParaRPr lang="es-ES" dirty="0">
              <a:latin typeface="Calibri Light" panose="020F0302020204030204" pitchFamily="34" charset="0"/>
              <a:ea typeface="Calibri" charset="0"/>
              <a:cs typeface="Calibri" charset="0"/>
            </a:endParaRPr>
          </a:p>
        </p:txBody>
      </p:sp>
    </p:spTree>
    <p:extLst>
      <p:ext uri="{BB962C8B-B14F-4D97-AF65-F5344CB8AC3E}">
        <p14:creationId xmlns:p14="http://schemas.microsoft.com/office/powerpoint/2010/main" val="1250393329"/>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767408" y="347664"/>
            <a:ext cx="7632848" cy="576064"/>
          </a:xfrm>
        </p:spPr>
        <p:txBody>
          <a:bodyPr>
            <a:noAutofit/>
          </a:bodyPr>
          <a:lstStyle/>
          <a:p>
            <a:pPr fontAlgn="base">
              <a:spcAft>
                <a:spcPct val="0"/>
              </a:spcAft>
            </a:pPr>
            <a:r>
              <a:rPr lang="es-MX" sz="2600" b="1" dirty="0" smtClean="0">
                <a:solidFill>
                  <a:srgbClr val="C00000"/>
                </a:solidFill>
                <a:latin typeface="Calibri Light" panose="020F0302020204030204" pitchFamily="34" charset="0"/>
                <a:ea typeface="+mn-ea"/>
                <a:cs typeface="Adobe Caslon Pro"/>
                <a:sym typeface="Gill Sans" charset="0"/>
              </a:rPr>
              <a:t>Uso de Normas  Intern</a:t>
            </a:r>
            <a:r>
              <a:rPr lang="es-ES" sz="2600" b="1" dirty="0" err="1" smtClean="0">
                <a:solidFill>
                  <a:srgbClr val="C00000"/>
                </a:solidFill>
                <a:latin typeface="Calibri Light" panose="020F0302020204030204" pitchFamily="34" charset="0"/>
                <a:ea typeface="+mn-ea"/>
                <a:cs typeface="Adobe Caslon Pro"/>
                <a:sym typeface="Gill Sans" charset="0"/>
              </a:rPr>
              <a:t>acionales</a:t>
            </a:r>
            <a:r>
              <a:rPr lang="es-ES" sz="2600" b="1" dirty="0" smtClean="0">
                <a:solidFill>
                  <a:srgbClr val="C00000"/>
                </a:solidFill>
                <a:latin typeface="Calibri Light" panose="020F0302020204030204" pitchFamily="34" charset="0"/>
                <a:ea typeface="+mn-ea"/>
                <a:cs typeface="Adobe Caslon Pro"/>
                <a:sym typeface="Gill Sans" charset="0"/>
              </a:rPr>
              <a:t> Pertinentes (2.4, 2.5)</a:t>
            </a:r>
            <a:endParaRPr lang="es-MX" sz="2600" b="1" dirty="0">
              <a:solidFill>
                <a:srgbClr val="C00000"/>
              </a:solidFill>
              <a:latin typeface="Calibri Light" panose="020F0302020204030204" pitchFamily="34" charset="0"/>
              <a:ea typeface="+mn-ea"/>
              <a:cs typeface="Adobe Caslon Pro"/>
              <a:sym typeface="Gill Sans" charset="0"/>
            </a:endParaRP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055688" y="852905"/>
            <a:ext cx="10008864" cy="5840541"/>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es-ES" dirty="0">
              <a:solidFill>
                <a:srgbClr val="000000"/>
              </a:solidFill>
              <a:latin typeface="Calibri Light" panose="020F0302020204030204" pitchFamily="34" charset="0"/>
              <a:ea typeface="Calibri" charset="0"/>
              <a:cs typeface="Calibri" charset="0"/>
            </a:endParaRPr>
          </a:p>
          <a:p>
            <a:pPr marL="0" indent="0">
              <a:buNone/>
            </a:pPr>
            <a:r>
              <a:rPr lang="es-ES" sz="2800" dirty="0" smtClean="0">
                <a:latin typeface="Calibri Light" panose="020F0302020204030204" pitchFamily="34" charset="0"/>
                <a:ea typeface="Calibri" charset="0"/>
                <a:cs typeface="Calibri" charset="0"/>
              </a:rPr>
              <a:t>Análisis de 3 pasos de la compatibilidad con el art. 2.4: </a:t>
            </a:r>
          </a:p>
          <a:p>
            <a:pPr marL="627063" indent="-488950">
              <a:buFont typeface="Arial" charset="0"/>
              <a:buChar char="•"/>
            </a:pPr>
            <a:endParaRPr lang="es-ES" dirty="0" smtClean="0">
              <a:latin typeface="Calibri Light" panose="020F0302020204030204" pitchFamily="34" charset="0"/>
              <a:ea typeface="Calibri" charset="0"/>
              <a:cs typeface="Calibri" charset="0"/>
            </a:endParaRPr>
          </a:p>
          <a:p>
            <a:pPr marL="652463" indent="-514350">
              <a:buFont typeface="+mj-lt"/>
              <a:buAutoNum type="arabicPeriod"/>
            </a:pPr>
            <a:r>
              <a:rPr lang="es-ES" sz="2800" dirty="0" smtClean="0">
                <a:latin typeface="Calibri Light" panose="020F0302020204030204" pitchFamily="34" charset="0"/>
                <a:ea typeface="Calibri" charset="0"/>
                <a:cs typeface="Calibri" charset="0"/>
              </a:rPr>
              <a:t>Si existe una “norma internacional pertinente” (NIP)</a:t>
            </a:r>
          </a:p>
          <a:p>
            <a:pPr marL="901383" lvl="1" indent="-488950">
              <a:buFont typeface="Arial" charset="0"/>
              <a:buChar char="•"/>
            </a:pPr>
            <a:r>
              <a:rPr lang="es-ES" dirty="0" smtClean="0">
                <a:latin typeface="Calibri Light" panose="020F0302020204030204" pitchFamily="34" charset="0"/>
                <a:ea typeface="Calibri" charset="0"/>
                <a:cs typeface="Calibri" charset="0"/>
              </a:rPr>
              <a:t>Cuándo una norma es una norma internacional (definición)</a:t>
            </a:r>
          </a:p>
          <a:p>
            <a:pPr marL="901383" lvl="1" indent="-488950">
              <a:buFont typeface="Arial" charset="0"/>
              <a:buChar char="•"/>
            </a:pPr>
            <a:r>
              <a:rPr lang="es-ES" dirty="0" smtClean="0">
                <a:latin typeface="Calibri Light" panose="020F0302020204030204" pitchFamily="34" charset="0"/>
                <a:ea typeface="Calibri" charset="0"/>
                <a:cs typeface="Calibri" charset="0"/>
              </a:rPr>
              <a:t>Qué es un organismo internacional de normalización (organismo)</a:t>
            </a:r>
          </a:p>
          <a:p>
            <a:pPr marL="901383" lvl="1" indent="-488950">
              <a:buFont typeface="Arial" charset="0"/>
              <a:buChar char="•"/>
            </a:pPr>
            <a:r>
              <a:rPr lang="es-ES" dirty="0" smtClean="0">
                <a:latin typeface="Calibri Light" panose="020F0302020204030204" pitchFamily="34" charset="0"/>
                <a:ea typeface="Calibri" charset="0"/>
                <a:cs typeface="Calibri" charset="0"/>
              </a:rPr>
              <a:t>Cuándo una norma es pertinente</a:t>
            </a:r>
          </a:p>
          <a:p>
            <a:pPr marL="901383" lvl="1" indent="-488950">
              <a:buFont typeface="Arial" charset="0"/>
              <a:buChar char="•"/>
            </a:pPr>
            <a:r>
              <a:rPr lang="es-ES" dirty="0" smtClean="0">
                <a:latin typeface="Calibri Light" panose="020F0302020204030204" pitchFamily="34" charset="0"/>
                <a:ea typeface="Calibri" charset="0"/>
                <a:cs typeface="Calibri" charset="0"/>
              </a:rPr>
              <a:t>Cómo se debe adoptar una norma internacional</a:t>
            </a:r>
          </a:p>
          <a:p>
            <a:pPr marL="652463" indent="-514350">
              <a:buFont typeface="+mj-lt"/>
              <a:buAutoNum type="arabicPeriod"/>
            </a:pPr>
            <a:r>
              <a:rPr lang="es-ES" sz="2800" dirty="0" smtClean="0">
                <a:latin typeface="Calibri Light" panose="020F0302020204030204" pitchFamily="34" charset="0"/>
                <a:ea typeface="Calibri" charset="0"/>
                <a:cs typeface="Calibri" charset="0"/>
              </a:rPr>
              <a:t>Si la NIP es usada como base</a:t>
            </a:r>
          </a:p>
          <a:p>
            <a:pPr marL="935038" lvl="1" indent="-488950">
              <a:buFont typeface="Arial" charset="0"/>
              <a:buChar char="•"/>
            </a:pPr>
            <a:r>
              <a:rPr lang="es-ES" dirty="0">
                <a:latin typeface="Calibri Light" panose="020F0302020204030204" pitchFamily="34" charset="0"/>
                <a:ea typeface="Calibri" charset="0"/>
                <a:cs typeface="Calibri" charset="0"/>
              </a:rPr>
              <a:t>Cómo se debe adoptar una norma internacional</a:t>
            </a:r>
          </a:p>
          <a:p>
            <a:pPr marL="412433" lvl="1" indent="0">
              <a:buNone/>
            </a:pPr>
            <a:endParaRPr lang="es-ES" dirty="0" smtClean="0">
              <a:latin typeface="Calibri Light" panose="020F0302020204030204" pitchFamily="34" charset="0"/>
              <a:ea typeface="Calibri" charset="0"/>
              <a:cs typeface="Calibri" charset="0"/>
            </a:endParaRPr>
          </a:p>
          <a:p>
            <a:pPr marL="652463" indent="-514350">
              <a:buFont typeface="+mj-lt"/>
              <a:buAutoNum type="arabicPeriod"/>
            </a:pPr>
            <a:r>
              <a:rPr lang="es-ES" sz="2800" dirty="0" smtClean="0">
                <a:latin typeface="Calibri Light" panose="020F0302020204030204" pitchFamily="34" charset="0"/>
                <a:ea typeface="Calibri" charset="0"/>
                <a:cs typeface="Calibri" charset="0"/>
              </a:rPr>
              <a:t>Si la NIP es un medio apropiado y eficaz</a:t>
            </a:r>
          </a:p>
          <a:p>
            <a:pPr>
              <a:buFont typeface="Arial" charset="0"/>
              <a:buChar char="•"/>
            </a:pPr>
            <a:endParaRPr lang="es-ES" dirty="0">
              <a:latin typeface="Calibri Light" panose="020F0302020204030204" pitchFamily="34" charset="0"/>
              <a:ea typeface="Calibri" charset="0"/>
              <a:cs typeface="Calibri" charset="0"/>
            </a:endParaRPr>
          </a:p>
        </p:txBody>
      </p:sp>
    </p:spTree>
    <p:extLst>
      <p:ext uri="{BB962C8B-B14F-4D97-AF65-F5344CB8AC3E}">
        <p14:creationId xmlns:p14="http://schemas.microsoft.com/office/powerpoint/2010/main" val="28930039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767408" y="347664"/>
            <a:ext cx="7272808" cy="576064"/>
          </a:xfrm>
        </p:spPr>
        <p:txBody>
          <a:bodyPr>
            <a:noAutofit/>
          </a:bodyPr>
          <a:lstStyle/>
          <a:p>
            <a:pPr fontAlgn="base">
              <a:spcAft>
                <a:spcPct val="0"/>
              </a:spcAft>
            </a:pPr>
            <a:r>
              <a:rPr lang="es-MX" sz="2600" b="1" dirty="0" smtClean="0">
                <a:solidFill>
                  <a:srgbClr val="C00000"/>
                </a:solidFill>
                <a:latin typeface="Calibri Light" panose="020F0302020204030204" pitchFamily="34" charset="0"/>
                <a:ea typeface="+mn-ea"/>
                <a:cs typeface="Adobe Caslon Pro"/>
                <a:sym typeface="Gill Sans" charset="0"/>
              </a:rPr>
              <a:t>Uso de Normas  Intern</a:t>
            </a:r>
            <a:r>
              <a:rPr lang="es-ES" sz="2600" b="1" dirty="0" err="1" smtClean="0">
                <a:solidFill>
                  <a:srgbClr val="C00000"/>
                </a:solidFill>
                <a:latin typeface="Calibri Light" panose="020F0302020204030204" pitchFamily="34" charset="0"/>
                <a:ea typeface="+mn-ea"/>
                <a:cs typeface="Adobe Caslon Pro"/>
                <a:sym typeface="Gill Sans" charset="0"/>
              </a:rPr>
              <a:t>acionales</a:t>
            </a:r>
            <a:r>
              <a:rPr lang="es-ES" sz="2600" b="1" dirty="0" smtClean="0">
                <a:solidFill>
                  <a:srgbClr val="C00000"/>
                </a:solidFill>
                <a:latin typeface="Calibri Light" panose="020F0302020204030204" pitchFamily="34" charset="0"/>
                <a:ea typeface="+mn-ea"/>
                <a:cs typeface="Adobe Caslon Pro"/>
                <a:sym typeface="Gill Sans" charset="0"/>
              </a:rPr>
              <a:t> Pertinentes (2.4, 2.5)</a:t>
            </a:r>
            <a:endParaRPr lang="es-MX" sz="2600" b="1" dirty="0">
              <a:solidFill>
                <a:srgbClr val="C00000"/>
              </a:solidFill>
              <a:latin typeface="Calibri Light" panose="020F0302020204030204" pitchFamily="34" charset="0"/>
              <a:ea typeface="+mn-ea"/>
              <a:cs typeface="Adobe Caslon Pro"/>
              <a:sym typeface="Gill Sans" charset="0"/>
            </a:endParaRP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559496" y="764705"/>
            <a:ext cx="9289032" cy="5928742"/>
          </a:xfrm>
          <a:prstGeom prst="rect">
            <a:avLst/>
          </a:prstGeom>
        </p:spPr>
        <p:txBody>
          <a:bodyPr>
            <a:normAutofit fontScale="250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nSpc>
                <a:spcPct val="120000"/>
              </a:lnSpc>
              <a:spcBef>
                <a:spcPts val="0"/>
              </a:spcBef>
              <a:spcAft>
                <a:spcPts val="0"/>
              </a:spcAft>
              <a:buNone/>
            </a:pPr>
            <a:r>
              <a:rPr lang="es-ES" sz="10400" dirty="0" smtClean="0">
                <a:latin typeface="Calibri Light" panose="020F0302020204030204" pitchFamily="34" charset="0"/>
                <a:ea typeface="Calibri" charset="0"/>
                <a:cs typeface="Calibri" charset="0"/>
              </a:rPr>
              <a:t> </a:t>
            </a:r>
          </a:p>
          <a:p>
            <a:pPr marL="711200" indent="-711200">
              <a:lnSpc>
                <a:spcPct val="120000"/>
              </a:lnSpc>
              <a:spcBef>
                <a:spcPts val="0"/>
              </a:spcBef>
              <a:spcAft>
                <a:spcPts val="0"/>
              </a:spcAft>
              <a:buFont typeface="+mj-lt"/>
              <a:buAutoNum type="arabicPeriod"/>
            </a:pPr>
            <a:r>
              <a:rPr lang="es-ES" sz="11200" dirty="0" smtClean="0">
                <a:latin typeface="Calibri Light" panose="020F0302020204030204" pitchFamily="34" charset="0"/>
                <a:ea typeface="Calibri" charset="0"/>
                <a:cs typeface="Calibri" charset="0"/>
              </a:rPr>
              <a:t>Si </a:t>
            </a:r>
            <a:r>
              <a:rPr lang="es-ES" sz="11200" dirty="0">
                <a:latin typeface="Calibri Light" panose="020F0302020204030204" pitchFamily="34" charset="0"/>
                <a:ea typeface="Calibri" charset="0"/>
                <a:cs typeface="Calibri" charset="0"/>
              </a:rPr>
              <a:t>existe una “norma internacional pertinente” (NIP)</a:t>
            </a:r>
          </a:p>
          <a:p>
            <a:pPr marL="0" indent="0">
              <a:lnSpc>
                <a:spcPct val="120000"/>
              </a:lnSpc>
              <a:spcBef>
                <a:spcPts val="0"/>
              </a:spcBef>
              <a:spcAft>
                <a:spcPts val="0"/>
              </a:spcAft>
              <a:buNone/>
            </a:pPr>
            <a:endParaRPr lang="es-ES" sz="10400" dirty="0" smtClean="0">
              <a:solidFill>
                <a:srgbClr val="000000"/>
              </a:solidFill>
              <a:latin typeface="Calibri Light" panose="020F0302020204030204" pitchFamily="34" charset="0"/>
              <a:ea typeface="Calibri" charset="0"/>
              <a:cs typeface="Calibri" charset="0"/>
            </a:endParaRPr>
          </a:p>
          <a:p>
            <a:pPr>
              <a:lnSpc>
                <a:spcPct val="120000"/>
              </a:lnSpc>
              <a:spcBef>
                <a:spcPts val="0"/>
              </a:spcBef>
              <a:spcAft>
                <a:spcPts val="0"/>
              </a:spcAft>
              <a:buFont typeface="Wingdings" charset="2"/>
              <a:buChar char="Ø"/>
            </a:pPr>
            <a:r>
              <a:rPr lang="es-ES" sz="9600" dirty="0" smtClean="0">
                <a:solidFill>
                  <a:srgbClr val="000000"/>
                </a:solidFill>
                <a:latin typeface="Calibri Light" panose="020F0302020204030204" pitchFamily="34" charset="0"/>
                <a:ea typeface="Calibri" charset="0"/>
                <a:cs typeface="Calibri" charset="0"/>
              </a:rPr>
              <a:t> Definición de </a:t>
            </a:r>
            <a:r>
              <a:rPr lang="es-ES" sz="9600" u="sng" dirty="0" smtClean="0">
                <a:solidFill>
                  <a:srgbClr val="000000"/>
                </a:solidFill>
                <a:latin typeface="Calibri Light" panose="020F0302020204030204" pitchFamily="34" charset="0"/>
                <a:ea typeface="Calibri" charset="0"/>
                <a:cs typeface="Calibri" charset="0"/>
              </a:rPr>
              <a:t>norma internacional </a:t>
            </a:r>
            <a:endParaRPr lang="es-ES" sz="9600" u="sng" dirty="0">
              <a:solidFill>
                <a:srgbClr val="000000"/>
              </a:solidFill>
              <a:latin typeface="Calibri Light" panose="020F0302020204030204" pitchFamily="34" charset="0"/>
              <a:ea typeface="Calibri" charset="0"/>
              <a:cs typeface="Calibri" charset="0"/>
            </a:endParaRPr>
          </a:p>
          <a:p>
            <a:pPr marL="582930" indent="-457200">
              <a:lnSpc>
                <a:spcPct val="120000"/>
              </a:lnSpc>
              <a:spcBef>
                <a:spcPts val="0"/>
              </a:spcBef>
              <a:spcAft>
                <a:spcPts val="0"/>
              </a:spcAft>
            </a:pPr>
            <a:r>
              <a:rPr lang="es-ES" sz="8800" dirty="0" smtClean="0">
                <a:solidFill>
                  <a:srgbClr val="000000"/>
                </a:solidFill>
                <a:latin typeface="Calibri Light" panose="020F0302020204030204" pitchFamily="34" charset="0"/>
                <a:ea typeface="Calibri" charset="0"/>
                <a:cs typeface="Calibri" charset="0"/>
              </a:rPr>
              <a:t>El Acuerdo OTC no lo define, sólo define “norma”.</a:t>
            </a:r>
          </a:p>
          <a:p>
            <a:pPr marL="582930" indent="-457200">
              <a:lnSpc>
                <a:spcPct val="120000"/>
              </a:lnSpc>
              <a:spcBef>
                <a:spcPts val="0"/>
              </a:spcBef>
              <a:spcAft>
                <a:spcPts val="0"/>
              </a:spcAft>
            </a:pPr>
            <a:r>
              <a:rPr lang="es-ES" sz="8800" dirty="0" smtClean="0">
                <a:solidFill>
                  <a:srgbClr val="000000"/>
                </a:solidFill>
                <a:latin typeface="Calibri Light" panose="020F0302020204030204" pitchFamily="34" charset="0"/>
                <a:ea typeface="Calibri" charset="0"/>
                <a:cs typeface="Calibri" charset="0"/>
              </a:rPr>
              <a:t>La </a:t>
            </a:r>
            <a:r>
              <a:rPr lang="es-ES" sz="8800" dirty="0">
                <a:solidFill>
                  <a:srgbClr val="000000"/>
                </a:solidFill>
                <a:latin typeface="Calibri Light" panose="020F0302020204030204" pitchFamily="34" charset="0"/>
                <a:ea typeface="Calibri" charset="0"/>
                <a:cs typeface="Calibri" charset="0"/>
              </a:rPr>
              <a:t>Guía 2 de la </a:t>
            </a:r>
            <a:r>
              <a:rPr lang="es-ES" sz="8800" dirty="0" smtClean="0">
                <a:solidFill>
                  <a:srgbClr val="000000"/>
                </a:solidFill>
                <a:latin typeface="Calibri Light" panose="020F0302020204030204" pitchFamily="34" charset="0"/>
                <a:ea typeface="Calibri" charset="0"/>
                <a:cs typeface="Calibri" charset="0"/>
              </a:rPr>
              <a:t>ISO/CEI </a:t>
            </a:r>
            <a:r>
              <a:rPr lang="es-ES" sz="8800" dirty="0">
                <a:solidFill>
                  <a:srgbClr val="000000"/>
                </a:solidFill>
                <a:latin typeface="Calibri Light" panose="020F0302020204030204" pitchFamily="34" charset="0"/>
                <a:ea typeface="Calibri" charset="0"/>
                <a:cs typeface="Calibri" charset="0"/>
              </a:rPr>
              <a:t>de </a:t>
            </a:r>
            <a:r>
              <a:rPr lang="es-ES" sz="8800" dirty="0" smtClean="0">
                <a:solidFill>
                  <a:srgbClr val="000000"/>
                </a:solidFill>
                <a:latin typeface="Calibri Light" panose="020F0302020204030204" pitchFamily="34" charset="0"/>
                <a:ea typeface="Calibri" charset="0"/>
                <a:cs typeface="Calibri" charset="0"/>
              </a:rPr>
              <a:t>1991 define: </a:t>
            </a:r>
            <a:r>
              <a:rPr lang="es-ES" sz="8800" dirty="0" smtClean="0">
                <a:latin typeface="Calibri Light" panose="020F0302020204030204" pitchFamily="34" charset="0"/>
                <a:ea typeface="Calibri" charset="0"/>
                <a:cs typeface="Calibri" charset="0"/>
              </a:rPr>
              <a:t>"[</a:t>
            </a:r>
            <a:r>
              <a:rPr lang="es-ES" sz="8800" dirty="0">
                <a:latin typeface="Calibri Light" panose="020F0302020204030204" pitchFamily="34" charset="0"/>
                <a:ea typeface="Calibri" charset="0"/>
                <a:cs typeface="Calibri" charset="0"/>
              </a:rPr>
              <a:t>n]</a:t>
            </a:r>
            <a:r>
              <a:rPr lang="es-ES" sz="8800" dirty="0" err="1">
                <a:latin typeface="Calibri Light" panose="020F0302020204030204" pitchFamily="34" charset="0"/>
                <a:ea typeface="Calibri" charset="0"/>
                <a:cs typeface="Calibri" charset="0"/>
              </a:rPr>
              <a:t>orma</a:t>
            </a:r>
            <a:r>
              <a:rPr lang="es-ES" sz="8800" dirty="0">
                <a:latin typeface="Calibri Light" panose="020F0302020204030204" pitchFamily="34" charset="0"/>
                <a:ea typeface="Calibri" charset="0"/>
                <a:cs typeface="Calibri" charset="0"/>
              </a:rPr>
              <a:t> adoptada por una organización internacional con actividades normativas/de normalización y puesta a disposición del </a:t>
            </a:r>
            <a:r>
              <a:rPr lang="es-ES" sz="8800" dirty="0" smtClean="0">
                <a:latin typeface="Calibri Light" panose="020F0302020204030204" pitchFamily="34" charset="0"/>
                <a:ea typeface="Calibri" charset="0"/>
                <a:cs typeface="Calibri" charset="0"/>
              </a:rPr>
              <a:t>público”.</a:t>
            </a:r>
            <a:endParaRPr lang="es-ES" sz="8800" dirty="0">
              <a:solidFill>
                <a:srgbClr val="000000"/>
              </a:solidFill>
              <a:latin typeface="Calibri Light" panose="020F0302020204030204" pitchFamily="34" charset="0"/>
              <a:ea typeface="Calibri" charset="0"/>
              <a:cs typeface="Calibri" charset="0"/>
            </a:endParaRPr>
          </a:p>
          <a:p>
            <a:pPr>
              <a:lnSpc>
                <a:spcPct val="120000"/>
              </a:lnSpc>
              <a:spcBef>
                <a:spcPts val="0"/>
              </a:spcBef>
              <a:spcAft>
                <a:spcPts val="0"/>
              </a:spcAft>
              <a:buFont typeface="Wingdings" charset="2"/>
              <a:buChar char="Ø"/>
            </a:pPr>
            <a:endParaRPr lang="es-ES" sz="3600" dirty="0">
              <a:latin typeface="Calibri Light" panose="020F0302020204030204" pitchFamily="34" charset="0"/>
              <a:ea typeface="Calibri" charset="0"/>
              <a:cs typeface="Calibri" charset="0"/>
            </a:endParaRPr>
          </a:p>
          <a:p>
            <a:pPr>
              <a:lnSpc>
                <a:spcPct val="120000"/>
              </a:lnSpc>
              <a:spcBef>
                <a:spcPts val="0"/>
              </a:spcBef>
              <a:spcAft>
                <a:spcPts val="0"/>
              </a:spcAft>
              <a:buFont typeface="Wingdings" charset="2"/>
              <a:buChar char="Ø"/>
            </a:pPr>
            <a:r>
              <a:rPr lang="es-ES" sz="9600" dirty="0" smtClean="0">
                <a:latin typeface="Calibri Light" panose="020F0302020204030204" pitchFamily="34" charset="0"/>
                <a:ea typeface="Calibri" charset="0"/>
                <a:cs typeface="Calibri" charset="0"/>
              </a:rPr>
              <a:t> Entidad de elaboración da el carácter de “internacional” a la norma</a:t>
            </a:r>
            <a:endParaRPr lang="es-ES" sz="9600" dirty="0">
              <a:solidFill>
                <a:srgbClr val="000000"/>
              </a:solidFill>
              <a:latin typeface="Calibri Light" panose="020F0302020204030204" pitchFamily="34" charset="0"/>
              <a:ea typeface="Calibri" charset="0"/>
              <a:cs typeface="Calibri" charset="0"/>
            </a:endParaRPr>
          </a:p>
          <a:p>
            <a:pPr marL="582930" indent="-457200">
              <a:lnSpc>
                <a:spcPct val="120000"/>
              </a:lnSpc>
              <a:spcBef>
                <a:spcPts val="0"/>
              </a:spcBef>
              <a:spcAft>
                <a:spcPts val="0"/>
              </a:spcAft>
            </a:pPr>
            <a:r>
              <a:rPr lang="es-ES" sz="8800" dirty="0" smtClean="0">
                <a:solidFill>
                  <a:srgbClr val="000000"/>
                </a:solidFill>
                <a:latin typeface="Calibri Light" panose="020F0302020204030204" pitchFamily="34" charset="0"/>
                <a:ea typeface="Calibri" charset="0"/>
                <a:cs typeface="Calibri" charset="0"/>
              </a:rPr>
              <a:t>Una </a:t>
            </a:r>
            <a:r>
              <a:rPr lang="es-ES" sz="8800" dirty="0">
                <a:solidFill>
                  <a:srgbClr val="000000"/>
                </a:solidFill>
                <a:latin typeface="Calibri Light" panose="020F0302020204030204" pitchFamily="34" charset="0"/>
                <a:ea typeface="Calibri" charset="0"/>
                <a:cs typeface="Calibri" charset="0"/>
              </a:rPr>
              <a:t>norma tiene que ser </a:t>
            </a:r>
            <a:r>
              <a:rPr lang="es-ES" sz="8800" dirty="0" smtClean="0">
                <a:solidFill>
                  <a:srgbClr val="000000"/>
                </a:solidFill>
                <a:latin typeface="Calibri Light" panose="020F0302020204030204" pitchFamily="34" charset="0"/>
                <a:ea typeface="Calibri" charset="0"/>
                <a:cs typeface="Calibri" charset="0"/>
              </a:rPr>
              <a:t>adoptada </a:t>
            </a:r>
            <a:r>
              <a:rPr lang="es-ES" sz="8800" dirty="0">
                <a:solidFill>
                  <a:srgbClr val="000000"/>
                </a:solidFill>
                <a:latin typeface="Calibri Light" panose="020F0302020204030204" pitchFamily="34" charset="0"/>
                <a:ea typeface="Calibri" charset="0"/>
                <a:cs typeface="Calibri" charset="0"/>
              </a:rPr>
              <a:t>por una "</a:t>
            </a:r>
            <a:r>
              <a:rPr lang="es-ES" sz="8800" dirty="0" err="1">
                <a:solidFill>
                  <a:srgbClr val="000000"/>
                </a:solidFill>
                <a:latin typeface="Calibri Light" panose="020F0302020204030204" pitchFamily="34" charset="0"/>
                <a:ea typeface="Calibri" charset="0"/>
                <a:cs typeface="Calibri" charset="0"/>
              </a:rPr>
              <a:t>institución</a:t>
            </a:r>
            <a:r>
              <a:rPr lang="es-ES" sz="8800" dirty="0">
                <a:solidFill>
                  <a:srgbClr val="000000"/>
                </a:solidFill>
                <a:latin typeface="Calibri Light" panose="020F0302020204030204" pitchFamily="34" charset="0"/>
                <a:ea typeface="Calibri" charset="0"/>
                <a:cs typeface="Calibri" charset="0"/>
              </a:rPr>
              <a:t> internacional con actividades de </a:t>
            </a:r>
            <a:r>
              <a:rPr lang="es-ES" sz="8800" dirty="0" err="1">
                <a:solidFill>
                  <a:srgbClr val="000000"/>
                </a:solidFill>
                <a:latin typeface="Calibri Light" panose="020F0302020204030204" pitchFamily="34" charset="0"/>
                <a:ea typeface="Calibri" charset="0"/>
                <a:cs typeface="Calibri" charset="0"/>
              </a:rPr>
              <a:t>normalización</a:t>
            </a:r>
            <a:r>
              <a:rPr lang="es-ES" sz="8800" dirty="0">
                <a:solidFill>
                  <a:srgbClr val="000000"/>
                </a:solidFill>
                <a:latin typeface="Calibri Light" panose="020F0302020204030204" pitchFamily="34" charset="0"/>
                <a:ea typeface="Calibri" charset="0"/>
                <a:cs typeface="Calibri" charset="0"/>
              </a:rPr>
              <a:t>" a los efectos del Acuerdo OTC. </a:t>
            </a:r>
          </a:p>
          <a:p>
            <a:pPr>
              <a:lnSpc>
                <a:spcPct val="120000"/>
              </a:lnSpc>
              <a:spcBef>
                <a:spcPts val="0"/>
              </a:spcBef>
              <a:spcAft>
                <a:spcPts val="0"/>
              </a:spcAft>
              <a:buFont typeface="Arial" charset="0"/>
              <a:buChar char="•"/>
            </a:pPr>
            <a:endParaRPr lang="es-ES" dirty="0">
              <a:latin typeface="Calibri Light" panose="020F0302020204030204" pitchFamily="34" charset="0"/>
              <a:ea typeface="Calibri" charset="0"/>
              <a:cs typeface="Calibri" charset="0"/>
            </a:endParaRPr>
          </a:p>
          <a:p>
            <a:pPr>
              <a:lnSpc>
                <a:spcPct val="120000"/>
              </a:lnSpc>
              <a:spcBef>
                <a:spcPts val="0"/>
              </a:spcBef>
              <a:spcAft>
                <a:spcPts val="0"/>
              </a:spcAft>
              <a:buFont typeface="Wingdings" charset="2"/>
              <a:buChar char="Ø"/>
            </a:pPr>
            <a:r>
              <a:rPr lang="es-ES" sz="9600" dirty="0" smtClean="0">
                <a:latin typeface="Calibri Light" panose="020F0302020204030204" pitchFamily="34" charset="0"/>
                <a:ea typeface="Calibri" charset="0"/>
                <a:cs typeface="Calibri" charset="0"/>
              </a:rPr>
              <a:t> </a:t>
            </a:r>
            <a:r>
              <a:rPr lang="es-ES" sz="9600" dirty="0">
                <a:latin typeface="Calibri Light" panose="020F0302020204030204" pitchFamily="34" charset="0"/>
                <a:ea typeface="Calibri" charset="0"/>
                <a:cs typeface="Calibri" charset="0"/>
              </a:rPr>
              <a:t>O</a:t>
            </a:r>
            <a:r>
              <a:rPr lang="es-ES" sz="9600" dirty="0" smtClean="0">
                <a:latin typeface="Calibri Light" panose="020F0302020204030204" pitchFamily="34" charset="0"/>
                <a:ea typeface="Calibri" charset="0"/>
                <a:cs typeface="Calibri" charset="0"/>
              </a:rPr>
              <a:t>tras </a:t>
            </a:r>
            <a:r>
              <a:rPr lang="es-ES" sz="9600" dirty="0">
                <a:latin typeface="Calibri Light" panose="020F0302020204030204" pitchFamily="34" charset="0"/>
                <a:ea typeface="Calibri" charset="0"/>
                <a:cs typeface="Calibri" charset="0"/>
              </a:rPr>
              <a:t>condiciones de procedimiento que tienen que </a:t>
            </a:r>
            <a:r>
              <a:rPr lang="es-ES" sz="9600" dirty="0" smtClean="0">
                <a:latin typeface="Calibri Light" panose="020F0302020204030204" pitchFamily="34" charset="0"/>
                <a:ea typeface="Calibri" charset="0"/>
                <a:cs typeface="Calibri" charset="0"/>
              </a:rPr>
              <a:t>cumplirse</a:t>
            </a:r>
          </a:p>
          <a:p>
            <a:pPr marL="0" indent="0">
              <a:lnSpc>
                <a:spcPct val="120000"/>
              </a:lnSpc>
              <a:spcBef>
                <a:spcPts val="0"/>
              </a:spcBef>
              <a:spcAft>
                <a:spcPts val="0"/>
              </a:spcAft>
              <a:buNone/>
            </a:pPr>
            <a:r>
              <a:rPr lang="es-ES" sz="10400" dirty="0" smtClean="0">
                <a:solidFill>
                  <a:srgbClr val="000000"/>
                </a:solidFill>
                <a:latin typeface="Calibri Light" panose="020F0302020204030204" pitchFamily="34" charset="0"/>
                <a:ea typeface="Calibri" charset="0"/>
                <a:cs typeface="Calibri" charset="0"/>
              </a:rPr>
              <a:t> </a:t>
            </a:r>
          </a:p>
          <a:p>
            <a:pPr>
              <a:lnSpc>
                <a:spcPct val="120000"/>
              </a:lnSpc>
              <a:spcBef>
                <a:spcPts val="0"/>
              </a:spcBef>
              <a:spcAft>
                <a:spcPts val="0"/>
              </a:spcAft>
              <a:buFont typeface="Wingdings" charset="2"/>
              <a:buChar char="Ø"/>
            </a:pPr>
            <a:r>
              <a:rPr lang="es-ES" sz="9600" dirty="0" smtClean="0">
                <a:solidFill>
                  <a:srgbClr val="000000"/>
                </a:solidFill>
                <a:latin typeface="Calibri Light" panose="020F0302020204030204" pitchFamily="34" charset="0"/>
                <a:ea typeface="Calibri" charset="0"/>
                <a:cs typeface="Calibri" charset="0"/>
              </a:rPr>
              <a:t> Atún (apelación): no se analizó si debe estar basada </a:t>
            </a:r>
            <a:r>
              <a:rPr lang="es-ES" sz="9600" dirty="0">
                <a:solidFill>
                  <a:srgbClr val="000000"/>
                </a:solidFill>
                <a:latin typeface="Calibri Light" panose="020F0302020204030204" pitchFamily="34" charset="0"/>
                <a:ea typeface="Calibri" charset="0"/>
                <a:cs typeface="Calibri" charset="0"/>
              </a:rPr>
              <a:t>en el </a:t>
            </a:r>
            <a:r>
              <a:rPr lang="es-ES" sz="9600" dirty="0" smtClean="0">
                <a:solidFill>
                  <a:srgbClr val="000000"/>
                </a:solidFill>
                <a:latin typeface="Calibri Light" panose="020F0302020204030204" pitchFamily="34" charset="0"/>
                <a:ea typeface="Calibri" charset="0"/>
                <a:cs typeface="Calibri" charset="0"/>
              </a:rPr>
              <a:t>consenso ni si </a:t>
            </a:r>
            <a:r>
              <a:rPr lang="es-ES" sz="9600" dirty="0">
                <a:solidFill>
                  <a:srgbClr val="000000"/>
                </a:solidFill>
                <a:latin typeface="Calibri Light" panose="020F0302020204030204" pitchFamily="34" charset="0"/>
                <a:ea typeface="Calibri" charset="0"/>
                <a:cs typeface="Calibri" charset="0"/>
              </a:rPr>
              <a:t>tiene que ser "puesta a disposición del </a:t>
            </a:r>
            <a:r>
              <a:rPr lang="es-ES" sz="9600" dirty="0" smtClean="0">
                <a:solidFill>
                  <a:srgbClr val="000000"/>
                </a:solidFill>
                <a:latin typeface="Calibri Light" panose="020F0302020204030204" pitchFamily="34" charset="0"/>
                <a:ea typeface="Calibri" charset="0"/>
                <a:cs typeface="Calibri" charset="0"/>
              </a:rPr>
              <a:t>público”</a:t>
            </a:r>
            <a:endParaRPr lang="es-ES" sz="9600" dirty="0">
              <a:solidFill>
                <a:srgbClr val="000000"/>
              </a:solidFill>
              <a:latin typeface="Calibri Light" panose="020F0302020204030204" pitchFamily="34" charset="0"/>
              <a:ea typeface="Calibri" charset="0"/>
              <a:cs typeface="Calibri" charset="0"/>
            </a:endParaRPr>
          </a:p>
        </p:txBody>
      </p:sp>
    </p:spTree>
    <p:extLst>
      <p:ext uri="{BB962C8B-B14F-4D97-AF65-F5344CB8AC3E}">
        <p14:creationId xmlns:p14="http://schemas.microsoft.com/office/powerpoint/2010/main" val="2110946182"/>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767408" y="347664"/>
            <a:ext cx="7272808" cy="576064"/>
          </a:xfrm>
        </p:spPr>
        <p:txBody>
          <a:bodyPr>
            <a:noAutofit/>
          </a:bodyPr>
          <a:lstStyle/>
          <a:p>
            <a:pPr fontAlgn="base">
              <a:spcAft>
                <a:spcPct val="0"/>
              </a:spcAft>
            </a:pPr>
            <a:r>
              <a:rPr lang="es-MX" sz="2600" b="1" dirty="0" smtClean="0">
                <a:solidFill>
                  <a:srgbClr val="C00000"/>
                </a:solidFill>
                <a:latin typeface="Calibri Light" panose="020F0302020204030204" pitchFamily="34" charset="0"/>
                <a:ea typeface="+mn-ea"/>
                <a:cs typeface="Adobe Caslon Pro"/>
                <a:sym typeface="Gill Sans" charset="0"/>
              </a:rPr>
              <a:t>Uso de Normas  Intern</a:t>
            </a:r>
            <a:r>
              <a:rPr lang="es-ES" sz="2600" b="1" dirty="0" err="1" smtClean="0">
                <a:solidFill>
                  <a:srgbClr val="C00000"/>
                </a:solidFill>
                <a:latin typeface="Calibri Light" panose="020F0302020204030204" pitchFamily="34" charset="0"/>
                <a:ea typeface="+mn-ea"/>
                <a:cs typeface="Adobe Caslon Pro"/>
                <a:sym typeface="Gill Sans" charset="0"/>
              </a:rPr>
              <a:t>acionales</a:t>
            </a:r>
            <a:r>
              <a:rPr lang="es-ES" sz="2600" b="1" dirty="0" smtClean="0">
                <a:solidFill>
                  <a:srgbClr val="C00000"/>
                </a:solidFill>
                <a:latin typeface="Calibri Light" panose="020F0302020204030204" pitchFamily="34" charset="0"/>
                <a:ea typeface="+mn-ea"/>
                <a:cs typeface="Adobe Caslon Pro"/>
                <a:sym typeface="Gill Sans" charset="0"/>
              </a:rPr>
              <a:t> Pertinentes (2.4, 2.5)</a:t>
            </a:r>
            <a:endParaRPr lang="es-MX" sz="2600" b="1" dirty="0">
              <a:solidFill>
                <a:srgbClr val="C00000"/>
              </a:solidFill>
              <a:latin typeface="Calibri Light" panose="020F0302020204030204" pitchFamily="34" charset="0"/>
              <a:ea typeface="+mn-ea"/>
              <a:cs typeface="Adobe Caslon Pro"/>
              <a:sym typeface="Gill Sans" charset="0"/>
            </a:endParaRP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559496" y="764705"/>
            <a:ext cx="9289032" cy="5928742"/>
          </a:xfrm>
          <a:prstGeom prst="rect">
            <a:avLst/>
          </a:prstGeom>
        </p:spPr>
        <p:txBody>
          <a:bodyPr>
            <a:normAutofit fontScale="250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es-ES" dirty="0">
              <a:solidFill>
                <a:srgbClr val="000000"/>
              </a:solidFill>
              <a:latin typeface="Calibri Light" panose="020F0302020204030204" pitchFamily="34" charset="0"/>
              <a:ea typeface="Calibri" charset="0"/>
              <a:cs typeface="Calibri" charset="0"/>
            </a:endParaRPr>
          </a:p>
          <a:p>
            <a:pPr marL="0" indent="0">
              <a:lnSpc>
                <a:spcPct val="120000"/>
              </a:lnSpc>
              <a:spcBef>
                <a:spcPts val="0"/>
              </a:spcBef>
              <a:spcAft>
                <a:spcPts val="0"/>
              </a:spcAft>
              <a:buNone/>
            </a:pPr>
            <a:endParaRPr lang="es-ES" dirty="0">
              <a:latin typeface="Calibri Light" panose="020F0302020204030204" pitchFamily="34" charset="0"/>
              <a:ea typeface="Calibri" charset="0"/>
              <a:cs typeface="Calibri" charset="0"/>
            </a:endParaRPr>
          </a:p>
          <a:p>
            <a:pPr marL="585788" indent="-530225">
              <a:lnSpc>
                <a:spcPct val="120000"/>
              </a:lnSpc>
              <a:spcBef>
                <a:spcPts val="0"/>
              </a:spcBef>
              <a:spcAft>
                <a:spcPts val="0"/>
              </a:spcAft>
              <a:buFont typeface="+mj-lt"/>
              <a:buAutoNum type="arabicPeriod"/>
            </a:pPr>
            <a:r>
              <a:rPr lang="es-ES" sz="11200" dirty="0">
                <a:latin typeface="Calibri Light" panose="020F0302020204030204" pitchFamily="34" charset="0"/>
                <a:ea typeface="Calibri" charset="0"/>
                <a:cs typeface="Calibri" charset="0"/>
              </a:rPr>
              <a:t>Si existe una “norma internacional pertinente” (NIP)</a:t>
            </a:r>
          </a:p>
          <a:p>
            <a:pPr marL="0" indent="0">
              <a:lnSpc>
                <a:spcPct val="120000"/>
              </a:lnSpc>
              <a:spcBef>
                <a:spcPts val="0"/>
              </a:spcBef>
              <a:spcAft>
                <a:spcPts val="0"/>
              </a:spcAft>
              <a:buNone/>
            </a:pPr>
            <a:endParaRPr lang="es-ES" sz="10400" dirty="0" smtClean="0">
              <a:latin typeface="Calibri Light" panose="020F0302020204030204" pitchFamily="34" charset="0"/>
              <a:ea typeface="Calibri" charset="0"/>
              <a:cs typeface="Calibri" charset="0"/>
            </a:endParaRPr>
          </a:p>
          <a:p>
            <a:pPr>
              <a:lnSpc>
                <a:spcPct val="120000"/>
              </a:lnSpc>
              <a:spcBef>
                <a:spcPts val="0"/>
              </a:spcBef>
              <a:spcAft>
                <a:spcPts val="0"/>
              </a:spcAft>
              <a:buFont typeface="Wingdings" charset="2"/>
              <a:buChar char="Ø"/>
            </a:pPr>
            <a:r>
              <a:rPr lang="es-ES" sz="8800" dirty="0" smtClean="0">
                <a:latin typeface="Calibri Light" panose="020F0302020204030204" pitchFamily="34" charset="0"/>
                <a:ea typeface="Calibri" charset="0"/>
                <a:cs typeface="Calibri" charset="0"/>
              </a:rPr>
              <a:t> Institución internacional (organización, pero no necesariamente)</a:t>
            </a:r>
          </a:p>
          <a:p>
            <a:pPr>
              <a:lnSpc>
                <a:spcPct val="120000"/>
              </a:lnSpc>
              <a:spcBef>
                <a:spcPts val="0"/>
              </a:spcBef>
              <a:spcAft>
                <a:spcPts val="0"/>
              </a:spcAft>
              <a:buFont typeface="Wingdings" charset="2"/>
              <a:buChar char="Ø"/>
            </a:pPr>
            <a:endParaRPr lang="es-ES" sz="8600" dirty="0">
              <a:solidFill>
                <a:srgbClr val="000000"/>
              </a:solidFill>
              <a:latin typeface="Calibri Light" panose="020F0302020204030204" pitchFamily="34" charset="0"/>
              <a:ea typeface="Calibri" charset="0"/>
              <a:cs typeface="Calibri" charset="0"/>
            </a:endParaRPr>
          </a:p>
          <a:p>
            <a:pPr marL="0" indent="0">
              <a:lnSpc>
                <a:spcPct val="120000"/>
              </a:lnSpc>
              <a:spcBef>
                <a:spcPts val="0"/>
              </a:spcBef>
              <a:spcAft>
                <a:spcPts val="0"/>
              </a:spcAft>
              <a:buNone/>
              <a:tabLst>
                <a:tab pos="612775" algn="l"/>
              </a:tabLst>
            </a:pPr>
            <a:r>
              <a:rPr lang="es-ES" sz="8000" dirty="0" smtClean="0">
                <a:solidFill>
                  <a:srgbClr val="000000"/>
                </a:solidFill>
                <a:latin typeface="Calibri Light" panose="020F0302020204030204" pitchFamily="34" charset="0"/>
                <a:ea typeface="Calibri" charset="0"/>
                <a:cs typeface="Calibri" charset="0"/>
              </a:rPr>
              <a:t>	1. Debe </a:t>
            </a:r>
            <a:r>
              <a:rPr lang="es-ES" sz="8000" dirty="0">
                <a:solidFill>
                  <a:srgbClr val="000000"/>
                </a:solidFill>
                <a:latin typeface="Calibri Light" panose="020F0302020204030204" pitchFamily="34" charset="0"/>
                <a:ea typeface="Calibri" charset="0"/>
                <a:cs typeface="Calibri" charset="0"/>
              </a:rPr>
              <a:t>tener reconocimiento en el </a:t>
            </a:r>
            <a:r>
              <a:rPr lang="es-ES" sz="8000" dirty="0" err="1">
                <a:solidFill>
                  <a:srgbClr val="000000"/>
                </a:solidFill>
                <a:latin typeface="Calibri Light" panose="020F0302020204030204" pitchFamily="34" charset="0"/>
                <a:ea typeface="Calibri" charset="0"/>
                <a:cs typeface="Calibri" charset="0"/>
              </a:rPr>
              <a:t>ámbito</a:t>
            </a:r>
            <a:r>
              <a:rPr lang="es-ES" sz="8000" dirty="0">
                <a:solidFill>
                  <a:srgbClr val="000000"/>
                </a:solidFill>
                <a:latin typeface="Calibri Light" panose="020F0302020204030204" pitchFamily="34" charset="0"/>
                <a:ea typeface="Calibri" charset="0"/>
                <a:cs typeface="Calibri" charset="0"/>
              </a:rPr>
              <a:t> de la </a:t>
            </a:r>
            <a:r>
              <a:rPr lang="es-ES" sz="8000" dirty="0" err="1">
                <a:solidFill>
                  <a:srgbClr val="000000"/>
                </a:solidFill>
                <a:latin typeface="Calibri Light" panose="020F0302020204030204" pitchFamily="34" charset="0"/>
                <a:ea typeface="Calibri" charset="0"/>
                <a:cs typeface="Calibri" charset="0"/>
              </a:rPr>
              <a:t>normalización</a:t>
            </a:r>
            <a:r>
              <a:rPr lang="es-ES" sz="8000" dirty="0">
                <a:solidFill>
                  <a:srgbClr val="000000"/>
                </a:solidFill>
                <a:latin typeface="Calibri Light" panose="020F0302020204030204" pitchFamily="34" charset="0"/>
                <a:ea typeface="Calibri" charset="0"/>
                <a:cs typeface="Calibri" charset="0"/>
              </a:rPr>
              <a:t>. </a:t>
            </a:r>
          </a:p>
          <a:p>
            <a:pPr marL="1131570" lvl="2" indent="-457200">
              <a:lnSpc>
                <a:spcPct val="120000"/>
              </a:lnSpc>
              <a:spcBef>
                <a:spcPts val="0"/>
              </a:spcBef>
              <a:spcAft>
                <a:spcPts val="0"/>
              </a:spcAft>
              <a:buFont typeface="Arial" charset="0"/>
              <a:buChar char="•"/>
            </a:pPr>
            <a:r>
              <a:rPr lang="es-ES" sz="8000" dirty="0">
                <a:latin typeface="Calibri Light" panose="020F0302020204030204" pitchFamily="34" charset="0"/>
                <a:ea typeface="Calibri" charset="0"/>
                <a:cs typeface="Calibri" charset="0"/>
              </a:rPr>
              <a:t>No tiene que tener la </a:t>
            </a:r>
            <a:r>
              <a:rPr lang="es-ES" sz="8000" dirty="0" err="1">
                <a:latin typeface="Calibri Light" panose="020F0302020204030204" pitchFamily="34" charset="0"/>
                <a:ea typeface="Calibri" charset="0"/>
                <a:cs typeface="Calibri" charset="0"/>
              </a:rPr>
              <a:t>normalización</a:t>
            </a:r>
            <a:r>
              <a:rPr lang="es-ES" sz="8000" dirty="0">
                <a:latin typeface="Calibri Light" panose="020F0302020204030204" pitchFamily="34" charset="0"/>
                <a:ea typeface="Calibri" charset="0"/>
                <a:cs typeface="Calibri" charset="0"/>
              </a:rPr>
              <a:t> como su </a:t>
            </a:r>
            <a:r>
              <a:rPr lang="es-ES" sz="8000" dirty="0" err="1">
                <a:latin typeface="Calibri Light" panose="020F0302020204030204" pitchFamily="34" charset="0"/>
                <a:ea typeface="Calibri" charset="0"/>
                <a:cs typeface="Calibri" charset="0"/>
              </a:rPr>
              <a:t>función</a:t>
            </a:r>
            <a:r>
              <a:rPr lang="es-ES" sz="8000" dirty="0">
                <a:latin typeface="Calibri Light" panose="020F0302020204030204" pitchFamily="34" charset="0"/>
                <a:ea typeface="Calibri" charset="0"/>
                <a:cs typeface="Calibri" charset="0"/>
              </a:rPr>
              <a:t> </a:t>
            </a:r>
            <a:r>
              <a:rPr lang="es-ES" sz="8000" dirty="0" smtClean="0">
                <a:latin typeface="Calibri Light" panose="020F0302020204030204" pitchFamily="34" charset="0"/>
                <a:ea typeface="Calibri" charset="0"/>
                <a:cs typeface="Calibri" charset="0"/>
              </a:rPr>
              <a:t>principal.</a:t>
            </a:r>
          </a:p>
          <a:p>
            <a:pPr marL="1131570" lvl="2" indent="-457200">
              <a:lnSpc>
                <a:spcPct val="120000"/>
              </a:lnSpc>
              <a:spcBef>
                <a:spcPts val="0"/>
              </a:spcBef>
              <a:spcAft>
                <a:spcPts val="0"/>
              </a:spcAft>
              <a:buFont typeface="Arial" charset="0"/>
              <a:buChar char="•"/>
            </a:pPr>
            <a:endParaRPr lang="es-ES" sz="6200" dirty="0">
              <a:solidFill>
                <a:srgbClr val="000000"/>
              </a:solidFill>
              <a:latin typeface="Calibri Light" panose="020F0302020204030204" pitchFamily="34" charset="0"/>
              <a:ea typeface="Calibri" charset="0"/>
              <a:cs typeface="Calibri" charset="0"/>
            </a:endParaRPr>
          </a:p>
          <a:p>
            <a:pPr marL="627063" lvl="1" indent="0">
              <a:lnSpc>
                <a:spcPct val="120000"/>
              </a:lnSpc>
              <a:spcBef>
                <a:spcPts val="0"/>
              </a:spcBef>
              <a:spcAft>
                <a:spcPts val="0"/>
              </a:spcAft>
              <a:buNone/>
            </a:pPr>
            <a:r>
              <a:rPr lang="es-ES" sz="8000" dirty="0" smtClean="0">
                <a:solidFill>
                  <a:srgbClr val="000000"/>
                </a:solidFill>
                <a:latin typeface="Calibri Light" panose="020F0302020204030204" pitchFamily="34" charset="0"/>
                <a:ea typeface="Calibri" charset="0"/>
                <a:cs typeface="Calibri" charset="0"/>
              </a:rPr>
              <a:t>2. “Internacional</a:t>
            </a:r>
            <a:r>
              <a:rPr lang="es-ES" sz="8000" dirty="0">
                <a:solidFill>
                  <a:srgbClr val="000000"/>
                </a:solidFill>
                <a:latin typeface="Calibri Light" panose="020F0302020204030204" pitchFamily="34" charset="0"/>
                <a:ea typeface="Calibri" charset="0"/>
                <a:cs typeface="Calibri" charset="0"/>
              </a:rPr>
              <a:t>”: abierta a </a:t>
            </a:r>
            <a:r>
              <a:rPr lang="es-ES" sz="8000" dirty="0">
                <a:latin typeface="Calibri Light" panose="020F0302020204030204" pitchFamily="34" charset="0"/>
                <a:ea typeface="Calibri" charset="0"/>
                <a:cs typeface="Calibri" charset="0"/>
              </a:rPr>
              <a:t>las instituciones competentes de por lo menos todos los Miembros de la </a:t>
            </a:r>
            <a:r>
              <a:rPr lang="es-ES" sz="8000" dirty="0" smtClean="0">
                <a:latin typeface="Calibri Light" panose="020F0302020204030204" pitchFamily="34" charset="0"/>
                <a:ea typeface="Calibri" charset="0"/>
                <a:cs typeface="Calibri" charset="0"/>
              </a:rPr>
              <a:t>OMC</a:t>
            </a:r>
            <a:r>
              <a:rPr lang="es-ES" sz="8000" dirty="0">
                <a:latin typeface="Calibri Light" panose="020F0302020204030204" pitchFamily="34" charset="0"/>
                <a:ea typeface="Calibri" charset="0"/>
                <a:cs typeface="Calibri" charset="0"/>
              </a:rPr>
              <a:t>.</a:t>
            </a:r>
          </a:p>
          <a:p>
            <a:pPr marL="1131570" lvl="2" indent="-457200">
              <a:lnSpc>
                <a:spcPct val="120000"/>
              </a:lnSpc>
              <a:spcBef>
                <a:spcPts val="0"/>
              </a:spcBef>
              <a:spcAft>
                <a:spcPts val="0"/>
              </a:spcAft>
            </a:pPr>
            <a:r>
              <a:rPr lang="es-ES" sz="8000" u="sng" dirty="0" smtClean="0">
                <a:latin typeface="Calibri Light" panose="020F0302020204030204" pitchFamily="34" charset="0"/>
                <a:ea typeface="Calibri" charset="0"/>
                <a:cs typeface="Calibri" charset="0"/>
              </a:rPr>
              <a:t>abierta</a:t>
            </a:r>
            <a:r>
              <a:rPr lang="es-ES" sz="8000" dirty="0" smtClean="0">
                <a:latin typeface="Calibri Light" panose="020F0302020204030204" pitchFamily="34" charset="0"/>
                <a:ea typeface="Calibri" charset="0"/>
                <a:cs typeface="Calibri" charset="0"/>
              </a:rPr>
              <a:t> </a:t>
            </a:r>
            <a:r>
              <a:rPr lang="es-ES" sz="8000" dirty="0">
                <a:latin typeface="Calibri Light" panose="020F0302020204030204" pitchFamily="34" charset="0"/>
                <a:ea typeface="Calibri" charset="0"/>
                <a:cs typeface="Calibri" charset="0"/>
              </a:rPr>
              <a:t>si la </a:t>
            </a:r>
            <a:r>
              <a:rPr lang="es-ES" sz="8000" dirty="0" err="1">
                <a:latin typeface="Calibri Light" panose="020F0302020204030204" pitchFamily="34" charset="0"/>
                <a:ea typeface="Calibri" charset="0"/>
                <a:cs typeface="Calibri" charset="0"/>
              </a:rPr>
              <a:t>adhesión</a:t>
            </a:r>
            <a:r>
              <a:rPr lang="es-ES" sz="8000" dirty="0">
                <a:latin typeface="Calibri Light" panose="020F0302020204030204" pitchFamily="34" charset="0"/>
                <a:ea typeface="Calibri" charset="0"/>
                <a:cs typeface="Calibri" charset="0"/>
              </a:rPr>
              <a:t> a la misma no está restringida. No </a:t>
            </a:r>
            <a:r>
              <a:rPr lang="es-ES" sz="8000" dirty="0" err="1">
                <a:latin typeface="Calibri Light" panose="020F0302020204030204" pitchFamily="34" charset="0"/>
                <a:ea typeface="Calibri" charset="0"/>
                <a:cs typeface="Calibri" charset="0"/>
              </a:rPr>
              <a:t>sera</a:t>
            </a:r>
            <a:r>
              <a:rPr lang="es-ES" sz="8000" dirty="0">
                <a:latin typeface="Calibri Light" panose="020F0302020204030204" pitchFamily="34" charset="0"/>
                <a:ea typeface="Calibri" charset="0"/>
                <a:cs typeface="Calibri" charset="0"/>
              </a:rPr>
              <a:t>́ abierta si la </a:t>
            </a:r>
            <a:r>
              <a:rPr lang="es-ES" sz="8000" dirty="0" err="1">
                <a:latin typeface="Calibri Light" panose="020F0302020204030204" pitchFamily="34" charset="0"/>
                <a:ea typeface="Calibri" charset="0"/>
                <a:cs typeface="Calibri" charset="0"/>
              </a:rPr>
              <a:t>adhesión</a:t>
            </a:r>
            <a:r>
              <a:rPr lang="es-ES" sz="8000" dirty="0">
                <a:latin typeface="Calibri Light" panose="020F0302020204030204" pitchFamily="34" charset="0"/>
                <a:ea typeface="Calibri" charset="0"/>
                <a:cs typeface="Calibri" charset="0"/>
              </a:rPr>
              <a:t> se limita </a:t>
            </a:r>
            <a:r>
              <a:rPr lang="es-ES" sz="8000" i="1" dirty="0">
                <a:latin typeface="Calibri Light" panose="020F0302020204030204" pitchFamily="34" charset="0"/>
                <a:ea typeface="Calibri" charset="0"/>
                <a:cs typeface="Calibri" charset="0"/>
              </a:rPr>
              <a:t>a priori </a:t>
            </a:r>
            <a:r>
              <a:rPr lang="es-ES" sz="8000" dirty="0" err="1">
                <a:latin typeface="Calibri Light" panose="020F0302020204030204" pitchFamily="34" charset="0"/>
                <a:ea typeface="Calibri" charset="0"/>
                <a:cs typeface="Calibri" charset="0"/>
              </a:rPr>
              <a:t>sólo</a:t>
            </a:r>
            <a:r>
              <a:rPr lang="es-ES" sz="8000" dirty="0">
                <a:latin typeface="Calibri Light" panose="020F0302020204030204" pitchFamily="34" charset="0"/>
                <a:ea typeface="Calibri" charset="0"/>
                <a:cs typeface="Calibri" charset="0"/>
              </a:rPr>
              <a:t> a las instituciones competentes de algunos Miembros de la </a:t>
            </a:r>
            <a:r>
              <a:rPr lang="es-ES" sz="8000" dirty="0" smtClean="0">
                <a:latin typeface="Calibri Light" panose="020F0302020204030204" pitchFamily="34" charset="0"/>
                <a:ea typeface="Calibri" charset="0"/>
                <a:cs typeface="Calibri" charset="0"/>
              </a:rPr>
              <a:t>OMC, </a:t>
            </a:r>
            <a:endParaRPr lang="es-ES" sz="8000" dirty="0">
              <a:latin typeface="Calibri Light" panose="020F0302020204030204" pitchFamily="34" charset="0"/>
              <a:ea typeface="Calibri" charset="0"/>
              <a:cs typeface="Calibri" charset="0"/>
            </a:endParaRPr>
          </a:p>
          <a:p>
            <a:pPr marL="1131570" lvl="2" indent="-457200">
              <a:lnSpc>
                <a:spcPct val="120000"/>
              </a:lnSpc>
              <a:spcBef>
                <a:spcPts val="0"/>
              </a:spcBef>
              <a:spcAft>
                <a:spcPts val="0"/>
              </a:spcAft>
            </a:pPr>
            <a:r>
              <a:rPr lang="es-ES" sz="8000" dirty="0">
                <a:latin typeface="Calibri Light" panose="020F0302020204030204" pitchFamily="34" charset="0"/>
                <a:ea typeface="Calibri" charset="0"/>
                <a:cs typeface="Calibri" charset="0"/>
              </a:rPr>
              <a:t>no todas las instituciones transnacionales con actividades de </a:t>
            </a:r>
            <a:r>
              <a:rPr lang="es-ES" sz="8000" dirty="0" err="1">
                <a:latin typeface="Calibri Light" panose="020F0302020204030204" pitchFamily="34" charset="0"/>
                <a:ea typeface="Calibri" charset="0"/>
                <a:cs typeface="Calibri" charset="0"/>
              </a:rPr>
              <a:t>normalización</a:t>
            </a:r>
            <a:r>
              <a:rPr lang="es-ES" sz="8000" dirty="0">
                <a:latin typeface="Calibri Light" panose="020F0302020204030204" pitchFamily="34" charset="0"/>
                <a:ea typeface="Calibri" charset="0"/>
                <a:cs typeface="Calibri" charset="0"/>
              </a:rPr>
              <a:t> son "</a:t>
            </a:r>
            <a:r>
              <a:rPr lang="es-ES" sz="8000" dirty="0" smtClean="0">
                <a:latin typeface="Calibri Light" panose="020F0302020204030204" pitchFamily="34" charset="0"/>
                <a:ea typeface="Calibri" charset="0"/>
                <a:cs typeface="Calibri" charset="0"/>
              </a:rPr>
              <a:t>internacionales”, </a:t>
            </a:r>
            <a:endParaRPr lang="es-ES" sz="8000" dirty="0">
              <a:latin typeface="Calibri Light" panose="020F0302020204030204" pitchFamily="34" charset="0"/>
              <a:ea typeface="Calibri" charset="0"/>
              <a:cs typeface="Calibri" charset="0"/>
            </a:endParaRPr>
          </a:p>
          <a:p>
            <a:pPr marL="1131570" lvl="2" indent="-457200">
              <a:lnSpc>
                <a:spcPct val="120000"/>
              </a:lnSpc>
              <a:spcBef>
                <a:spcPts val="0"/>
              </a:spcBef>
              <a:spcAft>
                <a:spcPts val="0"/>
              </a:spcAft>
            </a:pPr>
            <a:r>
              <a:rPr lang="es-ES" sz="8000" dirty="0" smtClean="0">
                <a:latin typeface="Calibri Light" panose="020F0302020204030204" pitchFamily="34" charset="0"/>
                <a:ea typeface="Calibri" charset="0"/>
                <a:cs typeface="Calibri" charset="0"/>
              </a:rPr>
              <a:t>abierta </a:t>
            </a:r>
            <a:r>
              <a:rPr lang="es-ES" sz="8000" dirty="0">
                <a:latin typeface="Calibri Light" panose="020F0302020204030204" pitchFamily="34" charset="0"/>
                <a:ea typeface="Calibri" charset="0"/>
                <a:cs typeface="Calibri" charset="0"/>
              </a:rPr>
              <a:t>"en las diferentes fases del procedimiento de elaboración de normas"</a:t>
            </a:r>
            <a:r>
              <a:rPr lang="es-ES_tradnl" sz="8000" dirty="0">
                <a:latin typeface="Calibri Light" panose="020F0302020204030204" pitchFamily="34" charset="0"/>
                <a:ea typeface="Calibri" charset="0"/>
                <a:cs typeface="Calibri" charset="0"/>
              </a:rPr>
              <a:t> y </a:t>
            </a:r>
            <a:r>
              <a:rPr lang="es-ES" sz="8000" dirty="0">
                <a:latin typeface="Calibri Light" panose="020F0302020204030204" pitchFamily="34" charset="0"/>
                <a:ea typeface="Calibri" charset="0"/>
                <a:cs typeface="Calibri" charset="0"/>
              </a:rPr>
              <a:t>"sobre una base no discriminatoria”</a:t>
            </a:r>
            <a:r>
              <a:rPr lang="es-ES_tradnl" sz="8000" dirty="0" smtClean="0">
                <a:latin typeface="Calibri Light" panose="020F0302020204030204" pitchFamily="34" charset="0"/>
                <a:ea typeface="Calibri" charset="0"/>
                <a:cs typeface="Calibri" charset="0"/>
              </a:rPr>
              <a:t>.</a:t>
            </a:r>
            <a:endParaRPr lang="es-ES" sz="6800" dirty="0" smtClean="0">
              <a:solidFill>
                <a:srgbClr val="000000"/>
              </a:solidFill>
              <a:latin typeface="Calibri Light" panose="020F0302020204030204" pitchFamily="34" charset="0"/>
              <a:ea typeface="Calibri" charset="0"/>
              <a:cs typeface="Calibri" charset="0"/>
            </a:endParaRPr>
          </a:p>
          <a:p>
            <a:pPr marL="674370" lvl="2" indent="0">
              <a:lnSpc>
                <a:spcPct val="120000"/>
              </a:lnSpc>
              <a:spcBef>
                <a:spcPts val="0"/>
              </a:spcBef>
              <a:spcAft>
                <a:spcPts val="0"/>
              </a:spcAft>
              <a:buNone/>
            </a:pPr>
            <a:r>
              <a:rPr lang="es-ES" sz="8000" dirty="0" smtClean="0">
                <a:solidFill>
                  <a:srgbClr val="000000"/>
                </a:solidFill>
                <a:latin typeface="Calibri Light" panose="020F0302020204030204" pitchFamily="34" charset="0"/>
                <a:ea typeface="Calibri" charset="0"/>
                <a:cs typeface="Calibri" charset="0"/>
              </a:rPr>
              <a:t>3. Proceso </a:t>
            </a:r>
            <a:r>
              <a:rPr lang="es-ES" sz="8000" dirty="0">
                <a:solidFill>
                  <a:srgbClr val="000000"/>
                </a:solidFill>
                <a:latin typeface="Calibri Light" panose="020F0302020204030204" pitchFamily="34" charset="0"/>
                <a:ea typeface="Calibri" charset="0"/>
                <a:cs typeface="Calibri" charset="0"/>
              </a:rPr>
              <a:t>de evaluación holístico de ambos </a:t>
            </a:r>
            <a:r>
              <a:rPr lang="es-ES" sz="8000" dirty="0" smtClean="0">
                <a:solidFill>
                  <a:srgbClr val="000000"/>
                </a:solidFill>
                <a:latin typeface="Calibri Light" panose="020F0302020204030204" pitchFamily="34" charset="0"/>
                <a:ea typeface="Calibri" charset="0"/>
                <a:cs typeface="Calibri" charset="0"/>
              </a:rPr>
              <a:t>conceptos</a:t>
            </a:r>
            <a:endParaRPr lang="es-ES" sz="8000" dirty="0">
              <a:solidFill>
                <a:srgbClr val="000000"/>
              </a:solidFill>
              <a:latin typeface="Calibri Light" panose="020F0302020204030204" pitchFamily="34" charset="0"/>
              <a:ea typeface="Calibri" charset="0"/>
              <a:cs typeface="Calibri" charset="0"/>
            </a:endParaRPr>
          </a:p>
        </p:txBody>
      </p:sp>
    </p:spTree>
    <p:extLst>
      <p:ext uri="{BB962C8B-B14F-4D97-AF65-F5344CB8AC3E}">
        <p14:creationId xmlns:p14="http://schemas.microsoft.com/office/powerpoint/2010/main" val="1698942212"/>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839190" y="852905"/>
            <a:ext cx="8649198" cy="5840541"/>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125730" indent="0">
              <a:buNone/>
            </a:pPr>
            <a:r>
              <a:rPr lang="es-ES" sz="2800" dirty="0" smtClean="0">
                <a:solidFill>
                  <a:srgbClr val="C00000"/>
                </a:solidFill>
                <a:latin typeface="Calibri Light" panose="020F0302020204030204" pitchFamily="34" charset="0"/>
                <a:ea typeface="Calibri" charset="0"/>
                <a:cs typeface="Calibri" charset="0"/>
              </a:rPr>
              <a:t>2.</a:t>
            </a:r>
            <a:r>
              <a:rPr lang="es-ES" sz="2800" dirty="0" smtClean="0">
                <a:latin typeface="Calibri Light" panose="020F0302020204030204" pitchFamily="34" charset="0"/>
                <a:ea typeface="Calibri" charset="0"/>
                <a:cs typeface="Calibri" charset="0"/>
              </a:rPr>
              <a:t> 	Si </a:t>
            </a:r>
            <a:r>
              <a:rPr lang="es-ES" sz="2800" dirty="0">
                <a:latin typeface="Calibri Light" panose="020F0302020204030204" pitchFamily="34" charset="0"/>
                <a:ea typeface="Calibri" charset="0"/>
                <a:cs typeface="Calibri" charset="0"/>
              </a:rPr>
              <a:t>la NIP es usada como base</a:t>
            </a:r>
          </a:p>
          <a:p>
            <a:pPr marL="582930" indent="-457200">
              <a:buFont typeface="Wingdings" charset="2"/>
              <a:buChar char="Ø"/>
            </a:pPr>
            <a:endParaRPr lang="es-ES" dirty="0" smtClean="0">
              <a:solidFill>
                <a:srgbClr val="000000"/>
              </a:solidFill>
              <a:latin typeface="Calibri Light" panose="020F0302020204030204" pitchFamily="34" charset="0"/>
              <a:ea typeface="Calibri" charset="0"/>
              <a:cs typeface="Calibri" charset="0"/>
            </a:endParaRPr>
          </a:p>
          <a:p>
            <a:pPr marL="582930" indent="-457200">
              <a:buFont typeface="Wingdings" charset="2"/>
              <a:buChar char="Ø"/>
            </a:pPr>
            <a:r>
              <a:rPr lang="es-ES" dirty="0" smtClean="0">
                <a:solidFill>
                  <a:srgbClr val="000000"/>
                </a:solidFill>
                <a:latin typeface="Calibri Light" panose="020F0302020204030204" pitchFamily="34" charset="0"/>
                <a:ea typeface="Calibri" charset="0"/>
                <a:cs typeface="Calibri" charset="0"/>
              </a:rPr>
              <a:t>“</a:t>
            </a:r>
            <a:r>
              <a:rPr lang="es-ES" dirty="0">
                <a:solidFill>
                  <a:srgbClr val="000000"/>
                </a:solidFill>
                <a:latin typeface="Calibri Light" panose="020F0302020204030204" pitchFamily="34" charset="0"/>
                <a:ea typeface="Calibri" charset="0"/>
                <a:cs typeface="Calibri" charset="0"/>
              </a:rPr>
              <a:t>en conformidad” </a:t>
            </a:r>
            <a:r>
              <a:rPr lang="es-ES_tradnl" b="1" dirty="0">
                <a:latin typeface="Calibri Light" panose="020F0302020204030204" pitchFamily="34" charset="0"/>
                <a:ea typeface="Calibri" charset="0"/>
                <a:cs typeface="Calibri" charset="0"/>
              </a:rPr>
              <a:t>≠</a:t>
            </a:r>
            <a:r>
              <a:rPr lang="es-ES_tradnl" dirty="0">
                <a:latin typeface="Calibri Light" panose="020F0302020204030204" pitchFamily="34" charset="0"/>
                <a:ea typeface="Calibri" charset="0"/>
                <a:cs typeface="Calibri" charset="0"/>
              </a:rPr>
              <a:t> “basada en</a:t>
            </a:r>
            <a:r>
              <a:rPr lang="es-ES_tradnl" dirty="0" smtClean="0">
                <a:latin typeface="Calibri Light" panose="020F0302020204030204" pitchFamily="34" charset="0"/>
                <a:ea typeface="Calibri" charset="0"/>
                <a:cs typeface="Calibri" charset="0"/>
              </a:rPr>
              <a:t>” </a:t>
            </a:r>
            <a:endParaRPr lang="es-ES_tradnl" dirty="0">
              <a:latin typeface="Calibri Light" panose="020F0302020204030204" pitchFamily="34" charset="0"/>
              <a:ea typeface="Calibri" charset="0"/>
              <a:cs typeface="Calibri" charset="0"/>
            </a:endParaRPr>
          </a:p>
          <a:p>
            <a:pPr marL="1131570" lvl="2" indent="-457200"/>
            <a:r>
              <a:rPr lang="es-ES_tradnl" sz="2000" dirty="0" smtClean="0">
                <a:solidFill>
                  <a:srgbClr val="000000"/>
                </a:solidFill>
                <a:latin typeface="Calibri Light" panose="020F0302020204030204" pitchFamily="34" charset="0"/>
                <a:ea typeface="Calibri" charset="0"/>
                <a:cs typeface="Calibri" charset="0"/>
              </a:rPr>
              <a:t>“basada </a:t>
            </a:r>
            <a:r>
              <a:rPr lang="es-ES_tradnl" sz="2000" dirty="0">
                <a:solidFill>
                  <a:srgbClr val="000000"/>
                </a:solidFill>
                <a:latin typeface="Calibri Light" panose="020F0302020204030204" pitchFamily="34" charset="0"/>
                <a:ea typeface="Calibri" charset="0"/>
                <a:cs typeface="Calibri" charset="0"/>
              </a:rPr>
              <a:t>en”: </a:t>
            </a:r>
            <a:r>
              <a:rPr lang="es-ES" sz="2000" dirty="0">
                <a:latin typeface="Calibri Light" panose="020F0302020204030204" pitchFamily="34" charset="0"/>
                <a:ea typeface="Calibri" charset="0"/>
                <a:cs typeface="Calibri" charset="0"/>
              </a:rPr>
              <a:t>adoptar algunos de los elementos, aunque no necesariamente todos, de la norma </a:t>
            </a:r>
            <a:r>
              <a:rPr lang="es-ES" sz="2000" dirty="0" smtClean="0">
                <a:latin typeface="Calibri Light" panose="020F0302020204030204" pitchFamily="34" charset="0"/>
                <a:ea typeface="Calibri" charset="0"/>
                <a:cs typeface="Calibri" charset="0"/>
              </a:rPr>
              <a:t>internacional; </a:t>
            </a:r>
            <a:r>
              <a:rPr lang="es-ES" sz="2000" dirty="0">
                <a:latin typeface="Calibri Light" panose="020F0302020204030204" pitchFamily="34" charset="0"/>
                <a:ea typeface="Calibri" charset="0"/>
                <a:cs typeface="Calibri" charset="0"/>
              </a:rPr>
              <a:t>una norma internacional se utiliza "como base" de un </a:t>
            </a:r>
            <a:r>
              <a:rPr lang="es-ES" sz="2000" dirty="0" smtClean="0">
                <a:latin typeface="Calibri Light" panose="020F0302020204030204" pitchFamily="34" charset="0"/>
                <a:ea typeface="Calibri" charset="0"/>
                <a:cs typeface="Calibri" charset="0"/>
              </a:rPr>
              <a:t>RT cuando </a:t>
            </a:r>
            <a:r>
              <a:rPr lang="es-ES" sz="2000" dirty="0">
                <a:latin typeface="Calibri Light" panose="020F0302020204030204" pitchFamily="34" charset="0"/>
                <a:ea typeface="Calibri" charset="0"/>
                <a:cs typeface="Calibri" charset="0"/>
              </a:rPr>
              <a:t>se la utiliza como componente principal o principio fundamental a los fines de dictar el </a:t>
            </a:r>
            <a:r>
              <a:rPr lang="es-ES" sz="2000" dirty="0" smtClean="0">
                <a:latin typeface="Calibri Light" panose="020F0302020204030204" pitchFamily="34" charset="0"/>
                <a:ea typeface="Calibri" charset="0"/>
                <a:cs typeface="Calibri" charset="0"/>
              </a:rPr>
              <a:t>reglamento.</a:t>
            </a:r>
            <a:endParaRPr lang="es-ES" sz="2000" dirty="0">
              <a:latin typeface="Calibri Light" panose="020F0302020204030204" pitchFamily="34" charset="0"/>
              <a:ea typeface="Calibri" charset="0"/>
              <a:cs typeface="Calibri" charset="0"/>
            </a:endParaRPr>
          </a:p>
          <a:p>
            <a:pPr marL="1131570" lvl="2" indent="-457200"/>
            <a:r>
              <a:rPr lang="es-ES" sz="2000" dirty="0" smtClean="0">
                <a:latin typeface="Calibri Light" panose="020F0302020204030204" pitchFamily="34" charset="0"/>
                <a:ea typeface="Calibri" charset="0"/>
                <a:cs typeface="Calibri" charset="0"/>
              </a:rPr>
              <a:t>“</a:t>
            </a:r>
            <a:r>
              <a:rPr lang="es-ES" sz="2000" dirty="0">
                <a:latin typeface="Calibri Light" panose="020F0302020204030204" pitchFamily="34" charset="0"/>
                <a:ea typeface="Calibri" charset="0"/>
                <a:cs typeface="Calibri" charset="0"/>
              </a:rPr>
              <a:t>cuando un [RT] y la norma internacional pertinente se contradicen, no puede concluirse correctamente que la norma internacional ha sido utilizada "como base de[l]" [RT</a:t>
            </a:r>
            <a:r>
              <a:rPr lang="es-ES" sz="2000" dirty="0" smtClean="0">
                <a:latin typeface="Calibri Light" panose="020F0302020204030204" pitchFamily="34" charset="0"/>
                <a:ea typeface="Calibri" charset="0"/>
                <a:cs typeface="Calibri" charset="0"/>
              </a:rPr>
              <a:t>].</a:t>
            </a:r>
            <a:endParaRPr lang="es-ES" sz="2000" dirty="0">
              <a:solidFill>
                <a:srgbClr val="000000"/>
              </a:solidFill>
              <a:latin typeface="Calibri Light" panose="020F0302020204030204" pitchFamily="34" charset="0"/>
              <a:ea typeface="Calibri" charset="0"/>
              <a:cs typeface="Calibri" charset="0"/>
            </a:endParaRPr>
          </a:p>
          <a:p>
            <a:pPr marL="582930" indent="-457200">
              <a:buFont typeface="Wingdings" charset="2"/>
              <a:buChar char="Ø"/>
            </a:pPr>
            <a:r>
              <a:rPr lang="es-ES" dirty="0" smtClean="0">
                <a:latin typeface="Calibri Light" panose="020F0302020204030204" pitchFamily="34" charset="0"/>
                <a:ea typeface="Calibri" charset="0"/>
                <a:cs typeface="Calibri" charset="0"/>
              </a:rPr>
              <a:t>No </a:t>
            </a:r>
            <a:r>
              <a:rPr lang="es-ES" dirty="0">
                <a:latin typeface="Calibri Light" panose="020F0302020204030204" pitchFamily="34" charset="0"/>
                <a:ea typeface="Calibri" charset="0"/>
                <a:cs typeface="Calibri" charset="0"/>
              </a:rPr>
              <a:t>está permitido </a:t>
            </a:r>
            <a:r>
              <a:rPr lang="es-ES" dirty="0" smtClean="0">
                <a:latin typeface="Calibri Light" panose="020F0302020204030204" pitchFamily="34" charset="0"/>
                <a:ea typeface="Calibri" charset="0"/>
                <a:cs typeface="Calibri" charset="0"/>
              </a:rPr>
              <a:t>elegir </a:t>
            </a:r>
            <a:r>
              <a:rPr lang="es-ES" dirty="0" err="1" smtClean="0">
                <a:latin typeface="Calibri Light" panose="020F0302020204030204" pitchFamily="34" charset="0"/>
                <a:ea typeface="Calibri" charset="0"/>
                <a:cs typeface="Calibri" charset="0"/>
              </a:rPr>
              <a:t>únicamente</a:t>
            </a:r>
            <a:r>
              <a:rPr lang="es-ES" dirty="0" smtClean="0">
                <a:latin typeface="Calibri Light" panose="020F0302020204030204" pitchFamily="34" charset="0"/>
                <a:ea typeface="Calibri" charset="0"/>
                <a:cs typeface="Calibri" charset="0"/>
              </a:rPr>
              <a:t> </a:t>
            </a:r>
            <a:r>
              <a:rPr lang="es-ES" i="1" dirty="0">
                <a:latin typeface="Calibri Light" panose="020F0302020204030204" pitchFamily="34" charset="0"/>
                <a:ea typeface="Calibri" charset="0"/>
                <a:cs typeface="Calibri" charset="0"/>
              </a:rPr>
              <a:t>algunos </a:t>
            </a:r>
            <a:r>
              <a:rPr lang="es-ES" dirty="0">
                <a:latin typeface="Calibri Light" panose="020F0302020204030204" pitchFamily="34" charset="0"/>
                <a:ea typeface="Calibri" charset="0"/>
                <a:cs typeface="Calibri" charset="0"/>
              </a:rPr>
              <a:t>de los "elementos pertinentes</a:t>
            </a:r>
            <a:r>
              <a:rPr lang="es-ES" dirty="0" smtClean="0">
                <a:latin typeface="Calibri Light" panose="020F0302020204030204" pitchFamily="34" charset="0"/>
                <a:ea typeface="Calibri" charset="0"/>
                <a:cs typeface="Calibri" charset="0"/>
              </a:rPr>
              <a:t>". </a:t>
            </a:r>
            <a:r>
              <a:rPr lang="es-ES" dirty="0">
                <a:latin typeface="Calibri Light" panose="020F0302020204030204" pitchFamily="34" charset="0"/>
                <a:ea typeface="Calibri" charset="0"/>
                <a:cs typeface="Calibri" charset="0"/>
              </a:rPr>
              <a:t>Si un "elemento" es "pertinente", debe ser uno de los elementos que sirven de "base del" </a:t>
            </a:r>
            <a:r>
              <a:rPr lang="es-ES" dirty="0" smtClean="0">
                <a:latin typeface="Calibri Light" panose="020F0302020204030204" pitchFamily="34" charset="0"/>
                <a:ea typeface="Calibri" charset="0"/>
                <a:cs typeface="Calibri" charset="0"/>
              </a:rPr>
              <a:t>RT.</a:t>
            </a:r>
            <a:endParaRPr lang="es-ES" dirty="0">
              <a:latin typeface="Calibri Light" panose="020F0302020204030204" pitchFamily="34" charset="0"/>
              <a:ea typeface="Calibri" charset="0"/>
              <a:cs typeface="Calibri" charset="0"/>
            </a:endParaRPr>
          </a:p>
          <a:p>
            <a:pPr marL="582930" indent="-457200"/>
            <a:endParaRPr lang="es-ES" sz="3500" dirty="0">
              <a:solidFill>
                <a:srgbClr val="000000"/>
              </a:solidFill>
              <a:latin typeface="Calibri Light" panose="020F0302020204030204" pitchFamily="34" charset="0"/>
              <a:ea typeface="Calibri" charset="0"/>
              <a:cs typeface="Calibri" charset="0"/>
            </a:endParaRPr>
          </a:p>
        </p:txBody>
      </p:sp>
      <p:sp>
        <p:nvSpPr>
          <p:cNvPr id="6" name="1 Título"/>
          <p:cNvSpPr txBox="1">
            <a:spLocks/>
          </p:cNvSpPr>
          <p:nvPr/>
        </p:nvSpPr>
        <p:spPr>
          <a:xfrm>
            <a:off x="767408" y="347664"/>
            <a:ext cx="7272808" cy="5760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fontAlgn="base">
              <a:spcAft>
                <a:spcPct val="0"/>
              </a:spcAft>
            </a:pPr>
            <a:r>
              <a:rPr lang="es-MX" sz="2600" b="1" smtClean="0">
                <a:solidFill>
                  <a:srgbClr val="C00000"/>
                </a:solidFill>
                <a:latin typeface="Calibri Light" panose="020F0302020204030204" pitchFamily="34" charset="0"/>
                <a:ea typeface="+mn-ea"/>
                <a:cs typeface="Adobe Caslon Pro"/>
                <a:sym typeface="Gill Sans" charset="0"/>
              </a:rPr>
              <a:t>Uso de Normas  Intern</a:t>
            </a:r>
            <a:r>
              <a:rPr lang="es-ES" sz="2600" b="1" smtClean="0">
                <a:solidFill>
                  <a:srgbClr val="C00000"/>
                </a:solidFill>
                <a:latin typeface="Calibri Light" panose="020F0302020204030204" pitchFamily="34" charset="0"/>
                <a:ea typeface="+mn-ea"/>
                <a:cs typeface="Adobe Caslon Pro"/>
                <a:sym typeface="Gill Sans" charset="0"/>
              </a:rPr>
              <a:t>acionales Pertinentes (2.4, 2.5)</a:t>
            </a:r>
            <a:endParaRPr lang="es-MX" sz="2600" b="1" dirty="0">
              <a:solidFill>
                <a:srgbClr val="C00000"/>
              </a:solidFill>
              <a:latin typeface="Calibri Light" panose="020F0302020204030204" pitchFamily="34" charset="0"/>
              <a:ea typeface="+mn-ea"/>
              <a:cs typeface="Adobe Caslon Pro"/>
              <a:sym typeface="Gill Sans" charset="0"/>
            </a:endParaRPr>
          </a:p>
        </p:txBody>
      </p:sp>
    </p:spTree>
    <p:extLst>
      <p:ext uri="{BB962C8B-B14F-4D97-AF65-F5344CB8AC3E}">
        <p14:creationId xmlns:p14="http://schemas.microsoft.com/office/powerpoint/2010/main" val="1424787602"/>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839190" y="852905"/>
            <a:ext cx="8649198" cy="5840541"/>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just">
              <a:buNone/>
            </a:pPr>
            <a:r>
              <a:rPr lang="es-ES" sz="2800" dirty="0" smtClean="0">
                <a:solidFill>
                  <a:srgbClr val="C00000"/>
                </a:solidFill>
                <a:latin typeface="Calibri Light" panose="020F0302020204030204" pitchFamily="34" charset="0"/>
                <a:ea typeface="Calibri" charset="0"/>
                <a:cs typeface="Calibri" charset="0"/>
              </a:rPr>
              <a:t>3. 	</a:t>
            </a:r>
            <a:r>
              <a:rPr lang="es-ES" sz="2800" dirty="0" smtClean="0">
                <a:latin typeface="Calibri Light" panose="020F0302020204030204" pitchFamily="34" charset="0"/>
                <a:ea typeface="Calibri" charset="0"/>
                <a:cs typeface="Calibri" charset="0"/>
              </a:rPr>
              <a:t>Si </a:t>
            </a:r>
            <a:r>
              <a:rPr lang="es-ES" sz="2800" dirty="0">
                <a:latin typeface="Calibri Light" panose="020F0302020204030204" pitchFamily="34" charset="0"/>
                <a:ea typeface="Calibri" charset="0"/>
                <a:cs typeface="Calibri" charset="0"/>
              </a:rPr>
              <a:t>la NIP es un medio apropiado y eficaz</a:t>
            </a:r>
          </a:p>
          <a:p>
            <a:pPr marL="582930" indent="-457200"/>
            <a:endParaRPr lang="es-ES" dirty="0">
              <a:solidFill>
                <a:srgbClr val="000000"/>
              </a:solidFill>
              <a:latin typeface="Calibri Light" panose="020F0302020204030204" pitchFamily="34" charset="0"/>
              <a:ea typeface="Calibri" charset="0"/>
              <a:cs typeface="Calibri" charset="0"/>
            </a:endParaRPr>
          </a:p>
          <a:p>
            <a:pPr marL="582930" indent="-457200">
              <a:buFont typeface="Wingdings" charset="2"/>
              <a:buChar char="Ø"/>
            </a:pPr>
            <a:r>
              <a:rPr lang="es-ES" sz="2200" dirty="0" smtClean="0">
                <a:latin typeface="Calibri Light" panose="020F0302020204030204" pitchFamily="34" charset="0"/>
                <a:ea typeface="Calibri" charset="0"/>
                <a:cs typeface="Calibri" charset="0"/>
              </a:rPr>
              <a:t>Los </a:t>
            </a:r>
            <a:r>
              <a:rPr lang="es-ES" sz="2200" dirty="0">
                <a:latin typeface="Calibri Light" panose="020F0302020204030204" pitchFamily="34" charset="0"/>
                <a:ea typeface="Calibri" charset="0"/>
                <a:cs typeface="Calibri" charset="0"/>
              </a:rPr>
              <a:t>Miembros pueden apartarse de una </a:t>
            </a:r>
            <a:r>
              <a:rPr lang="es-ES" sz="2200" dirty="0" smtClean="0">
                <a:latin typeface="Calibri Light" panose="020F0302020204030204" pitchFamily="34" charset="0"/>
                <a:ea typeface="Calibri" charset="0"/>
                <a:cs typeface="Calibri" charset="0"/>
              </a:rPr>
              <a:t>NIP </a:t>
            </a:r>
            <a:r>
              <a:rPr lang="es-ES" sz="2200" dirty="0">
                <a:latin typeface="Calibri Light" panose="020F0302020204030204" pitchFamily="34" charset="0"/>
                <a:ea typeface="Calibri" charset="0"/>
                <a:cs typeface="Calibri" charset="0"/>
              </a:rPr>
              <a:t>en caso de que sea "un medio ineficaz o inapropiado para el logro de los objetivos </a:t>
            </a:r>
            <a:r>
              <a:rPr lang="es-ES" sz="2200" dirty="0" smtClean="0">
                <a:latin typeface="Calibri Light" panose="020F0302020204030204" pitchFamily="34" charset="0"/>
                <a:ea typeface="Calibri" charset="0"/>
                <a:cs typeface="Calibri" charset="0"/>
              </a:rPr>
              <a:t>legítimos </a:t>
            </a:r>
            <a:r>
              <a:rPr lang="es-ES" sz="2200" dirty="0">
                <a:latin typeface="Calibri Light" panose="020F0302020204030204" pitchFamily="34" charset="0"/>
                <a:ea typeface="Calibri" charset="0"/>
                <a:cs typeface="Calibri" charset="0"/>
              </a:rPr>
              <a:t>perseguidos" por ese Miembro por medio del reglamento </a:t>
            </a:r>
            <a:r>
              <a:rPr lang="es-ES" sz="2200" dirty="0" smtClean="0">
                <a:latin typeface="Calibri Light" panose="020F0302020204030204" pitchFamily="34" charset="0"/>
                <a:ea typeface="Calibri" charset="0"/>
                <a:cs typeface="Calibri" charset="0"/>
              </a:rPr>
              <a:t>técnico.</a:t>
            </a:r>
          </a:p>
          <a:p>
            <a:pPr marL="125730" indent="0">
              <a:buNone/>
            </a:pPr>
            <a:r>
              <a:rPr lang="es-ES" sz="2200" dirty="0" smtClean="0">
                <a:latin typeface="Calibri Light" panose="020F0302020204030204" pitchFamily="34" charset="0"/>
                <a:ea typeface="Calibri" charset="0"/>
                <a:cs typeface="Calibri" charset="0"/>
              </a:rPr>
              <a:t> </a:t>
            </a:r>
            <a:endParaRPr lang="es-ES" sz="2200" dirty="0">
              <a:latin typeface="Calibri Light" panose="020F0302020204030204" pitchFamily="34" charset="0"/>
              <a:ea typeface="Calibri" charset="0"/>
              <a:cs typeface="Calibri" charset="0"/>
            </a:endParaRPr>
          </a:p>
          <a:p>
            <a:pPr marL="857250" lvl="1" indent="-457200"/>
            <a:r>
              <a:rPr lang="es-ES" sz="2200" i="1" dirty="0" smtClean="0">
                <a:solidFill>
                  <a:srgbClr val="000000"/>
                </a:solidFill>
                <a:latin typeface="Calibri Light" panose="020F0302020204030204" pitchFamily="34" charset="0"/>
                <a:ea typeface="Calibri" charset="0"/>
                <a:cs typeface="Calibri" charset="0"/>
              </a:rPr>
              <a:t>Medio ineficaz</a:t>
            </a:r>
            <a:r>
              <a:rPr lang="es-ES" sz="2200" dirty="0" smtClean="0">
                <a:solidFill>
                  <a:srgbClr val="000000"/>
                </a:solidFill>
                <a:latin typeface="Calibri Light" panose="020F0302020204030204" pitchFamily="34" charset="0"/>
                <a:ea typeface="Calibri" charset="0"/>
                <a:cs typeface="Calibri" charset="0"/>
              </a:rPr>
              <a:t>: </a:t>
            </a:r>
            <a:r>
              <a:rPr lang="es-ES" sz="2200" dirty="0" smtClean="0">
                <a:latin typeface="Calibri Light" panose="020F0302020204030204" pitchFamily="34" charset="0"/>
                <a:ea typeface="Calibri" charset="0"/>
                <a:cs typeface="Calibri" charset="0"/>
              </a:rPr>
              <a:t>un </a:t>
            </a:r>
            <a:r>
              <a:rPr lang="es-ES" sz="2200" dirty="0">
                <a:latin typeface="Calibri Light" panose="020F0302020204030204" pitchFamily="34" charset="0"/>
                <a:ea typeface="Calibri" charset="0"/>
                <a:cs typeface="Calibri" charset="0"/>
              </a:rPr>
              <a:t>medio que no cumple la </a:t>
            </a:r>
            <a:r>
              <a:rPr lang="es-ES" sz="2200" dirty="0" smtClean="0">
                <a:latin typeface="Calibri Light" panose="020F0302020204030204" pitchFamily="34" charset="0"/>
                <a:ea typeface="Calibri" charset="0"/>
                <a:cs typeface="Calibri" charset="0"/>
              </a:rPr>
              <a:t>función </a:t>
            </a:r>
            <a:r>
              <a:rPr lang="es-ES" sz="2200" dirty="0">
                <a:latin typeface="Calibri Light" panose="020F0302020204030204" pitchFamily="34" charset="0"/>
                <a:ea typeface="Calibri" charset="0"/>
                <a:cs typeface="Calibri" charset="0"/>
              </a:rPr>
              <a:t>necesaria para alcanzar el objetivo </a:t>
            </a:r>
            <a:r>
              <a:rPr lang="es-ES" sz="2200" dirty="0" smtClean="0">
                <a:latin typeface="Calibri Light" panose="020F0302020204030204" pitchFamily="34" charset="0"/>
                <a:ea typeface="Calibri" charset="0"/>
                <a:cs typeface="Calibri" charset="0"/>
              </a:rPr>
              <a:t>legitimo perseguido. La </a:t>
            </a:r>
            <a:r>
              <a:rPr lang="es-ES" sz="2200" dirty="0">
                <a:latin typeface="Calibri Light" panose="020F0302020204030204" pitchFamily="34" charset="0"/>
                <a:ea typeface="Calibri" charset="0"/>
                <a:cs typeface="Calibri" charset="0"/>
              </a:rPr>
              <a:t>eficacia se refiere a los </a:t>
            </a:r>
            <a:r>
              <a:rPr lang="es-ES" sz="2200" i="1" dirty="0">
                <a:latin typeface="Calibri Light" panose="020F0302020204030204" pitchFamily="34" charset="0"/>
                <a:ea typeface="Calibri" charset="0"/>
                <a:cs typeface="Calibri" charset="0"/>
              </a:rPr>
              <a:t>resultados </a:t>
            </a:r>
            <a:r>
              <a:rPr lang="es-ES" sz="2200" dirty="0">
                <a:latin typeface="Calibri Light" panose="020F0302020204030204" pitchFamily="34" charset="0"/>
                <a:ea typeface="Calibri" charset="0"/>
                <a:cs typeface="Calibri" charset="0"/>
              </a:rPr>
              <a:t>de los medios </a:t>
            </a:r>
            <a:r>
              <a:rPr lang="es-ES" sz="2200" dirty="0" smtClean="0">
                <a:latin typeface="Calibri Light" panose="020F0302020204030204" pitchFamily="34" charset="0"/>
                <a:ea typeface="Calibri" charset="0"/>
                <a:cs typeface="Calibri" charset="0"/>
              </a:rPr>
              <a:t>utilizados.</a:t>
            </a:r>
          </a:p>
          <a:p>
            <a:pPr marL="857250" lvl="1" indent="-457200"/>
            <a:r>
              <a:rPr lang="es-ES" sz="2200" i="1" dirty="0" smtClean="0">
                <a:latin typeface="Calibri Light" panose="020F0302020204030204" pitchFamily="34" charset="0"/>
                <a:ea typeface="Calibri" charset="0"/>
                <a:cs typeface="Calibri" charset="0"/>
              </a:rPr>
              <a:t>Medio inapropiado</a:t>
            </a:r>
            <a:r>
              <a:rPr lang="es-ES" sz="2200" dirty="0" smtClean="0">
                <a:latin typeface="Calibri Light" panose="020F0302020204030204" pitchFamily="34" charset="0"/>
                <a:ea typeface="Calibri" charset="0"/>
                <a:cs typeface="Calibri" charset="0"/>
              </a:rPr>
              <a:t>:  </a:t>
            </a:r>
            <a:r>
              <a:rPr lang="es-ES" sz="2200" dirty="0">
                <a:latin typeface="Calibri Light" panose="020F0302020204030204" pitchFamily="34" charset="0"/>
                <a:ea typeface="Calibri" charset="0"/>
                <a:cs typeface="Calibri" charset="0"/>
              </a:rPr>
              <a:t>medio que no es especialmente </a:t>
            </a:r>
            <a:r>
              <a:rPr lang="es-ES" sz="2200" dirty="0" smtClean="0">
                <a:latin typeface="Calibri Light" panose="020F0302020204030204" pitchFamily="34" charset="0"/>
                <a:ea typeface="Calibri" charset="0"/>
                <a:cs typeface="Calibri" charset="0"/>
              </a:rPr>
              <a:t>idóneo </a:t>
            </a:r>
            <a:r>
              <a:rPr lang="es-ES" sz="2200" dirty="0">
                <a:latin typeface="Calibri Light" panose="020F0302020204030204" pitchFamily="34" charset="0"/>
                <a:ea typeface="Calibri" charset="0"/>
                <a:cs typeface="Calibri" charset="0"/>
              </a:rPr>
              <a:t>para el logro de ese objetivo. El </a:t>
            </a:r>
            <a:r>
              <a:rPr lang="es-ES" sz="2200" dirty="0" smtClean="0">
                <a:latin typeface="Calibri Light" panose="020F0302020204030204" pitchFamily="34" charset="0"/>
                <a:ea typeface="Calibri" charset="0"/>
                <a:cs typeface="Calibri" charset="0"/>
              </a:rPr>
              <a:t>carácter </a:t>
            </a:r>
            <a:r>
              <a:rPr lang="es-ES" sz="2200" dirty="0">
                <a:latin typeface="Calibri Light" panose="020F0302020204030204" pitchFamily="34" charset="0"/>
                <a:ea typeface="Calibri" charset="0"/>
                <a:cs typeface="Calibri" charset="0"/>
              </a:rPr>
              <a:t>de apropiado </a:t>
            </a:r>
            <a:r>
              <a:rPr lang="es-ES" sz="2200" dirty="0" smtClean="0">
                <a:latin typeface="Calibri Light" panose="020F0302020204030204" pitchFamily="34" charset="0"/>
                <a:ea typeface="Calibri" charset="0"/>
                <a:cs typeface="Calibri" charset="0"/>
              </a:rPr>
              <a:t>atañe a </a:t>
            </a:r>
            <a:r>
              <a:rPr lang="es-ES" sz="2200" dirty="0">
                <a:latin typeface="Calibri Light" panose="020F0302020204030204" pitchFamily="34" charset="0"/>
                <a:ea typeface="Calibri" charset="0"/>
                <a:cs typeface="Calibri" charset="0"/>
              </a:rPr>
              <a:t>la naturaleza de esos </a:t>
            </a:r>
            <a:r>
              <a:rPr lang="es-ES" sz="2200" dirty="0" smtClean="0">
                <a:latin typeface="Calibri Light" panose="020F0302020204030204" pitchFamily="34" charset="0"/>
                <a:ea typeface="Calibri" charset="0"/>
                <a:cs typeface="Calibri" charset="0"/>
              </a:rPr>
              <a:t>medios.</a:t>
            </a:r>
          </a:p>
          <a:p>
            <a:pPr marL="857250" lvl="1" indent="-457200"/>
            <a:r>
              <a:rPr lang="es-ES" sz="2200" i="1" dirty="0" smtClean="0">
                <a:solidFill>
                  <a:srgbClr val="000000"/>
                </a:solidFill>
                <a:latin typeface="Calibri Light" panose="020F0302020204030204" pitchFamily="34" charset="0"/>
                <a:ea typeface="Calibri" charset="0"/>
                <a:cs typeface="Calibri" charset="0"/>
              </a:rPr>
              <a:t>Objetivos legítimos</a:t>
            </a:r>
            <a:r>
              <a:rPr lang="es-ES" sz="2200" dirty="0" smtClean="0">
                <a:solidFill>
                  <a:srgbClr val="000000"/>
                </a:solidFill>
                <a:latin typeface="Calibri Light" panose="020F0302020204030204" pitchFamily="34" charset="0"/>
                <a:ea typeface="Calibri" charset="0"/>
                <a:cs typeface="Calibri" charset="0"/>
              </a:rPr>
              <a:t>: </a:t>
            </a:r>
            <a:r>
              <a:rPr lang="es-ES" sz="2200" dirty="0">
                <a:latin typeface="Calibri Light" panose="020F0302020204030204" pitchFamily="34" charset="0"/>
                <a:ea typeface="Calibri" charset="0"/>
                <a:cs typeface="Calibri" charset="0"/>
              </a:rPr>
              <a:t>tienen que interpretarse en el contexto del </a:t>
            </a:r>
            <a:r>
              <a:rPr lang="es-ES" sz="2200" dirty="0" smtClean="0">
                <a:latin typeface="Calibri Light" panose="020F0302020204030204" pitchFamily="34" charset="0"/>
                <a:ea typeface="Calibri" charset="0"/>
                <a:cs typeface="Calibri" charset="0"/>
              </a:rPr>
              <a:t>articulo 2.2.</a:t>
            </a:r>
            <a:endParaRPr lang="es-ES" sz="2200" dirty="0">
              <a:latin typeface="Calibri Light" panose="020F0302020204030204" pitchFamily="34" charset="0"/>
              <a:ea typeface="Calibri" charset="0"/>
              <a:cs typeface="Calibri" charset="0"/>
            </a:endParaRPr>
          </a:p>
          <a:p>
            <a:pPr marL="857250" lvl="1" indent="-457200"/>
            <a:endParaRPr lang="es-ES" sz="3500" dirty="0">
              <a:solidFill>
                <a:srgbClr val="000000"/>
              </a:solidFill>
              <a:latin typeface="Calibri Light" panose="020F0302020204030204" pitchFamily="34" charset="0"/>
              <a:ea typeface="Calibri" charset="0"/>
              <a:cs typeface="Calibri" charset="0"/>
            </a:endParaRPr>
          </a:p>
        </p:txBody>
      </p:sp>
      <p:sp>
        <p:nvSpPr>
          <p:cNvPr id="6" name="1 Título"/>
          <p:cNvSpPr txBox="1">
            <a:spLocks/>
          </p:cNvSpPr>
          <p:nvPr/>
        </p:nvSpPr>
        <p:spPr>
          <a:xfrm>
            <a:off x="767408" y="347664"/>
            <a:ext cx="7272808" cy="5760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fontAlgn="base">
              <a:spcAft>
                <a:spcPct val="0"/>
              </a:spcAft>
            </a:pPr>
            <a:r>
              <a:rPr lang="es-MX" sz="2600" b="1" smtClean="0">
                <a:solidFill>
                  <a:srgbClr val="C00000"/>
                </a:solidFill>
                <a:latin typeface="Calibri Light" panose="020F0302020204030204" pitchFamily="34" charset="0"/>
                <a:ea typeface="+mn-ea"/>
                <a:cs typeface="Adobe Caslon Pro"/>
                <a:sym typeface="Gill Sans" charset="0"/>
              </a:rPr>
              <a:t>Uso de Normas  Intern</a:t>
            </a:r>
            <a:r>
              <a:rPr lang="es-ES" sz="2600" b="1" smtClean="0">
                <a:solidFill>
                  <a:srgbClr val="C00000"/>
                </a:solidFill>
                <a:latin typeface="Calibri Light" panose="020F0302020204030204" pitchFamily="34" charset="0"/>
                <a:ea typeface="+mn-ea"/>
                <a:cs typeface="Adobe Caslon Pro"/>
                <a:sym typeface="Gill Sans" charset="0"/>
              </a:rPr>
              <a:t>acionales Pertinentes (2.4, 2.5)</a:t>
            </a:r>
            <a:endParaRPr lang="es-MX" sz="2600" b="1" dirty="0">
              <a:solidFill>
                <a:srgbClr val="C00000"/>
              </a:solidFill>
              <a:latin typeface="Calibri Light" panose="020F0302020204030204" pitchFamily="34" charset="0"/>
              <a:ea typeface="+mn-ea"/>
              <a:cs typeface="Adobe Caslon Pro"/>
              <a:sym typeface="Gill Sans" charset="0"/>
            </a:endParaRPr>
          </a:p>
        </p:txBody>
      </p:sp>
    </p:spTree>
    <p:extLst>
      <p:ext uri="{BB962C8B-B14F-4D97-AF65-F5344CB8AC3E}">
        <p14:creationId xmlns:p14="http://schemas.microsoft.com/office/powerpoint/2010/main" val="1662167253"/>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1636620" y="359952"/>
            <a:ext cx="5827532" cy="576064"/>
          </a:xfrm>
        </p:spPr>
        <p:txBody>
          <a:bodyPr>
            <a:noAutofit/>
          </a:bodyPr>
          <a:lstStyle/>
          <a:p>
            <a:pPr fontAlgn="base">
              <a:spcAft>
                <a:spcPct val="0"/>
              </a:spcAft>
            </a:pPr>
            <a:r>
              <a:rPr lang="es-ES" sz="3000" b="1" dirty="0" smtClean="0">
                <a:solidFill>
                  <a:srgbClr val="C00000"/>
                </a:solidFill>
                <a:latin typeface="Calibri Light" panose="020F0302020204030204" pitchFamily="34" charset="0"/>
                <a:cs typeface="Adobe Caslon Pro"/>
                <a:sym typeface="Gill Sans" charset="0"/>
              </a:rPr>
              <a:t>Transparencia</a:t>
            </a:r>
            <a:endParaRPr lang="es-MX" sz="3000" b="1" dirty="0">
              <a:solidFill>
                <a:srgbClr val="C00000"/>
              </a:solidFill>
              <a:latin typeface="Calibri Light" panose="020F0302020204030204" pitchFamily="34" charset="0"/>
              <a:ea typeface="+mn-ea"/>
              <a:cs typeface="Adobe Caslon Pro"/>
              <a:sym typeface="Gill Sans" charset="0"/>
            </a:endParaRP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055688" y="852905"/>
            <a:ext cx="10080872" cy="5840541"/>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just">
              <a:buNone/>
            </a:pPr>
            <a:r>
              <a:rPr lang="es-ES" dirty="0" smtClean="0">
                <a:solidFill>
                  <a:srgbClr val="000000"/>
                </a:solidFill>
                <a:latin typeface="Calibri Light" panose="020F0302020204030204" pitchFamily="34" charset="0"/>
                <a:ea typeface="Calibri" charset="0"/>
                <a:cs typeface="Calibri" charset="0"/>
              </a:rPr>
              <a:t> </a:t>
            </a:r>
          </a:p>
          <a:p>
            <a:pPr algn="just">
              <a:buFont typeface="Wingdings" charset="2"/>
              <a:buChar char="Ø"/>
            </a:pPr>
            <a:r>
              <a:rPr lang="es-ES" dirty="0" smtClean="0">
                <a:solidFill>
                  <a:srgbClr val="000000"/>
                </a:solidFill>
                <a:latin typeface="Calibri Light" panose="020F0302020204030204" pitchFamily="34" charset="0"/>
                <a:ea typeface="Calibri" charset="0"/>
                <a:cs typeface="Calibri" charset="0"/>
              </a:rPr>
              <a:t>Los Miembros tienen obligación de publicar sus medidas (art 2.11).</a:t>
            </a:r>
          </a:p>
          <a:p>
            <a:pPr marL="0" indent="0" algn="just">
              <a:buNone/>
            </a:pPr>
            <a:endParaRPr lang="es-ES" dirty="0" smtClean="0">
              <a:solidFill>
                <a:srgbClr val="000000"/>
              </a:solidFill>
              <a:latin typeface="Calibri Light" panose="020F0302020204030204" pitchFamily="34" charset="0"/>
              <a:ea typeface="Calibri" charset="0"/>
              <a:cs typeface="Calibri" charset="0"/>
            </a:endParaRPr>
          </a:p>
          <a:p>
            <a:pPr algn="just">
              <a:buFont typeface="Wingdings" charset="2"/>
              <a:buChar char="Ø"/>
            </a:pPr>
            <a:r>
              <a:rPr lang="es-ES" dirty="0" smtClean="0">
                <a:solidFill>
                  <a:srgbClr val="000000"/>
                </a:solidFill>
                <a:latin typeface="Calibri Light" panose="020F0302020204030204" pitchFamily="34" charset="0"/>
                <a:ea typeface="Calibri" charset="0"/>
                <a:cs typeface="Calibri" charset="0"/>
              </a:rPr>
              <a:t> Plazo prudencial entre la publicación y entrada en vigor </a:t>
            </a:r>
          </a:p>
          <a:p>
            <a:pPr lvl="1" algn="just">
              <a:buFont typeface="Arial" charset="0"/>
              <a:buChar char="•"/>
            </a:pPr>
            <a:r>
              <a:rPr lang="es-ES" sz="2200" dirty="0" smtClean="0">
                <a:latin typeface="Calibri Light" panose="020F0302020204030204" pitchFamily="34" charset="0"/>
                <a:ea typeface="Calibri" charset="0"/>
                <a:cs typeface="Calibri" charset="0"/>
              </a:rPr>
              <a:t>Decisión de Doha: el plazo prudencial es de </a:t>
            </a:r>
            <a:r>
              <a:rPr lang="es-ES" sz="2200" u="sng" dirty="0" smtClean="0">
                <a:latin typeface="Calibri Light" panose="020F0302020204030204" pitchFamily="34" charset="0"/>
                <a:ea typeface="Calibri" charset="0"/>
                <a:cs typeface="Calibri" charset="0"/>
              </a:rPr>
              <a:t>6 meses </a:t>
            </a:r>
            <a:r>
              <a:rPr lang="es-ES" sz="2200" dirty="0" smtClean="0">
                <a:latin typeface="Calibri Light" panose="020F0302020204030204" pitchFamily="34" charset="0"/>
                <a:ea typeface="Calibri" charset="0"/>
                <a:cs typeface="Calibri" charset="0"/>
              </a:rPr>
              <a:t>(art. 2.12)</a:t>
            </a:r>
          </a:p>
          <a:p>
            <a:pPr lvl="1" algn="just">
              <a:buFont typeface="Arial" charset="0"/>
              <a:buChar char="•"/>
            </a:pPr>
            <a:r>
              <a:rPr lang="es-ES" sz="2200" dirty="0" smtClean="0">
                <a:solidFill>
                  <a:srgbClr val="000000"/>
                </a:solidFill>
                <a:latin typeface="Calibri Light" panose="020F0302020204030204" pitchFamily="34" charset="0"/>
                <a:ea typeface="Calibri" charset="0"/>
                <a:cs typeface="Calibri" charset="0"/>
              </a:rPr>
              <a:t>Permite a los exportadores adaptarse a las nuevas prescripciones.</a:t>
            </a:r>
          </a:p>
          <a:p>
            <a:pPr lvl="1" algn="just">
              <a:buFont typeface="Arial" charset="0"/>
              <a:buChar char="•"/>
            </a:pPr>
            <a:r>
              <a:rPr lang="es-ES" sz="2200" dirty="0" smtClean="0">
                <a:solidFill>
                  <a:srgbClr val="000000"/>
                </a:solidFill>
                <a:latin typeface="Calibri Light" panose="020F0302020204030204" pitchFamily="34" charset="0"/>
                <a:ea typeface="Calibri" charset="0"/>
                <a:cs typeface="Calibri" charset="0"/>
              </a:rPr>
              <a:t>Excepción: si no es factible para los objetivos legítimos.</a:t>
            </a:r>
            <a:endParaRPr lang="es-ES" sz="1800" dirty="0">
              <a:solidFill>
                <a:srgbClr val="000000"/>
              </a:solidFill>
              <a:latin typeface="Calibri Light" panose="020F0302020204030204" pitchFamily="34" charset="0"/>
              <a:ea typeface="Calibri" charset="0"/>
              <a:cs typeface="Calibri" charset="0"/>
            </a:endParaRPr>
          </a:p>
        </p:txBody>
      </p:sp>
    </p:spTree>
    <p:extLst>
      <p:ext uri="{BB962C8B-B14F-4D97-AF65-F5344CB8AC3E}">
        <p14:creationId xmlns:p14="http://schemas.microsoft.com/office/powerpoint/2010/main" val="384568445"/>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1636620" y="359952"/>
            <a:ext cx="6547612" cy="576064"/>
          </a:xfrm>
        </p:spPr>
        <p:txBody>
          <a:bodyPr>
            <a:noAutofit/>
          </a:bodyPr>
          <a:lstStyle/>
          <a:p>
            <a:pPr fontAlgn="base">
              <a:spcAft>
                <a:spcPct val="0"/>
              </a:spcAft>
            </a:pPr>
            <a:r>
              <a:rPr lang="es-MX" sz="3000" b="1" dirty="0">
                <a:solidFill>
                  <a:srgbClr val="C00000"/>
                </a:solidFill>
                <a:latin typeface="Calibri Light" panose="020F0302020204030204" pitchFamily="34" charset="0"/>
                <a:cs typeface="Adobe Caslon Pro"/>
                <a:sym typeface="Gill Sans" charset="0"/>
              </a:rPr>
              <a:t>Comit</a:t>
            </a:r>
            <a:r>
              <a:rPr lang="es-ES" sz="3000" b="1" dirty="0">
                <a:solidFill>
                  <a:srgbClr val="C00000"/>
                </a:solidFill>
                <a:latin typeface="Calibri Light" panose="020F0302020204030204" pitchFamily="34" charset="0"/>
                <a:cs typeface="Adobe Caslon Pro"/>
                <a:sym typeface="Gill Sans" charset="0"/>
              </a:rPr>
              <a:t>é de Obstáculos Técnicos al Comercio</a:t>
            </a:r>
            <a:endParaRPr lang="es-MX" sz="3000" b="1" dirty="0">
              <a:solidFill>
                <a:srgbClr val="C00000"/>
              </a:solidFill>
              <a:latin typeface="Calibri Light" panose="020F0302020204030204" pitchFamily="34" charset="0"/>
              <a:ea typeface="+mn-ea"/>
              <a:cs typeface="Adobe Caslon Pro"/>
              <a:sym typeface="Gill Sans" charset="0"/>
            </a:endParaRP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839190" y="852905"/>
            <a:ext cx="8649198" cy="5528423"/>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r>
              <a:rPr lang="es-ES" u="sng" dirty="0">
                <a:solidFill>
                  <a:srgbClr val="000000"/>
                </a:solidFill>
                <a:latin typeface="Calibri Light" panose="020F0302020204030204" pitchFamily="34" charset="0"/>
                <a:ea typeface="Calibri" charset="0"/>
                <a:cs typeface="Calibri" charset="0"/>
              </a:rPr>
              <a:t>Importancia de las actividades</a:t>
            </a:r>
          </a:p>
          <a:p>
            <a:pPr algn="just">
              <a:buFont typeface="Arial" charset="0"/>
              <a:buChar char="•"/>
            </a:pPr>
            <a:endParaRPr lang="es-ES" dirty="0" smtClean="0">
              <a:solidFill>
                <a:srgbClr val="000000"/>
              </a:solidFill>
              <a:latin typeface="Calibri Light" panose="020F0302020204030204" pitchFamily="34" charset="0"/>
              <a:ea typeface="Calibri" charset="0"/>
              <a:cs typeface="Calibri" charset="0"/>
            </a:endParaRPr>
          </a:p>
          <a:p>
            <a:pPr algn="just">
              <a:buFont typeface="Wingdings" charset="2"/>
              <a:buChar char="Ø"/>
            </a:pPr>
            <a:r>
              <a:rPr lang="es-ES" dirty="0" smtClean="0">
                <a:solidFill>
                  <a:srgbClr val="000000"/>
                </a:solidFill>
                <a:latin typeface="Calibri Light" panose="020F0302020204030204" pitchFamily="34" charset="0"/>
                <a:ea typeface="Calibri" charset="0"/>
                <a:cs typeface="Calibri" charset="0"/>
              </a:rPr>
              <a:t> Decisiones </a:t>
            </a:r>
            <a:r>
              <a:rPr lang="es-ES" dirty="0">
                <a:solidFill>
                  <a:srgbClr val="000000"/>
                </a:solidFill>
                <a:latin typeface="Calibri Light" panose="020F0302020204030204" pitchFamily="34" charset="0"/>
                <a:ea typeface="Calibri" charset="0"/>
                <a:cs typeface="Calibri" charset="0"/>
              </a:rPr>
              <a:t>del Comité tienen un valor e informan sobre el Acuerdo OTC</a:t>
            </a:r>
            <a:r>
              <a:rPr lang="es-ES" dirty="0" smtClean="0">
                <a:solidFill>
                  <a:srgbClr val="000000"/>
                </a:solidFill>
                <a:latin typeface="Calibri Light" panose="020F0302020204030204" pitchFamily="34" charset="0"/>
                <a:ea typeface="Calibri" charset="0"/>
                <a:cs typeface="Calibri" charset="0"/>
              </a:rPr>
              <a:t>.</a:t>
            </a:r>
          </a:p>
          <a:p>
            <a:pPr algn="just">
              <a:buFont typeface="Wingdings" charset="2"/>
              <a:buChar char="Ø"/>
            </a:pPr>
            <a:endParaRPr lang="es-ES" dirty="0">
              <a:solidFill>
                <a:srgbClr val="000000"/>
              </a:solidFill>
              <a:latin typeface="Calibri Light" panose="020F0302020204030204" pitchFamily="34" charset="0"/>
              <a:ea typeface="Calibri" charset="0"/>
              <a:cs typeface="Calibri" charset="0"/>
            </a:endParaRPr>
          </a:p>
          <a:p>
            <a:pPr lvl="1" algn="just">
              <a:buFont typeface="Arial" charset="0"/>
              <a:buChar char="•"/>
            </a:pPr>
            <a:r>
              <a:rPr lang="es-ES" sz="2200" dirty="0">
                <a:solidFill>
                  <a:srgbClr val="000000"/>
                </a:solidFill>
                <a:latin typeface="Calibri Light" panose="020F0302020204030204" pitchFamily="34" charset="0"/>
                <a:ea typeface="Calibri" charset="0"/>
                <a:cs typeface="Calibri" charset="0"/>
              </a:rPr>
              <a:t>“Acuerdo ulterior” conforme a Convención de Viena (a. 31.3.a),</a:t>
            </a:r>
          </a:p>
          <a:p>
            <a:pPr lvl="1" algn="just">
              <a:buFont typeface="Arial" charset="0"/>
              <a:buChar char="•"/>
            </a:pPr>
            <a:r>
              <a:rPr lang="es-ES" sz="2200" dirty="0">
                <a:solidFill>
                  <a:srgbClr val="000000"/>
                </a:solidFill>
                <a:latin typeface="Calibri Light" panose="020F0302020204030204" pitchFamily="34" charset="0"/>
                <a:ea typeface="Calibri" charset="0"/>
                <a:cs typeface="Calibri" charset="0"/>
              </a:rPr>
              <a:t>Análisis caso por caso de las decisiones para determinar si: </a:t>
            </a:r>
          </a:p>
          <a:p>
            <a:pPr lvl="2" algn="just">
              <a:buFont typeface="Arial" charset="0"/>
              <a:buChar char="•"/>
            </a:pPr>
            <a:r>
              <a:rPr lang="es-ES" sz="2200" dirty="0">
                <a:latin typeface="Calibri Light" panose="020F0302020204030204" pitchFamily="34" charset="0"/>
                <a:ea typeface="Calibri" charset="0"/>
                <a:cs typeface="Calibri" charset="0"/>
              </a:rPr>
              <a:t>guarda </a:t>
            </a:r>
            <a:r>
              <a:rPr lang="es-ES" sz="2200" dirty="0" err="1">
                <a:latin typeface="Calibri Light" panose="020F0302020204030204" pitchFamily="34" charset="0"/>
                <a:ea typeface="Calibri" charset="0"/>
                <a:cs typeface="Calibri" charset="0"/>
              </a:rPr>
              <a:t>relación</a:t>
            </a:r>
            <a:r>
              <a:rPr lang="es-ES" sz="2200" dirty="0">
                <a:latin typeface="Calibri Light" panose="020F0302020204030204" pitchFamily="34" charset="0"/>
                <a:ea typeface="Calibri" charset="0"/>
                <a:cs typeface="Calibri" charset="0"/>
              </a:rPr>
              <a:t> con la </a:t>
            </a:r>
            <a:r>
              <a:rPr lang="es-ES" sz="2200" dirty="0" err="1">
                <a:latin typeface="Calibri Light" panose="020F0302020204030204" pitchFamily="34" charset="0"/>
                <a:ea typeface="Calibri" charset="0"/>
                <a:cs typeface="Calibri" charset="0"/>
              </a:rPr>
              <a:t>interpretación</a:t>
            </a:r>
            <a:r>
              <a:rPr lang="es-ES" sz="2200" dirty="0">
                <a:latin typeface="Calibri Light" panose="020F0302020204030204" pitchFamily="34" charset="0"/>
                <a:ea typeface="Calibri" charset="0"/>
                <a:cs typeface="Calibri" charset="0"/>
              </a:rPr>
              <a:t> y </a:t>
            </a:r>
            <a:r>
              <a:rPr lang="es-ES" sz="2200" dirty="0" err="1">
                <a:latin typeface="Calibri Light" panose="020F0302020204030204" pitchFamily="34" charset="0"/>
                <a:ea typeface="Calibri" charset="0"/>
                <a:cs typeface="Calibri" charset="0"/>
              </a:rPr>
              <a:t>aplicación</a:t>
            </a:r>
            <a:r>
              <a:rPr lang="es-ES" sz="2200" dirty="0">
                <a:latin typeface="Calibri Light" panose="020F0302020204030204" pitchFamily="34" charset="0"/>
                <a:ea typeface="Calibri" charset="0"/>
                <a:cs typeface="Calibri" charset="0"/>
              </a:rPr>
              <a:t> del </a:t>
            </a:r>
            <a:r>
              <a:rPr lang="es-ES" sz="2200" dirty="0" err="1">
                <a:latin typeface="Calibri Light" panose="020F0302020204030204" pitchFamily="34" charset="0"/>
                <a:ea typeface="Calibri" charset="0"/>
                <a:cs typeface="Calibri" charset="0"/>
              </a:rPr>
              <a:t>término</a:t>
            </a:r>
            <a:r>
              <a:rPr lang="es-ES" sz="2200" dirty="0">
                <a:latin typeface="Calibri Light" panose="020F0302020204030204" pitchFamily="34" charset="0"/>
                <a:ea typeface="Calibri" charset="0"/>
                <a:cs typeface="Calibri" charset="0"/>
              </a:rPr>
              <a:t> o </a:t>
            </a:r>
            <a:r>
              <a:rPr lang="es-ES" sz="2200" dirty="0" err="1">
                <a:latin typeface="Calibri Light" panose="020F0302020204030204" pitchFamily="34" charset="0"/>
                <a:ea typeface="Calibri" charset="0"/>
                <a:cs typeface="Calibri" charset="0"/>
              </a:rPr>
              <a:t>disposición</a:t>
            </a:r>
            <a:r>
              <a:rPr lang="es-ES" sz="2200" dirty="0">
                <a:latin typeface="Calibri Light" panose="020F0302020204030204" pitchFamily="34" charset="0"/>
                <a:ea typeface="Calibri" charset="0"/>
                <a:cs typeface="Calibri" charset="0"/>
              </a:rPr>
              <a:t> de que se trate. </a:t>
            </a:r>
          </a:p>
          <a:p>
            <a:pPr lvl="1" algn="just">
              <a:buFont typeface="Arial" charset="0"/>
              <a:buChar char="•"/>
            </a:pPr>
            <a:r>
              <a:rPr lang="es-ES" sz="2200" i="1" dirty="0">
                <a:latin typeface="Calibri Light" panose="020F0302020204030204" pitchFamily="34" charset="0"/>
                <a:ea typeface="Calibri" charset="0"/>
                <a:cs typeface="Calibri" charset="0"/>
              </a:rPr>
              <a:t>Ejemplo</a:t>
            </a:r>
            <a:r>
              <a:rPr lang="es-ES" sz="2200" dirty="0">
                <a:latin typeface="Calibri Light" panose="020F0302020204030204" pitchFamily="34" charset="0"/>
                <a:ea typeface="Calibri" charset="0"/>
                <a:cs typeface="Calibri" charset="0"/>
              </a:rPr>
              <a:t> Decisión del Comité relativa a los principios para la elaboración de normas, guías y recomendaciones internacionales con arreglo a los aa. 2 y 5 del Anexo 3 del Acuerdo (documento </a:t>
            </a:r>
            <a:r>
              <a:rPr lang="nb-NO" sz="2200" dirty="0">
                <a:latin typeface="Calibri Light" panose="020F0302020204030204" pitchFamily="34" charset="0"/>
                <a:ea typeface="Calibri" charset="0"/>
                <a:cs typeface="Calibri" charset="0"/>
              </a:rPr>
              <a:t>G/TBT/1/Rev.10 p</a:t>
            </a:r>
            <a:r>
              <a:rPr lang="es-ES" sz="2200" dirty="0">
                <a:latin typeface="Calibri Light" panose="020F0302020204030204" pitchFamily="34" charset="0"/>
                <a:ea typeface="Calibri" charset="0"/>
                <a:cs typeface="Calibri" charset="0"/>
              </a:rPr>
              <a:t>p. 50-53).</a:t>
            </a:r>
            <a:r>
              <a:rPr lang="nb-NO" sz="2200" dirty="0">
                <a:latin typeface="Calibri Light" panose="020F0302020204030204" pitchFamily="34" charset="0"/>
                <a:ea typeface="Calibri" charset="0"/>
                <a:cs typeface="Calibri" charset="0"/>
              </a:rPr>
              <a:t> </a:t>
            </a:r>
          </a:p>
          <a:p>
            <a:pPr lvl="1" algn="just">
              <a:buFont typeface="Arial" charset="0"/>
              <a:buChar char="•"/>
            </a:pPr>
            <a:endParaRPr lang="es-ES" dirty="0">
              <a:latin typeface="Calibri Light" panose="020F0302020204030204" pitchFamily="34" charset="0"/>
            </a:endParaRPr>
          </a:p>
          <a:p>
            <a:pPr marL="0" indent="0" algn="ctr">
              <a:buNone/>
            </a:pPr>
            <a:endParaRPr lang="es-ES" dirty="0">
              <a:solidFill>
                <a:srgbClr val="000000"/>
              </a:solidFill>
              <a:latin typeface="Calibri Light" panose="020F0302020204030204" pitchFamily="34" charset="0"/>
            </a:endParaRPr>
          </a:p>
        </p:txBody>
      </p:sp>
    </p:spTree>
    <p:extLst>
      <p:ext uri="{BB962C8B-B14F-4D97-AF65-F5344CB8AC3E}">
        <p14:creationId xmlns:p14="http://schemas.microsoft.com/office/powerpoint/2010/main" val="500839235"/>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1631504" y="404664"/>
            <a:ext cx="5827532" cy="576064"/>
          </a:xfrm>
        </p:spPr>
        <p:txBody>
          <a:bodyPr>
            <a:normAutofit/>
          </a:bodyPr>
          <a:lstStyle/>
          <a:p>
            <a:pPr fontAlgn="base">
              <a:spcAft>
                <a:spcPct val="0"/>
              </a:spcAft>
            </a:pPr>
            <a:r>
              <a:rPr lang="es-MX" sz="3000" b="1" dirty="0" smtClean="0">
                <a:solidFill>
                  <a:srgbClr val="C00000"/>
                </a:solidFill>
                <a:latin typeface="Calibri Light" panose="020F0302020204030204" pitchFamily="34" charset="0"/>
                <a:ea typeface="+mn-ea"/>
                <a:cs typeface="Adobe Caslon Pro"/>
                <a:sym typeface="Gill Sans" charset="0"/>
              </a:rPr>
              <a:t>Contenido de la presentaci</a:t>
            </a:r>
            <a:r>
              <a:rPr lang="es-ES" sz="3000" b="1" dirty="0" err="1" smtClean="0">
                <a:solidFill>
                  <a:srgbClr val="C00000"/>
                </a:solidFill>
                <a:latin typeface="Calibri Light" panose="020F0302020204030204" pitchFamily="34" charset="0"/>
                <a:ea typeface="+mn-ea"/>
                <a:cs typeface="Adobe Caslon Pro"/>
                <a:sym typeface="Gill Sans" charset="0"/>
              </a:rPr>
              <a:t>ón</a:t>
            </a:r>
            <a:endParaRPr lang="es-MX" sz="3000" b="1" dirty="0">
              <a:solidFill>
                <a:srgbClr val="C00000"/>
              </a:solidFill>
              <a:latin typeface="Calibri Light" panose="020F0302020204030204" pitchFamily="34" charset="0"/>
              <a:ea typeface="+mn-ea"/>
              <a:cs typeface="Adobe Caslon Pro"/>
              <a:sym typeface="Gill Sans" charset="0"/>
            </a:endParaRP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919536" y="980728"/>
            <a:ext cx="8649198" cy="5400600"/>
          </a:xfrm>
          <a:prstGeom prst="rect">
            <a:avLst/>
          </a:prstGeom>
        </p:spPr>
        <p:txBody>
          <a:bodyPr>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just">
              <a:buNone/>
            </a:pPr>
            <a:endParaRPr lang="es-ES" u="sng" dirty="0" smtClean="0">
              <a:solidFill>
                <a:srgbClr val="000000"/>
              </a:solidFill>
              <a:latin typeface="Calibri Light" panose="020F0302020204030204" pitchFamily="34" charset="0"/>
            </a:endParaRPr>
          </a:p>
          <a:p>
            <a:pPr algn="just">
              <a:spcBef>
                <a:spcPts val="1200"/>
              </a:spcBef>
              <a:spcAft>
                <a:spcPts val="1200"/>
              </a:spcAft>
              <a:buFont typeface="Arial" charset="0"/>
              <a:buChar char="•"/>
            </a:pPr>
            <a:r>
              <a:rPr lang="es-ES" dirty="0" smtClean="0">
                <a:solidFill>
                  <a:srgbClr val="000000"/>
                </a:solidFill>
                <a:latin typeface="Calibri Light" panose="020F0302020204030204" pitchFamily="34" charset="0"/>
              </a:rPr>
              <a:t>Planteamiento (introducción)</a:t>
            </a:r>
          </a:p>
          <a:p>
            <a:pPr algn="just">
              <a:spcBef>
                <a:spcPts val="1200"/>
              </a:spcBef>
              <a:spcAft>
                <a:spcPts val="1200"/>
              </a:spcAft>
              <a:buFont typeface="Arial" charset="0"/>
              <a:buChar char="•"/>
            </a:pPr>
            <a:r>
              <a:rPr lang="es-ES" dirty="0" smtClean="0">
                <a:solidFill>
                  <a:srgbClr val="000000"/>
                </a:solidFill>
                <a:latin typeface="Calibri Light" panose="020F0302020204030204" pitchFamily="34" charset="0"/>
              </a:rPr>
              <a:t>Casos de solución de diferencias</a:t>
            </a:r>
          </a:p>
          <a:p>
            <a:pPr algn="just">
              <a:spcBef>
                <a:spcPts val="1200"/>
              </a:spcBef>
              <a:spcAft>
                <a:spcPts val="1200"/>
              </a:spcAft>
              <a:buFont typeface="Arial" charset="0"/>
              <a:buChar char="•"/>
            </a:pPr>
            <a:r>
              <a:rPr lang="es-ES" dirty="0" smtClean="0">
                <a:solidFill>
                  <a:srgbClr val="000000"/>
                </a:solidFill>
                <a:latin typeface="Calibri Light" panose="020F0302020204030204" pitchFamily="34" charset="0"/>
              </a:rPr>
              <a:t>Principales </a:t>
            </a:r>
            <a:r>
              <a:rPr lang="es-ES" dirty="0">
                <a:solidFill>
                  <a:srgbClr val="000000"/>
                </a:solidFill>
                <a:latin typeface="Calibri Light" panose="020F0302020204030204" pitchFamily="34" charset="0"/>
              </a:rPr>
              <a:t>disposiciones interpretadas por la </a:t>
            </a:r>
            <a:r>
              <a:rPr lang="es-ES" dirty="0" smtClean="0">
                <a:solidFill>
                  <a:srgbClr val="000000"/>
                </a:solidFill>
                <a:latin typeface="Calibri Light" panose="020F0302020204030204" pitchFamily="34" charset="0"/>
              </a:rPr>
              <a:t>jurisprudencia</a:t>
            </a:r>
          </a:p>
          <a:p>
            <a:pPr lvl="1" algn="just">
              <a:spcBef>
                <a:spcPts val="1200"/>
              </a:spcBef>
              <a:spcAft>
                <a:spcPts val="1200"/>
              </a:spcAft>
              <a:buFont typeface="Arial" charset="0"/>
              <a:buChar char="•"/>
            </a:pPr>
            <a:r>
              <a:rPr lang="es-ES" dirty="0" smtClean="0">
                <a:solidFill>
                  <a:srgbClr val="000000"/>
                </a:solidFill>
                <a:latin typeface="Calibri Light" panose="020F0302020204030204" pitchFamily="34" charset="0"/>
              </a:rPr>
              <a:t>No crear obstáculos innecesarios al comercio (art. 2.2)</a:t>
            </a:r>
          </a:p>
          <a:p>
            <a:pPr lvl="1" algn="just">
              <a:spcBef>
                <a:spcPts val="1200"/>
              </a:spcBef>
              <a:spcAft>
                <a:spcPts val="1200"/>
              </a:spcAft>
              <a:buFont typeface="Arial" charset="0"/>
              <a:buChar char="•"/>
            </a:pPr>
            <a:r>
              <a:rPr lang="es-ES" dirty="0" smtClean="0">
                <a:solidFill>
                  <a:srgbClr val="000000"/>
                </a:solidFill>
                <a:latin typeface="Calibri Light" panose="020F0302020204030204" pitchFamily="34" charset="0"/>
              </a:rPr>
              <a:t>Uso de normas internacionales (aa. 2.4, 2.5)</a:t>
            </a:r>
          </a:p>
          <a:p>
            <a:pPr lvl="1" algn="just">
              <a:spcBef>
                <a:spcPts val="1200"/>
              </a:spcBef>
              <a:spcAft>
                <a:spcPts val="1200"/>
              </a:spcAft>
              <a:buFont typeface="Arial" charset="0"/>
              <a:buChar char="•"/>
            </a:pPr>
            <a:r>
              <a:rPr lang="es-ES" dirty="0" smtClean="0">
                <a:solidFill>
                  <a:srgbClr val="000000"/>
                </a:solidFill>
                <a:latin typeface="Calibri Light" panose="020F0302020204030204" pitchFamily="34" charset="0"/>
              </a:rPr>
              <a:t>Transparencia (aa. 2.11, 2.12)</a:t>
            </a:r>
          </a:p>
          <a:p>
            <a:pPr algn="just">
              <a:spcBef>
                <a:spcPts val="1200"/>
              </a:spcBef>
              <a:spcAft>
                <a:spcPts val="1200"/>
              </a:spcAft>
              <a:buFont typeface="Arial" charset="0"/>
              <a:buChar char="•"/>
            </a:pPr>
            <a:r>
              <a:rPr lang="es-ES" dirty="0" smtClean="0">
                <a:solidFill>
                  <a:srgbClr val="000000"/>
                </a:solidFill>
                <a:latin typeface="Calibri Light" panose="020F0302020204030204" pitchFamily="34" charset="0"/>
              </a:rPr>
              <a:t>Actividades del Comité de Obstáculos Técnicos al Comercio</a:t>
            </a:r>
          </a:p>
          <a:p>
            <a:pPr algn="just">
              <a:spcBef>
                <a:spcPts val="1200"/>
              </a:spcBef>
              <a:spcAft>
                <a:spcPts val="1200"/>
              </a:spcAft>
              <a:buFont typeface="Arial" charset="0"/>
              <a:buChar char="•"/>
            </a:pPr>
            <a:r>
              <a:rPr lang="es-ES" dirty="0" smtClean="0">
                <a:solidFill>
                  <a:srgbClr val="000000"/>
                </a:solidFill>
                <a:latin typeface="Calibri Light" panose="020F0302020204030204" pitchFamily="34" charset="0"/>
              </a:rPr>
              <a:t>Comentarios finales  </a:t>
            </a:r>
          </a:p>
          <a:p>
            <a:pPr algn="just">
              <a:buFont typeface="Arial" charset="0"/>
              <a:buChar char="•"/>
            </a:pPr>
            <a:endParaRPr lang="es-ES" dirty="0">
              <a:solidFill>
                <a:srgbClr val="000000"/>
              </a:solidFill>
              <a:latin typeface="Calibri Light" panose="020F0302020204030204" pitchFamily="34" charset="0"/>
            </a:endParaRPr>
          </a:p>
          <a:p>
            <a:pPr algn="just">
              <a:buFont typeface="Arial" charset="0"/>
              <a:buChar char="•"/>
            </a:pPr>
            <a:endParaRPr lang="es-ES" dirty="0" smtClean="0">
              <a:solidFill>
                <a:srgbClr val="000000"/>
              </a:solidFill>
              <a:latin typeface="Calibri Light" panose="020F0302020204030204" pitchFamily="34" charset="0"/>
            </a:endParaRPr>
          </a:p>
          <a:p>
            <a:pPr algn="just">
              <a:buFont typeface="Arial" charset="0"/>
              <a:buChar char="•"/>
            </a:pPr>
            <a:endParaRPr lang="es-ES" dirty="0">
              <a:solidFill>
                <a:srgbClr val="000000"/>
              </a:solidFill>
              <a:latin typeface="Calibri Light" panose="020F0302020204030204" pitchFamily="34" charset="0"/>
            </a:endParaRPr>
          </a:p>
        </p:txBody>
      </p:sp>
    </p:spTree>
    <p:extLst>
      <p:ext uri="{BB962C8B-B14F-4D97-AF65-F5344CB8AC3E}">
        <p14:creationId xmlns:p14="http://schemas.microsoft.com/office/powerpoint/2010/main" val="3179284744"/>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1636620" y="359952"/>
            <a:ext cx="5827532" cy="576064"/>
          </a:xfrm>
        </p:spPr>
        <p:txBody>
          <a:bodyPr>
            <a:noAutofit/>
          </a:bodyPr>
          <a:lstStyle/>
          <a:p>
            <a:pPr fontAlgn="base">
              <a:spcAft>
                <a:spcPct val="0"/>
              </a:spcAft>
            </a:pPr>
            <a:r>
              <a:rPr lang="es-MX" sz="3000" b="1" dirty="0">
                <a:solidFill>
                  <a:srgbClr val="C00000"/>
                </a:solidFill>
                <a:latin typeface="Calibri Light" panose="020F0302020204030204" pitchFamily="34" charset="0"/>
                <a:ea typeface="+mn-ea"/>
                <a:cs typeface="Adobe Caslon Pro"/>
                <a:sym typeface="Gill Sans" charset="0"/>
              </a:rPr>
              <a:t>Comentarios finales</a:t>
            </a: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055688" y="1268760"/>
            <a:ext cx="10080872" cy="5840541"/>
          </a:xfrm>
          <a:prstGeom prst="rect">
            <a:avLst/>
          </a:prstGeom>
        </p:spPr>
        <p:txBody>
          <a:bodyPr>
            <a:normAutofit fontScale="925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lgn="just">
              <a:buFont typeface="Arial" charset="0"/>
              <a:buChar char="•"/>
            </a:pPr>
            <a:r>
              <a:rPr lang="es-ES" dirty="0" smtClean="0">
                <a:solidFill>
                  <a:srgbClr val="000000"/>
                </a:solidFill>
                <a:latin typeface="Calibri Light" panose="020F0302020204030204" pitchFamily="34" charset="0"/>
                <a:ea typeface="Calibri" charset="0"/>
                <a:cs typeface="Calibri" charset="0"/>
              </a:rPr>
              <a:t>Balance entre el derecho a regular y el no aplicar el reconocimiento de efectos adversos y costos para algunos particulares y no para otros</a:t>
            </a:r>
          </a:p>
          <a:p>
            <a:pPr algn="just">
              <a:buFont typeface="Arial" charset="0"/>
              <a:buChar char="•"/>
            </a:pPr>
            <a:r>
              <a:rPr lang="es-ES" dirty="0" smtClean="0">
                <a:solidFill>
                  <a:srgbClr val="000000"/>
                </a:solidFill>
                <a:latin typeface="Calibri Light" panose="020F0302020204030204" pitchFamily="34" charset="0"/>
                <a:ea typeface="Calibri" charset="0"/>
                <a:cs typeface="Calibri" charset="0"/>
              </a:rPr>
              <a:t>¿Si no es reglamento técnico/norma, entonces no hay obligaciones que observar? </a:t>
            </a:r>
          </a:p>
          <a:p>
            <a:pPr lvl="1" algn="just">
              <a:buFont typeface="Arial" charset="0"/>
              <a:buChar char="•"/>
            </a:pPr>
            <a:r>
              <a:rPr lang="es-ES" dirty="0" smtClean="0">
                <a:solidFill>
                  <a:srgbClr val="000000"/>
                </a:solidFill>
                <a:latin typeface="Calibri Light" panose="020F0302020204030204" pitchFamily="34" charset="0"/>
                <a:ea typeface="Calibri" charset="0"/>
                <a:cs typeface="Calibri" charset="0"/>
              </a:rPr>
              <a:t>La OMC tiene acuerdos que se deben observar particularmente el </a:t>
            </a:r>
            <a:r>
              <a:rPr lang="es-ES" i="1" dirty="0" smtClean="0">
                <a:solidFill>
                  <a:srgbClr val="000000"/>
                </a:solidFill>
                <a:latin typeface="Calibri Light" panose="020F0302020204030204" pitchFamily="34" charset="0"/>
                <a:ea typeface="Calibri" charset="0"/>
                <a:cs typeface="Calibri" charset="0"/>
              </a:rPr>
              <a:t>Acuerdo General sobre Aranceles Aduaneros y Comercio </a:t>
            </a:r>
            <a:r>
              <a:rPr lang="es-ES" dirty="0" smtClean="0">
                <a:solidFill>
                  <a:srgbClr val="000000"/>
                </a:solidFill>
                <a:latin typeface="Calibri Light" panose="020F0302020204030204" pitchFamily="34" charset="0"/>
                <a:ea typeface="Calibri" charset="0"/>
                <a:cs typeface="Calibri" charset="0"/>
              </a:rPr>
              <a:t>(GATT) o el </a:t>
            </a:r>
            <a:r>
              <a:rPr lang="es-ES" i="1" dirty="0" smtClean="0">
                <a:solidFill>
                  <a:srgbClr val="000000"/>
                </a:solidFill>
                <a:latin typeface="Calibri Light" panose="020F0302020204030204" pitchFamily="34" charset="0"/>
                <a:ea typeface="Calibri" charset="0"/>
                <a:cs typeface="Calibri" charset="0"/>
              </a:rPr>
              <a:t>Acuerdo sobre la Aplicación de las Medidas Sanitarias y Fitosanitarias </a:t>
            </a:r>
            <a:r>
              <a:rPr lang="es-ES" dirty="0" smtClean="0">
                <a:solidFill>
                  <a:srgbClr val="000000"/>
                </a:solidFill>
                <a:latin typeface="Calibri Light" panose="020F0302020204030204" pitchFamily="34" charset="0"/>
                <a:ea typeface="Calibri" charset="0"/>
                <a:cs typeface="Calibri" charset="0"/>
              </a:rPr>
              <a:t>(Acuerdo MSF); por lo tanto, se deben cuidar el resto de obligaciones.</a:t>
            </a:r>
          </a:p>
          <a:p>
            <a:pPr lvl="1" algn="just">
              <a:buFont typeface="Arial" charset="0"/>
              <a:buChar char="•"/>
            </a:pPr>
            <a:endParaRPr lang="es-ES" dirty="0">
              <a:solidFill>
                <a:srgbClr val="000000"/>
              </a:solidFill>
              <a:latin typeface="Calibri Light" panose="020F0302020204030204" pitchFamily="34" charset="0"/>
              <a:ea typeface="Calibri" charset="0"/>
              <a:cs typeface="Calibri" charset="0"/>
            </a:endParaRPr>
          </a:p>
          <a:p>
            <a:pPr algn="just">
              <a:buFont typeface="Arial" charset="0"/>
              <a:buChar char="•"/>
            </a:pPr>
            <a:r>
              <a:rPr lang="es-ES" dirty="0" smtClean="0">
                <a:solidFill>
                  <a:srgbClr val="000000"/>
                </a:solidFill>
                <a:latin typeface="Calibri Light" panose="020F0302020204030204" pitchFamily="34" charset="0"/>
                <a:ea typeface="Calibri" charset="0"/>
                <a:cs typeface="Calibri" charset="0"/>
              </a:rPr>
              <a:t>¿Existe relación entre el TPP y la OMC? </a:t>
            </a:r>
            <a:endParaRPr lang="es-ES" dirty="0">
              <a:solidFill>
                <a:srgbClr val="000000"/>
              </a:solidFill>
              <a:latin typeface="Calibri Light" panose="020F0302020204030204" pitchFamily="34" charset="0"/>
              <a:ea typeface="Calibri" charset="0"/>
              <a:cs typeface="Calibri" charset="0"/>
            </a:endParaRPr>
          </a:p>
          <a:p>
            <a:pPr lvl="1" algn="just">
              <a:buFont typeface="Arial" charset="0"/>
              <a:buChar char="•"/>
            </a:pPr>
            <a:r>
              <a:rPr lang="es-ES" dirty="0" smtClean="0">
                <a:solidFill>
                  <a:srgbClr val="000000"/>
                </a:solidFill>
                <a:latin typeface="Calibri Light" panose="020F0302020204030204" pitchFamily="34" charset="0"/>
                <a:ea typeface="Calibri" charset="0"/>
                <a:cs typeface="Calibri" charset="0"/>
              </a:rPr>
              <a:t>R</a:t>
            </a:r>
            <a:r>
              <a:rPr lang="es-ES" dirty="0" smtClean="0">
                <a:latin typeface="Calibri Light" panose="020F0302020204030204" pitchFamily="34" charset="0"/>
                <a:ea typeface="Calibri" charset="0"/>
                <a:cs typeface="Calibri" charset="0"/>
              </a:rPr>
              <a:t>especto </a:t>
            </a:r>
            <a:r>
              <a:rPr lang="es-ES" dirty="0">
                <a:latin typeface="Calibri Light" panose="020F0302020204030204" pitchFamily="34" charset="0"/>
                <a:ea typeface="Calibri" charset="0"/>
                <a:cs typeface="Calibri" charset="0"/>
              </a:rPr>
              <a:t>a cualquier </a:t>
            </a:r>
            <a:r>
              <a:rPr lang="es-ES" dirty="0" smtClean="0">
                <a:latin typeface="Calibri Light" panose="020F0302020204030204" pitchFamily="34" charset="0"/>
                <a:ea typeface="Calibri" charset="0"/>
                <a:cs typeface="Calibri" charset="0"/>
              </a:rPr>
              <a:t>obligación de </a:t>
            </a:r>
            <a:r>
              <a:rPr lang="es-ES" dirty="0">
                <a:latin typeface="Calibri Light" panose="020F0302020204030204" pitchFamily="34" charset="0"/>
                <a:ea typeface="Calibri" charset="0"/>
                <a:cs typeface="Calibri" charset="0"/>
              </a:rPr>
              <a:t>la OMC </a:t>
            </a:r>
            <a:r>
              <a:rPr lang="es-ES" dirty="0" smtClean="0">
                <a:latin typeface="Calibri Light" panose="020F0302020204030204" pitchFamily="34" charset="0"/>
                <a:ea typeface="Calibri" charset="0"/>
                <a:cs typeface="Calibri" charset="0"/>
              </a:rPr>
              <a:t>incorporada al TTP, el </a:t>
            </a:r>
            <a:r>
              <a:rPr lang="es-ES" dirty="0">
                <a:latin typeface="Calibri Light" panose="020F0302020204030204" pitchFamily="34" charset="0"/>
                <a:ea typeface="Calibri" charset="0"/>
                <a:cs typeface="Calibri" charset="0"/>
              </a:rPr>
              <a:t>panel </a:t>
            </a:r>
            <a:r>
              <a:rPr lang="es-ES" dirty="0" smtClean="0">
                <a:latin typeface="Calibri Light" panose="020F0302020204030204" pitchFamily="34" charset="0"/>
                <a:ea typeface="Calibri" charset="0"/>
                <a:cs typeface="Calibri" charset="0"/>
              </a:rPr>
              <a:t>deberá́ </a:t>
            </a:r>
            <a:r>
              <a:rPr lang="es-ES" dirty="0">
                <a:latin typeface="Calibri Light" panose="020F0302020204030204" pitchFamily="34" charset="0"/>
                <a:ea typeface="Calibri" charset="0"/>
                <a:cs typeface="Calibri" charset="0"/>
              </a:rPr>
              <a:t>considerar </a:t>
            </a:r>
            <a:r>
              <a:rPr lang="es-ES" dirty="0" smtClean="0">
                <a:latin typeface="Calibri Light" panose="020F0302020204030204" pitchFamily="34" charset="0"/>
                <a:ea typeface="Calibri" charset="0"/>
                <a:cs typeface="Calibri" charset="0"/>
              </a:rPr>
              <a:t>la jurisprudencia (</a:t>
            </a:r>
            <a:r>
              <a:rPr lang="es-ES" dirty="0" smtClean="0">
                <a:solidFill>
                  <a:srgbClr val="000000"/>
                </a:solidFill>
                <a:latin typeface="Calibri Light" panose="020F0302020204030204" pitchFamily="34" charset="0"/>
                <a:ea typeface="Calibri" charset="0"/>
                <a:cs typeface="Calibri" charset="0"/>
              </a:rPr>
              <a:t>artículo 28.11.3 del TTP).</a:t>
            </a:r>
          </a:p>
          <a:p>
            <a:pPr lvl="1" algn="just">
              <a:buFont typeface="Arial" charset="0"/>
              <a:buChar char="•"/>
            </a:pPr>
            <a:r>
              <a:rPr lang="es-ES" dirty="0" smtClean="0">
                <a:solidFill>
                  <a:srgbClr val="000000"/>
                </a:solidFill>
                <a:latin typeface="Calibri Light" panose="020F0302020204030204" pitchFamily="34" charset="0"/>
                <a:ea typeface="Calibri" charset="0"/>
                <a:cs typeface="Calibri" charset="0"/>
              </a:rPr>
              <a:t>Determinadas definiciones y obligaciones del Acuerdo OTC fueron incorporadas al TTP (Capítulo 8). </a:t>
            </a:r>
            <a:endParaRPr lang="es-ES" dirty="0">
              <a:solidFill>
                <a:srgbClr val="000000"/>
              </a:solidFill>
              <a:latin typeface="Calibri Light" panose="020F0302020204030204" pitchFamily="34" charset="0"/>
              <a:ea typeface="Calibri" charset="0"/>
              <a:cs typeface="Calibri" charset="0"/>
            </a:endParaRPr>
          </a:p>
          <a:p>
            <a:pPr lvl="1" algn="just">
              <a:buFont typeface="Arial" charset="0"/>
              <a:buChar char="•"/>
            </a:pPr>
            <a:r>
              <a:rPr lang="es-ES" dirty="0" smtClean="0">
                <a:solidFill>
                  <a:srgbClr val="000000"/>
                </a:solidFill>
                <a:latin typeface="Calibri Light" panose="020F0302020204030204" pitchFamily="34" charset="0"/>
                <a:ea typeface="Calibri" charset="0"/>
                <a:cs typeface="Calibri" charset="0"/>
              </a:rPr>
              <a:t>Problemática que excede de la OMC: derechos de los consumidores, requisitos previos a la información </a:t>
            </a:r>
            <a:endParaRPr lang="es-ES" dirty="0">
              <a:solidFill>
                <a:srgbClr val="000000"/>
              </a:solidFill>
              <a:latin typeface="Calibri Light" panose="020F0302020204030204" pitchFamily="34" charset="0"/>
              <a:ea typeface="Calibri" charset="0"/>
              <a:cs typeface="Calibri" charset="0"/>
            </a:endParaRPr>
          </a:p>
          <a:p>
            <a:pPr marL="800100" lvl="2" indent="0">
              <a:buNone/>
            </a:pPr>
            <a:endParaRPr lang="es-ES" dirty="0" smtClean="0">
              <a:solidFill>
                <a:srgbClr val="000000"/>
              </a:solidFill>
              <a:latin typeface="Calibri Light" panose="020F0302020204030204" pitchFamily="34" charset="0"/>
            </a:endParaRPr>
          </a:p>
          <a:p>
            <a:pPr marL="800100" lvl="2" indent="0">
              <a:buNone/>
            </a:pPr>
            <a:r>
              <a:rPr lang="es-ES" dirty="0" smtClean="0"/>
              <a:t>“…</a:t>
            </a:r>
            <a:r>
              <a:rPr lang="es-ES" b="1" i="1" dirty="0" smtClean="0">
                <a:solidFill>
                  <a:schemeClr val="tx2"/>
                </a:solidFill>
                <a:latin typeface="Calibri Light" panose="020F0302020204030204" pitchFamily="34" charset="0"/>
              </a:rPr>
              <a:t>si </a:t>
            </a:r>
            <a:r>
              <a:rPr lang="es-ES" b="1" i="1" dirty="0">
                <a:solidFill>
                  <a:schemeClr val="tx2"/>
                </a:solidFill>
                <a:latin typeface="Calibri Light" panose="020F0302020204030204" pitchFamily="34" charset="0"/>
              </a:rPr>
              <a:t>un país aplica normas internacionales, es menos probable que sea impugnado jurídicamente que si establece sus propias </a:t>
            </a:r>
            <a:r>
              <a:rPr lang="es-ES" b="1" i="1" dirty="0" smtClean="0">
                <a:solidFill>
                  <a:schemeClr val="tx2"/>
                </a:solidFill>
                <a:latin typeface="Calibri Light" panose="020F0302020204030204" pitchFamily="34" charset="0"/>
              </a:rPr>
              <a:t>normas</a:t>
            </a:r>
            <a:r>
              <a:rPr lang="es-ES" dirty="0" smtClean="0"/>
              <a:t>” </a:t>
            </a:r>
            <a:r>
              <a:rPr lang="es-ES" dirty="0" smtClean="0">
                <a:latin typeface="Calibri Light" panose="020F0302020204030204" pitchFamily="34" charset="0"/>
              </a:rPr>
              <a:t>(Página de la OMC)</a:t>
            </a:r>
            <a:endParaRPr lang="es-ES" dirty="0">
              <a:solidFill>
                <a:srgbClr val="000000"/>
              </a:solidFill>
              <a:latin typeface="Calibri Light" panose="020F0302020204030204" pitchFamily="34" charset="0"/>
            </a:endParaRPr>
          </a:p>
          <a:p>
            <a:pPr marL="0" indent="0">
              <a:buNone/>
            </a:pPr>
            <a:endParaRPr lang="es-ES" dirty="0">
              <a:solidFill>
                <a:srgbClr val="000000"/>
              </a:solidFill>
              <a:latin typeface="Calibri Light" panose="020F0302020204030204" pitchFamily="34" charset="0"/>
            </a:endParaRPr>
          </a:p>
        </p:txBody>
      </p:sp>
    </p:spTree>
    <p:extLst>
      <p:ext uri="{BB962C8B-B14F-4D97-AF65-F5344CB8AC3E}">
        <p14:creationId xmlns:p14="http://schemas.microsoft.com/office/powerpoint/2010/main" val="1292371130"/>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847528" y="1268760"/>
            <a:ext cx="8649198" cy="5840541"/>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r>
              <a:rPr lang="es-MX" sz="8000" b="1" dirty="0" smtClean="0">
                <a:solidFill>
                  <a:schemeClr val="accent1"/>
                </a:solidFill>
                <a:latin typeface="Calibri Light" panose="020F0302020204030204" pitchFamily="34" charset="0"/>
                <a:cs typeface="Adobe Caslon Pro"/>
              </a:rPr>
              <a:t>GRACIAS</a:t>
            </a:r>
          </a:p>
          <a:p>
            <a:pPr marL="0" indent="0" algn="ctr">
              <a:buNone/>
            </a:pPr>
            <a:endParaRPr lang="es-MX" sz="3600" b="1" dirty="0">
              <a:solidFill>
                <a:schemeClr val="tx2"/>
              </a:solidFill>
              <a:latin typeface="Calibri Light" panose="020F0302020204030204" pitchFamily="34" charset="0"/>
              <a:ea typeface="Calibri" charset="0"/>
              <a:cs typeface="Calibri" charset="0"/>
            </a:endParaRPr>
          </a:p>
          <a:p>
            <a:pPr marL="0" indent="0" algn="ctr">
              <a:buNone/>
            </a:pPr>
            <a:endParaRPr lang="es-MX" sz="3600" b="1" dirty="0" smtClean="0">
              <a:solidFill>
                <a:schemeClr val="tx2"/>
              </a:solidFill>
              <a:latin typeface="Calibri Light" panose="020F0302020204030204" pitchFamily="34" charset="0"/>
              <a:ea typeface="Calibri" charset="0"/>
              <a:cs typeface="Calibri" charset="0"/>
            </a:endParaRPr>
          </a:p>
          <a:p>
            <a:pPr marL="0" indent="0" algn="r">
              <a:buNone/>
            </a:pPr>
            <a:r>
              <a:rPr lang="es-ES" sz="4800" b="1" dirty="0" smtClean="0">
                <a:solidFill>
                  <a:schemeClr val="tx2"/>
                </a:solidFill>
                <a:latin typeface="Calibri Light" panose="020F0302020204030204" pitchFamily="34" charset="0"/>
                <a:ea typeface="Calibri" charset="0"/>
                <a:cs typeface="Calibri" charset="0"/>
              </a:rPr>
              <a:t>carlos.vejar@economia.gob.mx</a:t>
            </a:r>
          </a:p>
          <a:p>
            <a:pPr marL="0" indent="0" algn="r">
              <a:buNone/>
            </a:pPr>
            <a:endParaRPr lang="es-ES" sz="4800" b="1" dirty="0" smtClean="0">
              <a:solidFill>
                <a:schemeClr val="tx2"/>
              </a:solidFill>
              <a:latin typeface="Calibri Light" panose="020F0302020204030204" pitchFamily="34" charset="0"/>
              <a:ea typeface="Calibri" charset="0"/>
              <a:cs typeface="Calibri" charset="0"/>
            </a:endParaRPr>
          </a:p>
          <a:p>
            <a:pPr marL="0" indent="0" algn="r">
              <a:buNone/>
            </a:pPr>
            <a:r>
              <a:rPr lang="es-ES" sz="4800" b="1" dirty="0" smtClean="0">
                <a:solidFill>
                  <a:schemeClr val="tx2"/>
                </a:solidFill>
                <a:latin typeface="Calibri Light" panose="020F0302020204030204" pitchFamily="34" charset="0"/>
                <a:ea typeface="Calibri" charset="0"/>
                <a:cs typeface="Calibri" charset="0"/>
              </a:rPr>
              <a:t>@VEJAR_C</a:t>
            </a:r>
            <a:endParaRPr lang="es-ES" sz="4800" b="1" dirty="0">
              <a:solidFill>
                <a:schemeClr val="tx2"/>
              </a:solidFill>
              <a:latin typeface="Calibri Light" panose="020F0302020204030204" pitchFamily="34" charset="0"/>
              <a:ea typeface="Calibri" charset="0"/>
              <a:cs typeface="Calibri" charset="0"/>
            </a:endParaRPr>
          </a:p>
          <a:p>
            <a:pPr marL="800100" lvl="2" indent="0">
              <a:buNone/>
            </a:pPr>
            <a:endParaRPr lang="es-ES" dirty="0" smtClean="0">
              <a:solidFill>
                <a:srgbClr val="000000"/>
              </a:solidFill>
              <a:latin typeface="Calibri Light" panose="020F0302020204030204" pitchFamily="34" charset="0"/>
            </a:endParaRPr>
          </a:p>
          <a:p>
            <a:pPr marL="800100" lvl="2" indent="0">
              <a:buNone/>
            </a:pPr>
            <a:endParaRPr lang="es-ES" dirty="0">
              <a:solidFill>
                <a:srgbClr val="000000"/>
              </a:solidFill>
              <a:latin typeface="Calibri Light" panose="020F0302020204030204" pitchFamily="34" charset="0"/>
            </a:endParaRPr>
          </a:p>
          <a:p>
            <a:pPr marL="0" indent="0">
              <a:buNone/>
            </a:pPr>
            <a:endParaRPr lang="es-ES" dirty="0">
              <a:solidFill>
                <a:srgbClr val="000000"/>
              </a:solidFill>
              <a:latin typeface="Calibri Light" panose="020F0302020204030204" pitchFamily="34" charset="0"/>
            </a:endParaRPr>
          </a:p>
        </p:txBody>
      </p:sp>
    </p:spTree>
    <p:extLst>
      <p:ext uri="{BB962C8B-B14F-4D97-AF65-F5344CB8AC3E}">
        <p14:creationId xmlns:p14="http://schemas.microsoft.com/office/powerpoint/2010/main" val="169874731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1631504" y="404664"/>
            <a:ext cx="5827532" cy="576064"/>
          </a:xfrm>
        </p:spPr>
        <p:txBody>
          <a:bodyPr>
            <a:normAutofit/>
          </a:bodyPr>
          <a:lstStyle/>
          <a:p>
            <a:pPr fontAlgn="base">
              <a:spcAft>
                <a:spcPct val="0"/>
              </a:spcAft>
            </a:pPr>
            <a:r>
              <a:rPr lang="es-MX" sz="3000" b="1" dirty="0" err="1" smtClean="0">
                <a:solidFill>
                  <a:srgbClr val="C00000"/>
                </a:solidFill>
                <a:latin typeface="Calibri Light" panose="020F0302020204030204" pitchFamily="34" charset="0"/>
                <a:ea typeface="+mn-ea"/>
                <a:cs typeface="Adobe Caslon Pro"/>
                <a:sym typeface="Gill Sans" charset="0"/>
              </a:rPr>
              <a:t>Planteamieto</a:t>
            </a:r>
            <a:r>
              <a:rPr lang="es-MX" sz="3000" b="1" dirty="0" smtClean="0">
                <a:solidFill>
                  <a:srgbClr val="C00000"/>
                </a:solidFill>
                <a:latin typeface="Calibri Light" panose="020F0302020204030204" pitchFamily="34" charset="0"/>
                <a:ea typeface="+mn-ea"/>
                <a:cs typeface="Adobe Caslon Pro"/>
                <a:sym typeface="Gill Sans" charset="0"/>
              </a:rPr>
              <a:t> / (introducción)</a:t>
            </a:r>
            <a:endParaRPr lang="es-MX" sz="3000" b="1" dirty="0">
              <a:solidFill>
                <a:srgbClr val="C00000"/>
              </a:solidFill>
              <a:latin typeface="Calibri Light" panose="020F0302020204030204" pitchFamily="34" charset="0"/>
              <a:ea typeface="+mn-ea"/>
              <a:cs typeface="Adobe Caslon Pro"/>
              <a:sym typeface="Gill Sans" charset="0"/>
            </a:endParaRP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055688" y="1340768"/>
            <a:ext cx="10188549" cy="6265143"/>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endParaRPr lang="es-ES" dirty="0" smtClean="0">
              <a:latin typeface="Calibri Light" panose="020F0302020204030204" pitchFamily="34" charset="0"/>
            </a:endParaRPr>
          </a:p>
          <a:p>
            <a:pPr marL="0" indent="0">
              <a:buNone/>
            </a:pPr>
            <a:endParaRPr lang="es-ES" dirty="0">
              <a:latin typeface="Calibri Light" panose="020F0302020204030204" pitchFamily="34" charset="0"/>
            </a:endParaRPr>
          </a:p>
          <a:p>
            <a:pPr marL="0" indent="0">
              <a:buNone/>
            </a:pPr>
            <a:endParaRPr lang="es-ES" dirty="0">
              <a:latin typeface="Calibri Light" panose="020F0302020204030204" pitchFamily="34" charset="0"/>
            </a:endParaRPr>
          </a:p>
        </p:txBody>
      </p:sp>
      <p:grpSp>
        <p:nvGrpSpPr>
          <p:cNvPr id="9" name="Grupo 8"/>
          <p:cNvGrpSpPr/>
          <p:nvPr/>
        </p:nvGrpSpPr>
        <p:grpSpPr>
          <a:xfrm>
            <a:off x="983432" y="2492896"/>
            <a:ext cx="2983090" cy="2462809"/>
            <a:chOff x="81972" y="-72133"/>
            <a:chExt cx="6851552" cy="2462809"/>
          </a:xfrm>
        </p:grpSpPr>
        <p:sp>
          <p:nvSpPr>
            <p:cNvPr id="10" name="Rectángulo redondeado 9"/>
            <p:cNvSpPr/>
            <p:nvPr/>
          </p:nvSpPr>
          <p:spPr>
            <a:xfrm>
              <a:off x="246620" y="-72133"/>
              <a:ext cx="6686904" cy="2462809"/>
            </a:xfrm>
            <a:prstGeom prst="roundRect">
              <a:avLst>
                <a:gd name="adj" fmla="val 10000"/>
              </a:avLst>
            </a:prstGeom>
            <a:solidFill>
              <a:srgbClr val="FF0000"/>
            </a:solidFill>
            <a:effectLst>
              <a:innerShdw blurRad="63500" dist="50800" dir="2700000">
                <a:prstClr val="black">
                  <a:alpha val="50000"/>
                </a:prstClr>
              </a:innerShdw>
            </a:effectLst>
          </p:spPr>
          <p:style>
            <a:lnRef idx="2">
              <a:schemeClr val="lt1">
                <a:hueOff val="0"/>
                <a:satOff val="0"/>
                <a:lumOff val="0"/>
                <a:alphaOff val="0"/>
              </a:schemeClr>
            </a:lnRef>
            <a:fillRef idx="1">
              <a:scrgbClr r="0" g="0" b="0"/>
            </a:fillRef>
            <a:effectRef idx="0">
              <a:scrgbClr r="0" g="0" b="0"/>
            </a:effectRef>
            <a:fontRef idx="minor">
              <a:schemeClr val="lt1"/>
            </a:fontRef>
          </p:style>
        </p:sp>
        <p:sp>
          <p:nvSpPr>
            <p:cNvPr id="11" name="Rectángulo 10"/>
            <p:cNvSpPr/>
            <p:nvPr/>
          </p:nvSpPr>
          <p:spPr>
            <a:xfrm>
              <a:off x="81972" y="72133"/>
              <a:ext cx="6542638" cy="231854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b="0" kern="1200" dirty="0" smtClean="0">
                  <a:latin typeface="Calibri" charset="0"/>
                  <a:ea typeface="Calibri" charset="0"/>
                  <a:cs typeface="Calibri" charset="0"/>
                </a:rPr>
                <a:t>Artículo 20 del GATT</a:t>
              </a:r>
              <a:endParaRPr lang="es-MX" sz="2200" b="0" kern="1200" dirty="0">
                <a:latin typeface="Calibri" charset="0"/>
                <a:ea typeface="Calibri" charset="0"/>
                <a:cs typeface="Calibri" charset="0"/>
              </a:endParaRPr>
            </a:p>
          </p:txBody>
        </p:sp>
      </p:grpSp>
      <p:grpSp>
        <p:nvGrpSpPr>
          <p:cNvPr id="12" name="Grupo 11"/>
          <p:cNvGrpSpPr/>
          <p:nvPr/>
        </p:nvGrpSpPr>
        <p:grpSpPr>
          <a:xfrm>
            <a:off x="4956744" y="1628775"/>
            <a:ext cx="4523632" cy="2001516"/>
            <a:chOff x="4919" y="2765515"/>
            <a:chExt cx="2096441" cy="2280420"/>
          </a:xfrm>
        </p:grpSpPr>
        <p:sp>
          <p:nvSpPr>
            <p:cNvPr id="13" name="Rectángulo redondeado 12"/>
            <p:cNvSpPr/>
            <p:nvPr/>
          </p:nvSpPr>
          <p:spPr>
            <a:xfrm>
              <a:off x="4919" y="2765515"/>
              <a:ext cx="2096441" cy="2280420"/>
            </a:xfrm>
            <a:prstGeom prst="roundRect">
              <a:avLst>
                <a:gd name="adj" fmla="val 10000"/>
              </a:avLst>
            </a:prstGeom>
            <a:solidFill>
              <a:srgbClr val="92D050"/>
            </a:solidFill>
            <a:effectLst>
              <a:innerShdw blurRad="63500" dist="50800" dir="2700000">
                <a:prstClr val="black">
                  <a:alpha val="50000"/>
                </a:prstClr>
              </a:innerShdw>
            </a:effectLst>
          </p:spPr>
          <p:style>
            <a:lnRef idx="2">
              <a:schemeClr val="lt1">
                <a:hueOff val="0"/>
                <a:satOff val="0"/>
                <a:lumOff val="0"/>
                <a:alphaOff val="0"/>
              </a:schemeClr>
            </a:lnRef>
            <a:fillRef idx="1">
              <a:scrgbClr r="0" g="0" b="0"/>
            </a:fillRef>
            <a:effectRef idx="0">
              <a:scrgbClr r="0" g="0" b="0"/>
            </a:effectRef>
            <a:fontRef idx="minor">
              <a:schemeClr val="lt1"/>
            </a:fontRef>
          </p:style>
        </p:sp>
        <p:sp>
          <p:nvSpPr>
            <p:cNvPr id="14" name="Rectángulo 13"/>
            <p:cNvSpPr/>
            <p:nvPr/>
          </p:nvSpPr>
          <p:spPr>
            <a:xfrm>
              <a:off x="66225" y="2826821"/>
              <a:ext cx="1970535" cy="21522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marL="514350" lvl="0" indent="-514350" algn="ctr" defTabSz="977900">
                <a:lnSpc>
                  <a:spcPct val="90000"/>
                </a:lnSpc>
                <a:spcBef>
                  <a:spcPct val="0"/>
                </a:spcBef>
                <a:spcAft>
                  <a:spcPct val="35000"/>
                </a:spcAft>
                <a:buAutoNum type="romanUcPeriod"/>
              </a:pPr>
              <a:r>
                <a:rPr lang="es-MX" sz="2200" b="0" kern="1200" dirty="0" smtClean="0">
                  <a:solidFill>
                    <a:srgbClr val="0070C0"/>
                  </a:solidFill>
                  <a:latin typeface="Calibri" charset="0"/>
                  <a:ea typeface="Calibri" charset="0"/>
                  <a:cs typeface="Calibri" charset="0"/>
                </a:rPr>
                <a:t>ACUERDO MSFS</a:t>
              </a:r>
              <a:endParaRPr lang="es-ES" sz="2200" b="0" kern="1200" dirty="0" smtClean="0">
                <a:solidFill>
                  <a:srgbClr val="0070C0"/>
                </a:solidFill>
                <a:latin typeface="Calibri" charset="0"/>
                <a:ea typeface="Calibri" charset="0"/>
                <a:cs typeface="Calibri" charset="0"/>
              </a:endParaRPr>
            </a:p>
            <a:p>
              <a:pPr lvl="0" defTabSz="977900">
                <a:lnSpc>
                  <a:spcPct val="90000"/>
                </a:lnSpc>
                <a:spcAft>
                  <a:spcPct val="35000"/>
                </a:spcAft>
              </a:pPr>
              <a:r>
                <a:rPr lang="es-ES" sz="2000" dirty="0" smtClean="0"/>
                <a:t>Inocuidad </a:t>
              </a:r>
              <a:r>
                <a:rPr lang="es-ES" sz="2000" dirty="0"/>
                <a:t>de los alimentos, la sanidad de los animales y la preservación de los vegetales</a:t>
              </a:r>
              <a:endParaRPr lang="es-ES" sz="2000" b="0" kern="1200" dirty="0" smtClean="0">
                <a:latin typeface="Calibri" charset="0"/>
                <a:ea typeface="Calibri" charset="0"/>
                <a:cs typeface="Calibri" charset="0"/>
              </a:endParaRPr>
            </a:p>
          </p:txBody>
        </p:sp>
      </p:grpSp>
      <p:grpSp>
        <p:nvGrpSpPr>
          <p:cNvPr id="15" name="Grupo 14"/>
          <p:cNvGrpSpPr/>
          <p:nvPr/>
        </p:nvGrpSpPr>
        <p:grpSpPr>
          <a:xfrm>
            <a:off x="4956744" y="3954947"/>
            <a:ext cx="4523632" cy="2001516"/>
            <a:chOff x="4919" y="2765515"/>
            <a:chExt cx="2096441" cy="2280420"/>
          </a:xfrm>
        </p:grpSpPr>
        <p:sp>
          <p:nvSpPr>
            <p:cNvPr id="16" name="Rectángulo redondeado 15"/>
            <p:cNvSpPr/>
            <p:nvPr/>
          </p:nvSpPr>
          <p:spPr>
            <a:xfrm>
              <a:off x="4919" y="2765515"/>
              <a:ext cx="2096441" cy="2280420"/>
            </a:xfrm>
            <a:prstGeom prst="roundRect">
              <a:avLst>
                <a:gd name="adj" fmla="val 10000"/>
              </a:avLst>
            </a:prstGeom>
            <a:solidFill>
              <a:srgbClr val="92D050"/>
            </a:solidFill>
            <a:effectLst>
              <a:innerShdw blurRad="63500" dist="50800" dir="2700000">
                <a:prstClr val="black">
                  <a:alpha val="50000"/>
                </a:prstClr>
              </a:innerShdw>
            </a:effectLst>
          </p:spPr>
          <p:style>
            <a:lnRef idx="2">
              <a:schemeClr val="lt1">
                <a:hueOff val="0"/>
                <a:satOff val="0"/>
                <a:lumOff val="0"/>
                <a:alphaOff val="0"/>
              </a:schemeClr>
            </a:lnRef>
            <a:fillRef idx="1">
              <a:scrgbClr r="0" g="0" b="0"/>
            </a:fillRef>
            <a:effectRef idx="0">
              <a:scrgbClr r="0" g="0" b="0"/>
            </a:effectRef>
            <a:fontRef idx="minor">
              <a:schemeClr val="lt1"/>
            </a:fontRef>
          </p:style>
        </p:sp>
        <p:sp>
          <p:nvSpPr>
            <p:cNvPr id="17" name="Rectángulo 16"/>
            <p:cNvSpPr/>
            <p:nvPr/>
          </p:nvSpPr>
          <p:spPr>
            <a:xfrm>
              <a:off x="66225" y="2826821"/>
              <a:ext cx="1970535" cy="21522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ES_tradnl" sz="2200" dirty="0" smtClean="0">
                  <a:solidFill>
                    <a:srgbClr val="0070C0"/>
                  </a:solidFill>
                  <a:latin typeface="Calibri" charset="0"/>
                  <a:ea typeface="Calibri" charset="0"/>
                  <a:cs typeface="Calibri" charset="0"/>
                </a:rPr>
                <a:t>II. ACUERDO OTC </a:t>
              </a:r>
            </a:p>
            <a:p>
              <a:pPr lvl="0" algn="ctr" defTabSz="977900">
                <a:lnSpc>
                  <a:spcPct val="90000"/>
                </a:lnSpc>
                <a:spcBef>
                  <a:spcPct val="0"/>
                </a:spcBef>
                <a:spcAft>
                  <a:spcPct val="35000"/>
                </a:spcAft>
              </a:pPr>
              <a:r>
                <a:rPr lang="es-ES_tradnl" sz="2000" dirty="0" smtClean="0">
                  <a:latin typeface="Calibri" charset="0"/>
                </a:rPr>
                <a:t>N</a:t>
              </a:r>
              <a:r>
                <a:rPr lang="es-ES" sz="2000" dirty="0" err="1" smtClean="0"/>
                <a:t>ormas</a:t>
              </a:r>
              <a:r>
                <a:rPr lang="es-ES" sz="2000" dirty="0" smtClean="0"/>
                <a:t> </a:t>
              </a:r>
              <a:r>
                <a:rPr lang="es-ES" sz="2000" dirty="0"/>
                <a:t>sobre los productos en general</a:t>
              </a:r>
              <a:endParaRPr lang="es-ES" sz="2000" b="0" kern="1200" dirty="0" smtClean="0">
                <a:latin typeface="Calibri" charset="0"/>
                <a:ea typeface="Calibri" charset="0"/>
                <a:cs typeface="Calibri" charset="0"/>
              </a:endParaRPr>
            </a:p>
          </p:txBody>
        </p:sp>
      </p:grpSp>
      <p:sp>
        <p:nvSpPr>
          <p:cNvPr id="3" name="CuadroTexto 2"/>
          <p:cNvSpPr txBox="1"/>
          <p:nvPr/>
        </p:nvSpPr>
        <p:spPr>
          <a:xfrm>
            <a:off x="10128448" y="2637162"/>
            <a:ext cx="1584176" cy="2318543"/>
          </a:xfrm>
          <a:prstGeom prst="rect">
            <a:avLst/>
          </a:prstGeom>
          <a:noFill/>
        </p:spPr>
        <p:txBody>
          <a:bodyPr wrap="square" rtlCol="0">
            <a:spAutoFit/>
          </a:bodyPr>
          <a:lstStyle/>
          <a:p>
            <a:endParaRPr lang="es-MX" dirty="0"/>
          </a:p>
        </p:txBody>
      </p:sp>
    </p:spTree>
    <p:extLst>
      <p:ext uri="{BB962C8B-B14F-4D97-AF65-F5344CB8AC3E}">
        <p14:creationId xmlns:p14="http://schemas.microsoft.com/office/powerpoint/2010/main" val="837070292"/>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1631504" y="404664"/>
            <a:ext cx="5827532" cy="576064"/>
          </a:xfrm>
        </p:spPr>
        <p:txBody>
          <a:bodyPr>
            <a:normAutofit/>
          </a:bodyPr>
          <a:lstStyle/>
          <a:p>
            <a:pPr fontAlgn="base">
              <a:spcAft>
                <a:spcPct val="0"/>
              </a:spcAft>
            </a:pPr>
            <a:r>
              <a:rPr lang="es-MX" sz="3000" b="1" dirty="0" err="1" smtClean="0">
                <a:solidFill>
                  <a:srgbClr val="C00000"/>
                </a:solidFill>
                <a:latin typeface="Calibri Light" panose="020F0302020204030204" pitchFamily="34" charset="0"/>
                <a:ea typeface="+mn-ea"/>
                <a:cs typeface="Adobe Caslon Pro"/>
                <a:sym typeface="Gill Sans" charset="0"/>
              </a:rPr>
              <a:t>Planteamieto</a:t>
            </a:r>
            <a:r>
              <a:rPr lang="es-MX" sz="3000" b="1" dirty="0" smtClean="0">
                <a:solidFill>
                  <a:srgbClr val="C00000"/>
                </a:solidFill>
                <a:latin typeface="Calibri Light" panose="020F0302020204030204" pitchFamily="34" charset="0"/>
                <a:ea typeface="+mn-ea"/>
                <a:cs typeface="Adobe Caslon Pro"/>
                <a:sym typeface="Gill Sans" charset="0"/>
              </a:rPr>
              <a:t> / (introducción)</a:t>
            </a:r>
            <a:endParaRPr lang="es-MX" sz="3000" b="1" dirty="0">
              <a:solidFill>
                <a:srgbClr val="C00000"/>
              </a:solidFill>
              <a:latin typeface="Calibri Light" panose="020F0302020204030204" pitchFamily="34" charset="0"/>
              <a:ea typeface="+mn-ea"/>
              <a:cs typeface="Adobe Caslon Pro"/>
              <a:sym typeface="Gill Sans" charset="0"/>
            </a:endParaRP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055688" y="1340768"/>
            <a:ext cx="10188549" cy="6265143"/>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s-ES" dirty="0">
                <a:latin typeface="Calibri Light" panose="020F0302020204030204" pitchFamily="34" charset="0"/>
              </a:rPr>
              <a:t>¿cómo asegurar que las normas sean realmente útiles, y no arbitrarias o una excusa para el </a:t>
            </a:r>
            <a:r>
              <a:rPr lang="es-ES" dirty="0" smtClean="0">
                <a:latin typeface="Calibri Light" panose="020F0302020204030204" pitchFamily="34" charset="0"/>
              </a:rPr>
              <a:t>proteccionismo de bienes? (no servicios)</a:t>
            </a:r>
          </a:p>
          <a:p>
            <a:endParaRPr lang="es-ES" dirty="0" smtClean="0">
              <a:latin typeface="Calibri Light" panose="020F0302020204030204" pitchFamily="34" charset="0"/>
            </a:endParaRPr>
          </a:p>
          <a:p>
            <a:r>
              <a:rPr lang="es-ES" dirty="0" smtClean="0">
                <a:latin typeface="Calibri Light" panose="020F0302020204030204" pitchFamily="34" charset="0"/>
              </a:rPr>
              <a:t>Características tangibles y características intangibles de los productos?  </a:t>
            </a:r>
            <a:endParaRPr lang="es-ES" dirty="0">
              <a:latin typeface="Calibri Light" panose="020F0302020204030204" pitchFamily="34" charset="0"/>
            </a:endParaRPr>
          </a:p>
          <a:p>
            <a:pPr marL="0" indent="0">
              <a:buNone/>
            </a:pPr>
            <a:endParaRPr lang="es-ES" dirty="0">
              <a:latin typeface="Calibri Light" panose="020F0302020204030204" pitchFamily="34" charset="0"/>
            </a:endParaRPr>
          </a:p>
          <a:p>
            <a:pPr marL="0" indent="0">
              <a:buNone/>
            </a:pPr>
            <a:endParaRPr lang="es-ES" dirty="0">
              <a:latin typeface="Calibri Light" panose="020F0302020204030204" pitchFamily="34" charset="0"/>
            </a:endParaRPr>
          </a:p>
        </p:txBody>
      </p:sp>
      <p:pic>
        <p:nvPicPr>
          <p:cNvPr id="1026" name="Picture 2" descr="http://www.quicklabel.com/blog/wp-content/uploads/2011/09/dolphin-safe-labe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7728" y="4491276"/>
            <a:ext cx="1643100" cy="1643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ecosystemsafetuna.com/images/DSLjpe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2631" y="4480418"/>
            <a:ext cx="1643540" cy="163898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expataussieinnj.com/wp-content/uploads/2013/04/IMG_286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79976" y="4407326"/>
            <a:ext cx="2815756" cy="173315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hong-kong-traveller.com/image-files/328x264xdual-voltage-appliance.jpg.pagespeed.ic.A3M_VVn7ch.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24175" y="4308748"/>
            <a:ext cx="2398264" cy="193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6973491"/>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1631504" y="404664"/>
            <a:ext cx="5827532" cy="576064"/>
          </a:xfrm>
        </p:spPr>
        <p:txBody>
          <a:bodyPr>
            <a:normAutofit/>
          </a:bodyPr>
          <a:lstStyle/>
          <a:p>
            <a:pPr fontAlgn="base">
              <a:spcAft>
                <a:spcPct val="0"/>
              </a:spcAft>
            </a:pPr>
            <a:r>
              <a:rPr lang="es-MX" sz="3000" b="1" dirty="0">
                <a:solidFill>
                  <a:srgbClr val="C00000"/>
                </a:solidFill>
                <a:latin typeface="Calibri Light" panose="020F0302020204030204" pitchFamily="34" charset="0"/>
                <a:ea typeface="+mn-ea"/>
                <a:cs typeface="Adobe Caslon Pro"/>
                <a:sym typeface="Gill Sans" charset="0"/>
              </a:rPr>
              <a:t>Jurisprudencia de la OMC</a:t>
            </a:r>
          </a:p>
        </p:txBody>
      </p:sp>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839190" y="852905"/>
            <a:ext cx="8649198" cy="5840541"/>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endParaRPr lang="es-ES" u="sng" dirty="0">
              <a:solidFill>
                <a:srgbClr val="000000"/>
              </a:solidFill>
              <a:latin typeface="Calibri Light" panose="020F0302020204030204" pitchFamily="34" charset="0"/>
            </a:endParaRPr>
          </a:p>
          <a:p>
            <a:pPr marL="0" indent="0" algn="ctr">
              <a:buNone/>
            </a:pPr>
            <a:r>
              <a:rPr lang="es-ES" sz="2800" u="sng" dirty="0">
                <a:solidFill>
                  <a:srgbClr val="000000"/>
                </a:solidFill>
                <a:latin typeface="Calibri Light" panose="020F0302020204030204" pitchFamily="34" charset="0"/>
                <a:ea typeface="Calibri" charset="0"/>
                <a:cs typeface="Calibri" charset="0"/>
              </a:rPr>
              <a:t>Trilogía</a:t>
            </a:r>
            <a:endParaRPr lang="es-ES" sz="2800" dirty="0">
              <a:solidFill>
                <a:srgbClr val="000000"/>
              </a:solidFill>
              <a:latin typeface="Calibri Light" panose="020F0302020204030204" pitchFamily="34" charset="0"/>
              <a:ea typeface="Calibri" charset="0"/>
              <a:cs typeface="Calibri" charset="0"/>
            </a:endParaRPr>
          </a:p>
          <a:p>
            <a:pPr marL="0" indent="0">
              <a:buNone/>
            </a:pPr>
            <a:endParaRPr lang="es-ES" sz="2200" dirty="0">
              <a:solidFill>
                <a:srgbClr val="000000"/>
              </a:solidFill>
              <a:latin typeface="Calibri Light" panose="020F0302020204030204" pitchFamily="34" charset="0"/>
              <a:ea typeface="Calibri" charset="0"/>
              <a:cs typeface="Calibri" charset="0"/>
            </a:endParaRPr>
          </a:p>
          <a:p>
            <a:pPr>
              <a:buFont typeface="Wingdings" charset="2"/>
              <a:buChar char="Ø"/>
            </a:pPr>
            <a:r>
              <a:rPr lang="es-ES_tradnl" i="1" dirty="0">
                <a:solidFill>
                  <a:srgbClr val="000000"/>
                </a:solidFill>
                <a:latin typeface="Calibri Light" panose="020F0302020204030204" pitchFamily="34" charset="0"/>
                <a:ea typeface="Calibri" charset="0"/>
                <a:cs typeface="Calibri" charset="0"/>
              </a:rPr>
              <a:t> Estados Unidos — Cigarrillos de clavo de olor </a:t>
            </a:r>
            <a:r>
              <a:rPr lang="es-ES_tradnl" dirty="0">
                <a:solidFill>
                  <a:srgbClr val="000000"/>
                </a:solidFill>
                <a:latin typeface="Calibri Light" panose="020F0302020204030204" pitchFamily="34" charset="0"/>
                <a:ea typeface="Calibri" charset="0"/>
                <a:cs typeface="Calibri" charset="0"/>
              </a:rPr>
              <a:t>(DS406)</a:t>
            </a:r>
          </a:p>
          <a:p>
            <a:pPr marL="0" indent="0">
              <a:buNone/>
            </a:pPr>
            <a:r>
              <a:rPr lang="es-ES_tradnl" sz="2000" dirty="0">
                <a:solidFill>
                  <a:srgbClr val="000000"/>
                </a:solidFill>
                <a:latin typeface="Calibri Light" panose="020F0302020204030204" pitchFamily="34" charset="0"/>
                <a:ea typeface="Calibri" charset="0"/>
                <a:cs typeface="Calibri" charset="0"/>
              </a:rPr>
              <a:t>	reclamante Indonesia</a:t>
            </a:r>
            <a:endParaRPr lang="es-ES" sz="2000" dirty="0">
              <a:solidFill>
                <a:srgbClr val="000000"/>
              </a:solidFill>
              <a:latin typeface="Calibri Light" panose="020F0302020204030204" pitchFamily="34" charset="0"/>
              <a:ea typeface="Calibri" charset="0"/>
              <a:cs typeface="Calibri" charset="0"/>
            </a:endParaRPr>
          </a:p>
          <a:p>
            <a:pPr>
              <a:buFont typeface="Wingdings" charset="2"/>
              <a:buChar char="Ø"/>
            </a:pPr>
            <a:r>
              <a:rPr lang="es-ES_tradnl" i="1" dirty="0">
                <a:solidFill>
                  <a:srgbClr val="000000"/>
                </a:solidFill>
                <a:latin typeface="Calibri Light" panose="020F0302020204030204" pitchFamily="34" charset="0"/>
                <a:ea typeface="Calibri" charset="0"/>
                <a:cs typeface="Calibri" charset="0"/>
              </a:rPr>
              <a:t> Estados Unidos — EPO </a:t>
            </a:r>
            <a:r>
              <a:rPr lang="es-ES_tradnl" dirty="0">
                <a:solidFill>
                  <a:srgbClr val="000000"/>
                </a:solidFill>
                <a:latin typeface="Calibri Light" panose="020F0302020204030204" pitchFamily="34" charset="0"/>
                <a:ea typeface="Calibri" charset="0"/>
                <a:cs typeface="Calibri" charset="0"/>
              </a:rPr>
              <a:t>(DS384, 386) (original y 21.5)</a:t>
            </a:r>
          </a:p>
          <a:p>
            <a:pPr marL="0" indent="0">
              <a:buNone/>
            </a:pPr>
            <a:r>
              <a:rPr lang="es-ES_tradnl" sz="2000" dirty="0">
                <a:solidFill>
                  <a:srgbClr val="000000"/>
                </a:solidFill>
                <a:latin typeface="Calibri Light" panose="020F0302020204030204" pitchFamily="34" charset="0"/>
                <a:ea typeface="Calibri" charset="0"/>
                <a:cs typeface="Calibri" charset="0"/>
              </a:rPr>
              <a:t>	</a:t>
            </a:r>
            <a:r>
              <a:rPr lang="es-ES_tradnl" sz="2000" dirty="0" smtClean="0">
                <a:solidFill>
                  <a:srgbClr val="000000"/>
                </a:solidFill>
                <a:latin typeface="Calibri Light" panose="020F0302020204030204" pitchFamily="34" charset="0"/>
                <a:ea typeface="Calibri" charset="0"/>
                <a:cs typeface="Calibri" charset="0"/>
              </a:rPr>
              <a:t>reclamantes </a:t>
            </a:r>
            <a:r>
              <a:rPr lang="es-ES_tradnl" sz="2000" dirty="0" err="1">
                <a:solidFill>
                  <a:srgbClr val="000000"/>
                </a:solidFill>
                <a:latin typeface="Calibri Light" panose="020F0302020204030204" pitchFamily="34" charset="0"/>
                <a:ea typeface="Calibri" charset="0"/>
                <a:cs typeface="Calibri" charset="0"/>
              </a:rPr>
              <a:t>Canad</a:t>
            </a:r>
            <a:r>
              <a:rPr lang="es-ES" sz="2000" dirty="0">
                <a:solidFill>
                  <a:srgbClr val="000000"/>
                </a:solidFill>
                <a:latin typeface="Calibri Light" panose="020F0302020204030204" pitchFamily="34" charset="0"/>
                <a:ea typeface="Calibri" charset="0"/>
                <a:cs typeface="Calibri" charset="0"/>
              </a:rPr>
              <a:t>á y México</a:t>
            </a:r>
          </a:p>
          <a:p>
            <a:pPr>
              <a:buFont typeface="Wingdings" charset="2"/>
              <a:buChar char="Ø"/>
              <a:tabLst>
                <a:tab pos="449263" algn="l"/>
              </a:tabLst>
            </a:pPr>
            <a:r>
              <a:rPr lang="es-ES_tradnl" i="1" dirty="0">
                <a:solidFill>
                  <a:srgbClr val="000000"/>
                </a:solidFill>
                <a:latin typeface="Calibri Light" panose="020F0302020204030204" pitchFamily="34" charset="0"/>
                <a:ea typeface="Calibri" charset="0"/>
                <a:cs typeface="Calibri" charset="0"/>
              </a:rPr>
              <a:t> Estados Unidos — At</a:t>
            </a:r>
            <a:r>
              <a:rPr lang="es-ES" i="1" dirty="0" err="1">
                <a:solidFill>
                  <a:srgbClr val="000000"/>
                </a:solidFill>
                <a:latin typeface="Calibri Light" panose="020F0302020204030204" pitchFamily="34" charset="0"/>
                <a:ea typeface="Calibri" charset="0"/>
                <a:cs typeface="Calibri" charset="0"/>
              </a:rPr>
              <a:t>ún</a:t>
            </a:r>
            <a:r>
              <a:rPr lang="es-ES" i="1" dirty="0">
                <a:solidFill>
                  <a:srgbClr val="000000"/>
                </a:solidFill>
                <a:latin typeface="Calibri Light" panose="020F0302020204030204" pitchFamily="34" charset="0"/>
                <a:ea typeface="Calibri" charset="0"/>
                <a:cs typeface="Calibri" charset="0"/>
              </a:rPr>
              <a:t> II (México) </a:t>
            </a:r>
            <a:r>
              <a:rPr lang="es-ES_tradnl" dirty="0">
                <a:solidFill>
                  <a:srgbClr val="000000"/>
                </a:solidFill>
                <a:latin typeface="Calibri Light" panose="020F0302020204030204" pitchFamily="34" charset="0"/>
                <a:ea typeface="Calibri" charset="0"/>
                <a:cs typeface="Calibri" charset="0"/>
              </a:rPr>
              <a:t>(DS381) (original y 21.5)</a:t>
            </a:r>
            <a:endParaRPr lang="es-ES" dirty="0">
              <a:solidFill>
                <a:srgbClr val="000000"/>
              </a:solidFill>
              <a:latin typeface="Calibri Light" panose="020F0302020204030204" pitchFamily="34" charset="0"/>
              <a:ea typeface="Calibri" charset="0"/>
              <a:cs typeface="Calibri" charset="0"/>
            </a:endParaRPr>
          </a:p>
          <a:p>
            <a:pPr marL="0" indent="0">
              <a:buNone/>
              <a:tabLst>
                <a:tab pos="449263" algn="l"/>
              </a:tabLst>
            </a:pPr>
            <a:r>
              <a:rPr lang="es-ES" sz="2000" dirty="0">
                <a:solidFill>
                  <a:srgbClr val="000000"/>
                </a:solidFill>
                <a:latin typeface="Calibri Light" panose="020F0302020204030204" pitchFamily="34" charset="0"/>
                <a:ea typeface="Calibri" charset="0"/>
                <a:cs typeface="Calibri" charset="0"/>
              </a:rPr>
              <a:t>		reclamante México</a:t>
            </a:r>
          </a:p>
          <a:p>
            <a:pPr marL="0" indent="0">
              <a:buNone/>
              <a:tabLst>
                <a:tab pos="449263" algn="l"/>
              </a:tabLst>
            </a:pPr>
            <a:endParaRPr lang="es-ES" sz="2000" dirty="0">
              <a:solidFill>
                <a:srgbClr val="000000"/>
              </a:solidFill>
              <a:latin typeface="Calibri Light" panose="020F0302020204030204" pitchFamily="34" charset="0"/>
              <a:ea typeface="Calibri" charset="0"/>
              <a:cs typeface="Calibri" charset="0"/>
            </a:endParaRPr>
          </a:p>
          <a:p>
            <a:pPr marL="0" indent="0">
              <a:buNone/>
              <a:tabLst>
                <a:tab pos="449263" algn="l"/>
              </a:tabLst>
            </a:pPr>
            <a:r>
              <a:rPr lang="es-ES" dirty="0">
                <a:solidFill>
                  <a:srgbClr val="000000"/>
                </a:solidFill>
                <a:latin typeface="Calibri Light" panose="020F0302020204030204" pitchFamily="34" charset="0"/>
                <a:ea typeface="Calibri" charset="0"/>
                <a:cs typeface="Calibri" charset="0"/>
              </a:rPr>
              <a:t>* 	</a:t>
            </a:r>
            <a:r>
              <a:rPr lang="es-ES_tradnl" i="1" dirty="0">
                <a:solidFill>
                  <a:srgbClr val="000000"/>
                </a:solidFill>
                <a:latin typeface="Calibri Light" panose="020F0302020204030204" pitchFamily="34" charset="0"/>
                <a:ea typeface="Calibri" charset="0"/>
                <a:cs typeface="Calibri" charset="0"/>
              </a:rPr>
              <a:t>CE — Productos derivados de las focas </a:t>
            </a:r>
            <a:r>
              <a:rPr lang="es-ES_tradnl" dirty="0">
                <a:solidFill>
                  <a:srgbClr val="000000"/>
                </a:solidFill>
                <a:latin typeface="Calibri Light" panose="020F0302020204030204" pitchFamily="34" charset="0"/>
                <a:ea typeface="Calibri" charset="0"/>
                <a:cs typeface="Calibri" charset="0"/>
              </a:rPr>
              <a:t>(DS400, 401)	</a:t>
            </a:r>
          </a:p>
          <a:p>
            <a:pPr marL="0" indent="0">
              <a:buNone/>
              <a:tabLst>
                <a:tab pos="449263" algn="l"/>
              </a:tabLst>
            </a:pPr>
            <a:r>
              <a:rPr lang="es-ES_tradnl" sz="2000" i="1" dirty="0">
                <a:solidFill>
                  <a:srgbClr val="000000"/>
                </a:solidFill>
                <a:latin typeface="Calibri Light" panose="020F0302020204030204" pitchFamily="34" charset="0"/>
                <a:ea typeface="Calibri" charset="0"/>
                <a:cs typeface="Calibri" charset="0"/>
              </a:rPr>
              <a:t>		</a:t>
            </a:r>
            <a:r>
              <a:rPr lang="es-ES_tradnl" sz="2000" dirty="0">
                <a:solidFill>
                  <a:srgbClr val="000000"/>
                </a:solidFill>
                <a:latin typeface="Calibri Light" panose="020F0302020204030204" pitchFamily="34" charset="0"/>
                <a:ea typeface="Calibri" charset="0"/>
                <a:cs typeface="Calibri" charset="0"/>
              </a:rPr>
              <a:t>reclamantes </a:t>
            </a:r>
            <a:r>
              <a:rPr lang="es-ES_tradnl" sz="2000" dirty="0" smtClean="0">
                <a:solidFill>
                  <a:srgbClr val="000000"/>
                </a:solidFill>
                <a:latin typeface="Calibri Light" panose="020F0302020204030204" pitchFamily="34" charset="0"/>
                <a:ea typeface="Calibri" charset="0"/>
                <a:cs typeface="Calibri" charset="0"/>
              </a:rPr>
              <a:t>Canadá</a:t>
            </a:r>
            <a:r>
              <a:rPr lang="es-ES" sz="2000" dirty="0" smtClean="0">
                <a:solidFill>
                  <a:srgbClr val="000000"/>
                </a:solidFill>
                <a:latin typeface="Calibri Light" panose="020F0302020204030204" pitchFamily="34" charset="0"/>
                <a:ea typeface="Calibri" charset="0"/>
                <a:cs typeface="Calibri" charset="0"/>
              </a:rPr>
              <a:t> </a:t>
            </a:r>
            <a:r>
              <a:rPr lang="es-ES" sz="2000" dirty="0">
                <a:solidFill>
                  <a:srgbClr val="000000"/>
                </a:solidFill>
                <a:latin typeface="Calibri Light" panose="020F0302020204030204" pitchFamily="34" charset="0"/>
                <a:ea typeface="Calibri" charset="0"/>
                <a:cs typeface="Calibri" charset="0"/>
              </a:rPr>
              <a:t>y </a:t>
            </a:r>
            <a:r>
              <a:rPr lang="es-ES" sz="2000" dirty="0" smtClean="0">
                <a:solidFill>
                  <a:srgbClr val="000000"/>
                </a:solidFill>
                <a:latin typeface="Calibri Light" panose="020F0302020204030204" pitchFamily="34" charset="0"/>
                <a:ea typeface="Calibri" charset="0"/>
                <a:cs typeface="Calibri" charset="0"/>
              </a:rPr>
              <a:t>Noruega</a:t>
            </a:r>
          </a:p>
          <a:p>
            <a:pPr marL="0" indent="0">
              <a:buNone/>
              <a:tabLst>
                <a:tab pos="449263" algn="l"/>
              </a:tabLst>
            </a:pPr>
            <a:r>
              <a:rPr lang="es-ES_tradnl" dirty="0" smtClean="0">
                <a:latin typeface="Calibri Light" panose="020F0302020204030204" pitchFamily="34" charset="0"/>
                <a:ea typeface="Calibri" charset="0"/>
                <a:cs typeface="Calibri" charset="0"/>
              </a:rPr>
              <a:t>	</a:t>
            </a:r>
            <a:r>
              <a:rPr lang="es-ES_tradnl" i="1" dirty="0" smtClean="0">
                <a:latin typeface="Calibri Light" panose="020F0302020204030204" pitchFamily="34" charset="0"/>
                <a:ea typeface="Calibri" charset="0"/>
                <a:cs typeface="Calibri" charset="0"/>
              </a:rPr>
              <a:t>CE </a:t>
            </a:r>
            <a:r>
              <a:rPr lang="es-ES_tradnl" i="1" dirty="0">
                <a:latin typeface="Calibri Light" panose="020F0302020204030204" pitchFamily="34" charset="0"/>
                <a:ea typeface="Calibri" charset="0"/>
                <a:cs typeface="Calibri" charset="0"/>
              </a:rPr>
              <a:t>— </a:t>
            </a:r>
            <a:r>
              <a:rPr lang="es-ES_tradnl" i="1" dirty="0" smtClean="0">
                <a:latin typeface="Calibri Light" panose="020F0302020204030204" pitchFamily="34" charset="0"/>
                <a:ea typeface="Calibri" charset="0"/>
                <a:cs typeface="Calibri" charset="0"/>
              </a:rPr>
              <a:t>Amianto </a:t>
            </a:r>
            <a:r>
              <a:rPr lang="es-ES_tradnl" dirty="0" smtClean="0">
                <a:latin typeface="Calibri Light" panose="020F0302020204030204" pitchFamily="34" charset="0"/>
                <a:ea typeface="Calibri" charset="0"/>
                <a:cs typeface="Calibri" charset="0"/>
              </a:rPr>
              <a:t>(DS135) </a:t>
            </a:r>
            <a:endParaRPr lang="es-ES" dirty="0">
              <a:solidFill>
                <a:srgbClr val="000000"/>
              </a:solidFill>
              <a:latin typeface="Calibri Light" panose="020F0302020204030204" pitchFamily="34" charset="0"/>
              <a:ea typeface="Calibri" charset="0"/>
              <a:cs typeface="Calibri" charset="0"/>
            </a:endParaRPr>
          </a:p>
        </p:txBody>
      </p:sp>
    </p:spTree>
    <p:extLst>
      <p:ext uri="{BB962C8B-B14F-4D97-AF65-F5344CB8AC3E}">
        <p14:creationId xmlns:p14="http://schemas.microsoft.com/office/powerpoint/2010/main" val="389959550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Marcador de número de diapositiva"/>
          <p:cNvSpPr txBox="1">
            <a:spLocks/>
          </p:cNvSpPr>
          <p:nvPr/>
        </p:nvSpPr>
        <p:spPr>
          <a:xfrm>
            <a:off x="9601200" y="19051"/>
            <a:ext cx="1066800" cy="328613"/>
          </a:xfrm>
          <a:prstGeom prst="rect">
            <a:avLst/>
          </a:prstGeom>
        </p:spPr>
        <p:txBody>
          <a:bodyPr vert="horz" lIns="91440" tIns="45720" rIns="91440" bIns="45720" rtlCol="0" anchor="ctr"/>
          <a:lstStyle>
            <a:defPPr>
              <a:defRPr lang="en-US"/>
            </a:defPPr>
            <a:lvl1pPr algn="l" rtl="0" fontAlgn="base">
              <a:spcBef>
                <a:spcPct val="0"/>
              </a:spcBef>
              <a:spcAft>
                <a:spcPct val="0"/>
              </a:spcAft>
              <a:defRPr sz="1400" b="1" kern="1200">
                <a:solidFill>
                  <a:srgbClr val="FFFFFF"/>
                </a:solidFill>
                <a:latin typeface="Gill Sans" charset="0"/>
                <a:ea typeface="ヒラギノ角ゴ ProN W3" charset="0"/>
                <a:cs typeface="ヒラギノ角ゴ ProN W3" charset="0"/>
                <a:sym typeface="Gill Sans" charset="0"/>
              </a:defRPr>
            </a:lvl1pPr>
            <a:lvl2pPr marL="321457"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2pPr>
            <a:lvl3pPr marL="642915"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3pPr>
            <a:lvl4pPr marL="964372"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4pPr>
            <a:lvl5pPr marL="1285829" algn="ctr" rtl="0" fontAlgn="base">
              <a:spcBef>
                <a:spcPct val="0"/>
              </a:spcBef>
              <a:spcAft>
                <a:spcPct val="0"/>
              </a:spcAft>
              <a:defRPr sz="3000" kern="1200">
                <a:solidFill>
                  <a:srgbClr val="FFFFFF"/>
                </a:solidFill>
                <a:latin typeface="Gill Sans" charset="0"/>
                <a:ea typeface="ヒラギノ角ゴ ProN W3" charset="0"/>
                <a:cs typeface="ヒラギノ角ゴ ProN W3" charset="0"/>
                <a:sym typeface="Gill Sans" charset="0"/>
              </a:defRPr>
            </a:lvl5pPr>
            <a:lvl6pPr marL="1607287"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6pPr>
            <a:lvl7pPr marL="1928744"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7pPr>
            <a:lvl8pPr marL="2250201"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8pPr>
            <a:lvl9pPr marL="2571659" algn="l" defTabSz="642915" rtl="0" eaLnBrk="1" latinLnBrk="0" hangingPunct="1">
              <a:defRPr sz="3000" kern="1200">
                <a:solidFill>
                  <a:srgbClr val="FFFFFF"/>
                </a:solidFill>
                <a:latin typeface="Gill Sans" charset="0"/>
                <a:ea typeface="ヒラギノ角ゴ ProN W3" charset="0"/>
                <a:cs typeface="ヒラギノ角ゴ ProN W3" charset="0"/>
                <a:sym typeface="Gill Sans" charset="0"/>
              </a:defRPr>
            </a:lvl9pPr>
          </a:lstStyle>
          <a:p>
            <a:endParaRPr lang="es-MX" dirty="0">
              <a:latin typeface="Calibri Light" panose="020F0302020204030204" pitchFamily="34" charset="0"/>
            </a:endParaRPr>
          </a:p>
        </p:txBody>
      </p:sp>
      <p:sp>
        <p:nvSpPr>
          <p:cNvPr id="8" name="Marcador de contenido 2"/>
          <p:cNvSpPr txBox="1">
            <a:spLocks/>
          </p:cNvSpPr>
          <p:nvPr/>
        </p:nvSpPr>
        <p:spPr>
          <a:xfrm>
            <a:off x="1055688" y="852905"/>
            <a:ext cx="10080872" cy="6005095"/>
          </a:xfrm>
          <a:prstGeom prst="rect">
            <a:avLst/>
          </a:prstGeom>
        </p:spPr>
        <p:txBody>
          <a:bodyPr>
            <a:normAutofit fontScale="325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es-ES" dirty="0">
              <a:solidFill>
                <a:srgbClr val="000000"/>
              </a:solidFill>
              <a:latin typeface="Calibri Light" panose="020F0302020204030204" pitchFamily="34" charset="0"/>
              <a:ea typeface="Calibri" charset="0"/>
              <a:cs typeface="Calibri" charset="0"/>
            </a:endParaRPr>
          </a:p>
          <a:p>
            <a:pPr>
              <a:buFont typeface="Wingdings" charset="2"/>
              <a:buChar char="Ø"/>
            </a:pPr>
            <a:r>
              <a:rPr lang="es-ES" sz="7400" dirty="0">
                <a:latin typeface="Calibri Light" panose="020F0302020204030204" pitchFamily="34" charset="0"/>
                <a:ea typeface="Calibri" charset="0"/>
                <a:cs typeface="Calibri" charset="0"/>
              </a:rPr>
              <a:t> </a:t>
            </a:r>
            <a:r>
              <a:rPr lang="es-ES" sz="7400" dirty="0" smtClean="0">
                <a:latin typeface="Calibri Light" panose="020F0302020204030204" pitchFamily="34" charset="0"/>
                <a:ea typeface="Calibri" charset="0"/>
                <a:cs typeface="Calibri" charset="0"/>
              </a:rPr>
              <a:t>Se </a:t>
            </a:r>
            <a:r>
              <a:rPr lang="es-ES" sz="7400" dirty="0">
                <a:latin typeface="Calibri Light" panose="020F0302020204030204" pitchFamily="34" charset="0"/>
                <a:ea typeface="Calibri" charset="0"/>
                <a:cs typeface="Calibri" charset="0"/>
              </a:rPr>
              <a:t>trata de un </a:t>
            </a:r>
            <a:r>
              <a:rPr lang="es-ES" sz="7400" u="sng" dirty="0">
                <a:latin typeface="Calibri Light" panose="020F0302020204030204" pitchFamily="34" charset="0"/>
                <a:ea typeface="Calibri" charset="0"/>
                <a:cs typeface="Calibri" charset="0"/>
              </a:rPr>
              <a:t>límite al derecho a regular </a:t>
            </a:r>
            <a:r>
              <a:rPr lang="es-ES" sz="7400" dirty="0" smtClean="0">
                <a:latin typeface="Calibri Light" panose="020F0302020204030204" pitchFamily="34" charset="0"/>
                <a:ea typeface="Calibri" charset="0"/>
                <a:cs typeface="Calibri" charset="0"/>
              </a:rPr>
              <a:t>de </a:t>
            </a:r>
            <a:r>
              <a:rPr lang="es-ES" sz="7400" dirty="0">
                <a:latin typeface="Calibri Light" panose="020F0302020204030204" pitchFamily="34" charset="0"/>
                <a:ea typeface="Calibri" charset="0"/>
                <a:cs typeface="Calibri" charset="0"/>
              </a:rPr>
              <a:t>los </a:t>
            </a:r>
            <a:r>
              <a:rPr lang="es-ES" sz="7400" dirty="0" smtClean="0">
                <a:latin typeface="Calibri Light" panose="020F0302020204030204" pitchFamily="34" charset="0"/>
                <a:ea typeface="Calibri" charset="0"/>
                <a:cs typeface="Calibri" charset="0"/>
              </a:rPr>
              <a:t>Miembros</a:t>
            </a:r>
            <a:endParaRPr lang="es-ES" sz="7400" dirty="0">
              <a:latin typeface="Calibri Light" panose="020F0302020204030204" pitchFamily="34" charset="0"/>
              <a:ea typeface="Calibri" charset="0"/>
              <a:cs typeface="Calibri" charset="0"/>
            </a:endParaRPr>
          </a:p>
          <a:p>
            <a:pPr lvl="2">
              <a:buFont typeface="Arial" charset="0"/>
              <a:buChar char="•"/>
            </a:pPr>
            <a:r>
              <a:rPr lang="es-ES" sz="6200" dirty="0" smtClean="0">
                <a:solidFill>
                  <a:srgbClr val="000000"/>
                </a:solidFill>
                <a:latin typeface="Calibri Light" panose="020F0302020204030204" pitchFamily="34" charset="0"/>
                <a:ea typeface="Calibri" charset="0"/>
                <a:cs typeface="Calibri" charset="0"/>
              </a:rPr>
              <a:t>Sexto considerando del preámbulo Acuerdo OTC</a:t>
            </a:r>
          </a:p>
          <a:p>
            <a:pPr lvl="2">
              <a:buFont typeface="Arial" charset="0"/>
              <a:buChar char="•"/>
            </a:pPr>
            <a:endParaRPr lang="es-ES" sz="6200" dirty="0" smtClean="0">
              <a:solidFill>
                <a:srgbClr val="000000"/>
              </a:solidFill>
              <a:latin typeface="Calibri Light" panose="020F0302020204030204" pitchFamily="34" charset="0"/>
              <a:ea typeface="Calibri" charset="0"/>
              <a:cs typeface="Calibri" charset="0"/>
            </a:endParaRPr>
          </a:p>
          <a:p>
            <a:pPr>
              <a:buFont typeface="Wingdings" charset="2"/>
              <a:buChar char="Ø"/>
            </a:pPr>
            <a:r>
              <a:rPr lang="es-ES" sz="7400" dirty="0" smtClean="0">
                <a:solidFill>
                  <a:srgbClr val="000000"/>
                </a:solidFill>
                <a:latin typeface="Calibri Light" panose="020F0302020204030204" pitchFamily="34" charset="0"/>
                <a:ea typeface="Calibri" charset="0"/>
                <a:cs typeface="Calibri" charset="0"/>
              </a:rPr>
              <a:t> Recientemente, en apelación </a:t>
            </a:r>
            <a:r>
              <a:rPr lang="es-ES" sz="7400" dirty="0">
                <a:solidFill>
                  <a:srgbClr val="000000"/>
                </a:solidFill>
                <a:latin typeface="Calibri Light" panose="020F0302020204030204" pitchFamily="34" charset="0"/>
                <a:ea typeface="Calibri" charset="0"/>
                <a:cs typeface="Calibri" charset="0"/>
              </a:rPr>
              <a:t>s</a:t>
            </a:r>
            <a:r>
              <a:rPr lang="es-ES" sz="7400" dirty="0" smtClean="0">
                <a:solidFill>
                  <a:srgbClr val="000000"/>
                </a:solidFill>
                <a:latin typeface="Calibri Light" panose="020F0302020204030204" pitchFamily="34" charset="0"/>
                <a:ea typeface="Calibri" charset="0"/>
                <a:cs typeface="Calibri" charset="0"/>
              </a:rPr>
              <a:t>e ha analizado este artículo en:</a:t>
            </a:r>
            <a:endParaRPr lang="es-ES" sz="7400" dirty="0" smtClean="0">
              <a:latin typeface="Calibri Light" panose="020F0302020204030204" pitchFamily="34" charset="0"/>
              <a:ea typeface="Calibri" charset="0"/>
              <a:cs typeface="Calibri" charset="0"/>
            </a:endParaRPr>
          </a:p>
          <a:p>
            <a:pPr lvl="2">
              <a:buFont typeface="Arial" charset="0"/>
              <a:buChar char="•"/>
            </a:pPr>
            <a:r>
              <a:rPr lang="es-ES_tradnl" sz="6200" i="1" dirty="0" smtClean="0">
                <a:latin typeface="Calibri Light" panose="020F0302020204030204" pitchFamily="34" charset="0"/>
                <a:ea typeface="Calibri" charset="0"/>
                <a:cs typeface="Calibri" charset="0"/>
              </a:rPr>
              <a:t>Estados </a:t>
            </a:r>
            <a:r>
              <a:rPr lang="es-ES_tradnl" sz="6200" i="1" dirty="0">
                <a:latin typeface="Calibri Light" panose="020F0302020204030204" pitchFamily="34" charset="0"/>
                <a:ea typeface="Calibri" charset="0"/>
                <a:cs typeface="Calibri" charset="0"/>
              </a:rPr>
              <a:t>Unidos — EPO </a:t>
            </a:r>
            <a:r>
              <a:rPr lang="es-ES_tradnl" sz="6200" dirty="0">
                <a:latin typeface="Calibri Light" panose="020F0302020204030204" pitchFamily="34" charset="0"/>
                <a:ea typeface="Calibri" charset="0"/>
                <a:cs typeface="Calibri" charset="0"/>
              </a:rPr>
              <a:t>(DS384, 386) (original y 21.5)</a:t>
            </a:r>
          </a:p>
          <a:p>
            <a:pPr lvl="2">
              <a:buFont typeface="Arial" charset="0"/>
              <a:buChar char="•"/>
            </a:pPr>
            <a:r>
              <a:rPr lang="es-ES_tradnl" sz="6200" i="1" dirty="0" smtClean="0">
                <a:latin typeface="Calibri Light" panose="020F0302020204030204" pitchFamily="34" charset="0"/>
                <a:ea typeface="Calibri" charset="0"/>
                <a:cs typeface="Calibri" charset="0"/>
              </a:rPr>
              <a:t>Estados </a:t>
            </a:r>
            <a:r>
              <a:rPr lang="es-ES_tradnl" sz="6200" i="1" dirty="0">
                <a:latin typeface="Calibri Light" panose="020F0302020204030204" pitchFamily="34" charset="0"/>
                <a:ea typeface="Calibri" charset="0"/>
                <a:cs typeface="Calibri" charset="0"/>
              </a:rPr>
              <a:t>Unidos — At</a:t>
            </a:r>
            <a:r>
              <a:rPr lang="es-ES" sz="6200" i="1" dirty="0" err="1">
                <a:latin typeface="Calibri Light" panose="020F0302020204030204" pitchFamily="34" charset="0"/>
                <a:ea typeface="Calibri" charset="0"/>
                <a:cs typeface="Calibri" charset="0"/>
              </a:rPr>
              <a:t>ún</a:t>
            </a:r>
            <a:r>
              <a:rPr lang="es-ES" sz="6200" i="1" dirty="0">
                <a:latin typeface="Calibri Light" panose="020F0302020204030204" pitchFamily="34" charset="0"/>
                <a:ea typeface="Calibri" charset="0"/>
                <a:cs typeface="Calibri" charset="0"/>
              </a:rPr>
              <a:t> II (México) </a:t>
            </a:r>
            <a:r>
              <a:rPr lang="es-ES_tradnl" sz="6200" dirty="0">
                <a:latin typeface="Calibri Light" panose="020F0302020204030204" pitchFamily="34" charset="0"/>
                <a:ea typeface="Calibri" charset="0"/>
                <a:cs typeface="Calibri" charset="0"/>
              </a:rPr>
              <a:t>(DS381) (</a:t>
            </a:r>
            <a:r>
              <a:rPr lang="es-ES_tradnl" sz="6200" dirty="0" smtClean="0">
                <a:latin typeface="Calibri Light" panose="020F0302020204030204" pitchFamily="34" charset="0"/>
                <a:ea typeface="Calibri" charset="0"/>
                <a:cs typeface="Calibri" charset="0"/>
              </a:rPr>
              <a:t>original)</a:t>
            </a:r>
            <a:r>
              <a:rPr lang="es-ES" sz="6200" dirty="0" smtClean="0">
                <a:latin typeface="Calibri Light" panose="020F0302020204030204" pitchFamily="34" charset="0"/>
                <a:ea typeface="Calibri" charset="0"/>
                <a:cs typeface="Calibri" charset="0"/>
              </a:rPr>
              <a:t> </a:t>
            </a:r>
          </a:p>
          <a:p>
            <a:pPr>
              <a:buFont typeface="Wingdings" charset="2"/>
              <a:buChar char="Ø"/>
            </a:pPr>
            <a:endParaRPr lang="es-ES" sz="3600" dirty="0">
              <a:latin typeface="Calibri Light" panose="020F0302020204030204" pitchFamily="34" charset="0"/>
              <a:ea typeface="Calibri" charset="0"/>
              <a:cs typeface="Calibri" charset="0"/>
            </a:endParaRPr>
          </a:p>
          <a:p>
            <a:pPr>
              <a:buFont typeface="Wingdings" charset="2"/>
              <a:buChar char="Ø"/>
            </a:pPr>
            <a:r>
              <a:rPr lang="es-ES" sz="7400" dirty="0" smtClean="0">
                <a:latin typeface="Calibri Light" panose="020F0302020204030204" pitchFamily="34" charset="0"/>
                <a:ea typeface="Calibri" charset="0"/>
                <a:cs typeface="Calibri" charset="0"/>
              </a:rPr>
              <a:t> Hasta la fecha no se ha constatado una violación</a:t>
            </a:r>
            <a:endParaRPr lang="es-ES" sz="7400" dirty="0">
              <a:solidFill>
                <a:srgbClr val="000000"/>
              </a:solidFill>
              <a:latin typeface="Calibri Light" panose="020F0302020204030204" pitchFamily="34" charset="0"/>
              <a:ea typeface="Calibri" charset="0"/>
              <a:cs typeface="Calibri" charset="0"/>
            </a:endParaRPr>
          </a:p>
          <a:p>
            <a:pPr marL="766763" lvl="2" indent="-223838"/>
            <a:r>
              <a:rPr lang="es-ES" sz="5200" dirty="0" smtClean="0">
                <a:solidFill>
                  <a:srgbClr val="000000"/>
                </a:solidFill>
                <a:latin typeface="Calibri Light" panose="020F0302020204030204" pitchFamily="34" charset="0"/>
                <a:ea typeface="Calibri" charset="0"/>
                <a:cs typeface="Calibri" charset="0"/>
              </a:rPr>
              <a:t>Caso pendiente: </a:t>
            </a:r>
            <a:r>
              <a:rPr lang="es-ES" sz="5200" i="1" dirty="0" smtClean="0">
                <a:solidFill>
                  <a:srgbClr val="000000"/>
                </a:solidFill>
                <a:latin typeface="Calibri Light" panose="020F0302020204030204" pitchFamily="34" charset="0"/>
                <a:ea typeface="Calibri" charset="0"/>
                <a:cs typeface="Calibri" charset="0"/>
              </a:rPr>
              <a:t>Australia </a:t>
            </a:r>
            <a:r>
              <a:rPr lang="es-ES_tradnl" sz="5200" i="1" dirty="0">
                <a:latin typeface="Calibri Light" panose="020F0302020204030204" pitchFamily="34" charset="0"/>
                <a:ea typeface="Calibri" charset="0"/>
                <a:cs typeface="Calibri" charset="0"/>
              </a:rPr>
              <a:t>— </a:t>
            </a:r>
            <a:r>
              <a:rPr lang="es-ES" sz="5200" i="1" dirty="0" smtClean="0">
                <a:solidFill>
                  <a:srgbClr val="000000"/>
                </a:solidFill>
                <a:latin typeface="Calibri Light" panose="020F0302020204030204" pitchFamily="34" charset="0"/>
                <a:ea typeface="Calibri" charset="0"/>
                <a:cs typeface="Calibri" charset="0"/>
              </a:rPr>
              <a:t>Empaquetado genérico del tabaco</a:t>
            </a:r>
            <a:r>
              <a:rPr lang="es-ES" sz="5200" dirty="0" smtClean="0">
                <a:solidFill>
                  <a:srgbClr val="000000"/>
                </a:solidFill>
                <a:latin typeface="Calibri Light" panose="020F0302020204030204" pitchFamily="34" charset="0"/>
                <a:ea typeface="Calibri" charset="0"/>
                <a:cs typeface="Calibri" charset="0"/>
              </a:rPr>
              <a:t> (DS434 </a:t>
            </a:r>
            <a:r>
              <a:rPr lang="es-ES" sz="5200" i="1" dirty="0" smtClean="0">
                <a:solidFill>
                  <a:srgbClr val="000000"/>
                </a:solidFill>
                <a:latin typeface="Calibri Light" panose="020F0302020204030204" pitchFamily="34" charset="0"/>
                <a:ea typeface="Calibri" charset="0"/>
                <a:cs typeface="Calibri" charset="0"/>
              </a:rPr>
              <a:t>et al.</a:t>
            </a:r>
            <a:r>
              <a:rPr lang="es-ES" sz="5200" dirty="0" smtClean="0">
                <a:solidFill>
                  <a:srgbClr val="000000"/>
                </a:solidFill>
                <a:latin typeface="Calibri Light" panose="020F0302020204030204" pitchFamily="34" charset="0"/>
                <a:ea typeface="Calibri" charset="0"/>
                <a:cs typeface="Calibri" charset="0"/>
              </a:rPr>
              <a:t>). </a:t>
            </a:r>
          </a:p>
          <a:p>
            <a:pPr marL="582930" indent="-457200"/>
            <a:endParaRPr lang="es-ES" dirty="0">
              <a:latin typeface="Calibri Light" panose="020F0302020204030204" pitchFamily="34" charset="0"/>
              <a:ea typeface="Calibri" charset="0"/>
              <a:cs typeface="Calibri" charset="0"/>
            </a:endParaRPr>
          </a:p>
          <a:p>
            <a:pPr>
              <a:buFont typeface="Wingdings" charset="2"/>
              <a:buChar char="Ø"/>
            </a:pPr>
            <a:r>
              <a:rPr lang="es-ES" sz="7400" dirty="0" smtClean="0">
                <a:latin typeface="Calibri Light" panose="020F0302020204030204" pitchFamily="34" charset="0"/>
                <a:ea typeface="Calibri" charset="0"/>
                <a:cs typeface="Calibri" charset="0"/>
              </a:rPr>
              <a:t> El Acuerdo OTC no tiene excepciones generales.</a:t>
            </a:r>
          </a:p>
          <a:p>
            <a:pPr marL="766763" lvl="1" indent="-223838">
              <a:buFont typeface="Arial" charset="0"/>
              <a:buChar char="•"/>
            </a:pPr>
            <a:r>
              <a:rPr lang="es-ES" sz="5800" dirty="0" smtClean="0">
                <a:latin typeface="Calibri Light" panose="020F0302020204030204" pitchFamily="34" charset="0"/>
                <a:ea typeface="Calibri" charset="0"/>
                <a:cs typeface="Calibri" charset="0"/>
              </a:rPr>
              <a:t>Para el 2.2. </a:t>
            </a:r>
            <a:r>
              <a:rPr lang="es-ES" sz="5800" dirty="0">
                <a:latin typeface="Calibri Light" panose="020F0302020204030204" pitchFamily="34" charset="0"/>
                <a:ea typeface="Calibri" charset="0"/>
                <a:cs typeface="Calibri" charset="0"/>
              </a:rPr>
              <a:t>s</a:t>
            </a:r>
            <a:r>
              <a:rPr lang="es-ES" sz="5800" dirty="0" smtClean="0">
                <a:latin typeface="Calibri Light" panose="020F0302020204030204" pitchFamily="34" charset="0"/>
                <a:ea typeface="Calibri" charset="0"/>
                <a:cs typeface="Calibri" charset="0"/>
              </a:rPr>
              <a:t>e han tomado herramientas conceptuales de las excepciones generales del GATS (art. XX) y GATS (art. XIV).</a:t>
            </a:r>
            <a:endParaRPr lang="es-ES" sz="5800" dirty="0">
              <a:latin typeface="Calibri Light" panose="020F0302020204030204" pitchFamily="34" charset="0"/>
              <a:ea typeface="Calibri" charset="0"/>
              <a:cs typeface="Calibri" charset="0"/>
            </a:endParaRPr>
          </a:p>
          <a:p>
            <a:pPr>
              <a:buFont typeface="Wingdings" charset="2"/>
              <a:buChar char="Ø"/>
            </a:pPr>
            <a:endParaRPr lang="es-ES" sz="5100" dirty="0" smtClean="0">
              <a:latin typeface="Calibri Light" panose="020F0302020204030204" pitchFamily="34" charset="0"/>
              <a:ea typeface="Calibri" charset="0"/>
              <a:cs typeface="Calibri" charset="0"/>
            </a:endParaRPr>
          </a:p>
          <a:p>
            <a:pPr>
              <a:buFont typeface="Wingdings" charset="2"/>
              <a:buChar char="Ø"/>
            </a:pPr>
            <a:r>
              <a:rPr lang="es-ES" sz="7400" dirty="0" smtClean="0">
                <a:latin typeface="Calibri Light" panose="020F0302020204030204" pitchFamily="34" charset="0"/>
                <a:ea typeface="Calibri" charset="0"/>
                <a:cs typeface="Calibri" charset="0"/>
              </a:rPr>
              <a:t>“El </a:t>
            </a:r>
            <a:r>
              <a:rPr lang="es-ES" sz="7400" dirty="0">
                <a:latin typeface="Calibri Light" panose="020F0302020204030204" pitchFamily="34" charset="0"/>
                <a:ea typeface="Calibri" charset="0"/>
                <a:cs typeface="Calibri" charset="0"/>
              </a:rPr>
              <a:t>cometido </a:t>
            </a:r>
            <a:r>
              <a:rPr lang="is-IS" sz="7400" dirty="0" smtClean="0">
                <a:latin typeface="Calibri Light" panose="020F0302020204030204" pitchFamily="34" charset="0"/>
                <a:ea typeface="Calibri" charset="0"/>
                <a:cs typeface="Calibri" charset="0"/>
              </a:rPr>
              <a:t>… </a:t>
            </a:r>
            <a:r>
              <a:rPr lang="es-ES" sz="7400" dirty="0" smtClean="0">
                <a:latin typeface="Calibri Light" panose="020F0302020204030204" pitchFamily="34" charset="0"/>
                <a:ea typeface="Calibri" charset="0"/>
                <a:cs typeface="Calibri" charset="0"/>
              </a:rPr>
              <a:t>es determinar </a:t>
            </a:r>
            <a:r>
              <a:rPr lang="es-ES" sz="7400" dirty="0">
                <a:latin typeface="Calibri Light" panose="020F0302020204030204" pitchFamily="34" charset="0"/>
                <a:ea typeface="Calibri" charset="0"/>
                <a:cs typeface="Calibri" charset="0"/>
              </a:rPr>
              <a:t>si el reglamento técnico en litigio restringe el comercio internacional más allá de lo necesario para alcanzar el grado de contribución de ese reglamento técnico al logro de un objetivo </a:t>
            </a:r>
            <a:r>
              <a:rPr lang="es-ES" sz="7400" dirty="0" smtClean="0">
                <a:latin typeface="Calibri Light" panose="020F0302020204030204" pitchFamily="34" charset="0"/>
                <a:ea typeface="Calibri" charset="0"/>
                <a:cs typeface="Calibri" charset="0"/>
              </a:rPr>
              <a:t>legítimo”</a:t>
            </a:r>
            <a:r>
              <a:rPr lang="es-ES_tradnl" sz="7400" dirty="0" smtClean="0">
                <a:latin typeface="Calibri Light" panose="020F0302020204030204" pitchFamily="34" charset="0"/>
                <a:ea typeface="Calibri" charset="0"/>
                <a:cs typeface="Calibri" charset="0"/>
              </a:rPr>
              <a:t>.</a:t>
            </a:r>
          </a:p>
          <a:p>
            <a:pPr lvl="6"/>
            <a:endParaRPr lang="es-ES" sz="5200" dirty="0">
              <a:latin typeface="Calibri Light" panose="020F0302020204030204" pitchFamily="34" charset="0"/>
              <a:ea typeface="Calibri" charset="0"/>
              <a:cs typeface="Calibri" charset="0"/>
            </a:endParaRPr>
          </a:p>
          <a:p>
            <a:pPr marL="0" indent="0">
              <a:buNone/>
              <a:tabLst>
                <a:tab pos="612775" algn="l"/>
              </a:tabLst>
            </a:pPr>
            <a:r>
              <a:rPr lang="es-ES" sz="5000" dirty="0" smtClean="0">
                <a:solidFill>
                  <a:srgbClr val="000000"/>
                </a:solidFill>
                <a:latin typeface="Calibri Light" panose="020F0302020204030204" pitchFamily="34" charset="0"/>
                <a:ea typeface="Calibri" charset="0"/>
                <a:cs typeface="Calibri" charset="0"/>
              </a:rPr>
              <a:t>	</a:t>
            </a:r>
            <a:endParaRPr lang="es-ES" sz="5000" dirty="0">
              <a:solidFill>
                <a:srgbClr val="000000"/>
              </a:solidFill>
              <a:latin typeface="Calibri Light" panose="020F0302020204030204" pitchFamily="34" charset="0"/>
              <a:ea typeface="Calibri" charset="0"/>
              <a:cs typeface="Calibri" charset="0"/>
            </a:endParaRPr>
          </a:p>
        </p:txBody>
      </p:sp>
      <p:sp>
        <p:nvSpPr>
          <p:cNvPr id="7" name="1 Título"/>
          <p:cNvSpPr txBox="1">
            <a:spLocks/>
          </p:cNvSpPr>
          <p:nvPr/>
        </p:nvSpPr>
        <p:spPr>
          <a:xfrm>
            <a:off x="623392" y="359952"/>
            <a:ext cx="7848872" cy="5760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marL="0" lvl="1" algn="l"/>
            <a:r>
              <a:rPr lang="es-ES" sz="2600" b="1" dirty="0">
                <a:solidFill>
                  <a:srgbClr val="C00000"/>
                </a:solidFill>
                <a:latin typeface="Calibri Light" panose="020F0302020204030204" pitchFamily="34" charset="0"/>
                <a:cs typeface="Adobe Caslon Pro"/>
              </a:rPr>
              <a:t>No crear obstáculos innecesarios al comercio (art. 2.2)</a:t>
            </a:r>
          </a:p>
        </p:txBody>
      </p:sp>
    </p:spTree>
    <p:extLst>
      <p:ext uri="{BB962C8B-B14F-4D97-AF65-F5344CB8AC3E}">
        <p14:creationId xmlns:p14="http://schemas.microsoft.com/office/powerpoint/2010/main" val="38003984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42"/>
          <p:cNvGraphicFramePr/>
          <p:nvPr>
            <p:extLst>
              <p:ext uri="{D42A27DB-BD31-4B8C-83A1-F6EECF244321}">
                <p14:modId xmlns:p14="http://schemas.microsoft.com/office/powerpoint/2010/main" val="3870599580"/>
              </p:ext>
            </p:extLst>
          </p:nvPr>
        </p:nvGraphicFramePr>
        <p:xfrm>
          <a:off x="2016934" y="1069251"/>
          <a:ext cx="6696744"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1 Título"/>
          <p:cNvSpPr txBox="1">
            <a:spLocks/>
          </p:cNvSpPr>
          <p:nvPr/>
        </p:nvSpPr>
        <p:spPr>
          <a:xfrm>
            <a:off x="168519" y="648707"/>
            <a:ext cx="886921" cy="5300574"/>
          </a:xfrm>
          <a:prstGeom prst="rect">
            <a:avLst/>
          </a:prstGeom>
        </p:spPr>
        <p:txBody>
          <a:bodyPr vert="vert270"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marL="0" lvl="1" algn="l"/>
            <a:endParaRPr lang="es-ES" sz="2800" b="1" dirty="0">
              <a:solidFill>
                <a:srgbClr val="C00000"/>
              </a:solidFill>
              <a:latin typeface="Calibri Light" panose="020F0302020204030204" pitchFamily="34" charset="0"/>
              <a:cs typeface="Adobe Caslon Pro"/>
            </a:endParaRPr>
          </a:p>
        </p:txBody>
      </p:sp>
      <p:sp>
        <p:nvSpPr>
          <p:cNvPr id="5" name="1 Título"/>
          <p:cNvSpPr txBox="1">
            <a:spLocks/>
          </p:cNvSpPr>
          <p:nvPr/>
        </p:nvSpPr>
        <p:spPr>
          <a:xfrm>
            <a:off x="911424" y="360675"/>
            <a:ext cx="7848872" cy="5760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marL="0" lvl="1" algn="l"/>
            <a:r>
              <a:rPr lang="es-ES" sz="2600" b="1" dirty="0">
                <a:solidFill>
                  <a:srgbClr val="C00000"/>
                </a:solidFill>
                <a:latin typeface="Calibri Light" panose="020F0302020204030204" pitchFamily="34" charset="0"/>
                <a:cs typeface="Adobe Caslon Pro"/>
              </a:rPr>
              <a:t>No crear obstáculos innecesarios al comercio (art. 2.2)</a:t>
            </a:r>
          </a:p>
        </p:txBody>
      </p:sp>
    </p:spTree>
    <p:extLst>
      <p:ext uri="{BB962C8B-B14F-4D97-AF65-F5344CB8AC3E}">
        <p14:creationId xmlns:p14="http://schemas.microsoft.com/office/powerpoint/2010/main" val="1252500891"/>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2"/>
          <p:cNvGraphicFramePr/>
          <p:nvPr>
            <p:extLst>
              <p:ext uri="{D42A27DB-BD31-4B8C-83A1-F6EECF244321}">
                <p14:modId xmlns:p14="http://schemas.microsoft.com/office/powerpoint/2010/main" val="4193893956"/>
              </p:ext>
            </p:extLst>
          </p:nvPr>
        </p:nvGraphicFramePr>
        <p:xfrm>
          <a:off x="1631504" y="1124744"/>
          <a:ext cx="8856984" cy="52691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1 Título"/>
          <p:cNvSpPr txBox="1">
            <a:spLocks/>
          </p:cNvSpPr>
          <p:nvPr/>
        </p:nvSpPr>
        <p:spPr>
          <a:xfrm>
            <a:off x="168519" y="648707"/>
            <a:ext cx="886921" cy="5300574"/>
          </a:xfrm>
          <a:prstGeom prst="rect">
            <a:avLst/>
          </a:prstGeom>
        </p:spPr>
        <p:txBody>
          <a:bodyPr vert="vert270"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marL="0" lvl="1" algn="l"/>
            <a:r>
              <a:rPr lang="es-ES" sz="2800" b="1" dirty="0">
                <a:solidFill>
                  <a:srgbClr val="C00000"/>
                </a:solidFill>
                <a:latin typeface="Calibri Light" panose="020F0302020204030204" pitchFamily="34" charset="0"/>
                <a:cs typeface="Adobe Caslon Pro"/>
              </a:rPr>
              <a:t>No crear obstáculos innecesarios al comercio (art. 2.2</a:t>
            </a:r>
            <a:r>
              <a:rPr lang="es-ES" sz="2800" b="1" dirty="0" smtClean="0">
                <a:solidFill>
                  <a:srgbClr val="C00000"/>
                </a:solidFill>
                <a:latin typeface="Calibri Light" panose="020F0302020204030204" pitchFamily="34" charset="0"/>
                <a:cs typeface="Adobe Caslon Pro"/>
              </a:rPr>
              <a:t>)</a:t>
            </a:r>
            <a:endParaRPr lang="es-ES" sz="2800" b="1" dirty="0">
              <a:solidFill>
                <a:srgbClr val="C00000"/>
              </a:solidFill>
              <a:latin typeface="Calibri Light" panose="020F0302020204030204" pitchFamily="34" charset="0"/>
              <a:cs typeface="Adobe Caslon Pro"/>
            </a:endParaRPr>
          </a:p>
        </p:txBody>
      </p:sp>
    </p:spTree>
    <p:extLst>
      <p:ext uri="{BB962C8B-B14F-4D97-AF65-F5344CB8AC3E}">
        <p14:creationId xmlns:p14="http://schemas.microsoft.com/office/powerpoint/2010/main" val="1147767143"/>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2"/>
          <p:cNvGraphicFramePr/>
          <p:nvPr>
            <p:extLst>
              <p:ext uri="{D42A27DB-BD31-4B8C-83A1-F6EECF244321}">
                <p14:modId xmlns:p14="http://schemas.microsoft.com/office/powerpoint/2010/main" val="1708846311"/>
              </p:ext>
            </p:extLst>
          </p:nvPr>
        </p:nvGraphicFramePr>
        <p:xfrm>
          <a:off x="1343472" y="1052736"/>
          <a:ext cx="9505056" cy="52691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1 Título"/>
          <p:cNvSpPr txBox="1">
            <a:spLocks/>
          </p:cNvSpPr>
          <p:nvPr/>
        </p:nvSpPr>
        <p:spPr>
          <a:xfrm>
            <a:off x="168519" y="648707"/>
            <a:ext cx="886921" cy="5300574"/>
          </a:xfrm>
          <a:prstGeom prst="rect">
            <a:avLst/>
          </a:prstGeom>
        </p:spPr>
        <p:txBody>
          <a:bodyPr vert="vert270"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marL="0" lvl="1" algn="l"/>
            <a:r>
              <a:rPr lang="es-ES" sz="2800" b="1" dirty="0">
                <a:solidFill>
                  <a:srgbClr val="C00000"/>
                </a:solidFill>
                <a:latin typeface="Calibri Light" panose="020F0302020204030204" pitchFamily="34" charset="0"/>
                <a:cs typeface="Adobe Caslon Pro"/>
              </a:rPr>
              <a:t>No crear obstáculos innecesarios al comercio (art. 2.2</a:t>
            </a:r>
            <a:r>
              <a:rPr lang="es-ES" sz="2800" b="1" dirty="0" smtClean="0">
                <a:solidFill>
                  <a:srgbClr val="C00000"/>
                </a:solidFill>
                <a:latin typeface="Calibri Light" panose="020F0302020204030204" pitchFamily="34" charset="0"/>
                <a:cs typeface="Adobe Caslon Pro"/>
              </a:rPr>
              <a:t>)</a:t>
            </a:r>
            <a:endParaRPr lang="es-ES" sz="2800" b="1" dirty="0">
              <a:solidFill>
                <a:srgbClr val="C00000"/>
              </a:solidFill>
              <a:latin typeface="Calibri Light" panose="020F0302020204030204" pitchFamily="34" charset="0"/>
              <a:cs typeface="Adobe Caslon Pro"/>
            </a:endParaRPr>
          </a:p>
        </p:txBody>
      </p:sp>
    </p:spTree>
    <p:extLst>
      <p:ext uri="{BB962C8B-B14F-4D97-AF65-F5344CB8AC3E}">
        <p14:creationId xmlns:p14="http://schemas.microsoft.com/office/powerpoint/2010/main" val="3729446972"/>
      </p:ext>
    </p:extLst>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Props1.xml><?xml version="1.0" encoding="utf-8"?>
<ds:datastoreItem xmlns:ds="http://schemas.openxmlformats.org/officeDocument/2006/customXml" ds:itemID="{62A55F4A-D8F7-4A1B-A0CD-2EDEE2049261}"/>
</file>

<file path=customXml/itemProps2.xml><?xml version="1.0" encoding="utf-8"?>
<ds:datastoreItem xmlns:ds="http://schemas.openxmlformats.org/officeDocument/2006/customXml" ds:itemID="{5EC24ABB-999C-4A94-BBF2-041A008449E3}"/>
</file>

<file path=customXml/itemProps3.xml><?xml version="1.0" encoding="utf-8"?>
<ds:datastoreItem xmlns:ds="http://schemas.openxmlformats.org/officeDocument/2006/customXml" ds:itemID="{26E58BC0-ECDD-4F2A-897B-C38FE75EE878}"/>
</file>

<file path=customXml/itemProps4.xml><?xml version="1.0" encoding="utf-8"?>
<ds:datastoreItem xmlns:ds="http://schemas.openxmlformats.org/officeDocument/2006/customXml" ds:itemID="{C448D21A-1F5B-49C4-88FE-5FF96AF7714F}"/>
</file>

<file path=docProps/app.xml><?xml version="1.0" encoding="utf-8"?>
<Properties xmlns="http://schemas.openxmlformats.org/officeDocument/2006/extended-properties" xmlns:vt="http://schemas.openxmlformats.org/officeDocument/2006/docPropsVTypes">
  <Template>Clarity</Template>
  <TotalTime>32343</TotalTime>
  <Pages>0</Pages>
  <Words>6530</Words>
  <Characters>0</Characters>
  <Application>Microsoft Office PowerPoint</Application>
  <PresentationFormat>Panorámica</PresentationFormat>
  <Lines>0</Lines>
  <Paragraphs>438</Paragraphs>
  <Slides>21</Slides>
  <Notes>21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21</vt:i4>
      </vt:variant>
    </vt:vector>
  </HeadingPairs>
  <TitlesOfParts>
    <vt:vector size="30" baseType="lpstr">
      <vt:lpstr>Adobe Caslon Pro</vt:lpstr>
      <vt:lpstr>Arial</vt:lpstr>
      <vt:lpstr>Arial Narrow</vt:lpstr>
      <vt:lpstr>Calibri</vt:lpstr>
      <vt:lpstr>Calibri Light</vt:lpstr>
      <vt:lpstr>Gill Sans</vt:lpstr>
      <vt:lpstr>Wingdings</vt:lpstr>
      <vt:lpstr>ヒラギノ角ゴ ProN W3</vt:lpstr>
      <vt:lpstr>Claridad</vt:lpstr>
      <vt:lpstr>Presentación de PowerPoint</vt:lpstr>
      <vt:lpstr>Contenido de la presentación</vt:lpstr>
      <vt:lpstr>Planteamieto / (introducción)</vt:lpstr>
      <vt:lpstr>Planteamieto / (introducción)</vt:lpstr>
      <vt:lpstr>Jurisprudencia de la OMC</vt:lpstr>
      <vt:lpstr>Presentación de PowerPoint</vt:lpstr>
      <vt:lpstr>Presentación de PowerPoint</vt:lpstr>
      <vt:lpstr>Presentación de PowerPoint</vt:lpstr>
      <vt:lpstr>Presentación de PowerPoint</vt:lpstr>
      <vt:lpstr>Presentación de PowerPoint</vt:lpstr>
      <vt:lpstr>Presentación de PowerPoint</vt:lpstr>
      <vt:lpstr>Uso de Normas  Internacionales Pertinentes (NIP) (2.4, 2.5)</vt:lpstr>
      <vt:lpstr>Uso de Normas  Internacionales Pertinentes (2.4, 2.5)</vt:lpstr>
      <vt:lpstr>Uso de Normas  Internacionales Pertinentes (2.4, 2.5)</vt:lpstr>
      <vt:lpstr>Uso de Normas  Internacionales Pertinentes (2.4, 2.5)</vt:lpstr>
      <vt:lpstr>Presentación de PowerPoint</vt:lpstr>
      <vt:lpstr>Presentación de PowerPoint</vt:lpstr>
      <vt:lpstr>Transparencia</vt:lpstr>
      <vt:lpstr>Comité de Obstáculos Técnicos al Comercio</vt:lpstr>
      <vt:lpstr>Comentarios finales</vt:lpstr>
      <vt:lpstr>Presentación de PowerPoint</vt:lpstr>
    </vt:vector>
  </TitlesOfParts>
  <Manager/>
  <Company>Misión Permanente de México ante la OMC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CV</dc:creator>
  <cp:keywords/>
  <dc:description/>
  <cp:lastModifiedBy>Sofía Guadalupe Flores Palomar</cp:lastModifiedBy>
  <cp:revision>2382</cp:revision>
  <cp:lastPrinted>2015-05-04T10:19:41Z</cp:lastPrinted>
  <dcterms:modified xsi:type="dcterms:W3CDTF">2016-02-09T21:40:32Z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cc0e54a3-61b1-4b99-bb2d-cd46760c8427</vt:lpwstr>
  </property>
</Properties>
</file>