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diagrams/colors4.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drawing4.xml" ContentType="application/vnd.ms-office.drawingml.diagramDrawing+xml"/>
  <Override PartName="/ppt/diagrams/quickStyle4.xml" ContentType="application/vnd.openxmlformats-officedocument.drawingml.diagramStyle+xml"/>
  <Override PartName="/ppt/charts/chart1.xml" ContentType="application/vnd.openxmlformats-officedocument.drawingml.chart+xml"/>
  <Override PartName="/ppt/diagrams/layout4.xml" ContentType="application/vnd.openxmlformats-officedocument.drawingml.diagramLayout+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3.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0" r:id="rId3"/>
    <p:sldId id="276" r:id="rId4"/>
    <p:sldId id="310" r:id="rId5"/>
    <p:sldId id="290" r:id="rId6"/>
    <p:sldId id="291" r:id="rId7"/>
    <p:sldId id="292" r:id="rId8"/>
    <p:sldId id="293" r:id="rId9"/>
    <p:sldId id="294" r:id="rId10"/>
    <p:sldId id="295" r:id="rId11"/>
    <p:sldId id="296" r:id="rId12"/>
    <p:sldId id="297" r:id="rId13"/>
    <p:sldId id="298" r:id="rId14"/>
    <p:sldId id="277" r:id="rId15"/>
    <p:sldId id="271" r:id="rId16"/>
    <p:sldId id="311" r:id="rId17"/>
    <p:sldId id="312" r:id="rId18"/>
    <p:sldId id="313" r:id="rId19"/>
    <p:sldId id="299" r:id="rId20"/>
    <p:sldId id="315" r:id="rId21"/>
    <p:sldId id="280" r:id="rId22"/>
    <p:sldId id="319" r:id="rId23"/>
    <p:sldId id="317" r:id="rId24"/>
    <p:sldId id="318" r:id="rId25"/>
    <p:sldId id="307" r:id="rId26"/>
    <p:sldId id="316" r:id="rId27"/>
    <p:sldId id="282" r:id="rId28"/>
    <p:sldId id="320" r:id="rId29"/>
    <p:sldId id="264"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547"/>
    <a:srgbClr val="6EC1BC"/>
    <a:srgbClr val="F18307"/>
    <a:srgbClr val="459D2D"/>
    <a:srgbClr val="1B808E"/>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18" autoAdjust="0"/>
  </p:normalViewPr>
  <p:slideViewPr>
    <p:cSldViewPr snapToGrid="0" snapToObjects="1">
      <p:cViewPr>
        <p:scale>
          <a:sx n="100" d="100"/>
          <a:sy n="100" d="100"/>
        </p:scale>
        <p:origin x="-122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50"/>
    </p:cViewPr>
  </p:sorterViewPr>
  <p:notesViewPr>
    <p:cSldViewPr snapToGrid="0" snapToObjects="1">
      <p:cViewPr varScale="1">
        <p:scale>
          <a:sx n="89" d="100"/>
          <a:sy n="89" d="100"/>
        </p:scale>
        <p:origin x="-384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International STP Participation</c:v>
                </c:pt>
              </c:strCache>
            </c:strRef>
          </c:tx>
          <c:dLbls>
            <c:dLbl>
              <c:idx val="18"/>
              <c:layout>
                <c:manualLayout>
                  <c:x val="1.1204675804413337E-2"/>
                  <c:y val="-1.1354922316284705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Sheet1!$A$2:$A$22</c:f>
              <c:strCache>
                <c:ptCount val="21"/>
                <c:pt idx="0">
                  <c:v>Australia</c:v>
                </c:pt>
                <c:pt idx="1">
                  <c:v>China</c:v>
                </c:pt>
                <c:pt idx="2">
                  <c:v>Denmark</c:v>
                </c:pt>
                <c:pt idx="3">
                  <c:v>Finland</c:v>
                </c:pt>
                <c:pt idx="4">
                  <c:v>Germany</c:v>
                </c:pt>
                <c:pt idx="5">
                  <c:v>Hong Kong</c:v>
                </c:pt>
                <c:pt idx="6">
                  <c:v>India</c:v>
                </c:pt>
                <c:pt idx="7">
                  <c:v>Ireland</c:v>
                </c:pt>
                <c:pt idx="8">
                  <c:v>Israel</c:v>
                </c:pt>
                <c:pt idx="9">
                  <c:v>Italy</c:v>
                </c:pt>
                <c:pt idx="10">
                  <c:v>Japan</c:v>
                </c:pt>
                <c:pt idx="11">
                  <c:v>Korea</c:v>
                </c:pt>
                <c:pt idx="12">
                  <c:v>Mexico</c:v>
                </c:pt>
                <c:pt idx="13">
                  <c:v>New Zealand</c:v>
                </c:pt>
                <c:pt idx="14">
                  <c:v>Spain</c:v>
                </c:pt>
                <c:pt idx="15">
                  <c:v>Sweden</c:v>
                </c:pt>
                <c:pt idx="16">
                  <c:v>Switzerland</c:v>
                </c:pt>
                <c:pt idx="17">
                  <c:v>Taiwan</c:v>
                </c:pt>
                <c:pt idx="18">
                  <c:v>Netherlands</c:v>
                </c:pt>
                <c:pt idx="19">
                  <c:v>UAE</c:v>
                </c:pt>
                <c:pt idx="20">
                  <c:v>UK</c:v>
                </c:pt>
              </c:strCache>
            </c:strRef>
          </c:cat>
          <c:val>
            <c:numRef>
              <c:f>Sheet1!$B$2:$B$22</c:f>
              <c:numCache>
                <c:formatCode>General</c:formatCode>
                <c:ptCount val="21"/>
                <c:pt idx="0">
                  <c:v>10</c:v>
                </c:pt>
                <c:pt idx="1">
                  <c:v>167</c:v>
                </c:pt>
                <c:pt idx="2">
                  <c:v>15</c:v>
                </c:pt>
                <c:pt idx="3">
                  <c:v>2</c:v>
                </c:pt>
                <c:pt idx="4">
                  <c:v>45</c:v>
                </c:pt>
                <c:pt idx="5">
                  <c:v>10</c:v>
                </c:pt>
                <c:pt idx="6">
                  <c:v>14</c:v>
                </c:pt>
                <c:pt idx="7">
                  <c:v>13</c:v>
                </c:pt>
                <c:pt idx="8">
                  <c:v>3</c:v>
                </c:pt>
                <c:pt idx="9">
                  <c:v>9</c:v>
                </c:pt>
                <c:pt idx="10">
                  <c:v>81</c:v>
                </c:pt>
                <c:pt idx="11">
                  <c:v>46</c:v>
                </c:pt>
                <c:pt idx="12">
                  <c:v>2</c:v>
                </c:pt>
                <c:pt idx="13">
                  <c:v>2</c:v>
                </c:pt>
                <c:pt idx="14">
                  <c:v>6</c:v>
                </c:pt>
                <c:pt idx="15">
                  <c:v>3</c:v>
                </c:pt>
                <c:pt idx="16">
                  <c:v>6</c:v>
                </c:pt>
                <c:pt idx="17">
                  <c:v>27</c:v>
                </c:pt>
                <c:pt idx="18">
                  <c:v>17</c:v>
                </c:pt>
                <c:pt idx="19">
                  <c:v>5</c:v>
                </c:pt>
                <c:pt idx="20">
                  <c:v>30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781FA-E343-4868-BA8F-53AC6326BA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FBE205D-3F01-49A4-92CD-D5D9C81DB7CD}">
      <dgm:prSet/>
      <dgm:spPr/>
      <dgm:t>
        <a:bodyPr/>
        <a:lstStyle/>
        <a:p>
          <a:pPr algn="l" rtl="0"/>
          <a:r>
            <a:rPr lang="en-US" dirty="0" smtClean="0"/>
            <a:t>National Technology Transfer Advancement Act (NTTAA) encourages reliance on private sector conformity assessment activities including  accreditation to reduce duplication and complexity.</a:t>
          </a:r>
          <a:endParaRPr lang="en-US" dirty="0"/>
        </a:p>
      </dgm:t>
    </dgm:pt>
    <dgm:pt modelId="{C82E1D98-529B-4097-8603-4D2FBFF5629D}" type="parTrans" cxnId="{00114CD0-E856-4DC6-B2E0-D7699B5DA169}">
      <dgm:prSet/>
      <dgm:spPr/>
      <dgm:t>
        <a:bodyPr/>
        <a:lstStyle/>
        <a:p>
          <a:endParaRPr lang="en-US"/>
        </a:p>
      </dgm:t>
    </dgm:pt>
    <dgm:pt modelId="{1F9BAE62-3B7B-4B4D-AE43-BB3C43907525}" type="sibTrans" cxnId="{00114CD0-E856-4DC6-B2E0-D7699B5DA169}">
      <dgm:prSet/>
      <dgm:spPr/>
      <dgm:t>
        <a:bodyPr/>
        <a:lstStyle/>
        <a:p>
          <a:endParaRPr lang="en-US"/>
        </a:p>
      </dgm:t>
    </dgm:pt>
    <dgm:pt modelId="{D0AE9129-C86A-4CB0-9F8D-EBEBE1898AEB}">
      <dgm:prSet/>
      <dgm:spPr/>
      <dgm:t>
        <a:bodyPr/>
        <a:lstStyle/>
        <a:p>
          <a:pPr algn="l" rtl="0"/>
          <a:r>
            <a:rPr lang="en-US" dirty="0" smtClean="0"/>
            <a:t>OMB Circular A-119, “Federal Participation in the Development and  Use of Voluntary Consensus Standards in Conformity Assessment Activities”  implements NTTAA requirements.</a:t>
          </a:r>
          <a:endParaRPr lang="en-US" dirty="0"/>
        </a:p>
      </dgm:t>
    </dgm:pt>
    <dgm:pt modelId="{DA33062F-405C-4086-89DC-6EBC39CB1C29}" type="parTrans" cxnId="{EEDF79FD-79B2-4491-8960-9A68D00E0ED0}">
      <dgm:prSet/>
      <dgm:spPr/>
      <dgm:t>
        <a:bodyPr/>
        <a:lstStyle/>
        <a:p>
          <a:endParaRPr lang="en-US"/>
        </a:p>
      </dgm:t>
    </dgm:pt>
    <dgm:pt modelId="{8F40E0DD-70DF-4F7A-B1EB-2843DCD3A8CD}" type="sibTrans" cxnId="{EEDF79FD-79B2-4491-8960-9A68D00E0ED0}">
      <dgm:prSet/>
      <dgm:spPr/>
      <dgm:t>
        <a:bodyPr/>
        <a:lstStyle/>
        <a:p>
          <a:endParaRPr lang="en-US"/>
        </a:p>
      </dgm:t>
    </dgm:pt>
    <dgm:pt modelId="{669D49F9-70FF-4C2D-9C40-53CC9F015AE2}" type="pres">
      <dgm:prSet presAssocID="{4D7781FA-E343-4868-BA8F-53AC6326BA91}" presName="linearFlow" presStyleCnt="0">
        <dgm:presLayoutVars>
          <dgm:dir/>
          <dgm:resizeHandles val="exact"/>
        </dgm:presLayoutVars>
      </dgm:prSet>
      <dgm:spPr/>
      <dgm:t>
        <a:bodyPr/>
        <a:lstStyle/>
        <a:p>
          <a:endParaRPr lang="en-US"/>
        </a:p>
      </dgm:t>
    </dgm:pt>
    <dgm:pt modelId="{C903C13B-CA6D-4C38-BC50-10595DAD2E65}" type="pres">
      <dgm:prSet presAssocID="{CFBE205D-3F01-49A4-92CD-D5D9C81DB7CD}" presName="composite" presStyleCnt="0"/>
      <dgm:spPr/>
    </dgm:pt>
    <dgm:pt modelId="{68E7D74C-91BF-4B9F-BA53-A3C0605AC856}" type="pres">
      <dgm:prSet presAssocID="{CFBE205D-3F01-49A4-92CD-D5D9C81DB7CD}" presName="imgShp"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10B1819C-C575-4E63-BB4B-538A7EDFB9E4}" type="pres">
      <dgm:prSet presAssocID="{CFBE205D-3F01-49A4-92CD-D5D9C81DB7CD}" presName="txShp" presStyleLbl="node1" presStyleIdx="0" presStyleCnt="2">
        <dgm:presLayoutVars>
          <dgm:bulletEnabled val="1"/>
        </dgm:presLayoutVars>
      </dgm:prSet>
      <dgm:spPr/>
      <dgm:t>
        <a:bodyPr/>
        <a:lstStyle/>
        <a:p>
          <a:endParaRPr lang="en-US"/>
        </a:p>
      </dgm:t>
    </dgm:pt>
    <dgm:pt modelId="{F935B9FA-F62B-4D7C-80EE-90FD66DBEB7F}" type="pres">
      <dgm:prSet presAssocID="{1F9BAE62-3B7B-4B4D-AE43-BB3C43907525}" presName="spacing" presStyleCnt="0"/>
      <dgm:spPr/>
    </dgm:pt>
    <dgm:pt modelId="{03246AB5-AC7B-46B7-941B-16DC99D0A7D0}" type="pres">
      <dgm:prSet presAssocID="{D0AE9129-C86A-4CB0-9F8D-EBEBE1898AEB}" presName="composite" presStyleCnt="0"/>
      <dgm:spPr/>
    </dgm:pt>
    <dgm:pt modelId="{45D5D2D7-F51B-4DD7-A899-03771AAF6018}" type="pres">
      <dgm:prSet presAssocID="{D0AE9129-C86A-4CB0-9F8D-EBEBE1898AEB}" presName="imgShp"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4FE5FD28-3474-4EE4-856F-9A6B39AEF4AE}" type="pres">
      <dgm:prSet presAssocID="{D0AE9129-C86A-4CB0-9F8D-EBEBE1898AEB}" presName="txShp" presStyleLbl="node1" presStyleIdx="1" presStyleCnt="2">
        <dgm:presLayoutVars>
          <dgm:bulletEnabled val="1"/>
        </dgm:presLayoutVars>
      </dgm:prSet>
      <dgm:spPr/>
      <dgm:t>
        <a:bodyPr/>
        <a:lstStyle/>
        <a:p>
          <a:endParaRPr lang="en-US"/>
        </a:p>
      </dgm:t>
    </dgm:pt>
  </dgm:ptLst>
  <dgm:cxnLst>
    <dgm:cxn modelId="{EEDF79FD-79B2-4491-8960-9A68D00E0ED0}" srcId="{4D7781FA-E343-4868-BA8F-53AC6326BA91}" destId="{D0AE9129-C86A-4CB0-9F8D-EBEBE1898AEB}" srcOrd="1" destOrd="0" parTransId="{DA33062F-405C-4086-89DC-6EBC39CB1C29}" sibTransId="{8F40E0DD-70DF-4F7A-B1EB-2843DCD3A8CD}"/>
    <dgm:cxn modelId="{4EDFF8CF-27C9-47D1-8F88-C4BCAB9C941B}" type="presOf" srcId="{4D7781FA-E343-4868-BA8F-53AC6326BA91}" destId="{669D49F9-70FF-4C2D-9C40-53CC9F015AE2}" srcOrd="0" destOrd="0" presId="urn:microsoft.com/office/officeart/2005/8/layout/vList3"/>
    <dgm:cxn modelId="{00114CD0-E856-4DC6-B2E0-D7699B5DA169}" srcId="{4D7781FA-E343-4868-BA8F-53AC6326BA91}" destId="{CFBE205D-3F01-49A4-92CD-D5D9C81DB7CD}" srcOrd="0" destOrd="0" parTransId="{C82E1D98-529B-4097-8603-4D2FBFF5629D}" sibTransId="{1F9BAE62-3B7B-4B4D-AE43-BB3C43907525}"/>
    <dgm:cxn modelId="{955D4897-187E-4A9B-AAE5-D53FD00024D9}" type="presOf" srcId="{CFBE205D-3F01-49A4-92CD-D5D9C81DB7CD}" destId="{10B1819C-C575-4E63-BB4B-538A7EDFB9E4}" srcOrd="0" destOrd="0" presId="urn:microsoft.com/office/officeart/2005/8/layout/vList3"/>
    <dgm:cxn modelId="{9BEAC5ED-7C9D-4E4F-96C8-92968EF84D9E}" type="presOf" srcId="{D0AE9129-C86A-4CB0-9F8D-EBEBE1898AEB}" destId="{4FE5FD28-3474-4EE4-856F-9A6B39AEF4AE}" srcOrd="0" destOrd="0" presId="urn:microsoft.com/office/officeart/2005/8/layout/vList3"/>
    <dgm:cxn modelId="{2914601C-1981-4865-B9E2-2B299C9CD1E4}" type="presParOf" srcId="{669D49F9-70FF-4C2D-9C40-53CC9F015AE2}" destId="{C903C13B-CA6D-4C38-BC50-10595DAD2E65}" srcOrd="0" destOrd="0" presId="urn:microsoft.com/office/officeart/2005/8/layout/vList3"/>
    <dgm:cxn modelId="{0A50E54F-AF3B-42D7-A9AA-EE9BF98829C4}" type="presParOf" srcId="{C903C13B-CA6D-4C38-BC50-10595DAD2E65}" destId="{68E7D74C-91BF-4B9F-BA53-A3C0605AC856}" srcOrd="0" destOrd="0" presId="urn:microsoft.com/office/officeart/2005/8/layout/vList3"/>
    <dgm:cxn modelId="{BE71E38E-DD64-4B38-ADDD-7C7089EAC750}" type="presParOf" srcId="{C903C13B-CA6D-4C38-BC50-10595DAD2E65}" destId="{10B1819C-C575-4E63-BB4B-538A7EDFB9E4}" srcOrd="1" destOrd="0" presId="urn:microsoft.com/office/officeart/2005/8/layout/vList3"/>
    <dgm:cxn modelId="{5E5F27CE-D374-4899-947A-71F220933C89}" type="presParOf" srcId="{669D49F9-70FF-4C2D-9C40-53CC9F015AE2}" destId="{F935B9FA-F62B-4D7C-80EE-90FD66DBEB7F}" srcOrd="1" destOrd="0" presId="urn:microsoft.com/office/officeart/2005/8/layout/vList3"/>
    <dgm:cxn modelId="{9BEB4ADD-922B-4A8E-B794-F3A7F91764F6}" type="presParOf" srcId="{669D49F9-70FF-4C2D-9C40-53CC9F015AE2}" destId="{03246AB5-AC7B-46B7-941B-16DC99D0A7D0}" srcOrd="2" destOrd="0" presId="urn:microsoft.com/office/officeart/2005/8/layout/vList3"/>
    <dgm:cxn modelId="{AF00A91E-A9BF-485E-AAF2-77B7AED31BA5}" type="presParOf" srcId="{03246AB5-AC7B-46B7-941B-16DC99D0A7D0}" destId="{45D5D2D7-F51B-4DD7-A899-03771AAF6018}" srcOrd="0" destOrd="0" presId="urn:microsoft.com/office/officeart/2005/8/layout/vList3"/>
    <dgm:cxn modelId="{663488B1-30DE-439E-AE63-4B3DFF1933B2}" type="presParOf" srcId="{03246AB5-AC7B-46B7-941B-16DC99D0A7D0}" destId="{4FE5FD28-3474-4EE4-856F-9A6B39AEF4A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FEF6B-3DF1-4CC5-871F-D31527CD00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F684C8F-2253-46C6-AE3C-80F5CEA4F81D}">
      <dgm:prSet/>
      <dgm:spPr/>
      <dgm:t>
        <a:bodyPr/>
        <a:lstStyle/>
        <a:p>
          <a:pPr rtl="0"/>
          <a:r>
            <a:rPr lang="en-US" smtClean="0"/>
            <a:t>Directs Federal Agencies to use consensus  standards developed by consensus standards bodies.</a:t>
          </a:r>
          <a:endParaRPr lang="en-US"/>
        </a:p>
      </dgm:t>
    </dgm:pt>
    <dgm:pt modelId="{79A971D5-1ECF-4887-80BD-56AFE18340B2}" type="parTrans" cxnId="{9F187D3F-5EF2-4D12-9FE6-9434A5EFD55D}">
      <dgm:prSet/>
      <dgm:spPr/>
      <dgm:t>
        <a:bodyPr/>
        <a:lstStyle/>
        <a:p>
          <a:endParaRPr lang="en-US"/>
        </a:p>
      </dgm:t>
    </dgm:pt>
    <dgm:pt modelId="{6B4CB11B-95C8-4148-B84A-2F745EDC9D4A}" type="sibTrans" cxnId="{9F187D3F-5EF2-4D12-9FE6-9434A5EFD55D}">
      <dgm:prSet/>
      <dgm:spPr/>
      <dgm:t>
        <a:bodyPr/>
        <a:lstStyle/>
        <a:p>
          <a:endParaRPr lang="en-US"/>
        </a:p>
      </dgm:t>
    </dgm:pt>
    <dgm:pt modelId="{27A84B9E-35A1-40CB-ADDD-2838FAE9F879}">
      <dgm:prSet/>
      <dgm:spPr/>
      <dgm:t>
        <a:bodyPr/>
        <a:lstStyle/>
        <a:p>
          <a:pPr rtl="0"/>
          <a:r>
            <a:rPr lang="en-US" smtClean="0"/>
            <a:t>Encourages participation in voluntary consensus standards bodies when compatible with missions, authorities, etc.</a:t>
          </a:r>
          <a:endParaRPr lang="en-US"/>
        </a:p>
      </dgm:t>
    </dgm:pt>
    <dgm:pt modelId="{D62BBFA7-872D-44B3-8012-697B0904E448}" type="parTrans" cxnId="{05AFA734-C8E3-46B3-801D-837DF7106263}">
      <dgm:prSet/>
      <dgm:spPr/>
      <dgm:t>
        <a:bodyPr/>
        <a:lstStyle/>
        <a:p>
          <a:endParaRPr lang="en-US"/>
        </a:p>
      </dgm:t>
    </dgm:pt>
    <dgm:pt modelId="{3117B9AC-26CC-4490-9744-2FDB2192EB39}" type="sibTrans" cxnId="{05AFA734-C8E3-46B3-801D-837DF7106263}">
      <dgm:prSet/>
      <dgm:spPr/>
      <dgm:t>
        <a:bodyPr/>
        <a:lstStyle/>
        <a:p>
          <a:endParaRPr lang="en-US"/>
        </a:p>
      </dgm:t>
    </dgm:pt>
    <dgm:pt modelId="{167DDC6D-C212-41A1-BE28-84469EBC862E}">
      <dgm:prSet/>
      <dgm:spPr/>
      <dgm:t>
        <a:bodyPr/>
        <a:lstStyle/>
        <a:p>
          <a:pPr rtl="0"/>
          <a:r>
            <a:rPr lang="en-US" smtClean="0"/>
            <a:t>Directs the National Institute of Science and Technology (NIST) to coordinate federal standards and conformity assessment activities with those of the private sector.</a:t>
          </a:r>
          <a:endParaRPr lang="en-US"/>
        </a:p>
      </dgm:t>
    </dgm:pt>
    <dgm:pt modelId="{386D9AE0-C838-45BF-A5FE-8A4A3EA69228}" type="parTrans" cxnId="{DDD00331-B6D6-4F72-A570-28E12A6D8BF8}">
      <dgm:prSet/>
      <dgm:spPr/>
      <dgm:t>
        <a:bodyPr/>
        <a:lstStyle/>
        <a:p>
          <a:endParaRPr lang="en-US"/>
        </a:p>
      </dgm:t>
    </dgm:pt>
    <dgm:pt modelId="{D52BC2EE-8170-4E34-8199-99C839B0E28A}" type="sibTrans" cxnId="{DDD00331-B6D6-4F72-A570-28E12A6D8BF8}">
      <dgm:prSet/>
      <dgm:spPr/>
      <dgm:t>
        <a:bodyPr/>
        <a:lstStyle/>
        <a:p>
          <a:endParaRPr lang="en-US"/>
        </a:p>
      </dgm:t>
    </dgm:pt>
    <dgm:pt modelId="{4B5C2D96-7459-49AB-87A3-F2205A83A6DD}">
      <dgm:prSet/>
      <dgm:spPr/>
      <dgm:t>
        <a:bodyPr/>
        <a:lstStyle/>
        <a:p>
          <a:pPr rtl="0"/>
          <a:r>
            <a:rPr lang="en-US" smtClean="0"/>
            <a:t>The NTTAA brought civilian agencies into the practice of using private sector standards in place of government unique standards.</a:t>
          </a:r>
          <a:endParaRPr lang="en-US"/>
        </a:p>
      </dgm:t>
    </dgm:pt>
    <dgm:pt modelId="{D0AFE471-C7A7-42B6-A8FA-B69C1F8F1DA3}" type="parTrans" cxnId="{8F73F86F-AD99-4F96-BBC0-56DD8F1456C9}">
      <dgm:prSet/>
      <dgm:spPr/>
      <dgm:t>
        <a:bodyPr/>
        <a:lstStyle/>
        <a:p>
          <a:endParaRPr lang="en-US"/>
        </a:p>
      </dgm:t>
    </dgm:pt>
    <dgm:pt modelId="{E198ADD2-DCF1-4CA4-820E-DE0E50E035C3}" type="sibTrans" cxnId="{8F73F86F-AD99-4F96-BBC0-56DD8F1456C9}">
      <dgm:prSet/>
      <dgm:spPr/>
      <dgm:t>
        <a:bodyPr/>
        <a:lstStyle/>
        <a:p>
          <a:endParaRPr lang="en-US"/>
        </a:p>
      </dgm:t>
    </dgm:pt>
    <dgm:pt modelId="{F5B7D440-9327-4272-988C-EECE186575E5}" type="pres">
      <dgm:prSet presAssocID="{CFDFEF6B-3DF1-4CC5-871F-D31527CD0099}" presName="Name0" presStyleCnt="0">
        <dgm:presLayoutVars>
          <dgm:chMax val="7"/>
          <dgm:chPref val="7"/>
          <dgm:dir/>
        </dgm:presLayoutVars>
      </dgm:prSet>
      <dgm:spPr/>
      <dgm:t>
        <a:bodyPr/>
        <a:lstStyle/>
        <a:p>
          <a:endParaRPr lang="en-US"/>
        </a:p>
      </dgm:t>
    </dgm:pt>
    <dgm:pt modelId="{B45AD182-A00E-4D41-91A4-2809D0751582}" type="pres">
      <dgm:prSet presAssocID="{CFDFEF6B-3DF1-4CC5-871F-D31527CD0099}" presName="Name1" presStyleCnt="0"/>
      <dgm:spPr/>
    </dgm:pt>
    <dgm:pt modelId="{7A751CC9-64F0-47E1-AEB0-30CE6C4F0F91}" type="pres">
      <dgm:prSet presAssocID="{CFDFEF6B-3DF1-4CC5-871F-D31527CD0099}" presName="cycle" presStyleCnt="0"/>
      <dgm:spPr/>
    </dgm:pt>
    <dgm:pt modelId="{AB718091-DD42-490C-B396-C17FABB5CB04}" type="pres">
      <dgm:prSet presAssocID="{CFDFEF6B-3DF1-4CC5-871F-D31527CD0099}" presName="srcNode" presStyleLbl="node1" presStyleIdx="0" presStyleCnt="4"/>
      <dgm:spPr/>
    </dgm:pt>
    <dgm:pt modelId="{2BE68676-7888-4727-B499-80B9092392CE}" type="pres">
      <dgm:prSet presAssocID="{CFDFEF6B-3DF1-4CC5-871F-D31527CD0099}" presName="conn" presStyleLbl="parChTrans1D2" presStyleIdx="0" presStyleCnt="1"/>
      <dgm:spPr/>
      <dgm:t>
        <a:bodyPr/>
        <a:lstStyle/>
        <a:p>
          <a:endParaRPr lang="en-US"/>
        </a:p>
      </dgm:t>
    </dgm:pt>
    <dgm:pt modelId="{D160094A-A7AD-45EA-A168-0F3E281E2905}" type="pres">
      <dgm:prSet presAssocID="{CFDFEF6B-3DF1-4CC5-871F-D31527CD0099}" presName="extraNode" presStyleLbl="node1" presStyleIdx="0" presStyleCnt="4"/>
      <dgm:spPr/>
    </dgm:pt>
    <dgm:pt modelId="{D3DD8181-8E96-495C-B910-82BE40476E9B}" type="pres">
      <dgm:prSet presAssocID="{CFDFEF6B-3DF1-4CC5-871F-D31527CD0099}" presName="dstNode" presStyleLbl="node1" presStyleIdx="0" presStyleCnt="4"/>
      <dgm:spPr/>
    </dgm:pt>
    <dgm:pt modelId="{A44F49B4-8586-478B-990A-342A98A06ED2}" type="pres">
      <dgm:prSet presAssocID="{9F684C8F-2253-46C6-AE3C-80F5CEA4F81D}" presName="text_1" presStyleLbl="node1" presStyleIdx="0" presStyleCnt="4">
        <dgm:presLayoutVars>
          <dgm:bulletEnabled val="1"/>
        </dgm:presLayoutVars>
      </dgm:prSet>
      <dgm:spPr/>
      <dgm:t>
        <a:bodyPr/>
        <a:lstStyle/>
        <a:p>
          <a:endParaRPr lang="en-US"/>
        </a:p>
      </dgm:t>
    </dgm:pt>
    <dgm:pt modelId="{62D8CBD5-9B1F-4428-BDD6-E5C6162FF3C0}" type="pres">
      <dgm:prSet presAssocID="{9F684C8F-2253-46C6-AE3C-80F5CEA4F81D}" presName="accent_1" presStyleCnt="0"/>
      <dgm:spPr/>
    </dgm:pt>
    <dgm:pt modelId="{1862D82B-E401-4ED6-82EC-24FC0F482015}" type="pres">
      <dgm:prSet presAssocID="{9F684C8F-2253-46C6-AE3C-80F5CEA4F81D}" presName="accentRepeatNode" presStyleLbl="solidFgAcc1" presStyleIdx="0" presStyleCnt="4"/>
      <dgm:spPr/>
    </dgm:pt>
    <dgm:pt modelId="{FD37D4A1-CAEA-4348-AE9B-0AF4FAE828CA}" type="pres">
      <dgm:prSet presAssocID="{27A84B9E-35A1-40CB-ADDD-2838FAE9F879}" presName="text_2" presStyleLbl="node1" presStyleIdx="1" presStyleCnt="4">
        <dgm:presLayoutVars>
          <dgm:bulletEnabled val="1"/>
        </dgm:presLayoutVars>
      </dgm:prSet>
      <dgm:spPr/>
      <dgm:t>
        <a:bodyPr/>
        <a:lstStyle/>
        <a:p>
          <a:endParaRPr lang="en-US"/>
        </a:p>
      </dgm:t>
    </dgm:pt>
    <dgm:pt modelId="{BB32B55A-5AD9-4A0C-BD90-2E9C7FD34597}" type="pres">
      <dgm:prSet presAssocID="{27A84B9E-35A1-40CB-ADDD-2838FAE9F879}" presName="accent_2" presStyleCnt="0"/>
      <dgm:spPr/>
    </dgm:pt>
    <dgm:pt modelId="{F911D17B-6BF2-45AC-863F-32A9BE819757}" type="pres">
      <dgm:prSet presAssocID="{27A84B9E-35A1-40CB-ADDD-2838FAE9F879}" presName="accentRepeatNode" presStyleLbl="solidFgAcc1" presStyleIdx="1" presStyleCnt="4"/>
      <dgm:spPr/>
    </dgm:pt>
    <dgm:pt modelId="{83641745-3A4C-434B-A8F2-CFEA70613534}" type="pres">
      <dgm:prSet presAssocID="{167DDC6D-C212-41A1-BE28-84469EBC862E}" presName="text_3" presStyleLbl="node1" presStyleIdx="2" presStyleCnt="4">
        <dgm:presLayoutVars>
          <dgm:bulletEnabled val="1"/>
        </dgm:presLayoutVars>
      </dgm:prSet>
      <dgm:spPr/>
      <dgm:t>
        <a:bodyPr/>
        <a:lstStyle/>
        <a:p>
          <a:endParaRPr lang="en-US"/>
        </a:p>
      </dgm:t>
    </dgm:pt>
    <dgm:pt modelId="{C92B3168-394B-4125-9E5B-C19081076F5E}" type="pres">
      <dgm:prSet presAssocID="{167DDC6D-C212-41A1-BE28-84469EBC862E}" presName="accent_3" presStyleCnt="0"/>
      <dgm:spPr/>
    </dgm:pt>
    <dgm:pt modelId="{AD10A237-B4B6-416E-AB4B-47C80B933F3F}" type="pres">
      <dgm:prSet presAssocID="{167DDC6D-C212-41A1-BE28-84469EBC862E}" presName="accentRepeatNode" presStyleLbl="solidFgAcc1" presStyleIdx="2" presStyleCnt="4"/>
      <dgm:spPr/>
    </dgm:pt>
    <dgm:pt modelId="{3022EC24-4F0C-4AD3-AAF5-907C7CE2D38C}" type="pres">
      <dgm:prSet presAssocID="{4B5C2D96-7459-49AB-87A3-F2205A83A6DD}" presName="text_4" presStyleLbl="node1" presStyleIdx="3" presStyleCnt="4">
        <dgm:presLayoutVars>
          <dgm:bulletEnabled val="1"/>
        </dgm:presLayoutVars>
      </dgm:prSet>
      <dgm:spPr/>
      <dgm:t>
        <a:bodyPr/>
        <a:lstStyle/>
        <a:p>
          <a:endParaRPr lang="en-US"/>
        </a:p>
      </dgm:t>
    </dgm:pt>
    <dgm:pt modelId="{88D576AA-CCC0-4375-885C-0C5679F1A4B1}" type="pres">
      <dgm:prSet presAssocID="{4B5C2D96-7459-49AB-87A3-F2205A83A6DD}" presName="accent_4" presStyleCnt="0"/>
      <dgm:spPr/>
    </dgm:pt>
    <dgm:pt modelId="{D7610C12-9701-44DE-9483-08384946648E}" type="pres">
      <dgm:prSet presAssocID="{4B5C2D96-7459-49AB-87A3-F2205A83A6DD}" presName="accentRepeatNode" presStyleLbl="solidFgAcc1" presStyleIdx="3" presStyleCnt="4"/>
      <dgm:spPr/>
    </dgm:pt>
  </dgm:ptLst>
  <dgm:cxnLst>
    <dgm:cxn modelId="{D76DD2C8-05EB-4495-962C-973B18DE72EA}" type="presOf" srcId="{4B5C2D96-7459-49AB-87A3-F2205A83A6DD}" destId="{3022EC24-4F0C-4AD3-AAF5-907C7CE2D38C}" srcOrd="0" destOrd="0" presId="urn:microsoft.com/office/officeart/2008/layout/VerticalCurvedList"/>
    <dgm:cxn modelId="{8F73F86F-AD99-4F96-BBC0-56DD8F1456C9}" srcId="{CFDFEF6B-3DF1-4CC5-871F-D31527CD0099}" destId="{4B5C2D96-7459-49AB-87A3-F2205A83A6DD}" srcOrd="3" destOrd="0" parTransId="{D0AFE471-C7A7-42B6-A8FA-B69C1F8F1DA3}" sibTransId="{E198ADD2-DCF1-4CA4-820E-DE0E50E035C3}"/>
    <dgm:cxn modelId="{2536B492-92B6-4021-9E50-6BD169E6FE19}" type="presOf" srcId="{167DDC6D-C212-41A1-BE28-84469EBC862E}" destId="{83641745-3A4C-434B-A8F2-CFEA70613534}" srcOrd="0" destOrd="0" presId="urn:microsoft.com/office/officeart/2008/layout/VerticalCurvedList"/>
    <dgm:cxn modelId="{CFD31659-1CAE-4465-9D02-BC790481EB56}" type="presOf" srcId="{CFDFEF6B-3DF1-4CC5-871F-D31527CD0099}" destId="{F5B7D440-9327-4272-988C-EECE186575E5}" srcOrd="0" destOrd="0" presId="urn:microsoft.com/office/officeart/2008/layout/VerticalCurvedList"/>
    <dgm:cxn modelId="{7440D87A-4223-4175-B6A0-F805130C232F}" type="presOf" srcId="{6B4CB11B-95C8-4148-B84A-2F745EDC9D4A}" destId="{2BE68676-7888-4727-B499-80B9092392CE}" srcOrd="0" destOrd="0" presId="urn:microsoft.com/office/officeart/2008/layout/VerticalCurvedList"/>
    <dgm:cxn modelId="{DDD00331-B6D6-4F72-A570-28E12A6D8BF8}" srcId="{CFDFEF6B-3DF1-4CC5-871F-D31527CD0099}" destId="{167DDC6D-C212-41A1-BE28-84469EBC862E}" srcOrd="2" destOrd="0" parTransId="{386D9AE0-C838-45BF-A5FE-8A4A3EA69228}" sibTransId="{D52BC2EE-8170-4E34-8199-99C839B0E28A}"/>
    <dgm:cxn modelId="{9F187D3F-5EF2-4D12-9FE6-9434A5EFD55D}" srcId="{CFDFEF6B-3DF1-4CC5-871F-D31527CD0099}" destId="{9F684C8F-2253-46C6-AE3C-80F5CEA4F81D}" srcOrd="0" destOrd="0" parTransId="{79A971D5-1ECF-4887-80BD-56AFE18340B2}" sibTransId="{6B4CB11B-95C8-4148-B84A-2F745EDC9D4A}"/>
    <dgm:cxn modelId="{7102C9F8-75EF-4939-84B3-FA18C6363540}" type="presOf" srcId="{27A84B9E-35A1-40CB-ADDD-2838FAE9F879}" destId="{FD37D4A1-CAEA-4348-AE9B-0AF4FAE828CA}" srcOrd="0" destOrd="0" presId="urn:microsoft.com/office/officeart/2008/layout/VerticalCurvedList"/>
    <dgm:cxn modelId="{05AFA734-C8E3-46B3-801D-837DF7106263}" srcId="{CFDFEF6B-3DF1-4CC5-871F-D31527CD0099}" destId="{27A84B9E-35A1-40CB-ADDD-2838FAE9F879}" srcOrd="1" destOrd="0" parTransId="{D62BBFA7-872D-44B3-8012-697B0904E448}" sibTransId="{3117B9AC-26CC-4490-9744-2FDB2192EB39}"/>
    <dgm:cxn modelId="{2F58F57A-8B79-4888-8B64-953C42D84B2A}" type="presOf" srcId="{9F684C8F-2253-46C6-AE3C-80F5CEA4F81D}" destId="{A44F49B4-8586-478B-990A-342A98A06ED2}" srcOrd="0" destOrd="0" presId="urn:microsoft.com/office/officeart/2008/layout/VerticalCurvedList"/>
    <dgm:cxn modelId="{AA7820B6-B8DD-4A67-9A24-E15796FCC68F}" type="presParOf" srcId="{F5B7D440-9327-4272-988C-EECE186575E5}" destId="{B45AD182-A00E-4D41-91A4-2809D0751582}" srcOrd="0" destOrd="0" presId="urn:microsoft.com/office/officeart/2008/layout/VerticalCurvedList"/>
    <dgm:cxn modelId="{7D92D10F-B7BC-474C-BE74-1A8933760D1F}" type="presParOf" srcId="{B45AD182-A00E-4D41-91A4-2809D0751582}" destId="{7A751CC9-64F0-47E1-AEB0-30CE6C4F0F91}" srcOrd="0" destOrd="0" presId="urn:microsoft.com/office/officeart/2008/layout/VerticalCurvedList"/>
    <dgm:cxn modelId="{2BB82200-5819-4133-A9F4-78B5CCE12B89}" type="presParOf" srcId="{7A751CC9-64F0-47E1-AEB0-30CE6C4F0F91}" destId="{AB718091-DD42-490C-B396-C17FABB5CB04}" srcOrd="0" destOrd="0" presId="urn:microsoft.com/office/officeart/2008/layout/VerticalCurvedList"/>
    <dgm:cxn modelId="{353CF168-BAB0-4D71-86EC-894A83559395}" type="presParOf" srcId="{7A751CC9-64F0-47E1-AEB0-30CE6C4F0F91}" destId="{2BE68676-7888-4727-B499-80B9092392CE}" srcOrd="1" destOrd="0" presId="urn:microsoft.com/office/officeart/2008/layout/VerticalCurvedList"/>
    <dgm:cxn modelId="{43253491-5F30-4B88-8CB5-A2D6F6B1FECB}" type="presParOf" srcId="{7A751CC9-64F0-47E1-AEB0-30CE6C4F0F91}" destId="{D160094A-A7AD-45EA-A168-0F3E281E2905}" srcOrd="2" destOrd="0" presId="urn:microsoft.com/office/officeart/2008/layout/VerticalCurvedList"/>
    <dgm:cxn modelId="{2CEDC38A-1F1A-4A55-A222-888826E4BF39}" type="presParOf" srcId="{7A751CC9-64F0-47E1-AEB0-30CE6C4F0F91}" destId="{D3DD8181-8E96-495C-B910-82BE40476E9B}" srcOrd="3" destOrd="0" presId="urn:microsoft.com/office/officeart/2008/layout/VerticalCurvedList"/>
    <dgm:cxn modelId="{C01C8F74-5412-4D31-8555-4019BFCECB08}" type="presParOf" srcId="{B45AD182-A00E-4D41-91A4-2809D0751582}" destId="{A44F49B4-8586-478B-990A-342A98A06ED2}" srcOrd="1" destOrd="0" presId="urn:microsoft.com/office/officeart/2008/layout/VerticalCurvedList"/>
    <dgm:cxn modelId="{43E3E4B5-5716-4DC5-ADD3-67D84F91ABEE}" type="presParOf" srcId="{B45AD182-A00E-4D41-91A4-2809D0751582}" destId="{62D8CBD5-9B1F-4428-BDD6-E5C6162FF3C0}" srcOrd="2" destOrd="0" presId="urn:microsoft.com/office/officeart/2008/layout/VerticalCurvedList"/>
    <dgm:cxn modelId="{91BBD919-4BA4-4382-A904-A238B3F2D84D}" type="presParOf" srcId="{62D8CBD5-9B1F-4428-BDD6-E5C6162FF3C0}" destId="{1862D82B-E401-4ED6-82EC-24FC0F482015}" srcOrd="0" destOrd="0" presId="urn:microsoft.com/office/officeart/2008/layout/VerticalCurvedList"/>
    <dgm:cxn modelId="{6AACCAAB-E320-4DB6-B3FF-6E9CF80B962B}" type="presParOf" srcId="{B45AD182-A00E-4D41-91A4-2809D0751582}" destId="{FD37D4A1-CAEA-4348-AE9B-0AF4FAE828CA}" srcOrd="3" destOrd="0" presId="urn:microsoft.com/office/officeart/2008/layout/VerticalCurvedList"/>
    <dgm:cxn modelId="{21AF34DF-FEB7-4867-AF13-57191C8E69AD}" type="presParOf" srcId="{B45AD182-A00E-4D41-91A4-2809D0751582}" destId="{BB32B55A-5AD9-4A0C-BD90-2E9C7FD34597}" srcOrd="4" destOrd="0" presId="urn:microsoft.com/office/officeart/2008/layout/VerticalCurvedList"/>
    <dgm:cxn modelId="{252D79E4-06BC-465F-9E48-1379EBBA4193}" type="presParOf" srcId="{BB32B55A-5AD9-4A0C-BD90-2E9C7FD34597}" destId="{F911D17B-6BF2-45AC-863F-32A9BE819757}" srcOrd="0" destOrd="0" presId="urn:microsoft.com/office/officeart/2008/layout/VerticalCurvedList"/>
    <dgm:cxn modelId="{04CBB32E-6C22-41C2-BBA2-3955B43A54A1}" type="presParOf" srcId="{B45AD182-A00E-4D41-91A4-2809D0751582}" destId="{83641745-3A4C-434B-A8F2-CFEA70613534}" srcOrd="5" destOrd="0" presId="urn:microsoft.com/office/officeart/2008/layout/VerticalCurvedList"/>
    <dgm:cxn modelId="{1743294E-ABAA-40AF-A224-D54E1A79C325}" type="presParOf" srcId="{B45AD182-A00E-4D41-91A4-2809D0751582}" destId="{C92B3168-394B-4125-9E5B-C19081076F5E}" srcOrd="6" destOrd="0" presId="urn:microsoft.com/office/officeart/2008/layout/VerticalCurvedList"/>
    <dgm:cxn modelId="{E9F47491-C30E-4BA1-95EF-5068492C82CA}" type="presParOf" srcId="{C92B3168-394B-4125-9E5B-C19081076F5E}" destId="{AD10A237-B4B6-416E-AB4B-47C80B933F3F}" srcOrd="0" destOrd="0" presId="urn:microsoft.com/office/officeart/2008/layout/VerticalCurvedList"/>
    <dgm:cxn modelId="{7D1DF25D-78E5-4F12-A356-0FE9963D8B46}" type="presParOf" srcId="{B45AD182-A00E-4D41-91A4-2809D0751582}" destId="{3022EC24-4F0C-4AD3-AAF5-907C7CE2D38C}" srcOrd="7" destOrd="0" presId="urn:microsoft.com/office/officeart/2008/layout/VerticalCurvedList"/>
    <dgm:cxn modelId="{008761A7-5D76-434B-9456-0AF34E0238A2}" type="presParOf" srcId="{B45AD182-A00E-4D41-91A4-2809D0751582}" destId="{88D576AA-CCC0-4375-885C-0C5679F1A4B1}" srcOrd="8" destOrd="0" presId="urn:microsoft.com/office/officeart/2008/layout/VerticalCurvedList"/>
    <dgm:cxn modelId="{D8167C84-97EA-47C3-BC45-C3006A11475E}" type="presParOf" srcId="{88D576AA-CCC0-4375-885C-0C5679F1A4B1}" destId="{D7610C12-9701-44DE-9483-0838494664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BA928E-7F70-47F0-AD61-E7868FEAB5D8}" type="doc">
      <dgm:prSet loTypeId="urn:microsoft.com/office/officeart/2005/8/layout/arrow5" loCatId="relationship" qsTypeId="urn:microsoft.com/office/officeart/2005/8/quickstyle/simple2" qsCatId="simple" csTypeId="urn:microsoft.com/office/officeart/2005/8/colors/accent1_2" csCatId="accent1" phldr="1"/>
      <dgm:spPr/>
      <dgm:t>
        <a:bodyPr/>
        <a:lstStyle/>
        <a:p>
          <a:endParaRPr lang="en-US"/>
        </a:p>
      </dgm:t>
    </dgm:pt>
    <dgm:pt modelId="{BD40CC7E-F165-481B-A80D-A7B5D75FDD19}">
      <dgm:prSet/>
      <dgm:spPr/>
      <dgm:t>
        <a:bodyPr/>
        <a:lstStyle/>
        <a:p>
          <a:pPr rtl="0"/>
          <a:r>
            <a:rPr lang="en-US" dirty="0" smtClean="0"/>
            <a:t>Guides federal agencies on the implementation of the NTTAA.</a:t>
          </a:r>
          <a:endParaRPr lang="en-US" dirty="0"/>
        </a:p>
      </dgm:t>
    </dgm:pt>
    <dgm:pt modelId="{8CEA58DB-4497-4DBC-8E03-6B1B4598C1BF}" type="parTrans" cxnId="{02B5ED65-FF9C-418F-B7D4-030CF8C92545}">
      <dgm:prSet/>
      <dgm:spPr/>
      <dgm:t>
        <a:bodyPr/>
        <a:lstStyle/>
        <a:p>
          <a:endParaRPr lang="en-US"/>
        </a:p>
      </dgm:t>
    </dgm:pt>
    <dgm:pt modelId="{4C733523-1230-4C5F-9E95-8E6E068DFD43}" type="sibTrans" cxnId="{02B5ED65-FF9C-418F-B7D4-030CF8C92545}">
      <dgm:prSet/>
      <dgm:spPr/>
      <dgm:t>
        <a:bodyPr/>
        <a:lstStyle/>
        <a:p>
          <a:endParaRPr lang="en-US"/>
        </a:p>
      </dgm:t>
    </dgm:pt>
    <dgm:pt modelId="{3983A770-3B44-436F-B32D-3F849721AB85}">
      <dgm:prSet/>
      <dgm:spPr/>
      <dgm:t>
        <a:bodyPr/>
        <a:lstStyle/>
        <a:p>
          <a:pPr rtl="0"/>
          <a:r>
            <a:rPr lang="en-US" smtClean="0"/>
            <a:t>Establishes policies on federal use and development of voluntary consensus standards and on conformity assessment activities.</a:t>
          </a:r>
          <a:endParaRPr lang="en-US"/>
        </a:p>
      </dgm:t>
    </dgm:pt>
    <dgm:pt modelId="{70BD6663-C368-46E4-A2B9-97DE3C42D23D}" type="parTrans" cxnId="{0DC7F6E5-DFCA-4441-969E-33062988C7A4}">
      <dgm:prSet/>
      <dgm:spPr/>
      <dgm:t>
        <a:bodyPr/>
        <a:lstStyle/>
        <a:p>
          <a:endParaRPr lang="en-US"/>
        </a:p>
      </dgm:t>
    </dgm:pt>
    <dgm:pt modelId="{D0D50359-8AFA-4950-96B3-949771BBE6F6}" type="sibTrans" cxnId="{0DC7F6E5-DFCA-4441-969E-33062988C7A4}">
      <dgm:prSet/>
      <dgm:spPr/>
      <dgm:t>
        <a:bodyPr/>
        <a:lstStyle/>
        <a:p>
          <a:endParaRPr lang="en-US"/>
        </a:p>
      </dgm:t>
    </dgm:pt>
    <dgm:pt modelId="{72335E37-EDE6-42BD-A0F9-D07A8085CA0B}" type="pres">
      <dgm:prSet presAssocID="{BDBA928E-7F70-47F0-AD61-E7868FEAB5D8}" presName="diagram" presStyleCnt="0">
        <dgm:presLayoutVars>
          <dgm:dir/>
          <dgm:resizeHandles val="exact"/>
        </dgm:presLayoutVars>
      </dgm:prSet>
      <dgm:spPr/>
      <dgm:t>
        <a:bodyPr/>
        <a:lstStyle/>
        <a:p>
          <a:endParaRPr lang="en-US"/>
        </a:p>
      </dgm:t>
    </dgm:pt>
    <dgm:pt modelId="{0E446916-29BD-4703-AF09-BBE39AB7BD39}" type="pres">
      <dgm:prSet presAssocID="{BD40CC7E-F165-481B-A80D-A7B5D75FDD19}" presName="arrow" presStyleLbl="node1" presStyleIdx="0" presStyleCnt="2">
        <dgm:presLayoutVars>
          <dgm:bulletEnabled val="1"/>
        </dgm:presLayoutVars>
      </dgm:prSet>
      <dgm:spPr/>
      <dgm:t>
        <a:bodyPr/>
        <a:lstStyle/>
        <a:p>
          <a:endParaRPr lang="en-US"/>
        </a:p>
      </dgm:t>
    </dgm:pt>
    <dgm:pt modelId="{71729593-589A-4958-8627-5FE8B1FC7B6D}" type="pres">
      <dgm:prSet presAssocID="{3983A770-3B44-436F-B32D-3F849721AB85}" presName="arrow" presStyleLbl="node1" presStyleIdx="1" presStyleCnt="2" custRadScaleRad="144721">
        <dgm:presLayoutVars>
          <dgm:bulletEnabled val="1"/>
        </dgm:presLayoutVars>
      </dgm:prSet>
      <dgm:spPr/>
      <dgm:t>
        <a:bodyPr/>
        <a:lstStyle/>
        <a:p>
          <a:endParaRPr lang="en-US"/>
        </a:p>
      </dgm:t>
    </dgm:pt>
  </dgm:ptLst>
  <dgm:cxnLst>
    <dgm:cxn modelId="{0DC7F6E5-DFCA-4441-969E-33062988C7A4}" srcId="{BDBA928E-7F70-47F0-AD61-E7868FEAB5D8}" destId="{3983A770-3B44-436F-B32D-3F849721AB85}" srcOrd="1" destOrd="0" parTransId="{70BD6663-C368-46E4-A2B9-97DE3C42D23D}" sibTransId="{D0D50359-8AFA-4950-96B3-949771BBE6F6}"/>
    <dgm:cxn modelId="{C1EF4931-9C44-4DD2-BFFF-93B7FE7864F2}" type="presOf" srcId="{BDBA928E-7F70-47F0-AD61-E7868FEAB5D8}" destId="{72335E37-EDE6-42BD-A0F9-D07A8085CA0B}" srcOrd="0" destOrd="0" presId="urn:microsoft.com/office/officeart/2005/8/layout/arrow5"/>
    <dgm:cxn modelId="{2EA81CE1-8088-40E5-B9D6-D1D611BC87C5}" type="presOf" srcId="{BD40CC7E-F165-481B-A80D-A7B5D75FDD19}" destId="{0E446916-29BD-4703-AF09-BBE39AB7BD39}" srcOrd="0" destOrd="0" presId="urn:microsoft.com/office/officeart/2005/8/layout/arrow5"/>
    <dgm:cxn modelId="{EE9BF8D0-6D84-453A-905F-300500336F1F}" type="presOf" srcId="{3983A770-3B44-436F-B32D-3F849721AB85}" destId="{71729593-589A-4958-8627-5FE8B1FC7B6D}" srcOrd="0" destOrd="0" presId="urn:microsoft.com/office/officeart/2005/8/layout/arrow5"/>
    <dgm:cxn modelId="{02B5ED65-FF9C-418F-B7D4-030CF8C92545}" srcId="{BDBA928E-7F70-47F0-AD61-E7868FEAB5D8}" destId="{BD40CC7E-F165-481B-A80D-A7B5D75FDD19}" srcOrd="0" destOrd="0" parTransId="{8CEA58DB-4497-4DBC-8E03-6B1B4598C1BF}" sibTransId="{4C733523-1230-4C5F-9E95-8E6E068DFD43}"/>
    <dgm:cxn modelId="{B23B44E4-4802-4EB0-A13C-2EF3EFC04CF1}" type="presParOf" srcId="{72335E37-EDE6-42BD-A0F9-D07A8085CA0B}" destId="{0E446916-29BD-4703-AF09-BBE39AB7BD39}" srcOrd="0" destOrd="0" presId="urn:microsoft.com/office/officeart/2005/8/layout/arrow5"/>
    <dgm:cxn modelId="{239D0766-49B1-4085-81C2-01F2075F5EFE}" type="presParOf" srcId="{72335E37-EDE6-42BD-A0F9-D07A8085CA0B}" destId="{71729593-589A-4958-8627-5FE8B1FC7B6D}"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2E15E-C276-4FD0-A2CB-22A19EB084A9}"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423856B-C431-4ECE-A87E-5C4AAA031722}">
      <dgm:prSet phldrT="[Text]"/>
      <dgm:spPr/>
      <dgm:t>
        <a:bodyPr/>
        <a:lstStyle/>
        <a:p>
          <a:r>
            <a:rPr lang="en-US" dirty="0" smtClean="0"/>
            <a:t>New draft of UL standard submitted</a:t>
          </a:r>
          <a:endParaRPr lang="en-US" dirty="0"/>
        </a:p>
      </dgm:t>
    </dgm:pt>
    <dgm:pt modelId="{D72CBCB8-32CB-47D9-8025-81AAD33E5D97}" type="parTrans" cxnId="{EEFE5FD7-3BAC-400F-B499-DFC1525DA1EB}">
      <dgm:prSet/>
      <dgm:spPr/>
      <dgm:t>
        <a:bodyPr/>
        <a:lstStyle/>
        <a:p>
          <a:endParaRPr lang="en-US"/>
        </a:p>
      </dgm:t>
    </dgm:pt>
    <dgm:pt modelId="{A0B62175-B687-43A9-B7A2-1D693E17B8F3}" type="sibTrans" cxnId="{EEFE5FD7-3BAC-400F-B499-DFC1525DA1EB}">
      <dgm:prSet/>
      <dgm:spPr/>
      <dgm:t>
        <a:bodyPr/>
        <a:lstStyle/>
        <a:p>
          <a:endParaRPr lang="en-US"/>
        </a:p>
      </dgm:t>
    </dgm:pt>
    <dgm:pt modelId="{59E7492F-4324-4B61-9A0F-D03DFEC804BF}">
      <dgm:prSet phldrT="[Text]"/>
      <dgm:spPr>
        <a:solidFill>
          <a:schemeClr val="bg1">
            <a:lumMod val="75000"/>
          </a:schemeClr>
        </a:solidFill>
      </dgm:spPr>
      <dgm:t>
        <a:bodyPr/>
        <a:lstStyle/>
        <a:p>
          <a:r>
            <a:rPr lang="en-US" dirty="0" smtClean="0">
              <a:solidFill>
                <a:schemeClr val="tx1"/>
              </a:solidFill>
            </a:rPr>
            <a:t>Preliminary Review</a:t>
          </a:r>
        </a:p>
        <a:p>
          <a:r>
            <a:rPr lang="en-US" dirty="0" smtClean="0">
              <a:solidFill>
                <a:schemeClr val="tx1"/>
              </a:solidFill>
            </a:rPr>
            <a:t>(STP) (optional step)</a:t>
          </a:r>
          <a:endParaRPr lang="en-US" dirty="0">
            <a:solidFill>
              <a:schemeClr val="tx1"/>
            </a:solidFill>
          </a:endParaRPr>
        </a:p>
      </dgm:t>
    </dgm:pt>
    <dgm:pt modelId="{4D72AE0E-5CD7-4E30-95CD-089C2C70EF03}" type="parTrans" cxnId="{04B96953-D13A-4EF9-82C8-37A14077CF3C}">
      <dgm:prSet/>
      <dgm:spPr/>
      <dgm:t>
        <a:bodyPr/>
        <a:lstStyle/>
        <a:p>
          <a:endParaRPr lang="en-US"/>
        </a:p>
      </dgm:t>
    </dgm:pt>
    <dgm:pt modelId="{3301E050-FD61-4547-8A10-AE25BC5D228E}" type="sibTrans" cxnId="{04B96953-D13A-4EF9-82C8-37A14077CF3C}">
      <dgm:prSet/>
      <dgm:spPr/>
      <dgm:t>
        <a:bodyPr/>
        <a:lstStyle/>
        <a:p>
          <a:endParaRPr lang="en-US"/>
        </a:p>
      </dgm:t>
    </dgm:pt>
    <dgm:pt modelId="{2571076F-23E5-4840-9083-57898CBCE025}">
      <dgm:prSet/>
      <dgm:spPr/>
      <dgm:t>
        <a:bodyPr/>
        <a:lstStyle/>
        <a:p>
          <a:r>
            <a:rPr lang="en-US" dirty="0" smtClean="0"/>
            <a:t>Balloted Proposal and Public Review</a:t>
          </a:r>
          <a:endParaRPr lang="en-US" dirty="0"/>
        </a:p>
      </dgm:t>
    </dgm:pt>
    <dgm:pt modelId="{000BF2C1-DEDF-4FC9-93DE-D2F904FACE6B}" type="parTrans" cxnId="{F3D56DC3-0D72-4AFC-8B42-84DF16B49EEA}">
      <dgm:prSet/>
      <dgm:spPr/>
      <dgm:t>
        <a:bodyPr/>
        <a:lstStyle/>
        <a:p>
          <a:endParaRPr lang="en-US"/>
        </a:p>
      </dgm:t>
    </dgm:pt>
    <dgm:pt modelId="{BCDAF5D8-ACB0-46FB-AE8D-2A640CDCD516}" type="sibTrans" cxnId="{F3D56DC3-0D72-4AFC-8B42-84DF16B49EEA}">
      <dgm:prSet/>
      <dgm:spPr/>
      <dgm:t>
        <a:bodyPr/>
        <a:lstStyle/>
        <a:p>
          <a:endParaRPr lang="en-US"/>
        </a:p>
      </dgm:t>
    </dgm:pt>
    <dgm:pt modelId="{FBCB7A2A-936B-479A-A60B-81B8142BD1E6}">
      <dgm:prSet/>
      <dgm:spPr>
        <a:solidFill>
          <a:schemeClr val="bg1">
            <a:lumMod val="75000"/>
          </a:schemeClr>
        </a:solidFill>
      </dgm:spPr>
      <dgm:t>
        <a:bodyPr/>
        <a:lstStyle/>
        <a:p>
          <a:r>
            <a:rPr lang="en-US" dirty="0" smtClean="0">
              <a:solidFill>
                <a:schemeClr val="tx1"/>
              </a:solidFill>
            </a:rPr>
            <a:t>Recirculation of Balloted proposal</a:t>
          </a:r>
        </a:p>
        <a:p>
          <a:r>
            <a:rPr lang="en-US" dirty="0" smtClean="0">
              <a:solidFill>
                <a:schemeClr val="tx1"/>
              </a:solidFill>
            </a:rPr>
            <a:t> (If necessary)</a:t>
          </a:r>
          <a:endParaRPr lang="en-US" dirty="0">
            <a:solidFill>
              <a:schemeClr val="tx1"/>
            </a:solidFill>
          </a:endParaRPr>
        </a:p>
      </dgm:t>
    </dgm:pt>
    <dgm:pt modelId="{09520FD7-B75E-439D-A631-439C55972AFC}" type="parTrans" cxnId="{CCADEABC-A2A1-4C0E-B815-2A7970369041}">
      <dgm:prSet/>
      <dgm:spPr/>
      <dgm:t>
        <a:bodyPr/>
        <a:lstStyle/>
        <a:p>
          <a:endParaRPr lang="en-US"/>
        </a:p>
      </dgm:t>
    </dgm:pt>
    <dgm:pt modelId="{1FB7F29B-3BFE-4034-A271-80112F9120B0}" type="sibTrans" cxnId="{CCADEABC-A2A1-4C0E-B815-2A7970369041}">
      <dgm:prSet/>
      <dgm:spPr/>
      <dgm:t>
        <a:bodyPr/>
        <a:lstStyle/>
        <a:p>
          <a:endParaRPr lang="en-US"/>
        </a:p>
      </dgm:t>
    </dgm:pt>
    <dgm:pt modelId="{4E59F93A-792C-4F2F-98B8-5C6EFDA134F4}">
      <dgm:prSet/>
      <dgm:spPr/>
      <dgm:t>
        <a:bodyPr/>
        <a:lstStyle/>
        <a:p>
          <a:r>
            <a:rPr lang="en-US" dirty="0" smtClean="0"/>
            <a:t>Final Publication</a:t>
          </a:r>
          <a:endParaRPr lang="en-US" dirty="0"/>
        </a:p>
      </dgm:t>
    </dgm:pt>
    <dgm:pt modelId="{929D876A-DAAD-46A6-BF4E-02957BE99A80}" type="parTrans" cxnId="{E3E9F1DE-1007-4B58-A14A-F07B1560B712}">
      <dgm:prSet/>
      <dgm:spPr/>
      <dgm:t>
        <a:bodyPr/>
        <a:lstStyle/>
        <a:p>
          <a:endParaRPr lang="en-US"/>
        </a:p>
      </dgm:t>
    </dgm:pt>
    <dgm:pt modelId="{1A3C5EA0-6113-48A5-89BE-D897488524A7}" type="sibTrans" cxnId="{E3E9F1DE-1007-4B58-A14A-F07B1560B712}">
      <dgm:prSet/>
      <dgm:spPr/>
      <dgm:t>
        <a:bodyPr/>
        <a:lstStyle/>
        <a:p>
          <a:endParaRPr lang="en-US"/>
        </a:p>
      </dgm:t>
    </dgm:pt>
    <dgm:pt modelId="{B51A257A-ECB6-4A8F-BCBB-5EAB7EC73269}">
      <dgm:prSet/>
      <dgm:spPr>
        <a:solidFill>
          <a:schemeClr val="bg1">
            <a:lumMod val="75000"/>
          </a:schemeClr>
        </a:solidFill>
      </dgm:spPr>
      <dgm:t>
        <a:bodyPr/>
        <a:lstStyle/>
        <a:p>
          <a:r>
            <a:rPr lang="en-US" dirty="0" smtClean="0">
              <a:solidFill>
                <a:schemeClr val="tx1"/>
              </a:solidFill>
            </a:rPr>
            <a:t>STP Meeting (If Necessary)</a:t>
          </a:r>
          <a:endParaRPr lang="en-US" dirty="0">
            <a:solidFill>
              <a:schemeClr val="tx1"/>
            </a:solidFill>
          </a:endParaRPr>
        </a:p>
      </dgm:t>
    </dgm:pt>
    <dgm:pt modelId="{9CD18840-FD9D-4135-B8C0-CDACEBE45B7A}" type="parTrans" cxnId="{D6B813AD-D96C-4E32-97C3-58D55EBB6C69}">
      <dgm:prSet/>
      <dgm:spPr/>
      <dgm:t>
        <a:bodyPr/>
        <a:lstStyle/>
        <a:p>
          <a:endParaRPr lang="en-US"/>
        </a:p>
      </dgm:t>
    </dgm:pt>
    <dgm:pt modelId="{049E7344-9894-43C4-A866-E90DB4E1D892}" type="sibTrans" cxnId="{D6B813AD-D96C-4E32-97C3-58D55EBB6C69}">
      <dgm:prSet/>
      <dgm:spPr/>
      <dgm:t>
        <a:bodyPr/>
        <a:lstStyle/>
        <a:p>
          <a:endParaRPr lang="en-US"/>
        </a:p>
      </dgm:t>
    </dgm:pt>
    <dgm:pt modelId="{147F487A-46C4-44A9-9737-69FB2FF50459}">
      <dgm:prSet/>
      <dgm:spPr>
        <a:solidFill>
          <a:schemeClr val="bg1">
            <a:lumMod val="75000"/>
          </a:schemeClr>
        </a:solidFill>
      </dgm:spPr>
      <dgm:t>
        <a:bodyPr/>
        <a:lstStyle/>
        <a:p>
          <a:r>
            <a:rPr lang="en-US" dirty="0" smtClean="0">
              <a:solidFill>
                <a:schemeClr val="tx1"/>
              </a:solidFill>
            </a:rPr>
            <a:t>STP Meeting (If Necessary)</a:t>
          </a:r>
          <a:endParaRPr lang="en-US" dirty="0">
            <a:solidFill>
              <a:schemeClr val="tx1"/>
            </a:solidFill>
          </a:endParaRPr>
        </a:p>
      </dgm:t>
    </dgm:pt>
    <dgm:pt modelId="{FF93EB39-19D3-4A2C-BB68-75B8ECC60E8E}" type="parTrans" cxnId="{A290537E-BD97-419B-9CCF-402CBFF419DE}">
      <dgm:prSet/>
      <dgm:spPr/>
      <dgm:t>
        <a:bodyPr/>
        <a:lstStyle/>
        <a:p>
          <a:endParaRPr lang="en-US"/>
        </a:p>
      </dgm:t>
    </dgm:pt>
    <dgm:pt modelId="{806A3827-68AB-49B3-ACF9-F95EC15412F9}" type="sibTrans" cxnId="{A290537E-BD97-419B-9CCF-402CBFF419DE}">
      <dgm:prSet/>
      <dgm:spPr/>
      <dgm:t>
        <a:bodyPr/>
        <a:lstStyle/>
        <a:p>
          <a:endParaRPr lang="en-US"/>
        </a:p>
      </dgm:t>
    </dgm:pt>
    <dgm:pt modelId="{68548978-90C2-4663-9528-CAA80612486D}">
      <dgm:prSet/>
      <dgm:spPr/>
      <dgm:t>
        <a:bodyPr/>
        <a:lstStyle/>
        <a:p>
          <a:r>
            <a:rPr lang="en-US" dirty="0" smtClean="0"/>
            <a:t>Comment Resolution</a:t>
          </a:r>
          <a:endParaRPr lang="en-US" dirty="0"/>
        </a:p>
      </dgm:t>
    </dgm:pt>
    <dgm:pt modelId="{61895225-B697-4434-B80F-5DBD415CEC40}" type="parTrans" cxnId="{94992876-CFE7-467A-AB7F-5D71A3882F98}">
      <dgm:prSet/>
      <dgm:spPr/>
      <dgm:t>
        <a:bodyPr/>
        <a:lstStyle/>
        <a:p>
          <a:endParaRPr lang="en-US"/>
        </a:p>
      </dgm:t>
    </dgm:pt>
    <dgm:pt modelId="{F65F6662-979A-4C48-AB31-A98B740764DC}" type="sibTrans" cxnId="{94992876-CFE7-467A-AB7F-5D71A3882F98}">
      <dgm:prSet/>
      <dgm:spPr/>
      <dgm:t>
        <a:bodyPr/>
        <a:lstStyle/>
        <a:p>
          <a:endParaRPr lang="en-US"/>
        </a:p>
      </dgm:t>
    </dgm:pt>
    <dgm:pt modelId="{8CCD7358-4CEF-4A5E-88E1-526E5B3B5EFB}" type="pres">
      <dgm:prSet presAssocID="{3A12E15E-C276-4FD0-A2CB-22A19EB084A9}" presName="mainComposite" presStyleCnt="0">
        <dgm:presLayoutVars>
          <dgm:chPref val="1"/>
          <dgm:dir/>
          <dgm:animOne val="branch"/>
          <dgm:animLvl val="lvl"/>
          <dgm:resizeHandles val="exact"/>
        </dgm:presLayoutVars>
      </dgm:prSet>
      <dgm:spPr/>
      <dgm:t>
        <a:bodyPr/>
        <a:lstStyle/>
        <a:p>
          <a:endParaRPr lang="en-US"/>
        </a:p>
      </dgm:t>
    </dgm:pt>
    <dgm:pt modelId="{DBDFB545-F330-429B-9BFD-38E849762227}" type="pres">
      <dgm:prSet presAssocID="{3A12E15E-C276-4FD0-A2CB-22A19EB084A9}" presName="hierFlow" presStyleCnt="0"/>
      <dgm:spPr/>
    </dgm:pt>
    <dgm:pt modelId="{4FD18217-DFFB-4E8C-9B0F-EE41A601479C}" type="pres">
      <dgm:prSet presAssocID="{3A12E15E-C276-4FD0-A2CB-22A19EB084A9}" presName="hierChild1" presStyleCnt="0">
        <dgm:presLayoutVars>
          <dgm:chPref val="1"/>
          <dgm:animOne val="branch"/>
          <dgm:animLvl val="lvl"/>
        </dgm:presLayoutVars>
      </dgm:prSet>
      <dgm:spPr/>
    </dgm:pt>
    <dgm:pt modelId="{22FF14F1-EA97-4F0E-9D38-936B5CDE3624}" type="pres">
      <dgm:prSet presAssocID="{6423856B-C431-4ECE-A87E-5C4AAA031722}" presName="Name14" presStyleCnt="0"/>
      <dgm:spPr/>
    </dgm:pt>
    <dgm:pt modelId="{D941D5C5-FEFE-4B7A-B505-7CAEBD75FEED}" type="pres">
      <dgm:prSet presAssocID="{6423856B-C431-4ECE-A87E-5C4AAA031722}" presName="level1Shape" presStyleLbl="node0" presStyleIdx="0" presStyleCnt="1">
        <dgm:presLayoutVars>
          <dgm:chPref val="3"/>
        </dgm:presLayoutVars>
      </dgm:prSet>
      <dgm:spPr/>
      <dgm:t>
        <a:bodyPr/>
        <a:lstStyle/>
        <a:p>
          <a:endParaRPr lang="en-US"/>
        </a:p>
      </dgm:t>
    </dgm:pt>
    <dgm:pt modelId="{3EB444E3-092F-4516-A3B4-96E5100EADDC}" type="pres">
      <dgm:prSet presAssocID="{6423856B-C431-4ECE-A87E-5C4AAA031722}" presName="hierChild2" presStyleCnt="0"/>
      <dgm:spPr/>
    </dgm:pt>
    <dgm:pt modelId="{7611425B-E429-4B3B-8D5E-14B3A35FF0C9}" type="pres">
      <dgm:prSet presAssocID="{4D72AE0E-5CD7-4E30-95CD-089C2C70EF03}" presName="Name19" presStyleLbl="parChTrans1D2" presStyleIdx="0" presStyleCnt="1"/>
      <dgm:spPr/>
      <dgm:t>
        <a:bodyPr/>
        <a:lstStyle/>
        <a:p>
          <a:endParaRPr lang="en-US"/>
        </a:p>
      </dgm:t>
    </dgm:pt>
    <dgm:pt modelId="{94946EE5-509C-4963-8A51-4AAA0C0CAB66}" type="pres">
      <dgm:prSet presAssocID="{59E7492F-4324-4B61-9A0F-D03DFEC804BF}" presName="Name21" presStyleCnt="0"/>
      <dgm:spPr/>
    </dgm:pt>
    <dgm:pt modelId="{9BA00581-21E4-4DFA-B2D5-7283ED708C61}" type="pres">
      <dgm:prSet presAssocID="{59E7492F-4324-4B61-9A0F-D03DFEC804BF}" presName="level2Shape" presStyleLbl="node2" presStyleIdx="0" presStyleCnt="1"/>
      <dgm:spPr/>
      <dgm:t>
        <a:bodyPr/>
        <a:lstStyle/>
        <a:p>
          <a:endParaRPr lang="en-US"/>
        </a:p>
      </dgm:t>
    </dgm:pt>
    <dgm:pt modelId="{257E9F72-B234-49F6-ACBC-2649B87B8FB9}" type="pres">
      <dgm:prSet presAssocID="{59E7492F-4324-4B61-9A0F-D03DFEC804BF}" presName="hierChild3" presStyleCnt="0"/>
      <dgm:spPr/>
    </dgm:pt>
    <dgm:pt modelId="{FBAC47CD-AFDA-4E84-A664-4200F836BBBF}" type="pres">
      <dgm:prSet presAssocID="{9CD18840-FD9D-4135-B8C0-CDACEBE45B7A}" presName="Name19" presStyleLbl="parChTrans1D3" presStyleIdx="0" presStyleCnt="2"/>
      <dgm:spPr/>
      <dgm:t>
        <a:bodyPr/>
        <a:lstStyle/>
        <a:p>
          <a:endParaRPr lang="en-US"/>
        </a:p>
      </dgm:t>
    </dgm:pt>
    <dgm:pt modelId="{F57F3AB1-CCC9-4123-8A60-2BF3D48A5ADA}" type="pres">
      <dgm:prSet presAssocID="{B51A257A-ECB6-4A8F-BCBB-5EAB7EC73269}" presName="Name21" presStyleCnt="0"/>
      <dgm:spPr/>
    </dgm:pt>
    <dgm:pt modelId="{4E3ED7C2-A02F-4DF4-BD41-6715A6289778}" type="pres">
      <dgm:prSet presAssocID="{B51A257A-ECB6-4A8F-BCBB-5EAB7EC73269}" presName="level2Shape" presStyleLbl="node3" presStyleIdx="0" presStyleCnt="2" custLinFactNeighborX="-3097" custLinFactNeighborY="-1548"/>
      <dgm:spPr/>
      <dgm:t>
        <a:bodyPr/>
        <a:lstStyle/>
        <a:p>
          <a:endParaRPr lang="en-US"/>
        </a:p>
      </dgm:t>
    </dgm:pt>
    <dgm:pt modelId="{81F981FE-DC32-4403-8E38-9D856F1F2FC3}" type="pres">
      <dgm:prSet presAssocID="{B51A257A-ECB6-4A8F-BCBB-5EAB7EC73269}" presName="hierChild3" presStyleCnt="0"/>
      <dgm:spPr/>
    </dgm:pt>
    <dgm:pt modelId="{4A4F1203-39BD-4775-8F0F-39D4D63DF124}" type="pres">
      <dgm:prSet presAssocID="{000BF2C1-DEDF-4FC9-93DE-D2F904FACE6B}" presName="Name19" presStyleLbl="parChTrans1D3" presStyleIdx="1" presStyleCnt="2"/>
      <dgm:spPr/>
      <dgm:t>
        <a:bodyPr/>
        <a:lstStyle/>
        <a:p>
          <a:endParaRPr lang="en-US"/>
        </a:p>
      </dgm:t>
    </dgm:pt>
    <dgm:pt modelId="{E1133A3E-BFCC-4371-8D03-6106DFBBA54F}" type="pres">
      <dgm:prSet presAssocID="{2571076F-23E5-4840-9083-57898CBCE025}" presName="Name21" presStyleCnt="0"/>
      <dgm:spPr/>
    </dgm:pt>
    <dgm:pt modelId="{80B4ED84-EE6C-46C2-ACDF-ECF7A6CD8124}" type="pres">
      <dgm:prSet presAssocID="{2571076F-23E5-4840-9083-57898CBCE025}" presName="level2Shape" presStyleLbl="node3" presStyleIdx="1" presStyleCnt="2"/>
      <dgm:spPr/>
      <dgm:t>
        <a:bodyPr/>
        <a:lstStyle/>
        <a:p>
          <a:endParaRPr lang="en-US"/>
        </a:p>
      </dgm:t>
    </dgm:pt>
    <dgm:pt modelId="{EAA6C28B-3F6B-4836-B8DB-F62D07B068A1}" type="pres">
      <dgm:prSet presAssocID="{2571076F-23E5-4840-9083-57898CBCE025}" presName="hierChild3" presStyleCnt="0"/>
      <dgm:spPr/>
    </dgm:pt>
    <dgm:pt modelId="{02CF3B26-0B67-408E-8C0F-DC17E6F442F8}" type="pres">
      <dgm:prSet presAssocID="{61895225-B697-4434-B80F-5DBD415CEC40}" presName="Name19" presStyleLbl="parChTrans1D4" presStyleIdx="0" presStyleCnt="4"/>
      <dgm:spPr/>
      <dgm:t>
        <a:bodyPr/>
        <a:lstStyle/>
        <a:p>
          <a:endParaRPr lang="en-US"/>
        </a:p>
      </dgm:t>
    </dgm:pt>
    <dgm:pt modelId="{2D748E32-1EDE-4CF2-8B2E-C2211EF0E9BA}" type="pres">
      <dgm:prSet presAssocID="{68548978-90C2-4663-9528-CAA80612486D}" presName="Name21" presStyleCnt="0"/>
      <dgm:spPr/>
    </dgm:pt>
    <dgm:pt modelId="{8E77450C-F2F2-4D7B-AAA3-7834D0569D46}" type="pres">
      <dgm:prSet presAssocID="{68548978-90C2-4663-9528-CAA80612486D}" presName="level2Shape" presStyleLbl="node4" presStyleIdx="0" presStyleCnt="4"/>
      <dgm:spPr/>
      <dgm:t>
        <a:bodyPr/>
        <a:lstStyle/>
        <a:p>
          <a:endParaRPr lang="en-US"/>
        </a:p>
      </dgm:t>
    </dgm:pt>
    <dgm:pt modelId="{6C4D3CDB-5CF6-437A-922A-227290A748AB}" type="pres">
      <dgm:prSet presAssocID="{68548978-90C2-4663-9528-CAA80612486D}" presName="hierChild3" presStyleCnt="0"/>
      <dgm:spPr/>
    </dgm:pt>
    <dgm:pt modelId="{90564F12-3130-43A3-975A-CF55F6D56D68}" type="pres">
      <dgm:prSet presAssocID="{FF93EB39-19D3-4A2C-BB68-75B8ECC60E8E}" presName="Name19" presStyleLbl="parChTrans1D4" presStyleIdx="1" presStyleCnt="4"/>
      <dgm:spPr/>
      <dgm:t>
        <a:bodyPr/>
        <a:lstStyle/>
        <a:p>
          <a:endParaRPr lang="en-US"/>
        </a:p>
      </dgm:t>
    </dgm:pt>
    <dgm:pt modelId="{D50A43CD-79CA-492E-8CF7-E5A76F97A9CB}" type="pres">
      <dgm:prSet presAssocID="{147F487A-46C4-44A9-9737-69FB2FF50459}" presName="Name21" presStyleCnt="0"/>
      <dgm:spPr/>
    </dgm:pt>
    <dgm:pt modelId="{16F8B8D7-151F-4B4B-840B-A0DEBE78F723}" type="pres">
      <dgm:prSet presAssocID="{147F487A-46C4-44A9-9737-69FB2FF50459}" presName="level2Shape" presStyleLbl="node4" presStyleIdx="1" presStyleCnt="4"/>
      <dgm:spPr/>
      <dgm:t>
        <a:bodyPr/>
        <a:lstStyle/>
        <a:p>
          <a:endParaRPr lang="en-US"/>
        </a:p>
      </dgm:t>
    </dgm:pt>
    <dgm:pt modelId="{A9456762-C076-4A1A-9F4A-2CC99BDEA383}" type="pres">
      <dgm:prSet presAssocID="{147F487A-46C4-44A9-9737-69FB2FF50459}" presName="hierChild3" presStyleCnt="0"/>
      <dgm:spPr/>
    </dgm:pt>
    <dgm:pt modelId="{FDD2D8E0-303B-4BBF-8009-FEA9D1838701}" type="pres">
      <dgm:prSet presAssocID="{09520FD7-B75E-439D-A631-439C55972AFC}" presName="Name19" presStyleLbl="parChTrans1D4" presStyleIdx="2" presStyleCnt="4"/>
      <dgm:spPr/>
      <dgm:t>
        <a:bodyPr/>
        <a:lstStyle/>
        <a:p>
          <a:endParaRPr lang="en-US"/>
        </a:p>
      </dgm:t>
    </dgm:pt>
    <dgm:pt modelId="{6E9E0A16-5BC6-48E8-A227-A5627C896603}" type="pres">
      <dgm:prSet presAssocID="{FBCB7A2A-936B-479A-A60B-81B8142BD1E6}" presName="Name21" presStyleCnt="0"/>
      <dgm:spPr/>
    </dgm:pt>
    <dgm:pt modelId="{F3684FE3-A761-4B46-8781-71101A63DE4B}" type="pres">
      <dgm:prSet presAssocID="{FBCB7A2A-936B-479A-A60B-81B8142BD1E6}" presName="level2Shape" presStyleLbl="node4" presStyleIdx="2" presStyleCnt="4"/>
      <dgm:spPr/>
      <dgm:t>
        <a:bodyPr/>
        <a:lstStyle/>
        <a:p>
          <a:endParaRPr lang="en-US"/>
        </a:p>
      </dgm:t>
    </dgm:pt>
    <dgm:pt modelId="{A932EE75-E50C-4E95-BBAE-F74EBE7D4DA7}" type="pres">
      <dgm:prSet presAssocID="{FBCB7A2A-936B-479A-A60B-81B8142BD1E6}" presName="hierChild3" presStyleCnt="0"/>
      <dgm:spPr/>
    </dgm:pt>
    <dgm:pt modelId="{041D0D47-233F-4F70-907B-7675ECE97856}" type="pres">
      <dgm:prSet presAssocID="{929D876A-DAAD-46A6-BF4E-02957BE99A80}" presName="Name19" presStyleLbl="parChTrans1D4" presStyleIdx="3" presStyleCnt="4"/>
      <dgm:spPr/>
      <dgm:t>
        <a:bodyPr/>
        <a:lstStyle/>
        <a:p>
          <a:endParaRPr lang="en-US"/>
        </a:p>
      </dgm:t>
    </dgm:pt>
    <dgm:pt modelId="{CDA8B4D5-C0AD-43C4-9575-B0822316951D}" type="pres">
      <dgm:prSet presAssocID="{4E59F93A-792C-4F2F-98B8-5C6EFDA134F4}" presName="Name21" presStyleCnt="0"/>
      <dgm:spPr/>
    </dgm:pt>
    <dgm:pt modelId="{4D07C0FB-C1BC-41A1-815D-05691FEAC8DE}" type="pres">
      <dgm:prSet presAssocID="{4E59F93A-792C-4F2F-98B8-5C6EFDA134F4}" presName="level2Shape" presStyleLbl="node4" presStyleIdx="3" presStyleCnt="4"/>
      <dgm:spPr/>
      <dgm:t>
        <a:bodyPr/>
        <a:lstStyle/>
        <a:p>
          <a:endParaRPr lang="en-US"/>
        </a:p>
      </dgm:t>
    </dgm:pt>
    <dgm:pt modelId="{959CB682-D912-4320-8113-EAA3D71D0DEA}" type="pres">
      <dgm:prSet presAssocID="{4E59F93A-792C-4F2F-98B8-5C6EFDA134F4}" presName="hierChild3" presStyleCnt="0"/>
      <dgm:spPr/>
    </dgm:pt>
    <dgm:pt modelId="{CF636F35-2E3A-4A20-92DF-C2532CDD6B64}" type="pres">
      <dgm:prSet presAssocID="{3A12E15E-C276-4FD0-A2CB-22A19EB084A9}" presName="bgShapesFlow" presStyleCnt="0"/>
      <dgm:spPr/>
    </dgm:pt>
  </dgm:ptLst>
  <dgm:cxnLst>
    <dgm:cxn modelId="{3E7E1B11-FCBC-4901-94C9-309E92FD6EB5}" type="presOf" srcId="{147F487A-46C4-44A9-9737-69FB2FF50459}" destId="{16F8B8D7-151F-4B4B-840B-A0DEBE78F723}" srcOrd="0" destOrd="0" presId="urn:microsoft.com/office/officeart/2005/8/layout/hierarchy6"/>
    <dgm:cxn modelId="{A290537E-BD97-419B-9CCF-402CBFF419DE}" srcId="{2571076F-23E5-4840-9083-57898CBCE025}" destId="{147F487A-46C4-44A9-9737-69FB2FF50459}" srcOrd="1" destOrd="0" parTransId="{FF93EB39-19D3-4A2C-BB68-75B8ECC60E8E}" sibTransId="{806A3827-68AB-49B3-ACF9-F95EC15412F9}"/>
    <dgm:cxn modelId="{CCADEABC-A2A1-4C0E-B815-2A7970369041}" srcId="{2571076F-23E5-4840-9083-57898CBCE025}" destId="{FBCB7A2A-936B-479A-A60B-81B8142BD1E6}" srcOrd="2" destOrd="0" parTransId="{09520FD7-B75E-439D-A631-439C55972AFC}" sibTransId="{1FB7F29B-3BFE-4034-A271-80112F9120B0}"/>
    <dgm:cxn modelId="{F3D56DC3-0D72-4AFC-8B42-84DF16B49EEA}" srcId="{59E7492F-4324-4B61-9A0F-D03DFEC804BF}" destId="{2571076F-23E5-4840-9083-57898CBCE025}" srcOrd="1" destOrd="0" parTransId="{000BF2C1-DEDF-4FC9-93DE-D2F904FACE6B}" sibTransId="{BCDAF5D8-ACB0-46FB-AE8D-2A640CDCD516}"/>
    <dgm:cxn modelId="{94992876-CFE7-467A-AB7F-5D71A3882F98}" srcId="{2571076F-23E5-4840-9083-57898CBCE025}" destId="{68548978-90C2-4663-9528-CAA80612486D}" srcOrd="0" destOrd="0" parTransId="{61895225-B697-4434-B80F-5DBD415CEC40}" sibTransId="{F65F6662-979A-4C48-AB31-A98B740764DC}"/>
    <dgm:cxn modelId="{2D3DB8FD-8893-4C21-A51E-DEFD6ECAAFF4}" type="presOf" srcId="{09520FD7-B75E-439D-A631-439C55972AFC}" destId="{FDD2D8E0-303B-4BBF-8009-FEA9D1838701}" srcOrd="0" destOrd="0" presId="urn:microsoft.com/office/officeart/2005/8/layout/hierarchy6"/>
    <dgm:cxn modelId="{E01ED22C-26EA-4898-8C96-9D8E55E079DA}" type="presOf" srcId="{929D876A-DAAD-46A6-BF4E-02957BE99A80}" destId="{041D0D47-233F-4F70-907B-7675ECE97856}" srcOrd="0" destOrd="0" presId="urn:microsoft.com/office/officeart/2005/8/layout/hierarchy6"/>
    <dgm:cxn modelId="{2033F967-442A-409A-B078-0AE970706B01}" type="presOf" srcId="{3A12E15E-C276-4FD0-A2CB-22A19EB084A9}" destId="{8CCD7358-4CEF-4A5E-88E1-526E5B3B5EFB}" srcOrd="0" destOrd="0" presId="urn:microsoft.com/office/officeart/2005/8/layout/hierarchy6"/>
    <dgm:cxn modelId="{7F20162E-E108-43F6-B38A-ECC5366B799C}" type="presOf" srcId="{2571076F-23E5-4840-9083-57898CBCE025}" destId="{80B4ED84-EE6C-46C2-ACDF-ECF7A6CD8124}" srcOrd="0" destOrd="0" presId="urn:microsoft.com/office/officeart/2005/8/layout/hierarchy6"/>
    <dgm:cxn modelId="{EEFE5FD7-3BAC-400F-B499-DFC1525DA1EB}" srcId="{3A12E15E-C276-4FD0-A2CB-22A19EB084A9}" destId="{6423856B-C431-4ECE-A87E-5C4AAA031722}" srcOrd="0" destOrd="0" parTransId="{D72CBCB8-32CB-47D9-8025-81AAD33E5D97}" sibTransId="{A0B62175-B687-43A9-B7A2-1D693E17B8F3}"/>
    <dgm:cxn modelId="{43C9E8E9-E2D2-4585-A0AB-D2FADAB37D6F}" type="presOf" srcId="{6423856B-C431-4ECE-A87E-5C4AAA031722}" destId="{D941D5C5-FEFE-4B7A-B505-7CAEBD75FEED}" srcOrd="0" destOrd="0" presId="urn:microsoft.com/office/officeart/2005/8/layout/hierarchy6"/>
    <dgm:cxn modelId="{915DDACE-7DD1-4254-8EAD-BB6507AC984A}" type="presOf" srcId="{000BF2C1-DEDF-4FC9-93DE-D2F904FACE6B}" destId="{4A4F1203-39BD-4775-8F0F-39D4D63DF124}" srcOrd="0" destOrd="0" presId="urn:microsoft.com/office/officeart/2005/8/layout/hierarchy6"/>
    <dgm:cxn modelId="{44C0E074-0B98-4789-988F-283A5045FCD6}" type="presOf" srcId="{FBCB7A2A-936B-479A-A60B-81B8142BD1E6}" destId="{F3684FE3-A761-4B46-8781-71101A63DE4B}" srcOrd="0" destOrd="0" presId="urn:microsoft.com/office/officeart/2005/8/layout/hierarchy6"/>
    <dgm:cxn modelId="{9EE7889C-3E26-4A64-B923-412BCBBA30F5}" type="presOf" srcId="{9CD18840-FD9D-4135-B8C0-CDACEBE45B7A}" destId="{FBAC47CD-AFDA-4E84-A664-4200F836BBBF}" srcOrd="0" destOrd="0" presId="urn:microsoft.com/office/officeart/2005/8/layout/hierarchy6"/>
    <dgm:cxn modelId="{7C374AB2-7DC0-4CD4-BB36-52DD0AED4B61}" type="presOf" srcId="{FF93EB39-19D3-4A2C-BB68-75B8ECC60E8E}" destId="{90564F12-3130-43A3-975A-CF55F6D56D68}" srcOrd="0" destOrd="0" presId="urn:microsoft.com/office/officeart/2005/8/layout/hierarchy6"/>
    <dgm:cxn modelId="{E3E9F1DE-1007-4B58-A14A-F07B1560B712}" srcId="{FBCB7A2A-936B-479A-A60B-81B8142BD1E6}" destId="{4E59F93A-792C-4F2F-98B8-5C6EFDA134F4}" srcOrd="0" destOrd="0" parTransId="{929D876A-DAAD-46A6-BF4E-02957BE99A80}" sibTransId="{1A3C5EA0-6113-48A5-89BE-D897488524A7}"/>
    <dgm:cxn modelId="{5B413BE9-5AE3-4B96-9636-2BE51DEAEC7C}" type="presOf" srcId="{B51A257A-ECB6-4A8F-BCBB-5EAB7EC73269}" destId="{4E3ED7C2-A02F-4DF4-BD41-6715A6289778}" srcOrd="0" destOrd="0" presId="urn:microsoft.com/office/officeart/2005/8/layout/hierarchy6"/>
    <dgm:cxn modelId="{5C6DEFD6-FA3C-4AC3-9DF9-D02B2DE1B378}" type="presOf" srcId="{4E59F93A-792C-4F2F-98B8-5C6EFDA134F4}" destId="{4D07C0FB-C1BC-41A1-815D-05691FEAC8DE}" srcOrd="0" destOrd="0" presId="urn:microsoft.com/office/officeart/2005/8/layout/hierarchy6"/>
    <dgm:cxn modelId="{D6B813AD-D96C-4E32-97C3-58D55EBB6C69}" srcId="{59E7492F-4324-4B61-9A0F-D03DFEC804BF}" destId="{B51A257A-ECB6-4A8F-BCBB-5EAB7EC73269}" srcOrd="0" destOrd="0" parTransId="{9CD18840-FD9D-4135-B8C0-CDACEBE45B7A}" sibTransId="{049E7344-9894-43C4-A866-E90DB4E1D892}"/>
    <dgm:cxn modelId="{04B96953-D13A-4EF9-82C8-37A14077CF3C}" srcId="{6423856B-C431-4ECE-A87E-5C4AAA031722}" destId="{59E7492F-4324-4B61-9A0F-D03DFEC804BF}" srcOrd="0" destOrd="0" parTransId="{4D72AE0E-5CD7-4E30-95CD-089C2C70EF03}" sibTransId="{3301E050-FD61-4547-8A10-AE25BC5D228E}"/>
    <dgm:cxn modelId="{822C8C8F-528E-4A53-87A1-9E77487CDEC1}" type="presOf" srcId="{4D72AE0E-5CD7-4E30-95CD-089C2C70EF03}" destId="{7611425B-E429-4B3B-8D5E-14B3A35FF0C9}" srcOrd="0" destOrd="0" presId="urn:microsoft.com/office/officeart/2005/8/layout/hierarchy6"/>
    <dgm:cxn modelId="{7DC41178-917F-42EB-9B0C-E4FA354E7993}" type="presOf" srcId="{59E7492F-4324-4B61-9A0F-D03DFEC804BF}" destId="{9BA00581-21E4-4DFA-B2D5-7283ED708C61}" srcOrd="0" destOrd="0" presId="urn:microsoft.com/office/officeart/2005/8/layout/hierarchy6"/>
    <dgm:cxn modelId="{1857752F-3A1C-4DA9-80FA-96349B91E253}" type="presOf" srcId="{68548978-90C2-4663-9528-CAA80612486D}" destId="{8E77450C-F2F2-4D7B-AAA3-7834D0569D46}" srcOrd="0" destOrd="0" presId="urn:microsoft.com/office/officeart/2005/8/layout/hierarchy6"/>
    <dgm:cxn modelId="{30E620B3-6C02-4262-98E3-DD2EA2E921FE}" type="presOf" srcId="{61895225-B697-4434-B80F-5DBD415CEC40}" destId="{02CF3B26-0B67-408E-8C0F-DC17E6F442F8}" srcOrd="0" destOrd="0" presId="urn:microsoft.com/office/officeart/2005/8/layout/hierarchy6"/>
    <dgm:cxn modelId="{76C21BAC-8591-4B0C-9CFA-9424F8BCB364}" type="presParOf" srcId="{8CCD7358-4CEF-4A5E-88E1-526E5B3B5EFB}" destId="{DBDFB545-F330-429B-9BFD-38E849762227}" srcOrd="0" destOrd="0" presId="urn:microsoft.com/office/officeart/2005/8/layout/hierarchy6"/>
    <dgm:cxn modelId="{05B9C410-660E-4F94-A446-D23E9E2CC13B}" type="presParOf" srcId="{DBDFB545-F330-429B-9BFD-38E849762227}" destId="{4FD18217-DFFB-4E8C-9B0F-EE41A601479C}" srcOrd="0" destOrd="0" presId="urn:microsoft.com/office/officeart/2005/8/layout/hierarchy6"/>
    <dgm:cxn modelId="{B74BFD4A-A172-4BE6-B5EB-61A651FFE06E}" type="presParOf" srcId="{4FD18217-DFFB-4E8C-9B0F-EE41A601479C}" destId="{22FF14F1-EA97-4F0E-9D38-936B5CDE3624}" srcOrd="0" destOrd="0" presId="urn:microsoft.com/office/officeart/2005/8/layout/hierarchy6"/>
    <dgm:cxn modelId="{68FFF637-4AA2-4AF6-AE00-97F0DD80DF48}" type="presParOf" srcId="{22FF14F1-EA97-4F0E-9D38-936B5CDE3624}" destId="{D941D5C5-FEFE-4B7A-B505-7CAEBD75FEED}" srcOrd="0" destOrd="0" presId="urn:microsoft.com/office/officeart/2005/8/layout/hierarchy6"/>
    <dgm:cxn modelId="{2FA28616-7639-4464-901D-443E84929E35}" type="presParOf" srcId="{22FF14F1-EA97-4F0E-9D38-936B5CDE3624}" destId="{3EB444E3-092F-4516-A3B4-96E5100EADDC}" srcOrd="1" destOrd="0" presId="urn:microsoft.com/office/officeart/2005/8/layout/hierarchy6"/>
    <dgm:cxn modelId="{0C8C156D-C518-414F-AAC5-DB742BA47801}" type="presParOf" srcId="{3EB444E3-092F-4516-A3B4-96E5100EADDC}" destId="{7611425B-E429-4B3B-8D5E-14B3A35FF0C9}" srcOrd="0" destOrd="0" presId="urn:microsoft.com/office/officeart/2005/8/layout/hierarchy6"/>
    <dgm:cxn modelId="{9CCFA63E-4649-4A01-BB25-67FC6611616A}" type="presParOf" srcId="{3EB444E3-092F-4516-A3B4-96E5100EADDC}" destId="{94946EE5-509C-4963-8A51-4AAA0C0CAB66}" srcOrd="1" destOrd="0" presId="urn:microsoft.com/office/officeart/2005/8/layout/hierarchy6"/>
    <dgm:cxn modelId="{4D583AFE-7340-4841-9922-34461DE7F9C0}" type="presParOf" srcId="{94946EE5-509C-4963-8A51-4AAA0C0CAB66}" destId="{9BA00581-21E4-4DFA-B2D5-7283ED708C61}" srcOrd="0" destOrd="0" presId="urn:microsoft.com/office/officeart/2005/8/layout/hierarchy6"/>
    <dgm:cxn modelId="{05DF3CD9-21FA-4CA9-A93D-F180A8B457A1}" type="presParOf" srcId="{94946EE5-509C-4963-8A51-4AAA0C0CAB66}" destId="{257E9F72-B234-49F6-ACBC-2649B87B8FB9}" srcOrd="1" destOrd="0" presId="urn:microsoft.com/office/officeart/2005/8/layout/hierarchy6"/>
    <dgm:cxn modelId="{41FD2EF1-6DBD-4713-8C56-8EC74D61682B}" type="presParOf" srcId="{257E9F72-B234-49F6-ACBC-2649B87B8FB9}" destId="{FBAC47CD-AFDA-4E84-A664-4200F836BBBF}" srcOrd="0" destOrd="0" presId="urn:microsoft.com/office/officeart/2005/8/layout/hierarchy6"/>
    <dgm:cxn modelId="{87C99480-EBCF-4099-AA92-F9B1E60A7850}" type="presParOf" srcId="{257E9F72-B234-49F6-ACBC-2649B87B8FB9}" destId="{F57F3AB1-CCC9-4123-8A60-2BF3D48A5ADA}" srcOrd="1" destOrd="0" presId="urn:microsoft.com/office/officeart/2005/8/layout/hierarchy6"/>
    <dgm:cxn modelId="{6FF1EB26-9127-48D9-82B8-AE4170CA419A}" type="presParOf" srcId="{F57F3AB1-CCC9-4123-8A60-2BF3D48A5ADA}" destId="{4E3ED7C2-A02F-4DF4-BD41-6715A6289778}" srcOrd="0" destOrd="0" presId="urn:microsoft.com/office/officeart/2005/8/layout/hierarchy6"/>
    <dgm:cxn modelId="{F55B091B-388E-4968-9B15-958DF4D2DA66}" type="presParOf" srcId="{F57F3AB1-CCC9-4123-8A60-2BF3D48A5ADA}" destId="{81F981FE-DC32-4403-8E38-9D856F1F2FC3}" srcOrd="1" destOrd="0" presId="urn:microsoft.com/office/officeart/2005/8/layout/hierarchy6"/>
    <dgm:cxn modelId="{7E89D16C-EF4F-4A9D-A246-F06309C8FCA1}" type="presParOf" srcId="{257E9F72-B234-49F6-ACBC-2649B87B8FB9}" destId="{4A4F1203-39BD-4775-8F0F-39D4D63DF124}" srcOrd="2" destOrd="0" presId="urn:microsoft.com/office/officeart/2005/8/layout/hierarchy6"/>
    <dgm:cxn modelId="{7C316EF9-ED3A-4EE6-BB64-6B7F22BC1110}" type="presParOf" srcId="{257E9F72-B234-49F6-ACBC-2649B87B8FB9}" destId="{E1133A3E-BFCC-4371-8D03-6106DFBBA54F}" srcOrd="3" destOrd="0" presId="urn:microsoft.com/office/officeart/2005/8/layout/hierarchy6"/>
    <dgm:cxn modelId="{3637497F-A4FF-4AFA-A1CC-D34926DD134A}" type="presParOf" srcId="{E1133A3E-BFCC-4371-8D03-6106DFBBA54F}" destId="{80B4ED84-EE6C-46C2-ACDF-ECF7A6CD8124}" srcOrd="0" destOrd="0" presId="urn:microsoft.com/office/officeart/2005/8/layout/hierarchy6"/>
    <dgm:cxn modelId="{1AD37EB9-0888-4F0F-927D-4DC2E52C2B2E}" type="presParOf" srcId="{E1133A3E-BFCC-4371-8D03-6106DFBBA54F}" destId="{EAA6C28B-3F6B-4836-B8DB-F62D07B068A1}" srcOrd="1" destOrd="0" presId="urn:microsoft.com/office/officeart/2005/8/layout/hierarchy6"/>
    <dgm:cxn modelId="{5D15BE0A-42A3-4236-976B-261CF27FDF46}" type="presParOf" srcId="{EAA6C28B-3F6B-4836-B8DB-F62D07B068A1}" destId="{02CF3B26-0B67-408E-8C0F-DC17E6F442F8}" srcOrd="0" destOrd="0" presId="urn:microsoft.com/office/officeart/2005/8/layout/hierarchy6"/>
    <dgm:cxn modelId="{771C86EA-FFED-4464-9894-B20CEB971642}" type="presParOf" srcId="{EAA6C28B-3F6B-4836-B8DB-F62D07B068A1}" destId="{2D748E32-1EDE-4CF2-8B2E-C2211EF0E9BA}" srcOrd="1" destOrd="0" presId="urn:microsoft.com/office/officeart/2005/8/layout/hierarchy6"/>
    <dgm:cxn modelId="{006891E1-68C4-4EF2-8A78-1C3080824BDD}" type="presParOf" srcId="{2D748E32-1EDE-4CF2-8B2E-C2211EF0E9BA}" destId="{8E77450C-F2F2-4D7B-AAA3-7834D0569D46}" srcOrd="0" destOrd="0" presId="urn:microsoft.com/office/officeart/2005/8/layout/hierarchy6"/>
    <dgm:cxn modelId="{DF61A335-F01B-42DC-825B-8C89310AEEA0}" type="presParOf" srcId="{2D748E32-1EDE-4CF2-8B2E-C2211EF0E9BA}" destId="{6C4D3CDB-5CF6-437A-922A-227290A748AB}" srcOrd="1" destOrd="0" presId="urn:microsoft.com/office/officeart/2005/8/layout/hierarchy6"/>
    <dgm:cxn modelId="{B0569867-6843-4D60-91F4-33A04CAC2749}" type="presParOf" srcId="{EAA6C28B-3F6B-4836-B8DB-F62D07B068A1}" destId="{90564F12-3130-43A3-975A-CF55F6D56D68}" srcOrd="2" destOrd="0" presId="urn:microsoft.com/office/officeart/2005/8/layout/hierarchy6"/>
    <dgm:cxn modelId="{9E17C740-FC42-4C51-AC0E-86130A5163BB}" type="presParOf" srcId="{EAA6C28B-3F6B-4836-B8DB-F62D07B068A1}" destId="{D50A43CD-79CA-492E-8CF7-E5A76F97A9CB}" srcOrd="3" destOrd="0" presId="urn:microsoft.com/office/officeart/2005/8/layout/hierarchy6"/>
    <dgm:cxn modelId="{EC866DBD-D588-402A-9477-25612695F786}" type="presParOf" srcId="{D50A43CD-79CA-492E-8CF7-E5A76F97A9CB}" destId="{16F8B8D7-151F-4B4B-840B-A0DEBE78F723}" srcOrd="0" destOrd="0" presId="urn:microsoft.com/office/officeart/2005/8/layout/hierarchy6"/>
    <dgm:cxn modelId="{4A5931DF-CFF7-449B-9A19-358547D941F8}" type="presParOf" srcId="{D50A43CD-79CA-492E-8CF7-E5A76F97A9CB}" destId="{A9456762-C076-4A1A-9F4A-2CC99BDEA383}" srcOrd="1" destOrd="0" presId="urn:microsoft.com/office/officeart/2005/8/layout/hierarchy6"/>
    <dgm:cxn modelId="{3A46B851-6932-43D7-B724-4BB621E889AB}" type="presParOf" srcId="{EAA6C28B-3F6B-4836-B8DB-F62D07B068A1}" destId="{FDD2D8E0-303B-4BBF-8009-FEA9D1838701}" srcOrd="4" destOrd="0" presId="urn:microsoft.com/office/officeart/2005/8/layout/hierarchy6"/>
    <dgm:cxn modelId="{F7F770D1-0E22-4B99-A161-822A64D9D5EC}" type="presParOf" srcId="{EAA6C28B-3F6B-4836-B8DB-F62D07B068A1}" destId="{6E9E0A16-5BC6-48E8-A227-A5627C896603}" srcOrd="5" destOrd="0" presId="urn:microsoft.com/office/officeart/2005/8/layout/hierarchy6"/>
    <dgm:cxn modelId="{2FBF2C2B-F025-4E54-B19F-9545142066BD}" type="presParOf" srcId="{6E9E0A16-5BC6-48E8-A227-A5627C896603}" destId="{F3684FE3-A761-4B46-8781-71101A63DE4B}" srcOrd="0" destOrd="0" presId="urn:microsoft.com/office/officeart/2005/8/layout/hierarchy6"/>
    <dgm:cxn modelId="{AA581E05-FA2C-47AD-8E27-BB35D2E62BC7}" type="presParOf" srcId="{6E9E0A16-5BC6-48E8-A227-A5627C896603}" destId="{A932EE75-E50C-4E95-BBAE-F74EBE7D4DA7}" srcOrd="1" destOrd="0" presId="urn:microsoft.com/office/officeart/2005/8/layout/hierarchy6"/>
    <dgm:cxn modelId="{B319A362-198E-475B-A753-30B4493FCD23}" type="presParOf" srcId="{A932EE75-E50C-4E95-BBAE-F74EBE7D4DA7}" destId="{041D0D47-233F-4F70-907B-7675ECE97856}" srcOrd="0" destOrd="0" presId="urn:microsoft.com/office/officeart/2005/8/layout/hierarchy6"/>
    <dgm:cxn modelId="{DAC4C3A6-34D1-4DD2-BA8A-18790EB5DC2A}" type="presParOf" srcId="{A932EE75-E50C-4E95-BBAE-F74EBE7D4DA7}" destId="{CDA8B4D5-C0AD-43C4-9575-B0822316951D}" srcOrd="1" destOrd="0" presId="urn:microsoft.com/office/officeart/2005/8/layout/hierarchy6"/>
    <dgm:cxn modelId="{4A3AE9F9-413E-481A-8E00-C365553CB82D}" type="presParOf" srcId="{CDA8B4D5-C0AD-43C4-9575-B0822316951D}" destId="{4D07C0FB-C1BC-41A1-815D-05691FEAC8DE}" srcOrd="0" destOrd="0" presId="urn:microsoft.com/office/officeart/2005/8/layout/hierarchy6"/>
    <dgm:cxn modelId="{E892E44B-585C-415C-AD8A-C504D47BBC6A}" type="presParOf" srcId="{CDA8B4D5-C0AD-43C4-9575-B0822316951D}" destId="{959CB682-D912-4320-8113-EAA3D71D0DEA}" srcOrd="1" destOrd="0" presId="urn:microsoft.com/office/officeart/2005/8/layout/hierarchy6"/>
    <dgm:cxn modelId="{5DED2EC8-378A-4007-998E-391519EE3017}" type="presParOf" srcId="{8CCD7358-4CEF-4A5E-88E1-526E5B3B5EFB}" destId="{CF636F35-2E3A-4A20-92DF-C2532CDD6B6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88CE4-367D-47D9-92A4-30B75F17706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AF1D2314-45C6-4C65-89B7-677DFFF05F2D}">
      <dgm:prSet/>
      <dgm:spPr/>
      <dgm:t>
        <a:bodyPr/>
        <a:lstStyle/>
        <a:p>
          <a:pPr rtl="0"/>
          <a:r>
            <a:rPr lang="en-US" smtClean="0"/>
            <a:t>UL staff participate and support IEC and ISO standards activities</a:t>
          </a:r>
          <a:endParaRPr lang="en-US"/>
        </a:p>
      </dgm:t>
    </dgm:pt>
    <dgm:pt modelId="{04EE8910-7C7C-4F1A-AF01-C3FCF45BAD0F}" type="parTrans" cxnId="{C9F7B262-A017-48D6-BD60-11D920991B6D}">
      <dgm:prSet/>
      <dgm:spPr/>
      <dgm:t>
        <a:bodyPr/>
        <a:lstStyle/>
        <a:p>
          <a:endParaRPr lang="en-US"/>
        </a:p>
      </dgm:t>
    </dgm:pt>
    <dgm:pt modelId="{E4786F4B-73D2-4017-A703-EE1773C59D56}" type="sibTrans" cxnId="{C9F7B262-A017-48D6-BD60-11D920991B6D}">
      <dgm:prSet/>
      <dgm:spPr/>
      <dgm:t>
        <a:bodyPr/>
        <a:lstStyle/>
        <a:p>
          <a:endParaRPr lang="en-US"/>
        </a:p>
      </dgm:t>
    </dgm:pt>
    <dgm:pt modelId="{4E53FF25-BC2A-4DF7-83A7-5167F3EBFB82}">
      <dgm:prSet/>
      <dgm:spPr/>
      <dgm:t>
        <a:bodyPr/>
        <a:lstStyle/>
        <a:p>
          <a:pPr rtl="0"/>
          <a:r>
            <a:rPr lang="en-US" dirty="0" smtClean="0"/>
            <a:t>UL has published a number of bi-national standards with Canada</a:t>
          </a:r>
          <a:endParaRPr lang="en-US" dirty="0"/>
        </a:p>
      </dgm:t>
    </dgm:pt>
    <dgm:pt modelId="{1BD0D227-ED75-4741-A98D-5696B7C09C61}" type="parTrans" cxnId="{B174EDCC-4124-45BA-92CF-84A5EA28BF9A}">
      <dgm:prSet/>
      <dgm:spPr/>
      <dgm:t>
        <a:bodyPr/>
        <a:lstStyle/>
        <a:p>
          <a:endParaRPr lang="en-US"/>
        </a:p>
      </dgm:t>
    </dgm:pt>
    <dgm:pt modelId="{C2B3FCD2-9E5A-478E-BAEA-4F86D5AD3DD4}" type="sibTrans" cxnId="{B174EDCC-4124-45BA-92CF-84A5EA28BF9A}">
      <dgm:prSet/>
      <dgm:spPr/>
      <dgm:t>
        <a:bodyPr/>
        <a:lstStyle/>
        <a:p>
          <a:endParaRPr lang="en-US"/>
        </a:p>
      </dgm:t>
    </dgm:pt>
    <dgm:pt modelId="{8B527D0E-A14C-4397-8FA3-389B165D1010}">
      <dgm:prSet/>
      <dgm:spPr/>
      <dgm:t>
        <a:bodyPr/>
        <a:lstStyle/>
        <a:p>
          <a:pPr rtl="0"/>
          <a:r>
            <a:rPr lang="en-US" smtClean="0"/>
            <a:t>UL participates in key IEC forums, including IEC SMT, IECEx, IECEE CTL, IEC ACOS</a:t>
          </a:r>
          <a:endParaRPr lang="en-US"/>
        </a:p>
      </dgm:t>
    </dgm:pt>
    <dgm:pt modelId="{84474C06-244D-4808-89EC-2871E6A9E953}" type="parTrans" cxnId="{96B81AAA-2BD8-4F9B-999B-B64EE812E563}">
      <dgm:prSet/>
      <dgm:spPr/>
      <dgm:t>
        <a:bodyPr/>
        <a:lstStyle/>
        <a:p>
          <a:endParaRPr lang="en-US"/>
        </a:p>
      </dgm:t>
    </dgm:pt>
    <dgm:pt modelId="{9137157C-3F5C-4AF4-B1DB-3CB02D93DEF4}" type="sibTrans" cxnId="{96B81AAA-2BD8-4F9B-999B-B64EE812E563}">
      <dgm:prSet/>
      <dgm:spPr/>
      <dgm:t>
        <a:bodyPr/>
        <a:lstStyle/>
        <a:p>
          <a:endParaRPr lang="en-US"/>
        </a:p>
      </dgm:t>
    </dgm:pt>
    <dgm:pt modelId="{93CF3AE2-3147-4F6C-8F98-779932332AEC}" type="pres">
      <dgm:prSet presAssocID="{AE588CE4-367D-47D9-92A4-30B75F17706D}" presName="Name0" presStyleCnt="0">
        <dgm:presLayoutVars>
          <dgm:dir/>
          <dgm:resizeHandles val="exact"/>
        </dgm:presLayoutVars>
      </dgm:prSet>
      <dgm:spPr/>
      <dgm:t>
        <a:bodyPr/>
        <a:lstStyle/>
        <a:p>
          <a:endParaRPr lang="en-US"/>
        </a:p>
      </dgm:t>
    </dgm:pt>
    <dgm:pt modelId="{A9DAB83C-94E2-46F9-8521-2A7A57DB599C}" type="pres">
      <dgm:prSet presAssocID="{AE588CE4-367D-47D9-92A4-30B75F17706D}" presName="bkgdShp" presStyleLbl="alignAccFollowNode1" presStyleIdx="0" presStyleCnt="1"/>
      <dgm:spPr/>
    </dgm:pt>
    <dgm:pt modelId="{38CFB4A8-DE80-4322-B613-AFC99FD19FA7}" type="pres">
      <dgm:prSet presAssocID="{AE588CE4-367D-47D9-92A4-30B75F17706D}" presName="linComp" presStyleCnt="0"/>
      <dgm:spPr/>
    </dgm:pt>
    <dgm:pt modelId="{896ABBAE-4FB3-455C-8923-A660DF8BAD80}" type="pres">
      <dgm:prSet presAssocID="{AF1D2314-45C6-4C65-89B7-677DFFF05F2D}" presName="compNode" presStyleCnt="0"/>
      <dgm:spPr/>
    </dgm:pt>
    <dgm:pt modelId="{C53959FF-A5DE-48A7-828E-0FCB2F8FBA7A}" type="pres">
      <dgm:prSet presAssocID="{AF1D2314-45C6-4C65-89B7-677DFFF05F2D}" presName="node" presStyleLbl="node1" presStyleIdx="0" presStyleCnt="3">
        <dgm:presLayoutVars>
          <dgm:bulletEnabled val="1"/>
        </dgm:presLayoutVars>
      </dgm:prSet>
      <dgm:spPr/>
      <dgm:t>
        <a:bodyPr/>
        <a:lstStyle/>
        <a:p>
          <a:endParaRPr lang="en-US"/>
        </a:p>
      </dgm:t>
    </dgm:pt>
    <dgm:pt modelId="{02EFF1BA-0665-436C-B825-D5D7E796E060}" type="pres">
      <dgm:prSet presAssocID="{AF1D2314-45C6-4C65-89B7-677DFFF05F2D}" presName="invisiNode" presStyleLbl="node1" presStyleIdx="0" presStyleCnt="3"/>
      <dgm:spPr/>
    </dgm:pt>
    <dgm:pt modelId="{B76F4FBD-4A09-4922-9F60-320B73D9EB3C}" type="pres">
      <dgm:prSet presAssocID="{AF1D2314-45C6-4C65-89B7-677DFFF05F2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9891F798-D091-4DC5-AB8D-13BD146FD11B}" type="pres">
      <dgm:prSet presAssocID="{E4786F4B-73D2-4017-A703-EE1773C59D56}" presName="sibTrans" presStyleLbl="sibTrans2D1" presStyleIdx="0" presStyleCnt="0"/>
      <dgm:spPr/>
      <dgm:t>
        <a:bodyPr/>
        <a:lstStyle/>
        <a:p>
          <a:endParaRPr lang="en-US"/>
        </a:p>
      </dgm:t>
    </dgm:pt>
    <dgm:pt modelId="{82312612-628E-4204-914A-581560F62384}" type="pres">
      <dgm:prSet presAssocID="{4E53FF25-BC2A-4DF7-83A7-5167F3EBFB82}" presName="compNode" presStyleCnt="0"/>
      <dgm:spPr/>
    </dgm:pt>
    <dgm:pt modelId="{BC55D586-625D-4A4F-95D6-20CC3632B8EC}" type="pres">
      <dgm:prSet presAssocID="{4E53FF25-BC2A-4DF7-83A7-5167F3EBFB82}" presName="node" presStyleLbl="node1" presStyleIdx="1" presStyleCnt="3">
        <dgm:presLayoutVars>
          <dgm:bulletEnabled val="1"/>
        </dgm:presLayoutVars>
      </dgm:prSet>
      <dgm:spPr/>
      <dgm:t>
        <a:bodyPr/>
        <a:lstStyle/>
        <a:p>
          <a:endParaRPr lang="en-US"/>
        </a:p>
      </dgm:t>
    </dgm:pt>
    <dgm:pt modelId="{8303AE00-E248-4E23-8F2F-05BC890899D2}" type="pres">
      <dgm:prSet presAssocID="{4E53FF25-BC2A-4DF7-83A7-5167F3EBFB82}" presName="invisiNode" presStyleLbl="node1" presStyleIdx="1" presStyleCnt="3"/>
      <dgm:spPr/>
    </dgm:pt>
    <dgm:pt modelId="{7A921D30-E44E-4D1E-904F-E73E43AB69C4}" type="pres">
      <dgm:prSet presAssocID="{4E53FF25-BC2A-4DF7-83A7-5167F3EBFB8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50957FE7-3EB1-4338-9851-B145FDFB1545}" type="pres">
      <dgm:prSet presAssocID="{C2B3FCD2-9E5A-478E-BAEA-4F86D5AD3DD4}" presName="sibTrans" presStyleLbl="sibTrans2D1" presStyleIdx="0" presStyleCnt="0"/>
      <dgm:spPr/>
      <dgm:t>
        <a:bodyPr/>
        <a:lstStyle/>
        <a:p>
          <a:endParaRPr lang="en-US"/>
        </a:p>
      </dgm:t>
    </dgm:pt>
    <dgm:pt modelId="{1D36A992-7646-4F37-B48F-15D3C723376D}" type="pres">
      <dgm:prSet presAssocID="{8B527D0E-A14C-4397-8FA3-389B165D1010}" presName="compNode" presStyleCnt="0"/>
      <dgm:spPr/>
    </dgm:pt>
    <dgm:pt modelId="{30A546BD-0356-4F53-8620-6C14D3F2CFAC}" type="pres">
      <dgm:prSet presAssocID="{8B527D0E-A14C-4397-8FA3-389B165D1010}" presName="node" presStyleLbl="node1" presStyleIdx="2" presStyleCnt="3">
        <dgm:presLayoutVars>
          <dgm:bulletEnabled val="1"/>
        </dgm:presLayoutVars>
      </dgm:prSet>
      <dgm:spPr/>
      <dgm:t>
        <a:bodyPr/>
        <a:lstStyle/>
        <a:p>
          <a:endParaRPr lang="en-US"/>
        </a:p>
      </dgm:t>
    </dgm:pt>
    <dgm:pt modelId="{5E6FBDCE-FF67-4DF8-AA30-341FBCBCD8EF}" type="pres">
      <dgm:prSet presAssocID="{8B527D0E-A14C-4397-8FA3-389B165D1010}" presName="invisiNode" presStyleLbl="node1" presStyleIdx="2" presStyleCnt="3"/>
      <dgm:spPr/>
    </dgm:pt>
    <dgm:pt modelId="{14C8B6C1-BDAA-49D2-B492-396BD164BFAF}" type="pres">
      <dgm:prSet presAssocID="{8B527D0E-A14C-4397-8FA3-389B165D1010}"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Lst>
  <dgm:cxnLst>
    <dgm:cxn modelId="{BD96F63F-D418-4777-A94E-0810EA27C48D}" type="presOf" srcId="{8B527D0E-A14C-4397-8FA3-389B165D1010}" destId="{30A546BD-0356-4F53-8620-6C14D3F2CFAC}" srcOrd="0" destOrd="0" presId="urn:microsoft.com/office/officeart/2005/8/layout/pList2"/>
    <dgm:cxn modelId="{CC28F841-8177-4A79-93F2-6AB36D5CEF39}" type="presOf" srcId="{AF1D2314-45C6-4C65-89B7-677DFFF05F2D}" destId="{C53959FF-A5DE-48A7-828E-0FCB2F8FBA7A}" srcOrd="0" destOrd="0" presId="urn:microsoft.com/office/officeart/2005/8/layout/pList2"/>
    <dgm:cxn modelId="{B174EDCC-4124-45BA-92CF-84A5EA28BF9A}" srcId="{AE588CE4-367D-47D9-92A4-30B75F17706D}" destId="{4E53FF25-BC2A-4DF7-83A7-5167F3EBFB82}" srcOrd="1" destOrd="0" parTransId="{1BD0D227-ED75-4741-A98D-5696B7C09C61}" sibTransId="{C2B3FCD2-9E5A-478E-BAEA-4F86D5AD3DD4}"/>
    <dgm:cxn modelId="{ED8F52BD-93F1-47AD-81C4-FF838A9FC16E}" type="presOf" srcId="{AE588CE4-367D-47D9-92A4-30B75F17706D}" destId="{93CF3AE2-3147-4F6C-8F98-779932332AEC}" srcOrd="0" destOrd="0" presId="urn:microsoft.com/office/officeart/2005/8/layout/pList2"/>
    <dgm:cxn modelId="{C9F7B262-A017-48D6-BD60-11D920991B6D}" srcId="{AE588CE4-367D-47D9-92A4-30B75F17706D}" destId="{AF1D2314-45C6-4C65-89B7-677DFFF05F2D}" srcOrd="0" destOrd="0" parTransId="{04EE8910-7C7C-4F1A-AF01-C3FCF45BAD0F}" sibTransId="{E4786F4B-73D2-4017-A703-EE1773C59D56}"/>
    <dgm:cxn modelId="{A5D157E6-0170-4251-9A8E-85DAC5519619}" type="presOf" srcId="{4E53FF25-BC2A-4DF7-83A7-5167F3EBFB82}" destId="{BC55D586-625D-4A4F-95D6-20CC3632B8EC}" srcOrd="0" destOrd="0" presId="urn:microsoft.com/office/officeart/2005/8/layout/pList2"/>
    <dgm:cxn modelId="{C325D624-2771-46AF-8D2A-7DE6CA382D53}" type="presOf" srcId="{C2B3FCD2-9E5A-478E-BAEA-4F86D5AD3DD4}" destId="{50957FE7-3EB1-4338-9851-B145FDFB1545}" srcOrd="0" destOrd="0" presId="urn:microsoft.com/office/officeart/2005/8/layout/pList2"/>
    <dgm:cxn modelId="{96B81AAA-2BD8-4F9B-999B-B64EE812E563}" srcId="{AE588CE4-367D-47D9-92A4-30B75F17706D}" destId="{8B527D0E-A14C-4397-8FA3-389B165D1010}" srcOrd="2" destOrd="0" parTransId="{84474C06-244D-4808-89EC-2871E6A9E953}" sibTransId="{9137157C-3F5C-4AF4-B1DB-3CB02D93DEF4}"/>
    <dgm:cxn modelId="{B560B519-DB23-4336-9F93-40A19D5B9236}" type="presOf" srcId="{E4786F4B-73D2-4017-A703-EE1773C59D56}" destId="{9891F798-D091-4DC5-AB8D-13BD146FD11B}" srcOrd="0" destOrd="0" presId="urn:microsoft.com/office/officeart/2005/8/layout/pList2"/>
    <dgm:cxn modelId="{3E120CF1-6AAD-4BDE-9F9E-D2DE79684C8D}" type="presParOf" srcId="{93CF3AE2-3147-4F6C-8F98-779932332AEC}" destId="{A9DAB83C-94E2-46F9-8521-2A7A57DB599C}" srcOrd="0" destOrd="0" presId="urn:microsoft.com/office/officeart/2005/8/layout/pList2"/>
    <dgm:cxn modelId="{6FBF5257-3156-4AF4-809E-6FF3A47104ED}" type="presParOf" srcId="{93CF3AE2-3147-4F6C-8F98-779932332AEC}" destId="{38CFB4A8-DE80-4322-B613-AFC99FD19FA7}" srcOrd="1" destOrd="0" presId="urn:microsoft.com/office/officeart/2005/8/layout/pList2"/>
    <dgm:cxn modelId="{E8C17081-1C90-48D5-A07B-D4A467D2B900}" type="presParOf" srcId="{38CFB4A8-DE80-4322-B613-AFC99FD19FA7}" destId="{896ABBAE-4FB3-455C-8923-A660DF8BAD80}" srcOrd="0" destOrd="0" presId="urn:microsoft.com/office/officeart/2005/8/layout/pList2"/>
    <dgm:cxn modelId="{D54AFB8C-C031-4634-A39E-FBC0F1061ED0}" type="presParOf" srcId="{896ABBAE-4FB3-455C-8923-A660DF8BAD80}" destId="{C53959FF-A5DE-48A7-828E-0FCB2F8FBA7A}" srcOrd="0" destOrd="0" presId="urn:microsoft.com/office/officeart/2005/8/layout/pList2"/>
    <dgm:cxn modelId="{07E92513-6EAC-4B92-B6AC-341953F97569}" type="presParOf" srcId="{896ABBAE-4FB3-455C-8923-A660DF8BAD80}" destId="{02EFF1BA-0665-436C-B825-D5D7E796E060}" srcOrd="1" destOrd="0" presId="urn:microsoft.com/office/officeart/2005/8/layout/pList2"/>
    <dgm:cxn modelId="{2FAC59AD-270B-4E19-B7A1-2309B47A3B43}" type="presParOf" srcId="{896ABBAE-4FB3-455C-8923-A660DF8BAD80}" destId="{B76F4FBD-4A09-4922-9F60-320B73D9EB3C}" srcOrd="2" destOrd="0" presId="urn:microsoft.com/office/officeart/2005/8/layout/pList2"/>
    <dgm:cxn modelId="{950A43D7-A100-4F40-BC45-101754ADBE99}" type="presParOf" srcId="{38CFB4A8-DE80-4322-B613-AFC99FD19FA7}" destId="{9891F798-D091-4DC5-AB8D-13BD146FD11B}" srcOrd="1" destOrd="0" presId="urn:microsoft.com/office/officeart/2005/8/layout/pList2"/>
    <dgm:cxn modelId="{1C3BE2E3-F74E-4E35-BC9F-DDBE2C1113FD}" type="presParOf" srcId="{38CFB4A8-DE80-4322-B613-AFC99FD19FA7}" destId="{82312612-628E-4204-914A-581560F62384}" srcOrd="2" destOrd="0" presId="urn:microsoft.com/office/officeart/2005/8/layout/pList2"/>
    <dgm:cxn modelId="{EBDB643C-4848-44FE-8FD5-D2BEDE5D491D}" type="presParOf" srcId="{82312612-628E-4204-914A-581560F62384}" destId="{BC55D586-625D-4A4F-95D6-20CC3632B8EC}" srcOrd="0" destOrd="0" presId="urn:microsoft.com/office/officeart/2005/8/layout/pList2"/>
    <dgm:cxn modelId="{A4572451-A171-43D5-BE6B-E0102E249EC9}" type="presParOf" srcId="{82312612-628E-4204-914A-581560F62384}" destId="{8303AE00-E248-4E23-8F2F-05BC890899D2}" srcOrd="1" destOrd="0" presId="urn:microsoft.com/office/officeart/2005/8/layout/pList2"/>
    <dgm:cxn modelId="{1A948D5B-F877-4FA6-9887-49DF5AAE11C2}" type="presParOf" srcId="{82312612-628E-4204-914A-581560F62384}" destId="{7A921D30-E44E-4D1E-904F-E73E43AB69C4}" srcOrd="2" destOrd="0" presId="urn:microsoft.com/office/officeart/2005/8/layout/pList2"/>
    <dgm:cxn modelId="{74747017-B55B-4C5B-9EBE-DFBF6E88483A}" type="presParOf" srcId="{38CFB4A8-DE80-4322-B613-AFC99FD19FA7}" destId="{50957FE7-3EB1-4338-9851-B145FDFB1545}" srcOrd="3" destOrd="0" presId="urn:microsoft.com/office/officeart/2005/8/layout/pList2"/>
    <dgm:cxn modelId="{79DE412A-FC14-4E7D-8B10-4EB2141D9FE1}" type="presParOf" srcId="{38CFB4A8-DE80-4322-B613-AFC99FD19FA7}" destId="{1D36A992-7646-4F37-B48F-15D3C723376D}" srcOrd="4" destOrd="0" presId="urn:microsoft.com/office/officeart/2005/8/layout/pList2"/>
    <dgm:cxn modelId="{7315108C-067F-4A24-B15B-57CF25D459F2}" type="presParOf" srcId="{1D36A992-7646-4F37-B48F-15D3C723376D}" destId="{30A546BD-0356-4F53-8620-6C14D3F2CFAC}" srcOrd="0" destOrd="0" presId="urn:microsoft.com/office/officeart/2005/8/layout/pList2"/>
    <dgm:cxn modelId="{B8D9E0EB-3C41-499B-84B5-B5303F613102}" type="presParOf" srcId="{1D36A992-7646-4F37-B48F-15D3C723376D}" destId="{5E6FBDCE-FF67-4DF8-AA30-341FBCBCD8EF}" srcOrd="1" destOrd="0" presId="urn:microsoft.com/office/officeart/2005/8/layout/pList2"/>
    <dgm:cxn modelId="{948D7EDA-86B1-4606-B29D-EE142F56377E}" type="presParOf" srcId="{1D36A992-7646-4F37-B48F-15D3C723376D}" destId="{14C8B6C1-BDAA-49D2-B492-396BD164BFA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1819C-C575-4E63-BB4B-538A7EDFB9E4}">
      <dsp:nvSpPr>
        <dsp:cNvPr id="0" name=""/>
        <dsp:cNvSpPr/>
      </dsp:nvSpPr>
      <dsp:spPr>
        <a:xfrm rot="10800000">
          <a:off x="1870475" y="1167"/>
          <a:ext cx="5472684" cy="1968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t>National Technology Transfer Advancement Act (NTTAA) encourages reliance on private sector conformity assessment activities including  accreditation to reduce duplication and complexity.</a:t>
          </a:r>
          <a:endParaRPr lang="en-US" sz="2000" kern="1200" dirty="0"/>
        </a:p>
      </dsp:txBody>
      <dsp:txXfrm rot="10800000">
        <a:off x="2362493" y="1167"/>
        <a:ext cx="4980666" cy="1968071"/>
      </dsp:txXfrm>
    </dsp:sp>
    <dsp:sp modelId="{68E7D74C-91BF-4B9F-BA53-A3C0605AC856}">
      <dsp:nvSpPr>
        <dsp:cNvPr id="0" name=""/>
        <dsp:cNvSpPr/>
      </dsp:nvSpPr>
      <dsp:spPr>
        <a:xfrm>
          <a:off x="886440" y="1167"/>
          <a:ext cx="1968071" cy="196807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5FD28-3474-4EE4-856F-9A6B39AEF4AE}">
      <dsp:nvSpPr>
        <dsp:cNvPr id="0" name=""/>
        <dsp:cNvSpPr/>
      </dsp:nvSpPr>
      <dsp:spPr>
        <a:xfrm rot="10800000">
          <a:off x="1870475" y="2556723"/>
          <a:ext cx="5472684" cy="19680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t>OMB Circular A-119, “Federal Participation in the Development and  Use of Voluntary Consensus Standards in Conformity Assessment Activities”  implements NTTAA requirements.</a:t>
          </a:r>
          <a:endParaRPr lang="en-US" sz="2000" kern="1200" dirty="0"/>
        </a:p>
      </dsp:txBody>
      <dsp:txXfrm rot="10800000">
        <a:off x="2362493" y="2556723"/>
        <a:ext cx="4980666" cy="1968071"/>
      </dsp:txXfrm>
    </dsp:sp>
    <dsp:sp modelId="{45D5D2D7-F51B-4DD7-A899-03771AAF6018}">
      <dsp:nvSpPr>
        <dsp:cNvPr id="0" name=""/>
        <dsp:cNvSpPr/>
      </dsp:nvSpPr>
      <dsp:spPr>
        <a:xfrm>
          <a:off x="886440" y="2556723"/>
          <a:ext cx="1968071" cy="196807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68676-7888-4727-B499-80B9092392CE}">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F49B4-8586-478B-990A-342A98A06ED2}">
      <dsp:nvSpPr>
        <dsp:cNvPr id="0" name=""/>
        <dsp:cNvSpPr/>
      </dsp:nvSpPr>
      <dsp:spPr>
        <a:xfrm>
          <a:off x="511409" y="347956"/>
          <a:ext cx="765570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Directs Federal Agencies to use consensus  standards developed by consensus standards bodies.</a:t>
          </a:r>
          <a:endParaRPr lang="en-US" sz="1500" kern="1200"/>
        </a:p>
      </dsp:txBody>
      <dsp:txXfrm>
        <a:off x="511409" y="347956"/>
        <a:ext cx="7655707" cy="696274"/>
      </dsp:txXfrm>
    </dsp:sp>
    <dsp:sp modelId="{1862D82B-E401-4ED6-82EC-24FC0F482015}">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7D4A1-CAEA-4348-AE9B-0AF4FAE828CA}">
      <dsp:nvSpPr>
        <dsp:cNvPr id="0" name=""/>
        <dsp:cNvSpPr/>
      </dsp:nvSpPr>
      <dsp:spPr>
        <a:xfrm>
          <a:off x="910599" y="1392548"/>
          <a:ext cx="725651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Encourages participation in voluntary consensus standards bodies when compatible with missions, authorities, etc.</a:t>
          </a:r>
          <a:endParaRPr lang="en-US" sz="1500" kern="1200"/>
        </a:p>
      </dsp:txBody>
      <dsp:txXfrm>
        <a:off x="910599" y="1392548"/>
        <a:ext cx="7256517" cy="696274"/>
      </dsp:txXfrm>
    </dsp:sp>
    <dsp:sp modelId="{F911D17B-6BF2-45AC-863F-32A9BE819757}">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41745-3A4C-434B-A8F2-CFEA70613534}">
      <dsp:nvSpPr>
        <dsp:cNvPr id="0" name=""/>
        <dsp:cNvSpPr/>
      </dsp:nvSpPr>
      <dsp:spPr>
        <a:xfrm>
          <a:off x="910599" y="2437140"/>
          <a:ext cx="725651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Directs the National Institute of Science and Technology (NIST) to coordinate federal standards and conformity assessment activities with those of the private sector.</a:t>
          </a:r>
          <a:endParaRPr lang="en-US" sz="1500" kern="1200"/>
        </a:p>
      </dsp:txBody>
      <dsp:txXfrm>
        <a:off x="910599" y="2437140"/>
        <a:ext cx="7256517" cy="696274"/>
      </dsp:txXfrm>
    </dsp:sp>
    <dsp:sp modelId="{AD10A237-B4B6-416E-AB4B-47C80B933F3F}">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2EC24-4F0C-4AD3-AAF5-907C7CE2D38C}">
      <dsp:nvSpPr>
        <dsp:cNvPr id="0" name=""/>
        <dsp:cNvSpPr/>
      </dsp:nvSpPr>
      <dsp:spPr>
        <a:xfrm>
          <a:off x="511409" y="3481732"/>
          <a:ext cx="765570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38100" rIns="38100" bIns="38100" numCol="1" spcCol="1270" anchor="ctr" anchorCtr="0">
          <a:noAutofit/>
        </a:bodyPr>
        <a:lstStyle/>
        <a:p>
          <a:pPr lvl="0" algn="l" defTabSz="666750" rtl="0">
            <a:lnSpc>
              <a:spcPct val="90000"/>
            </a:lnSpc>
            <a:spcBef>
              <a:spcPct val="0"/>
            </a:spcBef>
            <a:spcAft>
              <a:spcPct val="35000"/>
            </a:spcAft>
          </a:pPr>
          <a:r>
            <a:rPr lang="en-US" sz="1500" kern="1200" smtClean="0"/>
            <a:t>The NTTAA brought civilian agencies into the practice of using private sector standards in place of government unique standards.</a:t>
          </a:r>
          <a:endParaRPr lang="en-US" sz="1500" kern="1200"/>
        </a:p>
      </dsp:txBody>
      <dsp:txXfrm>
        <a:off x="511409" y="3481732"/>
        <a:ext cx="7655707" cy="696274"/>
      </dsp:txXfrm>
    </dsp:sp>
    <dsp:sp modelId="{D7610C12-9701-44DE-9483-08384946648E}">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46916-29BD-4703-AF09-BBE39AB7BD39}">
      <dsp:nvSpPr>
        <dsp:cNvPr id="0" name=""/>
        <dsp:cNvSpPr/>
      </dsp:nvSpPr>
      <dsp:spPr>
        <a:xfrm rot="16200000">
          <a:off x="580" y="307191"/>
          <a:ext cx="3647064" cy="3647064"/>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Guides federal agencies on the implementation of the NTTAA.</a:t>
          </a:r>
          <a:endParaRPr lang="en-US" sz="1900" kern="1200" dirty="0"/>
        </a:p>
      </dsp:txBody>
      <dsp:txXfrm rot="5400000">
        <a:off x="580" y="1218957"/>
        <a:ext cx="3008828" cy="1823532"/>
      </dsp:txXfrm>
    </dsp:sp>
    <dsp:sp modelId="{71729593-589A-4958-8627-5FE8B1FC7B6D}">
      <dsp:nvSpPr>
        <dsp:cNvPr id="0" name=""/>
        <dsp:cNvSpPr/>
      </dsp:nvSpPr>
      <dsp:spPr>
        <a:xfrm rot="5400000">
          <a:off x="3859656" y="307191"/>
          <a:ext cx="3647064" cy="3647064"/>
        </a:xfrm>
        <a:prstGeom prst="downArrow">
          <a:avLst>
            <a:gd name="adj1" fmla="val 50000"/>
            <a:gd name="adj2" fmla="val 3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smtClean="0"/>
            <a:t>Establishes policies on federal use and development of voluntary consensus standards and on conformity assessment activities.</a:t>
          </a:r>
          <a:endParaRPr lang="en-US" sz="1900" kern="1200"/>
        </a:p>
      </dsp:txBody>
      <dsp:txXfrm rot="-5400000">
        <a:off x="4497892" y="1218957"/>
        <a:ext cx="3008828" cy="1823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1D5C5-FEFE-4B7A-B505-7CAEBD75FEED}">
      <dsp:nvSpPr>
        <dsp:cNvPr id="0" name=""/>
        <dsp:cNvSpPr/>
      </dsp:nvSpPr>
      <dsp:spPr>
        <a:xfrm>
          <a:off x="2254661" y="304"/>
          <a:ext cx="1248935" cy="832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New draft of UL standard submitted</a:t>
          </a:r>
          <a:endParaRPr lang="en-US" sz="1100" kern="1200" dirty="0"/>
        </a:p>
      </dsp:txBody>
      <dsp:txXfrm>
        <a:off x="2279048" y="24691"/>
        <a:ext cx="1200161" cy="783849"/>
      </dsp:txXfrm>
    </dsp:sp>
    <dsp:sp modelId="{7611425B-E429-4B3B-8D5E-14B3A35FF0C9}">
      <dsp:nvSpPr>
        <dsp:cNvPr id="0" name=""/>
        <dsp:cNvSpPr/>
      </dsp:nvSpPr>
      <dsp:spPr>
        <a:xfrm>
          <a:off x="2833409" y="832928"/>
          <a:ext cx="91440" cy="333049"/>
        </a:xfrm>
        <a:custGeom>
          <a:avLst/>
          <a:gdLst/>
          <a:ahLst/>
          <a:cxnLst/>
          <a:rect l="0" t="0" r="0" b="0"/>
          <a:pathLst>
            <a:path>
              <a:moveTo>
                <a:pt x="45720" y="0"/>
              </a:moveTo>
              <a:lnTo>
                <a:pt x="45720" y="3330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00581-21E4-4DFA-B2D5-7283ED708C61}">
      <dsp:nvSpPr>
        <dsp:cNvPr id="0" name=""/>
        <dsp:cNvSpPr/>
      </dsp:nvSpPr>
      <dsp:spPr>
        <a:xfrm>
          <a:off x="2254661" y="1165977"/>
          <a:ext cx="1248935" cy="832623"/>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Preliminary Review</a:t>
          </a:r>
        </a:p>
        <a:p>
          <a:pPr lvl="0" algn="ctr" defTabSz="488950">
            <a:lnSpc>
              <a:spcPct val="90000"/>
            </a:lnSpc>
            <a:spcBef>
              <a:spcPct val="0"/>
            </a:spcBef>
            <a:spcAft>
              <a:spcPct val="35000"/>
            </a:spcAft>
          </a:pPr>
          <a:r>
            <a:rPr lang="en-US" sz="1100" kern="1200" dirty="0" smtClean="0">
              <a:solidFill>
                <a:schemeClr val="tx1"/>
              </a:solidFill>
            </a:rPr>
            <a:t>(STP) (optional step)</a:t>
          </a:r>
          <a:endParaRPr lang="en-US" sz="1100" kern="1200" dirty="0">
            <a:solidFill>
              <a:schemeClr val="tx1"/>
            </a:solidFill>
          </a:endParaRPr>
        </a:p>
      </dsp:txBody>
      <dsp:txXfrm>
        <a:off x="2279048" y="1190364"/>
        <a:ext cx="1200161" cy="783849"/>
      </dsp:txXfrm>
    </dsp:sp>
    <dsp:sp modelId="{FBAC47CD-AFDA-4E84-A664-4200F836BBBF}">
      <dsp:nvSpPr>
        <dsp:cNvPr id="0" name=""/>
        <dsp:cNvSpPr/>
      </dsp:nvSpPr>
      <dsp:spPr>
        <a:xfrm>
          <a:off x="2028641" y="1998601"/>
          <a:ext cx="850487" cy="320160"/>
        </a:xfrm>
        <a:custGeom>
          <a:avLst/>
          <a:gdLst/>
          <a:ahLst/>
          <a:cxnLst/>
          <a:rect l="0" t="0" r="0" b="0"/>
          <a:pathLst>
            <a:path>
              <a:moveTo>
                <a:pt x="850487" y="0"/>
              </a:moveTo>
              <a:lnTo>
                <a:pt x="850487" y="160080"/>
              </a:lnTo>
              <a:lnTo>
                <a:pt x="0" y="160080"/>
              </a:lnTo>
              <a:lnTo>
                <a:pt x="0" y="320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ED7C2-A02F-4DF4-BD41-6715A6289778}">
      <dsp:nvSpPr>
        <dsp:cNvPr id="0" name=""/>
        <dsp:cNvSpPr/>
      </dsp:nvSpPr>
      <dsp:spPr>
        <a:xfrm>
          <a:off x="1404174" y="2318761"/>
          <a:ext cx="1248935" cy="832623"/>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STP Meeting (If Necessary)</a:t>
          </a:r>
          <a:endParaRPr lang="en-US" sz="1100" kern="1200" dirty="0">
            <a:solidFill>
              <a:schemeClr val="tx1"/>
            </a:solidFill>
          </a:endParaRPr>
        </a:p>
      </dsp:txBody>
      <dsp:txXfrm>
        <a:off x="1428561" y="2343148"/>
        <a:ext cx="1200161" cy="783849"/>
      </dsp:txXfrm>
    </dsp:sp>
    <dsp:sp modelId="{4A4F1203-39BD-4775-8F0F-39D4D63DF124}">
      <dsp:nvSpPr>
        <dsp:cNvPr id="0" name=""/>
        <dsp:cNvSpPr/>
      </dsp:nvSpPr>
      <dsp:spPr>
        <a:xfrm>
          <a:off x="2879129" y="1998601"/>
          <a:ext cx="811808" cy="333049"/>
        </a:xfrm>
        <a:custGeom>
          <a:avLst/>
          <a:gdLst/>
          <a:ahLst/>
          <a:cxnLst/>
          <a:rect l="0" t="0" r="0" b="0"/>
          <a:pathLst>
            <a:path>
              <a:moveTo>
                <a:pt x="0" y="0"/>
              </a:moveTo>
              <a:lnTo>
                <a:pt x="0" y="166524"/>
              </a:lnTo>
              <a:lnTo>
                <a:pt x="811808" y="166524"/>
              </a:lnTo>
              <a:lnTo>
                <a:pt x="811808" y="33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4ED84-EE6C-46C2-ACDF-ECF7A6CD8124}">
      <dsp:nvSpPr>
        <dsp:cNvPr id="0" name=""/>
        <dsp:cNvSpPr/>
      </dsp:nvSpPr>
      <dsp:spPr>
        <a:xfrm>
          <a:off x="3066469" y="2331650"/>
          <a:ext cx="1248935" cy="832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Balloted Proposal and Public Review</a:t>
          </a:r>
          <a:endParaRPr lang="en-US" sz="1100" kern="1200" dirty="0"/>
        </a:p>
      </dsp:txBody>
      <dsp:txXfrm>
        <a:off x="3090856" y="2356037"/>
        <a:ext cx="1200161" cy="783849"/>
      </dsp:txXfrm>
    </dsp:sp>
    <dsp:sp modelId="{02CF3B26-0B67-408E-8C0F-DC17E6F442F8}">
      <dsp:nvSpPr>
        <dsp:cNvPr id="0" name=""/>
        <dsp:cNvSpPr/>
      </dsp:nvSpPr>
      <dsp:spPr>
        <a:xfrm>
          <a:off x="2067321" y="3164274"/>
          <a:ext cx="1623616" cy="333049"/>
        </a:xfrm>
        <a:custGeom>
          <a:avLst/>
          <a:gdLst/>
          <a:ahLst/>
          <a:cxnLst/>
          <a:rect l="0" t="0" r="0" b="0"/>
          <a:pathLst>
            <a:path>
              <a:moveTo>
                <a:pt x="1623616" y="0"/>
              </a:moveTo>
              <a:lnTo>
                <a:pt x="1623616" y="166524"/>
              </a:lnTo>
              <a:lnTo>
                <a:pt x="0" y="166524"/>
              </a:lnTo>
              <a:lnTo>
                <a:pt x="0" y="33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7450C-F2F2-4D7B-AAA3-7834D0569D46}">
      <dsp:nvSpPr>
        <dsp:cNvPr id="0" name=""/>
        <dsp:cNvSpPr/>
      </dsp:nvSpPr>
      <dsp:spPr>
        <a:xfrm>
          <a:off x="1442853" y="3497323"/>
          <a:ext cx="1248935" cy="832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Comment Resolution</a:t>
          </a:r>
          <a:endParaRPr lang="en-US" sz="1100" kern="1200" dirty="0"/>
        </a:p>
      </dsp:txBody>
      <dsp:txXfrm>
        <a:off x="1467240" y="3521710"/>
        <a:ext cx="1200161" cy="783849"/>
      </dsp:txXfrm>
    </dsp:sp>
    <dsp:sp modelId="{90564F12-3130-43A3-975A-CF55F6D56D68}">
      <dsp:nvSpPr>
        <dsp:cNvPr id="0" name=""/>
        <dsp:cNvSpPr/>
      </dsp:nvSpPr>
      <dsp:spPr>
        <a:xfrm>
          <a:off x="3645217" y="3164274"/>
          <a:ext cx="91440" cy="333049"/>
        </a:xfrm>
        <a:custGeom>
          <a:avLst/>
          <a:gdLst/>
          <a:ahLst/>
          <a:cxnLst/>
          <a:rect l="0" t="0" r="0" b="0"/>
          <a:pathLst>
            <a:path>
              <a:moveTo>
                <a:pt x="45720" y="0"/>
              </a:moveTo>
              <a:lnTo>
                <a:pt x="45720" y="33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8B8D7-151F-4B4B-840B-A0DEBE78F723}">
      <dsp:nvSpPr>
        <dsp:cNvPr id="0" name=""/>
        <dsp:cNvSpPr/>
      </dsp:nvSpPr>
      <dsp:spPr>
        <a:xfrm>
          <a:off x="3066469" y="3497323"/>
          <a:ext cx="1248935" cy="832623"/>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STP Meeting (If Necessary)</a:t>
          </a:r>
          <a:endParaRPr lang="en-US" sz="1100" kern="1200" dirty="0">
            <a:solidFill>
              <a:schemeClr val="tx1"/>
            </a:solidFill>
          </a:endParaRPr>
        </a:p>
      </dsp:txBody>
      <dsp:txXfrm>
        <a:off x="3090856" y="3521710"/>
        <a:ext cx="1200161" cy="783849"/>
      </dsp:txXfrm>
    </dsp:sp>
    <dsp:sp modelId="{FDD2D8E0-303B-4BBF-8009-FEA9D1838701}">
      <dsp:nvSpPr>
        <dsp:cNvPr id="0" name=""/>
        <dsp:cNvSpPr/>
      </dsp:nvSpPr>
      <dsp:spPr>
        <a:xfrm>
          <a:off x="3690937" y="3164274"/>
          <a:ext cx="1623616" cy="333049"/>
        </a:xfrm>
        <a:custGeom>
          <a:avLst/>
          <a:gdLst/>
          <a:ahLst/>
          <a:cxnLst/>
          <a:rect l="0" t="0" r="0" b="0"/>
          <a:pathLst>
            <a:path>
              <a:moveTo>
                <a:pt x="0" y="0"/>
              </a:moveTo>
              <a:lnTo>
                <a:pt x="0" y="166524"/>
              </a:lnTo>
              <a:lnTo>
                <a:pt x="1623616" y="166524"/>
              </a:lnTo>
              <a:lnTo>
                <a:pt x="1623616" y="33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84FE3-A761-4B46-8781-71101A63DE4B}">
      <dsp:nvSpPr>
        <dsp:cNvPr id="0" name=""/>
        <dsp:cNvSpPr/>
      </dsp:nvSpPr>
      <dsp:spPr>
        <a:xfrm>
          <a:off x="4690085" y="3497323"/>
          <a:ext cx="1248935" cy="832623"/>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Recirculation of Balloted proposal</a:t>
          </a:r>
        </a:p>
        <a:p>
          <a:pPr lvl="0" algn="ctr" defTabSz="488950">
            <a:lnSpc>
              <a:spcPct val="90000"/>
            </a:lnSpc>
            <a:spcBef>
              <a:spcPct val="0"/>
            </a:spcBef>
            <a:spcAft>
              <a:spcPct val="35000"/>
            </a:spcAft>
          </a:pPr>
          <a:r>
            <a:rPr lang="en-US" sz="1100" kern="1200" dirty="0" smtClean="0">
              <a:solidFill>
                <a:schemeClr val="tx1"/>
              </a:solidFill>
            </a:rPr>
            <a:t> (If necessary)</a:t>
          </a:r>
          <a:endParaRPr lang="en-US" sz="1100" kern="1200" dirty="0">
            <a:solidFill>
              <a:schemeClr val="tx1"/>
            </a:solidFill>
          </a:endParaRPr>
        </a:p>
      </dsp:txBody>
      <dsp:txXfrm>
        <a:off x="4714472" y="3521710"/>
        <a:ext cx="1200161" cy="783849"/>
      </dsp:txXfrm>
    </dsp:sp>
    <dsp:sp modelId="{041D0D47-233F-4F70-907B-7675ECE97856}">
      <dsp:nvSpPr>
        <dsp:cNvPr id="0" name=""/>
        <dsp:cNvSpPr/>
      </dsp:nvSpPr>
      <dsp:spPr>
        <a:xfrm>
          <a:off x="5268833" y="4329947"/>
          <a:ext cx="91440" cy="333049"/>
        </a:xfrm>
        <a:custGeom>
          <a:avLst/>
          <a:gdLst/>
          <a:ahLst/>
          <a:cxnLst/>
          <a:rect l="0" t="0" r="0" b="0"/>
          <a:pathLst>
            <a:path>
              <a:moveTo>
                <a:pt x="45720" y="0"/>
              </a:moveTo>
              <a:lnTo>
                <a:pt x="45720" y="33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7C0FB-C1BC-41A1-815D-05691FEAC8DE}">
      <dsp:nvSpPr>
        <dsp:cNvPr id="0" name=""/>
        <dsp:cNvSpPr/>
      </dsp:nvSpPr>
      <dsp:spPr>
        <a:xfrm>
          <a:off x="4690085" y="4662996"/>
          <a:ext cx="1248935" cy="832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Final Publication</a:t>
          </a:r>
          <a:endParaRPr lang="en-US" sz="1100" kern="1200" dirty="0"/>
        </a:p>
      </dsp:txBody>
      <dsp:txXfrm>
        <a:off x="4714472" y="4687383"/>
        <a:ext cx="1200161" cy="783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AB83C-94E2-46F9-8521-2A7A57DB599C}">
      <dsp:nvSpPr>
        <dsp:cNvPr id="0" name=""/>
        <dsp:cNvSpPr/>
      </dsp:nvSpPr>
      <dsp:spPr>
        <a:xfrm>
          <a:off x="0" y="0"/>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F4FBD-4A09-4922-9F60-320B73D9EB3C}">
      <dsp:nvSpPr>
        <dsp:cNvPr id="0" name=""/>
        <dsp:cNvSpPr/>
      </dsp:nvSpPr>
      <dsp:spPr>
        <a:xfrm>
          <a:off x="246887" y="271557"/>
          <a:ext cx="2417445" cy="14935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3959FF-A5DE-48A7-828E-0FCB2F8FBA7A}">
      <dsp:nvSpPr>
        <dsp:cNvPr id="0" name=""/>
        <dsp:cNvSpPr/>
      </dsp:nvSpPr>
      <dsp:spPr>
        <a:xfrm rot="10800000">
          <a:off x="24688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kern="1200" smtClean="0"/>
            <a:t>UL staff participate and support IEC and ISO standards activities</a:t>
          </a:r>
          <a:endParaRPr lang="en-US" sz="2200" kern="1200"/>
        </a:p>
      </dsp:txBody>
      <dsp:txXfrm rot="10800000">
        <a:off x="321232" y="2036683"/>
        <a:ext cx="2268755" cy="2414934"/>
      </dsp:txXfrm>
    </dsp:sp>
    <dsp:sp modelId="{7A921D30-E44E-4D1E-904F-E73E43AB69C4}">
      <dsp:nvSpPr>
        <dsp:cNvPr id="0" name=""/>
        <dsp:cNvSpPr/>
      </dsp:nvSpPr>
      <dsp:spPr>
        <a:xfrm>
          <a:off x="2906077" y="271557"/>
          <a:ext cx="2417445" cy="14935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D586-625D-4A4F-95D6-20CC3632B8EC}">
      <dsp:nvSpPr>
        <dsp:cNvPr id="0" name=""/>
        <dsp:cNvSpPr/>
      </dsp:nvSpPr>
      <dsp:spPr>
        <a:xfrm rot="10800000">
          <a:off x="290607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kern="1200" dirty="0" smtClean="0"/>
            <a:t>UL has published a number of bi-national standards with Canada</a:t>
          </a:r>
          <a:endParaRPr lang="en-US" sz="2200" kern="1200" dirty="0"/>
        </a:p>
      </dsp:txBody>
      <dsp:txXfrm rot="10800000">
        <a:off x="2980422" y="2036683"/>
        <a:ext cx="2268755" cy="2414934"/>
      </dsp:txXfrm>
    </dsp:sp>
    <dsp:sp modelId="{14C8B6C1-BDAA-49D2-B492-396BD164BFAF}">
      <dsp:nvSpPr>
        <dsp:cNvPr id="0" name=""/>
        <dsp:cNvSpPr/>
      </dsp:nvSpPr>
      <dsp:spPr>
        <a:xfrm>
          <a:off x="5565267" y="271557"/>
          <a:ext cx="2417445" cy="14935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546BD-0356-4F53-8620-6C14D3F2CFAC}">
      <dsp:nvSpPr>
        <dsp:cNvPr id="0" name=""/>
        <dsp:cNvSpPr/>
      </dsp:nvSpPr>
      <dsp:spPr>
        <a:xfrm rot="10800000">
          <a:off x="5565267" y="2036683"/>
          <a:ext cx="2417445" cy="248927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rtl="0">
            <a:lnSpc>
              <a:spcPct val="90000"/>
            </a:lnSpc>
            <a:spcBef>
              <a:spcPct val="0"/>
            </a:spcBef>
            <a:spcAft>
              <a:spcPct val="35000"/>
            </a:spcAft>
          </a:pPr>
          <a:r>
            <a:rPr lang="en-US" sz="2200" kern="1200" smtClean="0"/>
            <a:t>UL participates in key IEC forums, including IEC SMT, IECEx, IECEE CTL, IEC ACOS</a:t>
          </a:r>
          <a:endParaRPr lang="en-US" sz="2200" kern="1200"/>
        </a:p>
      </dsp:txBody>
      <dsp:txXfrm rot="10800000">
        <a:off x="5639612" y="2036683"/>
        <a:ext cx="2268755" cy="24149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C5E70-4838-414A-834C-0FD5C66F759B}" type="datetimeFigureOut">
              <a:rPr lang="en-US" smtClean="0"/>
              <a:t>3/18/2016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48DC5-62A6-410C-A9D0-13E2633737F9}" type="slidenum">
              <a:rPr lang="en-US" smtClean="0"/>
              <a:t>‹#›</a:t>
            </a:fld>
            <a:endParaRPr lang="en-US"/>
          </a:p>
        </p:txBody>
      </p:sp>
    </p:spTree>
    <p:extLst>
      <p:ext uri="{BB962C8B-B14F-4D97-AF65-F5344CB8AC3E}">
        <p14:creationId xmlns:p14="http://schemas.microsoft.com/office/powerpoint/2010/main" val="177737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Geneva" charset="-128"/>
                <a:cs typeface="Geneva"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Geneva" charset="-128"/>
                <a:cs typeface="Geneva" charset="-128"/>
              </a:defRPr>
            </a:lvl1pPr>
          </a:lstStyle>
          <a:p>
            <a:pPr>
              <a:defRPr/>
            </a:pPr>
            <a:fld id="{5388C844-FFDD-8E46-8307-B524E744D016}" type="datetime1">
              <a:rPr lang="en-US"/>
              <a:pPr>
                <a:defRPr/>
              </a:pPr>
              <a:t>3/18/2016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Geneva" charset="-128"/>
                <a:cs typeface="Geneva"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Geneva" charset="-128"/>
                <a:cs typeface="Geneva" charset="-128"/>
              </a:defRPr>
            </a:lvl1pPr>
          </a:lstStyle>
          <a:p>
            <a:pPr>
              <a:defRPr/>
            </a:pPr>
            <a:fld id="{733D29D0-8797-7647-B384-1FF612B05431}" type="slidenum">
              <a:rPr lang="en-US"/>
              <a:pPr>
                <a:defRPr/>
              </a:pPr>
              <a:t>‹#›</a:t>
            </a:fld>
            <a:endParaRPr lang="en-US"/>
          </a:p>
        </p:txBody>
      </p:sp>
    </p:spTree>
    <p:extLst>
      <p:ext uri="{BB962C8B-B14F-4D97-AF65-F5344CB8AC3E}">
        <p14:creationId xmlns:p14="http://schemas.microsoft.com/office/powerpoint/2010/main" val="374398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aq.supportportal.com/link/portal/23002/23007/Article/16120/How-big-a-problem-is-poor-Indoor-Air-Quality-in-schoo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orbes.com/2010/02/01/brand-reputation-value-leadership-managing-ethispher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l.com/room_fire/room_fir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org/esa/population/publications/worldageing19502050/pdf/90chapteriv.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reuters.com/article/2011/05/09/us-energy-renewables-idUSTRE7481L22011050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4</a:t>
            </a:fld>
            <a:endParaRPr lang="en-US"/>
          </a:p>
        </p:txBody>
      </p:sp>
    </p:spTree>
    <p:extLst>
      <p:ext uri="{BB962C8B-B14F-4D97-AF65-F5344CB8AC3E}">
        <p14:creationId xmlns:p14="http://schemas.microsoft.com/office/powerpoint/2010/main" val="16706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Source:</a:t>
            </a:r>
            <a:r>
              <a:rPr lang="en-US" baseline="0" dirty="0" smtClean="0"/>
              <a:t> </a:t>
            </a:r>
          </a:p>
          <a:p>
            <a:pPr defTabSz="914318">
              <a:defRPr/>
            </a:pPr>
            <a:endParaRPr lang="en-US" baseline="0" dirty="0" smtClean="0"/>
          </a:p>
          <a:p>
            <a:r>
              <a:rPr lang="en-US" dirty="0"/>
              <a:t>“How big a problem is poor Indoor Air Quality in schools?” EPA, 12 Oct. 2010. Web: 20 Mar. 2013. </a:t>
            </a:r>
          </a:p>
          <a:p>
            <a:r>
              <a:rPr lang="en-US" u="sng" dirty="0">
                <a:hlinkClick r:id="rId3"/>
              </a:rPr>
              <a:t>http://iaq.supportportal.com/link/portal/23002/23007/Article/16120/How-big-a-problem-is-poor-Indoor-Air-Quality-in-schools</a:t>
            </a:r>
            <a:endParaRPr lang="en-US" dirty="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13</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b="0" i="0" kern="1200" dirty="0" smtClean="0">
                <a:solidFill>
                  <a:schemeClr val="tx1"/>
                </a:solidFill>
                <a:effectLst/>
                <a:latin typeface="Arial"/>
                <a:ea typeface="Geneva" charset="-128"/>
                <a:cs typeface="Geneva" charset="0"/>
              </a:rPr>
              <a:t>Yesterday,</a:t>
            </a:r>
            <a:r>
              <a:rPr lang="en-US" sz="1200" b="0" i="0" kern="1200" baseline="0" dirty="0" smtClean="0">
                <a:solidFill>
                  <a:schemeClr val="tx1"/>
                </a:solidFill>
                <a:effectLst/>
                <a:latin typeface="Arial"/>
                <a:ea typeface="Geneva" charset="-128"/>
                <a:cs typeface="Geneva" charset="0"/>
              </a:rPr>
              <a:t> Alex Hunt (OMB-OIRA) overviewed the US framework to regulation and GRP.</a:t>
            </a:r>
          </a:p>
          <a:p>
            <a:pPr marL="171450" indent="-171450">
              <a:buFont typeface="Arial" pitchFamily="34" charset="0"/>
              <a:buChar char="•"/>
            </a:pPr>
            <a:endParaRPr lang="en-US" sz="1200" b="0" i="0" kern="1200" baseline="0" dirty="0" smtClean="0">
              <a:solidFill>
                <a:schemeClr val="tx1"/>
              </a:solidFill>
              <a:effectLst/>
              <a:latin typeface="Arial"/>
              <a:ea typeface="Geneva" charset="-128"/>
              <a:cs typeface="Geneva" charset="0"/>
            </a:endParaRPr>
          </a:p>
          <a:p>
            <a:pPr marL="171450" indent="-171450">
              <a:buFont typeface="Arial" pitchFamily="34" charset="0"/>
              <a:buChar char="•"/>
            </a:pPr>
            <a:r>
              <a:rPr lang="en-US" sz="1200" b="0" i="0" kern="1200" baseline="0" dirty="0" smtClean="0">
                <a:solidFill>
                  <a:schemeClr val="tx1"/>
                </a:solidFill>
                <a:effectLst/>
                <a:latin typeface="Arial"/>
                <a:ea typeface="Geneva" charset="-128"/>
                <a:cs typeface="Geneva" charset="0"/>
              </a:rPr>
              <a:t>Today, Ileana Martinez spoke about the US application of TBT Agreement principles for CA.</a:t>
            </a:r>
          </a:p>
          <a:p>
            <a:pPr marL="171450" indent="-171450">
              <a:buFont typeface="Arial" pitchFamily="34" charset="0"/>
              <a:buChar char="•"/>
            </a:pPr>
            <a:endParaRPr lang="en-US" sz="1200" b="0" i="0" kern="1200" baseline="0" dirty="0" smtClean="0">
              <a:solidFill>
                <a:schemeClr val="tx1"/>
              </a:solidFill>
              <a:effectLst/>
              <a:latin typeface="Arial"/>
              <a:ea typeface="Geneva" charset="-128"/>
              <a:cs typeface="Geneva" charset="0"/>
            </a:endParaRPr>
          </a:p>
          <a:p>
            <a:pPr marL="171450" indent="-171450">
              <a:buFont typeface="Arial" pitchFamily="34" charset="0"/>
              <a:buChar char="•"/>
            </a:pPr>
            <a:r>
              <a:rPr lang="en-US" sz="1200" b="0" i="0" kern="1200" baseline="0" dirty="0" smtClean="0">
                <a:solidFill>
                  <a:schemeClr val="tx1"/>
                </a:solidFill>
                <a:effectLst/>
                <a:latin typeface="Arial"/>
                <a:ea typeface="Geneva" charset="-128"/>
                <a:cs typeface="Geneva" charset="0"/>
              </a:rPr>
              <a:t>I’d like to now talk about the US framework that enables private sector CA providers to (a) support regulatory objectives (b) in a trade facilitative way (c) that streamlines overall costs in the system</a:t>
            </a:r>
          </a:p>
          <a:p>
            <a:pPr marL="171450" indent="-171450">
              <a:buFont typeface="Arial" pitchFamily="34" charset="0"/>
              <a:buChar char="•"/>
            </a:pPr>
            <a:endParaRPr lang="en-US" sz="1200" b="0" i="0" kern="1200" dirty="0" smtClean="0">
              <a:solidFill>
                <a:schemeClr val="tx1"/>
              </a:solidFill>
              <a:effectLst/>
              <a:latin typeface="Arial"/>
              <a:ea typeface="Geneva" charset="-128"/>
              <a:cs typeface="Geneva" charset="0"/>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16</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sz="1200" kern="1200" dirty="0" smtClean="0">
                <a:solidFill>
                  <a:schemeClr val="tx1"/>
                </a:solidFill>
                <a:effectLst/>
                <a:latin typeface="Arial"/>
                <a:ea typeface="Geneva" charset="-128"/>
                <a:cs typeface="Geneva" charset="0"/>
              </a:rPr>
              <a:t>Passed in 1995 and enacted in 1996, NTTAA directs Federal Agencies</a:t>
            </a:r>
            <a:r>
              <a:rPr lang="en-US" sz="1200" kern="1200" baseline="0" dirty="0" smtClean="0">
                <a:solidFill>
                  <a:schemeClr val="tx1"/>
                </a:solidFill>
                <a:effectLst/>
                <a:latin typeface="Arial"/>
                <a:ea typeface="Geneva" charset="-128"/>
                <a:cs typeface="Geneva" charset="0"/>
              </a:rPr>
              <a:t> to rely on the private sector, wherever possible, both for standards and CA. </a:t>
            </a:r>
            <a:r>
              <a:rPr lang="en-US" sz="1200" kern="1200" dirty="0" smtClean="0">
                <a:solidFill>
                  <a:schemeClr val="tx1"/>
                </a:solidFill>
                <a:effectLst/>
                <a:latin typeface="Arial"/>
                <a:ea typeface="Geneva" charset="-128"/>
                <a:cs typeface="Geneva" charset="0"/>
              </a:rPr>
              <a:t>Admittedly the guidance on conformity assessment is less robust than that for standards.</a:t>
            </a:r>
          </a:p>
          <a:p>
            <a:pPr marL="0" lvl="0" indent="0">
              <a:buFont typeface="+mj-lt"/>
              <a:buNone/>
            </a:pPr>
            <a:r>
              <a:rPr lang="en-US" sz="1200" kern="1200" baseline="0" dirty="0" smtClean="0">
                <a:solidFill>
                  <a:schemeClr val="tx1"/>
                </a:solidFill>
                <a:effectLst/>
                <a:latin typeface="Arial"/>
                <a:ea typeface="Geneva" charset="-128"/>
                <a:cs typeface="Geneva" charset="0"/>
              </a:rPr>
              <a:t> </a:t>
            </a:r>
          </a:p>
          <a:p>
            <a:pPr marL="228600" lvl="0" indent="-228600">
              <a:buFont typeface="+mj-lt"/>
              <a:buAutoNum type="arabicPeriod" startAt="2"/>
            </a:pPr>
            <a:r>
              <a:rPr lang="en-US" sz="1200" kern="1200" baseline="0" dirty="0" smtClean="0">
                <a:solidFill>
                  <a:schemeClr val="tx1"/>
                </a:solidFill>
                <a:effectLst/>
                <a:latin typeface="Arial"/>
                <a:ea typeface="Geneva" charset="-128"/>
                <a:cs typeface="Geneva" charset="0"/>
              </a:rPr>
              <a:t>3 important dimensions of the law include: directing federal agencies to use consensus standards, encourages their participation in such standards development activities, and directs NIST to coordinate.</a:t>
            </a:r>
          </a:p>
          <a:p>
            <a:pPr marL="228600" lvl="0" indent="-228600">
              <a:buFont typeface="+mj-lt"/>
              <a:buAutoNum type="arabicPeriod" startAt="2"/>
            </a:pPr>
            <a:endParaRPr lang="en-US" sz="1200" kern="1200" baseline="0" dirty="0" smtClean="0">
              <a:solidFill>
                <a:schemeClr val="tx1"/>
              </a:solidFill>
              <a:effectLst/>
              <a:latin typeface="Arial"/>
              <a:ea typeface="Geneva" charset="-128"/>
              <a:cs typeface="Geneva" charset="0"/>
            </a:endParaRPr>
          </a:p>
          <a:p>
            <a:pPr marL="228600" lvl="0" indent="-228600">
              <a:buFont typeface="+mj-lt"/>
              <a:buAutoNum type="arabicPeriod" startAt="3"/>
            </a:pPr>
            <a:r>
              <a:rPr lang="en-US" sz="1200" kern="1200" baseline="0" dirty="0" smtClean="0">
                <a:solidFill>
                  <a:schemeClr val="tx1"/>
                </a:solidFill>
                <a:effectLst/>
                <a:latin typeface="Arial"/>
                <a:ea typeface="Geneva" charset="-128"/>
                <a:cs typeface="Geneva" charset="0"/>
              </a:rPr>
              <a:t>As a result of this policy direction and guidance, hundreds of government unique requirements have been replaced with private sector volume consensus based standards both for regulatory and procurement purposes.</a:t>
            </a:r>
          </a:p>
          <a:p>
            <a:pPr marL="228600" lvl="0" indent="-228600">
              <a:buFont typeface="+mj-lt"/>
              <a:buAutoNum type="arabicPeriod" startAt="2"/>
            </a:pPr>
            <a:endParaRPr lang="en-US" sz="1200" kern="1200" baseline="0" dirty="0" smtClean="0">
              <a:solidFill>
                <a:schemeClr val="tx1"/>
              </a:solidFill>
              <a:effectLst/>
              <a:latin typeface="Arial"/>
              <a:ea typeface="Geneva" charset="-128"/>
              <a:cs typeface="Geneva" charset="0"/>
            </a:endParaRPr>
          </a:p>
          <a:p>
            <a:pPr marL="0" lvl="0" indent="0">
              <a:buFont typeface="+mj-lt"/>
              <a:buNone/>
            </a:pPr>
            <a:endParaRPr lang="en-US" sz="1200" kern="1200" baseline="0" dirty="0" smtClean="0">
              <a:solidFill>
                <a:schemeClr val="tx1"/>
              </a:solidFill>
              <a:effectLst/>
              <a:latin typeface="Arial"/>
              <a:ea typeface="Geneva" charset="-128"/>
              <a:cs typeface="Geneva" charset="0"/>
            </a:endParaRPr>
          </a:p>
          <a:p>
            <a:pPr marL="0" lvl="0" indent="0">
              <a:buFont typeface="+mj-lt"/>
              <a:buNone/>
            </a:pPr>
            <a:endParaRPr lang="en-US" sz="1200" kern="1200" baseline="0" dirty="0" smtClean="0">
              <a:solidFill>
                <a:schemeClr val="tx1"/>
              </a:solidFill>
              <a:effectLst/>
              <a:latin typeface="Arial"/>
              <a:ea typeface="Geneva" charset="-128"/>
              <a:cs typeface="Geneva" charset="0"/>
            </a:endParaRPr>
          </a:p>
          <a:p>
            <a:pPr marL="0" lvl="0" indent="0">
              <a:buFont typeface="+mj-lt"/>
              <a:buNone/>
            </a:pPr>
            <a:endParaRPr lang="en-US" sz="1200" kern="1200" dirty="0" smtClean="0">
              <a:solidFill>
                <a:schemeClr val="tx1"/>
              </a:solidFill>
              <a:effectLst/>
              <a:latin typeface="Arial"/>
              <a:ea typeface="Geneva" charset="-128"/>
              <a:cs typeface="Geneva" charset="0"/>
            </a:endParaRPr>
          </a:p>
          <a:p>
            <a:pPr marL="171450" lvl="0" indent="-171450">
              <a:buFont typeface="Arial" pitchFamily="34" charset="0"/>
              <a:buChar char="•"/>
            </a:pPr>
            <a:endParaRPr lang="en-US" sz="1200" kern="1200" dirty="0" smtClean="0">
              <a:solidFill>
                <a:schemeClr val="tx1"/>
              </a:solidFill>
              <a:effectLst/>
              <a:latin typeface="Arial"/>
              <a:ea typeface="Geneva" charset="-128"/>
              <a:cs typeface="Geneva" charset="0"/>
            </a:endParaRPr>
          </a:p>
          <a:p>
            <a:pPr marL="171450" lvl="0" indent="-171450">
              <a:buFont typeface="Arial" pitchFamily="34" charset="0"/>
              <a:buChar char="•"/>
            </a:pPr>
            <a:endParaRPr lang="en-US" sz="1200" kern="1200" dirty="0" smtClean="0">
              <a:solidFill>
                <a:schemeClr val="tx1"/>
              </a:solidFill>
              <a:effectLst/>
              <a:latin typeface="Arial"/>
              <a:ea typeface="Geneva" charset="-128"/>
              <a:cs typeface="Geneva" charset="0"/>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17</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a:ea typeface="Geneva" charset="-128"/>
                <a:cs typeface="Geneva" charset="0"/>
              </a:rPr>
              <a:t>With NTTAA setting the high level direction on public-private</a:t>
            </a:r>
            <a:r>
              <a:rPr lang="en-US" sz="1200" kern="1200" baseline="0" dirty="0" smtClean="0">
                <a:solidFill>
                  <a:schemeClr val="tx1"/>
                </a:solidFill>
                <a:effectLst/>
                <a:latin typeface="Arial"/>
                <a:ea typeface="Geneva" charset="-128"/>
                <a:cs typeface="Geneva" charset="0"/>
              </a:rPr>
              <a:t> partnership, the OMB circular provides more specific policy direction and guidance to agencies.</a:t>
            </a:r>
            <a:endParaRPr lang="en-US" sz="1200" kern="1200" dirty="0" smtClean="0">
              <a:solidFill>
                <a:schemeClr val="tx1"/>
              </a:solidFill>
              <a:effectLst/>
              <a:latin typeface="Arial"/>
              <a:ea typeface="Geneva" charset="-128"/>
              <a:cs typeface="Geneva" charset="0"/>
            </a:endParaRPr>
          </a:p>
          <a:p>
            <a:pPr marL="171450" lvl="0" indent="-171450">
              <a:buFont typeface="Arial" pitchFamily="34" charset="0"/>
              <a:buChar char="•"/>
            </a:pPr>
            <a:endParaRPr lang="en-US" sz="1200" kern="1200" dirty="0" smtClean="0">
              <a:solidFill>
                <a:schemeClr val="tx1"/>
              </a:solidFill>
              <a:effectLst/>
              <a:latin typeface="Arial"/>
              <a:ea typeface="Geneva" charset="-128"/>
              <a:cs typeface="Geneva" charset="0"/>
            </a:endParaRPr>
          </a:p>
          <a:p>
            <a:pPr marL="171450" lvl="0" indent="-171450">
              <a:buFont typeface="Arial" pitchFamily="34" charset="0"/>
              <a:buChar char="•"/>
            </a:pPr>
            <a:r>
              <a:rPr lang="en-US" dirty="0" smtClean="0"/>
              <a:t>OMB Circular A-119 was originally issued in 1982 and revised in 1998 to be consistent with and reinforce the National Technology Transfer and Advancement Act (NTTAA).  Currently,</a:t>
            </a:r>
            <a:r>
              <a:rPr lang="en-US" baseline="0" dirty="0" smtClean="0"/>
              <a:t> </a:t>
            </a:r>
            <a:r>
              <a:rPr kumimoji="0" lang="en-US" sz="1200" b="0" i="0" u="none" strike="noStrike" kern="1200" cap="none" spc="0" normalizeH="0" baseline="0" noProof="0" dirty="0" smtClean="0">
                <a:ln>
                  <a:noFill/>
                </a:ln>
                <a:solidFill>
                  <a:prstClr val="black"/>
                </a:solidFill>
                <a:effectLst/>
                <a:uLnTx/>
                <a:uFillTx/>
                <a:latin typeface="Arial"/>
              </a:rPr>
              <a:t>OMB Circular A-119 </a:t>
            </a:r>
            <a:r>
              <a:rPr lang="en-US" baseline="0" dirty="0" smtClean="0"/>
              <a:t>is under going another revision. One of the dimensions of the revisions is potential inclusion of more explicit policy direction for use of private sector in CA and parallel guidance as it exists today for standards.</a:t>
            </a:r>
          </a:p>
          <a:p>
            <a:pPr marL="171450" lvl="0" indent="-171450">
              <a:buFont typeface="Wingdings" pitchFamily="2" charset="2"/>
              <a:buChar char="Ø"/>
            </a:pPr>
            <a:endParaRPr lang="en-US" baseline="0" dirty="0" smtClean="0"/>
          </a:p>
          <a:p>
            <a:pPr marL="171450" lvl="0" indent="-171450">
              <a:buFont typeface="Wingdings" pitchFamily="2" charset="2"/>
              <a:buChar char="Ø"/>
            </a:pPr>
            <a:endParaRPr lang="en-US" dirty="0" smtClean="0"/>
          </a:p>
          <a:p>
            <a:pPr marL="171450" lvl="0" indent="-171450">
              <a:buFont typeface="Arial" pitchFamily="34" charset="0"/>
              <a:buChar char="•"/>
            </a:pPr>
            <a:endParaRPr lang="en-US" sz="1200" kern="1200" dirty="0" smtClean="0">
              <a:solidFill>
                <a:schemeClr val="tx1"/>
              </a:solidFill>
              <a:effectLst/>
              <a:latin typeface="Arial"/>
              <a:ea typeface="Geneva" charset="-128"/>
              <a:cs typeface="Geneva" charset="0"/>
            </a:endParaRPr>
          </a:p>
        </p:txBody>
      </p:sp>
      <p:sp>
        <p:nvSpPr>
          <p:cNvPr id="4" name="Slide Number Placeholder 3"/>
          <p:cNvSpPr>
            <a:spLocks noGrp="1"/>
          </p:cNvSpPr>
          <p:nvPr>
            <p:ph type="sldNum" sz="quarter" idx="10"/>
          </p:nvPr>
        </p:nvSpPr>
        <p:spPr/>
        <p:txBody>
          <a:bodyPr/>
          <a:lstStyle/>
          <a:p>
            <a:fld id="{2B8E48E3-5C7D-4A0E-8658-460E42034AC4}" type="slidenum">
              <a:rPr lang="en-US" smtClean="0"/>
              <a:pPr/>
              <a:t>18</a:t>
            </a:fld>
            <a:endParaRPr lang="en-US"/>
          </a:p>
        </p:txBody>
      </p:sp>
    </p:spTree>
    <p:extLst>
      <p:ext uri="{BB962C8B-B14F-4D97-AF65-F5344CB8AC3E}">
        <p14:creationId xmlns:p14="http://schemas.microsoft.com/office/powerpoint/2010/main" val="40649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UL Standards = 856</a:t>
            </a:r>
          </a:p>
          <a:p>
            <a:r>
              <a:rPr lang="en-US" dirty="0" smtClean="0"/>
              <a:t>			Number of UL ANSI Approved Standards = 637</a:t>
            </a:r>
          </a:p>
          <a:p>
            <a:r>
              <a:rPr lang="en-US" dirty="0" smtClean="0"/>
              <a:t>			Number of Harmonized Standards = 228</a:t>
            </a:r>
          </a:p>
          <a:p>
            <a:endParaRPr lang="en-US" dirty="0"/>
          </a:p>
        </p:txBody>
      </p:sp>
      <p:sp>
        <p:nvSpPr>
          <p:cNvPr id="4" name="Slide Number Placeholder 3"/>
          <p:cNvSpPr>
            <a:spLocks noGrp="1"/>
          </p:cNvSpPr>
          <p:nvPr>
            <p:ph type="sldNum" sz="quarter" idx="10"/>
          </p:nvPr>
        </p:nvSpPr>
        <p:spPr/>
        <p:txBody>
          <a:bodyPr/>
          <a:lstStyle/>
          <a:p>
            <a:pPr>
              <a:defRPr/>
            </a:pPr>
            <a:fld id="{733D29D0-8797-7647-B384-1FF612B05431}" type="slidenum">
              <a:rPr lang="en-US" smtClean="0"/>
              <a:pPr>
                <a:defRPr/>
              </a:pPr>
              <a:t>19</a:t>
            </a:fld>
            <a:endParaRPr lang="en-US"/>
          </a:p>
        </p:txBody>
      </p:sp>
    </p:spTree>
    <p:extLst>
      <p:ext uri="{BB962C8B-B14F-4D97-AF65-F5344CB8AC3E}">
        <p14:creationId xmlns:p14="http://schemas.microsoft.com/office/powerpoint/2010/main" val="264279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8147" lvl="1" indent="-337722">
              <a:buClr>
                <a:srgbClr val="C00000"/>
              </a:buClr>
              <a:buFont typeface="+mj-lt"/>
              <a:buAutoNum type="arabicParenR"/>
              <a:defRPr/>
            </a:pPr>
            <a:r>
              <a:rPr lang="en-US" dirty="0" smtClean="0">
                <a:solidFill>
                  <a:schemeClr val="tx1">
                    <a:lumMod val="75000"/>
                    <a:lumOff val="25000"/>
                  </a:schemeClr>
                </a:solidFill>
              </a:rPr>
              <a:t>Proposal submitted via UL’s Collaborative Standards Development system (CSDS)</a:t>
            </a:r>
          </a:p>
          <a:p>
            <a:pPr marL="508147" lvl="1" indent="-337722">
              <a:buClr>
                <a:srgbClr val="C00000"/>
              </a:buClr>
              <a:buFont typeface="+mj-lt"/>
              <a:buAutoNum type="arabicParenR"/>
              <a:defRPr/>
            </a:pPr>
            <a:r>
              <a:rPr lang="en-US" dirty="0" smtClean="0">
                <a:solidFill>
                  <a:schemeClr val="tx1">
                    <a:lumMod val="75000"/>
                    <a:lumOff val="25000"/>
                  </a:schemeClr>
                </a:solidFill>
              </a:rPr>
              <a:t>Proposal undergoes preliminary review by the STP and Standards Subscribers</a:t>
            </a:r>
          </a:p>
          <a:p>
            <a:pPr marL="508147" lvl="1" indent="-337722">
              <a:buClr>
                <a:srgbClr val="C00000"/>
              </a:buClr>
              <a:buFont typeface="+mj-lt"/>
              <a:buAutoNum type="arabicParenR"/>
              <a:defRPr/>
            </a:pPr>
            <a:r>
              <a:rPr lang="en-US" dirty="0" smtClean="0">
                <a:solidFill>
                  <a:schemeClr val="tx1">
                    <a:lumMod val="75000"/>
                    <a:lumOff val="25000"/>
                  </a:schemeClr>
                </a:solidFill>
              </a:rPr>
              <a:t>Proposal submitter reviews any comments received on their proposal</a:t>
            </a:r>
          </a:p>
          <a:p>
            <a:pPr marL="508147" lvl="1" indent="-337722">
              <a:buClr>
                <a:srgbClr val="C00000"/>
              </a:buClr>
              <a:buFont typeface="+mj-lt"/>
              <a:buAutoNum type="arabicParenR"/>
              <a:defRPr/>
            </a:pPr>
            <a:r>
              <a:rPr lang="en-US" dirty="0" smtClean="0">
                <a:solidFill>
                  <a:schemeClr val="tx1">
                    <a:lumMod val="75000"/>
                    <a:lumOff val="25000"/>
                  </a:schemeClr>
                </a:solidFill>
              </a:rPr>
              <a:t>Proposal undergoes review and balloting by the STP, review by Standards Subscribers, and public review</a:t>
            </a:r>
          </a:p>
          <a:p>
            <a:pPr marL="508147" lvl="1" indent="-337722">
              <a:buClr>
                <a:srgbClr val="C00000"/>
              </a:buClr>
              <a:buFont typeface="+mj-lt"/>
              <a:buAutoNum type="arabicParenR"/>
              <a:defRPr/>
            </a:pPr>
            <a:r>
              <a:rPr lang="en-US" dirty="0" smtClean="0">
                <a:solidFill>
                  <a:schemeClr val="tx1">
                    <a:lumMod val="75000"/>
                    <a:lumOff val="25000"/>
                  </a:schemeClr>
                </a:solidFill>
              </a:rPr>
              <a:t>Resolution of comments</a:t>
            </a:r>
          </a:p>
          <a:p>
            <a:pPr marL="508147" lvl="1" indent="-337722">
              <a:buClr>
                <a:srgbClr val="C00000"/>
              </a:buClr>
              <a:buFont typeface="+mj-lt"/>
              <a:buAutoNum type="arabicParenR"/>
              <a:defRPr/>
            </a:pPr>
            <a:r>
              <a:rPr lang="en-US" dirty="0" smtClean="0">
                <a:solidFill>
                  <a:schemeClr val="tx1">
                    <a:lumMod val="75000"/>
                    <a:lumOff val="25000"/>
                  </a:schemeClr>
                </a:solidFill>
              </a:rPr>
              <a:t>Recirculation of any changes to the proposal based on comments received &amp; STP confirms or changes votes</a:t>
            </a:r>
          </a:p>
          <a:p>
            <a:pPr marL="508147" lvl="1" indent="-337722">
              <a:buClr>
                <a:srgbClr val="C00000"/>
              </a:buClr>
              <a:buFont typeface="+mj-lt"/>
              <a:buAutoNum type="arabicParenR"/>
              <a:defRPr/>
            </a:pPr>
            <a:r>
              <a:rPr lang="en-US" dirty="0" smtClean="0">
                <a:solidFill>
                  <a:schemeClr val="tx1">
                    <a:lumMod val="75000"/>
                    <a:lumOff val="25000"/>
                  </a:schemeClr>
                </a:solidFill>
              </a:rPr>
              <a:t>If consensus is achieved, then the proposal is adopted and has achieved ANSI approval.  If consensus is not achieved, then the proposal fails.</a:t>
            </a:r>
          </a:p>
          <a:p>
            <a:pPr>
              <a:defRPr/>
            </a:pPr>
            <a:endParaRPr lang="en-US" dirty="0" smtClean="0">
              <a:latin typeface="Arial" pitchFamily="34" charset="0"/>
              <a:ea typeface="ＭＳ Ｐゴシック" pitchFamily="34" charset="-128"/>
              <a:cs typeface="Geneva"/>
            </a:endParaRP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1731" indent="-281435" eaLnBrk="0" hangingPunct="0">
              <a:defRPr>
                <a:solidFill>
                  <a:schemeClr val="tx1"/>
                </a:solidFill>
                <a:latin typeface="Arial" pitchFamily="34" charset="0"/>
                <a:ea typeface="ＭＳ Ｐゴシック" pitchFamily="34" charset="-128"/>
              </a:defRPr>
            </a:lvl2pPr>
            <a:lvl3pPr marL="1125741" indent="-225148" eaLnBrk="0" hangingPunct="0">
              <a:defRPr>
                <a:solidFill>
                  <a:schemeClr val="tx1"/>
                </a:solidFill>
                <a:latin typeface="Arial" pitchFamily="34" charset="0"/>
                <a:ea typeface="ＭＳ Ｐゴシック" pitchFamily="34" charset="-128"/>
              </a:defRPr>
            </a:lvl3pPr>
            <a:lvl4pPr marL="1576037" indent="-225148" eaLnBrk="0" hangingPunct="0">
              <a:defRPr>
                <a:solidFill>
                  <a:schemeClr val="tx1"/>
                </a:solidFill>
                <a:latin typeface="Arial" pitchFamily="34" charset="0"/>
                <a:ea typeface="ＭＳ Ｐゴシック" pitchFamily="34" charset="-128"/>
              </a:defRPr>
            </a:lvl4pPr>
            <a:lvl5pPr marL="2026333" indent="-225148" eaLnBrk="0" hangingPunct="0">
              <a:defRPr>
                <a:solidFill>
                  <a:schemeClr val="tx1"/>
                </a:solidFill>
                <a:latin typeface="Arial" pitchFamily="34" charset="0"/>
                <a:ea typeface="ＭＳ Ｐゴシック" pitchFamily="34" charset="-128"/>
              </a:defRPr>
            </a:lvl5pPr>
            <a:lvl6pPr marL="2476630"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26926"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77222"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27518"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29FBB4EB-17A5-4E6B-A1DF-D0169EADE6C7}" type="slidenum">
              <a:rPr lang="en-US" smtClean="0"/>
              <a:pPr eaLnBrk="1" hangingPunct="1">
                <a:defRPr/>
              </a:pPr>
              <a:t>20</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cs typeface="Geneva"/>
            </a:endParaRP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1731" indent="-281435" eaLnBrk="0" hangingPunct="0">
              <a:defRPr>
                <a:solidFill>
                  <a:schemeClr val="tx1"/>
                </a:solidFill>
                <a:latin typeface="Arial" pitchFamily="34" charset="0"/>
                <a:ea typeface="ＭＳ Ｐゴシック" pitchFamily="34" charset="-128"/>
              </a:defRPr>
            </a:lvl2pPr>
            <a:lvl3pPr marL="1125741" indent="-225148" eaLnBrk="0" hangingPunct="0">
              <a:defRPr>
                <a:solidFill>
                  <a:schemeClr val="tx1"/>
                </a:solidFill>
                <a:latin typeface="Arial" pitchFamily="34" charset="0"/>
                <a:ea typeface="ＭＳ Ｐゴシック" pitchFamily="34" charset="-128"/>
              </a:defRPr>
            </a:lvl3pPr>
            <a:lvl4pPr marL="1576037" indent="-225148" eaLnBrk="0" hangingPunct="0">
              <a:defRPr>
                <a:solidFill>
                  <a:schemeClr val="tx1"/>
                </a:solidFill>
                <a:latin typeface="Arial" pitchFamily="34" charset="0"/>
                <a:ea typeface="ＭＳ Ｐゴシック" pitchFamily="34" charset="-128"/>
              </a:defRPr>
            </a:lvl4pPr>
            <a:lvl5pPr marL="2026333" indent="-225148" eaLnBrk="0" hangingPunct="0">
              <a:defRPr>
                <a:solidFill>
                  <a:schemeClr val="tx1"/>
                </a:solidFill>
                <a:latin typeface="Arial" pitchFamily="34" charset="0"/>
                <a:ea typeface="ＭＳ Ｐゴシック" pitchFamily="34" charset="-128"/>
              </a:defRPr>
            </a:lvl5pPr>
            <a:lvl6pPr marL="2476630"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26926"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77222"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27518" indent="-225148" defTabSz="45029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73A1F6B7-ACB9-456C-A64C-D139520B7100}" type="slidenum">
              <a:rPr lang="en-US" smtClean="0"/>
              <a:pPr eaLnBrk="1" hangingPunct="1">
                <a:defRPr/>
              </a:pPr>
              <a:t>24</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4C80D-9671-4B5E-A112-912ADE7DB542}" type="slidenum">
              <a:rPr lang="en-US"/>
              <a:pPr/>
              <a:t>27</a:t>
            </a:fld>
            <a:endParaRPr lang="en-US"/>
          </a:p>
        </p:txBody>
      </p:sp>
      <p:sp>
        <p:nvSpPr>
          <p:cNvPr id="1820674" name="Rectangle 2"/>
          <p:cNvSpPr>
            <a:spLocks noGrp="1" noRot="1" noChangeAspect="1" noChangeArrowheads="1" noTextEdit="1"/>
          </p:cNvSpPr>
          <p:nvPr>
            <p:ph type="sldImg"/>
          </p:nvPr>
        </p:nvSpPr>
        <p:spPr>
          <a:ln/>
        </p:spPr>
      </p:sp>
      <p:sp>
        <p:nvSpPr>
          <p:cNvPr id="1820675" name="Rectangle 3"/>
          <p:cNvSpPr>
            <a:spLocks noGrp="1" noChangeArrowheads="1"/>
          </p:cNvSpPr>
          <p:nvPr>
            <p:ph type="body" idx="1"/>
          </p:nvPr>
        </p:nvSpPr>
        <p:spPr/>
        <p:txBody>
          <a:bodyPr/>
          <a:lstStyle/>
          <a:p>
            <a:r>
              <a:rPr lang="en-US" dirty="0" smtClean="0"/>
              <a:t>When UL adopts an international standard, national differences are identified to address US concerns (code, safety, component)</a:t>
            </a:r>
          </a:p>
          <a:p>
            <a:r>
              <a:rPr lang="en-US" dirty="0" smtClean="0"/>
              <a:t>UL publishes the IEC text along with the US ND.</a:t>
            </a:r>
          </a:p>
          <a:p>
            <a:r>
              <a:rPr lang="en-US" dirty="0" smtClean="0"/>
              <a:t>Attempt to minimize NDs</a:t>
            </a:r>
          </a:p>
          <a:p>
            <a:pPr lvl="1"/>
            <a:r>
              <a:rPr lang="en-US" dirty="0" smtClean="0"/>
              <a:t>Accept IEC text</a:t>
            </a:r>
          </a:p>
          <a:p>
            <a:pPr lvl="1"/>
            <a:r>
              <a:rPr lang="en-US" dirty="0" smtClean="0"/>
              <a:t>Propose change to IEC text</a:t>
            </a:r>
          </a:p>
          <a:p>
            <a:r>
              <a:rPr lang="en-US" dirty="0" smtClean="0"/>
              <a:t>More than 70 UL standards are based on IEC standards.</a:t>
            </a:r>
          </a:p>
          <a:p>
            <a:r>
              <a:rPr lang="en-US" dirty="0" smtClean="0"/>
              <a:t>Currently no ISO-based UL standards, although we are considering these activities.</a:t>
            </a:r>
          </a:p>
          <a:p>
            <a:r>
              <a:rPr lang="en-US" dirty="0" smtClean="0"/>
              <a:t>UL is very active in developing international requirements for new technologies, including fuel cells, nanotechnology</a:t>
            </a:r>
          </a:p>
          <a:p>
            <a:endParaRPr lang="en-US" dirty="0" smtClean="0"/>
          </a:p>
          <a:p>
            <a:endParaRPr lang="en-US" dirty="0" smtClean="0"/>
          </a:p>
          <a:p>
            <a:r>
              <a:rPr lang="en-US" dirty="0" smtClean="0"/>
              <a:t>SMB </a:t>
            </a:r>
            <a:r>
              <a:rPr lang="en-US" dirty="0"/>
              <a:t>= Standards Management Board, policy making board of IEC</a:t>
            </a:r>
          </a:p>
          <a:p>
            <a:r>
              <a:rPr lang="en-US" dirty="0"/>
              <a:t>IEC Ex = addresses hazardous location scheme</a:t>
            </a:r>
          </a:p>
          <a:p>
            <a:r>
              <a:rPr lang="en-US" dirty="0"/>
              <a:t>IECEE CTL = Committee of Testing Labs – UL works w/ other test labs to resolve issues.</a:t>
            </a:r>
          </a:p>
          <a:p>
            <a:r>
              <a:rPr lang="en-US" dirty="0"/>
              <a:t>IEC ACOS – Advisory Committee of Safety.  Committee addressing global safety issues.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included here are countries with a single representative on a single STP:</a:t>
            </a:r>
          </a:p>
          <a:p>
            <a:r>
              <a:rPr lang="en-US" baseline="0" dirty="0" smtClean="0"/>
              <a:t>Belgium</a:t>
            </a:r>
          </a:p>
          <a:p>
            <a:r>
              <a:rPr lang="en-US" baseline="0" dirty="0" smtClean="0"/>
              <a:t>France</a:t>
            </a:r>
          </a:p>
          <a:p>
            <a:r>
              <a:rPr lang="en-US" baseline="0" dirty="0" smtClean="0"/>
              <a:t>Hungary</a:t>
            </a:r>
          </a:p>
          <a:p>
            <a:r>
              <a:rPr lang="en-US" baseline="0" dirty="0" smtClean="0"/>
              <a:t>Norway</a:t>
            </a:r>
          </a:p>
          <a:p>
            <a:r>
              <a:rPr lang="en-US" baseline="0" dirty="0" smtClean="0"/>
              <a:t>Singapore</a:t>
            </a:r>
          </a:p>
          <a:p>
            <a:r>
              <a:rPr lang="en-US" baseline="0" dirty="0" smtClean="0"/>
              <a:t>Thailand</a:t>
            </a:r>
          </a:p>
          <a:p>
            <a:endParaRPr lang="en-US" dirty="0"/>
          </a:p>
        </p:txBody>
      </p:sp>
      <p:sp>
        <p:nvSpPr>
          <p:cNvPr id="4" name="Slide Number Placeholder 3"/>
          <p:cNvSpPr>
            <a:spLocks noGrp="1"/>
          </p:cNvSpPr>
          <p:nvPr>
            <p:ph type="sldNum" sz="quarter" idx="10"/>
          </p:nvPr>
        </p:nvSpPr>
        <p:spPr/>
        <p:txBody>
          <a:bodyPr/>
          <a:lstStyle/>
          <a:p>
            <a:pPr>
              <a:defRPr/>
            </a:pPr>
            <a:fld id="{733D29D0-8797-7647-B384-1FF612B05431}" type="slidenum">
              <a:rPr lang="en-US" smtClean="0"/>
              <a:pPr>
                <a:defRPr/>
              </a:pPr>
              <a:t>28</a:t>
            </a:fld>
            <a:endParaRPr lang="en-US"/>
          </a:p>
        </p:txBody>
      </p:sp>
    </p:spTree>
    <p:extLst>
      <p:ext uri="{BB962C8B-B14F-4D97-AF65-F5344CB8AC3E}">
        <p14:creationId xmlns:p14="http://schemas.microsoft.com/office/powerpoint/2010/main" val="424299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defTabSz="914318" eaLnBrk="1" hangingPunct="1"/>
            <a:r>
              <a:rPr lang="en-US" sz="1600" dirty="0">
                <a:latin typeface="Arial" charset="0"/>
                <a:cs typeface="Arial Unicode MS" charset="0"/>
              </a:rPr>
              <a:t>Products and technologies have become more complex and are faster to market.</a:t>
            </a:r>
          </a:p>
          <a:p>
            <a:pPr lvl="1" defTabSz="914318" eaLnBrk="1" hangingPunct="1"/>
            <a:endParaRPr lang="en-US" sz="1600" dirty="0">
              <a:latin typeface="Arial" charset="0"/>
              <a:cs typeface="Arial Unicode MS" charset="0"/>
            </a:endParaRPr>
          </a:p>
          <a:p>
            <a:pPr lvl="1" defTabSz="914318" eaLnBrk="1" hangingPunct="1"/>
            <a:r>
              <a:rPr lang="en-US" sz="1600" dirty="0">
                <a:latin typeface="Arial" charset="0"/>
                <a:cs typeface="Arial Unicode MS" charset="0"/>
              </a:rPr>
              <a:t>Safety, reliability and quality remain fundamental.</a:t>
            </a:r>
          </a:p>
          <a:p>
            <a:pPr lvl="1" defTabSz="914318" eaLnBrk="1" hangingPunct="1"/>
            <a:endParaRPr lang="en-US" sz="1600" dirty="0">
              <a:latin typeface="Arial" charset="0"/>
              <a:cs typeface="Arial Unicode MS" charset="0"/>
            </a:endParaRPr>
          </a:p>
          <a:p>
            <a:pPr lvl="1" defTabSz="914318" eaLnBrk="1" hangingPunct="1"/>
            <a:r>
              <a:rPr lang="en-US" sz="1600" dirty="0">
                <a:latin typeface="Arial" charset="0"/>
                <a:cs typeface="Arial Unicode MS" charset="0"/>
              </a:rPr>
              <a:t>New considerations include the environment, transparency and worker treatment.</a:t>
            </a:r>
          </a:p>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5</a:t>
            </a:fld>
            <a:endParaRPr lang="en-US"/>
          </a:p>
        </p:txBody>
      </p:sp>
    </p:spTree>
    <p:extLst>
      <p:ext uri="{BB962C8B-B14F-4D97-AF65-F5344CB8AC3E}">
        <p14:creationId xmlns:p14="http://schemas.microsoft.com/office/powerpoint/2010/main" val="142794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22" lvl="1" algn="just" defTabSz="914318" eaLnBrk="1" hangingPunct="1"/>
            <a:r>
              <a:rPr lang="en-US" sz="2000" dirty="0">
                <a:latin typeface="Arial" charset="0"/>
                <a:cs typeface="Arial Unicode MS" charset="0"/>
              </a:rPr>
              <a:t>With the definition of safety expanding, UL has extended our services and offerings to meet the growing and diverse needs of our customers.</a:t>
            </a:r>
          </a:p>
        </p:txBody>
      </p:sp>
      <p:sp>
        <p:nvSpPr>
          <p:cNvPr id="4" name="Slide Number Placeholder 3"/>
          <p:cNvSpPr>
            <a:spLocks noGrp="1"/>
          </p:cNvSpPr>
          <p:nvPr>
            <p:ph type="sldNum" sz="quarter" idx="10"/>
          </p:nvPr>
        </p:nvSpPr>
        <p:spPr/>
        <p:txBody>
          <a:bodyPr/>
          <a:lstStyle/>
          <a:p>
            <a:fld id="{734922C2-942D-4905-B34E-0F633114CEA6}" type="slidenum">
              <a:rPr lang="en-US" smtClean="0"/>
              <a:pPr/>
              <a:t>6</a:t>
            </a:fld>
            <a:endParaRPr lang="en-US"/>
          </a:p>
        </p:txBody>
      </p:sp>
    </p:spTree>
    <p:extLst>
      <p:ext uri="{BB962C8B-B14F-4D97-AF65-F5344CB8AC3E}">
        <p14:creationId xmlns:p14="http://schemas.microsoft.com/office/powerpoint/2010/main" val="175497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endParaRPr lang="en-US" dirty="0"/>
          </a:p>
          <a:p>
            <a:r>
              <a:rPr lang="en-US" dirty="0"/>
              <a:t>“Your Brand Reputational Value is Irreplaceable. Protect It!” Forbes, 1 Feb. 2010. Web: 12 Apr. 2013. </a:t>
            </a:r>
          </a:p>
          <a:p>
            <a:r>
              <a:rPr lang="en-US" u="sng" dirty="0">
                <a:hlinkClick r:id="rId3"/>
              </a:rPr>
              <a:t>http://www.forbes.com/2010/02/01/brand-reputation-value-leadership-managing-ethisphere.html</a:t>
            </a:r>
            <a:endParaRPr lang="en-US" dirty="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7</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p>
          <a:p>
            <a:endParaRPr lang="en-US" baseline="0" dirty="0" smtClean="0"/>
          </a:p>
          <a:p>
            <a:r>
              <a:rPr lang="en-US" dirty="0"/>
              <a:t>Heaney, B., “Supply Chain Visibility Excellence,” Aberdeen Group, Research Paper, March 2012.</a:t>
            </a:r>
          </a:p>
        </p:txBody>
      </p:sp>
      <p:sp>
        <p:nvSpPr>
          <p:cNvPr id="4" name="Slide Number Placeholder 3"/>
          <p:cNvSpPr>
            <a:spLocks noGrp="1"/>
          </p:cNvSpPr>
          <p:nvPr>
            <p:ph type="sldNum" sz="quarter" idx="10"/>
          </p:nvPr>
        </p:nvSpPr>
        <p:spPr/>
        <p:txBody>
          <a:bodyPr/>
          <a:lstStyle/>
          <a:p>
            <a:fld id="{734922C2-942D-4905-B34E-0F633114CEA6}" type="slidenum">
              <a:rPr lang="en-US" smtClean="0"/>
              <a:pPr/>
              <a:t>8</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Source:</a:t>
            </a:r>
            <a:r>
              <a:rPr lang="en-US" baseline="0" dirty="0" smtClean="0"/>
              <a:t> </a:t>
            </a:r>
          </a:p>
          <a:p>
            <a:pPr defTabSz="914318">
              <a:defRPr/>
            </a:pPr>
            <a:endParaRPr lang="en-US" baseline="0" dirty="0" smtClean="0"/>
          </a:p>
          <a:p>
            <a:pPr defTabSz="914318">
              <a:defRPr/>
            </a:pPr>
            <a:r>
              <a:rPr lang="en-US" dirty="0"/>
              <a:t> “Mobile Payments to Quadruple in Five Years,” Future of Payments Conference, 3 Sep. 2012. Web: 12 Apr. 2013.  http://</a:t>
            </a:r>
            <a:r>
              <a:rPr lang="en-US" dirty="0" err="1"/>
              <a:t>www.paymentsconf.com</a:t>
            </a:r>
            <a:r>
              <a:rPr lang="en-US" dirty="0"/>
              <a:t>/2012/09/mobile-payments-to-quadruple-in-five-years/</a:t>
            </a:r>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9</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Source:</a:t>
            </a:r>
            <a:r>
              <a:rPr lang="en-US" baseline="0" dirty="0" smtClean="0"/>
              <a:t> </a:t>
            </a:r>
          </a:p>
          <a:p>
            <a:pPr defTabSz="914318">
              <a:defRPr/>
            </a:pPr>
            <a:endParaRPr lang="en-US" baseline="0" dirty="0" smtClean="0"/>
          </a:p>
          <a:p>
            <a:r>
              <a:rPr lang="en-US" dirty="0"/>
              <a:t>“Comparison of Modern and Legacy Home Furnishings,” UL Research Demonstration, 2009. Web: 9 Oct. 2012.</a:t>
            </a:r>
          </a:p>
          <a:p>
            <a:r>
              <a:rPr lang="en-US" u="sng" dirty="0">
                <a:hlinkClick r:id="rId3"/>
              </a:rPr>
              <a:t>https://www.ul.com/room_fire/room_fire.html</a:t>
            </a:r>
            <a:endParaRPr lang="en-US" dirty="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10</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Source:</a:t>
            </a:r>
            <a:r>
              <a:rPr lang="en-US" baseline="0" dirty="0" smtClean="0"/>
              <a:t> </a:t>
            </a:r>
          </a:p>
          <a:p>
            <a:pPr defTabSz="914318">
              <a:defRPr/>
            </a:pPr>
            <a:endParaRPr lang="en-US" baseline="0" dirty="0" smtClean="0"/>
          </a:p>
          <a:p>
            <a:r>
              <a:rPr lang="en-US" dirty="0"/>
              <a:t>“World Population Ageing,” Department of Economic and Social Affairs, Population Division, United Nations. Web: 15 Apr. 2013. </a:t>
            </a:r>
          </a:p>
          <a:p>
            <a:r>
              <a:rPr lang="en-US" u="sng" dirty="0">
                <a:hlinkClick r:id="rId3"/>
              </a:rPr>
              <a:t>http://www.un.org/esa/population/publications/worldageing19502050/pdf/90chapteriv.pdf</a:t>
            </a:r>
            <a:endParaRPr lang="en-US" dirty="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11</a:t>
            </a:fld>
            <a:endParaRPr lang="en-US"/>
          </a:p>
        </p:txBody>
      </p:sp>
    </p:spTree>
    <p:extLst>
      <p:ext uri="{BB962C8B-B14F-4D97-AF65-F5344CB8AC3E}">
        <p14:creationId xmlns:p14="http://schemas.microsoft.com/office/powerpoint/2010/main" val="266040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Source:</a:t>
            </a:r>
            <a:r>
              <a:rPr lang="en-US" baseline="0" dirty="0" smtClean="0"/>
              <a:t> </a:t>
            </a:r>
          </a:p>
          <a:p>
            <a:pPr defTabSz="914318">
              <a:defRPr/>
            </a:pPr>
            <a:endParaRPr lang="en-US" baseline="0" dirty="0" smtClean="0"/>
          </a:p>
          <a:p>
            <a:r>
              <a:rPr lang="en-US" dirty="0"/>
              <a:t>“Renewables could be 80 percent of energy by 2050: U.N.,” Reuters, 9 May 2011. Web: 12 Apr. 2013. </a:t>
            </a:r>
          </a:p>
          <a:p>
            <a:r>
              <a:rPr lang="en-US" u="sng" dirty="0">
                <a:hlinkClick r:id="rId3"/>
              </a:rPr>
              <a:t>http://www.reuters.com/article/2011/05/09/us-energy-renewables-idUSTRE7481L220110509</a:t>
            </a:r>
            <a:endParaRPr lang="en-US" dirty="0"/>
          </a:p>
          <a:p>
            <a:pPr defTabSz="914318">
              <a:defRPr/>
            </a:pPr>
            <a:endParaRPr lang="en-US" baseline="0" dirty="0" smtClean="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734922C2-942D-4905-B34E-0F633114CEA6}" type="slidenum">
              <a:rPr lang="en-US" smtClean="0"/>
              <a:pPr/>
              <a:t>12</a:t>
            </a:fld>
            <a:endParaRPr lang="en-US"/>
          </a:p>
        </p:txBody>
      </p:sp>
    </p:spTree>
    <p:extLst>
      <p:ext uri="{BB962C8B-B14F-4D97-AF65-F5344CB8AC3E}">
        <p14:creationId xmlns:p14="http://schemas.microsoft.com/office/powerpoint/2010/main" val="2660409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a:srcRect r="16216"/>
          <a:stretch>
            <a:fillRect/>
          </a:stretch>
        </p:blipFill>
        <p:spPr bwMode="invGray">
          <a:xfrm>
            <a:off x="6308725" y="328613"/>
            <a:ext cx="2835275" cy="3384550"/>
          </a:xfrm>
          <a:prstGeom prst="rect">
            <a:avLst/>
          </a:prstGeom>
          <a:noFill/>
          <a:ln w="9525">
            <a:noFill/>
            <a:miter lim="800000"/>
            <a:headEnd/>
            <a:tailEnd/>
          </a:ln>
        </p:spPr>
      </p:pic>
      <p:sp>
        <p:nvSpPr>
          <p:cNvPr id="5" name="TextBox 4"/>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a:t>
            </a:r>
            <a:r>
              <a:rPr lang="en-US" sz="1000" baseline="0" dirty="0" smtClean="0">
                <a:solidFill>
                  <a:schemeClr val="bg1"/>
                </a:solidFill>
              </a:rPr>
              <a:t>2015</a:t>
            </a:r>
            <a:endParaRPr lang="en-US" sz="1000" baseline="0" dirty="0">
              <a:solidFill>
                <a:schemeClr val="bg1"/>
              </a:solidFill>
            </a:endParaRPr>
          </a:p>
        </p:txBody>
      </p:sp>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srcRect/>
          <a:stretch>
            <a:fillRect/>
          </a:stretch>
        </p:blipFill>
        <p:spPr bwMode="auto">
          <a:xfrm>
            <a:off x="7881938" y="482600"/>
            <a:ext cx="804862" cy="806450"/>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r="16216"/>
          <a:stretch>
            <a:fillRect/>
          </a:stretch>
        </p:blipFill>
        <p:spPr bwMode="auto">
          <a:xfrm>
            <a:off x="6308725" y="328613"/>
            <a:ext cx="2835275" cy="3384550"/>
          </a:xfrm>
          <a:prstGeom prst="rect">
            <a:avLst/>
          </a:prstGeom>
          <a:noFill/>
          <a:ln w="9525">
            <a:noFill/>
            <a:miter lim="800000"/>
            <a:headEnd/>
            <a:tailEnd/>
          </a:ln>
        </p:spPr>
      </p:pic>
      <p:sp>
        <p:nvSpPr>
          <p:cNvPr id="5" name="TextBox 4"/>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t>UL and the UL logo are trademarks of UL LLC © </a:t>
            </a:r>
            <a:r>
              <a:rPr lang="en-US" sz="1000" baseline="0" dirty="0" smtClean="0"/>
              <a:t>2015</a:t>
            </a:r>
            <a:endParaRPr lang="en-US" sz="1000" baseline="0" dirty="0"/>
          </a:p>
        </p:txBody>
      </p:sp>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CF9B393-1D32-C94A-A8DE-302BBD9B7D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73AE26D-2D88-344F-945E-F2B96DB866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r="79"/>
          <a:stretch>
            <a:fillRect/>
          </a:stretch>
        </p:blipFill>
        <p:spPr bwMode="auto">
          <a:xfrm>
            <a:off x="7132638" y="274638"/>
            <a:ext cx="1646237" cy="1647825"/>
          </a:xfrm>
          <a:prstGeom prst="rect">
            <a:avLst/>
          </a:prstGeom>
          <a:noFill/>
          <a:ln w="9525">
            <a:noFill/>
            <a:miter lim="800000"/>
            <a:headEnd/>
            <a:tailEnd/>
          </a:ln>
        </p:spPr>
      </p:pic>
      <p:pic>
        <p:nvPicPr>
          <p:cNvPr id="5" name="Picture 7"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561246"/>
            <a:ext cx="5943600" cy="11430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4A5C745-0183-F448-8441-08D771CBE5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Arial" charset="0"/>
              <a:cs typeface="Arial" charset="0"/>
            </a:endParaRPr>
          </a:p>
        </p:txBody>
      </p:sp>
      <p:pic>
        <p:nvPicPr>
          <p:cNvPr id="4" name="Picture 6" descr="ul_pattern.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E406EE98-D513-E24E-B547-6122FB860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DEF2EA39-9159-434A-ACB4-B5AFF46E5A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01F99FC8-1AD9-A248-9538-C702B6A6DC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ea typeface="Geneva" charset="-128"/>
                <a:cs typeface="Geneva" charset="-128"/>
              </a:defRPr>
            </a:lvl1pPr>
          </a:lstStyle>
          <a:p>
            <a:pPr>
              <a:defRPr/>
            </a:pPr>
            <a:fld id="{65805DA5-B412-2E47-AB31-67239A2C93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p:hf hdr="0"/>
  <p:txStyles>
    <p:titleStyle>
      <a:lvl1pPr algn="l" defTabSz="457200" rtl="0" eaLnBrk="1" fontAlgn="base" hangingPunct="1">
        <a:spcBef>
          <a:spcPct val="0"/>
        </a:spcBef>
        <a:spcAft>
          <a:spcPct val="0"/>
        </a:spcAft>
        <a:defRPr sz="2800" b="1" kern="1200">
          <a:solidFill>
            <a:schemeClr val="accent1"/>
          </a:solidFill>
          <a:latin typeface="Arial"/>
          <a:ea typeface="Geneva" charset="-128"/>
          <a:cs typeface="Geneva" charset="0"/>
        </a:defRPr>
      </a:lvl1pPr>
      <a:lvl2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2pPr>
      <a:lvl3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3pPr>
      <a:lvl4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4pPr>
      <a:lvl5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5pPr>
      <a:lvl6pPr marL="457200" algn="l" defTabSz="457200" rtl="0" eaLnBrk="1" fontAlgn="base" hangingPunct="1">
        <a:spcBef>
          <a:spcPct val="0"/>
        </a:spcBef>
        <a:spcAft>
          <a:spcPct val="0"/>
        </a:spcAft>
        <a:defRPr sz="2800" b="1">
          <a:solidFill>
            <a:schemeClr val="accent1"/>
          </a:solidFill>
          <a:latin typeface="Helvetica" charset="0"/>
        </a:defRPr>
      </a:lvl6pPr>
      <a:lvl7pPr marL="914400" algn="l" defTabSz="457200" rtl="0" eaLnBrk="1" fontAlgn="base" hangingPunct="1">
        <a:spcBef>
          <a:spcPct val="0"/>
        </a:spcBef>
        <a:spcAft>
          <a:spcPct val="0"/>
        </a:spcAft>
        <a:defRPr sz="2800" b="1">
          <a:solidFill>
            <a:schemeClr val="accent1"/>
          </a:solidFill>
          <a:latin typeface="Helvetica" charset="0"/>
        </a:defRPr>
      </a:lvl7pPr>
      <a:lvl8pPr marL="1371600" algn="l" defTabSz="457200" rtl="0" eaLnBrk="1" fontAlgn="base" hangingPunct="1">
        <a:spcBef>
          <a:spcPct val="0"/>
        </a:spcBef>
        <a:spcAft>
          <a:spcPct val="0"/>
        </a:spcAft>
        <a:defRPr sz="2800" b="1">
          <a:solidFill>
            <a:schemeClr val="accent1"/>
          </a:solidFill>
          <a:latin typeface="Helvetica" charset="0"/>
        </a:defRPr>
      </a:lvl8pPr>
      <a:lvl9pPr marL="1828800" algn="l" defTabSz="457200" rtl="0" eaLnBrk="1" fontAlgn="base" hangingPunct="1">
        <a:spcBef>
          <a:spcPct val="0"/>
        </a:spcBef>
        <a:spcAft>
          <a:spcPct val="0"/>
        </a:spcAft>
        <a:defRPr sz="2800" b="1">
          <a:solidFill>
            <a:schemeClr val="accent1"/>
          </a:solidFill>
          <a:latin typeface="Helvetica"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1" fontAlgn="base" hangingPunct="1">
        <a:spcBef>
          <a:spcPts val="1200"/>
        </a:spcBef>
        <a:spcAft>
          <a:spcPct val="0"/>
        </a:spcAft>
        <a:buFont typeface="Arial"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csds.ul.com/Home/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csds.ul.com/Home/MeetingsDefault.aspx" TargetMode="External"/><Relationship Id="rId2" Type="http://schemas.openxmlformats.org/officeDocument/2006/relationships/hyperlink" Target="http://csds.ul.com/Home/Default.aspx" TargetMode="External"/><Relationship Id="rId1" Type="http://schemas.openxmlformats.org/officeDocument/2006/relationships/slideLayout" Target="../slideLayouts/slideLayout4.xml"/><Relationship Id="rId5" Type="http://schemas.openxmlformats.org/officeDocument/2006/relationships/hyperlink" Target="http://www.ul.com/global/eng/pages/solutions/standards/developstandards/participation/callformembers/index.jsp" TargetMode="External"/><Relationship Id="rId4" Type="http://schemas.openxmlformats.org/officeDocument/2006/relationships/hyperlink" Target="http://www.ul.com/global/eng/pages/solutions/standards/developstandards/stps/index.js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2533650"/>
            <a:ext cx="5962650" cy="1400175"/>
          </a:xfrm>
        </p:spPr>
        <p:txBody>
          <a:bodyPr/>
          <a:lstStyle/>
          <a:p>
            <a:pPr eaLnBrk="1" hangingPunct="1"/>
            <a:r>
              <a:rPr lang="en-US" dirty="0" smtClean="0">
                <a:latin typeface="Arial" charset="0"/>
                <a:ea typeface="Geneva" charset="0"/>
              </a:rPr>
              <a:t>Stakeholder Organization &amp; Participation</a:t>
            </a:r>
            <a:endParaRPr lang="en-US" dirty="0">
              <a:latin typeface="Arial" charset="0"/>
              <a:ea typeface="Geneva" charset="0"/>
            </a:endParaRPr>
          </a:p>
        </p:txBody>
      </p:sp>
      <p:sp>
        <p:nvSpPr>
          <p:cNvPr id="13315" name="Subtitle 2"/>
          <p:cNvSpPr>
            <a:spLocks noGrp="1"/>
          </p:cNvSpPr>
          <p:nvPr>
            <p:ph type="subTitle" idx="1"/>
          </p:nvPr>
        </p:nvSpPr>
        <p:spPr>
          <a:xfrm>
            <a:off x="457200" y="3960813"/>
            <a:ext cx="5843588" cy="1774825"/>
          </a:xfrm>
        </p:spPr>
        <p:txBody>
          <a:bodyPr>
            <a:normAutofit fontScale="85000" lnSpcReduction="10000"/>
          </a:bodyPr>
          <a:lstStyle/>
          <a:p>
            <a:pPr eaLnBrk="1" hangingPunct="1"/>
            <a:endParaRPr lang="en-US" dirty="0" smtClean="0">
              <a:latin typeface="Arial" charset="0"/>
              <a:ea typeface="Arial" charset="0"/>
              <a:cs typeface="Arial" charset="0"/>
            </a:endParaRPr>
          </a:p>
          <a:p>
            <a:pPr eaLnBrk="1" hangingPunct="1"/>
            <a:r>
              <a:rPr lang="en-US" dirty="0" smtClean="0">
                <a:latin typeface="Arial" charset="0"/>
                <a:ea typeface="Arial" charset="0"/>
                <a:cs typeface="Arial" charset="0"/>
              </a:rPr>
              <a:t>EAC Public-Private Sector Training Workshop on TBT and SPS</a:t>
            </a:r>
          </a:p>
          <a:p>
            <a:pPr eaLnBrk="1" hangingPunct="1"/>
            <a:r>
              <a:rPr lang="en-US" dirty="0" smtClean="0">
                <a:latin typeface="Arial" charset="0"/>
                <a:ea typeface="Arial" charset="0"/>
                <a:cs typeface="Arial" charset="0"/>
              </a:rPr>
              <a:t>21 March 2016</a:t>
            </a:r>
          </a:p>
          <a:p>
            <a:pPr eaLnBrk="1" hangingPunct="1"/>
            <a:endParaRPr lang="en-US" dirty="0" smtClean="0">
              <a:latin typeface="Arial" charset="0"/>
              <a:ea typeface="Arial" charset="0"/>
              <a:cs typeface="Arial" charset="0"/>
            </a:endParaRPr>
          </a:p>
          <a:p>
            <a:pPr eaLnBrk="1" hangingPunct="1"/>
            <a:endParaRPr lang="en-US" dirty="0">
              <a:latin typeface="Arial" charset="0"/>
              <a:ea typeface="Arial" charset="0"/>
              <a:cs typeface="Arial" charset="0"/>
            </a:endParaRPr>
          </a:p>
          <a:p>
            <a:pPr eaLnBrk="1" hangingPunct="1"/>
            <a:r>
              <a:rPr lang="en-US" dirty="0" smtClean="0">
                <a:latin typeface="Arial" charset="0"/>
                <a:ea typeface="Arial" charset="0"/>
                <a:cs typeface="Arial" charset="0"/>
              </a:rPr>
              <a:t>Derek Greenauer</a:t>
            </a:r>
          </a:p>
          <a:p>
            <a:pPr eaLnBrk="1" hangingPunct="1"/>
            <a:r>
              <a:rPr lang="en-US" dirty="0" smtClean="0">
                <a:latin typeface="Arial" charset="0"/>
                <a:ea typeface="Arial" charset="0"/>
                <a:cs typeface="Arial" charset="0"/>
              </a:rPr>
              <a:t>Director, Global Government Affairs UL LLC</a:t>
            </a:r>
            <a:endParaRPr lang="en-US"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9629106.jpg"/>
          <p:cNvPicPr>
            <a:picLocks noChangeAspect="1"/>
          </p:cNvPicPr>
          <p:nvPr/>
        </p:nvPicPr>
        <p:blipFill rotWithShape="1">
          <a:blip r:embed="rId3" cstate="print">
            <a:extLst>
              <a:ext uri="{28A0092B-C50C-407E-A947-70E740481C1C}">
                <a14:useLocalDpi xmlns:a14="http://schemas.microsoft.com/office/drawing/2010/main" val="0"/>
              </a:ext>
            </a:extLst>
          </a:blip>
          <a:srcRect l="-1" t="31997" r="6714" b="11155"/>
          <a:stretch/>
        </p:blipFill>
        <p:spPr>
          <a:xfrm>
            <a:off x="3679362" y="1318510"/>
            <a:ext cx="5478518" cy="5006588"/>
          </a:xfrm>
          <a:prstGeom prst="rect">
            <a:avLst/>
          </a:prstGeom>
        </p:spPr>
      </p:pic>
      <p:sp>
        <p:nvSpPr>
          <p:cNvPr id="17" name="Rectangle 16"/>
          <p:cNvSpPr/>
          <p:nvPr/>
        </p:nvSpPr>
        <p:spPr>
          <a:xfrm rot="10800000">
            <a:off x="3679364" y="1631753"/>
            <a:ext cx="5478515" cy="4688201"/>
          </a:xfrm>
          <a:prstGeom prst="rect">
            <a:avLst/>
          </a:prstGeom>
          <a:gradFill flip="none" rotWithShape="1">
            <a:gsLst>
              <a:gs pos="0">
                <a:schemeClr val="accent1">
                  <a:alpha val="80000"/>
                </a:schemeClr>
              </a:gs>
              <a:gs pos="62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D9F5AA-A384-4EDE-964E-B3E14D40EAE6}" type="slidenum">
              <a:rPr lang="en-US" smtClean="0"/>
              <a:pPr/>
              <a:t>10</a:t>
            </a:fld>
            <a:endParaRPr lang="en-US"/>
          </a:p>
        </p:txBody>
      </p:sp>
      <p:sp>
        <p:nvSpPr>
          <p:cNvPr id="12"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Protecting the built environment</a:t>
            </a:r>
          </a:p>
        </p:txBody>
      </p:sp>
      <p:sp>
        <p:nvSpPr>
          <p:cNvPr id="27" name="Rectangle 26"/>
          <p:cNvSpPr/>
          <p:nvPr/>
        </p:nvSpPr>
        <p:spPr>
          <a:xfrm>
            <a:off x="574986" y="2013808"/>
            <a:ext cx="4469016" cy="3218606"/>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28" name="Content Placeholder 4"/>
          <p:cNvSpPr txBox="1">
            <a:spLocks/>
          </p:cNvSpPr>
          <p:nvPr/>
        </p:nvSpPr>
        <p:spPr bwMode="auto">
          <a:xfrm>
            <a:off x="784441" y="2212622"/>
            <a:ext cx="4003993" cy="910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1200" dirty="0">
                <a:solidFill>
                  <a:srgbClr val="FFFFFF"/>
                </a:solidFill>
              </a:rPr>
              <a:t>Focus on the structural integrity and safety </a:t>
            </a:r>
            <a:br>
              <a:rPr lang="en-US" sz="1200" dirty="0">
                <a:solidFill>
                  <a:srgbClr val="FFFFFF"/>
                </a:solidFill>
              </a:rPr>
            </a:br>
            <a:r>
              <a:rPr lang="en-US" sz="1200" dirty="0">
                <a:solidFill>
                  <a:srgbClr val="FFFFFF"/>
                </a:solidFill>
              </a:rPr>
              <a:t>of built structures  with architects, </a:t>
            </a:r>
            <a:r>
              <a:rPr lang="en-US" sz="1200" dirty="0" err="1">
                <a:solidFill>
                  <a:srgbClr val="FFFFFF"/>
                </a:solidFill>
              </a:rPr>
              <a:t>specifiers</a:t>
            </a:r>
            <a:r>
              <a:rPr lang="en-US" sz="1200" dirty="0">
                <a:solidFill>
                  <a:srgbClr val="FFFFFF"/>
                </a:solidFill>
              </a:rPr>
              <a:t>, contractors, authorities and fire service</a:t>
            </a:r>
          </a:p>
        </p:txBody>
      </p:sp>
      <p:sp>
        <p:nvSpPr>
          <p:cNvPr id="29" name="Content Placeholder 4"/>
          <p:cNvSpPr txBox="1">
            <a:spLocks/>
          </p:cNvSpPr>
          <p:nvPr/>
        </p:nvSpPr>
        <p:spPr bwMode="auto">
          <a:xfrm>
            <a:off x="784441" y="3010209"/>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Safety Research</a:t>
            </a:r>
          </a:p>
          <a:p>
            <a:pPr>
              <a:lnSpc>
                <a:spcPct val="140000"/>
              </a:lnSpc>
            </a:pPr>
            <a:r>
              <a:rPr lang="en-US" sz="1000" dirty="0">
                <a:solidFill>
                  <a:srgbClr val="FFFFFF"/>
                </a:solidFill>
              </a:rPr>
              <a:t>Fire Service Training</a:t>
            </a:r>
          </a:p>
          <a:p>
            <a:pPr>
              <a:lnSpc>
                <a:spcPct val="140000"/>
              </a:lnSpc>
            </a:pPr>
            <a:r>
              <a:rPr lang="en-US" sz="1000" dirty="0">
                <a:solidFill>
                  <a:srgbClr val="FFFFFF"/>
                </a:solidFill>
              </a:rPr>
              <a:t>Qualified Contractor Programs</a:t>
            </a:r>
          </a:p>
          <a:p>
            <a:pPr>
              <a:lnSpc>
                <a:spcPct val="140000"/>
              </a:lnSpc>
            </a:pPr>
            <a:r>
              <a:rPr lang="en-US" sz="1000" dirty="0" smtClean="0">
                <a:solidFill>
                  <a:srgbClr val="FFFFFF"/>
                </a:solidFill>
              </a:rPr>
              <a:t>Multi-Attribute </a:t>
            </a:r>
            <a:r>
              <a:rPr lang="en-US" sz="1000" dirty="0">
                <a:solidFill>
                  <a:srgbClr val="FFFFFF"/>
                </a:solidFill>
              </a:rPr>
              <a:t>Sustainable Product Certification</a:t>
            </a:r>
          </a:p>
          <a:p>
            <a:pPr>
              <a:lnSpc>
                <a:spcPct val="140000"/>
              </a:lnSpc>
            </a:pPr>
            <a:r>
              <a:rPr lang="en-US" sz="1000" dirty="0">
                <a:solidFill>
                  <a:srgbClr val="FFFFFF"/>
                </a:solidFill>
              </a:rPr>
              <a:t>Safety Certification</a:t>
            </a:r>
          </a:p>
          <a:p>
            <a:pPr>
              <a:lnSpc>
                <a:spcPct val="140000"/>
              </a:lnSpc>
            </a:pPr>
            <a:r>
              <a:rPr lang="en-US" sz="1000" dirty="0">
                <a:solidFill>
                  <a:srgbClr val="FFFFFF"/>
                </a:solidFill>
              </a:rPr>
              <a:t>Fire Behavior Consulting</a:t>
            </a:r>
          </a:p>
          <a:p>
            <a:pPr>
              <a:lnSpc>
                <a:spcPct val="140000"/>
              </a:lnSpc>
            </a:pPr>
            <a:r>
              <a:rPr lang="en-US" sz="1000" dirty="0">
                <a:solidFill>
                  <a:srgbClr val="FFFFFF"/>
                </a:solidFill>
              </a:rPr>
              <a:t>Flammability Testing</a:t>
            </a:r>
          </a:p>
        </p:txBody>
      </p:sp>
      <p:sp>
        <p:nvSpPr>
          <p:cNvPr id="10" name="Rectangle 9"/>
          <p:cNvSpPr/>
          <p:nvPr/>
        </p:nvSpPr>
        <p:spPr>
          <a:xfrm>
            <a:off x="6369626" y="4317036"/>
            <a:ext cx="2658920" cy="2739211"/>
          </a:xfrm>
          <a:prstGeom prst="rect">
            <a:avLst/>
          </a:prstGeom>
        </p:spPr>
        <p:txBody>
          <a:bodyPr wrap="square">
            <a:spAutoFit/>
          </a:bodyPr>
          <a:lstStyle/>
          <a:p>
            <a:pPr lvl="0" algn="r"/>
            <a:r>
              <a:rPr lang="en-US" sz="1200" dirty="0" smtClean="0">
                <a:solidFill>
                  <a:schemeClr val="bg1"/>
                </a:solidFill>
              </a:rPr>
              <a:t>MODERN HOMES </a:t>
            </a:r>
            <a:br>
              <a:rPr lang="en-US" sz="1200" dirty="0" smtClean="0">
                <a:solidFill>
                  <a:schemeClr val="bg1"/>
                </a:solidFill>
              </a:rPr>
            </a:br>
            <a:r>
              <a:rPr lang="en-US" sz="1200" dirty="0" smtClean="0">
                <a:solidFill>
                  <a:schemeClr val="bg1"/>
                </a:solidFill>
              </a:rPr>
              <a:t>REACH FLASHOVER </a:t>
            </a:r>
          </a:p>
          <a:p>
            <a:pPr algn="r"/>
            <a:r>
              <a:rPr lang="en-US" sz="4400" b="1" dirty="0" smtClean="0">
                <a:solidFill>
                  <a:schemeClr val="bg1"/>
                </a:solidFill>
              </a:rPr>
              <a:t>8X</a:t>
            </a:r>
          </a:p>
          <a:p>
            <a:pPr lvl="0" algn="r"/>
            <a:r>
              <a:rPr lang="en-US" sz="1200" dirty="0" smtClean="0">
                <a:solidFill>
                  <a:schemeClr val="bg1"/>
                </a:solidFill>
              </a:rPr>
              <a:t>FASTER THAN HOMES BUILT</a:t>
            </a:r>
            <a:br>
              <a:rPr lang="en-US" sz="1200" dirty="0" smtClean="0">
                <a:solidFill>
                  <a:schemeClr val="bg1"/>
                </a:solidFill>
              </a:rPr>
            </a:br>
            <a:r>
              <a:rPr lang="en-US" sz="1200" dirty="0" smtClean="0">
                <a:solidFill>
                  <a:schemeClr val="bg1"/>
                </a:solidFill>
              </a:rPr>
              <a:t>50 YEARS AGO DUE IN PART TO</a:t>
            </a:r>
            <a:br>
              <a:rPr lang="en-US" sz="1200" dirty="0" smtClean="0">
                <a:solidFill>
                  <a:schemeClr val="bg1"/>
                </a:solidFill>
              </a:rPr>
            </a:br>
            <a:r>
              <a:rPr lang="en-US" sz="1200" dirty="0" smtClean="0">
                <a:solidFill>
                  <a:schemeClr val="bg1"/>
                </a:solidFill>
              </a:rPr>
              <a:t>NEW MATERIALS IN BUILDING</a:t>
            </a:r>
            <a:br>
              <a:rPr lang="en-US" sz="1200" dirty="0" smtClean="0">
                <a:solidFill>
                  <a:schemeClr val="bg1"/>
                </a:solidFill>
              </a:rPr>
            </a:br>
            <a:r>
              <a:rPr lang="en-US" sz="1200" dirty="0" smtClean="0">
                <a:solidFill>
                  <a:schemeClr val="bg1"/>
                </a:solidFill>
              </a:rPr>
              <a:t>PRODUCTS AND FURNISHINGS</a:t>
            </a:r>
            <a:endParaRPr lang="en-US" sz="1200" dirty="0">
              <a:solidFill>
                <a:schemeClr val="bg1"/>
              </a:solidFill>
            </a:endParaRPr>
          </a:p>
          <a:p>
            <a:pPr algn="r"/>
            <a:endParaRPr lang="en-US" sz="4400" b="1" dirty="0" smtClean="0">
              <a:solidFill>
                <a:schemeClr val="bg1"/>
              </a:solidFill>
            </a:endParaRPr>
          </a:p>
          <a:p>
            <a:pPr lvl="0" algn="r"/>
            <a:r>
              <a:rPr lang="en-US" sz="1200" dirty="0" smtClean="0">
                <a:solidFill>
                  <a:schemeClr val="bg1"/>
                </a:solidFill>
              </a:rPr>
              <a:t> </a:t>
            </a:r>
          </a:p>
        </p:txBody>
      </p:sp>
    </p:spTree>
    <p:extLst>
      <p:ext uri="{BB962C8B-B14F-4D97-AF65-F5344CB8AC3E}">
        <p14:creationId xmlns:p14="http://schemas.microsoft.com/office/powerpoint/2010/main" val="212539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157141332_11.jpg"/>
          <p:cNvPicPr>
            <a:picLocks noChangeAspect="1"/>
          </p:cNvPicPr>
          <p:nvPr/>
        </p:nvPicPr>
        <p:blipFill rotWithShape="1">
          <a:blip r:embed="rId3" cstate="print">
            <a:extLst>
              <a:ext uri="{28A0092B-C50C-407E-A947-70E740481C1C}">
                <a14:useLocalDpi xmlns:a14="http://schemas.microsoft.com/office/drawing/2010/main" val="0"/>
              </a:ext>
            </a:extLst>
          </a:blip>
          <a:srcRect l="3502" t="18750" r="1925" b="23631"/>
          <a:stretch/>
        </p:blipFill>
        <p:spPr>
          <a:xfrm>
            <a:off x="3679361" y="1318510"/>
            <a:ext cx="5472335" cy="5001446"/>
          </a:xfrm>
          <a:prstGeom prst="rect">
            <a:avLst/>
          </a:prstGeom>
        </p:spPr>
      </p:pic>
      <p:sp>
        <p:nvSpPr>
          <p:cNvPr id="4" name="Slide Number Placeholder 3"/>
          <p:cNvSpPr>
            <a:spLocks noGrp="1"/>
          </p:cNvSpPr>
          <p:nvPr>
            <p:ph type="sldNum" sz="quarter" idx="10"/>
          </p:nvPr>
        </p:nvSpPr>
        <p:spPr/>
        <p:txBody>
          <a:bodyPr/>
          <a:lstStyle/>
          <a:p>
            <a:fld id="{4AD9F5AA-A384-4EDE-964E-B3E14D40EAE6}" type="slidenum">
              <a:rPr lang="en-US" smtClean="0"/>
              <a:pPr/>
              <a:t>11</a:t>
            </a:fld>
            <a:endParaRPr lang="en-US"/>
          </a:p>
        </p:txBody>
      </p:sp>
      <p:sp>
        <p:nvSpPr>
          <p:cNvPr id="19" name="Rectangle 18"/>
          <p:cNvSpPr/>
          <p:nvPr/>
        </p:nvSpPr>
        <p:spPr>
          <a:xfrm rot="10800000">
            <a:off x="3474861" y="1631755"/>
            <a:ext cx="5676836" cy="4688201"/>
          </a:xfrm>
          <a:prstGeom prst="rect">
            <a:avLst/>
          </a:prstGeom>
          <a:gradFill flip="none" rotWithShape="1">
            <a:gsLst>
              <a:gs pos="0">
                <a:schemeClr val="accent1"/>
              </a:gs>
              <a:gs pos="45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24" name="Rectangle 23"/>
          <p:cNvSpPr/>
          <p:nvPr/>
        </p:nvSpPr>
        <p:spPr>
          <a:xfrm>
            <a:off x="5844993" y="4664276"/>
            <a:ext cx="3162733" cy="1508105"/>
          </a:xfrm>
          <a:prstGeom prst="rect">
            <a:avLst/>
          </a:prstGeom>
        </p:spPr>
        <p:txBody>
          <a:bodyPr wrap="square">
            <a:spAutoFit/>
          </a:bodyPr>
          <a:lstStyle/>
          <a:p>
            <a:pPr algn="r"/>
            <a:r>
              <a:rPr lang="en-US" sz="4400" b="1" dirty="0" smtClean="0">
                <a:solidFill>
                  <a:schemeClr val="bg1"/>
                </a:solidFill>
              </a:rPr>
              <a:t>BY 2050,</a:t>
            </a:r>
            <a:endParaRPr lang="en-US" sz="4400" b="1" baseline="30000" dirty="0" smtClean="0">
              <a:solidFill>
                <a:schemeClr val="bg1"/>
              </a:solidFill>
            </a:endParaRPr>
          </a:p>
          <a:p>
            <a:pPr lvl="0" algn="r"/>
            <a:r>
              <a:rPr lang="en-US" sz="1200" dirty="0" smtClean="0">
                <a:solidFill>
                  <a:schemeClr val="bg1"/>
                </a:solidFill>
              </a:rPr>
              <a:t>THE OVER-80 AGE GROUP IS PROJECTED TO REACH NEARLY 379 MILLION GLOBALLY</a:t>
            </a:r>
            <a:r>
              <a:rPr lang="en-US" sz="1200" dirty="0">
                <a:solidFill>
                  <a:schemeClr val="bg1"/>
                </a:solidFill>
              </a:rPr>
              <a:t>.</a:t>
            </a:r>
            <a:r>
              <a:rPr lang="en-US" sz="1200" dirty="0" smtClean="0">
                <a:solidFill>
                  <a:schemeClr val="bg1"/>
                </a:solidFill>
              </a:rPr>
              <a:t> THIS IS ALMOST 5.5 TIMES AS MANY AS IN 2000.</a:t>
            </a:r>
          </a:p>
        </p:txBody>
      </p:sp>
      <p:sp>
        <p:nvSpPr>
          <p:cNvPr id="11" name="Rectangle 10"/>
          <p:cNvSpPr/>
          <p:nvPr/>
        </p:nvSpPr>
        <p:spPr>
          <a:xfrm>
            <a:off x="574986" y="2013807"/>
            <a:ext cx="4469016" cy="3269809"/>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2" name="Content Placeholder 4"/>
          <p:cNvSpPr txBox="1">
            <a:spLocks/>
          </p:cNvSpPr>
          <p:nvPr/>
        </p:nvSpPr>
        <p:spPr bwMode="auto">
          <a:xfrm>
            <a:off x="784441" y="2212621"/>
            <a:ext cx="3853675" cy="910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1200" dirty="0">
                <a:solidFill>
                  <a:srgbClr val="FFFFFF"/>
                </a:solidFill>
              </a:rPr>
              <a:t>Focus on aging population and digitalization </a:t>
            </a:r>
            <a:br>
              <a:rPr lang="en-US" sz="1200" dirty="0">
                <a:solidFill>
                  <a:srgbClr val="FFFFFF"/>
                </a:solidFill>
              </a:rPr>
            </a:br>
            <a:r>
              <a:rPr lang="en-US" sz="1200" dirty="0">
                <a:solidFill>
                  <a:srgbClr val="FFFFFF"/>
                </a:solidFill>
              </a:rPr>
              <a:t>of industry for healthcare facilities, providers </a:t>
            </a:r>
            <a:br>
              <a:rPr lang="en-US" sz="1200" dirty="0">
                <a:solidFill>
                  <a:srgbClr val="FFFFFF"/>
                </a:solidFill>
              </a:rPr>
            </a:br>
            <a:r>
              <a:rPr lang="en-US" sz="1200" dirty="0">
                <a:solidFill>
                  <a:srgbClr val="FFFFFF"/>
                </a:solidFill>
              </a:rPr>
              <a:t>and insurers</a:t>
            </a:r>
          </a:p>
        </p:txBody>
      </p:sp>
      <p:sp>
        <p:nvSpPr>
          <p:cNvPr id="13" name="Content Placeholder 4"/>
          <p:cNvSpPr txBox="1">
            <a:spLocks/>
          </p:cNvSpPr>
          <p:nvPr/>
        </p:nvSpPr>
        <p:spPr bwMode="auto">
          <a:xfrm>
            <a:off x="784441" y="3033998"/>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Third-Party Regulatory Approval</a:t>
            </a:r>
          </a:p>
          <a:p>
            <a:pPr>
              <a:lnSpc>
                <a:spcPct val="140000"/>
              </a:lnSpc>
            </a:pPr>
            <a:r>
              <a:rPr lang="en-US" sz="1000" dirty="0">
                <a:solidFill>
                  <a:srgbClr val="FFFFFF"/>
                </a:solidFill>
              </a:rPr>
              <a:t>Non-Clinical Testing</a:t>
            </a:r>
          </a:p>
          <a:p>
            <a:pPr>
              <a:lnSpc>
                <a:spcPct val="140000"/>
              </a:lnSpc>
            </a:pPr>
            <a:r>
              <a:rPr lang="en-US" sz="1000" dirty="0">
                <a:solidFill>
                  <a:srgbClr val="FFFFFF"/>
                </a:solidFill>
              </a:rPr>
              <a:t>Clinical Services Audits</a:t>
            </a:r>
          </a:p>
          <a:p>
            <a:pPr>
              <a:lnSpc>
                <a:spcPct val="140000"/>
              </a:lnSpc>
            </a:pPr>
            <a:r>
              <a:rPr lang="en-US" sz="1000" dirty="0">
                <a:solidFill>
                  <a:srgbClr val="FFFFFF"/>
                </a:solidFill>
              </a:rPr>
              <a:t>Management System Assessment</a:t>
            </a:r>
          </a:p>
          <a:p>
            <a:pPr>
              <a:lnSpc>
                <a:spcPct val="140000"/>
              </a:lnSpc>
            </a:pPr>
            <a:r>
              <a:rPr lang="en-US" sz="1000" dirty="0">
                <a:solidFill>
                  <a:srgbClr val="FFFFFF"/>
                </a:solidFill>
              </a:rPr>
              <a:t>Usability Testing</a:t>
            </a:r>
          </a:p>
          <a:p>
            <a:pPr>
              <a:lnSpc>
                <a:spcPct val="140000"/>
              </a:lnSpc>
            </a:pPr>
            <a:r>
              <a:rPr lang="en-US" sz="1000" dirty="0">
                <a:solidFill>
                  <a:srgbClr val="FFFFFF"/>
                </a:solidFill>
              </a:rPr>
              <a:t>Regulatory Support Advisory Services</a:t>
            </a:r>
          </a:p>
          <a:p>
            <a:pPr>
              <a:lnSpc>
                <a:spcPct val="140000"/>
              </a:lnSpc>
            </a:pPr>
            <a:r>
              <a:rPr lang="en-US" sz="1000" dirty="0">
                <a:solidFill>
                  <a:srgbClr val="FFFFFF"/>
                </a:solidFill>
              </a:rPr>
              <a:t>Clinical Research Organization Advisory Services</a:t>
            </a:r>
          </a:p>
        </p:txBody>
      </p:sp>
      <p:sp>
        <p:nvSpPr>
          <p:cNvPr id="14"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Modernizing health sciences</a:t>
            </a:r>
          </a:p>
        </p:txBody>
      </p:sp>
    </p:spTree>
    <p:extLst>
      <p:ext uri="{BB962C8B-B14F-4D97-AF65-F5344CB8AC3E}">
        <p14:creationId xmlns:p14="http://schemas.microsoft.com/office/powerpoint/2010/main" val="296895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19014359_5.jpg"/>
          <p:cNvPicPr>
            <a:picLocks noChangeAspect="1"/>
          </p:cNvPicPr>
          <p:nvPr/>
        </p:nvPicPr>
        <p:blipFill rotWithShape="1">
          <a:blip r:embed="rId3" cstate="print">
            <a:extLst>
              <a:ext uri="{28A0092B-C50C-407E-A947-70E740481C1C}">
                <a14:useLocalDpi xmlns:a14="http://schemas.microsoft.com/office/drawing/2010/main" val="0"/>
              </a:ext>
            </a:extLst>
          </a:blip>
          <a:srcRect l="12764" t="7585" r="24090" b="7334"/>
          <a:stretch/>
        </p:blipFill>
        <p:spPr>
          <a:xfrm>
            <a:off x="3679365" y="1326511"/>
            <a:ext cx="5478515" cy="4994623"/>
          </a:xfrm>
          <a:prstGeom prst="rect">
            <a:avLst/>
          </a:prstGeom>
        </p:spPr>
      </p:pic>
      <p:sp>
        <p:nvSpPr>
          <p:cNvPr id="17" name="Rectangle 16"/>
          <p:cNvSpPr/>
          <p:nvPr/>
        </p:nvSpPr>
        <p:spPr>
          <a:xfrm rot="10800000">
            <a:off x="3679364" y="1632932"/>
            <a:ext cx="5478515" cy="4688201"/>
          </a:xfrm>
          <a:prstGeom prst="rect">
            <a:avLst/>
          </a:prstGeom>
          <a:gradFill flip="none" rotWithShape="1">
            <a:gsLst>
              <a:gs pos="0">
                <a:schemeClr val="accent1">
                  <a:alpha val="80000"/>
                </a:schemeClr>
              </a:gs>
              <a:gs pos="45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D9F5AA-A384-4EDE-964E-B3E14D40EAE6}" type="slidenum">
              <a:rPr lang="en-US" smtClean="0"/>
              <a:pPr/>
              <a:t>12</a:t>
            </a:fld>
            <a:endParaRPr lang="en-US"/>
          </a:p>
        </p:txBody>
      </p:sp>
      <p:sp>
        <p:nvSpPr>
          <p:cNvPr id="11"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Facilitating sustainable energy</a:t>
            </a:r>
          </a:p>
        </p:txBody>
      </p:sp>
      <p:sp>
        <p:nvSpPr>
          <p:cNvPr id="26" name="Rectangle 25"/>
          <p:cNvSpPr/>
          <p:nvPr/>
        </p:nvSpPr>
        <p:spPr>
          <a:xfrm>
            <a:off x="574986" y="2013807"/>
            <a:ext cx="4469016" cy="3475369"/>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27" name="Content Placeholder 4"/>
          <p:cNvSpPr txBox="1">
            <a:spLocks/>
          </p:cNvSpPr>
          <p:nvPr/>
        </p:nvSpPr>
        <p:spPr bwMode="auto">
          <a:xfrm>
            <a:off x="784441" y="2212622"/>
            <a:ext cx="4003993" cy="910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1200" dirty="0" smtClean="0">
                <a:solidFill>
                  <a:srgbClr val="FFFFFF"/>
                </a:solidFill>
              </a:rPr>
              <a:t>Working </a:t>
            </a:r>
            <a:r>
              <a:rPr lang="en-US" sz="1200" dirty="0">
                <a:solidFill>
                  <a:srgbClr val="FFFFFF"/>
                </a:solidFill>
              </a:rPr>
              <a:t>with manufacturers, governments, </a:t>
            </a:r>
            <a:br>
              <a:rPr lang="en-US" sz="1200" dirty="0">
                <a:solidFill>
                  <a:srgbClr val="FFFFFF"/>
                </a:solidFill>
              </a:rPr>
            </a:br>
            <a:r>
              <a:rPr lang="en-US" sz="1200" dirty="0">
                <a:solidFill>
                  <a:srgbClr val="FFFFFF"/>
                </a:solidFill>
              </a:rPr>
              <a:t>utilities and leading research </a:t>
            </a:r>
            <a:r>
              <a:rPr lang="en-US" sz="1200" dirty="0" smtClean="0">
                <a:solidFill>
                  <a:srgbClr val="FFFFFF"/>
                </a:solidFill>
              </a:rPr>
              <a:t>institutions on </a:t>
            </a:r>
            <a:r>
              <a:rPr lang="en-US" sz="1200" dirty="0">
                <a:solidFill>
                  <a:srgbClr val="FFFFFF"/>
                </a:solidFill>
              </a:rPr>
              <a:t>safety and security of new processes, </a:t>
            </a:r>
            <a:r>
              <a:rPr lang="en-US" sz="1200" dirty="0" smtClean="0">
                <a:solidFill>
                  <a:srgbClr val="FFFFFF"/>
                </a:solidFill>
              </a:rPr>
              <a:t>technologies </a:t>
            </a:r>
            <a:r>
              <a:rPr lang="en-US" sz="1200" dirty="0">
                <a:solidFill>
                  <a:srgbClr val="FFFFFF"/>
                </a:solidFill>
              </a:rPr>
              <a:t>and products</a:t>
            </a:r>
          </a:p>
        </p:txBody>
      </p:sp>
      <p:sp>
        <p:nvSpPr>
          <p:cNvPr id="28" name="Content Placeholder 4"/>
          <p:cNvSpPr txBox="1">
            <a:spLocks/>
          </p:cNvSpPr>
          <p:nvPr/>
        </p:nvSpPr>
        <p:spPr bwMode="auto">
          <a:xfrm>
            <a:off x="784441" y="3261467"/>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Energy Efficiency Testing</a:t>
            </a:r>
          </a:p>
          <a:p>
            <a:pPr>
              <a:lnSpc>
                <a:spcPct val="140000"/>
              </a:lnSpc>
            </a:pPr>
            <a:r>
              <a:rPr lang="en-US" sz="1000" dirty="0">
                <a:solidFill>
                  <a:srgbClr val="FFFFFF"/>
                </a:solidFill>
              </a:rPr>
              <a:t>Energy Efficiency Certification</a:t>
            </a:r>
          </a:p>
          <a:p>
            <a:pPr>
              <a:lnSpc>
                <a:spcPct val="140000"/>
              </a:lnSpc>
            </a:pPr>
            <a:r>
              <a:rPr lang="en-US" sz="1000" dirty="0">
                <a:solidFill>
                  <a:srgbClr val="FFFFFF"/>
                </a:solidFill>
              </a:rPr>
              <a:t>Standards Development</a:t>
            </a:r>
          </a:p>
          <a:p>
            <a:pPr>
              <a:lnSpc>
                <a:spcPct val="140000"/>
              </a:lnSpc>
            </a:pPr>
            <a:r>
              <a:rPr lang="en-US" sz="1000" dirty="0">
                <a:solidFill>
                  <a:srgbClr val="FFFFFF"/>
                </a:solidFill>
              </a:rPr>
              <a:t>Smart Meter and Appliance Services</a:t>
            </a:r>
          </a:p>
          <a:p>
            <a:pPr>
              <a:lnSpc>
                <a:spcPct val="140000"/>
              </a:lnSpc>
            </a:pPr>
            <a:r>
              <a:rPr lang="en-US" sz="1000" dirty="0">
                <a:solidFill>
                  <a:srgbClr val="FFFFFF"/>
                </a:solidFill>
              </a:rPr>
              <a:t>Renewable Energy Infrastructure</a:t>
            </a:r>
          </a:p>
          <a:p>
            <a:pPr>
              <a:lnSpc>
                <a:spcPct val="140000"/>
              </a:lnSpc>
            </a:pPr>
            <a:r>
              <a:rPr lang="en-US" sz="1000" dirty="0">
                <a:solidFill>
                  <a:srgbClr val="FFFFFF"/>
                </a:solidFill>
              </a:rPr>
              <a:t>Safety Certification</a:t>
            </a:r>
          </a:p>
          <a:p>
            <a:pPr>
              <a:lnSpc>
                <a:spcPct val="140000"/>
              </a:lnSpc>
            </a:pPr>
            <a:r>
              <a:rPr lang="en-US" sz="1000" dirty="0">
                <a:solidFill>
                  <a:srgbClr val="FFFFFF"/>
                </a:solidFill>
              </a:rPr>
              <a:t>Performance Certification</a:t>
            </a:r>
          </a:p>
        </p:txBody>
      </p:sp>
      <p:sp>
        <p:nvSpPr>
          <p:cNvPr id="31" name="Rectangle 30"/>
          <p:cNvSpPr/>
          <p:nvPr/>
        </p:nvSpPr>
        <p:spPr>
          <a:xfrm>
            <a:off x="5092582" y="4662184"/>
            <a:ext cx="3910061" cy="1323439"/>
          </a:xfrm>
          <a:prstGeom prst="rect">
            <a:avLst/>
          </a:prstGeom>
        </p:spPr>
        <p:txBody>
          <a:bodyPr wrap="square">
            <a:spAutoFit/>
          </a:bodyPr>
          <a:lstStyle/>
          <a:p>
            <a:pPr algn="r"/>
            <a:r>
              <a:rPr lang="en-US" sz="4400" b="1" dirty="0" smtClean="0">
                <a:solidFill>
                  <a:srgbClr val="FFFFFF"/>
                </a:solidFill>
              </a:rPr>
              <a:t>80%</a:t>
            </a:r>
          </a:p>
          <a:p>
            <a:pPr lvl="0" algn="r"/>
            <a:r>
              <a:rPr lang="en-US" sz="1200" dirty="0" smtClean="0">
                <a:solidFill>
                  <a:srgbClr val="FFFFFF"/>
                </a:solidFill>
              </a:rPr>
              <a:t>OF THE WORLD’S ENERGY </a:t>
            </a:r>
            <a:br>
              <a:rPr lang="en-US" sz="1200" dirty="0" smtClean="0">
                <a:solidFill>
                  <a:srgbClr val="FFFFFF"/>
                </a:solidFill>
              </a:rPr>
            </a:br>
            <a:r>
              <a:rPr lang="en-US" sz="1200" dirty="0" smtClean="0">
                <a:solidFill>
                  <a:srgbClr val="FFFFFF"/>
                </a:solidFill>
              </a:rPr>
              <a:t>DEMAND COULD BE FULFILLED </a:t>
            </a:r>
            <a:br>
              <a:rPr lang="en-US" sz="1200" dirty="0" smtClean="0">
                <a:solidFill>
                  <a:srgbClr val="FFFFFF"/>
                </a:solidFill>
              </a:rPr>
            </a:br>
            <a:r>
              <a:rPr lang="en-US" sz="1200" dirty="0" smtClean="0">
                <a:solidFill>
                  <a:srgbClr val="FFFFFF"/>
                </a:solidFill>
              </a:rPr>
              <a:t>BY RENEWABLES BY 2050.</a:t>
            </a:r>
            <a:endParaRPr lang="en-US" sz="800" dirty="0">
              <a:solidFill>
                <a:srgbClr val="FFFFFF"/>
              </a:solidFill>
            </a:endParaRPr>
          </a:p>
        </p:txBody>
      </p:sp>
    </p:spTree>
    <p:extLst>
      <p:ext uri="{BB962C8B-B14F-4D97-AF65-F5344CB8AC3E}">
        <p14:creationId xmlns:p14="http://schemas.microsoft.com/office/powerpoint/2010/main" val="75769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6590097_5.jpg"/>
          <p:cNvPicPr>
            <a:picLocks noChangeAspect="1"/>
          </p:cNvPicPr>
          <p:nvPr/>
        </p:nvPicPr>
        <p:blipFill rotWithShape="1">
          <a:blip r:embed="rId3" cstate="print">
            <a:extLst>
              <a:ext uri="{28A0092B-C50C-407E-A947-70E740481C1C}">
                <a14:useLocalDpi xmlns:a14="http://schemas.microsoft.com/office/drawing/2010/main" val="0"/>
              </a:ext>
            </a:extLst>
          </a:blip>
          <a:srcRect l="16577" t="9322" r="26319" b="12426"/>
          <a:stretch/>
        </p:blipFill>
        <p:spPr>
          <a:xfrm>
            <a:off x="3679365" y="1326511"/>
            <a:ext cx="5464635" cy="4993444"/>
          </a:xfrm>
          <a:prstGeom prst="rect">
            <a:avLst/>
          </a:prstGeom>
        </p:spPr>
      </p:pic>
      <p:sp>
        <p:nvSpPr>
          <p:cNvPr id="4" name="Slide Number Placeholder 3"/>
          <p:cNvSpPr>
            <a:spLocks noGrp="1"/>
          </p:cNvSpPr>
          <p:nvPr>
            <p:ph type="sldNum" sz="quarter" idx="10"/>
          </p:nvPr>
        </p:nvSpPr>
        <p:spPr/>
        <p:txBody>
          <a:bodyPr/>
          <a:lstStyle/>
          <a:p>
            <a:fld id="{4AD9F5AA-A384-4EDE-964E-B3E14D40EAE6}" type="slidenum">
              <a:rPr lang="en-US" smtClean="0"/>
              <a:pPr/>
              <a:t>13</a:t>
            </a:fld>
            <a:endParaRPr lang="en-US"/>
          </a:p>
        </p:txBody>
      </p:sp>
      <p:sp>
        <p:nvSpPr>
          <p:cNvPr id="19" name="Rectangle 18"/>
          <p:cNvSpPr/>
          <p:nvPr/>
        </p:nvSpPr>
        <p:spPr>
          <a:xfrm rot="10800000">
            <a:off x="3474861" y="1631755"/>
            <a:ext cx="5676836" cy="4688201"/>
          </a:xfrm>
          <a:prstGeom prst="rect">
            <a:avLst/>
          </a:prstGeom>
          <a:gradFill flip="none" rotWithShape="1">
            <a:gsLst>
              <a:gs pos="0">
                <a:schemeClr val="accent1"/>
              </a:gs>
              <a:gs pos="45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2" name="Rectangle 11"/>
          <p:cNvSpPr/>
          <p:nvPr/>
        </p:nvSpPr>
        <p:spPr>
          <a:xfrm>
            <a:off x="574986" y="2013807"/>
            <a:ext cx="4469016" cy="2796001"/>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3" name="Content Placeholder 4"/>
          <p:cNvSpPr txBox="1">
            <a:spLocks/>
          </p:cNvSpPr>
          <p:nvPr/>
        </p:nvSpPr>
        <p:spPr bwMode="auto">
          <a:xfrm>
            <a:off x="784441" y="2212621"/>
            <a:ext cx="3853675" cy="910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1200" dirty="0">
                <a:solidFill>
                  <a:srgbClr val="FFFFFF"/>
                </a:solidFill>
              </a:rPr>
              <a:t>Focus on pollutants and emissions and their impact on human health with manufacturers, retailers and built environment professionals</a:t>
            </a:r>
          </a:p>
        </p:txBody>
      </p:sp>
      <p:sp>
        <p:nvSpPr>
          <p:cNvPr id="14" name="Content Placeholder 4"/>
          <p:cNvSpPr txBox="1">
            <a:spLocks/>
          </p:cNvSpPr>
          <p:nvPr/>
        </p:nvSpPr>
        <p:spPr bwMode="auto">
          <a:xfrm>
            <a:off x="784441" y="3033998"/>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UL GREENGUARD Certification</a:t>
            </a:r>
          </a:p>
          <a:p>
            <a:pPr>
              <a:lnSpc>
                <a:spcPct val="140000"/>
              </a:lnSpc>
            </a:pPr>
            <a:r>
              <a:rPr lang="en-US" sz="1000" dirty="0">
                <a:solidFill>
                  <a:srgbClr val="FFFFFF"/>
                </a:solidFill>
              </a:rPr>
              <a:t>Eco-INSTITUT Certification</a:t>
            </a:r>
          </a:p>
          <a:p>
            <a:pPr>
              <a:lnSpc>
                <a:spcPct val="140000"/>
              </a:lnSpc>
            </a:pPr>
            <a:r>
              <a:rPr lang="en-US" sz="1000" dirty="0">
                <a:solidFill>
                  <a:srgbClr val="FFFFFF"/>
                </a:solidFill>
              </a:rPr>
              <a:t>Chemical Emissions Testing</a:t>
            </a:r>
          </a:p>
          <a:p>
            <a:pPr>
              <a:lnSpc>
                <a:spcPct val="140000"/>
              </a:lnSpc>
            </a:pPr>
            <a:r>
              <a:rPr lang="en-US" sz="1000" dirty="0">
                <a:solidFill>
                  <a:srgbClr val="FFFFFF"/>
                </a:solidFill>
              </a:rPr>
              <a:t>Indoor Air Quality Certification</a:t>
            </a:r>
          </a:p>
          <a:p>
            <a:pPr>
              <a:lnSpc>
                <a:spcPct val="140000"/>
              </a:lnSpc>
            </a:pPr>
            <a:r>
              <a:rPr lang="en-US" sz="1000" dirty="0">
                <a:solidFill>
                  <a:srgbClr val="FFFFFF"/>
                </a:solidFill>
              </a:rPr>
              <a:t>Environmental Claim Validation</a:t>
            </a:r>
          </a:p>
        </p:txBody>
      </p:sp>
      <p:sp>
        <p:nvSpPr>
          <p:cNvPr id="15"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Championing indoor air quality</a:t>
            </a:r>
          </a:p>
        </p:txBody>
      </p:sp>
      <p:sp>
        <p:nvSpPr>
          <p:cNvPr id="10" name="Rectangle 9"/>
          <p:cNvSpPr/>
          <p:nvPr/>
        </p:nvSpPr>
        <p:spPr>
          <a:xfrm>
            <a:off x="6369626" y="4317036"/>
            <a:ext cx="2658920" cy="2739211"/>
          </a:xfrm>
          <a:prstGeom prst="rect">
            <a:avLst/>
          </a:prstGeom>
        </p:spPr>
        <p:txBody>
          <a:bodyPr wrap="square">
            <a:spAutoFit/>
          </a:bodyPr>
          <a:lstStyle/>
          <a:p>
            <a:pPr lvl="0" algn="r"/>
            <a:r>
              <a:rPr lang="en-US" sz="1200" dirty="0" smtClean="0">
                <a:solidFill>
                  <a:schemeClr val="bg1"/>
                </a:solidFill>
              </a:rPr>
              <a:t>INDOOR AIR IS</a:t>
            </a:r>
          </a:p>
          <a:p>
            <a:pPr algn="r"/>
            <a:r>
              <a:rPr lang="en-US" sz="4400" b="1" dirty="0" smtClean="0">
                <a:solidFill>
                  <a:schemeClr val="bg1"/>
                </a:solidFill>
              </a:rPr>
              <a:t>2-10X</a:t>
            </a:r>
          </a:p>
          <a:p>
            <a:pPr lvl="0" algn="r"/>
            <a:r>
              <a:rPr lang="en-US" sz="1200" dirty="0" smtClean="0">
                <a:solidFill>
                  <a:schemeClr val="bg1"/>
                </a:solidFill>
              </a:rPr>
              <a:t>MORE POLLUTED </a:t>
            </a:r>
            <a:r>
              <a:rPr lang="en-US" sz="1200" dirty="0">
                <a:solidFill>
                  <a:schemeClr val="bg1"/>
                </a:solidFill>
              </a:rPr>
              <a:t>THAN OUTDOOR </a:t>
            </a:r>
            <a:r>
              <a:rPr lang="en-US" sz="1200" dirty="0" smtClean="0">
                <a:solidFill>
                  <a:schemeClr val="bg1"/>
                </a:solidFill>
              </a:rPr>
              <a:t>AIR </a:t>
            </a:r>
            <a:r>
              <a:rPr lang="en-US" sz="1200" dirty="0">
                <a:solidFill>
                  <a:schemeClr val="bg1"/>
                </a:solidFill>
              </a:rPr>
              <a:t>DUE TO </a:t>
            </a:r>
            <a:r>
              <a:rPr lang="en-US" sz="1200" dirty="0" smtClean="0">
                <a:solidFill>
                  <a:schemeClr val="bg1"/>
                </a:solidFill>
              </a:rPr>
              <a:t>INCREASED CHEMICAL </a:t>
            </a:r>
            <a:r>
              <a:rPr lang="en-US" sz="1200" dirty="0">
                <a:solidFill>
                  <a:schemeClr val="bg1"/>
                </a:solidFill>
              </a:rPr>
              <a:t>EMISSIONS </a:t>
            </a:r>
            <a:r>
              <a:rPr lang="en-US" sz="1200" dirty="0" smtClean="0">
                <a:solidFill>
                  <a:schemeClr val="bg1"/>
                </a:solidFill>
              </a:rPr>
              <a:t>AND </a:t>
            </a:r>
            <a:r>
              <a:rPr lang="en-US" sz="1200" dirty="0">
                <a:solidFill>
                  <a:schemeClr val="bg1"/>
                </a:solidFill>
              </a:rPr>
              <a:t>TIGHTER, </a:t>
            </a:r>
            <a:r>
              <a:rPr lang="en-US" sz="1200" dirty="0" smtClean="0">
                <a:solidFill>
                  <a:schemeClr val="bg1"/>
                </a:solidFill>
              </a:rPr>
              <a:t/>
            </a:r>
            <a:br>
              <a:rPr lang="en-US" sz="1200" dirty="0" smtClean="0">
                <a:solidFill>
                  <a:schemeClr val="bg1"/>
                </a:solidFill>
              </a:rPr>
            </a:br>
            <a:r>
              <a:rPr lang="en-US" sz="1200" dirty="0" smtClean="0">
                <a:solidFill>
                  <a:schemeClr val="bg1"/>
                </a:solidFill>
              </a:rPr>
              <a:t>MORE INSULATED </a:t>
            </a:r>
            <a:r>
              <a:rPr lang="en-US" sz="1200" dirty="0">
                <a:solidFill>
                  <a:schemeClr val="bg1"/>
                </a:solidFill>
              </a:rPr>
              <a:t>BUILDINGS.</a:t>
            </a:r>
          </a:p>
          <a:p>
            <a:pPr algn="r"/>
            <a:endParaRPr lang="en-US" sz="4400" b="1" dirty="0" smtClean="0">
              <a:solidFill>
                <a:schemeClr val="bg1"/>
              </a:solidFill>
            </a:endParaRPr>
          </a:p>
          <a:p>
            <a:pPr lvl="0" algn="r"/>
            <a:r>
              <a:rPr lang="en-US" sz="1200" dirty="0" smtClean="0">
                <a:solidFill>
                  <a:schemeClr val="bg1"/>
                </a:solidFill>
              </a:rPr>
              <a:t> </a:t>
            </a:r>
          </a:p>
        </p:txBody>
      </p:sp>
    </p:spTree>
    <p:extLst>
      <p:ext uri="{BB962C8B-B14F-4D97-AF65-F5344CB8AC3E}">
        <p14:creationId xmlns:p14="http://schemas.microsoft.com/office/powerpoint/2010/main" val="3512648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atin typeface="Arial" charset="0"/>
                <a:ea typeface="Geneva" charset="0"/>
              </a:rPr>
              <a:t>Agenda</a:t>
            </a:r>
          </a:p>
        </p:txBody>
      </p:sp>
      <p:sp>
        <p:nvSpPr>
          <p:cNvPr id="15363" name="Content Placeholder 4"/>
          <p:cNvSpPr>
            <a:spLocks noGrp="1"/>
          </p:cNvSpPr>
          <p:nvPr>
            <p:ph idx="1"/>
          </p:nvPr>
        </p:nvSpPr>
        <p:spPr>
          <a:xfrm>
            <a:off x="457200" y="2700338"/>
            <a:ext cx="8229600" cy="3425825"/>
          </a:xfrm>
        </p:spPr>
        <p:txBody>
          <a:bodyPr/>
          <a:lstStyle/>
          <a:p>
            <a:pPr marL="0" indent="0" eaLnBrk="1" hangingPunct="1"/>
            <a:r>
              <a:rPr lang="en-US" dirty="0" smtClean="0">
                <a:solidFill>
                  <a:srgbClr val="7F7F7F"/>
                </a:solidFill>
                <a:latin typeface="Arial" charset="0"/>
                <a:ea typeface="Arial" charset="0"/>
                <a:cs typeface="Arial" charset="0"/>
              </a:rPr>
              <a:t>UL Company Overview</a:t>
            </a:r>
          </a:p>
          <a:p>
            <a:pPr marL="0" indent="0" eaLnBrk="1" hangingPunct="1"/>
            <a:r>
              <a:rPr lang="en-US" dirty="0" smtClean="0">
                <a:solidFill>
                  <a:srgbClr val="C00000"/>
                </a:solidFill>
                <a:latin typeface="Arial" charset="0"/>
                <a:ea typeface="Arial" charset="0"/>
                <a:cs typeface="Arial" charset="0"/>
              </a:rPr>
              <a:t>Overview of UL Standards Development Process</a:t>
            </a:r>
            <a:endParaRPr lang="en-US" dirty="0">
              <a:solidFill>
                <a:srgbClr val="C00000"/>
              </a:solidFill>
              <a:latin typeface="Arial" charset="0"/>
              <a:ea typeface="Arial" charset="0"/>
              <a:cs typeface="Arial" charset="0"/>
            </a:endParaRPr>
          </a:p>
        </p:txBody>
      </p:sp>
      <p:sp>
        <p:nvSpPr>
          <p:cNvPr id="15364" name="Slide Number Placeholder 6"/>
          <p:cNvSpPr>
            <a:spLocks noGrp="1"/>
          </p:cNvSpPr>
          <p:nvPr>
            <p:ph type="sldNum" sz="quarter" idx="10"/>
          </p:nvPr>
        </p:nvSpPr>
        <p:spPr bwMode="auto">
          <a:noFill/>
          <a:ln>
            <a:miter lim="800000"/>
            <a:headEnd/>
            <a:tailEnd/>
          </a:ln>
        </p:spPr>
        <p:txBody>
          <a:bodyPr/>
          <a:lstStyle/>
          <a:p>
            <a:fld id="{5EB74211-F537-6447-9643-9ABACC3E0CED}" type="slidenum">
              <a:rPr lang="en-US">
                <a:solidFill>
                  <a:srgbClr val="000000"/>
                </a:solidFill>
                <a:ea typeface="Geneva" charset="0"/>
                <a:cs typeface="Geneva" charset="0"/>
              </a:rPr>
              <a:pPr/>
              <a:t>14</a:t>
            </a:fld>
            <a:endParaRPr lang="en-US">
              <a:solidFill>
                <a:srgbClr val="000000"/>
              </a:solidFill>
              <a:ea typeface="Geneva" charset="0"/>
              <a:cs typeface="Geneva" charset="0"/>
            </a:endParaRPr>
          </a:p>
        </p:txBody>
      </p:sp>
    </p:spTree>
    <p:extLst>
      <p:ext uri="{BB962C8B-B14F-4D97-AF65-F5344CB8AC3E}">
        <p14:creationId xmlns:p14="http://schemas.microsoft.com/office/powerpoint/2010/main" val="2761748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n-US" dirty="0" smtClean="0">
                <a:latin typeface="Arial" charset="0"/>
                <a:ea typeface="Geneva" charset="0"/>
              </a:rPr>
              <a:t>What Drives Standards Development?</a:t>
            </a:r>
            <a:endParaRPr lang="en-US" dirty="0">
              <a:latin typeface="Arial" charset="0"/>
              <a:ea typeface="Geneva" charset="0"/>
            </a:endParaRPr>
          </a:p>
        </p:txBody>
      </p:sp>
      <p:sp>
        <p:nvSpPr>
          <p:cNvPr id="16387" name="Content Placeholder 4"/>
          <p:cNvSpPr>
            <a:spLocks noGrp="1"/>
          </p:cNvSpPr>
          <p:nvPr>
            <p:ph idx="1"/>
          </p:nvPr>
        </p:nvSpPr>
        <p:spPr/>
        <p:txBody>
          <a:bodyPr/>
          <a:lstStyle/>
          <a:p>
            <a:r>
              <a:rPr lang="en-US" dirty="0" smtClean="0"/>
              <a:t>In the US, standards </a:t>
            </a:r>
            <a:r>
              <a:rPr lang="en-US" dirty="0"/>
              <a:t>development led by private sector, rather than government agencies.</a:t>
            </a:r>
          </a:p>
          <a:p>
            <a:endParaRPr lang="en-US" dirty="0" smtClean="0"/>
          </a:p>
          <a:p>
            <a:r>
              <a:rPr lang="en-US" dirty="0" smtClean="0"/>
              <a:t>US Standards </a:t>
            </a:r>
            <a:r>
              <a:rPr lang="en-US" dirty="0"/>
              <a:t>are market </a:t>
            </a:r>
            <a:r>
              <a:rPr lang="en-US" dirty="0" smtClean="0"/>
              <a:t>driven:</a:t>
            </a:r>
            <a:endParaRPr lang="en-US" dirty="0"/>
          </a:p>
          <a:p>
            <a:pPr>
              <a:buFontTx/>
              <a:buNone/>
            </a:pPr>
            <a:r>
              <a:rPr lang="en-US" dirty="0"/>
              <a:t> 		- New technology (e.g. nanotechnology)</a:t>
            </a:r>
          </a:p>
          <a:p>
            <a:pPr>
              <a:buFontTx/>
              <a:buNone/>
            </a:pPr>
            <a:r>
              <a:rPr lang="en-US" dirty="0"/>
              <a:t>		- Changing technology (e.g. biofuels products)</a:t>
            </a:r>
          </a:p>
          <a:p>
            <a:pPr>
              <a:buFontTx/>
              <a:buNone/>
            </a:pPr>
            <a:r>
              <a:rPr lang="en-US" dirty="0"/>
              <a:t>		- Independent research </a:t>
            </a:r>
          </a:p>
          <a:p>
            <a:pPr>
              <a:buFontTx/>
              <a:buNone/>
            </a:pPr>
            <a:r>
              <a:rPr lang="en-US" dirty="0"/>
              <a:t>		- Data on field use</a:t>
            </a:r>
          </a:p>
          <a:p>
            <a:pPr>
              <a:buFontTx/>
              <a:buNone/>
            </a:pPr>
            <a:r>
              <a:rPr lang="en-US" dirty="0"/>
              <a:t>		- Need to safeguard the public</a:t>
            </a:r>
          </a:p>
          <a:p>
            <a:pPr marL="0" indent="0" defTabSz="914400" eaLnBrk="1" hangingPunct="1"/>
            <a:endParaRPr lang="en-US" dirty="0">
              <a:latin typeface="Arial" charset="0"/>
              <a:ea typeface="Geneva" charset="0"/>
            </a:endParaRPr>
          </a:p>
        </p:txBody>
      </p:sp>
      <p:sp>
        <p:nvSpPr>
          <p:cNvPr id="16388" name="Slide Number Placeholder 8"/>
          <p:cNvSpPr>
            <a:spLocks noGrp="1"/>
          </p:cNvSpPr>
          <p:nvPr>
            <p:ph type="sldNum" sz="quarter" idx="10"/>
          </p:nvPr>
        </p:nvSpPr>
        <p:spPr bwMode="auto">
          <a:noFill/>
          <a:ln>
            <a:miter lim="800000"/>
            <a:headEnd/>
            <a:tailEnd/>
          </a:ln>
        </p:spPr>
        <p:txBody>
          <a:bodyPr/>
          <a:lstStyle/>
          <a:p>
            <a:fld id="{D5860C67-0839-504E-B8A6-2CF8C2A41175}" type="slidenum">
              <a:rPr lang="en-US">
                <a:ea typeface="Geneva" charset="0"/>
                <a:cs typeface="Geneva" charset="0"/>
              </a:rPr>
              <a:pPr/>
              <a:t>15</a:t>
            </a:fld>
            <a:endParaRPr lang="en-US">
              <a:ea typeface="Geneva" charset="0"/>
              <a:cs typeface="Genev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Facilitating Private Sector Participation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4396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207290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Technology Transfer and Advancement Act (NTTAA)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2162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419129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A-119</a:t>
            </a:r>
            <a:endParaRPr lang="en-US" dirty="0"/>
          </a:p>
        </p:txBody>
      </p:sp>
      <p:sp>
        <p:nvSpPr>
          <p:cNvPr id="4" name="Slide Number Placeholder 3"/>
          <p:cNvSpPr>
            <a:spLocks noGrp="1"/>
          </p:cNvSpPr>
          <p:nvPr>
            <p:ph type="sldNum" sz="quarter" idx="10"/>
          </p:nvPr>
        </p:nvSpPr>
        <p:spPr/>
        <p:txBody>
          <a:bodyPr/>
          <a:lstStyle/>
          <a:p>
            <a:fld id="{BEE9DD79-EF1B-4BBB-8E8F-AAE6978DC171}" type="slidenum">
              <a:rPr lang="en-US" smtClean="0">
                <a:solidFill>
                  <a:srgbClr val="000000"/>
                </a:solidFill>
              </a:rPr>
              <a:pPr/>
              <a:t>18</a:t>
            </a:fld>
            <a:endParaRPr lang="en-US">
              <a:solidFill>
                <a:srgbClr val="000000"/>
              </a:solidFill>
            </a:endParaRPr>
          </a:p>
        </p:txBody>
      </p:sp>
      <p:graphicFrame>
        <p:nvGraphicFramePr>
          <p:cNvPr id="8" name="Diagram 7"/>
          <p:cNvGraphicFramePr/>
          <p:nvPr>
            <p:extLst>
              <p:ext uri="{D42A27DB-BD31-4B8C-83A1-F6EECF244321}">
                <p14:modId xmlns:p14="http://schemas.microsoft.com/office/powerpoint/2010/main" val="98912974"/>
              </p:ext>
            </p:extLst>
          </p:nvPr>
        </p:nvGraphicFramePr>
        <p:xfrm>
          <a:off x="751454" y="1539277"/>
          <a:ext cx="7506721" cy="4261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2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391370"/>
            <a:ext cx="8229600" cy="707856"/>
          </a:xfrm>
        </p:spPr>
        <p:txBody>
          <a:bodyPr/>
          <a:lstStyle/>
          <a:p>
            <a:pPr eaLnBrk="1" hangingPunct="1"/>
            <a:r>
              <a:rPr lang="en-US" dirty="0"/>
              <a:t>UL Standards Development Process Overview</a:t>
            </a:r>
            <a:br>
              <a:rPr lang="en-US" dirty="0"/>
            </a:br>
            <a:endParaRPr lang="en-US" dirty="0" smtClean="0">
              <a:latin typeface="Arial" charset="0"/>
              <a:ea typeface="Geneva" charset="0"/>
            </a:endParaRPr>
          </a:p>
        </p:txBody>
      </p:sp>
      <p:sp>
        <p:nvSpPr>
          <p:cNvPr id="16387" name="Content Placeholder 4"/>
          <p:cNvSpPr>
            <a:spLocks noGrp="1"/>
          </p:cNvSpPr>
          <p:nvPr>
            <p:ph idx="1"/>
          </p:nvPr>
        </p:nvSpPr>
        <p:spPr>
          <a:xfrm>
            <a:off x="457200" y="1196502"/>
            <a:ext cx="8229600" cy="4929661"/>
          </a:xfrm>
        </p:spPr>
        <p:txBody>
          <a:bodyPr/>
          <a:lstStyle/>
          <a:p>
            <a:pPr marL="0" indent="0" defTabSz="914400" eaLnBrk="1" hangingPunct="1">
              <a:spcAft>
                <a:spcPct val="30000"/>
              </a:spcAft>
            </a:pPr>
            <a:endParaRPr lang="en-US" dirty="0" smtClean="0"/>
          </a:p>
          <a:p>
            <a:pPr marL="0" indent="0" defTabSz="914400" eaLnBrk="1" hangingPunct="1">
              <a:spcAft>
                <a:spcPct val="30000"/>
              </a:spcAft>
            </a:pPr>
            <a:r>
              <a:rPr lang="en-US" dirty="0" smtClean="0"/>
              <a:t>UL </a:t>
            </a:r>
            <a:r>
              <a:rPr lang="en-US" dirty="0"/>
              <a:t>uses its Standards Technical Panel (STP) process for consensus standards development, which has been approved by the American National Standards Institute (ANSI). The intent is that standards developed under the STP Process will be designated as ANSI standards</a:t>
            </a:r>
            <a:r>
              <a:rPr lang="en-US" dirty="0" smtClean="0"/>
              <a:t>.</a:t>
            </a:r>
          </a:p>
          <a:p>
            <a:pPr marL="0" indent="0" defTabSz="914400" eaLnBrk="1" hangingPunct="1">
              <a:spcAft>
                <a:spcPct val="30000"/>
              </a:spcAft>
            </a:pPr>
            <a:endParaRPr lang="en-US" dirty="0" smtClean="0"/>
          </a:p>
          <a:p>
            <a:pPr marL="0" indent="0" defTabSz="914400" eaLnBrk="1" hangingPunct="1">
              <a:spcAft>
                <a:spcPct val="30000"/>
              </a:spcAft>
            </a:pPr>
            <a:r>
              <a:rPr lang="en-US" dirty="0" smtClean="0"/>
              <a:t>STPs </a:t>
            </a:r>
            <a:r>
              <a:rPr lang="en-US" dirty="0"/>
              <a:t>are a central part of the process by which UL develops and maintains its Standards. An STP is a group of individuals, representing a variety of interests connected to the UL Standard, formed to review and vote on proposals for new Standards or revisions to existing Standards.</a:t>
            </a:r>
          </a:p>
          <a:p>
            <a:pPr marL="0" indent="0" defTabSz="914400" eaLnBrk="1" hangingPunct="1">
              <a:spcAft>
                <a:spcPct val="30000"/>
              </a:spcAft>
            </a:pPr>
            <a:endParaRPr lang="en-US" dirty="0" smtClean="0">
              <a:latin typeface="Arial" charset="0"/>
              <a:cs typeface="Arial" charset="0"/>
            </a:endParaRPr>
          </a:p>
          <a:p>
            <a:pPr marL="0" indent="0" defTabSz="914400" eaLnBrk="1" hangingPunct="1"/>
            <a:endParaRPr lang="en-US" dirty="0" smtClean="0">
              <a:latin typeface="Arial" charset="0"/>
              <a:ea typeface="Geneva" charset="0"/>
            </a:endParaRPr>
          </a:p>
          <a:p>
            <a:pPr lvl="2" defTabSz="914400" eaLnBrk="1" hangingPunct="1"/>
            <a:endParaRPr lang="en-US" dirty="0" smtClean="0">
              <a:latin typeface="Arial" charset="0"/>
              <a:cs typeface="Arial Unicode MS" charset="0"/>
            </a:endParaRPr>
          </a:p>
        </p:txBody>
      </p:sp>
      <p:sp>
        <p:nvSpPr>
          <p:cNvPr id="16388"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eaLnBrk="1" hangingPunct="1"/>
            <a:fld id="{AAE6A823-3E93-44BA-9863-6690414B6630}" type="slidenum">
              <a:rPr lang="en-US" sz="1000"/>
              <a:pPr eaLnBrk="1" hangingPunct="1"/>
              <a:t>19</a:t>
            </a:fld>
            <a:endParaRPr lang="en-US" sz="1000"/>
          </a:p>
        </p:txBody>
      </p:sp>
    </p:spTree>
    <p:extLst>
      <p:ext uri="{BB962C8B-B14F-4D97-AF65-F5344CB8AC3E}">
        <p14:creationId xmlns:p14="http://schemas.microsoft.com/office/powerpoint/2010/main" val="55996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atin typeface="Arial" charset="0"/>
                <a:ea typeface="Geneva" charset="0"/>
              </a:rPr>
              <a:t>Agenda</a:t>
            </a:r>
          </a:p>
        </p:txBody>
      </p:sp>
      <p:sp>
        <p:nvSpPr>
          <p:cNvPr id="15363" name="Content Placeholder 4"/>
          <p:cNvSpPr>
            <a:spLocks noGrp="1"/>
          </p:cNvSpPr>
          <p:nvPr>
            <p:ph idx="1"/>
          </p:nvPr>
        </p:nvSpPr>
        <p:spPr>
          <a:xfrm>
            <a:off x="457200" y="2700338"/>
            <a:ext cx="8229600" cy="3425825"/>
          </a:xfrm>
        </p:spPr>
        <p:txBody>
          <a:bodyPr/>
          <a:lstStyle/>
          <a:p>
            <a:pPr marL="0" indent="0" eaLnBrk="1" hangingPunct="1"/>
            <a:r>
              <a:rPr lang="en-US" dirty="0" smtClean="0">
                <a:solidFill>
                  <a:srgbClr val="7F7F7F"/>
                </a:solidFill>
                <a:latin typeface="Arial" charset="0"/>
                <a:ea typeface="Arial" charset="0"/>
                <a:cs typeface="Arial" charset="0"/>
              </a:rPr>
              <a:t>UL Company Overview</a:t>
            </a:r>
          </a:p>
          <a:p>
            <a:pPr marL="0" indent="0" eaLnBrk="1" hangingPunct="1"/>
            <a:r>
              <a:rPr lang="en-US" dirty="0" smtClean="0">
                <a:solidFill>
                  <a:srgbClr val="7F7F7F"/>
                </a:solidFill>
                <a:latin typeface="Arial" charset="0"/>
                <a:ea typeface="Arial" charset="0"/>
                <a:cs typeface="Arial" charset="0"/>
              </a:rPr>
              <a:t>Overview of UL Standards Development Process</a:t>
            </a:r>
            <a:endParaRPr lang="en-US" dirty="0">
              <a:solidFill>
                <a:srgbClr val="7F7F7F"/>
              </a:solidFill>
              <a:latin typeface="Arial" charset="0"/>
              <a:ea typeface="Arial" charset="0"/>
              <a:cs typeface="Arial" charset="0"/>
            </a:endParaRPr>
          </a:p>
        </p:txBody>
      </p:sp>
      <p:sp>
        <p:nvSpPr>
          <p:cNvPr id="15364" name="Slide Number Placeholder 6"/>
          <p:cNvSpPr>
            <a:spLocks noGrp="1"/>
          </p:cNvSpPr>
          <p:nvPr>
            <p:ph type="sldNum" sz="quarter" idx="10"/>
          </p:nvPr>
        </p:nvSpPr>
        <p:spPr bwMode="auto">
          <a:noFill/>
          <a:ln>
            <a:miter lim="800000"/>
            <a:headEnd/>
            <a:tailEnd/>
          </a:ln>
        </p:spPr>
        <p:txBody>
          <a:bodyPr/>
          <a:lstStyle/>
          <a:p>
            <a:fld id="{5EB74211-F537-6447-9643-9ABACC3E0CED}" type="slidenum">
              <a:rPr lang="en-US">
                <a:ea typeface="Geneva" charset="0"/>
                <a:cs typeface="Geneva" charset="0"/>
              </a:rPr>
              <a:pPr/>
              <a:t>2</a:t>
            </a:fld>
            <a:endParaRPr lang="en-US">
              <a:ea typeface="Geneva" charset="0"/>
              <a:cs typeface="Genev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274638"/>
            <a:ext cx="8229600" cy="1011237"/>
          </a:xfrm>
        </p:spPr>
        <p:txBody>
          <a:bodyPr/>
          <a:lstStyle/>
          <a:p>
            <a:pPr eaLnBrk="1" hangingPunct="1"/>
            <a:r>
              <a:rPr lang="en-US" dirty="0" smtClean="0">
                <a:latin typeface="+mj-lt"/>
                <a:ea typeface="Geneva"/>
                <a:cs typeface="Geneva"/>
              </a:rPr>
              <a:t>Basic Process </a:t>
            </a:r>
          </a:p>
        </p:txBody>
      </p:sp>
      <p:sp>
        <p:nvSpPr>
          <p:cNvPr id="21507" name="Content Placeholder 4"/>
          <p:cNvSpPr>
            <a:spLocks noGrp="1"/>
          </p:cNvSpPr>
          <p:nvPr>
            <p:ph idx="1"/>
          </p:nvPr>
        </p:nvSpPr>
        <p:spPr>
          <a:xfrm>
            <a:off x="457200" y="1123950"/>
            <a:ext cx="8229600" cy="5449888"/>
          </a:xfrm>
        </p:spPr>
        <p:txBody>
          <a:bodyPr/>
          <a:lstStyle/>
          <a:p>
            <a:pPr lvl="2" defTabSz="914400" eaLnBrk="1" hangingPunct="1">
              <a:buFont typeface="Arial" pitchFamily="34" charset="0"/>
              <a:buNone/>
            </a:pPr>
            <a:endParaRPr lang="en-US" sz="1800" smtClean="0">
              <a:latin typeface="Arial" pitchFamily="34" charset="0"/>
              <a:ea typeface="Geneva"/>
              <a:cs typeface="Geneva"/>
            </a:endParaRPr>
          </a:p>
          <a:p>
            <a:pPr lvl="2" defTabSz="914400" eaLnBrk="1" hangingPunct="1"/>
            <a:endParaRPr lang="en-US" smtClean="0">
              <a:latin typeface="Arial" pitchFamily="34" charset="0"/>
            </a:endParaRPr>
          </a:p>
        </p:txBody>
      </p:sp>
      <p:sp>
        <p:nvSpPr>
          <p:cNvPr id="21508"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B3F3E03-C131-4BAE-8051-EAC79BE27499}" type="slidenum">
              <a:rPr lang="en-US" smtClean="0">
                <a:ea typeface="Geneva"/>
                <a:cs typeface="Geneva"/>
              </a:rPr>
              <a:pPr eaLnBrk="1" hangingPunct="1"/>
              <a:t>20</a:t>
            </a:fld>
            <a:endParaRPr lang="en-US" smtClean="0">
              <a:ea typeface="Geneva"/>
              <a:cs typeface="Geneva"/>
            </a:endParaRPr>
          </a:p>
        </p:txBody>
      </p:sp>
      <p:graphicFrame>
        <p:nvGraphicFramePr>
          <p:cNvPr id="6" name="Diagram 5"/>
          <p:cNvGraphicFramePr/>
          <p:nvPr>
            <p:extLst>
              <p:ext uri="{D42A27DB-BD31-4B8C-83A1-F6EECF244321}">
                <p14:modId xmlns:p14="http://schemas.microsoft.com/office/powerpoint/2010/main" val="3089030192"/>
              </p:ext>
            </p:extLst>
          </p:nvPr>
        </p:nvGraphicFramePr>
        <p:xfrm>
          <a:off x="800100" y="981075"/>
          <a:ext cx="7381875" cy="549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953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UL’s Principles for Standards Development</a:t>
            </a:r>
            <a:endParaRPr lang="en-US" dirty="0"/>
          </a:p>
        </p:txBody>
      </p:sp>
      <p:sp>
        <p:nvSpPr>
          <p:cNvPr id="3" name="Content Placeholder 2"/>
          <p:cNvSpPr>
            <a:spLocks noGrp="1"/>
          </p:cNvSpPr>
          <p:nvPr>
            <p:ph idx="1"/>
          </p:nvPr>
        </p:nvSpPr>
        <p:spPr/>
        <p:txBody>
          <a:bodyPr/>
          <a:lstStyle/>
          <a:p>
            <a:pPr defTabSz="914400"/>
            <a:r>
              <a:rPr lang="en-US" dirty="0"/>
              <a:t>Balance</a:t>
            </a:r>
          </a:p>
          <a:p>
            <a:pPr defTabSz="914400"/>
            <a:r>
              <a:rPr lang="en-US" dirty="0"/>
              <a:t>Openness</a:t>
            </a:r>
          </a:p>
          <a:p>
            <a:pPr defTabSz="914400"/>
            <a:r>
              <a:rPr lang="en-US" dirty="0"/>
              <a:t>Balloting</a:t>
            </a:r>
          </a:p>
          <a:p>
            <a:pPr defTabSz="914400"/>
            <a:r>
              <a:rPr lang="en-US" dirty="0"/>
              <a:t>Consensus</a:t>
            </a:r>
          </a:p>
          <a:p>
            <a:pPr defTabSz="914400"/>
            <a:r>
              <a:rPr lang="en-US" dirty="0"/>
              <a:t>Comment Resolution</a:t>
            </a:r>
          </a:p>
          <a:p>
            <a:pPr defTabSz="914400"/>
            <a:r>
              <a:rPr lang="en-US" dirty="0"/>
              <a:t>Appeals and Publication</a:t>
            </a:r>
          </a:p>
          <a:p>
            <a:endParaRPr lang="en-US" dirty="0"/>
          </a:p>
        </p:txBody>
      </p:sp>
      <p:sp>
        <p:nvSpPr>
          <p:cNvPr id="4" name="Slide Number Placeholder 3"/>
          <p:cNvSpPr>
            <a:spLocks noGrp="1"/>
          </p:cNvSpPr>
          <p:nvPr>
            <p:ph type="sldNum" sz="quarter" idx="10"/>
          </p:nvPr>
        </p:nvSpPr>
        <p:spPr/>
        <p:txBody>
          <a:bodyPr/>
          <a:lstStyle/>
          <a:p>
            <a:pPr>
              <a:defRPr/>
            </a:pPr>
            <a:fld id="{2CF9B393-1D32-C94A-A8DE-302BBD9B7DDE}" type="slidenum">
              <a:rPr lang="en-US" smtClean="0"/>
              <a:pPr>
                <a:defRPr/>
              </a:pPr>
              <a:t>21</a:t>
            </a:fld>
            <a:endParaRPr lang="en-US"/>
          </a:p>
        </p:txBody>
      </p:sp>
    </p:spTree>
    <p:extLst>
      <p:ext uri="{BB962C8B-B14F-4D97-AF65-F5344CB8AC3E}">
        <p14:creationId xmlns:p14="http://schemas.microsoft.com/office/powerpoint/2010/main" val="303353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solidFill>
                  <a:srgbClr val="C00000"/>
                </a:solidFill>
                <a:latin typeface="+mj-lt"/>
                <a:ea typeface="ＭＳ Ｐゴシック" pitchFamily="34" charset="-128"/>
                <a:cs typeface="Arial" pitchFamily="34" charset="0"/>
              </a:rPr>
              <a:t>Balance</a:t>
            </a:r>
            <a:endParaRPr lang="en-US" dirty="0" smtClean="0">
              <a:solidFill>
                <a:srgbClr val="C00000"/>
              </a:solidFill>
              <a:latin typeface="+mj-lt"/>
              <a:ea typeface="ＭＳ Ｐゴシック" pitchFamily="34" charset="-128"/>
              <a:cs typeface="Times New Roman" pitchFamily="18" charset="0"/>
            </a:endParaRPr>
          </a:p>
        </p:txBody>
      </p:sp>
      <p:sp>
        <p:nvSpPr>
          <p:cNvPr id="17411" name="Rectangle 3"/>
          <p:cNvSpPr>
            <a:spLocks noGrp="1" noChangeArrowheads="1"/>
          </p:cNvSpPr>
          <p:nvPr>
            <p:ph type="body" idx="1"/>
          </p:nvPr>
        </p:nvSpPr>
        <p:spPr>
          <a:xfrm>
            <a:off x="549275" y="1249363"/>
            <a:ext cx="7086600" cy="5027612"/>
          </a:xfrm>
        </p:spPr>
        <p:txBody>
          <a:bodyPr/>
          <a:lstStyle/>
          <a:p>
            <a:pPr marL="457200" indent="-457200">
              <a:buFontTx/>
              <a:buChar char="•"/>
            </a:pPr>
            <a:r>
              <a:rPr lang="en-US" sz="2400" b="1" smtClean="0">
                <a:solidFill>
                  <a:srgbClr val="000000"/>
                </a:solidFill>
                <a:latin typeface="Arial" pitchFamily="34" charset="0"/>
                <a:ea typeface="ＭＳ Ｐゴシック" pitchFamily="34" charset="-128"/>
                <a:cs typeface="Times New Roman" pitchFamily="18" charset="0"/>
              </a:rPr>
              <a:t>Producers</a:t>
            </a:r>
            <a:r>
              <a:rPr lang="en-US" sz="2400" b="1" smtClean="0">
                <a:latin typeface="Arial" pitchFamily="34" charset="0"/>
                <a:ea typeface="ＭＳ Ｐゴシック" pitchFamily="34" charset="-128"/>
                <a:cs typeface="Geneva"/>
              </a:rPr>
              <a:t> </a:t>
            </a:r>
          </a:p>
          <a:p>
            <a:pPr marL="457200" indent="-457200">
              <a:buFontTx/>
              <a:buChar char="•"/>
            </a:pPr>
            <a:r>
              <a:rPr lang="en-US" sz="2400" b="1" smtClean="0">
                <a:latin typeface="Arial" pitchFamily="34" charset="0"/>
                <a:ea typeface="ＭＳ Ｐゴシック" pitchFamily="34" charset="-128"/>
                <a:cs typeface="Geneva"/>
              </a:rPr>
              <a:t>Supply Chain</a:t>
            </a:r>
          </a:p>
          <a:p>
            <a:pPr marL="457200" indent="-457200">
              <a:buFontTx/>
              <a:buChar char="•"/>
            </a:pPr>
            <a:r>
              <a:rPr lang="en-US" sz="2400" b="1" smtClean="0">
                <a:latin typeface="Arial" pitchFamily="34" charset="0"/>
                <a:ea typeface="ＭＳ Ｐゴシック" pitchFamily="34" charset="-128"/>
                <a:cs typeface="Geneva"/>
              </a:rPr>
              <a:t>Commercial / Industrial User</a:t>
            </a:r>
          </a:p>
          <a:p>
            <a:pPr marL="457200" indent="-457200">
              <a:buFontTx/>
              <a:buChar char="•"/>
            </a:pPr>
            <a:r>
              <a:rPr lang="en-US" sz="2400" b="1" smtClean="0">
                <a:latin typeface="Arial" pitchFamily="34" charset="0"/>
                <a:ea typeface="ＭＳ Ｐゴシック" pitchFamily="34" charset="-128"/>
                <a:cs typeface="Geneva"/>
              </a:rPr>
              <a:t>General Interest</a:t>
            </a:r>
          </a:p>
          <a:p>
            <a:pPr marL="457200" indent="-457200">
              <a:buFontTx/>
              <a:buChar char="•"/>
            </a:pPr>
            <a:r>
              <a:rPr lang="en-US" sz="2400" b="1" smtClean="0">
                <a:latin typeface="Arial" pitchFamily="34" charset="0"/>
                <a:ea typeface="ＭＳ Ｐゴシック" pitchFamily="34" charset="-128"/>
                <a:cs typeface="Geneva"/>
              </a:rPr>
              <a:t>AHJ/Regulators</a:t>
            </a:r>
          </a:p>
          <a:p>
            <a:pPr marL="457200" indent="-457200">
              <a:buFontTx/>
              <a:buChar char="•"/>
            </a:pPr>
            <a:r>
              <a:rPr lang="en-US" sz="2400" b="1" smtClean="0">
                <a:latin typeface="Arial" pitchFamily="34" charset="0"/>
                <a:ea typeface="ＭＳ Ｐゴシック" pitchFamily="34" charset="-128"/>
                <a:cs typeface="Geneva"/>
              </a:rPr>
              <a:t>Government</a:t>
            </a:r>
          </a:p>
          <a:p>
            <a:pPr marL="457200" indent="-457200">
              <a:buFontTx/>
              <a:buChar char="•"/>
            </a:pPr>
            <a:r>
              <a:rPr lang="en-US" sz="2400" b="1" smtClean="0">
                <a:latin typeface="Arial" pitchFamily="34" charset="0"/>
                <a:ea typeface="ＭＳ Ｐゴシック" pitchFamily="34" charset="-128"/>
                <a:cs typeface="Geneva"/>
              </a:rPr>
              <a:t>Testing and Standards Organizations (restricted to US voting)</a:t>
            </a:r>
          </a:p>
          <a:p>
            <a:pPr marL="457200" indent="-457200">
              <a:buFontTx/>
              <a:buChar char="•"/>
            </a:pPr>
            <a:r>
              <a:rPr lang="en-US" sz="2400" b="1" smtClean="0">
                <a:latin typeface="Arial" pitchFamily="34" charset="0"/>
                <a:ea typeface="ＭＳ Ｐゴシック" pitchFamily="34" charset="-128"/>
                <a:cs typeface="Geneva"/>
              </a:rPr>
              <a:t>Consumer</a:t>
            </a:r>
          </a:p>
          <a:p>
            <a:pPr marL="457200" indent="-457200">
              <a:buFontTx/>
              <a:buChar char="•"/>
            </a:pPr>
            <a:r>
              <a:rPr lang="en-US" sz="2400" b="1" smtClean="0">
                <a:latin typeface="Arial" pitchFamily="34" charset="0"/>
                <a:ea typeface="ＭＳ Ｐゴシック" pitchFamily="34" charset="-128"/>
                <a:cs typeface="Geneva"/>
              </a:rPr>
              <a:t>International Delegate</a:t>
            </a:r>
          </a:p>
        </p:txBody>
      </p:sp>
      <p:sp>
        <p:nvSpPr>
          <p:cNvPr id="16388"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F3771F29-9A70-45D2-B452-AACF6D525C30}" type="slidenum">
              <a:rPr lang="en-US" smtClean="0"/>
              <a:pPr eaLnBrk="1" hangingPunct="1">
                <a:defRPr/>
              </a:pPr>
              <a:t>22</a:t>
            </a:fld>
            <a:endParaRPr lang="en-US" dirty="0" smtClean="0"/>
          </a:p>
        </p:txBody>
      </p:sp>
    </p:spTree>
    <p:extLst>
      <p:ext uri="{BB962C8B-B14F-4D97-AF65-F5344CB8AC3E}">
        <p14:creationId xmlns:p14="http://schemas.microsoft.com/office/powerpoint/2010/main" val="2836569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2691412C-8D87-4605-BD7A-4AC30FA8A749}" type="slidenum">
              <a:rPr lang="en-US" smtClean="0"/>
              <a:pPr eaLnBrk="1" hangingPunct="1">
                <a:defRPr/>
              </a:pPr>
              <a:t>23</a:t>
            </a:fld>
            <a:endParaRPr lang="en-US" dirty="0" smtClean="0"/>
          </a:p>
        </p:txBody>
      </p:sp>
      <p:sp>
        <p:nvSpPr>
          <p:cNvPr id="24579" name="Rectangle 2"/>
          <p:cNvSpPr>
            <a:spLocks noGrp="1" noChangeArrowheads="1"/>
          </p:cNvSpPr>
          <p:nvPr>
            <p:ph type="title"/>
          </p:nvPr>
        </p:nvSpPr>
        <p:spPr/>
        <p:txBody>
          <a:bodyPr/>
          <a:lstStyle/>
          <a:p>
            <a:r>
              <a:rPr lang="en-US" dirty="0" smtClean="0">
                <a:solidFill>
                  <a:srgbClr val="C00000"/>
                </a:solidFill>
                <a:latin typeface="+mj-lt"/>
                <a:ea typeface="ＭＳ Ｐゴシック" pitchFamily="34" charset="-128"/>
                <a:cs typeface="Arial" pitchFamily="34" charset="0"/>
              </a:rPr>
              <a:t>Expectations of STP Members</a:t>
            </a:r>
            <a:endParaRPr lang="en-US" dirty="0" smtClean="0">
              <a:solidFill>
                <a:srgbClr val="C00000"/>
              </a:solidFill>
              <a:latin typeface="+mj-lt"/>
              <a:ea typeface="ＭＳ Ｐゴシック" pitchFamily="34" charset="-128"/>
              <a:cs typeface="Times New Roman" pitchFamily="18" charset="0"/>
            </a:endParaRPr>
          </a:p>
        </p:txBody>
      </p:sp>
      <p:sp>
        <p:nvSpPr>
          <p:cNvPr id="24580" name="Rectangle 3"/>
          <p:cNvSpPr>
            <a:spLocks noGrp="1" noChangeArrowheads="1"/>
          </p:cNvSpPr>
          <p:nvPr>
            <p:ph type="body" idx="1"/>
          </p:nvPr>
        </p:nvSpPr>
        <p:spPr>
          <a:xfrm>
            <a:off x="457200" y="1303338"/>
            <a:ext cx="7772400" cy="3962400"/>
          </a:xfrm>
        </p:spPr>
        <p:txBody>
          <a:bodyPr/>
          <a:lstStyle/>
          <a:p>
            <a:pPr marL="457200" indent="-457200">
              <a:lnSpc>
                <a:spcPct val="90000"/>
              </a:lnSpc>
              <a:buClr>
                <a:srgbClr val="C00000"/>
              </a:buClr>
              <a:buFont typeface="Wingdings" pitchFamily="2" charset="2"/>
              <a:buChar char="ü"/>
            </a:pPr>
            <a:r>
              <a:rPr lang="en-US" sz="2400" smtClean="0">
                <a:solidFill>
                  <a:srgbClr val="000000"/>
                </a:solidFill>
                <a:latin typeface="Arial" pitchFamily="34" charset="0"/>
                <a:ea typeface="ＭＳ Ｐゴシック" pitchFamily="34" charset="-128"/>
                <a:cs typeface="Arial" pitchFamily="34" charset="0"/>
              </a:rPr>
              <a:t>Vote timely and based on the technical merit of the proposal.</a:t>
            </a:r>
            <a:endParaRPr lang="en-US" sz="2400" smtClean="0">
              <a:solidFill>
                <a:srgbClr val="CCFFFF"/>
              </a:solidFill>
              <a:latin typeface="Arial" pitchFamily="34" charset="0"/>
              <a:ea typeface="ＭＳ Ｐゴシック" pitchFamily="34" charset="-128"/>
              <a:cs typeface="Times New Roman" pitchFamily="18" charset="0"/>
            </a:endParaRPr>
          </a:p>
          <a:p>
            <a:pPr marL="457200" indent="-457200">
              <a:lnSpc>
                <a:spcPct val="90000"/>
              </a:lnSpc>
              <a:buClr>
                <a:srgbClr val="C00000"/>
              </a:buClr>
              <a:buFont typeface="Wingdings" pitchFamily="2" charset="2"/>
              <a:buChar char="ü"/>
            </a:pPr>
            <a:endParaRPr lang="en-US" sz="2400" smtClean="0">
              <a:solidFill>
                <a:srgbClr val="000000"/>
              </a:solidFill>
              <a:latin typeface="Arial" pitchFamily="34" charset="0"/>
              <a:ea typeface="ＭＳ Ｐゴシック" pitchFamily="34" charset="-128"/>
              <a:cs typeface="Arial" pitchFamily="34" charset="0"/>
            </a:endParaRPr>
          </a:p>
          <a:p>
            <a:pPr marL="457200" indent="-457200">
              <a:lnSpc>
                <a:spcPct val="90000"/>
              </a:lnSpc>
              <a:buClr>
                <a:srgbClr val="C00000"/>
              </a:buClr>
              <a:buFont typeface="Wingdings" pitchFamily="2" charset="2"/>
              <a:buChar char="ü"/>
            </a:pPr>
            <a:r>
              <a:rPr lang="en-US" sz="2400" smtClean="0">
                <a:solidFill>
                  <a:srgbClr val="000000"/>
                </a:solidFill>
                <a:latin typeface="Arial" pitchFamily="34" charset="0"/>
                <a:ea typeface="ＭＳ Ｐゴシック" pitchFamily="34" charset="-128"/>
                <a:cs typeface="Arial" pitchFamily="34" charset="0"/>
              </a:rPr>
              <a:t>Share expertise when commenting on proposals being considered.</a:t>
            </a:r>
            <a:endParaRPr lang="en-US" sz="2400" smtClean="0">
              <a:solidFill>
                <a:srgbClr val="CCFFFF"/>
              </a:solidFill>
              <a:latin typeface="Arial" pitchFamily="34" charset="0"/>
              <a:ea typeface="ＭＳ Ｐゴシック" pitchFamily="34" charset="-128"/>
              <a:cs typeface="Times New Roman" pitchFamily="18" charset="0"/>
            </a:endParaRPr>
          </a:p>
          <a:p>
            <a:pPr marL="457200" indent="-457200">
              <a:lnSpc>
                <a:spcPct val="90000"/>
              </a:lnSpc>
              <a:buClr>
                <a:srgbClr val="C00000"/>
              </a:buClr>
              <a:buFont typeface="Wingdings" pitchFamily="2" charset="2"/>
              <a:buChar char="ü"/>
            </a:pPr>
            <a:endParaRPr lang="en-US" sz="2400" smtClean="0">
              <a:solidFill>
                <a:srgbClr val="000000"/>
              </a:solidFill>
              <a:latin typeface="Arial" pitchFamily="34" charset="0"/>
              <a:ea typeface="ＭＳ Ｐゴシック" pitchFamily="34" charset="-128"/>
              <a:cs typeface="Arial" pitchFamily="34" charset="0"/>
            </a:endParaRPr>
          </a:p>
          <a:p>
            <a:pPr marL="457200" indent="-457200">
              <a:lnSpc>
                <a:spcPct val="90000"/>
              </a:lnSpc>
              <a:buClr>
                <a:srgbClr val="C00000"/>
              </a:buClr>
              <a:buFont typeface="Wingdings" pitchFamily="2" charset="2"/>
              <a:buChar char="ü"/>
            </a:pPr>
            <a:r>
              <a:rPr lang="en-US" sz="2400" smtClean="0">
                <a:solidFill>
                  <a:srgbClr val="000000"/>
                </a:solidFill>
                <a:latin typeface="Arial" pitchFamily="34" charset="0"/>
                <a:ea typeface="ＭＳ Ｐゴシック" pitchFamily="34" charset="-128"/>
                <a:cs typeface="Arial" pitchFamily="34" charset="0"/>
              </a:rPr>
              <a:t>Help develop proposals to the standard.</a:t>
            </a:r>
            <a:endParaRPr lang="en-US" sz="2400" smtClean="0">
              <a:solidFill>
                <a:srgbClr val="CCFFFF"/>
              </a:solidFill>
              <a:latin typeface="Arial" pitchFamily="34" charset="0"/>
              <a:ea typeface="ＭＳ Ｐゴシック" pitchFamily="34" charset="-128"/>
              <a:cs typeface="Times New Roman" pitchFamily="18" charset="0"/>
            </a:endParaRPr>
          </a:p>
          <a:p>
            <a:pPr marL="457200" indent="-457200">
              <a:lnSpc>
                <a:spcPct val="90000"/>
              </a:lnSpc>
              <a:buClr>
                <a:srgbClr val="C00000"/>
              </a:buClr>
              <a:buFont typeface="Wingdings" pitchFamily="2" charset="2"/>
              <a:buChar char="ü"/>
            </a:pPr>
            <a:endParaRPr lang="en-US" sz="2400" smtClean="0">
              <a:solidFill>
                <a:srgbClr val="000000"/>
              </a:solidFill>
              <a:latin typeface="Arial" pitchFamily="34" charset="0"/>
              <a:ea typeface="ＭＳ Ｐゴシック" pitchFamily="34" charset="-128"/>
              <a:cs typeface="Arial" pitchFamily="34" charset="0"/>
            </a:endParaRPr>
          </a:p>
          <a:p>
            <a:pPr marL="457200" indent="-457200">
              <a:lnSpc>
                <a:spcPct val="90000"/>
              </a:lnSpc>
              <a:buClr>
                <a:srgbClr val="C00000"/>
              </a:buClr>
              <a:buFont typeface="Wingdings" pitchFamily="2" charset="2"/>
              <a:buChar char="ü"/>
            </a:pPr>
            <a:r>
              <a:rPr lang="en-US" sz="2400" smtClean="0">
                <a:solidFill>
                  <a:srgbClr val="000000"/>
                </a:solidFill>
                <a:latin typeface="Arial" pitchFamily="34" charset="0"/>
                <a:ea typeface="ＭＳ Ｐゴシック" pitchFamily="34" charset="-128"/>
                <a:cs typeface="Arial" pitchFamily="34" charset="0"/>
              </a:rPr>
              <a:t>Provide input for comment resolution, as determined by the STP Chair</a:t>
            </a:r>
          </a:p>
        </p:txBody>
      </p:sp>
    </p:spTree>
    <p:extLst>
      <p:ext uri="{BB962C8B-B14F-4D97-AF65-F5344CB8AC3E}">
        <p14:creationId xmlns:p14="http://schemas.microsoft.com/office/powerpoint/2010/main" val="3552328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dirty="0" smtClean="0">
                <a:latin typeface="+mj-lt"/>
                <a:ea typeface="ＭＳ Ｐゴシック" pitchFamily="34" charset="-128"/>
                <a:cs typeface="Geneva"/>
              </a:rPr>
              <a:t>Openness:  The Collaborative Standards Development System (CSDS)</a:t>
            </a:r>
          </a:p>
        </p:txBody>
      </p:sp>
      <p:sp>
        <p:nvSpPr>
          <p:cNvPr id="23555" name="Content Placeholder 4"/>
          <p:cNvSpPr>
            <a:spLocks noGrp="1"/>
          </p:cNvSpPr>
          <p:nvPr>
            <p:ph idx="1"/>
          </p:nvPr>
        </p:nvSpPr>
        <p:spPr>
          <a:xfrm>
            <a:off x="457200" y="1320800"/>
            <a:ext cx="8229600" cy="4525963"/>
          </a:xfrm>
        </p:spPr>
        <p:txBody>
          <a:bodyPr/>
          <a:lstStyle/>
          <a:p>
            <a:pPr>
              <a:spcBef>
                <a:spcPct val="0"/>
              </a:spcBef>
              <a:buClr>
                <a:srgbClr val="C00000"/>
              </a:buClr>
              <a:buFont typeface="Wingdings" pitchFamily="2" charset="2"/>
              <a:buChar char="ü"/>
              <a:defRPr/>
            </a:pPr>
            <a:r>
              <a:rPr lang="en-US" dirty="0" smtClean="0">
                <a:latin typeface="Arial" pitchFamily="34" charset="0"/>
                <a:ea typeface="ＭＳ Ｐゴシック" pitchFamily="34" charset="-128"/>
                <a:cs typeface="Geneva"/>
              </a:rPr>
              <a:t>CSDS is UL's web-based standards development system used to submit proposals, comment, and vote on proposals at any time of the day from any computer system with internet access. </a:t>
            </a:r>
          </a:p>
          <a:p>
            <a:pPr>
              <a:spcBef>
                <a:spcPct val="0"/>
              </a:spcBef>
              <a:buClr>
                <a:srgbClr val="C00000"/>
              </a:buClr>
              <a:buFont typeface="Wingdings" pitchFamily="2" charset="2"/>
              <a:buChar char="ü"/>
              <a:defRPr/>
            </a:pPr>
            <a:endParaRPr lang="en-US" dirty="0" smtClean="0">
              <a:latin typeface="Arial" pitchFamily="34" charset="0"/>
              <a:ea typeface="ＭＳ Ｐゴシック" pitchFamily="34" charset="-128"/>
              <a:cs typeface="Geneva"/>
            </a:endParaRPr>
          </a:p>
          <a:p>
            <a:pPr>
              <a:spcBef>
                <a:spcPct val="0"/>
              </a:spcBef>
              <a:buClr>
                <a:srgbClr val="C00000"/>
              </a:buClr>
              <a:buFont typeface="Wingdings" pitchFamily="2" charset="2"/>
              <a:buChar char="ü"/>
              <a:defRPr/>
            </a:pPr>
            <a:r>
              <a:rPr lang="en-US" dirty="0" smtClean="0">
                <a:latin typeface="Arial" pitchFamily="34" charset="0"/>
                <a:ea typeface="ＭＳ Ｐゴシック" pitchFamily="34" charset="-128"/>
                <a:cs typeface="Geneva"/>
              </a:rPr>
              <a:t>CSDS is open to anyone interested and is the designated and primary tool for participation in UL's standards development process. </a:t>
            </a:r>
          </a:p>
          <a:p>
            <a:pPr>
              <a:spcBef>
                <a:spcPct val="0"/>
              </a:spcBef>
              <a:buClr>
                <a:srgbClr val="C00000"/>
              </a:buClr>
              <a:buFont typeface="Wingdings" pitchFamily="2" charset="2"/>
              <a:buChar char="ü"/>
              <a:defRPr/>
            </a:pPr>
            <a:endParaRPr lang="en-US" dirty="0" smtClean="0">
              <a:latin typeface="Arial" pitchFamily="34" charset="0"/>
              <a:ea typeface="ＭＳ Ｐゴシック" pitchFamily="34" charset="-128"/>
              <a:cs typeface="Geneva"/>
            </a:endParaRPr>
          </a:p>
          <a:p>
            <a:pPr>
              <a:spcBef>
                <a:spcPct val="0"/>
              </a:spcBef>
              <a:buClr>
                <a:srgbClr val="C00000"/>
              </a:buClr>
              <a:buFont typeface="Wingdings" pitchFamily="2" charset="2"/>
              <a:buChar char="ü"/>
              <a:defRPr/>
            </a:pPr>
            <a:r>
              <a:rPr lang="en-US" dirty="0" smtClean="0">
                <a:latin typeface="Arial" pitchFamily="34" charset="0"/>
                <a:ea typeface="ＭＳ Ｐゴシック" pitchFamily="34" charset="-128"/>
                <a:cs typeface="Geneva"/>
              </a:rPr>
              <a:t>CSDS can be accessed at:  </a:t>
            </a:r>
            <a:r>
              <a:rPr lang="en-US" u="sng" dirty="0" smtClean="0">
                <a:latin typeface="Arial" pitchFamily="34" charset="0"/>
                <a:ea typeface="ＭＳ Ｐゴシック" pitchFamily="34" charset="-128"/>
                <a:cs typeface="Geneva"/>
                <a:hlinkClick r:id="rId3"/>
              </a:rPr>
              <a:t>http://csds.ul.com/Home/Default.aspx</a:t>
            </a:r>
            <a:endParaRPr lang="en-US" dirty="0" smtClean="0">
              <a:latin typeface="Arial" pitchFamily="34" charset="0"/>
              <a:ea typeface="ＭＳ Ｐゴシック" pitchFamily="34" charset="-128"/>
              <a:cs typeface="Geneva"/>
            </a:endParaRPr>
          </a:p>
          <a:p>
            <a:pPr>
              <a:spcBef>
                <a:spcPct val="0"/>
              </a:spcBef>
              <a:buClr>
                <a:srgbClr val="C00000"/>
              </a:buClr>
              <a:buFont typeface="Wingdings" pitchFamily="2" charset="2"/>
              <a:buChar char="ü"/>
              <a:defRPr/>
            </a:pPr>
            <a:endParaRPr lang="en-US" dirty="0" smtClean="0">
              <a:latin typeface="Arial" pitchFamily="34" charset="0"/>
              <a:ea typeface="ＭＳ Ｐゴシック" pitchFamily="34" charset="-128"/>
              <a:cs typeface="Geneva"/>
            </a:endParaRPr>
          </a:p>
          <a:p>
            <a:pPr>
              <a:spcBef>
                <a:spcPct val="0"/>
              </a:spcBef>
              <a:buClr>
                <a:srgbClr val="C00000"/>
              </a:buClr>
              <a:buFont typeface="Wingdings" pitchFamily="2" charset="2"/>
              <a:buChar char="ü"/>
              <a:defRPr/>
            </a:pPr>
            <a:r>
              <a:rPr lang="en-US" dirty="0" smtClean="0">
                <a:latin typeface="Arial" pitchFamily="34" charset="0"/>
                <a:ea typeface="ＭＳ Ｐゴシック" pitchFamily="34" charset="-128"/>
                <a:cs typeface="Geneva"/>
              </a:rPr>
              <a:t>Any internal proposals for standards revisions are directed to the PDE, who will submit a Proposal Request via the CSDS system on behalf of UL.</a:t>
            </a:r>
          </a:p>
          <a:p>
            <a:pPr>
              <a:spcBef>
                <a:spcPct val="0"/>
              </a:spcBef>
              <a:buClr>
                <a:srgbClr val="C00000"/>
              </a:buClr>
              <a:buFont typeface="Wingdings" pitchFamily="2" charset="2"/>
              <a:buChar char="ü"/>
              <a:defRPr/>
            </a:pPr>
            <a:endParaRPr lang="en-US" dirty="0" smtClean="0">
              <a:latin typeface="Arial" pitchFamily="34" charset="0"/>
              <a:ea typeface="ＭＳ Ｐゴシック" pitchFamily="34" charset="-128"/>
              <a:cs typeface="Geneva"/>
            </a:endParaRPr>
          </a:p>
          <a:p>
            <a:pPr>
              <a:spcBef>
                <a:spcPct val="0"/>
              </a:spcBef>
              <a:buClr>
                <a:srgbClr val="C00000"/>
              </a:buClr>
              <a:buFont typeface="Wingdings" pitchFamily="2" charset="2"/>
              <a:buChar char="ü"/>
              <a:defRPr/>
            </a:pPr>
            <a:r>
              <a:rPr lang="en-US" dirty="0" smtClean="0">
                <a:latin typeface="Arial" pitchFamily="34" charset="0"/>
                <a:ea typeface="ＭＳ Ｐゴシック" pitchFamily="34" charset="-128"/>
                <a:cs typeface="Geneva"/>
              </a:rPr>
              <a:t>UL’s Project Manager is available to help with questions regarding CSDS. </a:t>
            </a:r>
          </a:p>
          <a:p>
            <a:pPr marL="0" indent="0">
              <a:spcBef>
                <a:spcPct val="0"/>
              </a:spcBef>
              <a:buClr>
                <a:srgbClr val="C00000"/>
              </a:buClr>
              <a:defRPr/>
            </a:pPr>
            <a:endParaRPr lang="en-US" dirty="0" smtClean="0">
              <a:latin typeface="Arial" pitchFamily="34" charset="0"/>
              <a:ea typeface="ＭＳ Ｐゴシック" pitchFamily="34" charset="-128"/>
              <a:cs typeface="Geneva"/>
            </a:endParaRPr>
          </a:p>
        </p:txBody>
      </p:sp>
      <p:sp>
        <p:nvSpPr>
          <p:cNvPr id="25604"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51F6F3-B2E1-4D5F-A1EE-83C66347445E}" type="slidenum">
              <a:rPr lang="en-US" smtClean="0">
                <a:ea typeface="Geneva"/>
                <a:cs typeface="Geneva"/>
              </a:rPr>
              <a:pPr eaLnBrk="1" hangingPunct="1"/>
              <a:t>24</a:t>
            </a:fld>
            <a:endParaRPr lang="en-US" smtClean="0">
              <a:ea typeface="Geneva"/>
              <a:cs typeface="Geneva"/>
            </a:endParaRPr>
          </a:p>
        </p:txBody>
      </p:sp>
    </p:spTree>
    <p:extLst>
      <p:ext uri="{BB962C8B-B14F-4D97-AF65-F5344CB8AC3E}">
        <p14:creationId xmlns:p14="http://schemas.microsoft.com/office/powerpoint/2010/main" val="506367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dirty="0"/>
              <a:t>How external people can be involved in the Standards Development Process</a:t>
            </a:r>
          </a:p>
        </p:txBody>
      </p:sp>
      <p:sp>
        <p:nvSpPr>
          <p:cNvPr id="16387" name="Content Placeholder 4"/>
          <p:cNvSpPr>
            <a:spLocks noGrp="1"/>
          </p:cNvSpPr>
          <p:nvPr>
            <p:ph idx="1"/>
          </p:nvPr>
        </p:nvSpPr>
        <p:spPr/>
        <p:txBody>
          <a:bodyPr/>
          <a:lstStyle/>
          <a:p>
            <a:r>
              <a:rPr lang="en-US" dirty="0"/>
              <a:t>Submit proposals via CSDS for revising standards:  </a:t>
            </a:r>
            <a:r>
              <a:rPr lang="en-US" u="sng" dirty="0">
                <a:hlinkClick r:id="rId2"/>
              </a:rPr>
              <a:t>http://csds.ul.com/Home/Default.aspx</a:t>
            </a:r>
            <a:endParaRPr lang="en-US" dirty="0"/>
          </a:p>
          <a:p>
            <a:r>
              <a:rPr lang="en-US" dirty="0"/>
              <a:t> </a:t>
            </a:r>
          </a:p>
          <a:p>
            <a:r>
              <a:rPr lang="en-US" dirty="0"/>
              <a:t>Attend STP Meetings either as an STP Member or a Guest:  </a:t>
            </a:r>
            <a:r>
              <a:rPr lang="en-US" u="sng" dirty="0">
                <a:hlinkClick r:id="rId3"/>
              </a:rPr>
              <a:t>http://csds.ul.com/Home/MeetingsDefault.aspx</a:t>
            </a:r>
            <a:endParaRPr lang="en-US" dirty="0"/>
          </a:p>
          <a:p>
            <a:r>
              <a:rPr lang="en-US" dirty="0"/>
              <a:t> </a:t>
            </a:r>
          </a:p>
          <a:p>
            <a:r>
              <a:rPr lang="en-US" dirty="0"/>
              <a:t>Join a Standards Technical Panel (STP):  </a:t>
            </a:r>
            <a:r>
              <a:rPr lang="en-US" u="sng" dirty="0">
                <a:hlinkClick r:id="rId4"/>
              </a:rPr>
              <a:t>http://www.ul.com/global/eng/pages/solutions/standards/developstandards/stps/index.jsp</a:t>
            </a:r>
            <a:endParaRPr lang="en-US" dirty="0"/>
          </a:p>
          <a:p>
            <a:r>
              <a:rPr lang="en-US" dirty="0"/>
              <a:t> </a:t>
            </a:r>
          </a:p>
          <a:p>
            <a:r>
              <a:rPr lang="en-US" dirty="0"/>
              <a:t>“Call for Members” indicates which STPs are seeking members:  </a:t>
            </a:r>
            <a:r>
              <a:rPr lang="en-US" u="sng" dirty="0">
                <a:hlinkClick r:id="rId5"/>
              </a:rPr>
              <a:t>http://www.ul.com/global/eng/pages/solutions/standards/developstandards/participation/callformembers/index.jsp</a:t>
            </a:r>
            <a:endParaRPr lang="en-US" dirty="0"/>
          </a:p>
          <a:p>
            <a:r>
              <a:rPr lang="en-US" dirty="0"/>
              <a:t> </a:t>
            </a:r>
          </a:p>
          <a:p>
            <a:pPr lvl="2" defTabSz="914400" eaLnBrk="1" hangingPunct="1"/>
            <a:endParaRPr lang="en-US" dirty="0" smtClean="0">
              <a:latin typeface="Arial" charset="0"/>
              <a:cs typeface="Arial Unicode MS" charset="0"/>
            </a:endParaRPr>
          </a:p>
        </p:txBody>
      </p:sp>
      <p:sp>
        <p:nvSpPr>
          <p:cNvPr id="16388"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eaLnBrk="1" hangingPunct="1"/>
            <a:fld id="{AAE6A823-3E93-44BA-9863-6690414B6630}" type="slidenum">
              <a:rPr lang="en-US" sz="1000"/>
              <a:pPr eaLnBrk="1" hangingPunct="1"/>
              <a:t>25</a:t>
            </a:fld>
            <a:endParaRPr lang="en-US" sz="1000"/>
          </a:p>
        </p:txBody>
      </p:sp>
    </p:spTree>
    <p:extLst>
      <p:ext uri="{BB962C8B-B14F-4D97-AF65-F5344CB8AC3E}">
        <p14:creationId xmlns:p14="http://schemas.microsoft.com/office/powerpoint/2010/main" val="2817352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solidFill>
                  <a:srgbClr val="C00000"/>
                </a:solidFill>
                <a:latin typeface="+mj-lt"/>
                <a:ea typeface="ＭＳ Ｐゴシック" pitchFamily="34" charset="-128"/>
                <a:cs typeface="Arial" pitchFamily="34" charset="0"/>
              </a:rPr>
              <a:t>Consensus</a:t>
            </a:r>
            <a:endParaRPr lang="en-US" dirty="0" smtClean="0">
              <a:solidFill>
                <a:srgbClr val="C00000"/>
              </a:solidFill>
              <a:latin typeface="+mj-lt"/>
              <a:ea typeface="ＭＳ Ｐゴシック" pitchFamily="34" charset="-128"/>
              <a:cs typeface="Times New Roman" pitchFamily="18" charset="0"/>
            </a:endParaRPr>
          </a:p>
        </p:txBody>
      </p:sp>
      <p:sp>
        <p:nvSpPr>
          <p:cNvPr id="22531" name="Rectangle 3"/>
          <p:cNvSpPr>
            <a:spLocks noGrp="1" noChangeArrowheads="1"/>
          </p:cNvSpPr>
          <p:nvPr>
            <p:ph type="body" idx="1"/>
          </p:nvPr>
        </p:nvSpPr>
        <p:spPr>
          <a:xfrm>
            <a:off x="600075" y="1417638"/>
            <a:ext cx="7772400" cy="5349875"/>
          </a:xfrm>
        </p:spPr>
        <p:txBody>
          <a:bodyPr/>
          <a:lstStyle/>
          <a:p>
            <a:pPr marL="457200" indent="-457200">
              <a:buFontTx/>
              <a:buChar char="•"/>
            </a:pPr>
            <a:r>
              <a:rPr lang="en-US" sz="3200" dirty="0" smtClean="0">
                <a:solidFill>
                  <a:srgbClr val="000000"/>
                </a:solidFill>
                <a:latin typeface="Arial" pitchFamily="34" charset="0"/>
                <a:ea typeface="ＭＳ Ｐゴシック" pitchFamily="34" charset="-128"/>
                <a:cs typeface="Arial" pitchFamily="34" charset="0"/>
              </a:rPr>
              <a:t>Returned ballots by a majority of the STP </a:t>
            </a:r>
            <a:r>
              <a:rPr lang="en-US" sz="3200" u="sng" dirty="0" smtClean="0">
                <a:solidFill>
                  <a:srgbClr val="000000"/>
                </a:solidFill>
                <a:latin typeface="Arial" pitchFamily="34" charset="0"/>
                <a:ea typeface="ＭＳ Ｐゴシック" pitchFamily="34" charset="-128"/>
                <a:cs typeface="Arial" pitchFamily="34" charset="0"/>
              </a:rPr>
              <a:t>and</a:t>
            </a:r>
            <a:endParaRPr lang="en-US" sz="3200" dirty="0" smtClean="0">
              <a:solidFill>
                <a:srgbClr val="CCFFFF"/>
              </a:solidFill>
              <a:latin typeface="Arial" pitchFamily="34" charset="0"/>
              <a:ea typeface="ＭＳ Ｐゴシック" pitchFamily="34" charset="-128"/>
              <a:cs typeface="Times New Roman" pitchFamily="18" charset="0"/>
            </a:endParaRPr>
          </a:p>
          <a:p>
            <a:pPr marL="457200" indent="-457200">
              <a:buFontTx/>
              <a:buChar char="•"/>
            </a:pPr>
            <a:r>
              <a:rPr lang="en-US" sz="3200" dirty="0" smtClean="0">
                <a:solidFill>
                  <a:srgbClr val="000000"/>
                </a:solidFill>
                <a:latin typeface="Arial" pitchFamily="34" charset="0"/>
                <a:ea typeface="ＭＳ Ｐゴシック" pitchFamily="34" charset="-128"/>
                <a:cs typeface="Arial" pitchFamily="34" charset="0"/>
              </a:rPr>
              <a:t>Approval by at least 2/3 of those who have submitted a vote. </a:t>
            </a:r>
            <a:endParaRPr lang="en-US" sz="3200" dirty="0" smtClean="0">
              <a:solidFill>
                <a:srgbClr val="CCFFFF"/>
              </a:solidFill>
              <a:latin typeface="Arial" pitchFamily="34" charset="0"/>
              <a:ea typeface="ＭＳ Ｐゴシック" pitchFamily="34" charset="-128"/>
              <a:cs typeface="Times New Roman" pitchFamily="18" charset="0"/>
            </a:endParaRPr>
          </a:p>
        </p:txBody>
      </p:sp>
      <p:sp>
        <p:nvSpPr>
          <p:cNvPr id="2355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fld id="{17804E29-3BA7-4B5E-AC6F-B42B172301C1}" type="slidenum">
              <a:rPr lang="en-US" smtClean="0"/>
              <a:pPr eaLnBrk="1" hangingPunct="1">
                <a:defRPr/>
              </a:pPr>
              <a:t>26</a:t>
            </a:fld>
            <a:endParaRPr lang="en-US" dirty="0" smtClean="0"/>
          </a:p>
        </p:txBody>
      </p:sp>
    </p:spTree>
    <p:extLst>
      <p:ext uri="{BB962C8B-B14F-4D97-AF65-F5344CB8AC3E}">
        <p14:creationId xmlns:p14="http://schemas.microsoft.com/office/powerpoint/2010/main" val="3092653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DF6426-ABA1-4361-B88E-ACD4F6C28523}" type="slidenum">
              <a:rPr lang="en-US"/>
              <a:pPr/>
              <a:t>27</a:t>
            </a:fld>
            <a:endParaRPr lang="en-US"/>
          </a:p>
        </p:txBody>
      </p:sp>
      <p:sp>
        <p:nvSpPr>
          <p:cNvPr id="1819650" name="Rectangle 2"/>
          <p:cNvSpPr>
            <a:spLocks noGrp="1" noChangeArrowheads="1"/>
          </p:cNvSpPr>
          <p:nvPr>
            <p:ph type="title"/>
          </p:nvPr>
        </p:nvSpPr>
        <p:spPr/>
        <p:txBody>
          <a:bodyPr/>
          <a:lstStyle/>
          <a:p>
            <a:r>
              <a:rPr lang="en-US"/>
              <a:t>UL and International Standards</a:t>
            </a:r>
          </a:p>
        </p:txBody>
      </p:sp>
      <p:graphicFrame>
        <p:nvGraphicFramePr>
          <p:cNvPr id="2" name="Diagram 1"/>
          <p:cNvGraphicFramePr/>
          <p:nvPr>
            <p:extLst>
              <p:ext uri="{D42A27DB-BD31-4B8C-83A1-F6EECF244321}">
                <p14:modId xmlns:p14="http://schemas.microsoft.com/office/powerpoint/2010/main" val="813542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91854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and International Engagement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4064395"/>
              </p:ext>
            </p:extLst>
          </p:nvPr>
        </p:nvGraphicFramePr>
        <p:xfrm>
          <a:off x="457200" y="1066799"/>
          <a:ext cx="8229600" cy="53244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28</a:t>
            </a:fld>
            <a:endParaRPr lang="en-US"/>
          </a:p>
        </p:txBody>
      </p:sp>
    </p:spTree>
    <p:extLst>
      <p:ext uri="{BB962C8B-B14F-4D97-AF65-F5344CB8AC3E}">
        <p14:creationId xmlns:p14="http://schemas.microsoft.com/office/powerpoint/2010/main" val="316963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677863"/>
            <a:ext cx="5486400" cy="1600200"/>
          </a:xfrm>
        </p:spPr>
        <p:txBody>
          <a:bodyPr/>
          <a:lstStyle/>
          <a:p>
            <a:pPr eaLnBrk="1" hangingPunct="1"/>
            <a:r>
              <a:rPr lang="en-US">
                <a:latin typeface="Arial" charset="0"/>
                <a:ea typeface="Geneva"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atin typeface="Arial" charset="0"/>
                <a:ea typeface="Geneva" charset="0"/>
              </a:rPr>
              <a:t>Agenda</a:t>
            </a:r>
          </a:p>
        </p:txBody>
      </p:sp>
      <p:sp>
        <p:nvSpPr>
          <p:cNvPr id="15363" name="Content Placeholder 4"/>
          <p:cNvSpPr>
            <a:spLocks noGrp="1"/>
          </p:cNvSpPr>
          <p:nvPr>
            <p:ph idx="1"/>
          </p:nvPr>
        </p:nvSpPr>
        <p:spPr>
          <a:xfrm>
            <a:off x="457200" y="2700338"/>
            <a:ext cx="8229600" cy="3425825"/>
          </a:xfrm>
        </p:spPr>
        <p:txBody>
          <a:bodyPr/>
          <a:lstStyle/>
          <a:p>
            <a:pPr marL="0" indent="0" eaLnBrk="1" hangingPunct="1"/>
            <a:r>
              <a:rPr lang="en-US" dirty="0" smtClean="0">
                <a:solidFill>
                  <a:srgbClr val="C00000"/>
                </a:solidFill>
                <a:latin typeface="Arial" charset="0"/>
                <a:ea typeface="Arial" charset="0"/>
                <a:cs typeface="Arial" charset="0"/>
              </a:rPr>
              <a:t>UL Company Overview</a:t>
            </a:r>
          </a:p>
          <a:p>
            <a:pPr marL="0" indent="0" eaLnBrk="1" hangingPunct="1"/>
            <a:r>
              <a:rPr lang="en-US" dirty="0" smtClean="0">
                <a:solidFill>
                  <a:srgbClr val="7F7F7F"/>
                </a:solidFill>
                <a:latin typeface="Arial" charset="0"/>
                <a:ea typeface="Arial" charset="0"/>
                <a:cs typeface="Arial" charset="0"/>
              </a:rPr>
              <a:t>Overview of UL Standards Development Process</a:t>
            </a:r>
            <a:endParaRPr lang="en-US" dirty="0">
              <a:solidFill>
                <a:srgbClr val="7F7F7F"/>
              </a:solidFill>
              <a:latin typeface="Arial" charset="0"/>
              <a:ea typeface="Arial" charset="0"/>
              <a:cs typeface="Arial" charset="0"/>
            </a:endParaRPr>
          </a:p>
        </p:txBody>
      </p:sp>
      <p:sp>
        <p:nvSpPr>
          <p:cNvPr id="15364" name="Slide Number Placeholder 6"/>
          <p:cNvSpPr>
            <a:spLocks noGrp="1"/>
          </p:cNvSpPr>
          <p:nvPr>
            <p:ph type="sldNum" sz="quarter" idx="10"/>
          </p:nvPr>
        </p:nvSpPr>
        <p:spPr bwMode="auto">
          <a:noFill/>
          <a:ln>
            <a:miter lim="800000"/>
            <a:headEnd/>
            <a:tailEnd/>
          </a:ln>
        </p:spPr>
        <p:txBody>
          <a:bodyPr/>
          <a:lstStyle/>
          <a:p>
            <a:fld id="{5EB74211-F537-6447-9643-9ABACC3E0CED}" type="slidenum">
              <a:rPr lang="en-US">
                <a:solidFill>
                  <a:srgbClr val="000000"/>
                </a:solidFill>
                <a:ea typeface="Geneva" charset="0"/>
                <a:cs typeface="Geneva" charset="0"/>
              </a:rPr>
              <a:pPr/>
              <a:t>3</a:t>
            </a:fld>
            <a:endParaRPr lang="en-US">
              <a:solidFill>
                <a:srgbClr val="000000"/>
              </a:solidFill>
              <a:ea typeface="Geneva" charset="0"/>
              <a:cs typeface="Geneva" charset="0"/>
            </a:endParaRPr>
          </a:p>
        </p:txBody>
      </p:sp>
    </p:spTree>
    <p:extLst>
      <p:ext uri="{BB962C8B-B14F-4D97-AF65-F5344CB8AC3E}">
        <p14:creationId xmlns:p14="http://schemas.microsoft.com/office/powerpoint/2010/main" val="2761748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F83F8E-FC28-46DF-9019-30A4322D2FB0}" type="slidenum">
              <a:rPr lang="en-US" smtClean="0"/>
              <a:pPr/>
              <a:t>4</a:t>
            </a:fld>
            <a:endParaRPr lang="en-US"/>
          </a:p>
        </p:txBody>
      </p:sp>
      <p:pic>
        <p:nvPicPr>
          <p:cNvPr id="5122" name="Picture 2" descr="http://celebrating200years.noaa.gov/visions/tides/Cargo-Ship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3.eps"/>
          <p:cNvPicPr>
            <a:picLocks noChangeAspect="1"/>
          </p:cNvPicPr>
          <p:nvPr/>
        </p:nvPicPr>
        <p:blipFill>
          <a:blip r:embed="rId4" cstate="print"/>
          <a:stretch>
            <a:fillRect/>
          </a:stretch>
        </p:blipFill>
        <p:spPr>
          <a:xfrm>
            <a:off x="5033671" y="4236127"/>
            <a:ext cx="3581400" cy="2425700"/>
          </a:xfrm>
          <a:prstGeom prst="rect">
            <a:avLst/>
          </a:prstGeom>
        </p:spPr>
      </p:pic>
      <p:pic>
        <p:nvPicPr>
          <p:cNvPr id="7" name="Picture 6" descr="UL_Enterprise_wh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910" y="4357480"/>
            <a:ext cx="1819872" cy="1819872"/>
          </a:xfrm>
          <a:prstGeom prst="rect">
            <a:avLst/>
          </a:prstGeom>
        </p:spPr>
      </p:pic>
      <p:sp>
        <p:nvSpPr>
          <p:cNvPr id="8" name="TextBox 7"/>
          <p:cNvSpPr txBox="1"/>
          <p:nvPr/>
        </p:nvSpPr>
        <p:spPr>
          <a:xfrm>
            <a:off x="403605" y="1155080"/>
            <a:ext cx="4377236" cy="2936188"/>
          </a:xfrm>
          <a:prstGeom prst="rect">
            <a:avLst/>
          </a:prstGeom>
          <a:noFill/>
        </p:spPr>
        <p:txBody>
          <a:bodyPr wrap="square" rtlCol="0">
            <a:spAutoFit/>
          </a:bodyPr>
          <a:lstStyle/>
          <a:p>
            <a:pPr>
              <a:lnSpc>
                <a:spcPct val="120000"/>
              </a:lnSpc>
            </a:pPr>
            <a:r>
              <a:rPr lang="en-US" sz="1600" dirty="0" smtClean="0">
                <a:solidFill>
                  <a:srgbClr val="FFFFFF"/>
                </a:solidFill>
              </a:rPr>
              <a:t>UL’s work is at the nexus of supporting regulators’ confidence needs and manufacturers’ and retailers’ market access needs.</a:t>
            </a:r>
          </a:p>
          <a:p>
            <a:pPr marL="285750" indent="-285750">
              <a:lnSpc>
                <a:spcPct val="120000"/>
              </a:lnSpc>
              <a:buFontTx/>
              <a:buChar char="-"/>
            </a:pPr>
            <a:endParaRPr lang="en-US" sz="1600" dirty="0" smtClean="0">
              <a:solidFill>
                <a:srgbClr val="FFFFFF"/>
              </a:solidFill>
            </a:endParaRPr>
          </a:p>
          <a:p>
            <a:pPr marL="285750" indent="-285750">
              <a:lnSpc>
                <a:spcPct val="120000"/>
              </a:lnSpc>
              <a:buFontTx/>
              <a:buChar char="-"/>
            </a:pPr>
            <a:r>
              <a:rPr lang="en-US" sz="1600" dirty="0" smtClean="0">
                <a:solidFill>
                  <a:srgbClr val="FFFFFF"/>
                </a:solidFill>
              </a:rPr>
              <a:t>Safety science research</a:t>
            </a:r>
          </a:p>
          <a:p>
            <a:pPr marL="285750" indent="-285750">
              <a:lnSpc>
                <a:spcPct val="120000"/>
              </a:lnSpc>
              <a:buFontTx/>
              <a:buChar char="-"/>
            </a:pPr>
            <a:r>
              <a:rPr lang="en-US" sz="1600" dirty="0" smtClean="0">
                <a:solidFill>
                  <a:srgbClr val="FFFFFF"/>
                </a:solidFill>
              </a:rPr>
              <a:t>Standards development</a:t>
            </a:r>
            <a:endParaRPr lang="en-US" sz="1600" dirty="0">
              <a:solidFill>
                <a:srgbClr val="FFFFFF"/>
              </a:solidFill>
            </a:endParaRPr>
          </a:p>
          <a:p>
            <a:pPr marL="285750" indent="-285750">
              <a:lnSpc>
                <a:spcPct val="120000"/>
              </a:lnSpc>
              <a:buFontTx/>
              <a:buChar char="-"/>
            </a:pPr>
            <a:r>
              <a:rPr lang="en-US" sz="1600" dirty="0" smtClean="0">
                <a:solidFill>
                  <a:srgbClr val="FFFFFF"/>
                </a:solidFill>
              </a:rPr>
              <a:t>Full complement of conformity assessment</a:t>
            </a:r>
            <a:endParaRPr lang="en-US" sz="1600" dirty="0">
              <a:solidFill>
                <a:srgbClr val="FFFFFF"/>
              </a:solidFill>
            </a:endParaRPr>
          </a:p>
          <a:p>
            <a:pPr marL="285750" indent="-285750">
              <a:lnSpc>
                <a:spcPct val="120000"/>
              </a:lnSpc>
              <a:buFontTx/>
              <a:buChar char="-"/>
            </a:pPr>
            <a:r>
              <a:rPr lang="en-US" sz="1600" dirty="0" smtClean="0">
                <a:solidFill>
                  <a:srgbClr val="FFFFFF"/>
                </a:solidFill>
              </a:rPr>
              <a:t>Consumer education and training</a:t>
            </a:r>
            <a:endParaRPr lang="en-US" sz="1600" dirty="0">
              <a:solidFill>
                <a:srgbClr val="FFFFFF"/>
              </a:solidFill>
            </a:endParaRPr>
          </a:p>
          <a:p>
            <a:endParaRPr lang="en-US" sz="1200" dirty="0" err="1" smtClean="0">
              <a:solidFill>
                <a:srgbClr val="FFFFFF"/>
              </a:solidFill>
              <a:latin typeface="Arial" pitchFamily="34" charset="0"/>
              <a:cs typeface="Arial" pitchFamily="34" charset="0"/>
            </a:endParaRPr>
          </a:p>
        </p:txBody>
      </p:sp>
      <p:grpSp>
        <p:nvGrpSpPr>
          <p:cNvPr id="10" name="Group 9"/>
          <p:cNvGrpSpPr/>
          <p:nvPr/>
        </p:nvGrpSpPr>
        <p:grpSpPr>
          <a:xfrm>
            <a:off x="296973" y="215493"/>
            <a:ext cx="3479802" cy="1440111"/>
            <a:chOff x="457198" y="2336021"/>
            <a:chExt cx="3479802" cy="1440111"/>
          </a:xfrm>
        </p:grpSpPr>
        <p:cxnSp>
          <p:nvCxnSpPr>
            <p:cNvPr id="11" name="Straight Connector 10"/>
            <p:cNvCxnSpPr/>
            <p:nvPr/>
          </p:nvCxnSpPr>
          <p:spPr>
            <a:xfrm>
              <a:off x="458986" y="2338939"/>
              <a:ext cx="3478014" cy="0"/>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198" y="2336021"/>
              <a:ext cx="0" cy="1440111"/>
            </a:xfrm>
            <a:prstGeom prst="line">
              <a:avLst/>
            </a:prstGeom>
            <a:ln w="63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 name="Title 1"/>
          <p:cNvSpPr txBox="1">
            <a:spLocks/>
          </p:cNvSpPr>
          <p:nvPr/>
        </p:nvSpPr>
        <p:spPr bwMode="auto">
          <a:xfrm>
            <a:off x="403605" y="339332"/>
            <a:ext cx="8730070" cy="596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1" fontAlgn="base" latinLnBrk="0" hangingPunct="1">
              <a:lnSpc>
                <a:spcPct val="80000"/>
              </a:lnSpc>
              <a:spcBef>
                <a:spcPct val="0"/>
              </a:spcBef>
              <a:spcAft>
                <a:spcPct val="0"/>
              </a:spcAft>
              <a:buClrTx/>
              <a:buSzTx/>
              <a:buFontTx/>
              <a:buNone/>
              <a:tabLst/>
              <a:defRPr/>
            </a:pPr>
            <a:r>
              <a:rPr lang="en-US" sz="3800" b="1" noProof="0" dirty="0" smtClean="0">
                <a:solidFill>
                  <a:srgbClr val="FFFFFF"/>
                </a:solidFill>
                <a:latin typeface="Arial Narrow" pitchFamily="34" charset="0"/>
                <a:cs typeface="Arial"/>
              </a:rPr>
              <a:t>Innovation, Commercialization, Global Trade</a:t>
            </a:r>
            <a:endParaRPr kumimoji="0" lang="en-US" sz="3800" b="1" i="0" u="none" strike="noStrike" kern="1200" cap="none" spc="0" normalizeH="0" baseline="0" noProof="0" dirty="0" smtClean="0">
              <a:ln>
                <a:noFill/>
              </a:ln>
              <a:solidFill>
                <a:srgbClr val="FFFFFF"/>
              </a:solidFill>
              <a:effectLst/>
              <a:uLnTx/>
              <a:uFillTx/>
              <a:latin typeface="Arial Narrow" pitchFamily="34" charset="0"/>
              <a:cs typeface="Arial"/>
            </a:endParaRPr>
          </a:p>
        </p:txBody>
      </p:sp>
      <p:sp>
        <p:nvSpPr>
          <p:cNvPr id="13" name="TextBox 12"/>
          <p:cNvSpPr txBox="1"/>
          <p:nvPr/>
        </p:nvSpPr>
        <p:spPr>
          <a:xfrm rot="16200000">
            <a:off x="8108940" y="5865650"/>
            <a:ext cx="1765538" cy="215444"/>
          </a:xfrm>
          <a:prstGeom prst="rect">
            <a:avLst/>
          </a:prstGeom>
          <a:noFill/>
        </p:spPr>
        <p:txBody>
          <a:bodyPr wrap="square" rtlCol="0">
            <a:spAutoFit/>
          </a:bodyPr>
          <a:lstStyle/>
          <a:p>
            <a:r>
              <a:rPr lang="en-US" sz="800" i="1" dirty="0" smtClean="0">
                <a:solidFill>
                  <a:schemeClr val="bg1"/>
                </a:solidFill>
                <a:latin typeface="Arial" pitchFamily="34" charset="0"/>
                <a:cs typeface="Arial" pitchFamily="34" charset="0"/>
              </a:rPr>
              <a:t>Photo Source:  </a:t>
            </a:r>
            <a:r>
              <a:rPr lang="en-US" sz="800" i="1" dirty="0" err="1" smtClean="0">
                <a:solidFill>
                  <a:schemeClr val="bg1"/>
                </a:solidFill>
                <a:latin typeface="Arial" pitchFamily="34" charset="0"/>
                <a:cs typeface="Arial" pitchFamily="34" charset="0"/>
              </a:rPr>
              <a:t>NOAA.Gov</a:t>
            </a:r>
            <a:r>
              <a:rPr lang="en-US" sz="800" i="1" dirty="0" smtClean="0">
                <a:solidFill>
                  <a:schemeClr val="bg1"/>
                </a:solidFill>
                <a:latin typeface="Arial" pitchFamily="34" charset="0"/>
                <a:cs typeface="Arial" pitchFamily="34" charset="0"/>
              </a:rPr>
              <a:t> and UL</a:t>
            </a:r>
          </a:p>
        </p:txBody>
      </p:sp>
    </p:spTree>
    <p:extLst>
      <p:ext uri="{BB962C8B-B14F-4D97-AF65-F5344CB8AC3E}">
        <p14:creationId xmlns:p14="http://schemas.microsoft.com/office/powerpoint/2010/main" val="1722900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D9F5AA-A384-4EDE-964E-B3E14D40EAE6}" type="slidenum">
              <a:rPr lang="en-US" smtClean="0"/>
              <a:pPr/>
              <a:t>5</a:t>
            </a:fld>
            <a:endParaRPr lang="en-US"/>
          </a:p>
        </p:txBody>
      </p:sp>
      <p:sp>
        <p:nvSpPr>
          <p:cNvPr id="9"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Innovation inherently creates risk</a:t>
            </a:r>
          </a:p>
        </p:txBody>
      </p:sp>
      <p:pic>
        <p:nvPicPr>
          <p:cNvPr id="3" name="Picture 2" descr="Screen Shot 2013-04-29 at 9.58.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267" y="1052513"/>
            <a:ext cx="5832505" cy="5334000"/>
          </a:xfrm>
          <a:prstGeom prst="rect">
            <a:avLst/>
          </a:prstGeom>
        </p:spPr>
      </p:pic>
    </p:spTree>
    <p:extLst>
      <p:ext uri="{BB962C8B-B14F-4D97-AF65-F5344CB8AC3E}">
        <p14:creationId xmlns:p14="http://schemas.microsoft.com/office/powerpoint/2010/main" val="166068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D9F5AA-A384-4EDE-964E-B3E14D40EAE6}" type="slidenum">
              <a:rPr lang="en-US" smtClean="0"/>
              <a:pPr/>
              <a:t>6</a:t>
            </a:fld>
            <a:endParaRPr lang="en-US"/>
          </a:p>
        </p:txBody>
      </p:sp>
      <p:sp>
        <p:nvSpPr>
          <p:cNvPr id="20" name="Content Placeholder 4"/>
          <p:cNvSpPr>
            <a:spLocks noGrp="1"/>
          </p:cNvSpPr>
          <p:nvPr>
            <p:ph idx="1"/>
          </p:nvPr>
        </p:nvSpPr>
        <p:spPr>
          <a:xfrm>
            <a:off x="5315928" y="2286569"/>
            <a:ext cx="2297842" cy="2298489"/>
          </a:xfrm>
        </p:spPr>
        <p:txBody>
          <a:bodyPr/>
          <a:lstStyle/>
          <a:p>
            <a:r>
              <a:rPr lang="en-US" sz="1200" b="1" dirty="0">
                <a:solidFill>
                  <a:schemeClr val="accent2"/>
                </a:solidFill>
              </a:rPr>
              <a:t>TESTING</a:t>
            </a:r>
            <a:endParaRPr lang="en-US" sz="1200" dirty="0">
              <a:solidFill>
                <a:schemeClr val="accent2"/>
              </a:solidFill>
            </a:endParaRPr>
          </a:p>
          <a:p>
            <a:endParaRPr lang="en-US" sz="1200" dirty="0">
              <a:solidFill>
                <a:schemeClr val="tx1"/>
              </a:solidFill>
            </a:endParaRPr>
          </a:p>
          <a:p>
            <a:r>
              <a:rPr lang="en-US" sz="1200" b="1" dirty="0">
                <a:solidFill>
                  <a:schemeClr val="accent2"/>
                </a:solidFill>
              </a:rPr>
              <a:t>INSPECTION</a:t>
            </a:r>
          </a:p>
          <a:p>
            <a:endParaRPr lang="en-US" sz="1200" dirty="0">
              <a:solidFill>
                <a:schemeClr val="tx1"/>
              </a:solidFill>
            </a:endParaRPr>
          </a:p>
          <a:p>
            <a:r>
              <a:rPr lang="en-US" sz="1200" b="1" dirty="0" smtClean="0">
                <a:solidFill>
                  <a:srgbClr val="BE0F34"/>
                </a:solidFill>
              </a:rPr>
              <a:t>CERTIFICATION</a:t>
            </a:r>
          </a:p>
          <a:p>
            <a:endParaRPr lang="en-US" sz="1200" b="1" dirty="0">
              <a:solidFill>
                <a:srgbClr val="BE0F34"/>
              </a:solidFill>
            </a:endParaRPr>
          </a:p>
          <a:p>
            <a:r>
              <a:rPr lang="en-US" sz="1200" b="1" dirty="0" smtClean="0">
                <a:solidFill>
                  <a:srgbClr val="BE0F34"/>
                </a:solidFill>
              </a:rPr>
              <a:t>AUDITING</a:t>
            </a:r>
          </a:p>
          <a:p>
            <a:endParaRPr lang="en-US" sz="1200" b="1" dirty="0">
              <a:solidFill>
                <a:srgbClr val="BE0F34"/>
              </a:solidFill>
            </a:endParaRPr>
          </a:p>
          <a:p>
            <a:r>
              <a:rPr lang="en-US" sz="1200" b="1" dirty="0" smtClean="0">
                <a:solidFill>
                  <a:srgbClr val="BE0F34"/>
                </a:solidFill>
              </a:rPr>
              <a:t>VALIDATION</a:t>
            </a:r>
          </a:p>
          <a:p>
            <a:endParaRPr lang="en-US" sz="1200" b="1" dirty="0">
              <a:solidFill>
                <a:srgbClr val="BE0F34"/>
              </a:solidFill>
            </a:endParaRPr>
          </a:p>
          <a:p>
            <a:r>
              <a:rPr lang="en-US" sz="1200" b="1" dirty="0" smtClean="0">
                <a:solidFill>
                  <a:srgbClr val="BE0F34"/>
                </a:solidFill>
              </a:rPr>
              <a:t>TRAINING</a:t>
            </a:r>
            <a:endParaRPr lang="en-US" sz="1200" b="1" dirty="0">
              <a:solidFill>
                <a:srgbClr val="BE0F34"/>
              </a:solidFill>
            </a:endParaRPr>
          </a:p>
        </p:txBody>
      </p:sp>
      <p:pic>
        <p:nvPicPr>
          <p:cNvPr id="23" name="Picture 22" descr="UL_Enterprise_red_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053" y="2359721"/>
            <a:ext cx="2211177" cy="2211177"/>
          </a:xfrm>
          <a:prstGeom prst="rect">
            <a:avLst/>
          </a:prstGeom>
        </p:spPr>
      </p:pic>
      <p:grpSp>
        <p:nvGrpSpPr>
          <p:cNvPr id="32" name="Group 31"/>
          <p:cNvGrpSpPr/>
          <p:nvPr/>
        </p:nvGrpSpPr>
        <p:grpSpPr>
          <a:xfrm>
            <a:off x="3974447" y="2221398"/>
            <a:ext cx="500063" cy="2492375"/>
            <a:chOff x="2592418" y="3119438"/>
            <a:chExt cx="500063" cy="2492375"/>
          </a:xfrm>
        </p:grpSpPr>
        <p:cxnSp>
          <p:nvCxnSpPr>
            <p:cNvPr id="25" name="Straight Connector 24"/>
            <p:cNvCxnSpPr/>
            <p:nvPr/>
          </p:nvCxnSpPr>
          <p:spPr>
            <a:xfrm>
              <a:off x="2592418" y="3119438"/>
              <a:ext cx="500063" cy="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592418" y="5611813"/>
              <a:ext cx="500063" cy="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084544" y="3119438"/>
              <a:ext cx="0" cy="2492375"/>
            </a:xfrm>
            <a:prstGeom prst="line">
              <a:avLst/>
            </a:prstGeom>
            <a:ln w="3175" cmpd="sng"/>
          </p:spPr>
          <p:style>
            <a:lnRef idx="2">
              <a:schemeClr val="accent1"/>
            </a:lnRef>
            <a:fillRef idx="0">
              <a:schemeClr val="accent1"/>
            </a:fillRef>
            <a:effectRef idx="1">
              <a:schemeClr val="accent1"/>
            </a:effectRef>
            <a:fontRef idx="minor">
              <a:schemeClr val="tx1"/>
            </a:fontRef>
          </p:style>
        </p:cxnSp>
      </p:grpSp>
      <p:cxnSp>
        <p:nvCxnSpPr>
          <p:cNvPr id="31" name="Straight Connector 30"/>
          <p:cNvCxnSpPr/>
          <p:nvPr/>
        </p:nvCxnSpPr>
        <p:spPr>
          <a:xfrm>
            <a:off x="4458635" y="3459648"/>
            <a:ext cx="500063" cy="0"/>
          </a:xfrm>
          <a:prstGeom prst="line">
            <a:avLst/>
          </a:prstGeom>
          <a:ln w="3175" cmpd="sng"/>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flipH="1">
            <a:off x="4950766" y="2221398"/>
            <a:ext cx="500063" cy="2492375"/>
            <a:chOff x="2592418" y="3119438"/>
            <a:chExt cx="500063" cy="2492375"/>
          </a:xfrm>
        </p:grpSpPr>
        <p:cxnSp>
          <p:nvCxnSpPr>
            <p:cNvPr id="34" name="Straight Connector 33"/>
            <p:cNvCxnSpPr/>
            <p:nvPr/>
          </p:nvCxnSpPr>
          <p:spPr>
            <a:xfrm>
              <a:off x="2592418" y="3119438"/>
              <a:ext cx="500063" cy="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592418" y="5611813"/>
              <a:ext cx="500063" cy="0"/>
            </a:xfrm>
            <a:prstGeom prst="line">
              <a:avLst/>
            </a:prstGeom>
            <a:ln w="3175"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084544" y="3119438"/>
              <a:ext cx="0" cy="2492375"/>
            </a:xfrm>
            <a:prstGeom prst="line">
              <a:avLst/>
            </a:prstGeom>
            <a:ln w="3175" cmpd="sng"/>
          </p:spPr>
          <p:style>
            <a:lnRef idx="2">
              <a:schemeClr val="accent1"/>
            </a:lnRef>
            <a:fillRef idx="0">
              <a:schemeClr val="accent1"/>
            </a:fillRef>
            <a:effectRef idx="1">
              <a:schemeClr val="accent1"/>
            </a:effectRef>
            <a:fontRef idx="minor">
              <a:schemeClr val="tx1"/>
            </a:fontRef>
          </p:style>
        </p:cxnSp>
      </p:grpSp>
      <p:sp>
        <p:nvSpPr>
          <p:cNvPr id="19"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Services for today’s challenges</a:t>
            </a:r>
          </a:p>
        </p:txBody>
      </p:sp>
    </p:spTree>
    <p:extLst>
      <p:ext uri="{BB962C8B-B14F-4D97-AF65-F5344CB8AC3E}">
        <p14:creationId xmlns:p14="http://schemas.microsoft.com/office/powerpoint/2010/main" val="347466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l="22382" t="6853" r="4290" b="10948"/>
          <a:stretch/>
        </p:blipFill>
        <p:spPr>
          <a:xfrm>
            <a:off x="3474861" y="1318513"/>
            <a:ext cx="5669140" cy="5001446"/>
          </a:xfrm>
          <a:prstGeom prst="rect">
            <a:avLst/>
          </a:prstGeom>
        </p:spPr>
      </p:pic>
      <p:sp>
        <p:nvSpPr>
          <p:cNvPr id="4" name="Slide Number Placeholder 3"/>
          <p:cNvSpPr>
            <a:spLocks noGrp="1"/>
          </p:cNvSpPr>
          <p:nvPr>
            <p:ph type="sldNum" sz="quarter" idx="10"/>
          </p:nvPr>
        </p:nvSpPr>
        <p:spPr/>
        <p:txBody>
          <a:bodyPr/>
          <a:lstStyle/>
          <a:p>
            <a:fld id="{4AD9F5AA-A384-4EDE-964E-B3E14D40EAE6}" type="slidenum">
              <a:rPr lang="en-US" smtClean="0"/>
              <a:pPr/>
              <a:t>7</a:t>
            </a:fld>
            <a:endParaRPr lang="en-US"/>
          </a:p>
        </p:txBody>
      </p:sp>
      <p:sp>
        <p:nvSpPr>
          <p:cNvPr id="19" name="Rectangle 18"/>
          <p:cNvSpPr/>
          <p:nvPr/>
        </p:nvSpPr>
        <p:spPr>
          <a:xfrm rot="10800000">
            <a:off x="3278909" y="1631756"/>
            <a:ext cx="5872788" cy="4688201"/>
          </a:xfrm>
          <a:prstGeom prst="rect">
            <a:avLst/>
          </a:prstGeom>
          <a:gradFill flip="none" rotWithShape="1">
            <a:gsLst>
              <a:gs pos="0">
                <a:schemeClr val="accent1"/>
              </a:gs>
              <a:gs pos="36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26" name="Rectangle 25"/>
          <p:cNvSpPr/>
          <p:nvPr/>
        </p:nvSpPr>
        <p:spPr>
          <a:xfrm>
            <a:off x="6369626" y="4846850"/>
            <a:ext cx="2658920" cy="1323439"/>
          </a:xfrm>
          <a:prstGeom prst="rect">
            <a:avLst/>
          </a:prstGeom>
        </p:spPr>
        <p:txBody>
          <a:bodyPr wrap="square">
            <a:spAutoFit/>
          </a:bodyPr>
          <a:lstStyle/>
          <a:p>
            <a:pPr algn="r"/>
            <a:r>
              <a:rPr lang="en-US" sz="4400" b="1" dirty="0" smtClean="0">
                <a:solidFill>
                  <a:schemeClr val="bg1"/>
                </a:solidFill>
              </a:rPr>
              <a:t>60%</a:t>
            </a:r>
            <a:endParaRPr lang="en-US" sz="4400" b="1" baseline="30000" dirty="0" smtClean="0">
              <a:solidFill>
                <a:schemeClr val="bg1"/>
              </a:solidFill>
            </a:endParaRPr>
          </a:p>
          <a:p>
            <a:pPr lvl="0" algn="r"/>
            <a:r>
              <a:rPr lang="en-US" sz="1200" dirty="0" smtClean="0">
                <a:solidFill>
                  <a:schemeClr val="bg1"/>
                </a:solidFill>
              </a:rPr>
              <a:t>OF CEOs IDENTIFY BRAND</a:t>
            </a:r>
            <a:br>
              <a:rPr lang="en-US" sz="1200" dirty="0" smtClean="0">
                <a:solidFill>
                  <a:schemeClr val="bg1"/>
                </a:solidFill>
              </a:rPr>
            </a:br>
            <a:r>
              <a:rPr lang="en-US" sz="1200" dirty="0" smtClean="0">
                <a:solidFill>
                  <a:schemeClr val="bg1"/>
                </a:solidFill>
              </a:rPr>
              <a:t>AS THE SOURCE OF 40% OF THEIR COMPANIES’ VALUE.</a:t>
            </a:r>
          </a:p>
        </p:txBody>
      </p:sp>
      <p:sp>
        <p:nvSpPr>
          <p:cNvPr id="11"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Leading brand protection</a:t>
            </a:r>
          </a:p>
        </p:txBody>
      </p:sp>
      <p:sp>
        <p:nvSpPr>
          <p:cNvPr id="15" name="Rectangle 14"/>
          <p:cNvSpPr/>
          <p:nvPr/>
        </p:nvSpPr>
        <p:spPr>
          <a:xfrm>
            <a:off x="574986" y="2013807"/>
            <a:ext cx="4469016" cy="3030319"/>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6" name="Content Placeholder 4"/>
          <p:cNvSpPr>
            <a:spLocks noGrp="1"/>
          </p:cNvSpPr>
          <p:nvPr>
            <p:ph idx="1"/>
          </p:nvPr>
        </p:nvSpPr>
        <p:spPr>
          <a:xfrm>
            <a:off x="784441" y="2212622"/>
            <a:ext cx="3853675" cy="910627"/>
          </a:xfrm>
        </p:spPr>
        <p:txBody>
          <a:bodyPr/>
          <a:lstStyle/>
          <a:p>
            <a:pPr marL="342900" indent="-342900">
              <a:buFont typeface="Arial"/>
              <a:buChar char="•"/>
            </a:pPr>
            <a:r>
              <a:rPr lang="en-US" sz="1200" dirty="0" smtClean="0">
                <a:solidFill>
                  <a:schemeClr val="bg1"/>
                </a:solidFill>
              </a:rPr>
              <a:t>Protect </a:t>
            </a:r>
            <a:r>
              <a:rPr lang="en-US" sz="1200" dirty="0">
                <a:solidFill>
                  <a:schemeClr val="bg1"/>
                </a:solidFill>
              </a:rPr>
              <a:t>reputation regarding </a:t>
            </a:r>
            <a:r>
              <a:rPr lang="en-US" sz="1200" dirty="0" smtClean="0">
                <a:solidFill>
                  <a:schemeClr val="bg1"/>
                </a:solidFill>
              </a:rPr>
              <a:t>quality control while alleviating </a:t>
            </a:r>
            <a:r>
              <a:rPr lang="en-US" sz="1200" dirty="0">
                <a:solidFill>
                  <a:schemeClr val="bg1"/>
                </a:solidFill>
              </a:rPr>
              <a:t>ethical and </a:t>
            </a:r>
            <a:r>
              <a:rPr lang="en-US" sz="1200" dirty="0" smtClean="0">
                <a:solidFill>
                  <a:schemeClr val="bg1"/>
                </a:solidFill>
              </a:rPr>
              <a:t>sustainability concerns</a:t>
            </a:r>
            <a:endParaRPr lang="en-US" sz="1000" dirty="0" smtClean="0">
              <a:solidFill>
                <a:schemeClr val="bg1"/>
              </a:solidFill>
              <a:latin typeface="Arial" charset="0"/>
              <a:cs typeface="Arial Unicode MS" charset="0"/>
            </a:endParaRPr>
          </a:p>
        </p:txBody>
      </p:sp>
      <p:sp>
        <p:nvSpPr>
          <p:cNvPr id="17" name="Content Placeholder 4"/>
          <p:cNvSpPr txBox="1">
            <a:spLocks/>
          </p:cNvSpPr>
          <p:nvPr/>
        </p:nvSpPr>
        <p:spPr bwMode="auto">
          <a:xfrm>
            <a:off x="784441" y="2857616"/>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smtClean="0">
                <a:solidFill>
                  <a:schemeClr val="bg1"/>
                </a:solidFill>
              </a:rPr>
              <a:t>International IP Crime Investigators College (IIPCIC)	</a:t>
            </a:r>
          </a:p>
          <a:p>
            <a:pPr>
              <a:lnSpc>
                <a:spcPct val="140000"/>
              </a:lnSpc>
            </a:pPr>
            <a:r>
              <a:rPr lang="en-US" sz="1000" dirty="0" smtClean="0">
                <a:solidFill>
                  <a:schemeClr val="bg1"/>
                </a:solidFill>
              </a:rPr>
              <a:t>Social Responsibility and Accountability Auditing</a:t>
            </a:r>
          </a:p>
          <a:p>
            <a:pPr>
              <a:lnSpc>
                <a:spcPct val="140000"/>
              </a:lnSpc>
            </a:pPr>
            <a:r>
              <a:rPr lang="en-US" sz="1000" dirty="0" smtClean="0">
                <a:solidFill>
                  <a:schemeClr val="bg1"/>
                </a:solidFill>
              </a:rPr>
              <a:t>Brand Protection and Supply Chain Security Audits</a:t>
            </a:r>
          </a:p>
          <a:p>
            <a:pPr>
              <a:lnSpc>
                <a:spcPct val="140000"/>
              </a:lnSpc>
            </a:pPr>
            <a:r>
              <a:rPr lang="en-US" sz="1000" dirty="0" smtClean="0">
                <a:solidFill>
                  <a:schemeClr val="bg1"/>
                </a:solidFill>
              </a:rPr>
              <a:t>Sustainable Company Certification</a:t>
            </a:r>
          </a:p>
          <a:p>
            <a:pPr>
              <a:lnSpc>
                <a:spcPct val="140000"/>
              </a:lnSpc>
            </a:pPr>
            <a:r>
              <a:rPr lang="en-US" sz="1000" dirty="0" smtClean="0">
                <a:solidFill>
                  <a:schemeClr val="bg1"/>
                </a:solidFill>
              </a:rPr>
              <a:t>Sustainability Audits</a:t>
            </a:r>
          </a:p>
          <a:p>
            <a:pPr>
              <a:lnSpc>
                <a:spcPct val="140000"/>
              </a:lnSpc>
            </a:pPr>
            <a:r>
              <a:rPr lang="en-US" sz="1000" dirty="0" smtClean="0">
                <a:solidFill>
                  <a:schemeClr val="bg1"/>
                </a:solidFill>
              </a:rPr>
              <a:t>Social Responsibility Advisory Services</a:t>
            </a:r>
            <a:endParaRPr lang="en-US" sz="1000" dirty="0" smtClean="0">
              <a:solidFill>
                <a:schemeClr val="bg1"/>
              </a:solidFill>
              <a:latin typeface="Arial" charset="0"/>
              <a:cs typeface="Arial Unicode MS" charset="0"/>
            </a:endParaRPr>
          </a:p>
        </p:txBody>
      </p:sp>
    </p:spTree>
    <p:extLst>
      <p:ext uri="{BB962C8B-B14F-4D97-AF65-F5344CB8AC3E}">
        <p14:creationId xmlns:p14="http://schemas.microsoft.com/office/powerpoint/2010/main" val="302355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D9F5AA-A384-4EDE-964E-B3E14D40EAE6}" type="slidenum">
              <a:rPr lang="en-US" smtClean="0"/>
              <a:pPr/>
              <a:t>8</a:t>
            </a:fld>
            <a:endParaRPr lang="en-US"/>
          </a:p>
        </p:txBody>
      </p:sp>
      <p:pic>
        <p:nvPicPr>
          <p:cNvPr id="27" name="Picture 26" descr="119135708_11.jpg"/>
          <p:cNvPicPr>
            <a:picLocks noChangeAspect="1"/>
          </p:cNvPicPr>
          <p:nvPr/>
        </p:nvPicPr>
        <p:blipFill rotWithShape="1">
          <a:blip r:embed="rId3" cstate="print">
            <a:extLst>
              <a:ext uri="{28A0092B-C50C-407E-A947-70E740481C1C}">
                <a14:useLocalDpi xmlns:a14="http://schemas.microsoft.com/office/drawing/2010/main" val="0"/>
              </a:ext>
            </a:extLst>
          </a:blip>
          <a:srcRect l="23214" t="14781" r="16873" b="7120"/>
          <a:stretch/>
        </p:blipFill>
        <p:spPr>
          <a:xfrm>
            <a:off x="3679363" y="1326512"/>
            <a:ext cx="5478517" cy="4994623"/>
          </a:xfrm>
          <a:prstGeom prst="rect">
            <a:avLst/>
          </a:prstGeom>
        </p:spPr>
      </p:pic>
      <p:sp>
        <p:nvSpPr>
          <p:cNvPr id="29" name="Rectangle 28"/>
          <p:cNvSpPr/>
          <p:nvPr/>
        </p:nvSpPr>
        <p:spPr>
          <a:xfrm rot="10800000">
            <a:off x="3679363" y="1632933"/>
            <a:ext cx="5478517" cy="4688201"/>
          </a:xfrm>
          <a:prstGeom prst="rect">
            <a:avLst/>
          </a:prstGeom>
          <a:gradFill flip="none" rotWithShape="1">
            <a:gsLst>
              <a:gs pos="0">
                <a:schemeClr val="accent1">
                  <a:alpha val="67000"/>
                </a:schemeClr>
              </a:gs>
              <a:gs pos="46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3" name="Rectangle 12"/>
          <p:cNvSpPr/>
          <p:nvPr/>
        </p:nvSpPr>
        <p:spPr>
          <a:xfrm>
            <a:off x="5091433" y="4662184"/>
            <a:ext cx="3910061" cy="1508105"/>
          </a:xfrm>
          <a:prstGeom prst="rect">
            <a:avLst/>
          </a:prstGeom>
        </p:spPr>
        <p:txBody>
          <a:bodyPr wrap="square">
            <a:spAutoFit/>
          </a:bodyPr>
          <a:lstStyle/>
          <a:p>
            <a:pPr algn="r"/>
            <a:r>
              <a:rPr lang="en-US" sz="4400" b="1" dirty="0" smtClean="0">
                <a:solidFill>
                  <a:srgbClr val="FFFFFF"/>
                </a:solidFill>
              </a:rPr>
              <a:t>44%</a:t>
            </a:r>
          </a:p>
          <a:p>
            <a:pPr lvl="0" algn="r"/>
            <a:r>
              <a:rPr lang="en-US" sz="1200" dirty="0" smtClean="0">
                <a:solidFill>
                  <a:srgbClr val="FFFFFF"/>
                </a:solidFill>
              </a:rPr>
              <a:t>OF GLOBAL EXECUTIVES CITED</a:t>
            </a:r>
            <a:br>
              <a:rPr lang="en-US" sz="1200" dirty="0" smtClean="0">
                <a:solidFill>
                  <a:srgbClr val="FFFFFF"/>
                </a:solidFill>
              </a:rPr>
            </a:br>
            <a:r>
              <a:rPr lang="en-US" sz="1200" dirty="0" smtClean="0">
                <a:solidFill>
                  <a:srgbClr val="FFFFFF"/>
                </a:solidFill>
              </a:rPr>
              <a:t>“GROWING COMPLEXITY OF THE </a:t>
            </a:r>
            <a:br>
              <a:rPr lang="en-US" sz="1200" dirty="0" smtClean="0">
                <a:solidFill>
                  <a:srgbClr val="FFFFFF"/>
                </a:solidFill>
              </a:rPr>
            </a:br>
            <a:r>
              <a:rPr lang="en-US" sz="1200" dirty="0" smtClean="0">
                <a:solidFill>
                  <a:srgbClr val="FFFFFF"/>
                </a:solidFill>
              </a:rPr>
              <a:t>SUPPLY CHAIN” AS THEIR TOP</a:t>
            </a:r>
            <a:br>
              <a:rPr lang="en-US" sz="1200" dirty="0" smtClean="0">
                <a:solidFill>
                  <a:srgbClr val="FFFFFF"/>
                </a:solidFill>
              </a:rPr>
            </a:br>
            <a:r>
              <a:rPr lang="en-US" sz="1200" dirty="0" smtClean="0">
                <a:solidFill>
                  <a:srgbClr val="FFFFFF"/>
                </a:solidFill>
              </a:rPr>
              <a:t>BUSINESS PRESSURE.</a:t>
            </a:r>
            <a:endParaRPr lang="en-US" sz="800" dirty="0">
              <a:solidFill>
                <a:srgbClr val="FFFFFF"/>
              </a:solidFill>
            </a:endParaRPr>
          </a:p>
        </p:txBody>
      </p:sp>
      <p:sp>
        <p:nvSpPr>
          <p:cNvPr id="11"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Easing supply chain complexity</a:t>
            </a:r>
          </a:p>
        </p:txBody>
      </p:sp>
      <p:sp>
        <p:nvSpPr>
          <p:cNvPr id="31" name="Rectangle 30"/>
          <p:cNvSpPr/>
          <p:nvPr/>
        </p:nvSpPr>
        <p:spPr>
          <a:xfrm>
            <a:off x="574986" y="2013807"/>
            <a:ext cx="4469016" cy="3475369"/>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32" name="Content Placeholder 4"/>
          <p:cNvSpPr txBox="1">
            <a:spLocks/>
          </p:cNvSpPr>
          <p:nvPr/>
        </p:nvSpPr>
        <p:spPr bwMode="auto">
          <a:xfrm>
            <a:off x="784441" y="2212622"/>
            <a:ext cx="4003993" cy="910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sz="1200" dirty="0">
                <a:solidFill>
                  <a:srgbClr val="FFFFFF"/>
                </a:solidFill>
              </a:rPr>
              <a:t>Regulatory compliance and trade requirements </a:t>
            </a:r>
            <a:r>
              <a:rPr lang="en-US" sz="1200" dirty="0" smtClean="0">
                <a:solidFill>
                  <a:srgbClr val="FFFFFF"/>
                </a:solidFill>
              </a:rPr>
              <a:t/>
            </a:r>
            <a:br>
              <a:rPr lang="en-US" sz="1200" dirty="0" smtClean="0">
                <a:solidFill>
                  <a:srgbClr val="FFFFFF"/>
                </a:solidFill>
              </a:rPr>
            </a:br>
            <a:r>
              <a:rPr lang="en-US" sz="1200" dirty="0" smtClean="0">
                <a:solidFill>
                  <a:srgbClr val="FFFFFF"/>
                </a:solidFill>
              </a:rPr>
              <a:t>for manufacturers </a:t>
            </a:r>
            <a:r>
              <a:rPr lang="en-US" sz="1200" dirty="0">
                <a:solidFill>
                  <a:srgbClr val="FFFFFF"/>
                </a:solidFill>
              </a:rPr>
              <a:t>and </a:t>
            </a:r>
            <a:r>
              <a:rPr lang="en-US" sz="1200" dirty="0" smtClean="0">
                <a:solidFill>
                  <a:srgbClr val="FFFFFF"/>
                </a:solidFill>
              </a:rPr>
              <a:t>retailers. Prioritizing </a:t>
            </a:r>
            <a:r>
              <a:rPr lang="en-US" sz="1200" dirty="0">
                <a:solidFill>
                  <a:srgbClr val="FFFFFF"/>
                </a:solidFill>
              </a:rPr>
              <a:t>ethical </a:t>
            </a:r>
            <a:r>
              <a:rPr lang="en-US" sz="1200" dirty="0" smtClean="0">
                <a:solidFill>
                  <a:srgbClr val="FFFFFF"/>
                </a:solidFill>
              </a:rPr>
              <a:t>practices and enabling </a:t>
            </a:r>
            <a:r>
              <a:rPr lang="en-US" sz="1200" dirty="0">
                <a:solidFill>
                  <a:srgbClr val="FFFFFF"/>
                </a:solidFill>
              </a:rPr>
              <a:t>real-time information and decision making</a:t>
            </a:r>
          </a:p>
        </p:txBody>
      </p:sp>
      <p:sp>
        <p:nvSpPr>
          <p:cNvPr id="33" name="Content Placeholder 4"/>
          <p:cNvSpPr txBox="1">
            <a:spLocks/>
          </p:cNvSpPr>
          <p:nvPr/>
        </p:nvSpPr>
        <p:spPr bwMode="auto">
          <a:xfrm>
            <a:off x="784441" y="3261467"/>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Quality Inspections</a:t>
            </a:r>
          </a:p>
          <a:p>
            <a:pPr>
              <a:lnSpc>
                <a:spcPct val="140000"/>
              </a:lnSpc>
            </a:pPr>
            <a:r>
              <a:rPr lang="en-US" sz="1000" dirty="0">
                <a:solidFill>
                  <a:srgbClr val="FFFFFF"/>
                </a:solidFill>
              </a:rPr>
              <a:t>Performance and Verification Testing</a:t>
            </a:r>
          </a:p>
          <a:p>
            <a:pPr>
              <a:lnSpc>
                <a:spcPct val="140000"/>
              </a:lnSpc>
            </a:pPr>
            <a:r>
              <a:rPr lang="en-US" sz="1000" dirty="0">
                <a:solidFill>
                  <a:srgbClr val="FFFFFF"/>
                </a:solidFill>
              </a:rPr>
              <a:t>Information Insights</a:t>
            </a:r>
          </a:p>
          <a:p>
            <a:pPr>
              <a:lnSpc>
                <a:spcPct val="140000"/>
              </a:lnSpc>
            </a:pPr>
            <a:r>
              <a:rPr lang="en-US" sz="1000" dirty="0">
                <a:solidFill>
                  <a:srgbClr val="FFFFFF"/>
                </a:solidFill>
              </a:rPr>
              <a:t>Supply Chain Traceability</a:t>
            </a:r>
          </a:p>
          <a:p>
            <a:pPr>
              <a:lnSpc>
                <a:spcPct val="140000"/>
              </a:lnSpc>
            </a:pPr>
            <a:r>
              <a:rPr lang="en-US" sz="1000" dirty="0">
                <a:solidFill>
                  <a:srgbClr val="FFFFFF"/>
                </a:solidFill>
              </a:rPr>
              <a:t>Component Certification</a:t>
            </a:r>
          </a:p>
          <a:p>
            <a:pPr>
              <a:lnSpc>
                <a:spcPct val="140000"/>
              </a:lnSpc>
            </a:pPr>
            <a:r>
              <a:rPr lang="en-US" sz="1000" dirty="0">
                <a:solidFill>
                  <a:srgbClr val="FFFFFF"/>
                </a:solidFill>
              </a:rPr>
              <a:t>Risk Identification and Management Audits</a:t>
            </a:r>
          </a:p>
          <a:p>
            <a:pPr>
              <a:lnSpc>
                <a:spcPct val="140000"/>
              </a:lnSpc>
            </a:pPr>
            <a:r>
              <a:rPr lang="en-US" sz="1000" dirty="0">
                <a:solidFill>
                  <a:srgbClr val="FFFFFF"/>
                </a:solidFill>
              </a:rPr>
              <a:t>Social Responsibility and Accountability Audits</a:t>
            </a:r>
          </a:p>
        </p:txBody>
      </p:sp>
    </p:spTree>
    <p:extLst>
      <p:ext uri="{BB962C8B-B14F-4D97-AF65-F5344CB8AC3E}">
        <p14:creationId xmlns:p14="http://schemas.microsoft.com/office/powerpoint/2010/main" val="3197750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59955714_5.jpg"/>
          <p:cNvPicPr>
            <a:picLocks noChangeAspect="1"/>
          </p:cNvPicPr>
          <p:nvPr/>
        </p:nvPicPr>
        <p:blipFill rotWithShape="1">
          <a:blip r:embed="rId3" cstate="print">
            <a:extLst>
              <a:ext uri="{28A0092B-C50C-407E-A947-70E740481C1C}">
                <a14:useLocalDpi xmlns:a14="http://schemas.microsoft.com/office/drawing/2010/main" val="0"/>
              </a:ext>
            </a:extLst>
          </a:blip>
          <a:srcRect l="21359" t="17113" r="19052" b="3861"/>
          <a:stretch/>
        </p:blipFill>
        <p:spPr>
          <a:xfrm>
            <a:off x="3474861" y="1318510"/>
            <a:ext cx="5669139" cy="5001446"/>
          </a:xfrm>
          <a:prstGeom prst="rect">
            <a:avLst/>
          </a:prstGeom>
        </p:spPr>
      </p:pic>
      <p:sp>
        <p:nvSpPr>
          <p:cNvPr id="4" name="Slide Number Placeholder 3"/>
          <p:cNvSpPr>
            <a:spLocks noGrp="1"/>
          </p:cNvSpPr>
          <p:nvPr>
            <p:ph type="sldNum" sz="quarter" idx="10"/>
          </p:nvPr>
        </p:nvSpPr>
        <p:spPr/>
        <p:txBody>
          <a:bodyPr/>
          <a:lstStyle/>
          <a:p>
            <a:fld id="{4AD9F5AA-A384-4EDE-964E-B3E14D40EAE6}" type="slidenum">
              <a:rPr lang="en-US" smtClean="0"/>
              <a:pPr/>
              <a:t>9</a:t>
            </a:fld>
            <a:endParaRPr lang="en-US"/>
          </a:p>
        </p:txBody>
      </p:sp>
      <p:sp>
        <p:nvSpPr>
          <p:cNvPr id="19" name="Rectangle 18"/>
          <p:cNvSpPr/>
          <p:nvPr/>
        </p:nvSpPr>
        <p:spPr>
          <a:xfrm rot="10800000">
            <a:off x="3474861" y="1631755"/>
            <a:ext cx="5676836" cy="4688201"/>
          </a:xfrm>
          <a:prstGeom prst="rect">
            <a:avLst/>
          </a:prstGeom>
          <a:gradFill flip="none" rotWithShape="1">
            <a:gsLst>
              <a:gs pos="0">
                <a:schemeClr val="accent1"/>
              </a:gs>
              <a:gs pos="45000">
                <a:schemeClr val="bg1">
                  <a:alpha val="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26" name="Rectangle 25"/>
          <p:cNvSpPr/>
          <p:nvPr/>
        </p:nvSpPr>
        <p:spPr>
          <a:xfrm>
            <a:off x="6369626" y="4505535"/>
            <a:ext cx="2658920" cy="2554545"/>
          </a:xfrm>
          <a:prstGeom prst="rect">
            <a:avLst/>
          </a:prstGeom>
        </p:spPr>
        <p:txBody>
          <a:bodyPr wrap="square">
            <a:spAutoFit/>
          </a:bodyPr>
          <a:lstStyle/>
          <a:p>
            <a:pPr lvl="0" algn="r"/>
            <a:r>
              <a:rPr lang="en-US" sz="1200" dirty="0" smtClean="0">
                <a:solidFill>
                  <a:schemeClr val="bg1"/>
                </a:solidFill>
              </a:rPr>
              <a:t>THE MOBILE PAYMENTS INDUSTRY WILL QUADRUPLE </a:t>
            </a:r>
            <a:br>
              <a:rPr lang="en-US" sz="1200" dirty="0" smtClean="0">
                <a:solidFill>
                  <a:schemeClr val="bg1"/>
                </a:solidFill>
              </a:rPr>
            </a:br>
            <a:r>
              <a:rPr lang="en-US" sz="1200" dirty="0" smtClean="0">
                <a:solidFill>
                  <a:schemeClr val="bg1"/>
                </a:solidFill>
              </a:rPr>
              <a:t>TO MORE THAN</a:t>
            </a:r>
          </a:p>
          <a:p>
            <a:pPr algn="r"/>
            <a:r>
              <a:rPr lang="en-US" sz="4400" b="1" dirty="0">
                <a:solidFill>
                  <a:schemeClr val="bg1"/>
                </a:solidFill>
              </a:rPr>
              <a:t>$</a:t>
            </a:r>
            <a:r>
              <a:rPr lang="en-US" sz="4400" b="1" dirty="0" smtClean="0">
                <a:solidFill>
                  <a:schemeClr val="bg1"/>
                </a:solidFill>
              </a:rPr>
              <a:t>1.3</a:t>
            </a:r>
          </a:p>
          <a:p>
            <a:pPr lvl="0" algn="r"/>
            <a:r>
              <a:rPr lang="en-US" sz="1200" dirty="0" smtClean="0">
                <a:solidFill>
                  <a:schemeClr val="bg1"/>
                </a:solidFill>
              </a:rPr>
              <a:t>TRILLION OVER THE </a:t>
            </a:r>
            <a:br>
              <a:rPr lang="en-US" sz="1200" dirty="0" smtClean="0">
                <a:solidFill>
                  <a:schemeClr val="bg1"/>
                </a:solidFill>
              </a:rPr>
            </a:br>
            <a:r>
              <a:rPr lang="en-US" sz="1200" dirty="0" smtClean="0">
                <a:solidFill>
                  <a:schemeClr val="bg1"/>
                </a:solidFill>
              </a:rPr>
              <a:t>NEXT FIVE YEARS.</a:t>
            </a:r>
            <a:endParaRPr lang="en-US" sz="1200" dirty="0">
              <a:solidFill>
                <a:schemeClr val="bg1"/>
              </a:solidFill>
            </a:endParaRPr>
          </a:p>
          <a:p>
            <a:pPr algn="r"/>
            <a:endParaRPr lang="en-US" sz="4400" b="1" dirty="0" smtClean="0">
              <a:solidFill>
                <a:schemeClr val="bg1"/>
              </a:solidFill>
            </a:endParaRPr>
          </a:p>
          <a:p>
            <a:pPr lvl="0" algn="r"/>
            <a:r>
              <a:rPr lang="en-US" sz="1200" dirty="0" smtClean="0">
                <a:solidFill>
                  <a:schemeClr val="bg1"/>
                </a:solidFill>
              </a:rPr>
              <a:t> </a:t>
            </a:r>
          </a:p>
        </p:txBody>
      </p:sp>
      <p:sp>
        <p:nvSpPr>
          <p:cNvPr id="11" name="Rectangle 10"/>
          <p:cNvSpPr/>
          <p:nvPr/>
        </p:nvSpPr>
        <p:spPr>
          <a:xfrm>
            <a:off x="574986" y="2013807"/>
            <a:ext cx="4469016" cy="2547084"/>
          </a:xfrm>
          <a:prstGeom prst="rect">
            <a:avLst/>
          </a:prstGeom>
          <a:gradFill flip="none" rotWithShape="1">
            <a:gsLst>
              <a:gs pos="0">
                <a:schemeClr val="accent2"/>
              </a:gs>
              <a:gs pos="100000">
                <a:schemeClr val="accent2">
                  <a:lumMod val="50000"/>
                </a:schemeClr>
              </a:gs>
            </a:gsLst>
            <a:lin ang="3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chemeClr val="bg1"/>
              </a:solidFill>
              <a:latin typeface="Arial" pitchFamily="34" charset="0"/>
              <a:cs typeface="Arial" pitchFamily="34" charset="0"/>
            </a:endParaRPr>
          </a:p>
        </p:txBody>
      </p:sp>
      <p:sp>
        <p:nvSpPr>
          <p:cNvPr id="12" name="Content Placeholder 4"/>
          <p:cNvSpPr>
            <a:spLocks noGrp="1"/>
          </p:cNvSpPr>
          <p:nvPr>
            <p:ph idx="1"/>
          </p:nvPr>
        </p:nvSpPr>
        <p:spPr>
          <a:xfrm>
            <a:off x="784441" y="2212621"/>
            <a:ext cx="3853675" cy="910627"/>
          </a:xfrm>
        </p:spPr>
        <p:txBody>
          <a:bodyPr/>
          <a:lstStyle/>
          <a:p>
            <a:pPr marL="342900" indent="-342900">
              <a:buFont typeface="Arial"/>
              <a:buChar char="•"/>
            </a:pPr>
            <a:r>
              <a:rPr lang="en-US" sz="1200" dirty="0">
                <a:solidFill>
                  <a:srgbClr val="FFFFFF"/>
                </a:solidFill>
              </a:rPr>
              <a:t>World’s leader in end-to-end transaction security services for financial institutions, merchants, third-party processors and wireless carriers</a:t>
            </a:r>
          </a:p>
        </p:txBody>
      </p:sp>
      <p:sp>
        <p:nvSpPr>
          <p:cNvPr id="13" name="Content Placeholder 4"/>
          <p:cNvSpPr txBox="1">
            <a:spLocks/>
          </p:cNvSpPr>
          <p:nvPr/>
        </p:nvSpPr>
        <p:spPr bwMode="auto">
          <a:xfrm>
            <a:off x="784441" y="3033998"/>
            <a:ext cx="3404413" cy="1775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00" b="1" dirty="0" smtClean="0">
                <a:solidFill>
                  <a:schemeClr val="bg1"/>
                </a:solidFill>
              </a:rPr>
              <a:t>Services:</a:t>
            </a:r>
          </a:p>
          <a:p>
            <a:pPr>
              <a:lnSpc>
                <a:spcPct val="140000"/>
              </a:lnSpc>
            </a:pPr>
            <a:r>
              <a:rPr lang="en-US" sz="1000" dirty="0">
                <a:solidFill>
                  <a:srgbClr val="FFFFFF"/>
                </a:solidFill>
              </a:rPr>
              <a:t>Transaction Security Consulting Services</a:t>
            </a:r>
          </a:p>
          <a:p>
            <a:pPr>
              <a:lnSpc>
                <a:spcPct val="140000"/>
              </a:lnSpc>
            </a:pPr>
            <a:r>
              <a:rPr lang="en-US" sz="1000" dirty="0">
                <a:solidFill>
                  <a:srgbClr val="FFFFFF"/>
                </a:solidFill>
              </a:rPr>
              <a:t>Transaction Security Evaluation Services</a:t>
            </a:r>
          </a:p>
          <a:p>
            <a:pPr>
              <a:lnSpc>
                <a:spcPct val="140000"/>
              </a:lnSpc>
            </a:pPr>
            <a:r>
              <a:rPr lang="en-US" sz="1000" dirty="0">
                <a:solidFill>
                  <a:srgbClr val="FFFFFF"/>
                </a:solidFill>
              </a:rPr>
              <a:t>Transaction Security Test Services</a:t>
            </a:r>
          </a:p>
          <a:p>
            <a:pPr>
              <a:lnSpc>
                <a:spcPct val="140000"/>
              </a:lnSpc>
            </a:pPr>
            <a:r>
              <a:rPr lang="en-US" sz="1000" dirty="0">
                <a:solidFill>
                  <a:srgbClr val="FFFFFF"/>
                </a:solidFill>
              </a:rPr>
              <a:t>Transaction Security Training</a:t>
            </a:r>
          </a:p>
        </p:txBody>
      </p:sp>
      <p:sp>
        <p:nvSpPr>
          <p:cNvPr id="14" name="Title 3"/>
          <p:cNvSpPr>
            <a:spLocks noGrp="1"/>
          </p:cNvSpPr>
          <p:nvPr>
            <p:ph type="title"/>
          </p:nvPr>
        </p:nvSpPr>
        <p:spPr>
          <a:xfrm>
            <a:off x="457200" y="274638"/>
            <a:ext cx="8229600" cy="1143000"/>
          </a:xfrm>
        </p:spPr>
        <p:txBody>
          <a:bodyPr/>
          <a:lstStyle/>
          <a:p>
            <a:pPr eaLnBrk="1" hangingPunct="1"/>
            <a:r>
              <a:rPr lang="en-US" dirty="0" smtClean="0">
                <a:solidFill>
                  <a:srgbClr val="BE0F34"/>
                </a:solidFill>
                <a:latin typeface="Arial" charset="0"/>
                <a:ea typeface="Geneva" charset="0"/>
              </a:rPr>
              <a:t>Advancing transaction security</a:t>
            </a:r>
          </a:p>
        </p:txBody>
      </p:sp>
    </p:spTree>
    <p:extLst>
      <p:ext uri="{BB962C8B-B14F-4D97-AF65-F5344CB8AC3E}">
        <p14:creationId xmlns:p14="http://schemas.microsoft.com/office/powerpoint/2010/main" val="21779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UL Basic 2015">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EE3DDD-5057-4C26-ABAF-E15E60B9C21F}"/>
</file>

<file path=customXml/itemProps2.xml><?xml version="1.0" encoding="utf-8"?>
<ds:datastoreItem xmlns:ds="http://schemas.openxmlformats.org/officeDocument/2006/customXml" ds:itemID="{1E442EA4-6992-440A-A24D-B5084B7ABE8E}"/>
</file>

<file path=customXml/itemProps3.xml><?xml version="1.0" encoding="utf-8"?>
<ds:datastoreItem xmlns:ds="http://schemas.openxmlformats.org/officeDocument/2006/customXml" ds:itemID="{2E8C1F30-42DD-4DEC-B3BE-8025E3193A36}"/>
</file>

<file path=customXml/itemProps4.xml><?xml version="1.0" encoding="utf-8"?>
<ds:datastoreItem xmlns:ds="http://schemas.openxmlformats.org/officeDocument/2006/customXml" ds:itemID="{E9A9919C-D455-4865-804C-D5245744ECA7}"/>
</file>

<file path=docProps/app.xml><?xml version="1.0" encoding="utf-8"?>
<Properties xmlns="http://schemas.openxmlformats.org/officeDocument/2006/extended-properties" xmlns:vt="http://schemas.openxmlformats.org/officeDocument/2006/docPropsVTypes">
  <Template>UL Basic 2015</Template>
  <TotalTime>850</TotalTime>
  <Words>1891</Words>
  <Application>Microsoft Office PowerPoint</Application>
  <PresentationFormat>On-screen Show (4:3)</PresentationFormat>
  <Paragraphs>342</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UL Basic 2015</vt:lpstr>
      <vt:lpstr>Stakeholder Organization &amp; Participation</vt:lpstr>
      <vt:lpstr>Agenda</vt:lpstr>
      <vt:lpstr>Agenda</vt:lpstr>
      <vt:lpstr>PowerPoint Presentation</vt:lpstr>
      <vt:lpstr>Innovation inherently creates risk</vt:lpstr>
      <vt:lpstr>Services for today’s challenges</vt:lpstr>
      <vt:lpstr>Leading brand protection</vt:lpstr>
      <vt:lpstr>Easing supply chain complexity</vt:lpstr>
      <vt:lpstr>Advancing transaction security</vt:lpstr>
      <vt:lpstr>Protecting the built environment</vt:lpstr>
      <vt:lpstr>Modernizing health sciences</vt:lpstr>
      <vt:lpstr>Facilitating sustainable energy</vt:lpstr>
      <vt:lpstr>Championing indoor air quality</vt:lpstr>
      <vt:lpstr>Agenda</vt:lpstr>
      <vt:lpstr>What Drives Standards Development?</vt:lpstr>
      <vt:lpstr>Tools Facilitating Private Sector Participation</vt:lpstr>
      <vt:lpstr>National Technology Transfer and Advancement Act (NTTAA)</vt:lpstr>
      <vt:lpstr>OMB Circular A-119</vt:lpstr>
      <vt:lpstr>UL Standards Development Process Overview </vt:lpstr>
      <vt:lpstr>Basic Process </vt:lpstr>
      <vt:lpstr>UL’s Principles for Standards Development</vt:lpstr>
      <vt:lpstr>Balance</vt:lpstr>
      <vt:lpstr>Expectations of STP Members</vt:lpstr>
      <vt:lpstr>Openness:  The Collaborative Standards Development System (CSDS)</vt:lpstr>
      <vt:lpstr>How external people can be involved in the Standards Development Process</vt:lpstr>
      <vt:lpstr>Consensus</vt:lpstr>
      <vt:lpstr>UL and International Standards</vt:lpstr>
      <vt:lpstr>UL and International Engagement</vt:lpstr>
      <vt:lpstr>THANK YOU.</vt:lpstr>
    </vt:vector>
  </TitlesOfParts>
  <Company>Underwriters Laboratories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30 pts maximum  two lines</dc:title>
  <dc:creator>Owen, Sarah1</dc:creator>
  <cp:lastModifiedBy>Greenauer, Derek</cp:lastModifiedBy>
  <cp:revision>32</cp:revision>
  <dcterms:created xsi:type="dcterms:W3CDTF">2015-05-21T19:58:50Z</dcterms:created>
  <dcterms:modified xsi:type="dcterms:W3CDTF">2016-03-18T19:13:49Z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82b9feae-b054-42a4-b12c-fab2412b549f</vt:lpwstr>
  </property>
</Properties>
</file>