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304" r:id="rId4"/>
    <p:sldId id="309" r:id="rId5"/>
    <p:sldId id="310" r:id="rId6"/>
    <p:sldId id="311" r:id="rId7"/>
    <p:sldId id="314" r:id="rId8"/>
    <p:sldId id="315" r:id="rId9"/>
    <p:sldId id="316" r:id="rId10"/>
    <p:sldId id="322" r:id="rId11"/>
    <p:sldId id="323" r:id="rId12"/>
    <p:sldId id="320" r:id="rId13"/>
    <p:sldId id="324" r:id="rId14"/>
    <p:sldId id="321" r:id="rId15"/>
    <p:sldId id="325" r:id="rId16"/>
    <p:sldId id="326" r:id="rId17"/>
    <p:sldId id="329" r:id="rId18"/>
    <p:sldId id="328"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E4E4C29-2E2D-448D-83F1-538036F89BEA}" type="datetimeFigureOut">
              <a:rPr lang="en-US" smtClean="0"/>
              <a:t>3/18/2016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FAD5720-1CF8-4DFA-A59B-B5B59CFE277B}" type="slidenum">
              <a:rPr lang="en-US" smtClean="0"/>
              <a:t>‹#›</a:t>
            </a:fld>
            <a:endParaRPr lang="en-US"/>
          </a:p>
        </p:txBody>
      </p:sp>
    </p:spTree>
    <p:extLst>
      <p:ext uri="{BB962C8B-B14F-4D97-AF65-F5344CB8AC3E}">
        <p14:creationId xmlns:p14="http://schemas.microsoft.com/office/powerpoint/2010/main" val="10648051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5089811-A231-4688-810C-E220D96E7FCF}" type="datetimeFigureOut">
              <a:rPr lang="en-US" smtClean="0"/>
              <a:t>3/18/2016</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DC09F39-753E-495F-A84B-3C53BCFEEBA9}" type="slidenum">
              <a:rPr lang="en-US" smtClean="0"/>
              <a:t>‹#›</a:t>
            </a:fld>
            <a:endParaRPr lang="en-US" dirty="0"/>
          </a:p>
        </p:txBody>
      </p:sp>
    </p:spTree>
    <p:extLst>
      <p:ext uri="{BB962C8B-B14F-4D97-AF65-F5344CB8AC3E}">
        <p14:creationId xmlns:p14="http://schemas.microsoft.com/office/powerpoint/2010/main" val="3731484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4301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490010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
        <p:nvSpPr>
          <p:cNvPr id="4608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176583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778846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658044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4137168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25958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23361105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350638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4000329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1793051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212351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555255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79FA72-BEE6-4387-AA58-F84FB19B3499}" type="datetimeFigureOut">
              <a:rPr lang="en-US" smtClean="0"/>
              <a:t>3/18/2016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8B3C84-AF74-40EC-B2B6-B894760623E0}" type="slidenum">
              <a:rPr lang="en-US" smtClean="0"/>
              <a:t>‹#›</a:t>
            </a:fld>
            <a:endParaRPr lang="en-US" dirty="0"/>
          </a:p>
        </p:txBody>
      </p:sp>
    </p:spTree>
    <p:extLst>
      <p:ext uri="{BB962C8B-B14F-4D97-AF65-F5344CB8AC3E}">
        <p14:creationId xmlns:p14="http://schemas.microsoft.com/office/powerpoint/2010/main" val="3776099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79FA72-BEE6-4387-AA58-F84FB19B3499}" type="datetimeFigureOut">
              <a:rPr lang="en-US" smtClean="0"/>
              <a:t>3/18/2016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8B3C84-AF74-40EC-B2B6-B894760623E0}" type="slidenum">
              <a:rPr lang="en-US" smtClean="0"/>
              <a:t>‹#›</a:t>
            </a:fld>
            <a:endParaRPr lang="en-US" dirty="0"/>
          </a:p>
        </p:txBody>
      </p:sp>
    </p:spTree>
    <p:extLst>
      <p:ext uri="{BB962C8B-B14F-4D97-AF65-F5344CB8AC3E}">
        <p14:creationId xmlns:p14="http://schemas.microsoft.com/office/powerpoint/2010/main" val="58609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Transparency and Coordination in Rulemaking</a:t>
            </a:r>
          </a:p>
        </p:txBody>
      </p:sp>
      <p:sp>
        <p:nvSpPr>
          <p:cNvPr id="3" name="Subtitle 2"/>
          <p:cNvSpPr>
            <a:spLocks noGrp="1"/>
          </p:cNvSpPr>
          <p:nvPr>
            <p:ph type="subTitle" idx="1"/>
          </p:nvPr>
        </p:nvSpPr>
        <p:spPr/>
        <p:txBody>
          <a:bodyPr>
            <a:normAutofit/>
          </a:bodyPr>
          <a:lstStyle/>
          <a:p>
            <a:r>
              <a:rPr lang="en-US" sz="2400" b="1" dirty="0">
                <a:solidFill>
                  <a:schemeClr val="tx1"/>
                </a:solidFill>
              </a:rPr>
              <a:t>Kent Shigetomi</a:t>
            </a:r>
          </a:p>
          <a:p>
            <a:r>
              <a:rPr lang="en-US" sz="2400" b="1" dirty="0">
                <a:solidFill>
                  <a:schemeClr val="tx1"/>
                </a:solidFill>
              </a:rPr>
              <a:t>Office of the U.S. Trade Representative</a:t>
            </a:r>
          </a:p>
        </p:txBody>
      </p:sp>
      <p:sp>
        <p:nvSpPr>
          <p:cNvPr id="4" name="AutoShape 4" descr="data:image/jpeg;base64,/9j/4AAQSkZJRgABAQAAAQABAAD/2wCEAAkGBxQTERUTExQWFhQXFyAbGRgYGR0fHxsdHR8iHR0iHx0kISohICYmIB0dITIhJSkrMi4vHR8zODMtNygtLiwBCgoKDg0OGxAQGy4mICYyLzgwNDgwLC00NzQsMCwtLTIwLDQsNCwsOC0sLCw0LSw0NCw0LC0sLCwsLDQsLCwsLP/AABEIAHgAeAMBEQACEQEDEQH/xAAcAAACAgMBAQAAAAAAAAAAAAAFBgQHAAIDAQj/xAA4EAACAQIFAgQEBAUEAwEAAAABAgMEEQAFEiExE0EGIlFhFDJxkQdCgaEVI7HR8FJigsFDcvFT/8QAGgEAAgMBAQAAAAAAAAAAAAAAAwQAAgUBBv/EADgRAAEDAgQCBwcEAgMBAQAAAAEAAgMEERIhMUFRYQUTInGBkbEUMkKhwdHwFTNS4SNyQ2LxNAb/2gAMAwEAAhEDEQA/ALxxFFmIosxFF4zAC5Nh6nHCQBcqIa+bariFDJbluFH/ACOM81/WHDTtx89B5/ZG6m2bzZAKnxTDpmdq2MiBNciU9nYLwTfe/wCmO+zVkmcj8I4AfU/ZTHGNBfvUVc7hb4lWiqerBT/EBZpABIhBIKsjMBxbcd+MW/SYiBjc53e4/wBBTr3bADwUeizuF6Oeq6ELmKFZenT1JlfzAmz/AMtdBFv93Dem8PQ9Je2H881PaJOKk02cRinjmdHj6s6RRmnn6iv1LBWVjp2BJBBUEaTtiHoqIZRuc3uJU6924B8EUo83DTPDDUrJIjFSkikXKgFgG4a1xe3F8VNNWRZskxDg4fUfZTHG7UW7kUXNdJtMhjP+rlT+v98cFf1ZtUNwc9R5/dTqb5sN0SVgRcG49RjQBBFwg6L3HVFmIosxFFmIosxFFFrq5YgL3LH5VHLH2wtU1TIBnmToNyrsjLkPqIvKZatwqKCemPlFhc37sbD9jhVtHJUHHUnLZo0HfxKIZAzJnmspa2Kq69OY/wCWv8tgRswYew02KkEWJNjewxqBoYBZAvdJ3g/w31oJI6kuZqWOWiW6gIUa1nXa7al08sbW7Yu51jdcWuSeHXp0fVLApqaMRVK31ESohRHRgN1IO6n6jCsvSNMzJzx5ogiedAiuWTzw06QrUUheNY1U9KQAhNm1+YnccWtYknfjC56WoiffV/Z5OCgUvh6zwsrwWFY1XJEhKqrdIoixgju3mJNtydsHZ0hTSZNkHmqGJ41CHU6zU1LTyVELRilllrKqR9IDysHtHHYnVqMnzdgAN7mzmR0KGiPhpZ6SnaorQ5ZwZSFl1pM8x8sQiYeRgzBQF2O1z2xx4a/sroNs0W8NZqJoYJYLJJND1jTElhpvYkNby7mw9f0xkvopKcl9Kct2nQ93BHEgfk/zTPQ1yyg2uGHzKeVOGaaqZOMsiNRuEN8ZapWGVRZiKLMRRRcwrBEt7XYmyqOWOFqqpEDL6k6DiVeNmIoTXVS0cTVM51ykXO/yi4Bt6Kt7s3Yb4HR0bmu62U3edTw5D8zVpJL9luii5nkJqW6gdzFUR6WVyQ0NvNG8Y20kE2ZTufLuNNjoB1kFB80zuhywAqFeYLpDckD0QdlF7AXsBYX2xnmskncY6VuI7n4R47ojmtjGKQ25bquM+/EqqqCQp6a/c/2/bDDehhJnVPL+WjfLdKvryMoxb5lRfDeRVuaO1pG6a/PI5bQL9gOCbb6Rh0Q0tKOywDwHqgtM05zJTOv4XUZfo/xC84Hy6F5/9NWr9L4p+oZXsbI3se180q+JclrMrkVTK2h7mN0Y6Wtz5TwRcbH1xfqKaqbdzAfAeqC4ywGwJUzI/wASKmHyvaRDsQdrjvt8p+2EndDCPOleWctW+WyMyvJykF/kVYXhXNqCq0dILC0Rd1iGyCRxp1FPykC4FtvMfXC/tkkLurq24SdHfCfHbuKaaGSDFGb8t0OocjampI8qTTLX1EamaQ3K08SHytfY+QkhACLtc7b40r77IafYMnlRFJmMkybLIygF17CS2zH3AH0xm1lKZHCWHJ4058jy9EaOS3ZdoiWX1glW9rMDZlPIOCUtSJ2XtYjUcCqyMwFSsMqi8ZgASeBjhIAuVEtHNVE8bvbVJq6algNESC8khv8Ap9x+mdRsNQ81T9NGjlx7z8keQ4BgHitcwydK7o1UUnT1Ip88QJKA61IDWaNhqbfizkENtbVBw5FLpU/EDxulLGKWlAFlsAOAO36eg7/TGYxj+kXlrTaIan+XIcuJV5ZRTj/t6KmKmoaRi7sWY8k49FFEyJgYwWAWQ97nm7jmpWbUAh6Y16i8Yc7Wtq7D1+uF6OpdUYyW2DXEa309EWaER2F73F1bVdIKLI6bpllVgjSNGQrt1D5tJI57X9MLP/yVIa7TNODsQXCQBAoXR1POrluoJ0v1QAzsH06tLJsN/nvh7wy7kppunrqityCdpLt09bRlyC66G8uprDzW2J74RjHV1JY3TJNP7cGI81VeWUAljnYlgYo9QsNib8E9tsMVVUYZImC3aNuemyVhhD2uJ2CiU87IwdGKsOCMMyxMlYWPFwUFj3MN2nNXV+Gvj4TWhnsJALA+3t7e3bHnXsf0c8NcbxHQ/wAeR5cCteKUVA/7eqNZvltUlZ14VErFiVZtQCKbIFY6r6RcnQi7/MTsAdQEWsqI9VkoRUAWIAEyA32+o7r++MisaYJBUs00cOI494TEZxjAfBF1YEAjcHjGkCCLhAOSG5yS2iEcyHf2Ubt/bGf0gTJhp2/Hr3DX7I0OV3nZLf8ADKfNoZfiUheON3jjVAerFoJXd9WxNr6dItcc402jqwA1BOaBZnmPwVIap6lqqSaJVgd1CssLDUqkDlmJuzC1wo2FsI1hdM9tJHkXe8eA389ldrhG0yu2071TNTO0js7m7Mbk43oomRMDGCwGix3vL3FztSimRwxygxuo1DcMNjbv9sIVz5YSJGHLcJ+jZHM0xvGfFN+XZh0o+nUBZEQWQkDjsDfb9ceWrKQyydbTXa462O/Eb+C1GXjbhkzA0/tNXhp1qaRKKSXRNE38mRNr2uy6b3sVH5TyOL9tqGqbOQ+P3hqD5Hv70mY8AwP02IQpPw5rdQh61ogbdYE3MQIZU6drAhrnVq74f9syvgN+G3ml/Zje2LL82UrxTOkVMaCnfqM7a55mIYc62B4DMx5GwA5tthKapbBd0mbjoBrwHd3+V0YMxjAzQalK2c1jVKrHCRHCR59I2Y+i+o98ZvR9M2kJlnGKTa50HPmmZQ6cBrDZu/PuS3ncMcKiNFGo7ljzbtb643qKSWdxkechoEhWMjhaGMGZ3QqnnZHV0NmU3BGNCWJkrCx4uDqkGPLHBzdV9E+APEXxtJYNokC2vsdJ+h5t79iMefpcUEjqWTMt0PFu3loVsFwkaJG76964eGK61VMjJJoeytJK+rXItx2AjU2upRCx2XYW30XtDm2KoDmmXJiV1wnmM+X3U7j+2MugJjxU5+DTuOnlojTZ2eN0OzOUtJKFkaJ2KwROqhirsCxIB22AvjtP/kq5JDo2wHqfoo/KMDjmlWj8LSTzpNNFSVcbsVeoUPTy6V8p1KCVkFxa198amKwQEh/ihmvWqxElgkYsqjYC9gBbgWUD6XOFuhxja+qd8Zy/1Gnnqg1zu02IbepStU0gVbnUDt5WWxPuDwRzvjSjmL3WFjzB9RseSUfGGi6jRSlSGU2IwZ7A9pa5UY8sdcJ5b2PIv/n3x5TvXqF7QUasJ4VZTspCn/xobksD+bSdwNrbb74FVTGOSKocCNcx8R2B4XGpzvwySnVjtxA8MuA/rgnPwl4aFXTG9RVhdOk6pn1jUoNrBgoAuDpIN727Y1aOqnkLzIG2BsLaZa/+pZ8MYAwk6bpAp1LQQQyp0bFgYxt1AgudQ5FmPHe5wocLamWeJ2O4Bv8AxxZC3G4HhYIsQxtbG8W1y424/malofXbbAin0jzylmLMbk49XGwMaGgLzD3l7i4qTRUqsCxJsOVUEn7f94DPM5pDQNdybD85K8cYIuU1fhbm7U1boa4D8g7bj291J/bGZ0uA1rKpnwHP/U5HyTdCTiMR39Vceb0NDFN8TVSRpITqVpHUEBQBZSd7XAaw74YBJFgjLpR5vBPLHPTyrLGxaJmQ3GoeYDGZUAxVcb/5XafUfVGZ2oyOGaBZ7JTukaVGsamnqEdJjEytCANmBBJIksN8X6KGKFzx8Tj8z/Sk/vAcAFJyLKPh6bqxVVQ0JhusEjI4QuARZgoa4ueSecH6QlLKeR1s7FUibd4CoarqBJUySMdi7Hi9xfYcjtbD8EToaVkbRmAP72KzXvD5XOK45jp1eU+W3Ym3ptcXHHvg1Piw9rVUmtfJaJROUMgHlBIJ9LAH/vFzMwPDCcyhWTZRTaoka9/LY/X7483OzBK5vNelhfjja5cf4R1alWaRliYWk0fOFA3AF99Xvtv3xq9GnrW9SG3IzF9PwLJ6Uc2AiZ5yOSt6l8YUsQ0xxSAXubBdz6ne5wzD0PJEwMYAAOaSd05SuNyT5Ks88XXWdVTaFV/loQLrq5Xbmx7+gGM+rp20jXR27Tzc/n0Wj0fOKs9aw9luSiVcuiN2vay2H1++EYWY5Gt5rSmfgjLuSUaajeT5FLWIG3qxsB+uPTlwGq84Gl2i2pbLJ5reW/bVuPa4B++BzXLLN9bfPOytHZrs13pqnRURygvs4Yltid9/uL9zgE0PW0z4jbMEWG2WSIx+GVr81deazxwTx1Upom60CRqKuXpmPpFrtGdD6g3UFwLcDCHR7zLSsPJaUws8hEaDPBURsRNSyGJ42ApmJCgm3mJ5vY2IA74X6VbhiD7e65p+avBm63EFQs1pFqEpacUtPPKySurVJOmNVZA9gAWYksmwtxcni86HJFI03UqP3CtMpyxKb4qH4amhn6aMWpi2l0ZiAGVhdSCp9b324OJ0v/8AG8hSn/cComjA/ML7bAm1z9cb8xd8Jt4XWMwC5utZuTYAewN/3xZl8OZv8lV2qcYSeiqSW0lRqI50+/2AxgOt1pczW5t3qpdY2QejkemuJB/LuAfZiL7fpzh2eOOqsYz2vUBPUtV1XZdonPwjFHPId9S+Xg/6pFU378E4VpZJqaQkCx/taMtNT1zQyTMZnW2YBsjsmWxiItbcJfk86C39Rh79VqbajyCg/wDzHR3WBuA6/wAjxtxQLxdDHBJsdK+fk/6ZHUfsBhKrkmqZATmdPmpDS09C3DHkCAddy0XSZUTtVOI0IVBuS3oO5/rbDtLSinGN3vFIVFSZzgboiXwyQxrcRhPKXbc6uRxe55uQMHuXFCsGhLVMx6t01cm2n5rb8ehtgkwHVnFbx08UCMnHkvcza578fmJLfrfFaYWH2tbwsrSm7grs8U500FJTxrWQ0byh/wCZIjM1lK/JbYfNuT7Wxh9D29kZda9R+4Vz8JywfD1CwTUs2ymR4RIZGYnZpHdmLXs1sTpg3pHqU/7gTVFkdPVQ9KoiSURytp1D5TfkHkbemK9FuwxOYD7rnD5qT5uB4gLWLLqOngaKlWNOuGZdG/UKi5Ore5A9T64PXsdLTvbyKrEbPBXzvNB06p0NwFdhtYbXuN7i21u+NCOXrqRsg3A/tZrmYJi08VGzG5fUW1X7g347f02wensGYQLWQ5feve6N5RPrj0RxMSo8xLWX/wC4z6qPA/E94z0yzQXi4ROro6woxhiLA3bUASxudPkHJtxcYFTshcQXm2mWyKyKQg5Lp4T05dIXqlZGIW4I3ADq/H0GDTTumkwMzC16SNlO3rH62PzBCZW8RwGEgFiSlht6oR/U4SxD3d1tiqjDw/a9/ndLfiqaPMZFNP5n8+m9gTqkZwNztsw5w5HK+CTC4Zb/AHWLVNjqG4mnOw+QAUXJ/CM8atNMhSwbyEHV5dy1uw98NvqWOOFpWfHTuaLuQXMc6LEaNrJoud9jza/Hpg7Y7aoL5eCHUKXbkAAbk3+nbEnNm6XVYhdylQw9WojjGogso8xvtfe3Nha+1z9cLSSdTSvkNsgTkLd3/uXcihuOUNV+TVFSHihpKqkV1jUvBMCWJa5BBDAgWt2PGEOj4+rpmNPALRlN3krnRyVTmoFUI1JmiiQRX0nbUzAsATfUB3A0/XAelcJhawfE4D5q8HvE8AVMz2me8yxuqOClRGz30gofNqtvaw3t2vitMerrJIzo6xHofoo/tRg8Mko5FV06PC0+cwyrFKzxwwoqprfV5b3ZmHnYAC3641nNNtEBJv4qZMaes1geV+Nu49f0t9jhTod2Br6U/Acv9Tp5INc3tCUb+oS7ONabEtbgmwF9vKqjbe+9t9hxhyM9W/Ow5Zk95Pp3lAcMbfz5BRKCsaJta2vY2v798MzQtlbhclgUx5f42nFOtKQtr2El2DqGO9iDzud8LS0bLl48u5MipdgwfNZ+HmUwz5gEnIZV1MFPEjA7An07+/vhiR5EYIVYWhz81dqZZCJhIIlDAchR+w9f7Yz8Ive2a0cRtZVr+InhyB8yiVXWIzIWlHa4NgR2u2/PpfvhyKRwYUpLGC8bLTxnmjUdLHTQ20yKynVcsFFtgb7fNgUUIkfjOyvNIY2YRuq0xoLPRKlAjHm2Lb2K3vtsb9rAnj1wjKTIeztz5/18kywBgzTH+GGVfEVnUYAJGLk9hf39lBwj0ucTGUoObzn3DM+aYoW9p0vD1KeelluZsY7oZ5KhZSJ4zHL0trCMEXKsqgCxtZiecN5tRUzZBlZhEFOS3kMkpDOX0gsdC6ibnSDbGVUnrauNg0bdx9B9UdnZjJ45IvnK6dEw/wDGfMPVTs398crwY8NQ34Ne46/dSHO7DukzNnn/AIiWWJq2oA1UyWKU9NG23UdzcF2II2ubLYWucajSC24ORQTkV54pyk1dOaaonhkr0QyMIhay38p03JsL2v3BO2M+rDoXtq4x7uo4t38tVcNEjTE7fTvVKAvE+hlGtGsA35Tft253/fGz/jmj6xp7JG24/Pssu7o3YSMwtZKEgC1ydGoi1rD/AD6Ys2oBJvpewzXHREacLqLhhCW9POyMroSrqbqw5BHBGOEXyK6DY3CeR+KtZ0wmmPUGB12/KFAKle9yL39zgHs7bpj2l1kk1tW8rtJKxd2+ZjybC2/6DBwABYJdzi43K0lnZramZrcXJNvpfEAA0ULidVJoqblm4UatPcjff6bc78ja2Fppfhbvlf8AP677osbNyus0plZY4Qx1HYbcn2tt6m2x5wNrWwtMs1hbf815Xz2V3OMhDGbq9fw/yCGmgNO7IZZI9TJfzFG2LW5seL+gGMmlxzSOq3i2L3Rwbt56rRLRG0RN2171zqPBc0kK0lVJTz0kdtMjxHrqi28uoHSDYWMgt62xomRrbu0VLXyTTkq6tcxFuofKPRF2X++MugBkxVB+LTuGnnqjS5WYNkSZQQQeDjQIBFig6JPzvLpyvQhmeKVDqhZSBrjbZ03uuoDhiDY2PrfOonmnkNLJpq08uHePmjyDGMY8VGy2BYI5Bl4igiW7TVlQrOZHX5ttSs+99UjMADwDc21tfeS6VvEnhT+IUcNfCgjkkiDlOwv29dPobbYzA53RshLReInMfx5jlxCtJEKgcHeqq9i0RaKRLEHcHbftf1A5Hbe++NxuCYCWN1xbI6+X1WbnHdjgpEsCOWI23Zri2yg2UEcXP1HbAWSSMAB5Dx3z4DxRHMa69vwbKFNTlSBtuLj6dv8APrhpkocCeCA5hCyWldb3Xjnja3P2xGzMdax1UMbhqFstG17Gy2IG/qwuP6Y4Z22uM9T5arojO+S6tCInXULrbf1F/b1G+x5tgQkMzDhyO35z+quWiNwuuskzSuI4lLNqOm3IvyBa231AsL9sUDGQsMkpAFhfw465+JurFznnCzVWZ4R8KLQQNW1KNIVGoqi6iFvuQO4A3J72xkOe/pJ4LhaIaD+XM8uAT8UQpxxd6JkrYqhBLV0ctOYJyJessDzTWKhQFVTZwLbbi1zjTy0VUYo5554YYZgFmZA1Rb8vtsSAT6XNvfGTWu6+T2WM5fEeA4eKYjGEYz4JjVQAANgOMaLQGiwQCbr3HVFFzCjEq2vZgbqw5BwtVUwnZbQjQ8CrxvwlLOfUJqgBMGdoFZ/hLgR1DjeMk9wCD5Ttcg22xSirC4mKUWkGvMcR+ZK0kdu03RC6nPIKuqpWplXXEQ9TUlNHRQAjpMxAszMbaCdgDccY0cJaM0FRc9ymmrJZ4KhEgmgQO0iteMI5IU9QgaCbbqwt9RvjONJJA7rKR2EnVux8Nu8Iji2QYZRfnukTOvw6q6e5j/mIe42uO3+0/fBh0uxthVMLDx1HnslnULv+J1/kUsV1LMturEyhfVSBzc78c40IJ6eQHqng355pWVko99ui1OZXBBAILFjv3Jv9vbFxS2IIOgt5CynWk5ELvTiol2WJn430ehuDfja5GASPpYM3vDfHz5q7etk0bfwTFkv4d1dRYyHQg3JJva+576R98JnpdjsqSMvPH3W+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ndgqhls4aePAohjD82eSTKvIZqXKqqligV3lieWoqC2mIbEhYxuzaVAVVsAB37Y12va4h18kuRZGckaOPLoJmqqoGeNCZgC4QKt7adDRxr2vpF9rm+OOzJFgoifggfF0ENRUIhklBa6qF8pJ03A72tfCU1BTPdmweSK2V40Khfx3Lf4j/AA+x+I+h06rX039bb+nvgX6NS4cWBW9ok4or4npzBSySU0OqRbbKoZwtxrKKfmYLcgdzbBYaCmY7Jg8lV0rzqUJhkpq2kZ1c5gEa3TlYR6dQG0q2VRpte7Lcb23w7m08EJA8lppanKvhlsZ6OcLDUBwY10eZJBJazgKSjBRvuLAHEe5rTiOigF060tRLIgS6SuDdptGlFPbQpJJIBte/9cZL6x85wUoy3cdB3cUwIwzOTyRahoVjBtcsfmY8k/52wzTUrIAbZk6ncob5C5SsMqizEUWYiizEUWYii8ZQRYi49DjhAIsVNENfKdNzC5jvyvKn/icZ5oOrOKndg5ajy28Ebrr5PF0LzDKmaMRvEyoqso+GkKDS+zXTYH2vxvbnHRU1cX7kYdzB+h+6mCN2ht3qZltbDBDHCFkRY0CLqQ8KLC5tbEPSkQzeHN72lTqHbWPioPwuXfFfGaV+I/8A081+NP8ATHf1eltbGp7PJwROpzOKRGQCVgwI8isDv6MLWPvio6TiPuBzu5pU6h29h4ofl+VlTKY4N5gBI9Q+tnCghQRvcAE7e5x01NXLlHHhHFx+g+6mCNupv3IlHlGq3WcvbhQNKD/iMcFAZDiqHYuWg8t/FTrbZMFkTVQBYCwHYY0A0NFggk3XuOqLMRRZiKL/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6" descr="data:image/jpeg;base64,/9j/4AAQSkZJRgABAQAAAQABAAD/2wCEAAkGBxQTERUTExQWFhQXFyAbGRgYGR0fHxsdHR8iHR0iHx0kISohICYmIB0dITIhJSkrMi4vHR8zODMtNygtLiwBCgoKDg0OGxAQGy4mICYyLzgwNDgwLC00NzQsMCwtLTIwLDQsNCwsOC0sLCw0LSw0NCw0LC0sLCwsLDQsLCwsLP/AABEIAHgAeAMBEQACEQEDEQH/xAAcAAACAgMBAQAAAAAAAAAAAAAFBgQHAAIDAQj/xAA4EAACAQIFAgQEBAUEAwEAAAABAgMEEQAFEiExE0EGIlFhFDJxkQdCgaEVI7HR8FJigsFDcvFT/8QAGgEAAgMBAQAAAAAAAAAAAAAAAwQAAgUBBv/EADgRAAEDAgQCBwcEAgMBAQAAAAEAAgMEERIhMUFRYQUTInGBkbEUMkKhwdHwFTNS4SNyQ2LxNAb/2gAMAwEAAhEDEQA/ALxxFFmIosxFF4zAC5Nh6nHCQBcqIa+bariFDJbluFH/ACOM81/WHDTtx89B5/ZG6m2bzZAKnxTDpmdq2MiBNciU9nYLwTfe/wCmO+zVkmcj8I4AfU/ZTHGNBfvUVc7hb4lWiqerBT/EBZpABIhBIKsjMBxbcd+MW/SYiBjc53e4/wBBTr3bADwUeizuF6Oeq6ELmKFZenT1JlfzAmz/AMtdBFv93Dem8PQ9Je2H881PaJOKk02cRinjmdHj6s6RRmnn6iv1LBWVjp2BJBBUEaTtiHoqIZRuc3uJU6924B8EUo83DTPDDUrJIjFSkikXKgFgG4a1xe3F8VNNWRZskxDg4fUfZTHG7UW7kUXNdJtMhjP+rlT+v98cFf1ZtUNwc9R5/dTqb5sN0SVgRcG49RjQBBFwg6L3HVFmIosxFFmIosxFFFrq5YgL3LH5VHLH2wtU1TIBnmToNyrsjLkPqIvKZatwqKCemPlFhc37sbD9jhVtHJUHHUnLZo0HfxKIZAzJnmspa2Kq69OY/wCWv8tgRswYew02KkEWJNjewxqBoYBZAvdJ3g/w31oJI6kuZqWOWiW6gIUa1nXa7al08sbW7Yu51jdcWuSeHXp0fVLApqaMRVK31ESohRHRgN1IO6n6jCsvSNMzJzx5ogiedAiuWTzw06QrUUheNY1U9KQAhNm1+YnccWtYknfjC56WoiffV/Z5OCgUvh6zwsrwWFY1XJEhKqrdIoixgju3mJNtydsHZ0hTSZNkHmqGJ41CHU6zU1LTyVELRilllrKqR9IDysHtHHYnVqMnzdgAN7mzmR0KGiPhpZ6SnaorQ5ZwZSFl1pM8x8sQiYeRgzBQF2O1z2xx4a/sroNs0W8NZqJoYJYLJJND1jTElhpvYkNby7mw9f0xkvopKcl9Kct2nQ93BHEgfk/zTPQ1yyg2uGHzKeVOGaaqZOMsiNRuEN8ZapWGVRZiKLMRRRcwrBEt7XYmyqOWOFqqpEDL6k6DiVeNmIoTXVS0cTVM51ykXO/yi4Bt6Kt7s3Yb4HR0bmu62U3edTw5D8zVpJL9luii5nkJqW6gdzFUR6WVyQ0NvNG8Y20kE2ZTufLuNNjoB1kFB80zuhywAqFeYLpDckD0QdlF7AXsBYX2xnmskncY6VuI7n4R47ojmtjGKQ25bquM+/EqqqCQp6a/c/2/bDDehhJnVPL+WjfLdKvryMoxb5lRfDeRVuaO1pG6a/PI5bQL9gOCbb6Rh0Q0tKOywDwHqgtM05zJTOv4XUZfo/xC84Hy6F5/9NWr9L4p+oZXsbI3se180q+JclrMrkVTK2h7mN0Y6Wtz5TwRcbH1xfqKaqbdzAfAeqC4ywGwJUzI/wASKmHyvaRDsQdrjvt8p+2EndDCPOleWctW+WyMyvJykF/kVYXhXNqCq0dILC0Rd1iGyCRxp1FPykC4FtvMfXC/tkkLurq24SdHfCfHbuKaaGSDFGb8t0OocjampI8qTTLX1EamaQ3K08SHytfY+QkhACLtc7b40r77IafYMnlRFJmMkybLIygF17CS2zH3AH0xm1lKZHCWHJ4058jy9EaOS3ZdoiWX1glW9rMDZlPIOCUtSJ2XtYjUcCqyMwFSsMqi8ZgASeBjhIAuVEtHNVE8bvbVJq6algNESC8khv8Ap9x+mdRsNQ81T9NGjlx7z8keQ4BgHitcwydK7o1UUnT1Ip88QJKA61IDWaNhqbfizkENtbVBw5FLpU/EDxulLGKWlAFlsAOAO36eg7/TGYxj+kXlrTaIan+XIcuJV5ZRTj/t6KmKmoaRi7sWY8k49FFEyJgYwWAWQ97nm7jmpWbUAh6Y16i8Yc7Wtq7D1+uF6OpdUYyW2DXEa309EWaER2F73F1bVdIKLI6bpllVgjSNGQrt1D5tJI57X9MLP/yVIa7TNODsQXCQBAoXR1POrluoJ0v1QAzsH06tLJsN/nvh7wy7kppunrqityCdpLt09bRlyC66G8uprDzW2J74RjHV1JY3TJNP7cGI81VeWUAljnYlgYo9QsNib8E9tsMVVUYZImC3aNuemyVhhD2uJ2CiU87IwdGKsOCMMyxMlYWPFwUFj3MN2nNXV+Gvj4TWhnsJALA+3t7e3bHnXsf0c8NcbxHQ/wAeR5cCteKUVA/7eqNZvltUlZ14VErFiVZtQCKbIFY6r6RcnQi7/MTsAdQEWsqI9VkoRUAWIAEyA32+o7r++MisaYJBUs00cOI494TEZxjAfBF1YEAjcHjGkCCLhAOSG5yS2iEcyHf2Ubt/bGf0gTJhp2/Hr3DX7I0OV3nZLf8ADKfNoZfiUheON3jjVAerFoJXd9WxNr6dItcc402jqwA1BOaBZnmPwVIap6lqqSaJVgd1CssLDUqkDlmJuzC1wo2FsI1hdM9tJHkXe8eA389ldrhG0yu2071TNTO0js7m7Mbk43oomRMDGCwGix3vL3FztSimRwxygxuo1DcMNjbv9sIVz5YSJGHLcJ+jZHM0xvGfFN+XZh0o+nUBZEQWQkDjsDfb9ceWrKQyydbTXa462O/Eb+C1GXjbhkzA0/tNXhp1qaRKKSXRNE38mRNr2uy6b3sVH5TyOL9tqGqbOQ+P3hqD5Hv70mY8AwP02IQpPw5rdQh61ogbdYE3MQIZU6drAhrnVq74f9syvgN+G3ml/Zje2LL82UrxTOkVMaCnfqM7a55mIYc62B4DMx5GwA5tthKapbBd0mbjoBrwHd3+V0YMxjAzQalK2c1jVKrHCRHCR59I2Y+i+o98ZvR9M2kJlnGKTa50HPmmZQ6cBrDZu/PuS3ncMcKiNFGo7ljzbtb643qKSWdxkechoEhWMjhaGMGZ3QqnnZHV0NmU3BGNCWJkrCx4uDqkGPLHBzdV9E+APEXxtJYNokC2vsdJ+h5t79iMefpcUEjqWTMt0PFu3loVsFwkaJG76964eGK61VMjJJoeytJK+rXItx2AjU2upRCx2XYW30XtDm2KoDmmXJiV1wnmM+X3U7j+2MugJjxU5+DTuOnlojTZ2eN0OzOUtJKFkaJ2KwROqhirsCxIB22AvjtP/kq5JDo2wHqfoo/KMDjmlWj8LSTzpNNFSVcbsVeoUPTy6V8p1KCVkFxa198amKwQEh/ihmvWqxElgkYsqjYC9gBbgWUD6XOFuhxja+qd8Zy/1Gnnqg1zu02IbepStU0gVbnUDt5WWxPuDwRzvjSjmL3WFjzB9RseSUfGGi6jRSlSGU2IwZ7A9pa5UY8sdcJ5b2PIv/n3x5TvXqF7QUasJ4VZTspCn/xobksD+bSdwNrbb74FVTGOSKocCNcx8R2B4XGpzvwySnVjtxA8MuA/rgnPwl4aFXTG9RVhdOk6pn1jUoNrBgoAuDpIN727Y1aOqnkLzIG2BsLaZa/+pZ8MYAwk6bpAp1LQQQyp0bFgYxt1AgudQ5FmPHe5wocLamWeJ2O4Bv8AxxZC3G4HhYIsQxtbG8W1y424/malofXbbAin0jzylmLMbk49XGwMaGgLzD3l7i4qTRUqsCxJsOVUEn7f94DPM5pDQNdybD85K8cYIuU1fhbm7U1boa4D8g7bj291J/bGZ0uA1rKpnwHP/U5HyTdCTiMR39Vceb0NDFN8TVSRpITqVpHUEBQBZSd7XAaw74YBJFgjLpR5vBPLHPTyrLGxaJmQ3GoeYDGZUAxVcb/5XafUfVGZ2oyOGaBZ7JTukaVGsamnqEdJjEytCANmBBJIksN8X6KGKFzx8Tj8z/Sk/vAcAFJyLKPh6bqxVVQ0JhusEjI4QuARZgoa4ueSecH6QlLKeR1s7FUibd4CoarqBJUySMdi7Hi9xfYcjtbD8EToaVkbRmAP72KzXvD5XOK45jp1eU+W3Ym3ptcXHHvg1Piw9rVUmtfJaJROUMgHlBIJ9LAH/vFzMwPDCcyhWTZRTaoka9/LY/X7483OzBK5vNelhfjja5cf4R1alWaRliYWk0fOFA3AF99Xvtv3xq9GnrW9SG3IzF9PwLJ6Uc2AiZ5yOSt6l8YUsQ0xxSAXubBdz6ne5wzD0PJEwMYAAOaSd05SuNyT5Ks88XXWdVTaFV/loQLrq5Xbmx7+gGM+rp20jXR27Tzc/n0Wj0fOKs9aw9luSiVcuiN2vay2H1++EYWY5Gt5rSmfgjLuSUaajeT5FLWIG3qxsB+uPTlwGq84Gl2i2pbLJ5reW/bVuPa4B++BzXLLN9bfPOytHZrs13pqnRURygvs4Yltid9/uL9zgE0PW0z4jbMEWG2WSIx+GVr81deazxwTx1Upom60CRqKuXpmPpFrtGdD6g3UFwLcDCHR7zLSsPJaUws8hEaDPBURsRNSyGJ42ApmJCgm3mJ5vY2IA74X6VbhiD7e65p+avBm63EFQs1pFqEpacUtPPKySurVJOmNVZA9gAWYksmwtxcni86HJFI03UqP3CtMpyxKb4qH4amhn6aMWpi2l0ZiAGVhdSCp9b324OJ0v/8AG8hSn/cComjA/ML7bAm1z9cb8xd8Jt4XWMwC5utZuTYAewN/3xZl8OZv8lV2qcYSeiqSW0lRqI50+/2AxgOt1pczW5t3qpdY2QejkemuJB/LuAfZiL7fpzh2eOOqsYz2vUBPUtV1XZdonPwjFHPId9S+Xg/6pFU378E4VpZJqaQkCx/taMtNT1zQyTMZnW2YBsjsmWxiItbcJfk86C39Rh79VqbajyCg/wDzHR3WBuA6/wAjxtxQLxdDHBJsdK+fk/6ZHUfsBhKrkmqZATmdPmpDS09C3DHkCAddy0XSZUTtVOI0IVBuS3oO5/rbDtLSinGN3vFIVFSZzgboiXwyQxrcRhPKXbc6uRxe55uQMHuXFCsGhLVMx6t01cm2n5rb8ehtgkwHVnFbx08UCMnHkvcza578fmJLfrfFaYWH2tbwsrSm7grs8U500FJTxrWQ0byh/wCZIjM1lK/JbYfNuT7Wxh9D29kZda9R+4Vz8JywfD1CwTUs2ymR4RIZGYnZpHdmLXs1sTpg3pHqU/7gTVFkdPVQ9KoiSURytp1D5TfkHkbemK9FuwxOYD7rnD5qT5uB4gLWLLqOngaKlWNOuGZdG/UKi5Ore5A9T64PXsdLTvbyKrEbPBXzvNB06p0NwFdhtYbXuN7i21u+NCOXrqRsg3A/tZrmYJi08VGzG5fUW1X7g347f02wensGYQLWQ5feve6N5RPrj0RxMSo8xLWX/wC4z6qPA/E94z0yzQXi4ROro6woxhiLA3bUASxudPkHJtxcYFTshcQXm2mWyKyKQg5Lp4T05dIXqlZGIW4I3ADq/H0GDTTumkwMzC16SNlO3rH62PzBCZW8RwGEgFiSlht6oR/U4SxD3d1tiqjDw/a9/ndLfiqaPMZFNP5n8+m9gTqkZwNztsw5w5HK+CTC4Zb/AHWLVNjqG4mnOw+QAUXJ/CM8atNMhSwbyEHV5dy1uw98NvqWOOFpWfHTuaLuQXMc6LEaNrJoud9jza/Hpg7Y7aoL5eCHUKXbkAAbk3+nbEnNm6XVYhdylQw9WojjGogso8xvtfe3Nha+1z9cLSSdTSvkNsgTkLd3/uXcihuOUNV+TVFSHihpKqkV1jUvBMCWJa5BBDAgWt2PGEOj4+rpmNPALRlN3krnRyVTmoFUI1JmiiQRX0nbUzAsATfUB3A0/XAelcJhawfE4D5q8HvE8AVMz2me8yxuqOClRGz30gofNqtvaw3t2vitMerrJIzo6xHofoo/tRg8Mko5FV06PC0+cwyrFKzxwwoqprfV5b3ZmHnYAC3641nNNtEBJv4qZMaes1geV+Nu49f0t9jhTod2Br6U/Acv9Tp5INc3tCUb+oS7ONabEtbgmwF9vKqjbe+9t9hxhyM9W/Ow5Zk95Pp3lAcMbfz5BRKCsaJta2vY2v798MzQtlbhclgUx5f42nFOtKQtr2El2DqGO9iDzud8LS0bLl48u5MipdgwfNZ+HmUwz5gEnIZV1MFPEjA7An07+/vhiR5EYIVYWhz81dqZZCJhIIlDAchR+w9f7Yz8Ive2a0cRtZVr+InhyB8yiVXWIzIWlHa4NgR2u2/PpfvhyKRwYUpLGC8bLTxnmjUdLHTQ20yKynVcsFFtgb7fNgUUIkfjOyvNIY2YRuq0xoLPRKlAjHm2Lb2K3vtsb9rAnj1wjKTIeztz5/18kywBgzTH+GGVfEVnUYAJGLk9hf39lBwj0ucTGUoObzn3DM+aYoW9p0vD1KeelluZsY7oZ5KhZSJ4zHL0trCMEXKsqgCxtZiecN5tRUzZBlZhEFOS3kMkpDOX0gsdC6ibnSDbGVUnrauNg0bdx9B9UdnZjJ45IvnK6dEw/wDGfMPVTs398crwY8NQ34Ne46/dSHO7DukzNnn/AIiWWJq2oA1UyWKU9NG23UdzcF2II2ubLYWucajSC24ORQTkV54pyk1dOaaonhkr0QyMIhay38p03JsL2v3BO2M+rDoXtq4x7uo4t38tVcNEjTE7fTvVKAvE+hlGtGsA35Tft253/fGz/jmj6xp7JG24/Pssu7o3YSMwtZKEgC1ydGoi1rD/AD6Ys2oBJvpewzXHREacLqLhhCW9POyMroSrqbqw5BHBGOEXyK6DY3CeR+KtZ0wmmPUGB12/KFAKle9yL39zgHs7bpj2l1kk1tW8rtJKxd2+ZjybC2/6DBwABYJdzi43K0lnZramZrcXJNvpfEAA0ULidVJoqblm4UatPcjff6bc78ja2Fppfhbvlf8AP677osbNyus0plZY4Qx1HYbcn2tt6m2x5wNrWwtMs1hbf815Xz2V3OMhDGbq9fw/yCGmgNO7IZZI9TJfzFG2LW5seL+gGMmlxzSOq3i2L3Rwbt56rRLRG0RN2171zqPBc0kK0lVJTz0kdtMjxHrqi28uoHSDYWMgt62xomRrbu0VLXyTTkq6tcxFuofKPRF2X++MugBkxVB+LTuGnnqjS5WYNkSZQQQeDjQIBFig6JPzvLpyvQhmeKVDqhZSBrjbZ03uuoDhiDY2PrfOonmnkNLJpq08uHePmjyDGMY8VGy2BYI5Bl4igiW7TVlQrOZHX5ttSs+99UjMADwDc21tfeS6VvEnhT+IUcNfCgjkkiDlOwv29dPobbYzA53RshLReInMfx5jlxCtJEKgcHeqq9i0RaKRLEHcHbftf1A5Hbe++NxuCYCWN1xbI6+X1WbnHdjgpEsCOWI23Zri2yg2UEcXP1HbAWSSMAB5Dx3z4DxRHMa69vwbKFNTlSBtuLj6dv8APrhpkocCeCA5hCyWldb3Xjnja3P2xGzMdax1UMbhqFstG17Gy2IG/qwuP6Y4Z22uM9T5arojO+S6tCInXULrbf1F/b1G+x5tgQkMzDhyO35z+quWiNwuuskzSuI4lLNqOm3IvyBa231AsL9sUDGQsMkpAFhfw465+JurFznnCzVWZ4R8KLQQNW1KNIVGoqi6iFvuQO4A3J72xkOe/pJ4LhaIaD+XM8uAT8UQpxxd6JkrYqhBLV0ctOYJyJessDzTWKhQFVTZwLbbi1zjTy0VUYo5554YYZgFmZA1Rb8vtsSAT6XNvfGTWu6+T2WM5fEeA4eKYjGEYz4JjVQAANgOMaLQGiwQCbr3HVFFzCjEq2vZgbqw5BwtVUwnZbQjQ8CrxvwlLOfUJqgBMGdoFZ/hLgR1DjeMk9wCD5Ttcg22xSirC4mKUWkGvMcR+ZK0kdu03RC6nPIKuqpWplXXEQ9TUlNHRQAjpMxAszMbaCdgDccY0cJaM0FRc9ymmrJZ4KhEgmgQO0iteMI5IU9QgaCbbqwt9RvjONJJA7rKR2EnVux8Nu8Iji2QYZRfnukTOvw6q6e5j/mIe42uO3+0/fBh0uxthVMLDx1HnslnULv+J1/kUsV1LMturEyhfVSBzc78c40IJ6eQHqng355pWVko99ui1OZXBBAILFjv3Jv9vbFxS2IIOgt5CynWk5ELvTiol2WJn430ehuDfja5GASPpYM3vDfHz5q7etk0bfwTFkv4d1dRYyHQg3JJva+576R98JnpdjsqSMvPH3W+e6O2hf8A8rrfMqwMp8P01C8UEWlqmojZoZJBeNiljYsN22bVYbWwAUkk7usq3YraNHujw38Uy0tjGGIW57r3KM6nGcRrWRCCaaFotKglHEdnVkl4fcuNJAKgjm98aRHYyQ0Ty3JTS1EvSNtbloaZGPTj1CzSNsLaudA2G9rk3xnVlaWWiiF5D8uZ5eqNHHftO0TXl9GI1te7E3Zu5OL0tMIGWvcnU8SqyPxFSsMqizEUWYiii11CsoF7hh8rDkHC1TSsnAvkRodwrskLUFzdpSnTkZUN9nZA8Ug40yKdwD7Ef9FZlY+ndgqhls4aePAohjD82eSTKvIZqXKqqligV3lieWoqC2mIbEhYxuzaVAVVsAB37Y12va4h18kuRZGckaOPLoJmqqoGeNCZgC4QKt7adDRxr2vpF9rm+OOzJFgoifggfF0ENRUIhklBa6qF8pJ03A72tfCU1BTPdmweSK2V40Khfx3Lf4j/AA+x+I+h06rX039bb+nvgX6NS4cWBW9ok4or4npzBSySU0OqRbbKoZwtxrKKfmYLcgdzbBYaCmY7Jg8lV0rzqUJhkpq2kZ1c5gEa3TlYR6dQG0q2VRpte7Lcb23w7m08EJA8lppanKvhlsZ6OcLDUBwY10eZJBJazgKSjBRvuLAHEe5rTiOigF060tRLIgS6SuDdptGlFPbQpJJIBte/9cZL6x85wUoy3cdB3cUwIwzOTyRahoVjBtcsfmY8k/52wzTUrIAbZk6ncob5C5SsMqizEUWYiizEUWYii8ZQRYi49DjhAIsVNENfKdNzC5jvyvKn/icZ5oOrOKndg5ajy28Ebrr5PF0LzDKmaMRvEyoqso+GkKDS+zXTYH2vxvbnHRU1cX7kYdzB+h+6mCN2ht3qZltbDBDHCFkRY0CLqQ8KLC5tbEPSkQzeHN72lTqHbWPioPwuXfFfGaV+I/8A081+NP8ATHf1eltbGp7PJwROpzOKRGQCVgwI8isDv6MLWPvio6TiPuBzu5pU6h29h4ofl+VlTKY4N5gBI9Q+tnCghQRvcAE7e5x01NXLlHHhHFx+g+6mCNupv3IlHlGq3WcvbhQNKD/iMcFAZDiqHYuWg8t/FTrbZMFkTVQBYCwHYY0A0NFggk3XuOqLMRRZiKL/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930423"/>
            <a:ext cx="11430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4912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z="3400" dirty="0"/>
              <a:t>Basics of Transparency in the U.S. Federal Regulatory System</a:t>
            </a:r>
          </a:p>
        </p:txBody>
      </p:sp>
      <p:sp>
        <p:nvSpPr>
          <p:cNvPr id="139267" name="Rectangle 3"/>
          <p:cNvSpPr>
            <a:spLocks noGrp="1" noChangeArrowheads="1"/>
          </p:cNvSpPr>
          <p:nvPr>
            <p:ph idx="1"/>
          </p:nvPr>
        </p:nvSpPr>
        <p:spPr/>
        <p:txBody>
          <a:bodyPr/>
          <a:lstStyle/>
          <a:p>
            <a:pPr marL="0" indent="0" algn="ctr">
              <a:lnSpc>
                <a:spcPct val="90000"/>
              </a:lnSpc>
              <a:buNone/>
            </a:pPr>
            <a:r>
              <a:rPr lang="en-US" b="1" dirty="0"/>
              <a:t>Administrative Procedure Act</a:t>
            </a:r>
          </a:p>
          <a:p>
            <a:pPr marL="571500" indent="-571500">
              <a:lnSpc>
                <a:spcPct val="90000"/>
              </a:lnSpc>
            </a:pPr>
            <a:endParaRPr lang="en-US" altLang="ja-JP" sz="2000" dirty="0">
              <a:ea typeface="ＭＳ Ｐゴシック" pitchFamily="-128" charset="-128"/>
            </a:endParaRPr>
          </a:p>
          <a:p>
            <a:pPr marL="347472" indent="-347472">
              <a:lnSpc>
                <a:spcPct val="80000"/>
              </a:lnSpc>
              <a:spcBef>
                <a:spcPts val="528"/>
              </a:spcBef>
            </a:pPr>
            <a:r>
              <a:rPr lang="en-US" sz="2300" dirty="0"/>
              <a:t>The Act requires that agencies go through a “notice and comment” process open to all interested parties, both foreign and domestic.</a:t>
            </a:r>
          </a:p>
          <a:p>
            <a:pPr marL="347472" indent="-347472">
              <a:lnSpc>
                <a:spcPct val="80000"/>
              </a:lnSpc>
              <a:spcBef>
                <a:spcPts val="528"/>
              </a:spcBef>
            </a:pPr>
            <a:endParaRPr lang="en-US" altLang="ja-JP" sz="2300" dirty="0">
              <a:ea typeface="ＭＳ Ｐゴシック" pitchFamily="-128" charset="-128"/>
            </a:endParaRPr>
          </a:p>
          <a:p>
            <a:pPr marL="347472" indent="-347472">
              <a:lnSpc>
                <a:spcPct val="80000"/>
              </a:lnSpc>
              <a:spcBef>
                <a:spcPts val="528"/>
              </a:spcBef>
            </a:pPr>
            <a:r>
              <a:rPr lang="en-US" sz="2300" dirty="0"/>
              <a:t>Before agencies can issue a final regulation, they must </a:t>
            </a:r>
            <a:r>
              <a:rPr lang="en-US" sz="2300" u="sng" dirty="0"/>
              <a:t>respond</a:t>
            </a:r>
            <a:r>
              <a:rPr lang="en-US" sz="2300" dirty="0"/>
              <a:t> to the comments, make sure that the final regulation follows logically from the proposal and the public record, and is not arbitrary or capricious.</a:t>
            </a:r>
          </a:p>
          <a:p>
            <a:pPr marL="347472" indent="-347472">
              <a:lnSpc>
                <a:spcPct val="80000"/>
              </a:lnSpc>
              <a:spcBef>
                <a:spcPts val="528"/>
              </a:spcBef>
            </a:pPr>
            <a:endParaRPr lang="en-US" altLang="ja-JP" sz="2300" dirty="0">
              <a:ea typeface="ＭＳ Ｐゴシック" pitchFamily="-128" charset="-128"/>
            </a:endParaRPr>
          </a:p>
          <a:p>
            <a:pPr marL="347472" indent="-347472">
              <a:lnSpc>
                <a:spcPct val="80000"/>
              </a:lnSpc>
              <a:spcBef>
                <a:spcPts val="528"/>
              </a:spcBef>
            </a:pPr>
            <a:r>
              <a:rPr lang="en-US" sz="2300" dirty="0"/>
              <a:t>The public record may be used by the courts in settling any challenge to the regulations brought by interested parties.  </a:t>
            </a:r>
          </a:p>
        </p:txBody>
      </p:sp>
      <p:sp>
        <p:nvSpPr>
          <p:cNvPr id="5" name="Slide Number Placeholder 5"/>
          <p:cNvSpPr>
            <a:spLocks noGrp="1"/>
          </p:cNvSpPr>
          <p:nvPr>
            <p:ph type="sldNum" sz="quarter" idx="12"/>
          </p:nvPr>
        </p:nvSpPr>
        <p:spPr/>
        <p:txBody>
          <a:bodyPr/>
          <a:lstStyle/>
          <a:p>
            <a:fld id="{15C3B853-FE86-4484-B8CE-58B2147ADBD2}" type="slidenum">
              <a:rPr lang="en-US"/>
              <a:pPr/>
              <a:t>10</a:t>
            </a:fld>
            <a:endParaRPr lang="en-US" dirty="0"/>
          </a:p>
        </p:txBody>
      </p:sp>
    </p:spTree>
    <p:extLst>
      <p:ext uri="{BB962C8B-B14F-4D97-AF65-F5344CB8AC3E}">
        <p14:creationId xmlns:p14="http://schemas.microsoft.com/office/powerpoint/2010/main" val="1409418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in the United States</a:t>
            </a:r>
          </a:p>
        </p:txBody>
      </p:sp>
      <p:sp>
        <p:nvSpPr>
          <p:cNvPr id="3" name="Content Placeholder 2"/>
          <p:cNvSpPr>
            <a:spLocks noGrp="1"/>
          </p:cNvSpPr>
          <p:nvPr>
            <p:ph idx="1"/>
          </p:nvPr>
        </p:nvSpPr>
        <p:spPr/>
        <p:txBody>
          <a:bodyPr>
            <a:normAutofit fontScale="62500" lnSpcReduction="20000"/>
          </a:bodyPr>
          <a:lstStyle/>
          <a:p>
            <a:pPr marL="514350" indent="-514350">
              <a:buFont typeface="+mj-lt"/>
              <a:buAutoNum type="arabicPeriod"/>
            </a:pPr>
            <a:r>
              <a:rPr lang="en-US" dirty="0"/>
              <a:t>A notice of a proposed technical regulation (or conformity assessment procedure) is published in the U.S. official journal, the </a:t>
            </a:r>
            <a:r>
              <a:rPr lang="en-US" i="1" dirty="0"/>
              <a:t>Federal Register</a:t>
            </a:r>
            <a:r>
              <a:rPr lang="en-US" dirty="0"/>
              <a:t>.</a:t>
            </a:r>
          </a:p>
          <a:p>
            <a:pPr marL="514350" indent="-514350">
              <a:buFont typeface="+mj-lt"/>
              <a:buAutoNum type="arabicPeriod"/>
            </a:pPr>
            <a:endParaRPr lang="en-US" dirty="0"/>
          </a:p>
          <a:p>
            <a:pPr marL="514350" indent="-514350">
              <a:buFont typeface="+mj-lt"/>
              <a:buAutoNum type="arabicPeriod"/>
            </a:pPr>
            <a:r>
              <a:rPr lang="en-US" dirty="0"/>
              <a:t>Comments are accepted.</a:t>
            </a:r>
            <a:br>
              <a:rPr lang="en-US" dirty="0"/>
            </a:br>
            <a:endParaRPr lang="en-US" dirty="0"/>
          </a:p>
          <a:p>
            <a:pPr lvl="1"/>
            <a:r>
              <a:rPr lang="en-US" sz="3200" dirty="0"/>
              <a:t>No restrictions on who may submit.</a:t>
            </a:r>
          </a:p>
          <a:p>
            <a:pPr lvl="1"/>
            <a:endParaRPr lang="en-US" sz="3200" dirty="0"/>
          </a:p>
          <a:p>
            <a:pPr lvl="1"/>
            <a:r>
              <a:rPr lang="en-US" sz="3200" dirty="0"/>
              <a:t>Equal treatment of all comments received. </a:t>
            </a:r>
          </a:p>
          <a:p>
            <a:pPr lvl="1"/>
            <a:endParaRPr lang="en-US" sz="3200" dirty="0"/>
          </a:p>
          <a:p>
            <a:pPr lvl="1"/>
            <a:r>
              <a:rPr lang="en-US" sz="3200" dirty="0"/>
              <a:t>Agency considers comments as it determines if and how to regulate. </a:t>
            </a:r>
          </a:p>
          <a:p>
            <a:pPr marL="457200" lvl="1" indent="0">
              <a:buNone/>
            </a:pPr>
            <a:endParaRPr lang="en-US" sz="3200" dirty="0"/>
          </a:p>
          <a:p>
            <a:pPr marL="514350" indent="-514350">
              <a:buFont typeface="+mj-lt"/>
              <a:buAutoNum type="arabicPeriod"/>
            </a:pPr>
            <a:r>
              <a:rPr lang="en-US" dirty="0"/>
              <a:t>A final technical regulation is published in the Federal Register.</a:t>
            </a:r>
            <a:br>
              <a:rPr lang="en-US" dirty="0"/>
            </a:br>
            <a:endParaRPr lang="en-US" dirty="0"/>
          </a:p>
          <a:p>
            <a:pPr lvl="1"/>
            <a:r>
              <a:rPr lang="en-US" sz="3200" dirty="0"/>
              <a:t>Comments received are addressed in the final regulation.</a:t>
            </a:r>
          </a:p>
          <a:p>
            <a:endParaRPr lang="en-US" dirty="0"/>
          </a:p>
        </p:txBody>
      </p:sp>
    </p:spTree>
    <p:extLst>
      <p:ext uri="{BB962C8B-B14F-4D97-AF65-F5344CB8AC3E}">
        <p14:creationId xmlns:p14="http://schemas.microsoft.com/office/powerpoint/2010/main" val="1435915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sz="3400" dirty="0"/>
              <a:t>Disclosure of Information Under</a:t>
            </a:r>
            <a:br>
              <a:rPr lang="en-US" sz="3400" dirty="0"/>
            </a:br>
            <a:r>
              <a:rPr lang="en-US" sz="3400" dirty="0"/>
              <a:t>Executive Order 12866</a:t>
            </a:r>
          </a:p>
        </p:txBody>
      </p:sp>
      <p:sp>
        <p:nvSpPr>
          <p:cNvPr id="152579" name="Rectangle 3"/>
          <p:cNvSpPr>
            <a:spLocks noGrp="1" noChangeArrowheads="1"/>
          </p:cNvSpPr>
          <p:nvPr>
            <p:ph idx="1"/>
          </p:nvPr>
        </p:nvSpPr>
        <p:spPr/>
        <p:txBody>
          <a:bodyPr>
            <a:normAutofit lnSpcReduction="10000"/>
          </a:bodyPr>
          <a:lstStyle/>
          <a:p>
            <a:pPr>
              <a:lnSpc>
                <a:spcPct val="80000"/>
              </a:lnSpc>
            </a:pPr>
            <a:r>
              <a:rPr lang="en-US" sz="2400" dirty="0"/>
              <a:t>The public can consult the website of the U.S. Office of Management and Budget (OMB) and learn each day which rules are under formal review at OMB and which have been cleared.</a:t>
            </a:r>
          </a:p>
          <a:p>
            <a:pPr>
              <a:lnSpc>
                <a:spcPct val="80000"/>
              </a:lnSpc>
              <a:buFont typeface="Wingdings" pitchFamily="-128" charset="2"/>
              <a:buNone/>
            </a:pPr>
            <a:endParaRPr lang="en-US" sz="2400" dirty="0"/>
          </a:p>
          <a:p>
            <a:pPr>
              <a:lnSpc>
                <a:spcPct val="80000"/>
              </a:lnSpc>
            </a:pPr>
            <a:r>
              <a:rPr lang="en-US" sz="2400" dirty="0"/>
              <a:t>OMB’s website notes which outside groups have recently met with the agency on rules under review.</a:t>
            </a:r>
          </a:p>
          <a:p>
            <a:pPr>
              <a:lnSpc>
                <a:spcPct val="80000"/>
              </a:lnSpc>
              <a:buFont typeface="Wingdings" pitchFamily="-128" charset="2"/>
              <a:buNone/>
            </a:pPr>
            <a:endParaRPr lang="en-US" sz="2400" dirty="0"/>
          </a:p>
          <a:p>
            <a:pPr>
              <a:lnSpc>
                <a:spcPct val="80000"/>
              </a:lnSpc>
            </a:pPr>
            <a:r>
              <a:rPr lang="en-US" sz="2400" dirty="0"/>
              <a:t>All written information provided to OMB while a proposed regulation is under review is sent to the relevant agency and posted on the OMB website. </a:t>
            </a:r>
          </a:p>
          <a:p>
            <a:pPr>
              <a:lnSpc>
                <a:spcPct val="80000"/>
              </a:lnSpc>
              <a:buFont typeface="Wingdings" pitchFamily="-128" charset="2"/>
              <a:buNone/>
            </a:pPr>
            <a:endParaRPr lang="en-US" sz="2400" dirty="0"/>
          </a:p>
          <a:p>
            <a:pPr>
              <a:lnSpc>
                <a:spcPct val="80000"/>
              </a:lnSpc>
            </a:pPr>
            <a:r>
              <a:rPr lang="en-US" sz="2400" dirty="0"/>
              <a:t>Letters that OMB sends to agencies outlining its concerns with draft regulations that OMB sends back are posted on the OMB website.</a:t>
            </a:r>
          </a:p>
          <a:p>
            <a:pPr>
              <a:lnSpc>
                <a:spcPct val="80000"/>
              </a:lnSpc>
            </a:pPr>
            <a:endParaRPr lang="en-US" sz="1800" dirty="0"/>
          </a:p>
        </p:txBody>
      </p:sp>
      <p:sp>
        <p:nvSpPr>
          <p:cNvPr id="5" name="Slide Number Placeholder 5"/>
          <p:cNvSpPr>
            <a:spLocks noGrp="1"/>
          </p:cNvSpPr>
          <p:nvPr>
            <p:ph type="sldNum" sz="quarter" idx="12"/>
          </p:nvPr>
        </p:nvSpPr>
        <p:spPr/>
        <p:txBody>
          <a:bodyPr/>
          <a:lstStyle/>
          <a:p>
            <a:fld id="{6036AB76-7C80-46D0-8E90-FBDDD8735BC0}" type="slidenum">
              <a:rPr lang="en-US"/>
              <a:pPr/>
              <a:t>12</a:t>
            </a:fld>
            <a:endParaRPr lang="en-US" dirty="0"/>
          </a:p>
        </p:txBody>
      </p:sp>
    </p:spTree>
    <p:extLst>
      <p:ext uri="{BB962C8B-B14F-4D97-AF65-F5344CB8AC3E}">
        <p14:creationId xmlns:p14="http://schemas.microsoft.com/office/powerpoint/2010/main" val="3490689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Internal Coordination</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The APEC-OECD Integrated Checklist on Regulatory Reform provides guidance on what constitutes effective internal coordination, including coordination between policy areas and/or sectors, between ministries at the domestic level, and between governments and international bodies</a:t>
            </a:r>
          </a:p>
          <a:p>
            <a:endParaRPr lang="en-US" dirty="0"/>
          </a:p>
          <a:p>
            <a:pPr marL="0" indent="0">
              <a:buNone/>
            </a:pPr>
            <a:r>
              <a:rPr lang="en-US" dirty="0"/>
              <a:t>By facilitating interagency input, awareness, and cooperation, regulators enhance the quality of the review, adoption, and implementation processes of specific regulations, while building a system of cooperation that will be of far better quality than if an agency were to act alone without internal coordination or consultation.</a:t>
            </a:r>
          </a:p>
          <a:p>
            <a:endParaRPr lang="en-US" dirty="0"/>
          </a:p>
        </p:txBody>
      </p:sp>
    </p:spTree>
    <p:extLst>
      <p:ext uri="{BB962C8B-B14F-4D97-AF65-F5344CB8AC3E}">
        <p14:creationId xmlns:p14="http://schemas.microsoft.com/office/powerpoint/2010/main" val="20508056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Elements of Effective</a:t>
            </a:r>
            <a:br>
              <a:rPr lang="en-US" dirty="0"/>
            </a:br>
            <a:r>
              <a:rPr lang="en-US" dirty="0"/>
              <a:t>Internal Coordination</a:t>
            </a:r>
          </a:p>
        </p:txBody>
      </p:sp>
      <p:sp>
        <p:nvSpPr>
          <p:cNvPr id="3" name="Content Placeholder 2"/>
          <p:cNvSpPr>
            <a:spLocks noGrp="1"/>
          </p:cNvSpPr>
          <p:nvPr>
            <p:ph idx="1"/>
          </p:nvPr>
        </p:nvSpPr>
        <p:spPr/>
        <p:txBody>
          <a:bodyPr>
            <a:normAutofit lnSpcReduction="10000"/>
          </a:bodyPr>
          <a:lstStyle/>
          <a:p>
            <a:r>
              <a:rPr lang="en-US" dirty="0"/>
              <a:t>Development of an economy-wide, cost-sensitive, and forward-looking </a:t>
            </a:r>
            <a:r>
              <a:rPr lang="en-US" b="1" dirty="0">
                <a:solidFill>
                  <a:srgbClr val="FF0000"/>
                </a:solidFill>
              </a:rPr>
              <a:t>regulatory agenda</a:t>
            </a:r>
            <a:r>
              <a:rPr lang="en-US" dirty="0"/>
              <a:t> that is issued on an annual basis;</a:t>
            </a:r>
          </a:p>
          <a:p>
            <a:r>
              <a:rPr lang="en-US" dirty="0"/>
              <a:t>Establishment of overarching and </a:t>
            </a:r>
            <a:r>
              <a:rPr lang="en-US" b="1" dirty="0">
                <a:solidFill>
                  <a:srgbClr val="FF0000"/>
                </a:solidFill>
              </a:rPr>
              <a:t>publicly available principles </a:t>
            </a:r>
            <a:r>
              <a:rPr lang="en-US" dirty="0"/>
              <a:t>to guide good regulatory governance; and</a:t>
            </a:r>
          </a:p>
          <a:p>
            <a:r>
              <a:rPr lang="en-US" dirty="0"/>
              <a:t>Systematic </a:t>
            </a:r>
            <a:r>
              <a:rPr lang="en-US" b="1" dirty="0">
                <a:solidFill>
                  <a:srgbClr val="FF0000"/>
                </a:solidFill>
              </a:rPr>
              <a:t>review of existing regulations</a:t>
            </a:r>
            <a:r>
              <a:rPr lang="en-US" dirty="0"/>
              <a:t> to improve their effectiveness and address burdensome requirements contained within.</a:t>
            </a:r>
          </a:p>
          <a:p>
            <a:endParaRPr lang="en-US" dirty="0"/>
          </a:p>
        </p:txBody>
      </p:sp>
    </p:spTree>
    <p:extLst>
      <p:ext uri="{BB962C8B-B14F-4D97-AF65-F5344CB8AC3E}">
        <p14:creationId xmlns:p14="http://schemas.microsoft.com/office/powerpoint/2010/main" val="1605832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Oversight Body</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APEC Study cites four primary roles</a:t>
            </a:r>
          </a:p>
          <a:p>
            <a:r>
              <a:rPr lang="en-US" b="1" dirty="0">
                <a:solidFill>
                  <a:srgbClr val="FF0000"/>
                </a:solidFill>
              </a:rPr>
              <a:t>Advisor:  </a:t>
            </a:r>
            <a:r>
              <a:rPr lang="en-US" dirty="0"/>
              <a:t>Provides advice and support to regulators to assist them in complying with government policies aimed at regulatory quality assurance. Disseminates written guidance.</a:t>
            </a:r>
          </a:p>
          <a:p>
            <a:r>
              <a:rPr lang="en-US" b="1" dirty="0">
                <a:solidFill>
                  <a:srgbClr val="FF0000"/>
                </a:solidFill>
              </a:rPr>
              <a:t>Coordinator:  </a:t>
            </a:r>
            <a:r>
              <a:rPr lang="en-US" dirty="0"/>
              <a:t>Involves coordinating different regulatory rulemaking and activity. To avoid conflict between regulators, the oversight body provides advice in the context of the development of particular regulations.</a:t>
            </a:r>
          </a:p>
          <a:p>
            <a:r>
              <a:rPr lang="en-US" b="1" dirty="0">
                <a:solidFill>
                  <a:srgbClr val="FF0000"/>
                </a:solidFill>
              </a:rPr>
              <a:t>Gatekeeper:  </a:t>
            </a:r>
            <a:r>
              <a:rPr lang="en-US" dirty="0"/>
              <a:t>Controls the quality of draft regulations. This function focuses on the ability of the oversight body to question the technical quality of RIA and the underlying regulatory proposals.</a:t>
            </a:r>
          </a:p>
          <a:p>
            <a:r>
              <a:rPr lang="en-US" b="1" dirty="0">
                <a:solidFill>
                  <a:srgbClr val="FF0000"/>
                </a:solidFill>
              </a:rPr>
              <a:t>Advocate:  </a:t>
            </a:r>
            <a:r>
              <a:rPr lang="en-US" dirty="0"/>
              <a:t>Promotes long-term regulatory reform policy goals, including policy change, the development of new and improved tools and institutional change.</a:t>
            </a:r>
          </a:p>
        </p:txBody>
      </p:sp>
    </p:spTree>
    <p:extLst>
      <p:ext uri="{BB962C8B-B14F-4D97-AF65-F5344CB8AC3E}">
        <p14:creationId xmlns:p14="http://schemas.microsoft.com/office/powerpoint/2010/main" val="20676712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vert="horz" lIns="83524" tIns="41029" rIns="83524" bIns="41029" rtlCol="0" anchor="ctr">
            <a:normAutofit/>
          </a:bodyPr>
          <a:lstStyle/>
          <a:p>
            <a:pPr eaLnBrk="1" hangingPunct="1"/>
            <a:r>
              <a:rPr lang="en-US" altLang="en-US" sz="3200" dirty="0">
                <a:latin typeface="+mn-lt"/>
              </a:rPr>
              <a:t>Interagency Coordination of Rulemaking:</a:t>
            </a:r>
            <a:br>
              <a:rPr lang="en-US" altLang="en-US" sz="3200" dirty="0">
                <a:latin typeface="+mn-lt"/>
              </a:rPr>
            </a:br>
            <a:r>
              <a:rPr lang="en-US" altLang="en-US" sz="3200" dirty="0">
                <a:latin typeface="+mn-lt"/>
              </a:rPr>
              <a:t>Office of Information and Regulatory Affairs</a:t>
            </a:r>
          </a:p>
        </p:txBody>
      </p:sp>
      <p:sp>
        <p:nvSpPr>
          <p:cNvPr id="14339" name="Rectangle 3"/>
          <p:cNvSpPr>
            <a:spLocks noGrp="1" noChangeArrowheads="1"/>
          </p:cNvSpPr>
          <p:nvPr>
            <p:ph idx="1"/>
          </p:nvPr>
        </p:nvSpPr>
        <p:spPr>
          <a:xfrm>
            <a:off x="422031" y="1783374"/>
            <a:ext cx="8187104" cy="4642338"/>
          </a:xfrm>
        </p:spPr>
        <p:txBody>
          <a:bodyPr vert="horz" lIns="83524" tIns="41029" rIns="83524" bIns="41029" rtlCol="0">
            <a:normAutofit/>
          </a:bodyPr>
          <a:lstStyle/>
          <a:p>
            <a:pPr marL="0" indent="0">
              <a:spcBef>
                <a:spcPts val="462"/>
              </a:spcBef>
              <a:buClr>
                <a:srgbClr val="FF0000"/>
              </a:buClr>
              <a:buNone/>
            </a:pPr>
            <a:r>
              <a:rPr lang="en-US" altLang="en-US" sz="2215" dirty="0">
                <a:latin typeface="Cambria" panose="02040503050406030204" pitchFamily="18" charset="0"/>
              </a:rPr>
              <a:t> </a:t>
            </a:r>
            <a:r>
              <a:rPr lang="en-US" altLang="en-US" sz="2215" b="1" dirty="0"/>
              <a:t>Role of the Office of Information and Regulatory Affairs (OIRA)</a:t>
            </a:r>
          </a:p>
          <a:p>
            <a:pPr marL="347472" lvl="1" indent="-347472">
              <a:spcBef>
                <a:spcPts val="538"/>
              </a:spcBef>
              <a:buClr>
                <a:schemeClr val="tx1"/>
              </a:buClr>
              <a:buFont typeface="Arial" panose="020B0604020202020204" pitchFamily="34" charset="0"/>
              <a:buChar char="•"/>
            </a:pPr>
            <a:r>
              <a:rPr lang="en-US" altLang="en-US" sz="2000" dirty="0"/>
              <a:t>OIRA was established in 1980, partially in response to the explosion in regulation that occurred in the 1970s and earlier in the U.S.</a:t>
            </a:r>
          </a:p>
          <a:p>
            <a:pPr marL="347472" lvl="1" indent="-347472">
              <a:spcBef>
                <a:spcPts val="538"/>
              </a:spcBef>
              <a:buClr>
                <a:schemeClr val="tx1"/>
              </a:buClr>
              <a:buFont typeface="Arial" panose="020B0604020202020204" pitchFamily="34" charset="0"/>
              <a:buChar char="•"/>
            </a:pPr>
            <a:r>
              <a:rPr lang="en-US" altLang="en-US" sz="2000" dirty="0"/>
              <a:t>OIRA is located within the Office of Management and Budget (OMB), part of the Executive Office of the President.  The Director of OMB is a member of the cabinet and reports to the President.  This gives OIRA special standing with other agencies.</a:t>
            </a:r>
          </a:p>
          <a:p>
            <a:pPr marL="347472" lvl="1" indent="-347472">
              <a:spcBef>
                <a:spcPts val="538"/>
              </a:spcBef>
              <a:buClr>
                <a:schemeClr val="tx1"/>
              </a:buClr>
              <a:buFont typeface="Arial" panose="020B0604020202020204" pitchFamily="34" charset="0"/>
              <a:buChar char="•"/>
            </a:pPr>
            <a:r>
              <a:rPr lang="en-US" altLang="en-US" sz="2000" dirty="0"/>
              <a:t>OIRA is the lead division of OMB for regulatory oversight and interagency review of “significant” regulations.</a:t>
            </a:r>
          </a:p>
          <a:p>
            <a:pPr marL="347472" lvl="1" indent="-347472">
              <a:spcBef>
                <a:spcPts val="538"/>
              </a:spcBef>
              <a:buClr>
                <a:schemeClr val="tx1"/>
              </a:buClr>
              <a:buFont typeface="Arial" panose="020B0604020202020204" pitchFamily="34" charset="0"/>
              <a:buChar char="•"/>
            </a:pPr>
            <a:r>
              <a:rPr lang="en-US" altLang="en-US" sz="2000" dirty="0"/>
              <a:t>OIRA also develops and oversees government-wide policies in the areas of information collection, information policy, privacy, and statistical and science policy. </a:t>
            </a:r>
          </a:p>
          <a:p>
            <a:pPr lvl="1">
              <a:spcBef>
                <a:spcPts val="462"/>
              </a:spcBef>
              <a:buClr>
                <a:srgbClr val="FF0000"/>
              </a:buClr>
              <a:buSzPct val="70000"/>
              <a:buFont typeface="Wingdings" panose="05000000000000000000" pitchFamily="2" charset="2"/>
              <a:buChar char="q"/>
            </a:pPr>
            <a:endParaRPr lang="en-US" altLang="en-US" sz="2000" dirty="0"/>
          </a:p>
          <a:p>
            <a:pPr lvl="1">
              <a:spcBef>
                <a:spcPts val="462"/>
              </a:spcBef>
              <a:buClr>
                <a:srgbClr val="FF0000"/>
              </a:buClr>
              <a:buSzPct val="70000"/>
              <a:buFont typeface="Wingdings" panose="05000000000000000000" pitchFamily="2" charset="2"/>
              <a:buChar char="q"/>
            </a:pPr>
            <a:endParaRPr lang="en-US" altLang="en-US" sz="3323" dirty="0"/>
          </a:p>
          <a:p>
            <a:pPr lvl="1">
              <a:spcBef>
                <a:spcPts val="462"/>
              </a:spcBef>
              <a:buNone/>
            </a:pPr>
            <a:endParaRPr lang="en-US" altLang="en-US" sz="3323" dirty="0"/>
          </a:p>
        </p:txBody>
      </p:sp>
      <p:sp>
        <p:nvSpPr>
          <p:cNvPr id="2" name="Slide Number Placeholder 1"/>
          <p:cNvSpPr>
            <a:spLocks noGrp="1"/>
          </p:cNvSpPr>
          <p:nvPr>
            <p:ph type="sldNum" sz="quarter" idx="12"/>
          </p:nvPr>
        </p:nvSpPr>
        <p:spPr/>
        <p:txBody>
          <a:bodyPr/>
          <a:lstStyle>
            <a:lvl1pPr>
              <a:defRPr>
                <a:solidFill>
                  <a:schemeClr val="tx1"/>
                </a:solidFill>
                <a:latin typeface="Times New Roman" panose="02020603050405020304" pitchFamily="18" charset="0"/>
              </a:defRPr>
            </a:lvl1pPr>
            <a:lvl2pPr marL="685817" indent="-263776">
              <a:defRPr>
                <a:solidFill>
                  <a:schemeClr val="tx1"/>
                </a:solidFill>
                <a:latin typeface="Times New Roman" panose="02020603050405020304" pitchFamily="18" charset="0"/>
              </a:defRPr>
            </a:lvl2pPr>
            <a:lvl3pPr marL="1055103" indent="-211021">
              <a:defRPr>
                <a:solidFill>
                  <a:schemeClr val="tx1"/>
                </a:solidFill>
                <a:latin typeface="Times New Roman" panose="02020603050405020304" pitchFamily="18" charset="0"/>
              </a:defRPr>
            </a:lvl3pPr>
            <a:lvl4pPr marL="1477145" indent="-211021">
              <a:defRPr>
                <a:solidFill>
                  <a:schemeClr val="tx1"/>
                </a:solidFill>
                <a:latin typeface="Times New Roman" panose="02020603050405020304" pitchFamily="18" charset="0"/>
              </a:defRPr>
            </a:lvl4pPr>
            <a:lvl5pPr marL="1899186" indent="-211021">
              <a:defRPr>
                <a:solidFill>
                  <a:schemeClr val="tx1"/>
                </a:solidFill>
                <a:latin typeface="Times New Roman" panose="02020603050405020304" pitchFamily="18" charset="0"/>
              </a:defRPr>
            </a:lvl5pPr>
            <a:lvl6pPr marL="2321227" indent="-211021" eaLnBrk="0" fontAlgn="base" hangingPunct="0">
              <a:spcBef>
                <a:spcPct val="0"/>
              </a:spcBef>
              <a:spcAft>
                <a:spcPct val="0"/>
              </a:spcAft>
              <a:defRPr>
                <a:solidFill>
                  <a:schemeClr val="tx1"/>
                </a:solidFill>
                <a:latin typeface="Times New Roman" panose="02020603050405020304" pitchFamily="18" charset="0"/>
              </a:defRPr>
            </a:lvl6pPr>
            <a:lvl7pPr marL="2743269" indent="-211021" eaLnBrk="0" fontAlgn="base" hangingPunct="0">
              <a:spcBef>
                <a:spcPct val="0"/>
              </a:spcBef>
              <a:spcAft>
                <a:spcPct val="0"/>
              </a:spcAft>
              <a:defRPr>
                <a:solidFill>
                  <a:schemeClr val="tx1"/>
                </a:solidFill>
                <a:latin typeface="Times New Roman" panose="02020603050405020304" pitchFamily="18" charset="0"/>
              </a:defRPr>
            </a:lvl7pPr>
            <a:lvl8pPr marL="3165310" indent="-211021" eaLnBrk="0" fontAlgn="base" hangingPunct="0">
              <a:spcBef>
                <a:spcPct val="0"/>
              </a:spcBef>
              <a:spcAft>
                <a:spcPct val="0"/>
              </a:spcAft>
              <a:defRPr>
                <a:solidFill>
                  <a:schemeClr val="tx1"/>
                </a:solidFill>
                <a:latin typeface="Times New Roman" panose="02020603050405020304" pitchFamily="18" charset="0"/>
              </a:defRPr>
            </a:lvl8pPr>
            <a:lvl9pPr marL="3587351" indent="-211021"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dirty="0">
              <a:solidFill>
                <a:srgbClr val="898989"/>
              </a:solidFill>
            </a:endParaRPr>
          </a:p>
          <a:p>
            <a:fld id="{98082823-DACF-49AE-B669-5B5DF81DAAB1}" type="slidenum">
              <a:rPr lang="en-US" altLang="en-US">
                <a:solidFill>
                  <a:srgbClr val="898989"/>
                </a:solidFill>
              </a:rPr>
              <a:pPr/>
              <a:t>16</a:t>
            </a:fld>
            <a:endParaRPr lang="en-US" altLang="en-US" dirty="0">
              <a:solidFill>
                <a:srgbClr val="898989"/>
              </a:solidFill>
            </a:endParaRPr>
          </a:p>
        </p:txBody>
      </p:sp>
    </p:spTree>
    <p:extLst>
      <p:ext uri="{BB962C8B-B14F-4D97-AF65-F5344CB8AC3E}">
        <p14:creationId xmlns:p14="http://schemas.microsoft.com/office/powerpoint/2010/main" val="150040271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vert="horz" lIns="83524" tIns="41029" rIns="83524" bIns="41029" rtlCol="0" anchor="ctr">
            <a:noAutofit/>
          </a:bodyPr>
          <a:lstStyle/>
          <a:p>
            <a:pPr eaLnBrk="1" hangingPunct="1"/>
            <a:r>
              <a:rPr lang="en-US" altLang="en-US" sz="4000" dirty="0"/>
              <a:t>Executive Order 12866: </a:t>
            </a:r>
            <a:br>
              <a:rPr lang="en-US" altLang="en-US" sz="4000" dirty="0"/>
            </a:br>
            <a:r>
              <a:rPr lang="en-US" altLang="en-US" sz="4000" dirty="0"/>
              <a:t>“Regulatory Planning and Review</a:t>
            </a:r>
            <a:r>
              <a:rPr lang="en-US" altLang="en-US" sz="4000" dirty="0">
                <a:solidFill>
                  <a:srgbClr val="002060"/>
                </a:solidFill>
              </a:rPr>
              <a:t>”</a:t>
            </a:r>
          </a:p>
        </p:txBody>
      </p:sp>
      <p:sp>
        <p:nvSpPr>
          <p:cNvPr id="17411" name="Rectangle 3"/>
          <p:cNvSpPr>
            <a:spLocks noGrp="1" noChangeArrowheads="1"/>
          </p:cNvSpPr>
          <p:nvPr>
            <p:ph idx="1"/>
          </p:nvPr>
        </p:nvSpPr>
        <p:spPr>
          <a:xfrm>
            <a:off x="422031" y="1783374"/>
            <a:ext cx="8187104" cy="4642338"/>
          </a:xfrm>
        </p:spPr>
        <p:txBody>
          <a:bodyPr vert="horz" lIns="83524" tIns="41029" rIns="83524" bIns="41029" rtlCol="0">
            <a:normAutofit/>
          </a:bodyPr>
          <a:lstStyle/>
          <a:p>
            <a:pPr marL="0" indent="0">
              <a:buClr>
                <a:srgbClr val="FF0000"/>
              </a:buClr>
              <a:buNone/>
              <a:defRPr/>
            </a:pPr>
            <a:r>
              <a:rPr lang="en-US" altLang="en-US" sz="2000" dirty="0"/>
              <a:t>Issued in October 1993.</a:t>
            </a:r>
          </a:p>
          <a:p>
            <a:pPr lvl="1">
              <a:buClr>
                <a:schemeClr val="tx1"/>
              </a:buClr>
              <a:buFont typeface="Arial" panose="020B0604020202020204" pitchFamily="34" charset="0"/>
              <a:buChar char="•"/>
              <a:defRPr/>
            </a:pPr>
            <a:r>
              <a:rPr lang="en-US" altLang="en-US" sz="2000" dirty="0"/>
              <a:t>Governs OIRA’s centralized, interagency review of draft regulations.</a:t>
            </a:r>
          </a:p>
          <a:p>
            <a:pPr>
              <a:buClr>
                <a:schemeClr val="tx1"/>
              </a:buClr>
              <a:defRPr/>
            </a:pPr>
            <a:endParaRPr lang="en-US" altLang="en-US" sz="2000" dirty="0"/>
          </a:p>
          <a:p>
            <a:pPr>
              <a:buClr>
                <a:schemeClr val="tx1"/>
              </a:buClr>
              <a:defRPr/>
            </a:pPr>
            <a:r>
              <a:rPr lang="en-US" altLang="en-US" sz="2000" dirty="0"/>
              <a:t>Establishes principles of regulation.</a:t>
            </a:r>
          </a:p>
          <a:p>
            <a:pPr lvl="1">
              <a:buClr>
                <a:schemeClr val="tx1"/>
              </a:buClr>
              <a:buFont typeface="Arial" panose="020B0604020202020204" pitchFamily="34" charset="0"/>
              <a:buChar char="•"/>
              <a:defRPr/>
            </a:pPr>
            <a:r>
              <a:rPr lang="en-US" altLang="en-US" sz="2000" dirty="0"/>
              <a:t>Regulation must be consistent with law.</a:t>
            </a:r>
          </a:p>
          <a:p>
            <a:pPr lvl="1">
              <a:buClr>
                <a:schemeClr val="tx1"/>
              </a:buClr>
              <a:buFont typeface="Arial" panose="020B0604020202020204" pitchFamily="34" charset="0"/>
              <a:buChar char="•"/>
              <a:defRPr/>
            </a:pPr>
            <a:r>
              <a:rPr lang="en-US" altLang="en-US" sz="2000" dirty="0"/>
              <a:t>Regulations must identify nature and significance of problem.</a:t>
            </a:r>
          </a:p>
          <a:p>
            <a:pPr lvl="1">
              <a:buClr>
                <a:schemeClr val="tx1"/>
              </a:buClr>
              <a:buFont typeface="Arial" panose="020B0604020202020204" pitchFamily="34" charset="0"/>
              <a:buChar char="•"/>
              <a:defRPr/>
            </a:pPr>
            <a:r>
              <a:rPr lang="en-US" altLang="en-US" sz="2000" dirty="0"/>
              <a:t>Alternatives to address the problem must be identified and assessed.</a:t>
            </a:r>
          </a:p>
          <a:p>
            <a:pPr lvl="1">
              <a:buClr>
                <a:schemeClr val="tx1"/>
              </a:buClr>
              <a:buFont typeface="Arial" panose="020B0604020202020204" pitchFamily="34" charset="0"/>
              <a:buChar char="•"/>
              <a:defRPr/>
            </a:pPr>
            <a:r>
              <a:rPr lang="en-US" altLang="en-US" sz="2000" dirty="0"/>
              <a:t>The costs and benefits of each alternative must be assessed.</a:t>
            </a:r>
          </a:p>
          <a:p>
            <a:pPr lvl="1">
              <a:buClr>
                <a:schemeClr val="tx1"/>
              </a:buClr>
              <a:buFont typeface="Arial" panose="020B0604020202020204" pitchFamily="34" charset="0"/>
              <a:buChar char="•"/>
              <a:defRPr/>
            </a:pPr>
            <a:r>
              <a:rPr lang="en-US" altLang="en-US" sz="2000" dirty="0"/>
              <a:t>The alternative selected should maximize net benefits to society.</a:t>
            </a:r>
          </a:p>
          <a:p>
            <a:pPr marL="879241" lvl="1" indent="-457200">
              <a:buClr>
                <a:schemeClr val="tx1"/>
              </a:buClr>
              <a:buFont typeface="Arial" panose="020B0604020202020204" pitchFamily="34" charset="0"/>
              <a:buChar char="•"/>
              <a:defRPr/>
            </a:pPr>
            <a:endParaRPr lang="en-US" altLang="en-US" sz="2000" dirty="0"/>
          </a:p>
          <a:p>
            <a:pPr marL="0" indent="0">
              <a:buClr>
                <a:srgbClr val="FF0000"/>
              </a:buClr>
              <a:buNone/>
              <a:defRPr/>
            </a:pPr>
            <a:r>
              <a:rPr lang="en-US" altLang="en-US" sz="2000" dirty="0"/>
              <a:t>These principles guide OIRA’s review of regulations.</a:t>
            </a:r>
          </a:p>
          <a:p>
            <a:pPr lvl="1">
              <a:spcBef>
                <a:spcPct val="0"/>
              </a:spcBef>
              <a:buClr>
                <a:srgbClr val="FF0000"/>
              </a:buClr>
              <a:buSzPct val="70000"/>
              <a:buFont typeface="Wingdings" pitchFamily="2" charset="2"/>
              <a:buChar char="q"/>
              <a:defRPr/>
            </a:pPr>
            <a:endParaRPr lang="en-US" altLang="en-US" sz="2000" dirty="0"/>
          </a:p>
          <a:p>
            <a:pPr lvl="1">
              <a:spcBef>
                <a:spcPct val="0"/>
              </a:spcBef>
              <a:buClr>
                <a:srgbClr val="FF0000"/>
              </a:buClr>
              <a:buSzPct val="70000"/>
              <a:buFont typeface="Wingdings" pitchFamily="2" charset="2"/>
              <a:buChar char="q"/>
              <a:defRPr/>
            </a:pPr>
            <a:endParaRPr lang="en-US" altLang="en-US" sz="2000" dirty="0"/>
          </a:p>
          <a:p>
            <a:pPr lvl="1">
              <a:buNone/>
              <a:defRPr/>
            </a:pPr>
            <a:endParaRPr lang="en-US" altLang="en-US" sz="3323" dirty="0"/>
          </a:p>
        </p:txBody>
      </p:sp>
      <p:sp>
        <p:nvSpPr>
          <p:cNvPr id="17412"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2954">
                <a:solidFill>
                  <a:schemeClr val="tx1"/>
                </a:solidFill>
                <a:latin typeface="Calibri" panose="020F0502020204030204" pitchFamily="34" charset="0"/>
              </a:defRPr>
            </a:lvl1pPr>
            <a:lvl2pPr marL="685817" indent="-263776">
              <a:spcBef>
                <a:spcPct val="20000"/>
              </a:spcBef>
              <a:buFont typeface="Arial" panose="020B0604020202020204" pitchFamily="34" charset="0"/>
              <a:buChar char="–"/>
              <a:defRPr sz="2585">
                <a:solidFill>
                  <a:schemeClr val="tx1"/>
                </a:solidFill>
                <a:latin typeface="Calibri" panose="020F0502020204030204" pitchFamily="34" charset="0"/>
              </a:defRPr>
            </a:lvl2pPr>
            <a:lvl3pPr marL="1055103" indent="-211021">
              <a:spcBef>
                <a:spcPct val="20000"/>
              </a:spcBef>
              <a:buFont typeface="Arial" panose="020B0604020202020204" pitchFamily="34" charset="0"/>
              <a:buChar char="•"/>
              <a:defRPr sz="2215">
                <a:solidFill>
                  <a:schemeClr val="tx1"/>
                </a:solidFill>
                <a:latin typeface="Calibri" panose="020F0502020204030204" pitchFamily="34" charset="0"/>
              </a:defRPr>
            </a:lvl3pPr>
            <a:lvl4pPr marL="1477145" indent="-211021">
              <a:spcBef>
                <a:spcPct val="20000"/>
              </a:spcBef>
              <a:buFont typeface="Arial" panose="020B0604020202020204" pitchFamily="34" charset="0"/>
              <a:buChar char="–"/>
              <a:defRPr sz="1846">
                <a:solidFill>
                  <a:schemeClr val="tx1"/>
                </a:solidFill>
                <a:latin typeface="Calibri" panose="020F0502020204030204" pitchFamily="34" charset="0"/>
              </a:defRPr>
            </a:lvl4pPr>
            <a:lvl5pPr marL="1899186" indent="-211021">
              <a:spcBef>
                <a:spcPct val="20000"/>
              </a:spcBef>
              <a:buFont typeface="Arial" panose="020B0604020202020204" pitchFamily="34" charset="0"/>
              <a:buChar char="»"/>
              <a:defRPr sz="1846">
                <a:solidFill>
                  <a:schemeClr val="tx1"/>
                </a:solidFill>
                <a:latin typeface="Calibri" panose="020F0502020204030204" pitchFamily="34" charset="0"/>
              </a:defRPr>
            </a:lvl5pPr>
            <a:lvl6pPr marL="2321227" indent="-211021"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defRPr>
            </a:lvl6pPr>
            <a:lvl7pPr marL="2743269" indent="-211021"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defRPr>
            </a:lvl7pPr>
            <a:lvl8pPr marL="3165310" indent="-211021"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defRPr>
            </a:lvl8pPr>
            <a:lvl9pPr marL="3587351" indent="-211021" eaLnBrk="0" fontAlgn="base" hangingPunct="0">
              <a:spcBef>
                <a:spcPct val="20000"/>
              </a:spcBef>
              <a:spcAft>
                <a:spcPct val="0"/>
              </a:spcAft>
              <a:buFont typeface="Arial" panose="020B0604020202020204" pitchFamily="34" charset="0"/>
              <a:buChar char="»"/>
              <a:defRPr sz="1846">
                <a:solidFill>
                  <a:schemeClr val="tx1"/>
                </a:solidFill>
                <a:latin typeface="Calibri" panose="020F0502020204030204" pitchFamily="34" charset="0"/>
              </a:defRPr>
            </a:lvl9pPr>
          </a:lstStyle>
          <a:p>
            <a:pPr>
              <a:spcBef>
                <a:spcPct val="0"/>
              </a:spcBef>
              <a:buFontTx/>
              <a:buNone/>
            </a:pPr>
            <a:endParaRPr lang="en-US" altLang="en-US" sz="1108" dirty="0">
              <a:solidFill>
                <a:srgbClr val="898989"/>
              </a:solidFill>
              <a:latin typeface="Times New Roman" panose="02020603050405020304" pitchFamily="18" charset="0"/>
            </a:endParaRPr>
          </a:p>
          <a:p>
            <a:pPr>
              <a:spcBef>
                <a:spcPct val="0"/>
              </a:spcBef>
              <a:buFontTx/>
              <a:buNone/>
            </a:pPr>
            <a:fld id="{8BC0669D-D6DB-4C36-B682-A3CE522EB788}" type="slidenum">
              <a:rPr lang="en-US" altLang="en-US" sz="1108">
                <a:solidFill>
                  <a:srgbClr val="898989"/>
                </a:solidFill>
                <a:latin typeface="Times New Roman" panose="02020603050405020304" pitchFamily="18" charset="0"/>
              </a:rPr>
              <a:pPr>
                <a:spcBef>
                  <a:spcPct val="0"/>
                </a:spcBef>
                <a:buFontTx/>
                <a:buNone/>
              </a:pPr>
              <a:t>17</a:t>
            </a:fld>
            <a:endParaRPr lang="en-US" altLang="en-US" sz="1108" dirty="0">
              <a:solidFill>
                <a:srgbClr val="898989"/>
              </a:solidFill>
              <a:latin typeface="Times New Roman" panose="02020603050405020304" pitchFamily="18" charset="0"/>
            </a:endParaRPr>
          </a:p>
        </p:txBody>
      </p:sp>
    </p:spTree>
    <p:extLst>
      <p:ext uri="{BB962C8B-B14F-4D97-AF65-F5344CB8AC3E}">
        <p14:creationId xmlns:p14="http://schemas.microsoft.com/office/powerpoint/2010/main" val="239213529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Centralized Management and Leadership</a:t>
            </a:r>
          </a:p>
        </p:txBody>
      </p:sp>
      <p:sp>
        <p:nvSpPr>
          <p:cNvPr id="3" name="Content Placeholder 2"/>
          <p:cNvSpPr>
            <a:spLocks noGrp="1"/>
          </p:cNvSpPr>
          <p:nvPr>
            <p:ph idx="1"/>
          </p:nvPr>
        </p:nvSpPr>
        <p:spPr/>
        <p:txBody>
          <a:bodyPr>
            <a:normAutofit lnSpcReduction="10000"/>
          </a:bodyPr>
          <a:lstStyle/>
          <a:p>
            <a:pPr>
              <a:spcBef>
                <a:spcPts val="538"/>
              </a:spcBef>
            </a:pPr>
            <a:r>
              <a:rPr lang="en-US" dirty="0"/>
              <a:t>Emphasizes the importance of and adherence to regulatory principles and procedures.</a:t>
            </a:r>
          </a:p>
          <a:p>
            <a:pPr>
              <a:spcBef>
                <a:spcPts val="538"/>
              </a:spcBef>
            </a:pPr>
            <a:r>
              <a:rPr lang="en-US" dirty="0"/>
              <a:t>It helps to ensure that regulations are consistent with the law and with the President’s principles and priorities.</a:t>
            </a:r>
          </a:p>
          <a:p>
            <a:pPr>
              <a:spcBef>
                <a:spcPts val="538"/>
              </a:spcBef>
            </a:pPr>
            <a:r>
              <a:rPr lang="en-US" dirty="0"/>
              <a:t>It promotes coordination among different parts of the Executive Branch.</a:t>
            </a:r>
          </a:p>
          <a:p>
            <a:pPr>
              <a:spcBef>
                <a:spcPts val="538"/>
              </a:spcBef>
            </a:pPr>
            <a:r>
              <a:rPr lang="en-US" dirty="0"/>
              <a:t>It helps to improve and strengthen the analysis underlying rules.</a:t>
            </a:r>
          </a:p>
          <a:p>
            <a:endParaRPr lang="en-US" dirty="0"/>
          </a:p>
        </p:txBody>
      </p:sp>
    </p:spTree>
    <p:extLst>
      <p:ext uri="{BB962C8B-B14F-4D97-AF65-F5344CB8AC3E}">
        <p14:creationId xmlns:p14="http://schemas.microsoft.com/office/powerpoint/2010/main" val="740369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Review:  The Three Elements of GRP</a:t>
            </a:r>
          </a:p>
          <a:p>
            <a:r>
              <a:rPr lang="en-US" dirty="0"/>
              <a:t>Why are Transparency/Consultation and Coordination Important?</a:t>
            </a:r>
          </a:p>
          <a:p>
            <a:r>
              <a:rPr lang="en-US" dirty="0"/>
              <a:t>Key Elements of Transparency and Consultation</a:t>
            </a:r>
          </a:p>
          <a:p>
            <a:r>
              <a:rPr lang="en-US" dirty="0"/>
              <a:t>Key Elements of Coordination</a:t>
            </a:r>
          </a:p>
          <a:p>
            <a:endParaRPr lang="en-US" dirty="0"/>
          </a:p>
        </p:txBody>
      </p:sp>
    </p:spTree>
    <p:extLst>
      <p:ext uri="{BB962C8B-B14F-4D97-AF65-F5344CB8AC3E}">
        <p14:creationId xmlns:p14="http://schemas.microsoft.com/office/powerpoint/2010/main" val="3357870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Elements of GRP</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Three areas at the core of the “better regulation” agenda successfully applied in countries with different economic strategies, legal systems, and administrative cultures:</a:t>
            </a:r>
          </a:p>
          <a:p>
            <a:endParaRPr lang="en-US" dirty="0"/>
          </a:p>
          <a:p>
            <a:r>
              <a:rPr lang="en-US" b="1" dirty="0">
                <a:solidFill>
                  <a:srgbClr val="FF0000"/>
                </a:solidFill>
              </a:rPr>
              <a:t>Internal coordination of rulemaking activity</a:t>
            </a:r>
            <a:r>
              <a:rPr lang="en-US" dirty="0"/>
              <a:t>, particularly the ability to manage regulatory reform and coordinate with trade and competition officials </a:t>
            </a:r>
          </a:p>
          <a:p>
            <a:r>
              <a:rPr lang="en-US" b="1" dirty="0">
                <a:solidFill>
                  <a:srgbClr val="FF0000"/>
                </a:solidFill>
              </a:rPr>
              <a:t>Regulatory impact assessment (RIA)</a:t>
            </a:r>
            <a:r>
              <a:rPr lang="en-US" dirty="0"/>
              <a:t>, particularly the capacity to ensure that better policy options are chosen by establishing a systematic and consistent framework for assessing the potential impacts of government action, including impacts on trade.</a:t>
            </a:r>
          </a:p>
          <a:p>
            <a:r>
              <a:rPr lang="en-US" b="1" dirty="0">
                <a:solidFill>
                  <a:srgbClr val="FF0000"/>
                </a:solidFill>
              </a:rPr>
              <a:t>Public consultation mechanisms to improve transparency</a:t>
            </a:r>
            <a:r>
              <a:rPr lang="en-US" dirty="0"/>
              <a:t>, such as “publication for comment” and other practices that allow wide access, and the quality of consultation mechanisms</a:t>
            </a:r>
          </a:p>
        </p:txBody>
      </p:sp>
    </p:spTree>
    <p:extLst>
      <p:ext uri="{BB962C8B-B14F-4D97-AF65-F5344CB8AC3E}">
        <p14:creationId xmlns:p14="http://schemas.microsoft.com/office/powerpoint/2010/main" val="7370021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AAF5300-18E7-4F89-AB26-FDE48D3B99E2}" type="slidenum">
              <a:rPr lang="en-US"/>
              <a:pPr/>
              <a:t>4</a:t>
            </a:fld>
            <a:endParaRPr lang="en-US" dirty="0"/>
          </a:p>
        </p:txBody>
      </p:sp>
      <p:sp>
        <p:nvSpPr>
          <p:cNvPr id="154626" name="Rectangle 2"/>
          <p:cNvSpPr>
            <a:spLocks noGrp="1" noChangeArrowheads="1"/>
          </p:cNvSpPr>
          <p:nvPr>
            <p:ph type="title"/>
          </p:nvPr>
        </p:nvSpPr>
        <p:spPr/>
        <p:txBody>
          <a:bodyPr/>
          <a:lstStyle/>
          <a:p>
            <a:r>
              <a:rPr lang="en-US" dirty="0"/>
              <a:t>Why is Transparency Important?</a:t>
            </a:r>
          </a:p>
        </p:txBody>
      </p:sp>
      <p:sp>
        <p:nvSpPr>
          <p:cNvPr id="154627" name="Rectangle 3"/>
          <p:cNvSpPr>
            <a:spLocks noGrp="1" noChangeArrowheads="1"/>
          </p:cNvSpPr>
          <p:nvPr>
            <p:ph type="body" idx="1"/>
          </p:nvPr>
        </p:nvSpPr>
        <p:spPr/>
        <p:txBody>
          <a:bodyPr/>
          <a:lstStyle/>
          <a:p>
            <a:pPr>
              <a:lnSpc>
                <a:spcPct val="80000"/>
              </a:lnSpc>
            </a:pPr>
            <a:r>
              <a:rPr lang="en-US" sz="2600" b="1" dirty="0">
                <a:solidFill>
                  <a:srgbClr val="FF0000"/>
                </a:solidFill>
              </a:rPr>
              <a:t>Accountability:  </a:t>
            </a:r>
            <a:r>
              <a:rPr lang="en-US" sz="2600" dirty="0"/>
              <a:t>When the public knows what the government is doing, it can hold the government accountable for its actions</a:t>
            </a:r>
          </a:p>
          <a:p>
            <a:pPr>
              <a:lnSpc>
                <a:spcPct val="80000"/>
              </a:lnSpc>
            </a:pPr>
            <a:r>
              <a:rPr lang="en-US" sz="2600" b="1" dirty="0">
                <a:solidFill>
                  <a:srgbClr val="FF0000"/>
                </a:solidFill>
              </a:rPr>
              <a:t>Engagement and Buy-in:  </a:t>
            </a:r>
            <a:r>
              <a:rPr lang="en-US" sz="2600" dirty="0"/>
              <a:t>The public must have the information required to participate meaningfully in the decisionmaking process and to foster public ownership of regulations</a:t>
            </a:r>
          </a:p>
          <a:p>
            <a:pPr>
              <a:lnSpc>
                <a:spcPct val="80000"/>
              </a:lnSpc>
            </a:pPr>
            <a:r>
              <a:rPr lang="en-US" sz="2600" b="1" dirty="0">
                <a:solidFill>
                  <a:srgbClr val="FF0000"/>
                </a:solidFill>
              </a:rPr>
              <a:t>Efficiency:  </a:t>
            </a:r>
            <a:r>
              <a:rPr lang="en-US" sz="2600" dirty="0"/>
              <a:t>Making information publicly available requires it to be organized and expressed clearly.  This enables feedback from those outside of the government</a:t>
            </a:r>
          </a:p>
          <a:p>
            <a:pPr>
              <a:lnSpc>
                <a:spcPct val="80000"/>
              </a:lnSpc>
            </a:pPr>
            <a:endParaRPr lang="en-US" sz="2600" dirty="0"/>
          </a:p>
        </p:txBody>
      </p:sp>
    </p:spTree>
    <p:extLst>
      <p:ext uri="{BB962C8B-B14F-4D97-AF65-F5344CB8AC3E}">
        <p14:creationId xmlns:p14="http://schemas.microsoft.com/office/powerpoint/2010/main" val="2520076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Consultation Important?</a:t>
            </a:r>
          </a:p>
        </p:txBody>
      </p:sp>
      <p:sp>
        <p:nvSpPr>
          <p:cNvPr id="3" name="Content Placeholder 2"/>
          <p:cNvSpPr>
            <a:spLocks noGrp="1"/>
          </p:cNvSpPr>
          <p:nvPr>
            <p:ph idx="1"/>
          </p:nvPr>
        </p:nvSpPr>
        <p:spPr/>
        <p:txBody>
          <a:bodyPr>
            <a:normAutofit lnSpcReduction="10000"/>
          </a:bodyPr>
          <a:lstStyle/>
          <a:p>
            <a:r>
              <a:rPr lang="en-US" sz="2600" b="1" dirty="0">
                <a:solidFill>
                  <a:srgbClr val="FF0000"/>
                </a:solidFill>
              </a:rPr>
              <a:t>Enhanced Information Quality:  </a:t>
            </a:r>
            <a:r>
              <a:rPr lang="en-US" sz="2600" dirty="0"/>
              <a:t>Public consultation allows input from those directly affected by the regulation.  It brings in external expertise that can help regulators avoid potential unnecessary costs and inefficiencies</a:t>
            </a:r>
          </a:p>
          <a:p>
            <a:r>
              <a:rPr lang="en-US" sz="2600" b="1" dirty="0">
                <a:solidFill>
                  <a:srgbClr val="FF0000"/>
                </a:solidFill>
              </a:rPr>
              <a:t>Credibility:</a:t>
            </a:r>
            <a:r>
              <a:rPr lang="en-US" sz="2600" b="1" dirty="0"/>
              <a:t>  </a:t>
            </a:r>
            <a:r>
              <a:rPr lang="en-US" sz="2600" dirty="0"/>
              <a:t>Seeking the views of affected parties strengthens the relationship between government and stakeholders</a:t>
            </a:r>
          </a:p>
          <a:p>
            <a:r>
              <a:rPr lang="en-US" sz="2600" b="1" dirty="0">
                <a:solidFill>
                  <a:srgbClr val="FF0000"/>
                </a:solidFill>
              </a:rPr>
              <a:t>Better Implementation and Compliance:  </a:t>
            </a:r>
            <a:r>
              <a:rPr lang="en-US" sz="2600" dirty="0"/>
              <a:t>Consultation can identify unintended effects and practical problems.  This increases buy-in and facilitates implementation</a:t>
            </a:r>
          </a:p>
        </p:txBody>
      </p:sp>
    </p:spTree>
    <p:extLst>
      <p:ext uri="{BB962C8B-B14F-4D97-AF65-F5344CB8AC3E}">
        <p14:creationId xmlns:p14="http://schemas.microsoft.com/office/powerpoint/2010/main" val="2217869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Internal Coordination Important?</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Internal coordination of rulemaking activity, particularly the ability to manage interagency review and coordinate with trade and competition officials, is an essential part of GRP.  Successful internal coordination occurs both before an agency publishes a regulation for public comment—as described in the previous section, during the drafting of a final regulation, as well as after its adoption.</a:t>
            </a:r>
          </a:p>
          <a:p>
            <a:pPr marL="0" indent="0">
              <a:buNone/>
            </a:pPr>
            <a:endParaRPr lang="en-US" dirty="0"/>
          </a:p>
          <a:p>
            <a:pPr marL="0" indent="0">
              <a:buNone/>
            </a:pPr>
            <a:r>
              <a:rPr lang="en-US" dirty="0"/>
              <a:t>Enhanced information quality. By leveraging the knowledge of experts across the government, regulators can help each other refine data and analysis and plan for implementation.</a:t>
            </a:r>
          </a:p>
          <a:p>
            <a:pPr marL="0" indent="0">
              <a:buNone/>
            </a:pPr>
            <a:r>
              <a:rPr lang="en-US" dirty="0"/>
              <a:t>Efficiency. Interagency coordination is essential to planning interagency cooperation where applicable and preventing the implementation of duplicative or overlapping rules.</a:t>
            </a:r>
          </a:p>
          <a:p>
            <a:pPr marL="0" indent="0">
              <a:buNone/>
            </a:pPr>
            <a:r>
              <a:rPr lang="en-US" dirty="0"/>
              <a:t>Intragovernmental trust. Interagency coordination promotes awareness across the government enabling a system that sets expectations for regulators and enables interagency disputes to be adjudicated.</a:t>
            </a:r>
          </a:p>
        </p:txBody>
      </p:sp>
    </p:spTree>
    <p:extLst>
      <p:ext uri="{BB962C8B-B14F-4D97-AF65-F5344CB8AC3E}">
        <p14:creationId xmlns:p14="http://schemas.microsoft.com/office/powerpoint/2010/main" val="189955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normAutofit fontScale="90000"/>
          </a:bodyPr>
          <a:lstStyle/>
          <a:p>
            <a:r>
              <a:rPr lang="en-US" dirty="0"/>
              <a:t>Transparency Obligations in the </a:t>
            </a:r>
            <a:br>
              <a:rPr lang="en-US" dirty="0"/>
            </a:br>
            <a:r>
              <a:rPr lang="en-US" dirty="0"/>
              <a:t>TBT Agreement</a:t>
            </a:r>
          </a:p>
        </p:txBody>
      </p:sp>
      <p:sp>
        <p:nvSpPr>
          <p:cNvPr id="171011" name="Rectangle 3"/>
          <p:cNvSpPr>
            <a:spLocks noGrp="1" noChangeArrowheads="1"/>
          </p:cNvSpPr>
          <p:nvPr>
            <p:ph idx="1"/>
          </p:nvPr>
        </p:nvSpPr>
        <p:spPr>
          <a:xfrm>
            <a:off x="566738" y="1981200"/>
            <a:ext cx="8001000" cy="4267200"/>
          </a:xfrm>
        </p:spPr>
        <p:txBody>
          <a:bodyPr>
            <a:normAutofit fontScale="92500" lnSpcReduction="20000"/>
          </a:bodyPr>
          <a:lstStyle/>
          <a:p>
            <a:pPr marL="571500" indent="-571500">
              <a:lnSpc>
                <a:spcPct val="80000"/>
              </a:lnSpc>
              <a:buFont typeface="Wingdings" pitchFamily="-128" charset="2"/>
              <a:buNone/>
            </a:pPr>
            <a:r>
              <a:rPr lang="en-US" sz="2400" i="1" dirty="0"/>
              <a:t>Technical Regulations and Conformity Assessment Procedures </a:t>
            </a:r>
            <a:endParaRPr lang="en-US" sz="2400" dirty="0"/>
          </a:p>
          <a:p>
            <a:pPr marL="571500" indent="-571500">
              <a:lnSpc>
                <a:spcPct val="80000"/>
              </a:lnSpc>
            </a:pPr>
            <a:endParaRPr lang="en-US" sz="2400" dirty="0"/>
          </a:p>
          <a:p>
            <a:pPr marL="966788" lvl="1" indent="-495300">
              <a:lnSpc>
                <a:spcPct val="80000"/>
              </a:lnSpc>
            </a:pPr>
            <a:r>
              <a:rPr lang="en-US" sz="2400" dirty="0"/>
              <a:t>Articles 2.9 and 5.6 (General):  Notification</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buFont typeface="Wingdings" pitchFamily="-128" charset="2"/>
              <a:buNone/>
            </a:pPr>
            <a:r>
              <a:rPr lang="en-US" sz="2400" dirty="0"/>
              <a:t>	-- Publish proposed TRs and CAPs</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buFont typeface="Wingdings" pitchFamily="-128" charset="2"/>
              <a:buNone/>
            </a:pPr>
            <a:r>
              <a:rPr lang="en-US" sz="2400" dirty="0"/>
              <a:t>	-- Notify Members through WTO</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buFont typeface="Wingdings" pitchFamily="-128" charset="2"/>
              <a:buNone/>
            </a:pPr>
            <a:r>
              <a:rPr lang="en-US" sz="2400" dirty="0"/>
              <a:t>	-- Provide copies upon request</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buFont typeface="Wingdings" pitchFamily="-128" charset="2"/>
              <a:buNone/>
            </a:pPr>
            <a:r>
              <a:rPr lang="en-US" sz="2400" dirty="0"/>
              <a:t>	-- Receive and consider comments	</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pPr>
            <a:r>
              <a:rPr lang="en-US" sz="2400" dirty="0"/>
              <a:t>Articles 2.10 and 5.7 (Emergency)</a:t>
            </a:r>
            <a:endParaRPr lang="en-US" altLang="ja-JP" sz="2400" dirty="0">
              <a:ea typeface="ＭＳ Ｐゴシック" pitchFamily="-128" charset="-128"/>
            </a:endParaRPr>
          </a:p>
          <a:p>
            <a:pPr marL="966788" lvl="1" indent="-495300">
              <a:lnSpc>
                <a:spcPct val="80000"/>
              </a:lnSpc>
              <a:buFont typeface="Wingdings" pitchFamily="-128" charset="2"/>
              <a:buNone/>
            </a:pPr>
            <a:endParaRPr lang="en-US" sz="2400" dirty="0"/>
          </a:p>
          <a:p>
            <a:pPr marL="966788" lvl="1" indent="-495300">
              <a:lnSpc>
                <a:spcPct val="80000"/>
              </a:lnSpc>
            </a:pPr>
            <a:r>
              <a:rPr lang="en-US" sz="2400" dirty="0"/>
              <a:t>Articles 2.11 and 5.8: Publication</a:t>
            </a:r>
          </a:p>
          <a:p>
            <a:pPr marL="966788" lvl="1" indent="-495300">
              <a:lnSpc>
                <a:spcPct val="80000"/>
              </a:lnSpc>
            </a:pPr>
            <a:endParaRPr lang="en-US" sz="1700" dirty="0"/>
          </a:p>
        </p:txBody>
      </p:sp>
      <p:sp>
        <p:nvSpPr>
          <p:cNvPr id="5" name="Slide Number Placeholder 5"/>
          <p:cNvSpPr>
            <a:spLocks noGrp="1"/>
          </p:cNvSpPr>
          <p:nvPr>
            <p:ph type="sldNum" sz="quarter" idx="12"/>
          </p:nvPr>
        </p:nvSpPr>
        <p:spPr/>
        <p:txBody>
          <a:bodyPr/>
          <a:lstStyle/>
          <a:p>
            <a:fld id="{A716E007-EBD0-4558-B25F-15A7212BBD50}" type="slidenum">
              <a:rPr lang="en-US"/>
              <a:pPr/>
              <a:t>7</a:t>
            </a:fld>
            <a:endParaRPr lang="en-US" dirty="0"/>
          </a:p>
        </p:txBody>
      </p:sp>
    </p:spTree>
    <p:extLst>
      <p:ext uri="{BB962C8B-B14F-4D97-AF65-F5344CB8AC3E}">
        <p14:creationId xmlns:p14="http://schemas.microsoft.com/office/powerpoint/2010/main" val="4173152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a:xfrm>
            <a:off x="685800" y="228600"/>
            <a:ext cx="8001000" cy="1216025"/>
          </a:xfrm>
        </p:spPr>
        <p:txBody>
          <a:bodyPr>
            <a:normAutofit/>
          </a:bodyPr>
          <a:lstStyle/>
          <a:p>
            <a:r>
              <a:rPr lang="en-US" dirty="0"/>
              <a:t>TBT Article 10: Enquiry Point</a:t>
            </a:r>
          </a:p>
        </p:txBody>
      </p:sp>
      <p:sp>
        <p:nvSpPr>
          <p:cNvPr id="172035" name="Rectangle 3"/>
          <p:cNvSpPr>
            <a:spLocks noGrp="1" noChangeArrowheads="1"/>
          </p:cNvSpPr>
          <p:nvPr>
            <p:ph idx="1"/>
          </p:nvPr>
        </p:nvSpPr>
        <p:spPr/>
        <p:txBody>
          <a:bodyPr/>
          <a:lstStyle/>
          <a:p>
            <a:r>
              <a:rPr lang="en-US" sz="2600" dirty="0"/>
              <a:t>Answer all reasonable enquiries from other Members and interested parties</a:t>
            </a:r>
          </a:p>
          <a:p>
            <a:endParaRPr lang="en-US" sz="2600" dirty="0"/>
          </a:p>
          <a:p>
            <a:r>
              <a:rPr lang="en-US" sz="2600" dirty="0"/>
              <a:t>Provide documents on TRs, standards (including regional standardizing bodies) and CAPs</a:t>
            </a:r>
          </a:p>
          <a:p>
            <a:endParaRPr lang="en-US" sz="2600" dirty="0"/>
          </a:p>
          <a:p>
            <a:r>
              <a:rPr lang="en-US" sz="2600" dirty="0"/>
              <a:t>Notify of agreements reached with other Members on TRs, standards and CAPs</a:t>
            </a:r>
          </a:p>
          <a:p>
            <a:endParaRPr lang="en-US" sz="2200" i="1" dirty="0"/>
          </a:p>
          <a:p>
            <a:pPr>
              <a:lnSpc>
                <a:spcPct val="80000"/>
              </a:lnSpc>
            </a:pPr>
            <a:endParaRPr lang="en-US" dirty="0"/>
          </a:p>
          <a:p>
            <a:pPr>
              <a:lnSpc>
                <a:spcPct val="80000"/>
              </a:lnSpc>
            </a:pPr>
            <a:endParaRPr lang="en-US" sz="2100" dirty="0"/>
          </a:p>
        </p:txBody>
      </p:sp>
      <p:sp>
        <p:nvSpPr>
          <p:cNvPr id="5" name="Slide Number Placeholder 5"/>
          <p:cNvSpPr>
            <a:spLocks noGrp="1"/>
          </p:cNvSpPr>
          <p:nvPr>
            <p:ph type="sldNum" sz="quarter" idx="12"/>
          </p:nvPr>
        </p:nvSpPr>
        <p:spPr/>
        <p:txBody>
          <a:bodyPr/>
          <a:lstStyle/>
          <a:p>
            <a:fld id="{94F57DBB-04E5-4CE2-958B-9683E572AD36}" type="slidenum">
              <a:rPr lang="en-US"/>
              <a:pPr/>
              <a:t>8</a:t>
            </a:fld>
            <a:endParaRPr lang="en-US" dirty="0"/>
          </a:p>
        </p:txBody>
      </p:sp>
    </p:spTree>
    <p:extLst>
      <p:ext uri="{BB962C8B-B14F-4D97-AF65-F5344CB8AC3E}">
        <p14:creationId xmlns:p14="http://schemas.microsoft.com/office/powerpoint/2010/main" val="85267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ChangeArrowheads="1"/>
          </p:cNvSpPr>
          <p:nvPr>
            <p:ph type="title"/>
          </p:nvPr>
        </p:nvSpPr>
        <p:spPr/>
        <p:txBody>
          <a:bodyPr>
            <a:noAutofit/>
          </a:bodyPr>
          <a:lstStyle/>
          <a:p>
            <a:r>
              <a:rPr lang="en-US" sz="4000" dirty="0"/>
              <a:t>TBT Annex 3 - Standards Development</a:t>
            </a:r>
          </a:p>
        </p:txBody>
      </p:sp>
      <p:sp>
        <p:nvSpPr>
          <p:cNvPr id="176131" name="Rectangle 3"/>
          <p:cNvSpPr>
            <a:spLocks noGrp="1" noChangeArrowheads="1"/>
          </p:cNvSpPr>
          <p:nvPr>
            <p:ph idx="1"/>
          </p:nvPr>
        </p:nvSpPr>
        <p:spPr/>
        <p:txBody>
          <a:bodyPr>
            <a:normAutofit lnSpcReduction="10000"/>
          </a:bodyPr>
          <a:lstStyle/>
          <a:p>
            <a:r>
              <a:rPr lang="en-US" sz="2600" dirty="0"/>
              <a:t>Publish work program every 6 months (para J)</a:t>
            </a:r>
          </a:p>
          <a:p>
            <a:endParaRPr lang="en-US" sz="2600" dirty="0"/>
          </a:p>
          <a:p>
            <a:r>
              <a:rPr lang="en-US" sz="2600" dirty="0"/>
              <a:t>60-day notice and comment before adoption of new standard (para L)</a:t>
            </a:r>
          </a:p>
          <a:p>
            <a:endParaRPr lang="en-US" sz="2600" dirty="0"/>
          </a:p>
          <a:p>
            <a:r>
              <a:rPr lang="en-US" sz="2600" dirty="0"/>
              <a:t>On request, provide draft of standard (para M)</a:t>
            </a:r>
          </a:p>
          <a:p>
            <a:endParaRPr lang="en-US" sz="2600" dirty="0"/>
          </a:p>
          <a:p>
            <a:r>
              <a:rPr lang="en-US" sz="2600" dirty="0"/>
              <a:t>Take account of comments (para N)</a:t>
            </a:r>
          </a:p>
          <a:p>
            <a:endParaRPr lang="en-US" sz="2600" dirty="0"/>
          </a:p>
          <a:p>
            <a:r>
              <a:rPr lang="en-US" sz="2600" dirty="0"/>
              <a:t>Promptly publish adopted standard (para O)</a:t>
            </a:r>
          </a:p>
          <a:p>
            <a:endParaRPr lang="en-US" sz="2000" dirty="0"/>
          </a:p>
        </p:txBody>
      </p:sp>
      <p:sp>
        <p:nvSpPr>
          <p:cNvPr id="5" name="Slide Number Placeholder 5"/>
          <p:cNvSpPr>
            <a:spLocks noGrp="1"/>
          </p:cNvSpPr>
          <p:nvPr>
            <p:ph type="sldNum" sz="quarter" idx="12"/>
          </p:nvPr>
        </p:nvSpPr>
        <p:spPr/>
        <p:txBody>
          <a:bodyPr/>
          <a:lstStyle/>
          <a:p>
            <a:fld id="{8C8CDC14-451C-49DA-A196-ADC30ECC9F10}" type="slidenum">
              <a:rPr lang="en-US"/>
              <a:pPr/>
              <a:t>9</a:t>
            </a:fld>
            <a:endParaRPr lang="en-US" dirty="0"/>
          </a:p>
        </p:txBody>
      </p:sp>
    </p:spTree>
    <p:extLst>
      <p:ext uri="{BB962C8B-B14F-4D97-AF65-F5344CB8AC3E}">
        <p14:creationId xmlns:p14="http://schemas.microsoft.com/office/powerpoint/2010/main" val="1985752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A49DB80692F6849BBB85B88BD7E251E" ma:contentTypeVersion="49" ma:contentTypeDescription="" ma:contentTypeScope="" ma:versionID="4202e3cc60ddbde23ac5ad50dbb91338">
  <xsd:schema xmlns:xsd="http://www.w3.org/2001/XMLSchema" xmlns:xs="http://www.w3.org/2001/XMLSchema" xmlns:p="http://schemas.microsoft.com/office/2006/metadata/properties" xmlns:ns1="http://schemas.microsoft.com/sharepoint/v3" xmlns:ns2="d1f628b7-dc6e-45dc-9245-e5ecf578f20b" xmlns:ns3="bbd4acb0-43d6-4317-ab0b-803dc468f016" targetNamespace="http://schemas.microsoft.com/office/2006/metadata/properties" ma:root="true" ma:fieldsID="23aed2d8c0f55666662c75d8f1fd6e40" ns1:_="" ns2:_="" ns3:_="">
    <xsd:import namespace="http://schemas.microsoft.com/sharepoint/v3"/>
    <xsd:import namespace="d1f628b7-dc6e-45dc-9245-e5ecf578f20b"/>
    <xsd:import namespace="bbd4acb0-43d6-4317-ab0b-803dc468f016"/>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3"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4"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1f628b7-dc6e-45dc-9245-e5ecf578f20b"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12"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bbd4acb0-43d6-4317-ab0b-803dc468f016" elementFormDefault="qualified">
    <xsd:import namespace="http://schemas.microsoft.com/office/2006/documentManagement/types"/>
    <xsd:import namespace="http://schemas.microsoft.com/office/infopath/2007/PartnerControls"/>
    <xsd:element name="_dlc_DocId" ma:index="16" nillable="true" ma:displayName="Document ID Value" ma:description="The value of the document ID assigned to this item." ma:internalName="_dlc_DocId" ma:readOnly="true">
      <xsd:simpleType>
        <xsd:restriction base="dms:Text"/>
      </xsd:simpleType>
    </xsd:element>
    <xsd:element name="_dlc_DocIdUrl" ma:index="1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87AD52D9-E3AB-4D5F-9348-D5732B19DD7F}"/>
</file>

<file path=customXml/itemProps2.xml><?xml version="1.0" encoding="utf-8"?>
<ds:datastoreItem xmlns:ds="http://schemas.openxmlformats.org/officeDocument/2006/customXml" ds:itemID="{68B6D4EE-4D0C-4E1C-9D46-28AE2CABFD69}"/>
</file>

<file path=customXml/itemProps3.xml><?xml version="1.0" encoding="utf-8"?>
<ds:datastoreItem xmlns:ds="http://schemas.openxmlformats.org/officeDocument/2006/customXml" ds:itemID="{F436E85C-ED6F-465F-AF33-9C80E48F1C60}"/>
</file>

<file path=customXml/itemProps4.xml><?xml version="1.0" encoding="utf-8"?>
<ds:datastoreItem xmlns:ds="http://schemas.openxmlformats.org/officeDocument/2006/customXml" ds:itemID="{8E9C498D-9176-463F-BE65-8907EE745A83}"/>
</file>

<file path=docProps/app.xml><?xml version="1.0" encoding="utf-8"?>
<Properties xmlns="http://schemas.openxmlformats.org/officeDocument/2006/extended-properties" xmlns:vt="http://schemas.openxmlformats.org/officeDocument/2006/docPropsVTypes">
  <TotalTime>2108</TotalTime>
  <Words>1349</Words>
  <Application>Microsoft Office PowerPoint</Application>
  <PresentationFormat>On-screen Show (4:3)</PresentationFormat>
  <Paragraphs>138</Paragraphs>
  <Slides>18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ＭＳ Ｐゴシック</vt:lpstr>
      <vt:lpstr>Arial</vt:lpstr>
      <vt:lpstr>Calibri</vt:lpstr>
      <vt:lpstr>Cambria</vt:lpstr>
      <vt:lpstr>Times New Roman</vt:lpstr>
      <vt:lpstr>Wingdings</vt:lpstr>
      <vt:lpstr>Office Theme</vt:lpstr>
      <vt:lpstr>Transparency and Coordination in Rulemaking</vt:lpstr>
      <vt:lpstr>Overview</vt:lpstr>
      <vt:lpstr>Elements of GRP</vt:lpstr>
      <vt:lpstr>Why is Transparency Important?</vt:lpstr>
      <vt:lpstr>Why is Consultation Important?</vt:lpstr>
      <vt:lpstr>Why is Internal Coordination Important?</vt:lpstr>
      <vt:lpstr>Transparency Obligations in the  TBT Agreement</vt:lpstr>
      <vt:lpstr>TBT Article 10: Enquiry Point</vt:lpstr>
      <vt:lpstr>TBT Annex 3 - Standards Development</vt:lpstr>
      <vt:lpstr>Basics of Transparency in the U.S. Federal Regulatory System</vt:lpstr>
      <vt:lpstr>Process in the United States</vt:lpstr>
      <vt:lpstr>Disclosure of Information Under Executive Order 12866</vt:lpstr>
      <vt:lpstr>Effective Internal Coordination</vt:lpstr>
      <vt:lpstr>Elements of Effective Internal Coordination</vt:lpstr>
      <vt:lpstr>Regulatory Oversight Body</vt:lpstr>
      <vt:lpstr>Interagency Coordination of Rulemaking: Office of Information and Regulatory Affairs</vt:lpstr>
      <vt:lpstr>Executive Order 12866:  “Regulatory Planning and Review”</vt:lpstr>
      <vt:lpstr>Centralized Management and Leadership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Trends in Good Regulatory Practice</dc:title>
  <dc:creator>Anita</dc:creator>
  <cp:lastModifiedBy>Shigetomi, Kent C.</cp:lastModifiedBy>
  <cp:revision>80</cp:revision>
  <cp:lastPrinted>2016-03-18T16:59:46Z</cp:lastPrinted>
  <dcterms:created xsi:type="dcterms:W3CDTF">2014-10-25T20:52:01Z</dcterms:created>
  <dcterms:modified xsi:type="dcterms:W3CDTF">2016-03-18T17:28:19Z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09e9824d-8740-4536-80a5-b1f6a44c8dcc</vt:lpwstr>
  </property>
</Properties>
</file>