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58" r:id="rId4"/>
    <p:sldId id="272" r:id="rId5"/>
    <p:sldId id="273" r:id="rId6"/>
    <p:sldId id="259" r:id="rId7"/>
    <p:sldId id="268" r:id="rId8"/>
    <p:sldId id="260" r:id="rId9"/>
    <p:sldId id="27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4A7-C4CE-4D87-B660-76958A9E20C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0CE0-417E-437C-9B22-1174CAA0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754A7-C4CE-4D87-B660-76958A9E20C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D0CE0-417E-437C-9B22-1174CAA0F5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oud-collaboration.kahootz.com/how-to-improve-your-stakeholder-engagement" TargetMode="External"/><Relationship Id="rId2" Type="http://schemas.openxmlformats.org/officeDocument/2006/relationships/hyperlink" Target="http://www.acus.gov/sites/default/files/documents/Recommendation%202014-4%20(Ex%20Parte)_0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deepdyve.com/lp/elsevier/getting-stakeholder-participation-right-a-d" TargetMode="External"/><Relationship Id="rId4" Type="http://schemas.openxmlformats.org/officeDocument/2006/relationships/hyperlink" Target="http://regulatorystudies.columbian.gwu.edu/opportunities-stakeholder-participation-us-regul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495800"/>
            <a:ext cx="7467600" cy="1676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Charles Azuka , PhD,  Leader- Regulatory and Safety (GPS) P&amp;G  Sub-Saharan Africa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85800" y="12954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to increase Stakeholders Participation in the Regulatory Process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11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a stakeholder (who is a stakeholder)</a:t>
            </a:r>
          </a:p>
          <a:p>
            <a:r>
              <a:rPr lang="en-US" dirty="0" smtClean="0"/>
              <a:t>Characterization and classification </a:t>
            </a:r>
          </a:p>
          <a:p>
            <a:r>
              <a:rPr lang="en-US" dirty="0" smtClean="0"/>
              <a:t>Regulator’s Role in increasing participation</a:t>
            </a:r>
          </a:p>
          <a:p>
            <a:r>
              <a:rPr lang="en-US" dirty="0" smtClean="0"/>
              <a:t>Importance of building lasting relationship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Who is a </a:t>
            </a:r>
            <a:r>
              <a:rPr lang="en-US" sz="4000" b="1" dirty="0" err="1" smtClean="0"/>
              <a:t>StakeHolder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definition of a </a:t>
            </a:r>
            <a:r>
              <a:rPr lang="en-US" dirty="0" smtClean="0"/>
              <a:t>stakeholder</a:t>
            </a:r>
            <a:endParaRPr lang="en-US" dirty="0" smtClean="0"/>
          </a:p>
          <a:p>
            <a:pPr lvl="1"/>
            <a:r>
              <a:rPr lang="en-US" sz="2200" dirty="0" smtClean="0"/>
              <a:t>An individual or group influenced by or has ability to significantly impact  </a:t>
            </a:r>
            <a:r>
              <a:rPr lang="en-US" sz="1700" dirty="0" smtClean="0"/>
              <a:t>(</a:t>
            </a:r>
            <a:r>
              <a:rPr lang="en-US" sz="1700" dirty="0" err="1" smtClean="0"/>
              <a:t>EngI</a:t>
            </a:r>
            <a:r>
              <a:rPr lang="en-US" sz="1700" dirty="0" smtClean="0"/>
              <a:t> and  </a:t>
            </a:r>
            <a:r>
              <a:rPr lang="en-US" sz="1700" dirty="0" err="1" smtClean="0"/>
              <a:t>Glicken</a:t>
            </a:r>
            <a:r>
              <a:rPr lang="en-US" sz="1700" dirty="0" smtClean="0"/>
              <a:t>, 1995) </a:t>
            </a:r>
          </a:p>
          <a:p>
            <a:r>
              <a:rPr lang="en-US" dirty="0" smtClean="0"/>
              <a:t>How do you define one or groups in  the context of Regulation?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level of interest</a:t>
            </a:r>
          </a:p>
          <a:p>
            <a:pPr lvl="1"/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Level  of organization </a:t>
            </a:r>
          </a:p>
          <a:p>
            <a:pPr lvl="1"/>
            <a:r>
              <a:rPr lang="en-US" dirty="0" smtClean="0"/>
              <a:t>Power of influence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Categories of Stakeholders</a:t>
            </a:r>
            <a:endParaRPr lang="en-US" dirty="0"/>
          </a:p>
        </p:txBody>
      </p:sp>
      <p:pic>
        <p:nvPicPr>
          <p:cNvPr id="4" name="Content Placeholder 3" descr="Identify your stakeholders and choose the appropriate tools for engagemen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305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Categories of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/>
          <a:lstStyle/>
          <a:p>
            <a:r>
              <a:rPr lang="en-US" dirty="0" smtClean="0"/>
              <a:t>High interest High influence (Must work together)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Inform, consult  and collaborate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Very critical group (internal leadership,  Ministers or their  office,  ,  Professional bodies-</a:t>
            </a:r>
            <a:r>
              <a:rPr lang="en-US" sz="1800" dirty="0" err="1" smtClean="0"/>
              <a:t>asso</a:t>
            </a:r>
            <a:r>
              <a:rPr lang="en-US" sz="1800" dirty="0" smtClean="0"/>
              <a:t> of med doctors  other  govt agencies, etc)</a:t>
            </a:r>
          </a:p>
          <a:p>
            <a:r>
              <a:rPr lang="en-US" dirty="0" smtClean="0"/>
              <a:t>High </a:t>
            </a:r>
            <a:r>
              <a:rPr lang="en-US" dirty="0" smtClean="0"/>
              <a:t>interest Low influence (Keep satisfied)</a:t>
            </a:r>
          </a:p>
          <a:p>
            <a:pPr lvl="1"/>
            <a:r>
              <a:rPr lang="en-US" sz="1800" dirty="0" smtClean="0"/>
              <a:t>Inform and consult </a:t>
            </a:r>
          </a:p>
          <a:p>
            <a:pPr lvl="1"/>
            <a:r>
              <a:rPr lang="en-US" sz="1800" dirty="0" smtClean="0"/>
              <a:t>Get buy ins  and alignment (trade </a:t>
            </a:r>
            <a:r>
              <a:rPr lang="en-US" sz="1800" dirty="0" err="1" smtClean="0"/>
              <a:t>asso</a:t>
            </a:r>
            <a:r>
              <a:rPr lang="en-US" sz="1800" dirty="0" smtClean="0"/>
              <a:t>,  business  </a:t>
            </a:r>
            <a:r>
              <a:rPr lang="en-US" sz="1800" dirty="0" err="1" smtClean="0"/>
              <a:t>asso</a:t>
            </a:r>
            <a:r>
              <a:rPr lang="en-US" sz="1800" dirty="0" smtClean="0"/>
              <a:t>,  etc)  </a:t>
            </a:r>
          </a:p>
          <a:p>
            <a:r>
              <a:rPr lang="en-US" dirty="0" smtClean="0"/>
              <a:t>High influence Low interest ( Show consideration)</a:t>
            </a:r>
          </a:p>
          <a:p>
            <a:pPr lvl="1"/>
            <a:r>
              <a:rPr lang="en-US" sz="1800" dirty="0" smtClean="0"/>
              <a:t>Inform </a:t>
            </a:r>
            <a:r>
              <a:rPr lang="en-US" sz="1800" dirty="0" smtClean="0"/>
              <a:t>and consult</a:t>
            </a:r>
          </a:p>
          <a:p>
            <a:pPr lvl="1"/>
            <a:r>
              <a:rPr lang="en-US" sz="1800" dirty="0" smtClean="0"/>
              <a:t>Groups that can influence public (Media Orgs Bloggers,  Trade Unions, etc) </a:t>
            </a:r>
          </a:p>
          <a:p>
            <a:r>
              <a:rPr lang="en-US" dirty="0" smtClean="0"/>
              <a:t>Low influence low interest (Minimal effort)</a:t>
            </a:r>
          </a:p>
          <a:p>
            <a:pPr lvl="1"/>
            <a:r>
              <a:rPr lang="en-US" sz="1800" dirty="0" smtClean="0"/>
              <a:t>Inform and educate</a:t>
            </a:r>
          </a:p>
          <a:p>
            <a:pPr lvl="1"/>
            <a:r>
              <a:rPr lang="en-US" sz="1800" dirty="0" smtClean="0"/>
              <a:t>Requires understanding (Schools and Universities, other professional </a:t>
            </a:r>
            <a:r>
              <a:rPr lang="en-US" sz="1800" dirty="0" err="1" smtClean="0"/>
              <a:t>asso</a:t>
            </a:r>
            <a:r>
              <a:rPr lang="en-US" sz="1800" dirty="0" smtClean="0"/>
              <a:t>, suppliers, etc)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The Regulator’s role in increasing Stakeholders participation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Engaging in a “deliberative process that aims toward the achievement of a rational consensus over the regulatory decision.”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avenues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inform  stakeholders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(associations, coalition, industrial leaders, NGO).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interest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curiosity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what it takes to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engagement 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 engagement from their perspective 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Remove barriers to encourage  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internet or a repository-where people can have most access-a campaign or newspaper publication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(freely  take baby steps)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84708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Regulator’s role in increasing Stakeholders participation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 very clear on the intention and outcome of the regulation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Specify how you want the response (a response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 or tool kit)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by WHEN.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it early  in the process (very critical)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 open to a dialogue and public hearing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 back up or follow up options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References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 fontScale="32500" lnSpcReduction="20000"/>
          </a:bodyPr>
          <a:lstStyle/>
          <a:p>
            <a:r>
              <a:rPr lang="en-US" sz="5500" dirty="0" smtClean="0"/>
              <a:t>Administrative Conference of the United States. “Administrative Conference Recommendation 2014-4, “Ex Parte” Communications in Informal Rulemaking.” June 6, 2014. </a:t>
            </a:r>
            <a:r>
              <a:rPr lang="en-US" sz="5500" u="sng" dirty="0" smtClean="0">
                <a:solidFill>
                  <a:schemeClr val="accent1"/>
                </a:solidFill>
                <a:hlinkClick r:id="rId2"/>
              </a:rPr>
              <a:t>http://www.acus.gov/sites/default/files/documents/Recommendation%202014-4%20%28Ex%20Parte%29_0.pdf</a:t>
            </a:r>
            <a:r>
              <a:rPr lang="en-US" sz="5500" dirty="0" smtClean="0"/>
              <a:t>. (accessed Feb 2, 2016) </a:t>
            </a:r>
          </a:p>
          <a:p>
            <a:r>
              <a:rPr lang="en-US" sz="5500" dirty="0" err="1" smtClean="0"/>
              <a:t>Balla</a:t>
            </a:r>
            <a:r>
              <a:rPr lang="en-US" sz="5500" dirty="0" smtClean="0"/>
              <a:t>, Steven J. “Legislative Organization and Congressional Review of Agency Regulations.” </a:t>
            </a:r>
            <a:r>
              <a:rPr lang="en-US" sz="5500" i="1" dirty="0" smtClean="0"/>
              <a:t>Journal of law, Economics, and Organization </a:t>
            </a:r>
            <a:r>
              <a:rPr lang="en-US" sz="5500" dirty="0" smtClean="0"/>
              <a:t>16, no. 2 (Fall 2000): 424-448.</a:t>
            </a:r>
          </a:p>
          <a:p>
            <a:r>
              <a:rPr lang="en-US" sz="5500" dirty="0" err="1" smtClean="0"/>
              <a:t>Bohman</a:t>
            </a:r>
            <a:r>
              <a:rPr lang="en-US" sz="5500" dirty="0" smtClean="0"/>
              <a:t>, James. </a:t>
            </a:r>
            <a:r>
              <a:rPr lang="en-US" sz="5500" i="1" dirty="0" smtClean="0"/>
              <a:t>Public Deliberation: Pluralism, Complexity, and Democracy</a:t>
            </a:r>
            <a:r>
              <a:rPr lang="en-US" sz="5500" dirty="0" smtClean="0"/>
              <a:t>. Cambridge, MA: The MIT Press, 2002</a:t>
            </a:r>
          </a:p>
          <a:p>
            <a:r>
              <a:rPr lang="en-US" sz="5500" dirty="0" smtClean="0"/>
              <a:t> </a:t>
            </a:r>
            <a:r>
              <a:rPr lang="en-US" sz="5500" dirty="0" err="1" smtClean="0"/>
              <a:t>Coglianese</a:t>
            </a:r>
            <a:r>
              <a:rPr lang="en-US" sz="5500" dirty="0" smtClean="0"/>
              <a:t>, Cary. “Assessing Consensus: The Promise and Performance of Negotiated Rulemaking.” </a:t>
            </a:r>
            <a:r>
              <a:rPr lang="en-US" sz="5500" i="1" dirty="0" smtClean="0"/>
              <a:t>Duke Law Journal 46, no. 6 (April 1997): 1298. </a:t>
            </a:r>
            <a:endParaRPr lang="en-US" sz="5500" dirty="0" smtClean="0"/>
          </a:p>
          <a:p>
            <a:r>
              <a:rPr lang="en-US" sz="5500" dirty="0" smtClean="0"/>
              <a:t>How to improve your stakeholder engagement strategy in 2015, </a:t>
            </a:r>
            <a:r>
              <a:rPr lang="en-US" sz="5500" dirty="0" smtClean="0">
                <a:hlinkClick r:id="rId3"/>
              </a:rPr>
              <a:t>http://cloud-collaboration.kahootz.com/how-to-improve-your-stakeholder-engagement</a:t>
            </a:r>
            <a:r>
              <a:rPr lang="en-US" sz="5500" dirty="0" smtClean="0"/>
              <a:t> (accessed March 12, 2016). </a:t>
            </a:r>
          </a:p>
          <a:p>
            <a:r>
              <a:rPr lang="en-US" sz="5500" dirty="0" smtClean="0"/>
              <a:t>Dudley, Susan E. “Opportunities for Stakeholder Participation in U.S. Rulemaking.” George Washington University Regulatory Studies Center, September 23, 2014. </a:t>
            </a:r>
            <a:r>
              <a:rPr lang="en-US" sz="5500" u="sng" dirty="0" smtClean="0">
                <a:hlinkClick r:id="rId4"/>
              </a:rPr>
              <a:t>http://regulatorystudies.columbian.gwu.edu/opportunities-stakeholder-participation-us-regulation</a:t>
            </a:r>
            <a:r>
              <a:rPr lang="en-US" sz="5500" dirty="0" smtClean="0"/>
              <a:t> (accessed March 10, 2016)</a:t>
            </a:r>
          </a:p>
          <a:p>
            <a:r>
              <a:rPr lang="en-US" sz="5500" dirty="0" err="1" smtClean="0"/>
              <a:t>Gliken</a:t>
            </a:r>
            <a:r>
              <a:rPr lang="en-US" sz="5500" dirty="0" smtClean="0"/>
              <a:t> J: 2000: Getting stakeholder participation ‘right’: a discussion of .., </a:t>
            </a:r>
            <a:r>
              <a:rPr lang="en-US" sz="5500" u="sng" dirty="0" smtClean="0">
                <a:hlinkClick r:id="rId5"/>
              </a:rPr>
              <a:t>https://www.deepdyve.com/lp/elsevier/getting-stakeholder-participation-right-a-d</a:t>
            </a:r>
            <a:r>
              <a:rPr lang="en-US" sz="5500" dirty="0" smtClean="0"/>
              <a:t> (accessed March 10, 2016).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ANSI and their affiliates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USAID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Organizing Committee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P&amp;G and my leaders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467A2A-C819-431F-8AE5-3250F4185776}"/>
</file>

<file path=customXml/itemProps2.xml><?xml version="1.0" encoding="utf-8"?>
<ds:datastoreItem xmlns:ds="http://schemas.openxmlformats.org/officeDocument/2006/customXml" ds:itemID="{8AE3DA62-5E36-4EC0-AC41-6FA543246BE3}"/>
</file>

<file path=customXml/itemProps3.xml><?xml version="1.0" encoding="utf-8"?>
<ds:datastoreItem xmlns:ds="http://schemas.openxmlformats.org/officeDocument/2006/customXml" ds:itemID="{A3B1E3A8-D2E0-4614-BBF3-22156AF3B017}"/>
</file>

<file path=customXml/itemProps4.xml><?xml version="1.0" encoding="utf-8"?>
<ds:datastoreItem xmlns:ds="http://schemas.openxmlformats.org/officeDocument/2006/customXml" ds:itemID="{6716A3AF-1AE3-4B91-92C6-E05B5B88E1D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531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Charles Azuka , PhD,  Leader- Regulatory and Safety (GPS) P&amp;G  Sub-Saharan Africa </vt:lpstr>
      <vt:lpstr>Outline </vt:lpstr>
      <vt:lpstr>Who is a StakeHolder?</vt:lpstr>
      <vt:lpstr>Categories of Stakeholders</vt:lpstr>
      <vt:lpstr>Categories of Stakeholders</vt:lpstr>
      <vt:lpstr>The Regulator’s role in increasing Stakeholders participation</vt:lpstr>
      <vt:lpstr>The Regulator’s role in increasing Stakeholders participation</vt:lpstr>
      <vt:lpstr>References </vt:lpstr>
      <vt:lpstr>Acknowledgements </vt:lpstr>
      <vt:lpstr>Questions</vt:lpstr>
    </vt:vector>
  </TitlesOfParts>
  <Company>Procter &amp; Gamble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Azuka , PhD,  Leader- Regulatory and Safety (GPS) P&amp;G  Sub-Saharan Africa</dc:title>
  <dc:creator>azuka.ce</dc:creator>
  <cp:lastModifiedBy>azuka.ce</cp:lastModifiedBy>
  <cp:revision>11</cp:revision>
  <dcterms:created xsi:type="dcterms:W3CDTF">2016-03-19T10:33:02Z</dcterms:created>
  <dcterms:modified xsi:type="dcterms:W3CDTF">2016-03-22T03:43:40Z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21e6541e-616f-4588-aa19-323a835ebe0e</vt:lpwstr>
  </property>
</Properties>
</file>