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7" r:id="rId1"/>
  </p:sldMasterIdLst>
  <p:notesMasterIdLst>
    <p:notesMasterId r:id="rId16"/>
  </p:notesMasterIdLst>
  <p:sldIdLst>
    <p:sldId id="256" r:id="rId2"/>
    <p:sldId id="322" r:id="rId3"/>
    <p:sldId id="335" r:id="rId4"/>
    <p:sldId id="336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2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76" autoAdjust="0"/>
  </p:normalViewPr>
  <p:slideViewPr>
    <p:cSldViewPr>
      <p:cViewPr>
        <p:scale>
          <a:sx n="66" d="100"/>
          <a:sy n="66" d="100"/>
        </p:scale>
        <p:origin x="-63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8977C-C2E0-4924-A0F1-F5271D76CA72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66732-AAF0-46BE-AA18-8954F7D590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907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C3D7D7-99AD-4565-BA2A-1CCCCB7B3D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6543A-9637-4F4D-9F4A-038C0563D9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1B76F-757D-46DE-A7E7-1AD9E3E510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A3005ECF-E508-4BEA-938C-5E77572712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21E94-2884-4838-B911-F2DB24733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08EB5-ACE2-4D0C-9568-CDFAF62831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8B5FB-2F50-4289-9E1C-B5C9BB648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5B019-54CE-44FC-8576-FB300D5311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F3C1E-9056-4FDB-B65E-46B8944F4F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D35DC89-EBB5-479A-BC98-58B2F4DE2E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EFDE38B-9222-492D-964F-3DF1B2124C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743200"/>
            <a:ext cx="8334829" cy="2363313"/>
          </a:xfrm>
        </p:spPr>
        <p:txBody>
          <a:bodyPr>
            <a:noAutofit/>
          </a:bodyPr>
          <a:lstStyle/>
          <a:p>
            <a:pPr algn="ctr"/>
            <a:endParaRPr lang="en-US" sz="4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Progress Report Prepared by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4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Consultant:</a:t>
            </a:r>
            <a:r>
              <a:rPr lang="en-US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Eliazar </a:t>
            </a:r>
            <a:r>
              <a:rPr lang="en-US" sz="4000" b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Babu</a:t>
            </a:r>
            <a:r>
              <a:rPr lang="en-US" sz="40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Muga</a:t>
            </a:r>
            <a:endParaRPr lang="en-US" sz="40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Consultant:</a:t>
            </a:r>
            <a:r>
              <a:rPr lang="en-US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</a:t>
            </a:r>
            <a:r>
              <a:rPr lang="en-US" sz="40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(Ms.) Muthoni </a:t>
            </a:r>
            <a:r>
              <a:rPr lang="en-US" sz="4000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Masinde</a:t>
            </a:r>
            <a:endParaRPr lang="en-US" sz="4000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3D7D7-99AD-4565-BA2A-1CCCCB7B3DC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3429" y="609600"/>
            <a:ext cx="8001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3600" b="1" dirty="0" smtClean="0">
                <a:solidFill>
                  <a:srgbClr val="C00000"/>
                </a:solidFill>
                <a:latin typeface="Century Gothic" pitchFamily="34" charset="0"/>
              </a:rPr>
              <a:t>PROJECT TITLE: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3600" b="1" dirty="0" smtClean="0">
                <a:solidFill>
                  <a:srgbClr val="C00000"/>
                </a:solidFill>
                <a:latin typeface="Century Gothic" pitchFamily="34" charset="0"/>
              </a:rPr>
              <a:t>Review </a:t>
            </a:r>
            <a:r>
              <a:rPr lang="en-US" sz="3600" b="1" dirty="0">
                <a:solidFill>
                  <a:srgbClr val="C00000"/>
                </a:solidFill>
                <a:latin typeface="Century Gothic" pitchFamily="34" charset="0"/>
              </a:rPr>
              <a:t>of ENS for National Enquiry Points/Notification Authorities </a:t>
            </a:r>
            <a:r>
              <a:rPr lang="en-US" sz="3600" b="1" dirty="0" smtClean="0">
                <a:solidFill>
                  <a:srgbClr val="C00000"/>
                </a:solidFill>
                <a:latin typeface="Century Gothic" pitchFamily="34" charset="0"/>
              </a:rPr>
              <a:t> &amp; </a:t>
            </a:r>
            <a:endParaRPr lang="en-US" sz="3600" b="1" dirty="0">
              <a:solidFill>
                <a:srgbClr val="C00000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3600" b="1" dirty="0">
                <a:solidFill>
                  <a:srgbClr val="C00000"/>
                </a:solidFill>
                <a:latin typeface="Century Gothic" pitchFamily="34" charset="0"/>
              </a:rPr>
              <a:t>Enhancing Effectiveness of TBT and SPS Notification Processes</a:t>
            </a: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8392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+mn-lt"/>
              </a:rPr>
              <a:t>Preliminary Findings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762000"/>
            <a:ext cx="8763000" cy="54102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0"/>
              </a:spcBef>
              <a:buFont typeface="+mj-lt"/>
              <a:buAutoNum type="arabicPeriod" startAt="5"/>
            </a:pPr>
            <a:r>
              <a:rPr lang="en-GB" sz="3200" dirty="0" smtClean="0"/>
              <a:t>In all the 4 countries, </a:t>
            </a:r>
            <a:r>
              <a:rPr lang="en-GB" sz="3200" dirty="0"/>
              <a:t>the Bureau of Standards bodies </a:t>
            </a:r>
            <a:r>
              <a:rPr lang="en-GB" sz="3200" dirty="0" smtClean="0"/>
              <a:t> handle TBT notifications </a:t>
            </a:r>
          </a:p>
          <a:p>
            <a:pPr marL="742950" lvl="0" indent="-742950">
              <a:spcBef>
                <a:spcPts val="0"/>
              </a:spcBef>
              <a:buFont typeface="+mj-lt"/>
              <a:buAutoNum type="arabicPeriod" startAt="5"/>
            </a:pPr>
            <a:r>
              <a:rPr lang="en-GB" sz="3200" dirty="0" smtClean="0"/>
              <a:t>In each Country, there is an independent Unit in charge of the 3 aspects (animal health, plant health and food safety)</a:t>
            </a:r>
          </a:p>
          <a:p>
            <a:pPr marL="1017270" lvl="1" indent="-742950">
              <a:spcBef>
                <a:spcPts val="0"/>
              </a:spcBef>
            </a:pPr>
            <a:r>
              <a:rPr lang="en-GB" dirty="0" smtClean="0"/>
              <a:t>In Tanzania however, all the 3 currently are handled by the Ministry of Agriculture. Assistance to split this is required  </a:t>
            </a:r>
          </a:p>
          <a:p>
            <a:pPr marL="742950" lvl="0" indent="-742950">
              <a:spcBef>
                <a:spcPts val="0"/>
              </a:spcBef>
              <a:buFont typeface="+mj-lt"/>
              <a:buAutoNum type="arabicPeriod" startAt="5"/>
            </a:pPr>
            <a:r>
              <a:rPr lang="en-GB" sz="3200" dirty="0" smtClean="0"/>
              <a:t>There is inadequate staffing and skills in the units responsible for the WTO notifications</a:t>
            </a:r>
          </a:p>
          <a:p>
            <a:pPr marL="742950" lvl="0" indent="-742950">
              <a:spcBef>
                <a:spcPts val="0"/>
              </a:spcBef>
              <a:buFont typeface="+mj-lt"/>
              <a:buAutoNum type="arabicPeriod" startAt="5"/>
            </a:pPr>
            <a:r>
              <a:rPr lang="en-GB" sz="3200" dirty="0" smtClean="0"/>
              <a:t>There are varied (from country to country) infrastructural (computers, modems, servers etc.) challenges around implementation of the ENS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3749386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8392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+mn-lt"/>
              </a:rPr>
              <a:t>Preliminary Findings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914400"/>
            <a:ext cx="8382000" cy="5410200"/>
          </a:xfrm>
        </p:spPr>
        <p:txBody>
          <a:bodyPr>
            <a:normAutofit fontScale="77500" lnSpcReduction="20000"/>
          </a:bodyPr>
          <a:lstStyle/>
          <a:p>
            <a:pPr marL="742950" lvl="0" indent="-742950" algn="just">
              <a:buFont typeface="+mj-lt"/>
              <a:buAutoNum type="arabicPeriod" startAt="9"/>
            </a:pPr>
            <a:r>
              <a:rPr lang="en-GB" sz="4400" dirty="0" smtClean="0"/>
              <a:t>Though playing a critical role in ensuring smooth running of the WTO notifications process, the national TBT/SPS Committees in all the countries are not functioning as expected</a:t>
            </a:r>
          </a:p>
          <a:p>
            <a:pPr marL="1017270" lvl="1" indent="-742950" algn="just"/>
            <a:r>
              <a:rPr lang="en-GB" sz="4200" dirty="0" smtClean="0"/>
              <a:t>Rwanda is currently in the process of forming the Committee; TMEA is assisting in this</a:t>
            </a:r>
          </a:p>
          <a:p>
            <a:pPr marL="742950" lvl="0" indent="-742950" algn="just">
              <a:buFont typeface="+mj-lt"/>
              <a:buAutoNum type="arabicPeriod" startAt="9"/>
            </a:pPr>
            <a:r>
              <a:rPr lang="en-GB" sz="4400" dirty="0" smtClean="0"/>
              <a:t>For Kenya and Tanzania, the idea of splitting Fisheries from Veterinary/Livestock Unit should be looked into</a:t>
            </a:r>
          </a:p>
          <a:p>
            <a:pPr marL="742950" lvl="0" indent="-742950" algn="just">
              <a:buFont typeface="+mj-lt"/>
              <a:buAutoNum type="arabicPeriod" startAt="9"/>
            </a:pPr>
            <a:r>
              <a:rPr lang="en-GB" sz="4400" dirty="0" smtClean="0"/>
              <a:t>The </a:t>
            </a:r>
            <a:r>
              <a:rPr lang="en-GB" sz="4400" dirty="0" smtClean="0"/>
              <a:t>Ministries </a:t>
            </a:r>
            <a:r>
              <a:rPr lang="en-GB" sz="4400" dirty="0" smtClean="0"/>
              <a:t>of </a:t>
            </a:r>
            <a:r>
              <a:rPr lang="en-GB" sz="4400" dirty="0" smtClean="0"/>
              <a:t>Trade </a:t>
            </a:r>
            <a:r>
              <a:rPr lang="en-GB" sz="4400" dirty="0" smtClean="0"/>
              <a:t>currently plays the role of National Authority in all the countries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2655085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5098" y="762000"/>
            <a:ext cx="88392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C00000"/>
                </a:solidFill>
                <a:latin typeface="+mn-lt"/>
              </a:rPr>
              <a:t>Proposed ENS: Requirements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382000" cy="5410200"/>
          </a:xfrm>
        </p:spPr>
        <p:txBody>
          <a:bodyPr>
            <a:normAutofit fontScale="77500" lnSpcReduction="20000"/>
          </a:bodyPr>
          <a:lstStyle/>
          <a:p>
            <a:pPr marL="742950" lvl="0" indent="-742950" algn="just">
              <a:buFont typeface="+mj-lt"/>
              <a:buAutoNum type="arabicPeriod"/>
            </a:pPr>
            <a:r>
              <a:rPr lang="en-GB" sz="4400" b="1" dirty="0" smtClean="0">
                <a:solidFill>
                  <a:schemeClr val="accent1">
                    <a:lumMod val="75000"/>
                  </a:schemeClr>
                </a:solidFill>
              </a:rPr>
              <a:t>ENS Purpose Statement: </a:t>
            </a:r>
            <a:r>
              <a:rPr lang="en-GB" sz="4600" dirty="0" smtClean="0"/>
              <a:t>“</a:t>
            </a:r>
            <a:r>
              <a:rPr lang="en-ZA" sz="4600" i="1" dirty="0" smtClean="0"/>
              <a:t>to </a:t>
            </a:r>
            <a:r>
              <a:rPr lang="en-ZA" sz="4600" i="1" dirty="0"/>
              <a:t>enhance memberstate’s processing of WTO by providing one-stop-shop for relevant, accurate, up-to-date and tailor-made information on SPS and TBT issues to all the identified </a:t>
            </a:r>
            <a:r>
              <a:rPr lang="en-ZA" sz="4600" i="1" dirty="0" smtClean="0"/>
              <a:t>stakeholders</a:t>
            </a:r>
            <a:r>
              <a:rPr lang="en-ZA" sz="4600" dirty="0" smtClean="0"/>
              <a:t>”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GB" sz="4400" b="1" dirty="0">
                <a:solidFill>
                  <a:schemeClr val="accent1">
                    <a:lumMod val="75000"/>
                  </a:schemeClr>
                </a:solidFill>
              </a:rPr>
              <a:t>ENS </a:t>
            </a:r>
            <a:r>
              <a:rPr lang="en-GB" sz="4400" b="1" dirty="0" smtClean="0">
                <a:solidFill>
                  <a:schemeClr val="accent1">
                    <a:lumMod val="75000"/>
                  </a:schemeClr>
                </a:solidFill>
              </a:rPr>
              <a:t>Users: </a:t>
            </a:r>
            <a:r>
              <a:rPr lang="en-GB" sz="4200" dirty="0" smtClean="0"/>
              <a:t>NEPs, NAs, Government departments, </a:t>
            </a:r>
            <a:r>
              <a:rPr lang="en-ZA" sz="4200" dirty="0"/>
              <a:t>NGOs, Civil Society, media, Information Dessemination </a:t>
            </a:r>
            <a:r>
              <a:rPr lang="en-ZA" sz="4200" dirty="0" smtClean="0"/>
              <a:t>Agents, </a:t>
            </a:r>
            <a:r>
              <a:rPr lang="en-ZA" sz="4200" dirty="0"/>
              <a:t>Industry (Agricultural, Livestock, Importers, Exporters, Rugulatorory bodies ….) </a:t>
            </a:r>
            <a:r>
              <a:rPr lang="en-ZA" sz="4200" dirty="0" smtClean="0"/>
              <a:t>stakeholders, </a:t>
            </a:r>
            <a:r>
              <a:rPr lang="en-ZA" sz="4200" dirty="0"/>
              <a:t>Partners and </a:t>
            </a:r>
            <a:r>
              <a:rPr lang="en-ZA" sz="4200" dirty="0" smtClean="0"/>
              <a:t>Collaborators, </a:t>
            </a:r>
            <a:r>
              <a:rPr lang="en-ZA" sz="4200" dirty="0"/>
              <a:t>General </a:t>
            </a:r>
            <a:r>
              <a:rPr lang="en-ZA" sz="4200" dirty="0" smtClean="0"/>
              <a:t>Visitors</a:t>
            </a:r>
            <a:r>
              <a:rPr lang="en-GB" sz="4200" dirty="0" smtClean="0"/>
              <a:t>, press and media</a:t>
            </a:r>
            <a:endParaRPr lang="en-GB" sz="4200" dirty="0"/>
          </a:p>
        </p:txBody>
      </p:sp>
    </p:spTree>
    <p:extLst>
      <p:ext uri="{BB962C8B-B14F-4D97-AF65-F5344CB8AC3E}">
        <p14:creationId xmlns:p14="http://schemas.microsoft.com/office/powerpoint/2010/main" xmlns="" val="3055554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5098" y="762000"/>
            <a:ext cx="88392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C00000"/>
                </a:solidFill>
                <a:latin typeface="+mn-lt"/>
              </a:rPr>
              <a:t>Next Steps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382000" cy="5410200"/>
          </a:xfrm>
        </p:spPr>
        <p:txBody>
          <a:bodyPr>
            <a:noAutofit/>
          </a:bodyPr>
          <a:lstStyle/>
          <a:p>
            <a:pPr algn="just"/>
            <a:r>
              <a:rPr lang="en-GB" sz="3600" dirty="0" smtClean="0">
                <a:solidFill>
                  <a:srgbClr val="000000"/>
                </a:solidFill>
              </a:rPr>
              <a:t>Field visit to Burundi</a:t>
            </a:r>
          </a:p>
          <a:p>
            <a:pPr algn="just"/>
            <a:r>
              <a:rPr lang="en-GB" sz="3600" dirty="0" smtClean="0">
                <a:solidFill>
                  <a:srgbClr val="000000"/>
                </a:solidFill>
              </a:rPr>
              <a:t>Finalization of the ENS requirements for Tanzania</a:t>
            </a:r>
          </a:p>
          <a:p>
            <a:pPr algn="just"/>
            <a:r>
              <a:rPr lang="en-GB" sz="3600" dirty="0" smtClean="0">
                <a:solidFill>
                  <a:srgbClr val="000000"/>
                </a:solidFill>
              </a:rPr>
              <a:t>Phase II visits to Kenya and Uganda and the ENS development/modification requirements</a:t>
            </a:r>
          </a:p>
          <a:p>
            <a:pPr algn="just"/>
            <a:r>
              <a:rPr lang="en-GB" sz="3600" dirty="0" smtClean="0">
                <a:solidFill>
                  <a:srgbClr val="000000"/>
                </a:solidFill>
              </a:rPr>
              <a:t>ENS design validation workshop by stakeholders</a:t>
            </a:r>
          </a:p>
          <a:p>
            <a:pPr algn="just"/>
            <a:r>
              <a:rPr lang="en-GB" sz="3600" dirty="0" smtClean="0">
                <a:solidFill>
                  <a:srgbClr val="000000"/>
                </a:solidFill>
              </a:rPr>
              <a:t>Project finalization and closure</a:t>
            </a:r>
          </a:p>
          <a:p>
            <a:pPr algn="just"/>
            <a:endParaRPr lang="en-GB" sz="3600" dirty="0" smtClean="0">
              <a:solidFill>
                <a:srgbClr val="000000"/>
              </a:solidFill>
            </a:endParaRPr>
          </a:p>
          <a:p>
            <a:pPr algn="just"/>
            <a:endParaRPr lang="en-GB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513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Q &amp; A</a:t>
            </a:r>
            <a:r>
              <a:rPr lang="en-US" sz="36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+mn-lt"/>
              </a:rPr>
            </a:b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381000"/>
            <a:ext cx="7848600" cy="57912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/>
              <a:t> </a:t>
            </a:r>
            <a:r>
              <a:rPr lang="en-US" sz="4400" b="1" dirty="0" smtClean="0"/>
              <a:t>Thank you</a:t>
            </a:r>
          </a:p>
          <a:p>
            <a:pPr lvl="0"/>
            <a:r>
              <a:rPr lang="en-US" sz="4400" b="1" dirty="0" smtClean="0"/>
              <a:t>Contact us:</a:t>
            </a:r>
          </a:p>
          <a:p>
            <a:pPr lvl="0"/>
            <a:endParaRPr lang="en-US" sz="4400" b="1" dirty="0" smtClean="0"/>
          </a:p>
          <a:p>
            <a:pPr lvl="0"/>
            <a:endParaRPr lang="en-US" sz="4400" b="1" dirty="0" smtClean="0"/>
          </a:p>
        </p:txBody>
      </p:sp>
      <p:sp>
        <p:nvSpPr>
          <p:cNvPr id="4" name="AutoShape 2" descr="https://encrypted-tbn1.gstatic.com/images?q=tbn:ANd9GcTIrPrc1afX5Xdeb8FjlxD1pQcoxYw32Uaw8AiZGhTKquoEG9PjsNaHD4Q"/>
          <p:cNvSpPr>
            <a:spLocks noChangeAspect="1" noChangeArrowheads="1"/>
          </p:cNvSpPr>
          <p:nvPr/>
        </p:nvSpPr>
        <p:spPr bwMode="auto">
          <a:xfrm>
            <a:off x="155575" y="-1233488"/>
            <a:ext cx="50292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 descr="Screen Shot 2016-03-21 at 15.45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847910"/>
            <a:ext cx="696070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0241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3058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C00000"/>
                </a:solidFill>
                <a:latin typeface="+mn-lt"/>
              </a:rPr>
              <a:t>Project Background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041400"/>
            <a:ext cx="8183563" cy="5791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project of the East </a:t>
            </a:r>
            <a:r>
              <a:rPr lang="en-US" dirty="0"/>
              <a:t>Africa Trade and Investment Hub (the Hub)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Hub is </a:t>
            </a:r>
            <a:r>
              <a:rPr lang="en-US" dirty="0"/>
              <a:t>the U.S Government's flagship project under the Presidential Trade Africa initiative to boost trade and investments with and within Africa. </a:t>
            </a:r>
            <a:endParaRPr lang="en-US" dirty="0" smtClean="0"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T</a:t>
            </a:r>
            <a:r>
              <a:rPr lang="en-GB" dirty="0" smtClean="0">
                <a:cs typeface="Arial" charset="0"/>
              </a:rPr>
              <a:t>his is one of the implementation steps for the </a:t>
            </a:r>
            <a:r>
              <a:rPr lang="en-US" dirty="0"/>
              <a:t>Cooperation </a:t>
            </a:r>
            <a:r>
              <a:rPr lang="en-US" dirty="0" smtClean="0"/>
              <a:t>Agreement (signed </a:t>
            </a:r>
            <a:r>
              <a:rPr lang="en-US" dirty="0"/>
              <a:t>on 26th February 2015</a:t>
            </a:r>
            <a:r>
              <a:rPr lang="en-GB" dirty="0"/>
              <a:t> </a:t>
            </a:r>
            <a:r>
              <a:rPr lang="en-US" dirty="0" smtClean="0"/>
              <a:t>) between U.S</a:t>
            </a:r>
            <a:r>
              <a:rPr lang="en-US" dirty="0"/>
              <a:t>. Government and the East African Community (EAC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Related to this ENS Project, is the </a:t>
            </a:r>
            <a:r>
              <a:rPr lang="en-GB" dirty="0" smtClean="0">
                <a:cs typeface="Arial" charset="0"/>
              </a:rPr>
              <a:t>that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EAC Partner </a:t>
            </a:r>
            <a:r>
              <a:rPr lang="en-US" dirty="0"/>
              <a:t>States </a:t>
            </a:r>
            <a:r>
              <a:rPr lang="en-US" dirty="0" smtClean="0"/>
              <a:t>notifying </a:t>
            </a:r>
            <a:r>
              <a:rPr lang="en-US" dirty="0"/>
              <a:t>all proposed measures on TBT and SPS to WTO</a:t>
            </a:r>
            <a:r>
              <a:rPr lang="en-GB" dirty="0"/>
              <a:t> </a:t>
            </a: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In the EAC TBT/SPS draft work plans under the EAC-USG Cooperation Agreement, the Partner States have either requested for assistance in the development of ENS or improve the effectiveness of the existing the Enquiry Points/Notification Authorities.</a:t>
            </a:r>
            <a:r>
              <a:rPr lang="en-GB" dirty="0"/>
              <a:t> </a:t>
            </a:r>
            <a:endParaRPr lang="en-GB" dirty="0" smtClean="0"/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cs typeface="Arial" charset="0"/>
              </a:rPr>
              <a:t>This is the need this ENS Project aims to respond to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848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3058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C00000"/>
                </a:solidFill>
                <a:latin typeface="+mn-lt"/>
              </a:rPr>
              <a:t>Objectives Of The ENS Project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041400"/>
            <a:ext cx="8183563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Guided by the overall objective of </a:t>
            </a:r>
            <a:r>
              <a:rPr lang="en-US" dirty="0" smtClean="0"/>
              <a:t>reviewing </a:t>
            </a:r>
            <a:r>
              <a:rPr lang="en-US" dirty="0"/>
              <a:t>the existing </a:t>
            </a:r>
            <a:r>
              <a:rPr lang="en-US" dirty="0" smtClean="0"/>
              <a:t>National Notification Systems for </a:t>
            </a:r>
            <a:r>
              <a:rPr lang="en-US" dirty="0"/>
              <a:t>the Enquiry Points/Notification Authorities with a view to improving the </a:t>
            </a:r>
            <a:r>
              <a:rPr lang="en-US" dirty="0" smtClean="0"/>
              <a:t>ENS, our specific objectives are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review the </a:t>
            </a:r>
            <a:r>
              <a:rPr lang="en-US" dirty="0" smtClean="0"/>
              <a:t>existing (in Kenya and Uganda) </a:t>
            </a:r>
            <a:r>
              <a:rPr lang="en-US" dirty="0"/>
              <a:t>national notification systems for the Enquiry Points/Notification </a:t>
            </a:r>
            <a:r>
              <a:rPr lang="en-US" dirty="0" smtClean="0"/>
              <a:t>Authorities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 Carry out detailed Needs (for ENS) Assessment for Rwanda, Tanzania and Burundi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 benchmark </a:t>
            </a:r>
            <a:r>
              <a:rPr lang="en-US" dirty="0"/>
              <a:t>existing </a:t>
            </a:r>
            <a:r>
              <a:rPr lang="en-US" dirty="0" smtClean="0"/>
              <a:t>TBT/SPS </a:t>
            </a:r>
            <a:r>
              <a:rPr lang="en-US" dirty="0"/>
              <a:t>notification </a:t>
            </a:r>
            <a:r>
              <a:rPr lang="en-US" dirty="0" smtClean="0"/>
              <a:t>systems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Deliver a final report containing details of the proposed </a:t>
            </a:r>
            <a:r>
              <a:rPr lang="en-US" dirty="0"/>
              <a:t>system and infrastructure requirements, system analysis and design for establishment of </a:t>
            </a:r>
            <a:r>
              <a:rPr lang="en-US" dirty="0" smtClean="0"/>
              <a:t>customized ENS for the 5 EAC States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649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3058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+mn-lt"/>
              </a:rPr>
              <a:t>The Approach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041400"/>
            <a:ext cx="8183563" cy="5791200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Stage 1:	Planning and </a:t>
            </a:r>
            <a:r>
              <a:rPr lang="en-US" sz="4000" dirty="0" smtClean="0"/>
              <a:t>inception</a:t>
            </a:r>
            <a:endParaRPr lang="en-GB" sz="4000" dirty="0"/>
          </a:p>
          <a:p>
            <a:pPr lvl="0"/>
            <a:r>
              <a:rPr lang="en-US" sz="4000" dirty="0"/>
              <a:t>Stage 2:	Document </a:t>
            </a:r>
            <a:r>
              <a:rPr lang="en-US" sz="4000" dirty="0" smtClean="0"/>
              <a:t>review</a:t>
            </a:r>
            <a:endParaRPr lang="en-GB" sz="4000" dirty="0"/>
          </a:p>
          <a:p>
            <a:pPr lvl="0"/>
            <a:r>
              <a:rPr lang="en-US" sz="4000" dirty="0"/>
              <a:t>Stage3:	Field </a:t>
            </a:r>
            <a:r>
              <a:rPr lang="en-US" sz="4000" dirty="0" smtClean="0"/>
              <a:t>work</a:t>
            </a:r>
            <a:endParaRPr lang="en-GB" sz="4000" dirty="0"/>
          </a:p>
          <a:p>
            <a:pPr lvl="0"/>
            <a:r>
              <a:rPr lang="en-US" sz="4000" dirty="0"/>
              <a:t>Stage4: 	ENS </a:t>
            </a:r>
            <a:r>
              <a:rPr lang="en-US" sz="4000" dirty="0" smtClean="0"/>
              <a:t>feasibility</a:t>
            </a:r>
            <a:endParaRPr lang="en-GB" sz="4000" dirty="0"/>
          </a:p>
          <a:p>
            <a:pPr lvl="0"/>
            <a:r>
              <a:rPr lang="en-US" sz="4000" dirty="0"/>
              <a:t>Stage5:	Data analysis and report </a:t>
            </a:r>
            <a:r>
              <a:rPr lang="en-US" sz="4000" dirty="0" smtClean="0"/>
              <a:t>writing</a:t>
            </a:r>
            <a:endParaRPr lang="en-GB" sz="4000" dirty="0"/>
          </a:p>
          <a:p>
            <a:pPr lvl="0"/>
            <a:r>
              <a:rPr lang="en-US" sz="4000" dirty="0"/>
              <a:t>Stage6:	Validation and </a:t>
            </a:r>
            <a:r>
              <a:rPr lang="en-US" sz="4000" dirty="0" smtClean="0"/>
              <a:t>finalization</a:t>
            </a:r>
            <a:endParaRPr lang="en-GB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855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83058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+mn-lt"/>
              </a:rPr>
              <a:t>The Approach: </a:t>
            </a:r>
            <a:br>
              <a:rPr lang="en-US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Stage 1: </a:t>
            </a:r>
            <a:r>
              <a:rPr lang="en-US" b="1" dirty="0" smtClean="0">
                <a:solidFill>
                  <a:schemeClr val="tx1"/>
                </a:solidFill>
              </a:rPr>
              <a:t>Planning </a:t>
            </a:r>
            <a:r>
              <a:rPr lang="en-US" b="1" dirty="0">
                <a:solidFill>
                  <a:schemeClr val="tx1"/>
                </a:solidFill>
              </a:rPr>
              <a:t>and inception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8183563" cy="4419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4000" dirty="0" smtClean="0"/>
              <a:t>Build </a:t>
            </a:r>
            <a:r>
              <a:rPr lang="en-US" sz="4000" dirty="0"/>
              <a:t>consensus on the objectives of the assignment;</a:t>
            </a:r>
            <a:endParaRPr lang="en-GB" sz="4000" dirty="0"/>
          </a:p>
          <a:p>
            <a:pPr lvl="0"/>
            <a:r>
              <a:rPr lang="en-US" sz="4000" dirty="0"/>
              <a:t>Provide consultants understanding of the TOR including objectives.</a:t>
            </a:r>
            <a:endParaRPr lang="en-GB" sz="4000" dirty="0"/>
          </a:p>
          <a:p>
            <a:pPr lvl="0"/>
            <a:r>
              <a:rPr lang="en-US" sz="4000" dirty="0"/>
              <a:t>Identify any gaps in the TORs and the expected outcomes;</a:t>
            </a:r>
            <a:endParaRPr lang="en-GB" sz="4000" dirty="0"/>
          </a:p>
          <a:p>
            <a:r>
              <a:rPr lang="en-US" sz="4000" dirty="0"/>
              <a:t>Discuss the requisite tools to be used for the </a:t>
            </a:r>
            <a:r>
              <a:rPr lang="en-US" sz="4000" dirty="0" smtClean="0"/>
              <a:t>assignment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396724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83058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+mn-lt"/>
              </a:rPr>
              <a:t>The Approach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>: 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Stage 2: </a:t>
            </a:r>
            <a:r>
              <a:rPr lang="en-US" b="1" dirty="0" smtClean="0">
                <a:solidFill>
                  <a:schemeClr val="tx1"/>
                </a:solidFill>
              </a:rPr>
              <a:t>Document Review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8183563" cy="4419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sz="4600" dirty="0" smtClean="0"/>
              <a:t>Some of the documents reviewed:</a:t>
            </a:r>
            <a:endParaRPr lang="en-GB" sz="4600" dirty="0"/>
          </a:p>
          <a:p>
            <a:pPr marL="1062990" lvl="1" indent="-742950">
              <a:buFont typeface="+mj-lt"/>
              <a:buAutoNum type="arabicPeriod"/>
            </a:pPr>
            <a:r>
              <a:rPr lang="en-US" sz="4300" dirty="0"/>
              <a:t>WTO TBT/SPS Agreements;</a:t>
            </a:r>
            <a:endParaRPr lang="en-GB" sz="4300" dirty="0"/>
          </a:p>
          <a:p>
            <a:pPr marL="1062990" lvl="1" indent="-742950">
              <a:buFont typeface="+mj-lt"/>
              <a:buAutoNum type="arabicPeriod"/>
            </a:pPr>
            <a:r>
              <a:rPr lang="en-US" sz="4300" dirty="0"/>
              <a:t>EAC SQMT Protocol/Act;</a:t>
            </a:r>
            <a:endParaRPr lang="en-GB" sz="4300" dirty="0"/>
          </a:p>
          <a:p>
            <a:pPr marL="1062990" lvl="1" indent="-742950">
              <a:buFont typeface="+mj-lt"/>
              <a:buAutoNum type="arabicPeriod"/>
            </a:pPr>
            <a:r>
              <a:rPr lang="en-US" sz="4300" dirty="0"/>
              <a:t>EAC SPS Protocol;  </a:t>
            </a:r>
            <a:endParaRPr lang="en-GB" sz="4300" dirty="0"/>
          </a:p>
          <a:p>
            <a:pPr marL="1062990" lvl="1" indent="-742950">
              <a:buFont typeface="+mj-lt"/>
              <a:buAutoNum type="arabicPeriod"/>
            </a:pPr>
            <a:r>
              <a:rPr lang="en-US" sz="4300" dirty="0"/>
              <a:t>EAC Council Reports;</a:t>
            </a:r>
            <a:endParaRPr lang="en-GB" sz="4300" dirty="0"/>
          </a:p>
          <a:p>
            <a:pPr marL="1062990" lvl="1" indent="-742950">
              <a:buFont typeface="+mj-lt"/>
              <a:buAutoNum type="arabicPeriod"/>
            </a:pPr>
            <a:r>
              <a:rPr lang="en-US" sz="4300" dirty="0"/>
              <a:t>Protocol on the Establishment of the East African Community Customs Union; and</a:t>
            </a:r>
            <a:endParaRPr lang="en-GB" sz="4300" dirty="0"/>
          </a:p>
          <a:p>
            <a:pPr marL="1062990" lvl="1" indent="-742950">
              <a:buFont typeface="+mj-lt"/>
              <a:buAutoNum type="arabicPeriod"/>
            </a:pPr>
            <a:r>
              <a:rPr lang="en-US" sz="4300" dirty="0"/>
              <a:t>East Africa Community Customs Management Act 2004</a:t>
            </a:r>
            <a:r>
              <a:rPr lang="en-GB" sz="4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10693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83058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+mn-lt"/>
              </a:rPr>
              <a:t>The Approach: 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Stage 3: </a:t>
            </a:r>
            <a:r>
              <a:rPr lang="en-US" b="1" dirty="0" smtClean="0">
                <a:solidFill>
                  <a:schemeClr val="tx1"/>
                </a:solidFill>
              </a:rPr>
              <a:t>Fieldwork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8183563" cy="4876800"/>
          </a:xfrm>
        </p:spPr>
        <p:txBody>
          <a:bodyPr>
            <a:noAutofit/>
          </a:bodyPr>
          <a:lstStyle/>
          <a:p>
            <a:pPr lvl="0"/>
            <a:r>
              <a:rPr lang="en-GB" sz="4400" dirty="0" smtClean="0"/>
              <a:t>Visits scheduled to the:</a:t>
            </a:r>
            <a:endParaRPr lang="en-GB" sz="4400" dirty="0"/>
          </a:p>
          <a:p>
            <a:pPr marL="788670" lvl="1" indent="-514350">
              <a:buFont typeface="+mj-lt"/>
              <a:buAutoNum type="arabicPeriod"/>
            </a:pPr>
            <a:r>
              <a:rPr lang="en-US" sz="2800" dirty="0"/>
              <a:t>EAC Secretariat;</a:t>
            </a:r>
            <a:endParaRPr lang="en-GB" dirty="0"/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For each </a:t>
            </a:r>
            <a:r>
              <a:rPr lang="en-US" sz="2800" dirty="0" smtClean="0"/>
              <a:t>Partner </a:t>
            </a:r>
            <a:r>
              <a:rPr lang="en-US" sz="2800" dirty="0" smtClean="0"/>
              <a:t>S</a:t>
            </a:r>
            <a:r>
              <a:rPr lang="en-US" sz="2800" dirty="0" smtClean="0"/>
              <a:t>tate</a:t>
            </a:r>
            <a:r>
              <a:rPr lang="en-US" sz="2800" dirty="0" smtClean="0"/>
              <a:t>, </a:t>
            </a:r>
          </a:p>
          <a:p>
            <a:pPr marL="1005840" lvl="2" indent="-457200"/>
            <a:r>
              <a:rPr lang="en-US" sz="2400" dirty="0" smtClean="0"/>
              <a:t>Bureau </a:t>
            </a:r>
            <a:r>
              <a:rPr lang="en-US" sz="2400" dirty="0"/>
              <a:t>of Standards</a:t>
            </a:r>
            <a:r>
              <a:rPr lang="en-US" sz="2400" dirty="0" smtClean="0"/>
              <a:t>;</a:t>
            </a:r>
          </a:p>
          <a:p>
            <a:pPr marL="1005840" lvl="2" indent="-457200"/>
            <a:r>
              <a:rPr lang="en-US" dirty="0" smtClean="0"/>
              <a:t>National Enquiry Points and National Notification Point</a:t>
            </a:r>
          </a:p>
          <a:p>
            <a:pPr marL="1005840" lvl="2" indent="-457200"/>
            <a:r>
              <a:rPr lang="en-US" dirty="0" smtClean="0"/>
              <a:t>Relative </a:t>
            </a:r>
            <a:r>
              <a:rPr lang="en-US" dirty="0" smtClean="0"/>
              <a:t>Ministries </a:t>
            </a:r>
            <a:r>
              <a:rPr lang="en-US" dirty="0" smtClean="0"/>
              <a:t>and </a:t>
            </a:r>
            <a:r>
              <a:rPr lang="en-US" dirty="0" smtClean="0"/>
              <a:t>Government </a:t>
            </a:r>
            <a:r>
              <a:rPr lang="en-US" dirty="0" smtClean="0"/>
              <a:t>departments</a:t>
            </a:r>
            <a:endParaRPr lang="en-GB" dirty="0"/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Private </a:t>
            </a:r>
            <a:r>
              <a:rPr lang="en-US" sz="2800" dirty="0"/>
              <a:t>Sector Umbrella Associations and companies affected by TBT/SPS Agreements in the EAC;</a:t>
            </a:r>
            <a:endParaRPr lang="en-GB" dirty="0"/>
          </a:p>
          <a:p>
            <a:pPr marL="788670" lvl="1" indent="-514350">
              <a:buFont typeface="+mj-lt"/>
              <a:buAutoNum type="arabicPeriod"/>
            </a:pPr>
            <a:r>
              <a:rPr lang="en-US" sz="2800" dirty="0" smtClean="0"/>
              <a:t>Development </a:t>
            </a:r>
            <a:r>
              <a:rPr lang="en-US" sz="2800" dirty="0"/>
              <a:t>Partners involved in the facilitation of ENS;</a:t>
            </a:r>
            <a:endParaRPr lang="en-GB" dirty="0"/>
          </a:p>
          <a:p>
            <a:pPr marL="788670" lvl="1" indent="-514350">
              <a:buFont typeface="+mj-lt"/>
              <a:buAutoNum type="arabicPeriod"/>
            </a:pPr>
            <a:r>
              <a:rPr lang="en-US" sz="2800" dirty="0"/>
              <a:t>National Committees on TBT and SPS</a:t>
            </a:r>
            <a:r>
              <a:rPr lang="en-US" sz="2800" dirty="0" smtClean="0"/>
              <a:t>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4998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88392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+mn-lt"/>
              </a:rPr>
              <a:t>The Approach: </a:t>
            </a:r>
            <a:br>
              <a:rPr lang="en-US" sz="6000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Stage 4: </a:t>
            </a:r>
            <a:r>
              <a:rPr lang="en-US" b="1" dirty="0" smtClean="0">
                <a:solidFill>
                  <a:schemeClr val="tx1"/>
                </a:solidFill>
              </a:rPr>
              <a:t>Review </a:t>
            </a:r>
            <a:r>
              <a:rPr lang="en-US" b="1" dirty="0">
                <a:solidFill>
                  <a:schemeClr val="tx1"/>
                </a:solidFill>
              </a:rPr>
              <a:t>of the feasibility of ENS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985717"/>
            <a:ext cx="8183563" cy="4876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800" dirty="0"/>
              <a:t>C</a:t>
            </a:r>
            <a:r>
              <a:rPr lang="en-US" sz="4800" dirty="0" smtClean="0"/>
              <a:t>omprehensive </a:t>
            </a:r>
            <a:r>
              <a:rPr lang="en-US" sz="4800" dirty="0"/>
              <a:t>review </a:t>
            </a:r>
            <a:r>
              <a:rPr lang="en-US" sz="4800" dirty="0" smtClean="0"/>
              <a:t>of </a:t>
            </a:r>
            <a:r>
              <a:rPr lang="en-US" sz="4800" dirty="0"/>
              <a:t>the conditions, factors </a:t>
            </a:r>
            <a:r>
              <a:rPr lang="en-US" sz="4600" dirty="0"/>
              <a:t>and risks related to the ENS for each </a:t>
            </a:r>
            <a:r>
              <a:rPr lang="en-US" sz="4600" dirty="0" smtClean="0"/>
              <a:t>Partner State</a:t>
            </a:r>
            <a:r>
              <a:rPr lang="en-US" sz="4600" dirty="0" smtClean="0"/>
              <a:t> </a:t>
            </a:r>
            <a:r>
              <a:rPr lang="en-US" sz="4600" dirty="0"/>
              <a:t>in order to </a:t>
            </a:r>
            <a:r>
              <a:rPr lang="en-US" sz="4600" dirty="0" smtClean="0"/>
              <a:t>determine ENS’:</a:t>
            </a:r>
            <a:endParaRPr lang="en-US" sz="4600" dirty="0"/>
          </a:p>
          <a:p>
            <a:pPr marL="1188720" lvl="1" indent="-914400">
              <a:buFont typeface="+mj-lt"/>
              <a:buAutoNum type="arabicPeriod"/>
            </a:pPr>
            <a:r>
              <a:rPr lang="en-US" sz="4400" dirty="0"/>
              <a:t>Functional Desirability</a:t>
            </a:r>
            <a:r>
              <a:rPr lang="en-GB" sz="4400" dirty="0"/>
              <a:t> </a:t>
            </a:r>
          </a:p>
          <a:p>
            <a:pPr marL="1188720" lvl="1" indent="-914400">
              <a:buFont typeface="+mj-lt"/>
              <a:buAutoNum type="arabicPeriod"/>
            </a:pPr>
            <a:r>
              <a:rPr lang="en-US" sz="4400" dirty="0"/>
              <a:t>Technical Feasibility</a:t>
            </a:r>
          </a:p>
          <a:p>
            <a:pPr marL="1188720" lvl="1" indent="-914400">
              <a:buFont typeface="+mj-lt"/>
              <a:buAutoNum type="arabicPeriod"/>
            </a:pPr>
            <a:r>
              <a:rPr lang="en-US" sz="4400" dirty="0"/>
              <a:t>Operation Feasibility</a:t>
            </a:r>
            <a:r>
              <a:rPr lang="en-GB" sz="4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125937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839200" cy="762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+mn-lt"/>
              </a:rPr>
              <a:t>Preliminary Findings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43284-9ACF-4ADC-B993-6C9C09D2714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143000"/>
            <a:ext cx="8458200" cy="5257800"/>
          </a:xfrm>
        </p:spPr>
        <p:txBody>
          <a:bodyPr>
            <a:normAutofit fontScale="775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GB" sz="4400" dirty="0" smtClean="0"/>
              <a:t>Both Kenya and Uganda have an ENS; </a:t>
            </a:r>
            <a:r>
              <a:rPr lang="en-GB" sz="4400" dirty="0" err="1" smtClean="0"/>
              <a:t>NotifyKenya</a:t>
            </a:r>
            <a:r>
              <a:rPr lang="en-GB" sz="4400" dirty="0" smtClean="0"/>
              <a:t> and </a:t>
            </a:r>
            <a:r>
              <a:rPr lang="en-GB" sz="4400" dirty="0" err="1" smtClean="0"/>
              <a:t>ePing</a:t>
            </a:r>
            <a:r>
              <a:rPr lang="en-GB" sz="4400" dirty="0" smtClean="0"/>
              <a:t> respectively</a:t>
            </a:r>
          </a:p>
          <a:p>
            <a:pPr marL="1017270" lvl="1" indent="-742950"/>
            <a:r>
              <a:rPr lang="en-GB" sz="4000" dirty="0" err="1"/>
              <a:t>NotifyKenya</a:t>
            </a:r>
            <a:r>
              <a:rPr lang="en-GB" sz="4000" dirty="0"/>
              <a:t> </a:t>
            </a:r>
            <a:r>
              <a:rPr lang="en-GB" sz="4000" dirty="0" smtClean="0"/>
              <a:t>is currently not working properly</a:t>
            </a:r>
            <a:endParaRPr lang="en-GB" sz="42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GB" sz="4400" dirty="0" smtClean="0"/>
              <a:t>Rwanda and Tanzania do not have an electronic system; notifications are done manually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400" dirty="0" smtClean="0"/>
              <a:t>Burundi field visit is scheduled to take place in a week’s time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sz="4400" dirty="0" smtClean="0"/>
              <a:t>While TBT notifications in the 4 countries are running smoothly, those of SPS are currently not taking place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xmlns="" val="3937425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AF0D9744-0176-49CC-8725-F148068B75FC}"/>
</file>

<file path=customXml/itemProps2.xml><?xml version="1.0" encoding="utf-8"?>
<ds:datastoreItem xmlns:ds="http://schemas.openxmlformats.org/officeDocument/2006/customXml" ds:itemID="{92479804-258E-4C14-9BB1-5B3D10AF07DC}"/>
</file>

<file path=customXml/itemProps3.xml><?xml version="1.0" encoding="utf-8"?>
<ds:datastoreItem xmlns:ds="http://schemas.openxmlformats.org/officeDocument/2006/customXml" ds:itemID="{5D5CE023-8EC2-452E-87DC-532ED6B42994}"/>
</file>

<file path=customXml/itemProps4.xml><?xml version="1.0" encoding="utf-8"?>
<ds:datastoreItem xmlns:ds="http://schemas.openxmlformats.org/officeDocument/2006/customXml" ds:itemID="{2A3D113B-3160-4101-B663-D5DEBE069BDA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4375</TotalTime>
  <Words>861</Words>
  <Application>Microsoft Macintosh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Slide 1</vt:lpstr>
      <vt:lpstr>Project Background </vt:lpstr>
      <vt:lpstr>Objectives Of The ENS Project </vt:lpstr>
      <vt:lpstr>The Approach </vt:lpstr>
      <vt:lpstr>The Approach:  Stage 1: Planning and inception  </vt:lpstr>
      <vt:lpstr>The Approach:  Stage 2: Document Review </vt:lpstr>
      <vt:lpstr>The Approach:  Stage 3: Fieldwork </vt:lpstr>
      <vt:lpstr>The Approach:  Stage 4: Review of the feasibility of ENS  </vt:lpstr>
      <vt:lpstr>Preliminary Findings </vt:lpstr>
      <vt:lpstr>Preliminary Findings </vt:lpstr>
      <vt:lpstr>Preliminary Findings </vt:lpstr>
      <vt:lpstr>Proposed ENS: Requirements </vt:lpstr>
      <vt:lpstr>Next Steps </vt:lpstr>
      <vt:lpstr>Q &amp; A </vt:lpstr>
    </vt:vector>
  </TitlesOfParts>
  <Company>CEFRI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 for WTO in EAC - Workshop 1 - March 22</dc:title>
  <dc:creator>Muthoni Masinde</dc:creator>
  <cp:lastModifiedBy>Eliazar</cp:lastModifiedBy>
  <cp:revision>300</cp:revision>
  <dcterms:created xsi:type="dcterms:W3CDTF">2003-01-23T01:34:16Z</dcterms:created>
  <dcterms:modified xsi:type="dcterms:W3CDTF">2016-03-21T16:48:35Z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9a029999-9c10-4e1e-aa3f-9fa5f74cdb28</vt:lpwstr>
  </property>
</Properties>
</file>