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981642"/>
            <a:ext cx="8915399" cy="2262781"/>
          </a:xfrm>
        </p:spPr>
        <p:txBody>
          <a:bodyPr>
            <a:noAutofit/>
          </a:bodyPr>
          <a:lstStyle/>
          <a:p>
            <a:r>
              <a:rPr lang="en-US" sz="3600" b="1" dirty="0"/>
              <a:t>Progress on Implementation of Transparency </a:t>
            </a:r>
            <a:r>
              <a:rPr lang="en-US" sz="3600" b="1" dirty="0" smtClean="0"/>
              <a:t>Requirements of TBT Agreement in </a:t>
            </a:r>
            <a:r>
              <a:rPr lang="en-US" sz="3600" b="1" dirty="0" smtClean="0"/>
              <a:t>Uganda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844614"/>
            <a:ext cx="8915399" cy="1126283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George Opiyo</a:t>
            </a:r>
          </a:p>
          <a:p>
            <a:r>
              <a:rPr lang="en-US" sz="2400" b="1" dirty="0" smtClean="0"/>
              <a:t>TBT National Enquiry Point</a:t>
            </a:r>
          </a:p>
          <a:p>
            <a:r>
              <a:rPr lang="en-US" sz="2400" b="1" dirty="0" smtClean="0"/>
              <a:t>Uganda National Bureau of Standards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971802" y="3818965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EAC Public-Private Sector Workshop on WTO Transparency Requirements and Procedures on TBT and SPS</a:t>
            </a:r>
          </a:p>
          <a:p>
            <a:pPr algn="ctr"/>
            <a:r>
              <a:rPr lang="en-US" b="1" dirty="0" smtClean="0"/>
              <a:t>Kenya, Nairobi, March 2016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1778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Priority areas </a:t>
            </a:r>
            <a:r>
              <a:rPr lang="en-US" sz="3200" b="1" dirty="0"/>
              <a:t>of </a:t>
            </a:r>
            <a:r>
              <a:rPr lang="en-US" sz="3200" b="1" dirty="0" smtClean="0"/>
              <a:t>interventions in draft Action Plan Enquiry Point &amp; Notification Authority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Development of </a:t>
            </a:r>
            <a:r>
              <a:rPr lang="en-US" sz="2800" dirty="0"/>
              <a:t>operating procedures for the TBT Enquiry Point and Notification </a:t>
            </a:r>
            <a:r>
              <a:rPr lang="en-US" sz="2800" dirty="0" smtClean="0"/>
              <a:t>Authority</a:t>
            </a:r>
          </a:p>
          <a:p>
            <a:pPr lvl="1"/>
            <a:r>
              <a:rPr lang="en-US" sz="2400" dirty="0"/>
              <a:t>TBT Enquiry </a:t>
            </a:r>
            <a:r>
              <a:rPr lang="en-US" sz="2400" dirty="0" smtClean="0"/>
              <a:t>Point: </a:t>
            </a:r>
            <a:r>
              <a:rPr lang="en-US" sz="2400" b="1" dirty="0" smtClean="0"/>
              <a:t>based </a:t>
            </a:r>
            <a:r>
              <a:rPr lang="en-US" sz="2400" b="1" dirty="0" smtClean="0"/>
              <a:t>on ISO 9001</a:t>
            </a:r>
          </a:p>
          <a:p>
            <a:r>
              <a:rPr lang="en-US" sz="2800" dirty="0" smtClean="0"/>
              <a:t>Participation in regional and international meetings, conferences, seminars, and trainings</a:t>
            </a:r>
          </a:p>
          <a:p>
            <a:r>
              <a:rPr lang="en-US" sz="2800" dirty="0" smtClean="0"/>
              <a:t>Update </a:t>
            </a:r>
            <a:r>
              <a:rPr lang="en-US" sz="2800" dirty="0" smtClean="0"/>
              <a:t>&amp; production of a </a:t>
            </a:r>
            <a:r>
              <a:rPr lang="en-US" sz="2800" dirty="0"/>
              <a:t>brochure highlighting the services of the TBT Enquiry Point in </a:t>
            </a:r>
            <a:r>
              <a:rPr lang="en-US" sz="2800" dirty="0" smtClean="0"/>
              <a:t>Uganda</a:t>
            </a:r>
          </a:p>
          <a:p>
            <a:r>
              <a:rPr lang="en-US" sz="2800" dirty="0" smtClean="0"/>
              <a:t>Awareness building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110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Challenges in implementation of WTO TBT </a:t>
            </a:r>
            <a:r>
              <a:rPr lang="en-US" b="1" dirty="0"/>
              <a:t>T</a:t>
            </a:r>
            <a:r>
              <a:rPr lang="en-US" b="1" dirty="0" smtClean="0"/>
              <a:t>ransparency Requirements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80647"/>
          </a:xfrm>
        </p:spPr>
        <p:txBody>
          <a:bodyPr>
            <a:noAutofit/>
          </a:bodyPr>
          <a:lstStyle/>
          <a:p>
            <a:r>
              <a:rPr lang="en-US" sz="2800" dirty="0" smtClean="0"/>
              <a:t>Lack </a:t>
            </a:r>
            <a:r>
              <a:rPr lang="en-US" sz="2800" dirty="0" smtClean="0"/>
              <a:t>of interest </a:t>
            </a:r>
            <a:r>
              <a:rPr lang="en-US" sz="2800" dirty="0" smtClean="0"/>
              <a:t>&amp; commitment by regulatory agencies to implement transparency provisions of the TBT Agreement</a:t>
            </a:r>
          </a:p>
          <a:p>
            <a:r>
              <a:rPr lang="en-US" sz="2800" dirty="0" smtClean="0"/>
              <a:t>Lack of </a:t>
            </a:r>
            <a:r>
              <a:rPr lang="en-US" sz="2800" dirty="0"/>
              <a:t>commitment </a:t>
            </a:r>
            <a:r>
              <a:rPr lang="en-US" sz="2800" dirty="0" smtClean="0"/>
              <a:t>by </a:t>
            </a:r>
            <a:r>
              <a:rPr lang="en-US" sz="2800" dirty="0" smtClean="0"/>
              <a:t>private sector stakeholders </a:t>
            </a:r>
            <a:r>
              <a:rPr lang="en-US" sz="2800" dirty="0" smtClean="0"/>
              <a:t>to review &amp; provide comments on relevant </a:t>
            </a:r>
            <a:r>
              <a:rPr lang="en-US" sz="2800" dirty="0" smtClean="0"/>
              <a:t>TBT notifications </a:t>
            </a:r>
            <a:r>
              <a:rPr lang="en-US" sz="2800" dirty="0" smtClean="0"/>
              <a:t>&amp; draft TBT measures of other WTO Members</a:t>
            </a:r>
          </a:p>
          <a:p>
            <a:r>
              <a:rPr lang="en-US" sz="2800" dirty="0" smtClean="0"/>
              <a:t>Funding gaps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1047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9515" y="624110"/>
            <a:ext cx="8911687" cy="1280890"/>
          </a:xfrm>
        </p:spPr>
        <p:txBody>
          <a:bodyPr/>
          <a:lstStyle/>
          <a:p>
            <a:r>
              <a:rPr lang="en-US" b="1" dirty="0" smtClean="0"/>
              <a:t>Contents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2658" y="1367120"/>
            <a:ext cx="9109729" cy="5181598"/>
          </a:xfrm>
        </p:spPr>
        <p:txBody>
          <a:bodyPr>
            <a:noAutofit/>
          </a:bodyPr>
          <a:lstStyle/>
          <a:p>
            <a:r>
              <a:rPr lang="en-US" sz="2400" dirty="0" smtClean="0"/>
              <a:t>Update on the establishment of Electronic Notification System</a:t>
            </a:r>
          </a:p>
          <a:p>
            <a:r>
              <a:rPr lang="en-US" sz="2400" dirty="0" smtClean="0"/>
              <a:t>Widening engagement with TBT regulatory agencies</a:t>
            </a:r>
          </a:p>
          <a:p>
            <a:r>
              <a:rPr lang="en-US" sz="2400" dirty="0" smtClean="0"/>
              <a:t>Private sector involvement in implementation of the TBT agreement</a:t>
            </a:r>
          </a:p>
          <a:p>
            <a:r>
              <a:rPr lang="en-US" sz="2400" dirty="0" smtClean="0"/>
              <a:t>Status of </a:t>
            </a:r>
            <a:r>
              <a:rPr lang="en-US" sz="2400" dirty="0"/>
              <a:t>implementation of the National Action </a:t>
            </a:r>
            <a:r>
              <a:rPr lang="en-US" sz="2400" dirty="0" smtClean="0"/>
              <a:t>Plan </a:t>
            </a:r>
            <a:r>
              <a:rPr lang="en-US" sz="2400" dirty="0"/>
              <a:t>to improve the effectiveness of the </a:t>
            </a:r>
            <a:r>
              <a:rPr lang="en-US" sz="2400" dirty="0" smtClean="0"/>
              <a:t>TBT </a:t>
            </a:r>
            <a:r>
              <a:rPr lang="en-US" sz="2400" dirty="0"/>
              <a:t>Enquiry </a:t>
            </a:r>
            <a:r>
              <a:rPr lang="en-US" sz="2400" dirty="0" smtClean="0"/>
              <a:t>Point </a:t>
            </a:r>
            <a:r>
              <a:rPr lang="en-US" sz="2400" dirty="0"/>
              <a:t>and Notification </a:t>
            </a:r>
            <a:r>
              <a:rPr lang="en-US" sz="2400" dirty="0" smtClean="0"/>
              <a:t>Authority in </a:t>
            </a:r>
            <a:r>
              <a:rPr lang="en-US" sz="2400" dirty="0" smtClean="0"/>
              <a:t>Uganda</a:t>
            </a:r>
          </a:p>
          <a:p>
            <a:r>
              <a:rPr lang="en-US" sz="2400" dirty="0"/>
              <a:t>Priority areas of interventions in draft Action Plan Enquiry Point &amp; Notification </a:t>
            </a:r>
            <a:r>
              <a:rPr lang="en-US" sz="2400" dirty="0" smtClean="0"/>
              <a:t>Authority</a:t>
            </a:r>
          </a:p>
          <a:p>
            <a:r>
              <a:rPr lang="en-US" sz="2400" dirty="0"/>
              <a:t>Challenges in implementation of WTO TBT Transparency Requirements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0552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Update on </a:t>
            </a:r>
            <a:r>
              <a:rPr lang="en-US" b="1" dirty="0" smtClean="0"/>
              <a:t>the establishment </a:t>
            </a:r>
            <a:r>
              <a:rPr lang="en-US" b="1" dirty="0"/>
              <a:t>of Electronic Notification </a:t>
            </a:r>
            <a:r>
              <a:rPr lang="en-US" b="1" dirty="0" smtClean="0"/>
              <a:t>System: National level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1" y="2012577"/>
            <a:ext cx="9432459" cy="4495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Uganda has adopted </a:t>
            </a:r>
            <a:r>
              <a:rPr lang="en-US" sz="3200" dirty="0" smtClean="0"/>
              <a:t>use of UN </a:t>
            </a:r>
            <a:r>
              <a:rPr lang="en-US" sz="3200" dirty="0" smtClean="0"/>
              <a:t>DESA Electronic Ping (</a:t>
            </a:r>
            <a:r>
              <a:rPr lang="en-US" sz="3200" dirty="0" err="1" smtClean="0"/>
              <a:t>ePing</a:t>
            </a:r>
            <a:r>
              <a:rPr lang="en-US" sz="3200" dirty="0" smtClean="0"/>
              <a:t>) SPS &amp; TBT notifications alert system</a:t>
            </a:r>
          </a:p>
          <a:p>
            <a:pPr lvl="1"/>
            <a:r>
              <a:rPr lang="en-US" sz="2800" dirty="0" smtClean="0"/>
              <a:t>Started </a:t>
            </a:r>
            <a:r>
              <a:rPr lang="en-US" sz="2800" dirty="0" smtClean="0"/>
              <a:t>training, </a:t>
            </a:r>
            <a:r>
              <a:rPr lang="en-US" sz="2800" dirty="0"/>
              <a:t>registering stakeholders &amp; </a:t>
            </a:r>
            <a:r>
              <a:rPr lang="en-US" sz="2800" dirty="0" smtClean="0"/>
              <a:t>piloting </a:t>
            </a:r>
            <a:r>
              <a:rPr lang="en-US" sz="2800" dirty="0" err="1" smtClean="0"/>
              <a:t>ePing</a:t>
            </a:r>
            <a:r>
              <a:rPr lang="en-US" sz="2800" dirty="0" smtClean="0"/>
              <a:t> in July </a:t>
            </a:r>
            <a:r>
              <a:rPr lang="en-US" sz="2800" dirty="0" smtClean="0"/>
              <a:t>2015</a:t>
            </a:r>
          </a:p>
          <a:p>
            <a:pPr lvl="2"/>
            <a:r>
              <a:rPr lang="en-US" sz="2400" dirty="0" smtClean="0"/>
              <a:t>Regional based trainings being conducted</a:t>
            </a:r>
            <a:endParaRPr lang="en-US" sz="2400" dirty="0" smtClean="0"/>
          </a:p>
          <a:p>
            <a:pPr lvl="1"/>
            <a:r>
              <a:rPr lang="en-US" sz="2800" dirty="0" smtClean="0"/>
              <a:t>Establishing </a:t>
            </a:r>
            <a:r>
              <a:rPr lang="en-US" sz="2800" dirty="0" err="1" smtClean="0"/>
              <a:t>ePing</a:t>
            </a:r>
            <a:r>
              <a:rPr lang="en-US" sz="2800" dirty="0" smtClean="0"/>
              <a:t> </a:t>
            </a:r>
            <a:r>
              <a:rPr lang="en-US" sz="2800" b="1" dirty="0" smtClean="0"/>
              <a:t>U</a:t>
            </a:r>
            <a:r>
              <a:rPr lang="en-US" sz="2800" b="1" dirty="0" smtClean="0"/>
              <a:t>ser </a:t>
            </a:r>
            <a:r>
              <a:rPr lang="en-US" sz="2800" b="1" dirty="0"/>
              <a:t>G</a:t>
            </a:r>
            <a:r>
              <a:rPr lang="en-US" sz="2800" b="1" dirty="0" smtClean="0"/>
              <a:t>roups</a:t>
            </a:r>
            <a:r>
              <a:rPr lang="en-US" sz="2800" dirty="0" smtClean="0"/>
              <a:t> (manufacturers, horticulture &amp; Fish sectors)</a:t>
            </a:r>
          </a:p>
          <a:p>
            <a:pPr lvl="2"/>
            <a:r>
              <a:rPr lang="en-US" sz="2400" dirty="0" smtClean="0"/>
              <a:t>Manufacturers User Group </a:t>
            </a:r>
            <a:r>
              <a:rPr lang="en-US" sz="2400" dirty="0" smtClean="0"/>
              <a:t>established in Feb </a:t>
            </a:r>
            <a:r>
              <a:rPr lang="en-US" sz="2400" dirty="0" smtClean="0"/>
              <a:t>2016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0674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570322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Update on the establishment of Electronic Notification </a:t>
            </a:r>
            <a:r>
              <a:rPr lang="en-US" b="1" dirty="0" smtClean="0"/>
              <a:t>System: International level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2553" y="1824318"/>
            <a:ext cx="9712489" cy="4737846"/>
          </a:xfrm>
        </p:spPr>
        <p:txBody>
          <a:bodyPr>
            <a:noAutofit/>
          </a:bodyPr>
          <a:lstStyle/>
          <a:p>
            <a:r>
              <a:rPr lang="en-US" sz="2800" dirty="0"/>
              <a:t>TBT Committee mandated WTO Secretariat to develop an export alert system for TBT notifications, in cooperation with other organizations </a:t>
            </a:r>
            <a:r>
              <a:rPr lang="en-US" sz="2800" b="1" dirty="0" smtClean="0"/>
              <a:t>(2015 7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</a:t>
            </a:r>
            <a:r>
              <a:rPr lang="en-US" sz="2800" b="1" dirty="0"/>
              <a:t>Triennial Review recommendation)</a:t>
            </a:r>
          </a:p>
          <a:p>
            <a:pPr lvl="1"/>
            <a:r>
              <a:rPr lang="en-US" sz="2400" dirty="0"/>
              <a:t>WTO Secretariat is collaborating with UN DESA &amp; ITC to use </a:t>
            </a:r>
            <a:r>
              <a:rPr lang="en-US" sz="2400" dirty="0" err="1"/>
              <a:t>ePing</a:t>
            </a:r>
            <a:r>
              <a:rPr lang="en-US" sz="2400" dirty="0"/>
              <a:t> as the basis for </a:t>
            </a:r>
            <a:r>
              <a:rPr lang="en-US" sz="2400" dirty="0" smtClean="0"/>
              <a:t>the global alert </a:t>
            </a:r>
            <a:r>
              <a:rPr lang="en-US" sz="2400" dirty="0"/>
              <a:t>system</a:t>
            </a:r>
          </a:p>
          <a:p>
            <a:pPr lvl="1"/>
            <a:r>
              <a:rPr lang="en-US" sz="2400" dirty="0"/>
              <a:t>WTO Secretariat is expected to introduce </a:t>
            </a:r>
            <a:r>
              <a:rPr lang="en-US" sz="2400" dirty="0" smtClean="0"/>
              <a:t>global alert </a:t>
            </a:r>
            <a:r>
              <a:rPr lang="en-US" sz="2400" dirty="0"/>
              <a:t>system to TBT Committee in </a:t>
            </a:r>
            <a:r>
              <a:rPr lang="en-US" sz="2400" b="1" dirty="0"/>
              <a:t>Nov. </a:t>
            </a:r>
            <a:r>
              <a:rPr lang="en-US" sz="2400" b="1" dirty="0" smtClean="0"/>
              <a:t>2016 meeting</a:t>
            </a:r>
          </a:p>
          <a:p>
            <a:r>
              <a:rPr lang="en-US" sz="2800" dirty="0" smtClean="0"/>
              <a:t>Participated in training of participants of the fellow-up to 2015 Advanced Course on TBT agreement in March 2016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058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 smtClean="0"/>
              <a:t>Widen </a:t>
            </a:r>
            <a:r>
              <a:rPr lang="en-US" b="1" dirty="0"/>
              <a:t>engagement with TBT regulatory agencies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2553" y="2133599"/>
            <a:ext cx="9601199" cy="4576483"/>
          </a:xfrm>
        </p:spPr>
        <p:txBody>
          <a:bodyPr>
            <a:noAutofit/>
          </a:bodyPr>
          <a:lstStyle/>
          <a:p>
            <a:r>
              <a:rPr lang="en-US" sz="2800" dirty="0" smtClean="0"/>
              <a:t>Developed a </a:t>
            </a:r>
            <a:r>
              <a:rPr lang="en-US" sz="2800" dirty="0" err="1" smtClean="0"/>
              <a:t>programme</a:t>
            </a:r>
            <a:r>
              <a:rPr lang="en-US" sz="2800" dirty="0" smtClean="0"/>
              <a:t> to carry out targeted interventions and awareness creation to enhance implementation and compliance to the transparency requirements of TBT and SPS Agreements</a:t>
            </a:r>
          </a:p>
          <a:p>
            <a:pPr lvl="1"/>
            <a:r>
              <a:rPr lang="en-US" sz="2400" b="1" dirty="0" smtClean="0"/>
              <a:t>Target:</a:t>
            </a:r>
          </a:p>
          <a:p>
            <a:pPr lvl="2"/>
            <a:r>
              <a:rPr lang="en-US" sz="2000" dirty="0" smtClean="0"/>
              <a:t>MDAs responsible </a:t>
            </a:r>
            <a:r>
              <a:rPr lang="en-US" sz="2000" dirty="0"/>
              <a:t>for the implementation and administration of the </a:t>
            </a:r>
            <a:r>
              <a:rPr lang="en-US" sz="2000" dirty="0"/>
              <a:t>SPS and </a:t>
            </a:r>
            <a:r>
              <a:rPr lang="en-US" sz="2000" dirty="0" smtClean="0"/>
              <a:t>TBT </a:t>
            </a:r>
            <a:r>
              <a:rPr lang="en-US" sz="2000" dirty="0" smtClean="0"/>
              <a:t>Agreements</a:t>
            </a:r>
            <a:endParaRPr lang="en-US" sz="2000" dirty="0" smtClean="0"/>
          </a:p>
          <a:p>
            <a:pPr lvl="2"/>
            <a:r>
              <a:rPr lang="en-US" sz="2000" dirty="0" smtClean="0"/>
              <a:t>CEOs </a:t>
            </a:r>
            <a:r>
              <a:rPr lang="en-US" sz="2000" dirty="0"/>
              <a:t>and top management </a:t>
            </a:r>
            <a:r>
              <a:rPr lang="en-US" sz="2000" dirty="0" smtClean="0"/>
              <a:t>level</a:t>
            </a:r>
          </a:p>
          <a:p>
            <a:pPr lvl="1"/>
            <a:r>
              <a:rPr lang="en-US" sz="2400" dirty="0" err="1" smtClean="0"/>
              <a:t>Programme</a:t>
            </a:r>
            <a:r>
              <a:rPr lang="en-US" sz="2400" dirty="0" smtClean="0"/>
              <a:t> expected to </a:t>
            </a:r>
            <a:r>
              <a:rPr lang="en-US" sz="2400" dirty="0" smtClean="0"/>
              <a:t>be implemented </a:t>
            </a:r>
            <a:r>
              <a:rPr lang="en-US" sz="2400" dirty="0" smtClean="0"/>
              <a:t>in April 2016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2348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Private sector involvement in implementation of the TBT </a:t>
            </a:r>
            <a:r>
              <a:rPr lang="en-US" b="1" dirty="0" smtClean="0"/>
              <a:t>agreement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80647"/>
          </a:xfrm>
        </p:spPr>
        <p:txBody>
          <a:bodyPr>
            <a:noAutofit/>
          </a:bodyPr>
          <a:lstStyle/>
          <a:p>
            <a:r>
              <a:rPr lang="en-US" sz="2800" dirty="0" smtClean="0"/>
              <a:t>Engage within the framework of the National TBT/SPS Committee</a:t>
            </a:r>
          </a:p>
          <a:p>
            <a:r>
              <a:rPr lang="en-US" sz="2800" dirty="0" smtClean="0"/>
              <a:t>Participate in trainings, workshops &amp; seminars on the </a:t>
            </a:r>
            <a:r>
              <a:rPr lang="en-US" sz="2800" dirty="0" smtClean="0"/>
              <a:t>SPS and TBT Agreements</a:t>
            </a:r>
            <a:endParaRPr lang="en-US" sz="2800" dirty="0" smtClean="0"/>
          </a:p>
          <a:p>
            <a:r>
              <a:rPr lang="en-US" sz="2800" dirty="0" smtClean="0"/>
              <a:t>Participate in regulatory, standards &amp; conformity assessment development processes</a:t>
            </a:r>
          </a:p>
          <a:p>
            <a:r>
              <a:rPr lang="en-US" sz="2800" dirty="0" smtClean="0"/>
              <a:t>Participate in policy formulation in </a:t>
            </a:r>
            <a:r>
              <a:rPr lang="en-US" sz="2800" dirty="0" smtClean="0"/>
              <a:t>the areas </a:t>
            </a:r>
            <a:r>
              <a:rPr lang="en-US" sz="2800" dirty="0" smtClean="0"/>
              <a:t>related to implementation of the </a:t>
            </a:r>
            <a:r>
              <a:rPr lang="en-US" sz="2800" dirty="0" smtClean="0"/>
              <a:t>SPS &amp; </a:t>
            </a:r>
            <a:r>
              <a:rPr lang="en-US" sz="2800" dirty="0" smtClean="0"/>
              <a:t>TBT Agreements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369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Status of implementation of the </a:t>
            </a:r>
            <a:r>
              <a:rPr lang="en-US" sz="2800" b="1" dirty="0" smtClean="0"/>
              <a:t>draft National </a:t>
            </a:r>
            <a:r>
              <a:rPr lang="en-US" sz="2800" b="1" dirty="0"/>
              <a:t>Action Plan to improve the effectiveness of the TBT Enquiry Point and Notification Authority in Uganda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b="1" dirty="0" smtClean="0"/>
              <a:t>Task </a:t>
            </a:r>
            <a:r>
              <a:rPr lang="en-US" sz="2400" b="1" dirty="0" smtClean="0"/>
              <a:t>1 </a:t>
            </a:r>
            <a:r>
              <a:rPr lang="en-US" sz="2400" dirty="0" smtClean="0"/>
              <a:t>- </a:t>
            </a:r>
            <a:r>
              <a:rPr lang="en-US" sz="2400" dirty="0" smtClean="0"/>
              <a:t>Improving </a:t>
            </a:r>
            <a:r>
              <a:rPr lang="en-US" sz="2400" dirty="0"/>
              <a:t>the WTO TBT Enquiry Point and Notification </a:t>
            </a:r>
            <a:r>
              <a:rPr lang="en-US" sz="2400" dirty="0" smtClean="0"/>
              <a:t>Authority:</a:t>
            </a:r>
          </a:p>
          <a:p>
            <a:pPr lvl="1"/>
            <a:r>
              <a:rPr lang="en-US" sz="2200" dirty="0" smtClean="0"/>
              <a:t>Staff: </a:t>
            </a:r>
            <a:r>
              <a:rPr lang="en-US" sz="2200" b="1" dirty="0" smtClean="0"/>
              <a:t>2 (EP), 1 notification officer</a:t>
            </a:r>
          </a:p>
          <a:p>
            <a:pPr lvl="1"/>
            <a:r>
              <a:rPr lang="en-US" sz="2400" dirty="0"/>
              <a:t>Capacity </a:t>
            </a:r>
            <a:r>
              <a:rPr lang="en-US" sz="2400" dirty="0" smtClean="0"/>
              <a:t>Building: </a:t>
            </a:r>
            <a:r>
              <a:rPr lang="en-US" sz="2400" b="1" dirty="0" smtClean="0"/>
              <a:t>pending</a:t>
            </a:r>
            <a:r>
              <a:rPr lang="en-US" sz="2400" dirty="0"/>
              <a:t>	</a:t>
            </a:r>
          </a:p>
          <a:p>
            <a:pPr lvl="1"/>
            <a:r>
              <a:rPr lang="en-US" sz="2400" dirty="0"/>
              <a:t>Operating </a:t>
            </a:r>
            <a:r>
              <a:rPr lang="en-US" sz="2400" dirty="0" smtClean="0"/>
              <a:t>Procedures: </a:t>
            </a:r>
            <a:r>
              <a:rPr lang="en-US" sz="2400" b="1" dirty="0" smtClean="0"/>
              <a:t>pending</a:t>
            </a:r>
          </a:p>
          <a:p>
            <a:pPr lvl="1"/>
            <a:r>
              <a:rPr lang="en-US" sz="2400" dirty="0"/>
              <a:t>Reference </a:t>
            </a:r>
            <a:r>
              <a:rPr lang="en-US" sz="2400" dirty="0" smtClean="0"/>
              <a:t>Materials: </a:t>
            </a:r>
            <a:r>
              <a:rPr lang="en-US" sz="2400" b="1" dirty="0" smtClean="0"/>
              <a:t>receive reference materials from ITC, UNCTAD, WTO, etc.</a:t>
            </a:r>
          </a:p>
          <a:p>
            <a:pPr lvl="1"/>
            <a:r>
              <a:rPr lang="en-US" sz="2400" dirty="0"/>
              <a:t>Alert </a:t>
            </a:r>
            <a:r>
              <a:rPr lang="en-US" sz="2400" dirty="0" smtClean="0"/>
              <a:t>Service: </a:t>
            </a:r>
            <a:r>
              <a:rPr lang="en-US" sz="2400" b="1" dirty="0" smtClean="0"/>
              <a:t>adopted use of </a:t>
            </a:r>
            <a:r>
              <a:rPr lang="en-US" sz="2400" b="1" dirty="0" err="1" smtClean="0"/>
              <a:t>ePing</a:t>
            </a:r>
            <a:r>
              <a:rPr lang="en-US" sz="2400" b="1" dirty="0" smtClean="0"/>
              <a:t> SPS &amp; TBT notifications alert system (training &amp; </a:t>
            </a:r>
            <a:r>
              <a:rPr lang="en-US" sz="2400" b="1" dirty="0" smtClean="0"/>
              <a:t>awareness ongoing)</a:t>
            </a:r>
            <a:endParaRPr lang="en-US" sz="2400" b="1" dirty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1425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Status of implementation of the draft National Action Plan to improve the effectiveness of the TBT Enquiry Point and Notification Authority in Uganda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73941"/>
            <a:ext cx="8915400" cy="377762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Task 2</a:t>
            </a:r>
            <a:r>
              <a:rPr lang="en-US" sz="3200" dirty="0" smtClean="0"/>
              <a:t> </a:t>
            </a:r>
            <a:r>
              <a:rPr lang="en-US" sz="3200" dirty="0"/>
              <a:t>- Communication with </a:t>
            </a:r>
            <a:r>
              <a:rPr lang="en-US" sz="3200" dirty="0" smtClean="0"/>
              <a:t>Stakeholders:</a:t>
            </a:r>
          </a:p>
          <a:p>
            <a:pPr lvl="1"/>
            <a:r>
              <a:rPr lang="en-US" sz="2800" dirty="0"/>
              <a:t>TBT Coordination </a:t>
            </a:r>
            <a:r>
              <a:rPr lang="en-US" sz="2800" dirty="0" smtClean="0"/>
              <a:t>Committee</a:t>
            </a:r>
            <a:r>
              <a:rPr lang="en-US" sz="2800" b="1" dirty="0" smtClean="0"/>
              <a:t>: National TBT/SPS Committee operational since 2004 (meets normally 3 times annually. Hold extraordinary meetings)</a:t>
            </a:r>
          </a:p>
          <a:p>
            <a:pPr lvl="1"/>
            <a:r>
              <a:rPr lang="en-US" sz="2800" dirty="0"/>
              <a:t>Capacity </a:t>
            </a:r>
            <a:r>
              <a:rPr lang="en-US" sz="2800" dirty="0" smtClean="0"/>
              <a:t>Building: </a:t>
            </a:r>
            <a:r>
              <a:rPr lang="en-US" sz="2800" b="1" dirty="0" smtClean="0"/>
              <a:t>pending</a:t>
            </a:r>
          </a:p>
        </p:txBody>
      </p:sp>
    </p:spTree>
    <p:extLst>
      <p:ext uri="{BB962C8B-B14F-4D97-AF65-F5344CB8AC3E}">
        <p14:creationId xmlns:p14="http://schemas.microsoft.com/office/powerpoint/2010/main" val="118410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Status of implementation of the draft National Action Plan to improve the effectiveness of the TBT Enquiry Point and Notification Authority in Uganda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Clr>
                <a:srgbClr val="A53010"/>
              </a:buClr>
            </a:pPr>
            <a:r>
              <a:rPr lang="en-US" sz="28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Task 3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– Promotion:</a:t>
            </a:r>
          </a:p>
          <a:p>
            <a:pPr lvl="1">
              <a:buClr>
                <a:srgbClr val="A53010"/>
              </a:buClr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Website: </a:t>
            </a:r>
            <a:r>
              <a:rPr lang="en-US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no dedicated websites for Enquiry Point &amp; Notification Authority. Promoted using websites of host institutions (UNBS &amp; MTIC resp.)</a:t>
            </a:r>
          </a:p>
          <a:p>
            <a:pPr lvl="1">
              <a:buClr>
                <a:srgbClr val="A53010"/>
              </a:buClr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Brochure: </a:t>
            </a:r>
            <a:r>
              <a:rPr lang="en-US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outdated, pending</a:t>
            </a:r>
          </a:p>
          <a:p>
            <a:pPr lvl="1">
              <a:buClr>
                <a:srgbClr val="A53010"/>
              </a:buClr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Promotional Event: </a:t>
            </a:r>
            <a:r>
              <a:rPr lang="en-US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pending</a:t>
            </a: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1">
              <a:buClr>
                <a:srgbClr val="A53010"/>
              </a:buClr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Building Awareness: </a:t>
            </a:r>
            <a:r>
              <a:rPr lang="en-US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pending</a:t>
            </a:r>
            <a:endParaRPr lang="en-US" sz="24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1">
              <a:buClr>
                <a:srgbClr val="A53010"/>
              </a:buClr>
            </a:pPr>
            <a:r>
              <a:rPr lang="en-US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Partners: </a:t>
            </a:r>
            <a:r>
              <a:rPr lang="en-US" sz="24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pending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16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2.xml><?xml version="1.0" encoding="utf-8"?>
<?mso-contentType ?>
<FormTemplates xmlns="http://schemas.microsoft.com/sharepoint/v3/contenttype/form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A49DB80692F6849BBB85B88BD7E251E" ma:contentTypeVersion="49" ma:contentTypeDescription="" ma:contentTypeScope="" ma:versionID="4202e3cc60ddbde23ac5ad50dbb91338">
  <xsd:schema xmlns:xsd="http://www.w3.org/2001/XMLSchema" xmlns:xs="http://www.w3.org/2001/XMLSchema" xmlns:p="http://schemas.microsoft.com/office/2006/metadata/properties" xmlns:ns1="http://schemas.microsoft.com/sharepoint/v3" xmlns:ns2="d1f628b7-dc6e-45dc-9245-e5ecf578f20b" xmlns:ns3="bbd4acb0-43d6-4317-ab0b-803dc468f016" targetNamespace="http://schemas.microsoft.com/office/2006/metadata/properties" ma:root="true" ma:fieldsID="23aed2d8c0f55666662c75d8f1fd6e40" ns1:_="" ns2:_="" ns3:_="">
    <xsd:import namespace="http://schemas.microsoft.com/sharepoint/v3"/>
    <xsd:import namespace="d1f628b7-dc6e-45dc-9245-e5ecf578f20b"/>
    <xsd:import namespace="bbd4acb0-43d6-4317-ab0b-803dc468f016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f628b7-dc6e-45dc-9245-e5ecf578f20b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12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d4acb0-43d6-4317-ab0b-803dc468f016" elementFormDefault="qualified">
    <xsd:import namespace="http://schemas.microsoft.com/office/2006/documentManagement/types"/>
    <xsd:import namespace="http://schemas.microsoft.com/office/infopath/2007/PartnerControls"/>
    <xsd:element name="_dlc_DocId" ma:index="1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9F5EA2-87B6-4415-9A0B-9E61F2A532B7}"/>
</file>

<file path=customXml/itemProps2.xml><?xml version="1.0" encoding="utf-8"?>
<ds:datastoreItem xmlns:ds="http://schemas.openxmlformats.org/officeDocument/2006/customXml" ds:itemID="{E02FEA0F-456E-4277-86B5-5D49C39DB8BD}"/>
</file>

<file path=customXml/itemProps3.xml><?xml version="1.0" encoding="utf-8"?>
<ds:datastoreItem xmlns:ds="http://schemas.openxmlformats.org/officeDocument/2006/customXml" ds:itemID="{671601E9-0EE5-4C56-8F77-AD7D6B1F14FA}"/>
</file>

<file path=customXml/itemProps4.xml><?xml version="1.0" encoding="utf-8"?>
<ds:datastoreItem xmlns:ds="http://schemas.openxmlformats.org/officeDocument/2006/customXml" ds:itemID="{F745E83B-C1D5-479C-AE36-8751BCC216D7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371</TotalTime>
  <Words>668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Wisp</vt:lpstr>
      <vt:lpstr>Progress on Implementation of Transparency Requirements of TBT Agreement in Uganda</vt:lpstr>
      <vt:lpstr>Contents</vt:lpstr>
      <vt:lpstr>Update on the establishment of Electronic Notification System: National level</vt:lpstr>
      <vt:lpstr>Update on the establishment of Electronic Notification System: International level</vt:lpstr>
      <vt:lpstr>Widen engagement with TBT regulatory agencies </vt:lpstr>
      <vt:lpstr>Private sector involvement in implementation of the TBT agreement</vt:lpstr>
      <vt:lpstr>Status of implementation of the draft National Action Plan to improve the effectiveness of the TBT Enquiry Point and Notification Authority in Uganda</vt:lpstr>
      <vt:lpstr>Status of implementation of the draft National Action Plan to improve the effectiveness of the TBT Enquiry Point and Notification Authority in Uganda</vt:lpstr>
      <vt:lpstr>Status of implementation of the draft National Action Plan to improve the effectiveness of the TBT Enquiry Point and Notification Authority in Uganda</vt:lpstr>
      <vt:lpstr>Priority areas of interventions in draft Action Plan Enquiry Point &amp; Notification Authority</vt:lpstr>
      <vt:lpstr>Challenges in implementation of WTO TBT Transparency Requirements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on Implementation of Transparency Requirements of TBT Agreement in Uganda</dc:title>
  <dc:creator>George Opiyo</dc:creator>
  <cp:lastModifiedBy>George Opiyo</cp:lastModifiedBy>
  <cp:revision>130</cp:revision>
  <dcterms:created xsi:type="dcterms:W3CDTF">2016-03-19T02:57:03Z</dcterms:created>
  <dcterms:modified xsi:type="dcterms:W3CDTF">2016-03-20T16:32:04Z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87c6c448-7ef8-4b18-bea5-03fad0690d6a</vt:lpwstr>
  </property>
</Properties>
</file>