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86" r:id="rId2"/>
    <p:sldId id="288" r:id="rId3"/>
    <p:sldId id="289" r:id="rId4"/>
    <p:sldId id="258" r:id="rId5"/>
    <p:sldId id="269" r:id="rId6"/>
    <p:sldId id="273" r:id="rId7"/>
    <p:sldId id="274" r:id="rId8"/>
    <p:sldId id="275" r:id="rId9"/>
    <p:sldId id="276" r:id="rId10"/>
    <p:sldId id="265" r:id="rId11"/>
    <p:sldId id="261" r:id="rId12"/>
    <p:sldId id="277" r:id="rId13"/>
    <p:sldId id="278" r:id="rId14"/>
    <p:sldId id="290" r:id="rId15"/>
    <p:sldId id="279" r:id="rId16"/>
    <p:sldId id="284" r:id="rId17"/>
    <p:sldId id="28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94" autoAdjust="0"/>
    <p:restoredTop sz="94660"/>
  </p:normalViewPr>
  <p:slideViewPr>
    <p:cSldViewPr>
      <p:cViewPr varScale="1">
        <p:scale>
          <a:sx n="69" d="100"/>
          <a:sy n="69" d="100"/>
        </p:scale>
        <p:origin x="-142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808B32-4773-4105-9D0C-539237D4BD65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0414FD-26DA-4720-9760-67D3A7B390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NNA- national notification authority, NEP-National enquiry point, </a:t>
            </a:r>
            <a:r>
              <a:rPr lang="en-US" smtClean="0"/>
              <a:t>OGA-Other government</a:t>
            </a:r>
            <a:r>
              <a:rPr lang="en-US" baseline="0" smtClean="0"/>
              <a:t> </a:t>
            </a:r>
            <a:r>
              <a:rPr lang="en-US" smtClean="0"/>
              <a:t>agencies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414FD-26DA-4720-9760-67D3A7B3900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Secretariat of SPS at MFA&amp;IT, and that of TBT at KEBS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414FD-26DA-4720-9760-67D3A7B3900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NSCC-(National Food Safety Coordination Committee), NHCAS-(National Horticulture Competent Authority structure, Horticulture Task Force, SC-Standards committee)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414FD-26DA-4720-9760-67D3A7B3900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Issues requiring risk assessment and  development of necessary protocols also can be facilitated through the NTB monitoring mechanism. Countries have used this route with a measure of success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Projects addressing such concerns have been developed through STDF, TMEA and other Development Partners’ support have been assisting in </a:t>
            </a:r>
            <a:r>
              <a:rPr lang="en-US" dirty="0" err="1" smtClean="0"/>
              <a:t>adreessing</a:t>
            </a:r>
            <a:r>
              <a:rPr lang="en-US" dirty="0" smtClean="0"/>
              <a:t> SPS &amp; TBT</a:t>
            </a:r>
            <a:r>
              <a:rPr lang="en-US" baseline="0" dirty="0" smtClean="0"/>
              <a:t> capacity needs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414FD-26DA-4720-9760-67D3A7B3900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934A-BEF6-4511-A90D-88122908CB9E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1BBA2-1D64-4C99-ADEA-F57E4E184C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934A-BEF6-4511-A90D-88122908CB9E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1BBA2-1D64-4C99-ADEA-F57E4E184C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934A-BEF6-4511-A90D-88122908CB9E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1BBA2-1D64-4C99-ADEA-F57E4E184C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934A-BEF6-4511-A90D-88122908CB9E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1BBA2-1D64-4C99-ADEA-F57E4E184C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934A-BEF6-4511-A90D-88122908CB9E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1BBA2-1D64-4C99-ADEA-F57E4E184C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934A-BEF6-4511-A90D-88122908CB9E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1BBA2-1D64-4C99-ADEA-F57E4E184C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934A-BEF6-4511-A90D-88122908CB9E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1BBA2-1D64-4C99-ADEA-F57E4E184C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934A-BEF6-4511-A90D-88122908CB9E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1BBA2-1D64-4C99-ADEA-F57E4E184C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934A-BEF6-4511-A90D-88122908CB9E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1BBA2-1D64-4C99-ADEA-F57E4E184C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934A-BEF6-4511-A90D-88122908CB9E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1BBA2-1D64-4C99-ADEA-F57E4E184C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934A-BEF6-4511-A90D-88122908CB9E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1BBA2-1D64-4C99-ADEA-F57E4E184C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3934A-BEF6-4511-A90D-88122908CB9E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1BBA2-1D64-4C99-ADEA-F57E4E184C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pknjoroge@kephis.org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eb.wtocenter.org.tw/DownFile.aspx?pid=260512&amp;fileName=GSPSW279R2.doc" TargetMode="External"/><Relationship Id="rId2" Type="http://schemas.openxmlformats.org/officeDocument/2006/relationships/hyperlink" Target="../Desktop/GSPSW279R2-%20catalogue.doc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pknjoroge@kephis.org\director@kephis.or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STATUS OF SPS ENQUIRY POINTS IN 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/>
              <a:t>Presentation at Workshop for private sector</a:t>
            </a:r>
          </a:p>
          <a:p>
            <a:pPr algn="ctr">
              <a:buNone/>
            </a:pPr>
            <a:r>
              <a:rPr lang="en-US" dirty="0" smtClean="0"/>
              <a:t>organized by EAC Secretariat and EATIH</a:t>
            </a:r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dirty="0" smtClean="0"/>
              <a:t>Hilton Hotel, 21-22</a:t>
            </a:r>
            <a:r>
              <a:rPr lang="en-US" baseline="30000" dirty="0" smtClean="0"/>
              <a:t>nd</a:t>
            </a:r>
            <a:r>
              <a:rPr lang="en-US" dirty="0" smtClean="0"/>
              <a:t> March 2016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dirty="0" smtClean="0"/>
              <a:t>Philip Njoroge,</a:t>
            </a:r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pknjoroge@kephis.org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228600"/>
            <a:ext cx="2667000" cy="2057400"/>
          </a:xfrm>
        </p:spPr>
        <p:txBody>
          <a:bodyPr>
            <a:normAutofit/>
          </a:bodyPr>
          <a:lstStyle/>
          <a:p>
            <a:r>
              <a:rPr lang="en-US" dirty="0" smtClean="0"/>
              <a:t>EXPERIENCE WITH DISPUTE 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228600"/>
            <a:ext cx="6096000" cy="62484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Most  of disputes done handled through diplomatic channels and rarely through the WTO system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/>
              <a:t>Through WTO SPS, Enquiry Points (responsible for providing answers and documentation to all reasonable questions from interested Members)</a:t>
            </a:r>
            <a:endParaRPr lang="en-GB" u="sng" dirty="0" smtClean="0"/>
          </a:p>
          <a:p>
            <a:pPr>
              <a:buFont typeface="Wingdings" pitchFamily="2" charset="2"/>
              <a:buChar char="ü"/>
            </a:pPr>
            <a:r>
              <a:rPr lang="en-GB" dirty="0" smtClean="0"/>
              <a:t>Bilateral engagements once the notifications are done to get clarifications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/>
              <a:t>consultations or negotiations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/>
              <a:t>Use the Dispute Settlement Understanding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304801" y="2819399"/>
            <a:ext cx="1447799" cy="2895601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Status 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Challenges Experienced by Kenya using laid down notification procedures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030305"/>
                </a:solidFill>
              </a:rPr>
              <a:t>Limited engagement between Enquiry points  </a:t>
            </a:r>
          </a:p>
          <a:p>
            <a:pPr marL="342900" lvl="1" indent="-342900">
              <a:lnSpc>
                <a:spcPct val="80000"/>
              </a:lnSpc>
              <a:buFont typeface="Wingdings" pitchFamily="2" charset="2"/>
              <a:buChar char="ü"/>
            </a:pPr>
            <a:r>
              <a:rPr lang="en-US" altLang="zh-CN" sz="2400" dirty="0" smtClean="0"/>
              <a:t>Distribution of notifications- rarely do interested parties visit websites of NEPs  or SPS Notification Newsletters</a:t>
            </a:r>
          </a:p>
          <a:p>
            <a:pPr marL="342900" lvl="1" indent="-342900">
              <a:lnSpc>
                <a:spcPct val="80000"/>
              </a:lnSpc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030305"/>
                </a:solidFill>
              </a:rPr>
              <a:t>Inadequate /Lack of synergy between various regulatory authorities in the country</a:t>
            </a:r>
          </a:p>
          <a:p>
            <a:pPr marL="342900" lvl="1" indent="-342900">
              <a:lnSpc>
                <a:spcPct val="80000"/>
              </a:lnSpc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030305"/>
                </a:solidFill>
              </a:rPr>
              <a:t>Lack of a government regulatory policy or legislation to guide regulatory authorities in the country concerning notification procedures </a:t>
            </a:r>
          </a:p>
          <a:p>
            <a:pPr marL="342900" lvl="1" indent="-342900">
              <a:lnSpc>
                <a:spcPct val="80000"/>
              </a:lnSpc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030305"/>
                </a:solidFill>
              </a:rPr>
              <a:t>Inadequate participation by  the business sector in the analysis of  SPS notifications and feedback on foreign notifications</a:t>
            </a:r>
          </a:p>
          <a:p>
            <a:pPr marL="342900" lvl="1" indent="-342900">
              <a:lnSpc>
                <a:spcPct val="80000"/>
              </a:lnSpc>
              <a:buFont typeface="Wingdings" pitchFamily="2" charset="2"/>
              <a:buChar char="ü"/>
            </a:pPr>
            <a:endParaRPr lang="en-US" sz="2400" b="1" dirty="0" smtClean="0">
              <a:solidFill>
                <a:srgbClr val="030305"/>
              </a:solidFill>
            </a:endParaRPr>
          </a:p>
          <a:p>
            <a:pPr marL="342900" lvl="1" indent="-342900">
              <a:lnSpc>
                <a:spcPct val="80000"/>
              </a:lnSpc>
              <a:buFont typeface="Wingdings" pitchFamily="2" charset="2"/>
              <a:buChar char="ü"/>
            </a:pPr>
            <a:endParaRPr lang="en-US" sz="2400" b="1" dirty="0" smtClean="0">
              <a:solidFill>
                <a:srgbClr val="030305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endParaRPr lang="en-US" altLang="zh-CN" sz="2800" dirty="0" smtClean="0"/>
          </a:p>
          <a:p>
            <a:pPr lvl="1">
              <a:lnSpc>
                <a:spcPct val="90000"/>
              </a:lnSpc>
            </a:pPr>
            <a:endParaRPr lang="en-US" sz="2400" b="1" dirty="0" smtClean="0">
              <a:solidFill>
                <a:srgbClr val="030305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>CHALLENGES EXPERIENCED BY KENYA IN USING LAID</a:t>
            </a:r>
            <a:br>
              <a:rPr lang="en-US" sz="3200" b="1" dirty="0" smtClean="0"/>
            </a:br>
            <a:r>
              <a:rPr lang="en-US" sz="3200" b="1" dirty="0" smtClean="0"/>
              <a:t>DOWN NOTIFICATION PROCEDURES CONT’D-1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0580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altLang="zh-CN" sz="3600" dirty="0" smtClean="0"/>
              <a:t>Translation of texts notified has been a problem</a:t>
            </a:r>
          </a:p>
          <a:p>
            <a:pPr>
              <a:buFont typeface="Wingdings" pitchFamily="2" charset="2"/>
              <a:buChar char="ü"/>
            </a:pPr>
            <a:r>
              <a:rPr lang="en-US" altLang="zh-CN" sz="3600" dirty="0" smtClean="0"/>
              <a:t>inadequate funding to committees, </a:t>
            </a:r>
          </a:p>
          <a:p>
            <a:pPr>
              <a:buFont typeface="Wingdings" pitchFamily="2" charset="2"/>
              <a:buChar char="ü"/>
            </a:pPr>
            <a:r>
              <a:rPr lang="en-US" altLang="zh-CN" sz="3600" dirty="0" smtClean="0"/>
              <a:t>weak legal framework and </a:t>
            </a:r>
          </a:p>
          <a:p>
            <a:pPr>
              <a:buFont typeface="Wingdings" pitchFamily="2" charset="2"/>
              <a:buChar char="ü"/>
            </a:pPr>
            <a:r>
              <a:rPr lang="en-US" altLang="zh-CN" sz="3600" dirty="0" smtClean="0"/>
              <a:t>inadequate staffing of NEPs with qualified staff,</a:t>
            </a:r>
          </a:p>
          <a:p>
            <a:pPr lvl="1"/>
            <a:endParaRPr lang="en-US" altLang="zh-CN" dirty="0" smtClean="0"/>
          </a:p>
          <a:p>
            <a:pPr lvl="1">
              <a:buNone/>
            </a:pPr>
            <a:endParaRPr lang="en-US" altLang="zh-CN" dirty="0" smtClean="0"/>
          </a:p>
          <a:p>
            <a:pPr marL="342900" lvl="1" indent="-342900">
              <a:lnSpc>
                <a:spcPct val="80000"/>
              </a:lnSpc>
              <a:buFont typeface="Wingdings" pitchFamily="2" charset="2"/>
              <a:buChar char="ü"/>
            </a:pPr>
            <a:endParaRPr lang="en-US" sz="2400" b="1" dirty="0" smtClean="0">
              <a:solidFill>
                <a:srgbClr val="030305"/>
              </a:solidFill>
            </a:endParaRPr>
          </a:p>
          <a:p>
            <a:pPr marL="342900" lvl="1" indent="-342900">
              <a:lnSpc>
                <a:spcPct val="80000"/>
              </a:lnSpc>
              <a:buFont typeface="Wingdings" pitchFamily="2" charset="2"/>
              <a:buChar char="ü"/>
            </a:pPr>
            <a:endParaRPr lang="en-US" sz="2400" b="1" dirty="0" smtClean="0">
              <a:solidFill>
                <a:srgbClr val="030305"/>
              </a:solidFill>
            </a:endParaRPr>
          </a:p>
          <a:p>
            <a:pPr marL="342900" lvl="1" indent="-342900">
              <a:lnSpc>
                <a:spcPct val="80000"/>
              </a:lnSpc>
              <a:buFont typeface="Wingdings" pitchFamily="2" charset="2"/>
              <a:buChar char="ü"/>
            </a:pPr>
            <a:endParaRPr lang="en-US" sz="2400" b="1" dirty="0" smtClean="0">
              <a:solidFill>
                <a:srgbClr val="030305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endParaRPr lang="en-US" altLang="zh-CN" sz="2800" dirty="0" smtClean="0"/>
          </a:p>
          <a:p>
            <a:pPr lvl="1">
              <a:lnSpc>
                <a:spcPct val="90000"/>
              </a:lnSpc>
            </a:pPr>
            <a:endParaRPr lang="en-US" sz="2400" b="1" dirty="0" smtClean="0">
              <a:solidFill>
                <a:srgbClr val="030305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dirty="0" smtClean="0"/>
              <a:t>CHALLENGES EXPERIENCED BY KENYA IN USING LAID DOWN NOTIFICATION PROCEDURES CONT’D-2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87963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en-US" altLang="zh-CN" dirty="0" smtClean="0"/>
              <a:t>Weak legal framework at national and regional level;</a:t>
            </a:r>
          </a:p>
          <a:p>
            <a:pPr>
              <a:buFont typeface="Wingdings" pitchFamily="2" charset="2"/>
              <a:buChar char="ü"/>
            </a:pPr>
            <a:r>
              <a:rPr lang="en-US" altLang="zh-CN" dirty="0" smtClean="0"/>
              <a:t>Lack of overall regional SPS policy at national and regional level;</a:t>
            </a:r>
          </a:p>
          <a:p>
            <a:pPr>
              <a:buFont typeface="Wingdings" pitchFamily="2" charset="2"/>
              <a:buChar char="ü"/>
            </a:pPr>
            <a:r>
              <a:rPr lang="en-US" altLang="zh-CN" dirty="0" smtClean="0"/>
              <a:t>Many NEPS and also many parallel systems with no clear coordination;</a:t>
            </a:r>
          </a:p>
          <a:p>
            <a:pPr>
              <a:buFont typeface="Wingdings" pitchFamily="2" charset="2"/>
              <a:buChar char="ü"/>
            </a:pPr>
            <a:r>
              <a:rPr lang="en-US" altLang="zh-CN" dirty="0" smtClean="0"/>
              <a:t>Inadequate staffing of NEPs, NNAs;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Inconsistency in attending SPS meetings both at national regional and at Geneva based WTO-SPS meeting due to funding constraints;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Important information on SPS: Work of WTO-committee &amp; ISSBs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This is available in a catalogue of instruments </a:t>
            </a:r>
            <a:r>
              <a:rPr lang="en-US" dirty="0" smtClean="0">
                <a:hlinkClick r:id="rId2" action="ppaction://hlinkfile"/>
              </a:rPr>
              <a:t>..\Desktop\GSPSW279R2- catalogue.doc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mtClean="0">
                <a:hlinkClick r:id="rId3"/>
              </a:rPr>
              <a:t>http://web.wtocenter.org.tw/DownFile.aspx?pid=260512&amp;fileName=GSPSW279R2.doc</a:t>
            </a:r>
            <a:endParaRPr lang="en-US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Way forward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2578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Improve </a:t>
            </a:r>
            <a:r>
              <a:rPr lang="en-US" dirty="0" smtClean="0">
                <a:solidFill>
                  <a:srgbClr val="030305"/>
                </a:solidFill>
              </a:rPr>
              <a:t>engagement with other Enquiry points &amp; NNA;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030305"/>
                </a:solidFill>
              </a:rPr>
              <a:t> </a:t>
            </a:r>
            <a:r>
              <a:rPr lang="en-US" dirty="0" smtClean="0"/>
              <a:t>Engage institutions that draft SPS related legislation  e.g. Commission on Implementation of constitution, Office of Attorney General, Relevant Ministries and Departments etc.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Strengthen participation in the work program of SPS  committees (specialized subcommittees- on Plant Health, Animal Health &amp; Food safety;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Establish net work of experts and use the pool to be starting point in a more focused work in the SPS this includes improvement of internet connectivity of the enquiry points as well an integrated plat form;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Strengthen in-country notification &amp; communication system- invest in a robust ICT powered system.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WAY FORWARD -2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Autofit/>
          </a:bodyPr>
          <a:lstStyle/>
          <a:p>
            <a:pPr marL="342900" lvl="1" indent="-342900">
              <a:lnSpc>
                <a:spcPct val="80000"/>
              </a:lnSpc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030305"/>
                </a:solidFill>
              </a:rPr>
              <a:t>Improve working relationships and synergy between various regulatory authorities in the country;</a:t>
            </a:r>
          </a:p>
          <a:p>
            <a:pPr marL="342900" lvl="1" indent="-342900">
              <a:lnSpc>
                <a:spcPct val="80000"/>
              </a:lnSpc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030305"/>
                </a:solidFill>
              </a:rPr>
              <a:t>Review of government regulatory policy or legislation to guide regulatory authorities in the country concerning notification procedures  including ratification and </a:t>
            </a:r>
            <a:r>
              <a:rPr lang="en-US" sz="2400" smtClean="0">
                <a:solidFill>
                  <a:srgbClr val="030305"/>
                </a:solidFill>
              </a:rPr>
              <a:t>domestication of EAC SPS protocol;</a:t>
            </a:r>
            <a:endParaRPr lang="en-US" sz="2400" dirty="0" smtClean="0">
              <a:solidFill>
                <a:srgbClr val="030305"/>
              </a:solidFill>
            </a:endParaRPr>
          </a:p>
          <a:p>
            <a:pPr marL="342900" lvl="1" indent="-342900">
              <a:lnSpc>
                <a:spcPct val="80000"/>
              </a:lnSpc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030305"/>
                </a:solidFill>
              </a:rPr>
              <a:t>Interest the business sector to play their role in the analysis of  SPS notifications &amp; Technical Regulations and feedback on foreign notifications;</a:t>
            </a:r>
          </a:p>
          <a:p>
            <a:pPr marL="342900" lvl="1" indent="-342900">
              <a:lnSpc>
                <a:spcPct val="80000"/>
              </a:lnSpc>
              <a:buFont typeface="Wingdings" pitchFamily="2" charset="2"/>
              <a:buChar char="ü"/>
            </a:pPr>
            <a:r>
              <a:rPr lang="en-US" altLang="zh-CN" sz="2400" dirty="0" smtClean="0"/>
              <a:t>Simplifying &amp; distribution of notifications to stakeholders; and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/>
              <a:t>Implementing training of stakeholders and  mentoring within Africa and outside Africa to further improve reporting and commenting on notifications generated within country and those generated and notified by WTO members.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04800" y="457200"/>
            <a:ext cx="8229600" cy="5791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Thank you for your time.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KEPHIS HEADQUARTERS</a:t>
            </a:r>
            <a:br>
              <a:rPr lang="en-US" sz="3600" dirty="0" smtClean="0"/>
            </a:br>
            <a:r>
              <a:rPr lang="en-US" sz="3600" dirty="0" smtClean="0"/>
              <a:t>P.O Box 49592-00100</a:t>
            </a:r>
            <a:br>
              <a:rPr lang="en-US" sz="3600" dirty="0" smtClean="0"/>
            </a:br>
            <a:r>
              <a:rPr lang="en-US" sz="3600" dirty="0" smtClean="0"/>
              <a:t>NAIROBI</a:t>
            </a:r>
            <a:br>
              <a:rPr lang="en-US" sz="3600" dirty="0" smtClean="0"/>
            </a:br>
            <a:r>
              <a:rPr lang="en-US" sz="3100" dirty="0" smtClean="0"/>
              <a:t>TEL: +254-203597201-3/+2543536171/2</a:t>
            </a:r>
            <a:br>
              <a:rPr lang="en-US" sz="3100" dirty="0" smtClean="0"/>
            </a:br>
            <a:r>
              <a:rPr lang="en-US" sz="3100" dirty="0" smtClean="0"/>
              <a:t>Office Cell: +254-722-516221/+254-723-786779</a:t>
            </a:r>
            <a:br>
              <a:rPr lang="en-US" sz="3100" dirty="0" smtClean="0"/>
            </a:br>
            <a:r>
              <a:rPr lang="en-US" sz="3100" dirty="0" smtClean="0"/>
              <a:t>Fax office: +254-20-3536175</a:t>
            </a:r>
            <a:br>
              <a:rPr lang="en-US" sz="3100" dirty="0" smtClean="0"/>
            </a:br>
            <a:r>
              <a:rPr lang="en-US" sz="3100" dirty="0" smtClean="0"/>
              <a:t>E-mail:  </a:t>
            </a:r>
            <a:r>
              <a:rPr lang="en-US" sz="3100" dirty="0" smtClean="0">
                <a:hlinkClick r:id="rId2"/>
              </a:rPr>
              <a:t>pknjoroge@kephis.org &amp; director@kephis.org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website: www.kephis.org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Institutional Framework for Addressing SPS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Membership to SPS Committee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Functions of the SPS Committee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Work </a:t>
            </a:r>
            <a:r>
              <a:rPr lang="en-US" smtClean="0"/>
              <a:t>of NEPs </a:t>
            </a:r>
            <a:r>
              <a:rPr lang="en-US" dirty="0" smtClean="0"/>
              <a:t>&amp; NNA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Work Program of the Committee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Dealing with SPS trade concerns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Challenges Experienced by Kenya using laid down notification procedures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Important information on SPS: Work of WTO-committee &amp; ISSBs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Way forward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 smtClean="0"/>
              <a:t>IMPLEMENTATION OF SPS AGREEMENT</a:t>
            </a:r>
            <a:endParaRPr lang="en-US" sz="32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Institutional Framework For Addressing SPS</a:t>
            </a:r>
            <a:endParaRPr lang="en-US" sz="28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1428750"/>
            <a:ext cx="7772400" cy="466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819400" y="2209800"/>
            <a:ext cx="3657600" cy="9477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MINISTRY </a:t>
            </a:r>
            <a:r>
              <a:rPr lang="en-US" sz="2000" dirty="0" smtClean="0"/>
              <a:t> OF FOREIGN AFFAIRS &amp; </a:t>
            </a:r>
            <a:endParaRPr lang="en-US" sz="2000" dirty="0"/>
          </a:p>
          <a:p>
            <a:pPr algn="ctr"/>
            <a:r>
              <a:rPr lang="en-US" sz="2000" dirty="0" smtClean="0"/>
              <a:t>INTERNATIONAL TRADE/ NNA</a:t>
            </a:r>
            <a:endParaRPr lang="en-US" sz="2000" dirty="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643188" y="3643313"/>
            <a:ext cx="40005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SPS NATIONAL </a:t>
            </a:r>
            <a:r>
              <a:rPr lang="en-US" sz="2000" dirty="0"/>
              <a:t>COMMITTEE</a:t>
            </a: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7086600" y="5029200"/>
            <a:ext cx="1828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dirty="0"/>
              <a:t>OTHER </a:t>
            </a:r>
          </a:p>
          <a:p>
            <a:pPr algn="ctr"/>
            <a:r>
              <a:rPr lang="en-US" sz="1600" dirty="0" smtClean="0"/>
              <a:t>OGAs  &amp; departments</a:t>
            </a:r>
            <a:endParaRPr lang="en-US" sz="1600" dirty="0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609600" y="4800600"/>
            <a:ext cx="1595438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MTS </a:t>
            </a:r>
          </a:p>
          <a:p>
            <a:pPr algn="ctr"/>
            <a:r>
              <a:rPr lang="en-US" dirty="0"/>
              <a:t>REFERENCE </a:t>
            </a:r>
          </a:p>
          <a:p>
            <a:pPr algn="ctr"/>
            <a:r>
              <a:rPr lang="en-US" dirty="0"/>
              <a:t>CENTRES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819400" y="4876800"/>
            <a:ext cx="3733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NATIONAL ENQUIRY POINT</a:t>
            </a:r>
          </a:p>
        </p:txBody>
      </p:sp>
      <p:cxnSp>
        <p:nvCxnSpPr>
          <p:cNvPr id="14" name="Straight Arrow Connector 16"/>
          <p:cNvCxnSpPr>
            <a:cxnSpLocks noChangeShapeType="1"/>
          </p:cNvCxnSpPr>
          <p:nvPr/>
        </p:nvCxnSpPr>
        <p:spPr bwMode="auto">
          <a:xfrm rot="5400000" flipH="1" flipV="1">
            <a:off x="4446587" y="3411538"/>
            <a:ext cx="252413" cy="1588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5" name="Straight Arrow Connector 42"/>
          <p:cNvCxnSpPr>
            <a:cxnSpLocks noChangeShapeType="1"/>
          </p:cNvCxnSpPr>
          <p:nvPr/>
        </p:nvCxnSpPr>
        <p:spPr bwMode="auto">
          <a:xfrm rot="5400000" flipH="1" flipV="1">
            <a:off x="4321970" y="4536281"/>
            <a:ext cx="500062" cy="3175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6" name="Straight Arrow Connector 46"/>
          <p:cNvCxnSpPr>
            <a:cxnSpLocks noChangeShapeType="1"/>
          </p:cNvCxnSpPr>
          <p:nvPr/>
        </p:nvCxnSpPr>
        <p:spPr bwMode="auto">
          <a:xfrm rot="10800000">
            <a:off x="6643688" y="5143500"/>
            <a:ext cx="357187" cy="1588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0" name="Straight Arrow Connector 19"/>
          <p:cNvCxnSpPr/>
          <p:nvPr/>
        </p:nvCxnSpPr>
        <p:spPr>
          <a:xfrm>
            <a:off x="2286000" y="5181600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MEMBERSHIP TO SPS COMMITTEE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382000" cy="5715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/>
              <a:t>Membership from government, &amp; Private sector and includes: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/>
              <a:t>Ministry of Foreign Affairs and International Trade – Also NNA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/>
              <a:t>SPS Competent Authorities E.g. Kenya Plant Health Inspectorate Service (KEPHIS)also NEP- Plant Health, and Directorate of Veterinary Services(NEP- Animal Health)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/>
              <a:t>Kenya Industrial Property Institute (KIPI)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/>
              <a:t>National Environment Management Authority (NEMA)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/>
              <a:t>The Office of the Attorney General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/>
              <a:t>Revenue Authority (KRA) specifically Customs Dept ,</a:t>
            </a:r>
          </a:p>
          <a:p>
            <a:pPr>
              <a:buNone/>
            </a:pPr>
            <a:endParaRPr lang="en-US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MEMBERSHIP TO THE COMMITTEE CONT’D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382000" cy="5105400"/>
          </a:xfrm>
        </p:spPr>
        <p:txBody>
          <a:bodyPr>
            <a:noAutofit/>
          </a:bodyPr>
          <a:lstStyle/>
          <a:p>
            <a:pPr lvl="0">
              <a:buFont typeface="Wingdings" pitchFamily="2" charset="2"/>
              <a:buChar char="ü"/>
            </a:pPr>
            <a:r>
              <a:rPr lang="en-US" sz="2800" dirty="0" smtClean="0"/>
              <a:t>Ministry of Health -NEP Human Health</a:t>
            </a:r>
          </a:p>
          <a:p>
            <a:pPr lvl="0">
              <a:buFont typeface="Wingdings" pitchFamily="2" charset="2"/>
              <a:buChar char="ü"/>
            </a:pPr>
            <a:r>
              <a:rPr lang="en-US" sz="2800" dirty="0" smtClean="0"/>
              <a:t>Public Universities</a:t>
            </a:r>
          </a:p>
          <a:p>
            <a:pPr lvl="0">
              <a:buFont typeface="Wingdings" pitchFamily="2" charset="2"/>
              <a:buChar char="ü"/>
            </a:pPr>
            <a:r>
              <a:rPr lang="en-US" sz="2800" dirty="0" smtClean="0"/>
              <a:t>International-NGOs/institutions-e.g. UNIDO Kenya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/>
              <a:t>Kenya Investment Authority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/>
              <a:t>Ministry of Agriculture, Livestock and Fisheries</a:t>
            </a:r>
          </a:p>
          <a:p>
            <a:pPr lvl="0">
              <a:buFont typeface="Wingdings" pitchFamily="2" charset="2"/>
              <a:buChar char="ü"/>
            </a:pPr>
            <a:r>
              <a:rPr lang="en-US" sz="2800" dirty="0" smtClean="0"/>
              <a:t>Kenya National Chamber of Commerce and Industry,</a:t>
            </a:r>
          </a:p>
          <a:p>
            <a:pPr lvl="0">
              <a:buFont typeface="Wingdings" pitchFamily="2" charset="2"/>
              <a:buChar char="ü"/>
            </a:pPr>
            <a:r>
              <a:rPr lang="en-US" sz="2800" dirty="0" smtClean="0"/>
              <a:t>Farmer associations (Kenya Horticultural Council (</a:t>
            </a:r>
            <a:r>
              <a:rPr lang="en-US" sz="2800" dirty="0" err="1" smtClean="0"/>
              <a:t>e.g</a:t>
            </a:r>
            <a:r>
              <a:rPr lang="en-US" sz="2800" dirty="0" smtClean="0"/>
              <a:t> KHC-  KFC&amp; FPEAK)</a:t>
            </a:r>
          </a:p>
          <a:p>
            <a:pPr lvl="0">
              <a:buFont typeface="Wingdings" pitchFamily="2" charset="2"/>
              <a:buChar char="ü"/>
            </a:pPr>
            <a:r>
              <a:rPr lang="en-US" sz="2800" dirty="0" smtClean="0"/>
              <a:t>Other co-opted members invited on need basis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/>
              <a:t>FUNCTIONS OF THE SPS COMMITTEE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To review all issues pertaining the agreements (SPS)</a:t>
            </a:r>
          </a:p>
          <a:p>
            <a:pPr lvl="0"/>
            <a:r>
              <a:rPr lang="en-US" dirty="0" smtClean="0"/>
              <a:t>To review the operation and administration of the agreements regard to enquiry and notification point obligations</a:t>
            </a:r>
          </a:p>
          <a:p>
            <a:pPr lvl="0"/>
            <a:r>
              <a:rPr lang="en-US" dirty="0" smtClean="0"/>
              <a:t>To review SPS measures to trade nationally &amp; in trading partners</a:t>
            </a:r>
          </a:p>
          <a:p>
            <a:pPr lvl="0"/>
            <a:r>
              <a:rPr lang="en-US" dirty="0" smtClean="0"/>
              <a:t>To exchange information and assist in the co-ordination among ministries and lead agencies on responses to WTO foreign notifications</a:t>
            </a:r>
          </a:p>
          <a:p>
            <a:r>
              <a:rPr lang="en-US" dirty="0" smtClean="0"/>
              <a:t>Technical evaluation of all WTO SPS foreign notifications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153400" cy="762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WORK OF NEPS &amp; NNA</a:t>
            </a:r>
            <a:endParaRPr lang="en-US" sz="3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1295400"/>
            <a:ext cx="8458200" cy="53340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en-US" altLang="zh-CN" sz="2600" dirty="0" smtClean="0"/>
              <a:t>Drafting of new SPS measure -  competent authority (CA)</a:t>
            </a:r>
          </a:p>
          <a:p>
            <a:pPr>
              <a:lnSpc>
                <a:spcPct val="80000"/>
              </a:lnSpc>
              <a:buNone/>
            </a:pPr>
            <a:r>
              <a:rPr lang="en-US" altLang="zh-CN" sz="2600" dirty="0" smtClean="0"/>
              <a:t>	E.g. environmental measure with SPS implications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en-US" altLang="zh-CN" sz="2600" dirty="0" smtClean="0"/>
              <a:t>Decision on notification to OIE, IPPC , WTO or CODEX- competent authority 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en-US" altLang="zh-CN" sz="2600" dirty="0" smtClean="0"/>
              <a:t>Filling out the notification form CA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en-US" altLang="zh-CN" sz="2600" dirty="0" smtClean="0"/>
              <a:t>Ensuring notification is finalized &amp; submitted to NNA responsibility of SPS Enquiry Point 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en-US" altLang="zh-CN" sz="2600" dirty="0" smtClean="0"/>
              <a:t>Reviewing the notifications - SPS Enquiry Point 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en-US" altLang="zh-CN" sz="2600" dirty="0" smtClean="0"/>
              <a:t>Submitting to WTO</a:t>
            </a:r>
            <a:endParaRPr lang="en-US" altLang="zh-CN" sz="2200" dirty="0" smtClean="0"/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en-US" altLang="zh-CN" sz="2600" dirty="0" smtClean="0"/>
              <a:t>Other support structures (N</a:t>
            </a:r>
            <a:r>
              <a:rPr lang="en-US" sz="2600" dirty="0" smtClean="0"/>
              <a:t>SCC, NHCAS, Codex committee (CC) HTF</a:t>
            </a:r>
          </a:p>
          <a:p>
            <a:pPr>
              <a:lnSpc>
                <a:spcPct val="80000"/>
              </a:lnSpc>
              <a:buNone/>
            </a:pPr>
            <a:r>
              <a:rPr lang="en-US" altLang="zh-CN" sz="28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WORK PROGRAM OF THE COMMITTEE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52600"/>
            <a:ext cx="8229600" cy="4144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committee meet at least three times a year before the scheduled Committee meeting in Geneva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Review of SPS Notifications</a:t>
            </a:r>
          </a:p>
          <a:p>
            <a:pPr lvl="1"/>
            <a:r>
              <a:rPr lang="en-US" sz="2800" dirty="0" smtClean="0"/>
              <a:t>Evaluation of notifications (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Where necessary develop issues to be raised with notifying country</a:t>
            </a:r>
            <a:r>
              <a:rPr lang="en-US" sz="2800" dirty="0" smtClean="0"/>
              <a:t>) </a:t>
            </a:r>
          </a:p>
          <a:p>
            <a:pPr lvl="1"/>
            <a:r>
              <a:rPr lang="en-US" sz="2800" dirty="0" smtClean="0"/>
              <a:t>Preparations for the meetings in Geneva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Dealing with SPS trade concerns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762000"/>
            <a:ext cx="8534400" cy="6248400"/>
          </a:xfrm>
        </p:spPr>
        <p:txBody>
          <a:bodyPr>
            <a:normAutofit fontScale="47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en-US" sz="6800" dirty="0" smtClean="0">
                <a:solidFill>
                  <a:schemeClr val="tx2">
                    <a:lumMod val="75000"/>
                  </a:schemeClr>
                </a:solidFill>
              </a:rPr>
              <a:t>Discussions by institutional committees  where applicable e.g. thro NEPs</a:t>
            </a:r>
          </a:p>
          <a:p>
            <a:pPr>
              <a:buFont typeface="Wingdings" pitchFamily="2" charset="2"/>
              <a:buChar char="ü"/>
            </a:pPr>
            <a:r>
              <a:rPr lang="en-US" sz="6800" dirty="0" smtClean="0">
                <a:solidFill>
                  <a:schemeClr val="tx2">
                    <a:lumMod val="75000"/>
                  </a:schemeClr>
                </a:solidFill>
              </a:rPr>
              <a:t>National SPS committee discussions and development of position</a:t>
            </a:r>
          </a:p>
          <a:p>
            <a:pPr>
              <a:buFont typeface="Wingdings" pitchFamily="2" charset="2"/>
              <a:buChar char="ü"/>
            </a:pPr>
            <a:r>
              <a:rPr lang="en-US" sz="6800" dirty="0" smtClean="0">
                <a:solidFill>
                  <a:schemeClr val="tx2">
                    <a:lumMod val="75000"/>
                  </a:schemeClr>
                </a:solidFill>
              </a:rPr>
              <a:t>Bilateral- Discussions between states (May involve government agencies and private sector.</a:t>
            </a:r>
          </a:p>
          <a:p>
            <a:pPr>
              <a:buFont typeface="Wingdings" pitchFamily="2" charset="2"/>
              <a:buChar char="ü"/>
            </a:pPr>
            <a:r>
              <a:rPr lang="en-US" sz="6800" dirty="0" smtClean="0">
                <a:solidFill>
                  <a:schemeClr val="tx2">
                    <a:lumMod val="75000"/>
                  </a:schemeClr>
                </a:solidFill>
              </a:rPr>
              <a:t>Bilateral preparatory meetings held prior to meeting of concerned parties- Aim to come to a BATNA </a:t>
            </a:r>
          </a:p>
          <a:p>
            <a:pPr>
              <a:buFont typeface="Wingdings" pitchFamily="2" charset="2"/>
              <a:buChar char="ü"/>
            </a:pPr>
            <a:r>
              <a:rPr lang="en-US" sz="6800" dirty="0" smtClean="0">
                <a:solidFill>
                  <a:schemeClr val="tx2">
                    <a:lumMod val="75000"/>
                  </a:schemeClr>
                </a:solidFill>
              </a:rPr>
              <a:t>National SPS committee discussions and development of position</a:t>
            </a:r>
          </a:p>
          <a:p>
            <a:pPr>
              <a:buFont typeface="Wingdings" pitchFamily="2" charset="2"/>
              <a:buChar char="ü"/>
            </a:pPr>
            <a:r>
              <a:rPr lang="en-US" sz="6800" dirty="0" smtClean="0"/>
              <a:t> Through WTO-SPS committee</a:t>
            </a:r>
          </a:p>
          <a:p>
            <a:pPr>
              <a:buNone/>
            </a:pPr>
            <a:endParaRPr lang="en-US" sz="36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EA0F26C7743146B81ADA30DB412C57" ma:contentTypeVersion="30" ma:contentTypeDescription="" ma:contentTypeScope="" ma:versionID="fcfdb159951a4bdfedff82a06587af1a">
  <xsd:schema xmlns:xsd="http://www.w3.org/2001/XMLSchema" xmlns:xs="http://www.w3.org/2001/XMLSchema" xmlns:p="http://schemas.microsoft.com/office/2006/metadata/properties" xmlns:ns1="http://schemas.microsoft.com/sharepoint/v3" xmlns:ns2="6dfc6e00-eaa7-471f-8691-9b952787d5c9" xmlns:ns3="cfe53b65-3c36-4587-b144-e9caa3012b85" targetNamespace="http://schemas.microsoft.com/office/2006/metadata/properties" ma:root="true" ma:fieldsID="152d8dc6be0517c768a6ab9550a55961" ns1:_="" ns2:_="" ns3:_="">
    <xsd:import namespace="http://schemas.microsoft.com/sharepoint/v3"/>
    <xsd:import namespace="6dfc6e00-eaa7-471f-8691-9b952787d5c9"/>
    <xsd:import namespace="cfe53b65-3c36-4587-b144-e9caa3012b85"/>
    <xsd:element name="properties">
      <xsd:complexType>
        <xsd:sequence>
          <xsd:element name="documentManagement">
            <xsd:complexType>
              <xsd:all>
                <xsd:element ref="ns2:Document_x0020_Date" minOccurs="0"/>
                <xsd:element ref="ns2:Document_x0020_Type" minOccurs="0"/>
                <xsd:element ref="ns2:Description0" minOccurs="0"/>
                <xsd:element ref="ns2:Keywords0" minOccurs="0"/>
                <xsd:element ref="ns2:Description_x0020_2" minOccurs="0"/>
                <xsd:element ref="ns2:Action" minOccurs="0"/>
                <xsd:element ref="ns1:PublishingStartDate" minOccurs="0"/>
                <xsd:element ref="ns1:PublishingExpirationDate" minOccurs="0"/>
                <xsd:element ref="ns3:TaxKeywordTaxHTField" minOccurs="0"/>
                <xsd:element ref="ns3:TaxCatchAll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1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fc6e00-eaa7-471f-8691-9b952787d5c9" elementFormDefault="qualified">
    <xsd:import namespace="http://schemas.microsoft.com/office/2006/documentManagement/types"/>
    <xsd:import namespace="http://schemas.microsoft.com/office/infopath/2007/PartnerControls"/>
    <xsd:element name="Document_x0020_Date" ma:index="2" nillable="true" ma:displayName="Document Date" ma:format="DateOnly" ma:internalName="Document_x0020_Date" ma:readOnly="false">
      <xsd:simpleType>
        <xsd:restriction base="dms:DateTime"/>
      </xsd:simpleType>
    </xsd:element>
    <xsd:element name="Document_x0020_Type" ma:index="3" nillable="true" ma:displayName="Document Type" ma:format="Dropdown" ma:internalName="Document_x0020_Type" ma:readOnly="false">
      <xsd:simpleType>
        <xsd:restriction base="dms:Choice">
          <xsd:enumeration value="Agenda"/>
          <xsd:enumeration value="Draft Agenda"/>
          <xsd:enumeration value="Minutes"/>
          <xsd:enumeration value="Information"/>
        </xsd:restriction>
      </xsd:simpleType>
    </xsd:element>
    <xsd:element name="Description0" ma:index="4" nillable="true" ma:displayName="Description" ma:internalName="Description0" ma:readOnly="false">
      <xsd:simpleType>
        <xsd:restriction base="dms:Note">
          <xsd:maxLength value="255"/>
        </xsd:restriction>
      </xsd:simpleType>
    </xsd:element>
    <xsd:element name="Keywords0" ma:index="5" nillable="true" ma:displayName="Keywords" ma:internalName="Keywords0" ma:readOnly="false">
      <xsd:simpleType>
        <xsd:restriction base="dms:Text">
          <xsd:maxLength value="255"/>
        </xsd:restriction>
      </xsd:simpleType>
    </xsd:element>
    <xsd:element name="Description_x0020_2" ma:index="6" nillable="true" ma:displayName="Description 2" ma:internalName="Description_x0020_2" ma:readOnly="false">
      <xsd:simpleType>
        <xsd:restriction base="dms:Note">
          <xsd:maxLength value="255"/>
        </xsd:restriction>
      </xsd:simpleType>
    </xsd:element>
    <xsd:element name="Action" ma:index="9" nillable="true" ma:displayName="Action" ma:default="Keep" ma:format="Dropdown" ma:internalName="Action" ma:readOnly="false">
      <xsd:simpleType>
        <xsd:restriction base="dms:Choice">
          <xsd:enumeration value="Archive"/>
          <xsd:enumeration value="Delete"/>
          <xsd:enumeration value="HTML"/>
          <xsd:enumeration value="Keep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e53b65-3c36-4587-b144-e9caa3012b85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7" nillable="true" ma:taxonomy="true" ma:internalName="TaxKeywordTaxHTField" ma:taxonomyFieldName="TaxKeyword" ma:displayName="Enterprise Keywords" ma:fieldId="{23f27201-bee3-471e-b2e7-b64fd8b7ca38}" ma:taxonomyMulti="true" ma:sspId="8d75cb8a-db72-4bd2-8553-c0aa1f2d3d3b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8" nillable="true" ma:displayName="Taxonomy Catch All Column" ma:hidden="true" ma:list="{6de13bb9-1a86-497f-b15a-03a43ff14f46}" ma:internalName="TaxCatchAll" ma:showField="CatchAllData" ma:web="cfe53b65-3c36-4587-b144-e9caa3012b8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Document_x0020_Date xmlns="6dfc6e00-eaa7-471f-8691-9b952787d5c9" xsi:nil="true"/>
    <Action xmlns="6dfc6e00-eaa7-471f-8691-9b952787d5c9">Keep</Action>
    <Keywords0 xmlns="6dfc6e00-eaa7-471f-8691-9b952787d5c9" xsi:nil="true"/>
    <Description_x0020_2 xmlns="6dfc6e00-eaa7-471f-8691-9b952787d5c9" xsi:nil="true"/>
    <Document_x0020_Type xmlns="6dfc6e00-eaa7-471f-8691-9b952787d5c9" xsi:nil="true"/>
    <Description0 xmlns="6dfc6e00-eaa7-471f-8691-9b952787d5c9" xsi:nil="true"/>
    <TaxCatchAll xmlns="cfe53b65-3c36-4587-b144-e9caa3012b85"/>
    <TaxKeywordTaxHTField xmlns="cfe53b65-3c36-4587-b144-e9caa3012b85">
      <Terms xmlns="http://schemas.microsoft.com/office/infopath/2007/PartnerControls"/>
    </TaxKeywordTaxHTField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9B479507-45D3-448F-B7AA-6BB6F74B6865}"/>
</file>

<file path=customXml/itemProps2.xml><?xml version="1.0" encoding="utf-8"?>
<ds:datastoreItem xmlns:ds="http://schemas.openxmlformats.org/officeDocument/2006/customXml" ds:itemID="{869E7A2A-88F0-4648-9BE1-4F8CEA2D669A}"/>
</file>

<file path=customXml/itemProps3.xml><?xml version="1.0" encoding="utf-8"?>
<ds:datastoreItem xmlns:ds="http://schemas.openxmlformats.org/officeDocument/2006/customXml" ds:itemID="{2FD7DD9B-8BEE-468B-BB37-F85D73CC4655}"/>
</file>

<file path=customXml/itemProps4.xml><?xml version="1.0" encoding="utf-8"?>
<ds:datastoreItem xmlns:ds="http://schemas.openxmlformats.org/officeDocument/2006/customXml" ds:itemID="{3EC86915-E543-4490-99E4-0FF2E674D3E9}"/>
</file>

<file path=docProps/app.xml><?xml version="1.0" encoding="utf-8"?>
<Properties xmlns="http://schemas.openxmlformats.org/officeDocument/2006/extended-properties" xmlns:vt="http://schemas.openxmlformats.org/officeDocument/2006/docPropsVTypes">
  <TotalTime>1463</TotalTime>
  <Words>1026</Words>
  <Application>Microsoft Office PowerPoint</Application>
  <PresentationFormat>On-screen Show (4:3)</PresentationFormat>
  <Paragraphs>143</Paragraphs>
  <Slides>17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STATUS OF SPS ENQUIRY POINTS IN EA</vt:lpstr>
      <vt:lpstr>Outline</vt:lpstr>
      <vt:lpstr>IMPLEMENTATION OF SPS AGREEMENT</vt:lpstr>
      <vt:lpstr>MEMBERSHIP TO SPS COMMITTEE</vt:lpstr>
      <vt:lpstr>MEMBERSHIP TO THE COMMITTEE CONT’D</vt:lpstr>
      <vt:lpstr>FUNCTIONS OF THE SPS COMMITTEE</vt:lpstr>
      <vt:lpstr>WORK OF NEPS &amp; NNA</vt:lpstr>
      <vt:lpstr>WORK PROGRAM OF THE COMMITTEE</vt:lpstr>
      <vt:lpstr>Dealing with SPS trade concerns</vt:lpstr>
      <vt:lpstr>EXPERIENCE WITH DISPUTE RESOLUTION</vt:lpstr>
      <vt:lpstr>Challenges Experienced by Kenya using laid down notification procedures</vt:lpstr>
      <vt:lpstr>CHALLENGES EXPERIENCED BY KENYA IN USING LAID DOWN NOTIFICATION PROCEDURES CONT’D-1</vt:lpstr>
      <vt:lpstr>CHALLENGES EXPERIENCED BY KENYA IN USING LAID DOWN NOTIFICATION PROCEDURES CONT’D-2</vt:lpstr>
      <vt:lpstr>Important information on SPS: Work of WTO-committee &amp; ISSBs</vt:lpstr>
      <vt:lpstr>Way forward</vt:lpstr>
      <vt:lpstr>WAY FORWARD -2</vt:lpstr>
      <vt:lpstr> Thank you for your time.  KEPHIS HEADQUARTERS P.O Box 49592-00100 NAIROBI TEL: +254-203597201-3/+2543536171/2 Office Cell: +254-722-516221/+254-723-786779 Fax office: +254-20-3536175 E-mail:  pknjoroge@kephis.org &amp; director@kephis.org website: www.kephis.org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pnjoroge</dc:creator>
  <cp:lastModifiedBy>pnjoroge</cp:lastModifiedBy>
  <cp:revision>139</cp:revision>
  <dcterms:created xsi:type="dcterms:W3CDTF">2014-09-16T12:36:56Z</dcterms:created>
  <dcterms:modified xsi:type="dcterms:W3CDTF">2016-03-21T14:14:12Z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0x0101008CEA0F26C7743146B81ADA30DB412C57</vt:lpwstr>
  </property>
  <property fmtid="{D5CDD505-2E9C-101B-9397-08002B2CF9AE}" pid="3" name="_dlc_DocIdItemGuid">
    <vt:lpwstr>b7db1c18-d35d-43c3-be2f-f090a6aca9c8</vt:lpwstr>
  </property>
</Properties>
</file>