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8"/>
  </p:notesMasterIdLst>
  <p:sldIdLst>
    <p:sldId id="256" r:id="rId2"/>
    <p:sldId id="330" r:id="rId3"/>
    <p:sldId id="346" r:id="rId4"/>
    <p:sldId id="347" r:id="rId5"/>
    <p:sldId id="345" r:id="rId6"/>
    <p:sldId id="331" r:id="rId7"/>
    <p:sldId id="332" r:id="rId8"/>
    <p:sldId id="333" r:id="rId9"/>
    <p:sldId id="334" r:id="rId10"/>
    <p:sldId id="335" r:id="rId11"/>
    <p:sldId id="336" r:id="rId12"/>
    <p:sldId id="337" r:id="rId13"/>
    <p:sldId id="348" r:id="rId14"/>
    <p:sldId id="349" r:id="rId15"/>
    <p:sldId id="350" r:id="rId16"/>
    <p:sldId id="351" r:id="rId17"/>
    <p:sldId id="352" r:id="rId18"/>
    <p:sldId id="316" r:id="rId19"/>
    <p:sldId id="341" r:id="rId20"/>
    <p:sldId id="353" r:id="rId21"/>
    <p:sldId id="354" r:id="rId22"/>
    <p:sldId id="355" r:id="rId23"/>
    <p:sldId id="356" r:id="rId24"/>
    <p:sldId id="357" r:id="rId25"/>
    <p:sldId id="358" r:id="rId26"/>
    <p:sldId id="35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79391" autoAdjust="0"/>
  </p:normalViewPr>
  <p:slideViewPr>
    <p:cSldViewPr>
      <p:cViewPr varScale="1">
        <p:scale>
          <a:sx n="59" d="100"/>
          <a:sy n="59" d="100"/>
        </p:scale>
        <p:origin x="187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089811-A231-4688-810C-E220D96E7FCF}" type="datetimeFigureOut">
              <a:rPr lang="en-US" smtClean="0"/>
              <a:t>3/21/2016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09F39-753E-495F-A84B-3C53BCFEEBA9}" type="slidenum">
              <a:rPr lang="en-US" smtClean="0"/>
              <a:t>‹#›</a:t>
            </a:fld>
            <a:endParaRPr lang="en-US" dirty="0"/>
          </a:p>
        </p:txBody>
      </p:sp>
    </p:spTree>
    <p:extLst>
      <p:ext uri="{BB962C8B-B14F-4D97-AF65-F5344CB8AC3E}">
        <p14:creationId xmlns:p14="http://schemas.microsoft.com/office/powerpoint/2010/main" val="373148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5878DA-3F08-4213-8085-DE7301C110A5}" type="slidenum">
              <a:rPr lang="en-US"/>
              <a:pPr/>
              <a:t>2</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69390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726968-AD4B-4360-97DD-12F6DAA18FB1}" type="slidenum">
              <a:rPr lang="en-US"/>
              <a:pPr/>
              <a:t>12</a:t>
            </a:fld>
            <a:endParaRPr 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77377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09F39-753E-495F-A84B-3C53BCFEEBA9}" type="slidenum">
              <a:rPr lang="en-US" smtClean="0"/>
              <a:t>14</a:t>
            </a:fld>
            <a:endParaRPr lang="en-US" dirty="0"/>
          </a:p>
        </p:txBody>
      </p:sp>
    </p:spTree>
    <p:extLst>
      <p:ext uri="{BB962C8B-B14F-4D97-AF65-F5344CB8AC3E}">
        <p14:creationId xmlns:p14="http://schemas.microsoft.com/office/powerpoint/2010/main" val="3156947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09F39-753E-495F-A84B-3C53BCFEEBA9}" type="slidenum">
              <a:rPr lang="en-US" smtClean="0"/>
              <a:t>15</a:t>
            </a:fld>
            <a:endParaRPr lang="en-US" dirty="0"/>
          </a:p>
        </p:txBody>
      </p:sp>
    </p:spTree>
    <p:extLst>
      <p:ext uri="{BB962C8B-B14F-4D97-AF65-F5344CB8AC3E}">
        <p14:creationId xmlns:p14="http://schemas.microsoft.com/office/powerpoint/2010/main" val="3613532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09F39-753E-495F-A84B-3C53BCFEEBA9}" type="slidenum">
              <a:rPr lang="en-US" smtClean="0"/>
              <a:t>16</a:t>
            </a:fld>
            <a:endParaRPr lang="en-US" dirty="0"/>
          </a:p>
        </p:txBody>
      </p:sp>
    </p:spTree>
    <p:extLst>
      <p:ext uri="{BB962C8B-B14F-4D97-AF65-F5344CB8AC3E}">
        <p14:creationId xmlns:p14="http://schemas.microsoft.com/office/powerpoint/2010/main" val="1033260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09F39-753E-495F-A84B-3C53BCFEEBA9}" type="slidenum">
              <a:rPr lang="en-US" smtClean="0"/>
              <a:t>17</a:t>
            </a:fld>
            <a:endParaRPr lang="en-US" dirty="0"/>
          </a:p>
        </p:txBody>
      </p:sp>
    </p:spTree>
    <p:extLst>
      <p:ext uri="{BB962C8B-B14F-4D97-AF65-F5344CB8AC3E}">
        <p14:creationId xmlns:p14="http://schemas.microsoft.com/office/powerpoint/2010/main" val="1065970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FEDC9-F90D-4C9A-8FC8-1B1EEA6589DF}" type="slidenum">
              <a:rPr lang="en-US"/>
              <a:pPr/>
              <a:t>19</a:t>
            </a:fld>
            <a:endParaRPr lang="en-U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pPr>
              <a:lnSpc>
                <a:spcPct val="90000"/>
              </a:lnSpc>
              <a:buFontTx/>
              <a:buChar char="•"/>
            </a:pPr>
            <a:endParaRPr lang="en-US" dirty="0"/>
          </a:p>
        </p:txBody>
      </p:sp>
    </p:spTree>
    <p:extLst>
      <p:ext uri="{BB962C8B-B14F-4D97-AF65-F5344CB8AC3E}">
        <p14:creationId xmlns:p14="http://schemas.microsoft.com/office/powerpoint/2010/main" val="3876475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AB4E1E0B-EBBC-4E8F-9B16-B2A9777BA908}" type="slidenum">
              <a:rPr lang="en-US" altLang="en-US">
                <a:latin typeface="Arial" panose="020B0604020202020204" pitchFamily="34" charset="0"/>
              </a:rPr>
              <a:pPr/>
              <a:t>22</a:t>
            </a:fld>
            <a:endParaRPr lang="en-US" altLang="en-US">
              <a:latin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628335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BD2D1C85-53A1-47A3-A727-20B0C721B126}" type="slidenum">
              <a:rPr lang="en-US" altLang="en-US">
                <a:latin typeface="Arial" panose="020B0604020202020204" pitchFamily="34" charset="0"/>
              </a:rPr>
              <a:pPr/>
              <a:t>23</a:t>
            </a:fld>
            <a:endParaRPr lang="en-US" altLang="en-US">
              <a:latin typeface="Arial" panose="020B060402020202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02960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9933FF49-72CA-4935-8284-FDDE841CF109}" type="slidenum">
              <a:rPr lang="en-US" altLang="en-US">
                <a:latin typeface="Arial" panose="020B0604020202020204" pitchFamily="34" charset="0"/>
              </a:rPr>
              <a:pPr/>
              <a:t>24</a:t>
            </a:fld>
            <a:endParaRPr lang="en-US" altLang="en-US">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154885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B700BBFB-2784-41CC-B739-8E796DDAEBDF}" type="slidenum">
              <a:rPr lang="en-US" altLang="en-US">
                <a:latin typeface="Arial" panose="020B0604020202020204" pitchFamily="34" charset="0"/>
              </a:rPr>
              <a:pPr/>
              <a:t>25</a:t>
            </a:fld>
            <a:endParaRPr lang="en-US" altLang="en-US">
              <a:latin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en-US" altLang="en-US"/>
          </a:p>
        </p:txBody>
      </p:sp>
    </p:spTree>
    <p:extLst>
      <p:ext uri="{BB962C8B-B14F-4D97-AF65-F5344CB8AC3E}">
        <p14:creationId xmlns:p14="http://schemas.microsoft.com/office/powerpoint/2010/main" val="3957866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Verdana" panose="020B0604030504040204" pitchFamily="34" charset="0"/>
              </a:defRPr>
            </a:lvl1pPr>
            <a:lvl2pPr marL="742950" indent="-285750" defTabSz="930275" eaLnBrk="0" hangingPunct="0">
              <a:defRPr>
                <a:solidFill>
                  <a:schemeClr val="tx1"/>
                </a:solidFill>
                <a:latin typeface="Verdana" panose="020B0604030504040204" pitchFamily="34" charset="0"/>
              </a:defRPr>
            </a:lvl2pPr>
            <a:lvl3pPr marL="1143000" indent="-228600" defTabSz="930275" eaLnBrk="0" hangingPunct="0">
              <a:defRPr>
                <a:solidFill>
                  <a:schemeClr val="tx1"/>
                </a:solidFill>
                <a:latin typeface="Verdana" panose="020B0604030504040204" pitchFamily="34" charset="0"/>
              </a:defRPr>
            </a:lvl3pPr>
            <a:lvl4pPr marL="1600200" indent="-228600" defTabSz="930275" eaLnBrk="0" hangingPunct="0">
              <a:defRPr>
                <a:solidFill>
                  <a:schemeClr val="tx1"/>
                </a:solidFill>
                <a:latin typeface="Verdana" panose="020B0604030504040204" pitchFamily="34" charset="0"/>
              </a:defRPr>
            </a:lvl4pPr>
            <a:lvl5pPr marL="2057400" indent="-228600" defTabSz="930275" eaLnBrk="0" hangingPunct="0">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6B8302A6-5265-4175-8E6B-A57ED985455A}" type="slidenum">
              <a:rPr lang="en-US" altLang="en-US">
                <a:latin typeface="Arial" panose="020B0604020202020204" pitchFamily="34" charset="0"/>
              </a:rPr>
              <a:pPr eaLnBrk="1" hangingPunct="1"/>
              <a:t>3</a:t>
            </a:fld>
            <a:endParaRPr lang="en-US" altLang="en-US">
              <a:latin typeface="Arial" panose="020B0604020202020204" pitchFamily="34" charset="0"/>
            </a:endParaRPr>
          </a:p>
        </p:txBody>
      </p:sp>
    </p:spTree>
    <p:extLst>
      <p:ext uri="{BB962C8B-B14F-4D97-AF65-F5344CB8AC3E}">
        <p14:creationId xmlns:p14="http://schemas.microsoft.com/office/powerpoint/2010/main" val="1352734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B124FCB7-92EA-45F8-8A0D-0E4281262BA5}" type="slidenum">
              <a:rPr lang="en-US" altLang="en-US">
                <a:latin typeface="Arial" panose="020B0604020202020204" pitchFamily="34" charset="0"/>
              </a:rPr>
              <a:pPr/>
              <a:t>26</a:t>
            </a:fld>
            <a:endParaRPr lang="en-US" altLang="en-US">
              <a:latin typeface="Arial" panose="020B060402020202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a:latin typeface="Arial" panose="020B0604020202020204" pitchFamily="34" charset="0"/>
            </a:endParaRPr>
          </a:p>
        </p:txBody>
      </p:sp>
    </p:spTree>
    <p:extLst>
      <p:ext uri="{BB962C8B-B14F-4D97-AF65-F5344CB8AC3E}">
        <p14:creationId xmlns:p14="http://schemas.microsoft.com/office/powerpoint/2010/main" val="125834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Verdana" panose="020B0604030504040204" pitchFamily="34" charset="0"/>
              </a:defRPr>
            </a:lvl1pPr>
            <a:lvl2pPr marL="742950" indent="-285750" defTabSz="930275" eaLnBrk="0" hangingPunct="0">
              <a:defRPr>
                <a:solidFill>
                  <a:schemeClr val="tx1"/>
                </a:solidFill>
                <a:latin typeface="Verdana" panose="020B0604030504040204" pitchFamily="34" charset="0"/>
              </a:defRPr>
            </a:lvl2pPr>
            <a:lvl3pPr marL="1143000" indent="-228600" defTabSz="930275" eaLnBrk="0" hangingPunct="0">
              <a:defRPr>
                <a:solidFill>
                  <a:schemeClr val="tx1"/>
                </a:solidFill>
                <a:latin typeface="Verdana" panose="020B0604030504040204" pitchFamily="34" charset="0"/>
              </a:defRPr>
            </a:lvl3pPr>
            <a:lvl4pPr marL="1600200" indent="-228600" defTabSz="930275" eaLnBrk="0" hangingPunct="0">
              <a:defRPr>
                <a:solidFill>
                  <a:schemeClr val="tx1"/>
                </a:solidFill>
                <a:latin typeface="Verdana" panose="020B0604030504040204" pitchFamily="34" charset="0"/>
              </a:defRPr>
            </a:lvl4pPr>
            <a:lvl5pPr marL="2057400" indent="-228600" defTabSz="930275" eaLnBrk="0" hangingPunct="0">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1F3100DB-0465-4246-ACE7-29A0C8C25F10}" type="slidenum">
              <a:rPr lang="en-US" altLang="en-US">
                <a:latin typeface="Arial" panose="020B0604020202020204" pitchFamily="34" charset="0"/>
              </a:rPr>
              <a:pPr eaLnBrk="1" hangingPunct="1"/>
              <a:t>5</a:t>
            </a:fld>
            <a:endParaRPr lang="en-US" altLang="en-US">
              <a:latin typeface="Arial" panose="020B060402020202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15307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AE3433-8078-4716-9521-E2AB5F946040}" type="slidenum">
              <a:rPr lang="en-US"/>
              <a:pPr/>
              <a:t>6</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9924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80A18-F245-46A6-81C5-E5D74AC117EC}" type="slidenum">
              <a:rPr lang="en-US"/>
              <a:pPr/>
              <a:t>7</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pPr>
              <a:lnSpc>
                <a:spcPct val="80000"/>
              </a:lnSpc>
              <a:buFontTx/>
              <a:buChar char="•"/>
            </a:pPr>
            <a:endParaRPr lang="en-US"/>
          </a:p>
        </p:txBody>
      </p:sp>
    </p:spTree>
    <p:extLst>
      <p:ext uri="{BB962C8B-B14F-4D97-AF65-F5344CB8AC3E}">
        <p14:creationId xmlns:p14="http://schemas.microsoft.com/office/powerpoint/2010/main" val="1870295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1AD775-8CBC-4E9D-BFF2-11CDFAA72279}" type="slidenum">
              <a:rPr lang="en-US"/>
              <a:pPr/>
              <a:t>8</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pPr marL="190500" indent="-190500">
              <a:buFontTx/>
              <a:buChar char="•"/>
            </a:pPr>
            <a:endParaRPr lang="en-US"/>
          </a:p>
        </p:txBody>
      </p:sp>
    </p:spTree>
    <p:extLst>
      <p:ext uri="{BB962C8B-B14F-4D97-AF65-F5344CB8AC3E}">
        <p14:creationId xmlns:p14="http://schemas.microsoft.com/office/powerpoint/2010/main" val="53935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94123-5B16-41C5-A2F6-EB13E28103CF}" type="slidenum">
              <a:rPr lang="en-US"/>
              <a:pPr/>
              <a:t>9</a:t>
            </a:fld>
            <a:endParaRPr lang="en-U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70578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DA9F1D-D783-4F6B-B294-EF8F9222A2DE}" type="slidenum">
              <a:rPr lang="en-US"/>
              <a:pPr/>
              <a:t>10</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742077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9E069C-53FC-4466-8CBE-E7F98E85B3C4}" type="slidenum">
              <a:rPr lang="en-US"/>
              <a:pPr/>
              <a:t>11</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a:lnSpc>
                <a:spcPct val="80000"/>
              </a:lnSpc>
            </a:pPr>
            <a:endParaRPr lang="en-US"/>
          </a:p>
        </p:txBody>
      </p:sp>
    </p:spTree>
    <p:extLst>
      <p:ext uri="{BB962C8B-B14F-4D97-AF65-F5344CB8AC3E}">
        <p14:creationId xmlns:p14="http://schemas.microsoft.com/office/powerpoint/2010/main" val="2552127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679FA72-BEE6-4387-AA58-F84FB19B3499}"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377884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79FA72-BEE6-4387-AA58-F84FB19B3499}"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365804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79FA72-BEE6-4387-AA58-F84FB19B3499}"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4137168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79FA72-BEE6-4387-AA58-F84FB19B3499}"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125958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79FA72-BEE6-4387-AA58-F84FB19B3499}" type="datetimeFigureOut">
              <a:rPr lang="en-US" smtClean="0"/>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2336110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79FA72-BEE6-4387-AA58-F84FB19B3499}"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1350638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79FA72-BEE6-4387-AA58-F84FB19B3499}" type="datetimeFigureOut">
              <a:rPr lang="en-US" smtClean="0"/>
              <a:t>3/21/2016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400032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79FA72-BEE6-4387-AA58-F84FB19B3499}" type="datetimeFigureOut">
              <a:rPr lang="en-US" smtClean="0"/>
              <a:t>3/21/2016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179305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9FA72-BEE6-4387-AA58-F84FB19B3499}" type="datetimeFigureOut">
              <a:rPr lang="en-US" smtClean="0"/>
              <a:t>3/21/2016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212351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79FA72-BEE6-4387-AA58-F84FB19B3499}"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3555255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79FA72-BEE6-4387-AA58-F84FB19B3499}" type="datetimeFigureOut">
              <a:rPr lang="en-US" smtClean="0"/>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377609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9FA72-BEE6-4387-AA58-F84FB19B3499}" type="datetimeFigureOut">
              <a:rPr lang="en-US" smtClean="0"/>
              <a:t>3/21/2016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B3C84-AF74-40EC-B2B6-B894760623E0}" type="slidenum">
              <a:rPr lang="en-US" smtClean="0"/>
              <a:t>‹#›</a:t>
            </a:fld>
            <a:endParaRPr lang="en-US" dirty="0"/>
          </a:p>
        </p:txBody>
      </p:sp>
    </p:spTree>
    <p:extLst>
      <p:ext uri="{BB962C8B-B14F-4D97-AF65-F5344CB8AC3E}">
        <p14:creationId xmlns:p14="http://schemas.microsoft.com/office/powerpoint/2010/main" val="586090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Overview of the WTO Agreement on Technical Barriers to Trade</a:t>
            </a:r>
          </a:p>
        </p:txBody>
      </p:sp>
      <p:sp>
        <p:nvSpPr>
          <p:cNvPr id="3" name="Subtitle 2"/>
          <p:cNvSpPr>
            <a:spLocks noGrp="1"/>
          </p:cNvSpPr>
          <p:nvPr>
            <p:ph type="subTitle" idx="1"/>
          </p:nvPr>
        </p:nvSpPr>
        <p:spPr/>
        <p:txBody>
          <a:bodyPr>
            <a:normAutofit/>
          </a:bodyPr>
          <a:lstStyle/>
          <a:p>
            <a:r>
              <a:rPr lang="en-US" sz="2400" b="1" dirty="0">
                <a:solidFill>
                  <a:schemeClr val="tx1"/>
                </a:solidFill>
              </a:rPr>
              <a:t>Kent Shigetomi</a:t>
            </a:r>
          </a:p>
          <a:p>
            <a:r>
              <a:rPr lang="en-US" sz="2400" b="1" dirty="0">
                <a:solidFill>
                  <a:schemeClr val="tx1"/>
                </a:solidFill>
              </a:rPr>
              <a:t>Office of the U.S. Trade Representative</a:t>
            </a:r>
          </a:p>
        </p:txBody>
      </p:sp>
      <p:sp>
        <p:nvSpPr>
          <p:cNvPr id="4" name="AutoShape 4" descr="data:image/jpeg;base64,/9j/4AAQSkZJRgABAQAAAQABAAD/2wCEAAkGBxQTERUTExQWFhQXFyAbGRgYGR0fHxsdHR8iHR0iHx0kISohICYmIB0dITIhJSkrMi4vHR8zODMtNygtLiwBCgoKDg0OGxAQGy4mICYyLzgwNDgwLC00NzQsMCwtLTIwLDQsNCwsOC0sLCw0LSw0NCw0LC0sLCwsLDQsLCwsLP/AABEIAHgAeAMBEQACEQEDEQH/xAAcAAACAgMBAQAAAAAAAAAAAAAFBgQHAAIDAQj/xAA4EAACAQIFAgQEBAUEAwEAAAABAgMEEQAFEiExE0EGIlFhFDJxkQdCgaEVI7HR8FJigsFDcvFT/8QAGgEAAgMBAQAAAAAAAAAAAAAAAwQAAgUBBv/EADgRAAEDAgQCBwcEAgMBAQAAAAEAAgMEERIhMUFRYQUTInGBkbEUMkKhwdHwFTNS4SNyQ2LxNAb/2gAMAwEAAhEDEQA/ALxxFFmIosxFF4zAC5Nh6nHCQBcqIa+bariFDJbluFH/ACOM81/WHDTtx89B5/ZG6m2bzZAKnxTDpmdq2MiBNciU9nYLwTfe/wCmO+zVkmcj8I4AfU/ZTHGNBfvUVc7hb4lWiqerBT/EBZpABIhBIKsjMBxbcd+MW/SYiBjc53e4/wBBTr3bADwUeizuF6Oeq6ELmKFZenT1JlfzAmz/AMtdBFv93Dem8PQ9Je2H881PaJOKk02cRinjmdHj6s6RRmnn6iv1LBWVjp2BJBBUEaTtiHoqIZRuc3uJU6924B8EUo83DTPDDUrJIjFSkikXKgFgG4a1xe3F8VNNWRZskxDg4fUfZTHG7UW7kUXNdJtMhjP+rlT+v98cFf1ZtUNwc9R5/dTqb5sN0SVgRcG49RjQBBFwg6L3HVFmIosxFFmIosxFFFrq5YgL3LH5VHLH2wtU1TIBnmToNyrsjLkPqIvKZatwqKCemPlFhc37sbD9jhVtHJUHHUnLZo0HfxKIZAzJnmspa2Kq69OY/wCWv8tgRswYew02KkEWJNjewxqBoYBZAvdJ3g/w31oJI6kuZqWOWiW6gIUa1nXa7al08sbW7Yu51jdcWuSeHXp0fVLApqaMRVK31ESohRHRgN1IO6n6jCsvSNMzJzx5ogiedAiuWTzw06QrUUheNY1U9KQAhNm1+YnccWtYknfjC56WoiffV/Z5OCgUvh6zwsrwWFY1XJEhKqrdIoixgju3mJNtydsHZ0hTSZNkHmqGJ41CHU6zU1LTyVELRilllrKqR9IDysHtHHYnVqMnzdgAN7mzmR0KGiPhpZ6SnaorQ5ZwZSFl1pM8x8sQiYeRgzBQF2O1z2xx4a/sroNs0W8NZqJoYJYLJJND1jTElhpvYkNby7mw9f0xkvopKcl9Kct2nQ93BHEgfk/zTPQ1yyg2uGHzKeVOGaaqZOMsiNRuEN8ZapWGVRZiKLMRRRcwrBEt7XYmyqOWOFqqpEDL6k6DiVeNmIoTXVS0cTVM51ykXO/yi4Bt6Kt7s3Yb4HR0bmu62U3edTw5D8zVpJL9luii5nkJqW6gdzFUR6WVyQ0NvNG8Y20kE2ZTufLuNNjoB1kFB80zuhywAqFeYLpDckD0QdlF7AXsBYX2xnmskncY6VuI7n4R47ojmtjGKQ25bquM+/EqqqCQp6a/c/2/bDDehhJnVPL+WjfLdKvryMoxb5lRfDeRVuaO1pG6a/PI5bQL9gOCbb6Rh0Q0tKOywDwHqgtM05zJTOv4XUZfo/xC84Hy6F5/9NWr9L4p+oZXsbI3se180q+JclrMrkVTK2h7mN0Y6Wtz5TwRcbH1xfqKaqbdzAfAeqC4ywGwJUzI/wASKmHyvaRDsQdrjvt8p+2EndDCPOleWctW+WyMyvJykF/kVYXhXNqCq0dILC0Rd1iGyCRxp1FPykC4FtvMfXC/tkkLurq24SdHfCfHbuKaaGSDFGb8t0OocjampI8qTTLX1EamaQ3K08SHytfY+QkhACLtc7b40r77IafYMnlRFJmMkybLIygF17CS2zH3AH0xm1lKZHCWHJ4058jy9EaOS3ZdoiWX1glW9rMDZlPIOCUtSJ2XtYjUcCqyMwFSsMqi8ZgASeBjhIAuVEtHNVE8bvbVJq6algNESC8khv8Ap9x+mdRsNQ81T9NGjlx7z8keQ4BgHitcwydK7o1UUnT1Ip88QJKA61IDWaNhqbfizkENtbVBw5FLpU/EDxulLGKWlAFlsAOAO36eg7/TGYxj+kXlrTaIan+XIcuJV5ZRTj/t6KmKmoaRi7sWY8k49FFEyJgYwWAWQ97nm7jmpWbUAh6Y16i8Yc7Wtq7D1+uF6OpdUYyW2DXEa309EWaER2F73F1bVdIKLI6bpllVgjSNGQrt1D5tJI57X9MLP/yVIa7TNODsQXCQBAoXR1POrluoJ0v1QAzsH06tLJsN/nvh7wy7kppunrqityCdpLt09bRlyC66G8uprDzW2J74RjHV1JY3TJNP7cGI81VeWUAljnYlgYo9QsNib8E9tsMVVUYZImC3aNuemyVhhD2uJ2CiU87IwdGKsOCMMyxMlYWPFwUFj3MN2nNXV+Gvj4TWhnsJALA+3t7e3bHnXsf0c8NcbxHQ/wAeR5cCteKUVA/7eqNZvltUlZ14VErFiVZtQCKbIFY6r6RcnQi7/MTsAdQEWsqI9VkoRUAWIAEyA32+o7r++MisaYJBUs00cOI494TEZxjAfBF1YEAjcHjGkCCLhAOSG5yS2iEcyHf2Ubt/bGf0gTJhp2/Hr3DX7I0OV3nZLf8ADKfNoZfiUheON3jjVAerFoJXd9WxNr6dItcc402jqwA1BOaBZnmPwVIap6lqqSaJVgd1CssLDUqkDlmJuzC1wo2FsI1hdM9tJHkXe8eA389ldrhG0yu2071TNTO0js7m7Mbk43oomRMDGCwGix3vL3FztSimRwxygxuo1DcMNjbv9sIVz5YSJGHLcJ+jZHM0xvGfFN+XZh0o+nUBZEQWQkDjsDfb9ceWrKQyydbTXa462O/Eb+C1GXjbhkzA0/tNXhp1qaRKKSXRNE38mRNr2uy6b3sVH5TyOL9tqGqbOQ+P3hqD5Hv70mY8AwP02IQpPw5rdQh61ogbdYE3MQIZU6drAhrnVq74f9syvgN+G3ml/Zje2LL82UrxTOkVMaCnfqM7a55mIYc62B4DMx5GwA5tthKapbBd0mbjoBrwHd3+V0YMxjAzQalK2c1jVKrHCRHCR59I2Y+i+o98ZvR9M2kJlnGKTa50HPmmZQ6cBrDZu/PuS3ncMcKiNFGo7ljzbtb643qKSWdxkechoEhWMjhaGMGZ3QqnnZHV0NmU3BGNCWJkrCx4uDqkGPLHBzdV9E+APEXxtJYNokC2vsdJ+h5t79iMefpcUEjqWTMt0PFu3loVsFwkaJG76964eGK61VMjJJoeytJK+rXItx2AjU2upRCx2XYW30XtDm2KoDmmXJiV1wnmM+X3U7j+2MugJjxU5+DTuOnlojTZ2eN0OzOUtJKFkaJ2KwROqhirsCxIB22AvjtP/kq5JDo2wHqfoo/KMDjmlWj8LSTzpNNFSVcbsVeoUPTy6V8p1KCVkFxa198amKwQEh/ihmvWqxElgkYsqjYC9gBbgWUD6XOFuhxja+qd8Zy/1Gnnqg1zu02IbepStU0gVbnUDt5WWxPuDwRzvjSjmL3WFjzB9RseSUfGGi6jRSlSGU2IwZ7A9pa5UY8sdcJ5b2PIv/n3x5TvXqF7QUasJ4VZTspCn/xobksD+bSdwNrbb74FVTGOSKocCNcx8R2B4XGpzvwySnVjtxA8MuA/rgnPwl4aFXTG9RVhdOk6pn1jUoNrBgoAuDpIN727Y1aOqnkLzIG2BsLaZa/+pZ8MYAwk6bpAp1LQQQyp0bFgYxt1AgudQ5FmPHe5wocLamWeJ2O4Bv8AxxZC3G4HhYIsQxtbG8W1y424/malofXbbAin0jzylmLMbk49XGwMaGgLzD3l7i4qTRUqsCxJsOVUEn7f94DPM5pDQNdybD85K8cYIuU1fhbm7U1boa4D8g7bj291J/bGZ0uA1rKpnwHP/U5HyTdCTiMR39Vceb0NDFN8TVSRpITqVpHUEBQBZSd7XAaw74YBJFgjLpR5vBPLHPTyrLGxaJmQ3GoeYDGZUAxVcb/5XafUfVGZ2oyOGaBZ7JTukaVGsamnqEdJjEytCANmBBJIksN8X6KGKFzx8Tj8z/Sk/vAcAFJyLKPh6bqxVVQ0JhusEjI4QuARZgoa4ueSecH6QlLKeR1s7FUibd4CoarqBJUySMdi7Hi9xfYcjtbD8EToaVkbRmAP72KzXvD5XOK45jp1eU+W3Ym3ptcXHHvg1Piw9rVUmtfJaJROUMgHlBIJ9LAH/vFzMwPDCcyhWTZRTaoka9/LY/X7483OzBK5vNelhfjja5cf4R1alWaRliYWk0fOFA3AF99Xvtv3xq9GnrW9SG3IzF9PwLJ6Uc2AiZ5yOSt6l8YUsQ0xxSAXubBdz6ne5wzD0PJEwMYAAOaSd05SuNyT5Ks88XXWdVTaFV/loQLrq5Xbmx7+gGM+rp20jXR27Tzc/n0Wj0fOKs9aw9luSiVcuiN2vay2H1++EYWY5Gt5rSmfgjLuSUaajeT5FLWIG3qxsB+uPTlwGq84Gl2i2pbLJ5reW/bVuPa4B++BzXLLN9bfPOytHZrs13pqnRURygvs4Yltid9/uL9zgE0PW0z4jbMEWG2WSIx+GVr81deazxwTx1Upom60CRqKuXpmPpFrtGdD6g3UFwLcDCHR7zLSsPJaUws8hEaDPBURsRNSyGJ42ApmJCgm3mJ5vY2IA74X6VbhiD7e65p+avBm63EFQs1pFqEpacUtPPKySurVJOmNVZA9gAWYksmwtxcni86HJFI03UqP3CtMpyxKb4qH4amhn6aMWpi2l0ZiAGVhdSCp9b324OJ0v/8AG8hSn/cComjA/ML7bAm1z9cb8xd8Jt4XWMwC5utZuTYAewN/3xZl8OZv8lV2qcYSeiqSW0lRqI50+/2AxgOt1pczW5t3qpdY2QejkemuJB/LuAfZiL7fpzh2eOOqsYz2vUBPUtV1XZdonPwjFHPId9S+Xg/6pFU378E4VpZJqaQkCx/taMtNT1zQyTMZnW2YBsjsmWxiItbcJfk86C39Rh79VqbajyCg/wDzHR3WBuA6/wAjxtxQLxdDHBJsdK+fk/6ZHUfsBhKrkmqZATmdPmpDS09C3DHkCAddy0XSZUTtVOI0IVBuS3oO5/rbDtLSinGN3vFIVFSZzgboiXwyQxrcRhPKXbc6uRxe55uQMHuXFCsGhLVMx6t01cm2n5rb8ehtgkwHVnFbx08UCMnHkvcza578fmJLfrfFaYWH2tbwsrSm7grs8U500FJTxrWQ0byh/wCZIjM1lK/JbYfNuT7Wxh9D29kZda9R+4Vz8JywfD1CwTUs2ymR4RIZGYnZpHdmLXs1sTpg3pHqU/7gTVFkdPVQ9KoiSURytp1D5TfkHkbemK9FuwxOYD7rnD5qT5uB4gLWLLqOngaKlWNOuGZdG/UKi5Ore5A9T64PXsdLTvbyKrEbPBXzvNB06p0NwFdhtYbXuN7i21u+NCOXrqRsg3A/tZrmYJi08VGzG5fUW1X7g347f02wensGYQLWQ5feve6N5RPrj0RxMSo8xLWX/wC4z6qPA/E94z0yzQXi4ROro6woxhiLA3bUASxudPkHJtxcYFTshcQXm2mWyKyKQg5Lp4T05dIXqlZGIW4I3ADq/H0GDTTumkwMzC16SNlO3rH62PzBCZW8RwGEgFiSlht6oR/U4SxD3d1tiqjDw/a9/ndLfiqaPMZFNP5n8+m9gTqkZwNztsw5w5HK+CTC4Zb/AHWLVNjqG4mnOw+QAUXJ/CM8atNMhSwbyEHV5dy1uw98NvqWOOFpWfHTuaLuQXMc6LEaNrJoud9jza/Hpg7Y7aoL5eCHUKXbkAAbk3+nbEnNm6XVYhdylQw9WojjGogso8xvtfe3Nha+1z9cLSSdTSvkNsgTkLd3/uXcihuOUNV+TVFSHihpKqkV1jUvBMCWJa5BBDAgWt2PGEOj4+rpmNPALRlN3krnRyVTmoFUI1JmiiQRX0nbUzAsATfUB3A0/XAelcJhawfE4D5q8HvE8AVMz2me8yxuqOClRGz30gofNqtvaw3t2vitMerrJIzo6xHofoo/tRg8Mko5FV06PC0+cwyrFKzxwwoqprfV5b3ZmHnYAC3641nNNtEBJv4qZMaes1geV+Nu49f0t9jhTod2Br6U/Acv9Tp5INc3tCUb+oS7ONabEtbgmwF9vKqjbe+9t9hxhyM9W/Ow5Zk95Pp3lAcMbfz5BRKCsaJta2vY2v798MzQtlbhclgUx5f42nFOtKQtr2El2DqGO9iDzud8LS0bLl48u5MipdgwfNZ+HmUwz5gEnIZV1MFPEjA7An07+/vhiR5EYIVYWhz81dqZZCJhIIlDAchR+w9f7Yz8Ive2a0cRtZVr+InhyB8yiVXWIzIWlHa4NgR2u2/PpfvhyKRwYUpLGC8bLTxnmjUdLHTQ20yKynVcsFFtgb7fNgUUIkfjOyvNIY2YRuq0xoLPRKlAjHm2Lb2K3vtsb9rAnj1wjKTIeztz5/18kywBgzTH+GGVfEVnUYAJGLk9hf39lBwj0ucTGUoObzn3DM+aYoW9p0vD1KeelluZsY7oZ5KhZSJ4zHL0trCMEXKsqgCxtZiecN5tRUzZBlZhEFOS3kMkpDOX0gsdC6ibnSDbGVUnrauNg0bdx9B9UdnZjJ45IvnK6dEw/wDGfMPVTs398crwY8NQ34Ne46/dSHO7DukzNnn/AIiWWJq2oA1UyWKU9NG23UdzcF2II2ubLYWucajSC24ORQTkV54pyk1dOaaonhkr0QyMIhay38p03JsL2v3BO2M+rDoXtq4x7uo4t38tVcNEjTE7fTvVKAvE+hlGtGsA35Tft253/fGz/jmj6xp7JG24/Pssu7o3YSMwtZKEgC1ydGoi1rD/AD6Ys2oBJvpewzXHREacLqLhhCW9POyMroSrqbqw5BHBGOEXyK6DY3CeR+KtZ0wmmPUGB12/KFAKle9yL39zgHs7bpj2l1kk1tW8rtJKxd2+ZjybC2/6DBwABYJdzi43K0lnZramZrcXJNvpfEAA0ULidVJoqblm4UatPcjff6bc78ja2Fppfhbvlf8AP677osbNyus0plZY4Qx1HYbcn2tt6m2x5wNrWwtMs1hbf815Xz2V3OMhDGbq9fw/yCGmgNO7IZZI9TJfzFG2LW5seL+gGMmlxzSOq3i2L3Rwbt56rRLRG0RN2171zqPBc0kK0lVJTz0kdtMjxHrqi28uoHSDYWMgt62xomRrbu0VLXyTTkq6tcxFuofKPRF2X++MugBkxVB+LTuGnnqjS5WYNkSZQQQeDjQIBFig6JPzvLpyvQhmeKVDqhZSBrjbZ03uuoDhiDY2PrfOonmnkNLJpq08uHePmjyDGMY8VGy2BYI5Bl4igiW7TVlQrOZHX5ttSs+99UjMADwDc21tfeS6VvEnhT+IUcNfCgjkkiDlOwv29dPobbYzA53RshLReInMfx5jlxCtJEKgcHeqq9i0RaKRLEHcHbftf1A5Hbe++NxuCYCWN1xbI6+X1WbnHdjgpEsCOWI23Zri2yg2UEcXP1HbAWSSMAB5Dx3z4DxRHMa69vwbKFNTlSBtuLj6dv8APrhpkocCeCA5hCyWldb3Xjnja3P2xGzMdax1UMbhqFstG17Gy2IG/qwuP6Y4Z22uM9T5arojO+S6tCInXULrbf1F/b1G+x5tgQkMzDhyO35z+quWiNwuuskzSuI4lLNqOm3IvyBa231AsL9sUDGQsMkpAFhfw465+JurFznnCzVWZ4R8KLQQNW1KNIVGoqi6iFvuQO4A3J72xkOe/pJ4LhaIaD+XM8uAT8UQpxxd6JkrYqhBLV0ctOYJyJessDzTWKhQFVTZwLbbi1zjTy0VUYo5554YYZgFmZA1Rb8vtsSAT6XNvfGTWu6+T2WM5fEeA4eKYjGEYz4JjVQAANgOMaLQGiwQCbr3HVFFzCjEq2vZgbqw5BwtVUwnZbQjQ8CrxvwlLOfUJqgBMGdoFZ/hLgR1DjeMk9wCD5Ttcg22xSirC4mKUWkGvMcR+ZK0kdu03RC6nPIKuqpWplXXEQ9TUlNHRQAjpMxAszMbaCdgDccY0cJaM0FRc9ymmrJZ4KhEgmgQO0iteMI5IU9QgaCbbqwt9RvjONJJA7rKR2EnVux8Nu8Iji2QYZRfnukTOvw6q6e5j/mIe42uO3+0/fBh0uxthVMLDx1HnslnULv+J1/kUsV1LMturEyhfVSBzc78c40IJ6eQHqng355pWVko99ui1OZXBBAILFjv3Jv9vbFxS2IIOgt5CynWk5ELvTiol2WJn430ehuDfja5GASPpYM3vDfHz5q7etk0bfwTFkv4d1dRYyHQg3JJva+576R98JnpdjsqSMvPH3W+e6O2hf8A8rrfMqwMp8P01C8UEWlqmojZoZJBeNiljYsN22bVYbWwAUkk7usq3YraNHujw38Uy0tjGGIW57r3KM6nGcRrWRCCaaFotKglHEdnVkl4fcuNJAKgjm98aRHYyQ0Ty3JTS1EvSNtbloaZGPTj1CzSNsLaudA2G9rk3xnVlaWWiiF5D8uZ5eqNHHftO0TXl9GI1te7E3Zu5OL0tMIGWvcnU8SqyPxFSsMqizEUWYiii11CsoF7hh8rDkHC1TSsnAvkRodwrskLUFzdpSnTkZUN9nZA8Ug40yKdwD7Ef9FZlY+ndgqhls4aePAohjD82eSTKvIZqXKqqligV3lieWoqC2mIbEhYxuzaVAVVsAB37Y12va4h18kuRZGckaOPLoJmqqoGeNCZgC4QKt7adDRxr2vpF9rm+OOzJFgoifggfF0ENRUIhklBa6qF8pJ03A72tfCU1BTPdmweSK2V40Khfx3Lf4j/AA+x+I+h06rX039bb+nvgX6NS4cWBW9ok4or4npzBSySU0OqRbbKoZwtxrKKfmYLcgdzbBYaCmY7Jg8lV0rzqUJhkpq2kZ1c5gEa3TlYR6dQG0q2VRpte7Lcb23w7m08EJA8lppanKvhlsZ6OcLDUBwY10eZJBJazgKSjBRvuLAHEe5rTiOigF060tRLIgS6SuDdptGlFPbQpJJIBte/9cZL6x85wUoy3cdB3cUwIwzOTyRahoVjBtcsfmY8k/52wzTUrIAbZk6ncob5C5SsMqizEUWYiizEUWYii8ZQRYi49DjhAIsVNENfKdNzC5jvyvKn/icZ5oOrOKndg5ajy28Ebrr5PF0LzDKmaMRvEyoqso+GkKDS+zXTYH2vxvbnHRU1cX7kYdzB+h+6mCN2ht3qZltbDBDHCFkRY0CLqQ8KLC5tbEPSkQzeHN72lTqHbWPioPwuXfFfGaV+I/8A081+NP8ATHf1eltbGp7PJwROpzOKRGQCVgwI8isDv6MLWPvio6TiPuBzu5pU6h29h4ofl+VlTKY4N5gBI9Q+tnCghQRvcAE7e5x01NXLlHHhHFx+g+6mCNupv3IlHlGq3WcvbhQNKD/iMcFAZDiqHYuWg8t/FTrbZMFkTVQBYCwHYY0A0NFggk3XuOqLMRRZiKL/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6" descr="data:image/jpeg;base64,/9j/4AAQSkZJRgABAQAAAQABAAD/2wCEAAkGBxQTERUTExQWFhQXFyAbGRgYGR0fHxsdHR8iHR0iHx0kISohICYmIB0dITIhJSkrMi4vHR8zODMtNygtLiwBCgoKDg0OGxAQGy4mICYyLzgwNDgwLC00NzQsMCwtLTIwLDQsNCwsOC0sLCw0LSw0NCw0LC0sLCwsLDQsLCwsLP/AABEIAHgAeAMBEQACEQEDEQH/xAAcAAACAgMBAQAAAAAAAAAAAAAFBgQHAAIDAQj/xAA4EAACAQIFAgQEBAUEAwEAAAABAgMEEQAFEiExE0EGIlFhFDJxkQdCgaEVI7HR8FJigsFDcvFT/8QAGgEAAgMBAQAAAAAAAAAAAAAAAwQAAgUBBv/EADgRAAEDAgQCBwcEAgMBAQAAAAEAAgMEERIhMUFRYQUTInGBkbEUMkKhwdHwFTNS4SNyQ2LxNAb/2gAMAwEAAhEDEQA/ALxxFFmIosxFF4zAC5Nh6nHCQBcqIa+bariFDJbluFH/ACOM81/WHDTtx89B5/ZG6m2bzZAKnxTDpmdq2MiBNciU9nYLwTfe/wCmO+zVkmcj8I4AfU/ZTHGNBfvUVc7hb4lWiqerBT/EBZpABIhBIKsjMBxbcd+MW/SYiBjc53e4/wBBTr3bADwUeizuF6Oeq6ELmKFZenT1JlfzAmz/AMtdBFv93Dem8PQ9Je2H881PaJOKk02cRinjmdHj6s6RRmnn6iv1LBWVjp2BJBBUEaTtiHoqIZRuc3uJU6924B8EUo83DTPDDUrJIjFSkikXKgFgG4a1xe3F8VNNWRZskxDg4fUfZTHG7UW7kUXNdJtMhjP+rlT+v98cFf1ZtUNwc9R5/dTqb5sN0SVgRcG49RjQBBFwg6L3HVFmIosxFFmIosxFFFrq5YgL3LH5VHLH2wtU1TIBnmToNyrsjLkPqIvKZatwqKCemPlFhc37sbD9jhVtHJUHHUnLZo0HfxKIZAzJnmspa2Kq69OY/wCWv8tgRswYew02KkEWJNjewxqBoYBZAvdJ3g/w31oJI6kuZqWOWiW6gIUa1nXa7al08sbW7Yu51jdcWuSeHXp0fVLApqaMRVK31ESohRHRgN1IO6n6jCsvSNMzJzx5ogiedAiuWTzw06QrUUheNY1U9KQAhNm1+YnccWtYknfjC56WoiffV/Z5OCgUvh6zwsrwWFY1XJEhKqrdIoixgju3mJNtydsHZ0hTSZNkHmqGJ41CHU6zU1LTyVELRilllrKqR9IDysHtHHYnVqMnzdgAN7mzmR0KGiPhpZ6SnaorQ5ZwZSFl1pM8x8sQiYeRgzBQF2O1z2xx4a/sroNs0W8NZqJoYJYLJJND1jTElhpvYkNby7mw9f0xkvopKcl9Kct2nQ93BHEgfk/zTPQ1yyg2uGHzKeVOGaaqZOMsiNRuEN8ZapWGVRZiKLMRRRcwrBEt7XYmyqOWOFqqpEDL6k6DiVeNmIoTXVS0cTVM51ykXO/yi4Bt6Kt7s3Yb4HR0bmu62U3edTw5D8zVpJL9luii5nkJqW6gdzFUR6WVyQ0NvNG8Y20kE2ZTufLuNNjoB1kFB80zuhywAqFeYLpDckD0QdlF7AXsBYX2xnmskncY6VuI7n4R47ojmtjGKQ25bquM+/EqqqCQp6a/c/2/bDDehhJnVPL+WjfLdKvryMoxb5lRfDeRVuaO1pG6a/PI5bQL9gOCbb6Rh0Q0tKOywDwHqgtM05zJTOv4XUZfo/xC84Hy6F5/9NWr9L4p+oZXsbI3se180q+JclrMrkVTK2h7mN0Y6Wtz5TwRcbH1xfqKaqbdzAfAeqC4ywGwJUzI/wASKmHyvaRDsQdrjvt8p+2EndDCPOleWctW+WyMyvJykF/kVYXhXNqCq0dILC0Rd1iGyCRxp1FPykC4FtvMfXC/tkkLurq24SdHfCfHbuKaaGSDFGb8t0OocjampI8qTTLX1EamaQ3K08SHytfY+QkhACLtc7b40r77IafYMnlRFJmMkybLIygF17CS2zH3AH0xm1lKZHCWHJ4058jy9EaOS3ZdoiWX1glW9rMDZlPIOCUtSJ2XtYjUcCqyMwFSsMqi8ZgASeBjhIAuVEtHNVE8bvbVJq6algNESC8khv8Ap9x+mdRsNQ81T9NGjlx7z8keQ4BgHitcwydK7o1UUnT1Ip88QJKA61IDWaNhqbfizkENtbVBw5FLpU/EDxulLGKWlAFlsAOAO36eg7/TGYxj+kXlrTaIan+XIcuJV5ZRTj/t6KmKmoaRi7sWY8k49FFEyJgYwWAWQ97nm7jmpWbUAh6Y16i8Yc7Wtq7D1+uF6OpdUYyW2DXEa309EWaER2F73F1bVdIKLI6bpllVgjSNGQrt1D5tJI57X9MLP/yVIa7TNODsQXCQBAoXR1POrluoJ0v1QAzsH06tLJsN/nvh7wy7kppunrqityCdpLt09bRlyC66G8uprDzW2J74RjHV1JY3TJNP7cGI81VeWUAljnYlgYo9QsNib8E9tsMVVUYZImC3aNuemyVhhD2uJ2CiU87IwdGKsOCMMyxMlYWPFwUFj3MN2nNXV+Gvj4TWhnsJALA+3t7e3bHnXsf0c8NcbxHQ/wAeR5cCteKUVA/7eqNZvltUlZ14VErFiVZtQCKbIFY6r6RcnQi7/MTsAdQEWsqI9VkoRUAWIAEyA32+o7r++MisaYJBUs00cOI494TEZxjAfBF1YEAjcHjGkCCLhAOSG5yS2iEcyHf2Ubt/bGf0gTJhp2/Hr3DX7I0OV3nZLf8ADKfNoZfiUheON3jjVAerFoJXd9WxNr6dItcc402jqwA1BOaBZnmPwVIap6lqqSaJVgd1CssLDUqkDlmJuzC1wo2FsI1hdM9tJHkXe8eA389ldrhG0yu2071TNTO0js7m7Mbk43oomRMDGCwGix3vL3FztSimRwxygxuo1DcMNjbv9sIVz5YSJGHLcJ+jZHM0xvGfFN+XZh0o+nUBZEQWQkDjsDfb9ceWrKQyydbTXa462O/Eb+C1GXjbhkzA0/tNXhp1qaRKKSXRNE38mRNr2uy6b3sVH5TyOL9tqGqbOQ+P3hqD5Hv70mY8AwP02IQpPw5rdQh61ogbdYE3MQIZU6drAhrnVq74f9syvgN+G3ml/Zje2LL82UrxTOkVMaCnfqM7a55mIYc62B4DMx5GwA5tthKapbBd0mbjoBrwHd3+V0YMxjAzQalK2c1jVKrHCRHCR59I2Y+i+o98ZvR9M2kJlnGKTa50HPmmZQ6cBrDZu/PuS3ncMcKiNFGo7ljzbtb643qKSWdxkechoEhWMjhaGMGZ3QqnnZHV0NmU3BGNCWJkrCx4uDqkGPLHBzdV9E+APEXxtJYNokC2vsdJ+h5t79iMefpcUEjqWTMt0PFu3loVsFwkaJG76964eGK61VMjJJoeytJK+rXItx2AjU2upRCx2XYW30XtDm2KoDmmXJiV1wnmM+X3U7j+2MugJjxU5+DTuOnlojTZ2eN0OzOUtJKFkaJ2KwROqhirsCxIB22AvjtP/kq5JDo2wHqfoo/KMDjmlWj8LSTzpNNFSVcbsVeoUPTy6V8p1KCVkFxa198amKwQEh/ihmvWqxElgkYsqjYC9gBbgWUD6XOFuhxja+qd8Zy/1Gnnqg1zu02IbepStU0gVbnUDt5WWxPuDwRzvjSjmL3WFjzB9RseSUfGGi6jRSlSGU2IwZ7A9pa5UY8sdcJ5b2PIv/n3x5TvXqF7QUasJ4VZTspCn/xobksD+bSdwNrbb74FVTGOSKocCNcx8R2B4XGpzvwySnVjtxA8MuA/rgnPwl4aFXTG9RVhdOk6pn1jUoNrBgoAuDpIN727Y1aOqnkLzIG2BsLaZa/+pZ8MYAwk6bpAp1LQQQyp0bFgYxt1AgudQ5FmPHe5wocLamWeJ2O4Bv8AxxZC3G4HhYIsQxtbG8W1y424/malofXbbAin0jzylmLMbk49XGwMaGgLzD3l7i4qTRUqsCxJsOVUEn7f94DPM5pDQNdybD85K8cYIuU1fhbm7U1boa4D8g7bj291J/bGZ0uA1rKpnwHP/U5HyTdCTiMR39Vceb0NDFN8TVSRpITqVpHUEBQBZSd7XAaw74YBJFgjLpR5vBPLHPTyrLGxaJmQ3GoeYDGZUAxVcb/5XafUfVGZ2oyOGaBZ7JTukaVGsamnqEdJjEytCANmBBJIksN8X6KGKFzx8Tj8z/Sk/vAcAFJyLKPh6bqxVVQ0JhusEjI4QuARZgoa4ueSecH6QlLKeR1s7FUibd4CoarqBJUySMdi7Hi9xfYcjtbD8EToaVkbRmAP72KzXvD5XOK45jp1eU+W3Ym3ptcXHHvg1Piw9rVUmtfJaJROUMgHlBIJ9LAH/vFzMwPDCcyhWTZRTaoka9/LY/X7483OzBK5vNelhfjja5cf4R1alWaRliYWk0fOFA3AF99Xvtv3xq9GnrW9SG3IzF9PwLJ6Uc2AiZ5yOSt6l8YUsQ0xxSAXubBdz6ne5wzD0PJEwMYAAOaSd05SuNyT5Ks88XXWdVTaFV/loQLrq5Xbmx7+gGM+rp20jXR27Tzc/n0Wj0fOKs9aw9luSiVcuiN2vay2H1++EYWY5Gt5rSmfgjLuSUaajeT5FLWIG3qxsB+uPTlwGq84Gl2i2pbLJ5reW/bVuPa4B++BzXLLN9bfPOytHZrs13pqnRURygvs4Yltid9/uL9zgE0PW0z4jbMEWG2WSIx+GVr81deazxwTx1Upom60CRqKuXpmPpFrtGdD6g3UFwLcDCHR7zLSsPJaUws8hEaDPBURsRNSyGJ42ApmJCgm3mJ5vY2IA74X6VbhiD7e65p+avBm63EFQs1pFqEpacUtPPKySurVJOmNVZA9gAWYksmwtxcni86HJFI03UqP3CtMpyxKb4qH4amhn6aMWpi2l0ZiAGVhdSCp9b324OJ0v/8AG8hSn/cComjA/ML7bAm1z9cb8xd8Jt4XWMwC5utZuTYAewN/3xZl8OZv8lV2qcYSeiqSW0lRqI50+/2AxgOt1pczW5t3qpdY2QejkemuJB/LuAfZiL7fpzh2eOOqsYz2vUBPUtV1XZdonPwjFHPId9S+Xg/6pFU378E4VpZJqaQkCx/taMtNT1zQyTMZnW2YBsjsmWxiItbcJfk86C39Rh79VqbajyCg/wDzHR3WBuA6/wAjxtxQLxdDHBJsdK+fk/6ZHUfsBhKrkmqZATmdPmpDS09C3DHkCAddy0XSZUTtVOI0IVBuS3oO5/rbDtLSinGN3vFIVFSZzgboiXwyQxrcRhPKXbc6uRxe55uQMHuXFCsGhLVMx6t01cm2n5rb8ehtgkwHVnFbx08UCMnHkvcza578fmJLfrfFaYWH2tbwsrSm7grs8U500FJTxrWQ0byh/wCZIjM1lK/JbYfNuT7Wxh9D29kZda9R+4Vz8JywfD1CwTUs2ymR4RIZGYnZpHdmLXs1sTpg3pHqU/7gTVFkdPVQ9KoiSURytp1D5TfkHkbemK9FuwxOYD7rnD5qT5uB4gLWLLqOngaKlWNOuGZdG/UKi5Ore5A9T64PXsdLTvbyKrEbPBXzvNB06p0NwFdhtYbXuN7i21u+NCOXrqRsg3A/tZrmYJi08VGzG5fUW1X7g347f02wensGYQLWQ5feve6N5RPrj0RxMSo8xLWX/wC4z6qPA/E94z0yzQXi4ROro6woxhiLA3bUASxudPkHJtxcYFTshcQXm2mWyKyKQg5Lp4T05dIXqlZGIW4I3ADq/H0GDTTumkwMzC16SNlO3rH62PzBCZW8RwGEgFiSlht6oR/U4SxD3d1tiqjDw/a9/ndLfiqaPMZFNP5n8+m9gTqkZwNztsw5w5HK+CTC4Zb/AHWLVNjqG4mnOw+QAUXJ/CM8atNMhSwbyEHV5dy1uw98NvqWOOFpWfHTuaLuQXMc6LEaNrJoud9jza/Hpg7Y7aoL5eCHUKXbkAAbk3+nbEnNm6XVYhdylQw9WojjGogso8xvtfe3Nha+1z9cLSSdTSvkNsgTkLd3/uXcihuOUNV+TVFSHihpKqkV1jUvBMCWJa5BBDAgWt2PGEOj4+rpmNPALRlN3krnRyVTmoFUI1JmiiQRX0nbUzAsATfUB3A0/XAelcJhawfE4D5q8HvE8AVMz2me8yxuqOClRGz30gofNqtvaw3t2vitMerrJIzo6xHofoo/tRg8Mko5FV06PC0+cwyrFKzxwwoqprfV5b3ZmHnYAC3641nNNtEBJv4qZMaes1geV+Nu49f0t9jhTod2Br6U/Acv9Tp5INc3tCUb+oS7ONabEtbgmwF9vKqjbe+9t9hxhyM9W/Ow5Zk95Pp3lAcMbfz5BRKCsaJta2vY2v798MzQtlbhclgUx5f42nFOtKQtr2El2DqGO9iDzud8LS0bLl48u5MipdgwfNZ+HmUwz5gEnIZV1MFPEjA7An07+/vhiR5EYIVYWhz81dqZZCJhIIlDAchR+w9f7Yz8Ive2a0cRtZVr+InhyB8yiVXWIzIWlHa4NgR2u2/PpfvhyKRwYUpLGC8bLTxnmjUdLHTQ20yKynVcsFFtgb7fNgUUIkfjOyvNIY2YRuq0xoLPRKlAjHm2Lb2K3vtsb9rAnj1wjKTIeztz5/18kywBgzTH+GGVfEVnUYAJGLk9hf39lBwj0ucTGUoObzn3DM+aYoW9p0vD1KeelluZsY7oZ5KhZSJ4zHL0trCMEXKsqgCxtZiecN5tRUzZBlZhEFOS3kMkpDOX0gsdC6ibnSDbGVUnrauNg0bdx9B9UdnZjJ45IvnK6dEw/wDGfMPVTs398crwY8NQ34Ne46/dSHO7DukzNnn/AIiWWJq2oA1UyWKU9NG23UdzcF2II2ubLYWucajSC24ORQTkV54pyk1dOaaonhkr0QyMIhay38p03JsL2v3BO2M+rDoXtq4x7uo4t38tVcNEjTE7fTvVKAvE+hlGtGsA35Tft253/fGz/jmj6xp7JG24/Pssu7o3YSMwtZKEgC1ydGoi1rD/AD6Ys2oBJvpewzXHREacLqLhhCW9POyMroSrqbqw5BHBGOEXyK6DY3CeR+KtZ0wmmPUGB12/KFAKle9yL39zgHs7bpj2l1kk1tW8rtJKxd2+ZjybC2/6DBwABYJdzi43K0lnZramZrcXJNvpfEAA0ULidVJoqblm4UatPcjff6bc78ja2Fppfhbvlf8AP677osbNyus0plZY4Qx1HYbcn2tt6m2x5wNrWwtMs1hbf815Xz2V3OMhDGbq9fw/yCGmgNO7IZZI9TJfzFG2LW5seL+gGMmlxzSOq3i2L3Rwbt56rRLRG0RN2171zqPBc0kK0lVJTz0kdtMjxHrqi28uoHSDYWMgt62xomRrbu0VLXyTTkq6tcxFuofKPRF2X++MugBkxVB+LTuGnnqjS5WYNkSZQQQeDjQIBFig6JPzvLpyvQhmeKVDqhZSBrjbZ03uuoDhiDY2PrfOonmnkNLJpq08uHePmjyDGMY8VGy2BYI5Bl4igiW7TVlQrOZHX5ttSs+99UjMADwDc21tfeS6VvEnhT+IUcNfCgjkkiDlOwv29dPobbYzA53RshLReInMfx5jlxCtJEKgcHeqq9i0RaKRLEHcHbftf1A5Hbe++NxuCYCWN1xbI6+X1WbnHdjgpEsCOWI23Zri2yg2UEcXP1HbAWSSMAB5Dx3z4DxRHMa69vwbKFNTlSBtuLj6dv8APrhpkocCeCA5hCyWldb3Xjnja3P2xGzMdax1UMbhqFstG17Gy2IG/qwuP6Y4Z22uM9T5arojO+S6tCInXULrbf1F/b1G+x5tgQkMzDhyO35z+quWiNwuuskzSuI4lLNqOm3IvyBa231AsL9sUDGQsMkpAFhfw465+JurFznnCzVWZ4R8KLQQNW1KNIVGoqi6iFvuQO4A3J72xkOe/pJ4LhaIaD+XM8uAT8UQpxxd6JkrYqhBLV0ctOYJyJessDzTWKhQFVTZwLbbi1zjTy0VUYo5554YYZgFmZA1Rb8vtsSAT6XNvfGTWu6+T2WM5fEeA4eKYjGEYz4JjVQAANgOMaLQGiwQCbr3HVFFzCjEq2vZgbqw5BwtVUwnZbQjQ8CrxvwlLOfUJqgBMGdoFZ/hLgR1DjeMk9wCD5Ttcg22xSirC4mKUWkGvMcR+ZK0kdu03RC6nPIKuqpWplXXEQ9TUlNHRQAjpMxAszMbaCdgDccY0cJaM0FRc9ymmrJZ4KhEgmgQO0iteMI5IU9QgaCbbqwt9RvjONJJA7rKR2EnVux8Nu8Iji2QYZRfnukTOvw6q6e5j/mIe42uO3+0/fBh0uxthVMLDx1HnslnULv+J1/kUsV1LMturEyhfVSBzc78c40IJ6eQHqng355pWVko99ui1OZXBBAILFjv3Jv9vbFxS2IIOgt5CynWk5ELvTiol2WJn430ehuDfja5GASPpYM3vDfHz5q7etk0bfwTFkv4d1dRYyHQg3JJva+576R98JnpdjsqSMvPH3W+e6O2hf8A8rrfMqwMp8P01C8UEWlqmojZoZJBeNiljYsN22bVYbWwAUkk7usq3YraNHujw38Uy0tjGGIW57r3KM6nGcRrWRCCaaFotKglHEdnVkl4fcuNJAKgjm98aRHYyQ0Ty3JTS1EvSNtbloaZGPTj1CzSNsLaudA2G9rk3xnVlaWWiiF5D8uZ5eqNHHftO0TXl9GI1te7E3Zu5OL0tMIGWvcnU8SqyPxFSsMqizEUWYiii11CsoF7hh8rDkHC1TSsnAvkRodwrskLUFzdpSnTkZUN9nZA8Ug40yKdwD7Ef9FZlY+ndgqhls4aePAohjD82eSTKvIZqXKqqligV3lieWoqC2mIbEhYxuzaVAVVsAB37Y12va4h18kuRZGckaOPLoJmqqoGeNCZgC4QKt7adDRxr2vpF9rm+OOzJFgoifggfF0ENRUIhklBa6qF8pJ03A72tfCU1BTPdmweSK2V40Khfx3Lf4j/AA+x+I+h06rX039bb+nvgX6NS4cWBW9ok4or4npzBSySU0OqRbbKoZwtxrKKfmYLcgdzbBYaCmY7Jg8lV0rzqUJhkpq2kZ1c5gEa3TlYR6dQG0q2VRpte7Lcb23w7m08EJA8lppanKvhlsZ6OcLDUBwY10eZJBJazgKSjBRvuLAHEe5rTiOigF060tRLIgS6SuDdptGlFPbQpJJIBte/9cZL6x85wUoy3cdB3cUwIwzOTyRahoVjBtcsfmY8k/52wzTUrIAbZk6ncob5C5SsMqizEUWYiizEUWYii8ZQRYi49DjhAIsVNENfKdNzC5jvyvKn/icZ5oOrOKndg5ajy28Ebrr5PF0LzDKmaMRvEyoqso+GkKDS+zXTYH2vxvbnHRU1cX7kYdzB+h+6mCN2ht3qZltbDBDHCFkRY0CLqQ8KLC5tbEPSkQzeHN72lTqHbWPioPwuXfFfGaV+I/8A081+NP8ATHf1eltbGp7PJwROpzOKRGQCVgwI8isDv6MLWPvio6TiPuBzu5pU6h29h4ofl+VlTKY4N5gBI9Q+tnCghQRvcAE7e5x01NXLlHHhHFx+g+6mCNupv3IlHlGq3WcvbhQNKD/iMcFAZDiqHYuWg8t/FTrbZMFkTVQBYCwHYY0A0NFggk3XuOqLMRRZiKL/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930423"/>
            <a:ext cx="1143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912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6B27F12-B537-4BBF-85D8-8BE42519625A}" type="slidenum">
              <a:rPr lang="en-US"/>
              <a:pPr/>
              <a:t>10</a:t>
            </a:fld>
            <a:endParaRPr lang="en-US"/>
          </a:p>
        </p:txBody>
      </p:sp>
      <p:sp>
        <p:nvSpPr>
          <p:cNvPr id="200706" name="Rectangle 2"/>
          <p:cNvSpPr>
            <a:spLocks noGrp="1" noChangeArrowheads="1"/>
          </p:cNvSpPr>
          <p:nvPr>
            <p:ph type="title"/>
          </p:nvPr>
        </p:nvSpPr>
        <p:spPr/>
        <p:txBody>
          <a:bodyPr/>
          <a:lstStyle/>
          <a:p>
            <a:r>
              <a:rPr lang="en-US" sz="3400"/>
              <a:t>Core Disciplines of the TBT Agreement (continued)</a:t>
            </a:r>
          </a:p>
        </p:txBody>
      </p:sp>
      <p:sp>
        <p:nvSpPr>
          <p:cNvPr id="200707" name="Rectangle 3"/>
          <p:cNvSpPr>
            <a:spLocks noGrp="1" noChangeArrowheads="1"/>
          </p:cNvSpPr>
          <p:nvPr>
            <p:ph type="body" idx="1"/>
          </p:nvPr>
        </p:nvSpPr>
        <p:spPr/>
        <p:txBody>
          <a:bodyPr/>
          <a:lstStyle/>
          <a:p>
            <a:pPr>
              <a:lnSpc>
                <a:spcPct val="90000"/>
              </a:lnSpc>
            </a:pPr>
            <a:endParaRPr lang="en-US"/>
          </a:p>
          <a:p>
            <a:pPr>
              <a:lnSpc>
                <a:spcPct val="90000"/>
              </a:lnSpc>
            </a:pPr>
            <a:r>
              <a:rPr lang="en-US"/>
              <a:t>Assessment of Risk under the TBT Agreement</a:t>
            </a:r>
          </a:p>
          <a:p>
            <a:pPr>
              <a:lnSpc>
                <a:spcPct val="90000"/>
              </a:lnSpc>
            </a:pPr>
            <a:endParaRPr lang="en-US"/>
          </a:p>
          <a:p>
            <a:pPr>
              <a:lnSpc>
                <a:spcPct val="90000"/>
              </a:lnSpc>
            </a:pPr>
            <a:r>
              <a:rPr lang="en-US"/>
              <a:t>Relevant elements of consideration include:</a:t>
            </a:r>
          </a:p>
          <a:p>
            <a:pPr lvl="1">
              <a:lnSpc>
                <a:spcPct val="90000"/>
              </a:lnSpc>
            </a:pPr>
            <a:r>
              <a:rPr lang="en-US"/>
              <a:t>Available scientific/technical information</a:t>
            </a:r>
          </a:p>
          <a:p>
            <a:pPr lvl="1">
              <a:lnSpc>
                <a:spcPct val="90000"/>
              </a:lnSpc>
            </a:pPr>
            <a:r>
              <a:rPr lang="en-US"/>
              <a:t>Related processing technology</a:t>
            </a:r>
          </a:p>
          <a:p>
            <a:pPr lvl="1">
              <a:lnSpc>
                <a:spcPct val="90000"/>
              </a:lnSpc>
            </a:pPr>
            <a:r>
              <a:rPr lang="en-US"/>
              <a:t>Intended end uses of products</a:t>
            </a:r>
          </a:p>
        </p:txBody>
      </p:sp>
    </p:spTree>
    <p:extLst>
      <p:ext uri="{BB962C8B-B14F-4D97-AF65-F5344CB8AC3E}">
        <p14:creationId xmlns:p14="http://schemas.microsoft.com/office/powerpoint/2010/main" val="1410619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34BA48E-5C1E-4036-A77A-80423DA74D90}" type="slidenum">
              <a:rPr lang="en-US"/>
              <a:pPr/>
              <a:t>11</a:t>
            </a:fld>
            <a:endParaRPr lang="en-US"/>
          </a:p>
        </p:txBody>
      </p:sp>
      <p:sp>
        <p:nvSpPr>
          <p:cNvPr id="173058" name="Rectangle 2"/>
          <p:cNvSpPr>
            <a:spLocks noGrp="1" noChangeArrowheads="1"/>
          </p:cNvSpPr>
          <p:nvPr>
            <p:ph type="title"/>
          </p:nvPr>
        </p:nvSpPr>
        <p:spPr/>
        <p:txBody>
          <a:bodyPr/>
          <a:lstStyle/>
          <a:p>
            <a:r>
              <a:rPr lang="en-US" sz="3400"/>
              <a:t>Core Disciplines of the TBT Agreement (continued)</a:t>
            </a:r>
          </a:p>
        </p:txBody>
      </p:sp>
      <p:sp>
        <p:nvSpPr>
          <p:cNvPr id="173059" name="Rectangle 3"/>
          <p:cNvSpPr>
            <a:spLocks noGrp="1" noChangeArrowheads="1"/>
          </p:cNvSpPr>
          <p:nvPr>
            <p:ph type="body" idx="1"/>
          </p:nvPr>
        </p:nvSpPr>
        <p:spPr/>
        <p:txBody>
          <a:bodyPr/>
          <a:lstStyle/>
          <a:p>
            <a:pPr>
              <a:lnSpc>
                <a:spcPct val="80000"/>
              </a:lnSpc>
            </a:pPr>
            <a:r>
              <a:rPr lang="en-US" altLang="ja-JP" sz="1800" dirty="0">
                <a:ea typeface="ＭＳ Ｐゴシック" charset="-128"/>
              </a:rPr>
              <a:t>Transparency in development of TRs and CAPs</a:t>
            </a:r>
          </a:p>
          <a:p>
            <a:pPr>
              <a:lnSpc>
                <a:spcPct val="80000"/>
              </a:lnSpc>
              <a:buFont typeface="Wingdings" pitchFamily="2" charset="2"/>
              <a:buNone/>
            </a:pPr>
            <a:endParaRPr lang="en-US" altLang="ja-JP" sz="1800" dirty="0">
              <a:ea typeface="ＭＳ Ｐゴシック" charset="-128"/>
            </a:endParaRPr>
          </a:p>
          <a:p>
            <a:pPr lvl="1">
              <a:lnSpc>
                <a:spcPct val="80000"/>
              </a:lnSpc>
            </a:pPr>
            <a:r>
              <a:rPr lang="en-US" altLang="ja-JP" sz="1500" dirty="0">
                <a:ea typeface="ＭＳ Ｐゴシック" charset="-128"/>
              </a:rPr>
              <a:t>Establish and maintain a national enquiry point</a:t>
            </a:r>
          </a:p>
          <a:p>
            <a:pPr lvl="1">
              <a:lnSpc>
                <a:spcPct val="80000"/>
              </a:lnSpc>
            </a:pPr>
            <a:r>
              <a:rPr lang="en-US" altLang="ja-JP" sz="1500" dirty="0">
                <a:ea typeface="ＭＳ Ｐゴシック" charset="-128"/>
              </a:rPr>
              <a:t>Notify draft TRs and CAPs, if not in accordance with relevant international standards, and if they may have a significant effect on trade, to the WTO</a:t>
            </a:r>
          </a:p>
          <a:p>
            <a:pPr lvl="1">
              <a:lnSpc>
                <a:spcPct val="80000"/>
              </a:lnSpc>
            </a:pPr>
            <a:r>
              <a:rPr lang="en-US" altLang="ja-JP" sz="1500" dirty="0">
                <a:ea typeface="ＭＳ Ｐゴシック" charset="-128"/>
              </a:rPr>
              <a:t>Provide copies of TRs and CAPs (upon request)</a:t>
            </a:r>
          </a:p>
          <a:p>
            <a:pPr lvl="1">
              <a:lnSpc>
                <a:spcPct val="80000"/>
              </a:lnSpc>
            </a:pPr>
            <a:r>
              <a:rPr lang="en-US" altLang="ja-JP" sz="1500" dirty="0">
                <a:ea typeface="ＭＳ Ｐゴシック" charset="-128"/>
              </a:rPr>
              <a:t>Allow for a comment period while amendments can still be introduced (minimum of 60 days is recommended)</a:t>
            </a:r>
          </a:p>
          <a:p>
            <a:pPr lvl="1">
              <a:lnSpc>
                <a:spcPct val="80000"/>
              </a:lnSpc>
            </a:pPr>
            <a:r>
              <a:rPr lang="en-US" altLang="ja-JP" sz="1500" dirty="0">
                <a:ea typeface="ＭＳ Ｐゴシック" charset="-128"/>
              </a:rPr>
              <a:t>Take comments/discussions into account in finalizing the measure</a:t>
            </a:r>
          </a:p>
          <a:p>
            <a:pPr lvl="1">
              <a:lnSpc>
                <a:spcPct val="80000"/>
              </a:lnSpc>
            </a:pPr>
            <a:r>
              <a:rPr lang="en-US" altLang="ja-JP" sz="1500" dirty="0">
                <a:ea typeface="ＭＳ Ｐゴシック" charset="-128"/>
              </a:rPr>
              <a:t>Publish measures promptly or otherwise make them available so that stakeholders can become acquainted with them</a:t>
            </a:r>
          </a:p>
          <a:p>
            <a:pPr lvl="1">
              <a:lnSpc>
                <a:spcPct val="80000"/>
              </a:lnSpc>
            </a:pPr>
            <a:r>
              <a:rPr lang="en-US" altLang="ja-JP" sz="1500" dirty="0">
                <a:ea typeface="ＭＳ Ｐゴシック" charset="-128"/>
              </a:rPr>
              <a:t>Allow suppliers a reasonable interval to adapt to new requirements between publication and entry into force (minimum of 6 months is recommended)</a:t>
            </a:r>
          </a:p>
          <a:p>
            <a:pPr>
              <a:lnSpc>
                <a:spcPct val="80000"/>
              </a:lnSpc>
              <a:buFont typeface="Wingdings" pitchFamily="2" charset="2"/>
              <a:buNone/>
            </a:pPr>
            <a:endParaRPr lang="en-US" sz="1600" dirty="0">
              <a:ea typeface="ＭＳ Ｐゴシック" charset="-128"/>
            </a:endParaRPr>
          </a:p>
          <a:p>
            <a:pPr>
              <a:lnSpc>
                <a:spcPct val="80000"/>
              </a:lnSpc>
            </a:pPr>
            <a:endParaRPr lang="en-US" sz="1900" dirty="0"/>
          </a:p>
        </p:txBody>
      </p:sp>
    </p:spTree>
    <p:extLst>
      <p:ext uri="{BB962C8B-B14F-4D97-AF65-F5344CB8AC3E}">
        <p14:creationId xmlns:p14="http://schemas.microsoft.com/office/powerpoint/2010/main" val="3078401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E99B968-D3CA-4B65-A238-BEBC443B0624}" type="slidenum">
              <a:rPr lang="en-US"/>
              <a:pPr/>
              <a:t>12</a:t>
            </a:fld>
            <a:endParaRPr lang="en-US"/>
          </a:p>
        </p:txBody>
      </p:sp>
      <p:sp>
        <p:nvSpPr>
          <p:cNvPr id="202754" name="Rectangle 2"/>
          <p:cNvSpPr>
            <a:spLocks noGrp="1" noChangeArrowheads="1"/>
          </p:cNvSpPr>
          <p:nvPr>
            <p:ph type="title"/>
          </p:nvPr>
        </p:nvSpPr>
        <p:spPr/>
        <p:txBody>
          <a:bodyPr/>
          <a:lstStyle/>
          <a:p>
            <a:r>
              <a:rPr lang="en-US" sz="3400"/>
              <a:t>Core Disciplines of the TBT Agreement (continued)</a:t>
            </a:r>
          </a:p>
        </p:txBody>
      </p:sp>
      <p:sp>
        <p:nvSpPr>
          <p:cNvPr id="202755" name="Rectangle 3"/>
          <p:cNvSpPr>
            <a:spLocks noGrp="1" noChangeArrowheads="1"/>
          </p:cNvSpPr>
          <p:nvPr>
            <p:ph type="body" idx="1"/>
          </p:nvPr>
        </p:nvSpPr>
        <p:spPr/>
        <p:txBody>
          <a:bodyPr/>
          <a:lstStyle/>
          <a:p>
            <a:r>
              <a:rPr lang="en-US" altLang="ja-JP" dirty="0">
                <a:ea typeface="ＭＳ Ｐゴシック" charset="-128"/>
              </a:rPr>
              <a:t>Use of relevant international standards</a:t>
            </a:r>
          </a:p>
          <a:p>
            <a:pPr lvl="1"/>
            <a:r>
              <a:rPr lang="en-US" altLang="ja-JP" dirty="0">
                <a:ea typeface="ＭＳ Ｐゴシック" charset="-128"/>
              </a:rPr>
              <a:t>Relevance is key</a:t>
            </a:r>
          </a:p>
          <a:p>
            <a:pPr lvl="1"/>
            <a:r>
              <a:rPr lang="en-US" altLang="ja-JP" dirty="0">
                <a:ea typeface="ＭＳ Ｐゴシック" charset="-128"/>
              </a:rPr>
              <a:t>There could be more than one</a:t>
            </a:r>
          </a:p>
          <a:p>
            <a:pPr lvl="1"/>
            <a:r>
              <a:rPr lang="en-US" altLang="ja-JP" dirty="0">
                <a:ea typeface="ＭＳ Ｐゴシック" charset="-128"/>
              </a:rPr>
              <a:t>“International standard” is undefined</a:t>
            </a:r>
          </a:p>
          <a:p>
            <a:endParaRPr lang="en-US" dirty="0"/>
          </a:p>
        </p:txBody>
      </p:sp>
    </p:spTree>
    <p:extLst>
      <p:ext uri="{BB962C8B-B14F-4D97-AF65-F5344CB8AC3E}">
        <p14:creationId xmlns:p14="http://schemas.microsoft.com/office/powerpoint/2010/main" val="1746587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WTO TBT Committee</a:t>
            </a:r>
          </a:p>
        </p:txBody>
      </p:sp>
      <p:sp>
        <p:nvSpPr>
          <p:cNvPr id="3" name="Content Placeholder 2"/>
          <p:cNvSpPr>
            <a:spLocks noGrp="1"/>
          </p:cNvSpPr>
          <p:nvPr>
            <p:ph idx="1"/>
          </p:nvPr>
        </p:nvSpPr>
        <p:spPr/>
        <p:txBody>
          <a:bodyPr/>
          <a:lstStyle/>
          <a:p>
            <a:pPr marL="0" indent="0">
              <a:buNone/>
            </a:pPr>
            <a:r>
              <a:rPr lang="en-US" dirty="0"/>
              <a:t>Decisions and Recommendations adopted by the WTO Committee on Technical Barriers to Trade Since 1 January 1995 (G/TBT/1/Rev.12)</a:t>
            </a:r>
          </a:p>
          <a:p>
            <a:r>
              <a:rPr lang="en-US" dirty="0"/>
              <a:t>Decisions and Recommendations</a:t>
            </a:r>
          </a:p>
          <a:p>
            <a:r>
              <a:rPr lang="en-US" dirty="0"/>
              <a:t>Rules of Procedure</a:t>
            </a:r>
          </a:p>
        </p:txBody>
      </p:sp>
    </p:spTree>
    <p:extLst>
      <p:ext uri="{BB962C8B-B14F-4D97-AF65-F5344CB8AC3E}">
        <p14:creationId xmlns:p14="http://schemas.microsoft.com/office/powerpoint/2010/main" val="2986885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TBT Committee Decision</a:t>
            </a:r>
          </a:p>
        </p:txBody>
      </p:sp>
      <p:sp>
        <p:nvSpPr>
          <p:cNvPr id="3" name="Content Placeholder 2"/>
          <p:cNvSpPr>
            <a:spLocks noGrp="1"/>
          </p:cNvSpPr>
          <p:nvPr>
            <p:ph idx="1"/>
          </p:nvPr>
        </p:nvSpPr>
        <p:spPr/>
        <p:txBody>
          <a:bodyPr/>
          <a:lstStyle/>
          <a:p>
            <a:r>
              <a:rPr lang="en-US" dirty="0"/>
              <a:t>No definition of international standards body in the text</a:t>
            </a:r>
          </a:p>
          <a:p>
            <a:r>
              <a:rPr lang="en-US" dirty="0"/>
              <a:t>Committee Decision provides a list of principles that any organization may follow to develop international standards</a:t>
            </a:r>
          </a:p>
          <a:p>
            <a:r>
              <a:rPr lang="en-US" dirty="0"/>
              <a:t>“International” refers to a process, not a body</a:t>
            </a:r>
          </a:p>
          <a:p>
            <a:endParaRPr lang="en-US" dirty="0"/>
          </a:p>
        </p:txBody>
      </p:sp>
    </p:spTree>
    <p:extLst>
      <p:ext uri="{BB962C8B-B14F-4D97-AF65-F5344CB8AC3E}">
        <p14:creationId xmlns:p14="http://schemas.microsoft.com/office/powerpoint/2010/main" val="184270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Six Principles of International Standards Development</a:t>
            </a:r>
          </a:p>
        </p:txBody>
      </p:sp>
      <p:sp>
        <p:nvSpPr>
          <p:cNvPr id="3" name="Content Placeholder 2"/>
          <p:cNvSpPr>
            <a:spLocks noGrp="1"/>
          </p:cNvSpPr>
          <p:nvPr>
            <p:ph idx="1"/>
          </p:nvPr>
        </p:nvSpPr>
        <p:spPr/>
        <p:txBody>
          <a:bodyPr/>
          <a:lstStyle/>
          <a:p>
            <a:pPr>
              <a:spcBef>
                <a:spcPts val="538"/>
              </a:spcBef>
            </a:pPr>
            <a:r>
              <a:rPr lang="en-US" dirty="0"/>
              <a:t>Transparency: Notification/Publication of Standards and Standardization Activities</a:t>
            </a:r>
          </a:p>
          <a:p>
            <a:pPr>
              <a:spcBef>
                <a:spcPts val="538"/>
              </a:spcBef>
            </a:pPr>
            <a:endParaRPr lang="en-US" dirty="0"/>
          </a:p>
          <a:p>
            <a:pPr>
              <a:spcBef>
                <a:spcPts val="538"/>
              </a:spcBef>
            </a:pPr>
            <a:r>
              <a:rPr lang="en-US" dirty="0"/>
              <a:t>Openness: Ensuring Access to the Process</a:t>
            </a:r>
          </a:p>
          <a:p>
            <a:pPr>
              <a:spcBef>
                <a:spcPts val="538"/>
              </a:spcBef>
            </a:pPr>
            <a:endParaRPr lang="en-US" dirty="0"/>
          </a:p>
          <a:p>
            <a:pPr>
              <a:spcBef>
                <a:spcPts val="538"/>
              </a:spcBef>
            </a:pPr>
            <a:r>
              <a:rPr lang="en-US" dirty="0"/>
              <a:t>Impartiality and Consensus: Ensuring Fairness</a:t>
            </a:r>
          </a:p>
          <a:p>
            <a:endParaRPr lang="en-US" dirty="0"/>
          </a:p>
        </p:txBody>
      </p:sp>
    </p:spTree>
    <p:extLst>
      <p:ext uri="{BB962C8B-B14F-4D97-AF65-F5344CB8AC3E}">
        <p14:creationId xmlns:p14="http://schemas.microsoft.com/office/powerpoint/2010/main" val="257246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Six Principles of International Standards Development</a:t>
            </a:r>
          </a:p>
        </p:txBody>
      </p:sp>
      <p:sp>
        <p:nvSpPr>
          <p:cNvPr id="3" name="Content Placeholder 2"/>
          <p:cNvSpPr>
            <a:spLocks noGrp="1"/>
          </p:cNvSpPr>
          <p:nvPr>
            <p:ph idx="1"/>
          </p:nvPr>
        </p:nvSpPr>
        <p:spPr/>
        <p:txBody>
          <a:bodyPr/>
          <a:lstStyle/>
          <a:p>
            <a:pPr>
              <a:spcBef>
                <a:spcPts val="538"/>
              </a:spcBef>
            </a:pPr>
            <a:r>
              <a:rPr lang="en-US" dirty="0"/>
              <a:t>Effectiveness and Relevance: Ensuring Market Relevance and the Use of Sound Science</a:t>
            </a:r>
          </a:p>
          <a:p>
            <a:pPr>
              <a:spcBef>
                <a:spcPts val="538"/>
              </a:spcBef>
            </a:pPr>
            <a:endParaRPr lang="en-US" dirty="0"/>
          </a:p>
          <a:p>
            <a:pPr>
              <a:spcBef>
                <a:spcPts val="538"/>
              </a:spcBef>
            </a:pPr>
            <a:r>
              <a:rPr lang="en-US" dirty="0"/>
              <a:t>Coherence: Avoiding Duplication and Overlap</a:t>
            </a:r>
          </a:p>
          <a:p>
            <a:pPr>
              <a:spcBef>
                <a:spcPts val="538"/>
              </a:spcBef>
            </a:pPr>
            <a:endParaRPr lang="en-US" dirty="0"/>
          </a:p>
          <a:p>
            <a:pPr>
              <a:spcBef>
                <a:spcPts val="538"/>
              </a:spcBef>
            </a:pPr>
            <a:r>
              <a:rPr lang="en-US" dirty="0"/>
              <a:t>Development Dimension: Encouraging Participation in Standards Development</a:t>
            </a:r>
          </a:p>
        </p:txBody>
      </p:sp>
    </p:spTree>
    <p:extLst>
      <p:ext uri="{BB962C8B-B14F-4D97-AF65-F5344CB8AC3E}">
        <p14:creationId xmlns:p14="http://schemas.microsoft.com/office/powerpoint/2010/main" val="4085426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Annex 3: The Code of Good Practice</a:t>
            </a:r>
          </a:p>
        </p:txBody>
      </p:sp>
      <p:sp>
        <p:nvSpPr>
          <p:cNvPr id="3" name="Content Placeholder 2"/>
          <p:cNvSpPr>
            <a:spLocks noGrp="1"/>
          </p:cNvSpPr>
          <p:nvPr>
            <p:ph idx="1"/>
          </p:nvPr>
        </p:nvSpPr>
        <p:spPr/>
        <p:txBody>
          <a:bodyPr>
            <a:normAutofit fontScale="77500" lnSpcReduction="20000"/>
          </a:bodyPr>
          <a:lstStyle/>
          <a:p>
            <a:r>
              <a:rPr lang="en-US" dirty="0"/>
              <a:t>Annex 3 sets out principles for the preparation, adoption and application of standards</a:t>
            </a:r>
          </a:p>
          <a:p>
            <a:endParaRPr lang="en-US" dirty="0"/>
          </a:p>
          <a:p>
            <a:r>
              <a:rPr lang="en-US" dirty="0"/>
              <a:t>Members must ensure that central government standardizing body accepts and complies  (Art 4.1)</a:t>
            </a:r>
          </a:p>
          <a:p>
            <a:endParaRPr lang="en-US" dirty="0"/>
          </a:p>
          <a:p>
            <a:r>
              <a:rPr lang="en-US" dirty="0"/>
              <a:t>Members must take reasonable measures to ensure non-governmental standardizing bodies in their territories  and regional bodies accept and comply (Art 4.1)</a:t>
            </a:r>
          </a:p>
          <a:p>
            <a:endParaRPr lang="en-US" dirty="0"/>
          </a:p>
          <a:p>
            <a:r>
              <a:rPr lang="en-US" dirty="0"/>
              <a:t>ANSI accepted the CGP on behalf of its accredited SDOs</a:t>
            </a:r>
          </a:p>
        </p:txBody>
      </p:sp>
    </p:spTree>
    <p:extLst>
      <p:ext uri="{BB962C8B-B14F-4D97-AF65-F5344CB8AC3E}">
        <p14:creationId xmlns:p14="http://schemas.microsoft.com/office/powerpoint/2010/main" val="1272919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noAutofit/>
          </a:bodyPr>
          <a:lstStyle/>
          <a:p>
            <a:r>
              <a:rPr lang="en-US" sz="4000" dirty="0"/>
              <a:t>Annex 3: The Code of Good Practice</a:t>
            </a:r>
          </a:p>
        </p:txBody>
      </p:sp>
      <p:sp>
        <p:nvSpPr>
          <p:cNvPr id="176131" name="Rectangle 3"/>
          <p:cNvSpPr>
            <a:spLocks noGrp="1" noChangeArrowheads="1"/>
          </p:cNvSpPr>
          <p:nvPr>
            <p:ph idx="1"/>
          </p:nvPr>
        </p:nvSpPr>
        <p:spPr/>
        <p:txBody>
          <a:bodyPr>
            <a:normAutofit lnSpcReduction="10000"/>
          </a:bodyPr>
          <a:lstStyle/>
          <a:p>
            <a:r>
              <a:rPr lang="en-US" sz="2600" dirty="0"/>
              <a:t>Publish work program every 6 months (para J)</a:t>
            </a:r>
          </a:p>
          <a:p>
            <a:endParaRPr lang="en-US" sz="2600" dirty="0"/>
          </a:p>
          <a:p>
            <a:r>
              <a:rPr lang="en-US" sz="2600" dirty="0"/>
              <a:t>60-day notice and comment before adoption of new standard (para L)</a:t>
            </a:r>
          </a:p>
          <a:p>
            <a:endParaRPr lang="en-US" sz="2600" dirty="0"/>
          </a:p>
          <a:p>
            <a:r>
              <a:rPr lang="en-US" sz="2600" dirty="0"/>
              <a:t>On request, provide draft of standard (para M)</a:t>
            </a:r>
          </a:p>
          <a:p>
            <a:endParaRPr lang="en-US" sz="2600" dirty="0"/>
          </a:p>
          <a:p>
            <a:r>
              <a:rPr lang="en-US" sz="2600" dirty="0"/>
              <a:t>Take account of comments (para N)</a:t>
            </a:r>
          </a:p>
          <a:p>
            <a:endParaRPr lang="en-US" sz="2600" dirty="0"/>
          </a:p>
          <a:p>
            <a:r>
              <a:rPr lang="en-US" sz="2600" dirty="0"/>
              <a:t>Promptly publish adopted standard (para O)</a:t>
            </a:r>
          </a:p>
          <a:p>
            <a:endParaRPr lang="en-US" sz="2000" dirty="0"/>
          </a:p>
        </p:txBody>
      </p:sp>
      <p:sp>
        <p:nvSpPr>
          <p:cNvPr id="5" name="Slide Number Placeholder 5"/>
          <p:cNvSpPr>
            <a:spLocks noGrp="1"/>
          </p:cNvSpPr>
          <p:nvPr>
            <p:ph type="sldNum" sz="quarter" idx="12"/>
          </p:nvPr>
        </p:nvSpPr>
        <p:spPr/>
        <p:txBody>
          <a:bodyPr/>
          <a:lstStyle/>
          <a:p>
            <a:fld id="{8C8CDC14-451C-49DA-A196-ADC30ECC9F10}" type="slidenum">
              <a:rPr lang="en-US"/>
              <a:pPr/>
              <a:t>18</a:t>
            </a:fld>
            <a:endParaRPr lang="en-US" dirty="0"/>
          </a:p>
        </p:txBody>
      </p:sp>
    </p:spTree>
    <p:extLst>
      <p:ext uri="{BB962C8B-B14F-4D97-AF65-F5344CB8AC3E}">
        <p14:creationId xmlns:p14="http://schemas.microsoft.com/office/powerpoint/2010/main" val="198575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2DE71A8-2873-4ED8-A6D8-46C9DD3F6EBC}" type="slidenum">
              <a:rPr lang="en-US"/>
              <a:pPr/>
              <a:t>19</a:t>
            </a:fld>
            <a:endParaRPr lang="en-US"/>
          </a:p>
        </p:txBody>
      </p:sp>
      <p:sp>
        <p:nvSpPr>
          <p:cNvPr id="204802" name="Rectangle 2"/>
          <p:cNvSpPr>
            <a:spLocks noGrp="1" noChangeArrowheads="1"/>
          </p:cNvSpPr>
          <p:nvPr>
            <p:ph type="title"/>
          </p:nvPr>
        </p:nvSpPr>
        <p:spPr/>
        <p:txBody>
          <a:bodyPr/>
          <a:lstStyle/>
          <a:p>
            <a:r>
              <a:rPr lang="en-US"/>
              <a:t>WTO TBT Committee 	</a:t>
            </a:r>
          </a:p>
        </p:txBody>
      </p:sp>
      <p:sp>
        <p:nvSpPr>
          <p:cNvPr id="204803" name="Rectangle 3"/>
          <p:cNvSpPr>
            <a:spLocks noGrp="1" noChangeArrowheads="1"/>
          </p:cNvSpPr>
          <p:nvPr>
            <p:ph type="body" idx="1"/>
          </p:nvPr>
        </p:nvSpPr>
        <p:spPr/>
        <p:txBody>
          <a:bodyPr/>
          <a:lstStyle/>
          <a:p>
            <a:pPr>
              <a:lnSpc>
                <a:spcPct val="90000"/>
              </a:lnSpc>
            </a:pPr>
            <a:r>
              <a:rPr lang="en-US" sz="2400" dirty="0"/>
              <a:t>Monitors implementation and administration of the TBT Agreement</a:t>
            </a:r>
          </a:p>
          <a:p>
            <a:pPr>
              <a:lnSpc>
                <a:spcPct val="90000"/>
              </a:lnSpc>
            </a:pPr>
            <a:endParaRPr lang="en-US" sz="2400" dirty="0"/>
          </a:p>
          <a:p>
            <a:pPr>
              <a:lnSpc>
                <a:spcPct val="90000"/>
              </a:lnSpc>
            </a:pPr>
            <a:r>
              <a:rPr lang="en-US" sz="2400" dirty="0"/>
              <a:t>Provides Members the opportunity to raise specific trade concerns, either in the full Committee or in informal bilateral meetings</a:t>
            </a:r>
          </a:p>
          <a:p>
            <a:pPr>
              <a:lnSpc>
                <a:spcPct val="90000"/>
              </a:lnSpc>
            </a:pPr>
            <a:endParaRPr lang="en-US" sz="2400" dirty="0"/>
          </a:p>
          <a:p>
            <a:pPr>
              <a:lnSpc>
                <a:spcPct val="90000"/>
              </a:lnSpc>
            </a:pPr>
            <a:r>
              <a:rPr lang="en-US" sz="2400" dirty="0"/>
              <a:t>Meets three times per year (March, July, November)</a:t>
            </a:r>
          </a:p>
          <a:p>
            <a:pPr>
              <a:lnSpc>
                <a:spcPct val="90000"/>
              </a:lnSpc>
              <a:buFont typeface="Wingdings" pitchFamily="2" charset="2"/>
              <a:buNone/>
            </a:pPr>
            <a:endParaRPr lang="en-US" sz="2400" dirty="0"/>
          </a:p>
          <a:p>
            <a:pPr>
              <a:lnSpc>
                <a:spcPct val="90000"/>
              </a:lnSpc>
            </a:pPr>
            <a:r>
              <a:rPr lang="en-US" sz="2400" dirty="0"/>
              <a:t>Other activities: Triennial Review of operation and implementation/workshops</a:t>
            </a:r>
          </a:p>
        </p:txBody>
      </p:sp>
    </p:spTree>
    <p:extLst>
      <p:ext uri="{BB962C8B-B14F-4D97-AF65-F5344CB8AC3E}">
        <p14:creationId xmlns:p14="http://schemas.microsoft.com/office/powerpoint/2010/main" val="3431289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80B7156-F906-49A7-B587-9A7F41D5A55A}" type="slidenum">
              <a:rPr lang="en-US"/>
              <a:pPr/>
              <a:t>2</a:t>
            </a:fld>
            <a:endParaRPr lang="en-US"/>
          </a:p>
        </p:txBody>
      </p:sp>
      <p:sp>
        <p:nvSpPr>
          <p:cNvPr id="163842" name="Rectangle 2"/>
          <p:cNvSpPr>
            <a:spLocks noGrp="1" noChangeArrowheads="1"/>
          </p:cNvSpPr>
          <p:nvPr>
            <p:ph type="title"/>
          </p:nvPr>
        </p:nvSpPr>
        <p:spPr/>
        <p:txBody>
          <a:bodyPr/>
          <a:lstStyle/>
          <a:p>
            <a:r>
              <a:rPr lang="en-US"/>
              <a:t>Overview</a:t>
            </a:r>
          </a:p>
        </p:txBody>
      </p:sp>
      <p:sp>
        <p:nvSpPr>
          <p:cNvPr id="163843" name="Rectangle 3"/>
          <p:cNvSpPr>
            <a:spLocks noGrp="1" noChangeArrowheads="1"/>
          </p:cNvSpPr>
          <p:nvPr>
            <p:ph type="body" idx="1"/>
          </p:nvPr>
        </p:nvSpPr>
        <p:spPr>
          <a:xfrm>
            <a:off x="381000" y="1752600"/>
            <a:ext cx="8186738" cy="4267200"/>
          </a:xfrm>
        </p:spPr>
        <p:txBody>
          <a:bodyPr/>
          <a:lstStyle/>
          <a:p>
            <a:r>
              <a:rPr lang="en-US" dirty="0"/>
              <a:t>Brief Overview of the WTO</a:t>
            </a:r>
          </a:p>
          <a:p>
            <a:r>
              <a:rPr lang="en-US" dirty="0"/>
              <a:t>Core Disciplines of the WTO Agreement on Technical Barriers to Trade (TBT Agreement)</a:t>
            </a:r>
          </a:p>
          <a:p>
            <a:r>
              <a:rPr lang="en-US" dirty="0"/>
              <a:t>WTO TBT Committee </a:t>
            </a:r>
          </a:p>
          <a:p>
            <a:r>
              <a:rPr lang="en-US" dirty="0"/>
              <a:t>Focus:  Analyzing a Measure</a:t>
            </a:r>
          </a:p>
          <a:p>
            <a:endParaRPr lang="en-US" dirty="0"/>
          </a:p>
        </p:txBody>
      </p:sp>
    </p:spTree>
    <p:extLst>
      <p:ext uri="{BB962C8B-B14F-4D97-AF65-F5344CB8AC3E}">
        <p14:creationId xmlns:p14="http://schemas.microsoft.com/office/powerpoint/2010/main" val="182418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06EF086-A476-4BF9-B985-6E51C1A303C2}" type="slidenum">
              <a:rPr lang="en-US" altLang="en-US"/>
              <a:pPr/>
              <a:t>20</a:t>
            </a:fld>
            <a:endParaRPr lang="en-US" altLang="en-US"/>
          </a:p>
        </p:txBody>
      </p:sp>
      <p:sp>
        <p:nvSpPr>
          <p:cNvPr id="6147" name="Rectangle 2"/>
          <p:cNvSpPr>
            <a:spLocks noGrp="1" noChangeArrowheads="1"/>
          </p:cNvSpPr>
          <p:nvPr>
            <p:ph type="title"/>
          </p:nvPr>
        </p:nvSpPr>
        <p:spPr/>
        <p:txBody>
          <a:bodyPr/>
          <a:lstStyle/>
          <a:p>
            <a:pPr eaLnBrk="1" hangingPunct="1"/>
            <a:r>
              <a:rPr lang="en-US" altLang="en-US" sz="3400" dirty="0"/>
              <a:t>Focus:  Analyzing a Measure </a:t>
            </a:r>
          </a:p>
        </p:txBody>
      </p:sp>
      <p:sp>
        <p:nvSpPr>
          <p:cNvPr id="6148" name="Rectangle 3"/>
          <p:cNvSpPr>
            <a:spLocks noGrp="1" noChangeArrowheads="1"/>
          </p:cNvSpPr>
          <p:nvPr>
            <p:ph type="body" idx="1"/>
          </p:nvPr>
        </p:nvSpPr>
        <p:spPr/>
        <p:txBody>
          <a:bodyPr/>
          <a:lstStyle/>
          <a:p>
            <a:pPr eaLnBrk="1" hangingPunct="1"/>
            <a:r>
              <a:rPr lang="en-US" altLang="en-US" sz="1900" dirty="0"/>
              <a:t>Country A regulates toy safety by mandating that all toys meet the terms of the XYZ international standard, which requires that magnets be properly fastened to toys to ensure that children cannot swallow them </a:t>
            </a:r>
          </a:p>
          <a:p>
            <a:pPr eaLnBrk="1" hangingPunct="1"/>
            <a:endParaRPr lang="en-US" altLang="en-US" sz="1900" dirty="0"/>
          </a:p>
          <a:p>
            <a:pPr lvl="1" eaLnBrk="1" hangingPunct="1"/>
            <a:r>
              <a:rPr lang="en-US" altLang="en-US" sz="1700" dirty="0"/>
              <a:t>The requirement to ensure that magnets are properly fastened is a </a:t>
            </a:r>
            <a:r>
              <a:rPr lang="en-US" altLang="en-US" sz="1700" b="1" dirty="0"/>
              <a:t>technical regulation</a:t>
            </a:r>
            <a:r>
              <a:rPr lang="en-US" altLang="en-US" sz="1700" dirty="0"/>
              <a:t> (it </a:t>
            </a:r>
            <a:r>
              <a:rPr lang="en-US" altLang="en-US" sz="1700" u="sng" dirty="0"/>
              <a:t>mandates</a:t>
            </a:r>
            <a:r>
              <a:rPr lang="en-US" altLang="en-US" sz="1700" dirty="0"/>
              <a:t> that toys containing magnets have a particular performance characteristic)</a:t>
            </a:r>
          </a:p>
          <a:p>
            <a:pPr lvl="1" eaLnBrk="1" hangingPunct="1"/>
            <a:r>
              <a:rPr lang="en-US" altLang="en-US" sz="1700" dirty="0"/>
              <a:t>In this case, the technical requirement is contained in a </a:t>
            </a:r>
            <a:r>
              <a:rPr lang="en-US" altLang="en-US" sz="1700" b="1" dirty="0"/>
              <a:t>standard</a:t>
            </a:r>
            <a:r>
              <a:rPr lang="en-US" altLang="en-US" sz="1700" dirty="0"/>
              <a:t>, a </a:t>
            </a:r>
            <a:r>
              <a:rPr lang="en-US" altLang="en-US" sz="1700" i="1" dirty="0"/>
              <a:t>voluntary</a:t>
            </a:r>
            <a:r>
              <a:rPr lang="en-US" altLang="en-US" sz="1700" dirty="0"/>
              <a:t> document developed by XYZ that becomes </a:t>
            </a:r>
            <a:r>
              <a:rPr lang="en-US" altLang="en-US" sz="1700" i="1" dirty="0"/>
              <a:t>mandatory</a:t>
            </a:r>
            <a:r>
              <a:rPr lang="en-US" altLang="en-US" sz="1700" dirty="0"/>
              <a:t> once compliance with its terms is incorporated in the technical regulation</a:t>
            </a:r>
          </a:p>
          <a:p>
            <a:pPr lvl="1" eaLnBrk="1" hangingPunct="1"/>
            <a:r>
              <a:rPr lang="en-US" altLang="en-US" sz="1700" dirty="0"/>
              <a:t>A </a:t>
            </a:r>
            <a:r>
              <a:rPr lang="en-US" altLang="en-US" sz="1700" b="1" dirty="0"/>
              <a:t>conformity assessment procedure</a:t>
            </a:r>
            <a:r>
              <a:rPr lang="en-US" altLang="en-US" sz="1700" dirty="0"/>
              <a:t> (e.g., testing) is a procedure to ensure that a technical requirement – the need to secure magnets properly -- is met</a:t>
            </a:r>
          </a:p>
          <a:p>
            <a:pPr marL="457200" lvl="1" indent="0" eaLnBrk="1" hangingPunct="1">
              <a:buNone/>
            </a:pPr>
            <a:endParaRPr lang="en-US" altLang="en-US" sz="1700" dirty="0"/>
          </a:p>
          <a:p>
            <a:pPr eaLnBrk="1" hangingPunct="1"/>
            <a:r>
              <a:rPr lang="en-US" altLang="en-US" sz="1900" dirty="0"/>
              <a:t>Once you’ve established that a measure is covered by the TBT Agreement, the question becomes whether it is an </a:t>
            </a:r>
            <a:r>
              <a:rPr lang="en-US" altLang="en-US" sz="1900" i="1" dirty="0"/>
              <a:t>unnecessary</a:t>
            </a:r>
            <a:r>
              <a:rPr lang="en-US" altLang="en-US" sz="1900" dirty="0"/>
              <a:t> TBT</a:t>
            </a:r>
          </a:p>
          <a:p>
            <a:pPr lvl="1" eaLnBrk="1" hangingPunct="1">
              <a:lnSpc>
                <a:spcPct val="80000"/>
              </a:lnSpc>
            </a:pPr>
            <a:endParaRPr lang="en-US" altLang="en-US" sz="1700" dirty="0"/>
          </a:p>
        </p:txBody>
      </p:sp>
    </p:spTree>
    <p:extLst>
      <p:ext uri="{BB962C8B-B14F-4D97-AF65-F5344CB8AC3E}">
        <p14:creationId xmlns:p14="http://schemas.microsoft.com/office/powerpoint/2010/main" val="1752969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A260DA31-7C5F-4643-9A5D-8206C00D5485}" type="slidenum">
              <a:rPr lang="en-US" altLang="en-US"/>
              <a:pPr/>
              <a:t>21</a:t>
            </a:fld>
            <a:endParaRPr lang="en-US" altLang="en-US"/>
          </a:p>
        </p:txBody>
      </p:sp>
      <p:sp>
        <p:nvSpPr>
          <p:cNvPr id="7171" name="Rectangle 2"/>
          <p:cNvSpPr>
            <a:spLocks noGrp="1" noChangeArrowheads="1"/>
          </p:cNvSpPr>
          <p:nvPr>
            <p:ph type="title"/>
          </p:nvPr>
        </p:nvSpPr>
        <p:spPr/>
        <p:txBody>
          <a:bodyPr/>
          <a:lstStyle/>
          <a:p>
            <a:pPr eaLnBrk="1" hangingPunct="1"/>
            <a:r>
              <a:rPr lang="en-US" altLang="en-US"/>
              <a:t>Key TBT Agreement Obligations</a:t>
            </a:r>
          </a:p>
        </p:txBody>
      </p:sp>
      <p:sp>
        <p:nvSpPr>
          <p:cNvPr id="7172" name="Rectangle 3"/>
          <p:cNvSpPr>
            <a:spLocks noGrp="1" noChangeArrowheads="1"/>
          </p:cNvSpPr>
          <p:nvPr>
            <p:ph type="body" idx="1"/>
          </p:nvPr>
        </p:nvSpPr>
        <p:spPr/>
        <p:txBody>
          <a:bodyPr>
            <a:normAutofit fontScale="92500" lnSpcReduction="10000"/>
          </a:bodyPr>
          <a:lstStyle/>
          <a:p>
            <a:pPr marL="0" indent="0" eaLnBrk="1" hangingPunct="1">
              <a:lnSpc>
                <a:spcPct val="80000"/>
              </a:lnSpc>
              <a:buNone/>
            </a:pPr>
            <a:r>
              <a:rPr lang="en-US" altLang="en-US" sz="2600" dirty="0"/>
              <a:t>Four key questions to ask when determining whether a TBT is an unnecessary TBT and, thus, raises WTO concerns:</a:t>
            </a:r>
          </a:p>
          <a:p>
            <a:pPr eaLnBrk="1" hangingPunct="1">
              <a:lnSpc>
                <a:spcPct val="80000"/>
              </a:lnSpc>
            </a:pPr>
            <a:endParaRPr lang="en-US" altLang="en-US" sz="2600" dirty="0"/>
          </a:p>
          <a:p>
            <a:pPr>
              <a:lnSpc>
                <a:spcPct val="80000"/>
              </a:lnSpc>
            </a:pPr>
            <a:r>
              <a:rPr lang="en-US" altLang="en-US" sz="2600" dirty="0"/>
              <a:t>Does the measure treat an imported product less favorably than a like domestic product or a like imported product from another country?</a:t>
            </a:r>
          </a:p>
          <a:p>
            <a:pPr>
              <a:lnSpc>
                <a:spcPct val="80000"/>
              </a:lnSpc>
            </a:pPr>
            <a:endParaRPr lang="en-US" altLang="en-US" sz="2600" dirty="0"/>
          </a:p>
          <a:p>
            <a:pPr>
              <a:lnSpc>
                <a:spcPct val="80000"/>
              </a:lnSpc>
            </a:pPr>
            <a:r>
              <a:rPr lang="en-US" altLang="ja-JP" sz="2600" dirty="0">
                <a:ea typeface="ＭＳ Ｐゴシック" panose="020B0600070205080204" pitchFamily="34" charset="-128"/>
              </a:rPr>
              <a:t>Is the measure “more trade restrictive than necessary to fulfill a legitimate objective”? </a:t>
            </a:r>
          </a:p>
          <a:p>
            <a:pPr>
              <a:lnSpc>
                <a:spcPct val="80000"/>
              </a:lnSpc>
            </a:pPr>
            <a:endParaRPr lang="en-US" altLang="ja-JP" sz="2600" dirty="0">
              <a:ea typeface="ＭＳ Ｐゴシック" panose="020B0600070205080204" pitchFamily="34" charset="-128"/>
            </a:endParaRPr>
          </a:p>
          <a:p>
            <a:pPr>
              <a:lnSpc>
                <a:spcPct val="80000"/>
              </a:lnSpc>
            </a:pPr>
            <a:r>
              <a:rPr lang="en-US" altLang="ja-JP" sz="2600" dirty="0">
                <a:ea typeface="ＭＳ Ｐゴシック" panose="020B0600070205080204" pitchFamily="34" charset="-128"/>
              </a:rPr>
              <a:t>Was the measure developed in a transparent manner?</a:t>
            </a:r>
          </a:p>
          <a:p>
            <a:pPr>
              <a:lnSpc>
                <a:spcPct val="80000"/>
              </a:lnSpc>
            </a:pPr>
            <a:endParaRPr lang="en-US" altLang="en-US" sz="2600" dirty="0">
              <a:ea typeface="ＭＳ Ｐゴシック" panose="020B0600070205080204" pitchFamily="34" charset="-128"/>
            </a:endParaRPr>
          </a:p>
          <a:p>
            <a:pPr>
              <a:lnSpc>
                <a:spcPct val="80000"/>
              </a:lnSpc>
            </a:pPr>
            <a:r>
              <a:rPr lang="en-US" altLang="ja-JP" sz="2600" dirty="0">
                <a:ea typeface="ＭＳ Ｐゴシック" panose="020B0600070205080204" pitchFamily="34" charset="-128"/>
              </a:rPr>
              <a:t>Does the measure use a relevant international standard as a basis, unless such standard is ineffective/inappropriate to fulfill the objective?</a:t>
            </a:r>
          </a:p>
          <a:p>
            <a:pPr lvl="1" eaLnBrk="1" hangingPunct="1">
              <a:lnSpc>
                <a:spcPct val="80000"/>
              </a:lnSpc>
              <a:buFont typeface="Wingdings" panose="05000000000000000000" pitchFamily="2" charset="2"/>
              <a:buNone/>
            </a:pPr>
            <a:endParaRPr lang="en-US" altLang="en-US" sz="1500" dirty="0"/>
          </a:p>
        </p:txBody>
      </p:sp>
    </p:spTree>
    <p:extLst>
      <p:ext uri="{BB962C8B-B14F-4D97-AF65-F5344CB8AC3E}">
        <p14:creationId xmlns:p14="http://schemas.microsoft.com/office/powerpoint/2010/main" val="4150483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DE66BBF-7A7D-4B44-999B-31C0C52C36AE}" type="slidenum">
              <a:rPr lang="en-US" altLang="en-US"/>
              <a:pPr/>
              <a:t>22</a:t>
            </a:fld>
            <a:endParaRPr lang="en-US" altLang="en-US"/>
          </a:p>
        </p:txBody>
      </p:sp>
      <p:sp>
        <p:nvSpPr>
          <p:cNvPr id="8195" name="Rectangle 2"/>
          <p:cNvSpPr>
            <a:spLocks noGrp="1" noChangeArrowheads="1"/>
          </p:cNvSpPr>
          <p:nvPr>
            <p:ph type="title"/>
          </p:nvPr>
        </p:nvSpPr>
        <p:spPr/>
        <p:txBody>
          <a:bodyPr/>
          <a:lstStyle/>
          <a:p>
            <a:r>
              <a:rPr lang="en-US" altLang="en-US" sz="3400"/>
              <a:t>“Not More Trade Restrictive Than Necessary”</a:t>
            </a:r>
          </a:p>
        </p:txBody>
      </p:sp>
      <p:sp>
        <p:nvSpPr>
          <p:cNvPr id="8196" name="Rectangle 3"/>
          <p:cNvSpPr>
            <a:spLocks noGrp="1" noChangeArrowheads="1"/>
          </p:cNvSpPr>
          <p:nvPr>
            <p:ph type="body" idx="1"/>
          </p:nvPr>
        </p:nvSpPr>
        <p:spPr/>
        <p:txBody>
          <a:bodyPr>
            <a:normAutofit/>
          </a:bodyPr>
          <a:lstStyle/>
          <a:p>
            <a:pPr>
              <a:lnSpc>
                <a:spcPct val="90000"/>
              </a:lnSpc>
            </a:pPr>
            <a:r>
              <a:rPr lang="en-US" altLang="en-US" sz="2800" dirty="0"/>
              <a:t>What is the measure’s objective?</a:t>
            </a:r>
          </a:p>
          <a:p>
            <a:pPr marL="0" indent="0">
              <a:lnSpc>
                <a:spcPct val="90000"/>
              </a:lnSpc>
              <a:buNone/>
            </a:pPr>
            <a:endParaRPr lang="en-US" altLang="en-US" sz="2800" dirty="0"/>
          </a:p>
          <a:p>
            <a:pPr>
              <a:lnSpc>
                <a:spcPct val="90000"/>
              </a:lnSpc>
            </a:pPr>
            <a:r>
              <a:rPr lang="en-US" altLang="en-US" sz="2800" dirty="0"/>
              <a:t>Legitimate Objectives under the TBT Agreement include:</a:t>
            </a:r>
          </a:p>
          <a:p>
            <a:pPr lvl="2">
              <a:lnSpc>
                <a:spcPct val="90000"/>
              </a:lnSpc>
            </a:pPr>
            <a:r>
              <a:rPr lang="en-US" altLang="en-US" sz="2800" dirty="0"/>
              <a:t>National security requirements</a:t>
            </a:r>
          </a:p>
          <a:p>
            <a:pPr lvl="2">
              <a:lnSpc>
                <a:spcPct val="90000"/>
              </a:lnSpc>
            </a:pPr>
            <a:r>
              <a:rPr lang="en-US" altLang="en-US" sz="2800" dirty="0"/>
              <a:t>Prevention of deceptive practices (e.g., misleading labeling)</a:t>
            </a:r>
          </a:p>
          <a:p>
            <a:pPr lvl="2">
              <a:lnSpc>
                <a:spcPct val="90000"/>
              </a:lnSpc>
            </a:pPr>
            <a:r>
              <a:rPr lang="en-US" altLang="en-US" sz="2800" dirty="0"/>
              <a:t>Protection of human health/safety, animal, plant life/health, environment</a:t>
            </a:r>
          </a:p>
        </p:txBody>
      </p:sp>
    </p:spTree>
    <p:extLst>
      <p:ext uri="{BB962C8B-B14F-4D97-AF65-F5344CB8AC3E}">
        <p14:creationId xmlns:p14="http://schemas.microsoft.com/office/powerpoint/2010/main" val="3783223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EF7456E-BC30-463F-8E23-DCC5FB68DA56}" type="slidenum">
              <a:rPr lang="en-US" altLang="en-US"/>
              <a:pPr/>
              <a:t>23</a:t>
            </a:fld>
            <a:endParaRPr lang="en-US" altLang="en-US"/>
          </a:p>
        </p:txBody>
      </p:sp>
      <p:sp>
        <p:nvSpPr>
          <p:cNvPr id="9219" name="Rectangle 2"/>
          <p:cNvSpPr>
            <a:spLocks noGrp="1" noChangeArrowheads="1"/>
          </p:cNvSpPr>
          <p:nvPr>
            <p:ph type="title"/>
          </p:nvPr>
        </p:nvSpPr>
        <p:spPr/>
        <p:txBody>
          <a:bodyPr/>
          <a:lstStyle/>
          <a:p>
            <a:r>
              <a:rPr lang="en-US" altLang="en-US" sz="3400"/>
              <a:t>“Not More Trade Restrictive Than Necessary” (continued)</a:t>
            </a:r>
          </a:p>
        </p:txBody>
      </p:sp>
      <p:sp>
        <p:nvSpPr>
          <p:cNvPr id="9220" name="Rectangle 3"/>
          <p:cNvSpPr>
            <a:spLocks noGrp="1" noChangeArrowheads="1"/>
          </p:cNvSpPr>
          <p:nvPr>
            <p:ph type="body" idx="1"/>
          </p:nvPr>
        </p:nvSpPr>
        <p:spPr/>
        <p:txBody>
          <a:bodyPr>
            <a:normAutofit fontScale="92500" lnSpcReduction="10000"/>
          </a:bodyPr>
          <a:lstStyle/>
          <a:p>
            <a:pPr marL="0" indent="0">
              <a:lnSpc>
                <a:spcPct val="80000"/>
              </a:lnSpc>
              <a:buNone/>
            </a:pPr>
            <a:r>
              <a:rPr lang="en-US" altLang="en-US" sz="1900" dirty="0"/>
              <a:t>Key questions for probing whether a measure may be more trade restrictive than necessary:</a:t>
            </a:r>
          </a:p>
          <a:p>
            <a:pPr lvl="1">
              <a:lnSpc>
                <a:spcPct val="80000"/>
              </a:lnSpc>
            </a:pPr>
            <a:endParaRPr lang="en-US" altLang="en-US" sz="1900" dirty="0"/>
          </a:p>
          <a:p>
            <a:pPr>
              <a:lnSpc>
                <a:spcPct val="80000"/>
              </a:lnSpc>
            </a:pPr>
            <a:r>
              <a:rPr lang="en-US" altLang="en-US" sz="1900" dirty="0"/>
              <a:t>Are the requirements clear?</a:t>
            </a:r>
          </a:p>
          <a:p>
            <a:pPr>
              <a:lnSpc>
                <a:spcPct val="80000"/>
              </a:lnSpc>
            </a:pPr>
            <a:endParaRPr lang="en-US" altLang="en-US" sz="1900" dirty="0"/>
          </a:p>
          <a:p>
            <a:pPr>
              <a:lnSpc>
                <a:spcPct val="80000"/>
              </a:lnSpc>
            </a:pPr>
            <a:r>
              <a:rPr lang="en-US" altLang="en-US" sz="1900" dirty="0"/>
              <a:t>Does the proposed measure appear to address the stated or implied objective? </a:t>
            </a:r>
          </a:p>
          <a:p>
            <a:pPr>
              <a:lnSpc>
                <a:spcPct val="80000"/>
              </a:lnSpc>
            </a:pPr>
            <a:endParaRPr lang="en-US" altLang="en-US" sz="1900" dirty="0"/>
          </a:p>
          <a:p>
            <a:pPr>
              <a:lnSpc>
                <a:spcPct val="80000"/>
              </a:lnSpc>
            </a:pPr>
            <a:r>
              <a:rPr lang="en-US" altLang="en-US" sz="1900" dirty="0"/>
              <a:t>What </a:t>
            </a:r>
            <a:r>
              <a:rPr lang="en-US" altLang="en-US" sz="1900" i="1" dirty="0"/>
              <a:t>available</a:t>
            </a:r>
            <a:r>
              <a:rPr lang="en-US" altLang="en-US" sz="1900" dirty="0"/>
              <a:t> scientific/technical information did the regulator consider?  (Did they miss anything?)</a:t>
            </a:r>
          </a:p>
          <a:p>
            <a:pPr>
              <a:lnSpc>
                <a:spcPct val="80000"/>
              </a:lnSpc>
            </a:pPr>
            <a:endParaRPr lang="en-US" altLang="en-US" sz="1900" dirty="0"/>
          </a:p>
          <a:p>
            <a:pPr>
              <a:lnSpc>
                <a:spcPct val="80000"/>
              </a:lnSpc>
            </a:pPr>
            <a:r>
              <a:rPr lang="en-US" altLang="en-US" sz="1900" dirty="0"/>
              <a:t>Is there potential overlap/duplication with another regulation/regulator?</a:t>
            </a:r>
          </a:p>
          <a:p>
            <a:pPr>
              <a:lnSpc>
                <a:spcPct val="80000"/>
              </a:lnSpc>
            </a:pPr>
            <a:endParaRPr lang="en-US" altLang="en-US" sz="1900" dirty="0"/>
          </a:p>
          <a:p>
            <a:pPr>
              <a:lnSpc>
                <a:spcPct val="80000"/>
              </a:lnSpc>
            </a:pPr>
            <a:r>
              <a:rPr lang="en-US" altLang="en-US" sz="1900" dirty="0"/>
              <a:t>Is there a less trade restrictive alternative we can identify?</a:t>
            </a:r>
          </a:p>
          <a:p>
            <a:pPr>
              <a:lnSpc>
                <a:spcPct val="80000"/>
              </a:lnSpc>
            </a:pPr>
            <a:endParaRPr lang="en-US" altLang="en-US" sz="1900" dirty="0"/>
          </a:p>
          <a:p>
            <a:pPr>
              <a:lnSpc>
                <a:spcPct val="80000"/>
              </a:lnSpc>
            </a:pPr>
            <a:r>
              <a:rPr lang="en-US" altLang="en-US" sz="1900" dirty="0"/>
              <a:t>What’s happening on the ground (e.g., costs, delays, burdens, trade disruption/substitution)?  </a:t>
            </a:r>
          </a:p>
          <a:p>
            <a:pPr>
              <a:lnSpc>
                <a:spcPct val="80000"/>
              </a:lnSpc>
            </a:pPr>
            <a:endParaRPr lang="en-US" altLang="en-US" sz="1900" dirty="0"/>
          </a:p>
          <a:p>
            <a:pPr>
              <a:lnSpc>
                <a:spcPct val="80000"/>
              </a:lnSpc>
            </a:pPr>
            <a:r>
              <a:rPr lang="en-US" altLang="en-US" sz="1900" dirty="0"/>
              <a:t>Did the regulator take into account the intended end uses of the product?</a:t>
            </a:r>
          </a:p>
          <a:p>
            <a:pPr lvl="1">
              <a:lnSpc>
                <a:spcPct val="80000"/>
              </a:lnSpc>
            </a:pPr>
            <a:endParaRPr lang="en-US" altLang="en-US" sz="1300" dirty="0"/>
          </a:p>
          <a:p>
            <a:pPr lvl="1">
              <a:lnSpc>
                <a:spcPct val="80000"/>
              </a:lnSpc>
              <a:buFont typeface="Wingdings" panose="05000000000000000000" pitchFamily="2" charset="2"/>
              <a:buNone/>
            </a:pPr>
            <a:endParaRPr lang="en-US" altLang="en-US" sz="1300" dirty="0"/>
          </a:p>
          <a:p>
            <a:pPr lvl="1">
              <a:lnSpc>
                <a:spcPct val="80000"/>
              </a:lnSpc>
              <a:buFont typeface="Wingdings" panose="05000000000000000000" pitchFamily="2" charset="2"/>
              <a:buNone/>
            </a:pPr>
            <a:endParaRPr lang="en-US" altLang="en-US" sz="1300" dirty="0"/>
          </a:p>
        </p:txBody>
      </p:sp>
    </p:spTree>
    <p:extLst>
      <p:ext uri="{BB962C8B-B14F-4D97-AF65-F5344CB8AC3E}">
        <p14:creationId xmlns:p14="http://schemas.microsoft.com/office/powerpoint/2010/main" val="3742942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6A48F1C-F0E8-4DAD-B343-8F09E3DDE51D}" type="slidenum">
              <a:rPr lang="en-US" altLang="en-US"/>
              <a:pPr/>
              <a:t>24</a:t>
            </a:fld>
            <a:endParaRPr lang="en-US" altLang="en-US"/>
          </a:p>
        </p:txBody>
      </p:sp>
      <p:sp>
        <p:nvSpPr>
          <p:cNvPr id="10243" name="Rectangle 2"/>
          <p:cNvSpPr>
            <a:spLocks noGrp="1" noChangeArrowheads="1"/>
          </p:cNvSpPr>
          <p:nvPr>
            <p:ph type="title"/>
          </p:nvPr>
        </p:nvSpPr>
        <p:spPr/>
        <p:txBody>
          <a:bodyPr/>
          <a:lstStyle/>
          <a:p>
            <a:r>
              <a:rPr lang="en-US" altLang="en-US" sz="3400"/>
              <a:t>“Not More Trade Restrictive Than Necessary” (continued)</a:t>
            </a:r>
          </a:p>
        </p:txBody>
      </p:sp>
      <p:sp>
        <p:nvSpPr>
          <p:cNvPr id="10244" name="Rectangle 3"/>
          <p:cNvSpPr>
            <a:spLocks noGrp="1" noChangeArrowheads="1"/>
          </p:cNvSpPr>
          <p:nvPr>
            <p:ph type="body" idx="1"/>
          </p:nvPr>
        </p:nvSpPr>
        <p:spPr/>
        <p:txBody>
          <a:bodyPr>
            <a:normAutofit fontScale="77500" lnSpcReduction="20000"/>
          </a:bodyPr>
          <a:lstStyle/>
          <a:p>
            <a:pPr marL="0" indent="0">
              <a:lnSpc>
                <a:spcPct val="120000"/>
              </a:lnSpc>
              <a:buNone/>
            </a:pPr>
            <a:r>
              <a:rPr lang="en-US" altLang="en-US" sz="2400" dirty="0"/>
              <a:t>For conformity assessment procedures, are they “more strict or applied more strictly than necessary to give the importing country adequate confidence that products conform with the applicable requirements”?   </a:t>
            </a:r>
          </a:p>
          <a:p>
            <a:pPr>
              <a:lnSpc>
                <a:spcPct val="80000"/>
              </a:lnSpc>
            </a:pPr>
            <a:endParaRPr lang="en-US" altLang="en-US" sz="2400" dirty="0"/>
          </a:p>
          <a:p>
            <a:pPr marL="57150" indent="0">
              <a:lnSpc>
                <a:spcPct val="80000"/>
              </a:lnSpc>
              <a:buNone/>
            </a:pPr>
            <a:r>
              <a:rPr lang="en-US" altLang="en-US" sz="2400" dirty="0"/>
              <a:t>A few additional issues to look for:</a:t>
            </a:r>
          </a:p>
          <a:p>
            <a:pPr marL="57150" indent="0">
              <a:lnSpc>
                <a:spcPct val="110000"/>
              </a:lnSpc>
              <a:buNone/>
            </a:pPr>
            <a:endParaRPr lang="en-US" altLang="en-US" sz="2400" dirty="0"/>
          </a:p>
          <a:p>
            <a:pPr lvl="1">
              <a:lnSpc>
                <a:spcPct val="110000"/>
              </a:lnSpc>
              <a:buFont typeface="Arial" panose="020B0604020202020204" pitchFamily="34" charset="0"/>
              <a:buChar char="•"/>
            </a:pPr>
            <a:r>
              <a:rPr lang="en-US" altLang="en-US" sz="2400" dirty="0"/>
              <a:t>How long do the procedures take?</a:t>
            </a:r>
          </a:p>
          <a:p>
            <a:pPr lvl="1">
              <a:lnSpc>
                <a:spcPct val="110000"/>
              </a:lnSpc>
              <a:buFont typeface="Arial" panose="020B0604020202020204" pitchFamily="34" charset="0"/>
              <a:buChar char="•"/>
            </a:pPr>
            <a:r>
              <a:rPr lang="en-US" altLang="en-US" sz="2400" dirty="0"/>
              <a:t>Are the procedures clear and easy to follow?</a:t>
            </a:r>
          </a:p>
          <a:p>
            <a:pPr lvl="1">
              <a:lnSpc>
                <a:spcPct val="110000"/>
              </a:lnSpc>
              <a:buFont typeface="Arial" panose="020B0604020202020204" pitchFamily="34" charset="0"/>
              <a:buChar char="•"/>
            </a:pPr>
            <a:r>
              <a:rPr lang="en-US" altLang="en-US" sz="2400" dirty="0"/>
              <a:t>Information requirements: do they go beyond what is necessary to assess conformity and determine fees?</a:t>
            </a:r>
          </a:p>
          <a:p>
            <a:pPr lvl="1">
              <a:lnSpc>
                <a:spcPct val="110000"/>
              </a:lnSpc>
              <a:buFont typeface="Arial" panose="020B0604020202020204" pitchFamily="34" charset="0"/>
              <a:buChar char="•"/>
            </a:pPr>
            <a:r>
              <a:rPr lang="en-US" altLang="en-US" sz="2400" dirty="0"/>
              <a:t>Is confidential information respected in the same way as for domestic products and so that legitimate commercial interests are protected? </a:t>
            </a:r>
          </a:p>
          <a:p>
            <a:pPr lvl="1">
              <a:lnSpc>
                <a:spcPct val="110000"/>
              </a:lnSpc>
              <a:buFont typeface="Arial" panose="020B0604020202020204" pitchFamily="34" charset="0"/>
              <a:buChar char="•"/>
            </a:pPr>
            <a:r>
              <a:rPr lang="en-US" altLang="en-US" sz="2400" dirty="0"/>
              <a:t>Are fees equitable? </a:t>
            </a:r>
          </a:p>
          <a:p>
            <a:pPr lvl="1">
              <a:lnSpc>
                <a:spcPct val="110000"/>
              </a:lnSpc>
              <a:buFont typeface="Arial" panose="020B0604020202020204" pitchFamily="34" charset="0"/>
              <a:buChar char="•"/>
            </a:pPr>
            <a:r>
              <a:rPr lang="en-US" altLang="en-US" sz="2400" dirty="0"/>
              <a:t>Does the placement of facilities and selection of samples cause unnecessary inconvenience?</a:t>
            </a:r>
          </a:p>
          <a:p>
            <a:pPr lvl="2">
              <a:lnSpc>
                <a:spcPct val="80000"/>
              </a:lnSpc>
              <a:buFont typeface="Wingdings" panose="05000000000000000000" pitchFamily="2" charset="2"/>
              <a:buNone/>
            </a:pPr>
            <a:endParaRPr lang="en-US" altLang="en-US" sz="1800" dirty="0"/>
          </a:p>
          <a:p>
            <a:pPr lvl="2">
              <a:lnSpc>
                <a:spcPct val="80000"/>
              </a:lnSpc>
            </a:pPr>
            <a:endParaRPr lang="en-US" altLang="en-US" sz="1800" dirty="0"/>
          </a:p>
          <a:p>
            <a:pPr>
              <a:lnSpc>
                <a:spcPct val="80000"/>
              </a:lnSpc>
            </a:pPr>
            <a:endParaRPr lang="en-US" altLang="en-US" sz="2100" dirty="0"/>
          </a:p>
        </p:txBody>
      </p:sp>
    </p:spTree>
    <p:extLst>
      <p:ext uri="{BB962C8B-B14F-4D97-AF65-F5344CB8AC3E}">
        <p14:creationId xmlns:p14="http://schemas.microsoft.com/office/powerpoint/2010/main" val="2875170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DC95102E-204C-41DB-8C5C-1BF1371E36DC}" type="slidenum">
              <a:rPr lang="en-US" altLang="en-US"/>
              <a:pPr/>
              <a:t>25</a:t>
            </a:fld>
            <a:endParaRPr lang="en-US" altLang="en-US"/>
          </a:p>
        </p:txBody>
      </p:sp>
      <p:sp>
        <p:nvSpPr>
          <p:cNvPr id="11267" name="Rectangle 2"/>
          <p:cNvSpPr>
            <a:spLocks noGrp="1" noChangeArrowheads="1"/>
          </p:cNvSpPr>
          <p:nvPr>
            <p:ph type="title"/>
          </p:nvPr>
        </p:nvSpPr>
        <p:spPr/>
        <p:txBody>
          <a:bodyPr/>
          <a:lstStyle/>
          <a:p>
            <a:r>
              <a:rPr lang="en-US" altLang="en-US" dirty="0"/>
              <a:t>Transparency</a:t>
            </a:r>
          </a:p>
        </p:txBody>
      </p:sp>
      <p:sp>
        <p:nvSpPr>
          <p:cNvPr id="11268" name="Rectangle 3"/>
          <p:cNvSpPr>
            <a:spLocks noGrp="1" noChangeArrowheads="1"/>
          </p:cNvSpPr>
          <p:nvPr>
            <p:ph type="body" idx="1"/>
          </p:nvPr>
        </p:nvSpPr>
        <p:spPr/>
        <p:txBody>
          <a:bodyPr>
            <a:normAutofit fontScale="92500" lnSpcReduction="20000"/>
          </a:bodyPr>
          <a:lstStyle/>
          <a:p>
            <a:pPr>
              <a:lnSpc>
                <a:spcPct val="110000"/>
              </a:lnSpc>
              <a:buFont typeface="Wingdings" panose="05000000000000000000" pitchFamily="2" charset="2"/>
              <a:buNone/>
            </a:pPr>
            <a:r>
              <a:rPr lang="en-US" altLang="en-US" sz="1900" dirty="0"/>
              <a:t>Have the TBT transparency provisions been followed?</a:t>
            </a:r>
          </a:p>
          <a:p>
            <a:pPr>
              <a:lnSpc>
                <a:spcPct val="110000"/>
              </a:lnSpc>
              <a:buFont typeface="Wingdings" panose="05000000000000000000" pitchFamily="2" charset="2"/>
              <a:buNone/>
            </a:pPr>
            <a:endParaRPr lang="en-US" altLang="ja-JP" sz="1900" dirty="0">
              <a:ea typeface="ＭＳ Ｐゴシック" panose="020B0600070205080204" pitchFamily="34" charset="-128"/>
            </a:endParaRPr>
          </a:p>
          <a:p>
            <a:pPr>
              <a:lnSpc>
                <a:spcPct val="110000"/>
              </a:lnSpc>
            </a:pPr>
            <a:r>
              <a:rPr lang="en-US" altLang="ja-JP" sz="1900" dirty="0">
                <a:ea typeface="ＭＳ Ｐゴシック" panose="020B0600070205080204" pitchFamily="34" charset="-128"/>
              </a:rPr>
              <a:t>Was the measure notified to the WTO?  If so was it notified at a stage where amendments can still be introduced and taken into account in finalizing the measure?  </a:t>
            </a:r>
          </a:p>
          <a:p>
            <a:pPr>
              <a:lnSpc>
                <a:spcPct val="110000"/>
              </a:lnSpc>
            </a:pPr>
            <a:endParaRPr lang="en-US" altLang="ja-JP" sz="1900" dirty="0">
              <a:ea typeface="ＭＳ Ｐゴシック" panose="020B0600070205080204" pitchFamily="34" charset="-128"/>
            </a:endParaRPr>
          </a:p>
          <a:p>
            <a:pPr>
              <a:lnSpc>
                <a:spcPct val="110000"/>
              </a:lnSpc>
            </a:pPr>
            <a:r>
              <a:rPr lang="en-US" altLang="ja-JP" sz="1900" dirty="0">
                <a:ea typeface="ＭＳ Ｐゴシック" panose="020B0600070205080204" pitchFamily="34" charset="-128"/>
              </a:rPr>
              <a:t>How long was provided for comments (minimum of 60 days is recommended)?</a:t>
            </a:r>
          </a:p>
          <a:p>
            <a:pPr>
              <a:lnSpc>
                <a:spcPct val="110000"/>
              </a:lnSpc>
            </a:pPr>
            <a:endParaRPr lang="en-US" altLang="ja-JP" sz="1900" dirty="0">
              <a:ea typeface="ＭＳ Ｐゴシック" panose="020B0600070205080204" pitchFamily="34" charset="-128"/>
            </a:endParaRPr>
          </a:p>
          <a:p>
            <a:pPr>
              <a:lnSpc>
                <a:spcPct val="110000"/>
              </a:lnSpc>
            </a:pPr>
            <a:r>
              <a:rPr lang="en-US" altLang="ja-JP" sz="1900" dirty="0">
                <a:ea typeface="ＭＳ Ｐゴシック" panose="020B0600070205080204" pitchFamily="34" charset="-128"/>
              </a:rPr>
              <a:t>Is the measure (and any related documents necessary to understand the measure) published or otherwise available so that stakeholders can become acquainted with it?</a:t>
            </a:r>
          </a:p>
          <a:p>
            <a:pPr>
              <a:lnSpc>
                <a:spcPct val="110000"/>
              </a:lnSpc>
            </a:pPr>
            <a:endParaRPr lang="en-US" altLang="ja-JP" sz="1900" dirty="0">
              <a:ea typeface="ＭＳ Ｐゴシック" panose="020B0600070205080204" pitchFamily="34" charset="-128"/>
            </a:endParaRPr>
          </a:p>
          <a:p>
            <a:pPr>
              <a:lnSpc>
                <a:spcPct val="110000"/>
              </a:lnSpc>
            </a:pPr>
            <a:r>
              <a:rPr lang="en-US" altLang="en-US" sz="1900" dirty="0"/>
              <a:t>When does/did the measure enter into force?  </a:t>
            </a:r>
            <a:r>
              <a:rPr lang="en-US" altLang="ja-JP" sz="1900" dirty="0">
                <a:ea typeface="ＭＳ Ｐゴシック" panose="020B0600070205080204" pitchFamily="34" charset="-128"/>
              </a:rPr>
              <a:t>Does it allow suppliers a reasonable interval to adapt to new requirements between publication and entry into force (minimum of 6 months is recommended)?</a:t>
            </a:r>
          </a:p>
          <a:p>
            <a:pPr lvl="1">
              <a:lnSpc>
                <a:spcPct val="80000"/>
              </a:lnSpc>
              <a:buFont typeface="Wingdings" panose="05000000000000000000" pitchFamily="2" charset="2"/>
              <a:buNone/>
            </a:pPr>
            <a:endParaRPr lang="en-US" altLang="en-US" sz="1700" dirty="0"/>
          </a:p>
          <a:p>
            <a:pPr lvl="1">
              <a:lnSpc>
                <a:spcPct val="80000"/>
              </a:lnSpc>
            </a:pPr>
            <a:endParaRPr lang="en-US" altLang="ja-JP" sz="1700" dirty="0">
              <a:ea typeface="ＭＳ Ｐゴシック" panose="020B0600070205080204" pitchFamily="34" charset="-128"/>
            </a:endParaRPr>
          </a:p>
          <a:p>
            <a:pPr>
              <a:lnSpc>
                <a:spcPct val="80000"/>
              </a:lnSpc>
              <a:buFont typeface="Wingdings" panose="05000000000000000000" pitchFamily="2" charset="2"/>
              <a:buNone/>
            </a:pPr>
            <a:endParaRPr lang="en-US" altLang="en-US" sz="1800" dirty="0">
              <a:ea typeface="ＭＳ Ｐゴシック" panose="020B0600070205080204" pitchFamily="34" charset="-128"/>
            </a:endParaRPr>
          </a:p>
          <a:p>
            <a:pPr>
              <a:lnSpc>
                <a:spcPct val="80000"/>
              </a:lnSpc>
            </a:pPr>
            <a:endParaRPr lang="en-US" altLang="en-US" sz="2100" dirty="0"/>
          </a:p>
        </p:txBody>
      </p:sp>
    </p:spTree>
    <p:extLst>
      <p:ext uri="{BB962C8B-B14F-4D97-AF65-F5344CB8AC3E}">
        <p14:creationId xmlns:p14="http://schemas.microsoft.com/office/powerpoint/2010/main" val="1160837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329EF99-F4C4-459C-8186-E28A417AB6CC}" type="slidenum">
              <a:rPr lang="en-US" altLang="en-US"/>
              <a:pPr/>
              <a:t>26</a:t>
            </a:fld>
            <a:endParaRPr lang="en-US" altLang="en-US"/>
          </a:p>
        </p:txBody>
      </p:sp>
      <p:sp>
        <p:nvSpPr>
          <p:cNvPr id="12291" name="Rectangle 2"/>
          <p:cNvSpPr>
            <a:spLocks noGrp="1" noChangeArrowheads="1"/>
          </p:cNvSpPr>
          <p:nvPr>
            <p:ph type="title"/>
          </p:nvPr>
        </p:nvSpPr>
        <p:spPr/>
        <p:txBody>
          <a:bodyPr/>
          <a:lstStyle/>
          <a:p>
            <a:pPr eaLnBrk="1" hangingPunct="1"/>
            <a:r>
              <a:rPr lang="en-US" altLang="en-US"/>
              <a:t>Use of International Standards</a:t>
            </a:r>
          </a:p>
        </p:txBody>
      </p:sp>
      <p:sp>
        <p:nvSpPr>
          <p:cNvPr id="12292" name="Rectangle 3"/>
          <p:cNvSpPr>
            <a:spLocks noGrp="1" noChangeArrowheads="1"/>
          </p:cNvSpPr>
          <p:nvPr>
            <p:ph type="body" idx="1"/>
          </p:nvPr>
        </p:nvSpPr>
        <p:spPr/>
        <p:txBody>
          <a:bodyPr/>
          <a:lstStyle/>
          <a:p>
            <a:pPr marL="0" indent="0">
              <a:spcBef>
                <a:spcPct val="0"/>
              </a:spcBef>
              <a:buClrTx/>
              <a:buNone/>
            </a:pPr>
            <a:r>
              <a:rPr lang="en-US" altLang="en-US" sz="2000" dirty="0"/>
              <a:t>Are there relevant int’l standards?  If so, did the regulator use one of them as a basis for its measure?  If not, was the standard ineffective/ inappropriate to fulfill a legitimate objective?</a:t>
            </a:r>
            <a:endParaRPr lang="en-US" altLang="ja-JP" sz="2000" dirty="0">
              <a:ea typeface="ＭＳ Ｐゴシック" panose="020B0600070205080204" pitchFamily="34" charset="-128"/>
            </a:endParaRPr>
          </a:p>
          <a:p>
            <a:pPr marL="966788" lvl="1" indent="-495300" eaLnBrk="1" hangingPunct="1">
              <a:buFont typeface="Arial" panose="020B0604020202020204" pitchFamily="34" charset="0"/>
              <a:buChar char="•"/>
            </a:pPr>
            <a:r>
              <a:rPr lang="en-US" altLang="ja-JP" sz="2000" dirty="0">
                <a:ea typeface="ＭＳ Ｐゴシック" panose="020B0600070205080204" pitchFamily="34" charset="-128"/>
              </a:rPr>
              <a:t>Relevance is key </a:t>
            </a:r>
          </a:p>
          <a:p>
            <a:pPr marL="966788" lvl="1" indent="-495300" eaLnBrk="1" hangingPunct="1">
              <a:buFont typeface="Arial" panose="020B0604020202020204" pitchFamily="34" charset="0"/>
              <a:buChar char="•"/>
            </a:pPr>
            <a:r>
              <a:rPr lang="en-US" altLang="ja-JP" sz="2000" dirty="0">
                <a:ea typeface="ＭＳ Ｐゴシック" panose="020B0600070205080204" pitchFamily="34" charset="-128"/>
              </a:rPr>
              <a:t>There could be more than one</a:t>
            </a:r>
          </a:p>
          <a:p>
            <a:pPr marL="966788" lvl="1" indent="-495300" eaLnBrk="1" hangingPunct="1">
              <a:buFont typeface="Arial" panose="020B0604020202020204" pitchFamily="34" charset="0"/>
              <a:buChar char="•"/>
            </a:pPr>
            <a:r>
              <a:rPr lang="en-US" altLang="ja-JP" sz="2000" dirty="0">
                <a:ea typeface="ＭＳ Ｐゴシック" panose="020B0600070205080204" pitchFamily="34" charset="-128"/>
              </a:rPr>
              <a:t>“International standard,” “</a:t>
            </a:r>
            <a:r>
              <a:rPr lang="en-US" altLang="en-US" sz="2000" dirty="0"/>
              <a:t>international standards body” undefined in the Agreement text</a:t>
            </a:r>
          </a:p>
          <a:p>
            <a:pPr marL="966788" lvl="1" indent="-495300" eaLnBrk="1" hangingPunct="1">
              <a:buFont typeface="Arial" panose="020B0604020202020204" pitchFamily="34" charset="0"/>
              <a:buChar char="•"/>
            </a:pPr>
            <a:r>
              <a:rPr lang="en-US" altLang="ja-JP" sz="2000" dirty="0">
                <a:ea typeface="ＭＳ Ｐゴシック" panose="020B0600070205080204" pitchFamily="34" charset="-128"/>
              </a:rPr>
              <a:t>TBT Committee Decision Principles for Development of International Standards</a:t>
            </a:r>
          </a:p>
          <a:p>
            <a:pPr marL="1363663" lvl="2" indent="-495300" eaLnBrk="1" hangingPunct="1"/>
            <a:r>
              <a:rPr lang="en-US" altLang="ja-JP" sz="2000" dirty="0">
                <a:ea typeface="ＭＳ Ｐゴシック" panose="020B0600070205080204" pitchFamily="34" charset="-128"/>
              </a:rPr>
              <a:t>Openness, Transparency, Consensus, Effectiveness/Relevance, Coherence, Development</a:t>
            </a:r>
          </a:p>
          <a:p>
            <a:pPr marL="571500" indent="-571500" eaLnBrk="1" hangingPunct="1"/>
            <a:endParaRPr lang="en-US" altLang="en-US" dirty="0"/>
          </a:p>
        </p:txBody>
      </p:sp>
    </p:spTree>
    <p:extLst>
      <p:ext uri="{BB962C8B-B14F-4D97-AF65-F5344CB8AC3E}">
        <p14:creationId xmlns:p14="http://schemas.microsoft.com/office/powerpoint/2010/main" val="240858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a:t>What does the WTO do?</a:t>
            </a:r>
          </a:p>
        </p:txBody>
      </p:sp>
      <p:sp>
        <p:nvSpPr>
          <p:cNvPr id="5123" name="Content Placeholder 2"/>
          <p:cNvSpPr>
            <a:spLocks noGrp="1"/>
          </p:cNvSpPr>
          <p:nvPr>
            <p:ph idx="1"/>
          </p:nvPr>
        </p:nvSpPr>
        <p:spPr/>
        <p:txBody>
          <a:bodyPr/>
          <a:lstStyle/>
          <a:p>
            <a:pPr eaLnBrk="1" hangingPunct="1"/>
            <a:endParaRPr lang="en-US" altLang="en-US" sz="2200"/>
          </a:p>
          <a:p>
            <a:pPr eaLnBrk="1" hangingPunct="1"/>
            <a:r>
              <a:rPr lang="en-US" altLang="en-US" sz="2400"/>
              <a:t>Negotiate new trade rules through trade “Rounds”</a:t>
            </a:r>
          </a:p>
          <a:p>
            <a:pPr eaLnBrk="1" hangingPunct="1">
              <a:buFont typeface="Wingdings" panose="05000000000000000000" pitchFamily="2" charset="2"/>
              <a:buNone/>
            </a:pPr>
            <a:endParaRPr lang="en-US" altLang="en-US" sz="2400"/>
          </a:p>
          <a:p>
            <a:pPr eaLnBrk="1" hangingPunct="1"/>
            <a:r>
              <a:rPr lang="en-US" altLang="en-US" sz="2400"/>
              <a:t>Implement and monitor adherence to rules in standing committees and councils</a:t>
            </a:r>
          </a:p>
          <a:p>
            <a:pPr eaLnBrk="1" hangingPunct="1">
              <a:buFont typeface="Wingdings" panose="05000000000000000000" pitchFamily="2" charset="2"/>
              <a:buNone/>
            </a:pPr>
            <a:endParaRPr lang="en-US" altLang="en-US" sz="2400"/>
          </a:p>
          <a:p>
            <a:pPr eaLnBrk="1" hangingPunct="1"/>
            <a:r>
              <a:rPr lang="en-US" altLang="en-US" sz="2400"/>
              <a:t>Enforce trade obligations through “dispute settlement”</a:t>
            </a:r>
          </a:p>
          <a:p>
            <a:pPr marL="469900" lvl="1" indent="-469900" eaLnBrk="1" hangingPunct="1">
              <a:buFont typeface="Wingdings" panose="05000000000000000000" pitchFamily="2" charset="2"/>
              <a:buChar char="o"/>
            </a:pPr>
            <a:endParaRPr lang="en-US" altLang="en-US" sz="1600" i="1"/>
          </a:p>
          <a:p>
            <a:pPr eaLnBrk="1" hangingPunct="1"/>
            <a:endParaRPr lang="en-US" altLang="en-US" sz="2200"/>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D1F7FE15-8694-4DAF-A324-CB65430CDBFA}" type="slidenum">
              <a:rPr lang="en-US" altLang="en-US"/>
              <a:pPr eaLnBrk="1" hangingPunct="1"/>
              <a:t>3</a:t>
            </a:fld>
            <a:endParaRPr lang="en-US" altLang="en-US"/>
          </a:p>
        </p:txBody>
      </p:sp>
    </p:spTree>
    <p:extLst>
      <p:ext uri="{BB962C8B-B14F-4D97-AF65-F5344CB8AC3E}">
        <p14:creationId xmlns:p14="http://schemas.microsoft.com/office/powerpoint/2010/main" val="214684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44DFE530-83AE-4D5C-92BB-D497B65CFACA}" type="slidenum">
              <a:rPr lang="en-US" altLang="en-US"/>
              <a:pPr eaLnBrk="1" hangingPunct="1"/>
              <a:t>4</a:t>
            </a:fld>
            <a:endParaRPr lang="en-US" altLang="en-US"/>
          </a:p>
        </p:txBody>
      </p:sp>
      <p:sp>
        <p:nvSpPr>
          <p:cNvPr id="6147" name="Rectangle 2"/>
          <p:cNvSpPr>
            <a:spLocks noGrp="1" noChangeArrowheads="1"/>
          </p:cNvSpPr>
          <p:nvPr>
            <p:ph type="title"/>
          </p:nvPr>
        </p:nvSpPr>
        <p:spPr/>
        <p:txBody>
          <a:bodyPr/>
          <a:lstStyle/>
          <a:p>
            <a:r>
              <a:rPr lang="en-US" altLang="en-US"/>
              <a:t>What is TBT?</a:t>
            </a:r>
          </a:p>
        </p:txBody>
      </p:sp>
      <p:sp>
        <p:nvSpPr>
          <p:cNvPr id="6148" name="Rectangle 3"/>
          <p:cNvSpPr>
            <a:spLocks noGrp="1" noChangeArrowheads="1"/>
          </p:cNvSpPr>
          <p:nvPr>
            <p:ph type="body" idx="1"/>
          </p:nvPr>
        </p:nvSpPr>
        <p:spPr/>
        <p:txBody>
          <a:bodyPr/>
          <a:lstStyle/>
          <a:p>
            <a:pPr>
              <a:lnSpc>
                <a:spcPct val="90000"/>
              </a:lnSpc>
            </a:pPr>
            <a:endParaRPr lang="en-US" altLang="en-US" sz="2400"/>
          </a:p>
          <a:p>
            <a:pPr>
              <a:lnSpc>
                <a:spcPct val="90000"/>
              </a:lnSpc>
              <a:buFont typeface="Wingdings" panose="05000000000000000000" pitchFamily="2" charset="2"/>
              <a:buNone/>
            </a:pPr>
            <a:r>
              <a:rPr lang="en-US" altLang="en-US" sz="2400"/>
              <a:t>TBT = technical barrier to trade</a:t>
            </a:r>
          </a:p>
          <a:p>
            <a:pPr>
              <a:lnSpc>
                <a:spcPct val="90000"/>
              </a:lnSpc>
              <a:buFont typeface="Wingdings" panose="05000000000000000000" pitchFamily="2" charset="2"/>
              <a:buNone/>
            </a:pPr>
            <a:r>
              <a:rPr lang="en-US" altLang="en-US" sz="2400"/>
              <a:t>	</a:t>
            </a:r>
          </a:p>
          <a:p>
            <a:pPr>
              <a:lnSpc>
                <a:spcPct val="90000"/>
              </a:lnSpc>
              <a:buFont typeface="Wingdings" panose="05000000000000000000" pitchFamily="2" charset="2"/>
              <a:buNone/>
            </a:pPr>
            <a:r>
              <a:rPr lang="en-US" altLang="en-US" sz="2400"/>
              <a:t>The WTO TBT Agreement provides disciplines</a:t>
            </a:r>
          </a:p>
          <a:p>
            <a:pPr>
              <a:lnSpc>
                <a:spcPct val="90000"/>
              </a:lnSpc>
            </a:pPr>
            <a:endParaRPr lang="en-US" altLang="en-US" sz="2400"/>
          </a:p>
          <a:p>
            <a:pPr lvl="1">
              <a:lnSpc>
                <a:spcPct val="90000"/>
              </a:lnSpc>
            </a:pPr>
            <a:r>
              <a:rPr lang="en-US" altLang="en-US" sz="2000"/>
              <a:t>technical regulations, </a:t>
            </a:r>
          </a:p>
          <a:p>
            <a:pPr lvl="1">
              <a:lnSpc>
                <a:spcPct val="90000"/>
              </a:lnSpc>
            </a:pPr>
            <a:r>
              <a:rPr lang="en-US" altLang="en-US" sz="2000"/>
              <a:t>standards, and </a:t>
            </a:r>
          </a:p>
          <a:p>
            <a:pPr lvl="1">
              <a:lnSpc>
                <a:spcPct val="90000"/>
              </a:lnSpc>
            </a:pPr>
            <a:r>
              <a:rPr lang="en-US" altLang="en-US" sz="2000"/>
              <a:t>conformity assessment procedures </a:t>
            </a:r>
          </a:p>
          <a:p>
            <a:pPr>
              <a:lnSpc>
                <a:spcPct val="90000"/>
              </a:lnSpc>
              <a:buFont typeface="Wingdings" panose="05000000000000000000" pitchFamily="2" charset="2"/>
              <a:buNone/>
            </a:pPr>
            <a:endParaRPr lang="en-US" altLang="en-US" sz="2400"/>
          </a:p>
          <a:p>
            <a:pPr>
              <a:lnSpc>
                <a:spcPct val="90000"/>
              </a:lnSpc>
              <a:buFont typeface="Wingdings" panose="05000000000000000000" pitchFamily="2" charset="2"/>
              <a:buNone/>
            </a:pPr>
            <a:r>
              <a:rPr lang="en-US" altLang="en-US" sz="2400"/>
              <a:t>	to ensure that they do not create unnecessary or discriminatory TBTs</a:t>
            </a:r>
          </a:p>
          <a:p>
            <a:pPr>
              <a:lnSpc>
                <a:spcPct val="90000"/>
              </a:lnSpc>
              <a:buFont typeface="Wingdings" panose="05000000000000000000" pitchFamily="2" charset="2"/>
              <a:buNone/>
            </a:pPr>
            <a:endParaRPr lang="en-US" altLang="en-US" sz="2400"/>
          </a:p>
        </p:txBody>
      </p:sp>
    </p:spTree>
    <p:extLst>
      <p:ext uri="{BB962C8B-B14F-4D97-AF65-F5344CB8AC3E}">
        <p14:creationId xmlns:p14="http://schemas.microsoft.com/office/powerpoint/2010/main" val="3989708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E17523DF-3F9C-4539-B389-A096D8A9D78B}" type="slidenum">
              <a:rPr lang="en-US" altLang="en-US"/>
              <a:pPr eaLnBrk="1" hangingPunct="1"/>
              <a:t>5</a:t>
            </a:fld>
            <a:endParaRPr lang="en-US" altLang="en-US"/>
          </a:p>
        </p:txBody>
      </p:sp>
      <p:sp>
        <p:nvSpPr>
          <p:cNvPr id="8195" name="Rectangle 2"/>
          <p:cNvSpPr>
            <a:spLocks noGrp="1" noChangeArrowheads="1"/>
          </p:cNvSpPr>
          <p:nvPr>
            <p:ph type="title"/>
          </p:nvPr>
        </p:nvSpPr>
        <p:spPr>
          <a:xfrm>
            <a:off x="609600" y="304800"/>
            <a:ext cx="8001000" cy="1216025"/>
          </a:xfrm>
        </p:spPr>
        <p:txBody>
          <a:bodyPr/>
          <a:lstStyle/>
          <a:p>
            <a:pPr eaLnBrk="1" hangingPunct="1"/>
            <a:r>
              <a:rPr lang="en-US" altLang="en-US" sz="3400"/>
              <a:t>TBT Agreement</a:t>
            </a:r>
          </a:p>
        </p:txBody>
      </p:sp>
      <p:sp>
        <p:nvSpPr>
          <p:cNvPr id="139267" name="Rectangle 3"/>
          <p:cNvSpPr>
            <a:spLocks noGrp="1" noChangeArrowheads="1"/>
          </p:cNvSpPr>
          <p:nvPr>
            <p:ph type="body" idx="1"/>
          </p:nvPr>
        </p:nvSpPr>
        <p:spPr/>
        <p:txBody>
          <a:bodyPr/>
          <a:lstStyle/>
          <a:p>
            <a:pPr marL="571500" indent="-571500" eaLnBrk="1" hangingPunct="1">
              <a:lnSpc>
                <a:spcPct val="90000"/>
              </a:lnSpc>
              <a:buFont typeface="Wingdings" panose="05000000000000000000" pitchFamily="2" charset="2"/>
              <a:buNone/>
              <a:defRPr/>
            </a:pPr>
            <a:r>
              <a:rPr lang="en-US" sz="1800" u="sng" dirty="0"/>
              <a:t>Objective</a:t>
            </a:r>
            <a:r>
              <a:rPr lang="en-US" sz="1800" dirty="0"/>
              <a:t>: improve efficiency of production and facilitate trade by </a:t>
            </a:r>
          </a:p>
          <a:p>
            <a:pPr marL="571500" indent="-571500" eaLnBrk="1" hangingPunct="1">
              <a:lnSpc>
                <a:spcPct val="90000"/>
              </a:lnSpc>
              <a:buFont typeface="Wingdings" panose="05000000000000000000" pitchFamily="2" charset="2"/>
              <a:buNone/>
              <a:defRPr/>
            </a:pPr>
            <a:endParaRPr lang="en-US" sz="1800" dirty="0"/>
          </a:p>
          <a:p>
            <a:pPr marL="966788" lvl="1" indent="-495300" eaLnBrk="1" hangingPunct="1">
              <a:lnSpc>
                <a:spcPct val="90000"/>
              </a:lnSpc>
              <a:defRPr/>
            </a:pPr>
            <a:r>
              <a:rPr lang="en-US" sz="1800" dirty="0"/>
              <a:t>ensuring that regulations and standards do not create unnecessary obstacles to trade, and</a:t>
            </a:r>
          </a:p>
          <a:p>
            <a:pPr marL="966788" lvl="1" indent="-495300" eaLnBrk="1" hangingPunct="1">
              <a:lnSpc>
                <a:spcPct val="90000"/>
              </a:lnSpc>
              <a:buFont typeface="Wingdings" panose="05000000000000000000" pitchFamily="2" charset="2"/>
              <a:buNone/>
              <a:defRPr/>
            </a:pPr>
            <a:endParaRPr lang="en-US" sz="1800" dirty="0"/>
          </a:p>
          <a:p>
            <a:pPr marL="966788" lvl="1" indent="-495300" eaLnBrk="1" hangingPunct="1">
              <a:lnSpc>
                <a:spcPct val="90000"/>
              </a:lnSpc>
              <a:defRPr/>
            </a:pPr>
            <a:r>
              <a:rPr lang="en-US" sz="1800" dirty="0"/>
              <a:t>encouraging the development of international standards and conformity assessment systems</a:t>
            </a:r>
          </a:p>
          <a:p>
            <a:pPr marL="571500" indent="-571500" eaLnBrk="1" hangingPunct="1">
              <a:lnSpc>
                <a:spcPct val="90000"/>
              </a:lnSpc>
              <a:defRPr/>
            </a:pPr>
            <a:endParaRPr lang="en-US" sz="1800" dirty="0"/>
          </a:p>
          <a:p>
            <a:pPr marL="1009650" lvl="1" indent="-571500" eaLnBrk="1" hangingPunct="1">
              <a:lnSpc>
                <a:spcPct val="90000"/>
              </a:lnSpc>
              <a:buFont typeface="Wingdings" panose="05000000000000000000" pitchFamily="2" charset="2"/>
              <a:buChar char="Ø"/>
              <a:defRPr/>
            </a:pPr>
            <a:r>
              <a:rPr lang="en-US" sz="1800" i="1" dirty="0"/>
              <a:t>Members have the right to regulate at levels they deem appropriate to achieve legitimate objectives, provided that they do not discriminate in an arbitrary or unjustified manner</a:t>
            </a:r>
          </a:p>
          <a:p>
            <a:pPr marL="571500" indent="-571500" eaLnBrk="1" hangingPunct="1">
              <a:lnSpc>
                <a:spcPct val="90000"/>
              </a:lnSpc>
              <a:buFont typeface="Wingdings" panose="05000000000000000000" pitchFamily="2" charset="2"/>
              <a:buNone/>
              <a:defRPr/>
            </a:pPr>
            <a:endParaRPr lang="en-US" sz="1800" dirty="0"/>
          </a:p>
          <a:p>
            <a:pPr marL="571500" indent="-571500" eaLnBrk="1" hangingPunct="1">
              <a:lnSpc>
                <a:spcPct val="90000"/>
              </a:lnSpc>
              <a:buFont typeface="Wingdings" panose="05000000000000000000" pitchFamily="2" charset="2"/>
              <a:buNone/>
              <a:defRPr/>
            </a:pPr>
            <a:r>
              <a:rPr lang="en-US" sz="1800" u="sng" dirty="0"/>
              <a:t>Coverage</a:t>
            </a:r>
            <a:r>
              <a:rPr lang="en-US" sz="1800" dirty="0"/>
              <a:t>: all products (industrial/agricultural) except SPS and GPA</a:t>
            </a:r>
            <a:endParaRPr lang="en-US" sz="2100" dirty="0"/>
          </a:p>
          <a:p>
            <a:pPr marL="571500" indent="-571500" eaLnBrk="1" hangingPunct="1">
              <a:lnSpc>
                <a:spcPct val="90000"/>
              </a:lnSpc>
              <a:defRPr/>
            </a:pPr>
            <a:endParaRPr lang="en-US" sz="2100" dirty="0"/>
          </a:p>
        </p:txBody>
      </p:sp>
    </p:spTree>
    <p:extLst>
      <p:ext uri="{BB962C8B-B14F-4D97-AF65-F5344CB8AC3E}">
        <p14:creationId xmlns:p14="http://schemas.microsoft.com/office/powerpoint/2010/main" val="209336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705CE1C-CE39-452C-A464-ECD92936679B}" type="slidenum">
              <a:rPr lang="en-US"/>
              <a:pPr/>
              <a:t>6</a:t>
            </a:fld>
            <a:endParaRPr lang="en-US"/>
          </a:p>
        </p:txBody>
      </p:sp>
      <p:sp>
        <p:nvSpPr>
          <p:cNvPr id="139266" name="Rectangle 2"/>
          <p:cNvSpPr>
            <a:spLocks noGrp="1" noChangeArrowheads="1"/>
          </p:cNvSpPr>
          <p:nvPr>
            <p:ph type="title"/>
          </p:nvPr>
        </p:nvSpPr>
        <p:spPr>
          <a:xfrm>
            <a:off x="609600" y="304800"/>
            <a:ext cx="8001000" cy="1216025"/>
          </a:xfrm>
        </p:spPr>
        <p:txBody>
          <a:bodyPr/>
          <a:lstStyle/>
          <a:p>
            <a:r>
              <a:rPr lang="en-US" sz="3400"/>
              <a:t>Core Disciplines of the TBT Agreement</a:t>
            </a:r>
          </a:p>
        </p:txBody>
      </p:sp>
      <p:sp>
        <p:nvSpPr>
          <p:cNvPr id="139267" name="Rectangle 3"/>
          <p:cNvSpPr>
            <a:spLocks noGrp="1" noChangeArrowheads="1"/>
          </p:cNvSpPr>
          <p:nvPr>
            <p:ph type="body" idx="1"/>
          </p:nvPr>
        </p:nvSpPr>
        <p:spPr/>
        <p:txBody>
          <a:bodyPr/>
          <a:lstStyle/>
          <a:p>
            <a:pPr marL="571500" indent="-571500">
              <a:lnSpc>
                <a:spcPct val="90000"/>
              </a:lnSpc>
            </a:pPr>
            <a:r>
              <a:rPr lang="en-US" sz="1800" u="sng" dirty="0"/>
              <a:t>Objectives</a:t>
            </a:r>
            <a:r>
              <a:rPr lang="en-US" sz="1800" dirty="0"/>
              <a:t>: improving efficiency of production and facilitating international trade by:</a:t>
            </a:r>
          </a:p>
          <a:p>
            <a:pPr marL="571500" indent="-571500">
              <a:lnSpc>
                <a:spcPct val="90000"/>
              </a:lnSpc>
              <a:buFont typeface="Wingdings" pitchFamily="2" charset="2"/>
              <a:buNone/>
            </a:pPr>
            <a:endParaRPr lang="en-US" sz="1800" dirty="0"/>
          </a:p>
          <a:p>
            <a:pPr marL="966788" lvl="1" indent="-495300">
              <a:lnSpc>
                <a:spcPct val="90000"/>
              </a:lnSpc>
            </a:pPr>
            <a:r>
              <a:rPr lang="en-US" sz="1800" dirty="0"/>
              <a:t>ensuring that regulations and standards do not create unnecessary obstacles to trade, and</a:t>
            </a:r>
          </a:p>
          <a:p>
            <a:pPr marL="966788" lvl="1" indent="-495300">
              <a:lnSpc>
                <a:spcPct val="90000"/>
              </a:lnSpc>
            </a:pPr>
            <a:r>
              <a:rPr lang="en-US" sz="1800" dirty="0"/>
              <a:t>encouraging the development of international standards and conformity assessment systems</a:t>
            </a:r>
          </a:p>
          <a:p>
            <a:pPr marL="571500" indent="-571500">
              <a:lnSpc>
                <a:spcPct val="90000"/>
              </a:lnSpc>
            </a:pPr>
            <a:endParaRPr lang="en-US" sz="1800" dirty="0"/>
          </a:p>
          <a:p>
            <a:pPr marL="571500" indent="-571500">
              <a:lnSpc>
                <a:spcPct val="90000"/>
              </a:lnSpc>
            </a:pPr>
            <a:r>
              <a:rPr lang="en-US" sz="1800" dirty="0"/>
              <a:t>Members still have the right to regulate at levels they deem appropriate to achieve legitimate objectives, provided that they do not discriminate in an arbitrary or unjustified manner</a:t>
            </a:r>
          </a:p>
          <a:p>
            <a:pPr marL="571500" indent="-571500">
              <a:lnSpc>
                <a:spcPct val="90000"/>
              </a:lnSpc>
              <a:buFont typeface="Wingdings" pitchFamily="2" charset="2"/>
              <a:buNone/>
            </a:pPr>
            <a:endParaRPr lang="en-US" sz="1800" dirty="0"/>
          </a:p>
          <a:p>
            <a:pPr marL="571500" indent="-571500">
              <a:lnSpc>
                <a:spcPct val="90000"/>
              </a:lnSpc>
            </a:pPr>
            <a:r>
              <a:rPr lang="en-US" sz="1800" u="sng" dirty="0"/>
              <a:t>Coverage</a:t>
            </a:r>
            <a:r>
              <a:rPr lang="en-US" sz="1800" dirty="0"/>
              <a:t>: all products (industrial and agricultural), excluding products specifications covered by the Agreement on Government Procurement and measures covered by the SPS Agreement</a:t>
            </a:r>
            <a:r>
              <a:rPr lang="en-US" sz="2100" dirty="0"/>
              <a:t> </a:t>
            </a:r>
          </a:p>
          <a:p>
            <a:pPr marL="571500" indent="-571500">
              <a:lnSpc>
                <a:spcPct val="90000"/>
              </a:lnSpc>
            </a:pPr>
            <a:endParaRPr lang="en-US" sz="2100" dirty="0"/>
          </a:p>
        </p:txBody>
      </p:sp>
    </p:spTree>
    <p:extLst>
      <p:ext uri="{BB962C8B-B14F-4D97-AF65-F5344CB8AC3E}">
        <p14:creationId xmlns:p14="http://schemas.microsoft.com/office/powerpoint/2010/main" val="517248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E988CA2-3C18-492F-8C93-79151C5CEE60}" type="slidenum">
              <a:rPr lang="en-US"/>
              <a:pPr/>
              <a:t>7</a:t>
            </a:fld>
            <a:endParaRPr lang="en-US"/>
          </a:p>
        </p:txBody>
      </p:sp>
      <p:sp>
        <p:nvSpPr>
          <p:cNvPr id="168962" name="Rectangle 2"/>
          <p:cNvSpPr>
            <a:spLocks noGrp="1" noChangeArrowheads="1"/>
          </p:cNvSpPr>
          <p:nvPr>
            <p:ph type="title"/>
          </p:nvPr>
        </p:nvSpPr>
        <p:spPr/>
        <p:txBody>
          <a:bodyPr/>
          <a:lstStyle/>
          <a:p>
            <a:r>
              <a:rPr lang="en-US" sz="3400"/>
              <a:t>Core Disciplines of the TBT Agreement (continued)</a:t>
            </a:r>
          </a:p>
        </p:txBody>
      </p:sp>
      <p:sp>
        <p:nvSpPr>
          <p:cNvPr id="168963" name="Rectangle 3"/>
          <p:cNvSpPr>
            <a:spLocks noGrp="1" noChangeArrowheads="1"/>
          </p:cNvSpPr>
          <p:nvPr>
            <p:ph type="body" idx="1"/>
          </p:nvPr>
        </p:nvSpPr>
        <p:spPr/>
        <p:txBody>
          <a:bodyPr/>
          <a:lstStyle/>
          <a:p>
            <a:pPr>
              <a:lnSpc>
                <a:spcPct val="80000"/>
              </a:lnSpc>
            </a:pPr>
            <a:endParaRPr lang="en-US" sz="1700" u="sng"/>
          </a:p>
          <a:p>
            <a:pPr>
              <a:lnSpc>
                <a:spcPct val="80000"/>
              </a:lnSpc>
            </a:pPr>
            <a:r>
              <a:rPr lang="en-US" sz="1700" u="sng"/>
              <a:t>Key terms</a:t>
            </a:r>
            <a:r>
              <a:rPr lang="en-US" sz="1700"/>
              <a:t>:</a:t>
            </a:r>
          </a:p>
          <a:p>
            <a:pPr>
              <a:lnSpc>
                <a:spcPct val="80000"/>
              </a:lnSpc>
            </a:pPr>
            <a:endParaRPr lang="en-US" sz="1700"/>
          </a:p>
          <a:p>
            <a:pPr lvl="1">
              <a:lnSpc>
                <a:spcPct val="80000"/>
              </a:lnSpc>
            </a:pPr>
            <a:r>
              <a:rPr lang="en-US" sz="1500" i="1"/>
              <a:t>Technical regulation (TR):</a:t>
            </a:r>
            <a:r>
              <a:rPr lang="en-US" sz="1500"/>
              <a:t> a document setting out product characteristics or their related processes and production methods with which compliance is </a:t>
            </a:r>
            <a:r>
              <a:rPr lang="en-US" sz="1500" u="sng"/>
              <a:t>mandatory</a:t>
            </a:r>
            <a:r>
              <a:rPr lang="en-US" sz="1500"/>
              <a:t> (includes labeling, packaging, symbols, etc.)</a:t>
            </a:r>
          </a:p>
          <a:p>
            <a:pPr lvl="1">
              <a:lnSpc>
                <a:spcPct val="80000"/>
              </a:lnSpc>
              <a:buFont typeface="Wingdings" pitchFamily="2" charset="2"/>
              <a:buNone/>
            </a:pPr>
            <a:endParaRPr lang="en-US" sz="1500"/>
          </a:p>
          <a:p>
            <a:pPr lvl="1">
              <a:lnSpc>
                <a:spcPct val="80000"/>
              </a:lnSpc>
            </a:pPr>
            <a:r>
              <a:rPr lang="en-US" sz="1500" i="1"/>
              <a:t>Standard</a:t>
            </a:r>
            <a:r>
              <a:rPr lang="en-US" sz="1500"/>
              <a:t>: a document approved by a recognized body that provides for common and repeated use, rules, guidelines, or characteristics for products or related processes and production methods, with which compliance is </a:t>
            </a:r>
            <a:r>
              <a:rPr lang="en-US" sz="1500" u="sng"/>
              <a:t>voluntary</a:t>
            </a:r>
            <a:r>
              <a:rPr lang="en-US" sz="1500"/>
              <a:t>.</a:t>
            </a:r>
          </a:p>
          <a:p>
            <a:pPr lvl="1">
              <a:lnSpc>
                <a:spcPct val="80000"/>
              </a:lnSpc>
              <a:buFont typeface="Wingdings" pitchFamily="2" charset="2"/>
              <a:buNone/>
            </a:pPr>
            <a:endParaRPr lang="en-US" sz="1500"/>
          </a:p>
          <a:p>
            <a:pPr lvl="1">
              <a:lnSpc>
                <a:spcPct val="80000"/>
              </a:lnSpc>
            </a:pPr>
            <a:r>
              <a:rPr lang="en-US" sz="1500" i="1"/>
              <a:t>Conformity assessment procedure (CAPs)</a:t>
            </a:r>
            <a:r>
              <a:rPr lang="en-US" sz="1500"/>
              <a:t>: a procedure used to determine that requirements in TRs and standards are met (includes sampling, testing, inspection, evaluation, registration, etc.)</a:t>
            </a:r>
          </a:p>
          <a:p>
            <a:pPr lvl="1">
              <a:lnSpc>
                <a:spcPct val="80000"/>
              </a:lnSpc>
              <a:buFont typeface="Wingdings" pitchFamily="2" charset="2"/>
              <a:buNone/>
            </a:pPr>
            <a:endParaRPr lang="en-US" sz="1500"/>
          </a:p>
          <a:p>
            <a:pPr lvl="1">
              <a:lnSpc>
                <a:spcPct val="80000"/>
              </a:lnSpc>
            </a:pPr>
            <a:r>
              <a:rPr lang="en-US" sz="1500" i="1"/>
              <a:t>Note</a:t>
            </a:r>
            <a:r>
              <a:rPr lang="en-US" sz="1500"/>
              <a:t>: Agreement only covers TRs and CAPs of </a:t>
            </a:r>
            <a:r>
              <a:rPr lang="en-US" sz="1500" u="sng"/>
              <a:t>governments</a:t>
            </a:r>
          </a:p>
        </p:txBody>
      </p:sp>
    </p:spTree>
    <p:extLst>
      <p:ext uri="{BB962C8B-B14F-4D97-AF65-F5344CB8AC3E}">
        <p14:creationId xmlns:p14="http://schemas.microsoft.com/office/powerpoint/2010/main" val="2925875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384897E-9709-40C8-A498-E5EDBFE254D4}" type="slidenum">
              <a:rPr lang="en-US"/>
              <a:pPr/>
              <a:t>8</a:t>
            </a:fld>
            <a:endParaRPr lang="en-US"/>
          </a:p>
        </p:txBody>
      </p:sp>
      <p:sp>
        <p:nvSpPr>
          <p:cNvPr id="169986" name="Rectangle 2"/>
          <p:cNvSpPr>
            <a:spLocks noGrp="1" noChangeArrowheads="1"/>
          </p:cNvSpPr>
          <p:nvPr>
            <p:ph type="title"/>
          </p:nvPr>
        </p:nvSpPr>
        <p:spPr/>
        <p:txBody>
          <a:bodyPr/>
          <a:lstStyle/>
          <a:p>
            <a:r>
              <a:rPr lang="en-US" sz="3400"/>
              <a:t>Core Disciplines of the TBT Agreement (continued)</a:t>
            </a:r>
          </a:p>
        </p:txBody>
      </p:sp>
      <p:sp>
        <p:nvSpPr>
          <p:cNvPr id="169987" name="Rectangle 3"/>
          <p:cNvSpPr>
            <a:spLocks noGrp="1" noChangeArrowheads="1"/>
          </p:cNvSpPr>
          <p:nvPr>
            <p:ph type="body" idx="1"/>
          </p:nvPr>
        </p:nvSpPr>
        <p:spPr/>
        <p:txBody>
          <a:bodyPr/>
          <a:lstStyle/>
          <a:p>
            <a:pPr>
              <a:buFont typeface="Wingdings" pitchFamily="2" charset="2"/>
              <a:buNone/>
            </a:pPr>
            <a:endParaRPr lang="en-US" dirty="0"/>
          </a:p>
          <a:p>
            <a:r>
              <a:rPr lang="en-US" dirty="0"/>
              <a:t>Ensure non-discrimination (MFN and national treatment) </a:t>
            </a:r>
          </a:p>
          <a:p>
            <a:pPr>
              <a:buFont typeface="Wingdings" pitchFamily="2" charset="2"/>
              <a:buNone/>
            </a:pPr>
            <a:endParaRPr lang="en-US" dirty="0"/>
          </a:p>
          <a:p>
            <a:r>
              <a:rPr lang="en-US" altLang="ja-JP" dirty="0">
                <a:ea typeface="ＭＳ Ｐゴシック" charset="-128"/>
              </a:rPr>
              <a:t>Measures must not be more trade restrictive than necessary to fulfill a “legitimate objective”</a:t>
            </a:r>
          </a:p>
          <a:p>
            <a:endParaRPr lang="en-US" altLang="ja-JP" dirty="0">
              <a:ea typeface="ＭＳ Ｐゴシック" charset="-128"/>
            </a:endParaRPr>
          </a:p>
          <a:p>
            <a:pPr>
              <a:buFont typeface="Wingdings" pitchFamily="2" charset="2"/>
              <a:buNone/>
            </a:pPr>
            <a:endParaRPr lang="en-US" altLang="ja-JP" dirty="0">
              <a:ea typeface="ＭＳ Ｐゴシック" charset="-128"/>
            </a:endParaRPr>
          </a:p>
        </p:txBody>
      </p:sp>
    </p:spTree>
    <p:extLst>
      <p:ext uri="{BB962C8B-B14F-4D97-AF65-F5344CB8AC3E}">
        <p14:creationId xmlns:p14="http://schemas.microsoft.com/office/powerpoint/2010/main" val="526454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6B70A09-111F-4EBE-95FA-79BF926B804D}" type="slidenum">
              <a:rPr lang="en-US"/>
              <a:pPr/>
              <a:t>9</a:t>
            </a:fld>
            <a:endParaRPr lang="en-US"/>
          </a:p>
        </p:txBody>
      </p:sp>
      <p:sp>
        <p:nvSpPr>
          <p:cNvPr id="198658" name="Rectangle 2"/>
          <p:cNvSpPr>
            <a:spLocks noGrp="1" noChangeArrowheads="1"/>
          </p:cNvSpPr>
          <p:nvPr>
            <p:ph type="title"/>
          </p:nvPr>
        </p:nvSpPr>
        <p:spPr/>
        <p:txBody>
          <a:bodyPr/>
          <a:lstStyle/>
          <a:p>
            <a:r>
              <a:rPr lang="en-US" sz="3400"/>
              <a:t>Core Disciplines of the TBT Agreement (continued)</a:t>
            </a:r>
          </a:p>
        </p:txBody>
      </p:sp>
      <p:sp>
        <p:nvSpPr>
          <p:cNvPr id="198659" name="Rectangle 3"/>
          <p:cNvSpPr>
            <a:spLocks noGrp="1" noChangeArrowheads="1"/>
          </p:cNvSpPr>
          <p:nvPr>
            <p:ph type="body" idx="1"/>
          </p:nvPr>
        </p:nvSpPr>
        <p:spPr/>
        <p:txBody>
          <a:bodyPr/>
          <a:lstStyle/>
          <a:p>
            <a:endParaRPr lang="en-US" sz="2600" dirty="0"/>
          </a:p>
          <a:p>
            <a:r>
              <a:rPr lang="en-US" sz="2600" dirty="0"/>
              <a:t>Legitimate Objectives under the TBT Agreement</a:t>
            </a:r>
          </a:p>
          <a:p>
            <a:pPr>
              <a:buFont typeface="Wingdings" pitchFamily="2" charset="2"/>
              <a:buNone/>
            </a:pPr>
            <a:endParaRPr lang="en-US" sz="2600" dirty="0"/>
          </a:p>
          <a:p>
            <a:pPr lvl="1"/>
            <a:r>
              <a:rPr lang="en-US" sz="2200" dirty="0"/>
              <a:t>National security requirements</a:t>
            </a:r>
          </a:p>
          <a:p>
            <a:pPr lvl="1"/>
            <a:r>
              <a:rPr lang="en-US" sz="2200" dirty="0"/>
              <a:t>Prevention of deceptive practices (e.g., misleading labeling)</a:t>
            </a:r>
          </a:p>
          <a:p>
            <a:pPr lvl="1"/>
            <a:r>
              <a:rPr lang="en-US" sz="2200" dirty="0"/>
              <a:t>Protection of human health/safety, animal, plant life/health, environment</a:t>
            </a:r>
          </a:p>
        </p:txBody>
      </p:sp>
    </p:spTree>
    <p:extLst>
      <p:ext uri="{BB962C8B-B14F-4D97-AF65-F5344CB8AC3E}">
        <p14:creationId xmlns:p14="http://schemas.microsoft.com/office/powerpoint/2010/main" val="889065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257D32-9E1D-4189-842B-ABA29741117A}"/>
</file>

<file path=customXml/itemProps2.xml><?xml version="1.0" encoding="utf-8"?>
<ds:datastoreItem xmlns:ds="http://schemas.openxmlformats.org/officeDocument/2006/customXml" ds:itemID="{6DF3CE0F-2054-47F4-88FB-48AF63D1F145}"/>
</file>

<file path=customXml/itemProps3.xml><?xml version="1.0" encoding="utf-8"?>
<ds:datastoreItem xmlns:ds="http://schemas.openxmlformats.org/officeDocument/2006/customXml" ds:itemID="{16614D22-D869-49F0-9EBC-D325643FB4D0}"/>
</file>

<file path=customXml/itemProps4.xml><?xml version="1.0" encoding="utf-8"?>
<ds:datastoreItem xmlns:ds="http://schemas.openxmlformats.org/officeDocument/2006/customXml" ds:itemID="{9FF19A70-CE0C-4AEF-8030-0E69AB195F37}"/>
</file>

<file path=docProps/app.xml><?xml version="1.0" encoding="utf-8"?>
<Properties xmlns="http://schemas.openxmlformats.org/officeDocument/2006/extended-properties" xmlns:vt="http://schemas.openxmlformats.org/officeDocument/2006/docPropsVTypes">
  <TotalTime>0</TotalTime>
  <Words>1721</Words>
  <Application>Microsoft Office PowerPoint</Application>
  <PresentationFormat>On-screen Show (4:3)</PresentationFormat>
  <Paragraphs>250</Paragraphs>
  <Slides>26</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ＭＳ Ｐゴシック</vt:lpstr>
      <vt:lpstr>Arial</vt:lpstr>
      <vt:lpstr>Calibri</vt:lpstr>
      <vt:lpstr>Verdana</vt:lpstr>
      <vt:lpstr>Wingdings</vt:lpstr>
      <vt:lpstr>Office Theme</vt:lpstr>
      <vt:lpstr>Overview of the WTO Agreement on Technical Barriers to Trade</vt:lpstr>
      <vt:lpstr>Overview</vt:lpstr>
      <vt:lpstr>What does the WTO do?</vt:lpstr>
      <vt:lpstr>What is TBT?</vt:lpstr>
      <vt:lpstr>TBT Agreement</vt:lpstr>
      <vt:lpstr>Core Disciplines of the TBT Agreement</vt:lpstr>
      <vt:lpstr>Core Disciplines of the TBT Agreement (continued)</vt:lpstr>
      <vt:lpstr>Core Disciplines of the TBT Agreement (continued)</vt:lpstr>
      <vt:lpstr>Core Disciplines of the TBT Agreement (continued)</vt:lpstr>
      <vt:lpstr>Core Disciplines of the TBT Agreement (continued)</vt:lpstr>
      <vt:lpstr>Core Disciplines of the TBT Agreement (continued)</vt:lpstr>
      <vt:lpstr>Core Disciplines of the TBT Agreement (continued)</vt:lpstr>
      <vt:lpstr>WTO TBT Committee</vt:lpstr>
      <vt:lpstr>TBT Committee Decision</vt:lpstr>
      <vt:lpstr>Six Principles of International Standards Development</vt:lpstr>
      <vt:lpstr>Six Principles of International Standards Development</vt:lpstr>
      <vt:lpstr>Annex 3: The Code of Good Practice</vt:lpstr>
      <vt:lpstr>Annex 3: The Code of Good Practice</vt:lpstr>
      <vt:lpstr>WTO TBT Committee  </vt:lpstr>
      <vt:lpstr>Focus:  Analyzing a Measure </vt:lpstr>
      <vt:lpstr>Key TBT Agreement Obligations</vt:lpstr>
      <vt:lpstr>“Not More Trade Restrictive Than Necessary”</vt:lpstr>
      <vt:lpstr>“Not More Trade Restrictive Than Necessary” (continued)</vt:lpstr>
      <vt:lpstr>“Not More Trade Restrictive Than Necessary” (continued)</vt:lpstr>
      <vt:lpstr>Transparency</vt:lpstr>
      <vt:lpstr>Use of International Standards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2016-03-21T17:39:19Z</dcterms:created>
  <dcterms:modified xsi:type="dcterms:W3CDTF">2016-03-21T18:01:07Z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92279b79-c8ef-4422-9a2a-73d4c77a5d12</vt:lpwstr>
  </property>
</Properties>
</file>