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3" r:id="rId9"/>
    <p:sldId id="294" r:id="rId10"/>
    <p:sldId id="298" r:id="rId11"/>
    <p:sldId id="295" r:id="rId12"/>
    <p:sldId id="296" r:id="rId13"/>
    <p:sldId id="297" r:id="rId14"/>
    <p:sldId id="261" r:id="rId15"/>
    <p:sldId id="262" r:id="rId16"/>
    <p:sldId id="299" r:id="rId17"/>
    <p:sldId id="269" r:id="rId18"/>
    <p:sldId id="273" r:id="rId19"/>
    <p:sldId id="301" r:id="rId20"/>
    <p:sldId id="272" r:id="rId21"/>
    <p:sldId id="302" r:id="rId22"/>
    <p:sldId id="303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32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0F28134-26F7-46B3-B3F1-5D5D0BB7211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2351E17-F66E-4FC1-A7D1-FD155002C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95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A72-BEE6-4387-AA58-F84FB19B3499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C84-AF74-40EC-B2B6-B894760623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84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A72-BEE6-4387-AA58-F84FB19B3499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C84-AF74-40EC-B2B6-B894760623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044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A72-BEE6-4387-AA58-F84FB19B3499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C84-AF74-40EC-B2B6-B894760623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16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A72-BEE6-4387-AA58-F84FB19B3499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C84-AF74-40EC-B2B6-B894760623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58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A72-BEE6-4387-AA58-F84FB19B3499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C84-AF74-40EC-B2B6-B894760623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11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A72-BEE6-4387-AA58-F84FB19B3499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C84-AF74-40EC-B2B6-B894760623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63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A72-BEE6-4387-AA58-F84FB19B3499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C84-AF74-40EC-B2B6-B894760623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329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A72-BEE6-4387-AA58-F84FB19B3499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C84-AF74-40EC-B2B6-B894760623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05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A72-BEE6-4387-AA58-F84FB19B3499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C84-AF74-40EC-B2B6-B894760623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51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A72-BEE6-4387-AA58-F84FB19B3499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C84-AF74-40EC-B2B6-B894760623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25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A72-BEE6-4387-AA58-F84FB19B3499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C84-AF74-40EC-B2B6-B894760623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09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9FA72-BEE6-4387-AA58-F84FB19B3499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B3C84-AF74-40EC-B2B6-B894760623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09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Overview of Good Regulatory Practice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Kent Shigetomi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Office of the U.S. Trade Representative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AutoShape 4" descr="data:image/jpeg;base64,/9j/4AAQSkZJRgABAQAAAQABAAD/2wCEAAkGBxQTERUTExQWFhQXFyAbGRgYGR0fHxsdHR8iHR0iHx0kISohICYmIB0dITIhJSkrMi4vHR8zODMtNygtLiwBCgoKDg0OGxAQGy4mICYyLzgwNDgwLC00NzQsMCwtLTIwLDQsNCwsOC0sLCw0LSw0NCw0LC0sLCwsLDQsLCwsLP/AABEIAHgAeAMBEQACEQEDEQH/xAAcAAACAgMBAQAAAAAAAAAAAAAFBgQHAAIDAQj/xAA4EAACAQIFAgQEBAUEAwEAAAABAgMEEQAFEiExE0EGIlFhFDJxkQdCgaEVI7HR8FJigsFDcvFT/8QAGgEAAgMBAQAAAAAAAAAAAAAAAwQAAgUBBv/EADgRAAEDAgQCBwcEAgMBAQAAAAEAAgMEERIhMUFRYQUTInGBkbEUMkKhwdHwFTNS4SNyQ2LxNAb/2gAMAwEAAhEDEQA/ALxxFFmIosxFF4zAC5Nh6nHCQBcqIa+bariFDJbluFH/ACOM81/WHDTtx89B5/ZG6m2bzZAKnxTDpmdq2MiBNciU9nYLwTfe/wCmO+zVkmcj8I4AfU/ZTHGNBfvUVc7hb4lWiqerBT/EBZpABIhBIKsjMBxbcd+MW/SYiBjc53e4/wBBTr3bADwUeizuF6Oeq6ELmKFZenT1JlfzAmz/AMtdBFv93Dem8PQ9Je2H881PaJOKk02cRinjmdHj6s6RRmnn6iv1LBWVjp2BJBBUEaTtiHoqIZRuc3uJU6924B8EUo83DTPDDUrJIjFSkikXKgFgG4a1xe3F8VNNWRZskxDg4fUfZTHG7UW7kUXNdJtMhjP+rlT+v98cFf1ZtUNwc9R5/dTqb5sN0SVgRcG49RjQBBFwg6L3HVFmIosxFFmIosxFFFrq5YgL3LH5VHLH2wtU1TIBnmToNyrsjLkPqIvKZatwqKCemPlFhc37sbD9jhVtHJUHHUnLZo0HfxKIZAzJnmspa2Kq69OY/wCWv8tgRswYew02KkEWJNjewxqBoYBZAvdJ3g/w31oJI6kuZqWOWiW6gIUa1nXa7al08sbW7Yu51jdcWuSeHXp0fVLApqaMRVK31ESohRHRgN1IO6n6jCsvSNMzJzx5ogiedAiuWTzw06QrUUheNY1U9KQAhNm1+YnccWtYknfjC56WoiffV/Z5OCgUvh6zwsrwWFY1XJEhKqrdIoixgju3mJNtydsHZ0hTSZNkHmqGJ41CHU6zU1LTyVELRilllrKqR9IDysHtHHYnVqMnzdgAN7mzmR0KGiPhpZ6SnaorQ5ZwZSFl1pM8x8sQiYeRgzBQF2O1z2xx4a/sroNs0W8NZqJoYJYLJJND1jTElhpvYkNby7mw9f0xkvopKcl9Kct2nQ93BHEgfk/zTPQ1yyg2uGHzKeVOGaaqZOMsiNRuEN8ZapWGVRZiKLMRRRcwrBEt7XYmyqOWOFqqpEDL6k6DiVeNmIoTXVS0cTVM51ykXO/yi4Bt6Kt7s3Yb4HR0bmu62U3edTw5D8zVpJL9luii5nkJqW6gdzFUR6WVyQ0NvNG8Y20kE2ZTufLuNNjoB1kFB80zuhywAqFeYLpDckD0QdlF7AXsBYX2xnmskncY6VuI7n4R47ojmtjGKQ25bquM+/EqqqCQp6a/c/2/bDDehhJnVPL+WjfLdKvryMoxb5lRfDeRVuaO1pG6a/PI5bQL9gOCbb6Rh0Q0tKOywDwHqgtM05zJTOv4XUZfo/xC84Hy6F5/9NWr9L4p+oZXsbI3se180q+JclrMrkVTK2h7mN0Y6Wtz5TwRcbH1xfqKaqbdzAfAeqC4ywGwJUzI/wASKmHyvaRDsQdrjvt8p+2EndDCPOleWctW+WyMyvJykF/kVYXhXNqCq0dILC0Rd1iGyCRxp1FPykC4FtvMfXC/tkkLurq24SdHfCfHbuKaaGSDFGb8t0OocjampI8qTTLX1EamaQ3K08SHytfY+QkhACLtc7b40r77IafYMnlRFJmMkybLIygF17CS2zH3AH0xm1lKZHCWHJ4058jy9EaOS3ZdoiWX1glW9rMDZlPIOCUtSJ2XtYjUcCqyMwFSsMqi8ZgASeBjhIAuVEtHNVE8bvbVJq6algNESC8khv8Ap9x+mdRsNQ81T9NGjlx7z8keQ4BgHitcwydK7o1UUnT1Ip88QJKA61IDWaNhqbfizkENtbVBw5FLpU/EDxulLGKWlAFlsAOAO36eg7/TGYxj+kXlrTaIan+XIcuJV5ZRTj/t6KmKmoaRi7sWY8k49FFEyJgYwWAWQ97nm7jmpWbUAh6Y16i8Yc7Wtq7D1+uF6OpdUYyW2DXEa309EWaER2F73F1bVdIKLI6bpllVgjSNGQrt1D5tJI57X9MLP/yVIa7TNODsQXCQBAoXR1POrluoJ0v1QAzsH06tLJsN/nvh7wy7kppunrqityCdpLt09bRlyC66G8uprDzW2J74RjHV1JY3TJNP7cGI81VeWUAljnYlgYo9QsNib8E9tsMVVUYZImC3aNuemyVhhD2uJ2CiU87IwdGKsOCMMyxMlYWPFwUFj3MN2nNXV+Gvj4TWhnsJALA+3t7e3bHnXsf0c8NcbxHQ/wAeR5cCteKUVA/7eqNZvltUlZ14VErFiVZtQCKbIFY6r6RcnQi7/MTsAdQEWsqI9VkoRUAWIAEyA32+o7r++MisaYJBUs00cOI494TEZxjAfBF1YEAjcHjGkCCLhAOSG5yS2iEcyHf2Ubt/bGf0gTJhp2/Hr3DX7I0OV3nZLf8ADKfNoZfiUheON3jjVAerFoJXd9WxNr6dItcc402jqwA1BOaBZnmPwVIap6lqqSaJVgd1CssLDUqkDlmJuzC1wo2FsI1hdM9tJHkXe8eA389ldrhG0yu2071TNTO0js7m7Mbk43oomRMDGCwGix3vL3FztSimRwxygxuo1DcMNjbv9sIVz5YSJGHLcJ+jZHM0xvGfFN+XZh0o+nUBZEQWQkDjsDfb9ceWrKQyydbTXa462O/Eb+C1GXjbhkzA0/tNXhp1qaRKKSXRNE38mRNr2uy6b3sVH5TyOL9tqGqbOQ+P3hqD5Hv70mY8AwP02IQpPw5rdQh61ogbdYE3MQIZU6drAhrnVq74f9syvgN+G3ml/Zje2LL82UrxTOkVMaCnfqM7a55mIYc62B4DMx5GwA5tthKapbBd0mbjoBrwHd3+V0YMxjAzQalK2c1jVKrHCRHCR59I2Y+i+o98ZvR9M2kJlnGKTa50HPmmZQ6cBrDZu/PuS3ncMcKiNFGo7ljzbtb643qKSWdxkechoEhWMjhaGMGZ3QqnnZHV0NmU3BGNCWJkrCx4uDqkGPLHBzdV9E+APEXxtJYNokC2vsdJ+h5t79iMefpcUEjqWTMt0PFu3loVsFwkaJG76964eGK61VMjJJoeytJK+rXItx2AjU2upRCx2XYW30XtDm2KoDmmXJiV1wnmM+X3U7j+2MugJjxU5+DTuOnlojTZ2eN0OzOUtJKFkaJ2KwROqhirsCxIB22AvjtP/kq5JDo2wHqfoo/KMDjmlWj8LSTzpNNFSVcbsVeoUPTy6V8p1KCVkFxa198amKwQEh/ihmvWqxElgkYsqjYC9gBbgWUD6XOFuhxja+qd8Zy/1Gnnqg1zu02IbepStU0gVbnUDt5WWxPuDwRzvjSjmL3WFjzB9RseSUfGGi6jRSlSGU2IwZ7A9pa5UY8sdcJ5b2PIv/n3x5TvXqF7QUasJ4VZTspCn/xobksD+bSdwNrbb74FVTGOSKocCNcx8R2B4XGpzvwySnVjtxA8MuA/rgnPwl4aFXTG9RVhdOk6pn1jUoNrBgoAuDpIN727Y1aOqnkLzIG2BsLaZa/+pZ8MYAwk6bpAp1LQQQyp0bFgYxt1AgudQ5FmPHe5wocLamWeJ2O4Bv8AxxZC3G4HhYIsQxtbG8W1y424/malofXbbAin0jzylmLMbk49XGwMaGgLzD3l7i4qTRUqsCxJsOVUEn7f94DPM5pDQNdybD85K8cYIuU1fhbm7U1boa4D8g7bj291J/bGZ0uA1rKpnwHP/U5HyTdCTiMR39Vceb0NDFN8TVSRpITqVpHUEBQBZSd7XAaw74YBJFgjLpR5vBPLHPTyrLGxaJmQ3GoeYDGZUAxVcb/5XafUfVGZ2oyOGaBZ7JTukaVGsamnqEdJjEytCANmBBJIksN8X6KGKFzx8Tj8z/Sk/vAcAFJyLKPh6bqxVVQ0JhusEjI4QuARZgoa4ueSecH6QlLKeR1s7FUibd4CoarqBJUySMdi7Hi9xfYcjtbD8EToaVkbRmAP72KzXvD5XOK45jp1eU+W3Ym3ptcXHHvg1Piw9rVUmtfJaJROUMgHlBIJ9LAH/vFzMwPDCcyhWTZRTaoka9/LY/X7483OzBK5vNelhfjja5cf4R1alWaRliYWk0fOFA3AF99Xvtv3xq9GnrW9SG3IzF9PwLJ6Uc2AiZ5yOSt6l8YUsQ0xxSAXubBdz6ne5wzD0PJEwMYAAOaSd05SuNyT5Ks88XXWdVTaFV/loQLrq5Xbmx7+gGM+rp20jXR27Tzc/n0Wj0fOKs9aw9luSiVcuiN2vay2H1++EYWY5Gt5rSmfgjLuSUaajeT5FLWIG3qxsB+uPTlwGq84Gl2i2pbLJ5reW/bVuPa4B++BzXLLN9bfPOytHZrs13pqnRURygvs4Yltid9/uL9zgE0PW0z4jbMEWG2WSIx+GVr81deazxwTx1Upom60CRqKuXpmPpFrtGdD6g3UFwLcDCHR7zLSsPJaUws8hEaDPBURsRNSyGJ42ApmJCgm3mJ5vY2IA74X6VbhiD7e65p+avBm63EFQs1pFqEpacUtPPKySurVJOmNVZA9gAWYksmwtxcni86HJFI03UqP3CtMpyxKb4qH4amhn6aMWpi2l0ZiAGVhdSCp9b324OJ0v/8AG8hSn/cComjA/ML7bAm1z9cb8xd8Jt4XWMwC5utZuTYAewN/3xZl8OZv8lV2qcYSeiqSW0lRqI50+/2AxgOt1pczW5t3qpdY2QejkemuJB/LuAfZiL7fpzh2eOOqsYz2vUBPUtV1XZdonPwjFHPId9S+Xg/6pFU378E4VpZJqaQkCx/taMtNT1zQyTMZnW2YBsjsmWxiItbcJfk86C39Rh79VqbajyCg/wDzHR3WBuA6/wAjxtxQLxdDHBJsdK+fk/6ZHUfsBhKrkmqZATmdPmpDS09C3DHkCAddy0XSZUTtVOI0IVBuS3oO5/rbDtLSinGN3vFIVFSZzgboiXwyQxrcRhPKXbc6uRxe55uQMHuXFCsGhLVMx6t01cm2n5rb8ehtgkwHVnFbx08UCMnHkvcza578fmJLfrfFaYWH2tbwsrSm7grs8U500FJTxrWQ0byh/wCZIjM1lK/JbYfNuT7Wxh9D29kZda9R+4Vz8JywfD1CwTUs2ymR4RIZGYnZpHdmLXs1sTpg3pHqU/7gTVFkdPVQ9KoiSURytp1D5TfkHkbemK9FuwxOYD7rnD5qT5uB4gLWLLqOngaKlWNOuGZdG/UKi5Ore5A9T64PXsdLTvbyKrEbPBXzvNB06p0NwFdhtYbXuN7i21u+NCOXrqRsg3A/tZrmYJi08VGzG5fUW1X7g347f02wensGYQLWQ5feve6N5RPrj0RxMSo8xLWX/wC4z6qPA/E94z0yzQXi4ROro6woxhiLA3bUASxudPkHJtxcYFTshcQXm2mWyKyKQg5Lp4T05dIXqlZGIW4I3ADq/H0GDTTumkwMzC16SNlO3rH62PzBCZW8RwGEgFiSlht6oR/U4SxD3d1tiqjDw/a9/ndLfiqaPMZFNP5n8+m9gTqkZwNztsw5w5HK+CTC4Zb/AHWLVNjqG4mnOw+QAUXJ/CM8atNMhSwbyEHV5dy1uw98NvqWOOFpWfHTuaLuQXMc6LEaNrJoud9jza/Hpg7Y7aoL5eCHUKXbkAAbk3+nbEnNm6XVYhdylQw9WojjGogso8xvtfe3Nha+1z9cLSSdTSvkNsgTkLd3/uXcihuOUNV+TVFSHihpKqkV1jUvBMCWJa5BBDAgWt2PGEOj4+rpmNPALRlN3krnRyVTmoFUI1JmiiQRX0nbUzAsATfUB3A0/XAelcJhawfE4D5q8HvE8AVMz2me8yxuqOClRGz30gofNqtvaw3t2vitMerrJIzo6xHofoo/tRg8Mko5FV06PC0+cwyrFKzxwwoqprfV5b3ZmHnYAC3641nNNtEBJv4qZMaes1geV+Nu49f0t9jhTod2Br6U/Acv9Tp5INc3tCUb+oS7ONabEtbgmwF9vKqjbe+9t9hxhyM9W/Ow5Zk95Pp3lAcMbfz5BRKCsaJta2vY2v798MzQtlbhclgUx5f42nFOtKQtr2El2DqGO9iDzud8LS0bLl48u5MipdgwfNZ+HmUwz5gEnIZV1MFPEjA7An07+/vhiR5EYIVYWhz81dqZZCJhIIlDAchR+w9f7Yz8Ive2a0cRtZVr+InhyB8yiVXWIzIWlHa4NgR2u2/PpfvhyKRwYUpLGC8bLTxnmjUdLHTQ20yKynVcsFFtgb7fNgUUIkfjOyvNIY2YRuq0xoLPRKlAjHm2Lb2K3vtsb9rAnj1wjKTIeztz5/18kywBgzTH+GGVfEVnUYAJGLk9hf39lBwj0ucTGUoObzn3DM+aYoW9p0vD1KeelluZsY7oZ5KhZSJ4zHL0trCMEXKsqgCxtZiecN5tRUzZBlZhEFOS3kMkpDOX0gsdC6ibnSDbGVUnrauNg0bdx9B9UdnZjJ45IvnK6dEw/wDGfMPVTs398crwY8NQ34Ne46/dSHO7DukzNnn/AIiWWJq2oA1UyWKU9NG23UdzcF2II2ubLYWucajSC24ORQTkV54pyk1dOaaonhkr0QyMIhay38p03JsL2v3BO2M+rDoXtq4x7uo4t38tVcNEjTE7fTvVKAvE+hlGtGsA35Tft253/fGz/jmj6xp7JG24/Pssu7o3YSMwtZKEgC1ydGoi1rD/AD6Ys2oBJvpewzXHREacLqLhhCW9POyMroSrqbqw5BHBGOEXyK6DY3CeR+KtZ0wmmPUGB12/KFAKle9yL39zgHs7bpj2l1kk1tW8rtJKxd2+ZjybC2/6DBwABYJdzi43K0lnZramZrcXJNvpfEAA0ULidVJoqblm4UatPcjff6bc78ja2Fppfhbvlf8AP677osbNyus0plZY4Qx1HYbcn2tt6m2x5wNrWwtMs1hbf815Xz2V3OMhDGbq9fw/yCGmgNO7IZZI9TJfzFG2LW5seL+gGMmlxzSOq3i2L3Rwbt56rRLRG0RN2171zqPBc0kK0lVJTz0kdtMjxHrqi28uoHSDYWMgt62xomRrbu0VLXyTTkq6tcxFuofKPRF2X++MugBkxVB+LTuGnnqjS5WYNkSZQQQeDjQIBFig6JPzvLpyvQhmeKVDqhZSBrjbZ03uuoDhiDY2PrfOonmnkNLJpq08uHePmjyDGMY8VGy2BYI5Bl4igiW7TVlQrOZHX5ttSs+99UjMADwDc21tfeS6VvEnhT+IUcNfCgjkkiDlOwv29dPobbYzA53RshLReInMfx5jlxCtJEKgcHeqq9i0RaKRLEHcHbftf1A5Hbe++NxuCYCWN1xbI6+X1WbnHdjgpEsCOWI23Zri2yg2UEcXP1HbAWSSMAB5Dx3z4DxRHMa69vwbKFNTlSBtuLj6dv8APrhpkocCeCA5hCyWldb3Xjnja3P2xGzMdax1UMbhqFstG17Gy2IG/qwuP6Y4Z22uM9T5arojO+S6tCInXULrbf1F/b1G+x5tgQkMzDhyO35z+quWiNwuuskzSuI4lLNqOm3IvyBa231AsL9sUDGQsMkpAFhfw465+JurFznnCzVWZ4R8KLQQNW1KNIVGoqi6iFvuQO4A3J72xkOe/pJ4LhaIaD+XM8uAT8UQpxxd6JkrYqhBLV0ctOYJyJessDzTWKhQFVTZwLbbi1zjTy0VUYo5554YYZgFmZA1Rb8vtsSAT6XNvfGTWu6+T2WM5fEeA4eKYjGEYz4JjVQAANgOMaLQGiwQCbr3HVFFzCjEq2vZgbqw5BwtVUwnZbQjQ8CrxvwlLOfUJqgBMGdoFZ/hLgR1DjeMk9wCD5Ttcg22xSirC4mKUWkGvMcR+ZK0kdu03RC6nPIKuqpWplXXEQ9TUlNHRQAjpMxAszMbaCdgDccY0cJaM0FRc9ymmrJZ4KhEgmgQO0iteMI5IU9QgaCbbqwt9RvjONJJA7rKR2EnVux8Nu8Iji2QYZRfnukTOvw6q6e5j/mIe42uO3+0/fBh0uxthVMLDx1HnslnULv+J1/kUsV1LMturEyhfVSBzc78c40IJ6eQHqng355pWVko99ui1OZXBBAILFjv3Jv9vbFxS2IIOgt5CynWk5ELvTiol2WJn430ehuDfja5GASPpYM3vDfHz5q7etk0bfwTFkv4d1dRYyHQg3JJva+576R98JnpdjsqSMvPH3W+e6O2hf8A8rrfMqwMp8P01C8UEWlqmojZoZJBeNiljYsN22bVYbWwAUkk7usq3YraNHujw38Uy0tjGGIW57r3KM6nGcRrWRCCaaFotKglHEdnVkl4fcuNJAKgjm98aRHYyQ0Ty3JTS1EvSNtbloaZGPTj1CzSNsLaudA2G9rk3xnVlaWWiiF5D8uZ5eqNHHftO0TXl9GI1te7E3Zu5OL0tMIGWvcnU8SqyPxFSsMqizEUWYiii11CsoF7hh8rDkHC1TSsnAvkRodwrskLUFzdpSnTkZUN9nZA8Ug40yKdwD7Ef9FZlY+ndgqhls4aePAohjD82eSTKvIZqXKqqligV3lieWoqC2mIbEhYxuzaVAVVsAB37Y12va4h18kuRZGckaOPLoJmqqoGeNCZgC4QKt7adDRxr2vpF9rm+OOzJFgoifggfF0ENRUIhklBa6qF8pJ03A72tfCU1BTPdmweSK2V40Khfx3Lf4j/AA+x+I+h06rX039bb+nvgX6NS4cWBW9ok4or4npzBSySU0OqRbbKoZwtxrKKfmYLcgdzbBYaCmY7Jg8lV0rzqUJhkpq2kZ1c5gEa3TlYR6dQG0q2VRpte7Lcb23w7m08EJA8lppanKvhlsZ6OcLDUBwY10eZJBJazgKSjBRvuLAHEe5rTiOigF060tRLIgS6SuDdptGlFPbQpJJIBte/9cZL6x85wUoy3cdB3cUwIwzOTyRahoVjBtcsfmY8k/52wzTUrIAbZk6ncob5C5SsMqizEUWYiizEUWYii8ZQRYi49DjhAIsVNENfKdNzC5jvyvKn/icZ5oOrOKndg5ajy28Ebrr5PF0LzDKmaMRvEyoqso+GkKDS+zXTYH2vxvbnHRU1cX7kYdzB+h+6mCN2ht3qZltbDBDHCFkRY0CLqQ8KLC5tbEPSkQzeHN72lTqHbWPioPwuXfFfGaV+I/8A081+NP8ATHf1eltbGp7PJwROpzOKRGQCVgwI8isDv6MLWPvio6TiPuBzu5pU6h29h4ofl+VlTKY4N5gBI9Q+tnCghQRvcAE7e5x01NXLlHHhHFx+g+6mCNupv3IlHlGq3WcvbhQNKD/iMcFAZDiqHYuWg8t/FTrbZMFkTVQBYCwHYY0A0NFggk3XuOqLMRRZiKL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6" descr="data:image/jpeg;base64,/9j/4AAQSkZJRgABAQAAAQABAAD/2wCEAAkGBxQTERUTExQWFhQXFyAbGRgYGR0fHxsdHR8iHR0iHx0kISohICYmIB0dITIhJSkrMi4vHR8zODMtNygtLiwBCgoKDg0OGxAQGy4mICYyLzgwNDgwLC00NzQsMCwtLTIwLDQsNCwsOC0sLCw0LSw0NCw0LC0sLCwsLDQsLCwsLP/AABEIAHgAeAMBEQACEQEDEQH/xAAcAAACAgMBAQAAAAAAAAAAAAAFBgQHAAIDAQj/xAA4EAACAQIFAgQEBAUEAwEAAAABAgMEEQAFEiExE0EGIlFhFDJxkQdCgaEVI7HR8FJigsFDcvFT/8QAGgEAAgMBAQAAAAAAAAAAAAAAAwQAAgUBBv/EADgRAAEDAgQCBwcEAgMBAQAAAAEAAgMEERIhMUFRYQUTInGBkbEUMkKhwdHwFTNS4SNyQ2LxNAb/2gAMAwEAAhEDEQA/ALxxFFmIosxFF4zAC5Nh6nHCQBcqIa+bariFDJbluFH/ACOM81/WHDTtx89B5/ZG6m2bzZAKnxTDpmdq2MiBNciU9nYLwTfe/wCmO+zVkmcj8I4AfU/ZTHGNBfvUVc7hb4lWiqerBT/EBZpABIhBIKsjMBxbcd+MW/SYiBjc53e4/wBBTr3bADwUeizuF6Oeq6ELmKFZenT1JlfzAmz/AMtdBFv93Dem8PQ9Je2H881PaJOKk02cRinjmdHj6s6RRmnn6iv1LBWVjp2BJBBUEaTtiHoqIZRuc3uJU6924B8EUo83DTPDDUrJIjFSkikXKgFgG4a1xe3F8VNNWRZskxDg4fUfZTHG7UW7kUXNdJtMhjP+rlT+v98cFf1ZtUNwc9R5/dTqb5sN0SVgRcG49RjQBBFwg6L3HVFmIosxFFmIosxFFFrq5YgL3LH5VHLH2wtU1TIBnmToNyrsjLkPqIvKZatwqKCemPlFhc37sbD9jhVtHJUHHUnLZo0HfxKIZAzJnmspa2Kq69OY/wCWv8tgRswYew02KkEWJNjewxqBoYBZAvdJ3g/w31oJI6kuZqWOWiW6gIUa1nXa7al08sbW7Yu51jdcWuSeHXp0fVLApqaMRVK31ESohRHRgN1IO6n6jCsvSNMzJzx5ogiedAiuWTzw06QrUUheNY1U9KQAhNm1+YnccWtYknfjC56WoiffV/Z5OCgUvh6zwsrwWFY1XJEhKqrdIoixgju3mJNtydsHZ0hTSZNkHmqGJ41CHU6zU1LTyVELRilllrKqR9IDysHtHHYnVqMnzdgAN7mzmR0KGiPhpZ6SnaorQ5ZwZSFl1pM8x8sQiYeRgzBQF2O1z2xx4a/sroNs0W8NZqJoYJYLJJND1jTElhpvYkNby7mw9f0xkvopKcl9Kct2nQ93BHEgfk/zTPQ1yyg2uGHzKeVOGaaqZOMsiNRuEN8ZapWGVRZiKLMRRRcwrBEt7XYmyqOWOFqqpEDL6k6DiVeNmIoTXVS0cTVM51ykXO/yi4Bt6Kt7s3Yb4HR0bmu62U3edTw5D8zVpJL9luii5nkJqW6gdzFUR6WVyQ0NvNG8Y20kE2ZTufLuNNjoB1kFB80zuhywAqFeYLpDckD0QdlF7AXsBYX2xnmskncY6VuI7n4R47ojmtjGKQ25bquM+/EqqqCQp6a/c/2/bDDehhJnVPL+WjfLdKvryMoxb5lRfDeRVuaO1pG6a/PI5bQL9gOCbb6Rh0Q0tKOywDwHqgtM05zJTOv4XUZfo/xC84Hy6F5/9NWr9L4p+oZXsbI3se180q+JclrMrkVTK2h7mN0Y6Wtz5TwRcbH1xfqKaqbdzAfAeqC4ywGwJUzI/wASKmHyvaRDsQdrjvt8p+2EndDCPOleWctW+WyMyvJykF/kVYXhXNqCq0dILC0Rd1iGyCRxp1FPykC4FtvMfXC/tkkLurq24SdHfCfHbuKaaGSDFGb8t0OocjampI8qTTLX1EamaQ3K08SHytfY+QkhACLtc7b40r77IafYMnlRFJmMkybLIygF17CS2zH3AH0xm1lKZHCWHJ4058jy9EaOS3ZdoiWX1glW9rMDZlPIOCUtSJ2XtYjUcCqyMwFSsMqi8ZgASeBjhIAuVEtHNVE8bvbVJq6algNESC8khv8Ap9x+mdRsNQ81T9NGjlx7z8keQ4BgHitcwydK7o1UUnT1Ip88QJKA61IDWaNhqbfizkENtbVBw5FLpU/EDxulLGKWlAFlsAOAO36eg7/TGYxj+kXlrTaIan+XIcuJV5ZRTj/t6KmKmoaRi7sWY8k49FFEyJgYwWAWQ97nm7jmpWbUAh6Y16i8Yc7Wtq7D1+uF6OpdUYyW2DXEa309EWaER2F73F1bVdIKLI6bpllVgjSNGQrt1D5tJI57X9MLP/yVIa7TNODsQXCQBAoXR1POrluoJ0v1QAzsH06tLJsN/nvh7wy7kppunrqityCdpLt09bRlyC66G8uprDzW2J74RjHV1JY3TJNP7cGI81VeWUAljnYlgYo9QsNib8E9tsMVVUYZImC3aNuemyVhhD2uJ2CiU87IwdGKsOCMMyxMlYWPFwUFj3MN2nNXV+Gvj4TWhnsJALA+3t7e3bHnXsf0c8NcbxHQ/wAeR5cCteKUVA/7eqNZvltUlZ14VErFiVZtQCKbIFY6r6RcnQi7/MTsAdQEWsqI9VkoRUAWIAEyA32+o7r++MisaYJBUs00cOI494TEZxjAfBF1YEAjcHjGkCCLhAOSG5yS2iEcyHf2Ubt/bGf0gTJhp2/Hr3DX7I0OV3nZLf8ADKfNoZfiUheON3jjVAerFoJXd9WxNr6dItcc402jqwA1BOaBZnmPwVIap6lqqSaJVgd1CssLDUqkDlmJuzC1wo2FsI1hdM9tJHkXe8eA389ldrhG0yu2071TNTO0js7m7Mbk43oomRMDGCwGix3vL3FztSimRwxygxuo1DcMNjbv9sIVz5YSJGHLcJ+jZHM0xvGfFN+XZh0o+nUBZEQWQkDjsDfb9ceWrKQyydbTXa462O/Eb+C1GXjbhkzA0/tNXhp1qaRKKSXRNE38mRNr2uy6b3sVH5TyOL9tqGqbOQ+P3hqD5Hv70mY8AwP02IQpPw5rdQh61ogbdYE3MQIZU6drAhrnVq74f9syvgN+G3ml/Zje2LL82UrxTOkVMaCnfqM7a55mIYc62B4DMx5GwA5tthKapbBd0mbjoBrwHd3+V0YMxjAzQalK2c1jVKrHCRHCR59I2Y+i+o98ZvR9M2kJlnGKTa50HPmmZQ6cBrDZu/PuS3ncMcKiNFGo7ljzbtb643qKSWdxkechoEhWMjhaGMGZ3QqnnZHV0NmU3BGNCWJkrCx4uDqkGPLHBzdV9E+APEXxtJYNokC2vsdJ+h5t79iMefpcUEjqWTMt0PFu3loVsFwkaJG76964eGK61VMjJJoeytJK+rXItx2AjU2upRCx2XYW30XtDm2KoDmmXJiV1wnmM+X3U7j+2MugJjxU5+DTuOnlojTZ2eN0OzOUtJKFkaJ2KwROqhirsCxIB22AvjtP/kq5JDo2wHqfoo/KMDjmlWj8LSTzpNNFSVcbsVeoUPTy6V8p1KCVkFxa198amKwQEh/ihmvWqxElgkYsqjYC9gBbgWUD6XOFuhxja+qd8Zy/1Gnnqg1zu02IbepStU0gVbnUDt5WWxPuDwRzvjSjmL3WFjzB9RseSUfGGi6jRSlSGU2IwZ7A9pa5UY8sdcJ5b2PIv/n3x5TvXqF7QUasJ4VZTspCn/xobksD+bSdwNrbb74FVTGOSKocCNcx8R2B4XGpzvwySnVjtxA8MuA/rgnPwl4aFXTG9RVhdOk6pn1jUoNrBgoAuDpIN727Y1aOqnkLzIG2BsLaZa/+pZ8MYAwk6bpAp1LQQQyp0bFgYxt1AgudQ5FmPHe5wocLamWeJ2O4Bv8AxxZC3G4HhYIsQxtbG8W1y424/malofXbbAin0jzylmLMbk49XGwMaGgLzD3l7i4qTRUqsCxJsOVUEn7f94DPM5pDQNdybD85K8cYIuU1fhbm7U1boa4D8g7bj291J/bGZ0uA1rKpnwHP/U5HyTdCTiMR39Vceb0NDFN8TVSRpITqVpHUEBQBZSd7XAaw74YBJFgjLpR5vBPLHPTyrLGxaJmQ3GoeYDGZUAxVcb/5XafUfVGZ2oyOGaBZ7JTukaVGsamnqEdJjEytCANmBBJIksN8X6KGKFzx8Tj8z/Sk/vAcAFJyLKPh6bqxVVQ0JhusEjI4QuARZgoa4ueSecH6QlLKeR1s7FUibd4CoarqBJUySMdi7Hi9xfYcjtbD8EToaVkbRmAP72KzXvD5XOK45jp1eU+W3Ym3ptcXHHvg1Piw9rVUmtfJaJROUMgHlBIJ9LAH/vFzMwPDCcyhWTZRTaoka9/LY/X7483OzBK5vNelhfjja5cf4R1alWaRliYWk0fOFA3AF99Xvtv3xq9GnrW9SG3IzF9PwLJ6Uc2AiZ5yOSt6l8YUsQ0xxSAXubBdz6ne5wzD0PJEwMYAAOaSd05SuNyT5Ks88XXWdVTaFV/loQLrq5Xbmx7+gGM+rp20jXR27Tzc/n0Wj0fOKs9aw9luSiVcuiN2vay2H1++EYWY5Gt5rSmfgjLuSUaajeT5FLWIG3qxsB+uPTlwGq84Gl2i2pbLJ5reW/bVuPa4B++BzXLLN9bfPOytHZrs13pqnRURygvs4Yltid9/uL9zgE0PW0z4jbMEWG2WSIx+GVr81deazxwTx1Upom60CRqKuXpmPpFrtGdD6g3UFwLcDCHR7zLSsPJaUws8hEaDPBURsRNSyGJ42ApmJCgm3mJ5vY2IA74X6VbhiD7e65p+avBm63EFQs1pFqEpacUtPPKySurVJOmNVZA9gAWYksmwtxcni86HJFI03UqP3CtMpyxKb4qH4amhn6aMWpi2l0ZiAGVhdSCp9b324OJ0v/8AG8hSn/cComjA/ML7bAm1z9cb8xd8Jt4XWMwC5utZuTYAewN/3xZl8OZv8lV2qcYSeiqSW0lRqI50+/2AxgOt1pczW5t3qpdY2QejkemuJB/LuAfZiL7fpzh2eOOqsYz2vUBPUtV1XZdonPwjFHPId9S+Xg/6pFU378E4VpZJqaQkCx/taMtNT1zQyTMZnW2YBsjsmWxiItbcJfk86C39Rh79VqbajyCg/wDzHR3WBuA6/wAjxtxQLxdDHBJsdK+fk/6ZHUfsBhKrkmqZATmdPmpDS09C3DHkCAddy0XSZUTtVOI0IVBuS3oO5/rbDtLSinGN3vFIVFSZzgboiXwyQxrcRhPKXbc6uRxe55uQMHuXFCsGhLVMx6t01cm2n5rb8ehtgkwHVnFbx08UCMnHkvcza578fmJLfrfFaYWH2tbwsrSm7grs8U500FJTxrWQ0byh/wCZIjM1lK/JbYfNuT7Wxh9D29kZda9R+4Vz8JywfD1CwTUs2ymR4RIZGYnZpHdmLXs1sTpg3pHqU/7gTVFkdPVQ9KoiSURytp1D5TfkHkbemK9FuwxOYD7rnD5qT5uB4gLWLLqOngaKlWNOuGZdG/UKi5Ore5A9T64PXsdLTvbyKrEbPBXzvNB06p0NwFdhtYbXuN7i21u+NCOXrqRsg3A/tZrmYJi08VGzG5fUW1X7g347f02wensGYQLWQ5feve6N5RPrj0RxMSo8xLWX/wC4z6qPA/E94z0yzQXi4ROro6woxhiLA3bUASxudPkHJtxcYFTshcQXm2mWyKyKQg5Lp4T05dIXqlZGIW4I3ADq/H0GDTTumkwMzC16SNlO3rH62PzBCZW8RwGEgFiSlht6oR/U4SxD3d1tiqjDw/a9/ndLfiqaPMZFNP5n8+m9gTqkZwNztsw5w5HK+CTC4Zb/AHWLVNjqG4mnOw+QAUXJ/CM8atNMhSwbyEHV5dy1uw98NvqWOOFpWfHTuaLuQXMc6LEaNrJoud9jza/Hpg7Y7aoL5eCHUKXbkAAbk3+nbEnNm6XVYhdylQw9WojjGogso8xvtfe3Nha+1z9cLSSdTSvkNsgTkLd3/uXcihuOUNV+TVFSHihpKqkV1jUvBMCWJa5BBDAgWt2PGEOj4+rpmNPALRlN3krnRyVTmoFUI1JmiiQRX0nbUzAsATfUB3A0/XAelcJhawfE4D5q8HvE8AVMz2me8yxuqOClRGz30gofNqtvaw3t2vitMerrJIzo6xHofoo/tRg8Mko5FV06PC0+cwyrFKzxwwoqprfV5b3ZmHnYAC3641nNNtEBJv4qZMaes1geV+Nu49f0t9jhTod2Br6U/Acv9Tp5INc3tCUb+oS7ONabEtbgmwF9vKqjbe+9t9hxhyM9W/Ow5Zk95Pp3lAcMbfz5BRKCsaJta2vY2v798MzQtlbhclgUx5f42nFOtKQtr2El2DqGO9iDzud8LS0bLl48u5MipdgwfNZ+HmUwz5gEnIZV1MFPEjA7An07+/vhiR5EYIVYWhz81dqZZCJhIIlDAchR+w9f7Yz8Ive2a0cRtZVr+InhyB8yiVXWIzIWlHa4NgR2u2/PpfvhyKRwYUpLGC8bLTxnmjUdLHTQ20yKynVcsFFtgb7fNgUUIkfjOyvNIY2YRuq0xoLPRKlAjHm2Lb2K3vtsb9rAnj1wjKTIeztz5/18kywBgzTH+GGVfEVnUYAJGLk9hf39lBwj0ucTGUoObzn3DM+aYoW9p0vD1KeelluZsY7oZ5KhZSJ4zHL0trCMEXKsqgCxtZiecN5tRUzZBlZhEFOS3kMkpDOX0gsdC6ibnSDbGVUnrauNg0bdx9B9UdnZjJ45IvnK6dEw/wDGfMPVTs398crwY8NQ34Ne46/dSHO7DukzNnn/AIiWWJq2oA1UyWKU9NG23UdzcF2II2ubLYWucajSC24ORQTkV54pyk1dOaaonhkr0QyMIhay38p03JsL2v3BO2M+rDoXtq4x7uo4t38tVcNEjTE7fTvVKAvE+hlGtGsA35Tft253/fGz/jmj6xp7JG24/Pssu7o3YSMwtZKEgC1ydGoi1rD/AD6Ys2oBJvpewzXHREacLqLhhCW9POyMroSrqbqw5BHBGOEXyK6DY3CeR+KtZ0wmmPUGB12/KFAKle9yL39zgHs7bpj2l1kk1tW8rtJKxd2+ZjybC2/6DBwABYJdzi43K0lnZramZrcXJNvpfEAA0ULidVJoqblm4UatPcjff6bc78ja2Fppfhbvlf8AP677osbNyus0plZY4Qx1HYbcn2tt6m2x5wNrWwtMs1hbf815Xz2V3OMhDGbq9fw/yCGmgNO7IZZI9TJfzFG2LW5seL+gGMmlxzSOq3i2L3Rwbt56rRLRG0RN2171zqPBc0kK0lVJTz0kdtMjxHrqi28uoHSDYWMgt62xomRrbu0VLXyTTkq6tcxFuofKPRF2X++MugBkxVB+LTuGnnqjS5WYNkSZQQQeDjQIBFig6JPzvLpyvQhmeKVDqhZSBrjbZ03uuoDhiDY2PrfOonmnkNLJpq08uHePmjyDGMY8VGy2BYI5Bl4igiW7TVlQrOZHX5ttSs+99UjMADwDc21tfeS6VvEnhT+IUcNfCgjkkiDlOwv29dPobbYzA53RshLReInMfx5jlxCtJEKgcHeqq9i0RaKRLEHcHbftf1A5Hbe++NxuCYCWN1xbI6+X1WbnHdjgpEsCOWI23Zri2yg2UEcXP1HbAWSSMAB5Dx3z4DxRHMa69vwbKFNTlSBtuLj6dv8APrhpkocCeCA5hCyWldb3Xjnja3P2xGzMdax1UMbhqFstG17Gy2IG/qwuP6Y4Z22uM9T5arojO+S6tCInXULrbf1F/b1G+x5tgQkMzDhyO35z+quWiNwuuskzSuI4lLNqOm3IvyBa231AsL9sUDGQsMkpAFhfw465+JurFznnCzVWZ4R8KLQQNW1KNIVGoqi6iFvuQO4A3J72xkOe/pJ4LhaIaD+XM8uAT8UQpxxd6JkrYqhBLV0ctOYJyJessDzTWKhQFVTZwLbbi1zjTy0VUYo5554YYZgFmZA1Rb8vtsSAT6XNvfGTWu6+T2WM5fEeA4eKYjGEYz4JjVQAANgOMaLQGiwQCbr3HVFFzCjEq2vZgbqw5BwtVUwnZbQjQ8CrxvwlLOfUJqgBMGdoFZ/hLgR1DjeMk9wCD5Ttcg22xSirC4mKUWkGvMcR+ZK0kdu03RC6nPIKuqpWplXXEQ9TUlNHRQAjpMxAszMbaCdgDccY0cJaM0FRc9ymmrJZ4KhEgmgQO0iteMI5IU9QgaCbbqwt9RvjONJJA7rKR2EnVux8Nu8Iji2QYZRfnukTOvw6q6e5j/mIe42uO3+0/fBh0uxthVMLDx1HnslnULv+J1/kUsV1LMturEyhfVSBzc78c40IJ6eQHqng355pWVko99ui1OZXBBAILFjv3Jv9vbFxS2IIOgt5CynWk5ELvTiol2WJn430ehuDfja5GASPpYM3vDfHz5q7etk0bfwTFkv4d1dRYyHQg3JJva+576R98JnpdjsqSMvPH3W+e6O2hf8A8rrfMqwMp8P01C8UEWlqmojZoZJBeNiljYsN22bVYbWwAUkk7usq3YraNHujw38Uy0tjGGIW57r3KM6nGcRrWRCCaaFotKglHEdnVkl4fcuNJAKgjm98aRHYyQ0Ty3JTS1EvSNtbloaZGPTj1CzSNsLaudA2G9rk3xnVlaWWiiF5D8uZ5eqNHHftO0TXl9GI1te7E3Zu5OL0tMIGWvcnU8SqyPxFSsMqizEUWYiii11CsoF7hh8rDkHC1TSsnAvkRodwrskLUFzdpSnTkZUN9nZA8Ug40yKdwD7Ef9FZlY+ndgqhls4aePAohjD82eSTKvIZqXKqqligV3lieWoqC2mIbEhYxuzaVAVVsAB37Y12va4h18kuRZGckaOPLoJmqqoGeNCZgC4QKt7adDRxr2vpF9rm+OOzJFgoifggfF0ENRUIhklBa6qF8pJ03A72tfCU1BTPdmweSK2V40Khfx3Lf4j/AA+x+I+h06rX039bb+nvgX6NS4cWBW9ok4or4npzBSySU0OqRbbKoZwtxrKKfmYLcgdzbBYaCmY7Jg8lV0rzqUJhkpq2kZ1c5gEa3TlYR6dQG0q2VRpte7Lcb23w7m08EJA8lppanKvhlsZ6OcLDUBwY10eZJBJazgKSjBRvuLAHEe5rTiOigF060tRLIgS6SuDdptGlFPbQpJJIBte/9cZL6x85wUoy3cdB3cUwIwzOTyRahoVjBtcsfmY8k/52wzTUrIAbZk6ncob5C5SsMqizEUWYiizEUWYii8ZQRYi49DjhAIsVNENfKdNzC5jvyvKn/icZ5oOrOKndg5ajy28Ebrr5PF0LzDKmaMRvEyoqso+GkKDS+zXTYH2vxvbnHRU1cX7kYdzB+h+6mCN2ht3qZltbDBDHCFkRY0CLqQ8KLC5tbEPSkQzeHN72lTqHbWPioPwuXfFfGaV+I/8A081+NP8ATHf1eltbGp7PJwROpzOKRGQCVgwI8isDv6MLWPvio6TiPuBzu5pU6h29h4ofl+VlTKY4N5gBI9Q+tnCghQRvcAE7e5x01NXLlHHhHFx+g+6mCNupv3IlHlGq3WcvbhQNKD/iMcFAZDiqHYuWg8t/FTrbZMFkTVQBYCwHYY0A0NFggk3XuOqLMRRZiKL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930423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9127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2014 APEC Report:</a:t>
            </a:r>
            <a:br>
              <a:rPr lang="en-US" dirty="0" smtClean="0"/>
            </a:br>
            <a:r>
              <a:rPr lang="en-US" dirty="0" smtClean="0"/>
              <a:t>Key Elements of GRP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Institutional Design of Rulemaking Activity</a:t>
            </a:r>
          </a:p>
          <a:p>
            <a:r>
              <a:rPr lang="en-US" dirty="0" smtClean="0"/>
              <a:t>Transparency and Public Consultation Activity</a:t>
            </a:r>
          </a:p>
          <a:p>
            <a:r>
              <a:rPr lang="en-US" dirty="0" smtClean="0"/>
              <a:t>Regulatory Impact Assessment</a:t>
            </a:r>
          </a:p>
          <a:p>
            <a:r>
              <a:rPr lang="en-US" dirty="0" smtClean="0"/>
              <a:t>International Regulatory Cooperation</a:t>
            </a:r>
          </a:p>
          <a:p>
            <a:r>
              <a:rPr lang="en-US" dirty="0" smtClean="0"/>
              <a:t>Extended Policy Options of GRP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546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Internal </a:t>
            </a:r>
            <a:r>
              <a:rPr lang="en-US" dirty="0" smtClean="0"/>
              <a:t>Coordination </a:t>
            </a:r>
            <a:r>
              <a:rPr lang="en-US" smtClean="0"/>
              <a:t>of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Rulemaking </a:t>
            </a:r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bodies engaged in regulation are diverse:  health, economic, public services</a:t>
            </a:r>
          </a:p>
          <a:p>
            <a:r>
              <a:rPr lang="en-US" dirty="0" smtClean="0"/>
              <a:t>Internal coordination across agencies is critical</a:t>
            </a:r>
          </a:p>
          <a:p>
            <a:r>
              <a:rPr lang="en-US" dirty="0" smtClean="0"/>
              <a:t>OECD recommendation:  whole of government approach to ensure that the economic, social, and environmental benefits justify the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195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Impact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Contributes to more informed policy decisions and promotes economic efficiency by calculating costs and benefits and regulating only where necessary</a:t>
            </a:r>
          </a:p>
          <a:p>
            <a:r>
              <a:rPr lang="en-US" dirty="0"/>
              <a:t>Comprehensive approach</a:t>
            </a:r>
          </a:p>
          <a:p>
            <a:r>
              <a:rPr lang="en-US" dirty="0"/>
              <a:t>Rigor of Analysis</a:t>
            </a:r>
          </a:p>
          <a:p>
            <a:r>
              <a:rPr lang="en-US" dirty="0" smtClean="0"/>
              <a:t>Accountability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400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 Consultation and Transparency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Transparency and accountability help address concerns about undue influence and allows all interested parties to be heard.</a:t>
            </a:r>
          </a:p>
          <a:p>
            <a:r>
              <a:rPr lang="en-US" dirty="0"/>
              <a:t>Accountability</a:t>
            </a:r>
          </a:p>
          <a:p>
            <a:r>
              <a:rPr lang="en-US" dirty="0"/>
              <a:t>Engagement and buy-in</a:t>
            </a:r>
          </a:p>
          <a:p>
            <a:r>
              <a:rPr lang="en-US" dirty="0"/>
              <a:t>Efficiency</a:t>
            </a:r>
          </a:p>
        </p:txBody>
      </p:sp>
    </p:spTree>
    <p:extLst>
      <p:ext uri="{BB962C8B-B14F-4D97-AF65-F5344CB8AC3E}">
        <p14:creationId xmlns:p14="http://schemas.microsoft.com/office/powerpoint/2010/main" val="3111686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 you evaluate or measure GRP?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APEC-OECD Checklist on Regulatory Reform</a:t>
            </a:r>
            <a:endParaRPr lang="en-US" dirty="0" smtClean="0"/>
          </a:p>
          <a:p>
            <a:r>
              <a:rPr lang="en-US" dirty="0" smtClean="0"/>
              <a:t>There is no single model of regulatory reform, but this does not mean that standards, goals and well-structured institutions do not matter.</a:t>
            </a:r>
          </a:p>
          <a:p>
            <a:r>
              <a:rPr lang="en-US" dirty="0" smtClean="0"/>
              <a:t>The checklist is a voluntary tool that member economies may use to evaluate their respective regulatory reform efforts. </a:t>
            </a:r>
          </a:p>
        </p:txBody>
      </p:sp>
    </p:spTree>
    <p:extLst>
      <p:ext uri="{BB962C8B-B14F-4D97-AF65-F5344CB8AC3E}">
        <p14:creationId xmlns:p14="http://schemas.microsoft.com/office/powerpoint/2010/main" val="3002491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APEC-OECD Checklist on Regulatory Reform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parts to the checklist</a:t>
            </a:r>
          </a:p>
          <a:p>
            <a:r>
              <a:rPr lang="en-US" dirty="0" smtClean="0"/>
              <a:t>(A) Horizontal questionnaire</a:t>
            </a:r>
          </a:p>
          <a:p>
            <a:r>
              <a:rPr lang="en-US" dirty="0" smtClean="0"/>
              <a:t>Three specific policy areas:</a:t>
            </a:r>
          </a:p>
          <a:p>
            <a:pPr lvl="1"/>
            <a:r>
              <a:rPr lang="en-US" sz="3200" dirty="0" smtClean="0"/>
              <a:t>(B) Regulatory policies</a:t>
            </a:r>
          </a:p>
          <a:p>
            <a:pPr lvl="1"/>
            <a:r>
              <a:rPr lang="en-US" sz="3200" dirty="0" smtClean="0"/>
              <a:t>(C) Competition policies</a:t>
            </a:r>
          </a:p>
          <a:p>
            <a:pPr lvl="1"/>
            <a:r>
              <a:rPr lang="en-US" sz="3200" dirty="0" smtClean="0"/>
              <a:t>(D) Market openness policies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37190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what extent is there </a:t>
            </a:r>
            <a:r>
              <a:rPr lang="en-US" dirty="0" smtClean="0"/>
              <a:t>an integrated </a:t>
            </a:r>
            <a:r>
              <a:rPr lang="en-US" dirty="0"/>
              <a:t>policy for regulatory </a:t>
            </a:r>
            <a:r>
              <a:rPr lang="en-US" dirty="0" smtClean="0"/>
              <a:t>reform that </a:t>
            </a:r>
            <a:r>
              <a:rPr lang="en-US" dirty="0"/>
              <a:t>sets out principles dealing </a:t>
            </a:r>
            <a:r>
              <a:rPr lang="en-US" dirty="0" smtClean="0"/>
              <a:t>with regulatory</a:t>
            </a:r>
            <a:r>
              <a:rPr lang="en-US" dirty="0"/>
              <a:t>, competition and </a:t>
            </a:r>
            <a:r>
              <a:rPr lang="en-US" dirty="0" smtClean="0"/>
              <a:t>market openness </a:t>
            </a:r>
            <a:r>
              <a:rPr lang="en-US" dirty="0"/>
              <a:t>policies</a:t>
            </a:r>
            <a:r>
              <a:rPr lang="en-US" dirty="0" smtClean="0"/>
              <a:t>?</a:t>
            </a:r>
          </a:p>
          <a:p>
            <a:r>
              <a:rPr lang="en-US" dirty="0"/>
              <a:t>To what extent do regulation</a:t>
            </a:r>
            <a:r>
              <a:rPr lang="en-US" dirty="0" smtClean="0"/>
              <a:t>, competition </a:t>
            </a:r>
            <a:r>
              <a:rPr lang="en-US" dirty="0"/>
              <a:t>and market </a:t>
            </a:r>
            <a:r>
              <a:rPr lang="en-US" dirty="0" smtClean="0"/>
              <a:t>openness policies </a:t>
            </a:r>
            <a:r>
              <a:rPr lang="en-US" dirty="0"/>
              <a:t>avoid discrimination </a:t>
            </a:r>
            <a:r>
              <a:rPr lang="en-US" dirty="0" smtClean="0"/>
              <a:t>between like </a:t>
            </a:r>
            <a:r>
              <a:rPr lang="en-US" dirty="0"/>
              <a:t>goods, services, or service </a:t>
            </a:r>
            <a:r>
              <a:rPr lang="en-US" dirty="0" smtClean="0"/>
              <a:t>suppliers in </a:t>
            </a:r>
            <a:r>
              <a:rPr lang="en-US" dirty="0"/>
              <a:t>like circumstances, whether </a:t>
            </a:r>
            <a:r>
              <a:rPr lang="en-US" dirty="0" smtClean="0"/>
              <a:t>foreign or </a:t>
            </a:r>
            <a:r>
              <a:rPr lang="en-US" dirty="0"/>
              <a:t>domestic?</a:t>
            </a:r>
          </a:p>
        </p:txBody>
      </p:sp>
    </p:spTree>
    <p:extLst>
      <p:ext uri="{BB962C8B-B14F-4D97-AF65-F5344CB8AC3E}">
        <p14:creationId xmlns:p14="http://schemas.microsoft.com/office/powerpoint/2010/main" val="1723174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GRP and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2011 APEC Leaders’ Declaration:</a:t>
            </a:r>
          </a:p>
          <a:p>
            <a:pPr marL="0" indent="0">
              <a:buNone/>
            </a:pPr>
            <a:r>
              <a:rPr lang="en-US" dirty="0" smtClean="0"/>
              <a:t>“In addition, as trade and investment flows become more globalized, greater alignment in regulatory approaches, including to international standards, is </a:t>
            </a:r>
            <a:r>
              <a:rPr lang="en-US" b="1" i="1" dirty="0" smtClean="0">
                <a:solidFill>
                  <a:srgbClr val="FF0000"/>
                </a:solidFill>
              </a:rPr>
              <a:t>necessary to prevent needless barriers to trade </a:t>
            </a:r>
            <a:r>
              <a:rPr lang="en-US" dirty="0" smtClean="0"/>
              <a:t>from stifling economic growth and employment.”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893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GRP and U.S. Trade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GRPs are an important element of U.S. FTAs and trade and investment framework agreements, where we seek commitments to GRPs and establish dedicated groups to strengthen cooperation.</a:t>
            </a:r>
          </a:p>
          <a:p>
            <a:r>
              <a:rPr lang="en-US" dirty="0" smtClean="0"/>
              <a:t>Generally covered within individual chapters</a:t>
            </a:r>
          </a:p>
          <a:p>
            <a:pPr lvl="1"/>
            <a:r>
              <a:rPr lang="en-US" dirty="0" smtClean="0"/>
              <a:t>Publication, Notification and Administration of Laws” (NAFTA) or “Transparency” (others)</a:t>
            </a:r>
          </a:p>
          <a:p>
            <a:pPr lvl="1"/>
            <a:r>
              <a:rPr lang="en-US" dirty="0" smtClean="0"/>
              <a:t>Technical Barriers to Trade</a:t>
            </a:r>
          </a:p>
          <a:p>
            <a:pPr lvl="1"/>
            <a:r>
              <a:rPr lang="en-US" dirty="0" smtClean="0"/>
              <a:t>Government Procurement</a:t>
            </a:r>
          </a:p>
          <a:p>
            <a:pPr lvl="1"/>
            <a:r>
              <a:rPr lang="en-US" dirty="0" smtClean="0"/>
              <a:t>Elements of regulatory cooperation</a:t>
            </a:r>
          </a:p>
        </p:txBody>
      </p:sp>
    </p:spTree>
    <p:extLst>
      <p:ext uri="{BB962C8B-B14F-4D97-AF65-F5344CB8AC3E}">
        <p14:creationId xmlns:p14="http://schemas.microsoft.com/office/powerpoint/2010/main" val="4004665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U.S.-EAC Cooperation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Article 3.1</a:t>
            </a:r>
          </a:p>
          <a:p>
            <a:pPr marL="0" indent="0">
              <a:buNone/>
            </a:pPr>
            <a:r>
              <a:rPr lang="en-US" dirty="0" smtClean="0"/>
              <a:t>Recognizing the benefits to trade of WTO-consistent regulatory regimes, the Parties shall work together to:…</a:t>
            </a:r>
          </a:p>
          <a:p>
            <a:pPr marL="0" indent="0">
              <a:buNone/>
            </a:pPr>
            <a:r>
              <a:rPr lang="en-US" dirty="0" smtClean="0"/>
              <a:t>(f) </a:t>
            </a:r>
            <a:r>
              <a:rPr lang="en-US" b="1" dirty="0" smtClean="0">
                <a:solidFill>
                  <a:srgbClr val="FF0000"/>
                </a:solidFill>
              </a:rPr>
              <a:t>support </a:t>
            </a:r>
            <a:r>
              <a:rPr lang="en-US" b="1" dirty="0">
                <a:solidFill>
                  <a:srgbClr val="FF0000"/>
                </a:solidFill>
              </a:rPr>
              <a:t>the development and implementation of good regulatory practices in </a:t>
            </a:r>
            <a:r>
              <a:rPr lang="en-US" b="1" dirty="0" smtClean="0">
                <a:solidFill>
                  <a:srgbClr val="FF0000"/>
                </a:solidFill>
              </a:rPr>
              <a:t>EAC Partner </a:t>
            </a:r>
            <a:r>
              <a:rPr lang="en-US" b="1" dirty="0">
                <a:solidFill>
                  <a:srgbClr val="FF0000"/>
                </a:solidFill>
              </a:rPr>
              <a:t>States</a:t>
            </a:r>
            <a:r>
              <a:rPr lang="en-US" dirty="0"/>
              <a:t>, including, but not limited to:</a:t>
            </a:r>
          </a:p>
          <a:p>
            <a:pPr marL="228600" indent="0">
              <a:buNone/>
            </a:pPr>
            <a:r>
              <a:rPr lang="en-US" dirty="0" smtClean="0"/>
              <a:t>(</a:t>
            </a:r>
            <a:r>
              <a:rPr lang="en-US" dirty="0" err="1"/>
              <a:t>i</a:t>
            </a:r>
            <a:r>
              <a:rPr lang="en-US" dirty="0"/>
              <a:t>) transparency in the preparation, adoption, and application of </a:t>
            </a:r>
            <a:r>
              <a:rPr lang="en-US" dirty="0" smtClean="0"/>
              <a:t>technical regulations</a:t>
            </a:r>
            <a:r>
              <a:rPr lang="en-US" dirty="0"/>
              <a:t>, standards, and conformity assessment procedures;</a:t>
            </a:r>
          </a:p>
          <a:p>
            <a:pPr marL="228600" indent="0">
              <a:buNone/>
            </a:pPr>
            <a:r>
              <a:rPr lang="en-US" dirty="0" smtClean="0"/>
              <a:t>(</a:t>
            </a:r>
            <a:r>
              <a:rPr lang="en-US" dirty="0"/>
              <a:t>ii) evidence-based decision making; and</a:t>
            </a:r>
          </a:p>
          <a:p>
            <a:pPr marL="228600" indent="0">
              <a:buNone/>
            </a:pPr>
            <a:r>
              <a:rPr lang="en-US" dirty="0" smtClean="0"/>
              <a:t>(</a:t>
            </a:r>
            <a:r>
              <a:rPr lang="en-US" dirty="0"/>
              <a:t>iii) mechanisms and methods for periodic review of technical regulations </a:t>
            </a:r>
            <a:r>
              <a:rPr lang="en-US" dirty="0" smtClean="0"/>
              <a:t>and conformity </a:t>
            </a:r>
            <a:r>
              <a:rPr lang="en-US" dirty="0"/>
              <a:t>assessment procedures; </a:t>
            </a:r>
          </a:p>
        </p:txBody>
      </p:sp>
    </p:spTree>
    <p:extLst>
      <p:ext uri="{BB962C8B-B14F-4D97-AF65-F5344CB8AC3E}">
        <p14:creationId xmlns:p14="http://schemas.microsoft.com/office/powerpoint/2010/main" val="95313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Good Regulatory Practice?</a:t>
            </a:r>
          </a:p>
          <a:p>
            <a:r>
              <a:rPr lang="en-US" dirty="0" smtClean="0"/>
              <a:t>Why is GRP important?</a:t>
            </a:r>
          </a:p>
          <a:p>
            <a:r>
              <a:rPr lang="en-US" dirty="0" smtClean="0"/>
              <a:t>What are the elements of GRP?</a:t>
            </a:r>
          </a:p>
          <a:p>
            <a:r>
              <a:rPr lang="en-US" dirty="0" smtClean="0"/>
              <a:t>How do you evaluate or measure GRP?</a:t>
            </a:r>
          </a:p>
          <a:p>
            <a:r>
              <a:rPr lang="en-US" dirty="0" smtClean="0"/>
              <a:t>GRP in Trade Agreements</a:t>
            </a:r>
          </a:p>
        </p:txBody>
      </p:sp>
    </p:spTree>
    <p:extLst>
      <p:ext uri="{BB962C8B-B14F-4D97-AF65-F5344CB8AC3E}">
        <p14:creationId xmlns:p14="http://schemas.microsoft.com/office/powerpoint/2010/main" val="3357870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GRP and Trade:  The TPP and T-TIP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Trans-Pacific Partnership (TPP):  Regulatory Coherence is one of four “horizontal” issues, along with competitiveness and business facilitation, small and medium-sized enterprises, and development</a:t>
            </a:r>
          </a:p>
          <a:p>
            <a:r>
              <a:rPr lang="en-US" dirty="0" smtClean="0"/>
              <a:t>Transatlantic Trade and Investment Partnership:  Includes a chapter on Regulatory Coherence and Transparency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425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TPP TBT Chapter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Includes </a:t>
            </a:r>
            <a:r>
              <a:rPr lang="en-US" dirty="0"/>
              <a:t>many new features, building on those in the </a:t>
            </a:r>
            <a:r>
              <a:rPr lang="en-US" dirty="0" smtClean="0"/>
              <a:t>TBT </a:t>
            </a:r>
            <a:r>
              <a:rPr lang="en-US" dirty="0"/>
              <a:t>Agreement and earlier </a:t>
            </a:r>
            <a:r>
              <a:rPr lang="en-US" dirty="0" smtClean="0"/>
              <a:t>FTAs.</a:t>
            </a:r>
          </a:p>
          <a:p>
            <a:r>
              <a:rPr lang="en-US" dirty="0" smtClean="0"/>
              <a:t>New </a:t>
            </a:r>
            <a:r>
              <a:rPr lang="en-US" dirty="0"/>
              <a:t>transparency requirements, including public consultation requirements early in the development of new measures, enabling trade-related concerns to be vetted and addressed before new measures are </a:t>
            </a:r>
            <a:r>
              <a:rPr lang="en-US" dirty="0" smtClean="0"/>
              <a:t>finalized</a:t>
            </a:r>
          </a:p>
          <a:p>
            <a:r>
              <a:rPr lang="en-US" dirty="0" smtClean="0"/>
              <a:t>Requirements </a:t>
            </a:r>
            <a:r>
              <a:rPr lang="en-US" dirty="0"/>
              <a:t>ensuring that information on regulatory decision making is publicly </a:t>
            </a:r>
            <a:r>
              <a:rPr lang="en-US" dirty="0" smtClean="0"/>
              <a:t>available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925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TPP TBT Chapter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Greater clarification that companies will need to have their goods undergo conformity assessment procedures only once before being able to sell them in TPP markets. </a:t>
            </a:r>
          </a:p>
          <a:p>
            <a:r>
              <a:rPr lang="en-US" dirty="0"/>
              <a:t>Annexes on specific products:  wine and distilled spirits, </a:t>
            </a:r>
            <a:r>
              <a:rPr lang="en-US" dirty="0" smtClean="0"/>
              <a:t>ICT products, pharmaceuticals, cosmetics, medical devices, food products, organics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552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Good Regulatory Practice?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GRP refers to internationally recognized processes and procedures that can be used to improve the quality and cost-effectiveness of domestic regulations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626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Regulatory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GRPs include administrative procedures that govern intragovernmental coordination of rulemaking activity, impact assessment, regulatory transparency, participation, and accountability.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738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Why is GRP Important?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i="1" dirty="0"/>
              <a:t>2012 Recommendation of the Council of the OECD on Regulatory Policy and </a:t>
            </a:r>
            <a:r>
              <a:rPr lang="en-US" i="1" dirty="0" smtClean="0"/>
              <a:t>Governance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“The financial crisis</a:t>
            </a:r>
            <a:r>
              <a:rPr lang="en-US" dirty="0"/>
              <a:t>, and </a:t>
            </a:r>
            <a:r>
              <a:rPr lang="en-US" dirty="0" smtClean="0"/>
              <a:t>the pace of </a:t>
            </a:r>
            <a:r>
              <a:rPr lang="en-US" dirty="0"/>
              <a:t>social change and environmental challenges highlight the </a:t>
            </a:r>
            <a:r>
              <a:rPr lang="en-US" b="1" i="1" dirty="0">
                <a:solidFill>
                  <a:srgbClr val="FF0000"/>
                </a:solidFill>
              </a:rPr>
              <a:t>importance of sound regulatory frameworks as a basic condition</a:t>
            </a:r>
            <a:r>
              <a:rPr lang="en-US" dirty="0"/>
              <a:t> for well-functioning markets and societies, protecting the environment and the promotion of economic growth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919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2012 Recommendation of the Council of the OECD on Regulatory Policy and Governance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Sets </a:t>
            </a:r>
            <a:r>
              <a:rPr lang="en-US" dirty="0"/>
              <a:t>out the measures that </a:t>
            </a:r>
            <a:r>
              <a:rPr lang="en-US" dirty="0" smtClean="0"/>
              <a:t>governments should </a:t>
            </a:r>
            <a:r>
              <a:rPr lang="en-US" dirty="0"/>
              <a:t>take to support the implementation and advancement of systemic regulatory reform to deliver regulations that meet public policy objectives and will have a positive impact on the economy and society.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measures are integrated in a comprehensive policy cycle in which regulations are designed, assessed and </a:t>
            </a:r>
            <a:r>
              <a:rPr lang="en-US" dirty="0" smtClean="0"/>
              <a:t>evaluated </a:t>
            </a:r>
            <a:r>
              <a:rPr lang="en-US" i="1" dirty="0" smtClean="0"/>
              <a:t>ex </a:t>
            </a:r>
            <a:r>
              <a:rPr lang="en-US" i="1" dirty="0"/>
              <a:t>ante</a:t>
            </a:r>
            <a:r>
              <a:rPr lang="en-US" dirty="0"/>
              <a:t> and </a:t>
            </a:r>
            <a:r>
              <a:rPr lang="en-US" i="1" dirty="0"/>
              <a:t>ex post</a:t>
            </a:r>
            <a:r>
              <a:rPr lang="en-US" dirty="0"/>
              <a:t>, revised and enforced at all levels of government, supported by appropriate institutions.</a:t>
            </a:r>
          </a:p>
        </p:txBody>
      </p:sp>
    </p:spTree>
    <p:extLst>
      <p:ext uri="{BB962C8B-B14F-4D97-AF65-F5344CB8AC3E}">
        <p14:creationId xmlns:p14="http://schemas.microsoft.com/office/powerpoint/2010/main" val="3700434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2012 Recommendation of the Council of the OECD on Regulatory Policy and Governance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Sets out 12 recommendations that are elaborated in an Annex.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Whole of government approach (#1)</a:t>
            </a:r>
          </a:p>
          <a:p>
            <a:pPr lvl="1"/>
            <a:r>
              <a:rPr lang="en-US" dirty="0" smtClean="0"/>
              <a:t>Open government, including transparency and public participation (#2)</a:t>
            </a:r>
          </a:p>
          <a:p>
            <a:pPr lvl="1"/>
            <a:r>
              <a:rPr lang="en-US" dirty="0" smtClean="0"/>
              <a:t>Integrate regulatory impact analysis as early as possible (#4)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027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2011 APEC Leaders Statement:  The Honolulu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Recognizes that regulatory reform can “boost productivity and job creation” while protecting the environment, public health, safety, and security.</a:t>
            </a:r>
          </a:p>
          <a:p>
            <a:r>
              <a:rPr lang="en-US" dirty="0" smtClean="0"/>
              <a:t>As trade and investment flows increase, greater alignment is required to avoid barriers to growth and employment.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27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Elements of GRP?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Three </a:t>
            </a:r>
            <a:r>
              <a:rPr lang="en-US" dirty="0"/>
              <a:t>areas </a:t>
            </a:r>
            <a:r>
              <a:rPr lang="en-US" dirty="0" smtClean="0"/>
              <a:t>at </a:t>
            </a:r>
            <a:r>
              <a:rPr lang="en-US" dirty="0"/>
              <a:t>the core of the “better regulation” agenda successfully applied in countries with different economic strategies, legal systems, and administrative </a:t>
            </a:r>
            <a:r>
              <a:rPr lang="en-US" dirty="0" smtClean="0"/>
              <a:t>cultures: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Internal </a:t>
            </a:r>
            <a:r>
              <a:rPr lang="en-US" b="1" dirty="0">
                <a:solidFill>
                  <a:srgbClr val="FF0000"/>
                </a:solidFill>
              </a:rPr>
              <a:t>coordination of rulemaking activity</a:t>
            </a:r>
            <a:r>
              <a:rPr lang="en-US" dirty="0"/>
              <a:t>, particularly the ability to manage regulatory reform and coordinate with trade and competition officials </a:t>
            </a:r>
          </a:p>
          <a:p>
            <a:r>
              <a:rPr lang="en-US" b="1" dirty="0">
                <a:solidFill>
                  <a:srgbClr val="FF0000"/>
                </a:solidFill>
              </a:rPr>
              <a:t>Regulatory impact assessment (RIA)</a:t>
            </a:r>
            <a:r>
              <a:rPr lang="en-US" dirty="0"/>
              <a:t>, particularly the capacity to ensure that better policy options are chosen by establishing a systematic and consistent framework for assessing the potential impacts of government action, including impacts on trade.</a:t>
            </a:r>
          </a:p>
          <a:p>
            <a:r>
              <a:rPr lang="en-US" b="1" dirty="0">
                <a:solidFill>
                  <a:srgbClr val="FF0000"/>
                </a:solidFill>
              </a:rPr>
              <a:t>Public consultation mechanisms to improve transparency</a:t>
            </a:r>
            <a:r>
              <a:rPr lang="en-US" dirty="0"/>
              <a:t>, such as “publication for comment” and other practices that allow wide access, and the quality of consultation </a:t>
            </a:r>
            <a:r>
              <a:rPr lang="en-US" dirty="0" smtClean="0"/>
              <a:t>mechanisms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704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9DB80692F6849BBB85B88BD7E251E" ma:contentTypeVersion="49" ma:contentTypeDescription="" ma:contentTypeScope="" ma:versionID="4202e3cc60ddbde23ac5ad50dbb91338">
  <xsd:schema xmlns:xsd="http://www.w3.org/2001/XMLSchema" xmlns:xs="http://www.w3.org/2001/XMLSchema" xmlns:p="http://schemas.microsoft.com/office/2006/metadata/properties" xmlns:ns1="http://schemas.microsoft.com/sharepoint/v3" xmlns:ns2="d1f628b7-dc6e-45dc-9245-e5ecf578f20b" xmlns:ns3="bbd4acb0-43d6-4317-ab0b-803dc468f016" targetNamespace="http://schemas.microsoft.com/office/2006/metadata/properties" ma:root="true" ma:fieldsID="23aed2d8c0f55666662c75d8f1fd6e40" ns1:_="" ns2:_="" ns3:_="">
    <xsd:import namespace="http://schemas.microsoft.com/sharepoint/v3"/>
    <xsd:import namespace="d1f628b7-dc6e-45dc-9245-e5ecf578f20b"/>
    <xsd:import namespace="bbd4acb0-43d6-4317-ab0b-803dc468f016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628b7-dc6e-45dc-9245-e5ecf578f20b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12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4acb0-43d6-4317-ab0b-803dc468f016" elementFormDefault="qualified">
    <xsd:import namespace="http://schemas.microsoft.com/office/2006/documentManagement/types"/>
    <xsd:import namespace="http://schemas.microsoft.com/office/infopath/2007/PartnerControls"/>
    <xsd:element name="_dlc_DocId" ma:index="1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/>
</file>

<file path=customXml/itemProps1.xml><?xml version="1.0" encoding="utf-8"?>
<ds:datastoreItem xmlns:ds="http://schemas.openxmlformats.org/officeDocument/2006/customXml" ds:itemID="{FB5490A5-9D28-4763-AF71-9F9D2F58DA89}"/>
</file>

<file path=customXml/itemProps2.xml><?xml version="1.0" encoding="utf-8"?>
<ds:datastoreItem xmlns:ds="http://schemas.openxmlformats.org/officeDocument/2006/customXml" ds:itemID="{7B38CDE2-3E2C-495B-B064-66B1A6F4043F}"/>
</file>

<file path=customXml/itemProps3.xml><?xml version="1.0" encoding="utf-8"?>
<ds:datastoreItem xmlns:ds="http://schemas.openxmlformats.org/officeDocument/2006/customXml" ds:itemID="{8CBEFF98-D728-4C22-920D-CB7B93F6BE7A}"/>
</file>

<file path=customXml/itemProps4.xml><?xml version="1.0" encoding="utf-8"?>
<ds:datastoreItem xmlns:ds="http://schemas.openxmlformats.org/officeDocument/2006/customXml" ds:itemID="{84022BA5-F590-484D-840D-E27866C961D5}"/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1109</Words>
  <Application>Microsoft Office PowerPoint</Application>
  <PresentationFormat>On-screen Show (4:3)</PresentationFormat>
  <Paragraphs>96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Overview of Good Regulatory Practice</vt:lpstr>
      <vt:lpstr>Overview</vt:lpstr>
      <vt:lpstr>What is Good Regulatory Practice? </vt:lpstr>
      <vt:lpstr>Good Regulatory Practice</vt:lpstr>
      <vt:lpstr>Why is GRP Important?</vt:lpstr>
      <vt:lpstr>2012 Recommendation of the Council of the OECD on Regulatory Policy and Governance</vt:lpstr>
      <vt:lpstr>2012 Recommendation of the Council of the OECD on Regulatory Policy and Governance</vt:lpstr>
      <vt:lpstr>2011 APEC Leaders Statement:  The Honolulu Declaration</vt:lpstr>
      <vt:lpstr>What are the Elements of GRP?</vt:lpstr>
      <vt:lpstr>2014 APEC Report: Key Elements of GRP</vt:lpstr>
      <vt:lpstr>Internal Coordination of  Rulemaking Activity</vt:lpstr>
      <vt:lpstr>Regulatory Impact Assessment</vt:lpstr>
      <vt:lpstr>Public Consultation and Transparency</vt:lpstr>
      <vt:lpstr>How do you evaluate or measure GRP?</vt:lpstr>
      <vt:lpstr>APEC-OECD Checklist on Regulatory Reform</vt:lpstr>
      <vt:lpstr>Horizontal Questionnaire</vt:lpstr>
      <vt:lpstr>GRP and Trade</vt:lpstr>
      <vt:lpstr>GRP and U.S. Trade Agreements</vt:lpstr>
      <vt:lpstr>U.S.-EAC Cooperation Agreement</vt:lpstr>
      <vt:lpstr>GRP and Trade:  The TPP and T-TIP</vt:lpstr>
      <vt:lpstr>TPP TBT Chapter</vt:lpstr>
      <vt:lpstr>TPP TBT Chapter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Trends in Good Regulatory Practice</dc:title>
  <dc:creator>Anita</dc:creator>
  <cp:lastModifiedBy>Kent Shigetomi</cp:lastModifiedBy>
  <cp:revision>60</cp:revision>
  <cp:lastPrinted>2016-03-18T17:22:44Z</cp:lastPrinted>
  <dcterms:created xsi:type="dcterms:W3CDTF">2014-10-25T20:52:01Z</dcterms:created>
  <dcterms:modified xsi:type="dcterms:W3CDTF">2016-03-21T18:02:03Z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d531a9f6-60d0-486e-aec9-78a211bf1e79</vt:lpwstr>
  </property>
</Properties>
</file>