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2" r:id="rId3"/>
    <p:sldId id="277" r:id="rId4"/>
    <p:sldId id="257" r:id="rId5"/>
    <p:sldId id="258" r:id="rId6"/>
    <p:sldId id="279" r:id="rId7"/>
    <p:sldId id="259" r:id="rId8"/>
    <p:sldId id="260" r:id="rId9"/>
    <p:sldId id="261" r:id="rId10"/>
    <p:sldId id="262" r:id="rId11"/>
    <p:sldId id="278" r:id="rId12"/>
    <p:sldId id="263" r:id="rId13"/>
    <p:sldId id="265" r:id="rId14"/>
    <p:sldId id="266" r:id="rId15"/>
    <p:sldId id="267" r:id="rId16"/>
    <p:sldId id="268" r:id="rId17"/>
    <p:sldId id="269" r:id="rId18"/>
    <p:sldId id="273" r:id="rId19"/>
    <p:sldId id="274" r:id="rId20"/>
    <p:sldId id="275" r:id="rId21"/>
    <p:sldId id="283"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8F569-0A47-47A4-A3CD-F186FCBDD48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2E6DA7CE-6511-408A-96C4-B2C5C46C1B7D}">
      <dgm:prSet phldrT="[Text]"/>
      <dgm:spPr/>
      <dgm:t>
        <a:bodyPr/>
        <a:lstStyle/>
        <a:p>
          <a:r>
            <a:rPr lang="en-US" dirty="0" smtClean="0"/>
            <a:t>SPS Protocol</a:t>
          </a:r>
          <a:endParaRPr lang="en-US" dirty="0"/>
        </a:p>
      </dgm:t>
    </dgm:pt>
    <dgm:pt modelId="{541EB973-DC5A-477E-9CC4-EC5469AF4FC4}" type="parTrans" cxnId="{50CF9B8A-B95C-42B2-B757-44C73B5EADDC}">
      <dgm:prSet/>
      <dgm:spPr/>
      <dgm:t>
        <a:bodyPr/>
        <a:lstStyle/>
        <a:p>
          <a:endParaRPr lang="en-US"/>
        </a:p>
      </dgm:t>
    </dgm:pt>
    <dgm:pt modelId="{2F5F3F75-3100-45BE-9336-B6DEC3997D1C}" type="sibTrans" cxnId="{50CF9B8A-B95C-42B2-B757-44C73B5EADDC}">
      <dgm:prSet/>
      <dgm:spPr/>
      <dgm:t>
        <a:bodyPr/>
        <a:lstStyle/>
        <a:p>
          <a:endParaRPr lang="en-US"/>
        </a:p>
      </dgm:t>
    </dgm:pt>
    <dgm:pt modelId="{F46482F8-99B7-4C26-A84F-431D3CB19759}">
      <dgm:prSet phldrT="[Text]" custT="1"/>
      <dgm:spPr/>
      <dgm:t>
        <a:bodyPr/>
        <a:lstStyle/>
        <a:p>
          <a:r>
            <a:rPr lang="en-GB" sz="1800" b="1" dirty="0" smtClean="0">
              <a:effectLst>
                <a:outerShdw blurRad="38100" dist="38100" dir="2700000" algn="tl">
                  <a:srgbClr val="000000">
                    <a:alpha val="43137"/>
                  </a:srgbClr>
                </a:outerShdw>
              </a:effectLst>
            </a:rPr>
            <a:t>cooperate in the harmonisation of plant health, animal health and food safety measures.</a:t>
          </a:r>
          <a:endParaRPr lang="en-US" sz="1800" b="1" dirty="0">
            <a:effectLst>
              <a:outerShdw blurRad="38100" dist="38100" dir="2700000" algn="tl">
                <a:srgbClr val="000000">
                  <a:alpha val="43137"/>
                </a:srgbClr>
              </a:outerShdw>
            </a:effectLst>
          </a:endParaRPr>
        </a:p>
      </dgm:t>
    </dgm:pt>
    <dgm:pt modelId="{BF1532AA-BE7B-4445-B272-290EFA49D2ED}" type="parTrans" cxnId="{E35F9129-9177-4353-A15C-2CA62B8B2962}">
      <dgm:prSet/>
      <dgm:spPr/>
      <dgm:t>
        <a:bodyPr/>
        <a:lstStyle/>
        <a:p>
          <a:endParaRPr lang="en-US"/>
        </a:p>
      </dgm:t>
    </dgm:pt>
    <dgm:pt modelId="{DB3AB627-0B35-4448-BD68-078BBEDCC9DF}" type="sibTrans" cxnId="{E35F9129-9177-4353-A15C-2CA62B8B2962}">
      <dgm:prSet/>
      <dgm:spPr/>
      <dgm:t>
        <a:bodyPr/>
        <a:lstStyle/>
        <a:p>
          <a:endParaRPr lang="en-US"/>
        </a:p>
      </dgm:t>
    </dgm:pt>
    <dgm:pt modelId="{F69AB57D-36F6-476C-A97F-C54F93C98DE8}">
      <dgm:prSet phldrT="[Text]"/>
      <dgm:spPr/>
      <dgm:t>
        <a:bodyPr/>
        <a:lstStyle/>
        <a:p>
          <a:r>
            <a:rPr lang="en-US" dirty="0" smtClean="0"/>
            <a:t>SPS measures </a:t>
          </a:r>
          <a:endParaRPr lang="en-US" dirty="0"/>
        </a:p>
      </dgm:t>
    </dgm:pt>
    <dgm:pt modelId="{F45A8B85-B109-4BEF-A900-E46BC6A37100}" type="parTrans" cxnId="{A21D940F-0B74-4FCF-87F4-3B84CD54CAF2}">
      <dgm:prSet/>
      <dgm:spPr/>
      <dgm:t>
        <a:bodyPr/>
        <a:lstStyle/>
        <a:p>
          <a:endParaRPr lang="en-US"/>
        </a:p>
      </dgm:t>
    </dgm:pt>
    <dgm:pt modelId="{B535F94E-60C7-4644-A3AA-0F5BAD385B68}" type="sibTrans" cxnId="{A21D940F-0B74-4FCF-87F4-3B84CD54CAF2}">
      <dgm:prSet/>
      <dgm:spPr/>
      <dgm:t>
        <a:bodyPr/>
        <a:lstStyle/>
        <a:p>
          <a:endParaRPr lang="en-US"/>
        </a:p>
      </dgm:t>
    </dgm:pt>
    <dgm:pt modelId="{536C5785-8F78-4136-887C-F62A668506A5}">
      <dgm:prSet phldrT="[Text]" custT="1"/>
      <dgm:spPr/>
      <dgm:t>
        <a:bodyPr/>
        <a:lstStyle/>
        <a:p>
          <a:r>
            <a:rPr lang="en-US" sz="2000" b="1" dirty="0" smtClean="0"/>
            <a:t>Phytosanitary Measures </a:t>
          </a:r>
          <a:endParaRPr lang="en-US" sz="2000" b="1" dirty="0"/>
        </a:p>
      </dgm:t>
    </dgm:pt>
    <dgm:pt modelId="{241599E6-3539-4236-ADF0-17C3C86A4678}" type="parTrans" cxnId="{AF460E10-4DF3-4C28-B238-DEFA05356074}">
      <dgm:prSet/>
      <dgm:spPr/>
      <dgm:t>
        <a:bodyPr/>
        <a:lstStyle/>
        <a:p>
          <a:endParaRPr lang="en-US"/>
        </a:p>
      </dgm:t>
    </dgm:pt>
    <dgm:pt modelId="{B4E50F45-13B1-4BC8-B06B-BAD634C1B673}" type="sibTrans" cxnId="{AF460E10-4DF3-4C28-B238-DEFA05356074}">
      <dgm:prSet/>
      <dgm:spPr/>
      <dgm:t>
        <a:bodyPr/>
        <a:lstStyle/>
        <a:p>
          <a:endParaRPr lang="en-US"/>
        </a:p>
      </dgm:t>
    </dgm:pt>
    <dgm:pt modelId="{2EF9CDF6-C596-4D68-806C-6D97FDE6415D}">
      <dgm:prSet phldrT="[Text]" custT="1"/>
      <dgm:spPr/>
      <dgm:t>
        <a:bodyPr/>
        <a:lstStyle/>
        <a:p>
          <a:r>
            <a:rPr lang="en-US" sz="2000" b="1" dirty="0" smtClean="0"/>
            <a:t>Sanitary Measures(Mammals, birds , bees and their products </a:t>
          </a:r>
          <a:endParaRPr lang="en-US" sz="2000" b="1" dirty="0"/>
        </a:p>
      </dgm:t>
    </dgm:pt>
    <dgm:pt modelId="{34A93705-C731-439A-A47E-0ADAC11CAC8B}" type="parTrans" cxnId="{FBBB62F9-A268-412B-A34B-6189FD0A7449}">
      <dgm:prSet/>
      <dgm:spPr/>
      <dgm:t>
        <a:bodyPr/>
        <a:lstStyle/>
        <a:p>
          <a:endParaRPr lang="en-US"/>
        </a:p>
      </dgm:t>
    </dgm:pt>
    <dgm:pt modelId="{CC96A69B-BD07-4B5A-8ED0-BE0DEDB68428}" type="sibTrans" cxnId="{FBBB62F9-A268-412B-A34B-6189FD0A7449}">
      <dgm:prSet/>
      <dgm:spPr/>
      <dgm:t>
        <a:bodyPr/>
        <a:lstStyle/>
        <a:p>
          <a:endParaRPr lang="en-US"/>
        </a:p>
      </dgm:t>
    </dgm:pt>
    <dgm:pt modelId="{5CCA493C-341C-495A-9FEE-E5EAF7B1D77F}">
      <dgm:prSet phldrT="[Text]"/>
      <dgm:spPr/>
      <dgm:t>
        <a:bodyPr/>
        <a:lstStyle/>
        <a:p>
          <a:r>
            <a:rPr lang="en-US" dirty="0" smtClean="0"/>
            <a:t>EAC SPS Bill </a:t>
          </a:r>
          <a:endParaRPr lang="en-US" dirty="0"/>
        </a:p>
      </dgm:t>
    </dgm:pt>
    <dgm:pt modelId="{093B9E8D-5DED-43CD-89C8-37040BECF6B7}" type="parTrans" cxnId="{76D6F30F-5A3F-4D2B-A242-78630D758E89}">
      <dgm:prSet/>
      <dgm:spPr/>
      <dgm:t>
        <a:bodyPr/>
        <a:lstStyle/>
        <a:p>
          <a:endParaRPr lang="en-US"/>
        </a:p>
      </dgm:t>
    </dgm:pt>
    <dgm:pt modelId="{042A1EA0-8748-429F-9AB8-A7CB16D68B0C}" type="sibTrans" cxnId="{76D6F30F-5A3F-4D2B-A242-78630D758E89}">
      <dgm:prSet/>
      <dgm:spPr/>
      <dgm:t>
        <a:bodyPr/>
        <a:lstStyle/>
        <a:p>
          <a:endParaRPr lang="en-US"/>
        </a:p>
      </dgm:t>
    </dgm:pt>
    <dgm:pt modelId="{5F192F5D-06D4-428B-B77D-F8EF3F4D63FF}">
      <dgm:prSet phldrT="[Text]" custT="1"/>
      <dgm:spPr/>
      <dgm:t>
        <a:bodyPr/>
        <a:lstStyle/>
        <a:p>
          <a:r>
            <a:rPr lang="en-US" sz="1500" b="1" smtClean="0"/>
            <a:t> </a:t>
          </a:r>
          <a:r>
            <a:rPr lang="en-US" sz="2000" b="1" smtClean="0"/>
            <a:t>guide Implementation of SPS measures  </a:t>
          </a:r>
          <a:endParaRPr lang="en-US" sz="2000" b="1" dirty="0"/>
        </a:p>
      </dgm:t>
    </dgm:pt>
    <dgm:pt modelId="{2934015E-8F05-4E87-BC60-757892A03098}" type="parTrans" cxnId="{A23823F5-7ACA-447F-AABB-22CA93566B6A}">
      <dgm:prSet/>
      <dgm:spPr/>
      <dgm:t>
        <a:bodyPr/>
        <a:lstStyle/>
        <a:p>
          <a:endParaRPr lang="en-US"/>
        </a:p>
      </dgm:t>
    </dgm:pt>
    <dgm:pt modelId="{F9293739-F974-4CA9-93C3-C52BDE17ECA6}" type="sibTrans" cxnId="{A23823F5-7ACA-447F-AABB-22CA93566B6A}">
      <dgm:prSet/>
      <dgm:spPr/>
      <dgm:t>
        <a:bodyPr/>
        <a:lstStyle/>
        <a:p>
          <a:endParaRPr lang="en-US"/>
        </a:p>
      </dgm:t>
    </dgm:pt>
    <dgm:pt modelId="{E41585B8-55F6-4E37-8C7E-393A046FA27D}">
      <dgm:prSet phldrT="[Text]" custT="1"/>
      <dgm:spPr/>
      <dgm:t>
        <a:bodyPr/>
        <a:lstStyle/>
        <a:p>
          <a:r>
            <a:rPr lang="en-US" sz="2000" b="1" smtClean="0"/>
            <a:t>Legally binding</a:t>
          </a:r>
          <a:endParaRPr lang="en-US" sz="2000" b="1" dirty="0"/>
        </a:p>
      </dgm:t>
    </dgm:pt>
    <dgm:pt modelId="{5203A3BB-0BB4-40F9-86AF-B36C98B65CE2}" type="parTrans" cxnId="{E8187154-4D18-4C87-A2A7-4AAD804E59CD}">
      <dgm:prSet/>
      <dgm:spPr/>
      <dgm:t>
        <a:bodyPr/>
        <a:lstStyle/>
        <a:p>
          <a:endParaRPr lang="en-US"/>
        </a:p>
      </dgm:t>
    </dgm:pt>
    <dgm:pt modelId="{C5BF3389-D1D2-4C29-861D-B447F309CB8F}" type="sibTrans" cxnId="{E8187154-4D18-4C87-A2A7-4AAD804E59CD}">
      <dgm:prSet/>
      <dgm:spPr/>
      <dgm:t>
        <a:bodyPr/>
        <a:lstStyle/>
        <a:p>
          <a:endParaRPr lang="en-US"/>
        </a:p>
      </dgm:t>
    </dgm:pt>
    <dgm:pt modelId="{27AAB43D-34B7-4787-8DBA-BA74F713408B}">
      <dgm:prSet phldrT="[Text]" custT="1"/>
      <dgm:spPr/>
      <dgm:t>
        <a:bodyPr/>
        <a:lstStyle/>
        <a:p>
          <a:r>
            <a:rPr lang="en-US" sz="1800" b="1" dirty="0" smtClean="0">
              <a:effectLst>
                <a:outerShdw blurRad="38100" dist="38100" dir="2700000" algn="tl">
                  <a:srgbClr val="000000">
                    <a:alpha val="43137"/>
                  </a:srgbClr>
                </a:outerShdw>
              </a:effectLst>
            </a:rPr>
            <a:t>Legal agreement – Broad </a:t>
          </a:r>
          <a:endParaRPr lang="en-US" sz="1800" b="1" dirty="0">
            <a:effectLst>
              <a:outerShdw blurRad="38100" dist="38100" dir="2700000" algn="tl">
                <a:srgbClr val="000000">
                  <a:alpha val="43137"/>
                </a:srgbClr>
              </a:outerShdw>
            </a:effectLst>
          </a:endParaRPr>
        </a:p>
      </dgm:t>
    </dgm:pt>
    <dgm:pt modelId="{0F4FED2F-EDE0-4BDD-A5C7-B996F14305EC}" type="parTrans" cxnId="{F342E931-D191-48DE-B2EC-0A76C36AD8A7}">
      <dgm:prSet/>
      <dgm:spPr/>
      <dgm:t>
        <a:bodyPr/>
        <a:lstStyle/>
        <a:p>
          <a:endParaRPr lang="en-US"/>
        </a:p>
      </dgm:t>
    </dgm:pt>
    <dgm:pt modelId="{C10FBB31-FD82-4316-89FE-5B64CDD666C9}" type="sibTrans" cxnId="{F342E931-D191-48DE-B2EC-0A76C36AD8A7}">
      <dgm:prSet/>
      <dgm:spPr/>
      <dgm:t>
        <a:bodyPr/>
        <a:lstStyle/>
        <a:p>
          <a:endParaRPr lang="en-US"/>
        </a:p>
      </dgm:t>
    </dgm:pt>
    <dgm:pt modelId="{98DD5EB9-C0FA-46D2-BD83-6CAD0F9C9DDE}">
      <dgm:prSet phldrT="[Text]" custT="1"/>
      <dgm:spPr/>
      <dgm:t>
        <a:bodyPr/>
        <a:lstStyle/>
        <a:p>
          <a:r>
            <a:rPr lang="en-US" sz="2000" b="1" smtClean="0"/>
            <a:t>Sanitary Measures(Fish and Fishery Products)</a:t>
          </a:r>
          <a:endParaRPr lang="en-US" sz="2000" b="1" dirty="0"/>
        </a:p>
      </dgm:t>
    </dgm:pt>
    <dgm:pt modelId="{3B4B7830-6711-4532-B3AA-E6D685599727}" type="parTrans" cxnId="{429AB6E5-1767-4CEA-9775-D94B67AC6203}">
      <dgm:prSet/>
      <dgm:spPr/>
      <dgm:t>
        <a:bodyPr/>
        <a:lstStyle/>
        <a:p>
          <a:endParaRPr lang="en-US"/>
        </a:p>
      </dgm:t>
    </dgm:pt>
    <dgm:pt modelId="{10165EA0-5B95-4441-AFDB-A6FCFB2CDFF2}" type="sibTrans" cxnId="{429AB6E5-1767-4CEA-9775-D94B67AC6203}">
      <dgm:prSet/>
      <dgm:spPr/>
      <dgm:t>
        <a:bodyPr/>
        <a:lstStyle/>
        <a:p>
          <a:endParaRPr lang="en-US"/>
        </a:p>
      </dgm:t>
    </dgm:pt>
    <dgm:pt modelId="{06C603AA-B585-4D8B-B8C5-4872641FB0C4}">
      <dgm:prSet phldrT="[Text]" custT="1"/>
      <dgm:spPr/>
      <dgm:t>
        <a:bodyPr/>
        <a:lstStyle/>
        <a:p>
          <a:r>
            <a:rPr lang="en-US" sz="2000" b="1" dirty="0" smtClean="0"/>
            <a:t> Food and Feed Safety Measures </a:t>
          </a:r>
          <a:endParaRPr lang="en-US" sz="2000" b="1" dirty="0"/>
        </a:p>
      </dgm:t>
    </dgm:pt>
    <dgm:pt modelId="{4B330604-5A8F-46C4-9246-158D2C94D9E7}" type="parTrans" cxnId="{FBA6C01E-0AD0-4A18-BFF0-F9362F1959D5}">
      <dgm:prSet/>
      <dgm:spPr/>
      <dgm:t>
        <a:bodyPr/>
        <a:lstStyle/>
        <a:p>
          <a:endParaRPr lang="en-US"/>
        </a:p>
      </dgm:t>
    </dgm:pt>
    <dgm:pt modelId="{860ED7AF-2A25-4A87-9735-FA19CA9C1EAF}" type="sibTrans" cxnId="{FBA6C01E-0AD0-4A18-BFF0-F9362F1959D5}">
      <dgm:prSet/>
      <dgm:spPr/>
      <dgm:t>
        <a:bodyPr/>
        <a:lstStyle/>
        <a:p>
          <a:endParaRPr lang="en-US"/>
        </a:p>
      </dgm:t>
    </dgm:pt>
    <dgm:pt modelId="{3E47DEAF-9661-4ADC-939A-998E397D8DD2}">
      <dgm:prSet phldrT="[Text]" custT="1"/>
      <dgm:spPr/>
      <dgm:t>
        <a:bodyPr/>
        <a:lstStyle/>
        <a:p>
          <a:r>
            <a:rPr lang="en-US" sz="1800" b="1" dirty="0" smtClean="0">
              <a:effectLst>
                <a:outerShdw blurRad="38100" dist="38100" dir="2700000" algn="tl">
                  <a:srgbClr val="000000">
                    <a:alpha val="43137"/>
                  </a:srgbClr>
                </a:outerShdw>
              </a:effectLst>
            </a:rPr>
            <a:t>Under going Ratification. Uganda and Rwanda have ratified </a:t>
          </a:r>
          <a:endParaRPr lang="en-US" sz="1800" b="1" dirty="0">
            <a:effectLst>
              <a:outerShdw blurRad="38100" dist="38100" dir="2700000" algn="tl">
                <a:srgbClr val="000000">
                  <a:alpha val="43137"/>
                </a:srgbClr>
              </a:outerShdw>
            </a:effectLst>
          </a:endParaRPr>
        </a:p>
      </dgm:t>
    </dgm:pt>
    <dgm:pt modelId="{17197613-B429-4247-825B-61916CBB088A}" type="parTrans" cxnId="{A771870B-F630-493F-8799-6BC368CC9001}">
      <dgm:prSet/>
      <dgm:spPr/>
      <dgm:t>
        <a:bodyPr/>
        <a:lstStyle/>
        <a:p>
          <a:endParaRPr lang="en-US"/>
        </a:p>
      </dgm:t>
    </dgm:pt>
    <dgm:pt modelId="{604169E8-2E7E-4524-B835-73BF7C1CF318}" type="sibTrans" cxnId="{A771870B-F630-493F-8799-6BC368CC9001}">
      <dgm:prSet/>
      <dgm:spPr/>
      <dgm:t>
        <a:bodyPr/>
        <a:lstStyle/>
        <a:p>
          <a:endParaRPr lang="en-US"/>
        </a:p>
      </dgm:t>
    </dgm:pt>
    <dgm:pt modelId="{17E86AB9-3E81-4710-A57D-ECB06C41B25B}">
      <dgm:prSet phldrT="[Text]" custT="1"/>
      <dgm:spPr/>
      <dgm:t>
        <a:bodyPr/>
        <a:lstStyle/>
        <a:p>
          <a:r>
            <a:rPr lang="en-US" sz="2000" b="1" smtClean="0"/>
            <a:t>Drafting to start </a:t>
          </a:r>
          <a:endParaRPr lang="en-US" sz="2000" b="1" dirty="0"/>
        </a:p>
      </dgm:t>
    </dgm:pt>
    <dgm:pt modelId="{86A68274-00BD-4228-BFDB-DAA814705501}" type="parTrans" cxnId="{D4883515-2BDA-4771-BAC6-546C9E74FE96}">
      <dgm:prSet/>
      <dgm:spPr/>
      <dgm:t>
        <a:bodyPr/>
        <a:lstStyle/>
        <a:p>
          <a:endParaRPr lang="en-US"/>
        </a:p>
      </dgm:t>
    </dgm:pt>
    <dgm:pt modelId="{6A4434D2-FE32-4730-9E0A-5AAB850A9F52}" type="sibTrans" cxnId="{D4883515-2BDA-4771-BAC6-546C9E74FE96}">
      <dgm:prSet/>
      <dgm:spPr/>
      <dgm:t>
        <a:bodyPr/>
        <a:lstStyle/>
        <a:p>
          <a:endParaRPr lang="en-US"/>
        </a:p>
      </dgm:t>
    </dgm:pt>
    <dgm:pt modelId="{3AEC5BB4-9EED-4CBE-8614-2AEDE3C0F793}">
      <dgm:prSet phldrT="[Text]" custT="1"/>
      <dgm:spPr/>
      <dgm:t>
        <a:bodyPr/>
        <a:lstStyle/>
        <a:p>
          <a:r>
            <a:rPr lang="en-US" altLang="en-US" sz="2000" b="1" dirty="0" smtClean="0"/>
            <a:t>Post harvest handling  Measures for Aflatoxin control.</a:t>
          </a:r>
          <a:endParaRPr lang="en-US" sz="2000" b="1" dirty="0"/>
        </a:p>
      </dgm:t>
    </dgm:pt>
    <dgm:pt modelId="{2729E24B-F1BD-46B7-89C7-7530075F5DE0}" type="parTrans" cxnId="{480E6003-EA06-4A8E-BE58-35FA03A8AC66}">
      <dgm:prSet/>
      <dgm:spPr/>
      <dgm:t>
        <a:bodyPr/>
        <a:lstStyle/>
        <a:p>
          <a:endParaRPr lang="en-US"/>
        </a:p>
      </dgm:t>
    </dgm:pt>
    <dgm:pt modelId="{E8DCDA2C-3430-4A18-96C2-0689F84F1B1F}" type="sibTrans" cxnId="{480E6003-EA06-4A8E-BE58-35FA03A8AC66}">
      <dgm:prSet/>
      <dgm:spPr/>
      <dgm:t>
        <a:bodyPr/>
        <a:lstStyle/>
        <a:p>
          <a:endParaRPr lang="en-US"/>
        </a:p>
      </dgm:t>
    </dgm:pt>
    <dgm:pt modelId="{A29EB368-E9E1-4558-B707-5553E9F57D48}" type="pres">
      <dgm:prSet presAssocID="{7F18F569-0A47-47A4-A3CD-F186FCBDD48A}" presName="Name0" presStyleCnt="0">
        <dgm:presLayoutVars>
          <dgm:dir/>
          <dgm:animLvl val="lvl"/>
          <dgm:resizeHandles val="exact"/>
        </dgm:presLayoutVars>
      </dgm:prSet>
      <dgm:spPr/>
      <dgm:t>
        <a:bodyPr/>
        <a:lstStyle/>
        <a:p>
          <a:endParaRPr lang="en-US"/>
        </a:p>
      </dgm:t>
    </dgm:pt>
    <dgm:pt modelId="{A06ED3E5-735C-415F-943E-268D4967CE02}" type="pres">
      <dgm:prSet presAssocID="{2E6DA7CE-6511-408A-96C4-B2C5C46C1B7D}" presName="linNode" presStyleCnt="0"/>
      <dgm:spPr/>
      <dgm:t>
        <a:bodyPr/>
        <a:lstStyle/>
        <a:p>
          <a:endParaRPr lang="en-US"/>
        </a:p>
      </dgm:t>
    </dgm:pt>
    <dgm:pt modelId="{5EE44777-286C-4EEC-B6C8-D8394DBA9DFA}" type="pres">
      <dgm:prSet presAssocID="{2E6DA7CE-6511-408A-96C4-B2C5C46C1B7D}" presName="parentText" presStyleLbl="node1" presStyleIdx="0" presStyleCnt="3" custLinFactNeighborX="-4268" custLinFactNeighborY="-9306">
        <dgm:presLayoutVars>
          <dgm:chMax val="1"/>
          <dgm:bulletEnabled val="1"/>
        </dgm:presLayoutVars>
      </dgm:prSet>
      <dgm:spPr/>
      <dgm:t>
        <a:bodyPr/>
        <a:lstStyle/>
        <a:p>
          <a:endParaRPr lang="en-US"/>
        </a:p>
      </dgm:t>
    </dgm:pt>
    <dgm:pt modelId="{CE7E36A5-CFC1-4A84-8DE6-65D1B4598F7F}" type="pres">
      <dgm:prSet presAssocID="{2E6DA7CE-6511-408A-96C4-B2C5C46C1B7D}" presName="descendantText" presStyleLbl="alignAccFollowNode1" presStyleIdx="0" presStyleCnt="3" custScaleY="116862" custLinFactNeighborX="0">
        <dgm:presLayoutVars>
          <dgm:bulletEnabled val="1"/>
        </dgm:presLayoutVars>
      </dgm:prSet>
      <dgm:spPr/>
      <dgm:t>
        <a:bodyPr/>
        <a:lstStyle/>
        <a:p>
          <a:endParaRPr lang="en-US"/>
        </a:p>
      </dgm:t>
    </dgm:pt>
    <dgm:pt modelId="{0FEAA2F8-9B88-4D66-BCD7-11277CF68CEB}" type="pres">
      <dgm:prSet presAssocID="{2F5F3F75-3100-45BE-9336-B6DEC3997D1C}" presName="sp" presStyleCnt="0"/>
      <dgm:spPr/>
      <dgm:t>
        <a:bodyPr/>
        <a:lstStyle/>
        <a:p>
          <a:endParaRPr lang="en-US"/>
        </a:p>
      </dgm:t>
    </dgm:pt>
    <dgm:pt modelId="{3C328AB0-931F-4250-A095-B6A5651E679D}" type="pres">
      <dgm:prSet presAssocID="{F69AB57D-36F6-476C-A97F-C54F93C98DE8}" presName="linNode" presStyleCnt="0"/>
      <dgm:spPr/>
      <dgm:t>
        <a:bodyPr/>
        <a:lstStyle/>
        <a:p>
          <a:endParaRPr lang="en-US"/>
        </a:p>
      </dgm:t>
    </dgm:pt>
    <dgm:pt modelId="{984AF4FE-D462-4D5C-98B0-719C6547444A}" type="pres">
      <dgm:prSet presAssocID="{F69AB57D-36F6-476C-A97F-C54F93C98DE8}" presName="parentText" presStyleLbl="node1" presStyleIdx="1" presStyleCnt="3">
        <dgm:presLayoutVars>
          <dgm:chMax val="1"/>
          <dgm:bulletEnabled val="1"/>
        </dgm:presLayoutVars>
      </dgm:prSet>
      <dgm:spPr/>
      <dgm:t>
        <a:bodyPr/>
        <a:lstStyle/>
        <a:p>
          <a:endParaRPr lang="en-US"/>
        </a:p>
      </dgm:t>
    </dgm:pt>
    <dgm:pt modelId="{F45E42A8-5B05-49A3-9409-583961FB8043}" type="pres">
      <dgm:prSet presAssocID="{F69AB57D-36F6-476C-A97F-C54F93C98DE8}" presName="descendantText" presStyleLbl="alignAccFollowNode1" presStyleIdx="1" presStyleCnt="3" custScaleY="162455">
        <dgm:presLayoutVars>
          <dgm:bulletEnabled val="1"/>
        </dgm:presLayoutVars>
      </dgm:prSet>
      <dgm:spPr/>
      <dgm:t>
        <a:bodyPr/>
        <a:lstStyle/>
        <a:p>
          <a:endParaRPr lang="en-US"/>
        </a:p>
      </dgm:t>
    </dgm:pt>
    <dgm:pt modelId="{B7A5BE3C-B3E7-4CF9-B862-DE1780408936}" type="pres">
      <dgm:prSet presAssocID="{B535F94E-60C7-4644-A3AA-0F5BAD385B68}" presName="sp" presStyleCnt="0"/>
      <dgm:spPr/>
      <dgm:t>
        <a:bodyPr/>
        <a:lstStyle/>
        <a:p>
          <a:endParaRPr lang="en-US"/>
        </a:p>
      </dgm:t>
    </dgm:pt>
    <dgm:pt modelId="{D9997F80-B6FD-4413-827B-17FB57DDDAFF}" type="pres">
      <dgm:prSet presAssocID="{5CCA493C-341C-495A-9FEE-E5EAF7B1D77F}" presName="linNode" presStyleCnt="0"/>
      <dgm:spPr/>
      <dgm:t>
        <a:bodyPr/>
        <a:lstStyle/>
        <a:p>
          <a:endParaRPr lang="en-US"/>
        </a:p>
      </dgm:t>
    </dgm:pt>
    <dgm:pt modelId="{971B583F-120C-4668-9671-F17CCBE8ED41}" type="pres">
      <dgm:prSet presAssocID="{5CCA493C-341C-495A-9FEE-E5EAF7B1D77F}" presName="parentText" presStyleLbl="node1" presStyleIdx="2" presStyleCnt="3">
        <dgm:presLayoutVars>
          <dgm:chMax val="1"/>
          <dgm:bulletEnabled val="1"/>
        </dgm:presLayoutVars>
      </dgm:prSet>
      <dgm:spPr/>
      <dgm:t>
        <a:bodyPr/>
        <a:lstStyle/>
        <a:p>
          <a:endParaRPr lang="en-US"/>
        </a:p>
      </dgm:t>
    </dgm:pt>
    <dgm:pt modelId="{6FAE4E08-FAEA-43DF-AC16-C92698B7CF79}" type="pres">
      <dgm:prSet presAssocID="{5CCA493C-341C-495A-9FEE-E5EAF7B1D77F}" presName="descendantText" presStyleLbl="alignAccFollowNode1" presStyleIdx="2" presStyleCnt="3" custScaleY="121577" custLinFactNeighborY="0">
        <dgm:presLayoutVars>
          <dgm:bulletEnabled val="1"/>
        </dgm:presLayoutVars>
      </dgm:prSet>
      <dgm:spPr/>
      <dgm:t>
        <a:bodyPr/>
        <a:lstStyle/>
        <a:p>
          <a:endParaRPr lang="en-US"/>
        </a:p>
      </dgm:t>
    </dgm:pt>
  </dgm:ptLst>
  <dgm:cxnLst>
    <dgm:cxn modelId="{76D6F30F-5A3F-4D2B-A242-78630D758E89}" srcId="{7F18F569-0A47-47A4-A3CD-F186FCBDD48A}" destId="{5CCA493C-341C-495A-9FEE-E5EAF7B1D77F}" srcOrd="2" destOrd="0" parTransId="{093B9E8D-5DED-43CD-89C8-37040BECF6B7}" sibTransId="{042A1EA0-8748-429F-9AB8-A7CB16D68B0C}"/>
    <dgm:cxn modelId="{A21D940F-0B74-4FCF-87F4-3B84CD54CAF2}" srcId="{7F18F569-0A47-47A4-A3CD-F186FCBDD48A}" destId="{F69AB57D-36F6-476C-A97F-C54F93C98DE8}" srcOrd="1" destOrd="0" parTransId="{F45A8B85-B109-4BEF-A900-E46BC6A37100}" sibTransId="{B535F94E-60C7-4644-A3AA-0F5BAD385B68}"/>
    <dgm:cxn modelId="{70011AAD-8DCF-4FA0-8183-C0B43E93E906}" type="presOf" srcId="{17E86AB9-3E81-4710-A57D-ECB06C41B25B}" destId="{6FAE4E08-FAEA-43DF-AC16-C92698B7CF79}" srcOrd="0" destOrd="2" presId="urn:microsoft.com/office/officeart/2005/8/layout/vList5"/>
    <dgm:cxn modelId="{8DE5606A-9985-4596-BFCC-25E764763AD6}" type="presOf" srcId="{F46482F8-99B7-4C26-A84F-431D3CB19759}" destId="{CE7E36A5-CFC1-4A84-8DE6-65D1B4598F7F}" srcOrd="0" destOrd="1" presId="urn:microsoft.com/office/officeart/2005/8/layout/vList5"/>
    <dgm:cxn modelId="{A23823F5-7ACA-447F-AABB-22CA93566B6A}" srcId="{5CCA493C-341C-495A-9FEE-E5EAF7B1D77F}" destId="{5F192F5D-06D4-428B-B77D-F8EF3F4D63FF}" srcOrd="0" destOrd="0" parTransId="{2934015E-8F05-4E87-BC60-757892A03098}" sibTransId="{F9293739-F974-4CA9-93C3-C52BDE17ECA6}"/>
    <dgm:cxn modelId="{3DCD8AFB-7348-4D62-8155-5F0682B28758}" type="presOf" srcId="{98DD5EB9-C0FA-46D2-BD83-6CAD0F9C9DDE}" destId="{F45E42A8-5B05-49A3-9409-583961FB8043}" srcOrd="0" destOrd="3" presId="urn:microsoft.com/office/officeart/2005/8/layout/vList5"/>
    <dgm:cxn modelId="{A41C96D9-F286-4B71-B8C8-91D4F3E05D17}" type="presOf" srcId="{E41585B8-55F6-4E37-8C7E-393A046FA27D}" destId="{6FAE4E08-FAEA-43DF-AC16-C92698B7CF79}" srcOrd="0" destOrd="1" presId="urn:microsoft.com/office/officeart/2005/8/layout/vList5"/>
    <dgm:cxn modelId="{F342E931-D191-48DE-B2EC-0A76C36AD8A7}" srcId="{2E6DA7CE-6511-408A-96C4-B2C5C46C1B7D}" destId="{27AAB43D-34B7-4787-8DBA-BA74F713408B}" srcOrd="0" destOrd="0" parTransId="{0F4FED2F-EDE0-4BDD-A5C7-B996F14305EC}" sibTransId="{C10FBB31-FD82-4316-89FE-5B64CDD666C9}"/>
    <dgm:cxn modelId="{D4883515-2BDA-4771-BAC6-546C9E74FE96}" srcId="{5CCA493C-341C-495A-9FEE-E5EAF7B1D77F}" destId="{17E86AB9-3E81-4710-A57D-ECB06C41B25B}" srcOrd="2" destOrd="0" parTransId="{86A68274-00BD-4228-BFDB-DAA814705501}" sibTransId="{6A4434D2-FE32-4730-9E0A-5AAB850A9F52}"/>
    <dgm:cxn modelId="{50CF9B8A-B95C-42B2-B757-44C73B5EADDC}" srcId="{7F18F569-0A47-47A4-A3CD-F186FCBDD48A}" destId="{2E6DA7CE-6511-408A-96C4-B2C5C46C1B7D}" srcOrd="0" destOrd="0" parTransId="{541EB973-DC5A-477E-9CC4-EC5469AF4FC4}" sibTransId="{2F5F3F75-3100-45BE-9336-B6DEC3997D1C}"/>
    <dgm:cxn modelId="{A771870B-F630-493F-8799-6BC368CC9001}" srcId="{2E6DA7CE-6511-408A-96C4-B2C5C46C1B7D}" destId="{3E47DEAF-9661-4ADC-939A-998E397D8DD2}" srcOrd="2" destOrd="0" parTransId="{17197613-B429-4247-825B-61916CBB088A}" sibTransId="{604169E8-2E7E-4524-B835-73BF7C1CF318}"/>
    <dgm:cxn modelId="{7DFB67B1-1E38-4E59-A592-4588DECB14A6}" type="presOf" srcId="{F69AB57D-36F6-476C-A97F-C54F93C98DE8}" destId="{984AF4FE-D462-4D5C-98B0-719C6547444A}" srcOrd="0" destOrd="0" presId="urn:microsoft.com/office/officeart/2005/8/layout/vList5"/>
    <dgm:cxn modelId="{9501667A-0A4F-4103-BF48-899E22449ACC}" type="presOf" srcId="{2EF9CDF6-C596-4D68-806C-6D97FDE6415D}" destId="{F45E42A8-5B05-49A3-9409-583961FB8043}" srcOrd="0" destOrd="2" presId="urn:microsoft.com/office/officeart/2005/8/layout/vList5"/>
    <dgm:cxn modelId="{A22DBCB3-6971-4C7A-AF2D-B5C0A860882E}" type="presOf" srcId="{536C5785-8F78-4136-887C-F62A668506A5}" destId="{F45E42A8-5B05-49A3-9409-583961FB8043}" srcOrd="0" destOrd="0" presId="urn:microsoft.com/office/officeart/2005/8/layout/vList5"/>
    <dgm:cxn modelId="{4A3B3BC2-7037-4D3C-85DD-F8B2F8AF4ACD}" type="presOf" srcId="{3E47DEAF-9661-4ADC-939A-998E397D8DD2}" destId="{CE7E36A5-CFC1-4A84-8DE6-65D1B4598F7F}" srcOrd="0" destOrd="2" presId="urn:microsoft.com/office/officeart/2005/8/layout/vList5"/>
    <dgm:cxn modelId="{FBA6C01E-0AD0-4A18-BFF0-F9362F1959D5}" srcId="{F69AB57D-36F6-476C-A97F-C54F93C98DE8}" destId="{06C603AA-B585-4D8B-B8C5-4872641FB0C4}" srcOrd="4" destOrd="0" parTransId="{4B330604-5A8F-46C4-9246-158D2C94D9E7}" sibTransId="{860ED7AF-2A25-4A87-9735-FA19CA9C1EAF}"/>
    <dgm:cxn modelId="{3A5B00D0-C7BE-4555-A1A7-B2E0FEE92796}" type="presOf" srcId="{7F18F569-0A47-47A4-A3CD-F186FCBDD48A}" destId="{A29EB368-E9E1-4558-B707-5553E9F57D48}" srcOrd="0" destOrd="0" presId="urn:microsoft.com/office/officeart/2005/8/layout/vList5"/>
    <dgm:cxn modelId="{480E6003-EA06-4A8E-BE58-35FA03A8AC66}" srcId="{F69AB57D-36F6-476C-A97F-C54F93C98DE8}" destId="{3AEC5BB4-9EED-4CBE-8614-2AEDE3C0F793}" srcOrd="1" destOrd="0" parTransId="{2729E24B-F1BD-46B7-89C7-7530075F5DE0}" sibTransId="{E8DCDA2C-3430-4A18-96C2-0689F84F1B1F}"/>
    <dgm:cxn modelId="{A70616DB-C1A8-4865-9AE5-FE4672A9D56B}" type="presOf" srcId="{06C603AA-B585-4D8B-B8C5-4872641FB0C4}" destId="{F45E42A8-5B05-49A3-9409-583961FB8043}" srcOrd="0" destOrd="4" presId="urn:microsoft.com/office/officeart/2005/8/layout/vList5"/>
    <dgm:cxn modelId="{C7AE2C3E-66E3-4FAA-9066-E72780D8DF73}" type="presOf" srcId="{3AEC5BB4-9EED-4CBE-8614-2AEDE3C0F793}" destId="{F45E42A8-5B05-49A3-9409-583961FB8043}" srcOrd="0" destOrd="1" presId="urn:microsoft.com/office/officeart/2005/8/layout/vList5"/>
    <dgm:cxn modelId="{AF460E10-4DF3-4C28-B238-DEFA05356074}" srcId="{F69AB57D-36F6-476C-A97F-C54F93C98DE8}" destId="{536C5785-8F78-4136-887C-F62A668506A5}" srcOrd="0" destOrd="0" parTransId="{241599E6-3539-4236-ADF0-17C3C86A4678}" sibTransId="{B4E50F45-13B1-4BC8-B06B-BAD634C1B673}"/>
    <dgm:cxn modelId="{1BC48825-8B72-439A-9D75-D43901464A5A}" type="presOf" srcId="{2E6DA7CE-6511-408A-96C4-B2C5C46C1B7D}" destId="{5EE44777-286C-4EEC-B6C8-D8394DBA9DFA}" srcOrd="0" destOrd="0" presId="urn:microsoft.com/office/officeart/2005/8/layout/vList5"/>
    <dgm:cxn modelId="{E8187154-4D18-4C87-A2A7-4AAD804E59CD}" srcId="{5CCA493C-341C-495A-9FEE-E5EAF7B1D77F}" destId="{E41585B8-55F6-4E37-8C7E-393A046FA27D}" srcOrd="1" destOrd="0" parTransId="{5203A3BB-0BB4-40F9-86AF-B36C98B65CE2}" sibTransId="{C5BF3389-D1D2-4C29-861D-B447F309CB8F}"/>
    <dgm:cxn modelId="{6702F07D-CA1D-41D2-92A7-2D132CD8018D}" type="presOf" srcId="{27AAB43D-34B7-4787-8DBA-BA74F713408B}" destId="{CE7E36A5-CFC1-4A84-8DE6-65D1B4598F7F}" srcOrd="0" destOrd="0" presId="urn:microsoft.com/office/officeart/2005/8/layout/vList5"/>
    <dgm:cxn modelId="{E35F9129-9177-4353-A15C-2CA62B8B2962}" srcId="{2E6DA7CE-6511-408A-96C4-B2C5C46C1B7D}" destId="{F46482F8-99B7-4C26-A84F-431D3CB19759}" srcOrd="1" destOrd="0" parTransId="{BF1532AA-BE7B-4445-B272-290EFA49D2ED}" sibTransId="{DB3AB627-0B35-4448-BD68-078BBEDCC9DF}"/>
    <dgm:cxn modelId="{05100266-B4E7-4D0F-B72F-94C34E9C33D9}" type="presOf" srcId="{5F192F5D-06D4-428B-B77D-F8EF3F4D63FF}" destId="{6FAE4E08-FAEA-43DF-AC16-C92698B7CF79}" srcOrd="0" destOrd="0" presId="urn:microsoft.com/office/officeart/2005/8/layout/vList5"/>
    <dgm:cxn modelId="{429AB6E5-1767-4CEA-9775-D94B67AC6203}" srcId="{F69AB57D-36F6-476C-A97F-C54F93C98DE8}" destId="{98DD5EB9-C0FA-46D2-BD83-6CAD0F9C9DDE}" srcOrd="3" destOrd="0" parTransId="{3B4B7830-6711-4532-B3AA-E6D685599727}" sibTransId="{10165EA0-5B95-4441-AFDB-A6FCFB2CDFF2}"/>
    <dgm:cxn modelId="{62408CF5-EA18-4DF3-93DB-714E3B00C994}" type="presOf" srcId="{5CCA493C-341C-495A-9FEE-E5EAF7B1D77F}" destId="{971B583F-120C-4668-9671-F17CCBE8ED41}" srcOrd="0" destOrd="0" presId="urn:microsoft.com/office/officeart/2005/8/layout/vList5"/>
    <dgm:cxn modelId="{FBBB62F9-A268-412B-A34B-6189FD0A7449}" srcId="{F69AB57D-36F6-476C-A97F-C54F93C98DE8}" destId="{2EF9CDF6-C596-4D68-806C-6D97FDE6415D}" srcOrd="2" destOrd="0" parTransId="{34A93705-C731-439A-A47E-0ADAC11CAC8B}" sibTransId="{CC96A69B-BD07-4B5A-8ED0-BE0DEDB68428}"/>
    <dgm:cxn modelId="{45C8D434-2B8C-44AB-8E80-C67C2DBD88B9}" type="presParOf" srcId="{A29EB368-E9E1-4558-B707-5553E9F57D48}" destId="{A06ED3E5-735C-415F-943E-268D4967CE02}" srcOrd="0" destOrd="0" presId="urn:microsoft.com/office/officeart/2005/8/layout/vList5"/>
    <dgm:cxn modelId="{B314450E-1E0C-4BC6-BC8A-1172058AC550}" type="presParOf" srcId="{A06ED3E5-735C-415F-943E-268D4967CE02}" destId="{5EE44777-286C-4EEC-B6C8-D8394DBA9DFA}" srcOrd="0" destOrd="0" presId="urn:microsoft.com/office/officeart/2005/8/layout/vList5"/>
    <dgm:cxn modelId="{E01246CA-A599-4053-BA4B-3847304603D5}" type="presParOf" srcId="{A06ED3E5-735C-415F-943E-268D4967CE02}" destId="{CE7E36A5-CFC1-4A84-8DE6-65D1B4598F7F}" srcOrd="1" destOrd="0" presId="urn:microsoft.com/office/officeart/2005/8/layout/vList5"/>
    <dgm:cxn modelId="{6B95EA66-B5F1-4E3E-8D03-FD1C77B896EE}" type="presParOf" srcId="{A29EB368-E9E1-4558-B707-5553E9F57D48}" destId="{0FEAA2F8-9B88-4D66-BCD7-11277CF68CEB}" srcOrd="1" destOrd="0" presId="urn:microsoft.com/office/officeart/2005/8/layout/vList5"/>
    <dgm:cxn modelId="{855A3618-2FC9-4895-BF96-C2701449A2B8}" type="presParOf" srcId="{A29EB368-E9E1-4558-B707-5553E9F57D48}" destId="{3C328AB0-931F-4250-A095-B6A5651E679D}" srcOrd="2" destOrd="0" presId="urn:microsoft.com/office/officeart/2005/8/layout/vList5"/>
    <dgm:cxn modelId="{AB09D168-CB07-47C3-AC95-06DE10D1AC95}" type="presParOf" srcId="{3C328AB0-931F-4250-A095-B6A5651E679D}" destId="{984AF4FE-D462-4D5C-98B0-719C6547444A}" srcOrd="0" destOrd="0" presId="urn:microsoft.com/office/officeart/2005/8/layout/vList5"/>
    <dgm:cxn modelId="{849CAF83-E1FA-47E6-9F1C-07AE0F671484}" type="presParOf" srcId="{3C328AB0-931F-4250-A095-B6A5651E679D}" destId="{F45E42A8-5B05-49A3-9409-583961FB8043}" srcOrd="1" destOrd="0" presId="urn:microsoft.com/office/officeart/2005/8/layout/vList5"/>
    <dgm:cxn modelId="{D1E4F577-73C6-44AB-8871-672D9AD74103}" type="presParOf" srcId="{A29EB368-E9E1-4558-B707-5553E9F57D48}" destId="{B7A5BE3C-B3E7-4CF9-B862-DE1780408936}" srcOrd="3" destOrd="0" presId="urn:microsoft.com/office/officeart/2005/8/layout/vList5"/>
    <dgm:cxn modelId="{83152D04-B493-42EF-B93D-CF9EC9AD5DE7}" type="presParOf" srcId="{A29EB368-E9E1-4558-B707-5553E9F57D48}" destId="{D9997F80-B6FD-4413-827B-17FB57DDDAFF}" srcOrd="4" destOrd="0" presId="urn:microsoft.com/office/officeart/2005/8/layout/vList5"/>
    <dgm:cxn modelId="{4654592F-1054-4293-9A07-EFF4793DED47}" type="presParOf" srcId="{D9997F80-B6FD-4413-827B-17FB57DDDAFF}" destId="{971B583F-120C-4668-9671-F17CCBE8ED41}" srcOrd="0" destOrd="0" presId="urn:microsoft.com/office/officeart/2005/8/layout/vList5"/>
    <dgm:cxn modelId="{487FB02D-643C-4807-B961-B8F5AEC8B42A}" type="presParOf" srcId="{D9997F80-B6FD-4413-827B-17FB57DDDAFF}" destId="{6FAE4E08-FAEA-43DF-AC16-C92698B7CF7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A416FC-70C1-41B8-B321-62E373501BD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1D58531D-7254-491C-AE95-3646CAA21987}">
      <dgm:prSet phldrT="[Text]"/>
      <dgm:spPr/>
      <dgm:t>
        <a:bodyPr/>
        <a:lstStyle/>
        <a:p>
          <a:r>
            <a:rPr lang="en-US" dirty="0" smtClean="0"/>
            <a:t>SS Protocol </a:t>
          </a:r>
          <a:endParaRPr lang="en-US" dirty="0"/>
        </a:p>
      </dgm:t>
    </dgm:pt>
    <dgm:pt modelId="{7B3D8781-1AEC-4037-8C57-AE7AA3D44B3C}" type="parTrans" cxnId="{ED43F4C0-B9D9-4B93-82FC-2CAEAD174C1C}">
      <dgm:prSet/>
      <dgm:spPr/>
      <dgm:t>
        <a:bodyPr/>
        <a:lstStyle/>
        <a:p>
          <a:endParaRPr lang="en-US"/>
        </a:p>
      </dgm:t>
    </dgm:pt>
    <dgm:pt modelId="{F954709F-0928-4642-B332-A9FF49DC2195}" type="sibTrans" cxnId="{ED43F4C0-B9D9-4B93-82FC-2CAEAD174C1C}">
      <dgm:prSet/>
      <dgm:spPr/>
      <dgm:t>
        <a:bodyPr/>
        <a:lstStyle/>
        <a:p>
          <a:endParaRPr lang="en-US"/>
        </a:p>
      </dgm:t>
    </dgm:pt>
    <dgm:pt modelId="{8BFC86D2-652B-4D64-B70A-82F194B5DD8F}">
      <dgm:prSet phldrT="[Text]" custT="1"/>
      <dgm:spPr/>
      <dgm:t>
        <a:bodyPr/>
        <a:lstStyle/>
        <a:p>
          <a:r>
            <a:rPr lang="en-US" sz="2000" b="1" smtClean="0">
              <a:effectLst>
                <a:outerShdw blurRad="38100" dist="38100" dir="2700000" algn="tl">
                  <a:srgbClr val="000000">
                    <a:alpha val="43137"/>
                  </a:srgbClr>
                </a:outerShdw>
              </a:effectLst>
            </a:rPr>
            <a:t>Under going Ratification</a:t>
          </a:r>
          <a:endParaRPr lang="en-US" sz="2000" b="1" dirty="0">
            <a:effectLst>
              <a:outerShdw blurRad="38100" dist="38100" dir="2700000" algn="tl">
                <a:srgbClr val="000000">
                  <a:alpha val="43137"/>
                </a:srgbClr>
              </a:outerShdw>
            </a:effectLst>
          </a:endParaRPr>
        </a:p>
      </dgm:t>
    </dgm:pt>
    <dgm:pt modelId="{4D79731E-CED0-4371-B5E3-FDA1BF7C039B}" type="parTrans" cxnId="{C80B34CD-5DCC-4995-827E-67AAE9C345DF}">
      <dgm:prSet/>
      <dgm:spPr/>
      <dgm:t>
        <a:bodyPr/>
        <a:lstStyle/>
        <a:p>
          <a:endParaRPr lang="en-US"/>
        </a:p>
      </dgm:t>
    </dgm:pt>
    <dgm:pt modelId="{6EB49279-286D-4156-8AC0-9362E8A456DB}" type="sibTrans" cxnId="{C80B34CD-5DCC-4995-827E-67AAE9C345DF}">
      <dgm:prSet/>
      <dgm:spPr/>
      <dgm:t>
        <a:bodyPr/>
        <a:lstStyle/>
        <a:p>
          <a:endParaRPr lang="en-US"/>
        </a:p>
      </dgm:t>
    </dgm:pt>
    <dgm:pt modelId="{6771F481-815C-4A2F-A1B3-8BC3D16CD3EC}">
      <dgm:prSet phldrT="[Text]" custT="1"/>
      <dgm:spPr/>
      <dgm:t>
        <a:bodyPr/>
        <a:lstStyle/>
        <a:p>
          <a:r>
            <a:rPr lang="en-US" sz="2000" b="1" smtClean="0">
              <a:effectLst>
                <a:outerShdw blurRad="38100" dist="38100" dir="2700000" algn="tl">
                  <a:srgbClr val="000000">
                    <a:alpha val="43137"/>
                  </a:srgbClr>
                </a:outerShdw>
              </a:effectLst>
            </a:rPr>
            <a:t>It anticipated that by July 2016 the ratification process will be completed</a:t>
          </a:r>
          <a:endParaRPr lang="en-US" sz="2000" b="1" dirty="0">
            <a:effectLst>
              <a:outerShdw blurRad="38100" dist="38100" dir="2700000" algn="tl">
                <a:srgbClr val="000000">
                  <a:alpha val="43137"/>
                </a:srgbClr>
              </a:outerShdw>
            </a:effectLst>
          </a:endParaRPr>
        </a:p>
      </dgm:t>
    </dgm:pt>
    <dgm:pt modelId="{6EF8B672-0769-4E46-AAC3-92439052328C}" type="parTrans" cxnId="{2766D3B6-10E0-4297-9493-A4D7EF41EEDE}">
      <dgm:prSet/>
      <dgm:spPr/>
      <dgm:t>
        <a:bodyPr/>
        <a:lstStyle/>
        <a:p>
          <a:endParaRPr lang="en-US"/>
        </a:p>
      </dgm:t>
    </dgm:pt>
    <dgm:pt modelId="{0BAACFFC-32CF-43C5-8204-6D921496B7E7}" type="sibTrans" cxnId="{2766D3B6-10E0-4297-9493-A4D7EF41EEDE}">
      <dgm:prSet/>
      <dgm:spPr/>
      <dgm:t>
        <a:bodyPr/>
        <a:lstStyle/>
        <a:p>
          <a:endParaRPr lang="en-US"/>
        </a:p>
      </dgm:t>
    </dgm:pt>
    <dgm:pt modelId="{D0C932FE-AED5-4A50-9553-A81C4365C2E9}">
      <dgm:prSet phldrT="[Text]"/>
      <dgm:spPr/>
      <dgm:t>
        <a:bodyPr/>
        <a:lstStyle/>
        <a:p>
          <a:r>
            <a:rPr lang="en-US" smtClean="0"/>
            <a:t>SPS measures </a:t>
          </a:r>
          <a:endParaRPr lang="en-US" dirty="0"/>
        </a:p>
      </dgm:t>
    </dgm:pt>
    <dgm:pt modelId="{A3458031-EDAA-4EEB-953B-938B357499DD}" type="parTrans" cxnId="{68D29A57-4922-457A-B5D5-7566B5258957}">
      <dgm:prSet/>
      <dgm:spPr/>
      <dgm:t>
        <a:bodyPr/>
        <a:lstStyle/>
        <a:p>
          <a:endParaRPr lang="en-US"/>
        </a:p>
      </dgm:t>
    </dgm:pt>
    <dgm:pt modelId="{513150A7-52D3-4821-986C-FE5A6F9E72E7}" type="sibTrans" cxnId="{68D29A57-4922-457A-B5D5-7566B5258957}">
      <dgm:prSet/>
      <dgm:spPr/>
      <dgm:t>
        <a:bodyPr/>
        <a:lstStyle/>
        <a:p>
          <a:endParaRPr lang="en-US"/>
        </a:p>
      </dgm:t>
    </dgm:pt>
    <dgm:pt modelId="{B9ACDF66-B9C1-49EE-9E86-655E8BEBD8A0}">
      <dgm:prSet phldrT="[Text]"/>
      <dgm:spPr/>
      <dgm:t>
        <a:bodyPr/>
        <a:lstStyle/>
        <a:p>
          <a:r>
            <a:rPr lang="en-US" smtClean="0"/>
            <a:t>SPS Bill </a:t>
          </a:r>
          <a:endParaRPr lang="en-US" dirty="0"/>
        </a:p>
      </dgm:t>
    </dgm:pt>
    <dgm:pt modelId="{96E9A94A-C47B-4F74-8E49-DDAB961743EF}" type="parTrans" cxnId="{4E72ACFC-992F-4E6B-B26C-9480830A1C4B}">
      <dgm:prSet/>
      <dgm:spPr/>
      <dgm:t>
        <a:bodyPr/>
        <a:lstStyle/>
        <a:p>
          <a:endParaRPr lang="en-US"/>
        </a:p>
      </dgm:t>
    </dgm:pt>
    <dgm:pt modelId="{FF826237-133D-45E4-B0DB-551722269743}" type="sibTrans" cxnId="{4E72ACFC-992F-4E6B-B26C-9480830A1C4B}">
      <dgm:prSet/>
      <dgm:spPr/>
      <dgm:t>
        <a:bodyPr/>
        <a:lstStyle/>
        <a:p>
          <a:endParaRPr lang="en-US"/>
        </a:p>
      </dgm:t>
    </dgm:pt>
    <dgm:pt modelId="{524CA76F-2B90-432B-B6F7-7481DE56BA60}">
      <dgm:prSet phldrT="[Text]" custT="1"/>
      <dgm:spPr/>
      <dgm:t>
        <a:bodyPr/>
        <a:lstStyle/>
        <a:p>
          <a:r>
            <a:rPr lang="en-US" sz="2000" b="1" dirty="0" smtClean="0">
              <a:effectLst>
                <a:outerShdw blurRad="38100" dist="38100" dir="2700000" algn="tl">
                  <a:srgbClr val="000000">
                    <a:alpha val="43137"/>
                  </a:srgbClr>
                </a:outerShdw>
              </a:effectLst>
            </a:rPr>
            <a:t>Work on development of the  EAC SPS Bill has been initiated</a:t>
          </a:r>
          <a:endParaRPr lang="en-US" sz="2000" b="1" dirty="0">
            <a:effectLst>
              <a:outerShdw blurRad="38100" dist="38100" dir="2700000" algn="tl">
                <a:srgbClr val="000000">
                  <a:alpha val="43137"/>
                </a:srgbClr>
              </a:outerShdw>
            </a:effectLst>
          </a:endParaRPr>
        </a:p>
      </dgm:t>
    </dgm:pt>
    <dgm:pt modelId="{EF1A785D-CAAA-485F-BEF8-CF981B41937B}" type="parTrans" cxnId="{2FC597F2-4093-4E41-9D73-8DD342DD7CE5}">
      <dgm:prSet/>
      <dgm:spPr/>
      <dgm:t>
        <a:bodyPr/>
        <a:lstStyle/>
        <a:p>
          <a:endParaRPr lang="en-US"/>
        </a:p>
      </dgm:t>
    </dgm:pt>
    <dgm:pt modelId="{63A5981B-EEE5-44E2-BB3D-B28BBD11ECD6}" type="sibTrans" cxnId="{2FC597F2-4093-4E41-9D73-8DD342DD7CE5}">
      <dgm:prSet/>
      <dgm:spPr/>
      <dgm:t>
        <a:bodyPr/>
        <a:lstStyle/>
        <a:p>
          <a:endParaRPr lang="en-US"/>
        </a:p>
      </dgm:t>
    </dgm:pt>
    <dgm:pt modelId="{71F287BE-BBA2-4793-AEAB-831228E377C3}">
      <dgm:prSet phldrT="[Text]" custT="1"/>
      <dgm:spPr/>
      <dgm:t>
        <a:bodyPr/>
        <a:lstStyle/>
        <a:p>
          <a:r>
            <a:rPr lang="en-US" sz="2000" b="1" smtClean="0">
              <a:effectLst>
                <a:outerShdw blurRad="38100" dist="38100" dir="2700000" algn="tl">
                  <a:srgbClr val="000000">
                    <a:alpha val="43137"/>
                  </a:srgbClr>
                </a:outerShdw>
              </a:effectLst>
            </a:rPr>
            <a:t>Rwanda  is through the ratification process </a:t>
          </a:r>
          <a:endParaRPr lang="en-US" sz="2000" b="1" dirty="0">
            <a:effectLst>
              <a:outerShdw blurRad="38100" dist="38100" dir="2700000" algn="tl">
                <a:srgbClr val="000000">
                  <a:alpha val="43137"/>
                </a:srgbClr>
              </a:outerShdw>
            </a:effectLst>
          </a:endParaRPr>
        </a:p>
      </dgm:t>
    </dgm:pt>
    <dgm:pt modelId="{777873D0-1244-45FB-90AB-8928A18CF274}" type="parTrans" cxnId="{D09569E4-27F9-40E6-B359-C3CB9537ACAB}">
      <dgm:prSet/>
      <dgm:spPr/>
      <dgm:t>
        <a:bodyPr/>
        <a:lstStyle/>
        <a:p>
          <a:endParaRPr lang="en-US"/>
        </a:p>
      </dgm:t>
    </dgm:pt>
    <dgm:pt modelId="{C6D4906B-3C21-4058-A47D-43E3C98FE740}" type="sibTrans" cxnId="{D09569E4-27F9-40E6-B359-C3CB9537ACAB}">
      <dgm:prSet/>
      <dgm:spPr/>
      <dgm:t>
        <a:bodyPr/>
        <a:lstStyle/>
        <a:p>
          <a:endParaRPr lang="en-US"/>
        </a:p>
      </dgm:t>
    </dgm:pt>
    <dgm:pt modelId="{7B98C747-7D0E-4C30-9B9C-780E1CC3DAC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Fish and Fishery Products measures finalized. The SOPs and  IGs in place</a:t>
          </a:r>
          <a:endParaRPr lang="en-US" b="1" dirty="0">
            <a:effectLst>
              <a:outerShdw blurRad="38100" dist="38100" dir="2700000" algn="tl">
                <a:srgbClr val="000000">
                  <a:alpha val="43137"/>
                </a:srgbClr>
              </a:outerShdw>
            </a:effectLst>
          </a:endParaRPr>
        </a:p>
      </dgm:t>
    </dgm:pt>
    <dgm:pt modelId="{E0834234-AEBF-4A5E-8C46-BD2424428501}" type="parTrans" cxnId="{B1253EEE-3FA0-4670-AADB-5B187C3BF531}">
      <dgm:prSet/>
      <dgm:spPr/>
      <dgm:t>
        <a:bodyPr/>
        <a:lstStyle/>
        <a:p>
          <a:endParaRPr lang="en-US"/>
        </a:p>
      </dgm:t>
    </dgm:pt>
    <dgm:pt modelId="{A241AB5A-2FC8-446A-80E2-E740E80D48B8}" type="sibTrans" cxnId="{B1253EEE-3FA0-4670-AADB-5B187C3BF531}">
      <dgm:prSet/>
      <dgm:spPr/>
      <dgm:t>
        <a:bodyPr/>
        <a:lstStyle/>
        <a:p>
          <a:endParaRPr lang="en-US"/>
        </a:p>
      </dgm:t>
    </dgm:pt>
    <dgm:pt modelId="{04E8B772-979A-440B-BDE9-024354D231DE}">
      <dgm:prSet phldrT="[Text]"/>
      <dgm:spPr/>
      <dgm:t>
        <a:bodyPr/>
        <a:lstStyle/>
        <a:p>
          <a:pPr marL="114300" indent="0" defTabSz="666750">
            <a:lnSpc>
              <a:spcPct val="90000"/>
            </a:lnSpc>
            <a:spcBef>
              <a:spcPct val="0"/>
            </a:spcBef>
            <a:spcAft>
              <a:spcPct val="15000"/>
            </a:spcAft>
            <a:buNone/>
          </a:pPr>
          <a:endParaRPr lang="en-US" dirty="0"/>
        </a:p>
      </dgm:t>
    </dgm:pt>
    <dgm:pt modelId="{5A4F6233-BAF0-4829-A6B3-26BCF582FD53}" type="parTrans" cxnId="{D77650B0-DC25-4F03-A4B0-E65CDB4A2CA9}">
      <dgm:prSet/>
      <dgm:spPr/>
      <dgm:t>
        <a:bodyPr/>
        <a:lstStyle/>
        <a:p>
          <a:endParaRPr lang="en-US"/>
        </a:p>
      </dgm:t>
    </dgm:pt>
    <dgm:pt modelId="{2E4AFC93-04F5-45B6-8E3A-7347D4A9CF7B}" type="sibTrans" cxnId="{D77650B0-DC25-4F03-A4B0-E65CDB4A2CA9}">
      <dgm:prSet/>
      <dgm:spPr/>
      <dgm:t>
        <a:bodyPr/>
        <a:lstStyle/>
        <a:p>
          <a:endParaRPr lang="en-US"/>
        </a:p>
      </dgm:t>
    </dgm:pt>
    <dgm:pt modelId="{2A1B303A-E7AA-4B00-80A6-97DA8BEE055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effectLst>
                <a:outerShdw blurRad="38100" dist="38100" dir="2700000" algn="tl">
                  <a:srgbClr val="000000">
                    <a:alpha val="43137"/>
                  </a:srgbClr>
                </a:outerShdw>
              </a:effectLst>
            </a:rPr>
            <a:t>Phytosanitary, Mammals, Birds and Bees and Food Safety measures Instruments have completed but their SOPs and IGs are still are work in progress</a:t>
          </a:r>
          <a:endParaRPr lang="en-US" b="1" dirty="0">
            <a:effectLst>
              <a:outerShdw blurRad="38100" dist="38100" dir="2700000" algn="tl">
                <a:srgbClr val="000000">
                  <a:alpha val="43137"/>
                </a:srgbClr>
              </a:outerShdw>
            </a:effectLst>
          </a:endParaRPr>
        </a:p>
      </dgm:t>
    </dgm:pt>
    <dgm:pt modelId="{3E89D291-8551-4F66-B342-C1D92C25853F}" type="parTrans" cxnId="{765163EB-2C5A-4B12-BDCD-7A0F3B2D72EF}">
      <dgm:prSet/>
      <dgm:spPr/>
      <dgm:t>
        <a:bodyPr/>
        <a:lstStyle/>
        <a:p>
          <a:endParaRPr lang="en-US"/>
        </a:p>
      </dgm:t>
    </dgm:pt>
    <dgm:pt modelId="{F9014C32-ADAE-4AB1-B47A-69826C6DC50D}" type="sibTrans" cxnId="{765163EB-2C5A-4B12-BDCD-7A0F3B2D72EF}">
      <dgm:prSet/>
      <dgm:spPr/>
      <dgm:t>
        <a:bodyPr/>
        <a:lstStyle/>
        <a:p>
          <a:endParaRPr lang="en-US"/>
        </a:p>
      </dgm:t>
    </dgm:pt>
    <dgm:pt modelId="{EEC5FF6B-11F4-4C45-B927-5D480D4CF06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b="1" dirty="0">
            <a:effectLst>
              <a:outerShdw blurRad="38100" dist="38100" dir="2700000" algn="tl">
                <a:srgbClr val="000000">
                  <a:alpha val="43137"/>
                </a:srgbClr>
              </a:outerShdw>
            </a:effectLst>
          </a:endParaRPr>
        </a:p>
      </dgm:t>
    </dgm:pt>
    <dgm:pt modelId="{8FAD6442-EA22-4EEF-9866-45B86A790294}" type="parTrans" cxnId="{9AB7DCEF-9B3A-48E4-889A-D9629FA82D62}">
      <dgm:prSet/>
      <dgm:spPr/>
      <dgm:t>
        <a:bodyPr/>
        <a:lstStyle/>
        <a:p>
          <a:endParaRPr lang="en-US"/>
        </a:p>
      </dgm:t>
    </dgm:pt>
    <dgm:pt modelId="{A7F45C38-8726-45C5-865E-A02BA1ED8E32}" type="sibTrans" cxnId="{9AB7DCEF-9B3A-48E4-889A-D9629FA82D62}">
      <dgm:prSet/>
      <dgm:spPr/>
      <dgm:t>
        <a:bodyPr/>
        <a:lstStyle/>
        <a:p>
          <a:endParaRPr lang="en-US"/>
        </a:p>
      </dgm:t>
    </dgm:pt>
    <dgm:pt modelId="{863B6ABA-D366-4A95-9646-0A04DDF4B98C}" type="pres">
      <dgm:prSet presAssocID="{38A416FC-70C1-41B8-B321-62E373501BD6}" presName="Name0" presStyleCnt="0">
        <dgm:presLayoutVars>
          <dgm:dir/>
          <dgm:animLvl val="lvl"/>
          <dgm:resizeHandles val="exact"/>
        </dgm:presLayoutVars>
      </dgm:prSet>
      <dgm:spPr/>
      <dgm:t>
        <a:bodyPr/>
        <a:lstStyle/>
        <a:p>
          <a:endParaRPr lang="en-US"/>
        </a:p>
      </dgm:t>
    </dgm:pt>
    <dgm:pt modelId="{D493360D-5349-41D8-887B-37076FA6B029}" type="pres">
      <dgm:prSet presAssocID="{1D58531D-7254-491C-AE95-3646CAA21987}" presName="linNode" presStyleCnt="0"/>
      <dgm:spPr/>
      <dgm:t>
        <a:bodyPr/>
        <a:lstStyle/>
        <a:p>
          <a:endParaRPr lang="en-US"/>
        </a:p>
      </dgm:t>
    </dgm:pt>
    <dgm:pt modelId="{5C0DEC28-97C2-4514-B2EE-C2306E61CF5F}" type="pres">
      <dgm:prSet presAssocID="{1D58531D-7254-491C-AE95-3646CAA21987}" presName="parentText" presStyleLbl="node1" presStyleIdx="0" presStyleCnt="3">
        <dgm:presLayoutVars>
          <dgm:chMax val="1"/>
          <dgm:bulletEnabled val="1"/>
        </dgm:presLayoutVars>
      </dgm:prSet>
      <dgm:spPr/>
      <dgm:t>
        <a:bodyPr/>
        <a:lstStyle/>
        <a:p>
          <a:endParaRPr lang="en-US"/>
        </a:p>
      </dgm:t>
    </dgm:pt>
    <dgm:pt modelId="{3B2052F7-A200-4E52-A2A5-10C4766FC29E}" type="pres">
      <dgm:prSet presAssocID="{1D58531D-7254-491C-AE95-3646CAA21987}" presName="descendantText" presStyleLbl="alignAccFollowNode1" presStyleIdx="0" presStyleCnt="3">
        <dgm:presLayoutVars>
          <dgm:bulletEnabled val="1"/>
        </dgm:presLayoutVars>
      </dgm:prSet>
      <dgm:spPr/>
      <dgm:t>
        <a:bodyPr/>
        <a:lstStyle/>
        <a:p>
          <a:endParaRPr lang="en-US"/>
        </a:p>
      </dgm:t>
    </dgm:pt>
    <dgm:pt modelId="{07A7AE54-6FAE-4A20-A546-9C4571E1BC8E}" type="pres">
      <dgm:prSet presAssocID="{F954709F-0928-4642-B332-A9FF49DC2195}" presName="sp" presStyleCnt="0"/>
      <dgm:spPr/>
      <dgm:t>
        <a:bodyPr/>
        <a:lstStyle/>
        <a:p>
          <a:endParaRPr lang="en-US"/>
        </a:p>
      </dgm:t>
    </dgm:pt>
    <dgm:pt modelId="{DC9D1C6F-36B8-4CE1-9DC8-167476DC5C01}" type="pres">
      <dgm:prSet presAssocID="{D0C932FE-AED5-4A50-9553-A81C4365C2E9}" presName="linNode" presStyleCnt="0"/>
      <dgm:spPr/>
      <dgm:t>
        <a:bodyPr/>
        <a:lstStyle/>
        <a:p>
          <a:endParaRPr lang="en-US"/>
        </a:p>
      </dgm:t>
    </dgm:pt>
    <dgm:pt modelId="{8FA60AED-6705-40C2-A119-0266694F72C3}" type="pres">
      <dgm:prSet presAssocID="{D0C932FE-AED5-4A50-9553-A81C4365C2E9}" presName="parentText" presStyleLbl="node1" presStyleIdx="1" presStyleCnt="3">
        <dgm:presLayoutVars>
          <dgm:chMax val="1"/>
          <dgm:bulletEnabled val="1"/>
        </dgm:presLayoutVars>
      </dgm:prSet>
      <dgm:spPr/>
      <dgm:t>
        <a:bodyPr/>
        <a:lstStyle/>
        <a:p>
          <a:endParaRPr lang="en-US"/>
        </a:p>
      </dgm:t>
    </dgm:pt>
    <dgm:pt modelId="{44D74403-5F21-494F-A481-085915D857A3}" type="pres">
      <dgm:prSet presAssocID="{D0C932FE-AED5-4A50-9553-A81C4365C2E9}" presName="descendantText" presStyleLbl="alignAccFollowNode1" presStyleIdx="1" presStyleCnt="3" custScaleY="180369">
        <dgm:presLayoutVars>
          <dgm:bulletEnabled val="1"/>
        </dgm:presLayoutVars>
      </dgm:prSet>
      <dgm:spPr/>
      <dgm:t>
        <a:bodyPr/>
        <a:lstStyle/>
        <a:p>
          <a:endParaRPr lang="en-US"/>
        </a:p>
      </dgm:t>
    </dgm:pt>
    <dgm:pt modelId="{F6AA2C3B-B4B3-499B-9CB6-DC39B032821C}" type="pres">
      <dgm:prSet presAssocID="{513150A7-52D3-4821-986C-FE5A6F9E72E7}" presName="sp" presStyleCnt="0"/>
      <dgm:spPr/>
      <dgm:t>
        <a:bodyPr/>
        <a:lstStyle/>
        <a:p>
          <a:endParaRPr lang="en-US"/>
        </a:p>
      </dgm:t>
    </dgm:pt>
    <dgm:pt modelId="{CAF457DA-A0F7-4048-B794-8064A38D9EE0}" type="pres">
      <dgm:prSet presAssocID="{B9ACDF66-B9C1-49EE-9E86-655E8BEBD8A0}" presName="linNode" presStyleCnt="0"/>
      <dgm:spPr/>
      <dgm:t>
        <a:bodyPr/>
        <a:lstStyle/>
        <a:p>
          <a:endParaRPr lang="en-US"/>
        </a:p>
      </dgm:t>
    </dgm:pt>
    <dgm:pt modelId="{3D83576E-DE50-4D74-98F1-7EFD6095F182}" type="pres">
      <dgm:prSet presAssocID="{B9ACDF66-B9C1-49EE-9E86-655E8BEBD8A0}" presName="parentText" presStyleLbl="node1" presStyleIdx="2" presStyleCnt="3">
        <dgm:presLayoutVars>
          <dgm:chMax val="1"/>
          <dgm:bulletEnabled val="1"/>
        </dgm:presLayoutVars>
      </dgm:prSet>
      <dgm:spPr/>
      <dgm:t>
        <a:bodyPr/>
        <a:lstStyle/>
        <a:p>
          <a:endParaRPr lang="en-US"/>
        </a:p>
      </dgm:t>
    </dgm:pt>
    <dgm:pt modelId="{6BBBA802-FB46-41D2-96D8-392278B2D1E7}" type="pres">
      <dgm:prSet presAssocID="{B9ACDF66-B9C1-49EE-9E86-655E8BEBD8A0}" presName="descendantText" presStyleLbl="alignAccFollowNode1" presStyleIdx="2" presStyleCnt="3">
        <dgm:presLayoutVars>
          <dgm:bulletEnabled val="1"/>
        </dgm:presLayoutVars>
      </dgm:prSet>
      <dgm:spPr/>
      <dgm:t>
        <a:bodyPr/>
        <a:lstStyle/>
        <a:p>
          <a:endParaRPr lang="en-US"/>
        </a:p>
      </dgm:t>
    </dgm:pt>
  </dgm:ptLst>
  <dgm:cxnLst>
    <dgm:cxn modelId="{68D29A57-4922-457A-B5D5-7566B5258957}" srcId="{38A416FC-70C1-41B8-B321-62E373501BD6}" destId="{D0C932FE-AED5-4A50-9553-A81C4365C2E9}" srcOrd="1" destOrd="0" parTransId="{A3458031-EDAA-4EEB-953B-938B357499DD}" sibTransId="{513150A7-52D3-4821-986C-FE5A6F9E72E7}"/>
    <dgm:cxn modelId="{D2A79699-150E-4DB5-B96E-C62B1C599E22}" type="presOf" srcId="{8BFC86D2-652B-4D64-B70A-82F194B5DD8F}" destId="{3B2052F7-A200-4E52-A2A5-10C4766FC29E}" srcOrd="0" destOrd="0" presId="urn:microsoft.com/office/officeart/2005/8/layout/vList5"/>
    <dgm:cxn modelId="{B1253EEE-3FA0-4670-AADB-5B187C3BF531}" srcId="{D0C932FE-AED5-4A50-9553-A81C4365C2E9}" destId="{7B98C747-7D0E-4C30-9B9C-780E1CC3DACB}" srcOrd="0" destOrd="0" parTransId="{E0834234-AEBF-4A5E-8C46-BD2424428501}" sibTransId="{A241AB5A-2FC8-446A-80E2-E740E80D48B8}"/>
    <dgm:cxn modelId="{C80B34CD-5DCC-4995-827E-67AAE9C345DF}" srcId="{1D58531D-7254-491C-AE95-3646CAA21987}" destId="{8BFC86D2-652B-4D64-B70A-82F194B5DD8F}" srcOrd="0" destOrd="0" parTransId="{4D79731E-CED0-4371-B5E3-FDA1BF7C039B}" sibTransId="{6EB49279-286D-4156-8AC0-9362E8A456DB}"/>
    <dgm:cxn modelId="{746B9622-CF00-41DD-942E-0618E8FA5FC7}" type="presOf" srcId="{B9ACDF66-B9C1-49EE-9E86-655E8BEBD8A0}" destId="{3D83576E-DE50-4D74-98F1-7EFD6095F182}" srcOrd="0" destOrd="0" presId="urn:microsoft.com/office/officeart/2005/8/layout/vList5"/>
    <dgm:cxn modelId="{2FC597F2-4093-4E41-9D73-8DD342DD7CE5}" srcId="{B9ACDF66-B9C1-49EE-9E86-655E8BEBD8A0}" destId="{524CA76F-2B90-432B-B6F7-7481DE56BA60}" srcOrd="0" destOrd="0" parTransId="{EF1A785D-CAAA-485F-BEF8-CF981B41937B}" sibTransId="{63A5981B-EEE5-44E2-BB3D-B28BBD11ECD6}"/>
    <dgm:cxn modelId="{ED43F4C0-B9D9-4B93-82FC-2CAEAD174C1C}" srcId="{38A416FC-70C1-41B8-B321-62E373501BD6}" destId="{1D58531D-7254-491C-AE95-3646CAA21987}" srcOrd="0" destOrd="0" parTransId="{7B3D8781-1AEC-4037-8C57-AE7AA3D44B3C}" sibTransId="{F954709F-0928-4642-B332-A9FF49DC2195}"/>
    <dgm:cxn modelId="{BADA296D-55B8-44C5-B4F7-3EFDAEEDADDA}" type="presOf" srcId="{04E8B772-979A-440B-BDE9-024354D231DE}" destId="{44D74403-5F21-494F-A481-085915D857A3}" srcOrd="0" destOrd="3" presId="urn:microsoft.com/office/officeart/2005/8/layout/vList5"/>
    <dgm:cxn modelId="{D77650B0-DC25-4F03-A4B0-E65CDB4A2CA9}" srcId="{D0C932FE-AED5-4A50-9553-A81C4365C2E9}" destId="{04E8B772-979A-440B-BDE9-024354D231DE}" srcOrd="3" destOrd="0" parTransId="{5A4F6233-BAF0-4829-A6B3-26BCF582FD53}" sibTransId="{2E4AFC93-04F5-45B6-8E3A-7347D4A9CF7B}"/>
    <dgm:cxn modelId="{701A7A40-4FBD-4A25-B22D-BFB35C291793}" type="presOf" srcId="{2A1B303A-E7AA-4B00-80A6-97DA8BEE055C}" destId="{44D74403-5F21-494F-A481-085915D857A3}" srcOrd="0" destOrd="2" presId="urn:microsoft.com/office/officeart/2005/8/layout/vList5"/>
    <dgm:cxn modelId="{765163EB-2C5A-4B12-BDCD-7A0F3B2D72EF}" srcId="{D0C932FE-AED5-4A50-9553-A81C4365C2E9}" destId="{2A1B303A-E7AA-4B00-80A6-97DA8BEE055C}" srcOrd="2" destOrd="0" parTransId="{3E89D291-8551-4F66-B342-C1D92C25853F}" sibTransId="{F9014C32-ADAE-4AB1-B47A-69826C6DC50D}"/>
    <dgm:cxn modelId="{D09569E4-27F9-40E6-B359-C3CB9537ACAB}" srcId="{1D58531D-7254-491C-AE95-3646CAA21987}" destId="{71F287BE-BBA2-4793-AEAB-831228E377C3}" srcOrd="1" destOrd="0" parTransId="{777873D0-1244-45FB-90AB-8928A18CF274}" sibTransId="{C6D4906B-3C21-4058-A47D-43E3C98FE740}"/>
    <dgm:cxn modelId="{5418A014-78EA-483E-A076-F71A2AEA3A9D}" type="presOf" srcId="{524CA76F-2B90-432B-B6F7-7481DE56BA60}" destId="{6BBBA802-FB46-41D2-96D8-392278B2D1E7}" srcOrd="0" destOrd="0" presId="urn:microsoft.com/office/officeart/2005/8/layout/vList5"/>
    <dgm:cxn modelId="{2766D3B6-10E0-4297-9493-A4D7EF41EEDE}" srcId="{1D58531D-7254-491C-AE95-3646CAA21987}" destId="{6771F481-815C-4A2F-A1B3-8BC3D16CD3EC}" srcOrd="2" destOrd="0" parTransId="{6EF8B672-0769-4E46-AAC3-92439052328C}" sibTransId="{0BAACFFC-32CF-43C5-8204-6D921496B7E7}"/>
    <dgm:cxn modelId="{8D4EBA0C-DAAE-47C1-A122-C9A849A56F1C}" type="presOf" srcId="{D0C932FE-AED5-4A50-9553-A81C4365C2E9}" destId="{8FA60AED-6705-40C2-A119-0266694F72C3}" srcOrd="0" destOrd="0" presId="urn:microsoft.com/office/officeart/2005/8/layout/vList5"/>
    <dgm:cxn modelId="{CBE422FA-4198-46F4-947A-E68E5824B399}" type="presOf" srcId="{38A416FC-70C1-41B8-B321-62E373501BD6}" destId="{863B6ABA-D366-4A95-9646-0A04DDF4B98C}" srcOrd="0" destOrd="0" presId="urn:microsoft.com/office/officeart/2005/8/layout/vList5"/>
    <dgm:cxn modelId="{9AB7DCEF-9B3A-48E4-889A-D9629FA82D62}" srcId="{D0C932FE-AED5-4A50-9553-A81C4365C2E9}" destId="{EEC5FF6B-11F4-4C45-B927-5D480D4CF06B}" srcOrd="1" destOrd="0" parTransId="{8FAD6442-EA22-4EEF-9866-45B86A790294}" sibTransId="{A7F45C38-8726-45C5-865E-A02BA1ED8E32}"/>
    <dgm:cxn modelId="{0BE581C0-BF5E-417A-A578-52B133A28430}" type="presOf" srcId="{71F287BE-BBA2-4793-AEAB-831228E377C3}" destId="{3B2052F7-A200-4E52-A2A5-10C4766FC29E}" srcOrd="0" destOrd="1" presId="urn:microsoft.com/office/officeart/2005/8/layout/vList5"/>
    <dgm:cxn modelId="{7326ACC6-48A8-49C1-B14D-3E1D3AE6AF3A}" type="presOf" srcId="{1D58531D-7254-491C-AE95-3646CAA21987}" destId="{5C0DEC28-97C2-4514-B2EE-C2306E61CF5F}" srcOrd="0" destOrd="0" presId="urn:microsoft.com/office/officeart/2005/8/layout/vList5"/>
    <dgm:cxn modelId="{EE437996-BA64-42C1-8615-59431BB61307}" type="presOf" srcId="{7B98C747-7D0E-4C30-9B9C-780E1CC3DACB}" destId="{44D74403-5F21-494F-A481-085915D857A3}" srcOrd="0" destOrd="0" presId="urn:microsoft.com/office/officeart/2005/8/layout/vList5"/>
    <dgm:cxn modelId="{97D92ED5-11AF-4B13-9BAB-DC933A47DAAF}" type="presOf" srcId="{EEC5FF6B-11F4-4C45-B927-5D480D4CF06B}" destId="{44D74403-5F21-494F-A481-085915D857A3}" srcOrd="0" destOrd="1" presId="urn:microsoft.com/office/officeart/2005/8/layout/vList5"/>
    <dgm:cxn modelId="{72A6F483-08D9-443F-BB93-3EB1436873A3}" type="presOf" srcId="{6771F481-815C-4A2F-A1B3-8BC3D16CD3EC}" destId="{3B2052F7-A200-4E52-A2A5-10C4766FC29E}" srcOrd="0" destOrd="2" presId="urn:microsoft.com/office/officeart/2005/8/layout/vList5"/>
    <dgm:cxn modelId="{4E72ACFC-992F-4E6B-B26C-9480830A1C4B}" srcId="{38A416FC-70C1-41B8-B321-62E373501BD6}" destId="{B9ACDF66-B9C1-49EE-9E86-655E8BEBD8A0}" srcOrd="2" destOrd="0" parTransId="{96E9A94A-C47B-4F74-8E49-DDAB961743EF}" sibTransId="{FF826237-133D-45E4-B0DB-551722269743}"/>
    <dgm:cxn modelId="{A9480267-199C-43A2-9793-9AE3E94A07C5}" type="presParOf" srcId="{863B6ABA-D366-4A95-9646-0A04DDF4B98C}" destId="{D493360D-5349-41D8-887B-37076FA6B029}" srcOrd="0" destOrd="0" presId="urn:microsoft.com/office/officeart/2005/8/layout/vList5"/>
    <dgm:cxn modelId="{515E40A7-1B03-405F-A893-9679C25035EC}" type="presParOf" srcId="{D493360D-5349-41D8-887B-37076FA6B029}" destId="{5C0DEC28-97C2-4514-B2EE-C2306E61CF5F}" srcOrd="0" destOrd="0" presId="urn:microsoft.com/office/officeart/2005/8/layout/vList5"/>
    <dgm:cxn modelId="{6A1FA119-6E1B-4113-BDC5-2E7EDA905C9B}" type="presParOf" srcId="{D493360D-5349-41D8-887B-37076FA6B029}" destId="{3B2052F7-A200-4E52-A2A5-10C4766FC29E}" srcOrd="1" destOrd="0" presId="urn:microsoft.com/office/officeart/2005/8/layout/vList5"/>
    <dgm:cxn modelId="{ACFB97B9-AD04-477F-9E09-BC6E045117D5}" type="presParOf" srcId="{863B6ABA-D366-4A95-9646-0A04DDF4B98C}" destId="{07A7AE54-6FAE-4A20-A546-9C4571E1BC8E}" srcOrd="1" destOrd="0" presId="urn:microsoft.com/office/officeart/2005/8/layout/vList5"/>
    <dgm:cxn modelId="{A54DC6BF-3411-44AE-964D-9B9766CAE187}" type="presParOf" srcId="{863B6ABA-D366-4A95-9646-0A04DDF4B98C}" destId="{DC9D1C6F-36B8-4CE1-9DC8-167476DC5C01}" srcOrd="2" destOrd="0" presId="urn:microsoft.com/office/officeart/2005/8/layout/vList5"/>
    <dgm:cxn modelId="{AA724504-1220-47E3-815A-BA223FAC9B93}" type="presParOf" srcId="{DC9D1C6F-36B8-4CE1-9DC8-167476DC5C01}" destId="{8FA60AED-6705-40C2-A119-0266694F72C3}" srcOrd="0" destOrd="0" presId="urn:microsoft.com/office/officeart/2005/8/layout/vList5"/>
    <dgm:cxn modelId="{2E1959DF-C41C-46FE-9546-1FC91F299753}" type="presParOf" srcId="{DC9D1C6F-36B8-4CE1-9DC8-167476DC5C01}" destId="{44D74403-5F21-494F-A481-085915D857A3}" srcOrd="1" destOrd="0" presId="urn:microsoft.com/office/officeart/2005/8/layout/vList5"/>
    <dgm:cxn modelId="{73F3FA3E-AF07-4BBA-A924-1B92E05FB33B}" type="presParOf" srcId="{863B6ABA-D366-4A95-9646-0A04DDF4B98C}" destId="{F6AA2C3B-B4B3-499B-9CB6-DC39B032821C}" srcOrd="3" destOrd="0" presId="urn:microsoft.com/office/officeart/2005/8/layout/vList5"/>
    <dgm:cxn modelId="{A8B56FD2-6669-49FE-9CD2-B4791F1EA4BF}" type="presParOf" srcId="{863B6ABA-D366-4A95-9646-0A04DDF4B98C}" destId="{CAF457DA-A0F7-4048-B794-8064A38D9EE0}" srcOrd="4" destOrd="0" presId="urn:microsoft.com/office/officeart/2005/8/layout/vList5"/>
    <dgm:cxn modelId="{F4B0F0B9-890B-4B26-9463-3CE92B93EC90}" type="presParOf" srcId="{CAF457DA-A0F7-4048-B794-8064A38D9EE0}" destId="{3D83576E-DE50-4D74-98F1-7EFD6095F182}" srcOrd="0" destOrd="0" presId="urn:microsoft.com/office/officeart/2005/8/layout/vList5"/>
    <dgm:cxn modelId="{5289C471-90A4-4484-8F3A-4E74145D8283}" type="presParOf" srcId="{CAF457DA-A0F7-4048-B794-8064A38D9EE0}" destId="{6BBBA802-FB46-41D2-96D8-392278B2D1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C0C30-474F-4991-B7A7-A46D596B9126}" type="datetimeFigureOut">
              <a:rPr lang="en-US" smtClean="0"/>
              <a:t>3/21/2016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14150-0B89-46EC-8402-72A4AC3B5BF9}" type="slidenum">
              <a:rPr lang="en-US" smtClean="0"/>
              <a:t>‹#›</a:t>
            </a:fld>
            <a:endParaRPr lang="en-US"/>
          </a:p>
        </p:txBody>
      </p:sp>
    </p:spTree>
    <p:extLst>
      <p:ext uri="{BB962C8B-B14F-4D97-AF65-F5344CB8AC3E}">
        <p14:creationId xmlns:p14="http://schemas.microsoft.com/office/powerpoint/2010/main" val="279885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East African Community (EAC) is the regional intergovernmental Organization of the Republics of Burundi, Kenya, Rwanda, the United Republic of Tanzania, and the Republic of Uganda, with its headquarters in Arusha, Tanzania.</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B1D58082-EFAB-45E4-B924-60FF951ABAE0}" type="slidenum">
              <a:rPr lang="en-US"/>
              <a:pPr eaLnBrk="1" hangingPunct="1"/>
              <a:t>2</a:t>
            </a:fld>
            <a:endParaRPr lang="en-US"/>
          </a:p>
        </p:txBody>
      </p:sp>
    </p:spTree>
    <p:extLst>
      <p:ext uri="{BB962C8B-B14F-4D97-AF65-F5344CB8AC3E}">
        <p14:creationId xmlns:p14="http://schemas.microsoft.com/office/powerpoint/2010/main" val="267725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3A8B5A-1ABC-47E5-8237-241CE33D17CF}" type="slidenum">
              <a:rPr lang="en-GB" altLang="en-US"/>
              <a:pPr/>
              <a:t>12</a:t>
            </a:fld>
            <a:endParaRPr lang="en-GB" altLang="en-US"/>
          </a:p>
        </p:txBody>
      </p:sp>
    </p:spTree>
    <p:extLst>
      <p:ext uri="{BB962C8B-B14F-4D97-AF65-F5344CB8AC3E}">
        <p14:creationId xmlns:p14="http://schemas.microsoft.com/office/powerpoint/2010/main" val="3602192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538948-FE17-43BE-9C85-A1FB4CB34E75}"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310411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38948-FE17-43BE-9C85-A1FB4CB34E75}"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191827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38948-FE17-43BE-9C85-A1FB4CB34E75}"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211092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538948-FE17-43BE-9C85-A1FB4CB34E75}"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100954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38948-FE17-43BE-9C85-A1FB4CB34E75}"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206622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538948-FE17-43BE-9C85-A1FB4CB34E75}"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112331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538948-FE17-43BE-9C85-A1FB4CB34E75}"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67695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38948-FE17-43BE-9C85-A1FB4CB34E75}"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344003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38948-FE17-43BE-9C85-A1FB4CB34E75}"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359085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38948-FE17-43BE-9C85-A1FB4CB34E75}"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224943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538948-FE17-43BE-9C85-A1FB4CB34E75}"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6FF14-549B-425B-9B31-489038BDD89B}" type="slidenum">
              <a:rPr lang="en-US" smtClean="0"/>
              <a:t>‹#›</a:t>
            </a:fld>
            <a:endParaRPr lang="en-US"/>
          </a:p>
        </p:txBody>
      </p:sp>
    </p:spTree>
    <p:extLst>
      <p:ext uri="{BB962C8B-B14F-4D97-AF65-F5344CB8AC3E}">
        <p14:creationId xmlns:p14="http://schemas.microsoft.com/office/powerpoint/2010/main" val="263776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38948-FE17-43BE-9C85-A1FB4CB34E75}" type="datetimeFigureOut">
              <a:rPr lang="en-US" smtClean="0"/>
              <a:t>3/21/2016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6FF14-549B-425B-9B31-489038BDD89B}" type="slidenum">
              <a:rPr lang="en-US" smtClean="0"/>
              <a:t>‹#›</a:t>
            </a:fld>
            <a:endParaRPr lang="en-US"/>
          </a:p>
        </p:txBody>
      </p:sp>
    </p:spTree>
    <p:extLst>
      <p:ext uri="{BB962C8B-B14F-4D97-AF65-F5344CB8AC3E}">
        <p14:creationId xmlns:p14="http://schemas.microsoft.com/office/powerpoint/2010/main" val="1991482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emf"/><Relationship Id="rId3" Type="http://schemas.openxmlformats.org/officeDocument/2006/relationships/hyperlink" Target="http://sw.wikipedia.org/wiki/Picha:Flag_of_Burundi.svg" TargetMode="External"/><Relationship Id="rId7" Type="http://schemas.openxmlformats.org/officeDocument/2006/relationships/hyperlink" Target="http://unimaps.com/flags-africa/rwanda-flag.gif" TargetMode="External"/><Relationship Id="rId12"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www.google.co.tz/imgres?imgurl=http://www.unitedplanet.org/volunteer-in-uganda-long-term/images/uganda-flag.gif&amp;imgrefurl=http://www.unitedplanet.org/volunteer-in-uganda-long-term/&amp;h=400&amp;w=600&amp;sz=9&amp;tbnid=7sEBuChDisNM-M:&amp;tbnh=90&amp;tbnw=135&amp;prev=/images?q=uganda+flag&amp;hl=sw&amp;usg=__Sm9YWKp6ltR__UsIAMtng9RoUk0=&amp;ei=L8JmSr_9Io2ysgb97vnWBg&amp;sa=X&amp;oi=image_result&amp;resnum=2&amp;ct=image" TargetMode="External"/><Relationship Id="rId5" Type="http://schemas.openxmlformats.org/officeDocument/2006/relationships/hyperlink" Target="http://www.seekasafari.com/images/flags/kenya-flag.gif" TargetMode="External"/><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hyperlink" Target="http://www.google.co.tz/imgres?imgurl=http://www.mapsofworld.com/images/world-countries-flags/tanzania-flag.gif&amp;imgrefurl=http://www.mapsofworld.com/flags/tanzania-flag.html&amp;h=265&amp;w=390&amp;sz=10&amp;tbnid=FFdGVWWUDK46OM:&amp;tbnh=84&amp;tbnw=123&amp;prev=/images?q=tanzania+flag&amp;hl=sw&amp;usg=__8QGhtEcKCV2vPfX28JhlTn4z4C0=&amp;ei=-MJmStHdGZiCnQPVt6z4Dw&amp;sa=X&amp;oi=image_result&amp;resnum=1&amp;ct=image" TargetMode="Externa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1516" y="130690"/>
            <a:ext cx="11681138" cy="2387600"/>
          </a:xfrm>
        </p:spPr>
        <p:txBody>
          <a:bodyPr>
            <a:normAutofit fontScale="90000"/>
          </a:bodyPr>
          <a:lstStyle/>
          <a:p>
            <a:r>
              <a:rPr lang="en-US" b="1" dirty="0" smtClean="0">
                <a:effectLst>
                  <a:outerShdw blurRad="38100" dist="38100" dir="2700000" algn="tl">
                    <a:srgbClr val="000000">
                      <a:alpha val="43137"/>
                    </a:srgbClr>
                  </a:outerShdw>
                </a:effectLst>
              </a:rPr>
              <a:t>EAC SPS ARCHITECTURE: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an Overview of the  Regional SPS Design </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4503560"/>
            <a:ext cx="9144000" cy="1655762"/>
          </a:xfrm>
          <a:solidFill>
            <a:schemeClr val="accent2">
              <a:lumMod val="20000"/>
              <a:lumOff val="80000"/>
            </a:schemeClr>
          </a:solidFill>
        </p:spPr>
        <p:txBody>
          <a:bodyPr>
            <a:normAutofit lnSpcReduction="10000"/>
          </a:bodyPr>
          <a:lstStyle/>
          <a:p>
            <a:r>
              <a:rPr lang="en-US" i="1" dirty="0" smtClean="0"/>
              <a:t>Timothy E. O </a:t>
            </a:r>
            <a:r>
              <a:rPr lang="en-US" i="1" dirty="0" err="1" smtClean="0"/>
              <a:t>Wesonga</a:t>
            </a:r>
            <a:r>
              <a:rPr lang="en-US" i="1" dirty="0" smtClean="0"/>
              <a:t> </a:t>
            </a:r>
          </a:p>
          <a:p>
            <a:pPr>
              <a:spcBef>
                <a:spcPts val="0"/>
              </a:spcBef>
            </a:pPr>
            <a:r>
              <a:rPr lang="en-US" i="1" dirty="0" smtClean="0"/>
              <a:t>Senior Livestock and Fisheries officer</a:t>
            </a:r>
          </a:p>
          <a:p>
            <a:pPr>
              <a:spcBef>
                <a:spcPts val="0"/>
              </a:spcBef>
            </a:pPr>
            <a:r>
              <a:rPr lang="en-US" i="1" dirty="0" smtClean="0"/>
              <a:t>Agriculture and Food Security Department </a:t>
            </a:r>
          </a:p>
          <a:p>
            <a:pPr>
              <a:spcBef>
                <a:spcPts val="0"/>
              </a:spcBef>
            </a:pPr>
            <a:r>
              <a:rPr lang="en-US" i="1" dirty="0" smtClean="0"/>
              <a:t>EAC Secretariat </a:t>
            </a:r>
          </a:p>
          <a:p>
            <a:pPr>
              <a:spcBef>
                <a:spcPts val="0"/>
              </a:spcBef>
            </a:pPr>
            <a:r>
              <a:rPr lang="en-US" i="1" dirty="0" smtClean="0"/>
              <a:t>Email: twesonga@eachq.org</a:t>
            </a:r>
            <a:endParaRPr lang="en-US" i="1" dirty="0"/>
          </a:p>
        </p:txBody>
      </p:sp>
      <p:sp>
        <p:nvSpPr>
          <p:cNvPr id="5" name="Subtitle 2"/>
          <p:cNvSpPr txBox="1">
            <a:spLocks/>
          </p:cNvSpPr>
          <p:nvPr/>
        </p:nvSpPr>
        <p:spPr>
          <a:xfrm>
            <a:off x="1524000" y="2840262"/>
            <a:ext cx="1020865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t>EAC PUBLIC-PRIVATE SECTOR WORKSHOP</a:t>
            </a:r>
            <a:endParaRPr lang="en-US" dirty="0" smtClean="0"/>
          </a:p>
          <a:p>
            <a:r>
              <a:rPr lang="en-US" b="1" dirty="0" smtClean="0"/>
              <a:t>WTO TRANSPARENCY REQUIREMENTS AND PROCEDURES ON TBT AND SPS</a:t>
            </a:r>
            <a:endParaRPr lang="en-US" dirty="0" smtClean="0"/>
          </a:p>
          <a:p>
            <a:r>
              <a:rPr lang="en-US" b="1" dirty="0" smtClean="0"/>
              <a:t> 21</a:t>
            </a:r>
            <a:r>
              <a:rPr lang="en-US" b="1" baseline="30000" dirty="0" smtClean="0"/>
              <a:t>ST</a:t>
            </a:r>
            <a:r>
              <a:rPr lang="en-US" b="1" dirty="0" smtClean="0"/>
              <a:t> &amp; 22</a:t>
            </a:r>
            <a:r>
              <a:rPr lang="en-US" b="1" baseline="30000" dirty="0" smtClean="0"/>
              <a:t>ND</a:t>
            </a:r>
            <a:r>
              <a:rPr lang="en-US" b="1" dirty="0" smtClean="0"/>
              <a:t> MARCH 2016, HILTON HOTEL, NAIROBI, KENYA </a:t>
            </a:r>
            <a:endParaRPr lang="en-US" dirty="0" smtClean="0"/>
          </a:p>
          <a:p>
            <a:pPr>
              <a:spcBef>
                <a:spcPts val="0"/>
              </a:spcBef>
            </a:pPr>
            <a:endParaRPr lang="en-US" dirty="0" smtClean="0"/>
          </a:p>
        </p:txBody>
      </p:sp>
    </p:spTree>
    <p:extLst>
      <p:ext uri="{BB962C8B-B14F-4D97-AF65-F5344CB8AC3E}">
        <p14:creationId xmlns:p14="http://schemas.microsoft.com/office/powerpoint/2010/main" val="1132692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10483"/>
            <a:ext cx="8420100" cy="1017587"/>
          </a:xfrm>
        </p:spPr>
        <p:txBody>
          <a:bodyPr rtlCol="0">
            <a:normAutofit fontScale="90000"/>
          </a:bodyPr>
          <a:lstStyle/>
          <a:p>
            <a:pPr>
              <a:defRPr/>
            </a:pPr>
            <a:r>
              <a:rPr lang="en-US" b="1" dirty="0" smtClean="0">
                <a:effectLst>
                  <a:outerShdw blurRad="38100" dist="38100" dir="2700000" algn="tl">
                    <a:srgbClr val="000000">
                      <a:alpha val="43137"/>
                    </a:srgbClr>
                  </a:outerShdw>
                </a:effectLst>
              </a:rPr>
              <a:t> </a:t>
            </a:r>
            <a:r>
              <a:rPr lang="en-US" b="1" dirty="0" smtClean="0">
                <a:solidFill>
                  <a:schemeClr val="accent2"/>
                </a:solidFill>
                <a:effectLst>
                  <a:outerShdw blurRad="38100" dist="38100" dir="2700000" algn="tl">
                    <a:srgbClr val="000000">
                      <a:alpha val="43137"/>
                    </a:srgbClr>
                  </a:outerShdw>
                </a:effectLst>
              </a:rPr>
              <a:t>THE  EAC SPS instruments/ architecture </a:t>
            </a:r>
            <a:r>
              <a:rPr lang="en-US" dirty="0" smtClean="0"/>
              <a:t/>
            </a:r>
            <a:br>
              <a:rPr lang="en-US" dirty="0" smtClean="0"/>
            </a:br>
            <a:r>
              <a:rPr lang="en-US" dirty="0" smtClean="0"/>
              <a:t/>
            </a:r>
            <a:br>
              <a:rPr lang="en-US" dirty="0" smtClean="0"/>
            </a:br>
            <a:endParaRPr lang="en-US" dirty="0" smtClean="0"/>
          </a:p>
        </p:txBody>
      </p:sp>
      <p:graphicFrame>
        <p:nvGraphicFramePr>
          <p:cNvPr id="6" name="Diagram 5"/>
          <p:cNvGraphicFramePr/>
          <p:nvPr>
            <p:extLst>
              <p:ext uri="{D42A27DB-BD31-4B8C-83A1-F6EECF244321}">
                <p14:modId xmlns:p14="http://schemas.microsoft.com/office/powerpoint/2010/main" val="2147472484"/>
              </p:ext>
            </p:extLst>
          </p:nvPr>
        </p:nvGraphicFramePr>
        <p:xfrm>
          <a:off x="502277" y="819277"/>
          <a:ext cx="10728100" cy="5664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0" y="6484130"/>
            <a:ext cx="10349249" cy="369332"/>
          </a:xfrm>
          <a:prstGeom prst="rect">
            <a:avLst/>
          </a:prstGeom>
        </p:spPr>
        <p:txBody>
          <a:bodyPr wrap="square">
            <a:spAutoFit/>
          </a:bodyPr>
          <a:lstStyle/>
          <a:p>
            <a:pPr>
              <a:defRPr/>
            </a:pPr>
            <a:r>
              <a:rPr lang="en-US" dirty="0">
                <a:solidFill>
                  <a:schemeClr val="accent6"/>
                </a:solidFill>
                <a:effectLst>
                  <a:outerShdw blurRad="38100" dist="38100" dir="2700000" algn="tl">
                    <a:srgbClr val="000000">
                      <a:alpha val="43137"/>
                    </a:srgbClr>
                  </a:outerShdw>
                </a:effectLst>
              </a:rPr>
              <a:t>The Regional measures will promote and enhance intra and inter-regional safe trade and integration in Africa. </a:t>
            </a:r>
          </a:p>
        </p:txBody>
      </p:sp>
    </p:spTree>
    <p:extLst>
      <p:ext uri="{BB962C8B-B14F-4D97-AF65-F5344CB8AC3E}">
        <p14:creationId xmlns:p14="http://schemas.microsoft.com/office/powerpoint/2010/main" val="3779775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13840"/>
            <a:ext cx="10515600" cy="1325563"/>
          </a:xfrm>
        </p:spPr>
        <p:txBody>
          <a:bodyPr/>
          <a:lstStyle/>
          <a:p>
            <a:r>
              <a:rPr lang="en-US" dirty="0" smtClean="0"/>
              <a:t>Instruments status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79309071"/>
              </p:ext>
            </p:extLst>
          </p:nvPr>
        </p:nvGraphicFramePr>
        <p:xfrm>
          <a:off x="838199" y="901521"/>
          <a:ext cx="11087637" cy="5692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082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0"/>
            <a:ext cx="7620000" cy="685800"/>
          </a:xfrm>
        </p:spPr>
        <p:txBody>
          <a:bodyPr rtlCol="0">
            <a:normAutofit fontScale="90000"/>
          </a:bodyPr>
          <a:lstStyle/>
          <a:p>
            <a:pPr>
              <a:defRPr/>
            </a:pPr>
            <a:r>
              <a:rPr lang="en-GB" b="1" dirty="0" smtClean="0">
                <a:solidFill>
                  <a:schemeClr val="accent6"/>
                </a:solidFill>
                <a:effectLst>
                  <a:outerShdw blurRad="38100" dist="38100" dir="2700000" algn="tl">
                    <a:srgbClr val="000000">
                      <a:alpha val="43137"/>
                    </a:srgbClr>
                  </a:outerShdw>
                </a:effectLst>
              </a:rPr>
              <a:t>Directorates at EAC</a:t>
            </a:r>
            <a:endParaRPr lang="en-GB" b="1" dirty="0">
              <a:solidFill>
                <a:schemeClr val="accent6"/>
              </a:solidFill>
              <a:effectLst>
                <a:outerShdw blurRad="38100" dist="38100" dir="2700000" algn="tl">
                  <a:srgbClr val="000000">
                    <a:alpha val="43137"/>
                  </a:srgbClr>
                </a:outerShdw>
              </a:effectLst>
            </a:endParaRPr>
          </a:p>
        </p:txBody>
      </p:sp>
      <p:sp>
        <p:nvSpPr>
          <p:cNvPr id="8195" name="Content Placeholder 2"/>
          <p:cNvSpPr>
            <a:spLocks noGrp="1"/>
          </p:cNvSpPr>
          <p:nvPr>
            <p:ph idx="1"/>
          </p:nvPr>
        </p:nvSpPr>
        <p:spPr>
          <a:xfrm>
            <a:off x="373487" y="685800"/>
            <a:ext cx="11024316" cy="6172200"/>
          </a:xfrm>
        </p:spPr>
        <p:txBody>
          <a:bodyPr rtlCol="0">
            <a:normAutofit fontScale="25000" lnSpcReduction="20000"/>
          </a:bodyPr>
          <a:lstStyle/>
          <a:p>
            <a:pPr lvl="1" indent="-342900">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Directorate of Productive Sector handles,  agriculture, veterinary, industry, environment sectors</a:t>
            </a:r>
          </a:p>
          <a:p>
            <a:pPr lvl="1" indent="-342900">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Directorate of Trade and Customs handles standards of commodities including food in trade</a:t>
            </a:r>
          </a:p>
          <a:p>
            <a:pPr lvl="1" indent="-342900">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Directorate of Social Sectors handles Human Health, Drugs and pharmaceuticals. </a:t>
            </a:r>
          </a:p>
          <a:p>
            <a:pPr lvl="1" indent="-342900">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Similar  arrangements(Food Controls) are reflected on the National Level</a:t>
            </a:r>
          </a:p>
          <a:p>
            <a:pPr marL="0" indent="0">
              <a:buNone/>
              <a:defRPr/>
            </a:pPr>
            <a:endParaRPr lang="en-GB" altLang="en-US" sz="8000" dirty="0"/>
          </a:p>
          <a:p>
            <a:pPr marL="0" indent="0">
              <a:buNone/>
              <a:defRPr/>
            </a:pPr>
            <a:r>
              <a:rPr lang="en-GB" altLang="en-US" sz="8000" b="1" dirty="0">
                <a:solidFill>
                  <a:schemeClr val="accent6"/>
                </a:solidFill>
                <a:effectLst>
                  <a:outerShdw blurRad="38100" dist="38100" dir="2700000" algn="tl">
                    <a:srgbClr val="000000">
                      <a:alpha val="43137"/>
                    </a:srgbClr>
                  </a:outerShdw>
                </a:effectLst>
              </a:rPr>
              <a:t>Coordination </a:t>
            </a:r>
            <a:r>
              <a:rPr lang="en-GB" altLang="en-US" sz="8000" b="1" dirty="0" smtClean="0">
                <a:solidFill>
                  <a:schemeClr val="accent6"/>
                </a:solidFill>
                <a:effectLst>
                  <a:outerShdw blurRad="38100" dist="38100" dir="2700000" algn="tl">
                    <a:srgbClr val="000000">
                      <a:alpha val="43137"/>
                    </a:srgbClr>
                  </a:outerShdw>
                </a:effectLst>
              </a:rPr>
              <a:t>/ Implementation Team</a:t>
            </a:r>
            <a:endParaRPr lang="en-GB" altLang="en-US" sz="8000" b="1" dirty="0">
              <a:solidFill>
                <a:schemeClr val="accent6"/>
              </a:solidFill>
              <a:effectLst>
                <a:outerShdw blurRad="38100" dist="38100" dir="2700000" algn="tl">
                  <a:srgbClr val="000000">
                    <a:alpha val="43137"/>
                  </a:srgbClr>
                </a:outerShdw>
              </a:effectLst>
            </a:endParaRPr>
          </a:p>
          <a:p>
            <a:pPr marL="0" indent="0">
              <a:buNone/>
              <a:defRPr/>
            </a:pPr>
            <a:endParaRPr lang="en-GB" altLang="en-US" sz="8000" b="1" dirty="0">
              <a:solidFill>
                <a:schemeClr val="accent6">
                  <a:lumMod val="60000"/>
                  <a:lumOff val="40000"/>
                </a:schemeClr>
              </a:solidFill>
              <a:effectLst>
                <a:outerShdw blurRad="38100" dist="38100" dir="2700000" algn="tl">
                  <a:srgbClr val="000000">
                    <a:alpha val="43137"/>
                  </a:srgbClr>
                </a:outerShdw>
              </a:effectLst>
            </a:endParaRPr>
          </a:p>
          <a:p>
            <a:pPr marL="0" indent="0">
              <a:buNone/>
              <a:defRPr/>
            </a:pPr>
            <a:r>
              <a:rPr lang="en-GB" altLang="en-US" sz="8000" dirty="0">
                <a:solidFill>
                  <a:srgbClr val="0070C0"/>
                </a:solidFill>
                <a:effectLst>
                  <a:outerShdw blurRad="38100" dist="38100" dir="2700000" algn="tl">
                    <a:srgbClr val="000000">
                      <a:alpha val="43137"/>
                    </a:srgbClr>
                  </a:outerShdw>
                </a:effectLst>
              </a:rPr>
              <a:t>EAC Secretariat SPS Coordination team</a:t>
            </a:r>
          </a:p>
          <a:p>
            <a:pPr lvl="1">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DG – Customs and Trade </a:t>
            </a:r>
          </a:p>
          <a:p>
            <a:pPr lvl="1">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Principal Standards Officer </a:t>
            </a:r>
          </a:p>
          <a:p>
            <a:pPr lvl="1">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Principal Agriculture Economist</a:t>
            </a:r>
          </a:p>
          <a:p>
            <a:pPr lvl="1">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Principal Health officer</a:t>
            </a:r>
          </a:p>
          <a:p>
            <a:pPr lvl="1">
              <a:buFont typeface="Arial" charset="0"/>
              <a:buChar char="•"/>
              <a:defRPr/>
            </a:pPr>
            <a:r>
              <a:rPr lang="en-GB" altLang="en-US" sz="8000" b="1" dirty="0">
                <a:solidFill>
                  <a:srgbClr val="0070C0"/>
                </a:solidFill>
                <a:effectLst>
                  <a:outerShdw blurRad="38100" dist="38100" dir="2700000" algn="tl">
                    <a:srgbClr val="000000">
                      <a:alpha val="43137"/>
                    </a:srgbClr>
                  </a:outerShdw>
                </a:effectLst>
              </a:rPr>
              <a:t>Senior Livestock </a:t>
            </a:r>
            <a:r>
              <a:rPr lang="en-GB" altLang="en-US" sz="8000" b="1" dirty="0" smtClean="0">
                <a:solidFill>
                  <a:srgbClr val="0070C0"/>
                </a:solidFill>
                <a:effectLst>
                  <a:outerShdw blurRad="38100" dist="38100" dir="2700000" algn="tl">
                    <a:srgbClr val="000000">
                      <a:alpha val="43137"/>
                    </a:srgbClr>
                  </a:outerShdw>
                </a:effectLst>
              </a:rPr>
              <a:t>and fisheries officer </a:t>
            </a:r>
            <a:endParaRPr lang="en-GB" altLang="en-US" sz="8000" b="1" dirty="0">
              <a:solidFill>
                <a:srgbClr val="0070C0"/>
              </a:solidFill>
              <a:effectLst>
                <a:outerShdw blurRad="38100" dist="38100" dir="2700000" algn="tl">
                  <a:srgbClr val="000000">
                    <a:alpha val="43137"/>
                  </a:srgbClr>
                </a:outerShdw>
              </a:effectLst>
            </a:endParaRPr>
          </a:p>
          <a:p>
            <a:pPr marL="0" indent="0">
              <a:buNone/>
              <a:defRPr/>
            </a:pPr>
            <a:r>
              <a:rPr lang="en-GB" altLang="en-US" sz="8000" b="1" dirty="0" smtClean="0">
                <a:solidFill>
                  <a:schemeClr val="accent6"/>
                </a:solidFill>
                <a:effectLst>
                  <a:outerShdw blurRad="38100" dist="38100" dir="2700000" algn="tl">
                    <a:srgbClr val="000000">
                      <a:alpha val="43137"/>
                    </a:srgbClr>
                  </a:outerShdw>
                </a:effectLst>
              </a:rPr>
              <a:t>Propose </a:t>
            </a:r>
            <a:endParaRPr lang="en-GB" altLang="en-US" sz="8000" b="1" dirty="0">
              <a:solidFill>
                <a:schemeClr val="accent6"/>
              </a:solidFill>
              <a:effectLst>
                <a:outerShdw blurRad="38100" dist="38100" dir="2700000" algn="tl">
                  <a:srgbClr val="000000">
                    <a:alpha val="43137"/>
                  </a:srgbClr>
                </a:outerShdw>
              </a:effectLst>
            </a:endParaRPr>
          </a:p>
          <a:p>
            <a:pPr marL="342900" lvl="1" indent="0">
              <a:buNone/>
              <a:defRPr/>
            </a:pPr>
            <a:endParaRPr lang="en-GB" altLang="en-US" sz="8000" b="1" dirty="0">
              <a:solidFill>
                <a:srgbClr val="0070C0"/>
              </a:solidFill>
              <a:effectLst>
                <a:outerShdw blurRad="38100" dist="38100" dir="2700000" algn="tl">
                  <a:srgbClr val="000000">
                    <a:alpha val="43137"/>
                  </a:srgbClr>
                </a:outerShdw>
              </a:effectLst>
            </a:endParaRPr>
          </a:p>
          <a:p>
            <a:pPr lvl="1">
              <a:defRPr/>
            </a:pPr>
            <a:r>
              <a:rPr lang="en-GB" altLang="en-US" sz="8000" b="1" dirty="0">
                <a:solidFill>
                  <a:srgbClr val="0070C0"/>
                </a:solidFill>
                <a:effectLst>
                  <a:outerShdw blurRad="38100" dist="38100" dir="2700000" algn="tl">
                    <a:srgbClr val="000000">
                      <a:alpha val="43137"/>
                    </a:srgbClr>
                  </a:outerShdw>
                </a:effectLst>
              </a:rPr>
              <a:t>Regional SPS committee </a:t>
            </a:r>
          </a:p>
          <a:p>
            <a:pPr lvl="1">
              <a:defRPr/>
            </a:pPr>
            <a:r>
              <a:rPr lang="en-GB" altLang="en-US" sz="8000" b="1" dirty="0">
                <a:solidFill>
                  <a:srgbClr val="0070C0"/>
                </a:solidFill>
                <a:effectLst>
                  <a:outerShdw blurRad="38100" dist="38100" dir="2700000" algn="tl">
                    <a:srgbClr val="000000">
                      <a:alpha val="43137"/>
                    </a:srgbClr>
                  </a:outerShdw>
                </a:effectLst>
              </a:rPr>
              <a:t>National SPS Committee </a:t>
            </a:r>
            <a:endParaRPr lang="en-GB" altLang="en-US" sz="8000" b="1" dirty="0" smtClean="0">
              <a:solidFill>
                <a:srgbClr val="0070C0"/>
              </a:solidFill>
              <a:effectLst>
                <a:outerShdw blurRad="38100" dist="38100" dir="2700000" algn="tl">
                  <a:srgbClr val="000000">
                    <a:alpha val="43137"/>
                  </a:srgbClr>
                </a:outerShdw>
              </a:effectLst>
            </a:endParaRPr>
          </a:p>
          <a:p>
            <a:pPr>
              <a:buFont typeface="Arial" charset="0"/>
              <a:buChar char="•"/>
              <a:defRPr/>
            </a:pPr>
            <a:r>
              <a:rPr lang="en-GB" altLang="en-US" sz="8000" dirty="0" smtClean="0">
                <a:solidFill>
                  <a:srgbClr val="FF0000"/>
                </a:solidFill>
                <a:effectLst>
                  <a:outerShdw blurRad="38100" dist="38100" dir="2700000" algn="tl">
                    <a:srgbClr val="000000">
                      <a:alpha val="43137"/>
                    </a:srgbClr>
                  </a:outerShdw>
                </a:effectLst>
              </a:rPr>
              <a:t>Arrangements </a:t>
            </a:r>
            <a:r>
              <a:rPr lang="en-GB" altLang="en-US" sz="8000" dirty="0">
                <a:solidFill>
                  <a:srgbClr val="FF0000"/>
                </a:solidFill>
                <a:effectLst>
                  <a:outerShdw blurRad="38100" dist="38100" dir="2700000" algn="tl">
                    <a:srgbClr val="000000">
                      <a:alpha val="43137"/>
                    </a:srgbClr>
                  </a:outerShdw>
                </a:effectLst>
              </a:rPr>
              <a:t>at National </a:t>
            </a:r>
            <a:r>
              <a:rPr lang="en-GB" altLang="en-US" sz="8000" dirty="0" smtClean="0">
                <a:solidFill>
                  <a:srgbClr val="FF0000"/>
                </a:solidFill>
                <a:effectLst>
                  <a:outerShdw blurRad="38100" dist="38100" dir="2700000" algn="tl">
                    <a:srgbClr val="000000">
                      <a:alpha val="43137"/>
                    </a:srgbClr>
                  </a:outerShdw>
                </a:effectLst>
              </a:rPr>
              <a:t>level should ensure improved coordination between key </a:t>
            </a:r>
            <a:r>
              <a:rPr lang="en-GB" altLang="en-US" sz="8000" dirty="0" err="1" smtClean="0">
                <a:solidFill>
                  <a:srgbClr val="FF0000"/>
                </a:solidFill>
                <a:effectLst>
                  <a:outerShdw blurRad="38100" dist="38100" dir="2700000" algn="tl">
                    <a:srgbClr val="000000">
                      <a:alpha val="43137"/>
                    </a:srgbClr>
                  </a:outerShdw>
                </a:effectLst>
              </a:rPr>
              <a:t>actos</a:t>
            </a:r>
            <a:r>
              <a:rPr lang="en-GB" altLang="en-US" sz="8000" dirty="0" smtClean="0">
                <a:solidFill>
                  <a:srgbClr val="FF0000"/>
                </a:solidFill>
                <a:effectLst>
                  <a:outerShdw blurRad="38100" dist="38100" dir="2700000" algn="tl">
                    <a:srgbClr val="000000">
                      <a:alpha val="43137"/>
                    </a:srgbClr>
                  </a:outerShdw>
                </a:effectLst>
              </a:rPr>
              <a:t>/players</a:t>
            </a:r>
            <a:endParaRPr lang="en-GB" altLang="en-US" sz="8000" dirty="0">
              <a:solidFill>
                <a:srgbClr val="FF0000"/>
              </a:solidFill>
              <a:effectLst>
                <a:outerShdw blurRad="38100" dist="38100" dir="2700000" algn="tl">
                  <a:srgbClr val="000000">
                    <a:alpha val="43137"/>
                  </a:srgbClr>
                </a:outerShdw>
              </a:effectLst>
            </a:endParaRPr>
          </a:p>
          <a:p>
            <a:pPr>
              <a:buFont typeface="Arial" charset="0"/>
              <a:buChar char="•"/>
              <a:defRPr/>
            </a:pPr>
            <a:endParaRPr lang="en-GB" altLang="en-US" dirty="0" smtClean="0"/>
          </a:p>
          <a:p>
            <a:pPr>
              <a:buFont typeface="Arial" charset="0"/>
              <a:buChar char="•"/>
              <a:defRPr/>
            </a:pPr>
            <a:endParaRPr lang="en-GB" altLang="en-US" dirty="0" smtClean="0"/>
          </a:p>
          <a:p>
            <a:pPr marL="0" indent="0">
              <a:buNone/>
              <a:defRPr/>
            </a:pPr>
            <a:r>
              <a:rPr lang="en-GB" altLang="en-US" dirty="0" smtClean="0"/>
              <a:t> </a:t>
            </a:r>
          </a:p>
        </p:txBody>
      </p:sp>
    </p:spTree>
    <p:extLst>
      <p:ext uri="{BB962C8B-B14F-4D97-AF65-F5344CB8AC3E}">
        <p14:creationId xmlns:p14="http://schemas.microsoft.com/office/powerpoint/2010/main" val="3406660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1981200" y="58738"/>
            <a:ext cx="7886700" cy="1325562"/>
          </a:xfrm>
        </p:spPr>
        <p:txBody>
          <a:bodyPr rtlCol="0">
            <a:normAutofit/>
          </a:bodyPr>
          <a:lstStyle/>
          <a:p>
            <a:pPr>
              <a:defRPr/>
            </a:pPr>
            <a:r>
              <a:rPr lang="en-US" altLang="en-US" b="1" dirty="0" smtClean="0">
                <a:solidFill>
                  <a:srgbClr val="7B9899"/>
                </a:solidFill>
                <a:effectLst>
                  <a:outerShdw blurRad="38100" dist="38100" dir="2700000" algn="tl">
                    <a:srgbClr val="000000">
                      <a:alpha val="43137"/>
                    </a:srgbClr>
                  </a:outerShdw>
                </a:effectLst>
              </a:rPr>
              <a:t>EAC SPS Protocol </a:t>
            </a:r>
          </a:p>
        </p:txBody>
      </p:sp>
      <p:sp>
        <p:nvSpPr>
          <p:cNvPr id="12291" name="Content Placeholder 2"/>
          <p:cNvSpPr>
            <a:spLocks noGrp="1"/>
          </p:cNvSpPr>
          <p:nvPr>
            <p:ph idx="1"/>
          </p:nvPr>
        </p:nvSpPr>
        <p:spPr>
          <a:xfrm>
            <a:off x="1981200" y="1371601"/>
            <a:ext cx="8382000" cy="4754563"/>
          </a:xfrm>
        </p:spPr>
        <p:txBody>
          <a:bodyPr rtlCol="0">
            <a:normAutofit/>
          </a:bodyPr>
          <a:lstStyle/>
          <a:p>
            <a:pPr>
              <a:buFont typeface="Arial" charset="0"/>
              <a:buChar char="•"/>
              <a:defRPr/>
            </a:pPr>
            <a:r>
              <a:rPr lang="en-US" altLang="en-US" b="1" dirty="0" smtClean="0">
                <a:effectLst>
                  <a:outerShdw blurRad="38100" dist="38100" dir="2700000" algn="tl">
                    <a:srgbClr val="000000">
                      <a:alpha val="43137"/>
                    </a:srgbClr>
                  </a:outerShdw>
                </a:effectLst>
              </a:rPr>
              <a:t>The principal objective of the SPS Protocol is to adopt and enforce sanitary and </a:t>
            </a:r>
            <a:r>
              <a:rPr lang="en-US" altLang="en-US" b="1" dirty="0" err="1" smtClean="0">
                <a:effectLst>
                  <a:outerShdw blurRad="38100" dist="38100" dir="2700000" algn="tl">
                    <a:srgbClr val="000000">
                      <a:alpha val="43137"/>
                    </a:srgbClr>
                  </a:outerShdw>
                </a:effectLst>
              </a:rPr>
              <a:t>phytosanitary</a:t>
            </a:r>
            <a:r>
              <a:rPr lang="en-US" altLang="en-US" b="1" dirty="0" smtClean="0">
                <a:effectLst>
                  <a:outerShdw blurRad="38100" dist="38100" dir="2700000" algn="tl">
                    <a:srgbClr val="000000">
                      <a:alpha val="43137"/>
                    </a:srgbClr>
                  </a:outerShdw>
                </a:effectLst>
              </a:rPr>
              <a:t> measures in order to minimize their negative effects on trade. </a:t>
            </a:r>
          </a:p>
          <a:p>
            <a:pPr marL="0" indent="0">
              <a:buNone/>
              <a:defRPr/>
            </a:pPr>
            <a:endParaRPr lang="en-US" altLang="en-US" b="1" dirty="0" smtClean="0">
              <a:effectLst>
                <a:outerShdw blurRad="38100" dist="38100" dir="2700000" algn="tl">
                  <a:srgbClr val="000000">
                    <a:alpha val="43137"/>
                  </a:srgbClr>
                </a:outerShdw>
              </a:effectLst>
            </a:endParaRPr>
          </a:p>
          <a:p>
            <a:pPr>
              <a:buFont typeface="Arial" charset="0"/>
              <a:buChar char="•"/>
              <a:defRPr/>
            </a:pPr>
            <a:r>
              <a:rPr lang="en-US" altLang="en-US" b="1" dirty="0" smtClean="0">
                <a:effectLst>
                  <a:outerShdw blurRad="38100" dist="38100" dir="2700000" algn="tl">
                    <a:srgbClr val="000000">
                      <a:alpha val="43137"/>
                    </a:srgbClr>
                  </a:outerShdw>
                </a:effectLst>
              </a:rPr>
              <a:t>The Protocol elaborates rules for application, which relate to the use of sanitary and </a:t>
            </a:r>
            <a:r>
              <a:rPr lang="en-US" altLang="en-US" b="1" dirty="0" err="1" smtClean="0">
                <a:effectLst>
                  <a:outerShdw blurRad="38100" dist="38100" dir="2700000" algn="tl">
                    <a:srgbClr val="000000">
                      <a:alpha val="43137"/>
                    </a:srgbClr>
                  </a:outerShdw>
                </a:effectLst>
              </a:rPr>
              <a:t>phytosanitary</a:t>
            </a:r>
            <a:r>
              <a:rPr lang="en-US" altLang="en-US" b="1" dirty="0" smtClean="0">
                <a:effectLst>
                  <a:outerShdw blurRad="38100" dist="38100" dir="2700000" algn="tl">
                    <a:srgbClr val="000000">
                      <a:alpha val="43137"/>
                    </a:srgbClr>
                  </a:outerShdw>
                </a:effectLst>
              </a:rPr>
              <a:t> standards, measures, procedures and recognizes the rights of importing countries to implement these measures. </a:t>
            </a:r>
          </a:p>
          <a:p>
            <a:pPr>
              <a:buFont typeface="Arial" charset="0"/>
              <a:buChar char="•"/>
              <a:defRPr/>
            </a:pPr>
            <a:endParaRPr lang="en-US" altLang="en-US" dirty="0" smtClean="0"/>
          </a:p>
          <a:p>
            <a:pPr>
              <a:buFont typeface="Arial" charset="0"/>
              <a:buChar char="•"/>
              <a:defRPr/>
            </a:pPr>
            <a:endParaRPr lang="en-US" altLang="en-US" dirty="0" smtClean="0"/>
          </a:p>
        </p:txBody>
      </p:sp>
    </p:spTree>
    <p:extLst>
      <p:ext uri="{BB962C8B-B14F-4D97-AF65-F5344CB8AC3E}">
        <p14:creationId xmlns:p14="http://schemas.microsoft.com/office/powerpoint/2010/main" val="2083770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a:xfrm>
            <a:off x="1981200" y="228600"/>
            <a:ext cx="8458200" cy="609600"/>
          </a:xfrm>
        </p:spPr>
        <p:txBody>
          <a:bodyPr rtlCol="0">
            <a:normAutofit fontScale="90000"/>
          </a:bodyPr>
          <a:lstStyle/>
          <a:p>
            <a:pPr>
              <a:defRPr/>
            </a:pPr>
            <a:r>
              <a:rPr lang="en-US" altLang="en-US" dirty="0" smtClean="0">
                <a:solidFill>
                  <a:srgbClr val="7B9899"/>
                </a:solidFill>
              </a:rPr>
              <a:t> </a:t>
            </a:r>
            <a:r>
              <a:rPr lang="en-US" altLang="en-US" b="1" dirty="0" smtClean="0">
                <a:solidFill>
                  <a:srgbClr val="7B9899"/>
                </a:solidFill>
                <a:effectLst>
                  <a:outerShdw blurRad="38100" dist="38100" dir="2700000" algn="tl">
                    <a:srgbClr val="000000">
                      <a:alpha val="43137"/>
                    </a:srgbClr>
                  </a:outerShdw>
                </a:effectLst>
              </a:rPr>
              <a:t>Objectives of the protocol</a:t>
            </a:r>
          </a:p>
        </p:txBody>
      </p:sp>
      <p:sp>
        <p:nvSpPr>
          <p:cNvPr id="3" name="Content Placeholder 2"/>
          <p:cNvSpPr>
            <a:spLocks noGrp="1"/>
          </p:cNvSpPr>
          <p:nvPr>
            <p:ph idx="1"/>
          </p:nvPr>
        </p:nvSpPr>
        <p:spPr>
          <a:xfrm>
            <a:off x="1676400" y="838200"/>
            <a:ext cx="8763000" cy="6096000"/>
          </a:xfrm>
        </p:spPr>
        <p:txBody>
          <a:bodyPr rtlCol="0">
            <a:normAutofit fontScale="85000" lnSpcReduction="20000"/>
          </a:bodyPr>
          <a:lstStyle/>
          <a:p>
            <a:pPr marL="182880" indent="-182880">
              <a:buNone/>
              <a:defRPr/>
            </a:pPr>
            <a:r>
              <a:rPr lang="en-GB" b="1" dirty="0" smtClean="0"/>
              <a:t>The objectives of this Protocol are to;</a:t>
            </a:r>
          </a:p>
          <a:p>
            <a:pPr marL="182880" indent="-182880">
              <a:buNone/>
              <a:defRPr/>
            </a:pPr>
            <a:endParaRPr lang="en-GB" b="1" dirty="0" smtClean="0"/>
          </a:p>
          <a:p>
            <a:pPr marL="274320" indent="-274320">
              <a:defRPr/>
            </a:pPr>
            <a:r>
              <a:rPr lang="en-GB" b="1" dirty="0" smtClean="0"/>
              <a:t> promote trade in food and agricultural  commodities within the Community and between the Community and other trading partners</a:t>
            </a:r>
          </a:p>
          <a:p>
            <a:pPr marL="0" indent="0">
              <a:buNone/>
              <a:defRPr/>
            </a:pPr>
            <a:endParaRPr lang="en-GB" b="1" dirty="0" smtClean="0"/>
          </a:p>
          <a:p>
            <a:pPr marL="274320" indent="-274320">
              <a:defRPr/>
            </a:pPr>
            <a:r>
              <a:rPr lang="en-GB" b="1" dirty="0" smtClean="0">
                <a:effectLst>
                  <a:outerShdw blurRad="38100" dist="38100" dir="2700000" algn="tl">
                    <a:srgbClr val="000000">
                      <a:alpha val="43137"/>
                    </a:srgbClr>
                  </a:outerShdw>
                </a:effectLst>
              </a:rPr>
              <a:t>promote within the Community, the implementation of the principles on;</a:t>
            </a:r>
          </a:p>
          <a:p>
            <a:pPr marL="822007" lvl="2" indent="-274320">
              <a:defRPr/>
            </a:pPr>
            <a:r>
              <a:rPr lang="en-GB" sz="2400" b="1" dirty="0">
                <a:solidFill>
                  <a:srgbClr val="00B0F0"/>
                </a:solidFill>
                <a:effectLst>
                  <a:outerShdw blurRad="38100" dist="38100" dir="2700000" algn="tl">
                    <a:srgbClr val="000000">
                      <a:alpha val="43137"/>
                    </a:srgbClr>
                  </a:outerShdw>
                </a:effectLst>
              </a:rPr>
              <a:t> harmonisation,  equivalence,  regionalisation,  transparency; and risk assessment </a:t>
            </a:r>
          </a:p>
          <a:p>
            <a:pPr marL="0" indent="0">
              <a:buNone/>
              <a:defRPr/>
            </a:pPr>
            <a:r>
              <a:rPr lang="en-GB" b="1" dirty="0"/>
              <a:t>	</a:t>
            </a:r>
            <a:r>
              <a:rPr lang="en-GB" b="1" dirty="0" smtClean="0"/>
              <a:t>in the Agreement on the Application of Sanitary and </a:t>
            </a:r>
            <a:r>
              <a:rPr lang="en-GB" b="1" dirty="0" err="1" smtClean="0"/>
              <a:t>Phytosanitary</a:t>
            </a:r>
            <a:r>
              <a:rPr lang="en-GB" b="1" dirty="0" smtClean="0"/>
              <a:t> 	Measures; </a:t>
            </a:r>
            <a:endParaRPr lang="en-US" b="1" dirty="0" smtClean="0"/>
          </a:p>
          <a:p>
            <a:pPr marL="274320" indent="-274320">
              <a:defRPr/>
            </a:pPr>
            <a:r>
              <a:rPr lang="en-GB" b="1" dirty="0" smtClean="0"/>
              <a:t>strengthen cooperation and coordination of sanitary and </a:t>
            </a:r>
            <a:r>
              <a:rPr lang="en-GB" b="1" dirty="0" err="1" smtClean="0"/>
              <a:t>phytosanitary</a:t>
            </a:r>
            <a:r>
              <a:rPr lang="en-GB" b="1" dirty="0" smtClean="0"/>
              <a:t> measures and activities at national and regional level, based on common understanding and  application within the Community; and</a:t>
            </a:r>
            <a:endParaRPr lang="en-US" b="1" dirty="0" smtClean="0"/>
          </a:p>
          <a:p>
            <a:pPr marL="182880" indent="-182880">
              <a:buNone/>
              <a:defRPr/>
            </a:pPr>
            <a:endParaRPr lang="en-US" b="1" dirty="0" smtClean="0"/>
          </a:p>
          <a:p>
            <a:pPr marL="274320" indent="-274320">
              <a:defRPr/>
            </a:pPr>
            <a:r>
              <a:rPr lang="en-GB" b="1" dirty="0" smtClean="0"/>
              <a:t>enhance the sanitary and </a:t>
            </a:r>
            <a:r>
              <a:rPr lang="en-GB" b="1" dirty="0" err="1" smtClean="0"/>
              <a:t>phytosanitary</a:t>
            </a:r>
            <a:r>
              <a:rPr lang="en-GB" b="1" dirty="0" smtClean="0"/>
              <a:t> status through science based approach in the Community. </a:t>
            </a:r>
            <a:endParaRPr lang="en-US" b="1" dirty="0" smtClean="0"/>
          </a:p>
          <a:p>
            <a:pPr marL="274320" indent="-274320">
              <a:defRPr/>
            </a:pPr>
            <a:endParaRPr lang="en-US" dirty="0" smtClean="0"/>
          </a:p>
        </p:txBody>
      </p:sp>
    </p:spTree>
    <p:extLst>
      <p:ext uri="{BB962C8B-B14F-4D97-AF65-F5344CB8AC3E}">
        <p14:creationId xmlns:p14="http://schemas.microsoft.com/office/powerpoint/2010/main" val="172575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p:cNvSpPr>
            <a:spLocks noGrp="1"/>
          </p:cNvSpPr>
          <p:nvPr>
            <p:ph type="title"/>
          </p:nvPr>
        </p:nvSpPr>
        <p:spPr/>
        <p:txBody>
          <a:bodyPr/>
          <a:lstStyle/>
          <a:p>
            <a:pPr eaLnBrk="1" hangingPunct="1"/>
            <a:r>
              <a:rPr lang="en-GB" altLang="en-US" b="1" smtClean="0"/>
              <a:t>Scope</a:t>
            </a:r>
            <a:r>
              <a:rPr lang="en-GB" altLang="en-US" smtClean="0"/>
              <a:t> </a:t>
            </a:r>
          </a:p>
        </p:txBody>
      </p:sp>
      <p:sp>
        <p:nvSpPr>
          <p:cNvPr id="15363" name="Content Placeholder 2"/>
          <p:cNvSpPr>
            <a:spLocks noGrp="1"/>
          </p:cNvSpPr>
          <p:nvPr>
            <p:ph idx="1"/>
          </p:nvPr>
        </p:nvSpPr>
        <p:spPr>
          <a:xfrm>
            <a:off x="2590800" y="1828800"/>
            <a:ext cx="7886700" cy="4351338"/>
          </a:xfrm>
        </p:spPr>
        <p:txBody>
          <a:bodyPr/>
          <a:lstStyle/>
          <a:p>
            <a:pPr eaLnBrk="1" hangingPunct="1"/>
            <a:r>
              <a:rPr lang="en-GB" altLang="en-US" b="1" smtClean="0"/>
              <a:t> Partner States cooperation in the adoption of sanitary and phytosanitary </a:t>
            </a:r>
          </a:p>
          <a:p>
            <a:pPr eaLnBrk="1" hangingPunct="1"/>
            <a:endParaRPr lang="en-GB" altLang="en-US" b="1" smtClean="0"/>
          </a:p>
          <a:p>
            <a:pPr eaLnBrk="1" hangingPunct="1"/>
            <a:r>
              <a:rPr lang="en-GB" altLang="en-US" b="1" smtClean="0"/>
              <a:t>Cooperation in the harmonization of plant , animal and food safety measures </a:t>
            </a:r>
          </a:p>
        </p:txBody>
      </p:sp>
    </p:spTree>
    <p:extLst>
      <p:ext uri="{BB962C8B-B14F-4D97-AF65-F5344CB8AC3E}">
        <p14:creationId xmlns:p14="http://schemas.microsoft.com/office/powerpoint/2010/main" val="1927829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2152650" y="365126"/>
            <a:ext cx="7886700" cy="777875"/>
          </a:xfrm>
        </p:spPr>
        <p:txBody>
          <a:bodyPr/>
          <a:lstStyle/>
          <a:p>
            <a:pPr eaLnBrk="1" hangingPunct="1">
              <a:defRPr/>
            </a:pPr>
            <a:r>
              <a:rPr lang="en-GB" altLang="en-US" b="1" dirty="0" smtClean="0">
                <a:effectLst>
                  <a:outerShdw blurRad="38100" dist="38100" dir="2700000" algn="tl">
                    <a:srgbClr val="000000">
                      <a:alpha val="43137"/>
                    </a:srgbClr>
                  </a:outerShdw>
                </a:effectLst>
              </a:rPr>
              <a:t>The EAC SPS </a:t>
            </a:r>
          </a:p>
        </p:txBody>
      </p:sp>
      <p:sp>
        <p:nvSpPr>
          <p:cNvPr id="17411" name="Content Placeholder 2"/>
          <p:cNvSpPr>
            <a:spLocks noGrp="1"/>
          </p:cNvSpPr>
          <p:nvPr>
            <p:ph idx="1"/>
          </p:nvPr>
        </p:nvSpPr>
        <p:spPr>
          <a:xfrm>
            <a:off x="1981200" y="1143000"/>
            <a:ext cx="8229600" cy="5334000"/>
          </a:xfrm>
        </p:spPr>
        <p:txBody>
          <a:bodyPr rtlCol="0">
            <a:normAutofit fontScale="92500" lnSpcReduction="10000"/>
          </a:bodyPr>
          <a:lstStyle/>
          <a:p>
            <a:pPr eaLnBrk="1" hangingPunct="1">
              <a:defRPr/>
            </a:pPr>
            <a:r>
              <a:rPr lang="en-GB" altLang="en-US" b="1" dirty="0" smtClean="0">
                <a:effectLst>
                  <a:outerShdw blurRad="38100" dist="38100" dir="2700000" algn="tl">
                    <a:srgbClr val="000000">
                      <a:alpha val="43137"/>
                    </a:srgbClr>
                  </a:outerShdw>
                </a:effectLst>
              </a:rPr>
              <a:t>Interpretations </a:t>
            </a:r>
          </a:p>
          <a:p>
            <a:pPr eaLnBrk="1" hangingPunct="1">
              <a:defRPr/>
            </a:pPr>
            <a:r>
              <a:rPr lang="en-GB" altLang="en-US" b="1" dirty="0" smtClean="0">
                <a:effectLst>
                  <a:outerShdw blurRad="38100" dist="38100" dir="2700000" algn="tl">
                    <a:srgbClr val="000000">
                      <a:alpha val="43137"/>
                    </a:srgbClr>
                  </a:outerShdw>
                </a:effectLst>
              </a:rPr>
              <a:t>Objectives </a:t>
            </a:r>
          </a:p>
          <a:p>
            <a:pPr eaLnBrk="1" hangingPunct="1">
              <a:defRPr/>
            </a:pPr>
            <a:r>
              <a:rPr lang="en-GB" altLang="en-US" b="1" dirty="0" smtClean="0">
                <a:effectLst>
                  <a:outerShdw blurRad="38100" dist="38100" dir="2700000" algn="tl">
                    <a:srgbClr val="000000">
                      <a:alpha val="43137"/>
                    </a:srgbClr>
                  </a:outerShdw>
                </a:effectLst>
              </a:rPr>
              <a:t>Scope of cooperation </a:t>
            </a:r>
          </a:p>
          <a:p>
            <a:pPr eaLnBrk="1" hangingPunct="1">
              <a:defRPr/>
            </a:pPr>
            <a:r>
              <a:rPr lang="en-GB" altLang="en-US" b="1" dirty="0" smtClean="0">
                <a:effectLst>
                  <a:outerShdw blurRad="38100" dist="38100" dir="2700000" algn="tl">
                    <a:srgbClr val="000000">
                      <a:alpha val="43137"/>
                    </a:srgbClr>
                  </a:outerShdw>
                </a:effectLst>
              </a:rPr>
              <a:t>Plant Health</a:t>
            </a:r>
          </a:p>
          <a:p>
            <a:pPr eaLnBrk="1" hangingPunct="1">
              <a:defRPr/>
            </a:pPr>
            <a:r>
              <a:rPr lang="en-GB" altLang="en-US" b="1" dirty="0" smtClean="0">
                <a:effectLst>
                  <a:outerShdw blurRad="38100" dist="38100" dir="2700000" algn="tl">
                    <a:srgbClr val="000000">
                      <a:alpha val="43137"/>
                    </a:srgbClr>
                  </a:outerShdw>
                </a:effectLst>
              </a:rPr>
              <a:t>Animal Health </a:t>
            </a:r>
          </a:p>
          <a:p>
            <a:pPr eaLnBrk="1" hangingPunct="1">
              <a:defRPr/>
            </a:pPr>
            <a:r>
              <a:rPr lang="en-GB" altLang="en-US" b="1" dirty="0" smtClean="0">
                <a:effectLst>
                  <a:outerShdw blurRad="38100" dist="38100" dir="2700000" algn="tl">
                    <a:srgbClr val="000000">
                      <a:alpha val="43137"/>
                    </a:srgbClr>
                  </a:outerShdw>
                </a:effectLst>
              </a:rPr>
              <a:t>Food Safety </a:t>
            </a:r>
          </a:p>
          <a:p>
            <a:pPr eaLnBrk="1" hangingPunct="1">
              <a:defRPr/>
            </a:pPr>
            <a:r>
              <a:rPr lang="en-GB" altLang="en-US" b="1" dirty="0" smtClean="0">
                <a:effectLst>
                  <a:outerShdw blurRad="38100" dist="38100" dir="2700000" algn="tl">
                    <a:srgbClr val="000000">
                      <a:alpha val="43137"/>
                    </a:srgbClr>
                  </a:outerShdw>
                </a:effectLst>
              </a:rPr>
              <a:t>Competent authorities</a:t>
            </a:r>
          </a:p>
          <a:p>
            <a:pPr eaLnBrk="1" hangingPunct="1">
              <a:defRPr/>
            </a:pPr>
            <a:r>
              <a:rPr lang="en-GB" altLang="en-US" b="1" dirty="0" smtClean="0">
                <a:effectLst>
                  <a:outerShdw blurRad="38100" dist="38100" dir="2700000" algn="tl">
                    <a:srgbClr val="000000">
                      <a:alpha val="43137"/>
                    </a:srgbClr>
                  </a:outerShdw>
                </a:effectLst>
              </a:rPr>
              <a:t>Border Post Control </a:t>
            </a:r>
          </a:p>
          <a:p>
            <a:pPr eaLnBrk="1" hangingPunct="1">
              <a:defRPr/>
            </a:pPr>
            <a:r>
              <a:rPr lang="en-GB" altLang="en-US" b="1" dirty="0" smtClean="0">
                <a:effectLst>
                  <a:outerShdw blurRad="38100" dist="38100" dir="2700000" algn="tl">
                    <a:srgbClr val="000000">
                      <a:alpha val="43137"/>
                    </a:srgbClr>
                  </a:outerShdw>
                </a:effectLst>
              </a:rPr>
              <a:t>Sharing of information and Expertise </a:t>
            </a:r>
          </a:p>
          <a:p>
            <a:pPr eaLnBrk="1" hangingPunct="1">
              <a:defRPr/>
            </a:pPr>
            <a:r>
              <a:rPr lang="en-GB" altLang="en-US" b="1" dirty="0" smtClean="0">
                <a:effectLst>
                  <a:outerShdw blurRad="38100" dist="38100" dir="2700000" algn="tl">
                    <a:srgbClr val="000000">
                      <a:alpha val="43137"/>
                    </a:srgbClr>
                  </a:outerShdw>
                </a:effectLst>
              </a:rPr>
              <a:t>Technical Assistance </a:t>
            </a:r>
          </a:p>
          <a:p>
            <a:pPr eaLnBrk="1" hangingPunct="1">
              <a:defRPr/>
            </a:pPr>
            <a:r>
              <a:rPr lang="en-GB" altLang="en-US" b="1" dirty="0" smtClean="0">
                <a:effectLst>
                  <a:outerShdw blurRad="38100" dist="38100" dir="2700000" algn="tl">
                    <a:srgbClr val="000000">
                      <a:alpha val="43137"/>
                    </a:srgbClr>
                  </a:outerShdw>
                </a:effectLst>
              </a:rPr>
              <a:t>Harmonization of Policies, law and regulations</a:t>
            </a:r>
          </a:p>
          <a:p>
            <a:pPr eaLnBrk="1" hangingPunct="1">
              <a:defRPr/>
            </a:pPr>
            <a:r>
              <a:rPr lang="en-GB" altLang="en-US" b="1" dirty="0" smtClean="0">
                <a:effectLst>
                  <a:outerShdw blurRad="38100" dist="38100" dir="2700000" algn="tl">
                    <a:srgbClr val="000000">
                      <a:alpha val="43137"/>
                    </a:srgbClr>
                  </a:outerShdw>
                </a:effectLst>
              </a:rPr>
              <a:t>Institutional arrangements  </a:t>
            </a:r>
          </a:p>
        </p:txBody>
      </p:sp>
    </p:spTree>
    <p:extLst>
      <p:ext uri="{BB962C8B-B14F-4D97-AF65-F5344CB8AC3E}">
        <p14:creationId xmlns:p14="http://schemas.microsoft.com/office/powerpoint/2010/main" val="1359118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p:txBody>
          <a:bodyPr/>
          <a:lstStyle/>
          <a:p>
            <a:pPr eaLnBrk="1" hangingPunct="1"/>
            <a:r>
              <a:rPr lang="en-GB" altLang="en-US" smtClean="0"/>
              <a:t>Cont.</a:t>
            </a:r>
          </a:p>
        </p:txBody>
      </p:sp>
      <p:sp>
        <p:nvSpPr>
          <p:cNvPr id="18435" name="Content Placeholder 2"/>
          <p:cNvSpPr>
            <a:spLocks noGrp="1"/>
          </p:cNvSpPr>
          <p:nvPr>
            <p:ph idx="1"/>
          </p:nvPr>
        </p:nvSpPr>
        <p:spPr/>
        <p:txBody>
          <a:bodyPr rtlCol="0">
            <a:normAutofit/>
          </a:bodyPr>
          <a:lstStyle/>
          <a:p>
            <a:pPr eaLnBrk="1" hangingPunct="1">
              <a:defRPr/>
            </a:pPr>
            <a:r>
              <a:rPr lang="en-GB" altLang="en-US" b="1" dirty="0" smtClean="0">
                <a:effectLst>
                  <a:outerShdw blurRad="38100" dist="38100" dir="2700000" algn="tl">
                    <a:srgbClr val="000000">
                      <a:alpha val="43137"/>
                    </a:srgbClr>
                  </a:outerShdw>
                </a:effectLst>
              </a:rPr>
              <a:t>Regulations , Directives and Decisions </a:t>
            </a:r>
          </a:p>
          <a:p>
            <a:pPr eaLnBrk="1" hangingPunct="1">
              <a:defRPr/>
            </a:pPr>
            <a:r>
              <a:rPr lang="en-GB" altLang="en-US" b="1" dirty="0" smtClean="0">
                <a:effectLst>
                  <a:outerShdw blurRad="38100" dist="38100" dir="2700000" algn="tl">
                    <a:srgbClr val="000000">
                      <a:alpha val="43137"/>
                    </a:srgbClr>
                  </a:outerShdw>
                </a:effectLst>
              </a:rPr>
              <a:t>Dispute settlement </a:t>
            </a:r>
          </a:p>
          <a:p>
            <a:pPr eaLnBrk="1" hangingPunct="1">
              <a:defRPr/>
            </a:pPr>
            <a:r>
              <a:rPr lang="en-GB" altLang="en-US" b="1" dirty="0" smtClean="0">
                <a:effectLst>
                  <a:outerShdw blurRad="38100" dist="38100" dir="2700000" algn="tl">
                    <a:srgbClr val="000000">
                      <a:alpha val="43137"/>
                    </a:srgbClr>
                  </a:outerShdw>
                </a:effectLst>
              </a:rPr>
              <a:t>Amendment of the protocol</a:t>
            </a:r>
          </a:p>
          <a:p>
            <a:pPr eaLnBrk="1" hangingPunct="1">
              <a:defRPr/>
            </a:pPr>
            <a:r>
              <a:rPr lang="en-GB" altLang="en-US" b="1" dirty="0" smtClean="0">
                <a:effectLst>
                  <a:outerShdw blurRad="38100" dist="38100" dir="2700000" algn="tl">
                    <a:srgbClr val="000000">
                      <a:alpha val="43137"/>
                    </a:srgbClr>
                  </a:outerShdw>
                </a:effectLst>
              </a:rPr>
              <a:t>Entry into force </a:t>
            </a:r>
          </a:p>
          <a:p>
            <a:pPr eaLnBrk="1" hangingPunct="1">
              <a:defRPr/>
            </a:pPr>
            <a:r>
              <a:rPr lang="en-GB" altLang="en-US" b="1" dirty="0" smtClean="0">
                <a:effectLst>
                  <a:outerShdw blurRad="38100" dist="38100" dir="2700000" algn="tl">
                    <a:srgbClr val="000000">
                      <a:alpha val="43137"/>
                    </a:srgbClr>
                  </a:outerShdw>
                </a:effectLst>
              </a:rPr>
              <a:t>Depository and Ratification </a:t>
            </a:r>
          </a:p>
        </p:txBody>
      </p:sp>
    </p:spTree>
    <p:extLst>
      <p:ext uri="{BB962C8B-B14F-4D97-AF65-F5344CB8AC3E}">
        <p14:creationId xmlns:p14="http://schemas.microsoft.com/office/powerpoint/2010/main" val="243414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p:cNvSpPr>
            <a:spLocks noGrp="1"/>
          </p:cNvSpPr>
          <p:nvPr>
            <p:ph type="title"/>
          </p:nvPr>
        </p:nvSpPr>
        <p:spPr/>
        <p:txBody>
          <a:bodyPr/>
          <a:lstStyle/>
          <a:p>
            <a:pPr eaLnBrk="1" hangingPunct="1"/>
            <a:r>
              <a:rPr lang="en-GB" altLang="en-US" smtClean="0"/>
              <a:t>Border Posts Control</a:t>
            </a:r>
          </a:p>
        </p:txBody>
      </p:sp>
      <p:sp>
        <p:nvSpPr>
          <p:cNvPr id="3" name="Content Placeholder 2"/>
          <p:cNvSpPr>
            <a:spLocks noGrp="1"/>
          </p:cNvSpPr>
          <p:nvPr>
            <p:ph idx="1"/>
          </p:nvPr>
        </p:nvSpPr>
        <p:spPr/>
        <p:txBody>
          <a:bodyPr rtlCol="0">
            <a:normAutofit/>
          </a:bodyPr>
          <a:lstStyle/>
          <a:p>
            <a:pPr>
              <a:buFont typeface="Arial" charset="0"/>
              <a:buChar char="•"/>
              <a:defRPr/>
            </a:pPr>
            <a:r>
              <a:rPr lang="en-GB" dirty="0" smtClean="0"/>
              <a:t>Article 8 of the EAC SPS Protocol </a:t>
            </a:r>
          </a:p>
          <a:p>
            <a:pPr>
              <a:buFont typeface="Arial" charset="0"/>
              <a:buChar char="•"/>
              <a:defRPr/>
            </a:pPr>
            <a:r>
              <a:rPr lang="en-GB" dirty="0" smtClean="0"/>
              <a:t>Partner State to facilitate smooth movement of food  and agricultural commodities </a:t>
            </a:r>
          </a:p>
          <a:p>
            <a:pPr marL="457200" indent="-457200">
              <a:buFont typeface="+mj-lt"/>
              <a:buAutoNum type="alphaLcParenR"/>
              <a:defRPr/>
            </a:pPr>
            <a:r>
              <a:rPr lang="en-GB" b="1" dirty="0" smtClean="0">
                <a:solidFill>
                  <a:srgbClr val="0070C0"/>
                </a:solidFill>
                <a:effectLst>
                  <a:outerShdw blurRad="38100" dist="38100" dir="2700000" algn="tl">
                    <a:srgbClr val="000000">
                      <a:alpha val="43137"/>
                    </a:srgbClr>
                  </a:outerShdw>
                </a:effectLst>
              </a:rPr>
              <a:t> Identifying and declaring border posts that permit movement of food and agricultural commodities across the region’</a:t>
            </a:r>
          </a:p>
          <a:p>
            <a:pPr marL="457200" indent="-457200">
              <a:buFont typeface="+mj-lt"/>
              <a:buAutoNum type="alphaLcParenR"/>
              <a:defRPr/>
            </a:pPr>
            <a:r>
              <a:rPr lang="en-GB" b="1" dirty="0" smtClean="0">
                <a:solidFill>
                  <a:srgbClr val="0070C0"/>
                </a:solidFill>
                <a:effectLst>
                  <a:outerShdw blurRad="38100" dist="38100" dir="2700000" algn="tl">
                    <a:srgbClr val="000000">
                      <a:alpha val="43137"/>
                    </a:srgbClr>
                  </a:outerShdw>
                </a:effectLst>
              </a:rPr>
              <a:t>Conducting joint inspection and clearance of food and agricultural commodities</a:t>
            </a:r>
          </a:p>
          <a:p>
            <a:pPr marL="457200" indent="-457200">
              <a:buFont typeface="+mj-lt"/>
              <a:buAutoNum type="alphaLcParenR"/>
              <a:defRPr/>
            </a:pPr>
            <a:r>
              <a:rPr lang="en-GB" b="1" dirty="0" smtClean="0">
                <a:solidFill>
                  <a:srgbClr val="0070C0"/>
                </a:solidFill>
                <a:effectLst>
                  <a:outerShdw blurRad="38100" dist="38100" dir="2700000" algn="tl">
                    <a:srgbClr val="000000">
                      <a:alpha val="43137"/>
                    </a:srgbClr>
                  </a:outerShdw>
                </a:effectLst>
              </a:rPr>
              <a:t>Developing the infrastructure and building capacity in border posts</a:t>
            </a:r>
            <a:endParaRPr lang="en-GB"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777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81200" y="533400"/>
            <a:ext cx="8229600" cy="838200"/>
          </a:xfrm>
        </p:spPr>
        <p:txBody>
          <a:bodyPr rtlCol="0">
            <a:normAutofit/>
          </a:bodyPr>
          <a:lstStyle/>
          <a:p>
            <a:pPr>
              <a:defRPr/>
            </a:pPr>
            <a:r>
              <a:rPr lang="en-GB" dirty="0" smtClean="0"/>
              <a:t> </a:t>
            </a:r>
            <a:r>
              <a:rPr lang="en-GB" b="1" dirty="0" smtClean="0">
                <a:effectLst>
                  <a:outerShdw blurRad="38100" dist="38100" dir="2700000" algn="tl">
                    <a:srgbClr val="000000">
                      <a:alpha val="43137"/>
                    </a:srgbClr>
                  </a:outerShdw>
                </a:effectLst>
              </a:rPr>
              <a:t>EAC Governance Structures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81200" y="1295400"/>
            <a:ext cx="7871138" cy="5181600"/>
          </a:xfrm>
        </p:spPr>
        <p:txBody>
          <a:bodyPr rtlCol="0">
            <a:normAutofit/>
          </a:bodyPr>
          <a:lstStyle/>
          <a:p>
            <a:pPr lvl="1">
              <a:buFont typeface="Arial" charset="0"/>
              <a:buChar char="•"/>
              <a:defRPr/>
            </a:pPr>
            <a:r>
              <a:rPr lang="en-GB" sz="2000" b="1" dirty="0">
                <a:solidFill>
                  <a:srgbClr val="0070C0"/>
                </a:solidFill>
                <a:effectLst>
                  <a:outerShdw blurRad="38100" dist="38100" dir="2700000" algn="tl">
                    <a:srgbClr val="000000">
                      <a:alpha val="43137"/>
                    </a:srgbClr>
                  </a:outerShdw>
                </a:effectLst>
              </a:rPr>
              <a:t>EAC Secretariat – SPS Desk </a:t>
            </a:r>
          </a:p>
          <a:p>
            <a:pPr marL="457200" lvl="1" indent="0">
              <a:buNone/>
              <a:defRPr/>
            </a:pPr>
            <a:endParaRPr lang="en-GB" sz="2000" b="1" dirty="0" smtClean="0">
              <a:solidFill>
                <a:srgbClr val="0070C0"/>
              </a:solidFill>
              <a:effectLst>
                <a:outerShdw blurRad="38100" dist="38100" dir="2700000" algn="tl">
                  <a:srgbClr val="000000">
                    <a:alpha val="43137"/>
                  </a:srgbClr>
                </a:outerShdw>
              </a:effectLst>
            </a:endParaRPr>
          </a:p>
          <a:p>
            <a:pPr lvl="1">
              <a:buFont typeface="Arial" charset="0"/>
              <a:buChar char="•"/>
              <a:defRPr/>
            </a:pPr>
            <a:r>
              <a:rPr lang="en-GB" sz="2000" b="1" dirty="0" smtClean="0">
                <a:solidFill>
                  <a:srgbClr val="0070C0"/>
                </a:solidFill>
                <a:effectLst>
                  <a:outerShdw blurRad="38100" dist="38100" dir="2700000" algn="tl">
                    <a:srgbClr val="000000">
                      <a:alpha val="43137"/>
                    </a:srgbClr>
                  </a:outerShdw>
                </a:effectLst>
              </a:rPr>
              <a:t>Regional </a:t>
            </a:r>
            <a:r>
              <a:rPr lang="en-GB" sz="2000" b="1" dirty="0">
                <a:solidFill>
                  <a:srgbClr val="0070C0"/>
                </a:solidFill>
                <a:effectLst>
                  <a:outerShdw blurRad="38100" dist="38100" dir="2700000" algn="tl">
                    <a:srgbClr val="000000">
                      <a:alpha val="43137"/>
                    </a:srgbClr>
                  </a:outerShdw>
                </a:effectLst>
              </a:rPr>
              <a:t>SPS committee</a:t>
            </a:r>
          </a:p>
          <a:p>
            <a:pPr lvl="1">
              <a:buFont typeface="Arial" charset="0"/>
              <a:buChar char="•"/>
              <a:defRPr/>
            </a:pPr>
            <a:endParaRPr lang="en-GB" sz="2000" b="1" dirty="0">
              <a:solidFill>
                <a:srgbClr val="0070C0"/>
              </a:solidFill>
              <a:effectLst>
                <a:outerShdw blurRad="38100" dist="38100" dir="2700000" algn="tl">
                  <a:srgbClr val="000000">
                    <a:alpha val="43137"/>
                  </a:srgbClr>
                </a:outerShdw>
              </a:effectLst>
            </a:endParaRPr>
          </a:p>
          <a:p>
            <a:pPr lvl="1">
              <a:buFont typeface="Arial" charset="0"/>
              <a:buChar char="•"/>
              <a:defRPr/>
            </a:pPr>
            <a:r>
              <a:rPr lang="en-GB" sz="2000" b="1" dirty="0">
                <a:solidFill>
                  <a:srgbClr val="0070C0"/>
                </a:solidFill>
                <a:effectLst>
                  <a:outerShdw blurRad="38100" dist="38100" dir="2700000" algn="tl">
                    <a:srgbClr val="000000">
                      <a:alpha val="43137"/>
                    </a:srgbClr>
                  </a:outerShdw>
                </a:effectLst>
              </a:rPr>
              <a:t>National SPS committee </a:t>
            </a:r>
          </a:p>
          <a:p>
            <a:pPr lvl="1">
              <a:buFont typeface="Arial" charset="0"/>
              <a:buChar char="•"/>
              <a:defRPr/>
            </a:pPr>
            <a:endParaRPr lang="en-GB" sz="2000" b="1" dirty="0">
              <a:solidFill>
                <a:srgbClr val="0070C0"/>
              </a:solidFill>
              <a:effectLst>
                <a:outerShdw blurRad="38100" dist="38100" dir="2700000" algn="tl">
                  <a:srgbClr val="000000">
                    <a:alpha val="43137"/>
                  </a:srgbClr>
                </a:outerShdw>
              </a:effectLst>
            </a:endParaRPr>
          </a:p>
          <a:p>
            <a:pPr lvl="1">
              <a:buFont typeface="Arial" charset="0"/>
              <a:buChar char="•"/>
              <a:defRPr/>
            </a:pPr>
            <a:r>
              <a:rPr lang="en-GB" sz="2000" b="1" dirty="0">
                <a:solidFill>
                  <a:srgbClr val="0070C0"/>
                </a:solidFill>
                <a:effectLst>
                  <a:outerShdw blurRad="38100" dist="38100" dir="2700000" algn="tl">
                    <a:srgbClr val="000000">
                      <a:alpha val="43137"/>
                    </a:srgbClr>
                  </a:outerShdw>
                </a:effectLst>
              </a:rPr>
              <a:t>Technical commodities at regional and national levels</a:t>
            </a:r>
          </a:p>
          <a:p>
            <a:pPr marL="342900" lvl="1" indent="0">
              <a:buNone/>
              <a:defRPr/>
            </a:pPr>
            <a:r>
              <a:rPr lang="en-GB" sz="2000" b="1" dirty="0">
                <a:solidFill>
                  <a:srgbClr val="0070C0"/>
                </a:solidFill>
                <a:effectLst>
                  <a:outerShdw blurRad="38100" dist="38100" dir="2700000" algn="tl">
                    <a:srgbClr val="000000">
                      <a:alpha val="43137"/>
                    </a:srgbClr>
                  </a:outerShdw>
                </a:effectLst>
              </a:rPr>
              <a:t> </a:t>
            </a:r>
          </a:p>
          <a:p>
            <a:pPr lvl="1">
              <a:buFont typeface="Arial" charset="0"/>
              <a:buChar char="•"/>
              <a:defRPr/>
            </a:pPr>
            <a:r>
              <a:rPr lang="en-GB" sz="2000" b="1" dirty="0">
                <a:solidFill>
                  <a:srgbClr val="0070C0"/>
                </a:solidFill>
                <a:effectLst>
                  <a:outerShdw blurRad="38100" dist="38100" dir="2700000" algn="tl">
                    <a:srgbClr val="000000">
                      <a:alpha val="43137"/>
                    </a:srgbClr>
                  </a:outerShdw>
                </a:effectLst>
              </a:rPr>
              <a:t>Inco operation of other stakeholders</a:t>
            </a:r>
          </a:p>
          <a:p>
            <a:pPr lvl="1">
              <a:buFont typeface="Arial" charset="0"/>
              <a:buChar char="•"/>
              <a:defRPr/>
            </a:pPr>
            <a:endParaRPr lang="en-GB" sz="2000" b="1" dirty="0">
              <a:solidFill>
                <a:srgbClr val="0070C0"/>
              </a:solidFill>
              <a:effectLst>
                <a:outerShdw blurRad="38100" dist="38100" dir="2700000" algn="tl">
                  <a:srgbClr val="000000">
                    <a:alpha val="43137"/>
                  </a:srgbClr>
                </a:outerShdw>
              </a:effectLst>
            </a:endParaRPr>
          </a:p>
          <a:p>
            <a:pPr lvl="1">
              <a:buFont typeface="Arial" charset="0"/>
              <a:buChar char="•"/>
              <a:defRPr/>
            </a:pPr>
            <a:r>
              <a:rPr lang="en-GB" sz="2000" b="1" dirty="0">
                <a:solidFill>
                  <a:srgbClr val="0070C0"/>
                </a:solidFill>
                <a:effectLst>
                  <a:outerShdw blurRad="38100" dist="38100" dir="2700000" algn="tl">
                    <a:srgbClr val="000000">
                      <a:alpha val="43137"/>
                    </a:srgbClr>
                  </a:outerShdw>
                </a:effectLst>
              </a:rPr>
              <a:t>Approach= </a:t>
            </a:r>
            <a:r>
              <a:rPr lang="en-GB" sz="2000" b="1" i="1" dirty="0">
                <a:solidFill>
                  <a:srgbClr val="0070C0"/>
                </a:solidFill>
                <a:effectLst>
                  <a:outerShdw blurRad="38100" dist="38100" dir="2700000" algn="tl">
                    <a:srgbClr val="000000">
                      <a:alpha val="43137"/>
                    </a:srgbClr>
                  </a:outerShdw>
                </a:effectLst>
              </a:rPr>
              <a:t>‘value chain approach’ </a:t>
            </a:r>
          </a:p>
          <a:p>
            <a:pPr>
              <a:buFont typeface="Arial" charset="0"/>
              <a:buChar char="•"/>
              <a:defRPr/>
            </a:pPr>
            <a:endParaRPr lang="en-GB" dirty="0" smtClean="0"/>
          </a:p>
          <a:p>
            <a:pPr>
              <a:buFont typeface="Arial" charset="0"/>
              <a:buChar char="•"/>
              <a:defRPr/>
            </a:pPr>
            <a:endParaRPr lang="en-GB" dirty="0"/>
          </a:p>
        </p:txBody>
      </p:sp>
    </p:spTree>
    <p:extLst>
      <p:ext uri="{BB962C8B-B14F-4D97-AF65-F5344CB8AC3E}">
        <p14:creationId xmlns:p14="http://schemas.microsoft.com/office/powerpoint/2010/main" val="127081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 name="Title 1"/>
          <p:cNvSpPr>
            <a:spLocks noGrp="1"/>
          </p:cNvSpPr>
          <p:nvPr>
            <p:ph type="title"/>
          </p:nvPr>
        </p:nvSpPr>
        <p:spPr/>
        <p:txBody>
          <a:bodyPr>
            <a:normAutofit/>
          </a:bodyPr>
          <a:lstStyle/>
          <a:p>
            <a:pPr>
              <a:defRPr/>
            </a:pPr>
            <a:r>
              <a:rPr lang="en-US" dirty="0">
                <a:latin typeface="Trebuchet MS" charset="0"/>
                <a:ea typeface="+mj-ea"/>
                <a:cs typeface="+mj-cs"/>
              </a:rPr>
              <a:t>EAST</a:t>
            </a:r>
            <a:r>
              <a:rPr lang="en-US" sz="4000" b="1" dirty="0">
                <a:latin typeface="Arial" charset="0"/>
              </a:rPr>
              <a:t> </a:t>
            </a:r>
            <a:r>
              <a:rPr lang="en-US" dirty="0">
                <a:latin typeface="Trebuchet MS" charset="0"/>
                <a:ea typeface="+mj-ea"/>
                <a:cs typeface="+mj-cs"/>
              </a:rPr>
              <a:t>AFRICAN</a:t>
            </a:r>
            <a:r>
              <a:rPr lang="en-US" sz="4000" b="1" dirty="0">
                <a:latin typeface="Arial" charset="0"/>
              </a:rPr>
              <a:t> </a:t>
            </a:r>
            <a:r>
              <a:rPr lang="en-US" dirty="0">
                <a:latin typeface="Trebuchet MS" charset="0"/>
                <a:ea typeface="+mj-ea"/>
                <a:cs typeface="+mj-cs"/>
              </a:rPr>
              <a:t>COMMUNITY</a:t>
            </a:r>
          </a:p>
        </p:txBody>
      </p:sp>
      <p:sp>
        <p:nvSpPr>
          <p:cNvPr id="7171" name="Content Placeholder 2"/>
          <p:cNvSpPr>
            <a:spLocks noGrp="1"/>
          </p:cNvSpPr>
          <p:nvPr>
            <p:ph idx="1"/>
          </p:nvPr>
        </p:nvSpPr>
        <p:spPr>
          <a:xfrm>
            <a:off x="115910" y="4033839"/>
            <a:ext cx="8796269" cy="2519361"/>
          </a:xfrm>
        </p:spPr>
        <p:txBody>
          <a:bodyPr>
            <a:normAutofit/>
          </a:bodyPr>
          <a:lstStyle/>
          <a:p>
            <a:pPr eaLnBrk="1" hangingPunct="1">
              <a:buFont typeface="Wingdings" panose="05000000000000000000" pitchFamily="2" charset="2"/>
              <a:buChar char="ü"/>
            </a:pPr>
            <a:r>
              <a:rPr lang="en-US" i="1" dirty="0" smtClean="0">
                <a:latin typeface="Sitka Text" panose="02000505000000020004" pitchFamily="2" charset="0"/>
              </a:rPr>
              <a:t>An intergovernmental organization of the of 5 Partner States ( South Sudan soon)</a:t>
            </a:r>
          </a:p>
          <a:p>
            <a:pPr eaLnBrk="1" hangingPunct="1">
              <a:buFont typeface="Wingdings" panose="05000000000000000000" pitchFamily="2" charset="2"/>
              <a:buChar char="ü"/>
            </a:pPr>
            <a:r>
              <a:rPr lang="en-US" i="1" dirty="0" smtClean="0">
                <a:latin typeface="Sitka Text" panose="02000505000000020004" pitchFamily="2" charset="0"/>
              </a:rPr>
              <a:t> Guided by the EAC Treaty </a:t>
            </a:r>
          </a:p>
          <a:p>
            <a:pPr eaLnBrk="1" hangingPunct="1">
              <a:buFont typeface="Wingdings" panose="05000000000000000000" pitchFamily="2" charset="2"/>
              <a:buChar char="ü"/>
            </a:pPr>
            <a:r>
              <a:rPr lang="en-US" i="1" dirty="0" smtClean="0">
                <a:latin typeface="Sitka Text" panose="02000505000000020004" pitchFamily="2" charset="0"/>
              </a:rPr>
              <a:t>EAC Treaty is the  main instrument of Integration</a:t>
            </a:r>
          </a:p>
          <a:p>
            <a:pPr eaLnBrk="1" hangingPunct="1">
              <a:buFont typeface="Wingdings" pitchFamily="2" charset="2"/>
              <a:buChar char="v"/>
            </a:pPr>
            <a:endParaRPr lang="en-US" dirty="0" smtClean="0">
              <a:latin typeface="Trebuchet MS" pitchFamily="34" charset="0"/>
            </a:endParaRPr>
          </a:p>
        </p:txBody>
      </p:sp>
      <p:sp>
        <p:nvSpPr>
          <p:cNvPr id="7172" name="Slide Number Placeholder 3"/>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9133FC45-0F15-4B3D-AAB1-53B0C789EA18}" type="slidenum">
              <a:rPr lang="en-US"/>
              <a:pPr/>
              <a:t>2</a:t>
            </a:fld>
            <a:endParaRPr lang="en-US"/>
          </a:p>
        </p:txBody>
      </p:sp>
      <p:pic>
        <p:nvPicPr>
          <p:cNvPr id="7173" name="Picture 3" descr="250px-East_African_Community_(orthographic_projecti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0089" y="1298576"/>
            <a:ext cx="194627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Screen Shot 2013-02-01 at 3.32.01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9763" y="1298576"/>
            <a:ext cx="2560638"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8476" y="1412697"/>
            <a:ext cx="391636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flag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83225" y="2559049"/>
            <a:ext cx="2965316" cy="14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09195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Beneficiaries of the SPS Agreement: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consumers, </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exporters of agricultural products, </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importers of food &amp; other agricultural products</a:t>
            </a:r>
            <a:r>
              <a:rPr lang="en-US" dirty="0" smtClean="0">
                <a:effectLst>
                  <a:outerShdw blurRad="38100" dist="38100" dir="2700000" algn="tl">
                    <a:srgbClr val="000000">
                      <a:alpha val="43137"/>
                    </a:srgbClr>
                  </a:outerShdw>
                </a:effectLst>
              </a:rPr>
              <a:t>.</a:t>
            </a:r>
          </a:p>
          <a:p>
            <a:pPr marL="0" indent="0">
              <a:buNone/>
            </a:pPr>
            <a:endParaRPr lang="en-US" dirty="0" smtClean="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EAC Protocol  and WTO SPS Agreement </a:t>
            </a:r>
            <a:endParaRPr lang="en-US" dirty="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Note the similarities in fundamental principal between the EAC SPS protocol and the International Obligations( WTO SPS Agreement)</a:t>
            </a:r>
          </a:p>
          <a:p>
            <a:r>
              <a:rPr lang="en-US" dirty="0" smtClean="0">
                <a:effectLst>
                  <a:outerShdw blurRad="38100" dist="38100" dir="2700000" algn="tl">
                    <a:srgbClr val="000000">
                      <a:alpha val="43137"/>
                    </a:srgbClr>
                  </a:outerShdw>
                </a:effectLst>
              </a:rPr>
              <a:t>Enhance safe trade  by protecting animal, plant and human.</a:t>
            </a:r>
          </a:p>
          <a:p>
            <a:r>
              <a:rPr lang="en-US" dirty="0" smtClean="0">
                <a:effectLst>
                  <a:outerShdw blurRad="38100" dist="38100" dir="2700000" algn="tl">
                    <a:srgbClr val="000000">
                      <a:alpha val="43137"/>
                    </a:srgbClr>
                  </a:outerShdw>
                </a:effectLst>
              </a:rPr>
              <a:t>Non discrimination, scientific justification, Equivalence, Regionalism, Transparency  </a:t>
            </a:r>
            <a:r>
              <a:rPr lang="en-US" dirty="0" err="1" smtClean="0">
                <a:effectLst>
                  <a:outerShdw blurRad="38100" dist="38100" dir="2700000" algn="tl">
                    <a:srgbClr val="000000">
                      <a:alpha val="43137"/>
                    </a:srgbClr>
                  </a:outerShdw>
                </a:effectLst>
              </a:rPr>
              <a:t>etd</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840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366" y="167425"/>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Way forward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effectLst>
                  <a:outerShdw blurRad="38100" dist="38100" dir="2700000" algn="tl">
                    <a:srgbClr val="000000">
                      <a:alpha val="43137"/>
                    </a:srgbClr>
                  </a:outerShdw>
                </a:effectLst>
              </a:rPr>
              <a:t>Implementation of the Regional SPS Road Map </a:t>
            </a:r>
          </a:p>
          <a:p>
            <a:r>
              <a:rPr lang="en-US" b="1" dirty="0" smtClean="0">
                <a:effectLst>
                  <a:outerShdw blurRad="38100" dist="38100" dir="2700000" algn="tl">
                    <a:srgbClr val="000000">
                      <a:alpha val="43137"/>
                    </a:srgbClr>
                  </a:outerShdw>
                </a:effectLst>
              </a:rPr>
              <a:t>Work has started – Training of Inspectors</a:t>
            </a:r>
          </a:p>
          <a:p>
            <a:r>
              <a:rPr lang="en-US" b="1" dirty="0" smtClean="0">
                <a:effectLst>
                  <a:outerShdw blurRad="38100" dist="38100" dir="2700000" algn="tl">
                    <a:srgbClr val="000000">
                      <a:alpha val="43137"/>
                    </a:srgbClr>
                  </a:outerShdw>
                </a:effectLst>
              </a:rPr>
              <a:t>Sensitization of Stakeholders </a:t>
            </a:r>
          </a:p>
          <a:p>
            <a:r>
              <a:rPr lang="en-US" b="1" dirty="0" smtClean="0">
                <a:effectLst>
                  <a:outerShdw blurRad="38100" dist="38100" dir="2700000" algn="tl">
                    <a:srgbClr val="000000">
                      <a:alpha val="43137"/>
                    </a:srgbClr>
                  </a:outerShdw>
                </a:effectLst>
              </a:rPr>
              <a:t>Support to the National SPS committees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178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62200" y="20638"/>
            <a:ext cx="7848600" cy="1485900"/>
          </a:xfrm>
        </p:spPr>
        <p:txBody>
          <a:bodyPr/>
          <a:lstStyle/>
          <a:p>
            <a:pPr eaLnBrk="1" hangingPunct="1"/>
            <a:r>
              <a:rPr lang="en-US" altLang="en-US" smtClean="0"/>
              <a:t>PRIME CUT: BEEF STEAK</a:t>
            </a:r>
          </a:p>
        </p:txBody>
      </p:sp>
      <p:pic>
        <p:nvPicPr>
          <p:cNvPr id="327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914400"/>
            <a:ext cx="9144000" cy="5943600"/>
          </a:xfrm>
        </p:spPr>
      </p:pic>
    </p:spTree>
    <p:extLst>
      <p:ext uri="{BB962C8B-B14F-4D97-AF65-F5344CB8AC3E}">
        <p14:creationId xmlns:p14="http://schemas.microsoft.com/office/powerpoint/2010/main" val="294031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292350" y="1637404"/>
            <a:ext cx="7918450" cy="1141121"/>
          </a:xfrm>
          <a:noFill/>
          <a:ln w="57150">
            <a:solidFill>
              <a:srgbClr val="0070C0"/>
            </a:solidFill>
          </a:ln>
          <a:effectLst>
            <a:innerShdw blurRad="63500" dist="50800" dir="5400000">
              <a:prstClr val="black">
                <a:alpha val="50000"/>
              </a:prstClr>
            </a:innerShdw>
          </a:effectLst>
          <a:extLst/>
        </p:spPr>
        <p:txBody>
          <a:bodyPr rtlCol="0">
            <a:normAutofit/>
          </a:bodyPr>
          <a:lstStyle/>
          <a:p>
            <a:pPr>
              <a:defRPr/>
            </a:pPr>
            <a:r>
              <a:rPr lang="en-US" b="1" dirty="0" smtClean="0">
                <a:solidFill>
                  <a:srgbClr val="1115BD"/>
                </a:solidFill>
                <a:effectLst>
                  <a:outerShdw blurRad="38100" dist="38100" dir="2700000" algn="tl">
                    <a:srgbClr val="000000">
                      <a:alpha val="43137"/>
                    </a:srgbClr>
                  </a:outerShdw>
                </a:effectLst>
              </a:rPr>
              <a:t>     Thank You! Asante! Merci</a:t>
            </a:r>
          </a:p>
        </p:txBody>
      </p:sp>
      <p:sp>
        <p:nvSpPr>
          <p:cNvPr id="33797" name="Footer Placeholder 4"/>
          <p:cNvSpPr>
            <a:spLocks noGrp="1"/>
          </p:cNvSpPr>
          <p:nvPr>
            <p:ph type="ftr" sz="quarter" idx="11"/>
          </p:nvPr>
        </p:nvSpPr>
        <p:spPr bwMode="auto">
          <a:xfrm>
            <a:off x="3068638" y="6386514"/>
            <a:ext cx="6121400" cy="325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i="1">
                <a:solidFill>
                  <a:srgbClr val="C00000"/>
                </a:solidFill>
              </a:rPr>
              <a:t>A prosperous, competitive, secure and politically united East Africa </a:t>
            </a:r>
          </a:p>
        </p:txBody>
      </p:sp>
      <p:sp>
        <p:nvSpPr>
          <p:cNvPr id="3379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C3AAA7-C149-43A0-9C49-0DCAE8F48F3E}" type="slidenum">
              <a:rPr lang="en-GB" altLang="en-US" smtClean="0">
                <a:solidFill>
                  <a:schemeClr val="tx2"/>
                </a:solidFill>
              </a:rPr>
              <a:pPr/>
              <a:t>23</a:t>
            </a:fld>
            <a:endParaRPr lang="en-GB" altLang="en-US" smtClean="0">
              <a:solidFill>
                <a:schemeClr val="tx2"/>
              </a:solidFill>
            </a:endParaRPr>
          </a:p>
        </p:txBody>
      </p:sp>
      <p:sp>
        <p:nvSpPr>
          <p:cNvPr id="18436" name="Rectangle 3"/>
          <p:cNvSpPr>
            <a:spLocks noGrp="1" noChangeArrowheads="1"/>
          </p:cNvSpPr>
          <p:nvPr>
            <p:ph sz="quarter" idx="1"/>
          </p:nvPr>
        </p:nvSpPr>
        <p:spPr>
          <a:xfrm>
            <a:off x="2438400" y="1447800"/>
            <a:ext cx="7772400" cy="1189038"/>
          </a:xfrm>
        </p:spPr>
        <p:txBody>
          <a:bodyPr rtlCol="0">
            <a:normAutofit/>
          </a:bodyPr>
          <a:lstStyle/>
          <a:p>
            <a:pPr marL="384048" indent="-384048">
              <a:buNone/>
              <a:defRPr/>
            </a:pPr>
            <a:endParaRPr lang="en-US" dirty="0" smtClean="0"/>
          </a:p>
          <a:p>
            <a:pPr marL="0" indent="0">
              <a:buNone/>
              <a:defRPr/>
            </a:pPr>
            <a:endParaRPr lang="en-US" dirty="0" smtClean="0"/>
          </a:p>
        </p:txBody>
      </p:sp>
      <p:pic>
        <p:nvPicPr>
          <p:cNvPr id="33800" name="Picture 5" descr="Q_And_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5450" y="2855913"/>
            <a:ext cx="40322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descr="Flag of Burundi">
            <a:hlinkClick r:id="rId3" tooltip="&quot;Flag of Burundi&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5702300"/>
            <a:ext cx="1066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30" descr="Tazama picha kwenye ukubwa wa awal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5702301"/>
            <a:ext cx="12954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28" descr="Tazama picha kwenye ukubwa wa awali.">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9738" y="5702301"/>
            <a:ext cx="12192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26" descr="http://www.mapsofworld.com/flags/tanzania-flag.html">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2625" y="5702301"/>
            <a:ext cx="1143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4" descr="http://www.unitedplanet.org/volunteer-in-uganda-long-ter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04225" y="5702300"/>
            <a:ext cx="1143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Date Placeholder 1"/>
          <p:cNvSpPr>
            <a:spLocks noGrp="1"/>
          </p:cNvSpPr>
          <p:nvPr>
            <p:ph type="dt" sz="quarter" idx="10"/>
          </p:nvPr>
        </p:nvSpPr>
        <p:spPr bwMode="auto">
          <a:xfrm>
            <a:off x="1777286" y="6534151"/>
            <a:ext cx="1251666" cy="40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46B407-B37C-4916-BA5A-6BCCCCD1885E}" type="datetime1">
              <a:rPr lang="en-GB" altLang="en-US" smtClean="0">
                <a:solidFill>
                  <a:schemeClr val="tx2"/>
                </a:solidFill>
              </a:rPr>
              <a:pPr/>
              <a:t>21/03/2016</a:t>
            </a:fld>
            <a:endParaRPr lang="en-GB" altLang="en-US" dirty="0" smtClean="0">
              <a:solidFill>
                <a:schemeClr val="tx2"/>
              </a:solidFill>
            </a:endParaRPr>
          </a:p>
        </p:txBody>
      </p:sp>
      <p:pic>
        <p:nvPicPr>
          <p:cNvPr id="33807"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00601" y="-19050"/>
            <a:ext cx="17049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flags.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75625" y="2926058"/>
            <a:ext cx="4117933" cy="207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3553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838200" y="1481070"/>
            <a:ext cx="10515600" cy="4695893"/>
          </a:xfrm>
        </p:spPr>
        <p:txBody>
          <a:bodyPr>
            <a:normAutofit fontScale="92500" lnSpcReduction="10000"/>
          </a:bodyPr>
          <a:lstStyle/>
          <a:p>
            <a:r>
              <a:rPr lang="en-US" dirty="0" smtClean="0"/>
              <a:t>Introduction </a:t>
            </a:r>
          </a:p>
          <a:p>
            <a:r>
              <a:rPr lang="en-US" dirty="0" smtClean="0"/>
              <a:t>EAC Mandate and SPS </a:t>
            </a:r>
          </a:p>
          <a:p>
            <a:r>
              <a:rPr lang="en-US" dirty="0" smtClean="0"/>
              <a:t>What are SPS measures</a:t>
            </a:r>
          </a:p>
          <a:p>
            <a:r>
              <a:rPr lang="en-US" dirty="0" smtClean="0"/>
              <a:t>EAC Policy environment  and International Obligations</a:t>
            </a:r>
          </a:p>
          <a:p>
            <a:r>
              <a:rPr lang="en-US" dirty="0" smtClean="0"/>
              <a:t>Rational of EAC SPS initiative </a:t>
            </a:r>
          </a:p>
          <a:p>
            <a:r>
              <a:rPr lang="en-US" dirty="0" smtClean="0"/>
              <a:t>EAC SPS Instruments and Status </a:t>
            </a:r>
          </a:p>
          <a:p>
            <a:r>
              <a:rPr lang="en-US" dirty="0" smtClean="0"/>
              <a:t>SPS Protocol </a:t>
            </a:r>
          </a:p>
          <a:p>
            <a:r>
              <a:rPr lang="en-US" dirty="0" smtClean="0"/>
              <a:t>Border Posts </a:t>
            </a:r>
          </a:p>
          <a:p>
            <a:r>
              <a:rPr lang="en-US" dirty="0" smtClean="0"/>
              <a:t>Way </a:t>
            </a:r>
            <a:r>
              <a:rPr lang="en-US" dirty="0" err="1" smtClean="0"/>
              <a:t>foreward</a:t>
            </a:r>
            <a:endParaRPr lang="en-US" dirty="0" smtClean="0"/>
          </a:p>
          <a:p>
            <a:pPr marL="0" indent="0">
              <a:buNone/>
            </a:pPr>
            <a:r>
              <a:rPr lang="en-US" i="1" dirty="0" smtClean="0">
                <a:solidFill>
                  <a:srgbClr val="FF0000"/>
                </a:solidFill>
                <a:effectLst>
                  <a:outerShdw blurRad="38100" dist="38100" dir="2700000" algn="tl">
                    <a:srgbClr val="000000">
                      <a:alpha val="43137"/>
                    </a:srgbClr>
                  </a:outerShdw>
                </a:effectLst>
              </a:rPr>
              <a:t>( In general: Governance system and Instruments)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80980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76400" y="0"/>
            <a:ext cx="8001000" cy="838200"/>
          </a:xfrm>
        </p:spPr>
        <p:txBody>
          <a:bodyPr rtlCol="0">
            <a:normAutofit fontScale="90000"/>
          </a:bodyPr>
          <a:lstStyle/>
          <a:p>
            <a:pPr>
              <a:defRPr/>
            </a:pPr>
            <a:r>
              <a:rPr lang="en-US" b="1" dirty="0" smtClean="0"/>
              <a:t>Introduction </a:t>
            </a:r>
            <a:r>
              <a:rPr lang="en-US" dirty="0" smtClean="0"/>
              <a:t/>
            </a:r>
            <a:br>
              <a:rPr lang="en-US" dirty="0" smtClean="0"/>
            </a:br>
            <a:endParaRPr lang="en-US" dirty="0" smtClean="0"/>
          </a:p>
        </p:txBody>
      </p:sp>
      <p:sp>
        <p:nvSpPr>
          <p:cNvPr id="5123" name="Content Placeholder 2"/>
          <p:cNvSpPr>
            <a:spLocks noGrp="1"/>
          </p:cNvSpPr>
          <p:nvPr>
            <p:ph idx="1"/>
          </p:nvPr>
        </p:nvSpPr>
        <p:spPr>
          <a:xfrm>
            <a:off x="824248" y="609600"/>
            <a:ext cx="10058400" cy="5943600"/>
          </a:xfrm>
        </p:spPr>
        <p:txBody>
          <a:bodyPr>
            <a:normAutofit/>
          </a:bodyPr>
          <a:lstStyle/>
          <a:p>
            <a:r>
              <a:rPr lang="en-US" altLang="en-US" dirty="0" smtClean="0"/>
              <a:t> </a:t>
            </a:r>
            <a:r>
              <a:rPr lang="en-US" altLang="en-US" sz="2400" b="1" dirty="0" smtClean="0"/>
              <a:t>EAC </a:t>
            </a:r>
            <a:r>
              <a:rPr lang="en-US" altLang="en-US" sz="2400" b="1" dirty="0"/>
              <a:t>considers </a:t>
            </a:r>
            <a:r>
              <a:rPr lang="en-US" altLang="en-US" sz="2400" b="1" dirty="0" smtClean="0"/>
              <a:t>SPS and consequently Food </a:t>
            </a:r>
            <a:r>
              <a:rPr lang="en-US" altLang="en-US" sz="2400" b="1" dirty="0"/>
              <a:t>Safety as important. This is mentioned in several EAC documents including the EAC Treaty; EAC Development Strategy; EAC Common Market Protocol, EAC Customs Union, EAC Food Security Action plan  and other instruments </a:t>
            </a:r>
          </a:p>
          <a:p>
            <a:pPr marL="273050" indent="-273050">
              <a:buNone/>
            </a:pPr>
            <a:endParaRPr lang="en-US" altLang="en-US" sz="2400" b="1" dirty="0"/>
          </a:p>
          <a:p>
            <a:pPr marL="273050" indent="-273050"/>
            <a:r>
              <a:rPr lang="en-US" altLang="en-US" sz="2400" b="1" dirty="0"/>
              <a:t>Article 108 (c) of the Treaty and Article 38 of the Protocol on the Establishment of the East African Community Customs Union provide for the Partner States to harmonize sanitary and phytosanitary measures in order to facilitate trade within the community and other trading partners</a:t>
            </a:r>
            <a:r>
              <a:rPr lang="en-US" altLang="en-US" sz="2400" b="1" dirty="0" smtClean="0"/>
              <a:t>.</a:t>
            </a:r>
          </a:p>
          <a:p>
            <a:pPr marL="0" indent="0">
              <a:buNone/>
            </a:pPr>
            <a:endParaRPr lang="en-US" altLang="en-US" sz="2400" b="1" dirty="0" smtClean="0"/>
          </a:p>
          <a:p>
            <a:pPr marL="273050" indent="-273050"/>
            <a:r>
              <a:rPr lang="en-US" altLang="en-US" sz="2400" b="1" dirty="0" smtClean="0"/>
              <a:t>International trade influences: </a:t>
            </a:r>
          </a:p>
          <a:p>
            <a:pPr marL="730250" lvl="1" indent="-273050"/>
            <a:r>
              <a:rPr lang="en-US" altLang="en-US" sz="2000" b="1" dirty="0" smtClean="0"/>
              <a:t> Promotion of the economic development </a:t>
            </a:r>
          </a:p>
          <a:p>
            <a:pPr marL="730250" lvl="1" indent="-273050"/>
            <a:r>
              <a:rPr lang="en-US" altLang="en-US" sz="2000" b="1" dirty="0" smtClean="0"/>
              <a:t> Alleviation of poverty. </a:t>
            </a:r>
          </a:p>
          <a:p>
            <a:pPr marL="273050" indent="-273050"/>
            <a:r>
              <a:rPr lang="en-US" altLang="en-US" sz="2400" b="1" dirty="0" smtClean="0"/>
              <a:t>SPS measures may influence on: Many restrictions in international trade. </a:t>
            </a:r>
            <a:endParaRPr lang="en-US" altLang="en-US" sz="2400" b="1" dirty="0"/>
          </a:p>
          <a:p>
            <a:pPr marL="273050" indent="-273050"/>
            <a:endParaRPr lang="en-US" altLang="en-US" sz="2400" b="1" dirty="0"/>
          </a:p>
          <a:p>
            <a:pPr marL="273050" indent="-273050"/>
            <a:endParaRPr lang="en-US" altLang="en-US" sz="2400" b="1" dirty="0"/>
          </a:p>
          <a:p>
            <a:pPr marL="273050" indent="-273050"/>
            <a:endParaRPr lang="en-US" altLang="en-US" dirty="0" smtClean="0"/>
          </a:p>
        </p:txBody>
      </p:sp>
    </p:spTree>
    <p:extLst>
      <p:ext uri="{BB962C8B-B14F-4D97-AF65-F5344CB8AC3E}">
        <p14:creationId xmlns:p14="http://schemas.microsoft.com/office/powerpoint/2010/main" val="895727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1200" y="-152400"/>
            <a:ext cx="7886700" cy="1325563"/>
          </a:xfrm>
        </p:spPr>
        <p:txBody>
          <a:bodyPr/>
          <a:lstStyle/>
          <a:p>
            <a:pPr eaLnBrk="1" hangingPunct="1">
              <a:defRPr/>
            </a:pPr>
            <a:r>
              <a:rPr lang="en-US" altLang="en-US" b="1" dirty="0" smtClean="0">
                <a:solidFill>
                  <a:schemeClr val="accent6"/>
                </a:solidFill>
                <a:effectLst>
                  <a:outerShdw blurRad="38100" dist="38100" dir="2700000" algn="tl">
                    <a:srgbClr val="000000">
                      <a:alpha val="43137"/>
                    </a:srgbClr>
                  </a:outerShdw>
                </a:effectLst>
              </a:rPr>
              <a:t>Mandate for SPS</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752600" y="838200"/>
            <a:ext cx="8763000" cy="6019800"/>
          </a:xfrm>
        </p:spPr>
        <p:txBody>
          <a:bodyPr rtlCol="0">
            <a:normAutofit fontScale="77500" lnSpcReduction="20000"/>
          </a:bodyPr>
          <a:lstStyle/>
          <a:p>
            <a:pPr>
              <a:defRPr/>
            </a:pPr>
            <a:r>
              <a:rPr lang="en-US" b="1" dirty="0" smtClean="0">
                <a:effectLst>
                  <a:outerShdw blurRad="38100" dist="38100" dir="2700000" algn="tl">
                    <a:srgbClr val="000000">
                      <a:alpha val="43137"/>
                    </a:srgbClr>
                  </a:outerShdw>
                </a:effectLst>
              </a:rPr>
              <a:t>The EAC SPS Protocol was developed in line with </a:t>
            </a:r>
            <a:r>
              <a:rPr lang="en-US" b="1" dirty="0" smtClean="0">
                <a:solidFill>
                  <a:schemeClr val="accent1">
                    <a:lumMod val="75000"/>
                  </a:schemeClr>
                </a:solidFill>
                <a:effectLst>
                  <a:outerShdw blurRad="38100" dist="38100" dir="2700000" algn="tl">
                    <a:srgbClr val="000000">
                      <a:alpha val="43137"/>
                    </a:srgbClr>
                  </a:outerShdw>
                </a:effectLst>
              </a:rPr>
              <a:t>Article 108 </a:t>
            </a:r>
            <a:r>
              <a:rPr lang="en-US" b="1" dirty="0" smtClean="0">
                <a:effectLst>
                  <a:outerShdw blurRad="38100" dist="38100" dir="2700000" algn="tl">
                    <a:srgbClr val="000000">
                      <a:alpha val="43137"/>
                    </a:srgbClr>
                  </a:outerShdw>
                </a:effectLst>
              </a:rPr>
              <a:t>of the EAC Treaty, which requires the Partner States to harmonize SPS measures for pest and disease control.</a:t>
            </a:r>
          </a:p>
          <a:p>
            <a:pPr>
              <a:defRPr/>
            </a:pPr>
            <a:endParaRPr lang="en-US" b="1" dirty="0" smtClean="0">
              <a:effectLst>
                <a:outerShdw blurRad="38100" dist="38100" dir="2700000" algn="tl">
                  <a:srgbClr val="000000">
                    <a:alpha val="43137"/>
                  </a:srgbClr>
                </a:outerShdw>
              </a:effectLst>
            </a:endParaRPr>
          </a:p>
          <a:p>
            <a:pPr>
              <a:defRPr/>
            </a:pPr>
            <a:r>
              <a:rPr lang="en-US" b="1" dirty="0" smtClean="0">
                <a:effectLst>
                  <a:outerShdw blurRad="38100" dist="38100" dir="2700000" algn="tl">
                    <a:srgbClr val="000000">
                      <a:alpha val="43137"/>
                    </a:srgbClr>
                  </a:outerShdw>
                </a:effectLst>
              </a:rPr>
              <a:t>Taking cognizance of the above provisions of Article 108 of the EAC Treaty, </a:t>
            </a:r>
            <a:r>
              <a:rPr lang="en-US" b="1" dirty="0" smtClean="0">
                <a:solidFill>
                  <a:schemeClr val="accent1">
                    <a:lumMod val="75000"/>
                  </a:schemeClr>
                </a:solidFill>
                <a:effectLst>
                  <a:outerShdw blurRad="38100" dist="38100" dir="2700000" algn="tl">
                    <a:srgbClr val="000000">
                      <a:alpha val="43137"/>
                    </a:srgbClr>
                  </a:outerShdw>
                </a:effectLst>
              </a:rPr>
              <a:t>Article 38 </a:t>
            </a:r>
            <a:r>
              <a:rPr lang="en-US" b="1" dirty="0" smtClean="0">
                <a:effectLst>
                  <a:outerShdw blurRad="38100" dist="38100" dir="2700000" algn="tl">
                    <a:srgbClr val="000000">
                      <a:alpha val="43137"/>
                    </a:srgbClr>
                  </a:outerShdw>
                </a:effectLst>
              </a:rPr>
              <a:t>of the Protocol on the Establishment of the East African Customs Union requires Partner States to co-operate in several areas including SPS measures in accordance with international best practice. </a:t>
            </a:r>
          </a:p>
          <a:p>
            <a:pPr marL="0" indent="0">
              <a:buNone/>
              <a:defRPr/>
            </a:pPr>
            <a:endParaRPr lang="en-US" b="1" dirty="0" smtClean="0">
              <a:effectLst>
                <a:outerShdw blurRad="38100" dist="38100" dir="2700000" algn="tl">
                  <a:srgbClr val="000000">
                    <a:alpha val="43137"/>
                  </a:srgbClr>
                </a:outerShdw>
              </a:effectLst>
            </a:endParaRPr>
          </a:p>
          <a:p>
            <a:pPr>
              <a:defRPr/>
            </a:pPr>
            <a:r>
              <a:rPr lang="en-US" b="1" dirty="0" smtClean="0">
                <a:effectLst>
                  <a:outerShdw blurRad="38100" dist="38100" dir="2700000" algn="tl">
                    <a:srgbClr val="000000">
                      <a:alpha val="43137"/>
                    </a:srgbClr>
                  </a:outerShdw>
                </a:effectLst>
              </a:rPr>
              <a:t>In addition, </a:t>
            </a:r>
            <a:r>
              <a:rPr lang="en-US" b="1" dirty="0" smtClean="0">
                <a:solidFill>
                  <a:schemeClr val="accent1">
                    <a:lumMod val="75000"/>
                  </a:schemeClr>
                </a:solidFill>
                <a:effectLst>
                  <a:outerShdw blurRad="38100" dist="38100" dir="2700000" algn="tl">
                    <a:srgbClr val="000000">
                      <a:alpha val="43137"/>
                    </a:srgbClr>
                  </a:outerShdw>
                </a:effectLst>
              </a:rPr>
              <a:t>Article 45(3) </a:t>
            </a:r>
            <a:r>
              <a:rPr lang="en-US" b="1" dirty="0" smtClean="0">
                <a:effectLst>
                  <a:outerShdw blurRad="38100" dist="38100" dir="2700000" algn="tl">
                    <a:srgbClr val="000000">
                      <a:alpha val="43137"/>
                    </a:srgbClr>
                  </a:outerShdw>
                </a:effectLst>
              </a:rPr>
              <a:t>of the EAC Common Market Protocol on cooperation in Agriculture and Food Security calls for an effective regime of Sanitary and </a:t>
            </a:r>
            <a:r>
              <a:rPr lang="en-US" b="1" dirty="0" err="1" smtClean="0">
                <a:effectLst>
                  <a:outerShdw blurRad="38100" dist="38100" dir="2700000" algn="tl">
                    <a:srgbClr val="000000">
                      <a:alpha val="43137"/>
                    </a:srgbClr>
                  </a:outerShdw>
                </a:effectLst>
              </a:rPr>
              <a:t>Phytosanitary</a:t>
            </a:r>
            <a:r>
              <a:rPr lang="en-US" b="1" dirty="0" smtClean="0">
                <a:effectLst>
                  <a:outerShdw blurRad="38100" dist="38100" dir="2700000" algn="tl">
                    <a:srgbClr val="000000">
                      <a:alpha val="43137"/>
                    </a:srgbClr>
                  </a:outerShdw>
                </a:effectLst>
              </a:rPr>
              <a:t> (SPS) measures, standards and technical regulations in the region.</a:t>
            </a:r>
          </a:p>
          <a:p>
            <a:pPr marL="0" indent="0">
              <a:buNone/>
              <a:defRPr/>
            </a:pPr>
            <a:endParaRPr lang="en-US" b="1" dirty="0" smtClean="0">
              <a:effectLst>
                <a:outerShdw blurRad="38100" dist="38100" dir="2700000" algn="tl">
                  <a:srgbClr val="000000">
                    <a:alpha val="43137"/>
                  </a:srgbClr>
                </a:outerShdw>
              </a:effectLst>
            </a:endParaRPr>
          </a:p>
          <a:p>
            <a:pPr>
              <a:defRPr/>
            </a:pPr>
            <a:r>
              <a:rPr lang="en-US" b="1" dirty="0" smtClean="0">
                <a:effectLst>
                  <a:outerShdw blurRad="38100" dist="38100" dir="2700000" algn="tl">
                    <a:srgbClr val="000000">
                      <a:alpha val="43137"/>
                    </a:srgbClr>
                  </a:outerShdw>
                </a:effectLst>
              </a:rPr>
              <a:t>the EAC </a:t>
            </a:r>
            <a:r>
              <a:rPr lang="en-US" b="1" dirty="0" smtClean="0">
                <a:solidFill>
                  <a:schemeClr val="accent1">
                    <a:lumMod val="75000"/>
                  </a:schemeClr>
                </a:solidFill>
                <a:effectLst>
                  <a:outerShdw blurRad="38100" dist="38100" dir="2700000" algn="tl">
                    <a:srgbClr val="000000">
                      <a:alpha val="43137"/>
                    </a:srgbClr>
                  </a:outerShdw>
                </a:effectLst>
              </a:rPr>
              <a:t>Treaty Article 81 </a:t>
            </a:r>
            <a:r>
              <a:rPr lang="en-US" b="1" dirty="0" smtClean="0">
                <a:effectLst>
                  <a:outerShdw blurRad="38100" dist="38100" dir="2700000" algn="tl">
                    <a:srgbClr val="000000">
                      <a:alpha val="43137"/>
                    </a:srgbClr>
                  </a:outerShdw>
                </a:effectLst>
              </a:rPr>
              <a:t>provides for Partner States to cooperate in Standardization, Quality Assurance, Metrology and Testing (SQMT) matters and Technical regulations to facilitate trade. </a:t>
            </a:r>
          </a:p>
          <a:p>
            <a:pPr>
              <a:defRPr/>
            </a:pPr>
            <a:endParaRPr lang="en-US" b="1" dirty="0" smtClean="0">
              <a:effectLst>
                <a:outerShdw blurRad="38100" dist="38100" dir="2700000" algn="tl">
                  <a:srgbClr val="000000">
                    <a:alpha val="43137"/>
                  </a:srgbClr>
                </a:outerShdw>
              </a:effectLst>
            </a:endParaRPr>
          </a:p>
          <a:p>
            <a:pPr>
              <a:defRPr/>
            </a:pPr>
            <a:r>
              <a:rPr lang="en-US" b="1" dirty="0" smtClean="0">
                <a:effectLst>
                  <a:outerShdw blurRad="38100" dist="38100" dir="2700000" algn="tl">
                    <a:srgbClr val="000000">
                      <a:alpha val="43137"/>
                    </a:srgbClr>
                  </a:outerShdw>
                </a:effectLst>
              </a:rPr>
              <a:t>SQMT Act – Safe trade </a:t>
            </a:r>
          </a:p>
        </p:txBody>
      </p:sp>
    </p:spTree>
    <p:extLst>
      <p:ext uri="{BB962C8B-B14F-4D97-AF65-F5344CB8AC3E}">
        <p14:creationId xmlns:p14="http://schemas.microsoft.com/office/powerpoint/2010/main" val="274881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What are SPS measures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effectLst>
                  <a:outerShdw blurRad="38100" dist="38100" dir="2700000" algn="tl">
                    <a:srgbClr val="000000">
                      <a:alpha val="43137"/>
                    </a:srgbClr>
                  </a:outerShdw>
                </a:effectLst>
              </a:rPr>
              <a:t>SPS measures include laws , decrees, regulations, requirements and procedures  which can be applied  to protect animal or plant life or human health within a territory of country form risks.</a:t>
            </a:r>
          </a:p>
          <a:p>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The Risks may arise from plant pests(insects, bacteria, virus), additives, residue(of pesticides or veterinary drugs), contaminants(heavy metals) toxins or diseases-causing organisms in foods, beverages or feedstuff, and measures  and diseases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0990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p:cNvSpPr>
            <a:spLocks noGrp="1"/>
          </p:cNvSpPr>
          <p:nvPr>
            <p:ph type="title"/>
          </p:nvPr>
        </p:nvSpPr>
        <p:spPr/>
        <p:txBody>
          <a:bodyPr/>
          <a:lstStyle/>
          <a:p>
            <a:pPr eaLnBrk="1" hangingPunct="1"/>
            <a:r>
              <a:rPr lang="en-US" altLang="en-US" b="1" smtClean="0"/>
              <a:t>EAC POLICY ENVIRONMENT</a:t>
            </a:r>
          </a:p>
        </p:txBody>
      </p:sp>
      <p:sp>
        <p:nvSpPr>
          <p:cNvPr id="3" name="Content Placeholder 2"/>
          <p:cNvSpPr>
            <a:spLocks noGrp="1"/>
          </p:cNvSpPr>
          <p:nvPr>
            <p:ph idx="1"/>
          </p:nvPr>
        </p:nvSpPr>
        <p:spPr/>
        <p:txBody>
          <a:bodyPr rtlCol="0">
            <a:normAutofit/>
          </a:bodyPr>
          <a:lstStyle/>
          <a:p>
            <a:pPr eaLnBrk="1" hangingPunct="1">
              <a:defRPr/>
            </a:pPr>
            <a:r>
              <a:rPr lang="en-US" sz="2400" dirty="0">
                <a:solidFill>
                  <a:srgbClr val="0070C0"/>
                </a:solidFill>
                <a:effectLst>
                  <a:outerShdw blurRad="38100" dist="38100" dir="2700000" algn="tl">
                    <a:srgbClr val="000000">
                      <a:alpha val="43137"/>
                    </a:srgbClr>
                  </a:outerShdw>
                </a:effectLst>
              </a:rPr>
              <a:t>EAC Agriculture and Rural Development Policy and Strategy</a:t>
            </a:r>
          </a:p>
          <a:p>
            <a:pPr eaLnBrk="1" hangingPunct="1">
              <a:defRPr/>
            </a:pPr>
            <a:r>
              <a:rPr lang="en-US" sz="2400" dirty="0">
                <a:solidFill>
                  <a:srgbClr val="0070C0"/>
                </a:solidFill>
                <a:effectLst>
                  <a:outerShdw blurRad="38100" dist="38100" dir="2700000" algn="tl">
                    <a:srgbClr val="000000">
                      <a:alpha val="43137"/>
                    </a:srgbClr>
                  </a:outerShdw>
                </a:effectLst>
              </a:rPr>
              <a:t>EAC Livestock Policy – </a:t>
            </a:r>
            <a:r>
              <a:rPr lang="en-US" sz="2400" dirty="0" smtClean="0">
                <a:solidFill>
                  <a:srgbClr val="0070C0"/>
                </a:solidFill>
                <a:effectLst>
                  <a:outerShdw blurRad="38100" dist="38100" dir="2700000" algn="tl">
                    <a:srgbClr val="000000">
                      <a:alpha val="43137"/>
                    </a:srgbClr>
                  </a:outerShdw>
                </a:effectLst>
              </a:rPr>
              <a:t>at council</a:t>
            </a:r>
            <a:endParaRPr lang="en-US" sz="2400" dirty="0">
              <a:solidFill>
                <a:srgbClr val="0070C0"/>
              </a:solidFill>
              <a:effectLst>
                <a:outerShdw blurRad="38100" dist="38100" dir="2700000" algn="tl">
                  <a:srgbClr val="000000">
                    <a:alpha val="43137"/>
                  </a:srgbClr>
                </a:outerShdw>
              </a:effectLst>
            </a:endParaRPr>
          </a:p>
          <a:p>
            <a:pPr eaLnBrk="1" hangingPunct="1">
              <a:defRPr/>
            </a:pPr>
            <a:r>
              <a:rPr lang="en-US" sz="2400" dirty="0">
                <a:solidFill>
                  <a:srgbClr val="0070C0"/>
                </a:solidFill>
                <a:effectLst>
                  <a:outerShdw blurRad="38100" dist="38100" dir="2700000" algn="tl">
                    <a:srgbClr val="000000">
                      <a:alpha val="43137"/>
                    </a:srgbClr>
                  </a:outerShdw>
                </a:effectLst>
              </a:rPr>
              <a:t>EAC Food and Nutrition Policy – at council</a:t>
            </a:r>
          </a:p>
          <a:p>
            <a:pPr eaLnBrk="1" hangingPunct="1">
              <a:defRPr/>
            </a:pPr>
            <a:r>
              <a:rPr lang="en-US" sz="2400" dirty="0">
                <a:solidFill>
                  <a:srgbClr val="0070C0"/>
                </a:solidFill>
                <a:effectLst>
                  <a:outerShdw blurRad="38100" dist="38100" dir="2700000" algn="tl">
                    <a:srgbClr val="000000">
                      <a:alpha val="43137"/>
                    </a:srgbClr>
                  </a:outerShdw>
                </a:effectLst>
              </a:rPr>
              <a:t>EAC Food Security Action Plan </a:t>
            </a:r>
            <a:r>
              <a:rPr lang="en-US" sz="2400" dirty="0" smtClean="0">
                <a:solidFill>
                  <a:srgbClr val="0070C0"/>
                </a:solidFill>
                <a:effectLst>
                  <a:outerShdw blurRad="38100" dist="38100" dir="2700000" algn="tl">
                    <a:srgbClr val="000000">
                      <a:alpha val="43137"/>
                    </a:srgbClr>
                  </a:outerShdw>
                </a:effectLst>
              </a:rPr>
              <a:t>– Being implemented</a:t>
            </a:r>
            <a:endParaRPr lang="en-US" sz="2400" dirty="0">
              <a:solidFill>
                <a:srgbClr val="0070C0"/>
              </a:solidFill>
              <a:effectLst>
                <a:outerShdw blurRad="38100" dist="38100" dir="2700000" algn="tl">
                  <a:srgbClr val="000000">
                    <a:alpha val="43137"/>
                  </a:srgbClr>
                </a:outerShdw>
              </a:effectLst>
            </a:endParaRPr>
          </a:p>
          <a:p>
            <a:pPr eaLnBrk="1" hangingPunct="1">
              <a:defRPr/>
            </a:pPr>
            <a:r>
              <a:rPr lang="en-US" sz="2400" dirty="0">
                <a:solidFill>
                  <a:srgbClr val="0070C0"/>
                </a:solidFill>
                <a:effectLst>
                  <a:outerShdw blurRad="38100" dist="38100" dir="2700000" algn="tl">
                    <a:srgbClr val="000000">
                      <a:alpha val="43137"/>
                    </a:srgbClr>
                  </a:outerShdw>
                </a:effectLst>
              </a:rPr>
              <a:t>EAC Plan of action for enhancing Resilience of pastoralists in the drylands of EAC</a:t>
            </a:r>
          </a:p>
          <a:p>
            <a:pPr eaLnBrk="1" hangingPunct="1">
              <a:defRPr/>
            </a:pPr>
            <a:r>
              <a:rPr lang="en-US" sz="2400" dirty="0">
                <a:solidFill>
                  <a:srgbClr val="0070C0"/>
                </a:solidFill>
                <a:effectLst>
                  <a:outerShdw blurRad="38100" dist="38100" dir="2700000" algn="tl">
                    <a:srgbClr val="000000">
                      <a:alpha val="43137"/>
                    </a:srgbClr>
                  </a:outerShdw>
                </a:effectLst>
              </a:rPr>
              <a:t>EAC Strategy on Prevention and Control of Transboundary animal Diseases and </a:t>
            </a:r>
            <a:r>
              <a:rPr lang="en-US" sz="2400" dirty="0" smtClean="0">
                <a:solidFill>
                  <a:srgbClr val="0070C0"/>
                </a:solidFill>
                <a:effectLst>
                  <a:outerShdw blurRad="38100" dist="38100" dir="2700000" algn="tl">
                    <a:srgbClr val="000000">
                      <a:alpha val="43137"/>
                    </a:srgbClr>
                  </a:outerShdw>
                </a:effectLst>
              </a:rPr>
              <a:t>Zoonosis </a:t>
            </a:r>
            <a:endParaRPr lang="en-US" sz="2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5458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77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itle 1"/>
          <p:cNvSpPr>
            <a:spLocks noGrp="1"/>
          </p:cNvSpPr>
          <p:nvPr>
            <p:ph type="title"/>
          </p:nvPr>
        </p:nvSpPr>
        <p:spPr>
          <a:xfrm>
            <a:off x="1478924" y="165213"/>
            <a:ext cx="7886700" cy="1187069"/>
          </a:xfrm>
        </p:spPr>
        <p:txBody>
          <a:bodyPr/>
          <a:lstStyle/>
          <a:p>
            <a:pPr eaLnBrk="1" hangingPunct="1">
              <a:defRPr/>
            </a:pPr>
            <a:r>
              <a:rPr lang="en-US" altLang="en-US" sz="3600" b="1" dirty="0">
                <a:solidFill>
                  <a:schemeClr val="accent6"/>
                </a:solidFill>
                <a:effectLst>
                  <a:outerShdw blurRad="38100" dist="38100" dir="2700000" algn="tl">
                    <a:srgbClr val="000000">
                      <a:alpha val="43137"/>
                    </a:srgbClr>
                  </a:outerShdw>
                </a:effectLst>
              </a:rPr>
              <a:t>International obligations </a:t>
            </a:r>
          </a:p>
        </p:txBody>
      </p:sp>
      <p:sp>
        <p:nvSpPr>
          <p:cNvPr id="3" name="Content Placeholder 2"/>
          <p:cNvSpPr>
            <a:spLocks noGrp="1"/>
          </p:cNvSpPr>
          <p:nvPr>
            <p:ph idx="1"/>
          </p:nvPr>
        </p:nvSpPr>
        <p:spPr/>
        <p:txBody>
          <a:bodyPr rtlCol="0">
            <a:normAutofit/>
          </a:bodyPr>
          <a:lstStyle/>
          <a:p>
            <a:pPr marL="0" indent="0">
              <a:buNone/>
              <a:defRPr/>
            </a:pPr>
            <a:r>
              <a:rPr lang="en-US" sz="2400" b="1" dirty="0">
                <a:effectLst>
                  <a:outerShdw blurRad="38100" dist="38100" dir="2700000" algn="tl">
                    <a:srgbClr val="000000">
                      <a:alpha val="43137"/>
                    </a:srgbClr>
                  </a:outerShdw>
                </a:effectLst>
              </a:rPr>
              <a:t>All EAC Partner States have obligations and rights  under:</a:t>
            </a:r>
          </a:p>
          <a:p>
            <a:pPr>
              <a:defRPr/>
            </a:pPr>
            <a:r>
              <a:rPr lang="en-US" sz="2400" b="1" dirty="0">
                <a:effectLst>
                  <a:outerShdw blurRad="38100" dist="38100" dir="2700000" algn="tl">
                    <a:srgbClr val="000000">
                      <a:alpha val="43137"/>
                    </a:srgbClr>
                  </a:outerShdw>
                </a:effectLst>
              </a:rPr>
              <a:t> World Trade </a:t>
            </a:r>
            <a:r>
              <a:rPr lang="en-US" sz="2400" b="1" dirty="0" err="1">
                <a:effectLst>
                  <a:outerShdw blurRad="38100" dist="38100" dir="2700000" algn="tl">
                    <a:srgbClr val="000000">
                      <a:alpha val="43137"/>
                    </a:srgbClr>
                  </a:outerShdw>
                </a:effectLst>
              </a:rPr>
              <a:t>Organisation</a:t>
            </a:r>
            <a:r>
              <a:rPr lang="en-US" sz="2400" b="1" dirty="0">
                <a:effectLst>
                  <a:outerShdw blurRad="38100" dist="38100" dir="2700000" algn="tl">
                    <a:srgbClr val="000000">
                      <a:alpha val="43137"/>
                    </a:srgbClr>
                  </a:outerShdw>
                </a:effectLst>
              </a:rPr>
              <a:t> (WTO) Agreement,</a:t>
            </a:r>
          </a:p>
          <a:p>
            <a:pPr>
              <a:defRPr/>
            </a:pPr>
            <a:r>
              <a:rPr lang="en-US" sz="2400" b="1" dirty="0">
                <a:effectLst>
                  <a:outerShdw blurRad="38100" dist="38100" dir="2700000" algn="tl">
                    <a:srgbClr val="000000">
                      <a:alpha val="43137"/>
                    </a:srgbClr>
                  </a:outerShdw>
                </a:effectLst>
              </a:rPr>
              <a:t> Sanitary and </a:t>
            </a:r>
            <a:r>
              <a:rPr lang="en-US" sz="2400" b="1" dirty="0" err="1">
                <a:effectLst>
                  <a:outerShdw blurRad="38100" dist="38100" dir="2700000" algn="tl">
                    <a:srgbClr val="000000">
                      <a:alpha val="43137"/>
                    </a:srgbClr>
                  </a:outerShdw>
                </a:effectLst>
              </a:rPr>
              <a:t>Phytosanitary</a:t>
            </a:r>
            <a:r>
              <a:rPr lang="en-US" sz="2400" b="1" dirty="0">
                <a:effectLst>
                  <a:outerShdw blurRad="38100" dist="38100" dir="2700000" algn="tl">
                    <a:srgbClr val="000000">
                      <a:alpha val="43137"/>
                    </a:srgbClr>
                  </a:outerShdw>
                </a:effectLst>
              </a:rPr>
              <a:t> Measures (WTO-SPS Agreement), </a:t>
            </a:r>
          </a:p>
          <a:p>
            <a:pPr>
              <a:defRPr/>
            </a:pPr>
            <a:r>
              <a:rPr lang="en-US" sz="2400" b="1" dirty="0">
                <a:effectLst>
                  <a:outerShdw blurRad="38100" dist="38100" dir="2700000" algn="tl">
                    <a:srgbClr val="000000">
                      <a:alpha val="43137"/>
                    </a:srgbClr>
                  </a:outerShdw>
                </a:effectLst>
              </a:rPr>
              <a:t>International Plant Protection Convention (IPPC), </a:t>
            </a:r>
          </a:p>
          <a:p>
            <a:pPr>
              <a:defRPr/>
            </a:pPr>
            <a:r>
              <a:rPr lang="en-US" sz="2400" b="1" dirty="0">
                <a:effectLst>
                  <a:outerShdw blurRad="38100" dist="38100" dir="2700000" algn="tl">
                    <a:srgbClr val="000000">
                      <a:alpha val="43137"/>
                    </a:srgbClr>
                  </a:outerShdw>
                </a:effectLst>
              </a:rPr>
              <a:t>World </a:t>
            </a:r>
            <a:r>
              <a:rPr lang="en-US" sz="2400" b="1" dirty="0" err="1">
                <a:effectLst>
                  <a:outerShdw blurRad="38100" dist="38100" dir="2700000" algn="tl">
                    <a:srgbClr val="000000">
                      <a:alpha val="43137"/>
                    </a:srgbClr>
                  </a:outerShdw>
                </a:effectLst>
              </a:rPr>
              <a:t>Organisation</a:t>
            </a:r>
            <a:r>
              <a:rPr lang="en-US" sz="2400" b="1" dirty="0">
                <a:effectLst>
                  <a:outerShdw blurRad="38100" dist="38100" dir="2700000" algn="tl">
                    <a:srgbClr val="000000">
                      <a:alpha val="43137"/>
                    </a:srgbClr>
                  </a:outerShdw>
                </a:effectLst>
              </a:rPr>
              <a:t> for Animal Health (OIE),</a:t>
            </a:r>
          </a:p>
          <a:p>
            <a:pPr>
              <a:defRPr/>
            </a:pPr>
            <a:r>
              <a:rPr lang="en-US" sz="2400" b="1" dirty="0">
                <a:effectLst>
                  <a:outerShdw blurRad="38100" dist="38100" dir="2700000" algn="tl">
                    <a:srgbClr val="000000">
                      <a:alpha val="43137"/>
                    </a:srgbClr>
                  </a:outerShdw>
                </a:effectLst>
              </a:rPr>
              <a:t> (FAO/WHO) </a:t>
            </a:r>
            <a:r>
              <a:rPr lang="en-US" sz="2400" b="1" i="1" dirty="0">
                <a:effectLst>
                  <a:outerShdw blurRad="38100" dist="38100" dir="2700000" algn="tl">
                    <a:srgbClr val="000000">
                      <a:alpha val="43137"/>
                    </a:srgbClr>
                  </a:outerShdw>
                </a:effectLst>
              </a:rPr>
              <a:t>Codex </a:t>
            </a:r>
            <a:r>
              <a:rPr lang="en-US" sz="2400" b="1" i="1" dirty="0" err="1">
                <a:effectLst>
                  <a:outerShdw blurRad="38100" dist="38100" dir="2700000" algn="tl">
                    <a:srgbClr val="000000">
                      <a:alpha val="43137"/>
                    </a:srgbClr>
                  </a:outerShdw>
                </a:effectLst>
              </a:rPr>
              <a:t>Alimentarius</a:t>
            </a:r>
            <a:r>
              <a:rPr lang="en-US" sz="2400" b="1" i="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and other relevant  international </a:t>
            </a:r>
            <a:r>
              <a:rPr lang="en-US" sz="2400" b="1" dirty="0" smtClean="0">
                <a:effectLst>
                  <a:outerShdw blurRad="38100" dist="38100" dir="2700000" algn="tl">
                    <a:srgbClr val="000000">
                      <a:alpha val="43137"/>
                    </a:srgbClr>
                  </a:outerShdw>
                </a:effectLst>
              </a:rPr>
              <a:t>protocols</a:t>
            </a:r>
          </a:p>
          <a:p>
            <a:pPr>
              <a:defRPr/>
            </a:pPr>
            <a:endParaRPr lang="en-US" sz="2400" b="1" dirty="0">
              <a:effectLst>
                <a:outerShdw blurRad="38100" dist="38100" dir="2700000" algn="tl">
                  <a:srgbClr val="000000">
                    <a:alpha val="43137"/>
                  </a:srgbClr>
                </a:outerShdw>
              </a:effectLst>
            </a:endParaRPr>
          </a:p>
          <a:p>
            <a:pPr>
              <a:defRPr/>
            </a:pPr>
            <a:r>
              <a:rPr lang="en-US" altLang="en-US" sz="2400" b="1" i="1" dirty="0">
                <a:solidFill>
                  <a:srgbClr val="FF0000"/>
                </a:solidFill>
                <a:effectLst>
                  <a:outerShdw blurRad="38100" dist="38100" dir="2700000" algn="tl">
                    <a:srgbClr val="000000">
                      <a:alpha val="43137"/>
                    </a:srgbClr>
                  </a:outerShdw>
                </a:effectLst>
              </a:rPr>
              <a:t>WTO TBT &amp; SPS Agreements identify the need to apply standards in trade while avoiding protectionism in disguise</a:t>
            </a:r>
            <a:endParaRPr lang="en-US" sz="2400" b="1" i="1" dirty="0">
              <a:solidFill>
                <a:srgbClr val="FF0000"/>
              </a:solidFill>
              <a:effectLst>
                <a:outerShdw blurRad="38100" dist="38100" dir="2700000" algn="tl">
                  <a:srgbClr val="000000">
                    <a:alpha val="43137"/>
                  </a:srgbClr>
                </a:outerShdw>
              </a:effectLst>
            </a:endParaRPr>
          </a:p>
          <a:p>
            <a:pPr>
              <a:defRPr/>
            </a:pPr>
            <a:endParaRPr lang="en-US" dirty="0" smtClean="0"/>
          </a:p>
        </p:txBody>
      </p:sp>
    </p:spTree>
    <p:extLst>
      <p:ext uri="{BB962C8B-B14F-4D97-AF65-F5344CB8AC3E}">
        <p14:creationId xmlns:p14="http://schemas.microsoft.com/office/powerpoint/2010/main" val="919766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8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a:xfrm>
            <a:off x="1981200" y="152400"/>
            <a:ext cx="8458200" cy="838200"/>
          </a:xfrm>
        </p:spPr>
        <p:txBody>
          <a:bodyPr rtlCol="0">
            <a:normAutofit/>
          </a:bodyPr>
          <a:lstStyle/>
          <a:p>
            <a:pPr>
              <a:defRPr/>
            </a:pPr>
            <a:r>
              <a:rPr lang="en-US" altLang="en-US" dirty="0" smtClean="0">
                <a:solidFill>
                  <a:schemeClr val="accent6"/>
                </a:solidFill>
                <a:effectLst>
                  <a:outerShdw blurRad="38100" dist="38100" dir="2700000" algn="tl">
                    <a:srgbClr val="000000">
                      <a:alpha val="43137"/>
                    </a:srgbClr>
                  </a:outerShdw>
                </a:effectLst>
              </a:rPr>
              <a:t>Rational of EAC  SPS Initiative</a:t>
            </a:r>
          </a:p>
        </p:txBody>
      </p:sp>
      <p:sp>
        <p:nvSpPr>
          <p:cNvPr id="24579" name="Content Placeholder 2"/>
          <p:cNvSpPr>
            <a:spLocks noGrp="1"/>
          </p:cNvSpPr>
          <p:nvPr>
            <p:ph idx="1"/>
          </p:nvPr>
        </p:nvSpPr>
        <p:spPr>
          <a:xfrm>
            <a:off x="708338" y="990600"/>
            <a:ext cx="9959662" cy="5867400"/>
          </a:xfrm>
        </p:spPr>
        <p:txBody>
          <a:bodyPr rtlCol="0">
            <a:normAutofit fontScale="92500" lnSpcReduction="20000"/>
          </a:bodyPr>
          <a:lstStyle/>
          <a:p>
            <a:pPr>
              <a:defRPr/>
            </a:pPr>
            <a:r>
              <a:rPr lang="en-US" altLang="en-US" sz="2600" b="1" dirty="0"/>
              <a:t>The  harmonized regional   sanitary and </a:t>
            </a:r>
            <a:r>
              <a:rPr lang="en-US" altLang="en-US" sz="2600" b="1" dirty="0" err="1"/>
              <a:t>phytosanitary</a:t>
            </a:r>
            <a:r>
              <a:rPr lang="en-US" altLang="en-US" sz="2600" b="1" dirty="0"/>
              <a:t> measures will  </a:t>
            </a:r>
            <a:r>
              <a:rPr lang="en-US" altLang="en-US" sz="2600" b="1" dirty="0">
                <a:solidFill>
                  <a:srgbClr val="0070C0"/>
                </a:solidFill>
              </a:rPr>
              <a:t>improve the human health, animal health and plant health situation in all Partner</a:t>
            </a:r>
            <a:r>
              <a:rPr lang="en-US" altLang="en-US" sz="2600" b="1" dirty="0"/>
              <a:t> </a:t>
            </a:r>
            <a:r>
              <a:rPr lang="en-US" altLang="en-US" sz="2600" b="1" dirty="0">
                <a:solidFill>
                  <a:srgbClr val="0070C0"/>
                </a:solidFill>
              </a:rPr>
              <a:t>States for the purposes of ensuring rational development of the agricultural sector and increase quality production to ensure food security and safety and free trade in agricultural products</a:t>
            </a:r>
            <a:r>
              <a:rPr lang="en-US" altLang="en-US" sz="2600" b="1" dirty="0"/>
              <a:t> within the community and other trading partners;</a:t>
            </a:r>
          </a:p>
          <a:p>
            <a:pPr>
              <a:defRPr/>
            </a:pPr>
            <a:endParaRPr lang="en-US" altLang="en-US" b="1" dirty="0" smtClean="0"/>
          </a:p>
          <a:p>
            <a:pPr marL="0" indent="0">
              <a:buNone/>
              <a:defRPr/>
            </a:pPr>
            <a:r>
              <a:rPr lang="en-US" altLang="en-US" sz="3200" b="1" dirty="0">
                <a:solidFill>
                  <a:schemeClr val="accent6"/>
                </a:solidFill>
              </a:rPr>
              <a:t>Driving forces </a:t>
            </a:r>
          </a:p>
          <a:p>
            <a:pPr lvl="1">
              <a:defRPr/>
            </a:pPr>
            <a:r>
              <a:rPr lang="en-US" altLang="en-US" b="1" dirty="0">
                <a:solidFill>
                  <a:srgbClr val="0070C0"/>
                </a:solidFill>
              </a:rPr>
              <a:t>Safe trade (Protection of health)</a:t>
            </a:r>
          </a:p>
          <a:p>
            <a:pPr lvl="1">
              <a:defRPr/>
            </a:pPr>
            <a:r>
              <a:rPr lang="en-US" altLang="en-US" b="1" dirty="0">
                <a:solidFill>
                  <a:srgbClr val="0070C0"/>
                </a:solidFill>
              </a:rPr>
              <a:t>Food Security </a:t>
            </a:r>
          </a:p>
          <a:p>
            <a:pPr lvl="1">
              <a:defRPr/>
            </a:pPr>
            <a:r>
              <a:rPr lang="en-US" altLang="en-US" b="1" dirty="0">
                <a:solidFill>
                  <a:srgbClr val="0070C0"/>
                </a:solidFill>
              </a:rPr>
              <a:t>Income Generation</a:t>
            </a:r>
          </a:p>
          <a:p>
            <a:pPr marL="457200" lvl="1" indent="0">
              <a:buNone/>
              <a:defRPr/>
            </a:pPr>
            <a:endParaRPr lang="en-US" altLang="en-US" b="1" dirty="0"/>
          </a:p>
          <a:p>
            <a:pPr marL="0" indent="0">
              <a:buNone/>
              <a:defRPr/>
            </a:pPr>
            <a:r>
              <a:rPr lang="en-US" altLang="en-US" sz="2700" b="1" dirty="0">
                <a:solidFill>
                  <a:schemeClr val="accent6"/>
                </a:solidFill>
              </a:rPr>
              <a:t>Existing agreement/ Declaration </a:t>
            </a:r>
          </a:p>
          <a:p>
            <a:pPr lvl="1">
              <a:defRPr/>
            </a:pPr>
            <a:r>
              <a:rPr lang="en-US" altLang="en-US" b="1" dirty="0">
                <a:solidFill>
                  <a:srgbClr val="0070C0"/>
                </a:solidFill>
              </a:rPr>
              <a:t>Integration instruments </a:t>
            </a:r>
          </a:p>
          <a:p>
            <a:pPr lvl="1">
              <a:defRPr/>
            </a:pPr>
            <a:r>
              <a:rPr lang="en-US" altLang="en-US" b="1" dirty="0">
                <a:solidFill>
                  <a:srgbClr val="0070C0"/>
                </a:solidFill>
              </a:rPr>
              <a:t>Tripartite Initiative </a:t>
            </a:r>
          </a:p>
          <a:p>
            <a:pPr lvl="1">
              <a:defRPr/>
            </a:pPr>
            <a:r>
              <a:rPr lang="en-US" altLang="en-US" b="1" dirty="0">
                <a:solidFill>
                  <a:srgbClr val="0070C0"/>
                </a:solidFill>
              </a:rPr>
              <a:t>Trade Agreements like EAC and US </a:t>
            </a:r>
          </a:p>
          <a:p>
            <a:pPr lvl="1">
              <a:defRPr/>
            </a:pPr>
            <a:r>
              <a:rPr lang="en-US" altLang="en-US" b="1" dirty="0" smtClean="0">
                <a:solidFill>
                  <a:srgbClr val="0070C0"/>
                </a:solidFill>
              </a:rPr>
              <a:t>CAADP Malabo </a:t>
            </a:r>
            <a:r>
              <a:rPr lang="en-US" altLang="en-US" b="1" dirty="0">
                <a:solidFill>
                  <a:srgbClr val="0070C0"/>
                </a:solidFill>
              </a:rPr>
              <a:t>Declaration – Triple </a:t>
            </a:r>
            <a:r>
              <a:rPr lang="en-US" altLang="en-US" b="1" dirty="0" err="1">
                <a:solidFill>
                  <a:srgbClr val="0070C0"/>
                </a:solidFill>
              </a:rPr>
              <a:t>InterAfrican</a:t>
            </a:r>
            <a:r>
              <a:rPr lang="en-US" altLang="en-US" b="1" dirty="0">
                <a:solidFill>
                  <a:srgbClr val="0070C0"/>
                </a:solidFill>
              </a:rPr>
              <a:t> </a:t>
            </a:r>
            <a:r>
              <a:rPr lang="en-US" altLang="en-US" b="1" dirty="0" smtClean="0">
                <a:solidFill>
                  <a:srgbClr val="0070C0"/>
                </a:solidFill>
              </a:rPr>
              <a:t>trade(BIAT) </a:t>
            </a:r>
            <a:endParaRPr lang="en-US" altLang="en-US" b="1" dirty="0">
              <a:solidFill>
                <a:srgbClr val="0070C0"/>
              </a:solidFill>
            </a:endParaRPr>
          </a:p>
          <a:p>
            <a:pPr marL="342900" lvl="1" indent="0">
              <a:buNone/>
              <a:defRPr/>
            </a:pPr>
            <a:endParaRPr lang="en-US" altLang="en-US" b="1" dirty="0"/>
          </a:p>
          <a:p>
            <a:pPr marL="342900" lvl="1" indent="0">
              <a:buNone/>
              <a:defRPr/>
            </a:pPr>
            <a:r>
              <a:rPr lang="en-US" altLang="en-US" dirty="0"/>
              <a:t> </a:t>
            </a:r>
          </a:p>
          <a:p>
            <a:pPr>
              <a:defRPr/>
            </a:pPr>
            <a:endParaRPr lang="en-US" altLang="en-US" dirty="0" smtClean="0"/>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2074120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219D87F5-0F46-486A-9568-F7386AB31BCE}"/>
</file>

<file path=customXml/itemProps2.xml><?xml version="1.0" encoding="utf-8"?>
<ds:datastoreItem xmlns:ds="http://schemas.openxmlformats.org/officeDocument/2006/customXml" ds:itemID="{5B206732-DEE9-4D9C-A084-554E3969E593}"/>
</file>

<file path=customXml/itemProps3.xml><?xml version="1.0" encoding="utf-8"?>
<ds:datastoreItem xmlns:ds="http://schemas.openxmlformats.org/officeDocument/2006/customXml" ds:itemID="{747D7511-6561-48E8-86AA-9AC9F8F20C52}"/>
</file>

<file path=customXml/itemProps4.xml><?xml version="1.0" encoding="utf-8"?>
<ds:datastoreItem xmlns:ds="http://schemas.openxmlformats.org/officeDocument/2006/customXml" ds:itemID="{001922C7-E5D9-4AD8-9D15-26B5AF51F775}"/>
</file>

<file path=docProps/app.xml><?xml version="1.0" encoding="utf-8"?>
<Properties xmlns="http://schemas.openxmlformats.org/officeDocument/2006/extended-properties" xmlns:vt="http://schemas.openxmlformats.org/officeDocument/2006/docPropsVTypes">
  <TotalTime>201</TotalTime>
  <Words>1323</Words>
  <Application>Microsoft Office PowerPoint</Application>
  <PresentationFormat>Widescreen</PresentationFormat>
  <Paragraphs>209</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MS PGothic</vt:lpstr>
      <vt:lpstr>Arial</vt:lpstr>
      <vt:lpstr>Calibri</vt:lpstr>
      <vt:lpstr>Calibri Light</vt:lpstr>
      <vt:lpstr>Sitka Text</vt:lpstr>
      <vt:lpstr>Trebuchet MS</vt:lpstr>
      <vt:lpstr>Wingdings</vt:lpstr>
      <vt:lpstr>Office Theme</vt:lpstr>
      <vt:lpstr>EAC SPS ARCHITECTURE: an Overview of the  Regional SPS Design </vt:lpstr>
      <vt:lpstr>EAST AFRICAN COMMUNITY</vt:lpstr>
      <vt:lpstr>Outline </vt:lpstr>
      <vt:lpstr>Introduction  </vt:lpstr>
      <vt:lpstr>Mandate for SPS</vt:lpstr>
      <vt:lpstr>What are SPS measures ?</vt:lpstr>
      <vt:lpstr>EAC POLICY ENVIRONMENT</vt:lpstr>
      <vt:lpstr>International obligations </vt:lpstr>
      <vt:lpstr>Rational of EAC  SPS Initiative</vt:lpstr>
      <vt:lpstr> THE  EAC SPS instruments/ architecture   </vt:lpstr>
      <vt:lpstr>Instruments status </vt:lpstr>
      <vt:lpstr>Directorates at EAC</vt:lpstr>
      <vt:lpstr>EAC SPS Protocol </vt:lpstr>
      <vt:lpstr> Objectives of the protocol</vt:lpstr>
      <vt:lpstr>Scope </vt:lpstr>
      <vt:lpstr>The EAC SPS </vt:lpstr>
      <vt:lpstr>Cont.</vt:lpstr>
      <vt:lpstr>Border Posts Control</vt:lpstr>
      <vt:lpstr> EAC Governance Structures </vt:lpstr>
      <vt:lpstr>Beneficiaries of the SPS Agreement:</vt:lpstr>
      <vt:lpstr>Way forward</vt:lpstr>
      <vt:lpstr>PRIME CUT: BEEF STEAK</vt:lpstr>
      <vt:lpstr>     Thank You! Asante! 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19</cp:revision>
  <dcterms:created xsi:type="dcterms:W3CDTF">2016-03-20T20:46:56Z</dcterms:created>
  <dcterms:modified xsi:type="dcterms:W3CDTF">2016-03-21T07:58:04Z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3e0eec96-2a9e-4a71-a29a-6716778b653b</vt:lpwstr>
  </property>
</Properties>
</file>