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theme/theme2.xml" ContentType="application/vnd.openxmlformats-officedocument.theme+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5.xml" ContentType="application/vnd.openxmlformats-officedocument.theme+xml"/>
  <Override PartName="/ppt/theme/theme4.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charts/chart1.xml" ContentType="application/vnd.openxmlformats-officedocument.drawingml.char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notesMasters/notesMaster1.xml" ContentType="application/vnd.openxmlformats-officedocument.presentationml.notesMaster+xml"/>
  <Override PartName="/ppt/diagrams/drawing3.xml" ContentType="application/vnd.ms-office.drawingml.diagramDrawing+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notesMasterIdLst>
    <p:notesMasterId r:id="rId28"/>
  </p:notesMasterIdLst>
  <p:handoutMasterIdLst>
    <p:handoutMasterId r:id="rId29"/>
  </p:handoutMasterIdLst>
  <p:sldIdLst>
    <p:sldId id="257" r:id="rId4"/>
    <p:sldId id="278" r:id="rId5"/>
    <p:sldId id="268" r:id="rId6"/>
    <p:sldId id="272" r:id="rId7"/>
    <p:sldId id="259" r:id="rId8"/>
    <p:sldId id="270" r:id="rId9"/>
    <p:sldId id="269" r:id="rId10"/>
    <p:sldId id="266" r:id="rId11"/>
    <p:sldId id="273" r:id="rId12"/>
    <p:sldId id="275" r:id="rId13"/>
    <p:sldId id="276" r:id="rId14"/>
    <p:sldId id="277" r:id="rId15"/>
    <p:sldId id="287" r:id="rId16"/>
    <p:sldId id="281" r:id="rId17"/>
    <p:sldId id="285" r:id="rId18"/>
    <p:sldId id="286" r:id="rId19"/>
    <p:sldId id="292" r:id="rId20"/>
    <p:sldId id="290" r:id="rId21"/>
    <p:sldId id="282" r:id="rId22"/>
    <p:sldId id="283" r:id="rId23"/>
    <p:sldId id="288" r:id="rId24"/>
    <p:sldId id="264" r:id="rId25"/>
    <p:sldId id="294" r:id="rId26"/>
    <p:sldId id="284" r:id="rId27"/>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CC"/>
    <a:srgbClr val="99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90" autoAdjust="0"/>
  </p:normalViewPr>
  <p:slideViewPr>
    <p:cSldViewPr>
      <p:cViewPr varScale="1">
        <p:scale>
          <a:sx n="92" d="100"/>
          <a:sy n="92" d="100"/>
        </p:scale>
        <p:origin x="-82" y="-125"/>
      </p:cViewPr>
      <p:guideLst>
        <p:guide orient="horz" pos="2160"/>
        <p:guide pos="2880"/>
      </p:guideLst>
    </p:cSldViewPr>
  </p:slideViewPr>
  <p:notesTextViewPr>
    <p:cViewPr>
      <p:scale>
        <a:sx n="1" d="1"/>
        <a:sy n="1" d="1"/>
      </p:scale>
      <p:origin x="0" y="0"/>
    </p:cViewPr>
  </p:notesTextViewPr>
  <p:sorterViewPr>
    <p:cViewPr>
      <p:scale>
        <a:sx n="100" d="100"/>
        <a:sy n="100" d="100"/>
      </p:scale>
      <p:origin x="0" y="1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cat>
            <c:strRef>
              <c:f>Sheet1!$A$25:$A$27</c:f>
              <c:strCache>
                <c:ptCount val="3"/>
                <c:pt idx="0">
                  <c:v>STRS</c:v>
                </c:pt>
                <c:pt idx="1">
                  <c:v>ITS</c:v>
                </c:pt>
                <c:pt idx="2">
                  <c:v>Construction</c:v>
                </c:pt>
              </c:strCache>
            </c:strRef>
          </c:cat>
          <c:val>
            <c:numRef>
              <c:f>Sheet1!$B$25:$B$27</c:f>
              <c:numCache>
                <c:formatCode>"$"#,##0.00_);[Red]\("$"#,##0.00\)</c:formatCode>
                <c:ptCount val="3"/>
                <c:pt idx="0">
                  <c:v>675.5</c:v>
                </c:pt>
                <c:pt idx="1">
                  <c:v>138.1</c:v>
                </c:pt>
                <c:pt idx="2">
                  <c:v>50.3</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image" Target="../media/image4.jpeg"/><Relationship Id="rId4" Type="http://schemas.openxmlformats.org/officeDocument/2006/relationships/image" Target="../media/image7.tiff"/></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ata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tiff"/><Relationship Id="rId1" Type="http://schemas.openxmlformats.org/officeDocument/2006/relationships/image" Target="../media/image4.jpeg"/><Relationship Id="rId4" Type="http://schemas.openxmlformats.org/officeDocument/2006/relationships/image" Target="../media/image5.tiff"/></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92F1F-F7B6-4534-9158-AEE4F7326178}"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7D6A208C-C7B6-47B1-8016-3A67E8ECC053}">
      <dgm:prSet phldrT="[Text]" custT="1"/>
      <dgm:spPr/>
      <dgm:t>
        <a:bodyPr/>
        <a:lstStyle/>
        <a:p>
          <a:pPr rtl="0"/>
          <a:r>
            <a:rPr lang="en-US" sz="2400" dirty="0" smtClean="0">
              <a:solidFill>
                <a:schemeClr val="tx1">
                  <a:lumMod val="65000"/>
                  <a:lumOff val="35000"/>
                </a:schemeClr>
              </a:solidFill>
            </a:rPr>
            <a:t>Standards for electrical industry </a:t>
          </a:r>
          <a:endParaRPr lang="en-US" sz="2400" dirty="0">
            <a:solidFill>
              <a:schemeClr val="tx1">
                <a:lumMod val="65000"/>
                <a:lumOff val="35000"/>
              </a:schemeClr>
            </a:solidFill>
          </a:endParaRPr>
        </a:p>
      </dgm:t>
    </dgm:pt>
    <dgm:pt modelId="{48B8C3D6-08C6-4A52-8EE6-521A34F04361}" type="parTrans" cxnId="{21DD8D2E-7FB4-4D9A-BCF3-03DD764C7BEA}">
      <dgm:prSet/>
      <dgm:spPr/>
      <dgm:t>
        <a:bodyPr/>
        <a:lstStyle/>
        <a:p>
          <a:endParaRPr lang="en-US"/>
        </a:p>
      </dgm:t>
    </dgm:pt>
    <dgm:pt modelId="{3F0341FE-29EB-4634-8342-FF9214959CBA}" type="sibTrans" cxnId="{21DD8D2E-7FB4-4D9A-BCF3-03DD764C7BEA}">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695D03FC-16E5-43A0-8E0E-4E9F536BE561}">
      <dgm:prSet phldrT="[Text]"/>
      <dgm:spPr/>
      <dgm:t>
        <a:bodyPr/>
        <a:lstStyle/>
        <a:p>
          <a:r>
            <a:rPr lang="en-US" dirty="0" smtClean="0">
              <a:solidFill>
                <a:schemeClr val="tx1">
                  <a:lumMod val="65000"/>
                  <a:lumOff val="35000"/>
                </a:schemeClr>
              </a:solidFill>
            </a:rPr>
            <a:t>Measurement infrastructure for commerce</a:t>
          </a:r>
          <a:endParaRPr lang="en-US" dirty="0">
            <a:solidFill>
              <a:schemeClr val="tx1">
                <a:lumMod val="65000"/>
                <a:lumOff val="35000"/>
              </a:schemeClr>
            </a:solidFill>
          </a:endParaRPr>
        </a:p>
      </dgm:t>
    </dgm:pt>
    <dgm:pt modelId="{1D8A82A5-3A91-41D6-B6E7-19245978F7DC}" type="parTrans" cxnId="{626E2DE3-2150-47CF-94EE-D1AA4C5200FC}">
      <dgm:prSet/>
      <dgm:spPr/>
      <dgm:t>
        <a:bodyPr/>
        <a:lstStyle/>
        <a:p>
          <a:endParaRPr lang="en-US"/>
        </a:p>
      </dgm:t>
    </dgm:pt>
    <dgm:pt modelId="{36543775-4909-4032-8688-DA7AFDCA47C3}" type="sibTrans" cxnId="{626E2DE3-2150-47CF-94EE-D1AA4C5200FC}">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BB7F0BC0-F2A3-405C-87FB-366E56271134}">
      <dgm:prSet phldrT="[Text]"/>
      <dgm:spPr/>
      <dgm:t>
        <a:bodyPr/>
        <a:lstStyle/>
        <a:p>
          <a:r>
            <a:rPr lang="en-US" dirty="0" smtClean="0">
              <a:solidFill>
                <a:schemeClr val="tx1">
                  <a:lumMod val="65000"/>
                  <a:lumOff val="35000"/>
                </a:schemeClr>
              </a:solidFill>
            </a:rPr>
            <a:t>Consumer products  unreliable</a:t>
          </a:r>
          <a:endParaRPr lang="en-US" dirty="0">
            <a:solidFill>
              <a:schemeClr val="tx1">
                <a:lumMod val="65000"/>
                <a:lumOff val="35000"/>
              </a:schemeClr>
            </a:solidFill>
          </a:endParaRPr>
        </a:p>
      </dgm:t>
    </dgm:pt>
    <dgm:pt modelId="{66F8A69D-145D-4B94-A32E-0A2BB92D2667}" type="sibTrans" cxnId="{B7182D04-3EEF-4353-B9B7-468462565881}">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7605110E-6F18-460D-A086-31A7F4F88392}" type="parTrans" cxnId="{B7182D04-3EEF-4353-B9B7-468462565881}">
      <dgm:prSet/>
      <dgm:spPr/>
      <dgm:t>
        <a:bodyPr/>
        <a:lstStyle/>
        <a:p>
          <a:endParaRPr lang="en-US"/>
        </a:p>
      </dgm:t>
    </dgm:pt>
    <dgm:pt modelId="{D5356DAD-5968-482B-8D99-FF72AE9DA507}">
      <dgm:prSet/>
      <dgm:spPr/>
      <dgm:t>
        <a:bodyPr/>
        <a:lstStyle/>
        <a:p>
          <a:r>
            <a:rPr lang="en-US" dirty="0" smtClean="0">
              <a:solidFill>
                <a:schemeClr val="tx1">
                  <a:lumMod val="65000"/>
                  <a:lumOff val="35000"/>
                </a:schemeClr>
              </a:solidFill>
            </a:rPr>
            <a:t>Instruments calibrated overseas</a:t>
          </a:r>
          <a:endParaRPr lang="en-US" dirty="0">
            <a:solidFill>
              <a:schemeClr val="tx1">
                <a:lumMod val="65000"/>
                <a:lumOff val="35000"/>
              </a:schemeClr>
            </a:solidFill>
          </a:endParaRPr>
        </a:p>
      </dgm:t>
    </dgm:pt>
    <dgm:pt modelId="{18D4BFD9-E13B-4090-BC0F-640E259E8687}" type="sibTrans" cxnId="{4156BEC5-B862-4200-9798-FB603FDE1DB3}">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 modelId="{566C8F34-E05B-47FA-8606-A74600B991BB}" type="parTrans" cxnId="{4156BEC5-B862-4200-9798-FB603FDE1DB3}">
      <dgm:prSet/>
      <dgm:spPr/>
      <dgm:t>
        <a:bodyPr/>
        <a:lstStyle/>
        <a:p>
          <a:endParaRPr lang="en-US"/>
        </a:p>
      </dgm:t>
    </dgm:pt>
    <dgm:pt modelId="{77857566-5C92-47CF-A3E7-651C9ACDD6EE}" type="pres">
      <dgm:prSet presAssocID="{B1292F1F-F7B6-4534-9158-AEE4F7326178}" presName="Name0" presStyleCnt="0">
        <dgm:presLayoutVars>
          <dgm:chMax val="7"/>
          <dgm:chPref val="7"/>
          <dgm:dir/>
        </dgm:presLayoutVars>
      </dgm:prSet>
      <dgm:spPr/>
      <dgm:t>
        <a:bodyPr/>
        <a:lstStyle/>
        <a:p>
          <a:endParaRPr lang="en-US"/>
        </a:p>
      </dgm:t>
    </dgm:pt>
    <dgm:pt modelId="{735DE7AC-42BF-4384-B605-BE0ACE416D63}" type="pres">
      <dgm:prSet presAssocID="{B1292F1F-F7B6-4534-9158-AEE4F7326178}" presName="Name1" presStyleCnt="0"/>
      <dgm:spPr/>
      <dgm:t>
        <a:bodyPr/>
        <a:lstStyle/>
        <a:p>
          <a:endParaRPr lang="en-US"/>
        </a:p>
      </dgm:t>
    </dgm:pt>
    <dgm:pt modelId="{DBD235FA-BCBE-4ACF-A213-3B6E795F199A}" type="pres">
      <dgm:prSet presAssocID="{3F0341FE-29EB-4634-8342-FF9214959CBA}" presName="picture_1" presStyleCnt="0"/>
      <dgm:spPr/>
      <dgm:t>
        <a:bodyPr/>
        <a:lstStyle/>
        <a:p>
          <a:endParaRPr lang="en-US"/>
        </a:p>
      </dgm:t>
    </dgm:pt>
    <dgm:pt modelId="{9C0F9F41-CFA5-4E2D-A768-F585484F8021}" type="pres">
      <dgm:prSet presAssocID="{3F0341FE-29EB-4634-8342-FF9214959CBA}" presName="pictureRepeatNode" presStyleLbl="alignImgPlace1" presStyleIdx="0" presStyleCnt="4" custLinFactNeighborY="-12509"/>
      <dgm:spPr/>
      <dgm:t>
        <a:bodyPr/>
        <a:lstStyle/>
        <a:p>
          <a:endParaRPr lang="en-US"/>
        </a:p>
      </dgm:t>
    </dgm:pt>
    <dgm:pt modelId="{808CDBD4-DE54-4A21-A993-CFA3A2560FAB}" type="pres">
      <dgm:prSet presAssocID="{7D6A208C-C7B6-47B1-8016-3A67E8ECC053}" presName="text_1" presStyleLbl="node1" presStyleIdx="0" presStyleCnt="0" custScaleX="142799" custLinFactNeighborX="4559" custLinFactNeighborY="34735">
        <dgm:presLayoutVars>
          <dgm:bulletEnabled val="1"/>
        </dgm:presLayoutVars>
      </dgm:prSet>
      <dgm:spPr/>
      <dgm:t>
        <a:bodyPr/>
        <a:lstStyle/>
        <a:p>
          <a:endParaRPr lang="en-US"/>
        </a:p>
      </dgm:t>
    </dgm:pt>
    <dgm:pt modelId="{87A08DFB-A7DD-47F3-B531-6244F13207CD}" type="pres">
      <dgm:prSet presAssocID="{18D4BFD9-E13B-4090-BC0F-640E259E8687}" presName="picture_2" presStyleCnt="0"/>
      <dgm:spPr/>
      <dgm:t>
        <a:bodyPr/>
        <a:lstStyle/>
        <a:p>
          <a:endParaRPr lang="en-US"/>
        </a:p>
      </dgm:t>
    </dgm:pt>
    <dgm:pt modelId="{88B82613-E53D-46B8-AE7E-576977186E08}" type="pres">
      <dgm:prSet presAssocID="{18D4BFD9-E13B-4090-BC0F-640E259E8687}" presName="pictureRepeatNode" presStyleLbl="alignImgPlace1" presStyleIdx="1" presStyleCnt="4" custLinFactNeighborX="-30224" custLinFactNeighborY="-18341"/>
      <dgm:spPr/>
      <dgm:t>
        <a:bodyPr/>
        <a:lstStyle/>
        <a:p>
          <a:endParaRPr lang="en-US"/>
        </a:p>
      </dgm:t>
    </dgm:pt>
    <dgm:pt modelId="{0E87FABB-85E4-4DF4-9BFC-067EA717CA9C}" type="pres">
      <dgm:prSet presAssocID="{D5356DAD-5968-482B-8D99-FF72AE9DA507}" presName="line_2" presStyleLbl="parChTrans1D1" presStyleIdx="0" presStyleCnt="3"/>
      <dgm:spPr>
        <a:ln>
          <a:noFill/>
        </a:ln>
      </dgm:spPr>
      <dgm:t>
        <a:bodyPr/>
        <a:lstStyle/>
        <a:p>
          <a:endParaRPr lang="en-US"/>
        </a:p>
      </dgm:t>
    </dgm:pt>
    <dgm:pt modelId="{37DE412E-B9DB-49F8-BC21-BD72444FC43D}" type="pres">
      <dgm:prSet presAssocID="{D5356DAD-5968-482B-8D99-FF72AE9DA507}" presName="textparent_2" presStyleLbl="node1" presStyleIdx="0" presStyleCnt="0"/>
      <dgm:spPr/>
      <dgm:t>
        <a:bodyPr/>
        <a:lstStyle/>
        <a:p>
          <a:endParaRPr lang="en-US"/>
        </a:p>
      </dgm:t>
    </dgm:pt>
    <dgm:pt modelId="{5C6B98E7-7919-42D4-97B1-3062347407D8}" type="pres">
      <dgm:prSet presAssocID="{D5356DAD-5968-482B-8D99-FF72AE9DA507}" presName="text_2" presStyleLbl="revTx" presStyleIdx="0" presStyleCnt="3" custLinFactNeighborX="-30494" custLinFactNeighborY="-18341">
        <dgm:presLayoutVars>
          <dgm:bulletEnabled val="1"/>
        </dgm:presLayoutVars>
      </dgm:prSet>
      <dgm:spPr/>
      <dgm:t>
        <a:bodyPr/>
        <a:lstStyle/>
        <a:p>
          <a:endParaRPr lang="en-US"/>
        </a:p>
      </dgm:t>
    </dgm:pt>
    <dgm:pt modelId="{A41A4B0C-5DEE-433E-A45F-13C263685449}" type="pres">
      <dgm:prSet presAssocID="{66F8A69D-145D-4B94-A32E-0A2BB92D2667}" presName="picture_3" presStyleCnt="0"/>
      <dgm:spPr/>
      <dgm:t>
        <a:bodyPr/>
        <a:lstStyle/>
        <a:p>
          <a:endParaRPr lang="en-US"/>
        </a:p>
      </dgm:t>
    </dgm:pt>
    <dgm:pt modelId="{C52600FC-6A24-47D5-A617-D899BC6D9AE1}" type="pres">
      <dgm:prSet presAssocID="{66F8A69D-145D-4B94-A32E-0A2BB92D2667}" presName="pictureRepeatNode" presStyleLbl="alignImgPlace1" presStyleIdx="2" presStyleCnt="4" custLinFactNeighborX="-30224" custLinFactNeighborY="-18341"/>
      <dgm:spPr/>
      <dgm:t>
        <a:bodyPr/>
        <a:lstStyle/>
        <a:p>
          <a:endParaRPr lang="en-US"/>
        </a:p>
      </dgm:t>
    </dgm:pt>
    <dgm:pt modelId="{0CC752F5-4730-478B-AE97-CC65A3122B38}" type="pres">
      <dgm:prSet presAssocID="{BB7F0BC0-F2A3-405C-87FB-366E56271134}" presName="line_3" presStyleLbl="parChTrans1D1" presStyleIdx="1" presStyleCnt="3"/>
      <dgm:spPr>
        <a:ln>
          <a:noFill/>
        </a:ln>
      </dgm:spPr>
      <dgm:t>
        <a:bodyPr/>
        <a:lstStyle/>
        <a:p>
          <a:endParaRPr lang="en-US"/>
        </a:p>
      </dgm:t>
    </dgm:pt>
    <dgm:pt modelId="{35C53749-A069-4046-95A3-0E831FA6C8EF}" type="pres">
      <dgm:prSet presAssocID="{BB7F0BC0-F2A3-405C-87FB-366E56271134}" presName="textparent_3" presStyleLbl="node1" presStyleIdx="0" presStyleCnt="0"/>
      <dgm:spPr/>
      <dgm:t>
        <a:bodyPr/>
        <a:lstStyle/>
        <a:p>
          <a:endParaRPr lang="en-US"/>
        </a:p>
      </dgm:t>
    </dgm:pt>
    <dgm:pt modelId="{2F0B87CE-3334-4B14-B54E-13ABA15643B0}" type="pres">
      <dgm:prSet presAssocID="{BB7F0BC0-F2A3-405C-87FB-366E56271134}" presName="text_3" presStyleLbl="revTx" presStyleIdx="1" presStyleCnt="3" custScaleX="151953" custLinFactNeighborX="-35458" custLinFactNeighborY="-18341">
        <dgm:presLayoutVars>
          <dgm:bulletEnabled val="1"/>
        </dgm:presLayoutVars>
      </dgm:prSet>
      <dgm:spPr/>
      <dgm:t>
        <a:bodyPr/>
        <a:lstStyle/>
        <a:p>
          <a:endParaRPr lang="en-US"/>
        </a:p>
      </dgm:t>
    </dgm:pt>
    <dgm:pt modelId="{36FE4D67-E950-4A36-B2E0-0DB4E0A0ECC0}" type="pres">
      <dgm:prSet presAssocID="{36543775-4909-4032-8688-DA7AFDCA47C3}" presName="picture_4" presStyleCnt="0"/>
      <dgm:spPr/>
      <dgm:t>
        <a:bodyPr/>
        <a:lstStyle/>
        <a:p>
          <a:endParaRPr lang="en-US"/>
        </a:p>
      </dgm:t>
    </dgm:pt>
    <dgm:pt modelId="{E4A6AF61-54F8-4799-B1A5-1A04DD919AE4}" type="pres">
      <dgm:prSet presAssocID="{36543775-4909-4032-8688-DA7AFDCA47C3}" presName="pictureRepeatNode" presStyleLbl="alignImgPlace1" presStyleIdx="3" presStyleCnt="4" custLinFactNeighborX="-30224" custLinFactNeighborY="-18341"/>
      <dgm:spPr/>
      <dgm:t>
        <a:bodyPr/>
        <a:lstStyle/>
        <a:p>
          <a:endParaRPr lang="en-US"/>
        </a:p>
      </dgm:t>
    </dgm:pt>
    <dgm:pt modelId="{0F146368-A2C8-44B4-BDB5-95C1B7DAD53C}" type="pres">
      <dgm:prSet presAssocID="{695D03FC-16E5-43A0-8E0E-4E9F536BE561}" presName="line_4" presStyleLbl="parChTrans1D1" presStyleIdx="2" presStyleCnt="3"/>
      <dgm:spPr>
        <a:ln>
          <a:noFill/>
        </a:ln>
      </dgm:spPr>
      <dgm:t>
        <a:bodyPr/>
        <a:lstStyle/>
        <a:p>
          <a:endParaRPr lang="en-US"/>
        </a:p>
      </dgm:t>
    </dgm:pt>
    <dgm:pt modelId="{A6B341AF-1612-4C9C-BADB-5F73A3079D8B}" type="pres">
      <dgm:prSet presAssocID="{695D03FC-16E5-43A0-8E0E-4E9F536BE561}" presName="textparent_4" presStyleLbl="node1" presStyleIdx="0" presStyleCnt="0"/>
      <dgm:spPr/>
      <dgm:t>
        <a:bodyPr/>
        <a:lstStyle/>
        <a:p>
          <a:endParaRPr lang="en-US"/>
        </a:p>
      </dgm:t>
    </dgm:pt>
    <dgm:pt modelId="{CD4B7BF2-5B94-45EF-901D-A70F4CC58663}" type="pres">
      <dgm:prSet presAssocID="{695D03FC-16E5-43A0-8E0E-4E9F536BE561}" presName="text_4" presStyleLbl="revTx" presStyleIdx="2" presStyleCnt="3" custScaleY="139554" custLinFactNeighborX="-26964" custLinFactNeighborY="-18341">
        <dgm:presLayoutVars>
          <dgm:bulletEnabled val="1"/>
        </dgm:presLayoutVars>
      </dgm:prSet>
      <dgm:spPr/>
      <dgm:t>
        <a:bodyPr/>
        <a:lstStyle/>
        <a:p>
          <a:endParaRPr lang="en-US"/>
        </a:p>
      </dgm:t>
    </dgm:pt>
  </dgm:ptLst>
  <dgm:cxnLst>
    <dgm:cxn modelId="{B7182D04-3EEF-4353-B9B7-468462565881}" srcId="{B1292F1F-F7B6-4534-9158-AEE4F7326178}" destId="{BB7F0BC0-F2A3-405C-87FB-366E56271134}" srcOrd="2" destOrd="0" parTransId="{7605110E-6F18-460D-A086-31A7F4F88392}" sibTransId="{66F8A69D-145D-4B94-A32E-0A2BB92D2667}"/>
    <dgm:cxn modelId="{5FFB2867-DFBA-4CEA-89B3-D28FEEDFDF01}" type="presOf" srcId="{18D4BFD9-E13B-4090-BC0F-640E259E8687}" destId="{88B82613-E53D-46B8-AE7E-576977186E08}" srcOrd="0" destOrd="0" presId="urn:microsoft.com/office/officeart/2008/layout/CircularPictureCallout"/>
    <dgm:cxn modelId="{AF72883B-3132-4F06-9B54-E6EF2BBE4F2B}" type="presOf" srcId="{B1292F1F-F7B6-4534-9158-AEE4F7326178}" destId="{77857566-5C92-47CF-A3E7-651C9ACDD6EE}" srcOrd="0" destOrd="0" presId="urn:microsoft.com/office/officeart/2008/layout/CircularPictureCallout"/>
    <dgm:cxn modelId="{E86807BA-C86A-4E68-AE1E-7FB2D5176B55}" type="presOf" srcId="{D5356DAD-5968-482B-8D99-FF72AE9DA507}" destId="{5C6B98E7-7919-42D4-97B1-3062347407D8}" srcOrd="0" destOrd="0" presId="urn:microsoft.com/office/officeart/2008/layout/CircularPictureCallout"/>
    <dgm:cxn modelId="{0AD7D620-F11E-4CAD-9982-4EEEB0939C09}" type="presOf" srcId="{BB7F0BC0-F2A3-405C-87FB-366E56271134}" destId="{2F0B87CE-3334-4B14-B54E-13ABA15643B0}" srcOrd="0" destOrd="0" presId="urn:microsoft.com/office/officeart/2008/layout/CircularPictureCallout"/>
    <dgm:cxn modelId="{4F88F7E3-2AF8-4154-939E-0578568B2FCF}" type="presOf" srcId="{36543775-4909-4032-8688-DA7AFDCA47C3}" destId="{E4A6AF61-54F8-4799-B1A5-1A04DD919AE4}" srcOrd="0" destOrd="0" presId="urn:microsoft.com/office/officeart/2008/layout/CircularPictureCallout"/>
    <dgm:cxn modelId="{11356840-B33C-4812-B210-B3C69CA2DB75}" type="presOf" srcId="{695D03FC-16E5-43A0-8E0E-4E9F536BE561}" destId="{CD4B7BF2-5B94-45EF-901D-A70F4CC58663}" srcOrd="0" destOrd="0" presId="urn:microsoft.com/office/officeart/2008/layout/CircularPictureCallout"/>
    <dgm:cxn modelId="{21DD8D2E-7FB4-4D9A-BCF3-03DD764C7BEA}" srcId="{B1292F1F-F7B6-4534-9158-AEE4F7326178}" destId="{7D6A208C-C7B6-47B1-8016-3A67E8ECC053}" srcOrd="0" destOrd="0" parTransId="{48B8C3D6-08C6-4A52-8EE6-521A34F04361}" sibTransId="{3F0341FE-29EB-4634-8342-FF9214959CBA}"/>
    <dgm:cxn modelId="{626E2DE3-2150-47CF-94EE-D1AA4C5200FC}" srcId="{B1292F1F-F7B6-4534-9158-AEE4F7326178}" destId="{695D03FC-16E5-43A0-8E0E-4E9F536BE561}" srcOrd="3" destOrd="0" parTransId="{1D8A82A5-3A91-41D6-B6E7-19245978F7DC}" sibTransId="{36543775-4909-4032-8688-DA7AFDCA47C3}"/>
    <dgm:cxn modelId="{D46D5557-90DA-42A9-9F51-6CE27627BBCC}" type="presOf" srcId="{7D6A208C-C7B6-47B1-8016-3A67E8ECC053}" destId="{808CDBD4-DE54-4A21-A993-CFA3A2560FAB}" srcOrd="0" destOrd="0" presId="urn:microsoft.com/office/officeart/2008/layout/CircularPictureCallout"/>
    <dgm:cxn modelId="{4156BEC5-B862-4200-9798-FB603FDE1DB3}" srcId="{B1292F1F-F7B6-4534-9158-AEE4F7326178}" destId="{D5356DAD-5968-482B-8D99-FF72AE9DA507}" srcOrd="1" destOrd="0" parTransId="{566C8F34-E05B-47FA-8606-A74600B991BB}" sibTransId="{18D4BFD9-E13B-4090-BC0F-640E259E8687}"/>
    <dgm:cxn modelId="{32293D10-1070-47DB-A430-56173A949C4D}" type="presOf" srcId="{3F0341FE-29EB-4634-8342-FF9214959CBA}" destId="{9C0F9F41-CFA5-4E2D-A768-F585484F8021}" srcOrd="0" destOrd="0" presId="urn:microsoft.com/office/officeart/2008/layout/CircularPictureCallout"/>
    <dgm:cxn modelId="{8F8E8F06-FF9A-4E29-AC56-7653DB492275}" type="presOf" srcId="{66F8A69D-145D-4B94-A32E-0A2BB92D2667}" destId="{C52600FC-6A24-47D5-A617-D899BC6D9AE1}" srcOrd="0" destOrd="0" presId="urn:microsoft.com/office/officeart/2008/layout/CircularPictureCallout"/>
    <dgm:cxn modelId="{AB09F970-FB7A-43F2-A210-0B25FAD82409}" type="presParOf" srcId="{77857566-5C92-47CF-A3E7-651C9ACDD6EE}" destId="{735DE7AC-42BF-4384-B605-BE0ACE416D63}" srcOrd="0" destOrd="0" presId="urn:microsoft.com/office/officeart/2008/layout/CircularPictureCallout"/>
    <dgm:cxn modelId="{CC91D89F-B888-48AB-BBBA-5EBAA6A1522B}" type="presParOf" srcId="{735DE7AC-42BF-4384-B605-BE0ACE416D63}" destId="{DBD235FA-BCBE-4ACF-A213-3B6E795F199A}" srcOrd="0" destOrd="0" presId="urn:microsoft.com/office/officeart/2008/layout/CircularPictureCallout"/>
    <dgm:cxn modelId="{02FCF058-1B57-4B19-8084-494713B4DF3C}" type="presParOf" srcId="{DBD235FA-BCBE-4ACF-A213-3B6E795F199A}" destId="{9C0F9F41-CFA5-4E2D-A768-F585484F8021}" srcOrd="0" destOrd="0" presId="urn:microsoft.com/office/officeart/2008/layout/CircularPictureCallout"/>
    <dgm:cxn modelId="{A036E44D-5825-4202-9858-0D9DF5BD9301}" type="presParOf" srcId="{735DE7AC-42BF-4384-B605-BE0ACE416D63}" destId="{808CDBD4-DE54-4A21-A993-CFA3A2560FAB}" srcOrd="1" destOrd="0" presId="urn:microsoft.com/office/officeart/2008/layout/CircularPictureCallout"/>
    <dgm:cxn modelId="{B0250D18-E786-4E69-ACFE-76C071F12C83}" type="presParOf" srcId="{735DE7AC-42BF-4384-B605-BE0ACE416D63}" destId="{87A08DFB-A7DD-47F3-B531-6244F13207CD}" srcOrd="2" destOrd="0" presId="urn:microsoft.com/office/officeart/2008/layout/CircularPictureCallout"/>
    <dgm:cxn modelId="{AF5F3611-25EB-4890-A5BA-F57BFDBF0A69}" type="presParOf" srcId="{87A08DFB-A7DD-47F3-B531-6244F13207CD}" destId="{88B82613-E53D-46B8-AE7E-576977186E08}" srcOrd="0" destOrd="0" presId="urn:microsoft.com/office/officeart/2008/layout/CircularPictureCallout"/>
    <dgm:cxn modelId="{19303839-5E0A-47CA-8EDD-1A49BB1E517C}" type="presParOf" srcId="{735DE7AC-42BF-4384-B605-BE0ACE416D63}" destId="{0E87FABB-85E4-4DF4-9BFC-067EA717CA9C}" srcOrd="3" destOrd="0" presId="urn:microsoft.com/office/officeart/2008/layout/CircularPictureCallout"/>
    <dgm:cxn modelId="{35A07989-D625-46D4-859D-931E4EABD14C}" type="presParOf" srcId="{735DE7AC-42BF-4384-B605-BE0ACE416D63}" destId="{37DE412E-B9DB-49F8-BC21-BD72444FC43D}" srcOrd="4" destOrd="0" presId="urn:microsoft.com/office/officeart/2008/layout/CircularPictureCallout"/>
    <dgm:cxn modelId="{86DA2B72-81E5-4FF1-A620-9980D8FCC35E}" type="presParOf" srcId="{37DE412E-B9DB-49F8-BC21-BD72444FC43D}" destId="{5C6B98E7-7919-42D4-97B1-3062347407D8}" srcOrd="0" destOrd="0" presId="urn:microsoft.com/office/officeart/2008/layout/CircularPictureCallout"/>
    <dgm:cxn modelId="{24B4EE40-733C-49D0-AAD6-8A3A25A8E929}" type="presParOf" srcId="{735DE7AC-42BF-4384-B605-BE0ACE416D63}" destId="{A41A4B0C-5DEE-433E-A45F-13C263685449}" srcOrd="5" destOrd="0" presId="urn:microsoft.com/office/officeart/2008/layout/CircularPictureCallout"/>
    <dgm:cxn modelId="{6A48CE78-A724-4397-8CC4-5CCF0550D8F0}" type="presParOf" srcId="{A41A4B0C-5DEE-433E-A45F-13C263685449}" destId="{C52600FC-6A24-47D5-A617-D899BC6D9AE1}" srcOrd="0" destOrd="0" presId="urn:microsoft.com/office/officeart/2008/layout/CircularPictureCallout"/>
    <dgm:cxn modelId="{CF6DCA63-2D5D-47FD-BE1C-6B8B79184364}" type="presParOf" srcId="{735DE7AC-42BF-4384-B605-BE0ACE416D63}" destId="{0CC752F5-4730-478B-AE97-CC65A3122B38}" srcOrd="6" destOrd="0" presId="urn:microsoft.com/office/officeart/2008/layout/CircularPictureCallout"/>
    <dgm:cxn modelId="{85631852-7450-4575-A9F7-D98D3058B2A5}" type="presParOf" srcId="{735DE7AC-42BF-4384-B605-BE0ACE416D63}" destId="{35C53749-A069-4046-95A3-0E831FA6C8EF}" srcOrd="7" destOrd="0" presId="urn:microsoft.com/office/officeart/2008/layout/CircularPictureCallout"/>
    <dgm:cxn modelId="{ED700AB7-600B-4E48-B97E-46890017D3E3}" type="presParOf" srcId="{35C53749-A069-4046-95A3-0E831FA6C8EF}" destId="{2F0B87CE-3334-4B14-B54E-13ABA15643B0}" srcOrd="0" destOrd="0" presId="urn:microsoft.com/office/officeart/2008/layout/CircularPictureCallout"/>
    <dgm:cxn modelId="{F50DCD28-9C24-4F62-9AE0-9E5F9A868130}" type="presParOf" srcId="{735DE7AC-42BF-4384-B605-BE0ACE416D63}" destId="{36FE4D67-E950-4A36-B2E0-0DB4E0A0ECC0}" srcOrd="8" destOrd="0" presId="urn:microsoft.com/office/officeart/2008/layout/CircularPictureCallout"/>
    <dgm:cxn modelId="{CD1E527D-0F64-4EC2-A36F-B5989C952D17}" type="presParOf" srcId="{36FE4D67-E950-4A36-B2E0-0DB4E0A0ECC0}" destId="{E4A6AF61-54F8-4799-B1A5-1A04DD919AE4}" srcOrd="0" destOrd="0" presId="urn:microsoft.com/office/officeart/2008/layout/CircularPictureCallout"/>
    <dgm:cxn modelId="{6658A2D3-ADA8-4BA7-9DAA-DDE7F4B5E100}" type="presParOf" srcId="{735DE7AC-42BF-4384-B605-BE0ACE416D63}" destId="{0F146368-A2C8-44B4-BDB5-95C1B7DAD53C}" srcOrd="9" destOrd="0" presId="urn:microsoft.com/office/officeart/2008/layout/CircularPictureCallout"/>
    <dgm:cxn modelId="{9354064A-E6C8-4A50-AEC4-D861DC09AE5E}" type="presParOf" srcId="{735DE7AC-42BF-4384-B605-BE0ACE416D63}" destId="{A6B341AF-1612-4C9C-BADB-5F73A3079D8B}" srcOrd="10" destOrd="0" presId="urn:microsoft.com/office/officeart/2008/layout/CircularPictureCallout"/>
    <dgm:cxn modelId="{43FFCA97-AE03-4C44-B65A-F5E36DE9F9A4}" type="presParOf" srcId="{A6B341AF-1612-4C9C-BADB-5F73A3079D8B}" destId="{CD4B7BF2-5B94-45EF-901D-A70F4CC58663}"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FC9CA-1FAA-4D10-ABB2-41EA55E605C2}" type="doc">
      <dgm:prSet loTypeId="urn:microsoft.com/office/officeart/2005/8/layout/vList4#1" loCatId="list" qsTypeId="urn:microsoft.com/office/officeart/2005/8/quickstyle/simple1" qsCatId="simple" csTypeId="urn:microsoft.com/office/officeart/2005/8/colors/colorful3" csCatId="colorful" phldr="1"/>
      <dgm:spPr/>
      <dgm:t>
        <a:bodyPr/>
        <a:lstStyle/>
        <a:p>
          <a:endParaRPr lang="en-US"/>
        </a:p>
      </dgm:t>
    </dgm:pt>
    <dgm:pt modelId="{AFABADFC-EF9D-495C-B660-600D9F404822}">
      <dgm:prSet custT="1"/>
      <dgm:spPr/>
      <dgm:t>
        <a:bodyPr/>
        <a:lstStyle/>
        <a:p>
          <a:pPr marL="0" indent="0" rtl="0" eaLnBrk="1" latinLnBrk="0"/>
          <a:r>
            <a:rPr lang="en-US" sz="2000" b="1" smtClean="0"/>
            <a:t>  Forensic science</a:t>
          </a:r>
          <a:endParaRPr lang="en-US" sz="2000" b="1" dirty="0"/>
        </a:p>
      </dgm:t>
    </dgm:pt>
    <dgm:pt modelId="{0B7556C9-D580-4DEA-B701-DAD214A872F8}" type="parTrans" cxnId="{E3384BA9-AA23-475D-8CD9-13B844394ECB}">
      <dgm:prSet/>
      <dgm:spPr/>
      <dgm:t>
        <a:bodyPr/>
        <a:lstStyle/>
        <a:p>
          <a:endParaRPr lang="en-US"/>
        </a:p>
      </dgm:t>
    </dgm:pt>
    <dgm:pt modelId="{19F4BB18-A7DA-4AD1-9398-0EA90C596E4D}" type="sibTrans" cxnId="{E3384BA9-AA23-475D-8CD9-13B844394ECB}">
      <dgm:prSet/>
      <dgm:spPr/>
      <dgm:t>
        <a:bodyPr/>
        <a:lstStyle/>
        <a:p>
          <a:endParaRPr lang="en-US"/>
        </a:p>
      </dgm:t>
    </dgm:pt>
    <dgm:pt modelId="{14F1299B-5E3A-43EF-9D46-0E34DBB4DD22}">
      <dgm:prSet custT="1"/>
      <dgm:spPr/>
      <dgm:t>
        <a:bodyPr/>
        <a:lstStyle/>
        <a:p>
          <a:pPr rtl="0"/>
          <a:r>
            <a:rPr lang="en-US" sz="2000" b="1" smtClean="0"/>
            <a:t>  Disaster resilience</a:t>
          </a:r>
          <a:endParaRPr lang="en-US" sz="2000" b="1" dirty="0"/>
        </a:p>
      </dgm:t>
    </dgm:pt>
    <dgm:pt modelId="{C173AF23-EA92-44E4-B046-1137EA2FAAF3}" type="parTrans" cxnId="{4F2DA681-EAC0-4B5E-AB7F-046278012BDF}">
      <dgm:prSet/>
      <dgm:spPr/>
      <dgm:t>
        <a:bodyPr/>
        <a:lstStyle/>
        <a:p>
          <a:endParaRPr lang="en-US"/>
        </a:p>
      </dgm:t>
    </dgm:pt>
    <dgm:pt modelId="{1B013E03-5A40-4098-8D2B-FE6D4D79C43E}" type="sibTrans" cxnId="{4F2DA681-EAC0-4B5E-AB7F-046278012BDF}">
      <dgm:prSet/>
      <dgm:spPr/>
      <dgm:t>
        <a:bodyPr/>
        <a:lstStyle/>
        <a:p>
          <a:endParaRPr lang="en-US"/>
        </a:p>
      </dgm:t>
    </dgm:pt>
    <dgm:pt modelId="{9817817F-BA03-4C03-8D24-9722C0E8503A}">
      <dgm:prSet custT="1"/>
      <dgm:spPr/>
      <dgm:t>
        <a:bodyPr/>
        <a:lstStyle/>
        <a:p>
          <a:pPr rtl="0"/>
          <a:r>
            <a:rPr lang="en-US" sz="2000" b="1" smtClean="0"/>
            <a:t>  Advanced manufacturing</a:t>
          </a:r>
          <a:endParaRPr lang="en-US" sz="2000" b="1" dirty="0"/>
        </a:p>
      </dgm:t>
    </dgm:pt>
    <dgm:pt modelId="{B5B9D4A4-F68F-41E0-999E-67173B06D7C0}" type="parTrans" cxnId="{0FEEFF18-2179-4B63-B4AD-88353CD16DC3}">
      <dgm:prSet/>
      <dgm:spPr/>
      <dgm:t>
        <a:bodyPr/>
        <a:lstStyle/>
        <a:p>
          <a:endParaRPr lang="en-US"/>
        </a:p>
      </dgm:t>
    </dgm:pt>
    <dgm:pt modelId="{08B3B677-0CD3-41D3-90D6-36B32C2DAECB}" type="sibTrans" cxnId="{0FEEFF18-2179-4B63-B4AD-88353CD16DC3}">
      <dgm:prSet/>
      <dgm:spPr/>
      <dgm:t>
        <a:bodyPr/>
        <a:lstStyle/>
        <a:p>
          <a:endParaRPr lang="en-US"/>
        </a:p>
      </dgm:t>
    </dgm:pt>
    <dgm:pt modelId="{BF6592DB-B5DD-4BD0-BC89-A09AE9718ABC}">
      <dgm:prSet custT="1"/>
      <dgm:spPr/>
      <dgm:t>
        <a:bodyPr/>
        <a:lstStyle/>
        <a:p>
          <a:pPr rtl="0"/>
          <a:r>
            <a:rPr lang="en-US" sz="2000" b="1" smtClean="0">
              <a:latin typeface="+mn-lt"/>
            </a:rPr>
            <a:t>  Healthcare</a:t>
          </a:r>
          <a:endParaRPr lang="en-US" sz="2000" b="1" dirty="0"/>
        </a:p>
      </dgm:t>
    </dgm:pt>
    <dgm:pt modelId="{A74B47C6-AF16-4DF8-873F-7997822054DC}" type="parTrans" cxnId="{CEBF8F67-6D02-4CB6-AAF7-21E3C1EB686F}">
      <dgm:prSet/>
      <dgm:spPr/>
      <dgm:t>
        <a:bodyPr/>
        <a:lstStyle/>
        <a:p>
          <a:endParaRPr lang="en-US"/>
        </a:p>
      </dgm:t>
    </dgm:pt>
    <dgm:pt modelId="{1972A756-6759-4FB4-B601-FEBCBA8FF80E}" type="sibTrans" cxnId="{CEBF8F67-6D02-4CB6-AAF7-21E3C1EB686F}">
      <dgm:prSet/>
      <dgm:spPr/>
      <dgm:t>
        <a:bodyPr/>
        <a:lstStyle/>
        <a:p>
          <a:endParaRPr lang="en-US"/>
        </a:p>
      </dgm:t>
    </dgm:pt>
    <dgm:pt modelId="{F4CD996D-CF24-421A-8919-338C4A42048A}">
      <dgm:prSet custT="1"/>
      <dgm:spPr/>
      <dgm:t>
        <a:bodyPr/>
        <a:lstStyle/>
        <a:p>
          <a:pPr rtl="0"/>
          <a:r>
            <a:rPr lang="en-US" sz="2000" b="1" smtClean="0">
              <a:latin typeface="+mn-lt"/>
            </a:rPr>
            <a:t>   IT and cybersecurity</a:t>
          </a:r>
          <a:endParaRPr lang="en-US" sz="2000" b="1" dirty="0"/>
        </a:p>
      </dgm:t>
    </dgm:pt>
    <dgm:pt modelId="{A9DFE979-571D-4A2E-8288-E777B377353B}" type="parTrans" cxnId="{66391302-D07B-4FB9-A2D1-0325668E84CF}">
      <dgm:prSet/>
      <dgm:spPr/>
      <dgm:t>
        <a:bodyPr/>
        <a:lstStyle/>
        <a:p>
          <a:endParaRPr lang="en-US"/>
        </a:p>
      </dgm:t>
    </dgm:pt>
    <dgm:pt modelId="{ACFC9B18-531B-4976-9BCC-F826759E59BE}" type="sibTrans" cxnId="{66391302-D07B-4FB9-A2D1-0325668E84CF}">
      <dgm:prSet/>
      <dgm:spPr/>
      <dgm:t>
        <a:bodyPr/>
        <a:lstStyle/>
        <a:p>
          <a:endParaRPr lang="en-US"/>
        </a:p>
      </dgm:t>
    </dgm:pt>
    <dgm:pt modelId="{BB1ED8D1-34D9-4C7D-B350-E7C7A2615EA9}">
      <dgm:prSet custT="1"/>
      <dgm:spPr/>
      <dgm:t>
        <a:bodyPr/>
        <a:lstStyle/>
        <a:p>
          <a:r>
            <a:rPr lang="en-US" sz="2000" b="1" smtClean="0">
              <a:latin typeface="+mn-lt"/>
            </a:rPr>
            <a:t>  Cyberphysical systems</a:t>
          </a:r>
          <a:endParaRPr lang="en-US" sz="2000" b="1" dirty="0">
            <a:latin typeface="+mn-lt"/>
          </a:endParaRPr>
        </a:p>
      </dgm:t>
    </dgm:pt>
    <dgm:pt modelId="{018C0080-DDE5-49F3-863C-7A77F96F4E00}" type="parTrans" cxnId="{E666C8B9-B5B2-4419-936C-977C2BCD5782}">
      <dgm:prSet/>
      <dgm:spPr/>
      <dgm:t>
        <a:bodyPr/>
        <a:lstStyle/>
        <a:p>
          <a:endParaRPr lang="en-US"/>
        </a:p>
      </dgm:t>
    </dgm:pt>
    <dgm:pt modelId="{8C25FEB1-AE50-4928-AC34-1D629F9F9669}" type="sibTrans" cxnId="{E666C8B9-B5B2-4419-936C-977C2BCD5782}">
      <dgm:prSet/>
      <dgm:spPr/>
      <dgm:t>
        <a:bodyPr/>
        <a:lstStyle/>
        <a:p>
          <a:endParaRPr lang="en-US"/>
        </a:p>
      </dgm:t>
    </dgm:pt>
    <dgm:pt modelId="{FF7E52ED-3F77-4A97-AA4B-4D53F8C7372B}">
      <dgm:prSet custT="1"/>
      <dgm:spPr/>
      <dgm:t>
        <a:bodyPr/>
        <a:lstStyle/>
        <a:p>
          <a:r>
            <a:rPr lang="en-US" sz="2000" b="1" smtClean="0">
              <a:latin typeface="+mn-lt"/>
            </a:rPr>
            <a:t>  Advanced communications</a:t>
          </a:r>
          <a:endParaRPr lang="en-US" sz="2000" b="1" dirty="0">
            <a:latin typeface="+mn-lt"/>
          </a:endParaRPr>
        </a:p>
      </dgm:t>
    </dgm:pt>
    <dgm:pt modelId="{A4EC7CE3-1575-41ED-8A39-88A374C50AAA}" type="parTrans" cxnId="{F755FBFE-74B1-4468-A2BB-EA40F41BE391}">
      <dgm:prSet/>
      <dgm:spPr/>
      <dgm:t>
        <a:bodyPr/>
        <a:lstStyle/>
        <a:p>
          <a:endParaRPr lang="en-US"/>
        </a:p>
      </dgm:t>
    </dgm:pt>
    <dgm:pt modelId="{DD79E2D2-4550-4192-AA01-085A9B655A75}" type="sibTrans" cxnId="{F755FBFE-74B1-4468-A2BB-EA40F41BE391}">
      <dgm:prSet/>
      <dgm:spPr/>
      <dgm:t>
        <a:bodyPr/>
        <a:lstStyle/>
        <a:p>
          <a:endParaRPr lang="en-US"/>
        </a:p>
      </dgm:t>
    </dgm:pt>
    <dgm:pt modelId="{C8B60A73-EC9F-4680-A3AA-17A96D391AFE}" type="pres">
      <dgm:prSet presAssocID="{214FC9CA-1FAA-4D10-ABB2-41EA55E605C2}" presName="linear" presStyleCnt="0">
        <dgm:presLayoutVars>
          <dgm:dir/>
          <dgm:resizeHandles val="exact"/>
        </dgm:presLayoutVars>
      </dgm:prSet>
      <dgm:spPr/>
      <dgm:t>
        <a:bodyPr/>
        <a:lstStyle/>
        <a:p>
          <a:endParaRPr lang="en-US"/>
        </a:p>
      </dgm:t>
    </dgm:pt>
    <dgm:pt modelId="{7B96B578-4659-4BFB-ADA0-944C9A743CCF}" type="pres">
      <dgm:prSet presAssocID="{9817817F-BA03-4C03-8D24-9722C0E8503A}" presName="comp" presStyleCnt="0"/>
      <dgm:spPr/>
      <dgm:t>
        <a:bodyPr/>
        <a:lstStyle/>
        <a:p>
          <a:endParaRPr lang="en-US"/>
        </a:p>
      </dgm:t>
    </dgm:pt>
    <dgm:pt modelId="{B2833E11-5E30-46DE-9AC4-6BB2BE7B45AB}" type="pres">
      <dgm:prSet presAssocID="{9817817F-BA03-4C03-8D24-9722C0E8503A}" presName="box" presStyleLbl="node1" presStyleIdx="0" presStyleCnt="7"/>
      <dgm:spPr/>
      <dgm:t>
        <a:bodyPr/>
        <a:lstStyle/>
        <a:p>
          <a:endParaRPr lang="en-US"/>
        </a:p>
      </dgm:t>
    </dgm:pt>
    <dgm:pt modelId="{3D7EBEA4-FCEC-468B-8A8C-4DCFBC864723}" type="pres">
      <dgm:prSet presAssocID="{9817817F-BA03-4C03-8D24-9722C0E8503A}" presName="img" presStyleLbl="fgImgPlace1" presStyleIdx="0" presStyleCnt="7"/>
      <dgm:spPr>
        <a:prstGeom prst="rect">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a:p>
      </dgm:t>
    </dgm:pt>
    <dgm:pt modelId="{D801C8D4-E948-4515-8895-A00E7D31AB48}" type="pres">
      <dgm:prSet presAssocID="{9817817F-BA03-4C03-8D24-9722C0E8503A}" presName="text" presStyleLbl="node1" presStyleIdx="0" presStyleCnt="7">
        <dgm:presLayoutVars>
          <dgm:bulletEnabled val="1"/>
        </dgm:presLayoutVars>
      </dgm:prSet>
      <dgm:spPr/>
      <dgm:t>
        <a:bodyPr/>
        <a:lstStyle/>
        <a:p>
          <a:endParaRPr lang="en-US"/>
        </a:p>
      </dgm:t>
    </dgm:pt>
    <dgm:pt modelId="{F1D97023-A06F-4F4A-8FF3-5DE8A0A1CE1B}" type="pres">
      <dgm:prSet presAssocID="{08B3B677-0CD3-41D3-90D6-36B32C2DAECB}" presName="spacer" presStyleCnt="0"/>
      <dgm:spPr/>
      <dgm:t>
        <a:bodyPr/>
        <a:lstStyle/>
        <a:p>
          <a:endParaRPr lang="en-US"/>
        </a:p>
      </dgm:t>
    </dgm:pt>
    <dgm:pt modelId="{4113729B-2FBA-46CD-B045-D61826C886A7}" type="pres">
      <dgm:prSet presAssocID="{F4CD996D-CF24-421A-8919-338C4A42048A}" presName="comp" presStyleCnt="0"/>
      <dgm:spPr/>
      <dgm:t>
        <a:bodyPr/>
        <a:lstStyle/>
        <a:p>
          <a:endParaRPr lang="en-US"/>
        </a:p>
      </dgm:t>
    </dgm:pt>
    <dgm:pt modelId="{A10B1888-61DE-4527-9519-0667E9A63E3A}" type="pres">
      <dgm:prSet presAssocID="{F4CD996D-CF24-421A-8919-338C4A42048A}" presName="box" presStyleLbl="node1" presStyleIdx="1" presStyleCnt="7"/>
      <dgm:spPr/>
      <dgm:t>
        <a:bodyPr/>
        <a:lstStyle/>
        <a:p>
          <a:endParaRPr lang="en-US"/>
        </a:p>
      </dgm:t>
    </dgm:pt>
    <dgm:pt modelId="{F33EB246-07F6-4EB5-B31F-8321833C3D9C}" type="pres">
      <dgm:prSet presAssocID="{F4CD996D-CF24-421A-8919-338C4A42048A}" presName="img" presStyleLbl="fgImgPlace1" presStyleIdx="1" presStyleCnt="7"/>
      <dgm:spPr>
        <a:prstGeom prst="rect">
          <a:avLst/>
        </a:prstGeom>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n-US"/>
        </a:p>
      </dgm:t>
    </dgm:pt>
    <dgm:pt modelId="{86EE12C4-B921-4688-9437-E975225FB4C8}" type="pres">
      <dgm:prSet presAssocID="{F4CD996D-CF24-421A-8919-338C4A42048A}" presName="text" presStyleLbl="node1" presStyleIdx="1" presStyleCnt="7">
        <dgm:presLayoutVars>
          <dgm:bulletEnabled val="1"/>
        </dgm:presLayoutVars>
      </dgm:prSet>
      <dgm:spPr/>
      <dgm:t>
        <a:bodyPr/>
        <a:lstStyle/>
        <a:p>
          <a:endParaRPr lang="en-US"/>
        </a:p>
      </dgm:t>
    </dgm:pt>
    <dgm:pt modelId="{8F698BED-008B-4F85-85AE-63BCF4EF0DB3}" type="pres">
      <dgm:prSet presAssocID="{ACFC9B18-531B-4976-9BCC-F826759E59BE}" presName="spacer" presStyleCnt="0"/>
      <dgm:spPr/>
      <dgm:t>
        <a:bodyPr/>
        <a:lstStyle/>
        <a:p>
          <a:endParaRPr lang="en-US"/>
        </a:p>
      </dgm:t>
    </dgm:pt>
    <dgm:pt modelId="{F4F29D1D-2C33-4129-90AE-9F58FDEC8D21}" type="pres">
      <dgm:prSet presAssocID="{BF6592DB-B5DD-4BD0-BC89-A09AE9718ABC}" presName="comp" presStyleCnt="0"/>
      <dgm:spPr/>
      <dgm:t>
        <a:bodyPr/>
        <a:lstStyle/>
        <a:p>
          <a:endParaRPr lang="en-US"/>
        </a:p>
      </dgm:t>
    </dgm:pt>
    <dgm:pt modelId="{E2E709F0-EB82-4FCA-B2A2-98DFC82D9DAF}" type="pres">
      <dgm:prSet presAssocID="{BF6592DB-B5DD-4BD0-BC89-A09AE9718ABC}" presName="box" presStyleLbl="node1" presStyleIdx="2" presStyleCnt="7"/>
      <dgm:spPr/>
      <dgm:t>
        <a:bodyPr/>
        <a:lstStyle/>
        <a:p>
          <a:endParaRPr lang="en-US"/>
        </a:p>
      </dgm:t>
    </dgm:pt>
    <dgm:pt modelId="{F2C541E8-C635-443F-9934-248BB68D1DA1}" type="pres">
      <dgm:prSet presAssocID="{BF6592DB-B5DD-4BD0-BC89-A09AE9718ABC}" presName="img" presStyleLbl="fgImgPlace1" presStyleIdx="2" presStyleCnt="7"/>
      <dgm:spPr>
        <a:prstGeom prst="rect">
          <a:avLst/>
        </a:prstGeom>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en-US"/>
        </a:p>
      </dgm:t>
    </dgm:pt>
    <dgm:pt modelId="{65AF6D35-3992-4EE6-8E9B-EA6B37B95274}" type="pres">
      <dgm:prSet presAssocID="{BF6592DB-B5DD-4BD0-BC89-A09AE9718ABC}" presName="text" presStyleLbl="node1" presStyleIdx="2" presStyleCnt="7">
        <dgm:presLayoutVars>
          <dgm:bulletEnabled val="1"/>
        </dgm:presLayoutVars>
      </dgm:prSet>
      <dgm:spPr/>
      <dgm:t>
        <a:bodyPr/>
        <a:lstStyle/>
        <a:p>
          <a:endParaRPr lang="en-US"/>
        </a:p>
      </dgm:t>
    </dgm:pt>
    <dgm:pt modelId="{ED567388-3C4E-4B3C-9336-4A9BC4EF4C28}" type="pres">
      <dgm:prSet presAssocID="{1972A756-6759-4FB4-B601-FEBCBA8FF80E}" presName="spacer" presStyleCnt="0"/>
      <dgm:spPr/>
      <dgm:t>
        <a:bodyPr/>
        <a:lstStyle/>
        <a:p>
          <a:endParaRPr lang="en-US"/>
        </a:p>
      </dgm:t>
    </dgm:pt>
    <dgm:pt modelId="{4D7E25D9-1378-4CA1-BBBB-88ED1A23D145}" type="pres">
      <dgm:prSet presAssocID="{AFABADFC-EF9D-495C-B660-600D9F404822}" presName="comp" presStyleCnt="0"/>
      <dgm:spPr/>
      <dgm:t>
        <a:bodyPr/>
        <a:lstStyle/>
        <a:p>
          <a:endParaRPr lang="en-US"/>
        </a:p>
      </dgm:t>
    </dgm:pt>
    <dgm:pt modelId="{53E76B52-B544-4F7A-B1EB-895422A758D7}" type="pres">
      <dgm:prSet presAssocID="{AFABADFC-EF9D-495C-B660-600D9F404822}" presName="box" presStyleLbl="node1" presStyleIdx="3" presStyleCnt="7"/>
      <dgm:spPr/>
      <dgm:t>
        <a:bodyPr/>
        <a:lstStyle/>
        <a:p>
          <a:endParaRPr lang="en-US"/>
        </a:p>
      </dgm:t>
    </dgm:pt>
    <dgm:pt modelId="{23E2C61D-734E-44F3-B982-966E0C338AC9}" type="pres">
      <dgm:prSet presAssocID="{AFABADFC-EF9D-495C-B660-600D9F404822}" presName="img" presStyleLbl="fgImgPlace1" presStyleIdx="3" presStyleCnt="7"/>
      <dgm:spPr>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 modelId="{791D6227-F665-426C-83F0-A64089F626FD}" type="pres">
      <dgm:prSet presAssocID="{AFABADFC-EF9D-495C-B660-600D9F404822}" presName="text" presStyleLbl="node1" presStyleIdx="3" presStyleCnt="7">
        <dgm:presLayoutVars>
          <dgm:bulletEnabled val="1"/>
        </dgm:presLayoutVars>
      </dgm:prSet>
      <dgm:spPr/>
      <dgm:t>
        <a:bodyPr/>
        <a:lstStyle/>
        <a:p>
          <a:endParaRPr lang="en-US"/>
        </a:p>
      </dgm:t>
    </dgm:pt>
    <dgm:pt modelId="{7DA5EBF1-243C-472D-888D-372F07B7A1B1}" type="pres">
      <dgm:prSet presAssocID="{19F4BB18-A7DA-4AD1-9398-0EA90C596E4D}" presName="spacer" presStyleCnt="0"/>
      <dgm:spPr/>
      <dgm:t>
        <a:bodyPr/>
        <a:lstStyle/>
        <a:p>
          <a:endParaRPr lang="en-US"/>
        </a:p>
      </dgm:t>
    </dgm:pt>
    <dgm:pt modelId="{8CDE7B70-843E-4895-8E4B-4F1BAD0FC4B6}" type="pres">
      <dgm:prSet presAssocID="{14F1299B-5E3A-43EF-9D46-0E34DBB4DD22}" presName="comp" presStyleCnt="0"/>
      <dgm:spPr/>
      <dgm:t>
        <a:bodyPr/>
        <a:lstStyle/>
        <a:p>
          <a:endParaRPr lang="en-US"/>
        </a:p>
      </dgm:t>
    </dgm:pt>
    <dgm:pt modelId="{5E01D549-D26F-46A2-9AD8-0A2FFB8DCE22}" type="pres">
      <dgm:prSet presAssocID="{14F1299B-5E3A-43EF-9D46-0E34DBB4DD22}" presName="box" presStyleLbl="node1" presStyleIdx="4" presStyleCnt="7"/>
      <dgm:spPr/>
      <dgm:t>
        <a:bodyPr/>
        <a:lstStyle/>
        <a:p>
          <a:endParaRPr lang="en-US"/>
        </a:p>
      </dgm:t>
    </dgm:pt>
    <dgm:pt modelId="{42BE7B02-2F65-45BC-92C8-E70CA4D0CE66}" type="pres">
      <dgm:prSet presAssocID="{14F1299B-5E3A-43EF-9D46-0E34DBB4DD22}" presName="img" presStyleLbl="fgImgPlace1" presStyleIdx="4" presStyleCnt="7"/>
      <dgm:spPr>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en-US"/>
        </a:p>
      </dgm:t>
    </dgm:pt>
    <dgm:pt modelId="{1229CE47-1A55-454B-93E3-1EE19B35B554}" type="pres">
      <dgm:prSet presAssocID="{14F1299B-5E3A-43EF-9D46-0E34DBB4DD22}" presName="text" presStyleLbl="node1" presStyleIdx="4" presStyleCnt="7">
        <dgm:presLayoutVars>
          <dgm:bulletEnabled val="1"/>
        </dgm:presLayoutVars>
      </dgm:prSet>
      <dgm:spPr/>
      <dgm:t>
        <a:bodyPr/>
        <a:lstStyle/>
        <a:p>
          <a:endParaRPr lang="en-US"/>
        </a:p>
      </dgm:t>
    </dgm:pt>
    <dgm:pt modelId="{E58C8EF3-3F75-4CE9-83EF-6B7CF55A4F08}" type="pres">
      <dgm:prSet presAssocID="{1B013E03-5A40-4098-8D2B-FE6D4D79C43E}" presName="spacer" presStyleCnt="0"/>
      <dgm:spPr/>
      <dgm:t>
        <a:bodyPr/>
        <a:lstStyle/>
        <a:p>
          <a:endParaRPr lang="en-US"/>
        </a:p>
      </dgm:t>
    </dgm:pt>
    <dgm:pt modelId="{93DF1A4E-1A7F-4F86-9F79-5182BF0AC8BC}" type="pres">
      <dgm:prSet presAssocID="{BB1ED8D1-34D9-4C7D-B350-E7C7A2615EA9}" presName="comp" presStyleCnt="0"/>
      <dgm:spPr/>
      <dgm:t>
        <a:bodyPr/>
        <a:lstStyle/>
        <a:p>
          <a:endParaRPr lang="en-US"/>
        </a:p>
      </dgm:t>
    </dgm:pt>
    <dgm:pt modelId="{225D78F9-4087-45B5-8B40-99C652AD8218}" type="pres">
      <dgm:prSet presAssocID="{BB1ED8D1-34D9-4C7D-B350-E7C7A2615EA9}" presName="box" presStyleLbl="node1" presStyleIdx="5" presStyleCnt="7"/>
      <dgm:spPr/>
      <dgm:t>
        <a:bodyPr/>
        <a:lstStyle/>
        <a:p>
          <a:endParaRPr lang="en-US"/>
        </a:p>
      </dgm:t>
    </dgm:pt>
    <dgm:pt modelId="{FAA5FC4D-A863-4733-8442-D8DB75886FA1}" type="pres">
      <dgm:prSet presAssocID="{BB1ED8D1-34D9-4C7D-B350-E7C7A2615EA9}" presName="img" presStyleLbl="fgImgPlace1" presStyleIdx="5" presStyleCnt="7"/>
      <dgm:spPr>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t>
        <a:bodyPr/>
        <a:lstStyle/>
        <a:p>
          <a:endParaRPr lang="en-US"/>
        </a:p>
      </dgm:t>
    </dgm:pt>
    <dgm:pt modelId="{C0917B08-AD5D-44E0-B6B3-DD9F6CF03131}" type="pres">
      <dgm:prSet presAssocID="{BB1ED8D1-34D9-4C7D-B350-E7C7A2615EA9}" presName="text" presStyleLbl="node1" presStyleIdx="5" presStyleCnt="7">
        <dgm:presLayoutVars>
          <dgm:bulletEnabled val="1"/>
        </dgm:presLayoutVars>
      </dgm:prSet>
      <dgm:spPr/>
      <dgm:t>
        <a:bodyPr/>
        <a:lstStyle/>
        <a:p>
          <a:endParaRPr lang="en-US"/>
        </a:p>
      </dgm:t>
    </dgm:pt>
    <dgm:pt modelId="{3099117E-365D-4726-8B47-DB8C4744A751}" type="pres">
      <dgm:prSet presAssocID="{8C25FEB1-AE50-4928-AC34-1D629F9F9669}" presName="spacer" presStyleCnt="0"/>
      <dgm:spPr/>
      <dgm:t>
        <a:bodyPr/>
        <a:lstStyle/>
        <a:p>
          <a:endParaRPr lang="en-US"/>
        </a:p>
      </dgm:t>
    </dgm:pt>
    <dgm:pt modelId="{5932F540-2FD3-4528-89B0-5B7F18010CD8}" type="pres">
      <dgm:prSet presAssocID="{FF7E52ED-3F77-4A97-AA4B-4D53F8C7372B}" presName="comp" presStyleCnt="0"/>
      <dgm:spPr/>
      <dgm:t>
        <a:bodyPr/>
        <a:lstStyle/>
        <a:p>
          <a:endParaRPr lang="en-US"/>
        </a:p>
      </dgm:t>
    </dgm:pt>
    <dgm:pt modelId="{E4B80B07-CAD8-45CF-B25B-313D2BADEC78}" type="pres">
      <dgm:prSet presAssocID="{FF7E52ED-3F77-4A97-AA4B-4D53F8C7372B}" presName="box" presStyleLbl="node1" presStyleIdx="6" presStyleCnt="7"/>
      <dgm:spPr/>
      <dgm:t>
        <a:bodyPr/>
        <a:lstStyle/>
        <a:p>
          <a:endParaRPr lang="en-US"/>
        </a:p>
      </dgm:t>
    </dgm:pt>
    <dgm:pt modelId="{C39D4E06-2D74-43A7-BC69-9AAD2556C251}" type="pres">
      <dgm:prSet presAssocID="{FF7E52ED-3F77-4A97-AA4B-4D53F8C7372B}" presName="img" presStyleLbl="fgImgPlace1" presStyleIdx="6" presStyleCnt="7"/>
      <dgm:spPr>
        <a:prstGeom prst="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t>
        <a:bodyPr/>
        <a:lstStyle/>
        <a:p>
          <a:endParaRPr lang="en-US"/>
        </a:p>
      </dgm:t>
    </dgm:pt>
    <dgm:pt modelId="{B9DEDF7C-FA47-437B-AB98-E0110D5059F2}" type="pres">
      <dgm:prSet presAssocID="{FF7E52ED-3F77-4A97-AA4B-4D53F8C7372B}" presName="text" presStyleLbl="node1" presStyleIdx="6" presStyleCnt="7">
        <dgm:presLayoutVars>
          <dgm:bulletEnabled val="1"/>
        </dgm:presLayoutVars>
      </dgm:prSet>
      <dgm:spPr/>
      <dgm:t>
        <a:bodyPr/>
        <a:lstStyle/>
        <a:p>
          <a:endParaRPr lang="en-US"/>
        </a:p>
      </dgm:t>
    </dgm:pt>
  </dgm:ptLst>
  <dgm:cxnLst>
    <dgm:cxn modelId="{0FEEFF18-2179-4B63-B4AD-88353CD16DC3}" srcId="{214FC9CA-1FAA-4D10-ABB2-41EA55E605C2}" destId="{9817817F-BA03-4C03-8D24-9722C0E8503A}" srcOrd="0" destOrd="0" parTransId="{B5B9D4A4-F68F-41E0-999E-67173B06D7C0}" sibTransId="{08B3B677-0CD3-41D3-90D6-36B32C2DAECB}"/>
    <dgm:cxn modelId="{21F0CCAF-B19B-4BB4-B47B-1F53274E8596}" type="presOf" srcId="{BB1ED8D1-34D9-4C7D-B350-E7C7A2615EA9}" destId="{225D78F9-4087-45B5-8B40-99C652AD8218}" srcOrd="0" destOrd="0" presId="urn:microsoft.com/office/officeart/2005/8/layout/vList4#1"/>
    <dgm:cxn modelId="{66391302-D07B-4FB9-A2D1-0325668E84CF}" srcId="{214FC9CA-1FAA-4D10-ABB2-41EA55E605C2}" destId="{F4CD996D-CF24-421A-8919-338C4A42048A}" srcOrd="1" destOrd="0" parTransId="{A9DFE979-571D-4A2E-8288-E777B377353B}" sibTransId="{ACFC9B18-531B-4976-9BCC-F826759E59BE}"/>
    <dgm:cxn modelId="{7A2DDCF7-3141-4C41-902A-599949E7C0F9}" type="presOf" srcId="{214FC9CA-1FAA-4D10-ABB2-41EA55E605C2}" destId="{C8B60A73-EC9F-4680-A3AA-17A96D391AFE}" srcOrd="0" destOrd="0" presId="urn:microsoft.com/office/officeart/2005/8/layout/vList4#1"/>
    <dgm:cxn modelId="{760274B9-06A2-42F5-9D3C-2AF0570E1120}" type="presOf" srcId="{9817817F-BA03-4C03-8D24-9722C0E8503A}" destId="{D801C8D4-E948-4515-8895-A00E7D31AB48}" srcOrd="1" destOrd="0" presId="urn:microsoft.com/office/officeart/2005/8/layout/vList4#1"/>
    <dgm:cxn modelId="{D469F253-E34D-4791-BEE7-0B5F13CD845F}" type="presOf" srcId="{F4CD996D-CF24-421A-8919-338C4A42048A}" destId="{A10B1888-61DE-4527-9519-0667E9A63E3A}" srcOrd="0" destOrd="0" presId="urn:microsoft.com/office/officeart/2005/8/layout/vList4#1"/>
    <dgm:cxn modelId="{CEBF8F67-6D02-4CB6-AAF7-21E3C1EB686F}" srcId="{214FC9CA-1FAA-4D10-ABB2-41EA55E605C2}" destId="{BF6592DB-B5DD-4BD0-BC89-A09AE9718ABC}" srcOrd="2" destOrd="0" parTransId="{A74B47C6-AF16-4DF8-873F-7997822054DC}" sibTransId="{1972A756-6759-4FB4-B601-FEBCBA8FF80E}"/>
    <dgm:cxn modelId="{06A4CCD8-EFA2-4EEF-8ECD-FC2E7D56FDF0}" type="presOf" srcId="{FF7E52ED-3F77-4A97-AA4B-4D53F8C7372B}" destId="{E4B80B07-CAD8-45CF-B25B-313D2BADEC78}" srcOrd="0" destOrd="0" presId="urn:microsoft.com/office/officeart/2005/8/layout/vList4#1"/>
    <dgm:cxn modelId="{76D89197-9734-4180-9EF4-0120CE61FFDB}" type="presOf" srcId="{AFABADFC-EF9D-495C-B660-600D9F404822}" destId="{791D6227-F665-426C-83F0-A64089F626FD}" srcOrd="1" destOrd="0" presId="urn:microsoft.com/office/officeart/2005/8/layout/vList4#1"/>
    <dgm:cxn modelId="{79A734DC-AAC3-418E-9831-F93A1D231E96}" type="presOf" srcId="{BF6592DB-B5DD-4BD0-BC89-A09AE9718ABC}" destId="{E2E709F0-EB82-4FCA-B2A2-98DFC82D9DAF}" srcOrd="0" destOrd="0" presId="urn:microsoft.com/office/officeart/2005/8/layout/vList4#1"/>
    <dgm:cxn modelId="{3B6827A5-729B-460F-94C8-EA4A0671A820}" type="presOf" srcId="{14F1299B-5E3A-43EF-9D46-0E34DBB4DD22}" destId="{1229CE47-1A55-454B-93E3-1EE19B35B554}" srcOrd="1" destOrd="0" presId="urn:microsoft.com/office/officeart/2005/8/layout/vList4#1"/>
    <dgm:cxn modelId="{042EE914-81D8-4DA4-BFEA-4B4AC4855983}" type="presOf" srcId="{BF6592DB-B5DD-4BD0-BC89-A09AE9718ABC}" destId="{65AF6D35-3992-4EE6-8E9B-EA6B37B95274}" srcOrd="1" destOrd="0" presId="urn:microsoft.com/office/officeart/2005/8/layout/vList4#1"/>
    <dgm:cxn modelId="{E3384BA9-AA23-475D-8CD9-13B844394ECB}" srcId="{214FC9CA-1FAA-4D10-ABB2-41EA55E605C2}" destId="{AFABADFC-EF9D-495C-B660-600D9F404822}" srcOrd="3" destOrd="0" parTransId="{0B7556C9-D580-4DEA-B701-DAD214A872F8}" sibTransId="{19F4BB18-A7DA-4AD1-9398-0EA90C596E4D}"/>
    <dgm:cxn modelId="{07046145-5C82-455D-A963-AB71E2C23A24}" type="presOf" srcId="{F4CD996D-CF24-421A-8919-338C4A42048A}" destId="{86EE12C4-B921-4688-9437-E975225FB4C8}" srcOrd="1" destOrd="0" presId="urn:microsoft.com/office/officeart/2005/8/layout/vList4#1"/>
    <dgm:cxn modelId="{F68EC903-37D3-44BC-9C1E-2911BF4FB434}" type="presOf" srcId="{BB1ED8D1-34D9-4C7D-B350-E7C7A2615EA9}" destId="{C0917B08-AD5D-44E0-B6B3-DD9F6CF03131}" srcOrd="1" destOrd="0" presId="urn:microsoft.com/office/officeart/2005/8/layout/vList4#1"/>
    <dgm:cxn modelId="{4F2DA681-EAC0-4B5E-AB7F-046278012BDF}" srcId="{214FC9CA-1FAA-4D10-ABB2-41EA55E605C2}" destId="{14F1299B-5E3A-43EF-9D46-0E34DBB4DD22}" srcOrd="4" destOrd="0" parTransId="{C173AF23-EA92-44E4-B046-1137EA2FAAF3}" sibTransId="{1B013E03-5A40-4098-8D2B-FE6D4D79C43E}"/>
    <dgm:cxn modelId="{B5D398D5-8272-43E5-BEB6-5F64C62C882B}" type="presOf" srcId="{FF7E52ED-3F77-4A97-AA4B-4D53F8C7372B}" destId="{B9DEDF7C-FA47-437B-AB98-E0110D5059F2}" srcOrd="1" destOrd="0" presId="urn:microsoft.com/office/officeart/2005/8/layout/vList4#1"/>
    <dgm:cxn modelId="{E666C8B9-B5B2-4419-936C-977C2BCD5782}" srcId="{214FC9CA-1FAA-4D10-ABB2-41EA55E605C2}" destId="{BB1ED8D1-34D9-4C7D-B350-E7C7A2615EA9}" srcOrd="5" destOrd="0" parTransId="{018C0080-DDE5-49F3-863C-7A77F96F4E00}" sibTransId="{8C25FEB1-AE50-4928-AC34-1D629F9F9669}"/>
    <dgm:cxn modelId="{70189F50-12F0-4449-B18A-C84BB55DDBFF}" type="presOf" srcId="{14F1299B-5E3A-43EF-9D46-0E34DBB4DD22}" destId="{5E01D549-D26F-46A2-9AD8-0A2FFB8DCE22}" srcOrd="0" destOrd="0" presId="urn:microsoft.com/office/officeart/2005/8/layout/vList4#1"/>
    <dgm:cxn modelId="{433631A1-DC40-4ECB-935D-DC1BE2327A7A}" type="presOf" srcId="{AFABADFC-EF9D-495C-B660-600D9F404822}" destId="{53E76B52-B544-4F7A-B1EB-895422A758D7}" srcOrd="0" destOrd="0" presId="urn:microsoft.com/office/officeart/2005/8/layout/vList4#1"/>
    <dgm:cxn modelId="{F755FBFE-74B1-4468-A2BB-EA40F41BE391}" srcId="{214FC9CA-1FAA-4D10-ABB2-41EA55E605C2}" destId="{FF7E52ED-3F77-4A97-AA4B-4D53F8C7372B}" srcOrd="6" destOrd="0" parTransId="{A4EC7CE3-1575-41ED-8A39-88A374C50AAA}" sibTransId="{DD79E2D2-4550-4192-AA01-085A9B655A75}"/>
    <dgm:cxn modelId="{E6175FFF-7B11-4E45-85CE-1855B0FCF34C}" type="presOf" srcId="{9817817F-BA03-4C03-8D24-9722C0E8503A}" destId="{B2833E11-5E30-46DE-9AC4-6BB2BE7B45AB}" srcOrd="0" destOrd="0" presId="urn:microsoft.com/office/officeart/2005/8/layout/vList4#1"/>
    <dgm:cxn modelId="{CF9C86D3-6440-42A4-8AF9-1042A4315AD6}" type="presParOf" srcId="{C8B60A73-EC9F-4680-A3AA-17A96D391AFE}" destId="{7B96B578-4659-4BFB-ADA0-944C9A743CCF}" srcOrd="0" destOrd="0" presId="urn:microsoft.com/office/officeart/2005/8/layout/vList4#1"/>
    <dgm:cxn modelId="{8C75CE1D-42A1-4579-953A-508A67E86EAD}" type="presParOf" srcId="{7B96B578-4659-4BFB-ADA0-944C9A743CCF}" destId="{B2833E11-5E30-46DE-9AC4-6BB2BE7B45AB}" srcOrd="0" destOrd="0" presId="urn:microsoft.com/office/officeart/2005/8/layout/vList4#1"/>
    <dgm:cxn modelId="{E72CA169-E11B-484C-BDE4-D5A7470BD984}" type="presParOf" srcId="{7B96B578-4659-4BFB-ADA0-944C9A743CCF}" destId="{3D7EBEA4-FCEC-468B-8A8C-4DCFBC864723}" srcOrd="1" destOrd="0" presId="urn:microsoft.com/office/officeart/2005/8/layout/vList4#1"/>
    <dgm:cxn modelId="{D8C594E5-0457-4243-AA4C-620FD2788361}" type="presParOf" srcId="{7B96B578-4659-4BFB-ADA0-944C9A743CCF}" destId="{D801C8D4-E948-4515-8895-A00E7D31AB48}" srcOrd="2" destOrd="0" presId="urn:microsoft.com/office/officeart/2005/8/layout/vList4#1"/>
    <dgm:cxn modelId="{C15EF714-54F8-4CB8-9434-B6318C4636E5}" type="presParOf" srcId="{C8B60A73-EC9F-4680-A3AA-17A96D391AFE}" destId="{F1D97023-A06F-4F4A-8FF3-5DE8A0A1CE1B}" srcOrd="1" destOrd="0" presId="urn:microsoft.com/office/officeart/2005/8/layout/vList4#1"/>
    <dgm:cxn modelId="{9F970714-1B08-4961-B5FA-3C4B298F06AA}" type="presParOf" srcId="{C8B60A73-EC9F-4680-A3AA-17A96D391AFE}" destId="{4113729B-2FBA-46CD-B045-D61826C886A7}" srcOrd="2" destOrd="0" presId="urn:microsoft.com/office/officeart/2005/8/layout/vList4#1"/>
    <dgm:cxn modelId="{3A9E5317-1879-49D5-B145-8D5634FF50A2}" type="presParOf" srcId="{4113729B-2FBA-46CD-B045-D61826C886A7}" destId="{A10B1888-61DE-4527-9519-0667E9A63E3A}" srcOrd="0" destOrd="0" presId="urn:microsoft.com/office/officeart/2005/8/layout/vList4#1"/>
    <dgm:cxn modelId="{F4EFB2CE-2066-49DC-8862-EE306405878B}" type="presParOf" srcId="{4113729B-2FBA-46CD-B045-D61826C886A7}" destId="{F33EB246-07F6-4EB5-B31F-8321833C3D9C}" srcOrd="1" destOrd="0" presId="urn:microsoft.com/office/officeart/2005/8/layout/vList4#1"/>
    <dgm:cxn modelId="{0AB7B10A-7F2A-42C7-8ED7-EF7491FA335A}" type="presParOf" srcId="{4113729B-2FBA-46CD-B045-D61826C886A7}" destId="{86EE12C4-B921-4688-9437-E975225FB4C8}" srcOrd="2" destOrd="0" presId="urn:microsoft.com/office/officeart/2005/8/layout/vList4#1"/>
    <dgm:cxn modelId="{710BC3DD-0644-446E-936F-806881C8810C}" type="presParOf" srcId="{C8B60A73-EC9F-4680-A3AA-17A96D391AFE}" destId="{8F698BED-008B-4F85-85AE-63BCF4EF0DB3}" srcOrd="3" destOrd="0" presId="urn:microsoft.com/office/officeart/2005/8/layout/vList4#1"/>
    <dgm:cxn modelId="{460902E8-6051-4C0B-B30E-CFD55BD212D4}" type="presParOf" srcId="{C8B60A73-EC9F-4680-A3AA-17A96D391AFE}" destId="{F4F29D1D-2C33-4129-90AE-9F58FDEC8D21}" srcOrd="4" destOrd="0" presId="urn:microsoft.com/office/officeart/2005/8/layout/vList4#1"/>
    <dgm:cxn modelId="{93B76C11-E8B4-49AB-AA56-B5D5CF6D7397}" type="presParOf" srcId="{F4F29D1D-2C33-4129-90AE-9F58FDEC8D21}" destId="{E2E709F0-EB82-4FCA-B2A2-98DFC82D9DAF}" srcOrd="0" destOrd="0" presId="urn:microsoft.com/office/officeart/2005/8/layout/vList4#1"/>
    <dgm:cxn modelId="{B78A111B-B7B6-4CA7-A8ED-7F91DEE92AD9}" type="presParOf" srcId="{F4F29D1D-2C33-4129-90AE-9F58FDEC8D21}" destId="{F2C541E8-C635-443F-9934-248BB68D1DA1}" srcOrd="1" destOrd="0" presId="urn:microsoft.com/office/officeart/2005/8/layout/vList4#1"/>
    <dgm:cxn modelId="{D783260C-D6EA-47AF-BCDF-E222D701CEDC}" type="presParOf" srcId="{F4F29D1D-2C33-4129-90AE-9F58FDEC8D21}" destId="{65AF6D35-3992-4EE6-8E9B-EA6B37B95274}" srcOrd="2" destOrd="0" presId="urn:microsoft.com/office/officeart/2005/8/layout/vList4#1"/>
    <dgm:cxn modelId="{5488B47F-05A4-41B3-9646-A231AF4E1651}" type="presParOf" srcId="{C8B60A73-EC9F-4680-A3AA-17A96D391AFE}" destId="{ED567388-3C4E-4B3C-9336-4A9BC4EF4C28}" srcOrd="5" destOrd="0" presId="urn:microsoft.com/office/officeart/2005/8/layout/vList4#1"/>
    <dgm:cxn modelId="{F70C24D6-4A29-4379-88B1-8636316B02FA}" type="presParOf" srcId="{C8B60A73-EC9F-4680-A3AA-17A96D391AFE}" destId="{4D7E25D9-1378-4CA1-BBBB-88ED1A23D145}" srcOrd="6" destOrd="0" presId="urn:microsoft.com/office/officeart/2005/8/layout/vList4#1"/>
    <dgm:cxn modelId="{A9703D99-18EC-45AC-9A0E-EDAB1F089A53}" type="presParOf" srcId="{4D7E25D9-1378-4CA1-BBBB-88ED1A23D145}" destId="{53E76B52-B544-4F7A-B1EB-895422A758D7}" srcOrd="0" destOrd="0" presId="urn:microsoft.com/office/officeart/2005/8/layout/vList4#1"/>
    <dgm:cxn modelId="{799351DE-71C7-4577-97B9-FBD0AF977C28}" type="presParOf" srcId="{4D7E25D9-1378-4CA1-BBBB-88ED1A23D145}" destId="{23E2C61D-734E-44F3-B982-966E0C338AC9}" srcOrd="1" destOrd="0" presId="urn:microsoft.com/office/officeart/2005/8/layout/vList4#1"/>
    <dgm:cxn modelId="{D253F572-FC38-419C-B627-9147B62CE681}" type="presParOf" srcId="{4D7E25D9-1378-4CA1-BBBB-88ED1A23D145}" destId="{791D6227-F665-426C-83F0-A64089F626FD}" srcOrd="2" destOrd="0" presId="urn:microsoft.com/office/officeart/2005/8/layout/vList4#1"/>
    <dgm:cxn modelId="{CD2ADA64-424F-4857-8010-6480D5256811}" type="presParOf" srcId="{C8B60A73-EC9F-4680-A3AA-17A96D391AFE}" destId="{7DA5EBF1-243C-472D-888D-372F07B7A1B1}" srcOrd="7" destOrd="0" presId="urn:microsoft.com/office/officeart/2005/8/layout/vList4#1"/>
    <dgm:cxn modelId="{3FCFC544-3349-4D8E-9034-D85967E89C48}" type="presParOf" srcId="{C8B60A73-EC9F-4680-A3AA-17A96D391AFE}" destId="{8CDE7B70-843E-4895-8E4B-4F1BAD0FC4B6}" srcOrd="8" destOrd="0" presId="urn:microsoft.com/office/officeart/2005/8/layout/vList4#1"/>
    <dgm:cxn modelId="{29ABD053-9B6A-493D-9B47-FC6876B46F5E}" type="presParOf" srcId="{8CDE7B70-843E-4895-8E4B-4F1BAD0FC4B6}" destId="{5E01D549-D26F-46A2-9AD8-0A2FFB8DCE22}" srcOrd="0" destOrd="0" presId="urn:microsoft.com/office/officeart/2005/8/layout/vList4#1"/>
    <dgm:cxn modelId="{BBE5C725-621C-4A51-9C15-A6367AB71C44}" type="presParOf" srcId="{8CDE7B70-843E-4895-8E4B-4F1BAD0FC4B6}" destId="{42BE7B02-2F65-45BC-92C8-E70CA4D0CE66}" srcOrd="1" destOrd="0" presId="urn:microsoft.com/office/officeart/2005/8/layout/vList4#1"/>
    <dgm:cxn modelId="{72F4E53C-8CD5-42D9-9E89-A305F27D0E10}" type="presParOf" srcId="{8CDE7B70-843E-4895-8E4B-4F1BAD0FC4B6}" destId="{1229CE47-1A55-454B-93E3-1EE19B35B554}" srcOrd="2" destOrd="0" presId="urn:microsoft.com/office/officeart/2005/8/layout/vList4#1"/>
    <dgm:cxn modelId="{BDD30BF3-5F65-4784-9FBC-A836B148F191}" type="presParOf" srcId="{C8B60A73-EC9F-4680-A3AA-17A96D391AFE}" destId="{E58C8EF3-3F75-4CE9-83EF-6B7CF55A4F08}" srcOrd="9" destOrd="0" presId="urn:microsoft.com/office/officeart/2005/8/layout/vList4#1"/>
    <dgm:cxn modelId="{42A21B89-9F20-4FC8-983A-77ECC1E47F11}" type="presParOf" srcId="{C8B60A73-EC9F-4680-A3AA-17A96D391AFE}" destId="{93DF1A4E-1A7F-4F86-9F79-5182BF0AC8BC}" srcOrd="10" destOrd="0" presId="urn:microsoft.com/office/officeart/2005/8/layout/vList4#1"/>
    <dgm:cxn modelId="{72CB3492-0D59-4059-9816-C6F5F69F4CD7}" type="presParOf" srcId="{93DF1A4E-1A7F-4F86-9F79-5182BF0AC8BC}" destId="{225D78F9-4087-45B5-8B40-99C652AD8218}" srcOrd="0" destOrd="0" presId="urn:microsoft.com/office/officeart/2005/8/layout/vList4#1"/>
    <dgm:cxn modelId="{17E1D2A6-CF5E-4492-99FE-464CB1B61B20}" type="presParOf" srcId="{93DF1A4E-1A7F-4F86-9F79-5182BF0AC8BC}" destId="{FAA5FC4D-A863-4733-8442-D8DB75886FA1}" srcOrd="1" destOrd="0" presId="urn:microsoft.com/office/officeart/2005/8/layout/vList4#1"/>
    <dgm:cxn modelId="{127CA66D-77CD-4906-8D3F-D48EA5DD5842}" type="presParOf" srcId="{93DF1A4E-1A7F-4F86-9F79-5182BF0AC8BC}" destId="{C0917B08-AD5D-44E0-B6B3-DD9F6CF03131}" srcOrd="2" destOrd="0" presId="urn:microsoft.com/office/officeart/2005/8/layout/vList4#1"/>
    <dgm:cxn modelId="{EEAD9FD0-DDE1-4CC7-A550-0CEA1C05E74F}" type="presParOf" srcId="{C8B60A73-EC9F-4680-A3AA-17A96D391AFE}" destId="{3099117E-365D-4726-8B47-DB8C4744A751}" srcOrd="11" destOrd="0" presId="urn:microsoft.com/office/officeart/2005/8/layout/vList4#1"/>
    <dgm:cxn modelId="{F528A382-E3C8-4900-AA48-5215413D7FE5}" type="presParOf" srcId="{C8B60A73-EC9F-4680-A3AA-17A96D391AFE}" destId="{5932F540-2FD3-4528-89B0-5B7F18010CD8}" srcOrd="12" destOrd="0" presId="urn:microsoft.com/office/officeart/2005/8/layout/vList4#1"/>
    <dgm:cxn modelId="{E8456B6D-1051-46EA-911D-1D2C274D2EE4}" type="presParOf" srcId="{5932F540-2FD3-4528-89B0-5B7F18010CD8}" destId="{E4B80B07-CAD8-45CF-B25B-313D2BADEC78}" srcOrd="0" destOrd="0" presId="urn:microsoft.com/office/officeart/2005/8/layout/vList4#1"/>
    <dgm:cxn modelId="{F7D3F84C-95BE-43AB-8796-7F58A44ABC56}" type="presParOf" srcId="{5932F540-2FD3-4528-89B0-5B7F18010CD8}" destId="{C39D4E06-2D74-43A7-BC69-9AAD2556C251}" srcOrd="1" destOrd="0" presId="urn:microsoft.com/office/officeart/2005/8/layout/vList4#1"/>
    <dgm:cxn modelId="{7E34ED2C-700C-480E-9A7D-E90D3F32BF34}" type="presParOf" srcId="{5932F540-2FD3-4528-89B0-5B7F18010CD8}" destId="{B9DEDF7C-FA47-437B-AB98-E0110D5059F2}" srcOrd="2" destOrd="0" presId="urn:microsoft.com/office/officeart/2005/8/layout/vList4#1"/>
  </dgm:cxnLst>
  <dgm:bg>
    <a:noFill/>
    <a:effectLst>
      <a:outerShdw blurRad="50800" dist="50800" dir="5400000" algn="ctr" rotWithShape="0">
        <a:schemeClr val="bg1"/>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4A6D9A-C4F8-47F2-B3BA-94C49388AF1B}" type="doc">
      <dgm:prSet loTypeId="urn:microsoft.com/office/officeart/2008/layout/BubblePictureList" loCatId="picture" qsTypeId="urn:microsoft.com/office/officeart/2005/8/quickstyle/simple1" qsCatId="simple" csTypeId="urn:microsoft.com/office/officeart/2005/8/colors/colorful3" csCatId="colorful" phldr="1"/>
      <dgm:spPr/>
      <dgm:t>
        <a:bodyPr/>
        <a:lstStyle/>
        <a:p>
          <a:endParaRPr lang="en-US"/>
        </a:p>
      </dgm:t>
    </dgm:pt>
    <dgm:pt modelId="{AE59699A-9CD4-4560-8571-6FC9D923F131}">
      <dgm:prSet phldrT="[Text]" custT="1"/>
      <dgm:spPr/>
      <dgm:t>
        <a:bodyPr/>
        <a:lstStyle/>
        <a:p>
          <a:r>
            <a:rPr lang="en-US" sz="3200" dirty="0" smtClean="0">
              <a:solidFill>
                <a:schemeClr val="tx1">
                  <a:lumMod val="65000"/>
                  <a:lumOff val="35000"/>
                </a:schemeClr>
              </a:solidFill>
            </a:rPr>
            <a:t>Gaithersburg</a:t>
          </a:r>
          <a:endParaRPr lang="en-US" sz="3200" dirty="0">
            <a:solidFill>
              <a:schemeClr val="tx1">
                <a:lumMod val="65000"/>
                <a:lumOff val="35000"/>
              </a:schemeClr>
            </a:solidFill>
          </a:endParaRPr>
        </a:p>
      </dgm:t>
    </dgm:pt>
    <dgm:pt modelId="{A2B8B9AC-8907-454C-9F23-DBE8D1F72003}" type="parTrans" cxnId="{25CF235E-BD31-48EF-B4BC-39FE7F005A53}">
      <dgm:prSet/>
      <dgm:spPr/>
      <dgm:t>
        <a:bodyPr/>
        <a:lstStyle/>
        <a:p>
          <a:endParaRPr lang="en-US"/>
        </a:p>
      </dgm:t>
    </dgm:pt>
    <dgm:pt modelId="{6CD99A3F-6F2A-4487-9DAB-D9D219F145A8}" type="sibTrans" cxnId="{25CF235E-BD31-48EF-B4BC-39FE7F005A53}">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8EA130F3-848F-461E-9751-19E4B96A22EE}">
      <dgm:prSet phldrT="[Text]" custT="1"/>
      <dgm:spPr/>
      <dgm:t>
        <a:bodyPr/>
        <a:lstStyle/>
        <a:p>
          <a:r>
            <a:rPr lang="en-US" sz="2800" u="sng" dirty="0" smtClean="0">
              <a:solidFill>
                <a:schemeClr val="tx1">
                  <a:lumMod val="65000"/>
                  <a:lumOff val="35000"/>
                </a:schemeClr>
              </a:solidFill>
            </a:rPr>
            <a:t>Joint Institutes</a:t>
          </a:r>
          <a:r>
            <a:rPr lang="en-US" sz="2800" dirty="0" smtClean="0">
              <a:solidFill>
                <a:schemeClr val="tx1">
                  <a:lumMod val="65000"/>
                  <a:lumOff val="35000"/>
                </a:schemeClr>
              </a:solidFill>
            </a:rPr>
            <a:t>: JILA, JQI, HML, IBBR, </a:t>
          </a:r>
          <a:r>
            <a:rPr lang="en-US" sz="2800" dirty="0" err="1" smtClean="0">
              <a:solidFill>
                <a:schemeClr val="tx1">
                  <a:lumMod val="65000"/>
                  <a:lumOff val="35000"/>
                </a:schemeClr>
              </a:solidFill>
            </a:rPr>
            <a:t>NCCoE</a:t>
          </a:r>
          <a:r>
            <a:rPr lang="en-US" sz="2800" dirty="0" smtClean="0">
              <a:solidFill>
                <a:schemeClr val="tx1">
                  <a:lumMod val="65000"/>
                  <a:lumOff val="35000"/>
                </a:schemeClr>
              </a:solidFill>
            </a:rPr>
            <a:t> </a:t>
          </a:r>
        </a:p>
        <a:p>
          <a:r>
            <a:rPr lang="en-US" sz="2800" u="sng" dirty="0" smtClean="0">
              <a:solidFill>
                <a:schemeClr val="tx1">
                  <a:lumMod val="65000"/>
                  <a:lumOff val="35000"/>
                </a:schemeClr>
              </a:solidFill>
            </a:rPr>
            <a:t>Centers of Excellence</a:t>
          </a:r>
          <a:endParaRPr lang="en-US" sz="2800" u="sng" dirty="0">
            <a:solidFill>
              <a:schemeClr val="tx1">
                <a:lumMod val="65000"/>
                <a:lumOff val="35000"/>
              </a:schemeClr>
            </a:solidFill>
          </a:endParaRPr>
        </a:p>
      </dgm:t>
    </dgm:pt>
    <dgm:pt modelId="{4F2E9319-CCFD-4540-A1B4-080DF5B8F6D2}" type="parTrans" cxnId="{FE8F5F8B-301E-4BD6-A9DD-3FD2CA0E45B2}">
      <dgm:prSet/>
      <dgm:spPr/>
      <dgm:t>
        <a:bodyPr/>
        <a:lstStyle/>
        <a:p>
          <a:endParaRPr lang="en-US"/>
        </a:p>
      </dgm:t>
    </dgm:pt>
    <dgm:pt modelId="{ED713698-497C-469B-AD74-56DE1FFA04E5}" type="sibTrans" cxnId="{FE8F5F8B-301E-4BD6-A9DD-3FD2CA0E45B2}">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9DEF86C3-D7EE-45B4-A620-2678380A0BF1}">
      <dgm:prSet phldrT="[Text]" custT="1"/>
      <dgm:spPr/>
      <dgm:t>
        <a:bodyPr/>
        <a:lstStyle/>
        <a:p>
          <a:r>
            <a:rPr lang="en-US" sz="3200" dirty="0" smtClean="0">
              <a:solidFill>
                <a:schemeClr val="tx1">
                  <a:lumMod val="65000"/>
                  <a:lumOff val="35000"/>
                </a:schemeClr>
              </a:solidFill>
            </a:rPr>
            <a:t>Boulder</a:t>
          </a:r>
          <a:endParaRPr lang="en-US" sz="3200" dirty="0">
            <a:solidFill>
              <a:schemeClr val="tx1">
                <a:lumMod val="65000"/>
                <a:lumOff val="35000"/>
              </a:schemeClr>
            </a:solidFill>
          </a:endParaRPr>
        </a:p>
      </dgm:t>
    </dgm:pt>
    <dgm:pt modelId="{7746CB3D-9112-492A-9F4B-150432E67956}" type="parTrans" cxnId="{9070C0EB-A058-47C9-9802-A1A8EEA1D16E}">
      <dgm:prSet/>
      <dgm:spPr/>
      <dgm:t>
        <a:bodyPr/>
        <a:lstStyle/>
        <a:p>
          <a:endParaRPr lang="en-US"/>
        </a:p>
      </dgm:t>
    </dgm:pt>
    <dgm:pt modelId="{84F9BD94-4495-4126-BAFC-29ED45BFCCB2}" type="sibTrans" cxnId="{9070C0EB-A058-47C9-9802-A1A8EEA1D16E}">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3411D2C8-7B09-4CE4-9474-23331509E9FF}" type="pres">
      <dgm:prSet presAssocID="{474A6D9A-C4F8-47F2-B3BA-94C49388AF1B}" presName="Name0" presStyleCnt="0">
        <dgm:presLayoutVars>
          <dgm:chMax val="8"/>
          <dgm:chPref val="8"/>
          <dgm:dir/>
        </dgm:presLayoutVars>
      </dgm:prSet>
      <dgm:spPr/>
      <dgm:t>
        <a:bodyPr/>
        <a:lstStyle/>
        <a:p>
          <a:endParaRPr lang="en-US"/>
        </a:p>
      </dgm:t>
    </dgm:pt>
    <dgm:pt modelId="{2F8AF186-3F17-4245-A32C-2741D442EA19}" type="pres">
      <dgm:prSet presAssocID="{AE59699A-9CD4-4560-8571-6FC9D923F131}" presName="parent_text_1" presStyleLbl="revTx" presStyleIdx="0" presStyleCnt="3" custLinFactNeighborX="-4189" custLinFactNeighborY="-68980">
        <dgm:presLayoutVars>
          <dgm:chMax val="0"/>
          <dgm:chPref val="0"/>
          <dgm:bulletEnabled val="1"/>
        </dgm:presLayoutVars>
      </dgm:prSet>
      <dgm:spPr/>
      <dgm:t>
        <a:bodyPr/>
        <a:lstStyle/>
        <a:p>
          <a:endParaRPr lang="en-US"/>
        </a:p>
      </dgm:t>
    </dgm:pt>
    <dgm:pt modelId="{288A6FD9-00BC-4B2A-8BDE-4AC88A0DEACB}" type="pres">
      <dgm:prSet presAssocID="{AE59699A-9CD4-4560-8571-6FC9D923F131}" presName="image_accent_1" presStyleCnt="0"/>
      <dgm:spPr/>
    </dgm:pt>
    <dgm:pt modelId="{0A805C55-B399-4903-AF77-DEE5BAA20207}" type="pres">
      <dgm:prSet presAssocID="{AE59699A-9CD4-4560-8571-6FC9D923F131}" presName="imageAccentRepeatNode" presStyleLbl="alignNode1" presStyleIdx="0" presStyleCnt="6" custScaleX="119883" custScaleY="113389" custLinFactNeighborX="-33592" custLinFactNeighborY="-28981"/>
      <dgm:spPr/>
      <dgm:t>
        <a:bodyPr/>
        <a:lstStyle/>
        <a:p>
          <a:endParaRPr lang="en-US"/>
        </a:p>
      </dgm:t>
    </dgm:pt>
    <dgm:pt modelId="{58E45CFF-7D13-4915-85D3-DB1829537A27}" type="pres">
      <dgm:prSet presAssocID="{AE59699A-9CD4-4560-8571-6FC9D923F131}" presName="accent_1" presStyleLbl="alignNode1" presStyleIdx="1" presStyleCnt="6" custLinFactY="-34815" custLinFactNeighborX="-67817" custLinFactNeighborY="-100000"/>
      <dgm:spPr/>
    </dgm:pt>
    <dgm:pt modelId="{7E320E0B-DC08-4216-B477-A430DDA10892}" type="pres">
      <dgm:prSet presAssocID="{6CD99A3F-6F2A-4487-9DAB-D9D219F145A8}" presName="image_1" presStyleCnt="0"/>
      <dgm:spPr/>
    </dgm:pt>
    <dgm:pt modelId="{41FE035B-E004-4C52-9FF2-A8B2DD54E050}" type="pres">
      <dgm:prSet presAssocID="{6CD99A3F-6F2A-4487-9DAB-D9D219F145A8}" presName="imageRepeatNode" presStyleLbl="fgImgPlace1" presStyleIdx="0" presStyleCnt="3" custScaleX="119883" custScaleY="113389" custLinFactNeighborX="-36373" custLinFactNeighborY="-31396"/>
      <dgm:spPr/>
      <dgm:t>
        <a:bodyPr/>
        <a:lstStyle/>
        <a:p>
          <a:endParaRPr lang="en-US"/>
        </a:p>
      </dgm:t>
    </dgm:pt>
    <dgm:pt modelId="{F01B9345-3640-412F-B98D-C3B7BF7E8FF1}" type="pres">
      <dgm:prSet presAssocID="{8EA130F3-848F-461E-9751-19E4B96A22EE}" presName="parent_text_2" presStyleLbl="revTx" presStyleIdx="1" presStyleCnt="3" custScaleX="117792" custLinFactNeighborX="-4448" custLinFactNeighborY="-69614">
        <dgm:presLayoutVars>
          <dgm:chMax val="0"/>
          <dgm:chPref val="0"/>
          <dgm:bulletEnabled val="1"/>
        </dgm:presLayoutVars>
      </dgm:prSet>
      <dgm:spPr/>
      <dgm:t>
        <a:bodyPr/>
        <a:lstStyle/>
        <a:p>
          <a:endParaRPr lang="en-US"/>
        </a:p>
      </dgm:t>
    </dgm:pt>
    <dgm:pt modelId="{E6CB0CA2-D643-4A83-BDA3-34DBAE3885DB}" type="pres">
      <dgm:prSet presAssocID="{8EA130F3-848F-461E-9751-19E4B96A22EE}" presName="image_accent_2" presStyleCnt="0"/>
      <dgm:spPr/>
    </dgm:pt>
    <dgm:pt modelId="{9E446BD5-E579-43B6-A567-CF682AEF859A}" type="pres">
      <dgm:prSet presAssocID="{8EA130F3-848F-461E-9751-19E4B96A22EE}" presName="imageAccentRepeatNode" presStyleLbl="alignNode1" presStyleIdx="2" presStyleCnt="6" custScaleX="126246" custScaleY="121964" custLinFactNeighborX="-33659" custLinFactNeighborY="-42450"/>
      <dgm:spPr/>
      <dgm:t>
        <a:bodyPr/>
        <a:lstStyle/>
        <a:p>
          <a:endParaRPr lang="en-US"/>
        </a:p>
      </dgm:t>
    </dgm:pt>
    <dgm:pt modelId="{01672475-4C01-4374-97F6-44C6151E5747}" type="pres">
      <dgm:prSet presAssocID="{ED713698-497C-469B-AD74-56DE1FFA04E5}" presName="image_2" presStyleCnt="0"/>
      <dgm:spPr/>
    </dgm:pt>
    <dgm:pt modelId="{48B5B1D4-A69C-4C51-9A36-83C4AD26797C}" type="pres">
      <dgm:prSet presAssocID="{ED713698-497C-469B-AD74-56DE1FFA04E5}" presName="imageRepeatNode" presStyleLbl="fgImgPlace1" presStyleIdx="1" presStyleCnt="3" custScaleX="126246" custScaleY="121964" custLinFactNeighborX="-38164" custLinFactNeighborY="-48120"/>
      <dgm:spPr/>
      <dgm:t>
        <a:bodyPr/>
        <a:lstStyle/>
        <a:p>
          <a:endParaRPr lang="en-US"/>
        </a:p>
      </dgm:t>
    </dgm:pt>
    <dgm:pt modelId="{7E0873EF-854D-4DB9-B296-63265117DCE9}" type="pres">
      <dgm:prSet presAssocID="{9DEF86C3-D7EE-45B4-A620-2678380A0BF1}" presName="image_accent_3" presStyleCnt="0"/>
      <dgm:spPr/>
    </dgm:pt>
    <dgm:pt modelId="{3D9EF578-A000-4083-9D1C-9675327166EE}" type="pres">
      <dgm:prSet presAssocID="{9DEF86C3-D7EE-45B4-A620-2678380A0BF1}" presName="imageAccentRepeatNode" presStyleLbl="alignNode1" presStyleIdx="3" presStyleCnt="6" custScaleX="115443" custScaleY="114715" custLinFactNeighborX="-30023" custLinFactNeighborY="-43197"/>
      <dgm:spPr/>
    </dgm:pt>
    <dgm:pt modelId="{1A631262-19CE-4306-879D-BD898E5857E0}" type="pres">
      <dgm:prSet presAssocID="{9DEF86C3-D7EE-45B4-A620-2678380A0BF1}" presName="parent_text_3" presStyleLbl="revTx" presStyleIdx="2" presStyleCnt="3" custLinFactNeighborX="-13569" custLinFactNeighborY="-48298">
        <dgm:presLayoutVars>
          <dgm:chMax val="0"/>
          <dgm:chPref val="0"/>
          <dgm:bulletEnabled val="1"/>
        </dgm:presLayoutVars>
      </dgm:prSet>
      <dgm:spPr/>
      <dgm:t>
        <a:bodyPr/>
        <a:lstStyle/>
        <a:p>
          <a:endParaRPr lang="en-US"/>
        </a:p>
      </dgm:t>
    </dgm:pt>
    <dgm:pt modelId="{63795543-31E1-469C-9EAD-3FE37607AFBC}" type="pres">
      <dgm:prSet presAssocID="{9DEF86C3-D7EE-45B4-A620-2678380A0BF1}" presName="accent_2" presStyleLbl="alignNode1" presStyleIdx="4" presStyleCnt="6" custLinFactY="-52121" custLinFactNeighborX="-91667" custLinFactNeighborY="-100000"/>
      <dgm:spPr/>
    </dgm:pt>
    <dgm:pt modelId="{D3205DE7-D303-46FE-8777-2ECF02A34C66}" type="pres">
      <dgm:prSet presAssocID="{9DEF86C3-D7EE-45B4-A620-2678380A0BF1}" presName="accent_3" presStyleLbl="alignNode1" presStyleIdx="5" presStyleCnt="6" custLinFactX="-45475" custLinFactY="-72759" custLinFactNeighborX="-100000" custLinFactNeighborY="-100000"/>
      <dgm:spPr/>
    </dgm:pt>
    <dgm:pt modelId="{C3050AEB-87AE-40B6-9872-29ECFF13D38D}" type="pres">
      <dgm:prSet presAssocID="{84F9BD94-4495-4126-BAFC-29ED45BFCCB2}" presName="image_3" presStyleCnt="0"/>
      <dgm:spPr/>
    </dgm:pt>
    <dgm:pt modelId="{A6DBD622-3B9A-40E3-9459-64AB35C4BF3A}" type="pres">
      <dgm:prSet presAssocID="{84F9BD94-4495-4126-BAFC-29ED45BFCCB2}" presName="imageRepeatNode" presStyleLbl="fgImgPlace1" presStyleIdx="2" presStyleCnt="3" custScaleX="115443" custScaleY="114714" custLinFactNeighborX="-33553" custLinFactNeighborY="-48298"/>
      <dgm:spPr/>
      <dgm:t>
        <a:bodyPr/>
        <a:lstStyle/>
        <a:p>
          <a:endParaRPr lang="en-US"/>
        </a:p>
      </dgm:t>
    </dgm:pt>
  </dgm:ptLst>
  <dgm:cxnLst>
    <dgm:cxn modelId="{B7C72E9E-993A-4132-8A1B-6A72679AC7D2}" type="presOf" srcId="{474A6D9A-C4F8-47F2-B3BA-94C49388AF1B}" destId="{3411D2C8-7B09-4CE4-9474-23331509E9FF}" srcOrd="0" destOrd="0" presId="urn:microsoft.com/office/officeart/2008/layout/BubblePictureList"/>
    <dgm:cxn modelId="{EC89B470-690F-4C2B-BD75-BB0F2889944A}" type="presOf" srcId="{6CD99A3F-6F2A-4487-9DAB-D9D219F145A8}" destId="{41FE035B-E004-4C52-9FF2-A8B2DD54E050}" srcOrd="0" destOrd="0" presId="urn:microsoft.com/office/officeart/2008/layout/BubblePictureList"/>
    <dgm:cxn modelId="{9070C0EB-A058-47C9-9802-A1A8EEA1D16E}" srcId="{474A6D9A-C4F8-47F2-B3BA-94C49388AF1B}" destId="{9DEF86C3-D7EE-45B4-A620-2678380A0BF1}" srcOrd="2" destOrd="0" parTransId="{7746CB3D-9112-492A-9F4B-150432E67956}" sibTransId="{84F9BD94-4495-4126-BAFC-29ED45BFCCB2}"/>
    <dgm:cxn modelId="{4DD92833-48F6-455F-A424-8A24CDA47E3B}" type="presOf" srcId="{AE59699A-9CD4-4560-8571-6FC9D923F131}" destId="{2F8AF186-3F17-4245-A32C-2741D442EA19}" srcOrd="0" destOrd="0" presId="urn:microsoft.com/office/officeart/2008/layout/BubblePictureList"/>
    <dgm:cxn modelId="{E2D9ECB2-65B5-4CFC-BF97-687FF095A3E5}" type="presOf" srcId="{8EA130F3-848F-461E-9751-19E4B96A22EE}" destId="{F01B9345-3640-412F-B98D-C3B7BF7E8FF1}" srcOrd="0" destOrd="0" presId="urn:microsoft.com/office/officeart/2008/layout/BubblePictureList"/>
    <dgm:cxn modelId="{D8A04F10-D67E-4EF2-86F8-97239CDC85C4}" type="presOf" srcId="{84F9BD94-4495-4126-BAFC-29ED45BFCCB2}" destId="{A6DBD622-3B9A-40E3-9459-64AB35C4BF3A}" srcOrd="0" destOrd="0" presId="urn:microsoft.com/office/officeart/2008/layout/BubblePictureList"/>
    <dgm:cxn modelId="{8EBC2A92-A9B1-4124-861E-5944A67D8077}" type="presOf" srcId="{9DEF86C3-D7EE-45B4-A620-2678380A0BF1}" destId="{1A631262-19CE-4306-879D-BD898E5857E0}" srcOrd="0" destOrd="0" presId="urn:microsoft.com/office/officeart/2008/layout/BubblePictureList"/>
    <dgm:cxn modelId="{D8A888EA-D5F9-4EB9-886F-D9315854A40D}" type="presOf" srcId="{ED713698-497C-469B-AD74-56DE1FFA04E5}" destId="{48B5B1D4-A69C-4C51-9A36-83C4AD26797C}" srcOrd="0" destOrd="0" presId="urn:microsoft.com/office/officeart/2008/layout/BubblePictureList"/>
    <dgm:cxn modelId="{FE8F5F8B-301E-4BD6-A9DD-3FD2CA0E45B2}" srcId="{474A6D9A-C4F8-47F2-B3BA-94C49388AF1B}" destId="{8EA130F3-848F-461E-9751-19E4B96A22EE}" srcOrd="1" destOrd="0" parTransId="{4F2E9319-CCFD-4540-A1B4-080DF5B8F6D2}" sibTransId="{ED713698-497C-469B-AD74-56DE1FFA04E5}"/>
    <dgm:cxn modelId="{25CF235E-BD31-48EF-B4BC-39FE7F005A53}" srcId="{474A6D9A-C4F8-47F2-B3BA-94C49388AF1B}" destId="{AE59699A-9CD4-4560-8571-6FC9D923F131}" srcOrd="0" destOrd="0" parTransId="{A2B8B9AC-8907-454C-9F23-DBE8D1F72003}" sibTransId="{6CD99A3F-6F2A-4487-9DAB-D9D219F145A8}"/>
    <dgm:cxn modelId="{54B5950D-ABA0-405C-9AED-CE769B09CA38}" type="presParOf" srcId="{3411D2C8-7B09-4CE4-9474-23331509E9FF}" destId="{2F8AF186-3F17-4245-A32C-2741D442EA19}" srcOrd="0" destOrd="0" presId="urn:microsoft.com/office/officeart/2008/layout/BubblePictureList"/>
    <dgm:cxn modelId="{10FE6A3F-EC63-4190-AAB8-48F5F5A4E3F2}" type="presParOf" srcId="{3411D2C8-7B09-4CE4-9474-23331509E9FF}" destId="{288A6FD9-00BC-4B2A-8BDE-4AC88A0DEACB}" srcOrd="1" destOrd="0" presId="urn:microsoft.com/office/officeart/2008/layout/BubblePictureList"/>
    <dgm:cxn modelId="{A093D664-77B1-4130-9C0F-70A537470A5F}" type="presParOf" srcId="{288A6FD9-00BC-4B2A-8BDE-4AC88A0DEACB}" destId="{0A805C55-B399-4903-AF77-DEE5BAA20207}" srcOrd="0" destOrd="0" presId="urn:microsoft.com/office/officeart/2008/layout/BubblePictureList"/>
    <dgm:cxn modelId="{10AF4328-7556-4FF9-B044-F7C425A9131B}" type="presParOf" srcId="{3411D2C8-7B09-4CE4-9474-23331509E9FF}" destId="{58E45CFF-7D13-4915-85D3-DB1829537A27}" srcOrd="2" destOrd="0" presId="urn:microsoft.com/office/officeart/2008/layout/BubblePictureList"/>
    <dgm:cxn modelId="{CB30F283-DD06-4FDB-BCB2-BB68CDA0167D}" type="presParOf" srcId="{3411D2C8-7B09-4CE4-9474-23331509E9FF}" destId="{7E320E0B-DC08-4216-B477-A430DDA10892}" srcOrd="3" destOrd="0" presId="urn:microsoft.com/office/officeart/2008/layout/BubblePictureList"/>
    <dgm:cxn modelId="{6B81751C-ABE1-4F71-9860-96BDC76ACF73}" type="presParOf" srcId="{7E320E0B-DC08-4216-B477-A430DDA10892}" destId="{41FE035B-E004-4C52-9FF2-A8B2DD54E050}" srcOrd="0" destOrd="0" presId="urn:microsoft.com/office/officeart/2008/layout/BubblePictureList"/>
    <dgm:cxn modelId="{F484598E-FDB1-4CD7-8F96-E114C411A51C}" type="presParOf" srcId="{3411D2C8-7B09-4CE4-9474-23331509E9FF}" destId="{F01B9345-3640-412F-B98D-C3B7BF7E8FF1}" srcOrd="4" destOrd="0" presId="urn:microsoft.com/office/officeart/2008/layout/BubblePictureList"/>
    <dgm:cxn modelId="{BF1D43D8-89CD-4F35-BD18-BDB513B662E7}" type="presParOf" srcId="{3411D2C8-7B09-4CE4-9474-23331509E9FF}" destId="{E6CB0CA2-D643-4A83-BDA3-34DBAE3885DB}" srcOrd="5" destOrd="0" presId="urn:microsoft.com/office/officeart/2008/layout/BubblePictureList"/>
    <dgm:cxn modelId="{59A39740-DACF-44E4-9E3D-FB2F4A0EC1DD}" type="presParOf" srcId="{E6CB0CA2-D643-4A83-BDA3-34DBAE3885DB}" destId="{9E446BD5-E579-43B6-A567-CF682AEF859A}" srcOrd="0" destOrd="0" presId="urn:microsoft.com/office/officeart/2008/layout/BubblePictureList"/>
    <dgm:cxn modelId="{C24C4530-96D6-435A-B597-C2DA586AE3C9}" type="presParOf" srcId="{3411D2C8-7B09-4CE4-9474-23331509E9FF}" destId="{01672475-4C01-4374-97F6-44C6151E5747}" srcOrd="6" destOrd="0" presId="urn:microsoft.com/office/officeart/2008/layout/BubblePictureList"/>
    <dgm:cxn modelId="{3E94A10D-6C5A-4278-AE0F-407CE1661A46}" type="presParOf" srcId="{01672475-4C01-4374-97F6-44C6151E5747}" destId="{48B5B1D4-A69C-4C51-9A36-83C4AD26797C}" srcOrd="0" destOrd="0" presId="urn:microsoft.com/office/officeart/2008/layout/BubblePictureList"/>
    <dgm:cxn modelId="{F5186592-669C-4C82-9212-7751688125B9}" type="presParOf" srcId="{3411D2C8-7B09-4CE4-9474-23331509E9FF}" destId="{7E0873EF-854D-4DB9-B296-63265117DCE9}" srcOrd="7" destOrd="0" presId="urn:microsoft.com/office/officeart/2008/layout/BubblePictureList"/>
    <dgm:cxn modelId="{7D8F4017-393C-4990-B2B7-C4DDBA8AB964}" type="presParOf" srcId="{7E0873EF-854D-4DB9-B296-63265117DCE9}" destId="{3D9EF578-A000-4083-9D1C-9675327166EE}" srcOrd="0" destOrd="0" presId="urn:microsoft.com/office/officeart/2008/layout/BubblePictureList"/>
    <dgm:cxn modelId="{6ACD5D33-5FE1-4D65-AB29-4C7E6E13888E}" type="presParOf" srcId="{3411D2C8-7B09-4CE4-9474-23331509E9FF}" destId="{1A631262-19CE-4306-879D-BD898E5857E0}" srcOrd="8" destOrd="0" presId="urn:microsoft.com/office/officeart/2008/layout/BubblePictureList"/>
    <dgm:cxn modelId="{E329DF3B-7D26-464C-9BB3-74A4082AC7D4}" type="presParOf" srcId="{3411D2C8-7B09-4CE4-9474-23331509E9FF}" destId="{63795543-31E1-469C-9EAD-3FE37607AFBC}" srcOrd="9" destOrd="0" presId="urn:microsoft.com/office/officeart/2008/layout/BubblePictureList"/>
    <dgm:cxn modelId="{8D896E7B-1207-4090-9589-E9CE645E11B2}" type="presParOf" srcId="{3411D2C8-7B09-4CE4-9474-23331509E9FF}" destId="{D3205DE7-D303-46FE-8777-2ECF02A34C66}" srcOrd="10" destOrd="0" presId="urn:microsoft.com/office/officeart/2008/layout/BubblePictureList"/>
    <dgm:cxn modelId="{BCFA257E-0B16-4771-9066-0E7208E35A6A}" type="presParOf" srcId="{3411D2C8-7B09-4CE4-9474-23331509E9FF}" destId="{C3050AEB-87AE-40B6-9872-29ECFF13D38D}" srcOrd="11" destOrd="0" presId="urn:microsoft.com/office/officeart/2008/layout/BubblePictureList"/>
    <dgm:cxn modelId="{AECA3CDB-A32E-4485-B341-50999520869B}" type="presParOf" srcId="{C3050AEB-87AE-40B6-9872-29ECFF13D38D}" destId="{A6DBD622-3B9A-40E3-9459-64AB35C4BF3A}"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46368-A2C8-44B4-BDB5-95C1B7DAD53C}">
      <dsp:nvSpPr>
        <dsp:cNvPr id="0" name=""/>
        <dsp:cNvSpPr/>
      </dsp:nvSpPr>
      <dsp:spPr>
        <a:xfrm>
          <a:off x="2196301" y="4260191"/>
          <a:ext cx="4367669" cy="0"/>
        </a:xfrm>
        <a:prstGeom prst="line">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0CC752F5-4730-478B-AE97-CC65A3122B38}">
      <dsp:nvSpPr>
        <dsp:cNvPr id="0" name=""/>
        <dsp:cNvSpPr/>
      </dsp:nvSpPr>
      <dsp:spPr>
        <a:xfrm>
          <a:off x="2196301" y="2737597"/>
          <a:ext cx="3741230" cy="0"/>
        </a:xfrm>
        <a:prstGeom prst="line">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0E87FABB-85E4-4DF4-9BFC-067EA717CA9C}">
      <dsp:nvSpPr>
        <dsp:cNvPr id="0" name=""/>
        <dsp:cNvSpPr/>
      </dsp:nvSpPr>
      <dsp:spPr>
        <a:xfrm>
          <a:off x="2196301" y="1215003"/>
          <a:ext cx="4367669" cy="0"/>
        </a:xfrm>
        <a:prstGeom prst="line">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C0F9F41-CFA5-4E2D-A768-F585484F8021}">
      <dsp:nvSpPr>
        <dsp:cNvPr id="0" name=""/>
        <dsp:cNvSpPr/>
      </dsp:nvSpPr>
      <dsp:spPr>
        <a:xfrm>
          <a:off x="21166" y="18287"/>
          <a:ext cx="4350268" cy="435026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8CDBD4-DE54-4A21-A993-CFA3A2560FAB}">
      <dsp:nvSpPr>
        <dsp:cNvPr id="0" name=""/>
        <dsp:cNvSpPr/>
      </dsp:nvSpPr>
      <dsp:spPr>
        <a:xfrm>
          <a:off x="335346" y="3371107"/>
          <a:ext cx="3975769" cy="14355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066800" rtl="0">
            <a:lnSpc>
              <a:spcPct val="90000"/>
            </a:lnSpc>
            <a:spcBef>
              <a:spcPct val="0"/>
            </a:spcBef>
            <a:spcAft>
              <a:spcPct val="35000"/>
            </a:spcAft>
          </a:pPr>
          <a:r>
            <a:rPr lang="en-US" sz="2400" kern="1200" dirty="0" smtClean="0">
              <a:solidFill>
                <a:schemeClr val="tx1">
                  <a:lumMod val="65000"/>
                  <a:lumOff val="35000"/>
                </a:schemeClr>
              </a:solidFill>
            </a:rPr>
            <a:t>Standards for electrical industry </a:t>
          </a:r>
          <a:endParaRPr lang="en-US" sz="2400" kern="1200" dirty="0">
            <a:solidFill>
              <a:schemeClr val="tx1">
                <a:lumMod val="65000"/>
                <a:lumOff val="35000"/>
              </a:schemeClr>
            </a:solidFill>
          </a:endParaRPr>
        </a:p>
      </dsp:txBody>
      <dsp:txXfrm>
        <a:off x="335346" y="3371107"/>
        <a:ext cx="3975769" cy="1435588"/>
      </dsp:txXfrm>
    </dsp:sp>
    <dsp:sp modelId="{88B82613-E53D-46B8-AE7E-576977186E08}">
      <dsp:nvSpPr>
        <dsp:cNvPr id="0" name=""/>
        <dsp:cNvSpPr/>
      </dsp:nvSpPr>
      <dsp:spPr>
        <a:xfrm>
          <a:off x="5516982" y="323098"/>
          <a:ext cx="1305080" cy="1305080"/>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B98E7-7919-42D4-97B1-3062347407D8}">
      <dsp:nvSpPr>
        <dsp:cNvPr id="0" name=""/>
        <dsp:cNvSpPr/>
      </dsp:nvSpPr>
      <dsp:spPr>
        <a:xfrm>
          <a:off x="6822063" y="323098"/>
          <a:ext cx="1293525" cy="130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lumMod val="65000"/>
                  <a:lumOff val="35000"/>
                </a:schemeClr>
              </a:solidFill>
            </a:rPr>
            <a:t>Instruments calibrated overseas</a:t>
          </a:r>
          <a:endParaRPr lang="en-US" sz="1800" kern="1200" dirty="0">
            <a:solidFill>
              <a:schemeClr val="tx1">
                <a:lumMod val="65000"/>
                <a:lumOff val="35000"/>
              </a:schemeClr>
            </a:solidFill>
          </a:endParaRPr>
        </a:p>
      </dsp:txBody>
      <dsp:txXfrm>
        <a:off x="6822063" y="323098"/>
        <a:ext cx="1293525" cy="1305080"/>
      </dsp:txXfrm>
    </dsp:sp>
    <dsp:sp modelId="{C52600FC-6A24-47D5-A617-D899BC6D9AE1}">
      <dsp:nvSpPr>
        <dsp:cNvPr id="0" name=""/>
        <dsp:cNvSpPr/>
      </dsp:nvSpPr>
      <dsp:spPr>
        <a:xfrm>
          <a:off x="4890544" y="1845692"/>
          <a:ext cx="1305080" cy="1305080"/>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0B87CE-3334-4B14-B54E-13ABA15643B0}">
      <dsp:nvSpPr>
        <dsp:cNvPr id="0" name=""/>
        <dsp:cNvSpPr/>
      </dsp:nvSpPr>
      <dsp:spPr>
        <a:xfrm>
          <a:off x="6195621" y="1845692"/>
          <a:ext cx="1690393" cy="130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lumMod val="65000"/>
                  <a:lumOff val="35000"/>
                </a:schemeClr>
              </a:solidFill>
            </a:rPr>
            <a:t>Consumer products  unreliable</a:t>
          </a:r>
          <a:endParaRPr lang="en-US" sz="1800" kern="1200" dirty="0">
            <a:solidFill>
              <a:schemeClr val="tx1">
                <a:lumMod val="65000"/>
                <a:lumOff val="35000"/>
              </a:schemeClr>
            </a:solidFill>
          </a:endParaRPr>
        </a:p>
      </dsp:txBody>
      <dsp:txXfrm>
        <a:off x="6195621" y="1845692"/>
        <a:ext cx="1690393" cy="1305080"/>
      </dsp:txXfrm>
    </dsp:sp>
    <dsp:sp modelId="{E4A6AF61-54F8-4799-B1A5-1A04DD919AE4}">
      <dsp:nvSpPr>
        <dsp:cNvPr id="0" name=""/>
        <dsp:cNvSpPr/>
      </dsp:nvSpPr>
      <dsp:spPr>
        <a:xfrm>
          <a:off x="5516982" y="3368285"/>
          <a:ext cx="1305080" cy="1305080"/>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B7BF2-5B94-45EF-901D-A70F4CC58663}">
      <dsp:nvSpPr>
        <dsp:cNvPr id="0" name=""/>
        <dsp:cNvSpPr/>
      </dsp:nvSpPr>
      <dsp:spPr>
        <a:xfrm>
          <a:off x="6822065" y="3110180"/>
          <a:ext cx="1462859" cy="1821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lumMod val="65000"/>
                  <a:lumOff val="35000"/>
                </a:schemeClr>
              </a:solidFill>
            </a:rPr>
            <a:t>Measurement infrastructure for commerce</a:t>
          </a:r>
          <a:endParaRPr lang="en-US" sz="1800" kern="1200" dirty="0">
            <a:solidFill>
              <a:schemeClr val="tx1">
                <a:lumMod val="65000"/>
                <a:lumOff val="35000"/>
              </a:schemeClr>
            </a:solidFill>
          </a:endParaRPr>
        </a:p>
      </dsp:txBody>
      <dsp:txXfrm>
        <a:off x="6822065" y="3110180"/>
        <a:ext cx="1462859" cy="1821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33E11-5E30-46DE-9AC4-6BB2BE7B45AB}">
      <dsp:nvSpPr>
        <dsp:cNvPr id="0" name=""/>
        <dsp:cNvSpPr/>
      </dsp:nvSpPr>
      <dsp:spPr>
        <a:xfrm>
          <a:off x="0" y="0"/>
          <a:ext cx="4267200" cy="7296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smtClean="0"/>
            <a:t>  Advanced manufacturing</a:t>
          </a:r>
          <a:endParaRPr lang="en-US" sz="2000" b="1" kern="1200" dirty="0"/>
        </a:p>
      </dsp:txBody>
      <dsp:txXfrm>
        <a:off x="926409" y="0"/>
        <a:ext cx="3340790" cy="729690"/>
      </dsp:txXfrm>
    </dsp:sp>
    <dsp:sp modelId="{3D7EBEA4-FCEC-468B-8A8C-4DCFBC864723}">
      <dsp:nvSpPr>
        <dsp:cNvPr id="0" name=""/>
        <dsp:cNvSpPr/>
      </dsp:nvSpPr>
      <dsp:spPr>
        <a:xfrm>
          <a:off x="72969" y="72969"/>
          <a:ext cx="853440" cy="583752"/>
        </a:xfrm>
        <a:prstGeom prst="rect">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B1888-61DE-4527-9519-0667E9A63E3A}">
      <dsp:nvSpPr>
        <dsp:cNvPr id="0" name=""/>
        <dsp:cNvSpPr/>
      </dsp:nvSpPr>
      <dsp:spPr>
        <a:xfrm>
          <a:off x="0" y="802659"/>
          <a:ext cx="4267200" cy="729690"/>
        </a:xfrm>
        <a:prstGeom prst="roundRect">
          <a:avLst>
            <a:gd name="adj" fmla="val 10000"/>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smtClean="0">
              <a:latin typeface="+mn-lt"/>
            </a:rPr>
            <a:t>   IT and cybersecurity</a:t>
          </a:r>
          <a:endParaRPr lang="en-US" sz="2000" b="1" kern="1200" dirty="0"/>
        </a:p>
      </dsp:txBody>
      <dsp:txXfrm>
        <a:off x="926409" y="802659"/>
        <a:ext cx="3340790" cy="729690"/>
      </dsp:txXfrm>
    </dsp:sp>
    <dsp:sp modelId="{F33EB246-07F6-4EB5-B31F-8321833C3D9C}">
      <dsp:nvSpPr>
        <dsp:cNvPr id="0" name=""/>
        <dsp:cNvSpPr/>
      </dsp:nvSpPr>
      <dsp:spPr>
        <a:xfrm>
          <a:off x="72969" y="875628"/>
          <a:ext cx="853440" cy="583752"/>
        </a:xfrm>
        <a:prstGeom prst="rect">
          <a:avLst/>
        </a:prstGeom>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709F0-EB82-4FCA-B2A2-98DFC82D9DAF}">
      <dsp:nvSpPr>
        <dsp:cNvPr id="0" name=""/>
        <dsp:cNvSpPr/>
      </dsp:nvSpPr>
      <dsp:spPr>
        <a:xfrm>
          <a:off x="0" y="1605318"/>
          <a:ext cx="4267200" cy="729690"/>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smtClean="0">
              <a:latin typeface="+mn-lt"/>
            </a:rPr>
            <a:t>  Healthcare</a:t>
          </a:r>
          <a:endParaRPr lang="en-US" sz="2000" b="1" kern="1200" dirty="0"/>
        </a:p>
      </dsp:txBody>
      <dsp:txXfrm>
        <a:off x="926409" y="1605318"/>
        <a:ext cx="3340790" cy="729690"/>
      </dsp:txXfrm>
    </dsp:sp>
    <dsp:sp modelId="{F2C541E8-C635-443F-9934-248BB68D1DA1}">
      <dsp:nvSpPr>
        <dsp:cNvPr id="0" name=""/>
        <dsp:cNvSpPr/>
      </dsp:nvSpPr>
      <dsp:spPr>
        <a:xfrm>
          <a:off x="72969" y="1678287"/>
          <a:ext cx="853440" cy="583752"/>
        </a:xfrm>
        <a:prstGeom prst="rect">
          <a:avLst/>
        </a:prstGeom>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76B52-B544-4F7A-B1EB-895422A758D7}">
      <dsp:nvSpPr>
        <dsp:cNvPr id="0" name=""/>
        <dsp:cNvSpPr/>
      </dsp:nvSpPr>
      <dsp:spPr>
        <a:xfrm>
          <a:off x="0" y="2407977"/>
          <a:ext cx="4267200" cy="72969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eaLnBrk="1" latinLnBrk="0">
            <a:lnSpc>
              <a:spcPct val="90000"/>
            </a:lnSpc>
            <a:spcBef>
              <a:spcPct val="0"/>
            </a:spcBef>
            <a:spcAft>
              <a:spcPct val="35000"/>
            </a:spcAft>
          </a:pPr>
          <a:r>
            <a:rPr lang="en-US" sz="2000" b="1" kern="1200" smtClean="0"/>
            <a:t>  Forensic science</a:t>
          </a:r>
          <a:endParaRPr lang="en-US" sz="2000" b="1" kern="1200" dirty="0"/>
        </a:p>
      </dsp:txBody>
      <dsp:txXfrm>
        <a:off x="926409" y="2407977"/>
        <a:ext cx="3340790" cy="729690"/>
      </dsp:txXfrm>
    </dsp:sp>
    <dsp:sp modelId="{23E2C61D-734E-44F3-B982-966E0C338AC9}">
      <dsp:nvSpPr>
        <dsp:cNvPr id="0" name=""/>
        <dsp:cNvSpPr/>
      </dsp:nvSpPr>
      <dsp:spPr>
        <a:xfrm>
          <a:off x="72969" y="2480946"/>
          <a:ext cx="853440" cy="583752"/>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1D549-D26F-46A2-9AD8-0A2FFB8DCE22}">
      <dsp:nvSpPr>
        <dsp:cNvPr id="0" name=""/>
        <dsp:cNvSpPr/>
      </dsp:nvSpPr>
      <dsp:spPr>
        <a:xfrm>
          <a:off x="0" y="3210636"/>
          <a:ext cx="4267200" cy="729690"/>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smtClean="0"/>
            <a:t>  Disaster resilience</a:t>
          </a:r>
          <a:endParaRPr lang="en-US" sz="2000" b="1" kern="1200" dirty="0"/>
        </a:p>
      </dsp:txBody>
      <dsp:txXfrm>
        <a:off x="926409" y="3210636"/>
        <a:ext cx="3340790" cy="729690"/>
      </dsp:txXfrm>
    </dsp:sp>
    <dsp:sp modelId="{42BE7B02-2F65-45BC-92C8-E70CA4D0CE66}">
      <dsp:nvSpPr>
        <dsp:cNvPr id="0" name=""/>
        <dsp:cNvSpPr/>
      </dsp:nvSpPr>
      <dsp:spPr>
        <a:xfrm>
          <a:off x="72969" y="3283605"/>
          <a:ext cx="853440" cy="583752"/>
        </a:xfrm>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D78F9-4087-45B5-8B40-99C652AD8218}">
      <dsp:nvSpPr>
        <dsp:cNvPr id="0" name=""/>
        <dsp:cNvSpPr/>
      </dsp:nvSpPr>
      <dsp:spPr>
        <a:xfrm>
          <a:off x="0" y="4013296"/>
          <a:ext cx="4267200" cy="729690"/>
        </a:xfrm>
        <a:prstGeom prst="roundRect">
          <a:avLst>
            <a:gd name="adj" fmla="val 10000"/>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latin typeface="+mn-lt"/>
            </a:rPr>
            <a:t>  Cyberphysical systems</a:t>
          </a:r>
          <a:endParaRPr lang="en-US" sz="2000" b="1" kern="1200" dirty="0">
            <a:latin typeface="+mn-lt"/>
          </a:endParaRPr>
        </a:p>
      </dsp:txBody>
      <dsp:txXfrm>
        <a:off x="926409" y="4013296"/>
        <a:ext cx="3340790" cy="729690"/>
      </dsp:txXfrm>
    </dsp:sp>
    <dsp:sp modelId="{FAA5FC4D-A863-4733-8442-D8DB75886FA1}">
      <dsp:nvSpPr>
        <dsp:cNvPr id="0" name=""/>
        <dsp:cNvSpPr/>
      </dsp:nvSpPr>
      <dsp:spPr>
        <a:xfrm>
          <a:off x="72969" y="4086265"/>
          <a:ext cx="853440" cy="583752"/>
        </a:xfrm>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80B07-CAD8-45CF-B25B-313D2BADEC78}">
      <dsp:nvSpPr>
        <dsp:cNvPr id="0" name=""/>
        <dsp:cNvSpPr/>
      </dsp:nvSpPr>
      <dsp:spPr>
        <a:xfrm>
          <a:off x="0" y="4815955"/>
          <a:ext cx="4267200" cy="72969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latin typeface="+mn-lt"/>
            </a:rPr>
            <a:t>  Advanced communications</a:t>
          </a:r>
          <a:endParaRPr lang="en-US" sz="2000" b="1" kern="1200" dirty="0">
            <a:latin typeface="+mn-lt"/>
          </a:endParaRPr>
        </a:p>
      </dsp:txBody>
      <dsp:txXfrm>
        <a:off x="926409" y="4815955"/>
        <a:ext cx="3340790" cy="729690"/>
      </dsp:txXfrm>
    </dsp:sp>
    <dsp:sp modelId="{C39D4E06-2D74-43A7-BC69-9AAD2556C251}">
      <dsp:nvSpPr>
        <dsp:cNvPr id="0" name=""/>
        <dsp:cNvSpPr/>
      </dsp:nvSpPr>
      <dsp:spPr>
        <a:xfrm>
          <a:off x="72969" y="4888924"/>
          <a:ext cx="853440" cy="583752"/>
        </a:xfrm>
        <a:prstGeom prst="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05C55-B399-4903-AF77-DEE5BAA20207}">
      <dsp:nvSpPr>
        <dsp:cNvPr id="0" name=""/>
        <dsp:cNvSpPr/>
      </dsp:nvSpPr>
      <dsp:spPr>
        <a:xfrm>
          <a:off x="1067809" y="1721979"/>
          <a:ext cx="2624327" cy="248257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45CFF-7D13-4915-85D3-DB1829537A27}">
      <dsp:nvSpPr>
        <dsp:cNvPr id="0" name=""/>
        <dsp:cNvSpPr/>
      </dsp:nvSpPr>
      <dsp:spPr>
        <a:xfrm>
          <a:off x="2976174" y="14821"/>
          <a:ext cx="650138" cy="649721"/>
        </a:xfrm>
        <a:prstGeom prst="donut">
          <a:avLst>
            <a:gd name="adj" fmla="val 7460"/>
          </a:avLst>
        </a:prstGeom>
        <a:solidFill>
          <a:schemeClr val="accent3">
            <a:hueOff val="2250053"/>
            <a:satOff val="-3376"/>
            <a:lumOff val="-549"/>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E035B-E004-4C52-9FF2-A8B2DD54E050}">
      <dsp:nvSpPr>
        <dsp:cNvPr id="0" name=""/>
        <dsp:cNvSpPr/>
      </dsp:nvSpPr>
      <dsp:spPr>
        <a:xfrm>
          <a:off x="1168556" y="1817129"/>
          <a:ext cx="2423720" cy="2292042"/>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446BD5-E579-43B6-A567-CF682AEF859A}">
      <dsp:nvSpPr>
        <dsp:cNvPr id="0" name=""/>
        <dsp:cNvSpPr/>
      </dsp:nvSpPr>
      <dsp:spPr>
        <a:xfrm>
          <a:off x="3832967" y="2304654"/>
          <a:ext cx="1446454" cy="1397062"/>
        </a:xfrm>
        <a:prstGeom prst="ellipse">
          <a:avLst/>
        </a:prstGeom>
        <a:solidFill>
          <a:schemeClr val="accent3">
            <a:hueOff val="4500106"/>
            <a:satOff val="-6752"/>
            <a:lumOff val="-1098"/>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5B1D4-A69C-4C51-9A36-83C4AD26797C}">
      <dsp:nvSpPr>
        <dsp:cNvPr id="0" name=""/>
        <dsp:cNvSpPr/>
      </dsp:nvSpPr>
      <dsp:spPr>
        <a:xfrm>
          <a:off x="3918424" y="2387143"/>
          <a:ext cx="1275604" cy="1232456"/>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EF578-A000-4083-9D1C-9675327166EE}">
      <dsp:nvSpPr>
        <dsp:cNvPr id="0" name=""/>
        <dsp:cNvSpPr/>
      </dsp:nvSpPr>
      <dsp:spPr>
        <a:xfrm>
          <a:off x="3366625" y="557167"/>
          <a:ext cx="1695310" cy="1685164"/>
        </a:xfrm>
        <a:prstGeom prst="ellipse">
          <a:avLst/>
        </a:prstGeom>
        <a:solidFill>
          <a:schemeClr val="accent3">
            <a:hueOff val="6750158"/>
            <a:satOff val="-10128"/>
            <a:lumOff val="-1647"/>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95543-31E1-469C-9EAD-3FE37607AFBC}">
      <dsp:nvSpPr>
        <dsp:cNvPr id="0" name=""/>
        <dsp:cNvSpPr/>
      </dsp:nvSpPr>
      <dsp:spPr>
        <a:xfrm>
          <a:off x="4708057" y="206862"/>
          <a:ext cx="480974" cy="481303"/>
        </a:xfrm>
        <a:prstGeom prst="donut">
          <a:avLst>
            <a:gd name="adj" fmla="val 7460"/>
          </a:avLst>
        </a:prstGeom>
        <a:solidFill>
          <a:schemeClr val="accent3">
            <a:hueOff val="9000211"/>
            <a:satOff val="-13504"/>
            <a:lumOff val="-2196"/>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05DE7-D303-46FE-8777-2ECF02A34C66}">
      <dsp:nvSpPr>
        <dsp:cNvPr id="0" name=""/>
        <dsp:cNvSpPr/>
      </dsp:nvSpPr>
      <dsp:spPr>
        <a:xfrm>
          <a:off x="5105402" y="3443824"/>
          <a:ext cx="361188" cy="360787"/>
        </a:xfrm>
        <a:prstGeom prst="donut">
          <a:avLst>
            <a:gd name="adj" fmla="val 746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BD622-3B9A-40E3-9459-64AB35C4BF3A}">
      <dsp:nvSpPr>
        <dsp:cNvPr id="0" name=""/>
        <dsp:cNvSpPr/>
      </dsp:nvSpPr>
      <dsp:spPr>
        <a:xfrm>
          <a:off x="3456293" y="646124"/>
          <a:ext cx="1516912" cy="1507214"/>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8AF186-3F17-4245-A32C-2741D442EA19}">
      <dsp:nvSpPr>
        <dsp:cNvPr id="0" name=""/>
        <dsp:cNvSpPr/>
      </dsp:nvSpPr>
      <dsp:spPr>
        <a:xfrm>
          <a:off x="-144509" y="649637"/>
          <a:ext cx="3248863" cy="1054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 numCol="1" spcCol="1270" anchor="b" anchorCtr="0">
          <a:noAutofit/>
        </a:bodyPr>
        <a:lstStyle/>
        <a:p>
          <a:pPr lvl="0" algn="r" defTabSz="1422400">
            <a:lnSpc>
              <a:spcPct val="90000"/>
            </a:lnSpc>
            <a:spcBef>
              <a:spcPct val="0"/>
            </a:spcBef>
            <a:spcAft>
              <a:spcPct val="35000"/>
            </a:spcAft>
          </a:pPr>
          <a:r>
            <a:rPr lang="en-US" sz="3200" kern="1200" dirty="0" smtClean="0">
              <a:solidFill>
                <a:schemeClr val="tx1">
                  <a:lumMod val="65000"/>
                  <a:lumOff val="35000"/>
                </a:schemeClr>
              </a:solidFill>
            </a:rPr>
            <a:t>Gaithersburg</a:t>
          </a:r>
          <a:endParaRPr lang="en-US" sz="3200" kern="1200" dirty="0">
            <a:solidFill>
              <a:schemeClr val="tx1">
                <a:lumMod val="65000"/>
                <a:lumOff val="35000"/>
              </a:schemeClr>
            </a:solidFill>
          </a:endParaRPr>
        </a:p>
      </dsp:txBody>
      <dsp:txXfrm>
        <a:off x="-144509" y="649637"/>
        <a:ext cx="3248863" cy="1054989"/>
      </dsp:txXfrm>
    </dsp:sp>
    <dsp:sp modelId="{F01B9345-3640-412F-B98D-C3B7BF7E8FF1}">
      <dsp:nvSpPr>
        <dsp:cNvPr id="0" name=""/>
        <dsp:cNvSpPr/>
      </dsp:nvSpPr>
      <dsp:spPr>
        <a:xfrm>
          <a:off x="5317099" y="2280919"/>
          <a:ext cx="3826900" cy="101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en-US" sz="2800" u="sng" kern="1200" dirty="0" smtClean="0">
              <a:solidFill>
                <a:schemeClr val="tx1">
                  <a:lumMod val="65000"/>
                  <a:lumOff val="35000"/>
                </a:schemeClr>
              </a:solidFill>
            </a:rPr>
            <a:t>Joint Institutes</a:t>
          </a:r>
          <a:r>
            <a:rPr lang="en-US" sz="2800" kern="1200" dirty="0" smtClean="0">
              <a:solidFill>
                <a:schemeClr val="tx1">
                  <a:lumMod val="65000"/>
                  <a:lumOff val="35000"/>
                </a:schemeClr>
              </a:solidFill>
            </a:rPr>
            <a:t>: JILA, JQI, HML, IBBR, </a:t>
          </a:r>
          <a:r>
            <a:rPr lang="en-US" sz="2800" kern="1200" dirty="0" err="1" smtClean="0">
              <a:solidFill>
                <a:schemeClr val="tx1">
                  <a:lumMod val="65000"/>
                  <a:lumOff val="35000"/>
                </a:schemeClr>
              </a:solidFill>
            </a:rPr>
            <a:t>NCCoE</a:t>
          </a:r>
          <a:r>
            <a:rPr lang="en-US" sz="2800" kern="1200" dirty="0" smtClean="0">
              <a:solidFill>
                <a:schemeClr val="tx1">
                  <a:lumMod val="65000"/>
                  <a:lumOff val="35000"/>
                </a:schemeClr>
              </a:solidFill>
            </a:rPr>
            <a:t> </a:t>
          </a:r>
        </a:p>
        <a:p>
          <a:pPr lvl="0" algn="l" defTabSz="1244600">
            <a:lnSpc>
              <a:spcPct val="90000"/>
            </a:lnSpc>
            <a:spcBef>
              <a:spcPct val="0"/>
            </a:spcBef>
            <a:spcAft>
              <a:spcPct val="35000"/>
            </a:spcAft>
          </a:pPr>
          <a:r>
            <a:rPr lang="en-US" sz="2800" u="sng" kern="1200" dirty="0" smtClean="0">
              <a:solidFill>
                <a:schemeClr val="tx1">
                  <a:lumMod val="65000"/>
                  <a:lumOff val="35000"/>
                </a:schemeClr>
              </a:solidFill>
            </a:rPr>
            <a:t>Centers of Excellence</a:t>
          </a:r>
          <a:endParaRPr lang="en-US" sz="2800" u="sng" kern="1200" dirty="0">
            <a:solidFill>
              <a:schemeClr val="tx1">
                <a:lumMod val="65000"/>
                <a:lumOff val="35000"/>
              </a:schemeClr>
            </a:solidFill>
          </a:endParaRPr>
        </a:p>
      </dsp:txBody>
      <dsp:txXfrm>
        <a:off x="5317099" y="2280919"/>
        <a:ext cx="3826900" cy="1010508"/>
      </dsp:txXfrm>
    </dsp:sp>
    <dsp:sp modelId="{1A631262-19CE-4306-879D-BD898E5857E0}">
      <dsp:nvSpPr>
        <dsp:cNvPr id="0" name=""/>
        <dsp:cNvSpPr/>
      </dsp:nvSpPr>
      <dsp:spPr>
        <a:xfrm>
          <a:off x="5190002" y="742787"/>
          <a:ext cx="3248863" cy="131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lumMod val="65000"/>
                  <a:lumOff val="35000"/>
                </a:schemeClr>
              </a:solidFill>
            </a:rPr>
            <a:t>Boulder</a:t>
          </a:r>
          <a:endParaRPr lang="en-US" sz="3200" kern="1200" dirty="0">
            <a:solidFill>
              <a:schemeClr val="tx1">
                <a:lumMod val="65000"/>
                <a:lumOff val="35000"/>
              </a:schemeClr>
            </a:solidFill>
          </a:endParaRPr>
        </a:p>
      </dsp:txBody>
      <dsp:txXfrm>
        <a:off x="5190002" y="742787"/>
        <a:ext cx="3248863" cy="1313889"/>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47504"/>
          </a:xfrm>
          <a:prstGeom prst="rect">
            <a:avLst/>
          </a:prstGeom>
        </p:spPr>
        <p:txBody>
          <a:bodyPr vert="horz" lIns="92492" tIns="46246" rIns="92492" bIns="46246" rtlCol="0"/>
          <a:lstStyle>
            <a:lvl1pPr algn="r">
              <a:defRPr sz="1200"/>
            </a:lvl1pPr>
          </a:lstStyle>
          <a:p>
            <a:fld id="{308B3F4B-62AE-4EF4-AA4D-D6781E4DFE45}" type="datetimeFigureOut">
              <a:rPr lang="en-US" smtClean="0"/>
              <a:t>12/2/2015</a:t>
            </a:fld>
            <a:endParaRPr lang="en-US"/>
          </a:p>
        </p:txBody>
      </p:sp>
      <p:sp>
        <p:nvSpPr>
          <p:cNvPr id="4" name="Footer Placeholder 3"/>
          <p:cNvSpPr>
            <a:spLocks noGrp="1"/>
          </p:cNvSpPr>
          <p:nvPr>
            <p:ph type="ftr" sz="quarter" idx="2"/>
          </p:nvPr>
        </p:nvSpPr>
        <p:spPr>
          <a:xfrm>
            <a:off x="0" y="6601365"/>
            <a:ext cx="4002299" cy="3475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01365"/>
            <a:ext cx="4002299" cy="347504"/>
          </a:xfrm>
          <a:prstGeom prst="rect">
            <a:avLst/>
          </a:prstGeom>
        </p:spPr>
        <p:txBody>
          <a:bodyPr vert="horz" lIns="92492" tIns="46246" rIns="92492" bIns="46246" rtlCol="0" anchor="b"/>
          <a:lstStyle>
            <a:lvl1pPr algn="r">
              <a:defRPr sz="1200"/>
            </a:lvl1pPr>
          </a:lstStyle>
          <a:p>
            <a:fld id="{51FDF46D-02D7-4194-9094-F8D13ECAD874}" type="slidenum">
              <a:rPr lang="en-US" smtClean="0"/>
              <a:t>‹#›</a:t>
            </a:fld>
            <a:endParaRPr lang="en-US"/>
          </a:p>
        </p:txBody>
      </p:sp>
    </p:spTree>
    <p:extLst>
      <p:ext uri="{BB962C8B-B14F-4D97-AF65-F5344CB8AC3E}">
        <p14:creationId xmlns:p14="http://schemas.microsoft.com/office/powerpoint/2010/main" val="3161354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vl1pPr>
          </a:lstStyle>
          <a:p>
            <a:fld id="{37875E60-2EDD-471E-95F0-0B5A6FBE0F97}" type="datetimeFigureOut">
              <a:rPr lang="en-US" smtClean="0"/>
              <a:t>12/2/2015</a:t>
            </a:fld>
            <a:endParaRPr lang="en-US"/>
          </a:p>
        </p:txBody>
      </p:sp>
      <p:sp>
        <p:nvSpPr>
          <p:cNvPr id="4" name="Slide Image Placeholder 3"/>
          <p:cNvSpPr>
            <a:spLocks noGrp="1" noRot="1" noChangeAspect="1"/>
          </p:cNvSpPr>
          <p:nvPr>
            <p:ph type="sldImg" idx="2"/>
          </p:nvPr>
        </p:nvSpPr>
        <p:spPr>
          <a:xfrm>
            <a:off x="2881313" y="520700"/>
            <a:ext cx="3473450" cy="260667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01285"/>
            <a:ext cx="7388860" cy="31275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vl1pPr>
          </a:lstStyle>
          <a:p>
            <a:fld id="{22D8CA26-FE69-474A-8C1D-CD0F8F30F82C}" type="slidenum">
              <a:rPr lang="en-US" smtClean="0"/>
              <a:t>‹#›</a:t>
            </a:fld>
            <a:endParaRPr lang="en-US"/>
          </a:p>
        </p:txBody>
      </p:sp>
    </p:spTree>
    <p:extLst>
      <p:ext uri="{BB962C8B-B14F-4D97-AF65-F5344CB8AC3E}">
        <p14:creationId xmlns:p14="http://schemas.microsoft.com/office/powerpoint/2010/main" val="112409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bipm.org/en/bipm/" TargetMode="External"/><Relationship Id="rId3" Type="http://schemas.openxmlformats.org/officeDocument/2006/relationships/hyperlink" Target="http://www.bipm.org/en/cipm-mra/participation/signatories.html#int" TargetMode="External"/><Relationship Id="rId7" Type="http://schemas.openxmlformats.org/officeDocument/2006/relationships/hyperlink" Target="http://www.bipm.org/en/si/"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bipm.org/en/committees/cipm/" TargetMode="External"/><Relationship Id="rId5" Type="http://schemas.openxmlformats.org/officeDocument/2006/relationships/hyperlink" Target="http://www.bipm.org/en/convention/member_states/#associates" TargetMode="External"/><Relationship Id="rId4" Type="http://schemas.openxmlformats.org/officeDocument/2006/relationships/hyperlink" Target="http://www.bipm.org/en/convention/member_states/" TargetMode="External"/><Relationship Id="rId9" Type="http://schemas.openxmlformats.org/officeDocument/2006/relationships/hyperlink" Target="http://www.bipm.org/jsp/en/ListCGPMResolution.jsp?CGPM=2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im-metrologia.org.br/emwg.php"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sim-metrologia.org.br/mass_related.php" TargetMode="External"/><Relationship Id="rId4" Type="http://schemas.openxmlformats.org/officeDocument/2006/relationships/hyperlink" Target="http://www.sim-metrologia.org.br/documents.ph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bipm.org/en/convention/member_states/" TargetMode="External"/><Relationship Id="rId13" Type="http://schemas.openxmlformats.org/officeDocument/2006/relationships/hyperlink" Target="http://www.bipm.org/jsp/en/ListCGPMResolution.jsp?CGPM=24" TargetMode="External"/><Relationship Id="rId3" Type="http://schemas.openxmlformats.org/officeDocument/2006/relationships/hyperlink" Target="http://www.bipm.org/en/publications/official/" TargetMode="External"/><Relationship Id="rId7" Type="http://schemas.openxmlformats.org/officeDocument/2006/relationships/hyperlink" Target="http://www.bipm.org/en/committees/cc/" TargetMode="External"/><Relationship Id="rId12" Type="http://schemas.openxmlformats.org/officeDocument/2006/relationships/hyperlink" Target="http://www.bipm.org/en/bipm/"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bipm.org/en/si/si_brochure/" TargetMode="External"/><Relationship Id="rId11" Type="http://schemas.openxmlformats.org/officeDocument/2006/relationships/hyperlink" Target="http://www.bipm.org/en/si/" TargetMode="External"/><Relationship Id="rId5" Type="http://schemas.openxmlformats.org/officeDocument/2006/relationships/hyperlink" Target="http://www.bipm.org/utils/en/zip/kaarls2003.zip" TargetMode="External"/><Relationship Id="rId10" Type="http://schemas.openxmlformats.org/officeDocument/2006/relationships/hyperlink" Target="http://www.bipm.org/en/committees/cipm/" TargetMode="External"/><Relationship Id="rId4" Type="http://schemas.openxmlformats.org/officeDocument/2006/relationships/hyperlink" Target="http://www.bipm.org/utils/en/zip/blevin1998.zip" TargetMode="External"/><Relationship Id="rId9" Type="http://schemas.openxmlformats.org/officeDocument/2006/relationships/hyperlink" Target="http://www.bipm.org/en/convention/member_states/#associat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00A2CA-C8F6-4CB0-8F39-89EB53ACAA74}"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179" lvl="1">
              <a:spcBef>
                <a:spcPts val="497"/>
              </a:spcBef>
              <a:spcAft>
                <a:spcPts val="497"/>
              </a:spcAft>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2211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37429" indent="-283627" eaLnBrk="0" hangingPunct="0">
              <a:defRPr>
                <a:solidFill>
                  <a:schemeClr val="tx1"/>
                </a:solidFill>
                <a:latin typeface="Arial" panose="020B0604020202020204" pitchFamily="34" charset="0"/>
              </a:defRPr>
            </a:lvl2pPr>
            <a:lvl3pPr marL="1134506" indent="-226901" eaLnBrk="0" hangingPunct="0">
              <a:defRPr>
                <a:solidFill>
                  <a:schemeClr val="tx1"/>
                </a:solidFill>
                <a:latin typeface="Arial" panose="020B0604020202020204" pitchFamily="34" charset="0"/>
              </a:defRPr>
            </a:lvl3pPr>
            <a:lvl4pPr marL="1588310" indent="-226901" eaLnBrk="0" hangingPunct="0">
              <a:defRPr>
                <a:solidFill>
                  <a:schemeClr val="tx1"/>
                </a:solidFill>
                <a:latin typeface="Arial" panose="020B0604020202020204" pitchFamily="34" charset="0"/>
              </a:defRPr>
            </a:lvl4pPr>
            <a:lvl5pPr marL="2042111" indent="-226901" eaLnBrk="0" hangingPunct="0">
              <a:defRPr>
                <a:solidFill>
                  <a:schemeClr val="tx1"/>
                </a:solidFill>
                <a:latin typeface="Arial" panose="020B0604020202020204" pitchFamily="34" charset="0"/>
              </a:defRPr>
            </a:lvl5pPr>
            <a:lvl6pPr marL="2495915" indent="-226901" eaLnBrk="0" fontAlgn="base" hangingPunct="0">
              <a:spcBef>
                <a:spcPct val="0"/>
              </a:spcBef>
              <a:spcAft>
                <a:spcPct val="0"/>
              </a:spcAft>
              <a:defRPr>
                <a:solidFill>
                  <a:schemeClr val="tx1"/>
                </a:solidFill>
                <a:latin typeface="Arial" panose="020B0604020202020204" pitchFamily="34" charset="0"/>
              </a:defRPr>
            </a:lvl6pPr>
            <a:lvl7pPr marL="2949717" indent="-226901" eaLnBrk="0" fontAlgn="base" hangingPunct="0">
              <a:spcBef>
                <a:spcPct val="0"/>
              </a:spcBef>
              <a:spcAft>
                <a:spcPct val="0"/>
              </a:spcAft>
              <a:defRPr>
                <a:solidFill>
                  <a:schemeClr val="tx1"/>
                </a:solidFill>
                <a:latin typeface="Arial" panose="020B0604020202020204" pitchFamily="34" charset="0"/>
              </a:defRPr>
            </a:lvl7pPr>
            <a:lvl8pPr marL="3403519" indent="-226901" eaLnBrk="0" fontAlgn="base" hangingPunct="0">
              <a:spcBef>
                <a:spcPct val="0"/>
              </a:spcBef>
              <a:spcAft>
                <a:spcPct val="0"/>
              </a:spcAft>
              <a:defRPr>
                <a:solidFill>
                  <a:schemeClr val="tx1"/>
                </a:solidFill>
                <a:latin typeface="Arial" panose="020B0604020202020204" pitchFamily="34" charset="0"/>
              </a:defRPr>
            </a:lvl8pPr>
            <a:lvl9pPr marL="3857322" indent="-22690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F39F31-1F40-4DC8-B962-53E3747822D6}"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49253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08022">
              <a:defRPr sz="1000" b="1">
                <a:solidFill>
                  <a:schemeClr val="tx1"/>
                </a:solidFill>
                <a:latin typeface="Arial" panose="020B0604020202020204" pitchFamily="34" charset="0"/>
              </a:defRPr>
            </a:lvl1pPr>
            <a:lvl2pPr marL="742927" indent="-285741" defTabSz="908022">
              <a:defRPr sz="1000" b="1">
                <a:solidFill>
                  <a:schemeClr val="tx1"/>
                </a:solidFill>
                <a:latin typeface="Arial" panose="020B0604020202020204" pitchFamily="34" charset="0"/>
              </a:defRPr>
            </a:lvl2pPr>
            <a:lvl3pPr marL="1142965" indent="-228593" defTabSz="908022">
              <a:defRPr sz="1000" b="1">
                <a:solidFill>
                  <a:schemeClr val="tx1"/>
                </a:solidFill>
                <a:latin typeface="Arial" panose="020B0604020202020204" pitchFamily="34" charset="0"/>
              </a:defRPr>
            </a:lvl3pPr>
            <a:lvl4pPr marL="1600151" indent="-228593" defTabSz="908022">
              <a:defRPr sz="1000" b="1">
                <a:solidFill>
                  <a:schemeClr val="tx1"/>
                </a:solidFill>
                <a:latin typeface="Arial" panose="020B0604020202020204" pitchFamily="34" charset="0"/>
              </a:defRPr>
            </a:lvl4pPr>
            <a:lvl5pPr marL="2057336" indent="-228593" defTabSz="908022">
              <a:defRPr sz="1000" b="1">
                <a:solidFill>
                  <a:schemeClr val="tx1"/>
                </a:solidFill>
                <a:latin typeface="Arial" panose="020B0604020202020204" pitchFamily="34" charset="0"/>
              </a:defRPr>
            </a:lvl5pPr>
            <a:lvl6pPr marL="2514522" indent="-228593" defTabSz="908022" eaLnBrk="0" fontAlgn="base" hangingPunct="0">
              <a:spcBef>
                <a:spcPct val="0"/>
              </a:spcBef>
              <a:spcAft>
                <a:spcPct val="0"/>
              </a:spcAft>
              <a:defRPr sz="1000" b="1">
                <a:solidFill>
                  <a:schemeClr val="tx1"/>
                </a:solidFill>
                <a:latin typeface="Arial" panose="020B0604020202020204" pitchFamily="34" charset="0"/>
              </a:defRPr>
            </a:lvl6pPr>
            <a:lvl7pPr marL="2971707" indent="-228593" defTabSz="908022" eaLnBrk="0" fontAlgn="base" hangingPunct="0">
              <a:spcBef>
                <a:spcPct val="0"/>
              </a:spcBef>
              <a:spcAft>
                <a:spcPct val="0"/>
              </a:spcAft>
              <a:defRPr sz="1000" b="1">
                <a:solidFill>
                  <a:schemeClr val="tx1"/>
                </a:solidFill>
                <a:latin typeface="Arial" panose="020B0604020202020204" pitchFamily="34" charset="0"/>
              </a:defRPr>
            </a:lvl7pPr>
            <a:lvl8pPr marL="3428893" indent="-228593" defTabSz="908022" eaLnBrk="0" fontAlgn="base" hangingPunct="0">
              <a:spcBef>
                <a:spcPct val="0"/>
              </a:spcBef>
              <a:spcAft>
                <a:spcPct val="0"/>
              </a:spcAft>
              <a:defRPr sz="1000" b="1">
                <a:solidFill>
                  <a:schemeClr val="tx1"/>
                </a:solidFill>
                <a:latin typeface="Arial" panose="020B0604020202020204" pitchFamily="34" charset="0"/>
              </a:defRPr>
            </a:lvl8pPr>
            <a:lvl9pPr marL="3886079" indent="-228593" defTabSz="908022" eaLnBrk="0" fontAlgn="base" hangingPunct="0">
              <a:spcBef>
                <a:spcPct val="0"/>
              </a:spcBef>
              <a:spcAft>
                <a:spcPct val="0"/>
              </a:spcAft>
              <a:defRPr sz="1000" b="1">
                <a:solidFill>
                  <a:schemeClr val="tx1"/>
                </a:solidFill>
                <a:latin typeface="Arial" panose="020B0604020202020204" pitchFamily="34" charset="0"/>
              </a:defRPr>
            </a:lvl9pPr>
          </a:lstStyle>
          <a:p>
            <a:fld id="{7B5BFFFD-251D-4A18-A392-4AC0FB5950C8}" type="slidenum">
              <a:rPr lang="en-GB" altLang="en-US" sz="1200" b="0">
                <a:latin typeface="Times New Roman" panose="02020603050405020304" pitchFamily="18" charset="0"/>
              </a:rPr>
              <a:pPr/>
              <a:t>14</a:t>
            </a:fld>
            <a:endParaRPr lang="en-GB" altLang="en-US" sz="1200" b="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2571750" y="561975"/>
            <a:ext cx="3729038" cy="2798763"/>
          </a:xfrm>
          <a:ln/>
        </p:spPr>
      </p:sp>
      <p:sp>
        <p:nvSpPr>
          <p:cNvPr id="49156" name="Rectangle 3"/>
          <p:cNvSpPr>
            <a:spLocks noGrp="1" noChangeArrowheads="1"/>
          </p:cNvSpPr>
          <p:nvPr>
            <p:ph type="body" idx="1"/>
          </p:nvPr>
        </p:nvSpPr>
        <p:spPr>
          <a:xfrm>
            <a:off x="1453554" y="3547908"/>
            <a:ext cx="5955559" cy="3361552"/>
          </a:xfrm>
          <a:noFill/>
        </p:spPr>
        <p:txBody>
          <a:bodyPr/>
          <a:lstStyle/>
          <a:p>
            <a:pPr algn="ctr" eaLnBrk="1" hangingPunct="1"/>
            <a:endParaRPr lang="en-US" altLang="en-US" sz="900" dirty="0"/>
          </a:p>
        </p:txBody>
      </p:sp>
    </p:spTree>
    <p:extLst>
      <p:ext uri="{BB962C8B-B14F-4D97-AF65-F5344CB8AC3E}">
        <p14:creationId xmlns:p14="http://schemas.microsoft.com/office/powerpoint/2010/main" val="534987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828675" y="447675"/>
            <a:ext cx="2197100" cy="1647825"/>
          </a:xfrm>
          <a:ln/>
        </p:spPr>
      </p:sp>
      <p:sp>
        <p:nvSpPr>
          <p:cNvPr id="74754" name="Rectangle 3"/>
          <p:cNvSpPr>
            <a:spLocks noGrp="1" noChangeArrowheads="1"/>
          </p:cNvSpPr>
          <p:nvPr>
            <p:ph type="body" idx="1"/>
          </p:nvPr>
        </p:nvSpPr>
        <p:spPr>
          <a:xfrm>
            <a:off x="-4061" y="2394575"/>
            <a:ext cx="9368203" cy="4457180"/>
          </a:xfrm>
          <a:noFill/>
          <a:ln/>
        </p:spPr>
        <p:txBody>
          <a:bodyPr/>
          <a:lstStyle/>
          <a:p>
            <a:pPr eaLnBrk="1" hangingPunct="1"/>
            <a:r>
              <a:rPr lang="en-US" dirty="0" smtClean="0"/>
              <a:t/>
            </a:r>
            <a:br>
              <a:rPr lang="en-US" dirty="0" smtClean="0"/>
            </a:br>
            <a:r>
              <a:rPr lang="en-US" altLang="en-US" sz="2800" dirty="0"/>
              <a:t>Growing importance of metrology</a:t>
            </a:r>
          </a:p>
          <a:p>
            <a:pPr lvl="1" eaLnBrk="1" hangingPunct="1"/>
            <a:r>
              <a:rPr lang="en-US" altLang="en-US" sz="2400" dirty="0"/>
              <a:t>Enable world trade</a:t>
            </a:r>
          </a:p>
          <a:p>
            <a:pPr lvl="1" eaLnBrk="1" hangingPunct="1"/>
            <a:r>
              <a:rPr lang="en-US" altLang="en-US" sz="2400" dirty="0"/>
              <a:t>Overcome technical barriers</a:t>
            </a:r>
          </a:p>
          <a:p>
            <a:pPr lvl="1" eaLnBrk="1" hangingPunct="1"/>
            <a:r>
              <a:rPr lang="en-US" altLang="en-US" sz="2400" dirty="0"/>
              <a:t>Recognized foundation for variety</a:t>
            </a:r>
          </a:p>
          <a:p>
            <a:pPr lvl="1" algn="ctr" eaLnBrk="1" hangingPunct="1">
              <a:spcBef>
                <a:spcPct val="0"/>
              </a:spcBef>
              <a:buFont typeface="Arial" panose="020B0604020202020204" pitchFamily="34" charset="0"/>
              <a:buNone/>
            </a:pPr>
            <a:r>
              <a:rPr lang="en-US" altLang="en-US" sz="2400" dirty="0"/>
              <a:t>    of scientific and societal activities</a:t>
            </a:r>
          </a:p>
          <a:p>
            <a:pPr algn="ctr"/>
            <a:r>
              <a:rPr lang="en-US" altLang="en-US" sz="2800" dirty="0"/>
              <a:t>Secure technical foundation for wider agreements</a:t>
            </a:r>
          </a:p>
          <a:p>
            <a:r>
              <a:rPr lang="en-US" altLang="en-US" sz="2800" dirty="0"/>
              <a:t>NMIs of Member States of the </a:t>
            </a:r>
            <a:r>
              <a:rPr lang="en-US" altLang="en-US" sz="2800" dirty="0" err="1"/>
              <a:t>Metre</a:t>
            </a:r>
            <a:r>
              <a:rPr lang="en-US" altLang="en-US" sz="2800" dirty="0"/>
              <a:t> Convention or Associate States (economies) of the CGPM</a:t>
            </a:r>
          </a:p>
          <a:p>
            <a:r>
              <a:rPr lang="en-US" altLang="en-US" sz="2800" dirty="0"/>
              <a:t>“Consultative committees” focus on metrology in sound, length, mass, electricity/magnetism, time, thermometry, photometry, chemistry, and ionizing radiation</a:t>
            </a:r>
          </a:p>
        </p:txBody>
      </p:sp>
    </p:spTree>
    <p:extLst>
      <p:ext uri="{BB962C8B-B14F-4D97-AF65-F5344CB8AC3E}">
        <p14:creationId xmlns:p14="http://schemas.microsoft.com/office/powerpoint/2010/main" val="74186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Role of equivalence</a:t>
            </a:r>
          </a:p>
          <a:p>
            <a:r>
              <a:rPr lang="en-US" altLang="en-US" dirty="0" smtClean="0"/>
              <a:t>At a meeting held in Paris on 14 October 1999, the directors of the national metrology institutes (NMIs) of thirty-eight Member States of the BIPM and representatives of two international organizations signed the International Committee for Weights and Measures’ Mutual Recognition Arrangement (CIPM MRA) for national measurement standards and for calibration and measurement certificates issued by NMIs. A number of other institutes have signed since then.</a:t>
            </a:r>
            <a:br>
              <a:rPr lang="en-US" altLang="en-US" dirty="0" smtClean="0"/>
            </a:br>
            <a:r>
              <a:rPr lang="en-US" altLang="en-US" dirty="0" smtClean="0"/>
              <a:t/>
            </a:r>
            <a:br>
              <a:rPr lang="en-US" altLang="en-US" dirty="0" smtClean="0"/>
            </a:br>
            <a:r>
              <a:rPr lang="en-US" altLang="en-US" dirty="0" smtClean="0"/>
              <a:t>This Mutual Recognition Arrangement is a response to a growing need for an open, transparent and comprehensive scheme to give users reliable quantitative information on the comparability of national metrology services and to provide the technical basis for wider agreements negotiated for international trade, commerce and regulatory affairs.</a:t>
            </a:r>
          </a:p>
          <a:p>
            <a:endParaRPr lang="en-US" altLang="en-US" dirty="0" smtClean="0"/>
          </a:p>
          <a:p>
            <a:r>
              <a:rPr lang="en-US" altLang="en-US" dirty="0" smtClean="0"/>
              <a:t>The CIPM MRA has now been signed by the representatives of 74 institutes – from 47 Member States, 25 Associates of the CGPM, and 2 </a:t>
            </a:r>
            <a:r>
              <a:rPr lang="en-US" altLang="en-US" dirty="0" smtClean="0">
                <a:hlinkClick r:id="rId3"/>
              </a:rPr>
              <a:t>international organizations</a:t>
            </a:r>
            <a:r>
              <a:rPr lang="en-US" altLang="en-US" dirty="0" smtClean="0"/>
              <a:t> – and covers a further 123 institutes designated by the signatory bodies. </a:t>
            </a:r>
          </a:p>
          <a:p>
            <a:endParaRPr lang="en-US" altLang="en-US" dirty="0" smtClean="0"/>
          </a:p>
          <a:p>
            <a:r>
              <a:rPr lang="en-US" altLang="en-US" dirty="0" smtClean="0"/>
              <a:t>The General Conference on Weights and Measures (</a:t>
            </a:r>
            <a:r>
              <a:rPr lang="en-US" altLang="en-US" i="1" dirty="0" err="1" smtClean="0"/>
              <a:t>Conférence</a:t>
            </a:r>
            <a:r>
              <a:rPr lang="en-US" altLang="en-US" i="1" dirty="0" smtClean="0"/>
              <a:t> </a:t>
            </a:r>
            <a:r>
              <a:rPr lang="en-US" altLang="en-US" i="1" dirty="0" err="1" smtClean="0"/>
              <a:t>Générale</a:t>
            </a:r>
            <a:r>
              <a:rPr lang="en-US" altLang="en-US" i="1" dirty="0" smtClean="0"/>
              <a:t> des </a:t>
            </a:r>
            <a:r>
              <a:rPr lang="en-US" altLang="en-US" i="1" dirty="0" err="1" smtClean="0"/>
              <a:t>Poids</a:t>
            </a:r>
            <a:r>
              <a:rPr lang="en-US" altLang="en-US" i="1" dirty="0" smtClean="0"/>
              <a:t> et </a:t>
            </a:r>
            <a:r>
              <a:rPr lang="en-US" altLang="en-US" i="1" dirty="0" err="1" smtClean="0"/>
              <a:t>Mesures</a:t>
            </a:r>
            <a:r>
              <a:rPr lang="en-US" altLang="en-US" dirty="0" smtClean="0"/>
              <a:t>, CGPM) is made up of delegates of the governments of the </a:t>
            </a:r>
            <a:r>
              <a:rPr lang="en-US" altLang="en-US" dirty="0" smtClean="0">
                <a:hlinkClick r:id="rId4"/>
              </a:rPr>
              <a:t>Member States</a:t>
            </a:r>
            <a:r>
              <a:rPr lang="en-US" altLang="en-US" dirty="0" smtClean="0"/>
              <a:t> and observers from the </a:t>
            </a:r>
            <a:r>
              <a:rPr lang="en-US" altLang="en-US" dirty="0" smtClean="0">
                <a:hlinkClick r:id="rId5"/>
              </a:rPr>
              <a:t>Associates</a:t>
            </a:r>
            <a:r>
              <a:rPr lang="en-US" altLang="en-US" dirty="0" smtClean="0"/>
              <a:t> of the CGPM. The General Conference receives the report of the International Committee for Weights and Measures (</a:t>
            </a:r>
            <a:r>
              <a:rPr lang="en-US" altLang="en-US" dirty="0" smtClean="0">
                <a:hlinkClick r:id="rId6"/>
              </a:rPr>
              <a:t>CIPM</a:t>
            </a:r>
            <a:r>
              <a:rPr lang="en-US" altLang="en-US" dirty="0" smtClean="0"/>
              <a:t>) on work accomplished; it discusses and examines the arrangements required to ensure the propagation and improvement of the International System of Units (</a:t>
            </a:r>
            <a:r>
              <a:rPr lang="en-US" altLang="en-US" dirty="0" smtClean="0">
                <a:hlinkClick r:id="rId7"/>
              </a:rPr>
              <a:t>SI</a:t>
            </a:r>
            <a:r>
              <a:rPr lang="en-US" altLang="en-US" dirty="0" smtClean="0"/>
              <a:t>); it endorses the results of new fundamental metrological determinations and various scientific resolutions of international scope; and it decides all major issues concerning the organization and development of the </a:t>
            </a:r>
            <a:r>
              <a:rPr lang="en-US" altLang="en-US" dirty="0" smtClean="0">
                <a:hlinkClick r:id="rId8"/>
              </a:rPr>
              <a:t>BIPM</a:t>
            </a:r>
            <a:r>
              <a:rPr lang="en-US" altLang="en-US" dirty="0" smtClean="0"/>
              <a:t>, including the dotation of the BIPM for the next four-year period.</a:t>
            </a:r>
          </a:p>
          <a:p>
            <a:r>
              <a:rPr lang="en-US" altLang="en-US" dirty="0" smtClean="0"/>
              <a:t>The CGPM currently meets in Paris once every four years; the </a:t>
            </a:r>
            <a:r>
              <a:rPr lang="en-US" altLang="en-US" dirty="0" smtClean="0">
                <a:hlinkClick r:id="rId9"/>
              </a:rPr>
              <a:t>24th meeting</a:t>
            </a:r>
            <a:r>
              <a:rPr lang="en-US" altLang="en-US" dirty="0" smtClean="0"/>
              <a:t> of the CGPM was held in October 2011, and the 25th will be held in 2013.</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37429" indent="-283627" eaLnBrk="0" hangingPunct="0">
              <a:defRPr>
                <a:solidFill>
                  <a:schemeClr val="tx1"/>
                </a:solidFill>
                <a:latin typeface="Arial" panose="020B0604020202020204" pitchFamily="34" charset="0"/>
              </a:defRPr>
            </a:lvl2pPr>
            <a:lvl3pPr marL="1134506" indent="-226901" eaLnBrk="0" hangingPunct="0">
              <a:defRPr>
                <a:solidFill>
                  <a:schemeClr val="tx1"/>
                </a:solidFill>
                <a:latin typeface="Arial" panose="020B0604020202020204" pitchFamily="34" charset="0"/>
              </a:defRPr>
            </a:lvl3pPr>
            <a:lvl4pPr marL="1588310" indent="-226901" eaLnBrk="0" hangingPunct="0">
              <a:defRPr>
                <a:solidFill>
                  <a:schemeClr val="tx1"/>
                </a:solidFill>
                <a:latin typeface="Arial" panose="020B0604020202020204" pitchFamily="34" charset="0"/>
              </a:defRPr>
            </a:lvl4pPr>
            <a:lvl5pPr marL="2042111" indent="-226901" eaLnBrk="0" hangingPunct="0">
              <a:defRPr>
                <a:solidFill>
                  <a:schemeClr val="tx1"/>
                </a:solidFill>
                <a:latin typeface="Arial" panose="020B0604020202020204" pitchFamily="34" charset="0"/>
              </a:defRPr>
            </a:lvl5pPr>
            <a:lvl6pPr marL="2495915" indent="-226901" eaLnBrk="0" fontAlgn="base" hangingPunct="0">
              <a:spcBef>
                <a:spcPct val="0"/>
              </a:spcBef>
              <a:spcAft>
                <a:spcPct val="0"/>
              </a:spcAft>
              <a:defRPr>
                <a:solidFill>
                  <a:schemeClr val="tx1"/>
                </a:solidFill>
                <a:latin typeface="Arial" panose="020B0604020202020204" pitchFamily="34" charset="0"/>
              </a:defRPr>
            </a:lvl6pPr>
            <a:lvl7pPr marL="2949717" indent="-226901" eaLnBrk="0" fontAlgn="base" hangingPunct="0">
              <a:spcBef>
                <a:spcPct val="0"/>
              </a:spcBef>
              <a:spcAft>
                <a:spcPct val="0"/>
              </a:spcAft>
              <a:defRPr>
                <a:solidFill>
                  <a:schemeClr val="tx1"/>
                </a:solidFill>
                <a:latin typeface="Arial" panose="020B0604020202020204" pitchFamily="34" charset="0"/>
              </a:defRPr>
            </a:lvl7pPr>
            <a:lvl8pPr marL="3403519" indent="-226901" eaLnBrk="0" fontAlgn="base" hangingPunct="0">
              <a:spcBef>
                <a:spcPct val="0"/>
              </a:spcBef>
              <a:spcAft>
                <a:spcPct val="0"/>
              </a:spcAft>
              <a:defRPr>
                <a:solidFill>
                  <a:schemeClr val="tx1"/>
                </a:solidFill>
                <a:latin typeface="Arial" panose="020B0604020202020204" pitchFamily="34" charset="0"/>
              </a:defRPr>
            </a:lvl8pPr>
            <a:lvl9pPr marL="3857322" indent="-22690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01787B-D96E-45F6-9A6E-8518FBF5E4EA}"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250404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Total of 30 CMCs in dosimetry (Brazil, Canada, US)</a:t>
            </a:r>
          </a:p>
          <a:p>
            <a:r>
              <a:rPr lang="en-US" altLang="en-US" smtClean="0"/>
              <a:t>Total of 515 CMCs in radioactivity (Brazil, Argentina, US)</a:t>
            </a:r>
          </a:p>
          <a:p>
            <a:r>
              <a:rPr lang="en-US" altLang="en-US" smtClean="0"/>
              <a:t>Total of 10 CMCs in neutrons (Brazil, Canada, US)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7441" indent="-283631">
              <a:spcBef>
                <a:spcPct val="30000"/>
              </a:spcBef>
              <a:defRPr sz="1200">
                <a:solidFill>
                  <a:schemeClr val="tx1"/>
                </a:solidFill>
                <a:latin typeface="Calibri" pitchFamily="34" charset="0"/>
              </a:defRPr>
            </a:lvl2pPr>
            <a:lvl3pPr marL="1134525" indent="-226905">
              <a:spcBef>
                <a:spcPct val="30000"/>
              </a:spcBef>
              <a:defRPr sz="1200">
                <a:solidFill>
                  <a:schemeClr val="tx1"/>
                </a:solidFill>
                <a:latin typeface="Calibri" pitchFamily="34" charset="0"/>
              </a:defRPr>
            </a:lvl3pPr>
            <a:lvl4pPr marL="1588334" indent="-226905">
              <a:spcBef>
                <a:spcPct val="30000"/>
              </a:spcBef>
              <a:defRPr sz="1200">
                <a:solidFill>
                  <a:schemeClr val="tx1"/>
                </a:solidFill>
                <a:latin typeface="Calibri" pitchFamily="34" charset="0"/>
              </a:defRPr>
            </a:lvl4pPr>
            <a:lvl5pPr marL="2042145" indent="-226905">
              <a:spcBef>
                <a:spcPct val="30000"/>
              </a:spcBef>
              <a:defRPr sz="1200">
                <a:solidFill>
                  <a:schemeClr val="tx1"/>
                </a:solidFill>
                <a:latin typeface="Calibri" pitchFamily="34" charset="0"/>
              </a:defRPr>
            </a:lvl5pPr>
            <a:lvl6pPr marL="2495954" indent="-226905" eaLnBrk="0" fontAlgn="base" hangingPunct="0">
              <a:spcBef>
                <a:spcPct val="30000"/>
              </a:spcBef>
              <a:spcAft>
                <a:spcPct val="0"/>
              </a:spcAft>
              <a:defRPr sz="1200">
                <a:solidFill>
                  <a:schemeClr val="tx1"/>
                </a:solidFill>
                <a:latin typeface="Calibri" pitchFamily="34" charset="0"/>
              </a:defRPr>
            </a:lvl6pPr>
            <a:lvl7pPr marL="2949764" indent="-226905" eaLnBrk="0" fontAlgn="base" hangingPunct="0">
              <a:spcBef>
                <a:spcPct val="30000"/>
              </a:spcBef>
              <a:spcAft>
                <a:spcPct val="0"/>
              </a:spcAft>
              <a:defRPr sz="1200">
                <a:solidFill>
                  <a:schemeClr val="tx1"/>
                </a:solidFill>
                <a:latin typeface="Calibri" pitchFamily="34" charset="0"/>
              </a:defRPr>
            </a:lvl7pPr>
            <a:lvl8pPr marL="3403574" indent="-226905" eaLnBrk="0" fontAlgn="base" hangingPunct="0">
              <a:spcBef>
                <a:spcPct val="30000"/>
              </a:spcBef>
              <a:spcAft>
                <a:spcPct val="0"/>
              </a:spcAft>
              <a:defRPr sz="1200">
                <a:solidFill>
                  <a:schemeClr val="tx1"/>
                </a:solidFill>
                <a:latin typeface="Calibri" pitchFamily="34" charset="0"/>
              </a:defRPr>
            </a:lvl8pPr>
            <a:lvl9pPr marL="3857384" indent="-226905" eaLnBrk="0" fontAlgn="base" hangingPunct="0">
              <a:spcBef>
                <a:spcPct val="30000"/>
              </a:spcBef>
              <a:spcAft>
                <a:spcPct val="0"/>
              </a:spcAft>
              <a:defRPr sz="1200">
                <a:solidFill>
                  <a:schemeClr val="tx1"/>
                </a:solidFill>
                <a:latin typeface="Calibri" pitchFamily="34" charset="0"/>
              </a:defRPr>
            </a:lvl9pPr>
          </a:lstStyle>
          <a:p>
            <a:pPr>
              <a:spcBef>
                <a:spcPct val="0"/>
              </a:spcBef>
            </a:pPr>
            <a:fld id="{A3FC5B22-FB88-461E-A20F-E6D96730D9A9}" type="slidenum">
              <a:rPr lang="en-US" altLang="en-US"/>
              <a:pPr>
                <a:spcBef>
                  <a:spcPct val="0"/>
                </a:spcBef>
              </a:pPr>
              <a:t>17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lvl="0"/>
            <a:r>
              <a:rPr lang="en-US" dirty="0"/>
              <a:t>Since the recognition of the importance of a measurement and standards infrastructure at the 1994 Summit of the Americas, with support from OAS/FEMCIDI, the institutions responsible for measurements and measurement standards throughout the hemisphere have been working together to strengthen the metrology component of the National Quality Infrastructure.  </a:t>
            </a:r>
          </a:p>
          <a:p>
            <a:r>
              <a:rPr lang="en-US" dirty="0"/>
              <a:t> </a:t>
            </a:r>
          </a:p>
          <a:p>
            <a:pPr lvl="0"/>
            <a:r>
              <a:rPr lang="en-US" dirty="0"/>
              <a:t>SIM includes institutions in all 34 member states of OAS although the level of participation varies by country, and is obviously impacted by economics, politics and, unfortunately natural disasters. Our formal membership is the NMIs, but we also have participation by DIs in many of the countries.</a:t>
            </a:r>
          </a:p>
          <a:p>
            <a:r>
              <a:rPr lang="en-US" dirty="0"/>
              <a:t> </a:t>
            </a:r>
          </a:p>
          <a:p>
            <a:pPr lvl="0"/>
            <a:r>
              <a:rPr lang="en-US" dirty="0"/>
              <a:t>SIM’s Mission is to promote and support an integrated measurement infrastructure in the Americas that ensures equity in the marketplace, improves the quality of life and facilitates international trade.</a:t>
            </a:r>
          </a:p>
          <a:p>
            <a:r>
              <a:rPr lang="en-US" dirty="0"/>
              <a:t> </a:t>
            </a:r>
          </a:p>
          <a:p>
            <a:pPr lvl="0"/>
            <a:r>
              <a:rPr lang="en-US" dirty="0"/>
              <a:t>SIM is the internationally recognized regional metrology body for the Americas (one of 5 in the world) – and plays a key role in the international recognition of measurements made in each of its participating member states, as well as those made in other regions of the world. </a:t>
            </a:r>
          </a:p>
          <a:p>
            <a:pPr lvl="0"/>
            <a:endParaRPr lang="en-US" dirty="0"/>
          </a:p>
          <a:p>
            <a:pPr lvl="0"/>
            <a:r>
              <a:rPr lang="en-US" dirty="0"/>
              <a:t>SIM is divided into 5 sub-regions: </a:t>
            </a:r>
            <a:r>
              <a:rPr lang="en-US" dirty="0" smtClean="0"/>
              <a:t>Noramet, Carimet, Camet, Andimet, and 109</a:t>
            </a:r>
          </a:p>
          <a:p>
            <a:pPr lvl="0"/>
            <a:endParaRPr lang="en-US" dirty="0" smtClean="0"/>
          </a:p>
          <a:p>
            <a:pPr lvl="0"/>
            <a:endParaRPr lang="en-US" dirty="0"/>
          </a:p>
          <a:p>
            <a:pPr lvl="0"/>
            <a:r>
              <a:rPr lang="en-US" dirty="0"/>
              <a:t>We have 13 Metrology groups which, in addition to planning training events, organize measurement comparisons necessary to establish traceability and international recognition, and review measurement claims made by participating institutions. </a:t>
            </a:r>
          </a:p>
          <a:p>
            <a:endParaRPr lang="en-US" dirty="0"/>
          </a:p>
          <a:p>
            <a:r>
              <a:rPr lang="en-US" b="1" dirty="0" smtClean="0"/>
              <a:t>MWG 1:</a:t>
            </a:r>
            <a:r>
              <a:rPr lang="en-US" b="1" dirty="0">
                <a:hlinkClick r:id="rId3"/>
              </a:rPr>
              <a:t>Electricity and Magnetism</a:t>
            </a:r>
            <a:r>
              <a:rPr lang="en-US" b="1" dirty="0" smtClean="0"/>
              <a:t/>
            </a:r>
            <a:br>
              <a:rPr lang="en-US" b="1" dirty="0" smtClean="0"/>
            </a:br>
            <a:r>
              <a:rPr lang="en-US" b="1" dirty="0" smtClean="0"/>
              <a:t>MWG 2:</a:t>
            </a:r>
            <a:r>
              <a:rPr lang="en-US" b="1" dirty="0"/>
              <a:t>Photometry and Radiometry</a:t>
            </a:r>
            <a:r>
              <a:rPr lang="en-US" b="1" dirty="0" smtClean="0"/>
              <a:t> </a:t>
            </a:r>
            <a:br>
              <a:rPr lang="en-US" b="1" dirty="0" smtClean="0"/>
            </a:br>
            <a:r>
              <a:rPr lang="en-US" b="1" dirty="0" smtClean="0"/>
              <a:t>MWG 3:</a:t>
            </a:r>
            <a:r>
              <a:rPr lang="en-US" b="1" dirty="0"/>
              <a:t>Thermometry</a:t>
            </a:r>
            <a:r>
              <a:rPr lang="en-US" b="1" dirty="0" smtClean="0"/>
              <a:t/>
            </a:r>
            <a:br>
              <a:rPr lang="en-US" b="1" dirty="0" smtClean="0"/>
            </a:br>
            <a:r>
              <a:rPr lang="en-US" b="1" dirty="0" smtClean="0"/>
              <a:t>MWG 4: </a:t>
            </a:r>
            <a:r>
              <a:rPr lang="en-US" b="1" dirty="0">
                <a:hlinkClick r:id="rId4" action="ppaction://hlinkfile"/>
              </a:rPr>
              <a:t>Length</a:t>
            </a:r>
            <a:r>
              <a:rPr lang="en-US" b="1" dirty="0" smtClean="0"/>
              <a:t/>
            </a:r>
            <a:br>
              <a:rPr lang="en-US" b="1" dirty="0" smtClean="0"/>
            </a:br>
            <a:r>
              <a:rPr lang="en-US" b="1" dirty="0" smtClean="0"/>
              <a:t>MWG 5:</a:t>
            </a:r>
            <a:r>
              <a:rPr lang="en-US" b="1" dirty="0"/>
              <a:t>Time and Frequency</a:t>
            </a:r>
            <a:r>
              <a:rPr lang="en-US" b="1" dirty="0" smtClean="0"/>
              <a:t/>
            </a:r>
            <a:br>
              <a:rPr lang="en-US" b="1" dirty="0" smtClean="0"/>
            </a:br>
            <a:r>
              <a:rPr lang="en-US" b="1" dirty="0" smtClean="0"/>
              <a:t>MWG 6:</a:t>
            </a:r>
            <a:r>
              <a:rPr lang="en-US" b="1" dirty="0"/>
              <a:t>Ionizing Radiation and Radioactivity</a:t>
            </a:r>
            <a:r>
              <a:rPr lang="en-US" b="1" dirty="0" smtClean="0"/>
              <a:t/>
            </a:r>
            <a:br>
              <a:rPr lang="en-US" b="1" dirty="0" smtClean="0"/>
            </a:br>
            <a:r>
              <a:rPr lang="en-US" b="1" dirty="0" smtClean="0"/>
              <a:t>MWG 7:</a:t>
            </a:r>
            <a:r>
              <a:rPr lang="en-US" b="1" dirty="0">
                <a:hlinkClick r:id="rId5" action="ppaction://hlinkfile"/>
              </a:rPr>
              <a:t>Mass &amp; Related Quantities</a:t>
            </a:r>
            <a:r>
              <a:rPr lang="en-US" b="1" dirty="0" smtClean="0"/>
              <a:t/>
            </a:r>
            <a:br>
              <a:rPr lang="en-US" b="1" dirty="0" smtClean="0"/>
            </a:br>
            <a:r>
              <a:rPr lang="en-US" b="1" dirty="0" smtClean="0"/>
              <a:t>MWG 8:</a:t>
            </a:r>
            <a:r>
              <a:rPr lang="en-US" b="1" dirty="0"/>
              <a:t>Chemistry (Amount of Substance)</a:t>
            </a:r>
            <a:r>
              <a:rPr lang="en-US" b="1" dirty="0" smtClean="0"/>
              <a:t/>
            </a:r>
            <a:br>
              <a:rPr lang="en-US" b="1" dirty="0" smtClean="0"/>
            </a:br>
            <a:r>
              <a:rPr lang="en-US" b="1" dirty="0" smtClean="0"/>
              <a:t>MWG 9:</a:t>
            </a:r>
            <a:r>
              <a:rPr lang="en-US" b="1" dirty="0"/>
              <a:t>Acoustics, Ultrasound and Vibration</a:t>
            </a:r>
            <a:r>
              <a:rPr lang="en-US" b="1" dirty="0" smtClean="0"/>
              <a:t/>
            </a:r>
            <a:br>
              <a:rPr lang="en-US" b="1" dirty="0" smtClean="0"/>
            </a:br>
            <a:r>
              <a:rPr lang="en-US" b="1" dirty="0" smtClean="0"/>
              <a:t>MWG 10:</a:t>
            </a:r>
            <a:r>
              <a:rPr lang="en-US" b="1" dirty="0"/>
              <a:t>Flow and Volume</a:t>
            </a:r>
            <a:r>
              <a:rPr lang="en-US" b="1" dirty="0" smtClean="0"/>
              <a:t/>
            </a:r>
            <a:br>
              <a:rPr lang="en-US" b="1" dirty="0" smtClean="0"/>
            </a:br>
            <a:r>
              <a:rPr lang="en-US" b="1" dirty="0" smtClean="0"/>
              <a:t>MWG 11:</a:t>
            </a:r>
            <a:r>
              <a:rPr lang="en-US" b="1" dirty="0"/>
              <a:t>Legal Metrology Working Groups</a:t>
            </a:r>
            <a:r>
              <a:rPr lang="en-US" b="1" dirty="0" smtClean="0"/>
              <a:t/>
            </a:r>
            <a:br>
              <a:rPr lang="en-US" b="1" dirty="0" smtClean="0"/>
            </a:br>
            <a:r>
              <a:rPr lang="en-US" b="1" dirty="0"/>
              <a:t>MWG 12:Quality System </a:t>
            </a:r>
            <a:r>
              <a:rPr lang="en-US" dirty="0"/>
              <a:t/>
            </a:r>
            <a:br>
              <a:rPr lang="en-US" dirty="0"/>
            </a:br>
            <a:r>
              <a:rPr lang="en-US" b="1" dirty="0"/>
              <a:t>MWG 13: Statistics and Uncertainty (new)</a:t>
            </a:r>
            <a:br>
              <a:rPr lang="en-US" b="1" dirty="0"/>
            </a:br>
            <a:r>
              <a:rPr lang="en-US" b="1" dirty="0" smtClean="0"/>
              <a:t/>
            </a:r>
            <a:br>
              <a:rPr lang="en-US" b="1" dirty="0" smtClean="0"/>
            </a:b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418" indent="-283623" eaLnBrk="0" hangingPunct="0">
              <a:defRPr>
                <a:solidFill>
                  <a:schemeClr val="tx1"/>
                </a:solidFill>
                <a:latin typeface="Arial" charset="0"/>
              </a:defRPr>
            </a:lvl2pPr>
            <a:lvl3pPr marL="1134489" indent="-226898" eaLnBrk="0" hangingPunct="0">
              <a:defRPr>
                <a:solidFill>
                  <a:schemeClr val="tx1"/>
                </a:solidFill>
                <a:latin typeface="Arial" charset="0"/>
              </a:defRPr>
            </a:lvl3pPr>
            <a:lvl4pPr marL="1588285" indent="-226898" eaLnBrk="0" hangingPunct="0">
              <a:defRPr>
                <a:solidFill>
                  <a:schemeClr val="tx1"/>
                </a:solidFill>
                <a:latin typeface="Arial" charset="0"/>
              </a:defRPr>
            </a:lvl4pPr>
            <a:lvl5pPr marL="2042082" indent="-226898" eaLnBrk="0" hangingPunct="0">
              <a:defRPr>
                <a:solidFill>
                  <a:schemeClr val="tx1"/>
                </a:solidFill>
                <a:latin typeface="Arial" charset="0"/>
              </a:defRPr>
            </a:lvl5pPr>
            <a:lvl6pPr marL="2495876" indent="-226898" eaLnBrk="0" fontAlgn="base" hangingPunct="0">
              <a:spcBef>
                <a:spcPct val="0"/>
              </a:spcBef>
              <a:spcAft>
                <a:spcPct val="0"/>
              </a:spcAft>
              <a:defRPr>
                <a:solidFill>
                  <a:schemeClr val="tx1"/>
                </a:solidFill>
                <a:latin typeface="Arial" charset="0"/>
              </a:defRPr>
            </a:lvl6pPr>
            <a:lvl7pPr marL="2949673" indent="-226898" eaLnBrk="0" fontAlgn="base" hangingPunct="0">
              <a:spcBef>
                <a:spcPct val="0"/>
              </a:spcBef>
              <a:spcAft>
                <a:spcPct val="0"/>
              </a:spcAft>
              <a:defRPr>
                <a:solidFill>
                  <a:schemeClr val="tx1"/>
                </a:solidFill>
                <a:latin typeface="Arial" charset="0"/>
              </a:defRPr>
            </a:lvl7pPr>
            <a:lvl8pPr marL="3403468" indent="-226898" eaLnBrk="0" fontAlgn="base" hangingPunct="0">
              <a:spcBef>
                <a:spcPct val="0"/>
              </a:spcBef>
              <a:spcAft>
                <a:spcPct val="0"/>
              </a:spcAft>
              <a:defRPr>
                <a:solidFill>
                  <a:schemeClr val="tx1"/>
                </a:solidFill>
                <a:latin typeface="Arial" charset="0"/>
              </a:defRPr>
            </a:lvl8pPr>
            <a:lvl9pPr marL="3857264" indent="-226898" eaLnBrk="0" fontAlgn="base" hangingPunct="0">
              <a:spcBef>
                <a:spcPct val="0"/>
              </a:spcBef>
              <a:spcAft>
                <a:spcPct val="0"/>
              </a:spcAft>
              <a:defRPr>
                <a:solidFill>
                  <a:schemeClr val="tx1"/>
                </a:solidFill>
                <a:latin typeface="Arial" charset="0"/>
              </a:defRPr>
            </a:lvl9pPr>
          </a:lstStyle>
          <a:p>
            <a:pPr eaLnBrk="1" hangingPunct="1"/>
            <a:fld id="{F8B37A59-71EE-48B9-BB67-6557D180EB09}" type="slidenum">
              <a:rPr lang="en-US" altLang="en-US" smtClean="0"/>
              <a:pPr eaLnBrk="1" hangingPunct="1"/>
              <a:t>19</a:t>
            </a:fld>
            <a:endParaRPr lang="en-US" altLang="en-US" dirty="0" smtClean="0"/>
          </a:p>
        </p:txBody>
      </p:sp>
    </p:spTree>
    <p:extLst>
      <p:ext uri="{BB962C8B-B14F-4D97-AF65-F5344CB8AC3E}">
        <p14:creationId xmlns:p14="http://schemas.microsoft.com/office/powerpoint/2010/main" val="3577689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27" indent="-285741" eaLnBrk="0" hangingPunct="0">
              <a:defRPr>
                <a:solidFill>
                  <a:schemeClr val="tx1"/>
                </a:solidFill>
                <a:latin typeface="Arial" panose="020B0604020202020204" pitchFamily="34" charset="0"/>
              </a:defRPr>
            </a:lvl2pPr>
            <a:lvl3pPr marL="1142965" indent="-228593" eaLnBrk="0" hangingPunct="0">
              <a:defRPr>
                <a:solidFill>
                  <a:schemeClr val="tx1"/>
                </a:solidFill>
                <a:latin typeface="Arial" panose="020B0604020202020204" pitchFamily="34" charset="0"/>
              </a:defRPr>
            </a:lvl3pPr>
            <a:lvl4pPr marL="1600151" indent="-228593" eaLnBrk="0" hangingPunct="0">
              <a:defRPr>
                <a:solidFill>
                  <a:schemeClr val="tx1"/>
                </a:solidFill>
                <a:latin typeface="Arial" panose="020B0604020202020204" pitchFamily="34" charset="0"/>
              </a:defRPr>
            </a:lvl4pPr>
            <a:lvl5pPr marL="2057336" indent="-228593" eaLnBrk="0" hangingPunct="0">
              <a:defRPr>
                <a:solidFill>
                  <a:schemeClr val="tx1"/>
                </a:solidFill>
                <a:latin typeface="Arial" panose="020B0604020202020204" pitchFamily="34" charset="0"/>
              </a:defRPr>
            </a:lvl5pPr>
            <a:lvl6pPr marL="2514522" indent="-228593" eaLnBrk="0" fontAlgn="base" hangingPunct="0">
              <a:spcBef>
                <a:spcPct val="0"/>
              </a:spcBef>
              <a:spcAft>
                <a:spcPct val="0"/>
              </a:spcAft>
              <a:defRPr>
                <a:solidFill>
                  <a:schemeClr val="tx1"/>
                </a:solidFill>
                <a:latin typeface="Arial" panose="020B0604020202020204" pitchFamily="34" charset="0"/>
              </a:defRPr>
            </a:lvl6pPr>
            <a:lvl7pPr marL="2971707" indent="-228593" eaLnBrk="0" fontAlgn="base" hangingPunct="0">
              <a:spcBef>
                <a:spcPct val="0"/>
              </a:spcBef>
              <a:spcAft>
                <a:spcPct val="0"/>
              </a:spcAft>
              <a:defRPr>
                <a:solidFill>
                  <a:schemeClr val="tx1"/>
                </a:solidFill>
                <a:latin typeface="Arial" panose="020B0604020202020204" pitchFamily="34" charset="0"/>
              </a:defRPr>
            </a:lvl7pPr>
            <a:lvl8pPr marL="3428893" indent="-228593" eaLnBrk="0" fontAlgn="base" hangingPunct="0">
              <a:spcBef>
                <a:spcPct val="0"/>
              </a:spcBef>
              <a:spcAft>
                <a:spcPct val="0"/>
              </a:spcAft>
              <a:defRPr>
                <a:solidFill>
                  <a:schemeClr val="tx1"/>
                </a:solidFill>
                <a:latin typeface="Arial" panose="020B0604020202020204" pitchFamily="34" charset="0"/>
              </a:defRPr>
            </a:lvl8pPr>
            <a:lvl9pPr marL="3886079" indent="-22859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BFEC78-954F-46B9-B256-23F2461915FE}" type="slidenum">
              <a:rPr lang="en-US" altLang="en-US"/>
              <a:pPr eaLnBrk="1" hangingPunct="1"/>
              <a:t>20</a:t>
            </a:fld>
            <a:endParaRPr lang="en-US" altLang="en-US" dirty="0"/>
          </a:p>
        </p:txBody>
      </p:sp>
    </p:spTree>
    <p:extLst>
      <p:ext uri="{BB962C8B-B14F-4D97-AF65-F5344CB8AC3E}">
        <p14:creationId xmlns:p14="http://schemas.microsoft.com/office/powerpoint/2010/main" val="245269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smtClean="0"/>
              <a:t>The CIPM meets annually at the BIPM and, among other matters, discusses reports presented to it by its Consultative Committees. </a:t>
            </a:r>
            <a:r>
              <a:rPr lang="en-US" dirty="0" smtClean="0">
                <a:hlinkClick r:id="rId3"/>
              </a:rPr>
              <a:t>Reports of the meetings</a:t>
            </a:r>
            <a:r>
              <a:rPr lang="en-US" dirty="0" smtClean="0"/>
              <a:t> of the CGPM, the CIPM, and all the Consultative Committees, are published by the BIPM.</a:t>
            </a:r>
          </a:p>
          <a:p>
            <a:pPr>
              <a:defRPr/>
            </a:pPr>
            <a:r>
              <a:rPr lang="en-US" dirty="0" smtClean="0"/>
              <a:t>Other duties of the CIPM include the responsibility to: discuss the work of the BIPM under the delegated authority of the CGPM;</a:t>
            </a:r>
            <a:br>
              <a:rPr lang="en-US" dirty="0" smtClean="0"/>
            </a:br>
            <a:r>
              <a:rPr lang="en-US" dirty="0" smtClean="0"/>
              <a:t/>
            </a:r>
            <a:br>
              <a:rPr lang="en-US" dirty="0" smtClean="0"/>
            </a:br>
            <a:r>
              <a:rPr lang="en-US" dirty="0" smtClean="0"/>
              <a:t>issue an Annual Report on the administrative and financial position of the BIPM to the governments of the Member States of the </a:t>
            </a:r>
            <a:r>
              <a:rPr lang="en-US" dirty="0" err="1" smtClean="0"/>
              <a:t>Metre</a:t>
            </a:r>
            <a:r>
              <a:rPr lang="en-US" dirty="0" smtClean="0"/>
              <a:t> Convention;</a:t>
            </a:r>
            <a:br>
              <a:rPr lang="en-US" dirty="0" smtClean="0"/>
            </a:br>
            <a:r>
              <a:rPr lang="en-US" dirty="0" smtClean="0"/>
              <a:t/>
            </a:r>
            <a:br>
              <a:rPr lang="en-US" dirty="0" smtClean="0"/>
            </a:br>
            <a:r>
              <a:rPr lang="en-US" dirty="0" smtClean="0"/>
              <a:t>discuss metrological work that Member States decide to do in common, and set up and coordinate activities between specialists in metrology;</a:t>
            </a:r>
            <a:br>
              <a:rPr lang="en-US" dirty="0" smtClean="0"/>
            </a:br>
            <a:r>
              <a:rPr lang="en-US" dirty="0" smtClean="0"/>
              <a:t/>
            </a:r>
            <a:br>
              <a:rPr lang="en-US" dirty="0" smtClean="0"/>
            </a:br>
            <a:r>
              <a:rPr lang="en-US" dirty="0" smtClean="0"/>
              <a:t>make appropriate Recommendations;</a:t>
            </a:r>
            <a:br>
              <a:rPr lang="en-US" dirty="0" smtClean="0"/>
            </a:br>
            <a:r>
              <a:rPr lang="en-US" dirty="0" smtClean="0"/>
              <a:t/>
            </a:r>
            <a:br>
              <a:rPr lang="en-US" dirty="0" smtClean="0"/>
            </a:br>
            <a:r>
              <a:rPr lang="en-US" dirty="0" smtClean="0"/>
              <a:t>commission reports in preparation for CGPMs, for example the "</a:t>
            </a:r>
            <a:r>
              <a:rPr lang="en-US" dirty="0" err="1" smtClean="0">
                <a:hlinkClick r:id="rId4"/>
              </a:rPr>
              <a:t>Blevin</a:t>
            </a:r>
            <a:r>
              <a:rPr lang="en-US" dirty="0" smtClean="0"/>
              <a:t>" and "</a:t>
            </a:r>
            <a:r>
              <a:rPr lang="en-US" dirty="0" err="1" smtClean="0">
                <a:hlinkClick r:id="rId5"/>
              </a:rPr>
              <a:t>Kaarls</a:t>
            </a:r>
            <a:r>
              <a:rPr lang="en-US" dirty="0" smtClean="0"/>
              <a:t>" reports, and others such as the </a:t>
            </a:r>
            <a:r>
              <a:rPr lang="en-US" dirty="0" smtClean="0">
                <a:hlinkClick r:id="rId6"/>
              </a:rPr>
              <a:t>SI Brochure</a:t>
            </a:r>
            <a:r>
              <a:rPr lang="en-US" dirty="0" smtClean="0"/>
              <a:t>. </a:t>
            </a:r>
          </a:p>
          <a:p>
            <a:pPr>
              <a:defRPr/>
            </a:pPr>
            <a:r>
              <a:rPr lang="en-US" dirty="0" smtClean="0"/>
              <a:t>Members of the CIPM act as Presidents of the </a:t>
            </a:r>
            <a:r>
              <a:rPr lang="en-US" dirty="0" smtClean="0">
                <a:hlinkClick r:id="rId7"/>
              </a:rPr>
              <a:t>Consultative Committees</a:t>
            </a:r>
            <a:r>
              <a:rPr lang="en-US" dirty="0" smtClean="0"/>
              <a:t>.</a:t>
            </a:r>
          </a:p>
          <a:p>
            <a:pPr>
              <a:defRPr/>
            </a:pPr>
            <a:endParaRPr lang="en-US" dirty="0" smtClean="0"/>
          </a:p>
          <a:p>
            <a:pPr>
              <a:defRPr/>
            </a:pPr>
            <a:r>
              <a:rPr lang="en-US" dirty="0" smtClean="0"/>
              <a:t>The General Conference on Weights and Measures (</a:t>
            </a:r>
            <a:r>
              <a:rPr lang="en-US" i="1" dirty="0" err="1" smtClean="0"/>
              <a:t>Conférence</a:t>
            </a:r>
            <a:r>
              <a:rPr lang="en-US" i="1" dirty="0" smtClean="0"/>
              <a:t> </a:t>
            </a:r>
            <a:r>
              <a:rPr lang="en-US" i="1" dirty="0" err="1" smtClean="0"/>
              <a:t>Générale</a:t>
            </a:r>
            <a:r>
              <a:rPr lang="en-US" i="1" dirty="0" smtClean="0"/>
              <a:t> des </a:t>
            </a:r>
            <a:r>
              <a:rPr lang="en-US" i="1" dirty="0" err="1" smtClean="0"/>
              <a:t>Poids</a:t>
            </a:r>
            <a:r>
              <a:rPr lang="en-US" i="1" dirty="0" smtClean="0"/>
              <a:t> et </a:t>
            </a:r>
            <a:r>
              <a:rPr lang="en-US" i="1" dirty="0" err="1" smtClean="0"/>
              <a:t>Mesures</a:t>
            </a:r>
            <a:r>
              <a:rPr lang="en-US" dirty="0" smtClean="0"/>
              <a:t>, CGPM) is made up of delegates of the governments of the </a:t>
            </a:r>
            <a:r>
              <a:rPr lang="en-US" dirty="0" smtClean="0">
                <a:hlinkClick r:id="rId8"/>
              </a:rPr>
              <a:t>Member States</a:t>
            </a:r>
            <a:r>
              <a:rPr lang="en-US" dirty="0" smtClean="0"/>
              <a:t> and observers from the </a:t>
            </a:r>
            <a:r>
              <a:rPr lang="en-US" dirty="0" smtClean="0">
                <a:hlinkClick r:id="rId9"/>
              </a:rPr>
              <a:t>Associates</a:t>
            </a:r>
            <a:r>
              <a:rPr lang="en-US" dirty="0" smtClean="0"/>
              <a:t> of the CGPM. The General Conference receives the report of the International Committee for Weights and Measures (</a:t>
            </a:r>
            <a:r>
              <a:rPr lang="en-US" dirty="0" smtClean="0">
                <a:hlinkClick r:id="rId10"/>
              </a:rPr>
              <a:t>CIPM</a:t>
            </a:r>
            <a:r>
              <a:rPr lang="en-US" dirty="0" smtClean="0"/>
              <a:t>) on work accomplished; it discusses and examines the arrangements required to ensure the propagation and improvement of the International System of Units (</a:t>
            </a:r>
            <a:r>
              <a:rPr lang="en-US" dirty="0" smtClean="0">
                <a:hlinkClick r:id="rId11"/>
              </a:rPr>
              <a:t>SI</a:t>
            </a:r>
            <a:r>
              <a:rPr lang="en-US" dirty="0" smtClean="0"/>
              <a:t>); it endorses the results of new fundamental metrological determinations and various scientific resolutions of international scope; and it decides all major issues concerning the organization and development of the </a:t>
            </a:r>
            <a:r>
              <a:rPr lang="en-US" dirty="0" smtClean="0">
                <a:hlinkClick r:id="rId12"/>
              </a:rPr>
              <a:t>BIPM</a:t>
            </a:r>
            <a:r>
              <a:rPr lang="en-US" dirty="0" smtClean="0"/>
              <a:t>, including the dotation of the BIPM.</a:t>
            </a:r>
          </a:p>
          <a:p>
            <a:pPr>
              <a:defRPr/>
            </a:pPr>
            <a:r>
              <a:rPr lang="en-US" dirty="0" smtClean="0"/>
              <a:t>The CGPM meets in Paris, usually once every four years; the </a:t>
            </a:r>
            <a:r>
              <a:rPr lang="en-US" dirty="0" smtClean="0">
                <a:hlinkClick r:id="rId13"/>
              </a:rPr>
              <a:t>24th meeting</a:t>
            </a:r>
            <a:r>
              <a:rPr lang="en-US" dirty="0" smtClean="0"/>
              <a:t> was held from 17-21 October 2011.</a:t>
            </a:r>
          </a:p>
          <a:p>
            <a:pPr>
              <a:defRPr/>
            </a:pPr>
            <a:r>
              <a:rPr lang="en-US" dirty="0" smtClean="0"/>
              <a:t>   </a:t>
            </a:r>
            <a:endParaRPr 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7441" indent="-283631">
              <a:spcBef>
                <a:spcPct val="30000"/>
              </a:spcBef>
              <a:defRPr sz="1200">
                <a:solidFill>
                  <a:schemeClr val="tx1"/>
                </a:solidFill>
                <a:latin typeface="Calibri" pitchFamily="34" charset="0"/>
              </a:defRPr>
            </a:lvl2pPr>
            <a:lvl3pPr marL="1134525" indent="-226905">
              <a:spcBef>
                <a:spcPct val="30000"/>
              </a:spcBef>
              <a:defRPr sz="1200">
                <a:solidFill>
                  <a:schemeClr val="tx1"/>
                </a:solidFill>
                <a:latin typeface="Calibri" pitchFamily="34" charset="0"/>
              </a:defRPr>
            </a:lvl3pPr>
            <a:lvl4pPr marL="1588334" indent="-226905">
              <a:spcBef>
                <a:spcPct val="30000"/>
              </a:spcBef>
              <a:defRPr sz="1200">
                <a:solidFill>
                  <a:schemeClr val="tx1"/>
                </a:solidFill>
                <a:latin typeface="Calibri" pitchFamily="34" charset="0"/>
              </a:defRPr>
            </a:lvl4pPr>
            <a:lvl5pPr marL="2042145" indent="-226905">
              <a:spcBef>
                <a:spcPct val="30000"/>
              </a:spcBef>
              <a:defRPr sz="1200">
                <a:solidFill>
                  <a:schemeClr val="tx1"/>
                </a:solidFill>
                <a:latin typeface="Calibri" pitchFamily="34" charset="0"/>
              </a:defRPr>
            </a:lvl5pPr>
            <a:lvl6pPr marL="2495954" indent="-226905" eaLnBrk="0" fontAlgn="base" hangingPunct="0">
              <a:spcBef>
                <a:spcPct val="30000"/>
              </a:spcBef>
              <a:spcAft>
                <a:spcPct val="0"/>
              </a:spcAft>
              <a:defRPr sz="1200">
                <a:solidFill>
                  <a:schemeClr val="tx1"/>
                </a:solidFill>
                <a:latin typeface="Calibri" pitchFamily="34" charset="0"/>
              </a:defRPr>
            </a:lvl6pPr>
            <a:lvl7pPr marL="2949764" indent="-226905" eaLnBrk="0" fontAlgn="base" hangingPunct="0">
              <a:spcBef>
                <a:spcPct val="30000"/>
              </a:spcBef>
              <a:spcAft>
                <a:spcPct val="0"/>
              </a:spcAft>
              <a:defRPr sz="1200">
                <a:solidFill>
                  <a:schemeClr val="tx1"/>
                </a:solidFill>
                <a:latin typeface="Calibri" pitchFamily="34" charset="0"/>
              </a:defRPr>
            </a:lvl7pPr>
            <a:lvl8pPr marL="3403574" indent="-226905" eaLnBrk="0" fontAlgn="base" hangingPunct="0">
              <a:spcBef>
                <a:spcPct val="30000"/>
              </a:spcBef>
              <a:spcAft>
                <a:spcPct val="0"/>
              </a:spcAft>
              <a:defRPr sz="1200">
                <a:solidFill>
                  <a:schemeClr val="tx1"/>
                </a:solidFill>
                <a:latin typeface="Calibri" pitchFamily="34" charset="0"/>
              </a:defRPr>
            </a:lvl8pPr>
            <a:lvl9pPr marL="3857384" indent="-226905" eaLnBrk="0" fontAlgn="base" hangingPunct="0">
              <a:spcBef>
                <a:spcPct val="30000"/>
              </a:spcBef>
              <a:spcAft>
                <a:spcPct val="0"/>
              </a:spcAft>
              <a:defRPr sz="1200">
                <a:solidFill>
                  <a:schemeClr val="tx1"/>
                </a:solidFill>
                <a:latin typeface="Calibri" pitchFamily="34" charset="0"/>
              </a:defRPr>
            </a:lvl9pPr>
          </a:lstStyle>
          <a:p>
            <a:pPr>
              <a:spcBef>
                <a:spcPct val="0"/>
              </a:spcBef>
            </a:pPr>
            <a:fld id="{42F7BCB7-9BFA-415C-98A5-250CCDF4F773}" type="slidenum">
              <a:rPr lang="en-US" altLang="en-US"/>
              <a:pPr>
                <a:spcBef>
                  <a:spcPct val="0"/>
                </a:spcBef>
              </a:pPr>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spcAft>
                <a:spcPts val="596"/>
              </a:spcAft>
              <a:buClr>
                <a:schemeClr val="tx1"/>
              </a:buClr>
              <a:defRPr/>
            </a:pPr>
            <a:r>
              <a:rPr lang="en-US" sz="2000" b="1" dirty="0">
                <a:solidFill>
                  <a:schemeClr val="tx1">
                    <a:lumMod val="65000"/>
                    <a:lumOff val="35000"/>
                  </a:schemeClr>
                </a:solidFill>
                <a:cs typeface="Arial" pitchFamily="34" charset="0"/>
              </a:rPr>
              <a:t>The National Bureau of Standards was established by Congress in 1901 to address national needs:</a:t>
            </a:r>
          </a:p>
          <a:p>
            <a:pPr marL="341934" lvl="1" indent="-171755">
              <a:lnSpc>
                <a:spcPct val="110000"/>
              </a:lnSpc>
              <a:spcBef>
                <a:spcPts val="497"/>
              </a:spcBef>
              <a:spcAft>
                <a:spcPts val="497"/>
              </a:spcAft>
              <a:buClr>
                <a:schemeClr val="accent5">
                  <a:lumMod val="50000"/>
                </a:schemeClr>
              </a:buClr>
              <a:buFont typeface="Wingdings" pitchFamily="2" charset="2"/>
              <a:buChar char="§"/>
              <a:tabLst>
                <a:tab pos="53575" algn="l"/>
              </a:tabLst>
              <a:defRPr/>
            </a:pPr>
            <a:r>
              <a:rPr lang="en-US" sz="1800" dirty="0">
                <a:solidFill>
                  <a:schemeClr val="accent5">
                    <a:lumMod val="50000"/>
                  </a:schemeClr>
                </a:solidFill>
                <a:cs typeface="Arial" pitchFamily="34" charset="0"/>
              </a:rPr>
              <a:t>Eight different “authoritative” values for the gallon, no uniformity among states for measures affecting basic commerce, no national measurement infrastructure, no way to train or equip weights and measures inspectors</a:t>
            </a:r>
          </a:p>
          <a:p>
            <a:pPr marL="341934" lvl="1" indent="-171755">
              <a:lnSpc>
                <a:spcPct val="110000"/>
              </a:lnSpc>
              <a:spcBef>
                <a:spcPts val="497"/>
              </a:spcBef>
              <a:spcAft>
                <a:spcPts val="497"/>
              </a:spcAft>
              <a:buClr>
                <a:schemeClr val="accent5">
                  <a:lumMod val="50000"/>
                </a:schemeClr>
              </a:buClr>
              <a:buFont typeface="Wingdings" pitchFamily="2" charset="2"/>
              <a:buChar char="§"/>
              <a:tabLst>
                <a:tab pos="53575" algn="l"/>
              </a:tabLst>
              <a:defRPr/>
            </a:pPr>
            <a:r>
              <a:rPr lang="en-US" sz="1800" dirty="0">
                <a:solidFill>
                  <a:schemeClr val="accent5">
                    <a:lumMod val="50000"/>
                  </a:schemeClr>
                </a:solidFill>
                <a:cs typeface="Arial" pitchFamily="34" charset="0"/>
              </a:rPr>
              <a:t>Growing electrical industry needed standards to make better quality and safer products (primary justification cited in organic act)</a:t>
            </a:r>
          </a:p>
          <a:p>
            <a:pPr marL="341934" lvl="1" indent="-171755">
              <a:lnSpc>
                <a:spcPct val="110000"/>
              </a:lnSpc>
              <a:spcBef>
                <a:spcPts val="497"/>
              </a:spcBef>
              <a:spcAft>
                <a:spcPts val="497"/>
              </a:spcAft>
              <a:buClr>
                <a:schemeClr val="accent5">
                  <a:lumMod val="50000"/>
                </a:schemeClr>
              </a:buClr>
              <a:buFont typeface="Wingdings" pitchFamily="2" charset="2"/>
              <a:buChar char="§"/>
              <a:tabLst>
                <a:tab pos="53575" algn="l"/>
              </a:tabLst>
              <a:defRPr/>
            </a:pPr>
            <a:r>
              <a:rPr lang="en-US" sz="1800" dirty="0">
                <a:solidFill>
                  <a:schemeClr val="accent5">
                    <a:lumMod val="50000"/>
                  </a:schemeClr>
                </a:solidFill>
                <a:cs typeface="Arial" pitchFamily="34" charset="0"/>
              </a:rPr>
              <a:t>Lack of a national measurement infrastructure meant U.S. scientists had to send their instruments abroad for calibration, slowing the pace of scientific discovery and technological innovation (another primary justification cited in organic act)</a:t>
            </a:r>
          </a:p>
          <a:p>
            <a:pPr marL="341934" lvl="1" indent="-171755">
              <a:lnSpc>
                <a:spcPct val="110000"/>
              </a:lnSpc>
              <a:spcBef>
                <a:spcPts val="497"/>
              </a:spcBef>
              <a:spcAft>
                <a:spcPts val="497"/>
              </a:spcAft>
              <a:buClr>
                <a:schemeClr val="accent5">
                  <a:lumMod val="50000"/>
                </a:schemeClr>
              </a:buClr>
              <a:buFont typeface="Wingdings" pitchFamily="2" charset="2"/>
              <a:buChar char="§"/>
              <a:tabLst>
                <a:tab pos="53575" algn="l"/>
              </a:tabLst>
              <a:defRPr/>
            </a:pPr>
            <a:r>
              <a:rPr lang="en-US" sz="1800" dirty="0">
                <a:solidFill>
                  <a:schemeClr val="accent5">
                    <a:lumMod val="50000"/>
                  </a:schemeClr>
                </a:solidFill>
                <a:cs typeface="Arial" pitchFamily="34" charset="0"/>
              </a:rPr>
              <a:t>Consumer products and construction materials uneven in quality and unreliable, caveat emptor</a:t>
            </a:r>
          </a:p>
          <a:p>
            <a:pPr marL="341934" lvl="1" indent="-171755">
              <a:lnSpc>
                <a:spcPct val="110000"/>
              </a:lnSpc>
              <a:spcBef>
                <a:spcPts val="497"/>
              </a:spcBef>
              <a:spcAft>
                <a:spcPts val="497"/>
              </a:spcAft>
              <a:buClr>
                <a:schemeClr val="accent5">
                  <a:lumMod val="50000"/>
                </a:schemeClr>
              </a:buClr>
              <a:buFont typeface="Wingdings" pitchFamily="2" charset="2"/>
              <a:buChar char="§"/>
              <a:tabLst>
                <a:tab pos="53575" algn="l"/>
              </a:tabLst>
              <a:defRPr/>
            </a:pPr>
            <a:endParaRPr lang="en-US" sz="1800" dirty="0">
              <a:solidFill>
                <a:schemeClr val="accent5">
                  <a:lumMod val="50000"/>
                </a:schemeClr>
              </a:solidFill>
              <a:cs typeface="Arial" pitchFamily="34" charset="0"/>
            </a:endParaRPr>
          </a:p>
        </p:txBody>
      </p:sp>
      <p:sp>
        <p:nvSpPr>
          <p:cNvPr id="4" name="Slide Number Placeholder 3"/>
          <p:cNvSpPr>
            <a:spLocks noGrp="1"/>
          </p:cNvSpPr>
          <p:nvPr>
            <p:ph type="sldNum" sz="quarter" idx="10"/>
          </p:nvPr>
        </p:nvSpPr>
        <p:spPr/>
        <p:txBody>
          <a:bodyPr/>
          <a:lstStyle/>
          <a:p>
            <a:fld id="{F6DF01EC-B24F-4CBC-A883-D0D8E2876EEF}" type="slidenum">
              <a:rPr lang="en-US" smtClean="0"/>
              <a:pPr/>
              <a:t>3</a:t>
            </a:fld>
            <a:endParaRPr lang="en-US"/>
          </a:p>
        </p:txBody>
      </p:sp>
    </p:spTree>
    <p:extLst>
      <p:ext uri="{BB962C8B-B14F-4D97-AF65-F5344CB8AC3E}">
        <p14:creationId xmlns:p14="http://schemas.microsoft.com/office/powerpoint/2010/main" val="410970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92E5240-8189-4907-9895-461D429C4943}" type="slidenum">
              <a:rPr lang="en-US" smtClean="0">
                <a:solidFill>
                  <a:prstClr val="black"/>
                </a:solidFill>
              </a:rPr>
              <a:pPr/>
              <a:t>4</a:t>
            </a:fld>
            <a:endParaRPr lang="en-US" smtClean="0">
              <a:solidFill>
                <a:prstClr val="black"/>
              </a:solidFill>
            </a:endParaRPr>
          </a:p>
        </p:txBody>
      </p:sp>
      <p:sp>
        <p:nvSpPr>
          <p:cNvPr id="31746" name="Rectangle 2"/>
          <p:cNvSpPr>
            <a:spLocks noGrp="1" noRot="1" noChangeAspect="1" noChangeArrowheads="1" noTextEdit="1"/>
          </p:cNvSpPr>
          <p:nvPr>
            <p:ph type="sldImg"/>
          </p:nvPr>
        </p:nvSpPr>
        <p:spPr>
          <a:xfrm>
            <a:off x="2882900" y="520700"/>
            <a:ext cx="3473450" cy="2606675"/>
          </a:xfrm>
          <a:ln/>
        </p:spPr>
      </p:sp>
      <p:sp>
        <p:nvSpPr>
          <p:cNvPr id="31747" name="Rectangle 3"/>
          <p:cNvSpPr>
            <a:spLocks noGrp="1" noChangeArrowheads="1"/>
          </p:cNvSpPr>
          <p:nvPr>
            <p:ph type="body" idx="1"/>
          </p:nvPr>
        </p:nvSpPr>
        <p:spPr>
          <a:xfrm>
            <a:off x="1231899" y="3300577"/>
            <a:ext cx="6772285" cy="3128483"/>
          </a:xfrm>
          <a:noFill/>
          <a:ln/>
        </p:spPr>
        <p:txBody>
          <a:bodyPr lIns="92142" tIns="46071" rIns="92142" bIns="46071"/>
          <a:lstStyle/>
          <a:p>
            <a:pPr eaLnBrk="1" hangingPunct="1"/>
            <a:endParaRPr lang="en-US" sz="1400" dirty="0"/>
          </a:p>
          <a:p>
            <a:pPr eaLnBrk="1" hangingPunct="1"/>
            <a:endParaRPr lang="en-US" sz="1400" dirty="0"/>
          </a:p>
        </p:txBody>
      </p:sp>
    </p:spTree>
    <p:extLst>
      <p:ext uri="{BB962C8B-B14F-4D97-AF65-F5344CB8AC3E}">
        <p14:creationId xmlns:p14="http://schemas.microsoft.com/office/powerpoint/2010/main" val="421338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endParaRPr lang="en-US" sz="200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F6DF01EC-B24F-4CBC-A883-D0D8E2876EEF}"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0430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7991" lvl="1" indent="-340358"/>
            <a:r>
              <a:rPr lang="en-US" dirty="0" smtClean="0">
                <a:latin typeface="+mn-lt"/>
              </a:rPr>
              <a:t>~ 3,000 employees</a:t>
            </a:r>
          </a:p>
          <a:p>
            <a:pPr marL="467991" lvl="1" indent="-340358"/>
            <a:r>
              <a:rPr lang="en-US" dirty="0" smtClean="0">
                <a:latin typeface="+mn-lt"/>
              </a:rPr>
              <a:t>~ 2,700 associates and facilities users</a:t>
            </a:r>
          </a:p>
          <a:p>
            <a:pPr marL="467991" lvl="1" indent="-340358"/>
            <a:r>
              <a:rPr lang="en-US" dirty="0" smtClean="0">
                <a:latin typeface="+mn-lt"/>
              </a:rPr>
              <a:t>~ 1,200 field staff in partner organizations </a:t>
            </a:r>
          </a:p>
          <a:p>
            <a:pPr marL="467991" lvl="1" indent="-340358"/>
            <a:r>
              <a:rPr lang="en-US" dirty="0" smtClean="0">
                <a:latin typeface="+mn-lt"/>
              </a:rPr>
              <a:t>Two main locations: </a:t>
            </a:r>
          </a:p>
          <a:p>
            <a:pPr marL="694895" lvl="2" indent="-340358"/>
            <a:r>
              <a:rPr lang="en-US" dirty="0" smtClean="0">
                <a:latin typeface="+mn-lt"/>
              </a:rPr>
              <a:t>Gaithersburg, Md.</a:t>
            </a:r>
          </a:p>
          <a:p>
            <a:pPr marL="694895" lvl="2" indent="-340358"/>
            <a:r>
              <a:rPr lang="en-US" dirty="0" smtClean="0">
                <a:latin typeface="+mn-lt"/>
              </a:rPr>
              <a:t>Boulder, Colo.</a:t>
            </a:r>
          </a:p>
          <a:p>
            <a:pPr marL="467991" lvl="1" indent="-340358"/>
            <a:r>
              <a:rPr lang="en-US" dirty="0" smtClean="0">
                <a:latin typeface="+mn-lt"/>
              </a:rPr>
              <a:t>Four main programs: </a:t>
            </a:r>
          </a:p>
          <a:p>
            <a:pPr marL="694895" lvl="2" indent="-340358"/>
            <a:r>
              <a:rPr lang="en-US" dirty="0" smtClean="0">
                <a:latin typeface="+mn-lt"/>
              </a:rPr>
              <a:t>Labs</a:t>
            </a:r>
          </a:p>
          <a:p>
            <a:pPr marL="694895" lvl="2" indent="-340358"/>
            <a:r>
              <a:rPr lang="en-US" dirty="0" smtClean="0">
                <a:latin typeface="+mn-lt"/>
              </a:rPr>
              <a:t>Hollings Manufacturing</a:t>
            </a:r>
            <a:r>
              <a:rPr lang="en-US" baseline="0" dirty="0" smtClean="0">
                <a:latin typeface="+mn-lt"/>
              </a:rPr>
              <a:t> Extension Partnership (MEP)</a:t>
            </a:r>
            <a:endParaRPr lang="en-US" dirty="0" smtClean="0">
              <a:latin typeface="+mn-lt"/>
            </a:endParaRPr>
          </a:p>
          <a:p>
            <a:pPr marL="694895" lvl="2" indent="-340358" defTabSz="907620"/>
            <a:r>
              <a:rPr lang="en-US" dirty="0" smtClean="0"/>
              <a:t>Advanced Manufacturing Technology Consortia Program (</a:t>
            </a:r>
            <a:r>
              <a:rPr lang="en-US" dirty="0" err="1" smtClean="0">
                <a:latin typeface="+mn-lt"/>
              </a:rPr>
              <a:t>AMTech</a:t>
            </a:r>
            <a:r>
              <a:rPr lang="en-US" dirty="0" smtClean="0">
                <a:latin typeface="+mn-lt"/>
              </a:rPr>
              <a:t>)</a:t>
            </a:r>
          </a:p>
          <a:p>
            <a:pPr marL="694895" lvl="2" indent="-340358"/>
            <a:r>
              <a:rPr lang="en-US" dirty="0" smtClean="0">
                <a:latin typeface="+mn-lt"/>
              </a:rPr>
              <a:t>Baldrige Performance Excellence Program</a:t>
            </a:r>
          </a:p>
          <a:p>
            <a:pPr marL="467991" lvl="1" indent="-340358"/>
            <a:r>
              <a:rPr lang="en-US" dirty="0" smtClean="0">
                <a:latin typeface="+mn-lt"/>
              </a:rPr>
              <a:t>Six external collaborative institutes:</a:t>
            </a:r>
          </a:p>
          <a:p>
            <a:pPr marL="694895" lvl="2" indent="-340358"/>
            <a:r>
              <a:rPr lang="en-US" dirty="0" smtClean="0">
                <a:latin typeface="+mn-lt"/>
              </a:rPr>
              <a:t>JILA – with the Univ. of Colorado</a:t>
            </a:r>
          </a:p>
          <a:p>
            <a:pPr marL="694895" lvl="2" indent="-340358"/>
            <a:r>
              <a:rPr lang="en-US" dirty="0" smtClean="0">
                <a:latin typeface="+mn-lt"/>
              </a:rPr>
              <a:t>JQI –</a:t>
            </a:r>
            <a:r>
              <a:rPr lang="en-US" baseline="0" dirty="0" smtClean="0">
                <a:latin typeface="+mn-lt"/>
              </a:rPr>
              <a:t> with the Univ. of Maryland</a:t>
            </a:r>
            <a:endParaRPr lang="en-US" dirty="0" smtClean="0">
              <a:latin typeface="+mn-lt"/>
            </a:endParaRPr>
          </a:p>
          <a:p>
            <a:pPr marL="694895" lvl="2" indent="-340358"/>
            <a:r>
              <a:rPr lang="en-US" dirty="0" smtClean="0">
                <a:latin typeface="+mn-lt"/>
              </a:rPr>
              <a:t>IBBR (Institute</a:t>
            </a:r>
            <a:r>
              <a:rPr lang="en-US" baseline="0" dirty="0" smtClean="0">
                <a:latin typeface="+mn-lt"/>
              </a:rPr>
              <a:t> for Bioscience &amp; Biotechnology Research) – with the Univ. of Maryland</a:t>
            </a:r>
            <a:endParaRPr lang="en-US" dirty="0" smtClean="0">
              <a:latin typeface="+mn-lt"/>
            </a:endParaRPr>
          </a:p>
          <a:p>
            <a:pPr marL="694895" lvl="2" indent="-340358"/>
            <a:r>
              <a:rPr lang="en-US" smtClean="0">
                <a:latin typeface="+mn-lt"/>
              </a:rPr>
              <a:t>HML (Hollings Marine Lab) </a:t>
            </a:r>
            <a:r>
              <a:rPr lang="en-US" dirty="0" smtClean="0">
                <a:latin typeface="+mn-lt"/>
              </a:rPr>
              <a:t>in Charleston, S.C.</a:t>
            </a:r>
            <a:r>
              <a:rPr lang="en-US" baseline="0" dirty="0" smtClean="0">
                <a:latin typeface="+mn-lt"/>
              </a:rPr>
              <a:t> – with NOAA, </a:t>
            </a:r>
            <a:endParaRPr lang="en-US" dirty="0" smtClean="0">
              <a:latin typeface="+mn-lt"/>
            </a:endParaRPr>
          </a:p>
          <a:p>
            <a:pPr marL="694895" lvl="2" indent="-340358"/>
            <a:r>
              <a:rPr lang="en-US" dirty="0" err="1" smtClean="0">
                <a:latin typeface="+mn-lt"/>
              </a:rPr>
              <a:t>CHiMaD</a:t>
            </a:r>
            <a:r>
              <a:rPr lang="en-US" dirty="0" smtClean="0">
                <a:latin typeface="+mn-lt"/>
              </a:rPr>
              <a:t> (</a:t>
            </a:r>
            <a:r>
              <a:rPr lang="en-US" dirty="0" smtClean="0"/>
              <a:t>Center for Hierarchical Materials Design)</a:t>
            </a:r>
            <a:r>
              <a:rPr lang="en-US" baseline="0" dirty="0" smtClean="0"/>
              <a:t> – a Center of Excellence led by Northwestern Univ.</a:t>
            </a:r>
            <a:endParaRPr lang="en-US" dirty="0" smtClean="0">
              <a:latin typeface="+mn-lt"/>
            </a:endParaRPr>
          </a:p>
          <a:p>
            <a:pPr marL="694895" lvl="2" indent="-340358"/>
            <a:r>
              <a:rPr lang="en-US" dirty="0" err="1" smtClean="0">
                <a:latin typeface="+mn-lt"/>
              </a:rPr>
              <a:t>NCCoE</a:t>
            </a:r>
            <a:r>
              <a:rPr lang="en-US" dirty="0" smtClean="0">
                <a:latin typeface="+mn-lt"/>
              </a:rPr>
              <a:t> (National</a:t>
            </a:r>
            <a:r>
              <a:rPr lang="en-US" baseline="0" dirty="0" smtClean="0">
                <a:latin typeface="+mn-lt"/>
              </a:rPr>
              <a:t> Cybersecurity Center of Excellence) – with the state of Md., and Montgomery County. Supported by DOC’s first Federally Funded Research and Development Center</a:t>
            </a:r>
            <a:endParaRPr lang="en-US" dirty="0" smtClean="0">
              <a:latin typeface="+mn-lt"/>
            </a:endParaRPr>
          </a:p>
          <a:p>
            <a:endParaRPr lang="en-US" sz="1300" dirty="0"/>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4304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2881313" y="522288"/>
            <a:ext cx="3473450" cy="2605087"/>
          </a:xfrm>
          <a:ln/>
        </p:spPr>
      </p:sp>
      <p:sp>
        <p:nvSpPr>
          <p:cNvPr id="4198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514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7923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838200" y="1600200"/>
            <a:ext cx="7391400" cy="1295400"/>
          </a:xfrm>
        </p:spPr>
        <p:txBody>
          <a:bodyPr/>
          <a:lstStyle>
            <a:lvl1pPr>
              <a:buFontTx/>
              <a:buNone/>
              <a:defRPr sz="2800" b="1">
                <a:solidFill>
                  <a:schemeClr val="accent5">
                    <a:lumMod val="50000"/>
                  </a:schemeClr>
                </a:solidFill>
                <a:latin typeface="Arial" pitchFamily="34" charset="0"/>
                <a:cs typeface="Arial" pitchFamily="34" charset="0"/>
              </a:defRPr>
            </a:lvl1pPr>
            <a:lvl2pPr>
              <a:buFontTx/>
              <a:buNone/>
              <a:defRPr sz="2400">
                <a:solidFill>
                  <a:schemeClr val="tx1">
                    <a:lumMod val="65000"/>
                    <a:lumOff val="35000"/>
                  </a:schemeClr>
                </a:solidFill>
                <a:latin typeface="Arial" pitchFamily="34" charset="0"/>
                <a:cs typeface="Arial" pitchFamily="34" charset="0"/>
              </a:defRPr>
            </a:lvl2pPr>
          </a:lstStyle>
          <a:p>
            <a:pPr lvl="0"/>
            <a:r>
              <a:rPr lang="en-US" smtClean="0"/>
              <a:t>Click to edit Master text styles</a:t>
            </a:r>
          </a:p>
        </p:txBody>
      </p:sp>
      <p:sp>
        <p:nvSpPr>
          <p:cNvPr id="5" name="Text Placeholder 4"/>
          <p:cNvSpPr>
            <a:spLocks noGrp="1"/>
          </p:cNvSpPr>
          <p:nvPr>
            <p:ph type="body" sz="quarter" idx="11"/>
          </p:nvPr>
        </p:nvSpPr>
        <p:spPr>
          <a:xfrm>
            <a:off x="1143000" y="3048000"/>
            <a:ext cx="7086600" cy="838200"/>
          </a:xfrm>
        </p:spPr>
        <p:txBody>
          <a:bodyPr>
            <a:normAutofit/>
          </a:bodyPr>
          <a:lstStyle>
            <a:lvl1pPr>
              <a:buFontTx/>
              <a:buNone/>
              <a:defRPr sz="2400">
                <a:solidFill>
                  <a:schemeClr val="tx1">
                    <a:lumMod val="65000"/>
                    <a:lumOff val="35000"/>
                  </a:schemeClr>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83611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66547"/>
            <a:ext cx="7543800" cy="577161"/>
          </a:xfrm>
          <a:prstGeom prst="rect">
            <a:avLst/>
          </a:prstGeom>
        </p:spPr>
        <p:txBody>
          <a:bodyPr/>
          <a:lstStyle>
            <a:lvl1pPr marL="0" indent="0" algn="l">
              <a:buNone/>
              <a:defRPr>
                <a:solidFill>
                  <a:srgbClr val="2083B6"/>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a:off x="457200" y="6324600"/>
            <a:ext cx="8229600" cy="0"/>
          </a:xfrm>
          <a:prstGeom prst="line">
            <a:avLst/>
          </a:prstGeom>
          <a:ln w="12700" cmpd="sng">
            <a:solidFill>
              <a:srgbClr val="2083B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57200" y="1243708"/>
            <a:ext cx="8229600" cy="0"/>
          </a:xfrm>
          <a:prstGeom prst="line">
            <a:avLst/>
          </a:prstGeom>
          <a:ln w="12700" cmpd="sng">
            <a:solidFill>
              <a:srgbClr val="2083B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
          <p:cNvSpPr>
            <a:spLocks noGrp="1"/>
          </p:cNvSpPr>
          <p:nvPr>
            <p:ph idx="10" hasCustomPrompt="1"/>
          </p:nvPr>
        </p:nvSpPr>
        <p:spPr bwMode="auto">
          <a:xfrm>
            <a:off x="457200" y="16002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58595B"/>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
          <p:cNvSpPr>
            <a:spLocks noGrp="1"/>
          </p:cNvSpPr>
          <p:nvPr>
            <p:ph type="sldNum" sz="quarter" idx="4"/>
          </p:nvPr>
        </p:nvSpPr>
        <p:spPr>
          <a:xfrm>
            <a:off x="457200" y="6324601"/>
            <a:ext cx="2443100" cy="281066"/>
          </a:xfrm>
          <a:prstGeom prst="rect">
            <a:avLst/>
          </a:prstGeom>
        </p:spPr>
        <p:txBody>
          <a:bodyPr vert="horz" lIns="91440" tIns="45720" rIns="91440" bIns="45720" rtlCol="0" anchor="ctr"/>
          <a:lstStyle>
            <a:lvl1pPr algn="l">
              <a:defRPr sz="1000">
                <a:solidFill>
                  <a:srgbClr val="2083B6"/>
                </a:solidFill>
              </a:defRPr>
            </a:lvl1pPr>
          </a:lstStyle>
          <a:p>
            <a:r>
              <a:rPr lang="en-US" dirty="0" smtClean="0">
                <a:latin typeface="Gotham Book"/>
                <a:cs typeface="Gotham Book"/>
              </a:rPr>
              <a:t>PROGRAMMATIC PLAN </a:t>
            </a:r>
            <a:r>
              <a:rPr lang="en-US" dirty="0" smtClean="0">
                <a:solidFill>
                  <a:srgbClr val="58595B"/>
                </a:solidFill>
                <a:latin typeface="Gotham Book"/>
                <a:cs typeface="Gotham Book"/>
              </a:rPr>
              <a:t>| </a:t>
            </a:r>
            <a:fld id="{F62FE99A-B5F0-A24B-B245-D1655785F373}" type="slidenum">
              <a:rPr lang="en-US" smtClean="0">
                <a:solidFill>
                  <a:srgbClr val="58595B"/>
                </a:solidFill>
              </a:rPr>
              <a:pPr/>
              <a:t>‹#›</a:t>
            </a:fld>
            <a:endParaRPr lang="en-US" dirty="0">
              <a:solidFill>
                <a:srgbClr val="58595B"/>
              </a:solidFill>
            </a:endParaRPr>
          </a:p>
        </p:txBody>
      </p:sp>
    </p:spTree>
    <p:extLst>
      <p:ext uri="{BB962C8B-B14F-4D97-AF65-F5344CB8AC3E}">
        <p14:creationId xmlns:p14="http://schemas.microsoft.com/office/powerpoint/2010/main" val="262576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610350"/>
            <a:ext cx="2133600" cy="247650"/>
          </a:xfrm>
          <a:prstGeom prst="rect">
            <a:avLst/>
          </a:prstGeom>
        </p:spPr>
        <p:txBody>
          <a:bodyPr/>
          <a:lstStyle/>
          <a:p>
            <a:pPr>
              <a:defRPr/>
            </a:pPr>
            <a:endParaRPr lang="en-US"/>
          </a:p>
        </p:txBody>
      </p:sp>
      <p:sp>
        <p:nvSpPr>
          <p:cNvPr id="4" name="Slide Number Placeholder 5"/>
          <p:cNvSpPr>
            <a:spLocks noGrp="1"/>
          </p:cNvSpPr>
          <p:nvPr>
            <p:ph type="sldNum" sz="quarter" idx="12"/>
          </p:nvPr>
        </p:nvSpPr>
        <p:spPr>
          <a:xfrm>
            <a:off x="8458200" y="6492875"/>
            <a:ext cx="457200" cy="365125"/>
          </a:xfrm>
          <a:prstGeom prst="rect">
            <a:avLst/>
          </a:prstGeom>
        </p:spPr>
        <p:txBody>
          <a:bodyPr/>
          <a:lstStyle>
            <a:lvl1pPr>
              <a:defRPr sz="1400">
                <a:solidFill>
                  <a:schemeClr val="tx1">
                    <a:lumMod val="65000"/>
                    <a:lumOff val="35000"/>
                  </a:schemeClr>
                </a:solidFill>
              </a:defRPr>
            </a:lvl1pPr>
          </a:lstStyle>
          <a:p>
            <a:fld id="{0C851AFE-A08B-4655-9D6A-63B44BADE185}" type="slidenum">
              <a:rPr lang="en-US" smtClean="0"/>
              <a:pPr/>
              <a:t>‹#›</a:t>
            </a:fld>
            <a:endParaRPr lang="en-US"/>
          </a:p>
        </p:txBody>
      </p:sp>
    </p:spTree>
    <p:extLst>
      <p:ext uri="{BB962C8B-B14F-4D97-AF65-F5344CB8AC3E}">
        <p14:creationId xmlns:p14="http://schemas.microsoft.com/office/powerpoint/2010/main" val="2181620518"/>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66547"/>
            <a:ext cx="7738850" cy="577161"/>
          </a:xfrm>
          <a:prstGeom prst="rect">
            <a:avLst/>
          </a:prstGeom>
        </p:spPr>
        <p:txBody>
          <a:bodyPr/>
          <a:lstStyle>
            <a:lvl1pPr marL="0" indent="0" algn="l">
              <a:buNone/>
              <a:defRPr>
                <a:solidFill>
                  <a:srgbClr val="2083B6"/>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a:off x="457200" y="6324600"/>
            <a:ext cx="8229600" cy="0"/>
          </a:xfrm>
          <a:prstGeom prst="line">
            <a:avLst/>
          </a:prstGeom>
          <a:ln w="12700" cmpd="sng">
            <a:solidFill>
              <a:srgbClr val="2083B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57200" y="1243708"/>
            <a:ext cx="8229600" cy="0"/>
          </a:xfrm>
          <a:prstGeom prst="line">
            <a:avLst/>
          </a:prstGeom>
          <a:ln w="12700" cmpd="sng">
            <a:solidFill>
              <a:srgbClr val="2083B6"/>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sz="half" idx="10"/>
          </p:nvPr>
        </p:nvSpPr>
        <p:spPr>
          <a:xfrm>
            <a:off x="457200" y="1600200"/>
            <a:ext cx="3784931" cy="4525963"/>
          </a:xfrm>
          <a:prstGeom prst="rect">
            <a:avLst/>
          </a:prstGeo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hasCustomPrompt="1"/>
          </p:nvPr>
        </p:nvSpPr>
        <p:spPr>
          <a:xfrm>
            <a:off x="6216063" y="1600200"/>
            <a:ext cx="2470736" cy="1897965"/>
          </a:xfrm>
          <a:prstGeom prst="rect">
            <a:avLst/>
          </a:prstGeom>
        </p:spPr>
        <p:txBody>
          <a:bodyPr/>
          <a:lstStyle>
            <a:lvl1pPr marL="0" indent="0">
              <a:buNone/>
              <a:defRPr sz="2800" b="1" i="0" baseline="0">
                <a:latin typeface="Calibri"/>
                <a:cs typeface="Calibri"/>
              </a:defRPr>
            </a:lvl1pPr>
            <a:lvl2pPr marL="457200" indent="0">
              <a:buNone/>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 for callout</a:t>
            </a:r>
            <a:endParaRPr lang="en-US" dirty="0"/>
          </a:p>
        </p:txBody>
      </p:sp>
      <p:sp>
        <p:nvSpPr>
          <p:cNvPr id="12" name="Slide Number Placeholder 2"/>
          <p:cNvSpPr>
            <a:spLocks noGrp="1"/>
          </p:cNvSpPr>
          <p:nvPr>
            <p:ph type="sldNum" sz="quarter" idx="4"/>
          </p:nvPr>
        </p:nvSpPr>
        <p:spPr>
          <a:xfrm>
            <a:off x="457200" y="6324601"/>
            <a:ext cx="2443100" cy="281066"/>
          </a:xfrm>
          <a:prstGeom prst="rect">
            <a:avLst/>
          </a:prstGeom>
        </p:spPr>
        <p:txBody>
          <a:bodyPr vert="horz" lIns="91440" tIns="45720" rIns="91440" bIns="45720" rtlCol="0" anchor="ctr"/>
          <a:lstStyle>
            <a:lvl1pPr algn="l">
              <a:defRPr sz="1000">
                <a:solidFill>
                  <a:srgbClr val="2083B6"/>
                </a:solidFill>
              </a:defRPr>
            </a:lvl1pPr>
          </a:lstStyle>
          <a:p>
            <a:r>
              <a:rPr lang="en-US" dirty="0" smtClean="0">
                <a:latin typeface="Gotham Book"/>
                <a:cs typeface="Gotham Book"/>
              </a:rPr>
              <a:t>PROGRAMMATIC PLAN </a:t>
            </a:r>
            <a:r>
              <a:rPr lang="en-US" dirty="0" smtClean="0">
                <a:solidFill>
                  <a:srgbClr val="58595B"/>
                </a:solidFill>
                <a:latin typeface="Gotham Book"/>
                <a:cs typeface="Gotham Book"/>
              </a:rPr>
              <a:t>| </a:t>
            </a:r>
            <a:fld id="{F62FE99A-B5F0-A24B-B245-D1655785F373}" type="slidenum">
              <a:rPr lang="en-US" smtClean="0">
                <a:solidFill>
                  <a:srgbClr val="58595B"/>
                </a:solidFill>
              </a:rPr>
              <a:pPr/>
              <a:t>‹#›</a:t>
            </a:fld>
            <a:endParaRPr lang="en-US" dirty="0">
              <a:solidFill>
                <a:srgbClr val="58595B"/>
              </a:solidFill>
            </a:endParaRPr>
          </a:p>
        </p:txBody>
      </p:sp>
      <p:sp>
        <p:nvSpPr>
          <p:cNvPr id="13" name="Content Placeholder 3"/>
          <p:cNvSpPr>
            <a:spLocks noGrp="1"/>
          </p:cNvSpPr>
          <p:nvPr>
            <p:ph sz="half" idx="11" hasCustomPrompt="1"/>
          </p:nvPr>
        </p:nvSpPr>
        <p:spPr>
          <a:xfrm>
            <a:off x="6216063" y="3616999"/>
            <a:ext cx="2470737" cy="1983521"/>
          </a:xfrm>
          <a:prstGeom prst="rect">
            <a:avLst/>
          </a:prstGeom>
        </p:spPr>
        <p:txBody>
          <a:bodyPr/>
          <a:lstStyle>
            <a:lvl1pPr marL="0" indent="0">
              <a:buNone/>
              <a:defRPr sz="1400" b="0" i="0" baseline="0">
                <a:solidFill>
                  <a:srgbClr val="58595B"/>
                </a:solidFill>
                <a:latin typeface="Calibri Light"/>
                <a:cs typeface="Calibri Light"/>
              </a:defRPr>
            </a:lvl1pPr>
            <a:lvl2pPr marL="457200" indent="0">
              <a:buNone/>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 for callout</a:t>
            </a:r>
            <a:endParaRPr lang="en-US" dirty="0"/>
          </a:p>
        </p:txBody>
      </p:sp>
      <p:cxnSp>
        <p:nvCxnSpPr>
          <p:cNvPr id="14" name="Straight Connector 13"/>
          <p:cNvCxnSpPr/>
          <p:nvPr userDrawn="1"/>
        </p:nvCxnSpPr>
        <p:spPr>
          <a:xfrm>
            <a:off x="6216063" y="3498165"/>
            <a:ext cx="2470737" cy="0"/>
          </a:xfrm>
          <a:prstGeom prst="line">
            <a:avLst/>
          </a:prstGeom>
          <a:ln w="12700" cmpd="sng">
            <a:solidFill>
              <a:srgbClr val="2083B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97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8" name="Content Placeholder 2"/>
          <p:cNvSpPr>
            <a:spLocks noGrp="1"/>
          </p:cNvSpPr>
          <p:nvPr>
            <p:ph idx="1"/>
          </p:nvPr>
        </p:nvSpPr>
        <p:spPr>
          <a:xfrm>
            <a:off x="457200" y="1219200"/>
            <a:ext cx="82296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67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28600"/>
            <a:ext cx="8458200" cy="944562"/>
          </a:xfrm>
        </p:spPr>
        <p:txBody>
          <a:bodyPr>
            <a:normAutofit/>
          </a:bodyPr>
          <a:lstStyle>
            <a:lvl1pPr algn="l">
              <a:lnSpc>
                <a:spcPts val="2600"/>
              </a:lnSpc>
              <a:defRPr sz="24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7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28600"/>
            <a:ext cx="8534400" cy="944562"/>
          </a:xfrm>
        </p:spPr>
        <p:txBody>
          <a:bodyPr>
            <a:normAutofit/>
          </a:bodyPr>
          <a:lstStyle>
            <a:lvl1pPr algn="l">
              <a:lnSpc>
                <a:spcPts val="2600"/>
              </a:lnSpc>
              <a:defRPr sz="2400" b="1" baseline="0">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80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709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2"/>
            <a:ext cx="54864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9" name="Picture Placeholder 2"/>
          <p:cNvSpPr>
            <a:spLocks noGrp="1"/>
          </p:cNvSpPr>
          <p:nvPr>
            <p:ph type="pic" idx="1"/>
          </p:nvPr>
        </p:nvSpPr>
        <p:spPr>
          <a:xfrm>
            <a:off x="1792288" y="612774"/>
            <a:ext cx="54864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p:cNvSpPr>
            <a:spLocks noGrp="1"/>
          </p:cNvSpPr>
          <p:nvPr>
            <p:ph type="body" sz="half" idx="2"/>
          </p:nvPr>
        </p:nvSpPr>
        <p:spPr>
          <a:xfrm>
            <a:off x="1792288" y="5748338"/>
            <a:ext cx="54864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823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219200"/>
            <a:ext cx="8229600" cy="5410200"/>
          </a:xfrm>
        </p:spPr>
        <p:txBody>
          <a:bodyPr/>
          <a:lstStyle>
            <a:lvl1pPr>
              <a:buFontTx/>
              <a:buNone/>
              <a:defRPr sz="2000">
                <a:solidFill>
                  <a:schemeClr val="accent5">
                    <a:lumMod val="50000"/>
                  </a:schemeClr>
                </a:solidFill>
                <a:latin typeface="Arial" pitchFamily="34" charset="0"/>
                <a:cs typeface="Arial" pitchFamily="34" charset="0"/>
              </a:defRPr>
            </a:lvl1pPr>
            <a:lvl2pPr>
              <a:buFont typeface="Wingdings" pitchFamily="2" charset="2"/>
              <a:buChar char="§"/>
              <a:defRPr sz="2000">
                <a:solidFill>
                  <a:schemeClr val="tx1">
                    <a:lumMod val="65000"/>
                    <a:lumOff val="35000"/>
                  </a:schemeClr>
                </a:solidFill>
                <a:latin typeface="Arial" pitchFamily="34" charset="0"/>
                <a:cs typeface="Arial" pitchFamily="34" charset="0"/>
              </a:defRPr>
            </a:lvl2pPr>
            <a:lvl3pPr>
              <a:lnSpc>
                <a:spcPts val="2300"/>
              </a:lnSpc>
              <a:buSzPct val="120000"/>
              <a:defRPr sz="1800">
                <a:solidFill>
                  <a:schemeClr val="accent5">
                    <a:lumMod val="50000"/>
                  </a:schemeClr>
                </a:solidFill>
                <a:latin typeface="Arial" pitchFamily="34" charset="0"/>
                <a:cs typeface="Arial" pitchFamily="34" charset="0"/>
              </a:defRPr>
            </a:lvl3pPr>
            <a:lvl4pPr>
              <a:lnSpc>
                <a:spcPts val="2300"/>
              </a:lnSpc>
              <a:defRPr sz="1800">
                <a:solidFill>
                  <a:schemeClr val="tx1">
                    <a:lumMod val="65000"/>
                    <a:lumOff val="35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1688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28600" y="304800"/>
            <a:ext cx="8458200" cy="762000"/>
          </a:xfrm>
        </p:spPr>
        <p:txBody>
          <a:bodyPr anchor="b">
            <a:noAutofit/>
          </a:bodyPr>
          <a:lstStyle>
            <a:lvl1pPr algn="l">
              <a:lnSpc>
                <a:spcPts val="2600"/>
              </a:lnSpc>
              <a:defRPr sz="2400" b="1" u="none" baseline="0">
                <a:solidFill>
                  <a:schemeClr val="accent5">
                    <a:lumMod val="50000"/>
                  </a:schemeClr>
                </a:solidFill>
                <a:effectLst/>
                <a:latin typeface="Arial" pitchFamily="34" charset="0"/>
                <a:ea typeface="Adobe Fan Heiti Std B" pitchFamily="34" charset="-128"/>
                <a:cs typeface="Arial" pitchFamily="34"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219200"/>
            <a:ext cx="8229600" cy="5410200"/>
          </a:xfrm>
        </p:spPr>
        <p:txBody>
          <a:bodyPr/>
          <a:lstStyle>
            <a:lvl1pPr>
              <a:buFontTx/>
              <a:buNone/>
              <a:defRPr sz="2000">
                <a:solidFill>
                  <a:schemeClr val="accent5">
                    <a:lumMod val="50000"/>
                  </a:schemeClr>
                </a:solidFill>
                <a:latin typeface="Arial" pitchFamily="34" charset="0"/>
                <a:cs typeface="Arial" pitchFamily="34" charset="0"/>
              </a:defRPr>
            </a:lvl1pPr>
            <a:lvl2pPr>
              <a:buFont typeface="Wingdings" pitchFamily="2" charset="2"/>
              <a:buChar char="§"/>
              <a:defRPr sz="2000">
                <a:solidFill>
                  <a:schemeClr val="tx1">
                    <a:lumMod val="65000"/>
                    <a:lumOff val="35000"/>
                  </a:schemeClr>
                </a:solidFill>
                <a:latin typeface="Arial" pitchFamily="34" charset="0"/>
                <a:cs typeface="Arial" pitchFamily="34" charset="0"/>
              </a:defRPr>
            </a:lvl2pPr>
            <a:lvl3pPr>
              <a:lnSpc>
                <a:spcPts val="2300"/>
              </a:lnSpc>
              <a:buSzPct val="120000"/>
              <a:defRPr sz="1800">
                <a:solidFill>
                  <a:schemeClr val="accent5">
                    <a:lumMod val="50000"/>
                  </a:schemeClr>
                </a:solidFill>
                <a:latin typeface="Arial" pitchFamily="34" charset="0"/>
                <a:cs typeface="Arial" pitchFamily="34" charset="0"/>
              </a:defRPr>
            </a:lvl3pPr>
            <a:lvl4pPr>
              <a:lnSpc>
                <a:spcPts val="2300"/>
              </a:lnSpc>
              <a:defRPr sz="1800">
                <a:solidFill>
                  <a:schemeClr val="tx1">
                    <a:lumMod val="65000"/>
                    <a:lumOff val="35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6873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28600" y="228600"/>
            <a:ext cx="8458200" cy="944562"/>
          </a:xfrm>
        </p:spPr>
        <p:txBody>
          <a:bodyPr>
            <a:normAutofit/>
          </a:bodyPr>
          <a:lstStyle>
            <a:lvl1pPr algn="l">
              <a:lnSpc>
                <a:spcPts val="2600"/>
              </a:lnSpc>
              <a:defRPr sz="2400" b="1">
                <a:solidFill>
                  <a:schemeClr val="accent5">
                    <a:lumMod val="50000"/>
                  </a:schemeClr>
                </a:solidFill>
                <a:latin typeface="Arial" pitchFamily="34" charset="0"/>
                <a:cs typeface="Arial" pitchFamily="34" charset="0"/>
              </a:defRPr>
            </a:lvl1pPr>
          </a:lstStyle>
          <a:p>
            <a:r>
              <a:rPr lang="en-US" smtClean="0"/>
              <a:t>Click to edit Master title style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accent5">
                    <a:lumMod val="50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tx1">
                    <a:lumMod val="65000"/>
                    <a:lumOff val="35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accent5">
                    <a:lumMod val="50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tx1">
                    <a:lumMod val="65000"/>
                    <a:lumOff val="35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accent5">
                    <a:lumMod val="50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tx1">
                    <a:lumMod val="65000"/>
                    <a:lumOff val="35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accent5">
                    <a:lumMod val="50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tx1">
                    <a:lumMod val="65000"/>
                    <a:lumOff val="35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58518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3" name="Straight Connector 2"/>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228600" y="228600"/>
            <a:ext cx="8534400" cy="944562"/>
          </a:xfrm>
        </p:spPr>
        <p:txBody>
          <a:bodyPr>
            <a:normAutofit/>
          </a:bodyPr>
          <a:lstStyle>
            <a:lvl1pPr algn="l">
              <a:lnSpc>
                <a:spcPts val="2600"/>
              </a:lnSpc>
              <a:defRPr sz="2400" b="1" baseline="0">
                <a:solidFill>
                  <a:schemeClr val="accent5">
                    <a:lumMod val="50000"/>
                  </a:schemeClr>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73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78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2"/>
            <a:ext cx="5486400" cy="566738"/>
          </a:xfrm>
        </p:spPr>
        <p:txBody>
          <a:bodyPr anchor="b"/>
          <a:lstStyle>
            <a:lvl1pPr algn="l">
              <a:defRPr sz="2000" b="1">
                <a:solidFill>
                  <a:schemeClr val="accent5">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9" name="Picture Placeholder 2"/>
          <p:cNvSpPr>
            <a:spLocks noGrp="1"/>
          </p:cNvSpPr>
          <p:nvPr>
            <p:ph type="pic" idx="1"/>
          </p:nvPr>
        </p:nvSpPr>
        <p:spPr>
          <a:xfrm>
            <a:off x="1792288" y="612774"/>
            <a:ext cx="5486400" cy="4340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0" name="Text Placeholder 3"/>
          <p:cNvSpPr>
            <a:spLocks noGrp="1"/>
          </p:cNvSpPr>
          <p:nvPr>
            <p:ph type="body" sz="half" idx="2"/>
          </p:nvPr>
        </p:nvSpPr>
        <p:spPr>
          <a:xfrm>
            <a:off x="1792288" y="5748338"/>
            <a:ext cx="5486400" cy="500062"/>
          </a:xfrm>
        </p:spPr>
        <p:txBody>
          <a:bodyPr>
            <a:normAutofit/>
          </a:bodyPr>
          <a:lstStyle>
            <a:lvl1pPr marL="0" indent="0">
              <a:buNone/>
              <a:defRPr sz="1800">
                <a:solidFill>
                  <a:schemeClr val="tx1">
                    <a:lumMod val="65000"/>
                    <a:lumOff val="35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4396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p:txBody>
          <a:bodyPr/>
          <a:lstStyle>
            <a:lvl1pPr>
              <a:defRPr/>
            </a:lvl1pPr>
          </a:lstStyle>
          <a:p>
            <a:pPr>
              <a:defRPr/>
            </a:pPr>
            <a:fld id="{31A0201F-3F75-4A2E-AA63-1075CC795F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89425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96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600200"/>
            <a:ext cx="396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924300"/>
            <a:ext cx="396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p:txBody>
          <a:bodyPr/>
          <a:lstStyle>
            <a:lvl1pPr>
              <a:defRPr/>
            </a:lvl1pPr>
          </a:lstStyle>
          <a:p>
            <a:pPr>
              <a:defRPr/>
            </a:pPr>
            <a:fld id="{8BB76A91-5FC7-4C50-8542-8470318903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69451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6" descr="titlebanner2.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821197795"/>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DF488BF-0A63-4F94-8FC3-0E2E28B4F435}" type="datetime1">
              <a:rPr lang="en-US">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B5946AE-FB07-40AD-9B65-105D612CFE2C}" type="slidenum">
              <a:rPr lang="en-US">
                <a:solidFill>
                  <a:prstClr val="black">
                    <a:tint val="75000"/>
                  </a:prstClr>
                </a:solidFill>
              </a:rPr>
              <a:pPr>
                <a:defRPr/>
              </a:pPr>
              <a:t>‹#›</a:t>
            </a:fld>
            <a:endParaRPr lang="en-US">
              <a:solidFill>
                <a:prstClr val="black">
                  <a:tint val="75000"/>
                </a:prstClr>
              </a:solidFill>
            </a:endParaRPr>
          </a:p>
        </p:txBody>
      </p:sp>
      <p:pic>
        <p:nvPicPr>
          <p:cNvPr id="4103" name="Picture 6" descr="background_idea6.jp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58559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7" r:id="rId8"/>
    <p:sldLayoutId id="2147483678" r:id="rId9"/>
    <p:sldLayoutId id="2147483679" r:id="rId10"/>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1757A-B33C-4C2E-B880-7D53D4D5C4B3}"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a:solidFill>
                <a:prstClr val="black">
                  <a:tint val="75000"/>
                </a:prstClr>
              </a:solidFill>
            </a:endParaRPr>
          </a:p>
        </p:txBody>
      </p:sp>
      <p:pic>
        <p:nvPicPr>
          <p:cNvPr id="7" name="Picture 6" descr="background_idea6.jpg"/>
          <p:cNvPicPr>
            <a:picLocks noChangeAspect="1"/>
          </p:cNvPicPr>
          <p:nvPr/>
        </p:nvPicPr>
        <p:blipFill>
          <a:blip r:embed="rId7"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6266859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g"/><Relationship Id="rId7" Type="http://schemas.openxmlformats.org/officeDocument/2006/relationships/image" Target="../media/image35.gif"/><Relationship Id="rId2" Type="http://schemas.openxmlformats.org/officeDocument/2006/relationships/image" Target="../media/image30.jp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mailto:katya.delak@nist.gov"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50.w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981200"/>
            <a:ext cx="7391400" cy="2895600"/>
          </a:xfrm>
        </p:spPr>
        <p:txBody>
          <a:bodyPr rtlCol="0">
            <a:normAutofit/>
          </a:bodyPr>
          <a:lstStyle/>
          <a:p>
            <a:pPr fontAlgn="auto">
              <a:spcAft>
                <a:spcPts val="0"/>
              </a:spcAft>
              <a:defRPr/>
            </a:pPr>
            <a:endParaRPr lang="en-US" dirty="0" smtClean="0"/>
          </a:p>
          <a:p>
            <a:pPr algn="ctr" fontAlgn="auto">
              <a:spcAft>
                <a:spcPts val="0"/>
              </a:spcAft>
              <a:defRPr/>
            </a:pPr>
            <a:r>
              <a:rPr lang="en-US" sz="4000" i="1" dirty="0" smtClean="0"/>
              <a:t>Introduction </a:t>
            </a:r>
            <a:r>
              <a:rPr lang="en-US" sz="4000" i="1" dirty="0" smtClean="0"/>
              <a:t>to </a:t>
            </a:r>
            <a:r>
              <a:rPr lang="en-US" sz="4000" i="1" dirty="0" smtClean="0"/>
              <a:t>NIST </a:t>
            </a:r>
          </a:p>
          <a:p>
            <a:pPr algn="ctr" fontAlgn="auto">
              <a:spcAft>
                <a:spcPts val="0"/>
              </a:spcAft>
              <a:defRPr/>
            </a:pPr>
            <a:r>
              <a:rPr lang="en-US" sz="4000" i="1" dirty="0" smtClean="0"/>
              <a:t>and </a:t>
            </a:r>
          </a:p>
          <a:p>
            <a:pPr algn="ctr" fontAlgn="auto">
              <a:spcAft>
                <a:spcPts val="0"/>
              </a:spcAft>
              <a:defRPr/>
            </a:pPr>
            <a:r>
              <a:rPr lang="en-US" sz="4000" i="1" dirty="0" smtClean="0"/>
              <a:t>International Metrology</a:t>
            </a:r>
            <a:endParaRPr lang="en-US" sz="4000" i="1" dirty="0"/>
          </a:p>
        </p:txBody>
      </p:sp>
    </p:spTree>
    <p:extLst>
      <p:ext uri="{BB962C8B-B14F-4D97-AF65-F5344CB8AC3E}">
        <p14:creationId xmlns:p14="http://schemas.microsoft.com/office/powerpoint/2010/main" val="2220195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4562865" y="1049009"/>
            <a:ext cx="1468" cy="855992"/>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6" name="Straight Connector 5"/>
          <p:cNvCxnSpPr/>
          <p:nvPr/>
        </p:nvCxnSpPr>
        <p:spPr>
          <a:xfrm>
            <a:off x="3297201" y="709679"/>
            <a:ext cx="230430" cy="0"/>
          </a:xfrm>
          <a:prstGeom prst="line">
            <a:avLst/>
          </a:prstGeom>
          <a:ln/>
        </p:spPr>
        <p:style>
          <a:lnRef idx="2">
            <a:schemeClr val="accent3"/>
          </a:lnRef>
          <a:fillRef idx="0">
            <a:schemeClr val="accent3"/>
          </a:fillRef>
          <a:effectRef idx="1">
            <a:schemeClr val="accent3"/>
          </a:effectRef>
          <a:fontRef idx="minor">
            <a:schemeClr val="tx1"/>
          </a:fontRef>
        </p:style>
      </p:cxnSp>
      <p:sp>
        <p:nvSpPr>
          <p:cNvPr id="12" name="Freeform 11"/>
          <p:cNvSpPr/>
          <p:nvPr/>
        </p:nvSpPr>
        <p:spPr>
          <a:xfrm>
            <a:off x="4567157" y="1049009"/>
            <a:ext cx="1040786" cy="3426247"/>
          </a:xfrm>
          <a:custGeom>
            <a:avLst/>
            <a:gdLst/>
            <a:ahLst/>
            <a:cxnLst/>
            <a:rect l="0" t="0" r="0" b="0"/>
            <a:pathLst>
              <a:path>
                <a:moveTo>
                  <a:pt x="0" y="0"/>
                </a:moveTo>
                <a:lnTo>
                  <a:pt x="1040786" y="3426247"/>
                </a:lnTo>
              </a:path>
            </a:pathLst>
          </a:custGeom>
          <a:noFill/>
          <a:ln>
            <a:solidFill>
              <a:schemeClr val="bg1"/>
            </a:solidFill>
          </a:ln>
        </p:spPr>
        <p:style>
          <a:lnRef idx="1">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7" name="Freeform 26"/>
          <p:cNvSpPr/>
          <p:nvPr/>
        </p:nvSpPr>
        <p:spPr>
          <a:xfrm>
            <a:off x="1227038" y="502787"/>
            <a:ext cx="2093973" cy="448055"/>
          </a:xfrm>
          <a:custGeom>
            <a:avLst/>
            <a:gdLst>
              <a:gd name="connsiteX0" fmla="*/ 0 w 2093973"/>
              <a:gd name="connsiteY0" fmla="*/ 0 h 448055"/>
              <a:gd name="connsiteX1" fmla="*/ 2093973 w 2093973"/>
              <a:gd name="connsiteY1" fmla="*/ 0 h 448055"/>
              <a:gd name="connsiteX2" fmla="*/ 2093973 w 2093973"/>
              <a:gd name="connsiteY2" fmla="*/ 448055 h 448055"/>
              <a:gd name="connsiteX3" fmla="*/ 0 w 2093973"/>
              <a:gd name="connsiteY3" fmla="*/ 448055 h 448055"/>
              <a:gd name="connsiteX4" fmla="*/ 0 w 2093973"/>
              <a:gd name="connsiteY4" fmla="*/ 0 h 44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3" h="448055">
                <a:moveTo>
                  <a:pt x="0" y="0"/>
                </a:moveTo>
                <a:lnTo>
                  <a:pt x="2093973" y="0"/>
                </a:lnTo>
                <a:lnTo>
                  <a:pt x="2093973" y="448055"/>
                </a:lnTo>
                <a:lnTo>
                  <a:pt x="0" y="448055"/>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Chief of Staff</a:t>
            </a:r>
            <a:endParaRPr lang="en-US" sz="1200" b="1" kern="1200" dirty="0"/>
          </a:p>
        </p:txBody>
      </p:sp>
      <p:sp>
        <p:nvSpPr>
          <p:cNvPr id="28" name="Freeform 27"/>
          <p:cNvSpPr/>
          <p:nvPr/>
        </p:nvSpPr>
        <p:spPr>
          <a:xfrm>
            <a:off x="3522078" y="405607"/>
            <a:ext cx="2090158" cy="643402"/>
          </a:xfrm>
          <a:custGeom>
            <a:avLst/>
            <a:gdLst>
              <a:gd name="connsiteX0" fmla="*/ 0 w 2090158"/>
              <a:gd name="connsiteY0" fmla="*/ 0 h 643402"/>
              <a:gd name="connsiteX1" fmla="*/ 2090158 w 2090158"/>
              <a:gd name="connsiteY1" fmla="*/ 0 h 643402"/>
              <a:gd name="connsiteX2" fmla="*/ 2090158 w 2090158"/>
              <a:gd name="connsiteY2" fmla="*/ 643402 h 643402"/>
              <a:gd name="connsiteX3" fmla="*/ 0 w 2090158"/>
              <a:gd name="connsiteY3" fmla="*/ 643402 h 643402"/>
              <a:gd name="connsiteX4" fmla="*/ 0 w 2090158"/>
              <a:gd name="connsiteY4" fmla="*/ 0 h 64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8" h="643402">
                <a:moveTo>
                  <a:pt x="0" y="0"/>
                </a:moveTo>
                <a:lnTo>
                  <a:pt x="2090158" y="0"/>
                </a:lnTo>
                <a:lnTo>
                  <a:pt x="2090158" y="643402"/>
                </a:lnTo>
                <a:lnTo>
                  <a:pt x="0" y="643402"/>
                </a:lnTo>
                <a:lnTo>
                  <a:pt x="0" y="0"/>
                </a:lnTo>
                <a:close/>
              </a:path>
            </a:pathLst>
          </a:cu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Director </a:t>
            </a:r>
          </a:p>
          <a:p>
            <a:pPr lvl="0" algn="ctr" defTabSz="533400">
              <a:lnSpc>
                <a:spcPct val="90000"/>
              </a:lnSpc>
              <a:spcBef>
                <a:spcPct val="0"/>
              </a:spcBef>
              <a:spcAft>
                <a:spcPct val="35000"/>
              </a:spcAft>
            </a:pPr>
            <a:r>
              <a:rPr lang="en-US" sz="1200" b="1" kern="1200" dirty="0" smtClean="0"/>
              <a:t>Under Secretary of Commerce for Standards and Technology </a:t>
            </a:r>
            <a:endParaRPr lang="en-US" sz="1200" b="1" kern="1200" dirty="0"/>
          </a:p>
        </p:txBody>
      </p:sp>
      <p:sp>
        <p:nvSpPr>
          <p:cNvPr id="29" name="Freeform 28"/>
          <p:cNvSpPr/>
          <p:nvPr/>
        </p:nvSpPr>
        <p:spPr>
          <a:xfrm>
            <a:off x="654822" y="1463848"/>
            <a:ext cx="2090158" cy="479504"/>
          </a:xfrm>
          <a:custGeom>
            <a:avLst/>
            <a:gdLst>
              <a:gd name="connsiteX0" fmla="*/ 0 w 2090158"/>
              <a:gd name="connsiteY0" fmla="*/ 0 h 479504"/>
              <a:gd name="connsiteX1" fmla="*/ 2090158 w 2090158"/>
              <a:gd name="connsiteY1" fmla="*/ 0 h 479504"/>
              <a:gd name="connsiteX2" fmla="*/ 2090158 w 2090158"/>
              <a:gd name="connsiteY2" fmla="*/ 479504 h 479504"/>
              <a:gd name="connsiteX3" fmla="*/ 0 w 2090158"/>
              <a:gd name="connsiteY3" fmla="*/ 479504 h 479504"/>
              <a:gd name="connsiteX4" fmla="*/ 0 w 2090158"/>
              <a:gd name="connsiteY4" fmla="*/ 0 h 47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8" h="479504">
                <a:moveTo>
                  <a:pt x="0" y="0"/>
                </a:moveTo>
                <a:lnTo>
                  <a:pt x="2090158" y="0"/>
                </a:lnTo>
                <a:lnTo>
                  <a:pt x="2090158" y="479504"/>
                </a:lnTo>
                <a:lnTo>
                  <a:pt x="0" y="479504"/>
                </a:lnTo>
                <a:lnTo>
                  <a:pt x="0" y="0"/>
                </a:lnTo>
                <a:close/>
              </a:path>
            </a:pathLst>
          </a:custGeom>
          <a:solidFill>
            <a:schemeClr val="accent4"/>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Associate Director for Laboratory Programs </a:t>
            </a:r>
            <a:endParaRPr lang="en-US" sz="1200" b="1" kern="1200" dirty="0"/>
          </a:p>
        </p:txBody>
      </p:sp>
      <p:sp>
        <p:nvSpPr>
          <p:cNvPr id="30" name="Freeform 29"/>
          <p:cNvSpPr/>
          <p:nvPr/>
        </p:nvSpPr>
        <p:spPr>
          <a:xfrm>
            <a:off x="681983" y="2130492"/>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Material Measurement Laboratory</a:t>
            </a:r>
            <a:endParaRPr lang="en-US" sz="1200" b="1" kern="1200" dirty="0"/>
          </a:p>
        </p:txBody>
      </p:sp>
      <p:sp>
        <p:nvSpPr>
          <p:cNvPr id="31" name="Freeform 30"/>
          <p:cNvSpPr/>
          <p:nvPr/>
        </p:nvSpPr>
        <p:spPr>
          <a:xfrm>
            <a:off x="654826" y="4657670"/>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Communications Technology Laboratory</a:t>
            </a:r>
            <a:endParaRPr lang="en-US" sz="1200" b="1" kern="1200" dirty="0"/>
          </a:p>
        </p:txBody>
      </p:sp>
      <p:sp>
        <p:nvSpPr>
          <p:cNvPr id="32" name="Freeform 31"/>
          <p:cNvSpPr/>
          <p:nvPr/>
        </p:nvSpPr>
        <p:spPr>
          <a:xfrm>
            <a:off x="681983" y="2769014"/>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Physical Measurement Laboratory</a:t>
            </a:r>
            <a:endParaRPr lang="en-US" sz="1200" b="1" kern="1200" dirty="0"/>
          </a:p>
        </p:txBody>
      </p:sp>
      <p:sp>
        <p:nvSpPr>
          <p:cNvPr id="33" name="Freeform 32"/>
          <p:cNvSpPr/>
          <p:nvPr/>
        </p:nvSpPr>
        <p:spPr>
          <a:xfrm>
            <a:off x="654826" y="4038599"/>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Engineering Laboratory</a:t>
            </a:r>
            <a:endParaRPr lang="en-US" sz="1200" b="1" kern="1200" dirty="0"/>
          </a:p>
        </p:txBody>
      </p:sp>
      <p:sp>
        <p:nvSpPr>
          <p:cNvPr id="34" name="Freeform 33"/>
          <p:cNvSpPr/>
          <p:nvPr/>
        </p:nvSpPr>
        <p:spPr>
          <a:xfrm>
            <a:off x="681983" y="3407535"/>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Information Technology Laboratory</a:t>
            </a:r>
            <a:endParaRPr lang="en-US" sz="1200" b="1" kern="1200" dirty="0"/>
          </a:p>
        </p:txBody>
      </p:sp>
      <p:sp>
        <p:nvSpPr>
          <p:cNvPr id="35" name="Freeform 34"/>
          <p:cNvSpPr/>
          <p:nvPr/>
        </p:nvSpPr>
        <p:spPr>
          <a:xfrm>
            <a:off x="654826" y="5267270"/>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Center for Nanoscale Science and Technology</a:t>
            </a:r>
            <a:endParaRPr lang="en-US" sz="1200" b="1" kern="1200" dirty="0"/>
          </a:p>
        </p:txBody>
      </p:sp>
      <p:sp>
        <p:nvSpPr>
          <p:cNvPr id="36" name="Freeform 35"/>
          <p:cNvSpPr/>
          <p:nvPr/>
        </p:nvSpPr>
        <p:spPr>
          <a:xfrm>
            <a:off x="654824" y="5876870"/>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NIST Center for Neutron Research</a:t>
            </a:r>
            <a:endParaRPr lang="en-US" sz="1200" b="1" kern="1200" dirty="0"/>
          </a:p>
        </p:txBody>
      </p:sp>
      <p:sp>
        <p:nvSpPr>
          <p:cNvPr id="37" name="Freeform 36"/>
          <p:cNvSpPr/>
          <p:nvPr/>
        </p:nvSpPr>
        <p:spPr>
          <a:xfrm>
            <a:off x="3548642" y="1905000"/>
            <a:ext cx="2090158" cy="479504"/>
          </a:xfrm>
          <a:custGeom>
            <a:avLst/>
            <a:gdLst>
              <a:gd name="connsiteX0" fmla="*/ 0 w 2090158"/>
              <a:gd name="connsiteY0" fmla="*/ 0 h 479504"/>
              <a:gd name="connsiteX1" fmla="*/ 2090158 w 2090158"/>
              <a:gd name="connsiteY1" fmla="*/ 0 h 479504"/>
              <a:gd name="connsiteX2" fmla="*/ 2090158 w 2090158"/>
              <a:gd name="connsiteY2" fmla="*/ 479504 h 479504"/>
              <a:gd name="connsiteX3" fmla="*/ 0 w 2090158"/>
              <a:gd name="connsiteY3" fmla="*/ 479504 h 479504"/>
              <a:gd name="connsiteX4" fmla="*/ 0 w 2090158"/>
              <a:gd name="connsiteY4" fmla="*/ 0 h 47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8" h="479504">
                <a:moveTo>
                  <a:pt x="0" y="0"/>
                </a:moveTo>
                <a:lnTo>
                  <a:pt x="2090158" y="0"/>
                </a:lnTo>
                <a:lnTo>
                  <a:pt x="2090158" y="479504"/>
                </a:lnTo>
                <a:lnTo>
                  <a:pt x="0" y="479504"/>
                </a:lnTo>
                <a:lnTo>
                  <a:pt x="0" y="0"/>
                </a:lnTo>
                <a:close/>
              </a:path>
            </a:pathLst>
          </a:custGeom>
          <a:solidFill>
            <a:schemeClr val="accent4"/>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Associate Director for Innovation and Industry Services</a:t>
            </a:r>
            <a:endParaRPr lang="en-US" sz="1200" b="1" kern="1200" dirty="0"/>
          </a:p>
        </p:txBody>
      </p:sp>
      <p:sp>
        <p:nvSpPr>
          <p:cNvPr id="38" name="Freeform 37"/>
          <p:cNvSpPr/>
          <p:nvPr/>
        </p:nvSpPr>
        <p:spPr>
          <a:xfrm>
            <a:off x="3517666" y="3846445"/>
            <a:ext cx="2093973" cy="449972"/>
          </a:xfrm>
          <a:custGeom>
            <a:avLst/>
            <a:gdLst>
              <a:gd name="connsiteX0" fmla="*/ 0 w 2093973"/>
              <a:gd name="connsiteY0" fmla="*/ 0 h 449972"/>
              <a:gd name="connsiteX1" fmla="*/ 2093973 w 2093973"/>
              <a:gd name="connsiteY1" fmla="*/ 0 h 449972"/>
              <a:gd name="connsiteX2" fmla="*/ 2093973 w 2093973"/>
              <a:gd name="connsiteY2" fmla="*/ 449972 h 449972"/>
              <a:gd name="connsiteX3" fmla="*/ 0 w 2093973"/>
              <a:gd name="connsiteY3" fmla="*/ 449972 h 449972"/>
              <a:gd name="connsiteX4" fmla="*/ 0 w 2093973"/>
              <a:gd name="connsiteY4" fmla="*/ 0 h 4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3" h="449972">
                <a:moveTo>
                  <a:pt x="0" y="0"/>
                </a:moveTo>
                <a:lnTo>
                  <a:pt x="2093973" y="0"/>
                </a:lnTo>
                <a:lnTo>
                  <a:pt x="2093973" y="449972"/>
                </a:lnTo>
                <a:lnTo>
                  <a:pt x="0" y="449972"/>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Technology Partnerships</a:t>
            </a:r>
            <a:endParaRPr lang="en-US" sz="1200" b="1" kern="1200" dirty="0"/>
          </a:p>
        </p:txBody>
      </p:sp>
      <p:sp>
        <p:nvSpPr>
          <p:cNvPr id="39" name="Freeform 38"/>
          <p:cNvSpPr/>
          <p:nvPr/>
        </p:nvSpPr>
        <p:spPr>
          <a:xfrm>
            <a:off x="3517666" y="2570743"/>
            <a:ext cx="2093973" cy="449972"/>
          </a:xfrm>
          <a:custGeom>
            <a:avLst/>
            <a:gdLst>
              <a:gd name="connsiteX0" fmla="*/ 0 w 2093973"/>
              <a:gd name="connsiteY0" fmla="*/ 0 h 449972"/>
              <a:gd name="connsiteX1" fmla="*/ 2093973 w 2093973"/>
              <a:gd name="connsiteY1" fmla="*/ 0 h 449972"/>
              <a:gd name="connsiteX2" fmla="*/ 2093973 w 2093973"/>
              <a:gd name="connsiteY2" fmla="*/ 449972 h 449972"/>
              <a:gd name="connsiteX3" fmla="*/ 0 w 2093973"/>
              <a:gd name="connsiteY3" fmla="*/ 449972 h 449972"/>
              <a:gd name="connsiteX4" fmla="*/ 0 w 2093973"/>
              <a:gd name="connsiteY4" fmla="*/ 0 h 4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3" h="449972">
                <a:moveTo>
                  <a:pt x="0" y="0"/>
                </a:moveTo>
                <a:lnTo>
                  <a:pt x="2093973" y="0"/>
                </a:lnTo>
                <a:lnTo>
                  <a:pt x="2093973" y="449972"/>
                </a:lnTo>
                <a:lnTo>
                  <a:pt x="0" y="449972"/>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Economic Analysis</a:t>
            </a:r>
            <a:endParaRPr lang="en-US" sz="1200" b="1" kern="1200" dirty="0"/>
          </a:p>
        </p:txBody>
      </p:sp>
      <p:sp>
        <p:nvSpPr>
          <p:cNvPr id="40" name="Freeform 39"/>
          <p:cNvSpPr/>
          <p:nvPr/>
        </p:nvSpPr>
        <p:spPr>
          <a:xfrm>
            <a:off x="3517666" y="4455284"/>
            <a:ext cx="2096025" cy="449972"/>
          </a:xfrm>
          <a:custGeom>
            <a:avLst/>
            <a:gdLst>
              <a:gd name="connsiteX0" fmla="*/ 0 w 2096025"/>
              <a:gd name="connsiteY0" fmla="*/ 0 h 449972"/>
              <a:gd name="connsiteX1" fmla="*/ 2096025 w 2096025"/>
              <a:gd name="connsiteY1" fmla="*/ 0 h 449972"/>
              <a:gd name="connsiteX2" fmla="*/ 2096025 w 2096025"/>
              <a:gd name="connsiteY2" fmla="*/ 449972 h 449972"/>
              <a:gd name="connsiteX3" fmla="*/ 0 w 2096025"/>
              <a:gd name="connsiteY3" fmla="*/ 449972 h 449972"/>
              <a:gd name="connsiteX4" fmla="*/ 0 w 2096025"/>
              <a:gd name="connsiteY4" fmla="*/ 0 h 4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025" h="449972">
                <a:moveTo>
                  <a:pt x="0" y="0"/>
                </a:moveTo>
                <a:lnTo>
                  <a:pt x="2096025" y="0"/>
                </a:lnTo>
                <a:lnTo>
                  <a:pt x="2096025" y="449972"/>
                </a:lnTo>
                <a:lnTo>
                  <a:pt x="0" y="449972"/>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Advanced Manufacturing National Program Office</a:t>
            </a:r>
            <a:endParaRPr lang="en-US" sz="1200" b="1" kern="1200" dirty="0"/>
          </a:p>
        </p:txBody>
      </p:sp>
      <p:sp>
        <p:nvSpPr>
          <p:cNvPr id="41" name="Freeform 40"/>
          <p:cNvSpPr/>
          <p:nvPr/>
        </p:nvSpPr>
        <p:spPr>
          <a:xfrm>
            <a:off x="3517666" y="3210605"/>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Baldrige Performance Excellence Program</a:t>
            </a:r>
            <a:endParaRPr lang="en-US" sz="1200" b="1" kern="1200" dirty="0"/>
          </a:p>
        </p:txBody>
      </p:sp>
      <p:sp>
        <p:nvSpPr>
          <p:cNvPr id="42" name="Freeform 41"/>
          <p:cNvSpPr/>
          <p:nvPr/>
        </p:nvSpPr>
        <p:spPr>
          <a:xfrm>
            <a:off x="3519573" y="5078236"/>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Hollings Manufacturing Extension Partnership</a:t>
            </a:r>
            <a:endParaRPr lang="en-US" sz="1200" b="1" kern="1200" dirty="0"/>
          </a:p>
        </p:txBody>
      </p:sp>
      <p:sp>
        <p:nvSpPr>
          <p:cNvPr id="43" name="Freeform 42"/>
          <p:cNvSpPr/>
          <p:nvPr/>
        </p:nvSpPr>
        <p:spPr>
          <a:xfrm>
            <a:off x="6435106" y="1524000"/>
            <a:ext cx="2090158" cy="479504"/>
          </a:xfrm>
          <a:custGeom>
            <a:avLst/>
            <a:gdLst>
              <a:gd name="connsiteX0" fmla="*/ 0 w 2090158"/>
              <a:gd name="connsiteY0" fmla="*/ 0 h 479504"/>
              <a:gd name="connsiteX1" fmla="*/ 2090158 w 2090158"/>
              <a:gd name="connsiteY1" fmla="*/ 0 h 479504"/>
              <a:gd name="connsiteX2" fmla="*/ 2090158 w 2090158"/>
              <a:gd name="connsiteY2" fmla="*/ 479504 h 479504"/>
              <a:gd name="connsiteX3" fmla="*/ 0 w 2090158"/>
              <a:gd name="connsiteY3" fmla="*/ 479504 h 479504"/>
              <a:gd name="connsiteX4" fmla="*/ 0 w 2090158"/>
              <a:gd name="connsiteY4" fmla="*/ 0 h 47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8" h="479504">
                <a:moveTo>
                  <a:pt x="0" y="0"/>
                </a:moveTo>
                <a:lnTo>
                  <a:pt x="2090158" y="0"/>
                </a:lnTo>
                <a:lnTo>
                  <a:pt x="2090158" y="479504"/>
                </a:lnTo>
                <a:lnTo>
                  <a:pt x="0" y="479504"/>
                </a:lnTo>
                <a:lnTo>
                  <a:pt x="0" y="0"/>
                </a:lnTo>
                <a:close/>
              </a:path>
            </a:pathLst>
          </a:custGeom>
          <a:solidFill>
            <a:schemeClr val="accent4"/>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Associate Director for Management Resources</a:t>
            </a:r>
            <a:endParaRPr lang="en-US" sz="1200" b="1" kern="1200" dirty="0"/>
          </a:p>
        </p:txBody>
      </p:sp>
      <p:sp>
        <p:nvSpPr>
          <p:cNvPr id="44" name="Freeform 43"/>
          <p:cNvSpPr/>
          <p:nvPr/>
        </p:nvSpPr>
        <p:spPr>
          <a:xfrm>
            <a:off x="6444243" y="2209800"/>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Office of Acquisition and Agreements Management</a:t>
            </a:r>
            <a:endParaRPr lang="en-US" sz="1200" b="1" kern="1200" dirty="0"/>
          </a:p>
        </p:txBody>
      </p:sp>
      <p:sp>
        <p:nvSpPr>
          <p:cNvPr id="45" name="Freeform 44"/>
          <p:cNvSpPr/>
          <p:nvPr/>
        </p:nvSpPr>
        <p:spPr>
          <a:xfrm>
            <a:off x="6444243" y="2819400"/>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Office of Safety, Health, and Environment</a:t>
            </a:r>
            <a:endParaRPr lang="en-US" sz="1200" b="1" kern="1200" dirty="0"/>
          </a:p>
        </p:txBody>
      </p:sp>
      <p:sp>
        <p:nvSpPr>
          <p:cNvPr id="46" name="Freeform 45"/>
          <p:cNvSpPr/>
          <p:nvPr/>
        </p:nvSpPr>
        <p:spPr>
          <a:xfrm>
            <a:off x="6444243" y="4038600"/>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Office of Financial Resource Management</a:t>
            </a:r>
            <a:endParaRPr lang="en-US" sz="1200" b="1" kern="1200" dirty="0"/>
          </a:p>
        </p:txBody>
      </p:sp>
      <p:sp>
        <p:nvSpPr>
          <p:cNvPr id="47" name="Freeform 46"/>
          <p:cNvSpPr/>
          <p:nvPr/>
        </p:nvSpPr>
        <p:spPr>
          <a:xfrm>
            <a:off x="6444243" y="3429000"/>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Office of Human Resource Management</a:t>
            </a:r>
            <a:endParaRPr lang="en-US" sz="1200" b="1" kern="1200" dirty="0"/>
          </a:p>
        </p:txBody>
      </p:sp>
      <p:sp>
        <p:nvSpPr>
          <p:cNvPr id="48" name="Freeform 47"/>
          <p:cNvSpPr/>
          <p:nvPr/>
        </p:nvSpPr>
        <p:spPr>
          <a:xfrm>
            <a:off x="6444243" y="4657670"/>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Office of Information Systems Management</a:t>
            </a:r>
            <a:endParaRPr lang="en-US" sz="1200" b="1" kern="1200" dirty="0"/>
          </a:p>
        </p:txBody>
      </p:sp>
      <p:sp>
        <p:nvSpPr>
          <p:cNvPr id="49" name="Freeform 48"/>
          <p:cNvSpPr/>
          <p:nvPr/>
        </p:nvSpPr>
        <p:spPr>
          <a:xfrm>
            <a:off x="6444243" y="5267270"/>
            <a:ext cx="2090157" cy="447730"/>
          </a:xfrm>
          <a:custGeom>
            <a:avLst/>
            <a:gdLst>
              <a:gd name="connsiteX0" fmla="*/ 0 w 2090157"/>
              <a:gd name="connsiteY0" fmla="*/ 0 h 447730"/>
              <a:gd name="connsiteX1" fmla="*/ 2090157 w 2090157"/>
              <a:gd name="connsiteY1" fmla="*/ 0 h 447730"/>
              <a:gd name="connsiteX2" fmla="*/ 2090157 w 2090157"/>
              <a:gd name="connsiteY2" fmla="*/ 447730 h 447730"/>
              <a:gd name="connsiteX3" fmla="*/ 0 w 2090157"/>
              <a:gd name="connsiteY3" fmla="*/ 447730 h 447730"/>
              <a:gd name="connsiteX4" fmla="*/ 0 w 2090157"/>
              <a:gd name="connsiteY4" fmla="*/ 0 h 44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157" h="447730">
                <a:moveTo>
                  <a:pt x="0" y="0"/>
                </a:moveTo>
                <a:lnTo>
                  <a:pt x="2090157" y="0"/>
                </a:lnTo>
                <a:lnTo>
                  <a:pt x="2090157" y="447730"/>
                </a:lnTo>
                <a:lnTo>
                  <a:pt x="0" y="447730"/>
                </a:lnTo>
                <a:lnTo>
                  <a:pt x="0" y="0"/>
                </a:lnTo>
                <a:close/>
              </a:path>
            </a:pathLst>
          </a:custGeom>
          <a:solidFill>
            <a:schemeClr val="accent3">
              <a:lumMod val="75000"/>
            </a:schemeClr>
          </a:solidFill>
        </p:spPr>
        <p:style>
          <a:lnRef idx="0">
            <a:schemeClr val="lt1">
              <a:shade val="80000"/>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Office of Facilities and Property Management</a:t>
            </a:r>
            <a:endParaRPr lang="en-US" sz="1200" b="1" kern="1200" dirty="0"/>
          </a:p>
        </p:txBody>
      </p:sp>
      <p:cxnSp>
        <p:nvCxnSpPr>
          <p:cNvPr id="51" name="Straight Connector 50"/>
          <p:cNvCxnSpPr/>
          <p:nvPr/>
        </p:nvCxnSpPr>
        <p:spPr>
          <a:xfrm>
            <a:off x="2761027" y="1703600"/>
            <a:ext cx="3670749"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691815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32235" y="594960"/>
            <a:ext cx="8077200" cy="644955"/>
          </a:xfrm>
        </p:spPr>
        <p:txBody>
          <a:bodyPr>
            <a:normAutofit/>
          </a:bodyPr>
          <a:lstStyle/>
          <a:p>
            <a:r>
              <a:rPr lang="en-US" sz="3600" dirty="0" smtClean="0">
                <a:latin typeface="+mj-lt"/>
              </a:rPr>
              <a:t>NIST Industry and Technology Services</a:t>
            </a:r>
            <a:endParaRPr lang="en-US" sz="3600" dirty="0">
              <a:latin typeface="+mj-lt"/>
            </a:endParaRPr>
          </a:p>
        </p:txBody>
      </p:sp>
      <p:grpSp>
        <p:nvGrpSpPr>
          <p:cNvPr id="7" name="Group 6"/>
          <p:cNvGrpSpPr/>
          <p:nvPr/>
        </p:nvGrpSpPr>
        <p:grpSpPr>
          <a:xfrm>
            <a:off x="533400" y="2209800"/>
            <a:ext cx="7787065" cy="3488063"/>
            <a:chOff x="1047890" y="3250053"/>
            <a:chExt cx="7787065" cy="3488063"/>
          </a:xfrm>
        </p:grpSpPr>
        <p:sp>
          <p:nvSpPr>
            <p:cNvPr id="10" name="Freeform 9"/>
            <p:cNvSpPr/>
            <p:nvPr/>
          </p:nvSpPr>
          <p:spPr>
            <a:xfrm rot="21600000">
              <a:off x="1835425" y="3275380"/>
              <a:ext cx="6308213" cy="1517535"/>
            </a:xfrm>
            <a:custGeom>
              <a:avLst/>
              <a:gdLst>
                <a:gd name="connsiteX0" fmla="*/ 0 w 6308213"/>
                <a:gd name="connsiteY0" fmla="*/ 0 h 1517534"/>
                <a:gd name="connsiteX1" fmla="*/ 5549446 w 6308213"/>
                <a:gd name="connsiteY1" fmla="*/ 0 h 1517534"/>
                <a:gd name="connsiteX2" fmla="*/ 6308213 w 6308213"/>
                <a:gd name="connsiteY2" fmla="*/ 758767 h 1517534"/>
                <a:gd name="connsiteX3" fmla="*/ 5549446 w 6308213"/>
                <a:gd name="connsiteY3" fmla="*/ 1517534 h 1517534"/>
                <a:gd name="connsiteX4" fmla="*/ 0 w 6308213"/>
                <a:gd name="connsiteY4" fmla="*/ 1517534 h 1517534"/>
                <a:gd name="connsiteX5" fmla="*/ 0 w 6308213"/>
                <a:gd name="connsiteY5" fmla="*/ 0 h 151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8213" h="1517534">
                  <a:moveTo>
                    <a:pt x="6308213" y="1517533"/>
                  </a:moveTo>
                  <a:lnTo>
                    <a:pt x="758767" y="1517533"/>
                  </a:lnTo>
                  <a:lnTo>
                    <a:pt x="0" y="758767"/>
                  </a:lnTo>
                  <a:lnTo>
                    <a:pt x="758767" y="1"/>
                  </a:lnTo>
                  <a:lnTo>
                    <a:pt x="6308213" y="1"/>
                  </a:lnTo>
                  <a:lnTo>
                    <a:pt x="6308213" y="1517533"/>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1048573" tIns="91441" rIns="170688" bIns="91440" numCol="1" spcCol="1270" anchor="t" anchorCtr="0">
              <a:noAutofit/>
            </a:bodyPr>
            <a:lstStyle/>
            <a:p>
              <a:pPr lvl="0" algn="l" defTabSz="1066800">
                <a:lnSpc>
                  <a:spcPct val="90000"/>
                </a:lnSpc>
                <a:spcBef>
                  <a:spcPct val="0"/>
                </a:spcBef>
                <a:spcAft>
                  <a:spcPct val="35000"/>
                </a:spcAft>
              </a:pPr>
              <a:r>
                <a:rPr lang="en-US" sz="2400" kern="1200" dirty="0" smtClean="0">
                  <a:solidFill>
                    <a:schemeClr val="bg1"/>
                  </a:solidFill>
                  <a:cs typeface="Arial" pitchFamily="34" charset="0"/>
                </a:rPr>
                <a:t>Hollings Manufacturing Extension Partnership</a:t>
              </a:r>
              <a:endParaRPr lang="en-US" sz="2400" kern="1200" dirty="0"/>
            </a:p>
            <a:p>
              <a:pPr marL="171450" lvl="1" indent="-171450" algn="l" defTabSz="844550">
                <a:lnSpc>
                  <a:spcPct val="90000"/>
                </a:lnSpc>
                <a:spcBef>
                  <a:spcPct val="0"/>
                </a:spcBef>
                <a:spcAft>
                  <a:spcPct val="15000"/>
                </a:spcAft>
                <a:buChar char="••"/>
              </a:pPr>
              <a:r>
                <a:rPr lang="en-US" sz="1900" kern="1200" dirty="0" smtClean="0">
                  <a:solidFill>
                    <a:schemeClr val="bg1"/>
                  </a:solidFill>
                  <a:cs typeface="Arial" pitchFamily="34" charset="0"/>
                </a:rPr>
                <a:t>Helps smaller manufacturers compete globally</a:t>
              </a:r>
              <a:endParaRPr lang="en-US" sz="1900" kern="1200" dirty="0">
                <a:solidFill>
                  <a:schemeClr val="bg1"/>
                </a:solidFill>
              </a:endParaRPr>
            </a:p>
          </p:txBody>
        </p:sp>
        <p:sp>
          <p:nvSpPr>
            <p:cNvPr id="11" name="Oval 10"/>
            <p:cNvSpPr/>
            <p:nvPr/>
          </p:nvSpPr>
          <p:spPr>
            <a:xfrm>
              <a:off x="1047890" y="3250053"/>
              <a:ext cx="1517534" cy="1517534"/>
            </a:xfrm>
            <a:prstGeom prst="ellipse">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5376097"/>
                <a:satOff val="-7054"/>
                <a:lumOff val="-694"/>
                <a:alphaOff val="0"/>
              </a:schemeClr>
            </a:effectRef>
            <a:fontRef idx="minor">
              <a:schemeClr val="lt1">
                <a:hueOff val="0"/>
                <a:satOff val="0"/>
                <a:lumOff val="0"/>
                <a:alphaOff val="0"/>
              </a:schemeClr>
            </a:fontRef>
          </p:style>
        </p:sp>
        <p:sp>
          <p:nvSpPr>
            <p:cNvPr id="12" name="Freeform 11"/>
            <p:cNvSpPr/>
            <p:nvPr/>
          </p:nvSpPr>
          <p:spPr>
            <a:xfrm rot="21600000">
              <a:off x="2526742" y="5220581"/>
              <a:ext cx="6308213" cy="1517535"/>
            </a:xfrm>
            <a:custGeom>
              <a:avLst/>
              <a:gdLst>
                <a:gd name="connsiteX0" fmla="*/ 0 w 6308213"/>
                <a:gd name="connsiteY0" fmla="*/ 0 h 1517534"/>
                <a:gd name="connsiteX1" fmla="*/ 5549446 w 6308213"/>
                <a:gd name="connsiteY1" fmla="*/ 0 h 1517534"/>
                <a:gd name="connsiteX2" fmla="*/ 6308213 w 6308213"/>
                <a:gd name="connsiteY2" fmla="*/ 758767 h 1517534"/>
                <a:gd name="connsiteX3" fmla="*/ 5549446 w 6308213"/>
                <a:gd name="connsiteY3" fmla="*/ 1517534 h 1517534"/>
                <a:gd name="connsiteX4" fmla="*/ 0 w 6308213"/>
                <a:gd name="connsiteY4" fmla="*/ 1517534 h 1517534"/>
                <a:gd name="connsiteX5" fmla="*/ 0 w 6308213"/>
                <a:gd name="connsiteY5" fmla="*/ 0 h 151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8213" h="1517534">
                  <a:moveTo>
                    <a:pt x="6308213" y="1517533"/>
                  </a:moveTo>
                  <a:lnTo>
                    <a:pt x="758767" y="1517533"/>
                  </a:lnTo>
                  <a:lnTo>
                    <a:pt x="0" y="758767"/>
                  </a:lnTo>
                  <a:lnTo>
                    <a:pt x="758767" y="1"/>
                  </a:lnTo>
                  <a:lnTo>
                    <a:pt x="6308213" y="1"/>
                  </a:lnTo>
                  <a:lnTo>
                    <a:pt x="6308213" y="1517533"/>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1048573" tIns="91441" rIns="170688" bIns="91440" numCol="1" spcCol="1270" anchor="t" anchorCtr="0">
              <a:noAutofit/>
            </a:bodyPr>
            <a:lstStyle/>
            <a:p>
              <a:pPr lvl="0" algn="l" defTabSz="1066800">
                <a:lnSpc>
                  <a:spcPct val="90000"/>
                </a:lnSpc>
                <a:spcBef>
                  <a:spcPct val="0"/>
                </a:spcBef>
                <a:spcAft>
                  <a:spcPct val="35000"/>
                </a:spcAft>
              </a:pPr>
              <a:r>
                <a:rPr lang="en-US" sz="2400" kern="1200" dirty="0" smtClean="0"/>
                <a:t>Baldrige Performance Excellence Program</a:t>
              </a:r>
              <a:endParaRPr lang="en-US" sz="2400" kern="1200" dirty="0"/>
            </a:p>
            <a:p>
              <a:pPr marL="171450" lvl="1" indent="-171450" algn="l" defTabSz="844550">
                <a:lnSpc>
                  <a:spcPct val="90000"/>
                </a:lnSpc>
                <a:spcBef>
                  <a:spcPct val="0"/>
                </a:spcBef>
                <a:spcAft>
                  <a:spcPct val="15000"/>
                </a:spcAft>
                <a:buChar char="••"/>
              </a:pPr>
              <a:r>
                <a:rPr lang="en-US" sz="1900" kern="1200" smtClean="0"/>
                <a:t>Promotes and recognizes performance excellence </a:t>
              </a:r>
              <a:endParaRPr lang="en-US" sz="1900" kern="1200" dirty="0"/>
            </a:p>
          </p:txBody>
        </p:sp>
        <p:sp>
          <p:nvSpPr>
            <p:cNvPr id="13" name="Oval 12"/>
            <p:cNvSpPr/>
            <p:nvPr/>
          </p:nvSpPr>
          <p:spPr>
            <a:xfrm>
              <a:off x="1768142" y="5220582"/>
              <a:ext cx="1517534" cy="1517534"/>
            </a:xfrm>
            <a:prstGeom prst="ellipse">
              <a:avLst/>
            </a:prstGeom>
            <a:blipFill>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10752195"/>
                <a:satOff val="-14108"/>
                <a:lumOff val="-1388"/>
                <a:alphaOff val="0"/>
              </a:schemeClr>
            </a:effectRef>
            <a:fontRef idx="minor">
              <a:schemeClr val="lt1">
                <a:hueOff val="0"/>
                <a:satOff val="0"/>
                <a:lumOff val="0"/>
                <a:alphaOff val="0"/>
              </a:schemeClr>
            </a:fontRef>
          </p:style>
        </p:sp>
      </p:grpSp>
      <p:sp>
        <p:nvSpPr>
          <p:cNvPr id="2" name="TextBox 1"/>
          <p:cNvSpPr txBox="1"/>
          <p:nvPr/>
        </p:nvSpPr>
        <p:spPr>
          <a:xfrm>
            <a:off x="762000" y="3752662"/>
            <a:ext cx="1920250" cy="215444"/>
          </a:xfrm>
          <a:prstGeom prst="rect">
            <a:avLst/>
          </a:prstGeom>
          <a:noFill/>
        </p:spPr>
        <p:txBody>
          <a:bodyPr wrap="square" rtlCol="0">
            <a:spAutoFit/>
          </a:bodyPr>
          <a:lstStyle/>
          <a:p>
            <a:r>
              <a:rPr lang="en-US" sz="800" dirty="0">
                <a:solidFill>
                  <a:prstClr val="black">
                    <a:lumMod val="65000"/>
                    <a:lumOff val="35000"/>
                  </a:prstClr>
                </a:solidFill>
              </a:rPr>
              <a:t>Marten </a:t>
            </a:r>
            <a:r>
              <a:rPr lang="en-US" sz="800" dirty="0" err="1">
                <a:solidFill>
                  <a:prstClr val="black">
                    <a:lumMod val="65000"/>
                    <a:lumOff val="35000"/>
                  </a:prstClr>
                </a:solidFill>
              </a:rPr>
              <a:t>Czamanske</a:t>
            </a:r>
            <a:r>
              <a:rPr lang="en-US" sz="800" dirty="0">
                <a:solidFill>
                  <a:prstClr val="black">
                    <a:lumMod val="65000"/>
                    <a:lumOff val="35000"/>
                  </a:prstClr>
                </a:solidFill>
              </a:rPr>
              <a:t>/</a:t>
            </a:r>
            <a:r>
              <a:rPr lang="en-US" sz="800" dirty="0" err="1">
                <a:solidFill>
                  <a:prstClr val="black">
                    <a:lumMod val="65000"/>
                    <a:lumOff val="35000"/>
                  </a:prstClr>
                </a:solidFill>
              </a:rPr>
              <a:t>shutterstock</a:t>
            </a:r>
            <a:endParaRPr lang="en-US" sz="800" dirty="0">
              <a:solidFill>
                <a:prstClr val="black">
                  <a:lumMod val="65000"/>
                  <a:lumOff val="35000"/>
                </a:prstClr>
              </a:solidFill>
            </a:endParaRPr>
          </a:p>
        </p:txBody>
      </p:sp>
      <p:sp>
        <p:nvSpPr>
          <p:cNvPr id="4" name="TextBox 3"/>
          <p:cNvSpPr txBox="1"/>
          <p:nvPr/>
        </p:nvSpPr>
        <p:spPr>
          <a:xfrm>
            <a:off x="1551669" y="5697863"/>
            <a:ext cx="998530" cy="215444"/>
          </a:xfrm>
          <a:prstGeom prst="rect">
            <a:avLst/>
          </a:prstGeom>
          <a:noFill/>
        </p:spPr>
        <p:txBody>
          <a:bodyPr wrap="square" rtlCol="0">
            <a:spAutoFit/>
          </a:bodyPr>
          <a:lstStyle/>
          <a:p>
            <a:r>
              <a:rPr lang="en-US" sz="800" dirty="0">
                <a:solidFill>
                  <a:prstClr val="black"/>
                </a:solidFill>
              </a:rPr>
              <a:t>Sharp</a:t>
            </a:r>
          </a:p>
        </p:txBody>
      </p:sp>
    </p:spTree>
    <p:extLst>
      <p:ext uri="{BB962C8B-B14F-4D97-AF65-F5344CB8AC3E}">
        <p14:creationId xmlns:p14="http://schemas.microsoft.com/office/powerpoint/2010/main" val="391522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0" y="666750"/>
            <a:ext cx="7543800" cy="576263"/>
          </a:xfrm>
        </p:spPr>
        <p:txBody>
          <a:bodyPr/>
          <a:lstStyle/>
          <a:p>
            <a:r>
              <a:rPr lang="en-US" b="1" dirty="0" smtClean="0">
                <a:solidFill>
                  <a:schemeClr val="tx1">
                    <a:lumMod val="75000"/>
                    <a:lumOff val="25000"/>
                  </a:schemeClr>
                </a:solidFill>
              </a:rPr>
              <a:t>NIST Laboratory Programs</a:t>
            </a:r>
            <a:endParaRPr lang="en-US" b="1" dirty="0">
              <a:solidFill>
                <a:schemeClr val="tx1">
                  <a:lumMod val="75000"/>
                  <a:lumOff val="25000"/>
                </a:schemeClr>
              </a:solidFill>
            </a:endParaRPr>
          </a:p>
        </p:txBody>
      </p:sp>
      <p:grpSp>
        <p:nvGrpSpPr>
          <p:cNvPr id="7" name="Group 6"/>
          <p:cNvGrpSpPr>
            <a:grpSpLocks noChangeAspect="1"/>
          </p:cNvGrpSpPr>
          <p:nvPr/>
        </p:nvGrpSpPr>
        <p:grpSpPr>
          <a:xfrm>
            <a:off x="376292" y="2929408"/>
            <a:ext cx="8287067" cy="2918306"/>
            <a:chOff x="198327" y="2194876"/>
            <a:chExt cx="7327399" cy="2580370"/>
          </a:xfrm>
        </p:grpSpPr>
        <p:sp>
          <p:nvSpPr>
            <p:cNvPr id="8" name="TextBox 13"/>
            <p:cNvSpPr txBox="1">
              <a:spLocks noChangeArrowheads="1"/>
            </p:cNvSpPr>
            <p:nvPr/>
          </p:nvSpPr>
          <p:spPr bwMode="auto">
            <a:xfrm>
              <a:off x="295666" y="2194880"/>
              <a:ext cx="983350" cy="1374470"/>
            </a:xfrm>
            <a:prstGeom prst="snip2SameRect">
              <a:avLst/>
            </a:prstGeom>
            <a:solidFill>
              <a:srgbClr val="64C4AC"/>
            </a:solidFill>
            <a:ln w="9525">
              <a:noFill/>
              <a:miter lim="800000"/>
              <a:headEnd/>
              <a:tailEnd/>
            </a:ln>
            <a:effectLst/>
          </p:spPr>
          <p:txBody>
            <a:bodyPr lIns="0" tIns="0" rIns="0" bIns="0" anchor="ctr">
              <a:spAutoFit/>
            </a:bodyPr>
            <a:lstStyle/>
            <a:p>
              <a:pPr algn="ctr">
                <a:defRPr/>
              </a:pPr>
              <a:endParaRPr lang="en-US" sz="1100" b="1" kern="0" dirty="0">
                <a:solidFill>
                  <a:srgbClr val="FFFFFF"/>
                </a:solidFill>
              </a:endParaRPr>
            </a:p>
            <a:p>
              <a:pPr algn="ctr">
                <a:defRPr/>
              </a:pPr>
              <a:r>
                <a:rPr lang="en-US" sz="1100" b="1" kern="0" dirty="0">
                  <a:solidFill>
                    <a:srgbClr val="FFFFFF"/>
                  </a:solidFill>
                </a:rPr>
                <a:t>Material </a:t>
              </a:r>
            </a:p>
            <a:p>
              <a:pPr algn="ctr">
                <a:defRPr/>
              </a:pPr>
              <a:r>
                <a:rPr lang="en-US" sz="1100" b="1" kern="0" dirty="0">
                  <a:solidFill>
                    <a:srgbClr val="FFFFFF"/>
                  </a:solidFill>
                </a:rPr>
                <a:t>Measurement </a:t>
              </a:r>
            </a:p>
            <a:p>
              <a:pPr algn="ctr">
                <a:defRPr/>
              </a:pPr>
              <a:r>
                <a:rPr lang="en-US" sz="1100" b="1" kern="0" dirty="0">
                  <a:solidFill>
                    <a:srgbClr val="FFFFFF"/>
                  </a:solidFill>
                </a:rPr>
                <a:t>Laboratory</a:t>
              </a:r>
            </a:p>
            <a:p>
              <a:pPr algn="ctr">
                <a:defRPr/>
              </a:pPr>
              <a:endParaRPr lang="en-US" sz="1100" b="1" kern="0" dirty="0">
                <a:solidFill>
                  <a:srgbClr val="FFFFFF"/>
                </a:solidFill>
              </a:endParaRPr>
            </a:p>
          </p:txBody>
        </p:sp>
        <p:sp>
          <p:nvSpPr>
            <p:cNvPr id="9" name="TextBox 14"/>
            <p:cNvSpPr txBox="1">
              <a:spLocks noChangeArrowheads="1"/>
            </p:cNvSpPr>
            <p:nvPr/>
          </p:nvSpPr>
          <p:spPr bwMode="auto">
            <a:xfrm>
              <a:off x="1362297" y="2194880"/>
              <a:ext cx="986382" cy="1374470"/>
            </a:xfrm>
            <a:prstGeom prst="snip2SameRect">
              <a:avLst/>
            </a:prstGeom>
            <a:solidFill>
              <a:srgbClr val="64C4AC"/>
            </a:solidFill>
            <a:ln w="9525">
              <a:noFill/>
              <a:miter lim="800000"/>
              <a:headEnd/>
              <a:tailEnd/>
            </a:ln>
            <a:effectLst/>
          </p:spPr>
          <p:txBody>
            <a:bodyPr lIns="0" tIns="0" rIns="0" bIns="0" anchor="ctr">
              <a:spAutoFit/>
            </a:bodyPr>
            <a:lstStyle/>
            <a:p>
              <a:pPr algn="ctr">
                <a:defRPr/>
              </a:pPr>
              <a:endParaRPr lang="en-US" sz="1100" b="1" kern="0" dirty="0">
                <a:solidFill>
                  <a:srgbClr val="FFFFFF"/>
                </a:solidFill>
              </a:endParaRPr>
            </a:p>
            <a:p>
              <a:pPr algn="ctr">
                <a:defRPr/>
              </a:pPr>
              <a:r>
                <a:rPr lang="en-US" sz="1100" b="1" kern="0" dirty="0">
                  <a:solidFill>
                    <a:srgbClr val="FFFFFF"/>
                  </a:solidFill>
                </a:rPr>
                <a:t>Physical Measurement</a:t>
              </a:r>
            </a:p>
            <a:p>
              <a:pPr algn="ctr">
                <a:defRPr/>
              </a:pPr>
              <a:r>
                <a:rPr lang="en-US" sz="1100" b="1" kern="0" dirty="0">
                  <a:solidFill>
                    <a:srgbClr val="FFFFFF"/>
                  </a:solidFill>
                </a:rPr>
                <a:t>Laboratory</a:t>
              </a:r>
            </a:p>
            <a:p>
              <a:pPr algn="ctr">
                <a:defRPr/>
              </a:pPr>
              <a:endParaRPr lang="en-US" sz="1100" b="1" kern="0" dirty="0">
                <a:solidFill>
                  <a:srgbClr val="FFFFFF"/>
                </a:solidFill>
              </a:endParaRPr>
            </a:p>
          </p:txBody>
        </p:sp>
        <p:sp>
          <p:nvSpPr>
            <p:cNvPr id="10" name="TextBox 15"/>
            <p:cNvSpPr txBox="1">
              <a:spLocks noChangeArrowheads="1"/>
            </p:cNvSpPr>
            <p:nvPr/>
          </p:nvSpPr>
          <p:spPr bwMode="auto">
            <a:xfrm>
              <a:off x="2440947" y="2194880"/>
              <a:ext cx="945529" cy="1374470"/>
            </a:xfrm>
            <a:prstGeom prst="snip2SameRect">
              <a:avLst/>
            </a:prstGeom>
            <a:solidFill>
              <a:srgbClr val="2083B6"/>
            </a:solidFill>
            <a:ln w="9525">
              <a:noFill/>
              <a:miter lim="800000"/>
              <a:headEnd/>
              <a:tailEnd/>
            </a:ln>
            <a:effectLst/>
          </p:spPr>
          <p:txBody>
            <a:bodyPr lIns="0" tIns="0" rIns="0" bIns="0" anchor="ctr">
              <a:noAutofit/>
            </a:bodyPr>
            <a:lstStyle/>
            <a:p>
              <a:pPr algn="ctr">
                <a:defRPr/>
              </a:pPr>
              <a:endParaRPr lang="en-US" sz="1100" b="1" kern="0" dirty="0">
                <a:solidFill>
                  <a:prstClr val="white"/>
                </a:solidFill>
              </a:endParaRPr>
            </a:p>
            <a:p>
              <a:pPr algn="ctr">
                <a:defRPr/>
              </a:pPr>
              <a:r>
                <a:rPr lang="en-US" sz="1100" b="1" kern="0" dirty="0">
                  <a:solidFill>
                    <a:prstClr val="white"/>
                  </a:solidFill>
                </a:rPr>
                <a:t>Engineering Laboratory</a:t>
              </a:r>
            </a:p>
            <a:p>
              <a:pPr algn="ctr">
                <a:defRPr/>
              </a:pPr>
              <a:endParaRPr lang="en-US" sz="1100" b="1" kern="0" dirty="0">
                <a:solidFill>
                  <a:prstClr val="white"/>
                </a:solidFill>
              </a:endParaRPr>
            </a:p>
          </p:txBody>
        </p:sp>
        <p:sp>
          <p:nvSpPr>
            <p:cNvPr id="11" name="TextBox 16"/>
            <p:cNvSpPr txBox="1">
              <a:spLocks noChangeArrowheads="1"/>
            </p:cNvSpPr>
            <p:nvPr/>
          </p:nvSpPr>
          <p:spPr bwMode="auto">
            <a:xfrm>
              <a:off x="3465121" y="2194880"/>
              <a:ext cx="945529" cy="1374470"/>
            </a:xfrm>
            <a:prstGeom prst="snip2SameRect">
              <a:avLst/>
            </a:prstGeom>
            <a:solidFill>
              <a:srgbClr val="2083B6"/>
            </a:solidFill>
            <a:ln w="9525">
              <a:noFill/>
              <a:miter lim="800000"/>
              <a:headEnd/>
              <a:tailEnd/>
            </a:ln>
            <a:effectLst/>
          </p:spPr>
          <p:txBody>
            <a:bodyPr lIns="0" tIns="0" rIns="0" bIns="0" anchor="ctr">
              <a:spAutoFit/>
            </a:bodyPr>
            <a:lstStyle/>
            <a:p>
              <a:pPr algn="ctr">
                <a:defRPr/>
              </a:pPr>
              <a:endParaRPr lang="en-US" sz="1100" b="1" kern="0" dirty="0">
                <a:solidFill>
                  <a:prstClr val="white"/>
                </a:solidFill>
              </a:endParaRPr>
            </a:p>
            <a:p>
              <a:pPr algn="ctr">
                <a:defRPr/>
              </a:pPr>
              <a:r>
                <a:rPr lang="en-US" sz="1100" b="1" kern="0" dirty="0">
                  <a:solidFill>
                    <a:prstClr val="white"/>
                  </a:solidFill>
                </a:rPr>
                <a:t>Information Technology Laboratory</a:t>
              </a:r>
            </a:p>
            <a:p>
              <a:pPr algn="ctr">
                <a:defRPr/>
              </a:pPr>
              <a:endParaRPr lang="en-US" sz="1100" b="1" kern="0" dirty="0">
                <a:solidFill>
                  <a:prstClr val="white"/>
                </a:solidFill>
              </a:endParaRPr>
            </a:p>
          </p:txBody>
        </p:sp>
        <p:sp>
          <p:nvSpPr>
            <p:cNvPr id="12" name="TextBox 17"/>
            <p:cNvSpPr txBox="1">
              <a:spLocks noChangeArrowheads="1"/>
            </p:cNvSpPr>
            <p:nvPr/>
          </p:nvSpPr>
          <p:spPr bwMode="auto">
            <a:xfrm>
              <a:off x="5556023" y="2194876"/>
              <a:ext cx="945529" cy="1374470"/>
            </a:xfrm>
            <a:prstGeom prst="snip2SameRect">
              <a:avLst/>
            </a:prstGeom>
            <a:solidFill>
              <a:srgbClr val="2E4859"/>
            </a:solidFill>
            <a:ln w="9525">
              <a:noFill/>
              <a:miter lim="800000"/>
              <a:headEnd/>
              <a:tailEnd/>
            </a:ln>
            <a:effectLst/>
          </p:spPr>
          <p:txBody>
            <a:bodyPr lIns="0" tIns="0" rIns="0" bIns="0" anchor="ctr">
              <a:noAutofit/>
            </a:bodyPr>
            <a:lstStyle/>
            <a:p>
              <a:pPr algn="ctr">
                <a:defRPr/>
              </a:pPr>
              <a:r>
                <a:rPr lang="en-US" sz="1100" b="1" kern="0" dirty="0">
                  <a:solidFill>
                    <a:prstClr val="white"/>
                  </a:solidFill>
                </a:rPr>
                <a:t>Center for </a:t>
              </a:r>
              <a:r>
                <a:rPr lang="en-US" sz="1100" b="1" kern="0" dirty="0" err="1">
                  <a:solidFill>
                    <a:prstClr val="white"/>
                  </a:solidFill>
                </a:rPr>
                <a:t>Nanoscale</a:t>
              </a:r>
              <a:r>
                <a:rPr lang="en-US" sz="1100" b="1" kern="0" dirty="0">
                  <a:solidFill>
                    <a:prstClr val="white"/>
                  </a:solidFill>
                </a:rPr>
                <a:t> Science and Technology</a:t>
              </a:r>
            </a:p>
          </p:txBody>
        </p:sp>
        <p:sp>
          <p:nvSpPr>
            <p:cNvPr id="13" name="TextBox 18"/>
            <p:cNvSpPr txBox="1">
              <a:spLocks noChangeArrowheads="1"/>
            </p:cNvSpPr>
            <p:nvPr/>
          </p:nvSpPr>
          <p:spPr bwMode="auto">
            <a:xfrm>
              <a:off x="6580197" y="2194876"/>
              <a:ext cx="945529" cy="1374470"/>
            </a:xfrm>
            <a:prstGeom prst="snip2SameRect">
              <a:avLst/>
            </a:prstGeom>
            <a:solidFill>
              <a:srgbClr val="2E4859"/>
            </a:solidFill>
            <a:ln w="9525">
              <a:noFill/>
              <a:miter lim="800000"/>
              <a:headEnd/>
              <a:tailEnd/>
            </a:ln>
            <a:effectLst/>
          </p:spPr>
          <p:txBody>
            <a:bodyPr lIns="0" tIns="0" rIns="0" bIns="0" anchor="ctr">
              <a:spAutoFit/>
            </a:bodyPr>
            <a:lstStyle/>
            <a:p>
              <a:pPr algn="ctr">
                <a:defRPr/>
              </a:pPr>
              <a:endParaRPr lang="en-US" sz="1100" b="1" kern="0" dirty="0">
                <a:solidFill>
                  <a:prstClr val="white"/>
                </a:solidFill>
              </a:endParaRPr>
            </a:p>
            <a:p>
              <a:pPr algn="ctr">
                <a:defRPr/>
              </a:pPr>
              <a:r>
                <a:rPr lang="en-US" sz="1100" b="1" kern="0" dirty="0">
                  <a:solidFill>
                    <a:prstClr val="white"/>
                  </a:solidFill>
                </a:rPr>
                <a:t>NIST Center for Neutron Research</a:t>
              </a:r>
            </a:p>
            <a:p>
              <a:pPr algn="ctr">
                <a:defRPr/>
              </a:pPr>
              <a:endParaRPr lang="en-US" sz="1100" b="1" kern="0" dirty="0">
                <a:solidFill>
                  <a:prstClr val="white"/>
                </a:solidFill>
              </a:endParaRPr>
            </a:p>
          </p:txBody>
        </p:sp>
        <p:grpSp>
          <p:nvGrpSpPr>
            <p:cNvPr id="14" name="Group 13"/>
            <p:cNvGrpSpPr/>
            <p:nvPr/>
          </p:nvGrpSpPr>
          <p:grpSpPr>
            <a:xfrm>
              <a:off x="198327" y="3631523"/>
              <a:ext cx="2208216" cy="1142477"/>
              <a:chOff x="141796" y="3880746"/>
              <a:chExt cx="2679539" cy="1380587"/>
            </a:xfrm>
          </p:grpSpPr>
          <p:sp>
            <p:nvSpPr>
              <p:cNvPr id="22" name="TextBox 21"/>
              <p:cNvSpPr txBox="1"/>
              <p:nvPr/>
            </p:nvSpPr>
            <p:spPr>
              <a:xfrm>
                <a:off x="141796" y="4399844"/>
                <a:ext cx="2679539" cy="861489"/>
              </a:xfrm>
              <a:prstGeom prst="rect">
                <a:avLst/>
              </a:prstGeom>
              <a:solidFill>
                <a:srgbClr val="FFFFFF"/>
              </a:solidFill>
              <a:ln>
                <a:noFill/>
              </a:ln>
            </p:spPr>
            <p:txBody>
              <a:bodyPr wrap="square" rtlCol="0" anchor="t">
                <a:noAutofit/>
              </a:bodyPr>
              <a:lstStyle/>
              <a:p>
                <a:pPr algn="ctr">
                  <a:defRPr/>
                </a:pPr>
                <a:r>
                  <a:rPr lang="en-US" sz="1200" kern="0" dirty="0">
                    <a:solidFill>
                      <a:prstClr val="black"/>
                    </a:solidFill>
                    <a:latin typeface="Calibri Light" panose="020F0302020204030204" pitchFamily="34" charset="0"/>
                    <a:ea typeface="MS PGothic" pitchFamily="34" charset="-128"/>
                  </a:rPr>
                  <a:t>Driving innovation through </a:t>
                </a:r>
              </a:p>
              <a:p>
                <a:pPr algn="ctr">
                  <a:defRPr/>
                </a:pPr>
                <a:r>
                  <a:rPr lang="en-US" sz="1200" kern="0" dirty="0">
                    <a:solidFill>
                      <a:prstClr val="black"/>
                    </a:solidFill>
                    <a:latin typeface="Calibri Light" panose="020F0302020204030204" pitchFamily="34" charset="0"/>
                    <a:ea typeface="MS PGothic" pitchFamily="34" charset="-128"/>
                  </a:rPr>
                  <a:t>Measurement Science and Standards</a:t>
                </a:r>
                <a:endParaRPr lang="en-US" sz="1200" kern="0" dirty="0">
                  <a:solidFill>
                    <a:prstClr val="black"/>
                  </a:solidFill>
                  <a:latin typeface="Calibri Light" panose="020F0302020204030204" pitchFamily="34" charset="0"/>
                </a:endParaRPr>
              </a:p>
            </p:txBody>
          </p:sp>
          <p:sp>
            <p:nvSpPr>
              <p:cNvPr id="23" name="Rectangle 22"/>
              <p:cNvSpPr>
                <a:spLocks noChangeArrowheads="1"/>
              </p:cNvSpPr>
              <p:nvPr/>
            </p:nvSpPr>
            <p:spPr bwMode="auto">
              <a:xfrm>
                <a:off x="259911" y="3880746"/>
                <a:ext cx="2491210" cy="477769"/>
              </a:xfrm>
              <a:prstGeom prst="rect">
                <a:avLst/>
              </a:prstGeom>
              <a:solidFill>
                <a:srgbClr val="64C4AC"/>
              </a:solidFill>
              <a:ln w="9525" algn="ctr">
                <a:noFill/>
                <a:miter lim="800000"/>
                <a:headEnd/>
                <a:tailEnd/>
              </a:ln>
              <a:effectLst>
                <a:outerShdw dist="23000" dir="5400000" rotWithShape="0">
                  <a:srgbClr val="000000">
                    <a:alpha val="34999"/>
                  </a:srgbClr>
                </a:outerShdw>
              </a:effectLst>
            </p:spPr>
            <p:txBody>
              <a:bodyPr anchor="ctr"/>
              <a:lstStyle/>
              <a:p>
                <a:pPr algn="ctr">
                  <a:defRPr/>
                </a:pPr>
                <a:r>
                  <a:rPr lang="en-US" sz="1600" b="1" kern="0" dirty="0">
                    <a:solidFill>
                      <a:prstClr val="white"/>
                    </a:solidFill>
                  </a:rPr>
                  <a:t>Metrology Laboratories</a:t>
                </a:r>
              </a:p>
            </p:txBody>
          </p:sp>
        </p:grpSp>
        <p:grpSp>
          <p:nvGrpSpPr>
            <p:cNvPr id="15" name="Group 14"/>
            <p:cNvGrpSpPr/>
            <p:nvPr/>
          </p:nvGrpSpPr>
          <p:grpSpPr>
            <a:xfrm>
              <a:off x="2440947" y="3631524"/>
              <a:ext cx="2538944" cy="1142478"/>
              <a:chOff x="2858670" y="3880746"/>
              <a:chExt cx="3137538" cy="1380587"/>
            </a:xfrm>
          </p:grpSpPr>
          <p:sp>
            <p:nvSpPr>
              <p:cNvPr id="20" name="TextBox 19"/>
              <p:cNvSpPr txBox="1"/>
              <p:nvPr/>
            </p:nvSpPr>
            <p:spPr>
              <a:xfrm>
                <a:off x="2858671" y="4401348"/>
                <a:ext cx="3137537" cy="859985"/>
              </a:xfrm>
              <a:prstGeom prst="rect">
                <a:avLst/>
              </a:prstGeom>
              <a:solidFill>
                <a:srgbClr val="FFFFFF"/>
              </a:solidFill>
              <a:ln>
                <a:noFill/>
              </a:ln>
            </p:spPr>
            <p:txBody>
              <a:bodyPr wrap="square" rtlCol="0" anchor="t">
                <a:noAutofit/>
              </a:bodyPr>
              <a:lstStyle/>
              <a:p>
                <a:pPr algn="ctr">
                  <a:defRPr/>
                </a:pPr>
                <a:r>
                  <a:rPr lang="en-US" sz="1200" kern="0" dirty="0">
                    <a:solidFill>
                      <a:prstClr val="black"/>
                    </a:solidFill>
                    <a:latin typeface="Calibri Light" panose="020F0302020204030204" pitchFamily="34" charset="0"/>
                    <a:ea typeface="MS PGothic" pitchFamily="34" charset="-128"/>
                  </a:rPr>
                  <a:t>Accelerating the adoption and deployment of advanced technology solutions</a:t>
                </a:r>
              </a:p>
            </p:txBody>
          </p:sp>
          <p:sp>
            <p:nvSpPr>
              <p:cNvPr id="21" name="Rectangle 20"/>
              <p:cNvSpPr>
                <a:spLocks noChangeArrowheads="1"/>
              </p:cNvSpPr>
              <p:nvPr/>
            </p:nvSpPr>
            <p:spPr bwMode="auto">
              <a:xfrm>
                <a:off x="2858670" y="3880746"/>
                <a:ext cx="3137538" cy="477769"/>
              </a:xfrm>
              <a:prstGeom prst="rect">
                <a:avLst/>
              </a:prstGeom>
              <a:solidFill>
                <a:srgbClr val="2083B6"/>
              </a:solidFill>
              <a:ln w="9525" algn="ctr">
                <a:noFill/>
                <a:miter lim="800000"/>
                <a:headEnd/>
                <a:tailEnd/>
              </a:ln>
              <a:effectLst>
                <a:outerShdw dist="23000" dir="5400000" rotWithShape="0">
                  <a:srgbClr val="000000">
                    <a:alpha val="34999"/>
                  </a:srgbClr>
                </a:outerShdw>
              </a:effectLst>
            </p:spPr>
            <p:txBody>
              <a:bodyPr anchor="ctr"/>
              <a:lstStyle/>
              <a:p>
                <a:pPr algn="ctr">
                  <a:defRPr/>
                </a:pPr>
                <a:r>
                  <a:rPr lang="en-US" sz="1600" b="1" kern="0" dirty="0">
                    <a:solidFill>
                      <a:prstClr val="white"/>
                    </a:solidFill>
                  </a:rPr>
                  <a:t>Technology Laboratories</a:t>
                </a:r>
              </a:p>
            </p:txBody>
          </p:sp>
        </p:grpSp>
        <p:grpSp>
          <p:nvGrpSpPr>
            <p:cNvPr id="16" name="Group 15"/>
            <p:cNvGrpSpPr/>
            <p:nvPr/>
          </p:nvGrpSpPr>
          <p:grpSpPr>
            <a:xfrm>
              <a:off x="5063172" y="3631524"/>
              <a:ext cx="2462554" cy="1143722"/>
              <a:chOff x="6058992" y="3880746"/>
              <a:chExt cx="3005495" cy="1382091"/>
            </a:xfrm>
          </p:grpSpPr>
          <p:sp>
            <p:nvSpPr>
              <p:cNvPr id="18" name="TextBox 17"/>
              <p:cNvSpPr txBox="1"/>
              <p:nvPr/>
            </p:nvSpPr>
            <p:spPr>
              <a:xfrm>
                <a:off x="6058992" y="4401348"/>
                <a:ext cx="3005494" cy="861489"/>
              </a:xfrm>
              <a:prstGeom prst="rect">
                <a:avLst/>
              </a:prstGeom>
              <a:solidFill>
                <a:srgbClr val="FFFFFF"/>
              </a:solidFill>
              <a:ln>
                <a:noFill/>
              </a:ln>
            </p:spPr>
            <p:txBody>
              <a:bodyPr wrap="square" rtlCol="0" anchor="t">
                <a:noAutofit/>
              </a:bodyPr>
              <a:lstStyle/>
              <a:p>
                <a:pPr algn="ctr">
                  <a:defRPr/>
                </a:pPr>
                <a:r>
                  <a:rPr lang="en-US" sz="1200" kern="0" dirty="0">
                    <a:solidFill>
                      <a:prstClr val="black"/>
                    </a:solidFill>
                    <a:latin typeface="Calibri Light" panose="020F0302020204030204" pitchFamily="34" charset="0"/>
                    <a:ea typeface="MS PGothic" pitchFamily="34" charset="-128"/>
                  </a:rPr>
                  <a:t>Providing world class, unique, cutting-edge research facilities</a:t>
                </a:r>
                <a:endParaRPr lang="en-US" sz="1200" kern="0" dirty="0">
                  <a:solidFill>
                    <a:prstClr val="black"/>
                  </a:solidFill>
                  <a:latin typeface="Calibri Light" panose="020F0302020204030204" pitchFamily="34" charset="0"/>
                </a:endParaRPr>
              </a:p>
            </p:txBody>
          </p:sp>
          <p:sp>
            <p:nvSpPr>
              <p:cNvPr id="19" name="Rectangle 18"/>
              <p:cNvSpPr>
                <a:spLocks noChangeArrowheads="1"/>
              </p:cNvSpPr>
              <p:nvPr/>
            </p:nvSpPr>
            <p:spPr bwMode="auto">
              <a:xfrm>
                <a:off x="6058992" y="3880746"/>
                <a:ext cx="3005495" cy="477769"/>
              </a:xfrm>
              <a:prstGeom prst="rect">
                <a:avLst/>
              </a:prstGeom>
              <a:solidFill>
                <a:srgbClr val="2E4859"/>
              </a:solidFill>
              <a:ln w="9525" algn="ctr">
                <a:noFill/>
                <a:miter lim="800000"/>
                <a:headEnd/>
                <a:tailEnd/>
              </a:ln>
              <a:effectLst>
                <a:outerShdw dist="23000" dir="5400000" rotWithShape="0">
                  <a:srgbClr val="000000">
                    <a:alpha val="34999"/>
                  </a:srgbClr>
                </a:outerShdw>
              </a:effectLst>
            </p:spPr>
            <p:txBody>
              <a:bodyPr anchor="ctr"/>
              <a:lstStyle/>
              <a:p>
                <a:pPr algn="ctr">
                  <a:defRPr/>
                </a:pPr>
                <a:r>
                  <a:rPr lang="en-US" sz="1600" b="1" kern="0" dirty="0">
                    <a:solidFill>
                      <a:prstClr val="white"/>
                    </a:solidFill>
                  </a:rPr>
                  <a:t>National User Facilities</a:t>
                </a:r>
              </a:p>
            </p:txBody>
          </p:sp>
        </p:grpSp>
        <p:sp>
          <p:nvSpPr>
            <p:cNvPr id="17" name="TextBox 16"/>
            <p:cNvSpPr txBox="1">
              <a:spLocks noChangeArrowheads="1"/>
            </p:cNvSpPr>
            <p:nvPr/>
          </p:nvSpPr>
          <p:spPr bwMode="auto">
            <a:xfrm>
              <a:off x="4489295" y="2194880"/>
              <a:ext cx="988082" cy="1374470"/>
            </a:xfrm>
            <a:prstGeom prst="snip2SameRect">
              <a:avLst/>
            </a:prstGeom>
            <a:gradFill flip="none" rotWithShape="1">
              <a:gsLst>
                <a:gs pos="0">
                  <a:srgbClr val="2083B6"/>
                </a:gs>
                <a:gs pos="98000">
                  <a:srgbClr val="2E4859"/>
                </a:gs>
              </a:gsLst>
              <a:lin ang="0" scaled="1"/>
              <a:tileRect/>
            </a:gradFill>
            <a:ln w="57150">
              <a:noFill/>
              <a:prstDash val="solid"/>
              <a:miter lim="800000"/>
              <a:headEnd/>
              <a:tailEnd/>
            </a:ln>
            <a:effectLst/>
          </p:spPr>
          <p:txBody>
            <a:bodyPr wrap="square" lIns="0" tIns="0" rIns="0" bIns="0" anchor="ctr">
              <a:spAutoFit/>
            </a:bodyPr>
            <a:lstStyle/>
            <a:p>
              <a:pPr algn="ctr">
                <a:defRPr/>
              </a:pPr>
              <a:endParaRPr lang="en-US" sz="1100" b="1" kern="0" dirty="0">
                <a:solidFill>
                  <a:prstClr val="white"/>
                </a:solidFill>
              </a:endParaRPr>
            </a:p>
            <a:p>
              <a:pPr algn="ctr">
                <a:defRPr/>
              </a:pPr>
              <a:r>
                <a:rPr lang="en-US" sz="1100" b="1" kern="0" dirty="0">
                  <a:solidFill>
                    <a:prstClr val="white"/>
                  </a:solidFill>
                </a:rPr>
                <a:t>Communication</a:t>
              </a:r>
            </a:p>
            <a:p>
              <a:pPr algn="ctr">
                <a:defRPr/>
              </a:pPr>
              <a:r>
                <a:rPr lang="en-US" sz="1100" b="1" kern="0" dirty="0">
                  <a:solidFill>
                    <a:prstClr val="white"/>
                  </a:solidFill>
                </a:rPr>
                <a:t>Technology Laboratory </a:t>
              </a:r>
            </a:p>
            <a:p>
              <a:pPr algn="ctr">
                <a:defRPr/>
              </a:pPr>
              <a:endParaRPr lang="en-US" sz="1100" b="1" kern="0" dirty="0">
                <a:solidFill>
                  <a:prstClr val="white"/>
                </a:solidFill>
              </a:endParaRPr>
            </a:p>
          </p:txBody>
        </p:sp>
      </p:grpSp>
      <p:pic>
        <p:nvPicPr>
          <p:cNvPr id="27"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592" y="1987915"/>
            <a:ext cx="1096514" cy="1060423"/>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8"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14914" y="1989557"/>
            <a:ext cx="1071154" cy="1050422"/>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9"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38876" y="2007766"/>
            <a:ext cx="1096514" cy="1042379"/>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090870" y="2000411"/>
            <a:ext cx="1059938" cy="993546"/>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1" name="Picture 1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261570" y="1998784"/>
            <a:ext cx="1075507" cy="1045232"/>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461258" y="2003947"/>
            <a:ext cx="1083634" cy="1083634"/>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3" name="Picture 10"/>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633837" y="1995931"/>
            <a:ext cx="1062710" cy="1099666"/>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468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6200"/>
            <a:ext cx="283527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p:cNvSpPr>
            <a:spLocks noGrp="1" noChangeArrowheads="1"/>
          </p:cNvSpPr>
          <p:nvPr>
            <p:ph type="title"/>
          </p:nvPr>
        </p:nvSpPr>
        <p:spPr>
          <a:xfrm>
            <a:off x="457200" y="274638"/>
            <a:ext cx="8229600" cy="735012"/>
          </a:xfrm>
        </p:spPr>
        <p:txBody>
          <a:bodyPr/>
          <a:lstStyle/>
          <a:p>
            <a:pPr>
              <a:defRPr/>
            </a:pPr>
            <a:r>
              <a:rPr lang="en-US" sz="3600" b="1" dirty="0" smtClean="0">
                <a:solidFill>
                  <a:schemeClr val="tx1">
                    <a:lumMod val="75000"/>
                    <a:lumOff val="25000"/>
                  </a:schemeClr>
                </a:solidFill>
                <a:latin typeface="+mn-lt"/>
              </a:rPr>
              <a:t>Metrology in a Global Context</a:t>
            </a:r>
            <a:endParaRPr lang="en-US" sz="3600" b="1" dirty="0" smtClean="0">
              <a:solidFill>
                <a:schemeClr val="tx1">
                  <a:lumMod val="75000"/>
                  <a:lumOff val="25000"/>
                </a:schemeClr>
              </a:solidFill>
              <a:latin typeface="+mn-lt"/>
            </a:endParaRPr>
          </a:p>
        </p:txBody>
      </p:sp>
      <p:sp>
        <p:nvSpPr>
          <p:cNvPr id="26628" name="Rectangle 3"/>
          <p:cNvSpPr>
            <a:spLocks noGrp="1" noChangeArrowheads="1"/>
          </p:cNvSpPr>
          <p:nvPr>
            <p:ph idx="1"/>
          </p:nvPr>
        </p:nvSpPr>
        <p:spPr>
          <a:xfrm>
            <a:off x="304800" y="1143000"/>
            <a:ext cx="5943600" cy="5410200"/>
          </a:xfrm>
        </p:spPr>
        <p:txBody>
          <a:bodyPr/>
          <a:lstStyle/>
          <a:p>
            <a:pPr lvl="1" eaLnBrk="1" hangingPunct="1">
              <a:spcBef>
                <a:spcPct val="0"/>
              </a:spcBef>
            </a:pPr>
            <a:r>
              <a:rPr lang="en-US" altLang="en-US" sz="2400" dirty="0" smtClean="0">
                <a:solidFill>
                  <a:schemeClr val="accent1">
                    <a:lumMod val="75000"/>
                  </a:schemeClr>
                </a:solidFill>
                <a:latin typeface="+mn-lt"/>
              </a:rPr>
              <a:t>Measurement traceability enables international trade and supports manufacturing</a:t>
            </a:r>
          </a:p>
          <a:p>
            <a:pPr lvl="1" eaLnBrk="1" hangingPunct="1">
              <a:spcBef>
                <a:spcPct val="0"/>
              </a:spcBef>
            </a:pPr>
            <a:r>
              <a:rPr lang="en-US" altLang="en-US" sz="2400" dirty="0" smtClean="0">
                <a:solidFill>
                  <a:schemeClr val="accent1">
                    <a:lumMod val="75000"/>
                  </a:schemeClr>
                </a:solidFill>
                <a:latin typeface="+mn-lt"/>
              </a:rPr>
              <a:t>World-wide metrology supports legal and regulatory aims</a:t>
            </a:r>
          </a:p>
          <a:p>
            <a:pPr lvl="1" eaLnBrk="1" hangingPunct="1">
              <a:spcBef>
                <a:spcPct val="0"/>
              </a:spcBef>
            </a:pPr>
            <a:r>
              <a:rPr lang="en-US" altLang="en-US" sz="2400" dirty="0" smtClean="0">
                <a:solidFill>
                  <a:schemeClr val="accent1">
                    <a:lumMod val="75000"/>
                  </a:schemeClr>
                </a:solidFill>
                <a:latin typeface="+mn-lt"/>
              </a:rPr>
              <a:t>“Mutual Recognition” and “Equivalency” allow comparability within stated uncertainties</a:t>
            </a:r>
          </a:p>
          <a:p>
            <a:pPr lvl="1" eaLnBrk="1" hangingPunct="1">
              <a:spcBef>
                <a:spcPct val="0"/>
              </a:spcBef>
            </a:pPr>
            <a:r>
              <a:rPr lang="en-US" altLang="en-US" sz="2400" dirty="0" smtClean="0">
                <a:solidFill>
                  <a:schemeClr val="accent1">
                    <a:lumMod val="75000"/>
                  </a:schemeClr>
                </a:solidFill>
                <a:latin typeface="+mn-lt"/>
              </a:rPr>
              <a:t>Comparisons provide basis of analysis and confidence to customers</a:t>
            </a:r>
          </a:p>
          <a:p>
            <a:pPr lvl="1" eaLnBrk="1" hangingPunct="1">
              <a:spcBef>
                <a:spcPct val="0"/>
              </a:spcBef>
            </a:pPr>
            <a:r>
              <a:rPr lang="en-US" altLang="en-US" sz="2400" dirty="0" smtClean="0">
                <a:solidFill>
                  <a:schemeClr val="accent1">
                    <a:lumMod val="75000"/>
                  </a:schemeClr>
                </a:solidFill>
                <a:latin typeface="+mn-lt"/>
              </a:rPr>
              <a:t>International approach brings robustness and validity to measurements</a:t>
            </a:r>
          </a:p>
          <a:p>
            <a:pPr marL="457200" lvl="1" indent="0" eaLnBrk="1" hangingPunct="1">
              <a:spcBef>
                <a:spcPct val="0"/>
              </a:spcBef>
              <a:buNone/>
            </a:pPr>
            <a:endParaRPr lang="en-US" altLang="en-US" sz="2000" dirty="0" smtClean="0"/>
          </a:p>
          <a:p>
            <a:pPr eaLnBrk="1" hangingPunct="1">
              <a:spcAft>
                <a:spcPct val="25000"/>
              </a:spcAft>
            </a:pPr>
            <a:endParaRPr lang="en-US" altLang="en-US" sz="2400" dirty="0" smtClean="0"/>
          </a:p>
          <a:p>
            <a:pPr eaLnBrk="1" hangingPunct="1">
              <a:spcAft>
                <a:spcPct val="25000"/>
              </a:spcAft>
            </a:pPr>
            <a:endParaRPr lang="en-US" altLang="en-US" sz="2400" dirty="0" smtClean="0"/>
          </a:p>
        </p:txBody>
      </p:sp>
      <p:pic>
        <p:nvPicPr>
          <p:cNvPr id="266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905000"/>
            <a:ext cx="1908175"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8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80" name="Rectangle 4"/>
          <p:cNvSpPr>
            <a:spLocks noGrp="1" noChangeArrowheads="1"/>
          </p:cNvSpPr>
          <p:nvPr>
            <p:ph type="title"/>
          </p:nvPr>
        </p:nvSpPr>
        <p:spPr>
          <a:xfrm>
            <a:off x="457200" y="518491"/>
            <a:ext cx="7772400" cy="5984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a:spcBef>
                <a:spcPct val="50000"/>
              </a:spcBef>
              <a:defRPr/>
            </a:pPr>
            <a:r>
              <a:rPr lang="en-US" sz="3200" dirty="0" smtClean="0">
                <a:latin typeface="+mn-lt"/>
              </a:rPr>
              <a:t>Metrology in a Global Context</a:t>
            </a:r>
            <a:endParaRPr lang="es-ES" sz="3200" dirty="0" smtClean="0">
              <a:latin typeface="+mn-lt"/>
            </a:endParaRPr>
          </a:p>
        </p:txBody>
      </p:sp>
      <p:grpSp>
        <p:nvGrpSpPr>
          <p:cNvPr id="23559" name="Group 5"/>
          <p:cNvGrpSpPr>
            <a:grpSpLocks/>
          </p:cNvGrpSpPr>
          <p:nvPr/>
        </p:nvGrpSpPr>
        <p:grpSpPr bwMode="auto">
          <a:xfrm>
            <a:off x="7307263" y="3394075"/>
            <a:ext cx="217487" cy="390525"/>
            <a:chOff x="4603" y="1383"/>
            <a:chExt cx="137" cy="246"/>
          </a:xfrm>
        </p:grpSpPr>
        <p:sp>
          <p:nvSpPr>
            <p:cNvPr id="1662982" name="Freeform 6"/>
            <p:cNvSpPr>
              <a:spLocks noChangeAspect="1"/>
            </p:cNvSpPr>
            <p:nvPr/>
          </p:nvSpPr>
          <p:spPr bwMode="auto">
            <a:xfrm>
              <a:off x="4657" y="1383"/>
              <a:ext cx="77" cy="65"/>
            </a:xfrm>
            <a:custGeom>
              <a:avLst/>
              <a:gdLst>
                <a:gd name="T0" fmla="*/ 28 w 82"/>
                <a:gd name="T1" fmla="*/ 52 h 70"/>
                <a:gd name="T2" fmla="*/ 20 w 82"/>
                <a:gd name="T3" fmla="*/ 54 h 70"/>
                <a:gd name="T4" fmla="*/ 14 w 82"/>
                <a:gd name="T5" fmla="*/ 56 h 70"/>
                <a:gd name="T6" fmla="*/ 26 w 82"/>
                <a:gd name="T7" fmla="*/ 62 h 70"/>
                <a:gd name="T8" fmla="*/ 30 w 82"/>
                <a:gd name="T9" fmla="*/ 64 h 70"/>
                <a:gd name="T10" fmla="*/ 36 w 82"/>
                <a:gd name="T11" fmla="*/ 70 h 70"/>
                <a:gd name="T12" fmla="*/ 20 w 82"/>
                <a:gd name="T13" fmla="*/ 70 h 70"/>
                <a:gd name="T14" fmla="*/ 14 w 82"/>
                <a:gd name="T15" fmla="*/ 62 h 70"/>
                <a:gd name="T16" fmla="*/ 12 w 82"/>
                <a:gd name="T17" fmla="*/ 58 h 70"/>
                <a:gd name="T18" fmla="*/ 8 w 82"/>
                <a:gd name="T19" fmla="*/ 56 h 70"/>
                <a:gd name="T20" fmla="*/ 10 w 82"/>
                <a:gd name="T21" fmla="*/ 50 h 70"/>
                <a:gd name="T22" fmla="*/ 14 w 82"/>
                <a:gd name="T23" fmla="*/ 46 h 70"/>
                <a:gd name="T24" fmla="*/ 12 w 82"/>
                <a:gd name="T25" fmla="*/ 44 h 70"/>
                <a:gd name="T26" fmla="*/ 10 w 82"/>
                <a:gd name="T27" fmla="*/ 40 h 70"/>
                <a:gd name="T28" fmla="*/ 18 w 82"/>
                <a:gd name="T29" fmla="*/ 40 h 70"/>
                <a:gd name="T30" fmla="*/ 16 w 82"/>
                <a:gd name="T31" fmla="*/ 34 h 70"/>
                <a:gd name="T32" fmla="*/ 14 w 82"/>
                <a:gd name="T33" fmla="*/ 28 h 70"/>
                <a:gd name="T34" fmla="*/ 14 w 82"/>
                <a:gd name="T35" fmla="*/ 16 h 70"/>
                <a:gd name="T36" fmla="*/ 10 w 82"/>
                <a:gd name="T37" fmla="*/ 12 h 70"/>
                <a:gd name="T38" fmla="*/ 6 w 82"/>
                <a:gd name="T39" fmla="*/ 8 h 70"/>
                <a:gd name="T40" fmla="*/ 2 w 82"/>
                <a:gd name="T41" fmla="*/ 4 h 70"/>
                <a:gd name="T42" fmla="*/ 0 w 82"/>
                <a:gd name="T43" fmla="*/ 0 h 70"/>
                <a:gd name="T44" fmla="*/ 4 w 82"/>
                <a:gd name="T45" fmla="*/ 0 h 70"/>
                <a:gd name="T46" fmla="*/ 12 w 82"/>
                <a:gd name="T47" fmla="*/ 4 h 70"/>
                <a:gd name="T48" fmla="*/ 24 w 82"/>
                <a:gd name="T49" fmla="*/ 14 h 70"/>
                <a:gd name="T50" fmla="*/ 40 w 82"/>
                <a:gd name="T51" fmla="*/ 22 h 70"/>
                <a:gd name="T52" fmla="*/ 46 w 82"/>
                <a:gd name="T53" fmla="*/ 24 h 70"/>
                <a:gd name="T54" fmla="*/ 54 w 82"/>
                <a:gd name="T55" fmla="*/ 26 h 70"/>
                <a:gd name="T56" fmla="*/ 60 w 82"/>
                <a:gd name="T57" fmla="*/ 26 h 70"/>
                <a:gd name="T58" fmla="*/ 66 w 82"/>
                <a:gd name="T59" fmla="*/ 24 h 70"/>
                <a:gd name="T60" fmla="*/ 74 w 82"/>
                <a:gd name="T61" fmla="*/ 20 h 70"/>
                <a:gd name="T62" fmla="*/ 74 w 82"/>
                <a:gd name="T63" fmla="*/ 30 h 70"/>
                <a:gd name="T64" fmla="*/ 74 w 82"/>
                <a:gd name="T65" fmla="*/ 34 h 70"/>
                <a:gd name="T66" fmla="*/ 76 w 82"/>
                <a:gd name="T67" fmla="*/ 36 h 70"/>
                <a:gd name="T68" fmla="*/ 82 w 82"/>
                <a:gd name="T69" fmla="*/ 42 h 70"/>
                <a:gd name="T70" fmla="*/ 78 w 82"/>
                <a:gd name="T71" fmla="*/ 44 h 70"/>
                <a:gd name="T72" fmla="*/ 72 w 82"/>
                <a:gd name="T73" fmla="*/ 44 h 70"/>
                <a:gd name="T74" fmla="*/ 60 w 82"/>
                <a:gd name="T75" fmla="*/ 46 h 70"/>
                <a:gd name="T76" fmla="*/ 60 w 82"/>
                <a:gd name="T77" fmla="*/ 62 h 70"/>
                <a:gd name="T78" fmla="*/ 52 w 82"/>
                <a:gd name="T79" fmla="*/ 60 h 70"/>
                <a:gd name="T80" fmla="*/ 44 w 82"/>
                <a:gd name="T81" fmla="*/ 56 h 70"/>
                <a:gd name="T82" fmla="*/ 38 w 82"/>
                <a:gd name="T83" fmla="*/ 54 h 70"/>
                <a:gd name="T84" fmla="*/ 28 w 82"/>
                <a:gd name="T8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83" name="Freeform 7"/>
            <p:cNvSpPr>
              <a:spLocks noChangeAspect="1"/>
            </p:cNvSpPr>
            <p:nvPr/>
          </p:nvSpPr>
          <p:spPr bwMode="auto">
            <a:xfrm>
              <a:off x="4612" y="1452"/>
              <a:ext cx="128" cy="139"/>
            </a:xfrm>
            <a:custGeom>
              <a:avLst/>
              <a:gdLst>
                <a:gd name="T0" fmla="*/ 78 w 136"/>
                <a:gd name="T1" fmla="*/ 6 h 148"/>
                <a:gd name="T2" fmla="*/ 86 w 136"/>
                <a:gd name="T3" fmla="*/ 0 h 148"/>
                <a:gd name="T4" fmla="*/ 110 w 136"/>
                <a:gd name="T5" fmla="*/ 24 h 148"/>
                <a:gd name="T6" fmla="*/ 118 w 136"/>
                <a:gd name="T7" fmla="*/ 38 h 148"/>
                <a:gd name="T8" fmla="*/ 122 w 136"/>
                <a:gd name="T9" fmla="*/ 52 h 148"/>
                <a:gd name="T10" fmla="*/ 118 w 136"/>
                <a:gd name="T11" fmla="*/ 60 h 148"/>
                <a:gd name="T12" fmla="*/ 136 w 136"/>
                <a:gd name="T13" fmla="*/ 102 h 148"/>
                <a:gd name="T14" fmla="*/ 132 w 136"/>
                <a:gd name="T15" fmla="*/ 114 h 148"/>
                <a:gd name="T16" fmla="*/ 126 w 136"/>
                <a:gd name="T17" fmla="*/ 114 h 148"/>
                <a:gd name="T18" fmla="*/ 130 w 136"/>
                <a:gd name="T19" fmla="*/ 106 h 148"/>
                <a:gd name="T20" fmla="*/ 118 w 136"/>
                <a:gd name="T21" fmla="*/ 110 h 148"/>
                <a:gd name="T22" fmla="*/ 116 w 136"/>
                <a:gd name="T23" fmla="*/ 116 h 148"/>
                <a:gd name="T24" fmla="*/ 108 w 136"/>
                <a:gd name="T25" fmla="*/ 120 h 148"/>
                <a:gd name="T26" fmla="*/ 100 w 136"/>
                <a:gd name="T27" fmla="*/ 122 h 148"/>
                <a:gd name="T28" fmla="*/ 88 w 136"/>
                <a:gd name="T29" fmla="*/ 120 h 148"/>
                <a:gd name="T30" fmla="*/ 82 w 136"/>
                <a:gd name="T31" fmla="*/ 120 h 148"/>
                <a:gd name="T32" fmla="*/ 86 w 136"/>
                <a:gd name="T33" fmla="*/ 128 h 148"/>
                <a:gd name="T34" fmla="*/ 86 w 136"/>
                <a:gd name="T35" fmla="*/ 138 h 148"/>
                <a:gd name="T36" fmla="*/ 74 w 136"/>
                <a:gd name="T37" fmla="*/ 144 h 148"/>
                <a:gd name="T38" fmla="*/ 66 w 136"/>
                <a:gd name="T39" fmla="*/ 132 h 148"/>
                <a:gd name="T40" fmla="*/ 54 w 136"/>
                <a:gd name="T41" fmla="*/ 122 h 148"/>
                <a:gd name="T42" fmla="*/ 38 w 136"/>
                <a:gd name="T43" fmla="*/ 126 h 148"/>
                <a:gd name="T44" fmla="*/ 20 w 136"/>
                <a:gd name="T45" fmla="*/ 130 h 148"/>
                <a:gd name="T46" fmla="*/ 8 w 136"/>
                <a:gd name="T47" fmla="*/ 134 h 148"/>
                <a:gd name="T48" fmla="*/ 0 w 136"/>
                <a:gd name="T49" fmla="*/ 132 h 148"/>
                <a:gd name="T50" fmla="*/ 6 w 136"/>
                <a:gd name="T51" fmla="*/ 126 h 148"/>
                <a:gd name="T52" fmla="*/ 14 w 136"/>
                <a:gd name="T53" fmla="*/ 116 h 148"/>
                <a:gd name="T54" fmla="*/ 24 w 136"/>
                <a:gd name="T55" fmla="*/ 106 h 148"/>
                <a:gd name="T56" fmla="*/ 34 w 136"/>
                <a:gd name="T57" fmla="*/ 106 h 148"/>
                <a:gd name="T58" fmla="*/ 42 w 136"/>
                <a:gd name="T59" fmla="*/ 102 h 148"/>
                <a:gd name="T60" fmla="*/ 52 w 136"/>
                <a:gd name="T61" fmla="*/ 102 h 148"/>
                <a:gd name="T62" fmla="*/ 60 w 136"/>
                <a:gd name="T63" fmla="*/ 108 h 148"/>
                <a:gd name="T64" fmla="*/ 62 w 136"/>
                <a:gd name="T65" fmla="*/ 102 h 148"/>
                <a:gd name="T66" fmla="*/ 60 w 136"/>
                <a:gd name="T67" fmla="*/ 94 h 148"/>
                <a:gd name="T68" fmla="*/ 64 w 136"/>
                <a:gd name="T69" fmla="*/ 86 h 148"/>
                <a:gd name="T70" fmla="*/ 68 w 136"/>
                <a:gd name="T71" fmla="*/ 80 h 148"/>
                <a:gd name="T72" fmla="*/ 68 w 136"/>
                <a:gd name="T73" fmla="*/ 74 h 148"/>
                <a:gd name="T74" fmla="*/ 68 w 136"/>
                <a:gd name="T75" fmla="*/ 82 h 148"/>
                <a:gd name="T76" fmla="*/ 82 w 136"/>
                <a:gd name="T77" fmla="*/ 78 h 148"/>
                <a:gd name="T78" fmla="*/ 90 w 136"/>
                <a:gd name="T79" fmla="*/ 72 h 148"/>
                <a:gd name="T80" fmla="*/ 94 w 136"/>
                <a:gd name="T81" fmla="*/ 50 h 148"/>
                <a:gd name="T82" fmla="*/ 92 w 136"/>
                <a:gd name="T83" fmla="*/ 40 h 148"/>
                <a:gd name="T84" fmla="*/ 84 w 136"/>
                <a:gd name="T85" fmla="*/ 26 h 148"/>
                <a:gd name="T86" fmla="*/ 80 w 136"/>
                <a:gd name="T87" fmla="*/ 20 h 148"/>
                <a:gd name="T88" fmla="*/ 76 w 136"/>
                <a:gd name="T89"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84" name="Freeform 8"/>
            <p:cNvSpPr>
              <a:spLocks noChangeAspect="1"/>
            </p:cNvSpPr>
            <p:nvPr/>
          </p:nvSpPr>
          <p:spPr bwMode="auto">
            <a:xfrm>
              <a:off x="4640" y="1574"/>
              <a:ext cx="30" cy="25"/>
            </a:xfrm>
            <a:custGeom>
              <a:avLst/>
              <a:gdLst>
                <a:gd name="T0" fmla="*/ 14 w 32"/>
                <a:gd name="T1" fmla="*/ 4 h 26"/>
                <a:gd name="T2" fmla="*/ 16 w 32"/>
                <a:gd name="T3" fmla="*/ 4 h 26"/>
                <a:gd name="T4" fmla="*/ 14 w 32"/>
                <a:gd name="T5" fmla="*/ 0 h 26"/>
                <a:gd name="T6" fmla="*/ 22 w 32"/>
                <a:gd name="T7" fmla="*/ 0 h 26"/>
                <a:gd name="T8" fmla="*/ 26 w 32"/>
                <a:gd name="T9" fmla="*/ 2 h 26"/>
                <a:gd name="T10" fmla="*/ 32 w 32"/>
                <a:gd name="T11" fmla="*/ 8 h 26"/>
                <a:gd name="T12" fmla="*/ 30 w 32"/>
                <a:gd name="T13" fmla="*/ 12 h 26"/>
                <a:gd name="T14" fmla="*/ 24 w 32"/>
                <a:gd name="T15" fmla="*/ 14 h 26"/>
                <a:gd name="T16" fmla="*/ 14 w 32"/>
                <a:gd name="T17" fmla="*/ 16 h 26"/>
                <a:gd name="T18" fmla="*/ 14 w 32"/>
                <a:gd name="T19" fmla="*/ 24 h 26"/>
                <a:gd name="T20" fmla="*/ 12 w 32"/>
                <a:gd name="T21" fmla="*/ 26 h 26"/>
                <a:gd name="T22" fmla="*/ 10 w 32"/>
                <a:gd name="T23" fmla="*/ 26 h 26"/>
                <a:gd name="T24" fmla="*/ 6 w 32"/>
                <a:gd name="T25" fmla="*/ 24 h 26"/>
                <a:gd name="T26" fmla="*/ 4 w 32"/>
                <a:gd name="T27" fmla="*/ 20 h 26"/>
                <a:gd name="T28" fmla="*/ 0 w 32"/>
                <a:gd name="T29" fmla="*/ 14 h 26"/>
                <a:gd name="T30" fmla="*/ 0 w 32"/>
                <a:gd name="T31" fmla="*/ 8 h 26"/>
                <a:gd name="T32" fmla="*/ 2 w 32"/>
                <a:gd name="T33" fmla="*/ 6 h 26"/>
                <a:gd name="T34" fmla="*/ 4 w 32"/>
                <a:gd name="T35" fmla="*/ 4 h 26"/>
                <a:gd name="T36" fmla="*/ 8 w 32"/>
                <a:gd name="T37" fmla="*/ 4 h 26"/>
                <a:gd name="T38" fmla="*/ 14 w 32"/>
                <a:gd name="T3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85" name="Freeform 9"/>
            <p:cNvSpPr>
              <a:spLocks noChangeAspect="1"/>
            </p:cNvSpPr>
            <p:nvPr/>
          </p:nvSpPr>
          <p:spPr bwMode="auto">
            <a:xfrm>
              <a:off x="4603" y="1580"/>
              <a:ext cx="37" cy="49"/>
            </a:xfrm>
            <a:custGeom>
              <a:avLst/>
              <a:gdLst>
                <a:gd name="T0" fmla="*/ 12 w 40"/>
                <a:gd name="T1" fmla="*/ 24 h 52"/>
                <a:gd name="T2" fmla="*/ 4 w 40"/>
                <a:gd name="T3" fmla="*/ 20 h 52"/>
                <a:gd name="T4" fmla="*/ 2 w 40"/>
                <a:gd name="T5" fmla="*/ 16 h 52"/>
                <a:gd name="T6" fmla="*/ 0 w 40"/>
                <a:gd name="T7" fmla="*/ 12 h 52"/>
                <a:gd name="T8" fmla="*/ 2 w 40"/>
                <a:gd name="T9" fmla="*/ 8 h 52"/>
                <a:gd name="T10" fmla="*/ 6 w 40"/>
                <a:gd name="T11" fmla="*/ 4 h 52"/>
                <a:gd name="T12" fmla="*/ 14 w 40"/>
                <a:gd name="T13" fmla="*/ 0 h 52"/>
                <a:gd name="T14" fmla="*/ 18 w 40"/>
                <a:gd name="T15" fmla="*/ 4 h 52"/>
                <a:gd name="T16" fmla="*/ 18 w 40"/>
                <a:gd name="T17" fmla="*/ 6 h 52"/>
                <a:gd name="T18" fmla="*/ 28 w 40"/>
                <a:gd name="T19" fmla="*/ 6 h 52"/>
                <a:gd name="T20" fmla="*/ 30 w 40"/>
                <a:gd name="T21" fmla="*/ 12 h 52"/>
                <a:gd name="T22" fmla="*/ 32 w 40"/>
                <a:gd name="T23" fmla="*/ 16 h 52"/>
                <a:gd name="T24" fmla="*/ 40 w 40"/>
                <a:gd name="T25" fmla="*/ 22 h 52"/>
                <a:gd name="T26" fmla="*/ 36 w 40"/>
                <a:gd name="T27" fmla="*/ 24 h 52"/>
                <a:gd name="T28" fmla="*/ 34 w 40"/>
                <a:gd name="T29" fmla="*/ 28 h 52"/>
                <a:gd name="T30" fmla="*/ 36 w 40"/>
                <a:gd name="T31" fmla="*/ 32 h 52"/>
                <a:gd name="T32" fmla="*/ 38 w 40"/>
                <a:gd name="T33" fmla="*/ 36 h 52"/>
                <a:gd name="T34" fmla="*/ 38 w 40"/>
                <a:gd name="T35" fmla="*/ 40 h 52"/>
                <a:gd name="T36" fmla="*/ 40 w 40"/>
                <a:gd name="T37" fmla="*/ 42 h 52"/>
                <a:gd name="T38" fmla="*/ 38 w 40"/>
                <a:gd name="T39" fmla="*/ 48 h 52"/>
                <a:gd name="T40" fmla="*/ 38 w 40"/>
                <a:gd name="T41" fmla="*/ 52 h 52"/>
                <a:gd name="T42" fmla="*/ 32 w 40"/>
                <a:gd name="T43" fmla="*/ 50 h 52"/>
                <a:gd name="T44" fmla="*/ 24 w 40"/>
                <a:gd name="T45" fmla="*/ 46 h 52"/>
                <a:gd name="T46" fmla="*/ 18 w 40"/>
                <a:gd name="T47" fmla="*/ 42 h 52"/>
                <a:gd name="T48" fmla="*/ 18 w 40"/>
                <a:gd name="T49" fmla="*/ 36 h 52"/>
                <a:gd name="T50" fmla="*/ 18 w 40"/>
                <a:gd name="T51" fmla="*/ 30 h 52"/>
                <a:gd name="T52" fmla="*/ 12 w 40"/>
                <a:gd name="T5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2986" name="Freeform 10"/>
          <p:cNvSpPr>
            <a:spLocks noChangeAspect="1"/>
          </p:cNvSpPr>
          <p:nvPr/>
        </p:nvSpPr>
        <p:spPr bwMode="auto">
          <a:xfrm>
            <a:off x="7162800" y="3941763"/>
            <a:ext cx="38100" cy="84137"/>
          </a:xfrm>
          <a:custGeom>
            <a:avLst/>
            <a:gdLst>
              <a:gd name="T0" fmla="*/ 24 w 24"/>
              <a:gd name="T1" fmla="*/ 0 h 56"/>
              <a:gd name="T2" fmla="*/ 24 w 24"/>
              <a:gd name="T3" fmla="*/ 12 h 56"/>
              <a:gd name="T4" fmla="*/ 22 w 24"/>
              <a:gd name="T5" fmla="*/ 32 h 56"/>
              <a:gd name="T6" fmla="*/ 16 w 24"/>
              <a:gd name="T7" fmla="*/ 56 h 56"/>
              <a:gd name="T8" fmla="*/ 4 w 24"/>
              <a:gd name="T9" fmla="*/ 44 h 56"/>
              <a:gd name="T10" fmla="*/ 2 w 24"/>
              <a:gd name="T11" fmla="*/ 38 h 56"/>
              <a:gd name="T12" fmla="*/ 0 w 24"/>
              <a:gd name="T13" fmla="*/ 32 h 56"/>
              <a:gd name="T14" fmla="*/ 0 w 24"/>
              <a:gd name="T15" fmla="*/ 20 h 56"/>
              <a:gd name="T16" fmla="*/ 4 w 24"/>
              <a:gd name="T17" fmla="*/ 10 h 56"/>
              <a:gd name="T18" fmla="*/ 8 w 24"/>
              <a:gd name="T19" fmla="*/ 4 h 56"/>
              <a:gd name="T20" fmla="*/ 12 w 24"/>
              <a:gd name="T21" fmla="*/ 4 h 56"/>
              <a:gd name="T22" fmla="*/ 18 w 24"/>
              <a:gd name="T23" fmla="*/ 2 h 56"/>
              <a:gd name="T24" fmla="*/ 24 w 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561" name="Group 11"/>
          <p:cNvGrpSpPr>
            <a:grpSpLocks/>
          </p:cNvGrpSpPr>
          <p:nvPr/>
        </p:nvGrpSpPr>
        <p:grpSpPr bwMode="auto">
          <a:xfrm>
            <a:off x="5984875" y="3179763"/>
            <a:ext cx="1222375" cy="952500"/>
            <a:chOff x="3770" y="1248"/>
            <a:chExt cx="770" cy="600"/>
          </a:xfrm>
        </p:grpSpPr>
        <p:sp>
          <p:nvSpPr>
            <p:cNvPr id="1662988" name="Freeform 12"/>
            <p:cNvSpPr>
              <a:spLocks noChangeAspect="1"/>
            </p:cNvSpPr>
            <p:nvPr/>
          </p:nvSpPr>
          <p:spPr bwMode="auto">
            <a:xfrm>
              <a:off x="3770" y="1248"/>
              <a:ext cx="770" cy="563"/>
            </a:xfrm>
            <a:custGeom>
              <a:avLst/>
              <a:gdLst>
                <a:gd name="T0" fmla="*/ 434 w 820"/>
                <a:gd name="T1" fmla="*/ 466 h 600"/>
                <a:gd name="T2" fmla="*/ 440 w 820"/>
                <a:gd name="T3" fmla="*/ 504 h 600"/>
                <a:gd name="T4" fmla="*/ 448 w 820"/>
                <a:gd name="T5" fmla="*/ 534 h 600"/>
                <a:gd name="T6" fmla="*/ 468 w 820"/>
                <a:gd name="T7" fmla="*/ 554 h 600"/>
                <a:gd name="T8" fmla="*/ 492 w 820"/>
                <a:gd name="T9" fmla="*/ 582 h 600"/>
                <a:gd name="T10" fmla="*/ 500 w 820"/>
                <a:gd name="T11" fmla="*/ 566 h 600"/>
                <a:gd name="T12" fmla="*/ 550 w 820"/>
                <a:gd name="T13" fmla="*/ 548 h 600"/>
                <a:gd name="T14" fmla="*/ 582 w 820"/>
                <a:gd name="T15" fmla="*/ 562 h 600"/>
                <a:gd name="T16" fmla="*/ 638 w 820"/>
                <a:gd name="T17" fmla="*/ 582 h 600"/>
                <a:gd name="T18" fmla="*/ 648 w 820"/>
                <a:gd name="T19" fmla="*/ 590 h 600"/>
                <a:gd name="T20" fmla="*/ 712 w 820"/>
                <a:gd name="T21" fmla="*/ 562 h 600"/>
                <a:gd name="T22" fmla="*/ 746 w 820"/>
                <a:gd name="T23" fmla="*/ 540 h 600"/>
                <a:gd name="T24" fmla="*/ 778 w 820"/>
                <a:gd name="T25" fmla="*/ 478 h 600"/>
                <a:gd name="T26" fmla="*/ 782 w 820"/>
                <a:gd name="T27" fmla="*/ 420 h 600"/>
                <a:gd name="T28" fmla="*/ 776 w 820"/>
                <a:gd name="T29" fmla="*/ 392 h 600"/>
                <a:gd name="T30" fmla="*/ 718 w 820"/>
                <a:gd name="T31" fmla="*/ 332 h 600"/>
                <a:gd name="T32" fmla="*/ 734 w 820"/>
                <a:gd name="T33" fmla="*/ 286 h 600"/>
                <a:gd name="T34" fmla="*/ 662 w 820"/>
                <a:gd name="T35" fmla="*/ 266 h 600"/>
                <a:gd name="T36" fmla="*/ 694 w 820"/>
                <a:gd name="T37" fmla="*/ 228 h 600"/>
                <a:gd name="T38" fmla="*/ 718 w 820"/>
                <a:gd name="T39" fmla="*/ 262 h 600"/>
                <a:gd name="T40" fmla="*/ 760 w 820"/>
                <a:gd name="T41" fmla="*/ 222 h 600"/>
                <a:gd name="T42" fmla="*/ 796 w 820"/>
                <a:gd name="T43" fmla="*/ 198 h 600"/>
                <a:gd name="T44" fmla="*/ 820 w 820"/>
                <a:gd name="T45" fmla="*/ 188 h 600"/>
                <a:gd name="T46" fmla="*/ 820 w 820"/>
                <a:gd name="T47" fmla="*/ 142 h 600"/>
                <a:gd name="T48" fmla="*/ 792 w 820"/>
                <a:gd name="T49" fmla="*/ 98 h 600"/>
                <a:gd name="T50" fmla="*/ 744 w 820"/>
                <a:gd name="T51" fmla="*/ 80 h 600"/>
                <a:gd name="T52" fmla="*/ 646 w 820"/>
                <a:gd name="T53" fmla="*/ 24 h 600"/>
                <a:gd name="T54" fmla="*/ 556 w 820"/>
                <a:gd name="T55" fmla="*/ 4 h 600"/>
                <a:gd name="T56" fmla="*/ 564 w 820"/>
                <a:gd name="T57" fmla="*/ 40 h 600"/>
                <a:gd name="T58" fmla="*/ 536 w 820"/>
                <a:gd name="T59" fmla="*/ 66 h 600"/>
                <a:gd name="T60" fmla="*/ 576 w 820"/>
                <a:gd name="T61" fmla="*/ 100 h 600"/>
                <a:gd name="T62" fmla="*/ 578 w 820"/>
                <a:gd name="T63" fmla="*/ 124 h 600"/>
                <a:gd name="T64" fmla="*/ 556 w 820"/>
                <a:gd name="T65" fmla="*/ 144 h 600"/>
                <a:gd name="T66" fmla="*/ 524 w 820"/>
                <a:gd name="T67" fmla="*/ 150 h 600"/>
                <a:gd name="T68" fmla="*/ 528 w 820"/>
                <a:gd name="T69" fmla="*/ 166 h 600"/>
                <a:gd name="T70" fmla="*/ 496 w 820"/>
                <a:gd name="T71" fmla="*/ 198 h 600"/>
                <a:gd name="T72" fmla="*/ 402 w 820"/>
                <a:gd name="T73" fmla="*/ 200 h 600"/>
                <a:gd name="T74" fmla="*/ 290 w 820"/>
                <a:gd name="T75" fmla="*/ 172 h 600"/>
                <a:gd name="T76" fmla="*/ 210 w 820"/>
                <a:gd name="T77" fmla="*/ 146 h 600"/>
                <a:gd name="T78" fmla="*/ 168 w 820"/>
                <a:gd name="T79" fmla="*/ 98 h 600"/>
                <a:gd name="T80" fmla="*/ 122 w 820"/>
                <a:gd name="T81" fmla="*/ 86 h 600"/>
                <a:gd name="T82" fmla="*/ 92 w 820"/>
                <a:gd name="T83" fmla="*/ 130 h 600"/>
                <a:gd name="T84" fmla="*/ 70 w 820"/>
                <a:gd name="T85" fmla="*/ 156 h 600"/>
                <a:gd name="T86" fmla="*/ 50 w 820"/>
                <a:gd name="T87" fmla="*/ 228 h 600"/>
                <a:gd name="T88" fmla="*/ 0 w 820"/>
                <a:gd name="T89" fmla="*/ 254 h 600"/>
                <a:gd name="T90" fmla="*/ 20 w 820"/>
                <a:gd name="T91" fmla="*/ 288 h 600"/>
                <a:gd name="T92" fmla="*/ 44 w 820"/>
                <a:gd name="T93" fmla="*/ 302 h 600"/>
                <a:gd name="T94" fmla="*/ 78 w 820"/>
                <a:gd name="T95" fmla="*/ 324 h 600"/>
                <a:gd name="T96" fmla="*/ 108 w 820"/>
                <a:gd name="T97" fmla="*/ 320 h 600"/>
                <a:gd name="T98" fmla="*/ 112 w 820"/>
                <a:gd name="T99" fmla="*/ 352 h 600"/>
                <a:gd name="T100" fmla="*/ 112 w 820"/>
                <a:gd name="T101" fmla="*/ 380 h 600"/>
                <a:gd name="T102" fmla="*/ 144 w 820"/>
                <a:gd name="T103" fmla="*/ 416 h 600"/>
                <a:gd name="T104" fmla="*/ 180 w 820"/>
                <a:gd name="T105" fmla="*/ 428 h 600"/>
                <a:gd name="T106" fmla="*/ 230 w 820"/>
                <a:gd name="T107" fmla="*/ 458 h 600"/>
                <a:gd name="T108" fmla="*/ 274 w 820"/>
                <a:gd name="T109" fmla="*/ 466 h 600"/>
                <a:gd name="T110" fmla="*/ 294 w 820"/>
                <a:gd name="T111" fmla="*/ 462 h 600"/>
                <a:gd name="T112" fmla="*/ 336 w 820"/>
                <a:gd name="T113" fmla="*/ 480 h 600"/>
                <a:gd name="T114" fmla="*/ 372 w 820"/>
                <a:gd name="T115" fmla="*/ 438 h 600"/>
                <a:gd name="T116" fmla="*/ 392 w 820"/>
                <a:gd name="T117" fmla="*/ 436 h 600"/>
                <a:gd name="T118" fmla="*/ 414 w 820"/>
                <a:gd name="T119" fmla="*/ 4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89" name="Freeform 13"/>
            <p:cNvSpPr>
              <a:spLocks noChangeAspect="1"/>
            </p:cNvSpPr>
            <p:nvPr/>
          </p:nvSpPr>
          <p:spPr bwMode="auto">
            <a:xfrm>
              <a:off x="4357" y="1815"/>
              <a:ext cx="32" cy="33"/>
            </a:xfrm>
            <a:custGeom>
              <a:avLst/>
              <a:gdLst>
                <a:gd name="T0" fmla="*/ 18 w 34"/>
                <a:gd name="T1" fmla="*/ 36 h 36"/>
                <a:gd name="T2" fmla="*/ 12 w 34"/>
                <a:gd name="T3" fmla="*/ 34 h 36"/>
                <a:gd name="T4" fmla="*/ 6 w 34"/>
                <a:gd name="T5" fmla="*/ 30 h 36"/>
                <a:gd name="T6" fmla="*/ 2 w 34"/>
                <a:gd name="T7" fmla="*/ 24 h 36"/>
                <a:gd name="T8" fmla="*/ 0 w 34"/>
                <a:gd name="T9" fmla="*/ 20 h 36"/>
                <a:gd name="T10" fmla="*/ 2 w 34"/>
                <a:gd name="T11" fmla="*/ 16 h 36"/>
                <a:gd name="T12" fmla="*/ 4 w 34"/>
                <a:gd name="T13" fmla="*/ 12 h 36"/>
                <a:gd name="T14" fmla="*/ 12 w 34"/>
                <a:gd name="T15" fmla="*/ 6 h 36"/>
                <a:gd name="T16" fmla="*/ 26 w 34"/>
                <a:gd name="T17" fmla="*/ 2 h 36"/>
                <a:gd name="T18" fmla="*/ 34 w 34"/>
                <a:gd name="T19" fmla="*/ 0 h 36"/>
                <a:gd name="T20" fmla="*/ 34 w 34"/>
                <a:gd name="T21" fmla="*/ 10 h 36"/>
                <a:gd name="T22" fmla="*/ 30 w 34"/>
                <a:gd name="T23" fmla="*/ 20 h 36"/>
                <a:gd name="T24" fmla="*/ 24 w 34"/>
                <a:gd name="T25" fmla="*/ 32 h 36"/>
                <a:gd name="T26" fmla="*/ 22 w 34"/>
                <a:gd name="T27" fmla="*/ 34 h 36"/>
                <a:gd name="T28" fmla="*/ 18 w 34"/>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2990" name="Freeform 14"/>
          <p:cNvSpPr>
            <a:spLocks noChangeAspect="1"/>
          </p:cNvSpPr>
          <p:nvPr/>
        </p:nvSpPr>
        <p:spPr bwMode="auto">
          <a:xfrm>
            <a:off x="6256338" y="4365625"/>
            <a:ext cx="53975" cy="103188"/>
          </a:xfrm>
          <a:custGeom>
            <a:avLst/>
            <a:gdLst>
              <a:gd name="T0" fmla="*/ 36 w 36"/>
              <a:gd name="T1" fmla="*/ 52 h 70"/>
              <a:gd name="T2" fmla="*/ 34 w 36"/>
              <a:gd name="T3" fmla="*/ 58 h 70"/>
              <a:gd name="T4" fmla="*/ 30 w 36"/>
              <a:gd name="T5" fmla="*/ 64 h 70"/>
              <a:gd name="T6" fmla="*/ 22 w 36"/>
              <a:gd name="T7" fmla="*/ 68 h 70"/>
              <a:gd name="T8" fmla="*/ 16 w 36"/>
              <a:gd name="T9" fmla="*/ 70 h 70"/>
              <a:gd name="T10" fmla="*/ 12 w 36"/>
              <a:gd name="T11" fmla="*/ 68 h 70"/>
              <a:gd name="T12" fmla="*/ 8 w 36"/>
              <a:gd name="T13" fmla="*/ 64 h 70"/>
              <a:gd name="T14" fmla="*/ 6 w 36"/>
              <a:gd name="T15" fmla="*/ 60 h 70"/>
              <a:gd name="T16" fmla="*/ 4 w 36"/>
              <a:gd name="T17" fmla="*/ 54 h 70"/>
              <a:gd name="T18" fmla="*/ 2 w 36"/>
              <a:gd name="T19" fmla="*/ 44 h 70"/>
              <a:gd name="T20" fmla="*/ 0 w 36"/>
              <a:gd name="T21" fmla="*/ 34 h 70"/>
              <a:gd name="T22" fmla="*/ 2 w 36"/>
              <a:gd name="T23" fmla="*/ 24 h 70"/>
              <a:gd name="T24" fmla="*/ 4 w 36"/>
              <a:gd name="T25" fmla="*/ 18 h 70"/>
              <a:gd name="T26" fmla="*/ 6 w 36"/>
              <a:gd name="T27" fmla="*/ 10 h 70"/>
              <a:gd name="T28" fmla="*/ 8 w 36"/>
              <a:gd name="T29" fmla="*/ 0 h 70"/>
              <a:gd name="T30" fmla="*/ 14 w 36"/>
              <a:gd name="T31" fmla="*/ 2 h 70"/>
              <a:gd name="T32" fmla="*/ 16 w 36"/>
              <a:gd name="T33" fmla="*/ 8 h 70"/>
              <a:gd name="T34" fmla="*/ 26 w 36"/>
              <a:gd name="T35" fmla="*/ 20 h 70"/>
              <a:gd name="T36" fmla="*/ 34 w 36"/>
              <a:gd name="T37" fmla="*/ 36 h 70"/>
              <a:gd name="T38" fmla="*/ 36 w 36"/>
              <a:gd name="T39" fmla="*/ 44 h 70"/>
              <a:gd name="T40" fmla="*/ 36 w 36"/>
              <a:gd name="T41"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91" name="Freeform 15"/>
          <p:cNvSpPr>
            <a:spLocks noChangeAspect="1"/>
          </p:cNvSpPr>
          <p:nvPr/>
        </p:nvSpPr>
        <p:spPr bwMode="auto">
          <a:xfrm>
            <a:off x="6740525" y="3992563"/>
            <a:ext cx="225425" cy="401637"/>
          </a:xfrm>
          <a:custGeom>
            <a:avLst/>
            <a:gdLst>
              <a:gd name="T0" fmla="*/ 70 w 150"/>
              <a:gd name="T1" fmla="*/ 228 h 270"/>
              <a:gd name="T2" fmla="*/ 96 w 150"/>
              <a:gd name="T3" fmla="*/ 220 h 270"/>
              <a:gd name="T4" fmla="*/ 90 w 150"/>
              <a:gd name="T5" fmla="*/ 216 h 270"/>
              <a:gd name="T6" fmla="*/ 112 w 150"/>
              <a:gd name="T7" fmla="*/ 200 h 270"/>
              <a:gd name="T8" fmla="*/ 116 w 150"/>
              <a:gd name="T9" fmla="*/ 194 h 270"/>
              <a:gd name="T10" fmla="*/ 114 w 150"/>
              <a:gd name="T11" fmla="*/ 186 h 270"/>
              <a:gd name="T12" fmla="*/ 112 w 150"/>
              <a:gd name="T13" fmla="*/ 176 h 270"/>
              <a:gd name="T14" fmla="*/ 106 w 150"/>
              <a:gd name="T15" fmla="*/ 146 h 270"/>
              <a:gd name="T16" fmla="*/ 86 w 150"/>
              <a:gd name="T17" fmla="*/ 118 h 270"/>
              <a:gd name="T18" fmla="*/ 76 w 150"/>
              <a:gd name="T19" fmla="*/ 106 h 270"/>
              <a:gd name="T20" fmla="*/ 68 w 150"/>
              <a:gd name="T21" fmla="*/ 102 h 270"/>
              <a:gd name="T22" fmla="*/ 60 w 150"/>
              <a:gd name="T23" fmla="*/ 92 h 270"/>
              <a:gd name="T24" fmla="*/ 42 w 150"/>
              <a:gd name="T25" fmla="*/ 78 h 270"/>
              <a:gd name="T26" fmla="*/ 32 w 150"/>
              <a:gd name="T27" fmla="*/ 64 h 270"/>
              <a:gd name="T28" fmla="*/ 38 w 150"/>
              <a:gd name="T29" fmla="*/ 58 h 270"/>
              <a:gd name="T30" fmla="*/ 42 w 150"/>
              <a:gd name="T31" fmla="*/ 48 h 270"/>
              <a:gd name="T32" fmla="*/ 14 w 150"/>
              <a:gd name="T33" fmla="*/ 38 h 270"/>
              <a:gd name="T34" fmla="*/ 4 w 150"/>
              <a:gd name="T35" fmla="*/ 30 h 270"/>
              <a:gd name="T36" fmla="*/ 0 w 150"/>
              <a:gd name="T37" fmla="*/ 18 h 270"/>
              <a:gd name="T38" fmla="*/ 10 w 150"/>
              <a:gd name="T39" fmla="*/ 14 h 270"/>
              <a:gd name="T40" fmla="*/ 26 w 150"/>
              <a:gd name="T41" fmla="*/ 12 h 270"/>
              <a:gd name="T42" fmla="*/ 42 w 150"/>
              <a:gd name="T43" fmla="*/ 2 h 270"/>
              <a:gd name="T44" fmla="*/ 56 w 150"/>
              <a:gd name="T45" fmla="*/ 2 h 270"/>
              <a:gd name="T46" fmla="*/ 66 w 150"/>
              <a:gd name="T47" fmla="*/ 6 h 270"/>
              <a:gd name="T48" fmla="*/ 72 w 150"/>
              <a:gd name="T49" fmla="*/ 12 h 270"/>
              <a:gd name="T50" fmla="*/ 82 w 150"/>
              <a:gd name="T51" fmla="*/ 24 h 270"/>
              <a:gd name="T52" fmla="*/ 98 w 150"/>
              <a:gd name="T53" fmla="*/ 30 h 270"/>
              <a:gd name="T54" fmla="*/ 94 w 150"/>
              <a:gd name="T55" fmla="*/ 42 h 270"/>
              <a:gd name="T56" fmla="*/ 84 w 150"/>
              <a:gd name="T57" fmla="*/ 42 h 270"/>
              <a:gd name="T58" fmla="*/ 82 w 150"/>
              <a:gd name="T59" fmla="*/ 48 h 270"/>
              <a:gd name="T60" fmla="*/ 76 w 150"/>
              <a:gd name="T61" fmla="*/ 56 h 270"/>
              <a:gd name="T62" fmla="*/ 70 w 150"/>
              <a:gd name="T63" fmla="*/ 70 h 270"/>
              <a:gd name="T64" fmla="*/ 76 w 150"/>
              <a:gd name="T65" fmla="*/ 88 h 270"/>
              <a:gd name="T66" fmla="*/ 86 w 150"/>
              <a:gd name="T67" fmla="*/ 96 h 270"/>
              <a:gd name="T68" fmla="*/ 110 w 150"/>
              <a:gd name="T69" fmla="*/ 124 h 270"/>
              <a:gd name="T70" fmla="*/ 138 w 150"/>
              <a:gd name="T71" fmla="*/ 148 h 270"/>
              <a:gd name="T72" fmla="*/ 142 w 150"/>
              <a:gd name="T73" fmla="*/ 170 h 270"/>
              <a:gd name="T74" fmla="*/ 146 w 150"/>
              <a:gd name="T75" fmla="*/ 198 h 270"/>
              <a:gd name="T76" fmla="*/ 146 w 150"/>
              <a:gd name="T77" fmla="*/ 210 h 270"/>
              <a:gd name="T78" fmla="*/ 138 w 150"/>
              <a:gd name="T79" fmla="*/ 220 h 270"/>
              <a:gd name="T80" fmla="*/ 120 w 150"/>
              <a:gd name="T81" fmla="*/ 232 h 270"/>
              <a:gd name="T82" fmla="*/ 104 w 150"/>
              <a:gd name="T83" fmla="*/ 242 h 270"/>
              <a:gd name="T84" fmla="*/ 88 w 150"/>
              <a:gd name="T85" fmla="*/ 266 h 270"/>
              <a:gd name="T86" fmla="*/ 78 w 150"/>
              <a:gd name="T87" fmla="*/ 270 h 270"/>
              <a:gd name="T88" fmla="*/ 74 w 150"/>
              <a:gd name="T89" fmla="*/ 268 h 270"/>
              <a:gd name="T90" fmla="*/ 74 w 150"/>
              <a:gd name="T91" fmla="*/ 252 h 270"/>
              <a:gd name="T92" fmla="*/ 76 w 150"/>
              <a:gd name="T93" fmla="*/ 242 h 270"/>
              <a:gd name="T94" fmla="*/ 70 w 150"/>
              <a:gd name="T95" fmla="*/ 236 h 270"/>
              <a:gd name="T96" fmla="*/ 62 w 150"/>
              <a:gd name="T97" fmla="*/ 234 h 270"/>
              <a:gd name="T98" fmla="*/ 64 w 150"/>
              <a:gd name="T99" fmla="*/ 23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92" name="Freeform 16"/>
          <p:cNvSpPr>
            <a:spLocks noChangeAspect="1"/>
          </p:cNvSpPr>
          <p:nvPr/>
        </p:nvSpPr>
        <p:spPr bwMode="auto">
          <a:xfrm>
            <a:off x="6786563" y="4229100"/>
            <a:ext cx="128587" cy="114300"/>
          </a:xfrm>
          <a:custGeom>
            <a:avLst/>
            <a:gdLst>
              <a:gd name="T0" fmla="*/ 80 w 86"/>
              <a:gd name="T1" fmla="*/ 0 h 76"/>
              <a:gd name="T2" fmla="*/ 78 w 86"/>
              <a:gd name="T3" fmla="*/ 0 h 76"/>
              <a:gd name="T4" fmla="*/ 74 w 86"/>
              <a:gd name="T5" fmla="*/ 2 h 76"/>
              <a:gd name="T6" fmla="*/ 70 w 86"/>
              <a:gd name="T7" fmla="*/ 0 h 76"/>
              <a:gd name="T8" fmla="*/ 66 w 86"/>
              <a:gd name="T9" fmla="*/ 0 h 76"/>
              <a:gd name="T10" fmla="*/ 62 w 86"/>
              <a:gd name="T11" fmla="*/ 0 h 76"/>
              <a:gd name="T12" fmla="*/ 60 w 86"/>
              <a:gd name="T13" fmla="*/ 4 h 76"/>
              <a:gd name="T14" fmla="*/ 58 w 86"/>
              <a:gd name="T15" fmla="*/ 10 h 76"/>
              <a:gd name="T16" fmla="*/ 52 w 86"/>
              <a:gd name="T17" fmla="*/ 8 h 76"/>
              <a:gd name="T18" fmla="*/ 46 w 86"/>
              <a:gd name="T19" fmla="*/ 4 h 76"/>
              <a:gd name="T20" fmla="*/ 40 w 86"/>
              <a:gd name="T21" fmla="*/ 2 h 76"/>
              <a:gd name="T22" fmla="*/ 30 w 86"/>
              <a:gd name="T23" fmla="*/ 2 h 76"/>
              <a:gd name="T24" fmla="*/ 18 w 86"/>
              <a:gd name="T25" fmla="*/ 2 h 76"/>
              <a:gd name="T26" fmla="*/ 10 w 86"/>
              <a:gd name="T27" fmla="*/ 6 h 76"/>
              <a:gd name="T28" fmla="*/ 6 w 86"/>
              <a:gd name="T29" fmla="*/ 10 h 76"/>
              <a:gd name="T30" fmla="*/ 2 w 86"/>
              <a:gd name="T31" fmla="*/ 14 h 76"/>
              <a:gd name="T32" fmla="*/ 2 w 86"/>
              <a:gd name="T33" fmla="*/ 20 h 76"/>
              <a:gd name="T34" fmla="*/ 0 w 86"/>
              <a:gd name="T35" fmla="*/ 26 h 76"/>
              <a:gd name="T36" fmla="*/ 2 w 86"/>
              <a:gd name="T37" fmla="*/ 30 h 76"/>
              <a:gd name="T38" fmla="*/ 4 w 86"/>
              <a:gd name="T39" fmla="*/ 36 h 76"/>
              <a:gd name="T40" fmla="*/ 6 w 86"/>
              <a:gd name="T41" fmla="*/ 40 h 76"/>
              <a:gd name="T42" fmla="*/ 8 w 86"/>
              <a:gd name="T43" fmla="*/ 46 h 76"/>
              <a:gd name="T44" fmla="*/ 10 w 86"/>
              <a:gd name="T45" fmla="*/ 52 h 76"/>
              <a:gd name="T46" fmla="*/ 10 w 86"/>
              <a:gd name="T47" fmla="*/ 54 h 76"/>
              <a:gd name="T48" fmla="*/ 12 w 86"/>
              <a:gd name="T49" fmla="*/ 58 h 76"/>
              <a:gd name="T50" fmla="*/ 14 w 86"/>
              <a:gd name="T51" fmla="*/ 62 h 76"/>
              <a:gd name="T52" fmla="*/ 18 w 86"/>
              <a:gd name="T53" fmla="*/ 66 h 76"/>
              <a:gd name="T54" fmla="*/ 24 w 86"/>
              <a:gd name="T55" fmla="*/ 66 h 76"/>
              <a:gd name="T56" fmla="*/ 24 w 86"/>
              <a:gd name="T57" fmla="*/ 76 h 76"/>
              <a:gd name="T58" fmla="*/ 30 w 86"/>
              <a:gd name="T59" fmla="*/ 74 h 76"/>
              <a:gd name="T60" fmla="*/ 34 w 86"/>
              <a:gd name="T61" fmla="*/ 72 h 76"/>
              <a:gd name="T62" fmla="*/ 40 w 86"/>
              <a:gd name="T63" fmla="*/ 68 h 76"/>
              <a:gd name="T64" fmla="*/ 48 w 86"/>
              <a:gd name="T65" fmla="*/ 66 h 76"/>
              <a:gd name="T66" fmla="*/ 66 w 86"/>
              <a:gd name="T67" fmla="*/ 60 h 76"/>
              <a:gd name="T68" fmla="*/ 62 w 86"/>
              <a:gd name="T69" fmla="*/ 56 h 76"/>
              <a:gd name="T70" fmla="*/ 60 w 86"/>
              <a:gd name="T71" fmla="*/ 56 h 76"/>
              <a:gd name="T72" fmla="*/ 58 w 86"/>
              <a:gd name="T73" fmla="*/ 54 h 76"/>
              <a:gd name="T74" fmla="*/ 82 w 86"/>
              <a:gd name="T75" fmla="*/ 40 h 76"/>
              <a:gd name="T76" fmla="*/ 84 w 86"/>
              <a:gd name="T77" fmla="*/ 38 h 76"/>
              <a:gd name="T78" fmla="*/ 86 w 86"/>
              <a:gd name="T79" fmla="*/ 34 h 76"/>
              <a:gd name="T80" fmla="*/ 84 w 86"/>
              <a:gd name="T81" fmla="*/ 30 h 76"/>
              <a:gd name="T82" fmla="*/ 84 w 86"/>
              <a:gd name="T83" fmla="*/ 26 h 76"/>
              <a:gd name="T84" fmla="*/ 84 w 86"/>
              <a:gd name="T85" fmla="*/ 22 h 76"/>
              <a:gd name="T86" fmla="*/ 82 w 86"/>
              <a:gd name="T87" fmla="*/ 16 h 76"/>
              <a:gd name="T88" fmla="*/ 82 w 86"/>
              <a:gd name="T89" fmla="*/ 0 h 76"/>
              <a:gd name="T90" fmla="*/ 80 w 8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93" name="Freeform 17"/>
          <p:cNvSpPr>
            <a:spLocks noChangeAspect="1"/>
          </p:cNvSpPr>
          <p:nvPr/>
        </p:nvSpPr>
        <p:spPr bwMode="auto">
          <a:xfrm>
            <a:off x="6699250" y="4013200"/>
            <a:ext cx="209550" cy="231775"/>
          </a:xfrm>
          <a:custGeom>
            <a:avLst/>
            <a:gdLst>
              <a:gd name="T0" fmla="*/ 102 w 140"/>
              <a:gd name="T1" fmla="*/ 124 h 156"/>
              <a:gd name="T2" fmla="*/ 94 w 140"/>
              <a:gd name="T3" fmla="*/ 116 h 156"/>
              <a:gd name="T4" fmla="*/ 88 w 140"/>
              <a:gd name="T5" fmla="*/ 102 h 156"/>
              <a:gd name="T6" fmla="*/ 86 w 140"/>
              <a:gd name="T7" fmla="*/ 94 h 156"/>
              <a:gd name="T8" fmla="*/ 74 w 140"/>
              <a:gd name="T9" fmla="*/ 84 h 156"/>
              <a:gd name="T10" fmla="*/ 66 w 140"/>
              <a:gd name="T11" fmla="*/ 76 h 156"/>
              <a:gd name="T12" fmla="*/ 58 w 140"/>
              <a:gd name="T13" fmla="*/ 82 h 156"/>
              <a:gd name="T14" fmla="*/ 52 w 140"/>
              <a:gd name="T15" fmla="*/ 88 h 156"/>
              <a:gd name="T16" fmla="*/ 48 w 140"/>
              <a:gd name="T17" fmla="*/ 84 h 156"/>
              <a:gd name="T18" fmla="*/ 44 w 140"/>
              <a:gd name="T19" fmla="*/ 80 h 156"/>
              <a:gd name="T20" fmla="*/ 36 w 140"/>
              <a:gd name="T21" fmla="*/ 84 h 156"/>
              <a:gd name="T22" fmla="*/ 26 w 140"/>
              <a:gd name="T23" fmla="*/ 70 h 156"/>
              <a:gd name="T24" fmla="*/ 26 w 140"/>
              <a:gd name="T25" fmla="*/ 58 h 156"/>
              <a:gd name="T26" fmla="*/ 18 w 140"/>
              <a:gd name="T27" fmla="*/ 56 h 156"/>
              <a:gd name="T28" fmla="*/ 12 w 140"/>
              <a:gd name="T29" fmla="*/ 56 h 156"/>
              <a:gd name="T30" fmla="*/ 6 w 140"/>
              <a:gd name="T31" fmla="*/ 44 h 156"/>
              <a:gd name="T32" fmla="*/ 0 w 140"/>
              <a:gd name="T33" fmla="*/ 38 h 156"/>
              <a:gd name="T34" fmla="*/ 10 w 140"/>
              <a:gd name="T35" fmla="*/ 28 h 156"/>
              <a:gd name="T36" fmla="*/ 12 w 140"/>
              <a:gd name="T37" fmla="*/ 22 h 156"/>
              <a:gd name="T38" fmla="*/ 20 w 140"/>
              <a:gd name="T39" fmla="*/ 22 h 156"/>
              <a:gd name="T40" fmla="*/ 26 w 140"/>
              <a:gd name="T41" fmla="*/ 20 h 156"/>
              <a:gd name="T42" fmla="*/ 20 w 140"/>
              <a:gd name="T43" fmla="*/ 8 h 156"/>
              <a:gd name="T44" fmla="*/ 22 w 140"/>
              <a:gd name="T45" fmla="*/ 2 h 156"/>
              <a:gd name="T46" fmla="*/ 28 w 140"/>
              <a:gd name="T47" fmla="*/ 4 h 156"/>
              <a:gd name="T48" fmla="*/ 32 w 140"/>
              <a:gd name="T49" fmla="*/ 16 h 156"/>
              <a:gd name="T50" fmla="*/ 42 w 140"/>
              <a:gd name="T51" fmla="*/ 24 h 156"/>
              <a:gd name="T52" fmla="*/ 70 w 140"/>
              <a:gd name="T53" fmla="*/ 34 h 156"/>
              <a:gd name="T54" fmla="*/ 66 w 140"/>
              <a:gd name="T55" fmla="*/ 44 h 156"/>
              <a:gd name="T56" fmla="*/ 60 w 140"/>
              <a:gd name="T57" fmla="*/ 50 h 156"/>
              <a:gd name="T58" fmla="*/ 70 w 140"/>
              <a:gd name="T59" fmla="*/ 64 h 156"/>
              <a:gd name="T60" fmla="*/ 88 w 140"/>
              <a:gd name="T61" fmla="*/ 78 h 156"/>
              <a:gd name="T62" fmla="*/ 96 w 140"/>
              <a:gd name="T63" fmla="*/ 88 h 156"/>
              <a:gd name="T64" fmla="*/ 104 w 140"/>
              <a:gd name="T65" fmla="*/ 92 h 156"/>
              <a:gd name="T66" fmla="*/ 114 w 140"/>
              <a:gd name="T67" fmla="*/ 104 h 156"/>
              <a:gd name="T68" fmla="*/ 134 w 140"/>
              <a:gd name="T69" fmla="*/ 132 h 156"/>
              <a:gd name="T70" fmla="*/ 138 w 140"/>
              <a:gd name="T71" fmla="*/ 146 h 156"/>
              <a:gd name="T72" fmla="*/ 132 w 140"/>
              <a:gd name="T73" fmla="*/ 148 h 156"/>
              <a:gd name="T74" fmla="*/ 124 w 140"/>
              <a:gd name="T75" fmla="*/ 146 h 156"/>
              <a:gd name="T76" fmla="*/ 118 w 140"/>
              <a:gd name="T77" fmla="*/ 150 h 156"/>
              <a:gd name="T78" fmla="*/ 110 w 140"/>
              <a:gd name="T79"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94" name="Freeform 18"/>
          <p:cNvSpPr>
            <a:spLocks noChangeAspect="1"/>
          </p:cNvSpPr>
          <p:nvPr/>
        </p:nvSpPr>
        <p:spPr bwMode="auto">
          <a:xfrm>
            <a:off x="6651625" y="4070350"/>
            <a:ext cx="203200" cy="403225"/>
          </a:xfrm>
          <a:custGeom>
            <a:avLst/>
            <a:gdLst>
              <a:gd name="T0" fmla="*/ 96 w 136"/>
              <a:gd name="T1" fmla="*/ 266 h 272"/>
              <a:gd name="T2" fmla="*/ 92 w 136"/>
              <a:gd name="T3" fmla="*/ 272 h 272"/>
              <a:gd name="T4" fmla="*/ 84 w 136"/>
              <a:gd name="T5" fmla="*/ 272 h 272"/>
              <a:gd name="T6" fmla="*/ 76 w 136"/>
              <a:gd name="T7" fmla="*/ 264 h 272"/>
              <a:gd name="T8" fmla="*/ 68 w 136"/>
              <a:gd name="T9" fmla="*/ 254 h 272"/>
              <a:gd name="T10" fmla="*/ 56 w 136"/>
              <a:gd name="T11" fmla="*/ 242 h 272"/>
              <a:gd name="T12" fmla="*/ 44 w 136"/>
              <a:gd name="T13" fmla="*/ 230 h 272"/>
              <a:gd name="T14" fmla="*/ 34 w 136"/>
              <a:gd name="T15" fmla="*/ 232 h 272"/>
              <a:gd name="T16" fmla="*/ 30 w 136"/>
              <a:gd name="T17" fmla="*/ 220 h 272"/>
              <a:gd name="T18" fmla="*/ 32 w 136"/>
              <a:gd name="T19" fmla="*/ 172 h 272"/>
              <a:gd name="T20" fmla="*/ 42 w 136"/>
              <a:gd name="T21" fmla="*/ 166 h 272"/>
              <a:gd name="T22" fmla="*/ 44 w 136"/>
              <a:gd name="T23" fmla="*/ 156 h 272"/>
              <a:gd name="T24" fmla="*/ 40 w 136"/>
              <a:gd name="T25" fmla="*/ 134 h 272"/>
              <a:gd name="T26" fmla="*/ 30 w 136"/>
              <a:gd name="T27" fmla="*/ 116 h 272"/>
              <a:gd name="T28" fmla="*/ 20 w 136"/>
              <a:gd name="T29" fmla="*/ 100 h 272"/>
              <a:gd name="T30" fmla="*/ 22 w 136"/>
              <a:gd name="T31" fmla="*/ 88 h 272"/>
              <a:gd name="T32" fmla="*/ 22 w 136"/>
              <a:gd name="T33" fmla="*/ 74 h 272"/>
              <a:gd name="T34" fmla="*/ 12 w 136"/>
              <a:gd name="T35" fmla="*/ 58 h 272"/>
              <a:gd name="T36" fmla="*/ 2 w 136"/>
              <a:gd name="T37" fmla="*/ 44 h 272"/>
              <a:gd name="T38" fmla="*/ 2 w 136"/>
              <a:gd name="T39" fmla="*/ 26 h 272"/>
              <a:gd name="T40" fmla="*/ 8 w 136"/>
              <a:gd name="T41" fmla="*/ 16 h 272"/>
              <a:gd name="T42" fmla="*/ 22 w 136"/>
              <a:gd name="T43" fmla="*/ 6 h 272"/>
              <a:gd name="T44" fmla="*/ 36 w 136"/>
              <a:gd name="T45" fmla="*/ 2 h 272"/>
              <a:gd name="T46" fmla="*/ 40 w 136"/>
              <a:gd name="T47" fmla="*/ 14 h 272"/>
              <a:gd name="T48" fmla="*/ 48 w 136"/>
              <a:gd name="T49" fmla="*/ 18 h 272"/>
              <a:gd name="T50" fmla="*/ 54 w 136"/>
              <a:gd name="T51" fmla="*/ 18 h 272"/>
              <a:gd name="T52" fmla="*/ 58 w 136"/>
              <a:gd name="T53" fmla="*/ 26 h 272"/>
              <a:gd name="T54" fmla="*/ 60 w 136"/>
              <a:gd name="T55" fmla="*/ 52 h 272"/>
              <a:gd name="T56" fmla="*/ 72 w 136"/>
              <a:gd name="T57" fmla="*/ 42 h 272"/>
              <a:gd name="T58" fmla="*/ 78 w 136"/>
              <a:gd name="T59" fmla="*/ 44 h 272"/>
              <a:gd name="T60" fmla="*/ 82 w 136"/>
              <a:gd name="T61" fmla="*/ 48 h 272"/>
              <a:gd name="T62" fmla="*/ 88 w 136"/>
              <a:gd name="T63" fmla="*/ 48 h 272"/>
              <a:gd name="T64" fmla="*/ 94 w 136"/>
              <a:gd name="T65" fmla="*/ 40 h 272"/>
              <a:gd name="T66" fmla="*/ 102 w 136"/>
              <a:gd name="T67" fmla="*/ 38 h 272"/>
              <a:gd name="T68" fmla="*/ 112 w 136"/>
              <a:gd name="T69" fmla="*/ 52 h 272"/>
              <a:gd name="T70" fmla="*/ 120 w 136"/>
              <a:gd name="T71" fmla="*/ 60 h 272"/>
              <a:gd name="T72" fmla="*/ 122 w 136"/>
              <a:gd name="T73" fmla="*/ 70 h 272"/>
              <a:gd name="T74" fmla="*/ 130 w 136"/>
              <a:gd name="T75" fmla="*/ 82 h 272"/>
              <a:gd name="T76" fmla="*/ 136 w 136"/>
              <a:gd name="T77" fmla="*/ 112 h 272"/>
              <a:gd name="T78" fmla="*/ 120 w 136"/>
              <a:gd name="T79" fmla="*/ 110 h 272"/>
              <a:gd name="T80" fmla="*/ 100 w 136"/>
              <a:gd name="T81" fmla="*/ 114 h 272"/>
              <a:gd name="T82" fmla="*/ 92 w 136"/>
              <a:gd name="T83" fmla="*/ 122 h 272"/>
              <a:gd name="T84" fmla="*/ 90 w 136"/>
              <a:gd name="T85" fmla="*/ 134 h 272"/>
              <a:gd name="T86" fmla="*/ 94 w 136"/>
              <a:gd name="T87" fmla="*/ 144 h 272"/>
              <a:gd name="T88" fmla="*/ 98 w 136"/>
              <a:gd name="T89" fmla="*/ 154 h 272"/>
              <a:gd name="T90" fmla="*/ 86 w 136"/>
              <a:gd name="T91" fmla="*/ 150 h 272"/>
              <a:gd name="T92" fmla="*/ 68 w 136"/>
              <a:gd name="T93" fmla="*/ 136 h 272"/>
              <a:gd name="T94" fmla="*/ 52 w 136"/>
              <a:gd name="T95" fmla="*/ 128 h 272"/>
              <a:gd name="T96" fmla="*/ 50 w 136"/>
              <a:gd name="T97" fmla="*/ 158 h 272"/>
              <a:gd name="T98" fmla="*/ 48 w 136"/>
              <a:gd name="T99" fmla="*/ 176 h 272"/>
              <a:gd name="T100" fmla="*/ 48 w 136"/>
              <a:gd name="T101" fmla="*/ 192 h 272"/>
              <a:gd name="T102" fmla="*/ 52 w 136"/>
              <a:gd name="T103" fmla="*/ 204 h 272"/>
              <a:gd name="T104" fmla="*/ 60 w 136"/>
              <a:gd name="T105" fmla="*/ 216 h 272"/>
              <a:gd name="T106" fmla="*/ 66 w 136"/>
              <a:gd name="T107" fmla="*/ 224 h 272"/>
              <a:gd name="T108" fmla="*/ 68 w 136"/>
              <a:gd name="T109" fmla="*/ 238 h 272"/>
              <a:gd name="T110" fmla="*/ 74 w 136"/>
              <a:gd name="T111" fmla="*/ 244 h 272"/>
              <a:gd name="T112" fmla="*/ 104 w 136"/>
              <a:gd name="T113"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95" name="Freeform 19"/>
          <p:cNvSpPr>
            <a:spLocks noChangeAspect="1"/>
          </p:cNvSpPr>
          <p:nvPr/>
        </p:nvSpPr>
        <p:spPr bwMode="auto">
          <a:xfrm>
            <a:off x="6518275" y="3852863"/>
            <a:ext cx="200025" cy="471487"/>
          </a:xfrm>
          <a:custGeom>
            <a:avLst/>
            <a:gdLst>
              <a:gd name="T0" fmla="*/ 0 w 134"/>
              <a:gd name="T1" fmla="*/ 140 h 318"/>
              <a:gd name="T2" fmla="*/ 28 w 134"/>
              <a:gd name="T3" fmla="*/ 166 h 318"/>
              <a:gd name="T4" fmla="*/ 42 w 134"/>
              <a:gd name="T5" fmla="*/ 180 h 318"/>
              <a:gd name="T6" fmla="*/ 48 w 134"/>
              <a:gd name="T7" fmla="*/ 198 h 318"/>
              <a:gd name="T8" fmla="*/ 46 w 134"/>
              <a:gd name="T9" fmla="*/ 212 h 318"/>
              <a:gd name="T10" fmla="*/ 44 w 134"/>
              <a:gd name="T11" fmla="*/ 224 h 318"/>
              <a:gd name="T12" fmla="*/ 48 w 134"/>
              <a:gd name="T13" fmla="*/ 226 h 318"/>
              <a:gd name="T14" fmla="*/ 58 w 134"/>
              <a:gd name="T15" fmla="*/ 228 h 318"/>
              <a:gd name="T16" fmla="*/ 66 w 134"/>
              <a:gd name="T17" fmla="*/ 228 h 318"/>
              <a:gd name="T18" fmla="*/ 80 w 134"/>
              <a:gd name="T19" fmla="*/ 224 h 318"/>
              <a:gd name="T20" fmla="*/ 84 w 134"/>
              <a:gd name="T21" fmla="*/ 206 h 318"/>
              <a:gd name="T22" fmla="*/ 96 w 134"/>
              <a:gd name="T23" fmla="*/ 220 h 318"/>
              <a:gd name="T24" fmla="*/ 106 w 134"/>
              <a:gd name="T25" fmla="*/ 252 h 318"/>
              <a:gd name="T26" fmla="*/ 118 w 134"/>
              <a:gd name="T27" fmla="*/ 276 h 318"/>
              <a:gd name="T28" fmla="*/ 122 w 134"/>
              <a:gd name="T29" fmla="*/ 286 h 318"/>
              <a:gd name="T30" fmla="*/ 124 w 134"/>
              <a:gd name="T31" fmla="*/ 310 h 318"/>
              <a:gd name="T32" fmla="*/ 128 w 134"/>
              <a:gd name="T33" fmla="*/ 318 h 318"/>
              <a:gd name="T34" fmla="*/ 134 w 134"/>
              <a:gd name="T35" fmla="*/ 308 h 318"/>
              <a:gd name="T36" fmla="*/ 134 w 134"/>
              <a:gd name="T37" fmla="*/ 292 h 318"/>
              <a:gd name="T38" fmla="*/ 124 w 134"/>
              <a:gd name="T39" fmla="*/ 270 h 318"/>
              <a:gd name="T40" fmla="*/ 108 w 134"/>
              <a:gd name="T41" fmla="*/ 252 h 318"/>
              <a:gd name="T42" fmla="*/ 110 w 134"/>
              <a:gd name="T43" fmla="*/ 240 h 318"/>
              <a:gd name="T44" fmla="*/ 112 w 134"/>
              <a:gd name="T45" fmla="*/ 228 h 318"/>
              <a:gd name="T46" fmla="*/ 110 w 134"/>
              <a:gd name="T47" fmla="*/ 214 h 318"/>
              <a:gd name="T48" fmla="*/ 94 w 134"/>
              <a:gd name="T49" fmla="*/ 196 h 318"/>
              <a:gd name="T50" fmla="*/ 90 w 134"/>
              <a:gd name="T51" fmla="*/ 180 h 318"/>
              <a:gd name="T52" fmla="*/ 94 w 134"/>
              <a:gd name="T53" fmla="*/ 168 h 318"/>
              <a:gd name="T54" fmla="*/ 106 w 134"/>
              <a:gd name="T55" fmla="*/ 156 h 318"/>
              <a:gd name="T56" fmla="*/ 124 w 134"/>
              <a:gd name="T57" fmla="*/ 144 h 318"/>
              <a:gd name="T58" fmla="*/ 132 w 134"/>
              <a:gd name="T59" fmla="*/ 134 h 318"/>
              <a:gd name="T60" fmla="*/ 132 w 134"/>
              <a:gd name="T61" fmla="*/ 128 h 318"/>
              <a:gd name="T62" fmla="*/ 120 w 134"/>
              <a:gd name="T63" fmla="*/ 122 h 318"/>
              <a:gd name="T64" fmla="*/ 108 w 134"/>
              <a:gd name="T65" fmla="*/ 116 h 318"/>
              <a:gd name="T66" fmla="*/ 110 w 134"/>
              <a:gd name="T67" fmla="*/ 102 h 318"/>
              <a:gd name="T68" fmla="*/ 104 w 134"/>
              <a:gd name="T69" fmla="*/ 96 h 318"/>
              <a:gd name="T70" fmla="*/ 98 w 134"/>
              <a:gd name="T71" fmla="*/ 90 h 318"/>
              <a:gd name="T72" fmla="*/ 94 w 134"/>
              <a:gd name="T73" fmla="*/ 82 h 318"/>
              <a:gd name="T74" fmla="*/ 84 w 134"/>
              <a:gd name="T75" fmla="*/ 82 h 318"/>
              <a:gd name="T76" fmla="*/ 78 w 134"/>
              <a:gd name="T77" fmla="*/ 76 h 318"/>
              <a:gd name="T78" fmla="*/ 76 w 134"/>
              <a:gd name="T79" fmla="*/ 64 h 318"/>
              <a:gd name="T80" fmla="*/ 82 w 134"/>
              <a:gd name="T81" fmla="*/ 52 h 318"/>
              <a:gd name="T82" fmla="*/ 86 w 134"/>
              <a:gd name="T83" fmla="*/ 48 h 318"/>
              <a:gd name="T84" fmla="*/ 84 w 134"/>
              <a:gd name="T85" fmla="*/ 28 h 318"/>
              <a:gd name="T86" fmla="*/ 80 w 134"/>
              <a:gd name="T87" fmla="*/ 14 h 318"/>
              <a:gd name="T88" fmla="*/ 72 w 134"/>
              <a:gd name="T89" fmla="*/ 12 h 318"/>
              <a:gd name="T90" fmla="*/ 68 w 134"/>
              <a:gd name="T91" fmla="*/ 4 h 318"/>
              <a:gd name="T92" fmla="*/ 62 w 134"/>
              <a:gd name="T93" fmla="*/ 0 h 318"/>
              <a:gd name="T94" fmla="*/ 56 w 134"/>
              <a:gd name="T95" fmla="*/ 8 h 318"/>
              <a:gd name="T96" fmla="*/ 56 w 134"/>
              <a:gd name="T97" fmla="*/ 20 h 318"/>
              <a:gd name="T98" fmla="*/ 44 w 134"/>
              <a:gd name="T99" fmla="*/ 22 h 318"/>
              <a:gd name="T100" fmla="*/ 30 w 134"/>
              <a:gd name="T101" fmla="*/ 34 h 318"/>
              <a:gd name="T102" fmla="*/ 30 w 134"/>
              <a:gd name="T103" fmla="*/ 40 h 318"/>
              <a:gd name="T104" fmla="*/ 26 w 134"/>
              <a:gd name="T105" fmla="*/ 60 h 318"/>
              <a:gd name="T106" fmla="*/ 28 w 134"/>
              <a:gd name="T107" fmla="*/ 64 h 318"/>
              <a:gd name="T108" fmla="*/ 28 w 134"/>
              <a:gd name="T109" fmla="*/ 70 h 318"/>
              <a:gd name="T110" fmla="*/ 20 w 134"/>
              <a:gd name="T111" fmla="*/ 84 h 318"/>
              <a:gd name="T112" fmla="*/ 16 w 134"/>
              <a:gd name="T113" fmla="*/ 82 h 318"/>
              <a:gd name="T114" fmla="*/ 10 w 134"/>
              <a:gd name="T115" fmla="*/ 86 h 318"/>
              <a:gd name="T116" fmla="*/ 12 w 134"/>
              <a:gd name="T117" fmla="*/ 100 h 318"/>
              <a:gd name="T118" fmla="*/ 10 w 134"/>
              <a:gd name="T119" fmla="*/ 118 h 318"/>
              <a:gd name="T120" fmla="*/ 2 w 134"/>
              <a:gd name="T121" fmla="*/ 124 h 318"/>
              <a:gd name="T122" fmla="*/ 0 w 134"/>
              <a:gd name="T123" fmla="*/ 13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96" name="Freeform 20"/>
          <p:cNvSpPr>
            <a:spLocks noChangeAspect="1"/>
          </p:cNvSpPr>
          <p:nvPr/>
        </p:nvSpPr>
        <p:spPr bwMode="auto">
          <a:xfrm>
            <a:off x="6402388" y="3908425"/>
            <a:ext cx="123825" cy="142875"/>
          </a:xfrm>
          <a:custGeom>
            <a:avLst/>
            <a:gdLst>
              <a:gd name="T0" fmla="*/ 80 w 84"/>
              <a:gd name="T1" fmla="*/ 86 h 96"/>
              <a:gd name="T2" fmla="*/ 74 w 84"/>
              <a:gd name="T3" fmla="*/ 88 h 96"/>
              <a:gd name="T4" fmla="*/ 70 w 84"/>
              <a:gd name="T5" fmla="*/ 76 h 96"/>
              <a:gd name="T6" fmla="*/ 58 w 84"/>
              <a:gd name="T7" fmla="*/ 72 h 96"/>
              <a:gd name="T8" fmla="*/ 50 w 84"/>
              <a:gd name="T9" fmla="*/ 70 h 96"/>
              <a:gd name="T10" fmla="*/ 46 w 84"/>
              <a:gd name="T11" fmla="*/ 66 h 96"/>
              <a:gd name="T12" fmla="*/ 40 w 84"/>
              <a:gd name="T13" fmla="*/ 80 h 96"/>
              <a:gd name="T14" fmla="*/ 26 w 84"/>
              <a:gd name="T15" fmla="*/ 86 h 96"/>
              <a:gd name="T16" fmla="*/ 22 w 84"/>
              <a:gd name="T17" fmla="*/ 70 h 96"/>
              <a:gd name="T18" fmla="*/ 20 w 84"/>
              <a:gd name="T19" fmla="*/ 58 h 96"/>
              <a:gd name="T20" fmla="*/ 14 w 84"/>
              <a:gd name="T21" fmla="*/ 52 h 96"/>
              <a:gd name="T22" fmla="*/ 16 w 84"/>
              <a:gd name="T23" fmla="*/ 40 h 96"/>
              <a:gd name="T24" fmla="*/ 8 w 84"/>
              <a:gd name="T25" fmla="*/ 34 h 96"/>
              <a:gd name="T26" fmla="*/ 6 w 84"/>
              <a:gd name="T27" fmla="*/ 28 h 96"/>
              <a:gd name="T28" fmla="*/ 10 w 84"/>
              <a:gd name="T29" fmla="*/ 26 h 96"/>
              <a:gd name="T30" fmla="*/ 10 w 84"/>
              <a:gd name="T31" fmla="*/ 18 h 96"/>
              <a:gd name="T32" fmla="*/ 2 w 84"/>
              <a:gd name="T33" fmla="*/ 10 h 96"/>
              <a:gd name="T34" fmla="*/ 0 w 84"/>
              <a:gd name="T35" fmla="*/ 4 h 96"/>
              <a:gd name="T36" fmla="*/ 6 w 84"/>
              <a:gd name="T37" fmla="*/ 0 h 96"/>
              <a:gd name="T38" fmla="*/ 24 w 84"/>
              <a:gd name="T39" fmla="*/ 10 h 96"/>
              <a:gd name="T40" fmla="*/ 28 w 84"/>
              <a:gd name="T41" fmla="*/ 16 h 96"/>
              <a:gd name="T42" fmla="*/ 28 w 84"/>
              <a:gd name="T43" fmla="*/ 22 h 96"/>
              <a:gd name="T44" fmla="*/ 34 w 84"/>
              <a:gd name="T45" fmla="*/ 26 h 96"/>
              <a:gd name="T46" fmla="*/ 46 w 84"/>
              <a:gd name="T47" fmla="*/ 26 h 96"/>
              <a:gd name="T48" fmla="*/ 70 w 84"/>
              <a:gd name="T49" fmla="*/ 30 h 96"/>
              <a:gd name="T50" fmla="*/ 56 w 84"/>
              <a:gd name="T51" fmla="*/ 56 h 96"/>
              <a:gd name="T52" fmla="*/ 62 w 84"/>
              <a:gd name="T53" fmla="*/ 62 h 96"/>
              <a:gd name="T54" fmla="*/ 68 w 84"/>
              <a:gd name="T55" fmla="*/ 56 h 96"/>
              <a:gd name="T56" fmla="*/ 70 w 84"/>
              <a:gd name="T57" fmla="*/ 50 h 96"/>
              <a:gd name="T58" fmla="*/ 78 w 84"/>
              <a:gd name="T59" fmla="*/ 66 h 96"/>
              <a:gd name="T60" fmla="*/ 82 w 84"/>
              <a:gd name="T61" fmla="*/ 78 h 96"/>
              <a:gd name="T62" fmla="*/ 82 w 84"/>
              <a:gd name="T63"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97" name="Freeform 21"/>
          <p:cNvSpPr>
            <a:spLocks noChangeAspect="1"/>
          </p:cNvSpPr>
          <p:nvPr/>
        </p:nvSpPr>
        <p:spPr bwMode="auto">
          <a:xfrm>
            <a:off x="5954713" y="3656013"/>
            <a:ext cx="646112" cy="747712"/>
          </a:xfrm>
          <a:custGeom>
            <a:avLst/>
            <a:gdLst>
              <a:gd name="T0" fmla="*/ 428 w 434"/>
              <a:gd name="T1" fmla="*/ 152 h 502"/>
              <a:gd name="T2" fmla="*/ 408 w 434"/>
              <a:gd name="T3" fmla="*/ 172 h 502"/>
              <a:gd name="T4" fmla="*/ 408 w 434"/>
              <a:gd name="T5" fmla="*/ 196 h 502"/>
              <a:gd name="T6" fmla="*/ 394 w 434"/>
              <a:gd name="T7" fmla="*/ 214 h 502"/>
              <a:gd name="T8" fmla="*/ 388 w 434"/>
              <a:gd name="T9" fmla="*/ 250 h 502"/>
              <a:gd name="T10" fmla="*/ 374 w 434"/>
              <a:gd name="T11" fmla="*/ 226 h 502"/>
              <a:gd name="T12" fmla="*/ 362 w 434"/>
              <a:gd name="T13" fmla="*/ 232 h 502"/>
              <a:gd name="T14" fmla="*/ 370 w 434"/>
              <a:gd name="T15" fmla="*/ 196 h 502"/>
              <a:gd name="T16" fmla="*/ 328 w 434"/>
              <a:gd name="T17" fmla="*/ 192 h 502"/>
              <a:gd name="T18" fmla="*/ 320 w 434"/>
              <a:gd name="T19" fmla="*/ 176 h 502"/>
              <a:gd name="T20" fmla="*/ 302 w 434"/>
              <a:gd name="T21" fmla="*/ 180 h 502"/>
              <a:gd name="T22" fmla="*/ 308 w 434"/>
              <a:gd name="T23" fmla="*/ 196 h 502"/>
              <a:gd name="T24" fmla="*/ 316 w 434"/>
              <a:gd name="T25" fmla="*/ 210 h 502"/>
              <a:gd name="T26" fmla="*/ 322 w 434"/>
              <a:gd name="T27" fmla="*/ 232 h 502"/>
              <a:gd name="T28" fmla="*/ 310 w 434"/>
              <a:gd name="T29" fmla="*/ 256 h 502"/>
              <a:gd name="T30" fmla="*/ 292 w 434"/>
              <a:gd name="T31" fmla="*/ 288 h 502"/>
              <a:gd name="T32" fmla="*/ 266 w 434"/>
              <a:gd name="T33" fmla="*/ 306 h 502"/>
              <a:gd name="T34" fmla="*/ 222 w 434"/>
              <a:gd name="T35" fmla="*/ 360 h 502"/>
              <a:gd name="T36" fmla="*/ 198 w 434"/>
              <a:gd name="T37" fmla="*/ 382 h 502"/>
              <a:gd name="T38" fmla="*/ 206 w 434"/>
              <a:gd name="T39" fmla="*/ 426 h 502"/>
              <a:gd name="T40" fmla="*/ 204 w 434"/>
              <a:gd name="T41" fmla="*/ 450 h 502"/>
              <a:gd name="T42" fmla="*/ 194 w 434"/>
              <a:gd name="T43" fmla="*/ 472 h 502"/>
              <a:gd name="T44" fmla="*/ 186 w 434"/>
              <a:gd name="T45" fmla="*/ 490 h 502"/>
              <a:gd name="T46" fmla="*/ 170 w 434"/>
              <a:gd name="T47" fmla="*/ 502 h 502"/>
              <a:gd name="T48" fmla="*/ 142 w 434"/>
              <a:gd name="T49" fmla="*/ 466 h 502"/>
              <a:gd name="T50" fmla="*/ 110 w 434"/>
              <a:gd name="T51" fmla="*/ 388 h 502"/>
              <a:gd name="T52" fmla="*/ 76 w 434"/>
              <a:gd name="T53" fmla="*/ 284 h 502"/>
              <a:gd name="T54" fmla="*/ 66 w 434"/>
              <a:gd name="T55" fmla="*/ 258 h 502"/>
              <a:gd name="T56" fmla="*/ 44 w 434"/>
              <a:gd name="T57" fmla="*/ 276 h 502"/>
              <a:gd name="T58" fmla="*/ 20 w 434"/>
              <a:gd name="T59" fmla="*/ 246 h 502"/>
              <a:gd name="T60" fmla="*/ 24 w 434"/>
              <a:gd name="T61" fmla="*/ 240 h 502"/>
              <a:gd name="T62" fmla="*/ 0 w 434"/>
              <a:gd name="T63" fmla="*/ 220 h 502"/>
              <a:gd name="T64" fmla="*/ 12 w 434"/>
              <a:gd name="T65" fmla="*/ 210 h 502"/>
              <a:gd name="T66" fmla="*/ 38 w 434"/>
              <a:gd name="T67" fmla="*/ 204 h 502"/>
              <a:gd name="T68" fmla="*/ 20 w 434"/>
              <a:gd name="T69" fmla="*/ 178 h 502"/>
              <a:gd name="T70" fmla="*/ 8 w 434"/>
              <a:gd name="T71" fmla="*/ 160 h 502"/>
              <a:gd name="T72" fmla="*/ 26 w 434"/>
              <a:gd name="T73" fmla="*/ 144 h 502"/>
              <a:gd name="T74" fmla="*/ 52 w 434"/>
              <a:gd name="T75" fmla="*/ 124 h 502"/>
              <a:gd name="T76" fmla="*/ 68 w 434"/>
              <a:gd name="T77" fmla="*/ 92 h 502"/>
              <a:gd name="T78" fmla="*/ 78 w 434"/>
              <a:gd name="T79" fmla="*/ 66 h 502"/>
              <a:gd name="T80" fmla="*/ 52 w 434"/>
              <a:gd name="T81" fmla="*/ 34 h 502"/>
              <a:gd name="T82" fmla="*/ 62 w 434"/>
              <a:gd name="T83" fmla="*/ 20 h 502"/>
              <a:gd name="T84" fmla="*/ 88 w 434"/>
              <a:gd name="T85" fmla="*/ 18 h 502"/>
              <a:gd name="T86" fmla="*/ 128 w 434"/>
              <a:gd name="T87" fmla="*/ 0 h 502"/>
              <a:gd name="T88" fmla="*/ 140 w 434"/>
              <a:gd name="T89" fmla="*/ 16 h 502"/>
              <a:gd name="T90" fmla="*/ 134 w 434"/>
              <a:gd name="T91" fmla="*/ 48 h 502"/>
              <a:gd name="T92" fmla="*/ 134 w 434"/>
              <a:gd name="T93" fmla="*/ 68 h 502"/>
              <a:gd name="T94" fmla="*/ 156 w 434"/>
              <a:gd name="T95" fmla="*/ 88 h 502"/>
              <a:gd name="T96" fmla="*/ 168 w 434"/>
              <a:gd name="T97" fmla="*/ 126 h 502"/>
              <a:gd name="T98" fmla="*/ 220 w 434"/>
              <a:gd name="T99" fmla="*/ 154 h 502"/>
              <a:gd name="T100" fmla="*/ 248 w 434"/>
              <a:gd name="T101" fmla="*/ 164 h 502"/>
              <a:gd name="T102" fmla="*/ 298 w 434"/>
              <a:gd name="T103" fmla="*/ 168 h 502"/>
              <a:gd name="T104" fmla="*/ 294 w 434"/>
              <a:gd name="T105" fmla="*/ 148 h 502"/>
              <a:gd name="T106" fmla="*/ 308 w 434"/>
              <a:gd name="T107" fmla="*/ 158 h 502"/>
              <a:gd name="T108" fmla="*/ 348 w 434"/>
              <a:gd name="T109" fmla="*/ 166 h 502"/>
              <a:gd name="T110" fmla="*/ 364 w 434"/>
              <a:gd name="T111" fmla="*/ 140 h 502"/>
              <a:gd name="T112" fmla="*/ 394 w 434"/>
              <a:gd name="T113" fmla="*/ 120 h 502"/>
              <a:gd name="T114" fmla="*/ 406 w 434"/>
              <a:gd name="T115" fmla="*/ 116 h 502"/>
              <a:gd name="T116" fmla="*/ 424 w 434"/>
              <a:gd name="T117" fmla="*/ 1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98" name="Freeform 22"/>
          <p:cNvSpPr>
            <a:spLocks noChangeAspect="1"/>
          </p:cNvSpPr>
          <p:nvPr/>
        </p:nvSpPr>
        <p:spPr bwMode="auto">
          <a:xfrm>
            <a:off x="6411913" y="3860800"/>
            <a:ext cx="73025" cy="41275"/>
          </a:xfrm>
          <a:custGeom>
            <a:avLst/>
            <a:gdLst>
              <a:gd name="T0" fmla="*/ 50 w 50"/>
              <a:gd name="T1" fmla="*/ 20 h 28"/>
              <a:gd name="T2" fmla="*/ 46 w 50"/>
              <a:gd name="T3" fmla="*/ 14 h 28"/>
              <a:gd name="T4" fmla="*/ 36 w 50"/>
              <a:gd name="T5" fmla="*/ 6 h 28"/>
              <a:gd name="T6" fmla="*/ 26 w 50"/>
              <a:gd name="T7" fmla="*/ 2 h 28"/>
              <a:gd name="T8" fmla="*/ 16 w 50"/>
              <a:gd name="T9" fmla="*/ 0 h 28"/>
              <a:gd name="T10" fmla="*/ 12 w 50"/>
              <a:gd name="T11" fmla="*/ 2 h 28"/>
              <a:gd name="T12" fmla="*/ 8 w 50"/>
              <a:gd name="T13" fmla="*/ 4 h 28"/>
              <a:gd name="T14" fmla="*/ 4 w 50"/>
              <a:gd name="T15" fmla="*/ 10 h 28"/>
              <a:gd name="T16" fmla="*/ 0 w 50"/>
              <a:gd name="T17" fmla="*/ 14 h 28"/>
              <a:gd name="T18" fmla="*/ 2 w 50"/>
              <a:gd name="T19" fmla="*/ 18 h 28"/>
              <a:gd name="T20" fmla="*/ 2 w 50"/>
              <a:gd name="T21" fmla="*/ 20 h 28"/>
              <a:gd name="T22" fmla="*/ 10 w 50"/>
              <a:gd name="T23" fmla="*/ 28 h 28"/>
              <a:gd name="T24" fmla="*/ 16 w 50"/>
              <a:gd name="T25" fmla="*/ 28 h 28"/>
              <a:gd name="T26" fmla="*/ 36 w 50"/>
              <a:gd name="T27" fmla="*/ 28 h 28"/>
              <a:gd name="T28" fmla="*/ 42 w 50"/>
              <a:gd name="T29" fmla="*/ 28 h 28"/>
              <a:gd name="T30" fmla="*/ 46 w 50"/>
              <a:gd name="T31" fmla="*/ 26 h 28"/>
              <a:gd name="T32" fmla="*/ 50 w 50"/>
              <a:gd name="T33" fmla="*/ 22 h 28"/>
              <a:gd name="T34" fmla="*/ 50 w 50"/>
              <a:gd name="T3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2999" name="Freeform 23"/>
          <p:cNvSpPr>
            <a:spLocks noChangeAspect="1"/>
          </p:cNvSpPr>
          <p:nvPr/>
        </p:nvSpPr>
        <p:spPr bwMode="auto">
          <a:xfrm>
            <a:off x="6202363" y="3805238"/>
            <a:ext cx="196850" cy="103187"/>
          </a:xfrm>
          <a:custGeom>
            <a:avLst/>
            <a:gdLst>
              <a:gd name="T0" fmla="*/ 128 w 132"/>
              <a:gd name="T1" fmla="*/ 46 h 70"/>
              <a:gd name="T2" fmla="*/ 110 w 132"/>
              <a:gd name="T3" fmla="*/ 46 h 70"/>
              <a:gd name="T4" fmla="*/ 104 w 132"/>
              <a:gd name="T5" fmla="*/ 44 h 70"/>
              <a:gd name="T6" fmla="*/ 98 w 132"/>
              <a:gd name="T7" fmla="*/ 40 h 70"/>
              <a:gd name="T8" fmla="*/ 96 w 132"/>
              <a:gd name="T9" fmla="*/ 40 h 70"/>
              <a:gd name="T10" fmla="*/ 94 w 132"/>
              <a:gd name="T11" fmla="*/ 40 h 70"/>
              <a:gd name="T12" fmla="*/ 90 w 132"/>
              <a:gd name="T13" fmla="*/ 40 h 70"/>
              <a:gd name="T14" fmla="*/ 84 w 132"/>
              <a:gd name="T15" fmla="*/ 38 h 70"/>
              <a:gd name="T16" fmla="*/ 80 w 132"/>
              <a:gd name="T17" fmla="*/ 36 h 70"/>
              <a:gd name="T18" fmla="*/ 76 w 132"/>
              <a:gd name="T19" fmla="*/ 32 h 70"/>
              <a:gd name="T20" fmla="*/ 74 w 132"/>
              <a:gd name="T21" fmla="*/ 30 h 70"/>
              <a:gd name="T22" fmla="*/ 62 w 132"/>
              <a:gd name="T23" fmla="*/ 26 h 70"/>
              <a:gd name="T24" fmla="*/ 52 w 132"/>
              <a:gd name="T25" fmla="*/ 22 h 70"/>
              <a:gd name="T26" fmla="*/ 44 w 132"/>
              <a:gd name="T27" fmla="*/ 16 h 70"/>
              <a:gd name="T28" fmla="*/ 34 w 132"/>
              <a:gd name="T29" fmla="*/ 8 h 70"/>
              <a:gd name="T30" fmla="*/ 22 w 132"/>
              <a:gd name="T31" fmla="*/ 0 h 70"/>
              <a:gd name="T32" fmla="*/ 20 w 132"/>
              <a:gd name="T33" fmla="*/ 0 h 70"/>
              <a:gd name="T34" fmla="*/ 18 w 132"/>
              <a:gd name="T35" fmla="*/ 2 h 70"/>
              <a:gd name="T36" fmla="*/ 16 w 132"/>
              <a:gd name="T37" fmla="*/ 4 h 70"/>
              <a:gd name="T38" fmla="*/ 12 w 132"/>
              <a:gd name="T39" fmla="*/ 4 h 70"/>
              <a:gd name="T40" fmla="*/ 6 w 132"/>
              <a:gd name="T41" fmla="*/ 4 h 70"/>
              <a:gd name="T42" fmla="*/ 2 w 132"/>
              <a:gd name="T43" fmla="*/ 12 h 70"/>
              <a:gd name="T44" fmla="*/ 0 w 132"/>
              <a:gd name="T45" fmla="*/ 22 h 70"/>
              <a:gd name="T46" fmla="*/ 2 w 132"/>
              <a:gd name="T47" fmla="*/ 26 h 70"/>
              <a:gd name="T48" fmla="*/ 4 w 132"/>
              <a:gd name="T49" fmla="*/ 28 h 70"/>
              <a:gd name="T50" fmla="*/ 10 w 132"/>
              <a:gd name="T51" fmla="*/ 32 h 70"/>
              <a:gd name="T52" fmla="*/ 32 w 132"/>
              <a:gd name="T53" fmla="*/ 42 h 70"/>
              <a:gd name="T54" fmla="*/ 44 w 132"/>
              <a:gd name="T55" fmla="*/ 50 h 70"/>
              <a:gd name="T56" fmla="*/ 54 w 132"/>
              <a:gd name="T57" fmla="*/ 54 h 70"/>
              <a:gd name="T58" fmla="*/ 64 w 132"/>
              <a:gd name="T59" fmla="*/ 50 h 70"/>
              <a:gd name="T60" fmla="*/ 68 w 132"/>
              <a:gd name="T61" fmla="*/ 52 h 70"/>
              <a:gd name="T62" fmla="*/ 72 w 132"/>
              <a:gd name="T63" fmla="*/ 52 h 70"/>
              <a:gd name="T64" fmla="*/ 78 w 132"/>
              <a:gd name="T65" fmla="*/ 58 h 70"/>
              <a:gd name="T66" fmla="*/ 82 w 132"/>
              <a:gd name="T67" fmla="*/ 64 h 70"/>
              <a:gd name="T68" fmla="*/ 98 w 132"/>
              <a:gd name="T69" fmla="*/ 68 h 70"/>
              <a:gd name="T70" fmla="*/ 112 w 132"/>
              <a:gd name="T71" fmla="*/ 70 h 70"/>
              <a:gd name="T72" fmla="*/ 122 w 132"/>
              <a:gd name="T73" fmla="*/ 70 h 70"/>
              <a:gd name="T74" fmla="*/ 130 w 132"/>
              <a:gd name="T75" fmla="*/ 70 h 70"/>
              <a:gd name="T76" fmla="*/ 132 w 132"/>
              <a:gd name="T77" fmla="*/ 68 h 70"/>
              <a:gd name="T78" fmla="*/ 132 w 132"/>
              <a:gd name="T79" fmla="*/ 66 h 70"/>
              <a:gd name="T80" fmla="*/ 132 w 132"/>
              <a:gd name="T81" fmla="*/ 62 h 70"/>
              <a:gd name="T82" fmla="*/ 130 w 132"/>
              <a:gd name="T83" fmla="*/ 58 h 70"/>
              <a:gd name="T84" fmla="*/ 128 w 132"/>
              <a:gd name="T85" fmla="*/ 54 h 70"/>
              <a:gd name="T86" fmla="*/ 128 w 132"/>
              <a:gd name="T87" fmla="*/ 48 h 70"/>
              <a:gd name="T88" fmla="*/ 128 w 132"/>
              <a:gd name="T89"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00" name="Freeform 24"/>
          <p:cNvSpPr>
            <a:spLocks noChangeAspect="1"/>
          </p:cNvSpPr>
          <p:nvPr/>
        </p:nvSpPr>
        <p:spPr bwMode="auto">
          <a:xfrm>
            <a:off x="5753100" y="3622675"/>
            <a:ext cx="357188" cy="360363"/>
          </a:xfrm>
          <a:custGeom>
            <a:avLst/>
            <a:gdLst>
              <a:gd name="T0" fmla="*/ 230 w 240"/>
              <a:gd name="T1" fmla="*/ 26 h 242"/>
              <a:gd name="T2" fmla="*/ 214 w 240"/>
              <a:gd name="T3" fmla="*/ 22 h 242"/>
              <a:gd name="T4" fmla="*/ 200 w 240"/>
              <a:gd name="T5" fmla="*/ 4 h 242"/>
              <a:gd name="T6" fmla="*/ 174 w 240"/>
              <a:gd name="T7" fmla="*/ 2 h 242"/>
              <a:gd name="T8" fmla="*/ 148 w 240"/>
              <a:gd name="T9" fmla="*/ 6 h 242"/>
              <a:gd name="T10" fmla="*/ 138 w 240"/>
              <a:gd name="T11" fmla="*/ 16 h 242"/>
              <a:gd name="T12" fmla="*/ 146 w 240"/>
              <a:gd name="T13" fmla="*/ 28 h 242"/>
              <a:gd name="T14" fmla="*/ 140 w 240"/>
              <a:gd name="T15" fmla="*/ 48 h 242"/>
              <a:gd name="T16" fmla="*/ 132 w 240"/>
              <a:gd name="T17" fmla="*/ 64 h 242"/>
              <a:gd name="T18" fmla="*/ 126 w 240"/>
              <a:gd name="T19" fmla="*/ 76 h 242"/>
              <a:gd name="T20" fmla="*/ 122 w 240"/>
              <a:gd name="T21" fmla="*/ 88 h 242"/>
              <a:gd name="T22" fmla="*/ 120 w 240"/>
              <a:gd name="T23" fmla="*/ 96 h 242"/>
              <a:gd name="T24" fmla="*/ 104 w 240"/>
              <a:gd name="T25" fmla="*/ 100 h 242"/>
              <a:gd name="T26" fmla="*/ 96 w 240"/>
              <a:gd name="T27" fmla="*/ 108 h 242"/>
              <a:gd name="T28" fmla="*/ 82 w 240"/>
              <a:gd name="T29" fmla="*/ 112 h 242"/>
              <a:gd name="T30" fmla="*/ 84 w 240"/>
              <a:gd name="T31" fmla="*/ 126 h 242"/>
              <a:gd name="T32" fmla="*/ 68 w 240"/>
              <a:gd name="T33" fmla="*/ 136 h 242"/>
              <a:gd name="T34" fmla="*/ 34 w 240"/>
              <a:gd name="T35" fmla="*/ 138 h 242"/>
              <a:gd name="T36" fmla="*/ 0 w 240"/>
              <a:gd name="T37" fmla="*/ 134 h 242"/>
              <a:gd name="T38" fmla="*/ 18 w 240"/>
              <a:gd name="T39" fmla="*/ 148 h 242"/>
              <a:gd name="T40" fmla="*/ 32 w 240"/>
              <a:gd name="T41" fmla="*/ 156 h 242"/>
              <a:gd name="T42" fmla="*/ 42 w 240"/>
              <a:gd name="T43" fmla="*/ 174 h 242"/>
              <a:gd name="T44" fmla="*/ 40 w 240"/>
              <a:gd name="T45" fmla="*/ 184 h 242"/>
              <a:gd name="T46" fmla="*/ 24 w 240"/>
              <a:gd name="T47" fmla="*/ 198 h 242"/>
              <a:gd name="T48" fmla="*/ 30 w 240"/>
              <a:gd name="T49" fmla="*/ 216 h 242"/>
              <a:gd name="T50" fmla="*/ 72 w 240"/>
              <a:gd name="T51" fmla="*/ 218 h 242"/>
              <a:gd name="T52" fmla="*/ 104 w 240"/>
              <a:gd name="T53" fmla="*/ 208 h 242"/>
              <a:gd name="T54" fmla="*/ 118 w 240"/>
              <a:gd name="T55" fmla="*/ 234 h 242"/>
              <a:gd name="T56" fmla="*/ 136 w 240"/>
              <a:gd name="T57" fmla="*/ 242 h 242"/>
              <a:gd name="T58" fmla="*/ 140 w 240"/>
              <a:gd name="T59" fmla="*/ 232 h 242"/>
              <a:gd name="T60" fmla="*/ 152 w 240"/>
              <a:gd name="T61" fmla="*/ 234 h 242"/>
              <a:gd name="T62" fmla="*/ 172 w 240"/>
              <a:gd name="T63" fmla="*/ 230 h 242"/>
              <a:gd name="T64" fmla="*/ 168 w 240"/>
              <a:gd name="T65" fmla="*/ 214 h 242"/>
              <a:gd name="T66" fmla="*/ 156 w 240"/>
              <a:gd name="T67" fmla="*/ 200 h 242"/>
              <a:gd name="T68" fmla="*/ 150 w 240"/>
              <a:gd name="T69" fmla="*/ 190 h 242"/>
              <a:gd name="T70" fmla="*/ 146 w 240"/>
              <a:gd name="T71" fmla="*/ 178 h 242"/>
              <a:gd name="T72" fmla="*/ 158 w 240"/>
              <a:gd name="T73" fmla="*/ 164 h 242"/>
              <a:gd name="T74" fmla="*/ 170 w 240"/>
              <a:gd name="T75" fmla="*/ 168 h 242"/>
              <a:gd name="T76" fmla="*/ 188 w 240"/>
              <a:gd name="T77" fmla="*/ 146 h 242"/>
              <a:gd name="T78" fmla="*/ 198 w 240"/>
              <a:gd name="T79" fmla="*/ 126 h 242"/>
              <a:gd name="T80" fmla="*/ 208 w 240"/>
              <a:gd name="T81" fmla="*/ 110 h 242"/>
              <a:gd name="T82" fmla="*/ 214 w 240"/>
              <a:gd name="T83" fmla="*/ 90 h 242"/>
              <a:gd name="T84" fmla="*/ 208 w 240"/>
              <a:gd name="T85" fmla="*/ 80 h 242"/>
              <a:gd name="T86" fmla="*/ 188 w 240"/>
              <a:gd name="T87" fmla="*/ 56 h 242"/>
              <a:gd name="T88" fmla="*/ 190 w 240"/>
              <a:gd name="T89" fmla="*/ 44 h 242"/>
              <a:gd name="T90" fmla="*/ 202 w 240"/>
              <a:gd name="T91" fmla="*/ 44 h 242"/>
              <a:gd name="T92" fmla="*/ 216 w 240"/>
              <a:gd name="T93" fmla="*/ 44 h 242"/>
              <a:gd name="T94" fmla="*/ 238 w 240"/>
              <a:gd name="T95" fmla="*/ 2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01" name="Freeform 25"/>
          <p:cNvSpPr>
            <a:spLocks noChangeAspect="1"/>
          </p:cNvSpPr>
          <p:nvPr/>
        </p:nvSpPr>
        <p:spPr bwMode="auto">
          <a:xfrm>
            <a:off x="5729288" y="3578225"/>
            <a:ext cx="296862" cy="250825"/>
          </a:xfrm>
          <a:custGeom>
            <a:avLst/>
            <a:gdLst>
              <a:gd name="T0" fmla="*/ 174 w 200"/>
              <a:gd name="T1" fmla="*/ 26 h 168"/>
              <a:gd name="T2" fmla="*/ 160 w 200"/>
              <a:gd name="T3" fmla="*/ 28 h 168"/>
              <a:gd name="T4" fmla="*/ 152 w 200"/>
              <a:gd name="T5" fmla="*/ 24 h 168"/>
              <a:gd name="T6" fmla="*/ 144 w 200"/>
              <a:gd name="T7" fmla="*/ 8 h 168"/>
              <a:gd name="T8" fmla="*/ 136 w 200"/>
              <a:gd name="T9" fmla="*/ 0 h 168"/>
              <a:gd name="T10" fmla="*/ 122 w 200"/>
              <a:gd name="T11" fmla="*/ 16 h 168"/>
              <a:gd name="T12" fmla="*/ 108 w 200"/>
              <a:gd name="T13" fmla="*/ 26 h 168"/>
              <a:gd name="T14" fmla="*/ 74 w 200"/>
              <a:gd name="T15" fmla="*/ 28 h 168"/>
              <a:gd name="T16" fmla="*/ 46 w 200"/>
              <a:gd name="T17" fmla="*/ 42 h 168"/>
              <a:gd name="T18" fmla="*/ 36 w 200"/>
              <a:gd name="T19" fmla="*/ 54 h 168"/>
              <a:gd name="T20" fmla="*/ 24 w 200"/>
              <a:gd name="T21" fmla="*/ 58 h 168"/>
              <a:gd name="T22" fmla="*/ 12 w 200"/>
              <a:gd name="T23" fmla="*/ 56 h 168"/>
              <a:gd name="T24" fmla="*/ 4 w 200"/>
              <a:gd name="T25" fmla="*/ 58 h 168"/>
              <a:gd name="T26" fmla="*/ 4 w 200"/>
              <a:gd name="T27" fmla="*/ 56 h 168"/>
              <a:gd name="T28" fmla="*/ 0 w 200"/>
              <a:gd name="T29" fmla="*/ 84 h 168"/>
              <a:gd name="T30" fmla="*/ 4 w 200"/>
              <a:gd name="T31" fmla="*/ 104 h 168"/>
              <a:gd name="T32" fmla="*/ 10 w 200"/>
              <a:gd name="T33" fmla="*/ 122 h 168"/>
              <a:gd name="T34" fmla="*/ 18 w 200"/>
              <a:gd name="T35" fmla="*/ 130 h 168"/>
              <a:gd name="T36" fmla="*/ 26 w 200"/>
              <a:gd name="T37" fmla="*/ 136 h 168"/>
              <a:gd name="T38" fmla="*/ 18 w 200"/>
              <a:gd name="T39" fmla="*/ 146 h 168"/>
              <a:gd name="T40" fmla="*/ 12 w 200"/>
              <a:gd name="T41" fmla="*/ 156 h 168"/>
              <a:gd name="T42" fmla="*/ 12 w 200"/>
              <a:gd name="T43" fmla="*/ 162 h 168"/>
              <a:gd name="T44" fmla="*/ 28 w 200"/>
              <a:gd name="T45" fmla="*/ 166 h 168"/>
              <a:gd name="T46" fmla="*/ 50 w 200"/>
              <a:gd name="T47" fmla="*/ 168 h 168"/>
              <a:gd name="T48" fmla="*/ 70 w 200"/>
              <a:gd name="T49" fmla="*/ 168 h 168"/>
              <a:gd name="T50" fmla="*/ 96 w 200"/>
              <a:gd name="T51" fmla="*/ 162 h 168"/>
              <a:gd name="T52" fmla="*/ 100 w 200"/>
              <a:gd name="T53" fmla="*/ 156 h 168"/>
              <a:gd name="T54" fmla="*/ 96 w 200"/>
              <a:gd name="T55" fmla="*/ 146 h 168"/>
              <a:gd name="T56" fmla="*/ 102 w 200"/>
              <a:gd name="T57" fmla="*/ 138 h 168"/>
              <a:gd name="T58" fmla="*/ 112 w 200"/>
              <a:gd name="T59" fmla="*/ 138 h 168"/>
              <a:gd name="T60" fmla="*/ 116 w 200"/>
              <a:gd name="T61" fmla="*/ 134 h 168"/>
              <a:gd name="T62" fmla="*/ 122 w 200"/>
              <a:gd name="T63" fmla="*/ 126 h 168"/>
              <a:gd name="T64" fmla="*/ 136 w 200"/>
              <a:gd name="T65" fmla="*/ 126 h 168"/>
              <a:gd name="T66" fmla="*/ 142 w 200"/>
              <a:gd name="T67" fmla="*/ 120 h 168"/>
              <a:gd name="T68" fmla="*/ 138 w 200"/>
              <a:gd name="T69" fmla="*/ 114 h 168"/>
              <a:gd name="T70" fmla="*/ 142 w 200"/>
              <a:gd name="T71" fmla="*/ 106 h 168"/>
              <a:gd name="T72" fmla="*/ 148 w 200"/>
              <a:gd name="T73" fmla="*/ 98 h 168"/>
              <a:gd name="T74" fmla="*/ 148 w 200"/>
              <a:gd name="T75" fmla="*/ 90 h 168"/>
              <a:gd name="T76" fmla="*/ 156 w 200"/>
              <a:gd name="T77" fmla="*/ 78 h 168"/>
              <a:gd name="T78" fmla="*/ 164 w 200"/>
              <a:gd name="T79" fmla="*/ 64 h 168"/>
              <a:gd name="T80" fmla="*/ 158 w 200"/>
              <a:gd name="T81" fmla="*/ 54 h 168"/>
              <a:gd name="T82" fmla="*/ 154 w 200"/>
              <a:gd name="T83" fmla="*/ 46 h 168"/>
              <a:gd name="T84" fmla="*/ 158 w 200"/>
              <a:gd name="T85" fmla="*/ 38 h 168"/>
              <a:gd name="T86" fmla="*/ 170 w 200"/>
              <a:gd name="T87" fmla="*/ 34 h 168"/>
              <a:gd name="T88" fmla="*/ 190 w 200"/>
              <a:gd name="T89" fmla="*/ 32 h 168"/>
              <a:gd name="T90" fmla="*/ 200 w 200"/>
              <a:gd name="T91" fmla="*/ 28 h 168"/>
              <a:gd name="T92" fmla="*/ 184 w 200"/>
              <a:gd name="T93" fmla="*/ 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02" name="Freeform 26"/>
          <p:cNvSpPr>
            <a:spLocks noChangeAspect="1"/>
          </p:cNvSpPr>
          <p:nvPr/>
        </p:nvSpPr>
        <p:spPr bwMode="auto">
          <a:xfrm>
            <a:off x="6183313" y="3217863"/>
            <a:ext cx="719137" cy="277812"/>
          </a:xfrm>
          <a:custGeom>
            <a:avLst/>
            <a:gdLst>
              <a:gd name="T0" fmla="*/ 4 w 482"/>
              <a:gd name="T1" fmla="*/ 56 h 186"/>
              <a:gd name="T2" fmla="*/ 12 w 482"/>
              <a:gd name="T3" fmla="*/ 64 h 186"/>
              <a:gd name="T4" fmla="*/ 34 w 482"/>
              <a:gd name="T5" fmla="*/ 72 h 186"/>
              <a:gd name="T6" fmla="*/ 48 w 482"/>
              <a:gd name="T7" fmla="*/ 78 h 186"/>
              <a:gd name="T8" fmla="*/ 64 w 482"/>
              <a:gd name="T9" fmla="*/ 92 h 186"/>
              <a:gd name="T10" fmla="*/ 72 w 482"/>
              <a:gd name="T11" fmla="*/ 114 h 186"/>
              <a:gd name="T12" fmla="*/ 80 w 482"/>
              <a:gd name="T13" fmla="*/ 126 h 186"/>
              <a:gd name="T14" fmla="*/ 118 w 482"/>
              <a:gd name="T15" fmla="*/ 130 h 186"/>
              <a:gd name="T16" fmla="*/ 138 w 482"/>
              <a:gd name="T17" fmla="*/ 134 h 186"/>
              <a:gd name="T18" fmla="*/ 156 w 482"/>
              <a:gd name="T19" fmla="*/ 146 h 186"/>
              <a:gd name="T20" fmla="*/ 172 w 482"/>
              <a:gd name="T21" fmla="*/ 162 h 186"/>
              <a:gd name="T22" fmla="*/ 214 w 482"/>
              <a:gd name="T23" fmla="*/ 166 h 186"/>
              <a:gd name="T24" fmla="*/ 258 w 482"/>
              <a:gd name="T25" fmla="*/ 168 h 186"/>
              <a:gd name="T26" fmla="*/ 280 w 482"/>
              <a:gd name="T27" fmla="*/ 180 h 186"/>
              <a:gd name="T28" fmla="*/ 310 w 482"/>
              <a:gd name="T29" fmla="*/ 186 h 186"/>
              <a:gd name="T30" fmla="*/ 324 w 482"/>
              <a:gd name="T31" fmla="*/ 180 h 186"/>
              <a:gd name="T32" fmla="*/ 362 w 482"/>
              <a:gd name="T33" fmla="*/ 172 h 186"/>
              <a:gd name="T34" fmla="*/ 384 w 482"/>
              <a:gd name="T35" fmla="*/ 162 h 186"/>
              <a:gd name="T36" fmla="*/ 396 w 482"/>
              <a:gd name="T37" fmla="*/ 150 h 186"/>
              <a:gd name="T38" fmla="*/ 396 w 482"/>
              <a:gd name="T39" fmla="*/ 142 h 186"/>
              <a:gd name="T40" fmla="*/ 390 w 482"/>
              <a:gd name="T41" fmla="*/ 138 h 186"/>
              <a:gd name="T42" fmla="*/ 382 w 482"/>
              <a:gd name="T43" fmla="*/ 134 h 186"/>
              <a:gd name="T44" fmla="*/ 384 w 482"/>
              <a:gd name="T45" fmla="*/ 126 h 186"/>
              <a:gd name="T46" fmla="*/ 390 w 482"/>
              <a:gd name="T47" fmla="*/ 124 h 186"/>
              <a:gd name="T48" fmla="*/ 398 w 482"/>
              <a:gd name="T49" fmla="*/ 128 h 186"/>
              <a:gd name="T50" fmla="*/ 410 w 482"/>
              <a:gd name="T51" fmla="*/ 126 h 186"/>
              <a:gd name="T52" fmla="*/ 418 w 482"/>
              <a:gd name="T53" fmla="*/ 120 h 186"/>
              <a:gd name="T54" fmla="*/ 432 w 482"/>
              <a:gd name="T55" fmla="*/ 116 h 186"/>
              <a:gd name="T56" fmla="*/ 440 w 482"/>
              <a:gd name="T57" fmla="*/ 114 h 186"/>
              <a:gd name="T58" fmla="*/ 442 w 482"/>
              <a:gd name="T59" fmla="*/ 106 h 186"/>
              <a:gd name="T60" fmla="*/ 444 w 482"/>
              <a:gd name="T61" fmla="*/ 98 h 186"/>
              <a:gd name="T62" fmla="*/ 482 w 482"/>
              <a:gd name="T63" fmla="*/ 94 h 186"/>
              <a:gd name="T64" fmla="*/ 468 w 482"/>
              <a:gd name="T65" fmla="*/ 80 h 186"/>
              <a:gd name="T66" fmla="*/ 448 w 482"/>
              <a:gd name="T67" fmla="*/ 72 h 186"/>
              <a:gd name="T68" fmla="*/ 434 w 482"/>
              <a:gd name="T69" fmla="*/ 76 h 186"/>
              <a:gd name="T70" fmla="*/ 410 w 482"/>
              <a:gd name="T71" fmla="*/ 76 h 186"/>
              <a:gd name="T72" fmla="*/ 404 w 482"/>
              <a:gd name="T73" fmla="*/ 68 h 186"/>
              <a:gd name="T74" fmla="*/ 402 w 482"/>
              <a:gd name="T75" fmla="*/ 40 h 186"/>
              <a:gd name="T76" fmla="*/ 374 w 482"/>
              <a:gd name="T77" fmla="*/ 30 h 186"/>
              <a:gd name="T78" fmla="*/ 362 w 482"/>
              <a:gd name="T79" fmla="*/ 30 h 186"/>
              <a:gd name="T80" fmla="*/ 344 w 482"/>
              <a:gd name="T81" fmla="*/ 40 h 186"/>
              <a:gd name="T82" fmla="*/ 326 w 482"/>
              <a:gd name="T83" fmla="*/ 50 h 186"/>
              <a:gd name="T84" fmla="*/ 304 w 482"/>
              <a:gd name="T85" fmla="*/ 48 h 186"/>
              <a:gd name="T86" fmla="*/ 264 w 482"/>
              <a:gd name="T87" fmla="*/ 34 h 186"/>
              <a:gd name="T88" fmla="*/ 240 w 482"/>
              <a:gd name="T89" fmla="*/ 26 h 186"/>
              <a:gd name="T90" fmla="*/ 212 w 482"/>
              <a:gd name="T91" fmla="*/ 26 h 186"/>
              <a:gd name="T92" fmla="*/ 198 w 482"/>
              <a:gd name="T93" fmla="*/ 26 h 186"/>
              <a:gd name="T94" fmla="*/ 192 w 482"/>
              <a:gd name="T95" fmla="*/ 22 h 186"/>
              <a:gd name="T96" fmla="*/ 180 w 482"/>
              <a:gd name="T97" fmla="*/ 8 h 186"/>
              <a:gd name="T98" fmla="*/ 152 w 482"/>
              <a:gd name="T99" fmla="*/ 0 h 186"/>
              <a:gd name="T100" fmla="*/ 128 w 482"/>
              <a:gd name="T101" fmla="*/ 2 h 186"/>
              <a:gd name="T102" fmla="*/ 124 w 482"/>
              <a:gd name="T103" fmla="*/ 4 h 186"/>
              <a:gd name="T104" fmla="*/ 128 w 482"/>
              <a:gd name="T105" fmla="*/ 12 h 186"/>
              <a:gd name="T106" fmla="*/ 138 w 482"/>
              <a:gd name="T107" fmla="*/ 24 h 186"/>
              <a:gd name="T108" fmla="*/ 140 w 482"/>
              <a:gd name="T109" fmla="*/ 30 h 186"/>
              <a:gd name="T110" fmla="*/ 134 w 482"/>
              <a:gd name="T111" fmla="*/ 36 h 186"/>
              <a:gd name="T112" fmla="*/ 124 w 482"/>
              <a:gd name="T113" fmla="*/ 38 h 186"/>
              <a:gd name="T114" fmla="*/ 104 w 482"/>
              <a:gd name="T115" fmla="*/ 36 h 186"/>
              <a:gd name="T116" fmla="*/ 68 w 482"/>
              <a:gd name="T117" fmla="*/ 24 h 186"/>
              <a:gd name="T118" fmla="*/ 54 w 482"/>
              <a:gd name="T119" fmla="*/ 22 h 186"/>
              <a:gd name="T120" fmla="*/ 38 w 482"/>
              <a:gd name="T121" fmla="*/ 24 h 186"/>
              <a:gd name="T122" fmla="*/ 10 w 482"/>
              <a:gd name="T123" fmla="*/ 42 h 186"/>
              <a:gd name="T124" fmla="*/ 0 w 482"/>
              <a:gd name="T125" fmla="*/ 5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03" name="Freeform 27"/>
          <p:cNvSpPr>
            <a:spLocks noChangeAspect="1"/>
          </p:cNvSpPr>
          <p:nvPr/>
        </p:nvSpPr>
        <p:spPr bwMode="auto">
          <a:xfrm>
            <a:off x="7099300" y="3455988"/>
            <a:ext cx="112713" cy="138112"/>
          </a:xfrm>
          <a:custGeom>
            <a:avLst/>
            <a:gdLst>
              <a:gd name="T0" fmla="*/ 70 w 76"/>
              <a:gd name="T1" fmla="*/ 78 h 92"/>
              <a:gd name="T2" fmla="*/ 62 w 76"/>
              <a:gd name="T3" fmla="*/ 70 h 92"/>
              <a:gd name="T4" fmla="*/ 54 w 76"/>
              <a:gd name="T5" fmla="*/ 64 h 92"/>
              <a:gd name="T6" fmla="*/ 56 w 76"/>
              <a:gd name="T7" fmla="*/ 60 h 92"/>
              <a:gd name="T8" fmla="*/ 58 w 76"/>
              <a:gd name="T9" fmla="*/ 58 h 92"/>
              <a:gd name="T10" fmla="*/ 66 w 76"/>
              <a:gd name="T11" fmla="*/ 54 h 92"/>
              <a:gd name="T12" fmla="*/ 74 w 76"/>
              <a:gd name="T13" fmla="*/ 50 h 92"/>
              <a:gd name="T14" fmla="*/ 76 w 76"/>
              <a:gd name="T15" fmla="*/ 46 h 92"/>
              <a:gd name="T16" fmla="*/ 76 w 76"/>
              <a:gd name="T17" fmla="*/ 42 h 92"/>
              <a:gd name="T18" fmla="*/ 76 w 76"/>
              <a:gd name="T19" fmla="*/ 36 h 92"/>
              <a:gd name="T20" fmla="*/ 74 w 76"/>
              <a:gd name="T21" fmla="*/ 32 h 92"/>
              <a:gd name="T22" fmla="*/ 70 w 76"/>
              <a:gd name="T23" fmla="*/ 28 h 92"/>
              <a:gd name="T24" fmla="*/ 70 w 76"/>
              <a:gd name="T25" fmla="*/ 24 h 92"/>
              <a:gd name="T26" fmla="*/ 70 w 76"/>
              <a:gd name="T27" fmla="*/ 16 h 92"/>
              <a:gd name="T28" fmla="*/ 74 w 76"/>
              <a:gd name="T29" fmla="*/ 8 h 92"/>
              <a:gd name="T30" fmla="*/ 70 w 76"/>
              <a:gd name="T31" fmla="*/ 0 h 92"/>
              <a:gd name="T32" fmla="*/ 70 w 76"/>
              <a:gd name="T33" fmla="*/ 2 h 92"/>
              <a:gd name="T34" fmla="*/ 66 w 76"/>
              <a:gd name="T35" fmla="*/ 4 h 92"/>
              <a:gd name="T36" fmla="*/ 62 w 76"/>
              <a:gd name="T37" fmla="*/ 6 h 92"/>
              <a:gd name="T38" fmla="*/ 58 w 76"/>
              <a:gd name="T39" fmla="*/ 4 h 92"/>
              <a:gd name="T40" fmla="*/ 54 w 76"/>
              <a:gd name="T41" fmla="*/ 2 h 92"/>
              <a:gd name="T42" fmla="*/ 48 w 76"/>
              <a:gd name="T43" fmla="*/ 12 h 92"/>
              <a:gd name="T44" fmla="*/ 44 w 76"/>
              <a:gd name="T45" fmla="*/ 18 h 92"/>
              <a:gd name="T46" fmla="*/ 42 w 76"/>
              <a:gd name="T47" fmla="*/ 22 h 92"/>
              <a:gd name="T48" fmla="*/ 44 w 76"/>
              <a:gd name="T49" fmla="*/ 28 h 92"/>
              <a:gd name="T50" fmla="*/ 32 w 76"/>
              <a:gd name="T51" fmla="*/ 28 h 92"/>
              <a:gd name="T52" fmla="*/ 26 w 76"/>
              <a:gd name="T53" fmla="*/ 26 h 92"/>
              <a:gd name="T54" fmla="*/ 22 w 76"/>
              <a:gd name="T55" fmla="*/ 24 h 92"/>
              <a:gd name="T56" fmla="*/ 12 w 76"/>
              <a:gd name="T57" fmla="*/ 36 h 92"/>
              <a:gd name="T58" fmla="*/ 4 w 76"/>
              <a:gd name="T59" fmla="*/ 48 h 92"/>
              <a:gd name="T60" fmla="*/ 0 w 76"/>
              <a:gd name="T61" fmla="*/ 56 h 92"/>
              <a:gd name="T62" fmla="*/ 10 w 76"/>
              <a:gd name="T63" fmla="*/ 56 h 92"/>
              <a:gd name="T64" fmla="*/ 18 w 76"/>
              <a:gd name="T65" fmla="*/ 60 h 92"/>
              <a:gd name="T66" fmla="*/ 24 w 76"/>
              <a:gd name="T67" fmla="*/ 70 h 92"/>
              <a:gd name="T68" fmla="*/ 28 w 76"/>
              <a:gd name="T69" fmla="*/ 80 h 92"/>
              <a:gd name="T70" fmla="*/ 24 w 76"/>
              <a:gd name="T71" fmla="*/ 84 h 92"/>
              <a:gd name="T72" fmla="*/ 24 w 76"/>
              <a:gd name="T73" fmla="*/ 86 h 92"/>
              <a:gd name="T74" fmla="*/ 26 w 76"/>
              <a:gd name="T75" fmla="*/ 88 h 92"/>
              <a:gd name="T76" fmla="*/ 32 w 76"/>
              <a:gd name="T77" fmla="*/ 90 h 92"/>
              <a:gd name="T78" fmla="*/ 46 w 76"/>
              <a:gd name="T79" fmla="*/ 90 h 92"/>
              <a:gd name="T80" fmla="*/ 56 w 76"/>
              <a:gd name="T81" fmla="*/ 92 h 92"/>
              <a:gd name="T82" fmla="*/ 56 w 76"/>
              <a:gd name="T83" fmla="*/ 88 h 92"/>
              <a:gd name="T84" fmla="*/ 68 w 76"/>
              <a:gd name="T85" fmla="*/ 88 h 92"/>
              <a:gd name="T86" fmla="*/ 72 w 76"/>
              <a:gd name="T87" fmla="*/ 86 h 92"/>
              <a:gd name="T88" fmla="*/ 74 w 76"/>
              <a:gd name="T89" fmla="*/ 84 h 92"/>
              <a:gd name="T90" fmla="*/ 74 w 76"/>
              <a:gd name="T91" fmla="*/ 80 h 92"/>
              <a:gd name="T92" fmla="*/ 70 w 76"/>
              <a:gd name="T9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04" name="Freeform 28"/>
          <p:cNvSpPr>
            <a:spLocks noChangeAspect="1"/>
          </p:cNvSpPr>
          <p:nvPr/>
        </p:nvSpPr>
        <p:spPr bwMode="auto">
          <a:xfrm>
            <a:off x="7181850" y="3575050"/>
            <a:ext cx="95250" cy="114300"/>
          </a:xfrm>
          <a:custGeom>
            <a:avLst/>
            <a:gdLst>
              <a:gd name="T0" fmla="*/ 18 w 64"/>
              <a:gd name="T1" fmla="*/ 0 h 76"/>
              <a:gd name="T2" fmla="*/ 18 w 64"/>
              <a:gd name="T3" fmla="*/ 2 h 76"/>
              <a:gd name="T4" fmla="*/ 18 w 64"/>
              <a:gd name="T5" fmla="*/ 4 h 76"/>
              <a:gd name="T6" fmla="*/ 16 w 64"/>
              <a:gd name="T7" fmla="*/ 6 h 76"/>
              <a:gd name="T8" fmla="*/ 12 w 64"/>
              <a:gd name="T9" fmla="*/ 8 h 76"/>
              <a:gd name="T10" fmla="*/ 0 w 64"/>
              <a:gd name="T11" fmla="*/ 8 h 76"/>
              <a:gd name="T12" fmla="*/ 0 w 64"/>
              <a:gd name="T13" fmla="*/ 12 h 76"/>
              <a:gd name="T14" fmla="*/ 2 w 64"/>
              <a:gd name="T15" fmla="*/ 16 h 76"/>
              <a:gd name="T16" fmla="*/ 4 w 64"/>
              <a:gd name="T17" fmla="*/ 20 h 76"/>
              <a:gd name="T18" fmla="*/ 6 w 64"/>
              <a:gd name="T19" fmla="*/ 28 h 76"/>
              <a:gd name="T20" fmla="*/ 8 w 64"/>
              <a:gd name="T21" fmla="*/ 40 h 76"/>
              <a:gd name="T22" fmla="*/ 14 w 64"/>
              <a:gd name="T23" fmla="*/ 56 h 76"/>
              <a:gd name="T24" fmla="*/ 20 w 64"/>
              <a:gd name="T25" fmla="*/ 70 h 76"/>
              <a:gd name="T26" fmla="*/ 24 w 64"/>
              <a:gd name="T27" fmla="*/ 74 h 76"/>
              <a:gd name="T28" fmla="*/ 30 w 64"/>
              <a:gd name="T29" fmla="*/ 76 h 76"/>
              <a:gd name="T30" fmla="*/ 40 w 64"/>
              <a:gd name="T31" fmla="*/ 74 h 76"/>
              <a:gd name="T32" fmla="*/ 50 w 64"/>
              <a:gd name="T33" fmla="*/ 70 h 76"/>
              <a:gd name="T34" fmla="*/ 60 w 64"/>
              <a:gd name="T35" fmla="*/ 64 h 76"/>
              <a:gd name="T36" fmla="*/ 64 w 64"/>
              <a:gd name="T37" fmla="*/ 60 h 76"/>
              <a:gd name="T38" fmla="*/ 64 w 64"/>
              <a:gd name="T39" fmla="*/ 58 h 76"/>
              <a:gd name="T40" fmla="*/ 64 w 64"/>
              <a:gd name="T41" fmla="*/ 50 h 76"/>
              <a:gd name="T42" fmla="*/ 58 w 64"/>
              <a:gd name="T43" fmla="*/ 42 h 76"/>
              <a:gd name="T44" fmla="*/ 52 w 64"/>
              <a:gd name="T45" fmla="*/ 32 h 76"/>
              <a:gd name="T46" fmla="*/ 46 w 64"/>
              <a:gd name="T47" fmla="*/ 26 h 76"/>
              <a:gd name="T48" fmla="*/ 18 w 64"/>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577" name="Group 29"/>
          <p:cNvGrpSpPr>
            <a:grpSpLocks noChangeAspect="1"/>
          </p:cNvGrpSpPr>
          <p:nvPr/>
        </p:nvGrpSpPr>
        <p:grpSpPr bwMode="auto">
          <a:xfrm>
            <a:off x="1665288" y="2509838"/>
            <a:ext cx="1835150" cy="973137"/>
            <a:chOff x="881" y="712"/>
            <a:chExt cx="1232" cy="654"/>
          </a:xfrm>
        </p:grpSpPr>
        <p:sp>
          <p:nvSpPr>
            <p:cNvPr id="1663006" name="Freeform 30"/>
            <p:cNvSpPr>
              <a:spLocks noChangeAspect="1"/>
            </p:cNvSpPr>
            <p:nvPr/>
          </p:nvSpPr>
          <p:spPr bwMode="auto">
            <a:xfrm>
              <a:off x="881" y="826"/>
              <a:ext cx="1056" cy="540"/>
            </a:xfrm>
            <a:custGeom>
              <a:avLst/>
              <a:gdLst>
                <a:gd name="T0" fmla="*/ 840 w 1056"/>
                <a:gd name="T1" fmla="*/ 184 h 540"/>
                <a:gd name="T2" fmla="*/ 898 w 1056"/>
                <a:gd name="T3" fmla="*/ 186 h 540"/>
                <a:gd name="T4" fmla="*/ 932 w 1056"/>
                <a:gd name="T5" fmla="*/ 218 h 540"/>
                <a:gd name="T6" fmla="*/ 936 w 1056"/>
                <a:gd name="T7" fmla="*/ 254 h 540"/>
                <a:gd name="T8" fmla="*/ 984 w 1056"/>
                <a:gd name="T9" fmla="*/ 220 h 540"/>
                <a:gd name="T10" fmla="*/ 1006 w 1056"/>
                <a:gd name="T11" fmla="*/ 266 h 540"/>
                <a:gd name="T12" fmla="*/ 1010 w 1056"/>
                <a:gd name="T13" fmla="*/ 300 h 540"/>
                <a:gd name="T14" fmla="*/ 1040 w 1056"/>
                <a:gd name="T15" fmla="*/ 324 h 540"/>
                <a:gd name="T16" fmla="*/ 1044 w 1056"/>
                <a:gd name="T17" fmla="*/ 368 h 540"/>
                <a:gd name="T18" fmla="*/ 934 w 1056"/>
                <a:gd name="T19" fmla="*/ 390 h 540"/>
                <a:gd name="T20" fmla="*/ 856 w 1056"/>
                <a:gd name="T21" fmla="*/ 422 h 540"/>
                <a:gd name="T22" fmla="*/ 910 w 1056"/>
                <a:gd name="T23" fmla="*/ 430 h 540"/>
                <a:gd name="T24" fmla="*/ 894 w 1056"/>
                <a:gd name="T25" fmla="*/ 468 h 540"/>
                <a:gd name="T26" fmla="*/ 954 w 1056"/>
                <a:gd name="T27" fmla="*/ 454 h 540"/>
                <a:gd name="T28" fmla="*/ 946 w 1056"/>
                <a:gd name="T29" fmla="*/ 478 h 540"/>
                <a:gd name="T30" fmla="*/ 870 w 1056"/>
                <a:gd name="T31" fmla="*/ 514 h 540"/>
                <a:gd name="T32" fmla="*/ 880 w 1056"/>
                <a:gd name="T33" fmla="*/ 488 h 540"/>
                <a:gd name="T34" fmla="*/ 806 w 1056"/>
                <a:gd name="T35" fmla="*/ 468 h 540"/>
                <a:gd name="T36" fmla="*/ 718 w 1056"/>
                <a:gd name="T37" fmla="*/ 502 h 540"/>
                <a:gd name="T38" fmla="*/ 646 w 1056"/>
                <a:gd name="T39" fmla="*/ 530 h 540"/>
                <a:gd name="T40" fmla="*/ 600 w 1056"/>
                <a:gd name="T41" fmla="*/ 540 h 540"/>
                <a:gd name="T42" fmla="*/ 644 w 1056"/>
                <a:gd name="T43" fmla="*/ 486 h 540"/>
                <a:gd name="T44" fmla="*/ 650 w 1056"/>
                <a:gd name="T45" fmla="*/ 466 h 540"/>
                <a:gd name="T46" fmla="*/ 612 w 1056"/>
                <a:gd name="T47" fmla="*/ 442 h 540"/>
                <a:gd name="T48" fmla="*/ 588 w 1056"/>
                <a:gd name="T49" fmla="*/ 414 h 540"/>
                <a:gd name="T50" fmla="*/ 498 w 1056"/>
                <a:gd name="T51" fmla="*/ 430 h 540"/>
                <a:gd name="T52" fmla="*/ 80 w 1056"/>
                <a:gd name="T53" fmla="*/ 402 h 540"/>
                <a:gd name="T54" fmla="*/ 54 w 1056"/>
                <a:gd name="T55" fmla="*/ 354 h 540"/>
                <a:gd name="T56" fmla="*/ 48 w 1056"/>
                <a:gd name="T57" fmla="*/ 326 h 540"/>
                <a:gd name="T58" fmla="*/ 36 w 1056"/>
                <a:gd name="T59" fmla="*/ 290 h 540"/>
                <a:gd name="T60" fmla="*/ 28 w 1056"/>
                <a:gd name="T61" fmla="*/ 236 h 540"/>
                <a:gd name="T62" fmla="*/ 186 w 1056"/>
                <a:gd name="T63" fmla="*/ 68 h 540"/>
                <a:gd name="T64" fmla="*/ 252 w 1056"/>
                <a:gd name="T65" fmla="*/ 70 h 540"/>
                <a:gd name="T66" fmla="*/ 352 w 1056"/>
                <a:gd name="T67" fmla="*/ 64 h 540"/>
                <a:gd name="T68" fmla="*/ 382 w 1056"/>
                <a:gd name="T69" fmla="*/ 72 h 540"/>
                <a:gd name="T70" fmla="*/ 458 w 1056"/>
                <a:gd name="T71" fmla="*/ 80 h 540"/>
                <a:gd name="T72" fmla="*/ 460 w 1056"/>
                <a:gd name="T73" fmla="*/ 98 h 540"/>
                <a:gd name="T74" fmla="*/ 526 w 1056"/>
                <a:gd name="T75" fmla="*/ 102 h 540"/>
                <a:gd name="T76" fmla="*/ 582 w 1056"/>
                <a:gd name="T77" fmla="*/ 84 h 540"/>
                <a:gd name="T78" fmla="*/ 662 w 1056"/>
                <a:gd name="T79" fmla="*/ 86 h 540"/>
                <a:gd name="T80" fmla="*/ 694 w 1056"/>
                <a:gd name="T81" fmla="*/ 88 h 540"/>
                <a:gd name="T82" fmla="*/ 706 w 1056"/>
                <a:gd name="T83" fmla="*/ 62 h 540"/>
                <a:gd name="T84" fmla="*/ 760 w 1056"/>
                <a:gd name="T85" fmla="*/ 8 h 540"/>
                <a:gd name="T86" fmla="*/ 790 w 1056"/>
                <a:gd name="T87" fmla="*/ 20 h 540"/>
                <a:gd name="T88" fmla="*/ 750 w 1056"/>
                <a:gd name="T89" fmla="*/ 66 h 540"/>
                <a:gd name="T90" fmla="*/ 776 w 1056"/>
                <a:gd name="T91" fmla="*/ 76 h 540"/>
                <a:gd name="T92" fmla="*/ 780 w 1056"/>
                <a:gd name="T93" fmla="*/ 104 h 540"/>
                <a:gd name="T94" fmla="*/ 828 w 1056"/>
                <a:gd name="T95" fmla="*/ 66 h 540"/>
                <a:gd name="T96" fmla="*/ 846 w 1056"/>
                <a:gd name="T97" fmla="*/ 90 h 540"/>
                <a:gd name="T98" fmla="*/ 790 w 1056"/>
                <a:gd name="T99" fmla="*/ 122 h 540"/>
                <a:gd name="T100" fmla="*/ 704 w 1056"/>
                <a:gd name="T101" fmla="*/ 168 h 540"/>
                <a:gd name="T102" fmla="*/ 612 w 1056"/>
                <a:gd name="T103" fmla="*/ 214 h 540"/>
                <a:gd name="T104" fmla="*/ 604 w 1056"/>
                <a:gd name="T105" fmla="*/ 274 h 540"/>
                <a:gd name="T106" fmla="*/ 656 w 1056"/>
                <a:gd name="T107" fmla="*/ 294 h 540"/>
                <a:gd name="T108" fmla="*/ 712 w 1056"/>
                <a:gd name="T109" fmla="*/ 314 h 540"/>
                <a:gd name="T110" fmla="*/ 718 w 1056"/>
                <a:gd name="T111" fmla="*/ 370 h 540"/>
                <a:gd name="T112" fmla="*/ 772 w 1056"/>
                <a:gd name="T113" fmla="*/ 304 h 540"/>
                <a:gd name="T114" fmla="*/ 794 w 1056"/>
                <a:gd name="T115" fmla="*/ 25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07" name="Freeform 31"/>
            <p:cNvSpPr>
              <a:spLocks noChangeAspect="1"/>
            </p:cNvSpPr>
            <p:nvPr/>
          </p:nvSpPr>
          <p:spPr bwMode="auto">
            <a:xfrm>
              <a:off x="1795" y="1226"/>
              <a:ext cx="37" cy="18"/>
            </a:xfrm>
            <a:custGeom>
              <a:avLst/>
              <a:gdLst>
                <a:gd name="T0" fmla="*/ 38 w 38"/>
                <a:gd name="T1" fmla="*/ 18 h 18"/>
                <a:gd name="T2" fmla="*/ 24 w 38"/>
                <a:gd name="T3" fmla="*/ 16 h 18"/>
                <a:gd name="T4" fmla="*/ 18 w 38"/>
                <a:gd name="T5" fmla="*/ 16 h 18"/>
                <a:gd name="T6" fmla="*/ 10 w 38"/>
                <a:gd name="T7" fmla="*/ 14 h 18"/>
                <a:gd name="T8" fmla="*/ 2 w 38"/>
                <a:gd name="T9" fmla="*/ 8 h 18"/>
                <a:gd name="T10" fmla="*/ 0 w 38"/>
                <a:gd name="T11" fmla="*/ 4 h 18"/>
                <a:gd name="T12" fmla="*/ 2 w 38"/>
                <a:gd name="T13" fmla="*/ 0 h 18"/>
                <a:gd name="T14" fmla="*/ 4 w 38"/>
                <a:gd name="T15" fmla="*/ 0 h 18"/>
                <a:gd name="T16" fmla="*/ 12 w 38"/>
                <a:gd name="T17" fmla="*/ 0 h 18"/>
                <a:gd name="T18" fmla="*/ 22 w 38"/>
                <a:gd name="T19" fmla="*/ 2 h 18"/>
                <a:gd name="T20" fmla="*/ 28 w 38"/>
                <a:gd name="T21" fmla="*/ 6 h 18"/>
                <a:gd name="T22" fmla="*/ 34 w 38"/>
                <a:gd name="T23" fmla="*/ 12 h 18"/>
                <a:gd name="T24" fmla="*/ 36 w 38"/>
                <a:gd name="T25" fmla="*/ 14 h 18"/>
                <a:gd name="T26" fmla="*/ 38 w 38"/>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08" name="Freeform 32"/>
            <p:cNvSpPr>
              <a:spLocks noChangeAspect="1"/>
            </p:cNvSpPr>
            <p:nvPr/>
          </p:nvSpPr>
          <p:spPr bwMode="auto">
            <a:xfrm>
              <a:off x="1857" y="1198"/>
              <a:ext cx="96" cy="90"/>
            </a:xfrm>
            <a:custGeom>
              <a:avLst/>
              <a:gdLst>
                <a:gd name="T0" fmla="*/ 70 w 96"/>
                <a:gd name="T1" fmla="*/ 74 h 90"/>
                <a:gd name="T2" fmla="*/ 58 w 96"/>
                <a:gd name="T3" fmla="*/ 80 h 90"/>
                <a:gd name="T4" fmla="*/ 48 w 96"/>
                <a:gd name="T5" fmla="*/ 84 h 90"/>
                <a:gd name="T6" fmla="*/ 50 w 96"/>
                <a:gd name="T7" fmla="*/ 76 h 90"/>
                <a:gd name="T8" fmla="*/ 42 w 96"/>
                <a:gd name="T9" fmla="*/ 70 h 90"/>
                <a:gd name="T10" fmla="*/ 6 w 96"/>
                <a:gd name="T11" fmla="*/ 70 h 90"/>
                <a:gd name="T12" fmla="*/ 0 w 96"/>
                <a:gd name="T13" fmla="*/ 68 h 90"/>
                <a:gd name="T14" fmla="*/ 4 w 96"/>
                <a:gd name="T15" fmla="*/ 64 h 90"/>
                <a:gd name="T16" fmla="*/ 10 w 96"/>
                <a:gd name="T17" fmla="*/ 54 h 90"/>
                <a:gd name="T18" fmla="*/ 22 w 96"/>
                <a:gd name="T19" fmla="*/ 48 h 90"/>
                <a:gd name="T20" fmla="*/ 24 w 96"/>
                <a:gd name="T21" fmla="*/ 42 h 90"/>
                <a:gd name="T22" fmla="*/ 34 w 96"/>
                <a:gd name="T23" fmla="*/ 30 h 90"/>
                <a:gd name="T24" fmla="*/ 44 w 96"/>
                <a:gd name="T25" fmla="*/ 20 h 90"/>
                <a:gd name="T26" fmla="*/ 62 w 96"/>
                <a:gd name="T27" fmla="*/ 6 h 90"/>
                <a:gd name="T28" fmla="*/ 70 w 96"/>
                <a:gd name="T29" fmla="*/ 0 h 90"/>
                <a:gd name="T30" fmla="*/ 74 w 96"/>
                <a:gd name="T31" fmla="*/ 4 h 90"/>
                <a:gd name="T32" fmla="*/ 72 w 96"/>
                <a:gd name="T33" fmla="*/ 8 h 90"/>
                <a:gd name="T34" fmla="*/ 56 w 96"/>
                <a:gd name="T35" fmla="*/ 24 h 90"/>
                <a:gd name="T36" fmla="*/ 56 w 96"/>
                <a:gd name="T37" fmla="*/ 30 h 90"/>
                <a:gd name="T38" fmla="*/ 64 w 96"/>
                <a:gd name="T39" fmla="*/ 24 h 90"/>
                <a:gd name="T40" fmla="*/ 66 w 96"/>
                <a:gd name="T41" fmla="*/ 32 h 90"/>
                <a:gd name="T42" fmla="*/ 70 w 96"/>
                <a:gd name="T43" fmla="*/ 40 h 90"/>
                <a:gd name="T44" fmla="*/ 72 w 96"/>
                <a:gd name="T45" fmla="*/ 42 h 90"/>
                <a:gd name="T46" fmla="*/ 78 w 96"/>
                <a:gd name="T47" fmla="*/ 38 h 90"/>
                <a:gd name="T48" fmla="*/ 88 w 96"/>
                <a:gd name="T49" fmla="*/ 40 h 90"/>
                <a:gd name="T50" fmla="*/ 94 w 96"/>
                <a:gd name="T51" fmla="*/ 42 h 90"/>
                <a:gd name="T52" fmla="*/ 88 w 96"/>
                <a:gd name="T53" fmla="*/ 48 h 90"/>
                <a:gd name="T54" fmla="*/ 84 w 96"/>
                <a:gd name="T55" fmla="*/ 52 h 90"/>
                <a:gd name="T56" fmla="*/ 92 w 96"/>
                <a:gd name="T57" fmla="*/ 50 h 90"/>
                <a:gd name="T58" fmla="*/ 90 w 96"/>
                <a:gd name="T59" fmla="*/ 56 h 90"/>
                <a:gd name="T60" fmla="*/ 96 w 96"/>
                <a:gd name="T61" fmla="*/ 58 h 90"/>
                <a:gd name="T62" fmla="*/ 88 w 96"/>
                <a:gd name="T63" fmla="*/ 68 h 90"/>
                <a:gd name="T64" fmla="*/ 88 w 96"/>
                <a:gd name="T65" fmla="*/ 70 h 90"/>
                <a:gd name="T66" fmla="*/ 96 w 96"/>
                <a:gd name="T67" fmla="*/ 70 h 90"/>
                <a:gd name="T68" fmla="*/ 90 w 96"/>
                <a:gd name="T69" fmla="*/ 82 h 90"/>
                <a:gd name="T70" fmla="*/ 80 w 96"/>
                <a:gd name="T71" fmla="*/ 90 h 90"/>
                <a:gd name="T72" fmla="*/ 76 w 96"/>
                <a:gd name="T73" fmla="*/ 86 h 90"/>
                <a:gd name="T74" fmla="*/ 80 w 96"/>
                <a:gd name="T75" fmla="*/ 80 h 90"/>
                <a:gd name="T76" fmla="*/ 70 w 96"/>
                <a:gd name="T77"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09" name="Freeform 33"/>
            <p:cNvSpPr>
              <a:spLocks noChangeAspect="1"/>
            </p:cNvSpPr>
            <p:nvPr/>
          </p:nvSpPr>
          <p:spPr bwMode="auto">
            <a:xfrm>
              <a:off x="1279" y="822"/>
              <a:ext cx="143" cy="58"/>
            </a:xfrm>
            <a:custGeom>
              <a:avLst/>
              <a:gdLst>
                <a:gd name="T0" fmla="*/ 0 w 142"/>
                <a:gd name="T1" fmla="*/ 40 h 58"/>
                <a:gd name="T2" fmla="*/ 4 w 142"/>
                <a:gd name="T3" fmla="*/ 40 h 58"/>
                <a:gd name="T4" fmla="*/ 10 w 142"/>
                <a:gd name="T5" fmla="*/ 40 h 58"/>
                <a:gd name="T6" fmla="*/ 14 w 142"/>
                <a:gd name="T7" fmla="*/ 40 h 58"/>
                <a:gd name="T8" fmla="*/ 18 w 142"/>
                <a:gd name="T9" fmla="*/ 44 h 58"/>
                <a:gd name="T10" fmla="*/ 20 w 142"/>
                <a:gd name="T11" fmla="*/ 48 h 58"/>
                <a:gd name="T12" fmla="*/ 18 w 142"/>
                <a:gd name="T13" fmla="*/ 56 h 58"/>
                <a:gd name="T14" fmla="*/ 20 w 142"/>
                <a:gd name="T15" fmla="*/ 58 h 58"/>
                <a:gd name="T16" fmla="*/ 24 w 142"/>
                <a:gd name="T17" fmla="*/ 54 h 58"/>
                <a:gd name="T18" fmla="*/ 32 w 142"/>
                <a:gd name="T19" fmla="*/ 48 h 58"/>
                <a:gd name="T20" fmla="*/ 38 w 142"/>
                <a:gd name="T21" fmla="*/ 44 h 58"/>
                <a:gd name="T22" fmla="*/ 48 w 142"/>
                <a:gd name="T23" fmla="*/ 44 h 58"/>
                <a:gd name="T24" fmla="*/ 54 w 142"/>
                <a:gd name="T25" fmla="*/ 44 h 58"/>
                <a:gd name="T26" fmla="*/ 60 w 142"/>
                <a:gd name="T27" fmla="*/ 42 h 58"/>
                <a:gd name="T28" fmla="*/ 70 w 142"/>
                <a:gd name="T29" fmla="*/ 36 h 58"/>
                <a:gd name="T30" fmla="*/ 78 w 142"/>
                <a:gd name="T31" fmla="*/ 34 h 58"/>
                <a:gd name="T32" fmla="*/ 100 w 142"/>
                <a:gd name="T33" fmla="*/ 30 h 58"/>
                <a:gd name="T34" fmla="*/ 122 w 142"/>
                <a:gd name="T35" fmla="*/ 24 h 58"/>
                <a:gd name="T36" fmla="*/ 132 w 142"/>
                <a:gd name="T37" fmla="*/ 20 h 58"/>
                <a:gd name="T38" fmla="*/ 142 w 142"/>
                <a:gd name="T39" fmla="*/ 14 h 58"/>
                <a:gd name="T40" fmla="*/ 134 w 142"/>
                <a:gd name="T41" fmla="*/ 8 h 58"/>
                <a:gd name="T42" fmla="*/ 128 w 142"/>
                <a:gd name="T43" fmla="*/ 4 h 58"/>
                <a:gd name="T44" fmla="*/ 124 w 142"/>
                <a:gd name="T45" fmla="*/ 4 h 58"/>
                <a:gd name="T46" fmla="*/ 118 w 142"/>
                <a:gd name="T47" fmla="*/ 4 h 58"/>
                <a:gd name="T48" fmla="*/ 118 w 142"/>
                <a:gd name="T49" fmla="*/ 8 h 58"/>
                <a:gd name="T50" fmla="*/ 112 w 142"/>
                <a:gd name="T51" fmla="*/ 8 h 58"/>
                <a:gd name="T52" fmla="*/ 106 w 142"/>
                <a:gd name="T53" fmla="*/ 6 h 58"/>
                <a:gd name="T54" fmla="*/ 102 w 142"/>
                <a:gd name="T55" fmla="*/ 2 h 58"/>
                <a:gd name="T56" fmla="*/ 96 w 142"/>
                <a:gd name="T57" fmla="*/ 0 h 58"/>
                <a:gd name="T58" fmla="*/ 76 w 142"/>
                <a:gd name="T59" fmla="*/ 2 h 58"/>
                <a:gd name="T60" fmla="*/ 60 w 142"/>
                <a:gd name="T61" fmla="*/ 4 h 58"/>
                <a:gd name="T62" fmla="*/ 48 w 142"/>
                <a:gd name="T63" fmla="*/ 14 h 58"/>
                <a:gd name="T64" fmla="*/ 44 w 142"/>
                <a:gd name="T65" fmla="*/ 18 h 58"/>
                <a:gd name="T66" fmla="*/ 38 w 142"/>
                <a:gd name="T67" fmla="*/ 22 h 58"/>
                <a:gd name="T68" fmla="*/ 24 w 142"/>
                <a:gd name="T69" fmla="*/ 28 h 58"/>
                <a:gd name="T70" fmla="*/ 12 w 142"/>
                <a:gd name="T71" fmla="*/ 34 h 58"/>
                <a:gd name="T72" fmla="*/ 6 w 142"/>
                <a:gd name="T73" fmla="*/ 36 h 58"/>
                <a:gd name="T74" fmla="*/ 0 w 142"/>
                <a:gd name="T75"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10" name="Freeform 34"/>
            <p:cNvSpPr>
              <a:spLocks noChangeAspect="1"/>
            </p:cNvSpPr>
            <p:nvPr/>
          </p:nvSpPr>
          <p:spPr bwMode="auto">
            <a:xfrm>
              <a:off x="1621" y="754"/>
              <a:ext cx="52" cy="27"/>
            </a:xfrm>
            <a:custGeom>
              <a:avLst/>
              <a:gdLst>
                <a:gd name="T0" fmla="*/ 34 w 52"/>
                <a:gd name="T1" fmla="*/ 26 h 26"/>
                <a:gd name="T2" fmla="*/ 32 w 52"/>
                <a:gd name="T3" fmla="*/ 24 h 26"/>
                <a:gd name="T4" fmla="*/ 30 w 52"/>
                <a:gd name="T5" fmla="*/ 22 h 26"/>
                <a:gd name="T6" fmla="*/ 26 w 52"/>
                <a:gd name="T7" fmla="*/ 18 h 26"/>
                <a:gd name="T8" fmla="*/ 20 w 52"/>
                <a:gd name="T9" fmla="*/ 18 h 26"/>
                <a:gd name="T10" fmla="*/ 12 w 52"/>
                <a:gd name="T11" fmla="*/ 18 h 26"/>
                <a:gd name="T12" fmla="*/ 6 w 52"/>
                <a:gd name="T13" fmla="*/ 18 h 26"/>
                <a:gd name="T14" fmla="*/ 0 w 52"/>
                <a:gd name="T15" fmla="*/ 16 h 26"/>
                <a:gd name="T16" fmla="*/ 8 w 52"/>
                <a:gd name="T17" fmla="*/ 6 h 26"/>
                <a:gd name="T18" fmla="*/ 14 w 52"/>
                <a:gd name="T19" fmla="*/ 2 h 26"/>
                <a:gd name="T20" fmla="*/ 24 w 52"/>
                <a:gd name="T21" fmla="*/ 0 h 26"/>
                <a:gd name="T22" fmla="*/ 28 w 52"/>
                <a:gd name="T23" fmla="*/ 2 h 26"/>
                <a:gd name="T24" fmla="*/ 30 w 52"/>
                <a:gd name="T25" fmla="*/ 4 h 26"/>
                <a:gd name="T26" fmla="*/ 32 w 52"/>
                <a:gd name="T27" fmla="*/ 6 h 26"/>
                <a:gd name="T28" fmla="*/ 34 w 52"/>
                <a:gd name="T29" fmla="*/ 8 h 26"/>
                <a:gd name="T30" fmla="*/ 40 w 52"/>
                <a:gd name="T31" fmla="*/ 8 h 26"/>
                <a:gd name="T32" fmla="*/ 48 w 52"/>
                <a:gd name="T33" fmla="*/ 10 h 26"/>
                <a:gd name="T34" fmla="*/ 52 w 52"/>
                <a:gd name="T35" fmla="*/ 12 h 26"/>
                <a:gd name="T36" fmla="*/ 52 w 52"/>
                <a:gd name="T37" fmla="*/ 16 h 26"/>
                <a:gd name="T38" fmla="*/ 52 w 52"/>
                <a:gd name="T39" fmla="*/ 22 h 26"/>
                <a:gd name="T40" fmla="*/ 48 w 52"/>
                <a:gd name="T41" fmla="*/ 24 h 26"/>
                <a:gd name="T42" fmla="*/ 42 w 52"/>
                <a:gd name="T43" fmla="*/ 26 h 26"/>
                <a:gd name="T44" fmla="*/ 34 w 52"/>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11" name="Freeform 35"/>
            <p:cNvSpPr>
              <a:spLocks noChangeAspect="1"/>
            </p:cNvSpPr>
            <p:nvPr/>
          </p:nvSpPr>
          <p:spPr bwMode="auto">
            <a:xfrm>
              <a:off x="1339" y="830"/>
              <a:ext cx="204" cy="81"/>
            </a:xfrm>
            <a:custGeom>
              <a:avLst/>
              <a:gdLst>
                <a:gd name="T0" fmla="*/ 172 w 204"/>
                <a:gd name="T1" fmla="*/ 62 h 82"/>
                <a:gd name="T2" fmla="*/ 166 w 204"/>
                <a:gd name="T3" fmla="*/ 70 h 82"/>
                <a:gd name="T4" fmla="*/ 158 w 204"/>
                <a:gd name="T5" fmla="*/ 78 h 82"/>
                <a:gd name="T6" fmla="*/ 146 w 204"/>
                <a:gd name="T7" fmla="*/ 78 h 82"/>
                <a:gd name="T8" fmla="*/ 124 w 204"/>
                <a:gd name="T9" fmla="*/ 70 h 82"/>
                <a:gd name="T10" fmla="*/ 120 w 204"/>
                <a:gd name="T11" fmla="*/ 64 h 82"/>
                <a:gd name="T12" fmla="*/ 94 w 204"/>
                <a:gd name="T13" fmla="*/ 66 h 82"/>
                <a:gd name="T14" fmla="*/ 78 w 204"/>
                <a:gd name="T15" fmla="*/ 74 h 82"/>
                <a:gd name="T16" fmla="*/ 60 w 204"/>
                <a:gd name="T17" fmla="*/ 82 h 82"/>
                <a:gd name="T18" fmla="*/ 40 w 204"/>
                <a:gd name="T19" fmla="*/ 80 h 82"/>
                <a:gd name="T20" fmla="*/ 28 w 204"/>
                <a:gd name="T21" fmla="*/ 82 h 82"/>
                <a:gd name="T22" fmla="*/ 32 w 204"/>
                <a:gd name="T23" fmla="*/ 72 h 82"/>
                <a:gd name="T24" fmla="*/ 22 w 204"/>
                <a:gd name="T25" fmla="*/ 70 h 82"/>
                <a:gd name="T26" fmla="*/ 6 w 204"/>
                <a:gd name="T27" fmla="*/ 64 h 82"/>
                <a:gd name="T28" fmla="*/ 14 w 204"/>
                <a:gd name="T29" fmla="*/ 56 h 82"/>
                <a:gd name="T30" fmla="*/ 70 w 204"/>
                <a:gd name="T31" fmla="*/ 54 h 82"/>
                <a:gd name="T32" fmla="*/ 72 w 204"/>
                <a:gd name="T33" fmla="*/ 50 h 82"/>
                <a:gd name="T34" fmla="*/ 12 w 204"/>
                <a:gd name="T35" fmla="*/ 44 h 82"/>
                <a:gd name="T36" fmla="*/ 18 w 204"/>
                <a:gd name="T37" fmla="*/ 36 h 82"/>
                <a:gd name="T38" fmla="*/ 20 w 204"/>
                <a:gd name="T39" fmla="*/ 30 h 82"/>
                <a:gd name="T40" fmla="*/ 42 w 204"/>
                <a:gd name="T41" fmla="*/ 26 h 82"/>
                <a:gd name="T42" fmla="*/ 68 w 204"/>
                <a:gd name="T43" fmla="*/ 20 h 82"/>
                <a:gd name="T44" fmla="*/ 90 w 204"/>
                <a:gd name="T45" fmla="*/ 6 h 82"/>
                <a:gd name="T46" fmla="*/ 94 w 204"/>
                <a:gd name="T47" fmla="*/ 18 h 82"/>
                <a:gd name="T48" fmla="*/ 102 w 204"/>
                <a:gd name="T49" fmla="*/ 16 h 82"/>
                <a:gd name="T50" fmla="*/ 120 w 204"/>
                <a:gd name="T51" fmla="*/ 20 h 82"/>
                <a:gd name="T52" fmla="*/ 124 w 204"/>
                <a:gd name="T53" fmla="*/ 16 h 82"/>
                <a:gd name="T54" fmla="*/ 130 w 204"/>
                <a:gd name="T55" fmla="*/ 12 h 82"/>
                <a:gd name="T56" fmla="*/ 142 w 204"/>
                <a:gd name="T57" fmla="*/ 16 h 82"/>
                <a:gd name="T58" fmla="*/ 138 w 204"/>
                <a:gd name="T59" fmla="*/ 28 h 82"/>
                <a:gd name="T60" fmla="*/ 144 w 204"/>
                <a:gd name="T61" fmla="*/ 28 h 82"/>
                <a:gd name="T62" fmla="*/ 150 w 204"/>
                <a:gd name="T63" fmla="*/ 24 h 82"/>
                <a:gd name="T64" fmla="*/ 152 w 204"/>
                <a:gd name="T65" fmla="*/ 12 h 82"/>
                <a:gd name="T66" fmla="*/ 174 w 204"/>
                <a:gd name="T67" fmla="*/ 4 h 82"/>
                <a:gd name="T68" fmla="*/ 204 w 204"/>
                <a:gd name="T69" fmla="*/ 0 h 82"/>
                <a:gd name="T70" fmla="*/ 196 w 204"/>
                <a:gd name="T71" fmla="*/ 10 h 82"/>
                <a:gd name="T72" fmla="*/ 172 w 204"/>
                <a:gd name="T73" fmla="*/ 30 h 82"/>
                <a:gd name="T74" fmla="*/ 166 w 204"/>
                <a:gd name="T75" fmla="*/ 44 h 82"/>
                <a:gd name="T76" fmla="*/ 170 w 204"/>
                <a:gd name="T77" fmla="*/ 50 h 82"/>
                <a:gd name="T78" fmla="*/ 186 w 204"/>
                <a:gd name="T79" fmla="*/ 54 h 82"/>
                <a:gd name="T80" fmla="*/ 190 w 204"/>
                <a:gd name="T81" fmla="*/ 58 h 82"/>
                <a:gd name="T82" fmla="*/ 182 w 204"/>
                <a:gd name="T83"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12" name="Freeform 36"/>
            <p:cNvSpPr>
              <a:spLocks noChangeAspect="1"/>
            </p:cNvSpPr>
            <p:nvPr/>
          </p:nvSpPr>
          <p:spPr bwMode="auto">
            <a:xfrm>
              <a:off x="1391" y="776"/>
              <a:ext cx="96" cy="26"/>
            </a:xfrm>
            <a:custGeom>
              <a:avLst/>
              <a:gdLst>
                <a:gd name="T0" fmla="*/ 0 w 96"/>
                <a:gd name="T1" fmla="*/ 24 h 26"/>
                <a:gd name="T2" fmla="*/ 6 w 96"/>
                <a:gd name="T3" fmla="*/ 24 h 26"/>
                <a:gd name="T4" fmla="*/ 12 w 96"/>
                <a:gd name="T5" fmla="*/ 24 h 26"/>
                <a:gd name="T6" fmla="*/ 16 w 96"/>
                <a:gd name="T7" fmla="*/ 24 h 26"/>
                <a:gd name="T8" fmla="*/ 18 w 96"/>
                <a:gd name="T9" fmla="*/ 26 h 26"/>
                <a:gd name="T10" fmla="*/ 26 w 96"/>
                <a:gd name="T11" fmla="*/ 26 h 26"/>
                <a:gd name="T12" fmla="*/ 42 w 96"/>
                <a:gd name="T13" fmla="*/ 20 h 26"/>
                <a:gd name="T14" fmla="*/ 52 w 96"/>
                <a:gd name="T15" fmla="*/ 16 h 26"/>
                <a:gd name="T16" fmla="*/ 58 w 96"/>
                <a:gd name="T17" fmla="*/ 22 h 26"/>
                <a:gd name="T18" fmla="*/ 68 w 96"/>
                <a:gd name="T19" fmla="*/ 16 h 26"/>
                <a:gd name="T20" fmla="*/ 76 w 96"/>
                <a:gd name="T21" fmla="*/ 12 h 26"/>
                <a:gd name="T22" fmla="*/ 86 w 96"/>
                <a:gd name="T23" fmla="*/ 8 h 26"/>
                <a:gd name="T24" fmla="*/ 96 w 96"/>
                <a:gd name="T25" fmla="*/ 4 h 26"/>
                <a:gd name="T26" fmla="*/ 90 w 96"/>
                <a:gd name="T27" fmla="*/ 0 h 26"/>
                <a:gd name="T28" fmla="*/ 78 w 96"/>
                <a:gd name="T29" fmla="*/ 2 h 26"/>
                <a:gd name="T30" fmla="*/ 70 w 96"/>
                <a:gd name="T31" fmla="*/ 4 h 26"/>
                <a:gd name="T32" fmla="*/ 46 w 96"/>
                <a:gd name="T33" fmla="*/ 10 h 26"/>
                <a:gd name="T34" fmla="*/ 24 w 96"/>
                <a:gd name="T35" fmla="*/ 16 h 26"/>
                <a:gd name="T36" fmla="*/ 16 w 96"/>
                <a:gd name="T37" fmla="*/ 18 h 26"/>
                <a:gd name="T38" fmla="*/ 4 w 96"/>
                <a:gd name="T39" fmla="*/ 18 h 26"/>
                <a:gd name="T40" fmla="*/ 4 w 96"/>
                <a:gd name="T41" fmla="*/ 24 h 26"/>
                <a:gd name="T42" fmla="*/ 0 w 96"/>
                <a:gd name="T4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13" name="Freeform 37"/>
            <p:cNvSpPr>
              <a:spLocks noChangeAspect="1"/>
            </p:cNvSpPr>
            <p:nvPr/>
          </p:nvSpPr>
          <p:spPr bwMode="auto">
            <a:xfrm>
              <a:off x="1435" y="788"/>
              <a:ext cx="132" cy="32"/>
            </a:xfrm>
            <a:custGeom>
              <a:avLst/>
              <a:gdLst>
                <a:gd name="T0" fmla="*/ 34 w 132"/>
                <a:gd name="T1" fmla="*/ 32 h 32"/>
                <a:gd name="T2" fmla="*/ 30 w 132"/>
                <a:gd name="T3" fmla="*/ 30 h 32"/>
                <a:gd name="T4" fmla="*/ 28 w 132"/>
                <a:gd name="T5" fmla="*/ 30 h 32"/>
                <a:gd name="T6" fmla="*/ 30 w 132"/>
                <a:gd name="T7" fmla="*/ 26 h 32"/>
                <a:gd name="T8" fmla="*/ 36 w 132"/>
                <a:gd name="T9" fmla="*/ 24 h 32"/>
                <a:gd name="T10" fmla="*/ 18 w 132"/>
                <a:gd name="T11" fmla="*/ 22 h 32"/>
                <a:gd name="T12" fmla="*/ 0 w 132"/>
                <a:gd name="T13" fmla="*/ 20 h 32"/>
                <a:gd name="T14" fmla="*/ 0 w 132"/>
                <a:gd name="T15" fmla="*/ 18 h 32"/>
                <a:gd name="T16" fmla="*/ 6 w 132"/>
                <a:gd name="T17" fmla="*/ 16 h 32"/>
                <a:gd name="T18" fmla="*/ 24 w 132"/>
                <a:gd name="T19" fmla="*/ 10 h 32"/>
                <a:gd name="T20" fmla="*/ 40 w 132"/>
                <a:gd name="T21" fmla="*/ 4 h 32"/>
                <a:gd name="T22" fmla="*/ 54 w 132"/>
                <a:gd name="T23" fmla="*/ 0 h 32"/>
                <a:gd name="T24" fmla="*/ 54 w 132"/>
                <a:gd name="T25" fmla="*/ 6 h 32"/>
                <a:gd name="T26" fmla="*/ 56 w 132"/>
                <a:gd name="T27" fmla="*/ 6 h 32"/>
                <a:gd name="T28" fmla="*/ 64 w 132"/>
                <a:gd name="T29" fmla="*/ 6 h 32"/>
                <a:gd name="T30" fmla="*/ 64 w 132"/>
                <a:gd name="T31" fmla="*/ 14 h 32"/>
                <a:gd name="T32" fmla="*/ 66 w 132"/>
                <a:gd name="T33" fmla="*/ 16 h 32"/>
                <a:gd name="T34" fmla="*/ 68 w 132"/>
                <a:gd name="T35" fmla="*/ 18 h 32"/>
                <a:gd name="T36" fmla="*/ 74 w 132"/>
                <a:gd name="T37" fmla="*/ 18 h 32"/>
                <a:gd name="T38" fmla="*/ 84 w 132"/>
                <a:gd name="T39" fmla="*/ 16 h 32"/>
                <a:gd name="T40" fmla="*/ 92 w 132"/>
                <a:gd name="T41" fmla="*/ 14 h 32"/>
                <a:gd name="T42" fmla="*/ 100 w 132"/>
                <a:gd name="T43" fmla="*/ 6 h 32"/>
                <a:gd name="T44" fmla="*/ 108 w 132"/>
                <a:gd name="T45" fmla="*/ 0 h 32"/>
                <a:gd name="T46" fmla="*/ 114 w 132"/>
                <a:gd name="T47" fmla="*/ 0 h 32"/>
                <a:gd name="T48" fmla="*/ 114 w 132"/>
                <a:gd name="T49" fmla="*/ 8 h 32"/>
                <a:gd name="T50" fmla="*/ 110 w 132"/>
                <a:gd name="T51" fmla="*/ 12 h 32"/>
                <a:gd name="T52" fmla="*/ 120 w 132"/>
                <a:gd name="T53" fmla="*/ 14 h 32"/>
                <a:gd name="T54" fmla="*/ 132 w 132"/>
                <a:gd name="T55" fmla="*/ 14 h 32"/>
                <a:gd name="T56" fmla="*/ 118 w 132"/>
                <a:gd name="T57" fmla="*/ 22 h 32"/>
                <a:gd name="T58" fmla="*/ 110 w 132"/>
                <a:gd name="T59" fmla="*/ 28 h 32"/>
                <a:gd name="T60" fmla="*/ 104 w 132"/>
                <a:gd name="T61" fmla="*/ 28 h 32"/>
                <a:gd name="T62" fmla="*/ 98 w 132"/>
                <a:gd name="T63" fmla="*/ 28 h 32"/>
                <a:gd name="T64" fmla="*/ 94 w 132"/>
                <a:gd name="T65" fmla="*/ 26 h 32"/>
                <a:gd name="T66" fmla="*/ 90 w 132"/>
                <a:gd name="T67" fmla="*/ 24 h 32"/>
                <a:gd name="T68" fmla="*/ 84 w 132"/>
                <a:gd name="T69" fmla="*/ 22 h 32"/>
                <a:gd name="T70" fmla="*/ 72 w 132"/>
                <a:gd name="T71" fmla="*/ 24 h 32"/>
                <a:gd name="T72" fmla="*/ 60 w 132"/>
                <a:gd name="T73" fmla="*/ 28 h 32"/>
                <a:gd name="T74" fmla="*/ 48 w 132"/>
                <a:gd name="T75" fmla="*/ 30 h 32"/>
                <a:gd name="T76" fmla="*/ 34 w 132"/>
                <a:gd name="T7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14" name="Freeform 38"/>
            <p:cNvSpPr>
              <a:spLocks noChangeAspect="1"/>
            </p:cNvSpPr>
            <p:nvPr/>
          </p:nvSpPr>
          <p:spPr bwMode="auto">
            <a:xfrm>
              <a:off x="1509" y="760"/>
              <a:ext cx="64" cy="18"/>
            </a:xfrm>
            <a:custGeom>
              <a:avLst/>
              <a:gdLst>
                <a:gd name="T0" fmla="*/ 12 w 64"/>
                <a:gd name="T1" fmla="*/ 18 h 18"/>
                <a:gd name="T2" fmla="*/ 6 w 64"/>
                <a:gd name="T3" fmla="*/ 16 h 18"/>
                <a:gd name="T4" fmla="*/ 0 w 64"/>
                <a:gd name="T5" fmla="*/ 14 h 18"/>
                <a:gd name="T6" fmla="*/ 8 w 64"/>
                <a:gd name="T7" fmla="*/ 12 h 18"/>
                <a:gd name="T8" fmla="*/ 18 w 64"/>
                <a:gd name="T9" fmla="*/ 12 h 18"/>
                <a:gd name="T10" fmla="*/ 26 w 64"/>
                <a:gd name="T11" fmla="*/ 10 h 18"/>
                <a:gd name="T12" fmla="*/ 28 w 64"/>
                <a:gd name="T13" fmla="*/ 10 h 18"/>
                <a:gd name="T14" fmla="*/ 30 w 64"/>
                <a:gd name="T15" fmla="*/ 8 h 18"/>
                <a:gd name="T16" fmla="*/ 48 w 64"/>
                <a:gd name="T17" fmla="*/ 0 h 18"/>
                <a:gd name="T18" fmla="*/ 58 w 64"/>
                <a:gd name="T19" fmla="*/ 2 h 18"/>
                <a:gd name="T20" fmla="*/ 64 w 64"/>
                <a:gd name="T21" fmla="*/ 4 h 18"/>
                <a:gd name="T22" fmla="*/ 58 w 64"/>
                <a:gd name="T23" fmla="*/ 10 h 18"/>
                <a:gd name="T24" fmla="*/ 48 w 64"/>
                <a:gd name="T25" fmla="*/ 16 h 18"/>
                <a:gd name="T26" fmla="*/ 30 w 64"/>
                <a:gd name="T27" fmla="*/ 18 h 18"/>
                <a:gd name="T28" fmla="*/ 30 w 64"/>
                <a:gd name="T29" fmla="*/ 16 h 18"/>
                <a:gd name="T30" fmla="*/ 28 w 64"/>
                <a:gd name="T31" fmla="*/ 16 h 18"/>
                <a:gd name="T32" fmla="*/ 22 w 64"/>
                <a:gd name="T33" fmla="*/ 16 h 18"/>
                <a:gd name="T34" fmla="*/ 12 w 6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15" name="Freeform 39"/>
            <p:cNvSpPr>
              <a:spLocks noChangeAspect="1"/>
            </p:cNvSpPr>
            <p:nvPr/>
          </p:nvSpPr>
          <p:spPr bwMode="auto">
            <a:xfrm>
              <a:off x="1551" y="826"/>
              <a:ext cx="74" cy="42"/>
            </a:xfrm>
            <a:custGeom>
              <a:avLst/>
              <a:gdLst>
                <a:gd name="T0" fmla="*/ 74 w 74"/>
                <a:gd name="T1" fmla="*/ 4 h 42"/>
                <a:gd name="T2" fmla="*/ 70 w 74"/>
                <a:gd name="T3" fmla="*/ 6 h 42"/>
                <a:gd name="T4" fmla="*/ 66 w 74"/>
                <a:gd name="T5" fmla="*/ 8 h 42"/>
                <a:gd name="T6" fmla="*/ 58 w 74"/>
                <a:gd name="T7" fmla="*/ 14 h 42"/>
                <a:gd name="T8" fmla="*/ 66 w 74"/>
                <a:gd name="T9" fmla="*/ 22 h 42"/>
                <a:gd name="T10" fmla="*/ 56 w 74"/>
                <a:gd name="T11" fmla="*/ 28 h 42"/>
                <a:gd name="T12" fmla="*/ 52 w 74"/>
                <a:gd name="T13" fmla="*/ 30 h 42"/>
                <a:gd name="T14" fmla="*/ 48 w 74"/>
                <a:gd name="T15" fmla="*/ 28 h 42"/>
                <a:gd name="T16" fmla="*/ 48 w 74"/>
                <a:gd name="T17" fmla="*/ 32 h 42"/>
                <a:gd name="T18" fmla="*/ 44 w 74"/>
                <a:gd name="T19" fmla="*/ 34 h 42"/>
                <a:gd name="T20" fmla="*/ 38 w 74"/>
                <a:gd name="T21" fmla="*/ 36 h 42"/>
                <a:gd name="T22" fmla="*/ 32 w 74"/>
                <a:gd name="T23" fmla="*/ 38 h 42"/>
                <a:gd name="T24" fmla="*/ 26 w 74"/>
                <a:gd name="T25" fmla="*/ 42 h 42"/>
                <a:gd name="T26" fmla="*/ 18 w 74"/>
                <a:gd name="T27" fmla="*/ 42 h 42"/>
                <a:gd name="T28" fmla="*/ 18 w 74"/>
                <a:gd name="T29" fmla="*/ 36 h 42"/>
                <a:gd name="T30" fmla="*/ 16 w 74"/>
                <a:gd name="T31" fmla="*/ 34 h 42"/>
                <a:gd name="T32" fmla="*/ 10 w 74"/>
                <a:gd name="T33" fmla="*/ 32 h 42"/>
                <a:gd name="T34" fmla="*/ 4 w 74"/>
                <a:gd name="T35" fmla="*/ 28 h 42"/>
                <a:gd name="T36" fmla="*/ 2 w 74"/>
                <a:gd name="T37" fmla="*/ 26 h 42"/>
                <a:gd name="T38" fmla="*/ 0 w 74"/>
                <a:gd name="T39" fmla="*/ 22 h 42"/>
                <a:gd name="T40" fmla="*/ 2 w 74"/>
                <a:gd name="T41" fmla="*/ 20 h 42"/>
                <a:gd name="T42" fmla="*/ 4 w 74"/>
                <a:gd name="T43" fmla="*/ 18 h 42"/>
                <a:gd name="T44" fmla="*/ 8 w 74"/>
                <a:gd name="T45" fmla="*/ 16 h 42"/>
                <a:gd name="T46" fmla="*/ 14 w 74"/>
                <a:gd name="T47" fmla="*/ 16 h 42"/>
                <a:gd name="T48" fmla="*/ 16 w 74"/>
                <a:gd name="T49" fmla="*/ 18 h 42"/>
                <a:gd name="T50" fmla="*/ 20 w 74"/>
                <a:gd name="T51" fmla="*/ 20 h 42"/>
                <a:gd name="T52" fmla="*/ 22 w 74"/>
                <a:gd name="T53" fmla="*/ 20 h 42"/>
                <a:gd name="T54" fmla="*/ 30 w 74"/>
                <a:gd name="T55" fmla="*/ 18 h 42"/>
                <a:gd name="T56" fmla="*/ 32 w 74"/>
                <a:gd name="T57" fmla="*/ 16 h 42"/>
                <a:gd name="T58" fmla="*/ 32 w 74"/>
                <a:gd name="T59" fmla="*/ 14 h 42"/>
                <a:gd name="T60" fmla="*/ 32 w 74"/>
                <a:gd name="T61" fmla="*/ 8 h 42"/>
                <a:gd name="T62" fmla="*/ 38 w 74"/>
                <a:gd name="T63" fmla="*/ 4 h 42"/>
                <a:gd name="T64" fmla="*/ 50 w 74"/>
                <a:gd name="T65" fmla="*/ 4 h 42"/>
                <a:gd name="T66" fmla="*/ 74 w 74"/>
                <a:gd name="T67" fmla="*/ 0 h 42"/>
                <a:gd name="T68" fmla="*/ 74 w 74"/>
                <a:gd name="T6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16" name="Freeform 40"/>
            <p:cNvSpPr>
              <a:spLocks noChangeAspect="1"/>
            </p:cNvSpPr>
            <p:nvPr/>
          </p:nvSpPr>
          <p:spPr bwMode="auto">
            <a:xfrm>
              <a:off x="1537" y="888"/>
              <a:ext cx="39" cy="22"/>
            </a:xfrm>
            <a:custGeom>
              <a:avLst/>
              <a:gdLst>
                <a:gd name="T0" fmla="*/ 22 w 40"/>
                <a:gd name="T1" fmla="*/ 22 h 22"/>
                <a:gd name="T2" fmla="*/ 16 w 40"/>
                <a:gd name="T3" fmla="*/ 22 h 22"/>
                <a:gd name="T4" fmla="*/ 8 w 40"/>
                <a:gd name="T5" fmla="*/ 20 h 22"/>
                <a:gd name="T6" fmla="*/ 0 w 40"/>
                <a:gd name="T7" fmla="*/ 14 h 22"/>
                <a:gd name="T8" fmla="*/ 6 w 40"/>
                <a:gd name="T9" fmla="*/ 10 h 22"/>
                <a:gd name="T10" fmla="*/ 12 w 40"/>
                <a:gd name="T11" fmla="*/ 6 h 22"/>
                <a:gd name="T12" fmla="*/ 30 w 40"/>
                <a:gd name="T13" fmla="*/ 0 h 22"/>
                <a:gd name="T14" fmla="*/ 32 w 40"/>
                <a:gd name="T15" fmla="*/ 4 h 22"/>
                <a:gd name="T16" fmla="*/ 34 w 40"/>
                <a:gd name="T17" fmla="*/ 6 h 22"/>
                <a:gd name="T18" fmla="*/ 40 w 40"/>
                <a:gd name="T19" fmla="*/ 6 h 22"/>
                <a:gd name="T20" fmla="*/ 40 w 40"/>
                <a:gd name="T21" fmla="*/ 18 h 22"/>
                <a:gd name="T22" fmla="*/ 32 w 40"/>
                <a:gd name="T23" fmla="*/ 22 h 22"/>
                <a:gd name="T24" fmla="*/ 22 w 40"/>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17" name="Freeform 41"/>
            <p:cNvSpPr>
              <a:spLocks noChangeAspect="1"/>
            </p:cNvSpPr>
            <p:nvPr/>
          </p:nvSpPr>
          <p:spPr bwMode="auto">
            <a:xfrm>
              <a:off x="1621" y="954"/>
              <a:ext cx="80" cy="42"/>
            </a:xfrm>
            <a:custGeom>
              <a:avLst/>
              <a:gdLst>
                <a:gd name="T0" fmla="*/ 58 w 80"/>
                <a:gd name="T1" fmla="*/ 40 h 42"/>
                <a:gd name="T2" fmla="*/ 56 w 80"/>
                <a:gd name="T3" fmla="*/ 30 h 42"/>
                <a:gd name="T4" fmla="*/ 52 w 80"/>
                <a:gd name="T5" fmla="*/ 26 h 42"/>
                <a:gd name="T6" fmla="*/ 48 w 80"/>
                <a:gd name="T7" fmla="*/ 26 h 42"/>
                <a:gd name="T8" fmla="*/ 42 w 80"/>
                <a:gd name="T9" fmla="*/ 26 h 42"/>
                <a:gd name="T10" fmla="*/ 38 w 80"/>
                <a:gd name="T11" fmla="*/ 30 h 42"/>
                <a:gd name="T12" fmla="*/ 30 w 80"/>
                <a:gd name="T13" fmla="*/ 36 h 42"/>
                <a:gd name="T14" fmla="*/ 22 w 80"/>
                <a:gd name="T15" fmla="*/ 40 h 42"/>
                <a:gd name="T16" fmla="*/ 16 w 80"/>
                <a:gd name="T17" fmla="*/ 42 h 42"/>
                <a:gd name="T18" fmla="*/ 10 w 80"/>
                <a:gd name="T19" fmla="*/ 40 h 42"/>
                <a:gd name="T20" fmla="*/ 14 w 80"/>
                <a:gd name="T21" fmla="*/ 38 h 42"/>
                <a:gd name="T22" fmla="*/ 10 w 80"/>
                <a:gd name="T23" fmla="*/ 36 h 42"/>
                <a:gd name="T24" fmla="*/ 6 w 80"/>
                <a:gd name="T25" fmla="*/ 36 h 42"/>
                <a:gd name="T26" fmla="*/ 4 w 80"/>
                <a:gd name="T27" fmla="*/ 36 h 42"/>
                <a:gd name="T28" fmla="*/ 0 w 80"/>
                <a:gd name="T29" fmla="*/ 34 h 42"/>
                <a:gd name="T30" fmla="*/ 8 w 80"/>
                <a:gd name="T31" fmla="*/ 24 h 42"/>
                <a:gd name="T32" fmla="*/ 22 w 80"/>
                <a:gd name="T33" fmla="*/ 14 h 42"/>
                <a:gd name="T34" fmla="*/ 46 w 80"/>
                <a:gd name="T35" fmla="*/ 0 h 42"/>
                <a:gd name="T36" fmla="*/ 52 w 80"/>
                <a:gd name="T37" fmla="*/ 6 h 42"/>
                <a:gd name="T38" fmla="*/ 58 w 80"/>
                <a:gd name="T39" fmla="*/ 12 h 42"/>
                <a:gd name="T40" fmla="*/ 70 w 80"/>
                <a:gd name="T41" fmla="*/ 22 h 42"/>
                <a:gd name="T42" fmla="*/ 68 w 80"/>
                <a:gd name="T43" fmla="*/ 28 h 42"/>
                <a:gd name="T44" fmla="*/ 74 w 80"/>
                <a:gd name="T45" fmla="*/ 28 h 42"/>
                <a:gd name="T46" fmla="*/ 80 w 80"/>
                <a:gd name="T47" fmla="*/ 30 h 42"/>
                <a:gd name="T48" fmla="*/ 74 w 80"/>
                <a:gd name="T49" fmla="*/ 36 h 42"/>
                <a:gd name="T50" fmla="*/ 70 w 80"/>
                <a:gd name="T51" fmla="*/ 38 h 42"/>
                <a:gd name="T52" fmla="*/ 64 w 80"/>
                <a:gd name="T53" fmla="*/ 40 h 42"/>
                <a:gd name="T54" fmla="*/ 60 w 80"/>
                <a:gd name="T55" fmla="*/ 38 h 42"/>
                <a:gd name="T56" fmla="*/ 60 w 80"/>
                <a:gd name="T57" fmla="*/ 36 h 42"/>
                <a:gd name="T58" fmla="*/ 58 w 80"/>
                <a:gd name="T59"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18" name="Freeform 42"/>
            <p:cNvSpPr>
              <a:spLocks noChangeAspect="1"/>
            </p:cNvSpPr>
            <p:nvPr/>
          </p:nvSpPr>
          <p:spPr bwMode="auto">
            <a:xfrm>
              <a:off x="1591" y="788"/>
              <a:ext cx="66" cy="25"/>
            </a:xfrm>
            <a:custGeom>
              <a:avLst/>
              <a:gdLst>
                <a:gd name="T0" fmla="*/ 10 w 66"/>
                <a:gd name="T1" fmla="*/ 6 h 24"/>
                <a:gd name="T2" fmla="*/ 16 w 66"/>
                <a:gd name="T3" fmla="*/ 10 h 24"/>
                <a:gd name="T4" fmla="*/ 22 w 66"/>
                <a:gd name="T5" fmla="*/ 12 h 24"/>
                <a:gd name="T6" fmla="*/ 24 w 66"/>
                <a:gd name="T7" fmla="*/ 8 h 24"/>
                <a:gd name="T8" fmla="*/ 24 w 66"/>
                <a:gd name="T9" fmla="*/ 6 h 24"/>
                <a:gd name="T10" fmla="*/ 26 w 66"/>
                <a:gd name="T11" fmla="*/ 6 h 24"/>
                <a:gd name="T12" fmla="*/ 30 w 66"/>
                <a:gd name="T13" fmla="*/ 6 h 24"/>
                <a:gd name="T14" fmla="*/ 34 w 66"/>
                <a:gd name="T15" fmla="*/ 8 h 24"/>
                <a:gd name="T16" fmla="*/ 38 w 66"/>
                <a:gd name="T17" fmla="*/ 12 h 24"/>
                <a:gd name="T18" fmla="*/ 40 w 66"/>
                <a:gd name="T19" fmla="*/ 4 h 24"/>
                <a:gd name="T20" fmla="*/ 42 w 66"/>
                <a:gd name="T21" fmla="*/ 0 h 24"/>
                <a:gd name="T22" fmla="*/ 46 w 66"/>
                <a:gd name="T23" fmla="*/ 0 h 24"/>
                <a:gd name="T24" fmla="*/ 56 w 66"/>
                <a:gd name="T25" fmla="*/ 2 h 24"/>
                <a:gd name="T26" fmla="*/ 62 w 66"/>
                <a:gd name="T27" fmla="*/ 2 h 24"/>
                <a:gd name="T28" fmla="*/ 64 w 66"/>
                <a:gd name="T29" fmla="*/ 0 h 24"/>
                <a:gd name="T30" fmla="*/ 66 w 66"/>
                <a:gd name="T31" fmla="*/ 6 h 24"/>
                <a:gd name="T32" fmla="*/ 62 w 66"/>
                <a:gd name="T33" fmla="*/ 12 h 24"/>
                <a:gd name="T34" fmla="*/ 56 w 66"/>
                <a:gd name="T35" fmla="*/ 16 h 24"/>
                <a:gd name="T36" fmla="*/ 46 w 66"/>
                <a:gd name="T37" fmla="*/ 20 h 24"/>
                <a:gd name="T38" fmla="*/ 42 w 66"/>
                <a:gd name="T39" fmla="*/ 20 h 24"/>
                <a:gd name="T40" fmla="*/ 36 w 66"/>
                <a:gd name="T41" fmla="*/ 20 h 24"/>
                <a:gd name="T42" fmla="*/ 34 w 66"/>
                <a:gd name="T43" fmla="*/ 24 h 24"/>
                <a:gd name="T44" fmla="*/ 28 w 66"/>
                <a:gd name="T45" fmla="*/ 24 h 24"/>
                <a:gd name="T46" fmla="*/ 24 w 66"/>
                <a:gd name="T47" fmla="*/ 24 h 24"/>
                <a:gd name="T48" fmla="*/ 20 w 66"/>
                <a:gd name="T49" fmla="*/ 22 h 24"/>
                <a:gd name="T50" fmla="*/ 18 w 66"/>
                <a:gd name="T51" fmla="*/ 20 h 24"/>
                <a:gd name="T52" fmla="*/ 18 w 66"/>
                <a:gd name="T53" fmla="*/ 14 h 24"/>
                <a:gd name="T54" fmla="*/ 6 w 66"/>
                <a:gd name="T55" fmla="*/ 14 h 24"/>
                <a:gd name="T56" fmla="*/ 2 w 66"/>
                <a:gd name="T57" fmla="*/ 14 h 24"/>
                <a:gd name="T58" fmla="*/ 0 w 66"/>
                <a:gd name="T59" fmla="*/ 10 h 24"/>
                <a:gd name="T60" fmla="*/ 0 w 66"/>
                <a:gd name="T61" fmla="*/ 6 h 24"/>
                <a:gd name="T62" fmla="*/ 0 w 66"/>
                <a:gd name="T63" fmla="*/ 4 h 24"/>
                <a:gd name="T64" fmla="*/ 2 w 66"/>
                <a:gd name="T65" fmla="*/ 2 h 24"/>
                <a:gd name="T66" fmla="*/ 8 w 66"/>
                <a:gd name="T67" fmla="*/ 0 h 24"/>
                <a:gd name="T68" fmla="*/ 10 w 66"/>
                <a:gd name="T69" fmla="*/ 2 h 24"/>
                <a:gd name="T70" fmla="*/ 12 w 66"/>
                <a:gd name="T71" fmla="*/ 4 h 24"/>
                <a:gd name="T72" fmla="*/ 16 w 66"/>
                <a:gd name="T73" fmla="*/ 10 h 24"/>
                <a:gd name="T74" fmla="*/ 16 w 66"/>
                <a:gd name="T75" fmla="*/ 8 h 24"/>
                <a:gd name="T76" fmla="*/ 10 w 66"/>
                <a:gd name="T7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19" name="Freeform 43"/>
            <p:cNvSpPr>
              <a:spLocks noChangeAspect="1"/>
            </p:cNvSpPr>
            <p:nvPr/>
          </p:nvSpPr>
          <p:spPr bwMode="auto">
            <a:xfrm>
              <a:off x="1677" y="782"/>
              <a:ext cx="164" cy="37"/>
            </a:xfrm>
            <a:custGeom>
              <a:avLst/>
              <a:gdLst>
                <a:gd name="T0" fmla="*/ 30 w 164"/>
                <a:gd name="T1" fmla="*/ 22 h 38"/>
                <a:gd name="T2" fmla="*/ 36 w 164"/>
                <a:gd name="T3" fmla="*/ 18 h 38"/>
                <a:gd name="T4" fmla="*/ 32 w 164"/>
                <a:gd name="T5" fmla="*/ 16 h 38"/>
                <a:gd name="T6" fmla="*/ 28 w 164"/>
                <a:gd name="T7" fmla="*/ 16 h 38"/>
                <a:gd name="T8" fmla="*/ 22 w 164"/>
                <a:gd name="T9" fmla="*/ 16 h 38"/>
                <a:gd name="T10" fmla="*/ 12 w 164"/>
                <a:gd name="T11" fmla="*/ 18 h 38"/>
                <a:gd name="T12" fmla="*/ 8 w 164"/>
                <a:gd name="T13" fmla="*/ 16 h 38"/>
                <a:gd name="T14" fmla="*/ 4 w 164"/>
                <a:gd name="T15" fmla="*/ 14 h 38"/>
                <a:gd name="T16" fmla="*/ 0 w 164"/>
                <a:gd name="T17" fmla="*/ 6 h 38"/>
                <a:gd name="T18" fmla="*/ 8 w 164"/>
                <a:gd name="T19" fmla="*/ 2 h 38"/>
                <a:gd name="T20" fmla="*/ 20 w 164"/>
                <a:gd name="T21" fmla="*/ 0 h 38"/>
                <a:gd name="T22" fmla="*/ 28 w 164"/>
                <a:gd name="T23" fmla="*/ 2 h 38"/>
                <a:gd name="T24" fmla="*/ 32 w 164"/>
                <a:gd name="T25" fmla="*/ 6 h 38"/>
                <a:gd name="T26" fmla="*/ 38 w 164"/>
                <a:gd name="T27" fmla="*/ 8 h 38"/>
                <a:gd name="T28" fmla="*/ 44 w 164"/>
                <a:gd name="T29" fmla="*/ 10 h 38"/>
                <a:gd name="T30" fmla="*/ 58 w 164"/>
                <a:gd name="T31" fmla="*/ 10 h 38"/>
                <a:gd name="T32" fmla="*/ 60 w 164"/>
                <a:gd name="T33" fmla="*/ 8 h 38"/>
                <a:gd name="T34" fmla="*/ 64 w 164"/>
                <a:gd name="T35" fmla="*/ 6 h 38"/>
                <a:gd name="T36" fmla="*/ 68 w 164"/>
                <a:gd name="T37" fmla="*/ 6 h 38"/>
                <a:gd name="T38" fmla="*/ 62 w 164"/>
                <a:gd name="T39" fmla="*/ 10 h 38"/>
                <a:gd name="T40" fmla="*/ 60 w 164"/>
                <a:gd name="T41" fmla="*/ 12 h 38"/>
                <a:gd name="T42" fmla="*/ 58 w 164"/>
                <a:gd name="T43" fmla="*/ 16 h 38"/>
                <a:gd name="T44" fmla="*/ 60 w 164"/>
                <a:gd name="T45" fmla="*/ 18 h 38"/>
                <a:gd name="T46" fmla="*/ 60 w 164"/>
                <a:gd name="T47" fmla="*/ 20 h 38"/>
                <a:gd name="T48" fmla="*/ 66 w 164"/>
                <a:gd name="T49" fmla="*/ 20 h 38"/>
                <a:gd name="T50" fmla="*/ 80 w 164"/>
                <a:gd name="T51" fmla="*/ 20 h 38"/>
                <a:gd name="T52" fmla="*/ 94 w 164"/>
                <a:gd name="T53" fmla="*/ 20 h 38"/>
                <a:gd name="T54" fmla="*/ 108 w 164"/>
                <a:gd name="T55" fmla="*/ 20 h 38"/>
                <a:gd name="T56" fmla="*/ 120 w 164"/>
                <a:gd name="T57" fmla="*/ 18 h 38"/>
                <a:gd name="T58" fmla="*/ 136 w 164"/>
                <a:gd name="T59" fmla="*/ 18 h 38"/>
                <a:gd name="T60" fmla="*/ 144 w 164"/>
                <a:gd name="T61" fmla="*/ 18 h 38"/>
                <a:gd name="T62" fmla="*/ 152 w 164"/>
                <a:gd name="T63" fmla="*/ 20 h 38"/>
                <a:gd name="T64" fmla="*/ 164 w 164"/>
                <a:gd name="T65" fmla="*/ 22 h 38"/>
                <a:gd name="T66" fmla="*/ 160 w 164"/>
                <a:gd name="T67" fmla="*/ 30 h 38"/>
                <a:gd name="T68" fmla="*/ 156 w 164"/>
                <a:gd name="T69" fmla="*/ 36 h 38"/>
                <a:gd name="T70" fmla="*/ 148 w 164"/>
                <a:gd name="T71" fmla="*/ 38 h 38"/>
                <a:gd name="T72" fmla="*/ 140 w 164"/>
                <a:gd name="T73" fmla="*/ 38 h 38"/>
                <a:gd name="T74" fmla="*/ 132 w 164"/>
                <a:gd name="T75" fmla="*/ 38 h 38"/>
                <a:gd name="T76" fmla="*/ 124 w 164"/>
                <a:gd name="T77" fmla="*/ 36 h 38"/>
                <a:gd name="T78" fmla="*/ 118 w 164"/>
                <a:gd name="T79" fmla="*/ 36 h 38"/>
                <a:gd name="T80" fmla="*/ 110 w 164"/>
                <a:gd name="T81" fmla="*/ 34 h 38"/>
                <a:gd name="T82" fmla="*/ 104 w 164"/>
                <a:gd name="T83" fmla="*/ 34 h 38"/>
                <a:gd name="T84" fmla="*/ 96 w 164"/>
                <a:gd name="T85" fmla="*/ 32 h 38"/>
                <a:gd name="T86" fmla="*/ 90 w 164"/>
                <a:gd name="T87" fmla="*/ 30 h 38"/>
                <a:gd name="T88" fmla="*/ 86 w 164"/>
                <a:gd name="T89" fmla="*/ 30 h 38"/>
                <a:gd name="T90" fmla="*/ 78 w 164"/>
                <a:gd name="T91" fmla="*/ 32 h 38"/>
                <a:gd name="T92" fmla="*/ 72 w 164"/>
                <a:gd name="T93" fmla="*/ 34 h 38"/>
                <a:gd name="T94" fmla="*/ 68 w 164"/>
                <a:gd name="T95" fmla="*/ 38 h 38"/>
                <a:gd name="T96" fmla="*/ 62 w 164"/>
                <a:gd name="T97" fmla="*/ 38 h 38"/>
                <a:gd name="T98" fmla="*/ 42 w 164"/>
                <a:gd name="T99" fmla="*/ 36 h 38"/>
                <a:gd name="T100" fmla="*/ 32 w 164"/>
                <a:gd name="T101" fmla="*/ 36 h 38"/>
                <a:gd name="T102" fmla="*/ 28 w 164"/>
                <a:gd name="T103" fmla="*/ 36 h 38"/>
                <a:gd name="T104" fmla="*/ 24 w 164"/>
                <a:gd name="T105" fmla="*/ 38 h 38"/>
                <a:gd name="T106" fmla="*/ 24 w 164"/>
                <a:gd name="T107" fmla="*/ 30 h 38"/>
                <a:gd name="T108" fmla="*/ 28 w 164"/>
                <a:gd name="T109" fmla="*/ 24 h 38"/>
                <a:gd name="T110" fmla="*/ 32 w 164"/>
                <a:gd name="T111" fmla="*/ 20 h 38"/>
                <a:gd name="T112" fmla="*/ 36 w 164"/>
                <a:gd name="T113" fmla="*/ 20 h 38"/>
                <a:gd name="T114" fmla="*/ 30 w 164"/>
                <a:gd name="T11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20" name="Freeform 44"/>
            <p:cNvSpPr>
              <a:spLocks noChangeAspect="1"/>
            </p:cNvSpPr>
            <p:nvPr/>
          </p:nvSpPr>
          <p:spPr bwMode="auto">
            <a:xfrm>
              <a:off x="1653" y="804"/>
              <a:ext cx="31" cy="14"/>
            </a:xfrm>
            <a:custGeom>
              <a:avLst/>
              <a:gdLst>
                <a:gd name="T0" fmla="*/ 30 w 30"/>
                <a:gd name="T1" fmla="*/ 8 h 14"/>
                <a:gd name="T2" fmla="*/ 28 w 30"/>
                <a:gd name="T3" fmla="*/ 12 h 14"/>
                <a:gd name="T4" fmla="*/ 24 w 30"/>
                <a:gd name="T5" fmla="*/ 14 h 14"/>
                <a:gd name="T6" fmla="*/ 20 w 30"/>
                <a:gd name="T7" fmla="*/ 14 h 14"/>
                <a:gd name="T8" fmla="*/ 10 w 30"/>
                <a:gd name="T9" fmla="*/ 12 h 14"/>
                <a:gd name="T10" fmla="*/ 0 w 30"/>
                <a:gd name="T11" fmla="*/ 10 h 14"/>
                <a:gd name="T12" fmla="*/ 6 w 30"/>
                <a:gd name="T13" fmla="*/ 4 h 14"/>
                <a:gd name="T14" fmla="*/ 16 w 30"/>
                <a:gd name="T15" fmla="*/ 0 h 14"/>
                <a:gd name="T16" fmla="*/ 22 w 30"/>
                <a:gd name="T17" fmla="*/ 0 h 14"/>
                <a:gd name="T18" fmla="*/ 26 w 30"/>
                <a:gd name="T19" fmla="*/ 2 h 14"/>
                <a:gd name="T20" fmla="*/ 28 w 30"/>
                <a:gd name="T21" fmla="*/ 4 h 14"/>
                <a:gd name="T22" fmla="*/ 30 w 30"/>
                <a:gd name="T2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21" name="Freeform 45"/>
            <p:cNvSpPr>
              <a:spLocks noChangeAspect="1"/>
            </p:cNvSpPr>
            <p:nvPr/>
          </p:nvSpPr>
          <p:spPr bwMode="auto">
            <a:xfrm>
              <a:off x="1685" y="760"/>
              <a:ext cx="36" cy="18"/>
            </a:xfrm>
            <a:custGeom>
              <a:avLst/>
              <a:gdLst>
                <a:gd name="T0" fmla="*/ 32 w 36"/>
                <a:gd name="T1" fmla="*/ 6 h 18"/>
                <a:gd name="T2" fmla="*/ 26 w 36"/>
                <a:gd name="T3" fmla="*/ 10 h 18"/>
                <a:gd name="T4" fmla="*/ 30 w 36"/>
                <a:gd name="T5" fmla="*/ 12 h 18"/>
                <a:gd name="T6" fmla="*/ 36 w 36"/>
                <a:gd name="T7" fmla="*/ 12 h 18"/>
                <a:gd name="T8" fmla="*/ 34 w 36"/>
                <a:gd name="T9" fmla="*/ 16 h 18"/>
                <a:gd name="T10" fmla="*/ 36 w 36"/>
                <a:gd name="T11" fmla="*/ 18 h 18"/>
                <a:gd name="T12" fmla="*/ 16 w 36"/>
                <a:gd name="T13" fmla="*/ 18 h 18"/>
                <a:gd name="T14" fmla="*/ 8 w 36"/>
                <a:gd name="T15" fmla="*/ 14 h 18"/>
                <a:gd name="T16" fmla="*/ 2 w 36"/>
                <a:gd name="T17" fmla="*/ 12 h 18"/>
                <a:gd name="T18" fmla="*/ 0 w 36"/>
                <a:gd name="T19" fmla="*/ 6 h 18"/>
                <a:gd name="T20" fmla="*/ 2 w 36"/>
                <a:gd name="T21" fmla="*/ 2 h 18"/>
                <a:gd name="T22" fmla="*/ 4 w 36"/>
                <a:gd name="T23" fmla="*/ 0 h 18"/>
                <a:gd name="T24" fmla="*/ 8 w 36"/>
                <a:gd name="T25" fmla="*/ 0 h 18"/>
                <a:gd name="T26" fmla="*/ 14 w 36"/>
                <a:gd name="T27" fmla="*/ 0 h 18"/>
                <a:gd name="T28" fmla="*/ 24 w 36"/>
                <a:gd name="T29" fmla="*/ 4 h 18"/>
                <a:gd name="T30" fmla="*/ 32 w 36"/>
                <a:gd name="T3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22" name="Freeform 46"/>
            <p:cNvSpPr>
              <a:spLocks noChangeAspect="1"/>
            </p:cNvSpPr>
            <p:nvPr/>
          </p:nvSpPr>
          <p:spPr bwMode="auto">
            <a:xfrm>
              <a:off x="1731" y="712"/>
              <a:ext cx="382" cy="86"/>
            </a:xfrm>
            <a:custGeom>
              <a:avLst/>
              <a:gdLst>
                <a:gd name="T0" fmla="*/ 168 w 382"/>
                <a:gd name="T1" fmla="*/ 58 h 86"/>
                <a:gd name="T2" fmla="*/ 158 w 382"/>
                <a:gd name="T3" fmla="*/ 50 h 86"/>
                <a:gd name="T4" fmla="*/ 154 w 382"/>
                <a:gd name="T5" fmla="*/ 64 h 86"/>
                <a:gd name="T6" fmla="*/ 146 w 382"/>
                <a:gd name="T7" fmla="*/ 72 h 86"/>
                <a:gd name="T8" fmla="*/ 140 w 382"/>
                <a:gd name="T9" fmla="*/ 72 h 86"/>
                <a:gd name="T10" fmla="*/ 132 w 382"/>
                <a:gd name="T11" fmla="*/ 66 h 86"/>
                <a:gd name="T12" fmla="*/ 136 w 382"/>
                <a:gd name="T13" fmla="*/ 70 h 86"/>
                <a:gd name="T14" fmla="*/ 132 w 382"/>
                <a:gd name="T15" fmla="*/ 82 h 86"/>
                <a:gd name="T16" fmla="*/ 114 w 382"/>
                <a:gd name="T17" fmla="*/ 86 h 86"/>
                <a:gd name="T18" fmla="*/ 106 w 382"/>
                <a:gd name="T19" fmla="*/ 82 h 86"/>
                <a:gd name="T20" fmla="*/ 46 w 382"/>
                <a:gd name="T21" fmla="*/ 80 h 86"/>
                <a:gd name="T22" fmla="*/ 28 w 382"/>
                <a:gd name="T23" fmla="*/ 82 h 86"/>
                <a:gd name="T24" fmla="*/ 24 w 382"/>
                <a:gd name="T25" fmla="*/ 80 h 86"/>
                <a:gd name="T26" fmla="*/ 24 w 382"/>
                <a:gd name="T27" fmla="*/ 72 h 86"/>
                <a:gd name="T28" fmla="*/ 34 w 382"/>
                <a:gd name="T29" fmla="*/ 72 h 86"/>
                <a:gd name="T30" fmla="*/ 52 w 382"/>
                <a:gd name="T31" fmla="*/ 68 h 86"/>
                <a:gd name="T32" fmla="*/ 58 w 382"/>
                <a:gd name="T33" fmla="*/ 62 h 86"/>
                <a:gd name="T34" fmla="*/ 68 w 382"/>
                <a:gd name="T35" fmla="*/ 64 h 86"/>
                <a:gd name="T36" fmla="*/ 76 w 382"/>
                <a:gd name="T37" fmla="*/ 66 h 86"/>
                <a:gd name="T38" fmla="*/ 76 w 382"/>
                <a:gd name="T39" fmla="*/ 60 h 86"/>
                <a:gd name="T40" fmla="*/ 72 w 382"/>
                <a:gd name="T41" fmla="*/ 50 h 86"/>
                <a:gd name="T42" fmla="*/ 64 w 382"/>
                <a:gd name="T43" fmla="*/ 50 h 86"/>
                <a:gd name="T44" fmla="*/ 50 w 382"/>
                <a:gd name="T45" fmla="*/ 52 h 86"/>
                <a:gd name="T46" fmla="*/ 34 w 382"/>
                <a:gd name="T47" fmla="*/ 54 h 86"/>
                <a:gd name="T48" fmla="*/ 10 w 382"/>
                <a:gd name="T49" fmla="*/ 52 h 86"/>
                <a:gd name="T50" fmla="*/ 4 w 382"/>
                <a:gd name="T51" fmla="*/ 46 h 86"/>
                <a:gd name="T52" fmla="*/ 0 w 382"/>
                <a:gd name="T53" fmla="*/ 38 h 86"/>
                <a:gd name="T54" fmla="*/ 6 w 382"/>
                <a:gd name="T55" fmla="*/ 32 h 86"/>
                <a:gd name="T56" fmla="*/ 42 w 382"/>
                <a:gd name="T57" fmla="*/ 24 h 86"/>
                <a:gd name="T58" fmla="*/ 78 w 382"/>
                <a:gd name="T59" fmla="*/ 26 h 86"/>
                <a:gd name="T60" fmla="*/ 96 w 382"/>
                <a:gd name="T61" fmla="*/ 36 h 86"/>
                <a:gd name="T62" fmla="*/ 104 w 382"/>
                <a:gd name="T63" fmla="*/ 36 h 86"/>
                <a:gd name="T64" fmla="*/ 108 w 382"/>
                <a:gd name="T65" fmla="*/ 30 h 86"/>
                <a:gd name="T66" fmla="*/ 116 w 382"/>
                <a:gd name="T67" fmla="*/ 26 h 86"/>
                <a:gd name="T68" fmla="*/ 132 w 382"/>
                <a:gd name="T69" fmla="*/ 32 h 86"/>
                <a:gd name="T70" fmla="*/ 142 w 382"/>
                <a:gd name="T71" fmla="*/ 36 h 86"/>
                <a:gd name="T72" fmla="*/ 140 w 382"/>
                <a:gd name="T73" fmla="*/ 30 h 86"/>
                <a:gd name="T74" fmla="*/ 120 w 382"/>
                <a:gd name="T75" fmla="*/ 24 h 86"/>
                <a:gd name="T76" fmla="*/ 98 w 382"/>
                <a:gd name="T77" fmla="*/ 24 h 86"/>
                <a:gd name="T78" fmla="*/ 82 w 382"/>
                <a:gd name="T79" fmla="*/ 24 h 86"/>
                <a:gd name="T80" fmla="*/ 78 w 382"/>
                <a:gd name="T81" fmla="*/ 20 h 86"/>
                <a:gd name="T82" fmla="*/ 84 w 382"/>
                <a:gd name="T83" fmla="*/ 12 h 86"/>
                <a:gd name="T84" fmla="*/ 126 w 382"/>
                <a:gd name="T85" fmla="*/ 12 h 86"/>
                <a:gd name="T86" fmla="*/ 142 w 382"/>
                <a:gd name="T87" fmla="*/ 8 h 86"/>
                <a:gd name="T88" fmla="*/ 158 w 382"/>
                <a:gd name="T89" fmla="*/ 8 h 86"/>
                <a:gd name="T90" fmla="*/ 168 w 382"/>
                <a:gd name="T91" fmla="*/ 8 h 86"/>
                <a:gd name="T92" fmla="*/ 172 w 382"/>
                <a:gd name="T93" fmla="*/ 10 h 86"/>
                <a:gd name="T94" fmla="*/ 202 w 382"/>
                <a:gd name="T95" fmla="*/ 4 h 86"/>
                <a:gd name="T96" fmla="*/ 252 w 382"/>
                <a:gd name="T97" fmla="*/ 0 h 86"/>
                <a:gd name="T98" fmla="*/ 328 w 382"/>
                <a:gd name="T99" fmla="*/ 2 h 86"/>
                <a:gd name="T100" fmla="*/ 364 w 382"/>
                <a:gd name="T101" fmla="*/ 6 h 86"/>
                <a:gd name="T102" fmla="*/ 368 w 382"/>
                <a:gd name="T103" fmla="*/ 16 h 86"/>
                <a:gd name="T104" fmla="*/ 332 w 382"/>
                <a:gd name="T105" fmla="*/ 24 h 86"/>
                <a:gd name="T106" fmla="*/ 316 w 382"/>
                <a:gd name="T107" fmla="*/ 24 h 86"/>
                <a:gd name="T108" fmla="*/ 310 w 382"/>
                <a:gd name="T109" fmla="*/ 24 h 86"/>
                <a:gd name="T110" fmla="*/ 310 w 382"/>
                <a:gd name="T111" fmla="*/ 26 h 86"/>
                <a:gd name="T112" fmla="*/ 282 w 382"/>
                <a:gd name="T113" fmla="*/ 26 h 86"/>
                <a:gd name="T114" fmla="*/ 262 w 382"/>
                <a:gd name="T115" fmla="*/ 32 h 86"/>
                <a:gd name="T116" fmla="*/ 240 w 382"/>
                <a:gd name="T117" fmla="*/ 36 h 86"/>
                <a:gd name="T118" fmla="*/ 216 w 382"/>
                <a:gd name="T119" fmla="*/ 36 h 86"/>
                <a:gd name="T120" fmla="*/ 208 w 382"/>
                <a:gd name="T121" fmla="*/ 40 h 86"/>
                <a:gd name="T122" fmla="*/ 196 w 382"/>
                <a:gd name="T123" fmla="*/ 52 h 86"/>
                <a:gd name="T124" fmla="*/ 174 w 382"/>
                <a:gd name="T125"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23" name="Freeform 47"/>
            <p:cNvSpPr>
              <a:spLocks noChangeAspect="1"/>
            </p:cNvSpPr>
            <p:nvPr/>
          </p:nvSpPr>
          <p:spPr bwMode="auto">
            <a:xfrm>
              <a:off x="1675" y="830"/>
              <a:ext cx="285" cy="190"/>
            </a:xfrm>
            <a:custGeom>
              <a:avLst/>
              <a:gdLst>
                <a:gd name="T0" fmla="*/ 122 w 284"/>
                <a:gd name="T1" fmla="*/ 10 h 190"/>
                <a:gd name="T2" fmla="*/ 132 w 284"/>
                <a:gd name="T3" fmla="*/ 2 h 190"/>
                <a:gd name="T4" fmla="*/ 158 w 284"/>
                <a:gd name="T5" fmla="*/ 4 h 190"/>
                <a:gd name="T6" fmla="*/ 172 w 284"/>
                <a:gd name="T7" fmla="*/ 14 h 190"/>
                <a:gd name="T8" fmla="*/ 172 w 284"/>
                <a:gd name="T9" fmla="*/ 20 h 190"/>
                <a:gd name="T10" fmla="*/ 184 w 284"/>
                <a:gd name="T11" fmla="*/ 28 h 190"/>
                <a:gd name="T12" fmla="*/ 196 w 284"/>
                <a:gd name="T13" fmla="*/ 34 h 190"/>
                <a:gd name="T14" fmla="*/ 212 w 284"/>
                <a:gd name="T15" fmla="*/ 36 h 190"/>
                <a:gd name="T16" fmla="*/ 236 w 284"/>
                <a:gd name="T17" fmla="*/ 64 h 190"/>
                <a:gd name="T18" fmla="*/ 218 w 284"/>
                <a:gd name="T19" fmla="*/ 74 h 190"/>
                <a:gd name="T20" fmla="*/ 234 w 284"/>
                <a:gd name="T21" fmla="*/ 82 h 190"/>
                <a:gd name="T22" fmla="*/ 258 w 284"/>
                <a:gd name="T23" fmla="*/ 98 h 190"/>
                <a:gd name="T24" fmla="*/ 268 w 284"/>
                <a:gd name="T25" fmla="*/ 106 h 190"/>
                <a:gd name="T26" fmla="*/ 280 w 284"/>
                <a:gd name="T27" fmla="*/ 108 h 190"/>
                <a:gd name="T28" fmla="*/ 276 w 284"/>
                <a:gd name="T29" fmla="*/ 114 h 190"/>
                <a:gd name="T30" fmla="*/ 262 w 284"/>
                <a:gd name="T31" fmla="*/ 124 h 190"/>
                <a:gd name="T32" fmla="*/ 246 w 284"/>
                <a:gd name="T33" fmla="*/ 134 h 190"/>
                <a:gd name="T34" fmla="*/ 232 w 284"/>
                <a:gd name="T35" fmla="*/ 134 h 190"/>
                <a:gd name="T36" fmla="*/ 228 w 284"/>
                <a:gd name="T37" fmla="*/ 120 h 190"/>
                <a:gd name="T38" fmla="*/ 212 w 284"/>
                <a:gd name="T39" fmla="*/ 118 h 190"/>
                <a:gd name="T40" fmla="*/ 198 w 284"/>
                <a:gd name="T41" fmla="*/ 122 h 190"/>
                <a:gd name="T42" fmla="*/ 206 w 284"/>
                <a:gd name="T43" fmla="*/ 130 h 190"/>
                <a:gd name="T44" fmla="*/ 220 w 284"/>
                <a:gd name="T45" fmla="*/ 144 h 190"/>
                <a:gd name="T46" fmla="*/ 218 w 284"/>
                <a:gd name="T47" fmla="*/ 164 h 190"/>
                <a:gd name="T48" fmla="*/ 220 w 284"/>
                <a:gd name="T49" fmla="*/ 178 h 190"/>
                <a:gd name="T50" fmla="*/ 196 w 284"/>
                <a:gd name="T51" fmla="*/ 166 h 190"/>
                <a:gd name="T52" fmla="*/ 188 w 284"/>
                <a:gd name="T53" fmla="*/ 160 h 190"/>
                <a:gd name="T54" fmla="*/ 172 w 284"/>
                <a:gd name="T55" fmla="*/ 160 h 190"/>
                <a:gd name="T56" fmla="*/ 194 w 284"/>
                <a:gd name="T57" fmla="*/ 188 h 190"/>
                <a:gd name="T58" fmla="*/ 174 w 284"/>
                <a:gd name="T59" fmla="*/ 184 h 190"/>
                <a:gd name="T60" fmla="*/ 132 w 284"/>
                <a:gd name="T61" fmla="*/ 172 h 190"/>
                <a:gd name="T62" fmla="*/ 134 w 284"/>
                <a:gd name="T63" fmla="*/ 164 h 190"/>
                <a:gd name="T64" fmla="*/ 132 w 284"/>
                <a:gd name="T65" fmla="*/ 158 h 190"/>
                <a:gd name="T66" fmla="*/ 120 w 284"/>
                <a:gd name="T67" fmla="*/ 144 h 190"/>
                <a:gd name="T68" fmla="*/ 88 w 284"/>
                <a:gd name="T69" fmla="*/ 146 h 190"/>
                <a:gd name="T70" fmla="*/ 62 w 284"/>
                <a:gd name="T71" fmla="*/ 148 h 190"/>
                <a:gd name="T72" fmla="*/ 60 w 284"/>
                <a:gd name="T73" fmla="*/ 142 h 190"/>
                <a:gd name="T74" fmla="*/ 86 w 284"/>
                <a:gd name="T75" fmla="*/ 128 h 190"/>
                <a:gd name="T76" fmla="*/ 104 w 284"/>
                <a:gd name="T77" fmla="*/ 134 h 190"/>
                <a:gd name="T78" fmla="*/ 120 w 284"/>
                <a:gd name="T79" fmla="*/ 128 h 190"/>
                <a:gd name="T80" fmla="*/ 134 w 284"/>
                <a:gd name="T81" fmla="*/ 116 h 190"/>
                <a:gd name="T82" fmla="*/ 152 w 284"/>
                <a:gd name="T83" fmla="*/ 84 h 190"/>
                <a:gd name="T84" fmla="*/ 142 w 284"/>
                <a:gd name="T85" fmla="*/ 76 h 190"/>
                <a:gd name="T86" fmla="*/ 134 w 284"/>
                <a:gd name="T87" fmla="*/ 74 h 190"/>
                <a:gd name="T88" fmla="*/ 126 w 284"/>
                <a:gd name="T89" fmla="*/ 62 h 190"/>
                <a:gd name="T90" fmla="*/ 112 w 284"/>
                <a:gd name="T91" fmla="*/ 54 h 190"/>
                <a:gd name="T92" fmla="*/ 100 w 284"/>
                <a:gd name="T93" fmla="*/ 62 h 190"/>
                <a:gd name="T94" fmla="*/ 88 w 284"/>
                <a:gd name="T95" fmla="*/ 66 h 190"/>
                <a:gd name="T96" fmla="*/ 76 w 284"/>
                <a:gd name="T97" fmla="*/ 58 h 190"/>
                <a:gd name="T98" fmla="*/ 32 w 284"/>
                <a:gd name="T99" fmla="*/ 56 h 190"/>
                <a:gd name="T100" fmla="*/ 22 w 284"/>
                <a:gd name="T101" fmla="*/ 46 h 190"/>
                <a:gd name="T102" fmla="*/ 10 w 284"/>
                <a:gd name="T103" fmla="*/ 52 h 190"/>
                <a:gd name="T104" fmla="*/ 2 w 284"/>
                <a:gd name="T105" fmla="*/ 48 h 190"/>
                <a:gd name="T106" fmla="*/ 14 w 284"/>
                <a:gd name="T107" fmla="*/ 40 h 190"/>
                <a:gd name="T108" fmla="*/ 4 w 284"/>
                <a:gd name="T109" fmla="*/ 30 h 190"/>
                <a:gd name="T110" fmla="*/ 12 w 284"/>
                <a:gd name="T111" fmla="*/ 18 h 190"/>
                <a:gd name="T112" fmla="*/ 56 w 284"/>
                <a:gd name="T113" fmla="*/ 6 h 190"/>
                <a:gd name="T114" fmla="*/ 82 w 284"/>
                <a:gd name="T115" fmla="*/ 0 h 190"/>
                <a:gd name="T116" fmla="*/ 62 w 284"/>
                <a:gd name="T117" fmla="*/ 12 h 190"/>
                <a:gd name="T118" fmla="*/ 50 w 284"/>
                <a:gd name="T119" fmla="*/ 22 h 190"/>
                <a:gd name="T120" fmla="*/ 60 w 284"/>
                <a:gd name="T121" fmla="*/ 24 h 190"/>
                <a:gd name="T122" fmla="*/ 76 w 284"/>
                <a:gd name="T123" fmla="*/ 1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24" name="Freeform 48"/>
            <p:cNvSpPr>
              <a:spLocks noChangeAspect="1"/>
            </p:cNvSpPr>
            <p:nvPr/>
          </p:nvSpPr>
          <p:spPr bwMode="auto">
            <a:xfrm>
              <a:off x="1779" y="912"/>
              <a:ext cx="32" cy="18"/>
            </a:xfrm>
            <a:custGeom>
              <a:avLst/>
              <a:gdLst>
                <a:gd name="T0" fmla="*/ 16 w 32"/>
                <a:gd name="T1" fmla="*/ 2 h 18"/>
                <a:gd name="T2" fmla="*/ 28 w 32"/>
                <a:gd name="T3" fmla="*/ 0 h 18"/>
                <a:gd name="T4" fmla="*/ 30 w 32"/>
                <a:gd name="T5" fmla="*/ 0 h 18"/>
                <a:gd name="T6" fmla="*/ 32 w 32"/>
                <a:gd name="T7" fmla="*/ 2 h 18"/>
                <a:gd name="T8" fmla="*/ 30 w 32"/>
                <a:gd name="T9" fmla="*/ 6 h 18"/>
                <a:gd name="T10" fmla="*/ 28 w 32"/>
                <a:gd name="T11" fmla="*/ 10 h 18"/>
                <a:gd name="T12" fmla="*/ 22 w 32"/>
                <a:gd name="T13" fmla="*/ 14 h 18"/>
                <a:gd name="T14" fmla="*/ 14 w 32"/>
                <a:gd name="T15" fmla="*/ 18 h 18"/>
                <a:gd name="T16" fmla="*/ 6 w 32"/>
                <a:gd name="T17" fmla="*/ 18 h 18"/>
                <a:gd name="T18" fmla="*/ 2 w 32"/>
                <a:gd name="T19" fmla="*/ 16 h 18"/>
                <a:gd name="T20" fmla="*/ 0 w 32"/>
                <a:gd name="T21" fmla="*/ 14 h 18"/>
                <a:gd name="T22" fmla="*/ 2 w 32"/>
                <a:gd name="T23" fmla="*/ 10 h 18"/>
                <a:gd name="T24" fmla="*/ 8 w 32"/>
                <a:gd name="T25" fmla="*/ 6 h 18"/>
                <a:gd name="T26" fmla="*/ 12 w 32"/>
                <a:gd name="T27" fmla="*/ 2 h 18"/>
                <a:gd name="T28" fmla="*/ 18 w 32"/>
                <a:gd name="T29" fmla="*/ 2 h 18"/>
                <a:gd name="T30" fmla="*/ 18 w 32"/>
                <a:gd name="T31" fmla="*/ 0 h 18"/>
                <a:gd name="T32" fmla="*/ 16 w 32"/>
                <a:gd name="T3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025" name="Freeform 49"/>
          <p:cNvSpPr>
            <a:spLocks noChangeAspect="1"/>
          </p:cNvSpPr>
          <p:nvPr/>
        </p:nvSpPr>
        <p:spPr bwMode="auto">
          <a:xfrm>
            <a:off x="1697038" y="3741738"/>
            <a:ext cx="638175" cy="500062"/>
          </a:xfrm>
          <a:custGeom>
            <a:avLst/>
            <a:gdLst>
              <a:gd name="T0" fmla="*/ 410 w 428"/>
              <a:gd name="T1" fmla="*/ 250 h 336"/>
              <a:gd name="T2" fmla="*/ 428 w 428"/>
              <a:gd name="T3" fmla="*/ 210 h 336"/>
              <a:gd name="T4" fmla="*/ 410 w 428"/>
              <a:gd name="T5" fmla="*/ 202 h 336"/>
              <a:gd name="T6" fmla="*/ 368 w 428"/>
              <a:gd name="T7" fmla="*/ 216 h 336"/>
              <a:gd name="T8" fmla="*/ 346 w 428"/>
              <a:gd name="T9" fmla="*/ 254 h 336"/>
              <a:gd name="T10" fmla="*/ 298 w 428"/>
              <a:gd name="T11" fmla="*/ 264 h 336"/>
              <a:gd name="T12" fmla="*/ 266 w 428"/>
              <a:gd name="T13" fmla="*/ 238 h 336"/>
              <a:gd name="T14" fmla="*/ 256 w 428"/>
              <a:gd name="T15" fmla="*/ 194 h 336"/>
              <a:gd name="T16" fmla="*/ 276 w 428"/>
              <a:gd name="T17" fmla="*/ 128 h 336"/>
              <a:gd name="T18" fmla="*/ 242 w 428"/>
              <a:gd name="T19" fmla="*/ 110 h 336"/>
              <a:gd name="T20" fmla="*/ 230 w 428"/>
              <a:gd name="T21" fmla="*/ 60 h 336"/>
              <a:gd name="T22" fmla="*/ 208 w 428"/>
              <a:gd name="T23" fmla="*/ 56 h 336"/>
              <a:gd name="T24" fmla="*/ 188 w 428"/>
              <a:gd name="T25" fmla="*/ 68 h 336"/>
              <a:gd name="T26" fmla="*/ 174 w 428"/>
              <a:gd name="T27" fmla="*/ 38 h 336"/>
              <a:gd name="T28" fmla="*/ 158 w 428"/>
              <a:gd name="T29" fmla="*/ 18 h 336"/>
              <a:gd name="T30" fmla="*/ 128 w 428"/>
              <a:gd name="T31" fmla="*/ 28 h 336"/>
              <a:gd name="T32" fmla="*/ 20 w 428"/>
              <a:gd name="T33" fmla="*/ 0 h 336"/>
              <a:gd name="T34" fmla="*/ 2 w 428"/>
              <a:gd name="T35" fmla="*/ 14 h 336"/>
              <a:gd name="T36" fmla="*/ 4 w 428"/>
              <a:gd name="T37" fmla="*/ 48 h 336"/>
              <a:gd name="T38" fmla="*/ 20 w 428"/>
              <a:gd name="T39" fmla="*/ 70 h 336"/>
              <a:gd name="T40" fmla="*/ 14 w 428"/>
              <a:gd name="T41" fmla="*/ 84 h 336"/>
              <a:gd name="T42" fmla="*/ 12 w 428"/>
              <a:gd name="T43" fmla="*/ 102 h 336"/>
              <a:gd name="T44" fmla="*/ 34 w 428"/>
              <a:gd name="T45" fmla="*/ 118 h 336"/>
              <a:gd name="T46" fmla="*/ 40 w 428"/>
              <a:gd name="T47" fmla="*/ 134 h 336"/>
              <a:gd name="T48" fmla="*/ 38 w 428"/>
              <a:gd name="T49" fmla="*/ 148 h 336"/>
              <a:gd name="T50" fmla="*/ 54 w 428"/>
              <a:gd name="T51" fmla="*/ 164 h 336"/>
              <a:gd name="T52" fmla="*/ 74 w 428"/>
              <a:gd name="T53" fmla="*/ 176 h 336"/>
              <a:gd name="T54" fmla="*/ 66 w 428"/>
              <a:gd name="T55" fmla="*/ 152 h 336"/>
              <a:gd name="T56" fmla="*/ 56 w 428"/>
              <a:gd name="T57" fmla="*/ 128 h 336"/>
              <a:gd name="T58" fmla="*/ 46 w 428"/>
              <a:gd name="T59" fmla="*/ 104 h 336"/>
              <a:gd name="T60" fmla="*/ 36 w 428"/>
              <a:gd name="T61" fmla="*/ 62 h 336"/>
              <a:gd name="T62" fmla="*/ 30 w 428"/>
              <a:gd name="T63" fmla="*/ 56 h 336"/>
              <a:gd name="T64" fmla="*/ 30 w 428"/>
              <a:gd name="T65" fmla="*/ 24 h 336"/>
              <a:gd name="T66" fmla="*/ 42 w 428"/>
              <a:gd name="T67" fmla="*/ 24 h 336"/>
              <a:gd name="T68" fmla="*/ 54 w 428"/>
              <a:gd name="T69" fmla="*/ 56 h 336"/>
              <a:gd name="T70" fmla="*/ 50 w 428"/>
              <a:gd name="T71" fmla="*/ 72 h 336"/>
              <a:gd name="T72" fmla="*/ 62 w 428"/>
              <a:gd name="T73" fmla="*/ 84 h 336"/>
              <a:gd name="T74" fmla="*/ 76 w 428"/>
              <a:gd name="T75" fmla="*/ 106 h 336"/>
              <a:gd name="T76" fmla="*/ 88 w 428"/>
              <a:gd name="T77" fmla="*/ 116 h 336"/>
              <a:gd name="T78" fmla="*/ 92 w 428"/>
              <a:gd name="T79" fmla="*/ 140 h 336"/>
              <a:gd name="T80" fmla="*/ 122 w 428"/>
              <a:gd name="T81" fmla="*/ 178 h 336"/>
              <a:gd name="T82" fmla="*/ 132 w 428"/>
              <a:gd name="T83" fmla="*/ 210 h 336"/>
              <a:gd name="T84" fmla="*/ 128 w 428"/>
              <a:gd name="T85" fmla="*/ 226 h 336"/>
              <a:gd name="T86" fmla="*/ 130 w 428"/>
              <a:gd name="T87" fmla="*/ 244 h 336"/>
              <a:gd name="T88" fmla="*/ 154 w 428"/>
              <a:gd name="T89" fmla="*/ 266 h 336"/>
              <a:gd name="T90" fmla="*/ 178 w 428"/>
              <a:gd name="T91" fmla="*/ 274 h 336"/>
              <a:gd name="T92" fmla="*/ 218 w 428"/>
              <a:gd name="T93" fmla="*/ 300 h 336"/>
              <a:gd name="T94" fmla="*/ 260 w 428"/>
              <a:gd name="T95" fmla="*/ 314 h 336"/>
              <a:gd name="T96" fmla="*/ 286 w 428"/>
              <a:gd name="T97" fmla="*/ 302 h 336"/>
              <a:gd name="T98" fmla="*/ 314 w 428"/>
              <a:gd name="T99" fmla="*/ 320 h 336"/>
              <a:gd name="T100" fmla="*/ 330 w 428"/>
              <a:gd name="T101" fmla="*/ 318 h 336"/>
              <a:gd name="T102" fmla="*/ 352 w 428"/>
              <a:gd name="T103" fmla="*/ 302 h 336"/>
              <a:gd name="T104" fmla="*/ 348 w 428"/>
              <a:gd name="T105" fmla="*/ 284 h 336"/>
              <a:gd name="T106" fmla="*/ 384 w 428"/>
              <a:gd name="T107" fmla="*/ 278 h 336"/>
              <a:gd name="T108" fmla="*/ 392 w 428"/>
              <a:gd name="T109" fmla="*/ 268 h 336"/>
              <a:gd name="T110" fmla="*/ 400 w 428"/>
              <a:gd name="T111" fmla="*/ 27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26" name="Freeform 50"/>
          <p:cNvSpPr>
            <a:spLocks noChangeAspect="1"/>
          </p:cNvSpPr>
          <p:nvPr/>
        </p:nvSpPr>
        <p:spPr bwMode="auto">
          <a:xfrm>
            <a:off x="2382838" y="4003675"/>
            <a:ext cx="241300" cy="95250"/>
          </a:xfrm>
          <a:custGeom>
            <a:avLst/>
            <a:gdLst>
              <a:gd name="T0" fmla="*/ 44 w 162"/>
              <a:gd name="T1" fmla="*/ 18 h 64"/>
              <a:gd name="T2" fmla="*/ 44 w 162"/>
              <a:gd name="T3" fmla="*/ 16 h 64"/>
              <a:gd name="T4" fmla="*/ 48 w 162"/>
              <a:gd name="T5" fmla="*/ 16 h 64"/>
              <a:gd name="T6" fmla="*/ 48 w 162"/>
              <a:gd name="T7" fmla="*/ 12 h 64"/>
              <a:gd name="T8" fmla="*/ 44 w 162"/>
              <a:gd name="T9" fmla="*/ 10 h 64"/>
              <a:gd name="T10" fmla="*/ 44 w 162"/>
              <a:gd name="T11" fmla="*/ 12 h 64"/>
              <a:gd name="T12" fmla="*/ 36 w 162"/>
              <a:gd name="T13" fmla="*/ 12 h 64"/>
              <a:gd name="T14" fmla="*/ 30 w 162"/>
              <a:gd name="T15" fmla="*/ 16 h 64"/>
              <a:gd name="T16" fmla="*/ 22 w 162"/>
              <a:gd name="T17" fmla="*/ 18 h 64"/>
              <a:gd name="T18" fmla="*/ 16 w 162"/>
              <a:gd name="T19" fmla="*/ 20 h 64"/>
              <a:gd name="T20" fmla="*/ 14 w 162"/>
              <a:gd name="T21" fmla="*/ 22 h 64"/>
              <a:gd name="T22" fmla="*/ 12 w 162"/>
              <a:gd name="T23" fmla="*/ 24 h 64"/>
              <a:gd name="T24" fmla="*/ 6 w 162"/>
              <a:gd name="T25" fmla="*/ 26 h 64"/>
              <a:gd name="T26" fmla="*/ 0 w 162"/>
              <a:gd name="T27" fmla="*/ 26 h 64"/>
              <a:gd name="T28" fmla="*/ 4 w 162"/>
              <a:gd name="T29" fmla="*/ 24 h 64"/>
              <a:gd name="T30" fmla="*/ 6 w 162"/>
              <a:gd name="T31" fmla="*/ 24 h 64"/>
              <a:gd name="T32" fmla="*/ 8 w 162"/>
              <a:gd name="T33" fmla="*/ 18 h 64"/>
              <a:gd name="T34" fmla="*/ 12 w 162"/>
              <a:gd name="T35" fmla="*/ 14 h 64"/>
              <a:gd name="T36" fmla="*/ 18 w 162"/>
              <a:gd name="T37" fmla="*/ 10 h 64"/>
              <a:gd name="T38" fmla="*/ 24 w 162"/>
              <a:gd name="T39" fmla="*/ 6 h 64"/>
              <a:gd name="T40" fmla="*/ 42 w 162"/>
              <a:gd name="T41" fmla="*/ 0 h 64"/>
              <a:gd name="T42" fmla="*/ 56 w 162"/>
              <a:gd name="T43" fmla="*/ 0 h 64"/>
              <a:gd name="T44" fmla="*/ 60 w 162"/>
              <a:gd name="T45" fmla="*/ 0 h 64"/>
              <a:gd name="T46" fmla="*/ 62 w 162"/>
              <a:gd name="T47" fmla="*/ 2 h 64"/>
              <a:gd name="T48" fmla="*/ 66 w 162"/>
              <a:gd name="T49" fmla="*/ 4 h 64"/>
              <a:gd name="T50" fmla="*/ 78 w 162"/>
              <a:gd name="T51" fmla="*/ 8 h 64"/>
              <a:gd name="T52" fmla="*/ 86 w 162"/>
              <a:gd name="T53" fmla="*/ 16 h 64"/>
              <a:gd name="T54" fmla="*/ 90 w 162"/>
              <a:gd name="T55" fmla="*/ 16 h 64"/>
              <a:gd name="T56" fmla="*/ 96 w 162"/>
              <a:gd name="T57" fmla="*/ 16 h 64"/>
              <a:gd name="T58" fmla="*/ 102 w 162"/>
              <a:gd name="T59" fmla="*/ 18 h 64"/>
              <a:gd name="T60" fmla="*/ 114 w 162"/>
              <a:gd name="T61" fmla="*/ 24 h 64"/>
              <a:gd name="T62" fmla="*/ 122 w 162"/>
              <a:gd name="T63" fmla="*/ 32 h 64"/>
              <a:gd name="T64" fmla="*/ 130 w 162"/>
              <a:gd name="T65" fmla="*/ 38 h 64"/>
              <a:gd name="T66" fmla="*/ 142 w 162"/>
              <a:gd name="T67" fmla="*/ 42 h 64"/>
              <a:gd name="T68" fmla="*/ 140 w 162"/>
              <a:gd name="T69" fmla="*/ 44 h 64"/>
              <a:gd name="T70" fmla="*/ 154 w 162"/>
              <a:gd name="T71" fmla="*/ 48 h 64"/>
              <a:gd name="T72" fmla="*/ 160 w 162"/>
              <a:gd name="T73" fmla="*/ 52 h 64"/>
              <a:gd name="T74" fmla="*/ 162 w 162"/>
              <a:gd name="T75" fmla="*/ 58 h 64"/>
              <a:gd name="T76" fmla="*/ 154 w 162"/>
              <a:gd name="T77" fmla="*/ 60 h 64"/>
              <a:gd name="T78" fmla="*/ 152 w 162"/>
              <a:gd name="T79" fmla="*/ 60 h 64"/>
              <a:gd name="T80" fmla="*/ 152 w 162"/>
              <a:gd name="T81" fmla="*/ 62 h 64"/>
              <a:gd name="T82" fmla="*/ 142 w 162"/>
              <a:gd name="T83" fmla="*/ 64 h 64"/>
              <a:gd name="T84" fmla="*/ 130 w 162"/>
              <a:gd name="T85" fmla="*/ 64 h 64"/>
              <a:gd name="T86" fmla="*/ 108 w 162"/>
              <a:gd name="T87" fmla="*/ 62 h 64"/>
              <a:gd name="T88" fmla="*/ 112 w 162"/>
              <a:gd name="T89" fmla="*/ 58 h 64"/>
              <a:gd name="T90" fmla="*/ 118 w 162"/>
              <a:gd name="T91" fmla="*/ 52 h 64"/>
              <a:gd name="T92" fmla="*/ 118 w 162"/>
              <a:gd name="T93" fmla="*/ 48 h 64"/>
              <a:gd name="T94" fmla="*/ 110 w 162"/>
              <a:gd name="T95" fmla="*/ 48 h 64"/>
              <a:gd name="T96" fmla="*/ 102 w 162"/>
              <a:gd name="T97" fmla="*/ 46 h 64"/>
              <a:gd name="T98" fmla="*/ 100 w 162"/>
              <a:gd name="T99" fmla="*/ 44 h 64"/>
              <a:gd name="T100" fmla="*/ 98 w 162"/>
              <a:gd name="T101" fmla="*/ 38 h 64"/>
              <a:gd name="T102" fmla="*/ 98 w 162"/>
              <a:gd name="T103" fmla="*/ 34 h 64"/>
              <a:gd name="T104" fmla="*/ 96 w 162"/>
              <a:gd name="T105" fmla="*/ 32 h 64"/>
              <a:gd name="T106" fmla="*/ 92 w 162"/>
              <a:gd name="T107" fmla="*/ 30 h 64"/>
              <a:gd name="T108" fmla="*/ 78 w 162"/>
              <a:gd name="T109" fmla="*/ 30 h 64"/>
              <a:gd name="T110" fmla="*/ 76 w 162"/>
              <a:gd name="T111" fmla="*/ 28 h 64"/>
              <a:gd name="T112" fmla="*/ 72 w 162"/>
              <a:gd name="T113" fmla="*/ 26 h 64"/>
              <a:gd name="T114" fmla="*/ 60 w 162"/>
              <a:gd name="T115" fmla="*/ 22 h 64"/>
              <a:gd name="T116" fmla="*/ 50 w 162"/>
              <a:gd name="T117" fmla="*/ 18 h 64"/>
              <a:gd name="T118" fmla="*/ 44 w 162"/>
              <a:gd name="T119" fmla="*/ 16 h 64"/>
              <a:gd name="T120" fmla="*/ 44 w 162"/>
              <a:gd name="T121" fmla="*/ 1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27" name="Freeform 51"/>
          <p:cNvSpPr>
            <a:spLocks noChangeAspect="1"/>
          </p:cNvSpPr>
          <p:nvPr/>
        </p:nvSpPr>
        <p:spPr bwMode="auto">
          <a:xfrm>
            <a:off x="2525713" y="4132263"/>
            <a:ext cx="44450" cy="20637"/>
          </a:xfrm>
          <a:custGeom>
            <a:avLst/>
            <a:gdLst>
              <a:gd name="T0" fmla="*/ 0 w 30"/>
              <a:gd name="T1" fmla="*/ 8 h 14"/>
              <a:gd name="T2" fmla="*/ 0 w 30"/>
              <a:gd name="T3" fmla="*/ 4 h 14"/>
              <a:gd name="T4" fmla="*/ 2 w 30"/>
              <a:gd name="T5" fmla="*/ 2 h 14"/>
              <a:gd name="T6" fmla="*/ 6 w 30"/>
              <a:gd name="T7" fmla="*/ 0 h 14"/>
              <a:gd name="T8" fmla="*/ 12 w 30"/>
              <a:gd name="T9" fmla="*/ 0 h 14"/>
              <a:gd name="T10" fmla="*/ 20 w 30"/>
              <a:gd name="T11" fmla="*/ 4 h 14"/>
              <a:gd name="T12" fmla="*/ 30 w 30"/>
              <a:gd name="T13" fmla="*/ 12 h 14"/>
              <a:gd name="T14" fmla="*/ 26 w 30"/>
              <a:gd name="T15" fmla="*/ 12 h 14"/>
              <a:gd name="T16" fmla="*/ 20 w 30"/>
              <a:gd name="T17" fmla="*/ 14 h 14"/>
              <a:gd name="T18" fmla="*/ 8 w 30"/>
              <a:gd name="T19" fmla="*/ 12 h 14"/>
              <a:gd name="T20" fmla="*/ 4 w 30"/>
              <a:gd name="T21" fmla="*/ 10 h 14"/>
              <a:gd name="T22" fmla="*/ 0 w 30"/>
              <a:gd name="T23" fmla="*/ 6 h 14"/>
              <a:gd name="T24" fmla="*/ 0 w 30"/>
              <a:gd name="T2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581" name="Group 52"/>
          <p:cNvGrpSpPr>
            <a:grpSpLocks/>
          </p:cNvGrpSpPr>
          <p:nvPr/>
        </p:nvGrpSpPr>
        <p:grpSpPr bwMode="auto">
          <a:xfrm>
            <a:off x="665163" y="2744788"/>
            <a:ext cx="2262187" cy="1404937"/>
            <a:chOff x="419" y="974"/>
            <a:chExt cx="1425" cy="885"/>
          </a:xfrm>
        </p:grpSpPr>
        <p:grpSp>
          <p:nvGrpSpPr>
            <p:cNvPr id="24040" name="Group 53"/>
            <p:cNvGrpSpPr>
              <a:grpSpLocks/>
            </p:cNvGrpSpPr>
            <p:nvPr/>
          </p:nvGrpSpPr>
          <p:grpSpPr bwMode="auto">
            <a:xfrm>
              <a:off x="419" y="974"/>
              <a:ext cx="1425" cy="861"/>
              <a:chOff x="419" y="974"/>
              <a:chExt cx="1425" cy="861"/>
            </a:xfrm>
          </p:grpSpPr>
          <p:sp>
            <p:nvSpPr>
              <p:cNvPr id="1663030" name="Freeform 54"/>
              <p:cNvSpPr>
                <a:spLocks noChangeAspect="1"/>
              </p:cNvSpPr>
              <p:nvPr/>
            </p:nvSpPr>
            <p:spPr bwMode="auto">
              <a:xfrm>
                <a:off x="1026" y="1323"/>
                <a:ext cx="818" cy="407"/>
              </a:xfrm>
              <a:custGeom>
                <a:avLst/>
                <a:gdLst>
                  <a:gd name="T0" fmla="*/ 14 w 872"/>
                  <a:gd name="T1" fmla="*/ 260 h 434"/>
                  <a:gd name="T2" fmla="*/ 66 w 872"/>
                  <a:gd name="T3" fmla="*/ 298 h 434"/>
                  <a:gd name="T4" fmla="*/ 198 w 872"/>
                  <a:gd name="T5" fmla="*/ 318 h 434"/>
                  <a:gd name="T6" fmla="*/ 226 w 872"/>
                  <a:gd name="T7" fmla="*/ 360 h 434"/>
                  <a:gd name="T8" fmla="*/ 256 w 872"/>
                  <a:gd name="T9" fmla="*/ 354 h 434"/>
                  <a:gd name="T10" fmla="*/ 288 w 872"/>
                  <a:gd name="T11" fmla="*/ 408 h 434"/>
                  <a:gd name="T12" fmla="*/ 322 w 872"/>
                  <a:gd name="T13" fmla="*/ 402 h 434"/>
                  <a:gd name="T14" fmla="*/ 350 w 872"/>
                  <a:gd name="T15" fmla="*/ 370 h 434"/>
                  <a:gd name="T16" fmla="*/ 384 w 872"/>
                  <a:gd name="T17" fmla="*/ 354 h 434"/>
                  <a:gd name="T18" fmla="*/ 408 w 872"/>
                  <a:gd name="T19" fmla="*/ 352 h 434"/>
                  <a:gd name="T20" fmla="*/ 444 w 872"/>
                  <a:gd name="T21" fmla="*/ 358 h 434"/>
                  <a:gd name="T22" fmla="*/ 462 w 872"/>
                  <a:gd name="T23" fmla="*/ 358 h 434"/>
                  <a:gd name="T24" fmla="*/ 490 w 872"/>
                  <a:gd name="T25" fmla="*/ 338 h 434"/>
                  <a:gd name="T26" fmla="*/ 524 w 872"/>
                  <a:gd name="T27" fmla="*/ 348 h 434"/>
                  <a:gd name="T28" fmla="*/ 552 w 872"/>
                  <a:gd name="T29" fmla="*/ 354 h 434"/>
                  <a:gd name="T30" fmla="*/ 556 w 872"/>
                  <a:gd name="T31" fmla="*/ 376 h 434"/>
                  <a:gd name="T32" fmla="*/ 564 w 872"/>
                  <a:gd name="T33" fmla="*/ 408 h 434"/>
                  <a:gd name="T34" fmla="*/ 584 w 872"/>
                  <a:gd name="T35" fmla="*/ 428 h 434"/>
                  <a:gd name="T36" fmla="*/ 588 w 872"/>
                  <a:gd name="T37" fmla="*/ 370 h 434"/>
                  <a:gd name="T38" fmla="*/ 608 w 872"/>
                  <a:gd name="T39" fmla="*/ 300 h 434"/>
                  <a:gd name="T40" fmla="*/ 634 w 872"/>
                  <a:gd name="T41" fmla="*/ 276 h 434"/>
                  <a:gd name="T42" fmla="*/ 658 w 872"/>
                  <a:gd name="T43" fmla="*/ 264 h 434"/>
                  <a:gd name="T44" fmla="*/ 688 w 872"/>
                  <a:gd name="T45" fmla="*/ 244 h 434"/>
                  <a:gd name="T46" fmla="*/ 694 w 872"/>
                  <a:gd name="T47" fmla="*/ 222 h 434"/>
                  <a:gd name="T48" fmla="*/ 694 w 872"/>
                  <a:gd name="T49" fmla="*/ 208 h 434"/>
                  <a:gd name="T50" fmla="*/ 706 w 872"/>
                  <a:gd name="T51" fmla="*/ 192 h 434"/>
                  <a:gd name="T52" fmla="*/ 718 w 872"/>
                  <a:gd name="T53" fmla="*/ 174 h 434"/>
                  <a:gd name="T54" fmla="*/ 740 w 872"/>
                  <a:gd name="T55" fmla="*/ 164 h 434"/>
                  <a:gd name="T56" fmla="*/ 770 w 872"/>
                  <a:gd name="T57" fmla="*/ 142 h 434"/>
                  <a:gd name="T58" fmla="*/ 792 w 872"/>
                  <a:gd name="T59" fmla="*/ 130 h 434"/>
                  <a:gd name="T60" fmla="*/ 800 w 872"/>
                  <a:gd name="T61" fmla="*/ 128 h 434"/>
                  <a:gd name="T62" fmla="*/ 808 w 872"/>
                  <a:gd name="T63" fmla="*/ 98 h 434"/>
                  <a:gd name="T64" fmla="*/ 864 w 872"/>
                  <a:gd name="T65" fmla="*/ 50 h 434"/>
                  <a:gd name="T66" fmla="*/ 824 w 872"/>
                  <a:gd name="T67" fmla="*/ 58 h 434"/>
                  <a:gd name="T68" fmla="*/ 750 w 872"/>
                  <a:gd name="T69" fmla="*/ 80 h 434"/>
                  <a:gd name="T70" fmla="*/ 694 w 872"/>
                  <a:gd name="T71" fmla="*/ 100 h 434"/>
                  <a:gd name="T72" fmla="*/ 642 w 872"/>
                  <a:gd name="T73" fmla="*/ 134 h 434"/>
                  <a:gd name="T74" fmla="*/ 630 w 872"/>
                  <a:gd name="T75" fmla="*/ 118 h 434"/>
                  <a:gd name="T76" fmla="*/ 636 w 872"/>
                  <a:gd name="T77" fmla="*/ 94 h 434"/>
                  <a:gd name="T78" fmla="*/ 634 w 872"/>
                  <a:gd name="T79" fmla="*/ 80 h 434"/>
                  <a:gd name="T80" fmla="*/ 610 w 872"/>
                  <a:gd name="T81" fmla="*/ 72 h 434"/>
                  <a:gd name="T82" fmla="*/ 576 w 872"/>
                  <a:gd name="T83" fmla="*/ 122 h 434"/>
                  <a:gd name="T84" fmla="*/ 552 w 872"/>
                  <a:gd name="T85" fmla="*/ 122 h 434"/>
                  <a:gd name="T86" fmla="*/ 584 w 872"/>
                  <a:gd name="T87" fmla="*/ 66 h 434"/>
                  <a:gd name="T88" fmla="*/ 626 w 872"/>
                  <a:gd name="T89" fmla="*/ 50 h 434"/>
                  <a:gd name="T90" fmla="*/ 590 w 872"/>
                  <a:gd name="T91" fmla="*/ 36 h 434"/>
                  <a:gd name="T92" fmla="*/ 540 w 872"/>
                  <a:gd name="T93" fmla="*/ 42 h 434"/>
                  <a:gd name="T94" fmla="*/ 562 w 872"/>
                  <a:gd name="T95" fmla="*/ 22 h 434"/>
                  <a:gd name="T96" fmla="*/ 516 w 872"/>
                  <a:gd name="T97" fmla="*/ 12 h 434"/>
                  <a:gd name="T98" fmla="*/ 104 w 872"/>
                  <a:gd name="T99" fmla="*/ 22 h 434"/>
                  <a:gd name="T100" fmla="*/ 64 w 872"/>
                  <a:gd name="T101" fmla="*/ 52 h 434"/>
                  <a:gd name="T102" fmla="*/ 12 w 872"/>
                  <a:gd name="T103" fmla="*/ 136 h 434"/>
                  <a:gd name="T104" fmla="*/ 0 w 872"/>
                  <a:gd name="T105" fmla="*/ 174 h 434"/>
                  <a:gd name="T106" fmla="*/ 10 w 872"/>
                  <a:gd name="T107" fmla="*/ 196 h 434"/>
                  <a:gd name="T108" fmla="*/ 4 w 872"/>
                  <a:gd name="T109" fmla="*/ 2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31" name="Freeform 55"/>
              <p:cNvSpPr>
                <a:spLocks noChangeAspect="1"/>
              </p:cNvSpPr>
              <p:nvPr/>
            </p:nvSpPr>
            <p:spPr bwMode="auto">
              <a:xfrm>
                <a:off x="672" y="974"/>
                <a:ext cx="539" cy="260"/>
              </a:xfrm>
              <a:custGeom>
                <a:avLst/>
                <a:gdLst>
                  <a:gd name="T0" fmla="*/ 376 w 574"/>
                  <a:gd name="T1" fmla="*/ 184 h 278"/>
                  <a:gd name="T2" fmla="*/ 350 w 574"/>
                  <a:gd name="T3" fmla="*/ 176 h 278"/>
                  <a:gd name="T4" fmla="*/ 338 w 574"/>
                  <a:gd name="T5" fmla="*/ 168 h 278"/>
                  <a:gd name="T6" fmla="*/ 308 w 574"/>
                  <a:gd name="T7" fmla="*/ 184 h 278"/>
                  <a:gd name="T8" fmla="*/ 282 w 574"/>
                  <a:gd name="T9" fmla="*/ 192 h 278"/>
                  <a:gd name="T10" fmla="*/ 262 w 574"/>
                  <a:gd name="T11" fmla="*/ 194 h 278"/>
                  <a:gd name="T12" fmla="*/ 286 w 574"/>
                  <a:gd name="T13" fmla="*/ 178 h 278"/>
                  <a:gd name="T14" fmla="*/ 282 w 574"/>
                  <a:gd name="T15" fmla="*/ 174 h 278"/>
                  <a:gd name="T16" fmla="*/ 246 w 574"/>
                  <a:gd name="T17" fmla="*/ 192 h 278"/>
                  <a:gd name="T18" fmla="*/ 230 w 574"/>
                  <a:gd name="T19" fmla="*/ 202 h 278"/>
                  <a:gd name="T20" fmla="*/ 206 w 574"/>
                  <a:gd name="T21" fmla="*/ 214 h 278"/>
                  <a:gd name="T22" fmla="*/ 172 w 574"/>
                  <a:gd name="T23" fmla="*/ 224 h 278"/>
                  <a:gd name="T24" fmla="*/ 154 w 574"/>
                  <a:gd name="T25" fmla="*/ 234 h 278"/>
                  <a:gd name="T26" fmla="*/ 86 w 574"/>
                  <a:gd name="T27" fmla="*/ 258 h 278"/>
                  <a:gd name="T28" fmla="*/ 62 w 574"/>
                  <a:gd name="T29" fmla="*/ 262 h 278"/>
                  <a:gd name="T30" fmla="*/ 48 w 574"/>
                  <a:gd name="T31" fmla="*/ 264 h 278"/>
                  <a:gd name="T32" fmla="*/ 14 w 574"/>
                  <a:gd name="T33" fmla="*/ 278 h 278"/>
                  <a:gd name="T34" fmla="*/ 14 w 574"/>
                  <a:gd name="T35" fmla="*/ 270 h 278"/>
                  <a:gd name="T36" fmla="*/ 76 w 574"/>
                  <a:gd name="T37" fmla="*/ 256 h 278"/>
                  <a:gd name="T38" fmla="*/ 90 w 574"/>
                  <a:gd name="T39" fmla="*/ 248 h 278"/>
                  <a:gd name="T40" fmla="*/ 120 w 574"/>
                  <a:gd name="T41" fmla="*/ 236 h 278"/>
                  <a:gd name="T42" fmla="*/ 164 w 574"/>
                  <a:gd name="T43" fmla="*/ 206 h 278"/>
                  <a:gd name="T44" fmla="*/ 146 w 574"/>
                  <a:gd name="T45" fmla="*/ 210 h 278"/>
                  <a:gd name="T46" fmla="*/ 140 w 574"/>
                  <a:gd name="T47" fmla="*/ 202 h 278"/>
                  <a:gd name="T48" fmla="*/ 124 w 574"/>
                  <a:gd name="T49" fmla="*/ 208 h 278"/>
                  <a:gd name="T50" fmla="*/ 126 w 574"/>
                  <a:gd name="T51" fmla="*/ 198 h 278"/>
                  <a:gd name="T52" fmla="*/ 132 w 574"/>
                  <a:gd name="T53" fmla="*/ 186 h 278"/>
                  <a:gd name="T54" fmla="*/ 116 w 574"/>
                  <a:gd name="T55" fmla="*/ 186 h 278"/>
                  <a:gd name="T56" fmla="*/ 110 w 574"/>
                  <a:gd name="T57" fmla="*/ 160 h 278"/>
                  <a:gd name="T58" fmla="*/ 166 w 574"/>
                  <a:gd name="T59" fmla="*/ 132 h 278"/>
                  <a:gd name="T60" fmla="*/ 224 w 574"/>
                  <a:gd name="T61" fmla="*/ 122 h 278"/>
                  <a:gd name="T62" fmla="*/ 246 w 574"/>
                  <a:gd name="T63" fmla="*/ 104 h 278"/>
                  <a:gd name="T64" fmla="*/ 220 w 574"/>
                  <a:gd name="T65" fmla="*/ 112 h 278"/>
                  <a:gd name="T66" fmla="*/ 186 w 574"/>
                  <a:gd name="T67" fmla="*/ 102 h 278"/>
                  <a:gd name="T68" fmla="*/ 252 w 574"/>
                  <a:gd name="T69" fmla="*/ 72 h 278"/>
                  <a:gd name="T70" fmla="*/ 258 w 574"/>
                  <a:gd name="T71" fmla="*/ 82 h 278"/>
                  <a:gd name="T72" fmla="*/ 272 w 574"/>
                  <a:gd name="T73" fmla="*/ 80 h 278"/>
                  <a:gd name="T74" fmla="*/ 270 w 574"/>
                  <a:gd name="T75" fmla="*/ 70 h 278"/>
                  <a:gd name="T76" fmla="*/ 268 w 574"/>
                  <a:gd name="T77" fmla="*/ 60 h 278"/>
                  <a:gd name="T78" fmla="*/ 266 w 574"/>
                  <a:gd name="T79" fmla="*/ 46 h 278"/>
                  <a:gd name="T80" fmla="*/ 296 w 574"/>
                  <a:gd name="T81" fmla="*/ 40 h 278"/>
                  <a:gd name="T82" fmla="*/ 324 w 574"/>
                  <a:gd name="T83" fmla="*/ 28 h 278"/>
                  <a:gd name="T84" fmla="*/ 384 w 574"/>
                  <a:gd name="T85" fmla="*/ 10 h 278"/>
                  <a:gd name="T86" fmla="*/ 444 w 574"/>
                  <a:gd name="T87" fmla="*/ 2 h 278"/>
                  <a:gd name="T88" fmla="*/ 472 w 574"/>
                  <a:gd name="T89" fmla="*/ 6 h 278"/>
                  <a:gd name="T90" fmla="*/ 510 w 574"/>
                  <a:gd name="T91" fmla="*/ 12 h 278"/>
                  <a:gd name="T92" fmla="*/ 534 w 574"/>
                  <a:gd name="T93" fmla="*/ 16 h 278"/>
                  <a:gd name="T94" fmla="*/ 562 w 574"/>
                  <a:gd name="T95" fmla="*/ 20 h 278"/>
                  <a:gd name="T96" fmla="*/ 400 w 574"/>
                  <a:gd name="T97" fmla="*/ 1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4044" name="Group 56"/>
              <p:cNvGrpSpPr>
                <a:grpSpLocks/>
              </p:cNvGrpSpPr>
              <p:nvPr/>
            </p:nvGrpSpPr>
            <p:grpSpPr bwMode="auto">
              <a:xfrm>
                <a:off x="419" y="1788"/>
                <a:ext cx="39" cy="47"/>
                <a:chOff x="419" y="1788"/>
                <a:chExt cx="39" cy="47"/>
              </a:xfrm>
            </p:grpSpPr>
            <p:sp>
              <p:nvSpPr>
                <p:cNvPr id="1663033" name="Freeform 57"/>
                <p:cNvSpPr>
                  <a:spLocks noChangeAspect="1"/>
                </p:cNvSpPr>
                <p:nvPr/>
              </p:nvSpPr>
              <p:spPr bwMode="auto">
                <a:xfrm>
                  <a:off x="441" y="1818"/>
                  <a:ext cx="17" cy="17"/>
                </a:xfrm>
                <a:custGeom>
                  <a:avLst/>
                  <a:gdLst>
                    <a:gd name="T0" fmla="*/ 18 w 18"/>
                    <a:gd name="T1" fmla="*/ 6 h 18"/>
                    <a:gd name="T2" fmla="*/ 10 w 18"/>
                    <a:gd name="T3" fmla="*/ 14 h 18"/>
                    <a:gd name="T4" fmla="*/ 6 w 18"/>
                    <a:gd name="T5" fmla="*/ 16 h 18"/>
                    <a:gd name="T6" fmla="*/ 0 w 18"/>
                    <a:gd name="T7" fmla="*/ 18 h 18"/>
                    <a:gd name="T8" fmla="*/ 2 w 18"/>
                    <a:gd name="T9" fmla="*/ 12 h 18"/>
                    <a:gd name="T10" fmla="*/ 0 w 18"/>
                    <a:gd name="T11" fmla="*/ 8 h 18"/>
                    <a:gd name="T12" fmla="*/ 0 w 18"/>
                    <a:gd name="T13" fmla="*/ 4 h 18"/>
                    <a:gd name="T14" fmla="*/ 2 w 18"/>
                    <a:gd name="T15" fmla="*/ 2 h 18"/>
                    <a:gd name="T16" fmla="*/ 8 w 18"/>
                    <a:gd name="T17" fmla="*/ 0 h 18"/>
                    <a:gd name="T18" fmla="*/ 14 w 18"/>
                    <a:gd name="T19" fmla="*/ 2 h 18"/>
                    <a:gd name="T20" fmla="*/ 18 w 18"/>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6"/>
                      </a:moveTo>
                      <a:lnTo>
                        <a:pt x="10" y="14"/>
                      </a:lnTo>
                      <a:lnTo>
                        <a:pt x="6" y="16"/>
                      </a:lnTo>
                      <a:lnTo>
                        <a:pt x="0" y="18"/>
                      </a:lnTo>
                      <a:lnTo>
                        <a:pt x="2" y="12"/>
                      </a:lnTo>
                      <a:lnTo>
                        <a:pt x="0" y="8"/>
                      </a:lnTo>
                      <a:lnTo>
                        <a:pt x="0" y="4"/>
                      </a:lnTo>
                      <a:lnTo>
                        <a:pt x="2" y="2"/>
                      </a:lnTo>
                      <a:lnTo>
                        <a:pt x="8" y="0"/>
                      </a:lnTo>
                      <a:lnTo>
                        <a:pt x="14" y="2"/>
                      </a:lnTo>
                      <a:lnTo>
                        <a:pt x="18" y="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34" name="Freeform 58"/>
                <p:cNvSpPr>
                  <a:spLocks noChangeAspect="1"/>
                </p:cNvSpPr>
                <p:nvPr/>
              </p:nvSpPr>
              <p:spPr bwMode="auto">
                <a:xfrm>
                  <a:off x="441" y="1803"/>
                  <a:ext cx="8" cy="6"/>
                </a:xfrm>
                <a:custGeom>
                  <a:avLst/>
                  <a:gdLst>
                    <a:gd name="T0" fmla="*/ 8 w 8"/>
                    <a:gd name="T1" fmla="*/ 0 h 6"/>
                    <a:gd name="T2" fmla="*/ 6 w 8"/>
                    <a:gd name="T3" fmla="*/ 4 h 6"/>
                    <a:gd name="T4" fmla="*/ 4 w 8"/>
                    <a:gd name="T5" fmla="*/ 6 h 6"/>
                    <a:gd name="T6" fmla="*/ 0 w 8"/>
                    <a:gd name="T7" fmla="*/ 4 h 6"/>
                    <a:gd name="T8" fmla="*/ 0 w 8"/>
                    <a:gd name="T9" fmla="*/ 0 h 6"/>
                    <a:gd name="T10" fmla="*/ 4 w 8"/>
                    <a:gd name="T11" fmla="*/ 0 h 6"/>
                    <a:gd name="T12" fmla="*/ 8 w 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0"/>
                      </a:moveTo>
                      <a:lnTo>
                        <a:pt x="6" y="4"/>
                      </a:lnTo>
                      <a:lnTo>
                        <a:pt x="4" y="6"/>
                      </a:lnTo>
                      <a:lnTo>
                        <a:pt x="0" y="4"/>
                      </a:lnTo>
                      <a:lnTo>
                        <a:pt x="0" y="0"/>
                      </a:lnTo>
                      <a:lnTo>
                        <a:pt x="4" y="0"/>
                      </a:lnTo>
                      <a:lnTo>
                        <a:pt x="8"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35" name="Rectangle 59"/>
                <p:cNvSpPr>
                  <a:spLocks noChangeAspect="1" noChangeArrowheads="1"/>
                </p:cNvSpPr>
                <p:nvPr/>
              </p:nvSpPr>
              <p:spPr bwMode="auto">
                <a:xfrm>
                  <a:off x="434" y="1797"/>
                  <a:ext cx="3" cy="6"/>
                </a:xfrm>
                <a:prstGeom prst="rect">
                  <a:avLst/>
                </a:prstGeom>
                <a:solidFill>
                  <a:schemeClr val="tx1"/>
                </a:solidFill>
                <a:ln w="6350">
                  <a:solidFill>
                    <a:schemeClr val="bg1"/>
                  </a:solidFill>
                  <a:miter lim="800000"/>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36" name="Freeform 60"/>
                <p:cNvSpPr>
                  <a:spLocks noChangeAspect="1"/>
                </p:cNvSpPr>
                <p:nvPr/>
              </p:nvSpPr>
              <p:spPr bwMode="auto">
                <a:xfrm>
                  <a:off x="419" y="1788"/>
                  <a:ext cx="7" cy="9"/>
                </a:xfrm>
                <a:custGeom>
                  <a:avLst/>
                  <a:gdLst>
                    <a:gd name="T0" fmla="*/ 4 w 8"/>
                    <a:gd name="T1" fmla="*/ 0 h 10"/>
                    <a:gd name="T2" fmla="*/ 8 w 8"/>
                    <a:gd name="T3" fmla="*/ 6 h 10"/>
                    <a:gd name="T4" fmla="*/ 8 w 8"/>
                    <a:gd name="T5" fmla="*/ 10 h 10"/>
                    <a:gd name="T6" fmla="*/ 6 w 8"/>
                    <a:gd name="T7" fmla="*/ 10 h 10"/>
                    <a:gd name="T8" fmla="*/ 2 w 8"/>
                    <a:gd name="T9" fmla="*/ 10 h 10"/>
                    <a:gd name="T10" fmla="*/ 0 w 8"/>
                    <a:gd name="T11" fmla="*/ 6 h 10"/>
                    <a:gd name="T12" fmla="*/ 2 w 8"/>
                    <a:gd name="T13" fmla="*/ 2 h 10"/>
                    <a:gd name="T14" fmla="*/ 4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0"/>
                      </a:moveTo>
                      <a:lnTo>
                        <a:pt x="8" y="6"/>
                      </a:lnTo>
                      <a:lnTo>
                        <a:pt x="8" y="10"/>
                      </a:lnTo>
                      <a:lnTo>
                        <a:pt x="6" y="10"/>
                      </a:lnTo>
                      <a:lnTo>
                        <a:pt x="2" y="10"/>
                      </a:lnTo>
                      <a:lnTo>
                        <a:pt x="0" y="6"/>
                      </a:lnTo>
                      <a:lnTo>
                        <a:pt x="2" y="2"/>
                      </a:lnTo>
                      <a:lnTo>
                        <a:pt x="4"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sp>
          <p:nvSpPr>
            <p:cNvPr id="1663037" name="Freeform 61"/>
            <p:cNvSpPr>
              <a:spLocks noChangeAspect="1"/>
            </p:cNvSpPr>
            <p:nvPr/>
          </p:nvSpPr>
          <p:spPr bwMode="auto">
            <a:xfrm>
              <a:off x="1750" y="1848"/>
              <a:ext cx="25" cy="11"/>
            </a:xfrm>
            <a:custGeom>
              <a:avLst/>
              <a:gdLst>
                <a:gd name="T0" fmla="*/ 10 w 26"/>
                <a:gd name="T1" fmla="*/ 2 h 12"/>
                <a:gd name="T2" fmla="*/ 24 w 26"/>
                <a:gd name="T3" fmla="*/ 0 h 12"/>
                <a:gd name="T4" fmla="*/ 24 w 26"/>
                <a:gd name="T5" fmla="*/ 2 h 12"/>
                <a:gd name="T6" fmla="*/ 26 w 26"/>
                <a:gd name="T7" fmla="*/ 6 h 12"/>
                <a:gd name="T8" fmla="*/ 24 w 26"/>
                <a:gd name="T9" fmla="*/ 8 h 12"/>
                <a:gd name="T10" fmla="*/ 22 w 26"/>
                <a:gd name="T11" fmla="*/ 10 h 12"/>
                <a:gd name="T12" fmla="*/ 12 w 26"/>
                <a:gd name="T13" fmla="*/ 12 h 12"/>
                <a:gd name="T14" fmla="*/ 4 w 26"/>
                <a:gd name="T15" fmla="*/ 10 h 12"/>
                <a:gd name="T16" fmla="*/ 0 w 26"/>
                <a:gd name="T17" fmla="*/ 8 h 12"/>
                <a:gd name="T18" fmla="*/ 0 w 26"/>
                <a:gd name="T19" fmla="*/ 2 h 12"/>
                <a:gd name="T20" fmla="*/ 10 w 26"/>
                <a:gd name="T2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038" name="Freeform 62"/>
          <p:cNvSpPr>
            <a:spLocks noChangeAspect="1"/>
          </p:cNvSpPr>
          <p:nvPr/>
        </p:nvSpPr>
        <p:spPr bwMode="auto">
          <a:xfrm>
            <a:off x="2392363" y="4371975"/>
            <a:ext cx="130175" cy="63500"/>
          </a:xfrm>
          <a:custGeom>
            <a:avLst/>
            <a:gdLst>
              <a:gd name="T0" fmla="*/ 0 w 88"/>
              <a:gd name="T1" fmla="*/ 22 h 42"/>
              <a:gd name="T2" fmla="*/ 0 w 88"/>
              <a:gd name="T3" fmla="*/ 18 h 42"/>
              <a:gd name="T4" fmla="*/ 0 w 88"/>
              <a:gd name="T5" fmla="*/ 14 h 42"/>
              <a:gd name="T6" fmla="*/ 0 w 88"/>
              <a:gd name="T7" fmla="*/ 6 h 42"/>
              <a:gd name="T8" fmla="*/ 2 w 88"/>
              <a:gd name="T9" fmla="*/ 6 h 42"/>
              <a:gd name="T10" fmla="*/ 8 w 88"/>
              <a:gd name="T11" fmla="*/ 6 h 42"/>
              <a:gd name="T12" fmla="*/ 12 w 88"/>
              <a:gd name="T13" fmla="*/ 10 h 42"/>
              <a:gd name="T14" fmla="*/ 16 w 88"/>
              <a:gd name="T15" fmla="*/ 10 h 42"/>
              <a:gd name="T16" fmla="*/ 20 w 88"/>
              <a:gd name="T17" fmla="*/ 14 h 42"/>
              <a:gd name="T18" fmla="*/ 26 w 88"/>
              <a:gd name="T19" fmla="*/ 14 h 42"/>
              <a:gd name="T20" fmla="*/ 30 w 88"/>
              <a:gd name="T21" fmla="*/ 14 h 42"/>
              <a:gd name="T22" fmla="*/ 36 w 88"/>
              <a:gd name="T23" fmla="*/ 12 h 42"/>
              <a:gd name="T24" fmla="*/ 38 w 88"/>
              <a:gd name="T25" fmla="*/ 8 h 42"/>
              <a:gd name="T26" fmla="*/ 44 w 88"/>
              <a:gd name="T27" fmla="*/ 2 h 42"/>
              <a:gd name="T28" fmla="*/ 48 w 88"/>
              <a:gd name="T29" fmla="*/ 0 h 42"/>
              <a:gd name="T30" fmla="*/ 52 w 88"/>
              <a:gd name="T31" fmla="*/ 0 h 42"/>
              <a:gd name="T32" fmla="*/ 62 w 88"/>
              <a:gd name="T33" fmla="*/ 2 h 42"/>
              <a:gd name="T34" fmla="*/ 70 w 88"/>
              <a:gd name="T35" fmla="*/ 8 h 42"/>
              <a:gd name="T36" fmla="*/ 80 w 88"/>
              <a:gd name="T37" fmla="*/ 14 h 42"/>
              <a:gd name="T38" fmla="*/ 86 w 88"/>
              <a:gd name="T39" fmla="*/ 18 h 42"/>
              <a:gd name="T40" fmla="*/ 88 w 88"/>
              <a:gd name="T41" fmla="*/ 18 h 42"/>
              <a:gd name="T42" fmla="*/ 86 w 88"/>
              <a:gd name="T43" fmla="*/ 20 h 42"/>
              <a:gd name="T44" fmla="*/ 86 w 88"/>
              <a:gd name="T45" fmla="*/ 26 h 42"/>
              <a:gd name="T46" fmla="*/ 88 w 88"/>
              <a:gd name="T47" fmla="*/ 32 h 42"/>
              <a:gd name="T48" fmla="*/ 86 w 88"/>
              <a:gd name="T49" fmla="*/ 34 h 42"/>
              <a:gd name="T50" fmla="*/ 82 w 88"/>
              <a:gd name="T51" fmla="*/ 38 h 42"/>
              <a:gd name="T52" fmla="*/ 76 w 88"/>
              <a:gd name="T53" fmla="*/ 42 h 42"/>
              <a:gd name="T54" fmla="*/ 70 w 88"/>
              <a:gd name="T55" fmla="*/ 30 h 42"/>
              <a:gd name="T56" fmla="*/ 70 w 88"/>
              <a:gd name="T57" fmla="*/ 26 h 42"/>
              <a:gd name="T58" fmla="*/ 76 w 88"/>
              <a:gd name="T59" fmla="*/ 26 h 42"/>
              <a:gd name="T60" fmla="*/ 68 w 88"/>
              <a:gd name="T61" fmla="*/ 16 h 42"/>
              <a:gd name="T62" fmla="*/ 64 w 88"/>
              <a:gd name="T63" fmla="*/ 14 h 42"/>
              <a:gd name="T64" fmla="*/ 56 w 88"/>
              <a:gd name="T65" fmla="*/ 14 h 42"/>
              <a:gd name="T66" fmla="*/ 52 w 88"/>
              <a:gd name="T67" fmla="*/ 14 h 42"/>
              <a:gd name="T68" fmla="*/ 46 w 88"/>
              <a:gd name="T69" fmla="*/ 20 h 42"/>
              <a:gd name="T70" fmla="*/ 38 w 88"/>
              <a:gd name="T71" fmla="*/ 30 h 42"/>
              <a:gd name="T72" fmla="*/ 40 w 88"/>
              <a:gd name="T73" fmla="*/ 32 h 42"/>
              <a:gd name="T74" fmla="*/ 44 w 88"/>
              <a:gd name="T75" fmla="*/ 32 h 42"/>
              <a:gd name="T76" fmla="*/ 44 w 88"/>
              <a:gd name="T77" fmla="*/ 38 h 42"/>
              <a:gd name="T78" fmla="*/ 42 w 88"/>
              <a:gd name="T79" fmla="*/ 42 h 42"/>
              <a:gd name="T80" fmla="*/ 38 w 88"/>
              <a:gd name="T81" fmla="*/ 42 h 42"/>
              <a:gd name="T82" fmla="*/ 36 w 88"/>
              <a:gd name="T83" fmla="*/ 42 h 42"/>
              <a:gd name="T84" fmla="*/ 32 w 88"/>
              <a:gd name="T85" fmla="*/ 42 h 42"/>
              <a:gd name="T86" fmla="*/ 30 w 88"/>
              <a:gd name="T87" fmla="*/ 42 h 42"/>
              <a:gd name="T88" fmla="*/ 30 w 88"/>
              <a:gd name="T89" fmla="*/ 36 h 42"/>
              <a:gd name="T90" fmla="*/ 24 w 88"/>
              <a:gd name="T91" fmla="*/ 34 h 42"/>
              <a:gd name="T92" fmla="*/ 20 w 88"/>
              <a:gd name="T93" fmla="*/ 32 h 42"/>
              <a:gd name="T94" fmla="*/ 16 w 88"/>
              <a:gd name="T95" fmla="*/ 30 h 42"/>
              <a:gd name="T96" fmla="*/ 12 w 88"/>
              <a:gd name="T97" fmla="*/ 26 h 42"/>
              <a:gd name="T98" fmla="*/ 0 w 88"/>
              <a:gd name="T99"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39" name="Freeform 63"/>
          <p:cNvSpPr>
            <a:spLocks noChangeAspect="1"/>
          </p:cNvSpPr>
          <p:nvPr/>
        </p:nvSpPr>
        <p:spPr bwMode="auto">
          <a:xfrm>
            <a:off x="2322513" y="4340225"/>
            <a:ext cx="80962" cy="66675"/>
          </a:xfrm>
          <a:custGeom>
            <a:avLst/>
            <a:gdLst>
              <a:gd name="T0" fmla="*/ 38 w 54"/>
              <a:gd name="T1" fmla="*/ 6 h 44"/>
              <a:gd name="T2" fmla="*/ 46 w 54"/>
              <a:gd name="T3" fmla="*/ 18 h 44"/>
              <a:gd name="T4" fmla="*/ 54 w 54"/>
              <a:gd name="T5" fmla="*/ 28 h 44"/>
              <a:gd name="T6" fmla="*/ 46 w 54"/>
              <a:gd name="T7" fmla="*/ 28 h 44"/>
              <a:gd name="T8" fmla="*/ 46 w 54"/>
              <a:gd name="T9" fmla="*/ 44 h 44"/>
              <a:gd name="T10" fmla="*/ 32 w 54"/>
              <a:gd name="T11" fmla="*/ 40 h 44"/>
              <a:gd name="T12" fmla="*/ 34 w 54"/>
              <a:gd name="T13" fmla="*/ 36 h 44"/>
              <a:gd name="T14" fmla="*/ 34 w 54"/>
              <a:gd name="T15" fmla="*/ 34 h 44"/>
              <a:gd name="T16" fmla="*/ 24 w 54"/>
              <a:gd name="T17" fmla="*/ 22 h 44"/>
              <a:gd name="T18" fmla="*/ 18 w 54"/>
              <a:gd name="T19" fmla="*/ 16 h 44"/>
              <a:gd name="T20" fmla="*/ 12 w 54"/>
              <a:gd name="T21" fmla="*/ 14 h 44"/>
              <a:gd name="T22" fmla="*/ 16 w 54"/>
              <a:gd name="T23" fmla="*/ 22 h 44"/>
              <a:gd name="T24" fmla="*/ 12 w 54"/>
              <a:gd name="T25" fmla="*/ 22 h 44"/>
              <a:gd name="T26" fmla="*/ 8 w 54"/>
              <a:gd name="T27" fmla="*/ 22 h 44"/>
              <a:gd name="T28" fmla="*/ 4 w 54"/>
              <a:gd name="T29" fmla="*/ 20 h 44"/>
              <a:gd name="T30" fmla="*/ 2 w 54"/>
              <a:gd name="T31" fmla="*/ 16 h 44"/>
              <a:gd name="T32" fmla="*/ 0 w 54"/>
              <a:gd name="T33" fmla="*/ 12 h 44"/>
              <a:gd name="T34" fmla="*/ 2 w 54"/>
              <a:gd name="T35" fmla="*/ 8 h 44"/>
              <a:gd name="T36" fmla="*/ 2 w 54"/>
              <a:gd name="T37" fmla="*/ 6 h 44"/>
              <a:gd name="T38" fmla="*/ 2 w 54"/>
              <a:gd name="T39" fmla="*/ 4 h 44"/>
              <a:gd name="T40" fmla="*/ 4 w 54"/>
              <a:gd name="T41" fmla="*/ 0 h 44"/>
              <a:gd name="T42" fmla="*/ 20 w 54"/>
              <a:gd name="T43" fmla="*/ 4 h 44"/>
              <a:gd name="T44" fmla="*/ 38 w 54"/>
              <a:gd name="T4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40" name="Freeform 64"/>
          <p:cNvSpPr>
            <a:spLocks noChangeAspect="1"/>
          </p:cNvSpPr>
          <p:nvPr/>
        </p:nvSpPr>
        <p:spPr bwMode="auto">
          <a:xfrm>
            <a:off x="2290763" y="4232275"/>
            <a:ext cx="107950" cy="117475"/>
          </a:xfrm>
          <a:custGeom>
            <a:avLst/>
            <a:gdLst>
              <a:gd name="T0" fmla="*/ 72 w 72"/>
              <a:gd name="T1" fmla="*/ 0 h 78"/>
              <a:gd name="T2" fmla="*/ 72 w 72"/>
              <a:gd name="T3" fmla="*/ 2 h 78"/>
              <a:gd name="T4" fmla="*/ 70 w 72"/>
              <a:gd name="T5" fmla="*/ 10 h 78"/>
              <a:gd name="T6" fmla="*/ 68 w 72"/>
              <a:gd name="T7" fmla="*/ 20 h 78"/>
              <a:gd name="T8" fmla="*/ 66 w 72"/>
              <a:gd name="T9" fmla="*/ 26 h 78"/>
              <a:gd name="T10" fmla="*/ 64 w 72"/>
              <a:gd name="T11" fmla="*/ 36 h 78"/>
              <a:gd name="T12" fmla="*/ 64 w 72"/>
              <a:gd name="T13" fmla="*/ 44 h 78"/>
              <a:gd name="T14" fmla="*/ 60 w 72"/>
              <a:gd name="T15" fmla="*/ 50 h 78"/>
              <a:gd name="T16" fmla="*/ 56 w 72"/>
              <a:gd name="T17" fmla="*/ 54 h 78"/>
              <a:gd name="T18" fmla="*/ 56 w 72"/>
              <a:gd name="T19" fmla="*/ 60 h 78"/>
              <a:gd name="T20" fmla="*/ 56 w 72"/>
              <a:gd name="T21" fmla="*/ 66 h 78"/>
              <a:gd name="T22" fmla="*/ 58 w 72"/>
              <a:gd name="T23" fmla="*/ 74 h 78"/>
              <a:gd name="T24" fmla="*/ 60 w 72"/>
              <a:gd name="T25" fmla="*/ 78 h 78"/>
              <a:gd name="T26" fmla="*/ 42 w 72"/>
              <a:gd name="T27" fmla="*/ 76 h 78"/>
              <a:gd name="T28" fmla="*/ 26 w 72"/>
              <a:gd name="T29" fmla="*/ 72 h 78"/>
              <a:gd name="T30" fmla="*/ 24 w 72"/>
              <a:gd name="T31" fmla="*/ 66 h 78"/>
              <a:gd name="T32" fmla="*/ 24 w 72"/>
              <a:gd name="T33" fmla="*/ 62 h 78"/>
              <a:gd name="T34" fmla="*/ 16 w 72"/>
              <a:gd name="T35" fmla="*/ 58 h 78"/>
              <a:gd name="T36" fmla="*/ 8 w 72"/>
              <a:gd name="T37" fmla="*/ 50 h 78"/>
              <a:gd name="T38" fmla="*/ 4 w 72"/>
              <a:gd name="T39" fmla="*/ 44 h 78"/>
              <a:gd name="T40" fmla="*/ 0 w 72"/>
              <a:gd name="T41" fmla="*/ 36 h 78"/>
              <a:gd name="T42" fmla="*/ 6 w 72"/>
              <a:gd name="T43" fmla="*/ 36 h 78"/>
              <a:gd name="T44" fmla="*/ 10 w 72"/>
              <a:gd name="T45" fmla="*/ 30 h 78"/>
              <a:gd name="T46" fmla="*/ 12 w 72"/>
              <a:gd name="T47" fmla="*/ 26 h 78"/>
              <a:gd name="T48" fmla="*/ 14 w 72"/>
              <a:gd name="T49" fmla="*/ 24 h 78"/>
              <a:gd name="T50" fmla="*/ 16 w 72"/>
              <a:gd name="T51" fmla="*/ 22 h 78"/>
              <a:gd name="T52" fmla="*/ 22 w 72"/>
              <a:gd name="T53" fmla="*/ 20 h 78"/>
              <a:gd name="T54" fmla="*/ 26 w 72"/>
              <a:gd name="T55" fmla="*/ 20 h 78"/>
              <a:gd name="T56" fmla="*/ 32 w 72"/>
              <a:gd name="T57" fmla="*/ 18 h 78"/>
              <a:gd name="T58" fmla="*/ 40 w 72"/>
              <a:gd name="T59" fmla="*/ 8 h 78"/>
              <a:gd name="T60" fmla="*/ 44 w 72"/>
              <a:gd name="T61" fmla="*/ 4 h 78"/>
              <a:gd name="T62" fmla="*/ 48 w 72"/>
              <a:gd name="T63" fmla="*/ 4 h 78"/>
              <a:gd name="T64" fmla="*/ 50 w 72"/>
              <a:gd name="T65" fmla="*/ 4 h 78"/>
              <a:gd name="T66" fmla="*/ 52 w 72"/>
              <a:gd name="T67" fmla="*/ 4 h 78"/>
              <a:gd name="T68" fmla="*/ 52 w 72"/>
              <a:gd name="T69" fmla="*/ 6 h 78"/>
              <a:gd name="T70" fmla="*/ 58 w 72"/>
              <a:gd name="T71" fmla="*/ 4 h 78"/>
              <a:gd name="T72" fmla="*/ 62 w 72"/>
              <a:gd name="T73" fmla="*/ 2 h 78"/>
              <a:gd name="T74" fmla="*/ 66 w 72"/>
              <a:gd name="T75" fmla="*/ 2 h 78"/>
              <a:gd name="T76" fmla="*/ 72 w 72"/>
              <a:gd name="T7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41" name="Freeform 65"/>
          <p:cNvSpPr>
            <a:spLocks noChangeAspect="1"/>
          </p:cNvSpPr>
          <p:nvPr/>
        </p:nvSpPr>
        <p:spPr bwMode="auto">
          <a:xfrm>
            <a:off x="2230438" y="4251325"/>
            <a:ext cx="57150" cy="23813"/>
          </a:xfrm>
          <a:custGeom>
            <a:avLst/>
            <a:gdLst>
              <a:gd name="T0" fmla="*/ 36 w 38"/>
              <a:gd name="T1" fmla="*/ 16 h 16"/>
              <a:gd name="T2" fmla="*/ 30 w 38"/>
              <a:gd name="T3" fmla="*/ 16 h 16"/>
              <a:gd name="T4" fmla="*/ 24 w 38"/>
              <a:gd name="T5" fmla="*/ 16 h 16"/>
              <a:gd name="T6" fmla="*/ 10 w 38"/>
              <a:gd name="T7" fmla="*/ 14 h 16"/>
              <a:gd name="T8" fmla="*/ 4 w 38"/>
              <a:gd name="T9" fmla="*/ 12 h 16"/>
              <a:gd name="T10" fmla="*/ 0 w 38"/>
              <a:gd name="T11" fmla="*/ 8 h 16"/>
              <a:gd name="T12" fmla="*/ 6 w 38"/>
              <a:gd name="T13" fmla="*/ 6 h 16"/>
              <a:gd name="T14" fmla="*/ 8 w 38"/>
              <a:gd name="T15" fmla="*/ 0 h 16"/>
              <a:gd name="T16" fmla="*/ 12 w 38"/>
              <a:gd name="T17" fmla="*/ 0 h 16"/>
              <a:gd name="T18" fmla="*/ 16 w 38"/>
              <a:gd name="T19" fmla="*/ 2 h 16"/>
              <a:gd name="T20" fmla="*/ 20 w 38"/>
              <a:gd name="T21" fmla="*/ 4 h 16"/>
              <a:gd name="T22" fmla="*/ 24 w 38"/>
              <a:gd name="T23" fmla="*/ 8 h 16"/>
              <a:gd name="T24" fmla="*/ 30 w 38"/>
              <a:gd name="T25" fmla="*/ 10 h 16"/>
              <a:gd name="T26" fmla="*/ 34 w 38"/>
              <a:gd name="T27" fmla="*/ 10 h 16"/>
              <a:gd name="T28" fmla="*/ 36 w 38"/>
              <a:gd name="T29" fmla="*/ 12 h 16"/>
              <a:gd name="T30" fmla="*/ 38 w 38"/>
              <a:gd name="T31" fmla="*/ 14 h 16"/>
              <a:gd name="T32" fmla="*/ 38 w 38"/>
              <a:gd name="T33" fmla="*/ 16 h 16"/>
              <a:gd name="T34" fmla="*/ 36 w 38"/>
              <a:gd name="T3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42" name="Freeform 66"/>
          <p:cNvSpPr>
            <a:spLocks noChangeAspect="1"/>
          </p:cNvSpPr>
          <p:nvPr/>
        </p:nvSpPr>
        <p:spPr bwMode="auto">
          <a:xfrm>
            <a:off x="2249488" y="4197350"/>
            <a:ext cx="149225" cy="88900"/>
          </a:xfrm>
          <a:custGeom>
            <a:avLst/>
            <a:gdLst>
              <a:gd name="T0" fmla="*/ 100 w 100"/>
              <a:gd name="T1" fmla="*/ 24 h 60"/>
              <a:gd name="T2" fmla="*/ 94 w 100"/>
              <a:gd name="T3" fmla="*/ 26 h 60"/>
              <a:gd name="T4" fmla="*/ 90 w 100"/>
              <a:gd name="T5" fmla="*/ 26 h 60"/>
              <a:gd name="T6" fmla="*/ 86 w 100"/>
              <a:gd name="T7" fmla="*/ 28 h 60"/>
              <a:gd name="T8" fmla="*/ 80 w 100"/>
              <a:gd name="T9" fmla="*/ 30 h 60"/>
              <a:gd name="T10" fmla="*/ 80 w 100"/>
              <a:gd name="T11" fmla="*/ 28 h 60"/>
              <a:gd name="T12" fmla="*/ 78 w 100"/>
              <a:gd name="T13" fmla="*/ 28 h 60"/>
              <a:gd name="T14" fmla="*/ 76 w 100"/>
              <a:gd name="T15" fmla="*/ 28 h 60"/>
              <a:gd name="T16" fmla="*/ 72 w 100"/>
              <a:gd name="T17" fmla="*/ 28 h 60"/>
              <a:gd name="T18" fmla="*/ 68 w 100"/>
              <a:gd name="T19" fmla="*/ 32 h 60"/>
              <a:gd name="T20" fmla="*/ 60 w 100"/>
              <a:gd name="T21" fmla="*/ 42 h 60"/>
              <a:gd name="T22" fmla="*/ 54 w 100"/>
              <a:gd name="T23" fmla="*/ 44 h 60"/>
              <a:gd name="T24" fmla="*/ 50 w 100"/>
              <a:gd name="T25" fmla="*/ 44 h 60"/>
              <a:gd name="T26" fmla="*/ 44 w 100"/>
              <a:gd name="T27" fmla="*/ 46 h 60"/>
              <a:gd name="T28" fmla="*/ 42 w 100"/>
              <a:gd name="T29" fmla="*/ 48 h 60"/>
              <a:gd name="T30" fmla="*/ 40 w 100"/>
              <a:gd name="T31" fmla="*/ 50 h 60"/>
              <a:gd name="T32" fmla="*/ 38 w 100"/>
              <a:gd name="T33" fmla="*/ 54 h 60"/>
              <a:gd name="T34" fmla="*/ 34 w 100"/>
              <a:gd name="T35" fmla="*/ 60 h 60"/>
              <a:gd name="T36" fmla="*/ 28 w 100"/>
              <a:gd name="T37" fmla="*/ 60 h 60"/>
              <a:gd name="T38" fmla="*/ 26 w 100"/>
              <a:gd name="T39" fmla="*/ 52 h 60"/>
              <a:gd name="T40" fmla="*/ 26 w 100"/>
              <a:gd name="T41" fmla="*/ 50 h 60"/>
              <a:gd name="T42" fmla="*/ 24 w 100"/>
              <a:gd name="T43" fmla="*/ 48 h 60"/>
              <a:gd name="T44" fmla="*/ 22 w 100"/>
              <a:gd name="T45" fmla="*/ 46 h 60"/>
              <a:gd name="T46" fmla="*/ 18 w 100"/>
              <a:gd name="T47" fmla="*/ 46 h 60"/>
              <a:gd name="T48" fmla="*/ 12 w 100"/>
              <a:gd name="T49" fmla="*/ 44 h 60"/>
              <a:gd name="T50" fmla="*/ 8 w 100"/>
              <a:gd name="T51" fmla="*/ 40 h 60"/>
              <a:gd name="T52" fmla="*/ 4 w 100"/>
              <a:gd name="T53" fmla="*/ 38 h 60"/>
              <a:gd name="T54" fmla="*/ 0 w 100"/>
              <a:gd name="T55" fmla="*/ 36 h 60"/>
              <a:gd name="T56" fmla="*/ 4 w 100"/>
              <a:gd name="T57" fmla="*/ 28 h 60"/>
              <a:gd name="T58" fmla="*/ 8 w 100"/>
              <a:gd name="T59" fmla="*/ 22 h 60"/>
              <a:gd name="T60" fmla="*/ 18 w 100"/>
              <a:gd name="T61" fmla="*/ 16 h 60"/>
              <a:gd name="T62" fmla="*/ 22 w 100"/>
              <a:gd name="T63" fmla="*/ 8 h 60"/>
              <a:gd name="T64" fmla="*/ 26 w 100"/>
              <a:gd name="T65" fmla="*/ 2 h 60"/>
              <a:gd name="T66" fmla="*/ 34 w 100"/>
              <a:gd name="T67" fmla="*/ 0 h 60"/>
              <a:gd name="T68" fmla="*/ 80 w 100"/>
              <a:gd name="T69" fmla="*/ 0 h 60"/>
              <a:gd name="T70" fmla="*/ 84 w 100"/>
              <a:gd name="T71" fmla="*/ 6 h 60"/>
              <a:gd name="T72" fmla="*/ 90 w 100"/>
              <a:gd name="T73" fmla="*/ 12 h 60"/>
              <a:gd name="T74" fmla="*/ 96 w 100"/>
              <a:gd name="T75" fmla="*/ 18 h 60"/>
              <a:gd name="T76" fmla="*/ 100 w 100"/>
              <a:gd name="T7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43" name="Freeform 67"/>
          <p:cNvSpPr>
            <a:spLocks noChangeAspect="1"/>
          </p:cNvSpPr>
          <p:nvPr/>
        </p:nvSpPr>
        <p:spPr bwMode="auto">
          <a:xfrm>
            <a:off x="2257425" y="4140200"/>
            <a:ext cx="36513" cy="63500"/>
          </a:xfrm>
          <a:custGeom>
            <a:avLst/>
            <a:gdLst>
              <a:gd name="T0" fmla="*/ 24 w 24"/>
              <a:gd name="T1" fmla="*/ 6 h 42"/>
              <a:gd name="T2" fmla="*/ 18 w 24"/>
              <a:gd name="T3" fmla="*/ 10 h 42"/>
              <a:gd name="T4" fmla="*/ 18 w 24"/>
              <a:gd name="T5" fmla="*/ 18 h 42"/>
              <a:gd name="T6" fmla="*/ 16 w 24"/>
              <a:gd name="T7" fmla="*/ 26 h 42"/>
              <a:gd name="T8" fmla="*/ 14 w 24"/>
              <a:gd name="T9" fmla="*/ 32 h 42"/>
              <a:gd name="T10" fmla="*/ 10 w 24"/>
              <a:gd name="T11" fmla="*/ 36 h 42"/>
              <a:gd name="T12" fmla="*/ 10 w 24"/>
              <a:gd name="T13" fmla="*/ 42 h 42"/>
              <a:gd name="T14" fmla="*/ 0 w 24"/>
              <a:gd name="T15" fmla="*/ 42 h 42"/>
              <a:gd name="T16" fmla="*/ 4 w 24"/>
              <a:gd name="T17" fmla="*/ 10 h 42"/>
              <a:gd name="T18" fmla="*/ 8 w 24"/>
              <a:gd name="T19" fmla="*/ 10 h 42"/>
              <a:gd name="T20" fmla="*/ 10 w 24"/>
              <a:gd name="T21" fmla="*/ 8 h 42"/>
              <a:gd name="T22" fmla="*/ 12 w 24"/>
              <a:gd name="T23" fmla="*/ 6 h 42"/>
              <a:gd name="T24" fmla="*/ 14 w 24"/>
              <a:gd name="T25" fmla="*/ 2 h 42"/>
              <a:gd name="T26" fmla="*/ 16 w 24"/>
              <a:gd name="T27" fmla="*/ 0 h 42"/>
              <a:gd name="T28" fmla="*/ 20 w 24"/>
              <a:gd name="T29" fmla="*/ 0 h 42"/>
              <a:gd name="T30" fmla="*/ 22 w 24"/>
              <a:gd name="T31" fmla="*/ 2 h 42"/>
              <a:gd name="T32" fmla="*/ 22 w 24"/>
              <a:gd name="T33" fmla="*/ 6 h 42"/>
              <a:gd name="T34" fmla="*/ 24 w 24"/>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44" name="Freeform 68"/>
          <p:cNvSpPr>
            <a:spLocks noChangeAspect="1"/>
          </p:cNvSpPr>
          <p:nvPr/>
        </p:nvSpPr>
        <p:spPr bwMode="auto">
          <a:xfrm>
            <a:off x="2179638" y="4156075"/>
            <a:ext cx="107950" cy="107950"/>
          </a:xfrm>
          <a:custGeom>
            <a:avLst/>
            <a:gdLst>
              <a:gd name="T0" fmla="*/ 72 w 72"/>
              <a:gd name="T1" fmla="*/ 30 h 72"/>
              <a:gd name="T2" fmla="*/ 68 w 72"/>
              <a:gd name="T3" fmla="*/ 32 h 72"/>
              <a:gd name="T4" fmla="*/ 62 w 72"/>
              <a:gd name="T5" fmla="*/ 32 h 72"/>
              <a:gd name="T6" fmla="*/ 52 w 72"/>
              <a:gd name="T7" fmla="*/ 32 h 72"/>
              <a:gd name="T8" fmla="*/ 56 w 72"/>
              <a:gd name="T9" fmla="*/ 0 h 72"/>
              <a:gd name="T10" fmla="*/ 32 w 72"/>
              <a:gd name="T11" fmla="*/ 0 h 72"/>
              <a:gd name="T12" fmla="*/ 28 w 72"/>
              <a:gd name="T13" fmla="*/ 2 h 72"/>
              <a:gd name="T14" fmla="*/ 24 w 72"/>
              <a:gd name="T15" fmla="*/ 6 h 72"/>
              <a:gd name="T16" fmla="*/ 20 w 72"/>
              <a:gd name="T17" fmla="*/ 14 h 72"/>
              <a:gd name="T18" fmla="*/ 22 w 72"/>
              <a:gd name="T19" fmla="*/ 18 h 72"/>
              <a:gd name="T20" fmla="*/ 24 w 72"/>
              <a:gd name="T21" fmla="*/ 22 h 72"/>
              <a:gd name="T22" fmla="*/ 28 w 72"/>
              <a:gd name="T23" fmla="*/ 24 h 72"/>
              <a:gd name="T24" fmla="*/ 30 w 72"/>
              <a:gd name="T25" fmla="*/ 28 h 72"/>
              <a:gd name="T26" fmla="*/ 30 w 72"/>
              <a:gd name="T27" fmla="*/ 34 h 72"/>
              <a:gd name="T28" fmla="*/ 10 w 72"/>
              <a:gd name="T29" fmla="*/ 34 h 72"/>
              <a:gd name="T30" fmla="*/ 6 w 72"/>
              <a:gd name="T31" fmla="*/ 40 h 72"/>
              <a:gd name="T32" fmla="*/ 4 w 72"/>
              <a:gd name="T33" fmla="*/ 46 h 72"/>
              <a:gd name="T34" fmla="*/ 0 w 72"/>
              <a:gd name="T35" fmla="*/ 58 h 72"/>
              <a:gd name="T36" fmla="*/ 8 w 72"/>
              <a:gd name="T37" fmla="*/ 66 h 72"/>
              <a:gd name="T38" fmla="*/ 14 w 72"/>
              <a:gd name="T39" fmla="*/ 68 h 72"/>
              <a:gd name="T40" fmla="*/ 16 w 72"/>
              <a:gd name="T41" fmla="*/ 70 h 72"/>
              <a:gd name="T42" fmla="*/ 26 w 72"/>
              <a:gd name="T43" fmla="*/ 70 h 72"/>
              <a:gd name="T44" fmla="*/ 30 w 72"/>
              <a:gd name="T45" fmla="*/ 70 h 72"/>
              <a:gd name="T46" fmla="*/ 34 w 72"/>
              <a:gd name="T47" fmla="*/ 72 h 72"/>
              <a:gd name="T48" fmla="*/ 40 w 72"/>
              <a:gd name="T49" fmla="*/ 70 h 72"/>
              <a:gd name="T50" fmla="*/ 42 w 72"/>
              <a:gd name="T51" fmla="*/ 64 h 72"/>
              <a:gd name="T52" fmla="*/ 46 w 72"/>
              <a:gd name="T53" fmla="*/ 64 h 72"/>
              <a:gd name="T54" fmla="*/ 50 w 72"/>
              <a:gd name="T55" fmla="*/ 56 h 72"/>
              <a:gd name="T56" fmla="*/ 54 w 72"/>
              <a:gd name="T57" fmla="*/ 50 h 72"/>
              <a:gd name="T58" fmla="*/ 64 w 72"/>
              <a:gd name="T59" fmla="*/ 44 h 72"/>
              <a:gd name="T60" fmla="*/ 68 w 72"/>
              <a:gd name="T61" fmla="*/ 36 h 72"/>
              <a:gd name="T62" fmla="*/ 72 w 72"/>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45" name="Freeform 69"/>
          <p:cNvSpPr>
            <a:spLocks noChangeAspect="1"/>
          </p:cNvSpPr>
          <p:nvPr/>
        </p:nvSpPr>
        <p:spPr bwMode="auto">
          <a:xfrm>
            <a:off x="2613025" y="4092575"/>
            <a:ext cx="65088" cy="53975"/>
          </a:xfrm>
          <a:custGeom>
            <a:avLst/>
            <a:gdLst>
              <a:gd name="T0" fmla="*/ 42 w 44"/>
              <a:gd name="T1" fmla="*/ 36 h 36"/>
              <a:gd name="T2" fmla="*/ 42 w 44"/>
              <a:gd name="T3" fmla="*/ 34 h 36"/>
              <a:gd name="T4" fmla="*/ 14 w 44"/>
              <a:gd name="T5" fmla="*/ 34 h 36"/>
              <a:gd name="T6" fmla="*/ 4 w 44"/>
              <a:gd name="T7" fmla="*/ 32 h 36"/>
              <a:gd name="T8" fmla="*/ 2 w 44"/>
              <a:gd name="T9" fmla="*/ 30 h 36"/>
              <a:gd name="T10" fmla="*/ 0 w 44"/>
              <a:gd name="T11" fmla="*/ 26 h 36"/>
              <a:gd name="T12" fmla="*/ 14 w 44"/>
              <a:gd name="T13" fmla="*/ 22 h 36"/>
              <a:gd name="T14" fmla="*/ 20 w 44"/>
              <a:gd name="T15" fmla="*/ 24 h 36"/>
              <a:gd name="T16" fmla="*/ 26 w 44"/>
              <a:gd name="T17" fmla="*/ 26 h 36"/>
              <a:gd name="T18" fmla="*/ 28 w 44"/>
              <a:gd name="T19" fmla="*/ 24 h 36"/>
              <a:gd name="T20" fmla="*/ 30 w 44"/>
              <a:gd name="T21" fmla="*/ 20 h 36"/>
              <a:gd name="T22" fmla="*/ 28 w 44"/>
              <a:gd name="T23" fmla="*/ 18 h 36"/>
              <a:gd name="T24" fmla="*/ 28 w 44"/>
              <a:gd name="T25" fmla="*/ 14 h 36"/>
              <a:gd name="T26" fmla="*/ 28 w 44"/>
              <a:gd name="T27" fmla="*/ 10 h 36"/>
              <a:gd name="T28" fmla="*/ 24 w 44"/>
              <a:gd name="T29" fmla="*/ 8 h 36"/>
              <a:gd name="T30" fmla="*/ 22 w 44"/>
              <a:gd name="T31" fmla="*/ 6 h 36"/>
              <a:gd name="T32" fmla="*/ 22 w 44"/>
              <a:gd name="T33" fmla="*/ 2 h 36"/>
              <a:gd name="T34" fmla="*/ 26 w 44"/>
              <a:gd name="T35" fmla="*/ 2 h 36"/>
              <a:gd name="T36" fmla="*/ 28 w 44"/>
              <a:gd name="T37" fmla="*/ 0 h 36"/>
              <a:gd name="T38" fmla="*/ 44 w 44"/>
              <a:gd name="T39" fmla="*/ 2 h 36"/>
              <a:gd name="T40" fmla="*/ 44 w 44"/>
              <a:gd name="T41" fmla="*/ 6 h 36"/>
              <a:gd name="T42" fmla="*/ 42 w 44"/>
              <a:gd name="T43" fmla="*/ 8 h 36"/>
              <a:gd name="T44" fmla="*/ 42 w 44"/>
              <a:gd name="T45" fmla="*/ 18 h 36"/>
              <a:gd name="T46" fmla="*/ 40 w 44"/>
              <a:gd name="T47" fmla="*/ 28 h 36"/>
              <a:gd name="T48" fmla="*/ 40 w 44"/>
              <a:gd name="T49" fmla="*/ 34 h 36"/>
              <a:gd name="T50" fmla="*/ 42 w 44"/>
              <a:gd name="T5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46" name="Freeform 70"/>
          <p:cNvSpPr>
            <a:spLocks noChangeAspect="1"/>
          </p:cNvSpPr>
          <p:nvPr/>
        </p:nvSpPr>
        <p:spPr bwMode="auto">
          <a:xfrm>
            <a:off x="2671763" y="4095750"/>
            <a:ext cx="87312" cy="53975"/>
          </a:xfrm>
          <a:custGeom>
            <a:avLst/>
            <a:gdLst>
              <a:gd name="T0" fmla="*/ 0 w 58"/>
              <a:gd name="T1" fmla="*/ 32 h 36"/>
              <a:gd name="T2" fmla="*/ 0 w 58"/>
              <a:gd name="T3" fmla="*/ 26 h 36"/>
              <a:gd name="T4" fmla="*/ 2 w 58"/>
              <a:gd name="T5" fmla="*/ 16 h 36"/>
              <a:gd name="T6" fmla="*/ 2 w 58"/>
              <a:gd name="T7" fmla="*/ 6 h 36"/>
              <a:gd name="T8" fmla="*/ 4 w 58"/>
              <a:gd name="T9" fmla="*/ 4 h 36"/>
              <a:gd name="T10" fmla="*/ 4 w 58"/>
              <a:gd name="T11" fmla="*/ 0 h 36"/>
              <a:gd name="T12" fmla="*/ 14 w 58"/>
              <a:gd name="T13" fmla="*/ 2 h 36"/>
              <a:gd name="T14" fmla="*/ 26 w 58"/>
              <a:gd name="T15" fmla="*/ 2 h 36"/>
              <a:gd name="T16" fmla="*/ 26 w 58"/>
              <a:gd name="T17" fmla="*/ 4 h 36"/>
              <a:gd name="T18" fmla="*/ 28 w 58"/>
              <a:gd name="T19" fmla="*/ 4 h 36"/>
              <a:gd name="T20" fmla="*/ 34 w 58"/>
              <a:gd name="T21" fmla="*/ 4 h 36"/>
              <a:gd name="T22" fmla="*/ 36 w 58"/>
              <a:gd name="T23" fmla="*/ 4 h 36"/>
              <a:gd name="T24" fmla="*/ 38 w 58"/>
              <a:gd name="T25" fmla="*/ 6 h 36"/>
              <a:gd name="T26" fmla="*/ 40 w 58"/>
              <a:gd name="T27" fmla="*/ 8 h 36"/>
              <a:gd name="T28" fmla="*/ 42 w 58"/>
              <a:gd name="T29" fmla="*/ 8 h 36"/>
              <a:gd name="T30" fmla="*/ 42 w 58"/>
              <a:gd name="T31" fmla="*/ 10 h 36"/>
              <a:gd name="T32" fmla="*/ 42 w 58"/>
              <a:gd name="T33" fmla="*/ 12 h 36"/>
              <a:gd name="T34" fmla="*/ 48 w 58"/>
              <a:gd name="T35" fmla="*/ 14 h 36"/>
              <a:gd name="T36" fmla="*/ 52 w 58"/>
              <a:gd name="T37" fmla="*/ 16 h 36"/>
              <a:gd name="T38" fmla="*/ 54 w 58"/>
              <a:gd name="T39" fmla="*/ 18 h 36"/>
              <a:gd name="T40" fmla="*/ 58 w 58"/>
              <a:gd name="T41" fmla="*/ 26 h 36"/>
              <a:gd name="T42" fmla="*/ 52 w 58"/>
              <a:gd name="T43" fmla="*/ 28 h 36"/>
              <a:gd name="T44" fmla="*/ 50 w 58"/>
              <a:gd name="T45" fmla="*/ 32 h 36"/>
              <a:gd name="T46" fmla="*/ 48 w 58"/>
              <a:gd name="T47" fmla="*/ 30 h 36"/>
              <a:gd name="T48" fmla="*/ 46 w 58"/>
              <a:gd name="T49" fmla="*/ 28 h 36"/>
              <a:gd name="T50" fmla="*/ 30 w 58"/>
              <a:gd name="T51" fmla="*/ 28 h 36"/>
              <a:gd name="T52" fmla="*/ 28 w 58"/>
              <a:gd name="T53" fmla="*/ 30 h 36"/>
              <a:gd name="T54" fmla="*/ 26 w 58"/>
              <a:gd name="T55" fmla="*/ 30 h 36"/>
              <a:gd name="T56" fmla="*/ 18 w 58"/>
              <a:gd name="T57" fmla="*/ 30 h 36"/>
              <a:gd name="T58" fmla="*/ 14 w 58"/>
              <a:gd name="T59" fmla="*/ 30 h 36"/>
              <a:gd name="T60" fmla="*/ 12 w 58"/>
              <a:gd name="T61" fmla="*/ 34 h 36"/>
              <a:gd name="T62" fmla="*/ 8 w 58"/>
              <a:gd name="T63" fmla="*/ 36 h 36"/>
              <a:gd name="T64" fmla="*/ 2 w 58"/>
              <a:gd name="T65" fmla="*/ 36 h 36"/>
              <a:gd name="T66" fmla="*/ 2 w 58"/>
              <a:gd name="T67" fmla="*/ 34 h 36"/>
              <a:gd name="T68" fmla="*/ 0 w 58"/>
              <a:gd name="T6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47" name="Freeform 71"/>
          <p:cNvSpPr>
            <a:spLocks noChangeAspect="1"/>
          </p:cNvSpPr>
          <p:nvPr/>
        </p:nvSpPr>
        <p:spPr bwMode="auto">
          <a:xfrm>
            <a:off x="2543175" y="3956050"/>
            <a:ext cx="15875" cy="22225"/>
          </a:xfrm>
          <a:custGeom>
            <a:avLst/>
            <a:gdLst>
              <a:gd name="T0" fmla="*/ 10 w 10"/>
              <a:gd name="T1" fmla="*/ 8 h 14"/>
              <a:gd name="T2" fmla="*/ 8 w 10"/>
              <a:gd name="T3" fmla="*/ 12 h 14"/>
              <a:gd name="T4" fmla="*/ 4 w 10"/>
              <a:gd name="T5" fmla="*/ 14 h 14"/>
              <a:gd name="T6" fmla="*/ 2 w 10"/>
              <a:gd name="T7" fmla="*/ 12 h 14"/>
              <a:gd name="T8" fmla="*/ 0 w 10"/>
              <a:gd name="T9" fmla="*/ 8 h 14"/>
              <a:gd name="T10" fmla="*/ 2 w 10"/>
              <a:gd name="T11" fmla="*/ 4 h 14"/>
              <a:gd name="T12" fmla="*/ 4 w 10"/>
              <a:gd name="T13" fmla="*/ 0 h 14"/>
              <a:gd name="T14" fmla="*/ 8 w 10"/>
              <a:gd name="T15" fmla="*/ 2 h 14"/>
              <a:gd name="T16" fmla="*/ 10 w 1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48" name="Freeform 72"/>
          <p:cNvSpPr>
            <a:spLocks noChangeAspect="1"/>
          </p:cNvSpPr>
          <p:nvPr/>
        </p:nvSpPr>
        <p:spPr bwMode="auto">
          <a:xfrm>
            <a:off x="2895600" y="4340225"/>
            <a:ext cx="15875" cy="19050"/>
          </a:xfrm>
          <a:custGeom>
            <a:avLst/>
            <a:gdLst>
              <a:gd name="T0" fmla="*/ 8 w 12"/>
              <a:gd name="T1" fmla="*/ 12 h 12"/>
              <a:gd name="T2" fmla="*/ 10 w 12"/>
              <a:gd name="T3" fmla="*/ 8 h 12"/>
              <a:gd name="T4" fmla="*/ 12 w 12"/>
              <a:gd name="T5" fmla="*/ 8 h 12"/>
              <a:gd name="T6" fmla="*/ 12 w 12"/>
              <a:gd name="T7" fmla="*/ 4 h 12"/>
              <a:gd name="T8" fmla="*/ 10 w 12"/>
              <a:gd name="T9" fmla="*/ 2 h 12"/>
              <a:gd name="T10" fmla="*/ 6 w 12"/>
              <a:gd name="T11" fmla="*/ 0 h 12"/>
              <a:gd name="T12" fmla="*/ 0 w 12"/>
              <a:gd name="T13" fmla="*/ 10 h 12"/>
              <a:gd name="T14" fmla="*/ 8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8" y="12"/>
                </a:moveTo>
                <a:lnTo>
                  <a:pt x="10" y="8"/>
                </a:lnTo>
                <a:lnTo>
                  <a:pt x="12" y="8"/>
                </a:lnTo>
                <a:lnTo>
                  <a:pt x="12" y="4"/>
                </a:lnTo>
                <a:lnTo>
                  <a:pt x="10" y="2"/>
                </a:lnTo>
                <a:lnTo>
                  <a:pt x="6" y="0"/>
                </a:lnTo>
                <a:lnTo>
                  <a:pt x="0" y="10"/>
                </a:lnTo>
                <a:lnTo>
                  <a:pt x="8" y="1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49" name="Freeform 73"/>
          <p:cNvSpPr>
            <a:spLocks noChangeAspect="1"/>
          </p:cNvSpPr>
          <p:nvPr/>
        </p:nvSpPr>
        <p:spPr bwMode="auto">
          <a:xfrm>
            <a:off x="3151188" y="4632325"/>
            <a:ext cx="58737" cy="50800"/>
          </a:xfrm>
          <a:custGeom>
            <a:avLst/>
            <a:gdLst>
              <a:gd name="T0" fmla="*/ 0 w 40"/>
              <a:gd name="T1" fmla="*/ 22 h 34"/>
              <a:gd name="T2" fmla="*/ 4 w 40"/>
              <a:gd name="T3" fmla="*/ 30 h 34"/>
              <a:gd name="T4" fmla="*/ 18 w 40"/>
              <a:gd name="T5" fmla="*/ 32 h 34"/>
              <a:gd name="T6" fmla="*/ 26 w 40"/>
              <a:gd name="T7" fmla="*/ 34 h 34"/>
              <a:gd name="T8" fmla="*/ 28 w 40"/>
              <a:gd name="T9" fmla="*/ 32 h 34"/>
              <a:gd name="T10" fmla="*/ 32 w 40"/>
              <a:gd name="T11" fmla="*/ 32 h 34"/>
              <a:gd name="T12" fmla="*/ 36 w 40"/>
              <a:gd name="T13" fmla="*/ 22 h 34"/>
              <a:gd name="T14" fmla="*/ 38 w 40"/>
              <a:gd name="T15" fmla="*/ 12 h 34"/>
              <a:gd name="T16" fmla="*/ 40 w 40"/>
              <a:gd name="T17" fmla="*/ 6 h 34"/>
              <a:gd name="T18" fmla="*/ 30 w 40"/>
              <a:gd name="T19" fmla="*/ 4 h 34"/>
              <a:gd name="T20" fmla="*/ 22 w 40"/>
              <a:gd name="T21" fmla="*/ 4 h 34"/>
              <a:gd name="T22" fmla="*/ 16 w 40"/>
              <a:gd name="T23" fmla="*/ 0 h 34"/>
              <a:gd name="T24" fmla="*/ 10 w 40"/>
              <a:gd name="T25" fmla="*/ 0 h 34"/>
              <a:gd name="T26" fmla="*/ 8 w 40"/>
              <a:gd name="T27" fmla="*/ 0 h 34"/>
              <a:gd name="T28" fmla="*/ 6 w 40"/>
              <a:gd name="T29" fmla="*/ 2 h 34"/>
              <a:gd name="T30" fmla="*/ 4 w 40"/>
              <a:gd name="T31" fmla="*/ 4 h 34"/>
              <a:gd name="T32" fmla="*/ 2 w 40"/>
              <a:gd name="T33" fmla="*/ 14 h 34"/>
              <a:gd name="T34" fmla="*/ 0 w 40"/>
              <a:gd name="T3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50" name="Freeform 74"/>
          <p:cNvSpPr>
            <a:spLocks noChangeAspect="1"/>
          </p:cNvSpPr>
          <p:nvPr/>
        </p:nvSpPr>
        <p:spPr bwMode="auto">
          <a:xfrm>
            <a:off x="2898775" y="4400550"/>
            <a:ext cx="104775" cy="204788"/>
          </a:xfrm>
          <a:custGeom>
            <a:avLst/>
            <a:gdLst>
              <a:gd name="T0" fmla="*/ 26 w 70"/>
              <a:gd name="T1" fmla="*/ 0 h 138"/>
              <a:gd name="T2" fmla="*/ 22 w 70"/>
              <a:gd name="T3" fmla="*/ 8 h 138"/>
              <a:gd name="T4" fmla="*/ 18 w 70"/>
              <a:gd name="T5" fmla="*/ 14 h 138"/>
              <a:gd name="T6" fmla="*/ 12 w 70"/>
              <a:gd name="T7" fmla="*/ 18 h 138"/>
              <a:gd name="T8" fmla="*/ 10 w 70"/>
              <a:gd name="T9" fmla="*/ 24 h 138"/>
              <a:gd name="T10" fmla="*/ 12 w 70"/>
              <a:gd name="T11" fmla="*/ 28 h 138"/>
              <a:gd name="T12" fmla="*/ 18 w 70"/>
              <a:gd name="T13" fmla="*/ 32 h 138"/>
              <a:gd name="T14" fmla="*/ 0 w 70"/>
              <a:gd name="T15" fmla="*/ 42 h 138"/>
              <a:gd name="T16" fmla="*/ 0 w 70"/>
              <a:gd name="T17" fmla="*/ 54 h 138"/>
              <a:gd name="T18" fmla="*/ 2 w 70"/>
              <a:gd name="T19" fmla="*/ 58 h 138"/>
              <a:gd name="T20" fmla="*/ 4 w 70"/>
              <a:gd name="T21" fmla="*/ 60 h 138"/>
              <a:gd name="T22" fmla="*/ 8 w 70"/>
              <a:gd name="T23" fmla="*/ 64 h 138"/>
              <a:gd name="T24" fmla="*/ 8 w 70"/>
              <a:gd name="T25" fmla="*/ 68 h 138"/>
              <a:gd name="T26" fmla="*/ 20 w 70"/>
              <a:gd name="T27" fmla="*/ 68 h 138"/>
              <a:gd name="T28" fmla="*/ 20 w 70"/>
              <a:gd name="T29" fmla="*/ 76 h 138"/>
              <a:gd name="T30" fmla="*/ 20 w 70"/>
              <a:gd name="T31" fmla="*/ 78 h 138"/>
              <a:gd name="T32" fmla="*/ 24 w 70"/>
              <a:gd name="T33" fmla="*/ 82 h 138"/>
              <a:gd name="T34" fmla="*/ 26 w 70"/>
              <a:gd name="T35" fmla="*/ 88 h 138"/>
              <a:gd name="T36" fmla="*/ 26 w 70"/>
              <a:gd name="T37" fmla="*/ 94 h 138"/>
              <a:gd name="T38" fmla="*/ 26 w 70"/>
              <a:gd name="T39" fmla="*/ 98 h 138"/>
              <a:gd name="T40" fmla="*/ 26 w 70"/>
              <a:gd name="T41" fmla="*/ 102 h 138"/>
              <a:gd name="T42" fmla="*/ 24 w 70"/>
              <a:gd name="T43" fmla="*/ 106 h 138"/>
              <a:gd name="T44" fmla="*/ 22 w 70"/>
              <a:gd name="T45" fmla="*/ 112 h 138"/>
              <a:gd name="T46" fmla="*/ 24 w 70"/>
              <a:gd name="T47" fmla="*/ 122 h 138"/>
              <a:gd name="T48" fmla="*/ 26 w 70"/>
              <a:gd name="T49" fmla="*/ 130 h 138"/>
              <a:gd name="T50" fmla="*/ 32 w 70"/>
              <a:gd name="T51" fmla="*/ 136 h 138"/>
              <a:gd name="T52" fmla="*/ 34 w 70"/>
              <a:gd name="T53" fmla="*/ 138 h 138"/>
              <a:gd name="T54" fmla="*/ 38 w 70"/>
              <a:gd name="T55" fmla="*/ 138 h 138"/>
              <a:gd name="T56" fmla="*/ 44 w 70"/>
              <a:gd name="T57" fmla="*/ 138 h 138"/>
              <a:gd name="T58" fmla="*/ 48 w 70"/>
              <a:gd name="T59" fmla="*/ 136 h 138"/>
              <a:gd name="T60" fmla="*/ 54 w 70"/>
              <a:gd name="T61" fmla="*/ 132 h 138"/>
              <a:gd name="T62" fmla="*/ 60 w 70"/>
              <a:gd name="T63" fmla="*/ 126 h 138"/>
              <a:gd name="T64" fmla="*/ 64 w 70"/>
              <a:gd name="T65" fmla="*/ 124 h 138"/>
              <a:gd name="T66" fmla="*/ 70 w 70"/>
              <a:gd name="T67" fmla="*/ 124 h 138"/>
              <a:gd name="T68" fmla="*/ 68 w 70"/>
              <a:gd name="T69" fmla="*/ 118 h 138"/>
              <a:gd name="T70" fmla="*/ 66 w 70"/>
              <a:gd name="T71" fmla="*/ 112 h 138"/>
              <a:gd name="T72" fmla="*/ 60 w 70"/>
              <a:gd name="T73" fmla="*/ 104 h 138"/>
              <a:gd name="T74" fmla="*/ 54 w 70"/>
              <a:gd name="T75" fmla="*/ 96 h 138"/>
              <a:gd name="T76" fmla="*/ 54 w 70"/>
              <a:gd name="T77" fmla="*/ 92 h 138"/>
              <a:gd name="T78" fmla="*/ 54 w 70"/>
              <a:gd name="T79" fmla="*/ 86 h 138"/>
              <a:gd name="T80" fmla="*/ 54 w 70"/>
              <a:gd name="T81" fmla="*/ 82 h 138"/>
              <a:gd name="T82" fmla="*/ 54 w 70"/>
              <a:gd name="T83" fmla="*/ 78 h 138"/>
              <a:gd name="T84" fmla="*/ 58 w 70"/>
              <a:gd name="T85" fmla="*/ 74 h 138"/>
              <a:gd name="T86" fmla="*/ 64 w 70"/>
              <a:gd name="T87" fmla="*/ 70 h 138"/>
              <a:gd name="T88" fmla="*/ 68 w 70"/>
              <a:gd name="T89" fmla="*/ 64 h 138"/>
              <a:gd name="T90" fmla="*/ 70 w 70"/>
              <a:gd name="T91" fmla="*/ 44 h 138"/>
              <a:gd name="T92" fmla="*/ 60 w 70"/>
              <a:gd name="T93" fmla="*/ 36 h 138"/>
              <a:gd name="T94" fmla="*/ 56 w 70"/>
              <a:gd name="T95" fmla="*/ 32 h 138"/>
              <a:gd name="T96" fmla="*/ 52 w 70"/>
              <a:gd name="T97" fmla="*/ 32 h 138"/>
              <a:gd name="T98" fmla="*/ 46 w 70"/>
              <a:gd name="T99" fmla="*/ 32 h 138"/>
              <a:gd name="T100" fmla="*/ 46 w 70"/>
              <a:gd name="T101" fmla="*/ 24 h 138"/>
              <a:gd name="T102" fmla="*/ 44 w 70"/>
              <a:gd name="T103" fmla="*/ 20 h 138"/>
              <a:gd name="T104" fmla="*/ 40 w 70"/>
              <a:gd name="T105" fmla="*/ 12 h 138"/>
              <a:gd name="T106" fmla="*/ 32 w 70"/>
              <a:gd name="T107" fmla="*/ 4 h 138"/>
              <a:gd name="T108" fmla="*/ 26 w 70"/>
              <a:gd name="T10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51" name="Freeform 75"/>
          <p:cNvSpPr>
            <a:spLocks noChangeAspect="1"/>
          </p:cNvSpPr>
          <p:nvPr/>
        </p:nvSpPr>
        <p:spPr bwMode="auto">
          <a:xfrm>
            <a:off x="2978150" y="4465638"/>
            <a:ext cx="98425" cy="128587"/>
          </a:xfrm>
          <a:custGeom>
            <a:avLst/>
            <a:gdLst>
              <a:gd name="T0" fmla="*/ 66 w 66"/>
              <a:gd name="T1" fmla="*/ 10 h 86"/>
              <a:gd name="T2" fmla="*/ 64 w 66"/>
              <a:gd name="T3" fmla="*/ 18 h 86"/>
              <a:gd name="T4" fmla="*/ 60 w 66"/>
              <a:gd name="T5" fmla="*/ 24 h 86"/>
              <a:gd name="T6" fmla="*/ 58 w 66"/>
              <a:gd name="T7" fmla="*/ 30 h 86"/>
              <a:gd name="T8" fmla="*/ 56 w 66"/>
              <a:gd name="T9" fmla="*/ 36 h 86"/>
              <a:gd name="T10" fmla="*/ 58 w 66"/>
              <a:gd name="T11" fmla="*/ 42 h 86"/>
              <a:gd name="T12" fmla="*/ 60 w 66"/>
              <a:gd name="T13" fmla="*/ 46 h 86"/>
              <a:gd name="T14" fmla="*/ 62 w 66"/>
              <a:gd name="T15" fmla="*/ 52 h 86"/>
              <a:gd name="T16" fmla="*/ 64 w 66"/>
              <a:gd name="T17" fmla="*/ 58 h 86"/>
              <a:gd name="T18" fmla="*/ 62 w 66"/>
              <a:gd name="T19" fmla="*/ 62 h 86"/>
              <a:gd name="T20" fmla="*/ 58 w 66"/>
              <a:gd name="T21" fmla="*/ 66 h 86"/>
              <a:gd name="T22" fmla="*/ 54 w 66"/>
              <a:gd name="T23" fmla="*/ 76 h 86"/>
              <a:gd name="T24" fmla="*/ 52 w 66"/>
              <a:gd name="T25" fmla="*/ 74 h 86"/>
              <a:gd name="T26" fmla="*/ 50 w 66"/>
              <a:gd name="T27" fmla="*/ 68 h 86"/>
              <a:gd name="T28" fmla="*/ 40 w 66"/>
              <a:gd name="T29" fmla="*/ 72 h 86"/>
              <a:gd name="T30" fmla="*/ 28 w 66"/>
              <a:gd name="T31" fmla="*/ 76 h 86"/>
              <a:gd name="T32" fmla="*/ 28 w 66"/>
              <a:gd name="T33" fmla="*/ 86 h 86"/>
              <a:gd name="T34" fmla="*/ 26 w 66"/>
              <a:gd name="T35" fmla="*/ 84 h 86"/>
              <a:gd name="T36" fmla="*/ 22 w 66"/>
              <a:gd name="T37" fmla="*/ 82 h 86"/>
              <a:gd name="T38" fmla="*/ 20 w 66"/>
              <a:gd name="T39" fmla="*/ 80 h 86"/>
              <a:gd name="T40" fmla="*/ 16 w 66"/>
              <a:gd name="T41" fmla="*/ 80 h 86"/>
              <a:gd name="T42" fmla="*/ 14 w 66"/>
              <a:gd name="T43" fmla="*/ 74 h 86"/>
              <a:gd name="T44" fmla="*/ 12 w 66"/>
              <a:gd name="T45" fmla="*/ 68 h 86"/>
              <a:gd name="T46" fmla="*/ 6 w 66"/>
              <a:gd name="T47" fmla="*/ 60 h 86"/>
              <a:gd name="T48" fmla="*/ 0 w 66"/>
              <a:gd name="T49" fmla="*/ 52 h 86"/>
              <a:gd name="T50" fmla="*/ 0 w 66"/>
              <a:gd name="T51" fmla="*/ 48 h 86"/>
              <a:gd name="T52" fmla="*/ 0 w 66"/>
              <a:gd name="T53" fmla="*/ 42 h 86"/>
              <a:gd name="T54" fmla="*/ 0 w 66"/>
              <a:gd name="T55" fmla="*/ 38 h 86"/>
              <a:gd name="T56" fmla="*/ 0 w 66"/>
              <a:gd name="T57" fmla="*/ 34 h 86"/>
              <a:gd name="T58" fmla="*/ 4 w 66"/>
              <a:gd name="T59" fmla="*/ 30 h 86"/>
              <a:gd name="T60" fmla="*/ 10 w 66"/>
              <a:gd name="T61" fmla="*/ 26 h 86"/>
              <a:gd name="T62" fmla="*/ 14 w 66"/>
              <a:gd name="T63" fmla="*/ 20 h 86"/>
              <a:gd name="T64" fmla="*/ 16 w 66"/>
              <a:gd name="T65" fmla="*/ 0 h 86"/>
              <a:gd name="T66" fmla="*/ 24 w 66"/>
              <a:gd name="T67" fmla="*/ 6 h 86"/>
              <a:gd name="T68" fmla="*/ 28 w 66"/>
              <a:gd name="T69" fmla="*/ 6 h 86"/>
              <a:gd name="T70" fmla="*/ 44 w 66"/>
              <a:gd name="T71" fmla="*/ 6 h 86"/>
              <a:gd name="T72" fmla="*/ 48 w 66"/>
              <a:gd name="T73" fmla="*/ 8 h 86"/>
              <a:gd name="T74" fmla="*/ 66 w 66"/>
              <a:gd name="T75"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52" name="Freeform 76"/>
          <p:cNvSpPr>
            <a:spLocks noChangeAspect="1"/>
          </p:cNvSpPr>
          <p:nvPr/>
        </p:nvSpPr>
        <p:spPr bwMode="auto">
          <a:xfrm>
            <a:off x="3059113" y="4479925"/>
            <a:ext cx="84137" cy="101600"/>
          </a:xfrm>
          <a:custGeom>
            <a:avLst/>
            <a:gdLst>
              <a:gd name="T0" fmla="*/ 56 w 56"/>
              <a:gd name="T1" fmla="*/ 28 h 68"/>
              <a:gd name="T2" fmla="*/ 54 w 56"/>
              <a:gd name="T3" fmla="*/ 26 h 68"/>
              <a:gd name="T4" fmla="*/ 48 w 56"/>
              <a:gd name="T5" fmla="*/ 40 h 68"/>
              <a:gd name="T6" fmla="*/ 40 w 56"/>
              <a:gd name="T7" fmla="*/ 52 h 68"/>
              <a:gd name="T8" fmla="*/ 34 w 56"/>
              <a:gd name="T9" fmla="*/ 58 h 68"/>
              <a:gd name="T10" fmla="*/ 28 w 56"/>
              <a:gd name="T11" fmla="*/ 64 h 68"/>
              <a:gd name="T12" fmla="*/ 22 w 56"/>
              <a:gd name="T13" fmla="*/ 68 h 68"/>
              <a:gd name="T14" fmla="*/ 12 w 56"/>
              <a:gd name="T15" fmla="*/ 68 h 68"/>
              <a:gd name="T16" fmla="*/ 6 w 56"/>
              <a:gd name="T17" fmla="*/ 68 h 68"/>
              <a:gd name="T18" fmla="*/ 0 w 56"/>
              <a:gd name="T19" fmla="*/ 66 h 68"/>
              <a:gd name="T20" fmla="*/ 4 w 56"/>
              <a:gd name="T21" fmla="*/ 56 h 68"/>
              <a:gd name="T22" fmla="*/ 8 w 56"/>
              <a:gd name="T23" fmla="*/ 52 h 68"/>
              <a:gd name="T24" fmla="*/ 10 w 56"/>
              <a:gd name="T25" fmla="*/ 48 h 68"/>
              <a:gd name="T26" fmla="*/ 8 w 56"/>
              <a:gd name="T27" fmla="*/ 42 h 68"/>
              <a:gd name="T28" fmla="*/ 6 w 56"/>
              <a:gd name="T29" fmla="*/ 36 h 68"/>
              <a:gd name="T30" fmla="*/ 4 w 56"/>
              <a:gd name="T31" fmla="*/ 32 h 68"/>
              <a:gd name="T32" fmla="*/ 2 w 56"/>
              <a:gd name="T33" fmla="*/ 26 h 68"/>
              <a:gd name="T34" fmla="*/ 4 w 56"/>
              <a:gd name="T35" fmla="*/ 20 h 68"/>
              <a:gd name="T36" fmla="*/ 6 w 56"/>
              <a:gd name="T37" fmla="*/ 14 h 68"/>
              <a:gd name="T38" fmla="*/ 10 w 56"/>
              <a:gd name="T39" fmla="*/ 8 h 68"/>
              <a:gd name="T40" fmla="*/ 12 w 56"/>
              <a:gd name="T41" fmla="*/ 0 h 68"/>
              <a:gd name="T42" fmla="*/ 26 w 56"/>
              <a:gd name="T43" fmla="*/ 4 h 68"/>
              <a:gd name="T44" fmla="*/ 34 w 56"/>
              <a:gd name="T45" fmla="*/ 10 h 68"/>
              <a:gd name="T46" fmla="*/ 44 w 56"/>
              <a:gd name="T47" fmla="*/ 18 h 68"/>
              <a:gd name="T48" fmla="*/ 54 w 56"/>
              <a:gd name="T49" fmla="*/ 26 h 68"/>
              <a:gd name="T50" fmla="*/ 56 w 56"/>
              <a:gd name="T51" fmla="*/ 2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53" name="Freeform 77"/>
          <p:cNvSpPr>
            <a:spLocks noChangeAspect="1"/>
          </p:cNvSpPr>
          <p:nvPr/>
        </p:nvSpPr>
        <p:spPr bwMode="auto">
          <a:xfrm>
            <a:off x="2617788" y="4318000"/>
            <a:ext cx="319087" cy="301625"/>
          </a:xfrm>
          <a:custGeom>
            <a:avLst/>
            <a:gdLst>
              <a:gd name="T0" fmla="*/ 206 w 214"/>
              <a:gd name="T1" fmla="*/ 70 h 204"/>
              <a:gd name="T2" fmla="*/ 200 w 214"/>
              <a:gd name="T3" fmla="*/ 84 h 204"/>
              <a:gd name="T4" fmla="*/ 188 w 214"/>
              <a:gd name="T5" fmla="*/ 110 h 204"/>
              <a:gd name="T6" fmla="*/ 196 w 214"/>
              <a:gd name="T7" fmla="*/ 120 h 204"/>
              <a:gd name="T8" fmla="*/ 192 w 214"/>
              <a:gd name="T9" fmla="*/ 134 h 204"/>
              <a:gd name="T10" fmla="*/ 170 w 214"/>
              <a:gd name="T11" fmla="*/ 146 h 204"/>
              <a:gd name="T12" fmla="*/ 150 w 214"/>
              <a:gd name="T13" fmla="*/ 148 h 204"/>
              <a:gd name="T14" fmla="*/ 142 w 214"/>
              <a:gd name="T15" fmla="*/ 162 h 204"/>
              <a:gd name="T16" fmla="*/ 152 w 214"/>
              <a:gd name="T17" fmla="*/ 176 h 204"/>
              <a:gd name="T18" fmla="*/ 124 w 214"/>
              <a:gd name="T19" fmla="*/ 200 h 204"/>
              <a:gd name="T20" fmla="*/ 102 w 214"/>
              <a:gd name="T21" fmla="*/ 204 h 204"/>
              <a:gd name="T22" fmla="*/ 96 w 214"/>
              <a:gd name="T23" fmla="*/ 188 h 204"/>
              <a:gd name="T24" fmla="*/ 86 w 214"/>
              <a:gd name="T25" fmla="*/ 166 h 204"/>
              <a:gd name="T26" fmla="*/ 90 w 214"/>
              <a:gd name="T27" fmla="*/ 158 h 204"/>
              <a:gd name="T28" fmla="*/ 86 w 214"/>
              <a:gd name="T29" fmla="*/ 146 h 204"/>
              <a:gd name="T30" fmla="*/ 82 w 214"/>
              <a:gd name="T31" fmla="*/ 130 h 204"/>
              <a:gd name="T32" fmla="*/ 84 w 214"/>
              <a:gd name="T33" fmla="*/ 104 h 204"/>
              <a:gd name="T34" fmla="*/ 66 w 214"/>
              <a:gd name="T35" fmla="*/ 106 h 204"/>
              <a:gd name="T36" fmla="*/ 50 w 214"/>
              <a:gd name="T37" fmla="*/ 100 h 204"/>
              <a:gd name="T38" fmla="*/ 24 w 214"/>
              <a:gd name="T39" fmla="*/ 90 h 204"/>
              <a:gd name="T40" fmla="*/ 12 w 214"/>
              <a:gd name="T41" fmla="*/ 82 h 204"/>
              <a:gd name="T42" fmla="*/ 16 w 214"/>
              <a:gd name="T43" fmla="*/ 70 h 204"/>
              <a:gd name="T44" fmla="*/ 8 w 214"/>
              <a:gd name="T45" fmla="*/ 56 h 204"/>
              <a:gd name="T46" fmla="*/ 0 w 214"/>
              <a:gd name="T47" fmla="*/ 44 h 204"/>
              <a:gd name="T48" fmla="*/ 18 w 214"/>
              <a:gd name="T49" fmla="*/ 16 h 204"/>
              <a:gd name="T50" fmla="*/ 30 w 214"/>
              <a:gd name="T51" fmla="*/ 16 h 204"/>
              <a:gd name="T52" fmla="*/ 24 w 214"/>
              <a:gd name="T53" fmla="*/ 28 h 204"/>
              <a:gd name="T54" fmla="*/ 28 w 214"/>
              <a:gd name="T55" fmla="*/ 48 h 204"/>
              <a:gd name="T56" fmla="*/ 38 w 214"/>
              <a:gd name="T57" fmla="*/ 44 h 204"/>
              <a:gd name="T58" fmla="*/ 36 w 214"/>
              <a:gd name="T59" fmla="*/ 30 h 204"/>
              <a:gd name="T60" fmla="*/ 32 w 214"/>
              <a:gd name="T61" fmla="*/ 20 h 204"/>
              <a:gd name="T62" fmla="*/ 50 w 214"/>
              <a:gd name="T63" fmla="*/ 4 h 204"/>
              <a:gd name="T64" fmla="*/ 66 w 214"/>
              <a:gd name="T65" fmla="*/ 4 h 204"/>
              <a:gd name="T66" fmla="*/ 82 w 214"/>
              <a:gd name="T67" fmla="*/ 12 h 204"/>
              <a:gd name="T68" fmla="*/ 106 w 214"/>
              <a:gd name="T69" fmla="*/ 22 h 204"/>
              <a:gd name="T70" fmla="*/ 126 w 214"/>
              <a:gd name="T71" fmla="*/ 26 h 204"/>
              <a:gd name="T72" fmla="*/ 162 w 214"/>
              <a:gd name="T73" fmla="*/ 20 h 204"/>
              <a:gd name="T74" fmla="*/ 174 w 214"/>
              <a:gd name="T75" fmla="*/ 18 h 204"/>
              <a:gd name="T76" fmla="*/ 174 w 214"/>
              <a:gd name="T77" fmla="*/ 34 h 204"/>
              <a:gd name="T78" fmla="*/ 190 w 214"/>
              <a:gd name="T79" fmla="*/ 38 h 204"/>
              <a:gd name="T80" fmla="*/ 196 w 214"/>
              <a:gd name="T81" fmla="*/ 52 h 204"/>
              <a:gd name="T82" fmla="*/ 204 w 214"/>
              <a:gd name="T83" fmla="*/ 5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54" name="Freeform 78"/>
          <p:cNvSpPr>
            <a:spLocks noChangeAspect="1"/>
          </p:cNvSpPr>
          <p:nvPr/>
        </p:nvSpPr>
        <p:spPr bwMode="auto">
          <a:xfrm>
            <a:off x="2600325" y="4502150"/>
            <a:ext cx="941388" cy="1039813"/>
          </a:xfrm>
          <a:custGeom>
            <a:avLst/>
            <a:gdLst>
              <a:gd name="T0" fmla="*/ 330 w 632"/>
              <a:gd name="T1" fmla="*/ 54 h 698"/>
              <a:gd name="T2" fmla="*/ 294 w 632"/>
              <a:gd name="T3" fmla="*/ 48 h 698"/>
              <a:gd name="T4" fmla="*/ 270 w 632"/>
              <a:gd name="T5" fmla="*/ 56 h 698"/>
              <a:gd name="T6" fmla="*/ 238 w 632"/>
              <a:gd name="T7" fmla="*/ 70 h 698"/>
              <a:gd name="T8" fmla="*/ 224 w 632"/>
              <a:gd name="T9" fmla="*/ 38 h 698"/>
              <a:gd name="T10" fmla="*/ 220 w 632"/>
              <a:gd name="T11" fmla="*/ 10 h 698"/>
              <a:gd name="T12" fmla="*/ 200 w 632"/>
              <a:gd name="T13" fmla="*/ 12 h 698"/>
              <a:gd name="T14" fmla="*/ 156 w 632"/>
              <a:gd name="T15" fmla="*/ 20 h 698"/>
              <a:gd name="T16" fmla="*/ 158 w 632"/>
              <a:gd name="T17" fmla="*/ 62 h 698"/>
              <a:gd name="T18" fmla="*/ 110 w 632"/>
              <a:gd name="T19" fmla="*/ 78 h 698"/>
              <a:gd name="T20" fmla="*/ 68 w 632"/>
              <a:gd name="T21" fmla="*/ 64 h 698"/>
              <a:gd name="T22" fmla="*/ 72 w 632"/>
              <a:gd name="T23" fmla="*/ 84 h 698"/>
              <a:gd name="T24" fmla="*/ 62 w 632"/>
              <a:gd name="T25" fmla="*/ 104 h 698"/>
              <a:gd name="T26" fmla="*/ 58 w 632"/>
              <a:gd name="T27" fmla="*/ 174 h 698"/>
              <a:gd name="T28" fmla="*/ 16 w 632"/>
              <a:gd name="T29" fmla="*/ 196 h 698"/>
              <a:gd name="T30" fmla="*/ 0 w 632"/>
              <a:gd name="T31" fmla="*/ 230 h 698"/>
              <a:gd name="T32" fmla="*/ 16 w 632"/>
              <a:gd name="T33" fmla="*/ 266 h 698"/>
              <a:gd name="T34" fmla="*/ 46 w 632"/>
              <a:gd name="T35" fmla="*/ 278 h 698"/>
              <a:gd name="T36" fmla="*/ 62 w 632"/>
              <a:gd name="T37" fmla="*/ 296 h 698"/>
              <a:gd name="T38" fmla="*/ 102 w 632"/>
              <a:gd name="T39" fmla="*/ 290 h 698"/>
              <a:gd name="T40" fmla="*/ 140 w 632"/>
              <a:gd name="T41" fmla="*/ 280 h 698"/>
              <a:gd name="T42" fmla="*/ 158 w 632"/>
              <a:gd name="T43" fmla="*/ 324 h 698"/>
              <a:gd name="T44" fmla="*/ 188 w 632"/>
              <a:gd name="T45" fmla="*/ 336 h 698"/>
              <a:gd name="T46" fmla="*/ 212 w 632"/>
              <a:gd name="T47" fmla="*/ 342 h 698"/>
              <a:gd name="T48" fmla="*/ 226 w 632"/>
              <a:gd name="T49" fmla="*/ 376 h 698"/>
              <a:gd name="T50" fmla="*/ 254 w 632"/>
              <a:gd name="T51" fmla="*/ 400 h 698"/>
              <a:gd name="T52" fmla="*/ 270 w 632"/>
              <a:gd name="T53" fmla="*/ 430 h 698"/>
              <a:gd name="T54" fmla="*/ 270 w 632"/>
              <a:gd name="T55" fmla="*/ 480 h 698"/>
              <a:gd name="T56" fmla="*/ 306 w 632"/>
              <a:gd name="T57" fmla="*/ 508 h 698"/>
              <a:gd name="T58" fmla="*/ 328 w 632"/>
              <a:gd name="T59" fmla="*/ 528 h 698"/>
              <a:gd name="T60" fmla="*/ 338 w 632"/>
              <a:gd name="T61" fmla="*/ 564 h 698"/>
              <a:gd name="T62" fmla="*/ 340 w 632"/>
              <a:gd name="T63" fmla="*/ 596 h 698"/>
              <a:gd name="T64" fmla="*/ 298 w 632"/>
              <a:gd name="T65" fmla="*/ 648 h 698"/>
              <a:gd name="T66" fmla="*/ 380 w 632"/>
              <a:gd name="T67" fmla="*/ 698 h 698"/>
              <a:gd name="T68" fmla="*/ 406 w 632"/>
              <a:gd name="T69" fmla="*/ 656 h 698"/>
              <a:gd name="T70" fmla="*/ 430 w 632"/>
              <a:gd name="T71" fmla="*/ 614 h 698"/>
              <a:gd name="T72" fmla="*/ 432 w 632"/>
              <a:gd name="T73" fmla="*/ 554 h 698"/>
              <a:gd name="T74" fmla="*/ 510 w 632"/>
              <a:gd name="T75" fmla="*/ 514 h 698"/>
              <a:gd name="T76" fmla="*/ 558 w 632"/>
              <a:gd name="T77" fmla="*/ 448 h 698"/>
              <a:gd name="T78" fmla="*/ 562 w 632"/>
              <a:gd name="T79" fmla="*/ 412 h 698"/>
              <a:gd name="T80" fmla="*/ 564 w 632"/>
              <a:gd name="T81" fmla="*/ 338 h 698"/>
              <a:gd name="T82" fmla="*/ 590 w 632"/>
              <a:gd name="T83" fmla="*/ 306 h 698"/>
              <a:gd name="T84" fmla="*/ 628 w 632"/>
              <a:gd name="T85" fmla="*/ 250 h 698"/>
              <a:gd name="T86" fmla="*/ 622 w 632"/>
              <a:gd name="T87" fmla="*/ 186 h 698"/>
              <a:gd name="T88" fmla="*/ 580 w 632"/>
              <a:gd name="T89" fmla="*/ 166 h 698"/>
              <a:gd name="T90" fmla="*/ 522 w 632"/>
              <a:gd name="T91" fmla="*/ 144 h 698"/>
              <a:gd name="T92" fmla="*/ 486 w 632"/>
              <a:gd name="T93" fmla="*/ 134 h 698"/>
              <a:gd name="T94" fmla="*/ 460 w 632"/>
              <a:gd name="T95" fmla="*/ 120 h 698"/>
              <a:gd name="T96" fmla="*/ 414 w 632"/>
              <a:gd name="T97" fmla="*/ 102 h 698"/>
              <a:gd name="T98" fmla="*/ 380 w 632"/>
              <a:gd name="T99" fmla="*/ 122 h 698"/>
              <a:gd name="T100" fmla="*/ 368 w 632"/>
              <a:gd name="T101" fmla="*/ 104 h 698"/>
              <a:gd name="T102" fmla="*/ 382 w 632"/>
              <a:gd name="T103" fmla="*/ 70 h 698"/>
              <a:gd name="T104" fmla="*/ 368 w 632"/>
              <a:gd name="T105" fmla="*/ 2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55" name="Freeform 79"/>
          <p:cNvSpPr>
            <a:spLocks noChangeAspect="1"/>
          </p:cNvSpPr>
          <p:nvPr/>
        </p:nvSpPr>
        <p:spPr bwMode="auto">
          <a:xfrm>
            <a:off x="2430463" y="4600575"/>
            <a:ext cx="131762" cy="174625"/>
          </a:xfrm>
          <a:custGeom>
            <a:avLst/>
            <a:gdLst>
              <a:gd name="T0" fmla="*/ 12 w 88"/>
              <a:gd name="T1" fmla="*/ 86 h 118"/>
              <a:gd name="T2" fmla="*/ 10 w 88"/>
              <a:gd name="T3" fmla="*/ 90 h 118"/>
              <a:gd name="T4" fmla="*/ 12 w 88"/>
              <a:gd name="T5" fmla="*/ 92 h 118"/>
              <a:gd name="T6" fmla="*/ 12 w 88"/>
              <a:gd name="T7" fmla="*/ 98 h 118"/>
              <a:gd name="T8" fmla="*/ 10 w 88"/>
              <a:gd name="T9" fmla="*/ 102 h 118"/>
              <a:gd name="T10" fmla="*/ 8 w 88"/>
              <a:gd name="T11" fmla="*/ 106 h 118"/>
              <a:gd name="T12" fmla="*/ 18 w 88"/>
              <a:gd name="T13" fmla="*/ 112 h 118"/>
              <a:gd name="T14" fmla="*/ 30 w 88"/>
              <a:gd name="T15" fmla="*/ 118 h 118"/>
              <a:gd name="T16" fmla="*/ 34 w 88"/>
              <a:gd name="T17" fmla="*/ 116 h 118"/>
              <a:gd name="T18" fmla="*/ 36 w 88"/>
              <a:gd name="T19" fmla="*/ 112 h 118"/>
              <a:gd name="T20" fmla="*/ 40 w 88"/>
              <a:gd name="T21" fmla="*/ 102 h 118"/>
              <a:gd name="T22" fmla="*/ 46 w 88"/>
              <a:gd name="T23" fmla="*/ 88 h 118"/>
              <a:gd name="T24" fmla="*/ 50 w 88"/>
              <a:gd name="T25" fmla="*/ 84 h 118"/>
              <a:gd name="T26" fmla="*/ 56 w 88"/>
              <a:gd name="T27" fmla="*/ 80 h 118"/>
              <a:gd name="T28" fmla="*/ 68 w 88"/>
              <a:gd name="T29" fmla="*/ 74 h 118"/>
              <a:gd name="T30" fmla="*/ 78 w 88"/>
              <a:gd name="T31" fmla="*/ 66 h 118"/>
              <a:gd name="T32" fmla="*/ 84 w 88"/>
              <a:gd name="T33" fmla="*/ 54 h 118"/>
              <a:gd name="T34" fmla="*/ 86 w 88"/>
              <a:gd name="T35" fmla="*/ 50 h 118"/>
              <a:gd name="T36" fmla="*/ 86 w 88"/>
              <a:gd name="T37" fmla="*/ 42 h 118"/>
              <a:gd name="T38" fmla="*/ 88 w 88"/>
              <a:gd name="T39" fmla="*/ 40 h 118"/>
              <a:gd name="T40" fmla="*/ 86 w 88"/>
              <a:gd name="T41" fmla="*/ 32 h 118"/>
              <a:gd name="T42" fmla="*/ 84 w 88"/>
              <a:gd name="T43" fmla="*/ 28 h 118"/>
              <a:gd name="T44" fmla="*/ 86 w 88"/>
              <a:gd name="T45" fmla="*/ 26 h 118"/>
              <a:gd name="T46" fmla="*/ 70 w 88"/>
              <a:gd name="T47" fmla="*/ 24 h 118"/>
              <a:gd name="T48" fmla="*/ 56 w 88"/>
              <a:gd name="T49" fmla="*/ 18 h 118"/>
              <a:gd name="T50" fmla="*/ 42 w 88"/>
              <a:gd name="T51" fmla="*/ 10 h 118"/>
              <a:gd name="T52" fmla="*/ 34 w 88"/>
              <a:gd name="T53" fmla="*/ 2 h 118"/>
              <a:gd name="T54" fmla="*/ 28 w 88"/>
              <a:gd name="T55" fmla="*/ 0 h 118"/>
              <a:gd name="T56" fmla="*/ 20 w 88"/>
              <a:gd name="T57" fmla="*/ 2 h 118"/>
              <a:gd name="T58" fmla="*/ 14 w 88"/>
              <a:gd name="T59" fmla="*/ 6 h 118"/>
              <a:gd name="T60" fmla="*/ 12 w 88"/>
              <a:gd name="T61" fmla="*/ 10 h 118"/>
              <a:gd name="T62" fmla="*/ 12 w 88"/>
              <a:gd name="T63" fmla="*/ 14 h 118"/>
              <a:gd name="T64" fmla="*/ 12 w 88"/>
              <a:gd name="T65" fmla="*/ 26 h 118"/>
              <a:gd name="T66" fmla="*/ 6 w 88"/>
              <a:gd name="T67" fmla="*/ 40 h 118"/>
              <a:gd name="T68" fmla="*/ 2 w 88"/>
              <a:gd name="T69" fmla="*/ 54 h 118"/>
              <a:gd name="T70" fmla="*/ 0 w 88"/>
              <a:gd name="T71" fmla="*/ 64 h 118"/>
              <a:gd name="T72" fmla="*/ 4 w 88"/>
              <a:gd name="T73" fmla="*/ 70 h 118"/>
              <a:gd name="T74" fmla="*/ 6 w 88"/>
              <a:gd name="T75" fmla="*/ 72 h 118"/>
              <a:gd name="T76" fmla="*/ 10 w 88"/>
              <a:gd name="T77" fmla="*/ 72 h 118"/>
              <a:gd name="T78" fmla="*/ 14 w 88"/>
              <a:gd name="T79" fmla="*/ 70 h 118"/>
              <a:gd name="T80" fmla="*/ 18 w 88"/>
              <a:gd name="T81" fmla="*/ 66 h 118"/>
              <a:gd name="T82" fmla="*/ 18 w 88"/>
              <a:gd name="T83" fmla="*/ 74 h 118"/>
              <a:gd name="T84" fmla="*/ 18 w 88"/>
              <a:gd name="T85" fmla="*/ 80 h 118"/>
              <a:gd name="T86" fmla="*/ 12 w 88"/>
              <a:gd name="T87" fmla="*/ 84 h 118"/>
              <a:gd name="T88" fmla="*/ 8 w 88"/>
              <a:gd name="T89" fmla="*/ 86 h 118"/>
              <a:gd name="T90" fmla="*/ 10 w 88"/>
              <a:gd name="T91" fmla="*/ 86 h 118"/>
              <a:gd name="T92" fmla="*/ 12 w 88"/>
              <a:gd name="T93" fmla="*/ 8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56" name="Freeform 80"/>
          <p:cNvSpPr>
            <a:spLocks noChangeAspect="1"/>
          </p:cNvSpPr>
          <p:nvPr/>
        </p:nvSpPr>
        <p:spPr bwMode="auto">
          <a:xfrm>
            <a:off x="2424113" y="4648200"/>
            <a:ext cx="309562" cy="493713"/>
          </a:xfrm>
          <a:custGeom>
            <a:avLst/>
            <a:gdLst>
              <a:gd name="T0" fmla="*/ 174 w 208"/>
              <a:gd name="T1" fmla="*/ 318 h 332"/>
              <a:gd name="T2" fmla="*/ 136 w 208"/>
              <a:gd name="T3" fmla="*/ 292 h 332"/>
              <a:gd name="T4" fmla="*/ 98 w 208"/>
              <a:gd name="T5" fmla="*/ 268 h 332"/>
              <a:gd name="T6" fmla="*/ 80 w 208"/>
              <a:gd name="T7" fmla="*/ 232 h 332"/>
              <a:gd name="T8" fmla="*/ 52 w 208"/>
              <a:gd name="T9" fmla="*/ 174 h 332"/>
              <a:gd name="T10" fmla="*/ 32 w 208"/>
              <a:gd name="T11" fmla="*/ 132 h 332"/>
              <a:gd name="T12" fmla="*/ 18 w 208"/>
              <a:gd name="T13" fmla="*/ 112 h 332"/>
              <a:gd name="T14" fmla="*/ 2 w 208"/>
              <a:gd name="T15" fmla="*/ 104 h 332"/>
              <a:gd name="T16" fmla="*/ 0 w 208"/>
              <a:gd name="T17" fmla="*/ 66 h 332"/>
              <a:gd name="T18" fmla="*/ 12 w 208"/>
              <a:gd name="T19" fmla="*/ 54 h 332"/>
              <a:gd name="T20" fmla="*/ 16 w 208"/>
              <a:gd name="T21" fmla="*/ 60 h 332"/>
              <a:gd name="T22" fmla="*/ 12 w 208"/>
              <a:gd name="T23" fmla="*/ 74 h 332"/>
              <a:gd name="T24" fmla="*/ 38 w 208"/>
              <a:gd name="T25" fmla="*/ 84 h 332"/>
              <a:gd name="T26" fmla="*/ 50 w 208"/>
              <a:gd name="T27" fmla="*/ 56 h 332"/>
              <a:gd name="T28" fmla="*/ 72 w 208"/>
              <a:gd name="T29" fmla="*/ 42 h 332"/>
              <a:gd name="T30" fmla="*/ 90 w 208"/>
              <a:gd name="T31" fmla="*/ 18 h 332"/>
              <a:gd name="T32" fmla="*/ 90 w 208"/>
              <a:gd name="T33" fmla="*/ 0 h 332"/>
              <a:gd name="T34" fmla="*/ 106 w 208"/>
              <a:gd name="T35" fmla="*/ 8 h 332"/>
              <a:gd name="T36" fmla="*/ 124 w 208"/>
              <a:gd name="T37" fmla="*/ 26 h 332"/>
              <a:gd name="T38" fmla="*/ 144 w 208"/>
              <a:gd name="T39" fmla="*/ 42 h 332"/>
              <a:gd name="T40" fmla="*/ 152 w 208"/>
              <a:gd name="T41" fmla="*/ 38 h 332"/>
              <a:gd name="T42" fmla="*/ 160 w 208"/>
              <a:gd name="T43" fmla="*/ 44 h 332"/>
              <a:gd name="T44" fmla="*/ 172 w 208"/>
              <a:gd name="T45" fmla="*/ 40 h 332"/>
              <a:gd name="T46" fmla="*/ 174 w 208"/>
              <a:gd name="T47" fmla="*/ 52 h 332"/>
              <a:gd name="T48" fmla="*/ 170 w 208"/>
              <a:gd name="T49" fmla="*/ 64 h 332"/>
              <a:gd name="T50" fmla="*/ 180 w 208"/>
              <a:gd name="T51" fmla="*/ 74 h 332"/>
              <a:gd name="T52" fmla="*/ 154 w 208"/>
              <a:gd name="T53" fmla="*/ 80 h 332"/>
              <a:gd name="T54" fmla="*/ 136 w 208"/>
              <a:gd name="T55" fmla="*/ 90 h 332"/>
              <a:gd name="T56" fmla="*/ 128 w 208"/>
              <a:gd name="T57" fmla="*/ 118 h 332"/>
              <a:gd name="T58" fmla="*/ 120 w 208"/>
              <a:gd name="T59" fmla="*/ 128 h 332"/>
              <a:gd name="T60" fmla="*/ 122 w 208"/>
              <a:gd name="T61" fmla="*/ 142 h 332"/>
              <a:gd name="T62" fmla="*/ 134 w 208"/>
              <a:gd name="T63" fmla="*/ 162 h 332"/>
              <a:gd name="T64" fmla="*/ 148 w 208"/>
              <a:gd name="T65" fmla="*/ 174 h 332"/>
              <a:gd name="T66" fmla="*/ 162 w 208"/>
              <a:gd name="T67" fmla="*/ 180 h 332"/>
              <a:gd name="T68" fmla="*/ 176 w 208"/>
              <a:gd name="T69" fmla="*/ 172 h 332"/>
              <a:gd name="T70" fmla="*/ 178 w 208"/>
              <a:gd name="T71" fmla="*/ 196 h 332"/>
              <a:gd name="T72" fmla="*/ 184 w 208"/>
              <a:gd name="T73" fmla="*/ 198 h 332"/>
              <a:gd name="T74" fmla="*/ 206 w 208"/>
              <a:gd name="T75" fmla="*/ 218 h 332"/>
              <a:gd name="T76" fmla="*/ 204 w 208"/>
              <a:gd name="T77" fmla="*/ 264 h 332"/>
              <a:gd name="T78" fmla="*/ 200 w 208"/>
              <a:gd name="T79" fmla="*/ 276 h 332"/>
              <a:gd name="T80" fmla="*/ 208 w 208"/>
              <a:gd name="T81" fmla="*/ 296 h 332"/>
              <a:gd name="T82" fmla="*/ 200 w 208"/>
              <a:gd name="T83" fmla="*/ 322 h 332"/>
              <a:gd name="T84" fmla="*/ 186 w 208"/>
              <a:gd name="T85"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57" name="Freeform 81"/>
          <p:cNvSpPr>
            <a:spLocks noChangeAspect="1"/>
          </p:cNvSpPr>
          <p:nvPr/>
        </p:nvSpPr>
        <p:spPr bwMode="auto">
          <a:xfrm>
            <a:off x="2711450" y="4908550"/>
            <a:ext cx="292100" cy="354013"/>
          </a:xfrm>
          <a:custGeom>
            <a:avLst/>
            <a:gdLst>
              <a:gd name="T0" fmla="*/ 10 w 196"/>
              <a:gd name="T1" fmla="*/ 34 h 238"/>
              <a:gd name="T2" fmla="*/ 16 w 196"/>
              <a:gd name="T3" fmla="*/ 50 h 238"/>
              <a:gd name="T4" fmla="*/ 12 w 196"/>
              <a:gd name="T5" fmla="*/ 88 h 238"/>
              <a:gd name="T6" fmla="*/ 10 w 196"/>
              <a:gd name="T7" fmla="*/ 94 h 238"/>
              <a:gd name="T8" fmla="*/ 10 w 196"/>
              <a:gd name="T9" fmla="*/ 114 h 238"/>
              <a:gd name="T10" fmla="*/ 16 w 196"/>
              <a:gd name="T11" fmla="*/ 120 h 238"/>
              <a:gd name="T12" fmla="*/ 12 w 196"/>
              <a:gd name="T13" fmla="*/ 132 h 238"/>
              <a:gd name="T14" fmla="*/ 18 w 196"/>
              <a:gd name="T15" fmla="*/ 156 h 238"/>
              <a:gd name="T16" fmla="*/ 26 w 196"/>
              <a:gd name="T17" fmla="*/ 198 h 238"/>
              <a:gd name="T18" fmla="*/ 30 w 196"/>
              <a:gd name="T19" fmla="*/ 202 h 238"/>
              <a:gd name="T20" fmla="*/ 36 w 196"/>
              <a:gd name="T21" fmla="*/ 208 h 238"/>
              <a:gd name="T22" fmla="*/ 44 w 196"/>
              <a:gd name="T23" fmla="*/ 234 h 238"/>
              <a:gd name="T24" fmla="*/ 50 w 196"/>
              <a:gd name="T25" fmla="*/ 238 h 238"/>
              <a:gd name="T26" fmla="*/ 60 w 196"/>
              <a:gd name="T27" fmla="*/ 232 h 238"/>
              <a:gd name="T28" fmla="*/ 76 w 196"/>
              <a:gd name="T29" fmla="*/ 226 h 238"/>
              <a:gd name="T30" fmla="*/ 92 w 196"/>
              <a:gd name="T31" fmla="*/ 230 h 238"/>
              <a:gd name="T32" fmla="*/ 100 w 196"/>
              <a:gd name="T33" fmla="*/ 232 h 238"/>
              <a:gd name="T34" fmla="*/ 112 w 196"/>
              <a:gd name="T35" fmla="*/ 228 h 238"/>
              <a:gd name="T36" fmla="*/ 126 w 196"/>
              <a:gd name="T37" fmla="*/ 204 h 238"/>
              <a:gd name="T38" fmla="*/ 132 w 196"/>
              <a:gd name="T39" fmla="*/ 188 h 238"/>
              <a:gd name="T40" fmla="*/ 144 w 196"/>
              <a:gd name="T41" fmla="*/ 176 h 238"/>
              <a:gd name="T42" fmla="*/ 162 w 196"/>
              <a:gd name="T43" fmla="*/ 172 h 238"/>
              <a:gd name="T44" fmla="*/ 178 w 196"/>
              <a:gd name="T45" fmla="*/ 174 h 238"/>
              <a:gd name="T46" fmla="*/ 190 w 196"/>
              <a:gd name="T47" fmla="*/ 174 h 238"/>
              <a:gd name="T48" fmla="*/ 196 w 196"/>
              <a:gd name="T49" fmla="*/ 162 h 238"/>
              <a:gd name="T50" fmla="*/ 196 w 196"/>
              <a:gd name="T51" fmla="*/ 148 h 238"/>
              <a:gd name="T52" fmla="*/ 186 w 196"/>
              <a:gd name="T53" fmla="*/ 138 h 238"/>
              <a:gd name="T54" fmla="*/ 180 w 196"/>
              <a:gd name="T55" fmla="*/ 130 h 238"/>
              <a:gd name="T56" fmla="*/ 180 w 196"/>
              <a:gd name="T57" fmla="*/ 120 h 238"/>
              <a:gd name="T58" fmla="*/ 158 w 196"/>
              <a:gd name="T59" fmla="*/ 116 h 238"/>
              <a:gd name="T60" fmla="*/ 152 w 196"/>
              <a:gd name="T61" fmla="*/ 108 h 238"/>
              <a:gd name="T62" fmla="*/ 152 w 196"/>
              <a:gd name="T63" fmla="*/ 94 h 238"/>
              <a:gd name="T64" fmla="*/ 148 w 196"/>
              <a:gd name="T65" fmla="*/ 90 h 238"/>
              <a:gd name="T66" fmla="*/ 142 w 196"/>
              <a:gd name="T67" fmla="*/ 70 h 238"/>
              <a:gd name="T68" fmla="*/ 134 w 196"/>
              <a:gd name="T69" fmla="*/ 66 h 238"/>
              <a:gd name="T70" fmla="*/ 120 w 196"/>
              <a:gd name="T71" fmla="*/ 68 h 238"/>
              <a:gd name="T72" fmla="*/ 114 w 196"/>
              <a:gd name="T73" fmla="*/ 66 h 238"/>
              <a:gd name="T74" fmla="*/ 108 w 196"/>
              <a:gd name="T75" fmla="*/ 60 h 238"/>
              <a:gd name="T76" fmla="*/ 100 w 196"/>
              <a:gd name="T77" fmla="*/ 54 h 238"/>
              <a:gd name="T78" fmla="*/ 94 w 196"/>
              <a:gd name="T79" fmla="*/ 54 h 238"/>
              <a:gd name="T80" fmla="*/ 74 w 196"/>
              <a:gd name="T81" fmla="*/ 44 h 238"/>
              <a:gd name="T82" fmla="*/ 66 w 196"/>
              <a:gd name="T83" fmla="*/ 30 h 238"/>
              <a:gd name="T84" fmla="*/ 66 w 196"/>
              <a:gd name="T85" fmla="*/ 10 h 238"/>
              <a:gd name="T86" fmla="*/ 64 w 196"/>
              <a:gd name="T87" fmla="*/ 2 h 238"/>
              <a:gd name="T88" fmla="*/ 56 w 196"/>
              <a:gd name="T89" fmla="*/ 0 h 238"/>
              <a:gd name="T90" fmla="*/ 42 w 196"/>
              <a:gd name="T91" fmla="*/ 6 h 238"/>
              <a:gd name="T92" fmla="*/ 20 w 196"/>
              <a:gd name="T93" fmla="*/ 22 h 238"/>
              <a:gd name="T94" fmla="*/ 8 w 196"/>
              <a:gd name="T95" fmla="*/ 26 h 238"/>
              <a:gd name="T96" fmla="*/ 0 w 196"/>
              <a:gd name="T97" fmla="*/ 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58" name="Freeform 82"/>
          <p:cNvSpPr>
            <a:spLocks noChangeAspect="1"/>
          </p:cNvSpPr>
          <p:nvPr/>
        </p:nvSpPr>
        <p:spPr bwMode="auto">
          <a:xfrm>
            <a:off x="2898775" y="5165725"/>
            <a:ext cx="200025" cy="227013"/>
          </a:xfrm>
          <a:custGeom>
            <a:avLst/>
            <a:gdLst>
              <a:gd name="T0" fmla="*/ 132 w 134"/>
              <a:gd name="T1" fmla="*/ 118 h 152"/>
              <a:gd name="T2" fmla="*/ 134 w 134"/>
              <a:gd name="T3" fmla="*/ 122 h 152"/>
              <a:gd name="T4" fmla="*/ 134 w 134"/>
              <a:gd name="T5" fmla="*/ 130 h 152"/>
              <a:gd name="T6" fmla="*/ 134 w 134"/>
              <a:gd name="T7" fmla="*/ 136 h 152"/>
              <a:gd name="T8" fmla="*/ 130 w 134"/>
              <a:gd name="T9" fmla="*/ 138 h 152"/>
              <a:gd name="T10" fmla="*/ 122 w 134"/>
              <a:gd name="T11" fmla="*/ 146 h 152"/>
              <a:gd name="T12" fmla="*/ 112 w 134"/>
              <a:gd name="T13" fmla="*/ 150 h 152"/>
              <a:gd name="T14" fmla="*/ 102 w 134"/>
              <a:gd name="T15" fmla="*/ 152 h 152"/>
              <a:gd name="T16" fmla="*/ 94 w 134"/>
              <a:gd name="T17" fmla="*/ 152 h 152"/>
              <a:gd name="T18" fmla="*/ 86 w 134"/>
              <a:gd name="T19" fmla="*/ 150 h 152"/>
              <a:gd name="T20" fmla="*/ 82 w 134"/>
              <a:gd name="T21" fmla="*/ 148 h 152"/>
              <a:gd name="T22" fmla="*/ 74 w 134"/>
              <a:gd name="T23" fmla="*/ 148 h 152"/>
              <a:gd name="T24" fmla="*/ 76 w 134"/>
              <a:gd name="T25" fmla="*/ 138 h 152"/>
              <a:gd name="T26" fmla="*/ 80 w 134"/>
              <a:gd name="T27" fmla="*/ 132 h 152"/>
              <a:gd name="T28" fmla="*/ 82 w 134"/>
              <a:gd name="T29" fmla="*/ 124 h 152"/>
              <a:gd name="T30" fmla="*/ 84 w 134"/>
              <a:gd name="T31" fmla="*/ 116 h 152"/>
              <a:gd name="T32" fmla="*/ 82 w 134"/>
              <a:gd name="T33" fmla="*/ 110 h 152"/>
              <a:gd name="T34" fmla="*/ 78 w 134"/>
              <a:gd name="T35" fmla="*/ 106 h 152"/>
              <a:gd name="T36" fmla="*/ 72 w 134"/>
              <a:gd name="T37" fmla="*/ 106 h 152"/>
              <a:gd name="T38" fmla="*/ 64 w 134"/>
              <a:gd name="T39" fmla="*/ 104 h 152"/>
              <a:gd name="T40" fmla="*/ 62 w 134"/>
              <a:gd name="T41" fmla="*/ 102 h 152"/>
              <a:gd name="T42" fmla="*/ 60 w 134"/>
              <a:gd name="T43" fmla="*/ 98 h 152"/>
              <a:gd name="T44" fmla="*/ 58 w 134"/>
              <a:gd name="T45" fmla="*/ 94 h 152"/>
              <a:gd name="T46" fmla="*/ 54 w 134"/>
              <a:gd name="T47" fmla="*/ 92 h 152"/>
              <a:gd name="T48" fmla="*/ 46 w 134"/>
              <a:gd name="T49" fmla="*/ 90 h 152"/>
              <a:gd name="T50" fmla="*/ 40 w 134"/>
              <a:gd name="T51" fmla="*/ 88 h 152"/>
              <a:gd name="T52" fmla="*/ 34 w 134"/>
              <a:gd name="T53" fmla="*/ 88 h 152"/>
              <a:gd name="T54" fmla="*/ 30 w 134"/>
              <a:gd name="T55" fmla="*/ 86 h 152"/>
              <a:gd name="T56" fmla="*/ 24 w 134"/>
              <a:gd name="T57" fmla="*/ 82 h 152"/>
              <a:gd name="T58" fmla="*/ 12 w 134"/>
              <a:gd name="T59" fmla="*/ 66 h 152"/>
              <a:gd name="T60" fmla="*/ 4 w 134"/>
              <a:gd name="T61" fmla="*/ 62 h 152"/>
              <a:gd name="T62" fmla="*/ 2 w 134"/>
              <a:gd name="T63" fmla="*/ 60 h 152"/>
              <a:gd name="T64" fmla="*/ 0 w 134"/>
              <a:gd name="T65" fmla="*/ 58 h 152"/>
              <a:gd name="T66" fmla="*/ 0 w 134"/>
              <a:gd name="T67" fmla="*/ 56 h 152"/>
              <a:gd name="T68" fmla="*/ 0 w 134"/>
              <a:gd name="T69" fmla="*/ 32 h 152"/>
              <a:gd name="T70" fmla="*/ 2 w 134"/>
              <a:gd name="T71" fmla="*/ 24 h 152"/>
              <a:gd name="T72" fmla="*/ 6 w 134"/>
              <a:gd name="T73" fmla="*/ 16 h 152"/>
              <a:gd name="T74" fmla="*/ 10 w 134"/>
              <a:gd name="T75" fmla="*/ 8 h 152"/>
              <a:gd name="T76" fmla="*/ 18 w 134"/>
              <a:gd name="T77" fmla="*/ 4 h 152"/>
              <a:gd name="T78" fmla="*/ 26 w 134"/>
              <a:gd name="T79" fmla="*/ 0 h 152"/>
              <a:gd name="T80" fmla="*/ 36 w 134"/>
              <a:gd name="T81" fmla="*/ 0 h 152"/>
              <a:gd name="T82" fmla="*/ 44 w 134"/>
              <a:gd name="T83" fmla="*/ 0 h 152"/>
              <a:gd name="T84" fmla="*/ 52 w 134"/>
              <a:gd name="T85" fmla="*/ 2 h 152"/>
              <a:gd name="T86" fmla="*/ 64 w 134"/>
              <a:gd name="T87" fmla="*/ 8 h 152"/>
              <a:gd name="T88" fmla="*/ 64 w 134"/>
              <a:gd name="T89" fmla="*/ 18 h 152"/>
              <a:gd name="T90" fmla="*/ 70 w 134"/>
              <a:gd name="T91" fmla="*/ 34 h 152"/>
              <a:gd name="T92" fmla="*/ 76 w 134"/>
              <a:gd name="T93" fmla="*/ 50 h 152"/>
              <a:gd name="T94" fmla="*/ 78 w 134"/>
              <a:gd name="T95" fmla="*/ 54 h 152"/>
              <a:gd name="T96" fmla="*/ 82 w 134"/>
              <a:gd name="T97" fmla="*/ 56 h 152"/>
              <a:gd name="T98" fmla="*/ 92 w 134"/>
              <a:gd name="T99" fmla="*/ 56 h 152"/>
              <a:gd name="T100" fmla="*/ 100 w 134"/>
              <a:gd name="T101" fmla="*/ 58 h 152"/>
              <a:gd name="T102" fmla="*/ 106 w 134"/>
              <a:gd name="T103" fmla="*/ 62 h 152"/>
              <a:gd name="T104" fmla="*/ 108 w 134"/>
              <a:gd name="T105" fmla="*/ 68 h 152"/>
              <a:gd name="T106" fmla="*/ 114 w 134"/>
              <a:gd name="T107" fmla="*/ 80 h 152"/>
              <a:gd name="T108" fmla="*/ 120 w 134"/>
              <a:gd name="T109" fmla="*/ 90 h 152"/>
              <a:gd name="T110" fmla="*/ 122 w 134"/>
              <a:gd name="T111" fmla="*/ 86 h 152"/>
              <a:gd name="T112" fmla="*/ 126 w 134"/>
              <a:gd name="T113" fmla="*/ 84 h 152"/>
              <a:gd name="T114" fmla="*/ 128 w 134"/>
              <a:gd name="T115" fmla="*/ 82 h 152"/>
              <a:gd name="T116" fmla="*/ 132 w 134"/>
              <a:gd name="T117" fmla="*/ 84 h 152"/>
              <a:gd name="T118" fmla="*/ 132 w 134"/>
              <a:gd name="T119" fmla="*/ 88 h 152"/>
              <a:gd name="T120" fmla="*/ 132 w 134"/>
              <a:gd name="T121" fmla="*/ 94 h 152"/>
              <a:gd name="T122" fmla="*/ 132 w 134"/>
              <a:gd name="T123" fmla="*/ 106 h 152"/>
              <a:gd name="T124" fmla="*/ 132 w 134"/>
              <a:gd name="T125"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59" name="Freeform 83"/>
          <p:cNvSpPr>
            <a:spLocks noChangeAspect="1"/>
          </p:cNvSpPr>
          <p:nvPr/>
        </p:nvSpPr>
        <p:spPr bwMode="auto">
          <a:xfrm>
            <a:off x="3041650" y="5465763"/>
            <a:ext cx="123825" cy="123825"/>
          </a:xfrm>
          <a:custGeom>
            <a:avLst/>
            <a:gdLst>
              <a:gd name="T0" fmla="*/ 2 w 84"/>
              <a:gd name="T1" fmla="*/ 0 h 82"/>
              <a:gd name="T2" fmla="*/ 12 w 84"/>
              <a:gd name="T3" fmla="*/ 0 h 82"/>
              <a:gd name="T4" fmla="*/ 22 w 84"/>
              <a:gd name="T5" fmla="*/ 4 h 82"/>
              <a:gd name="T6" fmla="*/ 34 w 84"/>
              <a:gd name="T7" fmla="*/ 12 h 82"/>
              <a:gd name="T8" fmla="*/ 44 w 84"/>
              <a:gd name="T9" fmla="*/ 18 h 82"/>
              <a:gd name="T10" fmla="*/ 66 w 84"/>
              <a:gd name="T11" fmla="*/ 36 h 82"/>
              <a:gd name="T12" fmla="*/ 84 w 84"/>
              <a:gd name="T13" fmla="*/ 50 h 82"/>
              <a:gd name="T14" fmla="*/ 78 w 84"/>
              <a:gd name="T15" fmla="*/ 62 h 82"/>
              <a:gd name="T16" fmla="*/ 72 w 84"/>
              <a:gd name="T17" fmla="*/ 72 h 82"/>
              <a:gd name="T18" fmla="*/ 66 w 84"/>
              <a:gd name="T19" fmla="*/ 78 h 82"/>
              <a:gd name="T20" fmla="*/ 60 w 84"/>
              <a:gd name="T21" fmla="*/ 82 h 82"/>
              <a:gd name="T22" fmla="*/ 58 w 84"/>
              <a:gd name="T23" fmla="*/ 82 h 82"/>
              <a:gd name="T24" fmla="*/ 40 w 84"/>
              <a:gd name="T25" fmla="*/ 80 h 82"/>
              <a:gd name="T26" fmla="*/ 24 w 84"/>
              <a:gd name="T27" fmla="*/ 76 h 82"/>
              <a:gd name="T28" fmla="*/ 12 w 84"/>
              <a:gd name="T29" fmla="*/ 72 h 82"/>
              <a:gd name="T30" fmla="*/ 0 w 84"/>
              <a:gd name="T31" fmla="*/ 66 h 82"/>
              <a:gd name="T32" fmla="*/ 2 w 84"/>
              <a:gd name="T3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60" name="Freeform 84"/>
          <p:cNvSpPr>
            <a:spLocks noChangeAspect="1"/>
          </p:cNvSpPr>
          <p:nvPr/>
        </p:nvSpPr>
        <p:spPr bwMode="auto">
          <a:xfrm>
            <a:off x="2701925" y="5129213"/>
            <a:ext cx="285750" cy="1009650"/>
          </a:xfrm>
          <a:custGeom>
            <a:avLst/>
            <a:gdLst>
              <a:gd name="T0" fmla="*/ 120 w 192"/>
              <a:gd name="T1" fmla="*/ 612 h 678"/>
              <a:gd name="T2" fmla="*/ 98 w 192"/>
              <a:gd name="T3" fmla="*/ 592 h 678"/>
              <a:gd name="T4" fmla="*/ 88 w 192"/>
              <a:gd name="T5" fmla="*/ 566 h 678"/>
              <a:gd name="T6" fmla="*/ 88 w 192"/>
              <a:gd name="T7" fmla="*/ 546 h 678"/>
              <a:gd name="T8" fmla="*/ 92 w 192"/>
              <a:gd name="T9" fmla="*/ 534 h 678"/>
              <a:gd name="T10" fmla="*/ 86 w 192"/>
              <a:gd name="T11" fmla="*/ 504 h 678"/>
              <a:gd name="T12" fmla="*/ 84 w 192"/>
              <a:gd name="T13" fmla="*/ 484 h 678"/>
              <a:gd name="T14" fmla="*/ 64 w 192"/>
              <a:gd name="T15" fmla="*/ 446 h 678"/>
              <a:gd name="T16" fmla="*/ 54 w 192"/>
              <a:gd name="T17" fmla="*/ 408 h 678"/>
              <a:gd name="T18" fmla="*/ 58 w 192"/>
              <a:gd name="T19" fmla="*/ 382 h 678"/>
              <a:gd name="T20" fmla="*/ 50 w 192"/>
              <a:gd name="T21" fmla="*/ 352 h 678"/>
              <a:gd name="T22" fmla="*/ 52 w 192"/>
              <a:gd name="T23" fmla="*/ 332 h 678"/>
              <a:gd name="T24" fmla="*/ 50 w 192"/>
              <a:gd name="T25" fmla="*/ 282 h 678"/>
              <a:gd name="T26" fmla="*/ 38 w 192"/>
              <a:gd name="T27" fmla="*/ 258 h 678"/>
              <a:gd name="T28" fmla="*/ 38 w 192"/>
              <a:gd name="T29" fmla="*/ 234 h 678"/>
              <a:gd name="T30" fmla="*/ 36 w 192"/>
              <a:gd name="T31" fmla="*/ 212 h 678"/>
              <a:gd name="T32" fmla="*/ 50 w 192"/>
              <a:gd name="T33" fmla="*/ 172 h 678"/>
              <a:gd name="T34" fmla="*/ 46 w 192"/>
              <a:gd name="T35" fmla="*/ 134 h 678"/>
              <a:gd name="T36" fmla="*/ 62 w 192"/>
              <a:gd name="T37" fmla="*/ 112 h 678"/>
              <a:gd name="T38" fmla="*/ 60 w 192"/>
              <a:gd name="T39" fmla="*/ 90 h 678"/>
              <a:gd name="T40" fmla="*/ 48 w 192"/>
              <a:gd name="T41" fmla="*/ 80 h 678"/>
              <a:gd name="T42" fmla="*/ 34 w 192"/>
              <a:gd name="T43" fmla="*/ 52 h 678"/>
              <a:gd name="T44" fmla="*/ 14 w 192"/>
              <a:gd name="T45" fmla="*/ 0 h 678"/>
              <a:gd name="T46" fmla="*/ 0 w 192"/>
              <a:gd name="T47" fmla="*/ 8 h 678"/>
              <a:gd name="T48" fmla="*/ 14 w 192"/>
              <a:gd name="T49" fmla="*/ 66 h 678"/>
              <a:gd name="T50" fmla="*/ 16 w 192"/>
              <a:gd name="T51" fmla="*/ 106 h 678"/>
              <a:gd name="T52" fmla="*/ 10 w 192"/>
              <a:gd name="T53" fmla="*/ 192 h 678"/>
              <a:gd name="T54" fmla="*/ 18 w 192"/>
              <a:gd name="T55" fmla="*/ 210 h 678"/>
              <a:gd name="T56" fmla="*/ 14 w 192"/>
              <a:gd name="T57" fmla="*/ 218 h 678"/>
              <a:gd name="T58" fmla="*/ 24 w 192"/>
              <a:gd name="T59" fmla="*/ 286 h 678"/>
              <a:gd name="T60" fmla="*/ 22 w 192"/>
              <a:gd name="T61" fmla="*/ 326 h 678"/>
              <a:gd name="T62" fmla="*/ 12 w 192"/>
              <a:gd name="T63" fmla="*/ 350 h 678"/>
              <a:gd name="T64" fmla="*/ 18 w 192"/>
              <a:gd name="T65" fmla="*/ 372 h 678"/>
              <a:gd name="T66" fmla="*/ 26 w 192"/>
              <a:gd name="T67" fmla="*/ 418 h 678"/>
              <a:gd name="T68" fmla="*/ 40 w 192"/>
              <a:gd name="T69" fmla="*/ 462 h 678"/>
              <a:gd name="T70" fmla="*/ 44 w 192"/>
              <a:gd name="T71" fmla="*/ 448 h 678"/>
              <a:gd name="T72" fmla="*/ 52 w 192"/>
              <a:gd name="T73" fmla="*/ 442 h 678"/>
              <a:gd name="T74" fmla="*/ 56 w 192"/>
              <a:gd name="T75" fmla="*/ 480 h 678"/>
              <a:gd name="T76" fmla="*/ 48 w 192"/>
              <a:gd name="T77" fmla="*/ 490 h 678"/>
              <a:gd name="T78" fmla="*/ 46 w 192"/>
              <a:gd name="T79" fmla="*/ 506 h 678"/>
              <a:gd name="T80" fmla="*/ 46 w 192"/>
              <a:gd name="T81" fmla="*/ 524 h 678"/>
              <a:gd name="T82" fmla="*/ 58 w 192"/>
              <a:gd name="T83" fmla="*/ 540 h 678"/>
              <a:gd name="T84" fmla="*/ 54 w 192"/>
              <a:gd name="T85" fmla="*/ 560 h 678"/>
              <a:gd name="T86" fmla="*/ 66 w 192"/>
              <a:gd name="T87" fmla="*/ 582 h 678"/>
              <a:gd name="T88" fmla="*/ 96 w 192"/>
              <a:gd name="T89" fmla="*/ 606 h 678"/>
              <a:gd name="T90" fmla="*/ 96 w 192"/>
              <a:gd name="T91" fmla="*/ 630 h 678"/>
              <a:gd name="T92" fmla="*/ 156 w 192"/>
              <a:gd name="T93" fmla="*/ 664 h 678"/>
              <a:gd name="T94" fmla="*/ 172 w 192"/>
              <a:gd name="T95" fmla="*/ 67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605" name="Group 85"/>
          <p:cNvGrpSpPr>
            <a:grpSpLocks/>
          </p:cNvGrpSpPr>
          <p:nvPr/>
        </p:nvGrpSpPr>
        <p:grpSpPr bwMode="auto">
          <a:xfrm>
            <a:off x="2752725" y="5237163"/>
            <a:ext cx="365125" cy="904875"/>
            <a:chOff x="1734" y="2544"/>
            <a:chExt cx="230" cy="570"/>
          </a:xfrm>
        </p:grpSpPr>
        <p:sp>
          <p:nvSpPr>
            <p:cNvPr id="1663062" name="Freeform 86"/>
            <p:cNvSpPr>
              <a:spLocks noChangeAspect="1"/>
            </p:cNvSpPr>
            <p:nvPr/>
          </p:nvSpPr>
          <p:spPr bwMode="auto">
            <a:xfrm>
              <a:off x="1734" y="2544"/>
              <a:ext cx="230" cy="517"/>
            </a:xfrm>
            <a:custGeom>
              <a:avLst/>
              <a:gdLst>
                <a:gd name="T0" fmla="*/ 206 w 246"/>
                <a:gd name="T1" fmla="*/ 128 h 552"/>
                <a:gd name="T2" fmla="*/ 244 w 246"/>
                <a:gd name="T3" fmla="*/ 96 h 552"/>
                <a:gd name="T4" fmla="*/ 242 w 246"/>
                <a:gd name="T5" fmla="*/ 68 h 552"/>
                <a:gd name="T6" fmla="*/ 232 w 246"/>
                <a:gd name="T7" fmla="*/ 82 h 552"/>
                <a:gd name="T8" fmla="*/ 210 w 246"/>
                <a:gd name="T9" fmla="*/ 102 h 552"/>
                <a:gd name="T10" fmla="*/ 180 w 246"/>
                <a:gd name="T11" fmla="*/ 100 h 552"/>
                <a:gd name="T12" fmla="*/ 180 w 246"/>
                <a:gd name="T13" fmla="*/ 76 h 552"/>
                <a:gd name="T14" fmla="*/ 170 w 246"/>
                <a:gd name="T15" fmla="*/ 58 h 552"/>
                <a:gd name="T16" fmla="*/ 156 w 246"/>
                <a:gd name="T17" fmla="*/ 46 h 552"/>
                <a:gd name="T18" fmla="*/ 132 w 246"/>
                <a:gd name="T19" fmla="*/ 40 h 552"/>
                <a:gd name="T20" fmla="*/ 102 w 246"/>
                <a:gd name="T21" fmla="*/ 14 h 552"/>
                <a:gd name="T22" fmla="*/ 76 w 246"/>
                <a:gd name="T23" fmla="*/ 10 h 552"/>
                <a:gd name="T24" fmla="*/ 56 w 246"/>
                <a:gd name="T25" fmla="*/ 8 h 552"/>
                <a:gd name="T26" fmla="*/ 28 w 246"/>
                <a:gd name="T27" fmla="*/ 16 h 552"/>
                <a:gd name="T28" fmla="*/ 22 w 246"/>
                <a:gd name="T29" fmla="*/ 46 h 552"/>
                <a:gd name="T30" fmla="*/ 14 w 246"/>
                <a:gd name="T31" fmla="*/ 80 h 552"/>
                <a:gd name="T32" fmla="*/ 8 w 246"/>
                <a:gd name="T33" fmla="*/ 112 h 552"/>
                <a:gd name="T34" fmla="*/ 4 w 246"/>
                <a:gd name="T35" fmla="*/ 144 h 552"/>
                <a:gd name="T36" fmla="*/ 2 w 246"/>
                <a:gd name="T37" fmla="*/ 170 h 552"/>
                <a:gd name="T38" fmla="*/ 8 w 246"/>
                <a:gd name="T39" fmla="*/ 192 h 552"/>
                <a:gd name="T40" fmla="*/ 18 w 246"/>
                <a:gd name="T41" fmla="*/ 218 h 552"/>
                <a:gd name="T42" fmla="*/ 16 w 246"/>
                <a:gd name="T43" fmla="*/ 266 h 552"/>
                <a:gd name="T44" fmla="*/ 18 w 246"/>
                <a:gd name="T45" fmla="*/ 292 h 552"/>
                <a:gd name="T46" fmla="*/ 22 w 246"/>
                <a:gd name="T47" fmla="*/ 312 h 552"/>
                <a:gd name="T48" fmla="*/ 26 w 246"/>
                <a:gd name="T49" fmla="*/ 348 h 552"/>
                <a:gd name="T50" fmla="*/ 26 w 246"/>
                <a:gd name="T51" fmla="*/ 374 h 552"/>
                <a:gd name="T52" fmla="*/ 54 w 246"/>
                <a:gd name="T53" fmla="*/ 414 h 552"/>
                <a:gd name="T54" fmla="*/ 54 w 246"/>
                <a:gd name="T55" fmla="*/ 438 h 552"/>
                <a:gd name="T56" fmla="*/ 56 w 246"/>
                <a:gd name="T57" fmla="*/ 464 h 552"/>
                <a:gd name="T58" fmla="*/ 54 w 246"/>
                <a:gd name="T59" fmla="*/ 476 h 552"/>
                <a:gd name="T60" fmla="*/ 52 w 246"/>
                <a:gd name="T61" fmla="*/ 504 h 552"/>
                <a:gd name="T62" fmla="*/ 70 w 246"/>
                <a:gd name="T63" fmla="*/ 524 h 552"/>
                <a:gd name="T64" fmla="*/ 88 w 246"/>
                <a:gd name="T65" fmla="*/ 546 h 552"/>
                <a:gd name="T66" fmla="*/ 124 w 246"/>
                <a:gd name="T67" fmla="*/ 526 h 552"/>
                <a:gd name="T68" fmla="*/ 124 w 246"/>
                <a:gd name="T69" fmla="*/ 514 h 552"/>
                <a:gd name="T70" fmla="*/ 134 w 246"/>
                <a:gd name="T71" fmla="*/ 502 h 552"/>
                <a:gd name="T72" fmla="*/ 142 w 246"/>
                <a:gd name="T73" fmla="*/ 484 h 552"/>
                <a:gd name="T74" fmla="*/ 152 w 246"/>
                <a:gd name="T75" fmla="*/ 464 h 552"/>
                <a:gd name="T76" fmla="*/ 128 w 246"/>
                <a:gd name="T77" fmla="*/ 450 h 552"/>
                <a:gd name="T78" fmla="*/ 116 w 246"/>
                <a:gd name="T79" fmla="*/ 436 h 552"/>
                <a:gd name="T80" fmla="*/ 140 w 246"/>
                <a:gd name="T81" fmla="*/ 410 h 552"/>
                <a:gd name="T82" fmla="*/ 140 w 246"/>
                <a:gd name="T83" fmla="*/ 388 h 552"/>
                <a:gd name="T84" fmla="*/ 142 w 246"/>
                <a:gd name="T85" fmla="*/ 378 h 552"/>
                <a:gd name="T86" fmla="*/ 152 w 246"/>
                <a:gd name="T87" fmla="*/ 374 h 552"/>
                <a:gd name="T88" fmla="*/ 134 w 246"/>
                <a:gd name="T89" fmla="*/ 370 h 552"/>
                <a:gd name="T90" fmla="*/ 136 w 246"/>
                <a:gd name="T91" fmla="*/ 346 h 552"/>
                <a:gd name="T92" fmla="*/ 164 w 246"/>
                <a:gd name="T93" fmla="*/ 344 h 552"/>
                <a:gd name="T94" fmla="*/ 156 w 246"/>
                <a:gd name="T95" fmla="*/ 326 h 552"/>
                <a:gd name="T96" fmla="*/ 192 w 246"/>
                <a:gd name="T97" fmla="*/ 308 h 552"/>
                <a:gd name="T98" fmla="*/ 224 w 246"/>
                <a:gd name="T99" fmla="*/ 290 h 552"/>
                <a:gd name="T100" fmla="*/ 226 w 246"/>
                <a:gd name="T101" fmla="*/ 258 h 552"/>
                <a:gd name="T102" fmla="*/ 220 w 246"/>
                <a:gd name="T103" fmla="*/ 242 h 552"/>
                <a:gd name="T104" fmla="*/ 196 w 246"/>
                <a:gd name="T105" fmla="*/ 154 h 552"/>
                <a:gd name="T106" fmla="*/ 216 w 246"/>
                <a:gd name="T107" fmla="*/ 116 h 552"/>
                <a:gd name="T108" fmla="*/ 246 w 246"/>
                <a:gd name="T109" fmla="*/ 92 h 552"/>
                <a:gd name="T110" fmla="*/ 244 w 246"/>
                <a:gd name="T111" fmla="*/ 78 h 552"/>
                <a:gd name="T112" fmla="*/ 238 w 246"/>
                <a:gd name="T113" fmla="*/ 102 h 552"/>
                <a:gd name="T114" fmla="*/ 200 w 246"/>
                <a:gd name="T115" fmla="*/ 142 h 552"/>
                <a:gd name="T116" fmla="*/ 196 w 246"/>
                <a:gd name="T117" fmla="*/ 15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63" name="Freeform 87"/>
            <p:cNvSpPr>
              <a:spLocks noChangeAspect="1"/>
            </p:cNvSpPr>
            <p:nvPr/>
          </p:nvSpPr>
          <p:spPr bwMode="auto">
            <a:xfrm>
              <a:off x="1865" y="3061"/>
              <a:ext cx="63" cy="53"/>
            </a:xfrm>
            <a:custGeom>
              <a:avLst/>
              <a:gdLst>
                <a:gd name="T0" fmla="*/ 0 w 68"/>
                <a:gd name="T1" fmla="*/ 0 h 56"/>
                <a:gd name="T2" fmla="*/ 6 w 68"/>
                <a:gd name="T3" fmla="*/ 6 h 56"/>
                <a:gd name="T4" fmla="*/ 12 w 68"/>
                <a:gd name="T5" fmla="*/ 14 h 56"/>
                <a:gd name="T6" fmla="*/ 28 w 68"/>
                <a:gd name="T7" fmla="*/ 26 h 56"/>
                <a:gd name="T8" fmla="*/ 40 w 68"/>
                <a:gd name="T9" fmla="*/ 30 h 56"/>
                <a:gd name="T10" fmla="*/ 50 w 68"/>
                <a:gd name="T11" fmla="*/ 32 h 56"/>
                <a:gd name="T12" fmla="*/ 62 w 68"/>
                <a:gd name="T13" fmla="*/ 36 h 56"/>
                <a:gd name="T14" fmla="*/ 66 w 68"/>
                <a:gd name="T15" fmla="*/ 38 h 56"/>
                <a:gd name="T16" fmla="*/ 68 w 68"/>
                <a:gd name="T17" fmla="*/ 42 h 56"/>
                <a:gd name="T18" fmla="*/ 48 w 68"/>
                <a:gd name="T19" fmla="*/ 52 h 56"/>
                <a:gd name="T20" fmla="*/ 40 w 68"/>
                <a:gd name="T21" fmla="*/ 54 h 56"/>
                <a:gd name="T22" fmla="*/ 28 w 68"/>
                <a:gd name="T23" fmla="*/ 56 h 56"/>
                <a:gd name="T24" fmla="*/ 18 w 68"/>
                <a:gd name="T25" fmla="*/ 54 h 56"/>
                <a:gd name="T26" fmla="*/ 0 w 68"/>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064" name="Freeform 88"/>
          <p:cNvSpPr>
            <a:spLocks noChangeAspect="1"/>
          </p:cNvSpPr>
          <p:nvPr/>
        </p:nvSpPr>
        <p:spPr bwMode="auto">
          <a:xfrm>
            <a:off x="2481263" y="4298950"/>
            <a:ext cx="274637" cy="452438"/>
          </a:xfrm>
          <a:custGeom>
            <a:avLst/>
            <a:gdLst>
              <a:gd name="T0" fmla="*/ 6 w 184"/>
              <a:gd name="T1" fmla="*/ 184 h 304"/>
              <a:gd name="T2" fmla="*/ 18 w 184"/>
              <a:gd name="T3" fmla="*/ 172 h 304"/>
              <a:gd name="T4" fmla="*/ 28 w 184"/>
              <a:gd name="T5" fmla="*/ 158 h 304"/>
              <a:gd name="T6" fmla="*/ 26 w 184"/>
              <a:gd name="T7" fmla="*/ 118 h 304"/>
              <a:gd name="T8" fmla="*/ 22 w 184"/>
              <a:gd name="T9" fmla="*/ 100 h 304"/>
              <a:gd name="T10" fmla="*/ 16 w 184"/>
              <a:gd name="T11" fmla="*/ 90 h 304"/>
              <a:gd name="T12" fmla="*/ 26 w 184"/>
              <a:gd name="T13" fmla="*/ 76 h 304"/>
              <a:gd name="T14" fmla="*/ 32 w 184"/>
              <a:gd name="T15" fmla="*/ 72 h 304"/>
              <a:gd name="T16" fmla="*/ 46 w 184"/>
              <a:gd name="T17" fmla="*/ 62 h 304"/>
              <a:gd name="T18" fmla="*/ 56 w 184"/>
              <a:gd name="T19" fmla="*/ 54 h 304"/>
              <a:gd name="T20" fmla="*/ 60 w 184"/>
              <a:gd name="T21" fmla="*/ 34 h 304"/>
              <a:gd name="T22" fmla="*/ 72 w 184"/>
              <a:gd name="T23" fmla="*/ 24 h 304"/>
              <a:gd name="T24" fmla="*/ 86 w 184"/>
              <a:gd name="T25" fmla="*/ 18 h 304"/>
              <a:gd name="T26" fmla="*/ 118 w 184"/>
              <a:gd name="T27" fmla="*/ 4 h 304"/>
              <a:gd name="T28" fmla="*/ 128 w 184"/>
              <a:gd name="T29" fmla="*/ 8 h 304"/>
              <a:gd name="T30" fmla="*/ 118 w 184"/>
              <a:gd name="T31" fmla="*/ 18 h 304"/>
              <a:gd name="T32" fmla="*/ 94 w 184"/>
              <a:gd name="T33" fmla="*/ 48 h 304"/>
              <a:gd name="T34" fmla="*/ 98 w 184"/>
              <a:gd name="T35" fmla="*/ 64 h 304"/>
              <a:gd name="T36" fmla="*/ 106 w 184"/>
              <a:gd name="T37" fmla="*/ 76 h 304"/>
              <a:gd name="T38" fmla="*/ 102 w 184"/>
              <a:gd name="T39" fmla="*/ 92 h 304"/>
              <a:gd name="T40" fmla="*/ 112 w 184"/>
              <a:gd name="T41" fmla="*/ 100 h 304"/>
              <a:gd name="T42" fmla="*/ 142 w 184"/>
              <a:gd name="T43" fmla="*/ 106 h 304"/>
              <a:gd name="T44" fmla="*/ 152 w 184"/>
              <a:gd name="T45" fmla="*/ 118 h 304"/>
              <a:gd name="T46" fmla="*/ 170 w 184"/>
              <a:gd name="T47" fmla="*/ 118 h 304"/>
              <a:gd name="T48" fmla="*/ 176 w 184"/>
              <a:gd name="T49" fmla="*/ 132 h 304"/>
              <a:gd name="T50" fmla="*/ 174 w 184"/>
              <a:gd name="T51" fmla="*/ 154 h 304"/>
              <a:gd name="T52" fmla="*/ 182 w 184"/>
              <a:gd name="T53" fmla="*/ 168 h 304"/>
              <a:gd name="T54" fmla="*/ 178 w 184"/>
              <a:gd name="T55" fmla="*/ 174 h 304"/>
              <a:gd name="T56" fmla="*/ 184 w 184"/>
              <a:gd name="T57" fmla="*/ 190 h 304"/>
              <a:gd name="T58" fmla="*/ 148 w 184"/>
              <a:gd name="T59" fmla="*/ 200 h 304"/>
              <a:gd name="T60" fmla="*/ 146 w 184"/>
              <a:gd name="T61" fmla="*/ 206 h 304"/>
              <a:gd name="T62" fmla="*/ 152 w 184"/>
              <a:gd name="T63" fmla="*/ 220 h 304"/>
              <a:gd name="T64" fmla="*/ 140 w 184"/>
              <a:gd name="T65" fmla="*/ 226 h 304"/>
              <a:gd name="T66" fmla="*/ 142 w 184"/>
              <a:gd name="T67" fmla="*/ 240 h 304"/>
              <a:gd name="T68" fmla="*/ 146 w 184"/>
              <a:gd name="T69" fmla="*/ 276 h 304"/>
              <a:gd name="T70" fmla="*/ 132 w 184"/>
              <a:gd name="T71" fmla="*/ 298 h 304"/>
              <a:gd name="T72" fmla="*/ 136 w 184"/>
              <a:gd name="T73" fmla="*/ 286 h 304"/>
              <a:gd name="T74" fmla="*/ 134 w 184"/>
              <a:gd name="T75" fmla="*/ 274 h 304"/>
              <a:gd name="T76" fmla="*/ 122 w 184"/>
              <a:gd name="T77" fmla="*/ 278 h 304"/>
              <a:gd name="T78" fmla="*/ 114 w 184"/>
              <a:gd name="T79" fmla="*/ 272 h 304"/>
              <a:gd name="T80" fmla="*/ 106 w 184"/>
              <a:gd name="T81" fmla="*/ 276 h 304"/>
              <a:gd name="T82" fmla="*/ 86 w 184"/>
              <a:gd name="T83" fmla="*/ 260 h 304"/>
              <a:gd name="T84" fmla="*/ 68 w 184"/>
              <a:gd name="T85" fmla="*/ 242 h 304"/>
              <a:gd name="T86" fmla="*/ 52 w 184"/>
              <a:gd name="T87" fmla="*/ 234 h 304"/>
              <a:gd name="T88" fmla="*/ 36 w 184"/>
              <a:gd name="T89" fmla="*/ 226 h 304"/>
              <a:gd name="T90" fmla="*/ 0 w 184"/>
              <a:gd name="T91" fmla="*/ 2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65" name="Freeform 89"/>
          <p:cNvSpPr>
            <a:spLocks noChangeAspect="1"/>
          </p:cNvSpPr>
          <p:nvPr/>
        </p:nvSpPr>
        <p:spPr bwMode="auto">
          <a:xfrm>
            <a:off x="4872038" y="4006850"/>
            <a:ext cx="392112" cy="527050"/>
          </a:xfrm>
          <a:custGeom>
            <a:avLst/>
            <a:gdLst>
              <a:gd name="T0" fmla="*/ 20 w 264"/>
              <a:gd name="T1" fmla="*/ 220 h 354"/>
              <a:gd name="T2" fmla="*/ 24 w 264"/>
              <a:gd name="T3" fmla="*/ 232 h 354"/>
              <a:gd name="T4" fmla="*/ 28 w 264"/>
              <a:gd name="T5" fmla="*/ 248 h 354"/>
              <a:gd name="T6" fmla="*/ 40 w 264"/>
              <a:gd name="T7" fmla="*/ 260 h 354"/>
              <a:gd name="T8" fmla="*/ 42 w 264"/>
              <a:gd name="T9" fmla="*/ 266 h 354"/>
              <a:gd name="T10" fmla="*/ 52 w 264"/>
              <a:gd name="T11" fmla="*/ 274 h 354"/>
              <a:gd name="T12" fmla="*/ 54 w 264"/>
              <a:gd name="T13" fmla="*/ 282 h 354"/>
              <a:gd name="T14" fmla="*/ 62 w 264"/>
              <a:gd name="T15" fmla="*/ 290 h 354"/>
              <a:gd name="T16" fmla="*/ 80 w 264"/>
              <a:gd name="T17" fmla="*/ 308 h 354"/>
              <a:gd name="T18" fmla="*/ 88 w 264"/>
              <a:gd name="T19" fmla="*/ 316 h 354"/>
              <a:gd name="T20" fmla="*/ 88 w 264"/>
              <a:gd name="T21" fmla="*/ 326 h 354"/>
              <a:gd name="T22" fmla="*/ 98 w 264"/>
              <a:gd name="T23" fmla="*/ 336 h 354"/>
              <a:gd name="T24" fmla="*/ 112 w 264"/>
              <a:gd name="T25" fmla="*/ 342 h 354"/>
              <a:gd name="T26" fmla="*/ 116 w 264"/>
              <a:gd name="T27" fmla="*/ 338 h 354"/>
              <a:gd name="T28" fmla="*/ 124 w 264"/>
              <a:gd name="T29" fmla="*/ 338 h 354"/>
              <a:gd name="T30" fmla="*/ 134 w 264"/>
              <a:gd name="T31" fmla="*/ 342 h 354"/>
              <a:gd name="T32" fmla="*/ 146 w 264"/>
              <a:gd name="T33" fmla="*/ 354 h 354"/>
              <a:gd name="T34" fmla="*/ 156 w 264"/>
              <a:gd name="T35" fmla="*/ 350 h 354"/>
              <a:gd name="T36" fmla="*/ 186 w 264"/>
              <a:gd name="T37" fmla="*/ 350 h 354"/>
              <a:gd name="T38" fmla="*/ 198 w 264"/>
              <a:gd name="T39" fmla="*/ 342 h 354"/>
              <a:gd name="T40" fmla="*/ 228 w 264"/>
              <a:gd name="T41" fmla="*/ 338 h 354"/>
              <a:gd name="T42" fmla="*/ 220 w 264"/>
              <a:gd name="T43" fmla="*/ 324 h 354"/>
              <a:gd name="T44" fmla="*/ 212 w 264"/>
              <a:gd name="T45" fmla="*/ 314 h 354"/>
              <a:gd name="T46" fmla="*/ 206 w 264"/>
              <a:gd name="T47" fmla="*/ 296 h 354"/>
              <a:gd name="T48" fmla="*/ 190 w 264"/>
              <a:gd name="T49" fmla="*/ 284 h 354"/>
              <a:gd name="T50" fmla="*/ 180 w 264"/>
              <a:gd name="T51" fmla="*/ 274 h 354"/>
              <a:gd name="T52" fmla="*/ 182 w 264"/>
              <a:gd name="T53" fmla="*/ 270 h 354"/>
              <a:gd name="T54" fmla="*/ 192 w 264"/>
              <a:gd name="T55" fmla="*/ 266 h 354"/>
              <a:gd name="T56" fmla="*/ 198 w 264"/>
              <a:gd name="T57" fmla="*/ 252 h 354"/>
              <a:gd name="T58" fmla="*/ 198 w 264"/>
              <a:gd name="T59" fmla="*/ 234 h 354"/>
              <a:gd name="T60" fmla="*/ 204 w 264"/>
              <a:gd name="T61" fmla="*/ 224 h 354"/>
              <a:gd name="T62" fmla="*/ 212 w 264"/>
              <a:gd name="T63" fmla="*/ 212 h 354"/>
              <a:gd name="T64" fmla="*/ 222 w 264"/>
              <a:gd name="T65" fmla="*/ 190 h 354"/>
              <a:gd name="T66" fmla="*/ 232 w 264"/>
              <a:gd name="T67" fmla="*/ 170 h 354"/>
              <a:gd name="T68" fmla="*/ 232 w 264"/>
              <a:gd name="T69" fmla="*/ 138 h 354"/>
              <a:gd name="T70" fmla="*/ 236 w 264"/>
              <a:gd name="T71" fmla="*/ 126 h 354"/>
              <a:gd name="T72" fmla="*/ 238 w 264"/>
              <a:gd name="T73" fmla="*/ 108 h 354"/>
              <a:gd name="T74" fmla="*/ 254 w 264"/>
              <a:gd name="T75" fmla="*/ 102 h 354"/>
              <a:gd name="T76" fmla="*/ 264 w 264"/>
              <a:gd name="T77" fmla="*/ 92 h 354"/>
              <a:gd name="T78" fmla="*/ 258 w 264"/>
              <a:gd name="T79" fmla="*/ 84 h 354"/>
              <a:gd name="T80" fmla="*/ 250 w 264"/>
              <a:gd name="T81" fmla="*/ 76 h 354"/>
              <a:gd name="T82" fmla="*/ 242 w 264"/>
              <a:gd name="T83" fmla="*/ 58 h 354"/>
              <a:gd name="T84" fmla="*/ 236 w 264"/>
              <a:gd name="T85" fmla="*/ 28 h 354"/>
              <a:gd name="T86" fmla="*/ 230 w 264"/>
              <a:gd name="T87" fmla="*/ 12 h 354"/>
              <a:gd name="T88" fmla="*/ 216 w 264"/>
              <a:gd name="T89" fmla="*/ 4 h 354"/>
              <a:gd name="T90" fmla="*/ 206 w 264"/>
              <a:gd name="T91" fmla="*/ 0 h 354"/>
              <a:gd name="T92" fmla="*/ 194 w 264"/>
              <a:gd name="T93" fmla="*/ 10 h 354"/>
              <a:gd name="T94" fmla="*/ 178 w 264"/>
              <a:gd name="T95" fmla="*/ 22 h 354"/>
              <a:gd name="T96" fmla="*/ 44 w 264"/>
              <a:gd name="T97" fmla="*/ 16 h 354"/>
              <a:gd name="T98" fmla="*/ 32 w 264"/>
              <a:gd name="T99" fmla="*/ 54 h 354"/>
              <a:gd name="T100" fmla="*/ 34 w 264"/>
              <a:gd name="T101" fmla="*/ 130 h 354"/>
              <a:gd name="T102" fmla="*/ 18 w 264"/>
              <a:gd name="T103" fmla="*/ 136 h 354"/>
              <a:gd name="T104" fmla="*/ 12 w 264"/>
              <a:gd name="T105" fmla="*/ 150 h 354"/>
              <a:gd name="T106" fmla="*/ 6 w 264"/>
              <a:gd name="T107" fmla="*/ 164 h 354"/>
              <a:gd name="T108" fmla="*/ 4 w 264"/>
              <a:gd name="T109" fmla="*/ 186 h 354"/>
              <a:gd name="T110" fmla="*/ 0 w 264"/>
              <a:gd name="T111" fmla="*/ 194 h 354"/>
              <a:gd name="T112" fmla="*/ 10 w 264"/>
              <a:gd name="T113" fmla="*/ 198 h 354"/>
              <a:gd name="T114" fmla="*/ 14 w 264"/>
              <a:gd name="T115" fmla="*/ 208 h 354"/>
              <a:gd name="T116" fmla="*/ 18 w 264"/>
              <a:gd name="T117"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66" name="Freeform 90"/>
          <p:cNvSpPr>
            <a:spLocks noChangeAspect="1"/>
          </p:cNvSpPr>
          <p:nvPr/>
        </p:nvSpPr>
        <p:spPr bwMode="auto">
          <a:xfrm>
            <a:off x="5334000" y="4305300"/>
            <a:ext cx="247650" cy="361950"/>
          </a:xfrm>
          <a:custGeom>
            <a:avLst/>
            <a:gdLst>
              <a:gd name="T0" fmla="*/ 24 w 168"/>
              <a:gd name="T1" fmla="*/ 142 h 244"/>
              <a:gd name="T2" fmla="*/ 38 w 168"/>
              <a:gd name="T3" fmla="*/ 134 h 244"/>
              <a:gd name="T4" fmla="*/ 50 w 168"/>
              <a:gd name="T5" fmla="*/ 128 h 244"/>
              <a:gd name="T6" fmla="*/ 60 w 168"/>
              <a:gd name="T7" fmla="*/ 130 h 244"/>
              <a:gd name="T8" fmla="*/ 66 w 168"/>
              <a:gd name="T9" fmla="*/ 126 h 244"/>
              <a:gd name="T10" fmla="*/ 74 w 168"/>
              <a:gd name="T11" fmla="*/ 114 h 244"/>
              <a:gd name="T12" fmla="*/ 100 w 168"/>
              <a:gd name="T13" fmla="*/ 86 h 244"/>
              <a:gd name="T14" fmla="*/ 92 w 168"/>
              <a:gd name="T15" fmla="*/ 72 h 244"/>
              <a:gd name="T16" fmla="*/ 66 w 168"/>
              <a:gd name="T17" fmla="*/ 64 h 244"/>
              <a:gd name="T18" fmla="*/ 44 w 168"/>
              <a:gd name="T19" fmla="*/ 52 h 244"/>
              <a:gd name="T20" fmla="*/ 30 w 168"/>
              <a:gd name="T21" fmla="*/ 32 h 244"/>
              <a:gd name="T22" fmla="*/ 28 w 168"/>
              <a:gd name="T23" fmla="*/ 16 h 244"/>
              <a:gd name="T24" fmla="*/ 38 w 168"/>
              <a:gd name="T25" fmla="*/ 10 h 244"/>
              <a:gd name="T26" fmla="*/ 38 w 168"/>
              <a:gd name="T27" fmla="*/ 16 h 244"/>
              <a:gd name="T28" fmla="*/ 48 w 168"/>
              <a:gd name="T29" fmla="*/ 24 h 244"/>
              <a:gd name="T30" fmla="*/ 58 w 168"/>
              <a:gd name="T31" fmla="*/ 28 h 244"/>
              <a:gd name="T32" fmla="*/ 66 w 168"/>
              <a:gd name="T33" fmla="*/ 24 h 244"/>
              <a:gd name="T34" fmla="*/ 74 w 168"/>
              <a:gd name="T35" fmla="*/ 20 h 244"/>
              <a:gd name="T36" fmla="*/ 96 w 168"/>
              <a:gd name="T37" fmla="*/ 18 h 244"/>
              <a:gd name="T38" fmla="*/ 118 w 168"/>
              <a:gd name="T39" fmla="*/ 12 h 244"/>
              <a:gd name="T40" fmla="*/ 136 w 168"/>
              <a:gd name="T41" fmla="*/ 12 h 244"/>
              <a:gd name="T42" fmla="*/ 144 w 168"/>
              <a:gd name="T43" fmla="*/ 6 h 244"/>
              <a:gd name="T44" fmla="*/ 152 w 168"/>
              <a:gd name="T45" fmla="*/ 2 h 244"/>
              <a:gd name="T46" fmla="*/ 162 w 168"/>
              <a:gd name="T47" fmla="*/ 2 h 244"/>
              <a:gd name="T48" fmla="*/ 164 w 168"/>
              <a:gd name="T49" fmla="*/ 6 h 244"/>
              <a:gd name="T50" fmla="*/ 162 w 168"/>
              <a:gd name="T51" fmla="*/ 26 h 244"/>
              <a:gd name="T52" fmla="*/ 154 w 168"/>
              <a:gd name="T53" fmla="*/ 50 h 244"/>
              <a:gd name="T54" fmla="*/ 126 w 168"/>
              <a:gd name="T55" fmla="*/ 112 h 244"/>
              <a:gd name="T56" fmla="*/ 96 w 168"/>
              <a:gd name="T57" fmla="*/ 156 h 244"/>
              <a:gd name="T58" fmla="*/ 70 w 168"/>
              <a:gd name="T59" fmla="*/ 182 h 244"/>
              <a:gd name="T60" fmla="*/ 40 w 168"/>
              <a:gd name="T61" fmla="*/ 208 h 244"/>
              <a:gd name="T62" fmla="*/ 10 w 168"/>
              <a:gd name="T63" fmla="*/ 244 h 244"/>
              <a:gd name="T64" fmla="*/ 0 w 168"/>
              <a:gd name="T65" fmla="*/ 236 h 244"/>
              <a:gd name="T66" fmla="*/ 8 w 168"/>
              <a:gd name="T67" fmla="*/ 152 h 244"/>
              <a:gd name="T68" fmla="*/ 18 w 168"/>
              <a:gd name="T69" fmla="*/ 14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67" name="Freeform 91"/>
          <p:cNvSpPr>
            <a:spLocks noChangeAspect="1"/>
          </p:cNvSpPr>
          <p:nvPr/>
        </p:nvSpPr>
        <p:spPr bwMode="auto">
          <a:xfrm>
            <a:off x="4578350" y="4568825"/>
            <a:ext cx="41275" cy="36513"/>
          </a:xfrm>
          <a:custGeom>
            <a:avLst/>
            <a:gdLst>
              <a:gd name="T0" fmla="*/ 28 w 28"/>
              <a:gd name="T1" fmla="*/ 24 h 24"/>
              <a:gd name="T2" fmla="*/ 18 w 28"/>
              <a:gd name="T3" fmla="*/ 24 h 24"/>
              <a:gd name="T4" fmla="*/ 12 w 28"/>
              <a:gd name="T5" fmla="*/ 24 h 24"/>
              <a:gd name="T6" fmla="*/ 0 w 28"/>
              <a:gd name="T7" fmla="*/ 22 h 24"/>
              <a:gd name="T8" fmla="*/ 6 w 28"/>
              <a:gd name="T9" fmla="*/ 2 h 24"/>
              <a:gd name="T10" fmla="*/ 28 w 28"/>
              <a:gd name="T11" fmla="*/ 4 h 24"/>
              <a:gd name="T12" fmla="*/ 28 w 28"/>
              <a:gd name="T13" fmla="*/ 0 h 24"/>
              <a:gd name="T14" fmla="*/ 28 w 2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28" y="24"/>
                </a:moveTo>
                <a:lnTo>
                  <a:pt x="18" y="24"/>
                </a:lnTo>
                <a:lnTo>
                  <a:pt x="12" y="24"/>
                </a:lnTo>
                <a:lnTo>
                  <a:pt x="0" y="22"/>
                </a:lnTo>
                <a:lnTo>
                  <a:pt x="6" y="2"/>
                </a:lnTo>
                <a:lnTo>
                  <a:pt x="28" y="4"/>
                </a:lnTo>
                <a:lnTo>
                  <a:pt x="28" y="0"/>
                </a:lnTo>
                <a:lnTo>
                  <a:pt x="28" y="24"/>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68" name="Freeform 92"/>
          <p:cNvSpPr>
            <a:spLocks noChangeAspect="1"/>
          </p:cNvSpPr>
          <p:nvPr/>
        </p:nvSpPr>
        <p:spPr bwMode="auto">
          <a:xfrm>
            <a:off x="5365750" y="4957763"/>
            <a:ext cx="184150" cy="371475"/>
          </a:xfrm>
          <a:custGeom>
            <a:avLst/>
            <a:gdLst>
              <a:gd name="T0" fmla="*/ 30 w 124"/>
              <a:gd name="T1" fmla="*/ 84 h 250"/>
              <a:gd name="T2" fmla="*/ 38 w 124"/>
              <a:gd name="T3" fmla="*/ 76 h 250"/>
              <a:gd name="T4" fmla="*/ 44 w 124"/>
              <a:gd name="T5" fmla="*/ 68 h 250"/>
              <a:gd name="T6" fmla="*/ 56 w 124"/>
              <a:gd name="T7" fmla="*/ 68 h 250"/>
              <a:gd name="T8" fmla="*/ 64 w 124"/>
              <a:gd name="T9" fmla="*/ 64 h 250"/>
              <a:gd name="T10" fmla="*/ 88 w 124"/>
              <a:gd name="T11" fmla="*/ 32 h 250"/>
              <a:gd name="T12" fmla="*/ 92 w 124"/>
              <a:gd name="T13" fmla="*/ 28 h 250"/>
              <a:gd name="T14" fmla="*/ 100 w 124"/>
              <a:gd name="T15" fmla="*/ 26 h 250"/>
              <a:gd name="T16" fmla="*/ 104 w 124"/>
              <a:gd name="T17" fmla="*/ 12 h 250"/>
              <a:gd name="T18" fmla="*/ 110 w 124"/>
              <a:gd name="T19" fmla="*/ 0 h 250"/>
              <a:gd name="T20" fmla="*/ 112 w 124"/>
              <a:gd name="T21" fmla="*/ 16 h 250"/>
              <a:gd name="T22" fmla="*/ 122 w 124"/>
              <a:gd name="T23" fmla="*/ 52 h 250"/>
              <a:gd name="T24" fmla="*/ 124 w 124"/>
              <a:gd name="T25" fmla="*/ 68 h 250"/>
              <a:gd name="T26" fmla="*/ 120 w 124"/>
              <a:gd name="T27" fmla="*/ 74 h 250"/>
              <a:gd name="T28" fmla="*/ 118 w 124"/>
              <a:gd name="T29" fmla="*/ 70 h 250"/>
              <a:gd name="T30" fmla="*/ 112 w 124"/>
              <a:gd name="T31" fmla="*/ 68 h 250"/>
              <a:gd name="T32" fmla="*/ 110 w 124"/>
              <a:gd name="T33" fmla="*/ 78 h 250"/>
              <a:gd name="T34" fmla="*/ 112 w 124"/>
              <a:gd name="T35" fmla="*/ 86 h 250"/>
              <a:gd name="T36" fmla="*/ 114 w 124"/>
              <a:gd name="T37" fmla="*/ 90 h 250"/>
              <a:gd name="T38" fmla="*/ 106 w 124"/>
              <a:gd name="T39" fmla="*/ 106 h 250"/>
              <a:gd name="T40" fmla="*/ 82 w 124"/>
              <a:gd name="T41" fmla="*/ 162 h 250"/>
              <a:gd name="T42" fmla="*/ 70 w 124"/>
              <a:gd name="T43" fmla="*/ 206 h 250"/>
              <a:gd name="T44" fmla="*/ 64 w 124"/>
              <a:gd name="T45" fmla="*/ 222 h 250"/>
              <a:gd name="T46" fmla="*/ 58 w 124"/>
              <a:gd name="T47" fmla="*/ 240 h 250"/>
              <a:gd name="T48" fmla="*/ 42 w 124"/>
              <a:gd name="T49" fmla="*/ 246 h 250"/>
              <a:gd name="T50" fmla="*/ 28 w 124"/>
              <a:gd name="T51" fmla="*/ 250 h 250"/>
              <a:gd name="T52" fmla="*/ 14 w 124"/>
              <a:gd name="T53" fmla="*/ 244 h 250"/>
              <a:gd name="T54" fmla="*/ 8 w 124"/>
              <a:gd name="T55" fmla="*/ 228 h 250"/>
              <a:gd name="T56" fmla="*/ 0 w 124"/>
              <a:gd name="T57" fmla="*/ 192 h 250"/>
              <a:gd name="T58" fmla="*/ 6 w 124"/>
              <a:gd name="T59" fmla="*/ 174 h 250"/>
              <a:gd name="T60" fmla="*/ 12 w 124"/>
              <a:gd name="T61" fmla="*/ 164 h 250"/>
              <a:gd name="T62" fmla="*/ 24 w 124"/>
              <a:gd name="T63" fmla="*/ 144 h 250"/>
              <a:gd name="T64" fmla="*/ 24 w 124"/>
              <a:gd name="T65" fmla="*/ 128 h 250"/>
              <a:gd name="T66" fmla="*/ 18 w 124"/>
              <a:gd name="T67" fmla="*/ 114 h 250"/>
              <a:gd name="T68" fmla="*/ 26 w 124"/>
              <a:gd name="T69" fmla="*/ 8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69" name="Freeform 93"/>
          <p:cNvSpPr>
            <a:spLocks noChangeAspect="1"/>
          </p:cNvSpPr>
          <p:nvPr/>
        </p:nvSpPr>
        <p:spPr bwMode="auto">
          <a:xfrm>
            <a:off x="4919663" y="3768725"/>
            <a:ext cx="269875" cy="271463"/>
          </a:xfrm>
          <a:custGeom>
            <a:avLst/>
            <a:gdLst>
              <a:gd name="T0" fmla="*/ 174 w 182"/>
              <a:gd name="T1" fmla="*/ 160 h 182"/>
              <a:gd name="T2" fmla="*/ 162 w 182"/>
              <a:gd name="T3" fmla="*/ 170 h 182"/>
              <a:gd name="T4" fmla="*/ 146 w 182"/>
              <a:gd name="T5" fmla="*/ 182 h 182"/>
              <a:gd name="T6" fmla="*/ 12 w 182"/>
              <a:gd name="T7" fmla="*/ 176 h 182"/>
              <a:gd name="T8" fmla="*/ 8 w 182"/>
              <a:gd name="T9" fmla="*/ 44 h 182"/>
              <a:gd name="T10" fmla="*/ 2 w 182"/>
              <a:gd name="T11" fmla="*/ 38 h 182"/>
              <a:gd name="T12" fmla="*/ 0 w 182"/>
              <a:gd name="T13" fmla="*/ 26 h 182"/>
              <a:gd name="T14" fmla="*/ 4 w 182"/>
              <a:gd name="T15" fmla="*/ 18 h 182"/>
              <a:gd name="T16" fmla="*/ 2 w 182"/>
              <a:gd name="T17" fmla="*/ 12 h 182"/>
              <a:gd name="T18" fmla="*/ 0 w 182"/>
              <a:gd name="T19" fmla="*/ 8 h 182"/>
              <a:gd name="T20" fmla="*/ 6 w 182"/>
              <a:gd name="T21" fmla="*/ 0 h 182"/>
              <a:gd name="T22" fmla="*/ 54 w 182"/>
              <a:gd name="T23" fmla="*/ 12 h 182"/>
              <a:gd name="T24" fmla="*/ 76 w 182"/>
              <a:gd name="T25" fmla="*/ 12 h 182"/>
              <a:gd name="T26" fmla="*/ 92 w 182"/>
              <a:gd name="T27" fmla="*/ 4 h 182"/>
              <a:gd name="T28" fmla="*/ 104 w 182"/>
              <a:gd name="T29" fmla="*/ 2 h 182"/>
              <a:gd name="T30" fmla="*/ 112 w 182"/>
              <a:gd name="T31" fmla="*/ 8 h 182"/>
              <a:gd name="T32" fmla="*/ 124 w 182"/>
              <a:gd name="T33" fmla="*/ 10 h 182"/>
              <a:gd name="T34" fmla="*/ 138 w 182"/>
              <a:gd name="T35" fmla="*/ 8 h 182"/>
              <a:gd name="T36" fmla="*/ 142 w 182"/>
              <a:gd name="T37" fmla="*/ 10 h 182"/>
              <a:gd name="T38" fmla="*/ 152 w 182"/>
              <a:gd name="T39" fmla="*/ 22 h 182"/>
              <a:gd name="T40" fmla="*/ 158 w 182"/>
              <a:gd name="T41" fmla="*/ 42 h 182"/>
              <a:gd name="T42" fmla="*/ 154 w 182"/>
              <a:gd name="T43" fmla="*/ 64 h 182"/>
              <a:gd name="T44" fmla="*/ 152 w 182"/>
              <a:gd name="T45" fmla="*/ 68 h 182"/>
              <a:gd name="T46" fmla="*/ 150 w 182"/>
              <a:gd name="T47" fmla="*/ 66 h 182"/>
              <a:gd name="T48" fmla="*/ 142 w 182"/>
              <a:gd name="T49" fmla="*/ 64 h 182"/>
              <a:gd name="T50" fmla="*/ 128 w 182"/>
              <a:gd name="T51" fmla="*/ 40 h 182"/>
              <a:gd name="T52" fmla="*/ 122 w 182"/>
              <a:gd name="T53" fmla="*/ 38 h 182"/>
              <a:gd name="T54" fmla="*/ 136 w 182"/>
              <a:gd name="T55" fmla="*/ 66 h 182"/>
              <a:gd name="T56" fmla="*/ 162 w 182"/>
              <a:gd name="T57" fmla="*/ 112 h 182"/>
              <a:gd name="T58" fmla="*/ 174 w 182"/>
              <a:gd name="T59" fmla="*/ 126 h 182"/>
              <a:gd name="T60" fmla="*/ 178 w 182"/>
              <a:gd name="T61" fmla="*/ 150 h 182"/>
              <a:gd name="T62" fmla="*/ 180 w 182"/>
              <a:gd name="T63" fmla="*/ 16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70" name="Freeform 94"/>
          <p:cNvSpPr>
            <a:spLocks noChangeAspect="1"/>
          </p:cNvSpPr>
          <p:nvPr/>
        </p:nvSpPr>
        <p:spPr bwMode="auto">
          <a:xfrm>
            <a:off x="4568825" y="3724275"/>
            <a:ext cx="368300" cy="374650"/>
          </a:xfrm>
          <a:custGeom>
            <a:avLst/>
            <a:gdLst>
              <a:gd name="T0" fmla="*/ 243 w 247"/>
              <a:gd name="T1" fmla="*/ 80 h 252"/>
              <a:gd name="T2" fmla="*/ 239 w 247"/>
              <a:gd name="T3" fmla="*/ 70 h 252"/>
              <a:gd name="T4" fmla="*/ 235 w 247"/>
              <a:gd name="T5" fmla="*/ 60 h 252"/>
              <a:gd name="T6" fmla="*/ 237 w 247"/>
              <a:gd name="T7" fmla="*/ 52 h 252"/>
              <a:gd name="T8" fmla="*/ 241 w 247"/>
              <a:gd name="T9" fmla="*/ 44 h 252"/>
              <a:gd name="T10" fmla="*/ 235 w 247"/>
              <a:gd name="T11" fmla="*/ 40 h 252"/>
              <a:gd name="T12" fmla="*/ 237 w 247"/>
              <a:gd name="T13" fmla="*/ 34 h 252"/>
              <a:gd name="T14" fmla="*/ 215 w 247"/>
              <a:gd name="T15" fmla="*/ 20 h 252"/>
              <a:gd name="T16" fmla="*/ 203 w 247"/>
              <a:gd name="T17" fmla="*/ 12 h 252"/>
              <a:gd name="T18" fmla="*/ 193 w 247"/>
              <a:gd name="T19" fmla="*/ 4 h 252"/>
              <a:gd name="T20" fmla="*/ 181 w 247"/>
              <a:gd name="T21" fmla="*/ 6 h 252"/>
              <a:gd name="T22" fmla="*/ 163 w 247"/>
              <a:gd name="T23" fmla="*/ 20 h 252"/>
              <a:gd name="T24" fmla="*/ 161 w 247"/>
              <a:gd name="T25" fmla="*/ 28 h 252"/>
              <a:gd name="T26" fmla="*/ 163 w 247"/>
              <a:gd name="T27" fmla="*/ 38 h 252"/>
              <a:gd name="T28" fmla="*/ 163 w 247"/>
              <a:gd name="T29" fmla="*/ 44 h 252"/>
              <a:gd name="T30" fmla="*/ 157 w 247"/>
              <a:gd name="T31" fmla="*/ 52 h 252"/>
              <a:gd name="T32" fmla="*/ 145 w 247"/>
              <a:gd name="T33" fmla="*/ 54 h 252"/>
              <a:gd name="T34" fmla="*/ 133 w 247"/>
              <a:gd name="T35" fmla="*/ 46 h 252"/>
              <a:gd name="T36" fmla="*/ 115 w 247"/>
              <a:gd name="T37" fmla="*/ 38 h 252"/>
              <a:gd name="T38" fmla="*/ 107 w 247"/>
              <a:gd name="T39" fmla="*/ 36 h 252"/>
              <a:gd name="T40" fmla="*/ 99 w 247"/>
              <a:gd name="T41" fmla="*/ 34 h 252"/>
              <a:gd name="T42" fmla="*/ 89 w 247"/>
              <a:gd name="T43" fmla="*/ 24 h 252"/>
              <a:gd name="T44" fmla="*/ 81 w 247"/>
              <a:gd name="T45" fmla="*/ 16 h 252"/>
              <a:gd name="T46" fmla="*/ 53 w 247"/>
              <a:gd name="T47" fmla="*/ 10 h 252"/>
              <a:gd name="T48" fmla="*/ 30 w 247"/>
              <a:gd name="T49" fmla="*/ 0 h 252"/>
              <a:gd name="T50" fmla="*/ 26 w 247"/>
              <a:gd name="T51" fmla="*/ 10 h 252"/>
              <a:gd name="T52" fmla="*/ 26 w 247"/>
              <a:gd name="T53" fmla="*/ 18 h 252"/>
              <a:gd name="T54" fmla="*/ 12 w 247"/>
              <a:gd name="T55" fmla="*/ 30 h 252"/>
              <a:gd name="T56" fmla="*/ 8 w 247"/>
              <a:gd name="T57" fmla="*/ 40 h 252"/>
              <a:gd name="T58" fmla="*/ 4 w 247"/>
              <a:gd name="T59" fmla="*/ 52 h 252"/>
              <a:gd name="T60" fmla="*/ 0 w 247"/>
              <a:gd name="T61" fmla="*/ 62 h 252"/>
              <a:gd name="T62" fmla="*/ 2 w 247"/>
              <a:gd name="T63" fmla="*/ 74 h 252"/>
              <a:gd name="T64" fmla="*/ 4 w 247"/>
              <a:gd name="T65" fmla="*/ 88 h 252"/>
              <a:gd name="T66" fmla="*/ 2 w 247"/>
              <a:gd name="T67" fmla="*/ 124 h 252"/>
              <a:gd name="T68" fmla="*/ 2 w 247"/>
              <a:gd name="T69" fmla="*/ 136 h 252"/>
              <a:gd name="T70" fmla="*/ 10 w 247"/>
              <a:gd name="T71" fmla="*/ 152 h 252"/>
              <a:gd name="T72" fmla="*/ 18 w 247"/>
              <a:gd name="T73" fmla="*/ 162 h 252"/>
              <a:gd name="T74" fmla="*/ 32 w 247"/>
              <a:gd name="T75" fmla="*/ 168 h 252"/>
              <a:gd name="T76" fmla="*/ 40 w 247"/>
              <a:gd name="T77" fmla="*/ 182 h 252"/>
              <a:gd name="T78" fmla="*/ 46 w 247"/>
              <a:gd name="T79" fmla="*/ 182 h 252"/>
              <a:gd name="T80" fmla="*/ 61 w 247"/>
              <a:gd name="T81" fmla="*/ 184 h 252"/>
              <a:gd name="T82" fmla="*/ 71 w 247"/>
              <a:gd name="T83" fmla="*/ 190 h 252"/>
              <a:gd name="T84" fmla="*/ 105 w 247"/>
              <a:gd name="T85" fmla="*/ 182 h 252"/>
              <a:gd name="T86" fmla="*/ 235 w 247"/>
              <a:gd name="T87" fmla="*/ 244 h 252"/>
              <a:gd name="T88" fmla="*/ 247 w 247"/>
              <a:gd name="T89" fmla="*/ 20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71" name="Freeform 95"/>
          <p:cNvSpPr>
            <a:spLocks noChangeAspect="1"/>
          </p:cNvSpPr>
          <p:nvPr/>
        </p:nvSpPr>
        <p:spPr bwMode="auto">
          <a:xfrm>
            <a:off x="4521200" y="3617913"/>
            <a:ext cx="92075" cy="198437"/>
          </a:xfrm>
          <a:custGeom>
            <a:avLst/>
            <a:gdLst>
              <a:gd name="T0" fmla="*/ 30 w 62"/>
              <a:gd name="T1" fmla="*/ 128 h 134"/>
              <a:gd name="T2" fmla="*/ 30 w 62"/>
              <a:gd name="T3" fmla="*/ 130 h 134"/>
              <a:gd name="T4" fmla="*/ 26 w 62"/>
              <a:gd name="T5" fmla="*/ 104 h 134"/>
              <a:gd name="T6" fmla="*/ 22 w 62"/>
              <a:gd name="T7" fmla="*/ 98 h 134"/>
              <a:gd name="T8" fmla="*/ 18 w 62"/>
              <a:gd name="T9" fmla="*/ 92 h 134"/>
              <a:gd name="T10" fmla="*/ 14 w 62"/>
              <a:gd name="T11" fmla="*/ 86 h 134"/>
              <a:gd name="T12" fmla="*/ 10 w 62"/>
              <a:gd name="T13" fmla="*/ 82 h 134"/>
              <a:gd name="T14" fmla="*/ 8 w 62"/>
              <a:gd name="T15" fmla="*/ 78 h 134"/>
              <a:gd name="T16" fmla="*/ 4 w 62"/>
              <a:gd name="T17" fmla="*/ 74 h 134"/>
              <a:gd name="T18" fmla="*/ 0 w 62"/>
              <a:gd name="T19" fmla="*/ 68 h 134"/>
              <a:gd name="T20" fmla="*/ 0 w 62"/>
              <a:gd name="T21" fmla="*/ 62 h 134"/>
              <a:gd name="T22" fmla="*/ 0 w 62"/>
              <a:gd name="T23" fmla="*/ 58 h 134"/>
              <a:gd name="T24" fmla="*/ 2 w 62"/>
              <a:gd name="T25" fmla="*/ 56 h 134"/>
              <a:gd name="T26" fmla="*/ 6 w 62"/>
              <a:gd name="T27" fmla="*/ 54 h 134"/>
              <a:gd name="T28" fmla="*/ 8 w 62"/>
              <a:gd name="T29" fmla="*/ 50 h 134"/>
              <a:gd name="T30" fmla="*/ 10 w 62"/>
              <a:gd name="T31" fmla="*/ 42 h 134"/>
              <a:gd name="T32" fmla="*/ 10 w 62"/>
              <a:gd name="T33" fmla="*/ 36 h 134"/>
              <a:gd name="T34" fmla="*/ 10 w 62"/>
              <a:gd name="T35" fmla="*/ 24 h 134"/>
              <a:gd name="T36" fmla="*/ 12 w 62"/>
              <a:gd name="T37" fmla="*/ 14 h 134"/>
              <a:gd name="T38" fmla="*/ 14 w 62"/>
              <a:gd name="T39" fmla="*/ 4 h 134"/>
              <a:gd name="T40" fmla="*/ 14 w 62"/>
              <a:gd name="T41" fmla="*/ 2 h 134"/>
              <a:gd name="T42" fmla="*/ 20 w 62"/>
              <a:gd name="T43" fmla="*/ 0 h 134"/>
              <a:gd name="T44" fmla="*/ 30 w 62"/>
              <a:gd name="T45" fmla="*/ 0 h 134"/>
              <a:gd name="T46" fmla="*/ 34 w 62"/>
              <a:gd name="T47" fmla="*/ 0 h 134"/>
              <a:gd name="T48" fmla="*/ 38 w 62"/>
              <a:gd name="T49" fmla="*/ 2 h 134"/>
              <a:gd name="T50" fmla="*/ 42 w 62"/>
              <a:gd name="T51" fmla="*/ 2 h 134"/>
              <a:gd name="T52" fmla="*/ 48 w 62"/>
              <a:gd name="T53" fmla="*/ 4 h 134"/>
              <a:gd name="T54" fmla="*/ 46 w 62"/>
              <a:gd name="T55" fmla="*/ 8 h 134"/>
              <a:gd name="T56" fmla="*/ 44 w 62"/>
              <a:gd name="T57" fmla="*/ 12 h 134"/>
              <a:gd name="T58" fmla="*/ 44 w 62"/>
              <a:gd name="T59" fmla="*/ 16 h 134"/>
              <a:gd name="T60" fmla="*/ 42 w 62"/>
              <a:gd name="T61" fmla="*/ 20 h 134"/>
              <a:gd name="T62" fmla="*/ 44 w 62"/>
              <a:gd name="T63" fmla="*/ 24 h 134"/>
              <a:gd name="T64" fmla="*/ 46 w 62"/>
              <a:gd name="T65" fmla="*/ 28 h 134"/>
              <a:gd name="T66" fmla="*/ 50 w 62"/>
              <a:gd name="T67" fmla="*/ 30 h 134"/>
              <a:gd name="T68" fmla="*/ 52 w 62"/>
              <a:gd name="T69" fmla="*/ 32 h 134"/>
              <a:gd name="T70" fmla="*/ 50 w 62"/>
              <a:gd name="T71" fmla="*/ 42 h 134"/>
              <a:gd name="T72" fmla="*/ 46 w 62"/>
              <a:gd name="T73" fmla="*/ 46 h 134"/>
              <a:gd name="T74" fmla="*/ 42 w 62"/>
              <a:gd name="T75" fmla="*/ 52 h 134"/>
              <a:gd name="T76" fmla="*/ 40 w 62"/>
              <a:gd name="T77" fmla="*/ 58 h 134"/>
              <a:gd name="T78" fmla="*/ 42 w 62"/>
              <a:gd name="T79" fmla="*/ 60 h 134"/>
              <a:gd name="T80" fmla="*/ 46 w 62"/>
              <a:gd name="T81" fmla="*/ 64 h 134"/>
              <a:gd name="T82" fmla="*/ 54 w 62"/>
              <a:gd name="T83" fmla="*/ 66 h 134"/>
              <a:gd name="T84" fmla="*/ 62 w 62"/>
              <a:gd name="T85" fmla="*/ 72 h 134"/>
              <a:gd name="T86" fmla="*/ 58 w 62"/>
              <a:gd name="T87" fmla="*/ 76 h 134"/>
              <a:gd name="T88" fmla="*/ 58 w 62"/>
              <a:gd name="T89" fmla="*/ 82 h 134"/>
              <a:gd name="T90" fmla="*/ 58 w 62"/>
              <a:gd name="T91" fmla="*/ 84 h 134"/>
              <a:gd name="T92" fmla="*/ 58 w 62"/>
              <a:gd name="T93" fmla="*/ 90 h 134"/>
              <a:gd name="T94" fmla="*/ 50 w 62"/>
              <a:gd name="T95" fmla="*/ 96 h 134"/>
              <a:gd name="T96" fmla="*/ 44 w 62"/>
              <a:gd name="T97" fmla="*/ 102 h 134"/>
              <a:gd name="T98" fmla="*/ 40 w 62"/>
              <a:gd name="T99" fmla="*/ 108 h 134"/>
              <a:gd name="T100" fmla="*/ 40 w 62"/>
              <a:gd name="T101" fmla="*/ 112 h 134"/>
              <a:gd name="T102" fmla="*/ 42 w 62"/>
              <a:gd name="T103" fmla="*/ 112 h 134"/>
              <a:gd name="T104" fmla="*/ 36 w 62"/>
              <a:gd name="T105" fmla="*/ 124 h 134"/>
              <a:gd name="T106" fmla="*/ 32 w 62"/>
              <a:gd name="T107" fmla="*/ 128 h 134"/>
              <a:gd name="T108" fmla="*/ 32 w 62"/>
              <a:gd name="T109" fmla="*/ 134 h 134"/>
              <a:gd name="T110" fmla="*/ 30 w 62"/>
              <a:gd name="T11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72" name="Freeform 96"/>
          <p:cNvSpPr>
            <a:spLocks noChangeAspect="1"/>
          </p:cNvSpPr>
          <p:nvPr/>
        </p:nvSpPr>
        <p:spPr bwMode="auto">
          <a:xfrm>
            <a:off x="4154488" y="3619500"/>
            <a:ext cx="474662" cy="495300"/>
          </a:xfrm>
          <a:custGeom>
            <a:avLst/>
            <a:gdLst>
              <a:gd name="T0" fmla="*/ 110 w 318"/>
              <a:gd name="T1" fmla="*/ 34 h 332"/>
              <a:gd name="T2" fmla="*/ 124 w 318"/>
              <a:gd name="T3" fmla="*/ 26 h 332"/>
              <a:gd name="T4" fmla="*/ 146 w 318"/>
              <a:gd name="T5" fmla="*/ 14 h 332"/>
              <a:gd name="T6" fmla="*/ 186 w 318"/>
              <a:gd name="T7" fmla="*/ 4 h 332"/>
              <a:gd name="T8" fmla="*/ 202 w 318"/>
              <a:gd name="T9" fmla="*/ 4 h 332"/>
              <a:gd name="T10" fmla="*/ 210 w 318"/>
              <a:gd name="T11" fmla="*/ 8 h 332"/>
              <a:gd name="T12" fmla="*/ 220 w 318"/>
              <a:gd name="T13" fmla="*/ 6 h 332"/>
              <a:gd name="T14" fmla="*/ 224 w 318"/>
              <a:gd name="T15" fmla="*/ 2 h 332"/>
              <a:gd name="T16" fmla="*/ 248 w 318"/>
              <a:gd name="T17" fmla="*/ 0 h 332"/>
              <a:gd name="T18" fmla="*/ 258 w 318"/>
              <a:gd name="T19" fmla="*/ 10 h 332"/>
              <a:gd name="T20" fmla="*/ 256 w 318"/>
              <a:gd name="T21" fmla="*/ 34 h 332"/>
              <a:gd name="T22" fmla="*/ 254 w 318"/>
              <a:gd name="T23" fmla="*/ 48 h 332"/>
              <a:gd name="T24" fmla="*/ 248 w 318"/>
              <a:gd name="T25" fmla="*/ 54 h 332"/>
              <a:gd name="T26" fmla="*/ 246 w 318"/>
              <a:gd name="T27" fmla="*/ 60 h 332"/>
              <a:gd name="T28" fmla="*/ 250 w 318"/>
              <a:gd name="T29" fmla="*/ 72 h 332"/>
              <a:gd name="T30" fmla="*/ 256 w 318"/>
              <a:gd name="T31" fmla="*/ 80 h 332"/>
              <a:gd name="T32" fmla="*/ 264 w 318"/>
              <a:gd name="T33" fmla="*/ 90 h 332"/>
              <a:gd name="T34" fmla="*/ 272 w 318"/>
              <a:gd name="T35" fmla="*/ 102 h 332"/>
              <a:gd name="T36" fmla="*/ 276 w 318"/>
              <a:gd name="T37" fmla="*/ 126 h 332"/>
              <a:gd name="T38" fmla="*/ 278 w 318"/>
              <a:gd name="T39" fmla="*/ 138 h 332"/>
              <a:gd name="T40" fmla="*/ 282 w 318"/>
              <a:gd name="T41" fmla="*/ 150 h 332"/>
              <a:gd name="T42" fmla="*/ 284 w 318"/>
              <a:gd name="T43" fmla="*/ 190 h 332"/>
              <a:gd name="T44" fmla="*/ 278 w 318"/>
              <a:gd name="T45" fmla="*/ 202 h 332"/>
              <a:gd name="T46" fmla="*/ 282 w 318"/>
              <a:gd name="T47" fmla="*/ 210 h 332"/>
              <a:gd name="T48" fmla="*/ 290 w 318"/>
              <a:gd name="T49" fmla="*/ 228 h 332"/>
              <a:gd name="T50" fmla="*/ 306 w 318"/>
              <a:gd name="T51" fmla="*/ 236 h 332"/>
              <a:gd name="T52" fmla="*/ 314 w 318"/>
              <a:gd name="T53" fmla="*/ 244 h 332"/>
              <a:gd name="T54" fmla="*/ 248 w 318"/>
              <a:gd name="T55" fmla="*/ 300 h 332"/>
              <a:gd name="T56" fmla="*/ 182 w 318"/>
              <a:gd name="T57" fmla="*/ 332 h 332"/>
              <a:gd name="T58" fmla="*/ 170 w 318"/>
              <a:gd name="T59" fmla="*/ 314 h 332"/>
              <a:gd name="T60" fmla="*/ 152 w 318"/>
              <a:gd name="T61" fmla="*/ 302 h 332"/>
              <a:gd name="T62" fmla="*/ 148 w 318"/>
              <a:gd name="T63" fmla="*/ 294 h 332"/>
              <a:gd name="T64" fmla="*/ 0 w 318"/>
              <a:gd name="T65" fmla="*/ 160 h 332"/>
              <a:gd name="T66" fmla="*/ 18 w 318"/>
              <a:gd name="T67" fmla="*/ 144 h 332"/>
              <a:gd name="T68" fmla="*/ 48 w 318"/>
              <a:gd name="T69" fmla="*/ 132 h 332"/>
              <a:gd name="T70" fmla="*/ 56 w 318"/>
              <a:gd name="T71" fmla="*/ 124 h 332"/>
              <a:gd name="T72" fmla="*/ 66 w 318"/>
              <a:gd name="T73" fmla="*/ 116 h 332"/>
              <a:gd name="T74" fmla="*/ 72 w 318"/>
              <a:gd name="T75" fmla="*/ 112 h 332"/>
              <a:gd name="T76" fmla="*/ 72 w 318"/>
              <a:gd name="T77" fmla="*/ 102 h 332"/>
              <a:gd name="T78" fmla="*/ 84 w 318"/>
              <a:gd name="T79" fmla="*/ 96 h 332"/>
              <a:gd name="T80" fmla="*/ 96 w 318"/>
              <a:gd name="T81" fmla="*/ 92 h 332"/>
              <a:gd name="T82" fmla="*/ 110 w 318"/>
              <a:gd name="T83" fmla="*/ 92 h 332"/>
              <a:gd name="T84" fmla="*/ 112 w 318"/>
              <a:gd name="T85" fmla="*/ 86 h 332"/>
              <a:gd name="T86" fmla="*/ 96 w 318"/>
              <a:gd name="T87" fmla="*/ 3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73" name="Freeform 97"/>
          <p:cNvSpPr>
            <a:spLocks noChangeAspect="1"/>
          </p:cNvSpPr>
          <p:nvPr/>
        </p:nvSpPr>
        <p:spPr bwMode="auto">
          <a:xfrm>
            <a:off x="4052888" y="3656013"/>
            <a:ext cx="268287" cy="230187"/>
          </a:xfrm>
          <a:custGeom>
            <a:avLst/>
            <a:gdLst>
              <a:gd name="T0" fmla="*/ 68 w 180"/>
              <a:gd name="T1" fmla="*/ 152 h 154"/>
              <a:gd name="T2" fmla="*/ 68 w 180"/>
              <a:gd name="T3" fmla="*/ 136 h 154"/>
              <a:gd name="T4" fmla="*/ 76 w 180"/>
              <a:gd name="T5" fmla="*/ 124 h 154"/>
              <a:gd name="T6" fmla="*/ 86 w 180"/>
              <a:gd name="T7" fmla="*/ 120 h 154"/>
              <a:gd name="T8" fmla="*/ 100 w 180"/>
              <a:gd name="T9" fmla="*/ 114 h 154"/>
              <a:gd name="T10" fmla="*/ 116 w 180"/>
              <a:gd name="T11" fmla="*/ 108 h 154"/>
              <a:gd name="T12" fmla="*/ 122 w 180"/>
              <a:gd name="T13" fmla="*/ 104 h 154"/>
              <a:gd name="T14" fmla="*/ 124 w 180"/>
              <a:gd name="T15" fmla="*/ 100 h 154"/>
              <a:gd name="T16" fmla="*/ 128 w 180"/>
              <a:gd name="T17" fmla="*/ 94 h 154"/>
              <a:gd name="T18" fmla="*/ 134 w 180"/>
              <a:gd name="T19" fmla="*/ 92 h 154"/>
              <a:gd name="T20" fmla="*/ 138 w 180"/>
              <a:gd name="T21" fmla="*/ 90 h 154"/>
              <a:gd name="T22" fmla="*/ 140 w 180"/>
              <a:gd name="T23" fmla="*/ 88 h 154"/>
              <a:gd name="T24" fmla="*/ 140 w 180"/>
              <a:gd name="T25" fmla="*/ 86 h 154"/>
              <a:gd name="T26" fmla="*/ 140 w 180"/>
              <a:gd name="T27" fmla="*/ 78 h 154"/>
              <a:gd name="T28" fmla="*/ 148 w 180"/>
              <a:gd name="T29" fmla="*/ 76 h 154"/>
              <a:gd name="T30" fmla="*/ 152 w 180"/>
              <a:gd name="T31" fmla="*/ 72 h 154"/>
              <a:gd name="T32" fmla="*/ 158 w 180"/>
              <a:gd name="T33" fmla="*/ 68 h 154"/>
              <a:gd name="T34" fmla="*/ 164 w 180"/>
              <a:gd name="T35" fmla="*/ 68 h 154"/>
              <a:gd name="T36" fmla="*/ 174 w 180"/>
              <a:gd name="T37" fmla="*/ 68 h 154"/>
              <a:gd name="T38" fmla="*/ 178 w 180"/>
              <a:gd name="T39" fmla="*/ 68 h 154"/>
              <a:gd name="T40" fmla="*/ 180 w 180"/>
              <a:gd name="T41" fmla="*/ 66 h 154"/>
              <a:gd name="T42" fmla="*/ 180 w 180"/>
              <a:gd name="T43" fmla="*/ 62 h 154"/>
              <a:gd name="T44" fmla="*/ 172 w 180"/>
              <a:gd name="T45" fmla="*/ 36 h 154"/>
              <a:gd name="T46" fmla="*/ 164 w 180"/>
              <a:gd name="T47" fmla="*/ 12 h 154"/>
              <a:gd name="T48" fmla="*/ 166 w 180"/>
              <a:gd name="T49" fmla="*/ 12 h 154"/>
              <a:gd name="T50" fmla="*/ 148 w 180"/>
              <a:gd name="T51" fmla="*/ 14 h 154"/>
              <a:gd name="T52" fmla="*/ 136 w 180"/>
              <a:gd name="T53" fmla="*/ 12 h 154"/>
              <a:gd name="T54" fmla="*/ 126 w 180"/>
              <a:gd name="T55" fmla="*/ 10 h 154"/>
              <a:gd name="T56" fmla="*/ 124 w 180"/>
              <a:gd name="T57" fmla="*/ 8 h 154"/>
              <a:gd name="T58" fmla="*/ 124 w 180"/>
              <a:gd name="T59" fmla="*/ 4 h 154"/>
              <a:gd name="T60" fmla="*/ 122 w 180"/>
              <a:gd name="T61" fmla="*/ 2 h 154"/>
              <a:gd name="T62" fmla="*/ 118 w 180"/>
              <a:gd name="T63" fmla="*/ 0 h 154"/>
              <a:gd name="T64" fmla="*/ 114 w 180"/>
              <a:gd name="T65" fmla="*/ 2 h 154"/>
              <a:gd name="T66" fmla="*/ 110 w 180"/>
              <a:gd name="T67" fmla="*/ 4 h 154"/>
              <a:gd name="T68" fmla="*/ 106 w 180"/>
              <a:gd name="T69" fmla="*/ 14 h 154"/>
              <a:gd name="T70" fmla="*/ 102 w 180"/>
              <a:gd name="T71" fmla="*/ 26 h 154"/>
              <a:gd name="T72" fmla="*/ 98 w 180"/>
              <a:gd name="T73" fmla="*/ 32 h 154"/>
              <a:gd name="T74" fmla="*/ 92 w 180"/>
              <a:gd name="T75" fmla="*/ 40 h 154"/>
              <a:gd name="T76" fmla="*/ 82 w 180"/>
              <a:gd name="T77" fmla="*/ 44 h 154"/>
              <a:gd name="T78" fmla="*/ 74 w 180"/>
              <a:gd name="T79" fmla="*/ 52 h 154"/>
              <a:gd name="T80" fmla="*/ 66 w 180"/>
              <a:gd name="T81" fmla="*/ 58 h 154"/>
              <a:gd name="T82" fmla="*/ 62 w 180"/>
              <a:gd name="T83" fmla="*/ 64 h 154"/>
              <a:gd name="T84" fmla="*/ 60 w 180"/>
              <a:gd name="T85" fmla="*/ 70 h 154"/>
              <a:gd name="T86" fmla="*/ 60 w 180"/>
              <a:gd name="T87" fmla="*/ 82 h 154"/>
              <a:gd name="T88" fmla="*/ 58 w 180"/>
              <a:gd name="T89" fmla="*/ 94 h 154"/>
              <a:gd name="T90" fmla="*/ 54 w 180"/>
              <a:gd name="T91" fmla="*/ 108 h 154"/>
              <a:gd name="T92" fmla="*/ 50 w 180"/>
              <a:gd name="T93" fmla="*/ 114 h 154"/>
              <a:gd name="T94" fmla="*/ 44 w 180"/>
              <a:gd name="T95" fmla="*/ 118 h 154"/>
              <a:gd name="T96" fmla="*/ 32 w 180"/>
              <a:gd name="T97" fmla="*/ 130 h 154"/>
              <a:gd name="T98" fmla="*/ 24 w 180"/>
              <a:gd name="T99" fmla="*/ 136 h 154"/>
              <a:gd name="T100" fmla="*/ 18 w 180"/>
              <a:gd name="T101" fmla="*/ 140 h 154"/>
              <a:gd name="T102" fmla="*/ 12 w 180"/>
              <a:gd name="T103" fmla="*/ 142 h 154"/>
              <a:gd name="T104" fmla="*/ 4 w 180"/>
              <a:gd name="T105" fmla="*/ 146 h 154"/>
              <a:gd name="T106" fmla="*/ 0 w 180"/>
              <a:gd name="T107" fmla="*/ 154 h 154"/>
              <a:gd name="T108" fmla="*/ 68 w 180"/>
              <a:gd name="T109" fmla="*/ 1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74" name="Freeform 98"/>
          <p:cNvSpPr>
            <a:spLocks noChangeAspect="1"/>
          </p:cNvSpPr>
          <p:nvPr/>
        </p:nvSpPr>
        <p:spPr bwMode="auto">
          <a:xfrm>
            <a:off x="3963988" y="3883025"/>
            <a:ext cx="187325" cy="171450"/>
          </a:xfrm>
          <a:custGeom>
            <a:avLst/>
            <a:gdLst>
              <a:gd name="T0" fmla="*/ 126 w 126"/>
              <a:gd name="T1" fmla="*/ 0 h 116"/>
              <a:gd name="T2" fmla="*/ 126 w 126"/>
              <a:gd name="T3" fmla="*/ 32 h 116"/>
              <a:gd name="T4" fmla="*/ 76 w 126"/>
              <a:gd name="T5" fmla="*/ 32 h 116"/>
              <a:gd name="T6" fmla="*/ 76 w 126"/>
              <a:gd name="T7" fmla="*/ 78 h 116"/>
              <a:gd name="T8" fmla="*/ 66 w 126"/>
              <a:gd name="T9" fmla="*/ 82 h 116"/>
              <a:gd name="T10" fmla="*/ 58 w 126"/>
              <a:gd name="T11" fmla="*/ 90 h 116"/>
              <a:gd name="T12" fmla="*/ 56 w 126"/>
              <a:gd name="T13" fmla="*/ 116 h 116"/>
              <a:gd name="T14" fmla="*/ 0 w 126"/>
              <a:gd name="T15" fmla="*/ 116 h 116"/>
              <a:gd name="T16" fmla="*/ 0 w 126"/>
              <a:gd name="T17" fmla="*/ 108 h 116"/>
              <a:gd name="T18" fmla="*/ 2 w 126"/>
              <a:gd name="T19" fmla="*/ 100 h 116"/>
              <a:gd name="T20" fmla="*/ 10 w 126"/>
              <a:gd name="T21" fmla="*/ 88 h 116"/>
              <a:gd name="T22" fmla="*/ 20 w 126"/>
              <a:gd name="T23" fmla="*/ 74 h 116"/>
              <a:gd name="T24" fmla="*/ 24 w 126"/>
              <a:gd name="T25" fmla="*/ 66 h 116"/>
              <a:gd name="T26" fmla="*/ 38 w 126"/>
              <a:gd name="T27" fmla="*/ 42 h 116"/>
              <a:gd name="T28" fmla="*/ 50 w 126"/>
              <a:gd name="T29" fmla="*/ 20 h 116"/>
              <a:gd name="T30" fmla="*/ 56 w 126"/>
              <a:gd name="T31" fmla="*/ 12 h 116"/>
              <a:gd name="T32" fmla="*/ 60 w 126"/>
              <a:gd name="T33" fmla="*/ 2 h 116"/>
              <a:gd name="T34" fmla="*/ 126 w 126"/>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solidFill>
            <a:srgbClr val="FF9900"/>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75" name="Freeform 99"/>
          <p:cNvSpPr>
            <a:spLocks noChangeAspect="1"/>
          </p:cNvSpPr>
          <p:nvPr/>
        </p:nvSpPr>
        <p:spPr bwMode="auto">
          <a:xfrm>
            <a:off x="3963988" y="3883025"/>
            <a:ext cx="277812" cy="352425"/>
          </a:xfrm>
          <a:custGeom>
            <a:avLst/>
            <a:gdLst>
              <a:gd name="T0" fmla="*/ 128 w 186"/>
              <a:gd name="T1" fmla="*/ 0 h 238"/>
              <a:gd name="T2" fmla="*/ 126 w 186"/>
              <a:gd name="T3" fmla="*/ 0 h 238"/>
              <a:gd name="T4" fmla="*/ 126 w 186"/>
              <a:gd name="T5" fmla="*/ 32 h 238"/>
              <a:gd name="T6" fmla="*/ 76 w 186"/>
              <a:gd name="T7" fmla="*/ 32 h 238"/>
              <a:gd name="T8" fmla="*/ 76 w 186"/>
              <a:gd name="T9" fmla="*/ 78 h 238"/>
              <a:gd name="T10" fmla="*/ 66 w 186"/>
              <a:gd name="T11" fmla="*/ 82 h 238"/>
              <a:gd name="T12" fmla="*/ 58 w 186"/>
              <a:gd name="T13" fmla="*/ 90 h 238"/>
              <a:gd name="T14" fmla="*/ 56 w 186"/>
              <a:gd name="T15" fmla="*/ 116 h 238"/>
              <a:gd name="T16" fmla="*/ 0 w 186"/>
              <a:gd name="T17" fmla="*/ 116 h 238"/>
              <a:gd name="T18" fmla="*/ 2 w 186"/>
              <a:gd name="T19" fmla="*/ 124 h 238"/>
              <a:gd name="T20" fmla="*/ 6 w 186"/>
              <a:gd name="T21" fmla="*/ 128 h 238"/>
              <a:gd name="T22" fmla="*/ 10 w 186"/>
              <a:gd name="T23" fmla="*/ 134 h 238"/>
              <a:gd name="T24" fmla="*/ 12 w 186"/>
              <a:gd name="T25" fmla="*/ 138 h 238"/>
              <a:gd name="T26" fmla="*/ 10 w 186"/>
              <a:gd name="T27" fmla="*/ 142 h 238"/>
              <a:gd name="T28" fmla="*/ 8 w 186"/>
              <a:gd name="T29" fmla="*/ 146 h 238"/>
              <a:gd name="T30" fmla="*/ 6 w 186"/>
              <a:gd name="T31" fmla="*/ 150 h 238"/>
              <a:gd name="T32" fmla="*/ 6 w 186"/>
              <a:gd name="T33" fmla="*/ 152 h 238"/>
              <a:gd name="T34" fmla="*/ 6 w 186"/>
              <a:gd name="T35" fmla="*/ 156 h 238"/>
              <a:gd name="T36" fmla="*/ 10 w 186"/>
              <a:gd name="T37" fmla="*/ 158 h 238"/>
              <a:gd name="T38" fmla="*/ 14 w 186"/>
              <a:gd name="T39" fmla="*/ 166 h 238"/>
              <a:gd name="T40" fmla="*/ 12 w 186"/>
              <a:gd name="T41" fmla="*/ 166 h 238"/>
              <a:gd name="T42" fmla="*/ 14 w 186"/>
              <a:gd name="T43" fmla="*/ 176 h 238"/>
              <a:gd name="T44" fmla="*/ 12 w 186"/>
              <a:gd name="T45" fmla="*/ 186 h 238"/>
              <a:gd name="T46" fmla="*/ 10 w 186"/>
              <a:gd name="T47" fmla="*/ 196 h 238"/>
              <a:gd name="T48" fmla="*/ 6 w 186"/>
              <a:gd name="T49" fmla="*/ 206 h 238"/>
              <a:gd name="T50" fmla="*/ 10 w 186"/>
              <a:gd name="T51" fmla="*/ 206 h 238"/>
              <a:gd name="T52" fmla="*/ 12 w 186"/>
              <a:gd name="T53" fmla="*/ 206 h 238"/>
              <a:gd name="T54" fmla="*/ 16 w 186"/>
              <a:gd name="T55" fmla="*/ 206 h 238"/>
              <a:gd name="T56" fmla="*/ 18 w 186"/>
              <a:gd name="T57" fmla="*/ 204 h 238"/>
              <a:gd name="T58" fmla="*/ 22 w 186"/>
              <a:gd name="T59" fmla="*/ 202 h 238"/>
              <a:gd name="T60" fmla="*/ 26 w 186"/>
              <a:gd name="T61" fmla="*/ 202 h 238"/>
              <a:gd name="T62" fmla="*/ 34 w 186"/>
              <a:gd name="T63" fmla="*/ 204 h 238"/>
              <a:gd name="T64" fmla="*/ 42 w 186"/>
              <a:gd name="T65" fmla="*/ 208 h 238"/>
              <a:gd name="T66" fmla="*/ 48 w 186"/>
              <a:gd name="T67" fmla="*/ 210 h 238"/>
              <a:gd name="T68" fmla="*/ 50 w 186"/>
              <a:gd name="T69" fmla="*/ 216 h 238"/>
              <a:gd name="T70" fmla="*/ 60 w 186"/>
              <a:gd name="T71" fmla="*/ 230 h 238"/>
              <a:gd name="T72" fmla="*/ 64 w 186"/>
              <a:gd name="T73" fmla="*/ 234 h 238"/>
              <a:gd name="T74" fmla="*/ 70 w 186"/>
              <a:gd name="T75" fmla="*/ 238 h 238"/>
              <a:gd name="T76" fmla="*/ 76 w 186"/>
              <a:gd name="T77" fmla="*/ 228 h 238"/>
              <a:gd name="T78" fmla="*/ 78 w 186"/>
              <a:gd name="T79" fmla="*/ 222 h 238"/>
              <a:gd name="T80" fmla="*/ 82 w 186"/>
              <a:gd name="T81" fmla="*/ 222 h 238"/>
              <a:gd name="T82" fmla="*/ 88 w 186"/>
              <a:gd name="T83" fmla="*/ 220 h 238"/>
              <a:gd name="T84" fmla="*/ 86 w 186"/>
              <a:gd name="T85" fmla="*/ 226 h 238"/>
              <a:gd name="T86" fmla="*/ 88 w 186"/>
              <a:gd name="T87" fmla="*/ 230 h 238"/>
              <a:gd name="T88" fmla="*/ 92 w 186"/>
              <a:gd name="T89" fmla="*/ 224 h 238"/>
              <a:gd name="T90" fmla="*/ 94 w 186"/>
              <a:gd name="T91" fmla="*/ 224 h 238"/>
              <a:gd name="T92" fmla="*/ 96 w 186"/>
              <a:gd name="T93" fmla="*/ 222 h 238"/>
              <a:gd name="T94" fmla="*/ 98 w 186"/>
              <a:gd name="T95" fmla="*/ 224 h 238"/>
              <a:gd name="T96" fmla="*/ 100 w 186"/>
              <a:gd name="T97" fmla="*/ 226 h 238"/>
              <a:gd name="T98" fmla="*/ 102 w 186"/>
              <a:gd name="T99" fmla="*/ 228 h 238"/>
              <a:gd name="T100" fmla="*/ 106 w 186"/>
              <a:gd name="T101" fmla="*/ 226 h 238"/>
              <a:gd name="T102" fmla="*/ 110 w 186"/>
              <a:gd name="T103" fmla="*/ 224 h 238"/>
              <a:gd name="T104" fmla="*/ 172 w 186"/>
              <a:gd name="T105" fmla="*/ 224 h 238"/>
              <a:gd name="T106" fmla="*/ 174 w 186"/>
              <a:gd name="T107" fmla="*/ 216 h 238"/>
              <a:gd name="T108" fmla="*/ 176 w 186"/>
              <a:gd name="T109" fmla="*/ 208 h 238"/>
              <a:gd name="T110" fmla="*/ 172 w 186"/>
              <a:gd name="T111" fmla="*/ 208 h 238"/>
              <a:gd name="T112" fmla="*/ 170 w 186"/>
              <a:gd name="T113" fmla="*/ 206 h 238"/>
              <a:gd name="T114" fmla="*/ 158 w 186"/>
              <a:gd name="T115" fmla="*/ 50 h 238"/>
              <a:gd name="T116" fmla="*/ 186 w 186"/>
              <a:gd name="T117" fmla="*/ 50 h 238"/>
              <a:gd name="T118" fmla="*/ 128 w 186"/>
              <a:gd name="T119" fmla="*/ 6 h 238"/>
              <a:gd name="T120" fmla="*/ 128 w 186"/>
              <a:gd name="T1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76" name="Freeform 100"/>
          <p:cNvSpPr>
            <a:spLocks noChangeAspect="1"/>
          </p:cNvSpPr>
          <p:nvPr/>
        </p:nvSpPr>
        <p:spPr bwMode="auto">
          <a:xfrm>
            <a:off x="4065588" y="3956050"/>
            <a:ext cx="381000" cy="403225"/>
          </a:xfrm>
          <a:custGeom>
            <a:avLst/>
            <a:gdLst>
              <a:gd name="T0" fmla="*/ 8 w 256"/>
              <a:gd name="T1" fmla="*/ 178 h 270"/>
              <a:gd name="T2" fmla="*/ 14 w 256"/>
              <a:gd name="T3" fmla="*/ 172 h 270"/>
              <a:gd name="T4" fmla="*/ 18 w 256"/>
              <a:gd name="T5" fmla="*/ 176 h 270"/>
              <a:gd name="T6" fmla="*/ 24 w 256"/>
              <a:gd name="T7" fmla="*/ 174 h 270"/>
              <a:gd name="T8" fmla="*/ 28 w 256"/>
              <a:gd name="T9" fmla="*/ 172 h 270"/>
              <a:gd name="T10" fmla="*/ 32 w 256"/>
              <a:gd name="T11" fmla="*/ 176 h 270"/>
              <a:gd name="T12" fmla="*/ 38 w 256"/>
              <a:gd name="T13" fmla="*/ 176 h 270"/>
              <a:gd name="T14" fmla="*/ 104 w 256"/>
              <a:gd name="T15" fmla="*/ 174 h 270"/>
              <a:gd name="T16" fmla="*/ 108 w 256"/>
              <a:gd name="T17" fmla="*/ 158 h 270"/>
              <a:gd name="T18" fmla="*/ 102 w 256"/>
              <a:gd name="T19" fmla="*/ 156 h 270"/>
              <a:gd name="T20" fmla="*/ 118 w 256"/>
              <a:gd name="T21" fmla="*/ 0 h 270"/>
              <a:gd name="T22" fmla="*/ 208 w 256"/>
              <a:gd name="T23" fmla="*/ 72 h 270"/>
              <a:gd name="T24" fmla="*/ 220 w 256"/>
              <a:gd name="T25" fmla="*/ 84 h 270"/>
              <a:gd name="T26" fmla="*/ 242 w 256"/>
              <a:gd name="T27" fmla="*/ 92 h 270"/>
              <a:gd name="T28" fmla="*/ 256 w 256"/>
              <a:gd name="T29" fmla="*/ 104 h 270"/>
              <a:gd name="T30" fmla="*/ 252 w 256"/>
              <a:gd name="T31" fmla="*/ 162 h 270"/>
              <a:gd name="T32" fmla="*/ 240 w 256"/>
              <a:gd name="T33" fmla="*/ 174 h 270"/>
              <a:gd name="T34" fmla="*/ 218 w 256"/>
              <a:gd name="T35" fmla="*/ 176 h 270"/>
              <a:gd name="T36" fmla="*/ 186 w 256"/>
              <a:gd name="T37" fmla="*/ 184 h 270"/>
              <a:gd name="T38" fmla="*/ 146 w 256"/>
              <a:gd name="T39" fmla="*/ 198 h 270"/>
              <a:gd name="T40" fmla="*/ 142 w 256"/>
              <a:gd name="T41" fmla="*/ 206 h 270"/>
              <a:gd name="T42" fmla="*/ 136 w 256"/>
              <a:gd name="T43" fmla="*/ 212 h 270"/>
              <a:gd name="T44" fmla="*/ 124 w 256"/>
              <a:gd name="T45" fmla="*/ 212 h 270"/>
              <a:gd name="T46" fmla="*/ 124 w 256"/>
              <a:gd name="T47" fmla="*/ 228 h 270"/>
              <a:gd name="T48" fmla="*/ 116 w 256"/>
              <a:gd name="T49" fmla="*/ 236 h 270"/>
              <a:gd name="T50" fmla="*/ 108 w 256"/>
              <a:gd name="T51" fmla="*/ 244 h 270"/>
              <a:gd name="T52" fmla="*/ 106 w 256"/>
              <a:gd name="T53" fmla="*/ 256 h 270"/>
              <a:gd name="T54" fmla="*/ 100 w 256"/>
              <a:gd name="T55" fmla="*/ 266 h 270"/>
              <a:gd name="T56" fmla="*/ 90 w 256"/>
              <a:gd name="T57" fmla="*/ 264 h 270"/>
              <a:gd name="T58" fmla="*/ 76 w 256"/>
              <a:gd name="T59" fmla="*/ 268 h 270"/>
              <a:gd name="T60" fmla="*/ 64 w 256"/>
              <a:gd name="T61" fmla="*/ 268 h 270"/>
              <a:gd name="T62" fmla="*/ 58 w 256"/>
              <a:gd name="T63" fmla="*/ 252 h 270"/>
              <a:gd name="T64" fmla="*/ 50 w 256"/>
              <a:gd name="T65" fmla="*/ 234 h 270"/>
              <a:gd name="T66" fmla="*/ 42 w 256"/>
              <a:gd name="T67" fmla="*/ 234 h 270"/>
              <a:gd name="T68" fmla="*/ 34 w 256"/>
              <a:gd name="T69" fmla="*/ 236 h 270"/>
              <a:gd name="T70" fmla="*/ 10 w 256"/>
              <a:gd name="T71" fmla="*/ 232 h 270"/>
              <a:gd name="T72" fmla="*/ 10 w 256"/>
              <a:gd name="T73" fmla="*/ 218 h 270"/>
              <a:gd name="T74" fmla="*/ 4 w 256"/>
              <a:gd name="T75" fmla="*/ 200 h 270"/>
              <a:gd name="T76" fmla="*/ 2 w 256"/>
              <a:gd name="T77" fmla="*/ 18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77" name="Freeform 101"/>
          <p:cNvSpPr>
            <a:spLocks noChangeAspect="1"/>
          </p:cNvSpPr>
          <p:nvPr/>
        </p:nvSpPr>
        <p:spPr bwMode="auto">
          <a:xfrm>
            <a:off x="4354513" y="3994150"/>
            <a:ext cx="371475" cy="323850"/>
          </a:xfrm>
          <a:custGeom>
            <a:avLst/>
            <a:gdLst>
              <a:gd name="T0" fmla="*/ 215 w 249"/>
              <a:gd name="T1" fmla="*/ 8 h 216"/>
              <a:gd name="T2" fmla="*/ 205 w 249"/>
              <a:gd name="T3" fmla="*/ 2 h 216"/>
              <a:gd name="T4" fmla="*/ 190 w 249"/>
              <a:gd name="T5" fmla="*/ 0 h 216"/>
              <a:gd name="T6" fmla="*/ 184 w 249"/>
              <a:gd name="T7" fmla="*/ 0 h 216"/>
              <a:gd name="T8" fmla="*/ 86 w 249"/>
              <a:gd name="T9" fmla="*/ 76 h 216"/>
              <a:gd name="T10" fmla="*/ 62 w 249"/>
              <a:gd name="T11" fmla="*/ 128 h 216"/>
              <a:gd name="T12" fmla="*/ 54 w 249"/>
              <a:gd name="T13" fmla="*/ 144 h 216"/>
              <a:gd name="T14" fmla="*/ 36 w 249"/>
              <a:gd name="T15" fmla="*/ 150 h 216"/>
              <a:gd name="T16" fmla="*/ 0 w 249"/>
              <a:gd name="T17" fmla="*/ 156 h 216"/>
              <a:gd name="T18" fmla="*/ 4 w 249"/>
              <a:gd name="T19" fmla="*/ 172 h 216"/>
              <a:gd name="T20" fmla="*/ 12 w 249"/>
              <a:gd name="T21" fmla="*/ 178 h 216"/>
              <a:gd name="T22" fmla="*/ 14 w 249"/>
              <a:gd name="T23" fmla="*/ 186 h 216"/>
              <a:gd name="T24" fmla="*/ 14 w 249"/>
              <a:gd name="T25" fmla="*/ 194 h 216"/>
              <a:gd name="T26" fmla="*/ 24 w 249"/>
              <a:gd name="T27" fmla="*/ 198 h 216"/>
              <a:gd name="T28" fmla="*/ 32 w 249"/>
              <a:gd name="T29" fmla="*/ 204 h 216"/>
              <a:gd name="T30" fmla="*/ 42 w 249"/>
              <a:gd name="T31" fmla="*/ 206 h 216"/>
              <a:gd name="T32" fmla="*/ 52 w 249"/>
              <a:gd name="T33" fmla="*/ 216 h 216"/>
              <a:gd name="T34" fmla="*/ 60 w 249"/>
              <a:gd name="T35" fmla="*/ 188 h 216"/>
              <a:gd name="T36" fmla="*/ 70 w 249"/>
              <a:gd name="T37" fmla="*/ 180 h 216"/>
              <a:gd name="T38" fmla="*/ 86 w 249"/>
              <a:gd name="T39" fmla="*/ 176 h 216"/>
              <a:gd name="T40" fmla="*/ 92 w 249"/>
              <a:gd name="T41" fmla="*/ 178 h 216"/>
              <a:gd name="T42" fmla="*/ 104 w 249"/>
              <a:gd name="T43" fmla="*/ 188 h 216"/>
              <a:gd name="T44" fmla="*/ 110 w 249"/>
              <a:gd name="T45" fmla="*/ 192 h 216"/>
              <a:gd name="T46" fmla="*/ 114 w 249"/>
              <a:gd name="T47" fmla="*/ 188 h 216"/>
              <a:gd name="T48" fmla="*/ 120 w 249"/>
              <a:gd name="T49" fmla="*/ 186 h 216"/>
              <a:gd name="T50" fmla="*/ 132 w 249"/>
              <a:gd name="T51" fmla="*/ 190 h 216"/>
              <a:gd name="T52" fmla="*/ 142 w 249"/>
              <a:gd name="T53" fmla="*/ 194 h 216"/>
              <a:gd name="T54" fmla="*/ 156 w 249"/>
              <a:gd name="T55" fmla="*/ 188 h 216"/>
              <a:gd name="T56" fmla="*/ 170 w 249"/>
              <a:gd name="T57" fmla="*/ 184 h 216"/>
              <a:gd name="T58" fmla="*/ 180 w 249"/>
              <a:gd name="T59" fmla="*/ 186 h 216"/>
              <a:gd name="T60" fmla="*/ 193 w 249"/>
              <a:gd name="T61" fmla="*/ 188 h 216"/>
              <a:gd name="T62" fmla="*/ 203 w 249"/>
              <a:gd name="T63" fmla="*/ 184 h 216"/>
              <a:gd name="T64" fmla="*/ 215 w 249"/>
              <a:gd name="T65" fmla="*/ 166 h 216"/>
              <a:gd name="T66" fmla="*/ 221 w 249"/>
              <a:gd name="T67" fmla="*/ 150 h 216"/>
              <a:gd name="T68" fmla="*/ 235 w 249"/>
              <a:gd name="T69" fmla="*/ 132 h 216"/>
              <a:gd name="T70" fmla="*/ 243 w 249"/>
              <a:gd name="T71" fmla="*/ 118 h 216"/>
              <a:gd name="T72" fmla="*/ 243 w 249"/>
              <a:gd name="T73" fmla="*/ 72 h 216"/>
              <a:gd name="T74" fmla="*/ 247 w 249"/>
              <a:gd name="T75" fmla="*/ 64 h 216"/>
              <a:gd name="T76" fmla="*/ 247 w 249"/>
              <a:gd name="T77" fmla="*/ 48 h 216"/>
              <a:gd name="T78" fmla="*/ 235 w 249"/>
              <a:gd name="T79" fmla="*/ 22 h 216"/>
              <a:gd name="T80" fmla="*/ 229 w 249"/>
              <a:gd name="T81"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78" name="Freeform 102"/>
          <p:cNvSpPr>
            <a:spLocks noChangeAspect="1"/>
          </p:cNvSpPr>
          <p:nvPr/>
        </p:nvSpPr>
        <p:spPr bwMode="auto">
          <a:xfrm>
            <a:off x="4672013" y="3994150"/>
            <a:ext cx="249237" cy="438150"/>
          </a:xfrm>
          <a:custGeom>
            <a:avLst/>
            <a:gdLst>
              <a:gd name="T0" fmla="*/ 168 w 168"/>
              <a:gd name="T1" fmla="*/ 138 h 294"/>
              <a:gd name="T2" fmla="*/ 152 w 168"/>
              <a:gd name="T3" fmla="*/ 144 h 294"/>
              <a:gd name="T4" fmla="*/ 146 w 168"/>
              <a:gd name="T5" fmla="*/ 158 h 294"/>
              <a:gd name="T6" fmla="*/ 140 w 168"/>
              <a:gd name="T7" fmla="*/ 172 h 294"/>
              <a:gd name="T8" fmla="*/ 138 w 168"/>
              <a:gd name="T9" fmla="*/ 194 h 294"/>
              <a:gd name="T10" fmla="*/ 134 w 168"/>
              <a:gd name="T11" fmla="*/ 202 h 294"/>
              <a:gd name="T12" fmla="*/ 144 w 168"/>
              <a:gd name="T13" fmla="*/ 206 h 294"/>
              <a:gd name="T14" fmla="*/ 148 w 168"/>
              <a:gd name="T15" fmla="*/ 216 h 294"/>
              <a:gd name="T16" fmla="*/ 152 w 168"/>
              <a:gd name="T17" fmla="*/ 228 h 294"/>
              <a:gd name="T18" fmla="*/ 142 w 168"/>
              <a:gd name="T19" fmla="*/ 228 h 294"/>
              <a:gd name="T20" fmla="*/ 130 w 168"/>
              <a:gd name="T21" fmla="*/ 238 h 294"/>
              <a:gd name="T22" fmla="*/ 122 w 168"/>
              <a:gd name="T23" fmla="*/ 256 h 294"/>
              <a:gd name="T24" fmla="*/ 118 w 168"/>
              <a:gd name="T25" fmla="*/ 260 h 294"/>
              <a:gd name="T26" fmla="*/ 90 w 168"/>
              <a:gd name="T27" fmla="*/ 264 h 294"/>
              <a:gd name="T28" fmla="*/ 86 w 168"/>
              <a:gd name="T29" fmla="*/ 276 h 294"/>
              <a:gd name="T30" fmla="*/ 76 w 168"/>
              <a:gd name="T31" fmla="*/ 284 h 294"/>
              <a:gd name="T32" fmla="*/ 52 w 168"/>
              <a:gd name="T33" fmla="*/ 290 h 294"/>
              <a:gd name="T34" fmla="*/ 46 w 168"/>
              <a:gd name="T35" fmla="*/ 286 h 294"/>
              <a:gd name="T36" fmla="*/ 38 w 168"/>
              <a:gd name="T37" fmla="*/ 292 h 294"/>
              <a:gd name="T38" fmla="*/ 36 w 168"/>
              <a:gd name="T39" fmla="*/ 292 h 294"/>
              <a:gd name="T40" fmla="*/ 30 w 168"/>
              <a:gd name="T41" fmla="*/ 274 h 294"/>
              <a:gd name="T42" fmla="*/ 12 w 168"/>
              <a:gd name="T43" fmla="*/ 256 h 294"/>
              <a:gd name="T44" fmla="*/ 10 w 168"/>
              <a:gd name="T45" fmla="*/ 250 h 294"/>
              <a:gd name="T46" fmla="*/ 18 w 168"/>
              <a:gd name="T47" fmla="*/ 246 h 294"/>
              <a:gd name="T48" fmla="*/ 28 w 168"/>
              <a:gd name="T49" fmla="*/ 240 h 294"/>
              <a:gd name="T50" fmla="*/ 26 w 168"/>
              <a:gd name="T51" fmla="*/ 230 h 294"/>
              <a:gd name="T52" fmla="*/ 26 w 168"/>
              <a:gd name="T53" fmla="*/ 206 h 294"/>
              <a:gd name="T54" fmla="*/ 16 w 168"/>
              <a:gd name="T55" fmla="*/ 192 h 294"/>
              <a:gd name="T56" fmla="*/ 10 w 168"/>
              <a:gd name="T57" fmla="*/ 188 h 294"/>
              <a:gd name="T58" fmla="*/ 4 w 168"/>
              <a:gd name="T59" fmla="*/ 182 h 294"/>
              <a:gd name="T60" fmla="*/ 2 w 168"/>
              <a:gd name="T61" fmla="*/ 166 h 294"/>
              <a:gd name="T62" fmla="*/ 8 w 168"/>
              <a:gd name="T63" fmla="*/ 150 h 294"/>
              <a:gd name="T64" fmla="*/ 22 w 168"/>
              <a:gd name="T65" fmla="*/ 132 h 294"/>
              <a:gd name="T66" fmla="*/ 30 w 168"/>
              <a:gd name="T67" fmla="*/ 118 h 294"/>
              <a:gd name="T68" fmla="*/ 30 w 168"/>
              <a:gd name="T69" fmla="*/ 72 h 294"/>
              <a:gd name="T70" fmla="*/ 34 w 168"/>
              <a:gd name="T71" fmla="*/ 64 h 294"/>
              <a:gd name="T72" fmla="*/ 34 w 168"/>
              <a:gd name="T73" fmla="*/ 48 h 294"/>
              <a:gd name="T74" fmla="*/ 22 w 168"/>
              <a:gd name="T75" fmla="*/ 22 h 294"/>
              <a:gd name="T76" fmla="*/ 20 w 168"/>
              <a:gd name="T77" fmla="*/ 8 h 294"/>
              <a:gd name="T78" fmla="*/ 162 w 168"/>
              <a:gd name="T79" fmla="*/ 7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79" name="Freeform 103"/>
          <p:cNvSpPr>
            <a:spLocks noChangeAspect="1"/>
          </p:cNvSpPr>
          <p:nvPr/>
        </p:nvSpPr>
        <p:spPr bwMode="auto">
          <a:xfrm>
            <a:off x="5343525" y="4275138"/>
            <a:ext cx="47625" cy="58737"/>
          </a:xfrm>
          <a:custGeom>
            <a:avLst/>
            <a:gdLst>
              <a:gd name="T0" fmla="*/ 16 w 32"/>
              <a:gd name="T1" fmla="*/ 0 h 40"/>
              <a:gd name="T2" fmla="*/ 24 w 32"/>
              <a:gd name="T3" fmla="*/ 8 h 40"/>
              <a:gd name="T4" fmla="*/ 30 w 32"/>
              <a:gd name="T5" fmla="*/ 14 h 40"/>
              <a:gd name="T6" fmla="*/ 32 w 32"/>
              <a:gd name="T7" fmla="*/ 20 h 40"/>
              <a:gd name="T8" fmla="*/ 30 w 32"/>
              <a:gd name="T9" fmla="*/ 26 h 40"/>
              <a:gd name="T10" fmla="*/ 26 w 32"/>
              <a:gd name="T11" fmla="*/ 30 h 40"/>
              <a:gd name="T12" fmla="*/ 22 w 32"/>
              <a:gd name="T13" fmla="*/ 34 h 40"/>
              <a:gd name="T14" fmla="*/ 16 w 32"/>
              <a:gd name="T15" fmla="*/ 38 h 40"/>
              <a:gd name="T16" fmla="*/ 6 w 32"/>
              <a:gd name="T17" fmla="*/ 40 h 40"/>
              <a:gd name="T18" fmla="*/ 2 w 32"/>
              <a:gd name="T19" fmla="*/ 38 h 40"/>
              <a:gd name="T20" fmla="*/ 0 w 32"/>
              <a:gd name="T21" fmla="*/ 32 h 40"/>
              <a:gd name="T22" fmla="*/ 2 w 32"/>
              <a:gd name="T23" fmla="*/ 24 h 40"/>
              <a:gd name="T24" fmla="*/ 8 w 32"/>
              <a:gd name="T25" fmla="*/ 16 h 40"/>
              <a:gd name="T26" fmla="*/ 22 w 32"/>
              <a:gd name="T27" fmla="*/ 6 h 40"/>
              <a:gd name="T28" fmla="*/ 16 w 32"/>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80" name="Freeform 104"/>
          <p:cNvSpPr>
            <a:spLocks noChangeAspect="1"/>
          </p:cNvSpPr>
          <p:nvPr/>
        </p:nvSpPr>
        <p:spPr bwMode="auto">
          <a:xfrm>
            <a:off x="5138738" y="4143375"/>
            <a:ext cx="350837" cy="393700"/>
          </a:xfrm>
          <a:custGeom>
            <a:avLst/>
            <a:gdLst>
              <a:gd name="T0" fmla="*/ 154 w 236"/>
              <a:gd name="T1" fmla="*/ 88 h 264"/>
              <a:gd name="T2" fmla="*/ 146 w 236"/>
              <a:gd name="T3" fmla="*/ 104 h 264"/>
              <a:gd name="T4" fmla="*/ 138 w 236"/>
              <a:gd name="T5" fmla="*/ 120 h 264"/>
              <a:gd name="T6" fmla="*/ 144 w 236"/>
              <a:gd name="T7" fmla="*/ 128 h 264"/>
              <a:gd name="T8" fmla="*/ 158 w 236"/>
              <a:gd name="T9" fmla="*/ 124 h 264"/>
              <a:gd name="T10" fmla="*/ 160 w 236"/>
              <a:gd name="T11" fmla="*/ 140 h 264"/>
              <a:gd name="T12" fmla="*/ 174 w 236"/>
              <a:gd name="T13" fmla="*/ 160 h 264"/>
              <a:gd name="T14" fmla="*/ 196 w 236"/>
              <a:gd name="T15" fmla="*/ 172 h 264"/>
              <a:gd name="T16" fmla="*/ 222 w 236"/>
              <a:gd name="T17" fmla="*/ 180 h 264"/>
              <a:gd name="T18" fmla="*/ 230 w 236"/>
              <a:gd name="T19" fmla="*/ 194 h 264"/>
              <a:gd name="T20" fmla="*/ 204 w 236"/>
              <a:gd name="T21" fmla="*/ 222 h 264"/>
              <a:gd name="T22" fmla="*/ 196 w 236"/>
              <a:gd name="T23" fmla="*/ 234 h 264"/>
              <a:gd name="T24" fmla="*/ 190 w 236"/>
              <a:gd name="T25" fmla="*/ 238 h 264"/>
              <a:gd name="T26" fmla="*/ 180 w 236"/>
              <a:gd name="T27" fmla="*/ 236 h 264"/>
              <a:gd name="T28" fmla="*/ 168 w 236"/>
              <a:gd name="T29" fmla="*/ 242 h 264"/>
              <a:gd name="T30" fmla="*/ 150 w 236"/>
              <a:gd name="T31" fmla="*/ 254 h 264"/>
              <a:gd name="T32" fmla="*/ 138 w 236"/>
              <a:gd name="T33" fmla="*/ 256 h 264"/>
              <a:gd name="T34" fmla="*/ 130 w 236"/>
              <a:gd name="T35" fmla="*/ 252 h 264"/>
              <a:gd name="T36" fmla="*/ 124 w 236"/>
              <a:gd name="T37" fmla="*/ 250 h 264"/>
              <a:gd name="T38" fmla="*/ 118 w 236"/>
              <a:gd name="T39" fmla="*/ 252 h 264"/>
              <a:gd name="T40" fmla="*/ 108 w 236"/>
              <a:gd name="T41" fmla="*/ 262 h 264"/>
              <a:gd name="T42" fmla="*/ 104 w 236"/>
              <a:gd name="T43" fmla="*/ 264 h 264"/>
              <a:gd name="T44" fmla="*/ 88 w 236"/>
              <a:gd name="T45" fmla="*/ 260 h 264"/>
              <a:gd name="T46" fmla="*/ 62 w 236"/>
              <a:gd name="T47" fmla="*/ 250 h 264"/>
              <a:gd name="T48" fmla="*/ 46 w 236"/>
              <a:gd name="T49" fmla="*/ 246 h 264"/>
              <a:gd name="T50" fmla="*/ 44 w 236"/>
              <a:gd name="T51" fmla="*/ 238 h 264"/>
              <a:gd name="T52" fmla="*/ 36 w 236"/>
              <a:gd name="T53" fmla="*/ 226 h 264"/>
              <a:gd name="T54" fmla="*/ 30 w 236"/>
              <a:gd name="T55" fmla="*/ 208 h 264"/>
              <a:gd name="T56" fmla="*/ 24 w 236"/>
              <a:gd name="T57" fmla="*/ 200 h 264"/>
              <a:gd name="T58" fmla="*/ 4 w 236"/>
              <a:gd name="T59" fmla="*/ 186 h 264"/>
              <a:gd name="T60" fmla="*/ 0 w 236"/>
              <a:gd name="T61" fmla="*/ 180 h 264"/>
              <a:gd name="T62" fmla="*/ 6 w 236"/>
              <a:gd name="T63" fmla="*/ 176 h 264"/>
              <a:gd name="T64" fmla="*/ 16 w 236"/>
              <a:gd name="T65" fmla="*/ 170 h 264"/>
              <a:gd name="T66" fmla="*/ 18 w 236"/>
              <a:gd name="T67" fmla="*/ 152 h 264"/>
              <a:gd name="T68" fmla="*/ 20 w 236"/>
              <a:gd name="T69" fmla="*/ 134 h 264"/>
              <a:gd name="T70" fmla="*/ 30 w 236"/>
              <a:gd name="T71" fmla="*/ 130 h 264"/>
              <a:gd name="T72" fmla="*/ 34 w 236"/>
              <a:gd name="T73" fmla="*/ 112 h 264"/>
              <a:gd name="T74" fmla="*/ 52 w 236"/>
              <a:gd name="T75" fmla="*/ 86 h 264"/>
              <a:gd name="T76" fmla="*/ 52 w 236"/>
              <a:gd name="T77" fmla="*/ 70 h 264"/>
              <a:gd name="T78" fmla="*/ 54 w 236"/>
              <a:gd name="T79" fmla="*/ 42 h 264"/>
              <a:gd name="T80" fmla="*/ 58 w 236"/>
              <a:gd name="T81" fmla="*/ 28 h 264"/>
              <a:gd name="T82" fmla="*/ 66 w 236"/>
              <a:gd name="T83" fmla="*/ 14 h 264"/>
              <a:gd name="T84" fmla="*/ 80 w 236"/>
              <a:gd name="T85" fmla="*/ 4 h 264"/>
              <a:gd name="T86" fmla="*/ 90 w 236"/>
              <a:gd name="T87" fmla="*/ 10 h 264"/>
              <a:gd name="T88" fmla="*/ 102 w 236"/>
              <a:gd name="T89" fmla="*/ 40 h 264"/>
              <a:gd name="T90" fmla="*/ 110 w 236"/>
              <a:gd name="T91" fmla="*/ 46 h 264"/>
              <a:gd name="T92" fmla="*/ 138 w 236"/>
              <a:gd name="T93" fmla="*/ 68 h 264"/>
              <a:gd name="T94" fmla="*/ 160 w 236"/>
              <a:gd name="T95" fmla="*/ 9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81" name="Freeform 105"/>
          <p:cNvSpPr>
            <a:spLocks noChangeAspect="1"/>
          </p:cNvSpPr>
          <p:nvPr/>
        </p:nvSpPr>
        <p:spPr bwMode="auto">
          <a:xfrm>
            <a:off x="4697413" y="4333875"/>
            <a:ext cx="307975" cy="227013"/>
          </a:xfrm>
          <a:custGeom>
            <a:avLst/>
            <a:gdLst>
              <a:gd name="T0" fmla="*/ 204 w 206"/>
              <a:gd name="T1" fmla="*/ 106 h 152"/>
              <a:gd name="T2" fmla="*/ 204 w 206"/>
              <a:gd name="T3" fmla="*/ 96 h 152"/>
              <a:gd name="T4" fmla="*/ 196 w 206"/>
              <a:gd name="T5" fmla="*/ 88 h 152"/>
              <a:gd name="T6" fmla="*/ 178 w 206"/>
              <a:gd name="T7" fmla="*/ 70 h 152"/>
              <a:gd name="T8" fmla="*/ 170 w 206"/>
              <a:gd name="T9" fmla="*/ 62 h 152"/>
              <a:gd name="T10" fmla="*/ 168 w 206"/>
              <a:gd name="T11" fmla="*/ 54 h 152"/>
              <a:gd name="T12" fmla="*/ 158 w 206"/>
              <a:gd name="T13" fmla="*/ 46 h 152"/>
              <a:gd name="T14" fmla="*/ 156 w 206"/>
              <a:gd name="T15" fmla="*/ 40 h 152"/>
              <a:gd name="T16" fmla="*/ 144 w 206"/>
              <a:gd name="T17" fmla="*/ 28 h 152"/>
              <a:gd name="T18" fmla="*/ 140 w 206"/>
              <a:gd name="T19" fmla="*/ 12 h 152"/>
              <a:gd name="T20" fmla="*/ 136 w 206"/>
              <a:gd name="T21" fmla="*/ 0 h 152"/>
              <a:gd name="T22" fmla="*/ 132 w 206"/>
              <a:gd name="T23" fmla="*/ 0 h 152"/>
              <a:gd name="T24" fmla="*/ 124 w 206"/>
              <a:gd name="T25" fmla="*/ 0 h 152"/>
              <a:gd name="T26" fmla="*/ 112 w 206"/>
              <a:gd name="T27" fmla="*/ 10 h 152"/>
              <a:gd name="T28" fmla="*/ 104 w 206"/>
              <a:gd name="T29" fmla="*/ 28 h 152"/>
              <a:gd name="T30" fmla="*/ 100 w 206"/>
              <a:gd name="T31" fmla="*/ 32 h 152"/>
              <a:gd name="T32" fmla="*/ 72 w 206"/>
              <a:gd name="T33" fmla="*/ 36 h 152"/>
              <a:gd name="T34" fmla="*/ 68 w 206"/>
              <a:gd name="T35" fmla="*/ 48 h 152"/>
              <a:gd name="T36" fmla="*/ 58 w 206"/>
              <a:gd name="T37" fmla="*/ 56 h 152"/>
              <a:gd name="T38" fmla="*/ 34 w 206"/>
              <a:gd name="T39" fmla="*/ 62 h 152"/>
              <a:gd name="T40" fmla="*/ 28 w 206"/>
              <a:gd name="T41" fmla="*/ 58 h 152"/>
              <a:gd name="T42" fmla="*/ 20 w 206"/>
              <a:gd name="T43" fmla="*/ 64 h 152"/>
              <a:gd name="T44" fmla="*/ 18 w 206"/>
              <a:gd name="T45" fmla="*/ 64 h 152"/>
              <a:gd name="T46" fmla="*/ 8 w 206"/>
              <a:gd name="T47" fmla="*/ 74 h 152"/>
              <a:gd name="T48" fmla="*/ 0 w 206"/>
              <a:gd name="T49" fmla="*/ 94 h 152"/>
              <a:gd name="T50" fmla="*/ 2 w 206"/>
              <a:gd name="T51" fmla="*/ 112 h 152"/>
              <a:gd name="T52" fmla="*/ 20 w 206"/>
              <a:gd name="T53" fmla="*/ 140 h 152"/>
              <a:gd name="T54" fmla="*/ 32 w 206"/>
              <a:gd name="T55" fmla="*/ 146 h 152"/>
              <a:gd name="T56" fmla="*/ 42 w 206"/>
              <a:gd name="T57" fmla="*/ 136 h 152"/>
              <a:gd name="T58" fmla="*/ 62 w 206"/>
              <a:gd name="T59" fmla="*/ 136 h 152"/>
              <a:gd name="T60" fmla="*/ 66 w 206"/>
              <a:gd name="T61" fmla="*/ 118 h 152"/>
              <a:gd name="T62" fmla="*/ 72 w 206"/>
              <a:gd name="T63" fmla="*/ 112 h 152"/>
              <a:gd name="T64" fmla="*/ 78 w 206"/>
              <a:gd name="T65" fmla="*/ 108 h 152"/>
              <a:gd name="T66" fmla="*/ 90 w 206"/>
              <a:gd name="T67" fmla="*/ 110 h 152"/>
              <a:gd name="T68" fmla="*/ 112 w 206"/>
              <a:gd name="T69" fmla="*/ 122 h 152"/>
              <a:gd name="T70" fmla="*/ 128 w 206"/>
              <a:gd name="T71" fmla="*/ 122 h 152"/>
              <a:gd name="T72" fmla="*/ 130 w 206"/>
              <a:gd name="T73" fmla="*/ 120 h 152"/>
              <a:gd name="T74" fmla="*/ 134 w 206"/>
              <a:gd name="T75" fmla="*/ 114 h 152"/>
              <a:gd name="T76" fmla="*/ 140 w 206"/>
              <a:gd name="T77" fmla="*/ 116 h 152"/>
              <a:gd name="T78" fmla="*/ 150 w 206"/>
              <a:gd name="T79" fmla="*/ 112 h 152"/>
              <a:gd name="T80" fmla="*/ 160 w 206"/>
              <a:gd name="T81" fmla="*/ 110 h 152"/>
              <a:gd name="T82" fmla="*/ 174 w 206"/>
              <a:gd name="T83" fmla="*/ 104 h 152"/>
              <a:gd name="T84" fmla="*/ 184 w 206"/>
              <a:gd name="T85" fmla="*/ 104 h 152"/>
              <a:gd name="T86" fmla="*/ 204 w 206"/>
              <a:gd name="T87" fmla="*/ 10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82" name="Freeform 106"/>
          <p:cNvSpPr>
            <a:spLocks noChangeAspect="1"/>
          </p:cNvSpPr>
          <p:nvPr/>
        </p:nvSpPr>
        <p:spPr bwMode="auto">
          <a:xfrm>
            <a:off x="5165725" y="4510088"/>
            <a:ext cx="187325" cy="250825"/>
          </a:xfrm>
          <a:custGeom>
            <a:avLst/>
            <a:gdLst>
              <a:gd name="T0" fmla="*/ 120 w 126"/>
              <a:gd name="T1" fmla="*/ 10 h 168"/>
              <a:gd name="T2" fmla="*/ 116 w 126"/>
              <a:gd name="T3" fmla="*/ 10 h 168"/>
              <a:gd name="T4" fmla="*/ 112 w 126"/>
              <a:gd name="T5" fmla="*/ 6 h 168"/>
              <a:gd name="T6" fmla="*/ 110 w 126"/>
              <a:gd name="T7" fmla="*/ 4 h 168"/>
              <a:gd name="T8" fmla="*/ 106 w 126"/>
              <a:gd name="T9" fmla="*/ 4 h 168"/>
              <a:gd name="T10" fmla="*/ 102 w 126"/>
              <a:gd name="T11" fmla="*/ 4 h 168"/>
              <a:gd name="T12" fmla="*/ 100 w 126"/>
              <a:gd name="T13" fmla="*/ 6 h 168"/>
              <a:gd name="T14" fmla="*/ 96 w 126"/>
              <a:gd name="T15" fmla="*/ 10 h 168"/>
              <a:gd name="T16" fmla="*/ 90 w 126"/>
              <a:gd name="T17" fmla="*/ 16 h 168"/>
              <a:gd name="T18" fmla="*/ 90 w 126"/>
              <a:gd name="T19" fmla="*/ 18 h 168"/>
              <a:gd name="T20" fmla="*/ 86 w 126"/>
              <a:gd name="T21" fmla="*/ 18 h 168"/>
              <a:gd name="T22" fmla="*/ 78 w 126"/>
              <a:gd name="T23" fmla="*/ 18 h 168"/>
              <a:gd name="T24" fmla="*/ 70 w 126"/>
              <a:gd name="T25" fmla="*/ 14 h 168"/>
              <a:gd name="T26" fmla="*/ 58 w 126"/>
              <a:gd name="T27" fmla="*/ 8 h 168"/>
              <a:gd name="T28" fmla="*/ 46 w 126"/>
              <a:gd name="T29" fmla="*/ 4 h 168"/>
              <a:gd name="T30" fmla="*/ 38 w 126"/>
              <a:gd name="T31" fmla="*/ 2 h 168"/>
              <a:gd name="T32" fmla="*/ 30 w 126"/>
              <a:gd name="T33" fmla="*/ 0 h 168"/>
              <a:gd name="T34" fmla="*/ 4 w 126"/>
              <a:gd name="T35" fmla="*/ 0 h 168"/>
              <a:gd name="T36" fmla="*/ 0 w 126"/>
              <a:gd name="T37" fmla="*/ 4 h 168"/>
              <a:gd name="T38" fmla="*/ 4 w 126"/>
              <a:gd name="T39" fmla="*/ 12 h 168"/>
              <a:gd name="T40" fmla="*/ 8 w 126"/>
              <a:gd name="T41" fmla="*/ 20 h 168"/>
              <a:gd name="T42" fmla="*/ 14 w 126"/>
              <a:gd name="T43" fmla="*/ 32 h 168"/>
              <a:gd name="T44" fmla="*/ 16 w 126"/>
              <a:gd name="T45" fmla="*/ 38 h 168"/>
              <a:gd name="T46" fmla="*/ 16 w 126"/>
              <a:gd name="T47" fmla="*/ 42 h 168"/>
              <a:gd name="T48" fmla="*/ 16 w 126"/>
              <a:gd name="T49" fmla="*/ 48 h 168"/>
              <a:gd name="T50" fmla="*/ 16 w 126"/>
              <a:gd name="T51" fmla="*/ 52 h 168"/>
              <a:gd name="T52" fmla="*/ 0 w 126"/>
              <a:gd name="T53" fmla="*/ 76 h 168"/>
              <a:gd name="T54" fmla="*/ 0 w 126"/>
              <a:gd name="T55" fmla="*/ 100 h 168"/>
              <a:gd name="T56" fmla="*/ 62 w 126"/>
              <a:gd name="T57" fmla="*/ 138 h 168"/>
              <a:gd name="T58" fmla="*/ 62 w 126"/>
              <a:gd name="T59" fmla="*/ 146 h 168"/>
              <a:gd name="T60" fmla="*/ 88 w 126"/>
              <a:gd name="T61" fmla="*/ 168 h 168"/>
              <a:gd name="T62" fmla="*/ 90 w 126"/>
              <a:gd name="T63" fmla="*/ 164 h 168"/>
              <a:gd name="T64" fmla="*/ 94 w 126"/>
              <a:gd name="T65" fmla="*/ 158 h 168"/>
              <a:gd name="T66" fmla="*/ 108 w 126"/>
              <a:gd name="T67" fmla="*/ 130 h 168"/>
              <a:gd name="T68" fmla="*/ 122 w 126"/>
              <a:gd name="T69" fmla="*/ 106 h 168"/>
              <a:gd name="T70" fmla="*/ 116 w 126"/>
              <a:gd name="T71" fmla="*/ 102 h 168"/>
              <a:gd name="T72" fmla="*/ 112 w 126"/>
              <a:gd name="T73" fmla="*/ 98 h 168"/>
              <a:gd name="T74" fmla="*/ 112 w 126"/>
              <a:gd name="T75" fmla="*/ 32 h 168"/>
              <a:gd name="T76" fmla="*/ 120 w 126"/>
              <a:gd name="T77" fmla="*/ 14 h 168"/>
              <a:gd name="T78" fmla="*/ 126 w 126"/>
              <a:gd name="T79" fmla="*/ 10 h 168"/>
              <a:gd name="T80" fmla="*/ 120 w 126"/>
              <a:gd name="T81"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83" name="Freeform 107"/>
          <p:cNvSpPr>
            <a:spLocks noChangeAspect="1"/>
          </p:cNvSpPr>
          <p:nvPr/>
        </p:nvSpPr>
        <p:spPr bwMode="auto">
          <a:xfrm>
            <a:off x="5059363" y="4510088"/>
            <a:ext cx="130175" cy="160337"/>
          </a:xfrm>
          <a:custGeom>
            <a:avLst/>
            <a:gdLst>
              <a:gd name="T0" fmla="*/ 76 w 88"/>
              <a:gd name="T1" fmla="*/ 0 h 108"/>
              <a:gd name="T2" fmla="*/ 72 w 88"/>
              <a:gd name="T3" fmla="*/ 4 h 108"/>
              <a:gd name="T4" fmla="*/ 76 w 88"/>
              <a:gd name="T5" fmla="*/ 12 h 108"/>
              <a:gd name="T6" fmla="*/ 80 w 88"/>
              <a:gd name="T7" fmla="*/ 20 h 108"/>
              <a:gd name="T8" fmla="*/ 86 w 88"/>
              <a:gd name="T9" fmla="*/ 32 h 108"/>
              <a:gd name="T10" fmla="*/ 88 w 88"/>
              <a:gd name="T11" fmla="*/ 38 h 108"/>
              <a:gd name="T12" fmla="*/ 88 w 88"/>
              <a:gd name="T13" fmla="*/ 42 h 108"/>
              <a:gd name="T14" fmla="*/ 88 w 88"/>
              <a:gd name="T15" fmla="*/ 48 h 108"/>
              <a:gd name="T16" fmla="*/ 88 w 88"/>
              <a:gd name="T17" fmla="*/ 52 h 108"/>
              <a:gd name="T18" fmla="*/ 72 w 88"/>
              <a:gd name="T19" fmla="*/ 76 h 108"/>
              <a:gd name="T20" fmla="*/ 72 w 88"/>
              <a:gd name="T21" fmla="*/ 100 h 108"/>
              <a:gd name="T22" fmla="*/ 20 w 88"/>
              <a:gd name="T23" fmla="*/ 98 h 108"/>
              <a:gd name="T24" fmla="*/ 14 w 88"/>
              <a:gd name="T25" fmla="*/ 102 h 108"/>
              <a:gd name="T26" fmla="*/ 10 w 88"/>
              <a:gd name="T27" fmla="*/ 108 h 108"/>
              <a:gd name="T28" fmla="*/ 0 w 88"/>
              <a:gd name="T29" fmla="*/ 108 h 108"/>
              <a:gd name="T30" fmla="*/ 0 w 88"/>
              <a:gd name="T31" fmla="*/ 86 h 108"/>
              <a:gd name="T32" fmla="*/ 6 w 88"/>
              <a:gd name="T33" fmla="*/ 76 h 108"/>
              <a:gd name="T34" fmla="*/ 12 w 88"/>
              <a:gd name="T35" fmla="*/ 64 h 108"/>
              <a:gd name="T36" fmla="*/ 18 w 88"/>
              <a:gd name="T37" fmla="*/ 56 h 108"/>
              <a:gd name="T38" fmla="*/ 24 w 88"/>
              <a:gd name="T39" fmla="*/ 48 h 108"/>
              <a:gd name="T40" fmla="*/ 24 w 88"/>
              <a:gd name="T41" fmla="*/ 38 h 108"/>
              <a:gd name="T42" fmla="*/ 22 w 88"/>
              <a:gd name="T43" fmla="*/ 34 h 108"/>
              <a:gd name="T44" fmla="*/ 22 w 88"/>
              <a:gd name="T45" fmla="*/ 28 h 108"/>
              <a:gd name="T46" fmla="*/ 20 w 88"/>
              <a:gd name="T47" fmla="*/ 16 h 108"/>
              <a:gd name="T48" fmla="*/ 24 w 88"/>
              <a:gd name="T49" fmla="*/ 14 h 108"/>
              <a:gd name="T50" fmla="*/ 30 w 88"/>
              <a:gd name="T51" fmla="*/ 12 h 108"/>
              <a:gd name="T52" fmla="*/ 52 w 88"/>
              <a:gd name="T53" fmla="*/ 12 h 108"/>
              <a:gd name="T54" fmla="*/ 62 w 88"/>
              <a:gd name="T55" fmla="*/ 10 h 108"/>
              <a:gd name="T56" fmla="*/ 72 w 88"/>
              <a:gd name="T57" fmla="*/ 4 h 108"/>
              <a:gd name="T58" fmla="*/ 76 w 88"/>
              <a:gd name="T5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84" name="Freeform 108"/>
          <p:cNvSpPr>
            <a:spLocks noChangeAspect="1"/>
          </p:cNvSpPr>
          <p:nvPr/>
        </p:nvSpPr>
        <p:spPr bwMode="auto">
          <a:xfrm>
            <a:off x="5056188" y="4656138"/>
            <a:ext cx="271462" cy="298450"/>
          </a:xfrm>
          <a:custGeom>
            <a:avLst/>
            <a:gdLst>
              <a:gd name="T0" fmla="*/ 74 w 182"/>
              <a:gd name="T1" fmla="*/ 2 h 200"/>
              <a:gd name="T2" fmla="*/ 136 w 182"/>
              <a:gd name="T3" fmla="*/ 48 h 200"/>
              <a:gd name="T4" fmla="*/ 160 w 182"/>
              <a:gd name="T5" fmla="*/ 74 h 200"/>
              <a:gd name="T6" fmla="*/ 156 w 182"/>
              <a:gd name="T7" fmla="*/ 84 h 200"/>
              <a:gd name="T8" fmla="*/ 152 w 182"/>
              <a:gd name="T9" fmla="*/ 92 h 200"/>
              <a:gd name="T10" fmla="*/ 154 w 182"/>
              <a:gd name="T11" fmla="*/ 102 h 200"/>
              <a:gd name="T12" fmla="*/ 162 w 182"/>
              <a:gd name="T13" fmla="*/ 110 h 200"/>
              <a:gd name="T14" fmla="*/ 164 w 182"/>
              <a:gd name="T15" fmla="*/ 126 h 200"/>
              <a:gd name="T16" fmla="*/ 164 w 182"/>
              <a:gd name="T17" fmla="*/ 156 h 200"/>
              <a:gd name="T18" fmla="*/ 172 w 182"/>
              <a:gd name="T19" fmla="*/ 168 h 200"/>
              <a:gd name="T20" fmla="*/ 182 w 182"/>
              <a:gd name="T21" fmla="*/ 178 h 200"/>
              <a:gd name="T22" fmla="*/ 166 w 182"/>
              <a:gd name="T23" fmla="*/ 180 h 200"/>
              <a:gd name="T24" fmla="*/ 152 w 182"/>
              <a:gd name="T25" fmla="*/ 188 h 200"/>
              <a:gd name="T26" fmla="*/ 134 w 182"/>
              <a:gd name="T27" fmla="*/ 194 h 200"/>
              <a:gd name="T28" fmla="*/ 130 w 182"/>
              <a:gd name="T29" fmla="*/ 198 h 200"/>
              <a:gd name="T30" fmla="*/ 122 w 182"/>
              <a:gd name="T31" fmla="*/ 198 h 200"/>
              <a:gd name="T32" fmla="*/ 116 w 182"/>
              <a:gd name="T33" fmla="*/ 196 h 200"/>
              <a:gd name="T34" fmla="*/ 112 w 182"/>
              <a:gd name="T35" fmla="*/ 200 h 200"/>
              <a:gd name="T36" fmla="*/ 82 w 182"/>
              <a:gd name="T37" fmla="*/ 198 h 200"/>
              <a:gd name="T38" fmla="*/ 80 w 182"/>
              <a:gd name="T39" fmla="*/ 170 h 200"/>
              <a:gd name="T40" fmla="*/ 76 w 182"/>
              <a:gd name="T41" fmla="*/ 160 h 200"/>
              <a:gd name="T42" fmla="*/ 46 w 182"/>
              <a:gd name="T43" fmla="*/ 150 h 200"/>
              <a:gd name="T44" fmla="*/ 30 w 182"/>
              <a:gd name="T45" fmla="*/ 142 h 200"/>
              <a:gd name="T46" fmla="*/ 24 w 182"/>
              <a:gd name="T47" fmla="*/ 138 h 200"/>
              <a:gd name="T48" fmla="*/ 20 w 182"/>
              <a:gd name="T49" fmla="*/ 134 h 200"/>
              <a:gd name="T50" fmla="*/ 16 w 182"/>
              <a:gd name="T51" fmla="*/ 120 h 200"/>
              <a:gd name="T52" fmla="*/ 10 w 182"/>
              <a:gd name="T53" fmla="*/ 110 h 200"/>
              <a:gd name="T54" fmla="*/ 0 w 182"/>
              <a:gd name="T55" fmla="*/ 100 h 200"/>
              <a:gd name="T56" fmla="*/ 0 w 182"/>
              <a:gd name="T57" fmla="*/ 92 h 200"/>
              <a:gd name="T58" fmla="*/ 0 w 182"/>
              <a:gd name="T59" fmla="*/ 84 h 200"/>
              <a:gd name="T60" fmla="*/ 0 w 182"/>
              <a:gd name="T61" fmla="*/ 78 h 200"/>
              <a:gd name="T62" fmla="*/ 2 w 182"/>
              <a:gd name="T63" fmla="*/ 68 h 200"/>
              <a:gd name="T64" fmla="*/ 20 w 182"/>
              <a:gd name="T65" fmla="*/ 50 h 200"/>
              <a:gd name="T66" fmla="*/ 22 w 182"/>
              <a:gd name="T67" fmla="*/ 42 h 200"/>
              <a:gd name="T68" fmla="*/ 20 w 182"/>
              <a:gd name="T69" fmla="*/ 38 h 200"/>
              <a:gd name="T70" fmla="*/ 16 w 182"/>
              <a:gd name="T71" fmla="*/ 34 h 200"/>
              <a:gd name="T72" fmla="*/ 20 w 182"/>
              <a:gd name="T73" fmla="*/ 28 h 200"/>
              <a:gd name="T74" fmla="*/ 22 w 182"/>
              <a:gd name="T75" fmla="*/ 22 h 200"/>
              <a:gd name="T76" fmla="*/ 24 w 182"/>
              <a:gd name="T77" fmla="*/ 16 h 200"/>
              <a:gd name="T78" fmla="*/ 20 w 182"/>
              <a:gd name="T79" fmla="*/ 6 h 200"/>
              <a:gd name="T80" fmla="*/ 24 w 182"/>
              <a:gd name="T8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85" name="Freeform 109"/>
          <p:cNvSpPr>
            <a:spLocks noChangeAspect="1"/>
          </p:cNvSpPr>
          <p:nvPr/>
        </p:nvSpPr>
        <p:spPr bwMode="auto">
          <a:xfrm>
            <a:off x="5046663" y="4656138"/>
            <a:ext cx="44450" cy="50800"/>
          </a:xfrm>
          <a:custGeom>
            <a:avLst/>
            <a:gdLst>
              <a:gd name="T0" fmla="*/ 26 w 30"/>
              <a:gd name="T1" fmla="*/ 28 h 34"/>
              <a:gd name="T2" fmla="*/ 28 w 30"/>
              <a:gd name="T3" fmla="*/ 26 h 34"/>
              <a:gd name="T4" fmla="*/ 28 w 30"/>
              <a:gd name="T5" fmla="*/ 22 h 34"/>
              <a:gd name="T6" fmla="*/ 30 w 30"/>
              <a:gd name="T7" fmla="*/ 22 h 34"/>
              <a:gd name="T8" fmla="*/ 30 w 30"/>
              <a:gd name="T9" fmla="*/ 16 h 34"/>
              <a:gd name="T10" fmla="*/ 28 w 30"/>
              <a:gd name="T11" fmla="*/ 12 h 34"/>
              <a:gd name="T12" fmla="*/ 26 w 30"/>
              <a:gd name="T13" fmla="*/ 6 h 34"/>
              <a:gd name="T14" fmla="*/ 28 w 30"/>
              <a:gd name="T15" fmla="*/ 0 h 34"/>
              <a:gd name="T16" fmla="*/ 24 w 30"/>
              <a:gd name="T17" fmla="*/ 2 h 34"/>
              <a:gd name="T18" fmla="*/ 22 w 30"/>
              <a:gd name="T19" fmla="*/ 4 h 34"/>
              <a:gd name="T20" fmla="*/ 18 w 30"/>
              <a:gd name="T21" fmla="*/ 10 h 34"/>
              <a:gd name="T22" fmla="*/ 8 w 30"/>
              <a:gd name="T23" fmla="*/ 10 h 34"/>
              <a:gd name="T24" fmla="*/ 2 w 30"/>
              <a:gd name="T25" fmla="*/ 18 h 34"/>
              <a:gd name="T26" fmla="*/ 0 w 30"/>
              <a:gd name="T27" fmla="*/ 24 h 34"/>
              <a:gd name="T28" fmla="*/ 0 w 30"/>
              <a:gd name="T29" fmla="*/ 30 h 34"/>
              <a:gd name="T30" fmla="*/ 0 w 30"/>
              <a:gd name="T31" fmla="*/ 32 h 34"/>
              <a:gd name="T32" fmla="*/ 0 w 30"/>
              <a:gd name="T33" fmla="*/ 34 h 34"/>
              <a:gd name="T34" fmla="*/ 12 w 30"/>
              <a:gd name="T35" fmla="*/ 34 h 34"/>
              <a:gd name="T36" fmla="*/ 14 w 30"/>
              <a:gd name="T37" fmla="*/ 30 h 34"/>
              <a:gd name="T38" fmla="*/ 14 w 30"/>
              <a:gd name="T39" fmla="*/ 28 h 34"/>
              <a:gd name="T40" fmla="*/ 16 w 30"/>
              <a:gd name="T41" fmla="*/ 26 h 34"/>
              <a:gd name="T42" fmla="*/ 26 w 30"/>
              <a:gd name="T43" fmla="*/ 26 h 34"/>
              <a:gd name="T44" fmla="*/ 26 w 30"/>
              <a:gd name="T4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86" name="Freeform 110"/>
          <p:cNvSpPr>
            <a:spLocks noChangeAspect="1"/>
          </p:cNvSpPr>
          <p:nvPr/>
        </p:nvSpPr>
        <p:spPr bwMode="auto">
          <a:xfrm>
            <a:off x="5046663" y="4695825"/>
            <a:ext cx="41275" cy="61913"/>
          </a:xfrm>
          <a:custGeom>
            <a:avLst/>
            <a:gdLst>
              <a:gd name="T0" fmla="*/ 0 w 28"/>
              <a:gd name="T1" fmla="*/ 8 h 42"/>
              <a:gd name="T2" fmla="*/ 2 w 28"/>
              <a:gd name="T3" fmla="*/ 12 h 42"/>
              <a:gd name="T4" fmla="*/ 6 w 28"/>
              <a:gd name="T5" fmla="*/ 14 h 42"/>
              <a:gd name="T6" fmla="*/ 6 w 28"/>
              <a:gd name="T7" fmla="*/ 16 h 42"/>
              <a:gd name="T8" fmla="*/ 4 w 28"/>
              <a:gd name="T9" fmla="*/ 20 h 42"/>
              <a:gd name="T10" fmla="*/ 4 w 28"/>
              <a:gd name="T11" fmla="*/ 24 h 42"/>
              <a:gd name="T12" fmla="*/ 4 w 28"/>
              <a:gd name="T13" fmla="*/ 28 h 42"/>
              <a:gd name="T14" fmla="*/ 6 w 28"/>
              <a:gd name="T15" fmla="*/ 34 h 42"/>
              <a:gd name="T16" fmla="*/ 8 w 28"/>
              <a:gd name="T17" fmla="*/ 42 h 42"/>
              <a:gd name="T18" fmla="*/ 14 w 28"/>
              <a:gd name="T19" fmla="*/ 34 h 42"/>
              <a:gd name="T20" fmla="*/ 22 w 28"/>
              <a:gd name="T21" fmla="*/ 28 h 42"/>
              <a:gd name="T22" fmla="*/ 26 w 28"/>
              <a:gd name="T23" fmla="*/ 24 h 42"/>
              <a:gd name="T24" fmla="*/ 28 w 28"/>
              <a:gd name="T25" fmla="*/ 20 h 42"/>
              <a:gd name="T26" fmla="*/ 28 w 28"/>
              <a:gd name="T27" fmla="*/ 16 h 42"/>
              <a:gd name="T28" fmla="*/ 28 w 28"/>
              <a:gd name="T29" fmla="*/ 14 h 42"/>
              <a:gd name="T30" fmla="*/ 26 w 28"/>
              <a:gd name="T31" fmla="*/ 12 h 42"/>
              <a:gd name="T32" fmla="*/ 24 w 28"/>
              <a:gd name="T33" fmla="*/ 10 h 42"/>
              <a:gd name="T34" fmla="*/ 22 w 28"/>
              <a:gd name="T35" fmla="*/ 8 h 42"/>
              <a:gd name="T36" fmla="*/ 24 w 28"/>
              <a:gd name="T37" fmla="*/ 2 h 42"/>
              <a:gd name="T38" fmla="*/ 26 w 28"/>
              <a:gd name="T39" fmla="*/ 0 h 42"/>
              <a:gd name="T40" fmla="*/ 16 w 28"/>
              <a:gd name="T41" fmla="*/ 0 h 42"/>
              <a:gd name="T42" fmla="*/ 14 w 28"/>
              <a:gd name="T43" fmla="*/ 2 h 42"/>
              <a:gd name="T44" fmla="*/ 14 w 28"/>
              <a:gd name="T45" fmla="*/ 4 h 42"/>
              <a:gd name="T46" fmla="*/ 12 w 28"/>
              <a:gd name="T47" fmla="*/ 8 h 42"/>
              <a:gd name="T48" fmla="*/ 0 w 28"/>
              <a:gd name="T49" fmla="*/ 8 h 42"/>
              <a:gd name="T50" fmla="*/ 0 w 28"/>
              <a:gd name="T51" fmla="*/ 6 h 42"/>
              <a:gd name="T52" fmla="*/ 0 w 28"/>
              <a:gd name="T53" fmla="*/ 4 h 42"/>
              <a:gd name="T54" fmla="*/ 0 w 28"/>
              <a:gd name="T55"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87" name="Freeform 111"/>
          <p:cNvSpPr>
            <a:spLocks noChangeAspect="1"/>
          </p:cNvSpPr>
          <p:nvPr/>
        </p:nvSpPr>
        <p:spPr bwMode="auto">
          <a:xfrm>
            <a:off x="4649788" y="4486275"/>
            <a:ext cx="444500" cy="515938"/>
          </a:xfrm>
          <a:custGeom>
            <a:avLst/>
            <a:gdLst>
              <a:gd name="T0" fmla="*/ 270 w 298"/>
              <a:gd name="T1" fmla="*/ 256 h 346"/>
              <a:gd name="T2" fmla="*/ 258 w 298"/>
              <a:gd name="T3" fmla="*/ 266 h 346"/>
              <a:gd name="T4" fmla="*/ 258 w 298"/>
              <a:gd name="T5" fmla="*/ 318 h 346"/>
              <a:gd name="T6" fmla="*/ 276 w 298"/>
              <a:gd name="T7" fmla="*/ 324 h 346"/>
              <a:gd name="T8" fmla="*/ 272 w 298"/>
              <a:gd name="T9" fmla="*/ 344 h 346"/>
              <a:gd name="T10" fmla="*/ 262 w 298"/>
              <a:gd name="T11" fmla="*/ 338 h 346"/>
              <a:gd name="T12" fmla="*/ 242 w 298"/>
              <a:gd name="T13" fmla="*/ 320 h 346"/>
              <a:gd name="T14" fmla="*/ 232 w 298"/>
              <a:gd name="T15" fmla="*/ 316 h 346"/>
              <a:gd name="T16" fmla="*/ 224 w 298"/>
              <a:gd name="T17" fmla="*/ 320 h 346"/>
              <a:gd name="T18" fmla="*/ 208 w 298"/>
              <a:gd name="T19" fmla="*/ 312 h 346"/>
              <a:gd name="T20" fmla="*/ 186 w 298"/>
              <a:gd name="T21" fmla="*/ 300 h 346"/>
              <a:gd name="T22" fmla="*/ 166 w 298"/>
              <a:gd name="T23" fmla="*/ 302 h 346"/>
              <a:gd name="T24" fmla="*/ 158 w 298"/>
              <a:gd name="T25" fmla="*/ 294 h 346"/>
              <a:gd name="T26" fmla="*/ 152 w 298"/>
              <a:gd name="T27" fmla="*/ 280 h 346"/>
              <a:gd name="T28" fmla="*/ 152 w 298"/>
              <a:gd name="T29" fmla="*/ 232 h 346"/>
              <a:gd name="T30" fmla="*/ 134 w 298"/>
              <a:gd name="T31" fmla="*/ 232 h 346"/>
              <a:gd name="T32" fmla="*/ 110 w 298"/>
              <a:gd name="T33" fmla="*/ 228 h 346"/>
              <a:gd name="T34" fmla="*/ 106 w 298"/>
              <a:gd name="T35" fmla="*/ 242 h 346"/>
              <a:gd name="T36" fmla="*/ 82 w 298"/>
              <a:gd name="T37" fmla="*/ 242 h 346"/>
              <a:gd name="T38" fmla="*/ 66 w 298"/>
              <a:gd name="T39" fmla="*/ 220 h 346"/>
              <a:gd name="T40" fmla="*/ 0 w 298"/>
              <a:gd name="T41" fmla="*/ 202 h 346"/>
              <a:gd name="T42" fmla="*/ 8 w 298"/>
              <a:gd name="T43" fmla="*/ 184 h 346"/>
              <a:gd name="T44" fmla="*/ 20 w 298"/>
              <a:gd name="T45" fmla="*/ 184 h 346"/>
              <a:gd name="T46" fmla="*/ 26 w 298"/>
              <a:gd name="T47" fmla="*/ 180 h 346"/>
              <a:gd name="T48" fmla="*/ 32 w 298"/>
              <a:gd name="T49" fmla="*/ 184 h 346"/>
              <a:gd name="T50" fmla="*/ 46 w 298"/>
              <a:gd name="T51" fmla="*/ 182 h 346"/>
              <a:gd name="T52" fmla="*/ 56 w 298"/>
              <a:gd name="T53" fmla="*/ 156 h 346"/>
              <a:gd name="T54" fmla="*/ 64 w 298"/>
              <a:gd name="T55" fmla="*/ 136 h 346"/>
              <a:gd name="T56" fmla="*/ 74 w 298"/>
              <a:gd name="T57" fmla="*/ 118 h 346"/>
              <a:gd name="T58" fmla="*/ 82 w 298"/>
              <a:gd name="T59" fmla="*/ 108 h 346"/>
              <a:gd name="T60" fmla="*/ 80 w 298"/>
              <a:gd name="T61" fmla="*/ 98 h 346"/>
              <a:gd name="T62" fmla="*/ 98 w 298"/>
              <a:gd name="T63" fmla="*/ 44 h 346"/>
              <a:gd name="T64" fmla="*/ 94 w 298"/>
              <a:gd name="T65" fmla="*/ 36 h 346"/>
              <a:gd name="T66" fmla="*/ 98 w 298"/>
              <a:gd name="T67" fmla="*/ 16 h 346"/>
              <a:gd name="T68" fmla="*/ 108 w 298"/>
              <a:gd name="T69" fmla="*/ 6 h 346"/>
              <a:gd name="T70" fmla="*/ 122 w 298"/>
              <a:gd name="T71" fmla="*/ 8 h 346"/>
              <a:gd name="T72" fmla="*/ 152 w 298"/>
              <a:gd name="T73" fmla="*/ 20 h 346"/>
              <a:gd name="T74" fmla="*/ 162 w 298"/>
              <a:gd name="T75" fmla="*/ 18 h 346"/>
              <a:gd name="T76" fmla="*/ 170 w 298"/>
              <a:gd name="T77" fmla="*/ 14 h 346"/>
              <a:gd name="T78" fmla="*/ 182 w 298"/>
              <a:gd name="T79" fmla="*/ 10 h 346"/>
              <a:gd name="T80" fmla="*/ 204 w 298"/>
              <a:gd name="T81" fmla="*/ 8 h 346"/>
              <a:gd name="T82" fmla="*/ 216 w 298"/>
              <a:gd name="T83" fmla="*/ 2 h 346"/>
              <a:gd name="T84" fmla="*/ 246 w 298"/>
              <a:gd name="T85" fmla="*/ 14 h 346"/>
              <a:gd name="T86" fmla="*/ 260 w 298"/>
              <a:gd name="T87" fmla="*/ 16 h 346"/>
              <a:gd name="T88" fmla="*/ 272 w 298"/>
              <a:gd name="T89" fmla="*/ 16 h 346"/>
              <a:gd name="T90" fmla="*/ 284 w 298"/>
              <a:gd name="T91" fmla="*/ 24 h 346"/>
              <a:gd name="T92" fmla="*/ 296 w 298"/>
              <a:gd name="T93" fmla="*/ 50 h 346"/>
              <a:gd name="T94" fmla="*/ 292 w 298"/>
              <a:gd name="T95" fmla="*/ 72 h 346"/>
              <a:gd name="T96" fmla="*/ 274 w 298"/>
              <a:gd name="T97" fmla="*/ 102 h 346"/>
              <a:gd name="T98" fmla="*/ 268 w 298"/>
              <a:gd name="T99" fmla="*/ 132 h 346"/>
              <a:gd name="T100" fmla="*/ 268 w 298"/>
              <a:gd name="T101" fmla="*/ 152 h 346"/>
              <a:gd name="T102" fmla="*/ 270 w 298"/>
              <a:gd name="T103" fmla="*/ 160 h 346"/>
              <a:gd name="T104" fmla="*/ 272 w 298"/>
              <a:gd name="T105" fmla="*/ 174 h 346"/>
              <a:gd name="T106" fmla="*/ 272 w 298"/>
              <a:gd name="T107" fmla="*/ 192 h 346"/>
              <a:gd name="T108" fmla="*/ 274 w 298"/>
              <a:gd name="T109" fmla="*/ 202 h 346"/>
              <a:gd name="T110" fmla="*/ 272 w 298"/>
              <a:gd name="T111" fmla="*/ 214 h 346"/>
              <a:gd name="T112" fmla="*/ 288 w 298"/>
              <a:gd name="T113" fmla="*/ 228 h 346"/>
              <a:gd name="T114" fmla="*/ 292 w 298"/>
              <a:gd name="T115" fmla="*/ 24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solidFill>
            <a:srgbClr val="FF9900"/>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88" name="Freeform 112"/>
          <p:cNvSpPr>
            <a:spLocks noChangeAspect="1"/>
          </p:cNvSpPr>
          <p:nvPr/>
        </p:nvSpPr>
        <p:spPr bwMode="auto">
          <a:xfrm>
            <a:off x="5067300" y="4921250"/>
            <a:ext cx="260350" cy="442913"/>
          </a:xfrm>
          <a:custGeom>
            <a:avLst/>
            <a:gdLst>
              <a:gd name="T0" fmla="*/ 32 w 174"/>
              <a:gd name="T1" fmla="*/ 288 h 298"/>
              <a:gd name="T2" fmla="*/ 34 w 174"/>
              <a:gd name="T3" fmla="*/ 274 h 298"/>
              <a:gd name="T4" fmla="*/ 44 w 174"/>
              <a:gd name="T5" fmla="*/ 268 h 298"/>
              <a:gd name="T6" fmla="*/ 66 w 174"/>
              <a:gd name="T7" fmla="*/ 258 h 298"/>
              <a:gd name="T8" fmla="*/ 74 w 174"/>
              <a:gd name="T9" fmla="*/ 248 h 298"/>
              <a:gd name="T10" fmla="*/ 78 w 174"/>
              <a:gd name="T11" fmla="*/ 218 h 298"/>
              <a:gd name="T12" fmla="*/ 76 w 174"/>
              <a:gd name="T13" fmla="*/ 204 h 298"/>
              <a:gd name="T14" fmla="*/ 74 w 174"/>
              <a:gd name="T15" fmla="*/ 192 h 298"/>
              <a:gd name="T16" fmla="*/ 70 w 174"/>
              <a:gd name="T17" fmla="*/ 182 h 298"/>
              <a:gd name="T18" fmla="*/ 70 w 174"/>
              <a:gd name="T19" fmla="*/ 172 h 298"/>
              <a:gd name="T20" fmla="*/ 76 w 174"/>
              <a:gd name="T21" fmla="*/ 162 h 298"/>
              <a:gd name="T22" fmla="*/ 94 w 174"/>
              <a:gd name="T23" fmla="*/ 152 h 298"/>
              <a:gd name="T24" fmla="*/ 102 w 174"/>
              <a:gd name="T25" fmla="*/ 140 h 298"/>
              <a:gd name="T26" fmla="*/ 112 w 174"/>
              <a:gd name="T27" fmla="*/ 128 h 298"/>
              <a:gd name="T28" fmla="*/ 150 w 174"/>
              <a:gd name="T29" fmla="*/ 108 h 298"/>
              <a:gd name="T30" fmla="*/ 162 w 174"/>
              <a:gd name="T31" fmla="*/ 94 h 298"/>
              <a:gd name="T32" fmla="*/ 168 w 174"/>
              <a:gd name="T33" fmla="*/ 76 h 298"/>
              <a:gd name="T34" fmla="*/ 170 w 174"/>
              <a:gd name="T35" fmla="*/ 56 h 298"/>
              <a:gd name="T36" fmla="*/ 174 w 174"/>
              <a:gd name="T37" fmla="*/ 48 h 298"/>
              <a:gd name="T38" fmla="*/ 172 w 174"/>
              <a:gd name="T39" fmla="*/ 10 h 298"/>
              <a:gd name="T40" fmla="*/ 166 w 174"/>
              <a:gd name="T41" fmla="*/ 2 h 298"/>
              <a:gd name="T42" fmla="*/ 154 w 174"/>
              <a:gd name="T43" fmla="*/ 6 h 298"/>
              <a:gd name="T44" fmla="*/ 130 w 174"/>
              <a:gd name="T45" fmla="*/ 14 h 298"/>
              <a:gd name="T46" fmla="*/ 124 w 174"/>
              <a:gd name="T47" fmla="*/ 18 h 298"/>
              <a:gd name="T48" fmla="*/ 118 w 174"/>
              <a:gd name="T49" fmla="*/ 20 h 298"/>
              <a:gd name="T50" fmla="*/ 112 w 174"/>
              <a:gd name="T51" fmla="*/ 18 h 298"/>
              <a:gd name="T52" fmla="*/ 106 w 174"/>
              <a:gd name="T53" fmla="*/ 20 h 298"/>
              <a:gd name="T54" fmla="*/ 100 w 174"/>
              <a:gd name="T55" fmla="*/ 22 h 298"/>
              <a:gd name="T56" fmla="*/ 72 w 174"/>
              <a:gd name="T57" fmla="*/ 28 h 298"/>
              <a:gd name="T58" fmla="*/ 72 w 174"/>
              <a:gd name="T59" fmla="*/ 42 h 298"/>
              <a:gd name="T60" fmla="*/ 80 w 174"/>
              <a:gd name="T61" fmla="*/ 56 h 298"/>
              <a:gd name="T62" fmla="*/ 92 w 174"/>
              <a:gd name="T63" fmla="*/ 74 h 298"/>
              <a:gd name="T64" fmla="*/ 92 w 174"/>
              <a:gd name="T65" fmla="*/ 88 h 298"/>
              <a:gd name="T66" fmla="*/ 88 w 174"/>
              <a:gd name="T67" fmla="*/ 100 h 298"/>
              <a:gd name="T68" fmla="*/ 82 w 174"/>
              <a:gd name="T69" fmla="*/ 106 h 298"/>
              <a:gd name="T70" fmla="*/ 78 w 174"/>
              <a:gd name="T71" fmla="*/ 110 h 298"/>
              <a:gd name="T72" fmla="*/ 76 w 174"/>
              <a:gd name="T73" fmla="*/ 114 h 298"/>
              <a:gd name="T74" fmla="*/ 68 w 174"/>
              <a:gd name="T75" fmla="*/ 108 h 298"/>
              <a:gd name="T76" fmla="*/ 68 w 174"/>
              <a:gd name="T77" fmla="*/ 90 h 298"/>
              <a:gd name="T78" fmla="*/ 70 w 174"/>
              <a:gd name="T79" fmla="*/ 72 h 298"/>
              <a:gd name="T80" fmla="*/ 56 w 174"/>
              <a:gd name="T81" fmla="*/ 72 h 298"/>
              <a:gd name="T82" fmla="*/ 50 w 174"/>
              <a:gd name="T83" fmla="*/ 64 h 298"/>
              <a:gd name="T84" fmla="*/ 34 w 174"/>
              <a:gd name="T85" fmla="*/ 70 h 298"/>
              <a:gd name="T86" fmla="*/ 12 w 174"/>
              <a:gd name="T87" fmla="*/ 76 h 298"/>
              <a:gd name="T88" fmla="*/ 0 w 174"/>
              <a:gd name="T89" fmla="*/ 82 h 298"/>
              <a:gd name="T90" fmla="*/ 18 w 174"/>
              <a:gd name="T91" fmla="*/ 102 h 298"/>
              <a:gd name="T92" fmla="*/ 36 w 174"/>
              <a:gd name="T93" fmla="*/ 110 h 298"/>
              <a:gd name="T94" fmla="*/ 44 w 174"/>
              <a:gd name="T95" fmla="*/ 120 h 298"/>
              <a:gd name="T96" fmla="*/ 44 w 174"/>
              <a:gd name="T97" fmla="*/ 136 h 298"/>
              <a:gd name="T98" fmla="*/ 40 w 174"/>
              <a:gd name="T99" fmla="*/ 148 h 298"/>
              <a:gd name="T100" fmla="*/ 40 w 174"/>
              <a:gd name="T101" fmla="*/ 168 h 298"/>
              <a:gd name="T102" fmla="*/ 36 w 174"/>
              <a:gd name="T103" fmla="*/ 188 h 298"/>
              <a:gd name="T104" fmla="*/ 18 w 174"/>
              <a:gd name="T105" fmla="*/ 208 h 298"/>
              <a:gd name="T106" fmla="*/ 14 w 174"/>
              <a:gd name="T107" fmla="*/ 226 h 298"/>
              <a:gd name="T108" fmla="*/ 20 w 174"/>
              <a:gd name="T109" fmla="*/ 242 h 298"/>
              <a:gd name="T110" fmla="*/ 20 w 174"/>
              <a:gd name="T111" fmla="*/ 258 h 298"/>
              <a:gd name="T112" fmla="*/ 18 w 174"/>
              <a:gd name="T113" fmla="*/ 298 h 298"/>
              <a:gd name="T114" fmla="*/ 30 w 174"/>
              <a:gd name="T115"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89" name="Freeform 113"/>
          <p:cNvSpPr>
            <a:spLocks noChangeAspect="1"/>
          </p:cNvSpPr>
          <p:nvPr/>
        </p:nvSpPr>
        <p:spPr bwMode="auto">
          <a:xfrm>
            <a:off x="4733925" y="5233988"/>
            <a:ext cx="381000" cy="349250"/>
          </a:xfrm>
          <a:custGeom>
            <a:avLst/>
            <a:gdLst>
              <a:gd name="T0" fmla="*/ 252 w 256"/>
              <a:gd name="T1" fmla="*/ 92 h 234"/>
              <a:gd name="T2" fmla="*/ 256 w 256"/>
              <a:gd name="T3" fmla="*/ 100 h 234"/>
              <a:gd name="T4" fmla="*/ 256 w 256"/>
              <a:gd name="T5" fmla="*/ 108 h 234"/>
              <a:gd name="T6" fmla="*/ 248 w 256"/>
              <a:gd name="T7" fmla="*/ 118 h 234"/>
              <a:gd name="T8" fmla="*/ 226 w 256"/>
              <a:gd name="T9" fmla="*/ 136 h 234"/>
              <a:gd name="T10" fmla="*/ 206 w 256"/>
              <a:gd name="T11" fmla="*/ 170 h 234"/>
              <a:gd name="T12" fmla="*/ 182 w 256"/>
              <a:gd name="T13" fmla="*/ 198 h 234"/>
              <a:gd name="T14" fmla="*/ 162 w 256"/>
              <a:gd name="T15" fmla="*/ 206 h 234"/>
              <a:gd name="T16" fmla="*/ 146 w 256"/>
              <a:gd name="T17" fmla="*/ 212 h 234"/>
              <a:gd name="T18" fmla="*/ 132 w 256"/>
              <a:gd name="T19" fmla="*/ 220 h 234"/>
              <a:gd name="T20" fmla="*/ 112 w 256"/>
              <a:gd name="T21" fmla="*/ 222 h 234"/>
              <a:gd name="T22" fmla="*/ 82 w 256"/>
              <a:gd name="T23" fmla="*/ 220 h 234"/>
              <a:gd name="T24" fmla="*/ 78 w 256"/>
              <a:gd name="T25" fmla="*/ 228 h 234"/>
              <a:gd name="T26" fmla="*/ 58 w 256"/>
              <a:gd name="T27" fmla="*/ 228 h 234"/>
              <a:gd name="T28" fmla="*/ 46 w 256"/>
              <a:gd name="T29" fmla="*/ 234 h 234"/>
              <a:gd name="T30" fmla="*/ 22 w 256"/>
              <a:gd name="T31" fmla="*/ 210 h 234"/>
              <a:gd name="T32" fmla="*/ 22 w 256"/>
              <a:gd name="T33" fmla="*/ 200 h 234"/>
              <a:gd name="T34" fmla="*/ 24 w 256"/>
              <a:gd name="T35" fmla="*/ 184 h 234"/>
              <a:gd name="T36" fmla="*/ 20 w 256"/>
              <a:gd name="T37" fmla="*/ 174 h 234"/>
              <a:gd name="T38" fmla="*/ 16 w 256"/>
              <a:gd name="T39" fmla="*/ 166 h 234"/>
              <a:gd name="T40" fmla="*/ 10 w 256"/>
              <a:gd name="T41" fmla="*/ 140 h 234"/>
              <a:gd name="T42" fmla="*/ 0 w 256"/>
              <a:gd name="T43" fmla="*/ 122 h 234"/>
              <a:gd name="T44" fmla="*/ 6 w 256"/>
              <a:gd name="T45" fmla="*/ 114 h 234"/>
              <a:gd name="T46" fmla="*/ 14 w 256"/>
              <a:gd name="T47" fmla="*/ 120 h 234"/>
              <a:gd name="T48" fmla="*/ 24 w 256"/>
              <a:gd name="T49" fmla="*/ 126 h 234"/>
              <a:gd name="T50" fmla="*/ 42 w 256"/>
              <a:gd name="T51" fmla="*/ 126 h 234"/>
              <a:gd name="T52" fmla="*/ 52 w 256"/>
              <a:gd name="T53" fmla="*/ 118 h 234"/>
              <a:gd name="T54" fmla="*/ 54 w 256"/>
              <a:gd name="T55" fmla="*/ 54 h 234"/>
              <a:gd name="T56" fmla="*/ 68 w 256"/>
              <a:gd name="T57" fmla="*/ 64 h 234"/>
              <a:gd name="T58" fmla="*/ 70 w 256"/>
              <a:gd name="T59" fmla="*/ 74 h 234"/>
              <a:gd name="T60" fmla="*/ 66 w 256"/>
              <a:gd name="T61" fmla="*/ 90 h 234"/>
              <a:gd name="T62" fmla="*/ 90 w 256"/>
              <a:gd name="T63" fmla="*/ 84 h 234"/>
              <a:gd name="T64" fmla="*/ 106 w 256"/>
              <a:gd name="T65" fmla="*/ 64 h 234"/>
              <a:gd name="T66" fmla="*/ 116 w 256"/>
              <a:gd name="T67" fmla="*/ 62 h 234"/>
              <a:gd name="T68" fmla="*/ 126 w 256"/>
              <a:gd name="T69" fmla="*/ 68 h 234"/>
              <a:gd name="T70" fmla="*/ 138 w 256"/>
              <a:gd name="T71" fmla="*/ 68 h 234"/>
              <a:gd name="T72" fmla="*/ 146 w 256"/>
              <a:gd name="T73" fmla="*/ 60 h 234"/>
              <a:gd name="T74" fmla="*/ 152 w 256"/>
              <a:gd name="T75" fmla="*/ 50 h 234"/>
              <a:gd name="T76" fmla="*/ 158 w 256"/>
              <a:gd name="T77" fmla="*/ 46 h 234"/>
              <a:gd name="T78" fmla="*/ 172 w 256"/>
              <a:gd name="T79" fmla="*/ 32 h 234"/>
              <a:gd name="T80" fmla="*/ 188 w 256"/>
              <a:gd name="T81" fmla="*/ 10 h 234"/>
              <a:gd name="T82" fmla="*/ 202 w 256"/>
              <a:gd name="T83" fmla="*/ 2 h 234"/>
              <a:gd name="T84" fmla="*/ 216 w 256"/>
              <a:gd name="T85" fmla="*/ 2 h 234"/>
              <a:gd name="T86" fmla="*/ 228 w 256"/>
              <a:gd name="T87" fmla="*/ 6 h 234"/>
              <a:gd name="T88" fmla="*/ 238 w 256"/>
              <a:gd name="T89" fmla="*/ 16 h 234"/>
              <a:gd name="T90" fmla="*/ 244 w 256"/>
              <a:gd name="T91" fmla="*/ 32 h 234"/>
              <a:gd name="T92" fmla="*/ 244 w 256"/>
              <a:gd name="T93" fmla="*/ 48 h 234"/>
              <a:gd name="T94" fmla="*/ 242 w 256"/>
              <a:gd name="T95" fmla="*/ 8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90" name="Freeform 114"/>
          <p:cNvSpPr>
            <a:spLocks noChangeAspect="1"/>
          </p:cNvSpPr>
          <p:nvPr/>
        </p:nvSpPr>
        <p:spPr bwMode="auto">
          <a:xfrm>
            <a:off x="4978400" y="5411788"/>
            <a:ext cx="50800" cy="53975"/>
          </a:xfrm>
          <a:custGeom>
            <a:avLst/>
            <a:gdLst>
              <a:gd name="T0" fmla="*/ 28 w 34"/>
              <a:gd name="T1" fmla="*/ 0 h 36"/>
              <a:gd name="T2" fmla="*/ 22 w 34"/>
              <a:gd name="T3" fmla="*/ 0 h 36"/>
              <a:gd name="T4" fmla="*/ 8 w 34"/>
              <a:gd name="T5" fmla="*/ 10 h 36"/>
              <a:gd name="T6" fmla="*/ 2 w 34"/>
              <a:gd name="T7" fmla="*/ 18 h 36"/>
              <a:gd name="T8" fmla="*/ 0 w 34"/>
              <a:gd name="T9" fmla="*/ 22 h 36"/>
              <a:gd name="T10" fmla="*/ 0 w 34"/>
              <a:gd name="T11" fmla="*/ 26 h 36"/>
              <a:gd name="T12" fmla="*/ 2 w 34"/>
              <a:gd name="T13" fmla="*/ 32 h 36"/>
              <a:gd name="T14" fmla="*/ 6 w 34"/>
              <a:gd name="T15" fmla="*/ 34 h 36"/>
              <a:gd name="T16" fmla="*/ 10 w 34"/>
              <a:gd name="T17" fmla="*/ 36 h 36"/>
              <a:gd name="T18" fmla="*/ 14 w 34"/>
              <a:gd name="T19" fmla="*/ 36 h 36"/>
              <a:gd name="T20" fmla="*/ 18 w 34"/>
              <a:gd name="T21" fmla="*/ 32 h 36"/>
              <a:gd name="T22" fmla="*/ 24 w 34"/>
              <a:gd name="T23" fmla="*/ 26 h 36"/>
              <a:gd name="T24" fmla="*/ 32 w 34"/>
              <a:gd name="T25" fmla="*/ 18 h 36"/>
              <a:gd name="T26" fmla="*/ 34 w 34"/>
              <a:gd name="T27" fmla="*/ 10 h 36"/>
              <a:gd name="T28" fmla="*/ 30 w 34"/>
              <a:gd name="T29" fmla="*/ 6 h 36"/>
              <a:gd name="T30" fmla="*/ 28 w 34"/>
              <a:gd name="T31" fmla="*/ 4 h 36"/>
              <a:gd name="T32" fmla="*/ 28 w 34"/>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91" name="Freeform 115"/>
          <p:cNvSpPr>
            <a:spLocks noChangeAspect="1"/>
          </p:cNvSpPr>
          <p:nvPr/>
        </p:nvSpPr>
        <p:spPr bwMode="auto">
          <a:xfrm>
            <a:off x="5064125" y="5338763"/>
            <a:ext cx="30163" cy="34925"/>
          </a:xfrm>
          <a:custGeom>
            <a:avLst/>
            <a:gdLst>
              <a:gd name="T0" fmla="*/ 20 w 20"/>
              <a:gd name="T1" fmla="*/ 18 h 24"/>
              <a:gd name="T2" fmla="*/ 18 w 20"/>
              <a:gd name="T3" fmla="*/ 22 h 24"/>
              <a:gd name="T4" fmla="*/ 16 w 20"/>
              <a:gd name="T5" fmla="*/ 24 h 24"/>
              <a:gd name="T6" fmla="*/ 14 w 20"/>
              <a:gd name="T7" fmla="*/ 24 h 24"/>
              <a:gd name="T8" fmla="*/ 6 w 20"/>
              <a:gd name="T9" fmla="*/ 24 h 24"/>
              <a:gd name="T10" fmla="*/ 2 w 20"/>
              <a:gd name="T11" fmla="*/ 22 h 24"/>
              <a:gd name="T12" fmla="*/ 0 w 20"/>
              <a:gd name="T13" fmla="*/ 18 h 24"/>
              <a:gd name="T14" fmla="*/ 0 w 20"/>
              <a:gd name="T15" fmla="*/ 12 h 24"/>
              <a:gd name="T16" fmla="*/ 0 w 20"/>
              <a:gd name="T17" fmla="*/ 8 h 24"/>
              <a:gd name="T18" fmla="*/ 2 w 20"/>
              <a:gd name="T19" fmla="*/ 6 h 24"/>
              <a:gd name="T20" fmla="*/ 8 w 20"/>
              <a:gd name="T21" fmla="*/ 2 h 24"/>
              <a:gd name="T22" fmla="*/ 14 w 20"/>
              <a:gd name="T23" fmla="*/ 0 h 24"/>
              <a:gd name="T24" fmla="*/ 20 w 20"/>
              <a:gd name="T25" fmla="*/ 0 h 24"/>
              <a:gd name="T26" fmla="*/ 20 w 20"/>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92" name="Freeform 116"/>
          <p:cNvSpPr>
            <a:spLocks noChangeAspect="1"/>
          </p:cNvSpPr>
          <p:nvPr/>
        </p:nvSpPr>
        <p:spPr bwMode="auto">
          <a:xfrm>
            <a:off x="4954588" y="5057775"/>
            <a:ext cx="179387" cy="188913"/>
          </a:xfrm>
          <a:custGeom>
            <a:avLst/>
            <a:gdLst>
              <a:gd name="T0" fmla="*/ 78 w 120"/>
              <a:gd name="T1" fmla="*/ 0 h 126"/>
              <a:gd name="T2" fmla="*/ 78 w 120"/>
              <a:gd name="T3" fmla="*/ 6 h 126"/>
              <a:gd name="T4" fmla="*/ 94 w 120"/>
              <a:gd name="T5" fmla="*/ 10 h 126"/>
              <a:gd name="T6" fmla="*/ 106 w 120"/>
              <a:gd name="T7" fmla="*/ 14 h 126"/>
              <a:gd name="T8" fmla="*/ 112 w 120"/>
              <a:gd name="T9" fmla="*/ 18 h 126"/>
              <a:gd name="T10" fmla="*/ 116 w 120"/>
              <a:gd name="T11" fmla="*/ 22 h 126"/>
              <a:gd name="T12" fmla="*/ 120 w 120"/>
              <a:gd name="T13" fmla="*/ 28 h 126"/>
              <a:gd name="T14" fmla="*/ 120 w 120"/>
              <a:gd name="T15" fmla="*/ 36 h 126"/>
              <a:gd name="T16" fmla="*/ 120 w 120"/>
              <a:gd name="T17" fmla="*/ 44 h 126"/>
              <a:gd name="T18" fmla="*/ 118 w 120"/>
              <a:gd name="T19" fmla="*/ 50 h 126"/>
              <a:gd name="T20" fmla="*/ 116 w 120"/>
              <a:gd name="T21" fmla="*/ 56 h 126"/>
              <a:gd name="T22" fmla="*/ 116 w 120"/>
              <a:gd name="T23" fmla="*/ 66 h 126"/>
              <a:gd name="T24" fmla="*/ 116 w 120"/>
              <a:gd name="T25" fmla="*/ 76 h 126"/>
              <a:gd name="T26" fmla="*/ 114 w 120"/>
              <a:gd name="T27" fmla="*/ 86 h 126"/>
              <a:gd name="T28" fmla="*/ 112 w 120"/>
              <a:gd name="T29" fmla="*/ 96 h 126"/>
              <a:gd name="T30" fmla="*/ 106 w 120"/>
              <a:gd name="T31" fmla="*/ 104 h 126"/>
              <a:gd name="T32" fmla="*/ 94 w 120"/>
              <a:gd name="T33" fmla="*/ 116 h 126"/>
              <a:gd name="T34" fmla="*/ 90 w 120"/>
              <a:gd name="T35" fmla="*/ 126 h 126"/>
              <a:gd name="T36" fmla="*/ 80 w 120"/>
              <a:gd name="T37" fmla="*/ 124 h 126"/>
              <a:gd name="T38" fmla="*/ 74 w 120"/>
              <a:gd name="T39" fmla="*/ 122 h 126"/>
              <a:gd name="T40" fmla="*/ 68 w 120"/>
              <a:gd name="T41" fmla="*/ 120 h 126"/>
              <a:gd name="T42" fmla="*/ 62 w 120"/>
              <a:gd name="T43" fmla="*/ 118 h 126"/>
              <a:gd name="T44" fmla="*/ 54 w 120"/>
              <a:gd name="T45" fmla="*/ 120 h 126"/>
              <a:gd name="T46" fmla="*/ 50 w 120"/>
              <a:gd name="T47" fmla="*/ 114 h 126"/>
              <a:gd name="T48" fmla="*/ 46 w 120"/>
              <a:gd name="T49" fmla="*/ 114 h 126"/>
              <a:gd name="T50" fmla="*/ 42 w 120"/>
              <a:gd name="T51" fmla="*/ 112 h 126"/>
              <a:gd name="T52" fmla="*/ 38 w 120"/>
              <a:gd name="T53" fmla="*/ 110 h 126"/>
              <a:gd name="T54" fmla="*/ 34 w 120"/>
              <a:gd name="T55" fmla="*/ 108 h 126"/>
              <a:gd name="T56" fmla="*/ 34 w 120"/>
              <a:gd name="T57" fmla="*/ 102 h 126"/>
              <a:gd name="T58" fmla="*/ 32 w 120"/>
              <a:gd name="T59" fmla="*/ 92 h 126"/>
              <a:gd name="T60" fmla="*/ 30 w 120"/>
              <a:gd name="T61" fmla="*/ 86 h 126"/>
              <a:gd name="T62" fmla="*/ 26 w 120"/>
              <a:gd name="T63" fmla="*/ 82 h 126"/>
              <a:gd name="T64" fmla="*/ 18 w 120"/>
              <a:gd name="T65" fmla="*/ 76 h 126"/>
              <a:gd name="T66" fmla="*/ 12 w 120"/>
              <a:gd name="T67" fmla="*/ 72 h 126"/>
              <a:gd name="T68" fmla="*/ 8 w 120"/>
              <a:gd name="T69" fmla="*/ 66 h 126"/>
              <a:gd name="T70" fmla="*/ 6 w 120"/>
              <a:gd name="T71" fmla="*/ 62 h 126"/>
              <a:gd name="T72" fmla="*/ 8 w 120"/>
              <a:gd name="T73" fmla="*/ 60 h 126"/>
              <a:gd name="T74" fmla="*/ 6 w 120"/>
              <a:gd name="T75" fmla="*/ 58 h 126"/>
              <a:gd name="T76" fmla="*/ 4 w 120"/>
              <a:gd name="T77" fmla="*/ 54 h 126"/>
              <a:gd name="T78" fmla="*/ 0 w 120"/>
              <a:gd name="T79" fmla="*/ 48 h 126"/>
              <a:gd name="T80" fmla="*/ 0 w 120"/>
              <a:gd name="T81" fmla="*/ 42 h 126"/>
              <a:gd name="T82" fmla="*/ 6 w 120"/>
              <a:gd name="T83" fmla="*/ 46 h 126"/>
              <a:gd name="T84" fmla="*/ 12 w 120"/>
              <a:gd name="T85" fmla="*/ 46 h 126"/>
              <a:gd name="T86" fmla="*/ 16 w 120"/>
              <a:gd name="T87" fmla="*/ 46 h 126"/>
              <a:gd name="T88" fmla="*/ 20 w 120"/>
              <a:gd name="T89" fmla="*/ 46 h 126"/>
              <a:gd name="T90" fmla="*/ 30 w 120"/>
              <a:gd name="T91" fmla="*/ 36 h 126"/>
              <a:gd name="T92" fmla="*/ 42 w 120"/>
              <a:gd name="T93" fmla="*/ 24 h 126"/>
              <a:gd name="T94" fmla="*/ 54 w 120"/>
              <a:gd name="T95" fmla="*/ 16 h 126"/>
              <a:gd name="T96" fmla="*/ 58 w 120"/>
              <a:gd name="T97" fmla="*/ 12 h 126"/>
              <a:gd name="T98" fmla="*/ 56 w 120"/>
              <a:gd name="T99" fmla="*/ 8 h 126"/>
              <a:gd name="T100" fmla="*/ 56 w 120"/>
              <a:gd name="T101" fmla="*/ 6 h 126"/>
              <a:gd name="T102" fmla="*/ 58 w 120"/>
              <a:gd name="T103" fmla="*/ 4 h 126"/>
              <a:gd name="T104" fmla="*/ 62 w 120"/>
              <a:gd name="T105" fmla="*/ 2 h 126"/>
              <a:gd name="T106" fmla="*/ 68 w 120"/>
              <a:gd name="T107" fmla="*/ 0 h 126"/>
              <a:gd name="T108" fmla="*/ 76 w 120"/>
              <a:gd name="T109" fmla="*/ 0 h 126"/>
              <a:gd name="T110" fmla="*/ 78 w 120"/>
              <a:gd name="T11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93" name="Freeform 117"/>
          <p:cNvSpPr>
            <a:spLocks noChangeAspect="1"/>
          </p:cNvSpPr>
          <p:nvPr/>
        </p:nvSpPr>
        <p:spPr bwMode="auto">
          <a:xfrm>
            <a:off x="5133975" y="4894263"/>
            <a:ext cx="69850" cy="203200"/>
          </a:xfrm>
          <a:custGeom>
            <a:avLst/>
            <a:gdLst>
              <a:gd name="T0" fmla="*/ 0 w 48"/>
              <a:gd name="T1" fmla="*/ 82 h 136"/>
              <a:gd name="T2" fmla="*/ 6 w 48"/>
              <a:gd name="T3" fmla="*/ 82 h 136"/>
              <a:gd name="T4" fmla="*/ 8 w 48"/>
              <a:gd name="T5" fmla="*/ 88 h 136"/>
              <a:gd name="T6" fmla="*/ 12 w 48"/>
              <a:gd name="T7" fmla="*/ 90 h 136"/>
              <a:gd name="T8" fmla="*/ 18 w 48"/>
              <a:gd name="T9" fmla="*/ 90 h 136"/>
              <a:gd name="T10" fmla="*/ 26 w 48"/>
              <a:gd name="T11" fmla="*/ 90 h 136"/>
              <a:gd name="T12" fmla="*/ 26 w 48"/>
              <a:gd name="T13" fmla="*/ 100 h 136"/>
              <a:gd name="T14" fmla="*/ 24 w 48"/>
              <a:gd name="T15" fmla="*/ 108 h 136"/>
              <a:gd name="T16" fmla="*/ 22 w 48"/>
              <a:gd name="T17" fmla="*/ 118 h 136"/>
              <a:gd name="T18" fmla="*/ 24 w 48"/>
              <a:gd name="T19" fmla="*/ 126 h 136"/>
              <a:gd name="T20" fmla="*/ 28 w 48"/>
              <a:gd name="T21" fmla="*/ 128 h 136"/>
              <a:gd name="T22" fmla="*/ 32 w 48"/>
              <a:gd name="T23" fmla="*/ 132 h 136"/>
              <a:gd name="T24" fmla="*/ 34 w 48"/>
              <a:gd name="T25" fmla="*/ 136 h 136"/>
              <a:gd name="T26" fmla="*/ 34 w 48"/>
              <a:gd name="T27" fmla="*/ 128 h 136"/>
              <a:gd name="T28" fmla="*/ 36 w 48"/>
              <a:gd name="T29" fmla="*/ 126 h 136"/>
              <a:gd name="T30" fmla="*/ 38 w 48"/>
              <a:gd name="T31" fmla="*/ 124 h 136"/>
              <a:gd name="T32" fmla="*/ 42 w 48"/>
              <a:gd name="T33" fmla="*/ 120 h 136"/>
              <a:gd name="T34" fmla="*/ 44 w 48"/>
              <a:gd name="T35" fmla="*/ 118 h 136"/>
              <a:gd name="T36" fmla="*/ 46 w 48"/>
              <a:gd name="T37" fmla="*/ 112 h 136"/>
              <a:gd name="T38" fmla="*/ 48 w 48"/>
              <a:gd name="T39" fmla="*/ 106 h 136"/>
              <a:gd name="T40" fmla="*/ 48 w 48"/>
              <a:gd name="T41" fmla="*/ 98 h 136"/>
              <a:gd name="T42" fmla="*/ 48 w 48"/>
              <a:gd name="T43" fmla="*/ 92 h 136"/>
              <a:gd name="T44" fmla="*/ 44 w 48"/>
              <a:gd name="T45" fmla="*/ 86 h 136"/>
              <a:gd name="T46" fmla="*/ 36 w 48"/>
              <a:gd name="T47" fmla="*/ 74 h 136"/>
              <a:gd name="T48" fmla="*/ 30 w 48"/>
              <a:gd name="T49" fmla="*/ 66 h 136"/>
              <a:gd name="T50" fmla="*/ 28 w 48"/>
              <a:gd name="T51" fmla="*/ 60 h 136"/>
              <a:gd name="T52" fmla="*/ 26 w 48"/>
              <a:gd name="T53" fmla="*/ 54 h 136"/>
              <a:gd name="T54" fmla="*/ 28 w 48"/>
              <a:gd name="T55" fmla="*/ 46 h 136"/>
              <a:gd name="T56" fmla="*/ 30 w 48"/>
              <a:gd name="T57" fmla="*/ 38 h 136"/>
              <a:gd name="T58" fmla="*/ 30 w 48"/>
              <a:gd name="T59" fmla="*/ 12 h 136"/>
              <a:gd name="T60" fmla="*/ 28 w 48"/>
              <a:gd name="T61" fmla="*/ 10 h 136"/>
              <a:gd name="T62" fmla="*/ 26 w 48"/>
              <a:gd name="T63" fmla="*/ 6 h 136"/>
              <a:gd name="T64" fmla="*/ 24 w 48"/>
              <a:gd name="T65" fmla="*/ 0 h 136"/>
              <a:gd name="T66" fmla="*/ 8 w 48"/>
              <a:gd name="T67" fmla="*/ 0 h 136"/>
              <a:gd name="T68" fmla="*/ 10 w 48"/>
              <a:gd name="T69" fmla="*/ 8 h 136"/>
              <a:gd name="T70" fmla="*/ 14 w 48"/>
              <a:gd name="T71" fmla="*/ 18 h 136"/>
              <a:gd name="T72" fmla="*/ 12 w 48"/>
              <a:gd name="T73" fmla="*/ 20 h 136"/>
              <a:gd name="T74" fmla="*/ 10 w 48"/>
              <a:gd name="T75" fmla="*/ 24 h 136"/>
              <a:gd name="T76" fmla="*/ 6 w 48"/>
              <a:gd name="T77" fmla="*/ 28 h 136"/>
              <a:gd name="T78" fmla="*/ 6 w 48"/>
              <a:gd name="T79" fmla="*/ 34 h 136"/>
              <a:gd name="T80" fmla="*/ 6 w 48"/>
              <a:gd name="T81" fmla="*/ 44 h 136"/>
              <a:gd name="T82" fmla="*/ 8 w 48"/>
              <a:gd name="T83" fmla="*/ 50 h 136"/>
              <a:gd name="T84" fmla="*/ 4 w 48"/>
              <a:gd name="T85" fmla="*/ 56 h 136"/>
              <a:gd name="T86" fmla="*/ 2 w 48"/>
              <a:gd name="T87" fmla="*/ 62 h 136"/>
              <a:gd name="T88" fmla="*/ 0 w 48"/>
              <a:gd name="T89" fmla="*/ 68 h 136"/>
              <a:gd name="T90" fmla="*/ 0 w 48"/>
              <a:gd name="T91" fmla="*/ 74 h 136"/>
              <a:gd name="T92" fmla="*/ 0 w 48"/>
              <a:gd name="T93" fmla="*/ 76 h 136"/>
              <a:gd name="T94" fmla="*/ 0 w 48"/>
              <a:gd name="T95" fmla="*/ 80 h 136"/>
              <a:gd name="T96" fmla="*/ 0 w 48"/>
              <a:gd name="T97" fmla="*/ 8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94" name="Freeform 118"/>
          <p:cNvSpPr>
            <a:spLocks noChangeAspect="1"/>
          </p:cNvSpPr>
          <p:nvPr/>
        </p:nvSpPr>
        <p:spPr bwMode="auto">
          <a:xfrm>
            <a:off x="4876800" y="4856163"/>
            <a:ext cx="276225" cy="269875"/>
          </a:xfrm>
          <a:custGeom>
            <a:avLst/>
            <a:gdLst>
              <a:gd name="T0" fmla="*/ 82 w 186"/>
              <a:gd name="T1" fmla="*/ 172 h 182"/>
              <a:gd name="T2" fmla="*/ 106 w 186"/>
              <a:gd name="T3" fmla="*/ 152 h 182"/>
              <a:gd name="T4" fmla="*/ 108 w 186"/>
              <a:gd name="T5" fmla="*/ 144 h 182"/>
              <a:gd name="T6" fmla="*/ 110 w 186"/>
              <a:gd name="T7" fmla="*/ 140 h 182"/>
              <a:gd name="T8" fmla="*/ 120 w 186"/>
              <a:gd name="T9" fmla="*/ 136 h 182"/>
              <a:gd name="T10" fmla="*/ 128 w 186"/>
              <a:gd name="T11" fmla="*/ 132 h 182"/>
              <a:gd name="T12" fmla="*/ 128 w 186"/>
              <a:gd name="T13" fmla="*/ 126 h 182"/>
              <a:gd name="T14" fmla="*/ 140 w 186"/>
              <a:gd name="T15" fmla="*/ 120 h 182"/>
              <a:gd name="T16" fmla="*/ 162 w 186"/>
              <a:gd name="T17" fmla="*/ 114 h 182"/>
              <a:gd name="T18" fmla="*/ 172 w 186"/>
              <a:gd name="T19" fmla="*/ 98 h 182"/>
              <a:gd name="T20" fmla="*/ 174 w 186"/>
              <a:gd name="T21" fmla="*/ 86 h 182"/>
              <a:gd name="T22" fmla="*/ 178 w 186"/>
              <a:gd name="T23" fmla="*/ 70 h 182"/>
              <a:gd name="T24" fmla="*/ 178 w 186"/>
              <a:gd name="T25" fmla="*/ 54 h 182"/>
              <a:gd name="T26" fmla="*/ 184 w 186"/>
              <a:gd name="T27" fmla="*/ 46 h 182"/>
              <a:gd name="T28" fmla="*/ 182 w 186"/>
              <a:gd name="T29" fmla="*/ 34 h 182"/>
              <a:gd name="T30" fmla="*/ 166 w 186"/>
              <a:gd name="T31" fmla="*/ 16 h 182"/>
              <a:gd name="T32" fmla="*/ 150 w 186"/>
              <a:gd name="T33" fmla="*/ 8 h 182"/>
              <a:gd name="T34" fmla="*/ 140 w 186"/>
              <a:gd name="T35" fmla="*/ 0 h 182"/>
              <a:gd name="T36" fmla="*/ 128 w 186"/>
              <a:gd name="T37" fmla="*/ 2 h 182"/>
              <a:gd name="T38" fmla="*/ 112 w 186"/>
              <a:gd name="T39" fmla="*/ 10 h 182"/>
              <a:gd name="T40" fmla="*/ 106 w 186"/>
              <a:gd name="T41" fmla="*/ 18 h 182"/>
              <a:gd name="T42" fmla="*/ 104 w 186"/>
              <a:gd name="T43" fmla="*/ 62 h 182"/>
              <a:gd name="T44" fmla="*/ 108 w 186"/>
              <a:gd name="T45" fmla="*/ 72 h 182"/>
              <a:gd name="T46" fmla="*/ 124 w 186"/>
              <a:gd name="T47" fmla="*/ 76 h 182"/>
              <a:gd name="T48" fmla="*/ 122 w 186"/>
              <a:gd name="T49" fmla="*/ 92 h 182"/>
              <a:gd name="T50" fmla="*/ 116 w 186"/>
              <a:gd name="T51" fmla="*/ 98 h 182"/>
              <a:gd name="T52" fmla="*/ 110 w 186"/>
              <a:gd name="T53" fmla="*/ 90 h 182"/>
              <a:gd name="T54" fmla="*/ 96 w 186"/>
              <a:gd name="T55" fmla="*/ 78 h 182"/>
              <a:gd name="T56" fmla="*/ 86 w 186"/>
              <a:gd name="T57" fmla="*/ 70 h 182"/>
              <a:gd name="T58" fmla="*/ 80 w 186"/>
              <a:gd name="T59" fmla="*/ 68 h 182"/>
              <a:gd name="T60" fmla="*/ 76 w 186"/>
              <a:gd name="T61" fmla="*/ 70 h 182"/>
              <a:gd name="T62" fmla="*/ 66 w 186"/>
              <a:gd name="T63" fmla="*/ 70 h 182"/>
              <a:gd name="T64" fmla="*/ 56 w 186"/>
              <a:gd name="T65" fmla="*/ 64 h 182"/>
              <a:gd name="T66" fmla="*/ 32 w 186"/>
              <a:gd name="T67" fmla="*/ 52 h 182"/>
              <a:gd name="T68" fmla="*/ 30 w 186"/>
              <a:gd name="T69" fmla="*/ 86 h 182"/>
              <a:gd name="T70" fmla="*/ 24 w 186"/>
              <a:gd name="T71" fmla="*/ 88 h 182"/>
              <a:gd name="T72" fmla="*/ 0 w 186"/>
              <a:gd name="T73" fmla="*/ 152 h 182"/>
              <a:gd name="T74" fmla="*/ 18 w 186"/>
              <a:gd name="T75" fmla="*/ 172 h 182"/>
              <a:gd name="T76" fmla="*/ 28 w 186"/>
              <a:gd name="T77" fmla="*/ 172 h 182"/>
              <a:gd name="T78" fmla="*/ 40 w 186"/>
              <a:gd name="T79" fmla="*/ 172 h 182"/>
              <a:gd name="T80" fmla="*/ 52 w 186"/>
              <a:gd name="T81" fmla="*/ 178 h 182"/>
              <a:gd name="T82" fmla="*/ 72 w 186"/>
              <a:gd name="T8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95" name="Freeform 119"/>
          <p:cNvSpPr>
            <a:spLocks noChangeAspect="1"/>
          </p:cNvSpPr>
          <p:nvPr/>
        </p:nvSpPr>
        <p:spPr bwMode="auto">
          <a:xfrm>
            <a:off x="4632325" y="4795838"/>
            <a:ext cx="292100" cy="327025"/>
          </a:xfrm>
          <a:custGeom>
            <a:avLst/>
            <a:gdLst>
              <a:gd name="T0" fmla="*/ 159 w 197"/>
              <a:gd name="T1" fmla="*/ 220 h 220"/>
              <a:gd name="T2" fmla="*/ 107 w 197"/>
              <a:gd name="T3" fmla="*/ 216 h 220"/>
              <a:gd name="T4" fmla="*/ 101 w 197"/>
              <a:gd name="T5" fmla="*/ 210 h 220"/>
              <a:gd name="T6" fmla="*/ 27 w 197"/>
              <a:gd name="T7" fmla="*/ 206 h 220"/>
              <a:gd name="T8" fmla="*/ 21 w 197"/>
              <a:gd name="T9" fmla="*/ 204 h 220"/>
              <a:gd name="T10" fmla="*/ 4 w 197"/>
              <a:gd name="T11" fmla="*/ 206 h 220"/>
              <a:gd name="T12" fmla="*/ 0 w 197"/>
              <a:gd name="T13" fmla="*/ 194 h 220"/>
              <a:gd name="T14" fmla="*/ 4 w 197"/>
              <a:gd name="T15" fmla="*/ 180 h 220"/>
              <a:gd name="T16" fmla="*/ 7 w 197"/>
              <a:gd name="T17" fmla="*/ 162 h 220"/>
              <a:gd name="T18" fmla="*/ 13 w 197"/>
              <a:gd name="T19" fmla="*/ 140 h 220"/>
              <a:gd name="T20" fmla="*/ 25 w 197"/>
              <a:gd name="T21" fmla="*/ 122 h 220"/>
              <a:gd name="T22" fmla="*/ 35 w 197"/>
              <a:gd name="T23" fmla="*/ 104 h 220"/>
              <a:gd name="T24" fmla="*/ 33 w 197"/>
              <a:gd name="T25" fmla="*/ 84 h 220"/>
              <a:gd name="T26" fmla="*/ 25 w 197"/>
              <a:gd name="T27" fmla="*/ 66 h 220"/>
              <a:gd name="T28" fmla="*/ 23 w 197"/>
              <a:gd name="T29" fmla="*/ 52 h 220"/>
              <a:gd name="T30" fmla="*/ 27 w 197"/>
              <a:gd name="T31" fmla="*/ 44 h 220"/>
              <a:gd name="T32" fmla="*/ 27 w 197"/>
              <a:gd name="T33" fmla="*/ 32 h 220"/>
              <a:gd name="T34" fmla="*/ 15 w 197"/>
              <a:gd name="T35" fmla="*/ 0 h 220"/>
              <a:gd name="T36" fmla="*/ 79 w 197"/>
              <a:gd name="T37" fmla="*/ 12 h 220"/>
              <a:gd name="T38" fmla="*/ 93 w 197"/>
              <a:gd name="T39" fmla="*/ 32 h 220"/>
              <a:gd name="T40" fmla="*/ 99 w 197"/>
              <a:gd name="T41" fmla="*/ 34 h 220"/>
              <a:gd name="T42" fmla="*/ 119 w 197"/>
              <a:gd name="T43" fmla="*/ 34 h 220"/>
              <a:gd name="T44" fmla="*/ 123 w 197"/>
              <a:gd name="T45" fmla="*/ 28 h 220"/>
              <a:gd name="T46" fmla="*/ 143 w 197"/>
              <a:gd name="T47" fmla="*/ 20 h 220"/>
              <a:gd name="T48" fmla="*/ 147 w 197"/>
              <a:gd name="T49" fmla="*/ 24 h 220"/>
              <a:gd name="T50" fmla="*/ 159 w 197"/>
              <a:gd name="T51" fmla="*/ 26 h 220"/>
              <a:gd name="T52" fmla="*/ 167 w 197"/>
              <a:gd name="T53" fmla="*/ 46 h 220"/>
              <a:gd name="T54" fmla="*/ 165 w 197"/>
              <a:gd name="T55" fmla="*/ 72 h 220"/>
              <a:gd name="T56" fmla="*/ 171 w 197"/>
              <a:gd name="T57" fmla="*/ 82 h 220"/>
              <a:gd name="T58" fmla="*/ 169 w 197"/>
              <a:gd name="T59" fmla="*/ 92 h 220"/>
              <a:gd name="T60" fmla="*/ 179 w 197"/>
              <a:gd name="T61" fmla="*/ 94 h 220"/>
              <a:gd name="T62" fmla="*/ 191 w 197"/>
              <a:gd name="T63" fmla="*/ 92 h 220"/>
              <a:gd name="T64" fmla="*/ 197 w 197"/>
              <a:gd name="T65" fmla="*/ 122 h 220"/>
              <a:gd name="T66" fmla="*/ 191 w 197"/>
              <a:gd name="T67" fmla="*/ 128 h 220"/>
              <a:gd name="T68" fmla="*/ 165 w 197"/>
              <a:gd name="T69" fmla="*/ 128 h 220"/>
              <a:gd name="T70" fmla="*/ 181 w 197"/>
              <a:gd name="T71" fmla="*/ 2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96" name="Freeform 120"/>
          <p:cNvSpPr>
            <a:spLocks noChangeAspect="1"/>
          </p:cNvSpPr>
          <p:nvPr/>
        </p:nvSpPr>
        <p:spPr bwMode="auto">
          <a:xfrm>
            <a:off x="4814888" y="5118100"/>
            <a:ext cx="220662" cy="249238"/>
          </a:xfrm>
          <a:custGeom>
            <a:avLst/>
            <a:gdLst>
              <a:gd name="T0" fmla="*/ 94 w 148"/>
              <a:gd name="T1" fmla="*/ 8 h 168"/>
              <a:gd name="T2" fmla="*/ 98 w 148"/>
              <a:gd name="T3" fmla="*/ 14 h 168"/>
              <a:gd name="T4" fmla="*/ 100 w 148"/>
              <a:gd name="T5" fmla="*/ 18 h 168"/>
              <a:gd name="T6" fmla="*/ 102 w 148"/>
              <a:gd name="T7" fmla="*/ 20 h 168"/>
              <a:gd name="T8" fmla="*/ 100 w 148"/>
              <a:gd name="T9" fmla="*/ 22 h 168"/>
              <a:gd name="T10" fmla="*/ 102 w 148"/>
              <a:gd name="T11" fmla="*/ 26 h 168"/>
              <a:gd name="T12" fmla="*/ 106 w 148"/>
              <a:gd name="T13" fmla="*/ 32 h 168"/>
              <a:gd name="T14" fmla="*/ 112 w 148"/>
              <a:gd name="T15" fmla="*/ 36 h 168"/>
              <a:gd name="T16" fmla="*/ 120 w 148"/>
              <a:gd name="T17" fmla="*/ 42 h 168"/>
              <a:gd name="T18" fmla="*/ 124 w 148"/>
              <a:gd name="T19" fmla="*/ 46 h 168"/>
              <a:gd name="T20" fmla="*/ 126 w 148"/>
              <a:gd name="T21" fmla="*/ 52 h 168"/>
              <a:gd name="T22" fmla="*/ 128 w 148"/>
              <a:gd name="T23" fmla="*/ 62 h 168"/>
              <a:gd name="T24" fmla="*/ 128 w 148"/>
              <a:gd name="T25" fmla="*/ 68 h 168"/>
              <a:gd name="T26" fmla="*/ 132 w 148"/>
              <a:gd name="T27" fmla="*/ 70 h 168"/>
              <a:gd name="T28" fmla="*/ 136 w 148"/>
              <a:gd name="T29" fmla="*/ 72 h 168"/>
              <a:gd name="T30" fmla="*/ 140 w 148"/>
              <a:gd name="T31" fmla="*/ 74 h 168"/>
              <a:gd name="T32" fmla="*/ 144 w 148"/>
              <a:gd name="T33" fmla="*/ 74 h 168"/>
              <a:gd name="T34" fmla="*/ 148 w 148"/>
              <a:gd name="T35" fmla="*/ 80 h 168"/>
              <a:gd name="T36" fmla="*/ 140 w 148"/>
              <a:gd name="T37" fmla="*/ 84 h 168"/>
              <a:gd name="T38" fmla="*/ 134 w 148"/>
              <a:gd name="T39" fmla="*/ 88 h 168"/>
              <a:gd name="T40" fmla="*/ 126 w 148"/>
              <a:gd name="T41" fmla="*/ 100 h 168"/>
              <a:gd name="T42" fmla="*/ 116 w 148"/>
              <a:gd name="T43" fmla="*/ 112 h 168"/>
              <a:gd name="T44" fmla="*/ 106 w 148"/>
              <a:gd name="T45" fmla="*/ 122 h 168"/>
              <a:gd name="T46" fmla="*/ 104 w 148"/>
              <a:gd name="T47" fmla="*/ 124 h 168"/>
              <a:gd name="T48" fmla="*/ 100 w 148"/>
              <a:gd name="T49" fmla="*/ 126 h 168"/>
              <a:gd name="T50" fmla="*/ 98 w 148"/>
              <a:gd name="T51" fmla="*/ 128 h 168"/>
              <a:gd name="T52" fmla="*/ 94 w 148"/>
              <a:gd name="T53" fmla="*/ 132 h 168"/>
              <a:gd name="T54" fmla="*/ 92 w 148"/>
              <a:gd name="T55" fmla="*/ 138 h 168"/>
              <a:gd name="T56" fmla="*/ 88 w 148"/>
              <a:gd name="T57" fmla="*/ 142 h 168"/>
              <a:gd name="T58" fmla="*/ 84 w 148"/>
              <a:gd name="T59" fmla="*/ 146 h 168"/>
              <a:gd name="T60" fmla="*/ 78 w 148"/>
              <a:gd name="T61" fmla="*/ 148 h 168"/>
              <a:gd name="T62" fmla="*/ 72 w 148"/>
              <a:gd name="T63" fmla="*/ 146 h 168"/>
              <a:gd name="T64" fmla="*/ 68 w 148"/>
              <a:gd name="T65" fmla="*/ 142 h 168"/>
              <a:gd name="T66" fmla="*/ 62 w 148"/>
              <a:gd name="T67" fmla="*/ 140 h 168"/>
              <a:gd name="T68" fmla="*/ 56 w 148"/>
              <a:gd name="T69" fmla="*/ 138 h 168"/>
              <a:gd name="T70" fmla="*/ 52 w 148"/>
              <a:gd name="T71" fmla="*/ 142 h 168"/>
              <a:gd name="T72" fmla="*/ 44 w 148"/>
              <a:gd name="T73" fmla="*/ 150 h 168"/>
              <a:gd name="T74" fmla="*/ 36 w 148"/>
              <a:gd name="T75" fmla="*/ 162 h 168"/>
              <a:gd name="T76" fmla="*/ 28 w 148"/>
              <a:gd name="T77" fmla="*/ 168 h 168"/>
              <a:gd name="T78" fmla="*/ 12 w 148"/>
              <a:gd name="T79" fmla="*/ 168 h 168"/>
              <a:gd name="T80" fmla="*/ 14 w 148"/>
              <a:gd name="T81" fmla="*/ 160 h 168"/>
              <a:gd name="T82" fmla="*/ 16 w 148"/>
              <a:gd name="T83" fmla="*/ 152 h 168"/>
              <a:gd name="T84" fmla="*/ 16 w 148"/>
              <a:gd name="T85" fmla="*/ 146 h 168"/>
              <a:gd name="T86" fmla="*/ 14 w 148"/>
              <a:gd name="T87" fmla="*/ 142 h 168"/>
              <a:gd name="T88" fmla="*/ 6 w 148"/>
              <a:gd name="T89" fmla="*/ 134 h 168"/>
              <a:gd name="T90" fmla="*/ 0 w 148"/>
              <a:gd name="T91" fmla="*/ 132 h 168"/>
              <a:gd name="T92" fmla="*/ 0 w 148"/>
              <a:gd name="T93" fmla="*/ 78 h 168"/>
              <a:gd name="T94" fmla="*/ 20 w 148"/>
              <a:gd name="T95" fmla="*/ 78 h 168"/>
              <a:gd name="T96" fmla="*/ 20 w 148"/>
              <a:gd name="T97" fmla="*/ 10 h 168"/>
              <a:gd name="T98" fmla="*/ 42 w 148"/>
              <a:gd name="T99" fmla="*/ 8 h 168"/>
              <a:gd name="T100" fmla="*/ 60 w 148"/>
              <a:gd name="T101" fmla="*/ 6 h 168"/>
              <a:gd name="T102" fmla="*/ 64 w 148"/>
              <a:gd name="T103" fmla="*/ 12 h 168"/>
              <a:gd name="T104" fmla="*/ 78 w 148"/>
              <a:gd name="T105" fmla="*/ 6 h 168"/>
              <a:gd name="T106" fmla="*/ 82 w 148"/>
              <a:gd name="T107" fmla="*/ 2 h 168"/>
              <a:gd name="T108" fmla="*/ 88 w 148"/>
              <a:gd name="T109" fmla="*/ 0 h 168"/>
              <a:gd name="T110" fmla="*/ 92 w 148"/>
              <a:gd name="T111" fmla="*/ 0 h 168"/>
              <a:gd name="T112" fmla="*/ 94 w 148"/>
              <a:gd name="T113" fmla="*/ 2 h 168"/>
              <a:gd name="T114" fmla="*/ 94 w 148"/>
              <a:gd name="T115"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97" name="Freeform 121"/>
          <p:cNvSpPr>
            <a:spLocks noChangeAspect="1"/>
          </p:cNvSpPr>
          <p:nvPr/>
        </p:nvSpPr>
        <p:spPr bwMode="auto">
          <a:xfrm>
            <a:off x="3957638" y="4181475"/>
            <a:ext cx="122237" cy="123825"/>
          </a:xfrm>
          <a:custGeom>
            <a:avLst/>
            <a:gdLst>
              <a:gd name="T0" fmla="*/ 6 w 82"/>
              <a:gd name="T1" fmla="*/ 78 h 82"/>
              <a:gd name="T2" fmla="*/ 4 w 82"/>
              <a:gd name="T3" fmla="*/ 74 h 82"/>
              <a:gd name="T4" fmla="*/ 4 w 82"/>
              <a:gd name="T5" fmla="*/ 68 h 82"/>
              <a:gd name="T6" fmla="*/ 4 w 82"/>
              <a:gd name="T7" fmla="*/ 62 h 82"/>
              <a:gd name="T8" fmla="*/ 16 w 82"/>
              <a:gd name="T9" fmla="*/ 62 h 82"/>
              <a:gd name="T10" fmla="*/ 28 w 82"/>
              <a:gd name="T11" fmla="*/ 60 h 82"/>
              <a:gd name="T12" fmla="*/ 28 w 82"/>
              <a:gd name="T13" fmla="*/ 58 h 82"/>
              <a:gd name="T14" fmla="*/ 34 w 82"/>
              <a:gd name="T15" fmla="*/ 60 h 82"/>
              <a:gd name="T16" fmla="*/ 42 w 82"/>
              <a:gd name="T17" fmla="*/ 62 h 82"/>
              <a:gd name="T18" fmla="*/ 46 w 82"/>
              <a:gd name="T19" fmla="*/ 60 h 82"/>
              <a:gd name="T20" fmla="*/ 50 w 82"/>
              <a:gd name="T21" fmla="*/ 58 h 82"/>
              <a:gd name="T22" fmla="*/ 38 w 82"/>
              <a:gd name="T23" fmla="*/ 56 h 82"/>
              <a:gd name="T24" fmla="*/ 32 w 82"/>
              <a:gd name="T25" fmla="*/ 54 h 82"/>
              <a:gd name="T26" fmla="*/ 30 w 82"/>
              <a:gd name="T27" fmla="*/ 50 h 82"/>
              <a:gd name="T28" fmla="*/ 26 w 82"/>
              <a:gd name="T29" fmla="*/ 52 h 82"/>
              <a:gd name="T30" fmla="*/ 24 w 82"/>
              <a:gd name="T31" fmla="*/ 54 h 82"/>
              <a:gd name="T32" fmla="*/ 22 w 82"/>
              <a:gd name="T33" fmla="*/ 56 h 82"/>
              <a:gd name="T34" fmla="*/ 18 w 82"/>
              <a:gd name="T35" fmla="*/ 58 h 82"/>
              <a:gd name="T36" fmla="*/ 6 w 82"/>
              <a:gd name="T37" fmla="*/ 56 h 82"/>
              <a:gd name="T38" fmla="*/ 6 w 82"/>
              <a:gd name="T39" fmla="*/ 52 h 82"/>
              <a:gd name="T40" fmla="*/ 8 w 82"/>
              <a:gd name="T41" fmla="*/ 46 h 82"/>
              <a:gd name="T42" fmla="*/ 6 w 82"/>
              <a:gd name="T43" fmla="*/ 40 h 82"/>
              <a:gd name="T44" fmla="*/ 4 w 82"/>
              <a:gd name="T45" fmla="*/ 36 h 82"/>
              <a:gd name="T46" fmla="*/ 2 w 82"/>
              <a:gd name="T47" fmla="*/ 32 h 82"/>
              <a:gd name="T48" fmla="*/ 0 w 82"/>
              <a:gd name="T49" fmla="*/ 30 h 82"/>
              <a:gd name="T50" fmla="*/ 2 w 82"/>
              <a:gd name="T51" fmla="*/ 24 h 82"/>
              <a:gd name="T52" fmla="*/ 4 w 82"/>
              <a:gd name="T53" fmla="*/ 16 h 82"/>
              <a:gd name="T54" fmla="*/ 10 w 82"/>
              <a:gd name="T55" fmla="*/ 4 h 82"/>
              <a:gd name="T56" fmla="*/ 14 w 82"/>
              <a:gd name="T57" fmla="*/ 4 h 82"/>
              <a:gd name="T58" fmla="*/ 16 w 82"/>
              <a:gd name="T59" fmla="*/ 4 h 82"/>
              <a:gd name="T60" fmla="*/ 20 w 82"/>
              <a:gd name="T61" fmla="*/ 4 h 82"/>
              <a:gd name="T62" fmla="*/ 22 w 82"/>
              <a:gd name="T63" fmla="*/ 2 h 82"/>
              <a:gd name="T64" fmla="*/ 26 w 82"/>
              <a:gd name="T65" fmla="*/ 0 h 82"/>
              <a:gd name="T66" fmla="*/ 30 w 82"/>
              <a:gd name="T67" fmla="*/ 0 h 82"/>
              <a:gd name="T68" fmla="*/ 38 w 82"/>
              <a:gd name="T69" fmla="*/ 2 h 82"/>
              <a:gd name="T70" fmla="*/ 46 w 82"/>
              <a:gd name="T71" fmla="*/ 6 h 82"/>
              <a:gd name="T72" fmla="*/ 52 w 82"/>
              <a:gd name="T73" fmla="*/ 8 h 82"/>
              <a:gd name="T74" fmla="*/ 54 w 82"/>
              <a:gd name="T75" fmla="*/ 14 h 82"/>
              <a:gd name="T76" fmla="*/ 64 w 82"/>
              <a:gd name="T77" fmla="*/ 28 h 82"/>
              <a:gd name="T78" fmla="*/ 68 w 82"/>
              <a:gd name="T79" fmla="*/ 32 h 82"/>
              <a:gd name="T80" fmla="*/ 74 w 82"/>
              <a:gd name="T81" fmla="*/ 36 h 82"/>
              <a:gd name="T82" fmla="*/ 72 w 82"/>
              <a:gd name="T83" fmla="*/ 36 h 82"/>
              <a:gd name="T84" fmla="*/ 76 w 82"/>
              <a:gd name="T85" fmla="*/ 48 h 82"/>
              <a:gd name="T86" fmla="*/ 80 w 82"/>
              <a:gd name="T87" fmla="*/ 58 h 82"/>
              <a:gd name="T88" fmla="*/ 82 w 82"/>
              <a:gd name="T89" fmla="*/ 66 h 82"/>
              <a:gd name="T90" fmla="*/ 82 w 82"/>
              <a:gd name="T91" fmla="*/ 72 h 82"/>
              <a:gd name="T92" fmla="*/ 82 w 82"/>
              <a:gd name="T93" fmla="*/ 80 h 82"/>
              <a:gd name="T94" fmla="*/ 80 w 82"/>
              <a:gd name="T95" fmla="*/ 80 h 82"/>
              <a:gd name="T96" fmla="*/ 74 w 82"/>
              <a:gd name="T97" fmla="*/ 82 h 82"/>
              <a:gd name="T98" fmla="*/ 68 w 82"/>
              <a:gd name="T99" fmla="*/ 80 h 82"/>
              <a:gd name="T100" fmla="*/ 62 w 82"/>
              <a:gd name="T101" fmla="*/ 78 h 82"/>
              <a:gd name="T102" fmla="*/ 56 w 82"/>
              <a:gd name="T103" fmla="*/ 76 h 82"/>
              <a:gd name="T104" fmla="*/ 50 w 82"/>
              <a:gd name="T105" fmla="*/ 74 h 82"/>
              <a:gd name="T106" fmla="*/ 38 w 82"/>
              <a:gd name="T107" fmla="*/ 74 h 82"/>
              <a:gd name="T108" fmla="*/ 26 w 82"/>
              <a:gd name="T109" fmla="*/ 76 h 82"/>
              <a:gd name="T110" fmla="*/ 18 w 82"/>
              <a:gd name="T111" fmla="*/ 78 h 82"/>
              <a:gd name="T112" fmla="*/ 6 w 82"/>
              <a:gd name="T11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98" name="Freeform 122"/>
          <p:cNvSpPr>
            <a:spLocks noChangeAspect="1"/>
          </p:cNvSpPr>
          <p:nvPr/>
        </p:nvSpPr>
        <p:spPr bwMode="auto">
          <a:xfrm>
            <a:off x="3967163" y="4292600"/>
            <a:ext cx="65087" cy="34925"/>
          </a:xfrm>
          <a:custGeom>
            <a:avLst/>
            <a:gdLst>
              <a:gd name="T0" fmla="*/ 0 w 44"/>
              <a:gd name="T1" fmla="*/ 4 h 24"/>
              <a:gd name="T2" fmla="*/ 12 w 44"/>
              <a:gd name="T3" fmla="*/ 4 h 24"/>
              <a:gd name="T4" fmla="*/ 20 w 44"/>
              <a:gd name="T5" fmla="*/ 2 h 24"/>
              <a:gd name="T6" fmla="*/ 32 w 44"/>
              <a:gd name="T7" fmla="*/ 0 h 24"/>
              <a:gd name="T8" fmla="*/ 44 w 44"/>
              <a:gd name="T9" fmla="*/ 0 h 24"/>
              <a:gd name="T10" fmla="*/ 44 w 44"/>
              <a:gd name="T11" fmla="*/ 4 h 24"/>
              <a:gd name="T12" fmla="*/ 44 w 44"/>
              <a:gd name="T13" fmla="*/ 8 h 24"/>
              <a:gd name="T14" fmla="*/ 40 w 44"/>
              <a:gd name="T15" fmla="*/ 8 h 24"/>
              <a:gd name="T16" fmla="*/ 42 w 44"/>
              <a:gd name="T17" fmla="*/ 12 h 24"/>
              <a:gd name="T18" fmla="*/ 44 w 44"/>
              <a:gd name="T19" fmla="*/ 12 h 24"/>
              <a:gd name="T20" fmla="*/ 44 w 44"/>
              <a:gd name="T21" fmla="*/ 16 h 24"/>
              <a:gd name="T22" fmla="*/ 38 w 44"/>
              <a:gd name="T23" fmla="*/ 18 h 24"/>
              <a:gd name="T24" fmla="*/ 34 w 44"/>
              <a:gd name="T25" fmla="*/ 20 h 24"/>
              <a:gd name="T26" fmla="*/ 30 w 44"/>
              <a:gd name="T27" fmla="*/ 22 h 24"/>
              <a:gd name="T28" fmla="*/ 26 w 44"/>
              <a:gd name="T29" fmla="*/ 24 h 24"/>
              <a:gd name="T30" fmla="*/ 20 w 44"/>
              <a:gd name="T31" fmla="*/ 16 h 24"/>
              <a:gd name="T32" fmla="*/ 18 w 44"/>
              <a:gd name="T33" fmla="*/ 14 h 24"/>
              <a:gd name="T34" fmla="*/ 16 w 44"/>
              <a:gd name="T35" fmla="*/ 12 h 24"/>
              <a:gd name="T36" fmla="*/ 8 w 44"/>
              <a:gd name="T37" fmla="*/ 8 h 24"/>
              <a:gd name="T38" fmla="*/ 0 w 44"/>
              <a:gd name="T3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099" name="Freeform 123"/>
          <p:cNvSpPr>
            <a:spLocks noChangeAspect="1"/>
          </p:cNvSpPr>
          <p:nvPr/>
        </p:nvSpPr>
        <p:spPr bwMode="auto">
          <a:xfrm>
            <a:off x="4005263" y="4292600"/>
            <a:ext cx="165100" cy="142875"/>
          </a:xfrm>
          <a:custGeom>
            <a:avLst/>
            <a:gdLst>
              <a:gd name="T0" fmla="*/ 32 w 110"/>
              <a:gd name="T1" fmla="*/ 60 h 96"/>
              <a:gd name="T2" fmla="*/ 44 w 110"/>
              <a:gd name="T3" fmla="*/ 48 h 96"/>
              <a:gd name="T4" fmla="*/ 56 w 110"/>
              <a:gd name="T5" fmla="*/ 48 h 96"/>
              <a:gd name="T6" fmla="*/ 62 w 110"/>
              <a:gd name="T7" fmla="*/ 54 h 96"/>
              <a:gd name="T8" fmla="*/ 66 w 110"/>
              <a:gd name="T9" fmla="*/ 68 h 96"/>
              <a:gd name="T10" fmla="*/ 74 w 110"/>
              <a:gd name="T11" fmla="*/ 76 h 96"/>
              <a:gd name="T12" fmla="*/ 84 w 110"/>
              <a:gd name="T13" fmla="*/ 78 h 96"/>
              <a:gd name="T14" fmla="*/ 86 w 110"/>
              <a:gd name="T15" fmla="*/ 96 h 96"/>
              <a:gd name="T16" fmla="*/ 96 w 110"/>
              <a:gd name="T17" fmla="*/ 96 h 96"/>
              <a:gd name="T18" fmla="*/ 102 w 110"/>
              <a:gd name="T19" fmla="*/ 96 h 96"/>
              <a:gd name="T20" fmla="*/ 106 w 110"/>
              <a:gd name="T21" fmla="*/ 84 h 96"/>
              <a:gd name="T22" fmla="*/ 104 w 110"/>
              <a:gd name="T23" fmla="*/ 80 h 96"/>
              <a:gd name="T24" fmla="*/ 102 w 110"/>
              <a:gd name="T25" fmla="*/ 76 h 96"/>
              <a:gd name="T26" fmla="*/ 110 w 110"/>
              <a:gd name="T27" fmla="*/ 72 h 96"/>
              <a:gd name="T28" fmla="*/ 106 w 110"/>
              <a:gd name="T29" fmla="*/ 64 h 96"/>
              <a:gd name="T30" fmla="*/ 106 w 110"/>
              <a:gd name="T31" fmla="*/ 46 h 96"/>
              <a:gd name="T32" fmla="*/ 110 w 110"/>
              <a:gd name="T33" fmla="*/ 44 h 96"/>
              <a:gd name="T34" fmla="*/ 102 w 110"/>
              <a:gd name="T35" fmla="*/ 40 h 96"/>
              <a:gd name="T36" fmla="*/ 94 w 110"/>
              <a:gd name="T37" fmla="*/ 14 h 96"/>
              <a:gd name="T38" fmla="*/ 84 w 110"/>
              <a:gd name="T39" fmla="*/ 6 h 96"/>
              <a:gd name="T40" fmla="*/ 80 w 110"/>
              <a:gd name="T41" fmla="*/ 10 h 96"/>
              <a:gd name="T42" fmla="*/ 60 w 110"/>
              <a:gd name="T43" fmla="*/ 8 h 96"/>
              <a:gd name="T44" fmla="*/ 48 w 110"/>
              <a:gd name="T45" fmla="*/ 6 h 96"/>
              <a:gd name="T46" fmla="*/ 36 w 110"/>
              <a:gd name="T47" fmla="*/ 6 h 96"/>
              <a:gd name="T48" fmla="*/ 24 w 110"/>
              <a:gd name="T49" fmla="*/ 2 h 96"/>
              <a:gd name="T50" fmla="*/ 18 w 110"/>
              <a:gd name="T51" fmla="*/ 4 h 96"/>
              <a:gd name="T52" fmla="*/ 14 w 110"/>
              <a:gd name="T53" fmla="*/ 8 h 96"/>
              <a:gd name="T54" fmla="*/ 18 w 110"/>
              <a:gd name="T55" fmla="*/ 12 h 96"/>
              <a:gd name="T56" fmla="*/ 12 w 110"/>
              <a:gd name="T57" fmla="*/ 18 h 96"/>
              <a:gd name="T58" fmla="*/ 4 w 110"/>
              <a:gd name="T59" fmla="*/ 22 h 96"/>
              <a:gd name="T60" fmla="*/ 16 w 110"/>
              <a:gd name="T61" fmla="*/ 42 h 96"/>
              <a:gd name="T62" fmla="*/ 28 w 110"/>
              <a:gd name="T63"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00" name="Freeform 124"/>
          <p:cNvSpPr>
            <a:spLocks noChangeAspect="1"/>
          </p:cNvSpPr>
          <p:nvPr/>
        </p:nvSpPr>
        <p:spPr bwMode="auto">
          <a:xfrm>
            <a:off x="4048125" y="4362450"/>
            <a:ext cx="61913" cy="82550"/>
          </a:xfrm>
          <a:custGeom>
            <a:avLst/>
            <a:gdLst>
              <a:gd name="T0" fmla="*/ 24 w 42"/>
              <a:gd name="T1" fmla="*/ 56 h 56"/>
              <a:gd name="T2" fmla="*/ 18 w 42"/>
              <a:gd name="T3" fmla="*/ 50 h 56"/>
              <a:gd name="T4" fmla="*/ 12 w 42"/>
              <a:gd name="T5" fmla="*/ 46 h 56"/>
              <a:gd name="T6" fmla="*/ 6 w 42"/>
              <a:gd name="T7" fmla="*/ 38 h 56"/>
              <a:gd name="T8" fmla="*/ 2 w 42"/>
              <a:gd name="T9" fmla="*/ 30 h 56"/>
              <a:gd name="T10" fmla="*/ 0 w 42"/>
              <a:gd name="T11" fmla="*/ 20 h 56"/>
              <a:gd name="T12" fmla="*/ 4 w 42"/>
              <a:gd name="T13" fmla="*/ 14 h 56"/>
              <a:gd name="T14" fmla="*/ 10 w 42"/>
              <a:gd name="T15" fmla="*/ 8 h 56"/>
              <a:gd name="T16" fmla="*/ 16 w 42"/>
              <a:gd name="T17" fmla="*/ 2 h 56"/>
              <a:gd name="T18" fmla="*/ 22 w 42"/>
              <a:gd name="T19" fmla="*/ 0 h 56"/>
              <a:gd name="T20" fmla="*/ 28 w 42"/>
              <a:gd name="T21" fmla="*/ 2 h 56"/>
              <a:gd name="T22" fmla="*/ 32 w 42"/>
              <a:gd name="T23" fmla="*/ 4 h 56"/>
              <a:gd name="T24" fmla="*/ 34 w 42"/>
              <a:gd name="T25" fmla="*/ 8 h 56"/>
              <a:gd name="T26" fmla="*/ 36 w 42"/>
              <a:gd name="T27" fmla="*/ 14 h 56"/>
              <a:gd name="T28" fmla="*/ 38 w 42"/>
              <a:gd name="T29" fmla="*/ 22 h 56"/>
              <a:gd name="T30" fmla="*/ 42 w 42"/>
              <a:gd name="T31" fmla="*/ 32 h 56"/>
              <a:gd name="T32" fmla="*/ 40 w 42"/>
              <a:gd name="T33" fmla="*/ 36 h 56"/>
              <a:gd name="T34" fmla="*/ 38 w 42"/>
              <a:gd name="T35" fmla="*/ 42 h 56"/>
              <a:gd name="T36" fmla="*/ 34 w 42"/>
              <a:gd name="T37" fmla="*/ 48 h 56"/>
              <a:gd name="T38" fmla="*/ 28 w 42"/>
              <a:gd name="T39" fmla="*/ 52 h 56"/>
              <a:gd name="T40" fmla="*/ 24 w 42"/>
              <a:gd name="T4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solidFill>
            <a:srgbClr val="FF9900"/>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01" name="Freeform 125"/>
          <p:cNvSpPr>
            <a:spLocks noChangeAspect="1"/>
          </p:cNvSpPr>
          <p:nvPr/>
        </p:nvSpPr>
        <p:spPr bwMode="auto">
          <a:xfrm>
            <a:off x="4083050" y="4403725"/>
            <a:ext cx="95250" cy="106363"/>
          </a:xfrm>
          <a:custGeom>
            <a:avLst/>
            <a:gdLst>
              <a:gd name="T0" fmla="*/ 62 w 64"/>
              <a:gd name="T1" fmla="*/ 72 h 72"/>
              <a:gd name="T2" fmla="*/ 54 w 64"/>
              <a:gd name="T3" fmla="*/ 70 h 72"/>
              <a:gd name="T4" fmla="*/ 50 w 64"/>
              <a:gd name="T5" fmla="*/ 66 h 72"/>
              <a:gd name="T6" fmla="*/ 40 w 64"/>
              <a:gd name="T7" fmla="*/ 56 h 72"/>
              <a:gd name="T8" fmla="*/ 20 w 64"/>
              <a:gd name="T9" fmla="*/ 44 h 72"/>
              <a:gd name="T10" fmla="*/ 0 w 64"/>
              <a:gd name="T11" fmla="*/ 28 h 72"/>
              <a:gd name="T12" fmla="*/ 2 w 64"/>
              <a:gd name="T13" fmla="*/ 26 h 72"/>
              <a:gd name="T14" fmla="*/ 4 w 64"/>
              <a:gd name="T15" fmla="*/ 24 h 72"/>
              <a:gd name="T16" fmla="*/ 10 w 64"/>
              <a:gd name="T17" fmla="*/ 20 h 72"/>
              <a:gd name="T18" fmla="*/ 14 w 64"/>
              <a:gd name="T19" fmla="*/ 14 h 72"/>
              <a:gd name="T20" fmla="*/ 16 w 64"/>
              <a:gd name="T21" fmla="*/ 8 h 72"/>
              <a:gd name="T22" fmla="*/ 18 w 64"/>
              <a:gd name="T23" fmla="*/ 4 h 72"/>
              <a:gd name="T24" fmla="*/ 22 w 64"/>
              <a:gd name="T25" fmla="*/ 2 h 72"/>
              <a:gd name="T26" fmla="*/ 24 w 64"/>
              <a:gd name="T27" fmla="*/ 0 h 72"/>
              <a:gd name="T28" fmla="*/ 32 w 64"/>
              <a:gd name="T29" fmla="*/ 4 h 72"/>
              <a:gd name="T30" fmla="*/ 32 w 64"/>
              <a:gd name="T31" fmla="*/ 16 h 72"/>
              <a:gd name="T32" fmla="*/ 34 w 64"/>
              <a:gd name="T33" fmla="*/ 22 h 72"/>
              <a:gd name="T34" fmla="*/ 38 w 64"/>
              <a:gd name="T35" fmla="*/ 22 h 72"/>
              <a:gd name="T36" fmla="*/ 44 w 64"/>
              <a:gd name="T37" fmla="*/ 22 h 72"/>
              <a:gd name="T38" fmla="*/ 50 w 64"/>
              <a:gd name="T39" fmla="*/ 22 h 72"/>
              <a:gd name="T40" fmla="*/ 50 w 64"/>
              <a:gd name="T41" fmla="*/ 24 h 72"/>
              <a:gd name="T42" fmla="*/ 50 w 64"/>
              <a:gd name="T43" fmla="*/ 28 h 72"/>
              <a:gd name="T44" fmla="*/ 50 w 64"/>
              <a:gd name="T45" fmla="*/ 34 h 72"/>
              <a:gd name="T46" fmla="*/ 50 w 64"/>
              <a:gd name="T47" fmla="*/ 38 h 72"/>
              <a:gd name="T48" fmla="*/ 50 w 64"/>
              <a:gd name="T49" fmla="*/ 42 h 72"/>
              <a:gd name="T50" fmla="*/ 56 w 64"/>
              <a:gd name="T51" fmla="*/ 46 h 72"/>
              <a:gd name="T52" fmla="*/ 62 w 64"/>
              <a:gd name="T53" fmla="*/ 48 h 72"/>
              <a:gd name="T54" fmla="*/ 64 w 64"/>
              <a:gd name="T55" fmla="*/ 52 h 72"/>
              <a:gd name="T56" fmla="*/ 64 w 64"/>
              <a:gd name="T57" fmla="*/ 54 h 72"/>
              <a:gd name="T58" fmla="*/ 62 w 64"/>
              <a:gd name="T59" fmla="*/ 70 h 72"/>
              <a:gd name="T60" fmla="*/ 62 w 64"/>
              <a:gd name="T6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02" name="Freeform 126"/>
          <p:cNvSpPr>
            <a:spLocks noChangeAspect="1"/>
          </p:cNvSpPr>
          <p:nvPr/>
        </p:nvSpPr>
        <p:spPr bwMode="auto">
          <a:xfrm>
            <a:off x="4219575" y="4227513"/>
            <a:ext cx="182563" cy="144462"/>
          </a:xfrm>
          <a:custGeom>
            <a:avLst/>
            <a:gdLst>
              <a:gd name="T0" fmla="*/ 122 w 122"/>
              <a:gd name="T1" fmla="*/ 48 h 98"/>
              <a:gd name="T2" fmla="*/ 120 w 122"/>
              <a:gd name="T3" fmla="*/ 44 h 98"/>
              <a:gd name="T4" fmla="*/ 114 w 122"/>
              <a:gd name="T5" fmla="*/ 42 h 98"/>
              <a:gd name="T6" fmla="*/ 108 w 122"/>
              <a:gd name="T7" fmla="*/ 42 h 98"/>
              <a:gd name="T8" fmla="*/ 104 w 122"/>
              <a:gd name="T9" fmla="*/ 38 h 98"/>
              <a:gd name="T10" fmla="*/ 104 w 122"/>
              <a:gd name="T11" fmla="*/ 34 h 98"/>
              <a:gd name="T12" fmla="*/ 104 w 122"/>
              <a:gd name="T13" fmla="*/ 30 h 98"/>
              <a:gd name="T14" fmla="*/ 104 w 122"/>
              <a:gd name="T15" fmla="*/ 26 h 98"/>
              <a:gd name="T16" fmla="*/ 102 w 122"/>
              <a:gd name="T17" fmla="*/ 22 h 98"/>
              <a:gd name="T18" fmla="*/ 98 w 122"/>
              <a:gd name="T19" fmla="*/ 18 h 98"/>
              <a:gd name="T20" fmla="*/ 94 w 122"/>
              <a:gd name="T21" fmla="*/ 16 h 98"/>
              <a:gd name="T22" fmla="*/ 90 w 122"/>
              <a:gd name="T23" fmla="*/ 10 h 98"/>
              <a:gd name="T24" fmla="*/ 90 w 122"/>
              <a:gd name="T25" fmla="*/ 0 h 98"/>
              <a:gd name="T26" fmla="*/ 68 w 122"/>
              <a:gd name="T27" fmla="*/ 6 h 98"/>
              <a:gd name="T28" fmla="*/ 46 w 122"/>
              <a:gd name="T29" fmla="*/ 14 h 98"/>
              <a:gd name="T30" fmla="*/ 42 w 122"/>
              <a:gd name="T31" fmla="*/ 16 h 98"/>
              <a:gd name="T32" fmla="*/ 40 w 122"/>
              <a:gd name="T33" fmla="*/ 18 h 98"/>
              <a:gd name="T34" fmla="*/ 38 w 122"/>
              <a:gd name="T35" fmla="*/ 24 h 98"/>
              <a:gd name="T36" fmla="*/ 34 w 122"/>
              <a:gd name="T37" fmla="*/ 30 h 98"/>
              <a:gd name="T38" fmla="*/ 32 w 122"/>
              <a:gd name="T39" fmla="*/ 30 h 98"/>
              <a:gd name="T40" fmla="*/ 28 w 122"/>
              <a:gd name="T41" fmla="*/ 30 h 98"/>
              <a:gd name="T42" fmla="*/ 20 w 122"/>
              <a:gd name="T43" fmla="*/ 30 h 98"/>
              <a:gd name="T44" fmla="*/ 20 w 122"/>
              <a:gd name="T45" fmla="*/ 40 h 98"/>
              <a:gd name="T46" fmla="*/ 20 w 122"/>
              <a:gd name="T47" fmla="*/ 46 h 98"/>
              <a:gd name="T48" fmla="*/ 18 w 122"/>
              <a:gd name="T49" fmla="*/ 50 h 98"/>
              <a:gd name="T50" fmla="*/ 12 w 122"/>
              <a:gd name="T51" fmla="*/ 54 h 98"/>
              <a:gd name="T52" fmla="*/ 6 w 122"/>
              <a:gd name="T53" fmla="*/ 58 h 98"/>
              <a:gd name="T54" fmla="*/ 4 w 122"/>
              <a:gd name="T55" fmla="*/ 62 h 98"/>
              <a:gd name="T56" fmla="*/ 4 w 122"/>
              <a:gd name="T57" fmla="*/ 66 h 98"/>
              <a:gd name="T58" fmla="*/ 2 w 122"/>
              <a:gd name="T59" fmla="*/ 74 h 98"/>
              <a:gd name="T60" fmla="*/ 0 w 122"/>
              <a:gd name="T61" fmla="*/ 80 h 98"/>
              <a:gd name="T62" fmla="*/ 4 w 122"/>
              <a:gd name="T63" fmla="*/ 84 h 98"/>
              <a:gd name="T64" fmla="*/ 8 w 122"/>
              <a:gd name="T65" fmla="*/ 90 h 98"/>
              <a:gd name="T66" fmla="*/ 12 w 122"/>
              <a:gd name="T67" fmla="*/ 94 h 98"/>
              <a:gd name="T68" fmla="*/ 18 w 122"/>
              <a:gd name="T69" fmla="*/ 96 h 98"/>
              <a:gd name="T70" fmla="*/ 22 w 122"/>
              <a:gd name="T71" fmla="*/ 96 h 98"/>
              <a:gd name="T72" fmla="*/ 24 w 122"/>
              <a:gd name="T73" fmla="*/ 94 h 98"/>
              <a:gd name="T74" fmla="*/ 28 w 122"/>
              <a:gd name="T75" fmla="*/ 92 h 98"/>
              <a:gd name="T76" fmla="*/ 32 w 122"/>
              <a:gd name="T77" fmla="*/ 92 h 98"/>
              <a:gd name="T78" fmla="*/ 36 w 122"/>
              <a:gd name="T79" fmla="*/ 92 h 98"/>
              <a:gd name="T80" fmla="*/ 38 w 122"/>
              <a:gd name="T81" fmla="*/ 94 h 98"/>
              <a:gd name="T82" fmla="*/ 40 w 122"/>
              <a:gd name="T83" fmla="*/ 98 h 98"/>
              <a:gd name="T84" fmla="*/ 42 w 122"/>
              <a:gd name="T85" fmla="*/ 98 h 98"/>
              <a:gd name="T86" fmla="*/ 42 w 122"/>
              <a:gd name="T87" fmla="*/ 86 h 98"/>
              <a:gd name="T88" fmla="*/ 42 w 122"/>
              <a:gd name="T89" fmla="*/ 72 h 98"/>
              <a:gd name="T90" fmla="*/ 50 w 122"/>
              <a:gd name="T91" fmla="*/ 72 h 98"/>
              <a:gd name="T92" fmla="*/ 58 w 122"/>
              <a:gd name="T93" fmla="*/ 72 h 98"/>
              <a:gd name="T94" fmla="*/ 76 w 122"/>
              <a:gd name="T95" fmla="*/ 72 h 98"/>
              <a:gd name="T96" fmla="*/ 106 w 122"/>
              <a:gd name="T97" fmla="*/ 72 h 98"/>
              <a:gd name="T98" fmla="*/ 106 w 122"/>
              <a:gd name="T99" fmla="*/ 68 h 98"/>
              <a:gd name="T100" fmla="*/ 108 w 122"/>
              <a:gd name="T101" fmla="*/ 66 h 98"/>
              <a:gd name="T102" fmla="*/ 114 w 122"/>
              <a:gd name="T103" fmla="*/ 64 h 98"/>
              <a:gd name="T104" fmla="*/ 122 w 122"/>
              <a:gd name="T105" fmla="*/ 60 h 98"/>
              <a:gd name="T106" fmla="*/ 122 w 122"/>
              <a:gd name="T107" fmla="*/ 58 h 98"/>
              <a:gd name="T108" fmla="*/ 122 w 122"/>
              <a:gd name="T109" fmla="*/ 56 h 98"/>
              <a:gd name="T110" fmla="*/ 122 w 122"/>
              <a:gd name="T111" fmla="*/ 50 h 98"/>
              <a:gd name="T112" fmla="*/ 122 w 122"/>
              <a:gd name="T113" fmla="*/ 4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03" name="Freeform 127"/>
          <p:cNvSpPr>
            <a:spLocks noChangeAspect="1"/>
          </p:cNvSpPr>
          <p:nvPr/>
        </p:nvSpPr>
        <p:spPr bwMode="auto">
          <a:xfrm>
            <a:off x="4157663" y="4346575"/>
            <a:ext cx="134937" cy="163513"/>
          </a:xfrm>
          <a:custGeom>
            <a:avLst/>
            <a:gdLst>
              <a:gd name="T0" fmla="*/ 4 w 90"/>
              <a:gd name="T1" fmla="*/ 48 h 110"/>
              <a:gd name="T2" fmla="*/ 2 w 90"/>
              <a:gd name="T3" fmla="*/ 44 h 110"/>
              <a:gd name="T4" fmla="*/ 0 w 90"/>
              <a:gd name="T5" fmla="*/ 40 h 110"/>
              <a:gd name="T6" fmla="*/ 8 w 90"/>
              <a:gd name="T7" fmla="*/ 36 h 110"/>
              <a:gd name="T8" fmla="*/ 4 w 90"/>
              <a:gd name="T9" fmla="*/ 28 h 110"/>
              <a:gd name="T10" fmla="*/ 4 w 90"/>
              <a:gd name="T11" fmla="*/ 10 h 110"/>
              <a:gd name="T12" fmla="*/ 8 w 90"/>
              <a:gd name="T13" fmla="*/ 8 h 110"/>
              <a:gd name="T14" fmla="*/ 20 w 90"/>
              <a:gd name="T15" fmla="*/ 4 h 110"/>
              <a:gd name="T16" fmla="*/ 32 w 90"/>
              <a:gd name="T17" fmla="*/ 8 h 110"/>
              <a:gd name="T18" fmla="*/ 42 w 90"/>
              <a:gd name="T19" fmla="*/ 0 h 110"/>
              <a:gd name="T20" fmla="*/ 50 w 90"/>
              <a:gd name="T21" fmla="*/ 10 h 110"/>
              <a:gd name="T22" fmla="*/ 60 w 90"/>
              <a:gd name="T23" fmla="*/ 16 h 110"/>
              <a:gd name="T24" fmla="*/ 66 w 90"/>
              <a:gd name="T25" fmla="*/ 14 h 110"/>
              <a:gd name="T26" fmla="*/ 74 w 90"/>
              <a:gd name="T27" fmla="*/ 12 h 110"/>
              <a:gd name="T28" fmla="*/ 80 w 90"/>
              <a:gd name="T29" fmla="*/ 14 h 110"/>
              <a:gd name="T30" fmla="*/ 84 w 90"/>
              <a:gd name="T31" fmla="*/ 18 h 110"/>
              <a:gd name="T32" fmla="*/ 90 w 90"/>
              <a:gd name="T33" fmla="*/ 32 h 110"/>
              <a:gd name="T34" fmla="*/ 88 w 90"/>
              <a:gd name="T35" fmla="*/ 46 h 110"/>
              <a:gd name="T36" fmla="*/ 82 w 90"/>
              <a:gd name="T37" fmla="*/ 60 h 110"/>
              <a:gd name="T38" fmla="*/ 82 w 90"/>
              <a:gd name="T39" fmla="*/ 86 h 110"/>
              <a:gd name="T40" fmla="*/ 88 w 90"/>
              <a:gd name="T41" fmla="*/ 98 h 110"/>
              <a:gd name="T42" fmla="*/ 78 w 90"/>
              <a:gd name="T43" fmla="*/ 98 h 110"/>
              <a:gd name="T44" fmla="*/ 62 w 90"/>
              <a:gd name="T45" fmla="*/ 96 h 110"/>
              <a:gd name="T46" fmla="*/ 48 w 90"/>
              <a:gd name="T47" fmla="*/ 98 h 110"/>
              <a:gd name="T48" fmla="*/ 26 w 90"/>
              <a:gd name="T49" fmla="*/ 108 h 110"/>
              <a:gd name="T50" fmla="*/ 12 w 90"/>
              <a:gd name="T51" fmla="*/ 110 h 110"/>
              <a:gd name="T52" fmla="*/ 14 w 90"/>
              <a:gd name="T53" fmla="*/ 90 h 110"/>
              <a:gd name="T54" fmla="*/ 6 w 90"/>
              <a:gd name="T55" fmla="*/ 84 h 110"/>
              <a:gd name="T56" fmla="*/ 0 w 90"/>
              <a:gd name="T57" fmla="*/ 76 h 110"/>
              <a:gd name="T58" fmla="*/ 0 w 90"/>
              <a:gd name="T59" fmla="*/ 66 h 110"/>
              <a:gd name="T60" fmla="*/ 0 w 90"/>
              <a:gd name="T61" fmla="*/ 60 h 110"/>
              <a:gd name="T62" fmla="*/ 2 w 90"/>
              <a:gd name="T63" fmla="*/ 5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04" name="Freeform 128"/>
          <p:cNvSpPr>
            <a:spLocks noChangeAspect="1"/>
          </p:cNvSpPr>
          <p:nvPr/>
        </p:nvSpPr>
        <p:spPr bwMode="auto">
          <a:xfrm>
            <a:off x="4276725" y="4333875"/>
            <a:ext cx="104775" cy="168275"/>
          </a:xfrm>
          <a:custGeom>
            <a:avLst/>
            <a:gdLst>
              <a:gd name="T0" fmla="*/ 68 w 70"/>
              <a:gd name="T1" fmla="*/ 92 h 112"/>
              <a:gd name="T2" fmla="*/ 60 w 70"/>
              <a:gd name="T3" fmla="*/ 94 h 112"/>
              <a:gd name="T4" fmla="*/ 50 w 70"/>
              <a:gd name="T5" fmla="*/ 98 h 112"/>
              <a:gd name="T6" fmla="*/ 34 w 70"/>
              <a:gd name="T7" fmla="*/ 108 h 112"/>
              <a:gd name="T8" fmla="*/ 28 w 70"/>
              <a:gd name="T9" fmla="*/ 110 h 112"/>
              <a:gd name="T10" fmla="*/ 16 w 70"/>
              <a:gd name="T11" fmla="*/ 112 h 112"/>
              <a:gd name="T12" fmla="*/ 8 w 70"/>
              <a:gd name="T13" fmla="*/ 112 h 112"/>
              <a:gd name="T14" fmla="*/ 2 w 70"/>
              <a:gd name="T15" fmla="*/ 94 h 112"/>
              <a:gd name="T16" fmla="*/ 0 w 70"/>
              <a:gd name="T17" fmla="*/ 78 h 112"/>
              <a:gd name="T18" fmla="*/ 2 w 70"/>
              <a:gd name="T19" fmla="*/ 68 h 112"/>
              <a:gd name="T20" fmla="*/ 4 w 70"/>
              <a:gd name="T21" fmla="*/ 62 h 112"/>
              <a:gd name="T22" fmla="*/ 8 w 70"/>
              <a:gd name="T23" fmla="*/ 54 h 112"/>
              <a:gd name="T24" fmla="*/ 10 w 70"/>
              <a:gd name="T25" fmla="*/ 44 h 112"/>
              <a:gd name="T26" fmla="*/ 10 w 70"/>
              <a:gd name="T27" fmla="*/ 40 h 112"/>
              <a:gd name="T28" fmla="*/ 8 w 70"/>
              <a:gd name="T29" fmla="*/ 36 h 112"/>
              <a:gd name="T30" fmla="*/ 4 w 70"/>
              <a:gd name="T31" fmla="*/ 26 h 112"/>
              <a:gd name="T32" fmla="*/ 4 w 70"/>
              <a:gd name="T33" fmla="*/ 14 h 112"/>
              <a:gd name="T34" fmla="*/ 4 w 70"/>
              <a:gd name="T35" fmla="*/ 0 h 112"/>
              <a:gd name="T36" fmla="*/ 12 w 70"/>
              <a:gd name="T37" fmla="*/ 0 h 112"/>
              <a:gd name="T38" fmla="*/ 20 w 70"/>
              <a:gd name="T39" fmla="*/ 0 h 112"/>
              <a:gd name="T40" fmla="*/ 38 w 70"/>
              <a:gd name="T41" fmla="*/ 0 h 112"/>
              <a:gd name="T42" fmla="*/ 50 w 70"/>
              <a:gd name="T43" fmla="*/ 0 h 112"/>
              <a:gd name="T44" fmla="*/ 52 w 70"/>
              <a:gd name="T45" fmla="*/ 6 h 112"/>
              <a:gd name="T46" fmla="*/ 54 w 70"/>
              <a:gd name="T47" fmla="*/ 12 h 112"/>
              <a:gd name="T48" fmla="*/ 56 w 70"/>
              <a:gd name="T49" fmla="*/ 14 h 112"/>
              <a:gd name="T50" fmla="*/ 56 w 70"/>
              <a:gd name="T51" fmla="*/ 20 h 112"/>
              <a:gd name="T52" fmla="*/ 56 w 70"/>
              <a:gd name="T53" fmla="*/ 26 h 112"/>
              <a:gd name="T54" fmla="*/ 56 w 70"/>
              <a:gd name="T55" fmla="*/ 28 h 112"/>
              <a:gd name="T56" fmla="*/ 56 w 70"/>
              <a:gd name="T57" fmla="*/ 30 h 112"/>
              <a:gd name="T58" fmla="*/ 58 w 70"/>
              <a:gd name="T59" fmla="*/ 36 h 112"/>
              <a:gd name="T60" fmla="*/ 58 w 70"/>
              <a:gd name="T61" fmla="*/ 40 h 112"/>
              <a:gd name="T62" fmla="*/ 58 w 70"/>
              <a:gd name="T63" fmla="*/ 44 h 112"/>
              <a:gd name="T64" fmla="*/ 60 w 70"/>
              <a:gd name="T65" fmla="*/ 50 h 112"/>
              <a:gd name="T66" fmla="*/ 60 w 70"/>
              <a:gd name="T67" fmla="*/ 74 h 112"/>
              <a:gd name="T68" fmla="*/ 56 w 70"/>
              <a:gd name="T69" fmla="*/ 76 h 112"/>
              <a:gd name="T70" fmla="*/ 62 w 70"/>
              <a:gd name="T71" fmla="*/ 84 h 112"/>
              <a:gd name="T72" fmla="*/ 70 w 70"/>
              <a:gd name="T73" fmla="*/ 92 h 112"/>
              <a:gd name="T74" fmla="*/ 68 w 70"/>
              <a:gd name="T75"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05" name="Freeform 129"/>
          <p:cNvSpPr>
            <a:spLocks noChangeAspect="1"/>
          </p:cNvSpPr>
          <p:nvPr/>
        </p:nvSpPr>
        <p:spPr bwMode="auto">
          <a:xfrm>
            <a:off x="4351338" y="4333875"/>
            <a:ext cx="44450" cy="136525"/>
          </a:xfrm>
          <a:custGeom>
            <a:avLst/>
            <a:gdLst>
              <a:gd name="T0" fmla="*/ 20 w 30"/>
              <a:gd name="T1" fmla="*/ 92 h 92"/>
              <a:gd name="T2" fmla="*/ 12 w 30"/>
              <a:gd name="T3" fmla="*/ 84 h 92"/>
              <a:gd name="T4" fmla="*/ 6 w 30"/>
              <a:gd name="T5" fmla="*/ 76 h 92"/>
              <a:gd name="T6" fmla="*/ 10 w 30"/>
              <a:gd name="T7" fmla="*/ 74 h 92"/>
              <a:gd name="T8" fmla="*/ 10 w 30"/>
              <a:gd name="T9" fmla="*/ 50 h 92"/>
              <a:gd name="T10" fmla="*/ 8 w 30"/>
              <a:gd name="T11" fmla="*/ 44 h 92"/>
              <a:gd name="T12" fmla="*/ 8 w 30"/>
              <a:gd name="T13" fmla="*/ 40 h 92"/>
              <a:gd name="T14" fmla="*/ 8 w 30"/>
              <a:gd name="T15" fmla="*/ 36 h 92"/>
              <a:gd name="T16" fmla="*/ 6 w 30"/>
              <a:gd name="T17" fmla="*/ 30 h 92"/>
              <a:gd name="T18" fmla="*/ 6 w 30"/>
              <a:gd name="T19" fmla="*/ 28 h 92"/>
              <a:gd name="T20" fmla="*/ 6 w 30"/>
              <a:gd name="T21" fmla="*/ 26 h 92"/>
              <a:gd name="T22" fmla="*/ 6 w 30"/>
              <a:gd name="T23" fmla="*/ 20 h 92"/>
              <a:gd name="T24" fmla="*/ 6 w 30"/>
              <a:gd name="T25" fmla="*/ 14 h 92"/>
              <a:gd name="T26" fmla="*/ 4 w 30"/>
              <a:gd name="T27" fmla="*/ 12 h 92"/>
              <a:gd name="T28" fmla="*/ 2 w 30"/>
              <a:gd name="T29" fmla="*/ 6 h 92"/>
              <a:gd name="T30" fmla="*/ 0 w 30"/>
              <a:gd name="T31" fmla="*/ 0 h 92"/>
              <a:gd name="T32" fmla="*/ 18 w 30"/>
              <a:gd name="T33" fmla="*/ 0 h 92"/>
              <a:gd name="T34" fmla="*/ 14 w 30"/>
              <a:gd name="T35" fmla="*/ 4 h 92"/>
              <a:gd name="T36" fmla="*/ 14 w 30"/>
              <a:gd name="T37" fmla="*/ 10 h 92"/>
              <a:gd name="T38" fmla="*/ 14 w 30"/>
              <a:gd name="T39" fmla="*/ 12 h 92"/>
              <a:gd name="T40" fmla="*/ 16 w 30"/>
              <a:gd name="T41" fmla="*/ 16 h 92"/>
              <a:gd name="T42" fmla="*/ 24 w 30"/>
              <a:gd name="T43" fmla="*/ 22 h 92"/>
              <a:gd name="T44" fmla="*/ 24 w 30"/>
              <a:gd name="T45" fmla="*/ 26 h 92"/>
              <a:gd name="T46" fmla="*/ 24 w 30"/>
              <a:gd name="T47" fmla="*/ 40 h 92"/>
              <a:gd name="T48" fmla="*/ 26 w 30"/>
              <a:gd name="T49" fmla="*/ 52 h 92"/>
              <a:gd name="T50" fmla="*/ 26 w 30"/>
              <a:gd name="T51" fmla="*/ 64 h 92"/>
              <a:gd name="T52" fmla="*/ 28 w 30"/>
              <a:gd name="T53" fmla="*/ 84 h 92"/>
              <a:gd name="T54" fmla="*/ 28 w 30"/>
              <a:gd name="T55" fmla="*/ 86 h 92"/>
              <a:gd name="T56" fmla="*/ 30 w 30"/>
              <a:gd name="T57" fmla="*/ 88 h 92"/>
              <a:gd name="T58" fmla="*/ 20 w 30"/>
              <a:gd name="T5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06" name="Freeform 130"/>
          <p:cNvSpPr>
            <a:spLocks noChangeAspect="1"/>
          </p:cNvSpPr>
          <p:nvPr/>
        </p:nvSpPr>
        <p:spPr bwMode="auto">
          <a:xfrm>
            <a:off x="4371975" y="4302125"/>
            <a:ext cx="69850" cy="163513"/>
          </a:xfrm>
          <a:custGeom>
            <a:avLst/>
            <a:gdLst>
              <a:gd name="T0" fmla="*/ 16 w 46"/>
              <a:gd name="T1" fmla="*/ 110 h 110"/>
              <a:gd name="T2" fmla="*/ 30 w 46"/>
              <a:gd name="T3" fmla="*/ 104 h 110"/>
              <a:gd name="T4" fmla="*/ 30 w 46"/>
              <a:gd name="T5" fmla="*/ 60 h 110"/>
              <a:gd name="T6" fmla="*/ 40 w 46"/>
              <a:gd name="T7" fmla="*/ 46 h 110"/>
              <a:gd name="T8" fmla="*/ 44 w 46"/>
              <a:gd name="T9" fmla="*/ 36 h 110"/>
              <a:gd name="T10" fmla="*/ 46 w 46"/>
              <a:gd name="T11" fmla="*/ 30 h 110"/>
              <a:gd name="T12" fmla="*/ 44 w 46"/>
              <a:gd name="T13" fmla="*/ 18 h 110"/>
              <a:gd name="T14" fmla="*/ 40 w 46"/>
              <a:gd name="T15" fmla="*/ 10 h 110"/>
              <a:gd name="T16" fmla="*/ 34 w 46"/>
              <a:gd name="T17" fmla="*/ 6 h 110"/>
              <a:gd name="T18" fmla="*/ 30 w 46"/>
              <a:gd name="T19" fmla="*/ 0 h 110"/>
              <a:gd name="T20" fmla="*/ 20 w 46"/>
              <a:gd name="T21" fmla="*/ 2 h 110"/>
              <a:gd name="T22" fmla="*/ 20 w 46"/>
              <a:gd name="T23" fmla="*/ 0 h 110"/>
              <a:gd name="T24" fmla="*/ 20 w 46"/>
              <a:gd name="T25" fmla="*/ 6 h 110"/>
              <a:gd name="T26" fmla="*/ 20 w 46"/>
              <a:gd name="T27" fmla="*/ 8 h 110"/>
              <a:gd name="T28" fmla="*/ 20 w 46"/>
              <a:gd name="T29" fmla="*/ 10 h 110"/>
              <a:gd name="T30" fmla="*/ 12 w 46"/>
              <a:gd name="T31" fmla="*/ 14 h 110"/>
              <a:gd name="T32" fmla="*/ 6 w 46"/>
              <a:gd name="T33" fmla="*/ 16 h 110"/>
              <a:gd name="T34" fmla="*/ 4 w 46"/>
              <a:gd name="T35" fmla="*/ 18 h 110"/>
              <a:gd name="T36" fmla="*/ 4 w 46"/>
              <a:gd name="T37" fmla="*/ 22 h 110"/>
              <a:gd name="T38" fmla="*/ 0 w 46"/>
              <a:gd name="T39" fmla="*/ 26 h 110"/>
              <a:gd name="T40" fmla="*/ 0 w 46"/>
              <a:gd name="T41" fmla="*/ 32 h 110"/>
              <a:gd name="T42" fmla="*/ 0 w 46"/>
              <a:gd name="T43" fmla="*/ 34 h 110"/>
              <a:gd name="T44" fmla="*/ 2 w 46"/>
              <a:gd name="T45" fmla="*/ 38 h 110"/>
              <a:gd name="T46" fmla="*/ 10 w 46"/>
              <a:gd name="T47" fmla="*/ 44 h 110"/>
              <a:gd name="T48" fmla="*/ 10 w 46"/>
              <a:gd name="T49" fmla="*/ 48 h 110"/>
              <a:gd name="T50" fmla="*/ 10 w 46"/>
              <a:gd name="T51" fmla="*/ 62 h 110"/>
              <a:gd name="T52" fmla="*/ 12 w 46"/>
              <a:gd name="T53" fmla="*/ 74 h 110"/>
              <a:gd name="T54" fmla="*/ 12 w 46"/>
              <a:gd name="T55" fmla="*/ 86 h 110"/>
              <a:gd name="T56" fmla="*/ 14 w 46"/>
              <a:gd name="T57" fmla="*/ 106 h 110"/>
              <a:gd name="T58" fmla="*/ 16 w 46"/>
              <a:gd name="T5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07" name="Freeform 131"/>
          <p:cNvSpPr>
            <a:spLocks noChangeAspect="1"/>
          </p:cNvSpPr>
          <p:nvPr/>
        </p:nvSpPr>
        <p:spPr bwMode="auto">
          <a:xfrm>
            <a:off x="4416425" y="4257675"/>
            <a:ext cx="280988" cy="258763"/>
          </a:xfrm>
          <a:custGeom>
            <a:avLst/>
            <a:gdLst>
              <a:gd name="T0" fmla="*/ 74 w 189"/>
              <a:gd name="T1" fmla="*/ 170 h 174"/>
              <a:gd name="T2" fmla="*/ 52 w 189"/>
              <a:gd name="T3" fmla="*/ 172 h 174"/>
              <a:gd name="T4" fmla="*/ 40 w 189"/>
              <a:gd name="T5" fmla="*/ 152 h 174"/>
              <a:gd name="T6" fmla="*/ 32 w 189"/>
              <a:gd name="T7" fmla="*/ 138 h 174"/>
              <a:gd name="T8" fmla="*/ 18 w 189"/>
              <a:gd name="T9" fmla="*/ 132 h 174"/>
              <a:gd name="T10" fmla="*/ 0 w 189"/>
              <a:gd name="T11" fmla="*/ 90 h 174"/>
              <a:gd name="T12" fmla="*/ 14 w 189"/>
              <a:gd name="T13" fmla="*/ 66 h 174"/>
              <a:gd name="T14" fmla="*/ 14 w 189"/>
              <a:gd name="T15" fmla="*/ 48 h 174"/>
              <a:gd name="T16" fmla="*/ 14 w 189"/>
              <a:gd name="T17" fmla="*/ 26 h 174"/>
              <a:gd name="T18" fmla="*/ 22 w 189"/>
              <a:gd name="T19" fmla="*/ 8 h 174"/>
              <a:gd name="T20" fmla="*/ 34 w 189"/>
              <a:gd name="T21" fmla="*/ 0 h 174"/>
              <a:gd name="T22" fmla="*/ 46 w 189"/>
              <a:gd name="T23" fmla="*/ 0 h 174"/>
              <a:gd name="T24" fmla="*/ 56 w 189"/>
              <a:gd name="T25" fmla="*/ 8 h 174"/>
              <a:gd name="T26" fmla="*/ 64 w 189"/>
              <a:gd name="T27" fmla="*/ 14 h 174"/>
              <a:gd name="T28" fmla="*/ 72 w 189"/>
              <a:gd name="T29" fmla="*/ 14 h 174"/>
              <a:gd name="T30" fmla="*/ 74 w 189"/>
              <a:gd name="T31" fmla="*/ 10 h 174"/>
              <a:gd name="T32" fmla="*/ 86 w 189"/>
              <a:gd name="T33" fmla="*/ 10 h 174"/>
              <a:gd name="T34" fmla="*/ 94 w 189"/>
              <a:gd name="T35" fmla="*/ 16 h 174"/>
              <a:gd name="T36" fmla="*/ 108 w 189"/>
              <a:gd name="T37" fmla="*/ 16 h 174"/>
              <a:gd name="T38" fmla="*/ 120 w 189"/>
              <a:gd name="T39" fmla="*/ 10 h 174"/>
              <a:gd name="T40" fmla="*/ 134 w 189"/>
              <a:gd name="T41" fmla="*/ 8 h 174"/>
              <a:gd name="T42" fmla="*/ 142 w 189"/>
              <a:gd name="T43" fmla="*/ 10 h 174"/>
              <a:gd name="T44" fmla="*/ 155 w 189"/>
              <a:gd name="T45" fmla="*/ 10 h 174"/>
              <a:gd name="T46" fmla="*/ 171 w 189"/>
              <a:gd name="T47" fmla="*/ 0 h 174"/>
              <a:gd name="T48" fmla="*/ 179 w 189"/>
              <a:gd name="T49" fmla="*/ 10 h 174"/>
              <a:gd name="T50" fmla="*/ 185 w 189"/>
              <a:gd name="T51" fmla="*/ 26 h 174"/>
              <a:gd name="T52" fmla="*/ 187 w 189"/>
              <a:gd name="T53" fmla="*/ 46 h 174"/>
              <a:gd name="T54" fmla="*/ 179 w 189"/>
              <a:gd name="T55" fmla="*/ 46 h 174"/>
              <a:gd name="T56" fmla="*/ 171 w 189"/>
              <a:gd name="T57" fmla="*/ 70 h 174"/>
              <a:gd name="T58" fmla="*/ 161 w 189"/>
              <a:gd name="T59" fmla="*/ 92 h 174"/>
              <a:gd name="T60" fmla="*/ 157 w 189"/>
              <a:gd name="T61" fmla="*/ 96 h 174"/>
              <a:gd name="T62" fmla="*/ 153 w 189"/>
              <a:gd name="T63" fmla="*/ 98 h 174"/>
              <a:gd name="T64" fmla="*/ 146 w 189"/>
              <a:gd name="T65" fmla="*/ 120 h 174"/>
              <a:gd name="T66" fmla="*/ 138 w 189"/>
              <a:gd name="T67" fmla="*/ 134 h 174"/>
              <a:gd name="T68" fmla="*/ 132 w 189"/>
              <a:gd name="T69" fmla="*/ 134 h 174"/>
              <a:gd name="T70" fmla="*/ 128 w 189"/>
              <a:gd name="T71" fmla="*/ 124 h 174"/>
              <a:gd name="T72" fmla="*/ 116 w 189"/>
              <a:gd name="T73" fmla="*/ 130 h 174"/>
              <a:gd name="T74" fmla="*/ 104 w 189"/>
              <a:gd name="T75" fmla="*/ 138 h 174"/>
              <a:gd name="T76" fmla="*/ 98 w 189"/>
              <a:gd name="T77" fmla="*/ 150 h 174"/>
              <a:gd name="T78" fmla="*/ 96 w 189"/>
              <a:gd name="T79" fmla="*/ 168 h 174"/>
              <a:gd name="T80" fmla="*/ 90 w 189"/>
              <a:gd name="T81" fmla="*/ 16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08" name="Freeform 132"/>
          <p:cNvSpPr>
            <a:spLocks noChangeAspect="1"/>
          </p:cNvSpPr>
          <p:nvPr/>
        </p:nvSpPr>
        <p:spPr bwMode="auto">
          <a:xfrm>
            <a:off x="4549775" y="4273550"/>
            <a:ext cx="190500" cy="307975"/>
          </a:xfrm>
          <a:custGeom>
            <a:avLst/>
            <a:gdLst>
              <a:gd name="T0" fmla="*/ 6 w 127"/>
              <a:gd name="T1" fmla="*/ 148 h 208"/>
              <a:gd name="T2" fmla="*/ 10 w 127"/>
              <a:gd name="T3" fmla="*/ 136 h 208"/>
              <a:gd name="T4" fmla="*/ 20 w 127"/>
              <a:gd name="T5" fmla="*/ 124 h 208"/>
              <a:gd name="T6" fmla="*/ 32 w 127"/>
              <a:gd name="T7" fmla="*/ 116 h 208"/>
              <a:gd name="T8" fmla="*/ 40 w 127"/>
              <a:gd name="T9" fmla="*/ 122 h 208"/>
              <a:gd name="T10" fmla="*/ 44 w 127"/>
              <a:gd name="T11" fmla="*/ 126 h 208"/>
              <a:gd name="T12" fmla="*/ 52 w 127"/>
              <a:gd name="T13" fmla="*/ 120 h 208"/>
              <a:gd name="T14" fmla="*/ 61 w 127"/>
              <a:gd name="T15" fmla="*/ 98 h 208"/>
              <a:gd name="T16" fmla="*/ 65 w 127"/>
              <a:gd name="T17" fmla="*/ 88 h 208"/>
              <a:gd name="T18" fmla="*/ 69 w 127"/>
              <a:gd name="T19" fmla="*/ 84 h 208"/>
              <a:gd name="T20" fmla="*/ 75 w 127"/>
              <a:gd name="T21" fmla="*/ 72 h 208"/>
              <a:gd name="T22" fmla="*/ 85 w 127"/>
              <a:gd name="T23" fmla="*/ 50 h 208"/>
              <a:gd name="T24" fmla="*/ 93 w 127"/>
              <a:gd name="T25" fmla="*/ 36 h 208"/>
              <a:gd name="T26" fmla="*/ 99 w 127"/>
              <a:gd name="T27" fmla="*/ 20 h 208"/>
              <a:gd name="T28" fmla="*/ 93 w 127"/>
              <a:gd name="T29" fmla="*/ 12 h 208"/>
              <a:gd name="T30" fmla="*/ 91 w 127"/>
              <a:gd name="T31" fmla="*/ 2 h 208"/>
              <a:gd name="T32" fmla="*/ 97 w 127"/>
              <a:gd name="T33" fmla="*/ 6 h 208"/>
              <a:gd name="T34" fmla="*/ 107 w 127"/>
              <a:gd name="T35" fmla="*/ 20 h 208"/>
              <a:gd name="T36" fmla="*/ 107 w 127"/>
              <a:gd name="T37" fmla="*/ 44 h 208"/>
              <a:gd name="T38" fmla="*/ 109 w 127"/>
              <a:gd name="T39" fmla="*/ 54 h 208"/>
              <a:gd name="T40" fmla="*/ 99 w 127"/>
              <a:gd name="T41" fmla="*/ 60 h 208"/>
              <a:gd name="T42" fmla="*/ 91 w 127"/>
              <a:gd name="T43" fmla="*/ 64 h 208"/>
              <a:gd name="T44" fmla="*/ 93 w 127"/>
              <a:gd name="T45" fmla="*/ 70 h 208"/>
              <a:gd name="T46" fmla="*/ 111 w 127"/>
              <a:gd name="T47" fmla="*/ 88 h 208"/>
              <a:gd name="T48" fmla="*/ 117 w 127"/>
              <a:gd name="T49" fmla="*/ 106 h 208"/>
              <a:gd name="T50" fmla="*/ 107 w 127"/>
              <a:gd name="T51" fmla="*/ 116 h 208"/>
              <a:gd name="T52" fmla="*/ 99 w 127"/>
              <a:gd name="T53" fmla="*/ 136 h 208"/>
              <a:gd name="T54" fmla="*/ 101 w 127"/>
              <a:gd name="T55" fmla="*/ 154 h 208"/>
              <a:gd name="T56" fmla="*/ 119 w 127"/>
              <a:gd name="T57" fmla="*/ 182 h 208"/>
              <a:gd name="T58" fmla="*/ 127 w 127"/>
              <a:gd name="T59" fmla="*/ 208 h 208"/>
              <a:gd name="T60" fmla="*/ 111 w 127"/>
              <a:gd name="T61" fmla="*/ 208 h 208"/>
              <a:gd name="T62" fmla="*/ 103 w 127"/>
              <a:gd name="T63" fmla="*/ 204 h 208"/>
              <a:gd name="T64" fmla="*/ 81 w 127"/>
              <a:gd name="T65" fmla="*/ 202 h 208"/>
              <a:gd name="T66" fmla="*/ 46 w 127"/>
              <a:gd name="T67" fmla="*/ 204 h 208"/>
              <a:gd name="T68" fmla="*/ 24 w 127"/>
              <a:gd name="T69" fmla="*/ 198 h 208"/>
              <a:gd name="T70" fmla="*/ 22 w 127"/>
              <a:gd name="T71" fmla="*/ 182 h 208"/>
              <a:gd name="T72" fmla="*/ 24 w 127"/>
              <a:gd name="T73" fmla="*/ 168 h 208"/>
              <a:gd name="T74" fmla="*/ 10 w 127"/>
              <a:gd name="T75" fmla="*/ 164 h 208"/>
              <a:gd name="T76" fmla="*/ 0 w 127"/>
              <a:gd name="T77"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09" name="Freeform 133"/>
          <p:cNvSpPr>
            <a:spLocks noChangeAspect="1"/>
          </p:cNvSpPr>
          <p:nvPr/>
        </p:nvSpPr>
        <p:spPr bwMode="auto">
          <a:xfrm>
            <a:off x="4565650" y="4568825"/>
            <a:ext cx="131763" cy="165100"/>
          </a:xfrm>
          <a:custGeom>
            <a:avLst/>
            <a:gdLst>
              <a:gd name="T0" fmla="*/ 36 w 89"/>
              <a:gd name="T1" fmla="*/ 24 h 110"/>
              <a:gd name="T2" fmla="*/ 26 w 89"/>
              <a:gd name="T3" fmla="*/ 24 h 110"/>
              <a:gd name="T4" fmla="*/ 20 w 89"/>
              <a:gd name="T5" fmla="*/ 24 h 110"/>
              <a:gd name="T6" fmla="*/ 8 w 89"/>
              <a:gd name="T7" fmla="*/ 22 h 110"/>
              <a:gd name="T8" fmla="*/ 2 w 89"/>
              <a:gd name="T9" fmla="*/ 44 h 110"/>
              <a:gd name="T10" fmla="*/ 2 w 89"/>
              <a:gd name="T11" fmla="*/ 50 h 110"/>
              <a:gd name="T12" fmla="*/ 0 w 89"/>
              <a:gd name="T13" fmla="*/ 58 h 110"/>
              <a:gd name="T14" fmla="*/ 0 w 89"/>
              <a:gd name="T15" fmla="*/ 70 h 110"/>
              <a:gd name="T16" fmla="*/ 4 w 89"/>
              <a:gd name="T17" fmla="*/ 76 h 110"/>
              <a:gd name="T18" fmla="*/ 8 w 89"/>
              <a:gd name="T19" fmla="*/ 82 h 110"/>
              <a:gd name="T20" fmla="*/ 14 w 89"/>
              <a:gd name="T21" fmla="*/ 88 h 110"/>
              <a:gd name="T22" fmla="*/ 30 w 89"/>
              <a:gd name="T23" fmla="*/ 100 h 110"/>
              <a:gd name="T24" fmla="*/ 34 w 89"/>
              <a:gd name="T25" fmla="*/ 104 h 110"/>
              <a:gd name="T26" fmla="*/ 38 w 89"/>
              <a:gd name="T27" fmla="*/ 110 h 110"/>
              <a:gd name="T28" fmla="*/ 42 w 89"/>
              <a:gd name="T29" fmla="*/ 108 h 110"/>
              <a:gd name="T30" fmla="*/ 44 w 89"/>
              <a:gd name="T31" fmla="*/ 106 h 110"/>
              <a:gd name="T32" fmla="*/ 46 w 89"/>
              <a:gd name="T33" fmla="*/ 104 h 110"/>
              <a:gd name="T34" fmla="*/ 44 w 89"/>
              <a:gd name="T35" fmla="*/ 100 h 110"/>
              <a:gd name="T36" fmla="*/ 42 w 89"/>
              <a:gd name="T37" fmla="*/ 98 h 110"/>
              <a:gd name="T38" fmla="*/ 42 w 89"/>
              <a:gd name="T39" fmla="*/ 96 h 110"/>
              <a:gd name="T40" fmla="*/ 44 w 89"/>
              <a:gd name="T41" fmla="*/ 90 h 110"/>
              <a:gd name="T42" fmla="*/ 46 w 89"/>
              <a:gd name="T43" fmla="*/ 88 h 110"/>
              <a:gd name="T44" fmla="*/ 55 w 89"/>
              <a:gd name="T45" fmla="*/ 84 h 110"/>
              <a:gd name="T46" fmla="*/ 55 w 89"/>
              <a:gd name="T47" fmla="*/ 80 h 110"/>
              <a:gd name="T48" fmla="*/ 59 w 89"/>
              <a:gd name="T49" fmla="*/ 76 h 110"/>
              <a:gd name="T50" fmla="*/ 63 w 89"/>
              <a:gd name="T51" fmla="*/ 78 h 110"/>
              <a:gd name="T52" fmla="*/ 65 w 89"/>
              <a:gd name="T53" fmla="*/ 82 h 110"/>
              <a:gd name="T54" fmla="*/ 67 w 89"/>
              <a:gd name="T55" fmla="*/ 86 h 110"/>
              <a:gd name="T56" fmla="*/ 71 w 89"/>
              <a:gd name="T57" fmla="*/ 88 h 110"/>
              <a:gd name="T58" fmla="*/ 75 w 89"/>
              <a:gd name="T59" fmla="*/ 86 h 110"/>
              <a:gd name="T60" fmla="*/ 79 w 89"/>
              <a:gd name="T61" fmla="*/ 84 h 110"/>
              <a:gd name="T62" fmla="*/ 81 w 89"/>
              <a:gd name="T63" fmla="*/ 86 h 110"/>
              <a:gd name="T64" fmla="*/ 83 w 89"/>
              <a:gd name="T65" fmla="*/ 86 h 110"/>
              <a:gd name="T66" fmla="*/ 85 w 89"/>
              <a:gd name="T67" fmla="*/ 84 h 110"/>
              <a:gd name="T68" fmla="*/ 85 w 89"/>
              <a:gd name="T69" fmla="*/ 80 h 110"/>
              <a:gd name="T70" fmla="*/ 87 w 89"/>
              <a:gd name="T71" fmla="*/ 74 h 110"/>
              <a:gd name="T72" fmla="*/ 87 w 89"/>
              <a:gd name="T73" fmla="*/ 52 h 110"/>
              <a:gd name="T74" fmla="*/ 83 w 89"/>
              <a:gd name="T75" fmla="*/ 50 h 110"/>
              <a:gd name="T76" fmla="*/ 83 w 89"/>
              <a:gd name="T77" fmla="*/ 46 h 110"/>
              <a:gd name="T78" fmla="*/ 81 w 89"/>
              <a:gd name="T79" fmla="*/ 44 h 110"/>
              <a:gd name="T80" fmla="*/ 81 w 89"/>
              <a:gd name="T81" fmla="*/ 40 h 110"/>
              <a:gd name="T82" fmla="*/ 83 w 89"/>
              <a:gd name="T83" fmla="*/ 36 h 110"/>
              <a:gd name="T84" fmla="*/ 83 w 89"/>
              <a:gd name="T85" fmla="*/ 32 h 110"/>
              <a:gd name="T86" fmla="*/ 87 w 89"/>
              <a:gd name="T87" fmla="*/ 30 h 110"/>
              <a:gd name="T88" fmla="*/ 89 w 89"/>
              <a:gd name="T89" fmla="*/ 26 h 110"/>
              <a:gd name="T90" fmla="*/ 87 w 89"/>
              <a:gd name="T91" fmla="*/ 20 h 110"/>
              <a:gd name="T92" fmla="*/ 83 w 89"/>
              <a:gd name="T93" fmla="*/ 18 h 110"/>
              <a:gd name="T94" fmla="*/ 77 w 89"/>
              <a:gd name="T95" fmla="*/ 18 h 110"/>
              <a:gd name="T96" fmla="*/ 69 w 89"/>
              <a:gd name="T97" fmla="*/ 18 h 110"/>
              <a:gd name="T98" fmla="*/ 71 w 89"/>
              <a:gd name="T99" fmla="*/ 2 h 110"/>
              <a:gd name="T100" fmla="*/ 36 w 89"/>
              <a:gd name="T101" fmla="*/ 0 h 110"/>
              <a:gd name="T102" fmla="*/ 36 w 89"/>
              <a:gd name="T103" fmla="*/ 2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10" name="Freeform 134"/>
          <p:cNvSpPr>
            <a:spLocks noChangeAspect="1"/>
          </p:cNvSpPr>
          <p:nvPr/>
        </p:nvSpPr>
        <p:spPr bwMode="auto">
          <a:xfrm>
            <a:off x="4622800" y="4537075"/>
            <a:ext cx="173038" cy="228600"/>
          </a:xfrm>
          <a:custGeom>
            <a:avLst/>
            <a:gdLst>
              <a:gd name="T0" fmla="*/ 27 w 117"/>
              <a:gd name="T1" fmla="*/ 148 h 154"/>
              <a:gd name="T2" fmla="*/ 21 w 117"/>
              <a:gd name="T3" fmla="*/ 148 h 154"/>
              <a:gd name="T4" fmla="*/ 13 w 117"/>
              <a:gd name="T5" fmla="*/ 154 h 154"/>
              <a:gd name="T6" fmla="*/ 0 w 117"/>
              <a:gd name="T7" fmla="*/ 132 h 154"/>
              <a:gd name="T8" fmla="*/ 6 w 117"/>
              <a:gd name="T9" fmla="*/ 128 h 154"/>
              <a:gd name="T10" fmla="*/ 6 w 117"/>
              <a:gd name="T11" fmla="*/ 122 h 154"/>
              <a:gd name="T12" fmla="*/ 4 w 117"/>
              <a:gd name="T13" fmla="*/ 118 h 154"/>
              <a:gd name="T14" fmla="*/ 8 w 117"/>
              <a:gd name="T15" fmla="*/ 110 h 154"/>
              <a:gd name="T16" fmla="*/ 17 w 117"/>
              <a:gd name="T17" fmla="*/ 102 h 154"/>
              <a:gd name="T18" fmla="*/ 25 w 117"/>
              <a:gd name="T19" fmla="*/ 100 h 154"/>
              <a:gd name="T20" fmla="*/ 29 w 117"/>
              <a:gd name="T21" fmla="*/ 108 h 154"/>
              <a:gd name="T22" fmla="*/ 37 w 117"/>
              <a:gd name="T23" fmla="*/ 108 h 154"/>
              <a:gd name="T24" fmla="*/ 43 w 117"/>
              <a:gd name="T25" fmla="*/ 108 h 154"/>
              <a:gd name="T26" fmla="*/ 47 w 117"/>
              <a:gd name="T27" fmla="*/ 106 h 154"/>
              <a:gd name="T28" fmla="*/ 49 w 117"/>
              <a:gd name="T29" fmla="*/ 96 h 154"/>
              <a:gd name="T30" fmla="*/ 45 w 117"/>
              <a:gd name="T31" fmla="*/ 72 h 154"/>
              <a:gd name="T32" fmla="*/ 43 w 117"/>
              <a:gd name="T33" fmla="*/ 66 h 154"/>
              <a:gd name="T34" fmla="*/ 45 w 117"/>
              <a:gd name="T35" fmla="*/ 58 h 154"/>
              <a:gd name="T36" fmla="*/ 49 w 117"/>
              <a:gd name="T37" fmla="*/ 52 h 154"/>
              <a:gd name="T38" fmla="*/ 49 w 117"/>
              <a:gd name="T39" fmla="*/ 42 h 154"/>
              <a:gd name="T40" fmla="*/ 39 w 117"/>
              <a:gd name="T41" fmla="*/ 40 h 154"/>
              <a:gd name="T42" fmla="*/ 33 w 117"/>
              <a:gd name="T43" fmla="*/ 26 h 154"/>
              <a:gd name="T44" fmla="*/ 59 w 117"/>
              <a:gd name="T45" fmla="*/ 28 h 154"/>
              <a:gd name="T46" fmla="*/ 73 w 117"/>
              <a:gd name="T47" fmla="*/ 30 h 154"/>
              <a:gd name="T48" fmla="*/ 79 w 117"/>
              <a:gd name="T49" fmla="*/ 16 h 154"/>
              <a:gd name="T50" fmla="*/ 87 w 117"/>
              <a:gd name="T51" fmla="*/ 4 h 154"/>
              <a:gd name="T52" fmla="*/ 103 w 117"/>
              <a:gd name="T53" fmla="*/ 0 h 154"/>
              <a:gd name="T54" fmla="*/ 113 w 117"/>
              <a:gd name="T55" fmla="*/ 2 h 154"/>
              <a:gd name="T56" fmla="*/ 115 w 117"/>
              <a:gd name="T57" fmla="*/ 6 h 154"/>
              <a:gd name="T58" fmla="*/ 115 w 117"/>
              <a:gd name="T59" fmla="*/ 20 h 154"/>
              <a:gd name="T60" fmla="*/ 99 w 117"/>
              <a:gd name="T61" fmla="*/ 64 h 154"/>
              <a:gd name="T62" fmla="*/ 99 w 117"/>
              <a:gd name="T63" fmla="*/ 70 h 154"/>
              <a:gd name="T64" fmla="*/ 99 w 117"/>
              <a:gd name="T65" fmla="*/ 78 h 154"/>
              <a:gd name="T66" fmla="*/ 93 w 117"/>
              <a:gd name="T67" fmla="*/ 84 h 154"/>
              <a:gd name="T68" fmla="*/ 85 w 117"/>
              <a:gd name="T69" fmla="*/ 92 h 154"/>
              <a:gd name="T70" fmla="*/ 79 w 117"/>
              <a:gd name="T71" fmla="*/ 106 h 154"/>
              <a:gd name="T72" fmla="*/ 75 w 117"/>
              <a:gd name="T73" fmla="*/ 122 h 154"/>
              <a:gd name="T74" fmla="*/ 69 w 117"/>
              <a:gd name="T75" fmla="*/ 142 h 154"/>
              <a:gd name="T76" fmla="*/ 61 w 117"/>
              <a:gd name="T77" fmla="*/ 150 h 154"/>
              <a:gd name="T78" fmla="*/ 51 w 117"/>
              <a:gd name="T79" fmla="*/ 150 h 154"/>
              <a:gd name="T80" fmla="*/ 49 w 117"/>
              <a:gd name="T81" fmla="*/ 146 h 154"/>
              <a:gd name="T82" fmla="*/ 43 w 117"/>
              <a:gd name="T83" fmla="*/ 146 h 154"/>
              <a:gd name="T84" fmla="*/ 39 w 117"/>
              <a:gd name="T85" fmla="*/ 150 h 154"/>
              <a:gd name="T86" fmla="*/ 33 w 117"/>
              <a:gd name="T87" fmla="*/ 15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11" name="Freeform 135"/>
          <p:cNvSpPr>
            <a:spLocks noChangeAspect="1"/>
          </p:cNvSpPr>
          <p:nvPr/>
        </p:nvSpPr>
        <p:spPr bwMode="auto">
          <a:xfrm>
            <a:off x="4632325" y="5100638"/>
            <a:ext cx="312738" cy="320675"/>
          </a:xfrm>
          <a:custGeom>
            <a:avLst/>
            <a:gdLst>
              <a:gd name="T0" fmla="*/ 181 w 211"/>
              <a:gd name="T1" fmla="*/ 8 h 216"/>
              <a:gd name="T2" fmla="*/ 159 w 211"/>
              <a:gd name="T3" fmla="*/ 16 h 216"/>
              <a:gd name="T4" fmla="*/ 117 w 211"/>
              <a:gd name="T5" fmla="*/ 16 h 216"/>
              <a:gd name="T6" fmla="*/ 107 w 211"/>
              <a:gd name="T7" fmla="*/ 12 h 216"/>
              <a:gd name="T8" fmla="*/ 105 w 211"/>
              <a:gd name="T9" fmla="*/ 10 h 216"/>
              <a:gd name="T10" fmla="*/ 101 w 211"/>
              <a:gd name="T11" fmla="*/ 6 h 216"/>
              <a:gd name="T12" fmla="*/ 33 w 211"/>
              <a:gd name="T13" fmla="*/ 6 h 216"/>
              <a:gd name="T14" fmla="*/ 27 w 211"/>
              <a:gd name="T15" fmla="*/ 2 h 216"/>
              <a:gd name="T16" fmla="*/ 25 w 211"/>
              <a:gd name="T17" fmla="*/ 0 h 216"/>
              <a:gd name="T18" fmla="*/ 21 w 211"/>
              <a:gd name="T19" fmla="*/ 0 h 216"/>
              <a:gd name="T20" fmla="*/ 11 w 211"/>
              <a:gd name="T21" fmla="*/ 2 h 216"/>
              <a:gd name="T22" fmla="*/ 4 w 211"/>
              <a:gd name="T23" fmla="*/ 2 h 216"/>
              <a:gd name="T24" fmla="*/ 0 w 211"/>
              <a:gd name="T25" fmla="*/ 0 h 216"/>
              <a:gd name="T26" fmla="*/ 2 w 211"/>
              <a:gd name="T27" fmla="*/ 16 h 216"/>
              <a:gd name="T28" fmla="*/ 7 w 211"/>
              <a:gd name="T29" fmla="*/ 30 h 216"/>
              <a:gd name="T30" fmla="*/ 13 w 211"/>
              <a:gd name="T31" fmla="*/ 42 h 216"/>
              <a:gd name="T32" fmla="*/ 21 w 211"/>
              <a:gd name="T33" fmla="*/ 54 h 216"/>
              <a:gd name="T34" fmla="*/ 29 w 211"/>
              <a:gd name="T35" fmla="*/ 66 h 216"/>
              <a:gd name="T36" fmla="*/ 37 w 211"/>
              <a:gd name="T37" fmla="*/ 76 h 216"/>
              <a:gd name="T38" fmla="*/ 39 w 211"/>
              <a:gd name="T39" fmla="*/ 90 h 216"/>
              <a:gd name="T40" fmla="*/ 41 w 211"/>
              <a:gd name="T41" fmla="*/ 104 h 216"/>
              <a:gd name="T42" fmla="*/ 41 w 211"/>
              <a:gd name="T43" fmla="*/ 126 h 216"/>
              <a:gd name="T44" fmla="*/ 43 w 211"/>
              <a:gd name="T45" fmla="*/ 152 h 216"/>
              <a:gd name="T46" fmla="*/ 45 w 211"/>
              <a:gd name="T47" fmla="*/ 174 h 216"/>
              <a:gd name="T48" fmla="*/ 49 w 211"/>
              <a:gd name="T49" fmla="*/ 184 h 216"/>
              <a:gd name="T50" fmla="*/ 53 w 211"/>
              <a:gd name="T51" fmla="*/ 194 h 216"/>
              <a:gd name="T52" fmla="*/ 61 w 211"/>
              <a:gd name="T53" fmla="*/ 204 h 216"/>
              <a:gd name="T54" fmla="*/ 69 w 211"/>
              <a:gd name="T55" fmla="*/ 212 h 216"/>
              <a:gd name="T56" fmla="*/ 73 w 211"/>
              <a:gd name="T57" fmla="*/ 208 h 216"/>
              <a:gd name="T58" fmla="*/ 75 w 211"/>
              <a:gd name="T59" fmla="*/ 204 h 216"/>
              <a:gd name="T60" fmla="*/ 79 w 211"/>
              <a:gd name="T61" fmla="*/ 204 h 216"/>
              <a:gd name="T62" fmla="*/ 83 w 211"/>
              <a:gd name="T63" fmla="*/ 210 h 216"/>
              <a:gd name="T64" fmla="*/ 89 w 211"/>
              <a:gd name="T65" fmla="*/ 214 h 216"/>
              <a:gd name="T66" fmla="*/ 93 w 211"/>
              <a:gd name="T67" fmla="*/ 216 h 216"/>
              <a:gd name="T68" fmla="*/ 101 w 211"/>
              <a:gd name="T69" fmla="*/ 216 h 216"/>
              <a:gd name="T70" fmla="*/ 111 w 211"/>
              <a:gd name="T71" fmla="*/ 216 h 216"/>
              <a:gd name="T72" fmla="*/ 117 w 211"/>
              <a:gd name="T73" fmla="*/ 212 h 216"/>
              <a:gd name="T74" fmla="*/ 121 w 211"/>
              <a:gd name="T75" fmla="*/ 208 h 216"/>
              <a:gd name="T76" fmla="*/ 125 w 211"/>
              <a:gd name="T77" fmla="*/ 206 h 216"/>
              <a:gd name="T78" fmla="*/ 123 w 211"/>
              <a:gd name="T79" fmla="*/ 144 h 216"/>
              <a:gd name="T80" fmla="*/ 123 w 211"/>
              <a:gd name="T81" fmla="*/ 90 h 216"/>
              <a:gd name="T82" fmla="*/ 143 w 211"/>
              <a:gd name="T83" fmla="*/ 90 h 216"/>
              <a:gd name="T84" fmla="*/ 143 w 211"/>
              <a:gd name="T85" fmla="*/ 22 h 216"/>
              <a:gd name="T86" fmla="*/ 165 w 211"/>
              <a:gd name="T87" fmla="*/ 20 h 216"/>
              <a:gd name="T88" fmla="*/ 183 w 211"/>
              <a:gd name="T89" fmla="*/ 18 h 216"/>
              <a:gd name="T90" fmla="*/ 187 w 211"/>
              <a:gd name="T91" fmla="*/ 24 h 216"/>
              <a:gd name="T92" fmla="*/ 201 w 211"/>
              <a:gd name="T93" fmla="*/ 18 h 216"/>
              <a:gd name="T94" fmla="*/ 205 w 211"/>
              <a:gd name="T95" fmla="*/ 14 h 216"/>
              <a:gd name="T96" fmla="*/ 211 w 211"/>
              <a:gd name="T97" fmla="*/ 12 h 216"/>
              <a:gd name="T98" fmla="*/ 205 w 211"/>
              <a:gd name="T99" fmla="*/ 8 h 216"/>
              <a:gd name="T100" fmla="*/ 201 w 211"/>
              <a:gd name="T101" fmla="*/ 6 h 216"/>
              <a:gd name="T102" fmla="*/ 193 w 211"/>
              <a:gd name="T103" fmla="*/ 8 h 216"/>
              <a:gd name="T104" fmla="*/ 187 w 211"/>
              <a:gd name="T105" fmla="*/ 10 h 216"/>
              <a:gd name="T106" fmla="*/ 183 w 211"/>
              <a:gd name="T107" fmla="*/ 8 h 216"/>
              <a:gd name="T108" fmla="*/ 181 w 211"/>
              <a:gd name="T109" fmla="*/ 6 h 216"/>
              <a:gd name="T110" fmla="*/ 181 w 211"/>
              <a:gd name="T111"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solidFill>
            <a:srgbClr val="FF990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12" name="Freeform 136"/>
          <p:cNvSpPr>
            <a:spLocks noChangeAspect="1"/>
          </p:cNvSpPr>
          <p:nvPr/>
        </p:nvSpPr>
        <p:spPr bwMode="auto">
          <a:xfrm>
            <a:off x="5216525" y="4143375"/>
            <a:ext cx="158750" cy="146050"/>
          </a:xfrm>
          <a:custGeom>
            <a:avLst/>
            <a:gdLst>
              <a:gd name="T0" fmla="*/ 32 w 106"/>
              <a:gd name="T1" fmla="*/ 0 h 98"/>
              <a:gd name="T2" fmla="*/ 28 w 106"/>
              <a:gd name="T3" fmla="*/ 4 h 98"/>
              <a:gd name="T4" fmla="*/ 22 w 106"/>
              <a:gd name="T5" fmla="*/ 10 h 98"/>
              <a:gd name="T6" fmla="*/ 14 w 106"/>
              <a:gd name="T7" fmla="*/ 14 h 98"/>
              <a:gd name="T8" fmla="*/ 6 w 106"/>
              <a:gd name="T9" fmla="*/ 16 h 98"/>
              <a:gd name="T10" fmla="*/ 6 w 106"/>
              <a:gd name="T11" fmla="*/ 26 h 98"/>
              <a:gd name="T12" fmla="*/ 4 w 106"/>
              <a:gd name="T13" fmla="*/ 34 h 98"/>
              <a:gd name="T14" fmla="*/ 0 w 106"/>
              <a:gd name="T15" fmla="*/ 46 h 98"/>
              <a:gd name="T16" fmla="*/ 0 w 106"/>
              <a:gd name="T17" fmla="*/ 62 h 98"/>
              <a:gd name="T18" fmla="*/ 18 w 106"/>
              <a:gd name="T19" fmla="*/ 62 h 98"/>
              <a:gd name="T20" fmla="*/ 24 w 106"/>
              <a:gd name="T21" fmla="*/ 64 h 98"/>
              <a:gd name="T22" fmla="*/ 28 w 106"/>
              <a:gd name="T23" fmla="*/ 54 h 98"/>
              <a:gd name="T24" fmla="*/ 38 w 106"/>
              <a:gd name="T25" fmla="*/ 58 h 98"/>
              <a:gd name="T26" fmla="*/ 54 w 106"/>
              <a:gd name="T27" fmla="*/ 58 h 98"/>
              <a:gd name="T28" fmla="*/ 68 w 106"/>
              <a:gd name="T29" fmla="*/ 62 h 98"/>
              <a:gd name="T30" fmla="*/ 82 w 106"/>
              <a:gd name="T31" fmla="*/ 76 h 98"/>
              <a:gd name="T32" fmla="*/ 96 w 106"/>
              <a:gd name="T33" fmla="*/ 92 h 98"/>
              <a:gd name="T34" fmla="*/ 102 w 106"/>
              <a:gd name="T35" fmla="*/ 98 h 98"/>
              <a:gd name="T36" fmla="*/ 106 w 106"/>
              <a:gd name="T37" fmla="*/ 94 h 98"/>
              <a:gd name="T38" fmla="*/ 96 w 106"/>
              <a:gd name="T39" fmla="*/ 80 h 98"/>
              <a:gd name="T40" fmla="*/ 86 w 106"/>
              <a:gd name="T41" fmla="*/ 68 h 98"/>
              <a:gd name="T42" fmla="*/ 74 w 106"/>
              <a:gd name="T43" fmla="*/ 56 h 98"/>
              <a:gd name="T44" fmla="*/ 62 w 106"/>
              <a:gd name="T45" fmla="*/ 48 h 98"/>
              <a:gd name="T46" fmla="*/ 52 w 106"/>
              <a:gd name="T47" fmla="*/ 42 h 98"/>
              <a:gd name="T48" fmla="*/ 46 w 106"/>
              <a:gd name="T49" fmla="*/ 30 h 98"/>
              <a:gd name="T50" fmla="*/ 40 w 106"/>
              <a:gd name="T51" fmla="*/ 14 h 98"/>
              <a:gd name="T52" fmla="*/ 32 w 106"/>
              <a:gd name="T5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13" name="Freeform 137"/>
          <p:cNvSpPr>
            <a:spLocks noChangeAspect="1"/>
          </p:cNvSpPr>
          <p:nvPr/>
        </p:nvSpPr>
        <p:spPr bwMode="auto">
          <a:xfrm>
            <a:off x="3963988" y="4257675"/>
            <a:ext cx="68262" cy="17463"/>
          </a:xfrm>
          <a:custGeom>
            <a:avLst/>
            <a:gdLst>
              <a:gd name="T0" fmla="*/ 4 w 46"/>
              <a:gd name="T1" fmla="*/ 6 h 12"/>
              <a:gd name="T2" fmla="*/ 14 w 46"/>
              <a:gd name="T3" fmla="*/ 8 h 12"/>
              <a:gd name="T4" fmla="*/ 18 w 46"/>
              <a:gd name="T5" fmla="*/ 6 h 12"/>
              <a:gd name="T6" fmla="*/ 20 w 46"/>
              <a:gd name="T7" fmla="*/ 4 h 12"/>
              <a:gd name="T8" fmla="*/ 22 w 46"/>
              <a:gd name="T9" fmla="*/ 2 h 12"/>
              <a:gd name="T10" fmla="*/ 26 w 46"/>
              <a:gd name="T11" fmla="*/ 0 h 12"/>
              <a:gd name="T12" fmla="*/ 28 w 46"/>
              <a:gd name="T13" fmla="*/ 4 h 12"/>
              <a:gd name="T14" fmla="*/ 34 w 46"/>
              <a:gd name="T15" fmla="*/ 6 h 12"/>
              <a:gd name="T16" fmla="*/ 46 w 46"/>
              <a:gd name="T17" fmla="*/ 8 h 12"/>
              <a:gd name="T18" fmla="*/ 42 w 46"/>
              <a:gd name="T19" fmla="*/ 10 h 12"/>
              <a:gd name="T20" fmla="*/ 38 w 46"/>
              <a:gd name="T21" fmla="*/ 12 h 12"/>
              <a:gd name="T22" fmla="*/ 30 w 46"/>
              <a:gd name="T23" fmla="*/ 10 h 12"/>
              <a:gd name="T24" fmla="*/ 24 w 46"/>
              <a:gd name="T25" fmla="*/ 8 h 12"/>
              <a:gd name="T26" fmla="*/ 24 w 46"/>
              <a:gd name="T27" fmla="*/ 10 h 12"/>
              <a:gd name="T28" fmla="*/ 12 w 46"/>
              <a:gd name="T29" fmla="*/ 12 h 12"/>
              <a:gd name="T30" fmla="*/ 0 w 46"/>
              <a:gd name="T31" fmla="*/ 12 h 12"/>
              <a:gd name="T32" fmla="*/ 2 w 46"/>
              <a:gd name="T33" fmla="*/ 8 h 12"/>
              <a:gd name="T34" fmla="*/ 2 w 46"/>
              <a:gd name="T35" fmla="*/ 6 h 12"/>
              <a:gd name="T36" fmla="*/ 4 w 46"/>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solidFill>
            <a:srgbClr val="FF5C0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14" name="Freeform 138"/>
          <p:cNvSpPr>
            <a:spLocks noChangeAspect="1"/>
          </p:cNvSpPr>
          <p:nvPr/>
        </p:nvSpPr>
        <p:spPr bwMode="auto">
          <a:xfrm>
            <a:off x="4641850" y="4754563"/>
            <a:ext cx="20638" cy="33337"/>
          </a:xfrm>
          <a:custGeom>
            <a:avLst/>
            <a:gdLst>
              <a:gd name="T0" fmla="*/ 6 w 14"/>
              <a:gd name="T1" fmla="*/ 22 h 22"/>
              <a:gd name="T2" fmla="*/ 0 w 14"/>
              <a:gd name="T3" fmla="*/ 8 h 22"/>
              <a:gd name="T4" fmla="*/ 4 w 14"/>
              <a:gd name="T5" fmla="*/ 4 h 22"/>
              <a:gd name="T6" fmla="*/ 8 w 14"/>
              <a:gd name="T7" fmla="*/ 2 h 22"/>
              <a:gd name="T8" fmla="*/ 12 w 14"/>
              <a:gd name="T9" fmla="*/ 0 h 22"/>
              <a:gd name="T10" fmla="*/ 14 w 14"/>
              <a:gd name="T11" fmla="*/ 2 h 22"/>
              <a:gd name="T12" fmla="*/ 14 w 14"/>
              <a:gd name="T13" fmla="*/ 4 h 22"/>
              <a:gd name="T14" fmla="*/ 10 w 14"/>
              <a:gd name="T15" fmla="*/ 6 h 22"/>
              <a:gd name="T16" fmla="*/ 8 w 14"/>
              <a:gd name="T17" fmla="*/ 10 h 22"/>
              <a:gd name="T18" fmla="*/ 8 w 14"/>
              <a:gd name="T19" fmla="*/ 20 h 22"/>
              <a:gd name="T20" fmla="*/ 6 w 14"/>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solidFill>
            <a:srgbClr val="FF5C0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15" name="Freeform 139"/>
          <p:cNvSpPr>
            <a:spLocks noChangeAspect="1"/>
          </p:cNvSpPr>
          <p:nvPr/>
        </p:nvSpPr>
        <p:spPr bwMode="auto">
          <a:xfrm>
            <a:off x="3938588" y="2855913"/>
            <a:ext cx="187325" cy="79375"/>
          </a:xfrm>
          <a:custGeom>
            <a:avLst/>
            <a:gdLst>
              <a:gd name="T0" fmla="*/ 0 w 126"/>
              <a:gd name="T1" fmla="*/ 16 h 54"/>
              <a:gd name="T2" fmla="*/ 6 w 126"/>
              <a:gd name="T3" fmla="*/ 12 h 54"/>
              <a:gd name="T4" fmla="*/ 10 w 126"/>
              <a:gd name="T5" fmla="*/ 8 h 54"/>
              <a:gd name="T6" fmla="*/ 12 w 126"/>
              <a:gd name="T7" fmla="*/ 4 h 54"/>
              <a:gd name="T8" fmla="*/ 18 w 126"/>
              <a:gd name="T9" fmla="*/ 2 h 54"/>
              <a:gd name="T10" fmla="*/ 22 w 126"/>
              <a:gd name="T11" fmla="*/ 2 h 54"/>
              <a:gd name="T12" fmla="*/ 26 w 126"/>
              <a:gd name="T13" fmla="*/ 4 h 54"/>
              <a:gd name="T14" fmla="*/ 30 w 126"/>
              <a:gd name="T15" fmla="*/ 6 h 54"/>
              <a:gd name="T16" fmla="*/ 34 w 126"/>
              <a:gd name="T17" fmla="*/ 8 h 54"/>
              <a:gd name="T18" fmla="*/ 32 w 126"/>
              <a:gd name="T19" fmla="*/ 14 h 54"/>
              <a:gd name="T20" fmla="*/ 30 w 126"/>
              <a:gd name="T21" fmla="*/ 18 h 54"/>
              <a:gd name="T22" fmla="*/ 36 w 126"/>
              <a:gd name="T23" fmla="*/ 18 h 54"/>
              <a:gd name="T24" fmla="*/ 40 w 126"/>
              <a:gd name="T25" fmla="*/ 14 h 54"/>
              <a:gd name="T26" fmla="*/ 48 w 126"/>
              <a:gd name="T27" fmla="*/ 6 h 54"/>
              <a:gd name="T28" fmla="*/ 52 w 126"/>
              <a:gd name="T29" fmla="*/ 12 h 54"/>
              <a:gd name="T30" fmla="*/ 64 w 126"/>
              <a:gd name="T31" fmla="*/ 10 h 54"/>
              <a:gd name="T32" fmla="*/ 76 w 126"/>
              <a:gd name="T33" fmla="*/ 6 h 54"/>
              <a:gd name="T34" fmla="*/ 90 w 126"/>
              <a:gd name="T35" fmla="*/ 2 h 54"/>
              <a:gd name="T36" fmla="*/ 96 w 126"/>
              <a:gd name="T37" fmla="*/ 0 h 54"/>
              <a:gd name="T38" fmla="*/ 106 w 126"/>
              <a:gd name="T39" fmla="*/ 2 h 54"/>
              <a:gd name="T40" fmla="*/ 114 w 126"/>
              <a:gd name="T41" fmla="*/ 8 h 54"/>
              <a:gd name="T42" fmla="*/ 126 w 126"/>
              <a:gd name="T43" fmla="*/ 22 h 54"/>
              <a:gd name="T44" fmla="*/ 126 w 126"/>
              <a:gd name="T45" fmla="*/ 26 h 54"/>
              <a:gd name="T46" fmla="*/ 120 w 126"/>
              <a:gd name="T47" fmla="*/ 28 h 54"/>
              <a:gd name="T48" fmla="*/ 112 w 126"/>
              <a:gd name="T49" fmla="*/ 30 h 54"/>
              <a:gd name="T50" fmla="*/ 102 w 126"/>
              <a:gd name="T51" fmla="*/ 36 h 54"/>
              <a:gd name="T52" fmla="*/ 92 w 126"/>
              <a:gd name="T53" fmla="*/ 44 h 54"/>
              <a:gd name="T54" fmla="*/ 86 w 126"/>
              <a:gd name="T55" fmla="*/ 46 h 54"/>
              <a:gd name="T56" fmla="*/ 78 w 126"/>
              <a:gd name="T57" fmla="*/ 46 h 54"/>
              <a:gd name="T58" fmla="*/ 72 w 126"/>
              <a:gd name="T59" fmla="*/ 46 h 54"/>
              <a:gd name="T60" fmla="*/ 66 w 126"/>
              <a:gd name="T61" fmla="*/ 44 h 54"/>
              <a:gd name="T62" fmla="*/ 74 w 126"/>
              <a:gd name="T63" fmla="*/ 50 h 54"/>
              <a:gd name="T64" fmla="*/ 66 w 126"/>
              <a:gd name="T65" fmla="*/ 52 h 54"/>
              <a:gd name="T66" fmla="*/ 62 w 126"/>
              <a:gd name="T67" fmla="*/ 54 h 54"/>
              <a:gd name="T68" fmla="*/ 52 w 126"/>
              <a:gd name="T69" fmla="*/ 54 h 54"/>
              <a:gd name="T70" fmla="*/ 44 w 126"/>
              <a:gd name="T71" fmla="*/ 54 h 54"/>
              <a:gd name="T72" fmla="*/ 26 w 126"/>
              <a:gd name="T73" fmla="*/ 50 h 54"/>
              <a:gd name="T74" fmla="*/ 10 w 126"/>
              <a:gd name="T75" fmla="*/ 48 h 54"/>
              <a:gd name="T76" fmla="*/ 16 w 126"/>
              <a:gd name="T77" fmla="*/ 44 h 54"/>
              <a:gd name="T78" fmla="*/ 24 w 126"/>
              <a:gd name="T79" fmla="*/ 40 h 54"/>
              <a:gd name="T80" fmla="*/ 16 w 126"/>
              <a:gd name="T81" fmla="*/ 36 h 54"/>
              <a:gd name="T82" fmla="*/ 12 w 126"/>
              <a:gd name="T83" fmla="*/ 34 h 54"/>
              <a:gd name="T84" fmla="*/ 0 w 126"/>
              <a:gd name="T85" fmla="*/ 28 h 54"/>
              <a:gd name="T86" fmla="*/ 8 w 126"/>
              <a:gd name="T87" fmla="*/ 24 h 54"/>
              <a:gd name="T88" fmla="*/ 12 w 126"/>
              <a:gd name="T89" fmla="*/ 22 h 54"/>
              <a:gd name="T90" fmla="*/ 6 w 126"/>
              <a:gd name="T91" fmla="*/ 20 h 54"/>
              <a:gd name="T92" fmla="*/ 0 w 126"/>
              <a:gd name="T93"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16" name="Freeform 140"/>
          <p:cNvSpPr>
            <a:spLocks noChangeAspect="1"/>
          </p:cNvSpPr>
          <p:nvPr/>
        </p:nvSpPr>
        <p:spPr bwMode="auto">
          <a:xfrm>
            <a:off x="4686300" y="3405188"/>
            <a:ext cx="80963" cy="57150"/>
          </a:xfrm>
          <a:custGeom>
            <a:avLst/>
            <a:gdLst>
              <a:gd name="T0" fmla="*/ 46 w 54"/>
              <a:gd name="T1" fmla="*/ 6 h 38"/>
              <a:gd name="T2" fmla="*/ 48 w 54"/>
              <a:gd name="T3" fmla="*/ 16 h 38"/>
              <a:gd name="T4" fmla="*/ 54 w 54"/>
              <a:gd name="T5" fmla="*/ 22 h 38"/>
              <a:gd name="T6" fmla="*/ 52 w 54"/>
              <a:gd name="T7" fmla="*/ 28 h 38"/>
              <a:gd name="T8" fmla="*/ 44 w 54"/>
              <a:gd name="T9" fmla="*/ 30 h 38"/>
              <a:gd name="T10" fmla="*/ 40 w 54"/>
              <a:gd name="T11" fmla="*/ 38 h 38"/>
              <a:gd name="T12" fmla="*/ 30 w 54"/>
              <a:gd name="T13" fmla="*/ 32 h 38"/>
              <a:gd name="T14" fmla="*/ 28 w 54"/>
              <a:gd name="T15" fmla="*/ 30 h 38"/>
              <a:gd name="T16" fmla="*/ 16 w 54"/>
              <a:gd name="T17" fmla="*/ 26 h 38"/>
              <a:gd name="T18" fmla="*/ 10 w 54"/>
              <a:gd name="T19" fmla="*/ 20 h 38"/>
              <a:gd name="T20" fmla="*/ 6 w 54"/>
              <a:gd name="T21" fmla="*/ 14 h 38"/>
              <a:gd name="T22" fmla="*/ 0 w 54"/>
              <a:gd name="T23" fmla="*/ 6 h 38"/>
              <a:gd name="T24" fmla="*/ 0 w 54"/>
              <a:gd name="T25" fmla="*/ 2 h 38"/>
              <a:gd name="T26" fmla="*/ 6 w 54"/>
              <a:gd name="T27" fmla="*/ 2 h 38"/>
              <a:gd name="T28" fmla="*/ 12 w 54"/>
              <a:gd name="T29" fmla="*/ 0 h 38"/>
              <a:gd name="T30" fmla="*/ 20 w 54"/>
              <a:gd name="T31" fmla="*/ 0 h 38"/>
              <a:gd name="T32" fmla="*/ 36 w 54"/>
              <a:gd name="T33" fmla="*/ 0 h 38"/>
              <a:gd name="T34" fmla="*/ 40 w 54"/>
              <a:gd name="T35" fmla="*/ 6 h 38"/>
              <a:gd name="T36" fmla="*/ 46 w 54"/>
              <a:gd name="T3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17" name="Freeform 141"/>
          <p:cNvSpPr>
            <a:spLocks noChangeAspect="1"/>
          </p:cNvSpPr>
          <p:nvPr/>
        </p:nvSpPr>
        <p:spPr bwMode="auto">
          <a:xfrm>
            <a:off x="4662488" y="3370263"/>
            <a:ext cx="95250" cy="77787"/>
          </a:xfrm>
          <a:custGeom>
            <a:avLst/>
            <a:gdLst>
              <a:gd name="T0" fmla="*/ 28 w 64"/>
              <a:gd name="T1" fmla="*/ 0 h 52"/>
              <a:gd name="T2" fmla="*/ 38 w 64"/>
              <a:gd name="T3" fmla="*/ 10 h 52"/>
              <a:gd name="T4" fmla="*/ 44 w 64"/>
              <a:gd name="T5" fmla="*/ 12 h 52"/>
              <a:gd name="T6" fmla="*/ 48 w 64"/>
              <a:gd name="T7" fmla="*/ 12 h 52"/>
              <a:gd name="T8" fmla="*/ 58 w 64"/>
              <a:gd name="T9" fmla="*/ 10 h 52"/>
              <a:gd name="T10" fmla="*/ 64 w 64"/>
              <a:gd name="T11" fmla="*/ 24 h 52"/>
              <a:gd name="T12" fmla="*/ 62 w 64"/>
              <a:gd name="T13" fmla="*/ 30 h 52"/>
              <a:gd name="T14" fmla="*/ 56 w 64"/>
              <a:gd name="T15" fmla="*/ 30 h 52"/>
              <a:gd name="T16" fmla="*/ 52 w 64"/>
              <a:gd name="T17" fmla="*/ 24 h 52"/>
              <a:gd name="T18" fmla="*/ 36 w 64"/>
              <a:gd name="T19" fmla="*/ 24 h 52"/>
              <a:gd name="T20" fmla="*/ 28 w 64"/>
              <a:gd name="T21" fmla="*/ 24 h 52"/>
              <a:gd name="T22" fmla="*/ 22 w 64"/>
              <a:gd name="T23" fmla="*/ 26 h 52"/>
              <a:gd name="T24" fmla="*/ 16 w 64"/>
              <a:gd name="T25" fmla="*/ 26 h 52"/>
              <a:gd name="T26" fmla="*/ 16 w 64"/>
              <a:gd name="T27" fmla="*/ 30 h 52"/>
              <a:gd name="T28" fmla="*/ 22 w 64"/>
              <a:gd name="T29" fmla="*/ 38 h 52"/>
              <a:gd name="T30" fmla="*/ 26 w 64"/>
              <a:gd name="T31" fmla="*/ 44 h 52"/>
              <a:gd name="T32" fmla="*/ 32 w 64"/>
              <a:gd name="T33" fmla="*/ 50 h 52"/>
              <a:gd name="T34" fmla="*/ 18 w 64"/>
              <a:gd name="T35" fmla="*/ 52 h 52"/>
              <a:gd name="T36" fmla="*/ 8 w 64"/>
              <a:gd name="T37" fmla="*/ 36 h 52"/>
              <a:gd name="T38" fmla="*/ 0 w 64"/>
              <a:gd name="T39" fmla="*/ 18 h 52"/>
              <a:gd name="T40" fmla="*/ 8 w 64"/>
              <a:gd name="T41" fmla="*/ 18 h 52"/>
              <a:gd name="T42" fmla="*/ 12 w 64"/>
              <a:gd name="T43" fmla="*/ 10 h 52"/>
              <a:gd name="T44" fmla="*/ 14 w 64"/>
              <a:gd name="T45" fmla="*/ 4 h 52"/>
              <a:gd name="T46" fmla="*/ 28 w 64"/>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18" name="Freeform 142"/>
          <p:cNvSpPr>
            <a:spLocks noChangeAspect="1"/>
          </p:cNvSpPr>
          <p:nvPr/>
        </p:nvSpPr>
        <p:spPr bwMode="auto">
          <a:xfrm>
            <a:off x="4716463" y="2768600"/>
            <a:ext cx="217487" cy="249238"/>
          </a:xfrm>
          <a:custGeom>
            <a:avLst/>
            <a:gdLst>
              <a:gd name="T0" fmla="*/ 92 w 146"/>
              <a:gd name="T1" fmla="*/ 20 h 168"/>
              <a:gd name="T2" fmla="*/ 90 w 146"/>
              <a:gd name="T3" fmla="*/ 26 h 168"/>
              <a:gd name="T4" fmla="*/ 92 w 146"/>
              <a:gd name="T5" fmla="*/ 32 h 168"/>
              <a:gd name="T6" fmla="*/ 108 w 146"/>
              <a:gd name="T7" fmla="*/ 36 h 168"/>
              <a:gd name="T8" fmla="*/ 110 w 146"/>
              <a:gd name="T9" fmla="*/ 40 h 168"/>
              <a:gd name="T10" fmla="*/ 108 w 146"/>
              <a:gd name="T11" fmla="*/ 48 h 168"/>
              <a:gd name="T12" fmla="*/ 104 w 146"/>
              <a:gd name="T13" fmla="*/ 54 h 168"/>
              <a:gd name="T14" fmla="*/ 108 w 146"/>
              <a:gd name="T15" fmla="*/ 54 h 168"/>
              <a:gd name="T16" fmla="*/ 114 w 146"/>
              <a:gd name="T17" fmla="*/ 64 h 168"/>
              <a:gd name="T18" fmla="*/ 120 w 146"/>
              <a:gd name="T19" fmla="*/ 82 h 168"/>
              <a:gd name="T20" fmla="*/ 126 w 146"/>
              <a:gd name="T21" fmla="*/ 88 h 168"/>
              <a:gd name="T22" fmla="*/ 128 w 146"/>
              <a:gd name="T23" fmla="*/ 98 h 168"/>
              <a:gd name="T24" fmla="*/ 130 w 146"/>
              <a:gd name="T25" fmla="*/ 108 h 168"/>
              <a:gd name="T26" fmla="*/ 146 w 146"/>
              <a:gd name="T27" fmla="*/ 118 h 168"/>
              <a:gd name="T28" fmla="*/ 136 w 146"/>
              <a:gd name="T29" fmla="*/ 132 h 168"/>
              <a:gd name="T30" fmla="*/ 122 w 146"/>
              <a:gd name="T31" fmla="*/ 144 h 168"/>
              <a:gd name="T32" fmla="*/ 112 w 146"/>
              <a:gd name="T33" fmla="*/ 154 h 168"/>
              <a:gd name="T34" fmla="*/ 96 w 146"/>
              <a:gd name="T35" fmla="*/ 158 h 168"/>
              <a:gd name="T36" fmla="*/ 88 w 146"/>
              <a:gd name="T37" fmla="*/ 162 h 168"/>
              <a:gd name="T38" fmla="*/ 78 w 146"/>
              <a:gd name="T39" fmla="*/ 162 h 168"/>
              <a:gd name="T40" fmla="*/ 64 w 146"/>
              <a:gd name="T41" fmla="*/ 164 h 168"/>
              <a:gd name="T42" fmla="*/ 44 w 146"/>
              <a:gd name="T43" fmla="*/ 166 h 168"/>
              <a:gd name="T44" fmla="*/ 36 w 146"/>
              <a:gd name="T45" fmla="*/ 160 h 168"/>
              <a:gd name="T46" fmla="*/ 32 w 146"/>
              <a:gd name="T47" fmla="*/ 156 h 168"/>
              <a:gd name="T48" fmla="*/ 24 w 146"/>
              <a:gd name="T49" fmla="*/ 138 h 168"/>
              <a:gd name="T50" fmla="*/ 22 w 146"/>
              <a:gd name="T51" fmla="*/ 108 h 168"/>
              <a:gd name="T52" fmla="*/ 34 w 146"/>
              <a:gd name="T53" fmla="*/ 100 h 168"/>
              <a:gd name="T54" fmla="*/ 50 w 146"/>
              <a:gd name="T55" fmla="*/ 90 h 168"/>
              <a:gd name="T56" fmla="*/ 62 w 146"/>
              <a:gd name="T57" fmla="*/ 80 h 168"/>
              <a:gd name="T58" fmla="*/ 54 w 146"/>
              <a:gd name="T59" fmla="*/ 74 h 168"/>
              <a:gd name="T60" fmla="*/ 40 w 146"/>
              <a:gd name="T61" fmla="*/ 62 h 168"/>
              <a:gd name="T62" fmla="*/ 36 w 146"/>
              <a:gd name="T63" fmla="*/ 46 h 168"/>
              <a:gd name="T64" fmla="*/ 26 w 146"/>
              <a:gd name="T65" fmla="*/ 28 h 168"/>
              <a:gd name="T66" fmla="*/ 8 w 146"/>
              <a:gd name="T67" fmla="*/ 22 h 168"/>
              <a:gd name="T68" fmla="*/ 4 w 146"/>
              <a:gd name="T69" fmla="*/ 16 h 168"/>
              <a:gd name="T70" fmla="*/ 8 w 146"/>
              <a:gd name="T71" fmla="*/ 16 h 168"/>
              <a:gd name="T72" fmla="*/ 26 w 146"/>
              <a:gd name="T73" fmla="*/ 20 h 168"/>
              <a:gd name="T74" fmla="*/ 46 w 146"/>
              <a:gd name="T75" fmla="*/ 26 h 168"/>
              <a:gd name="T76" fmla="*/ 56 w 146"/>
              <a:gd name="T77" fmla="*/ 22 h 168"/>
              <a:gd name="T78" fmla="*/ 60 w 146"/>
              <a:gd name="T79" fmla="*/ 14 h 168"/>
              <a:gd name="T80" fmla="*/ 62 w 146"/>
              <a:gd name="T81" fmla="*/ 4 h 168"/>
              <a:gd name="T82" fmla="*/ 70 w 146"/>
              <a:gd name="T83" fmla="*/ 0 h 168"/>
              <a:gd name="T84" fmla="*/ 90 w 146"/>
              <a:gd name="T85" fmla="*/ 6 h 168"/>
              <a:gd name="T86" fmla="*/ 104 w 146"/>
              <a:gd name="T87"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19" name="Freeform 143"/>
          <p:cNvSpPr>
            <a:spLocks noChangeAspect="1"/>
          </p:cNvSpPr>
          <p:nvPr/>
        </p:nvSpPr>
        <p:spPr bwMode="auto">
          <a:xfrm>
            <a:off x="4879975" y="3665538"/>
            <a:ext cx="61913" cy="11112"/>
          </a:xfrm>
          <a:custGeom>
            <a:avLst/>
            <a:gdLst>
              <a:gd name="T0" fmla="*/ 20 w 42"/>
              <a:gd name="T1" fmla="*/ 2 h 8"/>
              <a:gd name="T2" fmla="*/ 8 w 42"/>
              <a:gd name="T3" fmla="*/ 2 h 8"/>
              <a:gd name="T4" fmla="*/ 0 w 42"/>
              <a:gd name="T5" fmla="*/ 0 h 8"/>
              <a:gd name="T6" fmla="*/ 4 w 42"/>
              <a:gd name="T7" fmla="*/ 2 h 8"/>
              <a:gd name="T8" fmla="*/ 8 w 42"/>
              <a:gd name="T9" fmla="*/ 6 h 8"/>
              <a:gd name="T10" fmla="*/ 22 w 42"/>
              <a:gd name="T11" fmla="*/ 8 h 8"/>
              <a:gd name="T12" fmla="*/ 34 w 42"/>
              <a:gd name="T13" fmla="*/ 8 h 8"/>
              <a:gd name="T14" fmla="*/ 42 w 42"/>
              <a:gd name="T15" fmla="*/ 6 h 8"/>
              <a:gd name="T16" fmla="*/ 36 w 42"/>
              <a:gd name="T17" fmla="*/ 2 h 8"/>
              <a:gd name="T18" fmla="*/ 32 w 42"/>
              <a:gd name="T19" fmla="*/ 0 h 8"/>
              <a:gd name="T20" fmla="*/ 20 w 4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662" name="Group 144"/>
          <p:cNvGrpSpPr>
            <a:grpSpLocks/>
          </p:cNvGrpSpPr>
          <p:nvPr/>
        </p:nvGrpSpPr>
        <p:grpSpPr bwMode="auto">
          <a:xfrm>
            <a:off x="3117850" y="3040063"/>
            <a:ext cx="1266825" cy="3013075"/>
            <a:chOff x="1964" y="1160"/>
            <a:chExt cx="798" cy="1898"/>
          </a:xfrm>
        </p:grpSpPr>
        <p:sp>
          <p:nvSpPr>
            <p:cNvPr id="1663121" name="Freeform 145"/>
            <p:cNvSpPr>
              <a:spLocks noChangeAspect="1"/>
            </p:cNvSpPr>
            <p:nvPr/>
          </p:nvSpPr>
          <p:spPr bwMode="auto">
            <a:xfrm>
              <a:off x="1964" y="3043"/>
              <a:ext cx="38" cy="15"/>
            </a:xfrm>
            <a:custGeom>
              <a:avLst/>
              <a:gdLst>
                <a:gd name="T0" fmla="*/ 12 w 40"/>
                <a:gd name="T1" fmla="*/ 14 h 16"/>
                <a:gd name="T2" fmla="*/ 14 w 40"/>
                <a:gd name="T3" fmla="*/ 14 h 16"/>
                <a:gd name="T4" fmla="*/ 14 w 40"/>
                <a:gd name="T5" fmla="*/ 12 h 16"/>
                <a:gd name="T6" fmla="*/ 16 w 40"/>
                <a:gd name="T7" fmla="*/ 8 h 16"/>
                <a:gd name="T8" fmla="*/ 16 w 40"/>
                <a:gd name="T9" fmla="*/ 14 h 16"/>
                <a:gd name="T10" fmla="*/ 18 w 40"/>
                <a:gd name="T11" fmla="*/ 16 h 16"/>
                <a:gd name="T12" fmla="*/ 20 w 40"/>
                <a:gd name="T13" fmla="*/ 16 h 16"/>
                <a:gd name="T14" fmla="*/ 22 w 40"/>
                <a:gd name="T15" fmla="*/ 14 h 16"/>
                <a:gd name="T16" fmla="*/ 28 w 40"/>
                <a:gd name="T17" fmla="*/ 14 h 16"/>
                <a:gd name="T18" fmla="*/ 32 w 40"/>
                <a:gd name="T19" fmla="*/ 10 h 16"/>
                <a:gd name="T20" fmla="*/ 38 w 40"/>
                <a:gd name="T21" fmla="*/ 6 h 16"/>
                <a:gd name="T22" fmla="*/ 40 w 40"/>
                <a:gd name="T23" fmla="*/ 0 h 16"/>
                <a:gd name="T24" fmla="*/ 28 w 40"/>
                <a:gd name="T25" fmla="*/ 0 h 16"/>
                <a:gd name="T26" fmla="*/ 24 w 40"/>
                <a:gd name="T27" fmla="*/ 0 h 16"/>
                <a:gd name="T28" fmla="*/ 20 w 40"/>
                <a:gd name="T29" fmla="*/ 2 h 16"/>
                <a:gd name="T30" fmla="*/ 18 w 40"/>
                <a:gd name="T31" fmla="*/ 2 h 16"/>
                <a:gd name="T32" fmla="*/ 8 w 40"/>
                <a:gd name="T33" fmla="*/ 2 h 16"/>
                <a:gd name="T34" fmla="*/ 0 w 40"/>
                <a:gd name="T35" fmla="*/ 12 h 16"/>
                <a:gd name="T36" fmla="*/ 4 w 40"/>
                <a:gd name="T37" fmla="*/ 14 h 16"/>
                <a:gd name="T38" fmla="*/ 12 w 40"/>
                <a:gd name="T3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22" name="Freeform 146"/>
            <p:cNvSpPr>
              <a:spLocks noChangeAspect="1"/>
            </p:cNvSpPr>
            <p:nvPr/>
          </p:nvSpPr>
          <p:spPr bwMode="auto">
            <a:xfrm>
              <a:off x="2658" y="1160"/>
              <a:ext cx="104" cy="144"/>
            </a:xfrm>
            <a:custGeom>
              <a:avLst/>
              <a:gdLst>
                <a:gd name="T0" fmla="*/ 82 w 110"/>
                <a:gd name="T1" fmla="*/ 86 h 154"/>
                <a:gd name="T2" fmla="*/ 90 w 110"/>
                <a:gd name="T3" fmla="*/ 94 h 154"/>
                <a:gd name="T4" fmla="*/ 90 w 110"/>
                <a:gd name="T5" fmla="*/ 104 h 154"/>
                <a:gd name="T6" fmla="*/ 94 w 110"/>
                <a:gd name="T7" fmla="*/ 106 h 154"/>
                <a:gd name="T8" fmla="*/ 108 w 110"/>
                <a:gd name="T9" fmla="*/ 110 h 154"/>
                <a:gd name="T10" fmla="*/ 108 w 110"/>
                <a:gd name="T11" fmla="*/ 118 h 154"/>
                <a:gd name="T12" fmla="*/ 94 w 110"/>
                <a:gd name="T13" fmla="*/ 128 h 154"/>
                <a:gd name="T14" fmla="*/ 98 w 110"/>
                <a:gd name="T15" fmla="*/ 132 h 154"/>
                <a:gd name="T16" fmla="*/ 102 w 110"/>
                <a:gd name="T17" fmla="*/ 138 h 154"/>
                <a:gd name="T18" fmla="*/ 92 w 110"/>
                <a:gd name="T19" fmla="*/ 144 h 154"/>
                <a:gd name="T20" fmla="*/ 66 w 110"/>
                <a:gd name="T21" fmla="*/ 144 h 154"/>
                <a:gd name="T22" fmla="*/ 40 w 110"/>
                <a:gd name="T23" fmla="*/ 144 h 154"/>
                <a:gd name="T24" fmla="*/ 40 w 110"/>
                <a:gd name="T25" fmla="*/ 152 h 154"/>
                <a:gd name="T26" fmla="*/ 26 w 110"/>
                <a:gd name="T27" fmla="*/ 154 h 154"/>
                <a:gd name="T28" fmla="*/ 12 w 110"/>
                <a:gd name="T29" fmla="*/ 154 h 154"/>
                <a:gd name="T30" fmla="*/ 18 w 110"/>
                <a:gd name="T31" fmla="*/ 144 h 154"/>
                <a:gd name="T32" fmla="*/ 30 w 110"/>
                <a:gd name="T33" fmla="*/ 140 h 154"/>
                <a:gd name="T34" fmla="*/ 46 w 110"/>
                <a:gd name="T35" fmla="*/ 132 h 154"/>
                <a:gd name="T36" fmla="*/ 32 w 110"/>
                <a:gd name="T37" fmla="*/ 126 h 154"/>
                <a:gd name="T38" fmla="*/ 18 w 110"/>
                <a:gd name="T39" fmla="*/ 122 h 154"/>
                <a:gd name="T40" fmla="*/ 36 w 110"/>
                <a:gd name="T41" fmla="*/ 108 h 154"/>
                <a:gd name="T42" fmla="*/ 36 w 110"/>
                <a:gd name="T43" fmla="*/ 100 h 154"/>
                <a:gd name="T44" fmla="*/ 40 w 110"/>
                <a:gd name="T45" fmla="*/ 94 h 154"/>
                <a:gd name="T46" fmla="*/ 42 w 110"/>
                <a:gd name="T47" fmla="*/ 84 h 154"/>
                <a:gd name="T48" fmla="*/ 40 w 110"/>
                <a:gd name="T49" fmla="*/ 76 h 154"/>
                <a:gd name="T50" fmla="*/ 42 w 110"/>
                <a:gd name="T51" fmla="*/ 68 h 154"/>
                <a:gd name="T52" fmla="*/ 38 w 110"/>
                <a:gd name="T53" fmla="*/ 58 h 154"/>
                <a:gd name="T54" fmla="*/ 12 w 110"/>
                <a:gd name="T55" fmla="*/ 56 h 154"/>
                <a:gd name="T56" fmla="*/ 10 w 110"/>
                <a:gd name="T57" fmla="*/ 48 h 154"/>
                <a:gd name="T58" fmla="*/ 12 w 110"/>
                <a:gd name="T59" fmla="*/ 36 h 154"/>
                <a:gd name="T60" fmla="*/ 0 w 110"/>
                <a:gd name="T61" fmla="*/ 28 h 154"/>
                <a:gd name="T62" fmla="*/ 22 w 110"/>
                <a:gd name="T63" fmla="*/ 10 h 154"/>
                <a:gd name="T64" fmla="*/ 50 w 110"/>
                <a:gd name="T65" fmla="*/ 0 h 154"/>
                <a:gd name="T66" fmla="*/ 46 w 110"/>
                <a:gd name="T67" fmla="*/ 12 h 154"/>
                <a:gd name="T68" fmla="*/ 38 w 110"/>
                <a:gd name="T69" fmla="*/ 20 h 154"/>
                <a:gd name="T70" fmla="*/ 54 w 110"/>
                <a:gd name="T71" fmla="*/ 22 h 154"/>
                <a:gd name="T72" fmla="*/ 66 w 110"/>
                <a:gd name="T73" fmla="*/ 26 h 154"/>
                <a:gd name="T74" fmla="*/ 54 w 110"/>
                <a:gd name="T75" fmla="*/ 40 h 154"/>
                <a:gd name="T76" fmla="*/ 56 w 110"/>
                <a:gd name="T77" fmla="*/ 56 h 154"/>
                <a:gd name="T78" fmla="*/ 74 w 110"/>
                <a:gd name="T79"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123" name="Freeform 147"/>
          <p:cNvSpPr>
            <a:spLocks noChangeAspect="1"/>
          </p:cNvSpPr>
          <p:nvPr/>
        </p:nvSpPr>
        <p:spPr bwMode="auto">
          <a:xfrm>
            <a:off x="4148138" y="3138488"/>
            <a:ext cx="90487" cy="95250"/>
          </a:xfrm>
          <a:custGeom>
            <a:avLst/>
            <a:gdLst>
              <a:gd name="T0" fmla="*/ 32 w 60"/>
              <a:gd name="T1" fmla="*/ 20 h 64"/>
              <a:gd name="T2" fmla="*/ 32 w 60"/>
              <a:gd name="T3" fmla="*/ 4 h 64"/>
              <a:gd name="T4" fmla="*/ 32 w 60"/>
              <a:gd name="T5" fmla="*/ 2 h 64"/>
              <a:gd name="T6" fmla="*/ 34 w 60"/>
              <a:gd name="T7" fmla="*/ 0 h 64"/>
              <a:gd name="T8" fmla="*/ 44 w 60"/>
              <a:gd name="T9" fmla="*/ 0 h 64"/>
              <a:gd name="T10" fmla="*/ 56 w 60"/>
              <a:gd name="T11" fmla="*/ 0 h 64"/>
              <a:gd name="T12" fmla="*/ 60 w 60"/>
              <a:gd name="T13" fmla="*/ 2 h 64"/>
              <a:gd name="T14" fmla="*/ 60 w 60"/>
              <a:gd name="T15" fmla="*/ 6 h 64"/>
              <a:gd name="T16" fmla="*/ 58 w 60"/>
              <a:gd name="T17" fmla="*/ 14 h 64"/>
              <a:gd name="T18" fmla="*/ 54 w 60"/>
              <a:gd name="T19" fmla="*/ 18 h 64"/>
              <a:gd name="T20" fmla="*/ 50 w 60"/>
              <a:gd name="T21" fmla="*/ 20 h 64"/>
              <a:gd name="T22" fmla="*/ 48 w 60"/>
              <a:gd name="T23" fmla="*/ 24 h 64"/>
              <a:gd name="T24" fmla="*/ 50 w 60"/>
              <a:gd name="T25" fmla="*/ 26 h 64"/>
              <a:gd name="T26" fmla="*/ 52 w 60"/>
              <a:gd name="T27" fmla="*/ 30 h 64"/>
              <a:gd name="T28" fmla="*/ 54 w 60"/>
              <a:gd name="T29" fmla="*/ 32 h 64"/>
              <a:gd name="T30" fmla="*/ 56 w 60"/>
              <a:gd name="T31" fmla="*/ 36 h 64"/>
              <a:gd name="T32" fmla="*/ 54 w 60"/>
              <a:gd name="T33" fmla="*/ 42 h 64"/>
              <a:gd name="T34" fmla="*/ 50 w 60"/>
              <a:gd name="T35" fmla="*/ 46 h 64"/>
              <a:gd name="T36" fmla="*/ 38 w 60"/>
              <a:gd name="T37" fmla="*/ 54 h 64"/>
              <a:gd name="T38" fmla="*/ 24 w 60"/>
              <a:gd name="T39" fmla="*/ 62 h 64"/>
              <a:gd name="T40" fmla="*/ 16 w 60"/>
              <a:gd name="T41" fmla="*/ 64 h 64"/>
              <a:gd name="T42" fmla="*/ 10 w 60"/>
              <a:gd name="T43" fmla="*/ 64 h 64"/>
              <a:gd name="T44" fmla="*/ 6 w 60"/>
              <a:gd name="T45" fmla="*/ 64 h 64"/>
              <a:gd name="T46" fmla="*/ 4 w 60"/>
              <a:gd name="T47" fmla="*/ 62 h 64"/>
              <a:gd name="T48" fmla="*/ 0 w 60"/>
              <a:gd name="T49" fmla="*/ 56 h 64"/>
              <a:gd name="T50" fmla="*/ 2 w 60"/>
              <a:gd name="T51" fmla="*/ 52 h 64"/>
              <a:gd name="T52" fmla="*/ 6 w 60"/>
              <a:gd name="T53" fmla="*/ 48 h 64"/>
              <a:gd name="T54" fmla="*/ 14 w 60"/>
              <a:gd name="T55" fmla="*/ 40 h 64"/>
              <a:gd name="T56" fmla="*/ 6 w 60"/>
              <a:gd name="T57" fmla="*/ 34 h 64"/>
              <a:gd name="T58" fmla="*/ 2 w 60"/>
              <a:gd name="T59" fmla="*/ 30 h 64"/>
              <a:gd name="T60" fmla="*/ 6 w 60"/>
              <a:gd name="T61" fmla="*/ 26 h 64"/>
              <a:gd name="T62" fmla="*/ 4 w 60"/>
              <a:gd name="T63" fmla="*/ 20 h 64"/>
              <a:gd name="T64" fmla="*/ 10 w 60"/>
              <a:gd name="T65" fmla="*/ 18 h 64"/>
              <a:gd name="T66" fmla="*/ 20 w 60"/>
              <a:gd name="T67" fmla="*/ 16 h 64"/>
              <a:gd name="T68" fmla="*/ 26 w 60"/>
              <a:gd name="T69" fmla="*/ 18 h 64"/>
              <a:gd name="T70" fmla="*/ 32 w 60"/>
              <a:gd name="T7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24" name="Freeform 148"/>
          <p:cNvSpPr>
            <a:spLocks noChangeAspect="1"/>
          </p:cNvSpPr>
          <p:nvPr/>
        </p:nvSpPr>
        <p:spPr bwMode="auto">
          <a:xfrm>
            <a:off x="4559300" y="2795588"/>
            <a:ext cx="222250" cy="333375"/>
          </a:xfrm>
          <a:custGeom>
            <a:avLst/>
            <a:gdLst>
              <a:gd name="T0" fmla="*/ 145 w 149"/>
              <a:gd name="T1" fmla="*/ 44 h 224"/>
              <a:gd name="T2" fmla="*/ 141 w 149"/>
              <a:gd name="T3" fmla="*/ 28 h 224"/>
              <a:gd name="T4" fmla="*/ 131 w 149"/>
              <a:gd name="T5" fmla="*/ 10 h 224"/>
              <a:gd name="T6" fmla="*/ 113 w 149"/>
              <a:gd name="T7" fmla="*/ 4 h 224"/>
              <a:gd name="T8" fmla="*/ 97 w 149"/>
              <a:gd name="T9" fmla="*/ 4 h 224"/>
              <a:gd name="T10" fmla="*/ 77 w 149"/>
              <a:gd name="T11" fmla="*/ 6 h 224"/>
              <a:gd name="T12" fmla="*/ 59 w 149"/>
              <a:gd name="T13" fmla="*/ 12 h 224"/>
              <a:gd name="T14" fmla="*/ 42 w 149"/>
              <a:gd name="T15" fmla="*/ 32 h 224"/>
              <a:gd name="T16" fmla="*/ 32 w 149"/>
              <a:gd name="T17" fmla="*/ 54 h 224"/>
              <a:gd name="T18" fmla="*/ 30 w 149"/>
              <a:gd name="T19" fmla="*/ 76 h 224"/>
              <a:gd name="T20" fmla="*/ 12 w 149"/>
              <a:gd name="T21" fmla="*/ 76 h 224"/>
              <a:gd name="T22" fmla="*/ 6 w 149"/>
              <a:gd name="T23" fmla="*/ 82 h 224"/>
              <a:gd name="T24" fmla="*/ 4 w 149"/>
              <a:gd name="T25" fmla="*/ 90 h 224"/>
              <a:gd name="T26" fmla="*/ 8 w 149"/>
              <a:gd name="T27" fmla="*/ 108 h 224"/>
              <a:gd name="T28" fmla="*/ 12 w 149"/>
              <a:gd name="T29" fmla="*/ 130 h 224"/>
              <a:gd name="T30" fmla="*/ 14 w 149"/>
              <a:gd name="T31" fmla="*/ 134 h 224"/>
              <a:gd name="T32" fmla="*/ 0 w 149"/>
              <a:gd name="T33" fmla="*/ 168 h 224"/>
              <a:gd name="T34" fmla="*/ 14 w 149"/>
              <a:gd name="T35" fmla="*/ 182 h 224"/>
              <a:gd name="T36" fmla="*/ 30 w 149"/>
              <a:gd name="T37" fmla="*/ 204 h 224"/>
              <a:gd name="T38" fmla="*/ 28 w 149"/>
              <a:gd name="T39" fmla="*/ 216 h 224"/>
              <a:gd name="T40" fmla="*/ 30 w 149"/>
              <a:gd name="T41" fmla="*/ 222 h 224"/>
              <a:gd name="T42" fmla="*/ 38 w 149"/>
              <a:gd name="T43" fmla="*/ 224 h 224"/>
              <a:gd name="T44" fmla="*/ 52 w 149"/>
              <a:gd name="T45" fmla="*/ 216 h 224"/>
              <a:gd name="T46" fmla="*/ 63 w 149"/>
              <a:gd name="T47" fmla="*/ 212 h 224"/>
              <a:gd name="T48" fmla="*/ 73 w 149"/>
              <a:gd name="T49" fmla="*/ 208 h 224"/>
              <a:gd name="T50" fmla="*/ 81 w 149"/>
              <a:gd name="T51" fmla="*/ 204 h 224"/>
              <a:gd name="T52" fmla="*/ 83 w 149"/>
              <a:gd name="T53" fmla="*/ 200 h 224"/>
              <a:gd name="T54" fmla="*/ 79 w 149"/>
              <a:gd name="T55" fmla="*/ 170 h 224"/>
              <a:gd name="T56" fmla="*/ 89 w 149"/>
              <a:gd name="T57" fmla="*/ 164 h 224"/>
              <a:gd name="T58" fmla="*/ 99 w 149"/>
              <a:gd name="T59" fmla="*/ 156 h 224"/>
              <a:gd name="T60" fmla="*/ 95 w 149"/>
              <a:gd name="T61" fmla="*/ 154 h 224"/>
              <a:gd name="T62" fmla="*/ 105 w 149"/>
              <a:gd name="T63" fmla="*/ 150 h 224"/>
              <a:gd name="T64" fmla="*/ 87 w 149"/>
              <a:gd name="T65" fmla="*/ 140 h 224"/>
              <a:gd name="T66" fmla="*/ 79 w 149"/>
              <a:gd name="T67" fmla="*/ 130 h 224"/>
              <a:gd name="T68" fmla="*/ 79 w 149"/>
              <a:gd name="T69" fmla="*/ 114 h 224"/>
              <a:gd name="T70" fmla="*/ 91 w 149"/>
              <a:gd name="T71" fmla="*/ 98 h 224"/>
              <a:gd name="T72" fmla="*/ 113 w 149"/>
              <a:gd name="T73" fmla="*/ 84 h 224"/>
              <a:gd name="T74" fmla="*/ 121 w 149"/>
              <a:gd name="T75" fmla="*/ 72 h 224"/>
              <a:gd name="T76" fmla="*/ 121 w 149"/>
              <a:gd name="T77" fmla="*/ 62 h 224"/>
              <a:gd name="T78" fmla="*/ 129 w 149"/>
              <a:gd name="T79" fmla="*/ 58 h 224"/>
              <a:gd name="T80" fmla="*/ 141 w 149"/>
              <a:gd name="T81"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665" name="Group 149"/>
          <p:cNvGrpSpPr>
            <a:grpSpLocks/>
          </p:cNvGrpSpPr>
          <p:nvPr/>
        </p:nvGrpSpPr>
        <p:grpSpPr bwMode="auto">
          <a:xfrm>
            <a:off x="4446588" y="2547938"/>
            <a:ext cx="439737" cy="517525"/>
            <a:chOff x="2801" y="850"/>
            <a:chExt cx="277" cy="326"/>
          </a:xfrm>
        </p:grpSpPr>
        <p:sp>
          <p:nvSpPr>
            <p:cNvPr id="1663126" name="Freeform 150"/>
            <p:cNvSpPr>
              <a:spLocks noChangeAspect="1"/>
            </p:cNvSpPr>
            <p:nvPr/>
          </p:nvSpPr>
          <p:spPr bwMode="auto">
            <a:xfrm>
              <a:off x="2844" y="858"/>
              <a:ext cx="135" cy="46"/>
            </a:xfrm>
            <a:custGeom>
              <a:avLst/>
              <a:gdLst>
                <a:gd name="T0" fmla="*/ 8 w 143"/>
                <a:gd name="T1" fmla="*/ 20 h 50"/>
                <a:gd name="T2" fmla="*/ 6 w 143"/>
                <a:gd name="T3" fmla="*/ 20 h 50"/>
                <a:gd name="T4" fmla="*/ 2 w 143"/>
                <a:gd name="T5" fmla="*/ 16 h 50"/>
                <a:gd name="T6" fmla="*/ 0 w 143"/>
                <a:gd name="T7" fmla="*/ 8 h 50"/>
                <a:gd name="T8" fmla="*/ 0 w 143"/>
                <a:gd name="T9" fmla="*/ 2 h 50"/>
                <a:gd name="T10" fmla="*/ 4 w 143"/>
                <a:gd name="T11" fmla="*/ 2 h 50"/>
                <a:gd name="T12" fmla="*/ 12 w 143"/>
                <a:gd name="T13" fmla="*/ 2 h 50"/>
                <a:gd name="T14" fmla="*/ 26 w 143"/>
                <a:gd name="T15" fmla="*/ 2 h 50"/>
                <a:gd name="T16" fmla="*/ 36 w 143"/>
                <a:gd name="T17" fmla="*/ 4 h 50"/>
                <a:gd name="T18" fmla="*/ 54 w 143"/>
                <a:gd name="T19" fmla="*/ 10 h 50"/>
                <a:gd name="T20" fmla="*/ 50 w 143"/>
                <a:gd name="T21" fmla="*/ 4 h 50"/>
                <a:gd name="T22" fmla="*/ 54 w 143"/>
                <a:gd name="T23" fmla="*/ 2 h 50"/>
                <a:gd name="T24" fmla="*/ 60 w 143"/>
                <a:gd name="T25" fmla="*/ 0 h 50"/>
                <a:gd name="T26" fmla="*/ 62 w 143"/>
                <a:gd name="T27" fmla="*/ 0 h 50"/>
                <a:gd name="T28" fmla="*/ 66 w 143"/>
                <a:gd name="T29" fmla="*/ 2 h 50"/>
                <a:gd name="T30" fmla="*/ 70 w 143"/>
                <a:gd name="T31" fmla="*/ 2 h 50"/>
                <a:gd name="T32" fmla="*/ 74 w 143"/>
                <a:gd name="T33" fmla="*/ 2 h 50"/>
                <a:gd name="T34" fmla="*/ 78 w 143"/>
                <a:gd name="T35" fmla="*/ 10 h 50"/>
                <a:gd name="T36" fmla="*/ 82 w 143"/>
                <a:gd name="T37" fmla="*/ 12 h 50"/>
                <a:gd name="T38" fmla="*/ 93 w 143"/>
                <a:gd name="T39" fmla="*/ 12 h 50"/>
                <a:gd name="T40" fmla="*/ 119 w 143"/>
                <a:gd name="T41" fmla="*/ 20 h 50"/>
                <a:gd name="T42" fmla="*/ 133 w 143"/>
                <a:gd name="T43" fmla="*/ 26 h 50"/>
                <a:gd name="T44" fmla="*/ 143 w 143"/>
                <a:gd name="T45" fmla="*/ 30 h 50"/>
                <a:gd name="T46" fmla="*/ 135 w 143"/>
                <a:gd name="T47" fmla="*/ 36 h 50"/>
                <a:gd name="T48" fmla="*/ 127 w 143"/>
                <a:gd name="T49" fmla="*/ 38 h 50"/>
                <a:gd name="T50" fmla="*/ 119 w 143"/>
                <a:gd name="T51" fmla="*/ 38 h 50"/>
                <a:gd name="T52" fmla="*/ 115 w 143"/>
                <a:gd name="T53" fmla="*/ 34 h 50"/>
                <a:gd name="T54" fmla="*/ 107 w 143"/>
                <a:gd name="T55" fmla="*/ 28 h 50"/>
                <a:gd name="T56" fmla="*/ 97 w 143"/>
                <a:gd name="T57" fmla="*/ 20 h 50"/>
                <a:gd name="T58" fmla="*/ 93 w 143"/>
                <a:gd name="T59" fmla="*/ 18 h 50"/>
                <a:gd name="T60" fmla="*/ 89 w 143"/>
                <a:gd name="T61" fmla="*/ 16 h 50"/>
                <a:gd name="T62" fmla="*/ 82 w 143"/>
                <a:gd name="T63" fmla="*/ 18 h 50"/>
                <a:gd name="T64" fmla="*/ 80 w 143"/>
                <a:gd name="T65" fmla="*/ 22 h 50"/>
                <a:gd name="T66" fmla="*/ 80 w 143"/>
                <a:gd name="T67" fmla="*/ 34 h 50"/>
                <a:gd name="T68" fmla="*/ 76 w 143"/>
                <a:gd name="T69" fmla="*/ 34 h 50"/>
                <a:gd name="T70" fmla="*/ 74 w 143"/>
                <a:gd name="T71" fmla="*/ 36 h 50"/>
                <a:gd name="T72" fmla="*/ 70 w 143"/>
                <a:gd name="T73" fmla="*/ 42 h 50"/>
                <a:gd name="T74" fmla="*/ 68 w 143"/>
                <a:gd name="T75" fmla="*/ 48 h 50"/>
                <a:gd name="T76" fmla="*/ 66 w 143"/>
                <a:gd name="T77" fmla="*/ 50 h 50"/>
                <a:gd name="T78" fmla="*/ 62 w 143"/>
                <a:gd name="T79" fmla="*/ 50 h 50"/>
                <a:gd name="T80" fmla="*/ 56 w 143"/>
                <a:gd name="T81" fmla="*/ 48 h 50"/>
                <a:gd name="T82" fmla="*/ 48 w 143"/>
                <a:gd name="T83" fmla="*/ 46 h 50"/>
                <a:gd name="T84" fmla="*/ 34 w 143"/>
                <a:gd name="T85" fmla="*/ 34 h 50"/>
                <a:gd name="T86" fmla="*/ 24 w 143"/>
                <a:gd name="T87" fmla="*/ 26 h 50"/>
                <a:gd name="T88" fmla="*/ 16 w 143"/>
                <a:gd name="T89" fmla="*/ 22 h 50"/>
                <a:gd name="T90" fmla="*/ 8 w 143"/>
                <a:gd name="T91"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27" name="Freeform 151"/>
            <p:cNvSpPr>
              <a:spLocks noChangeAspect="1"/>
            </p:cNvSpPr>
            <p:nvPr/>
          </p:nvSpPr>
          <p:spPr bwMode="auto">
            <a:xfrm>
              <a:off x="2916" y="850"/>
              <a:ext cx="79" cy="17"/>
            </a:xfrm>
            <a:custGeom>
              <a:avLst/>
              <a:gdLst>
                <a:gd name="T0" fmla="*/ 31 w 85"/>
                <a:gd name="T1" fmla="*/ 18 h 18"/>
                <a:gd name="T2" fmla="*/ 23 w 85"/>
                <a:gd name="T3" fmla="*/ 16 h 18"/>
                <a:gd name="T4" fmla="*/ 15 w 85"/>
                <a:gd name="T5" fmla="*/ 14 h 18"/>
                <a:gd name="T6" fmla="*/ 6 w 85"/>
                <a:gd name="T7" fmla="*/ 10 h 18"/>
                <a:gd name="T8" fmla="*/ 0 w 85"/>
                <a:gd name="T9" fmla="*/ 6 h 18"/>
                <a:gd name="T10" fmla="*/ 6 w 85"/>
                <a:gd name="T11" fmla="*/ 4 h 18"/>
                <a:gd name="T12" fmla="*/ 13 w 85"/>
                <a:gd name="T13" fmla="*/ 2 h 18"/>
                <a:gd name="T14" fmla="*/ 21 w 85"/>
                <a:gd name="T15" fmla="*/ 0 h 18"/>
                <a:gd name="T16" fmla="*/ 27 w 85"/>
                <a:gd name="T17" fmla="*/ 2 h 18"/>
                <a:gd name="T18" fmla="*/ 41 w 85"/>
                <a:gd name="T19" fmla="*/ 4 h 18"/>
                <a:gd name="T20" fmla="*/ 55 w 85"/>
                <a:gd name="T21" fmla="*/ 4 h 18"/>
                <a:gd name="T22" fmla="*/ 71 w 85"/>
                <a:gd name="T23" fmla="*/ 6 h 18"/>
                <a:gd name="T24" fmla="*/ 85 w 85"/>
                <a:gd name="T25" fmla="*/ 8 h 18"/>
                <a:gd name="T26" fmla="*/ 79 w 85"/>
                <a:gd name="T27" fmla="*/ 12 h 18"/>
                <a:gd name="T28" fmla="*/ 73 w 85"/>
                <a:gd name="T29" fmla="*/ 14 h 18"/>
                <a:gd name="T30" fmla="*/ 67 w 85"/>
                <a:gd name="T31" fmla="*/ 18 h 18"/>
                <a:gd name="T32" fmla="*/ 63 w 85"/>
                <a:gd name="T33" fmla="*/ 18 h 18"/>
                <a:gd name="T34" fmla="*/ 47 w 85"/>
                <a:gd name="T35" fmla="*/ 18 h 18"/>
                <a:gd name="T36" fmla="*/ 31 w 8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28" name="Freeform 152"/>
            <p:cNvSpPr>
              <a:spLocks noChangeAspect="1"/>
            </p:cNvSpPr>
            <p:nvPr/>
          </p:nvSpPr>
          <p:spPr bwMode="auto">
            <a:xfrm>
              <a:off x="2801" y="976"/>
              <a:ext cx="277" cy="200"/>
            </a:xfrm>
            <a:custGeom>
              <a:avLst/>
              <a:gdLst>
                <a:gd name="T0" fmla="*/ 271 w 295"/>
                <a:gd name="T1" fmla="*/ 20 h 214"/>
                <a:gd name="T2" fmla="*/ 245 w 295"/>
                <a:gd name="T3" fmla="*/ 16 h 214"/>
                <a:gd name="T4" fmla="*/ 241 w 295"/>
                <a:gd name="T5" fmla="*/ 28 h 214"/>
                <a:gd name="T6" fmla="*/ 233 w 295"/>
                <a:gd name="T7" fmla="*/ 40 h 214"/>
                <a:gd name="T8" fmla="*/ 207 w 295"/>
                <a:gd name="T9" fmla="*/ 34 h 214"/>
                <a:gd name="T10" fmla="*/ 187 w 295"/>
                <a:gd name="T11" fmla="*/ 30 h 214"/>
                <a:gd name="T12" fmla="*/ 173 w 295"/>
                <a:gd name="T13" fmla="*/ 36 h 214"/>
                <a:gd name="T14" fmla="*/ 141 w 295"/>
                <a:gd name="T15" fmla="*/ 40 h 214"/>
                <a:gd name="T16" fmla="*/ 118 w 295"/>
                <a:gd name="T17" fmla="*/ 64 h 214"/>
                <a:gd name="T18" fmla="*/ 106 w 295"/>
                <a:gd name="T19" fmla="*/ 96 h 214"/>
                <a:gd name="T20" fmla="*/ 88 w 295"/>
                <a:gd name="T21" fmla="*/ 108 h 214"/>
                <a:gd name="T22" fmla="*/ 80 w 295"/>
                <a:gd name="T23" fmla="*/ 118 h 214"/>
                <a:gd name="T24" fmla="*/ 84 w 295"/>
                <a:gd name="T25" fmla="*/ 140 h 214"/>
                <a:gd name="T26" fmla="*/ 88 w 295"/>
                <a:gd name="T27" fmla="*/ 164 h 214"/>
                <a:gd name="T28" fmla="*/ 76 w 295"/>
                <a:gd name="T29" fmla="*/ 200 h 214"/>
                <a:gd name="T30" fmla="*/ 64 w 295"/>
                <a:gd name="T31" fmla="*/ 188 h 214"/>
                <a:gd name="T32" fmla="*/ 50 w 295"/>
                <a:gd name="T33" fmla="*/ 206 h 214"/>
                <a:gd name="T34" fmla="*/ 26 w 295"/>
                <a:gd name="T35" fmla="*/ 212 h 214"/>
                <a:gd name="T36" fmla="*/ 8 w 295"/>
                <a:gd name="T37" fmla="*/ 202 h 214"/>
                <a:gd name="T38" fmla="*/ 12 w 295"/>
                <a:gd name="T39" fmla="*/ 194 h 214"/>
                <a:gd name="T40" fmla="*/ 2 w 295"/>
                <a:gd name="T41" fmla="*/ 188 h 214"/>
                <a:gd name="T42" fmla="*/ 8 w 295"/>
                <a:gd name="T43" fmla="*/ 174 h 214"/>
                <a:gd name="T44" fmla="*/ 0 w 295"/>
                <a:gd name="T45" fmla="*/ 144 h 214"/>
                <a:gd name="T46" fmla="*/ 22 w 295"/>
                <a:gd name="T47" fmla="*/ 136 h 214"/>
                <a:gd name="T48" fmla="*/ 38 w 295"/>
                <a:gd name="T49" fmla="*/ 124 h 214"/>
                <a:gd name="T50" fmla="*/ 54 w 295"/>
                <a:gd name="T51" fmla="*/ 120 h 214"/>
                <a:gd name="T52" fmla="*/ 64 w 295"/>
                <a:gd name="T53" fmla="*/ 118 h 214"/>
                <a:gd name="T54" fmla="*/ 62 w 295"/>
                <a:gd name="T55" fmla="*/ 116 h 214"/>
                <a:gd name="T56" fmla="*/ 60 w 295"/>
                <a:gd name="T57" fmla="*/ 106 h 214"/>
                <a:gd name="T58" fmla="*/ 80 w 295"/>
                <a:gd name="T59" fmla="*/ 94 h 214"/>
                <a:gd name="T60" fmla="*/ 94 w 295"/>
                <a:gd name="T61" fmla="*/ 68 h 214"/>
                <a:gd name="T62" fmla="*/ 106 w 295"/>
                <a:gd name="T63" fmla="*/ 60 h 214"/>
                <a:gd name="T64" fmla="*/ 112 w 295"/>
                <a:gd name="T65" fmla="*/ 50 h 214"/>
                <a:gd name="T66" fmla="*/ 106 w 295"/>
                <a:gd name="T67" fmla="*/ 44 h 214"/>
                <a:gd name="T68" fmla="*/ 106 w 295"/>
                <a:gd name="T69" fmla="*/ 42 h 214"/>
                <a:gd name="T70" fmla="*/ 114 w 295"/>
                <a:gd name="T71" fmla="*/ 34 h 214"/>
                <a:gd name="T72" fmla="*/ 135 w 295"/>
                <a:gd name="T73" fmla="*/ 36 h 214"/>
                <a:gd name="T74" fmla="*/ 139 w 295"/>
                <a:gd name="T75" fmla="*/ 26 h 214"/>
                <a:gd name="T76" fmla="*/ 161 w 295"/>
                <a:gd name="T77" fmla="*/ 16 h 214"/>
                <a:gd name="T78" fmla="*/ 169 w 295"/>
                <a:gd name="T79" fmla="*/ 16 h 214"/>
                <a:gd name="T80" fmla="*/ 185 w 295"/>
                <a:gd name="T81" fmla="*/ 12 h 214"/>
                <a:gd name="T82" fmla="*/ 227 w 295"/>
                <a:gd name="T83" fmla="*/ 0 h 214"/>
                <a:gd name="T84" fmla="*/ 243 w 295"/>
                <a:gd name="T85" fmla="*/ 8 h 214"/>
                <a:gd name="T86" fmla="*/ 251 w 295"/>
                <a:gd name="T87" fmla="*/ 2 h 214"/>
                <a:gd name="T88" fmla="*/ 271 w 295"/>
                <a:gd name="T89" fmla="*/ 4 h 214"/>
                <a:gd name="T90" fmla="*/ 289 w 295"/>
                <a:gd name="T91" fmla="*/ 14 h 214"/>
                <a:gd name="T92" fmla="*/ 287 w 295"/>
                <a:gd name="T93" fmla="*/ 18 h 214"/>
                <a:gd name="T94" fmla="*/ 295 w 295"/>
                <a:gd name="T95" fmla="*/ 2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129" name="Freeform 153"/>
          <p:cNvSpPr>
            <a:spLocks noChangeAspect="1"/>
          </p:cNvSpPr>
          <p:nvPr/>
        </p:nvSpPr>
        <p:spPr bwMode="auto">
          <a:xfrm>
            <a:off x="4799013" y="3021013"/>
            <a:ext cx="87312" cy="50800"/>
          </a:xfrm>
          <a:custGeom>
            <a:avLst/>
            <a:gdLst>
              <a:gd name="T0" fmla="*/ 58 w 58"/>
              <a:gd name="T1" fmla="*/ 34 h 34"/>
              <a:gd name="T2" fmla="*/ 52 w 58"/>
              <a:gd name="T3" fmla="*/ 24 h 34"/>
              <a:gd name="T4" fmla="*/ 48 w 58"/>
              <a:gd name="T5" fmla="*/ 16 h 34"/>
              <a:gd name="T6" fmla="*/ 52 w 58"/>
              <a:gd name="T7" fmla="*/ 16 h 34"/>
              <a:gd name="T8" fmla="*/ 54 w 58"/>
              <a:gd name="T9" fmla="*/ 14 h 34"/>
              <a:gd name="T10" fmla="*/ 54 w 58"/>
              <a:gd name="T11" fmla="*/ 4 h 34"/>
              <a:gd name="T12" fmla="*/ 48 w 58"/>
              <a:gd name="T13" fmla="*/ 6 h 34"/>
              <a:gd name="T14" fmla="*/ 44 w 58"/>
              <a:gd name="T15" fmla="*/ 6 h 34"/>
              <a:gd name="T16" fmla="*/ 40 w 58"/>
              <a:gd name="T17" fmla="*/ 4 h 34"/>
              <a:gd name="T18" fmla="*/ 32 w 58"/>
              <a:gd name="T19" fmla="*/ 0 h 34"/>
              <a:gd name="T20" fmla="*/ 24 w 58"/>
              <a:gd name="T21" fmla="*/ 0 h 34"/>
              <a:gd name="T22" fmla="*/ 14 w 58"/>
              <a:gd name="T23" fmla="*/ 2 h 34"/>
              <a:gd name="T24" fmla="*/ 6 w 58"/>
              <a:gd name="T25" fmla="*/ 6 h 34"/>
              <a:gd name="T26" fmla="*/ 2 w 58"/>
              <a:gd name="T27" fmla="*/ 8 h 34"/>
              <a:gd name="T28" fmla="*/ 0 w 58"/>
              <a:gd name="T29" fmla="*/ 10 h 34"/>
              <a:gd name="T30" fmla="*/ 2 w 58"/>
              <a:gd name="T31" fmla="*/ 16 h 34"/>
              <a:gd name="T32" fmla="*/ 6 w 58"/>
              <a:gd name="T33" fmla="*/ 20 h 34"/>
              <a:gd name="T34" fmla="*/ 10 w 58"/>
              <a:gd name="T35" fmla="*/ 22 h 34"/>
              <a:gd name="T36" fmla="*/ 18 w 58"/>
              <a:gd name="T37" fmla="*/ 24 h 34"/>
              <a:gd name="T38" fmla="*/ 26 w 58"/>
              <a:gd name="T39" fmla="*/ 22 h 34"/>
              <a:gd name="T40" fmla="*/ 30 w 58"/>
              <a:gd name="T41" fmla="*/ 22 h 34"/>
              <a:gd name="T42" fmla="*/ 34 w 58"/>
              <a:gd name="T43" fmla="*/ 24 h 34"/>
              <a:gd name="T44" fmla="*/ 36 w 58"/>
              <a:gd name="T45" fmla="*/ 28 h 34"/>
              <a:gd name="T46" fmla="*/ 38 w 58"/>
              <a:gd name="T47" fmla="*/ 32 h 34"/>
              <a:gd name="T48" fmla="*/ 42 w 58"/>
              <a:gd name="T49" fmla="*/ 34 h 34"/>
              <a:gd name="T50" fmla="*/ 44 w 58"/>
              <a:gd name="T51" fmla="*/ 34 h 34"/>
              <a:gd name="T52" fmla="*/ 46 w 58"/>
              <a:gd name="T53" fmla="*/ 30 h 34"/>
              <a:gd name="T54" fmla="*/ 50 w 58"/>
              <a:gd name="T55" fmla="*/ 30 h 34"/>
              <a:gd name="T56" fmla="*/ 54 w 58"/>
              <a:gd name="T57" fmla="*/ 32 h 34"/>
              <a:gd name="T58" fmla="*/ 58 w 58"/>
              <a:gd name="T5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30" name="Freeform 154"/>
          <p:cNvSpPr>
            <a:spLocks noChangeAspect="1"/>
          </p:cNvSpPr>
          <p:nvPr/>
        </p:nvSpPr>
        <p:spPr bwMode="auto">
          <a:xfrm>
            <a:off x="4767263" y="3055938"/>
            <a:ext cx="127000" cy="73025"/>
          </a:xfrm>
          <a:custGeom>
            <a:avLst/>
            <a:gdLst>
              <a:gd name="T0" fmla="*/ 68 w 86"/>
              <a:gd name="T1" fmla="*/ 50 h 50"/>
              <a:gd name="T2" fmla="*/ 74 w 86"/>
              <a:gd name="T3" fmla="*/ 50 h 50"/>
              <a:gd name="T4" fmla="*/ 80 w 86"/>
              <a:gd name="T5" fmla="*/ 48 h 50"/>
              <a:gd name="T6" fmla="*/ 84 w 86"/>
              <a:gd name="T7" fmla="*/ 46 h 50"/>
              <a:gd name="T8" fmla="*/ 86 w 86"/>
              <a:gd name="T9" fmla="*/ 42 h 50"/>
              <a:gd name="T10" fmla="*/ 86 w 86"/>
              <a:gd name="T11" fmla="*/ 38 h 50"/>
              <a:gd name="T12" fmla="*/ 84 w 86"/>
              <a:gd name="T13" fmla="*/ 30 h 50"/>
              <a:gd name="T14" fmla="*/ 84 w 86"/>
              <a:gd name="T15" fmla="*/ 26 h 50"/>
              <a:gd name="T16" fmla="*/ 80 w 86"/>
              <a:gd name="T17" fmla="*/ 12 h 50"/>
              <a:gd name="T18" fmla="*/ 76 w 86"/>
              <a:gd name="T19" fmla="*/ 10 h 50"/>
              <a:gd name="T20" fmla="*/ 72 w 86"/>
              <a:gd name="T21" fmla="*/ 8 h 50"/>
              <a:gd name="T22" fmla="*/ 68 w 86"/>
              <a:gd name="T23" fmla="*/ 8 h 50"/>
              <a:gd name="T24" fmla="*/ 66 w 86"/>
              <a:gd name="T25" fmla="*/ 12 h 50"/>
              <a:gd name="T26" fmla="*/ 64 w 86"/>
              <a:gd name="T27" fmla="*/ 12 h 50"/>
              <a:gd name="T28" fmla="*/ 60 w 86"/>
              <a:gd name="T29" fmla="*/ 10 h 50"/>
              <a:gd name="T30" fmla="*/ 58 w 86"/>
              <a:gd name="T31" fmla="*/ 6 h 50"/>
              <a:gd name="T32" fmla="*/ 56 w 86"/>
              <a:gd name="T33" fmla="*/ 2 h 50"/>
              <a:gd name="T34" fmla="*/ 52 w 86"/>
              <a:gd name="T35" fmla="*/ 0 h 50"/>
              <a:gd name="T36" fmla="*/ 48 w 86"/>
              <a:gd name="T37" fmla="*/ 0 h 50"/>
              <a:gd name="T38" fmla="*/ 40 w 86"/>
              <a:gd name="T39" fmla="*/ 2 h 50"/>
              <a:gd name="T40" fmla="*/ 42 w 86"/>
              <a:gd name="T41" fmla="*/ 4 h 50"/>
              <a:gd name="T42" fmla="*/ 44 w 86"/>
              <a:gd name="T43" fmla="*/ 12 h 50"/>
              <a:gd name="T44" fmla="*/ 42 w 86"/>
              <a:gd name="T45" fmla="*/ 16 h 50"/>
              <a:gd name="T46" fmla="*/ 42 w 86"/>
              <a:gd name="T47" fmla="*/ 18 h 50"/>
              <a:gd name="T48" fmla="*/ 38 w 86"/>
              <a:gd name="T49" fmla="*/ 22 h 50"/>
              <a:gd name="T50" fmla="*/ 32 w 86"/>
              <a:gd name="T51" fmla="*/ 24 h 50"/>
              <a:gd name="T52" fmla="*/ 30 w 86"/>
              <a:gd name="T53" fmla="*/ 24 h 50"/>
              <a:gd name="T54" fmla="*/ 28 w 86"/>
              <a:gd name="T55" fmla="*/ 22 h 50"/>
              <a:gd name="T56" fmla="*/ 24 w 86"/>
              <a:gd name="T57" fmla="*/ 18 h 50"/>
              <a:gd name="T58" fmla="*/ 18 w 86"/>
              <a:gd name="T59" fmla="*/ 12 h 50"/>
              <a:gd name="T60" fmla="*/ 16 w 86"/>
              <a:gd name="T61" fmla="*/ 10 h 50"/>
              <a:gd name="T62" fmla="*/ 12 w 86"/>
              <a:gd name="T63" fmla="*/ 10 h 50"/>
              <a:gd name="T64" fmla="*/ 8 w 86"/>
              <a:gd name="T65" fmla="*/ 10 h 50"/>
              <a:gd name="T66" fmla="*/ 6 w 86"/>
              <a:gd name="T67" fmla="*/ 12 h 50"/>
              <a:gd name="T68" fmla="*/ 2 w 86"/>
              <a:gd name="T69" fmla="*/ 20 h 50"/>
              <a:gd name="T70" fmla="*/ 2 w 86"/>
              <a:gd name="T71" fmla="*/ 26 h 50"/>
              <a:gd name="T72" fmla="*/ 0 w 86"/>
              <a:gd name="T73" fmla="*/ 30 h 50"/>
              <a:gd name="T74" fmla="*/ 2 w 86"/>
              <a:gd name="T75" fmla="*/ 38 h 50"/>
              <a:gd name="T76" fmla="*/ 2 w 86"/>
              <a:gd name="T77" fmla="*/ 36 h 50"/>
              <a:gd name="T78" fmla="*/ 4 w 86"/>
              <a:gd name="T79" fmla="*/ 34 h 50"/>
              <a:gd name="T80" fmla="*/ 12 w 86"/>
              <a:gd name="T81" fmla="*/ 34 h 50"/>
              <a:gd name="T82" fmla="*/ 24 w 86"/>
              <a:gd name="T83" fmla="*/ 34 h 50"/>
              <a:gd name="T84" fmla="*/ 28 w 86"/>
              <a:gd name="T85" fmla="*/ 36 h 50"/>
              <a:gd name="T86" fmla="*/ 34 w 86"/>
              <a:gd name="T87" fmla="*/ 38 h 50"/>
              <a:gd name="T88" fmla="*/ 42 w 86"/>
              <a:gd name="T89" fmla="*/ 36 h 50"/>
              <a:gd name="T90" fmla="*/ 50 w 86"/>
              <a:gd name="T91" fmla="*/ 32 h 50"/>
              <a:gd name="T92" fmla="*/ 54 w 86"/>
              <a:gd name="T93" fmla="*/ 38 h 50"/>
              <a:gd name="T94" fmla="*/ 58 w 86"/>
              <a:gd name="T95" fmla="*/ 40 h 50"/>
              <a:gd name="T96" fmla="*/ 58 w 86"/>
              <a:gd name="T97" fmla="*/ 44 h 50"/>
              <a:gd name="T98" fmla="*/ 60 w 86"/>
              <a:gd name="T99" fmla="*/ 48 h 50"/>
              <a:gd name="T100" fmla="*/ 66 w 86"/>
              <a:gd name="T101" fmla="*/ 50 h 50"/>
              <a:gd name="T102" fmla="*/ 68 w 86"/>
              <a:gd name="T10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31" name="Freeform 155"/>
          <p:cNvSpPr>
            <a:spLocks noChangeAspect="1"/>
          </p:cNvSpPr>
          <p:nvPr/>
        </p:nvSpPr>
        <p:spPr bwMode="auto">
          <a:xfrm>
            <a:off x="4767263" y="3103563"/>
            <a:ext cx="95250" cy="69850"/>
          </a:xfrm>
          <a:custGeom>
            <a:avLst/>
            <a:gdLst>
              <a:gd name="T0" fmla="*/ 64 w 64"/>
              <a:gd name="T1" fmla="*/ 18 h 48"/>
              <a:gd name="T2" fmla="*/ 60 w 64"/>
              <a:gd name="T3" fmla="*/ 16 h 48"/>
              <a:gd name="T4" fmla="*/ 58 w 64"/>
              <a:gd name="T5" fmla="*/ 12 h 48"/>
              <a:gd name="T6" fmla="*/ 58 w 64"/>
              <a:gd name="T7" fmla="*/ 8 h 48"/>
              <a:gd name="T8" fmla="*/ 54 w 64"/>
              <a:gd name="T9" fmla="*/ 6 h 48"/>
              <a:gd name="T10" fmla="*/ 50 w 64"/>
              <a:gd name="T11" fmla="*/ 0 h 48"/>
              <a:gd name="T12" fmla="*/ 42 w 64"/>
              <a:gd name="T13" fmla="*/ 4 h 48"/>
              <a:gd name="T14" fmla="*/ 34 w 64"/>
              <a:gd name="T15" fmla="*/ 6 h 48"/>
              <a:gd name="T16" fmla="*/ 28 w 64"/>
              <a:gd name="T17" fmla="*/ 4 h 48"/>
              <a:gd name="T18" fmla="*/ 24 w 64"/>
              <a:gd name="T19" fmla="*/ 2 h 48"/>
              <a:gd name="T20" fmla="*/ 12 w 64"/>
              <a:gd name="T21" fmla="*/ 2 h 48"/>
              <a:gd name="T22" fmla="*/ 4 w 64"/>
              <a:gd name="T23" fmla="*/ 2 h 48"/>
              <a:gd name="T24" fmla="*/ 2 w 64"/>
              <a:gd name="T25" fmla="*/ 4 h 48"/>
              <a:gd name="T26" fmla="*/ 0 w 64"/>
              <a:gd name="T27" fmla="*/ 6 h 48"/>
              <a:gd name="T28" fmla="*/ 0 w 64"/>
              <a:gd name="T29" fmla="*/ 20 h 48"/>
              <a:gd name="T30" fmla="*/ 8 w 64"/>
              <a:gd name="T31" fmla="*/ 20 h 48"/>
              <a:gd name="T32" fmla="*/ 16 w 64"/>
              <a:gd name="T33" fmla="*/ 20 h 48"/>
              <a:gd name="T34" fmla="*/ 22 w 64"/>
              <a:gd name="T35" fmla="*/ 22 h 48"/>
              <a:gd name="T36" fmla="*/ 28 w 64"/>
              <a:gd name="T37" fmla="*/ 24 h 48"/>
              <a:gd name="T38" fmla="*/ 26 w 64"/>
              <a:gd name="T39" fmla="*/ 36 h 48"/>
              <a:gd name="T40" fmla="*/ 30 w 64"/>
              <a:gd name="T41" fmla="*/ 40 h 48"/>
              <a:gd name="T42" fmla="*/ 32 w 64"/>
              <a:gd name="T43" fmla="*/ 40 h 48"/>
              <a:gd name="T44" fmla="*/ 34 w 64"/>
              <a:gd name="T45" fmla="*/ 42 h 48"/>
              <a:gd name="T46" fmla="*/ 38 w 64"/>
              <a:gd name="T47" fmla="*/ 46 h 48"/>
              <a:gd name="T48" fmla="*/ 40 w 64"/>
              <a:gd name="T49" fmla="*/ 48 h 48"/>
              <a:gd name="T50" fmla="*/ 44 w 64"/>
              <a:gd name="T51" fmla="*/ 46 h 48"/>
              <a:gd name="T52" fmla="*/ 50 w 64"/>
              <a:gd name="T53" fmla="*/ 46 h 48"/>
              <a:gd name="T54" fmla="*/ 56 w 64"/>
              <a:gd name="T55" fmla="*/ 34 h 48"/>
              <a:gd name="T56" fmla="*/ 58 w 64"/>
              <a:gd name="T57" fmla="*/ 30 h 48"/>
              <a:gd name="T58" fmla="*/ 64 w 64"/>
              <a:gd name="T59" fmla="*/ 24 h 48"/>
              <a:gd name="T60" fmla="*/ 64 w 64"/>
              <a:gd name="T61" fmla="*/ 20 h 48"/>
              <a:gd name="T62" fmla="*/ 64 w 64"/>
              <a:gd name="T6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32" name="Freeform 156"/>
          <p:cNvSpPr>
            <a:spLocks noChangeAspect="1"/>
          </p:cNvSpPr>
          <p:nvPr/>
        </p:nvSpPr>
        <p:spPr bwMode="auto">
          <a:xfrm>
            <a:off x="4148138" y="3486150"/>
            <a:ext cx="60325" cy="133350"/>
          </a:xfrm>
          <a:custGeom>
            <a:avLst/>
            <a:gdLst>
              <a:gd name="T0" fmla="*/ 24 w 40"/>
              <a:gd name="T1" fmla="*/ 90 h 90"/>
              <a:gd name="T2" fmla="*/ 16 w 40"/>
              <a:gd name="T3" fmla="*/ 90 h 90"/>
              <a:gd name="T4" fmla="*/ 12 w 40"/>
              <a:gd name="T5" fmla="*/ 90 h 90"/>
              <a:gd name="T6" fmla="*/ 8 w 40"/>
              <a:gd name="T7" fmla="*/ 90 h 90"/>
              <a:gd name="T8" fmla="*/ 6 w 40"/>
              <a:gd name="T9" fmla="*/ 76 h 90"/>
              <a:gd name="T10" fmla="*/ 8 w 40"/>
              <a:gd name="T11" fmla="*/ 66 h 90"/>
              <a:gd name="T12" fmla="*/ 6 w 40"/>
              <a:gd name="T13" fmla="*/ 64 h 90"/>
              <a:gd name="T14" fmla="*/ 4 w 40"/>
              <a:gd name="T15" fmla="*/ 64 h 90"/>
              <a:gd name="T16" fmla="*/ 0 w 40"/>
              <a:gd name="T17" fmla="*/ 62 h 90"/>
              <a:gd name="T18" fmla="*/ 0 w 40"/>
              <a:gd name="T19" fmla="*/ 58 h 90"/>
              <a:gd name="T20" fmla="*/ 0 w 40"/>
              <a:gd name="T21" fmla="*/ 52 h 90"/>
              <a:gd name="T22" fmla="*/ 2 w 40"/>
              <a:gd name="T23" fmla="*/ 48 h 90"/>
              <a:gd name="T24" fmla="*/ 6 w 40"/>
              <a:gd name="T25" fmla="*/ 38 h 90"/>
              <a:gd name="T26" fmla="*/ 10 w 40"/>
              <a:gd name="T27" fmla="*/ 32 h 90"/>
              <a:gd name="T28" fmla="*/ 12 w 40"/>
              <a:gd name="T29" fmla="*/ 26 h 90"/>
              <a:gd name="T30" fmla="*/ 12 w 40"/>
              <a:gd name="T31" fmla="*/ 22 h 90"/>
              <a:gd name="T32" fmla="*/ 12 w 40"/>
              <a:gd name="T33" fmla="*/ 18 h 90"/>
              <a:gd name="T34" fmla="*/ 10 w 40"/>
              <a:gd name="T35" fmla="*/ 16 h 90"/>
              <a:gd name="T36" fmla="*/ 8 w 40"/>
              <a:gd name="T37" fmla="*/ 14 h 90"/>
              <a:gd name="T38" fmla="*/ 8 w 40"/>
              <a:gd name="T39" fmla="*/ 12 h 90"/>
              <a:gd name="T40" fmla="*/ 10 w 40"/>
              <a:gd name="T41" fmla="*/ 6 h 90"/>
              <a:gd name="T42" fmla="*/ 12 w 40"/>
              <a:gd name="T43" fmla="*/ 0 h 90"/>
              <a:gd name="T44" fmla="*/ 16 w 40"/>
              <a:gd name="T45" fmla="*/ 4 h 90"/>
              <a:gd name="T46" fmla="*/ 22 w 40"/>
              <a:gd name="T47" fmla="*/ 6 h 90"/>
              <a:gd name="T48" fmla="*/ 36 w 40"/>
              <a:gd name="T49" fmla="*/ 6 h 90"/>
              <a:gd name="T50" fmla="*/ 38 w 40"/>
              <a:gd name="T51" fmla="*/ 8 h 90"/>
              <a:gd name="T52" fmla="*/ 40 w 40"/>
              <a:gd name="T53" fmla="*/ 12 h 90"/>
              <a:gd name="T54" fmla="*/ 38 w 40"/>
              <a:gd name="T55" fmla="*/ 24 h 90"/>
              <a:gd name="T56" fmla="*/ 34 w 40"/>
              <a:gd name="T57" fmla="*/ 34 h 90"/>
              <a:gd name="T58" fmla="*/ 30 w 40"/>
              <a:gd name="T59" fmla="*/ 40 h 90"/>
              <a:gd name="T60" fmla="*/ 28 w 40"/>
              <a:gd name="T61" fmla="*/ 50 h 90"/>
              <a:gd name="T62" fmla="*/ 30 w 40"/>
              <a:gd name="T63" fmla="*/ 54 h 90"/>
              <a:gd name="T64" fmla="*/ 30 w 40"/>
              <a:gd name="T65" fmla="*/ 60 h 90"/>
              <a:gd name="T66" fmla="*/ 30 w 40"/>
              <a:gd name="T67" fmla="*/ 64 h 90"/>
              <a:gd name="T68" fmla="*/ 28 w 40"/>
              <a:gd name="T69" fmla="*/ 68 h 90"/>
              <a:gd name="T70" fmla="*/ 30 w 40"/>
              <a:gd name="T71" fmla="*/ 70 h 90"/>
              <a:gd name="T72" fmla="*/ 32 w 40"/>
              <a:gd name="T73" fmla="*/ 74 h 90"/>
              <a:gd name="T74" fmla="*/ 30 w 40"/>
              <a:gd name="T75" fmla="*/ 78 h 90"/>
              <a:gd name="T76" fmla="*/ 28 w 40"/>
              <a:gd name="T77" fmla="*/ 80 h 90"/>
              <a:gd name="T78" fmla="*/ 26 w 40"/>
              <a:gd name="T79" fmla="*/ 84 h 90"/>
              <a:gd name="T80" fmla="*/ 24 w 40"/>
              <a:gd name="T81" fmla="*/ 86 h 90"/>
              <a:gd name="T82" fmla="*/ 24 w 40"/>
              <a:gd name="T8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670" name="Group 157"/>
          <p:cNvGrpSpPr>
            <a:grpSpLocks/>
          </p:cNvGrpSpPr>
          <p:nvPr/>
        </p:nvGrpSpPr>
        <p:grpSpPr bwMode="auto">
          <a:xfrm>
            <a:off x="4157663" y="3441700"/>
            <a:ext cx="268287" cy="207963"/>
            <a:chOff x="2619" y="1413"/>
            <a:chExt cx="169" cy="131"/>
          </a:xfrm>
        </p:grpSpPr>
        <p:sp>
          <p:nvSpPr>
            <p:cNvPr id="1663134" name="Freeform 158"/>
            <p:cNvSpPr>
              <a:spLocks noChangeAspect="1"/>
            </p:cNvSpPr>
            <p:nvPr/>
          </p:nvSpPr>
          <p:spPr bwMode="auto">
            <a:xfrm>
              <a:off x="2773" y="1477"/>
              <a:ext cx="15" cy="9"/>
            </a:xfrm>
            <a:custGeom>
              <a:avLst/>
              <a:gdLst>
                <a:gd name="T0" fmla="*/ 16 w 16"/>
                <a:gd name="T1" fmla="*/ 6 h 10"/>
                <a:gd name="T2" fmla="*/ 12 w 16"/>
                <a:gd name="T3" fmla="*/ 0 h 10"/>
                <a:gd name="T4" fmla="*/ 6 w 16"/>
                <a:gd name="T5" fmla="*/ 0 h 10"/>
                <a:gd name="T6" fmla="*/ 4 w 16"/>
                <a:gd name="T7" fmla="*/ 0 h 10"/>
                <a:gd name="T8" fmla="*/ 2 w 16"/>
                <a:gd name="T9" fmla="*/ 2 h 10"/>
                <a:gd name="T10" fmla="*/ 0 w 16"/>
                <a:gd name="T11" fmla="*/ 10 h 10"/>
                <a:gd name="T12" fmla="*/ 16 w 16"/>
                <a:gd name="T13" fmla="*/ 10 h 10"/>
                <a:gd name="T14" fmla="*/ 14 w 16"/>
                <a:gd name="T15" fmla="*/ 4 h 10"/>
                <a:gd name="T16" fmla="*/ 16 w 1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6" y="6"/>
                  </a:moveTo>
                  <a:lnTo>
                    <a:pt x="12" y="0"/>
                  </a:lnTo>
                  <a:lnTo>
                    <a:pt x="6" y="0"/>
                  </a:lnTo>
                  <a:lnTo>
                    <a:pt x="4" y="0"/>
                  </a:lnTo>
                  <a:lnTo>
                    <a:pt x="2" y="2"/>
                  </a:lnTo>
                  <a:lnTo>
                    <a:pt x="0" y="10"/>
                  </a:lnTo>
                  <a:lnTo>
                    <a:pt x="16" y="10"/>
                  </a:lnTo>
                  <a:lnTo>
                    <a:pt x="14" y="4"/>
                  </a:lnTo>
                  <a:lnTo>
                    <a:pt x="16" y="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35" name="Freeform 159"/>
            <p:cNvSpPr>
              <a:spLocks noChangeAspect="1"/>
            </p:cNvSpPr>
            <p:nvPr/>
          </p:nvSpPr>
          <p:spPr bwMode="auto">
            <a:xfrm>
              <a:off x="2619" y="1413"/>
              <a:ext cx="163" cy="131"/>
            </a:xfrm>
            <a:custGeom>
              <a:avLst/>
              <a:gdLst>
                <a:gd name="T0" fmla="*/ 174 w 174"/>
                <a:gd name="T1" fmla="*/ 34 h 140"/>
                <a:gd name="T2" fmla="*/ 164 w 174"/>
                <a:gd name="T3" fmla="*/ 44 h 140"/>
                <a:gd name="T4" fmla="*/ 138 w 174"/>
                <a:gd name="T5" fmla="*/ 56 h 140"/>
                <a:gd name="T6" fmla="*/ 128 w 174"/>
                <a:gd name="T7" fmla="*/ 68 h 140"/>
                <a:gd name="T8" fmla="*/ 128 w 174"/>
                <a:gd name="T9" fmla="*/ 86 h 140"/>
                <a:gd name="T10" fmla="*/ 124 w 174"/>
                <a:gd name="T11" fmla="*/ 96 h 140"/>
                <a:gd name="T12" fmla="*/ 106 w 174"/>
                <a:gd name="T13" fmla="*/ 118 h 140"/>
                <a:gd name="T14" fmla="*/ 102 w 174"/>
                <a:gd name="T15" fmla="*/ 126 h 140"/>
                <a:gd name="T16" fmla="*/ 64 w 174"/>
                <a:gd name="T17" fmla="*/ 128 h 140"/>
                <a:gd name="T18" fmla="*/ 56 w 174"/>
                <a:gd name="T19" fmla="*/ 134 h 140"/>
                <a:gd name="T20" fmla="*/ 50 w 174"/>
                <a:gd name="T21" fmla="*/ 140 h 140"/>
                <a:gd name="T22" fmla="*/ 42 w 174"/>
                <a:gd name="T23" fmla="*/ 140 h 140"/>
                <a:gd name="T24" fmla="*/ 36 w 174"/>
                <a:gd name="T25" fmla="*/ 130 h 140"/>
                <a:gd name="T26" fmla="*/ 34 w 174"/>
                <a:gd name="T27" fmla="*/ 122 h 140"/>
                <a:gd name="T28" fmla="*/ 24 w 174"/>
                <a:gd name="T29" fmla="*/ 120 h 140"/>
                <a:gd name="T30" fmla="*/ 20 w 174"/>
                <a:gd name="T31" fmla="*/ 116 h 140"/>
                <a:gd name="T32" fmla="*/ 24 w 174"/>
                <a:gd name="T33" fmla="*/ 108 h 140"/>
                <a:gd name="T34" fmla="*/ 24 w 174"/>
                <a:gd name="T35" fmla="*/ 100 h 140"/>
                <a:gd name="T36" fmla="*/ 24 w 174"/>
                <a:gd name="T37" fmla="*/ 94 h 140"/>
                <a:gd name="T38" fmla="*/ 24 w 174"/>
                <a:gd name="T39" fmla="*/ 84 h 140"/>
                <a:gd name="T40" fmla="*/ 24 w 174"/>
                <a:gd name="T41" fmla="*/ 70 h 140"/>
                <a:gd name="T42" fmla="*/ 32 w 174"/>
                <a:gd name="T43" fmla="*/ 54 h 140"/>
                <a:gd name="T44" fmla="*/ 32 w 174"/>
                <a:gd name="T45" fmla="*/ 38 h 140"/>
                <a:gd name="T46" fmla="*/ 16 w 174"/>
                <a:gd name="T47" fmla="*/ 36 h 140"/>
                <a:gd name="T48" fmla="*/ 6 w 174"/>
                <a:gd name="T49" fmla="*/ 30 h 140"/>
                <a:gd name="T50" fmla="*/ 4 w 174"/>
                <a:gd name="T51" fmla="*/ 22 h 140"/>
                <a:gd name="T52" fmla="*/ 0 w 174"/>
                <a:gd name="T53" fmla="*/ 16 h 140"/>
                <a:gd name="T54" fmla="*/ 0 w 174"/>
                <a:gd name="T55" fmla="*/ 10 h 140"/>
                <a:gd name="T56" fmla="*/ 12 w 174"/>
                <a:gd name="T57" fmla="*/ 6 h 140"/>
                <a:gd name="T58" fmla="*/ 14 w 174"/>
                <a:gd name="T59" fmla="*/ 0 h 140"/>
                <a:gd name="T60" fmla="*/ 40 w 174"/>
                <a:gd name="T61" fmla="*/ 2 h 140"/>
                <a:gd name="T62" fmla="*/ 80 w 174"/>
                <a:gd name="T63" fmla="*/ 8 h 140"/>
                <a:gd name="T64" fmla="*/ 124 w 174"/>
                <a:gd name="T65" fmla="*/ 16 h 140"/>
                <a:gd name="T66" fmla="*/ 150 w 174"/>
                <a:gd name="T67" fmla="*/ 20 h 140"/>
                <a:gd name="T68" fmla="*/ 154 w 174"/>
                <a:gd name="T69" fmla="*/ 22 h 140"/>
                <a:gd name="T70" fmla="*/ 174 w 174"/>
                <a:gd name="T71"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23671" name="Group 160"/>
          <p:cNvGrpSpPr>
            <a:grpSpLocks/>
          </p:cNvGrpSpPr>
          <p:nvPr/>
        </p:nvGrpSpPr>
        <p:grpSpPr bwMode="auto">
          <a:xfrm>
            <a:off x="4252913" y="3248025"/>
            <a:ext cx="306387" cy="255588"/>
            <a:chOff x="2679" y="1291"/>
            <a:chExt cx="193" cy="161"/>
          </a:xfrm>
        </p:grpSpPr>
        <p:sp>
          <p:nvSpPr>
            <p:cNvPr id="1663137" name="Freeform 161"/>
            <p:cNvSpPr>
              <a:spLocks noChangeAspect="1"/>
            </p:cNvSpPr>
            <p:nvPr/>
          </p:nvSpPr>
          <p:spPr bwMode="auto">
            <a:xfrm>
              <a:off x="2863" y="1426"/>
              <a:ext cx="9" cy="26"/>
            </a:xfrm>
            <a:custGeom>
              <a:avLst/>
              <a:gdLst>
                <a:gd name="T0" fmla="*/ 0 w 10"/>
                <a:gd name="T1" fmla="*/ 28 h 28"/>
                <a:gd name="T2" fmla="*/ 0 w 10"/>
                <a:gd name="T3" fmla="*/ 12 h 28"/>
                <a:gd name="T4" fmla="*/ 2 w 10"/>
                <a:gd name="T5" fmla="*/ 6 h 28"/>
                <a:gd name="T6" fmla="*/ 6 w 10"/>
                <a:gd name="T7" fmla="*/ 0 h 28"/>
                <a:gd name="T8" fmla="*/ 8 w 10"/>
                <a:gd name="T9" fmla="*/ 6 h 28"/>
                <a:gd name="T10" fmla="*/ 10 w 10"/>
                <a:gd name="T11" fmla="*/ 10 h 28"/>
                <a:gd name="T12" fmla="*/ 10 w 10"/>
                <a:gd name="T13" fmla="*/ 28 h 28"/>
                <a:gd name="T14" fmla="*/ 0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0" y="28"/>
                  </a:moveTo>
                  <a:lnTo>
                    <a:pt x="0" y="12"/>
                  </a:lnTo>
                  <a:lnTo>
                    <a:pt x="2" y="6"/>
                  </a:lnTo>
                  <a:lnTo>
                    <a:pt x="6" y="0"/>
                  </a:lnTo>
                  <a:lnTo>
                    <a:pt x="8" y="6"/>
                  </a:lnTo>
                  <a:lnTo>
                    <a:pt x="10" y="10"/>
                  </a:lnTo>
                  <a:lnTo>
                    <a:pt x="10" y="28"/>
                  </a:lnTo>
                  <a:lnTo>
                    <a:pt x="0" y="2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38" name="Freeform 162"/>
            <p:cNvSpPr>
              <a:spLocks noChangeAspect="1"/>
            </p:cNvSpPr>
            <p:nvPr/>
          </p:nvSpPr>
          <p:spPr bwMode="auto">
            <a:xfrm>
              <a:off x="2679" y="1291"/>
              <a:ext cx="167" cy="152"/>
            </a:xfrm>
            <a:custGeom>
              <a:avLst/>
              <a:gdLst>
                <a:gd name="T0" fmla="*/ 174 w 178"/>
                <a:gd name="T1" fmla="*/ 128 h 162"/>
                <a:gd name="T2" fmla="*/ 162 w 178"/>
                <a:gd name="T3" fmla="*/ 136 h 162"/>
                <a:gd name="T4" fmla="*/ 154 w 178"/>
                <a:gd name="T5" fmla="*/ 142 h 162"/>
                <a:gd name="T6" fmla="*/ 138 w 178"/>
                <a:gd name="T7" fmla="*/ 138 h 162"/>
                <a:gd name="T8" fmla="*/ 126 w 178"/>
                <a:gd name="T9" fmla="*/ 134 h 162"/>
                <a:gd name="T10" fmla="*/ 114 w 178"/>
                <a:gd name="T11" fmla="*/ 138 h 162"/>
                <a:gd name="T12" fmla="*/ 110 w 178"/>
                <a:gd name="T13" fmla="*/ 150 h 162"/>
                <a:gd name="T14" fmla="*/ 96 w 178"/>
                <a:gd name="T15" fmla="*/ 156 h 162"/>
                <a:gd name="T16" fmla="*/ 88 w 178"/>
                <a:gd name="T17" fmla="*/ 150 h 162"/>
                <a:gd name="T18" fmla="*/ 72 w 178"/>
                <a:gd name="T19" fmla="*/ 148 h 162"/>
                <a:gd name="T20" fmla="*/ 38 w 178"/>
                <a:gd name="T21" fmla="*/ 140 h 162"/>
                <a:gd name="T22" fmla="*/ 44 w 178"/>
                <a:gd name="T23" fmla="*/ 136 h 162"/>
                <a:gd name="T24" fmla="*/ 48 w 178"/>
                <a:gd name="T25" fmla="*/ 114 h 162"/>
                <a:gd name="T26" fmla="*/ 48 w 178"/>
                <a:gd name="T27" fmla="*/ 92 h 162"/>
                <a:gd name="T28" fmla="*/ 38 w 178"/>
                <a:gd name="T29" fmla="*/ 68 h 162"/>
                <a:gd name="T30" fmla="*/ 30 w 178"/>
                <a:gd name="T31" fmla="*/ 62 h 162"/>
                <a:gd name="T32" fmla="*/ 8 w 178"/>
                <a:gd name="T33" fmla="*/ 58 h 162"/>
                <a:gd name="T34" fmla="*/ 2 w 178"/>
                <a:gd name="T35" fmla="*/ 50 h 162"/>
                <a:gd name="T36" fmla="*/ 6 w 178"/>
                <a:gd name="T37" fmla="*/ 42 h 162"/>
                <a:gd name="T38" fmla="*/ 16 w 178"/>
                <a:gd name="T39" fmla="*/ 36 h 162"/>
                <a:gd name="T40" fmla="*/ 24 w 178"/>
                <a:gd name="T41" fmla="*/ 36 h 162"/>
                <a:gd name="T42" fmla="*/ 32 w 178"/>
                <a:gd name="T43" fmla="*/ 40 h 162"/>
                <a:gd name="T44" fmla="*/ 42 w 178"/>
                <a:gd name="T45" fmla="*/ 42 h 162"/>
                <a:gd name="T46" fmla="*/ 44 w 178"/>
                <a:gd name="T47" fmla="*/ 36 h 162"/>
                <a:gd name="T48" fmla="*/ 40 w 178"/>
                <a:gd name="T49" fmla="*/ 32 h 162"/>
                <a:gd name="T50" fmla="*/ 46 w 178"/>
                <a:gd name="T51" fmla="*/ 26 h 162"/>
                <a:gd name="T52" fmla="*/ 56 w 178"/>
                <a:gd name="T53" fmla="*/ 30 h 162"/>
                <a:gd name="T54" fmla="*/ 66 w 178"/>
                <a:gd name="T55" fmla="*/ 30 h 162"/>
                <a:gd name="T56" fmla="*/ 68 w 178"/>
                <a:gd name="T57" fmla="*/ 22 h 162"/>
                <a:gd name="T58" fmla="*/ 80 w 178"/>
                <a:gd name="T59" fmla="*/ 14 h 162"/>
                <a:gd name="T60" fmla="*/ 86 w 178"/>
                <a:gd name="T61" fmla="*/ 6 h 162"/>
                <a:gd name="T62" fmla="*/ 98 w 178"/>
                <a:gd name="T63" fmla="*/ 0 h 162"/>
                <a:gd name="T64" fmla="*/ 106 w 178"/>
                <a:gd name="T65" fmla="*/ 8 h 162"/>
                <a:gd name="T66" fmla="*/ 120 w 178"/>
                <a:gd name="T67" fmla="*/ 12 h 162"/>
                <a:gd name="T68" fmla="*/ 122 w 178"/>
                <a:gd name="T69" fmla="*/ 18 h 162"/>
                <a:gd name="T70" fmla="*/ 130 w 178"/>
                <a:gd name="T71" fmla="*/ 20 h 162"/>
                <a:gd name="T72" fmla="*/ 132 w 178"/>
                <a:gd name="T73" fmla="*/ 22 h 162"/>
                <a:gd name="T74" fmla="*/ 140 w 178"/>
                <a:gd name="T75" fmla="*/ 28 h 162"/>
                <a:gd name="T76" fmla="*/ 154 w 178"/>
                <a:gd name="T77" fmla="*/ 30 h 162"/>
                <a:gd name="T78" fmla="*/ 168 w 178"/>
                <a:gd name="T79" fmla="*/ 34 h 162"/>
                <a:gd name="T80" fmla="*/ 174 w 178"/>
                <a:gd name="T81" fmla="*/ 44 h 162"/>
                <a:gd name="T82" fmla="*/ 168 w 178"/>
                <a:gd name="T83" fmla="*/ 60 h 162"/>
                <a:gd name="T84" fmla="*/ 164 w 178"/>
                <a:gd name="T85" fmla="*/ 64 h 162"/>
                <a:gd name="T86" fmla="*/ 158 w 178"/>
                <a:gd name="T87" fmla="*/ 70 h 162"/>
                <a:gd name="T88" fmla="*/ 150 w 178"/>
                <a:gd name="T89" fmla="*/ 82 h 162"/>
                <a:gd name="T90" fmla="*/ 154 w 178"/>
                <a:gd name="T91" fmla="*/ 88 h 162"/>
                <a:gd name="T92" fmla="*/ 154 w 178"/>
                <a:gd name="T93" fmla="*/ 84 h 162"/>
                <a:gd name="T94" fmla="*/ 160 w 178"/>
                <a:gd name="T95" fmla="*/ 84 h 162"/>
                <a:gd name="T96" fmla="*/ 162 w 178"/>
                <a:gd name="T97" fmla="*/ 96 h 162"/>
                <a:gd name="T98" fmla="*/ 166 w 178"/>
                <a:gd name="T99" fmla="*/ 100 h 162"/>
                <a:gd name="T100" fmla="*/ 158 w 178"/>
                <a:gd name="T101" fmla="*/ 108 h 162"/>
                <a:gd name="T102" fmla="*/ 170 w 178"/>
                <a:gd name="T103" fmla="*/ 124 h 162"/>
                <a:gd name="T104" fmla="*/ 178 w 178"/>
                <a:gd name="T105" fmla="*/ 12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139" name="Freeform 163"/>
          <p:cNvSpPr>
            <a:spLocks noChangeAspect="1"/>
          </p:cNvSpPr>
          <p:nvPr/>
        </p:nvSpPr>
        <p:spPr bwMode="auto">
          <a:xfrm>
            <a:off x="4398963" y="3240088"/>
            <a:ext cx="80962" cy="50800"/>
          </a:xfrm>
          <a:custGeom>
            <a:avLst/>
            <a:gdLst>
              <a:gd name="T0" fmla="*/ 46 w 54"/>
              <a:gd name="T1" fmla="*/ 34 h 34"/>
              <a:gd name="T2" fmla="*/ 46 w 54"/>
              <a:gd name="T3" fmla="*/ 32 h 34"/>
              <a:gd name="T4" fmla="*/ 46 w 54"/>
              <a:gd name="T5" fmla="*/ 30 h 34"/>
              <a:gd name="T6" fmla="*/ 44 w 54"/>
              <a:gd name="T7" fmla="*/ 28 h 34"/>
              <a:gd name="T8" fmla="*/ 46 w 54"/>
              <a:gd name="T9" fmla="*/ 26 h 34"/>
              <a:gd name="T10" fmla="*/ 48 w 54"/>
              <a:gd name="T11" fmla="*/ 22 h 34"/>
              <a:gd name="T12" fmla="*/ 52 w 54"/>
              <a:gd name="T13" fmla="*/ 20 h 34"/>
              <a:gd name="T14" fmla="*/ 54 w 54"/>
              <a:gd name="T15" fmla="*/ 16 h 34"/>
              <a:gd name="T16" fmla="*/ 52 w 54"/>
              <a:gd name="T17" fmla="*/ 12 h 34"/>
              <a:gd name="T18" fmla="*/ 50 w 54"/>
              <a:gd name="T19" fmla="*/ 10 h 34"/>
              <a:gd name="T20" fmla="*/ 44 w 54"/>
              <a:gd name="T21" fmla="*/ 6 h 34"/>
              <a:gd name="T22" fmla="*/ 30 w 54"/>
              <a:gd name="T23" fmla="*/ 0 h 34"/>
              <a:gd name="T24" fmla="*/ 16 w 54"/>
              <a:gd name="T25" fmla="*/ 4 h 34"/>
              <a:gd name="T26" fmla="*/ 12 w 54"/>
              <a:gd name="T27" fmla="*/ 2 h 34"/>
              <a:gd name="T28" fmla="*/ 10 w 54"/>
              <a:gd name="T29" fmla="*/ 0 h 34"/>
              <a:gd name="T30" fmla="*/ 0 w 54"/>
              <a:gd name="T31" fmla="*/ 6 h 34"/>
              <a:gd name="T32" fmla="*/ 2 w 54"/>
              <a:gd name="T33" fmla="*/ 10 h 34"/>
              <a:gd name="T34" fmla="*/ 8 w 54"/>
              <a:gd name="T35" fmla="*/ 14 h 34"/>
              <a:gd name="T36" fmla="*/ 14 w 54"/>
              <a:gd name="T37" fmla="*/ 16 h 34"/>
              <a:gd name="T38" fmla="*/ 22 w 54"/>
              <a:gd name="T39" fmla="*/ 18 h 34"/>
              <a:gd name="T40" fmla="*/ 22 w 54"/>
              <a:gd name="T41" fmla="*/ 22 h 34"/>
              <a:gd name="T42" fmla="*/ 24 w 54"/>
              <a:gd name="T43" fmla="*/ 24 h 34"/>
              <a:gd name="T44" fmla="*/ 28 w 54"/>
              <a:gd name="T45" fmla="*/ 26 h 34"/>
              <a:gd name="T46" fmla="*/ 32 w 54"/>
              <a:gd name="T47" fmla="*/ 26 h 34"/>
              <a:gd name="T48" fmla="*/ 32 w 54"/>
              <a:gd name="T49" fmla="*/ 28 h 34"/>
              <a:gd name="T50" fmla="*/ 34 w 54"/>
              <a:gd name="T51" fmla="*/ 28 h 34"/>
              <a:gd name="T52" fmla="*/ 38 w 54"/>
              <a:gd name="T53" fmla="*/ 32 h 34"/>
              <a:gd name="T54" fmla="*/ 42 w 54"/>
              <a:gd name="T55" fmla="*/ 34 h 34"/>
              <a:gd name="T56" fmla="*/ 46 w 54"/>
              <a:gd name="T5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40" name="Freeform 164"/>
          <p:cNvSpPr>
            <a:spLocks noChangeAspect="1"/>
          </p:cNvSpPr>
          <p:nvPr/>
        </p:nvSpPr>
        <p:spPr bwMode="auto">
          <a:xfrm>
            <a:off x="4413250" y="3176588"/>
            <a:ext cx="76200" cy="74612"/>
          </a:xfrm>
          <a:custGeom>
            <a:avLst/>
            <a:gdLst>
              <a:gd name="T0" fmla="*/ 50 w 50"/>
              <a:gd name="T1" fmla="*/ 0 h 50"/>
              <a:gd name="T2" fmla="*/ 50 w 50"/>
              <a:gd name="T3" fmla="*/ 10 h 50"/>
              <a:gd name="T4" fmla="*/ 48 w 50"/>
              <a:gd name="T5" fmla="*/ 18 h 50"/>
              <a:gd name="T6" fmla="*/ 48 w 50"/>
              <a:gd name="T7" fmla="*/ 24 h 50"/>
              <a:gd name="T8" fmla="*/ 50 w 50"/>
              <a:gd name="T9" fmla="*/ 24 h 50"/>
              <a:gd name="T10" fmla="*/ 46 w 50"/>
              <a:gd name="T11" fmla="*/ 30 h 50"/>
              <a:gd name="T12" fmla="*/ 44 w 50"/>
              <a:gd name="T13" fmla="*/ 34 h 50"/>
              <a:gd name="T14" fmla="*/ 42 w 50"/>
              <a:gd name="T15" fmla="*/ 38 h 50"/>
              <a:gd name="T16" fmla="*/ 40 w 50"/>
              <a:gd name="T17" fmla="*/ 44 h 50"/>
              <a:gd name="T18" fmla="*/ 38 w 50"/>
              <a:gd name="T19" fmla="*/ 48 h 50"/>
              <a:gd name="T20" fmla="*/ 36 w 50"/>
              <a:gd name="T21" fmla="*/ 50 h 50"/>
              <a:gd name="T22" fmla="*/ 26 w 50"/>
              <a:gd name="T23" fmla="*/ 46 h 50"/>
              <a:gd name="T24" fmla="*/ 20 w 50"/>
              <a:gd name="T25" fmla="*/ 42 h 50"/>
              <a:gd name="T26" fmla="*/ 6 w 50"/>
              <a:gd name="T27" fmla="*/ 46 h 50"/>
              <a:gd name="T28" fmla="*/ 2 w 50"/>
              <a:gd name="T29" fmla="*/ 44 h 50"/>
              <a:gd name="T30" fmla="*/ 0 w 50"/>
              <a:gd name="T31" fmla="*/ 42 h 50"/>
              <a:gd name="T32" fmla="*/ 10 w 50"/>
              <a:gd name="T33" fmla="*/ 36 h 50"/>
              <a:gd name="T34" fmla="*/ 14 w 50"/>
              <a:gd name="T35" fmla="*/ 30 h 50"/>
              <a:gd name="T36" fmla="*/ 18 w 50"/>
              <a:gd name="T37" fmla="*/ 24 h 50"/>
              <a:gd name="T38" fmla="*/ 20 w 50"/>
              <a:gd name="T39" fmla="*/ 18 h 50"/>
              <a:gd name="T40" fmla="*/ 22 w 50"/>
              <a:gd name="T41" fmla="*/ 14 h 50"/>
              <a:gd name="T42" fmla="*/ 28 w 50"/>
              <a:gd name="T43" fmla="*/ 14 h 50"/>
              <a:gd name="T44" fmla="*/ 32 w 50"/>
              <a:gd name="T45" fmla="*/ 6 h 50"/>
              <a:gd name="T46" fmla="*/ 38 w 50"/>
              <a:gd name="T47" fmla="*/ 4 h 50"/>
              <a:gd name="T48" fmla="*/ 42 w 50"/>
              <a:gd name="T49" fmla="*/ 2 h 50"/>
              <a:gd name="T50" fmla="*/ 50 w 50"/>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41" name="Freeform 165"/>
          <p:cNvSpPr>
            <a:spLocks noChangeAspect="1"/>
          </p:cNvSpPr>
          <p:nvPr/>
        </p:nvSpPr>
        <p:spPr bwMode="auto">
          <a:xfrm>
            <a:off x="4467225" y="3149600"/>
            <a:ext cx="188913" cy="193675"/>
          </a:xfrm>
          <a:custGeom>
            <a:avLst/>
            <a:gdLst>
              <a:gd name="T0" fmla="*/ 22 w 127"/>
              <a:gd name="T1" fmla="*/ 128 h 130"/>
              <a:gd name="T2" fmla="*/ 40 w 127"/>
              <a:gd name="T3" fmla="*/ 126 h 130"/>
              <a:gd name="T4" fmla="*/ 52 w 127"/>
              <a:gd name="T5" fmla="*/ 130 h 130"/>
              <a:gd name="T6" fmla="*/ 62 w 127"/>
              <a:gd name="T7" fmla="*/ 130 h 130"/>
              <a:gd name="T8" fmla="*/ 80 w 127"/>
              <a:gd name="T9" fmla="*/ 130 h 130"/>
              <a:gd name="T10" fmla="*/ 102 w 127"/>
              <a:gd name="T11" fmla="*/ 126 h 130"/>
              <a:gd name="T12" fmla="*/ 102 w 127"/>
              <a:gd name="T13" fmla="*/ 116 h 130"/>
              <a:gd name="T14" fmla="*/ 110 w 127"/>
              <a:gd name="T15" fmla="*/ 110 h 130"/>
              <a:gd name="T16" fmla="*/ 108 w 127"/>
              <a:gd name="T17" fmla="*/ 102 h 130"/>
              <a:gd name="T18" fmla="*/ 92 w 127"/>
              <a:gd name="T19" fmla="*/ 90 h 130"/>
              <a:gd name="T20" fmla="*/ 90 w 127"/>
              <a:gd name="T21" fmla="*/ 80 h 130"/>
              <a:gd name="T22" fmla="*/ 121 w 127"/>
              <a:gd name="T23" fmla="*/ 70 h 130"/>
              <a:gd name="T24" fmla="*/ 127 w 127"/>
              <a:gd name="T25" fmla="*/ 60 h 130"/>
              <a:gd name="T26" fmla="*/ 114 w 127"/>
              <a:gd name="T27" fmla="*/ 34 h 130"/>
              <a:gd name="T28" fmla="*/ 110 w 127"/>
              <a:gd name="T29" fmla="*/ 12 h 130"/>
              <a:gd name="T30" fmla="*/ 102 w 127"/>
              <a:gd name="T31" fmla="*/ 6 h 130"/>
              <a:gd name="T32" fmla="*/ 92 w 127"/>
              <a:gd name="T33" fmla="*/ 4 h 130"/>
              <a:gd name="T34" fmla="*/ 80 w 127"/>
              <a:gd name="T35" fmla="*/ 10 h 130"/>
              <a:gd name="T36" fmla="*/ 70 w 127"/>
              <a:gd name="T37" fmla="*/ 12 h 130"/>
              <a:gd name="T38" fmla="*/ 52 w 127"/>
              <a:gd name="T39" fmla="*/ 0 h 130"/>
              <a:gd name="T40" fmla="*/ 40 w 127"/>
              <a:gd name="T41" fmla="*/ 8 h 130"/>
              <a:gd name="T42" fmla="*/ 50 w 127"/>
              <a:gd name="T43" fmla="*/ 20 h 130"/>
              <a:gd name="T44" fmla="*/ 42 w 127"/>
              <a:gd name="T45" fmla="*/ 16 h 130"/>
              <a:gd name="T46" fmla="*/ 38 w 127"/>
              <a:gd name="T47" fmla="*/ 18 h 130"/>
              <a:gd name="T48" fmla="*/ 34 w 127"/>
              <a:gd name="T49" fmla="*/ 20 h 130"/>
              <a:gd name="T50" fmla="*/ 26 w 127"/>
              <a:gd name="T51" fmla="*/ 18 h 130"/>
              <a:gd name="T52" fmla="*/ 14 w 127"/>
              <a:gd name="T53" fmla="*/ 18 h 130"/>
              <a:gd name="T54" fmla="*/ 12 w 127"/>
              <a:gd name="T55" fmla="*/ 36 h 130"/>
              <a:gd name="T56" fmla="*/ 14 w 127"/>
              <a:gd name="T57" fmla="*/ 42 h 130"/>
              <a:gd name="T58" fmla="*/ 8 w 127"/>
              <a:gd name="T59" fmla="*/ 52 h 130"/>
              <a:gd name="T60" fmla="*/ 4 w 127"/>
              <a:gd name="T61" fmla="*/ 62 h 130"/>
              <a:gd name="T62" fmla="*/ 0 w 127"/>
              <a:gd name="T63" fmla="*/ 68 h 130"/>
              <a:gd name="T64" fmla="*/ 8 w 127"/>
              <a:gd name="T65" fmla="*/ 76 h 130"/>
              <a:gd name="T66" fmla="*/ 6 w 127"/>
              <a:gd name="T67" fmla="*/ 80 h 130"/>
              <a:gd name="T68" fmla="*/ 10 w 127"/>
              <a:gd name="T69" fmla="*/ 92 h 130"/>
              <a:gd name="T70" fmla="*/ 10 w 127"/>
              <a:gd name="T71" fmla="*/ 96 h 130"/>
              <a:gd name="T72" fmla="*/ 24 w 127"/>
              <a:gd name="T73" fmla="*/ 100 h 130"/>
              <a:gd name="T74" fmla="*/ 30 w 127"/>
              <a:gd name="T75" fmla="*/ 112 h 130"/>
              <a:gd name="T76" fmla="*/ 24 w 127"/>
              <a:gd name="T77"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42" name="Freeform 166"/>
          <p:cNvSpPr>
            <a:spLocks noChangeAspect="1"/>
          </p:cNvSpPr>
          <p:nvPr/>
        </p:nvSpPr>
        <p:spPr bwMode="auto">
          <a:xfrm>
            <a:off x="4476750" y="3336925"/>
            <a:ext cx="88900" cy="46038"/>
          </a:xfrm>
          <a:custGeom>
            <a:avLst/>
            <a:gdLst>
              <a:gd name="T0" fmla="*/ 50 w 60"/>
              <a:gd name="T1" fmla="*/ 4 h 30"/>
              <a:gd name="T2" fmla="*/ 44 w 60"/>
              <a:gd name="T3" fmla="*/ 2 h 30"/>
              <a:gd name="T4" fmla="*/ 34 w 60"/>
              <a:gd name="T5" fmla="*/ 0 h 30"/>
              <a:gd name="T6" fmla="*/ 26 w 60"/>
              <a:gd name="T7" fmla="*/ 0 h 30"/>
              <a:gd name="T8" fmla="*/ 16 w 60"/>
              <a:gd name="T9" fmla="*/ 2 h 30"/>
              <a:gd name="T10" fmla="*/ 18 w 60"/>
              <a:gd name="T11" fmla="*/ 2 h 30"/>
              <a:gd name="T12" fmla="*/ 18 w 60"/>
              <a:gd name="T13" fmla="*/ 0 h 30"/>
              <a:gd name="T14" fmla="*/ 16 w 60"/>
              <a:gd name="T15" fmla="*/ 2 h 30"/>
              <a:gd name="T16" fmla="*/ 14 w 60"/>
              <a:gd name="T17" fmla="*/ 4 h 30"/>
              <a:gd name="T18" fmla="*/ 12 w 60"/>
              <a:gd name="T19" fmla="*/ 8 h 30"/>
              <a:gd name="T20" fmla="*/ 8 w 60"/>
              <a:gd name="T21" fmla="*/ 10 h 30"/>
              <a:gd name="T22" fmla="*/ 4 w 60"/>
              <a:gd name="T23" fmla="*/ 14 h 30"/>
              <a:gd name="T24" fmla="*/ 0 w 60"/>
              <a:gd name="T25" fmla="*/ 22 h 30"/>
              <a:gd name="T26" fmla="*/ 0 w 60"/>
              <a:gd name="T27" fmla="*/ 28 h 30"/>
              <a:gd name="T28" fmla="*/ 4 w 60"/>
              <a:gd name="T29" fmla="*/ 28 h 30"/>
              <a:gd name="T30" fmla="*/ 4 w 60"/>
              <a:gd name="T31" fmla="*/ 26 h 30"/>
              <a:gd name="T32" fmla="*/ 4 w 60"/>
              <a:gd name="T33" fmla="*/ 24 h 30"/>
              <a:gd name="T34" fmla="*/ 8 w 60"/>
              <a:gd name="T35" fmla="*/ 26 h 30"/>
              <a:gd name="T36" fmla="*/ 10 w 60"/>
              <a:gd name="T37" fmla="*/ 24 h 30"/>
              <a:gd name="T38" fmla="*/ 12 w 60"/>
              <a:gd name="T39" fmla="*/ 30 h 30"/>
              <a:gd name="T40" fmla="*/ 26 w 60"/>
              <a:gd name="T41" fmla="*/ 30 h 30"/>
              <a:gd name="T42" fmla="*/ 28 w 60"/>
              <a:gd name="T43" fmla="*/ 28 h 30"/>
              <a:gd name="T44" fmla="*/ 30 w 60"/>
              <a:gd name="T45" fmla="*/ 26 h 30"/>
              <a:gd name="T46" fmla="*/ 32 w 60"/>
              <a:gd name="T47" fmla="*/ 26 h 30"/>
              <a:gd name="T48" fmla="*/ 36 w 60"/>
              <a:gd name="T49" fmla="*/ 28 h 30"/>
              <a:gd name="T50" fmla="*/ 40 w 60"/>
              <a:gd name="T51" fmla="*/ 30 h 30"/>
              <a:gd name="T52" fmla="*/ 44 w 60"/>
              <a:gd name="T53" fmla="*/ 30 h 30"/>
              <a:gd name="T54" fmla="*/ 44 w 60"/>
              <a:gd name="T55" fmla="*/ 26 h 30"/>
              <a:gd name="T56" fmla="*/ 48 w 60"/>
              <a:gd name="T57" fmla="*/ 24 h 30"/>
              <a:gd name="T58" fmla="*/ 54 w 60"/>
              <a:gd name="T59" fmla="*/ 22 h 30"/>
              <a:gd name="T60" fmla="*/ 60 w 60"/>
              <a:gd name="T61" fmla="*/ 20 h 30"/>
              <a:gd name="T62" fmla="*/ 60 w 60"/>
              <a:gd name="T63" fmla="*/ 14 h 30"/>
              <a:gd name="T64" fmla="*/ 58 w 60"/>
              <a:gd name="T65" fmla="*/ 14 h 30"/>
              <a:gd name="T66" fmla="*/ 54 w 60"/>
              <a:gd name="T67" fmla="*/ 12 h 30"/>
              <a:gd name="T68" fmla="*/ 50 w 60"/>
              <a:gd name="T69" fmla="*/ 8 h 30"/>
              <a:gd name="T70" fmla="*/ 50 w 60"/>
              <a:gd name="T7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43" name="Freeform 167"/>
          <p:cNvSpPr>
            <a:spLocks noChangeAspect="1"/>
          </p:cNvSpPr>
          <p:nvPr/>
        </p:nvSpPr>
        <p:spPr bwMode="auto">
          <a:xfrm>
            <a:off x="4549775" y="3300413"/>
            <a:ext cx="160338" cy="69850"/>
          </a:xfrm>
          <a:custGeom>
            <a:avLst/>
            <a:gdLst>
              <a:gd name="T0" fmla="*/ 65 w 107"/>
              <a:gd name="T1" fmla="*/ 8 h 46"/>
              <a:gd name="T2" fmla="*/ 69 w 107"/>
              <a:gd name="T3" fmla="*/ 6 h 46"/>
              <a:gd name="T4" fmla="*/ 71 w 107"/>
              <a:gd name="T5" fmla="*/ 4 h 46"/>
              <a:gd name="T6" fmla="*/ 75 w 107"/>
              <a:gd name="T7" fmla="*/ 2 h 46"/>
              <a:gd name="T8" fmla="*/ 79 w 107"/>
              <a:gd name="T9" fmla="*/ 0 h 46"/>
              <a:gd name="T10" fmla="*/ 85 w 107"/>
              <a:gd name="T11" fmla="*/ 2 h 46"/>
              <a:gd name="T12" fmla="*/ 91 w 107"/>
              <a:gd name="T13" fmla="*/ 4 h 46"/>
              <a:gd name="T14" fmla="*/ 95 w 107"/>
              <a:gd name="T15" fmla="*/ 6 h 46"/>
              <a:gd name="T16" fmla="*/ 101 w 107"/>
              <a:gd name="T17" fmla="*/ 6 h 46"/>
              <a:gd name="T18" fmla="*/ 103 w 107"/>
              <a:gd name="T19" fmla="*/ 14 h 46"/>
              <a:gd name="T20" fmla="*/ 107 w 107"/>
              <a:gd name="T21" fmla="*/ 18 h 46"/>
              <a:gd name="T22" fmla="*/ 101 w 107"/>
              <a:gd name="T23" fmla="*/ 24 h 46"/>
              <a:gd name="T24" fmla="*/ 99 w 107"/>
              <a:gd name="T25" fmla="*/ 30 h 46"/>
              <a:gd name="T26" fmla="*/ 95 w 107"/>
              <a:gd name="T27" fmla="*/ 38 h 46"/>
              <a:gd name="T28" fmla="*/ 93 w 107"/>
              <a:gd name="T29" fmla="*/ 40 h 46"/>
              <a:gd name="T30" fmla="*/ 79 w 107"/>
              <a:gd name="T31" fmla="*/ 42 h 46"/>
              <a:gd name="T32" fmla="*/ 75 w 107"/>
              <a:gd name="T33" fmla="*/ 44 h 46"/>
              <a:gd name="T34" fmla="*/ 73 w 107"/>
              <a:gd name="T35" fmla="*/ 44 h 46"/>
              <a:gd name="T36" fmla="*/ 65 w 107"/>
              <a:gd name="T37" fmla="*/ 46 h 46"/>
              <a:gd name="T38" fmla="*/ 52 w 107"/>
              <a:gd name="T39" fmla="*/ 44 h 46"/>
              <a:gd name="T40" fmla="*/ 42 w 107"/>
              <a:gd name="T41" fmla="*/ 40 h 46"/>
              <a:gd name="T42" fmla="*/ 36 w 107"/>
              <a:gd name="T43" fmla="*/ 38 h 46"/>
              <a:gd name="T44" fmla="*/ 26 w 107"/>
              <a:gd name="T45" fmla="*/ 36 h 46"/>
              <a:gd name="T46" fmla="*/ 22 w 107"/>
              <a:gd name="T47" fmla="*/ 36 h 46"/>
              <a:gd name="T48" fmla="*/ 22 w 107"/>
              <a:gd name="T49" fmla="*/ 38 h 46"/>
              <a:gd name="T50" fmla="*/ 10 w 107"/>
              <a:gd name="T51" fmla="*/ 38 h 46"/>
              <a:gd name="T52" fmla="*/ 8 w 107"/>
              <a:gd name="T53" fmla="*/ 38 h 46"/>
              <a:gd name="T54" fmla="*/ 4 w 107"/>
              <a:gd name="T55" fmla="*/ 36 h 46"/>
              <a:gd name="T56" fmla="*/ 0 w 107"/>
              <a:gd name="T57" fmla="*/ 32 h 46"/>
              <a:gd name="T58" fmla="*/ 0 w 107"/>
              <a:gd name="T59" fmla="*/ 28 h 46"/>
              <a:gd name="T60" fmla="*/ 6 w 107"/>
              <a:gd name="T61" fmla="*/ 28 h 46"/>
              <a:gd name="T62" fmla="*/ 18 w 107"/>
              <a:gd name="T63" fmla="*/ 28 h 46"/>
              <a:gd name="T64" fmla="*/ 24 w 107"/>
              <a:gd name="T65" fmla="*/ 28 h 46"/>
              <a:gd name="T66" fmla="*/ 32 w 107"/>
              <a:gd name="T67" fmla="*/ 24 h 46"/>
              <a:gd name="T68" fmla="*/ 46 w 107"/>
              <a:gd name="T69" fmla="*/ 24 h 46"/>
              <a:gd name="T70" fmla="*/ 44 w 107"/>
              <a:gd name="T71" fmla="*/ 20 h 46"/>
              <a:gd name="T72" fmla="*/ 46 w 107"/>
              <a:gd name="T73" fmla="*/ 14 h 46"/>
              <a:gd name="T74" fmla="*/ 50 w 107"/>
              <a:gd name="T75" fmla="*/ 12 h 46"/>
              <a:gd name="T76" fmla="*/ 54 w 107"/>
              <a:gd name="T77" fmla="*/ 8 h 46"/>
              <a:gd name="T78" fmla="*/ 58 w 107"/>
              <a:gd name="T79" fmla="*/ 6 h 46"/>
              <a:gd name="T80" fmla="*/ 56 w 107"/>
              <a:gd name="T81" fmla="*/ 6 h 46"/>
              <a:gd name="T82" fmla="*/ 65 w 107"/>
              <a:gd name="T83"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677" name="Group 168"/>
          <p:cNvGrpSpPr>
            <a:grpSpLocks/>
          </p:cNvGrpSpPr>
          <p:nvPr/>
        </p:nvGrpSpPr>
        <p:grpSpPr bwMode="auto">
          <a:xfrm>
            <a:off x="4489450" y="3354388"/>
            <a:ext cx="274638" cy="274637"/>
            <a:chOff x="2828" y="1358"/>
            <a:chExt cx="173" cy="173"/>
          </a:xfrm>
        </p:grpSpPr>
        <p:sp>
          <p:nvSpPr>
            <p:cNvPr id="1663145" name="Freeform 169"/>
            <p:cNvSpPr>
              <a:spLocks noChangeAspect="1"/>
            </p:cNvSpPr>
            <p:nvPr/>
          </p:nvSpPr>
          <p:spPr bwMode="auto">
            <a:xfrm>
              <a:off x="2850" y="1456"/>
              <a:ext cx="26" cy="38"/>
            </a:xfrm>
            <a:custGeom>
              <a:avLst/>
              <a:gdLst>
                <a:gd name="T0" fmla="*/ 12 w 28"/>
                <a:gd name="T1" fmla="*/ 8 h 40"/>
                <a:gd name="T2" fmla="*/ 16 w 28"/>
                <a:gd name="T3" fmla="*/ 4 h 40"/>
                <a:gd name="T4" fmla="*/ 20 w 28"/>
                <a:gd name="T5" fmla="*/ 0 h 40"/>
                <a:gd name="T6" fmla="*/ 24 w 28"/>
                <a:gd name="T7" fmla="*/ 4 h 40"/>
                <a:gd name="T8" fmla="*/ 28 w 28"/>
                <a:gd name="T9" fmla="*/ 8 h 40"/>
                <a:gd name="T10" fmla="*/ 28 w 28"/>
                <a:gd name="T11" fmla="*/ 34 h 40"/>
                <a:gd name="T12" fmla="*/ 24 w 28"/>
                <a:gd name="T13" fmla="*/ 36 h 40"/>
                <a:gd name="T14" fmla="*/ 20 w 28"/>
                <a:gd name="T15" fmla="*/ 38 h 40"/>
                <a:gd name="T16" fmla="*/ 14 w 28"/>
                <a:gd name="T17" fmla="*/ 40 h 40"/>
                <a:gd name="T18" fmla="*/ 10 w 28"/>
                <a:gd name="T19" fmla="*/ 36 h 40"/>
                <a:gd name="T20" fmla="*/ 10 w 28"/>
                <a:gd name="T21" fmla="*/ 34 h 40"/>
                <a:gd name="T22" fmla="*/ 10 w 28"/>
                <a:gd name="T23" fmla="*/ 30 h 40"/>
                <a:gd name="T24" fmla="*/ 10 w 28"/>
                <a:gd name="T25" fmla="*/ 14 h 40"/>
                <a:gd name="T26" fmla="*/ 4 w 28"/>
                <a:gd name="T27" fmla="*/ 12 h 40"/>
                <a:gd name="T28" fmla="*/ 0 w 28"/>
                <a:gd name="T29" fmla="*/ 8 h 40"/>
                <a:gd name="T30" fmla="*/ 4 w 28"/>
                <a:gd name="T31" fmla="*/ 6 h 40"/>
                <a:gd name="T32" fmla="*/ 8 w 28"/>
                <a:gd name="T33" fmla="*/ 6 h 40"/>
                <a:gd name="T34" fmla="*/ 12 w 28"/>
                <a:gd name="T3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46" name="Freeform 170"/>
            <p:cNvSpPr>
              <a:spLocks noChangeAspect="1"/>
            </p:cNvSpPr>
            <p:nvPr/>
          </p:nvSpPr>
          <p:spPr bwMode="auto">
            <a:xfrm>
              <a:off x="2918" y="1509"/>
              <a:ext cx="37" cy="22"/>
            </a:xfrm>
            <a:custGeom>
              <a:avLst/>
              <a:gdLst>
                <a:gd name="T0" fmla="*/ 41 w 41"/>
                <a:gd name="T1" fmla="*/ 12 h 24"/>
                <a:gd name="T2" fmla="*/ 39 w 41"/>
                <a:gd name="T3" fmla="*/ 16 h 24"/>
                <a:gd name="T4" fmla="*/ 39 w 41"/>
                <a:gd name="T5" fmla="*/ 18 h 24"/>
                <a:gd name="T6" fmla="*/ 39 w 41"/>
                <a:gd name="T7" fmla="*/ 22 h 24"/>
                <a:gd name="T8" fmla="*/ 39 w 41"/>
                <a:gd name="T9" fmla="*/ 24 h 24"/>
                <a:gd name="T10" fmla="*/ 31 w 41"/>
                <a:gd name="T11" fmla="*/ 22 h 24"/>
                <a:gd name="T12" fmla="*/ 17 w 41"/>
                <a:gd name="T13" fmla="*/ 16 h 24"/>
                <a:gd name="T14" fmla="*/ 4 w 41"/>
                <a:gd name="T15" fmla="*/ 10 h 24"/>
                <a:gd name="T16" fmla="*/ 0 w 41"/>
                <a:gd name="T17" fmla="*/ 6 h 24"/>
                <a:gd name="T18" fmla="*/ 0 w 41"/>
                <a:gd name="T19" fmla="*/ 2 h 24"/>
                <a:gd name="T20" fmla="*/ 2 w 41"/>
                <a:gd name="T21" fmla="*/ 0 h 24"/>
                <a:gd name="T22" fmla="*/ 9 w 41"/>
                <a:gd name="T23" fmla="*/ 0 h 24"/>
                <a:gd name="T24" fmla="*/ 19 w 41"/>
                <a:gd name="T25" fmla="*/ 2 h 24"/>
                <a:gd name="T26" fmla="*/ 27 w 41"/>
                <a:gd name="T27" fmla="*/ 4 h 24"/>
                <a:gd name="T28" fmla="*/ 33 w 41"/>
                <a:gd name="T29" fmla="*/ 2 h 24"/>
                <a:gd name="T30" fmla="*/ 41 w 41"/>
                <a:gd name="T31" fmla="*/ 0 h 24"/>
                <a:gd name="T32" fmla="*/ 41 w 41"/>
                <a:gd name="T33" fmla="*/ 4 h 24"/>
                <a:gd name="T34" fmla="*/ 41 w 41"/>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47" name="Freeform 171"/>
            <p:cNvSpPr>
              <a:spLocks noChangeAspect="1"/>
            </p:cNvSpPr>
            <p:nvPr/>
          </p:nvSpPr>
          <p:spPr bwMode="auto">
            <a:xfrm>
              <a:off x="2828" y="1358"/>
              <a:ext cx="173" cy="152"/>
            </a:xfrm>
            <a:custGeom>
              <a:avLst/>
              <a:gdLst>
                <a:gd name="T0" fmla="*/ 12 w 185"/>
                <a:gd name="T1" fmla="*/ 52 h 162"/>
                <a:gd name="T2" fmla="*/ 0 w 185"/>
                <a:gd name="T3" fmla="*/ 36 h 162"/>
                <a:gd name="T4" fmla="*/ 8 w 185"/>
                <a:gd name="T5" fmla="*/ 28 h 162"/>
                <a:gd name="T6" fmla="*/ 4 w 185"/>
                <a:gd name="T7" fmla="*/ 24 h 162"/>
                <a:gd name="T8" fmla="*/ 4 w 185"/>
                <a:gd name="T9" fmla="*/ 18 h 162"/>
                <a:gd name="T10" fmla="*/ 20 w 185"/>
                <a:gd name="T11" fmla="*/ 16 h 162"/>
                <a:gd name="T12" fmla="*/ 24 w 185"/>
                <a:gd name="T13" fmla="*/ 14 h 162"/>
                <a:gd name="T14" fmla="*/ 32 w 185"/>
                <a:gd name="T15" fmla="*/ 18 h 162"/>
                <a:gd name="T16" fmla="*/ 36 w 185"/>
                <a:gd name="T17" fmla="*/ 14 h 162"/>
                <a:gd name="T18" fmla="*/ 46 w 185"/>
                <a:gd name="T19" fmla="*/ 10 h 162"/>
                <a:gd name="T20" fmla="*/ 52 w 185"/>
                <a:gd name="T21" fmla="*/ 2 h 162"/>
                <a:gd name="T22" fmla="*/ 64 w 185"/>
                <a:gd name="T23" fmla="*/ 0 h 162"/>
                <a:gd name="T24" fmla="*/ 74 w 185"/>
                <a:gd name="T25" fmla="*/ 2 h 162"/>
                <a:gd name="T26" fmla="*/ 94 w 185"/>
                <a:gd name="T27" fmla="*/ 8 h 162"/>
                <a:gd name="T28" fmla="*/ 96 w 185"/>
                <a:gd name="T29" fmla="*/ 16 h 162"/>
                <a:gd name="T30" fmla="*/ 86 w 185"/>
                <a:gd name="T31" fmla="*/ 28 h 162"/>
                <a:gd name="T32" fmla="*/ 84 w 185"/>
                <a:gd name="T33" fmla="*/ 38 h 162"/>
                <a:gd name="T34" fmla="*/ 84 w 185"/>
                <a:gd name="T35" fmla="*/ 48 h 162"/>
                <a:gd name="T36" fmla="*/ 96 w 185"/>
                <a:gd name="T37" fmla="*/ 58 h 162"/>
                <a:gd name="T38" fmla="*/ 109 w 185"/>
                <a:gd name="T39" fmla="*/ 64 h 162"/>
                <a:gd name="T40" fmla="*/ 119 w 185"/>
                <a:gd name="T41" fmla="*/ 72 h 162"/>
                <a:gd name="T42" fmla="*/ 125 w 185"/>
                <a:gd name="T43" fmla="*/ 86 h 162"/>
                <a:gd name="T44" fmla="*/ 135 w 185"/>
                <a:gd name="T45" fmla="*/ 92 h 162"/>
                <a:gd name="T46" fmla="*/ 139 w 185"/>
                <a:gd name="T47" fmla="*/ 90 h 162"/>
                <a:gd name="T48" fmla="*/ 145 w 185"/>
                <a:gd name="T49" fmla="*/ 98 h 162"/>
                <a:gd name="T50" fmla="*/ 161 w 185"/>
                <a:gd name="T51" fmla="*/ 108 h 162"/>
                <a:gd name="T52" fmla="*/ 179 w 185"/>
                <a:gd name="T53" fmla="*/ 120 h 162"/>
                <a:gd name="T54" fmla="*/ 179 w 185"/>
                <a:gd name="T55" fmla="*/ 124 h 162"/>
                <a:gd name="T56" fmla="*/ 169 w 185"/>
                <a:gd name="T57" fmla="*/ 122 h 162"/>
                <a:gd name="T58" fmla="*/ 159 w 185"/>
                <a:gd name="T59" fmla="*/ 118 h 162"/>
                <a:gd name="T60" fmla="*/ 153 w 185"/>
                <a:gd name="T61" fmla="*/ 124 h 162"/>
                <a:gd name="T62" fmla="*/ 155 w 185"/>
                <a:gd name="T63" fmla="*/ 128 h 162"/>
                <a:gd name="T64" fmla="*/ 161 w 185"/>
                <a:gd name="T65" fmla="*/ 136 h 162"/>
                <a:gd name="T66" fmla="*/ 163 w 185"/>
                <a:gd name="T67" fmla="*/ 140 h 162"/>
                <a:gd name="T68" fmla="*/ 161 w 185"/>
                <a:gd name="T69" fmla="*/ 146 h 162"/>
                <a:gd name="T70" fmla="*/ 155 w 185"/>
                <a:gd name="T71" fmla="*/ 152 h 162"/>
                <a:gd name="T72" fmla="*/ 151 w 185"/>
                <a:gd name="T73" fmla="*/ 158 h 162"/>
                <a:gd name="T74" fmla="*/ 141 w 185"/>
                <a:gd name="T75" fmla="*/ 162 h 162"/>
                <a:gd name="T76" fmla="*/ 145 w 185"/>
                <a:gd name="T77" fmla="*/ 152 h 162"/>
                <a:gd name="T78" fmla="*/ 147 w 185"/>
                <a:gd name="T79" fmla="*/ 142 h 162"/>
                <a:gd name="T80" fmla="*/ 145 w 185"/>
                <a:gd name="T81" fmla="*/ 132 h 162"/>
                <a:gd name="T82" fmla="*/ 135 w 185"/>
                <a:gd name="T83" fmla="*/ 124 h 162"/>
                <a:gd name="T84" fmla="*/ 119 w 185"/>
                <a:gd name="T85" fmla="*/ 112 h 162"/>
                <a:gd name="T86" fmla="*/ 84 w 185"/>
                <a:gd name="T87" fmla="*/ 92 h 162"/>
                <a:gd name="T88" fmla="*/ 64 w 185"/>
                <a:gd name="T89" fmla="*/ 74 h 162"/>
                <a:gd name="T90" fmla="*/ 52 w 185"/>
                <a:gd name="T91" fmla="*/ 50 h 162"/>
                <a:gd name="T92" fmla="*/ 36 w 185"/>
                <a:gd name="T93" fmla="*/ 44 h 162"/>
                <a:gd name="T94" fmla="*/ 28 w 185"/>
                <a:gd name="T95" fmla="*/ 50 h 162"/>
                <a:gd name="T96" fmla="*/ 20 w 185"/>
                <a:gd name="T97" fmla="*/ 5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148" name="Freeform 172"/>
          <p:cNvSpPr>
            <a:spLocks noChangeAspect="1"/>
          </p:cNvSpPr>
          <p:nvPr/>
        </p:nvSpPr>
        <p:spPr bwMode="auto">
          <a:xfrm>
            <a:off x="4638675" y="3148013"/>
            <a:ext cx="207963" cy="147637"/>
          </a:xfrm>
          <a:custGeom>
            <a:avLst/>
            <a:gdLst>
              <a:gd name="T0" fmla="*/ 121 w 141"/>
              <a:gd name="T1" fmla="*/ 100 h 100"/>
              <a:gd name="T2" fmla="*/ 117 w 141"/>
              <a:gd name="T3" fmla="*/ 100 h 100"/>
              <a:gd name="T4" fmla="*/ 111 w 141"/>
              <a:gd name="T5" fmla="*/ 100 h 100"/>
              <a:gd name="T6" fmla="*/ 101 w 141"/>
              <a:gd name="T7" fmla="*/ 98 h 100"/>
              <a:gd name="T8" fmla="*/ 91 w 141"/>
              <a:gd name="T9" fmla="*/ 100 h 100"/>
              <a:gd name="T10" fmla="*/ 85 w 141"/>
              <a:gd name="T11" fmla="*/ 100 h 100"/>
              <a:gd name="T12" fmla="*/ 83 w 141"/>
              <a:gd name="T13" fmla="*/ 100 h 100"/>
              <a:gd name="T14" fmla="*/ 81 w 141"/>
              <a:gd name="T15" fmla="*/ 96 h 100"/>
              <a:gd name="T16" fmla="*/ 75 w 141"/>
              <a:gd name="T17" fmla="*/ 96 h 100"/>
              <a:gd name="T18" fmla="*/ 71 w 141"/>
              <a:gd name="T19" fmla="*/ 96 h 100"/>
              <a:gd name="T20" fmla="*/ 69 w 141"/>
              <a:gd name="T21" fmla="*/ 96 h 100"/>
              <a:gd name="T22" fmla="*/ 67 w 141"/>
              <a:gd name="T23" fmla="*/ 94 h 100"/>
              <a:gd name="T24" fmla="*/ 65 w 141"/>
              <a:gd name="T25" fmla="*/ 88 h 100"/>
              <a:gd name="T26" fmla="*/ 61 w 141"/>
              <a:gd name="T27" fmla="*/ 86 h 100"/>
              <a:gd name="T28" fmla="*/ 55 w 141"/>
              <a:gd name="T29" fmla="*/ 84 h 100"/>
              <a:gd name="T30" fmla="*/ 47 w 141"/>
              <a:gd name="T31" fmla="*/ 82 h 100"/>
              <a:gd name="T32" fmla="*/ 43 w 141"/>
              <a:gd name="T33" fmla="*/ 78 h 100"/>
              <a:gd name="T34" fmla="*/ 41 w 141"/>
              <a:gd name="T35" fmla="*/ 82 h 100"/>
              <a:gd name="T36" fmla="*/ 37 w 141"/>
              <a:gd name="T37" fmla="*/ 82 h 100"/>
              <a:gd name="T38" fmla="*/ 35 w 141"/>
              <a:gd name="T39" fmla="*/ 82 h 100"/>
              <a:gd name="T40" fmla="*/ 35 w 141"/>
              <a:gd name="T41" fmla="*/ 78 h 100"/>
              <a:gd name="T42" fmla="*/ 13 w 141"/>
              <a:gd name="T43" fmla="*/ 72 h 100"/>
              <a:gd name="T44" fmla="*/ 13 w 141"/>
              <a:gd name="T45" fmla="*/ 62 h 100"/>
              <a:gd name="T46" fmla="*/ 7 w 141"/>
              <a:gd name="T47" fmla="*/ 48 h 100"/>
              <a:gd name="T48" fmla="*/ 0 w 141"/>
              <a:gd name="T49" fmla="*/ 36 h 100"/>
              <a:gd name="T50" fmla="*/ 0 w 141"/>
              <a:gd name="T51" fmla="*/ 18 h 100"/>
              <a:gd name="T52" fmla="*/ 5 w 141"/>
              <a:gd name="T53" fmla="*/ 18 h 100"/>
              <a:gd name="T54" fmla="*/ 13 w 141"/>
              <a:gd name="T55" fmla="*/ 16 h 100"/>
              <a:gd name="T56" fmla="*/ 25 w 141"/>
              <a:gd name="T57" fmla="*/ 10 h 100"/>
              <a:gd name="T58" fmla="*/ 41 w 141"/>
              <a:gd name="T59" fmla="*/ 0 h 100"/>
              <a:gd name="T60" fmla="*/ 59 w 141"/>
              <a:gd name="T61" fmla="*/ 0 h 100"/>
              <a:gd name="T62" fmla="*/ 61 w 141"/>
              <a:gd name="T63" fmla="*/ 4 h 100"/>
              <a:gd name="T64" fmla="*/ 61 w 141"/>
              <a:gd name="T65" fmla="*/ 6 h 100"/>
              <a:gd name="T66" fmla="*/ 65 w 141"/>
              <a:gd name="T67" fmla="*/ 8 h 100"/>
              <a:gd name="T68" fmla="*/ 75 w 141"/>
              <a:gd name="T69" fmla="*/ 6 h 100"/>
              <a:gd name="T70" fmla="*/ 113 w 141"/>
              <a:gd name="T71" fmla="*/ 6 h 100"/>
              <a:gd name="T72" fmla="*/ 117 w 141"/>
              <a:gd name="T73" fmla="*/ 10 h 100"/>
              <a:gd name="T74" fmla="*/ 119 w 141"/>
              <a:gd name="T75" fmla="*/ 12 h 100"/>
              <a:gd name="T76" fmla="*/ 123 w 141"/>
              <a:gd name="T77" fmla="*/ 14 h 100"/>
              <a:gd name="T78" fmla="*/ 125 w 141"/>
              <a:gd name="T79" fmla="*/ 16 h 100"/>
              <a:gd name="T80" fmla="*/ 129 w 141"/>
              <a:gd name="T81" fmla="*/ 22 h 100"/>
              <a:gd name="T82" fmla="*/ 131 w 141"/>
              <a:gd name="T83" fmla="*/ 28 h 100"/>
              <a:gd name="T84" fmla="*/ 131 w 141"/>
              <a:gd name="T85" fmla="*/ 34 h 100"/>
              <a:gd name="T86" fmla="*/ 135 w 141"/>
              <a:gd name="T87" fmla="*/ 40 h 100"/>
              <a:gd name="T88" fmla="*/ 129 w 141"/>
              <a:gd name="T89" fmla="*/ 44 h 100"/>
              <a:gd name="T90" fmla="*/ 127 w 141"/>
              <a:gd name="T91" fmla="*/ 46 h 100"/>
              <a:gd name="T92" fmla="*/ 125 w 141"/>
              <a:gd name="T93" fmla="*/ 46 h 100"/>
              <a:gd name="T94" fmla="*/ 125 w 141"/>
              <a:gd name="T95" fmla="*/ 50 h 100"/>
              <a:gd name="T96" fmla="*/ 127 w 141"/>
              <a:gd name="T97" fmla="*/ 54 h 100"/>
              <a:gd name="T98" fmla="*/ 133 w 141"/>
              <a:gd name="T99" fmla="*/ 62 h 100"/>
              <a:gd name="T100" fmla="*/ 141 w 141"/>
              <a:gd name="T101" fmla="*/ 76 h 100"/>
              <a:gd name="T102" fmla="*/ 135 w 141"/>
              <a:gd name="T103" fmla="*/ 80 h 100"/>
              <a:gd name="T104" fmla="*/ 131 w 141"/>
              <a:gd name="T105" fmla="*/ 88 h 100"/>
              <a:gd name="T106" fmla="*/ 121 w 141"/>
              <a:gd name="T107" fmla="*/ 98 h 100"/>
              <a:gd name="T108" fmla="*/ 121 w 141"/>
              <a:gd name="T10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49" name="Freeform 173"/>
          <p:cNvSpPr>
            <a:spLocks noChangeAspect="1"/>
          </p:cNvSpPr>
          <p:nvPr/>
        </p:nvSpPr>
        <p:spPr bwMode="auto">
          <a:xfrm>
            <a:off x="4770438" y="3475038"/>
            <a:ext cx="41275" cy="76200"/>
          </a:xfrm>
          <a:custGeom>
            <a:avLst/>
            <a:gdLst>
              <a:gd name="T0" fmla="*/ 28 w 28"/>
              <a:gd name="T1" fmla="*/ 30 h 52"/>
              <a:gd name="T2" fmla="*/ 28 w 28"/>
              <a:gd name="T3" fmla="*/ 38 h 52"/>
              <a:gd name="T4" fmla="*/ 24 w 28"/>
              <a:gd name="T5" fmla="*/ 42 h 52"/>
              <a:gd name="T6" fmla="*/ 20 w 28"/>
              <a:gd name="T7" fmla="*/ 46 h 52"/>
              <a:gd name="T8" fmla="*/ 16 w 28"/>
              <a:gd name="T9" fmla="*/ 52 h 52"/>
              <a:gd name="T10" fmla="*/ 12 w 28"/>
              <a:gd name="T11" fmla="*/ 46 h 52"/>
              <a:gd name="T12" fmla="*/ 8 w 28"/>
              <a:gd name="T13" fmla="*/ 42 h 52"/>
              <a:gd name="T14" fmla="*/ 6 w 28"/>
              <a:gd name="T15" fmla="*/ 26 h 52"/>
              <a:gd name="T16" fmla="*/ 4 w 28"/>
              <a:gd name="T17" fmla="*/ 16 h 52"/>
              <a:gd name="T18" fmla="*/ 0 w 28"/>
              <a:gd name="T19" fmla="*/ 8 h 52"/>
              <a:gd name="T20" fmla="*/ 2 w 28"/>
              <a:gd name="T21" fmla="*/ 6 h 52"/>
              <a:gd name="T22" fmla="*/ 2 w 28"/>
              <a:gd name="T23" fmla="*/ 2 h 52"/>
              <a:gd name="T24" fmla="*/ 2 w 28"/>
              <a:gd name="T25" fmla="*/ 0 h 52"/>
              <a:gd name="T26" fmla="*/ 6 w 28"/>
              <a:gd name="T27" fmla="*/ 0 h 52"/>
              <a:gd name="T28" fmla="*/ 10 w 28"/>
              <a:gd name="T29" fmla="*/ 0 h 52"/>
              <a:gd name="T30" fmla="*/ 12 w 28"/>
              <a:gd name="T31" fmla="*/ 2 h 52"/>
              <a:gd name="T32" fmla="*/ 18 w 28"/>
              <a:gd name="T33" fmla="*/ 8 h 52"/>
              <a:gd name="T34" fmla="*/ 18 w 28"/>
              <a:gd name="T35" fmla="*/ 16 h 52"/>
              <a:gd name="T36" fmla="*/ 18 w 28"/>
              <a:gd name="T37" fmla="*/ 22 h 52"/>
              <a:gd name="T38" fmla="*/ 22 w 28"/>
              <a:gd name="T39" fmla="*/ 28 h 52"/>
              <a:gd name="T40" fmla="*/ 26 w 28"/>
              <a:gd name="T41" fmla="*/ 28 h 52"/>
              <a:gd name="T42" fmla="*/ 28 w 28"/>
              <a:gd name="T4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50" name="Freeform 174"/>
          <p:cNvSpPr>
            <a:spLocks noChangeAspect="1"/>
          </p:cNvSpPr>
          <p:nvPr/>
        </p:nvSpPr>
        <p:spPr bwMode="auto">
          <a:xfrm>
            <a:off x="4792663" y="3497263"/>
            <a:ext cx="141287" cy="146050"/>
          </a:xfrm>
          <a:custGeom>
            <a:avLst/>
            <a:gdLst>
              <a:gd name="T0" fmla="*/ 20 w 94"/>
              <a:gd name="T1" fmla="*/ 12 h 98"/>
              <a:gd name="T2" fmla="*/ 36 w 94"/>
              <a:gd name="T3" fmla="*/ 8 h 98"/>
              <a:gd name="T4" fmla="*/ 38 w 94"/>
              <a:gd name="T5" fmla="*/ 2 h 98"/>
              <a:gd name="T6" fmla="*/ 42 w 94"/>
              <a:gd name="T7" fmla="*/ 4 h 98"/>
              <a:gd name="T8" fmla="*/ 54 w 94"/>
              <a:gd name="T9" fmla="*/ 2 h 98"/>
              <a:gd name="T10" fmla="*/ 64 w 94"/>
              <a:gd name="T11" fmla="*/ 2 h 98"/>
              <a:gd name="T12" fmla="*/ 70 w 94"/>
              <a:gd name="T13" fmla="*/ 6 h 98"/>
              <a:gd name="T14" fmla="*/ 78 w 94"/>
              <a:gd name="T15" fmla="*/ 6 h 98"/>
              <a:gd name="T16" fmla="*/ 84 w 94"/>
              <a:gd name="T17" fmla="*/ 4 h 98"/>
              <a:gd name="T18" fmla="*/ 88 w 94"/>
              <a:gd name="T19" fmla="*/ 0 h 98"/>
              <a:gd name="T20" fmla="*/ 90 w 94"/>
              <a:gd name="T21" fmla="*/ 4 h 98"/>
              <a:gd name="T22" fmla="*/ 94 w 94"/>
              <a:gd name="T23" fmla="*/ 16 h 98"/>
              <a:gd name="T24" fmla="*/ 60 w 94"/>
              <a:gd name="T25" fmla="*/ 20 h 98"/>
              <a:gd name="T26" fmla="*/ 58 w 94"/>
              <a:gd name="T27" fmla="*/ 24 h 98"/>
              <a:gd name="T28" fmla="*/ 56 w 94"/>
              <a:gd name="T29" fmla="*/ 28 h 98"/>
              <a:gd name="T30" fmla="*/ 46 w 94"/>
              <a:gd name="T31" fmla="*/ 26 h 98"/>
              <a:gd name="T32" fmla="*/ 38 w 94"/>
              <a:gd name="T33" fmla="*/ 22 h 98"/>
              <a:gd name="T34" fmla="*/ 40 w 94"/>
              <a:gd name="T35" fmla="*/ 28 h 98"/>
              <a:gd name="T36" fmla="*/ 44 w 94"/>
              <a:gd name="T37" fmla="*/ 38 h 98"/>
              <a:gd name="T38" fmla="*/ 54 w 94"/>
              <a:gd name="T39" fmla="*/ 48 h 98"/>
              <a:gd name="T40" fmla="*/ 70 w 94"/>
              <a:gd name="T41" fmla="*/ 60 h 98"/>
              <a:gd name="T42" fmla="*/ 66 w 94"/>
              <a:gd name="T43" fmla="*/ 64 h 98"/>
              <a:gd name="T44" fmla="*/ 60 w 94"/>
              <a:gd name="T45" fmla="*/ 68 h 98"/>
              <a:gd name="T46" fmla="*/ 52 w 94"/>
              <a:gd name="T47" fmla="*/ 64 h 98"/>
              <a:gd name="T48" fmla="*/ 58 w 94"/>
              <a:gd name="T49" fmla="*/ 74 h 98"/>
              <a:gd name="T50" fmla="*/ 46 w 94"/>
              <a:gd name="T51" fmla="*/ 74 h 98"/>
              <a:gd name="T52" fmla="*/ 50 w 94"/>
              <a:gd name="T53" fmla="*/ 84 h 98"/>
              <a:gd name="T54" fmla="*/ 54 w 94"/>
              <a:gd name="T55" fmla="*/ 98 h 98"/>
              <a:gd name="T56" fmla="*/ 42 w 94"/>
              <a:gd name="T57" fmla="*/ 90 h 98"/>
              <a:gd name="T58" fmla="*/ 38 w 94"/>
              <a:gd name="T59" fmla="*/ 84 h 98"/>
              <a:gd name="T60" fmla="*/ 30 w 94"/>
              <a:gd name="T61" fmla="*/ 82 h 98"/>
              <a:gd name="T62" fmla="*/ 24 w 94"/>
              <a:gd name="T63" fmla="*/ 78 h 98"/>
              <a:gd name="T64" fmla="*/ 18 w 94"/>
              <a:gd name="T65" fmla="*/ 58 h 98"/>
              <a:gd name="T66" fmla="*/ 12 w 94"/>
              <a:gd name="T67" fmla="*/ 46 h 98"/>
              <a:gd name="T68" fmla="*/ 4 w 94"/>
              <a:gd name="T69" fmla="*/ 30 h 98"/>
              <a:gd name="T70" fmla="*/ 12 w 94"/>
              <a:gd name="T71"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51" name="Freeform 175"/>
          <p:cNvSpPr>
            <a:spLocks noChangeAspect="1"/>
          </p:cNvSpPr>
          <p:nvPr/>
        </p:nvSpPr>
        <p:spPr bwMode="auto">
          <a:xfrm>
            <a:off x="4700588" y="3278188"/>
            <a:ext cx="117475" cy="58737"/>
          </a:xfrm>
          <a:custGeom>
            <a:avLst/>
            <a:gdLst>
              <a:gd name="T0" fmla="*/ 22 w 78"/>
              <a:gd name="T1" fmla="*/ 0 h 40"/>
              <a:gd name="T2" fmla="*/ 24 w 78"/>
              <a:gd name="T3" fmla="*/ 6 h 40"/>
              <a:gd name="T4" fmla="*/ 26 w 78"/>
              <a:gd name="T5" fmla="*/ 8 h 40"/>
              <a:gd name="T6" fmla="*/ 28 w 78"/>
              <a:gd name="T7" fmla="*/ 8 h 40"/>
              <a:gd name="T8" fmla="*/ 32 w 78"/>
              <a:gd name="T9" fmla="*/ 8 h 40"/>
              <a:gd name="T10" fmla="*/ 38 w 78"/>
              <a:gd name="T11" fmla="*/ 8 h 40"/>
              <a:gd name="T12" fmla="*/ 40 w 78"/>
              <a:gd name="T13" fmla="*/ 12 h 40"/>
              <a:gd name="T14" fmla="*/ 42 w 78"/>
              <a:gd name="T15" fmla="*/ 12 h 40"/>
              <a:gd name="T16" fmla="*/ 48 w 78"/>
              <a:gd name="T17" fmla="*/ 12 h 40"/>
              <a:gd name="T18" fmla="*/ 58 w 78"/>
              <a:gd name="T19" fmla="*/ 10 h 40"/>
              <a:gd name="T20" fmla="*/ 68 w 78"/>
              <a:gd name="T21" fmla="*/ 12 h 40"/>
              <a:gd name="T22" fmla="*/ 74 w 78"/>
              <a:gd name="T23" fmla="*/ 12 h 40"/>
              <a:gd name="T24" fmla="*/ 78 w 78"/>
              <a:gd name="T25" fmla="*/ 12 h 40"/>
              <a:gd name="T26" fmla="*/ 78 w 78"/>
              <a:gd name="T27" fmla="*/ 16 h 40"/>
              <a:gd name="T28" fmla="*/ 76 w 78"/>
              <a:gd name="T29" fmla="*/ 24 h 40"/>
              <a:gd name="T30" fmla="*/ 76 w 78"/>
              <a:gd name="T31" fmla="*/ 26 h 40"/>
              <a:gd name="T32" fmla="*/ 72 w 78"/>
              <a:gd name="T33" fmla="*/ 26 h 40"/>
              <a:gd name="T34" fmla="*/ 64 w 78"/>
              <a:gd name="T35" fmla="*/ 24 h 40"/>
              <a:gd name="T36" fmla="*/ 56 w 78"/>
              <a:gd name="T37" fmla="*/ 24 h 40"/>
              <a:gd name="T38" fmla="*/ 52 w 78"/>
              <a:gd name="T39" fmla="*/ 24 h 40"/>
              <a:gd name="T40" fmla="*/ 50 w 78"/>
              <a:gd name="T41" fmla="*/ 26 h 40"/>
              <a:gd name="T42" fmla="*/ 46 w 78"/>
              <a:gd name="T43" fmla="*/ 30 h 40"/>
              <a:gd name="T44" fmla="*/ 36 w 78"/>
              <a:gd name="T45" fmla="*/ 34 h 40"/>
              <a:gd name="T46" fmla="*/ 20 w 78"/>
              <a:gd name="T47" fmla="*/ 40 h 40"/>
              <a:gd name="T48" fmla="*/ 12 w 78"/>
              <a:gd name="T49" fmla="*/ 38 h 40"/>
              <a:gd name="T50" fmla="*/ 6 w 78"/>
              <a:gd name="T51" fmla="*/ 34 h 40"/>
              <a:gd name="T52" fmla="*/ 2 w 78"/>
              <a:gd name="T53" fmla="*/ 30 h 40"/>
              <a:gd name="T54" fmla="*/ 0 w 78"/>
              <a:gd name="T55" fmla="*/ 22 h 40"/>
              <a:gd name="T56" fmla="*/ 6 w 78"/>
              <a:gd name="T57" fmla="*/ 16 h 40"/>
              <a:gd name="T58" fmla="*/ 12 w 78"/>
              <a:gd name="T59" fmla="*/ 14 h 40"/>
              <a:gd name="T60" fmla="*/ 18 w 78"/>
              <a:gd name="T61" fmla="*/ 12 h 40"/>
              <a:gd name="T62" fmla="*/ 18 w 78"/>
              <a:gd name="T63" fmla="*/ 10 h 40"/>
              <a:gd name="T64" fmla="*/ 18 w 78"/>
              <a:gd name="T65" fmla="*/ 6 h 40"/>
              <a:gd name="T66" fmla="*/ 20 w 78"/>
              <a:gd name="T67" fmla="*/ 6 h 40"/>
              <a:gd name="T68" fmla="*/ 22 w 78"/>
              <a:gd name="T6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52" name="Freeform 176"/>
          <p:cNvSpPr>
            <a:spLocks noChangeAspect="1"/>
          </p:cNvSpPr>
          <p:nvPr/>
        </p:nvSpPr>
        <p:spPr bwMode="auto">
          <a:xfrm>
            <a:off x="4600575" y="3252788"/>
            <a:ext cx="133350" cy="60325"/>
          </a:xfrm>
          <a:custGeom>
            <a:avLst/>
            <a:gdLst>
              <a:gd name="T0" fmla="*/ 89 w 89"/>
              <a:gd name="T1" fmla="*/ 16 h 40"/>
              <a:gd name="T2" fmla="*/ 85 w 89"/>
              <a:gd name="T3" fmla="*/ 14 h 40"/>
              <a:gd name="T4" fmla="*/ 79 w 89"/>
              <a:gd name="T5" fmla="*/ 12 h 40"/>
              <a:gd name="T6" fmla="*/ 71 w 89"/>
              <a:gd name="T7" fmla="*/ 10 h 40"/>
              <a:gd name="T8" fmla="*/ 67 w 89"/>
              <a:gd name="T9" fmla="*/ 6 h 40"/>
              <a:gd name="T10" fmla="*/ 65 w 89"/>
              <a:gd name="T11" fmla="*/ 10 h 40"/>
              <a:gd name="T12" fmla="*/ 61 w 89"/>
              <a:gd name="T13" fmla="*/ 10 h 40"/>
              <a:gd name="T14" fmla="*/ 59 w 89"/>
              <a:gd name="T15" fmla="*/ 10 h 40"/>
              <a:gd name="T16" fmla="*/ 59 w 89"/>
              <a:gd name="T17" fmla="*/ 6 h 40"/>
              <a:gd name="T18" fmla="*/ 37 w 89"/>
              <a:gd name="T19" fmla="*/ 0 h 40"/>
              <a:gd name="T20" fmla="*/ 31 w 89"/>
              <a:gd name="T21" fmla="*/ 0 h 40"/>
              <a:gd name="T22" fmla="*/ 29 w 89"/>
              <a:gd name="T23" fmla="*/ 0 h 40"/>
              <a:gd name="T24" fmla="*/ 0 w 89"/>
              <a:gd name="T25" fmla="*/ 10 h 40"/>
              <a:gd name="T26" fmla="*/ 2 w 89"/>
              <a:gd name="T27" fmla="*/ 14 h 40"/>
              <a:gd name="T28" fmla="*/ 2 w 89"/>
              <a:gd name="T29" fmla="*/ 20 h 40"/>
              <a:gd name="T30" fmla="*/ 10 w 89"/>
              <a:gd name="T31" fmla="*/ 26 h 40"/>
              <a:gd name="T32" fmla="*/ 18 w 89"/>
              <a:gd name="T33" fmla="*/ 32 h 40"/>
              <a:gd name="T34" fmla="*/ 24 w 89"/>
              <a:gd name="T35" fmla="*/ 38 h 40"/>
              <a:gd name="T36" fmla="*/ 31 w 89"/>
              <a:gd name="T37" fmla="*/ 40 h 40"/>
              <a:gd name="T38" fmla="*/ 35 w 89"/>
              <a:gd name="T39" fmla="*/ 38 h 40"/>
              <a:gd name="T40" fmla="*/ 37 w 89"/>
              <a:gd name="T41" fmla="*/ 36 h 40"/>
              <a:gd name="T42" fmla="*/ 41 w 89"/>
              <a:gd name="T43" fmla="*/ 34 h 40"/>
              <a:gd name="T44" fmla="*/ 45 w 89"/>
              <a:gd name="T45" fmla="*/ 32 h 40"/>
              <a:gd name="T46" fmla="*/ 51 w 89"/>
              <a:gd name="T47" fmla="*/ 34 h 40"/>
              <a:gd name="T48" fmla="*/ 55 w 89"/>
              <a:gd name="T49" fmla="*/ 36 h 40"/>
              <a:gd name="T50" fmla="*/ 61 w 89"/>
              <a:gd name="T51" fmla="*/ 38 h 40"/>
              <a:gd name="T52" fmla="*/ 65 w 89"/>
              <a:gd name="T53" fmla="*/ 38 h 40"/>
              <a:gd name="T54" fmla="*/ 67 w 89"/>
              <a:gd name="T55" fmla="*/ 38 h 40"/>
              <a:gd name="T56" fmla="*/ 73 w 89"/>
              <a:gd name="T57" fmla="*/ 32 h 40"/>
              <a:gd name="T58" fmla="*/ 79 w 89"/>
              <a:gd name="T59" fmla="*/ 30 h 40"/>
              <a:gd name="T60" fmla="*/ 85 w 89"/>
              <a:gd name="T61" fmla="*/ 28 h 40"/>
              <a:gd name="T62" fmla="*/ 85 w 89"/>
              <a:gd name="T63" fmla="*/ 26 h 40"/>
              <a:gd name="T64" fmla="*/ 85 w 89"/>
              <a:gd name="T65" fmla="*/ 22 h 40"/>
              <a:gd name="T66" fmla="*/ 87 w 89"/>
              <a:gd name="T67" fmla="*/ 22 h 40"/>
              <a:gd name="T68" fmla="*/ 89 w 89"/>
              <a:gd name="T69"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53" name="Freeform 177"/>
          <p:cNvSpPr>
            <a:spLocks noChangeAspect="1"/>
          </p:cNvSpPr>
          <p:nvPr/>
        </p:nvSpPr>
        <p:spPr bwMode="auto">
          <a:xfrm>
            <a:off x="4913313" y="3309938"/>
            <a:ext cx="74612" cy="74612"/>
          </a:xfrm>
          <a:custGeom>
            <a:avLst/>
            <a:gdLst>
              <a:gd name="T0" fmla="*/ 26 w 50"/>
              <a:gd name="T1" fmla="*/ 50 h 50"/>
              <a:gd name="T2" fmla="*/ 22 w 50"/>
              <a:gd name="T3" fmla="*/ 34 h 50"/>
              <a:gd name="T4" fmla="*/ 18 w 50"/>
              <a:gd name="T5" fmla="*/ 24 h 50"/>
              <a:gd name="T6" fmla="*/ 14 w 50"/>
              <a:gd name="T7" fmla="*/ 16 h 50"/>
              <a:gd name="T8" fmla="*/ 8 w 50"/>
              <a:gd name="T9" fmla="*/ 10 h 50"/>
              <a:gd name="T10" fmla="*/ 0 w 50"/>
              <a:gd name="T11" fmla="*/ 8 h 50"/>
              <a:gd name="T12" fmla="*/ 16 w 50"/>
              <a:gd name="T13" fmla="*/ 0 h 50"/>
              <a:gd name="T14" fmla="*/ 24 w 50"/>
              <a:gd name="T15" fmla="*/ 2 h 50"/>
              <a:gd name="T16" fmla="*/ 32 w 50"/>
              <a:gd name="T17" fmla="*/ 6 h 50"/>
              <a:gd name="T18" fmla="*/ 40 w 50"/>
              <a:gd name="T19" fmla="*/ 18 h 50"/>
              <a:gd name="T20" fmla="*/ 44 w 50"/>
              <a:gd name="T21" fmla="*/ 24 h 50"/>
              <a:gd name="T22" fmla="*/ 50 w 50"/>
              <a:gd name="T23" fmla="*/ 36 h 50"/>
              <a:gd name="T24" fmla="*/ 34 w 50"/>
              <a:gd name="T25" fmla="*/ 34 h 50"/>
              <a:gd name="T26" fmla="*/ 34 w 50"/>
              <a:gd name="T27" fmla="*/ 44 h 50"/>
              <a:gd name="T28" fmla="*/ 26 w 50"/>
              <a:gd name="T29" fmla="*/ 48 h 50"/>
              <a:gd name="T30" fmla="*/ 26 w 50"/>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54" name="Freeform 178"/>
          <p:cNvSpPr>
            <a:spLocks noChangeAspect="1"/>
          </p:cNvSpPr>
          <p:nvPr/>
        </p:nvSpPr>
        <p:spPr bwMode="auto">
          <a:xfrm>
            <a:off x="4689475" y="3313113"/>
            <a:ext cx="142875" cy="74612"/>
          </a:xfrm>
          <a:custGeom>
            <a:avLst/>
            <a:gdLst>
              <a:gd name="T0" fmla="*/ 58 w 96"/>
              <a:gd name="T1" fmla="*/ 46 h 50"/>
              <a:gd name="T2" fmla="*/ 56 w 96"/>
              <a:gd name="T3" fmla="*/ 44 h 50"/>
              <a:gd name="T4" fmla="*/ 54 w 96"/>
              <a:gd name="T5" fmla="*/ 42 h 50"/>
              <a:gd name="T6" fmla="*/ 44 w 96"/>
              <a:gd name="T7" fmla="*/ 46 h 50"/>
              <a:gd name="T8" fmla="*/ 38 w 96"/>
              <a:gd name="T9" fmla="*/ 48 h 50"/>
              <a:gd name="T10" fmla="*/ 30 w 96"/>
              <a:gd name="T11" fmla="*/ 50 h 50"/>
              <a:gd name="T12" fmla="*/ 26 w 96"/>
              <a:gd name="T13" fmla="*/ 50 h 50"/>
              <a:gd name="T14" fmla="*/ 22 w 96"/>
              <a:gd name="T15" fmla="*/ 48 h 50"/>
              <a:gd name="T16" fmla="*/ 16 w 96"/>
              <a:gd name="T17" fmla="*/ 44 h 50"/>
              <a:gd name="T18" fmla="*/ 8 w 96"/>
              <a:gd name="T19" fmla="*/ 38 h 50"/>
              <a:gd name="T20" fmla="*/ 0 w 96"/>
              <a:gd name="T21" fmla="*/ 32 h 50"/>
              <a:gd name="T22" fmla="*/ 2 w 96"/>
              <a:gd name="T23" fmla="*/ 30 h 50"/>
              <a:gd name="T24" fmla="*/ 6 w 96"/>
              <a:gd name="T25" fmla="*/ 22 h 50"/>
              <a:gd name="T26" fmla="*/ 8 w 96"/>
              <a:gd name="T27" fmla="*/ 16 h 50"/>
              <a:gd name="T28" fmla="*/ 14 w 96"/>
              <a:gd name="T29" fmla="*/ 10 h 50"/>
              <a:gd name="T30" fmla="*/ 20 w 96"/>
              <a:gd name="T31" fmla="*/ 14 h 50"/>
              <a:gd name="T32" fmla="*/ 28 w 96"/>
              <a:gd name="T33" fmla="*/ 16 h 50"/>
              <a:gd name="T34" fmla="*/ 44 w 96"/>
              <a:gd name="T35" fmla="*/ 10 h 50"/>
              <a:gd name="T36" fmla="*/ 54 w 96"/>
              <a:gd name="T37" fmla="*/ 6 h 50"/>
              <a:gd name="T38" fmla="*/ 58 w 96"/>
              <a:gd name="T39" fmla="*/ 2 h 50"/>
              <a:gd name="T40" fmla="*/ 60 w 96"/>
              <a:gd name="T41" fmla="*/ 0 h 50"/>
              <a:gd name="T42" fmla="*/ 64 w 96"/>
              <a:gd name="T43" fmla="*/ 0 h 50"/>
              <a:gd name="T44" fmla="*/ 72 w 96"/>
              <a:gd name="T45" fmla="*/ 0 h 50"/>
              <a:gd name="T46" fmla="*/ 80 w 96"/>
              <a:gd name="T47" fmla="*/ 2 h 50"/>
              <a:gd name="T48" fmla="*/ 84 w 96"/>
              <a:gd name="T49" fmla="*/ 2 h 50"/>
              <a:gd name="T50" fmla="*/ 86 w 96"/>
              <a:gd name="T51" fmla="*/ 4 h 50"/>
              <a:gd name="T52" fmla="*/ 90 w 96"/>
              <a:gd name="T53" fmla="*/ 6 h 50"/>
              <a:gd name="T54" fmla="*/ 96 w 96"/>
              <a:gd name="T55" fmla="*/ 8 h 50"/>
              <a:gd name="T56" fmla="*/ 94 w 96"/>
              <a:gd name="T57" fmla="*/ 14 h 50"/>
              <a:gd name="T58" fmla="*/ 90 w 96"/>
              <a:gd name="T59" fmla="*/ 16 h 50"/>
              <a:gd name="T60" fmla="*/ 86 w 96"/>
              <a:gd name="T61" fmla="*/ 18 h 50"/>
              <a:gd name="T62" fmla="*/ 82 w 96"/>
              <a:gd name="T63" fmla="*/ 22 h 50"/>
              <a:gd name="T64" fmla="*/ 82 w 96"/>
              <a:gd name="T65" fmla="*/ 30 h 50"/>
              <a:gd name="T66" fmla="*/ 80 w 96"/>
              <a:gd name="T67" fmla="*/ 36 h 50"/>
              <a:gd name="T68" fmla="*/ 78 w 96"/>
              <a:gd name="T69" fmla="*/ 38 h 50"/>
              <a:gd name="T70" fmla="*/ 74 w 96"/>
              <a:gd name="T71" fmla="*/ 42 h 50"/>
              <a:gd name="T72" fmla="*/ 68 w 96"/>
              <a:gd name="T73" fmla="*/ 42 h 50"/>
              <a:gd name="T74" fmla="*/ 62 w 96"/>
              <a:gd name="T75" fmla="*/ 42 h 50"/>
              <a:gd name="T76" fmla="*/ 58 w 96"/>
              <a:gd name="T7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55" name="Freeform 179"/>
          <p:cNvSpPr>
            <a:spLocks noChangeAspect="1"/>
          </p:cNvSpPr>
          <p:nvPr/>
        </p:nvSpPr>
        <p:spPr bwMode="auto">
          <a:xfrm>
            <a:off x="4814888" y="3200400"/>
            <a:ext cx="385762" cy="220663"/>
          </a:xfrm>
          <a:custGeom>
            <a:avLst/>
            <a:gdLst>
              <a:gd name="T0" fmla="*/ 60 w 260"/>
              <a:gd name="T1" fmla="*/ 84 h 148"/>
              <a:gd name="T2" fmla="*/ 44 w 260"/>
              <a:gd name="T3" fmla="*/ 90 h 148"/>
              <a:gd name="T4" fmla="*/ 26 w 260"/>
              <a:gd name="T5" fmla="*/ 88 h 148"/>
              <a:gd name="T6" fmla="*/ 12 w 260"/>
              <a:gd name="T7" fmla="*/ 84 h 148"/>
              <a:gd name="T8" fmla="*/ 2 w 260"/>
              <a:gd name="T9" fmla="*/ 80 h 148"/>
              <a:gd name="T10" fmla="*/ 2 w 260"/>
              <a:gd name="T11" fmla="*/ 66 h 148"/>
              <a:gd name="T12" fmla="*/ 12 w 260"/>
              <a:gd name="T13" fmla="*/ 52 h 148"/>
              <a:gd name="T14" fmla="*/ 22 w 260"/>
              <a:gd name="T15" fmla="*/ 38 h 148"/>
              <a:gd name="T16" fmla="*/ 8 w 260"/>
              <a:gd name="T17" fmla="*/ 20 h 148"/>
              <a:gd name="T18" fmla="*/ 24 w 260"/>
              <a:gd name="T19" fmla="*/ 10 h 148"/>
              <a:gd name="T20" fmla="*/ 64 w 260"/>
              <a:gd name="T21" fmla="*/ 10 h 148"/>
              <a:gd name="T22" fmla="*/ 96 w 260"/>
              <a:gd name="T23" fmla="*/ 14 h 148"/>
              <a:gd name="T24" fmla="*/ 116 w 260"/>
              <a:gd name="T25" fmla="*/ 8 h 148"/>
              <a:gd name="T26" fmla="*/ 138 w 260"/>
              <a:gd name="T27" fmla="*/ 6 h 148"/>
              <a:gd name="T28" fmla="*/ 166 w 260"/>
              <a:gd name="T29" fmla="*/ 8 h 148"/>
              <a:gd name="T30" fmla="*/ 168 w 260"/>
              <a:gd name="T31" fmla="*/ 22 h 148"/>
              <a:gd name="T32" fmla="*/ 186 w 260"/>
              <a:gd name="T33" fmla="*/ 30 h 148"/>
              <a:gd name="T34" fmla="*/ 198 w 260"/>
              <a:gd name="T35" fmla="*/ 36 h 148"/>
              <a:gd name="T36" fmla="*/ 216 w 260"/>
              <a:gd name="T37" fmla="*/ 36 h 148"/>
              <a:gd name="T38" fmla="*/ 234 w 260"/>
              <a:gd name="T39" fmla="*/ 48 h 148"/>
              <a:gd name="T40" fmla="*/ 260 w 260"/>
              <a:gd name="T41" fmla="*/ 56 h 148"/>
              <a:gd name="T42" fmla="*/ 254 w 260"/>
              <a:gd name="T43" fmla="*/ 64 h 148"/>
              <a:gd name="T44" fmla="*/ 260 w 260"/>
              <a:gd name="T45" fmla="*/ 78 h 148"/>
              <a:gd name="T46" fmla="*/ 244 w 260"/>
              <a:gd name="T47" fmla="*/ 84 h 148"/>
              <a:gd name="T48" fmla="*/ 236 w 260"/>
              <a:gd name="T49" fmla="*/ 92 h 148"/>
              <a:gd name="T50" fmla="*/ 226 w 260"/>
              <a:gd name="T51" fmla="*/ 100 h 148"/>
              <a:gd name="T52" fmla="*/ 208 w 260"/>
              <a:gd name="T53" fmla="*/ 106 h 148"/>
              <a:gd name="T54" fmla="*/ 190 w 260"/>
              <a:gd name="T55" fmla="*/ 112 h 148"/>
              <a:gd name="T56" fmla="*/ 184 w 260"/>
              <a:gd name="T57" fmla="*/ 118 h 148"/>
              <a:gd name="T58" fmla="*/ 194 w 260"/>
              <a:gd name="T59" fmla="*/ 128 h 148"/>
              <a:gd name="T60" fmla="*/ 212 w 260"/>
              <a:gd name="T61" fmla="*/ 138 h 148"/>
              <a:gd name="T62" fmla="*/ 200 w 260"/>
              <a:gd name="T63" fmla="*/ 140 h 148"/>
              <a:gd name="T64" fmla="*/ 186 w 260"/>
              <a:gd name="T65" fmla="*/ 146 h 148"/>
              <a:gd name="T66" fmla="*/ 174 w 260"/>
              <a:gd name="T67" fmla="*/ 138 h 148"/>
              <a:gd name="T68" fmla="*/ 160 w 260"/>
              <a:gd name="T69" fmla="*/ 128 h 148"/>
              <a:gd name="T70" fmla="*/ 172 w 260"/>
              <a:gd name="T71" fmla="*/ 118 h 148"/>
              <a:gd name="T72" fmla="*/ 160 w 260"/>
              <a:gd name="T73" fmla="*/ 118 h 148"/>
              <a:gd name="T74" fmla="*/ 146 w 260"/>
              <a:gd name="T75" fmla="*/ 114 h 148"/>
              <a:gd name="T76" fmla="*/ 140 w 260"/>
              <a:gd name="T77" fmla="*/ 108 h 148"/>
              <a:gd name="T78" fmla="*/ 130 w 260"/>
              <a:gd name="T79" fmla="*/ 112 h 148"/>
              <a:gd name="T80" fmla="*/ 124 w 260"/>
              <a:gd name="T81" fmla="*/ 120 h 148"/>
              <a:gd name="T82" fmla="*/ 114 w 260"/>
              <a:gd name="T83" fmla="*/ 128 h 148"/>
              <a:gd name="T84" fmla="*/ 102 w 260"/>
              <a:gd name="T85" fmla="*/ 128 h 148"/>
              <a:gd name="T86" fmla="*/ 92 w 260"/>
              <a:gd name="T87" fmla="*/ 124 h 148"/>
              <a:gd name="T88" fmla="*/ 100 w 260"/>
              <a:gd name="T89" fmla="*/ 108 h 148"/>
              <a:gd name="T90" fmla="*/ 116 w 260"/>
              <a:gd name="T91" fmla="*/ 110 h 148"/>
              <a:gd name="T92" fmla="*/ 106 w 260"/>
              <a:gd name="T93" fmla="*/ 92 h 148"/>
              <a:gd name="T94" fmla="*/ 90 w 260"/>
              <a:gd name="T95" fmla="*/ 76 h 148"/>
              <a:gd name="T96" fmla="*/ 74 w 260"/>
              <a:gd name="T97" fmla="*/ 7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56" name="Freeform 180"/>
          <p:cNvSpPr>
            <a:spLocks noChangeAspect="1"/>
          </p:cNvSpPr>
          <p:nvPr/>
        </p:nvSpPr>
        <p:spPr bwMode="auto">
          <a:xfrm>
            <a:off x="4824413" y="3103563"/>
            <a:ext cx="195262" cy="120650"/>
          </a:xfrm>
          <a:custGeom>
            <a:avLst/>
            <a:gdLst>
              <a:gd name="T0" fmla="*/ 122 w 132"/>
              <a:gd name="T1" fmla="*/ 72 h 82"/>
              <a:gd name="T2" fmla="*/ 110 w 132"/>
              <a:gd name="T3" fmla="*/ 74 h 82"/>
              <a:gd name="T4" fmla="*/ 106 w 132"/>
              <a:gd name="T5" fmla="*/ 82 h 82"/>
              <a:gd name="T6" fmla="*/ 98 w 132"/>
              <a:gd name="T7" fmla="*/ 82 h 82"/>
              <a:gd name="T8" fmla="*/ 90 w 132"/>
              <a:gd name="T9" fmla="*/ 80 h 82"/>
              <a:gd name="T10" fmla="*/ 80 w 132"/>
              <a:gd name="T11" fmla="*/ 82 h 82"/>
              <a:gd name="T12" fmla="*/ 74 w 132"/>
              <a:gd name="T13" fmla="*/ 82 h 82"/>
              <a:gd name="T14" fmla="*/ 62 w 132"/>
              <a:gd name="T15" fmla="*/ 78 h 82"/>
              <a:gd name="T16" fmla="*/ 58 w 132"/>
              <a:gd name="T17" fmla="*/ 76 h 82"/>
              <a:gd name="T18" fmla="*/ 40 w 132"/>
              <a:gd name="T19" fmla="*/ 76 h 82"/>
              <a:gd name="T20" fmla="*/ 30 w 132"/>
              <a:gd name="T21" fmla="*/ 76 h 82"/>
              <a:gd name="T22" fmla="*/ 22 w 132"/>
              <a:gd name="T23" fmla="*/ 76 h 82"/>
              <a:gd name="T24" fmla="*/ 16 w 132"/>
              <a:gd name="T25" fmla="*/ 78 h 82"/>
              <a:gd name="T26" fmla="*/ 0 w 132"/>
              <a:gd name="T27" fmla="*/ 80 h 82"/>
              <a:gd name="T28" fmla="*/ 0 w 132"/>
              <a:gd name="T29" fmla="*/ 76 h 82"/>
              <a:gd name="T30" fmla="*/ 10 w 132"/>
              <a:gd name="T31" fmla="*/ 70 h 82"/>
              <a:gd name="T32" fmla="*/ 6 w 132"/>
              <a:gd name="T33" fmla="*/ 64 h 82"/>
              <a:gd name="T34" fmla="*/ 4 w 132"/>
              <a:gd name="T35" fmla="*/ 52 h 82"/>
              <a:gd name="T36" fmla="*/ 2 w 132"/>
              <a:gd name="T37" fmla="*/ 48 h 82"/>
              <a:gd name="T38" fmla="*/ 12 w 132"/>
              <a:gd name="T39" fmla="*/ 46 h 82"/>
              <a:gd name="T40" fmla="*/ 18 w 132"/>
              <a:gd name="T41" fmla="*/ 34 h 82"/>
              <a:gd name="T42" fmla="*/ 26 w 132"/>
              <a:gd name="T43" fmla="*/ 24 h 82"/>
              <a:gd name="T44" fmla="*/ 26 w 132"/>
              <a:gd name="T45" fmla="*/ 18 h 82"/>
              <a:gd name="T46" fmla="*/ 30 w 132"/>
              <a:gd name="T47" fmla="*/ 18 h 82"/>
              <a:gd name="T48" fmla="*/ 36 w 132"/>
              <a:gd name="T49" fmla="*/ 18 h 82"/>
              <a:gd name="T50" fmla="*/ 46 w 132"/>
              <a:gd name="T51" fmla="*/ 14 h 82"/>
              <a:gd name="T52" fmla="*/ 48 w 132"/>
              <a:gd name="T53" fmla="*/ 6 h 82"/>
              <a:gd name="T54" fmla="*/ 60 w 132"/>
              <a:gd name="T55" fmla="*/ 4 h 82"/>
              <a:gd name="T56" fmla="*/ 68 w 132"/>
              <a:gd name="T57" fmla="*/ 0 h 82"/>
              <a:gd name="T58" fmla="*/ 76 w 132"/>
              <a:gd name="T59" fmla="*/ 4 h 82"/>
              <a:gd name="T60" fmla="*/ 98 w 132"/>
              <a:gd name="T61" fmla="*/ 4 h 82"/>
              <a:gd name="T62" fmla="*/ 106 w 132"/>
              <a:gd name="T63" fmla="*/ 16 h 82"/>
              <a:gd name="T64" fmla="*/ 106 w 132"/>
              <a:gd name="T65" fmla="*/ 24 h 82"/>
              <a:gd name="T66" fmla="*/ 112 w 132"/>
              <a:gd name="T67" fmla="*/ 28 h 82"/>
              <a:gd name="T68" fmla="*/ 116 w 132"/>
              <a:gd name="T69" fmla="*/ 34 h 82"/>
              <a:gd name="T70" fmla="*/ 120 w 132"/>
              <a:gd name="T71" fmla="*/ 40 h 82"/>
              <a:gd name="T72" fmla="*/ 122 w 132"/>
              <a:gd name="T73" fmla="*/ 42 h 82"/>
              <a:gd name="T74" fmla="*/ 130 w 132"/>
              <a:gd name="T75" fmla="*/ 44 h 82"/>
              <a:gd name="T76" fmla="*/ 132 w 132"/>
              <a:gd name="T77" fmla="*/ 50 h 82"/>
              <a:gd name="T78" fmla="*/ 126 w 132"/>
              <a:gd name="T79" fmla="*/ 52 h 82"/>
              <a:gd name="T80" fmla="*/ 114 w 132"/>
              <a:gd name="T81" fmla="*/ 54 h 82"/>
              <a:gd name="T82" fmla="*/ 118 w 132"/>
              <a:gd name="T83" fmla="*/ 62 h 82"/>
              <a:gd name="T84" fmla="*/ 122 w 132"/>
              <a:gd name="T85"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57" name="Freeform 181"/>
          <p:cNvSpPr>
            <a:spLocks noChangeAspect="1"/>
          </p:cNvSpPr>
          <p:nvPr/>
        </p:nvSpPr>
        <p:spPr bwMode="auto">
          <a:xfrm>
            <a:off x="4632325" y="3360738"/>
            <a:ext cx="71438" cy="53975"/>
          </a:xfrm>
          <a:custGeom>
            <a:avLst/>
            <a:gdLst>
              <a:gd name="T0" fmla="*/ 0 w 49"/>
              <a:gd name="T1" fmla="*/ 4 h 36"/>
              <a:gd name="T2" fmla="*/ 13 w 49"/>
              <a:gd name="T3" fmla="*/ 6 h 36"/>
              <a:gd name="T4" fmla="*/ 21 w 49"/>
              <a:gd name="T5" fmla="*/ 4 h 36"/>
              <a:gd name="T6" fmla="*/ 25 w 49"/>
              <a:gd name="T7" fmla="*/ 2 h 36"/>
              <a:gd name="T8" fmla="*/ 39 w 49"/>
              <a:gd name="T9" fmla="*/ 0 h 36"/>
              <a:gd name="T10" fmla="*/ 49 w 49"/>
              <a:gd name="T11" fmla="*/ 6 h 36"/>
              <a:gd name="T12" fmla="*/ 35 w 49"/>
              <a:gd name="T13" fmla="*/ 10 h 36"/>
              <a:gd name="T14" fmla="*/ 33 w 49"/>
              <a:gd name="T15" fmla="*/ 16 h 36"/>
              <a:gd name="T16" fmla="*/ 29 w 49"/>
              <a:gd name="T17" fmla="*/ 24 h 36"/>
              <a:gd name="T18" fmla="*/ 21 w 49"/>
              <a:gd name="T19" fmla="*/ 24 h 36"/>
              <a:gd name="T20" fmla="*/ 17 w 49"/>
              <a:gd name="T21" fmla="*/ 28 h 36"/>
              <a:gd name="T22" fmla="*/ 15 w 49"/>
              <a:gd name="T23" fmla="*/ 36 h 36"/>
              <a:gd name="T24" fmla="*/ 11 w 49"/>
              <a:gd name="T25" fmla="*/ 32 h 36"/>
              <a:gd name="T26" fmla="*/ 7 w 49"/>
              <a:gd name="T27" fmla="*/ 26 h 36"/>
              <a:gd name="T28" fmla="*/ 4 w 49"/>
              <a:gd name="T29" fmla="*/ 18 h 36"/>
              <a:gd name="T30" fmla="*/ 0 w 49"/>
              <a:gd name="T31" fmla="*/ 14 h 36"/>
              <a:gd name="T32" fmla="*/ 0 w 49"/>
              <a:gd name="T33"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58" name="Freeform 182"/>
          <p:cNvSpPr>
            <a:spLocks noChangeAspect="1"/>
          </p:cNvSpPr>
          <p:nvPr/>
        </p:nvSpPr>
        <p:spPr bwMode="auto">
          <a:xfrm>
            <a:off x="4795838" y="3482975"/>
            <a:ext cx="53975" cy="36513"/>
          </a:xfrm>
          <a:custGeom>
            <a:avLst/>
            <a:gdLst>
              <a:gd name="T0" fmla="*/ 26 w 36"/>
              <a:gd name="T1" fmla="*/ 0 h 24"/>
              <a:gd name="T2" fmla="*/ 36 w 36"/>
              <a:gd name="T3" fmla="*/ 4 h 24"/>
              <a:gd name="T4" fmla="*/ 36 w 36"/>
              <a:gd name="T5" fmla="*/ 16 h 24"/>
              <a:gd name="T6" fmla="*/ 30 w 36"/>
              <a:gd name="T7" fmla="*/ 20 h 24"/>
              <a:gd name="T8" fmla="*/ 10 w 36"/>
              <a:gd name="T9" fmla="*/ 24 h 24"/>
              <a:gd name="T10" fmla="*/ 6 w 36"/>
              <a:gd name="T11" fmla="*/ 22 h 24"/>
              <a:gd name="T12" fmla="*/ 4 w 36"/>
              <a:gd name="T13" fmla="*/ 22 h 24"/>
              <a:gd name="T14" fmla="*/ 0 w 36"/>
              <a:gd name="T15" fmla="*/ 16 h 24"/>
              <a:gd name="T16" fmla="*/ 0 w 36"/>
              <a:gd name="T17" fmla="*/ 2 h 24"/>
              <a:gd name="T18" fmla="*/ 8 w 36"/>
              <a:gd name="T19" fmla="*/ 2 h 24"/>
              <a:gd name="T20" fmla="*/ 12 w 36"/>
              <a:gd name="T21" fmla="*/ 0 h 24"/>
              <a:gd name="T22" fmla="*/ 26 w 3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59" name="Freeform 183"/>
          <p:cNvSpPr>
            <a:spLocks noChangeAspect="1"/>
          </p:cNvSpPr>
          <p:nvPr/>
        </p:nvSpPr>
        <p:spPr bwMode="auto">
          <a:xfrm>
            <a:off x="4776788" y="3322638"/>
            <a:ext cx="211137" cy="119062"/>
          </a:xfrm>
          <a:custGeom>
            <a:avLst/>
            <a:gdLst>
              <a:gd name="T0" fmla="*/ 36 w 142"/>
              <a:gd name="T1" fmla="*/ 68 h 80"/>
              <a:gd name="T2" fmla="*/ 28 w 142"/>
              <a:gd name="T3" fmla="*/ 64 h 80"/>
              <a:gd name="T4" fmla="*/ 26 w 142"/>
              <a:gd name="T5" fmla="*/ 64 h 80"/>
              <a:gd name="T6" fmla="*/ 24 w 142"/>
              <a:gd name="T7" fmla="*/ 62 h 80"/>
              <a:gd name="T8" fmla="*/ 22 w 142"/>
              <a:gd name="T9" fmla="*/ 58 h 80"/>
              <a:gd name="T10" fmla="*/ 20 w 142"/>
              <a:gd name="T11" fmla="*/ 54 h 80"/>
              <a:gd name="T12" fmla="*/ 16 w 142"/>
              <a:gd name="T13" fmla="*/ 52 h 80"/>
              <a:gd name="T14" fmla="*/ 14 w 142"/>
              <a:gd name="T15" fmla="*/ 52 h 80"/>
              <a:gd name="T16" fmla="*/ 14 w 142"/>
              <a:gd name="T17" fmla="*/ 48 h 80"/>
              <a:gd name="T18" fmla="*/ 10 w 142"/>
              <a:gd name="T19" fmla="*/ 46 h 80"/>
              <a:gd name="T20" fmla="*/ 8 w 142"/>
              <a:gd name="T21" fmla="*/ 40 h 80"/>
              <a:gd name="T22" fmla="*/ 0 w 142"/>
              <a:gd name="T23" fmla="*/ 40 h 80"/>
              <a:gd name="T24" fmla="*/ 4 w 142"/>
              <a:gd name="T25" fmla="*/ 36 h 80"/>
              <a:gd name="T26" fmla="*/ 10 w 142"/>
              <a:gd name="T27" fmla="*/ 36 h 80"/>
              <a:gd name="T28" fmla="*/ 16 w 142"/>
              <a:gd name="T29" fmla="*/ 36 h 80"/>
              <a:gd name="T30" fmla="*/ 20 w 142"/>
              <a:gd name="T31" fmla="*/ 32 h 80"/>
              <a:gd name="T32" fmla="*/ 22 w 142"/>
              <a:gd name="T33" fmla="*/ 30 h 80"/>
              <a:gd name="T34" fmla="*/ 24 w 142"/>
              <a:gd name="T35" fmla="*/ 24 h 80"/>
              <a:gd name="T36" fmla="*/ 24 w 142"/>
              <a:gd name="T37" fmla="*/ 16 h 80"/>
              <a:gd name="T38" fmla="*/ 28 w 142"/>
              <a:gd name="T39" fmla="*/ 12 h 80"/>
              <a:gd name="T40" fmla="*/ 32 w 142"/>
              <a:gd name="T41" fmla="*/ 10 h 80"/>
              <a:gd name="T42" fmla="*/ 36 w 142"/>
              <a:gd name="T43" fmla="*/ 8 h 80"/>
              <a:gd name="T44" fmla="*/ 38 w 142"/>
              <a:gd name="T45" fmla="*/ 2 h 80"/>
              <a:gd name="T46" fmla="*/ 56 w 142"/>
              <a:gd name="T47" fmla="*/ 6 h 80"/>
              <a:gd name="T48" fmla="*/ 70 w 142"/>
              <a:gd name="T49" fmla="*/ 10 h 80"/>
              <a:gd name="T50" fmla="*/ 76 w 142"/>
              <a:gd name="T51" fmla="*/ 8 h 80"/>
              <a:gd name="T52" fmla="*/ 80 w 142"/>
              <a:gd name="T53" fmla="*/ 6 h 80"/>
              <a:gd name="T54" fmla="*/ 86 w 142"/>
              <a:gd name="T55" fmla="*/ 2 h 80"/>
              <a:gd name="T56" fmla="*/ 92 w 142"/>
              <a:gd name="T57" fmla="*/ 0 h 80"/>
              <a:gd name="T58" fmla="*/ 100 w 142"/>
              <a:gd name="T59" fmla="*/ 2 h 80"/>
              <a:gd name="T60" fmla="*/ 106 w 142"/>
              <a:gd name="T61" fmla="*/ 8 h 80"/>
              <a:gd name="T62" fmla="*/ 108 w 142"/>
              <a:gd name="T63" fmla="*/ 12 h 80"/>
              <a:gd name="T64" fmla="*/ 112 w 142"/>
              <a:gd name="T65" fmla="*/ 20 h 80"/>
              <a:gd name="T66" fmla="*/ 116 w 142"/>
              <a:gd name="T67" fmla="*/ 36 h 80"/>
              <a:gd name="T68" fmla="*/ 118 w 142"/>
              <a:gd name="T69" fmla="*/ 44 h 80"/>
              <a:gd name="T70" fmla="*/ 120 w 142"/>
              <a:gd name="T71" fmla="*/ 50 h 80"/>
              <a:gd name="T72" fmla="*/ 128 w 142"/>
              <a:gd name="T73" fmla="*/ 46 h 80"/>
              <a:gd name="T74" fmla="*/ 136 w 142"/>
              <a:gd name="T75" fmla="*/ 44 h 80"/>
              <a:gd name="T76" fmla="*/ 140 w 142"/>
              <a:gd name="T77" fmla="*/ 46 h 80"/>
              <a:gd name="T78" fmla="*/ 142 w 142"/>
              <a:gd name="T79" fmla="*/ 50 h 80"/>
              <a:gd name="T80" fmla="*/ 142 w 142"/>
              <a:gd name="T81" fmla="*/ 54 h 80"/>
              <a:gd name="T82" fmla="*/ 140 w 142"/>
              <a:gd name="T83" fmla="*/ 56 h 80"/>
              <a:gd name="T84" fmla="*/ 138 w 142"/>
              <a:gd name="T85" fmla="*/ 56 h 80"/>
              <a:gd name="T86" fmla="*/ 132 w 142"/>
              <a:gd name="T87" fmla="*/ 56 h 80"/>
              <a:gd name="T88" fmla="*/ 130 w 142"/>
              <a:gd name="T89" fmla="*/ 68 h 80"/>
              <a:gd name="T90" fmla="*/ 126 w 142"/>
              <a:gd name="T91" fmla="*/ 80 h 80"/>
              <a:gd name="T92" fmla="*/ 116 w 142"/>
              <a:gd name="T93" fmla="*/ 74 h 80"/>
              <a:gd name="T94" fmla="*/ 110 w 142"/>
              <a:gd name="T95" fmla="*/ 72 h 80"/>
              <a:gd name="T96" fmla="*/ 106 w 142"/>
              <a:gd name="T97" fmla="*/ 72 h 80"/>
              <a:gd name="T98" fmla="*/ 100 w 142"/>
              <a:gd name="T99" fmla="*/ 74 h 80"/>
              <a:gd name="T100" fmla="*/ 96 w 142"/>
              <a:gd name="T101" fmla="*/ 76 h 80"/>
              <a:gd name="T102" fmla="*/ 92 w 142"/>
              <a:gd name="T103" fmla="*/ 80 h 80"/>
              <a:gd name="T104" fmla="*/ 86 w 142"/>
              <a:gd name="T105" fmla="*/ 80 h 80"/>
              <a:gd name="T106" fmla="*/ 64 w 142"/>
              <a:gd name="T107" fmla="*/ 80 h 80"/>
              <a:gd name="T108" fmla="*/ 60 w 142"/>
              <a:gd name="T109" fmla="*/ 78 h 80"/>
              <a:gd name="T110" fmla="*/ 54 w 142"/>
              <a:gd name="T111" fmla="*/ 78 h 80"/>
              <a:gd name="T112" fmla="*/ 50 w 142"/>
              <a:gd name="T113" fmla="*/ 78 h 80"/>
              <a:gd name="T114" fmla="*/ 46 w 142"/>
              <a:gd name="T115" fmla="*/ 76 h 80"/>
              <a:gd name="T116" fmla="*/ 44 w 142"/>
              <a:gd name="T117" fmla="*/ 76 h 80"/>
              <a:gd name="T118" fmla="*/ 42 w 142"/>
              <a:gd name="T119" fmla="*/ 74 h 80"/>
              <a:gd name="T120" fmla="*/ 42 w 142"/>
              <a:gd name="T121" fmla="*/ 72 h 80"/>
              <a:gd name="T122" fmla="*/ 36 w 142"/>
              <a:gd name="T1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60" name="Freeform 184"/>
          <p:cNvSpPr>
            <a:spLocks noChangeAspect="1"/>
          </p:cNvSpPr>
          <p:nvPr/>
        </p:nvSpPr>
        <p:spPr bwMode="auto">
          <a:xfrm>
            <a:off x="4745038" y="3373438"/>
            <a:ext cx="101600" cy="112712"/>
          </a:xfrm>
          <a:custGeom>
            <a:avLst/>
            <a:gdLst>
              <a:gd name="T0" fmla="*/ 2 w 68"/>
              <a:gd name="T1" fmla="*/ 8 h 76"/>
              <a:gd name="T2" fmla="*/ 6 w 68"/>
              <a:gd name="T3" fmla="*/ 6 h 76"/>
              <a:gd name="T4" fmla="*/ 16 w 68"/>
              <a:gd name="T5" fmla="*/ 0 h 76"/>
              <a:gd name="T6" fmla="*/ 20 w 68"/>
              <a:gd name="T7" fmla="*/ 6 h 76"/>
              <a:gd name="T8" fmla="*/ 28 w 68"/>
              <a:gd name="T9" fmla="*/ 6 h 76"/>
              <a:gd name="T10" fmla="*/ 30 w 68"/>
              <a:gd name="T11" fmla="*/ 12 h 76"/>
              <a:gd name="T12" fmla="*/ 34 w 68"/>
              <a:gd name="T13" fmla="*/ 14 h 76"/>
              <a:gd name="T14" fmla="*/ 34 w 68"/>
              <a:gd name="T15" fmla="*/ 18 h 76"/>
              <a:gd name="T16" fmla="*/ 36 w 68"/>
              <a:gd name="T17" fmla="*/ 18 h 76"/>
              <a:gd name="T18" fmla="*/ 40 w 68"/>
              <a:gd name="T19" fmla="*/ 20 h 76"/>
              <a:gd name="T20" fmla="*/ 42 w 68"/>
              <a:gd name="T21" fmla="*/ 28 h 76"/>
              <a:gd name="T22" fmla="*/ 48 w 68"/>
              <a:gd name="T23" fmla="*/ 30 h 76"/>
              <a:gd name="T24" fmla="*/ 56 w 68"/>
              <a:gd name="T25" fmla="*/ 34 h 76"/>
              <a:gd name="T26" fmla="*/ 62 w 68"/>
              <a:gd name="T27" fmla="*/ 38 h 76"/>
              <a:gd name="T28" fmla="*/ 62 w 68"/>
              <a:gd name="T29" fmla="*/ 44 h 76"/>
              <a:gd name="T30" fmla="*/ 64 w 68"/>
              <a:gd name="T31" fmla="*/ 48 h 76"/>
              <a:gd name="T32" fmla="*/ 68 w 68"/>
              <a:gd name="T33" fmla="*/ 56 h 76"/>
              <a:gd name="T34" fmla="*/ 64 w 68"/>
              <a:gd name="T35" fmla="*/ 62 h 76"/>
              <a:gd name="T36" fmla="*/ 60 w 68"/>
              <a:gd name="T37" fmla="*/ 70 h 76"/>
              <a:gd name="T38" fmla="*/ 60 w 68"/>
              <a:gd name="T39" fmla="*/ 74 h 76"/>
              <a:gd name="T40" fmla="*/ 46 w 68"/>
              <a:gd name="T41" fmla="*/ 74 h 76"/>
              <a:gd name="T42" fmla="*/ 42 w 68"/>
              <a:gd name="T43" fmla="*/ 76 h 76"/>
              <a:gd name="T44" fmla="*/ 34 w 68"/>
              <a:gd name="T45" fmla="*/ 76 h 76"/>
              <a:gd name="T46" fmla="*/ 26 w 68"/>
              <a:gd name="T47" fmla="*/ 68 h 76"/>
              <a:gd name="T48" fmla="*/ 18 w 68"/>
              <a:gd name="T49" fmla="*/ 68 h 76"/>
              <a:gd name="T50" fmla="*/ 18 w 68"/>
              <a:gd name="T51" fmla="*/ 70 h 76"/>
              <a:gd name="T52" fmla="*/ 16 w 68"/>
              <a:gd name="T53" fmla="*/ 74 h 76"/>
              <a:gd name="T54" fmla="*/ 16 w 68"/>
              <a:gd name="T55" fmla="*/ 76 h 76"/>
              <a:gd name="T56" fmla="*/ 10 w 68"/>
              <a:gd name="T57" fmla="*/ 66 h 76"/>
              <a:gd name="T58" fmla="*/ 0 w 68"/>
              <a:gd name="T59" fmla="*/ 60 h 76"/>
              <a:gd name="T60" fmla="*/ 4 w 68"/>
              <a:gd name="T61" fmla="*/ 52 h 76"/>
              <a:gd name="T62" fmla="*/ 12 w 68"/>
              <a:gd name="T63" fmla="*/ 50 h 76"/>
              <a:gd name="T64" fmla="*/ 14 w 68"/>
              <a:gd name="T65" fmla="*/ 44 h 76"/>
              <a:gd name="T66" fmla="*/ 8 w 68"/>
              <a:gd name="T67" fmla="*/ 38 h 76"/>
              <a:gd name="T68" fmla="*/ 6 w 68"/>
              <a:gd name="T69" fmla="*/ 28 h 76"/>
              <a:gd name="T70" fmla="*/ 8 w 68"/>
              <a:gd name="T71" fmla="*/ 22 h 76"/>
              <a:gd name="T72" fmla="*/ 2 w 68"/>
              <a:gd name="T7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61" name="Freeform 185"/>
          <p:cNvSpPr>
            <a:spLocks noChangeAspect="1"/>
          </p:cNvSpPr>
          <p:nvPr/>
        </p:nvSpPr>
        <p:spPr bwMode="auto">
          <a:xfrm>
            <a:off x="4835525" y="3430588"/>
            <a:ext cx="130175" cy="76200"/>
          </a:xfrm>
          <a:custGeom>
            <a:avLst/>
            <a:gdLst>
              <a:gd name="T0" fmla="*/ 10 w 88"/>
              <a:gd name="T1" fmla="*/ 48 h 52"/>
              <a:gd name="T2" fmla="*/ 8 w 88"/>
              <a:gd name="T3" fmla="*/ 40 h 52"/>
              <a:gd name="T4" fmla="*/ 6 w 88"/>
              <a:gd name="T5" fmla="*/ 38 h 52"/>
              <a:gd name="T6" fmla="*/ 0 w 88"/>
              <a:gd name="T7" fmla="*/ 36 h 52"/>
              <a:gd name="T8" fmla="*/ 2 w 88"/>
              <a:gd name="T9" fmla="*/ 32 h 52"/>
              <a:gd name="T10" fmla="*/ 4 w 88"/>
              <a:gd name="T11" fmla="*/ 24 h 52"/>
              <a:gd name="T12" fmla="*/ 8 w 88"/>
              <a:gd name="T13" fmla="*/ 18 h 52"/>
              <a:gd name="T14" fmla="*/ 4 w 88"/>
              <a:gd name="T15" fmla="*/ 12 h 52"/>
              <a:gd name="T16" fmla="*/ 2 w 88"/>
              <a:gd name="T17" fmla="*/ 6 h 52"/>
              <a:gd name="T18" fmla="*/ 2 w 88"/>
              <a:gd name="T19" fmla="*/ 4 h 52"/>
              <a:gd name="T20" fmla="*/ 2 w 88"/>
              <a:gd name="T21" fmla="*/ 2 h 52"/>
              <a:gd name="T22" fmla="*/ 4 w 88"/>
              <a:gd name="T23" fmla="*/ 4 h 52"/>
              <a:gd name="T24" fmla="*/ 6 w 88"/>
              <a:gd name="T25" fmla="*/ 4 h 52"/>
              <a:gd name="T26" fmla="*/ 10 w 88"/>
              <a:gd name="T27" fmla="*/ 6 h 52"/>
              <a:gd name="T28" fmla="*/ 14 w 88"/>
              <a:gd name="T29" fmla="*/ 6 h 52"/>
              <a:gd name="T30" fmla="*/ 20 w 88"/>
              <a:gd name="T31" fmla="*/ 6 h 52"/>
              <a:gd name="T32" fmla="*/ 24 w 88"/>
              <a:gd name="T33" fmla="*/ 8 h 52"/>
              <a:gd name="T34" fmla="*/ 46 w 88"/>
              <a:gd name="T35" fmla="*/ 8 h 52"/>
              <a:gd name="T36" fmla="*/ 52 w 88"/>
              <a:gd name="T37" fmla="*/ 8 h 52"/>
              <a:gd name="T38" fmla="*/ 56 w 88"/>
              <a:gd name="T39" fmla="*/ 4 h 52"/>
              <a:gd name="T40" fmla="*/ 60 w 88"/>
              <a:gd name="T41" fmla="*/ 2 h 52"/>
              <a:gd name="T42" fmla="*/ 66 w 88"/>
              <a:gd name="T43" fmla="*/ 0 h 52"/>
              <a:gd name="T44" fmla="*/ 70 w 88"/>
              <a:gd name="T45" fmla="*/ 0 h 52"/>
              <a:gd name="T46" fmla="*/ 76 w 88"/>
              <a:gd name="T47" fmla="*/ 2 h 52"/>
              <a:gd name="T48" fmla="*/ 86 w 88"/>
              <a:gd name="T49" fmla="*/ 8 h 52"/>
              <a:gd name="T50" fmla="*/ 84 w 88"/>
              <a:gd name="T51" fmla="*/ 14 h 52"/>
              <a:gd name="T52" fmla="*/ 84 w 88"/>
              <a:gd name="T53" fmla="*/ 22 h 52"/>
              <a:gd name="T54" fmla="*/ 84 w 88"/>
              <a:gd name="T55" fmla="*/ 30 h 52"/>
              <a:gd name="T56" fmla="*/ 88 w 88"/>
              <a:gd name="T57" fmla="*/ 38 h 52"/>
              <a:gd name="T58" fmla="*/ 70 w 88"/>
              <a:gd name="T59" fmla="*/ 40 h 52"/>
              <a:gd name="T60" fmla="*/ 64 w 88"/>
              <a:gd name="T61" fmla="*/ 42 h 52"/>
              <a:gd name="T62" fmla="*/ 62 w 88"/>
              <a:gd name="T63" fmla="*/ 44 h 52"/>
              <a:gd name="T64" fmla="*/ 60 w 88"/>
              <a:gd name="T65" fmla="*/ 46 h 52"/>
              <a:gd name="T66" fmla="*/ 58 w 88"/>
              <a:gd name="T67" fmla="*/ 46 h 52"/>
              <a:gd name="T68" fmla="*/ 56 w 88"/>
              <a:gd name="T69" fmla="*/ 50 h 52"/>
              <a:gd name="T70" fmla="*/ 52 w 88"/>
              <a:gd name="T71" fmla="*/ 50 h 52"/>
              <a:gd name="T72" fmla="*/ 50 w 88"/>
              <a:gd name="T73" fmla="*/ 52 h 52"/>
              <a:gd name="T74" fmla="*/ 48 w 88"/>
              <a:gd name="T75" fmla="*/ 52 h 52"/>
              <a:gd name="T76" fmla="*/ 42 w 88"/>
              <a:gd name="T77" fmla="*/ 52 h 52"/>
              <a:gd name="T78" fmla="*/ 38 w 88"/>
              <a:gd name="T79" fmla="*/ 50 h 52"/>
              <a:gd name="T80" fmla="*/ 36 w 88"/>
              <a:gd name="T81" fmla="*/ 48 h 52"/>
              <a:gd name="T82" fmla="*/ 32 w 88"/>
              <a:gd name="T83" fmla="*/ 46 h 52"/>
              <a:gd name="T84" fmla="*/ 26 w 88"/>
              <a:gd name="T85" fmla="*/ 48 h 52"/>
              <a:gd name="T86" fmla="*/ 20 w 88"/>
              <a:gd name="T87" fmla="*/ 50 h 52"/>
              <a:gd name="T88" fmla="*/ 14 w 88"/>
              <a:gd name="T89" fmla="*/ 50 h 52"/>
              <a:gd name="T90" fmla="*/ 10 w 88"/>
              <a:gd name="T91" fmla="*/ 50 h 52"/>
              <a:gd name="T92" fmla="*/ 10 w 88"/>
              <a:gd name="T93"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692" name="Group 186"/>
          <p:cNvGrpSpPr>
            <a:grpSpLocks/>
          </p:cNvGrpSpPr>
          <p:nvPr/>
        </p:nvGrpSpPr>
        <p:grpSpPr bwMode="auto">
          <a:xfrm>
            <a:off x="3255963" y="2497138"/>
            <a:ext cx="1338262" cy="655637"/>
            <a:chOff x="2051" y="818"/>
            <a:chExt cx="843" cy="413"/>
          </a:xfrm>
        </p:grpSpPr>
        <p:sp>
          <p:nvSpPr>
            <p:cNvPr id="1663163" name="Freeform 187"/>
            <p:cNvSpPr>
              <a:spLocks noChangeAspect="1"/>
            </p:cNvSpPr>
            <p:nvPr/>
          </p:nvSpPr>
          <p:spPr bwMode="auto">
            <a:xfrm>
              <a:off x="2051" y="818"/>
              <a:ext cx="589" cy="322"/>
            </a:xfrm>
            <a:custGeom>
              <a:avLst/>
              <a:gdLst>
                <a:gd name="T0" fmla="*/ 390 w 628"/>
                <a:gd name="T1" fmla="*/ 210 h 344"/>
                <a:gd name="T2" fmla="*/ 360 w 628"/>
                <a:gd name="T3" fmla="*/ 212 h 344"/>
                <a:gd name="T4" fmla="*/ 324 w 628"/>
                <a:gd name="T5" fmla="*/ 240 h 344"/>
                <a:gd name="T6" fmla="*/ 292 w 628"/>
                <a:gd name="T7" fmla="*/ 250 h 344"/>
                <a:gd name="T8" fmla="*/ 252 w 628"/>
                <a:gd name="T9" fmla="*/ 258 h 344"/>
                <a:gd name="T10" fmla="*/ 248 w 628"/>
                <a:gd name="T11" fmla="*/ 266 h 344"/>
                <a:gd name="T12" fmla="*/ 222 w 628"/>
                <a:gd name="T13" fmla="*/ 298 h 344"/>
                <a:gd name="T14" fmla="*/ 206 w 628"/>
                <a:gd name="T15" fmla="*/ 316 h 344"/>
                <a:gd name="T16" fmla="*/ 190 w 628"/>
                <a:gd name="T17" fmla="*/ 344 h 344"/>
                <a:gd name="T18" fmla="*/ 162 w 628"/>
                <a:gd name="T19" fmla="*/ 338 h 344"/>
                <a:gd name="T20" fmla="*/ 136 w 628"/>
                <a:gd name="T21" fmla="*/ 326 h 344"/>
                <a:gd name="T22" fmla="*/ 124 w 628"/>
                <a:gd name="T23" fmla="*/ 304 h 344"/>
                <a:gd name="T24" fmla="*/ 112 w 628"/>
                <a:gd name="T25" fmla="*/ 278 h 344"/>
                <a:gd name="T26" fmla="*/ 108 w 628"/>
                <a:gd name="T27" fmla="*/ 266 h 344"/>
                <a:gd name="T28" fmla="*/ 122 w 628"/>
                <a:gd name="T29" fmla="*/ 252 h 344"/>
                <a:gd name="T30" fmla="*/ 124 w 628"/>
                <a:gd name="T31" fmla="*/ 236 h 344"/>
                <a:gd name="T32" fmla="*/ 114 w 628"/>
                <a:gd name="T33" fmla="*/ 222 h 344"/>
                <a:gd name="T34" fmla="*/ 152 w 628"/>
                <a:gd name="T35" fmla="*/ 198 h 344"/>
                <a:gd name="T36" fmla="*/ 132 w 628"/>
                <a:gd name="T37" fmla="*/ 180 h 344"/>
                <a:gd name="T38" fmla="*/ 126 w 628"/>
                <a:gd name="T39" fmla="*/ 192 h 344"/>
                <a:gd name="T40" fmla="*/ 114 w 628"/>
                <a:gd name="T41" fmla="*/ 180 h 344"/>
                <a:gd name="T42" fmla="*/ 156 w 628"/>
                <a:gd name="T43" fmla="*/ 170 h 344"/>
                <a:gd name="T44" fmla="*/ 134 w 628"/>
                <a:gd name="T45" fmla="*/ 156 h 344"/>
                <a:gd name="T46" fmla="*/ 134 w 628"/>
                <a:gd name="T47" fmla="*/ 126 h 344"/>
                <a:gd name="T48" fmla="*/ 126 w 628"/>
                <a:gd name="T49" fmla="*/ 110 h 344"/>
                <a:gd name="T50" fmla="*/ 98 w 628"/>
                <a:gd name="T51" fmla="*/ 96 h 344"/>
                <a:gd name="T52" fmla="*/ 38 w 628"/>
                <a:gd name="T53" fmla="*/ 96 h 344"/>
                <a:gd name="T54" fmla="*/ 18 w 628"/>
                <a:gd name="T55" fmla="*/ 88 h 344"/>
                <a:gd name="T56" fmla="*/ 12 w 628"/>
                <a:gd name="T57" fmla="*/ 76 h 344"/>
                <a:gd name="T58" fmla="*/ 54 w 628"/>
                <a:gd name="T59" fmla="*/ 70 h 344"/>
                <a:gd name="T60" fmla="*/ 0 w 628"/>
                <a:gd name="T61" fmla="*/ 68 h 344"/>
                <a:gd name="T62" fmla="*/ 24 w 628"/>
                <a:gd name="T63" fmla="*/ 56 h 344"/>
                <a:gd name="T64" fmla="*/ 104 w 628"/>
                <a:gd name="T65" fmla="*/ 44 h 344"/>
                <a:gd name="T66" fmla="*/ 138 w 628"/>
                <a:gd name="T67" fmla="*/ 34 h 344"/>
                <a:gd name="T68" fmla="*/ 184 w 628"/>
                <a:gd name="T69" fmla="*/ 20 h 344"/>
                <a:gd name="T70" fmla="*/ 256 w 628"/>
                <a:gd name="T71" fmla="*/ 20 h 344"/>
                <a:gd name="T72" fmla="*/ 308 w 628"/>
                <a:gd name="T73" fmla="*/ 6 h 344"/>
                <a:gd name="T74" fmla="*/ 392 w 628"/>
                <a:gd name="T75" fmla="*/ 4 h 344"/>
                <a:gd name="T76" fmla="*/ 438 w 628"/>
                <a:gd name="T77" fmla="*/ 6 h 344"/>
                <a:gd name="T78" fmla="*/ 500 w 628"/>
                <a:gd name="T79" fmla="*/ 6 h 344"/>
                <a:gd name="T80" fmla="*/ 492 w 628"/>
                <a:gd name="T81" fmla="*/ 18 h 344"/>
                <a:gd name="T82" fmla="*/ 524 w 628"/>
                <a:gd name="T83" fmla="*/ 22 h 344"/>
                <a:gd name="T84" fmla="*/ 618 w 628"/>
                <a:gd name="T85" fmla="*/ 30 h 344"/>
                <a:gd name="T86" fmla="*/ 556 w 628"/>
                <a:gd name="T87" fmla="*/ 40 h 344"/>
                <a:gd name="T88" fmla="*/ 534 w 628"/>
                <a:gd name="T89" fmla="*/ 54 h 344"/>
                <a:gd name="T90" fmla="*/ 546 w 628"/>
                <a:gd name="T91" fmla="*/ 68 h 344"/>
                <a:gd name="T92" fmla="*/ 552 w 628"/>
                <a:gd name="T93" fmla="*/ 80 h 344"/>
                <a:gd name="T94" fmla="*/ 514 w 628"/>
                <a:gd name="T95" fmla="*/ 88 h 344"/>
                <a:gd name="T96" fmla="*/ 544 w 628"/>
                <a:gd name="T97" fmla="*/ 100 h 344"/>
                <a:gd name="T98" fmla="*/ 522 w 628"/>
                <a:gd name="T99" fmla="*/ 106 h 344"/>
                <a:gd name="T100" fmla="*/ 504 w 628"/>
                <a:gd name="T101" fmla="*/ 116 h 344"/>
                <a:gd name="T102" fmla="*/ 480 w 628"/>
                <a:gd name="T103" fmla="*/ 128 h 344"/>
                <a:gd name="T104" fmla="*/ 502 w 628"/>
                <a:gd name="T105" fmla="*/ 144 h 344"/>
                <a:gd name="T106" fmla="*/ 474 w 628"/>
                <a:gd name="T107" fmla="*/ 138 h 344"/>
                <a:gd name="T108" fmla="*/ 498 w 628"/>
                <a:gd name="T109" fmla="*/ 154 h 344"/>
                <a:gd name="T110" fmla="*/ 492 w 628"/>
                <a:gd name="T111" fmla="*/ 174 h 344"/>
                <a:gd name="T112" fmla="*/ 466 w 628"/>
                <a:gd name="T113" fmla="*/ 160 h 344"/>
                <a:gd name="T114" fmla="*/ 450 w 628"/>
                <a:gd name="T115" fmla="*/ 166 h 344"/>
                <a:gd name="T116" fmla="*/ 474 w 628"/>
                <a:gd name="T117" fmla="*/ 18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4022" name="Group 188"/>
            <p:cNvGrpSpPr>
              <a:grpSpLocks/>
            </p:cNvGrpSpPr>
            <p:nvPr/>
          </p:nvGrpSpPr>
          <p:grpSpPr bwMode="auto">
            <a:xfrm>
              <a:off x="2842" y="1180"/>
              <a:ext cx="52" cy="51"/>
              <a:chOff x="2842" y="1180"/>
              <a:chExt cx="52" cy="51"/>
            </a:xfrm>
          </p:grpSpPr>
          <p:sp>
            <p:nvSpPr>
              <p:cNvPr id="1663165" name="Freeform 189"/>
              <p:cNvSpPr>
                <a:spLocks noChangeAspect="1"/>
              </p:cNvSpPr>
              <p:nvPr/>
            </p:nvSpPr>
            <p:spPr bwMode="auto">
              <a:xfrm>
                <a:off x="2872" y="1202"/>
                <a:ext cx="22" cy="29"/>
              </a:xfrm>
              <a:custGeom>
                <a:avLst/>
                <a:gdLst>
                  <a:gd name="T0" fmla="*/ 12 w 24"/>
                  <a:gd name="T1" fmla="*/ 4 h 30"/>
                  <a:gd name="T2" fmla="*/ 12 w 24"/>
                  <a:gd name="T3" fmla="*/ 12 h 30"/>
                  <a:gd name="T4" fmla="*/ 18 w 24"/>
                  <a:gd name="T5" fmla="*/ 8 h 30"/>
                  <a:gd name="T6" fmla="*/ 24 w 24"/>
                  <a:gd name="T7" fmla="*/ 4 h 30"/>
                  <a:gd name="T8" fmla="*/ 24 w 24"/>
                  <a:gd name="T9" fmla="*/ 16 h 30"/>
                  <a:gd name="T10" fmla="*/ 22 w 24"/>
                  <a:gd name="T11" fmla="*/ 20 h 30"/>
                  <a:gd name="T12" fmla="*/ 18 w 24"/>
                  <a:gd name="T13" fmla="*/ 26 h 30"/>
                  <a:gd name="T14" fmla="*/ 16 w 24"/>
                  <a:gd name="T15" fmla="*/ 30 h 30"/>
                  <a:gd name="T16" fmla="*/ 14 w 24"/>
                  <a:gd name="T17" fmla="*/ 30 h 30"/>
                  <a:gd name="T18" fmla="*/ 14 w 24"/>
                  <a:gd name="T19" fmla="*/ 28 h 30"/>
                  <a:gd name="T20" fmla="*/ 12 w 24"/>
                  <a:gd name="T21" fmla="*/ 24 h 30"/>
                  <a:gd name="T22" fmla="*/ 10 w 24"/>
                  <a:gd name="T23" fmla="*/ 20 h 30"/>
                  <a:gd name="T24" fmla="*/ 6 w 24"/>
                  <a:gd name="T25" fmla="*/ 14 h 30"/>
                  <a:gd name="T26" fmla="*/ 2 w 24"/>
                  <a:gd name="T27" fmla="*/ 10 h 30"/>
                  <a:gd name="T28" fmla="*/ 0 w 24"/>
                  <a:gd name="T29" fmla="*/ 6 h 30"/>
                  <a:gd name="T30" fmla="*/ 0 w 24"/>
                  <a:gd name="T31" fmla="*/ 4 h 30"/>
                  <a:gd name="T32" fmla="*/ 2 w 24"/>
                  <a:gd name="T33" fmla="*/ 2 h 30"/>
                  <a:gd name="T34" fmla="*/ 4 w 24"/>
                  <a:gd name="T35" fmla="*/ 0 h 30"/>
                  <a:gd name="T36" fmla="*/ 6 w 24"/>
                  <a:gd name="T37" fmla="*/ 0 h 30"/>
                  <a:gd name="T38" fmla="*/ 8 w 24"/>
                  <a:gd name="T39" fmla="*/ 0 h 30"/>
                  <a:gd name="T40" fmla="*/ 12 w 24"/>
                  <a:gd name="T4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66" name="Freeform 190"/>
              <p:cNvSpPr>
                <a:spLocks noChangeAspect="1"/>
              </p:cNvSpPr>
              <p:nvPr/>
            </p:nvSpPr>
            <p:spPr bwMode="auto">
              <a:xfrm>
                <a:off x="2842" y="1180"/>
                <a:ext cx="30" cy="49"/>
              </a:xfrm>
              <a:custGeom>
                <a:avLst/>
                <a:gdLst>
                  <a:gd name="T0" fmla="*/ 22 w 32"/>
                  <a:gd name="T1" fmla="*/ 52 h 52"/>
                  <a:gd name="T2" fmla="*/ 8 w 32"/>
                  <a:gd name="T3" fmla="*/ 52 h 52"/>
                  <a:gd name="T4" fmla="*/ 10 w 32"/>
                  <a:gd name="T5" fmla="*/ 52 h 52"/>
                  <a:gd name="T6" fmla="*/ 12 w 32"/>
                  <a:gd name="T7" fmla="*/ 50 h 52"/>
                  <a:gd name="T8" fmla="*/ 6 w 32"/>
                  <a:gd name="T9" fmla="*/ 50 h 52"/>
                  <a:gd name="T10" fmla="*/ 6 w 32"/>
                  <a:gd name="T11" fmla="*/ 42 h 52"/>
                  <a:gd name="T12" fmla="*/ 4 w 32"/>
                  <a:gd name="T13" fmla="*/ 38 h 52"/>
                  <a:gd name="T14" fmla="*/ 2 w 32"/>
                  <a:gd name="T15" fmla="*/ 32 h 52"/>
                  <a:gd name="T16" fmla="*/ 0 w 32"/>
                  <a:gd name="T17" fmla="*/ 26 h 52"/>
                  <a:gd name="T18" fmla="*/ 2 w 32"/>
                  <a:gd name="T19" fmla="*/ 22 h 52"/>
                  <a:gd name="T20" fmla="*/ 4 w 32"/>
                  <a:gd name="T21" fmla="*/ 18 h 52"/>
                  <a:gd name="T22" fmla="*/ 12 w 32"/>
                  <a:gd name="T23" fmla="*/ 12 h 52"/>
                  <a:gd name="T24" fmla="*/ 28 w 32"/>
                  <a:gd name="T25" fmla="*/ 0 h 52"/>
                  <a:gd name="T26" fmla="*/ 28 w 32"/>
                  <a:gd name="T27" fmla="*/ 14 h 52"/>
                  <a:gd name="T28" fmla="*/ 26 w 32"/>
                  <a:gd name="T29" fmla="*/ 16 h 52"/>
                  <a:gd name="T30" fmla="*/ 28 w 32"/>
                  <a:gd name="T31" fmla="*/ 18 h 52"/>
                  <a:gd name="T32" fmla="*/ 32 w 32"/>
                  <a:gd name="T33" fmla="*/ 20 h 52"/>
                  <a:gd name="T34" fmla="*/ 30 w 32"/>
                  <a:gd name="T35" fmla="*/ 24 h 52"/>
                  <a:gd name="T36" fmla="*/ 28 w 32"/>
                  <a:gd name="T37" fmla="*/ 28 h 52"/>
                  <a:gd name="T38" fmla="*/ 26 w 32"/>
                  <a:gd name="T39" fmla="*/ 28 h 52"/>
                  <a:gd name="T40" fmla="*/ 22 w 32"/>
                  <a:gd name="T41" fmla="*/ 30 h 52"/>
                  <a:gd name="T42" fmla="*/ 24 w 32"/>
                  <a:gd name="T43" fmla="*/ 36 h 52"/>
                  <a:gd name="T44" fmla="*/ 28 w 32"/>
                  <a:gd name="T45" fmla="*/ 40 h 52"/>
                  <a:gd name="T46" fmla="*/ 22 w 32"/>
                  <a:gd name="T47" fmla="*/ 40 h 52"/>
                  <a:gd name="T48" fmla="*/ 22 w 32"/>
                  <a:gd name="T4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67" name="Freeform 191"/>
              <p:cNvSpPr>
                <a:spLocks noChangeAspect="1"/>
              </p:cNvSpPr>
              <p:nvPr/>
            </p:nvSpPr>
            <p:spPr bwMode="auto">
              <a:xfrm>
                <a:off x="2868" y="1224"/>
                <a:ext cx="14" cy="4"/>
              </a:xfrm>
              <a:custGeom>
                <a:avLst/>
                <a:gdLst>
                  <a:gd name="T0" fmla="*/ 0 w 14"/>
                  <a:gd name="T1" fmla="*/ 2 h 4"/>
                  <a:gd name="T2" fmla="*/ 6 w 14"/>
                  <a:gd name="T3" fmla="*/ 4 h 4"/>
                  <a:gd name="T4" fmla="*/ 8 w 14"/>
                  <a:gd name="T5" fmla="*/ 4 h 4"/>
                  <a:gd name="T6" fmla="*/ 14 w 14"/>
                  <a:gd name="T7" fmla="*/ 2 h 4"/>
                  <a:gd name="T8" fmla="*/ 8 w 14"/>
                  <a:gd name="T9" fmla="*/ 0 h 4"/>
                  <a:gd name="T10" fmla="*/ 4 w 14"/>
                  <a:gd name="T11" fmla="*/ 0 h 4"/>
                  <a:gd name="T12" fmla="*/ 0 w 1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0" y="2"/>
                    </a:moveTo>
                    <a:lnTo>
                      <a:pt x="6" y="4"/>
                    </a:lnTo>
                    <a:lnTo>
                      <a:pt x="8" y="4"/>
                    </a:lnTo>
                    <a:lnTo>
                      <a:pt x="14" y="2"/>
                    </a:lnTo>
                    <a:lnTo>
                      <a:pt x="8" y="0"/>
                    </a:lnTo>
                    <a:lnTo>
                      <a:pt x="4" y="0"/>
                    </a:lnTo>
                    <a:lnTo>
                      <a:pt x="0" y="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sp>
        <p:nvSpPr>
          <p:cNvPr id="1663168" name="Freeform 192"/>
          <p:cNvSpPr>
            <a:spLocks noChangeAspect="1"/>
          </p:cNvSpPr>
          <p:nvPr/>
        </p:nvSpPr>
        <p:spPr bwMode="auto">
          <a:xfrm>
            <a:off x="4371975" y="3471863"/>
            <a:ext cx="23813" cy="11112"/>
          </a:xfrm>
          <a:custGeom>
            <a:avLst/>
            <a:gdLst>
              <a:gd name="T0" fmla="*/ 14 w 16"/>
              <a:gd name="T1" fmla="*/ 4 h 8"/>
              <a:gd name="T2" fmla="*/ 12 w 16"/>
              <a:gd name="T3" fmla="*/ 6 h 8"/>
              <a:gd name="T4" fmla="*/ 6 w 16"/>
              <a:gd name="T5" fmla="*/ 8 h 8"/>
              <a:gd name="T6" fmla="*/ 2 w 16"/>
              <a:gd name="T7" fmla="*/ 8 h 8"/>
              <a:gd name="T8" fmla="*/ 0 w 16"/>
              <a:gd name="T9" fmla="*/ 6 h 8"/>
              <a:gd name="T10" fmla="*/ 0 w 16"/>
              <a:gd name="T11" fmla="*/ 4 h 8"/>
              <a:gd name="T12" fmla="*/ 2 w 16"/>
              <a:gd name="T13" fmla="*/ 0 h 8"/>
              <a:gd name="T14" fmla="*/ 6 w 16"/>
              <a:gd name="T15" fmla="*/ 0 h 8"/>
              <a:gd name="T16" fmla="*/ 8 w 16"/>
              <a:gd name="T17" fmla="*/ 0 h 8"/>
              <a:gd name="T18" fmla="*/ 10 w 16"/>
              <a:gd name="T19" fmla="*/ 2 h 8"/>
              <a:gd name="T20" fmla="*/ 16 w 16"/>
              <a:gd name="T21" fmla="*/ 6 h 8"/>
              <a:gd name="T22" fmla="*/ 14 w 16"/>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69" name="Freeform 193"/>
          <p:cNvSpPr>
            <a:spLocks noChangeAspect="1"/>
          </p:cNvSpPr>
          <p:nvPr/>
        </p:nvSpPr>
        <p:spPr bwMode="auto">
          <a:xfrm>
            <a:off x="4464050" y="3268663"/>
            <a:ext cx="19050" cy="23812"/>
          </a:xfrm>
          <a:custGeom>
            <a:avLst/>
            <a:gdLst>
              <a:gd name="T0" fmla="*/ 8 w 12"/>
              <a:gd name="T1" fmla="*/ 0 h 16"/>
              <a:gd name="T2" fmla="*/ 6 w 12"/>
              <a:gd name="T3" fmla="*/ 2 h 16"/>
              <a:gd name="T4" fmla="*/ 4 w 12"/>
              <a:gd name="T5" fmla="*/ 4 h 16"/>
              <a:gd name="T6" fmla="*/ 2 w 12"/>
              <a:gd name="T7" fmla="*/ 6 h 16"/>
              <a:gd name="T8" fmla="*/ 0 w 12"/>
              <a:gd name="T9" fmla="*/ 8 h 16"/>
              <a:gd name="T10" fmla="*/ 2 w 12"/>
              <a:gd name="T11" fmla="*/ 12 h 16"/>
              <a:gd name="T12" fmla="*/ 2 w 12"/>
              <a:gd name="T13" fmla="*/ 14 h 16"/>
              <a:gd name="T14" fmla="*/ 8 w 12"/>
              <a:gd name="T15" fmla="*/ 14 h 16"/>
              <a:gd name="T16" fmla="*/ 12 w 12"/>
              <a:gd name="T17" fmla="*/ 16 h 16"/>
              <a:gd name="T18" fmla="*/ 12 w 12"/>
              <a:gd name="T19" fmla="*/ 12 h 16"/>
              <a:gd name="T20" fmla="*/ 12 w 12"/>
              <a:gd name="T21" fmla="*/ 8 h 16"/>
              <a:gd name="T22" fmla="*/ 8 w 1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70" name="Freeform 194"/>
          <p:cNvSpPr>
            <a:spLocks noChangeAspect="1"/>
          </p:cNvSpPr>
          <p:nvPr/>
        </p:nvSpPr>
        <p:spPr bwMode="auto">
          <a:xfrm>
            <a:off x="5087938" y="3656013"/>
            <a:ext cx="30162" cy="17462"/>
          </a:xfrm>
          <a:custGeom>
            <a:avLst/>
            <a:gdLst>
              <a:gd name="T0" fmla="*/ 8 w 20"/>
              <a:gd name="T1" fmla="*/ 12 h 12"/>
              <a:gd name="T2" fmla="*/ 0 w 20"/>
              <a:gd name="T3" fmla="*/ 12 h 12"/>
              <a:gd name="T4" fmla="*/ 0 w 20"/>
              <a:gd name="T5" fmla="*/ 8 h 12"/>
              <a:gd name="T6" fmla="*/ 2 w 20"/>
              <a:gd name="T7" fmla="*/ 6 h 12"/>
              <a:gd name="T8" fmla="*/ 4 w 20"/>
              <a:gd name="T9" fmla="*/ 4 h 12"/>
              <a:gd name="T10" fmla="*/ 6 w 20"/>
              <a:gd name="T11" fmla="*/ 0 h 12"/>
              <a:gd name="T12" fmla="*/ 8 w 20"/>
              <a:gd name="T13" fmla="*/ 4 h 12"/>
              <a:gd name="T14" fmla="*/ 12 w 20"/>
              <a:gd name="T15" fmla="*/ 4 h 12"/>
              <a:gd name="T16" fmla="*/ 20 w 20"/>
              <a:gd name="T17" fmla="*/ 0 h 12"/>
              <a:gd name="T18" fmla="*/ 20 w 20"/>
              <a:gd name="T19" fmla="*/ 4 h 12"/>
              <a:gd name="T20" fmla="*/ 16 w 20"/>
              <a:gd name="T21" fmla="*/ 8 h 12"/>
              <a:gd name="T22" fmla="*/ 8 w 20"/>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71" name="Freeform 195"/>
          <p:cNvSpPr>
            <a:spLocks noChangeAspect="1"/>
          </p:cNvSpPr>
          <p:nvPr/>
        </p:nvSpPr>
        <p:spPr bwMode="auto">
          <a:xfrm>
            <a:off x="5130800" y="3730625"/>
            <a:ext cx="31750" cy="95250"/>
          </a:xfrm>
          <a:custGeom>
            <a:avLst/>
            <a:gdLst>
              <a:gd name="T0" fmla="*/ 14 w 22"/>
              <a:gd name="T1" fmla="*/ 0 h 64"/>
              <a:gd name="T2" fmla="*/ 20 w 22"/>
              <a:gd name="T3" fmla="*/ 0 h 64"/>
              <a:gd name="T4" fmla="*/ 20 w 22"/>
              <a:gd name="T5" fmla="*/ 8 h 64"/>
              <a:gd name="T6" fmla="*/ 16 w 22"/>
              <a:gd name="T7" fmla="*/ 8 h 64"/>
              <a:gd name="T8" fmla="*/ 12 w 22"/>
              <a:gd name="T9" fmla="*/ 28 h 64"/>
              <a:gd name="T10" fmla="*/ 22 w 22"/>
              <a:gd name="T11" fmla="*/ 28 h 64"/>
              <a:gd name="T12" fmla="*/ 16 w 22"/>
              <a:gd name="T13" fmla="*/ 64 h 64"/>
              <a:gd name="T14" fmla="*/ 10 w 22"/>
              <a:gd name="T15" fmla="*/ 48 h 64"/>
              <a:gd name="T16" fmla="*/ 4 w 22"/>
              <a:gd name="T17" fmla="*/ 40 h 64"/>
              <a:gd name="T18" fmla="*/ 2 w 22"/>
              <a:gd name="T19" fmla="*/ 36 h 64"/>
              <a:gd name="T20" fmla="*/ 0 w 22"/>
              <a:gd name="T21" fmla="*/ 30 h 64"/>
              <a:gd name="T22" fmla="*/ 2 w 22"/>
              <a:gd name="T23" fmla="*/ 26 h 64"/>
              <a:gd name="T24" fmla="*/ 4 w 22"/>
              <a:gd name="T25" fmla="*/ 20 h 64"/>
              <a:gd name="T26" fmla="*/ 10 w 22"/>
              <a:gd name="T27" fmla="*/ 12 h 64"/>
              <a:gd name="T28" fmla="*/ 14 w 22"/>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72" name="Freeform 196"/>
          <p:cNvSpPr>
            <a:spLocks noChangeAspect="1"/>
          </p:cNvSpPr>
          <p:nvPr/>
        </p:nvSpPr>
        <p:spPr bwMode="auto">
          <a:xfrm>
            <a:off x="5159375" y="3617913"/>
            <a:ext cx="139700" cy="130175"/>
          </a:xfrm>
          <a:custGeom>
            <a:avLst/>
            <a:gdLst>
              <a:gd name="T0" fmla="*/ 0 w 94"/>
              <a:gd name="T1" fmla="*/ 82 h 88"/>
              <a:gd name="T2" fmla="*/ 10 w 94"/>
              <a:gd name="T3" fmla="*/ 84 h 88"/>
              <a:gd name="T4" fmla="*/ 14 w 94"/>
              <a:gd name="T5" fmla="*/ 88 h 88"/>
              <a:gd name="T6" fmla="*/ 18 w 94"/>
              <a:gd name="T7" fmla="*/ 88 h 88"/>
              <a:gd name="T8" fmla="*/ 20 w 94"/>
              <a:gd name="T9" fmla="*/ 88 h 88"/>
              <a:gd name="T10" fmla="*/ 80 w 94"/>
              <a:gd name="T11" fmla="*/ 54 h 88"/>
              <a:gd name="T12" fmla="*/ 80 w 94"/>
              <a:gd name="T13" fmla="*/ 46 h 88"/>
              <a:gd name="T14" fmla="*/ 80 w 94"/>
              <a:gd name="T15" fmla="*/ 40 h 88"/>
              <a:gd name="T16" fmla="*/ 82 w 94"/>
              <a:gd name="T17" fmla="*/ 34 h 88"/>
              <a:gd name="T18" fmla="*/ 84 w 94"/>
              <a:gd name="T19" fmla="*/ 28 h 88"/>
              <a:gd name="T20" fmla="*/ 82 w 94"/>
              <a:gd name="T21" fmla="*/ 26 h 88"/>
              <a:gd name="T22" fmla="*/ 80 w 94"/>
              <a:gd name="T23" fmla="*/ 22 h 88"/>
              <a:gd name="T24" fmla="*/ 82 w 94"/>
              <a:gd name="T25" fmla="*/ 16 h 88"/>
              <a:gd name="T26" fmla="*/ 84 w 94"/>
              <a:gd name="T27" fmla="*/ 14 h 88"/>
              <a:gd name="T28" fmla="*/ 88 w 94"/>
              <a:gd name="T29" fmla="*/ 14 h 88"/>
              <a:gd name="T30" fmla="*/ 94 w 94"/>
              <a:gd name="T31" fmla="*/ 4 h 88"/>
              <a:gd name="T32" fmla="*/ 94 w 94"/>
              <a:gd name="T33" fmla="*/ 0 h 88"/>
              <a:gd name="T34" fmla="*/ 86 w 94"/>
              <a:gd name="T35" fmla="*/ 2 h 88"/>
              <a:gd name="T36" fmla="*/ 74 w 94"/>
              <a:gd name="T37" fmla="*/ 4 h 88"/>
              <a:gd name="T38" fmla="*/ 68 w 94"/>
              <a:gd name="T39" fmla="*/ 2 h 88"/>
              <a:gd name="T40" fmla="*/ 66 w 94"/>
              <a:gd name="T41" fmla="*/ 2 h 88"/>
              <a:gd name="T42" fmla="*/ 62 w 94"/>
              <a:gd name="T43" fmla="*/ 4 h 88"/>
              <a:gd name="T44" fmla="*/ 56 w 94"/>
              <a:gd name="T45" fmla="*/ 8 h 88"/>
              <a:gd name="T46" fmla="*/ 52 w 94"/>
              <a:gd name="T47" fmla="*/ 10 h 88"/>
              <a:gd name="T48" fmla="*/ 46 w 94"/>
              <a:gd name="T49" fmla="*/ 10 h 88"/>
              <a:gd name="T50" fmla="*/ 40 w 94"/>
              <a:gd name="T51" fmla="*/ 8 h 88"/>
              <a:gd name="T52" fmla="*/ 36 w 94"/>
              <a:gd name="T53" fmla="*/ 6 h 88"/>
              <a:gd name="T54" fmla="*/ 30 w 94"/>
              <a:gd name="T55" fmla="*/ 8 h 88"/>
              <a:gd name="T56" fmla="*/ 24 w 94"/>
              <a:gd name="T57" fmla="*/ 10 h 88"/>
              <a:gd name="T58" fmla="*/ 16 w 94"/>
              <a:gd name="T59" fmla="*/ 8 h 88"/>
              <a:gd name="T60" fmla="*/ 12 w 94"/>
              <a:gd name="T61" fmla="*/ 8 h 88"/>
              <a:gd name="T62" fmla="*/ 12 w 94"/>
              <a:gd name="T63" fmla="*/ 4 h 88"/>
              <a:gd name="T64" fmla="*/ 8 w 94"/>
              <a:gd name="T65" fmla="*/ 4 h 88"/>
              <a:gd name="T66" fmla="*/ 8 w 94"/>
              <a:gd name="T67" fmla="*/ 22 h 88"/>
              <a:gd name="T68" fmla="*/ 4 w 94"/>
              <a:gd name="T69" fmla="*/ 24 h 88"/>
              <a:gd name="T70" fmla="*/ 4 w 94"/>
              <a:gd name="T71" fmla="*/ 30 h 88"/>
              <a:gd name="T72" fmla="*/ 2 w 94"/>
              <a:gd name="T73" fmla="*/ 46 h 88"/>
              <a:gd name="T74" fmla="*/ 12 w 94"/>
              <a:gd name="T75" fmla="*/ 50 h 88"/>
              <a:gd name="T76" fmla="*/ 10 w 94"/>
              <a:gd name="T77" fmla="*/ 58 h 88"/>
              <a:gd name="T78" fmla="*/ 6 w 94"/>
              <a:gd name="T79" fmla="*/ 60 h 88"/>
              <a:gd name="T80" fmla="*/ 2 w 94"/>
              <a:gd name="T81" fmla="*/ 60 h 88"/>
              <a:gd name="T82" fmla="*/ 4 w 94"/>
              <a:gd name="T83" fmla="*/ 64 h 88"/>
              <a:gd name="T84" fmla="*/ 6 w 94"/>
              <a:gd name="T85" fmla="*/ 66 h 88"/>
              <a:gd name="T86" fmla="*/ 4 w 94"/>
              <a:gd name="T87" fmla="*/ 72 h 88"/>
              <a:gd name="T88" fmla="*/ 0 w 94"/>
              <a:gd name="T89" fmla="*/ 76 h 88"/>
              <a:gd name="T90" fmla="*/ 0 w 94"/>
              <a:gd name="T91" fmla="*/ 8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73" name="Freeform 197"/>
          <p:cNvSpPr>
            <a:spLocks noChangeAspect="1"/>
          </p:cNvSpPr>
          <p:nvPr/>
        </p:nvSpPr>
        <p:spPr bwMode="auto">
          <a:xfrm>
            <a:off x="5235575" y="3614738"/>
            <a:ext cx="228600" cy="222250"/>
          </a:xfrm>
          <a:custGeom>
            <a:avLst/>
            <a:gdLst>
              <a:gd name="T0" fmla="*/ 48 w 154"/>
              <a:gd name="T1" fmla="*/ 2 h 150"/>
              <a:gd name="T2" fmla="*/ 62 w 154"/>
              <a:gd name="T3" fmla="*/ 2 h 150"/>
              <a:gd name="T4" fmla="*/ 66 w 154"/>
              <a:gd name="T5" fmla="*/ 0 h 150"/>
              <a:gd name="T6" fmla="*/ 70 w 154"/>
              <a:gd name="T7" fmla="*/ 2 h 150"/>
              <a:gd name="T8" fmla="*/ 76 w 154"/>
              <a:gd name="T9" fmla="*/ 2 h 150"/>
              <a:gd name="T10" fmla="*/ 80 w 154"/>
              <a:gd name="T11" fmla="*/ 12 h 150"/>
              <a:gd name="T12" fmla="*/ 88 w 154"/>
              <a:gd name="T13" fmla="*/ 20 h 150"/>
              <a:gd name="T14" fmla="*/ 98 w 154"/>
              <a:gd name="T15" fmla="*/ 24 h 150"/>
              <a:gd name="T16" fmla="*/ 108 w 154"/>
              <a:gd name="T17" fmla="*/ 28 h 150"/>
              <a:gd name="T18" fmla="*/ 102 w 154"/>
              <a:gd name="T19" fmla="*/ 40 h 150"/>
              <a:gd name="T20" fmla="*/ 100 w 154"/>
              <a:gd name="T21" fmla="*/ 48 h 150"/>
              <a:gd name="T22" fmla="*/ 98 w 154"/>
              <a:gd name="T23" fmla="*/ 56 h 150"/>
              <a:gd name="T24" fmla="*/ 100 w 154"/>
              <a:gd name="T25" fmla="*/ 62 h 150"/>
              <a:gd name="T26" fmla="*/ 102 w 154"/>
              <a:gd name="T27" fmla="*/ 68 h 150"/>
              <a:gd name="T28" fmla="*/ 108 w 154"/>
              <a:gd name="T29" fmla="*/ 74 h 150"/>
              <a:gd name="T30" fmla="*/ 112 w 154"/>
              <a:gd name="T31" fmla="*/ 78 h 150"/>
              <a:gd name="T32" fmla="*/ 124 w 154"/>
              <a:gd name="T33" fmla="*/ 86 h 150"/>
              <a:gd name="T34" fmla="*/ 132 w 154"/>
              <a:gd name="T35" fmla="*/ 92 h 150"/>
              <a:gd name="T36" fmla="*/ 136 w 154"/>
              <a:gd name="T37" fmla="*/ 96 h 150"/>
              <a:gd name="T38" fmla="*/ 136 w 154"/>
              <a:gd name="T39" fmla="*/ 102 h 150"/>
              <a:gd name="T40" fmla="*/ 138 w 154"/>
              <a:gd name="T41" fmla="*/ 112 h 150"/>
              <a:gd name="T42" fmla="*/ 142 w 154"/>
              <a:gd name="T43" fmla="*/ 116 h 150"/>
              <a:gd name="T44" fmla="*/ 148 w 154"/>
              <a:gd name="T45" fmla="*/ 122 h 150"/>
              <a:gd name="T46" fmla="*/ 152 w 154"/>
              <a:gd name="T47" fmla="*/ 126 h 150"/>
              <a:gd name="T48" fmla="*/ 154 w 154"/>
              <a:gd name="T49" fmla="*/ 132 h 150"/>
              <a:gd name="T50" fmla="*/ 152 w 154"/>
              <a:gd name="T51" fmla="*/ 134 h 150"/>
              <a:gd name="T52" fmla="*/ 148 w 154"/>
              <a:gd name="T53" fmla="*/ 132 h 150"/>
              <a:gd name="T54" fmla="*/ 142 w 154"/>
              <a:gd name="T55" fmla="*/ 132 h 150"/>
              <a:gd name="T56" fmla="*/ 138 w 154"/>
              <a:gd name="T57" fmla="*/ 132 h 150"/>
              <a:gd name="T58" fmla="*/ 134 w 154"/>
              <a:gd name="T59" fmla="*/ 136 h 150"/>
              <a:gd name="T60" fmla="*/ 130 w 154"/>
              <a:gd name="T61" fmla="*/ 142 h 150"/>
              <a:gd name="T62" fmla="*/ 126 w 154"/>
              <a:gd name="T63" fmla="*/ 150 h 150"/>
              <a:gd name="T64" fmla="*/ 98 w 154"/>
              <a:gd name="T65" fmla="*/ 150 h 150"/>
              <a:gd name="T66" fmla="*/ 80 w 154"/>
              <a:gd name="T67" fmla="*/ 140 h 150"/>
              <a:gd name="T68" fmla="*/ 80 w 154"/>
              <a:gd name="T69" fmla="*/ 130 h 150"/>
              <a:gd name="T70" fmla="*/ 74 w 154"/>
              <a:gd name="T71" fmla="*/ 128 h 150"/>
              <a:gd name="T72" fmla="*/ 70 w 154"/>
              <a:gd name="T73" fmla="*/ 126 h 150"/>
              <a:gd name="T74" fmla="*/ 68 w 154"/>
              <a:gd name="T75" fmla="*/ 122 h 150"/>
              <a:gd name="T76" fmla="*/ 64 w 154"/>
              <a:gd name="T77" fmla="*/ 120 h 150"/>
              <a:gd name="T78" fmla="*/ 8 w 154"/>
              <a:gd name="T79" fmla="*/ 96 h 150"/>
              <a:gd name="T80" fmla="*/ 0 w 154"/>
              <a:gd name="T81" fmla="*/ 74 h 150"/>
              <a:gd name="T82" fmla="*/ 30 w 154"/>
              <a:gd name="T83" fmla="*/ 56 h 150"/>
              <a:gd name="T84" fmla="*/ 30 w 154"/>
              <a:gd name="T85" fmla="*/ 48 h 150"/>
              <a:gd name="T86" fmla="*/ 30 w 154"/>
              <a:gd name="T87" fmla="*/ 42 h 150"/>
              <a:gd name="T88" fmla="*/ 32 w 154"/>
              <a:gd name="T89" fmla="*/ 36 h 150"/>
              <a:gd name="T90" fmla="*/ 34 w 154"/>
              <a:gd name="T91" fmla="*/ 30 h 150"/>
              <a:gd name="T92" fmla="*/ 32 w 154"/>
              <a:gd name="T93" fmla="*/ 28 h 150"/>
              <a:gd name="T94" fmla="*/ 30 w 154"/>
              <a:gd name="T95" fmla="*/ 24 h 150"/>
              <a:gd name="T96" fmla="*/ 32 w 154"/>
              <a:gd name="T97" fmla="*/ 18 h 150"/>
              <a:gd name="T98" fmla="*/ 34 w 154"/>
              <a:gd name="T99" fmla="*/ 16 h 150"/>
              <a:gd name="T100" fmla="*/ 38 w 154"/>
              <a:gd name="T101" fmla="*/ 16 h 150"/>
              <a:gd name="T102" fmla="*/ 44 w 154"/>
              <a:gd name="T103" fmla="*/ 6 h 150"/>
              <a:gd name="T104" fmla="*/ 44 w 154"/>
              <a:gd name="T105" fmla="*/ 2 h 150"/>
              <a:gd name="T106" fmla="*/ 48 w 154"/>
              <a:gd name="T107"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699" name="Group 198"/>
          <p:cNvGrpSpPr>
            <a:grpSpLocks/>
          </p:cNvGrpSpPr>
          <p:nvPr/>
        </p:nvGrpSpPr>
        <p:grpSpPr bwMode="auto">
          <a:xfrm>
            <a:off x="4924425" y="3479800"/>
            <a:ext cx="414338" cy="173038"/>
            <a:chOff x="3102" y="1437"/>
            <a:chExt cx="261" cy="109"/>
          </a:xfrm>
        </p:grpSpPr>
        <p:sp>
          <p:nvSpPr>
            <p:cNvPr id="1663175" name="Freeform 199"/>
            <p:cNvSpPr>
              <a:spLocks noChangeAspect="1"/>
            </p:cNvSpPr>
            <p:nvPr/>
          </p:nvSpPr>
          <p:spPr bwMode="auto">
            <a:xfrm>
              <a:off x="3102" y="1441"/>
              <a:ext cx="30" cy="23"/>
            </a:xfrm>
            <a:custGeom>
              <a:avLst/>
              <a:gdLst>
                <a:gd name="T0" fmla="*/ 28 w 32"/>
                <a:gd name="T1" fmla="*/ 0 h 24"/>
                <a:gd name="T2" fmla="*/ 10 w 32"/>
                <a:gd name="T3" fmla="*/ 2 h 24"/>
                <a:gd name="T4" fmla="*/ 4 w 32"/>
                <a:gd name="T5" fmla="*/ 4 h 24"/>
                <a:gd name="T6" fmla="*/ 2 w 32"/>
                <a:gd name="T7" fmla="*/ 6 h 24"/>
                <a:gd name="T8" fmla="*/ 0 w 32"/>
                <a:gd name="T9" fmla="*/ 8 h 24"/>
                <a:gd name="T10" fmla="*/ 2 w 32"/>
                <a:gd name="T11" fmla="*/ 10 h 24"/>
                <a:gd name="T12" fmla="*/ 2 w 32"/>
                <a:gd name="T13" fmla="*/ 12 h 24"/>
                <a:gd name="T14" fmla="*/ 6 w 32"/>
                <a:gd name="T15" fmla="*/ 14 h 24"/>
                <a:gd name="T16" fmla="*/ 6 w 32"/>
                <a:gd name="T17" fmla="*/ 24 h 24"/>
                <a:gd name="T18" fmla="*/ 12 w 32"/>
                <a:gd name="T19" fmla="*/ 22 h 24"/>
                <a:gd name="T20" fmla="*/ 20 w 32"/>
                <a:gd name="T21" fmla="*/ 18 h 24"/>
                <a:gd name="T22" fmla="*/ 32 w 32"/>
                <a:gd name="T23" fmla="*/ 8 h 24"/>
                <a:gd name="T24" fmla="*/ 30 w 32"/>
                <a:gd name="T25" fmla="*/ 6 h 24"/>
                <a:gd name="T26" fmla="*/ 26 w 32"/>
                <a:gd name="T27" fmla="*/ 0 h 24"/>
                <a:gd name="T28" fmla="*/ 28 w 32"/>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76" name="Freeform 200"/>
            <p:cNvSpPr>
              <a:spLocks noChangeAspect="1"/>
            </p:cNvSpPr>
            <p:nvPr/>
          </p:nvSpPr>
          <p:spPr bwMode="auto">
            <a:xfrm>
              <a:off x="3102" y="1437"/>
              <a:ext cx="261" cy="109"/>
            </a:xfrm>
            <a:custGeom>
              <a:avLst/>
              <a:gdLst>
                <a:gd name="T0" fmla="*/ 166 w 278"/>
                <a:gd name="T1" fmla="*/ 96 h 116"/>
                <a:gd name="T2" fmla="*/ 170 w 278"/>
                <a:gd name="T3" fmla="*/ 100 h 116"/>
                <a:gd name="T4" fmla="*/ 182 w 278"/>
                <a:gd name="T5" fmla="*/ 102 h 116"/>
                <a:gd name="T6" fmla="*/ 194 w 278"/>
                <a:gd name="T7" fmla="*/ 98 h 116"/>
                <a:gd name="T8" fmla="*/ 204 w 278"/>
                <a:gd name="T9" fmla="*/ 102 h 116"/>
                <a:gd name="T10" fmla="*/ 214 w 278"/>
                <a:gd name="T11" fmla="*/ 100 h 116"/>
                <a:gd name="T12" fmla="*/ 224 w 278"/>
                <a:gd name="T13" fmla="*/ 94 h 116"/>
                <a:gd name="T14" fmla="*/ 232 w 278"/>
                <a:gd name="T15" fmla="*/ 96 h 116"/>
                <a:gd name="T16" fmla="*/ 252 w 278"/>
                <a:gd name="T17" fmla="*/ 92 h 116"/>
                <a:gd name="T18" fmla="*/ 270 w 278"/>
                <a:gd name="T19" fmla="*/ 92 h 116"/>
                <a:gd name="T20" fmla="*/ 278 w 278"/>
                <a:gd name="T21" fmla="*/ 90 h 116"/>
                <a:gd name="T22" fmla="*/ 274 w 278"/>
                <a:gd name="T23" fmla="*/ 70 h 116"/>
                <a:gd name="T24" fmla="*/ 270 w 278"/>
                <a:gd name="T25" fmla="*/ 52 h 116"/>
                <a:gd name="T26" fmla="*/ 274 w 278"/>
                <a:gd name="T27" fmla="*/ 44 h 116"/>
                <a:gd name="T28" fmla="*/ 268 w 278"/>
                <a:gd name="T29" fmla="*/ 36 h 116"/>
                <a:gd name="T30" fmla="*/ 260 w 278"/>
                <a:gd name="T31" fmla="*/ 32 h 116"/>
                <a:gd name="T32" fmla="*/ 258 w 278"/>
                <a:gd name="T33" fmla="*/ 20 h 116"/>
                <a:gd name="T34" fmla="*/ 252 w 278"/>
                <a:gd name="T35" fmla="*/ 10 h 116"/>
                <a:gd name="T36" fmla="*/ 226 w 278"/>
                <a:gd name="T37" fmla="*/ 10 h 116"/>
                <a:gd name="T38" fmla="*/ 194 w 278"/>
                <a:gd name="T39" fmla="*/ 16 h 116"/>
                <a:gd name="T40" fmla="*/ 170 w 278"/>
                <a:gd name="T41" fmla="*/ 18 h 116"/>
                <a:gd name="T42" fmla="*/ 148 w 278"/>
                <a:gd name="T43" fmla="*/ 10 h 116"/>
                <a:gd name="T44" fmla="*/ 124 w 278"/>
                <a:gd name="T45" fmla="*/ 0 h 116"/>
                <a:gd name="T46" fmla="*/ 102 w 278"/>
                <a:gd name="T47" fmla="*/ 2 h 116"/>
                <a:gd name="T48" fmla="*/ 84 w 278"/>
                <a:gd name="T49" fmla="*/ 12 h 116"/>
                <a:gd name="T50" fmla="*/ 64 w 278"/>
                <a:gd name="T51" fmla="*/ 14 h 116"/>
                <a:gd name="T52" fmla="*/ 60 w 278"/>
                <a:gd name="T53" fmla="*/ 12 h 116"/>
                <a:gd name="T54" fmla="*/ 46 w 278"/>
                <a:gd name="T55" fmla="*/ 12 h 116"/>
                <a:gd name="T56" fmla="*/ 34 w 278"/>
                <a:gd name="T57" fmla="*/ 14 h 116"/>
                <a:gd name="T58" fmla="*/ 44 w 278"/>
                <a:gd name="T59" fmla="*/ 24 h 116"/>
                <a:gd name="T60" fmla="*/ 12 w 278"/>
                <a:gd name="T61" fmla="*/ 28 h 116"/>
                <a:gd name="T62" fmla="*/ 0 w 278"/>
                <a:gd name="T63" fmla="*/ 40 h 116"/>
                <a:gd name="T64" fmla="*/ 4 w 278"/>
                <a:gd name="T65" fmla="*/ 42 h 116"/>
                <a:gd name="T66" fmla="*/ 8 w 278"/>
                <a:gd name="T67" fmla="*/ 46 h 116"/>
                <a:gd name="T68" fmla="*/ 14 w 278"/>
                <a:gd name="T69" fmla="*/ 54 h 116"/>
                <a:gd name="T70" fmla="*/ 10 w 278"/>
                <a:gd name="T71" fmla="*/ 60 h 116"/>
                <a:gd name="T72" fmla="*/ 18 w 278"/>
                <a:gd name="T73" fmla="*/ 66 h 116"/>
                <a:gd name="T74" fmla="*/ 22 w 278"/>
                <a:gd name="T75" fmla="*/ 76 h 116"/>
                <a:gd name="T76" fmla="*/ 30 w 278"/>
                <a:gd name="T77" fmla="*/ 86 h 116"/>
                <a:gd name="T78" fmla="*/ 46 w 278"/>
                <a:gd name="T79" fmla="*/ 96 h 116"/>
                <a:gd name="T80" fmla="*/ 76 w 278"/>
                <a:gd name="T81" fmla="*/ 104 h 116"/>
                <a:gd name="T82" fmla="*/ 78 w 278"/>
                <a:gd name="T83" fmla="*/ 96 h 116"/>
                <a:gd name="T84" fmla="*/ 74 w 278"/>
                <a:gd name="T85" fmla="*/ 94 h 116"/>
                <a:gd name="T86" fmla="*/ 82 w 278"/>
                <a:gd name="T87" fmla="*/ 92 h 116"/>
                <a:gd name="T88" fmla="*/ 90 w 278"/>
                <a:gd name="T89" fmla="*/ 94 h 116"/>
                <a:gd name="T90" fmla="*/ 104 w 278"/>
                <a:gd name="T91" fmla="*/ 106 h 116"/>
                <a:gd name="T92" fmla="*/ 114 w 278"/>
                <a:gd name="T93" fmla="*/ 108 h 116"/>
                <a:gd name="T94" fmla="*/ 120 w 278"/>
                <a:gd name="T95" fmla="*/ 106 h 116"/>
                <a:gd name="T96" fmla="*/ 132 w 278"/>
                <a:gd name="T97" fmla="*/ 94 h 116"/>
                <a:gd name="T98" fmla="*/ 138 w 278"/>
                <a:gd name="T99" fmla="*/ 92 h 116"/>
                <a:gd name="T100" fmla="*/ 142 w 278"/>
                <a:gd name="T101" fmla="*/ 94 h 116"/>
                <a:gd name="T102" fmla="*/ 148 w 278"/>
                <a:gd name="T103" fmla="*/ 96 h 116"/>
                <a:gd name="T104" fmla="*/ 154 w 278"/>
                <a:gd name="T105" fmla="*/ 94 h 116"/>
                <a:gd name="T106" fmla="*/ 162 w 278"/>
                <a:gd name="T107" fmla="*/ 96 h 116"/>
                <a:gd name="T108" fmla="*/ 156 w 278"/>
                <a:gd name="T109" fmla="*/ 98 h 116"/>
                <a:gd name="T110" fmla="*/ 162 w 278"/>
                <a:gd name="T11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177" name="Freeform 201"/>
          <p:cNvSpPr>
            <a:spLocks noChangeAspect="1"/>
          </p:cNvSpPr>
          <p:nvPr/>
        </p:nvSpPr>
        <p:spPr bwMode="auto">
          <a:xfrm>
            <a:off x="5359400" y="4117975"/>
            <a:ext cx="244475" cy="157163"/>
          </a:xfrm>
          <a:custGeom>
            <a:avLst/>
            <a:gdLst>
              <a:gd name="T0" fmla="*/ 164 w 164"/>
              <a:gd name="T1" fmla="*/ 32 h 106"/>
              <a:gd name="T2" fmla="*/ 144 w 164"/>
              <a:gd name="T3" fmla="*/ 8 h 106"/>
              <a:gd name="T4" fmla="*/ 144 w 164"/>
              <a:gd name="T5" fmla="*/ 0 h 106"/>
              <a:gd name="T6" fmla="*/ 96 w 164"/>
              <a:gd name="T7" fmla="*/ 12 h 106"/>
              <a:gd name="T8" fmla="*/ 52 w 164"/>
              <a:gd name="T9" fmla="*/ 56 h 106"/>
              <a:gd name="T10" fmla="*/ 50 w 164"/>
              <a:gd name="T11" fmla="*/ 34 h 106"/>
              <a:gd name="T12" fmla="*/ 30 w 164"/>
              <a:gd name="T13" fmla="*/ 28 h 106"/>
              <a:gd name="T14" fmla="*/ 26 w 164"/>
              <a:gd name="T15" fmla="*/ 26 h 106"/>
              <a:gd name="T16" fmla="*/ 24 w 164"/>
              <a:gd name="T17" fmla="*/ 28 h 106"/>
              <a:gd name="T18" fmla="*/ 18 w 164"/>
              <a:gd name="T19" fmla="*/ 26 h 106"/>
              <a:gd name="T20" fmla="*/ 14 w 164"/>
              <a:gd name="T21" fmla="*/ 22 h 106"/>
              <a:gd name="T22" fmla="*/ 12 w 164"/>
              <a:gd name="T23" fmla="*/ 24 h 106"/>
              <a:gd name="T24" fmla="*/ 10 w 164"/>
              <a:gd name="T25" fmla="*/ 28 h 106"/>
              <a:gd name="T26" fmla="*/ 8 w 164"/>
              <a:gd name="T27" fmla="*/ 34 h 106"/>
              <a:gd name="T28" fmla="*/ 6 w 164"/>
              <a:gd name="T29" fmla="*/ 38 h 106"/>
              <a:gd name="T30" fmla="*/ 4 w 164"/>
              <a:gd name="T31" fmla="*/ 46 h 106"/>
              <a:gd name="T32" fmla="*/ 0 w 164"/>
              <a:gd name="T33" fmla="*/ 54 h 106"/>
              <a:gd name="T34" fmla="*/ 10 w 164"/>
              <a:gd name="T35" fmla="*/ 78 h 106"/>
              <a:gd name="T36" fmla="*/ 14 w 164"/>
              <a:gd name="T37" fmla="*/ 92 h 106"/>
              <a:gd name="T38" fmla="*/ 14 w 164"/>
              <a:gd name="T39" fmla="*/ 106 h 106"/>
              <a:gd name="T40" fmla="*/ 20 w 164"/>
              <a:gd name="T41" fmla="*/ 106 h 106"/>
              <a:gd name="T42" fmla="*/ 30 w 164"/>
              <a:gd name="T43" fmla="*/ 106 h 106"/>
              <a:gd name="T44" fmla="*/ 40 w 164"/>
              <a:gd name="T45" fmla="*/ 102 h 106"/>
              <a:gd name="T46" fmla="*/ 44 w 164"/>
              <a:gd name="T47" fmla="*/ 98 h 106"/>
              <a:gd name="T48" fmla="*/ 52 w 164"/>
              <a:gd name="T49" fmla="*/ 94 h 106"/>
              <a:gd name="T50" fmla="*/ 66 w 164"/>
              <a:gd name="T51" fmla="*/ 90 h 106"/>
              <a:gd name="T52" fmla="*/ 76 w 164"/>
              <a:gd name="T53" fmla="*/ 88 h 106"/>
              <a:gd name="T54" fmla="*/ 86 w 164"/>
              <a:gd name="T55" fmla="*/ 84 h 106"/>
              <a:gd name="T56" fmla="*/ 96 w 164"/>
              <a:gd name="T57" fmla="*/ 82 h 106"/>
              <a:gd name="T58" fmla="*/ 100 w 164"/>
              <a:gd name="T59" fmla="*/ 78 h 106"/>
              <a:gd name="T60" fmla="*/ 104 w 164"/>
              <a:gd name="T61" fmla="*/ 76 h 106"/>
              <a:gd name="T62" fmla="*/ 106 w 164"/>
              <a:gd name="T63" fmla="*/ 70 h 106"/>
              <a:gd name="T64" fmla="*/ 112 w 164"/>
              <a:gd name="T65" fmla="*/ 68 h 106"/>
              <a:gd name="T66" fmla="*/ 130 w 164"/>
              <a:gd name="T67" fmla="*/ 64 h 106"/>
              <a:gd name="T68" fmla="*/ 140 w 164"/>
              <a:gd name="T69" fmla="*/ 60 h 106"/>
              <a:gd name="T70" fmla="*/ 150 w 164"/>
              <a:gd name="T71" fmla="*/ 54 h 106"/>
              <a:gd name="T72" fmla="*/ 152 w 164"/>
              <a:gd name="T73" fmla="*/ 50 h 106"/>
              <a:gd name="T74" fmla="*/ 154 w 164"/>
              <a:gd name="T75" fmla="*/ 44 h 106"/>
              <a:gd name="T76" fmla="*/ 158 w 164"/>
              <a:gd name="T77" fmla="*/ 36 h 106"/>
              <a:gd name="T78" fmla="*/ 160 w 164"/>
              <a:gd name="T79" fmla="*/ 34 h 106"/>
              <a:gd name="T80" fmla="*/ 164 w 164"/>
              <a:gd name="T81"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701" name="Group 202"/>
          <p:cNvGrpSpPr>
            <a:grpSpLocks/>
          </p:cNvGrpSpPr>
          <p:nvPr/>
        </p:nvGrpSpPr>
        <p:grpSpPr bwMode="auto">
          <a:xfrm>
            <a:off x="5153025" y="3757613"/>
            <a:ext cx="600075" cy="442912"/>
            <a:chOff x="3246" y="1983"/>
            <a:chExt cx="378" cy="279"/>
          </a:xfrm>
        </p:grpSpPr>
        <p:sp>
          <p:nvSpPr>
            <p:cNvPr id="1663179" name="Freeform 203"/>
            <p:cNvSpPr>
              <a:spLocks noChangeAspect="1"/>
            </p:cNvSpPr>
            <p:nvPr/>
          </p:nvSpPr>
          <p:spPr bwMode="auto">
            <a:xfrm>
              <a:off x="3560" y="2076"/>
              <a:ext cx="9" cy="18"/>
            </a:xfrm>
            <a:custGeom>
              <a:avLst/>
              <a:gdLst>
                <a:gd name="T0" fmla="*/ 0 w 10"/>
                <a:gd name="T1" fmla="*/ 8 h 18"/>
                <a:gd name="T2" fmla="*/ 6 w 10"/>
                <a:gd name="T3" fmla="*/ 0 h 18"/>
                <a:gd name="T4" fmla="*/ 10 w 10"/>
                <a:gd name="T5" fmla="*/ 6 h 18"/>
                <a:gd name="T6" fmla="*/ 10 w 10"/>
                <a:gd name="T7" fmla="*/ 14 h 18"/>
                <a:gd name="T8" fmla="*/ 6 w 10"/>
                <a:gd name="T9" fmla="*/ 18 h 18"/>
                <a:gd name="T10" fmla="*/ 4 w 10"/>
                <a:gd name="T11" fmla="*/ 16 h 18"/>
                <a:gd name="T12" fmla="*/ 2 w 10"/>
                <a:gd name="T13" fmla="*/ 12 h 18"/>
                <a:gd name="T14" fmla="*/ 0 w 10"/>
                <a:gd name="T15" fmla="*/ 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0" y="8"/>
                  </a:moveTo>
                  <a:lnTo>
                    <a:pt x="6" y="0"/>
                  </a:lnTo>
                  <a:lnTo>
                    <a:pt x="10" y="6"/>
                  </a:lnTo>
                  <a:lnTo>
                    <a:pt x="10" y="14"/>
                  </a:lnTo>
                  <a:lnTo>
                    <a:pt x="6" y="18"/>
                  </a:lnTo>
                  <a:lnTo>
                    <a:pt x="4" y="16"/>
                  </a:lnTo>
                  <a:lnTo>
                    <a:pt x="2" y="12"/>
                  </a:lnTo>
                  <a:lnTo>
                    <a:pt x="0" y="8"/>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4013" name="Group 204"/>
            <p:cNvGrpSpPr>
              <a:grpSpLocks/>
            </p:cNvGrpSpPr>
            <p:nvPr/>
          </p:nvGrpSpPr>
          <p:grpSpPr bwMode="auto">
            <a:xfrm>
              <a:off x="3246" y="1983"/>
              <a:ext cx="378" cy="279"/>
              <a:chOff x="3246" y="1983"/>
              <a:chExt cx="378" cy="279"/>
            </a:xfrm>
          </p:grpSpPr>
          <p:sp>
            <p:nvSpPr>
              <p:cNvPr id="1663181" name="Freeform 205"/>
              <p:cNvSpPr>
                <a:spLocks noChangeAspect="1"/>
              </p:cNvSpPr>
              <p:nvPr/>
            </p:nvSpPr>
            <p:spPr bwMode="auto">
              <a:xfrm>
                <a:off x="3246" y="1983"/>
                <a:ext cx="312" cy="279"/>
              </a:xfrm>
              <a:custGeom>
                <a:avLst/>
                <a:gdLst>
                  <a:gd name="T0" fmla="*/ 224 w 332"/>
                  <a:gd name="T1" fmla="*/ 72 h 298"/>
                  <a:gd name="T2" fmla="*/ 230 w 332"/>
                  <a:gd name="T3" fmla="*/ 80 h 298"/>
                  <a:gd name="T4" fmla="*/ 236 w 332"/>
                  <a:gd name="T5" fmla="*/ 88 h 298"/>
                  <a:gd name="T6" fmla="*/ 244 w 332"/>
                  <a:gd name="T7" fmla="*/ 102 h 298"/>
                  <a:gd name="T8" fmla="*/ 254 w 332"/>
                  <a:gd name="T9" fmla="*/ 118 h 298"/>
                  <a:gd name="T10" fmla="*/ 260 w 332"/>
                  <a:gd name="T11" fmla="*/ 130 h 298"/>
                  <a:gd name="T12" fmla="*/ 268 w 332"/>
                  <a:gd name="T13" fmla="*/ 144 h 298"/>
                  <a:gd name="T14" fmla="*/ 280 w 332"/>
                  <a:gd name="T15" fmla="*/ 156 h 298"/>
                  <a:gd name="T16" fmla="*/ 332 w 332"/>
                  <a:gd name="T17" fmla="*/ 164 h 298"/>
                  <a:gd name="T18" fmla="*/ 282 w 332"/>
                  <a:gd name="T19" fmla="*/ 242 h 298"/>
                  <a:gd name="T20" fmla="*/ 190 w 332"/>
                  <a:gd name="T21" fmla="*/ 298 h 298"/>
                  <a:gd name="T22" fmla="*/ 168 w 332"/>
                  <a:gd name="T23" fmla="*/ 270 h 298"/>
                  <a:gd name="T24" fmla="*/ 162 w 332"/>
                  <a:gd name="T25" fmla="*/ 270 h 298"/>
                  <a:gd name="T26" fmla="*/ 152 w 332"/>
                  <a:gd name="T27" fmla="*/ 264 h 298"/>
                  <a:gd name="T28" fmla="*/ 148 w 332"/>
                  <a:gd name="T29" fmla="*/ 270 h 298"/>
                  <a:gd name="T30" fmla="*/ 144 w 332"/>
                  <a:gd name="T31" fmla="*/ 280 h 298"/>
                  <a:gd name="T32" fmla="*/ 134 w 332"/>
                  <a:gd name="T33" fmla="*/ 264 h 298"/>
                  <a:gd name="T34" fmla="*/ 118 w 332"/>
                  <a:gd name="T35" fmla="*/ 248 h 298"/>
                  <a:gd name="T36" fmla="*/ 108 w 332"/>
                  <a:gd name="T37" fmla="*/ 228 h 298"/>
                  <a:gd name="T38" fmla="*/ 98 w 332"/>
                  <a:gd name="T39" fmla="*/ 214 h 298"/>
                  <a:gd name="T40" fmla="*/ 82 w 332"/>
                  <a:gd name="T41" fmla="*/ 200 h 298"/>
                  <a:gd name="T42" fmla="*/ 82 w 332"/>
                  <a:gd name="T43" fmla="*/ 200 h 298"/>
                  <a:gd name="T44" fmla="*/ 76 w 332"/>
                  <a:gd name="T45" fmla="*/ 162 h 298"/>
                  <a:gd name="T46" fmla="*/ 58 w 332"/>
                  <a:gd name="T47" fmla="*/ 142 h 298"/>
                  <a:gd name="T48" fmla="*/ 42 w 332"/>
                  <a:gd name="T49" fmla="*/ 124 h 298"/>
                  <a:gd name="T50" fmla="*/ 16 w 332"/>
                  <a:gd name="T51" fmla="*/ 76 h 298"/>
                  <a:gd name="T52" fmla="*/ 4 w 332"/>
                  <a:gd name="T53" fmla="*/ 66 h 298"/>
                  <a:gd name="T54" fmla="*/ 16 w 332"/>
                  <a:gd name="T55" fmla="*/ 56 h 298"/>
                  <a:gd name="T56" fmla="*/ 24 w 332"/>
                  <a:gd name="T57" fmla="*/ 46 h 298"/>
                  <a:gd name="T58" fmla="*/ 34 w 332"/>
                  <a:gd name="T59" fmla="*/ 42 h 298"/>
                  <a:gd name="T60" fmla="*/ 44 w 332"/>
                  <a:gd name="T61" fmla="*/ 36 h 298"/>
                  <a:gd name="T62" fmla="*/ 62 w 332"/>
                  <a:gd name="T63" fmla="*/ 0 h 298"/>
                  <a:gd name="T64" fmla="*/ 122 w 332"/>
                  <a:gd name="T65" fmla="*/ 26 h 298"/>
                  <a:gd name="T66" fmla="*/ 128 w 332"/>
                  <a:gd name="T67" fmla="*/ 32 h 298"/>
                  <a:gd name="T68" fmla="*/ 134 w 332"/>
                  <a:gd name="T69" fmla="*/ 44 h 298"/>
                  <a:gd name="T70" fmla="*/ 180 w 332"/>
                  <a:gd name="T71" fmla="*/ 54 h 298"/>
                  <a:gd name="T72" fmla="*/ 200 w 332"/>
                  <a:gd name="T73" fmla="*/ 60 h 298"/>
                  <a:gd name="T74" fmla="*/ 222 w 332"/>
                  <a:gd name="T75" fmla="*/ 6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82" name="Freeform 206"/>
              <p:cNvSpPr>
                <a:spLocks noChangeAspect="1"/>
              </p:cNvSpPr>
              <p:nvPr/>
            </p:nvSpPr>
            <p:spPr bwMode="auto">
              <a:xfrm>
                <a:off x="3484" y="2082"/>
                <a:ext cx="16" cy="22"/>
              </a:xfrm>
              <a:custGeom>
                <a:avLst/>
                <a:gdLst>
                  <a:gd name="T0" fmla="*/ 0 w 16"/>
                  <a:gd name="T1" fmla="*/ 12 h 24"/>
                  <a:gd name="T2" fmla="*/ 2 w 16"/>
                  <a:gd name="T3" fmla="*/ 10 h 24"/>
                  <a:gd name="T4" fmla="*/ 4 w 16"/>
                  <a:gd name="T5" fmla="*/ 8 h 24"/>
                  <a:gd name="T6" fmla="*/ 2 w 16"/>
                  <a:gd name="T7" fmla="*/ 0 h 24"/>
                  <a:gd name="T8" fmla="*/ 10 w 16"/>
                  <a:gd name="T9" fmla="*/ 0 h 24"/>
                  <a:gd name="T10" fmla="*/ 12 w 16"/>
                  <a:gd name="T11" fmla="*/ 6 h 24"/>
                  <a:gd name="T12" fmla="*/ 14 w 16"/>
                  <a:gd name="T13" fmla="*/ 10 h 24"/>
                  <a:gd name="T14" fmla="*/ 16 w 16"/>
                  <a:gd name="T15" fmla="*/ 12 h 24"/>
                  <a:gd name="T16" fmla="*/ 14 w 16"/>
                  <a:gd name="T17" fmla="*/ 16 h 24"/>
                  <a:gd name="T18" fmla="*/ 10 w 16"/>
                  <a:gd name="T19" fmla="*/ 20 h 24"/>
                  <a:gd name="T20" fmla="*/ 6 w 16"/>
                  <a:gd name="T21" fmla="*/ 24 h 24"/>
                  <a:gd name="T22" fmla="*/ 4 w 16"/>
                  <a:gd name="T23" fmla="*/ 20 h 24"/>
                  <a:gd name="T24" fmla="*/ 0 w 16"/>
                  <a:gd name="T2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83" name="Freeform 207"/>
              <p:cNvSpPr>
                <a:spLocks noChangeAspect="1"/>
              </p:cNvSpPr>
              <p:nvPr/>
            </p:nvSpPr>
            <p:spPr bwMode="auto">
              <a:xfrm>
                <a:off x="3511" y="2099"/>
                <a:ext cx="113" cy="141"/>
              </a:xfrm>
              <a:custGeom>
                <a:avLst/>
                <a:gdLst>
                  <a:gd name="T0" fmla="*/ 66 w 120"/>
                  <a:gd name="T1" fmla="*/ 4 h 150"/>
                  <a:gd name="T2" fmla="*/ 72 w 120"/>
                  <a:gd name="T3" fmla="*/ 12 h 150"/>
                  <a:gd name="T4" fmla="*/ 76 w 120"/>
                  <a:gd name="T5" fmla="*/ 22 h 150"/>
                  <a:gd name="T6" fmla="*/ 82 w 120"/>
                  <a:gd name="T7" fmla="*/ 26 h 150"/>
                  <a:gd name="T8" fmla="*/ 88 w 120"/>
                  <a:gd name="T9" fmla="*/ 28 h 150"/>
                  <a:gd name="T10" fmla="*/ 102 w 120"/>
                  <a:gd name="T11" fmla="*/ 30 h 150"/>
                  <a:gd name="T12" fmla="*/ 110 w 120"/>
                  <a:gd name="T13" fmla="*/ 34 h 150"/>
                  <a:gd name="T14" fmla="*/ 116 w 120"/>
                  <a:gd name="T15" fmla="*/ 38 h 150"/>
                  <a:gd name="T16" fmla="*/ 118 w 120"/>
                  <a:gd name="T17" fmla="*/ 42 h 150"/>
                  <a:gd name="T18" fmla="*/ 120 w 120"/>
                  <a:gd name="T19" fmla="*/ 50 h 150"/>
                  <a:gd name="T20" fmla="*/ 118 w 120"/>
                  <a:gd name="T21" fmla="*/ 58 h 150"/>
                  <a:gd name="T22" fmla="*/ 116 w 120"/>
                  <a:gd name="T23" fmla="*/ 64 h 150"/>
                  <a:gd name="T24" fmla="*/ 104 w 120"/>
                  <a:gd name="T25" fmla="*/ 76 h 150"/>
                  <a:gd name="T26" fmla="*/ 98 w 120"/>
                  <a:gd name="T27" fmla="*/ 82 h 150"/>
                  <a:gd name="T28" fmla="*/ 94 w 120"/>
                  <a:gd name="T29" fmla="*/ 86 h 150"/>
                  <a:gd name="T30" fmla="*/ 92 w 120"/>
                  <a:gd name="T31" fmla="*/ 90 h 150"/>
                  <a:gd name="T32" fmla="*/ 92 w 120"/>
                  <a:gd name="T33" fmla="*/ 98 h 150"/>
                  <a:gd name="T34" fmla="*/ 92 w 120"/>
                  <a:gd name="T35" fmla="*/ 110 h 150"/>
                  <a:gd name="T36" fmla="*/ 84 w 120"/>
                  <a:gd name="T37" fmla="*/ 112 h 150"/>
                  <a:gd name="T38" fmla="*/ 78 w 120"/>
                  <a:gd name="T39" fmla="*/ 110 h 150"/>
                  <a:gd name="T40" fmla="*/ 78 w 120"/>
                  <a:gd name="T41" fmla="*/ 120 h 150"/>
                  <a:gd name="T42" fmla="*/ 78 w 120"/>
                  <a:gd name="T43" fmla="*/ 122 h 150"/>
                  <a:gd name="T44" fmla="*/ 78 w 120"/>
                  <a:gd name="T45" fmla="*/ 126 h 150"/>
                  <a:gd name="T46" fmla="*/ 72 w 120"/>
                  <a:gd name="T47" fmla="*/ 128 h 150"/>
                  <a:gd name="T48" fmla="*/ 66 w 120"/>
                  <a:gd name="T49" fmla="*/ 130 h 150"/>
                  <a:gd name="T50" fmla="*/ 64 w 120"/>
                  <a:gd name="T51" fmla="*/ 132 h 150"/>
                  <a:gd name="T52" fmla="*/ 62 w 120"/>
                  <a:gd name="T53" fmla="*/ 136 h 150"/>
                  <a:gd name="T54" fmla="*/ 58 w 120"/>
                  <a:gd name="T55" fmla="*/ 140 h 150"/>
                  <a:gd name="T56" fmla="*/ 56 w 120"/>
                  <a:gd name="T57" fmla="*/ 144 h 150"/>
                  <a:gd name="T58" fmla="*/ 44 w 120"/>
                  <a:gd name="T59" fmla="*/ 146 h 150"/>
                  <a:gd name="T60" fmla="*/ 36 w 120"/>
                  <a:gd name="T61" fmla="*/ 148 h 150"/>
                  <a:gd name="T62" fmla="*/ 30 w 120"/>
                  <a:gd name="T63" fmla="*/ 148 h 150"/>
                  <a:gd name="T64" fmla="*/ 20 w 120"/>
                  <a:gd name="T65" fmla="*/ 150 h 150"/>
                  <a:gd name="T66" fmla="*/ 0 w 120"/>
                  <a:gd name="T67" fmla="*/ 126 h 150"/>
                  <a:gd name="T68" fmla="*/ 0 w 120"/>
                  <a:gd name="T69" fmla="*/ 118 h 150"/>
                  <a:gd name="T70" fmla="*/ 50 w 120"/>
                  <a:gd name="T71" fmla="*/ 74 h 150"/>
                  <a:gd name="T72" fmla="*/ 50 w 120"/>
                  <a:gd name="T73" fmla="*/ 40 h 150"/>
                  <a:gd name="T74" fmla="*/ 42 w 120"/>
                  <a:gd name="T75" fmla="*/ 34 h 150"/>
                  <a:gd name="T76" fmla="*/ 66 w 120"/>
                  <a:gd name="T77" fmla="*/ 0 h 150"/>
                  <a:gd name="T78" fmla="*/ 66 w 120"/>
                  <a:gd name="T7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84" name="Freeform 208"/>
              <p:cNvSpPr>
                <a:spLocks noChangeAspect="1"/>
              </p:cNvSpPr>
              <p:nvPr/>
            </p:nvSpPr>
            <p:spPr bwMode="auto">
              <a:xfrm>
                <a:off x="3488" y="2084"/>
                <a:ext cx="85" cy="47"/>
              </a:xfrm>
              <a:custGeom>
                <a:avLst/>
                <a:gdLst>
                  <a:gd name="T0" fmla="*/ 66 w 90"/>
                  <a:gd name="T1" fmla="*/ 50 h 50"/>
                  <a:gd name="T2" fmla="*/ 90 w 90"/>
                  <a:gd name="T3" fmla="*/ 16 h 50"/>
                  <a:gd name="T4" fmla="*/ 86 w 90"/>
                  <a:gd name="T5" fmla="*/ 6 h 50"/>
                  <a:gd name="T6" fmla="*/ 82 w 90"/>
                  <a:gd name="T7" fmla="*/ 10 h 50"/>
                  <a:gd name="T8" fmla="*/ 80 w 90"/>
                  <a:gd name="T9" fmla="*/ 8 h 50"/>
                  <a:gd name="T10" fmla="*/ 78 w 90"/>
                  <a:gd name="T11" fmla="*/ 4 h 50"/>
                  <a:gd name="T12" fmla="*/ 76 w 90"/>
                  <a:gd name="T13" fmla="*/ 0 h 50"/>
                  <a:gd name="T14" fmla="*/ 66 w 90"/>
                  <a:gd name="T15" fmla="*/ 12 h 50"/>
                  <a:gd name="T16" fmla="*/ 58 w 90"/>
                  <a:gd name="T17" fmla="*/ 22 h 50"/>
                  <a:gd name="T18" fmla="*/ 52 w 90"/>
                  <a:gd name="T19" fmla="*/ 28 h 50"/>
                  <a:gd name="T20" fmla="*/ 44 w 90"/>
                  <a:gd name="T21" fmla="*/ 30 h 50"/>
                  <a:gd name="T22" fmla="*/ 36 w 90"/>
                  <a:gd name="T23" fmla="*/ 34 h 50"/>
                  <a:gd name="T24" fmla="*/ 26 w 90"/>
                  <a:gd name="T25" fmla="*/ 34 h 50"/>
                  <a:gd name="T26" fmla="*/ 20 w 90"/>
                  <a:gd name="T27" fmla="*/ 34 h 50"/>
                  <a:gd name="T28" fmla="*/ 12 w 90"/>
                  <a:gd name="T29" fmla="*/ 30 h 50"/>
                  <a:gd name="T30" fmla="*/ 2 w 90"/>
                  <a:gd name="T31" fmla="*/ 22 h 50"/>
                  <a:gd name="T32" fmla="*/ 0 w 90"/>
                  <a:gd name="T33" fmla="*/ 28 h 50"/>
                  <a:gd name="T34" fmla="*/ 10 w 90"/>
                  <a:gd name="T35" fmla="*/ 36 h 50"/>
                  <a:gd name="T36" fmla="*/ 22 w 90"/>
                  <a:gd name="T37" fmla="*/ 40 h 50"/>
                  <a:gd name="T38" fmla="*/ 22 w 90"/>
                  <a:gd name="T39" fmla="*/ 48 h 50"/>
                  <a:gd name="T40" fmla="*/ 66 w 90"/>
                  <a:gd name="T4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85" name="Freeform 209"/>
              <p:cNvSpPr>
                <a:spLocks noChangeAspect="1"/>
              </p:cNvSpPr>
              <p:nvPr/>
            </p:nvSpPr>
            <p:spPr bwMode="auto">
              <a:xfrm>
                <a:off x="3416" y="2016"/>
                <a:ext cx="38" cy="27"/>
              </a:xfrm>
              <a:custGeom>
                <a:avLst/>
                <a:gdLst>
                  <a:gd name="T0" fmla="*/ 42 w 42"/>
                  <a:gd name="T1" fmla="*/ 28 h 28"/>
                  <a:gd name="T2" fmla="*/ 24 w 42"/>
                  <a:gd name="T3" fmla="*/ 28 h 28"/>
                  <a:gd name="T4" fmla="*/ 20 w 42"/>
                  <a:gd name="T5" fmla="*/ 24 h 28"/>
                  <a:gd name="T6" fmla="*/ 16 w 42"/>
                  <a:gd name="T7" fmla="*/ 22 h 28"/>
                  <a:gd name="T8" fmla="*/ 0 w 42"/>
                  <a:gd name="T9" fmla="*/ 18 h 28"/>
                  <a:gd name="T10" fmla="*/ 4 w 42"/>
                  <a:gd name="T11" fmla="*/ 10 h 28"/>
                  <a:gd name="T12" fmla="*/ 8 w 42"/>
                  <a:gd name="T13" fmla="*/ 4 h 28"/>
                  <a:gd name="T14" fmla="*/ 12 w 42"/>
                  <a:gd name="T15" fmla="*/ 0 h 28"/>
                  <a:gd name="T16" fmla="*/ 18 w 42"/>
                  <a:gd name="T17" fmla="*/ 0 h 28"/>
                  <a:gd name="T18" fmla="*/ 22 w 42"/>
                  <a:gd name="T19" fmla="*/ 0 h 28"/>
                  <a:gd name="T20" fmla="*/ 26 w 42"/>
                  <a:gd name="T21" fmla="*/ 2 h 28"/>
                  <a:gd name="T22" fmla="*/ 28 w 42"/>
                  <a:gd name="T23" fmla="*/ 0 h 28"/>
                  <a:gd name="T24" fmla="*/ 30 w 42"/>
                  <a:gd name="T25" fmla="*/ 2 h 28"/>
                  <a:gd name="T26" fmla="*/ 24 w 42"/>
                  <a:gd name="T27" fmla="*/ 4 h 28"/>
                  <a:gd name="T28" fmla="*/ 26 w 42"/>
                  <a:gd name="T29" fmla="*/ 10 h 28"/>
                  <a:gd name="T30" fmla="*/ 28 w 42"/>
                  <a:gd name="T31" fmla="*/ 14 h 28"/>
                  <a:gd name="T32" fmla="*/ 38 w 42"/>
                  <a:gd name="T33" fmla="*/ 20 h 28"/>
                  <a:gd name="T34" fmla="*/ 40 w 42"/>
                  <a:gd name="T35" fmla="*/ 24 h 28"/>
                  <a:gd name="T36" fmla="*/ 42 w 42"/>
                  <a:gd name="T37" fmla="*/ 26 h 28"/>
                  <a:gd name="T38" fmla="*/ 42 w 42"/>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sp>
        <p:nvSpPr>
          <p:cNvPr id="1663186" name="Freeform 210"/>
          <p:cNvSpPr>
            <a:spLocks noChangeAspect="1"/>
          </p:cNvSpPr>
          <p:nvPr/>
        </p:nvSpPr>
        <p:spPr bwMode="auto">
          <a:xfrm>
            <a:off x="5327650" y="3540125"/>
            <a:ext cx="493713" cy="395288"/>
          </a:xfrm>
          <a:custGeom>
            <a:avLst/>
            <a:gdLst>
              <a:gd name="T0" fmla="*/ 100 w 332"/>
              <a:gd name="T1" fmla="*/ 172 h 266"/>
              <a:gd name="T2" fmla="*/ 144 w 332"/>
              <a:gd name="T3" fmla="*/ 212 h 266"/>
              <a:gd name="T4" fmla="*/ 180 w 332"/>
              <a:gd name="T5" fmla="*/ 238 h 266"/>
              <a:gd name="T6" fmla="*/ 206 w 332"/>
              <a:gd name="T7" fmla="*/ 238 h 266"/>
              <a:gd name="T8" fmla="*/ 228 w 332"/>
              <a:gd name="T9" fmla="*/ 228 h 266"/>
              <a:gd name="T10" fmla="*/ 236 w 332"/>
              <a:gd name="T11" fmla="*/ 234 h 266"/>
              <a:gd name="T12" fmla="*/ 240 w 332"/>
              <a:gd name="T13" fmla="*/ 248 h 266"/>
              <a:gd name="T14" fmla="*/ 282 w 332"/>
              <a:gd name="T15" fmla="*/ 264 h 266"/>
              <a:gd name="T16" fmla="*/ 308 w 332"/>
              <a:gd name="T17" fmla="*/ 266 h 266"/>
              <a:gd name="T18" fmla="*/ 312 w 332"/>
              <a:gd name="T19" fmla="*/ 248 h 266"/>
              <a:gd name="T20" fmla="*/ 330 w 332"/>
              <a:gd name="T21" fmla="*/ 238 h 266"/>
              <a:gd name="T22" fmla="*/ 322 w 332"/>
              <a:gd name="T23" fmla="*/ 226 h 266"/>
              <a:gd name="T24" fmla="*/ 314 w 332"/>
              <a:gd name="T25" fmla="*/ 210 h 266"/>
              <a:gd name="T26" fmla="*/ 298 w 332"/>
              <a:gd name="T27" fmla="*/ 196 h 266"/>
              <a:gd name="T28" fmla="*/ 282 w 332"/>
              <a:gd name="T29" fmla="*/ 186 h 266"/>
              <a:gd name="T30" fmla="*/ 288 w 332"/>
              <a:gd name="T31" fmla="*/ 172 h 266"/>
              <a:gd name="T32" fmla="*/ 296 w 332"/>
              <a:gd name="T33" fmla="*/ 158 h 266"/>
              <a:gd name="T34" fmla="*/ 280 w 332"/>
              <a:gd name="T35" fmla="*/ 148 h 266"/>
              <a:gd name="T36" fmla="*/ 270 w 332"/>
              <a:gd name="T37" fmla="*/ 118 h 266"/>
              <a:gd name="T38" fmla="*/ 272 w 332"/>
              <a:gd name="T39" fmla="*/ 94 h 266"/>
              <a:gd name="T40" fmla="*/ 274 w 332"/>
              <a:gd name="T41" fmla="*/ 72 h 266"/>
              <a:gd name="T42" fmla="*/ 264 w 332"/>
              <a:gd name="T43" fmla="*/ 62 h 266"/>
              <a:gd name="T44" fmla="*/ 226 w 332"/>
              <a:gd name="T45" fmla="*/ 40 h 266"/>
              <a:gd name="T46" fmla="*/ 194 w 332"/>
              <a:gd name="T47" fmla="*/ 28 h 266"/>
              <a:gd name="T48" fmla="*/ 162 w 332"/>
              <a:gd name="T49" fmla="*/ 42 h 266"/>
              <a:gd name="T50" fmla="*/ 140 w 332"/>
              <a:gd name="T51" fmla="*/ 54 h 266"/>
              <a:gd name="T52" fmla="*/ 94 w 332"/>
              <a:gd name="T53" fmla="*/ 46 h 266"/>
              <a:gd name="T54" fmla="*/ 78 w 332"/>
              <a:gd name="T55" fmla="*/ 30 h 266"/>
              <a:gd name="T56" fmla="*/ 64 w 332"/>
              <a:gd name="T57" fmla="*/ 18 h 266"/>
              <a:gd name="T58" fmla="*/ 54 w 332"/>
              <a:gd name="T59" fmla="*/ 4 h 266"/>
              <a:gd name="T60" fmla="*/ 32 w 332"/>
              <a:gd name="T61" fmla="*/ 20 h 266"/>
              <a:gd name="T62" fmla="*/ 18 w 332"/>
              <a:gd name="T63" fmla="*/ 18 h 266"/>
              <a:gd name="T64" fmla="*/ 4 w 332"/>
              <a:gd name="T65" fmla="*/ 0 h 266"/>
              <a:gd name="T66" fmla="*/ 0 w 332"/>
              <a:gd name="T67" fmla="*/ 12 h 266"/>
              <a:gd name="T68" fmla="*/ 6 w 332"/>
              <a:gd name="T69" fmla="*/ 40 h 266"/>
              <a:gd name="T70" fmla="*/ 18 w 332"/>
              <a:gd name="T71" fmla="*/ 62 h 266"/>
              <a:gd name="T72" fmla="*/ 46 w 332"/>
              <a:gd name="T73" fmla="*/ 78 h 266"/>
              <a:gd name="T74" fmla="*/ 36 w 332"/>
              <a:gd name="T75" fmla="*/ 106 h 266"/>
              <a:gd name="T76" fmla="*/ 46 w 332"/>
              <a:gd name="T77" fmla="*/ 124 h 266"/>
              <a:gd name="T78" fmla="*/ 70 w 332"/>
              <a:gd name="T79" fmla="*/ 142 h 266"/>
              <a:gd name="T80" fmla="*/ 76 w 332"/>
              <a:gd name="T81" fmla="*/ 162 h 266"/>
              <a:gd name="T82" fmla="*/ 90 w 332"/>
              <a:gd name="T83" fmla="*/ 17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87" name="Freeform 211"/>
          <p:cNvSpPr>
            <a:spLocks noChangeAspect="1"/>
          </p:cNvSpPr>
          <p:nvPr/>
        </p:nvSpPr>
        <p:spPr bwMode="auto">
          <a:xfrm>
            <a:off x="5153025" y="3724275"/>
            <a:ext cx="92075" cy="115888"/>
          </a:xfrm>
          <a:custGeom>
            <a:avLst/>
            <a:gdLst>
              <a:gd name="T0" fmla="*/ 0 w 62"/>
              <a:gd name="T1" fmla="*/ 76 h 78"/>
              <a:gd name="T2" fmla="*/ 16 w 62"/>
              <a:gd name="T3" fmla="*/ 78 h 78"/>
              <a:gd name="T4" fmla="*/ 20 w 62"/>
              <a:gd name="T5" fmla="*/ 74 h 78"/>
              <a:gd name="T6" fmla="*/ 24 w 62"/>
              <a:gd name="T7" fmla="*/ 68 h 78"/>
              <a:gd name="T8" fmla="*/ 30 w 62"/>
              <a:gd name="T9" fmla="*/ 64 h 78"/>
              <a:gd name="T10" fmla="*/ 34 w 62"/>
              <a:gd name="T11" fmla="*/ 64 h 78"/>
              <a:gd name="T12" fmla="*/ 38 w 62"/>
              <a:gd name="T13" fmla="*/ 58 h 78"/>
              <a:gd name="T14" fmla="*/ 44 w 62"/>
              <a:gd name="T15" fmla="*/ 58 h 78"/>
              <a:gd name="T16" fmla="*/ 32 w 62"/>
              <a:gd name="T17" fmla="*/ 32 h 78"/>
              <a:gd name="T18" fmla="*/ 62 w 62"/>
              <a:gd name="T19" fmla="*/ 22 h 78"/>
              <a:gd name="T20" fmla="*/ 54 w 62"/>
              <a:gd name="T21" fmla="*/ 0 h 78"/>
              <a:gd name="T22" fmla="*/ 24 w 62"/>
              <a:gd name="T23" fmla="*/ 16 h 78"/>
              <a:gd name="T24" fmla="*/ 22 w 62"/>
              <a:gd name="T25" fmla="*/ 16 h 78"/>
              <a:gd name="T26" fmla="*/ 18 w 62"/>
              <a:gd name="T27" fmla="*/ 16 h 78"/>
              <a:gd name="T28" fmla="*/ 14 w 62"/>
              <a:gd name="T29" fmla="*/ 12 h 78"/>
              <a:gd name="T30" fmla="*/ 4 w 62"/>
              <a:gd name="T31" fmla="*/ 10 h 78"/>
              <a:gd name="T32" fmla="*/ 4 w 62"/>
              <a:gd name="T33" fmla="*/ 12 h 78"/>
              <a:gd name="T34" fmla="*/ 4 w 62"/>
              <a:gd name="T35" fmla="*/ 32 h 78"/>
              <a:gd name="T36" fmla="*/ 6 w 62"/>
              <a:gd name="T37" fmla="*/ 32 h 78"/>
              <a:gd name="T38" fmla="*/ 0 w 62"/>
              <a:gd name="T39" fmla="*/ 68 h 78"/>
              <a:gd name="T40" fmla="*/ 0 w 62"/>
              <a:gd name="T41" fmla="*/ 72 h 78"/>
              <a:gd name="T42" fmla="*/ 0 w 62"/>
              <a:gd name="T4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88" name="Freeform 212"/>
          <p:cNvSpPr>
            <a:spLocks noChangeAspect="1"/>
          </p:cNvSpPr>
          <p:nvPr/>
        </p:nvSpPr>
        <p:spPr bwMode="auto">
          <a:xfrm>
            <a:off x="5151438" y="3686175"/>
            <a:ext cx="26987" cy="44450"/>
          </a:xfrm>
          <a:custGeom>
            <a:avLst/>
            <a:gdLst>
              <a:gd name="T0" fmla="*/ 0 w 18"/>
              <a:gd name="T1" fmla="*/ 30 h 30"/>
              <a:gd name="T2" fmla="*/ 8 w 18"/>
              <a:gd name="T3" fmla="*/ 0 h 30"/>
              <a:gd name="T4" fmla="*/ 18 w 18"/>
              <a:gd name="T5" fmla="*/ 4 h 30"/>
              <a:gd name="T6" fmla="*/ 16 w 18"/>
              <a:gd name="T7" fmla="*/ 12 h 30"/>
              <a:gd name="T8" fmla="*/ 12 w 18"/>
              <a:gd name="T9" fmla="*/ 14 h 30"/>
              <a:gd name="T10" fmla="*/ 8 w 18"/>
              <a:gd name="T11" fmla="*/ 14 h 30"/>
              <a:gd name="T12" fmla="*/ 10 w 18"/>
              <a:gd name="T13" fmla="*/ 18 h 30"/>
              <a:gd name="T14" fmla="*/ 12 w 18"/>
              <a:gd name="T15" fmla="*/ 20 h 30"/>
              <a:gd name="T16" fmla="*/ 10 w 18"/>
              <a:gd name="T17" fmla="*/ 26 h 30"/>
              <a:gd name="T18" fmla="*/ 6 w 18"/>
              <a:gd name="T19" fmla="*/ 30 h 30"/>
              <a:gd name="T20" fmla="*/ 0 w 18"/>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89" name="Freeform 213"/>
          <p:cNvSpPr>
            <a:spLocks noChangeAspect="1"/>
          </p:cNvSpPr>
          <p:nvPr/>
        </p:nvSpPr>
        <p:spPr bwMode="auto">
          <a:xfrm>
            <a:off x="5148263" y="3741738"/>
            <a:ext cx="14287" cy="30162"/>
          </a:xfrm>
          <a:custGeom>
            <a:avLst/>
            <a:gdLst>
              <a:gd name="T0" fmla="*/ 8 w 10"/>
              <a:gd name="T1" fmla="*/ 20 h 20"/>
              <a:gd name="T2" fmla="*/ 8 w 10"/>
              <a:gd name="T3" fmla="*/ 0 h 20"/>
              <a:gd name="T4" fmla="*/ 4 w 10"/>
              <a:gd name="T5" fmla="*/ 0 h 20"/>
              <a:gd name="T6" fmla="*/ 0 w 10"/>
              <a:gd name="T7" fmla="*/ 20 h 20"/>
              <a:gd name="T8" fmla="*/ 10 w 10"/>
              <a:gd name="T9" fmla="*/ 20 h 20"/>
              <a:gd name="T10" fmla="*/ 8 w 10"/>
              <a:gd name="T11" fmla="*/ 20 h 20"/>
            </a:gdLst>
            <a:ahLst/>
            <a:cxnLst>
              <a:cxn ang="0">
                <a:pos x="T0" y="T1"/>
              </a:cxn>
              <a:cxn ang="0">
                <a:pos x="T2" y="T3"/>
              </a:cxn>
              <a:cxn ang="0">
                <a:pos x="T4" y="T5"/>
              </a:cxn>
              <a:cxn ang="0">
                <a:pos x="T6" y="T7"/>
              </a:cxn>
              <a:cxn ang="0">
                <a:pos x="T8" y="T9"/>
              </a:cxn>
              <a:cxn ang="0">
                <a:pos x="T10" y="T11"/>
              </a:cxn>
            </a:cxnLst>
            <a:rect l="0" t="0" r="r" b="b"/>
            <a:pathLst>
              <a:path w="10" h="20">
                <a:moveTo>
                  <a:pt x="8" y="20"/>
                </a:moveTo>
                <a:lnTo>
                  <a:pt x="8" y="0"/>
                </a:lnTo>
                <a:lnTo>
                  <a:pt x="4" y="0"/>
                </a:lnTo>
                <a:lnTo>
                  <a:pt x="0" y="20"/>
                </a:lnTo>
                <a:lnTo>
                  <a:pt x="10" y="20"/>
                </a:lnTo>
                <a:lnTo>
                  <a:pt x="8" y="2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90" name="Freeform 214"/>
          <p:cNvSpPr>
            <a:spLocks noChangeAspect="1"/>
          </p:cNvSpPr>
          <p:nvPr/>
        </p:nvSpPr>
        <p:spPr bwMode="auto">
          <a:xfrm>
            <a:off x="5511800" y="3471863"/>
            <a:ext cx="341313" cy="193675"/>
          </a:xfrm>
          <a:custGeom>
            <a:avLst/>
            <a:gdLst>
              <a:gd name="T0" fmla="*/ 18 w 230"/>
              <a:gd name="T1" fmla="*/ 6 h 130"/>
              <a:gd name="T2" fmla="*/ 42 w 230"/>
              <a:gd name="T3" fmla="*/ 22 h 130"/>
              <a:gd name="T4" fmla="*/ 66 w 230"/>
              <a:gd name="T5" fmla="*/ 24 h 130"/>
              <a:gd name="T6" fmla="*/ 78 w 230"/>
              <a:gd name="T7" fmla="*/ 4 h 130"/>
              <a:gd name="T8" fmla="*/ 104 w 230"/>
              <a:gd name="T9" fmla="*/ 6 h 130"/>
              <a:gd name="T10" fmla="*/ 112 w 230"/>
              <a:gd name="T11" fmla="*/ 18 h 130"/>
              <a:gd name="T12" fmla="*/ 114 w 230"/>
              <a:gd name="T13" fmla="*/ 26 h 130"/>
              <a:gd name="T14" fmla="*/ 130 w 230"/>
              <a:gd name="T15" fmla="*/ 28 h 130"/>
              <a:gd name="T16" fmla="*/ 146 w 230"/>
              <a:gd name="T17" fmla="*/ 38 h 130"/>
              <a:gd name="T18" fmla="*/ 170 w 230"/>
              <a:gd name="T19" fmla="*/ 60 h 130"/>
              <a:gd name="T20" fmla="*/ 192 w 230"/>
              <a:gd name="T21" fmla="*/ 70 h 130"/>
              <a:gd name="T22" fmla="*/ 216 w 230"/>
              <a:gd name="T23" fmla="*/ 84 h 130"/>
              <a:gd name="T24" fmla="*/ 226 w 230"/>
              <a:gd name="T25" fmla="*/ 86 h 130"/>
              <a:gd name="T26" fmla="*/ 230 w 230"/>
              <a:gd name="T27" fmla="*/ 96 h 130"/>
              <a:gd name="T28" fmla="*/ 220 w 230"/>
              <a:gd name="T29" fmla="*/ 100 h 130"/>
              <a:gd name="T30" fmla="*/ 206 w 230"/>
              <a:gd name="T31" fmla="*/ 92 h 130"/>
              <a:gd name="T32" fmla="*/ 186 w 230"/>
              <a:gd name="T33" fmla="*/ 122 h 130"/>
              <a:gd name="T34" fmla="*/ 170 w 230"/>
              <a:gd name="T35" fmla="*/ 130 h 130"/>
              <a:gd name="T36" fmla="*/ 150 w 230"/>
              <a:gd name="T37" fmla="*/ 128 h 130"/>
              <a:gd name="T38" fmla="*/ 148 w 230"/>
              <a:gd name="T39" fmla="*/ 112 h 130"/>
              <a:gd name="T40" fmla="*/ 132 w 230"/>
              <a:gd name="T41" fmla="*/ 106 h 130"/>
              <a:gd name="T42" fmla="*/ 108 w 230"/>
              <a:gd name="T43" fmla="*/ 92 h 130"/>
              <a:gd name="T44" fmla="*/ 78 w 230"/>
              <a:gd name="T45" fmla="*/ 74 h 130"/>
              <a:gd name="T46" fmla="*/ 54 w 230"/>
              <a:gd name="T47" fmla="*/ 76 h 130"/>
              <a:gd name="T48" fmla="*/ 30 w 230"/>
              <a:gd name="T49" fmla="*/ 92 h 130"/>
              <a:gd name="T50" fmla="*/ 24 w 230"/>
              <a:gd name="T51" fmla="*/ 68 h 130"/>
              <a:gd name="T52" fmla="*/ 8 w 230"/>
              <a:gd name="T53" fmla="*/ 52 h 130"/>
              <a:gd name="T54" fmla="*/ 0 w 230"/>
              <a:gd name="T55" fmla="*/ 36 h 130"/>
              <a:gd name="T56" fmla="*/ 8 w 230"/>
              <a:gd name="T57" fmla="*/ 30 h 130"/>
              <a:gd name="T58" fmla="*/ 22 w 230"/>
              <a:gd name="T59" fmla="*/ 36 h 130"/>
              <a:gd name="T60" fmla="*/ 22 w 230"/>
              <a:gd name="T61" fmla="*/ 22 h 130"/>
              <a:gd name="T62" fmla="*/ 10 w 230"/>
              <a:gd name="T63" fmla="*/ 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91" name="Freeform 215"/>
          <p:cNvSpPr>
            <a:spLocks noChangeAspect="1"/>
          </p:cNvSpPr>
          <p:nvPr/>
        </p:nvSpPr>
        <p:spPr bwMode="auto">
          <a:xfrm>
            <a:off x="5910263" y="3455988"/>
            <a:ext cx="187325" cy="107950"/>
          </a:xfrm>
          <a:custGeom>
            <a:avLst/>
            <a:gdLst>
              <a:gd name="T0" fmla="*/ 12 w 126"/>
              <a:gd name="T1" fmla="*/ 60 h 72"/>
              <a:gd name="T2" fmla="*/ 20 w 126"/>
              <a:gd name="T3" fmla="*/ 58 h 72"/>
              <a:gd name="T4" fmla="*/ 28 w 126"/>
              <a:gd name="T5" fmla="*/ 56 h 72"/>
              <a:gd name="T6" fmla="*/ 36 w 126"/>
              <a:gd name="T7" fmla="*/ 52 h 72"/>
              <a:gd name="T8" fmla="*/ 42 w 126"/>
              <a:gd name="T9" fmla="*/ 44 h 72"/>
              <a:gd name="T10" fmla="*/ 32 w 126"/>
              <a:gd name="T11" fmla="*/ 40 h 72"/>
              <a:gd name="T12" fmla="*/ 20 w 126"/>
              <a:gd name="T13" fmla="*/ 32 h 72"/>
              <a:gd name="T14" fmla="*/ 16 w 126"/>
              <a:gd name="T15" fmla="*/ 36 h 72"/>
              <a:gd name="T16" fmla="*/ 6 w 126"/>
              <a:gd name="T17" fmla="*/ 34 h 72"/>
              <a:gd name="T18" fmla="*/ 0 w 126"/>
              <a:gd name="T19" fmla="*/ 32 h 72"/>
              <a:gd name="T20" fmla="*/ 2 w 126"/>
              <a:gd name="T21" fmla="*/ 28 h 72"/>
              <a:gd name="T22" fmla="*/ 6 w 126"/>
              <a:gd name="T23" fmla="*/ 20 h 72"/>
              <a:gd name="T24" fmla="*/ 6 w 126"/>
              <a:gd name="T25" fmla="*/ 8 h 72"/>
              <a:gd name="T26" fmla="*/ 18 w 126"/>
              <a:gd name="T27" fmla="*/ 6 h 72"/>
              <a:gd name="T28" fmla="*/ 24 w 126"/>
              <a:gd name="T29" fmla="*/ 8 h 72"/>
              <a:gd name="T30" fmla="*/ 30 w 126"/>
              <a:gd name="T31" fmla="*/ 10 h 72"/>
              <a:gd name="T32" fmla="*/ 38 w 126"/>
              <a:gd name="T33" fmla="*/ 12 h 72"/>
              <a:gd name="T34" fmla="*/ 38 w 126"/>
              <a:gd name="T35" fmla="*/ 4 h 72"/>
              <a:gd name="T36" fmla="*/ 48 w 126"/>
              <a:gd name="T37" fmla="*/ 0 h 72"/>
              <a:gd name="T38" fmla="*/ 56 w 126"/>
              <a:gd name="T39" fmla="*/ 2 h 72"/>
              <a:gd name="T40" fmla="*/ 62 w 126"/>
              <a:gd name="T41" fmla="*/ 4 h 72"/>
              <a:gd name="T42" fmla="*/ 68 w 126"/>
              <a:gd name="T43" fmla="*/ 6 h 72"/>
              <a:gd name="T44" fmla="*/ 86 w 126"/>
              <a:gd name="T45" fmla="*/ 6 h 72"/>
              <a:gd name="T46" fmla="*/ 100 w 126"/>
              <a:gd name="T47" fmla="*/ 6 h 72"/>
              <a:gd name="T48" fmla="*/ 112 w 126"/>
              <a:gd name="T49" fmla="*/ 6 h 72"/>
              <a:gd name="T50" fmla="*/ 126 w 126"/>
              <a:gd name="T51" fmla="*/ 12 h 72"/>
              <a:gd name="T52" fmla="*/ 122 w 126"/>
              <a:gd name="T53" fmla="*/ 18 h 72"/>
              <a:gd name="T54" fmla="*/ 118 w 126"/>
              <a:gd name="T55" fmla="*/ 24 h 72"/>
              <a:gd name="T56" fmla="*/ 114 w 126"/>
              <a:gd name="T57" fmla="*/ 30 h 72"/>
              <a:gd name="T58" fmla="*/ 106 w 126"/>
              <a:gd name="T59" fmla="*/ 36 h 72"/>
              <a:gd name="T60" fmla="*/ 100 w 126"/>
              <a:gd name="T61" fmla="*/ 42 h 72"/>
              <a:gd name="T62" fmla="*/ 88 w 126"/>
              <a:gd name="T63" fmla="*/ 50 h 72"/>
              <a:gd name="T64" fmla="*/ 76 w 126"/>
              <a:gd name="T65" fmla="*/ 52 h 72"/>
              <a:gd name="T66" fmla="*/ 68 w 126"/>
              <a:gd name="T67" fmla="*/ 52 h 72"/>
              <a:gd name="T68" fmla="*/ 60 w 126"/>
              <a:gd name="T69" fmla="*/ 56 h 72"/>
              <a:gd name="T70" fmla="*/ 56 w 126"/>
              <a:gd name="T71" fmla="*/ 58 h 72"/>
              <a:gd name="T72" fmla="*/ 50 w 126"/>
              <a:gd name="T73" fmla="*/ 64 h 72"/>
              <a:gd name="T74" fmla="*/ 50 w 126"/>
              <a:gd name="T75" fmla="*/ 68 h 72"/>
              <a:gd name="T76" fmla="*/ 44 w 126"/>
              <a:gd name="T77" fmla="*/ 72 h 72"/>
              <a:gd name="T78" fmla="*/ 38 w 126"/>
              <a:gd name="T79" fmla="*/ 72 h 72"/>
              <a:gd name="T80" fmla="*/ 30 w 126"/>
              <a:gd name="T81" fmla="*/ 72 h 72"/>
              <a:gd name="T82" fmla="*/ 24 w 126"/>
              <a:gd name="T83" fmla="*/ 70 h 72"/>
              <a:gd name="T84" fmla="*/ 18 w 126"/>
              <a:gd name="T85" fmla="*/ 70 h 72"/>
              <a:gd name="T86" fmla="*/ 10 w 126"/>
              <a:gd name="T87" fmla="*/ 70 h 72"/>
              <a:gd name="T88" fmla="*/ 12 w 126"/>
              <a:gd name="T8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92" name="Freeform 216"/>
          <p:cNvSpPr>
            <a:spLocks noChangeAspect="1"/>
          </p:cNvSpPr>
          <p:nvPr/>
        </p:nvSpPr>
        <p:spPr bwMode="auto">
          <a:xfrm>
            <a:off x="5572125" y="3390900"/>
            <a:ext cx="401638" cy="228600"/>
          </a:xfrm>
          <a:custGeom>
            <a:avLst/>
            <a:gdLst>
              <a:gd name="T0" fmla="*/ 0 w 270"/>
              <a:gd name="T1" fmla="*/ 10 h 154"/>
              <a:gd name="T2" fmla="*/ 74 w 270"/>
              <a:gd name="T3" fmla="*/ 18 h 154"/>
              <a:gd name="T4" fmla="*/ 110 w 270"/>
              <a:gd name="T5" fmla="*/ 38 h 154"/>
              <a:gd name="T6" fmla="*/ 136 w 270"/>
              <a:gd name="T7" fmla="*/ 36 h 154"/>
              <a:gd name="T8" fmla="*/ 152 w 270"/>
              <a:gd name="T9" fmla="*/ 50 h 154"/>
              <a:gd name="T10" fmla="*/ 160 w 270"/>
              <a:gd name="T11" fmla="*/ 62 h 154"/>
              <a:gd name="T12" fmla="*/ 170 w 270"/>
              <a:gd name="T13" fmla="*/ 68 h 154"/>
              <a:gd name="T14" fmla="*/ 194 w 270"/>
              <a:gd name="T15" fmla="*/ 82 h 154"/>
              <a:gd name="T16" fmla="*/ 202 w 270"/>
              <a:gd name="T17" fmla="*/ 92 h 154"/>
              <a:gd name="T18" fmla="*/ 214 w 270"/>
              <a:gd name="T19" fmla="*/ 74 h 154"/>
              <a:gd name="T20" fmla="*/ 228 w 270"/>
              <a:gd name="T21" fmla="*/ 64 h 154"/>
              <a:gd name="T22" fmla="*/ 230 w 270"/>
              <a:gd name="T23" fmla="*/ 72 h 154"/>
              <a:gd name="T24" fmla="*/ 232 w 270"/>
              <a:gd name="T25" fmla="*/ 78 h 154"/>
              <a:gd name="T26" fmla="*/ 244 w 270"/>
              <a:gd name="T27" fmla="*/ 80 h 154"/>
              <a:gd name="T28" fmla="*/ 260 w 270"/>
              <a:gd name="T29" fmla="*/ 84 h 154"/>
              <a:gd name="T30" fmla="*/ 264 w 270"/>
              <a:gd name="T31" fmla="*/ 96 h 154"/>
              <a:gd name="T32" fmla="*/ 240 w 270"/>
              <a:gd name="T33" fmla="*/ 104 h 154"/>
              <a:gd name="T34" fmla="*/ 226 w 270"/>
              <a:gd name="T35" fmla="*/ 102 h 154"/>
              <a:gd name="T36" fmla="*/ 238 w 270"/>
              <a:gd name="T37" fmla="*/ 92 h 154"/>
              <a:gd name="T38" fmla="*/ 226 w 270"/>
              <a:gd name="T39" fmla="*/ 92 h 154"/>
              <a:gd name="T40" fmla="*/ 216 w 270"/>
              <a:gd name="T41" fmla="*/ 100 h 154"/>
              <a:gd name="T42" fmla="*/ 208 w 270"/>
              <a:gd name="T43" fmla="*/ 112 h 154"/>
              <a:gd name="T44" fmla="*/ 194 w 270"/>
              <a:gd name="T45" fmla="*/ 118 h 154"/>
              <a:gd name="T46" fmla="*/ 200 w 270"/>
              <a:gd name="T47" fmla="*/ 124 h 154"/>
              <a:gd name="T48" fmla="*/ 210 w 270"/>
              <a:gd name="T49" fmla="*/ 132 h 154"/>
              <a:gd name="T50" fmla="*/ 206 w 270"/>
              <a:gd name="T51" fmla="*/ 152 h 154"/>
              <a:gd name="T52" fmla="*/ 190 w 270"/>
              <a:gd name="T53" fmla="*/ 152 h 154"/>
              <a:gd name="T54" fmla="*/ 182 w 270"/>
              <a:gd name="T55" fmla="*/ 138 h 154"/>
              <a:gd name="T56" fmla="*/ 164 w 270"/>
              <a:gd name="T57" fmla="*/ 134 h 154"/>
              <a:gd name="T58" fmla="*/ 140 w 270"/>
              <a:gd name="T59" fmla="*/ 122 h 154"/>
              <a:gd name="T60" fmla="*/ 118 w 270"/>
              <a:gd name="T61" fmla="*/ 106 h 154"/>
              <a:gd name="T62" fmla="*/ 104 w 270"/>
              <a:gd name="T63" fmla="*/ 88 h 154"/>
              <a:gd name="T64" fmla="*/ 80 w 270"/>
              <a:gd name="T65" fmla="*/ 82 h 154"/>
              <a:gd name="T66" fmla="*/ 72 w 270"/>
              <a:gd name="T67" fmla="*/ 72 h 154"/>
              <a:gd name="T68" fmla="*/ 64 w 270"/>
              <a:gd name="T69" fmla="*/ 60 h 154"/>
              <a:gd name="T70" fmla="*/ 38 w 270"/>
              <a:gd name="T71" fmla="*/ 58 h 154"/>
              <a:gd name="T72" fmla="*/ 26 w 270"/>
              <a:gd name="T73" fmla="*/ 74 h 154"/>
              <a:gd name="T74" fmla="*/ 10 w 270"/>
              <a:gd name="T75" fmla="*/ 7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93" name="Freeform 217"/>
          <p:cNvSpPr>
            <a:spLocks noChangeAspect="1"/>
          </p:cNvSpPr>
          <p:nvPr/>
        </p:nvSpPr>
        <p:spPr bwMode="auto">
          <a:xfrm>
            <a:off x="5343525" y="3125788"/>
            <a:ext cx="849313" cy="401637"/>
          </a:xfrm>
          <a:custGeom>
            <a:avLst/>
            <a:gdLst>
              <a:gd name="T0" fmla="*/ 108 w 570"/>
              <a:gd name="T1" fmla="*/ 248 h 270"/>
              <a:gd name="T2" fmla="*/ 102 w 570"/>
              <a:gd name="T3" fmla="*/ 236 h 270"/>
              <a:gd name="T4" fmla="*/ 84 w 570"/>
              <a:gd name="T5" fmla="*/ 222 h 270"/>
              <a:gd name="T6" fmla="*/ 58 w 570"/>
              <a:gd name="T7" fmla="*/ 194 h 270"/>
              <a:gd name="T8" fmla="*/ 70 w 570"/>
              <a:gd name="T9" fmla="*/ 184 h 270"/>
              <a:gd name="T10" fmla="*/ 92 w 570"/>
              <a:gd name="T11" fmla="*/ 168 h 270"/>
              <a:gd name="T12" fmla="*/ 80 w 570"/>
              <a:gd name="T13" fmla="*/ 152 h 270"/>
              <a:gd name="T14" fmla="*/ 64 w 570"/>
              <a:gd name="T15" fmla="*/ 152 h 270"/>
              <a:gd name="T16" fmla="*/ 36 w 570"/>
              <a:gd name="T17" fmla="*/ 152 h 270"/>
              <a:gd name="T18" fmla="*/ 10 w 570"/>
              <a:gd name="T19" fmla="*/ 126 h 270"/>
              <a:gd name="T20" fmla="*/ 0 w 570"/>
              <a:gd name="T21" fmla="*/ 126 h 270"/>
              <a:gd name="T22" fmla="*/ 10 w 570"/>
              <a:gd name="T23" fmla="*/ 88 h 270"/>
              <a:gd name="T24" fmla="*/ 24 w 570"/>
              <a:gd name="T25" fmla="*/ 82 h 270"/>
              <a:gd name="T26" fmla="*/ 86 w 570"/>
              <a:gd name="T27" fmla="*/ 72 h 270"/>
              <a:gd name="T28" fmla="*/ 122 w 570"/>
              <a:gd name="T29" fmla="*/ 86 h 270"/>
              <a:gd name="T30" fmla="*/ 170 w 570"/>
              <a:gd name="T31" fmla="*/ 86 h 270"/>
              <a:gd name="T32" fmla="*/ 202 w 570"/>
              <a:gd name="T33" fmla="*/ 84 h 270"/>
              <a:gd name="T34" fmla="*/ 184 w 570"/>
              <a:gd name="T35" fmla="*/ 56 h 270"/>
              <a:gd name="T36" fmla="*/ 188 w 570"/>
              <a:gd name="T37" fmla="*/ 36 h 270"/>
              <a:gd name="T38" fmla="*/ 270 w 570"/>
              <a:gd name="T39" fmla="*/ 10 h 270"/>
              <a:gd name="T40" fmla="*/ 320 w 570"/>
              <a:gd name="T41" fmla="*/ 22 h 270"/>
              <a:gd name="T42" fmla="*/ 370 w 570"/>
              <a:gd name="T43" fmla="*/ 32 h 270"/>
              <a:gd name="T44" fmla="*/ 396 w 570"/>
              <a:gd name="T45" fmla="*/ 28 h 270"/>
              <a:gd name="T46" fmla="*/ 472 w 570"/>
              <a:gd name="T47" fmla="*/ 84 h 270"/>
              <a:gd name="T48" fmla="*/ 486 w 570"/>
              <a:gd name="T49" fmla="*/ 84 h 270"/>
              <a:gd name="T50" fmla="*/ 534 w 570"/>
              <a:gd name="T51" fmla="*/ 94 h 270"/>
              <a:gd name="T52" fmla="*/ 564 w 570"/>
              <a:gd name="T53" fmla="*/ 112 h 270"/>
              <a:gd name="T54" fmla="*/ 544 w 570"/>
              <a:gd name="T55" fmla="*/ 130 h 270"/>
              <a:gd name="T56" fmla="*/ 540 w 570"/>
              <a:gd name="T57" fmla="*/ 154 h 270"/>
              <a:gd name="T58" fmla="*/ 522 w 570"/>
              <a:gd name="T59" fmla="*/ 160 h 270"/>
              <a:gd name="T60" fmla="*/ 510 w 570"/>
              <a:gd name="T61" fmla="*/ 186 h 270"/>
              <a:gd name="T62" fmla="*/ 510 w 570"/>
              <a:gd name="T63" fmla="*/ 210 h 270"/>
              <a:gd name="T64" fmla="*/ 492 w 570"/>
              <a:gd name="T65" fmla="*/ 228 h 270"/>
              <a:gd name="T66" fmla="*/ 448 w 570"/>
              <a:gd name="T67" fmla="*/ 228 h 270"/>
              <a:gd name="T68" fmla="*/ 418 w 570"/>
              <a:gd name="T69" fmla="*/ 234 h 270"/>
              <a:gd name="T70" fmla="*/ 386 w 570"/>
              <a:gd name="T71" fmla="*/ 242 h 270"/>
              <a:gd name="T72" fmla="*/ 358 w 570"/>
              <a:gd name="T73" fmla="*/ 264 h 270"/>
              <a:gd name="T74" fmla="*/ 346 w 570"/>
              <a:gd name="T75" fmla="*/ 260 h 270"/>
              <a:gd name="T76" fmla="*/ 314 w 570"/>
              <a:gd name="T77" fmla="*/ 244 h 270"/>
              <a:gd name="T78" fmla="*/ 244 w 570"/>
              <a:gd name="T79" fmla="*/ 218 h 270"/>
              <a:gd name="T80" fmla="*/ 152 w 570"/>
              <a:gd name="T81" fmla="*/ 188 h 270"/>
              <a:gd name="T82" fmla="*/ 140 w 570"/>
              <a:gd name="T83" fmla="*/ 24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710" name="Group 218"/>
          <p:cNvGrpSpPr>
            <a:grpSpLocks/>
          </p:cNvGrpSpPr>
          <p:nvPr/>
        </p:nvGrpSpPr>
        <p:grpSpPr bwMode="auto">
          <a:xfrm>
            <a:off x="4748213" y="2541588"/>
            <a:ext cx="3032125" cy="965200"/>
            <a:chOff x="2991" y="846"/>
            <a:chExt cx="1910" cy="608"/>
          </a:xfrm>
        </p:grpSpPr>
        <p:sp>
          <p:nvSpPr>
            <p:cNvPr id="1663195" name="Freeform 219"/>
            <p:cNvSpPr>
              <a:spLocks noChangeAspect="1"/>
            </p:cNvSpPr>
            <p:nvPr/>
          </p:nvSpPr>
          <p:spPr bwMode="auto">
            <a:xfrm>
              <a:off x="2991" y="1218"/>
              <a:ext cx="38" cy="14"/>
            </a:xfrm>
            <a:custGeom>
              <a:avLst/>
              <a:gdLst>
                <a:gd name="T0" fmla="*/ 38 w 40"/>
                <a:gd name="T1" fmla="*/ 16 h 16"/>
                <a:gd name="T2" fmla="*/ 40 w 40"/>
                <a:gd name="T3" fmla="*/ 4 h 16"/>
                <a:gd name="T4" fmla="*/ 34 w 40"/>
                <a:gd name="T5" fmla="*/ 2 h 16"/>
                <a:gd name="T6" fmla="*/ 28 w 40"/>
                <a:gd name="T7" fmla="*/ 0 h 16"/>
                <a:gd name="T8" fmla="*/ 20 w 40"/>
                <a:gd name="T9" fmla="*/ 0 h 16"/>
                <a:gd name="T10" fmla="*/ 14 w 40"/>
                <a:gd name="T11" fmla="*/ 0 h 16"/>
                <a:gd name="T12" fmla="*/ 12 w 40"/>
                <a:gd name="T13" fmla="*/ 6 h 16"/>
                <a:gd name="T14" fmla="*/ 8 w 40"/>
                <a:gd name="T15" fmla="*/ 6 h 16"/>
                <a:gd name="T16" fmla="*/ 4 w 40"/>
                <a:gd name="T17" fmla="*/ 8 h 16"/>
                <a:gd name="T18" fmla="*/ 2 w 40"/>
                <a:gd name="T19" fmla="*/ 12 h 16"/>
                <a:gd name="T20" fmla="*/ 0 w 40"/>
                <a:gd name="T21" fmla="*/ 16 h 16"/>
                <a:gd name="T22" fmla="*/ 38 w 40"/>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4002" name="Group 220"/>
            <p:cNvGrpSpPr>
              <a:grpSpLocks/>
            </p:cNvGrpSpPr>
            <p:nvPr/>
          </p:nvGrpSpPr>
          <p:grpSpPr bwMode="auto">
            <a:xfrm>
              <a:off x="3055" y="846"/>
              <a:ext cx="1846" cy="608"/>
              <a:chOff x="3055" y="846"/>
              <a:chExt cx="1846" cy="608"/>
            </a:xfrm>
          </p:grpSpPr>
          <p:sp>
            <p:nvSpPr>
              <p:cNvPr id="1663197" name="Freeform 221"/>
              <p:cNvSpPr>
                <a:spLocks noChangeAspect="1"/>
              </p:cNvSpPr>
              <p:nvPr/>
            </p:nvSpPr>
            <p:spPr bwMode="auto">
              <a:xfrm>
                <a:off x="3267" y="996"/>
                <a:ext cx="25" cy="16"/>
              </a:xfrm>
              <a:custGeom>
                <a:avLst/>
                <a:gdLst>
                  <a:gd name="T0" fmla="*/ 26 w 26"/>
                  <a:gd name="T1" fmla="*/ 10 h 16"/>
                  <a:gd name="T2" fmla="*/ 20 w 26"/>
                  <a:gd name="T3" fmla="*/ 14 h 16"/>
                  <a:gd name="T4" fmla="*/ 14 w 26"/>
                  <a:gd name="T5" fmla="*/ 16 h 16"/>
                  <a:gd name="T6" fmla="*/ 8 w 26"/>
                  <a:gd name="T7" fmla="*/ 16 h 16"/>
                  <a:gd name="T8" fmla="*/ 4 w 26"/>
                  <a:gd name="T9" fmla="*/ 12 h 16"/>
                  <a:gd name="T10" fmla="*/ 2 w 26"/>
                  <a:gd name="T11" fmla="*/ 8 h 16"/>
                  <a:gd name="T12" fmla="*/ 0 w 26"/>
                  <a:gd name="T13" fmla="*/ 2 h 16"/>
                  <a:gd name="T14" fmla="*/ 8 w 26"/>
                  <a:gd name="T15" fmla="*/ 0 h 16"/>
                  <a:gd name="T16" fmla="*/ 12 w 26"/>
                  <a:gd name="T17" fmla="*/ 2 h 16"/>
                  <a:gd name="T18" fmla="*/ 16 w 26"/>
                  <a:gd name="T19" fmla="*/ 2 h 16"/>
                  <a:gd name="T20" fmla="*/ 20 w 26"/>
                  <a:gd name="T21" fmla="*/ 4 h 16"/>
                  <a:gd name="T22" fmla="*/ 26 w 26"/>
                  <a:gd name="T2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98" name="Freeform 222"/>
              <p:cNvSpPr>
                <a:spLocks noChangeAspect="1"/>
              </p:cNvSpPr>
              <p:nvPr/>
            </p:nvSpPr>
            <p:spPr bwMode="auto">
              <a:xfrm>
                <a:off x="3286" y="895"/>
                <a:ext cx="136" cy="89"/>
              </a:xfrm>
              <a:custGeom>
                <a:avLst/>
                <a:gdLst>
                  <a:gd name="T0" fmla="*/ 38 w 146"/>
                  <a:gd name="T1" fmla="*/ 94 h 94"/>
                  <a:gd name="T2" fmla="*/ 34 w 146"/>
                  <a:gd name="T3" fmla="*/ 92 h 94"/>
                  <a:gd name="T4" fmla="*/ 30 w 146"/>
                  <a:gd name="T5" fmla="*/ 86 h 94"/>
                  <a:gd name="T6" fmla="*/ 24 w 146"/>
                  <a:gd name="T7" fmla="*/ 76 h 94"/>
                  <a:gd name="T8" fmla="*/ 16 w 146"/>
                  <a:gd name="T9" fmla="*/ 76 h 94"/>
                  <a:gd name="T10" fmla="*/ 8 w 146"/>
                  <a:gd name="T11" fmla="*/ 76 h 94"/>
                  <a:gd name="T12" fmla="*/ 4 w 146"/>
                  <a:gd name="T13" fmla="*/ 74 h 94"/>
                  <a:gd name="T14" fmla="*/ 0 w 146"/>
                  <a:gd name="T15" fmla="*/ 72 h 94"/>
                  <a:gd name="T16" fmla="*/ 0 w 146"/>
                  <a:gd name="T17" fmla="*/ 70 h 94"/>
                  <a:gd name="T18" fmla="*/ 4 w 146"/>
                  <a:gd name="T19" fmla="*/ 68 h 94"/>
                  <a:gd name="T20" fmla="*/ 6 w 146"/>
                  <a:gd name="T21" fmla="*/ 66 h 94"/>
                  <a:gd name="T22" fmla="*/ 10 w 146"/>
                  <a:gd name="T23" fmla="*/ 60 h 94"/>
                  <a:gd name="T24" fmla="*/ 12 w 146"/>
                  <a:gd name="T25" fmla="*/ 54 h 94"/>
                  <a:gd name="T26" fmla="*/ 16 w 146"/>
                  <a:gd name="T27" fmla="*/ 54 h 94"/>
                  <a:gd name="T28" fmla="*/ 22 w 146"/>
                  <a:gd name="T29" fmla="*/ 52 h 94"/>
                  <a:gd name="T30" fmla="*/ 24 w 146"/>
                  <a:gd name="T31" fmla="*/ 42 h 94"/>
                  <a:gd name="T32" fmla="*/ 26 w 146"/>
                  <a:gd name="T33" fmla="*/ 34 h 94"/>
                  <a:gd name="T34" fmla="*/ 30 w 146"/>
                  <a:gd name="T35" fmla="*/ 28 h 94"/>
                  <a:gd name="T36" fmla="*/ 36 w 146"/>
                  <a:gd name="T37" fmla="*/ 22 h 94"/>
                  <a:gd name="T38" fmla="*/ 52 w 146"/>
                  <a:gd name="T39" fmla="*/ 16 h 94"/>
                  <a:gd name="T40" fmla="*/ 68 w 146"/>
                  <a:gd name="T41" fmla="*/ 10 h 94"/>
                  <a:gd name="T42" fmla="*/ 100 w 146"/>
                  <a:gd name="T43" fmla="*/ 10 h 94"/>
                  <a:gd name="T44" fmla="*/ 114 w 146"/>
                  <a:gd name="T45" fmla="*/ 2 h 94"/>
                  <a:gd name="T46" fmla="*/ 122 w 146"/>
                  <a:gd name="T47" fmla="*/ 0 h 94"/>
                  <a:gd name="T48" fmla="*/ 132 w 146"/>
                  <a:gd name="T49" fmla="*/ 0 h 94"/>
                  <a:gd name="T50" fmla="*/ 140 w 146"/>
                  <a:gd name="T51" fmla="*/ 0 h 94"/>
                  <a:gd name="T52" fmla="*/ 146 w 146"/>
                  <a:gd name="T53" fmla="*/ 2 h 94"/>
                  <a:gd name="T54" fmla="*/ 146 w 146"/>
                  <a:gd name="T55" fmla="*/ 6 h 94"/>
                  <a:gd name="T56" fmla="*/ 144 w 146"/>
                  <a:gd name="T57" fmla="*/ 10 h 94"/>
                  <a:gd name="T58" fmla="*/ 138 w 146"/>
                  <a:gd name="T59" fmla="*/ 12 h 94"/>
                  <a:gd name="T60" fmla="*/ 124 w 146"/>
                  <a:gd name="T61" fmla="*/ 16 h 94"/>
                  <a:gd name="T62" fmla="*/ 86 w 146"/>
                  <a:gd name="T63" fmla="*/ 26 h 94"/>
                  <a:gd name="T64" fmla="*/ 70 w 146"/>
                  <a:gd name="T65" fmla="*/ 32 h 94"/>
                  <a:gd name="T66" fmla="*/ 56 w 146"/>
                  <a:gd name="T67" fmla="*/ 40 h 94"/>
                  <a:gd name="T68" fmla="*/ 52 w 146"/>
                  <a:gd name="T69" fmla="*/ 44 h 94"/>
                  <a:gd name="T70" fmla="*/ 46 w 146"/>
                  <a:gd name="T71" fmla="*/ 50 h 94"/>
                  <a:gd name="T72" fmla="*/ 42 w 146"/>
                  <a:gd name="T73" fmla="*/ 56 h 94"/>
                  <a:gd name="T74" fmla="*/ 40 w 146"/>
                  <a:gd name="T75" fmla="*/ 62 h 94"/>
                  <a:gd name="T76" fmla="*/ 42 w 146"/>
                  <a:gd name="T77" fmla="*/ 70 h 94"/>
                  <a:gd name="T78" fmla="*/ 46 w 146"/>
                  <a:gd name="T79" fmla="*/ 74 h 94"/>
                  <a:gd name="T80" fmla="*/ 50 w 146"/>
                  <a:gd name="T81" fmla="*/ 78 h 94"/>
                  <a:gd name="T82" fmla="*/ 56 w 146"/>
                  <a:gd name="T83" fmla="*/ 80 h 94"/>
                  <a:gd name="T84" fmla="*/ 68 w 146"/>
                  <a:gd name="T85" fmla="*/ 86 h 94"/>
                  <a:gd name="T86" fmla="*/ 74 w 146"/>
                  <a:gd name="T87" fmla="*/ 88 h 94"/>
                  <a:gd name="T88" fmla="*/ 78 w 146"/>
                  <a:gd name="T89" fmla="*/ 92 h 94"/>
                  <a:gd name="T90" fmla="*/ 68 w 146"/>
                  <a:gd name="T91" fmla="*/ 92 h 94"/>
                  <a:gd name="T92" fmla="*/ 58 w 146"/>
                  <a:gd name="T93" fmla="*/ 92 h 94"/>
                  <a:gd name="T94" fmla="*/ 38 w 146"/>
                  <a:gd name="T9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199" name="Freeform 223"/>
              <p:cNvSpPr>
                <a:spLocks noChangeAspect="1"/>
              </p:cNvSpPr>
              <p:nvPr/>
            </p:nvSpPr>
            <p:spPr bwMode="auto">
              <a:xfrm>
                <a:off x="3598" y="846"/>
                <a:ext cx="99" cy="28"/>
              </a:xfrm>
              <a:custGeom>
                <a:avLst/>
                <a:gdLst>
                  <a:gd name="T0" fmla="*/ 106 w 106"/>
                  <a:gd name="T1" fmla="*/ 26 h 30"/>
                  <a:gd name="T2" fmla="*/ 98 w 106"/>
                  <a:gd name="T3" fmla="*/ 28 h 30"/>
                  <a:gd name="T4" fmla="*/ 92 w 106"/>
                  <a:gd name="T5" fmla="*/ 28 h 30"/>
                  <a:gd name="T6" fmla="*/ 82 w 106"/>
                  <a:gd name="T7" fmla="*/ 26 h 30"/>
                  <a:gd name="T8" fmla="*/ 80 w 106"/>
                  <a:gd name="T9" fmla="*/ 28 h 30"/>
                  <a:gd name="T10" fmla="*/ 78 w 106"/>
                  <a:gd name="T11" fmla="*/ 30 h 30"/>
                  <a:gd name="T12" fmla="*/ 64 w 106"/>
                  <a:gd name="T13" fmla="*/ 28 h 30"/>
                  <a:gd name="T14" fmla="*/ 50 w 106"/>
                  <a:gd name="T15" fmla="*/ 24 h 30"/>
                  <a:gd name="T16" fmla="*/ 44 w 106"/>
                  <a:gd name="T17" fmla="*/ 22 h 30"/>
                  <a:gd name="T18" fmla="*/ 38 w 106"/>
                  <a:gd name="T19" fmla="*/ 18 h 30"/>
                  <a:gd name="T20" fmla="*/ 36 w 106"/>
                  <a:gd name="T21" fmla="*/ 14 h 30"/>
                  <a:gd name="T22" fmla="*/ 36 w 106"/>
                  <a:gd name="T23" fmla="*/ 10 h 30"/>
                  <a:gd name="T24" fmla="*/ 20 w 106"/>
                  <a:gd name="T25" fmla="*/ 10 h 30"/>
                  <a:gd name="T26" fmla="*/ 10 w 106"/>
                  <a:gd name="T27" fmla="*/ 10 h 30"/>
                  <a:gd name="T28" fmla="*/ 4 w 106"/>
                  <a:gd name="T29" fmla="*/ 8 h 30"/>
                  <a:gd name="T30" fmla="*/ 2 w 106"/>
                  <a:gd name="T31" fmla="*/ 6 h 30"/>
                  <a:gd name="T32" fmla="*/ 0 w 106"/>
                  <a:gd name="T33" fmla="*/ 4 h 30"/>
                  <a:gd name="T34" fmla="*/ 2 w 106"/>
                  <a:gd name="T35" fmla="*/ 2 h 30"/>
                  <a:gd name="T36" fmla="*/ 4 w 106"/>
                  <a:gd name="T37" fmla="*/ 2 h 30"/>
                  <a:gd name="T38" fmla="*/ 12 w 106"/>
                  <a:gd name="T39" fmla="*/ 0 h 30"/>
                  <a:gd name="T40" fmla="*/ 24 w 106"/>
                  <a:gd name="T41" fmla="*/ 0 h 30"/>
                  <a:gd name="T42" fmla="*/ 34 w 106"/>
                  <a:gd name="T43" fmla="*/ 0 h 30"/>
                  <a:gd name="T44" fmla="*/ 44 w 106"/>
                  <a:gd name="T45" fmla="*/ 2 h 30"/>
                  <a:gd name="T46" fmla="*/ 52 w 106"/>
                  <a:gd name="T47" fmla="*/ 4 h 30"/>
                  <a:gd name="T48" fmla="*/ 54 w 106"/>
                  <a:gd name="T49" fmla="*/ 8 h 30"/>
                  <a:gd name="T50" fmla="*/ 54 w 106"/>
                  <a:gd name="T51" fmla="*/ 10 h 30"/>
                  <a:gd name="T52" fmla="*/ 48 w 106"/>
                  <a:gd name="T53" fmla="*/ 10 h 30"/>
                  <a:gd name="T54" fmla="*/ 60 w 106"/>
                  <a:gd name="T55" fmla="*/ 12 h 30"/>
                  <a:gd name="T56" fmla="*/ 66 w 106"/>
                  <a:gd name="T57" fmla="*/ 14 h 30"/>
                  <a:gd name="T58" fmla="*/ 70 w 106"/>
                  <a:gd name="T59" fmla="*/ 14 h 30"/>
                  <a:gd name="T60" fmla="*/ 74 w 106"/>
                  <a:gd name="T61" fmla="*/ 14 h 30"/>
                  <a:gd name="T62" fmla="*/ 78 w 106"/>
                  <a:gd name="T63" fmla="*/ 12 h 30"/>
                  <a:gd name="T64" fmla="*/ 86 w 106"/>
                  <a:gd name="T65" fmla="*/ 14 h 30"/>
                  <a:gd name="T66" fmla="*/ 92 w 106"/>
                  <a:gd name="T67" fmla="*/ 16 h 30"/>
                  <a:gd name="T68" fmla="*/ 102 w 106"/>
                  <a:gd name="T69" fmla="*/ 26 h 30"/>
                  <a:gd name="T70" fmla="*/ 106 w 106"/>
                  <a:gd name="T71"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00" name="Freeform 224"/>
              <p:cNvSpPr>
                <a:spLocks noChangeAspect="1"/>
              </p:cNvSpPr>
              <p:nvPr/>
            </p:nvSpPr>
            <p:spPr bwMode="auto">
              <a:xfrm>
                <a:off x="3706" y="865"/>
                <a:ext cx="49" cy="21"/>
              </a:xfrm>
              <a:custGeom>
                <a:avLst/>
                <a:gdLst>
                  <a:gd name="T0" fmla="*/ 6 w 52"/>
                  <a:gd name="T1" fmla="*/ 22 h 22"/>
                  <a:gd name="T2" fmla="*/ 4 w 52"/>
                  <a:gd name="T3" fmla="*/ 22 h 22"/>
                  <a:gd name="T4" fmla="*/ 2 w 52"/>
                  <a:gd name="T5" fmla="*/ 20 h 22"/>
                  <a:gd name="T6" fmla="*/ 0 w 52"/>
                  <a:gd name="T7" fmla="*/ 18 h 22"/>
                  <a:gd name="T8" fmla="*/ 0 w 52"/>
                  <a:gd name="T9" fmla="*/ 6 h 22"/>
                  <a:gd name="T10" fmla="*/ 4 w 52"/>
                  <a:gd name="T11" fmla="*/ 2 h 22"/>
                  <a:gd name="T12" fmla="*/ 6 w 52"/>
                  <a:gd name="T13" fmla="*/ 0 h 22"/>
                  <a:gd name="T14" fmla="*/ 14 w 52"/>
                  <a:gd name="T15" fmla="*/ 0 h 22"/>
                  <a:gd name="T16" fmla="*/ 20 w 52"/>
                  <a:gd name="T17" fmla="*/ 4 h 22"/>
                  <a:gd name="T18" fmla="*/ 32 w 52"/>
                  <a:gd name="T19" fmla="*/ 6 h 22"/>
                  <a:gd name="T20" fmla="*/ 52 w 52"/>
                  <a:gd name="T21" fmla="*/ 10 h 22"/>
                  <a:gd name="T22" fmla="*/ 50 w 52"/>
                  <a:gd name="T23" fmla="*/ 14 h 22"/>
                  <a:gd name="T24" fmla="*/ 46 w 52"/>
                  <a:gd name="T25" fmla="*/ 16 h 22"/>
                  <a:gd name="T26" fmla="*/ 40 w 52"/>
                  <a:gd name="T27" fmla="*/ 18 h 22"/>
                  <a:gd name="T28" fmla="*/ 28 w 52"/>
                  <a:gd name="T29" fmla="*/ 18 h 22"/>
                  <a:gd name="T30" fmla="*/ 20 w 52"/>
                  <a:gd name="T31" fmla="*/ 20 h 22"/>
                  <a:gd name="T32" fmla="*/ 14 w 52"/>
                  <a:gd name="T33" fmla="*/ 22 h 22"/>
                  <a:gd name="T34" fmla="*/ 6 w 52"/>
                  <a:gd name="T3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01" name="Freeform 225"/>
              <p:cNvSpPr>
                <a:spLocks noChangeAspect="1"/>
              </p:cNvSpPr>
              <p:nvPr/>
            </p:nvSpPr>
            <p:spPr bwMode="auto">
              <a:xfrm>
                <a:off x="4123" y="904"/>
                <a:ext cx="86" cy="18"/>
              </a:xfrm>
              <a:custGeom>
                <a:avLst/>
                <a:gdLst>
                  <a:gd name="T0" fmla="*/ 72 w 92"/>
                  <a:gd name="T1" fmla="*/ 12 h 18"/>
                  <a:gd name="T2" fmla="*/ 72 w 92"/>
                  <a:gd name="T3" fmla="*/ 18 h 18"/>
                  <a:gd name="T4" fmla="*/ 38 w 92"/>
                  <a:gd name="T5" fmla="*/ 18 h 18"/>
                  <a:gd name="T6" fmla="*/ 28 w 92"/>
                  <a:gd name="T7" fmla="*/ 18 h 18"/>
                  <a:gd name="T8" fmla="*/ 14 w 92"/>
                  <a:gd name="T9" fmla="*/ 18 h 18"/>
                  <a:gd name="T10" fmla="*/ 10 w 92"/>
                  <a:gd name="T11" fmla="*/ 16 h 18"/>
                  <a:gd name="T12" fmla="*/ 4 w 92"/>
                  <a:gd name="T13" fmla="*/ 12 h 18"/>
                  <a:gd name="T14" fmla="*/ 0 w 92"/>
                  <a:gd name="T15" fmla="*/ 10 h 18"/>
                  <a:gd name="T16" fmla="*/ 0 w 92"/>
                  <a:gd name="T17" fmla="*/ 6 h 18"/>
                  <a:gd name="T18" fmla="*/ 0 w 92"/>
                  <a:gd name="T19" fmla="*/ 4 h 18"/>
                  <a:gd name="T20" fmla="*/ 4 w 92"/>
                  <a:gd name="T21" fmla="*/ 2 h 18"/>
                  <a:gd name="T22" fmla="*/ 10 w 92"/>
                  <a:gd name="T23" fmla="*/ 0 h 18"/>
                  <a:gd name="T24" fmla="*/ 14 w 92"/>
                  <a:gd name="T25" fmla="*/ 0 h 18"/>
                  <a:gd name="T26" fmla="*/ 20 w 92"/>
                  <a:gd name="T27" fmla="*/ 4 h 18"/>
                  <a:gd name="T28" fmla="*/ 26 w 92"/>
                  <a:gd name="T29" fmla="*/ 6 h 18"/>
                  <a:gd name="T30" fmla="*/ 32 w 92"/>
                  <a:gd name="T31" fmla="*/ 6 h 18"/>
                  <a:gd name="T32" fmla="*/ 36 w 92"/>
                  <a:gd name="T33" fmla="*/ 6 h 18"/>
                  <a:gd name="T34" fmla="*/ 36 w 92"/>
                  <a:gd name="T35" fmla="*/ 4 h 18"/>
                  <a:gd name="T36" fmla="*/ 38 w 92"/>
                  <a:gd name="T37" fmla="*/ 2 h 18"/>
                  <a:gd name="T38" fmla="*/ 40 w 92"/>
                  <a:gd name="T39" fmla="*/ 2 h 18"/>
                  <a:gd name="T40" fmla="*/ 54 w 92"/>
                  <a:gd name="T41" fmla="*/ 2 h 18"/>
                  <a:gd name="T42" fmla="*/ 68 w 92"/>
                  <a:gd name="T43" fmla="*/ 4 h 18"/>
                  <a:gd name="T44" fmla="*/ 84 w 92"/>
                  <a:gd name="T45" fmla="*/ 6 h 18"/>
                  <a:gd name="T46" fmla="*/ 90 w 92"/>
                  <a:gd name="T47" fmla="*/ 8 h 18"/>
                  <a:gd name="T48" fmla="*/ 92 w 92"/>
                  <a:gd name="T49" fmla="*/ 12 h 18"/>
                  <a:gd name="T50" fmla="*/ 82 w 92"/>
                  <a:gd name="T51" fmla="*/ 16 h 18"/>
                  <a:gd name="T52" fmla="*/ 76 w 92"/>
                  <a:gd name="T53" fmla="*/ 16 h 18"/>
                  <a:gd name="T54" fmla="*/ 72 w 92"/>
                  <a:gd name="T5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02" name="Freeform 226"/>
              <p:cNvSpPr>
                <a:spLocks noChangeAspect="1"/>
              </p:cNvSpPr>
              <p:nvPr/>
            </p:nvSpPr>
            <p:spPr bwMode="auto">
              <a:xfrm>
                <a:off x="4222" y="910"/>
                <a:ext cx="49" cy="16"/>
              </a:xfrm>
              <a:custGeom>
                <a:avLst/>
                <a:gdLst>
                  <a:gd name="T0" fmla="*/ 42 w 52"/>
                  <a:gd name="T1" fmla="*/ 16 h 16"/>
                  <a:gd name="T2" fmla="*/ 32 w 52"/>
                  <a:gd name="T3" fmla="*/ 16 h 16"/>
                  <a:gd name="T4" fmla="*/ 18 w 52"/>
                  <a:gd name="T5" fmla="*/ 12 h 16"/>
                  <a:gd name="T6" fmla="*/ 6 w 52"/>
                  <a:gd name="T7" fmla="*/ 8 h 16"/>
                  <a:gd name="T8" fmla="*/ 2 w 52"/>
                  <a:gd name="T9" fmla="*/ 4 h 16"/>
                  <a:gd name="T10" fmla="*/ 0 w 52"/>
                  <a:gd name="T11" fmla="*/ 0 h 16"/>
                  <a:gd name="T12" fmla="*/ 8 w 52"/>
                  <a:gd name="T13" fmla="*/ 0 h 16"/>
                  <a:gd name="T14" fmla="*/ 18 w 52"/>
                  <a:gd name="T15" fmla="*/ 4 h 16"/>
                  <a:gd name="T16" fmla="*/ 30 w 52"/>
                  <a:gd name="T17" fmla="*/ 4 h 16"/>
                  <a:gd name="T18" fmla="*/ 42 w 52"/>
                  <a:gd name="T19" fmla="*/ 6 h 16"/>
                  <a:gd name="T20" fmla="*/ 46 w 52"/>
                  <a:gd name="T21" fmla="*/ 6 h 16"/>
                  <a:gd name="T22" fmla="*/ 52 w 52"/>
                  <a:gd name="T23" fmla="*/ 8 h 16"/>
                  <a:gd name="T24" fmla="*/ 48 w 52"/>
                  <a:gd name="T25" fmla="*/ 14 h 16"/>
                  <a:gd name="T26" fmla="*/ 42 w 52"/>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03" name="Freeform 227"/>
              <p:cNvSpPr>
                <a:spLocks noChangeAspect="1"/>
              </p:cNvSpPr>
              <p:nvPr/>
            </p:nvSpPr>
            <p:spPr bwMode="auto">
              <a:xfrm>
                <a:off x="4657" y="966"/>
                <a:ext cx="36" cy="14"/>
              </a:xfrm>
              <a:custGeom>
                <a:avLst/>
                <a:gdLst>
                  <a:gd name="T0" fmla="*/ 18 w 38"/>
                  <a:gd name="T1" fmla="*/ 10 h 14"/>
                  <a:gd name="T2" fmla="*/ 14 w 38"/>
                  <a:gd name="T3" fmla="*/ 12 h 14"/>
                  <a:gd name="T4" fmla="*/ 10 w 38"/>
                  <a:gd name="T5" fmla="*/ 14 h 14"/>
                  <a:gd name="T6" fmla="*/ 6 w 38"/>
                  <a:gd name="T7" fmla="*/ 14 h 14"/>
                  <a:gd name="T8" fmla="*/ 2 w 38"/>
                  <a:gd name="T9" fmla="*/ 12 h 14"/>
                  <a:gd name="T10" fmla="*/ 0 w 38"/>
                  <a:gd name="T11" fmla="*/ 8 h 14"/>
                  <a:gd name="T12" fmla="*/ 2 w 38"/>
                  <a:gd name="T13" fmla="*/ 6 h 14"/>
                  <a:gd name="T14" fmla="*/ 8 w 38"/>
                  <a:gd name="T15" fmla="*/ 2 h 14"/>
                  <a:gd name="T16" fmla="*/ 14 w 38"/>
                  <a:gd name="T17" fmla="*/ 0 h 14"/>
                  <a:gd name="T18" fmla="*/ 22 w 38"/>
                  <a:gd name="T19" fmla="*/ 0 h 14"/>
                  <a:gd name="T20" fmla="*/ 28 w 38"/>
                  <a:gd name="T21" fmla="*/ 4 h 14"/>
                  <a:gd name="T22" fmla="*/ 38 w 38"/>
                  <a:gd name="T23" fmla="*/ 10 h 14"/>
                  <a:gd name="T24" fmla="*/ 28 w 38"/>
                  <a:gd name="T25" fmla="*/ 12 h 14"/>
                  <a:gd name="T26" fmla="*/ 18 w 38"/>
                  <a:gd name="T2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04" name="Freeform 228"/>
              <p:cNvSpPr>
                <a:spLocks noChangeAspect="1"/>
              </p:cNvSpPr>
              <p:nvPr/>
            </p:nvSpPr>
            <p:spPr bwMode="auto">
              <a:xfrm>
                <a:off x="4558" y="1236"/>
                <a:ext cx="112" cy="138"/>
              </a:xfrm>
              <a:custGeom>
                <a:avLst/>
                <a:gdLst>
                  <a:gd name="T0" fmla="*/ 0 w 120"/>
                  <a:gd name="T1" fmla="*/ 0 h 146"/>
                  <a:gd name="T2" fmla="*/ 98 w 120"/>
                  <a:gd name="T3" fmla="*/ 90 h 146"/>
                  <a:gd name="T4" fmla="*/ 94 w 120"/>
                  <a:gd name="T5" fmla="*/ 90 h 146"/>
                  <a:gd name="T6" fmla="*/ 92 w 120"/>
                  <a:gd name="T7" fmla="*/ 90 h 146"/>
                  <a:gd name="T8" fmla="*/ 88 w 120"/>
                  <a:gd name="T9" fmla="*/ 88 h 146"/>
                  <a:gd name="T10" fmla="*/ 82 w 120"/>
                  <a:gd name="T11" fmla="*/ 86 h 146"/>
                  <a:gd name="T12" fmla="*/ 78 w 120"/>
                  <a:gd name="T13" fmla="*/ 88 h 146"/>
                  <a:gd name="T14" fmla="*/ 76 w 120"/>
                  <a:gd name="T15" fmla="*/ 90 h 146"/>
                  <a:gd name="T16" fmla="*/ 78 w 120"/>
                  <a:gd name="T17" fmla="*/ 98 h 146"/>
                  <a:gd name="T18" fmla="*/ 82 w 120"/>
                  <a:gd name="T19" fmla="*/ 106 h 146"/>
                  <a:gd name="T20" fmla="*/ 88 w 120"/>
                  <a:gd name="T21" fmla="*/ 114 h 146"/>
                  <a:gd name="T22" fmla="*/ 92 w 120"/>
                  <a:gd name="T23" fmla="*/ 118 h 146"/>
                  <a:gd name="T24" fmla="*/ 108 w 120"/>
                  <a:gd name="T25" fmla="*/ 130 h 146"/>
                  <a:gd name="T26" fmla="*/ 120 w 120"/>
                  <a:gd name="T27" fmla="*/ 138 h 146"/>
                  <a:gd name="T28" fmla="*/ 112 w 120"/>
                  <a:gd name="T29" fmla="*/ 138 h 146"/>
                  <a:gd name="T30" fmla="*/ 108 w 120"/>
                  <a:gd name="T31" fmla="*/ 136 h 146"/>
                  <a:gd name="T32" fmla="*/ 102 w 120"/>
                  <a:gd name="T33" fmla="*/ 134 h 146"/>
                  <a:gd name="T34" fmla="*/ 102 w 120"/>
                  <a:gd name="T35" fmla="*/ 146 h 146"/>
                  <a:gd name="T36" fmla="*/ 94 w 120"/>
                  <a:gd name="T37" fmla="*/ 140 h 146"/>
                  <a:gd name="T38" fmla="*/ 88 w 120"/>
                  <a:gd name="T39" fmla="*/ 130 h 146"/>
                  <a:gd name="T40" fmla="*/ 76 w 120"/>
                  <a:gd name="T41" fmla="*/ 114 h 146"/>
                  <a:gd name="T42" fmla="*/ 66 w 120"/>
                  <a:gd name="T43" fmla="*/ 94 h 146"/>
                  <a:gd name="T44" fmla="*/ 54 w 120"/>
                  <a:gd name="T45" fmla="*/ 76 h 146"/>
                  <a:gd name="T46" fmla="*/ 44 w 120"/>
                  <a:gd name="T47" fmla="*/ 62 h 146"/>
                  <a:gd name="T48" fmla="*/ 34 w 120"/>
                  <a:gd name="T49" fmla="*/ 50 h 146"/>
                  <a:gd name="T50" fmla="*/ 24 w 120"/>
                  <a:gd name="T51" fmla="*/ 42 h 146"/>
                  <a:gd name="T52" fmla="*/ 12 w 120"/>
                  <a:gd name="T53" fmla="*/ 36 h 146"/>
                  <a:gd name="T54" fmla="*/ 10 w 120"/>
                  <a:gd name="T55" fmla="*/ 32 h 146"/>
                  <a:gd name="T56" fmla="*/ 6 w 120"/>
                  <a:gd name="T57" fmla="*/ 28 h 146"/>
                  <a:gd name="T58" fmla="*/ 4 w 120"/>
                  <a:gd name="T59" fmla="*/ 22 h 146"/>
                  <a:gd name="T60" fmla="*/ 2 w 120"/>
                  <a:gd name="T61" fmla="*/ 16 h 146"/>
                  <a:gd name="T62" fmla="*/ 0 w 120"/>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05" name="Freeform 229"/>
              <p:cNvSpPr>
                <a:spLocks noChangeAspect="1"/>
              </p:cNvSpPr>
              <p:nvPr/>
            </p:nvSpPr>
            <p:spPr bwMode="auto">
              <a:xfrm>
                <a:off x="3055" y="886"/>
                <a:ext cx="1846" cy="568"/>
              </a:xfrm>
              <a:custGeom>
                <a:avLst/>
                <a:gdLst>
                  <a:gd name="T0" fmla="*/ 1020 w 1968"/>
                  <a:gd name="T1" fmla="*/ 450 h 606"/>
                  <a:gd name="T2" fmla="*/ 1022 w 1968"/>
                  <a:gd name="T3" fmla="*/ 414 h 606"/>
                  <a:gd name="T4" fmla="*/ 1108 w 1968"/>
                  <a:gd name="T5" fmla="*/ 438 h 606"/>
                  <a:gd name="T6" fmla="*/ 1252 w 1968"/>
                  <a:gd name="T7" fmla="*/ 444 h 606"/>
                  <a:gd name="T8" fmla="*/ 1328 w 1968"/>
                  <a:gd name="T9" fmla="*/ 436 h 606"/>
                  <a:gd name="T10" fmla="*/ 1346 w 1968"/>
                  <a:gd name="T11" fmla="*/ 386 h 606"/>
                  <a:gd name="T12" fmla="*/ 1506 w 1968"/>
                  <a:gd name="T13" fmla="*/ 466 h 606"/>
                  <a:gd name="T14" fmla="*/ 1580 w 1968"/>
                  <a:gd name="T15" fmla="*/ 496 h 606"/>
                  <a:gd name="T16" fmla="*/ 1590 w 1968"/>
                  <a:gd name="T17" fmla="*/ 576 h 606"/>
                  <a:gd name="T18" fmla="*/ 1642 w 1968"/>
                  <a:gd name="T19" fmla="*/ 494 h 606"/>
                  <a:gd name="T20" fmla="*/ 1550 w 1968"/>
                  <a:gd name="T21" fmla="*/ 376 h 606"/>
                  <a:gd name="T22" fmla="*/ 1494 w 1968"/>
                  <a:gd name="T23" fmla="*/ 354 h 606"/>
                  <a:gd name="T24" fmla="*/ 1534 w 1968"/>
                  <a:gd name="T25" fmla="*/ 286 h 606"/>
                  <a:gd name="T26" fmla="*/ 1670 w 1968"/>
                  <a:gd name="T27" fmla="*/ 286 h 606"/>
                  <a:gd name="T28" fmla="*/ 1694 w 1968"/>
                  <a:gd name="T29" fmla="*/ 250 h 606"/>
                  <a:gd name="T30" fmla="*/ 1750 w 1968"/>
                  <a:gd name="T31" fmla="*/ 254 h 606"/>
                  <a:gd name="T32" fmla="*/ 1776 w 1968"/>
                  <a:gd name="T33" fmla="*/ 378 h 606"/>
                  <a:gd name="T34" fmla="*/ 1850 w 1968"/>
                  <a:gd name="T35" fmla="*/ 390 h 606"/>
                  <a:gd name="T36" fmla="*/ 1846 w 1968"/>
                  <a:gd name="T37" fmla="*/ 354 h 606"/>
                  <a:gd name="T38" fmla="*/ 1786 w 1968"/>
                  <a:gd name="T39" fmla="*/ 274 h 606"/>
                  <a:gd name="T40" fmla="*/ 1906 w 1968"/>
                  <a:gd name="T41" fmla="*/ 218 h 606"/>
                  <a:gd name="T42" fmla="*/ 1868 w 1968"/>
                  <a:gd name="T43" fmla="*/ 176 h 606"/>
                  <a:gd name="T44" fmla="*/ 1962 w 1968"/>
                  <a:gd name="T45" fmla="*/ 182 h 606"/>
                  <a:gd name="T46" fmla="*/ 1818 w 1968"/>
                  <a:gd name="T47" fmla="*/ 134 h 606"/>
                  <a:gd name="T48" fmla="*/ 1660 w 1968"/>
                  <a:gd name="T49" fmla="*/ 130 h 606"/>
                  <a:gd name="T50" fmla="*/ 1514 w 1968"/>
                  <a:gd name="T51" fmla="*/ 108 h 606"/>
                  <a:gd name="T52" fmla="*/ 1354 w 1968"/>
                  <a:gd name="T53" fmla="*/ 68 h 606"/>
                  <a:gd name="T54" fmla="*/ 1260 w 1968"/>
                  <a:gd name="T55" fmla="*/ 64 h 606"/>
                  <a:gd name="T56" fmla="*/ 1136 w 1968"/>
                  <a:gd name="T57" fmla="*/ 94 h 606"/>
                  <a:gd name="T58" fmla="*/ 924 w 1968"/>
                  <a:gd name="T59" fmla="*/ 56 h 606"/>
                  <a:gd name="T60" fmla="*/ 764 w 1968"/>
                  <a:gd name="T61" fmla="*/ 0 h 606"/>
                  <a:gd name="T62" fmla="*/ 618 w 1968"/>
                  <a:gd name="T63" fmla="*/ 32 h 606"/>
                  <a:gd name="T64" fmla="*/ 552 w 1968"/>
                  <a:gd name="T65" fmla="*/ 76 h 606"/>
                  <a:gd name="T66" fmla="*/ 502 w 1968"/>
                  <a:gd name="T67" fmla="*/ 68 h 606"/>
                  <a:gd name="T68" fmla="*/ 486 w 1968"/>
                  <a:gd name="T69" fmla="*/ 82 h 606"/>
                  <a:gd name="T70" fmla="*/ 446 w 1968"/>
                  <a:gd name="T71" fmla="*/ 114 h 606"/>
                  <a:gd name="T72" fmla="*/ 400 w 1968"/>
                  <a:gd name="T73" fmla="*/ 116 h 606"/>
                  <a:gd name="T74" fmla="*/ 334 w 1968"/>
                  <a:gd name="T75" fmla="*/ 128 h 606"/>
                  <a:gd name="T76" fmla="*/ 250 w 1968"/>
                  <a:gd name="T77" fmla="*/ 142 h 606"/>
                  <a:gd name="T78" fmla="*/ 198 w 1968"/>
                  <a:gd name="T79" fmla="*/ 166 h 606"/>
                  <a:gd name="T80" fmla="*/ 132 w 1968"/>
                  <a:gd name="T81" fmla="*/ 210 h 606"/>
                  <a:gd name="T82" fmla="*/ 134 w 1968"/>
                  <a:gd name="T83" fmla="*/ 172 h 606"/>
                  <a:gd name="T84" fmla="*/ 28 w 1968"/>
                  <a:gd name="T85" fmla="*/ 114 h 606"/>
                  <a:gd name="T86" fmla="*/ 20 w 1968"/>
                  <a:gd name="T87" fmla="*/ 148 h 606"/>
                  <a:gd name="T88" fmla="*/ 30 w 1968"/>
                  <a:gd name="T89" fmla="*/ 192 h 606"/>
                  <a:gd name="T90" fmla="*/ 38 w 1968"/>
                  <a:gd name="T91" fmla="*/ 246 h 606"/>
                  <a:gd name="T92" fmla="*/ 16 w 1968"/>
                  <a:gd name="T93" fmla="*/ 300 h 606"/>
                  <a:gd name="T94" fmla="*/ 68 w 1968"/>
                  <a:gd name="T95" fmla="*/ 338 h 606"/>
                  <a:gd name="T96" fmla="*/ 110 w 1968"/>
                  <a:gd name="T97" fmla="*/ 386 h 606"/>
                  <a:gd name="T98" fmla="*/ 178 w 1968"/>
                  <a:gd name="T99" fmla="*/ 440 h 606"/>
                  <a:gd name="T100" fmla="*/ 230 w 1968"/>
                  <a:gd name="T101" fmla="*/ 464 h 606"/>
                  <a:gd name="T102" fmla="*/ 206 w 1968"/>
                  <a:gd name="T103" fmla="*/ 520 h 606"/>
                  <a:gd name="T104" fmla="*/ 284 w 1968"/>
                  <a:gd name="T105" fmla="*/ 570 h 606"/>
                  <a:gd name="T106" fmla="*/ 364 w 1968"/>
                  <a:gd name="T107" fmla="*/ 606 h 606"/>
                  <a:gd name="T108" fmla="*/ 350 w 1968"/>
                  <a:gd name="T109" fmla="*/ 526 h 606"/>
                  <a:gd name="T110" fmla="*/ 332 w 1968"/>
                  <a:gd name="T111" fmla="*/ 478 h 606"/>
                  <a:gd name="T112" fmla="*/ 402 w 1968"/>
                  <a:gd name="T113" fmla="*/ 416 h 606"/>
                  <a:gd name="T114" fmla="*/ 516 w 1968"/>
                  <a:gd name="T115" fmla="*/ 406 h 606"/>
                  <a:gd name="T116" fmla="*/ 684 w 1968"/>
                  <a:gd name="T117" fmla="*/ 382 h 606"/>
                  <a:gd name="T118" fmla="*/ 836 w 1968"/>
                  <a:gd name="T119" fmla="*/ 43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sp>
        <p:nvSpPr>
          <p:cNvPr id="1663206" name="Freeform 230"/>
          <p:cNvSpPr>
            <a:spLocks noChangeAspect="1"/>
          </p:cNvSpPr>
          <p:nvPr/>
        </p:nvSpPr>
        <p:spPr bwMode="auto">
          <a:xfrm>
            <a:off x="5859463" y="3519488"/>
            <a:ext cx="166687" cy="100012"/>
          </a:xfrm>
          <a:custGeom>
            <a:avLst/>
            <a:gdLst>
              <a:gd name="T0" fmla="*/ 0 w 112"/>
              <a:gd name="T1" fmla="*/ 26 h 68"/>
              <a:gd name="T2" fmla="*/ 14 w 112"/>
              <a:gd name="T3" fmla="*/ 26 h 68"/>
              <a:gd name="T4" fmla="*/ 16 w 112"/>
              <a:gd name="T5" fmla="*/ 16 h 68"/>
              <a:gd name="T6" fmla="*/ 22 w 112"/>
              <a:gd name="T7" fmla="*/ 14 h 68"/>
              <a:gd name="T8" fmla="*/ 22 w 112"/>
              <a:gd name="T9" fmla="*/ 4 h 68"/>
              <a:gd name="T10" fmla="*/ 32 w 112"/>
              <a:gd name="T11" fmla="*/ 6 h 68"/>
              <a:gd name="T12" fmla="*/ 36 w 112"/>
              <a:gd name="T13" fmla="*/ 0 h 68"/>
              <a:gd name="T14" fmla="*/ 44 w 112"/>
              <a:gd name="T15" fmla="*/ 6 h 68"/>
              <a:gd name="T16" fmla="*/ 44 w 112"/>
              <a:gd name="T17" fmla="*/ 10 h 68"/>
              <a:gd name="T18" fmla="*/ 36 w 112"/>
              <a:gd name="T19" fmla="*/ 14 h 68"/>
              <a:gd name="T20" fmla="*/ 32 w 112"/>
              <a:gd name="T21" fmla="*/ 16 h 68"/>
              <a:gd name="T22" fmla="*/ 40 w 112"/>
              <a:gd name="T23" fmla="*/ 16 h 68"/>
              <a:gd name="T24" fmla="*/ 46 w 112"/>
              <a:gd name="T25" fmla="*/ 18 h 68"/>
              <a:gd name="T26" fmla="*/ 44 w 112"/>
              <a:gd name="T27" fmla="*/ 28 h 68"/>
              <a:gd name="T28" fmla="*/ 58 w 112"/>
              <a:gd name="T29" fmla="*/ 28 h 68"/>
              <a:gd name="T30" fmla="*/ 64 w 112"/>
              <a:gd name="T31" fmla="*/ 30 h 68"/>
              <a:gd name="T32" fmla="*/ 78 w 112"/>
              <a:gd name="T33" fmla="*/ 30 h 68"/>
              <a:gd name="T34" fmla="*/ 84 w 112"/>
              <a:gd name="T35" fmla="*/ 26 h 68"/>
              <a:gd name="T36" fmla="*/ 84 w 112"/>
              <a:gd name="T37" fmla="*/ 30 h 68"/>
              <a:gd name="T38" fmla="*/ 88 w 112"/>
              <a:gd name="T39" fmla="*/ 32 h 68"/>
              <a:gd name="T40" fmla="*/ 98 w 112"/>
              <a:gd name="T41" fmla="*/ 38 h 68"/>
              <a:gd name="T42" fmla="*/ 102 w 112"/>
              <a:gd name="T43" fmla="*/ 44 h 68"/>
              <a:gd name="T44" fmla="*/ 108 w 112"/>
              <a:gd name="T45" fmla="*/ 48 h 68"/>
              <a:gd name="T46" fmla="*/ 112 w 112"/>
              <a:gd name="T47" fmla="*/ 58 h 68"/>
              <a:gd name="T48" fmla="*/ 106 w 112"/>
              <a:gd name="T49" fmla="*/ 60 h 68"/>
              <a:gd name="T50" fmla="*/ 98 w 112"/>
              <a:gd name="T51" fmla="*/ 62 h 68"/>
              <a:gd name="T52" fmla="*/ 90 w 112"/>
              <a:gd name="T53" fmla="*/ 64 h 68"/>
              <a:gd name="T54" fmla="*/ 82 w 112"/>
              <a:gd name="T55" fmla="*/ 66 h 68"/>
              <a:gd name="T56" fmla="*/ 76 w 112"/>
              <a:gd name="T57" fmla="*/ 68 h 68"/>
              <a:gd name="T58" fmla="*/ 74 w 112"/>
              <a:gd name="T59" fmla="*/ 68 h 68"/>
              <a:gd name="T60" fmla="*/ 70 w 112"/>
              <a:gd name="T61" fmla="*/ 68 h 68"/>
              <a:gd name="T62" fmla="*/ 66 w 112"/>
              <a:gd name="T63" fmla="*/ 64 h 68"/>
              <a:gd name="T64" fmla="*/ 60 w 112"/>
              <a:gd name="T65" fmla="*/ 58 h 68"/>
              <a:gd name="T66" fmla="*/ 58 w 112"/>
              <a:gd name="T67" fmla="*/ 50 h 68"/>
              <a:gd name="T68" fmla="*/ 54 w 112"/>
              <a:gd name="T69" fmla="*/ 40 h 68"/>
              <a:gd name="T70" fmla="*/ 48 w 112"/>
              <a:gd name="T71" fmla="*/ 40 h 68"/>
              <a:gd name="T72" fmla="*/ 44 w 112"/>
              <a:gd name="T73" fmla="*/ 46 h 68"/>
              <a:gd name="T74" fmla="*/ 40 w 112"/>
              <a:gd name="T75" fmla="*/ 50 h 68"/>
              <a:gd name="T76" fmla="*/ 34 w 112"/>
              <a:gd name="T77" fmla="*/ 56 h 68"/>
              <a:gd name="T78" fmla="*/ 30 w 112"/>
              <a:gd name="T79" fmla="*/ 60 h 68"/>
              <a:gd name="T80" fmla="*/ 20 w 112"/>
              <a:gd name="T81" fmla="*/ 66 h 68"/>
              <a:gd name="T82" fmla="*/ 12 w 112"/>
              <a:gd name="T83" fmla="*/ 66 h 68"/>
              <a:gd name="T84" fmla="*/ 16 w 112"/>
              <a:gd name="T85" fmla="*/ 56 h 68"/>
              <a:gd name="T86" fmla="*/ 16 w 112"/>
              <a:gd name="T87" fmla="*/ 46 h 68"/>
              <a:gd name="T88" fmla="*/ 12 w 112"/>
              <a:gd name="T89" fmla="*/ 42 h 68"/>
              <a:gd name="T90" fmla="*/ 6 w 112"/>
              <a:gd name="T91" fmla="*/ 38 h 68"/>
              <a:gd name="T92" fmla="*/ 0 w 112"/>
              <a:gd name="T93" fmla="*/ 32 h 68"/>
              <a:gd name="T94" fmla="*/ 0 w 112"/>
              <a:gd name="T9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07" name="Freeform 231"/>
          <p:cNvSpPr>
            <a:spLocks noChangeAspect="1"/>
          </p:cNvSpPr>
          <p:nvPr/>
        </p:nvSpPr>
        <p:spPr bwMode="auto">
          <a:xfrm>
            <a:off x="5210175" y="3441700"/>
            <a:ext cx="165100" cy="68263"/>
          </a:xfrm>
          <a:custGeom>
            <a:avLst/>
            <a:gdLst>
              <a:gd name="T0" fmla="*/ 36 w 110"/>
              <a:gd name="T1" fmla="*/ 36 h 46"/>
              <a:gd name="T2" fmla="*/ 44 w 110"/>
              <a:gd name="T3" fmla="*/ 34 h 46"/>
              <a:gd name="T4" fmla="*/ 50 w 110"/>
              <a:gd name="T5" fmla="*/ 34 h 46"/>
              <a:gd name="T6" fmla="*/ 60 w 110"/>
              <a:gd name="T7" fmla="*/ 36 h 46"/>
              <a:gd name="T8" fmla="*/ 64 w 110"/>
              <a:gd name="T9" fmla="*/ 40 h 46"/>
              <a:gd name="T10" fmla="*/ 66 w 110"/>
              <a:gd name="T11" fmla="*/ 42 h 46"/>
              <a:gd name="T12" fmla="*/ 66 w 110"/>
              <a:gd name="T13" fmla="*/ 44 h 46"/>
              <a:gd name="T14" fmla="*/ 78 w 110"/>
              <a:gd name="T15" fmla="*/ 44 h 46"/>
              <a:gd name="T16" fmla="*/ 86 w 110"/>
              <a:gd name="T17" fmla="*/ 44 h 46"/>
              <a:gd name="T18" fmla="*/ 88 w 110"/>
              <a:gd name="T19" fmla="*/ 38 h 46"/>
              <a:gd name="T20" fmla="*/ 96 w 110"/>
              <a:gd name="T21" fmla="*/ 42 h 46"/>
              <a:gd name="T22" fmla="*/ 100 w 110"/>
              <a:gd name="T23" fmla="*/ 46 h 46"/>
              <a:gd name="T24" fmla="*/ 110 w 110"/>
              <a:gd name="T25" fmla="*/ 46 h 46"/>
              <a:gd name="T26" fmla="*/ 106 w 110"/>
              <a:gd name="T27" fmla="*/ 40 h 46"/>
              <a:gd name="T28" fmla="*/ 104 w 110"/>
              <a:gd name="T29" fmla="*/ 36 h 46"/>
              <a:gd name="T30" fmla="*/ 108 w 110"/>
              <a:gd name="T31" fmla="*/ 32 h 46"/>
              <a:gd name="T32" fmla="*/ 98 w 110"/>
              <a:gd name="T33" fmla="*/ 30 h 46"/>
              <a:gd name="T34" fmla="*/ 92 w 110"/>
              <a:gd name="T35" fmla="*/ 22 h 46"/>
              <a:gd name="T36" fmla="*/ 76 w 110"/>
              <a:gd name="T37" fmla="*/ 16 h 46"/>
              <a:gd name="T38" fmla="*/ 62 w 110"/>
              <a:gd name="T39" fmla="*/ 16 h 46"/>
              <a:gd name="T40" fmla="*/ 52 w 110"/>
              <a:gd name="T41" fmla="*/ 10 h 46"/>
              <a:gd name="T42" fmla="*/ 40 w 110"/>
              <a:gd name="T43" fmla="*/ 8 h 46"/>
              <a:gd name="T44" fmla="*/ 30 w 110"/>
              <a:gd name="T45" fmla="*/ 6 h 46"/>
              <a:gd name="T46" fmla="*/ 18 w 110"/>
              <a:gd name="T47" fmla="*/ 2 h 46"/>
              <a:gd name="T48" fmla="*/ 0 w 110"/>
              <a:gd name="T49" fmla="*/ 0 h 46"/>
              <a:gd name="T50" fmla="*/ 6 w 110"/>
              <a:gd name="T51" fmla="*/ 4 h 46"/>
              <a:gd name="T52" fmla="*/ 12 w 110"/>
              <a:gd name="T53" fmla="*/ 8 h 46"/>
              <a:gd name="T54" fmla="*/ 20 w 110"/>
              <a:gd name="T55" fmla="*/ 12 h 46"/>
              <a:gd name="T56" fmla="*/ 24 w 110"/>
              <a:gd name="T57" fmla="*/ 14 h 46"/>
              <a:gd name="T58" fmla="*/ 30 w 110"/>
              <a:gd name="T59" fmla="*/ 16 h 46"/>
              <a:gd name="T60" fmla="*/ 32 w 110"/>
              <a:gd name="T61" fmla="*/ 20 h 46"/>
              <a:gd name="T62" fmla="*/ 34 w 110"/>
              <a:gd name="T63" fmla="*/ 24 h 46"/>
              <a:gd name="T64" fmla="*/ 34 w 110"/>
              <a:gd name="T65" fmla="*/ 26 h 46"/>
              <a:gd name="T66" fmla="*/ 36 w 110"/>
              <a:gd name="T67" fmla="*/ 30 h 46"/>
              <a:gd name="T68" fmla="*/ 36 w 110"/>
              <a:gd name="T69" fmla="*/ 32 h 46"/>
              <a:gd name="T70" fmla="*/ 36 w 110"/>
              <a:gd name="T71"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08" name="Freeform 232"/>
          <p:cNvSpPr>
            <a:spLocks noChangeAspect="1"/>
          </p:cNvSpPr>
          <p:nvPr/>
        </p:nvSpPr>
        <p:spPr bwMode="auto">
          <a:xfrm>
            <a:off x="5308600" y="3506788"/>
            <a:ext cx="77788" cy="63500"/>
          </a:xfrm>
          <a:custGeom>
            <a:avLst/>
            <a:gdLst>
              <a:gd name="T0" fmla="*/ 0 w 52"/>
              <a:gd name="T1" fmla="*/ 0 h 42"/>
              <a:gd name="T2" fmla="*/ 20 w 52"/>
              <a:gd name="T3" fmla="*/ 0 h 42"/>
              <a:gd name="T4" fmla="*/ 26 w 52"/>
              <a:gd name="T5" fmla="*/ 6 h 42"/>
              <a:gd name="T6" fmla="*/ 28 w 52"/>
              <a:gd name="T7" fmla="*/ 6 h 42"/>
              <a:gd name="T8" fmla="*/ 30 w 52"/>
              <a:gd name="T9" fmla="*/ 10 h 42"/>
              <a:gd name="T10" fmla="*/ 32 w 52"/>
              <a:gd name="T11" fmla="*/ 16 h 42"/>
              <a:gd name="T12" fmla="*/ 38 w 52"/>
              <a:gd name="T13" fmla="*/ 22 h 42"/>
              <a:gd name="T14" fmla="*/ 40 w 52"/>
              <a:gd name="T15" fmla="*/ 22 h 42"/>
              <a:gd name="T16" fmla="*/ 48 w 52"/>
              <a:gd name="T17" fmla="*/ 26 h 42"/>
              <a:gd name="T18" fmla="*/ 52 w 52"/>
              <a:gd name="T19" fmla="*/ 38 h 42"/>
              <a:gd name="T20" fmla="*/ 48 w 52"/>
              <a:gd name="T21" fmla="*/ 42 h 42"/>
              <a:gd name="T22" fmla="*/ 42 w 52"/>
              <a:gd name="T23" fmla="*/ 38 h 42"/>
              <a:gd name="T24" fmla="*/ 38 w 52"/>
              <a:gd name="T25" fmla="*/ 34 h 42"/>
              <a:gd name="T26" fmla="*/ 32 w 52"/>
              <a:gd name="T27" fmla="*/ 30 h 42"/>
              <a:gd name="T28" fmla="*/ 24 w 52"/>
              <a:gd name="T29" fmla="*/ 32 h 42"/>
              <a:gd name="T30" fmla="*/ 20 w 52"/>
              <a:gd name="T31" fmla="*/ 26 h 42"/>
              <a:gd name="T32" fmla="*/ 16 w 52"/>
              <a:gd name="T33" fmla="*/ 22 h 42"/>
              <a:gd name="T34" fmla="*/ 12 w 52"/>
              <a:gd name="T35" fmla="*/ 20 h 42"/>
              <a:gd name="T36" fmla="*/ 2 w 52"/>
              <a:gd name="T37" fmla="*/ 18 h 42"/>
              <a:gd name="T38" fmla="*/ 2 w 52"/>
              <a:gd name="T39" fmla="*/ 10 h 42"/>
              <a:gd name="T40" fmla="*/ 0 w 52"/>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714" name="Group 233"/>
          <p:cNvGrpSpPr>
            <a:grpSpLocks/>
          </p:cNvGrpSpPr>
          <p:nvPr/>
        </p:nvGrpSpPr>
        <p:grpSpPr bwMode="auto">
          <a:xfrm>
            <a:off x="5338763" y="3489325"/>
            <a:ext cx="115887" cy="88900"/>
            <a:chOff x="3363" y="1443"/>
            <a:chExt cx="73" cy="56"/>
          </a:xfrm>
        </p:grpSpPr>
        <p:sp>
          <p:nvSpPr>
            <p:cNvPr id="1663210" name="Freeform 234"/>
            <p:cNvSpPr>
              <a:spLocks noChangeAspect="1"/>
            </p:cNvSpPr>
            <p:nvPr/>
          </p:nvSpPr>
          <p:spPr bwMode="auto">
            <a:xfrm>
              <a:off x="3366" y="1482"/>
              <a:ext cx="24" cy="13"/>
            </a:xfrm>
            <a:custGeom>
              <a:avLst/>
              <a:gdLst>
                <a:gd name="T0" fmla="*/ 0 w 24"/>
                <a:gd name="T1" fmla="*/ 2 h 14"/>
                <a:gd name="T2" fmla="*/ 8 w 24"/>
                <a:gd name="T3" fmla="*/ 0 h 14"/>
                <a:gd name="T4" fmla="*/ 18 w 24"/>
                <a:gd name="T5" fmla="*/ 8 h 14"/>
                <a:gd name="T6" fmla="*/ 24 w 24"/>
                <a:gd name="T7" fmla="*/ 12 h 14"/>
                <a:gd name="T8" fmla="*/ 16 w 24"/>
                <a:gd name="T9" fmla="*/ 14 h 14"/>
                <a:gd name="T10" fmla="*/ 12 w 24"/>
                <a:gd name="T11" fmla="*/ 14 h 14"/>
                <a:gd name="T12" fmla="*/ 6 w 24"/>
                <a:gd name="T13" fmla="*/ 10 h 14"/>
                <a:gd name="T14" fmla="*/ 0 w 24"/>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4">
                  <a:moveTo>
                    <a:pt x="0" y="2"/>
                  </a:moveTo>
                  <a:lnTo>
                    <a:pt x="8" y="0"/>
                  </a:lnTo>
                  <a:lnTo>
                    <a:pt x="18" y="8"/>
                  </a:lnTo>
                  <a:lnTo>
                    <a:pt x="24" y="12"/>
                  </a:lnTo>
                  <a:lnTo>
                    <a:pt x="16" y="14"/>
                  </a:lnTo>
                  <a:lnTo>
                    <a:pt x="12" y="14"/>
                  </a:lnTo>
                  <a:lnTo>
                    <a:pt x="6" y="10"/>
                  </a:lnTo>
                  <a:lnTo>
                    <a:pt x="0" y="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11" name="Freeform 235"/>
            <p:cNvSpPr>
              <a:spLocks noChangeAspect="1"/>
            </p:cNvSpPr>
            <p:nvPr/>
          </p:nvSpPr>
          <p:spPr bwMode="auto">
            <a:xfrm>
              <a:off x="3363" y="1443"/>
              <a:ext cx="73" cy="56"/>
            </a:xfrm>
            <a:custGeom>
              <a:avLst/>
              <a:gdLst>
                <a:gd name="T0" fmla="*/ 52 w 78"/>
                <a:gd name="T1" fmla="*/ 2 h 60"/>
                <a:gd name="T2" fmla="*/ 48 w 78"/>
                <a:gd name="T3" fmla="*/ 6 h 60"/>
                <a:gd name="T4" fmla="*/ 42 w 78"/>
                <a:gd name="T5" fmla="*/ 12 h 60"/>
                <a:gd name="T6" fmla="*/ 36 w 78"/>
                <a:gd name="T7" fmla="*/ 12 h 60"/>
                <a:gd name="T8" fmla="*/ 32 w 78"/>
                <a:gd name="T9" fmla="*/ 8 h 60"/>
                <a:gd name="T10" fmla="*/ 28 w 78"/>
                <a:gd name="T11" fmla="*/ 6 h 60"/>
                <a:gd name="T12" fmla="*/ 22 w 78"/>
                <a:gd name="T13" fmla="*/ 0 h 60"/>
                <a:gd name="T14" fmla="*/ 18 w 78"/>
                <a:gd name="T15" fmla="*/ 4 h 60"/>
                <a:gd name="T16" fmla="*/ 20 w 78"/>
                <a:gd name="T17" fmla="*/ 8 h 60"/>
                <a:gd name="T18" fmla="*/ 24 w 78"/>
                <a:gd name="T19" fmla="*/ 14 h 60"/>
                <a:gd name="T20" fmla="*/ 20 w 78"/>
                <a:gd name="T21" fmla="*/ 14 h 60"/>
                <a:gd name="T22" fmla="*/ 14 w 78"/>
                <a:gd name="T23" fmla="*/ 14 h 60"/>
                <a:gd name="T24" fmla="*/ 10 w 78"/>
                <a:gd name="T25" fmla="*/ 10 h 60"/>
                <a:gd name="T26" fmla="*/ 2 w 78"/>
                <a:gd name="T27" fmla="*/ 6 h 60"/>
                <a:gd name="T28" fmla="*/ 0 w 78"/>
                <a:gd name="T29" fmla="*/ 12 h 60"/>
                <a:gd name="T30" fmla="*/ 6 w 78"/>
                <a:gd name="T31" fmla="*/ 18 h 60"/>
                <a:gd name="T32" fmla="*/ 8 w 78"/>
                <a:gd name="T33" fmla="*/ 18 h 60"/>
                <a:gd name="T34" fmla="*/ 10 w 78"/>
                <a:gd name="T35" fmla="*/ 24 h 60"/>
                <a:gd name="T36" fmla="*/ 12 w 78"/>
                <a:gd name="T37" fmla="*/ 28 h 60"/>
                <a:gd name="T38" fmla="*/ 14 w 78"/>
                <a:gd name="T39" fmla="*/ 30 h 60"/>
                <a:gd name="T40" fmla="*/ 20 w 78"/>
                <a:gd name="T41" fmla="*/ 34 h 60"/>
                <a:gd name="T42" fmla="*/ 28 w 78"/>
                <a:gd name="T43" fmla="*/ 38 h 60"/>
                <a:gd name="T44" fmla="*/ 32 w 78"/>
                <a:gd name="T45" fmla="*/ 50 h 60"/>
                <a:gd name="T46" fmla="*/ 36 w 78"/>
                <a:gd name="T47" fmla="*/ 46 h 60"/>
                <a:gd name="T48" fmla="*/ 42 w 78"/>
                <a:gd name="T49" fmla="*/ 42 h 60"/>
                <a:gd name="T50" fmla="*/ 46 w 78"/>
                <a:gd name="T51" fmla="*/ 38 h 60"/>
                <a:gd name="T52" fmla="*/ 54 w 78"/>
                <a:gd name="T53" fmla="*/ 38 h 60"/>
                <a:gd name="T54" fmla="*/ 54 w 78"/>
                <a:gd name="T55" fmla="*/ 44 h 60"/>
                <a:gd name="T56" fmla="*/ 56 w 78"/>
                <a:gd name="T57" fmla="*/ 46 h 60"/>
                <a:gd name="T58" fmla="*/ 56 w 78"/>
                <a:gd name="T59" fmla="*/ 52 h 60"/>
                <a:gd name="T60" fmla="*/ 58 w 78"/>
                <a:gd name="T61" fmla="*/ 54 h 60"/>
                <a:gd name="T62" fmla="*/ 60 w 78"/>
                <a:gd name="T63" fmla="*/ 56 h 60"/>
                <a:gd name="T64" fmla="*/ 64 w 78"/>
                <a:gd name="T65" fmla="*/ 56 h 60"/>
                <a:gd name="T66" fmla="*/ 68 w 78"/>
                <a:gd name="T67" fmla="*/ 60 h 60"/>
                <a:gd name="T68" fmla="*/ 72 w 78"/>
                <a:gd name="T69" fmla="*/ 28 h 60"/>
                <a:gd name="T70" fmla="*/ 78 w 78"/>
                <a:gd name="T71" fmla="*/ 28 h 60"/>
                <a:gd name="T72" fmla="*/ 64 w 78"/>
                <a:gd name="T73" fmla="*/ 18 h 60"/>
                <a:gd name="T74" fmla="*/ 62 w 78"/>
                <a:gd name="T75" fmla="*/ 14 h 60"/>
                <a:gd name="T76" fmla="*/ 56 w 78"/>
                <a:gd name="T77" fmla="*/ 8 h 60"/>
                <a:gd name="T78" fmla="*/ 56 w 78"/>
                <a:gd name="T79" fmla="*/ 6 h 60"/>
                <a:gd name="T80" fmla="*/ 52 w 78"/>
                <a:gd name="T8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23715" name="Group 236"/>
          <p:cNvGrpSpPr>
            <a:grpSpLocks/>
          </p:cNvGrpSpPr>
          <p:nvPr/>
        </p:nvGrpSpPr>
        <p:grpSpPr bwMode="auto">
          <a:xfrm>
            <a:off x="7904163" y="5570538"/>
            <a:ext cx="436562" cy="333375"/>
            <a:chOff x="4979" y="2754"/>
            <a:chExt cx="275" cy="210"/>
          </a:xfrm>
        </p:grpSpPr>
        <p:sp>
          <p:nvSpPr>
            <p:cNvPr id="1663213" name="Freeform 237"/>
            <p:cNvSpPr>
              <a:spLocks noChangeAspect="1"/>
            </p:cNvSpPr>
            <p:nvPr/>
          </p:nvSpPr>
          <p:spPr bwMode="auto">
            <a:xfrm>
              <a:off x="4979" y="2857"/>
              <a:ext cx="172" cy="107"/>
            </a:xfrm>
            <a:custGeom>
              <a:avLst/>
              <a:gdLst>
                <a:gd name="T0" fmla="*/ 110 w 184"/>
                <a:gd name="T1" fmla="*/ 42 h 114"/>
                <a:gd name="T2" fmla="*/ 120 w 184"/>
                <a:gd name="T3" fmla="*/ 32 h 114"/>
                <a:gd name="T4" fmla="*/ 132 w 184"/>
                <a:gd name="T5" fmla="*/ 24 h 114"/>
                <a:gd name="T6" fmla="*/ 138 w 184"/>
                <a:gd name="T7" fmla="*/ 22 h 114"/>
                <a:gd name="T8" fmla="*/ 144 w 184"/>
                <a:gd name="T9" fmla="*/ 18 h 114"/>
                <a:gd name="T10" fmla="*/ 154 w 184"/>
                <a:gd name="T11" fmla="*/ 6 h 114"/>
                <a:gd name="T12" fmla="*/ 162 w 184"/>
                <a:gd name="T13" fmla="*/ 2 h 114"/>
                <a:gd name="T14" fmla="*/ 166 w 184"/>
                <a:gd name="T15" fmla="*/ 0 h 114"/>
                <a:gd name="T16" fmla="*/ 172 w 184"/>
                <a:gd name="T17" fmla="*/ 2 h 114"/>
                <a:gd name="T18" fmla="*/ 168 w 184"/>
                <a:gd name="T19" fmla="*/ 6 h 114"/>
                <a:gd name="T20" fmla="*/ 166 w 184"/>
                <a:gd name="T21" fmla="*/ 14 h 114"/>
                <a:gd name="T22" fmla="*/ 172 w 184"/>
                <a:gd name="T23" fmla="*/ 12 h 114"/>
                <a:gd name="T24" fmla="*/ 176 w 184"/>
                <a:gd name="T25" fmla="*/ 10 h 114"/>
                <a:gd name="T26" fmla="*/ 184 w 184"/>
                <a:gd name="T27" fmla="*/ 6 h 114"/>
                <a:gd name="T28" fmla="*/ 184 w 184"/>
                <a:gd name="T29" fmla="*/ 16 h 114"/>
                <a:gd name="T30" fmla="*/ 178 w 184"/>
                <a:gd name="T31" fmla="*/ 18 h 114"/>
                <a:gd name="T32" fmla="*/ 176 w 184"/>
                <a:gd name="T33" fmla="*/ 22 h 114"/>
                <a:gd name="T34" fmla="*/ 172 w 184"/>
                <a:gd name="T35" fmla="*/ 28 h 114"/>
                <a:gd name="T36" fmla="*/ 168 w 184"/>
                <a:gd name="T37" fmla="*/ 32 h 114"/>
                <a:gd name="T38" fmla="*/ 164 w 184"/>
                <a:gd name="T39" fmla="*/ 34 h 114"/>
                <a:gd name="T40" fmla="*/ 158 w 184"/>
                <a:gd name="T41" fmla="*/ 36 h 114"/>
                <a:gd name="T42" fmla="*/ 140 w 184"/>
                <a:gd name="T43" fmla="*/ 46 h 114"/>
                <a:gd name="T44" fmla="*/ 132 w 184"/>
                <a:gd name="T45" fmla="*/ 52 h 114"/>
                <a:gd name="T46" fmla="*/ 130 w 184"/>
                <a:gd name="T47" fmla="*/ 54 h 114"/>
                <a:gd name="T48" fmla="*/ 128 w 184"/>
                <a:gd name="T49" fmla="*/ 56 h 114"/>
                <a:gd name="T50" fmla="*/ 128 w 184"/>
                <a:gd name="T51" fmla="*/ 60 h 114"/>
                <a:gd name="T52" fmla="*/ 122 w 184"/>
                <a:gd name="T53" fmla="*/ 64 h 114"/>
                <a:gd name="T54" fmla="*/ 114 w 184"/>
                <a:gd name="T55" fmla="*/ 64 h 114"/>
                <a:gd name="T56" fmla="*/ 102 w 184"/>
                <a:gd name="T57" fmla="*/ 66 h 114"/>
                <a:gd name="T58" fmla="*/ 94 w 184"/>
                <a:gd name="T59" fmla="*/ 70 h 114"/>
                <a:gd name="T60" fmla="*/ 86 w 184"/>
                <a:gd name="T61" fmla="*/ 78 h 114"/>
                <a:gd name="T62" fmla="*/ 74 w 184"/>
                <a:gd name="T63" fmla="*/ 90 h 114"/>
                <a:gd name="T64" fmla="*/ 70 w 184"/>
                <a:gd name="T65" fmla="*/ 94 h 114"/>
                <a:gd name="T66" fmla="*/ 66 w 184"/>
                <a:gd name="T67" fmla="*/ 98 h 114"/>
                <a:gd name="T68" fmla="*/ 54 w 184"/>
                <a:gd name="T69" fmla="*/ 100 h 114"/>
                <a:gd name="T70" fmla="*/ 50 w 184"/>
                <a:gd name="T71" fmla="*/ 104 h 114"/>
                <a:gd name="T72" fmla="*/ 42 w 184"/>
                <a:gd name="T73" fmla="*/ 110 h 114"/>
                <a:gd name="T74" fmla="*/ 36 w 184"/>
                <a:gd name="T75" fmla="*/ 112 h 114"/>
                <a:gd name="T76" fmla="*/ 28 w 184"/>
                <a:gd name="T77" fmla="*/ 114 h 114"/>
                <a:gd name="T78" fmla="*/ 20 w 184"/>
                <a:gd name="T79" fmla="*/ 112 h 114"/>
                <a:gd name="T80" fmla="*/ 10 w 184"/>
                <a:gd name="T81" fmla="*/ 108 h 114"/>
                <a:gd name="T82" fmla="*/ 2 w 184"/>
                <a:gd name="T83" fmla="*/ 102 h 114"/>
                <a:gd name="T84" fmla="*/ 0 w 184"/>
                <a:gd name="T85" fmla="*/ 100 h 114"/>
                <a:gd name="T86" fmla="*/ 0 w 184"/>
                <a:gd name="T87" fmla="*/ 96 h 114"/>
                <a:gd name="T88" fmla="*/ 8 w 184"/>
                <a:gd name="T89" fmla="*/ 90 h 114"/>
                <a:gd name="T90" fmla="*/ 20 w 184"/>
                <a:gd name="T91" fmla="*/ 84 h 114"/>
                <a:gd name="T92" fmla="*/ 30 w 184"/>
                <a:gd name="T93" fmla="*/ 78 h 114"/>
                <a:gd name="T94" fmla="*/ 40 w 184"/>
                <a:gd name="T95" fmla="*/ 72 h 114"/>
                <a:gd name="T96" fmla="*/ 62 w 184"/>
                <a:gd name="T97" fmla="*/ 60 h 114"/>
                <a:gd name="T98" fmla="*/ 68 w 184"/>
                <a:gd name="T99" fmla="*/ 58 h 114"/>
                <a:gd name="T100" fmla="*/ 72 w 184"/>
                <a:gd name="T101" fmla="*/ 58 h 114"/>
                <a:gd name="T102" fmla="*/ 82 w 184"/>
                <a:gd name="T103" fmla="*/ 58 h 114"/>
                <a:gd name="T104" fmla="*/ 96 w 184"/>
                <a:gd name="T105" fmla="*/ 52 h 114"/>
                <a:gd name="T106" fmla="*/ 110 w 184"/>
                <a:gd name="T107"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14" name="Freeform 238"/>
            <p:cNvSpPr>
              <a:spLocks noChangeAspect="1"/>
            </p:cNvSpPr>
            <p:nvPr/>
          </p:nvSpPr>
          <p:spPr bwMode="auto">
            <a:xfrm>
              <a:off x="5155" y="2754"/>
              <a:ext cx="99" cy="124"/>
            </a:xfrm>
            <a:custGeom>
              <a:avLst/>
              <a:gdLst>
                <a:gd name="T0" fmla="*/ 2 w 106"/>
                <a:gd name="T1" fmla="*/ 130 h 132"/>
                <a:gd name="T2" fmla="*/ 0 w 106"/>
                <a:gd name="T3" fmla="*/ 122 h 132"/>
                <a:gd name="T4" fmla="*/ 6 w 106"/>
                <a:gd name="T5" fmla="*/ 120 h 132"/>
                <a:gd name="T6" fmla="*/ 18 w 106"/>
                <a:gd name="T7" fmla="*/ 114 h 132"/>
                <a:gd name="T8" fmla="*/ 24 w 106"/>
                <a:gd name="T9" fmla="*/ 104 h 132"/>
                <a:gd name="T10" fmla="*/ 12 w 106"/>
                <a:gd name="T11" fmla="*/ 94 h 132"/>
                <a:gd name="T12" fmla="*/ 14 w 106"/>
                <a:gd name="T13" fmla="*/ 86 h 132"/>
                <a:gd name="T14" fmla="*/ 18 w 106"/>
                <a:gd name="T15" fmla="*/ 84 h 132"/>
                <a:gd name="T16" fmla="*/ 26 w 106"/>
                <a:gd name="T17" fmla="*/ 84 h 132"/>
                <a:gd name="T18" fmla="*/ 34 w 106"/>
                <a:gd name="T19" fmla="*/ 78 h 132"/>
                <a:gd name="T20" fmla="*/ 44 w 106"/>
                <a:gd name="T21" fmla="*/ 68 h 132"/>
                <a:gd name="T22" fmla="*/ 52 w 106"/>
                <a:gd name="T23" fmla="*/ 54 h 132"/>
                <a:gd name="T24" fmla="*/ 58 w 106"/>
                <a:gd name="T25" fmla="*/ 34 h 132"/>
                <a:gd name="T26" fmla="*/ 52 w 106"/>
                <a:gd name="T27" fmla="*/ 30 h 132"/>
                <a:gd name="T28" fmla="*/ 52 w 106"/>
                <a:gd name="T29" fmla="*/ 22 h 132"/>
                <a:gd name="T30" fmla="*/ 52 w 106"/>
                <a:gd name="T31" fmla="*/ 16 h 132"/>
                <a:gd name="T32" fmla="*/ 54 w 106"/>
                <a:gd name="T33" fmla="*/ 4 h 132"/>
                <a:gd name="T34" fmla="*/ 58 w 106"/>
                <a:gd name="T35" fmla="*/ 0 h 132"/>
                <a:gd name="T36" fmla="*/ 64 w 106"/>
                <a:gd name="T37" fmla="*/ 8 h 132"/>
                <a:gd name="T38" fmla="*/ 70 w 106"/>
                <a:gd name="T39" fmla="*/ 20 h 132"/>
                <a:gd name="T40" fmla="*/ 68 w 106"/>
                <a:gd name="T41" fmla="*/ 26 h 132"/>
                <a:gd name="T42" fmla="*/ 62 w 106"/>
                <a:gd name="T43" fmla="*/ 30 h 132"/>
                <a:gd name="T44" fmla="*/ 60 w 106"/>
                <a:gd name="T45" fmla="*/ 38 h 132"/>
                <a:gd name="T46" fmla="*/ 60 w 106"/>
                <a:gd name="T47" fmla="*/ 46 h 132"/>
                <a:gd name="T48" fmla="*/ 66 w 106"/>
                <a:gd name="T49" fmla="*/ 46 h 132"/>
                <a:gd name="T50" fmla="*/ 74 w 106"/>
                <a:gd name="T51" fmla="*/ 38 h 132"/>
                <a:gd name="T52" fmla="*/ 74 w 106"/>
                <a:gd name="T53" fmla="*/ 44 h 132"/>
                <a:gd name="T54" fmla="*/ 70 w 106"/>
                <a:gd name="T55" fmla="*/ 52 h 132"/>
                <a:gd name="T56" fmla="*/ 72 w 106"/>
                <a:gd name="T57" fmla="*/ 60 h 132"/>
                <a:gd name="T58" fmla="*/ 78 w 106"/>
                <a:gd name="T59" fmla="*/ 64 h 132"/>
                <a:gd name="T60" fmla="*/ 88 w 106"/>
                <a:gd name="T61" fmla="*/ 60 h 132"/>
                <a:gd name="T62" fmla="*/ 96 w 106"/>
                <a:gd name="T63" fmla="*/ 56 h 132"/>
                <a:gd name="T64" fmla="*/ 104 w 106"/>
                <a:gd name="T65" fmla="*/ 60 h 132"/>
                <a:gd name="T66" fmla="*/ 104 w 106"/>
                <a:gd name="T67" fmla="*/ 64 h 132"/>
                <a:gd name="T68" fmla="*/ 96 w 106"/>
                <a:gd name="T69" fmla="*/ 70 h 132"/>
                <a:gd name="T70" fmla="*/ 76 w 106"/>
                <a:gd name="T71" fmla="*/ 88 h 132"/>
                <a:gd name="T72" fmla="*/ 68 w 106"/>
                <a:gd name="T73" fmla="*/ 86 h 132"/>
                <a:gd name="T74" fmla="*/ 58 w 106"/>
                <a:gd name="T75" fmla="*/ 92 h 132"/>
                <a:gd name="T76" fmla="*/ 44 w 106"/>
                <a:gd name="T77" fmla="*/ 108 h 132"/>
                <a:gd name="T78" fmla="*/ 18 w 106"/>
                <a:gd name="T79" fmla="*/ 128 h 132"/>
                <a:gd name="T80" fmla="*/ 6 w 106"/>
                <a:gd name="T8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215" name="Freeform 239"/>
          <p:cNvSpPr>
            <a:spLocks noChangeAspect="1"/>
          </p:cNvSpPr>
          <p:nvPr/>
        </p:nvSpPr>
        <p:spPr bwMode="auto">
          <a:xfrm>
            <a:off x="8540750" y="5105400"/>
            <a:ext cx="34925" cy="23813"/>
          </a:xfrm>
          <a:custGeom>
            <a:avLst/>
            <a:gdLst>
              <a:gd name="T0" fmla="*/ 24 w 24"/>
              <a:gd name="T1" fmla="*/ 8 h 16"/>
              <a:gd name="T2" fmla="*/ 22 w 24"/>
              <a:gd name="T3" fmla="*/ 12 h 16"/>
              <a:gd name="T4" fmla="*/ 20 w 24"/>
              <a:gd name="T5" fmla="*/ 14 h 16"/>
              <a:gd name="T6" fmla="*/ 16 w 24"/>
              <a:gd name="T7" fmla="*/ 16 h 16"/>
              <a:gd name="T8" fmla="*/ 12 w 24"/>
              <a:gd name="T9" fmla="*/ 16 h 16"/>
              <a:gd name="T10" fmla="*/ 6 w 24"/>
              <a:gd name="T11" fmla="*/ 14 h 16"/>
              <a:gd name="T12" fmla="*/ 2 w 24"/>
              <a:gd name="T13" fmla="*/ 14 h 16"/>
              <a:gd name="T14" fmla="*/ 0 w 24"/>
              <a:gd name="T15" fmla="*/ 12 h 16"/>
              <a:gd name="T16" fmla="*/ 2 w 24"/>
              <a:gd name="T17" fmla="*/ 8 h 16"/>
              <a:gd name="T18" fmla="*/ 4 w 24"/>
              <a:gd name="T19" fmla="*/ 4 h 16"/>
              <a:gd name="T20" fmla="*/ 8 w 24"/>
              <a:gd name="T21" fmla="*/ 2 h 16"/>
              <a:gd name="T22" fmla="*/ 12 w 24"/>
              <a:gd name="T23" fmla="*/ 0 h 16"/>
              <a:gd name="T24" fmla="*/ 16 w 24"/>
              <a:gd name="T25" fmla="*/ 0 h 16"/>
              <a:gd name="T26" fmla="*/ 20 w 24"/>
              <a:gd name="T27" fmla="*/ 2 h 16"/>
              <a:gd name="T28" fmla="*/ 22 w 24"/>
              <a:gd name="T29" fmla="*/ 4 h 16"/>
              <a:gd name="T30" fmla="*/ 24 w 24"/>
              <a:gd name="T3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16" name="Freeform 240"/>
          <p:cNvSpPr>
            <a:spLocks noChangeAspect="1"/>
          </p:cNvSpPr>
          <p:nvPr/>
        </p:nvSpPr>
        <p:spPr bwMode="auto">
          <a:xfrm>
            <a:off x="8578850" y="5075238"/>
            <a:ext cx="41275" cy="22225"/>
          </a:xfrm>
          <a:custGeom>
            <a:avLst/>
            <a:gdLst>
              <a:gd name="T0" fmla="*/ 26 w 28"/>
              <a:gd name="T1" fmla="*/ 4 h 14"/>
              <a:gd name="T2" fmla="*/ 22 w 28"/>
              <a:gd name="T3" fmla="*/ 6 h 14"/>
              <a:gd name="T4" fmla="*/ 18 w 28"/>
              <a:gd name="T5" fmla="*/ 10 h 14"/>
              <a:gd name="T6" fmla="*/ 10 w 28"/>
              <a:gd name="T7" fmla="*/ 12 h 14"/>
              <a:gd name="T8" fmla="*/ 6 w 28"/>
              <a:gd name="T9" fmla="*/ 14 h 14"/>
              <a:gd name="T10" fmla="*/ 2 w 28"/>
              <a:gd name="T11" fmla="*/ 12 h 14"/>
              <a:gd name="T12" fmla="*/ 0 w 28"/>
              <a:gd name="T13" fmla="*/ 10 h 14"/>
              <a:gd name="T14" fmla="*/ 0 w 28"/>
              <a:gd name="T15" fmla="*/ 6 h 14"/>
              <a:gd name="T16" fmla="*/ 2 w 28"/>
              <a:gd name="T17" fmla="*/ 6 h 14"/>
              <a:gd name="T18" fmla="*/ 8 w 28"/>
              <a:gd name="T19" fmla="*/ 2 h 14"/>
              <a:gd name="T20" fmla="*/ 14 w 28"/>
              <a:gd name="T21" fmla="*/ 0 h 14"/>
              <a:gd name="T22" fmla="*/ 22 w 28"/>
              <a:gd name="T23" fmla="*/ 0 h 14"/>
              <a:gd name="T24" fmla="*/ 26 w 28"/>
              <a:gd name="T25" fmla="*/ 0 h 14"/>
              <a:gd name="T26" fmla="*/ 28 w 28"/>
              <a:gd name="T27" fmla="*/ 2 h 14"/>
              <a:gd name="T28" fmla="*/ 26 w 28"/>
              <a:gd name="T2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17" name="Freeform 241"/>
          <p:cNvSpPr>
            <a:spLocks noChangeAspect="1"/>
          </p:cNvSpPr>
          <p:nvPr/>
        </p:nvSpPr>
        <p:spPr bwMode="auto">
          <a:xfrm>
            <a:off x="7070725" y="4508500"/>
            <a:ext cx="25400" cy="19050"/>
          </a:xfrm>
          <a:custGeom>
            <a:avLst/>
            <a:gdLst>
              <a:gd name="T0" fmla="*/ 12 w 16"/>
              <a:gd name="T1" fmla="*/ 0 h 14"/>
              <a:gd name="T2" fmla="*/ 12 w 16"/>
              <a:gd name="T3" fmla="*/ 4 h 14"/>
              <a:gd name="T4" fmla="*/ 16 w 16"/>
              <a:gd name="T5" fmla="*/ 6 h 14"/>
              <a:gd name="T6" fmla="*/ 16 w 16"/>
              <a:gd name="T7" fmla="*/ 10 h 14"/>
              <a:gd name="T8" fmla="*/ 12 w 16"/>
              <a:gd name="T9" fmla="*/ 8 h 14"/>
              <a:gd name="T10" fmla="*/ 10 w 16"/>
              <a:gd name="T11" fmla="*/ 6 h 14"/>
              <a:gd name="T12" fmla="*/ 10 w 16"/>
              <a:gd name="T13" fmla="*/ 10 h 14"/>
              <a:gd name="T14" fmla="*/ 12 w 16"/>
              <a:gd name="T15" fmla="*/ 12 h 14"/>
              <a:gd name="T16" fmla="*/ 10 w 16"/>
              <a:gd name="T17" fmla="*/ 14 h 14"/>
              <a:gd name="T18" fmla="*/ 0 w 16"/>
              <a:gd name="T19" fmla="*/ 10 h 14"/>
              <a:gd name="T20" fmla="*/ 10 w 16"/>
              <a:gd name="T21" fmla="*/ 0 h 14"/>
              <a:gd name="T22" fmla="*/ 12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719" name="Group 242"/>
          <p:cNvGrpSpPr>
            <a:grpSpLocks/>
          </p:cNvGrpSpPr>
          <p:nvPr/>
        </p:nvGrpSpPr>
        <p:grpSpPr bwMode="auto">
          <a:xfrm>
            <a:off x="6962775" y="4924425"/>
            <a:ext cx="944563" cy="890588"/>
            <a:chOff x="4386" y="2347"/>
            <a:chExt cx="595" cy="561"/>
          </a:xfrm>
        </p:grpSpPr>
        <p:sp>
          <p:nvSpPr>
            <p:cNvPr id="1663219" name="Freeform 243"/>
            <p:cNvSpPr>
              <a:spLocks noChangeAspect="1"/>
            </p:cNvSpPr>
            <p:nvPr/>
          </p:nvSpPr>
          <p:spPr bwMode="auto">
            <a:xfrm>
              <a:off x="4386" y="2347"/>
              <a:ext cx="595" cy="483"/>
            </a:xfrm>
            <a:custGeom>
              <a:avLst/>
              <a:gdLst>
                <a:gd name="T0" fmla="*/ 194 w 636"/>
                <a:gd name="T1" fmla="*/ 112 h 516"/>
                <a:gd name="T2" fmla="*/ 212 w 636"/>
                <a:gd name="T3" fmla="*/ 114 h 516"/>
                <a:gd name="T4" fmla="*/ 226 w 636"/>
                <a:gd name="T5" fmla="*/ 100 h 516"/>
                <a:gd name="T6" fmla="*/ 242 w 636"/>
                <a:gd name="T7" fmla="*/ 72 h 516"/>
                <a:gd name="T8" fmla="*/ 284 w 636"/>
                <a:gd name="T9" fmla="*/ 62 h 516"/>
                <a:gd name="T10" fmla="*/ 294 w 636"/>
                <a:gd name="T11" fmla="*/ 72 h 516"/>
                <a:gd name="T12" fmla="*/ 310 w 636"/>
                <a:gd name="T13" fmla="*/ 56 h 516"/>
                <a:gd name="T14" fmla="*/ 324 w 636"/>
                <a:gd name="T15" fmla="*/ 38 h 516"/>
                <a:gd name="T16" fmla="*/ 360 w 636"/>
                <a:gd name="T17" fmla="*/ 24 h 516"/>
                <a:gd name="T18" fmla="*/ 358 w 636"/>
                <a:gd name="T19" fmla="*/ 2 h 516"/>
                <a:gd name="T20" fmla="*/ 372 w 636"/>
                <a:gd name="T21" fmla="*/ 12 h 516"/>
                <a:gd name="T22" fmla="*/ 414 w 636"/>
                <a:gd name="T23" fmla="*/ 22 h 516"/>
                <a:gd name="T24" fmla="*/ 428 w 636"/>
                <a:gd name="T25" fmla="*/ 20 h 516"/>
                <a:gd name="T26" fmla="*/ 416 w 636"/>
                <a:gd name="T27" fmla="*/ 42 h 516"/>
                <a:gd name="T28" fmla="*/ 424 w 636"/>
                <a:gd name="T29" fmla="*/ 52 h 516"/>
                <a:gd name="T30" fmla="*/ 418 w 636"/>
                <a:gd name="T31" fmla="*/ 56 h 516"/>
                <a:gd name="T32" fmla="*/ 408 w 636"/>
                <a:gd name="T33" fmla="*/ 80 h 516"/>
                <a:gd name="T34" fmla="*/ 442 w 636"/>
                <a:gd name="T35" fmla="*/ 104 h 516"/>
                <a:gd name="T36" fmla="*/ 468 w 636"/>
                <a:gd name="T37" fmla="*/ 122 h 516"/>
                <a:gd name="T38" fmla="*/ 490 w 636"/>
                <a:gd name="T39" fmla="*/ 92 h 516"/>
                <a:gd name="T40" fmla="*/ 510 w 636"/>
                <a:gd name="T41" fmla="*/ 32 h 516"/>
                <a:gd name="T42" fmla="*/ 532 w 636"/>
                <a:gd name="T43" fmla="*/ 0 h 516"/>
                <a:gd name="T44" fmla="*/ 538 w 636"/>
                <a:gd name="T45" fmla="*/ 56 h 516"/>
                <a:gd name="T46" fmla="*/ 558 w 636"/>
                <a:gd name="T47" fmla="*/ 76 h 516"/>
                <a:gd name="T48" fmla="*/ 560 w 636"/>
                <a:gd name="T49" fmla="*/ 118 h 516"/>
                <a:gd name="T50" fmla="*/ 568 w 636"/>
                <a:gd name="T51" fmla="*/ 152 h 516"/>
                <a:gd name="T52" fmla="*/ 596 w 636"/>
                <a:gd name="T53" fmla="*/ 182 h 516"/>
                <a:gd name="T54" fmla="*/ 604 w 636"/>
                <a:gd name="T55" fmla="*/ 208 h 516"/>
                <a:gd name="T56" fmla="*/ 618 w 636"/>
                <a:gd name="T57" fmla="*/ 234 h 516"/>
                <a:gd name="T58" fmla="*/ 634 w 636"/>
                <a:gd name="T59" fmla="*/ 270 h 516"/>
                <a:gd name="T60" fmla="*/ 626 w 636"/>
                <a:gd name="T61" fmla="*/ 322 h 516"/>
                <a:gd name="T62" fmla="*/ 594 w 636"/>
                <a:gd name="T63" fmla="*/ 378 h 516"/>
                <a:gd name="T64" fmla="*/ 558 w 636"/>
                <a:gd name="T65" fmla="*/ 408 h 516"/>
                <a:gd name="T66" fmla="*/ 500 w 636"/>
                <a:gd name="T67" fmla="*/ 480 h 516"/>
                <a:gd name="T68" fmla="*/ 476 w 636"/>
                <a:gd name="T69" fmla="*/ 490 h 516"/>
                <a:gd name="T70" fmla="*/ 438 w 636"/>
                <a:gd name="T71" fmla="*/ 506 h 516"/>
                <a:gd name="T72" fmla="*/ 416 w 636"/>
                <a:gd name="T73" fmla="*/ 494 h 516"/>
                <a:gd name="T74" fmla="*/ 378 w 636"/>
                <a:gd name="T75" fmla="*/ 504 h 516"/>
                <a:gd name="T76" fmla="*/ 346 w 636"/>
                <a:gd name="T77" fmla="*/ 482 h 516"/>
                <a:gd name="T78" fmla="*/ 348 w 636"/>
                <a:gd name="T79" fmla="*/ 454 h 516"/>
                <a:gd name="T80" fmla="*/ 346 w 636"/>
                <a:gd name="T81" fmla="*/ 428 h 516"/>
                <a:gd name="T82" fmla="*/ 326 w 636"/>
                <a:gd name="T83" fmla="*/ 444 h 516"/>
                <a:gd name="T84" fmla="*/ 346 w 636"/>
                <a:gd name="T85" fmla="*/ 420 h 516"/>
                <a:gd name="T86" fmla="*/ 338 w 636"/>
                <a:gd name="T87" fmla="*/ 416 h 516"/>
                <a:gd name="T88" fmla="*/ 304 w 636"/>
                <a:gd name="T89" fmla="*/ 438 h 516"/>
                <a:gd name="T90" fmla="*/ 304 w 636"/>
                <a:gd name="T91" fmla="*/ 406 h 516"/>
                <a:gd name="T92" fmla="*/ 268 w 636"/>
                <a:gd name="T93" fmla="*/ 380 h 516"/>
                <a:gd name="T94" fmla="*/ 150 w 636"/>
                <a:gd name="T95" fmla="*/ 406 h 516"/>
                <a:gd name="T96" fmla="*/ 74 w 636"/>
                <a:gd name="T97" fmla="*/ 426 h 516"/>
                <a:gd name="T98" fmla="*/ 14 w 636"/>
                <a:gd name="T99" fmla="*/ 436 h 516"/>
                <a:gd name="T100" fmla="*/ 0 w 636"/>
                <a:gd name="T101" fmla="*/ 420 h 516"/>
                <a:gd name="T102" fmla="*/ 30 w 636"/>
                <a:gd name="T103" fmla="*/ 380 h 516"/>
                <a:gd name="T104" fmla="*/ 26 w 636"/>
                <a:gd name="T105" fmla="*/ 304 h 516"/>
                <a:gd name="T106" fmla="*/ 20 w 636"/>
                <a:gd name="T107" fmla="*/ 284 h 516"/>
                <a:gd name="T108" fmla="*/ 30 w 636"/>
                <a:gd name="T109" fmla="*/ 278 h 516"/>
                <a:gd name="T110" fmla="*/ 40 w 636"/>
                <a:gd name="T111" fmla="*/ 214 h 516"/>
                <a:gd name="T112" fmla="*/ 52 w 636"/>
                <a:gd name="T113" fmla="*/ 208 h 516"/>
                <a:gd name="T114" fmla="*/ 76 w 636"/>
                <a:gd name="T115" fmla="*/ 190 h 516"/>
                <a:gd name="T116" fmla="*/ 110 w 636"/>
                <a:gd name="T117" fmla="*/ 174 h 516"/>
                <a:gd name="T118" fmla="*/ 162 w 636"/>
                <a:gd name="T119" fmla="*/ 1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20" name="Freeform 244"/>
            <p:cNvSpPr>
              <a:spLocks noChangeAspect="1"/>
            </p:cNvSpPr>
            <p:nvPr/>
          </p:nvSpPr>
          <p:spPr bwMode="auto">
            <a:xfrm>
              <a:off x="4695" y="2352"/>
              <a:ext cx="19" cy="10"/>
            </a:xfrm>
            <a:custGeom>
              <a:avLst/>
              <a:gdLst>
                <a:gd name="T0" fmla="*/ 0 w 20"/>
                <a:gd name="T1" fmla="*/ 0 h 10"/>
                <a:gd name="T2" fmla="*/ 0 w 20"/>
                <a:gd name="T3" fmla="*/ 8 h 10"/>
                <a:gd name="T4" fmla="*/ 4 w 20"/>
                <a:gd name="T5" fmla="*/ 10 h 10"/>
                <a:gd name="T6" fmla="*/ 10 w 20"/>
                <a:gd name="T7" fmla="*/ 10 h 10"/>
                <a:gd name="T8" fmla="*/ 14 w 20"/>
                <a:gd name="T9" fmla="*/ 10 h 10"/>
                <a:gd name="T10" fmla="*/ 16 w 20"/>
                <a:gd name="T11" fmla="*/ 6 h 10"/>
                <a:gd name="T12" fmla="*/ 20 w 20"/>
                <a:gd name="T13" fmla="*/ 2 h 10"/>
                <a:gd name="T14" fmla="*/ 16 w 20"/>
                <a:gd name="T15" fmla="*/ 0 h 10"/>
                <a:gd name="T16" fmla="*/ 10 w 20"/>
                <a:gd name="T17" fmla="*/ 0 h 10"/>
                <a:gd name="T18" fmla="*/ 0 w 2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21" name="Freeform 245"/>
            <p:cNvSpPr>
              <a:spLocks noChangeAspect="1"/>
            </p:cNvSpPr>
            <p:nvPr/>
          </p:nvSpPr>
          <p:spPr bwMode="auto">
            <a:xfrm>
              <a:off x="4730" y="2854"/>
              <a:ext cx="62" cy="54"/>
            </a:xfrm>
            <a:custGeom>
              <a:avLst/>
              <a:gdLst>
                <a:gd name="T0" fmla="*/ 18 w 66"/>
                <a:gd name="T1" fmla="*/ 2 h 58"/>
                <a:gd name="T2" fmla="*/ 24 w 66"/>
                <a:gd name="T3" fmla="*/ 8 h 58"/>
                <a:gd name="T4" fmla="*/ 28 w 66"/>
                <a:gd name="T5" fmla="*/ 10 h 58"/>
                <a:gd name="T6" fmla="*/ 32 w 66"/>
                <a:gd name="T7" fmla="*/ 12 h 58"/>
                <a:gd name="T8" fmla="*/ 40 w 66"/>
                <a:gd name="T9" fmla="*/ 12 h 58"/>
                <a:gd name="T10" fmla="*/ 46 w 66"/>
                <a:gd name="T11" fmla="*/ 10 h 58"/>
                <a:gd name="T12" fmla="*/ 58 w 66"/>
                <a:gd name="T13" fmla="*/ 6 h 58"/>
                <a:gd name="T14" fmla="*/ 66 w 66"/>
                <a:gd name="T15" fmla="*/ 6 h 58"/>
                <a:gd name="T16" fmla="*/ 66 w 66"/>
                <a:gd name="T17" fmla="*/ 8 h 58"/>
                <a:gd name="T18" fmla="*/ 64 w 66"/>
                <a:gd name="T19" fmla="*/ 12 h 58"/>
                <a:gd name="T20" fmla="*/ 60 w 66"/>
                <a:gd name="T21" fmla="*/ 16 h 58"/>
                <a:gd name="T22" fmla="*/ 56 w 66"/>
                <a:gd name="T23" fmla="*/ 24 h 58"/>
                <a:gd name="T24" fmla="*/ 54 w 66"/>
                <a:gd name="T25" fmla="*/ 32 h 58"/>
                <a:gd name="T26" fmla="*/ 50 w 66"/>
                <a:gd name="T27" fmla="*/ 34 h 58"/>
                <a:gd name="T28" fmla="*/ 46 w 66"/>
                <a:gd name="T29" fmla="*/ 36 h 58"/>
                <a:gd name="T30" fmla="*/ 42 w 66"/>
                <a:gd name="T31" fmla="*/ 42 h 58"/>
                <a:gd name="T32" fmla="*/ 38 w 66"/>
                <a:gd name="T33" fmla="*/ 48 h 58"/>
                <a:gd name="T34" fmla="*/ 34 w 66"/>
                <a:gd name="T35" fmla="*/ 50 h 58"/>
                <a:gd name="T36" fmla="*/ 32 w 66"/>
                <a:gd name="T37" fmla="*/ 52 h 58"/>
                <a:gd name="T38" fmla="*/ 30 w 66"/>
                <a:gd name="T39" fmla="*/ 50 h 58"/>
                <a:gd name="T40" fmla="*/ 28 w 66"/>
                <a:gd name="T41" fmla="*/ 46 h 58"/>
                <a:gd name="T42" fmla="*/ 18 w 66"/>
                <a:gd name="T43" fmla="*/ 54 h 58"/>
                <a:gd name="T44" fmla="*/ 16 w 66"/>
                <a:gd name="T45" fmla="*/ 56 h 58"/>
                <a:gd name="T46" fmla="*/ 10 w 66"/>
                <a:gd name="T47" fmla="*/ 58 h 58"/>
                <a:gd name="T48" fmla="*/ 4 w 66"/>
                <a:gd name="T49" fmla="*/ 56 h 58"/>
                <a:gd name="T50" fmla="*/ 0 w 66"/>
                <a:gd name="T51" fmla="*/ 52 h 58"/>
                <a:gd name="T52" fmla="*/ 0 w 66"/>
                <a:gd name="T53" fmla="*/ 48 h 58"/>
                <a:gd name="T54" fmla="*/ 0 w 66"/>
                <a:gd name="T55" fmla="*/ 42 h 58"/>
                <a:gd name="T56" fmla="*/ 0 w 66"/>
                <a:gd name="T57" fmla="*/ 38 h 58"/>
                <a:gd name="T58" fmla="*/ 2 w 66"/>
                <a:gd name="T59" fmla="*/ 36 h 58"/>
                <a:gd name="T60" fmla="*/ 6 w 66"/>
                <a:gd name="T61" fmla="*/ 32 h 58"/>
                <a:gd name="T62" fmla="*/ 8 w 66"/>
                <a:gd name="T63" fmla="*/ 32 h 58"/>
                <a:gd name="T64" fmla="*/ 8 w 66"/>
                <a:gd name="T65" fmla="*/ 28 h 58"/>
                <a:gd name="T66" fmla="*/ 6 w 66"/>
                <a:gd name="T67" fmla="*/ 20 h 58"/>
                <a:gd name="T68" fmla="*/ 8 w 66"/>
                <a:gd name="T69" fmla="*/ 16 h 58"/>
                <a:gd name="T70" fmla="*/ 12 w 66"/>
                <a:gd name="T71" fmla="*/ 8 h 58"/>
                <a:gd name="T72" fmla="*/ 18 w 66"/>
                <a:gd name="T73" fmla="*/ 0 h 58"/>
                <a:gd name="T74" fmla="*/ 18 w 66"/>
                <a:gd name="T75" fmla="*/ 4 h 58"/>
                <a:gd name="T76" fmla="*/ 18 w 66"/>
                <a:gd name="T7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22" name="Freeform 246"/>
            <p:cNvSpPr>
              <a:spLocks noChangeAspect="1"/>
            </p:cNvSpPr>
            <p:nvPr/>
          </p:nvSpPr>
          <p:spPr bwMode="auto">
            <a:xfrm>
              <a:off x="4676" y="2772"/>
              <a:ext cx="21" cy="8"/>
            </a:xfrm>
            <a:custGeom>
              <a:avLst/>
              <a:gdLst>
                <a:gd name="T0" fmla="*/ 8 w 22"/>
                <a:gd name="T1" fmla="*/ 2 h 8"/>
                <a:gd name="T2" fmla="*/ 4 w 22"/>
                <a:gd name="T3" fmla="*/ 2 h 8"/>
                <a:gd name="T4" fmla="*/ 2 w 22"/>
                <a:gd name="T5" fmla="*/ 4 h 8"/>
                <a:gd name="T6" fmla="*/ 0 w 22"/>
                <a:gd name="T7" fmla="*/ 6 h 8"/>
                <a:gd name="T8" fmla="*/ 4 w 22"/>
                <a:gd name="T9" fmla="*/ 8 h 8"/>
                <a:gd name="T10" fmla="*/ 8 w 22"/>
                <a:gd name="T11" fmla="*/ 8 h 8"/>
                <a:gd name="T12" fmla="*/ 12 w 22"/>
                <a:gd name="T13" fmla="*/ 8 h 8"/>
                <a:gd name="T14" fmla="*/ 16 w 22"/>
                <a:gd name="T15" fmla="*/ 6 h 8"/>
                <a:gd name="T16" fmla="*/ 22 w 22"/>
                <a:gd name="T17" fmla="*/ 2 h 8"/>
                <a:gd name="T18" fmla="*/ 20 w 22"/>
                <a:gd name="T19" fmla="*/ 0 h 8"/>
                <a:gd name="T20" fmla="*/ 16 w 22"/>
                <a:gd name="T21" fmla="*/ 0 h 8"/>
                <a:gd name="T22" fmla="*/ 8 w 22"/>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23720" name="Group 247"/>
          <p:cNvGrpSpPr>
            <a:grpSpLocks/>
          </p:cNvGrpSpPr>
          <p:nvPr/>
        </p:nvGrpSpPr>
        <p:grpSpPr bwMode="auto">
          <a:xfrm>
            <a:off x="6743700" y="4435475"/>
            <a:ext cx="468313" cy="168275"/>
            <a:chOff x="4248" y="2039"/>
            <a:chExt cx="295" cy="106"/>
          </a:xfrm>
        </p:grpSpPr>
        <p:sp>
          <p:nvSpPr>
            <p:cNvPr id="1663224" name="Freeform 248"/>
            <p:cNvSpPr>
              <a:spLocks noChangeAspect="1"/>
            </p:cNvSpPr>
            <p:nvPr/>
          </p:nvSpPr>
          <p:spPr bwMode="auto">
            <a:xfrm>
              <a:off x="4400" y="2039"/>
              <a:ext cx="143" cy="106"/>
            </a:xfrm>
            <a:custGeom>
              <a:avLst/>
              <a:gdLst>
                <a:gd name="T0" fmla="*/ 68 w 152"/>
                <a:gd name="T1" fmla="*/ 62 h 112"/>
                <a:gd name="T2" fmla="*/ 68 w 152"/>
                <a:gd name="T3" fmla="*/ 58 h 112"/>
                <a:gd name="T4" fmla="*/ 70 w 152"/>
                <a:gd name="T5" fmla="*/ 56 h 112"/>
                <a:gd name="T6" fmla="*/ 74 w 152"/>
                <a:gd name="T7" fmla="*/ 54 h 112"/>
                <a:gd name="T8" fmla="*/ 70 w 152"/>
                <a:gd name="T9" fmla="*/ 48 h 112"/>
                <a:gd name="T10" fmla="*/ 76 w 152"/>
                <a:gd name="T11" fmla="*/ 42 h 112"/>
                <a:gd name="T12" fmla="*/ 86 w 152"/>
                <a:gd name="T13" fmla="*/ 40 h 112"/>
                <a:gd name="T14" fmla="*/ 92 w 152"/>
                <a:gd name="T15" fmla="*/ 26 h 112"/>
                <a:gd name="T16" fmla="*/ 106 w 152"/>
                <a:gd name="T17" fmla="*/ 4 h 112"/>
                <a:gd name="T18" fmla="*/ 114 w 152"/>
                <a:gd name="T19" fmla="*/ 0 h 112"/>
                <a:gd name="T20" fmla="*/ 122 w 152"/>
                <a:gd name="T21" fmla="*/ 8 h 112"/>
                <a:gd name="T22" fmla="*/ 124 w 152"/>
                <a:gd name="T23" fmla="*/ 20 h 112"/>
                <a:gd name="T24" fmla="*/ 138 w 152"/>
                <a:gd name="T25" fmla="*/ 26 h 112"/>
                <a:gd name="T26" fmla="*/ 152 w 152"/>
                <a:gd name="T27" fmla="*/ 28 h 112"/>
                <a:gd name="T28" fmla="*/ 150 w 152"/>
                <a:gd name="T29" fmla="*/ 34 h 112"/>
                <a:gd name="T30" fmla="*/ 140 w 152"/>
                <a:gd name="T31" fmla="*/ 36 h 112"/>
                <a:gd name="T32" fmla="*/ 132 w 152"/>
                <a:gd name="T33" fmla="*/ 38 h 112"/>
                <a:gd name="T34" fmla="*/ 138 w 152"/>
                <a:gd name="T35" fmla="*/ 44 h 112"/>
                <a:gd name="T36" fmla="*/ 132 w 152"/>
                <a:gd name="T37" fmla="*/ 48 h 112"/>
                <a:gd name="T38" fmla="*/ 122 w 152"/>
                <a:gd name="T39" fmla="*/ 60 h 112"/>
                <a:gd name="T40" fmla="*/ 106 w 152"/>
                <a:gd name="T41" fmla="*/ 56 h 112"/>
                <a:gd name="T42" fmla="*/ 94 w 152"/>
                <a:gd name="T43" fmla="*/ 56 h 112"/>
                <a:gd name="T44" fmla="*/ 82 w 152"/>
                <a:gd name="T45" fmla="*/ 64 h 112"/>
                <a:gd name="T46" fmla="*/ 74 w 152"/>
                <a:gd name="T47" fmla="*/ 82 h 112"/>
                <a:gd name="T48" fmla="*/ 70 w 152"/>
                <a:gd name="T49" fmla="*/ 104 h 112"/>
                <a:gd name="T50" fmla="*/ 64 w 152"/>
                <a:gd name="T51" fmla="*/ 108 h 112"/>
                <a:gd name="T52" fmla="*/ 56 w 152"/>
                <a:gd name="T53" fmla="*/ 104 h 112"/>
                <a:gd name="T54" fmla="*/ 48 w 152"/>
                <a:gd name="T55" fmla="*/ 98 h 112"/>
                <a:gd name="T56" fmla="*/ 42 w 152"/>
                <a:gd name="T57" fmla="*/ 100 h 112"/>
                <a:gd name="T58" fmla="*/ 28 w 152"/>
                <a:gd name="T59" fmla="*/ 108 h 112"/>
                <a:gd name="T60" fmla="*/ 20 w 152"/>
                <a:gd name="T61" fmla="*/ 112 h 112"/>
                <a:gd name="T62" fmla="*/ 8 w 152"/>
                <a:gd name="T63" fmla="*/ 108 h 112"/>
                <a:gd name="T64" fmla="*/ 0 w 152"/>
                <a:gd name="T65" fmla="*/ 104 h 112"/>
                <a:gd name="T66" fmla="*/ 0 w 152"/>
                <a:gd name="T67" fmla="*/ 92 h 112"/>
                <a:gd name="T68" fmla="*/ 0 w 152"/>
                <a:gd name="T69" fmla="*/ 94 h 112"/>
                <a:gd name="T70" fmla="*/ 8 w 152"/>
                <a:gd name="T71" fmla="*/ 100 h 112"/>
                <a:gd name="T72" fmla="*/ 20 w 152"/>
                <a:gd name="T73" fmla="*/ 90 h 112"/>
                <a:gd name="T74" fmla="*/ 30 w 152"/>
                <a:gd name="T75" fmla="*/ 78 h 112"/>
                <a:gd name="T76" fmla="*/ 46 w 152"/>
                <a:gd name="T77" fmla="*/ 72 h 112"/>
                <a:gd name="T78" fmla="*/ 54 w 152"/>
                <a:gd name="T79" fmla="*/ 66 h 112"/>
                <a:gd name="T80" fmla="*/ 58 w 152"/>
                <a:gd name="T81"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25" name="Freeform 249"/>
            <p:cNvSpPr>
              <a:spLocks noChangeAspect="1"/>
            </p:cNvSpPr>
            <p:nvPr/>
          </p:nvSpPr>
          <p:spPr bwMode="auto">
            <a:xfrm>
              <a:off x="4248" y="2047"/>
              <a:ext cx="68" cy="96"/>
            </a:xfrm>
            <a:custGeom>
              <a:avLst/>
              <a:gdLst>
                <a:gd name="T0" fmla="*/ 42 w 72"/>
                <a:gd name="T1" fmla="*/ 12 h 102"/>
                <a:gd name="T2" fmla="*/ 34 w 72"/>
                <a:gd name="T3" fmla="*/ 12 h 102"/>
                <a:gd name="T4" fmla="*/ 32 w 72"/>
                <a:gd name="T5" fmla="*/ 18 h 102"/>
                <a:gd name="T6" fmla="*/ 30 w 72"/>
                <a:gd name="T7" fmla="*/ 18 h 102"/>
                <a:gd name="T8" fmla="*/ 26 w 72"/>
                <a:gd name="T9" fmla="*/ 18 h 102"/>
                <a:gd name="T10" fmla="*/ 22 w 72"/>
                <a:gd name="T11" fmla="*/ 18 h 102"/>
                <a:gd name="T12" fmla="*/ 20 w 72"/>
                <a:gd name="T13" fmla="*/ 18 h 102"/>
                <a:gd name="T14" fmla="*/ 14 w 72"/>
                <a:gd name="T15" fmla="*/ 10 h 102"/>
                <a:gd name="T16" fmla="*/ 10 w 72"/>
                <a:gd name="T17" fmla="*/ 4 h 102"/>
                <a:gd name="T18" fmla="*/ 6 w 72"/>
                <a:gd name="T19" fmla="*/ 0 h 102"/>
                <a:gd name="T20" fmla="*/ 0 w 72"/>
                <a:gd name="T21" fmla="*/ 0 h 102"/>
                <a:gd name="T22" fmla="*/ 2 w 72"/>
                <a:gd name="T23" fmla="*/ 8 h 102"/>
                <a:gd name="T24" fmla="*/ 4 w 72"/>
                <a:gd name="T25" fmla="*/ 14 h 102"/>
                <a:gd name="T26" fmla="*/ 6 w 72"/>
                <a:gd name="T27" fmla="*/ 24 h 102"/>
                <a:gd name="T28" fmla="*/ 10 w 72"/>
                <a:gd name="T29" fmla="*/ 36 h 102"/>
                <a:gd name="T30" fmla="*/ 14 w 72"/>
                <a:gd name="T31" fmla="*/ 46 h 102"/>
                <a:gd name="T32" fmla="*/ 18 w 72"/>
                <a:gd name="T33" fmla="*/ 54 h 102"/>
                <a:gd name="T34" fmla="*/ 34 w 72"/>
                <a:gd name="T35" fmla="*/ 72 h 102"/>
                <a:gd name="T36" fmla="*/ 50 w 72"/>
                <a:gd name="T37" fmla="*/ 86 h 102"/>
                <a:gd name="T38" fmla="*/ 58 w 72"/>
                <a:gd name="T39" fmla="*/ 96 h 102"/>
                <a:gd name="T40" fmla="*/ 66 w 72"/>
                <a:gd name="T41" fmla="*/ 102 h 102"/>
                <a:gd name="T42" fmla="*/ 68 w 72"/>
                <a:gd name="T43" fmla="*/ 100 h 102"/>
                <a:gd name="T44" fmla="*/ 70 w 72"/>
                <a:gd name="T45" fmla="*/ 100 h 102"/>
                <a:gd name="T46" fmla="*/ 72 w 72"/>
                <a:gd name="T47" fmla="*/ 96 h 102"/>
                <a:gd name="T48" fmla="*/ 72 w 72"/>
                <a:gd name="T49" fmla="*/ 90 h 102"/>
                <a:gd name="T50" fmla="*/ 70 w 72"/>
                <a:gd name="T51" fmla="*/ 84 h 102"/>
                <a:gd name="T52" fmla="*/ 66 w 72"/>
                <a:gd name="T53" fmla="*/ 74 h 102"/>
                <a:gd name="T54" fmla="*/ 62 w 72"/>
                <a:gd name="T55" fmla="*/ 68 h 102"/>
                <a:gd name="T56" fmla="*/ 60 w 72"/>
                <a:gd name="T57" fmla="*/ 64 h 102"/>
                <a:gd name="T58" fmla="*/ 58 w 72"/>
                <a:gd name="T59" fmla="*/ 60 h 102"/>
                <a:gd name="T60" fmla="*/ 58 w 72"/>
                <a:gd name="T61" fmla="*/ 40 h 102"/>
                <a:gd name="T62" fmla="*/ 58 w 72"/>
                <a:gd name="T63" fmla="*/ 32 h 102"/>
                <a:gd name="T64" fmla="*/ 52 w 72"/>
                <a:gd name="T65" fmla="*/ 24 h 102"/>
                <a:gd name="T66" fmla="*/ 42 w 72"/>
                <a:gd name="T67"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226" name="Freeform 250"/>
          <p:cNvSpPr>
            <a:spLocks noChangeAspect="1"/>
          </p:cNvSpPr>
          <p:nvPr/>
        </p:nvSpPr>
        <p:spPr bwMode="auto">
          <a:xfrm>
            <a:off x="6715125" y="4652963"/>
            <a:ext cx="14288" cy="17462"/>
          </a:xfrm>
          <a:custGeom>
            <a:avLst/>
            <a:gdLst>
              <a:gd name="T0" fmla="*/ 6 w 10"/>
              <a:gd name="T1" fmla="*/ 0 h 12"/>
              <a:gd name="T2" fmla="*/ 6 w 10"/>
              <a:gd name="T3" fmla="*/ 6 h 12"/>
              <a:gd name="T4" fmla="*/ 10 w 10"/>
              <a:gd name="T5" fmla="*/ 8 h 12"/>
              <a:gd name="T6" fmla="*/ 10 w 10"/>
              <a:gd name="T7" fmla="*/ 12 h 12"/>
              <a:gd name="T8" fmla="*/ 6 w 10"/>
              <a:gd name="T9" fmla="*/ 12 h 12"/>
              <a:gd name="T10" fmla="*/ 4 w 10"/>
              <a:gd name="T11" fmla="*/ 10 h 12"/>
              <a:gd name="T12" fmla="*/ 2 w 10"/>
              <a:gd name="T13" fmla="*/ 8 h 12"/>
              <a:gd name="T14" fmla="*/ 0 w 10"/>
              <a:gd name="T15" fmla="*/ 4 h 12"/>
              <a:gd name="T16" fmla="*/ 2 w 10"/>
              <a:gd name="T17" fmla="*/ 0 h 12"/>
              <a:gd name="T18" fmla="*/ 4 w 10"/>
              <a:gd name="T19" fmla="*/ 0 h 12"/>
              <a:gd name="T20" fmla="*/ 6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722" name="Group 251"/>
          <p:cNvGrpSpPr>
            <a:grpSpLocks/>
          </p:cNvGrpSpPr>
          <p:nvPr/>
        </p:nvGrpSpPr>
        <p:grpSpPr bwMode="auto">
          <a:xfrm>
            <a:off x="6627813" y="4473575"/>
            <a:ext cx="1095375" cy="438150"/>
            <a:chOff x="4175" y="2063"/>
            <a:chExt cx="690" cy="276"/>
          </a:xfrm>
        </p:grpSpPr>
        <p:sp>
          <p:nvSpPr>
            <p:cNvPr id="1663228" name="Freeform 252"/>
            <p:cNvSpPr>
              <a:spLocks noChangeAspect="1"/>
            </p:cNvSpPr>
            <p:nvPr/>
          </p:nvSpPr>
          <p:spPr bwMode="auto">
            <a:xfrm>
              <a:off x="4714" y="2283"/>
              <a:ext cx="11" cy="19"/>
            </a:xfrm>
            <a:custGeom>
              <a:avLst/>
              <a:gdLst>
                <a:gd name="T0" fmla="*/ 6 w 12"/>
                <a:gd name="T1" fmla="*/ 2 h 20"/>
                <a:gd name="T2" fmla="*/ 8 w 12"/>
                <a:gd name="T3" fmla="*/ 2 h 20"/>
                <a:gd name="T4" fmla="*/ 8 w 12"/>
                <a:gd name="T5" fmla="*/ 0 h 20"/>
                <a:gd name="T6" fmla="*/ 10 w 12"/>
                <a:gd name="T7" fmla="*/ 2 h 20"/>
                <a:gd name="T8" fmla="*/ 12 w 12"/>
                <a:gd name="T9" fmla="*/ 4 h 20"/>
                <a:gd name="T10" fmla="*/ 10 w 12"/>
                <a:gd name="T11" fmla="*/ 6 h 20"/>
                <a:gd name="T12" fmla="*/ 8 w 12"/>
                <a:gd name="T13" fmla="*/ 12 h 20"/>
                <a:gd name="T14" fmla="*/ 0 w 12"/>
                <a:gd name="T15" fmla="*/ 20 h 20"/>
                <a:gd name="T16" fmla="*/ 0 w 12"/>
                <a:gd name="T17" fmla="*/ 10 h 20"/>
                <a:gd name="T18" fmla="*/ 2 w 12"/>
                <a:gd name="T19" fmla="*/ 6 h 20"/>
                <a:gd name="T20" fmla="*/ 4 w 12"/>
                <a:gd name="T21" fmla="*/ 4 h 20"/>
                <a:gd name="T22" fmla="*/ 6 w 12"/>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966" name="Group 253"/>
            <p:cNvGrpSpPr>
              <a:grpSpLocks/>
            </p:cNvGrpSpPr>
            <p:nvPr/>
          </p:nvGrpSpPr>
          <p:grpSpPr bwMode="auto">
            <a:xfrm>
              <a:off x="4175" y="2063"/>
              <a:ext cx="690" cy="276"/>
              <a:chOff x="4175" y="2063"/>
              <a:chExt cx="690" cy="276"/>
            </a:xfrm>
          </p:grpSpPr>
          <p:sp>
            <p:nvSpPr>
              <p:cNvPr id="1663230" name="Freeform 254"/>
              <p:cNvSpPr>
                <a:spLocks noChangeAspect="1"/>
              </p:cNvSpPr>
              <p:nvPr/>
            </p:nvSpPr>
            <p:spPr bwMode="auto">
              <a:xfrm>
                <a:off x="4538" y="2131"/>
                <a:ext cx="93" cy="128"/>
              </a:xfrm>
              <a:custGeom>
                <a:avLst/>
                <a:gdLst>
                  <a:gd name="T0" fmla="*/ 12 w 100"/>
                  <a:gd name="T1" fmla="*/ 28 h 136"/>
                  <a:gd name="T2" fmla="*/ 18 w 100"/>
                  <a:gd name="T3" fmla="*/ 22 h 136"/>
                  <a:gd name="T4" fmla="*/ 28 w 100"/>
                  <a:gd name="T5" fmla="*/ 10 h 136"/>
                  <a:gd name="T6" fmla="*/ 34 w 100"/>
                  <a:gd name="T7" fmla="*/ 6 h 136"/>
                  <a:gd name="T8" fmla="*/ 38 w 100"/>
                  <a:gd name="T9" fmla="*/ 8 h 136"/>
                  <a:gd name="T10" fmla="*/ 60 w 100"/>
                  <a:gd name="T11" fmla="*/ 12 h 136"/>
                  <a:gd name="T12" fmla="*/ 84 w 100"/>
                  <a:gd name="T13" fmla="*/ 12 h 136"/>
                  <a:gd name="T14" fmla="*/ 90 w 100"/>
                  <a:gd name="T15" fmla="*/ 8 h 136"/>
                  <a:gd name="T16" fmla="*/ 100 w 100"/>
                  <a:gd name="T17" fmla="*/ 0 h 136"/>
                  <a:gd name="T18" fmla="*/ 90 w 100"/>
                  <a:gd name="T19" fmla="*/ 16 h 136"/>
                  <a:gd name="T20" fmla="*/ 82 w 100"/>
                  <a:gd name="T21" fmla="*/ 24 h 136"/>
                  <a:gd name="T22" fmla="*/ 70 w 100"/>
                  <a:gd name="T23" fmla="*/ 24 h 136"/>
                  <a:gd name="T24" fmla="*/ 26 w 100"/>
                  <a:gd name="T25" fmla="*/ 22 h 136"/>
                  <a:gd name="T26" fmla="*/ 22 w 100"/>
                  <a:gd name="T27" fmla="*/ 26 h 136"/>
                  <a:gd name="T28" fmla="*/ 22 w 100"/>
                  <a:gd name="T29" fmla="*/ 38 h 136"/>
                  <a:gd name="T30" fmla="*/ 28 w 100"/>
                  <a:gd name="T31" fmla="*/ 52 h 136"/>
                  <a:gd name="T32" fmla="*/ 34 w 100"/>
                  <a:gd name="T33" fmla="*/ 54 h 136"/>
                  <a:gd name="T34" fmla="*/ 40 w 100"/>
                  <a:gd name="T35" fmla="*/ 50 h 136"/>
                  <a:gd name="T36" fmla="*/ 54 w 100"/>
                  <a:gd name="T37" fmla="*/ 44 h 136"/>
                  <a:gd name="T38" fmla="*/ 68 w 100"/>
                  <a:gd name="T39" fmla="*/ 40 h 136"/>
                  <a:gd name="T40" fmla="*/ 72 w 100"/>
                  <a:gd name="T41" fmla="*/ 42 h 136"/>
                  <a:gd name="T42" fmla="*/ 62 w 100"/>
                  <a:gd name="T43" fmla="*/ 48 h 136"/>
                  <a:gd name="T44" fmla="*/ 50 w 100"/>
                  <a:gd name="T45" fmla="*/ 56 h 136"/>
                  <a:gd name="T46" fmla="*/ 44 w 100"/>
                  <a:gd name="T47" fmla="*/ 66 h 136"/>
                  <a:gd name="T48" fmla="*/ 48 w 100"/>
                  <a:gd name="T49" fmla="*/ 76 h 136"/>
                  <a:gd name="T50" fmla="*/ 54 w 100"/>
                  <a:gd name="T51" fmla="*/ 98 h 136"/>
                  <a:gd name="T52" fmla="*/ 60 w 100"/>
                  <a:gd name="T53" fmla="*/ 104 h 136"/>
                  <a:gd name="T54" fmla="*/ 64 w 100"/>
                  <a:gd name="T55" fmla="*/ 106 h 136"/>
                  <a:gd name="T56" fmla="*/ 54 w 100"/>
                  <a:gd name="T57" fmla="*/ 114 h 136"/>
                  <a:gd name="T58" fmla="*/ 44 w 100"/>
                  <a:gd name="T59" fmla="*/ 118 h 136"/>
                  <a:gd name="T60" fmla="*/ 32 w 100"/>
                  <a:gd name="T61" fmla="*/ 88 h 136"/>
                  <a:gd name="T62" fmla="*/ 32 w 100"/>
                  <a:gd name="T63" fmla="*/ 78 h 136"/>
                  <a:gd name="T64" fmla="*/ 24 w 100"/>
                  <a:gd name="T65" fmla="*/ 78 h 136"/>
                  <a:gd name="T66" fmla="*/ 22 w 100"/>
                  <a:gd name="T67" fmla="*/ 120 h 136"/>
                  <a:gd name="T68" fmla="*/ 18 w 100"/>
                  <a:gd name="T69" fmla="*/ 132 h 136"/>
                  <a:gd name="T70" fmla="*/ 8 w 100"/>
                  <a:gd name="T71" fmla="*/ 136 h 136"/>
                  <a:gd name="T72" fmla="*/ 6 w 100"/>
                  <a:gd name="T73" fmla="*/ 130 h 136"/>
                  <a:gd name="T74" fmla="*/ 6 w 100"/>
                  <a:gd name="T75" fmla="*/ 116 h 136"/>
                  <a:gd name="T76" fmla="*/ 10 w 100"/>
                  <a:gd name="T77" fmla="*/ 102 h 136"/>
                  <a:gd name="T78" fmla="*/ 4 w 100"/>
                  <a:gd name="T79" fmla="*/ 94 h 136"/>
                  <a:gd name="T80" fmla="*/ 0 w 100"/>
                  <a:gd name="T81" fmla="*/ 90 h 136"/>
                  <a:gd name="T82" fmla="*/ 4 w 100"/>
                  <a:gd name="T83" fmla="*/ 66 h 136"/>
                  <a:gd name="T84" fmla="*/ 12 w 100"/>
                  <a:gd name="T85" fmla="*/ 4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968" name="Group 255"/>
              <p:cNvGrpSpPr>
                <a:grpSpLocks/>
              </p:cNvGrpSpPr>
              <p:nvPr/>
            </p:nvGrpSpPr>
            <p:grpSpPr bwMode="auto">
              <a:xfrm>
                <a:off x="4175" y="2063"/>
                <a:ext cx="690" cy="276"/>
                <a:chOff x="4175" y="2063"/>
                <a:chExt cx="690" cy="276"/>
              </a:xfrm>
            </p:grpSpPr>
            <p:sp>
              <p:nvSpPr>
                <p:cNvPr id="1663232" name="Freeform 256"/>
                <p:cNvSpPr>
                  <a:spLocks noChangeAspect="1"/>
                </p:cNvSpPr>
                <p:nvPr/>
              </p:nvSpPr>
              <p:spPr bwMode="auto">
                <a:xfrm>
                  <a:off x="4175" y="2063"/>
                  <a:ext cx="165" cy="194"/>
                </a:xfrm>
                <a:custGeom>
                  <a:avLst/>
                  <a:gdLst>
                    <a:gd name="T0" fmla="*/ 36 w 176"/>
                    <a:gd name="T1" fmla="*/ 46 h 206"/>
                    <a:gd name="T2" fmla="*/ 22 w 176"/>
                    <a:gd name="T3" fmla="*/ 28 h 206"/>
                    <a:gd name="T4" fmla="*/ 6 w 176"/>
                    <a:gd name="T5" fmla="*/ 14 h 206"/>
                    <a:gd name="T6" fmla="*/ 0 w 176"/>
                    <a:gd name="T7" fmla="*/ 4 h 206"/>
                    <a:gd name="T8" fmla="*/ 4 w 176"/>
                    <a:gd name="T9" fmla="*/ 0 h 206"/>
                    <a:gd name="T10" fmla="*/ 10 w 176"/>
                    <a:gd name="T11" fmla="*/ 0 h 206"/>
                    <a:gd name="T12" fmla="*/ 18 w 176"/>
                    <a:gd name="T13" fmla="*/ 6 h 206"/>
                    <a:gd name="T14" fmla="*/ 36 w 176"/>
                    <a:gd name="T15" fmla="*/ 6 h 206"/>
                    <a:gd name="T16" fmla="*/ 44 w 176"/>
                    <a:gd name="T17" fmla="*/ 14 h 206"/>
                    <a:gd name="T18" fmla="*/ 52 w 176"/>
                    <a:gd name="T19" fmla="*/ 28 h 206"/>
                    <a:gd name="T20" fmla="*/ 62 w 176"/>
                    <a:gd name="T21" fmla="*/ 34 h 206"/>
                    <a:gd name="T22" fmla="*/ 70 w 176"/>
                    <a:gd name="T23" fmla="*/ 38 h 206"/>
                    <a:gd name="T24" fmla="*/ 82 w 176"/>
                    <a:gd name="T25" fmla="*/ 52 h 206"/>
                    <a:gd name="T26" fmla="*/ 90 w 176"/>
                    <a:gd name="T27" fmla="*/ 62 h 206"/>
                    <a:gd name="T28" fmla="*/ 98 w 176"/>
                    <a:gd name="T29" fmla="*/ 62 h 206"/>
                    <a:gd name="T30" fmla="*/ 108 w 176"/>
                    <a:gd name="T31" fmla="*/ 72 h 206"/>
                    <a:gd name="T32" fmla="*/ 120 w 176"/>
                    <a:gd name="T33" fmla="*/ 82 h 206"/>
                    <a:gd name="T34" fmla="*/ 124 w 176"/>
                    <a:gd name="T35" fmla="*/ 84 h 206"/>
                    <a:gd name="T36" fmla="*/ 128 w 176"/>
                    <a:gd name="T37" fmla="*/ 86 h 206"/>
                    <a:gd name="T38" fmla="*/ 124 w 176"/>
                    <a:gd name="T39" fmla="*/ 94 h 206"/>
                    <a:gd name="T40" fmla="*/ 140 w 176"/>
                    <a:gd name="T41" fmla="*/ 102 h 206"/>
                    <a:gd name="T42" fmla="*/ 138 w 176"/>
                    <a:gd name="T43" fmla="*/ 118 h 206"/>
                    <a:gd name="T44" fmla="*/ 146 w 176"/>
                    <a:gd name="T45" fmla="*/ 122 h 206"/>
                    <a:gd name="T46" fmla="*/ 152 w 176"/>
                    <a:gd name="T47" fmla="*/ 134 h 206"/>
                    <a:gd name="T48" fmla="*/ 152 w 176"/>
                    <a:gd name="T49" fmla="*/ 138 h 206"/>
                    <a:gd name="T50" fmla="*/ 158 w 176"/>
                    <a:gd name="T51" fmla="*/ 138 h 206"/>
                    <a:gd name="T52" fmla="*/ 162 w 176"/>
                    <a:gd name="T53" fmla="*/ 144 h 206"/>
                    <a:gd name="T54" fmla="*/ 174 w 176"/>
                    <a:gd name="T55" fmla="*/ 152 h 206"/>
                    <a:gd name="T56" fmla="*/ 174 w 176"/>
                    <a:gd name="T57" fmla="*/ 192 h 206"/>
                    <a:gd name="T58" fmla="*/ 170 w 176"/>
                    <a:gd name="T59" fmla="*/ 206 h 206"/>
                    <a:gd name="T60" fmla="*/ 160 w 176"/>
                    <a:gd name="T61" fmla="*/ 204 h 206"/>
                    <a:gd name="T62" fmla="*/ 152 w 176"/>
                    <a:gd name="T63" fmla="*/ 206 h 206"/>
                    <a:gd name="T64" fmla="*/ 146 w 176"/>
                    <a:gd name="T65" fmla="*/ 204 h 206"/>
                    <a:gd name="T66" fmla="*/ 140 w 176"/>
                    <a:gd name="T67" fmla="*/ 192 h 206"/>
                    <a:gd name="T68" fmla="*/ 124 w 176"/>
                    <a:gd name="T69" fmla="*/ 180 h 206"/>
                    <a:gd name="T70" fmla="*/ 112 w 176"/>
                    <a:gd name="T71" fmla="*/ 168 h 206"/>
                    <a:gd name="T72" fmla="*/ 98 w 176"/>
                    <a:gd name="T73" fmla="*/ 150 h 206"/>
                    <a:gd name="T74" fmla="*/ 94 w 176"/>
                    <a:gd name="T75" fmla="*/ 138 h 206"/>
                    <a:gd name="T76" fmla="*/ 82 w 176"/>
                    <a:gd name="T77" fmla="*/ 114 h 206"/>
                    <a:gd name="T78" fmla="*/ 66 w 176"/>
                    <a:gd name="T79" fmla="*/ 94 h 206"/>
                    <a:gd name="T80" fmla="*/ 64 w 176"/>
                    <a:gd name="T81" fmla="*/ 82 h 206"/>
                    <a:gd name="T82" fmla="*/ 60 w 176"/>
                    <a:gd name="T83" fmla="*/ 70 h 206"/>
                    <a:gd name="T84" fmla="*/ 48 w 176"/>
                    <a:gd name="T85" fmla="*/ 62 h 206"/>
                    <a:gd name="T86" fmla="*/ 40 w 176"/>
                    <a:gd name="T87" fmla="*/ 5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33" name="Freeform 257"/>
                <p:cNvSpPr>
                  <a:spLocks noChangeAspect="1"/>
                </p:cNvSpPr>
                <p:nvPr/>
              </p:nvSpPr>
              <p:spPr bwMode="auto">
                <a:xfrm>
                  <a:off x="4388" y="2091"/>
                  <a:ext cx="150" cy="138"/>
                </a:xfrm>
                <a:custGeom>
                  <a:avLst/>
                  <a:gdLst>
                    <a:gd name="T0" fmla="*/ 126 w 160"/>
                    <a:gd name="T1" fmla="*/ 2 h 146"/>
                    <a:gd name="T2" fmla="*/ 114 w 160"/>
                    <a:gd name="T3" fmla="*/ 0 h 146"/>
                    <a:gd name="T4" fmla="*/ 102 w 160"/>
                    <a:gd name="T5" fmla="*/ 4 h 146"/>
                    <a:gd name="T6" fmla="*/ 92 w 160"/>
                    <a:gd name="T7" fmla="*/ 14 h 146"/>
                    <a:gd name="T8" fmla="*/ 84 w 160"/>
                    <a:gd name="T9" fmla="*/ 40 h 146"/>
                    <a:gd name="T10" fmla="*/ 82 w 160"/>
                    <a:gd name="T11" fmla="*/ 52 h 146"/>
                    <a:gd name="T12" fmla="*/ 74 w 160"/>
                    <a:gd name="T13" fmla="*/ 50 h 146"/>
                    <a:gd name="T14" fmla="*/ 66 w 160"/>
                    <a:gd name="T15" fmla="*/ 44 h 146"/>
                    <a:gd name="T16" fmla="*/ 58 w 160"/>
                    <a:gd name="T17" fmla="*/ 42 h 146"/>
                    <a:gd name="T18" fmla="*/ 50 w 160"/>
                    <a:gd name="T19" fmla="*/ 50 h 146"/>
                    <a:gd name="T20" fmla="*/ 40 w 160"/>
                    <a:gd name="T21" fmla="*/ 54 h 146"/>
                    <a:gd name="T22" fmla="*/ 28 w 160"/>
                    <a:gd name="T23" fmla="*/ 54 h 146"/>
                    <a:gd name="T24" fmla="*/ 16 w 160"/>
                    <a:gd name="T25" fmla="*/ 50 h 146"/>
                    <a:gd name="T26" fmla="*/ 14 w 160"/>
                    <a:gd name="T27" fmla="*/ 46 h 146"/>
                    <a:gd name="T28" fmla="*/ 14 w 160"/>
                    <a:gd name="T29" fmla="*/ 34 h 146"/>
                    <a:gd name="T30" fmla="*/ 4 w 160"/>
                    <a:gd name="T31" fmla="*/ 44 h 146"/>
                    <a:gd name="T32" fmla="*/ 0 w 160"/>
                    <a:gd name="T33" fmla="*/ 60 h 146"/>
                    <a:gd name="T34" fmla="*/ 4 w 160"/>
                    <a:gd name="T35" fmla="*/ 72 h 146"/>
                    <a:gd name="T36" fmla="*/ 2 w 160"/>
                    <a:gd name="T37" fmla="*/ 78 h 146"/>
                    <a:gd name="T38" fmla="*/ 8 w 160"/>
                    <a:gd name="T39" fmla="*/ 86 h 146"/>
                    <a:gd name="T40" fmla="*/ 10 w 160"/>
                    <a:gd name="T41" fmla="*/ 92 h 146"/>
                    <a:gd name="T42" fmla="*/ 18 w 160"/>
                    <a:gd name="T43" fmla="*/ 96 h 146"/>
                    <a:gd name="T44" fmla="*/ 18 w 160"/>
                    <a:gd name="T45" fmla="*/ 102 h 146"/>
                    <a:gd name="T46" fmla="*/ 16 w 160"/>
                    <a:gd name="T47" fmla="*/ 108 h 146"/>
                    <a:gd name="T48" fmla="*/ 18 w 160"/>
                    <a:gd name="T49" fmla="*/ 110 h 146"/>
                    <a:gd name="T50" fmla="*/ 20 w 160"/>
                    <a:gd name="T51" fmla="*/ 120 h 146"/>
                    <a:gd name="T52" fmla="*/ 28 w 160"/>
                    <a:gd name="T53" fmla="*/ 126 h 146"/>
                    <a:gd name="T54" fmla="*/ 42 w 160"/>
                    <a:gd name="T55" fmla="*/ 128 h 146"/>
                    <a:gd name="T56" fmla="*/ 44 w 160"/>
                    <a:gd name="T57" fmla="*/ 134 h 146"/>
                    <a:gd name="T58" fmla="*/ 54 w 160"/>
                    <a:gd name="T59" fmla="*/ 134 h 146"/>
                    <a:gd name="T60" fmla="*/ 62 w 160"/>
                    <a:gd name="T61" fmla="*/ 130 h 146"/>
                    <a:gd name="T62" fmla="*/ 72 w 160"/>
                    <a:gd name="T63" fmla="*/ 130 h 146"/>
                    <a:gd name="T64" fmla="*/ 82 w 160"/>
                    <a:gd name="T65" fmla="*/ 134 h 146"/>
                    <a:gd name="T66" fmla="*/ 88 w 160"/>
                    <a:gd name="T67" fmla="*/ 140 h 146"/>
                    <a:gd name="T68" fmla="*/ 88 w 160"/>
                    <a:gd name="T69" fmla="*/ 146 h 146"/>
                    <a:gd name="T70" fmla="*/ 98 w 160"/>
                    <a:gd name="T71" fmla="*/ 144 h 146"/>
                    <a:gd name="T72" fmla="*/ 112 w 160"/>
                    <a:gd name="T73" fmla="*/ 138 h 146"/>
                    <a:gd name="T74" fmla="*/ 120 w 160"/>
                    <a:gd name="T75" fmla="*/ 134 h 146"/>
                    <a:gd name="T76" fmla="*/ 116 w 160"/>
                    <a:gd name="T77" fmla="*/ 130 h 146"/>
                    <a:gd name="T78" fmla="*/ 118 w 160"/>
                    <a:gd name="T79" fmla="*/ 124 h 146"/>
                    <a:gd name="T80" fmla="*/ 122 w 160"/>
                    <a:gd name="T81" fmla="*/ 114 h 146"/>
                    <a:gd name="T82" fmla="*/ 120 w 160"/>
                    <a:gd name="T83" fmla="*/ 106 h 146"/>
                    <a:gd name="T84" fmla="*/ 126 w 160"/>
                    <a:gd name="T85" fmla="*/ 94 h 146"/>
                    <a:gd name="T86" fmla="*/ 136 w 160"/>
                    <a:gd name="T87" fmla="*/ 82 h 146"/>
                    <a:gd name="T88" fmla="*/ 142 w 160"/>
                    <a:gd name="T89" fmla="*/ 60 h 146"/>
                    <a:gd name="T90" fmla="*/ 148 w 160"/>
                    <a:gd name="T91" fmla="*/ 56 h 146"/>
                    <a:gd name="T92" fmla="*/ 160 w 160"/>
                    <a:gd name="T93" fmla="*/ 56 h 146"/>
                    <a:gd name="T94" fmla="*/ 150 w 160"/>
                    <a:gd name="T95" fmla="*/ 46 h 146"/>
                    <a:gd name="T96" fmla="*/ 144 w 160"/>
                    <a:gd name="T97" fmla="*/ 34 h 146"/>
                    <a:gd name="T98" fmla="*/ 148 w 160"/>
                    <a:gd name="T99" fmla="*/ 28 h 146"/>
                    <a:gd name="T100" fmla="*/ 138 w 160"/>
                    <a:gd name="T101" fmla="*/ 22 h 146"/>
                    <a:gd name="T102" fmla="*/ 136 w 160"/>
                    <a:gd name="T103"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34" name="Freeform 258"/>
                <p:cNvSpPr>
                  <a:spLocks noChangeAspect="1"/>
                </p:cNvSpPr>
                <p:nvPr/>
              </p:nvSpPr>
              <p:spPr bwMode="auto">
                <a:xfrm>
                  <a:off x="4209" y="2135"/>
                  <a:ext cx="11" cy="13"/>
                </a:xfrm>
                <a:custGeom>
                  <a:avLst/>
                  <a:gdLst>
                    <a:gd name="T0" fmla="*/ 12 w 12"/>
                    <a:gd name="T1" fmla="*/ 8 h 14"/>
                    <a:gd name="T2" fmla="*/ 10 w 12"/>
                    <a:gd name="T3" fmla="*/ 12 h 14"/>
                    <a:gd name="T4" fmla="*/ 8 w 12"/>
                    <a:gd name="T5" fmla="*/ 14 h 14"/>
                    <a:gd name="T6" fmla="*/ 4 w 12"/>
                    <a:gd name="T7" fmla="*/ 12 h 14"/>
                    <a:gd name="T8" fmla="*/ 0 w 12"/>
                    <a:gd name="T9" fmla="*/ 8 h 14"/>
                    <a:gd name="T10" fmla="*/ 0 w 12"/>
                    <a:gd name="T11" fmla="*/ 6 h 14"/>
                    <a:gd name="T12" fmla="*/ 0 w 12"/>
                    <a:gd name="T13" fmla="*/ 0 h 14"/>
                    <a:gd name="T14" fmla="*/ 6 w 12"/>
                    <a:gd name="T15" fmla="*/ 4 h 14"/>
                    <a:gd name="T16" fmla="*/ 10 w 12"/>
                    <a:gd name="T17" fmla="*/ 6 h 14"/>
                    <a:gd name="T18" fmla="*/ 12 w 12"/>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35" name="Freeform 259"/>
                <p:cNvSpPr>
                  <a:spLocks noChangeAspect="1"/>
                </p:cNvSpPr>
                <p:nvPr/>
              </p:nvSpPr>
              <p:spPr bwMode="auto">
                <a:xfrm>
                  <a:off x="4716" y="2167"/>
                  <a:ext cx="149" cy="154"/>
                </a:xfrm>
                <a:custGeom>
                  <a:avLst/>
                  <a:gdLst>
                    <a:gd name="T0" fmla="*/ 160 w 160"/>
                    <a:gd name="T1" fmla="*/ 114 h 164"/>
                    <a:gd name="T2" fmla="*/ 156 w 160"/>
                    <a:gd name="T3" fmla="*/ 122 h 164"/>
                    <a:gd name="T4" fmla="*/ 160 w 160"/>
                    <a:gd name="T5" fmla="*/ 164 h 164"/>
                    <a:gd name="T6" fmla="*/ 148 w 160"/>
                    <a:gd name="T7" fmla="*/ 158 h 164"/>
                    <a:gd name="T8" fmla="*/ 144 w 160"/>
                    <a:gd name="T9" fmla="*/ 144 h 164"/>
                    <a:gd name="T10" fmla="*/ 120 w 160"/>
                    <a:gd name="T11" fmla="*/ 148 h 164"/>
                    <a:gd name="T12" fmla="*/ 104 w 160"/>
                    <a:gd name="T13" fmla="*/ 148 h 164"/>
                    <a:gd name="T14" fmla="*/ 102 w 160"/>
                    <a:gd name="T15" fmla="*/ 144 h 164"/>
                    <a:gd name="T16" fmla="*/ 110 w 160"/>
                    <a:gd name="T17" fmla="*/ 134 h 164"/>
                    <a:gd name="T18" fmla="*/ 120 w 160"/>
                    <a:gd name="T19" fmla="*/ 126 h 164"/>
                    <a:gd name="T20" fmla="*/ 118 w 160"/>
                    <a:gd name="T21" fmla="*/ 112 h 164"/>
                    <a:gd name="T22" fmla="*/ 116 w 160"/>
                    <a:gd name="T23" fmla="*/ 100 h 164"/>
                    <a:gd name="T24" fmla="*/ 104 w 160"/>
                    <a:gd name="T25" fmla="*/ 90 h 164"/>
                    <a:gd name="T26" fmla="*/ 74 w 160"/>
                    <a:gd name="T27" fmla="*/ 80 h 164"/>
                    <a:gd name="T28" fmla="*/ 62 w 160"/>
                    <a:gd name="T29" fmla="*/ 70 h 164"/>
                    <a:gd name="T30" fmla="*/ 54 w 160"/>
                    <a:gd name="T31" fmla="*/ 66 h 164"/>
                    <a:gd name="T32" fmla="*/ 46 w 160"/>
                    <a:gd name="T33" fmla="*/ 60 h 164"/>
                    <a:gd name="T34" fmla="*/ 42 w 160"/>
                    <a:gd name="T35" fmla="*/ 66 h 164"/>
                    <a:gd name="T36" fmla="*/ 34 w 160"/>
                    <a:gd name="T37" fmla="*/ 72 h 164"/>
                    <a:gd name="T38" fmla="*/ 32 w 160"/>
                    <a:gd name="T39" fmla="*/ 66 h 164"/>
                    <a:gd name="T40" fmla="*/ 26 w 160"/>
                    <a:gd name="T41" fmla="*/ 54 h 164"/>
                    <a:gd name="T42" fmla="*/ 20 w 160"/>
                    <a:gd name="T43" fmla="*/ 48 h 164"/>
                    <a:gd name="T44" fmla="*/ 20 w 160"/>
                    <a:gd name="T45" fmla="*/ 42 h 164"/>
                    <a:gd name="T46" fmla="*/ 28 w 160"/>
                    <a:gd name="T47" fmla="*/ 42 h 164"/>
                    <a:gd name="T48" fmla="*/ 34 w 160"/>
                    <a:gd name="T49" fmla="*/ 42 h 164"/>
                    <a:gd name="T50" fmla="*/ 46 w 160"/>
                    <a:gd name="T51" fmla="*/ 40 h 164"/>
                    <a:gd name="T52" fmla="*/ 54 w 160"/>
                    <a:gd name="T53" fmla="*/ 36 h 164"/>
                    <a:gd name="T54" fmla="*/ 40 w 160"/>
                    <a:gd name="T55" fmla="*/ 36 h 164"/>
                    <a:gd name="T56" fmla="*/ 26 w 160"/>
                    <a:gd name="T57" fmla="*/ 38 h 164"/>
                    <a:gd name="T58" fmla="*/ 18 w 160"/>
                    <a:gd name="T59" fmla="*/ 32 h 164"/>
                    <a:gd name="T60" fmla="*/ 16 w 160"/>
                    <a:gd name="T61" fmla="*/ 28 h 164"/>
                    <a:gd name="T62" fmla="*/ 6 w 160"/>
                    <a:gd name="T63" fmla="*/ 22 h 164"/>
                    <a:gd name="T64" fmla="*/ 0 w 160"/>
                    <a:gd name="T65" fmla="*/ 12 h 164"/>
                    <a:gd name="T66" fmla="*/ 14 w 160"/>
                    <a:gd name="T67" fmla="*/ 4 h 164"/>
                    <a:gd name="T68" fmla="*/ 30 w 160"/>
                    <a:gd name="T69" fmla="*/ 0 h 164"/>
                    <a:gd name="T70" fmla="*/ 36 w 160"/>
                    <a:gd name="T71" fmla="*/ 2 h 164"/>
                    <a:gd name="T72" fmla="*/ 50 w 160"/>
                    <a:gd name="T73" fmla="*/ 4 h 164"/>
                    <a:gd name="T74" fmla="*/ 56 w 160"/>
                    <a:gd name="T75" fmla="*/ 16 h 164"/>
                    <a:gd name="T76" fmla="*/ 58 w 160"/>
                    <a:gd name="T77" fmla="*/ 38 h 164"/>
                    <a:gd name="T78" fmla="*/ 62 w 160"/>
                    <a:gd name="T79" fmla="*/ 40 h 164"/>
                    <a:gd name="T80" fmla="*/ 66 w 160"/>
                    <a:gd name="T81" fmla="*/ 54 h 164"/>
                    <a:gd name="T82" fmla="*/ 72 w 160"/>
                    <a:gd name="T83" fmla="*/ 54 h 164"/>
                    <a:gd name="T84" fmla="*/ 78 w 160"/>
                    <a:gd name="T85" fmla="*/ 48 h 164"/>
                    <a:gd name="T86" fmla="*/ 88 w 160"/>
                    <a:gd name="T87" fmla="*/ 38 h 164"/>
                    <a:gd name="T88" fmla="*/ 100 w 160"/>
                    <a:gd name="T89" fmla="*/ 28 h 164"/>
                    <a:gd name="T90" fmla="*/ 108 w 160"/>
                    <a:gd name="T91" fmla="*/ 20 h 164"/>
                    <a:gd name="T92" fmla="*/ 116 w 160"/>
                    <a:gd name="T93" fmla="*/ 20 h 164"/>
                    <a:gd name="T94" fmla="*/ 128 w 160"/>
                    <a:gd name="T95" fmla="*/ 26 h 164"/>
                    <a:gd name="T96" fmla="*/ 142 w 160"/>
                    <a:gd name="T97" fmla="*/ 34 h 164"/>
                    <a:gd name="T98" fmla="*/ 160 w 160"/>
                    <a:gd name="T99"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973" name="Group 260"/>
                <p:cNvGrpSpPr>
                  <a:grpSpLocks/>
                </p:cNvGrpSpPr>
                <p:nvPr/>
              </p:nvGrpSpPr>
              <p:grpSpPr bwMode="auto">
                <a:xfrm>
                  <a:off x="4329" y="2127"/>
                  <a:ext cx="473" cy="212"/>
                  <a:chOff x="4329" y="2127"/>
                  <a:chExt cx="473" cy="212"/>
                </a:xfrm>
              </p:grpSpPr>
              <p:sp>
                <p:nvSpPr>
                  <p:cNvPr id="1663237" name="Freeform 261"/>
                  <p:cNvSpPr>
                    <a:spLocks noChangeAspect="1"/>
                  </p:cNvSpPr>
                  <p:nvPr/>
                </p:nvSpPr>
                <p:spPr bwMode="auto">
                  <a:xfrm>
                    <a:off x="4762" y="2255"/>
                    <a:ext cx="12" cy="15"/>
                  </a:xfrm>
                  <a:custGeom>
                    <a:avLst/>
                    <a:gdLst>
                      <a:gd name="T0" fmla="*/ 12 w 12"/>
                      <a:gd name="T1" fmla="*/ 10 h 16"/>
                      <a:gd name="T2" fmla="*/ 12 w 12"/>
                      <a:gd name="T3" fmla="*/ 14 h 16"/>
                      <a:gd name="T4" fmla="*/ 12 w 12"/>
                      <a:gd name="T5" fmla="*/ 16 h 16"/>
                      <a:gd name="T6" fmla="*/ 6 w 12"/>
                      <a:gd name="T7" fmla="*/ 16 h 16"/>
                      <a:gd name="T8" fmla="*/ 2 w 12"/>
                      <a:gd name="T9" fmla="*/ 14 h 16"/>
                      <a:gd name="T10" fmla="*/ 0 w 12"/>
                      <a:gd name="T11" fmla="*/ 10 h 16"/>
                      <a:gd name="T12" fmla="*/ 2 w 12"/>
                      <a:gd name="T13" fmla="*/ 4 h 16"/>
                      <a:gd name="T14" fmla="*/ 8 w 12"/>
                      <a:gd name="T15" fmla="*/ 0 h 16"/>
                      <a:gd name="T16" fmla="*/ 10 w 12"/>
                      <a:gd name="T17" fmla="*/ 6 h 16"/>
                      <a:gd name="T18" fmla="*/ 10 w 12"/>
                      <a:gd name="T19" fmla="*/ 8 h 16"/>
                      <a:gd name="T20" fmla="*/ 12 w 12"/>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38" name="Freeform 262"/>
                  <p:cNvSpPr>
                    <a:spLocks noChangeAspect="1"/>
                  </p:cNvSpPr>
                  <p:nvPr/>
                </p:nvSpPr>
                <p:spPr bwMode="auto">
                  <a:xfrm>
                    <a:off x="4670" y="2208"/>
                    <a:ext cx="47" cy="21"/>
                  </a:xfrm>
                  <a:custGeom>
                    <a:avLst/>
                    <a:gdLst>
                      <a:gd name="T0" fmla="*/ 42 w 50"/>
                      <a:gd name="T1" fmla="*/ 22 h 22"/>
                      <a:gd name="T2" fmla="*/ 40 w 50"/>
                      <a:gd name="T3" fmla="*/ 20 h 22"/>
                      <a:gd name="T4" fmla="*/ 38 w 50"/>
                      <a:gd name="T5" fmla="*/ 16 h 22"/>
                      <a:gd name="T6" fmla="*/ 34 w 50"/>
                      <a:gd name="T7" fmla="*/ 14 h 22"/>
                      <a:gd name="T8" fmla="*/ 30 w 50"/>
                      <a:gd name="T9" fmla="*/ 14 h 22"/>
                      <a:gd name="T10" fmla="*/ 24 w 50"/>
                      <a:gd name="T11" fmla="*/ 12 h 22"/>
                      <a:gd name="T12" fmla="*/ 16 w 50"/>
                      <a:gd name="T13" fmla="*/ 12 h 22"/>
                      <a:gd name="T14" fmla="*/ 10 w 50"/>
                      <a:gd name="T15" fmla="*/ 12 h 22"/>
                      <a:gd name="T16" fmla="*/ 2 w 50"/>
                      <a:gd name="T17" fmla="*/ 12 h 22"/>
                      <a:gd name="T18" fmla="*/ 0 w 50"/>
                      <a:gd name="T19" fmla="*/ 10 h 22"/>
                      <a:gd name="T20" fmla="*/ 8 w 50"/>
                      <a:gd name="T21" fmla="*/ 4 h 22"/>
                      <a:gd name="T22" fmla="*/ 14 w 50"/>
                      <a:gd name="T23" fmla="*/ 4 h 22"/>
                      <a:gd name="T24" fmla="*/ 18 w 50"/>
                      <a:gd name="T25" fmla="*/ 2 h 22"/>
                      <a:gd name="T26" fmla="*/ 24 w 50"/>
                      <a:gd name="T27" fmla="*/ 2 h 22"/>
                      <a:gd name="T28" fmla="*/ 28 w 50"/>
                      <a:gd name="T29" fmla="*/ 0 h 22"/>
                      <a:gd name="T30" fmla="*/ 28 w 50"/>
                      <a:gd name="T31" fmla="*/ 2 h 22"/>
                      <a:gd name="T32" fmla="*/ 30 w 50"/>
                      <a:gd name="T33" fmla="*/ 2 h 22"/>
                      <a:gd name="T34" fmla="*/ 34 w 50"/>
                      <a:gd name="T35" fmla="*/ 0 h 22"/>
                      <a:gd name="T36" fmla="*/ 38 w 50"/>
                      <a:gd name="T37" fmla="*/ 2 h 22"/>
                      <a:gd name="T38" fmla="*/ 44 w 50"/>
                      <a:gd name="T39" fmla="*/ 6 h 22"/>
                      <a:gd name="T40" fmla="*/ 48 w 50"/>
                      <a:gd name="T41" fmla="*/ 10 h 22"/>
                      <a:gd name="T42" fmla="*/ 50 w 50"/>
                      <a:gd name="T43" fmla="*/ 16 h 22"/>
                      <a:gd name="T44" fmla="*/ 48 w 50"/>
                      <a:gd name="T45" fmla="*/ 18 h 22"/>
                      <a:gd name="T46" fmla="*/ 46 w 50"/>
                      <a:gd name="T47" fmla="*/ 20 h 22"/>
                      <a:gd name="T48" fmla="*/ 42 w 50"/>
                      <a:gd name="T4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39" name="Freeform 263"/>
                  <p:cNvSpPr>
                    <a:spLocks noChangeAspect="1"/>
                  </p:cNvSpPr>
                  <p:nvPr/>
                </p:nvSpPr>
                <p:spPr bwMode="auto">
                  <a:xfrm>
                    <a:off x="4668" y="2127"/>
                    <a:ext cx="19" cy="40"/>
                  </a:xfrm>
                  <a:custGeom>
                    <a:avLst/>
                    <a:gdLst>
                      <a:gd name="T0" fmla="*/ 2 w 20"/>
                      <a:gd name="T1" fmla="*/ 22 h 42"/>
                      <a:gd name="T2" fmla="*/ 2 w 20"/>
                      <a:gd name="T3" fmla="*/ 18 h 42"/>
                      <a:gd name="T4" fmla="*/ 2 w 20"/>
                      <a:gd name="T5" fmla="*/ 14 h 42"/>
                      <a:gd name="T6" fmla="*/ 0 w 20"/>
                      <a:gd name="T7" fmla="*/ 10 h 42"/>
                      <a:gd name="T8" fmla="*/ 2 w 20"/>
                      <a:gd name="T9" fmla="*/ 4 h 42"/>
                      <a:gd name="T10" fmla="*/ 0 w 20"/>
                      <a:gd name="T11" fmla="*/ 0 h 42"/>
                      <a:gd name="T12" fmla="*/ 4 w 20"/>
                      <a:gd name="T13" fmla="*/ 0 h 42"/>
                      <a:gd name="T14" fmla="*/ 6 w 20"/>
                      <a:gd name="T15" fmla="*/ 8 h 42"/>
                      <a:gd name="T16" fmla="*/ 4 w 20"/>
                      <a:gd name="T17" fmla="*/ 16 h 42"/>
                      <a:gd name="T18" fmla="*/ 8 w 20"/>
                      <a:gd name="T19" fmla="*/ 16 h 42"/>
                      <a:gd name="T20" fmla="*/ 8 w 20"/>
                      <a:gd name="T21" fmla="*/ 8 h 42"/>
                      <a:gd name="T22" fmla="*/ 16 w 20"/>
                      <a:gd name="T23" fmla="*/ 8 h 42"/>
                      <a:gd name="T24" fmla="*/ 16 w 20"/>
                      <a:gd name="T25" fmla="*/ 12 h 42"/>
                      <a:gd name="T26" fmla="*/ 16 w 20"/>
                      <a:gd name="T27" fmla="*/ 14 h 42"/>
                      <a:gd name="T28" fmla="*/ 14 w 20"/>
                      <a:gd name="T29" fmla="*/ 16 h 42"/>
                      <a:gd name="T30" fmla="*/ 12 w 20"/>
                      <a:gd name="T31" fmla="*/ 18 h 42"/>
                      <a:gd name="T32" fmla="*/ 12 w 20"/>
                      <a:gd name="T33" fmla="*/ 22 h 42"/>
                      <a:gd name="T34" fmla="*/ 20 w 20"/>
                      <a:gd name="T35" fmla="*/ 32 h 42"/>
                      <a:gd name="T36" fmla="*/ 16 w 20"/>
                      <a:gd name="T37" fmla="*/ 32 h 42"/>
                      <a:gd name="T38" fmla="*/ 14 w 20"/>
                      <a:gd name="T39" fmla="*/ 30 h 42"/>
                      <a:gd name="T40" fmla="*/ 12 w 20"/>
                      <a:gd name="T41" fmla="*/ 28 h 42"/>
                      <a:gd name="T42" fmla="*/ 8 w 20"/>
                      <a:gd name="T43" fmla="*/ 28 h 42"/>
                      <a:gd name="T44" fmla="*/ 6 w 20"/>
                      <a:gd name="T45" fmla="*/ 28 h 42"/>
                      <a:gd name="T46" fmla="*/ 4 w 20"/>
                      <a:gd name="T47" fmla="*/ 30 h 42"/>
                      <a:gd name="T48" fmla="*/ 4 w 20"/>
                      <a:gd name="T49" fmla="*/ 34 h 42"/>
                      <a:gd name="T50" fmla="*/ 4 w 20"/>
                      <a:gd name="T51" fmla="*/ 38 h 42"/>
                      <a:gd name="T52" fmla="*/ 6 w 20"/>
                      <a:gd name="T53" fmla="*/ 42 h 42"/>
                      <a:gd name="T54" fmla="*/ 2 w 20"/>
                      <a:gd name="T55" fmla="*/ 40 h 42"/>
                      <a:gd name="T56" fmla="*/ 2 w 20"/>
                      <a:gd name="T57" fmla="*/ 34 h 42"/>
                      <a:gd name="T58" fmla="*/ 2 w 20"/>
                      <a:gd name="T59"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40" name="Freeform 264"/>
                  <p:cNvSpPr>
                    <a:spLocks noChangeAspect="1"/>
                  </p:cNvSpPr>
                  <p:nvPr/>
                </p:nvSpPr>
                <p:spPr bwMode="auto">
                  <a:xfrm>
                    <a:off x="4787" y="2171"/>
                    <a:ext cx="11" cy="11"/>
                  </a:xfrm>
                  <a:custGeom>
                    <a:avLst/>
                    <a:gdLst>
                      <a:gd name="T0" fmla="*/ 12 w 12"/>
                      <a:gd name="T1" fmla="*/ 12 h 12"/>
                      <a:gd name="T2" fmla="*/ 10 w 12"/>
                      <a:gd name="T3" fmla="*/ 12 h 12"/>
                      <a:gd name="T4" fmla="*/ 6 w 12"/>
                      <a:gd name="T5" fmla="*/ 12 h 12"/>
                      <a:gd name="T6" fmla="*/ 4 w 12"/>
                      <a:gd name="T7" fmla="*/ 8 h 12"/>
                      <a:gd name="T8" fmla="*/ 0 w 12"/>
                      <a:gd name="T9" fmla="*/ 4 h 12"/>
                      <a:gd name="T10" fmla="*/ 0 w 12"/>
                      <a:gd name="T11" fmla="*/ 0 h 12"/>
                      <a:gd name="T12" fmla="*/ 4 w 12"/>
                      <a:gd name="T13" fmla="*/ 2 h 12"/>
                      <a:gd name="T14" fmla="*/ 8 w 12"/>
                      <a:gd name="T15" fmla="*/ 4 h 12"/>
                      <a:gd name="T16" fmla="*/ 12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2"/>
                        </a:moveTo>
                        <a:lnTo>
                          <a:pt x="10" y="12"/>
                        </a:lnTo>
                        <a:lnTo>
                          <a:pt x="6" y="12"/>
                        </a:lnTo>
                        <a:lnTo>
                          <a:pt x="4" y="8"/>
                        </a:lnTo>
                        <a:lnTo>
                          <a:pt x="0" y="4"/>
                        </a:lnTo>
                        <a:lnTo>
                          <a:pt x="0" y="0"/>
                        </a:lnTo>
                        <a:lnTo>
                          <a:pt x="4" y="2"/>
                        </a:lnTo>
                        <a:lnTo>
                          <a:pt x="8" y="4"/>
                        </a:lnTo>
                        <a:lnTo>
                          <a:pt x="12" y="1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41" name="Freeform 265"/>
                  <p:cNvSpPr>
                    <a:spLocks noChangeAspect="1"/>
                  </p:cNvSpPr>
                  <p:nvPr/>
                </p:nvSpPr>
                <p:spPr bwMode="auto">
                  <a:xfrm>
                    <a:off x="4789" y="2191"/>
                    <a:ext cx="13" cy="4"/>
                  </a:xfrm>
                  <a:custGeom>
                    <a:avLst/>
                    <a:gdLst>
                      <a:gd name="T0" fmla="*/ 14 w 14"/>
                      <a:gd name="T1" fmla="*/ 0 h 4"/>
                      <a:gd name="T2" fmla="*/ 14 w 14"/>
                      <a:gd name="T3" fmla="*/ 4 h 4"/>
                      <a:gd name="T4" fmla="*/ 0 w 14"/>
                      <a:gd name="T5" fmla="*/ 2 h 4"/>
                      <a:gd name="T6" fmla="*/ 0 w 14"/>
                      <a:gd name="T7" fmla="*/ 0 h 4"/>
                      <a:gd name="T8" fmla="*/ 14 w 14"/>
                      <a:gd name="T9" fmla="*/ 0 h 4"/>
                    </a:gdLst>
                    <a:ahLst/>
                    <a:cxnLst>
                      <a:cxn ang="0">
                        <a:pos x="T0" y="T1"/>
                      </a:cxn>
                      <a:cxn ang="0">
                        <a:pos x="T2" y="T3"/>
                      </a:cxn>
                      <a:cxn ang="0">
                        <a:pos x="T4" y="T5"/>
                      </a:cxn>
                      <a:cxn ang="0">
                        <a:pos x="T6" y="T7"/>
                      </a:cxn>
                      <a:cxn ang="0">
                        <a:pos x="T8" y="T9"/>
                      </a:cxn>
                    </a:cxnLst>
                    <a:rect l="0" t="0" r="r" b="b"/>
                    <a:pathLst>
                      <a:path w="14" h="4">
                        <a:moveTo>
                          <a:pt x="14" y="0"/>
                        </a:moveTo>
                        <a:lnTo>
                          <a:pt x="14" y="4"/>
                        </a:lnTo>
                        <a:lnTo>
                          <a:pt x="0" y="2"/>
                        </a:lnTo>
                        <a:lnTo>
                          <a:pt x="0" y="0"/>
                        </a:lnTo>
                        <a:lnTo>
                          <a:pt x="14"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42" name="Freeform 266"/>
                  <p:cNvSpPr>
                    <a:spLocks noChangeAspect="1"/>
                  </p:cNvSpPr>
                  <p:nvPr/>
                </p:nvSpPr>
                <p:spPr bwMode="auto">
                  <a:xfrm>
                    <a:off x="4759" y="2270"/>
                    <a:ext cx="9" cy="11"/>
                  </a:xfrm>
                  <a:custGeom>
                    <a:avLst/>
                    <a:gdLst>
                      <a:gd name="T0" fmla="*/ 10 w 10"/>
                      <a:gd name="T1" fmla="*/ 6 h 12"/>
                      <a:gd name="T2" fmla="*/ 8 w 10"/>
                      <a:gd name="T3" fmla="*/ 10 h 12"/>
                      <a:gd name="T4" fmla="*/ 4 w 10"/>
                      <a:gd name="T5" fmla="*/ 12 h 12"/>
                      <a:gd name="T6" fmla="*/ 2 w 10"/>
                      <a:gd name="T7" fmla="*/ 12 h 12"/>
                      <a:gd name="T8" fmla="*/ 0 w 10"/>
                      <a:gd name="T9" fmla="*/ 10 h 12"/>
                      <a:gd name="T10" fmla="*/ 0 w 10"/>
                      <a:gd name="T11" fmla="*/ 6 h 12"/>
                      <a:gd name="T12" fmla="*/ 2 w 10"/>
                      <a:gd name="T13" fmla="*/ 0 h 12"/>
                      <a:gd name="T14" fmla="*/ 10 w 10"/>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6"/>
                        </a:moveTo>
                        <a:lnTo>
                          <a:pt x="8" y="10"/>
                        </a:lnTo>
                        <a:lnTo>
                          <a:pt x="4" y="12"/>
                        </a:lnTo>
                        <a:lnTo>
                          <a:pt x="2" y="12"/>
                        </a:lnTo>
                        <a:lnTo>
                          <a:pt x="0" y="10"/>
                        </a:lnTo>
                        <a:lnTo>
                          <a:pt x="0" y="6"/>
                        </a:lnTo>
                        <a:lnTo>
                          <a:pt x="2" y="0"/>
                        </a:lnTo>
                        <a:lnTo>
                          <a:pt x="10" y="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43" name="Freeform 267"/>
                  <p:cNvSpPr>
                    <a:spLocks noChangeAspect="1"/>
                  </p:cNvSpPr>
                  <p:nvPr/>
                </p:nvSpPr>
                <p:spPr bwMode="auto">
                  <a:xfrm>
                    <a:off x="4708" y="2161"/>
                    <a:ext cx="15" cy="6"/>
                  </a:xfrm>
                  <a:custGeom>
                    <a:avLst/>
                    <a:gdLst>
                      <a:gd name="T0" fmla="*/ 16 w 16"/>
                      <a:gd name="T1" fmla="*/ 6 h 6"/>
                      <a:gd name="T2" fmla="*/ 8 w 16"/>
                      <a:gd name="T3" fmla="*/ 6 h 6"/>
                      <a:gd name="T4" fmla="*/ 4 w 16"/>
                      <a:gd name="T5" fmla="*/ 6 h 6"/>
                      <a:gd name="T6" fmla="*/ 0 w 16"/>
                      <a:gd name="T7" fmla="*/ 6 h 6"/>
                      <a:gd name="T8" fmla="*/ 4 w 16"/>
                      <a:gd name="T9" fmla="*/ 2 h 6"/>
                      <a:gd name="T10" fmla="*/ 8 w 16"/>
                      <a:gd name="T11" fmla="*/ 0 h 6"/>
                      <a:gd name="T12" fmla="*/ 12 w 16"/>
                      <a:gd name="T13" fmla="*/ 0 h 6"/>
                      <a:gd name="T14" fmla="*/ 14 w 16"/>
                      <a:gd name="T15" fmla="*/ 2 h 6"/>
                      <a:gd name="T16" fmla="*/ 16 w 1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6">
                        <a:moveTo>
                          <a:pt x="16" y="6"/>
                        </a:moveTo>
                        <a:lnTo>
                          <a:pt x="8" y="6"/>
                        </a:lnTo>
                        <a:lnTo>
                          <a:pt x="4" y="6"/>
                        </a:lnTo>
                        <a:lnTo>
                          <a:pt x="0" y="6"/>
                        </a:lnTo>
                        <a:lnTo>
                          <a:pt x="4" y="2"/>
                        </a:lnTo>
                        <a:lnTo>
                          <a:pt x="8" y="0"/>
                        </a:lnTo>
                        <a:lnTo>
                          <a:pt x="12" y="0"/>
                        </a:lnTo>
                        <a:lnTo>
                          <a:pt x="14" y="2"/>
                        </a:lnTo>
                        <a:lnTo>
                          <a:pt x="16" y="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981" name="Group 268"/>
                  <p:cNvGrpSpPr>
                    <a:grpSpLocks/>
                  </p:cNvGrpSpPr>
                  <p:nvPr/>
                </p:nvGrpSpPr>
                <p:grpSpPr bwMode="auto">
                  <a:xfrm>
                    <a:off x="4329" y="2187"/>
                    <a:ext cx="332" cy="152"/>
                    <a:chOff x="4329" y="2187"/>
                    <a:chExt cx="332" cy="152"/>
                  </a:xfrm>
                </p:grpSpPr>
                <p:sp>
                  <p:nvSpPr>
                    <p:cNvPr id="1663245" name="Freeform 269"/>
                    <p:cNvSpPr>
                      <a:spLocks noChangeAspect="1"/>
                    </p:cNvSpPr>
                    <p:nvPr/>
                  </p:nvSpPr>
                  <p:spPr bwMode="auto">
                    <a:xfrm>
                      <a:off x="4594" y="2304"/>
                      <a:ext cx="60" cy="35"/>
                    </a:xfrm>
                    <a:custGeom>
                      <a:avLst/>
                      <a:gdLst>
                        <a:gd name="T0" fmla="*/ 64 w 64"/>
                        <a:gd name="T1" fmla="*/ 0 h 38"/>
                        <a:gd name="T2" fmla="*/ 52 w 64"/>
                        <a:gd name="T3" fmla="*/ 10 h 38"/>
                        <a:gd name="T4" fmla="*/ 36 w 64"/>
                        <a:gd name="T5" fmla="*/ 16 h 38"/>
                        <a:gd name="T6" fmla="*/ 32 w 64"/>
                        <a:gd name="T7" fmla="*/ 18 h 38"/>
                        <a:gd name="T8" fmla="*/ 28 w 64"/>
                        <a:gd name="T9" fmla="*/ 20 h 38"/>
                        <a:gd name="T10" fmla="*/ 22 w 64"/>
                        <a:gd name="T11" fmla="*/ 28 h 38"/>
                        <a:gd name="T12" fmla="*/ 14 w 64"/>
                        <a:gd name="T13" fmla="*/ 36 h 38"/>
                        <a:gd name="T14" fmla="*/ 8 w 64"/>
                        <a:gd name="T15" fmla="*/ 38 h 38"/>
                        <a:gd name="T16" fmla="*/ 2 w 64"/>
                        <a:gd name="T17" fmla="*/ 38 h 38"/>
                        <a:gd name="T18" fmla="*/ 0 w 64"/>
                        <a:gd name="T19" fmla="*/ 38 h 38"/>
                        <a:gd name="T20" fmla="*/ 0 w 64"/>
                        <a:gd name="T21" fmla="*/ 34 h 38"/>
                        <a:gd name="T22" fmla="*/ 0 w 64"/>
                        <a:gd name="T23" fmla="*/ 30 h 38"/>
                        <a:gd name="T24" fmla="*/ 2 w 64"/>
                        <a:gd name="T25" fmla="*/ 26 h 38"/>
                        <a:gd name="T26" fmla="*/ 10 w 64"/>
                        <a:gd name="T27" fmla="*/ 20 h 38"/>
                        <a:gd name="T28" fmla="*/ 26 w 64"/>
                        <a:gd name="T29" fmla="*/ 14 h 38"/>
                        <a:gd name="T30" fmla="*/ 28 w 64"/>
                        <a:gd name="T31" fmla="*/ 12 h 38"/>
                        <a:gd name="T32" fmla="*/ 30 w 64"/>
                        <a:gd name="T33" fmla="*/ 8 h 38"/>
                        <a:gd name="T34" fmla="*/ 32 w 64"/>
                        <a:gd name="T35" fmla="*/ 6 h 38"/>
                        <a:gd name="T36" fmla="*/ 36 w 64"/>
                        <a:gd name="T37" fmla="*/ 4 h 38"/>
                        <a:gd name="T38" fmla="*/ 46 w 64"/>
                        <a:gd name="T39" fmla="*/ 2 h 38"/>
                        <a:gd name="T40" fmla="*/ 54 w 64"/>
                        <a:gd name="T41" fmla="*/ 0 h 38"/>
                        <a:gd name="T42" fmla="*/ 64 w 64"/>
                        <a:gd name="T43" fmla="*/ 0 h 38"/>
                        <a:gd name="T44" fmla="*/ 64 w 64"/>
                        <a:gd name="T45" fmla="*/ 2 h 38"/>
                        <a:gd name="T46" fmla="*/ 64 w 64"/>
                        <a:gd name="T4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46" name="Freeform 270"/>
                    <p:cNvSpPr>
                      <a:spLocks noChangeAspect="1"/>
                    </p:cNvSpPr>
                    <p:nvPr/>
                  </p:nvSpPr>
                  <p:spPr bwMode="auto">
                    <a:xfrm>
                      <a:off x="4543" y="2300"/>
                      <a:ext cx="47" cy="9"/>
                    </a:xfrm>
                    <a:custGeom>
                      <a:avLst/>
                      <a:gdLst>
                        <a:gd name="T0" fmla="*/ 40 w 50"/>
                        <a:gd name="T1" fmla="*/ 8 h 10"/>
                        <a:gd name="T2" fmla="*/ 34 w 50"/>
                        <a:gd name="T3" fmla="*/ 10 h 10"/>
                        <a:gd name="T4" fmla="*/ 28 w 50"/>
                        <a:gd name="T5" fmla="*/ 10 h 10"/>
                        <a:gd name="T6" fmla="*/ 22 w 50"/>
                        <a:gd name="T7" fmla="*/ 8 h 10"/>
                        <a:gd name="T8" fmla="*/ 10 w 50"/>
                        <a:gd name="T9" fmla="*/ 10 h 10"/>
                        <a:gd name="T10" fmla="*/ 4 w 50"/>
                        <a:gd name="T11" fmla="*/ 10 h 10"/>
                        <a:gd name="T12" fmla="*/ 2 w 50"/>
                        <a:gd name="T13" fmla="*/ 8 h 10"/>
                        <a:gd name="T14" fmla="*/ 0 w 50"/>
                        <a:gd name="T15" fmla="*/ 4 h 10"/>
                        <a:gd name="T16" fmla="*/ 6 w 50"/>
                        <a:gd name="T17" fmla="*/ 2 h 10"/>
                        <a:gd name="T18" fmla="*/ 12 w 50"/>
                        <a:gd name="T19" fmla="*/ 0 h 10"/>
                        <a:gd name="T20" fmla="*/ 18 w 50"/>
                        <a:gd name="T21" fmla="*/ 2 h 10"/>
                        <a:gd name="T22" fmla="*/ 24 w 50"/>
                        <a:gd name="T23" fmla="*/ 4 h 10"/>
                        <a:gd name="T24" fmla="*/ 28 w 50"/>
                        <a:gd name="T25" fmla="*/ 6 h 10"/>
                        <a:gd name="T26" fmla="*/ 34 w 50"/>
                        <a:gd name="T27" fmla="*/ 8 h 10"/>
                        <a:gd name="T28" fmla="*/ 42 w 50"/>
                        <a:gd name="T29" fmla="*/ 6 h 10"/>
                        <a:gd name="T30" fmla="*/ 50 w 50"/>
                        <a:gd name="T31" fmla="*/ 4 h 10"/>
                        <a:gd name="T32" fmla="*/ 46 w 50"/>
                        <a:gd name="T33" fmla="*/ 8 h 10"/>
                        <a:gd name="T34" fmla="*/ 44 w 50"/>
                        <a:gd name="T35" fmla="*/ 10 h 10"/>
                        <a:gd name="T36" fmla="*/ 38 w 50"/>
                        <a:gd name="T37" fmla="*/ 10 h 10"/>
                        <a:gd name="T38" fmla="*/ 40 w 50"/>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47" name="Freeform 271"/>
                    <p:cNvSpPr>
                      <a:spLocks noChangeAspect="1"/>
                    </p:cNvSpPr>
                    <p:nvPr/>
                  </p:nvSpPr>
                  <p:spPr bwMode="auto">
                    <a:xfrm>
                      <a:off x="4329" y="2263"/>
                      <a:ext cx="152" cy="46"/>
                    </a:xfrm>
                    <a:custGeom>
                      <a:avLst/>
                      <a:gdLst>
                        <a:gd name="T0" fmla="*/ 8 w 162"/>
                        <a:gd name="T1" fmla="*/ 16 h 50"/>
                        <a:gd name="T2" fmla="*/ 0 w 162"/>
                        <a:gd name="T3" fmla="*/ 12 h 50"/>
                        <a:gd name="T4" fmla="*/ 8 w 162"/>
                        <a:gd name="T5" fmla="*/ 10 h 50"/>
                        <a:gd name="T6" fmla="*/ 10 w 162"/>
                        <a:gd name="T7" fmla="*/ 6 h 50"/>
                        <a:gd name="T8" fmla="*/ 10 w 162"/>
                        <a:gd name="T9" fmla="*/ 2 h 50"/>
                        <a:gd name="T10" fmla="*/ 16 w 162"/>
                        <a:gd name="T11" fmla="*/ 0 h 50"/>
                        <a:gd name="T12" fmla="*/ 36 w 162"/>
                        <a:gd name="T13" fmla="*/ 2 h 50"/>
                        <a:gd name="T14" fmla="*/ 50 w 162"/>
                        <a:gd name="T15" fmla="*/ 6 h 50"/>
                        <a:gd name="T16" fmla="*/ 54 w 162"/>
                        <a:gd name="T17" fmla="*/ 12 h 50"/>
                        <a:gd name="T18" fmla="*/ 62 w 162"/>
                        <a:gd name="T19" fmla="*/ 16 h 50"/>
                        <a:gd name="T20" fmla="*/ 78 w 162"/>
                        <a:gd name="T21" fmla="*/ 14 h 50"/>
                        <a:gd name="T22" fmla="*/ 88 w 162"/>
                        <a:gd name="T23" fmla="*/ 10 h 50"/>
                        <a:gd name="T24" fmla="*/ 92 w 162"/>
                        <a:gd name="T25" fmla="*/ 10 h 50"/>
                        <a:gd name="T26" fmla="*/ 100 w 162"/>
                        <a:gd name="T27" fmla="*/ 12 h 50"/>
                        <a:gd name="T28" fmla="*/ 106 w 162"/>
                        <a:gd name="T29" fmla="*/ 16 h 50"/>
                        <a:gd name="T30" fmla="*/ 118 w 162"/>
                        <a:gd name="T31" fmla="*/ 20 h 50"/>
                        <a:gd name="T32" fmla="*/ 118 w 162"/>
                        <a:gd name="T33" fmla="*/ 30 h 50"/>
                        <a:gd name="T34" fmla="*/ 132 w 162"/>
                        <a:gd name="T35" fmla="*/ 32 h 50"/>
                        <a:gd name="T36" fmla="*/ 150 w 162"/>
                        <a:gd name="T37" fmla="*/ 36 h 50"/>
                        <a:gd name="T38" fmla="*/ 162 w 162"/>
                        <a:gd name="T39" fmla="*/ 42 h 50"/>
                        <a:gd name="T40" fmla="*/ 156 w 162"/>
                        <a:gd name="T41" fmla="*/ 48 h 50"/>
                        <a:gd name="T42" fmla="*/ 150 w 162"/>
                        <a:gd name="T43" fmla="*/ 46 h 50"/>
                        <a:gd name="T44" fmla="*/ 144 w 162"/>
                        <a:gd name="T45" fmla="*/ 46 h 50"/>
                        <a:gd name="T46" fmla="*/ 142 w 162"/>
                        <a:gd name="T47" fmla="*/ 50 h 50"/>
                        <a:gd name="T48" fmla="*/ 130 w 162"/>
                        <a:gd name="T49" fmla="*/ 46 h 50"/>
                        <a:gd name="T50" fmla="*/ 118 w 162"/>
                        <a:gd name="T51" fmla="*/ 42 h 50"/>
                        <a:gd name="T52" fmla="*/ 90 w 162"/>
                        <a:gd name="T53" fmla="*/ 40 h 50"/>
                        <a:gd name="T54" fmla="*/ 82 w 162"/>
                        <a:gd name="T55" fmla="*/ 38 h 50"/>
                        <a:gd name="T56" fmla="*/ 74 w 162"/>
                        <a:gd name="T57" fmla="*/ 34 h 50"/>
                        <a:gd name="T58" fmla="*/ 56 w 162"/>
                        <a:gd name="T59" fmla="*/ 32 h 50"/>
                        <a:gd name="T60" fmla="*/ 40 w 162"/>
                        <a:gd name="T61" fmla="*/ 32 h 50"/>
                        <a:gd name="T62" fmla="*/ 36 w 162"/>
                        <a:gd name="T63" fmla="*/ 30 h 50"/>
                        <a:gd name="T64" fmla="*/ 24 w 162"/>
                        <a:gd name="T65" fmla="*/ 26 h 50"/>
                        <a:gd name="T66" fmla="*/ 18 w 162"/>
                        <a:gd name="T67"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48" name="Freeform 272"/>
                    <p:cNvSpPr>
                      <a:spLocks noChangeAspect="1"/>
                    </p:cNvSpPr>
                    <p:nvPr/>
                  </p:nvSpPr>
                  <p:spPr bwMode="auto">
                    <a:xfrm>
                      <a:off x="4329" y="2187"/>
                      <a:ext cx="23" cy="25"/>
                    </a:xfrm>
                    <a:custGeom>
                      <a:avLst/>
                      <a:gdLst>
                        <a:gd name="T0" fmla="*/ 0 w 24"/>
                        <a:gd name="T1" fmla="*/ 6 h 26"/>
                        <a:gd name="T2" fmla="*/ 4 w 24"/>
                        <a:gd name="T3" fmla="*/ 4 h 26"/>
                        <a:gd name="T4" fmla="*/ 6 w 24"/>
                        <a:gd name="T5" fmla="*/ 2 h 26"/>
                        <a:gd name="T6" fmla="*/ 10 w 24"/>
                        <a:gd name="T7" fmla="*/ 0 h 26"/>
                        <a:gd name="T8" fmla="*/ 12 w 24"/>
                        <a:gd name="T9" fmla="*/ 0 h 26"/>
                        <a:gd name="T10" fmla="*/ 14 w 24"/>
                        <a:gd name="T11" fmla="*/ 2 h 26"/>
                        <a:gd name="T12" fmla="*/ 14 w 24"/>
                        <a:gd name="T13" fmla="*/ 6 h 26"/>
                        <a:gd name="T14" fmla="*/ 18 w 24"/>
                        <a:gd name="T15" fmla="*/ 12 h 26"/>
                        <a:gd name="T16" fmla="*/ 24 w 24"/>
                        <a:gd name="T17" fmla="*/ 18 h 26"/>
                        <a:gd name="T18" fmla="*/ 24 w 24"/>
                        <a:gd name="T19" fmla="*/ 24 h 26"/>
                        <a:gd name="T20" fmla="*/ 22 w 24"/>
                        <a:gd name="T21" fmla="*/ 26 h 26"/>
                        <a:gd name="T22" fmla="*/ 14 w 24"/>
                        <a:gd name="T23" fmla="*/ 22 h 26"/>
                        <a:gd name="T24" fmla="*/ 12 w 24"/>
                        <a:gd name="T25" fmla="*/ 18 h 26"/>
                        <a:gd name="T26" fmla="*/ 10 w 24"/>
                        <a:gd name="T27" fmla="*/ 16 h 26"/>
                        <a:gd name="T28" fmla="*/ 12 w 24"/>
                        <a:gd name="T29" fmla="*/ 12 h 26"/>
                        <a:gd name="T30" fmla="*/ 12 w 24"/>
                        <a:gd name="T31" fmla="*/ 10 h 26"/>
                        <a:gd name="T32" fmla="*/ 6 w 24"/>
                        <a:gd name="T33" fmla="*/ 8 h 26"/>
                        <a:gd name="T34" fmla="*/ 2 w 24"/>
                        <a:gd name="T35" fmla="*/ 6 h 26"/>
                        <a:gd name="T36" fmla="*/ 0 w 24"/>
                        <a:gd name="T3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49" name="Freeform 273"/>
                    <p:cNvSpPr>
                      <a:spLocks noChangeAspect="1"/>
                    </p:cNvSpPr>
                    <p:nvPr/>
                  </p:nvSpPr>
                  <p:spPr bwMode="auto">
                    <a:xfrm>
                      <a:off x="4364" y="2204"/>
                      <a:ext cx="12" cy="10"/>
                    </a:xfrm>
                    <a:custGeom>
                      <a:avLst/>
                      <a:gdLst>
                        <a:gd name="T0" fmla="*/ 12 w 12"/>
                        <a:gd name="T1" fmla="*/ 2 h 10"/>
                        <a:gd name="T2" fmla="*/ 10 w 12"/>
                        <a:gd name="T3" fmla="*/ 6 h 10"/>
                        <a:gd name="T4" fmla="*/ 10 w 12"/>
                        <a:gd name="T5" fmla="*/ 10 h 10"/>
                        <a:gd name="T6" fmla="*/ 4 w 12"/>
                        <a:gd name="T7" fmla="*/ 10 h 10"/>
                        <a:gd name="T8" fmla="*/ 2 w 12"/>
                        <a:gd name="T9" fmla="*/ 8 h 10"/>
                        <a:gd name="T10" fmla="*/ 0 w 12"/>
                        <a:gd name="T11" fmla="*/ 4 h 10"/>
                        <a:gd name="T12" fmla="*/ 2 w 12"/>
                        <a:gd name="T13" fmla="*/ 2 h 10"/>
                        <a:gd name="T14" fmla="*/ 4 w 12"/>
                        <a:gd name="T15" fmla="*/ 0 h 10"/>
                        <a:gd name="T16" fmla="*/ 12 w 12"/>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2" y="2"/>
                          </a:moveTo>
                          <a:lnTo>
                            <a:pt x="10" y="6"/>
                          </a:lnTo>
                          <a:lnTo>
                            <a:pt x="10" y="10"/>
                          </a:lnTo>
                          <a:lnTo>
                            <a:pt x="4" y="10"/>
                          </a:lnTo>
                          <a:lnTo>
                            <a:pt x="2" y="8"/>
                          </a:lnTo>
                          <a:lnTo>
                            <a:pt x="0" y="4"/>
                          </a:lnTo>
                          <a:lnTo>
                            <a:pt x="2" y="2"/>
                          </a:lnTo>
                          <a:lnTo>
                            <a:pt x="4" y="0"/>
                          </a:lnTo>
                          <a:lnTo>
                            <a:pt x="12" y="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50" name="Freeform 274"/>
                    <p:cNvSpPr>
                      <a:spLocks noChangeAspect="1"/>
                    </p:cNvSpPr>
                    <p:nvPr/>
                  </p:nvSpPr>
                  <p:spPr bwMode="auto">
                    <a:xfrm>
                      <a:off x="4644" y="2214"/>
                      <a:ext cx="17" cy="15"/>
                    </a:xfrm>
                    <a:custGeom>
                      <a:avLst/>
                      <a:gdLst>
                        <a:gd name="T0" fmla="*/ 16 w 18"/>
                        <a:gd name="T1" fmla="*/ 4 h 16"/>
                        <a:gd name="T2" fmla="*/ 18 w 18"/>
                        <a:gd name="T3" fmla="*/ 6 h 16"/>
                        <a:gd name="T4" fmla="*/ 18 w 18"/>
                        <a:gd name="T5" fmla="*/ 10 h 16"/>
                        <a:gd name="T6" fmla="*/ 18 w 18"/>
                        <a:gd name="T7" fmla="*/ 12 h 16"/>
                        <a:gd name="T8" fmla="*/ 16 w 18"/>
                        <a:gd name="T9" fmla="*/ 14 h 16"/>
                        <a:gd name="T10" fmla="*/ 10 w 18"/>
                        <a:gd name="T11" fmla="*/ 16 h 16"/>
                        <a:gd name="T12" fmla="*/ 2 w 18"/>
                        <a:gd name="T13" fmla="*/ 12 h 16"/>
                        <a:gd name="T14" fmla="*/ 0 w 18"/>
                        <a:gd name="T15" fmla="*/ 8 h 16"/>
                        <a:gd name="T16" fmla="*/ 0 w 18"/>
                        <a:gd name="T17" fmla="*/ 4 h 16"/>
                        <a:gd name="T18" fmla="*/ 10 w 18"/>
                        <a:gd name="T19" fmla="*/ 0 h 16"/>
                        <a:gd name="T20" fmla="*/ 18 w 18"/>
                        <a:gd name="T21" fmla="*/ 4 h 16"/>
                        <a:gd name="T22" fmla="*/ 16 w 18"/>
                        <a:gd name="T2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51" name="Freeform 275"/>
                    <p:cNvSpPr>
                      <a:spLocks noChangeAspect="1"/>
                    </p:cNvSpPr>
                    <p:nvPr/>
                  </p:nvSpPr>
                  <p:spPr bwMode="auto">
                    <a:xfrm>
                      <a:off x="4486" y="2298"/>
                      <a:ext cx="48" cy="15"/>
                    </a:xfrm>
                    <a:custGeom>
                      <a:avLst/>
                      <a:gdLst>
                        <a:gd name="T0" fmla="*/ 50 w 50"/>
                        <a:gd name="T1" fmla="*/ 12 h 16"/>
                        <a:gd name="T2" fmla="*/ 48 w 50"/>
                        <a:gd name="T3" fmla="*/ 12 h 16"/>
                        <a:gd name="T4" fmla="*/ 42 w 50"/>
                        <a:gd name="T5" fmla="*/ 12 h 16"/>
                        <a:gd name="T6" fmla="*/ 38 w 50"/>
                        <a:gd name="T7" fmla="*/ 10 h 16"/>
                        <a:gd name="T8" fmla="*/ 34 w 50"/>
                        <a:gd name="T9" fmla="*/ 14 h 16"/>
                        <a:gd name="T10" fmla="*/ 30 w 50"/>
                        <a:gd name="T11" fmla="*/ 16 h 16"/>
                        <a:gd name="T12" fmla="*/ 20 w 50"/>
                        <a:gd name="T13" fmla="*/ 16 h 16"/>
                        <a:gd name="T14" fmla="*/ 16 w 50"/>
                        <a:gd name="T15" fmla="*/ 16 h 16"/>
                        <a:gd name="T16" fmla="*/ 14 w 50"/>
                        <a:gd name="T17" fmla="*/ 14 h 16"/>
                        <a:gd name="T18" fmla="*/ 12 w 50"/>
                        <a:gd name="T19" fmla="*/ 10 h 16"/>
                        <a:gd name="T20" fmla="*/ 8 w 50"/>
                        <a:gd name="T21" fmla="*/ 12 h 16"/>
                        <a:gd name="T22" fmla="*/ 6 w 50"/>
                        <a:gd name="T23" fmla="*/ 14 h 16"/>
                        <a:gd name="T24" fmla="*/ 2 w 50"/>
                        <a:gd name="T25" fmla="*/ 12 h 16"/>
                        <a:gd name="T26" fmla="*/ 0 w 50"/>
                        <a:gd name="T27" fmla="*/ 10 h 16"/>
                        <a:gd name="T28" fmla="*/ 2 w 50"/>
                        <a:gd name="T29" fmla="*/ 6 h 16"/>
                        <a:gd name="T30" fmla="*/ 6 w 50"/>
                        <a:gd name="T31" fmla="*/ 4 h 16"/>
                        <a:gd name="T32" fmla="*/ 10 w 50"/>
                        <a:gd name="T33" fmla="*/ 2 h 16"/>
                        <a:gd name="T34" fmla="*/ 14 w 50"/>
                        <a:gd name="T35" fmla="*/ 2 h 16"/>
                        <a:gd name="T36" fmla="*/ 14 w 50"/>
                        <a:gd name="T37" fmla="*/ 6 h 16"/>
                        <a:gd name="T38" fmla="*/ 32 w 50"/>
                        <a:gd name="T39" fmla="*/ 10 h 16"/>
                        <a:gd name="T40" fmla="*/ 38 w 50"/>
                        <a:gd name="T41" fmla="*/ 10 h 16"/>
                        <a:gd name="T42" fmla="*/ 34 w 50"/>
                        <a:gd name="T43" fmla="*/ 6 h 16"/>
                        <a:gd name="T44" fmla="*/ 32 w 50"/>
                        <a:gd name="T45" fmla="*/ 4 h 16"/>
                        <a:gd name="T46" fmla="*/ 34 w 50"/>
                        <a:gd name="T47" fmla="*/ 2 h 16"/>
                        <a:gd name="T48" fmla="*/ 38 w 50"/>
                        <a:gd name="T49" fmla="*/ 0 h 16"/>
                        <a:gd name="T50" fmla="*/ 42 w 50"/>
                        <a:gd name="T51" fmla="*/ 4 h 16"/>
                        <a:gd name="T52" fmla="*/ 50 w 50"/>
                        <a:gd name="T53" fmla="*/ 8 h 16"/>
                        <a:gd name="T54" fmla="*/ 50 w 50"/>
                        <a:gd name="T5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52" name="Freeform 276"/>
                    <p:cNvSpPr>
                      <a:spLocks noChangeAspect="1"/>
                    </p:cNvSpPr>
                    <p:nvPr/>
                  </p:nvSpPr>
                  <p:spPr bwMode="auto">
                    <a:xfrm>
                      <a:off x="4532" y="2321"/>
                      <a:ext cx="22" cy="13"/>
                    </a:xfrm>
                    <a:custGeom>
                      <a:avLst/>
                      <a:gdLst>
                        <a:gd name="T0" fmla="*/ 16 w 24"/>
                        <a:gd name="T1" fmla="*/ 12 h 14"/>
                        <a:gd name="T2" fmla="*/ 8 w 24"/>
                        <a:gd name="T3" fmla="*/ 8 h 14"/>
                        <a:gd name="T4" fmla="*/ 0 w 24"/>
                        <a:gd name="T5" fmla="*/ 2 h 14"/>
                        <a:gd name="T6" fmla="*/ 4 w 24"/>
                        <a:gd name="T7" fmla="*/ 0 h 14"/>
                        <a:gd name="T8" fmla="*/ 10 w 24"/>
                        <a:gd name="T9" fmla="*/ 0 h 14"/>
                        <a:gd name="T10" fmla="*/ 12 w 24"/>
                        <a:gd name="T11" fmla="*/ 0 h 14"/>
                        <a:gd name="T12" fmla="*/ 16 w 24"/>
                        <a:gd name="T13" fmla="*/ 0 h 14"/>
                        <a:gd name="T14" fmla="*/ 18 w 24"/>
                        <a:gd name="T15" fmla="*/ 4 h 14"/>
                        <a:gd name="T16" fmla="*/ 22 w 24"/>
                        <a:gd name="T17" fmla="*/ 4 h 14"/>
                        <a:gd name="T18" fmla="*/ 24 w 24"/>
                        <a:gd name="T19" fmla="*/ 10 h 14"/>
                        <a:gd name="T20" fmla="*/ 22 w 24"/>
                        <a:gd name="T21" fmla="*/ 12 h 14"/>
                        <a:gd name="T22" fmla="*/ 20 w 24"/>
                        <a:gd name="T23" fmla="*/ 14 h 14"/>
                        <a:gd name="T24" fmla="*/ 18 w 24"/>
                        <a:gd name="T25" fmla="*/ 14 h 14"/>
                        <a:gd name="T26" fmla="*/ 16 w 24"/>
                        <a:gd name="T2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53" name="Freeform 277"/>
                    <p:cNvSpPr>
                      <a:spLocks noChangeAspect="1"/>
                    </p:cNvSpPr>
                    <p:nvPr/>
                  </p:nvSpPr>
                  <p:spPr bwMode="auto">
                    <a:xfrm>
                      <a:off x="4620" y="2193"/>
                      <a:ext cx="9" cy="4"/>
                    </a:xfrm>
                    <a:custGeom>
                      <a:avLst/>
                      <a:gdLst>
                        <a:gd name="T0" fmla="*/ 10 w 10"/>
                        <a:gd name="T1" fmla="*/ 0 h 4"/>
                        <a:gd name="T2" fmla="*/ 8 w 10"/>
                        <a:gd name="T3" fmla="*/ 2 h 4"/>
                        <a:gd name="T4" fmla="*/ 4 w 10"/>
                        <a:gd name="T5" fmla="*/ 4 h 4"/>
                        <a:gd name="T6" fmla="*/ 2 w 10"/>
                        <a:gd name="T7" fmla="*/ 2 h 4"/>
                        <a:gd name="T8" fmla="*/ 0 w 10"/>
                        <a:gd name="T9" fmla="*/ 0 h 4"/>
                        <a:gd name="T10" fmla="*/ 6 w 10"/>
                        <a:gd name="T11" fmla="*/ 0 h 4"/>
                        <a:gd name="T12" fmla="*/ 1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10" y="0"/>
                          </a:moveTo>
                          <a:lnTo>
                            <a:pt x="8" y="2"/>
                          </a:lnTo>
                          <a:lnTo>
                            <a:pt x="4" y="4"/>
                          </a:lnTo>
                          <a:lnTo>
                            <a:pt x="2" y="2"/>
                          </a:lnTo>
                          <a:lnTo>
                            <a:pt x="0" y="0"/>
                          </a:lnTo>
                          <a:lnTo>
                            <a:pt x="6" y="0"/>
                          </a:lnTo>
                          <a:lnTo>
                            <a:pt x="10"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grpSp>
        </p:grpSp>
      </p:grpSp>
      <p:grpSp>
        <p:nvGrpSpPr>
          <p:cNvPr id="23723" name="Group 278"/>
          <p:cNvGrpSpPr>
            <a:grpSpLocks/>
          </p:cNvGrpSpPr>
          <p:nvPr/>
        </p:nvGrpSpPr>
        <p:grpSpPr bwMode="auto">
          <a:xfrm>
            <a:off x="7156450" y="4124325"/>
            <a:ext cx="225425" cy="349250"/>
            <a:chOff x="4508" y="1843"/>
            <a:chExt cx="142" cy="220"/>
          </a:xfrm>
        </p:grpSpPr>
        <p:sp>
          <p:nvSpPr>
            <p:cNvPr id="1663255" name="Freeform 279"/>
            <p:cNvSpPr>
              <a:spLocks noChangeAspect="1"/>
            </p:cNvSpPr>
            <p:nvPr/>
          </p:nvSpPr>
          <p:spPr bwMode="auto">
            <a:xfrm>
              <a:off x="4578" y="1991"/>
              <a:ext cx="72" cy="72"/>
            </a:xfrm>
            <a:custGeom>
              <a:avLst/>
              <a:gdLst>
                <a:gd name="T0" fmla="*/ 60 w 76"/>
                <a:gd name="T1" fmla="*/ 52 h 78"/>
                <a:gd name="T2" fmla="*/ 54 w 76"/>
                <a:gd name="T3" fmla="*/ 58 h 78"/>
                <a:gd name="T4" fmla="*/ 58 w 76"/>
                <a:gd name="T5" fmla="*/ 64 h 78"/>
                <a:gd name="T6" fmla="*/ 62 w 76"/>
                <a:gd name="T7" fmla="*/ 72 h 78"/>
                <a:gd name="T8" fmla="*/ 58 w 76"/>
                <a:gd name="T9" fmla="*/ 78 h 78"/>
                <a:gd name="T10" fmla="*/ 52 w 76"/>
                <a:gd name="T11" fmla="*/ 78 h 78"/>
                <a:gd name="T12" fmla="*/ 48 w 76"/>
                <a:gd name="T13" fmla="*/ 76 h 78"/>
                <a:gd name="T14" fmla="*/ 42 w 76"/>
                <a:gd name="T15" fmla="*/ 74 h 78"/>
                <a:gd name="T16" fmla="*/ 34 w 76"/>
                <a:gd name="T17" fmla="*/ 62 h 78"/>
                <a:gd name="T18" fmla="*/ 34 w 76"/>
                <a:gd name="T19" fmla="*/ 52 h 78"/>
                <a:gd name="T20" fmla="*/ 32 w 76"/>
                <a:gd name="T21" fmla="*/ 44 h 78"/>
                <a:gd name="T22" fmla="*/ 24 w 76"/>
                <a:gd name="T23" fmla="*/ 48 h 78"/>
                <a:gd name="T24" fmla="*/ 18 w 76"/>
                <a:gd name="T25" fmla="*/ 46 h 78"/>
                <a:gd name="T26" fmla="*/ 12 w 76"/>
                <a:gd name="T27" fmla="*/ 44 h 78"/>
                <a:gd name="T28" fmla="*/ 8 w 76"/>
                <a:gd name="T29" fmla="*/ 56 h 78"/>
                <a:gd name="T30" fmla="*/ 4 w 76"/>
                <a:gd name="T31" fmla="*/ 66 h 78"/>
                <a:gd name="T32" fmla="*/ 0 w 76"/>
                <a:gd name="T33" fmla="*/ 66 h 78"/>
                <a:gd name="T34" fmla="*/ 2 w 76"/>
                <a:gd name="T35" fmla="*/ 54 h 78"/>
                <a:gd name="T36" fmla="*/ 0 w 76"/>
                <a:gd name="T37" fmla="*/ 42 h 78"/>
                <a:gd name="T38" fmla="*/ 6 w 76"/>
                <a:gd name="T39" fmla="*/ 34 h 78"/>
                <a:gd name="T40" fmla="*/ 14 w 76"/>
                <a:gd name="T41" fmla="*/ 28 h 78"/>
                <a:gd name="T42" fmla="*/ 18 w 76"/>
                <a:gd name="T43" fmla="*/ 24 h 78"/>
                <a:gd name="T44" fmla="*/ 26 w 76"/>
                <a:gd name="T45" fmla="*/ 24 h 78"/>
                <a:gd name="T46" fmla="*/ 30 w 76"/>
                <a:gd name="T47" fmla="*/ 28 h 78"/>
                <a:gd name="T48" fmla="*/ 36 w 76"/>
                <a:gd name="T49" fmla="*/ 30 h 78"/>
                <a:gd name="T50" fmla="*/ 40 w 76"/>
                <a:gd name="T51" fmla="*/ 24 h 78"/>
                <a:gd name="T52" fmla="*/ 44 w 76"/>
                <a:gd name="T53" fmla="*/ 18 h 78"/>
                <a:gd name="T54" fmla="*/ 52 w 76"/>
                <a:gd name="T55" fmla="*/ 14 h 78"/>
                <a:gd name="T56" fmla="*/ 54 w 76"/>
                <a:gd name="T57" fmla="*/ 0 h 78"/>
                <a:gd name="T58" fmla="*/ 62 w 76"/>
                <a:gd name="T59" fmla="*/ 6 h 78"/>
                <a:gd name="T60" fmla="*/ 70 w 76"/>
                <a:gd name="T61" fmla="*/ 26 h 78"/>
                <a:gd name="T62" fmla="*/ 74 w 76"/>
                <a:gd name="T63" fmla="*/ 52 h 78"/>
                <a:gd name="T64" fmla="*/ 70 w 76"/>
                <a:gd name="T65" fmla="*/ 62 h 78"/>
                <a:gd name="T66" fmla="*/ 68 w 76"/>
                <a:gd name="T67" fmla="*/ 66 h 78"/>
                <a:gd name="T68" fmla="*/ 62 w 76"/>
                <a:gd name="T69"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56" name="Freeform 280"/>
            <p:cNvSpPr>
              <a:spLocks noChangeAspect="1"/>
            </p:cNvSpPr>
            <p:nvPr/>
          </p:nvSpPr>
          <p:spPr bwMode="auto">
            <a:xfrm>
              <a:off x="4508" y="1973"/>
              <a:ext cx="35" cy="40"/>
            </a:xfrm>
            <a:custGeom>
              <a:avLst/>
              <a:gdLst>
                <a:gd name="T0" fmla="*/ 4 w 38"/>
                <a:gd name="T1" fmla="*/ 42 h 42"/>
                <a:gd name="T2" fmla="*/ 0 w 38"/>
                <a:gd name="T3" fmla="*/ 42 h 42"/>
                <a:gd name="T4" fmla="*/ 2 w 38"/>
                <a:gd name="T5" fmla="*/ 38 h 42"/>
                <a:gd name="T6" fmla="*/ 6 w 38"/>
                <a:gd name="T7" fmla="*/ 34 h 42"/>
                <a:gd name="T8" fmla="*/ 14 w 38"/>
                <a:gd name="T9" fmla="*/ 24 h 42"/>
                <a:gd name="T10" fmla="*/ 24 w 38"/>
                <a:gd name="T11" fmla="*/ 16 h 42"/>
                <a:gd name="T12" fmla="*/ 30 w 38"/>
                <a:gd name="T13" fmla="*/ 8 h 42"/>
                <a:gd name="T14" fmla="*/ 32 w 38"/>
                <a:gd name="T15" fmla="*/ 4 h 42"/>
                <a:gd name="T16" fmla="*/ 34 w 38"/>
                <a:gd name="T17" fmla="*/ 0 h 42"/>
                <a:gd name="T18" fmla="*/ 34 w 38"/>
                <a:gd name="T19" fmla="*/ 4 h 42"/>
                <a:gd name="T20" fmla="*/ 36 w 38"/>
                <a:gd name="T21" fmla="*/ 6 h 42"/>
                <a:gd name="T22" fmla="*/ 38 w 38"/>
                <a:gd name="T23" fmla="*/ 10 h 42"/>
                <a:gd name="T24" fmla="*/ 36 w 38"/>
                <a:gd name="T25" fmla="*/ 12 h 42"/>
                <a:gd name="T26" fmla="*/ 32 w 38"/>
                <a:gd name="T27" fmla="*/ 14 h 42"/>
                <a:gd name="T28" fmla="*/ 32 w 38"/>
                <a:gd name="T29" fmla="*/ 16 h 42"/>
                <a:gd name="T30" fmla="*/ 30 w 38"/>
                <a:gd name="T31" fmla="*/ 18 h 42"/>
                <a:gd name="T32" fmla="*/ 22 w 38"/>
                <a:gd name="T33" fmla="*/ 18 h 42"/>
                <a:gd name="T34" fmla="*/ 20 w 38"/>
                <a:gd name="T35" fmla="*/ 28 h 42"/>
                <a:gd name="T36" fmla="*/ 14 w 38"/>
                <a:gd name="T37" fmla="*/ 36 h 42"/>
                <a:gd name="T38" fmla="*/ 10 w 38"/>
                <a:gd name="T39" fmla="*/ 40 h 42"/>
                <a:gd name="T40" fmla="*/ 4 w 38"/>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57" name="Freeform 281"/>
            <p:cNvSpPr>
              <a:spLocks noChangeAspect="1"/>
            </p:cNvSpPr>
            <p:nvPr/>
          </p:nvSpPr>
          <p:spPr bwMode="auto">
            <a:xfrm>
              <a:off x="4534" y="1843"/>
              <a:ext cx="69" cy="102"/>
            </a:xfrm>
            <a:custGeom>
              <a:avLst/>
              <a:gdLst>
                <a:gd name="T0" fmla="*/ 8 w 74"/>
                <a:gd name="T1" fmla="*/ 38 h 110"/>
                <a:gd name="T2" fmla="*/ 6 w 74"/>
                <a:gd name="T3" fmla="*/ 20 h 110"/>
                <a:gd name="T4" fmla="*/ 6 w 74"/>
                <a:gd name="T5" fmla="*/ 4 h 110"/>
                <a:gd name="T6" fmla="*/ 10 w 74"/>
                <a:gd name="T7" fmla="*/ 0 h 110"/>
                <a:gd name="T8" fmla="*/ 14 w 74"/>
                <a:gd name="T9" fmla="*/ 6 h 110"/>
                <a:gd name="T10" fmla="*/ 20 w 74"/>
                <a:gd name="T11" fmla="*/ 10 h 110"/>
                <a:gd name="T12" fmla="*/ 24 w 74"/>
                <a:gd name="T13" fmla="*/ 8 h 110"/>
                <a:gd name="T14" fmla="*/ 28 w 74"/>
                <a:gd name="T15" fmla="*/ 8 h 110"/>
                <a:gd name="T16" fmla="*/ 32 w 74"/>
                <a:gd name="T17" fmla="*/ 18 h 110"/>
                <a:gd name="T18" fmla="*/ 36 w 74"/>
                <a:gd name="T19" fmla="*/ 30 h 110"/>
                <a:gd name="T20" fmla="*/ 36 w 74"/>
                <a:gd name="T21" fmla="*/ 44 h 110"/>
                <a:gd name="T22" fmla="*/ 28 w 74"/>
                <a:gd name="T23" fmla="*/ 54 h 110"/>
                <a:gd name="T24" fmla="*/ 28 w 74"/>
                <a:gd name="T25" fmla="*/ 70 h 110"/>
                <a:gd name="T26" fmla="*/ 36 w 74"/>
                <a:gd name="T27" fmla="*/ 82 h 110"/>
                <a:gd name="T28" fmla="*/ 40 w 74"/>
                <a:gd name="T29" fmla="*/ 84 h 110"/>
                <a:gd name="T30" fmla="*/ 46 w 74"/>
                <a:gd name="T31" fmla="*/ 80 h 110"/>
                <a:gd name="T32" fmla="*/ 54 w 74"/>
                <a:gd name="T33" fmla="*/ 86 h 110"/>
                <a:gd name="T34" fmla="*/ 60 w 74"/>
                <a:gd name="T35" fmla="*/ 92 h 110"/>
                <a:gd name="T36" fmla="*/ 64 w 74"/>
                <a:gd name="T37" fmla="*/ 88 h 110"/>
                <a:gd name="T38" fmla="*/ 64 w 74"/>
                <a:gd name="T39" fmla="*/ 94 h 110"/>
                <a:gd name="T40" fmla="*/ 64 w 74"/>
                <a:gd name="T41" fmla="*/ 98 h 110"/>
                <a:gd name="T42" fmla="*/ 68 w 74"/>
                <a:gd name="T43" fmla="*/ 100 h 110"/>
                <a:gd name="T44" fmla="*/ 74 w 74"/>
                <a:gd name="T45" fmla="*/ 106 h 110"/>
                <a:gd name="T46" fmla="*/ 72 w 74"/>
                <a:gd name="T47" fmla="*/ 110 h 110"/>
                <a:gd name="T48" fmla="*/ 68 w 74"/>
                <a:gd name="T49" fmla="*/ 106 h 110"/>
                <a:gd name="T50" fmla="*/ 60 w 74"/>
                <a:gd name="T51" fmla="*/ 98 h 110"/>
                <a:gd name="T52" fmla="*/ 50 w 74"/>
                <a:gd name="T53" fmla="*/ 90 h 110"/>
                <a:gd name="T54" fmla="*/ 48 w 74"/>
                <a:gd name="T55" fmla="*/ 96 h 110"/>
                <a:gd name="T56" fmla="*/ 44 w 74"/>
                <a:gd name="T57" fmla="*/ 100 h 110"/>
                <a:gd name="T58" fmla="*/ 38 w 74"/>
                <a:gd name="T59" fmla="*/ 90 h 110"/>
                <a:gd name="T60" fmla="*/ 30 w 74"/>
                <a:gd name="T61" fmla="*/ 90 h 110"/>
                <a:gd name="T62" fmla="*/ 22 w 74"/>
                <a:gd name="T63" fmla="*/ 90 h 110"/>
                <a:gd name="T64" fmla="*/ 16 w 74"/>
                <a:gd name="T65" fmla="*/ 84 h 110"/>
                <a:gd name="T66" fmla="*/ 20 w 74"/>
                <a:gd name="T67" fmla="*/ 76 h 110"/>
                <a:gd name="T68" fmla="*/ 16 w 74"/>
                <a:gd name="T69" fmla="*/ 72 h 110"/>
                <a:gd name="T70" fmla="*/ 12 w 74"/>
                <a:gd name="T71" fmla="*/ 74 h 110"/>
                <a:gd name="T72" fmla="*/ 2 w 74"/>
                <a:gd name="T73" fmla="*/ 70 h 110"/>
                <a:gd name="T74" fmla="*/ 0 w 74"/>
                <a:gd name="T75" fmla="*/ 52 h 110"/>
                <a:gd name="T76" fmla="*/ 4 w 74"/>
                <a:gd name="T77" fmla="*/ 4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58" name="Freeform 282"/>
            <p:cNvSpPr>
              <a:spLocks noChangeAspect="1"/>
            </p:cNvSpPr>
            <p:nvPr/>
          </p:nvSpPr>
          <p:spPr bwMode="auto">
            <a:xfrm>
              <a:off x="4606" y="1947"/>
              <a:ext cx="23" cy="40"/>
            </a:xfrm>
            <a:custGeom>
              <a:avLst/>
              <a:gdLst>
                <a:gd name="T0" fmla="*/ 22 w 24"/>
                <a:gd name="T1" fmla="*/ 28 h 42"/>
                <a:gd name="T2" fmla="*/ 14 w 24"/>
                <a:gd name="T3" fmla="*/ 28 h 42"/>
                <a:gd name="T4" fmla="*/ 14 w 24"/>
                <a:gd name="T5" fmla="*/ 36 h 42"/>
                <a:gd name="T6" fmla="*/ 18 w 24"/>
                <a:gd name="T7" fmla="*/ 40 h 42"/>
                <a:gd name="T8" fmla="*/ 18 w 24"/>
                <a:gd name="T9" fmla="*/ 42 h 42"/>
                <a:gd name="T10" fmla="*/ 14 w 24"/>
                <a:gd name="T11" fmla="*/ 42 h 42"/>
                <a:gd name="T12" fmla="*/ 12 w 24"/>
                <a:gd name="T13" fmla="*/ 42 h 42"/>
                <a:gd name="T14" fmla="*/ 10 w 24"/>
                <a:gd name="T15" fmla="*/ 42 h 42"/>
                <a:gd name="T16" fmla="*/ 10 w 24"/>
                <a:gd name="T17" fmla="*/ 38 h 42"/>
                <a:gd name="T18" fmla="*/ 12 w 24"/>
                <a:gd name="T19" fmla="*/ 36 h 42"/>
                <a:gd name="T20" fmla="*/ 12 w 24"/>
                <a:gd name="T21" fmla="*/ 32 h 42"/>
                <a:gd name="T22" fmla="*/ 8 w 24"/>
                <a:gd name="T23" fmla="*/ 32 h 42"/>
                <a:gd name="T24" fmla="*/ 6 w 24"/>
                <a:gd name="T25" fmla="*/ 30 h 42"/>
                <a:gd name="T26" fmla="*/ 2 w 24"/>
                <a:gd name="T27" fmla="*/ 24 h 42"/>
                <a:gd name="T28" fmla="*/ 2 w 24"/>
                <a:gd name="T29" fmla="*/ 22 h 42"/>
                <a:gd name="T30" fmla="*/ 10 w 24"/>
                <a:gd name="T31" fmla="*/ 22 h 42"/>
                <a:gd name="T32" fmla="*/ 12 w 24"/>
                <a:gd name="T33" fmla="*/ 20 h 42"/>
                <a:gd name="T34" fmla="*/ 14 w 24"/>
                <a:gd name="T35" fmla="*/ 18 h 42"/>
                <a:gd name="T36" fmla="*/ 12 w 24"/>
                <a:gd name="T37" fmla="*/ 14 h 42"/>
                <a:gd name="T38" fmla="*/ 6 w 24"/>
                <a:gd name="T39" fmla="*/ 10 h 42"/>
                <a:gd name="T40" fmla="*/ 2 w 24"/>
                <a:gd name="T41" fmla="*/ 6 h 42"/>
                <a:gd name="T42" fmla="*/ 0 w 24"/>
                <a:gd name="T43" fmla="*/ 2 h 42"/>
                <a:gd name="T44" fmla="*/ 4 w 24"/>
                <a:gd name="T45" fmla="*/ 0 h 42"/>
                <a:gd name="T46" fmla="*/ 12 w 24"/>
                <a:gd name="T47" fmla="*/ 0 h 42"/>
                <a:gd name="T48" fmla="*/ 16 w 24"/>
                <a:gd name="T49" fmla="*/ 2 h 42"/>
                <a:gd name="T50" fmla="*/ 16 w 24"/>
                <a:gd name="T51" fmla="*/ 8 h 42"/>
                <a:gd name="T52" fmla="*/ 20 w 24"/>
                <a:gd name="T53" fmla="*/ 8 h 42"/>
                <a:gd name="T54" fmla="*/ 20 w 24"/>
                <a:gd name="T55" fmla="*/ 16 h 42"/>
                <a:gd name="T56" fmla="*/ 24 w 24"/>
                <a:gd name="T57" fmla="*/ 22 h 42"/>
                <a:gd name="T58" fmla="*/ 22 w 24"/>
                <a:gd name="T59"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59" name="Freeform 283"/>
            <p:cNvSpPr>
              <a:spLocks noChangeAspect="1"/>
            </p:cNvSpPr>
            <p:nvPr/>
          </p:nvSpPr>
          <p:spPr bwMode="auto">
            <a:xfrm>
              <a:off x="4571" y="1959"/>
              <a:ext cx="21" cy="26"/>
            </a:xfrm>
            <a:custGeom>
              <a:avLst/>
              <a:gdLst>
                <a:gd name="T0" fmla="*/ 10 w 22"/>
                <a:gd name="T1" fmla="*/ 4 h 28"/>
                <a:gd name="T2" fmla="*/ 12 w 22"/>
                <a:gd name="T3" fmla="*/ 4 h 28"/>
                <a:gd name="T4" fmla="*/ 14 w 22"/>
                <a:gd name="T5" fmla="*/ 4 h 28"/>
                <a:gd name="T6" fmla="*/ 20 w 22"/>
                <a:gd name="T7" fmla="*/ 6 h 28"/>
                <a:gd name="T8" fmla="*/ 22 w 22"/>
                <a:gd name="T9" fmla="*/ 10 h 28"/>
                <a:gd name="T10" fmla="*/ 20 w 22"/>
                <a:gd name="T11" fmla="*/ 16 h 28"/>
                <a:gd name="T12" fmla="*/ 14 w 22"/>
                <a:gd name="T13" fmla="*/ 22 h 28"/>
                <a:gd name="T14" fmla="*/ 2 w 22"/>
                <a:gd name="T15" fmla="*/ 28 h 28"/>
                <a:gd name="T16" fmla="*/ 2 w 22"/>
                <a:gd name="T17" fmla="*/ 14 h 28"/>
                <a:gd name="T18" fmla="*/ 0 w 22"/>
                <a:gd name="T19" fmla="*/ 4 h 28"/>
                <a:gd name="T20" fmla="*/ 2 w 22"/>
                <a:gd name="T21" fmla="*/ 2 h 28"/>
                <a:gd name="T22" fmla="*/ 4 w 22"/>
                <a:gd name="T23" fmla="*/ 0 h 28"/>
                <a:gd name="T24" fmla="*/ 8 w 22"/>
                <a:gd name="T25" fmla="*/ 4 h 28"/>
                <a:gd name="T26" fmla="*/ 10 w 22"/>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60" name="Freeform 284"/>
            <p:cNvSpPr>
              <a:spLocks noChangeAspect="1"/>
            </p:cNvSpPr>
            <p:nvPr/>
          </p:nvSpPr>
          <p:spPr bwMode="auto">
            <a:xfrm>
              <a:off x="4584" y="1975"/>
              <a:ext cx="17" cy="32"/>
            </a:xfrm>
            <a:custGeom>
              <a:avLst/>
              <a:gdLst>
                <a:gd name="T0" fmla="*/ 18 w 18"/>
                <a:gd name="T1" fmla="*/ 6 h 34"/>
                <a:gd name="T2" fmla="*/ 16 w 18"/>
                <a:gd name="T3" fmla="*/ 12 h 34"/>
                <a:gd name="T4" fmla="*/ 14 w 18"/>
                <a:gd name="T5" fmla="*/ 14 h 34"/>
                <a:gd name="T6" fmla="*/ 12 w 18"/>
                <a:gd name="T7" fmla="*/ 18 h 34"/>
                <a:gd name="T8" fmla="*/ 12 w 18"/>
                <a:gd name="T9" fmla="*/ 24 h 34"/>
                <a:gd name="T10" fmla="*/ 12 w 18"/>
                <a:gd name="T11" fmla="*/ 26 h 34"/>
                <a:gd name="T12" fmla="*/ 12 w 18"/>
                <a:gd name="T13" fmla="*/ 28 h 34"/>
                <a:gd name="T14" fmla="*/ 14 w 18"/>
                <a:gd name="T15" fmla="*/ 32 h 34"/>
                <a:gd name="T16" fmla="*/ 14 w 18"/>
                <a:gd name="T17" fmla="*/ 34 h 34"/>
                <a:gd name="T18" fmla="*/ 10 w 18"/>
                <a:gd name="T19" fmla="*/ 34 h 34"/>
                <a:gd name="T20" fmla="*/ 6 w 18"/>
                <a:gd name="T21" fmla="*/ 28 h 34"/>
                <a:gd name="T22" fmla="*/ 2 w 18"/>
                <a:gd name="T23" fmla="*/ 24 h 34"/>
                <a:gd name="T24" fmla="*/ 0 w 18"/>
                <a:gd name="T25" fmla="*/ 18 h 34"/>
                <a:gd name="T26" fmla="*/ 2 w 18"/>
                <a:gd name="T27" fmla="*/ 16 h 34"/>
                <a:gd name="T28" fmla="*/ 6 w 18"/>
                <a:gd name="T29" fmla="*/ 16 h 34"/>
                <a:gd name="T30" fmla="*/ 6 w 18"/>
                <a:gd name="T31" fmla="*/ 8 h 34"/>
                <a:gd name="T32" fmla="*/ 8 w 18"/>
                <a:gd name="T33" fmla="*/ 2 h 34"/>
                <a:gd name="T34" fmla="*/ 10 w 18"/>
                <a:gd name="T35" fmla="*/ 0 h 34"/>
                <a:gd name="T36" fmla="*/ 12 w 18"/>
                <a:gd name="T37" fmla="*/ 0 h 34"/>
                <a:gd name="T38" fmla="*/ 16 w 18"/>
                <a:gd name="T39" fmla="*/ 2 h 34"/>
                <a:gd name="T40" fmla="*/ 18 w 18"/>
                <a:gd name="T41" fmla="*/ 4 h 34"/>
                <a:gd name="T42" fmla="*/ 18 w 18"/>
                <a:gd name="T4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61" name="Freeform 285"/>
            <p:cNvSpPr>
              <a:spLocks noChangeAspect="1"/>
            </p:cNvSpPr>
            <p:nvPr/>
          </p:nvSpPr>
          <p:spPr bwMode="auto">
            <a:xfrm>
              <a:off x="4603" y="1989"/>
              <a:ext cx="13" cy="10"/>
            </a:xfrm>
            <a:custGeom>
              <a:avLst/>
              <a:gdLst>
                <a:gd name="T0" fmla="*/ 14 w 14"/>
                <a:gd name="T1" fmla="*/ 0 h 12"/>
                <a:gd name="T2" fmla="*/ 12 w 14"/>
                <a:gd name="T3" fmla="*/ 4 h 12"/>
                <a:gd name="T4" fmla="*/ 10 w 14"/>
                <a:gd name="T5" fmla="*/ 8 h 12"/>
                <a:gd name="T6" fmla="*/ 8 w 14"/>
                <a:gd name="T7" fmla="*/ 10 h 12"/>
                <a:gd name="T8" fmla="*/ 4 w 14"/>
                <a:gd name="T9" fmla="*/ 12 h 12"/>
                <a:gd name="T10" fmla="*/ 2 w 14"/>
                <a:gd name="T11" fmla="*/ 10 h 12"/>
                <a:gd name="T12" fmla="*/ 0 w 14"/>
                <a:gd name="T13" fmla="*/ 8 h 12"/>
                <a:gd name="T14" fmla="*/ 2 w 14"/>
                <a:gd name="T15" fmla="*/ 4 h 12"/>
                <a:gd name="T16" fmla="*/ 6 w 14"/>
                <a:gd name="T17" fmla="*/ 0 h 12"/>
                <a:gd name="T18" fmla="*/ 10 w 14"/>
                <a:gd name="T19" fmla="*/ 0 h 12"/>
                <a:gd name="T20" fmla="*/ 14 w 14"/>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62" name="Freeform 286"/>
            <p:cNvSpPr>
              <a:spLocks noChangeAspect="1"/>
            </p:cNvSpPr>
            <p:nvPr/>
          </p:nvSpPr>
          <p:spPr bwMode="auto">
            <a:xfrm>
              <a:off x="4592" y="1947"/>
              <a:ext cx="11" cy="16"/>
            </a:xfrm>
            <a:custGeom>
              <a:avLst/>
              <a:gdLst>
                <a:gd name="T0" fmla="*/ 0 w 12"/>
                <a:gd name="T1" fmla="*/ 8 h 16"/>
                <a:gd name="T2" fmla="*/ 0 w 12"/>
                <a:gd name="T3" fmla="*/ 0 h 16"/>
                <a:gd name="T4" fmla="*/ 2 w 12"/>
                <a:gd name="T5" fmla="*/ 0 h 16"/>
                <a:gd name="T6" fmla="*/ 6 w 12"/>
                <a:gd name="T7" fmla="*/ 4 h 16"/>
                <a:gd name="T8" fmla="*/ 8 w 12"/>
                <a:gd name="T9" fmla="*/ 6 h 16"/>
                <a:gd name="T10" fmla="*/ 12 w 12"/>
                <a:gd name="T11" fmla="*/ 10 h 16"/>
                <a:gd name="T12" fmla="*/ 12 w 12"/>
                <a:gd name="T13" fmla="*/ 14 h 16"/>
                <a:gd name="T14" fmla="*/ 12 w 12"/>
                <a:gd name="T15" fmla="*/ 16 h 16"/>
                <a:gd name="T16" fmla="*/ 10 w 12"/>
                <a:gd name="T17" fmla="*/ 14 h 16"/>
                <a:gd name="T18" fmla="*/ 6 w 12"/>
                <a:gd name="T19" fmla="*/ 8 h 16"/>
                <a:gd name="T20" fmla="*/ 0 w 12"/>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63" name="Freeform 287"/>
            <p:cNvSpPr>
              <a:spLocks noChangeAspect="1"/>
            </p:cNvSpPr>
            <p:nvPr/>
          </p:nvSpPr>
          <p:spPr bwMode="auto">
            <a:xfrm>
              <a:off x="4546" y="1933"/>
              <a:ext cx="20" cy="18"/>
            </a:xfrm>
            <a:custGeom>
              <a:avLst/>
              <a:gdLst>
                <a:gd name="T0" fmla="*/ 16 w 20"/>
                <a:gd name="T1" fmla="*/ 20 h 20"/>
                <a:gd name="T2" fmla="*/ 12 w 20"/>
                <a:gd name="T3" fmla="*/ 16 h 20"/>
                <a:gd name="T4" fmla="*/ 6 w 20"/>
                <a:gd name="T5" fmla="*/ 10 h 20"/>
                <a:gd name="T6" fmla="*/ 0 w 20"/>
                <a:gd name="T7" fmla="*/ 0 h 20"/>
                <a:gd name="T8" fmla="*/ 6 w 20"/>
                <a:gd name="T9" fmla="*/ 0 h 20"/>
                <a:gd name="T10" fmla="*/ 14 w 20"/>
                <a:gd name="T11" fmla="*/ 4 h 20"/>
                <a:gd name="T12" fmla="*/ 18 w 20"/>
                <a:gd name="T13" fmla="*/ 4 h 20"/>
                <a:gd name="T14" fmla="*/ 20 w 20"/>
                <a:gd name="T15" fmla="*/ 8 h 20"/>
                <a:gd name="T16" fmla="*/ 20 w 20"/>
                <a:gd name="T17" fmla="*/ 12 h 20"/>
                <a:gd name="T18" fmla="*/ 20 w 20"/>
                <a:gd name="T19" fmla="*/ 16 h 20"/>
                <a:gd name="T20" fmla="*/ 18 w 20"/>
                <a:gd name="T21" fmla="*/ 20 h 20"/>
                <a:gd name="T22" fmla="*/ 16 w 20"/>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23724" name="Group 288"/>
          <p:cNvGrpSpPr>
            <a:grpSpLocks/>
          </p:cNvGrpSpPr>
          <p:nvPr/>
        </p:nvGrpSpPr>
        <p:grpSpPr bwMode="auto">
          <a:xfrm>
            <a:off x="7718425" y="4695825"/>
            <a:ext cx="609600" cy="550863"/>
            <a:chOff x="4862" y="2574"/>
            <a:chExt cx="384" cy="347"/>
          </a:xfrm>
        </p:grpSpPr>
        <p:sp>
          <p:nvSpPr>
            <p:cNvPr id="1663265" name="Freeform 289"/>
            <p:cNvSpPr>
              <a:spLocks noChangeAspect="1"/>
            </p:cNvSpPr>
            <p:nvPr/>
          </p:nvSpPr>
          <p:spPr bwMode="auto">
            <a:xfrm>
              <a:off x="4862" y="2574"/>
              <a:ext cx="143" cy="144"/>
            </a:xfrm>
            <a:custGeom>
              <a:avLst/>
              <a:gdLst>
                <a:gd name="T0" fmla="*/ 4 w 152"/>
                <a:gd name="T1" fmla="*/ 76 h 154"/>
                <a:gd name="T2" fmla="*/ 0 w 152"/>
                <a:gd name="T3" fmla="*/ 84 h 154"/>
                <a:gd name="T4" fmla="*/ 4 w 152"/>
                <a:gd name="T5" fmla="*/ 126 h 154"/>
                <a:gd name="T6" fmla="*/ 24 w 152"/>
                <a:gd name="T7" fmla="*/ 130 h 154"/>
                <a:gd name="T8" fmla="*/ 32 w 152"/>
                <a:gd name="T9" fmla="*/ 126 h 154"/>
                <a:gd name="T10" fmla="*/ 38 w 152"/>
                <a:gd name="T11" fmla="*/ 118 h 154"/>
                <a:gd name="T12" fmla="*/ 42 w 152"/>
                <a:gd name="T13" fmla="*/ 118 h 154"/>
                <a:gd name="T14" fmla="*/ 42 w 152"/>
                <a:gd name="T15" fmla="*/ 104 h 154"/>
                <a:gd name="T16" fmla="*/ 52 w 152"/>
                <a:gd name="T17" fmla="*/ 98 h 154"/>
                <a:gd name="T18" fmla="*/ 82 w 152"/>
                <a:gd name="T19" fmla="*/ 106 h 154"/>
                <a:gd name="T20" fmla="*/ 88 w 152"/>
                <a:gd name="T21" fmla="*/ 114 h 154"/>
                <a:gd name="T22" fmla="*/ 92 w 152"/>
                <a:gd name="T23" fmla="*/ 126 h 154"/>
                <a:gd name="T24" fmla="*/ 92 w 152"/>
                <a:gd name="T25" fmla="*/ 130 h 154"/>
                <a:gd name="T26" fmla="*/ 98 w 152"/>
                <a:gd name="T27" fmla="*/ 138 h 154"/>
                <a:gd name="T28" fmla="*/ 120 w 152"/>
                <a:gd name="T29" fmla="*/ 146 h 154"/>
                <a:gd name="T30" fmla="*/ 136 w 152"/>
                <a:gd name="T31" fmla="*/ 152 h 154"/>
                <a:gd name="T32" fmla="*/ 142 w 152"/>
                <a:gd name="T33" fmla="*/ 154 h 154"/>
                <a:gd name="T34" fmla="*/ 150 w 152"/>
                <a:gd name="T35" fmla="*/ 152 h 154"/>
                <a:gd name="T36" fmla="*/ 150 w 152"/>
                <a:gd name="T37" fmla="*/ 146 h 154"/>
                <a:gd name="T38" fmla="*/ 144 w 152"/>
                <a:gd name="T39" fmla="*/ 138 h 154"/>
                <a:gd name="T40" fmla="*/ 136 w 152"/>
                <a:gd name="T41" fmla="*/ 132 h 154"/>
                <a:gd name="T42" fmla="*/ 130 w 152"/>
                <a:gd name="T43" fmla="*/ 122 h 154"/>
                <a:gd name="T44" fmla="*/ 124 w 152"/>
                <a:gd name="T45" fmla="*/ 118 h 154"/>
                <a:gd name="T46" fmla="*/ 118 w 152"/>
                <a:gd name="T47" fmla="*/ 116 h 154"/>
                <a:gd name="T48" fmla="*/ 112 w 152"/>
                <a:gd name="T49" fmla="*/ 104 h 154"/>
                <a:gd name="T50" fmla="*/ 108 w 152"/>
                <a:gd name="T51" fmla="*/ 98 h 154"/>
                <a:gd name="T52" fmla="*/ 96 w 152"/>
                <a:gd name="T53" fmla="*/ 84 h 154"/>
                <a:gd name="T54" fmla="*/ 112 w 152"/>
                <a:gd name="T55" fmla="*/ 84 h 154"/>
                <a:gd name="T56" fmla="*/ 122 w 152"/>
                <a:gd name="T57" fmla="*/ 82 h 154"/>
                <a:gd name="T58" fmla="*/ 126 w 152"/>
                <a:gd name="T59" fmla="*/ 76 h 154"/>
                <a:gd name="T60" fmla="*/ 116 w 152"/>
                <a:gd name="T61" fmla="*/ 72 h 154"/>
                <a:gd name="T62" fmla="*/ 96 w 152"/>
                <a:gd name="T63" fmla="*/ 62 h 154"/>
                <a:gd name="T64" fmla="*/ 90 w 152"/>
                <a:gd name="T65" fmla="*/ 58 h 154"/>
                <a:gd name="T66" fmla="*/ 82 w 152"/>
                <a:gd name="T67" fmla="*/ 58 h 154"/>
                <a:gd name="T68" fmla="*/ 80 w 152"/>
                <a:gd name="T69" fmla="*/ 52 h 154"/>
                <a:gd name="T70" fmla="*/ 80 w 152"/>
                <a:gd name="T71" fmla="*/ 44 h 154"/>
                <a:gd name="T72" fmla="*/ 56 w 152"/>
                <a:gd name="T73" fmla="*/ 22 h 154"/>
                <a:gd name="T74" fmla="*/ 4 w 152"/>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66" name="Freeform 290"/>
            <p:cNvSpPr>
              <a:spLocks noChangeAspect="1"/>
            </p:cNvSpPr>
            <p:nvPr/>
          </p:nvSpPr>
          <p:spPr bwMode="auto">
            <a:xfrm>
              <a:off x="5173" y="2879"/>
              <a:ext cx="36" cy="42"/>
            </a:xfrm>
            <a:custGeom>
              <a:avLst/>
              <a:gdLst>
                <a:gd name="T0" fmla="*/ 38 w 38"/>
                <a:gd name="T1" fmla="*/ 42 h 44"/>
                <a:gd name="T2" fmla="*/ 36 w 38"/>
                <a:gd name="T3" fmla="*/ 44 h 44"/>
                <a:gd name="T4" fmla="*/ 32 w 38"/>
                <a:gd name="T5" fmla="*/ 42 h 44"/>
                <a:gd name="T6" fmla="*/ 26 w 38"/>
                <a:gd name="T7" fmla="*/ 40 h 44"/>
                <a:gd name="T8" fmla="*/ 14 w 38"/>
                <a:gd name="T9" fmla="*/ 32 h 44"/>
                <a:gd name="T10" fmla="*/ 6 w 38"/>
                <a:gd name="T11" fmla="*/ 20 h 44"/>
                <a:gd name="T12" fmla="*/ 0 w 38"/>
                <a:gd name="T13" fmla="*/ 12 h 44"/>
                <a:gd name="T14" fmla="*/ 0 w 38"/>
                <a:gd name="T15" fmla="*/ 0 h 44"/>
                <a:gd name="T16" fmla="*/ 8 w 38"/>
                <a:gd name="T17" fmla="*/ 4 h 44"/>
                <a:gd name="T18" fmla="*/ 12 w 38"/>
                <a:gd name="T19" fmla="*/ 10 h 44"/>
                <a:gd name="T20" fmla="*/ 16 w 38"/>
                <a:gd name="T21" fmla="*/ 16 h 44"/>
                <a:gd name="T22" fmla="*/ 20 w 38"/>
                <a:gd name="T23" fmla="*/ 22 h 44"/>
                <a:gd name="T24" fmla="*/ 24 w 38"/>
                <a:gd name="T25" fmla="*/ 24 h 44"/>
                <a:gd name="T26" fmla="*/ 28 w 38"/>
                <a:gd name="T27" fmla="*/ 26 h 44"/>
                <a:gd name="T28" fmla="*/ 32 w 38"/>
                <a:gd name="T29" fmla="*/ 28 h 44"/>
                <a:gd name="T30" fmla="*/ 34 w 38"/>
                <a:gd name="T31" fmla="*/ 32 h 44"/>
                <a:gd name="T32" fmla="*/ 38 w 38"/>
                <a:gd name="T33"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67" name="Freeform 291"/>
            <p:cNvSpPr>
              <a:spLocks noChangeAspect="1"/>
            </p:cNvSpPr>
            <p:nvPr/>
          </p:nvSpPr>
          <p:spPr bwMode="auto">
            <a:xfrm>
              <a:off x="4979" y="2605"/>
              <a:ext cx="60" cy="36"/>
            </a:xfrm>
            <a:custGeom>
              <a:avLst/>
              <a:gdLst>
                <a:gd name="T0" fmla="*/ 36 w 64"/>
                <a:gd name="T1" fmla="*/ 38 h 38"/>
                <a:gd name="T2" fmla="*/ 34 w 64"/>
                <a:gd name="T3" fmla="*/ 38 h 38"/>
                <a:gd name="T4" fmla="*/ 30 w 64"/>
                <a:gd name="T5" fmla="*/ 38 h 38"/>
                <a:gd name="T6" fmla="*/ 22 w 64"/>
                <a:gd name="T7" fmla="*/ 38 h 38"/>
                <a:gd name="T8" fmla="*/ 10 w 64"/>
                <a:gd name="T9" fmla="*/ 36 h 38"/>
                <a:gd name="T10" fmla="*/ 2 w 64"/>
                <a:gd name="T11" fmla="*/ 32 h 38"/>
                <a:gd name="T12" fmla="*/ 0 w 64"/>
                <a:gd name="T13" fmla="*/ 28 h 38"/>
                <a:gd name="T14" fmla="*/ 0 w 64"/>
                <a:gd name="T15" fmla="*/ 26 h 38"/>
                <a:gd name="T16" fmla="*/ 0 w 64"/>
                <a:gd name="T17" fmla="*/ 24 h 38"/>
                <a:gd name="T18" fmla="*/ 2 w 64"/>
                <a:gd name="T19" fmla="*/ 22 h 38"/>
                <a:gd name="T20" fmla="*/ 24 w 64"/>
                <a:gd name="T21" fmla="*/ 22 h 38"/>
                <a:gd name="T22" fmla="*/ 28 w 64"/>
                <a:gd name="T23" fmla="*/ 24 h 38"/>
                <a:gd name="T24" fmla="*/ 30 w 64"/>
                <a:gd name="T25" fmla="*/ 24 h 38"/>
                <a:gd name="T26" fmla="*/ 38 w 64"/>
                <a:gd name="T27" fmla="*/ 22 h 38"/>
                <a:gd name="T28" fmla="*/ 42 w 64"/>
                <a:gd name="T29" fmla="*/ 18 h 38"/>
                <a:gd name="T30" fmla="*/ 46 w 64"/>
                <a:gd name="T31" fmla="*/ 14 h 38"/>
                <a:gd name="T32" fmla="*/ 52 w 64"/>
                <a:gd name="T33" fmla="*/ 10 h 38"/>
                <a:gd name="T34" fmla="*/ 52 w 64"/>
                <a:gd name="T35" fmla="*/ 4 h 38"/>
                <a:gd name="T36" fmla="*/ 52 w 64"/>
                <a:gd name="T37" fmla="*/ 0 h 38"/>
                <a:gd name="T38" fmla="*/ 54 w 64"/>
                <a:gd name="T39" fmla="*/ 0 h 38"/>
                <a:gd name="T40" fmla="*/ 56 w 64"/>
                <a:gd name="T41" fmla="*/ 2 h 38"/>
                <a:gd name="T42" fmla="*/ 60 w 64"/>
                <a:gd name="T43" fmla="*/ 4 h 38"/>
                <a:gd name="T44" fmla="*/ 62 w 64"/>
                <a:gd name="T45" fmla="*/ 8 h 38"/>
                <a:gd name="T46" fmla="*/ 64 w 64"/>
                <a:gd name="T47" fmla="*/ 10 h 38"/>
                <a:gd name="T48" fmla="*/ 62 w 64"/>
                <a:gd name="T49" fmla="*/ 12 h 38"/>
                <a:gd name="T50" fmla="*/ 60 w 64"/>
                <a:gd name="T51" fmla="*/ 16 h 38"/>
                <a:gd name="T52" fmla="*/ 58 w 64"/>
                <a:gd name="T53" fmla="*/ 18 h 38"/>
                <a:gd name="T54" fmla="*/ 58 w 64"/>
                <a:gd name="T55" fmla="*/ 20 h 38"/>
                <a:gd name="T56" fmla="*/ 54 w 64"/>
                <a:gd name="T57" fmla="*/ 26 h 38"/>
                <a:gd name="T58" fmla="*/ 46 w 64"/>
                <a:gd name="T59" fmla="*/ 32 h 38"/>
                <a:gd name="T60" fmla="*/ 40 w 64"/>
                <a:gd name="T61" fmla="*/ 36 h 38"/>
                <a:gd name="T62" fmla="*/ 34 w 64"/>
                <a:gd name="T63" fmla="*/ 38 h 38"/>
                <a:gd name="T64" fmla="*/ 36 w 64"/>
                <a:gd name="T6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68" name="Freeform 292"/>
            <p:cNvSpPr>
              <a:spLocks noChangeAspect="1"/>
            </p:cNvSpPr>
            <p:nvPr/>
          </p:nvSpPr>
          <p:spPr bwMode="auto">
            <a:xfrm>
              <a:off x="5073" y="2624"/>
              <a:ext cx="16" cy="28"/>
            </a:xfrm>
            <a:custGeom>
              <a:avLst/>
              <a:gdLst>
                <a:gd name="T0" fmla="*/ 16 w 16"/>
                <a:gd name="T1" fmla="*/ 18 h 30"/>
                <a:gd name="T2" fmla="*/ 16 w 16"/>
                <a:gd name="T3" fmla="*/ 24 h 30"/>
                <a:gd name="T4" fmla="*/ 14 w 16"/>
                <a:gd name="T5" fmla="*/ 28 h 30"/>
                <a:gd name="T6" fmla="*/ 12 w 16"/>
                <a:gd name="T7" fmla="*/ 30 h 30"/>
                <a:gd name="T8" fmla="*/ 10 w 16"/>
                <a:gd name="T9" fmla="*/ 30 h 30"/>
                <a:gd name="T10" fmla="*/ 8 w 16"/>
                <a:gd name="T11" fmla="*/ 30 h 30"/>
                <a:gd name="T12" fmla="*/ 6 w 16"/>
                <a:gd name="T13" fmla="*/ 26 h 30"/>
                <a:gd name="T14" fmla="*/ 4 w 16"/>
                <a:gd name="T15" fmla="*/ 18 h 30"/>
                <a:gd name="T16" fmla="*/ 2 w 16"/>
                <a:gd name="T17" fmla="*/ 12 h 30"/>
                <a:gd name="T18" fmla="*/ 0 w 16"/>
                <a:gd name="T19" fmla="*/ 6 h 30"/>
                <a:gd name="T20" fmla="*/ 0 w 16"/>
                <a:gd name="T21" fmla="*/ 0 h 30"/>
                <a:gd name="T22" fmla="*/ 8 w 16"/>
                <a:gd name="T23" fmla="*/ 12 h 30"/>
                <a:gd name="T24" fmla="*/ 10 w 16"/>
                <a:gd name="T25" fmla="*/ 18 h 30"/>
                <a:gd name="T26" fmla="*/ 14 w 16"/>
                <a:gd name="T27" fmla="*/ 18 h 30"/>
                <a:gd name="T28" fmla="*/ 16 w 16"/>
                <a:gd name="T2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69" name="Freeform 293"/>
            <p:cNvSpPr>
              <a:spLocks noChangeAspect="1"/>
            </p:cNvSpPr>
            <p:nvPr/>
          </p:nvSpPr>
          <p:spPr bwMode="auto">
            <a:xfrm>
              <a:off x="5127" y="2664"/>
              <a:ext cx="20" cy="14"/>
            </a:xfrm>
            <a:custGeom>
              <a:avLst/>
              <a:gdLst>
                <a:gd name="T0" fmla="*/ 22 w 22"/>
                <a:gd name="T1" fmla="*/ 14 h 16"/>
                <a:gd name="T2" fmla="*/ 20 w 22"/>
                <a:gd name="T3" fmla="*/ 16 h 16"/>
                <a:gd name="T4" fmla="*/ 18 w 22"/>
                <a:gd name="T5" fmla="*/ 16 h 16"/>
                <a:gd name="T6" fmla="*/ 12 w 22"/>
                <a:gd name="T7" fmla="*/ 14 h 16"/>
                <a:gd name="T8" fmla="*/ 6 w 22"/>
                <a:gd name="T9" fmla="*/ 10 h 16"/>
                <a:gd name="T10" fmla="*/ 0 w 22"/>
                <a:gd name="T11" fmla="*/ 2 h 16"/>
                <a:gd name="T12" fmla="*/ 0 w 22"/>
                <a:gd name="T13" fmla="*/ 0 h 16"/>
                <a:gd name="T14" fmla="*/ 6 w 22"/>
                <a:gd name="T15" fmla="*/ 2 h 16"/>
                <a:gd name="T16" fmla="*/ 12 w 22"/>
                <a:gd name="T17" fmla="*/ 4 h 16"/>
                <a:gd name="T18" fmla="*/ 20 w 22"/>
                <a:gd name="T19" fmla="*/ 8 h 16"/>
                <a:gd name="T20" fmla="*/ 22 w 22"/>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70" name="Freeform 294"/>
            <p:cNvSpPr>
              <a:spLocks noChangeAspect="1"/>
            </p:cNvSpPr>
            <p:nvPr/>
          </p:nvSpPr>
          <p:spPr bwMode="auto">
            <a:xfrm>
              <a:off x="5158" y="2677"/>
              <a:ext cx="13" cy="22"/>
            </a:xfrm>
            <a:custGeom>
              <a:avLst/>
              <a:gdLst>
                <a:gd name="T0" fmla="*/ 2 w 14"/>
                <a:gd name="T1" fmla="*/ 0 h 24"/>
                <a:gd name="T2" fmla="*/ 6 w 14"/>
                <a:gd name="T3" fmla="*/ 6 h 24"/>
                <a:gd name="T4" fmla="*/ 10 w 14"/>
                <a:gd name="T5" fmla="*/ 12 h 24"/>
                <a:gd name="T6" fmla="*/ 12 w 14"/>
                <a:gd name="T7" fmla="*/ 18 h 24"/>
                <a:gd name="T8" fmla="*/ 14 w 14"/>
                <a:gd name="T9" fmla="*/ 24 h 24"/>
                <a:gd name="T10" fmla="*/ 12 w 14"/>
                <a:gd name="T11" fmla="*/ 24 h 24"/>
                <a:gd name="T12" fmla="*/ 8 w 14"/>
                <a:gd name="T13" fmla="*/ 22 h 24"/>
                <a:gd name="T14" fmla="*/ 2 w 14"/>
                <a:gd name="T15" fmla="*/ 16 h 24"/>
                <a:gd name="T16" fmla="*/ 0 w 14"/>
                <a:gd name="T17" fmla="*/ 12 h 24"/>
                <a:gd name="T18" fmla="*/ 0 w 14"/>
                <a:gd name="T19" fmla="*/ 8 h 24"/>
                <a:gd name="T20" fmla="*/ 0 w 14"/>
                <a:gd name="T21" fmla="*/ 2 h 24"/>
                <a:gd name="T22" fmla="*/ 4 w 14"/>
                <a:gd name="T23" fmla="*/ 2 h 24"/>
                <a:gd name="T24" fmla="*/ 2 w 1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71" name="Freeform 295"/>
            <p:cNvSpPr>
              <a:spLocks noChangeAspect="1"/>
            </p:cNvSpPr>
            <p:nvPr/>
          </p:nvSpPr>
          <p:spPr bwMode="auto">
            <a:xfrm>
              <a:off x="5165" y="2710"/>
              <a:ext cx="18" cy="10"/>
            </a:xfrm>
            <a:custGeom>
              <a:avLst/>
              <a:gdLst>
                <a:gd name="T0" fmla="*/ 18 w 18"/>
                <a:gd name="T1" fmla="*/ 10 h 10"/>
                <a:gd name="T2" fmla="*/ 10 w 18"/>
                <a:gd name="T3" fmla="*/ 10 h 10"/>
                <a:gd name="T4" fmla="*/ 4 w 18"/>
                <a:gd name="T5" fmla="*/ 8 h 10"/>
                <a:gd name="T6" fmla="*/ 0 w 18"/>
                <a:gd name="T7" fmla="*/ 2 h 10"/>
                <a:gd name="T8" fmla="*/ 0 w 18"/>
                <a:gd name="T9" fmla="*/ 0 h 10"/>
                <a:gd name="T10" fmla="*/ 6 w 18"/>
                <a:gd name="T11" fmla="*/ 0 h 10"/>
                <a:gd name="T12" fmla="*/ 12 w 18"/>
                <a:gd name="T13" fmla="*/ 4 h 10"/>
                <a:gd name="T14" fmla="*/ 16 w 18"/>
                <a:gd name="T15" fmla="*/ 6 h 10"/>
                <a:gd name="T16" fmla="*/ 18 w 18"/>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0">
                  <a:moveTo>
                    <a:pt x="18" y="10"/>
                  </a:moveTo>
                  <a:lnTo>
                    <a:pt x="10" y="10"/>
                  </a:lnTo>
                  <a:lnTo>
                    <a:pt x="4" y="8"/>
                  </a:lnTo>
                  <a:lnTo>
                    <a:pt x="0" y="2"/>
                  </a:lnTo>
                  <a:lnTo>
                    <a:pt x="0" y="0"/>
                  </a:lnTo>
                  <a:lnTo>
                    <a:pt x="6" y="0"/>
                  </a:lnTo>
                  <a:lnTo>
                    <a:pt x="12" y="4"/>
                  </a:lnTo>
                  <a:lnTo>
                    <a:pt x="16" y="6"/>
                  </a:lnTo>
                  <a:lnTo>
                    <a:pt x="18" y="1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72" name="Freeform 296"/>
            <p:cNvSpPr>
              <a:spLocks noChangeAspect="1"/>
            </p:cNvSpPr>
            <p:nvPr/>
          </p:nvSpPr>
          <p:spPr bwMode="auto">
            <a:xfrm>
              <a:off x="5098" y="2665"/>
              <a:ext cx="23" cy="19"/>
            </a:xfrm>
            <a:custGeom>
              <a:avLst/>
              <a:gdLst>
                <a:gd name="T0" fmla="*/ 6 w 24"/>
                <a:gd name="T1" fmla="*/ 0 h 20"/>
                <a:gd name="T2" fmla="*/ 6 w 24"/>
                <a:gd name="T3" fmla="*/ 2 h 20"/>
                <a:gd name="T4" fmla="*/ 8 w 24"/>
                <a:gd name="T5" fmla="*/ 4 h 20"/>
                <a:gd name="T6" fmla="*/ 14 w 24"/>
                <a:gd name="T7" fmla="*/ 8 h 20"/>
                <a:gd name="T8" fmla="*/ 20 w 24"/>
                <a:gd name="T9" fmla="*/ 12 h 20"/>
                <a:gd name="T10" fmla="*/ 24 w 24"/>
                <a:gd name="T11" fmla="*/ 14 h 20"/>
                <a:gd name="T12" fmla="*/ 24 w 24"/>
                <a:gd name="T13" fmla="*/ 16 h 20"/>
                <a:gd name="T14" fmla="*/ 22 w 24"/>
                <a:gd name="T15" fmla="*/ 20 h 20"/>
                <a:gd name="T16" fmla="*/ 20 w 24"/>
                <a:gd name="T17" fmla="*/ 20 h 20"/>
                <a:gd name="T18" fmla="*/ 16 w 24"/>
                <a:gd name="T19" fmla="*/ 18 h 20"/>
                <a:gd name="T20" fmla="*/ 14 w 24"/>
                <a:gd name="T21" fmla="*/ 14 h 20"/>
                <a:gd name="T22" fmla="*/ 10 w 24"/>
                <a:gd name="T23" fmla="*/ 14 h 20"/>
                <a:gd name="T24" fmla="*/ 10 w 24"/>
                <a:gd name="T25" fmla="*/ 12 h 20"/>
                <a:gd name="T26" fmla="*/ 8 w 24"/>
                <a:gd name="T27" fmla="*/ 8 h 20"/>
                <a:gd name="T28" fmla="*/ 6 w 24"/>
                <a:gd name="T29" fmla="*/ 8 h 20"/>
                <a:gd name="T30" fmla="*/ 6 w 24"/>
                <a:gd name="T31" fmla="*/ 4 h 20"/>
                <a:gd name="T32" fmla="*/ 0 w 24"/>
                <a:gd name="T33" fmla="*/ 4 h 20"/>
                <a:gd name="T34" fmla="*/ 0 w 24"/>
                <a:gd name="T35" fmla="*/ 0 h 20"/>
                <a:gd name="T36" fmla="*/ 6 w 24"/>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73" name="Freeform 297"/>
            <p:cNvSpPr>
              <a:spLocks noChangeAspect="1"/>
            </p:cNvSpPr>
            <p:nvPr/>
          </p:nvSpPr>
          <p:spPr bwMode="auto">
            <a:xfrm>
              <a:off x="5235" y="2808"/>
              <a:ext cx="11" cy="11"/>
            </a:xfrm>
            <a:custGeom>
              <a:avLst/>
              <a:gdLst>
                <a:gd name="T0" fmla="*/ 12 w 12"/>
                <a:gd name="T1" fmla="*/ 8 h 12"/>
                <a:gd name="T2" fmla="*/ 10 w 12"/>
                <a:gd name="T3" fmla="*/ 10 h 12"/>
                <a:gd name="T4" fmla="*/ 8 w 12"/>
                <a:gd name="T5" fmla="*/ 12 h 12"/>
                <a:gd name="T6" fmla="*/ 4 w 12"/>
                <a:gd name="T7" fmla="*/ 12 h 12"/>
                <a:gd name="T8" fmla="*/ 2 w 12"/>
                <a:gd name="T9" fmla="*/ 8 h 12"/>
                <a:gd name="T10" fmla="*/ 0 w 12"/>
                <a:gd name="T11" fmla="*/ 0 h 12"/>
                <a:gd name="T12" fmla="*/ 2 w 12"/>
                <a:gd name="T13" fmla="*/ 0 h 12"/>
                <a:gd name="T14" fmla="*/ 6 w 12"/>
                <a:gd name="T15" fmla="*/ 2 h 12"/>
                <a:gd name="T16" fmla="*/ 10 w 12"/>
                <a:gd name="T17" fmla="*/ 6 h 12"/>
                <a:gd name="T18" fmla="*/ 12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74" name="Freeform 298"/>
            <p:cNvSpPr>
              <a:spLocks noChangeAspect="1"/>
            </p:cNvSpPr>
            <p:nvPr/>
          </p:nvSpPr>
          <p:spPr bwMode="auto">
            <a:xfrm>
              <a:off x="5023" y="2581"/>
              <a:ext cx="28" cy="34"/>
            </a:xfrm>
            <a:custGeom>
              <a:avLst/>
              <a:gdLst>
                <a:gd name="T0" fmla="*/ 30 w 30"/>
                <a:gd name="T1" fmla="*/ 26 h 36"/>
                <a:gd name="T2" fmla="*/ 30 w 30"/>
                <a:gd name="T3" fmla="*/ 36 h 36"/>
                <a:gd name="T4" fmla="*/ 26 w 30"/>
                <a:gd name="T5" fmla="*/ 36 h 36"/>
                <a:gd name="T6" fmla="*/ 22 w 30"/>
                <a:gd name="T7" fmla="*/ 32 h 36"/>
                <a:gd name="T8" fmla="*/ 20 w 30"/>
                <a:gd name="T9" fmla="*/ 26 h 36"/>
                <a:gd name="T10" fmla="*/ 18 w 30"/>
                <a:gd name="T11" fmla="*/ 18 h 36"/>
                <a:gd name="T12" fmla="*/ 14 w 30"/>
                <a:gd name="T13" fmla="*/ 14 h 36"/>
                <a:gd name="T14" fmla="*/ 6 w 30"/>
                <a:gd name="T15" fmla="*/ 8 h 36"/>
                <a:gd name="T16" fmla="*/ 0 w 30"/>
                <a:gd name="T17" fmla="*/ 6 h 36"/>
                <a:gd name="T18" fmla="*/ 0 w 30"/>
                <a:gd name="T19" fmla="*/ 0 h 36"/>
                <a:gd name="T20" fmla="*/ 14 w 30"/>
                <a:gd name="T21" fmla="*/ 12 h 36"/>
                <a:gd name="T22" fmla="*/ 30 w 30"/>
                <a:gd name="T2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75" name="Freeform 299"/>
            <p:cNvSpPr>
              <a:spLocks noChangeAspect="1"/>
            </p:cNvSpPr>
            <p:nvPr/>
          </p:nvSpPr>
          <p:spPr bwMode="auto">
            <a:xfrm>
              <a:off x="5098" y="2647"/>
              <a:ext cx="13" cy="15"/>
            </a:xfrm>
            <a:custGeom>
              <a:avLst/>
              <a:gdLst>
                <a:gd name="T0" fmla="*/ 14 w 14"/>
                <a:gd name="T1" fmla="*/ 12 h 16"/>
                <a:gd name="T2" fmla="*/ 12 w 14"/>
                <a:gd name="T3" fmla="*/ 14 h 16"/>
                <a:gd name="T4" fmla="*/ 10 w 14"/>
                <a:gd name="T5" fmla="*/ 16 h 16"/>
                <a:gd name="T6" fmla="*/ 8 w 14"/>
                <a:gd name="T7" fmla="*/ 14 h 16"/>
                <a:gd name="T8" fmla="*/ 4 w 14"/>
                <a:gd name="T9" fmla="*/ 12 h 16"/>
                <a:gd name="T10" fmla="*/ 0 w 14"/>
                <a:gd name="T11" fmla="*/ 4 h 16"/>
                <a:gd name="T12" fmla="*/ 0 w 14"/>
                <a:gd name="T13" fmla="*/ 0 h 16"/>
                <a:gd name="T14" fmla="*/ 8 w 14"/>
                <a:gd name="T15" fmla="*/ 4 h 16"/>
                <a:gd name="T16" fmla="*/ 12 w 14"/>
                <a:gd name="T17" fmla="*/ 8 h 16"/>
                <a:gd name="T18" fmla="*/ 14 w 14"/>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76" name="Freeform 300"/>
            <p:cNvSpPr>
              <a:spLocks noChangeAspect="1"/>
            </p:cNvSpPr>
            <p:nvPr/>
          </p:nvSpPr>
          <p:spPr bwMode="auto">
            <a:xfrm>
              <a:off x="5139" y="2694"/>
              <a:ext cx="19" cy="11"/>
            </a:xfrm>
            <a:custGeom>
              <a:avLst/>
              <a:gdLst>
                <a:gd name="T0" fmla="*/ 20 w 20"/>
                <a:gd name="T1" fmla="*/ 8 h 12"/>
                <a:gd name="T2" fmla="*/ 20 w 20"/>
                <a:gd name="T3" fmla="*/ 12 h 12"/>
                <a:gd name="T4" fmla="*/ 16 w 20"/>
                <a:gd name="T5" fmla="*/ 12 h 12"/>
                <a:gd name="T6" fmla="*/ 6 w 20"/>
                <a:gd name="T7" fmla="*/ 10 h 12"/>
                <a:gd name="T8" fmla="*/ 2 w 20"/>
                <a:gd name="T9" fmla="*/ 6 h 12"/>
                <a:gd name="T10" fmla="*/ 0 w 20"/>
                <a:gd name="T11" fmla="*/ 2 h 12"/>
                <a:gd name="T12" fmla="*/ 0 w 20"/>
                <a:gd name="T13" fmla="*/ 0 h 12"/>
                <a:gd name="T14" fmla="*/ 2 w 20"/>
                <a:gd name="T15" fmla="*/ 0 h 12"/>
                <a:gd name="T16" fmla="*/ 10 w 20"/>
                <a:gd name="T17" fmla="*/ 2 h 12"/>
                <a:gd name="T18" fmla="*/ 18 w 20"/>
                <a:gd name="T19" fmla="*/ 4 h 12"/>
                <a:gd name="T20" fmla="*/ 20 w 20"/>
                <a:gd name="T21" fmla="*/ 6 h 12"/>
                <a:gd name="T22" fmla="*/ 20 w 20"/>
                <a:gd name="T2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77" name="Freeform 301"/>
            <p:cNvSpPr>
              <a:spLocks noChangeAspect="1"/>
            </p:cNvSpPr>
            <p:nvPr/>
          </p:nvSpPr>
          <p:spPr bwMode="auto">
            <a:xfrm>
              <a:off x="5231" y="2787"/>
              <a:ext cx="8" cy="13"/>
            </a:xfrm>
            <a:custGeom>
              <a:avLst/>
              <a:gdLst>
                <a:gd name="T0" fmla="*/ 4 w 8"/>
                <a:gd name="T1" fmla="*/ 0 h 14"/>
                <a:gd name="T2" fmla="*/ 4 w 8"/>
                <a:gd name="T3" fmla="*/ 4 h 14"/>
                <a:gd name="T4" fmla="*/ 6 w 8"/>
                <a:gd name="T5" fmla="*/ 6 h 14"/>
                <a:gd name="T6" fmla="*/ 8 w 8"/>
                <a:gd name="T7" fmla="*/ 6 h 14"/>
                <a:gd name="T8" fmla="*/ 8 w 8"/>
                <a:gd name="T9" fmla="*/ 8 h 14"/>
                <a:gd name="T10" fmla="*/ 6 w 8"/>
                <a:gd name="T11" fmla="*/ 12 h 14"/>
                <a:gd name="T12" fmla="*/ 4 w 8"/>
                <a:gd name="T13" fmla="*/ 14 h 14"/>
                <a:gd name="T14" fmla="*/ 2 w 8"/>
                <a:gd name="T15" fmla="*/ 14 h 14"/>
                <a:gd name="T16" fmla="*/ 0 w 8"/>
                <a:gd name="T17" fmla="*/ 10 h 14"/>
                <a:gd name="T18" fmla="*/ 0 w 8"/>
                <a:gd name="T19" fmla="*/ 6 h 14"/>
                <a:gd name="T20" fmla="*/ 0 w 8"/>
                <a:gd name="T21" fmla="*/ 0 h 14"/>
                <a:gd name="T22" fmla="*/ 4 w 8"/>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solidFill>
              <a:srgbClr val="C0C0C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278" name="Freeform 302"/>
          <p:cNvSpPr>
            <a:spLocks noChangeAspect="1"/>
          </p:cNvSpPr>
          <p:nvPr/>
        </p:nvSpPr>
        <p:spPr bwMode="auto">
          <a:xfrm>
            <a:off x="7324725" y="4859338"/>
            <a:ext cx="57150" cy="28575"/>
          </a:xfrm>
          <a:custGeom>
            <a:avLst/>
            <a:gdLst>
              <a:gd name="T0" fmla="*/ 36 w 36"/>
              <a:gd name="T1" fmla="*/ 0 h 18"/>
              <a:gd name="T2" fmla="*/ 25 w 36"/>
              <a:gd name="T3" fmla="*/ 9 h 18"/>
              <a:gd name="T4" fmla="*/ 10 w 36"/>
              <a:gd name="T5" fmla="*/ 15 h 18"/>
              <a:gd name="T6" fmla="*/ 6 w 36"/>
              <a:gd name="T7" fmla="*/ 17 h 18"/>
              <a:gd name="T8" fmla="*/ 2 w 36"/>
              <a:gd name="T9" fmla="*/ 18 h 18"/>
              <a:gd name="T10" fmla="*/ 0 w 36"/>
              <a:gd name="T11" fmla="*/ 13 h 18"/>
              <a:gd name="T12" fmla="*/ 2 w 36"/>
              <a:gd name="T13" fmla="*/ 11 h 18"/>
              <a:gd name="T14" fmla="*/ 4 w 36"/>
              <a:gd name="T15" fmla="*/ 7 h 18"/>
              <a:gd name="T16" fmla="*/ 6 w 36"/>
              <a:gd name="T17" fmla="*/ 6 h 18"/>
              <a:gd name="T18" fmla="*/ 10 w 36"/>
              <a:gd name="T19" fmla="*/ 4 h 18"/>
              <a:gd name="T20" fmla="*/ 19 w 36"/>
              <a:gd name="T21" fmla="*/ 2 h 18"/>
              <a:gd name="T22" fmla="*/ 27 w 36"/>
              <a:gd name="T23" fmla="*/ 0 h 18"/>
              <a:gd name="T24" fmla="*/ 36 w 36"/>
              <a:gd name="T25" fmla="*/ 0 h 18"/>
              <a:gd name="T26" fmla="*/ 36 w 36"/>
              <a:gd name="T27" fmla="*/ 2 h 18"/>
              <a:gd name="T28" fmla="*/ 36 w 36"/>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36" y="0"/>
                </a:moveTo>
                <a:lnTo>
                  <a:pt x="25" y="9"/>
                </a:lnTo>
                <a:lnTo>
                  <a:pt x="10" y="15"/>
                </a:lnTo>
                <a:lnTo>
                  <a:pt x="6" y="17"/>
                </a:lnTo>
                <a:lnTo>
                  <a:pt x="2" y="18"/>
                </a:lnTo>
                <a:lnTo>
                  <a:pt x="0" y="13"/>
                </a:lnTo>
                <a:lnTo>
                  <a:pt x="2" y="11"/>
                </a:lnTo>
                <a:lnTo>
                  <a:pt x="4" y="7"/>
                </a:lnTo>
                <a:lnTo>
                  <a:pt x="6" y="6"/>
                </a:lnTo>
                <a:lnTo>
                  <a:pt x="10" y="4"/>
                </a:lnTo>
                <a:lnTo>
                  <a:pt x="19" y="2"/>
                </a:lnTo>
                <a:lnTo>
                  <a:pt x="27" y="0"/>
                </a:lnTo>
                <a:lnTo>
                  <a:pt x="36" y="0"/>
                </a:lnTo>
                <a:lnTo>
                  <a:pt x="36" y="2"/>
                </a:lnTo>
                <a:lnTo>
                  <a:pt x="36"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726" name="Group 303"/>
          <p:cNvGrpSpPr>
            <a:grpSpLocks/>
          </p:cNvGrpSpPr>
          <p:nvPr/>
        </p:nvGrpSpPr>
        <p:grpSpPr bwMode="auto">
          <a:xfrm>
            <a:off x="5753100" y="3179763"/>
            <a:ext cx="2867025" cy="2724150"/>
            <a:chOff x="3624" y="1248"/>
            <a:chExt cx="1806" cy="1716"/>
          </a:xfrm>
        </p:grpSpPr>
        <p:grpSp>
          <p:nvGrpSpPr>
            <p:cNvPr id="23871" name="Group 304"/>
            <p:cNvGrpSpPr>
              <a:grpSpLocks/>
            </p:cNvGrpSpPr>
            <p:nvPr/>
          </p:nvGrpSpPr>
          <p:grpSpPr bwMode="auto">
            <a:xfrm>
              <a:off x="4603" y="1383"/>
              <a:ext cx="137" cy="246"/>
              <a:chOff x="4603" y="1383"/>
              <a:chExt cx="137" cy="246"/>
            </a:xfrm>
          </p:grpSpPr>
          <p:sp>
            <p:nvSpPr>
              <p:cNvPr id="1663281" name="Freeform 305"/>
              <p:cNvSpPr>
                <a:spLocks noChangeAspect="1"/>
              </p:cNvSpPr>
              <p:nvPr/>
            </p:nvSpPr>
            <p:spPr bwMode="auto">
              <a:xfrm>
                <a:off x="4657" y="1383"/>
                <a:ext cx="77" cy="65"/>
              </a:xfrm>
              <a:custGeom>
                <a:avLst/>
                <a:gdLst>
                  <a:gd name="T0" fmla="*/ 28 w 82"/>
                  <a:gd name="T1" fmla="*/ 52 h 70"/>
                  <a:gd name="T2" fmla="*/ 20 w 82"/>
                  <a:gd name="T3" fmla="*/ 54 h 70"/>
                  <a:gd name="T4" fmla="*/ 14 w 82"/>
                  <a:gd name="T5" fmla="*/ 56 h 70"/>
                  <a:gd name="T6" fmla="*/ 26 w 82"/>
                  <a:gd name="T7" fmla="*/ 62 h 70"/>
                  <a:gd name="T8" fmla="*/ 30 w 82"/>
                  <a:gd name="T9" fmla="*/ 64 h 70"/>
                  <a:gd name="T10" fmla="*/ 36 w 82"/>
                  <a:gd name="T11" fmla="*/ 70 h 70"/>
                  <a:gd name="T12" fmla="*/ 20 w 82"/>
                  <a:gd name="T13" fmla="*/ 70 h 70"/>
                  <a:gd name="T14" fmla="*/ 14 w 82"/>
                  <a:gd name="T15" fmla="*/ 62 h 70"/>
                  <a:gd name="T16" fmla="*/ 12 w 82"/>
                  <a:gd name="T17" fmla="*/ 58 h 70"/>
                  <a:gd name="T18" fmla="*/ 8 w 82"/>
                  <a:gd name="T19" fmla="*/ 56 h 70"/>
                  <a:gd name="T20" fmla="*/ 10 w 82"/>
                  <a:gd name="T21" fmla="*/ 50 h 70"/>
                  <a:gd name="T22" fmla="*/ 14 w 82"/>
                  <a:gd name="T23" fmla="*/ 46 h 70"/>
                  <a:gd name="T24" fmla="*/ 12 w 82"/>
                  <a:gd name="T25" fmla="*/ 44 h 70"/>
                  <a:gd name="T26" fmla="*/ 10 w 82"/>
                  <a:gd name="T27" fmla="*/ 40 h 70"/>
                  <a:gd name="T28" fmla="*/ 18 w 82"/>
                  <a:gd name="T29" fmla="*/ 40 h 70"/>
                  <a:gd name="T30" fmla="*/ 16 w 82"/>
                  <a:gd name="T31" fmla="*/ 34 h 70"/>
                  <a:gd name="T32" fmla="*/ 14 w 82"/>
                  <a:gd name="T33" fmla="*/ 28 h 70"/>
                  <a:gd name="T34" fmla="*/ 14 w 82"/>
                  <a:gd name="T35" fmla="*/ 16 h 70"/>
                  <a:gd name="T36" fmla="*/ 10 w 82"/>
                  <a:gd name="T37" fmla="*/ 12 h 70"/>
                  <a:gd name="T38" fmla="*/ 6 w 82"/>
                  <a:gd name="T39" fmla="*/ 8 h 70"/>
                  <a:gd name="T40" fmla="*/ 2 w 82"/>
                  <a:gd name="T41" fmla="*/ 4 h 70"/>
                  <a:gd name="T42" fmla="*/ 0 w 82"/>
                  <a:gd name="T43" fmla="*/ 0 h 70"/>
                  <a:gd name="T44" fmla="*/ 4 w 82"/>
                  <a:gd name="T45" fmla="*/ 0 h 70"/>
                  <a:gd name="T46" fmla="*/ 12 w 82"/>
                  <a:gd name="T47" fmla="*/ 4 h 70"/>
                  <a:gd name="T48" fmla="*/ 24 w 82"/>
                  <a:gd name="T49" fmla="*/ 14 h 70"/>
                  <a:gd name="T50" fmla="*/ 40 w 82"/>
                  <a:gd name="T51" fmla="*/ 22 h 70"/>
                  <a:gd name="T52" fmla="*/ 46 w 82"/>
                  <a:gd name="T53" fmla="*/ 24 h 70"/>
                  <a:gd name="T54" fmla="*/ 54 w 82"/>
                  <a:gd name="T55" fmla="*/ 26 h 70"/>
                  <a:gd name="T56" fmla="*/ 60 w 82"/>
                  <a:gd name="T57" fmla="*/ 26 h 70"/>
                  <a:gd name="T58" fmla="*/ 66 w 82"/>
                  <a:gd name="T59" fmla="*/ 24 h 70"/>
                  <a:gd name="T60" fmla="*/ 74 w 82"/>
                  <a:gd name="T61" fmla="*/ 20 h 70"/>
                  <a:gd name="T62" fmla="*/ 74 w 82"/>
                  <a:gd name="T63" fmla="*/ 30 h 70"/>
                  <a:gd name="T64" fmla="*/ 74 w 82"/>
                  <a:gd name="T65" fmla="*/ 34 h 70"/>
                  <a:gd name="T66" fmla="*/ 76 w 82"/>
                  <a:gd name="T67" fmla="*/ 36 h 70"/>
                  <a:gd name="T68" fmla="*/ 82 w 82"/>
                  <a:gd name="T69" fmla="*/ 42 h 70"/>
                  <a:gd name="T70" fmla="*/ 78 w 82"/>
                  <a:gd name="T71" fmla="*/ 44 h 70"/>
                  <a:gd name="T72" fmla="*/ 72 w 82"/>
                  <a:gd name="T73" fmla="*/ 44 h 70"/>
                  <a:gd name="T74" fmla="*/ 60 w 82"/>
                  <a:gd name="T75" fmla="*/ 46 h 70"/>
                  <a:gd name="T76" fmla="*/ 60 w 82"/>
                  <a:gd name="T77" fmla="*/ 62 h 70"/>
                  <a:gd name="T78" fmla="*/ 52 w 82"/>
                  <a:gd name="T79" fmla="*/ 60 h 70"/>
                  <a:gd name="T80" fmla="*/ 44 w 82"/>
                  <a:gd name="T81" fmla="*/ 56 h 70"/>
                  <a:gd name="T82" fmla="*/ 38 w 82"/>
                  <a:gd name="T83" fmla="*/ 54 h 70"/>
                  <a:gd name="T84" fmla="*/ 28 w 82"/>
                  <a:gd name="T8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82" name="Freeform 306"/>
              <p:cNvSpPr>
                <a:spLocks noChangeAspect="1"/>
              </p:cNvSpPr>
              <p:nvPr/>
            </p:nvSpPr>
            <p:spPr bwMode="auto">
              <a:xfrm>
                <a:off x="4612" y="1452"/>
                <a:ext cx="128" cy="139"/>
              </a:xfrm>
              <a:custGeom>
                <a:avLst/>
                <a:gdLst>
                  <a:gd name="T0" fmla="*/ 78 w 136"/>
                  <a:gd name="T1" fmla="*/ 6 h 148"/>
                  <a:gd name="T2" fmla="*/ 86 w 136"/>
                  <a:gd name="T3" fmla="*/ 0 h 148"/>
                  <a:gd name="T4" fmla="*/ 110 w 136"/>
                  <a:gd name="T5" fmla="*/ 24 h 148"/>
                  <a:gd name="T6" fmla="*/ 118 w 136"/>
                  <a:gd name="T7" fmla="*/ 38 h 148"/>
                  <a:gd name="T8" fmla="*/ 122 w 136"/>
                  <a:gd name="T9" fmla="*/ 52 h 148"/>
                  <a:gd name="T10" fmla="*/ 118 w 136"/>
                  <a:gd name="T11" fmla="*/ 60 h 148"/>
                  <a:gd name="T12" fmla="*/ 136 w 136"/>
                  <a:gd name="T13" fmla="*/ 102 h 148"/>
                  <a:gd name="T14" fmla="*/ 132 w 136"/>
                  <a:gd name="T15" fmla="*/ 114 h 148"/>
                  <a:gd name="T16" fmla="*/ 126 w 136"/>
                  <a:gd name="T17" fmla="*/ 114 h 148"/>
                  <a:gd name="T18" fmla="*/ 130 w 136"/>
                  <a:gd name="T19" fmla="*/ 106 h 148"/>
                  <a:gd name="T20" fmla="*/ 118 w 136"/>
                  <a:gd name="T21" fmla="*/ 110 h 148"/>
                  <a:gd name="T22" fmla="*/ 116 w 136"/>
                  <a:gd name="T23" fmla="*/ 116 h 148"/>
                  <a:gd name="T24" fmla="*/ 108 w 136"/>
                  <a:gd name="T25" fmla="*/ 120 h 148"/>
                  <a:gd name="T26" fmla="*/ 100 w 136"/>
                  <a:gd name="T27" fmla="*/ 122 h 148"/>
                  <a:gd name="T28" fmla="*/ 88 w 136"/>
                  <a:gd name="T29" fmla="*/ 120 h 148"/>
                  <a:gd name="T30" fmla="*/ 82 w 136"/>
                  <a:gd name="T31" fmla="*/ 120 h 148"/>
                  <a:gd name="T32" fmla="*/ 86 w 136"/>
                  <a:gd name="T33" fmla="*/ 128 h 148"/>
                  <a:gd name="T34" fmla="*/ 86 w 136"/>
                  <a:gd name="T35" fmla="*/ 138 h 148"/>
                  <a:gd name="T36" fmla="*/ 74 w 136"/>
                  <a:gd name="T37" fmla="*/ 144 h 148"/>
                  <a:gd name="T38" fmla="*/ 66 w 136"/>
                  <a:gd name="T39" fmla="*/ 132 h 148"/>
                  <a:gd name="T40" fmla="*/ 54 w 136"/>
                  <a:gd name="T41" fmla="*/ 122 h 148"/>
                  <a:gd name="T42" fmla="*/ 38 w 136"/>
                  <a:gd name="T43" fmla="*/ 126 h 148"/>
                  <a:gd name="T44" fmla="*/ 20 w 136"/>
                  <a:gd name="T45" fmla="*/ 130 h 148"/>
                  <a:gd name="T46" fmla="*/ 8 w 136"/>
                  <a:gd name="T47" fmla="*/ 134 h 148"/>
                  <a:gd name="T48" fmla="*/ 0 w 136"/>
                  <a:gd name="T49" fmla="*/ 132 h 148"/>
                  <a:gd name="T50" fmla="*/ 6 w 136"/>
                  <a:gd name="T51" fmla="*/ 126 h 148"/>
                  <a:gd name="T52" fmla="*/ 14 w 136"/>
                  <a:gd name="T53" fmla="*/ 116 h 148"/>
                  <a:gd name="T54" fmla="*/ 24 w 136"/>
                  <a:gd name="T55" fmla="*/ 106 h 148"/>
                  <a:gd name="T56" fmla="*/ 34 w 136"/>
                  <a:gd name="T57" fmla="*/ 106 h 148"/>
                  <a:gd name="T58" fmla="*/ 42 w 136"/>
                  <a:gd name="T59" fmla="*/ 102 h 148"/>
                  <a:gd name="T60" fmla="*/ 52 w 136"/>
                  <a:gd name="T61" fmla="*/ 102 h 148"/>
                  <a:gd name="T62" fmla="*/ 60 w 136"/>
                  <a:gd name="T63" fmla="*/ 108 h 148"/>
                  <a:gd name="T64" fmla="*/ 62 w 136"/>
                  <a:gd name="T65" fmla="*/ 102 h 148"/>
                  <a:gd name="T66" fmla="*/ 60 w 136"/>
                  <a:gd name="T67" fmla="*/ 94 h 148"/>
                  <a:gd name="T68" fmla="*/ 64 w 136"/>
                  <a:gd name="T69" fmla="*/ 86 h 148"/>
                  <a:gd name="T70" fmla="*/ 68 w 136"/>
                  <a:gd name="T71" fmla="*/ 80 h 148"/>
                  <a:gd name="T72" fmla="*/ 68 w 136"/>
                  <a:gd name="T73" fmla="*/ 74 h 148"/>
                  <a:gd name="T74" fmla="*/ 68 w 136"/>
                  <a:gd name="T75" fmla="*/ 82 h 148"/>
                  <a:gd name="T76" fmla="*/ 82 w 136"/>
                  <a:gd name="T77" fmla="*/ 78 h 148"/>
                  <a:gd name="T78" fmla="*/ 90 w 136"/>
                  <a:gd name="T79" fmla="*/ 72 h 148"/>
                  <a:gd name="T80" fmla="*/ 94 w 136"/>
                  <a:gd name="T81" fmla="*/ 50 h 148"/>
                  <a:gd name="T82" fmla="*/ 92 w 136"/>
                  <a:gd name="T83" fmla="*/ 40 h 148"/>
                  <a:gd name="T84" fmla="*/ 84 w 136"/>
                  <a:gd name="T85" fmla="*/ 26 h 148"/>
                  <a:gd name="T86" fmla="*/ 80 w 136"/>
                  <a:gd name="T87" fmla="*/ 20 h 148"/>
                  <a:gd name="T88" fmla="*/ 76 w 136"/>
                  <a:gd name="T89"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83" name="Freeform 307"/>
              <p:cNvSpPr>
                <a:spLocks noChangeAspect="1"/>
              </p:cNvSpPr>
              <p:nvPr/>
            </p:nvSpPr>
            <p:spPr bwMode="auto">
              <a:xfrm>
                <a:off x="4640" y="1574"/>
                <a:ext cx="30" cy="25"/>
              </a:xfrm>
              <a:custGeom>
                <a:avLst/>
                <a:gdLst>
                  <a:gd name="T0" fmla="*/ 14 w 32"/>
                  <a:gd name="T1" fmla="*/ 4 h 26"/>
                  <a:gd name="T2" fmla="*/ 16 w 32"/>
                  <a:gd name="T3" fmla="*/ 4 h 26"/>
                  <a:gd name="T4" fmla="*/ 14 w 32"/>
                  <a:gd name="T5" fmla="*/ 0 h 26"/>
                  <a:gd name="T6" fmla="*/ 22 w 32"/>
                  <a:gd name="T7" fmla="*/ 0 h 26"/>
                  <a:gd name="T8" fmla="*/ 26 w 32"/>
                  <a:gd name="T9" fmla="*/ 2 h 26"/>
                  <a:gd name="T10" fmla="*/ 32 w 32"/>
                  <a:gd name="T11" fmla="*/ 8 h 26"/>
                  <a:gd name="T12" fmla="*/ 30 w 32"/>
                  <a:gd name="T13" fmla="*/ 12 h 26"/>
                  <a:gd name="T14" fmla="*/ 24 w 32"/>
                  <a:gd name="T15" fmla="*/ 14 h 26"/>
                  <a:gd name="T16" fmla="*/ 14 w 32"/>
                  <a:gd name="T17" fmla="*/ 16 h 26"/>
                  <a:gd name="T18" fmla="*/ 14 w 32"/>
                  <a:gd name="T19" fmla="*/ 24 h 26"/>
                  <a:gd name="T20" fmla="*/ 12 w 32"/>
                  <a:gd name="T21" fmla="*/ 26 h 26"/>
                  <a:gd name="T22" fmla="*/ 10 w 32"/>
                  <a:gd name="T23" fmla="*/ 26 h 26"/>
                  <a:gd name="T24" fmla="*/ 6 w 32"/>
                  <a:gd name="T25" fmla="*/ 24 h 26"/>
                  <a:gd name="T26" fmla="*/ 4 w 32"/>
                  <a:gd name="T27" fmla="*/ 20 h 26"/>
                  <a:gd name="T28" fmla="*/ 0 w 32"/>
                  <a:gd name="T29" fmla="*/ 14 h 26"/>
                  <a:gd name="T30" fmla="*/ 0 w 32"/>
                  <a:gd name="T31" fmla="*/ 8 h 26"/>
                  <a:gd name="T32" fmla="*/ 2 w 32"/>
                  <a:gd name="T33" fmla="*/ 6 h 26"/>
                  <a:gd name="T34" fmla="*/ 4 w 32"/>
                  <a:gd name="T35" fmla="*/ 4 h 26"/>
                  <a:gd name="T36" fmla="*/ 8 w 32"/>
                  <a:gd name="T37" fmla="*/ 4 h 26"/>
                  <a:gd name="T38" fmla="*/ 14 w 32"/>
                  <a:gd name="T3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84" name="Freeform 308"/>
              <p:cNvSpPr>
                <a:spLocks noChangeAspect="1"/>
              </p:cNvSpPr>
              <p:nvPr/>
            </p:nvSpPr>
            <p:spPr bwMode="auto">
              <a:xfrm>
                <a:off x="4603" y="1580"/>
                <a:ext cx="37" cy="49"/>
              </a:xfrm>
              <a:custGeom>
                <a:avLst/>
                <a:gdLst>
                  <a:gd name="T0" fmla="*/ 12 w 40"/>
                  <a:gd name="T1" fmla="*/ 24 h 52"/>
                  <a:gd name="T2" fmla="*/ 4 w 40"/>
                  <a:gd name="T3" fmla="*/ 20 h 52"/>
                  <a:gd name="T4" fmla="*/ 2 w 40"/>
                  <a:gd name="T5" fmla="*/ 16 h 52"/>
                  <a:gd name="T6" fmla="*/ 0 w 40"/>
                  <a:gd name="T7" fmla="*/ 12 h 52"/>
                  <a:gd name="T8" fmla="*/ 2 w 40"/>
                  <a:gd name="T9" fmla="*/ 8 h 52"/>
                  <a:gd name="T10" fmla="*/ 6 w 40"/>
                  <a:gd name="T11" fmla="*/ 4 h 52"/>
                  <a:gd name="T12" fmla="*/ 14 w 40"/>
                  <a:gd name="T13" fmla="*/ 0 h 52"/>
                  <a:gd name="T14" fmla="*/ 18 w 40"/>
                  <a:gd name="T15" fmla="*/ 4 h 52"/>
                  <a:gd name="T16" fmla="*/ 18 w 40"/>
                  <a:gd name="T17" fmla="*/ 6 h 52"/>
                  <a:gd name="T18" fmla="*/ 28 w 40"/>
                  <a:gd name="T19" fmla="*/ 6 h 52"/>
                  <a:gd name="T20" fmla="*/ 30 w 40"/>
                  <a:gd name="T21" fmla="*/ 12 h 52"/>
                  <a:gd name="T22" fmla="*/ 32 w 40"/>
                  <a:gd name="T23" fmla="*/ 16 h 52"/>
                  <a:gd name="T24" fmla="*/ 40 w 40"/>
                  <a:gd name="T25" fmla="*/ 22 h 52"/>
                  <a:gd name="T26" fmla="*/ 36 w 40"/>
                  <a:gd name="T27" fmla="*/ 24 h 52"/>
                  <a:gd name="T28" fmla="*/ 34 w 40"/>
                  <a:gd name="T29" fmla="*/ 28 h 52"/>
                  <a:gd name="T30" fmla="*/ 36 w 40"/>
                  <a:gd name="T31" fmla="*/ 32 h 52"/>
                  <a:gd name="T32" fmla="*/ 38 w 40"/>
                  <a:gd name="T33" fmla="*/ 36 h 52"/>
                  <a:gd name="T34" fmla="*/ 38 w 40"/>
                  <a:gd name="T35" fmla="*/ 40 h 52"/>
                  <a:gd name="T36" fmla="*/ 40 w 40"/>
                  <a:gd name="T37" fmla="*/ 42 h 52"/>
                  <a:gd name="T38" fmla="*/ 38 w 40"/>
                  <a:gd name="T39" fmla="*/ 48 h 52"/>
                  <a:gd name="T40" fmla="*/ 38 w 40"/>
                  <a:gd name="T41" fmla="*/ 52 h 52"/>
                  <a:gd name="T42" fmla="*/ 32 w 40"/>
                  <a:gd name="T43" fmla="*/ 50 h 52"/>
                  <a:gd name="T44" fmla="*/ 24 w 40"/>
                  <a:gd name="T45" fmla="*/ 46 h 52"/>
                  <a:gd name="T46" fmla="*/ 18 w 40"/>
                  <a:gd name="T47" fmla="*/ 42 h 52"/>
                  <a:gd name="T48" fmla="*/ 18 w 40"/>
                  <a:gd name="T49" fmla="*/ 36 h 52"/>
                  <a:gd name="T50" fmla="*/ 18 w 40"/>
                  <a:gd name="T51" fmla="*/ 30 h 52"/>
                  <a:gd name="T52" fmla="*/ 12 w 40"/>
                  <a:gd name="T5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285" name="Freeform 309"/>
            <p:cNvSpPr>
              <a:spLocks noChangeAspect="1"/>
            </p:cNvSpPr>
            <p:nvPr/>
          </p:nvSpPr>
          <p:spPr bwMode="auto">
            <a:xfrm>
              <a:off x="4512" y="1728"/>
              <a:ext cx="24" cy="53"/>
            </a:xfrm>
            <a:custGeom>
              <a:avLst/>
              <a:gdLst>
                <a:gd name="T0" fmla="*/ 24 w 24"/>
                <a:gd name="T1" fmla="*/ 0 h 56"/>
                <a:gd name="T2" fmla="*/ 24 w 24"/>
                <a:gd name="T3" fmla="*/ 12 h 56"/>
                <a:gd name="T4" fmla="*/ 22 w 24"/>
                <a:gd name="T5" fmla="*/ 32 h 56"/>
                <a:gd name="T6" fmla="*/ 16 w 24"/>
                <a:gd name="T7" fmla="*/ 56 h 56"/>
                <a:gd name="T8" fmla="*/ 4 w 24"/>
                <a:gd name="T9" fmla="*/ 44 h 56"/>
                <a:gd name="T10" fmla="*/ 2 w 24"/>
                <a:gd name="T11" fmla="*/ 38 h 56"/>
                <a:gd name="T12" fmla="*/ 0 w 24"/>
                <a:gd name="T13" fmla="*/ 32 h 56"/>
                <a:gd name="T14" fmla="*/ 0 w 24"/>
                <a:gd name="T15" fmla="*/ 20 h 56"/>
                <a:gd name="T16" fmla="*/ 4 w 24"/>
                <a:gd name="T17" fmla="*/ 10 h 56"/>
                <a:gd name="T18" fmla="*/ 8 w 24"/>
                <a:gd name="T19" fmla="*/ 4 h 56"/>
                <a:gd name="T20" fmla="*/ 12 w 24"/>
                <a:gd name="T21" fmla="*/ 4 h 56"/>
                <a:gd name="T22" fmla="*/ 18 w 24"/>
                <a:gd name="T23" fmla="*/ 2 h 56"/>
                <a:gd name="T24" fmla="*/ 24 w 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73" name="Group 310"/>
            <p:cNvGrpSpPr>
              <a:grpSpLocks/>
            </p:cNvGrpSpPr>
            <p:nvPr/>
          </p:nvGrpSpPr>
          <p:grpSpPr bwMode="auto">
            <a:xfrm>
              <a:off x="3770" y="1248"/>
              <a:ext cx="770" cy="600"/>
              <a:chOff x="3770" y="1248"/>
              <a:chExt cx="770" cy="600"/>
            </a:xfrm>
          </p:grpSpPr>
          <p:sp>
            <p:nvSpPr>
              <p:cNvPr id="1663287" name="Freeform 311"/>
              <p:cNvSpPr>
                <a:spLocks noChangeAspect="1"/>
              </p:cNvSpPr>
              <p:nvPr/>
            </p:nvSpPr>
            <p:spPr bwMode="auto">
              <a:xfrm>
                <a:off x="3770" y="1248"/>
                <a:ext cx="770" cy="563"/>
              </a:xfrm>
              <a:custGeom>
                <a:avLst/>
                <a:gdLst>
                  <a:gd name="T0" fmla="*/ 434 w 820"/>
                  <a:gd name="T1" fmla="*/ 466 h 600"/>
                  <a:gd name="T2" fmla="*/ 440 w 820"/>
                  <a:gd name="T3" fmla="*/ 504 h 600"/>
                  <a:gd name="T4" fmla="*/ 448 w 820"/>
                  <a:gd name="T5" fmla="*/ 534 h 600"/>
                  <a:gd name="T6" fmla="*/ 468 w 820"/>
                  <a:gd name="T7" fmla="*/ 554 h 600"/>
                  <a:gd name="T8" fmla="*/ 492 w 820"/>
                  <a:gd name="T9" fmla="*/ 582 h 600"/>
                  <a:gd name="T10" fmla="*/ 500 w 820"/>
                  <a:gd name="T11" fmla="*/ 566 h 600"/>
                  <a:gd name="T12" fmla="*/ 550 w 820"/>
                  <a:gd name="T13" fmla="*/ 548 h 600"/>
                  <a:gd name="T14" fmla="*/ 582 w 820"/>
                  <a:gd name="T15" fmla="*/ 562 h 600"/>
                  <a:gd name="T16" fmla="*/ 638 w 820"/>
                  <a:gd name="T17" fmla="*/ 582 h 600"/>
                  <a:gd name="T18" fmla="*/ 648 w 820"/>
                  <a:gd name="T19" fmla="*/ 590 h 600"/>
                  <a:gd name="T20" fmla="*/ 712 w 820"/>
                  <a:gd name="T21" fmla="*/ 562 h 600"/>
                  <a:gd name="T22" fmla="*/ 746 w 820"/>
                  <a:gd name="T23" fmla="*/ 540 h 600"/>
                  <a:gd name="T24" fmla="*/ 778 w 820"/>
                  <a:gd name="T25" fmla="*/ 478 h 600"/>
                  <a:gd name="T26" fmla="*/ 782 w 820"/>
                  <a:gd name="T27" fmla="*/ 420 h 600"/>
                  <a:gd name="T28" fmla="*/ 776 w 820"/>
                  <a:gd name="T29" fmla="*/ 392 h 600"/>
                  <a:gd name="T30" fmla="*/ 718 w 820"/>
                  <a:gd name="T31" fmla="*/ 332 h 600"/>
                  <a:gd name="T32" fmla="*/ 734 w 820"/>
                  <a:gd name="T33" fmla="*/ 286 h 600"/>
                  <a:gd name="T34" fmla="*/ 662 w 820"/>
                  <a:gd name="T35" fmla="*/ 266 h 600"/>
                  <a:gd name="T36" fmla="*/ 694 w 820"/>
                  <a:gd name="T37" fmla="*/ 228 h 600"/>
                  <a:gd name="T38" fmla="*/ 718 w 820"/>
                  <a:gd name="T39" fmla="*/ 262 h 600"/>
                  <a:gd name="T40" fmla="*/ 760 w 820"/>
                  <a:gd name="T41" fmla="*/ 222 h 600"/>
                  <a:gd name="T42" fmla="*/ 796 w 820"/>
                  <a:gd name="T43" fmla="*/ 198 h 600"/>
                  <a:gd name="T44" fmla="*/ 820 w 820"/>
                  <a:gd name="T45" fmla="*/ 188 h 600"/>
                  <a:gd name="T46" fmla="*/ 820 w 820"/>
                  <a:gd name="T47" fmla="*/ 142 h 600"/>
                  <a:gd name="T48" fmla="*/ 792 w 820"/>
                  <a:gd name="T49" fmla="*/ 98 h 600"/>
                  <a:gd name="T50" fmla="*/ 744 w 820"/>
                  <a:gd name="T51" fmla="*/ 80 h 600"/>
                  <a:gd name="T52" fmla="*/ 646 w 820"/>
                  <a:gd name="T53" fmla="*/ 24 h 600"/>
                  <a:gd name="T54" fmla="*/ 556 w 820"/>
                  <a:gd name="T55" fmla="*/ 4 h 600"/>
                  <a:gd name="T56" fmla="*/ 564 w 820"/>
                  <a:gd name="T57" fmla="*/ 40 h 600"/>
                  <a:gd name="T58" fmla="*/ 536 w 820"/>
                  <a:gd name="T59" fmla="*/ 66 h 600"/>
                  <a:gd name="T60" fmla="*/ 576 w 820"/>
                  <a:gd name="T61" fmla="*/ 100 h 600"/>
                  <a:gd name="T62" fmla="*/ 578 w 820"/>
                  <a:gd name="T63" fmla="*/ 124 h 600"/>
                  <a:gd name="T64" fmla="*/ 556 w 820"/>
                  <a:gd name="T65" fmla="*/ 144 h 600"/>
                  <a:gd name="T66" fmla="*/ 524 w 820"/>
                  <a:gd name="T67" fmla="*/ 150 h 600"/>
                  <a:gd name="T68" fmla="*/ 528 w 820"/>
                  <a:gd name="T69" fmla="*/ 166 h 600"/>
                  <a:gd name="T70" fmla="*/ 496 w 820"/>
                  <a:gd name="T71" fmla="*/ 198 h 600"/>
                  <a:gd name="T72" fmla="*/ 402 w 820"/>
                  <a:gd name="T73" fmla="*/ 200 h 600"/>
                  <a:gd name="T74" fmla="*/ 290 w 820"/>
                  <a:gd name="T75" fmla="*/ 172 h 600"/>
                  <a:gd name="T76" fmla="*/ 210 w 820"/>
                  <a:gd name="T77" fmla="*/ 146 h 600"/>
                  <a:gd name="T78" fmla="*/ 168 w 820"/>
                  <a:gd name="T79" fmla="*/ 98 h 600"/>
                  <a:gd name="T80" fmla="*/ 122 w 820"/>
                  <a:gd name="T81" fmla="*/ 86 h 600"/>
                  <a:gd name="T82" fmla="*/ 92 w 820"/>
                  <a:gd name="T83" fmla="*/ 130 h 600"/>
                  <a:gd name="T84" fmla="*/ 70 w 820"/>
                  <a:gd name="T85" fmla="*/ 156 h 600"/>
                  <a:gd name="T86" fmla="*/ 50 w 820"/>
                  <a:gd name="T87" fmla="*/ 228 h 600"/>
                  <a:gd name="T88" fmla="*/ 0 w 820"/>
                  <a:gd name="T89" fmla="*/ 254 h 600"/>
                  <a:gd name="T90" fmla="*/ 20 w 820"/>
                  <a:gd name="T91" fmla="*/ 288 h 600"/>
                  <a:gd name="T92" fmla="*/ 44 w 820"/>
                  <a:gd name="T93" fmla="*/ 302 h 600"/>
                  <a:gd name="T94" fmla="*/ 78 w 820"/>
                  <a:gd name="T95" fmla="*/ 324 h 600"/>
                  <a:gd name="T96" fmla="*/ 108 w 820"/>
                  <a:gd name="T97" fmla="*/ 320 h 600"/>
                  <a:gd name="T98" fmla="*/ 112 w 820"/>
                  <a:gd name="T99" fmla="*/ 352 h 600"/>
                  <a:gd name="T100" fmla="*/ 112 w 820"/>
                  <a:gd name="T101" fmla="*/ 380 h 600"/>
                  <a:gd name="T102" fmla="*/ 144 w 820"/>
                  <a:gd name="T103" fmla="*/ 416 h 600"/>
                  <a:gd name="T104" fmla="*/ 180 w 820"/>
                  <a:gd name="T105" fmla="*/ 428 h 600"/>
                  <a:gd name="T106" fmla="*/ 230 w 820"/>
                  <a:gd name="T107" fmla="*/ 458 h 600"/>
                  <a:gd name="T108" fmla="*/ 274 w 820"/>
                  <a:gd name="T109" fmla="*/ 466 h 600"/>
                  <a:gd name="T110" fmla="*/ 294 w 820"/>
                  <a:gd name="T111" fmla="*/ 462 h 600"/>
                  <a:gd name="T112" fmla="*/ 336 w 820"/>
                  <a:gd name="T113" fmla="*/ 480 h 600"/>
                  <a:gd name="T114" fmla="*/ 372 w 820"/>
                  <a:gd name="T115" fmla="*/ 438 h 600"/>
                  <a:gd name="T116" fmla="*/ 392 w 820"/>
                  <a:gd name="T117" fmla="*/ 436 h 600"/>
                  <a:gd name="T118" fmla="*/ 414 w 820"/>
                  <a:gd name="T119" fmla="*/ 4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88" name="Freeform 312"/>
              <p:cNvSpPr>
                <a:spLocks noChangeAspect="1"/>
              </p:cNvSpPr>
              <p:nvPr/>
            </p:nvSpPr>
            <p:spPr bwMode="auto">
              <a:xfrm>
                <a:off x="4357" y="1815"/>
                <a:ext cx="32" cy="33"/>
              </a:xfrm>
              <a:custGeom>
                <a:avLst/>
                <a:gdLst>
                  <a:gd name="T0" fmla="*/ 18 w 34"/>
                  <a:gd name="T1" fmla="*/ 36 h 36"/>
                  <a:gd name="T2" fmla="*/ 12 w 34"/>
                  <a:gd name="T3" fmla="*/ 34 h 36"/>
                  <a:gd name="T4" fmla="*/ 6 w 34"/>
                  <a:gd name="T5" fmla="*/ 30 h 36"/>
                  <a:gd name="T6" fmla="*/ 2 w 34"/>
                  <a:gd name="T7" fmla="*/ 24 h 36"/>
                  <a:gd name="T8" fmla="*/ 0 w 34"/>
                  <a:gd name="T9" fmla="*/ 20 h 36"/>
                  <a:gd name="T10" fmla="*/ 2 w 34"/>
                  <a:gd name="T11" fmla="*/ 16 h 36"/>
                  <a:gd name="T12" fmla="*/ 4 w 34"/>
                  <a:gd name="T13" fmla="*/ 12 h 36"/>
                  <a:gd name="T14" fmla="*/ 12 w 34"/>
                  <a:gd name="T15" fmla="*/ 6 h 36"/>
                  <a:gd name="T16" fmla="*/ 26 w 34"/>
                  <a:gd name="T17" fmla="*/ 2 h 36"/>
                  <a:gd name="T18" fmla="*/ 34 w 34"/>
                  <a:gd name="T19" fmla="*/ 0 h 36"/>
                  <a:gd name="T20" fmla="*/ 34 w 34"/>
                  <a:gd name="T21" fmla="*/ 10 h 36"/>
                  <a:gd name="T22" fmla="*/ 30 w 34"/>
                  <a:gd name="T23" fmla="*/ 20 h 36"/>
                  <a:gd name="T24" fmla="*/ 24 w 34"/>
                  <a:gd name="T25" fmla="*/ 32 h 36"/>
                  <a:gd name="T26" fmla="*/ 22 w 34"/>
                  <a:gd name="T27" fmla="*/ 34 h 36"/>
                  <a:gd name="T28" fmla="*/ 18 w 34"/>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289" name="Freeform 313"/>
            <p:cNvSpPr>
              <a:spLocks noChangeAspect="1"/>
            </p:cNvSpPr>
            <p:nvPr/>
          </p:nvSpPr>
          <p:spPr bwMode="auto">
            <a:xfrm>
              <a:off x="3941" y="1995"/>
              <a:ext cx="34" cy="65"/>
            </a:xfrm>
            <a:custGeom>
              <a:avLst/>
              <a:gdLst>
                <a:gd name="T0" fmla="*/ 36 w 36"/>
                <a:gd name="T1" fmla="*/ 52 h 70"/>
                <a:gd name="T2" fmla="*/ 34 w 36"/>
                <a:gd name="T3" fmla="*/ 58 h 70"/>
                <a:gd name="T4" fmla="*/ 30 w 36"/>
                <a:gd name="T5" fmla="*/ 64 h 70"/>
                <a:gd name="T6" fmla="*/ 22 w 36"/>
                <a:gd name="T7" fmla="*/ 68 h 70"/>
                <a:gd name="T8" fmla="*/ 16 w 36"/>
                <a:gd name="T9" fmla="*/ 70 h 70"/>
                <a:gd name="T10" fmla="*/ 12 w 36"/>
                <a:gd name="T11" fmla="*/ 68 h 70"/>
                <a:gd name="T12" fmla="*/ 8 w 36"/>
                <a:gd name="T13" fmla="*/ 64 h 70"/>
                <a:gd name="T14" fmla="*/ 6 w 36"/>
                <a:gd name="T15" fmla="*/ 60 h 70"/>
                <a:gd name="T16" fmla="*/ 4 w 36"/>
                <a:gd name="T17" fmla="*/ 54 h 70"/>
                <a:gd name="T18" fmla="*/ 2 w 36"/>
                <a:gd name="T19" fmla="*/ 44 h 70"/>
                <a:gd name="T20" fmla="*/ 0 w 36"/>
                <a:gd name="T21" fmla="*/ 34 h 70"/>
                <a:gd name="T22" fmla="*/ 2 w 36"/>
                <a:gd name="T23" fmla="*/ 24 h 70"/>
                <a:gd name="T24" fmla="*/ 4 w 36"/>
                <a:gd name="T25" fmla="*/ 18 h 70"/>
                <a:gd name="T26" fmla="*/ 6 w 36"/>
                <a:gd name="T27" fmla="*/ 10 h 70"/>
                <a:gd name="T28" fmla="*/ 8 w 36"/>
                <a:gd name="T29" fmla="*/ 0 h 70"/>
                <a:gd name="T30" fmla="*/ 14 w 36"/>
                <a:gd name="T31" fmla="*/ 2 h 70"/>
                <a:gd name="T32" fmla="*/ 16 w 36"/>
                <a:gd name="T33" fmla="*/ 8 h 70"/>
                <a:gd name="T34" fmla="*/ 26 w 36"/>
                <a:gd name="T35" fmla="*/ 20 h 70"/>
                <a:gd name="T36" fmla="*/ 34 w 36"/>
                <a:gd name="T37" fmla="*/ 36 h 70"/>
                <a:gd name="T38" fmla="*/ 36 w 36"/>
                <a:gd name="T39" fmla="*/ 44 h 70"/>
                <a:gd name="T40" fmla="*/ 36 w 36"/>
                <a:gd name="T41"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90" name="Freeform 314"/>
            <p:cNvSpPr>
              <a:spLocks noChangeAspect="1"/>
            </p:cNvSpPr>
            <p:nvPr/>
          </p:nvSpPr>
          <p:spPr bwMode="auto">
            <a:xfrm>
              <a:off x="4246" y="1760"/>
              <a:ext cx="142" cy="253"/>
            </a:xfrm>
            <a:custGeom>
              <a:avLst/>
              <a:gdLst>
                <a:gd name="T0" fmla="*/ 70 w 150"/>
                <a:gd name="T1" fmla="*/ 228 h 270"/>
                <a:gd name="T2" fmla="*/ 96 w 150"/>
                <a:gd name="T3" fmla="*/ 220 h 270"/>
                <a:gd name="T4" fmla="*/ 90 w 150"/>
                <a:gd name="T5" fmla="*/ 216 h 270"/>
                <a:gd name="T6" fmla="*/ 112 w 150"/>
                <a:gd name="T7" fmla="*/ 200 h 270"/>
                <a:gd name="T8" fmla="*/ 116 w 150"/>
                <a:gd name="T9" fmla="*/ 194 h 270"/>
                <a:gd name="T10" fmla="*/ 114 w 150"/>
                <a:gd name="T11" fmla="*/ 186 h 270"/>
                <a:gd name="T12" fmla="*/ 112 w 150"/>
                <a:gd name="T13" fmla="*/ 176 h 270"/>
                <a:gd name="T14" fmla="*/ 106 w 150"/>
                <a:gd name="T15" fmla="*/ 146 h 270"/>
                <a:gd name="T16" fmla="*/ 86 w 150"/>
                <a:gd name="T17" fmla="*/ 118 h 270"/>
                <a:gd name="T18" fmla="*/ 76 w 150"/>
                <a:gd name="T19" fmla="*/ 106 h 270"/>
                <a:gd name="T20" fmla="*/ 68 w 150"/>
                <a:gd name="T21" fmla="*/ 102 h 270"/>
                <a:gd name="T22" fmla="*/ 60 w 150"/>
                <a:gd name="T23" fmla="*/ 92 h 270"/>
                <a:gd name="T24" fmla="*/ 42 w 150"/>
                <a:gd name="T25" fmla="*/ 78 h 270"/>
                <a:gd name="T26" fmla="*/ 32 w 150"/>
                <a:gd name="T27" fmla="*/ 64 h 270"/>
                <a:gd name="T28" fmla="*/ 38 w 150"/>
                <a:gd name="T29" fmla="*/ 58 h 270"/>
                <a:gd name="T30" fmla="*/ 42 w 150"/>
                <a:gd name="T31" fmla="*/ 48 h 270"/>
                <a:gd name="T32" fmla="*/ 14 w 150"/>
                <a:gd name="T33" fmla="*/ 38 h 270"/>
                <a:gd name="T34" fmla="*/ 4 w 150"/>
                <a:gd name="T35" fmla="*/ 30 h 270"/>
                <a:gd name="T36" fmla="*/ 0 w 150"/>
                <a:gd name="T37" fmla="*/ 18 h 270"/>
                <a:gd name="T38" fmla="*/ 10 w 150"/>
                <a:gd name="T39" fmla="*/ 14 h 270"/>
                <a:gd name="T40" fmla="*/ 26 w 150"/>
                <a:gd name="T41" fmla="*/ 12 h 270"/>
                <a:gd name="T42" fmla="*/ 42 w 150"/>
                <a:gd name="T43" fmla="*/ 2 h 270"/>
                <a:gd name="T44" fmla="*/ 56 w 150"/>
                <a:gd name="T45" fmla="*/ 2 h 270"/>
                <a:gd name="T46" fmla="*/ 66 w 150"/>
                <a:gd name="T47" fmla="*/ 6 h 270"/>
                <a:gd name="T48" fmla="*/ 72 w 150"/>
                <a:gd name="T49" fmla="*/ 12 h 270"/>
                <a:gd name="T50" fmla="*/ 82 w 150"/>
                <a:gd name="T51" fmla="*/ 24 h 270"/>
                <a:gd name="T52" fmla="*/ 98 w 150"/>
                <a:gd name="T53" fmla="*/ 30 h 270"/>
                <a:gd name="T54" fmla="*/ 94 w 150"/>
                <a:gd name="T55" fmla="*/ 42 h 270"/>
                <a:gd name="T56" fmla="*/ 84 w 150"/>
                <a:gd name="T57" fmla="*/ 42 h 270"/>
                <a:gd name="T58" fmla="*/ 82 w 150"/>
                <a:gd name="T59" fmla="*/ 48 h 270"/>
                <a:gd name="T60" fmla="*/ 76 w 150"/>
                <a:gd name="T61" fmla="*/ 56 h 270"/>
                <a:gd name="T62" fmla="*/ 70 w 150"/>
                <a:gd name="T63" fmla="*/ 70 h 270"/>
                <a:gd name="T64" fmla="*/ 76 w 150"/>
                <a:gd name="T65" fmla="*/ 88 h 270"/>
                <a:gd name="T66" fmla="*/ 86 w 150"/>
                <a:gd name="T67" fmla="*/ 96 h 270"/>
                <a:gd name="T68" fmla="*/ 110 w 150"/>
                <a:gd name="T69" fmla="*/ 124 h 270"/>
                <a:gd name="T70" fmla="*/ 138 w 150"/>
                <a:gd name="T71" fmla="*/ 148 h 270"/>
                <a:gd name="T72" fmla="*/ 142 w 150"/>
                <a:gd name="T73" fmla="*/ 170 h 270"/>
                <a:gd name="T74" fmla="*/ 146 w 150"/>
                <a:gd name="T75" fmla="*/ 198 h 270"/>
                <a:gd name="T76" fmla="*/ 146 w 150"/>
                <a:gd name="T77" fmla="*/ 210 h 270"/>
                <a:gd name="T78" fmla="*/ 138 w 150"/>
                <a:gd name="T79" fmla="*/ 220 h 270"/>
                <a:gd name="T80" fmla="*/ 120 w 150"/>
                <a:gd name="T81" fmla="*/ 232 h 270"/>
                <a:gd name="T82" fmla="*/ 104 w 150"/>
                <a:gd name="T83" fmla="*/ 242 h 270"/>
                <a:gd name="T84" fmla="*/ 88 w 150"/>
                <a:gd name="T85" fmla="*/ 266 h 270"/>
                <a:gd name="T86" fmla="*/ 78 w 150"/>
                <a:gd name="T87" fmla="*/ 270 h 270"/>
                <a:gd name="T88" fmla="*/ 74 w 150"/>
                <a:gd name="T89" fmla="*/ 268 h 270"/>
                <a:gd name="T90" fmla="*/ 74 w 150"/>
                <a:gd name="T91" fmla="*/ 252 h 270"/>
                <a:gd name="T92" fmla="*/ 76 w 150"/>
                <a:gd name="T93" fmla="*/ 242 h 270"/>
                <a:gd name="T94" fmla="*/ 70 w 150"/>
                <a:gd name="T95" fmla="*/ 236 h 270"/>
                <a:gd name="T96" fmla="*/ 62 w 150"/>
                <a:gd name="T97" fmla="*/ 234 h 270"/>
                <a:gd name="T98" fmla="*/ 64 w 150"/>
                <a:gd name="T99" fmla="*/ 23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91" name="Freeform 315"/>
            <p:cNvSpPr>
              <a:spLocks noChangeAspect="1"/>
            </p:cNvSpPr>
            <p:nvPr/>
          </p:nvSpPr>
          <p:spPr bwMode="auto">
            <a:xfrm>
              <a:off x="4190" y="1809"/>
              <a:ext cx="128" cy="254"/>
            </a:xfrm>
            <a:custGeom>
              <a:avLst/>
              <a:gdLst>
                <a:gd name="T0" fmla="*/ 96 w 136"/>
                <a:gd name="T1" fmla="*/ 266 h 272"/>
                <a:gd name="T2" fmla="*/ 92 w 136"/>
                <a:gd name="T3" fmla="*/ 272 h 272"/>
                <a:gd name="T4" fmla="*/ 84 w 136"/>
                <a:gd name="T5" fmla="*/ 272 h 272"/>
                <a:gd name="T6" fmla="*/ 76 w 136"/>
                <a:gd name="T7" fmla="*/ 264 h 272"/>
                <a:gd name="T8" fmla="*/ 68 w 136"/>
                <a:gd name="T9" fmla="*/ 254 h 272"/>
                <a:gd name="T10" fmla="*/ 56 w 136"/>
                <a:gd name="T11" fmla="*/ 242 h 272"/>
                <a:gd name="T12" fmla="*/ 44 w 136"/>
                <a:gd name="T13" fmla="*/ 230 h 272"/>
                <a:gd name="T14" fmla="*/ 34 w 136"/>
                <a:gd name="T15" fmla="*/ 232 h 272"/>
                <a:gd name="T16" fmla="*/ 30 w 136"/>
                <a:gd name="T17" fmla="*/ 220 h 272"/>
                <a:gd name="T18" fmla="*/ 32 w 136"/>
                <a:gd name="T19" fmla="*/ 172 h 272"/>
                <a:gd name="T20" fmla="*/ 42 w 136"/>
                <a:gd name="T21" fmla="*/ 166 h 272"/>
                <a:gd name="T22" fmla="*/ 44 w 136"/>
                <a:gd name="T23" fmla="*/ 156 h 272"/>
                <a:gd name="T24" fmla="*/ 40 w 136"/>
                <a:gd name="T25" fmla="*/ 134 h 272"/>
                <a:gd name="T26" fmla="*/ 30 w 136"/>
                <a:gd name="T27" fmla="*/ 116 h 272"/>
                <a:gd name="T28" fmla="*/ 20 w 136"/>
                <a:gd name="T29" fmla="*/ 100 h 272"/>
                <a:gd name="T30" fmla="*/ 22 w 136"/>
                <a:gd name="T31" fmla="*/ 88 h 272"/>
                <a:gd name="T32" fmla="*/ 22 w 136"/>
                <a:gd name="T33" fmla="*/ 74 h 272"/>
                <a:gd name="T34" fmla="*/ 12 w 136"/>
                <a:gd name="T35" fmla="*/ 58 h 272"/>
                <a:gd name="T36" fmla="*/ 2 w 136"/>
                <a:gd name="T37" fmla="*/ 44 h 272"/>
                <a:gd name="T38" fmla="*/ 2 w 136"/>
                <a:gd name="T39" fmla="*/ 26 h 272"/>
                <a:gd name="T40" fmla="*/ 8 w 136"/>
                <a:gd name="T41" fmla="*/ 16 h 272"/>
                <a:gd name="T42" fmla="*/ 22 w 136"/>
                <a:gd name="T43" fmla="*/ 6 h 272"/>
                <a:gd name="T44" fmla="*/ 36 w 136"/>
                <a:gd name="T45" fmla="*/ 2 h 272"/>
                <a:gd name="T46" fmla="*/ 40 w 136"/>
                <a:gd name="T47" fmla="*/ 14 h 272"/>
                <a:gd name="T48" fmla="*/ 48 w 136"/>
                <a:gd name="T49" fmla="*/ 18 h 272"/>
                <a:gd name="T50" fmla="*/ 54 w 136"/>
                <a:gd name="T51" fmla="*/ 18 h 272"/>
                <a:gd name="T52" fmla="*/ 58 w 136"/>
                <a:gd name="T53" fmla="*/ 26 h 272"/>
                <a:gd name="T54" fmla="*/ 60 w 136"/>
                <a:gd name="T55" fmla="*/ 52 h 272"/>
                <a:gd name="T56" fmla="*/ 72 w 136"/>
                <a:gd name="T57" fmla="*/ 42 h 272"/>
                <a:gd name="T58" fmla="*/ 78 w 136"/>
                <a:gd name="T59" fmla="*/ 44 h 272"/>
                <a:gd name="T60" fmla="*/ 82 w 136"/>
                <a:gd name="T61" fmla="*/ 48 h 272"/>
                <a:gd name="T62" fmla="*/ 88 w 136"/>
                <a:gd name="T63" fmla="*/ 48 h 272"/>
                <a:gd name="T64" fmla="*/ 94 w 136"/>
                <a:gd name="T65" fmla="*/ 40 h 272"/>
                <a:gd name="T66" fmla="*/ 102 w 136"/>
                <a:gd name="T67" fmla="*/ 38 h 272"/>
                <a:gd name="T68" fmla="*/ 112 w 136"/>
                <a:gd name="T69" fmla="*/ 52 h 272"/>
                <a:gd name="T70" fmla="*/ 120 w 136"/>
                <a:gd name="T71" fmla="*/ 60 h 272"/>
                <a:gd name="T72" fmla="*/ 122 w 136"/>
                <a:gd name="T73" fmla="*/ 70 h 272"/>
                <a:gd name="T74" fmla="*/ 130 w 136"/>
                <a:gd name="T75" fmla="*/ 82 h 272"/>
                <a:gd name="T76" fmla="*/ 136 w 136"/>
                <a:gd name="T77" fmla="*/ 112 h 272"/>
                <a:gd name="T78" fmla="*/ 120 w 136"/>
                <a:gd name="T79" fmla="*/ 110 h 272"/>
                <a:gd name="T80" fmla="*/ 100 w 136"/>
                <a:gd name="T81" fmla="*/ 114 h 272"/>
                <a:gd name="T82" fmla="*/ 92 w 136"/>
                <a:gd name="T83" fmla="*/ 122 h 272"/>
                <a:gd name="T84" fmla="*/ 90 w 136"/>
                <a:gd name="T85" fmla="*/ 134 h 272"/>
                <a:gd name="T86" fmla="*/ 94 w 136"/>
                <a:gd name="T87" fmla="*/ 144 h 272"/>
                <a:gd name="T88" fmla="*/ 98 w 136"/>
                <a:gd name="T89" fmla="*/ 154 h 272"/>
                <a:gd name="T90" fmla="*/ 86 w 136"/>
                <a:gd name="T91" fmla="*/ 150 h 272"/>
                <a:gd name="T92" fmla="*/ 68 w 136"/>
                <a:gd name="T93" fmla="*/ 136 h 272"/>
                <a:gd name="T94" fmla="*/ 52 w 136"/>
                <a:gd name="T95" fmla="*/ 128 h 272"/>
                <a:gd name="T96" fmla="*/ 50 w 136"/>
                <a:gd name="T97" fmla="*/ 158 h 272"/>
                <a:gd name="T98" fmla="*/ 48 w 136"/>
                <a:gd name="T99" fmla="*/ 176 h 272"/>
                <a:gd name="T100" fmla="*/ 48 w 136"/>
                <a:gd name="T101" fmla="*/ 192 h 272"/>
                <a:gd name="T102" fmla="*/ 52 w 136"/>
                <a:gd name="T103" fmla="*/ 204 h 272"/>
                <a:gd name="T104" fmla="*/ 60 w 136"/>
                <a:gd name="T105" fmla="*/ 216 h 272"/>
                <a:gd name="T106" fmla="*/ 66 w 136"/>
                <a:gd name="T107" fmla="*/ 224 h 272"/>
                <a:gd name="T108" fmla="*/ 68 w 136"/>
                <a:gd name="T109" fmla="*/ 238 h 272"/>
                <a:gd name="T110" fmla="*/ 74 w 136"/>
                <a:gd name="T111" fmla="*/ 244 h 272"/>
                <a:gd name="T112" fmla="*/ 104 w 136"/>
                <a:gd name="T113"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92" name="Freeform 316"/>
            <p:cNvSpPr>
              <a:spLocks noChangeAspect="1"/>
            </p:cNvSpPr>
            <p:nvPr/>
          </p:nvSpPr>
          <p:spPr bwMode="auto">
            <a:xfrm>
              <a:off x="4033" y="1707"/>
              <a:ext cx="78" cy="90"/>
            </a:xfrm>
            <a:custGeom>
              <a:avLst/>
              <a:gdLst>
                <a:gd name="T0" fmla="*/ 80 w 84"/>
                <a:gd name="T1" fmla="*/ 86 h 96"/>
                <a:gd name="T2" fmla="*/ 74 w 84"/>
                <a:gd name="T3" fmla="*/ 88 h 96"/>
                <a:gd name="T4" fmla="*/ 70 w 84"/>
                <a:gd name="T5" fmla="*/ 76 h 96"/>
                <a:gd name="T6" fmla="*/ 58 w 84"/>
                <a:gd name="T7" fmla="*/ 72 h 96"/>
                <a:gd name="T8" fmla="*/ 50 w 84"/>
                <a:gd name="T9" fmla="*/ 70 h 96"/>
                <a:gd name="T10" fmla="*/ 46 w 84"/>
                <a:gd name="T11" fmla="*/ 66 h 96"/>
                <a:gd name="T12" fmla="*/ 40 w 84"/>
                <a:gd name="T13" fmla="*/ 80 h 96"/>
                <a:gd name="T14" fmla="*/ 26 w 84"/>
                <a:gd name="T15" fmla="*/ 86 h 96"/>
                <a:gd name="T16" fmla="*/ 22 w 84"/>
                <a:gd name="T17" fmla="*/ 70 h 96"/>
                <a:gd name="T18" fmla="*/ 20 w 84"/>
                <a:gd name="T19" fmla="*/ 58 h 96"/>
                <a:gd name="T20" fmla="*/ 14 w 84"/>
                <a:gd name="T21" fmla="*/ 52 h 96"/>
                <a:gd name="T22" fmla="*/ 16 w 84"/>
                <a:gd name="T23" fmla="*/ 40 h 96"/>
                <a:gd name="T24" fmla="*/ 8 w 84"/>
                <a:gd name="T25" fmla="*/ 34 h 96"/>
                <a:gd name="T26" fmla="*/ 6 w 84"/>
                <a:gd name="T27" fmla="*/ 28 h 96"/>
                <a:gd name="T28" fmla="*/ 10 w 84"/>
                <a:gd name="T29" fmla="*/ 26 h 96"/>
                <a:gd name="T30" fmla="*/ 10 w 84"/>
                <a:gd name="T31" fmla="*/ 18 h 96"/>
                <a:gd name="T32" fmla="*/ 2 w 84"/>
                <a:gd name="T33" fmla="*/ 10 h 96"/>
                <a:gd name="T34" fmla="*/ 0 w 84"/>
                <a:gd name="T35" fmla="*/ 4 h 96"/>
                <a:gd name="T36" fmla="*/ 6 w 84"/>
                <a:gd name="T37" fmla="*/ 0 h 96"/>
                <a:gd name="T38" fmla="*/ 24 w 84"/>
                <a:gd name="T39" fmla="*/ 10 h 96"/>
                <a:gd name="T40" fmla="*/ 28 w 84"/>
                <a:gd name="T41" fmla="*/ 16 h 96"/>
                <a:gd name="T42" fmla="*/ 28 w 84"/>
                <a:gd name="T43" fmla="*/ 22 h 96"/>
                <a:gd name="T44" fmla="*/ 34 w 84"/>
                <a:gd name="T45" fmla="*/ 26 h 96"/>
                <a:gd name="T46" fmla="*/ 46 w 84"/>
                <a:gd name="T47" fmla="*/ 26 h 96"/>
                <a:gd name="T48" fmla="*/ 70 w 84"/>
                <a:gd name="T49" fmla="*/ 30 h 96"/>
                <a:gd name="T50" fmla="*/ 56 w 84"/>
                <a:gd name="T51" fmla="*/ 56 h 96"/>
                <a:gd name="T52" fmla="*/ 62 w 84"/>
                <a:gd name="T53" fmla="*/ 62 h 96"/>
                <a:gd name="T54" fmla="*/ 68 w 84"/>
                <a:gd name="T55" fmla="*/ 56 h 96"/>
                <a:gd name="T56" fmla="*/ 70 w 84"/>
                <a:gd name="T57" fmla="*/ 50 h 96"/>
                <a:gd name="T58" fmla="*/ 78 w 84"/>
                <a:gd name="T59" fmla="*/ 66 h 96"/>
                <a:gd name="T60" fmla="*/ 82 w 84"/>
                <a:gd name="T61" fmla="*/ 78 h 96"/>
                <a:gd name="T62" fmla="*/ 82 w 84"/>
                <a:gd name="T63"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93" name="Freeform 317"/>
            <p:cNvSpPr>
              <a:spLocks noChangeAspect="1"/>
            </p:cNvSpPr>
            <p:nvPr/>
          </p:nvSpPr>
          <p:spPr bwMode="auto">
            <a:xfrm>
              <a:off x="3751" y="1548"/>
              <a:ext cx="407" cy="471"/>
            </a:xfrm>
            <a:custGeom>
              <a:avLst/>
              <a:gdLst>
                <a:gd name="T0" fmla="*/ 428 w 434"/>
                <a:gd name="T1" fmla="*/ 152 h 502"/>
                <a:gd name="T2" fmla="*/ 408 w 434"/>
                <a:gd name="T3" fmla="*/ 172 h 502"/>
                <a:gd name="T4" fmla="*/ 408 w 434"/>
                <a:gd name="T5" fmla="*/ 196 h 502"/>
                <a:gd name="T6" fmla="*/ 394 w 434"/>
                <a:gd name="T7" fmla="*/ 214 h 502"/>
                <a:gd name="T8" fmla="*/ 388 w 434"/>
                <a:gd name="T9" fmla="*/ 250 h 502"/>
                <a:gd name="T10" fmla="*/ 374 w 434"/>
                <a:gd name="T11" fmla="*/ 226 h 502"/>
                <a:gd name="T12" fmla="*/ 362 w 434"/>
                <a:gd name="T13" fmla="*/ 232 h 502"/>
                <a:gd name="T14" fmla="*/ 370 w 434"/>
                <a:gd name="T15" fmla="*/ 196 h 502"/>
                <a:gd name="T16" fmla="*/ 328 w 434"/>
                <a:gd name="T17" fmla="*/ 192 h 502"/>
                <a:gd name="T18" fmla="*/ 320 w 434"/>
                <a:gd name="T19" fmla="*/ 176 h 502"/>
                <a:gd name="T20" fmla="*/ 302 w 434"/>
                <a:gd name="T21" fmla="*/ 180 h 502"/>
                <a:gd name="T22" fmla="*/ 308 w 434"/>
                <a:gd name="T23" fmla="*/ 196 h 502"/>
                <a:gd name="T24" fmla="*/ 316 w 434"/>
                <a:gd name="T25" fmla="*/ 210 h 502"/>
                <a:gd name="T26" fmla="*/ 322 w 434"/>
                <a:gd name="T27" fmla="*/ 232 h 502"/>
                <a:gd name="T28" fmla="*/ 310 w 434"/>
                <a:gd name="T29" fmla="*/ 256 h 502"/>
                <a:gd name="T30" fmla="*/ 292 w 434"/>
                <a:gd name="T31" fmla="*/ 288 h 502"/>
                <a:gd name="T32" fmla="*/ 266 w 434"/>
                <a:gd name="T33" fmla="*/ 306 h 502"/>
                <a:gd name="T34" fmla="*/ 222 w 434"/>
                <a:gd name="T35" fmla="*/ 360 h 502"/>
                <a:gd name="T36" fmla="*/ 198 w 434"/>
                <a:gd name="T37" fmla="*/ 382 h 502"/>
                <a:gd name="T38" fmla="*/ 206 w 434"/>
                <a:gd name="T39" fmla="*/ 426 h 502"/>
                <a:gd name="T40" fmla="*/ 204 w 434"/>
                <a:gd name="T41" fmla="*/ 450 h 502"/>
                <a:gd name="T42" fmla="*/ 194 w 434"/>
                <a:gd name="T43" fmla="*/ 472 h 502"/>
                <a:gd name="T44" fmla="*/ 186 w 434"/>
                <a:gd name="T45" fmla="*/ 490 h 502"/>
                <a:gd name="T46" fmla="*/ 170 w 434"/>
                <a:gd name="T47" fmla="*/ 502 h 502"/>
                <a:gd name="T48" fmla="*/ 142 w 434"/>
                <a:gd name="T49" fmla="*/ 466 h 502"/>
                <a:gd name="T50" fmla="*/ 110 w 434"/>
                <a:gd name="T51" fmla="*/ 388 h 502"/>
                <a:gd name="T52" fmla="*/ 76 w 434"/>
                <a:gd name="T53" fmla="*/ 284 h 502"/>
                <a:gd name="T54" fmla="*/ 66 w 434"/>
                <a:gd name="T55" fmla="*/ 258 h 502"/>
                <a:gd name="T56" fmla="*/ 44 w 434"/>
                <a:gd name="T57" fmla="*/ 276 h 502"/>
                <a:gd name="T58" fmla="*/ 20 w 434"/>
                <a:gd name="T59" fmla="*/ 246 h 502"/>
                <a:gd name="T60" fmla="*/ 24 w 434"/>
                <a:gd name="T61" fmla="*/ 240 h 502"/>
                <a:gd name="T62" fmla="*/ 0 w 434"/>
                <a:gd name="T63" fmla="*/ 220 h 502"/>
                <a:gd name="T64" fmla="*/ 12 w 434"/>
                <a:gd name="T65" fmla="*/ 210 h 502"/>
                <a:gd name="T66" fmla="*/ 38 w 434"/>
                <a:gd name="T67" fmla="*/ 204 h 502"/>
                <a:gd name="T68" fmla="*/ 20 w 434"/>
                <a:gd name="T69" fmla="*/ 178 h 502"/>
                <a:gd name="T70" fmla="*/ 8 w 434"/>
                <a:gd name="T71" fmla="*/ 160 h 502"/>
                <a:gd name="T72" fmla="*/ 26 w 434"/>
                <a:gd name="T73" fmla="*/ 144 h 502"/>
                <a:gd name="T74" fmla="*/ 52 w 434"/>
                <a:gd name="T75" fmla="*/ 124 h 502"/>
                <a:gd name="T76" fmla="*/ 68 w 434"/>
                <a:gd name="T77" fmla="*/ 92 h 502"/>
                <a:gd name="T78" fmla="*/ 78 w 434"/>
                <a:gd name="T79" fmla="*/ 66 h 502"/>
                <a:gd name="T80" fmla="*/ 52 w 434"/>
                <a:gd name="T81" fmla="*/ 34 h 502"/>
                <a:gd name="T82" fmla="*/ 62 w 434"/>
                <a:gd name="T83" fmla="*/ 20 h 502"/>
                <a:gd name="T84" fmla="*/ 88 w 434"/>
                <a:gd name="T85" fmla="*/ 18 h 502"/>
                <a:gd name="T86" fmla="*/ 128 w 434"/>
                <a:gd name="T87" fmla="*/ 0 h 502"/>
                <a:gd name="T88" fmla="*/ 140 w 434"/>
                <a:gd name="T89" fmla="*/ 16 h 502"/>
                <a:gd name="T90" fmla="*/ 134 w 434"/>
                <a:gd name="T91" fmla="*/ 48 h 502"/>
                <a:gd name="T92" fmla="*/ 134 w 434"/>
                <a:gd name="T93" fmla="*/ 68 h 502"/>
                <a:gd name="T94" fmla="*/ 156 w 434"/>
                <a:gd name="T95" fmla="*/ 88 h 502"/>
                <a:gd name="T96" fmla="*/ 168 w 434"/>
                <a:gd name="T97" fmla="*/ 126 h 502"/>
                <a:gd name="T98" fmla="*/ 220 w 434"/>
                <a:gd name="T99" fmla="*/ 154 h 502"/>
                <a:gd name="T100" fmla="*/ 248 w 434"/>
                <a:gd name="T101" fmla="*/ 164 h 502"/>
                <a:gd name="T102" fmla="*/ 298 w 434"/>
                <a:gd name="T103" fmla="*/ 168 h 502"/>
                <a:gd name="T104" fmla="*/ 294 w 434"/>
                <a:gd name="T105" fmla="*/ 148 h 502"/>
                <a:gd name="T106" fmla="*/ 308 w 434"/>
                <a:gd name="T107" fmla="*/ 158 h 502"/>
                <a:gd name="T108" fmla="*/ 348 w 434"/>
                <a:gd name="T109" fmla="*/ 166 h 502"/>
                <a:gd name="T110" fmla="*/ 364 w 434"/>
                <a:gd name="T111" fmla="*/ 140 h 502"/>
                <a:gd name="T112" fmla="*/ 394 w 434"/>
                <a:gd name="T113" fmla="*/ 120 h 502"/>
                <a:gd name="T114" fmla="*/ 406 w 434"/>
                <a:gd name="T115" fmla="*/ 116 h 502"/>
                <a:gd name="T116" fmla="*/ 424 w 434"/>
                <a:gd name="T117" fmla="*/ 1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94" name="Freeform 318"/>
            <p:cNvSpPr>
              <a:spLocks noChangeAspect="1"/>
            </p:cNvSpPr>
            <p:nvPr/>
          </p:nvSpPr>
          <p:spPr bwMode="auto">
            <a:xfrm>
              <a:off x="3907" y="1642"/>
              <a:ext cx="124" cy="65"/>
            </a:xfrm>
            <a:custGeom>
              <a:avLst/>
              <a:gdLst>
                <a:gd name="T0" fmla="*/ 128 w 132"/>
                <a:gd name="T1" fmla="*/ 46 h 70"/>
                <a:gd name="T2" fmla="*/ 110 w 132"/>
                <a:gd name="T3" fmla="*/ 46 h 70"/>
                <a:gd name="T4" fmla="*/ 104 w 132"/>
                <a:gd name="T5" fmla="*/ 44 h 70"/>
                <a:gd name="T6" fmla="*/ 98 w 132"/>
                <a:gd name="T7" fmla="*/ 40 h 70"/>
                <a:gd name="T8" fmla="*/ 96 w 132"/>
                <a:gd name="T9" fmla="*/ 40 h 70"/>
                <a:gd name="T10" fmla="*/ 94 w 132"/>
                <a:gd name="T11" fmla="*/ 40 h 70"/>
                <a:gd name="T12" fmla="*/ 90 w 132"/>
                <a:gd name="T13" fmla="*/ 40 h 70"/>
                <a:gd name="T14" fmla="*/ 84 w 132"/>
                <a:gd name="T15" fmla="*/ 38 h 70"/>
                <a:gd name="T16" fmla="*/ 80 w 132"/>
                <a:gd name="T17" fmla="*/ 36 h 70"/>
                <a:gd name="T18" fmla="*/ 76 w 132"/>
                <a:gd name="T19" fmla="*/ 32 h 70"/>
                <a:gd name="T20" fmla="*/ 74 w 132"/>
                <a:gd name="T21" fmla="*/ 30 h 70"/>
                <a:gd name="T22" fmla="*/ 62 w 132"/>
                <a:gd name="T23" fmla="*/ 26 h 70"/>
                <a:gd name="T24" fmla="*/ 52 w 132"/>
                <a:gd name="T25" fmla="*/ 22 h 70"/>
                <a:gd name="T26" fmla="*/ 44 w 132"/>
                <a:gd name="T27" fmla="*/ 16 h 70"/>
                <a:gd name="T28" fmla="*/ 34 w 132"/>
                <a:gd name="T29" fmla="*/ 8 h 70"/>
                <a:gd name="T30" fmla="*/ 22 w 132"/>
                <a:gd name="T31" fmla="*/ 0 h 70"/>
                <a:gd name="T32" fmla="*/ 20 w 132"/>
                <a:gd name="T33" fmla="*/ 0 h 70"/>
                <a:gd name="T34" fmla="*/ 18 w 132"/>
                <a:gd name="T35" fmla="*/ 2 h 70"/>
                <a:gd name="T36" fmla="*/ 16 w 132"/>
                <a:gd name="T37" fmla="*/ 4 h 70"/>
                <a:gd name="T38" fmla="*/ 12 w 132"/>
                <a:gd name="T39" fmla="*/ 4 h 70"/>
                <a:gd name="T40" fmla="*/ 6 w 132"/>
                <a:gd name="T41" fmla="*/ 4 h 70"/>
                <a:gd name="T42" fmla="*/ 2 w 132"/>
                <a:gd name="T43" fmla="*/ 12 h 70"/>
                <a:gd name="T44" fmla="*/ 0 w 132"/>
                <a:gd name="T45" fmla="*/ 22 h 70"/>
                <a:gd name="T46" fmla="*/ 2 w 132"/>
                <a:gd name="T47" fmla="*/ 26 h 70"/>
                <a:gd name="T48" fmla="*/ 4 w 132"/>
                <a:gd name="T49" fmla="*/ 28 h 70"/>
                <a:gd name="T50" fmla="*/ 10 w 132"/>
                <a:gd name="T51" fmla="*/ 32 h 70"/>
                <a:gd name="T52" fmla="*/ 32 w 132"/>
                <a:gd name="T53" fmla="*/ 42 h 70"/>
                <a:gd name="T54" fmla="*/ 44 w 132"/>
                <a:gd name="T55" fmla="*/ 50 h 70"/>
                <a:gd name="T56" fmla="*/ 54 w 132"/>
                <a:gd name="T57" fmla="*/ 54 h 70"/>
                <a:gd name="T58" fmla="*/ 64 w 132"/>
                <a:gd name="T59" fmla="*/ 50 h 70"/>
                <a:gd name="T60" fmla="*/ 68 w 132"/>
                <a:gd name="T61" fmla="*/ 52 h 70"/>
                <a:gd name="T62" fmla="*/ 72 w 132"/>
                <a:gd name="T63" fmla="*/ 52 h 70"/>
                <a:gd name="T64" fmla="*/ 78 w 132"/>
                <a:gd name="T65" fmla="*/ 58 h 70"/>
                <a:gd name="T66" fmla="*/ 82 w 132"/>
                <a:gd name="T67" fmla="*/ 64 h 70"/>
                <a:gd name="T68" fmla="*/ 98 w 132"/>
                <a:gd name="T69" fmla="*/ 68 h 70"/>
                <a:gd name="T70" fmla="*/ 112 w 132"/>
                <a:gd name="T71" fmla="*/ 70 h 70"/>
                <a:gd name="T72" fmla="*/ 122 w 132"/>
                <a:gd name="T73" fmla="*/ 70 h 70"/>
                <a:gd name="T74" fmla="*/ 130 w 132"/>
                <a:gd name="T75" fmla="*/ 70 h 70"/>
                <a:gd name="T76" fmla="*/ 132 w 132"/>
                <a:gd name="T77" fmla="*/ 68 h 70"/>
                <a:gd name="T78" fmla="*/ 132 w 132"/>
                <a:gd name="T79" fmla="*/ 66 h 70"/>
                <a:gd name="T80" fmla="*/ 132 w 132"/>
                <a:gd name="T81" fmla="*/ 62 h 70"/>
                <a:gd name="T82" fmla="*/ 130 w 132"/>
                <a:gd name="T83" fmla="*/ 58 h 70"/>
                <a:gd name="T84" fmla="*/ 128 w 132"/>
                <a:gd name="T85" fmla="*/ 54 h 70"/>
                <a:gd name="T86" fmla="*/ 128 w 132"/>
                <a:gd name="T87" fmla="*/ 48 h 70"/>
                <a:gd name="T88" fmla="*/ 128 w 132"/>
                <a:gd name="T89"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95" name="Freeform 319"/>
            <p:cNvSpPr>
              <a:spLocks noChangeAspect="1"/>
            </p:cNvSpPr>
            <p:nvPr/>
          </p:nvSpPr>
          <p:spPr bwMode="auto">
            <a:xfrm>
              <a:off x="3624" y="1527"/>
              <a:ext cx="225" cy="227"/>
            </a:xfrm>
            <a:custGeom>
              <a:avLst/>
              <a:gdLst>
                <a:gd name="T0" fmla="*/ 230 w 240"/>
                <a:gd name="T1" fmla="*/ 26 h 242"/>
                <a:gd name="T2" fmla="*/ 214 w 240"/>
                <a:gd name="T3" fmla="*/ 22 h 242"/>
                <a:gd name="T4" fmla="*/ 200 w 240"/>
                <a:gd name="T5" fmla="*/ 4 h 242"/>
                <a:gd name="T6" fmla="*/ 174 w 240"/>
                <a:gd name="T7" fmla="*/ 2 h 242"/>
                <a:gd name="T8" fmla="*/ 148 w 240"/>
                <a:gd name="T9" fmla="*/ 6 h 242"/>
                <a:gd name="T10" fmla="*/ 138 w 240"/>
                <a:gd name="T11" fmla="*/ 16 h 242"/>
                <a:gd name="T12" fmla="*/ 146 w 240"/>
                <a:gd name="T13" fmla="*/ 28 h 242"/>
                <a:gd name="T14" fmla="*/ 140 w 240"/>
                <a:gd name="T15" fmla="*/ 48 h 242"/>
                <a:gd name="T16" fmla="*/ 132 w 240"/>
                <a:gd name="T17" fmla="*/ 64 h 242"/>
                <a:gd name="T18" fmla="*/ 126 w 240"/>
                <a:gd name="T19" fmla="*/ 76 h 242"/>
                <a:gd name="T20" fmla="*/ 122 w 240"/>
                <a:gd name="T21" fmla="*/ 88 h 242"/>
                <a:gd name="T22" fmla="*/ 120 w 240"/>
                <a:gd name="T23" fmla="*/ 96 h 242"/>
                <a:gd name="T24" fmla="*/ 104 w 240"/>
                <a:gd name="T25" fmla="*/ 100 h 242"/>
                <a:gd name="T26" fmla="*/ 96 w 240"/>
                <a:gd name="T27" fmla="*/ 108 h 242"/>
                <a:gd name="T28" fmla="*/ 82 w 240"/>
                <a:gd name="T29" fmla="*/ 112 h 242"/>
                <a:gd name="T30" fmla="*/ 84 w 240"/>
                <a:gd name="T31" fmla="*/ 126 h 242"/>
                <a:gd name="T32" fmla="*/ 68 w 240"/>
                <a:gd name="T33" fmla="*/ 136 h 242"/>
                <a:gd name="T34" fmla="*/ 34 w 240"/>
                <a:gd name="T35" fmla="*/ 138 h 242"/>
                <a:gd name="T36" fmla="*/ 0 w 240"/>
                <a:gd name="T37" fmla="*/ 134 h 242"/>
                <a:gd name="T38" fmla="*/ 18 w 240"/>
                <a:gd name="T39" fmla="*/ 148 h 242"/>
                <a:gd name="T40" fmla="*/ 32 w 240"/>
                <a:gd name="T41" fmla="*/ 156 h 242"/>
                <a:gd name="T42" fmla="*/ 42 w 240"/>
                <a:gd name="T43" fmla="*/ 174 h 242"/>
                <a:gd name="T44" fmla="*/ 40 w 240"/>
                <a:gd name="T45" fmla="*/ 184 h 242"/>
                <a:gd name="T46" fmla="*/ 24 w 240"/>
                <a:gd name="T47" fmla="*/ 198 h 242"/>
                <a:gd name="T48" fmla="*/ 30 w 240"/>
                <a:gd name="T49" fmla="*/ 216 h 242"/>
                <a:gd name="T50" fmla="*/ 72 w 240"/>
                <a:gd name="T51" fmla="*/ 218 h 242"/>
                <a:gd name="T52" fmla="*/ 104 w 240"/>
                <a:gd name="T53" fmla="*/ 208 h 242"/>
                <a:gd name="T54" fmla="*/ 118 w 240"/>
                <a:gd name="T55" fmla="*/ 234 h 242"/>
                <a:gd name="T56" fmla="*/ 136 w 240"/>
                <a:gd name="T57" fmla="*/ 242 h 242"/>
                <a:gd name="T58" fmla="*/ 140 w 240"/>
                <a:gd name="T59" fmla="*/ 232 h 242"/>
                <a:gd name="T60" fmla="*/ 152 w 240"/>
                <a:gd name="T61" fmla="*/ 234 h 242"/>
                <a:gd name="T62" fmla="*/ 172 w 240"/>
                <a:gd name="T63" fmla="*/ 230 h 242"/>
                <a:gd name="T64" fmla="*/ 168 w 240"/>
                <a:gd name="T65" fmla="*/ 214 h 242"/>
                <a:gd name="T66" fmla="*/ 156 w 240"/>
                <a:gd name="T67" fmla="*/ 200 h 242"/>
                <a:gd name="T68" fmla="*/ 150 w 240"/>
                <a:gd name="T69" fmla="*/ 190 h 242"/>
                <a:gd name="T70" fmla="*/ 146 w 240"/>
                <a:gd name="T71" fmla="*/ 178 h 242"/>
                <a:gd name="T72" fmla="*/ 158 w 240"/>
                <a:gd name="T73" fmla="*/ 164 h 242"/>
                <a:gd name="T74" fmla="*/ 170 w 240"/>
                <a:gd name="T75" fmla="*/ 168 h 242"/>
                <a:gd name="T76" fmla="*/ 188 w 240"/>
                <a:gd name="T77" fmla="*/ 146 h 242"/>
                <a:gd name="T78" fmla="*/ 198 w 240"/>
                <a:gd name="T79" fmla="*/ 126 h 242"/>
                <a:gd name="T80" fmla="*/ 208 w 240"/>
                <a:gd name="T81" fmla="*/ 110 h 242"/>
                <a:gd name="T82" fmla="*/ 214 w 240"/>
                <a:gd name="T83" fmla="*/ 90 h 242"/>
                <a:gd name="T84" fmla="*/ 208 w 240"/>
                <a:gd name="T85" fmla="*/ 80 h 242"/>
                <a:gd name="T86" fmla="*/ 188 w 240"/>
                <a:gd name="T87" fmla="*/ 56 h 242"/>
                <a:gd name="T88" fmla="*/ 190 w 240"/>
                <a:gd name="T89" fmla="*/ 44 h 242"/>
                <a:gd name="T90" fmla="*/ 202 w 240"/>
                <a:gd name="T91" fmla="*/ 44 h 242"/>
                <a:gd name="T92" fmla="*/ 216 w 240"/>
                <a:gd name="T93" fmla="*/ 44 h 242"/>
                <a:gd name="T94" fmla="*/ 238 w 240"/>
                <a:gd name="T95" fmla="*/ 2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96" name="Freeform 320"/>
            <p:cNvSpPr>
              <a:spLocks noChangeAspect="1"/>
            </p:cNvSpPr>
            <p:nvPr/>
          </p:nvSpPr>
          <p:spPr bwMode="auto">
            <a:xfrm>
              <a:off x="3895" y="1272"/>
              <a:ext cx="453" cy="175"/>
            </a:xfrm>
            <a:custGeom>
              <a:avLst/>
              <a:gdLst>
                <a:gd name="T0" fmla="*/ 4 w 482"/>
                <a:gd name="T1" fmla="*/ 56 h 186"/>
                <a:gd name="T2" fmla="*/ 12 w 482"/>
                <a:gd name="T3" fmla="*/ 64 h 186"/>
                <a:gd name="T4" fmla="*/ 34 w 482"/>
                <a:gd name="T5" fmla="*/ 72 h 186"/>
                <a:gd name="T6" fmla="*/ 48 w 482"/>
                <a:gd name="T7" fmla="*/ 78 h 186"/>
                <a:gd name="T8" fmla="*/ 64 w 482"/>
                <a:gd name="T9" fmla="*/ 92 h 186"/>
                <a:gd name="T10" fmla="*/ 72 w 482"/>
                <a:gd name="T11" fmla="*/ 114 h 186"/>
                <a:gd name="T12" fmla="*/ 80 w 482"/>
                <a:gd name="T13" fmla="*/ 126 h 186"/>
                <a:gd name="T14" fmla="*/ 118 w 482"/>
                <a:gd name="T15" fmla="*/ 130 h 186"/>
                <a:gd name="T16" fmla="*/ 138 w 482"/>
                <a:gd name="T17" fmla="*/ 134 h 186"/>
                <a:gd name="T18" fmla="*/ 156 w 482"/>
                <a:gd name="T19" fmla="*/ 146 h 186"/>
                <a:gd name="T20" fmla="*/ 172 w 482"/>
                <a:gd name="T21" fmla="*/ 162 h 186"/>
                <a:gd name="T22" fmla="*/ 214 w 482"/>
                <a:gd name="T23" fmla="*/ 166 h 186"/>
                <a:gd name="T24" fmla="*/ 258 w 482"/>
                <a:gd name="T25" fmla="*/ 168 h 186"/>
                <a:gd name="T26" fmla="*/ 280 w 482"/>
                <a:gd name="T27" fmla="*/ 180 h 186"/>
                <a:gd name="T28" fmla="*/ 310 w 482"/>
                <a:gd name="T29" fmla="*/ 186 h 186"/>
                <a:gd name="T30" fmla="*/ 324 w 482"/>
                <a:gd name="T31" fmla="*/ 180 h 186"/>
                <a:gd name="T32" fmla="*/ 362 w 482"/>
                <a:gd name="T33" fmla="*/ 172 h 186"/>
                <a:gd name="T34" fmla="*/ 384 w 482"/>
                <a:gd name="T35" fmla="*/ 162 h 186"/>
                <a:gd name="T36" fmla="*/ 396 w 482"/>
                <a:gd name="T37" fmla="*/ 150 h 186"/>
                <a:gd name="T38" fmla="*/ 396 w 482"/>
                <a:gd name="T39" fmla="*/ 142 h 186"/>
                <a:gd name="T40" fmla="*/ 390 w 482"/>
                <a:gd name="T41" fmla="*/ 138 h 186"/>
                <a:gd name="T42" fmla="*/ 382 w 482"/>
                <a:gd name="T43" fmla="*/ 134 h 186"/>
                <a:gd name="T44" fmla="*/ 384 w 482"/>
                <a:gd name="T45" fmla="*/ 126 h 186"/>
                <a:gd name="T46" fmla="*/ 390 w 482"/>
                <a:gd name="T47" fmla="*/ 124 h 186"/>
                <a:gd name="T48" fmla="*/ 398 w 482"/>
                <a:gd name="T49" fmla="*/ 128 h 186"/>
                <a:gd name="T50" fmla="*/ 410 w 482"/>
                <a:gd name="T51" fmla="*/ 126 h 186"/>
                <a:gd name="T52" fmla="*/ 418 w 482"/>
                <a:gd name="T53" fmla="*/ 120 h 186"/>
                <a:gd name="T54" fmla="*/ 432 w 482"/>
                <a:gd name="T55" fmla="*/ 116 h 186"/>
                <a:gd name="T56" fmla="*/ 440 w 482"/>
                <a:gd name="T57" fmla="*/ 114 h 186"/>
                <a:gd name="T58" fmla="*/ 442 w 482"/>
                <a:gd name="T59" fmla="*/ 106 h 186"/>
                <a:gd name="T60" fmla="*/ 444 w 482"/>
                <a:gd name="T61" fmla="*/ 98 h 186"/>
                <a:gd name="T62" fmla="*/ 482 w 482"/>
                <a:gd name="T63" fmla="*/ 94 h 186"/>
                <a:gd name="T64" fmla="*/ 468 w 482"/>
                <a:gd name="T65" fmla="*/ 80 h 186"/>
                <a:gd name="T66" fmla="*/ 448 w 482"/>
                <a:gd name="T67" fmla="*/ 72 h 186"/>
                <a:gd name="T68" fmla="*/ 434 w 482"/>
                <a:gd name="T69" fmla="*/ 76 h 186"/>
                <a:gd name="T70" fmla="*/ 410 w 482"/>
                <a:gd name="T71" fmla="*/ 76 h 186"/>
                <a:gd name="T72" fmla="*/ 404 w 482"/>
                <a:gd name="T73" fmla="*/ 68 h 186"/>
                <a:gd name="T74" fmla="*/ 402 w 482"/>
                <a:gd name="T75" fmla="*/ 40 h 186"/>
                <a:gd name="T76" fmla="*/ 374 w 482"/>
                <a:gd name="T77" fmla="*/ 30 h 186"/>
                <a:gd name="T78" fmla="*/ 362 w 482"/>
                <a:gd name="T79" fmla="*/ 30 h 186"/>
                <a:gd name="T80" fmla="*/ 344 w 482"/>
                <a:gd name="T81" fmla="*/ 40 h 186"/>
                <a:gd name="T82" fmla="*/ 326 w 482"/>
                <a:gd name="T83" fmla="*/ 50 h 186"/>
                <a:gd name="T84" fmla="*/ 304 w 482"/>
                <a:gd name="T85" fmla="*/ 48 h 186"/>
                <a:gd name="T86" fmla="*/ 264 w 482"/>
                <a:gd name="T87" fmla="*/ 34 h 186"/>
                <a:gd name="T88" fmla="*/ 240 w 482"/>
                <a:gd name="T89" fmla="*/ 26 h 186"/>
                <a:gd name="T90" fmla="*/ 212 w 482"/>
                <a:gd name="T91" fmla="*/ 26 h 186"/>
                <a:gd name="T92" fmla="*/ 198 w 482"/>
                <a:gd name="T93" fmla="*/ 26 h 186"/>
                <a:gd name="T94" fmla="*/ 192 w 482"/>
                <a:gd name="T95" fmla="*/ 22 h 186"/>
                <a:gd name="T96" fmla="*/ 180 w 482"/>
                <a:gd name="T97" fmla="*/ 8 h 186"/>
                <a:gd name="T98" fmla="*/ 152 w 482"/>
                <a:gd name="T99" fmla="*/ 0 h 186"/>
                <a:gd name="T100" fmla="*/ 128 w 482"/>
                <a:gd name="T101" fmla="*/ 2 h 186"/>
                <a:gd name="T102" fmla="*/ 124 w 482"/>
                <a:gd name="T103" fmla="*/ 4 h 186"/>
                <a:gd name="T104" fmla="*/ 128 w 482"/>
                <a:gd name="T105" fmla="*/ 12 h 186"/>
                <a:gd name="T106" fmla="*/ 138 w 482"/>
                <a:gd name="T107" fmla="*/ 24 h 186"/>
                <a:gd name="T108" fmla="*/ 140 w 482"/>
                <a:gd name="T109" fmla="*/ 30 h 186"/>
                <a:gd name="T110" fmla="*/ 134 w 482"/>
                <a:gd name="T111" fmla="*/ 36 h 186"/>
                <a:gd name="T112" fmla="*/ 124 w 482"/>
                <a:gd name="T113" fmla="*/ 38 h 186"/>
                <a:gd name="T114" fmla="*/ 104 w 482"/>
                <a:gd name="T115" fmla="*/ 36 h 186"/>
                <a:gd name="T116" fmla="*/ 68 w 482"/>
                <a:gd name="T117" fmla="*/ 24 h 186"/>
                <a:gd name="T118" fmla="*/ 54 w 482"/>
                <a:gd name="T119" fmla="*/ 22 h 186"/>
                <a:gd name="T120" fmla="*/ 38 w 482"/>
                <a:gd name="T121" fmla="*/ 24 h 186"/>
                <a:gd name="T122" fmla="*/ 10 w 482"/>
                <a:gd name="T123" fmla="*/ 42 h 186"/>
                <a:gd name="T124" fmla="*/ 0 w 482"/>
                <a:gd name="T125" fmla="*/ 5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97" name="Freeform 321"/>
            <p:cNvSpPr>
              <a:spLocks noChangeAspect="1"/>
            </p:cNvSpPr>
            <p:nvPr/>
          </p:nvSpPr>
          <p:spPr bwMode="auto">
            <a:xfrm>
              <a:off x="4472" y="1422"/>
              <a:ext cx="71" cy="87"/>
            </a:xfrm>
            <a:custGeom>
              <a:avLst/>
              <a:gdLst>
                <a:gd name="T0" fmla="*/ 70 w 76"/>
                <a:gd name="T1" fmla="*/ 78 h 92"/>
                <a:gd name="T2" fmla="*/ 62 w 76"/>
                <a:gd name="T3" fmla="*/ 70 h 92"/>
                <a:gd name="T4" fmla="*/ 54 w 76"/>
                <a:gd name="T5" fmla="*/ 64 h 92"/>
                <a:gd name="T6" fmla="*/ 56 w 76"/>
                <a:gd name="T7" fmla="*/ 60 h 92"/>
                <a:gd name="T8" fmla="*/ 58 w 76"/>
                <a:gd name="T9" fmla="*/ 58 h 92"/>
                <a:gd name="T10" fmla="*/ 66 w 76"/>
                <a:gd name="T11" fmla="*/ 54 h 92"/>
                <a:gd name="T12" fmla="*/ 74 w 76"/>
                <a:gd name="T13" fmla="*/ 50 h 92"/>
                <a:gd name="T14" fmla="*/ 76 w 76"/>
                <a:gd name="T15" fmla="*/ 46 h 92"/>
                <a:gd name="T16" fmla="*/ 76 w 76"/>
                <a:gd name="T17" fmla="*/ 42 h 92"/>
                <a:gd name="T18" fmla="*/ 76 w 76"/>
                <a:gd name="T19" fmla="*/ 36 h 92"/>
                <a:gd name="T20" fmla="*/ 74 w 76"/>
                <a:gd name="T21" fmla="*/ 32 h 92"/>
                <a:gd name="T22" fmla="*/ 70 w 76"/>
                <a:gd name="T23" fmla="*/ 28 h 92"/>
                <a:gd name="T24" fmla="*/ 70 w 76"/>
                <a:gd name="T25" fmla="*/ 24 h 92"/>
                <a:gd name="T26" fmla="*/ 70 w 76"/>
                <a:gd name="T27" fmla="*/ 16 h 92"/>
                <a:gd name="T28" fmla="*/ 74 w 76"/>
                <a:gd name="T29" fmla="*/ 8 h 92"/>
                <a:gd name="T30" fmla="*/ 70 w 76"/>
                <a:gd name="T31" fmla="*/ 0 h 92"/>
                <a:gd name="T32" fmla="*/ 70 w 76"/>
                <a:gd name="T33" fmla="*/ 2 h 92"/>
                <a:gd name="T34" fmla="*/ 66 w 76"/>
                <a:gd name="T35" fmla="*/ 4 h 92"/>
                <a:gd name="T36" fmla="*/ 62 w 76"/>
                <a:gd name="T37" fmla="*/ 6 h 92"/>
                <a:gd name="T38" fmla="*/ 58 w 76"/>
                <a:gd name="T39" fmla="*/ 4 h 92"/>
                <a:gd name="T40" fmla="*/ 54 w 76"/>
                <a:gd name="T41" fmla="*/ 2 h 92"/>
                <a:gd name="T42" fmla="*/ 48 w 76"/>
                <a:gd name="T43" fmla="*/ 12 h 92"/>
                <a:gd name="T44" fmla="*/ 44 w 76"/>
                <a:gd name="T45" fmla="*/ 18 h 92"/>
                <a:gd name="T46" fmla="*/ 42 w 76"/>
                <a:gd name="T47" fmla="*/ 22 h 92"/>
                <a:gd name="T48" fmla="*/ 44 w 76"/>
                <a:gd name="T49" fmla="*/ 28 h 92"/>
                <a:gd name="T50" fmla="*/ 32 w 76"/>
                <a:gd name="T51" fmla="*/ 28 h 92"/>
                <a:gd name="T52" fmla="*/ 26 w 76"/>
                <a:gd name="T53" fmla="*/ 26 h 92"/>
                <a:gd name="T54" fmla="*/ 22 w 76"/>
                <a:gd name="T55" fmla="*/ 24 h 92"/>
                <a:gd name="T56" fmla="*/ 12 w 76"/>
                <a:gd name="T57" fmla="*/ 36 h 92"/>
                <a:gd name="T58" fmla="*/ 4 w 76"/>
                <a:gd name="T59" fmla="*/ 48 h 92"/>
                <a:gd name="T60" fmla="*/ 0 w 76"/>
                <a:gd name="T61" fmla="*/ 56 h 92"/>
                <a:gd name="T62" fmla="*/ 10 w 76"/>
                <a:gd name="T63" fmla="*/ 56 h 92"/>
                <a:gd name="T64" fmla="*/ 18 w 76"/>
                <a:gd name="T65" fmla="*/ 60 h 92"/>
                <a:gd name="T66" fmla="*/ 24 w 76"/>
                <a:gd name="T67" fmla="*/ 70 h 92"/>
                <a:gd name="T68" fmla="*/ 28 w 76"/>
                <a:gd name="T69" fmla="*/ 80 h 92"/>
                <a:gd name="T70" fmla="*/ 24 w 76"/>
                <a:gd name="T71" fmla="*/ 84 h 92"/>
                <a:gd name="T72" fmla="*/ 24 w 76"/>
                <a:gd name="T73" fmla="*/ 86 h 92"/>
                <a:gd name="T74" fmla="*/ 26 w 76"/>
                <a:gd name="T75" fmla="*/ 88 h 92"/>
                <a:gd name="T76" fmla="*/ 32 w 76"/>
                <a:gd name="T77" fmla="*/ 90 h 92"/>
                <a:gd name="T78" fmla="*/ 46 w 76"/>
                <a:gd name="T79" fmla="*/ 90 h 92"/>
                <a:gd name="T80" fmla="*/ 56 w 76"/>
                <a:gd name="T81" fmla="*/ 92 h 92"/>
                <a:gd name="T82" fmla="*/ 56 w 76"/>
                <a:gd name="T83" fmla="*/ 88 h 92"/>
                <a:gd name="T84" fmla="*/ 68 w 76"/>
                <a:gd name="T85" fmla="*/ 88 h 92"/>
                <a:gd name="T86" fmla="*/ 72 w 76"/>
                <a:gd name="T87" fmla="*/ 86 h 92"/>
                <a:gd name="T88" fmla="*/ 74 w 76"/>
                <a:gd name="T89" fmla="*/ 84 h 92"/>
                <a:gd name="T90" fmla="*/ 74 w 76"/>
                <a:gd name="T91" fmla="*/ 80 h 92"/>
                <a:gd name="T92" fmla="*/ 70 w 76"/>
                <a:gd name="T9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298" name="Freeform 322"/>
            <p:cNvSpPr>
              <a:spLocks noChangeAspect="1"/>
            </p:cNvSpPr>
            <p:nvPr/>
          </p:nvSpPr>
          <p:spPr bwMode="auto">
            <a:xfrm>
              <a:off x="4524" y="1497"/>
              <a:ext cx="60" cy="72"/>
            </a:xfrm>
            <a:custGeom>
              <a:avLst/>
              <a:gdLst>
                <a:gd name="T0" fmla="*/ 18 w 64"/>
                <a:gd name="T1" fmla="*/ 0 h 76"/>
                <a:gd name="T2" fmla="*/ 18 w 64"/>
                <a:gd name="T3" fmla="*/ 2 h 76"/>
                <a:gd name="T4" fmla="*/ 18 w 64"/>
                <a:gd name="T5" fmla="*/ 4 h 76"/>
                <a:gd name="T6" fmla="*/ 16 w 64"/>
                <a:gd name="T7" fmla="*/ 6 h 76"/>
                <a:gd name="T8" fmla="*/ 12 w 64"/>
                <a:gd name="T9" fmla="*/ 8 h 76"/>
                <a:gd name="T10" fmla="*/ 0 w 64"/>
                <a:gd name="T11" fmla="*/ 8 h 76"/>
                <a:gd name="T12" fmla="*/ 0 w 64"/>
                <a:gd name="T13" fmla="*/ 12 h 76"/>
                <a:gd name="T14" fmla="*/ 2 w 64"/>
                <a:gd name="T15" fmla="*/ 16 h 76"/>
                <a:gd name="T16" fmla="*/ 4 w 64"/>
                <a:gd name="T17" fmla="*/ 20 h 76"/>
                <a:gd name="T18" fmla="*/ 6 w 64"/>
                <a:gd name="T19" fmla="*/ 28 h 76"/>
                <a:gd name="T20" fmla="*/ 8 w 64"/>
                <a:gd name="T21" fmla="*/ 40 h 76"/>
                <a:gd name="T22" fmla="*/ 14 w 64"/>
                <a:gd name="T23" fmla="*/ 56 h 76"/>
                <a:gd name="T24" fmla="*/ 20 w 64"/>
                <a:gd name="T25" fmla="*/ 70 h 76"/>
                <a:gd name="T26" fmla="*/ 24 w 64"/>
                <a:gd name="T27" fmla="*/ 74 h 76"/>
                <a:gd name="T28" fmla="*/ 30 w 64"/>
                <a:gd name="T29" fmla="*/ 76 h 76"/>
                <a:gd name="T30" fmla="*/ 40 w 64"/>
                <a:gd name="T31" fmla="*/ 74 h 76"/>
                <a:gd name="T32" fmla="*/ 50 w 64"/>
                <a:gd name="T33" fmla="*/ 70 h 76"/>
                <a:gd name="T34" fmla="*/ 60 w 64"/>
                <a:gd name="T35" fmla="*/ 64 h 76"/>
                <a:gd name="T36" fmla="*/ 64 w 64"/>
                <a:gd name="T37" fmla="*/ 60 h 76"/>
                <a:gd name="T38" fmla="*/ 64 w 64"/>
                <a:gd name="T39" fmla="*/ 58 h 76"/>
                <a:gd name="T40" fmla="*/ 64 w 64"/>
                <a:gd name="T41" fmla="*/ 50 h 76"/>
                <a:gd name="T42" fmla="*/ 58 w 64"/>
                <a:gd name="T43" fmla="*/ 42 h 76"/>
                <a:gd name="T44" fmla="*/ 52 w 64"/>
                <a:gd name="T45" fmla="*/ 32 h 76"/>
                <a:gd name="T46" fmla="*/ 46 w 64"/>
                <a:gd name="T47" fmla="*/ 26 h 76"/>
                <a:gd name="T48" fmla="*/ 18 w 64"/>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84" name="Group 323"/>
            <p:cNvGrpSpPr>
              <a:grpSpLocks/>
            </p:cNvGrpSpPr>
            <p:nvPr/>
          </p:nvGrpSpPr>
          <p:grpSpPr bwMode="auto">
            <a:xfrm>
              <a:off x="4979" y="2754"/>
              <a:ext cx="275" cy="210"/>
              <a:chOff x="4979" y="2754"/>
              <a:chExt cx="275" cy="210"/>
            </a:xfrm>
          </p:grpSpPr>
          <p:sp>
            <p:nvSpPr>
              <p:cNvPr id="1663300" name="Freeform 324"/>
              <p:cNvSpPr>
                <a:spLocks noChangeAspect="1"/>
              </p:cNvSpPr>
              <p:nvPr/>
            </p:nvSpPr>
            <p:spPr bwMode="auto">
              <a:xfrm>
                <a:off x="4979" y="2857"/>
                <a:ext cx="172" cy="107"/>
              </a:xfrm>
              <a:custGeom>
                <a:avLst/>
                <a:gdLst>
                  <a:gd name="T0" fmla="*/ 110 w 184"/>
                  <a:gd name="T1" fmla="*/ 42 h 114"/>
                  <a:gd name="T2" fmla="*/ 120 w 184"/>
                  <a:gd name="T3" fmla="*/ 32 h 114"/>
                  <a:gd name="T4" fmla="*/ 132 w 184"/>
                  <a:gd name="T5" fmla="*/ 24 h 114"/>
                  <a:gd name="T6" fmla="*/ 138 w 184"/>
                  <a:gd name="T7" fmla="*/ 22 h 114"/>
                  <a:gd name="T8" fmla="*/ 144 w 184"/>
                  <a:gd name="T9" fmla="*/ 18 h 114"/>
                  <a:gd name="T10" fmla="*/ 154 w 184"/>
                  <a:gd name="T11" fmla="*/ 6 h 114"/>
                  <a:gd name="T12" fmla="*/ 162 w 184"/>
                  <a:gd name="T13" fmla="*/ 2 h 114"/>
                  <a:gd name="T14" fmla="*/ 166 w 184"/>
                  <a:gd name="T15" fmla="*/ 0 h 114"/>
                  <a:gd name="T16" fmla="*/ 172 w 184"/>
                  <a:gd name="T17" fmla="*/ 2 h 114"/>
                  <a:gd name="T18" fmla="*/ 168 w 184"/>
                  <a:gd name="T19" fmla="*/ 6 h 114"/>
                  <a:gd name="T20" fmla="*/ 166 w 184"/>
                  <a:gd name="T21" fmla="*/ 14 h 114"/>
                  <a:gd name="T22" fmla="*/ 172 w 184"/>
                  <a:gd name="T23" fmla="*/ 12 h 114"/>
                  <a:gd name="T24" fmla="*/ 176 w 184"/>
                  <a:gd name="T25" fmla="*/ 10 h 114"/>
                  <a:gd name="T26" fmla="*/ 184 w 184"/>
                  <a:gd name="T27" fmla="*/ 6 h 114"/>
                  <a:gd name="T28" fmla="*/ 184 w 184"/>
                  <a:gd name="T29" fmla="*/ 16 h 114"/>
                  <a:gd name="T30" fmla="*/ 178 w 184"/>
                  <a:gd name="T31" fmla="*/ 18 h 114"/>
                  <a:gd name="T32" fmla="*/ 176 w 184"/>
                  <a:gd name="T33" fmla="*/ 22 h 114"/>
                  <a:gd name="T34" fmla="*/ 172 w 184"/>
                  <a:gd name="T35" fmla="*/ 28 h 114"/>
                  <a:gd name="T36" fmla="*/ 168 w 184"/>
                  <a:gd name="T37" fmla="*/ 32 h 114"/>
                  <a:gd name="T38" fmla="*/ 164 w 184"/>
                  <a:gd name="T39" fmla="*/ 34 h 114"/>
                  <a:gd name="T40" fmla="*/ 158 w 184"/>
                  <a:gd name="T41" fmla="*/ 36 h 114"/>
                  <a:gd name="T42" fmla="*/ 140 w 184"/>
                  <a:gd name="T43" fmla="*/ 46 h 114"/>
                  <a:gd name="T44" fmla="*/ 132 w 184"/>
                  <a:gd name="T45" fmla="*/ 52 h 114"/>
                  <a:gd name="T46" fmla="*/ 130 w 184"/>
                  <a:gd name="T47" fmla="*/ 54 h 114"/>
                  <a:gd name="T48" fmla="*/ 128 w 184"/>
                  <a:gd name="T49" fmla="*/ 56 h 114"/>
                  <a:gd name="T50" fmla="*/ 128 w 184"/>
                  <a:gd name="T51" fmla="*/ 60 h 114"/>
                  <a:gd name="T52" fmla="*/ 122 w 184"/>
                  <a:gd name="T53" fmla="*/ 64 h 114"/>
                  <a:gd name="T54" fmla="*/ 114 w 184"/>
                  <a:gd name="T55" fmla="*/ 64 h 114"/>
                  <a:gd name="T56" fmla="*/ 102 w 184"/>
                  <a:gd name="T57" fmla="*/ 66 h 114"/>
                  <a:gd name="T58" fmla="*/ 94 w 184"/>
                  <a:gd name="T59" fmla="*/ 70 h 114"/>
                  <a:gd name="T60" fmla="*/ 86 w 184"/>
                  <a:gd name="T61" fmla="*/ 78 h 114"/>
                  <a:gd name="T62" fmla="*/ 74 w 184"/>
                  <a:gd name="T63" fmla="*/ 90 h 114"/>
                  <a:gd name="T64" fmla="*/ 70 w 184"/>
                  <a:gd name="T65" fmla="*/ 94 h 114"/>
                  <a:gd name="T66" fmla="*/ 66 w 184"/>
                  <a:gd name="T67" fmla="*/ 98 h 114"/>
                  <a:gd name="T68" fmla="*/ 54 w 184"/>
                  <a:gd name="T69" fmla="*/ 100 h 114"/>
                  <a:gd name="T70" fmla="*/ 50 w 184"/>
                  <a:gd name="T71" fmla="*/ 104 h 114"/>
                  <a:gd name="T72" fmla="*/ 42 w 184"/>
                  <a:gd name="T73" fmla="*/ 110 h 114"/>
                  <a:gd name="T74" fmla="*/ 36 w 184"/>
                  <a:gd name="T75" fmla="*/ 112 h 114"/>
                  <a:gd name="T76" fmla="*/ 28 w 184"/>
                  <a:gd name="T77" fmla="*/ 114 h 114"/>
                  <a:gd name="T78" fmla="*/ 20 w 184"/>
                  <a:gd name="T79" fmla="*/ 112 h 114"/>
                  <a:gd name="T80" fmla="*/ 10 w 184"/>
                  <a:gd name="T81" fmla="*/ 108 h 114"/>
                  <a:gd name="T82" fmla="*/ 2 w 184"/>
                  <a:gd name="T83" fmla="*/ 102 h 114"/>
                  <a:gd name="T84" fmla="*/ 0 w 184"/>
                  <a:gd name="T85" fmla="*/ 100 h 114"/>
                  <a:gd name="T86" fmla="*/ 0 w 184"/>
                  <a:gd name="T87" fmla="*/ 96 h 114"/>
                  <a:gd name="T88" fmla="*/ 8 w 184"/>
                  <a:gd name="T89" fmla="*/ 90 h 114"/>
                  <a:gd name="T90" fmla="*/ 20 w 184"/>
                  <a:gd name="T91" fmla="*/ 84 h 114"/>
                  <a:gd name="T92" fmla="*/ 30 w 184"/>
                  <a:gd name="T93" fmla="*/ 78 h 114"/>
                  <a:gd name="T94" fmla="*/ 40 w 184"/>
                  <a:gd name="T95" fmla="*/ 72 h 114"/>
                  <a:gd name="T96" fmla="*/ 62 w 184"/>
                  <a:gd name="T97" fmla="*/ 60 h 114"/>
                  <a:gd name="T98" fmla="*/ 68 w 184"/>
                  <a:gd name="T99" fmla="*/ 58 h 114"/>
                  <a:gd name="T100" fmla="*/ 72 w 184"/>
                  <a:gd name="T101" fmla="*/ 58 h 114"/>
                  <a:gd name="T102" fmla="*/ 82 w 184"/>
                  <a:gd name="T103" fmla="*/ 58 h 114"/>
                  <a:gd name="T104" fmla="*/ 96 w 184"/>
                  <a:gd name="T105" fmla="*/ 52 h 114"/>
                  <a:gd name="T106" fmla="*/ 110 w 184"/>
                  <a:gd name="T107"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01" name="Freeform 325"/>
              <p:cNvSpPr>
                <a:spLocks noChangeAspect="1"/>
              </p:cNvSpPr>
              <p:nvPr/>
            </p:nvSpPr>
            <p:spPr bwMode="auto">
              <a:xfrm>
                <a:off x="5155" y="2754"/>
                <a:ext cx="99" cy="124"/>
              </a:xfrm>
              <a:custGeom>
                <a:avLst/>
                <a:gdLst>
                  <a:gd name="T0" fmla="*/ 2 w 106"/>
                  <a:gd name="T1" fmla="*/ 130 h 132"/>
                  <a:gd name="T2" fmla="*/ 0 w 106"/>
                  <a:gd name="T3" fmla="*/ 122 h 132"/>
                  <a:gd name="T4" fmla="*/ 6 w 106"/>
                  <a:gd name="T5" fmla="*/ 120 h 132"/>
                  <a:gd name="T6" fmla="*/ 18 w 106"/>
                  <a:gd name="T7" fmla="*/ 114 h 132"/>
                  <a:gd name="T8" fmla="*/ 24 w 106"/>
                  <a:gd name="T9" fmla="*/ 104 h 132"/>
                  <a:gd name="T10" fmla="*/ 12 w 106"/>
                  <a:gd name="T11" fmla="*/ 94 h 132"/>
                  <a:gd name="T12" fmla="*/ 14 w 106"/>
                  <a:gd name="T13" fmla="*/ 86 h 132"/>
                  <a:gd name="T14" fmla="*/ 18 w 106"/>
                  <a:gd name="T15" fmla="*/ 84 h 132"/>
                  <a:gd name="T16" fmla="*/ 26 w 106"/>
                  <a:gd name="T17" fmla="*/ 84 h 132"/>
                  <a:gd name="T18" fmla="*/ 34 w 106"/>
                  <a:gd name="T19" fmla="*/ 78 h 132"/>
                  <a:gd name="T20" fmla="*/ 44 w 106"/>
                  <a:gd name="T21" fmla="*/ 68 h 132"/>
                  <a:gd name="T22" fmla="*/ 52 w 106"/>
                  <a:gd name="T23" fmla="*/ 54 h 132"/>
                  <a:gd name="T24" fmla="*/ 58 w 106"/>
                  <a:gd name="T25" fmla="*/ 34 h 132"/>
                  <a:gd name="T26" fmla="*/ 52 w 106"/>
                  <a:gd name="T27" fmla="*/ 30 h 132"/>
                  <a:gd name="T28" fmla="*/ 52 w 106"/>
                  <a:gd name="T29" fmla="*/ 22 h 132"/>
                  <a:gd name="T30" fmla="*/ 52 w 106"/>
                  <a:gd name="T31" fmla="*/ 16 h 132"/>
                  <a:gd name="T32" fmla="*/ 54 w 106"/>
                  <a:gd name="T33" fmla="*/ 4 h 132"/>
                  <a:gd name="T34" fmla="*/ 58 w 106"/>
                  <a:gd name="T35" fmla="*/ 0 h 132"/>
                  <a:gd name="T36" fmla="*/ 64 w 106"/>
                  <a:gd name="T37" fmla="*/ 8 h 132"/>
                  <a:gd name="T38" fmla="*/ 70 w 106"/>
                  <a:gd name="T39" fmla="*/ 20 h 132"/>
                  <a:gd name="T40" fmla="*/ 68 w 106"/>
                  <a:gd name="T41" fmla="*/ 26 h 132"/>
                  <a:gd name="T42" fmla="*/ 62 w 106"/>
                  <a:gd name="T43" fmla="*/ 30 h 132"/>
                  <a:gd name="T44" fmla="*/ 60 w 106"/>
                  <a:gd name="T45" fmla="*/ 38 h 132"/>
                  <a:gd name="T46" fmla="*/ 60 w 106"/>
                  <a:gd name="T47" fmla="*/ 46 h 132"/>
                  <a:gd name="T48" fmla="*/ 66 w 106"/>
                  <a:gd name="T49" fmla="*/ 46 h 132"/>
                  <a:gd name="T50" fmla="*/ 74 w 106"/>
                  <a:gd name="T51" fmla="*/ 38 h 132"/>
                  <a:gd name="T52" fmla="*/ 74 w 106"/>
                  <a:gd name="T53" fmla="*/ 44 h 132"/>
                  <a:gd name="T54" fmla="*/ 70 w 106"/>
                  <a:gd name="T55" fmla="*/ 52 h 132"/>
                  <a:gd name="T56" fmla="*/ 72 w 106"/>
                  <a:gd name="T57" fmla="*/ 60 h 132"/>
                  <a:gd name="T58" fmla="*/ 78 w 106"/>
                  <a:gd name="T59" fmla="*/ 64 h 132"/>
                  <a:gd name="T60" fmla="*/ 88 w 106"/>
                  <a:gd name="T61" fmla="*/ 60 h 132"/>
                  <a:gd name="T62" fmla="*/ 96 w 106"/>
                  <a:gd name="T63" fmla="*/ 56 h 132"/>
                  <a:gd name="T64" fmla="*/ 104 w 106"/>
                  <a:gd name="T65" fmla="*/ 60 h 132"/>
                  <a:gd name="T66" fmla="*/ 104 w 106"/>
                  <a:gd name="T67" fmla="*/ 64 h 132"/>
                  <a:gd name="T68" fmla="*/ 96 w 106"/>
                  <a:gd name="T69" fmla="*/ 70 h 132"/>
                  <a:gd name="T70" fmla="*/ 76 w 106"/>
                  <a:gd name="T71" fmla="*/ 88 h 132"/>
                  <a:gd name="T72" fmla="*/ 68 w 106"/>
                  <a:gd name="T73" fmla="*/ 86 h 132"/>
                  <a:gd name="T74" fmla="*/ 58 w 106"/>
                  <a:gd name="T75" fmla="*/ 92 h 132"/>
                  <a:gd name="T76" fmla="*/ 44 w 106"/>
                  <a:gd name="T77" fmla="*/ 108 h 132"/>
                  <a:gd name="T78" fmla="*/ 18 w 106"/>
                  <a:gd name="T79" fmla="*/ 128 h 132"/>
                  <a:gd name="T80" fmla="*/ 6 w 106"/>
                  <a:gd name="T8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23885" name="Group 326"/>
            <p:cNvGrpSpPr>
              <a:grpSpLocks/>
            </p:cNvGrpSpPr>
            <p:nvPr/>
          </p:nvGrpSpPr>
          <p:grpSpPr bwMode="auto">
            <a:xfrm>
              <a:off x="5380" y="2442"/>
              <a:ext cx="50" cy="34"/>
              <a:chOff x="5380" y="2442"/>
              <a:chExt cx="50" cy="34"/>
            </a:xfrm>
          </p:grpSpPr>
          <p:sp>
            <p:nvSpPr>
              <p:cNvPr id="1663303" name="Freeform 327"/>
              <p:cNvSpPr>
                <a:spLocks noChangeAspect="1"/>
              </p:cNvSpPr>
              <p:nvPr/>
            </p:nvSpPr>
            <p:spPr bwMode="auto">
              <a:xfrm>
                <a:off x="5380" y="2461"/>
                <a:ext cx="22" cy="15"/>
              </a:xfrm>
              <a:custGeom>
                <a:avLst/>
                <a:gdLst>
                  <a:gd name="T0" fmla="*/ 24 w 24"/>
                  <a:gd name="T1" fmla="*/ 8 h 16"/>
                  <a:gd name="T2" fmla="*/ 22 w 24"/>
                  <a:gd name="T3" fmla="*/ 12 h 16"/>
                  <a:gd name="T4" fmla="*/ 20 w 24"/>
                  <a:gd name="T5" fmla="*/ 14 h 16"/>
                  <a:gd name="T6" fmla="*/ 16 w 24"/>
                  <a:gd name="T7" fmla="*/ 16 h 16"/>
                  <a:gd name="T8" fmla="*/ 12 w 24"/>
                  <a:gd name="T9" fmla="*/ 16 h 16"/>
                  <a:gd name="T10" fmla="*/ 6 w 24"/>
                  <a:gd name="T11" fmla="*/ 14 h 16"/>
                  <a:gd name="T12" fmla="*/ 2 w 24"/>
                  <a:gd name="T13" fmla="*/ 14 h 16"/>
                  <a:gd name="T14" fmla="*/ 0 w 24"/>
                  <a:gd name="T15" fmla="*/ 12 h 16"/>
                  <a:gd name="T16" fmla="*/ 2 w 24"/>
                  <a:gd name="T17" fmla="*/ 8 h 16"/>
                  <a:gd name="T18" fmla="*/ 4 w 24"/>
                  <a:gd name="T19" fmla="*/ 4 h 16"/>
                  <a:gd name="T20" fmla="*/ 8 w 24"/>
                  <a:gd name="T21" fmla="*/ 2 h 16"/>
                  <a:gd name="T22" fmla="*/ 12 w 24"/>
                  <a:gd name="T23" fmla="*/ 0 h 16"/>
                  <a:gd name="T24" fmla="*/ 16 w 24"/>
                  <a:gd name="T25" fmla="*/ 0 h 16"/>
                  <a:gd name="T26" fmla="*/ 20 w 24"/>
                  <a:gd name="T27" fmla="*/ 2 h 16"/>
                  <a:gd name="T28" fmla="*/ 22 w 24"/>
                  <a:gd name="T29" fmla="*/ 4 h 16"/>
                  <a:gd name="T30" fmla="*/ 24 w 24"/>
                  <a:gd name="T3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04" name="Freeform 328"/>
              <p:cNvSpPr>
                <a:spLocks noChangeAspect="1"/>
              </p:cNvSpPr>
              <p:nvPr/>
            </p:nvSpPr>
            <p:spPr bwMode="auto">
              <a:xfrm>
                <a:off x="5404" y="2442"/>
                <a:ext cx="26" cy="14"/>
              </a:xfrm>
              <a:custGeom>
                <a:avLst/>
                <a:gdLst>
                  <a:gd name="T0" fmla="*/ 26 w 28"/>
                  <a:gd name="T1" fmla="*/ 4 h 14"/>
                  <a:gd name="T2" fmla="*/ 22 w 28"/>
                  <a:gd name="T3" fmla="*/ 6 h 14"/>
                  <a:gd name="T4" fmla="*/ 18 w 28"/>
                  <a:gd name="T5" fmla="*/ 10 h 14"/>
                  <a:gd name="T6" fmla="*/ 10 w 28"/>
                  <a:gd name="T7" fmla="*/ 12 h 14"/>
                  <a:gd name="T8" fmla="*/ 6 w 28"/>
                  <a:gd name="T9" fmla="*/ 14 h 14"/>
                  <a:gd name="T10" fmla="*/ 2 w 28"/>
                  <a:gd name="T11" fmla="*/ 12 h 14"/>
                  <a:gd name="T12" fmla="*/ 0 w 28"/>
                  <a:gd name="T13" fmla="*/ 10 h 14"/>
                  <a:gd name="T14" fmla="*/ 0 w 28"/>
                  <a:gd name="T15" fmla="*/ 6 h 14"/>
                  <a:gd name="T16" fmla="*/ 2 w 28"/>
                  <a:gd name="T17" fmla="*/ 6 h 14"/>
                  <a:gd name="T18" fmla="*/ 8 w 28"/>
                  <a:gd name="T19" fmla="*/ 2 h 14"/>
                  <a:gd name="T20" fmla="*/ 14 w 28"/>
                  <a:gd name="T21" fmla="*/ 0 h 14"/>
                  <a:gd name="T22" fmla="*/ 22 w 28"/>
                  <a:gd name="T23" fmla="*/ 0 h 14"/>
                  <a:gd name="T24" fmla="*/ 26 w 28"/>
                  <a:gd name="T25" fmla="*/ 0 h 14"/>
                  <a:gd name="T26" fmla="*/ 28 w 28"/>
                  <a:gd name="T27" fmla="*/ 2 h 14"/>
                  <a:gd name="T28" fmla="*/ 26 w 28"/>
                  <a:gd name="T2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305" name="Freeform 329"/>
            <p:cNvSpPr>
              <a:spLocks noChangeAspect="1"/>
            </p:cNvSpPr>
            <p:nvPr/>
          </p:nvSpPr>
          <p:spPr bwMode="auto">
            <a:xfrm>
              <a:off x="4454" y="2085"/>
              <a:ext cx="16" cy="12"/>
            </a:xfrm>
            <a:custGeom>
              <a:avLst/>
              <a:gdLst>
                <a:gd name="T0" fmla="*/ 12 w 16"/>
                <a:gd name="T1" fmla="*/ 0 h 14"/>
                <a:gd name="T2" fmla="*/ 12 w 16"/>
                <a:gd name="T3" fmla="*/ 4 h 14"/>
                <a:gd name="T4" fmla="*/ 16 w 16"/>
                <a:gd name="T5" fmla="*/ 6 h 14"/>
                <a:gd name="T6" fmla="*/ 16 w 16"/>
                <a:gd name="T7" fmla="*/ 10 h 14"/>
                <a:gd name="T8" fmla="*/ 12 w 16"/>
                <a:gd name="T9" fmla="*/ 8 h 14"/>
                <a:gd name="T10" fmla="*/ 10 w 16"/>
                <a:gd name="T11" fmla="*/ 6 h 14"/>
                <a:gd name="T12" fmla="*/ 10 w 16"/>
                <a:gd name="T13" fmla="*/ 10 h 14"/>
                <a:gd name="T14" fmla="*/ 12 w 16"/>
                <a:gd name="T15" fmla="*/ 12 h 14"/>
                <a:gd name="T16" fmla="*/ 10 w 16"/>
                <a:gd name="T17" fmla="*/ 14 h 14"/>
                <a:gd name="T18" fmla="*/ 0 w 16"/>
                <a:gd name="T19" fmla="*/ 10 h 14"/>
                <a:gd name="T20" fmla="*/ 10 w 16"/>
                <a:gd name="T21" fmla="*/ 0 h 14"/>
                <a:gd name="T22" fmla="*/ 12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87" name="Group 330"/>
            <p:cNvGrpSpPr>
              <a:grpSpLocks/>
            </p:cNvGrpSpPr>
            <p:nvPr/>
          </p:nvGrpSpPr>
          <p:grpSpPr bwMode="auto">
            <a:xfrm>
              <a:off x="4386" y="2347"/>
              <a:ext cx="595" cy="561"/>
              <a:chOff x="4386" y="2347"/>
              <a:chExt cx="595" cy="561"/>
            </a:xfrm>
          </p:grpSpPr>
          <p:sp>
            <p:nvSpPr>
              <p:cNvPr id="1663307" name="Freeform 331"/>
              <p:cNvSpPr>
                <a:spLocks noChangeAspect="1"/>
              </p:cNvSpPr>
              <p:nvPr/>
            </p:nvSpPr>
            <p:spPr bwMode="auto">
              <a:xfrm>
                <a:off x="4386" y="2347"/>
                <a:ext cx="595" cy="483"/>
              </a:xfrm>
              <a:custGeom>
                <a:avLst/>
                <a:gdLst>
                  <a:gd name="T0" fmla="*/ 194 w 636"/>
                  <a:gd name="T1" fmla="*/ 112 h 516"/>
                  <a:gd name="T2" fmla="*/ 212 w 636"/>
                  <a:gd name="T3" fmla="*/ 114 h 516"/>
                  <a:gd name="T4" fmla="*/ 226 w 636"/>
                  <a:gd name="T5" fmla="*/ 100 h 516"/>
                  <a:gd name="T6" fmla="*/ 242 w 636"/>
                  <a:gd name="T7" fmla="*/ 72 h 516"/>
                  <a:gd name="T8" fmla="*/ 284 w 636"/>
                  <a:gd name="T9" fmla="*/ 62 h 516"/>
                  <a:gd name="T10" fmla="*/ 294 w 636"/>
                  <a:gd name="T11" fmla="*/ 72 h 516"/>
                  <a:gd name="T12" fmla="*/ 310 w 636"/>
                  <a:gd name="T13" fmla="*/ 56 h 516"/>
                  <a:gd name="T14" fmla="*/ 324 w 636"/>
                  <a:gd name="T15" fmla="*/ 38 h 516"/>
                  <a:gd name="T16" fmla="*/ 360 w 636"/>
                  <a:gd name="T17" fmla="*/ 24 h 516"/>
                  <a:gd name="T18" fmla="*/ 358 w 636"/>
                  <a:gd name="T19" fmla="*/ 2 h 516"/>
                  <a:gd name="T20" fmla="*/ 372 w 636"/>
                  <a:gd name="T21" fmla="*/ 12 h 516"/>
                  <a:gd name="T22" fmla="*/ 414 w 636"/>
                  <a:gd name="T23" fmla="*/ 22 h 516"/>
                  <a:gd name="T24" fmla="*/ 428 w 636"/>
                  <a:gd name="T25" fmla="*/ 20 h 516"/>
                  <a:gd name="T26" fmla="*/ 416 w 636"/>
                  <a:gd name="T27" fmla="*/ 42 h 516"/>
                  <a:gd name="T28" fmla="*/ 424 w 636"/>
                  <a:gd name="T29" fmla="*/ 52 h 516"/>
                  <a:gd name="T30" fmla="*/ 418 w 636"/>
                  <a:gd name="T31" fmla="*/ 56 h 516"/>
                  <a:gd name="T32" fmla="*/ 408 w 636"/>
                  <a:gd name="T33" fmla="*/ 80 h 516"/>
                  <a:gd name="T34" fmla="*/ 442 w 636"/>
                  <a:gd name="T35" fmla="*/ 104 h 516"/>
                  <a:gd name="T36" fmla="*/ 468 w 636"/>
                  <a:gd name="T37" fmla="*/ 122 h 516"/>
                  <a:gd name="T38" fmla="*/ 490 w 636"/>
                  <a:gd name="T39" fmla="*/ 92 h 516"/>
                  <a:gd name="T40" fmla="*/ 510 w 636"/>
                  <a:gd name="T41" fmla="*/ 32 h 516"/>
                  <a:gd name="T42" fmla="*/ 532 w 636"/>
                  <a:gd name="T43" fmla="*/ 0 h 516"/>
                  <a:gd name="T44" fmla="*/ 538 w 636"/>
                  <a:gd name="T45" fmla="*/ 56 h 516"/>
                  <a:gd name="T46" fmla="*/ 558 w 636"/>
                  <a:gd name="T47" fmla="*/ 76 h 516"/>
                  <a:gd name="T48" fmla="*/ 560 w 636"/>
                  <a:gd name="T49" fmla="*/ 118 h 516"/>
                  <a:gd name="T50" fmla="*/ 568 w 636"/>
                  <a:gd name="T51" fmla="*/ 152 h 516"/>
                  <a:gd name="T52" fmla="*/ 596 w 636"/>
                  <a:gd name="T53" fmla="*/ 182 h 516"/>
                  <a:gd name="T54" fmla="*/ 604 w 636"/>
                  <a:gd name="T55" fmla="*/ 208 h 516"/>
                  <a:gd name="T56" fmla="*/ 618 w 636"/>
                  <a:gd name="T57" fmla="*/ 234 h 516"/>
                  <a:gd name="T58" fmla="*/ 634 w 636"/>
                  <a:gd name="T59" fmla="*/ 270 h 516"/>
                  <a:gd name="T60" fmla="*/ 626 w 636"/>
                  <a:gd name="T61" fmla="*/ 322 h 516"/>
                  <a:gd name="T62" fmla="*/ 594 w 636"/>
                  <a:gd name="T63" fmla="*/ 378 h 516"/>
                  <a:gd name="T64" fmla="*/ 558 w 636"/>
                  <a:gd name="T65" fmla="*/ 408 h 516"/>
                  <a:gd name="T66" fmla="*/ 500 w 636"/>
                  <a:gd name="T67" fmla="*/ 480 h 516"/>
                  <a:gd name="T68" fmla="*/ 476 w 636"/>
                  <a:gd name="T69" fmla="*/ 490 h 516"/>
                  <a:gd name="T70" fmla="*/ 438 w 636"/>
                  <a:gd name="T71" fmla="*/ 506 h 516"/>
                  <a:gd name="T72" fmla="*/ 416 w 636"/>
                  <a:gd name="T73" fmla="*/ 494 h 516"/>
                  <a:gd name="T74" fmla="*/ 378 w 636"/>
                  <a:gd name="T75" fmla="*/ 504 h 516"/>
                  <a:gd name="T76" fmla="*/ 346 w 636"/>
                  <a:gd name="T77" fmla="*/ 482 h 516"/>
                  <a:gd name="T78" fmla="*/ 348 w 636"/>
                  <a:gd name="T79" fmla="*/ 454 h 516"/>
                  <a:gd name="T80" fmla="*/ 346 w 636"/>
                  <a:gd name="T81" fmla="*/ 428 h 516"/>
                  <a:gd name="T82" fmla="*/ 326 w 636"/>
                  <a:gd name="T83" fmla="*/ 444 h 516"/>
                  <a:gd name="T84" fmla="*/ 346 w 636"/>
                  <a:gd name="T85" fmla="*/ 420 h 516"/>
                  <a:gd name="T86" fmla="*/ 338 w 636"/>
                  <a:gd name="T87" fmla="*/ 416 h 516"/>
                  <a:gd name="T88" fmla="*/ 304 w 636"/>
                  <a:gd name="T89" fmla="*/ 438 h 516"/>
                  <a:gd name="T90" fmla="*/ 304 w 636"/>
                  <a:gd name="T91" fmla="*/ 406 h 516"/>
                  <a:gd name="T92" fmla="*/ 268 w 636"/>
                  <a:gd name="T93" fmla="*/ 380 h 516"/>
                  <a:gd name="T94" fmla="*/ 150 w 636"/>
                  <a:gd name="T95" fmla="*/ 406 h 516"/>
                  <a:gd name="T96" fmla="*/ 74 w 636"/>
                  <a:gd name="T97" fmla="*/ 426 h 516"/>
                  <a:gd name="T98" fmla="*/ 14 w 636"/>
                  <a:gd name="T99" fmla="*/ 436 h 516"/>
                  <a:gd name="T100" fmla="*/ 0 w 636"/>
                  <a:gd name="T101" fmla="*/ 420 h 516"/>
                  <a:gd name="T102" fmla="*/ 30 w 636"/>
                  <a:gd name="T103" fmla="*/ 380 h 516"/>
                  <a:gd name="T104" fmla="*/ 26 w 636"/>
                  <a:gd name="T105" fmla="*/ 304 h 516"/>
                  <a:gd name="T106" fmla="*/ 20 w 636"/>
                  <a:gd name="T107" fmla="*/ 284 h 516"/>
                  <a:gd name="T108" fmla="*/ 30 w 636"/>
                  <a:gd name="T109" fmla="*/ 278 h 516"/>
                  <a:gd name="T110" fmla="*/ 40 w 636"/>
                  <a:gd name="T111" fmla="*/ 214 h 516"/>
                  <a:gd name="T112" fmla="*/ 52 w 636"/>
                  <a:gd name="T113" fmla="*/ 208 h 516"/>
                  <a:gd name="T114" fmla="*/ 76 w 636"/>
                  <a:gd name="T115" fmla="*/ 190 h 516"/>
                  <a:gd name="T116" fmla="*/ 110 w 636"/>
                  <a:gd name="T117" fmla="*/ 174 h 516"/>
                  <a:gd name="T118" fmla="*/ 162 w 636"/>
                  <a:gd name="T119" fmla="*/ 1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08" name="Freeform 332"/>
              <p:cNvSpPr>
                <a:spLocks noChangeAspect="1"/>
              </p:cNvSpPr>
              <p:nvPr/>
            </p:nvSpPr>
            <p:spPr bwMode="auto">
              <a:xfrm>
                <a:off x="4695" y="2352"/>
                <a:ext cx="19" cy="10"/>
              </a:xfrm>
              <a:custGeom>
                <a:avLst/>
                <a:gdLst>
                  <a:gd name="T0" fmla="*/ 0 w 20"/>
                  <a:gd name="T1" fmla="*/ 0 h 10"/>
                  <a:gd name="T2" fmla="*/ 0 w 20"/>
                  <a:gd name="T3" fmla="*/ 8 h 10"/>
                  <a:gd name="T4" fmla="*/ 4 w 20"/>
                  <a:gd name="T5" fmla="*/ 10 h 10"/>
                  <a:gd name="T6" fmla="*/ 10 w 20"/>
                  <a:gd name="T7" fmla="*/ 10 h 10"/>
                  <a:gd name="T8" fmla="*/ 14 w 20"/>
                  <a:gd name="T9" fmla="*/ 10 h 10"/>
                  <a:gd name="T10" fmla="*/ 16 w 20"/>
                  <a:gd name="T11" fmla="*/ 6 h 10"/>
                  <a:gd name="T12" fmla="*/ 20 w 20"/>
                  <a:gd name="T13" fmla="*/ 2 h 10"/>
                  <a:gd name="T14" fmla="*/ 16 w 20"/>
                  <a:gd name="T15" fmla="*/ 0 h 10"/>
                  <a:gd name="T16" fmla="*/ 10 w 20"/>
                  <a:gd name="T17" fmla="*/ 0 h 10"/>
                  <a:gd name="T18" fmla="*/ 0 w 2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09" name="Freeform 333"/>
              <p:cNvSpPr>
                <a:spLocks noChangeAspect="1"/>
              </p:cNvSpPr>
              <p:nvPr/>
            </p:nvSpPr>
            <p:spPr bwMode="auto">
              <a:xfrm>
                <a:off x="4730" y="2854"/>
                <a:ext cx="62" cy="54"/>
              </a:xfrm>
              <a:custGeom>
                <a:avLst/>
                <a:gdLst>
                  <a:gd name="T0" fmla="*/ 18 w 66"/>
                  <a:gd name="T1" fmla="*/ 2 h 58"/>
                  <a:gd name="T2" fmla="*/ 24 w 66"/>
                  <a:gd name="T3" fmla="*/ 8 h 58"/>
                  <a:gd name="T4" fmla="*/ 28 w 66"/>
                  <a:gd name="T5" fmla="*/ 10 h 58"/>
                  <a:gd name="T6" fmla="*/ 32 w 66"/>
                  <a:gd name="T7" fmla="*/ 12 h 58"/>
                  <a:gd name="T8" fmla="*/ 40 w 66"/>
                  <a:gd name="T9" fmla="*/ 12 h 58"/>
                  <a:gd name="T10" fmla="*/ 46 w 66"/>
                  <a:gd name="T11" fmla="*/ 10 h 58"/>
                  <a:gd name="T12" fmla="*/ 58 w 66"/>
                  <a:gd name="T13" fmla="*/ 6 h 58"/>
                  <a:gd name="T14" fmla="*/ 66 w 66"/>
                  <a:gd name="T15" fmla="*/ 6 h 58"/>
                  <a:gd name="T16" fmla="*/ 66 w 66"/>
                  <a:gd name="T17" fmla="*/ 8 h 58"/>
                  <a:gd name="T18" fmla="*/ 64 w 66"/>
                  <a:gd name="T19" fmla="*/ 12 h 58"/>
                  <a:gd name="T20" fmla="*/ 60 w 66"/>
                  <a:gd name="T21" fmla="*/ 16 h 58"/>
                  <a:gd name="T22" fmla="*/ 56 w 66"/>
                  <a:gd name="T23" fmla="*/ 24 h 58"/>
                  <a:gd name="T24" fmla="*/ 54 w 66"/>
                  <a:gd name="T25" fmla="*/ 32 h 58"/>
                  <a:gd name="T26" fmla="*/ 50 w 66"/>
                  <a:gd name="T27" fmla="*/ 34 h 58"/>
                  <a:gd name="T28" fmla="*/ 46 w 66"/>
                  <a:gd name="T29" fmla="*/ 36 h 58"/>
                  <a:gd name="T30" fmla="*/ 42 w 66"/>
                  <a:gd name="T31" fmla="*/ 42 h 58"/>
                  <a:gd name="T32" fmla="*/ 38 w 66"/>
                  <a:gd name="T33" fmla="*/ 48 h 58"/>
                  <a:gd name="T34" fmla="*/ 34 w 66"/>
                  <a:gd name="T35" fmla="*/ 50 h 58"/>
                  <a:gd name="T36" fmla="*/ 32 w 66"/>
                  <a:gd name="T37" fmla="*/ 52 h 58"/>
                  <a:gd name="T38" fmla="*/ 30 w 66"/>
                  <a:gd name="T39" fmla="*/ 50 h 58"/>
                  <a:gd name="T40" fmla="*/ 28 w 66"/>
                  <a:gd name="T41" fmla="*/ 46 h 58"/>
                  <a:gd name="T42" fmla="*/ 18 w 66"/>
                  <a:gd name="T43" fmla="*/ 54 h 58"/>
                  <a:gd name="T44" fmla="*/ 16 w 66"/>
                  <a:gd name="T45" fmla="*/ 56 h 58"/>
                  <a:gd name="T46" fmla="*/ 10 w 66"/>
                  <a:gd name="T47" fmla="*/ 58 h 58"/>
                  <a:gd name="T48" fmla="*/ 4 w 66"/>
                  <a:gd name="T49" fmla="*/ 56 h 58"/>
                  <a:gd name="T50" fmla="*/ 0 w 66"/>
                  <a:gd name="T51" fmla="*/ 52 h 58"/>
                  <a:gd name="T52" fmla="*/ 0 w 66"/>
                  <a:gd name="T53" fmla="*/ 48 h 58"/>
                  <a:gd name="T54" fmla="*/ 0 w 66"/>
                  <a:gd name="T55" fmla="*/ 42 h 58"/>
                  <a:gd name="T56" fmla="*/ 0 w 66"/>
                  <a:gd name="T57" fmla="*/ 38 h 58"/>
                  <a:gd name="T58" fmla="*/ 2 w 66"/>
                  <a:gd name="T59" fmla="*/ 36 h 58"/>
                  <a:gd name="T60" fmla="*/ 6 w 66"/>
                  <a:gd name="T61" fmla="*/ 32 h 58"/>
                  <a:gd name="T62" fmla="*/ 8 w 66"/>
                  <a:gd name="T63" fmla="*/ 32 h 58"/>
                  <a:gd name="T64" fmla="*/ 8 w 66"/>
                  <a:gd name="T65" fmla="*/ 28 h 58"/>
                  <a:gd name="T66" fmla="*/ 6 w 66"/>
                  <a:gd name="T67" fmla="*/ 20 h 58"/>
                  <a:gd name="T68" fmla="*/ 8 w 66"/>
                  <a:gd name="T69" fmla="*/ 16 h 58"/>
                  <a:gd name="T70" fmla="*/ 12 w 66"/>
                  <a:gd name="T71" fmla="*/ 8 h 58"/>
                  <a:gd name="T72" fmla="*/ 18 w 66"/>
                  <a:gd name="T73" fmla="*/ 0 h 58"/>
                  <a:gd name="T74" fmla="*/ 18 w 66"/>
                  <a:gd name="T75" fmla="*/ 4 h 58"/>
                  <a:gd name="T76" fmla="*/ 18 w 66"/>
                  <a:gd name="T7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10" name="Freeform 334"/>
              <p:cNvSpPr>
                <a:spLocks noChangeAspect="1"/>
              </p:cNvSpPr>
              <p:nvPr/>
            </p:nvSpPr>
            <p:spPr bwMode="auto">
              <a:xfrm>
                <a:off x="4676" y="2772"/>
                <a:ext cx="21" cy="8"/>
              </a:xfrm>
              <a:custGeom>
                <a:avLst/>
                <a:gdLst>
                  <a:gd name="T0" fmla="*/ 8 w 22"/>
                  <a:gd name="T1" fmla="*/ 2 h 8"/>
                  <a:gd name="T2" fmla="*/ 4 w 22"/>
                  <a:gd name="T3" fmla="*/ 2 h 8"/>
                  <a:gd name="T4" fmla="*/ 2 w 22"/>
                  <a:gd name="T5" fmla="*/ 4 h 8"/>
                  <a:gd name="T6" fmla="*/ 0 w 22"/>
                  <a:gd name="T7" fmla="*/ 6 h 8"/>
                  <a:gd name="T8" fmla="*/ 4 w 22"/>
                  <a:gd name="T9" fmla="*/ 8 h 8"/>
                  <a:gd name="T10" fmla="*/ 8 w 22"/>
                  <a:gd name="T11" fmla="*/ 8 h 8"/>
                  <a:gd name="T12" fmla="*/ 12 w 22"/>
                  <a:gd name="T13" fmla="*/ 8 h 8"/>
                  <a:gd name="T14" fmla="*/ 16 w 22"/>
                  <a:gd name="T15" fmla="*/ 6 h 8"/>
                  <a:gd name="T16" fmla="*/ 22 w 22"/>
                  <a:gd name="T17" fmla="*/ 2 h 8"/>
                  <a:gd name="T18" fmla="*/ 20 w 22"/>
                  <a:gd name="T19" fmla="*/ 0 h 8"/>
                  <a:gd name="T20" fmla="*/ 16 w 22"/>
                  <a:gd name="T21" fmla="*/ 0 h 8"/>
                  <a:gd name="T22" fmla="*/ 8 w 22"/>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23888" name="Group 335"/>
            <p:cNvGrpSpPr>
              <a:grpSpLocks/>
            </p:cNvGrpSpPr>
            <p:nvPr/>
          </p:nvGrpSpPr>
          <p:grpSpPr bwMode="auto">
            <a:xfrm>
              <a:off x="4248" y="2039"/>
              <a:ext cx="295" cy="106"/>
              <a:chOff x="4248" y="2039"/>
              <a:chExt cx="295" cy="106"/>
            </a:xfrm>
          </p:grpSpPr>
          <p:sp>
            <p:nvSpPr>
              <p:cNvPr id="1663312" name="Freeform 336"/>
              <p:cNvSpPr>
                <a:spLocks noChangeAspect="1"/>
              </p:cNvSpPr>
              <p:nvPr/>
            </p:nvSpPr>
            <p:spPr bwMode="auto">
              <a:xfrm>
                <a:off x="4400" y="2039"/>
                <a:ext cx="143" cy="106"/>
              </a:xfrm>
              <a:custGeom>
                <a:avLst/>
                <a:gdLst>
                  <a:gd name="T0" fmla="*/ 68 w 152"/>
                  <a:gd name="T1" fmla="*/ 62 h 112"/>
                  <a:gd name="T2" fmla="*/ 68 w 152"/>
                  <a:gd name="T3" fmla="*/ 58 h 112"/>
                  <a:gd name="T4" fmla="*/ 70 w 152"/>
                  <a:gd name="T5" fmla="*/ 56 h 112"/>
                  <a:gd name="T6" fmla="*/ 74 w 152"/>
                  <a:gd name="T7" fmla="*/ 54 h 112"/>
                  <a:gd name="T8" fmla="*/ 70 w 152"/>
                  <a:gd name="T9" fmla="*/ 48 h 112"/>
                  <a:gd name="T10" fmla="*/ 76 w 152"/>
                  <a:gd name="T11" fmla="*/ 42 h 112"/>
                  <a:gd name="T12" fmla="*/ 86 w 152"/>
                  <a:gd name="T13" fmla="*/ 40 h 112"/>
                  <a:gd name="T14" fmla="*/ 92 w 152"/>
                  <a:gd name="T15" fmla="*/ 26 h 112"/>
                  <a:gd name="T16" fmla="*/ 106 w 152"/>
                  <a:gd name="T17" fmla="*/ 4 h 112"/>
                  <a:gd name="T18" fmla="*/ 114 w 152"/>
                  <a:gd name="T19" fmla="*/ 0 h 112"/>
                  <a:gd name="T20" fmla="*/ 122 w 152"/>
                  <a:gd name="T21" fmla="*/ 8 h 112"/>
                  <a:gd name="T22" fmla="*/ 124 w 152"/>
                  <a:gd name="T23" fmla="*/ 20 h 112"/>
                  <a:gd name="T24" fmla="*/ 138 w 152"/>
                  <a:gd name="T25" fmla="*/ 26 h 112"/>
                  <a:gd name="T26" fmla="*/ 152 w 152"/>
                  <a:gd name="T27" fmla="*/ 28 h 112"/>
                  <a:gd name="T28" fmla="*/ 150 w 152"/>
                  <a:gd name="T29" fmla="*/ 34 h 112"/>
                  <a:gd name="T30" fmla="*/ 140 w 152"/>
                  <a:gd name="T31" fmla="*/ 36 h 112"/>
                  <a:gd name="T32" fmla="*/ 132 w 152"/>
                  <a:gd name="T33" fmla="*/ 38 h 112"/>
                  <a:gd name="T34" fmla="*/ 138 w 152"/>
                  <a:gd name="T35" fmla="*/ 44 h 112"/>
                  <a:gd name="T36" fmla="*/ 132 w 152"/>
                  <a:gd name="T37" fmla="*/ 48 h 112"/>
                  <a:gd name="T38" fmla="*/ 122 w 152"/>
                  <a:gd name="T39" fmla="*/ 60 h 112"/>
                  <a:gd name="T40" fmla="*/ 106 w 152"/>
                  <a:gd name="T41" fmla="*/ 56 h 112"/>
                  <a:gd name="T42" fmla="*/ 94 w 152"/>
                  <a:gd name="T43" fmla="*/ 56 h 112"/>
                  <a:gd name="T44" fmla="*/ 82 w 152"/>
                  <a:gd name="T45" fmla="*/ 64 h 112"/>
                  <a:gd name="T46" fmla="*/ 74 w 152"/>
                  <a:gd name="T47" fmla="*/ 82 h 112"/>
                  <a:gd name="T48" fmla="*/ 70 w 152"/>
                  <a:gd name="T49" fmla="*/ 104 h 112"/>
                  <a:gd name="T50" fmla="*/ 64 w 152"/>
                  <a:gd name="T51" fmla="*/ 108 h 112"/>
                  <a:gd name="T52" fmla="*/ 56 w 152"/>
                  <a:gd name="T53" fmla="*/ 104 h 112"/>
                  <a:gd name="T54" fmla="*/ 48 w 152"/>
                  <a:gd name="T55" fmla="*/ 98 h 112"/>
                  <a:gd name="T56" fmla="*/ 42 w 152"/>
                  <a:gd name="T57" fmla="*/ 100 h 112"/>
                  <a:gd name="T58" fmla="*/ 28 w 152"/>
                  <a:gd name="T59" fmla="*/ 108 h 112"/>
                  <a:gd name="T60" fmla="*/ 20 w 152"/>
                  <a:gd name="T61" fmla="*/ 112 h 112"/>
                  <a:gd name="T62" fmla="*/ 8 w 152"/>
                  <a:gd name="T63" fmla="*/ 108 h 112"/>
                  <a:gd name="T64" fmla="*/ 0 w 152"/>
                  <a:gd name="T65" fmla="*/ 104 h 112"/>
                  <a:gd name="T66" fmla="*/ 0 w 152"/>
                  <a:gd name="T67" fmla="*/ 92 h 112"/>
                  <a:gd name="T68" fmla="*/ 0 w 152"/>
                  <a:gd name="T69" fmla="*/ 94 h 112"/>
                  <a:gd name="T70" fmla="*/ 8 w 152"/>
                  <a:gd name="T71" fmla="*/ 100 h 112"/>
                  <a:gd name="T72" fmla="*/ 20 w 152"/>
                  <a:gd name="T73" fmla="*/ 90 h 112"/>
                  <a:gd name="T74" fmla="*/ 30 w 152"/>
                  <a:gd name="T75" fmla="*/ 78 h 112"/>
                  <a:gd name="T76" fmla="*/ 46 w 152"/>
                  <a:gd name="T77" fmla="*/ 72 h 112"/>
                  <a:gd name="T78" fmla="*/ 54 w 152"/>
                  <a:gd name="T79" fmla="*/ 66 h 112"/>
                  <a:gd name="T80" fmla="*/ 58 w 152"/>
                  <a:gd name="T81"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13" name="Freeform 337"/>
              <p:cNvSpPr>
                <a:spLocks noChangeAspect="1"/>
              </p:cNvSpPr>
              <p:nvPr/>
            </p:nvSpPr>
            <p:spPr bwMode="auto">
              <a:xfrm>
                <a:off x="4248" y="2047"/>
                <a:ext cx="68" cy="96"/>
              </a:xfrm>
              <a:custGeom>
                <a:avLst/>
                <a:gdLst>
                  <a:gd name="T0" fmla="*/ 42 w 72"/>
                  <a:gd name="T1" fmla="*/ 12 h 102"/>
                  <a:gd name="T2" fmla="*/ 34 w 72"/>
                  <a:gd name="T3" fmla="*/ 12 h 102"/>
                  <a:gd name="T4" fmla="*/ 32 w 72"/>
                  <a:gd name="T5" fmla="*/ 18 h 102"/>
                  <a:gd name="T6" fmla="*/ 30 w 72"/>
                  <a:gd name="T7" fmla="*/ 18 h 102"/>
                  <a:gd name="T8" fmla="*/ 26 w 72"/>
                  <a:gd name="T9" fmla="*/ 18 h 102"/>
                  <a:gd name="T10" fmla="*/ 22 w 72"/>
                  <a:gd name="T11" fmla="*/ 18 h 102"/>
                  <a:gd name="T12" fmla="*/ 20 w 72"/>
                  <a:gd name="T13" fmla="*/ 18 h 102"/>
                  <a:gd name="T14" fmla="*/ 14 w 72"/>
                  <a:gd name="T15" fmla="*/ 10 h 102"/>
                  <a:gd name="T16" fmla="*/ 10 w 72"/>
                  <a:gd name="T17" fmla="*/ 4 h 102"/>
                  <a:gd name="T18" fmla="*/ 6 w 72"/>
                  <a:gd name="T19" fmla="*/ 0 h 102"/>
                  <a:gd name="T20" fmla="*/ 0 w 72"/>
                  <a:gd name="T21" fmla="*/ 0 h 102"/>
                  <a:gd name="T22" fmla="*/ 2 w 72"/>
                  <a:gd name="T23" fmla="*/ 8 h 102"/>
                  <a:gd name="T24" fmla="*/ 4 w 72"/>
                  <a:gd name="T25" fmla="*/ 14 h 102"/>
                  <a:gd name="T26" fmla="*/ 6 w 72"/>
                  <a:gd name="T27" fmla="*/ 24 h 102"/>
                  <a:gd name="T28" fmla="*/ 10 w 72"/>
                  <a:gd name="T29" fmla="*/ 36 h 102"/>
                  <a:gd name="T30" fmla="*/ 14 w 72"/>
                  <a:gd name="T31" fmla="*/ 46 h 102"/>
                  <a:gd name="T32" fmla="*/ 18 w 72"/>
                  <a:gd name="T33" fmla="*/ 54 h 102"/>
                  <a:gd name="T34" fmla="*/ 34 w 72"/>
                  <a:gd name="T35" fmla="*/ 72 h 102"/>
                  <a:gd name="T36" fmla="*/ 50 w 72"/>
                  <a:gd name="T37" fmla="*/ 86 h 102"/>
                  <a:gd name="T38" fmla="*/ 58 w 72"/>
                  <a:gd name="T39" fmla="*/ 96 h 102"/>
                  <a:gd name="T40" fmla="*/ 66 w 72"/>
                  <a:gd name="T41" fmla="*/ 102 h 102"/>
                  <a:gd name="T42" fmla="*/ 68 w 72"/>
                  <a:gd name="T43" fmla="*/ 100 h 102"/>
                  <a:gd name="T44" fmla="*/ 70 w 72"/>
                  <a:gd name="T45" fmla="*/ 100 h 102"/>
                  <a:gd name="T46" fmla="*/ 72 w 72"/>
                  <a:gd name="T47" fmla="*/ 96 h 102"/>
                  <a:gd name="T48" fmla="*/ 72 w 72"/>
                  <a:gd name="T49" fmla="*/ 90 h 102"/>
                  <a:gd name="T50" fmla="*/ 70 w 72"/>
                  <a:gd name="T51" fmla="*/ 84 h 102"/>
                  <a:gd name="T52" fmla="*/ 66 w 72"/>
                  <a:gd name="T53" fmla="*/ 74 h 102"/>
                  <a:gd name="T54" fmla="*/ 62 w 72"/>
                  <a:gd name="T55" fmla="*/ 68 h 102"/>
                  <a:gd name="T56" fmla="*/ 60 w 72"/>
                  <a:gd name="T57" fmla="*/ 64 h 102"/>
                  <a:gd name="T58" fmla="*/ 58 w 72"/>
                  <a:gd name="T59" fmla="*/ 60 h 102"/>
                  <a:gd name="T60" fmla="*/ 58 w 72"/>
                  <a:gd name="T61" fmla="*/ 40 h 102"/>
                  <a:gd name="T62" fmla="*/ 58 w 72"/>
                  <a:gd name="T63" fmla="*/ 32 h 102"/>
                  <a:gd name="T64" fmla="*/ 52 w 72"/>
                  <a:gd name="T65" fmla="*/ 24 h 102"/>
                  <a:gd name="T66" fmla="*/ 42 w 72"/>
                  <a:gd name="T67"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314" name="Freeform 338"/>
            <p:cNvSpPr>
              <a:spLocks noChangeAspect="1"/>
            </p:cNvSpPr>
            <p:nvPr/>
          </p:nvSpPr>
          <p:spPr bwMode="auto">
            <a:xfrm>
              <a:off x="4230" y="2176"/>
              <a:ext cx="9" cy="11"/>
            </a:xfrm>
            <a:custGeom>
              <a:avLst/>
              <a:gdLst>
                <a:gd name="T0" fmla="*/ 6 w 10"/>
                <a:gd name="T1" fmla="*/ 0 h 12"/>
                <a:gd name="T2" fmla="*/ 6 w 10"/>
                <a:gd name="T3" fmla="*/ 6 h 12"/>
                <a:gd name="T4" fmla="*/ 10 w 10"/>
                <a:gd name="T5" fmla="*/ 8 h 12"/>
                <a:gd name="T6" fmla="*/ 10 w 10"/>
                <a:gd name="T7" fmla="*/ 12 h 12"/>
                <a:gd name="T8" fmla="*/ 6 w 10"/>
                <a:gd name="T9" fmla="*/ 12 h 12"/>
                <a:gd name="T10" fmla="*/ 4 w 10"/>
                <a:gd name="T11" fmla="*/ 10 h 12"/>
                <a:gd name="T12" fmla="*/ 2 w 10"/>
                <a:gd name="T13" fmla="*/ 8 h 12"/>
                <a:gd name="T14" fmla="*/ 0 w 10"/>
                <a:gd name="T15" fmla="*/ 4 h 12"/>
                <a:gd name="T16" fmla="*/ 2 w 10"/>
                <a:gd name="T17" fmla="*/ 0 h 12"/>
                <a:gd name="T18" fmla="*/ 4 w 10"/>
                <a:gd name="T19" fmla="*/ 0 h 12"/>
                <a:gd name="T20" fmla="*/ 6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solidFill>
              <a:schemeClr val="tx1"/>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90" name="Group 339"/>
            <p:cNvGrpSpPr>
              <a:grpSpLocks/>
            </p:cNvGrpSpPr>
            <p:nvPr/>
          </p:nvGrpSpPr>
          <p:grpSpPr bwMode="auto">
            <a:xfrm>
              <a:off x="4175" y="2063"/>
              <a:ext cx="690" cy="276"/>
              <a:chOff x="4175" y="2063"/>
              <a:chExt cx="690" cy="276"/>
            </a:xfrm>
          </p:grpSpPr>
          <p:sp>
            <p:nvSpPr>
              <p:cNvPr id="1663316" name="Freeform 340"/>
              <p:cNvSpPr>
                <a:spLocks noChangeAspect="1"/>
              </p:cNvSpPr>
              <p:nvPr/>
            </p:nvSpPr>
            <p:spPr bwMode="auto">
              <a:xfrm>
                <a:off x="4714" y="2283"/>
                <a:ext cx="11" cy="19"/>
              </a:xfrm>
              <a:custGeom>
                <a:avLst/>
                <a:gdLst>
                  <a:gd name="T0" fmla="*/ 6 w 12"/>
                  <a:gd name="T1" fmla="*/ 2 h 20"/>
                  <a:gd name="T2" fmla="*/ 8 w 12"/>
                  <a:gd name="T3" fmla="*/ 2 h 20"/>
                  <a:gd name="T4" fmla="*/ 8 w 12"/>
                  <a:gd name="T5" fmla="*/ 0 h 20"/>
                  <a:gd name="T6" fmla="*/ 10 w 12"/>
                  <a:gd name="T7" fmla="*/ 2 h 20"/>
                  <a:gd name="T8" fmla="*/ 12 w 12"/>
                  <a:gd name="T9" fmla="*/ 4 h 20"/>
                  <a:gd name="T10" fmla="*/ 10 w 12"/>
                  <a:gd name="T11" fmla="*/ 6 h 20"/>
                  <a:gd name="T12" fmla="*/ 8 w 12"/>
                  <a:gd name="T13" fmla="*/ 12 h 20"/>
                  <a:gd name="T14" fmla="*/ 0 w 12"/>
                  <a:gd name="T15" fmla="*/ 20 h 20"/>
                  <a:gd name="T16" fmla="*/ 0 w 12"/>
                  <a:gd name="T17" fmla="*/ 10 h 20"/>
                  <a:gd name="T18" fmla="*/ 2 w 12"/>
                  <a:gd name="T19" fmla="*/ 6 h 20"/>
                  <a:gd name="T20" fmla="*/ 4 w 12"/>
                  <a:gd name="T21" fmla="*/ 4 h 20"/>
                  <a:gd name="T22" fmla="*/ 6 w 12"/>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902" name="Group 341"/>
              <p:cNvGrpSpPr>
                <a:grpSpLocks/>
              </p:cNvGrpSpPr>
              <p:nvPr/>
            </p:nvGrpSpPr>
            <p:grpSpPr bwMode="auto">
              <a:xfrm>
                <a:off x="4175" y="2063"/>
                <a:ext cx="690" cy="276"/>
                <a:chOff x="4175" y="2063"/>
                <a:chExt cx="690" cy="276"/>
              </a:xfrm>
            </p:grpSpPr>
            <p:sp>
              <p:nvSpPr>
                <p:cNvPr id="1663318" name="Freeform 342"/>
                <p:cNvSpPr>
                  <a:spLocks noChangeAspect="1"/>
                </p:cNvSpPr>
                <p:nvPr/>
              </p:nvSpPr>
              <p:spPr bwMode="auto">
                <a:xfrm>
                  <a:off x="4538" y="2131"/>
                  <a:ext cx="93" cy="128"/>
                </a:xfrm>
                <a:custGeom>
                  <a:avLst/>
                  <a:gdLst>
                    <a:gd name="T0" fmla="*/ 12 w 100"/>
                    <a:gd name="T1" fmla="*/ 28 h 136"/>
                    <a:gd name="T2" fmla="*/ 18 w 100"/>
                    <a:gd name="T3" fmla="*/ 22 h 136"/>
                    <a:gd name="T4" fmla="*/ 28 w 100"/>
                    <a:gd name="T5" fmla="*/ 10 h 136"/>
                    <a:gd name="T6" fmla="*/ 34 w 100"/>
                    <a:gd name="T7" fmla="*/ 6 h 136"/>
                    <a:gd name="T8" fmla="*/ 38 w 100"/>
                    <a:gd name="T9" fmla="*/ 8 h 136"/>
                    <a:gd name="T10" fmla="*/ 60 w 100"/>
                    <a:gd name="T11" fmla="*/ 12 h 136"/>
                    <a:gd name="T12" fmla="*/ 84 w 100"/>
                    <a:gd name="T13" fmla="*/ 12 h 136"/>
                    <a:gd name="T14" fmla="*/ 90 w 100"/>
                    <a:gd name="T15" fmla="*/ 8 h 136"/>
                    <a:gd name="T16" fmla="*/ 100 w 100"/>
                    <a:gd name="T17" fmla="*/ 0 h 136"/>
                    <a:gd name="T18" fmla="*/ 90 w 100"/>
                    <a:gd name="T19" fmla="*/ 16 h 136"/>
                    <a:gd name="T20" fmla="*/ 82 w 100"/>
                    <a:gd name="T21" fmla="*/ 24 h 136"/>
                    <a:gd name="T22" fmla="*/ 70 w 100"/>
                    <a:gd name="T23" fmla="*/ 24 h 136"/>
                    <a:gd name="T24" fmla="*/ 26 w 100"/>
                    <a:gd name="T25" fmla="*/ 22 h 136"/>
                    <a:gd name="T26" fmla="*/ 22 w 100"/>
                    <a:gd name="T27" fmla="*/ 26 h 136"/>
                    <a:gd name="T28" fmla="*/ 22 w 100"/>
                    <a:gd name="T29" fmla="*/ 38 h 136"/>
                    <a:gd name="T30" fmla="*/ 28 w 100"/>
                    <a:gd name="T31" fmla="*/ 52 h 136"/>
                    <a:gd name="T32" fmla="*/ 34 w 100"/>
                    <a:gd name="T33" fmla="*/ 54 h 136"/>
                    <a:gd name="T34" fmla="*/ 40 w 100"/>
                    <a:gd name="T35" fmla="*/ 50 h 136"/>
                    <a:gd name="T36" fmla="*/ 54 w 100"/>
                    <a:gd name="T37" fmla="*/ 44 h 136"/>
                    <a:gd name="T38" fmla="*/ 68 w 100"/>
                    <a:gd name="T39" fmla="*/ 40 h 136"/>
                    <a:gd name="T40" fmla="*/ 72 w 100"/>
                    <a:gd name="T41" fmla="*/ 42 h 136"/>
                    <a:gd name="T42" fmla="*/ 62 w 100"/>
                    <a:gd name="T43" fmla="*/ 48 h 136"/>
                    <a:gd name="T44" fmla="*/ 50 w 100"/>
                    <a:gd name="T45" fmla="*/ 56 h 136"/>
                    <a:gd name="T46" fmla="*/ 44 w 100"/>
                    <a:gd name="T47" fmla="*/ 66 h 136"/>
                    <a:gd name="T48" fmla="*/ 48 w 100"/>
                    <a:gd name="T49" fmla="*/ 76 h 136"/>
                    <a:gd name="T50" fmla="*/ 54 w 100"/>
                    <a:gd name="T51" fmla="*/ 98 h 136"/>
                    <a:gd name="T52" fmla="*/ 60 w 100"/>
                    <a:gd name="T53" fmla="*/ 104 h 136"/>
                    <a:gd name="T54" fmla="*/ 64 w 100"/>
                    <a:gd name="T55" fmla="*/ 106 h 136"/>
                    <a:gd name="T56" fmla="*/ 54 w 100"/>
                    <a:gd name="T57" fmla="*/ 114 h 136"/>
                    <a:gd name="T58" fmla="*/ 44 w 100"/>
                    <a:gd name="T59" fmla="*/ 118 h 136"/>
                    <a:gd name="T60" fmla="*/ 32 w 100"/>
                    <a:gd name="T61" fmla="*/ 88 h 136"/>
                    <a:gd name="T62" fmla="*/ 32 w 100"/>
                    <a:gd name="T63" fmla="*/ 78 h 136"/>
                    <a:gd name="T64" fmla="*/ 24 w 100"/>
                    <a:gd name="T65" fmla="*/ 78 h 136"/>
                    <a:gd name="T66" fmla="*/ 22 w 100"/>
                    <a:gd name="T67" fmla="*/ 120 h 136"/>
                    <a:gd name="T68" fmla="*/ 18 w 100"/>
                    <a:gd name="T69" fmla="*/ 132 h 136"/>
                    <a:gd name="T70" fmla="*/ 8 w 100"/>
                    <a:gd name="T71" fmla="*/ 136 h 136"/>
                    <a:gd name="T72" fmla="*/ 6 w 100"/>
                    <a:gd name="T73" fmla="*/ 130 h 136"/>
                    <a:gd name="T74" fmla="*/ 6 w 100"/>
                    <a:gd name="T75" fmla="*/ 116 h 136"/>
                    <a:gd name="T76" fmla="*/ 10 w 100"/>
                    <a:gd name="T77" fmla="*/ 102 h 136"/>
                    <a:gd name="T78" fmla="*/ 4 w 100"/>
                    <a:gd name="T79" fmla="*/ 94 h 136"/>
                    <a:gd name="T80" fmla="*/ 0 w 100"/>
                    <a:gd name="T81" fmla="*/ 90 h 136"/>
                    <a:gd name="T82" fmla="*/ 4 w 100"/>
                    <a:gd name="T83" fmla="*/ 66 h 136"/>
                    <a:gd name="T84" fmla="*/ 12 w 100"/>
                    <a:gd name="T85" fmla="*/ 4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904" name="Group 343"/>
                <p:cNvGrpSpPr>
                  <a:grpSpLocks/>
                </p:cNvGrpSpPr>
                <p:nvPr/>
              </p:nvGrpSpPr>
              <p:grpSpPr bwMode="auto">
                <a:xfrm>
                  <a:off x="4175" y="2063"/>
                  <a:ext cx="690" cy="276"/>
                  <a:chOff x="4175" y="2063"/>
                  <a:chExt cx="690" cy="276"/>
                </a:xfrm>
              </p:grpSpPr>
              <p:sp>
                <p:nvSpPr>
                  <p:cNvPr id="1663320" name="Freeform 344"/>
                  <p:cNvSpPr>
                    <a:spLocks noChangeAspect="1"/>
                  </p:cNvSpPr>
                  <p:nvPr/>
                </p:nvSpPr>
                <p:spPr bwMode="auto">
                  <a:xfrm>
                    <a:off x="4175" y="2063"/>
                    <a:ext cx="165" cy="194"/>
                  </a:xfrm>
                  <a:custGeom>
                    <a:avLst/>
                    <a:gdLst>
                      <a:gd name="T0" fmla="*/ 36 w 176"/>
                      <a:gd name="T1" fmla="*/ 46 h 206"/>
                      <a:gd name="T2" fmla="*/ 22 w 176"/>
                      <a:gd name="T3" fmla="*/ 28 h 206"/>
                      <a:gd name="T4" fmla="*/ 6 w 176"/>
                      <a:gd name="T5" fmla="*/ 14 h 206"/>
                      <a:gd name="T6" fmla="*/ 0 w 176"/>
                      <a:gd name="T7" fmla="*/ 4 h 206"/>
                      <a:gd name="T8" fmla="*/ 4 w 176"/>
                      <a:gd name="T9" fmla="*/ 0 h 206"/>
                      <a:gd name="T10" fmla="*/ 10 w 176"/>
                      <a:gd name="T11" fmla="*/ 0 h 206"/>
                      <a:gd name="T12" fmla="*/ 18 w 176"/>
                      <a:gd name="T13" fmla="*/ 6 h 206"/>
                      <a:gd name="T14" fmla="*/ 36 w 176"/>
                      <a:gd name="T15" fmla="*/ 6 h 206"/>
                      <a:gd name="T16" fmla="*/ 44 w 176"/>
                      <a:gd name="T17" fmla="*/ 14 h 206"/>
                      <a:gd name="T18" fmla="*/ 52 w 176"/>
                      <a:gd name="T19" fmla="*/ 28 h 206"/>
                      <a:gd name="T20" fmla="*/ 62 w 176"/>
                      <a:gd name="T21" fmla="*/ 34 h 206"/>
                      <a:gd name="T22" fmla="*/ 70 w 176"/>
                      <a:gd name="T23" fmla="*/ 38 h 206"/>
                      <a:gd name="T24" fmla="*/ 82 w 176"/>
                      <a:gd name="T25" fmla="*/ 52 h 206"/>
                      <a:gd name="T26" fmla="*/ 90 w 176"/>
                      <a:gd name="T27" fmla="*/ 62 h 206"/>
                      <a:gd name="T28" fmla="*/ 98 w 176"/>
                      <a:gd name="T29" fmla="*/ 62 h 206"/>
                      <a:gd name="T30" fmla="*/ 108 w 176"/>
                      <a:gd name="T31" fmla="*/ 72 h 206"/>
                      <a:gd name="T32" fmla="*/ 120 w 176"/>
                      <a:gd name="T33" fmla="*/ 82 h 206"/>
                      <a:gd name="T34" fmla="*/ 124 w 176"/>
                      <a:gd name="T35" fmla="*/ 84 h 206"/>
                      <a:gd name="T36" fmla="*/ 128 w 176"/>
                      <a:gd name="T37" fmla="*/ 86 h 206"/>
                      <a:gd name="T38" fmla="*/ 124 w 176"/>
                      <a:gd name="T39" fmla="*/ 94 h 206"/>
                      <a:gd name="T40" fmla="*/ 140 w 176"/>
                      <a:gd name="T41" fmla="*/ 102 h 206"/>
                      <a:gd name="T42" fmla="*/ 138 w 176"/>
                      <a:gd name="T43" fmla="*/ 118 h 206"/>
                      <a:gd name="T44" fmla="*/ 146 w 176"/>
                      <a:gd name="T45" fmla="*/ 122 h 206"/>
                      <a:gd name="T46" fmla="*/ 152 w 176"/>
                      <a:gd name="T47" fmla="*/ 134 h 206"/>
                      <a:gd name="T48" fmla="*/ 152 w 176"/>
                      <a:gd name="T49" fmla="*/ 138 h 206"/>
                      <a:gd name="T50" fmla="*/ 158 w 176"/>
                      <a:gd name="T51" fmla="*/ 138 h 206"/>
                      <a:gd name="T52" fmla="*/ 162 w 176"/>
                      <a:gd name="T53" fmla="*/ 144 h 206"/>
                      <a:gd name="T54" fmla="*/ 174 w 176"/>
                      <a:gd name="T55" fmla="*/ 152 h 206"/>
                      <a:gd name="T56" fmla="*/ 174 w 176"/>
                      <a:gd name="T57" fmla="*/ 192 h 206"/>
                      <a:gd name="T58" fmla="*/ 170 w 176"/>
                      <a:gd name="T59" fmla="*/ 206 h 206"/>
                      <a:gd name="T60" fmla="*/ 160 w 176"/>
                      <a:gd name="T61" fmla="*/ 204 h 206"/>
                      <a:gd name="T62" fmla="*/ 152 w 176"/>
                      <a:gd name="T63" fmla="*/ 206 h 206"/>
                      <a:gd name="T64" fmla="*/ 146 w 176"/>
                      <a:gd name="T65" fmla="*/ 204 h 206"/>
                      <a:gd name="T66" fmla="*/ 140 w 176"/>
                      <a:gd name="T67" fmla="*/ 192 h 206"/>
                      <a:gd name="T68" fmla="*/ 124 w 176"/>
                      <a:gd name="T69" fmla="*/ 180 h 206"/>
                      <a:gd name="T70" fmla="*/ 112 w 176"/>
                      <a:gd name="T71" fmla="*/ 168 h 206"/>
                      <a:gd name="T72" fmla="*/ 98 w 176"/>
                      <a:gd name="T73" fmla="*/ 150 h 206"/>
                      <a:gd name="T74" fmla="*/ 94 w 176"/>
                      <a:gd name="T75" fmla="*/ 138 h 206"/>
                      <a:gd name="T76" fmla="*/ 82 w 176"/>
                      <a:gd name="T77" fmla="*/ 114 h 206"/>
                      <a:gd name="T78" fmla="*/ 66 w 176"/>
                      <a:gd name="T79" fmla="*/ 94 h 206"/>
                      <a:gd name="T80" fmla="*/ 64 w 176"/>
                      <a:gd name="T81" fmla="*/ 82 h 206"/>
                      <a:gd name="T82" fmla="*/ 60 w 176"/>
                      <a:gd name="T83" fmla="*/ 70 h 206"/>
                      <a:gd name="T84" fmla="*/ 48 w 176"/>
                      <a:gd name="T85" fmla="*/ 62 h 206"/>
                      <a:gd name="T86" fmla="*/ 40 w 176"/>
                      <a:gd name="T87" fmla="*/ 5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21" name="Freeform 345"/>
                  <p:cNvSpPr>
                    <a:spLocks noChangeAspect="1"/>
                  </p:cNvSpPr>
                  <p:nvPr/>
                </p:nvSpPr>
                <p:spPr bwMode="auto">
                  <a:xfrm>
                    <a:off x="4388" y="2091"/>
                    <a:ext cx="150" cy="138"/>
                  </a:xfrm>
                  <a:custGeom>
                    <a:avLst/>
                    <a:gdLst>
                      <a:gd name="T0" fmla="*/ 126 w 160"/>
                      <a:gd name="T1" fmla="*/ 2 h 146"/>
                      <a:gd name="T2" fmla="*/ 114 w 160"/>
                      <a:gd name="T3" fmla="*/ 0 h 146"/>
                      <a:gd name="T4" fmla="*/ 102 w 160"/>
                      <a:gd name="T5" fmla="*/ 4 h 146"/>
                      <a:gd name="T6" fmla="*/ 92 w 160"/>
                      <a:gd name="T7" fmla="*/ 14 h 146"/>
                      <a:gd name="T8" fmla="*/ 84 w 160"/>
                      <a:gd name="T9" fmla="*/ 40 h 146"/>
                      <a:gd name="T10" fmla="*/ 82 w 160"/>
                      <a:gd name="T11" fmla="*/ 52 h 146"/>
                      <a:gd name="T12" fmla="*/ 74 w 160"/>
                      <a:gd name="T13" fmla="*/ 50 h 146"/>
                      <a:gd name="T14" fmla="*/ 66 w 160"/>
                      <a:gd name="T15" fmla="*/ 44 h 146"/>
                      <a:gd name="T16" fmla="*/ 58 w 160"/>
                      <a:gd name="T17" fmla="*/ 42 h 146"/>
                      <a:gd name="T18" fmla="*/ 50 w 160"/>
                      <a:gd name="T19" fmla="*/ 50 h 146"/>
                      <a:gd name="T20" fmla="*/ 40 w 160"/>
                      <a:gd name="T21" fmla="*/ 54 h 146"/>
                      <a:gd name="T22" fmla="*/ 28 w 160"/>
                      <a:gd name="T23" fmla="*/ 54 h 146"/>
                      <a:gd name="T24" fmla="*/ 16 w 160"/>
                      <a:gd name="T25" fmla="*/ 50 h 146"/>
                      <a:gd name="T26" fmla="*/ 14 w 160"/>
                      <a:gd name="T27" fmla="*/ 46 h 146"/>
                      <a:gd name="T28" fmla="*/ 14 w 160"/>
                      <a:gd name="T29" fmla="*/ 34 h 146"/>
                      <a:gd name="T30" fmla="*/ 4 w 160"/>
                      <a:gd name="T31" fmla="*/ 44 h 146"/>
                      <a:gd name="T32" fmla="*/ 0 w 160"/>
                      <a:gd name="T33" fmla="*/ 60 h 146"/>
                      <a:gd name="T34" fmla="*/ 4 w 160"/>
                      <a:gd name="T35" fmla="*/ 72 h 146"/>
                      <a:gd name="T36" fmla="*/ 2 w 160"/>
                      <a:gd name="T37" fmla="*/ 78 h 146"/>
                      <a:gd name="T38" fmla="*/ 8 w 160"/>
                      <a:gd name="T39" fmla="*/ 86 h 146"/>
                      <a:gd name="T40" fmla="*/ 10 w 160"/>
                      <a:gd name="T41" fmla="*/ 92 h 146"/>
                      <a:gd name="T42" fmla="*/ 18 w 160"/>
                      <a:gd name="T43" fmla="*/ 96 h 146"/>
                      <a:gd name="T44" fmla="*/ 18 w 160"/>
                      <a:gd name="T45" fmla="*/ 102 h 146"/>
                      <a:gd name="T46" fmla="*/ 16 w 160"/>
                      <a:gd name="T47" fmla="*/ 108 h 146"/>
                      <a:gd name="T48" fmla="*/ 18 w 160"/>
                      <a:gd name="T49" fmla="*/ 110 h 146"/>
                      <a:gd name="T50" fmla="*/ 20 w 160"/>
                      <a:gd name="T51" fmla="*/ 120 h 146"/>
                      <a:gd name="T52" fmla="*/ 28 w 160"/>
                      <a:gd name="T53" fmla="*/ 126 h 146"/>
                      <a:gd name="T54" fmla="*/ 42 w 160"/>
                      <a:gd name="T55" fmla="*/ 128 h 146"/>
                      <a:gd name="T56" fmla="*/ 44 w 160"/>
                      <a:gd name="T57" fmla="*/ 134 h 146"/>
                      <a:gd name="T58" fmla="*/ 54 w 160"/>
                      <a:gd name="T59" fmla="*/ 134 h 146"/>
                      <a:gd name="T60" fmla="*/ 62 w 160"/>
                      <a:gd name="T61" fmla="*/ 130 h 146"/>
                      <a:gd name="T62" fmla="*/ 72 w 160"/>
                      <a:gd name="T63" fmla="*/ 130 h 146"/>
                      <a:gd name="T64" fmla="*/ 82 w 160"/>
                      <a:gd name="T65" fmla="*/ 134 h 146"/>
                      <a:gd name="T66" fmla="*/ 88 w 160"/>
                      <a:gd name="T67" fmla="*/ 140 h 146"/>
                      <a:gd name="T68" fmla="*/ 88 w 160"/>
                      <a:gd name="T69" fmla="*/ 146 h 146"/>
                      <a:gd name="T70" fmla="*/ 98 w 160"/>
                      <a:gd name="T71" fmla="*/ 144 h 146"/>
                      <a:gd name="T72" fmla="*/ 112 w 160"/>
                      <a:gd name="T73" fmla="*/ 138 h 146"/>
                      <a:gd name="T74" fmla="*/ 120 w 160"/>
                      <a:gd name="T75" fmla="*/ 134 h 146"/>
                      <a:gd name="T76" fmla="*/ 116 w 160"/>
                      <a:gd name="T77" fmla="*/ 130 h 146"/>
                      <a:gd name="T78" fmla="*/ 118 w 160"/>
                      <a:gd name="T79" fmla="*/ 124 h 146"/>
                      <a:gd name="T80" fmla="*/ 122 w 160"/>
                      <a:gd name="T81" fmla="*/ 114 h 146"/>
                      <a:gd name="T82" fmla="*/ 120 w 160"/>
                      <a:gd name="T83" fmla="*/ 106 h 146"/>
                      <a:gd name="T84" fmla="*/ 126 w 160"/>
                      <a:gd name="T85" fmla="*/ 94 h 146"/>
                      <a:gd name="T86" fmla="*/ 136 w 160"/>
                      <a:gd name="T87" fmla="*/ 82 h 146"/>
                      <a:gd name="T88" fmla="*/ 142 w 160"/>
                      <a:gd name="T89" fmla="*/ 60 h 146"/>
                      <a:gd name="T90" fmla="*/ 148 w 160"/>
                      <a:gd name="T91" fmla="*/ 56 h 146"/>
                      <a:gd name="T92" fmla="*/ 160 w 160"/>
                      <a:gd name="T93" fmla="*/ 56 h 146"/>
                      <a:gd name="T94" fmla="*/ 150 w 160"/>
                      <a:gd name="T95" fmla="*/ 46 h 146"/>
                      <a:gd name="T96" fmla="*/ 144 w 160"/>
                      <a:gd name="T97" fmla="*/ 34 h 146"/>
                      <a:gd name="T98" fmla="*/ 148 w 160"/>
                      <a:gd name="T99" fmla="*/ 28 h 146"/>
                      <a:gd name="T100" fmla="*/ 138 w 160"/>
                      <a:gd name="T101" fmla="*/ 22 h 146"/>
                      <a:gd name="T102" fmla="*/ 136 w 160"/>
                      <a:gd name="T103"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22" name="Freeform 346"/>
                  <p:cNvSpPr>
                    <a:spLocks noChangeAspect="1"/>
                  </p:cNvSpPr>
                  <p:nvPr/>
                </p:nvSpPr>
                <p:spPr bwMode="auto">
                  <a:xfrm>
                    <a:off x="4209" y="2135"/>
                    <a:ext cx="11" cy="13"/>
                  </a:xfrm>
                  <a:custGeom>
                    <a:avLst/>
                    <a:gdLst>
                      <a:gd name="T0" fmla="*/ 12 w 12"/>
                      <a:gd name="T1" fmla="*/ 8 h 14"/>
                      <a:gd name="T2" fmla="*/ 10 w 12"/>
                      <a:gd name="T3" fmla="*/ 12 h 14"/>
                      <a:gd name="T4" fmla="*/ 8 w 12"/>
                      <a:gd name="T5" fmla="*/ 14 h 14"/>
                      <a:gd name="T6" fmla="*/ 4 w 12"/>
                      <a:gd name="T7" fmla="*/ 12 h 14"/>
                      <a:gd name="T8" fmla="*/ 0 w 12"/>
                      <a:gd name="T9" fmla="*/ 8 h 14"/>
                      <a:gd name="T10" fmla="*/ 0 w 12"/>
                      <a:gd name="T11" fmla="*/ 6 h 14"/>
                      <a:gd name="T12" fmla="*/ 0 w 12"/>
                      <a:gd name="T13" fmla="*/ 0 h 14"/>
                      <a:gd name="T14" fmla="*/ 6 w 12"/>
                      <a:gd name="T15" fmla="*/ 4 h 14"/>
                      <a:gd name="T16" fmla="*/ 10 w 12"/>
                      <a:gd name="T17" fmla="*/ 6 h 14"/>
                      <a:gd name="T18" fmla="*/ 12 w 12"/>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23" name="Freeform 347"/>
                  <p:cNvSpPr>
                    <a:spLocks noChangeAspect="1"/>
                  </p:cNvSpPr>
                  <p:nvPr/>
                </p:nvSpPr>
                <p:spPr bwMode="auto">
                  <a:xfrm>
                    <a:off x="4716" y="2167"/>
                    <a:ext cx="149" cy="154"/>
                  </a:xfrm>
                  <a:custGeom>
                    <a:avLst/>
                    <a:gdLst>
                      <a:gd name="T0" fmla="*/ 160 w 160"/>
                      <a:gd name="T1" fmla="*/ 114 h 164"/>
                      <a:gd name="T2" fmla="*/ 156 w 160"/>
                      <a:gd name="T3" fmla="*/ 122 h 164"/>
                      <a:gd name="T4" fmla="*/ 160 w 160"/>
                      <a:gd name="T5" fmla="*/ 164 h 164"/>
                      <a:gd name="T6" fmla="*/ 148 w 160"/>
                      <a:gd name="T7" fmla="*/ 158 h 164"/>
                      <a:gd name="T8" fmla="*/ 144 w 160"/>
                      <a:gd name="T9" fmla="*/ 144 h 164"/>
                      <a:gd name="T10" fmla="*/ 120 w 160"/>
                      <a:gd name="T11" fmla="*/ 148 h 164"/>
                      <a:gd name="T12" fmla="*/ 104 w 160"/>
                      <a:gd name="T13" fmla="*/ 148 h 164"/>
                      <a:gd name="T14" fmla="*/ 102 w 160"/>
                      <a:gd name="T15" fmla="*/ 144 h 164"/>
                      <a:gd name="T16" fmla="*/ 110 w 160"/>
                      <a:gd name="T17" fmla="*/ 134 h 164"/>
                      <a:gd name="T18" fmla="*/ 120 w 160"/>
                      <a:gd name="T19" fmla="*/ 126 h 164"/>
                      <a:gd name="T20" fmla="*/ 118 w 160"/>
                      <a:gd name="T21" fmla="*/ 112 h 164"/>
                      <a:gd name="T22" fmla="*/ 116 w 160"/>
                      <a:gd name="T23" fmla="*/ 100 h 164"/>
                      <a:gd name="T24" fmla="*/ 104 w 160"/>
                      <a:gd name="T25" fmla="*/ 90 h 164"/>
                      <a:gd name="T26" fmla="*/ 74 w 160"/>
                      <a:gd name="T27" fmla="*/ 80 h 164"/>
                      <a:gd name="T28" fmla="*/ 62 w 160"/>
                      <a:gd name="T29" fmla="*/ 70 h 164"/>
                      <a:gd name="T30" fmla="*/ 54 w 160"/>
                      <a:gd name="T31" fmla="*/ 66 h 164"/>
                      <a:gd name="T32" fmla="*/ 46 w 160"/>
                      <a:gd name="T33" fmla="*/ 60 h 164"/>
                      <a:gd name="T34" fmla="*/ 42 w 160"/>
                      <a:gd name="T35" fmla="*/ 66 h 164"/>
                      <a:gd name="T36" fmla="*/ 34 w 160"/>
                      <a:gd name="T37" fmla="*/ 72 h 164"/>
                      <a:gd name="T38" fmla="*/ 32 w 160"/>
                      <a:gd name="T39" fmla="*/ 66 h 164"/>
                      <a:gd name="T40" fmla="*/ 26 w 160"/>
                      <a:gd name="T41" fmla="*/ 54 h 164"/>
                      <a:gd name="T42" fmla="*/ 20 w 160"/>
                      <a:gd name="T43" fmla="*/ 48 h 164"/>
                      <a:gd name="T44" fmla="*/ 20 w 160"/>
                      <a:gd name="T45" fmla="*/ 42 h 164"/>
                      <a:gd name="T46" fmla="*/ 28 w 160"/>
                      <a:gd name="T47" fmla="*/ 42 h 164"/>
                      <a:gd name="T48" fmla="*/ 34 w 160"/>
                      <a:gd name="T49" fmla="*/ 42 h 164"/>
                      <a:gd name="T50" fmla="*/ 46 w 160"/>
                      <a:gd name="T51" fmla="*/ 40 h 164"/>
                      <a:gd name="T52" fmla="*/ 54 w 160"/>
                      <a:gd name="T53" fmla="*/ 36 h 164"/>
                      <a:gd name="T54" fmla="*/ 40 w 160"/>
                      <a:gd name="T55" fmla="*/ 36 h 164"/>
                      <a:gd name="T56" fmla="*/ 26 w 160"/>
                      <a:gd name="T57" fmla="*/ 38 h 164"/>
                      <a:gd name="T58" fmla="*/ 18 w 160"/>
                      <a:gd name="T59" fmla="*/ 32 h 164"/>
                      <a:gd name="T60" fmla="*/ 16 w 160"/>
                      <a:gd name="T61" fmla="*/ 28 h 164"/>
                      <a:gd name="T62" fmla="*/ 6 w 160"/>
                      <a:gd name="T63" fmla="*/ 22 h 164"/>
                      <a:gd name="T64" fmla="*/ 0 w 160"/>
                      <a:gd name="T65" fmla="*/ 12 h 164"/>
                      <a:gd name="T66" fmla="*/ 14 w 160"/>
                      <a:gd name="T67" fmla="*/ 4 h 164"/>
                      <a:gd name="T68" fmla="*/ 30 w 160"/>
                      <a:gd name="T69" fmla="*/ 0 h 164"/>
                      <a:gd name="T70" fmla="*/ 36 w 160"/>
                      <a:gd name="T71" fmla="*/ 2 h 164"/>
                      <a:gd name="T72" fmla="*/ 50 w 160"/>
                      <a:gd name="T73" fmla="*/ 4 h 164"/>
                      <a:gd name="T74" fmla="*/ 56 w 160"/>
                      <a:gd name="T75" fmla="*/ 16 h 164"/>
                      <a:gd name="T76" fmla="*/ 58 w 160"/>
                      <a:gd name="T77" fmla="*/ 38 h 164"/>
                      <a:gd name="T78" fmla="*/ 62 w 160"/>
                      <a:gd name="T79" fmla="*/ 40 h 164"/>
                      <a:gd name="T80" fmla="*/ 66 w 160"/>
                      <a:gd name="T81" fmla="*/ 54 h 164"/>
                      <a:gd name="T82" fmla="*/ 72 w 160"/>
                      <a:gd name="T83" fmla="*/ 54 h 164"/>
                      <a:gd name="T84" fmla="*/ 78 w 160"/>
                      <a:gd name="T85" fmla="*/ 48 h 164"/>
                      <a:gd name="T86" fmla="*/ 88 w 160"/>
                      <a:gd name="T87" fmla="*/ 38 h 164"/>
                      <a:gd name="T88" fmla="*/ 100 w 160"/>
                      <a:gd name="T89" fmla="*/ 28 h 164"/>
                      <a:gd name="T90" fmla="*/ 108 w 160"/>
                      <a:gd name="T91" fmla="*/ 20 h 164"/>
                      <a:gd name="T92" fmla="*/ 116 w 160"/>
                      <a:gd name="T93" fmla="*/ 20 h 164"/>
                      <a:gd name="T94" fmla="*/ 128 w 160"/>
                      <a:gd name="T95" fmla="*/ 26 h 164"/>
                      <a:gd name="T96" fmla="*/ 142 w 160"/>
                      <a:gd name="T97" fmla="*/ 34 h 164"/>
                      <a:gd name="T98" fmla="*/ 160 w 160"/>
                      <a:gd name="T99"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909" name="Group 348"/>
                  <p:cNvGrpSpPr>
                    <a:grpSpLocks/>
                  </p:cNvGrpSpPr>
                  <p:nvPr/>
                </p:nvGrpSpPr>
                <p:grpSpPr bwMode="auto">
                  <a:xfrm>
                    <a:off x="4329" y="2127"/>
                    <a:ext cx="473" cy="212"/>
                    <a:chOff x="4329" y="2127"/>
                    <a:chExt cx="473" cy="212"/>
                  </a:xfrm>
                </p:grpSpPr>
                <p:sp>
                  <p:nvSpPr>
                    <p:cNvPr id="1663325" name="Freeform 349"/>
                    <p:cNvSpPr>
                      <a:spLocks noChangeAspect="1"/>
                    </p:cNvSpPr>
                    <p:nvPr/>
                  </p:nvSpPr>
                  <p:spPr bwMode="auto">
                    <a:xfrm>
                      <a:off x="4762" y="2255"/>
                      <a:ext cx="12" cy="15"/>
                    </a:xfrm>
                    <a:custGeom>
                      <a:avLst/>
                      <a:gdLst>
                        <a:gd name="T0" fmla="*/ 12 w 12"/>
                        <a:gd name="T1" fmla="*/ 10 h 16"/>
                        <a:gd name="T2" fmla="*/ 12 w 12"/>
                        <a:gd name="T3" fmla="*/ 14 h 16"/>
                        <a:gd name="T4" fmla="*/ 12 w 12"/>
                        <a:gd name="T5" fmla="*/ 16 h 16"/>
                        <a:gd name="T6" fmla="*/ 6 w 12"/>
                        <a:gd name="T7" fmla="*/ 16 h 16"/>
                        <a:gd name="T8" fmla="*/ 2 w 12"/>
                        <a:gd name="T9" fmla="*/ 14 h 16"/>
                        <a:gd name="T10" fmla="*/ 0 w 12"/>
                        <a:gd name="T11" fmla="*/ 10 h 16"/>
                        <a:gd name="T12" fmla="*/ 2 w 12"/>
                        <a:gd name="T13" fmla="*/ 4 h 16"/>
                        <a:gd name="T14" fmla="*/ 8 w 12"/>
                        <a:gd name="T15" fmla="*/ 0 h 16"/>
                        <a:gd name="T16" fmla="*/ 10 w 12"/>
                        <a:gd name="T17" fmla="*/ 6 h 16"/>
                        <a:gd name="T18" fmla="*/ 10 w 12"/>
                        <a:gd name="T19" fmla="*/ 8 h 16"/>
                        <a:gd name="T20" fmla="*/ 12 w 12"/>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26" name="Freeform 350"/>
                    <p:cNvSpPr>
                      <a:spLocks noChangeAspect="1"/>
                    </p:cNvSpPr>
                    <p:nvPr/>
                  </p:nvSpPr>
                  <p:spPr bwMode="auto">
                    <a:xfrm>
                      <a:off x="4670" y="2208"/>
                      <a:ext cx="47" cy="21"/>
                    </a:xfrm>
                    <a:custGeom>
                      <a:avLst/>
                      <a:gdLst>
                        <a:gd name="T0" fmla="*/ 42 w 50"/>
                        <a:gd name="T1" fmla="*/ 22 h 22"/>
                        <a:gd name="T2" fmla="*/ 40 w 50"/>
                        <a:gd name="T3" fmla="*/ 20 h 22"/>
                        <a:gd name="T4" fmla="*/ 38 w 50"/>
                        <a:gd name="T5" fmla="*/ 16 h 22"/>
                        <a:gd name="T6" fmla="*/ 34 w 50"/>
                        <a:gd name="T7" fmla="*/ 14 h 22"/>
                        <a:gd name="T8" fmla="*/ 30 w 50"/>
                        <a:gd name="T9" fmla="*/ 14 h 22"/>
                        <a:gd name="T10" fmla="*/ 24 w 50"/>
                        <a:gd name="T11" fmla="*/ 12 h 22"/>
                        <a:gd name="T12" fmla="*/ 16 w 50"/>
                        <a:gd name="T13" fmla="*/ 12 h 22"/>
                        <a:gd name="T14" fmla="*/ 10 w 50"/>
                        <a:gd name="T15" fmla="*/ 12 h 22"/>
                        <a:gd name="T16" fmla="*/ 2 w 50"/>
                        <a:gd name="T17" fmla="*/ 12 h 22"/>
                        <a:gd name="T18" fmla="*/ 0 w 50"/>
                        <a:gd name="T19" fmla="*/ 10 h 22"/>
                        <a:gd name="T20" fmla="*/ 8 w 50"/>
                        <a:gd name="T21" fmla="*/ 4 h 22"/>
                        <a:gd name="T22" fmla="*/ 14 w 50"/>
                        <a:gd name="T23" fmla="*/ 4 h 22"/>
                        <a:gd name="T24" fmla="*/ 18 w 50"/>
                        <a:gd name="T25" fmla="*/ 2 h 22"/>
                        <a:gd name="T26" fmla="*/ 24 w 50"/>
                        <a:gd name="T27" fmla="*/ 2 h 22"/>
                        <a:gd name="T28" fmla="*/ 28 w 50"/>
                        <a:gd name="T29" fmla="*/ 0 h 22"/>
                        <a:gd name="T30" fmla="*/ 28 w 50"/>
                        <a:gd name="T31" fmla="*/ 2 h 22"/>
                        <a:gd name="T32" fmla="*/ 30 w 50"/>
                        <a:gd name="T33" fmla="*/ 2 h 22"/>
                        <a:gd name="T34" fmla="*/ 34 w 50"/>
                        <a:gd name="T35" fmla="*/ 0 h 22"/>
                        <a:gd name="T36" fmla="*/ 38 w 50"/>
                        <a:gd name="T37" fmla="*/ 2 h 22"/>
                        <a:gd name="T38" fmla="*/ 44 w 50"/>
                        <a:gd name="T39" fmla="*/ 6 h 22"/>
                        <a:gd name="T40" fmla="*/ 48 w 50"/>
                        <a:gd name="T41" fmla="*/ 10 h 22"/>
                        <a:gd name="T42" fmla="*/ 50 w 50"/>
                        <a:gd name="T43" fmla="*/ 16 h 22"/>
                        <a:gd name="T44" fmla="*/ 48 w 50"/>
                        <a:gd name="T45" fmla="*/ 18 h 22"/>
                        <a:gd name="T46" fmla="*/ 46 w 50"/>
                        <a:gd name="T47" fmla="*/ 20 h 22"/>
                        <a:gd name="T48" fmla="*/ 42 w 50"/>
                        <a:gd name="T4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27" name="Freeform 351"/>
                    <p:cNvSpPr>
                      <a:spLocks noChangeAspect="1"/>
                    </p:cNvSpPr>
                    <p:nvPr/>
                  </p:nvSpPr>
                  <p:spPr bwMode="auto">
                    <a:xfrm>
                      <a:off x="4668" y="2127"/>
                      <a:ext cx="19" cy="40"/>
                    </a:xfrm>
                    <a:custGeom>
                      <a:avLst/>
                      <a:gdLst>
                        <a:gd name="T0" fmla="*/ 2 w 20"/>
                        <a:gd name="T1" fmla="*/ 22 h 42"/>
                        <a:gd name="T2" fmla="*/ 2 w 20"/>
                        <a:gd name="T3" fmla="*/ 18 h 42"/>
                        <a:gd name="T4" fmla="*/ 2 w 20"/>
                        <a:gd name="T5" fmla="*/ 14 h 42"/>
                        <a:gd name="T6" fmla="*/ 0 w 20"/>
                        <a:gd name="T7" fmla="*/ 10 h 42"/>
                        <a:gd name="T8" fmla="*/ 2 w 20"/>
                        <a:gd name="T9" fmla="*/ 4 h 42"/>
                        <a:gd name="T10" fmla="*/ 0 w 20"/>
                        <a:gd name="T11" fmla="*/ 0 h 42"/>
                        <a:gd name="T12" fmla="*/ 4 w 20"/>
                        <a:gd name="T13" fmla="*/ 0 h 42"/>
                        <a:gd name="T14" fmla="*/ 6 w 20"/>
                        <a:gd name="T15" fmla="*/ 8 h 42"/>
                        <a:gd name="T16" fmla="*/ 4 w 20"/>
                        <a:gd name="T17" fmla="*/ 16 h 42"/>
                        <a:gd name="T18" fmla="*/ 8 w 20"/>
                        <a:gd name="T19" fmla="*/ 16 h 42"/>
                        <a:gd name="T20" fmla="*/ 8 w 20"/>
                        <a:gd name="T21" fmla="*/ 8 h 42"/>
                        <a:gd name="T22" fmla="*/ 16 w 20"/>
                        <a:gd name="T23" fmla="*/ 8 h 42"/>
                        <a:gd name="T24" fmla="*/ 16 w 20"/>
                        <a:gd name="T25" fmla="*/ 12 h 42"/>
                        <a:gd name="T26" fmla="*/ 16 w 20"/>
                        <a:gd name="T27" fmla="*/ 14 h 42"/>
                        <a:gd name="T28" fmla="*/ 14 w 20"/>
                        <a:gd name="T29" fmla="*/ 16 h 42"/>
                        <a:gd name="T30" fmla="*/ 12 w 20"/>
                        <a:gd name="T31" fmla="*/ 18 h 42"/>
                        <a:gd name="T32" fmla="*/ 12 w 20"/>
                        <a:gd name="T33" fmla="*/ 22 h 42"/>
                        <a:gd name="T34" fmla="*/ 20 w 20"/>
                        <a:gd name="T35" fmla="*/ 32 h 42"/>
                        <a:gd name="T36" fmla="*/ 16 w 20"/>
                        <a:gd name="T37" fmla="*/ 32 h 42"/>
                        <a:gd name="T38" fmla="*/ 14 w 20"/>
                        <a:gd name="T39" fmla="*/ 30 h 42"/>
                        <a:gd name="T40" fmla="*/ 12 w 20"/>
                        <a:gd name="T41" fmla="*/ 28 h 42"/>
                        <a:gd name="T42" fmla="*/ 8 w 20"/>
                        <a:gd name="T43" fmla="*/ 28 h 42"/>
                        <a:gd name="T44" fmla="*/ 6 w 20"/>
                        <a:gd name="T45" fmla="*/ 28 h 42"/>
                        <a:gd name="T46" fmla="*/ 4 w 20"/>
                        <a:gd name="T47" fmla="*/ 30 h 42"/>
                        <a:gd name="T48" fmla="*/ 4 w 20"/>
                        <a:gd name="T49" fmla="*/ 34 h 42"/>
                        <a:gd name="T50" fmla="*/ 4 w 20"/>
                        <a:gd name="T51" fmla="*/ 38 h 42"/>
                        <a:gd name="T52" fmla="*/ 6 w 20"/>
                        <a:gd name="T53" fmla="*/ 42 h 42"/>
                        <a:gd name="T54" fmla="*/ 2 w 20"/>
                        <a:gd name="T55" fmla="*/ 40 h 42"/>
                        <a:gd name="T56" fmla="*/ 2 w 20"/>
                        <a:gd name="T57" fmla="*/ 34 h 42"/>
                        <a:gd name="T58" fmla="*/ 2 w 20"/>
                        <a:gd name="T59"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28" name="Freeform 352"/>
                    <p:cNvSpPr>
                      <a:spLocks noChangeAspect="1"/>
                    </p:cNvSpPr>
                    <p:nvPr/>
                  </p:nvSpPr>
                  <p:spPr bwMode="auto">
                    <a:xfrm>
                      <a:off x="4787" y="2171"/>
                      <a:ext cx="11" cy="11"/>
                    </a:xfrm>
                    <a:custGeom>
                      <a:avLst/>
                      <a:gdLst>
                        <a:gd name="T0" fmla="*/ 12 w 12"/>
                        <a:gd name="T1" fmla="*/ 12 h 12"/>
                        <a:gd name="T2" fmla="*/ 10 w 12"/>
                        <a:gd name="T3" fmla="*/ 12 h 12"/>
                        <a:gd name="T4" fmla="*/ 6 w 12"/>
                        <a:gd name="T5" fmla="*/ 12 h 12"/>
                        <a:gd name="T6" fmla="*/ 4 w 12"/>
                        <a:gd name="T7" fmla="*/ 8 h 12"/>
                        <a:gd name="T8" fmla="*/ 0 w 12"/>
                        <a:gd name="T9" fmla="*/ 4 h 12"/>
                        <a:gd name="T10" fmla="*/ 0 w 12"/>
                        <a:gd name="T11" fmla="*/ 0 h 12"/>
                        <a:gd name="T12" fmla="*/ 4 w 12"/>
                        <a:gd name="T13" fmla="*/ 2 h 12"/>
                        <a:gd name="T14" fmla="*/ 8 w 12"/>
                        <a:gd name="T15" fmla="*/ 4 h 12"/>
                        <a:gd name="T16" fmla="*/ 12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2"/>
                          </a:moveTo>
                          <a:lnTo>
                            <a:pt x="10" y="12"/>
                          </a:lnTo>
                          <a:lnTo>
                            <a:pt x="6" y="12"/>
                          </a:lnTo>
                          <a:lnTo>
                            <a:pt x="4" y="8"/>
                          </a:lnTo>
                          <a:lnTo>
                            <a:pt x="0" y="4"/>
                          </a:lnTo>
                          <a:lnTo>
                            <a:pt x="0" y="0"/>
                          </a:lnTo>
                          <a:lnTo>
                            <a:pt x="4" y="2"/>
                          </a:lnTo>
                          <a:lnTo>
                            <a:pt x="8" y="4"/>
                          </a:lnTo>
                          <a:lnTo>
                            <a:pt x="12" y="1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29" name="Freeform 353"/>
                    <p:cNvSpPr>
                      <a:spLocks noChangeAspect="1"/>
                    </p:cNvSpPr>
                    <p:nvPr/>
                  </p:nvSpPr>
                  <p:spPr bwMode="auto">
                    <a:xfrm>
                      <a:off x="4789" y="2191"/>
                      <a:ext cx="13" cy="4"/>
                    </a:xfrm>
                    <a:custGeom>
                      <a:avLst/>
                      <a:gdLst>
                        <a:gd name="T0" fmla="*/ 14 w 14"/>
                        <a:gd name="T1" fmla="*/ 0 h 4"/>
                        <a:gd name="T2" fmla="*/ 14 w 14"/>
                        <a:gd name="T3" fmla="*/ 4 h 4"/>
                        <a:gd name="T4" fmla="*/ 0 w 14"/>
                        <a:gd name="T5" fmla="*/ 2 h 4"/>
                        <a:gd name="T6" fmla="*/ 0 w 14"/>
                        <a:gd name="T7" fmla="*/ 0 h 4"/>
                        <a:gd name="T8" fmla="*/ 14 w 14"/>
                        <a:gd name="T9" fmla="*/ 0 h 4"/>
                      </a:gdLst>
                      <a:ahLst/>
                      <a:cxnLst>
                        <a:cxn ang="0">
                          <a:pos x="T0" y="T1"/>
                        </a:cxn>
                        <a:cxn ang="0">
                          <a:pos x="T2" y="T3"/>
                        </a:cxn>
                        <a:cxn ang="0">
                          <a:pos x="T4" y="T5"/>
                        </a:cxn>
                        <a:cxn ang="0">
                          <a:pos x="T6" y="T7"/>
                        </a:cxn>
                        <a:cxn ang="0">
                          <a:pos x="T8" y="T9"/>
                        </a:cxn>
                      </a:cxnLst>
                      <a:rect l="0" t="0" r="r" b="b"/>
                      <a:pathLst>
                        <a:path w="14" h="4">
                          <a:moveTo>
                            <a:pt x="14" y="0"/>
                          </a:moveTo>
                          <a:lnTo>
                            <a:pt x="14" y="4"/>
                          </a:lnTo>
                          <a:lnTo>
                            <a:pt x="0" y="2"/>
                          </a:lnTo>
                          <a:lnTo>
                            <a:pt x="0" y="0"/>
                          </a:lnTo>
                          <a:lnTo>
                            <a:pt x="14" y="0"/>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30" name="Freeform 354"/>
                    <p:cNvSpPr>
                      <a:spLocks noChangeAspect="1"/>
                    </p:cNvSpPr>
                    <p:nvPr/>
                  </p:nvSpPr>
                  <p:spPr bwMode="auto">
                    <a:xfrm>
                      <a:off x="4759" y="2270"/>
                      <a:ext cx="9" cy="11"/>
                    </a:xfrm>
                    <a:custGeom>
                      <a:avLst/>
                      <a:gdLst>
                        <a:gd name="T0" fmla="*/ 10 w 10"/>
                        <a:gd name="T1" fmla="*/ 6 h 12"/>
                        <a:gd name="T2" fmla="*/ 8 w 10"/>
                        <a:gd name="T3" fmla="*/ 10 h 12"/>
                        <a:gd name="T4" fmla="*/ 4 w 10"/>
                        <a:gd name="T5" fmla="*/ 12 h 12"/>
                        <a:gd name="T6" fmla="*/ 2 w 10"/>
                        <a:gd name="T7" fmla="*/ 12 h 12"/>
                        <a:gd name="T8" fmla="*/ 0 w 10"/>
                        <a:gd name="T9" fmla="*/ 10 h 12"/>
                        <a:gd name="T10" fmla="*/ 0 w 10"/>
                        <a:gd name="T11" fmla="*/ 6 h 12"/>
                        <a:gd name="T12" fmla="*/ 2 w 10"/>
                        <a:gd name="T13" fmla="*/ 0 h 12"/>
                        <a:gd name="T14" fmla="*/ 10 w 10"/>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6"/>
                          </a:moveTo>
                          <a:lnTo>
                            <a:pt x="8" y="10"/>
                          </a:lnTo>
                          <a:lnTo>
                            <a:pt x="4" y="12"/>
                          </a:lnTo>
                          <a:lnTo>
                            <a:pt x="2" y="12"/>
                          </a:lnTo>
                          <a:lnTo>
                            <a:pt x="0" y="10"/>
                          </a:lnTo>
                          <a:lnTo>
                            <a:pt x="0" y="6"/>
                          </a:lnTo>
                          <a:lnTo>
                            <a:pt x="2" y="0"/>
                          </a:lnTo>
                          <a:lnTo>
                            <a:pt x="10" y="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31" name="Freeform 355"/>
                    <p:cNvSpPr>
                      <a:spLocks noChangeAspect="1"/>
                    </p:cNvSpPr>
                    <p:nvPr/>
                  </p:nvSpPr>
                  <p:spPr bwMode="auto">
                    <a:xfrm>
                      <a:off x="4708" y="2161"/>
                      <a:ext cx="15" cy="6"/>
                    </a:xfrm>
                    <a:custGeom>
                      <a:avLst/>
                      <a:gdLst>
                        <a:gd name="T0" fmla="*/ 16 w 16"/>
                        <a:gd name="T1" fmla="*/ 6 h 6"/>
                        <a:gd name="T2" fmla="*/ 8 w 16"/>
                        <a:gd name="T3" fmla="*/ 6 h 6"/>
                        <a:gd name="T4" fmla="*/ 4 w 16"/>
                        <a:gd name="T5" fmla="*/ 6 h 6"/>
                        <a:gd name="T6" fmla="*/ 0 w 16"/>
                        <a:gd name="T7" fmla="*/ 6 h 6"/>
                        <a:gd name="T8" fmla="*/ 4 w 16"/>
                        <a:gd name="T9" fmla="*/ 2 h 6"/>
                        <a:gd name="T10" fmla="*/ 8 w 16"/>
                        <a:gd name="T11" fmla="*/ 0 h 6"/>
                        <a:gd name="T12" fmla="*/ 12 w 16"/>
                        <a:gd name="T13" fmla="*/ 0 h 6"/>
                        <a:gd name="T14" fmla="*/ 14 w 16"/>
                        <a:gd name="T15" fmla="*/ 2 h 6"/>
                        <a:gd name="T16" fmla="*/ 16 w 1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6">
                          <a:moveTo>
                            <a:pt x="16" y="6"/>
                          </a:moveTo>
                          <a:lnTo>
                            <a:pt x="8" y="6"/>
                          </a:lnTo>
                          <a:lnTo>
                            <a:pt x="4" y="6"/>
                          </a:lnTo>
                          <a:lnTo>
                            <a:pt x="0" y="6"/>
                          </a:lnTo>
                          <a:lnTo>
                            <a:pt x="4" y="2"/>
                          </a:lnTo>
                          <a:lnTo>
                            <a:pt x="8" y="0"/>
                          </a:lnTo>
                          <a:lnTo>
                            <a:pt x="12" y="0"/>
                          </a:lnTo>
                          <a:lnTo>
                            <a:pt x="14" y="2"/>
                          </a:lnTo>
                          <a:lnTo>
                            <a:pt x="16" y="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917" name="Group 356"/>
                    <p:cNvGrpSpPr>
                      <a:grpSpLocks/>
                    </p:cNvGrpSpPr>
                    <p:nvPr/>
                  </p:nvGrpSpPr>
                  <p:grpSpPr bwMode="auto">
                    <a:xfrm>
                      <a:off x="4329" y="2187"/>
                      <a:ext cx="332" cy="152"/>
                      <a:chOff x="4329" y="2187"/>
                      <a:chExt cx="332" cy="152"/>
                    </a:xfrm>
                  </p:grpSpPr>
                  <p:sp>
                    <p:nvSpPr>
                      <p:cNvPr id="1663333" name="Freeform 357"/>
                      <p:cNvSpPr>
                        <a:spLocks noChangeAspect="1"/>
                      </p:cNvSpPr>
                      <p:nvPr/>
                    </p:nvSpPr>
                    <p:spPr bwMode="auto">
                      <a:xfrm>
                        <a:off x="4594" y="2304"/>
                        <a:ext cx="60" cy="35"/>
                      </a:xfrm>
                      <a:custGeom>
                        <a:avLst/>
                        <a:gdLst>
                          <a:gd name="T0" fmla="*/ 64 w 64"/>
                          <a:gd name="T1" fmla="*/ 0 h 38"/>
                          <a:gd name="T2" fmla="*/ 52 w 64"/>
                          <a:gd name="T3" fmla="*/ 10 h 38"/>
                          <a:gd name="T4" fmla="*/ 36 w 64"/>
                          <a:gd name="T5" fmla="*/ 16 h 38"/>
                          <a:gd name="T6" fmla="*/ 32 w 64"/>
                          <a:gd name="T7" fmla="*/ 18 h 38"/>
                          <a:gd name="T8" fmla="*/ 28 w 64"/>
                          <a:gd name="T9" fmla="*/ 20 h 38"/>
                          <a:gd name="T10" fmla="*/ 22 w 64"/>
                          <a:gd name="T11" fmla="*/ 28 h 38"/>
                          <a:gd name="T12" fmla="*/ 14 w 64"/>
                          <a:gd name="T13" fmla="*/ 36 h 38"/>
                          <a:gd name="T14" fmla="*/ 8 w 64"/>
                          <a:gd name="T15" fmla="*/ 38 h 38"/>
                          <a:gd name="T16" fmla="*/ 2 w 64"/>
                          <a:gd name="T17" fmla="*/ 38 h 38"/>
                          <a:gd name="T18" fmla="*/ 0 w 64"/>
                          <a:gd name="T19" fmla="*/ 38 h 38"/>
                          <a:gd name="T20" fmla="*/ 0 w 64"/>
                          <a:gd name="T21" fmla="*/ 34 h 38"/>
                          <a:gd name="T22" fmla="*/ 0 w 64"/>
                          <a:gd name="T23" fmla="*/ 30 h 38"/>
                          <a:gd name="T24" fmla="*/ 2 w 64"/>
                          <a:gd name="T25" fmla="*/ 26 h 38"/>
                          <a:gd name="T26" fmla="*/ 10 w 64"/>
                          <a:gd name="T27" fmla="*/ 20 h 38"/>
                          <a:gd name="T28" fmla="*/ 26 w 64"/>
                          <a:gd name="T29" fmla="*/ 14 h 38"/>
                          <a:gd name="T30" fmla="*/ 28 w 64"/>
                          <a:gd name="T31" fmla="*/ 12 h 38"/>
                          <a:gd name="T32" fmla="*/ 30 w 64"/>
                          <a:gd name="T33" fmla="*/ 8 h 38"/>
                          <a:gd name="T34" fmla="*/ 32 w 64"/>
                          <a:gd name="T35" fmla="*/ 6 h 38"/>
                          <a:gd name="T36" fmla="*/ 36 w 64"/>
                          <a:gd name="T37" fmla="*/ 4 h 38"/>
                          <a:gd name="T38" fmla="*/ 46 w 64"/>
                          <a:gd name="T39" fmla="*/ 2 h 38"/>
                          <a:gd name="T40" fmla="*/ 54 w 64"/>
                          <a:gd name="T41" fmla="*/ 0 h 38"/>
                          <a:gd name="T42" fmla="*/ 64 w 64"/>
                          <a:gd name="T43" fmla="*/ 0 h 38"/>
                          <a:gd name="T44" fmla="*/ 64 w 64"/>
                          <a:gd name="T45" fmla="*/ 2 h 38"/>
                          <a:gd name="T46" fmla="*/ 64 w 64"/>
                          <a:gd name="T4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34" name="Freeform 358"/>
                      <p:cNvSpPr>
                        <a:spLocks noChangeAspect="1"/>
                      </p:cNvSpPr>
                      <p:nvPr/>
                    </p:nvSpPr>
                    <p:spPr bwMode="auto">
                      <a:xfrm>
                        <a:off x="4543" y="2300"/>
                        <a:ext cx="47" cy="9"/>
                      </a:xfrm>
                      <a:custGeom>
                        <a:avLst/>
                        <a:gdLst>
                          <a:gd name="T0" fmla="*/ 40 w 50"/>
                          <a:gd name="T1" fmla="*/ 8 h 10"/>
                          <a:gd name="T2" fmla="*/ 34 w 50"/>
                          <a:gd name="T3" fmla="*/ 10 h 10"/>
                          <a:gd name="T4" fmla="*/ 28 w 50"/>
                          <a:gd name="T5" fmla="*/ 10 h 10"/>
                          <a:gd name="T6" fmla="*/ 22 w 50"/>
                          <a:gd name="T7" fmla="*/ 8 h 10"/>
                          <a:gd name="T8" fmla="*/ 10 w 50"/>
                          <a:gd name="T9" fmla="*/ 10 h 10"/>
                          <a:gd name="T10" fmla="*/ 4 w 50"/>
                          <a:gd name="T11" fmla="*/ 10 h 10"/>
                          <a:gd name="T12" fmla="*/ 2 w 50"/>
                          <a:gd name="T13" fmla="*/ 8 h 10"/>
                          <a:gd name="T14" fmla="*/ 0 w 50"/>
                          <a:gd name="T15" fmla="*/ 4 h 10"/>
                          <a:gd name="T16" fmla="*/ 6 w 50"/>
                          <a:gd name="T17" fmla="*/ 2 h 10"/>
                          <a:gd name="T18" fmla="*/ 12 w 50"/>
                          <a:gd name="T19" fmla="*/ 0 h 10"/>
                          <a:gd name="T20" fmla="*/ 18 w 50"/>
                          <a:gd name="T21" fmla="*/ 2 h 10"/>
                          <a:gd name="T22" fmla="*/ 24 w 50"/>
                          <a:gd name="T23" fmla="*/ 4 h 10"/>
                          <a:gd name="T24" fmla="*/ 28 w 50"/>
                          <a:gd name="T25" fmla="*/ 6 h 10"/>
                          <a:gd name="T26" fmla="*/ 34 w 50"/>
                          <a:gd name="T27" fmla="*/ 8 h 10"/>
                          <a:gd name="T28" fmla="*/ 42 w 50"/>
                          <a:gd name="T29" fmla="*/ 6 h 10"/>
                          <a:gd name="T30" fmla="*/ 50 w 50"/>
                          <a:gd name="T31" fmla="*/ 4 h 10"/>
                          <a:gd name="T32" fmla="*/ 46 w 50"/>
                          <a:gd name="T33" fmla="*/ 8 h 10"/>
                          <a:gd name="T34" fmla="*/ 44 w 50"/>
                          <a:gd name="T35" fmla="*/ 10 h 10"/>
                          <a:gd name="T36" fmla="*/ 38 w 50"/>
                          <a:gd name="T37" fmla="*/ 10 h 10"/>
                          <a:gd name="T38" fmla="*/ 40 w 50"/>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35" name="Freeform 359"/>
                      <p:cNvSpPr>
                        <a:spLocks noChangeAspect="1"/>
                      </p:cNvSpPr>
                      <p:nvPr/>
                    </p:nvSpPr>
                    <p:spPr bwMode="auto">
                      <a:xfrm>
                        <a:off x="4329" y="2263"/>
                        <a:ext cx="152" cy="46"/>
                      </a:xfrm>
                      <a:custGeom>
                        <a:avLst/>
                        <a:gdLst>
                          <a:gd name="T0" fmla="*/ 8 w 162"/>
                          <a:gd name="T1" fmla="*/ 16 h 50"/>
                          <a:gd name="T2" fmla="*/ 0 w 162"/>
                          <a:gd name="T3" fmla="*/ 12 h 50"/>
                          <a:gd name="T4" fmla="*/ 8 w 162"/>
                          <a:gd name="T5" fmla="*/ 10 h 50"/>
                          <a:gd name="T6" fmla="*/ 10 w 162"/>
                          <a:gd name="T7" fmla="*/ 6 h 50"/>
                          <a:gd name="T8" fmla="*/ 10 w 162"/>
                          <a:gd name="T9" fmla="*/ 2 h 50"/>
                          <a:gd name="T10" fmla="*/ 16 w 162"/>
                          <a:gd name="T11" fmla="*/ 0 h 50"/>
                          <a:gd name="T12" fmla="*/ 36 w 162"/>
                          <a:gd name="T13" fmla="*/ 2 h 50"/>
                          <a:gd name="T14" fmla="*/ 50 w 162"/>
                          <a:gd name="T15" fmla="*/ 6 h 50"/>
                          <a:gd name="T16" fmla="*/ 54 w 162"/>
                          <a:gd name="T17" fmla="*/ 12 h 50"/>
                          <a:gd name="T18" fmla="*/ 62 w 162"/>
                          <a:gd name="T19" fmla="*/ 16 h 50"/>
                          <a:gd name="T20" fmla="*/ 78 w 162"/>
                          <a:gd name="T21" fmla="*/ 14 h 50"/>
                          <a:gd name="T22" fmla="*/ 88 w 162"/>
                          <a:gd name="T23" fmla="*/ 10 h 50"/>
                          <a:gd name="T24" fmla="*/ 92 w 162"/>
                          <a:gd name="T25" fmla="*/ 10 h 50"/>
                          <a:gd name="T26" fmla="*/ 100 w 162"/>
                          <a:gd name="T27" fmla="*/ 12 h 50"/>
                          <a:gd name="T28" fmla="*/ 106 w 162"/>
                          <a:gd name="T29" fmla="*/ 16 h 50"/>
                          <a:gd name="T30" fmla="*/ 118 w 162"/>
                          <a:gd name="T31" fmla="*/ 20 h 50"/>
                          <a:gd name="T32" fmla="*/ 118 w 162"/>
                          <a:gd name="T33" fmla="*/ 30 h 50"/>
                          <a:gd name="T34" fmla="*/ 132 w 162"/>
                          <a:gd name="T35" fmla="*/ 32 h 50"/>
                          <a:gd name="T36" fmla="*/ 150 w 162"/>
                          <a:gd name="T37" fmla="*/ 36 h 50"/>
                          <a:gd name="T38" fmla="*/ 162 w 162"/>
                          <a:gd name="T39" fmla="*/ 42 h 50"/>
                          <a:gd name="T40" fmla="*/ 156 w 162"/>
                          <a:gd name="T41" fmla="*/ 48 h 50"/>
                          <a:gd name="T42" fmla="*/ 150 w 162"/>
                          <a:gd name="T43" fmla="*/ 46 h 50"/>
                          <a:gd name="T44" fmla="*/ 144 w 162"/>
                          <a:gd name="T45" fmla="*/ 46 h 50"/>
                          <a:gd name="T46" fmla="*/ 142 w 162"/>
                          <a:gd name="T47" fmla="*/ 50 h 50"/>
                          <a:gd name="T48" fmla="*/ 130 w 162"/>
                          <a:gd name="T49" fmla="*/ 46 h 50"/>
                          <a:gd name="T50" fmla="*/ 118 w 162"/>
                          <a:gd name="T51" fmla="*/ 42 h 50"/>
                          <a:gd name="T52" fmla="*/ 90 w 162"/>
                          <a:gd name="T53" fmla="*/ 40 h 50"/>
                          <a:gd name="T54" fmla="*/ 82 w 162"/>
                          <a:gd name="T55" fmla="*/ 38 h 50"/>
                          <a:gd name="T56" fmla="*/ 74 w 162"/>
                          <a:gd name="T57" fmla="*/ 34 h 50"/>
                          <a:gd name="T58" fmla="*/ 56 w 162"/>
                          <a:gd name="T59" fmla="*/ 32 h 50"/>
                          <a:gd name="T60" fmla="*/ 40 w 162"/>
                          <a:gd name="T61" fmla="*/ 32 h 50"/>
                          <a:gd name="T62" fmla="*/ 36 w 162"/>
                          <a:gd name="T63" fmla="*/ 30 h 50"/>
                          <a:gd name="T64" fmla="*/ 24 w 162"/>
                          <a:gd name="T65" fmla="*/ 26 h 50"/>
                          <a:gd name="T66" fmla="*/ 18 w 162"/>
                          <a:gd name="T67"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36" name="Freeform 360"/>
                      <p:cNvSpPr>
                        <a:spLocks noChangeAspect="1"/>
                      </p:cNvSpPr>
                      <p:nvPr/>
                    </p:nvSpPr>
                    <p:spPr bwMode="auto">
                      <a:xfrm>
                        <a:off x="4329" y="2187"/>
                        <a:ext cx="23" cy="25"/>
                      </a:xfrm>
                      <a:custGeom>
                        <a:avLst/>
                        <a:gdLst>
                          <a:gd name="T0" fmla="*/ 0 w 24"/>
                          <a:gd name="T1" fmla="*/ 6 h 26"/>
                          <a:gd name="T2" fmla="*/ 4 w 24"/>
                          <a:gd name="T3" fmla="*/ 4 h 26"/>
                          <a:gd name="T4" fmla="*/ 6 w 24"/>
                          <a:gd name="T5" fmla="*/ 2 h 26"/>
                          <a:gd name="T6" fmla="*/ 10 w 24"/>
                          <a:gd name="T7" fmla="*/ 0 h 26"/>
                          <a:gd name="T8" fmla="*/ 12 w 24"/>
                          <a:gd name="T9" fmla="*/ 0 h 26"/>
                          <a:gd name="T10" fmla="*/ 14 w 24"/>
                          <a:gd name="T11" fmla="*/ 2 h 26"/>
                          <a:gd name="T12" fmla="*/ 14 w 24"/>
                          <a:gd name="T13" fmla="*/ 6 h 26"/>
                          <a:gd name="T14" fmla="*/ 18 w 24"/>
                          <a:gd name="T15" fmla="*/ 12 h 26"/>
                          <a:gd name="T16" fmla="*/ 24 w 24"/>
                          <a:gd name="T17" fmla="*/ 18 h 26"/>
                          <a:gd name="T18" fmla="*/ 24 w 24"/>
                          <a:gd name="T19" fmla="*/ 24 h 26"/>
                          <a:gd name="T20" fmla="*/ 22 w 24"/>
                          <a:gd name="T21" fmla="*/ 26 h 26"/>
                          <a:gd name="T22" fmla="*/ 14 w 24"/>
                          <a:gd name="T23" fmla="*/ 22 h 26"/>
                          <a:gd name="T24" fmla="*/ 12 w 24"/>
                          <a:gd name="T25" fmla="*/ 18 h 26"/>
                          <a:gd name="T26" fmla="*/ 10 w 24"/>
                          <a:gd name="T27" fmla="*/ 16 h 26"/>
                          <a:gd name="T28" fmla="*/ 12 w 24"/>
                          <a:gd name="T29" fmla="*/ 12 h 26"/>
                          <a:gd name="T30" fmla="*/ 12 w 24"/>
                          <a:gd name="T31" fmla="*/ 10 h 26"/>
                          <a:gd name="T32" fmla="*/ 6 w 24"/>
                          <a:gd name="T33" fmla="*/ 8 h 26"/>
                          <a:gd name="T34" fmla="*/ 2 w 24"/>
                          <a:gd name="T35" fmla="*/ 6 h 26"/>
                          <a:gd name="T36" fmla="*/ 0 w 24"/>
                          <a:gd name="T3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37" name="Freeform 361"/>
                      <p:cNvSpPr>
                        <a:spLocks noChangeAspect="1"/>
                      </p:cNvSpPr>
                      <p:nvPr/>
                    </p:nvSpPr>
                    <p:spPr bwMode="auto">
                      <a:xfrm>
                        <a:off x="4364" y="2204"/>
                        <a:ext cx="12" cy="10"/>
                      </a:xfrm>
                      <a:custGeom>
                        <a:avLst/>
                        <a:gdLst>
                          <a:gd name="T0" fmla="*/ 12 w 12"/>
                          <a:gd name="T1" fmla="*/ 2 h 10"/>
                          <a:gd name="T2" fmla="*/ 10 w 12"/>
                          <a:gd name="T3" fmla="*/ 6 h 10"/>
                          <a:gd name="T4" fmla="*/ 10 w 12"/>
                          <a:gd name="T5" fmla="*/ 10 h 10"/>
                          <a:gd name="T6" fmla="*/ 4 w 12"/>
                          <a:gd name="T7" fmla="*/ 10 h 10"/>
                          <a:gd name="T8" fmla="*/ 2 w 12"/>
                          <a:gd name="T9" fmla="*/ 8 h 10"/>
                          <a:gd name="T10" fmla="*/ 0 w 12"/>
                          <a:gd name="T11" fmla="*/ 4 h 10"/>
                          <a:gd name="T12" fmla="*/ 2 w 12"/>
                          <a:gd name="T13" fmla="*/ 2 h 10"/>
                          <a:gd name="T14" fmla="*/ 4 w 12"/>
                          <a:gd name="T15" fmla="*/ 0 h 10"/>
                          <a:gd name="T16" fmla="*/ 12 w 12"/>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2" y="2"/>
                            </a:moveTo>
                            <a:lnTo>
                              <a:pt x="10" y="6"/>
                            </a:lnTo>
                            <a:lnTo>
                              <a:pt x="10" y="10"/>
                            </a:lnTo>
                            <a:lnTo>
                              <a:pt x="4" y="10"/>
                            </a:lnTo>
                            <a:lnTo>
                              <a:pt x="2" y="8"/>
                            </a:lnTo>
                            <a:lnTo>
                              <a:pt x="0" y="4"/>
                            </a:lnTo>
                            <a:lnTo>
                              <a:pt x="2" y="2"/>
                            </a:lnTo>
                            <a:lnTo>
                              <a:pt x="4" y="0"/>
                            </a:lnTo>
                            <a:lnTo>
                              <a:pt x="12" y="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38" name="Freeform 362"/>
                      <p:cNvSpPr>
                        <a:spLocks noChangeAspect="1"/>
                      </p:cNvSpPr>
                      <p:nvPr/>
                    </p:nvSpPr>
                    <p:spPr bwMode="auto">
                      <a:xfrm>
                        <a:off x="4644" y="2214"/>
                        <a:ext cx="17" cy="15"/>
                      </a:xfrm>
                      <a:custGeom>
                        <a:avLst/>
                        <a:gdLst>
                          <a:gd name="T0" fmla="*/ 16 w 18"/>
                          <a:gd name="T1" fmla="*/ 4 h 16"/>
                          <a:gd name="T2" fmla="*/ 18 w 18"/>
                          <a:gd name="T3" fmla="*/ 6 h 16"/>
                          <a:gd name="T4" fmla="*/ 18 w 18"/>
                          <a:gd name="T5" fmla="*/ 10 h 16"/>
                          <a:gd name="T6" fmla="*/ 18 w 18"/>
                          <a:gd name="T7" fmla="*/ 12 h 16"/>
                          <a:gd name="T8" fmla="*/ 16 w 18"/>
                          <a:gd name="T9" fmla="*/ 14 h 16"/>
                          <a:gd name="T10" fmla="*/ 10 w 18"/>
                          <a:gd name="T11" fmla="*/ 16 h 16"/>
                          <a:gd name="T12" fmla="*/ 2 w 18"/>
                          <a:gd name="T13" fmla="*/ 12 h 16"/>
                          <a:gd name="T14" fmla="*/ 0 w 18"/>
                          <a:gd name="T15" fmla="*/ 8 h 16"/>
                          <a:gd name="T16" fmla="*/ 0 w 18"/>
                          <a:gd name="T17" fmla="*/ 4 h 16"/>
                          <a:gd name="T18" fmla="*/ 10 w 18"/>
                          <a:gd name="T19" fmla="*/ 0 h 16"/>
                          <a:gd name="T20" fmla="*/ 18 w 18"/>
                          <a:gd name="T21" fmla="*/ 4 h 16"/>
                          <a:gd name="T22" fmla="*/ 16 w 18"/>
                          <a:gd name="T2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39" name="Freeform 363"/>
                      <p:cNvSpPr>
                        <a:spLocks noChangeAspect="1"/>
                      </p:cNvSpPr>
                      <p:nvPr/>
                    </p:nvSpPr>
                    <p:spPr bwMode="auto">
                      <a:xfrm>
                        <a:off x="4486" y="2298"/>
                        <a:ext cx="48" cy="15"/>
                      </a:xfrm>
                      <a:custGeom>
                        <a:avLst/>
                        <a:gdLst>
                          <a:gd name="T0" fmla="*/ 50 w 50"/>
                          <a:gd name="T1" fmla="*/ 12 h 16"/>
                          <a:gd name="T2" fmla="*/ 48 w 50"/>
                          <a:gd name="T3" fmla="*/ 12 h 16"/>
                          <a:gd name="T4" fmla="*/ 42 w 50"/>
                          <a:gd name="T5" fmla="*/ 12 h 16"/>
                          <a:gd name="T6" fmla="*/ 38 w 50"/>
                          <a:gd name="T7" fmla="*/ 10 h 16"/>
                          <a:gd name="T8" fmla="*/ 34 w 50"/>
                          <a:gd name="T9" fmla="*/ 14 h 16"/>
                          <a:gd name="T10" fmla="*/ 30 w 50"/>
                          <a:gd name="T11" fmla="*/ 16 h 16"/>
                          <a:gd name="T12" fmla="*/ 20 w 50"/>
                          <a:gd name="T13" fmla="*/ 16 h 16"/>
                          <a:gd name="T14" fmla="*/ 16 w 50"/>
                          <a:gd name="T15" fmla="*/ 16 h 16"/>
                          <a:gd name="T16" fmla="*/ 14 w 50"/>
                          <a:gd name="T17" fmla="*/ 14 h 16"/>
                          <a:gd name="T18" fmla="*/ 12 w 50"/>
                          <a:gd name="T19" fmla="*/ 10 h 16"/>
                          <a:gd name="T20" fmla="*/ 8 w 50"/>
                          <a:gd name="T21" fmla="*/ 12 h 16"/>
                          <a:gd name="T22" fmla="*/ 6 w 50"/>
                          <a:gd name="T23" fmla="*/ 14 h 16"/>
                          <a:gd name="T24" fmla="*/ 2 w 50"/>
                          <a:gd name="T25" fmla="*/ 12 h 16"/>
                          <a:gd name="T26" fmla="*/ 0 w 50"/>
                          <a:gd name="T27" fmla="*/ 10 h 16"/>
                          <a:gd name="T28" fmla="*/ 2 w 50"/>
                          <a:gd name="T29" fmla="*/ 6 h 16"/>
                          <a:gd name="T30" fmla="*/ 6 w 50"/>
                          <a:gd name="T31" fmla="*/ 4 h 16"/>
                          <a:gd name="T32" fmla="*/ 10 w 50"/>
                          <a:gd name="T33" fmla="*/ 2 h 16"/>
                          <a:gd name="T34" fmla="*/ 14 w 50"/>
                          <a:gd name="T35" fmla="*/ 2 h 16"/>
                          <a:gd name="T36" fmla="*/ 14 w 50"/>
                          <a:gd name="T37" fmla="*/ 6 h 16"/>
                          <a:gd name="T38" fmla="*/ 32 w 50"/>
                          <a:gd name="T39" fmla="*/ 10 h 16"/>
                          <a:gd name="T40" fmla="*/ 38 w 50"/>
                          <a:gd name="T41" fmla="*/ 10 h 16"/>
                          <a:gd name="T42" fmla="*/ 34 w 50"/>
                          <a:gd name="T43" fmla="*/ 6 h 16"/>
                          <a:gd name="T44" fmla="*/ 32 w 50"/>
                          <a:gd name="T45" fmla="*/ 4 h 16"/>
                          <a:gd name="T46" fmla="*/ 34 w 50"/>
                          <a:gd name="T47" fmla="*/ 2 h 16"/>
                          <a:gd name="T48" fmla="*/ 38 w 50"/>
                          <a:gd name="T49" fmla="*/ 0 h 16"/>
                          <a:gd name="T50" fmla="*/ 42 w 50"/>
                          <a:gd name="T51" fmla="*/ 4 h 16"/>
                          <a:gd name="T52" fmla="*/ 50 w 50"/>
                          <a:gd name="T53" fmla="*/ 8 h 16"/>
                          <a:gd name="T54" fmla="*/ 50 w 50"/>
                          <a:gd name="T5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40" name="Freeform 364"/>
                      <p:cNvSpPr>
                        <a:spLocks noChangeAspect="1"/>
                      </p:cNvSpPr>
                      <p:nvPr/>
                    </p:nvSpPr>
                    <p:spPr bwMode="auto">
                      <a:xfrm>
                        <a:off x="4532" y="2321"/>
                        <a:ext cx="22" cy="13"/>
                      </a:xfrm>
                      <a:custGeom>
                        <a:avLst/>
                        <a:gdLst>
                          <a:gd name="T0" fmla="*/ 16 w 24"/>
                          <a:gd name="T1" fmla="*/ 12 h 14"/>
                          <a:gd name="T2" fmla="*/ 8 w 24"/>
                          <a:gd name="T3" fmla="*/ 8 h 14"/>
                          <a:gd name="T4" fmla="*/ 0 w 24"/>
                          <a:gd name="T5" fmla="*/ 2 h 14"/>
                          <a:gd name="T6" fmla="*/ 4 w 24"/>
                          <a:gd name="T7" fmla="*/ 0 h 14"/>
                          <a:gd name="T8" fmla="*/ 10 w 24"/>
                          <a:gd name="T9" fmla="*/ 0 h 14"/>
                          <a:gd name="T10" fmla="*/ 12 w 24"/>
                          <a:gd name="T11" fmla="*/ 0 h 14"/>
                          <a:gd name="T12" fmla="*/ 16 w 24"/>
                          <a:gd name="T13" fmla="*/ 0 h 14"/>
                          <a:gd name="T14" fmla="*/ 18 w 24"/>
                          <a:gd name="T15" fmla="*/ 4 h 14"/>
                          <a:gd name="T16" fmla="*/ 22 w 24"/>
                          <a:gd name="T17" fmla="*/ 4 h 14"/>
                          <a:gd name="T18" fmla="*/ 24 w 24"/>
                          <a:gd name="T19" fmla="*/ 10 h 14"/>
                          <a:gd name="T20" fmla="*/ 22 w 24"/>
                          <a:gd name="T21" fmla="*/ 12 h 14"/>
                          <a:gd name="T22" fmla="*/ 20 w 24"/>
                          <a:gd name="T23" fmla="*/ 14 h 14"/>
                          <a:gd name="T24" fmla="*/ 18 w 24"/>
                          <a:gd name="T25" fmla="*/ 14 h 14"/>
                          <a:gd name="T26" fmla="*/ 16 w 24"/>
                          <a:gd name="T2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41" name="Freeform 365"/>
                      <p:cNvSpPr>
                        <a:spLocks noChangeAspect="1"/>
                      </p:cNvSpPr>
                      <p:nvPr/>
                    </p:nvSpPr>
                    <p:spPr bwMode="auto">
                      <a:xfrm>
                        <a:off x="4620" y="2193"/>
                        <a:ext cx="9" cy="4"/>
                      </a:xfrm>
                      <a:custGeom>
                        <a:avLst/>
                        <a:gdLst>
                          <a:gd name="T0" fmla="*/ 10 w 10"/>
                          <a:gd name="T1" fmla="*/ 0 h 4"/>
                          <a:gd name="T2" fmla="*/ 8 w 10"/>
                          <a:gd name="T3" fmla="*/ 2 h 4"/>
                          <a:gd name="T4" fmla="*/ 4 w 10"/>
                          <a:gd name="T5" fmla="*/ 4 h 4"/>
                          <a:gd name="T6" fmla="*/ 2 w 10"/>
                          <a:gd name="T7" fmla="*/ 2 h 4"/>
                          <a:gd name="T8" fmla="*/ 0 w 10"/>
                          <a:gd name="T9" fmla="*/ 0 h 4"/>
                          <a:gd name="T10" fmla="*/ 6 w 10"/>
                          <a:gd name="T11" fmla="*/ 0 h 4"/>
                          <a:gd name="T12" fmla="*/ 1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10" y="0"/>
                            </a:moveTo>
                            <a:lnTo>
                              <a:pt x="8" y="2"/>
                            </a:lnTo>
                            <a:lnTo>
                              <a:pt x="4" y="4"/>
                            </a:lnTo>
                            <a:lnTo>
                              <a:pt x="2" y="2"/>
                            </a:lnTo>
                            <a:lnTo>
                              <a:pt x="0" y="0"/>
                            </a:lnTo>
                            <a:lnTo>
                              <a:pt x="6" y="0"/>
                            </a:lnTo>
                            <a:lnTo>
                              <a:pt x="10" y="0"/>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grpSp>
          </p:grpSp>
        </p:grpSp>
        <p:grpSp>
          <p:nvGrpSpPr>
            <p:cNvPr id="23891" name="Group 366"/>
            <p:cNvGrpSpPr>
              <a:grpSpLocks/>
            </p:cNvGrpSpPr>
            <p:nvPr/>
          </p:nvGrpSpPr>
          <p:grpSpPr bwMode="auto">
            <a:xfrm>
              <a:off x="4508" y="1843"/>
              <a:ext cx="142" cy="220"/>
              <a:chOff x="4508" y="1843"/>
              <a:chExt cx="142" cy="220"/>
            </a:xfrm>
          </p:grpSpPr>
          <p:sp>
            <p:nvSpPr>
              <p:cNvPr id="1663343" name="Freeform 367"/>
              <p:cNvSpPr>
                <a:spLocks noChangeAspect="1"/>
              </p:cNvSpPr>
              <p:nvPr/>
            </p:nvSpPr>
            <p:spPr bwMode="auto">
              <a:xfrm>
                <a:off x="4578" y="1991"/>
                <a:ext cx="72" cy="72"/>
              </a:xfrm>
              <a:custGeom>
                <a:avLst/>
                <a:gdLst>
                  <a:gd name="T0" fmla="*/ 60 w 76"/>
                  <a:gd name="T1" fmla="*/ 52 h 78"/>
                  <a:gd name="T2" fmla="*/ 54 w 76"/>
                  <a:gd name="T3" fmla="*/ 58 h 78"/>
                  <a:gd name="T4" fmla="*/ 58 w 76"/>
                  <a:gd name="T5" fmla="*/ 64 h 78"/>
                  <a:gd name="T6" fmla="*/ 62 w 76"/>
                  <a:gd name="T7" fmla="*/ 72 h 78"/>
                  <a:gd name="T8" fmla="*/ 58 w 76"/>
                  <a:gd name="T9" fmla="*/ 78 h 78"/>
                  <a:gd name="T10" fmla="*/ 52 w 76"/>
                  <a:gd name="T11" fmla="*/ 78 h 78"/>
                  <a:gd name="T12" fmla="*/ 48 w 76"/>
                  <a:gd name="T13" fmla="*/ 76 h 78"/>
                  <a:gd name="T14" fmla="*/ 42 w 76"/>
                  <a:gd name="T15" fmla="*/ 74 h 78"/>
                  <a:gd name="T16" fmla="*/ 34 w 76"/>
                  <a:gd name="T17" fmla="*/ 62 h 78"/>
                  <a:gd name="T18" fmla="*/ 34 w 76"/>
                  <a:gd name="T19" fmla="*/ 52 h 78"/>
                  <a:gd name="T20" fmla="*/ 32 w 76"/>
                  <a:gd name="T21" fmla="*/ 44 h 78"/>
                  <a:gd name="T22" fmla="*/ 24 w 76"/>
                  <a:gd name="T23" fmla="*/ 48 h 78"/>
                  <a:gd name="T24" fmla="*/ 18 w 76"/>
                  <a:gd name="T25" fmla="*/ 46 h 78"/>
                  <a:gd name="T26" fmla="*/ 12 w 76"/>
                  <a:gd name="T27" fmla="*/ 44 h 78"/>
                  <a:gd name="T28" fmla="*/ 8 w 76"/>
                  <a:gd name="T29" fmla="*/ 56 h 78"/>
                  <a:gd name="T30" fmla="*/ 4 w 76"/>
                  <a:gd name="T31" fmla="*/ 66 h 78"/>
                  <a:gd name="T32" fmla="*/ 0 w 76"/>
                  <a:gd name="T33" fmla="*/ 66 h 78"/>
                  <a:gd name="T34" fmla="*/ 2 w 76"/>
                  <a:gd name="T35" fmla="*/ 54 h 78"/>
                  <a:gd name="T36" fmla="*/ 0 w 76"/>
                  <a:gd name="T37" fmla="*/ 42 h 78"/>
                  <a:gd name="T38" fmla="*/ 6 w 76"/>
                  <a:gd name="T39" fmla="*/ 34 h 78"/>
                  <a:gd name="T40" fmla="*/ 14 w 76"/>
                  <a:gd name="T41" fmla="*/ 28 h 78"/>
                  <a:gd name="T42" fmla="*/ 18 w 76"/>
                  <a:gd name="T43" fmla="*/ 24 h 78"/>
                  <a:gd name="T44" fmla="*/ 26 w 76"/>
                  <a:gd name="T45" fmla="*/ 24 h 78"/>
                  <a:gd name="T46" fmla="*/ 30 w 76"/>
                  <a:gd name="T47" fmla="*/ 28 h 78"/>
                  <a:gd name="T48" fmla="*/ 36 w 76"/>
                  <a:gd name="T49" fmla="*/ 30 h 78"/>
                  <a:gd name="T50" fmla="*/ 40 w 76"/>
                  <a:gd name="T51" fmla="*/ 24 h 78"/>
                  <a:gd name="T52" fmla="*/ 44 w 76"/>
                  <a:gd name="T53" fmla="*/ 18 h 78"/>
                  <a:gd name="T54" fmla="*/ 52 w 76"/>
                  <a:gd name="T55" fmla="*/ 14 h 78"/>
                  <a:gd name="T56" fmla="*/ 54 w 76"/>
                  <a:gd name="T57" fmla="*/ 0 h 78"/>
                  <a:gd name="T58" fmla="*/ 62 w 76"/>
                  <a:gd name="T59" fmla="*/ 6 h 78"/>
                  <a:gd name="T60" fmla="*/ 70 w 76"/>
                  <a:gd name="T61" fmla="*/ 26 h 78"/>
                  <a:gd name="T62" fmla="*/ 74 w 76"/>
                  <a:gd name="T63" fmla="*/ 52 h 78"/>
                  <a:gd name="T64" fmla="*/ 70 w 76"/>
                  <a:gd name="T65" fmla="*/ 62 h 78"/>
                  <a:gd name="T66" fmla="*/ 68 w 76"/>
                  <a:gd name="T67" fmla="*/ 66 h 78"/>
                  <a:gd name="T68" fmla="*/ 62 w 76"/>
                  <a:gd name="T69"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44" name="Freeform 368"/>
              <p:cNvSpPr>
                <a:spLocks noChangeAspect="1"/>
              </p:cNvSpPr>
              <p:nvPr/>
            </p:nvSpPr>
            <p:spPr bwMode="auto">
              <a:xfrm>
                <a:off x="4508" y="1973"/>
                <a:ext cx="35" cy="40"/>
              </a:xfrm>
              <a:custGeom>
                <a:avLst/>
                <a:gdLst>
                  <a:gd name="T0" fmla="*/ 4 w 38"/>
                  <a:gd name="T1" fmla="*/ 42 h 42"/>
                  <a:gd name="T2" fmla="*/ 0 w 38"/>
                  <a:gd name="T3" fmla="*/ 42 h 42"/>
                  <a:gd name="T4" fmla="*/ 2 w 38"/>
                  <a:gd name="T5" fmla="*/ 38 h 42"/>
                  <a:gd name="T6" fmla="*/ 6 w 38"/>
                  <a:gd name="T7" fmla="*/ 34 h 42"/>
                  <a:gd name="T8" fmla="*/ 14 w 38"/>
                  <a:gd name="T9" fmla="*/ 24 h 42"/>
                  <a:gd name="T10" fmla="*/ 24 w 38"/>
                  <a:gd name="T11" fmla="*/ 16 h 42"/>
                  <a:gd name="T12" fmla="*/ 30 w 38"/>
                  <a:gd name="T13" fmla="*/ 8 h 42"/>
                  <a:gd name="T14" fmla="*/ 32 w 38"/>
                  <a:gd name="T15" fmla="*/ 4 h 42"/>
                  <a:gd name="T16" fmla="*/ 34 w 38"/>
                  <a:gd name="T17" fmla="*/ 0 h 42"/>
                  <a:gd name="T18" fmla="*/ 34 w 38"/>
                  <a:gd name="T19" fmla="*/ 4 h 42"/>
                  <a:gd name="T20" fmla="*/ 36 w 38"/>
                  <a:gd name="T21" fmla="*/ 6 h 42"/>
                  <a:gd name="T22" fmla="*/ 38 w 38"/>
                  <a:gd name="T23" fmla="*/ 10 h 42"/>
                  <a:gd name="T24" fmla="*/ 36 w 38"/>
                  <a:gd name="T25" fmla="*/ 12 h 42"/>
                  <a:gd name="T26" fmla="*/ 32 w 38"/>
                  <a:gd name="T27" fmla="*/ 14 h 42"/>
                  <a:gd name="T28" fmla="*/ 32 w 38"/>
                  <a:gd name="T29" fmla="*/ 16 h 42"/>
                  <a:gd name="T30" fmla="*/ 30 w 38"/>
                  <a:gd name="T31" fmla="*/ 18 h 42"/>
                  <a:gd name="T32" fmla="*/ 22 w 38"/>
                  <a:gd name="T33" fmla="*/ 18 h 42"/>
                  <a:gd name="T34" fmla="*/ 20 w 38"/>
                  <a:gd name="T35" fmla="*/ 28 h 42"/>
                  <a:gd name="T36" fmla="*/ 14 w 38"/>
                  <a:gd name="T37" fmla="*/ 36 h 42"/>
                  <a:gd name="T38" fmla="*/ 10 w 38"/>
                  <a:gd name="T39" fmla="*/ 40 h 42"/>
                  <a:gd name="T40" fmla="*/ 4 w 38"/>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45" name="Freeform 369"/>
              <p:cNvSpPr>
                <a:spLocks noChangeAspect="1"/>
              </p:cNvSpPr>
              <p:nvPr/>
            </p:nvSpPr>
            <p:spPr bwMode="auto">
              <a:xfrm>
                <a:off x="4534" y="1843"/>
                <a:ext cx="69" cy="102"/>
              </a:xfrm>
              <a:custGeom>
                <a:avLst/>
                <a:gdLst>
                  <a:gd name="T0" fmla="*/ 8 w 74"/>
                  <a:gd name="T1" fmla="*/ 38 h 110"/>
                  <a:gd name="T2" fmla="*/ 6 w 74"/>
                  <a:gd name="T3" fmla="*/ 20 h 110"/>
                  <a:gd name="T4" fmla="*/ 6 w 74"/>
                  <a:gd name="T5" fmla="*/ 4 h 110"/>
                  <a:gd name="T6" fmla="*/ 10 w 74"/>
                  <a:gd name="T7" fmla="*/ 0 h 110"/>
                  <a:gd name="T8" fmla="*/ 14 w 74"/>
                  <a:gd name="T9" fmla="*/ 6 h 110"/>
                  <a:gd name="T10" fmla="*/ 20 w 74"/>
                  <a:gd name="T11" fmla="*/ 10 h 110"/>
                  <a:gd name="T12" fmla="*/ 24 w 74"/>
                  <a:gd name="T13" fmla="*/ 8 h 110"/>
                  <a:gd name="T14" fmla="*/ 28 w 74"/>
                  <a:gd name="T15" fmla="*/ 8 h 110"/>
                  <a:gd name="T16" fmla="*/ 32 w 74"/>
                  <a:gd name="T17" fmla="*/ 18 h 110"/>
                  <a:gd name="T18" fmla="*/ 36 w 74"/>
                  <a:gd name="T19" fmla="*/ 30 h 110"/>
                  <a:gd name="T20" fmla="*/ 36 w 74"/>
                  <a:gd name="T21" fmla="*/ 44 h 110"/>
                  <a:gd name="T22" fmla="*/ 28 w 74"/>
                  <a:gd name="T23" fmla="*/ 54 h 110"/>
                  <a:gd name="T24" fmla="*/ 28 w 74"/>
                  <a:gd name="T25" fmla="*/ 70 h 110"/>
                  <a:gd name="T26" fmla="*/ 36 w 74"/>
                  <a:gd name="T27" fmla="*/ 82 h 110"/>
                  <a:gd name="T28" fmla="*/ 40 w 74"/>
                  <a:gd name="T29" fmla="*/ 84 h 110"/>
                  <a:gd name="T30" fmla="*/ 46 w 74"/>
                  <a:gd name="T31" fmla="*/ 80 h 110"/>
                  <a:gd name="T32" fmla="*/ 54 w 74"/>
                  <a:gd name="T33" fmla="*/ 86 h 110"/>
                  <a:gd name="T34" fmla="*/ 60 w 74"/>
                  <a:gd name="T35" fmla="*/ 92 h 110"/>
                  <a:gd name="T36" fmla="*/ 64 w 74"/>
                  <a:gd name="T37" fmla="*/ 88 h 110"/>
                  <a:gd name="T38" fmla="*/ 64 w 74"/>
                  <a:gd name="T39" fmla="*/ 94 h 110"/>
                  <a:gd name="T40" fmla="*/ 64 w 74"/>
                  <a:gd name="T41" fmla="*/ 98 h 110"/>
                  <a:gd name="T42" fmla="*/ 68 w 74"/>
                  <a:gd name="T43" fmla="*/ 100 h 110"/>
                  <a:gd name="T44" fmla="*/ 74 w 74"/>
                  <a:gd name="T45" fmla="*/ 106 h 110"/>
                  <a:gd name="T46" fmla="*/ 72 w 74"/>
                  <a:gd name="T47" fmla="*/ 110 h 110"/>
                  <a:gd name="T48" fmla="*/ 68 w 74"/>
                  <a:gd name="T49" fmla="*/ 106 h 110"/>
                  <a:gd name="T50" fmla="*/ 60 w 74"/>
                  <a:gd name="T51" fmla="*/ 98 h 110"/>
                  <a:gd name="T52" fmla="*/ 50 w 74"/>
                  <a:gd name="T53" fmla="*/ 90 h 110"/>
                  <a:gd name="T54" fmla="*/ 48 w 74"/>
                  <a:gd name="T55" fmla="*/ 96 h 110"/>
                  <a:gd name="T56" fmla="*/ 44 w 74"/>
                  <a:gd name="T57" fmla="*/ 100 h 110"/>
                  <a:gd name="T58" fmla="*/ 38 w 74"/>
                  <a:gd name="T59" fmla="*/ 90 h 110"/>
                  <a:gd name="T60" fmla="*/ 30 w 74"/>
                  <a:gd name="T61" fmla="*/ 90 h 110"/>
                  <a:gd name="T62" fmla="*/ 22 w 74"/>
                  <a:gd name="T63" fmla="*/ 90 h 110"/>
                  <a:gd name="T64" fmla="*/ 16 w 74"/>
                  <a:gd name="T65" fmla="*/ 84 h 110"/>
                  <a:gd name="T66" fmla="*/ 20 w 74"/>
                  <a:gd name="T67" fmla="*/ 76 h 110"/>
                  <a:gd name="T68" fmla="*/ 16 w 74"/>
                  <a:gd name="T69" fmla="*/ 72 h 110"/>
                  <a:gd name="T70" fmla="*/ 12 w 74"/>
                  <a:gd name="T71" fmla="*/ 74 h 110"/>
                  <a:gd name="T72" fmla="*/ 2 w 74"/>
                  <a:gd name="T73" fmla="*/ 70 h 110"/>
                  <a:gd name="T74" fmla="*/ 0 w 74"/>
                  <a:gd name="T75" fmla="*/ 52 h 110"/>
                  <a:gd name="T76" fmla="*/ 4 w 74"/>
                  <a:gd name="T77" fmla="*/ 4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46" name="Freeform 370"/>
              <p:cNvSpPr>
                <a:spLocks noChangeAspect="1"/>
              </p:cNvSpPr>
              <p:nvPr/>
            </p:nvSpPr>
            <p:spPr bwMode="auto">
              <a:xfrm>
                <a:off x="4606" y="1947"/>
                <a:ext cx="23" cy="40"/>
              </a:xfrm>
              <a:custGeom>
                <a:avLst/>
                <a:gdLst>
                  <a:gd name="T0" fmla="*/ 22 w 24"/>
                  <a:gd name="T1" fmla="*/ 28 h 42"/>
                  <a:gd name="T2" fmla="*/ 14 w 24"/>
                  <a:gd name="T3" fmla="*/ 28 h 42"/>
                  <a:gd name="T4" fmla="*/ 14 w 24"/>
                  <a:gd name="T5" fmla="*/ 36 h 42"/>
                  <a:gd name="T6" fmla="*/ 18 w 24"/>
                  <a:gd name="T7" fmla="*/ 40 h 42"/>
                  <a:gd name="T8" fmla="*/ 18 w 24"/>
                  <a:gd name="T9" fmla="*/ 42 h 42"/>
                  <a:gd name="T10" fmla="*/ 14 w 24"/>
                  <a:gd name="T11" fmla="*/ 42 h 42"/>
                  <a:gd name="T12" fmla="*/ 12 w 24"/>
                  <a:gd name="T13" fmla="*/ 42 h 42"/>
                  <a:gd name="T14" fmla="*/ 10 w 24"/>
                  <a:gd name="T15" fmla="*/ 42 h 42"/>
                  <a:gd name="T16" fmla="*/ 10 w 24"/>
                  <a:gd name="T17" fmla="*/ 38 h 42"/>
                  <a:gd name="T18" fmla="*/ 12 w 24"/>
                  <a:gd name="T19" fmla="*/ 36 h 42"/>
                  <a:gd name="T20" fmla="*/ 12 w 24"/>
                  <a:gd name="T21" fmla="*/ 32 h 42"/>
                  <a:gd name="T22" fmla="*/ 8 w 24"/>
                  <a:gd name="T23" fmla="*/ 32 h 42"/>
                  <a:gd name="T24" fmla="*/ 6 w 24"/>
                  <a:gd name="T25" fmla="*/ 30 h 42"/>
                  <a:gd name="T26" fmla="*/ 2 w 24"/>
                  <a:gd name="T27" fmla="*/ 24 h 42"/>
                  <a:gd name="T28" fmla="*/ 2 w 24"/>
                  <a:gd name="T29" fmla="*/ 22 h 42"/>
                  <a:gd name="T30" fmla="*/ 10 w 24"/>
                  <a:gd name="T31" fmla="*/ 22 h 42"/>
                  <a:gd name="T32" fmla="*/ 12 w 24"/>
                  <a:gd name="T33" fmla="*/ 20 h 42"/>
                  <a:gd name="T34" fmla="*/ 14 w 24"/>
                  <a:gd name="T35" fmla="*/ 18 h 42"/>
                  <a:gd name="T36" fmla="*/ 12 w 24"/>
                  <a:gd name="T37" fmla="*/ 14 h 42"/>
                  <a:gd name="T38" fmla="*/ 6 w 24"/>
                  <a:gd name="T39" fmla="*/ 10 h 42"/>
                  <a:gd name="T40" fmla="*/ 2 w 24"/>
                  <a:gd name="T41" fmla="*/ 6 h 42"/>
                  <a:gd name="T42" fmla="*/ 0 w 24"/>
                  <a:gd name="T43" fmla="*/ 2 h 42"/>
                  <a:gd name="T44" fmla="*/ 4 w 24"/>
                  <a:gd name="T45" fmla="*/ 0 h 42"/>
                  <a:gd name="T46" fmla="*/ 12 w 24"/>
                  <a:gd name="T47" fmla="*/ 0 h 42"/>
                  <a:gd name="T48" fmla="*/ 16 w 24"/>
                  <a:gd name="T49" fmla="*/ 2 h 42"/>
                  <a:gd name="T50" fmla="*/ 16 w 24"/>
                  <a:gd name="T51" fmla="*/ 8 h 42"/>
                  <a:gd name="T52" fmla="*/ 20 w 24"/>
                  <a:gd name="T53" fmla="*/ 8 h 42"/>
                  <a:gd name="T54" fmla="*/ 20 w 24"/>
                  <a:gd name="T55" fmla="*/ 16 h 42"/>
                  <a:gd name="T56" fmla="*/ 24 w 24"/>
                  <a:gd name="T57" fmla="*/ 22 h 42"/>
                  <a:gd name="T58" fmla="*/ 22 w 24"/>
                  <a:gd name="T59"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47" name="Freeform 371"/>
              <p:cNvSpPr>
                <a:spLocks noChangeAspect="1"/>
              </p:cNvSpPr>
              <p:nvPr/>
            </p:nvSpPr>
            <p:spPr bwMode="auto">
              <a:xfrm>
                <a:off x="4571" y="1959"/>
                <a:ext cx="21" cy="26"/>
              </a:xfrm>
              <a:custGeom>
                <a:avLst/>
                <a:gdLst>
                  <a:gd name="T0" fmla="*/ 10 w 22"/>
                  <a:gd name="T1" fmla="*/ 4 h 28"/>
                  <a:gd name="T2" fmla="*/ 12 w 22"/>
                  <a:gd name="T3" fmla="*/ 4 h 28"/>
                  <a:gd name="T4" fmla="*/ 14 w 22"/>
                  <a:gd name="T5" fmla="*/ 4 h 28"/>
                  <a:gd name="T6" fmla="*/ 20 w 22"/>
                  <a:gd name="T7" fmla="*/ 6 h 28"/>
                  <a:gd name="T8" fmla="*/ 22 w 22"/>
                  <a:gd name="T9" fmla="*/ 10 h 28"/>
                  <a:gd name="T10" fmla="*/ 20 w 22"/>
                  <a:gd name="T11" fmla="*/ 16 h 28"/>
                  <a:gd name="T12" fmla="*/ 14 w 22"/>
                  <a:gd name="T13" fmla="*/ 22 h 28"/>
                  <a:gd name="T14" fmla="*/ 2 w 22"/>
                  <a:gd name="T15" fmla="*/ 28 h 28"/>
                  <a:gd name="T16" fmla="*/ 2 w 22"/>
                  <a:gd name="T17" fmla="*/ 14 h 28"/>
                  <a:gd name="T18" fmla="*/ 0 w 22"/>
                  <a:gd name="T19" fmla="*/ 4 h 28"/>
                  <a:gd name="T20" fmla="*/ 2 w 22"/>
                  <a:gd name="T21" fmla="*/ 2 h 28"/>
                  <a:gd name="T22" fmla="*/ 4 w 22"/>
                  <a:gd name="T23" fmla="*/ 0 h 28"/>
                  <a:gd name="T24" fmla="*/ 8 w 22"/>
                  <a:gd name="T25" fmla="*/ 4 h 28"/>
                  <a:gd name="T26" fmla="*/ 10 w 22"/>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48" name="Freeform 372"/>
              <p:cNvSpPr>
                <a:spLocks noChangeAspect="1"/>
              </p:cNvSpPr>
              <p:nvPr/>
            </p:nvSpPr>
            <p:spPr bwMode="auto">
              <a:xfrm>
                <a:off x="4584" y="1975"/>
                <a:ext cx="17" cy="32"/>
              </a:xfrm>
              <a:custGeom>
                <a:avLst/>
                <a:gdLst>
                  <a:gd name="T0" fmla="*/ 18 w 18"/>
                  <a:gd name="T1" fmla="*/ 6 h 34"/>
                  <a:gd name="T2" fmla="*/ 16 w 18"/>
                  <a:gd name="T3" fmla="*/ 12 h 34"/>
                  <a:gd name="T4" fmla="*/ 14 w 18"/>
                  <a:gd name="T5" fmla="*/ 14 h 34"/>
                  <a:gd name="T6" fmla="*/ 12 w 18"/>
                  <a:gd name="T7" fmla="*/ 18 h 34"/>
                  <a:gd name="T8" fmla="*/ 12 w 18"/>
                  <a:gd name="T9" fmla="*/ 24 h 34"/>
                  <a:gd name="T10" fmla="*/ 12 w 18"/>
                  <a:gd name="T11" fmla="*/ 26 h 34"/>
                  <a:gd name="T12" fmla="*/ 12 w 18"/>
                  <a:gd name="T13" fmla="*/ 28 h 34"/>
                  <a:gd name="T14" fmla="*/ 14 w 18"/>
                  <a:gd name="T15" fmla="*/ 32 h 34"/>
                  <a:gd name="T16" fmla="*/ 14 w 18"/>
                  <a:gd name="T17" fmla="*/ 34 h 34"/>
                  <a:gd name="T18" fmla="*/ 10 w 18"/>
                  <a:gd name="T19" fmla="*/ 34 h 34"/>
                  <a:gd name="T20" fmla="*/ 6 w 18"/>
                  <a:gd name="T21" fmla="*/ 28 h 34"/>
                  <a:gd name="T22" fmla="*/ 2 w 18"/>
                  <a:gd name="T23" fmla="*/ 24 h 34"/>
                  <a:gd name="T24" fmla="*/ 0 w 18"/>
                  <a:gd name="T25" fmla="*/ 18 h 34"/>
                  <a:gd name="T26" fmla="*/ 2 w 18"/>
                  <a:gd name="T27" fmla="*/ 16 h 34"/>
                  <a:gd name="T28" fmla="*/ 6 w 18"/>
                  <a:gd name="T29" fmla="*/ 16 h 34"/>
                  <a:gd name="T30" fmla="*/ 6 w 18"/>
                  <a:gd name="T31" fmla="*/ 8 h 34"/>
                  <a:gd name="T32" fmla="*/ 8 w 18"/>
                  <a:gd name="T33" fmla="*/ 2 h 34"/>
                  <a:gd name="T34" fmla="*/ 10 w 18"/>
                  <a:gd name="T35" fmla="*/ 0 h 34"/>
                  <a:gd name="T36" fmla="*/ 12 w 18"/>
                  <a:gd name="T37" fmla="*/ 0 h 34"/>
                  <a:gd name="T38" fmla="*/ 16 w 18"/>
                  <a:gd name="T39" fmla="*/ 2 h 34"/>
                  <a:gd name="T40" fmla="*/ 18 w 18"/>
                  <a:gd name="T41" fmla="*/ 4 h 34"/>
                  <a:gd name="T42" fmla="*/ 18 w 18"/>
                  <a:gd name="T4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49" name="Freeform 373"/>
              <p:cNvSpPr>
                <a:spLocks noChangeAspect="1"/>
              </p:cNvSpPr>
              <p:nvPr/>
            </p:nvSpPr>
            <p:spPr bwMode="auto">
              <a:xfrm>
                <a:off x="4603" y="1989"/>
                <a:ext cx="13" cy="10"/>
              </a:xfrm>
              <a:custGeom>
                <a:avLst/>
                <a:gdLst>
                  <a:gd name="T0" fmla="*/ 14 w 14"/>
                  <a:gd name="T1" fmla="*/ 0 h 12"/>
                  <a:gd name="T2" fmla="*/ 12 w 14"/>
                  <a:gd name="T3" fmla="*/ 4 h 12"/>
                  <a:gd name="T4" fmla="*/ 10 w 14"/>
                  <a:gd name="T5" fmla="*/ 8 h 12"/>
                  <a:gd name="T6" fmla="*/ 8 w 14"/>
                  <a:gd name="T7" fmla="*/ 10 h 12"/>
                  <a:gd name="T8" fmla="*/ 4 w 14"/>
                  <a:gd name="T9" fmla="*/ 12 h 12"/>
                  <a:gd name="T10" fmla="*/ 2 w 14"/>
                  <a:gd name="T11" fmla="*/ 10 h 12"/>
                  <a:gd name="T12" fmla="*/ 0 w 14"/>
                  <a:gd name="T13" fmla="*/ 8 h 12"/>
                  <a:gd name="T14" fmla="*/ 2 w 14"/>
                  <a:gd name="T15" fmla="*/ 4 h 12"/>
                  <a:gd name="T16" fmla="*/ 6 w 14"/>
                  <a:gd name="T17" fmla="*/ 0 h 12"/>
                  <a:gd name="T18" fmla="*/ 10 w 14"/>
                  <a:gd name="T19" fmla="*/ 0 h 12"/>
                  <a:gd name="T20" fmla="*/ 14 w 14"/>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50" name="Freeform 374"/>
              <p:cNvSpPr>
                <a:spLocks noChangeAspect="1"/>
              </p:cNvSpPr>
              <p:nvPr/>
            </p:nvSpPr>
            <p:spPr bwMode="auto">
              <a:xfrm>
                <a:off x="4592" y="1947"/>
                <a:ext cx="11" cy="16"/>
              </a:xfrm>
              <a:custGeom>
                <a:avLst/>
                <a:gdLst>
                  <a:gd name="T0" fmla="*/ 0 w 12"/>
                  <a:gd name="T1" fmla="*/ 8 h 16"/>
                  <a:gd name="T2" fmla="*/ 0 w 12"/>
                  <a:gd name="T3" fmla="*/ 0 h 16"/>
                  <a:gd name="T4" fmla="*/ 2 w 12"/>
                  <a:gd name="T5" fmla="*/ 0 h 16"/>
                  <a:gd name="T6" fmla="*/ 6 w 12"/>
                  <a:gd name="T7" fmla="*/ 4 h 16"/>
                  <a:gd name="T8" fmla="*/ 8 w 12"/>
                  <a:gd name="T9" fmla="*/ 6 h 16"/>
                  <a:gd name="T10" fmla="*/ 12 w 12"/>
                  <a:gd name="T11" fmla="*/ 10 h 16"/>
                  <a:gd name="T12" fmla="*/ 12 w 12"/>
                  <a:gd name="T13" fmla="*/ 14 h 16"/>
                  <a:gd name="T14" fmla="*/ 12 w 12"/>
                  <a:gd name="T15" fmla="*/ 16 h 16"/>
                  <a:gd name="T16" fmla="*/ 10 w 12"/>
                  <a:gd name="T17" fmla="*/ 14 h 16"/>
                  <a:gd name="T18" fmla="*/ 6 w 12"/>
                  <a:gd name="T19" fmla="*/ 8 h 16"/>
                  <a:gd name="T20" fmla="*/ 0 w 12"/>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51" name="Freeform 375"/>
              <p:cNvSpPr>
                <a:spLocks noChangeAspect="1"/>
              </p:cNvSpPr>
              <p:nvPr/>
            </p:nvSpPr>
            <p:spPr bwMode="auto">
              <a:xfrm>
                <a:off x="4546" y="1933"/>
                <a:ext cx="20" cy="18"/>
              </a:xfrm>
              <a:custGeom>
                <a:avLst/>
                <a:gdLst>
                  <a:gd name="T0" fmla="*/ 16 w 20"/>
                  <a:gd name="T1" fmla="*/ 20 h 20"/>
                  <a:gd name="T2" fmla="*/ 12 w 20"/>
                  <a:gd name="T3" fmla="*/ 16 h 20"/>
                  <a:gd name="T4" fmla="*/ 6 w 20"/>
                  <a:gd name="T5" fmla="*/ 10 h 20"/>
                  <a:gd name="T6" fmla="*/ 0 w 20"/>
                  <a:gd name="T7" fmla="*/ 0 h 20"/>
                  <a:gd name="T8" fmla="*/ 6 w 20"/>
                  <a:gd name="T9" fmla="*/ 0 h 20"/>
                  <a:gd name="T10" fmla="*/ 14 w 20"/>
                  <a:gd name="T11" fmla="*/ 4 h 20"/>
                  <a:gd name="T12" fmla="*/ 18 w 20"/>
                  <a:gd name="T13" fmla="*/ 4 h 20"/>
                  <a:gd name="T14" fmla="*/ 20 w 20"/>
                  <a:gd name="T15" fmla="*/ 8 h 20"/>
                  <a:gd name="T16" fmla="*/ 20 w 20"/>
                  <a:gd name="T17" fmla="*/ 12 h 20"/>
                  <a:gd name="T18" fmla="*/ 20 w 20"/>
                  <a:gd name="T19" fmla="*/ 16 h 20"/>
                  <a:gd name="T20" fmla="*/ 18 w 20"/>
                  <a:gd name="T21" fmla="*/ 20 h 20"/>
                  <a:gd name="T22" fmla="*/ 16 w 20"/>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solidFill>
                <a:srgbClr val="0442D4"/>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grpSp>
        <p:nvGrpSpPr>
          <p:cNvPr id="23727" name="Group 376"/>
          <p:cNvGrpSpPr>
            <a:grpSpLocks/>
          </p:cNvGrpSpPr>
          <p:nvPr/>
        </p:nvGrpSpPr>
        <p:grpSpPr bwMode="auto">
          <a:xfrm>
            <a:off x="2382838" y="2541588"/>
            <a:ext cx="5397500" cy="1557337"/>
            <a:chOff x="1501" y="846"/>
            <a:chExt cx="3400" cy="981"/>
          </a:xfrm>
        </p:grpSpPr>
        <p:sp>
          <p:nvSpPr>
            <p:cNvPr id="1663353" name="Freeform 377"/>
            <p:cNvSpPr>
              <a:spLocks noChangeAspect="1"/>
            </p:cNvSpPr>
            <p:nvPr/>
          </p:nvSpPr>
          <p:spPr bwMode="auto">
            <a:xfrm>
              <a:off x="1501" y="1767"/>
              <a:ext cx="152" cy="60"/>
            </a:xfrm>
            <a:custGeom>
              <a:avLst/>
              <a:gdLst>
                <a:gd name="T0" fmla="*/ 44 w 162"/>
                <a:gd name="T1" fmla="*/ 18 h 64"/>
                <a:gd name="T2" fmla="*/ 44 w 162"/>
                <a:gd name="T3" fmla="*/ 16 h 64"/>
                <a:gd name="T4" fmla="*/ 48 w 162"/>
                <a:gd name="T5" fmla="*/ 16 h 64"/>
                <a:gd name="T6" fmla="*/ 48 w 162"/>
                <a:gd name="T7" fmla="*/ 12 h 64"/>
                <a:gd name="T8" fmla="*/ 44 w 162"/>
                <a:gd name="T9" fmla="*/ 10 h 64"/>
                <a:gd name="T10" fmla="*/ 44 w 162"/>
                <a:gd name="T11" fmla="*/ 12 h 64"/>
                <a:gd name="T12" fmla="*/ 36 w 162"/>
                <a:gd name="T13" fmla="*/ 12 h 64"/>
                <a:gd name="T14" fmla="*/ 30 w 162"/>
                <a:gd name="T15" fmla="*/ 16 h 64"/>
                <a:gd name="T16" fmla="*/ 22 w 162"/>
                <a:gd name="T17" fmla="*/ 18 h 64"/>
                <a:gd name="T18" fmla="*/ 16 w 162"/>
                <a:gd name="T19" fmla="*/ 20 h 64"/>
                <a:gd name="T20" fmla="*/ 14 w 162"/>
                <a:gd name="T21" fmla="*/ 22 h 64"/>
                <a:gd name="T22" fmla="*/ 12 w 162"/>
                <a:gd name="T23" fmla="*/ 24 h 64"/>
                <a:gd name="T24" fmla="*/ 6 w 162"/>
                <a:gd name="T25" fmla="*/ 26 h 64"/>
                <a:gd name="T26" fmla="*/ 0 w 162"/>
                <a:gd name="T27" fmla="*/ 26 h 64"/>
                <a:gd name="T28" fmla="*/ 4 w 162"/>
                <a:gd name="T29" fmla="*/ 24 h 64"/>
                <a:gd name="T30" fmla="*/ 6 w 162"/>
                <a:gd name="T31" fmla="*/ 24 h 64"/>
                <a:gd name="T32" fmla="*/ 8 w 162"/>
                <a:gd name="T33" fmla="*/ 18 h 64"/>
                <a:gd name="T34" fmla="*/ 12 w 162"/>
                <a:gd name="T35" fmla="*/ 14 h 64"/>
                <a:gd name="T36" fmla="*/ 18 w 162"/>
                <a:gd name="T37" fmla="*/ 10 h 64"/>
                <a:gd name="T38" fmla="*/ 24 w 162"/>
                <a:gd name="T39" fmla="*/ 6 h 64"/>
                <a:gd name="T40" fmla="*/ 42 w 162"/>
                <a:gd name="T41" fmla="*/ 0 h 64"/>
                <a:gd name="T42" fmla="*/ 56 w 162"/>
                <a:gd name="T43" fmla="*/ 0 h 64"/>
                <a:gd name="T44" fmla="*/ 60 w 162"/>
                <a:gd name="T45" fmla="*/ 0 h 64"/>
                <a:gd name="T46" fmla="*/ 62 w 162"/>
                <a:gd name="T47" fmla="*/ 2 h 64"/>
                <a:gd name="T48" fmla="*/ 66 w 162"/>
                <a:gd name="T49" fmla="*/ 4 h 64"/>
                <a:gd name="T50" fmla="*/ 78 w 162"/>
                <a:gd name="T51" fmla="*/ 8 h 64"/>
                <a:gd name="T52" fmla="*/ 86 w 162"/>
                <a:gd name="T53" fmla="*/ 16 h 64"/>
                <a:gd name="T54" fmla="*/ 90 w 162"/>
                <a:gd name="T55" fmla="*/ 16 h 64"/>
                <a:gd name="T56" fmla="*/ 96 w 162"/>
                <a:gd name="T57" fmla="*/ 16 h 64"/>
                <a:gd name="T58" fmla="*/ 102 w 162"/>
                <a:gd name="T59" fmla="*/ 18 h 64"/>
                <a:gd name="T60" fmla="*/ 114 w 162"/>
                <a:gd name="T61" fmla="*/ 24 h 64"/>
                <a:gd name="T62" fmla="*/ 122 w 162"/>
                <a:gd name="T63" fmla="*/ 32 h 64"/>
                <a:gd name="T64" fmla="*/ 130 w 162"/>
                <a:gd name="T65" fmla="*/ 38 h 64"/>
                <a:gd name="T66" fmla="*/ 142 w 162"/>
                <a:gd name="T67" fmla="*/ 42 h 64"/>
                <a:gd name="T68" fmla="*/ 140 w 162"/>
                <a:gd name="T69" fmla="*/ 44 h 64"/>
                <a:gd name="T70" fmla="*/ 154 w 162"/>
                <a:gd name="T71" fmla="*/ 48 h 64"/>
                <a:gd name="T72" fmla="*/ 160 w 162"/>
                <a:gd name="T73" fmla="*/ 52 h 64"/>
                <a:gd name="T74" fmla="*/ 162 w 162"/>
                <a:gd name="T75" fmla="*/ 58 h 64"/>
                <a:gd name="T76" fmla="*/ 154 w 162"/>
                <a:gd name="T77" fmla="*/ 60 h 64"/>
                <a:gd name="T78" fmla="*/ 152 w 162"/>
                <a:gd name="T79" fmla="*/ 60 h 64"/>
                <a:gd name="T80" fmla="*/ 152 w 162"/>
                <a:gd name="T81" fmla="*/ 62 h 64"/>
                <a:gd name="T82" fmla="*/ 142 w 162"/>
                <a:gd name="T83" fmla="*/ 64 h 64"/>
                <a:gd name="T84" fmla="*/ 130 w 162"/>
                <a:gd name="T85" fmla="*/ 64 h 64"/>
                <a:gd name="T86" fmla="*/ 108 w 162"/>
                <a:gd name="T87" fmla="*/ 62 h 64"/>
                <a:gd name="T88" fmla="*/ 112 w 162"/>
                <a:gd name="T89" fmla="*/ 58 h 64"/>
                <a:gd name="T90" fmla="*/ 118 w 162"/>
                <a:gd name="T91" fmla="*/ 52 h 64"/>
                <a:gd name="T92" fmla="*/ 118 w 162"/>
                <a:gd name="T93" fmla="*/ 48 h 64"/>
                <a:gd name="T94" fmla="*/ 110 w 162"/>
                <a:gd name="T95" fmla="*/ 48 h 64"/>
                <a:gd name="T96" fmla="*/ 102 w 162"/>
                <a:gd name="T97" fmla="*/ 46 h 64"/>
                <a:gd name="T98" fmla="*/ 100 w 162"/>
                <a:gd name="T99" fmla="*/ 44 h 64"/>
                <a:gd name="T100" fmla="*/ 98 w 162"/>
                <a:gd name="T101" fmla="*/ 38 h 64"/>
                <a:gd name="T102" fmla="*/ 98 w 162"/>
                <a:gd name="T103" fmla="*/ 34 h 64"/>
                <a:gd name="T104" fmla="*/ 96 w 162"/>
                <a:gd name="T105" fmla="*/ 32 h 64"/>
                <a:gd name="T106" fmla="*/ 92 w 162"/>
                <a:gd name="T107" fmla="*/ 30 h 64"/>
                <a:gd name="T108" fmla="*/ 78 w 162"/>
                <a:gd name="T109" fmla="*/ 30 h 64"/>
                <a:gd name="T110" fmla="*/ 76 w 162"/>
                <a:gd name="T111" fmla="*/ 28 h 64"/>
                <a:gd name="T112" fmla="*/ 72 w 162"/>
                <a:gd name="T113" fmla="*/ 26 h 64"/>
                <a:gd name="T114" fmla="*/ 60 w 162"/>
                <a:gd name="T115" fmla="*/ 22 h 64"/>
                <a:gd name="T116" fmla="*/ 50 w 162"/>
                <a:gd name="T117" fmla="*/ 18 h 64"/>
                <a:gd name="T118" fmla="*/ 44 w 162"/>
                <a:gd name="T119" fmla="*/ 16 h 64"/>
                <a:gd name="T120" fmla="*/ 44 w 162"/>
                <a:gd name="T121" fmla="*/ 1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54" name="Freeform 378"/>
            <p:cNvSpPr>
              <a:spLocks noChangeAspect="1"/>
            </p:cNvSpPr>
            <p:nvPr/>
          </p:nvSpPr>
          <p:spPr bwMode="auto">
            <a:xfrm>
              <a:off x="3095" y="1330"/>
              <a:ext cx="47" cy="47"/>
            </a:xfrm>
            <a:custGeom>
              <a:avLst/>
              <a:gdLst>
                <a:gd name="T0" fmla="*/ 26 w 50"/>
                <a:gd name="T1" fmla="*/ 50 h 50"/>
                <a:gd name="T2" fmla="*/ 22 w 50"/>
                <a:gd name="T3" fmla="*/ 34 h 50"/>
                <a:gd name="T4" fmla="*/ 18 w 50"/>
                <a:gd name="T5" fmla="*/ 24 h 50"/>
                <a:gd name="T6" fmla="*/ 14 w 50"/>
                <a:gd name="T7" fmla="*/ 16 h 50"/>
                <a:gd name="T8" fmla="*/ 8 w 50"/>
                <a:gd name="T9" fmla="*/ 10 h 50"/>
                <a:gd name="T10" fmla="*/ 0 w 50"/>
                <a:gd name="T11" fmla="*/ 8 h 50"/>
                <a:gd name="T12" fmla="*/ 16 w 50"/>
                <a:gd name="T13" fmla="*/ 0 h 50"/>
                <a:gd name="T14" fmla="*/ 24 w 50"/>
                <a:gd name="T15" fmla="*/ 2 h 50"/>
                <a:gd name="T16" fmla="*/ 32 w 50"/>
                <a:gd name="T17" fmla="*/ 6 h 50"/>
                <a:gd name="T18" fmla="*/ 40 w 50"/>
                <a:gd name="T19" fmla="*/ 18 h 50"/>
                <a:gd name="T20" fmla="*/ 44 w 50"/>
                <a:gd name="T21" fmla="*/ 24 h 50"/>
                <a:gd name="T22" fmla="*/ 50 w 50"/>
                <a:gd name="T23" fmla="*/ 36 h 50"/>
                <a:gd name="T24" fmla="*/ 34 w 50"/>
                <a:gd name="T25" fmla="*/ 34 h 50"/>
                <a:gd name="T26" fmla="*/ 34 w 50"/>
                <a:gd name="T27" fmla="*/ 44 h 50"/>
                <a:gd name="T28" fmla="*/ 26 w 50"/>
                <a:gd name="T29" fmla="*/ 48 h 50"/>
                <a:gd name="T30" fmla="*/ 26 w 50"/>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55" name="Freeform 379"/>
            <p:cNvSpPr>
              <a:spLocks noChangeAspect="1"/>
            </p:cNvSpPr>
            <p:nvPr/>
          </p:nvSpPr>
          <p:spPr bwMode="auto">
            <a:xfrm>
              <a:off x="3033" y="1261"/>
              <a:ext cx="243" cy="139"/>
            </a:xfrm>
            <a:custGeom>
              <a:avLst/>
              <a:gdLst>
                <a:gd name="T0" fmla="*/ 60 w 260"/>
                <a:gd name="T1" fmla="*/ 84 h 148"/>
                <a:gd name="T2" fmla="*/ 44 w 260"/>
                <a:gd name="T3" fmla="*/ 90 h 148"/>
                <a:gd name="T4" fmla="*/ 26 w 260"/>
                <a:gd name="T5" fmla="*/ 88 h 148"/>
                <a:gd name="T6" fmla="*/ 12 w 260"/>
                <a:gd name="T7" fmla="*/ 84 h 148"/>
                <a:gd name="T8" fmla="*/ 2 w 260"/>
                <a:gd name="T9" fmla="*/ 80 h 148"/>
                <a:gd name="T10" fmla="*/ 2 w 260"/>
                <a:gd name="T11" fmla="*/ 66 h 148"/>
                <a:gd name="T12" fmla="*/ 12 w 260"/>
                <a:gd name="T13" fmla="*/ 52 h 148"/>
                <a:gd name="T14" fmla="*/ 22 w 260"/>
                <a:gd name="T15" fmla="*/ 38 h 148"/>
                <a:gd name="T16" fmla="*/ 8 w 260"/>
                <a:gd name="T17" fmla="*/ 20 h 148"/>
                <a:gd name="T18" fmla="*/ 24 w 260"/>
                <a:gd name="T19" fmla="*/ 10 h 148"/>
                <a:gd name="T20" fmla="*/ 64 w 260"/>
                <a:gd name="T21" fmla="*/ 10 h 148"/>
                <a:gd name="T22" fmla="*/ 96 w 260"/>
                <a:gd name="T23" fmla="*/ 14 h 148"/>
                <a:gd name="T24" fmla="*/ 116 w 260"/>
                <a:gd name="T25" fmla="*/ 8 h 148"/>
                <a:gd name="T26" fmla="*/ 138 w 260"/>
                <a:gd name="T27" fmla="*/ 6 h 148"/>
                <a:gd name="T28" fmla="*/ 166 w 260"/>
                <a:gd name="T29" fmla="*/ 8 h 148"/>
                <a:gd name="T30" fmla="*/ 168 w 260"/>
                <a:gd name="T31" fmla="*/ 22 h 148"/>
                <a:gd name="T32" fmla="*/ 186 w 260"/>
                <a:gd name="T33" fmla="*/ 30 h 148"/>
                <a:gd name="T34" fmla="*/ 198 w 260"/>
                <a:gd name="T35" fmla="*/ 36 h 148"/>
                <a:gd name="T36" fmla="*/ 216 w 260"/>
                <a:gd name="T37" fmla="*/ 36 h 148"/>
                <a:gd name="T38" fmla="*/ 234 w 260"/>
                <a:gd name="T39" fmla="*/ 48 h 148"/>
                <a:gd name="T40" fmla="*/ 260 w 260"/>
                <a:gd name="T41" fmla="*/ 56 h 148"/>
                <a:gd name="T42" fmla="*/ 254 w 260"/>
                <a:gd name="T43" fmla="*/ 64 h 148"/>
                <a:gd name="T44" fmla="*/ 260 w 260"/>
                <a:gd name="T45" fmla="*/ 78 h 148"/>
                <a:gd name="T46" fmla="*/ 244 w 260"/>
                <a:gd name="T47" fmla="*/ 84 h 148"/>
                <a:gd name="T48" fmla="*/ 236 w 260"/>
                <a:gd name="T49" fmla="*/ 92 h 148"/>
                <a:gd name="T50" fmla="*/ 226 w 260"/>
                <a:gd name="T51" fmla="*/ 100 h 148"/>
                <a:gd name="T52" fmla="*/ 208 w 260"/>
                <a:gd name="T53" fmla="*/ 106 h 148"/>
                <a:gd name="T54" fmla="*/ 190 w 260"/>
                <a:gd name="T55" fmla="*/ 112 h 148"/>
                <a:gd name="T56" fmla="*/ 184 w 260"/>
                <a:gd name="T57" fmla="*/ 118 h 148"/>
                <a:gd name="T58" fmla="*/ 194 w 260"/>
                <a:gd name="T59" fmla="*/ 128 h 148"/>
                <a:gd name="T60" fmla="*/ 212 w 260"/>
                <a:gd name="T61" fmla="*/ 138 h 148"/>
                <a:gd name="T62" fmla="*/ 200 w 260"/>
                <a:gd name="T63" fmla="*/ 140 h 148"/>
                <a:gd name="T64" fmla="*/ 186 w 260"/>
                <a:gd name="T65" fmla="*/ 146 h 148"/>
                <a:gd name="T66" fmla="*/ 174 w 260"/>
                <a:gd name="T67" fmla="*/ 138 h 148"/>
                <a:gd name="T68" fmla="*/ 160 w 260"/>
                <a:gd name="T69" fmla="*/ 128 h 148"/>
                <a:gd name="T70" fmla="*/ 172 w 260"/>
                <a:gd name="T71" fmla="*/ 118 h 148"/>
                <a:gd name="T72" fmla="*/ 160 w 260"/>
                <a:gd name="T73" fmla="*/ 118 h 148"/>
                <a:gd name="T74" fmla="*/ 146 w 260"/>
                <a:gd name="T75" fmla="*/ 114 h 148"/>
                <a:gd name="T76" fmla="*/ 140 w 260"/>
                <a:gd name="T77" fmla="*/ 108 h 148"/>
                <a:gd name="T78" fmla="*/ 130 w 260"/>
                <a:gd name="T79" fmla="*/ 112 h 148"/>
                <a:gd name="T80" fmla="*/ 124 w 260"/>
                <a:gd name="T81" fmla="*/ 120 h 148"/>
                <a:gd name="T82" fmla="*/ 114 w 260"/>
                <a:gd name="T83" fmla="*/ 128 h 148"/>
                <a:gd name="T84" fmla="*/ 102 w 260"/>
                <a:gd name="T85" fmla="*/ 128 h 148"/>
                <a:gd name="T86" fmla="*/ 92 w 260"/>
                <a:gd name="T87" fmla="*/ 124 h 148"/>
                <a:gd name="T88" fmla="*/ 100 w 260"/>
                <a:gd name="T89" fmla="*/ 108 h 148"/>
                <a:gd name="T90" fmla="*/ 116 w 260"/>
                <a:gd name="T91" fmla="*/ 110 h 148"/>
                <a:gd name="T92" fmla="*/ 106 w 260"/>
                <a:gd name="T93" fmla="*/ 92 h 148"/>
                <a:gd name="T94" fmla="*/ 90 w 260"/>
                <a:gd name="T95" fmla="*/ 76 h 148"/>
                <a:gd name="T96" fmla="*/ 74 w 260"/>
                <a:gd name="T97" fmla="*/ 7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56" name="Freeform 380"/>
            <p:cNvSpPr>
              <a:spLocks noChangeAspect="1"/>
            </p:cNvSpPr>
            <p:nvPr/>
          </p:nvSpPr>
          <p:spPr bwMode="auto">
            <a:xfrm>
              <a:off x="3039" y="1200"/>
              <a:ext cx="123" cy="76"/>
            </a:xfrm>
            <a:custGeom>
              <a:avLst/>
              <a:gdLst>
                <a:gd name="T0" fmla="*/ 122 w 132"/>
                <a:gd name="T1" fmla="*/ 72 h 82"/>
                <a:gd name="T2" fmla="*/ 110 w 132"/>
                <a:gd name="T3" fmla="*/ 74 h 82"/>
                <a:gd name="T4" fmla="*/ 106 w 132"/>
                <a:gd name="T5" fmla="*/ 82 h 82"/>
                <a:gd name="T6" fmla="*/ 98 w 132"/>
                <a:gd name="T7" fmla="*/ 82 h 82"/>
                <a:gd name="T8" fmla="*/ 90 w 132"/>
                <a:gd name="T9" fmla="*/ 80 h 82"/>
                <a:gd name="T10" fmla="*/ 80 w 132"/>
                <a:gd name="T11" fmla="*/ 82 h 82"/>
                <a:gd name="T12" fmla="*/ 74 w 132"/>
                <a:gd name="T13" fmla="*/ 82 h 82"/>
                <a:gd name="T14" fmla="*/ 62 w 132"/>
                <a:gd name="T15" fmla="*/ 78 h 82"/>
                <a:gd name="T16" fmla="*/ 58 w 132"/>
                <a:gd name="T17" fmla="*/ 76 h 82"/>
                <a:gd name="T18" fmla="*/ 40 w 132"/>
                <a:gd name="T19" fmla="*/ 76 h 82"/>
                <a:gd name="T20" fmla="*/ 30 w 132"/>
                <a:gd name="T21" fmla="*/ 76 h 82"/>
                <a:gd name="T22" fmla="*/ 22 w 132"/>
                <a:gd name="T23" fmla="*/ 76 h 82"/>
                <a:gd name="T24" fmla="*/ 16 w 132"/>
                <a:gd name="T25" fmla="*/ 78 h 82"/>
                <a:gd name="T26" fmla="*/ 0 w 132"/>
                <a:gd name="T27" fmla="*/ 80 h 82"/>
                <a:gd name="T28" fmla="*/ 0 w 132"/>
                <a:gd name="T29" fmla="*/ 76 h 82"/>
                <a:gd name="T30" fmla="*/ 10 w 132"/>
                <a:gd name="T31" fmla="*/ 70 h 82"/>
                <a:gd name="T32" fmla="*/ 6 w 132"/>
                <a:gd name="T33" fmla="*/ 64 h 82"/>
                <a:gd name="T34" fmla="*/ 4 w 132"/>
                <a:gd name="T35" fmla="*/ 52 h 82"/>
                <a:gd name="T36" fmla="*/ 2 w 132"/>
                <a:gd name="T37" fmla="*/ 48 h 82"/>
                <a:gd name="T38" fmla="*/ 12 w 132"/>
                <a:gd name="T39" fmla="*/ 46 h 82"/>
                <a:gd name="T40" fmla="*/ 18 w 132"/>
                <a:gd name="T41" fmla="*/ 34 h 82"/>
                <a:gd name="T42" fmla="*/ 26 w 132"/>
                <a:gd name="T43" fmla="*/ 24 h 82"/>
                <a:gd name="T44" fmla="*/ 26 w 132"/>
                <a:gd name="T45" fmla="*/ 18 h 82"/>
                <a:gd name="T46" fmla="*/ 30 w 132"/>
                <a:gd name="T47" fmla="*/ 18 h 82"/>
                <a:gd name="T48" fmla="*/ 36 w 132"/>
                <a:gd name="T49" fmla="*/ 18 h 82"/>
                <a:gd name="T50" fmla="*/ 46 w 132"/>
                <a:gd name="T51" fmla="*/ 14 h 82"/>
                <a:gd name="T52" fmla="*/ 48 w 132"/>
                <a:gd name="T53" fmla="*/ 6 h 82"/>
                <a:gd name="T54" fmla="*/ 60 w 132"/>
                <a:gd name="T55" fmla="*/ 4 h 82"/>
                <a:gd name="T56" fmla="*/ 68 w 132"/>
                <a:gd name="T57" fmla="*/ 0 h 82"/>
                <a:gd name="T58" fmla="*/ 76 w 132"/>
                <a:gd name="T59" fmla="*/ 4 h 82"/>
                <a:gd name="T60" fmla="*/ 98 w 132"/>
                <a:gd name="T61" fmla="*/ 4 h 82"/>
                <a:gd name="T62" fmla="*/ 106 w 132"/>
                <a:gd name="T63" fmla="*/ 16 h 82"/>
                <a:gd name="T64" fmla="*/ 106 w 132"/>
                <a:gd name="T65" fmla="*/ 24 h 82"/>
                <a:gd name="T66" fmla="*/ 112 w 132"/>
                <a:gd name="T67" fmla="*/ 28 h 82"/>
                <a:gd name="T68" fmla="*/ 116 w 132"/>
                <a:gd name="T69" fmla="*/ 34 h 82"/>
                <a:gd name="T70" fmla="*/ 120 w 132"/>
                <a:gd name="T71" fmla="*/ 40 h 82"/>
                <a:gd name="T72" fmla="*/ 122 w 132"/>
                <a:gd name="T73" fmla="*/ 42 h 82"/>
                <a:gd name="T74" fmla="*/ 130 w 132"/>
                <a:gd name="T75" fmla="*/ 44 h 82"/>
                <a:gd name="T76" fmla="*/ 132 w 132"/>
                <a:gd name="T77" fmla="*/ 50 h 82"/>
                <a:gd name="T78" fmla="*/ 126 w 132"/>
                <a:gd name="T79" fmla="*/ 52 h 82"/>
                <a:gd name="T80" fmla="*/ 114 w 132"/>
                <a:gd name="T81" fmla="*/ 54 h 82"/>
                <a:gd name="T82" fmla="*/ 118 w 132"/>
                <a:gd name="T83" fmla="*/ 62 h 82"/>
                <a:gd name="T84" fmla="*/ 122 w 132"/>
                <a:gd name="T85"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57" name="Freeform 381"/>
            <p:cNvSpPr>
              <a:spLocks noChangeAspect="1"/>
            </p:cNvSpPr>
            <p:nvPr/>
          </p:nvSpPr>
          <p:spPr bwMode="auto">
            <a:xfrm>
              <a:off x="3723" y="1422"/>
              <a:ext cx="118" cy="68"/>
            </a:xfrm>
            <a:custGeom>
              <a:avLst/>
              <a:gdLst>
                <a:gd name="T0" fmla="*/ 12 w 126"/>
                <a:gd name="T1" fmla="*/ 60 h 72"/>
                <a:gd name="T2" fmla="*/ 20 w 126"/>
                <a:gd name="T3" fmla="*/ 58 h 72"/>
                <a:gd name="T4" fmla="*/ 28 w 126"/>
                <a:gd name="T5" fmla="*/ 56 h 72"/>
                <a:gd name="T6" fmla="*/ 36 w 126"/>
                <a:gd name="T7" fmla="*/ 52 h 72"/>
                <a:gd name="T8" fmla="*/ 42 w 126"/>
                <a:gd name="T9" fmla="*/ 44 h 72"/>
                <a:gd name="T10" fmla="*/ 32 w 126"/>
                <a:gd name="T11" fmla="*/ 40 h 72"/>
                <a:gd name="T12" fmla="*/ 20 w 126"/>
                <a:gd name="T13" fmla="*/ 32 h 72"/>
                <a:gd name="T14" fmla="*/ 16 w 126"/>
                <a:gd name="T15" fmla="*/ 36 h 72"/>
                <a:gd name="T16" fmla="*/ 6 w 126"/>
                <a:gd name="T17" fmla="*/ 34 h 72"/>
                <a:gd name="T18" fmla="*/ 0 w 126"/>
                <a:gd name="T19" fmla="*/ 32 h 72"/>
                <a:gd name="T20" fmla="*/ 2 w 126"/>
                <a:gd name="T21" fmla="*/ 28 h 72"/>
                <a:gd name="T22" fmla="*/ 6 w 126"/>
                <a:gd name="T23" fmla="*/ 20 h 72"/>
                <a:gd name="T24" fmla="*/ 6 w 126"/>
                <a:gd name="T25" fmla="*/ 8 h 72"/>
                <a:gd name="T26" fmla="*/ 18 w 126"/>
                <a:gd name="T27" fmla="*/ 6 h 72"/>
                <a:gd name="T28" fmla="*/ 24 w 126"/>
                <a:gd name="T29" fmla="*/ 8 h 72"/>
                <a:gd name="T30" fmla="*/ 30 w 126"/>
                <a:gd name="T31" fmla="*/ 10 h 72"/>
                <a:gd name="T32" fmla="*/ 38 w 126"/>
                <a:gd name="T33" fmla="*/ 12 h 72"/>
                <a:gd name="T34" fmla="*/ 38 w 126"/>
                <a:gd name="T35" fmla="*/ 4 h 72"/>
                <a:gd name="T36" fmla="*/ 48 w 126"/>
                <a:gd name="T37" fmla="*/ 0 h 72"/>
                <a:gd name="T38" fmla="*/ 56 w 126"/>
                <a:gd name="T39" fmla="*/ 2 h 72"/>
                <a:gd name="T40" fmla="*/ 62 w 126"/>
                <a:gd name="T41" fmla="*/ 4 h 72"/>
                <a:gd name="T42" fmla="*/ 68 w 126"/>
                <a:gd name="T43" fmla="*/ 6 h 72"/>
                <a:gd name="T44" fmla="*/ 86 w 126"/>
                <a:gd name="T45" fmla="*/ 6 h 72"/>
                <a:gd name="T46" fmla="*/ 100 w 126"/>
                <a:gd name="T47" fmla="*/ 6 h 72"/>
                <a:gd name="T48" fmla="*/ 112 w 126"/>
                <a:gd name="T49" fmla="*/ 6 h 72"/>
                <a:gd name="T50" fmla="*/ 126 w 126"/>
                <a:gd name="T51" fmla="*/ 12 h 72"/>
                <a:gd name="T52" fmla="*/ 122 w 126"/>
                <a:gd name="T53" fmla="*/ 18 h 72"/>
                <a:gd name="T54" fmla="*/ 118 w 126"/>
                <a:gd name="T55" fmla="*/ 24 h 72"/>
                <a:gd name="T56" fmla="*/ 114 w 126"/>
                <a:gd name="T57" fmla="*/ 30 h 72"/>
                <a:gd name="T58" fmla="*/ 106 w 126"/>
                <a:gd name="T59" fmla="*/ 36 h 72"/>
                <a:gd name="T60" fmla="*/ 100 w 126"/>
                <a:gd name="T61" fmla="*/ 42 h 72"/>
                <a:gd name="T62" fmla="*/ 88 w 126"/>
                <a:gd name="T63" fmla="*/ 50 h 72"/>
                <a:gd name="T64" fmla="*/ 76 w 126"/>
                <a:gd name="T65" fmla="*/ 52 h 72"/>
                <a:gd name="T66" fmla="*/ 68 w 126"/>
                <a:gd name="T67" fmla="*/ 52 h 72"/>
                <a:gd name="T68" fmla="*/ 60 w 126"/>
                <a:gd name="T69" fmla="*/ 56 h 72"/>
                <a:gd name="T70" fmla="*/ 56 w 126"/>
                <a:gd name="T71" fmla="*/ 58 h 72"/>
                <a:gd name="T72" fmla="*/ 50 w 126"/>
                <a:gd name="T73" fmla="*/ 64 h 72"/>
                <a:gd name="T74" fmla="*/ 50 w 126"/>
                <a:gd name="T75" fmla="*/ 68 h 72"/>
                <a:gd name="T76" fmla="*/ 44 w 126"/>
                <a:gd name="T77" fmla="*/ 72 h 72"/>
                <a:gd name="T78" fmla="*/ 38 w 126"/>
                <a:gd name="T79" fmla="*/ 72 h 72"/>
                <a:gd name="T80" fmla="*/ 30 w 126"/>
                <a:gd name="T81" fmla="*/ 72 h 72"/>
                <a:gd name="T82" fmla="*/ 24 w 126"/>
                <a:gd name="T83" fmla="*/ 70 h 72"/>
                <a:gd name="T84" fmla="*/ 18 w 126"/>
                <a:gd name="T85" fmla="*/ 70 h 72"/>
                <a:gd name="T86" fmla="*/ 10 w 126"/>
                <a:gd name="T87" fmla="*/ 70 h 72"/>
                <a:gd name="T88" fmla="*/ 12 w 126"/>
                <a:gd name="T8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58" name="Freeform 382"/>
            <p:cNvSpPr>
              <a:spLocks noChangeAspect="1"/>
            </p:cNvSpPr>
            <p:nvPr/>
          </p:nvSpPr>
          <p:spPr bwMode="auto">
            <a:xfrm>
              <a:off x="3510" y="1381"/>
              <a:ext cx="253" cy="144"/>
            </a:xfrm>
            <a:custGeom>
              <a:avLst/>
              <a:gdLst>
                <a:gd name="T0" fmla="*/ 0 w 270"/>
                <a:gd name="T1" fmla="*/ 10 h 154"/>
                <a:gd name="T2" fmla="*/ 74 w 270"/>
                <a:gd name="T3" fmla="*/ 18 h 154"/>
                <a:gd name="T4" fmla="*/ 110 w 270"/>
                <a:gd name="T5" fmla="*/ 38 h 154"/>
                <a:gd name="T6" fmla="*/ 136 w 270"/>
                <a:gd name="T7" fmla="*/ 36 h 154"/>
                <a:gd name="T8" fmla="*/ 152 w 270"/>
                <a:gd name="T9" fmla="*/ 50 h 154"/>
                <a:gd name="T10" fmla="*/ 160 w 270"/>
                <a:gd name="T11" fmla="*/ 62 h 154"/>
                <a:gd name="T12" fmla="*/ 170 w 270"/>
                <a:gd name="T13" fmla="*/ 68 h 154"/>
                <a:gd name="T14" fmla="*/ 194 w 270"/>
                <a:gd name="T15" fmla="*/ 82 h 154"/>
                <a:gd name="T16" fmla="*/ 202 w 270"/>
                <a:gd name="T17" fmla="*/ 92 h 154"/>
                <a:gd name="T18" fmla="*/ 214 w 270"/>
                <a:gd name="T19" fmla="*/ 74 h 154"/>
                <a:gd name="T20" fmla="*/ 228 w 270"/>
                <a:gd name="T21" fmla="*/ 64 h 154"/>
                <a:gd name="T22" fmla="*/ 230 w 270"/>
                <a:gd name="T23" fmla="*/ 72 h 154"/>
                <a:gd name="T24" fmla="*/ 232 w 270"/>
                <a:gd name="T25" fmla="*/ 78 h 154"/>
                <a:gd name="T26" fmla="*/ 244 w 270"/>
                <a:gd name="T27" fmla="*/ 80 h 154"/>
                <a:gd name="T28" fmla="*/ 260 w 270"/>
                <a:gd name="T29" fmla="*/ 84 h 154"/>
                <a:gd name="T30" fmla="*/ 264 w 270"/>
                <a:gd name="T31" fmla="*/ 96 h 154"/>
                <a:gd name="T32" fmla="*/ 240 w 270"/>
                <a:gd name="T33" fmla="*/ 104 h 154"/>
                <a:gd name="T34" fmla="*/ 226 w 270"/>
                <a:gd name="T35" fmla="*/ 102 h 154"/>
                <a:gd name="T36" fmla="*/ 238 w 270"/>
                <a:gd name="T37" fmla="*/ 92 h 154"/>
                <a:gd name="T38" fmla="*/ 226 w 270"/>
                <a:gd name="T39" fmla="*/ 92 h 154"/>
                <a:gd name="T40" fmla="*/ 216 w 270"/>
                <a:gd name="T41" fmla="*/ 100 h 154"/>
                <a:gd name="T42" fmla="*/ 208 w 270"/>
                <a:gd name="T43" fmla="*/ 112 h 154"/>
                <a:gd name="T44" fmla="*/ 194 w 270"/>
                <a:gd name="T45" fmla="*/ 118 h 154"/>
                <a:gd name="T46" fmla="*/ 200 w 270"/>
                <a:gd name="T47" fmla="*/ 124 h 154"/>
                <a:gd name="T48" fmla="*/ 210 w 270"/>
                <a:gd name="T49" fmla="*/ 132 h 154"/>
                <a:gd name="T50" fmla="*/ 206 w 270"/>
                <a:gd name="T51" fmla="*/ 152 h 154"/>
                <a:gd name="T52" fmla="*/ 190 w 270"/>
                <a:gd name="T53" fmla="*/ 152 h 154"/>
                <a:gd name="T54" fmla="*/ 182 w 270"/>
                <a:gd name="T55" fmla="*/ 138 h 154"/>
                <a:gd name="T56" fmla="*/ 164 w 270"/>
                <a:gd name="T57" fmla="*/ 134 h 154"/>
                <a:gd name="T58" fmla="*/ 140 w 270"/>
                <a:gd name="T59" fmla="*/ 122 h 154"/>
                <a:gd name="T60" fmla="*/ 118 w 270"/>
                <a:gd name="T61" fmla="*/ 106 h 154"/>
                <a:gd name="T62" fmla="*/ 104 w 270"/>
                <a:gd name="T63" fmla="*/ 88 h 154"/>
                <a:gd name="T64" fmla="*/ 80 w 270"/>
                <a:gd name="T65" fmla="*/ 82 h 154"/>
                <a:gd name="T66" fmla="*/ 72 w 270"/>
                <a:gd name="T67" fmla="*/ 72 h 154"/>
                <a:gd name="T68" fmla="*/ 64 w 270"/>
                <a:gd name="T69" fmla="*/ 60 h 154"/>
                <a:gd name="T70" fmla="*/ 38 w 270"/>
                <a:gd name="T71" fmla="*/ 58 h 154"/>
                <a:gd name="T72" fmla="*/ 26 w 270"/>
                <a:gd name="T73" fmla="*/ 74 h 154"/>
                <a:gd name="T74" fmla="*/ 10 w 270"/>
                <a:gd name="T75" fmla="*/ 7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59" name="Freeform 383"/>
            <p:cNvSpPr>
              <a:spLocks noChangeAspect="1"/>
            </p:cNvSpPr>
            <p:nvPr/>
          </p:nvSpPr>
          <p:spPr bwMode="auto">
            <a:xfrm>
              <a:off x="3366" y="1214"/>
              <a:ext cx="535" cy="253"/>
            </a:xfrm>
            <a:custGeom>
              <a:avLst/>
              <a:gdLst>
                <a:gd name="T0" fmla="*/ 108 w 570"/>
                <a:gd name="T1" fmla="*/ 248 h 270"/>
                <a:gd name="T2" fmla="*/ 102 w 570"/>
                <a:gd name="T3" fmla="*/ 236 h 270"/>
                <a:gd name="T4" fmla="*/ 84 w 570"/>
                <a:gd name="T5" fmla="*/ 222 h 270"/>
                <a:gd name="T6" fmla="*/ 58 w 570"/>
                <a:gd name="T7" fmla="*/ 194 h 270"/>
                <a:gd name="T8" fmla="*/ 70 w 570"/>
                <a:gd name="T9" fmla="*/ 184 h 270"/>
                <a:gd name="T10" fmla="*/ 92 w 570"/>
                <a:gd name="T11" fmla="*/ 168 h 270"/>
                <a:gd name="T12" fmla="*/ 80 w 570"/>
                <a:gd name="T13" fmla="*/ 152 h 270"/>
                <a:gd name="T14" fmla="*/ 64 w 570"/>
                <a:gd name="T15" fmla="*/ 152 h 270"/>
                <a:gd name="T16" fmla="*/ 36 w 570"/>
                <a:gd name="T17" fmla="*/ 152 h 270"/>
                <a:gd name="T18" fmla="*/ 10 w 570"/>
                <a:gd name="T19" fmla="*/ 126 h 270"/>
                <a:gd name="T20" fmla="*/ 0 w 570"/>
                <a:gd name="T21" fmla="*/ 126 h 270"/>
                <a:gd name="T22" fmla="*/ 10 w 570"/>
                <a:gd name="T23" fmla="*/ 88 h 270"/>
                <a:gd name="T24" fmla="*/ 24 w 570"/>
                <a:gd name="T25" fmla="*/ 82 h 270"/>
                <a:gd name="T26" fmla="*/ 86 w 570"/>
                <a:gd name="T27" fmla="*/ 72 h 270"/>
                <a:gd name="T28" fmla="*/ 122 w 570"/>
                <a:gd name="T29" fmla="*/ 86 h 270"/>
                <a:gd name="T30" fmla="*/ 170 w 570"/>
                <a:gd name="T31" fmla="*/ 86 h 270"/>
                <a:gd name="T32" fmla="*/ 202 w 570"/>
                <a:gd name="T33" fmla="*/ 84 h 270"/>
                <a:gd name="T34" fmla="*/ 184 w 570"/>
                <a:gd name="T35" fmla="*/ 56 h 270"/>
                <a:gd name="T36" fmla="*/ 188 w 570"/>
                <a:gd name="T37" fmla="*/ 36 h 270"/>
                <a:gd name="T38" fmla="*/ 270 w 570"/>
                <a:gd name="T39" fmla="*/ 10 h 270"/>
                <a:gd name="T40" fmla="*/ 320 w 570"/>
                <a:gd name="T41" fmla="*/ 22 h 270"/>
                <a:gd name="T42" fmla="*/ 370 w 570"/>
                <a:gd name="T43" fmla="*/ 32 h 270"/>
                <a:gd name="T44" fmla="*/ 396 w 570"/>
                <a:gd name="T45" fmla="*/ 28 h 270"/>
                <a:gd name="T46" fmla="*/ 472 w 570"/>
                <a:gd name="T47" fmla="*/ 84 h 270"/>
                <a:gd name="T48" fmla="*/ 486 w 570"/>
                <a:gd name="T49" fmla="*/ 84 h 270"/>
                <a:gd name="T50" fmla="*/ 534 w 570"/>
                <a:gd name="T51" fmla="*/ 94 h 270"/>
                <a:gd name="T52" fmla="*/ 564 w 570"/>
                <a:gd name="T53" fmla="*/ 112 h 270"/>
                <a:gd name="T54" fmla="*/ 544 w 570"/>
                <a:gd name="T55" fmla="*/ 130 h 270"/>
                <a:gd name="T56" fmla="*/ 540 w 570"/>
                <a:gd name="T57" fmla="*/ 154 h 270"/>
                <a:gd name="T58" fmla="*/ 522 w 570"/>
                <a:gd name="T59" fmla="*/ 160 h 270"/>
                <a:gd name="T60" fmla="*/ 510 w 570"/>
                <a:gd name="T61" fmla="*/ 186 h 270"/>
                <a:gd name="T62" fmla="*/ 510 w 570"/>
                <a:gd name="T63" fmla="*/ 210 h 270"/>
                <a:gd name="T64" fmla="*/ 492 w 570"/>
                <a:gd name="T65" fmla="*/ 228 h 270"/>
                <a:gd name="T66" fmla="*/ 448 w 570"/>
                <a:gd name="T67" fmla="*/ 228 h 270"/>
                <a:gd name="T68" fmla="*/ 418 w 570"/>
                <a:gd name="T69" fmla="*/ 234 h 270"/>
                <a:gd name="T70" fmla="*/ 386 w 570"/>
                <a:gd name="T71" fmla="*/ 242 h 270"/>
                <a:gd name="T72" fmla="*/ 358 w 570"/>
                <a:gd name="T73" fmla="*/ 264 h 270"/>
                <a:gd name="T74" fmla="*/ 346 w 570"/>
                <a:gd name="T75" fmla="*/ 260 h 270"/>
                <a:gd name="T76" fmla="*/ 314 w 570"/>
                <a:gd name="T77" fmla="*/ 244 h 270"/>
                <a:gd name="T78" fmla="*/ 244 w 570"/>
                <a:gd name="T79" fmla="*/ 218 h 270"/>
                <a:gd name="T80" fmla="*/ 152 w 570"/>
                <a:gd name="T81" fmla="*/ 188 h 270"/>
                <a:gd name="T82" fmla="*/ 140 w 570"/>
                <a:gd name="T83" fmla="*/ 24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54" name="Group 384"/>
            <p:cNvGrpSpPr>
              <a:grpSpLocks/>
            </p:cNvGrpSpPr>
            <p:nvPr/>
          </p:nvGrpSpPr>
          <p:grpSpPr bwMode="auto">
            <a:xfrm>
              <a:off x="2991" y="846"/>
              <a:ext cx="1910" cy="608"/>
              <a:chOff x="2991" y="846"/>
              <a:chExt cx="1910" cy="608"/>
            </a:xfrm>
          </p:grpSpPr>
          <p:sp>
            <p:nvSpPr>
              <p:cNvPr id="1663361" name="Freeform 385"/>
              <p:cNvSpPr>
                <a:spLocks noChangeAspect="1"/>
              </p:cNvSpPr>
              <p:nvPr/>
            </p:nvSpPr>
            <p:spPr bwMode="auto">
              <a:xfrm>
                <a:off x="2991" y="1218"/>
                <a:ext cx="38" cy="14"/>
              </a:xfrm>
              <a:custGeom>
                <a:avLst/>
                <a:gdLst>
                  <a:gd name="T0" fmla="*/ 38 w 40"/>
                  <a:gd name="T1" fmla="*/ 16 h 16"/>
                  <a:gd name="T2" fmla="*/ 40 w 40"/>
                  <a:gd name="T3" fmla="*/ 4 h 16"/>
                  <a:gd name="T4" fmla="*/ 34 w 40"/>
                  <a:gd name="T5" fmla="*/ 2 h 16"/>
                  <a:gd name="T6" fmla="*/ 28 w 40"/>
                  <a:gd name="T7" fmla="*/ 0 h 16"/>
                  <a:gd name="T8" fmla="*/ 20 w 40"/>
                  <a:gd name="T9" fmla="*/ 0 h 16"/>
                  <a:gd name="T10" fmla="*/ 14 w 40"/>
                  <a:gd name="T11" fmla="*/ 0 h 16"/>
                  <a:gd name="T12" fmla="*/ 12 w 40"/>
                  <a:gd name="T13" fmla="*/ 6 h 16"/>
                  <a:gd name="T14" fmla="*/ 8 w 40"/>
                  <a:gd name="T15" fmla="*/ 6 h 16"/>
                  <a:gd name="T16" fmla="*/ 4 w 40"/>
                  <a:gd name="T17" fmla="*/ 8 h 16"/>
                  <a:gd name="T18" fmla="*/ 2 w 40"/>
                  <a:gd name="T19" fmla="*/ 12 h 16"/>
                  <a:gd name="T20" fmla="*/ 0 w 40"/>
                  <a:gd name="T21" fmla="*/ 16 h 16"/>
                  <a:gd name="T22" fmla="*/ 38 w 40"/>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61" name="Group 386"/>
              <p:cNvGrpSpPr>
                <a:grpSpLocks/>
              </p:cNvGrpSpPr>
              <p:nvPr/>
            </p:nvGrpSpPr>
            <p:grpSpPr bwMode="auto">
              <a:xfrm>
                <a:off x="3055" y="846"/>
                <a:ext cx="1846" cy="608"/>
                <a:chOff x="3055" y="846"/>
                <a:chExt cx="1846" cy="608"/>
              </a:xfrm>
            </p:grpSpPr>
            <p:sp>
              <p:nvSpPr>
                <p:cNvPr id="1663363" name="Freeform 387"/>
                <p:cNvSpPr>
                  <a:spLocks noChangeAspect="1"/>
                </p:cNvSpPr>
                <p:nvPr/>
              </p:nvSpPr>
              <p:spPr bwMode="auto">
                <a:xfrm>
                  <a:off x="3267" y="996"/>
                  <a:ext cx="25" cy="16"/>
                </a:xfrm>
                <a:custGeom>
                  <a:avLst/>
                  <a:gdLst>
                    <a:gd name="T0" fmla="*/ 26 w 26"/>
                    <a:gd name="T1" fmla="*/ 10 h 16"/>
                    <a:gd name="T2" fmla="*/ 20 w 26"/>
                    <a:gd name="T3" fmla="*/ 14 h 16"/>
                    <a:gd name="T4" fmla="*/ 14 w 26"/>
                    <a:gd name="T5" fmla="*/ 16 h 16"/>
                    <a:gd name="T6" fmla="*/ 8 w 26"/>
                    <a:gd name="T7" fmla="*/ 16 h 16"/>
                    <a:gd name="T8" fmla="*/ 4 w 26"/>
                    <a:gd name="T9" fmla="*/ 12 h 16"/>
                    <a:gd name="T10" fmla="*/ 2 w 26"/>
                    <a:gd name="T11" fmla="*/ 8 h 16"/>
                    <a:gd name="T12" fmla="*/ 0 w 26"/>
                    <a:gd name="T13" fmla="*/ 2 h 16"/>
                    <a:gd name="T14" fmla="*/ 8 w 26"/>
                    <a:gd name="T15" fmla="*/ 0 h 16"/>
                    <a:gd name="T16" fmla="*/ 12 w 26"/>
                    <a:gd name="T17" fmla="*/ 2 h 16"/>
                    <a:gd name="T18" fmla="*/ 16 w 26"/>
                    <a:gd name="T19" fmla="*/ 2 h 16"/>
                    <a:gd name="T20" fmla="*/ 20 w 26"/>
                    <a:gd name="T21" fmla="*/ 4 h 16"/>
                    <a:gd name="T22" fmla="*/ 26 w 26"/>
                    <a:gd name="T2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64" name="Freeform 388"/>
                <p:cNvSpPr>
                  <a:spLocks noChangeAspect="1"/>
                </p:cNvSpPr>
                <p:nvPr/>
              </p:nvSpPr>
              <p:spPr bwMode="auto">
                <a:xfrm>
                  <a:off x="3286" y="895"/>
                  <a:ext cx="136" cy="89"/>
                </a:xfrm>
                <a:custGeom>
                  <a:avLst/>
                  <a:gdLst>
                    <a:gd name="T0" fmla="*/ 38 w 146"/>
                    <a:gd name="T1" fmla="*/ 94 h 94"/>
                    <a:gd name="T2" fmla="*/ 34 w 146"/>
                    <a:gd name="T3" fmla="*/ 92 h 94"/>
                    <a:gd name="T4" fmla="*/ 30 w 146"/>
                    <a:gd name="T5" fmla="*/ 86 h 94"/>
                    <a:gd name="T6" fmla="*/ 24 w 146"/>
                    <a:gd name="T7" fmla="*/ 76 h 94"/>
                    <a:gd name="T8" fmla="*/ 16 w 146"/>
                    <a:gd name="T9" fmla="*/ 76 h 94"/>
                    <a:gd name="T10" fmla="*/ 8 w 146"/>
                    <a:gd name="T11" fmla="*/ 76 h 94"/>
                    <a:gd name="T12" fmla="*/ 4 w 146"/>
                    <a:gd name="T13" fmla="*/ 74 h 94"/>
                    <a:gd name="T14" fmla="*/ 0 w 146"/>
                    <a:gd name="T15" fmla="*/ 72 h 94"/>
                    <a:gd name="T16" fmla="*/ 0 w 146"/>
                    <a:gd name="T17" fmla="*/ 70 h 94"/>
                    <a:gd name="T18" fmla="*/ 4 w 146"/>
                    <a:gd name="T19" fmla="*/ 68 h 94"/>
                    <a:gd name="T20" fmla="*/ 6 w 146"/>
                    <a:gd name="T21" fmla="*/ 66 h 94"/>
                    <a:gd name="T22" fmla="*/ 10 w 146"/>
                    <a:gd name="T23" fmla="*/ 60 h 94"/>
                    <a:gd name="T24" fmla="*/ 12 w 146"/>
                    <a:gd name="T25" fmla="*/ 54 h 94"/>
                    <a:gd name="T26" fmla="*/ 16 w 146"/>
                    <a:gd name="T27" fmla="*/ 54 h 94"/>
                    <a:gd name="T28" fmla="*/ 22 w 146"/>
                    <a:gd name="T29" fmla="*/ 52 h 94"/>
                    <a:gd name="T30" fmla="*/ 24 w 146"/>
                    <a:gd name="T31" fmla="*/ 42 h 94"/>
                    <a:gd name="T32" fmla="*/ 26 w 146"/>
                    <a:gd name="T33" fmla="*/ 34 h 94"/>
                    <a:gd name="T34" fmla="*/ 30 w 146"/>
                    <a:gd name="T35" fmla="*/ 28 h 94"/>
                    <a:gd name="T36" fmla="*/ 36 w 146"/>
                    <a:gd name="T37" fmla="*/ 22 h 94"/>
                    <a:gd name="T38" fmla="*/ 52 w 146"/>
                    <a:gd name="T39" fmla="*/ 16 h 94"/>
                    <a:gd name="T40" fmla="*/ 68 w 146"/>
                    <a:gd name="T41" fmla="*/ 10 h 94"/>
                    <a:gd name="T42" fmla="*/ 100 w 146"/>
                    <a:gd name="T43" fmla="*/ 10 h 94"/>
                    <a:gd name="T44" fmla="*/ 114 w 146"/>
                    <a:gd name="T45" fmla="*/ 2 h 94"/>
                    <a:gd name="T46" fmla="*/ 122 w 146"/>
                    <a:gd name="T47" fmla="*/ 0 h 94"/>
                    <a:gd name="T48" fmla="*/ 132 w 146"/>
                    <a:gd name="T49" fmla="*/ 0 h 94"/>
                    <a:gd name="T50" fmla="*/ 140 w 146"/>
                    <a:gd name="T51" fmla="*/ 0 h 94"/>
                    <a:gd name="T52" fmla="*/ 146 w 146"/>
                    <a:gd name="T53" fmla="*/ 2 h 94"/>
                    <a:gd name="T54" fmla="*/ 146 w 146"/>
                    <a:gd name="T55" fmla="*/ 6 h 94"/>
                    <a:gd name="T56" fmla="*/ 144 w 146"/>
                    <a:gd name="T57" fmla="*/ 10 h 94"/>
                    <a:gd name="T58" fmla="*/ 138 w 146"/>
                    <a:gd name="T59" fmla="*/ 12 h 94"/>
                    <a:gd name="T60" fmla="*/ 124 w 146"/>
                    <a:gd name="T61" fmla="*/ 16 h 94"/>
                    <a:gd name="T62" fmla="*/ 86 w 146"/>
                    <a:gd name="T63" fmla="*/ 26 h 94"/>
                    <a:gd name="T64" fmla="*/ 70 w 146"/>
                    <a:gd name="T65" fmla="*/ 32 h 94"/>
                    <a:gd name="T66" fmla="*/ 56 w 146"/>
                    <a:gd name="T67" fmla="*/ 40 h 94"/>
                    <a:gd name="T68" fmla="*/ 52 w 146"/>
                    <a:gd name="T69" fmla="*/ 44 h 94"/>
                    <a:gd name="T70" fmla="*/ 46 w 146"/>
                    <a:gd name="T71" fmla="*/ 50 h 94"/>
                    <a:gd name="T72" fmla="*/ 42 w 146"/>
                    <a:gd name="T73" fmla="*/ 56 h 94"/>
                    <a:gd name="T74" fmla="*/ 40 w 146"/>
                    <a:gd name="T75" fmla="*/ 62 h 94"/>
                    <a:gd name="T76" fmla="*/ 42 w 146"/>
                    <a:gd name="T77" fmla="*/ 70 h 94"/>
                    <a:gd name="T78" fmla="*/ 46 w 146"/>
                    <a:gd name="T79" fmla="*/ 74 h 94"/>
                    <a:gd name="T80" fmla="*/ 50 w 146"/>
                    <a:gd name="T81" fmla="*/ 78 h 94"/>
                    <a:gd name="T82" fmla="*/ 56 w 146"/>
                    <a:gd name="T83" fmla="*/ 80 h 94"/>
                    <a:gd name="T84" fmla="*/ 68 w 146"/>
                    <a:gd name="T85" fmla="*/ 86 h 94"/>
                    <a:gd name="T86" fmla="*/ 74 w 146"/>
                    <a:gd name="T87" fmla="*/ 88 h 94"/>
                    <a:gd name="T88" fmla="*/ 78 w 146"/>
                    <a:gd name="T89" fmla="*/ 92 h 94"/>
                    <a:gd name="T90" fmla="*/ 68 w 146"/>
                    <a:gd name="T91" fmla="*/ 92 h 94"/>
                    <a:gd name="T92" fmla="*/ 58 w 146"/>
                    <a:gd name="T93" fmla="*/ 92 h 94"/>
                    <a:gd name="T94" fmla="*/ 38 w 146"/>
                    <a:gd name="T9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65" name="Freeform 389"/>
                <p:cNvSpPr>
                  <a:spLocks noChangeAspect="1"/>
                </p:cNvSpPr>
                <p:nvPr/>
              </p:nvSpPr>
              <p:spPr bwMode="auto">
                <a:xfrm>
                  <a:off x="3598" y="846"/>
                  <a:ext cx="99" cy="28"/>
                </a:xfrm>
                <a:custGeom>
                  <a:avLst/>
                  <a:gdLst>
                    <a:gd name="T0" fmla="*/ 106 w 106"/>
                    <a:gd name="T1" fmla="*/ 26 h 30"/>
                    <a:gd name="T2" fmla="*/ 98 w 106"/>
                    <a:gd name="T3" fmla="*/ 28 h 30"/>
                    <a:gd name="T4" fmla="*/ 92 w 106"/>
                    <a:gd name="T5" fmla="*/ 28 h 30"/>
                    <a:gd name="T6" fmla="*/ 82 w 106"/>
                    <a:gd name="T7" fmla="*/ 26 h 30"/>
                    <a:gd name="T8" fmla="*/ 80 w 106"/>
                    <a:gd name="T9" fmla="*/ 28 h 30"/>
                    <a:gd name="T10" fmla="*/ 78 w 106"/>
                    <a:gd name="T11" fmla="*/ 30 h 30"/>
                    <a:gd name="T12" fmla="*/ 64 w 106"/>
                    <a:gd name="T13" fmla="*/ 28 h 30"/>
                    <a:gd name="T14" fmla="*/ 50 w 106"/>
                    <a:gd name="T15" fmla="*/ 24 h 30"/>
                    <a:gd name="T16" fmla="*/ 44 w 106"/>
                    <a:gd name="T17" fmla="*/ 22 h 30"/>
                    <a:gd name="T18" fmla="*/ 38 w 106"/>
                    <a:gd name="T19" fmla="*/ 18 h 30"/>
                    <a:gd name="T20" fmla="*/ 36 w 106"/>
                    <a:gd name="T21" fmla="*/ 14 h 30"/>
                    <a:gd name="T22" fmla="*/ 36 w 106"/>
                    <a:gd name="T23" fmla="*/ 10 h 30"/>
                    <a:gd name="T24" fmla="*/ 20 w 106"/>
                    <a:gd name="T25" fmla="*/ 10 h 30"/>
                    <a:gd name="T26" fmla="*/ 10 w 106"/>
                    <a:gd name="T27" fmla="*/ 10 h 30"/>
                    <a:gd name="T28" fmla="*/ 4 w 106"/>
                    <a:gd name="T29" fmla="*/ 8 h 30"/>
                    <a:gd name="T30" fmla="*/ 2 w 106"/>
                    <a:gd name="T31" fmla="*/ 6 h 30"/>
                    <a:gd name="T32" fmla="*/ 0 w 106"/>
                    <a:gd name="T33" fmla="*/ 4 h 30"/>
                    <a:gd name="T34" fmla="*/ 2 w 106"/>
                    <a:gd name="T35" fmla="*/ 2 h 30"/>
                    <a:gd name="T36" fmla="*/ 4 w 106"/>
                    <a:gd name="T37" fmla="*/ 2 h 30"/>
                    <a:gd name="T38" fmla="*/ 12 w 106"/>
                    <a:gd name="T39" fmla="*/ 0 h 30"/>
                    <a:gd name="T40" fmla="*/ 24 w 106"/>
                    <a:gd name="T41" fmla="*/ 0 h 30"/>
                    <a:gd name="T42" fmla="*/ 34 w 106"/>
                    <a:gd name="T43" fmla="*/ 0 h 30"/>
                    <a:gd name="T44" fmla="*/ 44 w 106"/>
                    <a:gd name="T45" fmla="*/ 2 h 30"/>
                    <a:gd name="T46" fmla="*/ 52 w 106"/>
                    <a:gd name="T47" fmla="*/ 4 h 30"/>
                    <a:gd name="T48" fmla="*/ 54 w 106"/>
                    <a:gd name="T49" fmla="*/ 8 h 30"/>
                    <a:gd name="T50" fmla="*/ 54 w 106"/>
                    <a:gd name="T51" fmla="*/ 10 h 30"/>
                    <a:gd name="T52" fmla="*/ 48 w 106"/>
                    <a:gd name="T53" fmla="*/ 10 h 30"/>
                    <a:gd name="T54" fmla="*/ 60 w 106"/>
                    <a:gd name="T55" fmla="*/ 12 h 30"/>
                    <a:gd name="T56" fmla="*/ 66 w 106"/>
                    <a:gd name="T57" fmla="*/ 14 h 30"/>
                    <a:gd name="T58" fmla="*/ 70 w 106"/>
                    <a:gd name="T59" fmla="*/ 14 h 30"/>
                    <a:gd name="T60" fmla="*/ 74 w 106"/>
                    <a:gd name="T61" fmla="*/ 14 h 30"/>
                    <a:gd name="T62" fmla="*/ 78 w 106"/>
                    <a:gd name="T63" fmla="*/ 12 h 30"/>
                    <a:gd name="T64" fmla="*/ 86 w 106"/>
                    <a:gd name="T65" fmla="*/ 14 h 30"/>
                    <a:gd name="T66" fmla="*/ 92 w 106"/>
                    <a:gd name="T67" fmla="*/ 16 h 30"/>
                    <a:gd name="T68" fmla="*/ 102 w 106"/>
                    <a:gd name="T69" fmla="*/ 26 h 30"/>
                    <a:gd name="T70" fmla="*/ 106 w 106"/>
                    <a:gd name="T71"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66" name="Freeform 390"/>
                <p:cNvSpPr>
                  <a:spLocks noChangeAspect="1"/>
                </p:cNvSpPr>
                <p:nvPr/>
              </p:nvSpPr>
              <p:spPr bwMode="auto">
                <a:xfrm>
                  <a:off x="3706" y="865"/>
                  <a:ext cx="49" cy="21"/>
                </a:xfrm>
                <a:custGeom>
                  <a:avLst/>
                  <a:gdLst>
                    <a:gd name="T0" fmla="*/ 6 w 52"/>
                    <a:gd name="T1" fmla="*/ 22 h 22"/>
                    <a:gd name="T2" fmla="*/ 4 w 52"/>
                    <a:gd name="T3" fmla="*/ 22 h 22"/>
                    <a:gd name="T4" fmla="*/ 2 w 52"/>
                    <a:gd name="T5" fmla="*/ 20 h 22"/>
                    <a:gd name="T6" fmla="*/ 0 w 52"/>
                    <a:gd name="T7" fmla="*/ 18 h 22"/>
                    <a:gd name="T8" fmla="*/ 0 w 52"/>
                    <a:gd name="T9" fmla="*/ 6 h 22"/>
                    <a:gd name="T10" fmla="*/ 4 w 52"/>
                    <a:gd name="T11" fmla="*/ 2 h 22"/>
                    <a:gd name="T12" fmla="*/ 6 w 52"/>
                    <a:gd name="T13" fmla="*/ 0 h 22"/>
                    <a:gd name="T14" fmla="*/ 14 w 52"/>
                    <a:gd name="T15" fmla="*/ 0 h 22"/>
                    <a:gd name="T16" fmla="*/ 20 w 52"/>
                    <a:gd name="T17" fmla="*/ 4 h 22"/>
                    <a:gd name="T18" fmla="*/ 32 w 52"/>
                    <a:gd name="T19" fmla="*/ 6 h 22"/>
                    <a:gd name="T20" fmla="*/ 52 w 52"/>
                    <a:gd name="T21" fmla="*/ 10 h 22"/>
                    <a:gd name="T22" fmla="*/ 50 w 52"/>
                    <a:gd name="T23" fmla="*/ 14 h 22"/>
                    <a:gd name="T24" fmla="*/ 46 w 52"/>
                    <a:gd name="T25" fmla="*/ 16 h 22"/>
                    <a:gd name="T26" fmla="*/ 40 w 52"/>
                    <a:gd name="T27" fmla="*/ 18 h 22"/>
                    <a:gd name="T28" fmla="*/ 28 w 52"/>
                    <a:gd name="T29" fmla="*/ 18 h 22"/>
                    <a:gd name="T30" fmla="*/ 20 w 52"/>
                    <a:gd name="T31" fmla="*/ 20 h 22"/>
                    <a:gd name="T32" fmla="*/ 14 w 52"/>
                    <a:gd name="T33" fmla="*/ 22 h 22"/>
                    <a:gd name="T34" fmla="*/ 6 w 52"/>
                    <a:gd name="T3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67" name="Freeform 391"/>
                <p:cNvSpPr>
                  <a:spLocks noChangeAspect="1"/>
                </p:cNvSpPr>
                <p:nvPr/>
              </p:nvSpPr>
              <p:spPr bwMode="auto">
                <a:xfrm>
                  <a:off x="4123" y="904"/>
                  <a:ext cx="86" cy="18"/>
                </a:xfrm>
                <a:custGeom>
                  <a:avLst/>
                  <a:gdLst>
                    <a:gd name="T0" fmla="*/ 72 w 92"/>
                    <a:gd name="T1" fmla="*/ 12 h 18"/>
                    <a:gd name="T2" fmla="*/ 72 w 92"/>
                    <a:gd name="T3" fmla="*/ 18 h 18"/>
                    <a:gd name="T4" fmla="*/ 38 w 92"/>
                    <a:gd name="T5" fmla="*/ 18 h 18"/>
                    <a:gd name="T6" fmla="*/ 28 w 92"/>
                    <a:gd name="T7" fmla="*/ 18 h 18"/>
                    <a:gd name="T8" fmla="*/ 14 w 92"/>
                    <a:gd name="T9" fmla="*/ 18 h 18"/>
                    <a:gd name="T10" fmla="*/ 10 w 92"/>
                    <a:gd name="T11" fmla="*/ 16 h 18"/>
                    <a:gd name="T12" fmla="*/ 4 w 92"/>
                    <a:gd name="T13" fmla="*/ 12 h 18"/>
                    <a:gd name="T14" fmla="*/ 0 w 92"/>
                    <a:gd name="T15" fmla="*/ 10 h 18"/>
                    <a:gd name="T16" fmla="*/ 0 w 92"/>
                    <a:gd name="T17" fmla="*/ 6 h 18"/>
                    <a:gd name="T18" fmla="*/ 0 w 92"/>
                    <a:gd name="T19" fmla="*/ 4 h 18"/>
                    <a:gd name="T20" fmla="*/ 4 w 92"/>
                    <a:gd name="T21" fmla="*/ 2 h 18"/>
                    <a:gd name="T22" fmla="*/ 10 w 92"/>
                    <a:gd name="T23" fmla="*/ 0 h 18"/>
                    <a:gd name="T24" fmla="*/ 14 w 92"/>
                    <a:gd name="T25" fmla="*/ 0 h 18"/>
                    <a:gd name="T26" fmla="*/ 20 w 92"/>
                    <a:gd name="T27" fmla="*/ 4 h 18"/>
                    <a:gd name="T28" fmla="*/ 26 w 92"/>
                    <a:gd name="T29" fmla="*/ 6 h 18"/>
                    <a:gd name="T30" fmla="*/ 32 w 92"/>
                    <a:gd name="T31" fmla="*/ 6 h 18"/>
                    <a:gd name="T32" fmla="*/ 36 w 92"/>
                    <a:gd name="T33" fmla="*/ 6 h 18"/>
                    <a:gd name="T34" fmla="*/ 36 w 92"/>
                    <a:gd name="T35" fmla="*/ 4 h 18"/>
                    <a:gd name="T36" fmla="*/ 38 w 92"/>
                    <a:gd name="T37" fmla="*/ 2 h 18"/>
                    <a:gd name="T38" fmla="*/ 40 w 92"/>
                    <a:gd name="T39" fmla="*/ 2 h 18"/>
                    <a:gd name="T40" fmla="*/ 54 w 92"/>
                    <a:gd name="T41" fmla="*/ 2 h 18"/>
                    <a:gd name="T42" fmla="*/ 68 w 92"/>
                    <a:gd name="T43" fmla="*/ 4 h 18"/>
                    <a:gd name="T44" fmla="*/ 84 w 92"/>
                    <a:gd name="T45" fmla="*/ 6 h 18"/>
                    <a:gd name="T46" fmla="*/ 90 w 92"/>
                    <a:gd name="T47" fmla="*/ 8 h 18"/>
                    <a:gd name="T48" fmla="*/ 92 w 92"/>
                    <a:gd name="T49" fmla="*/ 12 h 18"/>
                    <a:gd name="T50" fmla="*/ 82 w 92"/>
                    <a:gd name="T51" fmla="*/ 16 h 18"/>
                    <a:gd name="T52" fmla="*/ 76 w 92"/>
                    <a:gd name="T53" fmla="*/ 16 h 18"/>
                    <a:gd name="T54" fmla="*/ 72 w 92"/>
                    <a:gd name="T5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68" name="Freeform 392"/>
                <p:cNvSpPr>
                  <a:spLocks noChangeAspect="1"/>
                </p:cNvSpPr>
                <p:nvPr/>
              </p:nvSpPr>
              <p:spPr bwMode="auto">
                <a:xfrm>
                  <a:off x="4222" y="910"/>
                  <a:ext cx="49" cy="16"/>
                </a:xfrm>
                <a:custGeom>
                  <a:avLst/>
                  <a:gdLst>
                    <a:gd name="T0" fmla="*/ 42 w 52"/>
                    <a:gd name="T1" fmla="*/ 16 h 16"/>
                    <a:gd name="T2" fmla="*/ 32 w 52"/>
                    <a:gd name="T3" fmla="*/ 16 h 16"/>
                    <a:gd name="T4" fmla="*/ 18 w 52"/>
                    <a:gd name="T5" fmla="*/ 12 h 16"/>
                    <a:gd name="T6" fmla="*/ 6 w 52"/>
                    <a:gd name="T7" fmla="*/ 8 h 16"/>
                    <a:gd name="T8" fmla="*/ 2 w 52"/>
                    <a:gd name="T9" fmla="*/ 4 h 16"/>
                    <a:gd name="T10" fmla="*/ 0 w 52"/>
                    <a:gd name="T11" fmla="*/ 0 h 16"/>
                    <a:gd name="T12" fmla="*/ 8 w 52"/>
                    <a:gd name="T13" fmla="*/ 0 h 16"/>
                    <a:gd name="T14" fmla="*/ 18 w 52"/>
                    <a:gd name="T15" fmla="*/ 4 h 16"/>
                    <a:gd name="T16" fmla="*/ 30 w 52"/>
                    <a:gd name="T17" fmla="*/ 4 h 16"/>
                    <a:gd name="T18" fmla="*/ 42 w 52"/>
                    <a:gd name="T19" fmla="*/ 6 h 16"/>
                    <a:gd name="T20" fmla="*/ 46 w 52"/>
                    <a:gd name="T21" fmla="*/ 6 h 16"/>
                    <a:gd name="T22" fmla="*/ 52 w 52"/>
                    <a:gd name="T23" fmla="*/ 8 h 16"/>
                    <a:gd name="T24" fmla="*/ 48 w 52"/>
                    <a:gd name="T25" fmla="*/ 14 h 16"/>
                    <a:gd name="T26" fmla="*/ 42 w 52"/>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69" name="Freeform 393"/>
                <p:cNvSpPr>
                  <a:spLocks noChangeAspect="1"/>
                </p:cNvSpPr>
                <p:nvPr/>
              </p:nvSpPr>
              <p:spPr bwMode="auto">
                <a:xfrm>
                  <a:off x="4657" y="966"/>
                  <a:ext cx="36" cy="14"/>
                </a:xfrm>
                <a:custGeom>
                  <a:avLst/>
                  <a:gdLst>
                    <a:gd name="T0" fmla="*/ 18 w 38"/>
                    <a:gd name="T1" fmla="*/ 10 h 14"/>
                    <a:gd name="T2" fmla="*/ 14 w 38"/>
                    <a:gd name="T3" fmla="*/ 12 h 14"/>
                    <a:gd name="T4" fmla="*/ 10 w 38"/>
                    <a:gd name="T5" fmla="*/ 14 h 14"/>
                    <a:gd name="T6" fmla="*/ 6 w 38"/>
                    <a:gd name="T7" fmla="*/ 14 h 14"/>
                    <a:gd name="T8" fmla="*/ 2 w 38"/>
                    <a:gd name="T9" fmla="*/ 12 h 14"/>
                    <a:gd name="T10" fmla="*/ 0 w 38"/>
                    <a:gd name="T11" fmla="*/ 8 h 14"/>
                    <a:gd name="T12" fmla="*/ 2 w 38"/>
                    <a:gd name="T13" fmla="*/ 6 h 14"/>
                    <a:gd name="T14" fmla="*/ 8 w 38"/>
                    <a:gd name="T15" fmla="*/ 2 h 14"/>
                    <a:gd name="T16" fmla="*/ 14 w 38"/>
                    <a:gd name="T17" fmla="*/ 0 h 14"/>
                    <a:gd name="T18" fmla="*/ 22 w 38"/>
                    <a:gd name="T19" fmla="*/ 0 h 14"/>
                    <a:gd name="T20" fmla="*/ 28 w 38"/>
                    <a:gd name="T21" fmla="*/ 4 h 14"/>
                    <a:gd name="T22" fmla="*/ 38 w 38"/>
                    <a:gd name="T23" fmla="*/ 10 h 14"/>
                    <a:gd name="T24" fmla="*/ 28 w 38"/>
                    <a:gd name="T25" fmla="*/ 12 h 14"/>
                    <a:gd name="T26" fmla="*/ 18 w 38"/>
                    <a:gd name="T2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70" name="Freeform 394"/>
                <p:cNvSpPr>
                  <a:spLocks noChangeAspect="1"/>
                </p:cNvSpPr>
                <p:nvPr/>
              </p:nvSpPr>
              <p:spPr bwMode="auto">
                <a:xfrm>
                  <a:off x="4558" y="1236"/>
                  <a:ext cx="112" cy="138"/>
                </a:xfrm>
                <a:custGeom>
                  <a:avLst/>
                  <a:gdLst>
                    <a:gd name="T0" fmla="*/ 0 w 120"/>
                    <a:gd name="T1" fmla="*/ 0 h 146"/>
                    <a:gd name="T2" fmla="*/ 98 w 120"/>
                    <a:gd name="T3" fmla="*/ 90 h 146"/>
                    <a:gd name="T4" fmla="*/ 94 w 120"/>
                    <a:gd name="T5" fmla="*/ 90 h 146"/>
                    <a:gd name="T6" fmla="*/ 92 w 120"/>
                    <a:gd name="T7" fmla="*/ 90 h 146"/>
                    <a:gd name="T8" fmla="*/ 88 w 120"/>
                    <a:gd name="T9" fmla="*/ 88 h 146"/>
                    <a:gd name="T10" fmla="*/ 82 w 120"/>
                    <a:gd name="T11" fmla="*/ 86 h 146"/>
                    <a:gd name="T12" fmla="*/ 78 w 120"/>
                    <a:gd name="T13" fmla="*/ 88 h 146"/>
                    <a:gd name="T14" fmla="*/ 76 w 120"/>
                    <a:gd name="T15" fmla="*/ 90 h 146"/>
                    <a:gd name="T16" fmla="*/ 78 w 120"/>
                    <a:gd name="T17" fmla="*/ 98 h 146"/>
                    <a:gd name="T18" fmla="*/ 82 w 120"/>
                    <a:gd name="T19" fmla="*/ 106 h 146"/>
                    <a:gd name="T20" fmla="*/ 88 w 120"/>
                    <a:gd name="T21" fmla="*/ 114 h 146"/>
                    <a:gd name="T22" fmla="*/ 92 w 120"/>
                    <a:gd name="T23" fmla="*/ 118 h 146"/>
                    <a:gd name="T24" fmla="*/ 108 w 120"/>
                    <a:gd name="T25" fmla="*/ 130 h 146"/>
                    <a:gd name="T26" fmla="*/ 120 w 120"/>
                    <a:gd name="T27" fmla="*/ 138 h 146"/>
                    <a:gd name="T28" fmla="*/ 112 w 120"/>
                    <a:gd name="T29" fmla="*/ 138 h 146"/>
                    <a:gd name="T30" fmla="*/ 108 w 120"/>
                    <a:gd name="T31" fmla="*/ 136 h 146"/>
                    <a:gd name="T32" fmla="*/ 102 w 120"/>
                    <a:gd name="T33" fmla="*/ 134 h 146"/>
                    <a:gd name="T34" fmla="*/ 102 w 120"/>
                    <a:gd name="T35" fmla="*/ 146 h 146"/>
                    <a:gd name="T36" fmla="*/ 94 w 120"/>
                    <a:gd name="T37" fmla="*/ 140 h 146"/>
                    <a:gd name="T38" fmla="*/ 88 w 120"/>
                    <a:gd name="T39" fmla="*/ 130 h 146"/>
                    <a:gd name="T40" fmla="*/ 76 w 120"/>
                    <a:gd name="T41" fmla="*/ 114 h 146"/>
                    <a:gd name="T42" fmla="*/ 66 w 120"/>
                    <a:gd name="T43" fmla="*/ 94 h 146"/>
                    <a:gd name="T44" fmla="*/ 54 w 120"/>
                    <a:gd name="T45" fmla="*/ 76 h 146"/>
                    <a:gd name="T46" fmla="*/ 44 w 120"/>
                    <a:gd name="T47" fmla="*/ 62 h 146"/>
                    <a:gd name="T48" fmla="*/ 34 w 120"/>
                    <a:gd name="T49" fmla="*/ 50 h 146"/>
                    <a:gd name="T50" fmla="*/ 24 w 120"/>
                    <a:gd name="T51" fmla="*/ 42 h 146"/>
                    <a:gd name="T52" fmla="*/ 12 w 120"/>
                    <a:gd name="T53" fmla="*/ 36 h 146"/>
                    <a:gd name="T54" fmla="*/ 10 w 120"/>
                    <a:gd name="T55" fmla="*/ 32 h 146"/>
                    <a:gd name="T56" fmla="*/ 6 w 120"/>
                    <a:gd name="T57" fmla="*/ 28 h 146"/>
                    <a:gd name="T58" fmla="*/ 4 w 120"/>
                    <a:gd name="T59" fmla="*/ 22 h 146"/>
                    <a:gd name="T60" fmla="*/ 2 w 120"/>
                    <a:gd name="T61" fmla="*/ 16 h 146"/>
                    <a:gd name="T62" fmla="*/ 0 w 120"/>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71" name="Freeform 395"/>
                <p:cNvSpPr>
                  <a:spLocks noChangeAspect="1"/>
                </p:cNvSpPr>
                <p:nvPr/>
              </p:nvSpPr>
              <p:spPr bwMode="auto">
                <a:xfrm>
                  <a:off x="3055" y="886"/>
                  <a:ext cx="1846" cy="568"/>
                </a:xfrm>
                <a:custGeom>
                  <a:avLst/>
                  <a:gdLst>
                    <a:gd name="T0" fmla="*/ 1020 w 1968"/>
                    <a:gd name="T1" fmla="*/ 450 h 606"/>
                    <a:gd name="T2" fmla="*/ 1022 w 1968"/>
                    <a:gd name="T3" fmla="*/ 414 h 606"/>
                    <a:gd name="T4" fmla="*/ 1108 w 1968"/>
                    <a:gd name="T5" fmla="*/ 438 h 606"/>
                    <a:gd name="T6" fmla="*/ 1252 w 1968"/>
                    <a:gd name="T7" fmla="*/ 444 h 606"/>
                    <a:gd name="T8" fmla="*/ 1328 w 1968"/>
                    <a:gd name="T9" fmla="*/ 436 h 606"/>
                    <a:gd name="T10" fmla="*/ 1346 w 1968"/>
                    <a:gd name="T11" fmla="*/ 386 h 606"/>
                    <a:gd name="T12" fmla="*/ 1506 w 1968"/>
                    <a:gd name="T13" fmla="*/ 466 h 606"/>
                    <a:gd name="T14" fmla="*/ 1580 w 1968"/>
                    <a:gd name="T15" fmla="*/ 496 h 606"/>
                    <a:gd name="T16" fmla="*/ 1590 w 1968"/>
                    <a:gd name="T17" fmla="*/ 576 h 606"/>
                    <a:gd name="T18" fmla="*/ 1642 w 1968"/>
                    <a:gd name="T19" fmla="*/ 494 h 606"/>
                    <a:gd name="T20" fmla="*/ 1550 w 1968"/>
                    <a:gd name="T21" fmla="*/ 376 h 606"/>
                    <a:gd name="T22" fmla="*/ 1494 w 1968"/>
                    <a:gd name="T23" fmla="*/ 354 h 606"/>
                    <a:gd name="T24" fmla="*/ 1534 w 1968"/>
                    <a:gd name="T25" fmla="*/ 286 h 606"/>
                    <a:gd name="T26" fmla="*/ 1670 w 1968"/>
                    <a:gd name="T27" fmla="*/ 286 h 606"/>
                    <a:gd name="T28" fmla="*/ 1694 w 1968"/>
                    <a:gd name="T29" fmla="*/ 250 h 606"/>
                    <a:gd name="T30" fmla="*/ 1750 w 1968"/>
                    <a:gd name="T31" fmla="*/ 254 h 606"/>
                    <a:gd name="T32" fmla="*/ 1776 w 1968"/>
                    <a:gd name="T33" fmla="*/ 378 h 606"/>
                    <a:gd name="T34" fmla="*/ 1850 w 1968"/>
                    <a:gd name="T35" fmla="*/ 390 h 606"/>
                    <a:gd name="T36" fmla="*/ 1846 w 1968"/>
                    <a:gd name="T37" fmla="*/ 354 h 606"/>
                    <a:gd name="T38" fmla="*/ 1786 w 1968"/>
                    <a:gd name="T39" fmla="*/ 274 h 606"/>
                    <a:gd name="T40" fmla="*/ 1906 w 1968"/>
                    <a:gd name="T41" fmla="*/ 218 h 606"/>
                    <a:gd name="T42" fmla="*/ 1868 w 1968"/>
                    <a:gd name="T43" fmla="*/ 176 h 606"/>
                    <a:gd name="T44" fmla="*/ 1962 w 1968"/>
                    <a:gd name="T45" fmla="*/ 182 h 606"/>
                    <a:gd name="T46" fmla="*/ 1818 w 1968"/>
                    <a:gd name="T47" fmla="*/ 134 h 606"/>
                    <a:gd name="T48" fmla="*/ 1660 w 1968"/>
                    <a:gd name="T49" fmla="*/ 130 h 606"/>
                    <a:gd name="T50" fmla="*/ 1514 w 1968"/>
                    <a:gd name="T51" fmla="*/ 108 h 606"/>
                    <a:gd name="T52" fmla="*/ 1354 w 1968"/>
                    <a:gd name="T53" fmla="*/ 68 h 606"/>
                    <a:gd name="T54" fmla="*/ 1260 w 1968"/>
                    <a:gd name="T55" fmla="*/ 64 h 606"/>
                    <a:gd name="T56" fmla="*/ 1136 w 1968"/>
                    <a:gd name="T57" fmla="*/ 94 h 606"/>
                    <a:gd name="T58" fmla="*/ 924 w 1968"/>
                    <a:gd name="T59" fmla="*/ 56 h 606"/>
                    <a:gd name="T60" fmla="*/ 764 w 1968"/>
                    <a:gd name="T61" fmla="*/ 0 h 606"/>
                    <a:gd name="T62" fmla="*/ 618 w 1968"/>
                    <a:gd name="T63" fmla="*/ 32 h 606"/>
                    <a:gd name="T64" fmla="*/ 552 w 1968"/>
                    <a:gd name="T65" fmla="*/ 76 h 606"/>
                    <a:gd name="T66" fmla="*/ 502 w 1968"/>
                    <a:gd name="T67" fmla="*/ 68 h 606"/>
                    <a:gd name="T68" fmla="*/ 486 w 1968"/>
                    <a:gd name="T69" fmla="*/ 82 h 606"/>
                    <a:gd name="T70" fmla="*/ 446 w 1968"/>
                    <a:gd name="T71" fmla="*/ 114 h 606"/>
                    <a:gd name="T72" fmla="*/ 400 w 1968"/>
                    <a:gd name="T73" fmla="*/ 116 h 606"/>
                    <a:gd name="T74" fmla="*/ 334 w 1968"/>
                    <a:gd name="T75" fmla="*/ 128 h 606"/>
                    <a:gd name="T76" fmla="*/ 250 w 1968"/>
                    <a:gd name="T77" fmla="*/ 142 h 606"/>
                    <a:gd name="T78" fmla="*/ 198 w 1968"/>
                    <a:gd name="T79" fmla="*/ 166 h 606"/>
                    <a:gd name="T80" fmla="*/ 132 w 1968"/>
                    <a:gd name="T81" fmla="*/ 210 h 606"/>
                    <a:gd name="T82" fmla="*/ 134 w 1968"/>
                    <a:gd name="T83" fmla="*/ 172 h 606"/>
                    <a:gd name="T84" fmla="*/ 28 w 1968"/>
                    <a:gd name="T85" fmla="*/ 114 h 606"/>
                    <a:gd name="T86" fmla="*/ 20 w 1968"/>
                    <a:gd name="T87" fmla="*/ 148 h 606"/>
                    <a:gd name="T88" fmla="*/ 30 w 1968"/>
                    <a:gd name="T89" fmla="*/ 192 h 606"/>
                    <a:gd name="T90" fmla="*/ 38 w 1968"/>
                    <a:gd name="T91" fmla="*/ 246 h 606"/>
                    <a:gd name="T92" fmla="*/ 16 w 1968"/>
                    <a:gd name="T93" fmla="*/ 300 h 606"/>
                    <a:gd name="T94" fmla="*/ 68 w 1968"/>
                    <a:gd name="T95" fmla="*/ 338 h 606"/>
                    <a:gd name="T96" fmla="*/ 110 w 1968"/>
                    <a:gd name="T97" fmla="*/ 386 h 606"/>
                    <a:gd name="T98" fmla="*/ 178 w 1968"/>
                    <a:gd name="T99" fmla="*/ 440 h 606"/>
                    <a:gd name="T100" fmla="*/ 230 w 1968"/>
                    <a:gd name="T101" fmla="*/ 464 h 606"/>
                    <a:gd name="T102" fmla="*/ 206 w 1968"/>
                    <a:gd name="T103" fmla="*/ 520 h 606"/>
                    <a:gd name="T104" fmla="*/ 284 w 1968"/>
                    <a:gd name="T105" fmla="*/ 570 h 606"/>
                    <a:gd name="T106" fmla="*/ 364 w 1968"/>
                    <a:gd name="T107" fmla="*/ 606 h 606"/>
                    <a:gd name="T108" fmla="*/ 350 w 1968"/>
                    <a:gd name="T109" fmla="*/ 526 h 606"/>
                    <a:gd name="T110" fmla="*/ 332 w 1968"/>
                    <a:gd name="T111" fmla="*/ 478 h 606"/>
                    <a:gd name="T112" fmla="*/ 402 w 1968"/>
                    <a:gd name="T113" fmla="*/ 416 h 606"/>
                    <a:gd name="T114" fmla="*/ 516 w 1968"/>
                    <a:gd name="T115" fmla="*/ 406 h 606"/>
                    <a:gd name="T116" fmla="*/ 684 w 1968"/>
                    <a:gd name="T117" fmla="*/ 382 h 606"/>
                    <a:gd name="T118" fmla="*/ 836 w 1968"/>
                    <a:gd name="T119" fmla="*/ 43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sp>
          <p:nvSpPr>
            <p:cNvPr id="1663372" name="Freeform 396"/>
            <p:cNvSpPr>
              <a:spLocks noChangeAspect="1"/>
            </p:cNvSpPr>
            <p:nvPr/>
          </p:nvSpPr>
          <p:spPr bwMode="auto">
            <a:xfrm>
              <a:off x="3282" y="1413"/>
              <a:ext cx="104" cy="43"/>
            </a:xfrm>
            <a:custGeom>
              <a:avLst/>
              <a:gdLst>
                <a:gd name="T0" fmla="*/ 36 w 110"/>
                <a:gd name="T1" fmla="*/ 36 h 46"/>
                <a:gd name="T2" fmla="*/ 44 w 110"/>
                <a:gd name="T3" fmla="*/ 34 h 46"/>
                <a:gd name="T4" fmla="*/ 50 w 110"/>
                <a:gd name="T5" fmla="*/ 34 h 46"/>
                <a:gd name="T6" fmla="*/ 60 w 110"/>
                <a:gd name="T7" fmla="*/ 36 h 46"/>
                <a:gd name="T8" fmla="*/ 64 w 110"/>
                <a:gd name="T9" fmla="*/ 40 h 46"/>
                <a:gd name="T10" fmla="*/ 66 w 110"/>
                <a:gd name="T11" fmla="*/ 42 h 46"/>
                <a:gd name="T12" fmla="*/ 66 w 110"/>
                <a:gd name="T13" fmla="*/ 44 h 46"/>
                <a:gd name="T14" fmla="*/ 78 w 110"/>
                <a:gd name="T15" fmla="*/ 44 h 46"/>
                <a:gd name="T16" fmla="*/ 86 w 110"/>
                <a:gd name="T17" fmla="*/ 44 h 46"/>
                <a:gd name="T18" fmla="*/ 88 w 110"/>
                <a:gd name="T19" fmla="*/ 38 h 46"/>
                <a:gd name="T20" fmla="*/ 96 w 110"/>
                <a:gd name="T21" fmla="*/ 42 h 46"/>
                <a:gd name="T22" fmla="*/ 100 w 110"/>
                <a:gd name="T23" fmla="*/ 46 h 46"/>
                <a:gd name="T24" fmla="*/ 110 w 110"/>
                <a:gd name="T25" fmla="*/ 46 h 46"/>
                <a:gd name="T26" fmla="*/ 106 w 110"/>
                <a:gd name="T27" fmla="*/ 40 h 46"/>
                <a:gd name="T28" fmla="*/ 104 w 110"/>
                <a:gd name="T29" fmla="*/ 36 h 46"/>
                <a:gd name="T30" fmla="*/ 108 w 110"/>
                <a:gd name="T31" fmla="*/ 32 h 46"/>
                <a:gd name="T32" fmla="*/ 98 w 110"/>
                <a:gd name="T33" fmla="*/ 30 h 46"/>
                <a:gd name="T34" fmla="*/ 92 w 110"/>
                <a:gd name="T35" fmla="*/ 22 h 46"/>
                <a:gd name="T36" fmla="*/ 76 w 110"/>
                <a:gd name="T37" fmla="*/ 16 h 46"/>
                <a:gd name="T38" fmla="*/ 62 w 110"/>
                <a:gd name="T39" fmla="*/ 16 h 46"/>
                <a:gd name="T40" fmla="*/ 52 w 110"/>
                <a:gd name="T41" fmla="*/ 10 h 46"/>
                <a:gd name="T42" fmla="*/ 40 w 110"/>
                <a:gd name="T43" fmla="*/ 8 h 46"/>
                <a:gd name="T44" fmla="*/ 30 w 110"/>
                <a:gd name="T45" fmla="*/ 6 h 46"/>
                <a:gd name="T46" fmla="*/ 18 w 110"/>
                <a:gd name="T47" fmla="*/ 2 h 46"/>
                <a:gd name="T48" fmla="*/ 0 w 110"/>
                <a:gd name="T49" fmla="*/ 0 h 46"/>
                <a:gd name="T50" fmla="*/ 6 w 110"/>
                <a:gd name="T51" fmla="*/ 4 h 46"/>
                <a:gd name="T52" fmla="*/ 12 w 110"/>
                <a:gd name="T53" fmla="*/ 8 h 46"/>
                <a:gd name="T54" fmla="*/ 20 w 110"/>
                <a:gd name="T55" fmla="*/ 12 h 46"/>
                <a:gd name="T56" fmla="*/ 24 w 110"/>
                <a:gd name="T57" fmla="*/ 14 h 46"/>
                <a:gd name="T58" fmla="*/ 30 w 110"/>
                <a:gd name="T59" fmla="*/ 16 h 46"/>
                <a:gd name="T60" fmla="*/ 32 w 110"/>
                <a:gd name="T61" fmla="*/ 20 h 46"/>
                <a:gd name="T62" fmla="*/ 34 w 110"/>
                <a:gd name="T63" fmla="*/ 24 h 46"/>
                <a:gd name="T64" fmla="*/ 34 w 110"/>
                <a:gd name="T65" fmla="*/ 26 h 46"/>
                <a:gd name="T66" fmla="*/ 36 w 110"/>
                <a:gd name="T67" fmla="*/ 30 h 46"/>
                <a:gd name="T68" fmla="*/ 36 w 110"/>
                <a:gd name="T69" fmla="*/ 32 h 46"/>
                <a:gd name="T70" fmla="*/ 36 w 110"/>
                <a:gd name="T71"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73" name="Freeform 397"/>
            <p:cNvSpPr>
              <a:spLocks noChangeAspect="1"/>
            </p:cNvSpPr>
            <p:nvPr/>
          </p:nvSpPr>
          <p:spPr bwMode="auto">
            <a:xfrm>
              <a:off x="3344" y="1454"/>
              <a:ext cx="49" cy="40"/>
            </a:xfrm>
            <a:custGeom>
              <a:avLst/>
              <a:gdLst>
                <a:gd name="T0" fmla="*/ 0 w 52"/>
                <a:gd name="T1" fmla="*/ 0 h 42"/>
                <a:gd name="T2" fmla="*/ 20 w 52"/>
                <a:gd name="T3" fmla="*/ 0 h 42"/>
                <a:gd name="T4" fmla="*/ 26 w 52"/>
                <a:gd name="T5" fmla="*/ 6 h 42"/>
                <a:gd name="T6" fmla="*/ 28 w 52"/>
                <a:gd name="T7" fmla="*/ 6 h 42"/>
                <a:gd name="T8" fmla="*/ 30 w 52"/>
                <a:gd name="T9" fmla="*/ 10 h 42"/>
                <a:gd name="T10" fmla="*/ 32 w 52"/>
                <a:gd name="T11" fmla="*/ 16 h 42"/>
                <a:gd name="T12" fmla="*/ 38 w 52"/>
                <a:gd name="T13" fmla="*/ 22 h 42"/>
                <a:gd name="T14" fmla="*/ 40 w 52"/>
                <a:gd name="T15" fmla="*/ 22 h 42"/>
                <a:gd name="T16" fmla="*/ 48 w 52"/>
                <a:gd name="T17" fmla="*/ 26 h 42"/>
                <a:gd name="T18" fmla="*/ 52 w 52"/>
                <a:gd name="T19" fmla="*/ 38 h 42"/>
                <a:gd name="T20" fmla="*/ 48 w 52"/>
                <a:gd name="T21" fmla="*/ 42 h 42"/>
                <a:gd name="T22" fmla="*/ 42 w 52"/>
                <a:gd name="T23" fmla="*/ 38 h 42"/>
                <a:gd name="T24" fmla="*/ 38 w 52"/>
                <a:gd name="T25" fmla="*/ 34 h 42"/>
                <a:gd name="T26" fmla="*/ 32 w 52"/>
                <a:gd name="T27" fmla="*/ 30 h 42"/>
                <a:gd name="T28" fmla="*/ 24 w 52"/>
                <a:gd name="T29" fmla="*/ 32 h 42"/>
                <a:gd name="T30" fmla="*/ 20 w 52"/>
                <a:gd name="T31" fmla="*/ 26 h 42"/>
                <a:gd name="T32" fmla="*/ 16 w 52"/>
                <a:gd name="T33" fmla="*/ 22 h 42"/>
                <a:gd name="T34" fmla="*/ 12 w 52"/>
                <a:gd name="T35" fmla="*/ 20 h 42"/>
                <a:gd name="T36" fmla="*/ 2 w 52"/>
                <a:gd name="T37" fmla="*/ 18 h 42"/>
                <a:gd name="T38" fmla="*/ 2 w 52"/>
                <a:gd name="T39" fmla="*/ 10 h 42"/>
                <a:gd name="T40" fmla="*/ 0 w 52"/>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57" name="Group 398"/>
            <p:cNvGrpSpPr>
              <a:grpSpLocks/>
            </p:cNvGrpSpPr>
            <p:nvPr/>
          </p:nvGrpSpPr>
          <p:grpSpPr bwMode="auto">
            <a:xfrm>
              <a:off x="3363" y="1443"/>
              <a:ext cx="73" cy="56"/>
              <a:chOff x="3363" y="1443"/>
              <a:chExt cx="73" cy="56"/>
            </a:xfrm>
          </p:grpSpPr>
          <p:sp>
            <p:nvSpPr>
              <p:cNvPr id="1663375" name="Freeform 399"/>
              <p:cNvSpPr>
                <a:spLocks noChangeAspect="1"/>
              </p:cNvSpPr>
              <p:nvPr/>
            </p:nvSpPr>
            <p:spPr bwMode="auto">
              <a:xfrm>
                <a:off x="3366" y="1482"/>
                <a:ext cx="24" cy="13"/>
              </a:xfrm>
              <a:custGeom>
                <a:avLst/>
                <a:gdLst>
                  <a:gd name="T0" fmla="*/ 0 w 24"/>
                  <a:gd name="T1" fmla="*/ 2 h 14"/>
                  <a:gd name="T2" fmla="*/ 8 w 24"/>
                  <a:gd name="T3" fmla="*/ 0 h 14"/>
                  <a:gd name="T4" fmla="*/ 18 w 24"/>
                  <a:gd name="T5" fmla="*/ 8 h 14"/>
                  <a:gd name="T6" fmla="*/ 24 w 24"/>
                  <a:gd name="T7" fmla="*/ 12 h 14"/>
                  <a:gd name="T8" fmla="*/ 16 w 24"/>
                  <a:gd name="T9" fmla="*/ 14 h 14"/>
                  <a:gd name="T10" fmla="*/ 12 w 24"/>
                  <a:gd name="T11" fmla="*/ 14 h 14"/>
                  <a:gd name="T12" fmla="*/ 6 w 24"/>
                  <a:gd name="T13" fmla="*/ 10 h 14"/>
                  <a:gd name="T14" fmla="*/ 0 w 24"/>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4">
                    <a:moveTo>
                      <a:pt x="0" y="2"/>
                    </a:moveTo>
                    <a:lnTo>
                      <a:pt x="8" y="0"/>
                    </a:lnTo>
                    <a:lnTo>
                      <a:pt x="18" y="8"/>
                    </a:lnTo>
                    <a:lnTo>
                      <a:pt x="24" y="12"/>
                    </a:lnTo>
                    <a:lnTo>
                      <a:pt x="16" y="14"/>
                    </a:lnTo>
                    <a:lnTo>
                      <a:pt x="12" y="14"/>
                    </a:lnTo>
                    <a:lnTo>
                      <a:pt x="6" y="10"/>
                    </a:lnTo>
                    <a:lnTo>
                      <a:pt x="0" y="2"/>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76" name="Freeform 400"/>
              <p:cNvSpPr>
                <a:spLocks noChangeAspect="1"/>
              </p:cNvSpPr>
              <p:nvPr/>
            </p:nvSpPr>
            <p:spPr bwMode="auto">
              <a:xfrm>
                <a:off x="3363" y="1443"/>
                <a:ext cx="73" cy="56"/>
              </a:xfrm>
              <a:custGeom>
                <a:avLst/>
                <a:gdLst>
                  <a:gd name="T0" fmla="*/ 52 w 78"/>
                  <a:gd name="T1" fmla="*/ 2 h 60"/>
                  <a:gd name="T2" fmla="*/ 48 w 78"/>
                  <a:gd name="T3" fmla="*/ 6 h 60"/>
                  <a:gd name="T4" fmla="*/ 42 w 78"/>
                  <a:gd name="T5" fmla="*/ 12 h 60"/>
                  <a:gd name="T6" fmla="*/ 36 w 78"/>
                  <a:gd name="T7" fmla="*/ 12 h 60"/>
                  <a:gd name="T8" fmla="*/ 32 w 78"/>
                  <a:gd name="T9" fmla="*/ 8 h 60"/>
                  <a:gd name="T10" fmla="*/ 28 w 78"/>
                  <a:gd name="T11" fmla="*/ 6 h 60"/>
                  <a:gd name="T12" fmla="*/ 22 w 78"/>
                  <a:gd name="T13" fmla="*/ 0 h 60"/>
                  <a:gd name="T14" fmla="*/ 18 w 78"/>
                  <a:gd name="T15" fmla="*/ 4 h 60"/>
                  <a:gd name="T16" fmla="*/ 20 w 78"/>
                  <a:gd name="T17" fmla="*/ 8 h 60"/>
                  <a:gd name="T18" fmla="*/ 24 w 78"/>
                  <a:gd name="T19" fmla="*/ 14 h 60"/>
                  <a:gd name="T20" fmla="*/ 20 w 78"/>
                  <a:gd name="T21" fmla="*/ 14 h 60"/>
                  <a:gd name="T22" fmla="*/ 14 w 78"/>
                  <a:gd name="T23" fmla="*/ 14 h 60"/>
                  <a:gd name="T24" fmla="*/ 10 w 78"/>
                  <a:gd name="T25" fmla="*/ 10 h 60"/>
                  <a:gd name="T26" fmla="*/ 2 w 78"/>
                  <a:gd name="T27" fmla="*/ 6 h 60"/>
                  <a:gd name="T28" fmla="*/ 0 w 78"/>
                  <a:gd name="T29" fmla="*/ 12 h 60"/>
                  <a:gd name="T30" fmla="*/ 6 w 78"/>
                  <a:gd name="T31" fmla="*/ 18 h 60"/>
                  <a:gd name="T32" fmla="*/ 8 w 78"/>
                  <a:gd name="T33" fmla="*/ 18 h 60"/>
                  <a:gd name="T34" fmla="*/ 10 w 78"/>
                  <a:gd name="T35" fmla="*/ 24 h 60"/>
                  <a:gd name="T36" fmla="*/ 12 w 78"/>
                  <a:gd name="T37" fmla="*/ 28 h 60"/>
                  <a:gd name="T38" fmla="*/ 14 w 78"/>
                  <a:gd name="T39" fmla="*/ 30 h 60"/>
                  <a:gd name="T40" fmla="*/ 20 w 78"/>
                  <a:gd name="T41" fmla="*/ 34 h 60"/>
                  <a:gd name="T42" fmla="*/ 28 w 78"/>
                  <a:gd name="T43" fmla="*/ 38 h 60"/>
                  <a:gd name="T44" fmla="*/ 32 w 78"/>
                  <a:gd name="T45" fmla="*/ 50 h 60"/>
                  <a:gd name="T46" fmla="*/ 36 w 78"/>
                  <a:gd name="T47" fmla="*/ 46 h 60"/>
                  <a:gd name="T48" fmla="*/ 42 w 78"/>
                  <a:gd name="T49" fmla="*/ 42 h 60"/>
                  <a:gd name="T50" fmla="*/ 46 w 78"/>
                  <a:gd name="T51" fmla="*/ 38 h 60"/>
                  <a:gd name="T52" fmla="*/ 54 w 78"/>
                  <a:gd name="T53" fmla="*/ 38 h 60"/>
                  <a:gd name="T54" fmla="*/ 54 w 78"/>
                  <a:gd name="T55" fmla="*/ 44 h 60"/>
                  <a:gd name="T56" fmla="*/ 56 w 78"/>
                  <a:gd name="T57" fmla="*/ 46 h 60"/>
                  <a:gd name="T58" fmla="*/ 56 w 78"/>
                  <a:gd name="T59" fmla="*/ 52 h 60"/>
                  <a:gd name="T60" fmla="*/ 58 w 78"/>
                  <a:gd name="T61" fmla="*/ 54 h 60"/>
                  <a:gd name="T62" fmla="*/ 60 w 78"/>
                  <a:gd name="T63" fmla="*/ 56 h 60"/>
                  <a:gd name="T64" fmla="*/ 64 w 78"/>
                  <a:gd name="T65" fmla="*/ 56 h 60"/>
                  <a:gd name="T66" fmla="*/ 68 w 78"/>
                  <a:gd name="T67" fmla="*/ 60 h 60"/>
                  <a:gd name="T68" fmla="*/ 72 w 78"/>
                  <a:gd name="T69" fmla="*/ 28 h 60"/>
                  <a:gd name="T70" fmla="*/ 78 w 78"/>
                  <a:gd name="T71" fmla="*/ 28 h 60"/>
                  <a:gd name="T72" fmla="*/ 64 w 78"/>
                  <a:gd name="T73" fmla="*/ 18 h 60"/>
                  <a:gd name="T74" fmla="*/ 62 w 78"/>
                  <a:gd name="T75" fmla="*/ 14 h 60"/>
                  <a:gd name="T76" fmla="*/ 56 w 78"/>
                  <a:gd name="T77" fmla="*/ 8 h 60"/>
                  <a:gd name="T78" fmla="*/ 56 w 78"/>
                  <a:gd name="T79" fmla="*/ 6 h 60"/>
                  <a:gd name="T80" fmla="*/ 52 w 78"/>
                  <a:gd name="T8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solidFill>
                <a:srgbClr val="DB2B20"/>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grpSp>
        <p:nvGrpSpPr>
          <p:cNvPr id="23728" name="Group 401"/>
          <p:cNvGrpSpPr>
            <a:grpSpLocks/>
          </p:cNvGrpSpPr>
          <p:nvPr/>
        </p:nvGrpSpPr>
        <p:grpSpPr bwMode="auto">
          <a:xfrm>
            <a:off x="3117850" y="2497138"/>
            <a:ext cx="2220913" cy="3556000"/>
            <a:chOff x="1964" y="818"/>
            <a:chExt cx="1399" cy="2240"/>
          </a:xfrm>
        </p:grpSpPr>
        <p:sp>
          <p:nvSpPr>
            <p:cNvPr id="1663378" name="Freeform 402"/>
            <p:cNvSpPr>
              <a:spLocks noChangeAspect="1"/>
            </p:cNvSpPr>
            <p:nvPr/>
          </p:nvSpPr>
          <p:spPr bwMode="auto">
            <a:xfrm>
              <a:off x="2481" y="1044"/>
              <a:ext cx="118" cy="50"/>
            </a:xfrm>
            <a:custGeom>
              <a:avLst/>
              <a:gdLst>
                <a:gd name="T0" fmla="*/ 0 w 126"/>
                <a:gd name="T1" fmla="*/ 16 h 54"/>
                <a:gd name="T2" fmla="*/ 6 w 126"/>
                <a:gd name="T3" fmla="*/ 12 h 54"/>
                <a:gd name="T4" fmla="*/ 10 w 126"/>
                <a:gd name="T5" fmla="*/ 8 h 54"/>
                <a:gd name="T6" fmla="*/ 12 w 126"/>
                <a:gd name="T7" fmla="*/ 4 h 54"/>
                <a:gd name="T8" fmla="*/ 18 w 126"/>
                <a:gd name="T9" fmla="*/ 2 h 54"/>
                <a:gd name="T10" fmla="*/ 22 w 126"/>
                <a:gd name="T11" fmla="*/ 2 h 54"/>
                <a:gd name="T12" fmla="*/ 26 w 126"/>
                <a:gd name="T13" fmla="*/ 4 h 54"/>
                <a:gd name="T14" fmla="*/ 30 w 126"/>
                <a:gd name="T15" fmla="*/ 6 h 54"/>
                <a:gd name="T16" fmla="*/ 34 w 126"/>
                <a:gd name="T17" fmla="*/ 8 h 54"/>
                <a:gd name="T18" fmla="*/ 32 w 126"/>
                <a:gd name="T19" fmla="*/ 14 h 54"/>
                <a:gd name="T20" fmla="*/ 30 w 126"/>
                <a:gd name="T21" fmla="*/ 18 h 54"/>
                <a:gd name="T22" fmla="*/ 36 w 126"/>
                <a:gd name="T23" fmla="*/ 18 h 54"/>
                <a:gd name="T24" fmla="*/ 40 w 126"/>
                <a:gd name="T25" fmla="*/ 14 h 54"/>
                <a:gd name="T26" fmla="*/ 48 w 126"/>
                <a:gd name="T27" fmla="*/ 6 h 54"/>
                <a:gd name="T28" fmla="*/ 52 w 126"/>
                <a:gd name="T29" fmla="*/ 12 h 54"/>
                <a:gd name="T30" fmla="*/ 64 w 126"/>
                <a:gd name="T31" fmla="*/ 10 h 54"/>
                <a:gd name="T32" fmla="*/ 76 w 126"/>
                <a:gd name="T33" fmla="*/ 6 h 54"/>
                <a:gd name="T34" fmla="*/ 90 w 126"/>
                <a:gd name="T35" fmla="*/ 2 h 54"/>
                <a:gd name="T36" fmla="*/ 96 w 126"/>
                <a:gd name="T37" fmla="*/ 0 h 54"/>
                <a:gd name="T38" fmla="*/ 106 w 126"/>
                <a:gd name="T39" fmla="*/ 2 h 54"/>
                <a:gd name="T40" fmla="*/ 114 w 126"/>
                <a:gd name="T41" fmla="*/ 8 h 54"/>
                <a:gd name="T42" fmla="*/ 126 w 126"/>
                <a:gd name="T43" fmla="*/ 22 h 54"/>
                <a:gd name="T44" fmla="*/ 126 w 126"/>
                <a:gd name="T45" fmla="*/ 26 h 54"/>
                <a:gd name="T46" fmla="*/ 120 w 126"/>
                <a:gd name="T47" fmla="*/ 28 h 54"/>
                <a:gd name="T48" fmla="*/ 112 w 126"/>
                <a:gd name="T49" fmla="*/ 30 h 54"/>
                <a:gd name="T50" fmla="*/ 102 w 126"/>
                <a:gd name="T51" fmla="*/ 36 h 54"/>
                <a:gd name="T52" fmla="*/ 92 w 126"/>
                <a:gd name="T53" fmla="*/ 44 h 54"/>
                <a:gd name="T54" fmla="*/ 86 w 126"/>
                <a:gd name="T55" fmla="*/ 46 h 54"/>
                <a:gd name="T56" fmla="*/ 78 w 126"/>
                <a:gd name="T57" fmla="*/ 46 h 54"/>
                <a:gd name="T58" fmla="*/ 72 w 126"/>
                <a:gd name="T59" fmla="*/ 46 h 54"/>
                <a:gd name="T60" fmla="*/ 66 w 126"/>
                <a:gd name="T61" fmla="*/ 44 h 54"/>
                <a:gd name="T62" fmla="*/ 74 w 126"/>
                <a:gd name="T63" fmla="*/ 50 h 54"/>
                <a:gd name="T64" fmla="*/ 66 w 126"/>
                <a:gd name="T65" fmla="*/ 52 h 54"/>
                <a:gd name="T66" fmla="*/ 62 w 126"/>
                <a:gd name="T67" fmla="*/ 54 h 54"/>
                <a:gd name="T68" fmla="*/ 52 w 126"/>
                <a:gd name="T69" fmla="*/ 54 h 54"/>
                <a:gd name="T70" fmla="*/ 44 w 126"/>
                <a:gd name="T71" fmla="*/ 54 h 54"/>
                <a:gd name="T72" fmla="*/ 26 w 126"/>
                <a:gd name="T73" fmla="*/ 50 h 54"/>
                <a:gd name="T74" fmla="*/ 10 w 126"/>
                <a:gd name="T75" fmla="*/ 48 h 54"/>
                <a:gd name="T76" fmla="*/ 16 w 126"/>
                <a:gd name="T77" fmla="*/ 44 h 54"/>
                <a:gd name="T78" fmla="*/ 24 w 126"/>
                <a:gd name="T79" fmla="*/ 40 h 54"/>
                <a:gd name="T80" fmla="*/ 16 w 126"/>
                <a:gd name="T81" fmla="*/ 36 h 54"/>
                <a:gd name="T82" fmla="*/ 12 w 126"/>
                <a:gd name="T83" fmla="*/ 34 h 54"/>
                <a:gd name="T84" fmla="*/ 0 w 126"/>
                <a:gd name="T85" fmla="*/ 28 h 54"/>
                <a:gd name="T86" fmla="*/ 8 w 126"/>
                <a:gd name="T87" fmla="*/ 24 h 54"/>
                <a:gd name="T88" fmla="*/ 12 w 126"/>
                <a:gd name="T89" fmla="*/ 22 h 54"/>
                <a:gd name="T90" fmla="*/ 6 w 126"/>
                <a:gd name="T91" fmla="*/ 20 h 54"/>
                <a:gd name="T92" fmla="*/ 0 w 126"/>
                <a:gd name="T93"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79" name="Freeform 403"/>
            <p:cNvSpPr>
              <a:spLocks noChangeAspect="1"/>
            </p:cNvSpPr>
            <p:nvPr/>
          </p:nvSpPr>
          <p:spPr bwMode="auto">
            <a:xfrm>
              <a:off x="2937" y="1368"/>
              <a:ext cx="60" cy="49"/>
            </a:xfrm>
            <a:custGeom>
              <a:avLst/>
              <a:gdLst>
                <a:gd name="T0" fmla="*/ 28 w 64"/>
                <a:gd name="T1" fmla="*/ 0 h 52"/>
                <a:gd name="T2" fmla="*/ 38 w 64"/>
                <a:gd name="T3" fmla="*/ 10 h 52"/>
                <a:gd name="T4" fmla="*/ 44 w 64"/>
                <a:gd name="T5" fmla="*/ 12 h 52"/>
                <a:gd name="T6" fmla="*/ 48 w 64"/>
                <a:gd name="T7" fmla="*/ 12 h 52"/>
                <a:gd name="T8" fmla="*/ 58 w 64"/>
                <a:gd name="T9" fmla="*/ 10 h 52"/>
                <a:gd name="T10" fmla="*/ 64 w 64"/>
                <a:gd name="T11" fmla="*/ 24 h 52"/>
                <a:gd name="T12" fmla="*/ 62 w 64"/>
                <a:gd name="T13" fmla="*/ 30 h 52"/>
                <a:gd name="T14" fmla="*/ 56 w 64"/>
                <a:gd name="T15" fmla="*/ 30 h 52"/>
                <a:gd name="T16" fmla="*/ 52 w 64"/>
                <a:gd name="T17" fmla="*/ 24 h 52"/>
                <a:gd name="T18" fmla="*/ 36 w 64"/>
                <a:gd name="T19" fmla="*/ 24 h 52"/>
                <a:gd name="T20" fmla="*/ 28 w 64"/>
                <a:gd name="T21" fmla="*/ 24 h 52"/>
                <a:gd name="T22" fmla="*/ 22 w 64"/>
                <a:gd name="T23" fmla="*/ 26 h 52"/>
                <a:gd name="T24" fmla="*/ 16 w 64"/>
                <a:gd name="T25" fmla="*/ 26 h 52"/>
                <a:gd name="T26" fmla="*/ 16 w 64"/>
                <a:gd name="T27" fmla="*/ 30 h 52"/>
                <a:gd name="T28" fmla="*/ 22 w 64"/>
                <a:gd name="T29" fmla="*/ 38 h 52"/>
                <a:gd name="T30" fmla="*/ 26 w 64"/>
                <a:gd name="T31" fmla="*/ 44 h 52"/>
                <a:gd name="T32" fmla="*/ 32 w 64"/>
                <a:gd name="T33" fmla="*/ 50 h 52"/>
                <a:gd name="T34" fmla="*/ 18 w 64"/>
                <a:gd name="T35" fmla="*/ 52 h 52"/>
                <a:gd name="T36" fmla="*/ 8 w 64"/>
                <a:gd name="T37" fmla="*/ 36 h 52"/>
                <a:gd name="T38" fmla="*/ 0 w 64"/>
                <a:gd name="T39" fmla="*/ 18 h 52"/>
                <a:gd name="T40" fmla="*/ 8 w 64"/>
                <a:gd name="T41" fmla="*/ 18 h 52"/>
                <a:gd name="T42" fmla="*/ 12 w 64"/>
                <a:gd name="T43" fmla="*/ 10 h 52"/>
                <a:gd name="T44" fmla="*/ 14 w 64"/>
                <a:gd name="T45" fmla="*/ 4 h 52"/>
                <a:gd name="T46" fmla="*/ 28 w 64"/>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80" name="Freeform 404"/>
            <p:cNvSpPr>
              <a:spLocks noChangeAspect="1"/>
            </p:cNvSpPr>
            <p:nvPr/>
          </p:nvSpPr>
          <p:spPr bwMode="auto">
            <a:xfrm>
              <a:off x="2971" y="989"/>
              <a:ext cx="137" cy="157"/>
            </a:xfrm>
            <a:custGeom>
              <a:avLst/>
              <a:gdLst>
                <a:gd name="T0" fmla="*/ 92 w 146"/>
                <a:gd name="T1" fmla="*/ 20 h 168"/>
                <a:gd name="T2" fmla="*/ 90 w 146"/>
                <a:gd name="T3" fmla="*/ 26 h 168"/>
                <a:gd name="T4" fmla="*/ 92 w 146"/>
                <a:gd name="T5" fmla="*/ 32 h 168"/>
                <a:gd name="T6" fmla="*/ 108 w 146"/>
                <a:gd name="T7" fmla="*/ 36 h 168"/>
                <a:gd name="T8" fmla="*/ 110 w 146"/>
                <a:gd name="T9" fmla="*/ 40 h 168"/>
                <a:gd name="T10" fmla="*/ 108 w 146"/>
                <a:gd name="T11" fmla="*/ 48 h 168"/>
                <a:gd name="T12" fmla="*/ 104 w 146"/>
                <a:gd name="T13" fmla="*/ 54 h 168"/>
                <a:gd name="T14" fmla="*/ 108 w 146"/>
                <a:gd name="T15" fmla="*/ 54 h 168"/>
                <a:gd name="T16" fmla="*/ 114 w 146"/>
                <a:gd name="T17" fmla="*/ 64 h 168"/>
                <a:gd name="T18" fmla="*/ 120 w 146"/>
                <a:gd name="T19" fmla="*/ 82 h 168"/>
                <a:gd name="T20" fmla="*/ 126 w 146"/>
                <a:gd name="T21" fmla="*/ 88 h 168"/>
                <a:gd name="T22" fmla="*/ 128 w 146"/>
                <a:gd name="T23" fmla="*/ 98 h 168"/>
                <a:gd name="T24" fmla="*/ 130 w 146"/>
                <a:gd name="T25" fmla="*/ 108 h 168"/>
                <a:gd name="T26" fmla="*/ 146 w 146"/>
                <a:gd name="T27" fmla="*/ 118 h 168"/>
                <a:gd name="T28" fmla="*/ 136 w 146"/>
                <a:gd name="T29" fmla="*/ 132 h 168"/>
                <a:gd name="T30" fmla="*/ 122 w 146"/>
                <a:gd name="T31" fmla="*/ 144 h 168"/>
                <a:gd name="T32" fmla="*/ 112 w 146"/>
                <a:gd name="T33" fmla="*/ 154 h 168"/>
                <a:gd name="T34" fmla="*/ 96 w 146"/>
                <a:gd name="T35" fmla="*/ 158 h 168"/>
                <a:gd name="T36" fmla="*/ 88 w 146"/>
                <a:gd name="T37" fmla="*/ 162 h 168"/>
                <a:gd name="T38" fmla="*/ 78 w 146"/>
                <a:gd name="T39" fmla="*/ 162 h 168"/>
                <a:gd name="T40" fmla="*/ 64 w 146"/>
                <a:gd name="T41" fmla="*/ 164 h 168"/>
                <a:gd name="T42" fmla="*/ 44 w 146"/>
                <a:gd name="T43" fmla="*/ 166 h 168"/>
                <a:gd name="T44" fmla="*/ 36 w 146"/>
                <a:gd name="T45" fmla="*/ 160 h 168"/>
                <a:gd name="T46" fmla="*/ 32 w 146"/>
                <a:gd name="T47" fmla="*/ 156 h 168"/>
                <a:gd name="T48" fmla="*/ 24 w 146"/>
                <a:gd name="T49" fmla="*/ 138 h 168"/>
                <a:gd name="T50" fmla="*/ 22 w 146"/>
                <a:gd name="T51" fmla="*/ 108 h 168"/>
                <a:gd name="T52" fmla="*/ 34 w 146"/>
                <a:gd name="T53" fmla="*/ 100 h 168"/>
                <a:gd name="T54" fmla="*/ 50 w 146"/>
                <a:gd name="T55" fmla="*/ 90 h 168"/>
                <a:gd name="T56" fmla="*/ 62 w 146"/>
                <a:gd name="T57" fmla="*/ 80 h 168"/>
                <a:gd name="T58" fmla="*/ 54 w 146"/>
                <a:gd name="T59" fmla="*/ 74 h 168"/>
                <a:gd name="T60" fmla="*/ 40 w 146"/>
                <a:gd name="T61" fmla="*/ 62 h 168"/>
                <a:gd name="T62" fmla="*/ 36 w 146"/>
                <a:gd name="T63" fmla="*/ 46 h 168"/>
                <a:gd name="T64" fmla="*/ 26 w 146"/>
                <a:gd name="T65" fmla="*/ 28 h 168"/>
                <a:gd name="T66" fmla="*/ 8 w 146"/>
                <a:gd name="T67" fmla="*/ 22 h 168"/>
                <a:gd name="T68" fmla="*/ 4 w 146"/>
                <a:gd name="T69" fmla="*/ 16 h 168"/>
                <a:gd name="T70" fmla="*/ 8 w 146"/>
                <a:gd name="T71" fmla="*/ 16 h 168"/>
                <a:gd name="T72" fmla="*/ 26 w 146"/>
                <a:gd name="T73" fmla="*/ 20 h 168"/>
                <a:gd name="T74" fmla="*/ 46 w 146"/>
                <a:gd name="T75" fmla="*/ 26 h 168"/>
                <a:gd name="T76" fmla="*/ 56 w 146"/>
                <a:gd name="T77" fmla="*/ 22 h 168"/>
                <a:gd name="T78" fmla="*/ 60 w 146"/>
                <a:gd name="T79" fmla="*/ 14 h 168"/>
                <a:gd name="T80" fmla="*/ 62 w 146"/>
                <a:gd name="T81" fmla="*/ 4 h 168"/>
                <a:gd name="T82" fmla="*/ 70 w 146"/>
                <a:gd name="T83" fmla="*/ 0 h 168"/>
                <a:gd name="T84" fmla="*/ 90 w 146"/>
                <a:gd name="T85" fmla="*/ 6 h 168"/>
                <a:gd name="T86" fmla="*/ 104 w 146"/>
                <a:gd name="T87"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81" name="Freeform 405"/>
            <p:cNvSpPr>
              <a:spLocks noChangeAspect="1"/>
            </p:cNvSpPr>
            <p:nvPr/>
          </p:nvSpPr>
          <p:spPr bwMode="auto">
            <a:xfrm>
              <a:off x="3074" y="1554"/>
              <a:ext cx="39" cy="7"/>
            </a:xfrm>
            <a:custGeom>
              <a:avLst/>
              <a:gdLst>
                <a:gd name="T0" fmla="*/ 20 w 42"/>
                <a:gd name="T1" fmla="*/ 2 h 8"/>
                <a:gd name="T2" fmla="*/ 8 w 42"/>
                <a:gd name="T3" fmla="*/ 2 h 8"/>
                <a:gd name="T4" fmla="*/ 0 w 42"/>
                <a:gd name="T5" fmla="*/ 0 h 8"/>
                <a:gd name="T6" fmla="*/ 4 w 42"/>
                <a:gd name="T7" fmla="*/ 2 h 8"/>
                <a:gd name="T8" fmla="*/ 8 w 42"/>
                <a:gd name="T9" fmla="*/ 6 h 8"/>
                <a:gd name="T10" fmla="*/ 22 w 42"/>
                <a:gd name="T11" fmla="*/ 8 h 8"/>
                <a:gd name="T12" fmla="*/ 34 w 42"/>
                <a:gd name="T13" fmla="*/ 8 h 8"/>
                <a:gd name="T14" fmla="*/ 42 w 42"/>
                <a:gd name="T15" fmla="*/ 6 h 8"/>
                <a:gd name="T16" fmla="*/ 36 w 42"/>
                <a:gd name="T17" fmla="*/ 2 h 8"/>
                <a:gd name="T18" fmla="*/ 32 w 42"/>
                <a:gd name="T19" fmla="*/ 0 h 8"/>
                <a:gd name="T20" fmla="*/ 20 w 4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00" name="Group 406"/>
            <p:cNvGrpSpPr>
              <a:grpSpLocks/>
            </p:cNvGrpSpPr>
            <p:nvPr/>
          </p:nvGrpSpPr>
          <p:grpSpPr bwMode="auto">
            <a:xfrm>
              <a:off x="1964" y="1160"/>
              <a:ext cx="798" cy="1898"/>
              <a:chOff x="1964" y="1160"/>
              <a:chExt cx="798" cy="1898"/>
            </a:xfrm>
          </p:grpSpPr>
          <p:sp>
            <p:nvSpPr>
              <p:cNvPr id="1663383" name="Freeform 407"/>
              <p:cNvSpPr>
                <a:spLocks noChangeAspect="1"/>
              </p:cNvSpPr>
              <p:nvPr/>
            </p:nvSpPr>
            <p:spPr bwMode="auto">
              <a:xfrm>
                <a:off x="1964" y="3043"/>
                <a:ext cx="38" cy="15"/>
              </a:xfrm>
              <a:custGeom>
                <a:avLst/>
                <a:gdLst>
                  <a:gd name="T0" fmla="*/ 12 w 40"/>
                  <a:gd name="T1" fmla="*/ 14 h 16"/>
                  <a:gd name="T2" fmla="*/ 14 w 40"/>
                  <a:gd name="T3" fmla="*/ 14 h 16"/>
                  <a:gd name="T4" fmla="*/ 14 w 40"/>
                  <a:gd name="T5" fmla="*/ 12 h 16"/>
                  <a:gd name="T6" fmla="*/ 16 w 40"/>
                  <a:gd name="T7" fmla="*/ 8 h 16"/>
                  <a:gd name="T8" fmla="*/ 16 w 40"/>
                  <a:gd name="T9" fmla="*/ 14 h 16"/>
                  <a:gd name="T10" fmla="*/ 18 w 40"/>
                  <a:gd name="T11" fmla="*/ 16 h 16"/>
                  <a:gd name="T12" fmla="*/ 20 w 40"/>
                  <a:gd name="T13" fmla="*/ 16 h 16"/>
                  <a:gd name="T14" fmla="*/ 22 w 40"/>
                  <a:gd name="T15" fmla="*/ 14 h 16"/>
                  <a:gd name="T16" fmla="*/ 28 w 40"/>
                  <a:gd name="T17" fmla="*/ 14 h 16"/>
                  <a:gd name="T18" fmla="*/ 32 w 40"/>
                  <a:gd name="T19" fmla="*/ 10 h 16"/>
                  <a:gd name="T20" fmla="*/ 38 w 40"/>
                  <a:gd name="T21" fmla="*/ 6 h 16"/>
                  <a:gd name="T22" fmla="*/ 40 w 40"/>
                  <a:gd name="T23" fmla="*/ 0 h 16"/>
                  <a:gd name="T24" fmla="*/ 28 w 40"/>
                  <a:gd name="T25" fmla="*/ 0 h 16"/>
                  <a:gd name="T26" fmla="*/ 24 w 40"/>
                  <a:gd name="T27" fmla="*/ 0 h 16"/>
                  <a:gd name="T28" fmla="*/ 20 w 40"/>
                  <a:gd name="T29" fmla="*/ 2 h 16"/>
                  <a:gd name="T30" fmla="*/ 18 w 40"/>
                  <a:gd name="T31" fmla="*/ 2 h 16"/>
                  <a:gd name="T32" fmla="*/ 8 w 40"/>
                  <a:gd name="T33" fmla="*/ 2 h 16"/>
                  <a:gd name="T34" fmla="*/ 0 w 40"/>
                  <a:gd name="T35" fmla="*/ 12 h 16"/>
                  <a:gd name="T36" fmla="*/ 4 w 40"/>
                  <a:gd name="T37" fmla="*/ 14 h 16"/>
                  <a:gd name="T38" fmla="*/ 12 w 40"/>
                  <a:gd name="T3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84" name="Freeform 408"/>
              <p:cNvSpPr>
                <a:spLocks noChangeAspect="1"/>
              </p:cNvSpPr>
              <p:nvPr/>
            </p:nvSpPr>
            <p:spPr bwMode="auto">
              <a:xfrm>
                <a:off x="2658" y="1160"/>
                <a:ext cx="104" cy="144"/>
              </a:xfrm>
              <a:custGeom>
                <a:avLst/>
                <a:gdLst>
                  <a:gd name="T0" fmla="*/ 82 w 110"/>
                  <a:gd name="T1" fmla="*/ 86 h 154"/>
                  <a:gd name="T2" fmla="*/ 90 w 110"/>
                  <a:gd name="T3" fmla="*/ 94 h 154"/>
                  <a:gd name="T4" fmla="*/ 90 w 110"/>
                  <a:gd name="T5" fmla="*/ 104 h 154"/>
                  <a:gd name="T6" fmla="*/ 94 w 110"/>
                  <a:gd name="T7" fmla="*/ 106 h 154"/>
                  <a:gd name="T8" fmla="*/ 108 w 110"/>
                  <a:gd name="T9" fmla="*/ 110 h 154"/>
                  <a:gd name="T10" fmla="*/ 108 w 110"/>
                  <a:gd name="T11" fmla="*/ 118 h 154"/>
                  <a:gd name="T12" fmla="*/ 94 w 110"/>
                  <a:gd name="T13" fmla="*/ 128 h 154"/>
                  <a:gd name="T14" fmla="*/ 98 w 110"/>
                  <a:gd name="T15" fmla="*/ 132 h 154"/>
                  <a:gd name="T16" fmla="*/ 102 w 110"/>
                  <a:gd name="T17" fmla="*/ 138 h 154"/>
                  <a:gd name="T18" fmla="*/ 92 w 110"/>
                  <a:gd name="T19" fmla="*/ 144 h 154"/>
                  <a:gd name="T20" fmla="*/ 66 w 110"/>
                  <a:gd name="T21" fmla="*/ 144 h 154"/>
                  <a:gd name="T22" fmla="*/ 40 w 110"/>
                  <a:gd name="T23" fmla="*/ 144 h 154"/>
                  <a:gd name="T24" fmla="*/ 40 w 110"/>
                  <a:gd name="T25" fmla="*/ 152 h 154"/>
                  <a:gd name="T26" fmla="*/ 26 w 110"/>
                  <a:gd name="T27" fmla="*/ 154 h 154"/>
                  <a:gd name="T28" fmla="*/ 12 w 110"/>
                  <a:gd name="T29" fmla="*/ 154 h 154"/>
                  <a:gd name="T30" fmla="*/ 18 w 110"/>
                  <a:gd name="T31" fmla="*/ 144 h 154"/>
                  <a:gd name="T32" fmla="*/ 30 w 110"/>
                  <a:gd name="T33" fmla="*/ 140 h 154"/>
                  <a:gd name="T34" fmla="*/ 46 w 110"/>
                  <a:gd name="T35" fmla="*/ 132 h 154"/>
                  <a:gd name="T36" fmla="*/ 32 w 110"/>
                  <a:gd name="T37" fmla="*/ 126 h 154"/>
                  <a:gd name="T38" fmla="*/ 18 w 110"/>
                  <a:gd name="T39" fmla="*/ 122 h 154"/>
                  <a:gd name="T40" fmla="*/ 36 w 110"/>
                  <a:gd name="T41" fmla="*/ 108 h 154"/>
                  <a:gd name="T42" fmla="*/ 36 w 110"/>
                  <a:gd name="T43" fmla="*/ 100 h 154"/>
                  <a:gd name="T44" fmla="*/ 40 w 110"/>
                  <a:gd name="T45" fmla="*/ 94 h 154"/>
                  <a:gd name="T46" fmla="*/ 42 w 110"/>
                  <a:gd name="T47" fmla="*/ 84 h 154"/>
                  <a:gd name="T48" fmla="*/ 40 w 110"/>
                  <a:gd name="T49" fmla="*/ 76 h 154"/>
                  <a:gd name="T50" fmla="*/ 42 w 110"/>
                  <a:gd name="T51" fmla="*/ 68 h 154"/>
                  <a:gd name="T52" fmla="*/ 38 w 110"/>
                  <a:gd name="T53" fmla="*/ 58 h 154"/>
                  <a:gd name="T54" fmla="*/ 12 w 110"/>
                  <a:gd name="T55" fmla="*/ 56 h 154"/>
                  <a:gd name="T56" fmla="*/ 10 w 110"/>
                  <a:gd name="T57" fmla="*/ 48 h 154"/>
                  <a:gd name="T58" fmla="*/ 12 w 110"/>
                  <a:gd name="T59" fmla="*/ 36 h 154"/>
                  <a:gd name="T60" fmla="*/ 0 w 110"/>
                  <a:gd name="T61" fmla="*/ 28 h 154"/>
                  <a:gd name="T62" fmla="*/ 22 w 110"/>
                  <a:gd name="T63" fmla="*/ 10 h 154"/>
                  <a:gd name="T64" fmla="*/ 50 w 110"/>
                  <a:gd name="T65" fmla="*/ 0 h 154"/>
                  <a:gd name="T66" fmla="*/ 46 w 110"/>
                  <a:gd name="T67" fmla="*/ 12 h 154"/>
                  <a:gd name="T68" fmla="*/ 38 w 110"/>
                  <a:gd name="T69" fmla="*/ 20 h 154"/>
                  <a:gd name="T70" fmla="*/ 54 w 110"/>
                  <a:gd name="T71" fmla="*/ 22 h 154"/>
                  <a:gd name="T72" fmla="*/ 66 w 110"/>
                  <a:gd name="T73" fmla="*/ 26 h 154"/>
                  <a:gd name="T74" fmla="*/ 54 w 110"/>
                  <a:gd name="T75" fmla="*/ 40 h 154"/>
                  <a:gd name="T76" fmla="*/ 56 w 110"/>
                  <a:gd name="T77" fmla="*/ 56 h 154"/>
                  <a:gd name="T78" fmla="*/ 74 w 110"/>
                  <a:gd name="T79"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385" name="Freeform 409"/>
            <p:cNvSpPr>
              <a:spLocks noChangeAspect="1"/>
            </p:cNvSpPr>
            <p:nvPr/>
          </p:nvSpPr>
          <p:spPr bwMode="auto">
            <a:xfrm>
              <a:off x="2613" y="1222"/>
              <a:ext cx="57" cy="60"/>
            </a:xfrm>
            <a:custGeom>
              <a:avLst/>
              <a:gdLst>
                <a:gd name="T0" fmla="*/ 32 w 60"/>
                <a:gd name="T1" fmla="*/ 20 h 64"/>
                <a:gd name="T2" fmla="*/ 32 w 60"/>
                <a:gd name="T3" fmla="*/ 4 h 64"/>
                <a:gd name="T4" fmla="*/ 32 w 60"/>
                <a:gd name="T5" fmla="*/ 2 h 64"/>
                <a:gd name="T6" fmla="*/ 34 w 60"/>
                <a:gd name="T7" fmla="*/ 0 h 64"/>
                <a:gd name="T8" fmla="*/ 44 w 60"/>
                <a:gd name="T9" fmla="*/ 0 h 64"/>
                <a:gd name="T10" fmla="*/ 56 w 60"/>
                <a:gd name="T11" fmla="*/ 0 h 64"/>
                <a:gd name="T12" fmla="*/ 60 w 60"/>
                <a:gd name="T13" fmla="*/ 2 h 64"/>
                <a:gd name="T14" fmla="*/ 60 w 60"/>
                <a:gd name="T15" fmla="*/ 6 h 64"/>
                <a:gd name="T16" fmla="*/ 58 w 60"/>
                <a:gd name="T17" fmla="*/ 14 h 64"/>
                <a:gd name="T18" fmla="*/ 54 w 60"/>
                <a:gd name="T19" fmla="*/ 18 h 64"/>
                <a:gd name="T20" fmla="*/ 50 w 60"/>
                <a:gd name="T21" fmla="*/ 20 h 64"/>
                <a:gd name="T22" fmla="*/ 48 w 60"/>
                <a:gd name="T23" fmla="*/ 24 h 64"/>
                <a:gd name="T24" fmla="*/ 50 w 60"/>
                <a:gd name="T25" fmla="*/ 26 h 64"/>
                <a:gd name="T26" fmla="*/ 52 w 60"/>
                <a:gd name="T27" fmla="*/ 30 h 64"/>
                <a:gd name="T28" fmla="*/ 54 w 60"/>
                <a:gd name="T29" fmla="*/ 32 h 64"/>
                <a:gd name="T30" fmla="*/ 56 w 60"/>
                <a:gd name="T31" fmla="*/ 36 h 64"/>
                <a:gd name="T32" fmla="*/ 54 w 60"/>
                <a:gd name="T33" fmla="*/ 42 h 64"/>
                <a:gd name="T34" fmla="*/ 50 w 60"/>
                <a:gd name="T35" fmla="*/ 46 h 64"/>
                <a:gd name="T36" fmla="*/ 38 w 60"/>
                <a:gd name="T37" fmla="*/ 54 h 64"/>
                <a:gd name="T38" fmla="*/ 24 w 60"/>
                <a:gd name="T39" fmla="*/ 62 h 64"/>
                <a:gd name="T40" fmla="*/ 16 w 60"/>
                <a:gd name="T41" fmla="*/ 64 h 64"/>
                <a:gd name="T42" fmla="*/ 10 w 60"/>
                <a:gd name="T43" fmla="*/ 64 h 64"/>
                <a:gd name="T44" fmla="*/ 6 w 60"/>
                <a:gd name="T45" fmla="*/ 64 h 64"/>
                <a:gd name="T46" fmla="*/ 4 w 60"/>
                <a:gd name="T47" fmla="*/ 62 h 64"/>
                <a:gd name="T48" fmla="*/ 0 w 60"/>
                <a:gd name="T49" fmla="*/ 56 h 64"/>
                <a:gd name="T50" fmla="*/ 2 w 60"/>
                <a:gd name="T51" fmla="*/ 52 h 64"/>
                <a:gd name="T52" fmla="*/ 6 w 60"/>
                <a:gd name="T53" fmla="*/ 48 h 64"/>
                <a:gd name="T54" fmla="*/ 14 w 60"/>
                <a:gd name="T55" fmla="*/ 40 h 64"/>
                <a:gd name="T56" fmla="*/ 6 w 60"/>
                <a:gd name="T57" fmla="*/ 34 h 64"/>
                <a:gd name="T58" fmla="*/ 2 w 60"/>
                <a:gd name="T59" fmla="*/ 30 h 64"/>
                <a:gd name="T60" fmla="*/ 6 w 60"/>
                <a:gd name="T61" fmla="*/ 26 h 64"/>
                <a:gd name="T62" fmla="*/ 4 w 60"/>
                <a:gd name="T63" fmla="*/ 20 h 64"/>
                <a:gd name="T64" fmla="*/ 10 w 60"/>
                <a:gd name="T65" fmla="*/ 18 h 64"/>
                <a:gd name="T66" fmla="*/ 20 w 60"/>
                <a:gd name="T67" fmla="*/ 16 h 64"/>
                <a:gd name="T68" fmla="*/ 26 w 60"/>
                <a:gd name="T69" fmla="*/ 18 h 64"/>
                <a:gd name="T70" fmla="*/ 32 w 60"/>
                <a:gd name="T7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86" name="Freeform 410"/>
            <p:cNvSpPr>
              <a:spLocks noChangeAspect="1"/>
            </p:cNvSpPr>
            <p:nvPr/>
          </p:nvSpPr>
          <p:spPr bwMode="auto">
            <a:xfrm>
              <a:off x="2872" y="1006"/>
              <a:ext cx="140" cy="210"/>
            </a:xfrm>
            <a:custGeom>
              <a:avLst/>
              <a:gdLst>
                <a:gd name="T0" fmla="*/ 145 w 149"/>
                <a:gd name="T1" fmla="*/ 44 h 224"/>
                <a:gd name="T2" fmla="*/ 141 w 149"/>
                <a:gd name="T3" fmla="*/ 28 h 224"/>
                <a:gd name="T4" fmla="*/ 131 w 149"/>
                <a:gd name="T5" fmla="*/ 10 h 224"/>
                <a:gd name="T6" fmla="*/ 113 w 149"/>
                <a:gd name="T7" fmla="*/ 4 h 224"/>
                <a:gd name="T8" fmla="*/ 97 w 149"/>
                <a:gd name="T9" fmla="*/ 4 h 224"/>
                <a:gd name="T10" fmla="*/ 77 w 149"/>
                <a:gd name="T11" fmla="*/ 6 h 224"/>
                <a:gd name="T12" fmla="*/ 59 w 149"/>
                <a:gd name="T13" fmla="*/ 12 h 224"/>
                <a:gd name="T14" fmla="*/ 42 w 149"/>
                <a:gd name="T15" fmla="*/ 32 h 224"/>
                <a:gd name="T16" fmla="*/ 32 w 149"/>
                <a:gd name="T17" fmla="*/ 54 h 224"/>
                <a:gd name="T18" fmla="*/ 30 w 149"/>
                <a:gd name="T19" fmla="*/ 76 h 224"/>
                <a:gd name="T20" fmla="*/ 12 w 149"/>
                <a:gd name="T21" fmla="*/ 76 h 224"/>
                <a:gd name="T22" fmla="*/ 6 w 149"/>
                <a:gd name="T23" fmla="*/ 82 h 224"/>
                <a:gd name="T24" fmla="*/ 4 w 149"/>
                <a:gd name="T25" fmla="*/ 90 h 224"/>
                <a:gd name="T26" fmla="*/ 8 w 149"/>
                <a:gd name="T27" fmla="*/ 108 h 224"/>
                <a:gd name="T28" fmla="*/ 12 w 149"/>
                <a:gd name="T29" fmla="*/ 130 h 224"/>
                <a:gd name="T30" fmla="*/ 14 w 149"/>
                <a:gd name="T31" fmla="*/ 134 h 224"/>
                <a:gd name="T32" fmla="*/ 0 w 149"/>
                <a:gd name="T33" fmla="*/ 168 h 224"/>
                <a:gd name="T34" fmla="*/ 14 w 149"/>
                <a:gd name="T35" fmla="*/ 182 h 224"/>
                <a:gd name="T36" fmla="*/ 30 w 149"/>
                <a:gd name="T37" fmla="*/ 204 h 224"/>
                <a:gd name="T38" fmla="*/ 28 w 149"/>
                <a:gd name="T39" fmla="*/ 216 h 224"/>
                <a:gd name="T40" fmla="*/ 30 w 149"/>
                <a:gd name="T41" fmla="*/ 222 h 224"/>
                <a:gd name="T42" fmla="*/ 38 w 149"/>
                <a:gd name="T43" fmla="*/ 224 h 224"/>
                <a:gd name="T44" fmla="*/ 52 w 149"/>
                <a:gd name="T45" fmla="*/ 216 h 224"/>
                <a:gd name="T46" fmla="*/ 63 w 149"/>
                <a:gd name="T47" fmla="*/ 212 h 224"/>
                <a:gd name="T48" fmla="*/ 73 w 149"/>
                <a:gd name="T49" fmla="*/ 208 h 224"/>
                <a:gd name="T50" fmla="*/ 81 w 149"/>
                <a:gd name="T51" fmla="*/ 204 h 224"/>
                <a:gd name="T52" fmla="*/ 83 w 149"/>
                <a:gd name="T53" fmla="*/ 200 h 224"/>
                <a:gd name="T54" fmla="*/ 79 w 149"/>
                <a:gd name="T55" fmla="*/ 170 h 224"/>
                <a:gd name="T56" fmla="*/ 89 w 149"/>
                <a:gd name="T57" fmla="*/ 164 h 224"/>
                <a:gd name="T58" fmla="*/ 99 w 149"/>
                <a:gd name="T59" fmla="*/ 156 h 224"/>
                <a:gd name="T60" fmla="*/ 95 w 149"/>
                <a:gd name="T61" fmla="*/ 154 h 224"/>
                <a:gd name="T62" fmla="*/ 105 w 149"/>
                <a:gd name="T63" fmla="*/ 150 h 224"/>
                <a:gd name="T64" fmla="*/ 87 w 149"/>
                <a:gd name="T65" fmla="*/ 140 h 224"/>
                <a:gd name="T66" fmla="*/ 79 w 149"/>
                <a:gd name="T67" fmla="*/ 130 h 224"/>
                <a:gd name="T68" fmla="*/ 79 w 149"/>
                <a:gd name="T69" fmla="*/ 114 h 224"/>
                <a:gd name="T70" fmla="*/ 91 w 149"/>
                <a:gd name="T71" fmla="*/ 98 h 224"/>
                <a:gd name="T72" fmla="*/ 113 w 149"/>
                <a:gd name="T73" fmla="*/ 84 h 224"/>
                <a:gd name="T74" fmla="*/ 121 w 149"/>
                <a:gd name="T75" fmla="*/ 72 h 224"/>
                <a:gd name="T76" fmla="*/ 121 w 149"/>
                <a:gd name="T77" fmla="*/ 62 h 224"/>
                <a:gd name="T78" fmla="*/ 129 w 149"/>
                <a:gd name="T79" fmla="*/ 58 h 224"/>
                <a:gd name="T80" fmla="*/ 141 w 149"/>
                <a:gd name="T81"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03" name="Group 411"/>
            <p:cNvGrpSpPr>
              <a:grpSpLocks/>
            </p:cNvGrpSpPr>
            <p:nvPr/>
          </p:nvGrpSpPr>
          <p:grpSpPr bwMode="auto">
            <a:xfrm>
              <a:off x="2801" y="850"/>
              <a:ext cx="277" cy="326"/>
              <a:chOff x="2801" y="850"/>
              <a:chExt cx="277" cy="326"/>
            </a:xfrm>
          </p:grpSpPr>
          <p:sp>
            <p:nvSpPr>
              <p:cNvPr id="1663388" name="Freeform 412"/>
              <p:cNvSpPr>
                <a:spLocks noChangeAspect="1"/>
              </p:cNvSpPr>
              <p:nvPr/>
            </p:nvSpPr>
            <p:spPr bwMode="auto">
              <a:xfrm>
                <a:off x="2844" y="858"/>
                <a:ext cx="135" cy="46"/>
              </a:xfrm>
              <a:custGeom>
                <a:avLst/>
                <a:gdLst>
                  <a:gd name="T0" fmla="*/ 8 w 143"/>
                  <a:gd name="T1" fmla="*/ 20 h 50"/>
                  <a:gd name="T2" fmla="*/ 6 w 143"/>
                  <a:gd name="T3" fmla="*/ 20 h 50"/>
                  <a:gd name="T4" fmla="*/ 2 w 143"/>
                  <a:gd name="T5" fmla="*/ 16 h 50"/>
                  <a:gd name="T6" fmla="*/ 0 w 143"/>
                  <a:gd name="T7" fmla="*/ 8 h 50"/>
                  <a:gd name="T8" fmla="*/ 0 w 143"/>
                  <a:gd name="T9" fmla="*/ 2 h 50"/>
                  <a:gd name="T10" fmla="*/ 4 w 143"/>
                  <a:gd name="T11" fmla="*/ 2 h 50"/>
                  <a:gd name="T12" fmla="*/ 12 w 143"/>
                  <a:gd name="T13" fmla="*/ 2 h 50"/>
                  <a:gd name="T14" fmla="*/ 26 w 143"/>
                  <a:gd name="T15" fmla="*/ 2 h 50"/>
                  <a:gd name="T16" fmla="*/ 36 w 143"/>
                  <a:gd name="T17" fmla="*/ 4 h 50"/>
                  <a:gd name="T18" fmla="*/ 54 w 143"/>
                  <a:gd name="T19" fmla="*/ 10 h 50"/>
                  <a:gd name="T20" fmla="*/ 50 w 143"/>
                  <a:gd name="T21" fmla="*/ 4 h 50"/>
                  <a:gd name="T22" fmla="*/ 54 w 143"/>
                  <a:gd name="T23" fmla="*/ 2 h 50"/>
                  <a:gd name="T24" fmla="*/ 60 w 143"/>
                  <a:gd name="T25" fmla="*/ 0 h 50"/>
                  <a:gd name="T26" fmla="*/ 62 w 143"/>
                  <a:gd name="T27" fmla="*/ 0 h 50"/>
                  <a:gd name="T28" fmla="*/ 66 w 143"/>
                  <a:gd name="T29" fmla="*/ 2 h 50"/>
                  <a:gd name="T30" fmla="*/ 70 w 143"/>
                  <a:gd name="T31" fmla="*/ 2 h 50"/>
                  <a:gd name="T32" fmla="*/ 74 w 143"/>
                  <a:gd name="T33" fmla="*/ 2 h 50"/>
                  <a:gd name="T34" fmla="*/ 78 w 143"/>
                  <a:gd name="T35" fmla="*/ 10 h 50"/>
                  <a:gd name="T36" fmla="*/ 82 w 143"/>
                  <a:gd name="T37" fmla="*/ 12 h 50"/>
                  <a:gd name="T38" fmla="*/ 93 w 143"/>
                  <a:gd name="T39" fmla="*/ 12 h 50"/>
                  <a:gd name="T40" fmla="*/ 119 w 143"/>
                  <a:gd name="T41" fmla="*/ 20 h 50"/>
                  <a:gd name="T42" fmla="*/ 133 w 143"/>
                  <a:gd name="T43" fmla="*/ 26 h 50"/>
                  <a:gd name="T44" fmla="*/ 143 w 143"/>
                  <a:gd name="T45" fmla="*/ 30 h 50"/>
                  <a:gd name="T46" fmla="*/ 135 w 143"/>
                  <a:gd name="T47" fmla="*/ 36 h 50"/>
                  <a:gd name="T48" fmla="*/ 127 w 143"/>
                  <a:gd name="T49" fmla="*/ 38 h 50"/>
                  <a:gd name="T50" fmla="*/ 119 w 143"/>
                  <a:gd name="T51" fmla="*/ 38 h 50"/>
                  <a:gd name="T52" fmla="*/ 115 w 143"/>
                  <a:gd name="T53" fmla="*/ 34 h 50"/>
                  <a:gd name="T54" fmla="*/ 107 w 143"/>
                  <a:gd name="T55" fmla="*/ 28 h 50"/>
                  <a:gd name="T56" fmla="*/ 97 w 143"/>
                  <a:gd name="T57" fmla="*/ 20 h 50"/>
                  <a:gd name="T58" fmla="*/ 93 w 143"/>
                  <a:gd name="T59" fmla="*/ 18 h 50"/>
                  <a:gd name="T60" fmla="*/ 89 w 143"/>
                  <a:gd name="T61" fmla="*/ 16 h 50"/>
                  <a:gd name="T62" fmla="*/ 82 w 143"/>
                  <a:gd name="T63" fmla="*/ 18 h 50"/>
                  <a:gd name="T64" fmla="*/ 80 w 143"/>
                  <a:gd name="T65" fmla="*/ 22 h 50"/>
                  <a:gd name="T66" fmla="*/ 80 w 143"/>
                  <a:gd name="T67" fmla="*/ 34 h 50"/>
                  <a:gd name="T68" fmla="*/ 76 w 143"/>
                  <a:gd name="T69" fmla="*/ 34 h 50"/>
                  <a:gd name="T70" fmla="*/ 74 w 143"/>
                  <a:gd name="T71" fmla="*/ 36 h 50"/>
                  <a:gd name="T72" fmla="*/ 70 w 143"/>
                  <a:gd name="T73" fmla="*/ 42 h 50"/>
                  <a:gd name="T74" fmla="*/ 68 w 143"/>
                  <a:gd name="T75" fmla="*/ 48 h 50"/>
                  <a:gd name="T76" fmla="*/ 66 w 143"/>
                  <a:gd name="T77" fmla="*/ 50 h 50"/>
                  <a:gd name="T78" fmla="*/ 62 w 143"/>
                  <a:gd name="T79" fmla="*/ 50 h 50"/>
                  <a:gd name="T80" fmla="*/ 56 w 143"/>
                  <a:gd name="T81" fmla="*/ 48 h 50"/>
                  <a:gd name="T82" fmla="*/ 48 w 143"/>
                  <a:gd name="T83" fmla="*/ 46 h 50"/>
                  <a:gd name="T84" fmla="*/ 34 w 143"/>
                  <a:gd name="T85" fmla="*/ 34 h 50"/>
                  <a:gd name="T86" fmla="*/ 24 w 143"/>
                  <a:gd name="T87" fmla="*/ 26 h 50"/>
                  <a:gd name="T88" fmla="*/ 16 w 143"/>
                  <a:gd name="T89" fmla="*/ 22 h 50"/>
                  <a:gd name="T90" fmla="*/ 8 w 143"/>
                  <a:gd name="T91"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89" name="Freeform 413"/>
              <p:cNvSpPr>
                <a:spLocks noChangeAspect="1"/>
              </p:cNvSpPr>
              <p:nvPr/>
            </p:nvSpPr>
            <p:spPr bwMode="auto">
              <a:xfrm>
                <a:off x="2916" y="850"/>
                <a:ext cx="79" cy="17"/>
              </a:xfrm>
              <a:custGeom>
                <a:avLst/>
                <a:gdLst>
                  <a:gd name="T0" fmla="*/ 31 w 85"/>
                  <a:gd name="T1" fmla="*/ 18 h 18"/>
                  <a:gd name="T2" fmla="*/ 23 w 85"/>
                  <a:gd name="T3" fmla="*/ 16 h 18"/>
                  <a:gd name="T4" fmla="*/ 15 w 85"/>
                  <a:gd name="T5" fmla="*/ 14 h 18"/>
                  <a:gd name="T6" fmla="*/ 6 w 85"/>
                  <a:gd name="T7" fmla="*/ 10 h 18"/>
                  <a:gd name="T8" fmla="*/ 0 w 85"/>
                  <a:gd name="T9" fmla="*/ 6 h 18"/>
                  <a:gd name="T10" fmla="*/ 6 w 85"/>
                  <a:gd name="T11" fmla="*/ 4 h 18"/>
                  <a:gd name="T12" fmla="*/ 13 w 85"/>
                  <a:gd name="T13" fmla="*/ 2 h 18"/>
                  <a:gd name="T14" fmla="*/ 21 w 85"/>
                  <a:gd name="T15" fmla="*/ 0 h 18"/>
                  <a:gd name="T16" fmla="*/ 27 w 85"/>
                  <a:gd name="T17" fmla="*/ 2 h 18"/>
                  <a:gd name="T18" fmla="*/ 41 w 85"/>
                  <a:gd name="T19" fmla="*/ 4 h 18"/>
                  <a:gd name="T20" fmla="*/ 55 w 85"/>
                  <a:gd name="T21" fmla="*/ 4 h 18"/>
                  <a:gd name="T22" fmla="*/ 71 w 85"/>
                  <a:gd name="T23" fmla="*/ 6 h 18"/>
                  <a:gd name="T24" fmla="*/ 85 w 85"/>
                  <a:gd name="T25" fmla="*/ 8 h 18"/>
                  <a:gd name="T26" fmla="*/ 79 w 85"/>
                  <a:gd name="T27" fmla="*/ 12 h 18"/>
                  <a:gd name="T28" fmla="*/ 73 w 85"/>
                  <a:gd name="T29" fmla="*/ 14 h 18"/>
                  <a:gd name="T30" fmla="*/ 67 w 85"/>
                  <a:gd name="T31" fmla="*/ 18 h 18"/>
                  <a:gd name="T32" fmla="*/ 63 w 85"/>
                  <a:gd name="T33" fmla="*/ 18 h 18"/>
                  <a:gd name="T34" fmla="*/ 47 w 85"/>
                  <a:gd name="T35" fmla="*/ 18 h 18"/>
                  <a:gd name="T36" fmla="*/ 31 w 8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90" name="Freeform 414"/>
              <p:cNvSpPr>
                <a:spLocks noChangeAspect="1"/>
              </p:cNvSpPr>
              <p:nvPr/>
            </p:nvSpPr>
            <p:spPr bwMode="auto">
              <a:xfrm>
                <a:off x="2801" y="976"/>
                <a:ext cx="277" cy="200"/>
              </a:xfrm>
              <a:custGeom>
                <a:avLst/>
                <a:gdLst>
                  <a:gd name="T0" fmla="*/ 271 w 295"/>
                  <a:gd name="T1" fmla="*/ 20 h 214"/>
                  <a:gd name="T2" fmla="*/ 245 w 295"/>
                  <a:gd name="T3" fmla="*/ 16 h 214"/>
                  <a:gd name="T4" fmla="*/ 241 w 295"/>
                  <a:gd name="T5" fmla="*/ 28 h 214"/>
                  <a:gd name="T6" fmla="*/ 233 w 295"/>
                  <a:gd name="T7" fmla="*/ 40 h 214"/>
                  <a:gd name="T8" fmla="*/ 207 w 295"/>
                  <a:gd name="T9" fmla="*/ 34 h 214"/>
                  <a:gd name="T10" fmla="*/ 187 w 295"/>
                  <a:gd name="T11" fmla="*/ 30 h 214"/>
                  <a:gd name="T12" fmla="*/ 173 w 295"/>
                  <a:gd name="T13" fmla="*/ 36 h 214"/>
                  <a:gd name="T14" fmla="*/ 141 w 295"/>
                  <a:gd name="T15" fmla="*/ 40 h 214"/>
                  <a:gd name="T16" fmla="*/ 118 w 295"/>
                  <a:gd name="T17" fmla="*/ 64 h 214"/>
                  <a:gd name="T18" fmla="*/ 106 w 295"/>
                  <a:gd name="T19" fmla="*/ 96 h 214"/>
                  <a:gd name="T20" fmla="*/ 88 w 295"/>
                  <a:gd name="T21" fmla="*/ 108 h 214"/>
                  <a:gd name="T22" fmla="*/ 80 w 295"/>
                  <a:gd name="T23" fmla="*/ 118 h 214"/>
                  <a:gd name="T24" fmla="*/ 84 w 295"/>
                  <a:gd name="T25" fmla="*/ 140 h 214"/>
                  <a:gd name="T26" fmla="*/ 88 w 295"/>
                  <a:gd name="T27" fmla="*/ 164 h 214"/>
                  <a:gd name="T28" fmla="*/ 76 w 295"/>
                  <a:gd name="T29" fmla="*/ 200 h 214"/>
                  <a:gd name="T30" fmla="*/ 64 w 295"/>
                  <a:gd name="T31" fmla="*/ 188 h 214"/>
                  <a:gd name="T32" fmla="*/ 50 w 295"/>
                  <a:gd name="T33" fmla="*/ 206 h 214"/>
                  <a:gd name="T34" fmla="*/ 26 w 295"/>
                  <a:gd name="T35" fmla="*/ 212 h 214"/>
                  <a:gd name="T36" fmla="*/ 8 w 295"/>
                  <a:gd name="T37" fmla="*/ 202 h 214"/>
                  <a:gd name="T38" fmla="*/ 12 w 295"/>
                  <a:gd name="T39" fmla="*/ 194 h 214"/>
                  <a:gd name="T40" fmla="*/ 2 w 295"/>
                  <a:gd name="T41" fmla="*/ 188 h 214"/>
                  <a:gd name="T42" fmla="*/ 8 w 295"/>
                  <a:gd name="T43" fmla="*/ 174 h 214"/>
                  <a:gd name="T44" fmla="*/ 0 w 295"/>
                  <a:gd name="T45" fmla="*/ 144 h 214"/>
                  <a:gd name="T46" fmla="*/ 22 w 295"/>
                  <a:gd name="T47" fmla="*/ 136 h 214"/>
                  <a:gd name="T48" fmla="*/ 38 w 295"/>
                  <a:gd name="T49" fmla="*/ 124 h 214"/>
                  <a:gd name="T50" fmla="*/ 54 w 295"/>
                  <a:gd name="T51" fmla="*/ 120 h 214"/>
                  <a:gd name="T52" fmla="*/ 64 w 295"/>
                  <a:gd name="T53" fmla="*/ 118 h 214"/>
                  <a:gd name="T54" fmla="*/ 62 w 295"/>
                  <a:gd name="T55" fmla="*/ 116 h 214"/>
                  <a:gd name="T56" fmla="*/ 60 w 295"/>
                  <a:gd name="T57" fmla="*/ 106 h 214"/>
                  <a:gd name="T58" fmla="*/ 80 w 295"/>
                  <a:gd name="T59" fmla="*/ 94 h 214"/>
                  <a:gd name="T60" fmla="*/ 94 w 295"/>
                  <a:gd name="T61" fmla="*/ 68 h 214"/>
                  <a:gd name="T62" fmla="*/ 106 w 295"/>
                  <a:gd name="T63" fmla="*/ 60 h 214"/>
                  <a:gd name="T64" fmla="*/ 112 w 295"/>
                  <a:gd name="T65" fmla="*/ 50 h 214"/>
                  <a:gd name="T66" fmla="*/ 106 w 295"/>
                  <a:gd name="T67" fmla="*/ 44 h 214"/>
                  <a:gd name="T68" fmla="*/ 106 w 295"/>
                  <a:gd name="T69" fmla="*/ 42 h 214"/>
                  <a:gd name="T70" fmla="*/ 114 w 295"/>
                  <a:gd name="T71" fmla="*/ 34 h 214"/>
                  <a:gd name="T72" fmla="*/ 135 w 295"/>
                  <a:gd name="T73" fmla="*/ 36 h 214"/>
                  <a:gd name="T74" fmla="*/ 139 w 295"/>
                  <a:gd name="T75" fmla="*/ 26 h 214"/>
                  <a:gd name="T76" fmla="*/ 161 w 295"/>
                  <a:gd name="T77" fmla="*/ 16 h 214"/>
                  <a:gd name="T78" fmla="*/ 169 w 295"/>
                  <a:gd name="T79" fmla="*/ 16 h 214"/>
                  <a:gd name="T80" fmla="*/ 185 w 295"/>
                  <a:gd name="T81" fmla="*/ 12 h 214"/>
                  <a:gd name="T82" fmla="*/ 227 w 295"/>
                  <a:gd name="T83" fmla="*/ 0 h 214"/>
                  <a:gd name="T84" fmla="*/ 243 w 295"/>
                  <a:gd name="T85" fmla="*/ 8 h 214"/>
                  <a:gd name="T86" fmla="*/ 251 w 295"/>
                  <a:gd name="T87" fmla="*/ 2 h 214"/>
                  <a:gd name="T88" fmla="*/ 271 w 295"/>
                  <a:gd name="T89" fmla="*/ 4 h 214"/>
                  <a:gd name="T90" fmla="*/ 289 w 295"/>
                  <a:gd name="T91" fmla="*/ 14 h 214"/>
                  <a:gd name="T92" fmla="*/ 287 w 295"/>
                  <a:gd name="T93" fmla="*/ 18 h 214"/>
                  <a:gd name="T94" fmla="*/ 295 w 295"/>
                  <a:gd name="T95" fmla="*/ 2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391" name="Freeform 415"/>
            <p:cNvSpPr>
              <a:spLocks noChangeAspect="1"/>
            </p:cNvSpPr>
            <p:nvPr/>
          </p:nvSpPr>
          <p:spPr bwMode="auto">
            <a:xfrm>
              <a:off x="3023" y="1148"/>
              <a:ext cx="55" cy="32"/>
            </a:xfrm>
            <a:custGeom>
              <a:avLst/>
              <a:gdLst>
                <a:gd name="T0" fmla="*/ 58 w 58"/>
                <a:gd name="T1" fmla="*/ 34 h 34"/>
                <a:gd name="T2" fmla="*/ 52 w 58"/>
                <a:gd name="T3" fmla="*/ 24 h 34"/>
                <a:gd name="T4" fmla="*/ 48 w 58"/>
                <a:gd name="T5" fmla="*/ 16 h 34"/>
                <a:gd name="T6" fmla="*/ 52 w 58"/>
                <a:gd name="T7" fmla="*/ 16 h 34"/>
                <a:gd name="T8" fmla="*/ 54 w 58"/>
                <a:gd name="T9" fmla="*/ 14 h 34"/>
                <a:gd name="T10" fmla="*/ 54 w 58"/>
                <a:gd name="T11" fmla="*/ 4 h 34"/>
                <a:gd name="T12" fmla="*/ 48 w 58"/>
                <a:gd name="T13" fmla="*/ 6 h 34"/>
                <a:gd name="T14" fmla="*/ 44 w 58"/>
                <a:gd name="T15" fmla="*/ 6 h 34"/>
                <a:gd name="T16" fmla="*/ 40 w 58"/>
                <a:gd name="T17" fmla="*/ 4 h 34"/>
                <a:gd name="T18" fmla="*/ 32 w 58"/>
                <a:gd name="T19" fmla="*/ 0 h 34"/>
                <a:gd name="T20" fmla="*/ 24 w 58"/>
                <a:gd name="T21" fmla="*/ 0 h 34"/>
                <a:gd name="T22" fmla="*/ 14 w 58"/>
                <a:gd name="T23" fmla="*/ 2 h 34"/>
                <a:gd name="T24" fmla="*/ 6 w 58"/>
                <a:gd name="T25" fmla="*/ 6 h 34"/>
                <a:gd name="T26" fmla="*/ 2 w 58"/>
                <a:gd name="T27" fmla="*/ 8 h 34"/>
                <a:gd name="T28" fmla="*/ 0 w 58"/>
                <a:gd name="T29" fmla="*/ 10 h 34"/>
                <a:gd name="T30" fmla="*/ 2 w 58"/>
                <a:gd name="T31" fmla="*/ 16 h 34"/>
                <a:gd name="T32" fmla="*/ 6 w 58"/>
                <a:gd name="T33" fmla="*/ 20 h 34"/>
                <a:gd name="T34" fmla="*/ 10 w 58"/>
                <a:gd name="T35" fmla="*/ 22 h 34"/>
                <a:gd name="T36" fmla="*/ 18 w 58"/>
                <a:gd name="T37" fmla="*/ 24 h 34"/>
                <a:gd name="T38" fmla="*/ 26 w 58"/>
                <a:gd name="T39" fmla="*/ 22 h 34"/>
                <a:gd name="T40" fmla="*/ 30 w 58"/>
                <a:gd name="T41" fmla="*/ 22 h 34"/>
                <a:gd name="T42" fmla="*/ 34 w 58"/>
                <a:gd name="T43" fmla="*/ 24 h 34"/>
                <a:gd name="T44" fmla="*/ 36 w 58"/>
                <a:gd name="T45" fmla="*/ 28 h 34"/>
                <a:gd name="T46" fmla="*/ 38 w 58"/>
                <a:gd name="T47" fmla="*/ 32 h 34"/>
                <a:gd name="T48" fmla="*/ 42 w 58"/>
                <a:gd name="T49" fmla="*/ 34 h 34"/>
                <a:gd name="T50" fmla="*/ 44 w 58"/>
                <a:gd name="T51" fmla="*/ 34 h 34"/>
                <a:gd name="T52" fmla="*/ 46 w 58"/>
                <a:gd name="T53" fmla="*/ 30 h 34"/>
                <a:gd name="T54" fmla="*/ 50 w 58"/>
                <a:gd name="T55" fmla="*/ 30 h 34"/>
                <a:gd name="T56" fmla="*/ 54 w 58"/>
                <a:gd name="T57" fmla="*/ 32 h 34"/>
                <a:gd name="T58" fmla="*/ 58 w 58"/>
                <a:gd name="T5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92" name="Freeform 416"/>
            <p:cNvSpPr>
              <a:spLocks noChangeAspect="1"/>
            </p:cNvSpPr>
            <p:nvPr/>
          </p:nvSpPr>
          <p:spPr bwMode="auto">
            <a:xfrm>
              <a:off x="3003" y="1170"/>
              <a:ext cx="80" cy="46"/>
            </a:xfrm>
            <a:custGeom>
              <a:avLst/>
              <a:gdLst>
                <a:gd name="T0" fmla="*/ 68 w 86"/>
                <a:gd name="T1" fmla="*/ 50 h 50"/>
                <a:gd name="T2" fmla="*/ 74 w 86"/>
                <a:gd name="T3" fmla="*/ 50 h 50"/>
                <a:gd name="T4" fmla="*/ 80 w 86"/>
                <a:gd name="T5" fmla="*/ 48 h 50"/>
                <a:gd name="T6" fmla="*/ 84 w 86"/>
                <a:gd name="T7" fmla="*/ 46 h 50"/>
                <a:gd name="T8" fmla="*/ 86 w 86"/>
                <a:gd name="T9" fmla="*/ 42 h 50"/>
                <a:gd name="T10" fmla="*/ 86 w 86"/>
                <a:gd name="T11" fmla="*/ 38 h 50"/>
                <a:gd name="T12" fmla="*/ 84 w 86"/>
                <a:gd name="T13" fmla="*/ 30 h 50"/>
                <a:gd name="T14" fmla="*/ 84 w 86"/>
                <a:gd name="T15" fmla="*/ 26 h 50"/>
                <a:gd name="T16" fmla="*/ 80 w 86"/>
                <a:gd name="T17" fmla="*/ 12 h 50"/>
                <a:gd name="T18" fmla="*/ 76 w 86"/>
                <a:gd name="T19" fmla="*/ 10 h 50"/>
                <a:gd name="T20" fmla="*/ 72 w 86"/>
                <a:gd name="T21" fmla="*/ 8 h 50"/>
                <a:gd name="T22" fmla="*/ 68 w 86"/>
                <a:gd name="T23" fmla="*/ 8 h 50"/>
                <a:gd name="T24" fmla="*/ 66 w 86"/>
                <a:gd name="T25" fmla="*/ 12 h 50"/>
                <a:gd name="T26" fmla="*/ 64 w 86"/>
                <a:gd name="T27" fmla="*/ 12 h 50"/>
                <a:gd name="T28" fmla="*/ 60 w 86"/>
                <a:gd name="T29" fmla="*/ 10 h 50"/>
                <a:gd name="T30" fmla="*/ 58 w 86"/>
                <a:gd name="T31" fmla="*/ 6 h 50"/>
                <a:gd name="T32" fmla="*/ 56 w 86"/>
                <a:gd name="T33" fmla="*/ 2 h 50"/>
                <a:gd name="T34" fmla="*/ 52 w 86"/>
                <a:gd name="T35" fmla="*/ 0 h 50"/>
                <a:gd name="T36" fmla="*/ 48 w 86"/>
                <a:gd name="T37" fmla="*/ 0 h 50"/>
                <a:gd name="T38" fmla="*/ 40 w 86"/>
                <a:gd name="T39" fmla="*/ 2 h 50"/>
                <a:gd name="T40" fmla="*/ 42 w 86"/>
                <a:gd name="T41" fmla="*/ 4 h 50"/>
                <a:gd name="T42" fmla="*/ 44 w 86"/>
                <a:gd name="T43" fmla="*/ 12 h 50"/>
                <a:gd name="T44" fmla="*/ 42 w 86"/>
                <a:gd name="T45" fmla="*/ 16 h 50"/>
                <a:gd name="T46" fmla="*/ 42 w 86"/>
                <a:gd name="T47" fmla="*/ 18 h 50"/>
                <a:gd name="T48" fmla="*/ 38 w 86"/>
                <a:gd name="T49" fmla="*/ 22 h 50"/>
                <a:gd name="T50" fmla="*/ 32 w 86"/>
                <a:gd name="T51" fmla="*/ 24 h 50"/>
                <a:gd name="T52" fmla="*/ 30 w 86"/>
                <a:gd name="T53" fmla="*/ 24 h 50"/>
                <a:gd name="T54" fmla="*/ 28 w 86"/>
                <a:gd name="T55" fmla="*/ 22 h 50"/>
                <a:gd name="T56" fmla="*/ 24 w 86"/>
                <a:gd name="T57" fmla="*/ 18 h 50"/>
                <a:gd name="T58" fmla="*/ 18 w 86"/>
                <a:gd name="T59" fmla="*/ 12 h 50"/>
                <a:gd name="T60" fmla="*/ 16 w 86"/>
                <a:gd name="T61" fmla="*/ 10 h 50"/>
                <a:gd name="T62" fmla="*/ 12 w 86"/>
                <a:gd name="T63" fmla="*/ 10 h 50"/>
                <a:gd name="T64" fmla="*/ 8 w 86"/>
                <a:gd name="T65" fmla="*/ 10 h 50"/>
                <a:gd name="T66" fmla="*/ 6 w 86"/>
                <a:gd name="T67" fmla="*/ 12 h 50"/>
                <a:gd name="T68" fmla="*/ 2 w 86"/>
                <a:gd name="T69" fmla="*/ 20 h 50"/>
                <a:gd name="T70" fmla="*/ 2 w 86"/>
                <a:gd name="T71" fmla="*/ 26 h 50"/>
                <a:gd name="T72" fmla="*/ 0 w 86"/>
                <a:gd name="T73" fmla="*/ 30 h 50"/>
                <a:gd name="T74" fmla="*/ 2 w 86"/>
                <a:gd name="T75" fmla="*/ 38 h 50"/>
                <a:gd name="T76" fmla="*/ 2 w 86"/>
                <a:gd name="T77" fmla="*/ 36 h 50"/>
                <a:gd name="T78" fmla="*/ 4 w 86"/>
                <a:gd name="T79" fmla="*/ 34 h 50"/>
                <a:gd name="T80" fmla="*/ 12 w 86"/>
                <a:gd name="T81" fmla="*/ 34 h 50"/>
                <a:gd name="T82" fmla="*/ 24 w 86"/>
                <a:gd name="T83" fmla="*/ 34 h 50"/>
                <a:gd name="T84" fmla="*/ 28 w 86"/>
                <a:gd name="T85" fmla="*/ 36 h 50"/>
                <a:gd name="T86" fmla="*/ 34 w 86"/>
                <a:gd name="T87" fmla="*/ 38 h 50"/>
                <a:gd name="T88" fmla="*/ 42 w 86"/>
                <a:gd name="T89" fmla="*/ 36 h 50"/>
                <a:gd name="T90" fmla="*/ 50 w 86"/>
                <a:gd name="T91" fmla="*/ 32 h 50"/>
                <a:gd name="T92" fmla="*/ 54 w 86"/>
                <a:gd name="T93" fmla="*/ 38 h 50"/>
                <a:gd name="T94" fmla="*/ 58 w 86"/>
                <a:gd name="T95" fmla="*/ 40 h 50"/>
                <a:gd name="T96" fmla="*/ 58 w 86"/>
                <a:gd name="T97" fmla="*/ 44 h 50"/>
                <a:gd name="T98" fmla="*/ 60 w 86"/>
                <a:gd name="T99" fmla="*/ 48 h 50"/>
                <a:gd name="T100" fmla="*/ 66 w 86"/>
                <a:gd name="T101" fmla="*/ 50 h 50"/>
                <a:gd name="T102" fmla="*/ 68 w 86"/>
                <a:gd name="T10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93" name="Freeform 417"/>
            <p:cNvSpPr>
              <a:spLocks noChangeAspect="1"/>
            </p:cNvSpPr>
            <p:nvPr/>
          </p:nvSpPr>
          <p:spPr bwMode="auto">
            <a:xfrm>
              <a:off x="3003" y="1200"/>
              <a:ext cx="60" cy="44"/>
            </a:xfrm>
            <a:custGeom>
              <a:avLst/>
              <a:gdLst>
                <a:gd name="T0" fmla="*/ 64 w 64"/>
                <a:gd name="T1" fmla="*/ 18 h 48"/>
                <a:gd name="T2" fmla="*/ 60 w 64"/>
                <a:gd name="T3" fmla="*/ 16 h 48"/>
                <a:gd name="T4" fmla="*/ 58 w 64"/>
                <a:gd name="T5" fmla="*/ 12 h 48"/>
                <a:gd name="T6" fmla="*/ 58 w 64"/>
                <a:gd name="T7" fmla="*/ 8 h 48"/>
                <a:gd name="T8" fmla="*/ 54 w 64"/>
                <a:gd name="T9" fmla="*/ 6 h 48"/>
                <a:gd name="T10" fmla="*/ 50 w 64"/>
                <a:gd name="T11" fmla="*/ 0 h 48"/>
                <a:gd name="T12" fmla="*/ 42 w 64"/>
                <a:gd name="T13" fmla="*/ 4 h 48"/>
                <a:gd name="T14" fmla="*/ 34 w 64"/>
                <a:gd name="T15" fmla="*/ 6 h 48"/>
                <a:gd name="T16" fmla="*/ 28 w 64"/>
                <a:gd name="T17" fmla="*/ 4 h 48"/>
                <a:gd name="T18" fmla="*/ 24 w 64"/>
                <a:gd name="T19" fmla="*/ 2 h 48"/>
                <a:gd name="T20" fmla="*/ 12 w 64"/>
                <a:gd name="T21" fmla="*/ 2 h 48"/>
                <a:gd name="T22" fmla="*/ 4 w 64"/>
                <a:gd name="T23" fmla="*/ 2 h 48"/>
                <a:gd name="T24" fmla="*/ 2 w 64"/>
                <a:gd name="T25" fmla="*/ 4 h 48"/>
                <a:gd name="T26" fmla="*/ 0 w 64"/>
                <a:gd name="T27" fmla="*/ 6 h 48"/>
                <a:gd name="T28" fmla="*/ 0 w 64"/>
                <a:gd name="T29" fmla="*/ 20 h 48"/>
                <a:gd name="T30" fmla="*/ 8 w 64"/>
                <a:gd name="T31" fmla="*/ 20 h 48"/>
                <a:gd name="T32" fmla="*/ 16 w 64"/>
                <a:gd name="T33" fmla="*/ 20 h 48"/>
                <a:gd name="T34" fmla="*/ 22 w 64"/>
                <a:gd name="T35" fmla="*/ 22 h 48"/>
                <a:gd name="T36" fmla="*/ 28 w 64"/>
                <a:gd name="T37" fmla="*/ 24 h 48"/>
                <a:gd name="T38" fmla="*/ 26 w 64"/>
                <a:gd name="T39" fmla="*/ 36 h 48"/>
                <a:gd name="T40" fmla="*/ 30 w 64"/>
                <a:gd name="T41" fmla="*/ 40 h 48"/>
                <a:gd name="T42" fmla="*/ 32 w 64"/>
                <a:gd name="T43" fmla="*/ 40 h 48"/>
                <a:gd name="T44" fmla="*/ 34 w 64"/>
                <a:gd name="T45" fmla="*/ 42 h 48"/>
                <a:gd name="T46" fmla="*/ 38 w 64"/>
                <a:gd name="T47" fmla="*/ 46 h 48"/>
                <a:gd name="T48" fmla="*/ 40 w 64"/>
                <a:gd name="T49" fmla="*/ 48 h 48"/>
                <a:gd name="T50" fmla="*/ 44 w 64"/>
                <a:gd name="T51" fmla="*/ 46 h 48"/>
                <a:gd name="T52" fmla="*/ 50 w 64"/>
                <a:gd name="T53" fmla="*/ 46 h 48"/>
                <a:gd name="T54" fmla="*/ 56 w 64"/>
                <a:gd name="T55" fmla="*/ 34 h 48"/>
                <a:gd name="T56" fmla="*/ 58 w 64"/>
                <a:gd name="T57" fmla="*/ 30 h 48"/>
                <a:gd name="T58" fmla="*/ 64 w 64"/>
                <a:gd name="T59" fmla="*/ 24 h 48"/>
                <a:gd name="T60" fmla="*/ 64 w 64"/>
                <a:gd name="T61" fmla="*/ 20 h 48"/>
                <a:gd name="T62" fmla="*/ 64 w 64"/>
                <a:gd name="T6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94" name="Freeform 418"/>
            <p:cNvSpPr>
              <a:spLocks noChangeAspect="1"/>
            </p:cNvSpPr>
            <p:nvPr/>
          </p:nvSpPr>
          <p:spPr bwMode="auto">
            <a:xfrm>
              <a:off x="2613" y="1441"/>
              <a:ext cx="38" cy="84"/>
            </a:xfrm>
            <a:custGeom>
              <a:avLst/>
              <a:gdLst>
                <a:gd name="T0" fmla="*/ 24 w 40"/>
                <a:gd name="T1" fmla="*/ 90 h 90"/>
                <a:gd name="T2" fmla="*/ 16 w 40"/>
                <a:gd name="T3" fmla="*/ 90 h 90"/>
                <a:gd name="T4" fmla="*/ 12 w 40"/>
                <a:gd name="T5" fmla="*/ 90 h 90"/>
                <a:gd name="T6" fmla="*/ 8 w 40"/>
                <a:gd name="T7" fmla="*/ 90 h 90"/>
                <a:gd name="T8" fmla="*/ 6 w 40"/>
                <a:gd name="T9" fmla="*/ 76 h 90"/>
                <a:gd name="T10" fmla="*/ 8 w 40"/>
                <a:gd name="T11" fmla="*/ 66 h 90"/>
                <a:gd name="T12" fmla="*/ 6 w 40"/>
                <a:gd name="T13" fmla="*/ 64 h 90"/>
                <a:gd name="T14" fmla="*/ 4 w 40"/>
                <a:gd name="T15" fmla="*/ 64 h 90"/>
                <a:gd name="T16" fmla="*/ 0 w 40"/>
                <a:gd name="T17" fmla="*/ 62 h 90"/>
                <a:gd name="T18" fmla="*/ 0 w 40"/>
                <a:gd name="T19" fmla="*/ 58 h 90"/>
                <a:gd name="T20" fmla="*/ 0 w 40"/>
                <a:gd name="T21" fmla="*/ 52 h 90"/>
                <a:gd name="T22" fmla="*/ 2 w 40"/>
                <a:gd name="T23" fmla="*/ 48 h 90"/>
                <a:gd name="T24" fmla="*/ 6 w 40"/>
                <a:gd name="T25" fmla="*/ 38 h 90"/>
                <a:gd name="T26" fmla="*/ 10 w 40"/>
                <a:gd name="T27" fmla="*/ 32 h 90"/>
                <a:gd name="T28" fmla="*/ 12 w 40"/>
                <a:gd name="T29" fmla="*/ 26 h 90"/>
                <a:gd name="T30" fmla="*/ 12 w 40"/>
                <a:gd name="T31" fmla="*/ 22 h 90"/>
                <a:gd name="T32" fmla="*/ 12 w 40"/>
                <a:gd name="T33" fmla="*/ 18 h 90"/>
                <a:gd name="T34" fmla="*/ 10 w 40"/>
                <a:gd name="T35" fmla="*/ 16 h 90"/>
                <a:gd name="T36" fmla="*/ 8 w 40"/>
                <a:gd name="T37" fmla="*/ 14 h 90"/>
                <a:gd name="T38" fmla="*/ 8 w 40"/>
                <a:gd name="T39" fmla="*/ 12 h 90"/>
                <a:gd name="T40" fmla="*/ 10 w 40"/>
                <a:gd name="T41" fmla="*/ 6 h 90"/>
                <a:gd name="T42" fmla="*/ 12 w 40"/>
                <a:gd name="T43" fmla="*/ 0 h 90"/>
                <a:gd name="T44" fmla="*/ 16 w 40"/>
                <a:gd name="T45" fmla="*/ 4 h 90"/>
                <a:gd name="T46" fmla="*/ 22 w 40"/>
                <a:gd name="T47" fmla="*/ 6 h 90"/>
                <a:gd name="T48" fmla="*/ 36 w 40"/>
                <a:gd name="T49" fmla="*/ 6 h 90"/>
                <a:gd name="T50" fmla="*/ 38 w 40"/>
                <a:gd name="T51" fmla="*/ 8 h 90"/>
                <a:gd name="T52" fmla="*/ 40 w 40"/>
                <a:gd name="T53" fmla="*/ 12 h 90"/>
                <a:gd name="T54" fmla="*/ 38 w 40"/>
                <a:gd name="T55" fmla="*/ 24 h 90"/>
                <a:gd name="T56" fmla="*/ 34 w 40"/>
                <a:gd name="T57" fmla="*/ 34 h 90"/>
                <a:gd name="T58" fmla="*/ 30 w 40"/>
                <a:gd name="T59" fmla="*/ 40 h 90"/>
                <a:gd name="T60" fmla="*/ 28 w 40"/>
                <a:gd name="T61" fmla="*/ 50 h 90"/>
                <a:gd name="T62" fmla="*/ 30 w 40"/>
                <a:gd name="T63" fmla="*/ 54 h 90"/>
                <a:gd name="T64" fmla="*/ 30 w 40"/>
                <a:gd name="T65" fmla="*/ 60 h 90"/>
                <a:gd name="T66" fmla="*/ 30 w 40"/>
                <a:gd name="T67" fmla="*/ 64 h 90"/>
                <a:gd name="T68" fmla="*/ 28 w 40"/>
                <a:gd name="T69" fmla="*/ 68 h 90"/>
                <a:gd name="T70" fmla="*/ 30 w 40"/>
                <a:gd name="T71" fmla="*/ 70 h 90"/>
                <a:gd name="T72" fmla="*/ 32 w 40"/>
                <a:gd name="T73" fmla="*/ 74 h 90"/>
                <a:gd name="T74" fmla="*/ 30 w 40"/>
                <a:gd name="T75" fmla="*/ 78 h 90"/>
                <a:gd name="T76" fmla="*/ 28 w 40"/>
                <a:gd name="T77" fmla="*/ 80 h 90"/>
                <a:gd name="T78" fmla="*/ 26 w 40"/>
                <a:gd name="T79" fmla="*/ 84 h 90"/>
                <a:gd name="T80" fmla="*/ 24 w 40"/>
                <a:gd name="T81" fmla="*/ 86 h 90"/>
                <a:gd name="T82" fmla="*/ 24 w 40"/>
                <a:gd name="T8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08" name="Group 419"/>
            <p:cNvGrpSpPr>
              <a:grpSpLocks/>
            </p:cNvGrpSpPr>
            <p:nvPr/>
          </p:nvGrpSpPr>
          <p:grpSpPr bwMode="auto">
            <a:xfrm>
              <a:off x="2619" y="1413"/>
              <a:ext cx="169" cy="131"/>
              <a:chOff x="2619" y="1413"/>
              <a:chExt cx="169" cy="131"/>
            </a:xfrm>
          </p:grpSpPr>
          <p:sp>
            <p:nvSpPr>
              <p:cNvPr id="1663396" name="Freeform 420"/>
              <p:cNvSpPr>
                <a:spLocks noChangeAspect="1"/>
              </p:cNvSpPr>
              <p:nvPr/>
            </p:nvSpPr>
            <p:spPr bwMode="auto">
              <a:xfrm>
                <a:off x="2773" y="1477"/>
                <a:ext cx="15" cy="9"/>
              </a:xfrm>
              <a:custGeom>
                <a:avLst/>
                <a:gdLst>
                  <a:gd name="T0" fmla="*/ 16 w 16"/>
                  <a:gd name="T1" fmla="*/ 6 h 10"/>
                  <a:gd name="T2" fmla="*/ 12 w 16"/>
                  <a:gd name="T3" fmla="*/ 0 h 10"/>
                  <a:gd name="T4" fmla="*/ 6 w 16"/>
                  <a:gd name="T5" fmla="*/ 0 h 10"/>
                  <a:gd name="T6" fmla="*/ 4 w 16"/>
                  <a:gd name="T7" fmla="*/ 0 h 10"/>
                  <a:gd name="T8" fmla="*/ 2 w 16"/>
                  <a:gd name="T9" fmla="*/ 2 h 10"/>
                  <a:gd name="T10" fmla="*/ 0 w 16"/>
                  <a:gd name="T11" fmla="*/ 10 h 10"/>
                  <a:gd name="T12" fmla="*/ 16 w 16"/>
                  <a:gd name="T13" fmla="*/ 10 h 10"/>
                  <a:gd name="T14" fmla="*/ 14 w 16"/>
                  <a:gd name="T15" fmla="*/ 4 h 10"/>
                  <a:gd name="T16" fmla="*/ 16 w 1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6" y="6"/>
                    </a:moveTo>
                    <a:lnTo>
                      <a:pt x="12" y="0"/>
                    </a:lnTo>
                    <a:lnTo>
                      <a:pt x="6" y="0"/>
                    </a:lnTo>
                    <a:lnTo>
                      <a:pt x="4" y="0"/>
                    </a:lnTo>
                    <a:lnTo>
                      <a:pt x="2" y="2"/>
                    </a:lnTo>
                    <a:lnTo>
                      <a:pt x="0" y="10"/>
                    </a:lnTo>
                    <a:lnTo>
                      <a:pt x="16" y="10"/>
                    </a:lnTo>
                    <a:lnTo>
                      <a:pt x="14" y="4"/>
                    </a:lnTo>
                    <a:lnTo>
                      <a:pt x="16" y="6"/>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397" name="Freeform 421"/>
              <p:cNvSpPr>
                <a:spLocks noChangeAspect="1"/>
              </p:cNvSpPr>
              <p:nvPr/>
            </p:nvSpPr>
            <p:spPr bwMode="auto">
              <a:xfrm>
                <a:off x="2619" y="1413"/>
                <a:ext cx="163" cy="131"/>
              </a:xfrm>
              <a:custGeom>
                <a:avLst/>
                <a:gdLst>
                  <a:gd name="T0" fmla="*/ 174 w 174"/>
                  <a:gd name="T1" fmla="*/ 34 h 140"/>
                  <a:gd name="T2" fmla="*/ 164 w 174"/>
                  <a:gd name="T3" fmla="*/ 44 h 140"/>
                  <a:gd name="T4" fmla="*/ 138 w 174"/>
                  <a:gd name="T5" fmla="*/ 56 h 140"/>
                  <a:gd name="T6" fmla="*/ 128 w 174"/>
                  <a:gd name="T7" fmla="*/ 68 h 140"/>
                  <a:gd name="T8" fmla="*/ 128 w 174"/>
                  <a:gd name="T9" fmla="*/ 86 h 140"/>
                  <a:gd name="T10" fmla="*/ 124 w 174"/>
                  <a:gd name="T11" fmla="*/ 96 h 140"/>
                  <a:gd name="T12" fmla="*/ 106 w 174"/>
                  <a:gd name="T13" fmla="*/ 118 h 140"/>
                  <a:gd name="T14" fmla="*/ 102 w 174"/>
                  <a:gd name="T15" fmla="*/ 126 h 140"/>
                  <a:gd name="T16" fmla="*/ 64 w 174"/>
                  <a:gd name="T17" fmla="*/ 128 h 140"/>
                  <a:gd name="T18" fmla="*/ 56 w 174"/>
                  <a:gd name="T19" fmla="*/ 134 h 140"/>
                  <a:gd name="T20" fmla="*/ 50 w 174"/>
                  <a:gd name="T21" fmla="*/ 140 h 140"/>
                  <a:gd name="T22" fmla="*/ 42 w 174"/>
                  <a:gd name="T23" fmla="*/ 140 h 140"/>
                  <a:gd name="T24" fmla="*/ 36 w 174"/>
                  <a:gd name="T25" fmla="*/ 130 h 140"/>
                  <a:gd name="T26" fmla="*/ 34 w 174"/>
                  <a:gd name="T27" fmla="*/ 122 h 140"/>
                  <a:gd name="T28" fmla="*/ 24 w 174"/>
                  <a:gd name="T29" fmla="*/ 120 h 140"/>
                  <a:gd name="T30" fmla="*/ 20 w 174"/>
                  <a:gd name="T31" fmla="*/ 116 h 140"/>
                  <a:gd name="T32" fmla="*/ 24 w 174"/>
                  <a:gd name="T33" fmla="*/ 108 h 140"/>
                  <a:gd name="T34" fmla="*/ 24 w 174"/>
                  <a:gd name="T35" fmla="*/ 100 h 140"/>
                  <a:gd name="T36" fmla="*/ 24 w 174"/>
                  <a:gd name="T37" fmla="*/ 94 h 140"/>
                  <a:gd name="T38" fmla="*/ 24 w 174"/>
                  <a:gd name="T39" fmla="*/ 84 h 140"/>
                  <a:gd name="T40" fmla="*/ 24 w 174"/>
                  <a:gd name="T41" fmla="*/ 70 h 140"/>
                  <a:gd name="T42" fmla="*/ 32 w 174"/>
                  <a:gd name="T43" fmla="*/ 54 h 140"/>
                  <a:gd name="T44" fmla="*/ 32 w 174"/>
                  <a:gd name="T45" fmla="*/ 38 h 140"/>
                  <a:gd name="T46" fmla="*/ 16 w 174"/>
                  <a:gd name="T47" fmla="*/ 36 h 140"/>
                  <a:gd name="T48" fmla="*/ 6 w 174"/>
                  <a:gd name="T49" fmla="*/ 30 h 140"/>
                  <a:gd name="T50" fmla="*/ 4 w 174"/>
                  <a:gd name="T51" fmla="*/ 22 h 140"/>
                  <a:gd name="T52" fmla="*/ 0 w 174"/>
                  <a:gd name="T53" fmla="*/ 16 h 140"/>
                  <a:gd name="T54" fmla="*/ 0 w 174"/>
                  <a:gd name="T55" fmla="*/ 10 h 140"/>
                  <a:gd name="T56" fmla="*/ 12 w 174"/>
                  <a:gd name="T57" fmla="*/ 6 h 140"/>
                  <a:gd name="T58" fmla="*/ 14 w 174"/>
                  <a:gd name="T59" fmla="*/ 0 h 140"/>
                  <a:gd name="T60" fmla="*/ 40 w 174"/>
                  <a:gd name="T61" fmla="*/ 2 h 140"/>
                  <a:gd name="T62" fmla="*/ 80 w 174"/>
                  <a:gd name="T63" fmla="*/ 8 h 140"/>
                  <a:gd name="T64" fmla="*/ 124 w 174"/>
                  <a:gd name="T65" fmla="*/ 16 h 140"/>
                  <a:gd name="T66" fmla="*/ 150 w 174"/>
                  <a:gd name="T67" fmla="*/ 20 h 140"/>
                  <a:gd name="T68" fmla="*/ 154 w 174"/>
                  <a:gd name="T69" fmla="*/ 22 h 140"/>
                  <a:gd name="T70" fmla="*/ 174 w 174"/>
                  <a:gd name="T71"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23809" name="Group 422"/>
            <p:cNvGrpSpPr>
              <a:grpSpLocks/>
            </p:cNvGrpSpPr>
            <p:nvPr/>
          </p:nvGrpSpPr>
          <p:grpSpPr bwMode="auto">
            <a:xfrm>
              <a:off x="2679" y="1291"/>
              <a:ext cx="193" cy="161"/>
              <a:chOff x="2679" y="1291"/>
              <a:chExt cx="193" cy="161"/>
            </a:xfrm>
          </p:grpSpPr>
          <p:sp>
            <p:nvSpPr>
              <p:cNvPr id="1663399" name="Freeform 423"/>
              <p:cNvSpPr>
                <a:spLocks noChangeAspect="1"/>
              </p:cNvSpPr>
              <p:nvPr/>
            </p:nvSpPr>
            <p:spPr bwMode="auto">
              <a:xfrm>
                <a:off x="2863" y="1426"/>
                <a:ext cx="9" cy="26"/>
              </a:xfrm>
              <a:custGeom>
                <a:avLst/>
                <a:gdLst>
                  <a:gd name="T0" fmla="*/ 0 w 10"/>
                  <a:gd name="T1" fmla="*/ 28 h 28"/>
                  <a:gd name="T2" fmla="*/ 0 w 10"/>
                  <a:gd name="T3" fmla="*/ 12 h 28"/>
                  <a:gd name="T4" fmla="*/ 2 w 10"/>
                  <a:gd name="T5" fmla="*/ 6 h 28"/>
                  <a:gd name="T6" fmla="*/ 6 w 10"/>
                  <a:gd name="T7" fmla="*/ 0 h 28"/>
                  <a:gd name="T8" fmla="*/ 8 w 10"/>
                  <a:gd name="T9" fmla="*/ 6 h 28"/>
                  <a:gd name="T10" fmla="*/ 10 w 10"/>
                  <a:gd name="T11" fmla="*/ 10 h 28"/>
                  <a:gd name="T12" fmla="*/ 10 w 10"/>
                  <a:gd name="T13" fmla="*/ 28 h 28"/>
                  <a:gd name="T14" fmla="*/ 0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0" y="28"/>
                    </a:moveTo>
                    <a:lnTo>
                      <a:pt x="0" y="12"/>
                    </a:lnTo>
                    <a:lnTo>
                      <a:pt x="2" y="6"/>
                    </a:lnTo>
                    <a:lnTo>
                      <a:pt x="6" y="0"/>
                    </a:lnTo>
                    <a:lnTo>
                      <a:pt x="8" y="6"/>
                    </a:lnTo>
                    <a:lnTo>
                      <a:pt x="10" y="10"/>
                    </a:lnTo>
                    <a:lnTo>
                      <a:pt x="10" y="28"/>
                    </a:lnTo>
                    <a:lnTo>
                      <a:pt x="0" y="2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00" name="Freeform 424"/>
              <p:cNvSpPr>
                <a:spLocks noChangeAspect="1"/>
              </p:cNvSpPr>
              <p:nvPr/>
            </p:nvSpPr>
            <p:spPr bwMode="auto">
              <a:xfrm>
                <a:off x="2679" y="1291"/>
                <a:ext cx="167" cy="152"/>
              </a:xfrm>
              <a:custGeom>
                <a:avLst/>
                <a:gdLst>
                  <a:gd name="T0" fmla="*/ 174 w 178"/>
                  <a:gd name="T1" fmla="*/ 128 h 162"/>
                  <a:gd name="T2" fmla="*/ 162 w 178"/>
                  <a:gd name="T3" fmla="*/ 136 h 162"/>
                  <a:gd name="T4" fmla="*/ 154 w 178"/>
                  <a:gd name="T5" fmla="*/ 142 h 162"/>
                  <a:gd name="T6" fmla="*/ 138 w 178"/>
                  <a:gd name="T7" fmla="*/ 138 h 162"/>
                  <a:gd name="T8" fmla="*/ 126 w 178"/>
                  <a:gd name="T9" fmla="*/ 134 h 162"/>
                  <a:gd name="T10" fmla="*/ 114 w 178"/>
                  <a:gd name="T11" fmla="*/ 138 h 162"/>
                  <a:gd name="T12" fmla="*/ 110 w 178"/>
                  <a:gd name="T13" fmla="*/ 150 h 162"/>
                  <a:gd name="T14" fmla="*/ 96 w 178"/>
                  <a:gd name="T15" fmla="*/ 156 h 162"/>
                  <a:gd name="T16" fmla="*/ 88 w 178"/>
                  <a:gd name="T17" fmla="*/ 150 h 162"/>
                  <a:gd name="T18" fmla="*/ 72 w 178"/>
                  <a:gd name="T19" fmla="*/ 148 h 162"/>
                  <a:gd name="T20" fmla="*/ 38 w 178"/>
                  <a:gd name="T21" fmla="*/ 140 h 162"/>
                  <a:gd name="T22" fmla="*/ 44 w 178"/>
                  <a:gd name="T23" fmla="*/ 136 h 162"/>
                  <a:gd name="T24" fmla="*/ 48 w 178"/>
                  <a:gd name="T25" fmla="*/ 114 h 162"/>
                  <a:gd name="T26" fmla="*/ 48 w 178"/>
                  <a:gd name="T27" fmla="*/ 92 h 162"/>
                  <a:gd name="T28" fmla="*/ 38 w 178"/>
                  <a:gd name="T29" fmla="*/ 68 h 162"/>
                  <a:gd name="T30" fmla="*/ 30 w 178"/>
                  <a:gd name="T31" fmla="*/ 62 h 162"/>
                  <a:gd name="T32" fmla="*/ 8 w 178"/>
                  <a:gd name="T33" fmla="*/ 58 h 162"/>
                  <a:gd name="T34" fmla="*/ 2 w 178"/>
                  <a:gd name="T35" fmla="*/ 50 h 162"/>
                  <a:gd name="T36" fmla="*/ 6 w 178"/>
                  <a:gd name="T37" fmla="*/ 42 h 162"/>
                  <a:gd name="T38" fmla="*/ 16 w 178"/>
                  <a:gd name="T39" fmla="*/ 36 h 162"/>
                  <a:gd name="T40" fmla="*/ 24 w 178"/>
                  <a:gd name="T41" fmla="*/ 36 h 162"/>
                  <a:gd name="T42" fmla="*/ 32 w 178"/>
                  <a:gd name="T43" fmla="*/ 40 h 162"/>
                  <a:gd name="T44" fmla="*/ 42 w 178"/>
                  <a:gd name="T45" fmla="*/ 42 h 162"/>
                  <a:gd name="T46" fmla="*/ 44 w 178"/>
                  <a:gd name="T47" fmla="*/ 36 h 162"/>
                  <a:gd name="T48" fmla="*/ 40 w 178"/>
                  <a:gd name="T49" fmla="*/ 32 h 162"/>
                  <a:gd name="T50" fmla="*/ 46 w 178"/>
                  <a:gd name="T51" fmla="*/ 26 h 162"/>
                  <a:gd name="T52" fmla="*/ 56 w 178"/>
                  <a:gd name="T53" fmla="*/ 30 h 162"/>
                  <a:gd name="T54" fmla="*/ 66 w 178"/>
                  <a:gd name="T55" fmla="*/ 30 h 162"/>
                  <a:gd name="T56" fmla="*/ 68 w 178"/>
                  <a:gd name="T57" fmla="*/ 22 h 162"/>
                  <a:gd name="T58" fmla="*/ 80 w 178"/>
                  <a:gd name="T59" fmla="*/ 14 h 162"/>
                  <a:gd name="T60" fmla="*/ 86 w 178"/>
                  <a:gd name="T61" fmla="*/ 6 h 162"/>
                  <a:gd name="T62" fmla="*/ 98 w 178"/>
                  <a:gd name="T63" fmla="*/ 0 h 162"/>
                  <a:gd name="T64" fmla="*/ 106 w 178"/>
                  <a:gd name="T65" fmla="*/ 8 h 162"/>
                  <a:gd name="T66" fmla="*/ 120 w 178"/>
                  <a:gd name="T67" fmla="*/ 12 h 162"/>
                  <a:gd name="T68" fmla="*/ 122 w 178"/>
                  <a:gd name="T69" fmla="*/ 18 h 162"/>
                  <a:gd name="T70" fmla="*/ 130 w 178"/>
                  <a:gd name="T71" fmla="*/ 20 h 162"/>
                  <a:gd name="T72" fmla="*/ 132 w 178"/>
                  <a:gd name="T73" fmla="*/ 22 h 162"/>
                  <a:gd name="T74" fmla="*/ 140 w 178"/>
                  <a:gd name="T75" fmla="*/ 28 h 162"/>
                  <a:gd name="T76" fmla="*/ 154 w 178"/>
                  <a:gd name="T77" fmla="*/ 30 h 162"/>
                  <a:gd name="T78" fmla="*/ 168 w 178"/>
                  <a:gd name="T79" fmla="*/ 34 h 162"/>
                  <a:gd name="T80" fmla="*/ 174 w 178"/>
                  <a:gd name="T81" fmla="*/ 44 h 162"/>
                  <a:gd name="T82" fmla="*/ 168 w 178"/>
                  <a:gd name="T83" fmla="*/ 60 h 162"/>
                  <a:gd name="T84" fmla="*/ 164 w 178"/>
                  <a:gd name="T85" fmla="*/ 64 h 162"/>
                  <a:gd name="T86" fmla="*/ 158 w 178"/>
                  <a:gd name="T87" fmla="*/ 70 h 162"/>
                  <a:gd name="T88" fmla="*/ 150 w 178"/>
                  <a:gd name="T89" fmla="*/ 82 h 162"/>
                  <a:gd name="T90" fmla="*/ 154 w 178"/>
                  <a:gd name="T91" fmla="*/ 88 h 162"/>
                  <a:gd name="T92" fmla="*/ 154 w 178"/>
                  <a:gd name="T93" fmla="*/ 84 h 162"/>
                  <a:gd name="T94" fmla="*/ 160 w 178"/>
                  <a:gd name="T95" fmla="*/ 84 h 162"/>
                  <a:gd name="T96" fmla="*/ 162 w 178"/>
                  <a:gd name="T97" fmla="*/ 96 h 162"/>
                  <a:gd name="T98" fmla="*/ 166 w 178"/>
                  <a:gd name="T99" fmla="*/ 100 h 162"/>
                  <a:gd name="T100" fmla="*/ 158 w 178"/>
                  <a:gd name="T101" fmla="*/ 108 h 162"/>
                  <a:gd name="T102" fmla="*/ 170 w 178"/>
                  <a:gd name="T103" fmla="*/ 124 h 162"/>
                  <a:gd name="T104" fmla="*/ 178 w 178"/>
                  <a:gd name="T105" fmla="*/ 12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401" name="Freeform 425"/>
            <p:cNvSpPr>
              <a:spLocks noChangeAspect="1"/>
            </p:cNvSpPr>
            <p:nvPr/>
          </p:nvSpPr>
          <p:spPr bwMode="auto">
            <a:xfrm>
              <a:off x="2771" y="1286"/>
              <a:ext cx="51" cy="32"/>
            </a:xfrm>
            <a:custGeom>
              <a:avLst/>
              <a:gdLst>
                <a:gd name="T0" fmla="*/ 46 w 54"/>
                <a:gd name="T1" fmla="*/ 34 h 34"/>
                <a:gd name="T2" fmla="*/ 46 w 54"/>
                <a:gd name="T3" fmla="*/ 32 h 34"/>
                <a:gd name="T4" fmla="*/ 46 w 54"/>
                <a:gd name="T5" fmla="*/ 30 h 34"/>
                <a:gd name="T6" fmla="*/ 44 w 54"/>
                <a:gd name="T7" fmla="*/ 28 h 34"/>
                <a:gd name="T8" fmla="*/ 46 w 54"/>
                <a:gd name="T9" fmla="*/ 26 h 34"/>
                <a:gd name="T10" fmla="*/ 48 w 54"/>
                <a:gd name="T11" fmla="*/ 22 h 34"/>
                <a:gd name="T12" fmla="*/ 52 w 54"/>
                <a:gd name="T13" fmla="*/ 20 h 34"/>
                <a:gd name="T14" fmla="*/ 54 w 54"/>
                <a:gd name="T15" fmla="*/ 16 h 34"/>
                <a:gd name="T16" fmla="*/ 52 w 54"/>
                <a:gd name="T17" fmla="*/ 12 h 34"/>
                <a:gd name="T18" fmla="*/ 50 w 54"/>
                <a:gd name="T19" fmla="*/ 10 h 34"/>
                <a:gd name="T20" fmla="*/ 44 w 54"/>
                <a:gd name="T21" fmla="*/ 6 h 34"/>
                <a:gd name="T22" fmla="*/ 30 w 54"/>
                <a:gd name="T23" fmla="*/ 0 h 34"/>
                <a:gd name="T24" fmla="*/ 16 w 54"/>
                <a:gd name="T25" fmla="*/ 4 h 34"/>
                <a:gd name="T26" fmla="*/ 12 w 54"/>
                <a:gd name="T27" fmla="*/ 2 h 34"/>
                <a:gd name="T28" fmla="*/ 10 w 54"/>
                <a:gd name="T29" fmla="*/ 0 h 34"/>
                <a:gd name="T30" fmla="*/ 0 w 54"/>
                <a:gd name="T31" fmla="*/ 6 h 34"/>
                <a:gd name="T32" fmla="*/ 2 w 54"/>
                <a:gd name="T33" fmla="*/ 10 h 34"/>
                <a:gd name="T34" fmla="*/ 8 w 54"/>
                <a:gd name="T35" fmla="*/ 14 h 34"/>
                <a:gd name="T36" fmla="*/ 14 w 54"/>
                <a:gd name="T37" fmla="*/ 16 h 34"/>
                <a:gd name="T38" fmla="*/ 22 w 54"/>
                <a:gd name="T39" fmla="*/ 18 h 34"/>
                <a:gd name="T40" fmla="*/ 22 w 54"/>
                <a:gd name="T41" fmla="*/ 22 h 34"/>
                <a:gd name="T42" fmla="*/ 24 w 54"/>
                <a:gd name="T43" fmla="*/ 24 h 34"/>
                <a:gd name="T44" fmla="*/ 28 w 54"/>
                <a:gd name="T45" fmla="*/ 26 h 34"/>
                <a:gd name="T46" fmla="*/ 32 w 54"/>
                <a:gd name="T47" fmla="*/ 26 h 34"/>
                <a:gd name="T48" fmla="*/ 32 w 54"/>
                <a:gd name="T49" fmla="*/ 28 h 34"/>
                <a:gd name="T50" fmla="*/ 34 w 54"/>
                <a:gd name="T51" fmla="*/ 28 h 34"/>
                <a:gd name="T52" fmla="*/ 38 w 54"/>
                <a:gd name="T53" fmla="*/ 32 h 34"/>
                <a:gd name="T54" fmla="*/ 42 w 54"/>
                <a:gd name="T55" fmla="*/ 34 h 34"/>
                <a:gd name="T56" fmla="*/ 46 w 54"/>
                <a:gd name="T5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02" name="Freeform 426"/>
            <p:cNvSpPr>
              <a:spLocks noChangeAspect="1"/>
            </p:cNvSpPr>
            <p:nvPr/>
          </p:nvSpPr>
          <p:spPr bwMode="auto">
            <a:xfrm>
              <a:off x="2780" y="1246"/>
              <a:ext cx="48" cy="47"/>
            </a:xfrm>
            <a:custGeom>
              <a:avLst/>
              <a:gdLst>
                <a:gd name="T0" fmla="*/ 50 w 50"/>
                <a:gd name="T1" fmla="*/ 0 h 50"/>
                <a:gd name="T2" fmla="*/ 50 w 50"/>
                <a:gd name="T3" fmla="*/ 10 h 50"/>
                <a:gd name="T4" fmla="*/ 48 w 50"/>
                <a:gd name="T5" fmla="*/ 18 h 50"/>
                <a:gd name="T6" fmla="*/ 48 w 50"/>
                <a:gd name="T7" fmla="*/ 24 h 50"/>
                <a:gd name="T8" fmla="*/ 50 w 50"/>
                <a:gd name="T9" fmla="*/ 24 h 50"/>
                <a:gd name="T10" fmla="*/ 46 w 50"/>
                <a:gd name="T11" fmla="*/ 30 h 50"/>
                <a:gd name="T12" fmla="*/ 44 w 50"/>
                <a:gd name="T13" fmla="*/ 34 h 50"/>
                <a:gd name="T14" fmla="*/ 42 w 50"/>
                <a:gd name="T15" fmla="*/ 38 h 50"/>
                <a:gd name="T16" fmla="*/ 40 w 50"/>
                <a:gd name="T17" fmla="*/ 44 h 50"/>
                <a:gd name="T18" fmla="*/ 38 w 50"/>
                <a:gd name="T19" fmla="*/ 48 h 50"/>
                <a:gd name="T20" fmla="*/ 36 w 50"/>
                <a:gd name="T21" fmla="*/ 50 h 50"/>
                <a:gd name="T22" fmla="*/ 26 w 50"/>
                <a:gd name="T23" fmla="*/ 46 h 50"/>
                <a:gd name="T24" fmla="*/ 20 w 50"/>
                <a:gd name="T25" fmla="*/ 42 h 50"/>
                <a:gd name="T26" fmla="*/ 6 w 50"/>
                <a:gd name="T27" fmla="*/ 46 h 50"/>
                <a:gd name="T28" fmla="*/ 2 w 50"/>
                <a:gd name="T29" fmla="*/ 44 h 50"/>
                <a:gd name="T30" fmla="*/ 0 w 50"/>
                <a:gd name="T31" fmla="*/ 42 h 50"/>
                <a:gd name="T32" fmla="*/ 10 w 50"/>
                <a:gd name="T33" fmla="*/ 36 h 50"/>
                <a:gd name="T34" fmla="*/ 14 w 50"/>
                <a:gd name="T35" fmla="*/ 30 h 50"/>
                <a:gd name="T36" fmla="*/ 18 w 50"/>
                <a:gd name="T37" fmla="*/ 24 h 50"/>
                <a:gd name="T38" fmla="*/ 20 w 50"/>
                <a:gd name="T39" fmla="*/ 18 h 50"/>
                <a:gd name="T40" fmla="*/ 22 w 50"/>
                <a:gd name="T41" fmla="*/ 14 h 50"/>
                <a:gd name="T42" fmla="*/ 28 w 50"/>
                <a:gd name="T43" fmla="*/ 14 h 50"/>
                <a:gd name="T44" fmla="*/ 32 w 50"/>
                <a:gd name="T45" fmla="*/ 6 h 50"/>
                <a:gd name="T46" fmla="*/ 38 w 50"/>
                <a:gd name="T47" fmla="*/ 4 h 50"/>
                <a:gd name="T48" fmla="*/ 42 w 50"/>
                <a:gd name="T49" fmla="*/ 2 h 50"/>
                <a:gd name="T50" fmla="*/ 50 w 50"/>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03" name="Freeform 427"/>
            <p:cNvSpPr>
              <a:spLocks noChangeAspect="1"/>
            </p:cNvSpPr>
            <p:nvPr/>
          </p:nvSpPr>
          <p:spPr bwMode="auto">
            <a:xfrm>
              <a:off x="2814" y="1229"/>
              <a:ext cx="119" cy="122"/>
            </a:xfrm>
            <a:custGeom>
              <a:avLst/>
              <a:gdLst>
                <a:gd name="T0" fmla="*/ 22 w 127"/>
                <a:gd name="T1" fmla="*/ 128 h 130"/>
                <a:gd name="T2" fmla="*/ 40 w 127"/>
                <a:gd name="T3" fmla="*/ 126 h 130"/>
                <a:gd name="T4" fmla="*/ 52 w 127"/>
                <a:gd name="T5" fmla="*/ 130 h 130"/>
                <a:gd name="T6" fmla="*/ 62 w 127"/>
                <a:gd name="T7" fmla="*/ 130 h 130"/>
                <a:gd name="T8" fmla="*/ 80 w 127"/>
                <a:gd name="T9" fmla="*/ 130 h 130"/>
                <a:gd name="T10" fmla="*/ 102 w 127"/>
                <a:gd name="T11" fmla="*/ 126 h 130"/>
                <a:gd name="T12" fmla="*/ 102 w 127"/>
                <a:gd name="T13" fmla="*/ 116 h 130"/>
                <a:gd name="T14" fmla="*/ 110 w 127"/>
                <a:gd name="T15" fmla="*/ 110 h 130"/>
                <a:gd name="T16" fmla="*/ 108 w 127"/>
                <a:gd name="T17" fmla="*/ 102 h 130"/>
                <a:gd name="T18" fmla="*/ 92 w 127"/>
                <a:gd name="T19" fmla="*/ 90 h 130"/>
                <a:gd name="T20" fmla="*/ 90 w 127"/>
                <a:gd name="T21" fmla="*/ 80 h 130"/>
                <a:gd name="T22" fmla="*/ 121 w 127"/>
                <a:gd name="T23" fmla="*/ 70 h 130"/>
                <a:gd name="T24" fmla="*/ 127 w 127"/>
                <a:gd name="T25" fmla="*/ 60 h 130"/>
                <a:gd name="T26" fmla="*/ 114 w 127"/>
                <a:gd name="T27" fmla="*/ 34 h 130"/>
                <a:gd name="T28" fmla="*/ 110 w 127"/>
                <a:gd name="T29" fmla="*/ 12 h 130"/>
                <a:gd name="T30" fmla="*/ 102 w 127"/>
                <a:gd name="T31" fmla="*/ 6 h 130"/>
                <a:gd name="T32" fmla="*/ 92 w 127"/>
                <a:gd name="T33" fmla="*/ 4 h 130"/>
                <a:gd name="T34" fmla="*/ 80 w 127"/>
                <a:gd name="T35" fmla="*/ 10 h 130"/>
                <a:gd name="T36" fmla="*/ 70 w 127"/>
                <a:gd name="T37" fmla="*/ 12 h 130"/>
                <a:gd name="T38" fmla="*/ 52 w 127"/>
                <a:gd name="T39" fmla="*/ 0 h 130"/>
                <a:gd name="T40" fmla="*/ 40 w 127"/>
                <a:gd name="T41" fmla="*/ 8 h 130"/>
                <a:gd name="T42" fmla="*/ 50 w 127"/>
                <a:gd name="T43" fmla="*/ 20 h 130"/>
                <a:gd name="T44" fmla="*/ 42 w 127"/>
                <a:gd name="T45" fmla="*/ 16 h 130"/>
                <a:gd name="T46" fmla="*/ 38 w 127"/>
                <a:gd name="T47" fmla="*/ 18 h 130"/>
                <a:gd name="T48" fmla="*/ 34 w 127"/>
                <a:gd name="T49" fmla="*/ 20 h 130"/>
                <a:gd name="T50" fmla="*/ 26 w 127"/>
                <a:gd name="T51" fmla="*/ 18 h 130"/>
                <a:gd name="T52" fmla="*/ 14 w 127"/>
                <a:gd name="T53" fmla="*/ 18 h 130"/>
                <a:gd name="T54" fmla="*/ 12 w 127"/>
                <a:gd name="T55" fmla="*/ 36 h 130"/>
                <a:gd name="T56" fmla="*/ 14 w 127"/>
                <a:gd name="T57" fmla="*/ 42 h 130"/>
                <a:gd name="T58" fmla="*/ 8 w 127"/>
                <a:gd name="T59" fmla="*/ 52 h 130"/>
                <a:gd name="T60" fmla="*/ 4 w 127"/>
                <a:gd name="T61" fmla="*/ 62 h 130"/>
                <a:gd name="T62" fmla="*/ 0 w 127"/>
                <a:gd name="T63" fmla="*/ 68 h 130"/>
                <a:gd name="T64" fmla="*/ 8 w 127"/>
                <a:gd name="T65" fmla="*/ 76 h 130"/>
                <a:gd name="T66" fmla="*/ 6 w 127"/>
                <a:gd name="T67" fmla="*/ 80 h 130"/>
                <a:gd name="T68" fmla="*/ 10 w 127"/>
                <a:gd name="T69" fmla="*/ 92 h 130"/>
                <a:gd name="T70" fmla="*/ 10 w 127"/>
                <a:gd name="T71" fmla="*/ 96 h 130"/>
                <a:gd name="T72" fmla="*/ 24 w 127"/>
                <a:gd name="T73" fmla="*/ 100 h 130"/>
                <a:gd name="T74" fmla="*/ 30 w 127"/>
                <a:gd name="T75" fmla="*/ 112 h 130"/>
                <a:gd name="T76" fmla="*/ 24 w 127"/>
                <a:gd name="T77"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04" name="Freeform 428"/>
            <p:cNvSpPr>
              <a:spLocks noChangeAspect="1"/>
            </p:cNvSpPr>
            <p:nvPr/>
          </p:nvSpPr>
          <p:spPr bwMode="auto">
            <a:xfrm>
              <a:off x="2820" y="1347"/>
              <a:ext cx="56" cy="29"/>
            </a:xfrm>
            <a:custGeom>
              <a:avLst/>
              <a:gdLst>
                <a:gd name="T0" fmla="*/ 50 w 60"/>
                <a:gd name="T1" fmla="*/ 4 h 30"/>
                <a:gd name="T2" fmla="*/ 44 w 60"/>
                <a:gd name="T3" fmla="*/ 2 h 30"/>
                <a:gd name="T4" fmla="*/ 34 w 60"/>
                <a:gd name="T5" fmla="*/ 0 h 30"/>
                <a:gd name="T6" fmla="*/ 26 w 60"/>
                <a:gd name="T7" fmla="*/ 0 h 30"/>
                <a:gd name="T8" fmla="*/ 16 w 60"/>
                <a:gd name="T9" fmla="*/ 2 h 30"/>
                <a:gd name="T10" fmla="*/ 18 w 60"/>
                <a:gd name="T11" fmla="*/ 2 h 30"/>
                <a:gd name="T12" fmla="*/ 18 w 60"/>
                <a:gd name="T13" fmla="*/ 0 h 30"/>
                <a:gd name="T14" fmla="*/ 16 w 60"/>
                <a:gd name="T15" fmla="*/ 2 h 30"/>
                <a:gd name="T16" fmla="*/ 14 w 60"/>
                <a:gd name="T17" fmla="*/ 4 h 30"/>
                <a:gd name="T18" fmla="*/ 12 w 60"/>
                <a:gd name="T19" fmla="*/ 8 h 30"/>
                <a:gd name="T20" fmla="*/ 8 w 60"/>
                <a:gd name="T21" fmla="*/ 10 h 30"/>
                <a:gd name="T22" fmla="*/ 4 w 60"/>
                <a:gd name="T23" fmla="*/ 14 h 30"/>
                <a:gd name="T24" fmla="*/ 0 w 60"/>
                <a:gd name="T25" fmla="*/ 22 h 30"/>
                <a:gd name="T26" fmla="*/ 0 w 60"/>
                <a:gd name="T27" fmla="*/ 28 h 30"/>
                <a:gd name="T28" fmla="*/ 4 w 60"/>
                <a:gd name="T29" fmla="*/ 28 h 30"/>
                <a:gd name="T30" fmla="*/ 4 w 60"/>
                <a:gd name="T31" fmla="*/ 26 h 30"/>
                <a:gd name="T32" fmla="*/ 4 w 60"/>
                <a:gd name="T33" fmla="*/ 24 h 30"/>
                <a:gd name="T34" fmla="*/ 8 w 60"/>
                <a:gd name="T35" fmla="*/ 26 h 30"/>
                <a:gd name="T36" fmla="*/ 10 w 60"/>
                <a:gd name="T37" fmla="*/ 24 h 30"/>
                <a:gd name="T38" fmla="*/ 12 w 60"/>
                <a:gd name="T39" fmla="*/ 30 h 30"/>
                <a:gd name="T40" fmla="*/ 26 w 60"/>
                <a:gd name="T41" fmla="*/ 30 h 30"/>
                <a:gd name="T42" fmla="*/ 28 w 60"/>
                <a:gd name="T43" fmla="*/ 28 h 30"/>
                <a:gd name="T44" fmla="*/ 30 w 60"/>
                <a:gd name="T45" fmla="*/ 26 h 30"/>
                <a:gd name="T46" fmla="*/ 32 w 60"/>
                <a:gd name="T47" fmla="*/ 26 h 30"/>
                <a:gd name="T48" fmla="*/ 36 w 60"/>
                <a:gd name="T49" fmla="*/ 28 h 30"/>
                <a:gd name="T50" fmla="*/ 40 w 60"/>
                <a:gd name="T51" fmla="*/ 30 h 30"/>
                <a:gd name="T52" fmla="*/ 44 w 60"/>
                <a:gd name="T53" fmla="*/ 30 h 30"/>
                <a:gd name="T54" fmla="*/ 44 w 60"/>
                <a:gd name="T55" fmla="*/ 26 h 30"/>
                <a:gd name="T56" fmla="*/ 48 w 60"/>
                <a:gd name="T57" fmla="*/ 24 h 30"/>
                <a:gd name="T58" fmla="*/ 54 w 60"/>
                <a:gd name="T59" fmla="*/ 22 h 30"/>
                <a:gd name="T60" fmla="*/ 60 w 60"/>
                <a:gd name="T61" fmla="*/ 20 h 30"/>
                <a:gd name="T62" fmla="*/ 60 w 60"/>
                <a:gd name="T63" fmla="*/ 14 h 30"/>
                <a:gd name="T64" fmla="*/ 58 w 60"/>
                <a:gd name="T65" fmla="*/ 14 h 30"/>
                <a:gd name="T66" fmla="*/ 54 w 60"/>
                <a:gd name="T67" fmla="*/ 12 h 30"/>
                <a:gd name="T68" fmla="*/ 50 w 60"/>
                <a:gd name="T69" fmla="*/ 8 h 30"/>
                <a:gd name="T70" fmla="*/ 50 w 60"/>
                <a:gd name="T7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05" name="Freeform 429"/>
            <p:cNvSpPr>
              <a:spLocks noChangeAspect="1"/>
            </p:cNvSpPr>
            <p:nvPr/>
          </p:nvSpPr>
          <p:spPr bwMode="auto">
            <a:xfrm>
              <a:off x="2866" y="1324"/>
              <a:ext cx="101" cy="44"/>
            </a:xfrm>
            <a:custGeom>
              <a:avLst/>
              <a:gdLst>
                <a:gd name="T0" fmla="*/ 65 w 107"/>
                <a:gd name="T1" fmla="*/ 8 h 46"/>
                <a:gd name="T2" fmla="*/ 69 w 107"/>
                <a:gd name="T3" fmla="*/ 6 h 46"/>
                <a:gd name="T4" fmla="*/ 71 w 107"/>
                <a:gd name="T5" fmla="*/ 4 h 46"/>
                <a:gd name="T6" fmla="*/ 75 w 107"/>
                <a:gd name="T7" fmla="*/ 2 h 46"/>
                <a:gd name="T8" fmla="*/ 79 w 107"/>
                <a:gd name="T9" fmla="*/ 0 h 46"/>
                <a:gd name="T10" fmla="*/ 85 w 107"/>
                <a:gd name="T11" fmla="*/ 2 h 46"/>
                <a:gd name="T12" fmla="*/ 91 w 107"/>
                <a:gd name="T13" fmla="*/ 4 h 46"/>
                <a:gd name="T14" fmla="*/ 95 w 107"/>
                <a:gd name="T15" fmla="*/ 6 h 46"/>
                <a:gd name="T16" fmla="*/ 101 w 107"/>
                <a:gd name="T17" fmla="*/ 6 h 46"/>
                <a:gd name="T18" fmla="*/ 103 w 107"/>
                <a:gd name="T19" fmla="*/ 14 h 46"/>
                <a:gd name="T20" fmla="*/ 107 w 107"/>
                <a:gd name="T21" fmla="*/ 18 h 46"/>
                <a:gd name="T22" fmla="*/ 101 w 107"/>
                <a:gd name="T23" fmla="*/ 24 h 46"/>
                <a:gd name="T24" fmla="*/ 99 w 107"/>
                <a:gd name="T25" fmla="*/ 30 h 46"/>
                <a:gd name="T26" fmla="*/ 95 w 107"/>
                <a:gd name="T27" fmla="*/ 38 h 46"/>
                <a:gd name="T28" fmla="*/ 93 w 107"/>
                <a:gd name="T29" fmla="*/ 40 h 46"/>
                <a:gd name="T30" fmla="*/ 79 w 107"/>
                <a:gd name="T31" fmla="*/ 42 h 46"/>
                <a:gd name="T32" fmla="*/ 75 w 107"/>
                <a:gd name="T33" fmla="*/ 44 h 46"/>
                <a:gd name="T34" fmla="*/ 73 w 107"/>
                <a:gd name="T35" fmla="*/ 44 h 46"/>
                <a:gd name="T36" fmla="*/ 65 w 107"/>
                <a:gd name="T37" fmla="*/ 46 h 46"/>
                <a:gd name="T38" fmla="*/ 52 w 107"/>
                <a:gd name="T39" fmla="*/ 44 h 46"/>
                <a:gd name="T40" fmla="*/ 42 w 107"/>
                <a:gd name="T41" fmla="*/ 40 h 46"/>
                <a:gd name="T42" fmla="*/ 36 w 107"/>
                <a:gd name="T43" fmla="*/ 38 h 46"/>
                <a:gd name="T44" fmla="*/ 26 w 107"/>
                <a:gd name="T45" fmla="*/ 36 h 46"/>
                <a:gd name="T46" fmla="*/ 22 w 107"/>
                <a:gd name="T47" fmla="*/ 36 h 46"/>
                <a:gd name="T48" fmla="*/ 22 w 107"/>
                <a:gd name="T49" fmla="*/ 38 h 46"/>
                <a:gd name="T50" fmla="*/ 10 w 107"/>
                <a:gd name="T51" fmla="*/ 38 h 46"/>
                <a:gd name="T52" fmla="*/ 8 w 107"/>
                <a:gd name="T53" fmla="*/ 38 h 46"/>
                <a:gd name="T54" fmla="*/ 4 w 107"/>
                <a:gd name="T55" fmla="*/ 36 h 46"/>
                <a:gd name="T56" fmla="*/ 0 w 107"/>
                <a:gd name="T57" fmla="*/ 32 h 46"/>
                <a:gd name="T58" fmla="*/ 0 w 107"/>
                <a:gd name="T59" fmla="*/ 28 h 46"/>
                <a:gd name="T60" fmla="*/ 6 w 107"/>
                <a:gd name="T61" fmla="*/ 28 h 46"/>
                <a:gd name="T62" fmla="*/ 18 w 107"/>
                <a:gd name="T63" fmla="*/ 28 h 46"/>
                <a:gd name="T64" fmla="*/ 24 w 107"/>
                <a:gd name="T65" fmla="*/ 28 h 46"/>
                <a:gd name="T66" fmla="*/ 32 w 107"/>
                <a:gd name="T67" fmla="*/ 24 h 46"/>
                <a:gd name="T68" fmla="*/ 46 w 107"/>
                <a:gd name="T69" fmla="*/ 24 h 46"/>
                <a:gd name="T70" fmla="*/ 44 w 107"/>
                <a:gd name="T71" fmla="*/ 20 h 46"/>
                <a:gd name="T72" fmla="*/ 46 w 107"/>
                <a:gd name="T73" fmla="*/ 14 h 46"/>
                <a:gd name="T74" fmla="*/ 50 w 107"/>
                <a:gd name="T75" fmla="*/ 12 h 46"/>
                <a:gd name="T76" fmla="*/ 54 w 107"/>
                <a:gd name="T77" fmla="*/ 8 h 46"/>
                <a:gd name="T78" fmla="*/ 58 w 107"/>
                <a:gd name="T79" fmla="*/ 6 h 46"/>
                <a:gd name="T80" fmla="*/ 56 w 107"/>
                <a:gd name="T81" fmla="*/ 6 h 46"/>
                <a:gd name="T82" fmla="*/ 65 w 107"/>
                <a:gd name="T83"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15" name="Group 430"/>
            <p:cNvGrpSpPr>
              <a:grpSpLocks/>
            </p:cNvGrpSpPr>
            <p:nvPr/>
          </p:nvGrpSpPr>
          <p:grpSpPr bwMode="auto">
            <a:xfrm>
              <a:off x="2828" y="1358"/>
              <a:ext cx="173" cy="173"/>
              <a:chOff x="2828" y="1358"/>
              <a:chExt cx="173" cy="173"/>
            </a:xfrm>
          </p:grpSpPr>
          <p:sp>
            <p:nvSpPr>
              <p:cNvPr id="1663407" name="Freeform 431"/>
              <p:cNvSpPr>
                <a:spLocks noChangeAspect="1"/>
              </p:cNvSpPr>
              <p:nvPr/>
            </p:nvSpPr>
            <p:spPr bwMode="auto">
              <a:xfrm>
                <a:off x="2850" y="1456"/>
                <a:ext cx="26" cy="38"/>
              </a:xfrm>
              <a:custGeom>
                <a:avLst/>
                <a:gdLst>
                  <a:gd name="T0" fmla="*/ 12 w 28"/>
                  <a:gd name="T1" fmla="*/ 8 h 40"/>
                  <a:gd name="T2" fmla="*/ 16 w 28"/>
                  <a:gd name="T3" fmla="*/ 4 h 40"/>
                  <a:gd name="T4" fmla="*/ 20 w 28"/>
                  <a:gd name="T5" fmla="*/ 0 h 40"/>
                  <a:gd name="T6" fmla="*/ 24 w 28"/>
                  <a:gd name="T7" fmla="*/ 4 h 40"/>
                  <a:gd name="T8" fmla="*/ 28 w 28"/>
                  <a:gd name="T9" fmla="*/ 8 h 40"/>
                  <a:gd name="T10" fmla="*/ 28 w 28"/>
                  <a:gd name="T11" fmla="*/ 34 h 40"/>
                  <a:gd name="T12" fmla="*/ 24 w 28"/>
                  <a:gd name="T13" fmla="*/ 36 h 40"/>
                  <a:gd name="T14" fmla="*/ 20 w 28"/>
                  <a:gd name="T15" fmla="*/ 38 h 40"/>
                  <a:gd name="T16" fmla="*/ 14 w 28"/>
                  <a:gd name="T17" fmla="*/ 40 h 40"/>
                  <a:gd name="T18" fmla="*/ 10 w 28"/>
                  <a:gd name="T19" fmla="*/ 36 h 40"/>
                  <a:gd name="T20" fmla="*/ 10 w 28"/>
                  <a:gd name="T21" fmla="*/ 34 h 40"/>
                  <a:gd name="T22" fmla="*/ 10 w 28"/>
                  <a:gd name="T23" fmla="*/ 30 h 40"/>
                  <a:gd name="T24" fmla="*/ 10 w 28"/>
                  <a:gd name="T25" fmla="*/ 14 h 40"/>
                  <a:gd name="T26" fmla="*/ 4 w 28"/>
                  <a:gd name="T27" fmla="*/ 12 h 40"/>
                  <a:gd name="T28" fmla="*/ 0 w 28"/>
                  <a:gd name="T29" fmla="*/ 8 h 40"/>
                  <a:gd name="T30" fmla="*/ 4 w 28"/>
                  <a:gd name="T31" fmla="*/ 6 h 40"/>
                  <a:gd name="T32" fmla="*/ 8 w 28"/>
                  <a:gd name="T33" fmla="*/ 6 h 40"/>
                  <a:gd name="T34" fmla="*/ 12 w 28"/>
                  <a:gd name="T3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08" name="Freeform 432"/>
              <p:cNvSpPr>
                <a:spLocks noChangeAspect="1"/>
              </p:cNvSpPr>
              <p:nvPr/>
            </p:nvSpPr>
            <p:spPr bwMode="auto">
              <a:xfrm>
                <a:off x="2918" y="1509"/>
                <a:ext cx="37" cy="22"/>
              </a:xfrm>
              <a:custGeom>
                <a:avLst/>
                <a:gdLst>
                  <a:gd name="T0" fmla="*/ 41 w 41"/>
                  <a:gd name="T1" fmla="*/ 12 h 24"/>
                  <a:gd name="T2" fmla="*/ 39 w 41"/>
                  <a:gd name="T3" fmla="*/ 16 h 24"/>
                  <a:gd name="T4" fmla="*/ 39 w 41"/>
                  <a:gd name="T5" fmla="*/ 18 h 24"/>
                  <a:gd name="T6" fmla="*/ 39 w 41"/>
                  <a:gd name="T7" fmla="*/ 22 h 24"/>
                  <a:gd name="T8" fmla="*/ 39 w 41"/>
                  <a:gd name="T9" fmla="*/ 24 h 24"/>
                  <a:gd name="T10" fmla="*/ 31 w 41"/>
                  <a:gd name="T11" fmla="*/ 22 h 24"/>
                  <a:gd name="T12" fmla="*/ 17 w 41"/>
                  <a:gd name="T13" fmla="*/ 16 h 24"/>
                  <a:gd name="T14" fmla="*/ 4 w 41"/>
                  <a:gd name="T15" fmla="*/ 10 h 24"/>
                  <a:gd name="T16" fmla="*/ 0 w 41"/>
                  <a:gd name="T17" fmla="*/ 6 h 24"/>
                  <a:gd name="T18" fmla="*/ 0 w 41"/>
                  <a:gd name="T19" fmla="*/ 2 h 24"/>
                  <a:gd name="T20" fmla="*/ 2 w 41"/>
                  <a:gd name="T21" fmla="*/ 0 h 24"/>
                  <a:gd name="T22" fmla="*/ 9 w 41"/>
                  <a:gd name="T23" fmla="*/ 0 h 24"/>
                  <a:gd name="T24" fmla="*/ 19 w 41"/>
                  <a:gd name="T25" fmla="*/ 2 h 24"/>
                  <a:gd name="T26" fmla="*/ 27 w 41"/>
                  <a:gd name="T27" fmla="*/ 4 h 24"/>
                  <a:gd name="T28" fmla="*/ 33 w 41"/>
                  <a:gd name="T29" fmla="*/ 2 h 24"/>
                  <a:gd name="T30" fmla="*/ 41 w 41"/>
                  <a:gd name="T31" fmla="*/ 0 h 24"/>
                  <a:gd name="T32" fmla="*/ 41 w 41"/>
                  <a:gd name="T33" fmla="*/ 4 h 24"/>
                  <a:gd name="T34" fmla="*/ 41 w 41"/>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09" name="Freeform 433"/>
              <p:cNvSpPr>
                <a:spLocks noChangeAspect="1"/>
              </p:cNvSpPr>
              <p:nvPr/>
            </p:nvSpPr>
            <p:spPr bwMode="auto">
              <a:xfrm>
                <a:off x="2828" y="1358"/>
                <a:ext cx="173" cy="152"/>
              </a:xfrm>
              <a:custGeom>
                <a:avLst/>
                <a:gdLst>
                  <a:gd name="T0" fmla="*/ 12 w 185"/>
                  <a:gd name="T1" fmla="*/ 52 h 162"/>
                  <a:gd name="T2" fmla="*/ 0 w 185"/>
                  <a:gd name="T3" fmla="*/ 36 h 162"/>
                  <a:gd name="T4" fmla="*/ 8 w 185"/>
                  <a:gd name="T5" fmla="*/ 28 h 162"/>
                  <a:gd name="T6" fmla="*/ 4 w 185"/>
                  <a:gd name="T7" fmla="*/ 24 h 162"/>
                  <a:gd name="T8" fmla="*/ 4 w 185"/>
                  <a:gd name="T9" fmla="*/ 18 h 162"/>
                  <a:gd name="T10" fmla="*/ 20 w 185"/>
                  <a:gd name="T11" fmla="*/ 16 h 162"/>
                  <a:gd name="T12" fmla="*/ 24 w 185"/>
                  <a:gd name="T13" fmla="*/ 14 h 162"/>
                  <a:gd name="T14" fmla="*/ 32 w 185"/>
                  <a:gd name="T15" fmla="*/ 18 h 162"/>
                  <a:gd name="T16" fmla="*/ 36 w 185"/>
                  <a:gd name="T17" fmla="*/ 14 h 162"/>
                  <a:gd name="T18" fmla="*/ 46 w 185"/>
                  <a:gd name="T19" fmla="*/ 10 h 162"/>
                  <a:gd name="T20" fmla="*/ 52 w 185"/>
                  <a:gd name="T21" fmla="*/ 2 h 162"/>
                  <a:gd name="T22" fmla="*/ 64 w 185"/>
                  <a:gd name="T23" fmla="*/ 0 h 162"/>
                  <a:gd name="T24" fmla="*/ 74 w 185"/>
                  <a:gd name="T25" fmla="*/ 2 h 162"/>
                  <a:gd name="T26" fmla="*/ 94 w 185"/>
                  <a:gd name="T27" fmla="*/ 8 h 162"/>
                  <a:gd name="T28" fmla="*/ 96 w 185"/>
                  <a:gd name="T29" fmla="*/ 16 h 162"/>
                  <a:gd name="T30" fmla="*/ 86 w 185"/>
                  <a:gd name="T31" fmla="*/ 28 h 162"/>
                  <a:gd name="T32" fmla="*/ 84 w 185"/>
                  <a:gd name="T33" fmla="*/ 38 h 162"/>
                  <a:gd name="T34" fmla="*/ 84 w 185"/>
                  <a:gd name="T35" fmla="*/ 48 h 162"/>
                  <a:gd name="T36" fmla="*/ 96 w 185"/>
                  <a:gd name="T37" fmla="*/ 58 h 162"/>
                  <a:gd name="T38" fmla="*/ 109 w 185"/>
                  <a:gd name="T39" fmla="*/ 64 h 162"/>
                  <a:gd name="T40" fmla="*/ 119 w 185"/>
                  <a:gd name="T41" fmla="*/ 72 h 162"/>
                  <a:gd name="T42" fmla="*/ 125 w 185"/>
                  <a:gd name="T43" fmla="*/ 86 h 162"/>
                  <a:gd name="T44" fmla="*/ 135 w 185"/>
                  <a:gd name="T45" fmla="*/ 92 h 162"/>
                  <a:gd name="T46" fmla="*/ 139 w 185"/>
                  <a:gd name="T47" fmla="*/ 90 h 162"/>
                  <a:gd name="T48" fmla="*/ 145 w 185"/>
                  <a:gd name="T49" fmla="*/ 98 h 162"/>
                  <a:gd name="T50" fmla="*/ 161 w 185"/>
                  <a:gd name="T51" fmla="*/ 108 h 162"/>
                  <a:gd name="T52" fmla="*/ 179 w 185"/>
                  <a:gd name="T53" fmla="*/ 120 h 162"/>
                  <a:gd name="T54" fmla="*/ 179 w 185"/>
                  <a:gd name="T55" fmla="*/ 124 h 162"/>
                  <a:gd name="T56" fmla="*/ 169 w 185"/>
                  <a:gd name="T57" fmla="*/ 122 h 162"/>
                  <a:gd name="T58" fmla="*/ 159 w 185"/>
                  <a:gd name="T59" fmla="*/ 118 h 162"/>
                  <a:gd name="T60" fmla="*/ 153 w 185"/>
                  <a:gd name="T61" fmla="*/ 124 h 162"/>
                  <a:gd name="T62" fmla="*/ 155 w 185"/>
                  <a:gd name="T63" fmla="*/ 128 h 162"/>
                  <a:gd name="T64" fmla="*/ 161 w 185"/>
                  <a:gd name="T65" fmla="*/ 136 h 162"/>
                  <a:gd name="T66" fmla="*/ 163 w 185"/>
                  <a:gd name="T67" fmla="*/ 140 h 162"/>
                  <a:gd name="T68" fmla="*/ 161 w 185"/>
                  <a:gd name="T69" fmla="*/ 146 h 162"/>
                  <a:gd name="T70" fmla="*/ 155 w 185"/>
                  <a:gd name="T71" fmla="*/ 152 h 162"/>
                  <a:gd name="T72" fmla="*/ 151 w 185"/>
                  <a:gd name="T73" fmla="*/ 158 h 162"/>
                  <a:gd name="T74" fmla="*/ 141 w 185"/>
                  <a:gd name="T75" fmla="*/ 162 h 162"/>
                  <a:gd name="T76" fmla="*/ 145 w 185"/>
                  <a:gd name="T77" fmla="*/ 152 h 162"/>
                  <a:gd name="T78" fmla="*/ 147 w 185"/>
                  <a:gd name="T79" fmla="*/ 142 h 162"/>
                  <a:gd name="T80" fmla="*/ 145 w 185"/>
                  <a:gd name="T81" fmla="*/ 132 h 162"/>
                  <a:gd name="T82" fmla="*/ 135 w 185"/>
                  <a:gd name="T83" fmla="*/ 124 h 162"/>
                  <a:gd name="T84" fmla="*/ 119 w 185"/>
                  <a:gd name="T85" fmla="*/ 112 h 162"/>
                  <a:gd name="T86" fmla="*/ 84 w 185"/>
                  <a:gd name="T87" fmla="*/ 92 h 162"/>
                  <a:gd name="T88" fmla="*/ 64 w 185"/>
                  <a:gd name="T89" fmla="*/ 74 h 162"/>
                  <a:gd name="T90" fmla="*/ 52 w 185"/>
                  <a:gd name="T91" fmla="*/ 50 h 162"/>
                  <a:gd name="T92" fmla="*/ 36 w 185"/>
                  <a:gd name="T93" fmla="*/ 44 h 162"/>
                  <a:gd name="T94" fmla="*/ 28 w 185"/>
                  <a:gd name="T95" fmla="*/ 50 h 162"/>
                  <a:gd name="T96" fmla="*/ 20 w 185"/>
                  <a:gd name="T97" fmla="*/ 5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410" name="Freeform 434"/>
            <p:cNvSpPr>
              <a:spLocks noChangeAspect="1"/>
            </p:cNvSpPr>
            <p:nvPr/>
          </p:nvSpPr>
          <p:spPr bwMode="auto">
            <a:xfrm>
              <a:off x="2922" y="1228"/>
              <a:ext cx="131" cy="93"/>
            </a:xfrm>
            <a:custGeom>
              <a:avLst/>
              <a:gdLst>
                <a:gd name="T0" fmla="*/ 121 w 141"/>
                <a:gd name="T1" fmla="*/ 100 h 100"/>
                <a:gd name="T2" fmla="*/ 117 w 141"/>
                <a:gd name="T3" fmla="*/ 100 h 100"/>
                <a:gd name="T4" fmla="*/ 111 w 141"/>
                <a:gd name="T5" fmla="*/ 100 h 100"/>
                <a:gd name="T6" fmla="*/ 101 w 141"/>
                <a:gd name="T7" fmla="*/ 98 h 100"/>
                <a:gd name="T8" fmla="*/ 91 w 141"/>
                <a:gd name="T9" fmla="*/ 100 h 100"/>
                <a:gd name="T10" fmla="*/ 85 w 141"/>
                <a:gd name="T11" fmla="*/ 100 h 100"/>
                <a:gd name="T12" fmla="*/ 83 w 141"/>
                <a:gd name="T13" fmla="*/ 100 h 100"/>
                <a:gd name="T14" fmla="*/ 81 w 141"/>
                <a:gd name="T15" fmla="*/ 96 h 100"/>
                <a:gd name="T16" fmla="*/ 75 w 141"/>
                <a:gd name="T17" fmla="*/ 96 h 100"/>
                <a:gd name="T18" fmla="*/ 71 w 141"/>
                <a:gd name="T19" fmla="*/ 96 h 100"/>
                <a:gd name="T20" fmla="*/ 69 w 141"/>
                <a:gd name="T21" fmla="*/ 96 h 100"/>
                <a:gd name="T22" fmla="*/ 67 w 141"/>
                <a:gd name="T23" fmla="*/ 94 h 100"/>
                <a:gd name="T24" fmla="*/ 65 w 141"/>
                <a:gd name="T25" fmla="*/ 88 h 100"/>
                <a:gd name="T26" fmla="*/ 61 w 141"/>
                <a:gd name="T27" fmla="*/ 86 h 100"/>
                <a:gd name="T28" fmla="*/ 55 w 141"/>
                <a:gd name="T29" fmla="*/ 84 h 100"/>
                <a:gd name="T30" fmla="*/ 47 w 141"/>
                <a:gd name="T31" fmla="*/ 82 h 100"/>
                <a:gd name="T32" fmla="*/ 43 w 141"/>
                <a:gd name="T33" fmla="*/ 78 h 100"/>
                <a:gd name="T34" fmla="*/ 41 w 141"/>
                <a:gd name="T35" fmla="*/ 82 h 100"/>
                <a:gd name="T36" fmla="*/ 37 w 141"/>
                <a:gd name="T37" fmla="*/ 82 h 100"/>
                <a:gd name="T38" fmla="*/ 35 w 141"/>
                <a:gd name="T39" fmla="*/ 82 h 100"/>
                <a:gd name="T40" fmla="*/ 35 w 141"/>
                <a:gd name="T41" fmla="*/ 78 h 100"/>
                <a:gd name="T42" fmla="*/ 13 w 141"/>
                <a:gd name="T43" fmla="*/ 72 h 100"/>
                <a:gd name="T44" fmla="*/ 13 w 141"/>
                <a:gd name="T45" fmla="*/ 62 h 100"/>
                <a:gd name="T46" fmla="*/ 7 w 141"/>
                <a:gd name="T47" fmla="*/ 48 h 100"/>
                <a:gd name="T48" fmla="*/ 0 w 141"/>
                <a:gd name="T49" fmla="*/ 36 h 100"/>
                <a:gd name="T50" fmla="*/ 0 w 141"/>
                <a:gd name="T51" fmla="*/ 18 h 100"/>
                <a:gd name="T52" fmla="*/ 5 w 141"/>
                <a:gd name="T53" fmla="*/ 18 h 100"/>
                <a:gd name="T54" fmla="*/ 13 w 141"/>
                <a:gd name="T55" fmla="*/ 16 h 100"/>
                <a:gd name="T56" fmla="*/ 25 w 141"/>
                <a:gd name="T57" fmla="*/ 10 h 100"/>
                <a:gd name="T58" fmla="*/ 41 w 141"/>
                <a:gd name="T59" fmla="*/ 0 h 100"/>
                <a:gd name="T60" fmla="*/ 59 w 141"/>
                <a:gd name="T61" fmla="*/ 0 h 100"/>
                <a:gd name="T62" fmla="*/ 61 w 141"/>
                <a:gd name="T63" fmla="*/ 4 h 100"/>
                <a:gd name="T64" fmla="*/ 61 w 141"/>
                <a:gd name="T65" fmla="*/ 6 h 100"/>
                <a:gd name="T66" fmla="*/ 65 w 141"/>
                <a:gd name="T67" fmla="*/ 8 h 100"/>
                <a:gd name="T68" fmla="*/ 75 w 141"/>
                <a:gd name="T69" fmla="*/ 6 h 100"/>
                <a:gd name="T70" fmla="*/ 113 w 141"/>
                <a:gd name="T71" fmla="*/ 6 h 100"/>
                <a:gd name="T72" fmla="*/ 117 w 141"/>
                <a:gd name="T73" fmla="*/ 10 h 100"/>
                <a:gd name="T74" fmla="*/ 119 w 141"/>
                <a:gd name="T75" fmla="*/ 12 h 100"/>
                <a:gd name="T76" fmla="*/ 123 w 141"/>
                <a:gd name="T77" fmla="*/ 14 h 100"/>
                <a:gd name="T78" fmla="*/ 125 w 141"/>
                <a:gd name="T79" fmla="*/ 16 h 100"/>
                <a:gd name="T80" fmla="*/ 129 w 141"/>
                <a:gd name="T81" fmla="*/ 22 h 100"/>
                <a:gd name="T82" fmla="*/ 131 w 141"/>
                <a:gd name="T83" fmla="*/ 28 h 100"/>
                <a:gd name="T84" fmla="*/ 131 w 141"/>
                <a:gd name="T85" fmla="*/ 34 h 100"/>
                <a:gd name="T86" fmla="*/ 135 w 141"/>
                <a:gd name="T87" fmla="*/ 40 h 100"/>
                <a:gd name="T88" fmla="*/ 129 w 141"/>
                <a:gd name="T89" fmla="*/ 44 h 100"/>
                <a:gd name="T90" fmla="*/ 127 w 141"/>
                <a:gd name="T91" fmla="*/ 46 h 100"/>
                <a:gd name="T92" fmla="*/ 125 w 141"/>
                <a:gd name="T93" fmla="*/ 46 h 100"/>
                <a:gd name="T94" fmla="*/ 125 w 141"/>
                <a:gd name="T95" fmla="*/ 50 h 100"/>
                <a:gd name="T96" fmla="*/ 127 w 141"/>
                <a:gd name="T97" fmla="*/ 54 h 100"/>
                <a:gd name="T98" fmla="*/ 133 w 141"/>
                <a:gd name="T99" fmla="*/ 62 h 100"/>
                <a:gd name="T100" fmla="*/ 141 w 141"/>
                <a:gd name="T101" fmla="*/ 76 h 100"/>
                <a:gd name="T102" fmla="*/ 135 w 141"/>
                <a:gd name="T103" fmla="*/ 80 h 100"/>
                <a:gd name="T104" fmla="*/ 131 w 141"/>
                <a:gd name="T105" fmla="*/ 88 h 100"/>
                <a:gd name="T106" fmla="*/ 121 w 141"/>
                <a:gd name="T107" fmla="*/ 98 h 100"/>
                <a:gd name="T108" fmla="*/ 121 w 141"/>
                <a:gd name="T10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11" name="Freeform 435"/>
            <p:cNvSpPr>
              <a:spLocks noChangeAspect="1"/>
            </p:cNvSpPr>
            <p:nvPr/>
          </p:nvSpPr>
          <p:spPr bwMode="auto">
            <a:xfrm>
              <a:off x="3019" y="1448"/>
              <a:ext cx="89" cy="92"/>
            </a:xfrm>
            <a:custGeom>
              <a:avLst/>
              <a:gdLst>
                <a:gd name="T0" fmla="*/ 20 w 94"/>
                <a:gd name="T1" fmla="*/ 12 h 98"/>
                <a:gd name="T2" fmla="*/ 36 w 94"/>
                <a:gd name="T3" fmla="*/ 8 h 98"/>
                <a:gd name="T4" fmla="*/ 38 w 94"/>
                <a:gd name="T5" fmla="*/ 2 h 98"/>
                <a:gd name="T6" fmla="*/ 42 w 94"/>
                <a:gd name="T7" fmla="*/ 4 h 98"/>
                <a:gd name="T8" fmla="*/ 54 w 94"/>
                <a:gd name="T9" fmla="*/ 2 h 98"/>
                <a:gd name="T10" fmla="*/ 64 w 94"/>
                <a:gd name="T11" fmla="*/ 2 h 98"/>
                <a:gd name="T12" fmla="*/ 70 w 94"/>
                <a:gd name="T13" fmla="*/ 6 h 98"/>
                <a:gd name="T14" fmla="*/ 78 w 94"/>
                <a:gd name="T15" fmla="*/ 6 h 98"/>
                <a:gd name="T16" fmla="*/ 84 w 94"/>
                <a:gd name="T17" fmla="*/ 4 h 98"/>
                <a:gd name="T18" fmla="*/ 88 w 94"/>
                <a:gd name="T19" fmla="*/ 0 h 98"/>
                <a:gd name="T20" fmla="*/ 90 w 94"/>
                <a:gd name="T21" fmla="*/ 4 h 98"/>
                <a:gd name="T22" fmla="*/ 94 w 94"/>
                <a:gd name="T23" fmla="*/ 16 h 98"/>
                <a:gd name="T24" fmla="*/ 60 w 94"/>
                <a:gd name="T25" fmla="*/ 20 h 98"/>
                <a:gd name="T26" fmla="*/ 58 w 94"/>
                <a:gd name="T27" fmla="*/ 24 h 98"/>
                <a:gd name="T28" fmla="*/ 56 w 94"/>
                <a:gd name="T29" fmla="*/ 28 h 98"/>
                <a:gd name="T30" fmla="*/ 46 w 94"/>
                <a:gd name="T31" fmla="*/ 26 h 98"/>
                <a:gd name="T32" fmla="*/ 38 w 94"/>
                <a:gd name="T33" fmla="*/ 22 h 98"/>
                <a:gd name="T34" fmla="*/ 40 w 94"/>
                <a:gd name="T35" fmla="*/ 28 h 98"/>
                <a:gd name="T36" fmla="*/ 44 w 94"/>
                <a:gd name="T37" fmla="*/ 38 h 98"/>
                <a:gd name="T38" fmla="*/ 54 w 94"/>
                <a:gd name="T39" fmla="*/ 48 h 98"/>
                <a:gd name="T40" fmla="*/ 70 w 94"/>
                <a:gd name="T41" fmla="*/ 60 h 98"/>
                <a:gd name="T42" fmla="*/ 66 w 94"/>
                <a:gd name="T43" fmla="*/ 64 h 98"/>
                <a:gd name="T44" fmla="*/ 60 w 94"/>
                <a:gd name="T45" fmla="*/ 68 h 98"/>
                <a:gd name="T46" fmla="*/ 52 w 94"/>
                <a:gd name="T47" fmla="*/ 64 h 98"/>
                <a:gd name="T48" fmla="*/ 58 w 94"/>
                <a:gd name="T49" fmla="*/ 74 h 98"/>
                <a:gd name="T50" fmla="*/ 46 w 94"/>
                <a:gd name="T51" fmla="*/ 74 h 98"/>
                <a:gd name="T52" fmla="*/ 50 w 94"/>
                <a:gd name="T53" fmla="*/ 84 h 98"/>
                <a:gd name="T54" fmla="*/ 54 w 94"/>
                <a:gd name="T55" fmla="*/ 98 h 98"/>
                <a:gd name="T56" fmla="*/ 42 w 94"/>
                <a:gd name="T57" fmla="*/ 90 h 98"/>
                <a:gd name="T58" fmla="*/ 38 w 94"/>
                <a:gd name="T59" fmla="*/ 84 h 98"/>
                <a:gd name="T60" fmla="*/ 30 w 94"/>
                <a:gd name="T61" fmla="*/ 82 h 98"/>
                <a:gd name="T62" fmla="*/ 24 w 94"/>
                <a:gd name="T63" fmla="*/ 78 h 98"/>
                <a:gd name="T64" fmla="*/ 18 w 94"/>
                <a:gd name="T65" fmla="*/ 58 h 98"/>
                <a:gd name="T66" fmla="*/ 12 w 94"/>
                <a:gd name="T67" fmla="*/ 46 h 98"/>
                <a:gd name="T68" fmla="*/ 4 w 94"/>
                <a:gd name="T69" fmla="*/ 30 h 98"/>
                <a:gd name="T70" fmla="*/ 12 w 94"/>
                <a:gd name="T71"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12" name="Freeform 436"/>
            <p:cNvSpPr>
              <a:spLocks noChangeAspect="1"/>
            </p:cNvSpPr>
            <p:nvPr/>
          </p:nvSpPr>
          <p:spPr bwMode="auto">
            <a:xfrm>
              <a:off x="2961" y="1310"/>
              <a:ext cx="74" cy="37"/>
            </a:xfrm>
            <a:custGeom>
              <a:avLst/>
              <a:gdLst>
                <a:gd name="T0" fmla="*/ 22 w 78"/>
                <a:gd name="T1" fmla="*/ 0 h 40"/>
                <a:gd name="T2" fmla="*/ 24 w 78"/>
                <a:gd name="T3" fmla="*/ 6 h 40"/>
                <a:gd name="T4" fmla="*/ 26 w 78"/>
                <a:gd name="T5" fmla="*/ 8 h 40"/>
                <a:gd name="T6" fmla="*/ 28 w 78"/>
                <a:gd name="T7" fmla="*/ 8 h 40"/>
                <a:gd name="T8" fmla="*/ 32 w 78"/>
                <a:gd name="T9" fmla="*/ 8 h 40"/>
                <a:gd name="T10" fmla="*/ 38 w 78"/>
                <a:gd name="T11" fmla="*/ 8 h 40"/>
                <a:gd name="T12" fmla="*/ 40 w 78"/>
                <a:gd name="T13" fmla="*/ 12 h 40"/>
                <a:gd name="T14" fmla="*/ 42 w 78"/>
                <a:gd name="T15" fmla="*/ 12 h 40"/>
                <a:gd name="T16" fmla="*/ 48 w 78"/>
                <a:gd name="T17" fmla="*/ 12 h 40"/>
                <a:gd name="T18" fmla="*/ 58 w 78"/>
                <a:gd name="T19" fmla="*/ 10 h 40"/>
                <a:gd name="T20" fmla="*/ 68 w 78"/>
                <a:gd name="T21" fmla="*/ 12 h 40"/>
                <a:gd name="T22" fmla="*/ 74 w 78"/>
                <a:gd name="T23" fmla="*/ 12 h 40"/>
                <a:gd name="T24" fmla="*/ 78 w 78"/>
                <a:gd name="T25" fmla="*/ 12 h 40"/>
                <a:gd name="T26" fmla="*/ 78 w 78"/>
                <a:gd name="T27" fmla="*/ 16 h 40"/>
                <a:gd name="T28" fmla="*/ 76 w 78"/>
                <a:gd name="T29" fmla="*/ 24 h 40"/>
                <a:gd name="T30" fmla="*/ 76 w 78"/>
                <a:gd name="T31" fmla="*/ 26 h 40"/>
                <a:gd name="T32" fmla="*/ 72 w 78"/>
                <a:gd name="T33" fmla="*/ 26 h 40"/>
                <a:gd name="T34" fmla="*/ 64 w 78"/>
                <a:gd name="T35" fmla="*/ 24 h 40"/>
                <a:gd name="T36" fmla="*/ 56 w 78"/>
                <a:gd name="T37" fmla="*/ 24 h 40"/>
                <a:gd name="T38" fmla="*/ 52 w 78"/>
                <a:gd name="T39" fmla="*/ 24 h 40"/>
                <a:gd name="T40" fmla="*/ 50 w 78"/>
                <a:gd name="T41" fmla="*/ 26 h 40"/>
                <a:gd name="T42" fmla="*/ 46 w 78"/>
                <a:gd name="T43" fmla="*/ 30 h 40"/>
                <a:gd name="T44" fmla="*/ 36 w 78"/>
                <a:gd name="T45" fmla="*/ 34 h 40"/>
                <a:gd name="T46" fmla="*/ 20 w 78"/>
                <a:gd name="T47" fmla="*/ 40 h 40"/>
                <a:gd name="T48" fmla="*/ 12 w 78"/>
                <a:gd name="T49" fmla="*/ 38 h 40"/>
                <a:gd name="T50" fmla="*/ 6 w 78"/>
                <a:gd name="T51" fmla="*/ 34 h 40"/>
                <a:gd name="T52" fmla="*/ 2 w 78"/>
                <a:gd name="T53" fmla="*/ 30 h 40"/>
                <a:gd name="T54" fmla="*/ 0 w 78"/>
                <a:gd name="T55" fmla="*/ 22 h 40"/>
                <a:gd name="T56" fmla="*/ 6 w 78"/>
                <a:gd name="T57" fmla="*/ 16 h 40"/>
                <a:gd name="T58" fmla="*/ 12 w 78"/>
                <a:gd name="T59" fmla="*/ 14 h 40"/>
                <a:gd name="T60" fmla="*/ 18 w 78"/>
                <a:gd name="T61" fmla="*/ 12 h 40"/>
                <a:gd name="T62" fmla="*/ 18 w 78"/>
                <a:gd name="T63" fmla="*/ 10 h 40"/>
                <a:gd name="T64" fmla="*/ 18 w 78"/>
                <a:gd name="T65" fmla="*/ 6 h 40"/>
                <a:gd name="T66" fmla="*/ 20 w 78"/>
                <a:gd name="T67" fmla="*/ 6 h 40"/>
                <a:gd name="T68" fmla="*/ 22 w 78"/>
                <a:gd name="T6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13" name="Freeform 437"/>
            <p:cNvSpPr>
              <a:spLocks noChangeAspect="1"/>
            </p:cNvSpPr>
            <p:nvPr/>
          </p:nvSpPr>
          <p:spPr bwMode="auto">
            <a:xfrm>
              <a:off x="2898" y="1294"/>
              <a:ext cx="84" cy="38"/>
            </a:xfrm>
            <a:custGeom>
              <a:avLst/>
              <a:gdLst>
                <a:gd name="T0" fmla="*/ 89 w 89"/>
                <a:gd name="T1" fmla="*/ 16 h 40"/>
                <a:gd name="T2" fmla="*/ 85 w 89"/>
                <a:gd name="T3" fmla="*/ 14 h 40"/>
                <a:gd name="T4" fmla="*/ 79 w 89"/>
                <a:gd name="T5" fmla="*/ 12 h 40"/>
                <a:gd name="T6" fmla="*/ 71 w 89"/>
                <a:gd name="T7" fmla="*/ 10 h 40"/>
                <a:gd name="T8" fmla="*/ 67 w 89"/>
                <a:gd name="T9" fmla="*/ 6 h 40"/>
                <a:gd name="T10" fmla="*/ 65 w 89"/>
                <a:gd name="T11" fmla="*/ 10 h 40"/>
                <a:gd name="T12" fmla="*/ 61 w 89"/>
                <a:gd name="T13" fmla="*/ 10 h 40"/>
                <a:gd name="T14" fmla="*/ 59 w 89"/>
                <a:gd name="T15" fmla="*/ 10 h 40"/>
                <a:gd name="T16" fmla="*/ 59 w 89"/>
                <a:gd name="T17" fmla="*/ 6 h 40"/>
                <a:gd name="T18" fmla="*/ 37 w 89"/>
                <a:gd name="T19" fmla="*/ 0 h 40"/>
                <a:gd name="T20" fmla="*/ 31 w 89"/>
                <a:gd name="T21" fmla="*/ 0 h 40"/>
                <a:gd name="T22" fmla="*/ 29 w 89"/>
                <a:gd name="T23" fmla="*/ 0 h 40"/>
                <a:gd name="T24" fmla="*/ 0 w 89"/>
                <a:gd name="T25" fmla="*/ 10 h 40"/>
                <a:gd name="T26" fmla="*/ 2 w 89"/>
                <a:gd name="T27" fmla="*/ 14 h 40"/>
                <a:gd name="T28" fmla="*/ 2 w 89"/>
                <a:gd name="T29" fmla="*/ 20 h 40"/>
                <a:gd name="T30" fmla="*/ 10 w 89"/>
                <a:gd name="T31" fmla="*/ 26 h 40"/>
                <a:gd name="T32" fmla="*/ 18 w 89"/>
                <a:gd name="T33" fmla="*/ 32 h 40"/>
                <a:gd name="T34" fmla="*/ 24 w 89"/>
                <a:gd name="T35" fmla="*/ 38 h 40"/>
                <a:gd name="T36" fmla="*/ 31 w 89"/>
                <a:gd name="T37" fmla="*/ 40 h 40"/>
                <a:gd name="T38" fmla="*/ 35 w 89"/>
                <a:gd name="T39" fmla="*/ 38 h 40"/>
                <a:gd name="T40" fmla="*/ 37 w 89"/>
                <a:gd name="T41" fmla="*/ 36 h 40"/>
                <a:gd name="T42" fmla="*/ 41 w 89"/>
                <a:gd name="T43" fmla="*/ 34 h 40"/>
                <a:gd name="T44" fmla="*/ 45 w 89"/>
                <a:gd name="T45" fmla="*/ 32 h 40"/>
                <a:gd name="T46" fmla="*/ 51 w 89"/>
                <a:gd name="T47" fmla="*/ 34 h 40"/>
                <a:gd name="T48" fmla="*/ 55 w 89"/>
                <a:gd name="T49" fmla="*/ 36 h 40"/>
                <a:gd name="T50" fmla="*/ 61 w 89"/>
                <a:gd name="T51" fmla="*/ 38 h 40"/>
                <a:gd name="T52" fmla="*/ 65 w 89"/>
                <a:gd name="T53" fmla="*/ 38 h 40"/>
                <a:gd name="T54" fmla="*/ 67 w 89"/>
                <a:gd name="T55" fmla="*/ 38 h 40"/>
                <a:gd name="T56" fmla="*/ 73 w 89"/>
                <a:gd name="T57" fmla="*/ 32 h 40"/>
                <a:gd name="T58" fmla="*/ 79 w 89"/>
                <a:gd name="T59" fmla="*/ 30 h 40"/>
                <a:gd name="T60" fmla="*/ 85 w 89"/>
                <a:gd name="T61" fmla="*/ 28 h 40"/>
                <a:gd name="T62" fmla="*/ 85 w 89"/>
                <a:gd name="T63" fmla="*/ 26 h 40"/>
                <a:gd name="T64" fmla="*/ 85 w 89"/>
                <a:gd name="T65" fmla="*/ 22 h 40"/>
                <a:gd name="T66" fmla="*/ 87 w 89"/>
                <a:gd name="T67" fmla="*/ 22 h 40"/>
                <a:gd name="T68" fmla="*/ 89 w 89"/>
                <a:gd name="T69"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14" name="Freeform 438"/>
            <p:cNvSpPr>
              <a:spLocks noChangeAspect="1"/>
            </p:cNvSpPr>
            <p:nvPr/>
          </p:nvSpPr>
          <p:spPr bwMode="auto">
            <a:xfrm>
              <a:off x="2954" y="1332"/>
              <a:ext cx="90" cy="47"/>
            </a:xfrm>
            <a:custGeom>
              <a:avLst/>
              <a:gdLst>
                <a:gd name="T0" fmla="*/ 58 w 96"/>
                <a:gd name="T1" fmla="*/ 46 h 50"/>
                <a:gd name="T2" fmla="*/ 56 w 96"/>
                <a:gd name="T3" fmla="*/ 44 h 50"/>
                <a:gd name="T4" fmla="*/ 54 w 96"/>
                <a:gd name="T5" fmla="*/ 42 h 50"/>
                <a:gd name="T6" fmla="*/ 44 w 96"/>
                <a:gd name="T7" fmla="*/ 46 h 50"/>
                <a:gd name="T8" fmla="*/ 38 w 96"/>
                <a:gd name="T9" fmla="*/ 48 h 50"/>
                <a:gd name="T10" fmla="*/ 30 w 96"/>
                <a:gd name="T11" fmla="*/ 50 h 50"/>
                <a:gd name="T12" fmla="*/ 26 w 96"/>
                <a:gd name="T13" fmla="*/ 50 h 50"/>
                <a:gd name="T14" fmla="*/ 22 w 96"/>
                <a:gd name="T15" fmla="*/ 48 h 50"/>
                <a:gd name="T16" fmla="*/ 16 w 96"/>
                <a:gd name="T17" fmla="*/ 44 h 50"/>
                <a:gd name="T18" fmla="*/ 8 w 96"/>
                <a:gd name="T19" fmla="*/ 38 h 50"/>
                <a:gd name="T20" fmla="*/ 0 w 96"/>
                <a:gd name="T21" fmla="*/ 32 h 50"/>
                <a:gd name="T22" fmla="*/ 2 w 96"/>
                <a:gd name="T23" fmla="*/ 30 h 50"/>
                <a:gd name="T24" fmla="*/ 6 w 96"/>
                <a:gd name="T25" fmla="*/ 22 h 50"/>
                <a:gd name="T26" fmla="*/ 8 w 96"/>
                <a:gd name="T27" fmla="*/ 16 h 50"/>
                <a:gd name="T28" fmla="*/ 14 w 96"/>
                <a:gd name="T29" fmla="*/ 10 h 50"/>
                <a:gd name="T30" fmla="*/ 20 w 96"/>
                <a:gd name="T31" fmla="*/ 14 h 50"/>
                <a:gd name="T32" fmla="*/ 28 w 96"/>
                <a:gd name="T33" fmla="*/ 16 h 50"/>
                <a:gd name="T34" fmla="*/ 44 w 96"/>
                <a:gd name="T35" fmla="*/ 10 h 50"/>
                <a:gd name="T36" fmla="*/ 54 w 96"/>
                <a:gd name="T37" fmla="*/ 6 h 50"/>
                <a:gd name="T38" fmla="*/ 58 w 96"/>
                <a:gd name="T39" fmla="*/ 2 h 50"/>
                <a:gd name="T40" fmla="*/ 60 w 96"/>
                <a:gd name="T41" fmla="*/ 0 h 50"/>
                <a:gd name="T42" fmla="*/ 64 w 96"/>
                <a:gd name="T43" fmla="*/ 0 h 50"/>
                <a:gd name="T44" fmla="*/ 72 w 96"/>
                <a:gd name="T45" fmla="*/ 0 h 50"/>
                <a:gd name="T46" fmla="*/ 80 w 96"/>
                <a:gd name="T47" fmla="*/ 2 h 50"/>
                <a:gd name="T48" fmla="*/ 84 w 96"/>
                <a:gd name="T49" fmla="*/ 2 h 50"/>
                <a:gd name="T50" fmla="*/ 86 w 96"/>
                <a:gd name="T51" fmla="*/ 4 h 50"/>
                <a:gd name="T52" fmla="*/ 90 w 96"/>
                <a:gd name="T53" fmla="*/ 6 h 50"/>
                <a:gd name="T54" fmla="*/ 96 w 96"/>
                <a:gd name="T55" fmla="*/ 8 h 50"/>
                <a:gd name="T56" fmla="*/ 94 w 96"/>
                <a:gd name="T57" fmla="*/ 14 h 50"/>
                <a:gd name="T58" fmla="*/ 90 w 96"/>
                <a:gd name="T59" fmla="*/ 16 h 50"/>
                <a:gd name="T60" fmla="*/ 86 w 96"/>
                <a:gd name="T61" fmla="*/ 18 h 50"/>
                <a:gd name="T62" fmla="*/ 82 w 96"/>
                <a:gd name="T63" fmla="*/ 22 h 50"/>
                <a:gd name="T64" fmla="*/ 82 w 96"/>
                <a:gd name="T65" fmla="*/ 30 h 50"/>
                <a:gd name="T66" fmla="*/ 80 w 96"/>
                <a:gd name="T67" fmla="*/ 36 h 50"/>
                <a:gd name="T68" fmla="*/ 78 w 96"/>
                <a:gd name="T69" fmla="*/ 38 h 50"/>
                <a:gd name="T70" fmla="*/ 74 w 96"/>
                <a:gd name="T71" fmla="*/ 42 h 50"/>
                <a:gd name="T72" fmla="*/ 68 w 96"/>
                <a:gd name="T73" fmla="*/ 42 h 50"/>
                <a:gd name="T74" fmla="*/ 62 w 96"/>
                <a:gd name="T75" fmla="*/ 42 h 50"/>
                <a:gd name="T76" fmla="*/ 58 w 96"/>
                <a:gd name="T7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15" name="Freeform 439"/>
            <p:cNvSpPr>
              <a:spLocks noChangeAspect="1"/>
            </p:cNvSpPr>
            <p:nvPr/>
          </p:nvSpPr>
          <p:spPr bwMode="auto">
            <a:xfrm>
              <a:off x="2918" y="1362"/>
              <a:ext cx="45" cy="34"/>
            </a:xfrm>
            <a:custGeom>
              <a:avLst/>
              <a:gdLst>
                <a:gd name="T0" fmla="*/ 0 w 49"/>
                <a:gd name="T1" fmla="*/ 4 h 36"/>
                <a:gd name="T2" fmla="*/ 13 w 49"/>
                <a:gd name="T3" fmla="*/ 6 h 36"/>
                <a:gd name="T4" fmla="*/ 21 w 49"/>
                <a:gd name="T5" fmla="*/ 4 h 36"/>
                <a:gd name="T6" fmla="*/ 25 w 49"/>
                <a:gd name="T7" fmla="*/ 2 h 36"/>
                <a:gd name="T8" fmla="*/ 39 w 49"/>
                <a:gd name="T9" fmla="*/ 0 h 36"/>
                <a:gd name="T10" fmla="*/ 49 w 49"/>
                <a:gd name="T11" fmla="*/ 6 h 36"/>
                <a:gd name="T12" fmla="*/ 35 w 49"/>
                <a:gd name="T13" fmla="*/ 10 h 36"/>
                <a:gd name="T14" fmla="*/ 33 w 49"/>
                <a:gd name="T15" fmla="*/ 16 h 36"/>
                <a:gd name="T16" fmla="*/ 29 w 49"/>
                <a:gd name="T17" fmla="*/ 24 h 36"/>
                <a:gd name="T18" fmla="*/ 21 w 49"/>
                <a:gd name="T19" fmla="*/ 24 h 36"/>
                <a:gd name="T20" fmla="*/ 17 w 49"/>
                <a:gd name="T21" fmla="*/ 28 h 36"/>
                <a:gd name="T22" fmla="*/ 15 w 49"/>
                <a:gd name="T23" fmla="*/ 36 h 36"/>
                <a:gd name="T24" fmla="*/ 11 w 49"/>
                <a:gd name="T25" fmla="*/ 32 h 36"/>
                <a:gd name="T26" fmla="*/ 7 w 49"/>
                <a:gd name="T27" fmla="*/ 26 h 36"/>
                <a:gd name="T28" fmla="*/ 4 w 49"/>
                <a:gd name="T29" fmla="*/ 18 h 36"/>
                <a:gd name="T30" fmla="*/ 0 w 49"/>
                <a:gd name="T31" fmla="*/ 14 h 36"/>
                <a:gd name="T32" fmla="*/ 0 w 49"/>
                <a:gd name="T33"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16" name="Freeform 440"/>
            <p:cNvSpPr>
              <a:spLocks noChangeAspect="1"/>
            </p:cNvSpPr>
            <p:nvPr/>
          </p:nvSpPr>
          <p:spPr bwMode="auto">
            <a:xfrm>
              <a:off x="3009" y="1338"/>
              <a:ext cx="133" cy="75"/>
            </a:xfrm>
            <a:custGeom>
              <a:avLst/>
              <a:gdLst>
                <a:gd name="T0" fmla="*/ 36 w 142"/>
                <a:gd name="T1" fmla="*/ 68 h 80"/>
                <a:gd name="T2" fmla="*/ 28 w 142"/>
                <a:gd name="T3" fmla="*/ 64 h 80"/>
                <a:gd name="T4" fmla="*/ 26 w 142"/>
                <a:gd name="T5" fmla="*/ 64 h 80"/>
                <a:gd name="T6" fmla="*/ 24 w 142"/>
                <a:gd name="T7" fmla="*/ 62 h 80"/>
                <a:gd name="T8" fmla="*/ 22 w 142"/>
                <a:gd name="T9" fmla="*/ 58 h 80"/>
                <a:gd name="T10" fmla="*/ 20 w 142"/>
                <a:gd name="T11" fmla="*/ 54 h 80"/>
                <a:gd name="T12" fmla="*/ 16 w 142"/>
                <a:gd name="T13" fmla="*/ 52 h 80"/>
                <a:gd name="T14" fmla="*/ 14 w 142"/>
                <a:gd name="T15" fmla="*/ 52 h 80"/>
                <a:gd name="T16" fmla="*/ 14 w 142"/>
                <a:gd name="T17" fmla="*/ 48 h 80"/>
                <a:gd name="T18" fmla="*/ 10 w 142"/>
                <a:gd name="T19" fmla="*/ 46 h 80"/>
                <a:gd name="T20" fmla="*/ 8 w 142"/>
                <a:gd name="T21" fmla="*/ 40 h 80"/>
                <a:gd name="T22" fmla="*/ 0 w 142"/>
                <a:gd name="T23" fmla="*/ 40 h 80"/>
                <a:gd name="T24" fmla="*/ 4 w 142"/>
                <a:gd name="T25" fmla="*/ 36 h 80"/>
                <a:gd name="T26" fmla="*/ 10 w 142"/>
                <a:gd name="T27" fmla="*/ 36 h 80"/>
                <a:gd name="T28" fmla="*/ 16 w 142"/>
                <a:gd name="T29" fmla="*/ 36 h 80"/>
                <a:gd name="T30" fmla="*/ 20 w 142"/>
                <a:gd name="T31" fmla="*/ 32 h 80"/>
                <a:gd name="T32" fmla="*/ 22 w 142"/>
                <a:gd name="T33" fmla="*/ 30 h 80"/>
                <a:gd name="T34" fmla="*/ 24 w 142"/>
                <a:gd name="T35" fmla="*/ 24 h 80"/>
                <a:gd name="T36" fmla="*/ 24 w 142"/>
                <a:gd name="T37" fmla="*/ 16 h 80"/>
                <a:gd name="T38" fmla="*/ 28 w 142"/>
                <a:gd name="T39" fmla="*/ 12 h 80"/>
                <a:gd name="T40" fmla="*/ 32 w 142"/>
                <a:gd name="T41" fmla="*/ 10 h 80"/>
                <a:gd name="T42" fmla="*/ 36 w 142"/>
                <a:gd name="T43" fmla="*/ 8 h 80"/>
                <a:gd name="T44" fmla="*/ 38 w 142"/>
                <a:gd name="T45" fmla="*/ 2 h 80"/>
                <a:gd name="T46" fmla="*/ 56 w 142"/>
                <a:gd name="T47" fmla="*/ 6 h 80"/>
                <a:gd name="T48" fmla="*/ 70 w 142"/>
                <a:gd name="T49" fmla="*/ 10 h 80"/>
                <a:gd name="T50" fmla="*/ 76 w 142"/>
                <a:gd name="T51" fmla="*/ 8 h 80"/>
                <a:gd name="T52" fmla="*/ 80 w 142"/>
                <a:gd name="T53" fmla="*/ 6 h 80"/>
                <a:gd name="T54" fmla="*/ 86 w 142"/>
                <a:gd name="T55" fmla="*/ 2 h 80"/>
                <a:gd name="T56" fmla="*/ 92 w 142"/>
                <a:gd name="T57" fmla="*/ 0 h 80"/>
                <a:gd name="T58" fmla="*/ 100 w 142"/>
                <a:gd name="T59" fmla="*/ 2 h 80"/>
                <a:gd name="T60" fmla="*/ 106 w 142"/>
                <a:gd name="T61" fmla="*/ 8 h 80"/>
                <a:gd name="T62" fmla="*/ 108 w 142"/>
                <a:gd name="T63" fmla="*/ 12 h 80"/>
                <a:gd name="T64" fmla="*/ 112 w 142"/>
                <a:gd name="T65" fmla="*/ 20 h 80"/>
                <a:gd name="T66" fmla="*/ 116 w 142"/>
                <a:gd name="T67" fmla="*/ 36 h 80"/>
                <a:gd name="T68" fmla="*/ 118 w 142"/>
                <a:gd name="T69" fmla="*/ 44 h 80"/>
                <a:gd name="T70" fmla="*/ 120 w 142"/>
                <a:gd name="T71" fmla="*/ 50 h 80"/>
                <a:gd name="T72" fmla="*/ 128 w 142"/>
                <a:gd name="T73" fmla="*/ 46 h 80"/>
                <a:gd name="T74" fmla="*/ 136 w 142"/>
                <a:gd name="T75" fmla="*/ 44 h 80"/>
                <a:gd name="T76" fmla="*/ 140 w 142"/>
                <a:gd name="T77" fmla="*/ 46 h 80"/>
                <a:gd name="T78" fmla="*/ 142 w 142"/>
                <a:gd name="T79" fmla="*/ 50 h 80"/>
                <a:gd name="T80" fmla="*/ 142 w 142"/>
                <a:gd name="T81" fmla="*/ 54 h 80"/>
                <a:gd name="T82" fmla="*/ 140 w 142"/>
                <a:gd name="T83" fmla="*/ 56 h 80"/>
                <a:gd name="T84" fmla="*/ 138 w 142"/>
                <a:gd name="T85" fmla="*/ 56 h 80"/>
                <a:gd name="T86" fmla="*/ 132 w 142"/>
                <a:gd name="T87" fmla="*/ 56 h 80"/>
                <a:gd name="T88" fmla="*/ 130 w 142"/>
                <a:gd name="T89" fmla="*/ 68 h 80"/>
                <a:gd name="T90" fmla="*/ 126 w 142"/>
                <a:gd name="T91" fmla="*/ 80 h 80"/>
                <a:gd name="T92" fmla="*/ 116 w 142"/>
                <a:gd name="T93" fmla="*/ 74 h 80"/>
                <a:gd name="T94" fmla="*/ 110 w 142"/>
                <a:gd name="T95" fmla="*/ 72 h 80"/>
                <a:gd name="T96" fmla="*/ 106 w 142"/>
                <a:gd name="T97" fmla="*/ 72 h 80"/>
                <a:gd name="T98" fmla="*/ 100 w 142"/>
                <a:gd name="T99" fmla="*/ 74 h 80"/>
                <a:gd name="T100" fmla="*/ 96 w 142"/>
                <a:gd name="T101" fmla="*/ 76 h 80"/>
                <a:gd name="T102" fmla="*/ 92 w 142"/>
                <a:gd name="T103" fmla="*/ 80 h 80"/>
                <a:gd name="T104" fmla="*/ 86 w 142"/>
                <a:gd name="T105" fmla="*/ 80 h 80"/>
                <a:gd name="T106" fmla="*/ 64 w 142"/>
                <a:gd name="T107" fmla="*/ 80 h 80"/>
                <a:gd name="T108" fmla="*/ 60 w 142"/>
                <a:gd name="T109" fmla="*/ 78 h 80"/>
                <a:gd name="T110" fmla="*/ 54 w 142"/>
                <a:gd name="T111" fmla="*/ 78 h 80"/>
                <a:gd name="T112" fmla="*/ 50 w 142"/>
                <a:gd name="T113" fmla="*/ 78 h 80"/>
                <a:gd name="T114" fmla="*/ 46 w 142"/>
                <a:gd name="T115" fmla="*/ 76 h 80"/>
                <a:gd name="T116" fmla="*/ 44 w 142"/>
                <a:gd name="T117" fmla="*/ 76 h 80"/>
                <a:gd name="T118" fmla="*/ 42 w 142"/>
                <a:gd name="T119" fmla="*/ 74 h 80"/>
                <a:gd name="T120" fmla="*/ 42 w 142"/>
                <a:gd name="T121" fmla="*/ 72 h 80"/>
                <a:gd name="T122" fmla="*/ 36 w 142"/>
                <a:gd name="T1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17" name="Freeform 441"/>
            <p:cNvSpPr>
              <a:spLocks noChangeAspect="1"/>
            </p:cNvSpPr>
            <p:nvPr/>
          </p:nvSpPr>
          <p:spPr bwMode="auto">
            <a:xfrm>
              <a:off x="2989" y="1370"/>
              <a:ext cx="64" cy="71"/>
            </a:xfrm>
            <a:custGeom>
              <a:avLst/>
              <a:gdLst>
                <a:gd name="T0" fmla="*/ 2 w 68"/>
                <a:gd name="T1" fmla="*/ 8 h 76"/>
                <a:gd name="T2" fmla="*/ 6 w 68"/>
                <a:gd name="T3" fmla="*/ 6 h 76"/>
                <a:gd name="T4" fmla="*/ 16 w 68"/>
                <a:gd name="T5" fmla="*/ 0 h 76"/>
                <a:gd name="T6" fmla="*/ 20 w 68"/>
                <a:gd name="T7" fmla="*/ 6 h 76"/>
                <a:gd name="T8" fmla="*/ 28 w 68"/>
                <a:gd name="T9" fmla="*/ 6 h 76"/>
                <a:gd name="T10" fmla="*/ 30 w 68"/>
                <a:gd name="T11" fmla="*/ 12 h 76"/>
                <a:gd name="T12" fmla="*/ 34 w 68"/>
                <a:gd name="T13" fmla="*/ 14 h 76"/>
                <a:gd name="T14" fmla="*/ 34 w 68"/>
                <a:gd name="T15" fmla="*/ 18 h 76"/>
                <a:gd name="T16" fmla="*/ 36 w 68"/>
                <a:gd name="T17" fmla="*/ 18 h 76"/>
                <a:gd name="T18" fmla="*/ 40 w 68"/>
                <a:gd name="T19" fmla="*/ 20 h 76"/>
                <a:gd name="T20" fmla="*/ 42 w 68"/>
                <a:gd name="T21" fmla="*/ 28 h 76"/>
                <a:gd name="T22" fmla="*/ 48 w 68"/>
                <a:gd name="T23" fmla="*/ 30 h 76"/>
                <a:gd name="T24" fmla="*/ 56 w 68"/>
                <a:gd name="T25" fmla="*/ 34 h 76"/>
                <a:gd name="T26" fmla="*/ 62 w 68"/>
                <a:gd name="T27" fmla="*/ 38 h 76"/>
                <a:gd name="T28" fmla="*/ 62 w 68"/>
                <a:gd name="T29" fmla="*/ 44 h 76"/>
                <a:gd name="T30" fmla="*/ 64 w 68"/>
                <a:gd name="T31" fmla="*/ 48 h 76"/>
                <a:gd name="T32" fmla="*/ 68 w 68"/>
                <a:gd name="T33" fmla="*/ 56 h 76"/>
                <a:gd name="T34" fmla="*/ 64 w 68"/>
                <a:gd name="T35" fmla="*/ 62 h 76"/>
                <a:gd name="T36" fmla="*/ 60 w 68"/>
                <a:gd name="T37" fmla="*/ 70 h 76"/>
                <a:gd name="T38" fmla="*/ 60 w 68"/>
                <a:gd name="T39" fmla="*/ 74 h 76"/>
                <a:gd name="T40" fmla="*/ 46 w 68"/>
                <a:gd name="T41" fmla="*/ 74 h 76"/>
                <a:gd name="T42" fmla="*/ 42 w 68"/>
                <a:gd name="T43" fmla="*/ 76 h 76"/>
                <a:gd name="T44" fmla="*/ 34 w 68"/>
                <a:gd name="T45" fmla="*/ 76 h 76"/>
                <a:gd name="T46" fmla="*/ 26 w 68"/>
                <a:gd name="T47" fmla="*/ 68 h 76"/>
                <a:gd name="T48" fmla="*/ 18 w 68"/>
                <a:gd name="T49" fmla="*/ 68 h 76"/>
                <a:gd name="T50" fmla="*/ 18 w 68"/>
                <a:gd name="T51" fmla="*/ 70 h 76"/>
                <a:gd name="T52" fmla="*/ 16 w 68"/>
                <a:gd name="T53" fmla="*/ 74 h 76"/>
                <a:gd name="T54" fmla="*/ 16 w 68"/>
                <a:gd name="T55" fmla="*/ 76 h 76"/>
                <a:gd name="T56" fmla="*/ 10 w 68"/>
                <a:gd name="T57" fmla="*/ 66 h 76"/>
                <a:gd name="T58" fmla="*/ 0 w 68"/>
                <a:gd name="T59" fmla="*/ 60 h 76"/>
                <a:gd name="T60" fmla="*/ 4 w 68"/>
                <a:gd name="T61" fmla="*/ 52 h 76"/>
                <a:gd name="T62" fmla="*/ 12 w 68"/>
                <a:gd name="T63" fmla="*/ 50 h 76"/>
                <a:gd name="T64" fmla="*/ 14 w 68"/>
                <a:gd name="T65" fmla="*/ 44 h 76"/>
                <a:gd name="T66" fmla="*/ 8 w 68"/>
                <a:gd name="T67" fmla="*/ 38 h 76"/>
                <a:gd name="T68" fmla="*/ 6 w 68"/>
                <a:gd name="T69" fmla="*/ 28 h 76"/>
                <a:gd name="T70" fmla="*/ 8 w 68"/>
                <a:gd name="T71" fmla="*/ 22 h 76"/>
                <a:gd name="T72" fmla="*/ 2 w 68"/>
                <a:gd name="T7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18" name="Freeform 442"/>
            <p:cNvSpPr>
              <a:spLocks noChangeAspect="1"/>
            </p:cNvSpPr>
            <p:nvPr/>
          </p:nvSpPr>
          <p:spPr bwMode="auto">
            <a:xfrm>
              <a:off x="3046" y="1406"/>
              <a:ext cx="82" cy="48"/>
            </a:xfrm>
            <a:custGeom>
              <a:avLst/>
              <a:gdLst>
                <a:gd name="T0" fmla="*/ 10 w 88"/>
                <a:gd name="T1" fmla="*/ 48 h 52"/>
                <a:gd name="T2" fmla="*/ 8 w 88"/>
                <a:gd name="T3" fmla="*/ 40 h 52"/>
                <a:gd name="T4" fmla="*/ 6 w 88"/>
                <a:gd name="T5" fmla="*/ 38 h 52"/>
                <a:gd name="T6" fmla="*/ 0 w 88"/>
                <a:gd name="T7" fmla="*/ 36 h 52"/>
                <a:gd name="T8" fmla="*/ 2 w 88"/>
                <a:gd name="T9" fmla="*/ 32 h 52"/>
                <a:gd name="T10" fmla="*/ 4 w 88"/>
                <a:gd name="T11" fmla="*/ 24 h 52"/>
                <a:gd name="T12" fmla="*/ 8 w 88"/>
                <a:gd name="T13" fmla="*/ 18 h 52"/>
                <a:gd name="T14" fmla="*/ 4 w 88"/>
                <a:gd name="T15" fmla="*/ 12 h 52"/>
                <a:gd name="T16" fmla="*/ 2 w 88"/>
                <a:gd name="T17" fmla="*/ 6 h 52"/>
                <a:gd name="T18" fmla="*/ 2 w 88"/>
                <a:gd name="T19" fmla="*/ 4 h 52"/>
                <a:gd name="T20" fmla="*/ 2 w 88"/>
                <a:gd name="T21" fmla="*/ 2 h 52"/>
                <a:gd name="T22" fmla="*/ 4 w 88"/>
                <a:gd name="T23" fmla="*/ 4 h 52"/>
                <a:gd name="T24" fmla="*/ 6 w 88"/>
                <a:gd name="T25" fmla="*/ 4 h 52"/>
                <a:gd name="T26" fmla="*/ 10 w 88"/>
                <a:gd name="T27" fmla="*/ 6 h 52"/>
                <a:gd name="T28" fmla="*/ 14 w 88"/>
                <a:gd name="T29" fmla="*/ 6 h 52"/>
                <a:gd name="T30" fmla="*/ 20 w 88"/>
                <a:gd name="T31" fmla="*/ 6 h 52"/>
                <a:gd name="T32" fmla="*/ 24 w 88"/>
                <a:gd name="T33" fmla="*/ 8 h 52"/>
                <a:gd name="T34" fmla="*/ 46 w 88"/>
                <a:gd name="T35" fmla="*/ 8 h 52"/>
                <a:gd name="T36" fmla="*/ 52 w 88"/>
                <a:gd name="T37" fmla="*/ 8 h 52"/>
                <a:gd name="T38" fmla="*/ 56 w 88"/>
                <a:gd name="T39" fmla="*/ 4 h 52"/>
                <a:gd name="T40" fmla="*/ 60 w 88"/>
                <a:gd name="T41" fmla="*/ 2 h 52"/>
                <a:gd name="T42" fmla="*/ 66 w 88"/>
                <a:gd name="T43" fmla="*/ 0 h 52"/>
                <a:gd name="T44" fmla="*/ 70 w 88"/>
                <a:gd name="T45" fmla="*/ 0 h 52"/>
                <a:gd name="T46" fmla="*/ 76 w 88"/>
                <a:gd name="T47" fmla="*/ 2 h 52"/>
                <a:gd name="T48" fmla="*/ 86 w 88"/>
                <a:gd name="T49" fmla="*/ 8 h 52"/>
                <a:gd name="T50" fmla="*/ 84 w 88"/>
                <a:gd name="T51" fmla="*/ 14 h 52"/>
                <a:gd name="T52" fmla="*/ 84 w 88"/>
                <a:gd name="T53" fmla="*/ 22 h 52"/>
                <a:gd name="T54" fmla="*/ 84 w 88"/>
                <a:gd name="T55" fmla="*/ 30 h 52"/>
                <a:gd name="T56" fmla="*/ 88 w 88"/>
                <a:gd name="T57" fmla="*/ 38 h 52"/>
                <a:gd name="T58" fmla="*/ 70 w 88"/>
                <a:gd name="T59" fmla="*/ 40 h 52"/>
                <a:gd name="T60" fmla="*/ 64 w 88"/>
                <a:gd name="T61" fmla="*/ 42 h 52"/>
                <a:gd name="T62" fmla="*/ 62 w 88"/>
                <a:gd name="T63" fmla="*/ 44 h 52"/>
                <a:gd name="T64" fmla="*/ 60 w 88"/>
                <a:gd name="T65" fmla="*/ 46 h 52"/>
                <a:gd name="T66" fmla="*/ 58 w 88"/>
                <a:gd name="T67" fmla="*/ 46 h 52"/>
                <a:gd name="T68" fmla="*/ 56 w 88"/>
                <a:gd name="T69" fmla="*/ 50 h 52"/>
                <a:gd name="T70" fmla="*/ 52 w 88"/>
                <a:gd name="T71" fmla="*/ 50 h 52"/>
                <a:gd name="T72" fmla="*/ 50 w 88"/>
                <a:gd name="T73" fmla="*/ 52 h 52"/>
                <a:gd name="T74" fmla="*/ 48 w 88"/>
                <a:gd name="T75" fmla="*/ 52 h 52"/>
                <a:gd name="T76" fmla="*/ 42 w 88"/>
                <a:gd name="T77" fmla="*/ 52 h 52"/>
                <a:gd name="T78" fmla="*/ 38 w 88"/>
                <a:gd name="T79" fmla="*/ 50 h 52"/>
                <a:gd name="T80" fmla="*/ 36 w 88"/>
                <a:gd name="T81" fmla="*/ 48 h 52"/>
                <a:gd name="T82" fmla="*/ 32 w 88"/>
                <a:gd name="T83" fmla="*/ 46 h 52"/>
                <a:gd name="T84" fmla="*/ 26 w 88"/>
                <a:gd name="T85" fmla="*/ 48 h 52"/>
                <a:gd name="T86" fmla="*/ 20 w 88"/>
                <a:gd name="T87" fmla="*/ 50 h 52"/>
                <a:gd name="T88" fmla="*/ 14 w 88"/>
                <a:gd name="T89" fmla="*/ 50 h 52"/>
                <a:gd name="T90" fmla="*/ 10 w 88"/>
                <a:gd name="T91" fmla="*/ 50 h 52"/>
                <a:gd name="T92" fmla="*/ 10 w 88"/>
                <a:gd name="T93"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25" name="Group 443"/>
            <p:cNvGrpSpPr>
              <a:grpSpLocks/>
            </p:cNvGrpSpPr>
            <p:nvPr/>
          </p:nvGrpSpPr>
          <p:grpSpPr bwMode="auto">
            <a:xfrm>
              <a:off x="2051" y="818"/>
              <a:ext cx="843" cy="413"/>
              <a:chOff x="2051" y="818"/>
              <a:chExt cx="843" cy="413"/>
            </a:xfrm>
          </p:grpSpPr>
          <p:sp>
            <p:nvSpPr>
              <p:cNvPr id="1663420" name="Freeform 444"/>
              <p:cNvSpPr>
                <a:spLocks noChangeAspect="1"/>
              </p:cNvSpPr>
              <p:nvPr/>
            </p:nvSpPr>
            <p:spPr bwMode="auto">
              <a:xfrm>
                <a:off x="2051" y="818"/>
                <a:ext cx="589" cy="322"/>
              </a:xfrm>
              <a:custGeom>
                <a:avLst/>
                <a:gdLst>
                  <a:gd name="T0" fmla="*/ 390 w 628"/>
                  <a:gd name="T1" fmla="*/ 210 h 344"/>
                  <a:gd name="T2" fmla="*/ 360 w 628"/>
                  <a:gd name="T3" fmla="*/ 212 h 344"/>
                  <a:gd name="T4" fmla="*/ 324 w 628"/>
                  <a:gd name="T5" fmla="*/ 240 h 344"/>
                  <a:gd name="T6" fmla="*/ 292 w 628"/>
                  <a:gd name="T7" fmla="*/ 250 h 344"/>
                  <a:gd name="T8" fmla="*/ 252 w 628"/>
                  <a:gd name="T9" fmla="*/ 258 h 344"/>
                  <a:gd name="T10" fmla="*/ 248 w 628"/>
                  <a:gd name="T11" fmla="*/ 266 h 344"/>
                  <a:gd name="T12" fmla="*/ 222 w 628"/>
                  <a:gd name="T13" fmla="*/ 298 h 344"/>
                  <a:gd name="T14" fmla="*/ 206 w 628"/>
                  <a:gd name="T15" fmla="*/ 316 h 344"/>
                  <a:gd name="T16" fmla="*/ 190 w 628"/>
                  <a:gd name="T17" fmla="*/ 344 h 344"/>
                  <a:gd name="T18" fmla="*/ 162 w 628"/>
                  <a:gd name="T19" fmla="*/ 338 h 344"/>
                  <a:gd name="T20" fmla="*/ 136 w 628"/>
                  <a:gd name="T21" fmla="*/ 326 h 344"/>
                  <a:gd name="T22" fmla="*/ 124 w 628"/>
                  <a:gd name="T23" fmla="*/ 304 h 344"/>
                  <a:gd name="T24" fmla="*/ 112 w 628"/>
                  <a:gd name="T25" fmla="*/ 278 h 344"/>
                  <a:gd name="T26" fmla="*/ 108 w 628"/>
                  <a:gd name="T27" fmla="*/ 266 h 344"/>
                  <a:gd name="T28" fmla="*/ 122 w 628"/>
                  <a:gd name="T29" fmla="*/ 252 h 344"/>
                  <a:gd name="T30" fmla="*/ 124 w 628"/>
                  <a:gd name="T31" fmla="*/ 236 h 344"/>
                  <a:gd name="T32" fmla="*/ 114 w 628"/>
                  <a:gd name="T33" fmla="*/ 222 h 344"/>
                  <a:gd name="T34" fmla="*/ 152 w 628"/>
                  <a:gd name="T35" fmla="*/ 198 h 344"/>
                  <a:gd name="T36" fmla="*/ 132 w 628"/>
                  <a:gd name="T37" fmla="*/ 180 h 344"/>
                  <a:gd name="T38" fmla="*/ 126 w 628"/>
                  <a:gd name="T39" fmla="*/ 192 h 344"/>
                  <a:gd name="T40" fmla="*/ 114 w 628"/>
                  <a:gd name="T41" fmla="*/ 180 h 344"/>
                  <a:gd name="T42" fmla="*/ 156 w 628"/>
                  <a:gd name="T43" fmla="*/ 170 h 344"/>
                  <a:gd name="T44" fmla="*/ 134 w 628"/>
                  <a:gd name="T45" fmla="*/ 156 h 344"/>
                  <a:gd name="T46" fmla="*/ 134 w 628"/>
                  <a:gd name="T47" fmla="*/ 126 h 344"/>
                  <a:gd name="T48" fmla="*/ 126 w 628"/>
                  <a:gd name="T49" fmla="*/ 110 h 344"/>
                  <a:gd name="T50" fmla="*/ 98 w 628"/>
                  <a:gd name="T51" fmla="*/ 96 h 344"/>
                  <a:gd name="T52" fmla="*/ 38 w 628"/>
                  <a:gd name="T53" fmla="*/ 96 h 344"/>
                  <a:gd name="T54" fmla="*/ 18 w 628"/>
                  <a:gd name="T55" fmla="*/ 88 h 344"/>
                  <a:gd name="T56" fmla="*/ 12 w 628"/>
                  <a:gd name="T57" fmla="*/ 76 h 344"/>
                  <a:gd name="T58" fmla="*/ 54 w 628"/>
                  <a:gd name="T59" fmla="*/ 70 h 344"/>
                  <a:gd name="T60" fmla="*/ 0 w 628"/>
                  <a:gd name="T61" fmla="*/ 68 h 344"/>
                  <a:gd name="T62" fmla="*/ 24 w 628"/>
                  <a:gd name="T63" fmla="*/ 56 h 344"/>
                  <a:gd name="T64" fmla="*/ 104 w 628"/>
                  <a:gd name="T65" fmla="*/ 44 h 344"/>
                  <a:gd name="T66" fmla="*/ 138 w 628"/>
                  <a:gd name="T67" fmla="*/ 34 h 344"/>
                  <a:gd name="T68" fmla="*/ 184 w 628"/>
                  <a:gd name="T69" fmla="*/ 20 h 344"/>
                  <a:gd name="T70" fmla="*/ 256 w 628"/>
                  <a:gd name="T71" fmla="*/ 20 h 344"/>
                  <a:gd name="T72" fmla="*/ 308 w 628"/>
                  <a:gd name="T73" fmla="*/ 6 h 344"/>
                  <a:gd name="T74" fmla="*/ 392 w 628"/>
                  <a:gd name="T75" fmla="*/ 4 h 344"/>
                  <a:gd name="T76" fmla="*/ 438 w 628"/>
                  <a:gd name="T77" fmla="*/ 6 h 344"/>
                  <a:gd name="T78" fmla="*/ 500 w 628"/>
                  <a:gd name="T79" fmla="*/ 6 h 344"/>
                  <a:gd name="T80" fmla="*/ 492 w 628"/>
                  <a:gd name="T81" fmla="*/ 18 h 344"/>
                  <a:gd name="T82" fmla="*/ 524 w 628"/>
                  <a:gd name="T83" fmla="*/ 22 h 344"/>
                  <a:gd name="T84" fmla="*/ 618 w 628"/>
                  <a:gd name="T85" fmla="*/ 30 h 344"/>
                  <a:gd name="T86" fmla="*/ 556 w 628"/>
                  <a:gd name="T87" fmla="*/ 40 h 344"/>
                  <a:gd name="T88" fmla="*/ 534 w 628"/>
                  <a:gd name="T89" fmla="*/ 54 h 344"/>
                  <a:gd name="T90" fmla="*/ 546 w 628"/>
                  <a:gd name="T91" fmla="*/ 68 h 344"/>
                  <a:gd name="T92" fmla="*/ 552 w 628"/>
                  <a:gd name="T93" fmla="*/ 80 h 344"/>
                  <a:gd name="T94" fmla="*/ 514 w 628"/>
                  <a:gd name="T95" fmla="*/ 88 h 344"/>
                  <a:gd name="T96" fmla="*/ 544 w 628"/>
                  <a:gd name="T97" fmla="*/ 100 h 344"/>
                  <a:gd name="T98" fmla="*/ 522 w 628"/>
                  <a:gd name="T99" fmla="*/ 106 h 344"/>
                  <a:gd name="T100" fmla="*/ 504 w 628"/>
                  <a:gd name="T101" fmla="*/ 116 h 344"/>
                  <a:gd name="T102" fmla="*/ 480 w 628"/>
                  <a:gd name="T103" fmla="*/ 128 h 344"/>
                  <a:gd name="T104" fmla="*/ 502 w 628"/>
                  <a:gd name="T105" fmla="*/ 144 h 344"/>
                  <a:gd name="T106" fmla="*/ 474 w 628"/>
                  <a:gd name="T107" fmla="*/ 138 h 344"/>
                  <a:gd name="T108" fmla="*/ 498 w 628"/>
                  <a:gd name="T109" fmla="*/ 154 h 344"/>
                  <a:gd name="T110" fmla="*/ 492 w 628"/>
                  <a:gd name="T111" fmla="*/ 174 h 344"/>
                  <a:gd name="T112" fmla="*/ 466 w 628"/>
                  <a:gd name="T113" fmla="*/ 160 h 344"/>
                  <a:gd name="T114" fmla="*/ 450 w 628"/>
                  <a:gd name="T115" fmla="*/ 166 h 344"/>
                  <a:gd name="T116" fmla="*/ 474 w 628"/>
                  <a:gd name="T117" fmla="*/ 18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31" name="Group 445"/>
              <p:cNvGrpSpPr>
                <a:grpSpLocks/>
              </p:cNvGrpSpPr>
              <p:nvPr/>
            </p:nvGrpSpPr>
            <p:grpSpPr bwMode="auto">
              <a:xfrm>
                <a:off x="2842" y="1180"/>
                <a:ext cx="52" cy="51"/>
                <a:chOff x="2842" y="1180"/>
                <a:chExt cx="52" cy="51"/>
              </a:xfrm>
            </p:grpSpPr>
            <p:sp>
              <p:nvSpPr>
                <p:cNvPr id="1663422" name="Freeform 446"/>
                <p:cNvSpPr>
                  <a:spLocks noChangeAspect="1"/>
                </p:cNvSpPr>
                <p:nvPr/>
              </p:nvSpPr>
              <p:spPr bwMode="auto">
                <a:xfrm>
                  <a:off x="2872" y="1202"/>
                  <a:ext cx="22" cy="29"/>
                </a:xfrm>
                <a:custGeom>
                  <a:avLst/>
                  <a:gdLst>
                    <a:gd name="T0" fmla="*/ 12 w 24"/>
                    <a:gd name="T1" fmla="*/ 4 h 30"/>
                    <a:gd name="T2" fmla="*/ 12 w 24"/>
                    <a:gd name="T3" fmla="*/ 12 h 30"/>
                    <a:gd name="T4" fmla="*/ 18 w 24"/>
                    <a:gd name="T5" fmla="*/ 8 h 30"/>
                    <a:gd name="T6" fmla="*/ 24 w 24"/>
                    <a:gd name="T7" fmla="*/ 4 h 30"/>
                    <a:gd name="T8" fmla="*/ 24 w 24"/>
                    <a:gd name="T9" fmla="*/ 16 h 30"/>
                    <a:gd name="T10" fmla="*/ 22 w 24"/>
                    <a:gd name="T11" fmla="*/ 20 h 30"/>
                    <a:gd name="T12" fmla="*/ 18 w 24"/>
                    <a:gd name="T13" fmla="*/ 26 h 30"/>
                    <a:gd name="T14" fmla="*/ 16 w 24"/>
                    <a:gd name="T15" fmla="*/ 30 h 30"/>
                    <a:gd name="T16" fmla="*/ 14 w 24"/>
                    <a:gd name="T17" fmla="*/ 30 h 30"/>
                    <a:gd name="T18" fmla="*/ 14 w 24"/>
                    <a:gd name="T19" fmla="*/ 28 h 30"/>
                    <a:gd name="T20" fmla="*/ 12 w 24"/>
                    <a:gd name="T21" fmla="*/ 24 h 30"/>
                    <a:gd name="T22" fmla="*/ 10 w 24"/>
                    <a:gd name="T23" fmla="*/ 20 h 30"/>
                    <a:gd name="T24" fmla="*/ 6 w 24"/>
                    <a:gd name="T25" fmla="*/ 14 h 30"/>
                    <a:gd name="T26" fmla="*/ 2 w 24"/>
                    <a:gd name="T27" fmla="*/ 10 h 30"/>
                    <a:gd name="T28" fmla="*/ 0 w 24"/>
                    <a:gd name="T29" fmla="*/ 6 h 30"/>
                    <a:gd name="T30" fmla="*/ 0 w 24"/>
                    <a:gd name="T31" fmla="*/ 4 h 30"/>
                    <a:gd name="T32" fmla="*/ 2 w 24"/>
                    <a:gd name="T33" fmla="*/ 2 h 30"/>
                    <a:gd name="T34" fmla="*/ 4 w 24"/>
                    <a:gd name="T35" fmla="*/ 0 h 30"/>
                    <a:gd name="T36" fmla="*/ 6 w 24"/>
                    <a:gd name="T37" fmla="*/ 0 h 30"/>
                    <a:gd name="T38" fmla="*/ 8 w 24"/>
                    <a:gd name="T39" fmla="*/ 0 h 30"/>
                    <a:gd name="T40" fmla="*/ 12 w 24"/>
                    <a:gd name="T4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23" name="Freeform 447"/>
                <p:cNvSpPr>
                  <a:spLocks noChangeAspect="1"/>
                </p:cNvSpPr>
                <p:nvPr/>
              </p:nvSpPr>
              <p:spPr bwMode="auto">
                <a:xfrm>
                  <a:off x="2842" y="1180"/>
                  <a:ext cx="30" cy="49"/>
                </a:xfrm>
                <a:custGeom>
                  <a:avLst/>
                  <a:gdLst>
                    <a:gd name="T0" fmla="*/ 22 w 32"/>
                    <a:gd name="T1" fmla="*/ 52 h 52"/>
                    <a:gd name="T2" fmla="*/ 8 w 32"/>
                    <a:gd name="T3" fmla="*/ 52 h 52"/>
                    <a:gd name="T4" fmla="*/ 10 w 32"/>
                    <a:gd name="T5" fmla="*/ 52 h 52"/>
                    <a:gd name="T6" fmla="*/ 12 w 32"/>
                    <a:gd name="T7" fmla="*/ 50 h 52"/>
                    <a:gd name="T8" fmla="*/ 6 w 32"/>
                    <a:gd name="T9" fmla="*/ 50 h 52"/>
                    <a:gd name="T10" fmla="*/ 6 w 32"/>
                    <a:gd name="T11" fmla="*/ 42 h 52"/>
                    <a:gd name="T12" fmla="*/ 4 w 32"/>
                    <a:gd name="T13" fmla="*/ 38 h 52"/>
                    <a:gd name="T14" fmla="*/ 2 w 32"/>
                    <a:gd name="T15" fmla="*/ 32 h 52"/>
                    <a:gd name="T16" fmla="*/ 0 w 32"/>
                    <a:gd name="T17" fmla="*/ 26 h 52"/>
                    <a:gd name="T18" fmla="*/ 2 w 32"/>
                    <a:gd name="T19" fmla="*/ 22 h 52"/>
                    <a:gd name="T20" fmla="*/ 4 w 32"/>
                    <a:gd name="T21" fmla="*/ 18 h 52"/>
                    <a:gd name="T22" fmla="*/ 12 w 32"/>
                    <a:gd name="T23" fmla="*/ 12 h 52"/>
                    <a:gd name="T24" fmla="*/ 28 w 32"/>
                    <a:gd name="T25" fmla="*/ 0 h 52"/>
                    <a:gd name="T26" fmla="*/ 28 w 32"/>
                    <a:gd name="T27" fmla="*/ 14 h 52"/>
                    <a:gd name="T28" fmla="*/ 26 w 32"/>
                    <a:gd name="T29" fmla="*/ 16 h 52"/>
                    <a:gd name="T30" fmla="*/ 28 w 32"/>
                    <a:gd name="T31" fmla="*/ 18 h 52"/>
                    <a:gd name="T32" fmla="*/ 32 w 32"/>
                    <a:gd name="T33" fmla="*/ 20 h 52"/>
                    <a:gd name="T34" fmla="*/ 30 w 32"/>
                    <a:gd name="T35" fmla="*/ 24 h 52"/>
                    <a:gd name="T36" fmla="*/ 28 w 32"/>
                    <a:gd name="T37" fmla="*/ 28 h 52"/>
                    <a:gd name="T38" fmla="*/ 26 w 32"/>
                    <a:gd name="T39" fmla="*/ 28 h 52"/>
                    <a:gd name="T40" fmla="*/ 22 w 32"/>
                    <a:gd name="T41" fmla="*/ 30 h 52"/>
                    <a:gd name="T42" fmla="*/ 24 w 32"/>
                    <a:gd name="T43" fmla="*/ 36 h 52"/>
                    <a:gd name="T44" fmla="*/ 28 w 32"/>
                    <a:gd name="T45" fmla="*/ 40 h 52"/>
                    <a:gd name="T46" fmla="*/ 22 w 32"/>
                    <a:gd name="T47" fmla="*/ 40 h 52"/>
                    <a:gd name="T48" fmla="*/ 22 w 32"/>
                    <a:gd name="T4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24" name="Freeform 448"/>
                <p:cNvSpPr>
                  <a:spLocks noChangeAspect="1"/>
                </p:cNvSpPr>
                <p:nvPr/>
              </p:nvSpPr>
              <p:spPr bwMode="auto">
                <a:xfrm>
                  <a:off x="2868" y="1224"/>
                  <a:ext cx="14" cy="4"/>
                </a:xfrm>
                <a:custGeom>
                  <a:avLst/>
                  <a:gdLst>
                    <a:gd name="T0" fmla="*/ 0 w 14"/>
                    <a:gd name="T1" fmla="*/ 2 h 4"/>
                    <a:gd name="T2" fmla="*/ 6 w 14"/>
                    <a:gd name="T3" fmla="*/ 4 h 4"/>
                    <a:gd name="T4" fmla="*/ 8 w 14"/>
                    <a:gd name="T5" fmla="*/ 4 h 4"/>
                    <a:gd name="T6" fmla="*/ 14 w 14"/>
                    <a:gd name="T7" fmla="*/ 2 h 4"/>
                    <a:gd name="T8" fmla="*/ 8 w 14"/>
                    <a:gd name="T9" fmla="*/ 0 h 4"/>
                    <a:gd name="T10" fmla="*/ 4 w 14"/>
                    <a:gd name="T11" fmla="*/ 0 h 4"/>
                    <a:gd name="T12" fmla="*/ 0 w 1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0" y="2"/>
                      </a:moveTo>
                      <a:lnTo>
                        <a:pt x="6" y="4"/>
                      </a:lnTo>
                      <a:lnTo>
                        <a:pt x="8" y="4"/>
                      </a:lnTo>
                      <a:lnTo>
                        <a:pt x="14" y="2"/>
                      </a:lnTo>
                      <a:lnTo>
                        <a:pt x="8" y="0"/>
                      </a:lnTo>
                      <a:lnTo>
                        <a:pt x="4" y="0"/>
                      </a:lnTo>
                      <a:lnTo>
                        <a:pt x="0" y="2"/>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sp>
          <p:nvSpPr>
            <p:cNvPr id="1663425" name="Freeform 449"/>
            <p:cNvSpPr>
              <a:spLocks noChangeAspect="1"/>
            </p:cNvSpPr>
            <p:nvPr/>
          </p:nvSpPr>
          <p:spPr bwMode="auto">
            <a:xfrm>
              <a:off x="2812" y="1304"/>
              <a:ext cx="12" cy="15"/>
            </a:xfrm>
            <a:custGeom>
              <a:avLst/>
              <a:gdLst>
                <a:gd name="T0" fmla="*/ 8 w 12"/>
                <a:gd name="T1" fmla="*/ 0 h 16"/>
                <a:gd name="T2" fmla="*/ 6 w 12"/>
                <a:gd name="T3" fmla="*/ 2 h 16"/>
                <a:gd name="T4" fmla="*/ 4 w 12"/>
                <a:gd name="T5" fmla="*/ 4 h 16"/>
                <a:gd name="T6" fmla="*/ 2 w 12"/>
                <a:gd name="T7" fmla="*/ 6 h 16"/>
                <a:gd name="T8" fmla="*/ 0 w 12"/>
                <a:gd name="T9" fmla="*/ 8 h 16"/>
                <a:gd name="T10" fmla="*/ 2 w 12"/>
                <a:gd name="T11" fmla="*/ 12 h 16"/>
                <a:gd name="T12" fmla="*/ 2 w 12"/>
                <a:gd name="T13" fmla="*/ 14 h 16"/>
                <a:gd name="T14" fmla="*/ 8 w 12"/>
                <a:gd name="T15" fmla="*/ 14 h 16"/>
                <a:gd name="T16" fmla="*/ 12 w 12"/>
                <a:gd name="T17" fmla="*/ 16 h 16"/>
                <a:gd name="T18" fmla="*/ 12 w 12"/>
                <a:gd name="T19" fmla="*/ 12 h 16"/>
                <a:gd name="T20" fmla="*/ 12 w 12"/>
                <a:gd name="T21" fmla="*/ 8 h 16"/>
                <a:gd name="T22" fmla="*/ 8 w 1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827" name="Group 450"/>
            <p:cNvGrpSpPr>
              <a:grpSpLocks/>
            </p:cNvGrpSpPr>
            <p:nvPr/>
          </p:nvGrpSpPr>
          <p:grpSpPr bwMode="auto">
            <a:xfrm>
              <a:off x="3102" y="1437"/>
              <a:ext cx="261" cy="109"/>
              <a:chOff x="3102" y="1437"/>
              <a:chExt cx="261" cy="109"/>
            </a:xfrm>
          </p:grpSpPr>
          <p:sp>
            <p:nvSpPr>
              <p:cNvPr id="1663427" name="Freeform 451"/>
              <p:cNvSpPr>
                <a:spLocks noChangeAspect="1"/>
              </p:cNvSpPr>
              <p:nvPr/>
            </p:nvSpPr>
            <p:spPr bwMode="auto">
              <a:xfrm>
                <a:off x="3102" y="1441"/>
                <a:ext cx="30" cy="23"/>
              </a:xfrm>
              <a:custGeom>
                <a:avLst/>
                <a:gdLst>
                  <a:gd name="T0" fmla="*/ 28 w 32"/>
                  <a:gd name="T1" fmla="*/ 0 h 24"/>
                  <a:gd name="T2" fmla="*/ 10 w 32"/>
                  <a:gd name="T3" fmla="*/ 2 h 24"/>
                  <a:gd name="T4" fmla="*/ 4 w 32"/>
                  <a:gd name="T5" fmla="*/ 4 h 24"/>
                  <a:gd name="T6" fmla="*/ 2 w 32"/>
                  <a:gd name="T7" fmla="*/ 6 h 24"/>
                  <a:gd name="T8" fmla="*/ 0 w 32"/>
                  <a:gd name="T9" fmla="*/ 8 h 24"/>
                  <a:gd name="T10" fmla="*/ 2 w 32"/>
                  <a:gd name="T11" fmla="*/ 10 h 24"/>
                  <a:gd name="T12" fmla="*/ 2 w 32"/>
                  <a:gd name="T13" fmla="*/ 12 h 24"/>
                  <a:gd name="T14" fmla="*/ 6 w 32"/>
                  <a:gd name="T15" fmla="*/ 14 h 24"/>
                  <a:gd name="T16" fmla="*/ 6 w 32"/>
                  <a:gd name="T17" fmla="*/ 24 h 24"/>
                  <a:gd name="T18" fmla="*/ 12 w 32"/>
                  <a:gd name="T19" fmla="*/ 22 h 24"/>
                  <a:gd name="T20" fmla="*/ 20 w 32"/>
                  <a:gd name="T21" fmla="*/ 18 h 24"/>
                  <a:gd name="T22" fmla="*/ 32 w 32"/>
                  <a:gd name="T23" fmla="*/ 8 h 24"/>
                  <a:gd name="T24" fmla="*/ 30 w 32"/>
                  <a:gd name="T25" fmla="*/ 6 h 24"/>
                  <a:gd name="T26" fmla="*/ 26 w 32"/>
                  <a:gd name="T27" fmla="*/ 0 h 24"/>
                  <a:gd name="T28" fmla="*/ 28 w 32"/>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28" name="Freeform 452"/>
              <p:cNvSpPr>
                <a:spLocks noChangeAspect="1"/>
              </p:cNvSpPr>
              <p:nvPr/>
            </p:nvSpPr>
            <p:spPr bwMode="auto">
              <a:xfrm>
                <a:off x="3102" y="1437"/>
                <a:ext cx="261" cy="109"/>
              </a:xfrm>
              <a:custGeom>
                <a:avLst/>
                <a:gdLst>
                  <a:gd name="T0" fmla="*/ 166 w 278"/>
                  <a:gd name="T1" fmla="*/ 96 h 116"/>
                  <a:gd name="T2" fmla="*/ 170 w 278"/>
                  <a:gd name="T3" fmla="*/ 100 h 116"/>
                  <a:gd name="T4" fmla="*/ 182 w 278"/>
                  <a:gd name="T5" fmla="*/ 102 h 116"/>
                  <a:gd name="T6" fmla="*/ 194 w 278"/>
                  <a:gd name="T7" fmla="*/ 98 h 116"/>
                  <a:gd name="T8" fmla="*/ 204 w 278"/>
                  <a:gd name="T9" fmla="*/ 102 h 116"/>
                  <a:gd name="T10" fmla="*/ 214 w 278"/>
                  <a:gd name="T11" fmla="*/ 100 h 116"/>
                  <a:gd name="T12" fmla="*/ 224 w 278"/>
                  <a:gd name="T13" fmla="*/ 94 h 116"/>
                  <a:gd name="T14" fmla="*/ 232 w 278"/>
                  <a:gd name="T15" fmla="*/ 96 h 116"/>
                  <a:gd name="T16" fmla="*/ 252 w 278"/>
                  <a:gd name="T17" fmla="*/ 92 h 116"/>
                  <a:gd name="T18" fmla="*/ 270 w 278"/>
                  <a:gd name="T19" fmla="*/ 92 h 116"/>
                  <a:gd name="T20" fmla="*/ 278 w 278"/>
                  <a:gd name="T21" fmla="*/ 90 h 116"/>
                  <a:gd name="T22" fmla="*/ 274 w 278"/>
                  <a:gd name="T23" fmla="*/ 70 h 116"/>
                  <a:gd name="T24" fmla="*/ 270 w 278"/>
                  <a:gd name="T25" fmla="*/ 52 h 116"/>
                  <a:gd name="T26" fmla="*/ 274 w 278"/>
                  <a:gd name="T27" fmla="*/ 44 h 116"/>
                  <a:gd name="T28" fmla="*/ 268 w 278"/>
                  <a:gd name="T29" fmla="*/ 36 h 116"/>
                  <a:gd name="T30" fmla="*/ 260 w 278"/>
                  <a:gd name="T31" fmla="*/ 32 h 116"/>
                  <a:gd name="T32" fmla="*/ 258 w 278"/>
                  <a:gd name="T33" fmla="*/ 20 h 116"/>
                  <a:gd name="T34" fmla="*/ 252 w 278"/>
                  <a:gd name="T35" fmla="*/ 10 h 116"/>
                  <a:gd name="T36" fmla="*/ 226 w 278"/>
                  <a:gd name="T37" fmla="*/ 10 h 116"/>
                  <a:gd name="T38" fmla="*/ 194 w 278"/>
                  <a:gd name="T39" fmla="*/ 16 h 116"/>
                  <a:gd name="T40" fmla="*/ 170 w 278"/>
                  <a:gd name="T41" fmla="*/ 18 h 116"/>
                  <a:gd name="T42" fmla="*/ 148 w 278"/>
                  <a:gd name="T43" fmla="*/ 10 h 116"/>
                  <a:gd name="T44" fmla="*/ 124 w 278"/>
                  <a:gd name="T45" fmla="*/ 0 h 116"/>
                  <a:gd name="T46" fmla="*/ 102 w 278"/>
                  <a:gd name="T47" fmla="*/ 2 h 116"/>
                  <a:gd name="T48" fmla="*/ 84 w 278"/>
                  <a:gd name="T49" fmla="*/ 12 h 116"/>
                  <a:gd name="T50" fmla="*/ 64 w 278"/>
                  <a:gd name="T51" fmla="*/ 14 h 116"/>
                  <a:gd name="T52" fmla="*/ 60 w 278"/>
                  <a:gd name="T53" fmla="*/ 12 h 116"/>
                  <a:gd name="T54" fmla="*/ 46 w 278"/>
                  <a:gd name="T55" fmla="*/ 12 h 116"/>
                  <a:gd name="T56" fmla="*/ 34 w 278"/>
                  <a:gd name="T57" fmla="*/ 14 h 116"/>
                  <a:gd name="T58" fmla="*/ 44 w 278"/>
                  <a:gd name="T59" fmla="*/ 24 h 116"/>
                  <a:gd name="T60" fmla="*/ 12 w 278"/>
                  <a:gd name="T61" fmla="*/ 28 h 116"/>
                  <a:gd name="T62" fmla="*/ 0 w 278"/>
                  <a:gd name="T63" fmla="*/ 40 h 116"/>
                  <a:gd name="T64" fmla="*/ 4 w 278"/>
                  <a:gd name="T65" fmla="*/ 42 h 116"/>
                  <a:gd name="T66" fmla="*/ 8 w 278"/>
                  <a:gd name="T67" fmla="*/ 46 h 116"/>
                  <a:gd name="T68" fmla="*/ 14 w 278"/>
                  <a:gd name="T69" fmla="*/ 54 h 116"/>
                  <a:gd name="T70" fmla="*/ 10 w 278"/>
                  <a:gd name="T71" fmla="*/ 60 h 116"/>
                  <a:gd name="T72" fmla="*/ 18 w 278"/>
                  <a:gd name="T73" fmla="*/ 66 h 116"/>
                  <a:gd name="T74" fmla="*/ 22 w 278"/>
                  <a:gd name="T75" fmla="*/ 76 h 116"/>
                  <a:gd name="T76" fmla="*/ 30 w 278"/>
                  <a:gd name="T77" fmla="*/ 86 h 116"/>
                  <a:gd name="T78" fmla="*/ 46 w 278"/>
                  <a:gd name="T79" fmla="*/ 96 h 116"/>
                  <a:gd name="T80" fmla="*/ 76 w 278"/>
                  <a:gd name="T81" fmla="*/ 104 h 116"/>
                  <a:gd name="T82" fmla="*/ 78 w 278"/>
                  <a:gd name="T83" fmla="*/ 96 h 116"/>
                  <a:gd name="T84" fmla="*/ 74 w 278"/>
                  <a:gd name="T85" fmla="*/ 94 h 116"/>
                  <a:gd name="T86" fmla="*/ 82 w 278"/>
                  <a:gd name="T87" fmla="*/ 92 h 116"/>
                  <a:gd name="T88" fmla="*/ 90 w 278"/>
                  <a:gd name="T89" fmla="*/ 94 h 116"/>
                  <a:gd name="T90" fmla="*/ 104 w 278"/>
                  <a:gd name="T91" fmla="*/ 106 h 116"/>
                  <a:gd name="T92" fmla="*/ 114 w 278"/>
                  <a:gd name="T93" fmla="*/ 108 h 116"/>
                  <a:gd name="T94" fmla="*/ 120 w 278"/>
                  <a:gd name="T95" fmla="*/ 106 h 116"/>
                  <a:gd name="T96" fmla="*/ 132 w 278"/>
                  <a:gd name="T97" fmla="*/ 94 h 116"/>
                  <a:gd name="T98" fmla="*/ 138 w 278"/>
                  <a:gd name="T99" fmla="*/ 92 h 116"/>
                  <a:gd name="T100" fmla="*/ 142 w 278"/>
                  <a:gd name="T101" fmla="*/ 94 h 116"/>
                  <a:gd name="T102" fmla="*/ 148 w 278"/>
                  <a:gd name="T103" fmla="*/ 96 h 116"/>
                  <a:gd name="T104" fmla="*/ 154 w 278"/>
                  <a:gd name="T105" fmla="*/ 94 h 116"/>
                  <a:gd name="T106" fmla="*/ 162 w 278"/>
                  <a:gd name="T107" fmla="*/ 96 h 116"/>
                  <a:gd name="T108" fmla="*/ 156 w 278"/>
                  <a:gd name="T109" fmla="*/ 98 h 116"/>
                  <a:gd name="T110" fmla="*/ 162 w 278"/>
                  <a:gd name="T11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solidFill>
                <a:srgbClr val="FCBF0B"/>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grpSp>
        <p:nvGrpSpPr>
          <p:cNvPr id="23729" name="Group 453"/>
          <p:cNvGrpSpPr>
            <a:grpSpLocks/>
          </p:cNvGrpSpPr>
          <p:nvPr/>
        </p:nvGrpSpPr>
        <p:grpSpPr bwMode="auto">
          <a:xfrm>
            <a:off x="665163" y="2509838"/>
            <a:ext cx="2876550" cy="3632200"/>
            <a:chOff x="419" y="826"/>
            <a:chExt cx="1812" cy="2288"/>
          </a:xfrm>
        </p:grpSpPr>
        <p:grpSp>
          <p:nvGrpSpPr>
            <p:cNvPr id="23737" name="Group 454"/>
            <p:cNvGrpSpPr>
              <a:grpSpLocks noChangeAspect="1"/>
            </p:cNvGrpSpPr>
            <p:nvPr/>
          </p:nvGrpSpPr>
          <p:grpSpPr bwMode="auto">
            <a:xfrm>
              <a:off x="1049" y="826"/>
              <a:ext cx="1156" cy="613"/>
              <a:chOff x="881" y="712"/>
              <a:chExt cx="1232" cy="654"/>
            </a:xfrm>
          </p:grpSpPr>
          <p:sp>
            <p:nvSpPr>
              <p:cNvPr id="1663431" name="Freeform 455"/>
              <p:cNvSpPr>
                <a:spLocks noChangeAspect="1"/>
              </p:cNvSpPr>
              <p:nvPr/>
            </p:nvSpPr>
            <p:spPr bwMode="auto">
              <a:xfrm>
                <a:off x="881" y="826"/>
                <a:ext cx="1056" cy="540"/>
              </a:xfrm>
              <a:custGeom>
                <a:avLst/>
                <a:gdLst>
                  <a:gd name="T0" fmla="*/ 840 w 1056"/>
                  <a:gd name="T1" fmla="*/ 184 h 540"/>
                  <a:gd name="T2" fmla="*/ 898 w 1056"/>
                  <a:gd name="T3" fmla="*/ 186 h 540"/>
                  <a:gd name="T4" fmla="*/ 932 w 1056"/>
                  <a:gd name="T5" fmla="*/ 218 h 540"/>
                  <a:gd name="T6" fmla="*/ 936 w 1056"/>
                  <a:gd name="T7" fmla="*/ 254 h 540"/>
                  <a:gd name="T8" fmla="*/ 984 w 1056"/>
                  <a:gd name="T9" fmla="*/ 220 h 540"/>
                  <a:gd name="T10" fmla="*/ 1006 w 1056"/>
                  <a:gd name="T11" fmla="*/ 266 h 540"/>
                  <a:gd name="T12" fmla="*/ 1010 w 1056"/>
                  <a:gd name="T13" fmla="*/ 300 h 540"/>
                  <a:gd name="T14" fmla="*/ 1040 w 1056"/>
                  <a:gd name="T15" fmla="*/ 324 h 540"/>
                  <a:gd name="T16" fmla="*/ 1044 w 1056"/>
                  <a:gd name="T17" fmla="*/ 368 h 540"/>
                  <a:gd name="T18" fmla="*/ 934 w 1056"/>
                  <a:gd name="T19" fmla="*/ 390 h 540"/>
                  <a:gd name="T20" fmla="*/ 856 w 1056"/>
                  <a:gd name="T21" fmla="*/ 422 h 540"/>
                  <a:gd name="T22" fmla="*/ 910 w 1056"/>
                  <a:gd name="T23" fmla="*/ 430 h 540"/>
                  <a:gd name="T24" fmla="*/ 894 w 1056"/>
                  <a:gd name="T25" fmla="*/ 468 h 540"/>
                  <a:gd name="T26" fmla="*/ 954 w 1056"/>
                  <a:gd name="T27" fmla="*/ 454 h 540"/>
                  <a:gd name="T28" fmla="*/ 946 w 1056"/>
                  <a:gd name="T29" fmla="*/ 478 h 540"/>
                  <a:gd name="T30" fmla="*/ 870 w 1056"/>
                  <a:gd name="T31" fmla="*/ 514 h 540"/>
                  <a:gd name="T32" fmla="*/ 880 w 1056"/>
                  <a:gd name="T33" fmla="*/ 488 h 540"/>
                  <a:gd name="T34" fmla="*/ 806 w 1056"/>
                  <a:gd name="T35" fmla="*/ 468 h 540"/>
                  <a:gd name="T36" fmla="*/ 718 w 1056"/>
                  <a:gd name="T37" fmla="*/ 502 h 540"/>
                  <a:gd name="T38" fmla="*/ 646 w 1056"/>
                  <a:gd name="T39" fmla="*/ 530 h 540"/>
                  <a:gd name="T40" fmla="*/ 600 w 1056"/>
                  <a:gd name="T41" fmla="*/ 540 h 540"/>
                  <a:gd name="T42" fmla="*/ 644 w 1056"/>
                  <a:gd name="T43" fmla="*/ 486 h 540"/>
                  <a:gd name="T44" fmla="*/ 650 w 1056"/>
                  <a:gd name="T45" fmla="*/ 466 h 540"/>
                  <a:gd name="T46" fmla="*/ 612 w 1056"/>
                  <a:gd name="T47" fmla="*/ 442 h 540"/>
                  <a:gd name="T48" fmla="*/ 588 w 1056"/>
                  <a:gd name="T49" fmla="*/ 414 h 540"/>
                  <a:gd name="T50" fmla="*/ 498 w 1056"/>
                  <a:gd name="T51" fmla="*/ 430 h 540"/>
                  <a:gd name="T52" fmla="*/ 80 w 1056"/>
                  <a:gd name="T53" fmla="*/ 402 h 540"/>
                  <a:gd name="T54" fmla="*/ 54 w 1056"/>
                  <a:gd name="T55" fmla="*/ 354 h 540"/>
                  <a:gd name="T56" fmla="*/ 48 w 1056"/>
                  <a:gd name="T57" fmla="*/ 326 h 540"/>
                  <a:gd name="T58" fmla="*/ 36 w 1056"/>
                  <a:gd name="T59" fmla="*/ 290 h 540"/>
                  <a:gd name="T60" fmla="*/ 28 w 1056"/>
                  <a:gd name="T61" fmla="*/ 236 h 540"/>
                  <a:gd name="T62" fmla="*/ 186 w 1056"/>
                  <a:gd name="T63" fmla="*/ 68 h 540"/>
                  <a:gd name="T64" fmla="*/ 252 w 1056"/>
                  <a:gd name="T65" fmla="*/ 70 h 540"/>
                  <a:gd name="T66" fmla="*/ 352 w 1056"/>
                  <a:gd name="T67" fmla="*/ 64 h 540"/>
                  <a:gd name="T68" fmla="*/ 382 w 1056"/>
                  <a:gd name="T69" fmla="*/ 72 h 540"/>
                  <a:gd name="T70" fmla="*/ 458 w 1056"/>
                  <a:gd name="T71" fmla="*/ 80 h 540"/>
                  <a:gd name="T72" fmla="*/ 460 w 1056"/>
                  <a:gd name="T73" fmla="*/ 98 h 540"/>
                  <a:gd name="T74" fmla="*/ 526 w 1056"/>
                  <a:gd name="T75" fmla="*/ 102 h 540"/>
                  <a:gd name="T76" fmla="*/ 582 w 1056"/>
                  <a:gd name="T77" fmla="*/ 84 h 540"/>
                  <a:gd name="T78" fmla="*/ 662 w 1056"/>
                  <a:gd name="T79" fmla="*/ 86 h 540"/>
                  <a:gd name="T80" fmla="*/ 694 w 1056"/>
                  <a:gd name="T81" fmla="*/ 88 h 540"/>
                  <a:gd name="T82" fmla="*/ 706 w 1056"/>
                  <a:gd name="T83" fmla="*/ 62 h 540"/>
                  <a:gd name="T84" fmla="*/ 760 w 1056"/>
                  <a:gd name="T85" fmla="*/ 8 h 540"/>
                  <a:gd name="T86" fmla="*/ 790 w 1056"/>
                  <a:gd name="T87" fmla="*/ 20 h 540"/>
                  <a:gd name="T88" fmla="*/ 750 w 1056"/>
                  <a:gd name="T89" fmla="*/ 66 h 540"/>
                  <a:gd name="T90" fmla="*/ 776 w 1056"/>
                  <a:gd name="T91" fmla="*/ 76 h 540"/>
                  <a:gd name="T92" fmla="*/ 780 w 1056"/>
                  <a:gd name="T93" fmla="*/ 104 h 540"/>
                  <a:gd name="T94" fmla="*/ 828 w 1056"/>
                  <a:gd name="T95" fmla="*/ 66 h 540"/>
                  <a:gd name="T96" fmla="*/ 846 w 1056"/>
                  <a:gd name="T97" fmla="*/ 90 h 540"/>
                  <a:gd name="T98" fmla="*/ 790 w 1056"/>
                  <a:gd name="T99" fmla="*/ 122 h 540"/>
                  <a:gd name="T100" fmla="*/ 704 w 1056"/>
                  <a:gd name="T101" fmla="*/ 168 h 540"/>
                  <a:gd name="T102" fmla="*/ 612 w 1056"/>
                  <a:gd name="T103" fmla="*/ 214 h 540"/>
                  <a:gd name="T104" fmla="*/ 604 w 1056"/>
                  <a:gd name="T105" fmla="*/ 274 h 540"/>
                  <a:gd name="T106" fmla="*/ 656 w 1056"/>
                  <a:gd name="T107" fmla="*/ 294 h 540"/>
                  <a:gd name="T108" fmla="*/ 712 w 1056"/>
                  <a:gd name="T109" fmla="*/ 314 h 540"/>
                  <a:gd name="T110" fmla="*/ 718 w 1056"/>
                  <a:gd name="T111" fmla="*/ 370 h 540"/>
                  <a:gd name="T112" fmla="*/ 772 w 1056"/>
                  <a:gd name="T113" fmla="*/ 304 h 540"/>
                  <a:gd name="T114" fmla="*/ 794 w 1056"/>
                  <a:gd name="T115" fmla="*/ 25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32" name="Freeform 456"/>
              <p:cNvSpPr>
                <a:spLocks noChangeAspect="1"/>
              </p:cNvSpPr>
              <p:nvPr/>
            </p:nvSpPr>
            <p:spPr bwMode="auto">
              <a:xfrm>
                <a:off x="1795" y="1226"/>
                <a:ext cx="37" cy="18"/>
              </a:xfrm>
              <a:custGeom>
                <a:avLst/>
                <a:gdLst>
                  <a:gd name="T0" fmla="*/ 38 w 38"/>
                  <a:gd name="T1" fmla="*/ 18 h 18"/>
                  <a:gd name="T2" fmla="*/ 24 w 38"/>
                  <a:gd name="T3" fmla="*/ 16 h 18"/>
                  <a:gd name="T4" fmla="*/ 18 w 38"/>
                  <a:gd name="T5" fmla="*/ 16 h 18"/>
                  <a:gd name="T6" fmla="*/ 10 w 38"/>
                  <a:gd name="T7" fmla="*/ 14 h 18"/>
                  <a:gd name="T8" fmla="*/ 2 w 38"/>
                  <a:gd name="T9" fmla="*/ 8 h 18"/>
                  <a:gd name="T10" fmla="*/ 0 w 38"/>
                  <a:gd name="T11" fmla="*/ 4 h 18"/>
                  <a:gd name="T12" fmla="*/ 2 w 38"/>
                  <a:gd name="T13" fmla="*/ 0 h 18"/>
                  <a:gd name="T14" fmla="*/ 4 w 38"/>
                  <a:gd name="T15" fmla="*/ 0 h 18"/>
                  <a:gd name="T16" fmla="*/ 12 w 38"/>
                  <a:gd name="T17" fmla="*/ 0 h 18"/>
                  <a:gd name="T18" fmla="*/ 22 w 38"/>
                  <a:gd name="T19" fmla="*/ 2 h 18"/>
                  <a:gd name="T20" fmla="*/ 28 w 38"/>
                  <a:gd name="T21" fmla="*/ 6 h 18"/>
                  <a:gd name="T22" fmla="*/ 34 w 38"/>
                  <a:gd name="T23" fmla="*/ 12 h 18"/>
                  <a:gd name="T24" fmla="*/ 36 w 38"/>
                  <a:gd name="T25" fmla="*/ 14 h 18"/>
                  <a:gd name="T26" fmla="*/ 38 w 38"/>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33" name="Freeform 457"/>
              <p:cNvSpPr>
                <a:spLocks noChangeAspect="1"/>
              </p:cNvSpPr>
              <p:nvPr/>
            </p:nvSpPr>
            <p:spPr bwMode="auto">
              <a:xfrm>
                <a:off x="1857" y="1198"/>
                <a:ext cx="96" cy="90"/>
              </a:xfrm>
              <a:custGeom>
                <a:avLst/>
                <a:gdLst>
                  <a:gd name="T0" fmla="*/ 70 w 96"/>
                  <a:gd name="T1" fmla="*/ 74 h 90"/>
                  <a:gd name="T2" fmla="*/ 58 w 96"/>
                  <a:gd name="T3" fmla="*/ 80 h 90"/>
                  <a:gd name="T4" fmla="*/ 48 w 96"/>
                  <a:gd name="T5" fmla="*/ 84 h 90"/>
                  <a:gd name="T6" fmla="*/ 50 w 96"/>
                  <a:gd name="T7" fmla="*/ 76 h 90"/>
                  <a:gd name="T8" fmla="*/ 42 w 96"/>
                  <a:gd name="T9" fmla="*/ 70 h 90"/>
                  <a:gd name="T10" fmla="*/ 6 w 96"/>
                  <a:gd name="T11" fmla="*/ 70 h 90"/>
                  <a:gd name="T12" fmla="*/ 0 w 96"/>
                  <a:gd name="T13" fmla="*/ 68 h 90"/>
                  <a:gd name="T14" fmla="*/ 4 w 96"/>
                  <a:gd name="T15" fmla="*/ 64 h 90"/>
                  <a:gd name="T16" fmla="*/ 10 w 96"/>
                  <a:gd name="T17" fmla="*/ 54 h 90"/>
                  <a:gd name="T18" fmla="*/ 22 w 96"/>
                  <a:gd name="T19" fmla="*/ 48 h 90"/>
                  <a:gd name="T20" fmla="*/ 24 w 96"/>
                  <a:gd name="T21" fmla="*/ 42 h 90"/>
                  <a:gd name="T22" fmla="*/ 34 w 96"/>
                  <a:gd name="T23" fmla="*/ 30 h 90"/>
                  <a:gd name="T24" fmla="*/ 44 w 96"/>
                  <a:gd name="T25" fmla="*/ 20 h 90"/>
                  <a:gd name="T26" fmla="*/ 62 w 96"/>
                  <a:gd name="T27" fmla="*/ 6 h 90"/>
                  <a:gd name="T28" fmla="*/ 70 w 96"/>
                  <a:gd name="T29" fmla="*/ 0 h 90"/>
                  <a:gd name="T30" fmla="*/ 74 w 96"/>
                  <a:gd name="T31" fmla="*/ 4 h 90"/>
                  <a:gd name="T32" fmla="*/ 72 w 96"/>
                  <a:gd name="T33" fmla="*/ 8 h 90"/>
                  <a:gd name="T34" fmla="*/ 56 w 96"/>
                  <a:gd name="T35" fmla="*/ 24 h 90"/>
                  <a:gd name="T36" fmla="*/ 56 w 96"/>
                  <a:gd name="T37" fmla="*/ 30 h 90"/>
                  <a:gd name="T38" fmla="*/ 64 w 96"/>
                  <a:gd name="T39" fmla="*/ 24 h 90"/>
                  <a:gd name="T40" fmla="*/ 66 w 96"/>
                  <a:gd name="T41" fmla="*/ 32 h 90"/>
                  <a:gd name="T42" fmla="*/ 70 w 96"/>
                  <a:gd name="T43" fmla="*/ 40 h 90"/>
                  <a:gd name="T44" fmla="*/ 72 w 96"/>
                  <a:gd name="T45" fmla="*/ 42 h 90"/>
                  <a:gd name="T46" fmla="*/ 78 w 96"/>
                  <a:gd name="T47" fmla="*/ 38 h 90"/>
                  <a:gd name="T48" fmla="*/ 88 w 96"/>
                  <a:gd name="T49" fmla="*/ 40 h 90"/>
                  <a:gd name="T50" fmla="*/ 94 w 96"/>
                  <a:gd name="T51" fmla="*/ 42 h 90"/>
                  <a:gd name="T52" fmla="*/ 88 w 96"/>
                  <a:gd name="T53" fmla="*/ 48 h 90"/>
                  <a:gd name="T54" fmla="*/ 84 w 96"/>
                  <a:gd name="T55" fmla="*/ 52 h 90"/>
                  <a:gd name="T56" fmla="*/ 92 w 96"/>
                  <a:gd name="T57" fmla="*/ 50 h 90"/>
                  <a:gd name="T58" fmla="*/ 90 w 96"/>
                  <a:gd name="T59" fmla="*/ 56 h 90"/>
                  <a:gd name="T60" fmla="*/ 96 w 96"/>
                  <a:gd name="T61" fmla="*/ 58 h 90"/>
                  <a:gd name="T62" fmla="*/ 88 w 96"/>
                  <a:gd name="T63" fmla="*/ 68 h 90"/>
                  <a:gd name="T64" fmla="*/ 88 w 96"/>
                  <a:gd name="T65" fmla="*/ 70 h 90"/>
                  <a:gd name="T66" fmla="*/ 96 w 96"/>
                  <a:gd name="T67" fmla="*/ 70 h 90"/>
                  <a:gd name="T68" fmla="*/ 90 w 96"/>
                  <a:gd name="T69" fmla="*/ 82 h 90"/>
                  <a:gd name="T70" fmla="*/ 80 w 96"/>
                  <a:gd name="T71" fmla="*/ 90 h 90"/>
                  <a:gd name="T72" fmla="*/ 76 w 96"/>
                  <a:gd name="T73" fmla="*/ 86 h 90"/>
                  <a:gd name="T74" fmla="*/ 80 w 96"/>
                  <a:gd name="T75" fmla="*/ 80 h 90"/>
                  <a:gd name="T76" fmla="*/ 70 w 96"/>
                  <a:gd name="T77"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34" name="Freeform 458"/>
              <p:cNvSpPr>
                <a:spLocks noChangeAspect="1"/>
              </p:cNvSpPr>
              <p:nvPr/>
            </p:nvSpPr>
            <p:spPr bwMode="auto">
              <a:xfrm>
                <a:off x="1279" y="822"/>
                <a:ext cx="143" cy="58"/>
              </a:xfrm>
              <a:custGeom>
                <a:avLst/>
                <a:gdLst>
                  <a:gd name="T0" fmla="*/ 0 w 142"/>
                  <a:gd name="T1" fmla="*/ 40 h 58"/>
                  <a:gd name="T2" fmla="*/ 4 w 142"/>
                  <a:gd name="T3" fmla="*/ 40 h 58"/>
                  <a:gd name="T4" fmla="*/ 10 w 142"/>
                  <a:gd name="T5" fmla="*/ 40 h 58"/>
                  <a:gd name="T6" fmla="*/ 14 w 142"/>
                  <a:gd name="T7" fmla="*/ 40 h 58"/>
                  <a:gd name="T8" fmla="*/ 18 w 142"/>
                  <a:gd name="T9" fmla="*/ 44 h 58"/>
                  <a:gd name="T10" fmla="*/ 20 w 142"/>
                  <a:gd name="T11" fmla="*/ 48 h 58"/>
                  <a:gd name="T12" fmla="*/ 18 w 142"/>
                  <a:gd name="T13" fmla="*/ 56 h 58"/>
                  <a:gd name="T14" fmla="*/ 20 w 142"/>
                  <a:gd name="T15" fmla="*/ 58 h 58"/>
                  <a:gd name="T16" fmla="*/ 24 w 142"/>
                  <a:gd name="T17" fmla="*/ 54 h 58"/>
                  <a:gd name="T18" fmla="*/ 32 w 142"/>
                  <a:gd name="T19" fmla="*/ 48 h 58"/>
                  <a:gd name="T20" fmla="*/ 38 w 142"/>
                  <a:gd name="T21" fmla="*/ 44 h 58"/>
                  <a:gd name="T22" fmla="*/ 48 w 142"/>
                  <a:gd name="T23" fmla="*/ 44 h 58"/>
                  <a:gd name="T24" fmla="*/ 54 w 142"/>
                  <a:gd name="T25" fmla="*/ 44 h 58"/>
                  <a:gd name="T26" fmla="*/ 60 w 142"/>
                  <a:gd name="T27" fmla="*/ 42 h 58"/>
                  <a:gd name="T28" fmla="*/ 70 w 142"/>
                  <a:gd name="T29" fmla="*/ 36 h 58"/>
                  <a:gd name="T30" fmla="*/ 78 w 142"/>
                  <a:gd name="T31" fmla="*/ 34 h 58"/>
                  <a:gd name="T32" fmla="*/ 100 w 142"/>
                  <a:gd name="T33" fmla="*/ 30 h 58"/>
                  <a:gd name="T34" fmla="*/ 122 w 142"/>
                  <a:gd name="T35" fmla="*/ 24 h 58"/>
                  <a:gd name="T36" fmla="*/ 132 w 142"/>
                  <a:gd name="T37" fmla="*/ 20 h 58"/>
                  <a:gd name="T38" fmla="*/ 142 w 142"/>
                  <a:gd name="T39" fmla="*/ 14 h 58"/>
                  <a:gd name="T40" fmla="*/ 134 w 142"/>
                  <a:gd name="T41" fmla="*/ 8 h 58"/>
                  <a:gd name="T42" fmla="*/ 128 w 142"/>
                  <a:gd name="T43" fmla="*/ 4 h 58"/>
                  <a:gd name="T44" fmla="*/ 124 w 142"/>
                  <a:gd name="T45" fmla="*/ 4 h 58"/>
                  <a:gd name="T46" fmla="*/ 118 w 142"/>
                  <a:gd name="T47" fmla="*/ 4 h 58"/>
                  <a:gd name="T48" fmla="*/ 118 w 142"/>
                  <a:gd name="T49" fmla="*/ 8 h 58"/>
                  <a:gd name="T50" fmla="*/ 112 w 142"/>
                  <a:gd name="T51" fmla="*/ 8 h 58"/>
                  <a:gd name="T52" fmla="*/ 106 w 142"/>
                  <a:gd name="T53" fmla="*/ 6 h 58"/>
                  <a:gd name="T54" fmla="*/ 102 w 142"/>
                  <a:gd name="T55" fmla="*/ 2 h 58"/>
                  <a:gd name="T56" fmla="*/ 96 w 142"/>
                  <a:gd name="T57" fmla="*/ 0 h 58"/>
                  <a:gd name="T58" fmla="*/ 76 w 142"/>
                  <a:gd name="T59" fmla="*/ 2 h 58"/>
                  <a:gd name="T60" fmla="*/ 60 w 142"/>
                  <a:gd name="T61" fmla="*/ 4 h 58"/>
                  <a:gd name="T62" fmla="*/ 48 w 142"/>
                  <a:gd name="T63" fmla="*/ 14 h 58"/>
                  <a:gd name="T64" fmla="*/ 44 w 142"/>
                  <a:gd name="T65" fmla="*/ 18 h 58"/>
                  <a:gd name="T66" fmla="*/ 38 w 142"/>
                  <a:gd name="T67" fmla="*/ 22 h 58"/>
                  <a:gd name="T68" fmla="*/ 24 w 142"/>
                  <a:gd name="T69" fmla="*/ 28 h 58"/>
                  <a:gd name="T70" fmla="*/ 12 w 142"/>
                  <a:gd name="T71" fmla="*/ 34 h 58"/>
                  <a:gd name="T72" fmla="*/ 6 w 142"/>
                  <a:gd name="T73" fmla="*/ 36 h 58"/>
                  <a:gd name="T74" fmla="*/ 0 w 142"/>
                  <a:gd name="T75"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35" name="Freeform 459"/>
              <p:cNvSpPr>
                <a:spLocks noChangeAspect="1"/>
              </p:cNvSpPr>
              <p:nvPr/>
            </p:nvSpPr>
            <p:spPr bwMode="auto">
              <a:xfrm>
                <a:off x="1621" y="754"/>
                <a:ext cx="52" cy="27"/>
              </a:xfrm>
              <a:custGeom>
                <a:avLst/>
                <a:gdLst>
                  <a:gd name="T0" fmla="*/ 34 w 52"/>
                  <a:gd name="T1" fmla="*/ 26 h 26"/>
                  <a:gd name="T2" fmla="*/ 32 w 52"/>
                  <a:gd name="T3" fmla="*/ 24 h 26"/>
                  <a:gd name="T4" fmla="*/ 30 w 52"/>
                  <a:gd name="T5" fmla="*/ 22 h 26"/>
                  <a:gd name="T6" fmla="*/ 26 w 52"/>
                  <a:gd name="T7" fmla="*/ 18 h 26"/>
                  <a:gd name="T8" fmla="*/ 20 w 52"/>
                  <a:gd name="T9" fmla="*/ 18 h 26"/>
                  <a:gd name="T10" fmla="*/ 12 w 52"/>
                  <a:gd name="T11" fmla="*/ 18 h 26"/>
                  <a:gd name="T12" fmla="*/ 6 w 52"/>
                  <a:gd name="T13" fmla="*/ 18 h 26"/>
                  <a:gd name="T14" fmla="*/ 0 w 52"/>
                  <a:gd name="T15" fmla="*/ 16 h 26"/>
                  <a:gd name="T16" fmla="*/ 8 w 52"/>
                  <a:gd name="T17" fmla="*/ 6 h 26"/>
                  <a:gd name="T18" fmla="*/ 14 w 52"/>
                  <a:gd name="T19" fmla="*/ 2 h 26"/>
                  <a:gd name="T20" fmla="*/ 24 w 52"/>
                  <a:gd name="T21" fmla="*/ 0 h 26"/>
                  <a:gd name="T22" fmla="*/ 28 w 52"/>
                  <a:gd name="T23" fmla="*/ 2 h 26"/>
                  <a:gd name="T24" fmla="*/ 30 w 52"/>
                  <a:gd name="T25" fmla="*/ 4 h 26"/>
                  <a:gd name="T26" fmla="*/ 32 w 52"/>
                  <a:gd name="T27" fmla="*/ 6 h 26"/>
                  <a:gd name="T28" fmla="*/ 34 w 52"/>
                  <a:gd name="T29" fmla="*/ 8 h 26"/>
                  <a:gd name="T30" fmla="*/ 40 w 52"/>
                  <a:gd name="T31" fmla="*/ 8 h 26"/>
                  <a:gd name="T32" fmla="*/ 48 w 52"/>
                  <a:gd name="T33" fmla="*/ 10 h 26"/>
                  <a:gd name="T34" fmla="*/ 52 w 52"/>
                  <a:gd name="T35" fmla="*/ 12 h 26"/>
                  <a:gd name="T36" fmla="*/ 52 w 52"/>
                  <a:gd name="T37" fmla="*/ 16 h 26"/>
                  <a:gd name="T38" fmla="*/ 52 w 52"/>
                  <a:gd name="T39" fmla="*/ 22 h 26"/>
                  <a:gd name="T40" fmla="*/ 48 w 52"/>
                  <a:gd name="T41" fmla="*/ 24 h 26"/>
                  <a:gd name="T42" fmla="*/ 42 w 52"/>
                  <a:gd name="T43" fmla="*/ 26 h 26"/>
                  <a:gd name="T44" fmla="*/ 34 w 52"/>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36" name="Freeform 460"/>
              <p:cNvSpPr>
                <a:spLocks noChangeAspect="1"/>
              </p:cNvSpPr>
              <p:nvPr/>
            </p:nvSpPr>
            <p:spPr bwMode="auto">
              <a:xfrm>
                <a:off x="1339" y="830"/>
                <a:ext cx="204" cy="81"/>
              </a:xfrm>
              <a:custGeom>
                <a:avLst/>
                <a:gdLst>
                  <a:gd name="T0" fmla="*/ 172 w 204"/>
                  <a:gd name="T1" fmla="*/ 62 h 82"/>
                  <a:gd name="T2" fmla="*/ 166 w 204"/>
                  <a:gd name="T3" fmla="*/ 70 h 82"/>
                  <a:gd name="T4" fmla="*/ 158 w 204"/>
                  <a:gd name="T5" fmla="*/ 78 h 82"/>
                  <a:gd name="T6" fmla="*/ 146 w 204"/>
                  <a:gd name="T7" fmla="*/ 78 h 82"/>
                  <a:gd name="T8" fmla="*/ 124 w 204"/>
                  <a:gd name="T9" fmla="*/ 70 h 82"/>
                  <a:gd name="T10" fmla="*/ 120 w 204"/>
                  <a:gd name="T11" fmla="*/ 64 h 82"/>
                  <a:gd name="T12" fmla="*/ 94 w 204"/>
                  <a:gd name="T13" fmla="*/ 66 h 82"/>
                  <a:gd name="T14" fmla="*/ 78 w 204"/>
                  <a:gd name="T15" fmla="*/ 74 h 82"/>
                  <a:gd name="T16" fmla="*/ 60 w 204"/>
                  <a:gd name="T17" fmla="*/ 82 h 82"/>
                  <a:gd name="T18" fmla="*/ 40 w 204"/>
                  <a:gd name="T19" fmla="*/ 80 h 82"/>
                  <a:gd name="T20" fmla="*/ 28 w 204"/>
                  <a:gd name="T21" fmla="*/ 82 h 82"/>
                  <a:gd name="T22" fmla="*/ 32 w 204"/>
                  <a:gd name="T23" fmla="*/ 72 h 82"/>
                  <a:gd name="T24" fmla="*/ 22 w 204"/>
                  <a:gd name="T25" fmla="*/ 70 h 82"/>
                  <a:gd name="T26" fmla="*/ 6 w 204"/>
                  <a:gd name="T27" fmla="*/ 64 h 82"/>
                  <a:gd name="T28" fmla="*/ 14 w 204"/>
                  <a:gd name="T29" fmla="*/ 56 h 82"/>
                  <a:gd name="T30" fmla="*/ 70 w 204"/>
                  <a:gd name="T31" fmla="*/ 54 h 82"/>
                  <a:gd name="T32" fmla="*/ 72 w 204"/>
                  <a:gd name="T33" fmla="*/ 50 h 82"/>
                  <a:gd name="T34" fmla="*/ 12 w 204"/>
                  <a:gd name="T35" fmla="*/ 44 h 82"/>
                  <a:gd name="T36" fmla="*/ 18 w 204"/>
                  <a:gd name="T37" fmla="*/ 36 h 82"/>
                  <a:gd name="T38" fmla="*/ 20 w 204"/>
                  <a:gd name="T39" fmla="*/ 30 h 82"/>
                  <a:gd name="T40" fmla="*/ 42 w 204"/>
                  <a:gd name="T41" fmla="*/ 26 h 82"/>
                  <a:gd name="T42" fmla="*/ 68 w 204"/>
                  <a:gd name="T43" fmla="*/ 20 h 82"/>
                  <a:gd name="T44" fmla="*/ 90 w 204"/>
                  <a:gd name="T45" fmla="*/ 6 h 82"/>
                  <a:gd name="T46" fmla="*/ 94 w 204"/>
                  <a:gd name="T47" fmla="*/ 18 h 82"/>
                  <a:gd name="T48" fmla="*/ 102 w 204"/>
                  <a:gd name="T49" fmla="*/ 16 h 82"/>
                  <a:gd name="T50" fmla="*/ 120 w 204"/>
                  <a:gd name="T51" fmla="*/ 20 h 82"/>
                  <a:gd name="T52" fmla="*/ 124 w 204"/>
                  <a:gd name="T53" fmla="*/ 16 h 82"/>
                  <a:gd name="T54" fmla="*/ 130 w 204"/>
                  <a:gd name="T55" fmla="*/ 12 h 82"/>
                  <a:gd name="T56" fmla="*/ 142 w 204"/>
                  <a:gd name="T57" fmla="*/ 16 h 82"/>
                  <a:gd name="T58" fmla="*/ 138 w 204"/>
                  <a:gd name="T59" fmla="*/ 28 h 82"/>
                  <a:gd name="T60" fmla="*/ 144 w 204"/>
                  <a:gd name="T61" fmla="*/ 28 h 82"/>
                  <a:gd name="T62" fmla="*/ 150 w 204"/>
                  <a:gd name="T63" fmla="*/ 24 h 82"/>
                  <a:gd name="T64" fmla="*/ 152 w 204"/>
                  <a:gd name="T65" fmla="*/ 12 h 82"/>
                  <a:gd name="T66" fmla="*/ 174 w 204"/>
                  <a:gd name="T67" fmla="*/ 4 h 82"/>
                  <a:gd name="T68" fmla="*/ 204 w 204"/>
                  <a:gd name="T69" fmla="*/ 0 h 82"/>
                  <a:gd name="T70" fmla="*/ 196 w 204"/>
                  <a:gd name="T71" fmla="*/ 10 h 82"/>
                  <a:gd name="T72" fmla="*/ 172 w 204"/>
                  <a:gd name="T73" fmla="*/ 30 h 82"/>
                  <a:gd name="T74" fmla="*/ 166 w 204"/>
                  <a:gd name="T75" fmla="*/ 44 h 82"/>
                  <a:gd name="T76" fmla="*/ 170 w 204"/>
                  <a:gd name="T77" fmla="*/ 50 h 82"/>
                  <a:gd name="T78" fmla="*/ 186 w 204"/>
                  <a:gd name="T79" fmla="*/ 54 h 82"/>
                  <a:gd name="T80" fmla="*/ 190 w 204"/>
                  <a:gd name="T81" fmla="*/ 58 h 82"/>
                  <a:gd name="T82" fmla="*/ 182 w 204"/>
                  <a:gd name="T83"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37" name="Freeform 461"/>
              <p:cNvSpPr>
                <a:spLocks noChangeAspect="1"/>
              </p:cNvSpPr>
              <p:nvPr/>
            </p:nvSpPr>
            <p:spPr bwMode="auto">
              <a:xfrm>
                <a:off x="1391" y="776"/>
                <a:ext cx="96" cy="26"/>
              </a:xfrm>
              <a:custGeom>
                <a:avLst/>
                <a:gdLst>
                  <a:gd name="T0" fmla="*/ 0 w 96"/>
                  <a:gd name="T1" fmla="*/ 24 h 26"/>
                  <a:gd name="T2" fmla="*/ 6 w 96"/>
                  <a:gd name="T3" fmla="*/ 24 h 26"/>
                  <a:gd name="T4" fmla="*/ 12 w 96"/>
                  <a:gd name="T5" fmla="*/ 24 h 26"/>
                  <a:gd name="T6" fmla="*/ 16 w 96"/>
                  <a:gd name="T7" fmla="*/ 24 h 26"/>
                  <a:gd name="T8" fmla="*/ 18 w 96"/>
                  <a:gd name="T9" fmla="*/ 26 h 26"/>
                  <a:gd name="T10" fmla="*/ 26 w 96"/>
                  <a:gd name="T11" fmla="*/ 26 h 26"/>
                  <a:gd name="T12" fmla="*/ 42 w 96"/>
                  <a:gd name="T13" fmla="*/ 20 h 26"/>
                  <a:gd name="T14" fmla="*/ 52 w 96"/>
                  <a:gd name="T15" fmla="*/ 16 h 26"/>
                  <a:gd name="T16" fmla="*/ 58 w 96"/>
                  <a:gd name="T17" fmla="*/ 22 h 26"/>
                  <a:gd name="T18" fmla="*/ 68 w 96"/>
                  <a:gd name="T19" fmla="*/ 16 h 26"/>
                  <a:gd name="T20" fmla="*/ 76 w 96"/>
                  <a:gd name="T21" fmla="*/ 12 h 26"/>
                  <a:gd name="T22" fmla="*/ 86 w 96"/>
                  <a:gd name="T23" fmla="*/ 8 h 26"/>
                  <a:gd name="T24" fmla="*/ 96 w 96"/>
                  <a:gd name="T25" fmla="*/ 4 h 26"/>
                  <a:gd name="T26" fmla="*/ 90 w 96"/>
                  <a:gd name="T27" fmla="*/ 0 h 26"/>
                  <a:gd name="T28" fmla="*/ 78 w 96"/>
                  <a:gd name="T29" fmla="*/ 2 h 26"/>
                  <a:gd name="T30" fmla="*/ 70 w 96"/>
                  <a:gd name="T31" fmla="*/ 4 h 26"/>
                  <a:gd name="T32" fmla="*/ 46 w 96"/>
                  <a:gd name="T33" fmla="*/ 10 h 26"/>
                  <a:gd name="T34" fmla="*/ 24 w 96"/>
                  <a:gd name="T35" fmla="*/ 16 h 26"/>
                  <a:gd name="T36" fmla="*/ 16 w 96"/>
                  <a:gd name="T37" fmla="*/ 18 h 26"/>
                  <a:gd name="T38" fmla="*/ 4 w 96"/>
                  <a:gd name="T39" fmla="*/ 18 h 26"/>
                  <a:gd name="T40" fmla="*/ 4 w 96"/>
                  <a:gd name="T41" fmla="*/ 24 h 26"/>
                  <a:gd name="T42" fmla="*/ 0 w 96"/>
                  <a:gd name="T4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38" name="Freeform 462"/>
              <p:cNvSpPr>
                <a:spLocks noChangeAspect="1"/>
              </p:cNvSpPr>
              <p:nvPr/>
            </p:nvSpPr>
            <p:spPr bwMode="auto">
              <a:xfrm>
                <a:off x="1435" y="788"/>
                <a:ext cx="132" cy="32"/>
              </a:xfrm>
              <a:custGeom>
                <a:avLst/>
                <a:gdLst>
                  <a:gd name="T0" fmla="*/ 34 w 132"/>
                  <a:gd name="T1" fmla="*/ 32 h 32"/>
                  <a:gd name="T2" fmla="*/ 30 w 132"/>
                  <a:gd name="T3" fmla="*/ 30 h 32"/>
                  <a:gd name="T4" fmla="*/ 28 w 132"/>
                  <a:gd name="T5" fmla="*/ 30 h 32"/>
                  <a:gd name="T6" fmla="*/ 30 w 132"/>
                  <a:gd name="T7" fmla="*/ 26 h 32"/>
                  <a:gd name="T8" fmla="*/ 36 w 132"/>
                  <a:gd name="T9" fmla="*/ 24 h 32"/>
                  <a:gd name="T10" fmla="*/ 18 w 132"/>
                  <a:gd name="T11" fmla="*/ 22 h 32"/>
                  <a:gd name="T12" fmla="*/ 0 w 132"/>
                  <a:gd name="T13" fmla="*/ 20 h 32"/>
                  <a:gd name="T14" fmla="*/ 0 w 132"/>
                  <a:gd name="T15" fmla="*/ 18 h 32"/>
                  <a:gd name="T16" fmla="*/ 6 w 132"/>
                  <a:gd name="T17" fmla="*/ 16 h 32"/>
                  <a:gd name="T18" fmla="*/ 24 w 132"/>
                  <a:gd name="T19" fmla="*/ 10 h 32"/>
                  <a:gd name="T20" fmla="*/ 40 w 132"/>
                  <a:gd name="T21" fmla="*/ 4 h 32"/>
                  <a:gd name="T22" fmla="*/ 54 w 132"/>
                  <a:gd name="T23" fmla="*/ 0 h 32"/>
                  <a:gd name="T24" fmla="*/ 54 w 132"/>
                  <a:gd name="T25" fmla="*/ 6 h 32"/>
                  <a:gd name="T26" fmla="*/ 56 w 132"/>
                  <a:gd name="T27" fmla="*/ 6 h 32"/>
                  <a:gd name="T28" fmla="*/ 64 w 132"/>
                  <a:gd name="T29" fmla="*/ 6 h 32"/>
                  <a:gd name="T30" fmla="*/ 64 w 132"/>
                  <a:gd name="T31" fmla="*/ 14 h 32"/>
                  <a:gd name="T32" fmla="*/ 66 w 132"/>
                  <a:gd name="T33" fmla="*/ 16 h 32"/>
                  <a:gd name="T34" fmla="*/ 68 w 132"/>
                  <a:gd name="T35" fmla="*/ 18 h 32"/>
                  <a:gd name="T36" fmla="*/ 74 w 132"/>
                  <a:gd name="T37" fmla="*/ 18 h 32"/>
                  <a:gd name="T38" fmla="*/ 84 w 132"/>
                  <a:gd name="T39" fmla="*/ 16 h 32"/>
                  <a:gd name="T40" fmla="*/ 92 w 132"/>
                  <a:gd name="T41" fmla="*/ 14 h 32"/>
                  <a:gd name="T42" fmla="*/ 100 w 132"/>
                  <a:gd name="T43" fmla="*/ 6 h 32"/>
                  <a:gd name="T44" fmla="*/ 108 w 132"/>
                  <a:gd name="T45" fmla="*/ 0 h 32"/>
                  <a:gd name="T46" fmla="*/ 114 w 132"/>
                  <a:gd name="T47" fmla="*/ 0 h 32"/>
                  <a:gd name="T48" fmla="*/ 114 w 132"/>
                  <a:gd name="T49" fmla="*/ 8 h 32"/>
                  <a:gd name="T50" fmla="*/ 110 w 132"/>
                  <a:gd name="T51" fmla="*/ 12 h 32"/>
                  <a:gd name="T52" fmla="*/ 120 w 132"/>
                  <a:gd name="T53" fmla="*/ 14 h 32"/>
                  <a:gd name="T54" fmla="*/ 132 w 132"/>
                  <a:gd name="T55" fmla="*/ 14 h 32"/>
                  <a:gd name="T56" fmla="*/ 118 w 132"/>
                  <a:gd name="T57" fmla="*/ 22 h 32"/>
                  <a:gd name="T58" fmla="*/ 110 w 132"/>
                  <a:gd name="T59" fmla="*/ 28 h 32"/>
                  <a:gd name="T60" fmla="*/ 104 w 132"/>
                  <a:gd name="T61" fmla="*/ 28 h 32"/>
                  <a:gd name="T62" fmla="*/ 98 w 132"/>
                  <a:gd name="T63" fmla="*/ 28 h 32"/>
                  <a:gd name="T64" fmla="*/ 94 w 132"/>
                  <a:gd name="T65" fmla="*/ 26 h 32"/>
                  <a:gd name="T66" fmla="*/ 90 w 132"/>
                  <a:gd name="T67" fmla="*/ 24 h 32"/>
                  <a:gd name="T68" fmla="*/ 84 w 132"/>
                  <a:gd name="T69" fmla="*/ 22 h 32"/>
                  <a:gd name="T70" fmla="*/ 72 w 132"/>
                  <a:gd name="T71" fmla="*/ 24 h 32"/>
                  <a:gd name="T72" fmla="*/ 60 w 132"/>
                  <a:gd name="T73" fmla="*/ 28 h 32"/>
                  <a:gd name="T74" fmla="*/ 48 w 132"/>
                  <a:gd name="T75" fmla="*/ 30 h 32"/>
                  <a:gd name="T76" fmla="*/ 34 w 132"/>
                  <a:gd name="T7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39" name="Freeform 463"/>
              <p:cNvSpPr>
                <a:spLocks noChangeAspect="1"/>
              </p:cNvSpPr>
              <p:nvPr/>
            </p:nvSpPr>
            <p:spPr bwMode="auto">
              <a:xfrm>
                <a:off x="1509" y="760"/>
                <a:ext cx="64" cy="18"/>
              </a:xfrm>
              <a:custGeom>
                <a:avLst/>
                <a:gdLst>
                  <a:gd name="T0" fmla="*/ 12 w 64"/>
                  <a:gd name="T1" fmla="*/ 18 h 18"/>
                  <a:gd name="T2" fmla="*/ 6 w 64"/>
                  <a:gd name="T3" fmla="*/ 16 h 18"/>
                  <a:gd name="T4" fmla="*/ 0 w 64"/>
                  <a:gd name="T5" fmla="*/ 14 h 18"/>
                  <a:gd name="T6" fmla="*/ 8 w 64"/>
                  <a:gd name="T7" fmla="*/ 12 h 18"/>
                  <a:gd name="T8" fmla="*/ 18 w 64"/>
                  <a:gd name="T9" fmla="*/ 12 h 18"/>
                  <a:gd name="T10" fmla="*/ 26 w 64"/>
                  <a:gd name="T11" fmla="*/ 10 h 18"/>
                  <a:gd name="T12" fmla="*/ 28 w 64"/>
                  <a:gd name="T13" fmla="*/ 10 h 18"/>
                  <a:gd name="T14" fmla="*/ 30 w 64"/>
                  <a:gd name="T15" fmla="*/ 8 h 18"/>
                  <a:gd name="T16" fmla="*/ 48 w 64"/>
                  <a:gd name="T17" fmla="*/ 0 h 18"/>
                  <a:gd name="T18" fmla="*/ 58 w 64"/>
                  <a:gd name="T19" fmla="*/ 2 h 18"/>
                  <a:gd name="T20" fmla="*/ 64 w 64"/>
                  <a:gd name="T21" fmla="*/ 4 h 18"/>
                  <a:gd name="T22" fmla="*/ 58 w 64"/>
                  <a:gd name="T23" fmla="*/ 10 h 18"/>
                  <a:gd name="T24" fmla="*/ 48 w 64"/>
                  <a:gd name="T25" fmla="*/ 16 h 18"/>
                  <a:gd name="T26" fmla="*/ 30 w 64"/>
                  <a:gd name="T27" fmla="*/ 18 h 18"/>
                  <a:gd name="T28" fmla="*/ 30 w 64"/>
                  <a:gd name="T29" fmla="*/ 16 h 18"/>
                  <a:gd name="T30" fmla="*/ 28 w 64"/>
                  <a:gd name="T31" fmla="*/ 16 h 18"/>
                  <a:gd name="T32" fmla="*/ 22 w 64"/>
                  <a:gd name="T33" fmla="*/ 16 h 18"/>
                  <a:gd name="T34" fmla="*/ 12 w 6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40" name="Freeform 464"/>
              <p:cNvSpPr>
                <a:spLocks noChangeAspect="1"/>
              </p:cNvSpPr>
              <p:nvPr/>
            </p:nvSpPr>
            <p:spPr bwMode="auto">
              <a:xfrm>
                <a:off x="1551" y="826"/>
                <a:ext cx="74" cy="42"/>
              </a:xfrm>
              <a:custGeom>
                <a:avLst/>
                <a:gdLst>
                  <a:gd name="T0" fmla="*/ 74 w 74"/>
                  <a:gd name="T1" fmla="*/ 4 h 42"/>
                  <a:gd name="T2" fmla="*/ 70 w 74"/>
                  <a:gd name="T3" fmla="*/ 6 h 42"/>
                  <a:gd name="T4" fmla="*/ 66 w 74"/>
                  <a:gd name="T5" fmla="*/ 8 h 42"/>
                  <a:gd name="T6" fmla="*/ 58 w 74"/>
                  <a:gd name="T7" fmla="*/ 14 h 42"/>
                  <a:gd name="T8" fmla="*/ 66 w 74"/>
                  <a:gd name="T9" fmla="*/ 22 h 42"/>
                  <a:gd name="T10" fmla="*/ 56 w 74"/>
                  <a:gd name="T11" fmla="*/ 28 h 42"/>
                  <a:gd name="T12" fmla="*/ 52 w 74"/>
                  <a:gd name="T13" fmla="*/ 30 h 42"/>
                  <a:gd name="T14" fmla="*/ 48 w 74"/>
                  <a:gd name="T15" fmla="*/ 28 h 42"/>
                  <a:gd name="T16" fmla="*/ 48 w 74"/>
                  <a:gd name="T17" fmla="*/ 32 h 42"/>
                  <a:gd name="T18" fmla="*/ 44 w 74"/>
                  <a:gd name="T19" fmla="*/ 34 h 42"/>
                  <a:gd name="T20" fmla="*/ 38 w 74"/>
                  <a:gd name="T21" fmla="*/ 36 h 42"/>
                  <a:gd name="T22" fmla="*/ 32 w 74"/>
                  <a:gd name="T23" fmla="*/ 38 h 42"/>
                  <a:gd name="T24" fmla="*/ 26 w 74"/>
                  <a:gd name="T25" fmla="*/ 42 h 42"/>
                  <a:gd name="T26" fmla="*/ 18 w 74"/>
                  <a:gd name="T27" fmla="*/ 42 h 42"/>
                  <a:gd name="T28" fmla="*/ 18 w 74"/>
                  <a:gd name="T29" fmla="*/ 36 h 42"/>
                  <a:gd name="T30" fmla="*/ 16 w 74"/>
                  <a:gd name="T31" fmla="*/ 34 h 42"/>
                  <a:gd name="T32" fmla="*/ 10 w 74"/>
                  <a:gd name="T33" fmla="*/ 32 h 42"/>
                  <a:gd name="T34" fmla="*/ 4 w 74"/>
                  <a:gd name="T35" fmla="*/ 28 h 42"/>
                  <a:gd name="T36" fmla="*/ 2 w 74"/>
                  <a:gd name="T37" fmla="*/ 26 h 42"/>
                  <a:gd name="T38" fmla="*/ 0 w 74"/>
                  <a:gd name="T39" fmla="*/ 22 h 42"/>
                  <a:gd name="T40" fmla="*/ 2 w 74"/>
                  <a:gd name="T41" fmla="*/ 20 h 42"/>
                  <a:gd name="T42" fmla="*/ 4 w 74"/>
                  <a:gd name="T43" fmla="*/ 18 h 42"/>
                  <a:gd name="T44" fmla="*/ 8 w 74"/>
                  <a:gd name="T45" fmla="*/ 16 h 42"/>
                  <a:gd name="T46" fmla="*/ 14 w 74"/>
                  <a:gd name="T47" fmla="*/ 16 h 42"/>
                  <a:gd name="T48" fmla="*/ 16 w 74"/>
                  <a:gd name="T49" fmla="*/ 18 h 42"/>
                  <a:gd name="T50" fmla="*/ 20 w 74"/>
                  <a:gd name="T51" fmla="*/ 20 h 42"/>
                  <a:gd name="T52" fmla="*/ 22 w 74"/>
                  <a:gd name="T53" fmla="*/ 20 h 42"/>
                  <a:gd name="T54" fmla="*/ 30 w 74"/>
                  <a:gd name="T55" fmla="*/ 18 h 42"/>
                  <a:gd name="T56" fmla="*/ 32 w 74"/>
                  <a:gd name="T57" fmla="*/ 16 h 42"/>
                  <a:gd name="T58" fmla="*/ 32 w 74"/>
                  <a:gd name="T59" fmla="*/ 14 h 42"/>
                  <a:gd name="T60" fmla="*/ 32 w 74"/>
                  <a:gd name="T61" fmla="*/ 8 h 42"/>
                  <a:gd name="T62" fmla="*/ 38 w 74"/>
                  <a:gd name="T63" fmla="*/ 4 h 42"/>
                  <a:gd name="T64" fmla="*/ 50 w 74"/>
                  <a:gd name="T65" fmla="*/ 4 h 42"/>
                  <a:gd name="T66" fmla="*/ 74 w 74"/>
                  <a:gd name="T67" fmla="*/ 0 h 42"/>
                  <a:gd name="T68" fmla="*/ 74 w 74"/>
                  <a:gd name="T6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41" name="Freeform 465"/>
              <p:cNvSpPr>
                <a:spLocks noChangeAspect="1"/>
              </p:cNvSpPr>
              <p:nvPr/>
            </p:nvSpPr>
            <p:spPr bwMode="auto">
              <a:xfrm>
                <a:off x="1537" y="888"/>
                <a:ext cx="39" cy="22"/>
              </a:xfrm>
              <a:custGeom>
                <a:avLst/>
                <a:gdLst>
                  <a:gd name="T0" fmla="*/ 22 w 40"/>
                  <a:gd name="T1" fmla="*/ 22 h 22"/>
                  <a:gd name="T2" fmla="*/ 16 w 40"/>
                  <a:gd name="T3" fmla="*/ 22 h 22"/>
                  <a:gd name="T4" fmla="*/ 8 w 40"/>
                  <a:gd name="T5" fmla="*/ 20 h 22"/>
                  <a:gd name="T6" fmla="*/ 0 w 40"/>
                  <a:gd name="T7" fmla="*/ 14 h 22"/>
                  <a:gd name="T8" fmla="*/ 6 w 40"/>
                  <a:gd name="T9" fmla="*/ 10 h 22"/>
                  <a:gd name="T10" fmla="*/ 12 w 40"/>
                  <a:gd name="T11" fmla="*/ 6 h 22"/>
                  <a:gd name="T12" fmla="*/ 30 w 40"/>
                  <a:gd name="T13" fmla="*/ 0 h 22"/>
                  <a:gd name="T14" fmla="*/ 32 w 40"/>
                  <a:gd name="T15" fmla="*/ 4 h 22"/>
                  <a:gd name="T16" fmla="*/ 34 w 40"/>
                  <a:gd name="T17" fmla="*/ 6 h 22"/>
                  <a:gd name="T18" fmla="*/ 40 w 40"/>
                  <a:gd name="T19" fmla="*/ 6 h 22"/>
                  <a:gd name="T20" fmla="*/ 40 w 40"/>
                  <a:gd name="T21" fmla="*/ 18 h 22"/>
                  <a:gd name="T22" fmla="*/ 32 w 40"/>
                  <a:gd name="T23" fmla="*/ 22 h 22"/>
                  <a:gd name="T24" fmla="*/ 22 w 40"/>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42" name="Freeform 466"/>
              <p:cNvSpPr>
                <a:spLocks noChangeAspect="1"/>
              </p:cNvSpPr>
              <p:nvPr/>
            </p:nvSpPr>
            <p:spPr bwMode="auto">
              <a:xfrm>
                <a:off x="1621" y="954"/>
                <a:ext cx="80" cy="42"/>
              </a:xfrm>
              <a:custGeom>
                <a:avLst/>
                <a:gdLst>
                  <a:gd name="T0" fmla="*/ 58 w 80"/>
                  <a:gd name="T1" fmla="*/ 40 h 42"/>
                  <a:gd name="T2" fmla="*/ 56 w 80"/>
                  <a:gd name="T3" fmla="*/ 30 h 42"/>
                  <a:gd name="T4" fmla="*/ 52 w 80"/>
                  <a:gd name="T5" fmla="*/ 26 h 42"/>
                  <a:gd name="T6" fmla="*/ 48 w 80"/>
                  <a:gd name="T7" fmla="*/ 26 h 42"/>
                  <a:gd name="T8" fmla="*/ 42 w 80"/>
                  <a:gd name="T9" fmla="*/ 26 h 42"/>
                  <a:gd name="T10" fmla="*/ 38 w 80"/>
                  <a:gd name="T11" fmla="*/ 30 h 42"/>
                  <a:gd name="T12" fmla="*/ 30 w 80"/>
                  <a:gd name="T13" fmla="*/ 36 h 42"/>
                  <a:gd name="T14" fmla="*/ 22 w 80"/>
                  <a:gd name="T15" fmla="*/ 40 h 42"/>
                  <a:gd name="T16" fmla="*/ 16 w 80"/>
                  <a:gd name="T17" fmla="*/ 42 h 42"/>
                  <a:gd name="T18" fmla="*/ 10 w 80"/>
                  <a:gd name="T19" fmla="*/ 40 h 42"/>
                  <a:gd name="T20" fmla="*/ 14 w 80"/>
                  <a:gd name="T21" fmla="*/ 38 h 42"/>
                  <a:gd name="T22" fmla="*/ 10 w 80"/>
                  <a:gd name="T23" fmla="*/ 36 h 42"/>
                  <a:gd name="T24" fmla="*/ 6 w 80"/>
                  <a:gd name="T25" fmla="*/ 36 h 42"/>
                  <a:gd name="T26" fmla="*/ 4 w 80"/>
                  <a:gd name="T27" fmla="*/ 36 h 42"/>
                  <a:gd name="T28" fmla="*/ 0 w 80"/>
                  <a:gd name="T29" fmla="*/ 34 h 42"/>
                  <a:gd name="T30" fmla="*/ 8 w 80"/>
                  <a:gd name="T31" fmla="*/ 24 h 42"/>
                  <a:gd name="T32" fmla="*/ 22 w 80"/>
                  <a:gd name="T33" fmla="*/ 14 h 42"/>
                  <a:gd name="T34" fmla="*/ 46 w 80"/>
                  <a:gd name="T35" fmla="*/ 0 h 42"/>
                  <a:gd name="T36" fmla="*/ 52 w 80"/>
                  <a:gd name="T37" fmla="*/ 6 h 42"/>
                  <a:gd name="T38" fmla="*/ 58 w 80"/>
                  <a:gd name="T39" fmla="*/ 12 h 42"/>
                  <a:gd name="T40" fmla="*/ 70 w 80"/>
                  <a:gd name="T41" fmla="*/ 22 h 42"/>
                  <a:gd name="T42" fmla="*/ 68 w 80"/>
                  <a:gd name="T43" fmla="*/ 28 h 42"/>
                  <a:gd name="T44" fmla="*/ 74 w 80"/>
                  <a:gd name="T45" fmla="*/ 28 h 42"/>
                  <a:gd name="T46" fmla="*/ 80 w 80"/>
                  <a:gd name="T47" fmla="*/ 30 h 42"/>
                  <a:gd name="T48" fmla="*/ 74 w 80"/>
                  <a:gd name="T49" fmla="*/ 36 h 42"/>
                  <a:gd name="T50" fmla="*/ 70 w 80"/>
                  <a:gd name="T51" fmla="*/ 38 h 42"/>
                  <a:gd name="T52" fmla="*/ 64 w 80"/>
                  <a:gd name="T53" fmla="*/ 40 h 42"/>
                  <a:gd name="T54" fmla="*/ 60 w 80"/>
                  <a:gd name="T55" fmla="*/ 38 h 42"/>
                  <a:gd name="T56" fmla="*/ 60 w 80"/>
                  <a:gd name="T57" fmla="*/ 36 h 42"/>
                  <a:gd name="T58" fmla="*/ 58 w 80"/>
                  <a:gd name="T59"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43" name="Freeform 467"/>
              <p:cNvSpPr>
                <a:spLocks noChangeAspect="1"/>
              </p:cNvSpPr>
              <p:nvPr/>
            </p:nvSpPr>
            <p:spPr bwMode="auto">
              <a:xfrm>
                <a:off x="1591" y="788"/>
                <a:ext cx="66" cy="25"/>
              </a:xfrm>
              <a:custGeom>
                <a:avLst/>
                <a:gdLst>
                  <a:gd name="T0" fmla="*/ 10 w 66"/>
                  <a:gd name="T1" fmla="*/ 6 h 24"/>
                  <a:gd name="T2" fmla="*/ 16 w 66"/>
                  <a:gd name="T3" fmla="*/ 10 h 24"/>
                  <a:gd name="T4" fmla="*/ 22 w 66"/>
                  <a:gd name="T5" fmla="*/ 12 h 24"/>
                  <a:gd name="T6" fmla="*/ 24 w 66"/>
                  <a:gd name="T7" fmla="*/ 8 h 24"/>
                  <a:gd name="T8" fmla="*/ 24 w 66"/>
                  <a:gd name="T9" fmla="*/ 6 h 24"/>
                  <a:gd name="T10" fmla="*/ 26 w 66"/>
                  <a:gd name="T11" fmla="*/ 6 h 24"/>
                  <a:gd name="T12" fmla="*/ 30 w 66"/>
                  <a:gd name="T13" fmla="*/ 6 h 24"/>
                  <a:gd name="T14" fmla="*/ 34 w 66"/>
                  <a:gd name="T15" fmla="*/ 8 h 24"/>
                  <a:gd name="T16" fmla="*/ 38 w 66"/>
                  <a:gd name="T17" fmla="*/ 12 h 24"/>
                  <a:gd name="T18" fmla="*/ 40 w 66"/>
                  <a:gd name="T19" fmla="*/ 4 h 24"/>
                  <a:gd name="T20" fmla="*/ 42 w 66"/>
                  <a:gd name="T21" fmla="*/ 0 h 24"/>
                  <a:gd name="T22" fmla="*/ 46 w 66"/>
                  <a:gd name="T23" fmla="*/ 0 h 24"/>
                  <a:gd name="T24" fmla="*/ 56 w 66"/>
                  <a:gd name="T25" fmla="*/ 2 h 24"/>
                  <a:gd name="T26" fmla="*/ 62 w 66"/>
                  <a:gd name="T27" fmla="*/ 2 h 24"/>
                  <a:gd name="T28" fmla="*/ 64 w 66"/>
                  <a:gd name="T29" fmla="*/ 0 h 24"/>
                  <a:gd name="T30" fmla="*/ 66 w 66"/>
                  <a:gd name="T31" fmla="*/ 6 h 24"/>
                  <a:gd name="T32" fmla="*/ 62 w 66"/>
                  <a:gd name="T33" fmla="*/ 12 h 24"/>
                  <a:gd name="T34" fmla="*/ 56 w 66"/>
                  <a:gd name="T35" fmla="*/ 16 h 24"/>
                  <a:gd name="T36" fmla="*/ 46 w 66"/>
                  <a:gd name="T37" fmla="*/ 20 h 24"/>
                  <a:gd name="T38" fmla="*/ 42 w 66"/>
                  <a:gd name="T39" fmla="*/ 20 h 24"/>
                  <a:gd name="T40" fmla="*/ 36 w 66"/>
                  <a:gd name="T41" fmla="*/ 20 h 24"/>
                  <a:gd name="T42" fmla="*/ 34 w 66"/>
                  <a:gd name="T43" fmla="*/ 24 h 24"/>
                  <a:gd name="T44" fmla="*/ 28 w 66"/>
                  <a:gd name="T45" fmla="*/ 24 h 24"/>
                  <a:gd name="T46" fmla="*/ 24 w 66"/>
                  <a:gd name="T47" fmla="*/ 24 h 24"/>
                  <a:gd name="T48" fmla="*/ 20 w 66"/>
                  <a:gd name="T49" fmla="*/ 22 h 24"/>
                  <a:gd name="T50" fmla="*/ 18 w 66"/>
                  <a:gd name="T51" fmla="*/ 20 h 24"/>
                  <a:gd name="T52" fmla="*/ 18 w 66"/>
                  <a:gd name="T53" fmla="*/ 14 h 24"/>
                  <a:gd name="T54" fmla="*/ 6 w 66"/>
                  <a:gd name="T55" fmla="*/ 14 h 24"/>
                  <a:gd name="T56" fmla="*/ 2 w 66"/>
                  <a:gd name="T57" fmla="*/ 14 h 24"/>
                  <a:gd name="T58" fmla="*/ 0 w 66"/>
                  <a:gd name="T59" fmla="*/ 10 h 24"/>
                  <a:gd name="T60" fmla="*/ 0 w 66"/>
                  <a:gd name="T61" fmla="*/ 6 h 24"/>
                  <a:gd name="T62" fmla="*/ 0 w 66"/>
                  <a:gd name="T63" fmla="*/ 4 h 24"/>
                  <a:gd name="T64" fmla="*/ 2 w 66"/>
                  <a:gd name="T65" fmla="*/ 2 h 24"/>
                  <a:gd name="T66" fmla="*/ 8 w 66"/>
                  <a:gd name="T67" fmla="*/ 0 h 24"/>
                  <a:gd name="T68" fmla="*/ 10 w 66"/>
                  <a:gd name="T69" fmla="*/ 2 h 24"/>
                  <a:gd name="T70" fmla="*/ 12 w 66"/>
                  <a:gd name="T71" fmla="*/ 4 h 24"/>
                  <a:gd name="T72" fmla="*/ 16 w 66"/>
                  <a:gd name="T73" fmla="*/ 10 h 24"/>
                  <a:gd name="T74" fmla="*/ 16 w 66"/>
                  <a:gd name="T75" fmla="*/ 8 h 24"/>
                  <a:gd name="T76" fmla="*/ 10 w 66"/>
                  <a:gd name="T7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44" name="Freeform 468"/>
              <p:cNvSpPr>
                <a:spLocks noChangeAspect="1"/>
              </p:cNvSpPr>
              <p:nvPr/>
            </p:nvSpPr>
            <p:spPr bwMode="auto">
              <a:xfrm>
                <a:off x="1677" y="782"/>
                <a:ext cx="164" cy="37"/>
              </a:xfrm>
              <a:custGeom>
                <a:avLst/>
                <a:gdLst>
                  <a:gd name="T0" fmla="*/ 30 w 164"/>
                  <a:gd name="T1" fmla="*/ 22 h 38"/>
                  <a:gd name="T2" fmla="*/ 36 w 164"/>
                  <a:gd name="T3" fmla="*/ 18 h 38"/>
                  <a:gd name="T4" fmla="*/ 32 w 164"/>
                  <a:gd name="T5" fmla="*/ 16 h 38"/>
                  <a:gd name="T6" fmla="*/ 28 w 164"/>
                  <a:gd name="T7" fmla="*/ 16 h 38"/>
                  <a:gd name="T8" fmla="*/ 22 w 164"/>
                  <a:gd name="T9" fmla="*/ 16 h 38"/>
                  <a:gd name="T10" fmla="*/ 12 w 164"/>
                  <a:gd name="T11" fmla="*/ 18 h 38"/>
                  <a:gd name="T12" fmla="*/ 8 w 164"/>
                  <a:gd name="T13" fmla="*/ 16 h 38"/>
                  <a:gd name="T14" fmla="*/ 4 w 164"/>
                  <a:gd name="T15" fmla="*/ 14 h 38"/>
                  <a:gd name="T16" fmla="*/ 0 w 164"/>
                  <a:gd name="T17" fmla="*/ 6 h 38"/>
                  <a:gd name="T18" fmla="*/ 8 w 164"/>
                  <a:gd name="T19" fmla="*/ 2 h 38"/>
                  <a:gd name="T20" fmla="*/ 20 w 164"/>
                  <a:gd name="T21" fmla="*/ 0 h 38"/>
                  <a:gd name="T22" fmla="*/ 28 w 164"/>
                  <a:gd name="T23" fmla="*/ 2 h 38"/>
                  <a:gd name="T24" fmla="*/ 32 w 164"/>
                  <a:gd name="T25" fmla="*/ 6 h 38"/>
                  <a:gd name="T26" fmla="*/ 38 w 164"/>
                  <a:gd name="T27" fmla="*/ 8 h 38"/>
                  <a:gd name="T28" fmla="*/ 44 w 164"/>
                  <a:gd name="T29" fmla="*/ 10 h 38"/>
                  <a:gd name="T30" fmla="*/ 58 w 164"/>
                  <a:gd name="T31" fmla="*/ 10 h 38"/>
                  <a:gd name="T32" fmla="*/ 60 w 164"/>
                  <a:gd name="T33" fmla="*/ 8 h 38"/>
                  <a:gd name="T34" fmla="*/ 64 w 164"/>
                  <a:gd name="T35" fmla="*/ 6 h 38"/>
                  <a:gd name="T36" fmla="*/ 68 w 164"/>
                  <a:gd name="T37" fmla="*/ 6 h 38"/>
                  <a:gd name="T38" fmla="*/ 62 w 164"/>
                  <a:gd name="T39" fmla="*/ 10 h 38"/>
                  <a:gd name="T40" fmla="*/ 60 w 164"/>
                  <a:gd name="T41" fmla="*/ 12 h 38"/>
                  <a:gd name="T42" fmla="*/ 58 w 164"/>
                  <a:gd name="T43" fmla="*/ 16 h 38"/>
                  <a:gd name="T44" fmla="*/ 60 w 164"/>
                  <a:gd name="T45" fmla="*/ 18 h 38"/>
                  <a:gd name="T46" fmla="*/ 60 w 164"/>
                  <a:gd name="T47" fmla="*/ 20 h 38"/>
                  <a:gd name="T48" fmla="*/ 66 w 164"/>
                  <a:gd name="T49" fmla="*/ 20 h 38"/>
                  <a:gd name="T50" fmla="*/ 80 w 164"/>
                  <a:gd name="T51" fmla="*/ 20 h 38"/>
                  <a:gd name="T52" fmla="*/ 94 w 164"/>
                  <a:gd name="T53" fmla="*/ 20 h 38"/>
                  <a:gd name="T54" fmla="*/ 108 w 164"/>
                  <a:gd name="T55" fmla="*/ 20 h 38"/>
                  <a:gd name="T56" fmla="*/ 120 w 164"/>
                  <a:gd name="T57" fmla="*/ 18 h 38"/>
                  <a:gd name="T58" fmla="*/ 136 w 164"/>
                  <a:gd name="T59" fmla="*/ 18 h 38"/>
                  <a:gd name="T60" fmla="*/ 144 w 164"/>
                  <a:gd name="T61" fmla="*/ 18 h 38"/>
                  <a:gd name="T62" fmla="*/ 152 w 164"/>
                  <a:gd name="T63" fmla="*/ 20 h 38"/>
                  <a:gd name="T64" fmla="*/ 164 w 164"/>
                  <a:gd name="T65" fmla="*/ 22 h 38"/>
                  <a:gd name="T66" fmla="*/ 160 w 164"/>
                  <a:gd name="T67" fmla="*/ 30 h 38"/>
                  <a:gd name="T68" fmla="*/ 156 w 164"/>
                  <a:gd name="T69" fmla="*/ 36 h 38"/>
                  <a:gd name="T70" fmla="*/ 148 w 164"/>
                  <a:gd name="T71" fmla="*/ 38 h 38"/>
                  <a:gd name="T72" fmla="*/ 140 w 164"/>
                  <a:gd name="T73" fmla="*/ 38 h 38"/>
                  <a:gd name="T74" fmla="*/ 132 w 164"/>
                  <a:gd name="T75" fmla="*/ 38 h 38"/>
                  <a:gd name="T76" fmla="*/ 124 w 164"/>
                  <a:gd name="T77" fmla="*/ 36 h 38"/>
                  <a:gd name="T78" fmla="*/ 118 w 164"/>
                  <a:gd name="T79" fmla="*/ 36 h 38"/>
                  <a:gd name="T80" fmla="*/ 110 w 164"/>
                  <a:gd name="T81" fmla="*/ 34 h 38"/>
                  <a:gd name="T82" fmla="*/ 104 w 164"/>
                  <a:gd name="T83" fmla="*/ 34 h 38"/>
                  <a:gd name="T84" fmla="*/ 96 w 164"/>
                  <a:gd name="T85" fmla="*/ 32 h 38"/>
                  <a:gd name="T86" fmla="*/ 90 w 164"/>
                  <a:gd name="T87" fmla="*/ 30 h 38"/>
                  <a:gd name="T88" fmla="*/ 86 w 164"/>
                  <a:gd name="T89" fmla="*/ 30 h 38"/>
                  <a:gd name="T90" fmla="*/ 78 w 164"/>
                  <a:gd name="T91" fmla="*/ 32 h 38"/>
                  <a:gd name="T92" fmla="*/ 72 w 164"/>
                  <a:gd name="T93" fmla="*/ 34 h 38"/>
                  <a:gd name="T94" fmla="*/ 68 w 164"/>
                  <a:gd name="T95" fmla="*/ 38 h 38"/>
                  <a:gd name="T96" fmla="*/ 62 w 164"/>
                  <a:gd name="T97" fmla="*/ 38 h 38"/>
                  <a:gd name="T98" fmla="*/ 42 w 164"/>
                  <a:gd name="T99" fmla="*/ 36 h 38"/>
                  <a:gd name="T100" fmla="*/ 32 w 164"/>
                  <a:gd name="T101" fmla="*/ 36 h 38"/>
                  <a:gd name="T102" fmla="*/ 28 w 164"/>
                  <a:gd name="T103" fmla="*/ 36 h 38"/>
                  <a:gd name="T104" fmla="*/ 24 w 164"/>
                  <a:gd name="T105" fmla="*/ 38 h 38"/>
                  <a:gd name="T106" fmla="*/ 24 w 164"/>
                  <a:gd name="T107" fmla="*/ 30 h 38"/>
                  <a:gd name="T108" fmla="*/ 28 w 164"/>
                  <a:gd name="T109" fmla="*/ 24 h 38"/>
                  <a:gd name="T110" fmla="*/ 32 w 164"/>
                  <a:gd name="T111" fmla="*/ 20 h 38"/>
                  <a:gd name="T112" fmla="*/ 36 w 164"/>
                  <a:gd name="T113" fmla="*/ 20 h 38"/>
                  <a:gd name="T114" fmla="*/ 30 w 164"/>
                  <a:gd name="T11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45" name="Freeform 469"/>
              <p:cNvSpPr>
                <a:spLocks noChangeAspect="1"/>
              </p:cNvSpPr>
              <p:nvPr/>
            </p:nvSpPr>
            <p:spPr bwMode="auto">
              <a:xfrm>
                <a:off x="1653" y="804"/>
                <a:ext cx="31" cy="14"/>
              </a:xfrm>
              <a:custGeom>
                <a:avLst/>
                <a:gdLst>
                  <a:gd name="T0" fmla="*/ 30 w 30"/>
                  <a:gd name="T1" fmla="*/ 8 h 14"/>
                  <a:gd name="T2" fmla="*/ 28 w 30"/>
                  <a:gd name="T3" fmla="*/ 12 h 14"/>
                  <a:gd name="T4" fmla="*/ 24 w 30"/>
                  <a:gd name="T5" fmla="*/ 14 h 14"/>
                  <a:gd name="T6" fmla="*/ 20 w 30"/>
                  <a:gd name="T7" fmla="*/ 14 h 14"/>
                  <a:gd name="T8" fmla="*/ 10 w 30"/>
                  <a:gd name="T9" fmla="*/ 12 h 14"/>
                  <a:gd name="T10" fmla="*/ 0 w 30"/>
                  <a:gd name="T11" fmla="*/ 10 h 14"/>
                  <a:gd name="T12" fmla="*/ 6 w 30"/>
                  <a:gd name="T13" fmla="*/ 4 h 14"/>
                  <a:gd name="T14" fmla="*/ 16 w 30"/>
                  <a:gd name="T15" fmla="*/ 0 h 14"/>
                  <a:gd name="T16" fmla="*/ 22 w 30"/>
                  <a:gd name="T17" fmla="*/ 0 h 14"/>
                  <a:gd name="T18" fmla="*/ 26 w 30"/>
                  <a:gd name="T19" fmla="*/ 2 h 14"/>
                  <a:gd name="T20" fmla="*/ 28 w 30"/>
                  <a:gd name="T21" fmla="*/ 4 h 14"/>
                  <a:gd name="T22" fmla="*/ 30 w 30"/>
                  <a:gd name="T2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46" name="Freeform 470"/>
              <p:cNvSpPr>
                <a:spLocks noChangeAspect="1"/>
              </p:cNvSpPr>
              <p:nvPr/>
            </p:nvSpPr>
            <p:spPr bwMode="auto">
              <a:xfrm>
                <a:off x="1685" y="760"/>
                <a:ext cx="36" cy="18"/>
              </a:xfrm>
              <a:custGeom>
                <a:avLst/>
                <a:gdLst>
                  <a:gd name="T0" fmla="*/ 32 w 36"/>
                  <a:gd name="T1" fmla="*/ 6 h 18"/>
                  <a:gd name="T2" fmla="*/ 26 w 36"/>
                  <a:gd name="T3" fmla="*/ 10 h 18"/>
                  <a:gd name="T4" fmla="*/ 30 w 36"/>
                  <a:gd name="T5" fmla="*/ 12 h 18"/>
                  <a:gd name="T6" fmla="*/ 36 w 36"/>
                  <a:gd name="T7" fmla="*/ 12 h 18"/>
                  <a:gd name="T8" fmla="*/ 34 w 36"/>
                  <a:gd name="T9" fmla="*/ 16 h 18"/>
                  <a:gd name="T10" fmla="*/ 36 w 36"/>
                  <a:gd name="T11" fmla="*/ 18 h 18"/>
                  <a:gd name="T12" fmla="*/ 16 w 36"/>
                  <a:gd name="T13" fmla="*/ 18 h 18"/>
                  <a:gd name="T14" fmla="*/ 8 w 36"/>
                  <a:gd name="T15" fmla="*/ 14 h 18"/>
                  <a:gd name="T16" fmla="*/ 2 w 36"/>
                  <a:gd name="T17" fmla="*/ 12 h 18"/>
                  <a:gd name="T18" fmla="*/ 0 w 36"/>
                  <a:gd name="T19" fmla="*/ 6 h 18"/>
                  <a:gd name="T20" fmla="*/ 2 w 36"/>
                  <a:gd name="T21" fmla="*/ 2 h 18"/>
                  <a:gd name="T22" fmla="*/ 4 w 36"/>
                  <a:gd name="T23" fmla="*/ 0 h 18"/>
                  <a:gd name="T24" fmla="*/ 8 w 36"/>
                  <a:gd name="T25" fmla="*/ 0 h 18"/>
                  <a:gd name="T26" fmla="*/ 14 w 36"/>
                  <a:gd name="T27" fmla="*/ 0 h 18"/>
                  <a:gd name="T28" fmla="*/ 24 w 36"/>
                  <a:gd name="T29" fmla="*/ 4 h 18"/>
                  <a:gd name="T30" fmla="*/ 32 w 36"/>
                  <a:gd name="T3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47" name="Freeform 471"/>
              <p:cNvSpPr>
                <a:spLocks noChangeAspect="1"/>
              </p:cNvSpPr>
              <p:nvPr/>
            </p:nvSpPr>
            <p:spPr bwMode="auto">
              <a:xfrm>
                <a:off x="1731" y="712"/>
                <a:ext cx="382" cy="86"/>
              </a:xfrm>
              <a:custGeom>
                <a:avLst/>
                <a:gdLst>
                  <a:gd name="T0" fmla="*/ 168 w 382"/>
                  <a:gd name="T1" fmla="*/ 58 h 86"/>
                  <a:gd name="T2" fmla="*/ 158 w 382"/>
                  <a:gd name="T3" fmla="*/ 50 h 86"/>
                  <a:gd name="T4" fmla="*/ 154 w 382"/>
                  <a:gd name="T5" fmla="*/ 64 h 86"/>
                  <a:gd name="T6" fmla="*/ 146 w 382"/>
                  <a:gd name="T7" fmla="*/ 72 h 86"/>
                  <a:gd name="T8" fmla="*/ 140 w 382"/>
                  <a:gd name="T9" fmla="*/ 72 h 86"/>
                  <a:gd name="T10" fmla="*/ 132 w 382"/>
                  <a:gd name="T11" fmla="*/ 66 h 86"/>
                  <a:gd name="T12" fmla="*/ 136 w 382"/>
                  <a:gd name="T13" fmla="*/ 70 h 86"/>
                  <a:gd name="T14" fmla="*/ 132 w 382"/>
                  <a:gd name="T15" fmla="*/ 82 h 86"/>
                  <a:gd name="T16" fmla="*/ 114 w 382"/>
                  <a:gd name="T17" fmla="*/ 86 h 86"/>
                  <a:gd name="T18" fmla="*/ 106 w 382"/>
                  <a:gd name="T19" fmla="*/ 82 h 86"/>
                  <a:gd name="T20" fmla="*/ 46 w 382"/>
                  <a:gd name="T21" fmla="*/ 80 h 86"/>
                  <a:gd name="T22" fmla="*/ 28 w 382"/>
                  <a:gd name="T23" fmla="*/ 82 h 86"/>
                  <a:gd name="T24" fmla="*/ 24 w 382"/>
                  <a:gd name="T25" fmla="*/ 80 h 86"/>
                  <a:gd name="T26" fmla="*/ 24 w 382"/>
                  <a:gd name="T27" fmla="*/ 72 h 86"/>
                  <a:gd name="T28" fmla="*/ 34 w 382"/>
                  <a:gd name="T29" fmla="*/ 72 h 86"/>
                  <a:gd name="T30" fmla="*/ 52 w 382"/>
                  <a:gd name="T31" fmla="*/ 68 h 86"/>
                  <a:gd name="T32" fmla="*/ 58 w 382"/>
                  <a:gd name="T33" fmla="*/ 62 h 86"/>
                  <a:gd name="T34" fmla="*/ 68 w 382"/>
                  <a:gd name="T35" fmla="*/ 64 h 86"/>
                  <a:gd name="T36" fmla="*/ 76 w 382"/>
                  <a:gd name="T37" fmla="*/ 66 h 86"/>
                  <a:gd name="T38" fmla="*/ 76 w 382"/>
                  <a:gd name="T39" fmla="*/ 60 h 86"/>
                  <a:gd name="T40" fmla="*/ 72 w 382"/>
                  <a:gd name="T41" fmla="*/ 50 h 86"/>
                  <a:gd name="T42" fmla="*/ 64 w 382"/>
                  <a:gd name="T43" fmla="*/ 50 h 86"/>
                  <a:gd name="T44" fmla="*/ 50 w 382"/>
                  <a:gd name="T45" fmla="*/ 52 h 86"/>
                  <a:gd name="T46" fmla="*/ 34 w 382"/>
                  <a:gd name="T47" fmla="*/ 54 h 86"/>
                  <a:gd name="T48" fmla="*/ 10 w 382"/>
                  <a:gd name="T49" fmla="*/ 52 h 86"/>
                  <a:gd name="T50" fmla="*/ 4 w 382"/>
                  <a:gd name="T51" fmla="*/ 46 h 86"/>
                  <a:gd name="T52" fmla="*/ 0 w 382"/>
                  <a:gd name="T53" fmla="*/ 38 h 86"/>
                  <a:gd name="T54" fmla="*/ 6 w 382"/>
                  <a:gd name="T55" fmla="*/ 32 h 86"/>
                  <a:gd name="T56" fmla="*/ 42 w 382"/>
                  <a:gd name="T57" fmla="*/ 24 h 86"/>
                  <a:gd name="T58" fmla="*/ 78 w 382"/>
                  <a:gd name="T59" fmla="*/ 26 h 86"/>
                  <a:gd name="T60" fmla="*/ 96 w 382"/>
                  <a:gd name="T61" fmla="*/ 36 h 86"/>
                  <a:gd name="T62" fmla="*/ 104 w 382"/>
                  <a:gd name="T63" fmla="*/ 36 h 86"/>
                  <a:gd name="T64" fmla="*/ 108 w 382"/>
                  <a:gd name="T65" fmla="*/ 30 h 86"/>
                  <a:gd name="T66" fmla="*/ 116 w 382"/>
                  <a:gd name="T67" fmla="*/ 26 h 86"/>
                  <a:gd name="T68" fmla="*/ 132 w 382"/>
                  <a:gd name="T69" fmla="*/ 32 h 86"/>
                  <a:gd name="T70" fmla="*/ 142 w 382"/>
                  <a:gd name="T71" fmla="*/ 36 h 86"/>
                  <a:gd name="T72" fmla="*/ 140 w 382"/>
                  <a:gd name="T73" fmla="*/ 30 h 86"/>
                  <a:gd name="T74" fmla="*/ 120 w 382"/>
                  <a:gd name="T75" fmla="*/ 24 h 86"/>
                  <a:gd name="T76" fmla="*/ 98 w 382"/>
                  <a:gd name="T77" fmla="*/ 24 h 86"/>
                  <a:gd name="T78" fmla="*/ 82 w 382"/>
                  <a:gd name="T79" fmla="*/ 24 h 86"/>
                  <a:gd name="T80" fmla="*/ 78 w 382"/>
                  <a:gd name="T81" fmla="*/ 20 h 86"/>
                  <a:gd name="T82" fmla="*/ 84 w 382"/>
                  <a:gd name="T83" fmla="*/ 12 h 86"/>
                  <a:gd name="T84" fmla="*/ 126 w 382"/>
                  <a:gd name="T85" fmla="*/ 12 h 86"/>
                  <a:gd name="T86" fmla="*/ 142 w 382"/>
                  <a:gd name="T87" fmla="*/ 8 h 86"/>
                  <a:gd name="T88" fmla="*/ 158 w 382"/>
                  <a:gd name="T89" fmla="*/ 8 h 86"/>
                  <a:gd name="T90" fmla="*/ 168 w 382"/>
                  <a:gd name="T91" fmla="*/ 8 h 86"/>
                  <a:gd name="T92" fmla="*/ 172 w 382"/>
                  <a:gd name="T93" fmla="*/ 10 h 86"/>
                  <a:gd name="T94" fmla="*/ 202 w 382"/>
                  <a:gd name="T95" fmla="*/ 4 h 86"/>
                  <a:gd name="T96" fmla="*/ 252 w 382"/>
                  <a:gd name="T97" fmla="*/ 0 h 86"/>
                  <a:gd name="T98" fmla="*/ 328 w 382"/>
                  <a:gd name="T99" fmla="*/ 2 h 86"/>
                  <a:gd name="T100" fmla="*/ 364 w 382"/>
                  <a:gd name="T101" fmla="*/ 6 h 86"/>
                  <a:gd name="T102" fmla="*/ 368 w 382"/>
                  <a:gd name="T103" fmla="*/ 16 h 86"/>
                  <a:gd name="T104" fmla="*/ 332 w 382"/>
                  <a:gd name="T105" fmla="*/ 24 h 86"/>
                  <a:gd name="T106" fmla="*/ 316 w 382"/>
                  <a:gd name="T107" fmla="*/ 24 h 86"/>
                  <a:gd name="T108" fmla="*/ 310 w 382"/>
                  <a:gd name="T109" fmla="*/ 24 h 86"/>
                  <a:gd name="T110" fmla="*/ 310 w 382"/>
                  <a:gd name="T111" fmla="*/ 26 h 86"/>
                  <a:gd name="T112" fmla="*/ 282 w 382"/>
                  <a:gd name="T113" fmla="*/ 26 h 86"/>
                  <a:gd name="T114" fmla="*/ 262 w 382"/>
                  <a:gd name="T115" fmla="*/ 32 h 86"/>
                  <a:gd name="T116" fmla="*/ 240 w 382"/>
                  <a:gd name="T117" fmla="*/ 36 h 86"/>
                  <a:gd name="T118" fmla="*/ 216 w 382"/>
                  <a:gd name="T119" fmla="*/ 36 h 86"/>
                  <a:gd name="T120" fmla="*/ 208 w 382"/>
                  <a:gd name="T121" fmla="*/ 40 h 86"/>
                  <a:gd name="T122" fmla="*/ 196 w 382"/>
                  <a:gd name="T123" fmla="*/ 52 h 86"/>
                  <a:gd name="T124" fmla="*/ 174 w 382"/>
                  <a:gd name="T125"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48" name="Freeform 472"/>
              <p:cNvSpPr>
                <a:spLocks noChangeAspect="1"/>
              </p:cNvSpPr>
              <p:nvPr/>
            </p:nvSpPr>
            <p:spPr bwMode="auto">
              <a:xfrm>
                <a:off x="1675" y="830"/>
                <a:ext cx="285" cy="190"/>
              </a:xfrm>
              <a:custGeom>
                <a:avLst/>
                <a:gdLst>
                  <a:gd name="T0" fmla="*/ 122 w 284"/>
                  <a:gd name="T1" fmla="*/ 10 h 190"/>
                  <a:gd name="T2" fmla="*/ 132 w 284"/>
                  <a:gd name="T3" fmla="*/ 2 h 190"/>
                  <a:gd name="T4" fmla="*/ 158 w 284"/>
                  <a:gd name="T5" fmla="*/ 4 h 190"/>
                  <a:gd name="T6" fmla="*/ 172 w 284"/>
                  <a:gd name="T7" fmla="*/ 14 h 190"/>
                  <a:gd name="T8" fmla="*/ 172 w 284"/>
                  <a:gd name="T9" fmla="*/ 20 h 190"/>
                  <a:gd name="T10" fmla="*/ 184 w 284"/>
                  <a:gd name="T11" fmla="*/ 28 h 190"/>
                  <a:gd name="T12" fmla="*/ 196 w 284"/>
                  <a:gd name="T13" fmla="*/ 34 h 190"/>
                  <a:gd name="T14" fmla="*/ 212 w 284"/>
                  <a:gd name="T15" fmla="*/ 36 h 190"/>
                  <a:gd name="T16" fmla="*/ 236 w 284"/>
                  <a:gd name="T17" fmla="*/ 64 h 190"/>
                  <a:gd name="T18" fmla="*/ 218 w 284"/>
                  <a:gd name="T19" fmla="*/ 74 h 190"/>
                  <a:gd name="T20" fmla="*/ 234 w 284"/>
                  <a:gd name="T21" fmla="*/ 82 h 190"/>
                  <a:gd name="T22" fmla="*/ 258 w 284"/>
                  <a:gd name="T23" fmla="*/ 98 h 190"/>
                  <a:gd name="T24" fmla="*/ 268 w 284"/>
                  <a:gd name="T25" fmla="*/ 106 h 190"/>
                  <a:gd name="T26" fmla="*/ 280 w 284"/>
                  <a:gd name="T27" fmla="*/ 108 h 190"/>
                  <a:gd name="T28" fmla="*/ 276 w 284"/>
                  <a:gd name="T29" fmla="*/ 114 h 190"/>
                  <a:gd name="T30" fmla="*/ 262 w 284"/>
                  <a:gd name="T31" fmla="*/ 124 h 190"/>
                  <a:gd name="T32" fmla="*/ 246 w 284"/>
                  <a:gd name="T33" fmla="*/ 134 h 190"/>
                  <a:gd name="T34" fmla="*/ 232 w 284"/>
                  <a:gd name="T35" fmla="*/ 134 h 190"/>
                  <a:gd name="T36" fmla="*/ 228 w 284"/>
                  <a:gd name="T37" fmla="*/ 120 h 190"/>
                  <a:gd name="T38" fmla="*/ 212 w 284"/>
                  <a:gd name="T39" fmla="*/ 118 h 190"/>
                  <a:gd name="T40" fmla="*/ 198 w 284"/>
                  <a:gd name="T41" fmla="*/ 122 h 190"/>
                  <a:gd name="T42" fmla="*/ 206 w 284"/>
                  <a:gd name="T43" fmla="*/ 130 h 190"/>
                  <a:gd name="T44" fmla="*/ 220 w 284"/>
                  <a:gd name="T45" fmla="*/ 144 h 190"/>
                  <a:gd name="T46" fmla="*/ 218 w 284"/>
                  <a:gd name="T47" fmla="*/ 164 h 190"/>
                  <a:gd name="T48" fmla="*/ 220 w 284"/>
                  <a:gd name="T49" fmla="*/ 178 h 190"/>
                  <a:gd name="T50" fmla="*/ 196 w 284"/>
                  <a:gd name="T51" fmla="*/ 166 h 190"/>
                  <a:gd name="T52" fmla="*/ 188 w 284"/>
                  <a:gd name="T53" fmla="*/ 160 h 190"/>
                  <a:gd name="T54" fmla="*/ 172 w 284"/>
                  <a:gd name="T55" fmla="*/ 160 h 190"/>
                  <a:gd name="T56" fmla="*/ 194 w 284"/>
                  <a:gd name="T57" fmla="*/ 188 h 190"/>
                  <a:gd name="T58" fmla="*/ 174 w 284"/>
                  <a:gd name="T59" fmla="*/ 184 h 190"/>
                  <a:gd name="T60" fmla="*/ 132 w 284"/>
                  <a:gd name="T61" fmla="*/ 172 h 190"/>
                  <a:gd name="T62" fmla="*/ 134 w 284"/>
                  <a:gd name="T63" fmla="*/ 164 h 190"/>
                  <a:gd name="T64" fmla="*/ 132 w 284"/>
                  <a:gd name="T65" fmla="*/ 158 h 190"/>
                  <a:gd name="T66" fmla="*/ 120 w 284"/>
                  <a:gd name="T67" fmla="*/ 144 h 190"/>
                  <a:gd name="T68" fmla="*/ 88 w 284"/>
                  <a:gd name="T69" fmla="*/ 146 h 190"/>
                  <a:gd name="T70" fmla="*/ 62 w 284"/>
                  <a:gd name="T71" fmla="*/ 148 h 190"/>
                  <a:gd name="T72" fmla="*/ 60 w 284"/>
                  <a:gd name="T73" fmla="*/ 142 h 190"/>
                  <a:gd name="T74" fmla="*/ 86 w 284"/>
                  <a:gd name="T75" fmla="*/ 128 h 190"/>
                  <a:gd name="T76" fmla="*/ 104 w 284"/>
                  <a:gd name="T77" fmla="*/ 134 h 190"/>
                  <a:gd name="T78" fmla="*/ 120 w 284"/>
                  <a:gd name="T79" fmla="*/ 128 h 190"/>
                  <a:gd name="T80" fmla="*/ 134 w 284"/>
                  <a:gd name="T81" fmla="*/ 116 h 190"/>
                  <a:gd name="T82" fmla="*/ 152 w 284"/>
                  <a:gd name="T83" fmla="*/ 84 h 190"/>
                  <a:gd name="T84" fmla="*/ 142 w 284"/>
                  <a:gd name="T85" fmla="*/ 76 h 190"/>
                  <a:gd name="T86" fmla="*/ 134 w 284"/>
                  <a:gd name="T87" fmla="*/ 74 h 190"/>
                  <a:gd name="T88" fmla="*/ 126 w 284"/>
                  <a:gd name="T89" fmla="*/ 62 h 190"/>
                  <a:gd name="T90" fmla="*/ 112 w 284"/>
                  <a:gd name="T91" fmla="*/ 54 h 190"/>
                  <a:gd name="T92" fmla="*/ 100 w 284"/>
                  <a:gd name="T93" fmla="*/ 62 h 190"/>
                  <a:gd name="T94" fmla="*/ 88 w 284"/>
                  <a:gd name="T95" fmla="*/ 66 h 190"/>
                  <a:gd name="T96" fmla="*/ 76 w 284"/>
                  <a:gd name="T97" fmla="*/ 58 h 190"/>
                  <a:gd name="T98" fmla="*/ 32 w 284"/>
                  <a:gd name="T99" fmla="*/ 56 h 190"/>
                  <a:gd name="T100" fmla="*/ 22 w 284"/>
                  <a:gd name="T101" fmla="*/ 46 h 190"/>
                  <a:gd name="T102" fmla="*/ 10 w 284"/>
                  <a:gd name="T103" fmla="*/ 52 h 190"/>
                  <a:gd name="T104" fmla="*/ 2 w 284"/>
                  <a:gd name="T105" fmla="*/ 48 h 190"/>
                  <a:gd name="T106" fmla="*/ 14 w 284"/>
                  <a:gd name="T107" fmla="*/ 40 h 190"/>
                  <a:gd name="T108" fmla="*/ 4 w 284"/>
                  <a:gd name="T109" fmla="*/ 30 h 190"/>
                  <a:gd name="T110" fmla="*/ 12 w 284"/>
                  <a:gd name="T111" fmla="*/ 18 h 190"/>
                  <a:gd name="T112" fmla="*/ 56 w 284"/>
                  <a:gd name="T113" fmla="*/ 6 h 190"/>
                  <a:gd name="T114" fmla="*/ 82 w 284"/>
                  <a:gd name="T115" fmla="*/ 0 h 190"/>
                  <a:gd name="T116" fmla="*/ 62 w 284"/>
                  <a:gd name="T117" fmla="*/ 12 h 190"/>
                  <a:gd name="T118" fmla="*/ 50 w 284"/>
                  <a:gd name="T119" fmla="*/ 22 h 190"/>
                  <a:gd name="T120" fmla="*/ 60 w 284"/>
                  <a:gd name="T121" fmla="*/ 24 h 190"/>
                  <a:gd name="T122" fmla="*/ 76 w 284"/>
                  <a:gd name="T123" fmla="*/ 1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49" name="Freeform 473"/>
              <p:cNvSpPr>
                <a:spLocks noChangeAspect="1"/>
              </p:cNvSpPr>
              <p:nvPr/>
            </p:nvSpPr>
            <p:spPr bwMode="auto">
              <a:xfrm>
                <a:off x="1779" y="912"/>
                <a:ext cx="32" cy="18"/>
              </a:xfrm>
              <a:custGeom>
                <a:avLst/>
                <a:gdLst>
                  <a:gd name="T0" fmla="*/ 16 w 32"/>
                  <a:gd name="T1" fmla="*/ 2 h 18"/>
                  <a:gd name="T2" fmla="*/ 28 w 32"/>
                  <a:gd name="T3" fmla="*/ 0 h 18"/>
                  <a:gd name="T4" fmla="*/ 30 w 32"/>
                  <a:gd name="T5" fmla="*/ 0 h 18"/>
                  <a:gd name="T6" fmla="*/ 32 w 32"/>
                  <a:gd name="T7" fmla="*/ 2 h 18"/>
                  <a:gd name="T8" fmla="*/ 30 w 32"/>
                  <a:gd name="T9" fmla="*/ 6 h 18"/>
                  <a:gd name="T10" fmla="*/ 28 w 32"/>
                  <a:gd name="T11" fmla="*/ 10 h 18"/>
                  <a:gd name="T12" fmla="*/ 22 w 32"/>
                  <a:gd name="T13" fmla="*/ 14 h 18"/>
                  <a:gd name="T14" fmla="*/ 14 w 32"/>
                  <a:gd name="T15" fmla="*/ 18 h 18"/>
                  <a:gd name="T16" fmla="*/ 6 w 32"/>
                  <a:gd name="T17" fmla="*/ 18 h 18"/>
                  <a:gd name="T18" fmla="*/ 2 w 32"/>
                  <a:gd name="T19" fmla="*/ 16 h 18"/>
                  <a:gd name="T20" fmla="*/ 0 w 32"/>
                  <a:gd name="T21" fmla="*/ 14 h 18"/>
                  <a:gd name="T22" fmla="*/ 2 w 32"/>
                  <a:gd name="T23" fmla="*/ 10 h 18"/>
                  <a:gd name="T24" fmla="*/ 8 w 32"/>
                  <a:gd name="T25" fmla="*/ 6 h 18"/>
                  <a:gd name="T26" fmla="*/ 12 w 32"/>
                  <a:gd name="T27" fmla="*/ 2 h 18"/>
                  <a:gd name="T28" fmla="*/ 18 w 32"/>
                  <a:gd name="T29" fmla="*/ 2 h 18"/>
                  <a:gd name="T30" fmla="*/ 18 w 32"/>
                  <a:gd name="T31" fmla="*/ 0 h 18"/>
                  <a:gd name="T32" fmla="*/ 16 w 32"/>
                  <a:gd name="T3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450" name="Freeform 474"/>
            <p:cNvSpPr>
              <a:spLocks noChangeAspect="1"/>
            </p:cNvSpPr>
            <p:nvPr/>
          </p:nvSpPr>
          <p:spPr bwMode="auto">
            <a:xfrm>
              <a:off x="1069" y="1602"/>
              <a:ext cx="402" cy="315"/>
            </a:xfrm>
            <a:custGeom>
              <a:avLst/>
              <a:gdLst>
                <a:gd name="T0" fmla="*/ 410 w 428"/>
                <a:gd name="T1" fmla="*/ 250 h 336"/>
                <a:gd name="T2" fmla="*/ 428 w 428"/>
                <a:gd name="T3" fmla="*/ 210 h 336"/>
                <a:gd name="T4" fmla="*/ 410 w 428"/>
                <a:gd name="T5" fmla="*/ 202 h 336"/>
                <a:gd name="T6" fmla="*/ 368 w 428"/>
                <a:gd name="T7" fmla="*/ 216 h 336"/>
                <a:gd name="T8" fmla="*/ 346 w 428"/>
                <a:gd name="T9" fmla="*/ 254 h 336"/>
                <a:gd name="T10" fmla="*/ 298 w 428"/>
                <a:gd name="T11" fmla="*/ 264 h 336"/>
                <a:gd name="T12" fmla="*/ 266 w 428"/>
                <a:gd name="T13" fmla="*/ 238 h 336"/>
                <a:gd name="T14" fmla="*/ 256 w 428"/>
                <a:gd name="T15" fmla="*/ 194 h 336"/>
                <a:gd name="T16" fmla="*/ 276 w 428"/>
                <a:gd name="T17" fmla="*/ 128 h 336"/>
                <a:gd name="T18" fmla="*/ 242 w 428"/>
                <a:gd name="T19" fmla="*/ 110 h 336"/>
                <a:gd name="T20" fmla="*/ 230 w 428"/>
                <a:gd name="T21" fmla="*/ 60 h 336"/>
                <a:gd name="T22" fmla="*/ 208 w 428"/>
                <a:gd name="T23" fmla="*/ 56 h 336"/>
                <a:gd name="T24" fmla="*/ 188 w 428"/>
                <a:gd name="T25" fmla="*/ 68 h 336"/>
                <a:gd name="T26" fmla="*/ 174 w 428"/>
                <a:gd name="T27" fmla="*/ 38 h 336"/>
                <a:gd name="T28" fmla="*/ 158 w 428"/>
                <a:gd name="T29" fmla="*/ 18 h 336"/>
                <a:gd name="T30" fmla="*/ 128 w 428"/>
                <a:gd name="T31" fmla="*/ 28 h 336"/>
                <a:gd name="T32" fmla="*/ 20 w 428"/>
                <a:gd name="T33" fmla="*/ 0 h 336"/>
                <a:gd name="T34" fmla="*/ 2 w 428"/>
                <a:gd name="T35" fmla="*/ 14 h 336"/>
                <a:gd name="T36" fmla="*/ 4 w 428"/>
                <a:gd name="T37" fmla="*/ 48 h 336"/>
                <a:gd name="T38" fmla="*/ 20 w 428"/>
                <a:gd name="T39" fmla="*/ 70 h 336"/>
                <a:gd name="T40" fmla="*/ 14 w 428"/>
                <a:gd name="T41" fmla="*/ 84 h 336"/>
                <a:gd name="T42" fmla="*/ 12 w 428"/>
                <a:gd name="T43" fmla="*/ 102 h 336"/>
                <a:gd name="T44" fmla="*/ 34 w 428"/>
                <a:gd name="T45" fmla="*/ 118 h 336"/>
                <a:gd name="T46" fmla="*/ 40 w 428"/>
                <a:gd name="T47" fmla="*/ 134 h 336"/>
                <a:gd name="T48" fmla="*/ 38 w 428"/>
                <a:gd name="T49" fmla="*/ 148 h 336"/>
                <a:gd name="T50" fmla="*/ 54 w 428"/>
                <a:gd name="T51" fmla="*/ 164 h 336"/>
                <a:gd name="T52" fmla="*/ 74 w 428"/>
                <a:gd name="T53" fmla="*/ 176 h 336"/>
                <a:gd name="T54" fmla="*/ 66 w 428"/>
                <a:gd name="T55" fmla="*/ 152 h 336"/>
                <a:gd name="T56" fmla="*/ 56 w 428"/>
                <a:gd name="T57" fmla="*/ 128 h 336"/>
                <a:gd name="T58" fmla="*/ 46 w 428"/>
                <a:gd name="T59" fmla="*/ 104 h 336"/>
                <a:gd name="T60" fmla="*/ 36 w 428"/>
                <a:gd name="T61" fmla="*/ 62 h 336"/>
                <a:gd name="T62" fmla="*/ 30 w 428"/>
                <a:gd name="T63" fmla="*/ 56 h 336"/>
                <a:gd name="T64" fmla="*/ 30 w 428"/>
                <a:gd name="T65" fmla="*/ 24 h 336"/>
                <a:gd name="T66" fmla="*/ 42 w 428"/>
                <a:gd name="T67" fmla="*/ 24 h 336"/>
                <a:gd name="T68" fmla="*/ 54 w 428"/>
                <a:gd name="T69" fmla="*/ 56 h 336"/>
                <a:gd name="T70" fmla="*/ 50 w 428"/>
                <a:gd name="T71" fmla="*/ 72 h 336"/>
                <a:gd name="T72" fmla="*/ 62 w 428"/>
                <a:gd name="T73" fmla="*/ 84 h 336"/>
                <a:gd name="T74" fmla="*/ 76 w 428"/>
                <a:gd name="T75" fmla="*/ 106 h 336"/>
                <a:gd name="T76" fmla="*/ 88 w 428"/>
                <a:gd name="T77" fmla="*/ 116 h 336"/>
                <a:gd name="T78" fmla="*/ 92 w 428"/>
                <a:gd name="T79" fmla="*/ 140 h 336"/>
                <a:gd name="T80" fmla="*/ 122 w 428"/>
                <a:gd name="T81" fmla="*/ 178 h 336"/>
                <a:gd name="T82" fmla="*/ 132 w 428"/>
                <a:gd name="T83" fmla="*/ 210 h 336"/>
                <a:gd name="T84" fmla="*/ 128 w 428"/>
                <a:gd name="T85" fmla="*/ 226 h 336"/>
                <a:gd name="T86" fmla="*/ 130 w 428"/>
                <a:gd name="T87" fmla="*/ 244 h 336"/>
                <a:gd name="T88" fmla="*/ 154 w 428"/>
                <a:gd name="T89" fmla="*/ 266 h 336"/>
                <a:gd name="T90" fmla="*/ 178 w 428"/>
                <a:gd name="T91" fmla="*/ 274 h 336"/>
                <a:gd name="T92" fmla="*/ 218 w 428"/>
                <a:gd name="T93" fmla="*/ 300 h 336"/>
                <a:gd name="T94" fmla="*/ 260 w 428"/>
                <a:gd name="T95" fmla="*/ 314 h 336"/>
                <a:gd name="T96" fmla="*/ 286 w 428"/>
                <a:gd name="T97" fmla="*/ 302 h 336"/>
                <a:gd name="T98" fmla="*/ 314 w 428"/>
                <a:gd name="T99" fmla="*/ 320 h 336"/>
                <a:gd name="T100" fmla="*/ 330 w 428"/>
                <a:gd name="T101" fmla="*/ 318 h 336"/>
                <a:gd name="T102" fmla="*/ 352 w 428"/>
                <a:gd name="T103" fmla="*/ 302 h 336"/>
                <a:gd name="T104" fmla="*/ 348 w 428"/>
                <a:gd name="T105" fmla="*/ 284 h 336"/>
                <a:gd name="T106" fmla="*/ 384 w 428"/>
                <a:gd name="T107" fmla="*/ 278 h 336"/>
                <a:gd name="T108" fmla="*/ 392 w 428"/>
                <a:gd name="T109" fmla="*/ 268 h 336"/>
                <a:gd name="T110" fmla="*/ 400 w 428"/>
                <a:gd name="T111" fmla="*/ 27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51" name="Freeform 475"/>
            <p:cNvSpPr>
              <a:spLocks noChangeAspect="1"/>
            </p:cNvSpPr>
            <p:nvPr/>
          </p:nvSpPr>
          <p:spPr bwMode="auto">
            <a:xfrm>
              <a:off x="1591" y="1848"/>
              <a:ext cx="28" cy="13"/>
            </a:xfrm>
            <a:custGeom>
              <a:avLst/>
              <a:gdLst>
                <a:gd name="T0" fmla="*/ 0 w 30"/>
                <a:gd name="T1" fmla="*/ 8 h 14"/>
                <a:gd name="T2" fmla="*/ 0 w 30"/>
                <a:gd name="T3" fmla="*/ 4 h 14"/>
                <a:gd name="T4" fmla="*/ 2 w 30"/>
                <a:gd name="T5" fmla="*/ 2 h 14"/>
                <a:gd name="T6" fmla="*/ 6 w 30"/>
                <a:gd name="T7" fmla="*/ 0 h 14"/>
                <a:gd name="T8" fmla="*/ 12 w 30"/>
                <a:gd name="T9" fmla="*/ 0 h 14"/>
                <a:gd name="T10" fmla="*/ 20 w 30"/>
                <a:gd name="T11" fmla="*/ 4 h 14"/>
                <a:gd name="T12" fmla="*/ 30 w 30"/>
                <a:gd name="T13" fmla="*/ 12 h 14"/>
                <a:gd name="T14" fmla="*/ 26 w 30"/>
                <a:gd name="T15" fmla="*/ 12 h 14"/>
                <a:gd name="T16" fmla="*/ 20 w 30"/>
                <a:gd name="T17" fmla="*/ 14 h 14"/>
                <a:gd name="T18" fmla="*/ 8 w 30"/>
                <a:gd name="T19" fmla="*/ 12 h 14"/>
                <a:gd name="T20" fmla="*/ 4 w 30"/>
                <a:gd name="T21" fmla="*/ 10 h 14"/>
                <a:gd name="T22" fmla="*/ 0 w 30"/>
                <a:gd name="T23" fmla="*/ 6 h 14"/>
                <a:gd name="T24" fmla="*/ 0 w 30"/>
                <a:gd name="T2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740" name="Group 476"/>
            <p:cNvGrpSpPr>
              <a:grpSpLocks/>
            </p:cNvGrpSpPr>
            <p:nvPr/>
          </p:nvGrpSpPr>
          <p:grpSpPr bwMode="auto">
            <a:xfrm>
              <a:off x="419" y="974"/>
              <a:ext cx="1425" cy="885"/>
              <a:chOff x="419" y="974"/>
              <a:chExt cx="1425" cy="885"/>
            </a:xfrm>
          </p:grpSpPr>
          <p:grpSp>
            <p:nvGrpSpPr>
              <p:cNvPr id="23768" name="Group 477"/>
              <p:cNvGrpSpPr>
                <a:grpSpLocks/>
              </p:cNvGrpSpPr>
              <p:nvPr/>
            </p:nvGrpSpPr>
            <p:grpSpPr bwMode="auto">
              <a:xfrm>
                <a:off x="419" y="974"/>
                <a:ext cx="1425" cy="861"/>
                <a:chOff x="419" y="974"/>
                <a:chExt cx="1425" cy="861"/>
              </a:xfrm>
            </p:grpSpPr>
            <p:sp>
              <p:nvSpPr>
                <p:cNvPr id="1663454" name="Freeform 478"/>
                <p:cNvSpPr>
                  <a:spLocks noChangeAspect="1"/>
                </p:cNvSpPr>
                <p:nvPr/>
              </p:nvSpPr>
              <p:spPr bwMode="auto">
                <a:xfrm>
                  <a:off x="1026" y="1323"/>
                  <a:ext cx="818" cy="407"/>
                </a:xfrm>
                <a:custGeom>
                  <a:avLst/>
                  <a:gdLst>
                    <a:gd name="T0" fmla="*/ 14 w 872"/>
                    <a:gd name="T1" fmla="*/ 260 h 434"/>
                    <a:gd name="T2" fmla="*/ 66 w 872"/>
                    <a:gd name="T3" fmla="*/ 298 h 434"/>
                    <a:gd name="T4" fmla="*/ 198 w 872"/>
                    <a:gd name="T5" fmla="*/ 318 h 434"/>
                    <a:gd name="T6" fmla="*/ 226 w 872"/>
                    <a:gd name="T7" fmla="*/ 360 h 434"/>
                    <a:gd name="T8" fmla="*/ 256 w 872"/>
                    <a:gd name="T9" fmla="*/ 354 h 434"/>
                    <a:gd name="T10" fmla="*/ 288 w 872"/>
                    <a:gd name="T11" fmla="*/ 408 h 434"/>
                    <a:gd name="T12" fmla="*/ 322 w 872"/>
                    <a:gd name="T13" fmla="*/ 402 h 434"/>
                    <a:gd name="T14" fmla="*/ 350 w 872"/>
                    <a:gd name="T15" fmla="*/ 370 h 434"/>
                    <a:gd name="T16" fmla="*/ 384 w 872"/>
                    <a:gd name="T17" fmla="*/ 354 h 434"/>
                    <a:gd name="T18" fmla="*/ 408 w 872"/>
                    <a:gd name="T19" fmla="*/ 352 h 434"/>
                    <a:gd name="T20" fmla="*/ 444 w 872"/>
                    <a:gd name="T21" fmla="*/ 358 h 434"/>
                    <a:gd name="T22" fmla="*/ 462 w 872"/>
                    <a:gd name="T23" fmla="*/ 358 h 434"/>
                    <a:gd name="T24" fmla="*/ 490 w 872"/>
                    <a:gd name="T25" fmla="*/ 338 h 434"/>
                    <a:gd name="T26" fmla="*/ 524 w 872"/>
                    <a:gd name="T27" fmla="*/ 348 h 434"/>
                    <a:gd name="T28" fmla="*/ 552 w 872"/>
                    <a:gd name="T29" fmla="*/ 354 h 434"/>
                    <a:gd name="T30" fmla="*/ 556 w 872"/>
                    <a:gd name="T31" fmla="*/ 376 h 434"/>
                    <a:gd name="T32" fmla="*/ 564 w 872"/>
                    <a:gd name="T33" fmla="*/ 408 h 434"/>
                    <a:gd name="T34" fmla="*/ 584 w 872"/>
                    <a:gd name="T35" fmla="*/ 428 h 434"/>
                    <a:gd name="T36" fmla="*/ 588 w 872"/>
                    <a:gd name="T37" fmla="*/ 370 h 434"/>
                    <a:gd name="T38" fmla="*/ 608 w 872"/>
                    <a:gd name="T39" fmla="*/ 300 h 434"/>
                    <a:gd name="T40" fmla="*/ 634 w 872"/>
                    <a:gd name="T41" fmla="*/ 276 h 434"/>
                    <a:gd name="T42" fmla="*/ 658 w 872"/>
                    <a:gd name="T43" fmla="*/ 264 h 434"/>
                    <a:gd name="T44" fmla="*/ 688 w 872"/>
                    <a:gd name="T45" fmla="*/ 244 h 434"/>
                    <a:gd name="T46" fmla="*/ 694 w 872"/>
                    <a:gd name="T47" fmla="*/ 222 h 434"/>
                    <a:gd name="T48" fmla="*/ 694 w 872"/>
                    <a:gd name="T49" fmla="*/ 208 h 434"/>
                    <a:gd name="T50" fmla="*/ 706 w 872"/>
                    <a:gd name="T51" fmla="*/ 192 h 434"/>
                    <a:gd name="T52" fmla="*/ 718 w 872"/>
                    <a:gd name="T53" fmla="*/ 174 h 434"/>
                    <a:gd name="T54" fmla="*/ 740 w 872"/>
                    <a:gd name="T55" fmla="*/ 164 h 434"/>
                    <a:gd name="T56" fmla="*/ 770 w 872"/>
                    <a:gd name="T57" fmla="*/ 142 h 434"/>
                    <a:gd name="T58" fmla="*/ 792 w 872"/>
                    <a:gd name="T59" fmla="*/ 130 h 434"/>
                    <a:gd name="T60" fmla="*/ 800 w 872"/>
                    <a:gd name="T61" fmla="*/ 128 h 434"/>
                    <a:gd name="T62" fmla="*/ 808 w 872"/>
                    <a:gd name="T63" fmla="*/ 98 h 434"/>
                    <a:gd name="T64" fmla="*/ 864 w 872"/>
                    <a:gd name="T65" fmla="*/ 50 h 434"/>
                    <a:gd name="T66" fmla="*/ 824 w 872"/>
                    <a:gd name="T67" fmla="*/ 58 h 434"/>
                    <a:gd name="T68" fmla="*/ 750 w 872"/>
                    <a:gd name="T69" fmla="*/ 80 h 434"/>
                    <a:gd name="T70" fmla="*/ 694 w 872"/>
                    <a:gd name="T71" fmla="*/ 100 h 434"/>
                    <a:gd name="T72" fmla="*/ 642 w 872"/>
                    <a:gd name="T73" fmla="*/ 134 h 434"/>
                    <a:gd name="T74" fmla="*/ 630 w 872"/>
                    <a:gd name="T75" fmla="*/ 118 h 434"/>
                    <a:gd name="T76" fmla="*/ 636 w 872"/>
                    <a:gd name="T77" fmla="*/ 94 h 434"/>
                    <a:gd name="T78" fmla="*/ 634 w 872"/>
                    <a:gd name="T79" fmla="*/ 80 h 434"/>
                    <a:gd name="T80" fmla="*/ 610 w 872"/>
                    <a:gd name="T81" fmla="*/ 72 h 434"/>
                    <a:gd name="T82" fmla="*/ 576 w 872"/>
                    <a:gd name="T83" fmla="*/ 122 h 434"/>
                    <a:gd name="T84" fmla="*/ 552 w 872"/>
                    <a:gd name="T85" fmla="*/ 122 h 434"/>
                    <a:gd name="T86" fmla="*/ 584 w 872"/>
                    <a:gd name="T87" fmla="*/ 66 h 434"/>
                    <a:gd name="T88" fmla="*/ 626 w 872"/>
                    <a:gd name="T89" fmla="*/ 50 h 434"/>
                    <a:gd name="T90" fmla="*/ 590 w 872"/>
                    <a:gd name="T91" fmla="*/ 36 h 434"/>
                    <a:gd name="T92" fmla="*/ 540 w 872"/>
                    <a:gd name="T93" fmla="*/ 42 h 434"/>
                    <a:gd name="T94" fmla="*/ 562 w 872"/>
                    <a:gd name="T95" fmla="*/ 22 h 434"/>
                    <a:gd name="T96" fmla="*/ 516 w 872"/>
                    <a:gd name="T97" fmla="*/ 12 h 434"/>
                    <a:gd name="T98" fmla="*/ 104 w 872"/>
                    <a:gd name="T99" fmla="*/ 22 h 434"/>
                    <a:gd name="T100" fmla="*/ 64 w 872"/>
                    <a:gd name="T101" fmla="*/ 52 h 434"/>
                    <a:gd name="T102" fmla="*/ 12 w 872"/>
                    <a:gd name="T103" fmla="*/ 136 h 434"/>
                    <a:gd name="T104" fmla="*/ 0 w 872"/>
                    <a:gd name="T105" fmla="*/ 174 h 434"/>
                    <a:gd name="T106" fmla="*/ 10 w 872"/>
                    <a:gd name="T107" fmla="*/ 196 h 434"/>
                    <a:gd name="T108" fmla="*/ 4 w 872"/>
                    <a:gd name="T109" fmla="*/ 2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55" name="Freeform 479"/>
                <p:cNvSpPr>
                  <a:spLocks noChangeAspect="1"/>
                </p:cNvSpPr>
                <p:nvPr/>
              </p:nvSpPr>
              <p:spPr bwMode="auto">
                <a:xfrm>
                  <a:off x="672" y="974"/>
                  <a:ext cx="539" cy="260"/>
                </a:xfrm>
                <a:custGeom>
                  <a:avLst/>
                  <a:gdLst>
                    <a:gd name="T0" fmla="*/ 376 w 574"/>
                    <a:gd name="T1" fmla="*/ 184 h 278"/>
                    <a:gd name="T2" fmla="*/ 350 w 574"/>
                    <a:gd name="T3" fmla="*/ 176 h 278"/>
                    <a:gd name="T4" fmla="*/ 338 w 574"/>
                    <a:gd name="T5" fmla="*/ 168 h 278"/>
                    <a:gd name="T6" fmla="*/ 308 w 574"/>
                    <a:gd name="T7" fmla="*/ 184 h 278"/>
                    <a:gd name="T8" fmla="*/ 282 w 574"/>
                    <a:gd name="T9" fmla="*/ 192 h 278"/>
                    <a:gd name="T10" fmla="*/ 262 w 574"/>
                    <a:gd name="T11" fmla="*/ 194 h 278"/>
                    <a:gd name="T12" fmla="*/ 286 w 574"/>
                    <a:gd name="T13" fmla="*/ 178 h 278"/>
                    <a:gd name="T14" fmla="*/ 282 w 574"/>
                    <a:gd name="T15" fmla="*/ 174 h 278"/>
                    <a:gd name="T16" fmla="*/ 246 w 574"/>
                    <a:gd name="T17" fmla="*/ 192 h 278"/>
                    <a:gd name="T18" fmla="*/ 230 w 574"/>
                    <a:gd name="T19" fmla="*/ 202 h 278"/>
                    <a:gd name="T20" fmla="*/ 206 w 574"/>
                    <a:gd name="T21" fmla="*/ 214 h 278"/>
                    <a:gd name="T22" fmla="*/ 172 w 574"/>
                    <a:gd name="T23" fmla="*/ 224 h 278"/>
                    <a:gd name="T24" fmla="*/ 154 w 574"/>
                    <a:gd name="T25" fmla="*/ 234 h 278"/>
                    <a:gd name="T26" fmla="*/ 86 w 574"/>
                    <a:gd name="T27" fmla="*/ 258 h 278"/>
                    <a:gd name="T28" fmla="*/ 62 w 574"/>
                    <a:gd name="T29" fmla="*/ 262 h 278"/>
                    <a:gd name="T30" fmla="*/ 48 w 574"/>
                    <a:gd name="T31" fmla="*/ 264 h 278"/>
                    <a:gd name="T32" fmla="*/ 14 w 574"/>
                    <a:gd name="T33" fmla="*/ 278 h 278"/>
                    <a:gd name="T34" fmla="*/ 14 w 574"/>
                    <a:gd name="T35" fmla="*/ 270 h 278"/>
                    <a:gd name="T36" fmla="*/ 76 w 574"/>
                    <a:gd name="T37" fmla="*/ 256 h 278"/>
                    <a:gd name="T38" fmla="*/ 90 w 574"/>
                    <a:gd name="T39" fmla="*/ 248 h 278"/>
                    <a:gd name="T40" fmla="*/ 120 w 574"/>
                    <a:gd name="T41" fmla="*/ 236 h 278"/>
                    <a:gd name="T42" fmla="*/ 164 w 574"/>
                    <a:gd name="T43" fmla="*/ 206 h 278"/>
                    <a:gd name="T44" fmla="*/ 146 w 574"/>
                    <a:gd name="T45" fmla="*/ 210 h 278"/>
                    <a:gd name="T46" fmla="*/ 140 w 574"/>
                    <a:gd name="T47" fmla="*/ 202 h 278"/>
                    <a:gd name="T48" fmla="*/ 124 w 574"/>
                    <a:gd name="T49" fmla="*/ 208 h 278"/>
                    <a:gd name="T50" fmla="*/ 126 w 574"/>
                    <a:gd name="T51" fmla="*/ 198 h 278"/>
                    <a:gd name="T52" fmla="*/ 132 w 574"/>
                    <a:gd name="T53" fmla="*/ 186 h 278"/>
                    <a:gd name="T54" fmla="*/ 116 w 574"/>
                    <a:gd name="T55" fmla="*/ 186 h 278"/>
                    <a:gd name="T56" fmla="*/ 110 w 574"/>
                    <a:gd name="T57" fmla="*/ 160 h 278"/>
                    <a:gd name="T58" fmla="*/ 166 w 574"/>
                    <a:gd name="T59" fmla="*/ 132 h 278"/>
                    <a:gd name="T60" fmla="*/ 224 w 574"/>
                    <a:gd name="T61" fmla="*/ 122 h 278"/>
                    <a:gd name="T62" fmla="*/ 246 w 574"/>
                    <a:gd name="T63" fmla="*/ 104 h 278"/>
                    <a:gd name="T64" fmla="*/ 220 w 574"/>
                    <a:gd name="T65" fmla="*/ 112 h 278"/>
                    <a:gd name="T66" fmla="*/ 186 w 574"/>
                    <a:gd name="T67" fmla="*/ 102 h 278"/>
                    <a:gd name="T68" fmla="*/ 252 w 574"/>
                    <a:gd name="T69" fmla="*/ 72 h 278"/>
                    <a:gd name="T70" fmla="*/ 258 w 574"/>
                    <a:gd name="T71" fmla="*/ 82 h 278"/>
                    <a:gd name="T72" fmla="*/ 272 w 574"/>
                    <a:gd name="T73" fmla="*/ 80 h 278"/>
                    <a:gd name="T74" fmla="*/ 270 w 574"/>
                    <a:gd name="T75" fmla="*/ 70 h 278"/>
                    <a:gd name="T76" fmla="*/ 268 w 574"/>
                    <a:gd name="T77" fmla="*/ 60 h 278"/>
                    <a:gd name="T78" fmla="*/ 266 w 574"/>
                    <a:gd name="T79" fmla="*/ 46 h 278"/>
                    <a:gd name="T80" fmla="*/ 296 w 574"/>
                    <a:gd name="T81" fmla="*/ 40 h 278"/>
                    <a:gd name="T82" fmla="*/ 324 w 574"/>
                    <a:gd name="T83" fmla="*/ 28 h 278"/>
                    <a:gd name="T84" fmla="*/ 384 w 574"/>
                    <a:gd name="T85" fmla="*/ 10 h 278"/>
                    <a:gd name="T86" fmla="*/ 444 w 574"/>
                    <a:gd name="T87" fmla="*/ 2 h 278"/>
                    <a:gd name="T88" fmla="*/ 472 w 574"/>
                    <a:gd name="T89" fmla="*/ 6 h 278"/>
                    <a:gd name="T90" fmla="*/ 510 w 574"/>
                    <a:gd name="T91" fmla="*/ 12 h 278"/>
                    <a:gd name="T92" fmla="*/ 534 w 574"/>
                    <a:gd name="T93" fmla="*/ 16 h 278"/>
                    <a:gd name="T94" fmla="*/ 562 w 574"/>
                    <a:gd name="T95" fmla="*/ 20 h 278"/>
                    <a:gd name="T96" fmla="*/ 400 w 574"/>
                    <a:gd name="T97" fmla="*/ 1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772" name="Group 480"/>
                <p:cNvGrpSpPr>
                  <a:grpSpLocks/>
                </p:cNvGrpSpPr>
                <p:nvPr/>
              </p:nvGrpSpPr>
              <p:grpSpPr bwMode="auto">
                <a:xfrm>
                  <a:off x="419" y="1788"/>
                  <a:ext cx="39" cy="47"/>
                  <a:chOff x="419" y="1788"/>
                  <a:chExt cx="39" cy="47"/>
                </a:xfrm>
              </p:grpSpPr>
              <p:sp>
                <p:nvSpPr>
                  <p:cNvPr id="1663457" name="Freeform 481"/>
                  <p:cNvSpPr>
                    <a:spLocks noChangeAspect="1"/>
                  </p:cNvSpPr>
                  <p:nvPr/>
                </p:nvSpPr>
                <p:spPr bwMode="auto">
                  <a:xfrm>
                    <a:off x="441" y="1818"/>
                    <a:ext cx="17" cy="17"/>
                  </a:xfrm>
                  <a:custGeom>
                    <a:avLst/>
                    <a:gdLst>
                      <a:gd name="T0" fmla="*/ 18 w 18"/>
                      <a:gd name="T1" fmla="*/ 6 h 18"/>
                      <a:gd name="T2" fmla="*/ 10 w 18"/>
                      <a:gd name="T3" fmla="*/ 14 h 18"/>
                      <a:gd name="T4" fmla="*/ 6 w 18"/>
                      <a:gd name="T5" fmla="*/ 16 h 18"/>
                      <a:gd name="T6" fmla="*/ 0 w 18"/>
                      <a:gd name="T7" fmla="*/ 18 h 18"/>
                      <a:gd name="T8" fmla="*/ 2 w 18"/>
                      <a:gd name="T9" fmla="*/ 12 h 18"/>
                      <a:gd name="T10" fmla="*/ 0 w 18"/>
                      <a:gd name="T11" fmla="*/ 8 h 18"/>
                      <a:gd name="T12" fmla="*/ 0 w 18"/>
                      <a:gd name="T13" fmla="*/ 4 h 18"/>
                      <a:gd name="T14" fmla="*/ 2 w 18"/>
                      <a:gd name="T15" fmla="*/ 2 h 18"/>
                      <a:gd name="T16" fmla="*/ 8 w 18"/>
                      <a:gd name="T17" fmla="*/ 0 h 18"/>
                      <a:gd name="T18" fmla="*/ 14 w 18"/>
                      <a:gd name="T19" fmla="*/ 2 h 18"/>
                      <a:gd name="T20" fmla="*/ 18 w 18"/>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6"/>
                        </a:moveTo>
                        <a:lnTo>
                          <a:pt x="10" y="14"/>
                        </a:lnTo>
                        <a:lnTo>
                          <a:pt x="6" y="16"/>
                        </a:lnTo>
                        <a:lnTo>
                          <a:pt x="0" y="18"/>
                        </a:lnTo>
                        <a:lnTo>
                          <a:pt x="2" y="12"/>
                        </a:lnTo>
                        <a:lnTo>
                          <a:pt x="0" y="8"/>
                        </a:lnTo>
                        <a:lnTo>
                          <a:pt x="0" y="4"/>
                        </a:lnTo>
                        <a:lnTo>
                          <a:pt x="2" y="2"/>
                        </a:lnTo>
                        <a:lnTo>
                          <a:pt x="8" y="0"/>
                        </a:lnTo>
                        <a:lnTo>
                          <a:pt x="14" y="2"/>
                        </a:lnTo>
                        <a:lnTo>
                          <a:pt x="18" y="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58" name="Freeform 482"/>
                  <p:cNvSpPr>
                    <a:spLocks noChangeAspect="1"/>
                  </p:cNvSpPr>
                  <p:nvPr/>
                </p:nvSpPr>
                <p:spPr bwMode="auto">
                  <a:xfrm>
                    <a:off x="441" y="1803"/>
                    <a:ext cx="8" cy="6"/>
                  </a:xfrm>
                  <a:custGeom>
                    <a:avLst/>
                    <a:gdLst>
                      <a:gd name="T0" fmla="*/ 8 w 8"/>
                      <a:gd name="T1" fmla="*/ 0 h 6"/>
                      <a:gd name="T2" fmla="*/ 6 w 8"/>
                      <a:gd name="T3" fmla="*/ 4 h 6"/>
                      <a:gd name="T4" fmla="*/ 4 w 8"/>
                      <a:gd name="T5" fmla="*/ 6 h 6"/>
                      <a:gd name="T6" fmla="*/ 0 w 8"/>
                      <a:gd name="T7" fmla="*/ 4 h 6"/>
                      <a:gd name="T8" fmla="*/ 0 w 8"/>
                      <a:gd name="T9" fmla="*/ 0 h 6"/>
                      <a:gd name="T10" fmla="*/ 4 w 8"/>
                      <a:gd name="T11" fmla="*/ 0 h 6"/>
                      <a:gd name="T12" fmla="*/ 8 w 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0"/>
                        </a:moveTo>
                        <a:lnTo>
                          <a:pt x="6" y="4"/>
                        </a:lnTo>
                        <a:lnTo>
                          <a:pt x="4" y="6"/>
                        </a:lnTo>
                        <a:lnTo>
                          <a:pt x="0" y="4"/>
                        </a:lnTo>
                        <a:lnTo>
                          <a:pt x="0" y="0"/>
                        </a:lnTo>
                        <a:lnTo>
                          <a:pt x="4" y="0"/>
                        </a:lnTo>
                        <a:lnTo>
                          <a:pt x="8" y="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59" name="Rectangle 483"/>
                  <p:cNvSpPr>
                    <a:spLocks noChangeAspect="1" noChangeArrowheads="1"/>
                  </p:cNvSpPr>
                  <p:nvPr/>
                </p:nvSpPr>
                <p:spPr bwMode="auto">
                  <a:xfrm>
                    <a:off x="434" y="1797"/>
                    <a:ext cx="3" cy="6"/>
                  </a:xfrm>
                  <a:prstGeom prst="rect">
                    <a:avLst/>
                  </a:prstGeom>
                  <a:solidFill>
                    <a:srgbClr val="055A05"/>
                  </a:solidFill>
                  <a:ln w="6350">
                    <a:solidFill>
                      <a:schemeClr val="bg1"/>
                    </a:solidFill>
                    <a:miter lim="800000"/>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60" name="Freeform 484"/>
                  <p:cNvSpPr>
                    <a:spLocks noChangeAspect="1"/>
                  </p:cNvSpPr>
                  <p:nvPr/>
                </p:nvSpPr>
                <p:spPr bwMode="auto">
                  <a:xfrm>
                    <a:off x="419" y="1788"/>
                    <a:ext cx="7" cy="9"/>
                  </a:xfrm>
                  <a:custGeom>
                    <a:avLst/>
                    <a:gdLst>
                      <a:gd name="T0" fmla="*/ 4 w 8"/>
                      <a:gd name="T1" fmla="*/ 0 h 10"/>
                      <a:gd name="T2" fmla="*/ 8 w 8"/>
                      <a:gd name="T3" fmla="*/ 6 h 10"/>
                      <a:gd name="T4" fmla="*/ 8 w 8"/>
                      <a:gd name="T5" fmla="*/ 10 h 10"/>
                      <a:gd name="T6" fmla="*/ 6 w 8"/>
                      <a:gd name="T7" fmla="*/ 10 h 10"/>
                      <a:gd name="T8" fmla="*/ 2 w 8"/>
                      <a:gd name="T9" fmla="*/ 10 h 10"/>
                      <a:gd name="T10" fmla="*/ 0 w 8"/>
                      <a:gd name="T11" fmla="*/ 6 h 10"/>
                      <a:gd name="T12" fmla="*/ 2 w 8"/>
                      <a:gd name="T13" fmla="*/ 2 h 10"/>
                      <a:gd name="T14" fmla="*/ 4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0"/>
                        </a:moveTo>
                        <a:lnTo>
                          <a:pt x="8" y="6"/>
                        </a:lnTo>
                        <a:lnTo>
                          <a:pt x="8" y="10"/>
                        </a:lnTo>
                        <a:lnTo>
                          <a:pt x="6" y="10"/>
                        </a:lnTo>
                        <a:lnTo>
                          <a:pt x="2" y="10"/>
                        </a:lnTo>
                        <a:lnTo>
                          <a:pt x="0" y="6"/>
                        </a:lnTo>
                        <a:lnTo>
                          <a:pt x="2" y="2"/>
                        </a:lnTo>
                        <a:lnTo>
                          <a:pt x="4" y="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grpSp>
          <p:sp>
            <p:nvSpPr>
              <p:cNvPr id="1663461" name="Freeform 485"/>
              <p:cNvSpPr>
                <a:spLocks noChangeAspect="1"/>
              </p:cNvSpPr>
              <p:nvPr/>
            </p:nvSpPr>
            <p:spPr bwMode="auto">
              <a:xfrm>
                <a:off x="1750" y="1848"/>
                <a:ext cx="25" cy="11"/>
              </a:xfrm>
              <a:custGeom>
                <a:avLst/>
                <a:gdLst>
                  <a:gd name="T0" fmla="*/ 10 w 26"/>
                  <a:gd name="T1" fmla="*/ 2 h 12"/>
                  <a:gd name="T2" fmla="*/ 24 w 26"/>
                  <a:gd name="T3" fmla="*/ 0 h 12"/>
                  <a:gd name="T4" fmla="*/ 24 w 26"/>
                  <a:gd name="T5" fmla="*/ 2 h 12"/>
                  <a:gd name="T6" fmla="*/ 26 w 26"/>
                  <a:gd name="T7" fmla="*/ 6 h 12"/>
                  <a:gd name="T8" fmla="*/ 24 w 26"/>
                  <a:gd name="T9" fmla="*/ 8 h 12"/>
                  <a:gd name="T10" fmla="*/ 22 w 26"/>
                  <a:gd name="T11" fmla="*/ 10 h 12"/>
                  <a:gd name="T12" fmla="*/ 12 w 26"/>
                  <a:gd name="T13" fmla="*/ 12 h 12"/>
                  <a:gd name="T14" fmla="*/ 4 w 26"/>
                  <a:gd name="T15" fmla="*/ 10 h 12"/>
                  <a:gd name="T16" fmla="*/ 0 w 26"/>
                  <a:gd name="T17" fmla="*/ 8 h 12"/>
                  <a:gd name="T18" fmla="*/ 0 w 26"/>
                  <a:gd name="T19" fmla="*/ 2 h 12"/>
                  <a:gd name="T20" fmla="*/ 10 w 26"/>
                  <a:gd name="T2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462" name="Freeform 486"/>
            <p:cNvSpPr>
              <a:spLocks noChangeAspect="1"/>
            </p:cNvSpPr>
            <p:nvPr/>
          </p:nvSpPr>
          <p:spPr bwMode="auto">
            <a:xfrm>
              <a:off x="1507" y="1999"/>
              <a:ext cx="82" cy="40"/>
            </a:xfrm>
            <a:custGeom>
              <a:avLst/>
              <a:gdLst>
                <a:gd name="T0" fmla="*/ 0 w 88"/>
                <a:gd name="T1" fmla="*/ 22 h 42"/>
                <a:gd name="T2" fmla="*/ 0 w 88"/>
                <a:gd name="T3" fmla="*/ 18 h 42"/>
                <a:gd name="T4" fmla="*/ 0 w 88"/>
                <a:gd name="T5" fmla="*/ 14 h 42"/>
                <a:gd name="T6" fmla="*/ 0 w 88"/>
                <a:gd name="T7" fmla="*/ 6 h 42"/>
                <a:gd name="T8" fmla="*/ 2 w 88"/>
                <a:gd name="T9" fmla="*/ 6 h 42"/>
                <a:gd name="T10" fmla="*/ 8 w 88"/>
                <a:gd name="T11" fmla="*/ 6 h 42"/>
                <a:gd name="T12" fmla="*/ 12 w 88"/>
                <a:gd name="T13" fmla="*/ 10 h 42"/>
                <a:gd name="T14" fmla="*/ 16 w 88"/>
                <a:gd name="T15" fmla="*/ 10 h 42"/>
                <a:gd name="T16" fmla="*/ 20 w 88"/>
                <a:gd name="T17" fmla="*/ 14 h 42"/>
                <a:gd name="T18" fmla="*/ 26 w 88"/>
                <a:gd name="T19" fmla="*/ 14 h 42"/>
                <a:gd name="T20" fmla="*/ 30 w 88"/>
                <a:gd name="T21" fmla="*/ 14 h 42"/>
                <a:gd name="T22" fmla="*/ 36 w 88"/>
                <a:gd name="T23" fmla="*/ 12 h 42"/>
                <a:gd name="T24" fmla="*/ 38 w 88"/>
                <a:gd name="T25" fmla="*/ 8 h 42"/>
                <a:gd name="T26" fmla="*/ 44 w 88"/>
                <a:gd name="T27" fmla="*/ 2 h 42"/>
                <a:gd name="T28" fmla="*/ 48 w 88"/>
                <a:gd name="T29" fmla="*/ 0 h 42"/>
                <a:gd name="T30" fmla="*/ 52 w 88"/>
                <a:gd name="T31" fmla="*/ 0 h 42"/>
                <a:gd name="T32" fmla="*/ 62 w 88"/>
                <a:gd name="T33" fmla="*/ 2 h 42"/>
                <a:gd name="T34" fmla="*/ 70 w 88"/>
                <a:gd name="T35" fmla="*/ 8 h 42"/>
                <a:gd name="T36" fmla="*/ 80 w 88"/>
                <a:gd name="T37" fmla="*/ 14 h 42"/>
                <a:gd name="T38" fmla="*/ 86 w 88"/>
                <a:gd name="T39" fmla="*/ 18 h 42"/>
                <a:gd name="T40" fmla="*/ 88 w 88"/>
                <a:gd name="T41" fmla="*/ 18 h 42"/>
                <a:gd name="T42" fmla="*/ 86 w 88"/>
                <a:gd name="T43" fmla="*/ 20 h 42"/>
                <a:gd name="T44" fmla="*/ 86 w 88"/>
                <a:gd name="T45" fmla="*/ 26 h 42"/>
                <a:gd name="T46" fmla="*/ 88 w 88"/>
                <a:gd name="T47" fmla="*/ 32 h 42"/>
                <a:gd name="T48" fmla="*/ 86 w 88"/>
                <a:gd name="T49" fmla="*/ 34 h 42"/>
                <a:gd name="T50" fmla="*/ 82 w 88"/>
                <a:gd name="T51" fmla="*/ 38 h 42"/>
                <a:gd name="T52" fmla="*/ 76 w 88"/>
                <a:gd name="T53" fmla="*/ 42 h 42"/>
                <a:gd name="T54" fmla="*/ 70 w 88"/>
                <a:gd name="T55" fmla="*/ 30 h 42"/>
                <a:gd name="T56" fmla="*/ 70 w 88"/>
                <a:gd name="T57" fmla="*/ 26 h 42"/>
                <a:gd name="T58" fmla="*/ 76 w 88"/>
                <a:gd name="T59" fmla="*/ 26 h 42"/>
                <a:gd name="T60" fmla="*/ 68 w 88"/>
                <a:gd name="T61" fmla="*/ 16 h 42"/>
                <a:gd name="T62" fmla="*/ 64 w 88"/>
                <a:gd name="T63" fmla="*/ 14 h 42"/>
                <a:gd name="T64" fmla="*/ 56 w 88"/>
                <a:gd name="T65" fmla="*/ 14 h 42"/>
                <a:gd name="T66" fmla="*/ 52 w 88"/>
                <a:gd name="T67" fmla="*/ 14 h 42"/>
                <a:gd name="T68" fmla="*/ 46 w 88"/>
                <a:gd name="T69" fmla="*/ 20 h 42"/>
                <a:gd name="T70" fmla="*/ 38 w 88"/>
                <a:gd name="T71" fmla="*/ 30 h 42"/>
                <a:gd name="T72" fmla="*/ 40 w 88"/>
                <a:gd name="T73" fmla="*/ 32 h 42"/>
                <a:gd name="T74" fmla="*/ 44 w 88"/>
                <a:gd name="T75" fmla="*/ 32 h 42"/>
                <a:gd name="T76" fmla="*/ 44 w 88"/>
                <a:gd name="T77" fmla="*/ 38 h 42"/>
                <a:gd name="T78" fmla="*/ 42 w 88"/>
                <a:gd name="T79" fmla="*/ 42 h 42"/>
                <a:gd name="T80" fmla="*/ 38 w 88"/>
                <a:gd name="T81" fmla="*/ 42 h 42"/>
                <a:gd name="T82" fmla="*/ 36 w 88"/>
                <a:gd name="T83" fmla="*/ 42 h 42"/>
                <a:gd name="T84" fmla="*/ 32 w 88"/>
                <a:gd name="T85" fmla="*/ 42 h 42"/>
                <a:gd name="T86" fmla="*/ 30 w 88"/>
                <a:gd name="T87" fmla="*/ 42 h 42"/>
                <a:gd name="T88" fmla="*/ 30 w 88"/>
                <a:gd name="T89" fmla="*/ 36 h 42"/>
                <a:gd name="T90" fmla="*/ 24 w 88"/>
                <a:gd name="T91" fmla="*/ 34 h 42"/>
                <a:gd name="T92" fmla="*/ 20 w 88"/>
                <a:gd name="T93" fmla="*/ 32 h 42"/>
                <a:gd name="T94" fmla="*/ 16 w 88"/>
                <a:gd name="T95" fmla="*/ 30 h 42"/>
                <a:gd name="T96" fmla="*/ 12 w 88"/>
                <a:gd name="T97" fmla="*/ 26 h 42"/>
                <a:gd name="T98" fmla="*/ 0 w 88"/>
                <a:gd name="T99"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63" name="Freeform 487"/>
            <p:cNvSpPr>
              <a:spLocks noChangeAspect="1"/>
            </p:cNvSpPr>
            <p:nvPr/>
          </p:nvSpPr>
          <p:spPr bwMode="auto">
            <a:xfrm>
              <a:off x="1463" y="1979"/>
              <a:ext cx="51" cy="42"/>
            </a:xfrm>
            <a:custGeom>
              <a:avLst/>
              <a:gdLst>
                <a:gd name="T0" fmla="*/ 38 w 54"/>
                <a:gd name="T1" fmla="*/ 6 h 44"/>
                <a:gd name="T2" fmla="*/ 46 w 54"/>
                <a:gd name="T3" fmla="*/ 18 h 44"/>
                <a:gd name="T4" fmla="*/ 54 w 54"/>
                <a:gd name="T5" fmla="*/ 28 h 44"/>
                <a:gd name="T6" fmla="*/ 46 w 54"/>
                <a:gd name="T7" fmla="*/ 28 h 44"/>
                <a:gd name="T8" fmla="*/ 46 w 54"/>
                <a:gd name="T9" fmla="*/ 44 h 44"/>
                <a:gd name="T10" fmla="*/ 32 w 54"/>
                <a:gd name="T11" fmla="*/ 40 h 44"/>
                <a:gd name="T12" fmla="*/ 34 w 54"/>
                <a:gd name="T13" fmla="*/ 36 h 44"/>
                <a:gd name="T14" fmla="*/ 34 w 54"/>
                <a:gd name="T15" fmla="*/ 34 h 44"/>
                <a:gd name="T16" fmla="*/ 24 w 54"/>
                <a:gd name="T17" fmla="*/ 22 h 44"/>
                <a:gd name="T18" fmla="*/ 18 w 54"/>
                <a:gd name="T19" fmla="*/ 16 h 44"/>
                <a:gd name="T20" fmla="*/ 12 w 54"/>
                <a:gd name="T21" fmla="*/ 14 h 44"/>
                <a:gd name="T22" fmla="*/ 16 w 54"/>
                <a:gd name="T23" fmla="*/ 22 h 44"/>
                <a:gd name="T24" fmla="*/ 12 w 54"/>
                <a:gd name="T25" fmla="*/ 22 h 44"/>
                <a:gd name="T26" fmla="*/ 8 w 54"/>
                <a:gd name="T27" fmla="*/ 22 h 44"/>
                <a:gd name="T28" fmla="*/ 4 w 54"/>
                <a:gd name="T29" fmla="*/ 20 h 44"/>
                <a:gd name="T30" fmla="*/ 2 w 54"/>
                <a:gd name="T31" fmla="*/ 16 h 44"/>
                <a:gd name="T32" fmla="*/ 0 w 54"/>
                <a:gd name="T33" fmla="*/ 12 h 44"/>
                <a:gd name="T34" fmla="*/ 2 w 54"/>
                <a:gd name="T35" fmla="*/ 8 h 44"/>
                <a:gd name="T36" fmla="*/ 2 w 54"/>
                <a:gd name="T37" fmla="*/ 6 h 44"/>
                <a:gd name="T38" fmla="*/ 2 w 54"/>
                <a:gd name="T39" fmla="*/ 4 h 44"/>
                <a:gd name="T40" fmla="*/ 4 w 54"/>
                <a:gd name="T41" fmla="*/ 0 h 44"/>
                <a:gd name="T42" fmla="*/ 20 w 54"/>
                <a:gd name="T43" fmla="*/ 4 h 44"/>
                <a:gd name="T44" fmla="*/ 38 w 54"/>
                <a:gd name="T4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64" name="Freeform 488"/>
            <p:cNvSpPr>
              <a:spLocks noChangeAspect="1"/>
            </p:cNvSpPr>
            <p:nvPr/>
          </p:nvSpPr>
          <p:spPr bwMode="auto">
            <a:xfrm>
              <a:off x="1443" y="1911"/>
              <a:ext cx="68" cy="74"/>
            </a:xfrm>
            <a:custGeom>
              <a:avLst/>
              <a:gdLst>
                <a:gd name="T0" fmla="*/ 72 w 72"/>
                <a:gd name="T1" fmla="*/ 0 h 78"/>
                <a:gd name="T2" fmla="*/ 72 w 72"/>
                <a:gd name="T3" fmla="*/ 2 h 78"/>
                <a:gd name="T4" fmla="*/ 70 w 72"/>
                <a:gd name="T5" fmla="*/ 10 h 78"/>
                <a:gd name="T6" fmla="*/ 68 w 72"/>
                <a:gd name="T7" fmla="*/ 20 h 78"/>
                <a:gd name="T8" fmla="*/ 66 w 72"/>
                <a:gd name="T9" fmla="*/ 26 h 78"/>
                <a:gd name="T10" fmla="*/ 64 w 72"/>
                <a:gd name="T11" fmla="*/ 36 h 78"/>
                <a:gd name="T12" fmla="*/ 64 w 72"/>
                <a:gd name="T13" fmla="*/ 44 h 78"/>
                <a:gd name="T14" fmla="*/ 60 w 72"/>
                <a:gd name="T15" fmla="*/ 50 h 78"/>
                <a:gd name="T16" fmla="*/ 56 w 72"/>
                <a:gd name="T17" fmla="*/ 54 h 78"/>
                <a:gd name="T18" fmla="*/ 56 w 72"/>
                <a:gd name="T19" fmla="*/ 60 h 78"/>
                <a:gd name="T20" fmla="*/ 56 w 72"/>
                <a:gd name="T21" fmla="*/ 66 h 78"/>
                <a:gd name="T22" fmla="*/ 58 w 72"/>
                <a:gd name="T23" fmla="*/ 74 h 78"/>
                <a:gd name="T24" fmla="*/ 60 w 72"/>
                <a:gd name="T25" fmla="*/ 78 h 78"/>
                <a:gd name="T26" fmla="*/ 42 w 72"/>
                <a:gd name="T27" fmla="*/ 76 h 78"/>
                <a:gd name="T28" fmla="*/ 26 w 72"/>
                <a:gd name="T29" fmla="*/ 72 h 78"/>
                <a:gd name="T30" fmla="*/ 24 w 72"/>
                <a:gd name="T31" fmla="*/ 66 h 78"/>
                <a:gd name="T32" fmla="*/ 24 w 72"/>
                <a:gd name="T33" fmla="*/ 62 h 78"/>
                <a:gd name="T34" fmla="*/ 16 w 72"/>
                <a:gd name="T35" fmla="*/ 58 h 78"/>
                <a:gd name="T36" fmla="*/ 8 w 72"/>
                <a:gd name="T37" fmla="*/ 50 h 78"/>
                <a:gd name="T38" fmla="*/ 4 w 72"/>
                <a:gd name="T39" fmla="*/ 44 h 78"/>
                <a:gd name="T40" fmla="*/ 0 w 72"/>
                <a:gd name="T41" fmla="*/ 36 h 78"/>
                <a:gd name="T42" fmla="*/ 6 w 72"/>
                <a:gd name="T43" fmla="*/ 36 h 78"/>
                <a:gd name="T44" fmla="*/ 10 w 72"/>
                <a:gd name="T45" fmla="*/ 30 h 78"/>
                <a:gd name="T46" fmla="*/ 12 w 72"/>
                <a:gd name="T47" fmla="*/ 26 h 78"/>
                <a:gd name="T48" fmla="*/ 14 w 72"/>
                <a:gd name="T49" fmla="*/ 24 h 78"/>
                <a:gd name="T50" fmla="*/ 16 w 72"/>
                <a:gd name="T51" fmla="*/ 22 h 78"/>
                <a:gd name="T52" fmla="*/ 22 w 72"/>
                <a:gd name="T53" fmla="*/ 20 h 78"/>
                <a:gd name="T54" fmla="*/ 26 w 72"/>
                <a:gd name="T55" fmla="*/ 20 h 78"/>
                <a:gd name="T56" fmla="*/ 32 w 72"/>
                <a:gd name="T57" fmla="*/ 18 h 78"/>
                <a:gd name="T58" fmla="*/ 40 w 72"/>
                <a:gd name="T59" fmla="*/ 8 h 78"/>
                <a:gd name="T60" fmla="*/ 44 w 72"/>
                <a:gd name="T61" fmla="*/ 4 h 78"/>
                <a:gd name="T62" fmla="*/ 48 w 72"/>
                <a:gd name="T63" fmla="*/ 4 h 78"/>
                <a:gd name="T64" fmla="*/ 50 w 72"/>
                <a:gd name="T65" fmla="*/ 4 h 78"/>
                <a:gd name="T66" fmla="*/ 52 w 72"/>
                <a:gd name="T67" fmla="*/ 4 h 78"/>
                <a:gd name="T68" fmla="*/ 52 w 72"/>
                <a:gd name="T69" fmla="*/ 6 h 78"/>
                <a:gd name="T70" fmla="*/ 58 w 72"/>
                <a:gd name="T71" fmla="*/ 4 h 78"/>
                <a:gd name="T72" fmla="*/ 62 w 72"/>
                <a:gd name="T73" fmla="*/ 2 h 78"/>
                <a:gd name="T74" fmla="*/ 66 w 72"/>
                <a:gd name="T75" fmla="*/ 2 h 78"/>
                <a:gd name="T76" fmla="*/ 72 w 72"/>
                <a:gd name="T7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65" name="Freeform 489"/>
            <p:cNvSpPr>
              <a:spLocks noChangeAspect="1"/>
            </p:cNvSpPr>
            <p:nvPr/>
          </p:nvSpPr>
          <p:spPr bwMode="auto">
            <a:xfrm>
              <a:off x="1405" y="1923"/>
              <a:ext cx="36" cy="15"/>
            </a:xfrm>
            <a:custGeom>
              <a:avLst/>
              <a:gdLst>
                <a:gd name="T0" fmla="*/ 36 w 38"/>
                <a:gd name="T1" fmla="*/ 16 h 16"/>
                <a:gd name="T2" fmla="*/ 30 w 38"/>
                <a:gd name="T3" fmla="*/ 16 h 16"/>
                <a:gd name="T4" fmla="*/ 24 w 38"/>
                <a:gd name="T5" fmla="*/ 16 h 16"/>
                <a:gd name="T6" fmla="*/ 10 w 38"/>
                <a:gd name="T7" fmla="*/ 14 h 16"/>
                <a:gd name="T8" fmla="*/ 4 w 38"/>
                <a:gd name="T9" fmla="*/ 12 h 16"/>
                <a:gd name="T10" fmla="*/ 0 w 38"/>
                <a:gd name="T11" fmla="*/ 8 h 16"/>
                <a:gd name="T12" fmla="*/ 6 w 38"/>
                <a:gd name="T13" fmla="*/ 6 h 16"/>
                <a:gd name="T14" fmla="*/ 8 w 38"/>
                <a:gd name="T15" fmla="*/ 0 h 16"/>
                <a:gd name="T16" fmla="*/ 12 w 38"/>
                <a:gd name="T17" fmla="*/ 0 h 16"/>
                <a:gd name="T18" fmla="*/ 16 w 38"/>
                <a:gd name="T19" fmla="*/ 2 h 16"/>
                <a:gd name="T20" fmla="*/ 20 w 38"/>
                <a:gd name="T21" fmla="*/ 4 h 16"/>
                <a:gd name="T22" fmla="*/ 24 w 38"/>
                <a:gd name="T23" fmla="*/ 8 h 16"/>
                <a:gd name="T24" fmla="*/ 30 w 38"/>
                <a:gd name="T25" fmla="*/ 10 h 16"/>
                <a:gd name="T26" fmla="*/ 34 w 38"/>
                <a:gd name="T27" fmla="*/ 10 h 16"/>
                <a:gd name="T28" fmla="*/ 36 w 38"/>
                <a:gd name="T29" fmla="*/ 12 h 16"/>
                <a:gd name="T30" fmla="*/ 38 w 38"/>
                <a:gd name="T31" fmla="*/ 14 h 16"/>
                <a:gd name="T32" fmla="*/ 38 w 38"/>
                <a:gd name="T33" fmla="*/ 16 h 16"/>
                <a:gd name="T34" fmla="*/ 36 w 38"/>
                <a:gd name="T3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66" name="Freeform 490"/>
            <p:cNvSpPr>
              <a:spLocks noChangeAspect="1"/>
            </p:cNvSpPr>
            <p:nvPr/>
          </p:nvSpPr>
          <p:spPr bwMode="auto">
            <a:xfrm>
              <a:off x="1417" y="1889"/>
              <a:ext cx="94" cy="56"/>
            </a:xfrm>
            <a:custGeom>
              <a:avLst/>
              <a:gdLst>
                <a:gd name="T0" fmla="*/ 100 w 100"/>
                <a:gd name="T1" fmla="*/ 24 h 60"/>
                <a:gd name="T2" fmla="*/ 94 w 100"/>
                <a:gd name="T3" fmla="*/ 26 h 60"/>
                <a:gd name="T4" fmla="*/ 90 w 100"/>
                <a:gd name="T5" fmla="*/ 26 h 60"/>
                <a:gd name="T6" fmla="*/ 86 w 100"/>
                <a:gd name="T7" fmla="*/ 28 h 60"/>
                <a:gd name="T8" fmla="*/ 80 w 100"/>
                <a:gd name="T9" fmla="*/ 30 h 60"/>
                <a:gd name="T10" fmla="*/ 80 w 100"/>
                <a:gd name="T11" fmla="*/ 28 h 60"/>
                <a:gd name="T12" fmla="*/ 78 w 100"/>
                <a:gd name="T13" fmla="*/ 28 h 60"/>
                <a:gd name="T14" fmla="*/ 76 w 100"/>
                <a:gd name="T15" fmla="*/ 28 h 60"/>
                <a:gd name="T16" fmla="*/ 72 w 100"/>
                <a:gd name="T17" fmla="*/ 28 h 60"/>
                <a:gd name="T18" fmla="*/ 68 w 100"/>
                <a:gd name="T19" fmla="*/ 32 h 60"/>
                <a:gd name="T20" fmla="*/ 60 w 100"/>
                <a:gd name="T21" fmla="*/ 42 h 60"/>
                <a:gd name="T22" fmla="*/ 54 w 100"/>
                <a:gd name="T23" fmla="*/ 44 h 60"/>
                <a:gd name="T24" fmla="*/ 50 w 100"/>
                <a:gd name="T25" fmla="*/ 44 h 60"/>
                <a:gd name="T26" fmla="*/ 44 w 100"/>
                <a:gd name="T27" fmla="*/ 46 h 60"/>
                <a:gd name="T28" fmla="*/ 42 w 100"/>
                <a:gd name="T29" fmla="*/ 48 h 60"/>
                <a:gd name="T30" fmla="*/ 40 w 100"/>
                <a:gd name="T31" fmla="*/ 50 h 60"/>
                <a:gd name="T32" fmla="*/ 38 w 100"/>
                <a:gd name="T33" fmla="*/ 54 h 60"/>
                <a:gd name="T34" fmla="*/ 34 w 100"/>
                <a:gd name="T35" fmla="*/ 60 h 60"/>
                <a:gd name="T36" fmla="*/ 28 w 100"/>
                <a:gd name="T37" fmla="*/ 60 h 60"/>
                <a:gd name="T38" fmla="*/ 26 w 100"/>
                <a:gd name="T39" fmla="*/ 52 h 60"/>
                <a:gd name="T40" fmla="*/ 26 w 100"/>
                <a:gd name="T41" fmla="*/ 50 h 60"/>
                <a:gd name="T42" fmla="*/ 24 w 100"/>
                <a:gd name="T43" fmla="*/ 48 h 60"/>
                <a:gd name="T44" fmla="*/ 22 w 100"/>
                <a:gd name="T45" fmla="*/ 46 h 60"/>
                <a:gd name="T46" fmla="*/ 18 w 100"/>
                <a:gd name="T47" fmla="*/ 46 h 60"/>
                <a:gd name="T48" fmla="*/ 12 w 100"/>
                <a:gd name="T49" fmla="*/ 44 h 60"/>
                <a:gd name="T50" fmla="*/ 8 w 100"/>
                <a:gd name="T51" fmla="*/ 40 h 60"/>
                <a:gd name="T52" fmla="*/ 4 w 100"/>
                <a:gd name="T53" fmla="*/ 38 h 60"/>
                <a:gd name="T54" fmla="*/ 0 w 100"/>
                <a:gd name="T55" fmla="*/ 36 h 60"/>
                <a:gd name="T56" fmla="*/ 4 w 100"/>
                <a:gd name="T57" fmla="*/ 28 h 60"/>
                <a:gd name="T58" fmla="*/ 8 w 100"/>
                <a:gd name="T59" fmla="*/ 22 h 60"/>
                <a:gd name="T60" fmla="*/ 18 w 100"/>
                <a:gd name="T61" fmla="*/ 16 h 60"/>
                <a:gd name="T62" fmla="*/ 22 w 100"/>
                <a:gd name="T63" fmla="*/ 8 h 60"/>
                <a:gd name="T64" fmla="*/ 26 w 100"/>
                <a:gd name="T65" fmla="*/ 2 h 60"/>
                <a:gd name="T66" fmla="*/ 34 w 100"/>
                <a:gd name="T67" fmla="*/ 0 h 60"/>
                <a:gd name="T68" fmla="*/ 80 w 100"/>
                <a:gd name="T69" fmla="*/ 0 h 60"/>
                <a:gd name="T70" fmla="*/ 84 w 100"/>
                <a:gd name="T71" fmla="*/ 6 h 60"/>
                <a:gd name="T72" fmla="*/ 90 w 100"/>
                <a:gd name="T73" fmla="*/ 12 h 60"/>
                <a:gd name="T74" fmla="*/ 96 w 100"/>
                <a:gd name="T75" fmla="*/ 18 h 60"/>
                <a:gd name="T76" fmla="*/ 100 w 100"/>
                <a:gd name="T7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67" name="Freeform 491"/>
            <p:cNvSpPr>
              <a:spLocks noChangeAspect="1"/>
            </p:cNvSpPr>
            <p:nvPr/>
          </p:nvSpPr>
          <p:spPr bwMode="auto">
            <a:xfrm>
              <a:off x="1422" y="1853"/>
              <a:ext cx="23" cy="40"/>
            </a:xfrm>
            <a:custGeom>
              <a:avLst/>
              <a:gdLst>
                <a:gd name="T0" fmla="*/ 24 w 24"/>
                <a:gd name="T1" fmla="*/ 6 h 42"/>
                <a:gd name="T2" fmla="*/ 18 w 24"/>
                <a:gd name="T3" fmla="*/ 10 h 42"/>
                <a:gd name="T4" fmla="*/ 18 w 24"/>
                <a:gd name="T5" fmla="*/ 18 h 42"/>
                <a:gd name="T6" fmla="*/ 16 w 24"/>
                <a:gd name="T7" fmla="*/ 26 h 42"/>
                <a:gd name="T8" fmla="*/ 14 w 24"/>
                <a:gd name="T9" fmla="*/ 32 h 42"/>
                <a:gd name="T10" fmla="*/ 10 w 24"/>
                <a:gd name="T11" fmla="*/ 36 h 42"/>
                <a:gd name="T12" fmla="*/ 10 w 24"/>
                <a:gd name="T13" fmla="*/ 42 h 42"/>
                <a:gd name="T14" fmla="*/ 0 w 24"/>
                <a:gd name="T15" fmla="*/ 42 h 42"/>
                <a:gd name="T16" fmla="*/ 4 w 24"/>
                <a:gd name="T17" fmla="*/ 10 h 42"/>
                <a:gd name="T18" fmla="*/ 8 w 24"/>
                <a:gd name="T19" fmla="*/ 10 h 42"/>
                <a:gd name="T20" fmla="*/ 10 w 24"/>
                <a:gd name="T21" fmla="*/ 8 h 42"/>
                <a:gd name="T22" fmla="*/ 12 w 24"/>
                <a:gd name="T23" fmla="*/ 6 h 42"/>
                <a:gd name="T24" fmla="*/ 14 w 24"/>
                <a:gd name="T25" fmla="*/ 2 h 42"/>
                <a:gd name="T26" fmla="*/ 16 w 24"/>
                <a:gd name="T27" fmla="*/ 0 h 42"/>
                <a:gd name="T28" fmla="*/ 20 w 24"/>
                <a:gd name="T29" fmla="*/ 0 h 42"/>
                <a:gd name="T30" fmla="*/ 22 w 24"/>
                <a:gd name="T31" fmla="*/ 2 h 42"/>
                <a:gd name="T32" fmla="*/ 22 w 24"/>
                <a:gd name="T33" fmla="*/ 6 h 42"/>
                <a:gd name="T34" fmla="*/ 24 w 24"/>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68" name="Freeform 492"/>
            <p:cNvSpPr>
              <a:spLocks noChangeAspect="1"/>
            </p:cNvSpPr>
            <p:nvPr/>
          </p:nvSpPr>
          <p:spPr bwMode="auto">
            <a:xfrm>
              <a:off x="1373" y="1863"/>
              <a:ext cx="68" cy="68"/>
            </a:xfrm>
            <a:custGeom>
              <a:avLst/>
              <a:gdLst>
                <a:gd name="T0" fmla="*/ 72 w 72"/>
                <a:gd name="T1" fmla="*/ 30 h 72"/>
                <a:gd name="T2" fmla="*/ 68 w 72"/>
                <a:gd name="T3" fmla="*/ 32 h 72"/>
                <a:gd name="T4" fmla="*/ 62 w 72"/>
                <a:gd name="T5" fmla="*/ 32 h 72"/>
                <a:gd name="T6" fmla="*/ 52 w 72"/>
                <a:gd name="T7" fmla="*/ 32 h 72"/>
                <a:gd name="T8" fmla="*/ 56 w 72"/>
                <a:gd name="T9" fmla="*/ 0 h 72"/>
                <a:gd name="T10" fmla="*/ 32 w 72"/>
                <a:gd name="T11" fmla="*/ 0 h 72"/>
                <a:gd name="T12" fmla="*/ 28 w 72"/>
                <a:gd name="T13" fmla="*/ 2 h 72"/>
                <a:gd name="T14" fmla="*/ 24 w 72"/>
                <a:gd name="T15" fmla="*/ 6 h 72"/>
                <a:gd name="T16" fmla="*/ 20 w 72"/>
                <a:gd name="T17" fmla="*/ 14 h 72"/>
                <a:gd name="T18" fmla="*/ 22 w 72"/>
                <a:gd name="T19" fmla="*/ 18 h 72"/>
                <a:gd name="T20" fmla="*/ 24 w 72"/>
                <a:gd name="T21" fmla="*/ 22 h 72"/>
                <a:gd name="T22" fmla="*/ 28 w 72"/>
                <a:gd name="T23" fmla="*/ 24 h 72"/>
                <a:gd name="T24" fmla="*/ 30 w 72"/>
                <a:gd name="T25" fmla="*/ 28 h 72"/>
                <a:gd name="T26" fmla="*/ 30 w 72"/>
                <a:gd name="T27" fmla="*/ 34 h 72"/>
                <a:gd name="T28" fmla="*/ 10 w 72"/>
                <a:gd name="T29" fmla="*/ 34 h 72"/>
                <a:gd name="T30" fmla="*/ 6 w 72"/>
                <a:gd name="T31" fmla="*/ 40 h 72"/>
                <a:gd name="T32" fmla="*/ 4 w 72"/>
                <a:gd name="T33" fmla="*/ 46 h 72"/>
                <a:gd name="T34" fmla="*/ 0 w 72"/>
                <a:gd name="T35" fmla="*/ 58 h 72"/>
                <a:gd name="T36" fmla="*/ 8 w 72"/>
                <a:gd name="T37" fmla="*/ 66 h 72"/>
                <a:gd name="T38" fmla="*/ 14 w 72"/>
                <a:gd name="T39" fmla="*/ 68 h 72"/>
                <a:gd name="T40" fmla="*/ 16 w 72"/>
                <a:gd name="T41" fmla="*/ 70 h 72"/>
                <a:gd name="T42" fmla="*/ 26 w 72"/>
                <a:gd name="T43" fmla="*/ 70 h 72"/>
                <a:gd name="T44" fmla="*/ 30 w 72"/>
                <a:gd name="T45" fmla="*/ 70 h 72"/>
                <a:gd name="T46" fmla="*/ 34 w 72"/>
                <a:gd name="T47" fmla="*/ 72 h 72"/>
                <a:gd name="T48" fmla="*/ 40 w 72"/>
                <a:gd name="T49" fmla="*/ 70 h 72"/>
                <a:gd name="T50" fmla="*/ 42 w 72"/>
                <a:gd name="T51" fmla="*/ 64 h 72"/>
                <a:gd name="T52" fmla="*/ 46 w 72"/>
                <a:gd name="T53" fmla="*/ 64 h 72"/>
                <a:gd name="T54" fmla="*/ 50 w 72"/>
                <a:gd name="T55" fmla="*/ 56 h 72"/>
                <a:gd name="T56" fmla="*/ 54 w 72"/>
                <a:gd name="T57" fmla="*/ 50 h 72"/>
                <a:gd name="T58" fmla="*/ 64 w 72"/>
                <a:gd name="T59" fmla="*/ 44 h 72"/>
                <a:gd name="T60" fmla="*/ 68 w 72"/>
                <a:gd name="T61" fmla="*/ 36 h 72"/>
                <a:gd name="T62" fmla="*/ 72 w 72"/>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69" name="Freeform 493"/>
            <p:cNvSpPr>
              <a:spLocks noChangeAspect="1"/>
            </p:cNvSpPr>
            <p:nvPr/>
          </p:nvSpPr>
          <p:spPr bwMode="auto">
            <a:xfrm>
              <a:off x="1646" y="1823"/>
              <a:ext cx="41" cy="34"/>
            </a:xfrm>
            <a:custGeom>
              <a:avLst/>
              <a:gdLst>
                <a:gd name="T0" fmla="*/ 42 w 44"/>
                <a:gd name="T1" fmla="*/ 36 h 36"/>
                <a:gd name="T2" fmla="*/ 42 w 44"/>
                <a:gd name="T3" fmla="*/ 34 h 36"/>
                <a:gd name="T4" fmla="*/ 14 w 44"/>
                <a:gd name="T5" fmla="*/ 34 h 36"/>
                <a:gd name="T6" fmla="*/ 4 w 44"/>
                <a:gd name="T7" fmla="*/ 32 h 36"/>
                <a:gd name="T8" fmla="*/ 2 w 44"/>
                <a:gd name="T9" fmla="*/ 30 h 36"/>
                <a:gd name="T10" fmla="*/ 0 w 44"/>
                <a:gd name="T11" fmla="*/ 26 h 36"/>
                <a:gd name="T12" fmla="*/ 14 w 44"/>
                <a:gd name="T13" fmla="*/ 22 h 36"/>
                <a:gd name="T14" fmla="*/ 20 w 44"/>
                <a:gd name="T15" fmla="*/ 24 h 36"/>
                <a:gd name="T16" fmla="*/ 26 w 44"/>
                <a:gd name="T17" fmla="*/ 26 h 36"/>
                <a:gd name="T18" fmla="*/ 28 w 44"/>
                <a:gd name="T19" fmla="*/ 24 h 36"/>
                <a:gd name="T20" fmla="*/ 30 w 44"/>
                <a:gd name="T21" fmla="*/ 20 h 36"/>
                <a:gd name="T22" fmla="*/ 28 w 44"/>
                <a:gd name="T23" fmla="*/ 18 h 36"/>
                <a:gd name="T24" fmla="*/ 28 w 44"/>
                <a:gd name="T25" fmla="*/ 14 h 36"/>
                <a:gd name="T26" fmla="*/ 28 w 44"/>
                <a:gd name="T27" fmla="*/ 10 h 36"/>
                <a:gd name="T28" fmla="*/ 24 w 44"/>
                <a:gd name="T29" fmla="*/ 8 h 36"/>
                <a:gd name="T30" fmla="*/ 22 w 44"/>
                <a:gd name="T31" fmla="*/ 6 h 36"/>
                <a:gd name="T32" fmla="*/ 22 w 44"/>
                <a:gd name="T33" fmla="*/ 2 h 36"/>
                <a:gd name="T34" fmla="*/ 26 w 44"/>
                <a:gd name="T35" fmla="*/ 2 h 36"/>
                <a:gd name="T36" fmla="*/ 28 w 44"/>
                <a:gd name="T37" fmla="*/ 0 h 36"/>
                <a:gd name="T38" fmla="*/ 44 w 44"/>
                <a:gd name="T39" fmla="*/ 2 h 36"/>
                <a:gd name="T40" fmla="*/ 44 w 44"/>
                <a:gd name="T41" fmla="*/ 6 h 36"/>
                <a:gd name="T42" fmla="*/ 42 w 44"/>
                <a:gd name="T43" fmla="*/ 8 h 36"/>
                <a:gd name="T44" fmla="*/ 42 w 44"/>
                <a:gd name="T45" fmla="*/ 18 h 36"/>
                <a:gd name="T46" fmla="*/ 40 w 44"/>
                <a:gd name="T47" fmla="*/ 28 h 36"/>
                <a:gd name="T48" fmla="*/ 40 w 44"/>
                <a:gd name="T49" fmla="*/ 34 h 36"/>
                <a:gd name="T50" fmla="*/ 42 w 44"/>
                <a:gd name="T5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70" name="Freeform 494"/>
            <p:cNvSpPr>
              <a:spLocks noChangeAspect="1"/>
            </p:cNvSpPr>
            <p:nvPr/>
          </p:nvSpPr>
          <p:spPr bwMode="auto">
            <a:xfrm>
              <a:off x="1683" y="1825"/>
              <a:ext cx="55" cy="34"/>
            </a:xfrm>
            <a:custGeom>
              <a:avLst/>
              <a:gdLst>
                <a:gd name="T0" fmla="*/ 0 w 58"/>
                <a:gd name="T1" fmla="*/ 32 h 36"/>
                <a:gd name="T2" fmla="*/ 0 w 58"/>
                <a:gd name="T3" fmla="*/ 26 h 36"/>
                <a:gd name="T4" fmla="*/ 2 w 58"/>
                <a:gd name="T5" fmla="*/ 16 h 36"/>
                <a:gd name="T6" fmla="*/ 2 w 58"/>
                <a:gd name="T7" fmla="*/ 6 h 36"/>
                <a:gd name="T8" fmla="*/ 4 w 58"/>
                <a:gd name="T9" fmla="*/ 4 h 36"/>
                <a:gd name="T10" fmla="*/ 4 w 58"/>
                <a:gd name="T11" fmla="*/ 0 h 36"/>
                <a:gd name="T12" fmla="*/ 14 w 58"/>
                <a:gd name="T13" fmla="*/ 2 h 36"/>
                <a:gd name="T14" fmla="*/ 26 w 58"/>
                <a:gd name="T15" fmla="*/ 2 h 36"/>
                <a:gd name="T16" fmla="*/ 26 w 58"/>
                <a:gd name="T17" fmla="*/ 4 h 36"/>
                <a:gd name="T18" fmla="*/ 28 w 58"/>
                <a:gd name="T19" fmla="*/ 4 h 36"/>
                <a:gd name="T20" fmla="*/ 34 w 58"/>
                <a:gd name="T21" fmla="*/ 4 h 36"/>
                <a:gd name="T22" fmla="*/ 36 w 58"/>
                <a:gd name="T23" fmla="*/ 4 h 36"/>
                <a:gd name="T24" fmla="*/ 38 w 58"/>
                <a:gd name="T25" fmla="*/ 6 h 36"/>
                <a:gd name="T26" fmla="*/ 40 w 58"/>
                <a:gd name="T27" fmla="*/ 8 h 36"/>
                <a:gd name="T28" fmla="*/ 42 w 58"/>
                <a:gd name="T29" fmla="*/ 8 h 36"/>
                <a:gd name="T30" fmla="*/ 42 w 58"/>
                <a:gd name="T31" fmla="*/ 10 h 36"/>
                <a:gd name="T32" fmla="*/ 42 w 58"/>
                <a:gd name="T33" fmla="*/ 12 h 36"/>
                <a:gd name="T34" fmla="*/ 48 w 58"/>
                <a:gd name="T35" fmla="*/ 14 h 36"/>
                <a:gd name="T36" fmla="*/ 52 w 58"/>
                <a:gd name="T37" fmla="*/ 16 h 36"/>
                <a:gd name="T38" fmla="*/ 54 w 58"/>
                <a:gd name="T39" fmla="*/ 18 h 36"/>
                <a:gd name="T40" fmla="*/ 58 w 58"/>
                <a:gd name="T41" fmla="*/ 26 h 36"/>
                <a:gd name="T42" fmla="*/ 52 w 58"/>
                <a:gd name="T43" fmla="*/ 28 h 36"/>
                <a:gd name="T44" fmla="*/ 50 w 58"/>
                <a:gd name="T45" fmla="*/ 32 h 36"/>
                <a:gd name="T46" fmla="*/ 48 w 58"/>
                <a:gd name="T47" fmla="*/ 30 h 36"/>
                <a:gd name="T48" fmla="*/ 46 w 58"/>
                <a:gd name="T49" fmla="*/ 28 h 36"/>
                <a:gd name="T50" fmla="*/ 30 w 58"/>
                <a:gd name="T51" fmla="*/ 28 h 36"/>
                <a:gd name="T52" fmla="*/ 28 w 58"/>
                <a:gd name="T53" fmla="*/ 30 h 36"/>
                <a:gd name="T54" fmla="*/ 26 w 58"/>
                <a:gd name="T55" fmla="*/ 30 h 36"/>
                <a:gd name="T56" fmla="*/ 18 w 58"/>
                <a:gd name="T57" fmla="*/ 30 h 36"/>
                <a:gd name="T58" fmla="*/ 14 w 58"/>
                <a:gd name="T59" fmla="*/ 30 h 36"/>
                <a:gd name="T60" fmla="*/ 12 w 58"/>
                <a:gd name="T61" fmla="*/ 34 h 36"/>
                <a:gd name="T62" fmla="*/ 8 w 58"/>
                <a:gd name="T63" fmla="*/ 36 h 36"/>
                <a:gd name="T64" fmla="*/ 2 w 58"/>
                <a:gd name="T65" fmla="*/ 36 h 36"/>
                <a:gd name="T66" fmla="*/ 2 w 58"/>
                <a:gd name="T67" fmla="*/ 34 h 36"/>
                <a:gd name="T68" fmla="*/ 0 w 58"/>
                <a:gd name="T6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71" name="Freeform 495"/>
            <p:cNvSpPr>
              <a:spLocks noChangeAspect="1"/>
            </p:cNvSpPr>
            <p:nvPr/>
          </p:nvSpPr>
          <p:spPr bwMode="auto">
            <a:xfrm>
              <a:off x="1602" y="1737"/>
              <a:ext cx="10" cy="14"/>
            </a:xfrm>
            <a:custGeom>
              <a:avLst/>
              <a:gdLst>
                <a:gd name="T0" fmla="*/ 10 w 10"/>
                <a:gd name="T1" fmla="*/ 8 h 14"/>
                <a:gd name="T2" fmla="*/ 8 w 10"/>
                <a:gd name="T3" fmla="*/ 12 h 14"/>
                <a:gd name="T4" fmla="*/ 4 w 10"/>
                <a:gd name="T5" fmla="*/ 14 h 14"/>
                <a:gd name="T6" fmla="*/ 2 w 10"/>
                <a:gd name="T7" fmla="*/ 12 h 14"/>
                <a:gd name="T8" fmla="*/ 0 w 10"/>
                <a:gd name="T9" fmla="*/ 8 h 14"/>
                <a:gd name="T10" fmla="*/ 2 w 10"/>
                <a:gd name="T11" fmla="*/ 4 h 14"/>
                <a:gd name="T12" fmla="*/ 4 w 10"/>
                <a:gd name="T13" fmla="*/ 0 h 14"/>
                <a:gd name="T14" fmla="*/ 8 w 10"/>
                <a:gd name="T15" fmla="*/ 2 h 14"/>
                <a:gd name="T16" fmla="*/ 10 w 1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72" name="Freeform 496"/>
            <p:cNvSpPr>
              <a:spLocks noChangeAspect="1"/>
            </p:cNvSpPr>
            <p:nvPr/>
          </p:nvSpPr>
          <p:spPr bwMode="auto">
            <a:xfrm>
              <a:off x="1824" y="1979"/>
              <a:ext cx="10" cy="12"/>
            </a:xfrm>
            <a:custGeom>
              <a:avLst/>
              <a:gdLst>
                <a:gd name="T0" fmla="*/ 8 w 12"/>
                <a:gd name="T1" fmla="*/ 12 h 12"/>
                <a:gd name="T2" fmla="*/ 10 w 12"/>
                <a:gd name="T3" fmla="*/ 8 h 12"/>
                <a:gd name="T4" fmla="*/ 12 w 12"/>
                <a:gd name="T5" fmla="*/ 8 h 12"/>
                <a:gd name="T6" fmla="*/ 12 w 12"/>
                <a:gd name="T7" fmla="*/ 4 h 12"/>
                <a:gd name="T8" fmla="*/ 10 w 12"/>
                <a:gd name="T9" fmla="*/ 2 h 12"/>
                <a:gd name="T10" fmla="*/ 6 w 12"/>
                <a:gd name="T11" fmla="*/ 0 h 12"/>
                <a:gd name="T12" fmla="*/ 0 w 12"/>
                <a:gd name="T13" fmla="*/ 10 h 12"/>
                <a:gd name="T14" fmla="*/ 8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8" y="12"/>
                  </a:moveTo>
                  <a:lnTo>
                    <a:pt x="10" y="8"/>
                  </a:lnTo>
                  <a:lnTo>
                    <a:pt x="12" y="8"/>
                  </a:lnTo>
                  <a:lnTo>
                    <a:pt x="12" y="4"/>
                  </a:lnTo>
                  <a:lnTo>
                    <a:pt x="10" y="2"/>
                  </a:lnTo>
                  <a:lnTo>
                    <a:pt x="6" y="0"/>
                  </a:lnTo>
                  <a:lnTo>
                    <a:pt x="0" y="10"/>
                  </a:lnTo>
                  <a:lnTo>
                    <a:pt x="8" y="1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73" name="Freeform 497"/>
            <p:cNvSpPr>
              <a:spLocks noChangeAspect="1"/>
            </p:cNvSpPr>
            <p:nvPr/>
          </p:nvSpPr>
          <p:spPr bwMode="auto">
            <a:xfrm>
              <a:off x="1985" y="2163"/>
              <a:ext cx="37" cy="32"/>
            </a:xfrm>
            <a:custGeom>
              <a:avLst/>
              <a:gdLst>
                <a:gd name="T0" fmla="*/ 0 w 40"/>
                <a:gd name="T1" fmla="*/ 22 h 34"/>
                <a:gd name="T2" fmla="*/ 4 w 40"/>
                <a:gd name="T3" fmla="*/ 30 h 34"/>
                <a:gd name="T4" fmla="*/ 18 w 40"/>
                <a:gd name="T5" fmla="*/ 32 h 34"/>
                <a:gd name="T6" fmla="*/ 26 w 40"/>
                <a:gd name="T7" fmla="*/ 34 h 34"/>
                <a:gd name="T8" fmla="*/ 28 w 40"/>
                <a:gd name="T9" fmla="*/ 32 h 34"/>
                <a:gd name="T10" fmla="*/ 32 w 40"/>
                <a:gd name="T11" fmla="*/ 32 h 34"/>
                <a:gd name="T12" fmla="*/ 36 w 40"/>
                <a:gd name="T13" fmla="*/ 22 h 34"/>
                <a:gd name="T14" fmla="*/ 38 w 40"/>
                <a:gd name="T15" fmla="*/ 12 h 34"/>
                <a:gd name="T16" fmla="*/ 40 w 40"/>
                <a:gd name="T17" fmla="*/ 6 h 34"/>
                <a:gd name="T18" fmla="*/ 30 w 40"/>
                <a:gd name="T19" fmla="*/ 4 h 34"/>
                <a:gd name="T20" fmla="*/ 22 w 40"/>
                <a:gd name="T21" fmla="*/ 4 h 34"/>
                <a:gd name="T22" fmla="*/ 16 w 40"/>
                <a:gd name="T23" fmla="*/ 0 h 34"/>
                <a:gd name="T24" fmla="*/ 10 w 40"/>
                <a:gd name="T25" fmla="*/ 0 h 34"/>
                <a:gd name="T26" fmla="*/ 8 w 40"/>
                <a:gd name="T27" fmla="*/ 0 h 34"/>
                <a:gd name="T28" fmla="*/ 6 w 40"/>
                <a:gd name="T29" fmla="*/ 2 h 34"/>
                <a:gd name="T30" fmla="*/ 4 w 40"/>
                <a:gd name="T31" fmla="*/ 4 h 34"/>
                <a:gd name="T32" fmla="*/ 2 w 40"/>
                <a:gd name="T33" fmla="*/ 14 h 34"/>
                <a:gd name="T34" fmla="*/ 0 w 40"/>
                <a:gd name="T3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74" name="Freeform 498"/>
            <p:cNvSpPr>
              <a:spLocks noChangeAspect="1"/>
            </p:cNvSpPr>
            <p:nvPr/>
          </p:nvSpPr>
          <p:spPr bwMode="auto">
            <a:xfrm>
              <a:off x="1826" y="2017"/>
              <a:ext cx="66" cy="129"/>
            </a:xfrm>
            <a:custGeom>
              <a:avLst/>
              <a:gdLst>
                <a:gd name="T0" fmla="*/ 26 w 70"/>
                <a:gd name="T1" fmla="*/ 0 h 138"/>
                <a:gd name="T2" fmla="*/ 22 w 70"/>
                <a:gd name="T3" fmla="*/ 8 h 138"/>
                <a:gd name="T4" fmla="*/ 18 w 70"/>
                <a:gd name="T5" fmla="*/ 14 h 138"/>
                <a:gd name="T6" fmla="*/ 12 w 70"/>
                <a:gd name="T7" fmla="*/ 18 h 138"/>
                <a:gd name="T8" fmla="*/ 10 w 70"/>
                <a:gd name="T9" fmla="*/ 24 h 138"/>
                <a:gd name="T10" fmla="*/ 12 w 70"/>
                <a:gd name="T11" fmla="*/ 28 h 138"/>
                <a:gd name="T12" fmla="*/ 18 w 70"/>
                <a:gd name="T13" fmla="*/ 32 h 138"/>
                <a:gd name="T14" fmla="*/ 0 w 70"/>
                <a:gd name="T15" fmla="*/ 42 h 138"/>
                <a:gd name="T16" fmla="*/ 0 w 70"/>
                <a:gd name="T17" fmla="*/ 54 h 138"/>
                <a:gd name="T18" fmla="*/ 2 w 70"/>
                <a:gd name="T19" fmla="*/ 58 h 138"/>
                <a:gd name="T20" fmla="*/ 4 w 70"/>
                <a:gd name="T21" fmla="*/ 60 h 138"/>
                <a:gd name="T22" fmla="*/ 8 w 70"/>
                <a:gd name="T23" fmla="*/ 64 h 138"/>
                <a:gd name="T24" fmla="*/ 8 w 70"/>
                <a:gd name="T25" fmla="*/ 68 h 138"/>
                <a:gd name="T26" fmla="*/ 20 w 70"/>
                <a:gd name="T27" fmla="*/ 68 h 138"/>
                <a:gd name="T28" fmla="*/ 20 w 70"/>
                <a:gd name="T29" fmla="*/ 76 h 138"/>
                <a:gd name="T30" fmla="*/ 20 w 70"/>
                <a:gd name="T31" fmla="*/ 78 h 138"/>
                <a:gd name="T32" fmla="*/ 24 w 70"/>
                <a:gd name="T33" fmla="*/ 82 h 138"/>
                <a:gd name="T34" fmla="*/ 26 w 70"/>
                <a:gd name="T35" fmla="*/ 88 h 138"/>
                <a:gd name="T36" fmla="*/ 26 w 70"/>
                <a:gd name="T37" fmla="*/ 94 h 138"/>
                <a:gd name="T38" fmla="*/ 26 w 70"/>
                <a:gd name="T39" fmla="*/ 98 h 138"/>
                <a:gd name="T40" fmla="*/ 26 w 70"/>
                <a:gd name="T41" fmla="*/ 102 h 138"/>
                <a:gd name="T42" fmla="*/ 24 w 70"/>
                <a:gd name="T43" fmla="*/ 106 h 138"/>
                <a:gd name="T44" fmla="*/ 22 w 70"/>
                <a:gd name="T45" fmla="*/ 112 h 138"/>
                <a:gd name="T46" fmla="*/ 24 w 70"/>
                <a:gd name="T47" fmla="*/ 122 h 138"/>
                <a:gd name="T48" fmla="*/ 26 w 70"/>
                <a:gd name="T49" fmla="*/ 130 h 138"/>
                <a:gd name="T50" fmla="*/ 32 w 70"/>
                <a:gd name="T51" fmla="*/ 136 h 138"/>
                <a:gd name="T52" fmla="*/ 34 w 70"/>
                <a:gd name="T53" fmla="*/ 138 h 138"/>
                <a:gd name="T54" fmla="*/ 38 w 70"/>
                <a:gd name="T55" fmla="*/ 138 h 138"/>
                <a:gd name="T56" fmla="*/ 44 w 70"/>
                <a:gd name="T57" fmla="*/ 138 h 138"/>
                <a:gd name="T58" fmla="*/ 48 w 70"/>
                <a:gd name="T59" fmla="*/ 136 h 138"/>
                <a:gd name="T60" fmla="*/ 54 w 70"/>
                <a:gd name="T61" fmla="*/ 132 h 138"/>
                <a:gd name="T62" fmla="*/ 60 w 70"/>
                <a:gd name="T63" fmla="*/ 126 h 138"/>
                <a:gd name="T64" fmla="*/ 64 w 70"/>
                <a:gd name="T65" fmla="*/ 124 h 138"/>
                <a:gd name="T66" fmla="*/ 70 w 70"/>
                <a:gd name="T67" fmla="*/ 124 h 138"/>
                <a:gd name="T68" fmla="*/ 68 w 70"/>
                <a:gd name="T69" fmla="*/ 118 h 138"/>
                <a:gd name="T70" fmla="*/ 66 w 70"/>
                <a:gd name="T71" fmla="*/ 112 h 138"/>
                <a:gd name="T72" fmla="*/ 60 w 70"/>
                <a:gd name="T73" fmla="*/ 104 h 138"/>
                <a:gd name="T74" fmla="*/ 54 w 70"/>
                <a:gd name="T75" fmla="*/ 96 h 138"/>
                <a:gd name="T76" fmla="*/ 54 w 70"/>
                <a:gd name="T77" fmla="*/ 92 h 138"/>
                <a:gd name="T78" fmla="*/ 54 w 70"/>
                <a:gd name="T79" fmla="*/ 86 h 138"/>
                <a:gd name="T80" fmla="*/ 54 w 70"/>
                <a:gd name="T81" fmla="*/ 82 h 138"/>
                <a:gd name="T82" fmla="*/ 54 w 70"/>
                <a:gd name="T83" fmla="*/ 78 h 138"/>
                <a:gd name="T84" fmla="*/ 58 w 70"/>
                <a:gd name="T85" fmla="*/ 74 h 138"/>
                <a:gd name="T86" fmla="*/ 64 w 70"/>
                <a:gd name="T87" fmla="*/ 70 h 138"/>
                <a:gd name="T88" fmla="*/ 68 w 70"/>
                <a:gd name="T89" fmla="*/ 64 h 138"/>
                <a:gd name="T90" fmla="*/ 70 w 70"/>
                <a:gd name="T91" fmla="*/ 44 h 138"/>
                <a:gd name="T92" fmla="*/ 60 w 70"/>
                <a:gd name="T93" fmla="*/ 36 h 138"/>
                <a:gd name="T94" fmla="*/ 56 w 70"/>
                <a:gd name="T95" fmla="*/ 32 h 138"/>
                <a:gd name="T96" fmla="*/ 52 w 70"/>
                <a:gd name="T97" fmla="*/ 32 h 138"/>
                <a:gd name="T98" fmla="*/ 46 w 70"/>
                <a:gd name="T99" fmla="*/ 32 h 138"/>
                <a:gd name="T100" fmla="*/ 46 w 70"/>
                <a:gd name="T101" fmla="*/ 24 h 138"/>
                <a:gd name="T102" fmla="*/ 44 w 70"/>
                <a:gd name="T103" fmla="*/ 20 h 138"/>
                <a:gd name="T104" fmla="*/ 40 w 70"/>
                <a:gd name="T105" fmla="*/ 12 h 138"/>
                <a:gd name="T106" fmla="*/ 32 w 70"/>
                <a:gd name="T107" fmla="*/ 4 h 138"/>
                <a:gd name="T108" fmla="*/ 26 w 70"/>
                <a:gd name="T10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75" name="Freeform 499"/>
            <p:cNvSpPr>
              <a:spLocks noChangeAspect="1"/>
            </p:cNvSpPr>
            <p:nvPr/>
          </p:nvSpPr>
          <p:spPr bwMode="auto">
            <a:xfrm>
              <a:off x="1876" y="2058"/>
              <a:ext cx="62" cy="81"/>
            </a:xfrm>
            <a:custGeom>
              <a:avLst/>
              <a:gdLst>
                <a:gd name="T0" fmla="*/ 66 w 66"/>
                <a:gd name="T1" fmla="*/ 10 h 86"/>
                <a:gd name="T2" fmla="*/ 64 w 66"/>
                <a:gd name="T3" fmla="*/ 18 h 86"/>
                <a:gd name="T4" fmla="*/ 60 w 66"/>
                <a:gd name="T5" fmla="*/ 24 h 86"/>
                <a:gd name="T6" fmla="*/ 58 w 66"/>
                <a:gd name="T7" fmla="*/ 30 h 86"/>
                <a:gd name="T8" fmla="*/ 56 w 66"/>
                <a:gd name="T9" fmla="*/ 36 h 86"/>
                <a:gd name="T10" fmla="*/ 58 w 66"/>
                <a:gd name="T11" fmla="*/ 42 h 86"/>
                <a:gd name="T12" fmla="*/ 60 w 66"/>
                <a:gd name="T13" fmla="*/ 46 h 86"/>
                <a:gd name="T14" fmla="*/ 62 w 66"/>
                <a:gd name="T15" fmla="*/ 52 h 86"/>
                <a:gd name="T16" fmla="*/ 64 w 66"/>
                <a:gd name="T17" fmla="*/ 58 h 86"/>
                <a:gd name="T18" fmla="*/ 62 w 66"/>
                <a:gd name="T19" fmla="*/ 62 h 86"/>
                <a:gd name="T20" fmla="*/ 58 w 66"/>
                <a:gd name="T21" fmla="*/ 66 h 86"/>
                <a:gd name="T22" fmla="*/ 54 w 66"/>
                <a:gd name="T23" fmla="*/ 76 h 86"/>
                <a:gd name="T24" fmla="*/ 52 w 66"/>
                <a:gd name="T25" fmla="*/ 74 h 86"/>
                <a:gd name="T26" fmla="*/ 50 w 66"/>
                <a:gd name="T27" fmla="*/ 68 h 86"/>
                <a:gd name="T28" fmla="*/ 40 w 66"/>
                <a:gd name="T29" fmla="*/ 72 h 86"/>
                <a:gd name="T30" fmla="*/ 28 w 66"/>
                <a:gd name="T31" fmla="*/ 76 h 86"/>
                <a:gd name="T32" fmla="*/ 28 w 66"/>
                <a:gd name="T33" fmla="*/ 86 h 86"/>
                <a:gd name="T34" fmla="*/ 26 w 66"/>
                <a:gd name="T35" fmla="*/ 84 h 86"/>
                <a:gd name="T36" fmla="*/ 22 w 66"/>
                <a:gd name="T37" fmla="*/ 82 h 86"/>
                <a:gd name="T38" fmla="*/ 20 w 66"/>
                <a:gd name="T39" fmla="*/ 80 h 86"/>
                <a:gd name="T40" fmla="*/ 16 w 66"/>
                <a:gd name="T41" fmla="*/ 80 h 86"/>
                <a:gd name="T42" fmla="*/ 14 w 66"/>
                <a:gd name="T43" fmla="*/ 74 h 86"/>
                <a:gd name="T44" fmla="*/ 12 w 66"/>
                <a:gd name="T45" fmla="*/ 68 h 86"/>
                <a:gd name="T46" fmla="*/ 6 w 66"/>
                <a:gd name="T47" fmla="*/ 60 h 86"/>
                <a:gd name="T48" fmla="*/ 0 w 66"/>
                <a:gd name="T49" fmla="*/ 52 h 86"/>
                <a:gd name="T50" fmla="*/ 0 w 66"/>
                <a:gd name="T51" fmla="*/ 48 h 86"/>
                <a:gd name="T52" fmla="*/ 0 w 66"/>
                <a:gd name="T53" fmla="*/ 42 h 86"/>
                <a:gd name="T54" fmla="*/ 0 w 66"/>
                <a:gd name="T55" fmla="*/ 38 h 86"/>
                <a:gd name="T56" fmla="*/ 0 w 66"/>
                <a:gd name="T57" fmla="*/ 34 h 86"/>
                <a:gd name="T58" fmla="*/ 4 w 66"/>
                <a:gd name="T59" fmla="*/ 30 h 86"/>
                <a:gd name="T60" fmla="*/ 10 w 66"/>
                <a:gd name="T61" fmla="*/ 26 h 86"/>
                <a:gd name="T62" fmla="*/ 14 w 66"/>
                <a:gd name="T63" fmla="*/ 20 h 86"/>
                <a:gd name="T64" fmla="*/ 16 w 66"/>
                <a:gd name="T65" fmla="*/ 0 h 86"/>
                <a:gd name="T66" fmla="*/ 24 w 66"/>
                <a:gd name="T67" fmla="*/ 6 h 86"/>
                <a:gd name="T68" fmla="*/ 28 w 66"/>
                <a:gd name="T69" fmla="*/ 6 h 86"/>
                <a:gd name="T70" fmla="*/ 44 w 66"/>
                <a:gd name="T71" fmla="*/ 6 h 86"/>
                <a:gd name="T72" fmla="*/ 48 w 66"/>
                <a:gd name="T73" fmla="*/ 8 h 86"/>
                <a:gd name="T74" fmla="*/ 66 w 66"/>
                <a:gd name="T75"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76" name="Freeform 500"/>
            <p:cNvSpPr>
              <a:spLocks noChangeAspect="1"/>
            </p:cNvSpPr>
            <p:nvPr/>
          </p:nvSpPr>
          <p:spPr bwMode="auto">
            <a:xfrm>
              <a:off x="1927" y="2067"/>
              <a:ext cx="53" cy="64"/>
            </a:xfrm>
            <a:custGeom>
              <a:avLst/>
              <a:gdLst>
                <a:gd name="T0" fmla="*/ 56 w 56"/>
                <a:gd name="T1" fmla="*/ 28 h 68"/>
                <a:gd name="T2" fmla="*/ 54 w 56"/>
                <a:gd name="T3" fmla="*/ 26 h 68"/>
                <a:gd name="T4" fmla="*/ 48 w 56"/>
                <a:gd name="T5" fmla="*/ 40 h 68"/>
                <a:gd name="T6" fmla="*/ 40 w 56"/>
                <a:gd name="T7" fmla="*/ 52 h 68"/>
                <a:gd name="T8" fmla="*/ 34 w 56"/>
                <a:gd name="T9" fmla="*/ 58 h 68"/>
                <a:gd name="T10" fmla="*/ 28 w 56"/>
                <a:gd name="T11" fmla="*/ 64 h 68"/>
                <a:gd name="T12" fmla="*/ 22 w 56"/>
                <a:gd name="T13" fmla="*/ 68 h 68"/>
                <a:gd name="T14" fmla="*/ 12 w 56"/>
                <a:gd name="T15" fmla="*/ 68 h 68"/>
                <a:gd name="T16" fmla="*/ 6 w 56"/>
                <a:gd name="T17" fmla="*/ 68 h 68"/>
                <a:gd name="T18" fmla="*/ 0 w 56"/>
                <a:gd name="T19" fmla="*/ 66 h 68"/>
                <a:gd name="T20" fmla="*/ 4 w 56"/>
                <a:gd name="T21" fmla="*/ 56 h 68"/>
                <a:gd name="T22" fmla="*/ 8 w 56"/>
                <a:gd name="T23" fmla="*/ 52 h 68"/>
                <a:gd name="T24" fmla="*/ 10 w 56"/>
                <a:gd name="T25" fmla="*/ 48 h 68"/>
                <a:gd name="T26" fmla="*/ 8 w 56"/>
                <a:gd name="T27" fmla="*/ 42 h 68"/>
                <a:gd name="T28" fmla="*/ 6 w 56"/>
                <a:gd name="T29" fmla="*/ 36 h 68"/>
                <a:gd name="T30" fmla="*/ 4 w 56"/>
                <a:gd name="T31" fmla="*/ 32 h 68"/>
                <a:gd name="T32" fmla="*/ 2 w 56"/>
                <a:gd name="T33" fmla="*/ 26 h 68"/>
                <a:gd name="T34" fmla="*/ 4 w 56"/>
                <a:gd name="T35" fmla="*/ 20 h 68"/>
                <a:gd name="T36" fmla="*/ 6 w 56"/>
                <a:gd name="T37" fmla="*/ 14 h 68"/>
                <a:gd name="T38" fmla="*/ 10 w 56"/>
                <a:gd name="T39" fmla="*/ 8 h 68"/>
                <a:gd name="T40" fmla="*/ 12 w 56"/>
                <a:gd name="T41" fmla="*/ 0 h 68"/>
                <a:gd name="T42" fmla="*/ 26 w 56"/>
                <a:gd name="T43" fmla="*/ 4 h 68"/>
                <a:gd name="T44" fmla="*/ 34 w 56"/>
                <a:gd name="T45" fmla="*/ 10 h 68"/>
                <a:gd name="T46" fmla="*/ 44 w 56"/>
                <a:gd name="T47" fmla="*/ 18 h 68"/>
                <a:gd name="T48" fmla="*/ 54 w 56"/>
                <a:gd name="T49" fmla="*/ 26 h 68"/>
                <a:gd name="T50" fmla="*/ 56 w 56"/>
                <a:gd name="T51" fmla="*/ 2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77" name="Freeform 501"/>
            <p:cNvSpPr>
              <a:spLocks noChangeAspect="1"/>
            </p:cNvSpPr>
            <p:nvPr/>
          </p:nvSpPr>
          <p:spPr bwMode="auto">
            <a:xfrm>
              <a:off x="1649" y="1965"/>
              <a:ext cx="201" cy="190"/>
            </a:xfrm>
            <a:custGeom>
              <a:avLst/>
              <a:gdLst>
                <a:gd name="T0" fmla="*/ 206 w 214"/>
                <a:gd name="T1" fmla="*/ 70 h 204"/>
                <a:gd name="T2" fmla="*/ 200 w 214"/>
                <a:gd name="T3" fmla="*/ 84 h 204"/>
                <a:gd name="T4" fmla="*/ 188 w 214"/>
                <a:gd name="T5" fmla="*/ 110 h 204"/>
                <a:gd name="T6" fmla="*/ 196 w 214"/>
                <a:gd name="T7" fmla="*/ 120 h 204"/>
                <a:gd name="T8" fmla="*/ 192 w 214"/>
                <a:gd name="T9" fmla="*/ 134 h 204"/>
                <a:gd name="T10" fmla="*/ 170 w 214"/>
                <a:gd name="T11" fmla="*/ 146 h 204"/>
                <a:gd name="T12" fmla="*/ 150 w 214"/>
                <a:gd name="T13" fmla="*/ 148 h 204"/>
                <a:gd name="T14" fmla="*/ 142 w 214"/>
                <a:gd name="T15" fmla="*/ 162 h 204"/>
                <a:gd name="T16" fmla="*/ 152 w 214"/>
                <a:gd name="T17" fmla="*/ 176 h 204"/>
                <a:gd name="T18" fmla="*/ 124 w 214"/>
                <a:gd name="T19" fmla="*/ 200 h 204"/>
                <a:gd name="T20" fmla="*/ 102 w 214"/>
                <a:gd name="T21" fmla="*/ 204 h 204"/>
                <a:gd name="T22" fmla="*/ 96 w 214"/>
                <a:gd name="T23" fmla="*/ 188 h 204"/>
                <a:gd name="T24" fmla="*/ 86 w 214"/>
                <a:gd name="T25" fmla="*/ 166 h 204"/>
                <a:gd name="T26" fmla="*/ 90 w 214"/>
                <a:gd name="T27" fmla="*/ 158 h 204"/>
                <a:gd name="T28" fmla="*/ 86 w 214"/>
                <a:gd name="T29" fmla="*/ 146 h 204"/>
                <a:gd name="T30" fmla="*/ 82 w 214"/>
                <a:gd name="T31" fmla="*/ 130 h 204"/>
                <a:gd name="T32" fmla="*/ 84 w 214"/>
                <a:gd name="T33" fmla="*/ 104 h 204"/>
                <a:gd name="T34" fmla="*/ 66 w 214"/>
                <a:gd name="T35" fmla="*/ 106 h 204"/>
                <a:gd name="T36" fmla="*/ 50 w 214"/>
                <a:gd name="T37" fmla="*/ 100 h 204"/>
                <a:gd name="T38" fmla="*/ 24 w 214"/>
                <a:gd name="T39" fmla="*/ 90 h 204"/>
                <a:gd name="T40" fmla="*/ 12 w 214"/>
                <a:gd name="T41" fmla="*/ 82 h 204"/>
                <a:gd name="T42" fmla="*/ 16 w 214"/>
                <a:gd name="T43" fmla="*/ 70 h 204"/>
                <a:gd name="T44" fmla="*/ 8 w 214"/>
                <a:gd name="T45" fmla="*/ 56 h 204"/>
                <a:gd name="T46" fmla="*/ 0 w 214"/>
                <a:gd name="T47" fmla="*/ 44 h 204"/>
                <a:gd name="T48" fmla="*/ 18 w 214"/>
                <a:gd name="T49" fmla="*/ 16 h 204"/>
                <a:gd name="T50" fmla="*/ 30 w 214"/>
                <a:gd name="T51" fmla="*/ 16 h 204"/>
                <a:gd name="T52" fmla="*/ 24 w 214"/>
                <a:gd name="T53" fmla="*/ 28 h 204"/>
                <a:gd name="T54" fmla="*/ 28 w 214"/>
                <a:gd name="T55" fmla="*/ 48 h 204"/>
                <a:gd name="T56" fmla="*/ 38 w 214"/>
                <a:gd name="T57" fmla="*/ 44 h 204"/>
                <a:gd name="T58" fmla="*/ 36 w 214"/>
                <a:gd name="T59" fmla="*/ 30 h 204"/>
                <a:gd name="T60" fmla="*/ 32 w 214"/>
                <a:gd name="T61" fmla="*/ 20 h 204"/>
                <a:gd name="T62" fmla="*/ 50 w 214"/>
                <a:gd name="T63" fmla="*/ 4 h 204"/>
                <a:gd name="T64" fmla="*/ 66 w 214"/>
                <a:gd name="T65" fmla="*/ 4 h 204"/>
                <a:gd name="T66" fmla="*/ 82 w 214"/>
                <a:gd name="T67" fmla="*/ 12 h 204"/>
                <a:gd name="T68" fmla="*/ 106 w 214"/>
                <a:gd name="T69" fmla="*/ 22 h 204"/>
                <a:gd name="T70" fmla="*/ 126 w 214"/>
                <a:gd name="T71" fmla="*/ 26 h 204"/>
                <a:gd name="T72" fmla="*/ 162 w 214"/>
                <a:gd name="T73" fmla="*/ 20 h 204"/>
                <a:gd name="T74" fmla="*/ 174 w 214"/>
                <a:gd name="T75" fmla="*/ 18 h 204"/>
                <a:gd name="T76" fmla="*/ 174 w 214"/>
                <a:gd name="T77" fmla="*/ 34 h 204"/>
                <a:gd name="T78" fmla="*/ 190 w 214"/>
                <a:gd name="T79" fmla="*/ 38 h 204"/>
                <a:gd name="T80" fmla="*/ 196 w 214"/>
                <a:gd name="T81" fmla="*/ 52 h 204"/>
                <a:gd name="T82" fmla="*/ 204 w 214"/>
                <a:gd name="T83" fmla="*/ 5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78" name="Freeform 502"/>
            <p:cNvSpPr>
              <a:spLocks noChangeAspect="1"/>
            </p:cNvSpPr>
            <p:nvPr/>
          </p:nvSpPr>
          <p:spPr bwMode="auto">
            <a:xfrm>
              <a:off x="1638" y="2081"/>
              <a:ext cx="593" cy="655"/>
            </a:xfrm>
            <a:custGeom>
              <a:avLst/>
              <a:gdLst>
                <a:gd name="T0" fmla="*/ 330 w 632"/>
                <a:gd name="T1" fmla="*/ 54 h 698"/>
                <a:gd name="T2" fmla="*/ 294 w 632"/>
                <a:gd name="T3" fmla="*/ 48 h 698"/>
                <a:gd name="T4" fmla="*/ 270 w 632"/>
                <a:gd name="T5" fmla="*/ 56 h 698"/>
                <a:gd name="T6" fmla="*/ 238 w 632"/>
                <a:gd name="T7" fmla="*/ 70 h 698"/>
                <a:gd name="T8" fmla="*/ 224 w 632"/>
                <a:gd name="T9" fmla="*/ 38 h 698"/>
                <a:gd name="T10" fmla="*/ 220 w 632"/>
                <a:gd name="T11" fmla="*/ 10 h 698"/>
                <a:gd name="T12" fmla="*/ 200 w 632"/>
                <a:gd name="T13" fmla="*/ 12 h 698"/>
                <a:gd name="T14" fmla="*/ 156 w 632"/>
                <a:gd name="T15" fmla="*/ 20 h 698"/>
                <a:gd name="T16" fmla="*/ 158 w 632"/>
                <a:gd name="T17" fmla="*/ 62 h 698"/>
                <a:gd name="T18" fmla="*/ 110 w 632"/>
                <a:gd name="T19" fmla="*/ 78 h 698"/>
                <a:gd name="T20" fmla="*/ 68 w 632"/>
                <a:gd name="T21" fmla="*/ 64 h 698"/>
                <a:gd name="T22" fmla="*/ 72 w 632"/>
                <a:gd name="T23" fmla="*/ 84 h 698"/>
                <a:gd name="T24" fmla="*/ 62 w 632"/>
                <a:gd name="T25" fmla="*/ 104 h 698"/>
                <a:gd name="T26" fmla="*/ 58 w 632"/>
                <a:gd name="T27" fmla="*/ 174 h 698"/>
                <a:gd name="T28" fmla="*/ 16 w 632"/>
                <a:gd name="T29" fmla="*/ 196 h 698"/>
                <a:gd name="T30" fmla="*/ 0 w 632"/>
                <a:gd name="T31" fmla="*/ 230 h 698"/>
                <a:gd name="T32" fmla="*/ 16 w 632"/>
                <a:gd name="T33" fmla="*/ 266 h 698"/>
                <a:gd name="T34" fmla="*/ 46 w 632"/>
                <a:gd name="T35" fmla="*/ 278 h 698"/>
                <a:gd name="T36" fmla="*/ 62 w 632"/>
                <a:gd name="T37" fmla="*/ 296 h 698"/>
                <a:gd name="T38" fmla="*/ 102 w 632"/>
                <a:gd name="T39" fmla="*/ 290 h 698"/>
                <a:gd name="T40" fmla="*/ 140 w 632"/>
                <a:gd name="T41" fmla="*/ 280 h 698"/>
                <a:gd name="T42" fmla="*/ 158 w 632"/>
                <a:gd name="T43" fmla="*/ 324 h 698"/>
                <a:gd name="T44" fmla="*/ 188 w 632"/>
                <a:gd name="T45" fmla="*/ 336 h 698"/>
                <a:gd name="T46" fmla="*/ 212 w 632"/>
                <a:gd name="T47" fmla="*/ 342 h 698"/>
                <a:gd name="T48" fmla="*/ 226 w 632"/>
                <a:gd name="T49" fmla="*/ 376 h 698"/>
                <a:gd name="T50" fmla="*/ 254 w 632"/>
                <a:gd name="T51" fmla="*/ 400 h 698"/>
                <a:gd name="T52" fmla="*/ 270 w 632"/>
                <a:gd name="T53" fmla="*/ 430 h 698"/>
                <a:gd name="T54" fmla="*/ 270 w 632"/>
                <a:gd name="T55" fmla="*/ 480 h 698"/>
                <a:gd name="T56" fmla="*/ 306 w 632"/>
                <a:gd name="T57" fmla="*/ 508 h 698"/>
                <a:gd name="T58" fmla="*/ 328 w 632"/>
                <a:gd name="T59" fmla="*/ 528 h 698"/>
                <a:gd name="T60" fmla="*/ 338 w 632"/>
                <a:gd name="T61" fmla="*/ 564 h 698"/>
                <a:gd name="T62" fmla="*/ 340 w 632"/>
                <a:gd name="T63" fmla="*/ 596 h 698"/>
                <a:gd name="T64" fmla="*/ 298 w 632"/>
                <a:gd name="T65" fmla="*/ 648 h 698"/>
                <a:gd name="T66" fmla="*/ 380 w 632"/>
                <a:gd name="T67" fmla="*/ 698 h 698"/>
                <a:gd name="T68" fmla="*/ 406 w 632"/>
                <a:gd name="T69" fmla="*/ 656 h 698"/>
                <a:gd name="T70" fmla="*/ 430 w 632"/>
                <a:gd name="T71" fmla="*/ 614 h 698"/>
                <a:gd name="T72" fmla="*/ 432 w 632"/>
                <a:gd name="T73" fmla="*/ 554 h 698"/>
                <a:gd name="T74" fmla="*/ 510 w 632"/>
                <a:gd name="T75" fmla="*/ 514 h 698"/>
                <a:gd name="T76" fmla="*/ 558 w 632"/>
                <a:gd name="T77" fmla="*/ 448 h 698"/>
                <a:gd name="T78" fmla="*/ 562 w 632"/>
                <a:gd name="T79" fmla="*/ 412 h 698"/>
                <a:gd name="T80" fmla="*/ 564 w 632"/>
                <a:gd name="T81" fmla="*/ 338 h 698"/>
                <a:gd name="T82" fmla="*/ 590 w 632"/>
                <a:gd name="T83" fmla="*/ 306 h 698"/>
                <a:gd name="T84" fmla="*/ 628 w 632"/>
                <a:gd name="T85" fmla="*/ 250 h 698"/>
                <a:gd name="T86" fmla="*/ 622 w 632"/>
                <a:gd name="T87" fmla="*/ 186 h 698"/>
                <a:gd name="T88" fmla="*/ 580 w 632"/>
                <a:gd name="T89" fmla="*/ 166 h 698"/>
                <a:gd name="T90" fmla="*/ 522 w 632"/>
                <a:gd name="T91" fmla="*/ 144 h 698"/>
                <a:gd name="T92" fmla="*/ 486 w 632"/>
                <a:gd name="T93" fmla="*/ 134 h 698"/>
                <a:gd name="T94" fmla="*/ 460 w 632"/>
                <a:gd name="T95" fmla="*/ 120 h 698"/>
                <a:gd name="T96" fmla="*/ 414 w 632"/>
                <a:gd name="T97" fmla="*/ 102 h 698"/>
                <a:gd name="T98" fmla="*/ 380 w 632"/>
                <a:gd name="T99" fmla="*/ 122 h 698"/>
                <a:gd name="T100" fmla="*/ 368 w 632"/>
                <a:gd name="T101" fmla="*/ 104 h 698"/>
                <a:gd name="T102" fmla="*/ 382 w 632"/>
                <a:gd name="T103" fmla="*/ 70 h 698"/>
                <a:gd name="T104" fmla="*/ 368 w 632"/>
                <a:gd name="T105" fmla="*/ 2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79" name="Freeform 503"/>
            <p:cNvSpPr>
              <a:spLocks noChangeAspect="1"/>
            </p:cNvSpPr>
            <p:nvPr/>
          </p:nvSpPr>
          <p:spPr bwMode="auto">
            <a:xfrm>
              <a:off x="1531" y="2143"/>
              <a:ext cx="83" cy="110"/>
            </a:xfrm>
            <a:custGeom>
              <a:avLst/>
              <a:gdLst>
                <a:gd name="T0" fmla="*/ 12 w 88"/>
                <a:gd name="T1" fmla="*/ 86 h 118"/>
                <a:gd name="T2" fmla="*/ 10 w 88"/>
                <a:gd name="T3" fmla="*/ 90 h 118"/>
                <a:gd name="T4" fmla="*/ 12 w 88"/>
                <a:gd name="T5" fmla="*/ 92 h 118"/>
                <a:gd name="T6" fmla="*/ 12 w 88"/>
                <a:gd name="T7" fmla="*/ 98 h 118"/>
                <a:gd name="T8" fmla="*/ 10 w 88"/>
                <a:gd name="T9" fmla="*/ 102 h 118"/>
                <a:gd name="T10" fmla="*/ 8 w 88"/>
                <a:gd name="T11" fmla="*/ 106 h 118"/>
                <a:gd name="T12" fmla="*/ 18 w 88"/>
                <a:gd name="T13" fmla="*/ 112 h 118"/>
                <a:gd name="T14" fmla="*/ 30 w 88"/>
                <a:gd name="T15" fmla="*/ 118 h 118"/>
                <a:gd name="T16" fmla="*/ 34 w 88"/>
                <a:gd name="T17" fmla="*/ 116 h 118"/>
                <a:gd name="T18" fmla="*/ 36 w 88"/>
                <a:gd name="T19" fmla="*/ 112 h 118"/>
                <a:gd name="T20" fmla="*/ 40 w 88"/>
                <a:gd name="T21" fmla="*/ 102 h 118"/>
                <a:gd name="T22" fmla="*/ 46 w 88"/>
                <a:gd name="T23" fmla="*/ 88 h 118"/>
                <a:gd name="T24" fmla="*/ 50 w 88"/>
                <a:gd name="T25" fmla="*/ 84 h 118"/>
                <a:gd name="T26" fmla="*/ 56 w 88"/>
                <a:gd name="T27" fmla="*/ 80 h 118"/>
                <a:gd name="T28" fmla="*/ 68 w 88"/>
                <a:gd name="T29" fmla="*/ 74 h 118"/>
                <a:gd name="T30" fmla="*/ 78 w 88"/>
                <a:gd name="T31" fmla="*/ 66 h 118"/>
                <a:gd name="T32" fmla="*/ 84 w 88"/>
                <a:gd name="T33" fmla="*/ 54 h 118"/>
                <a:gd name="T34" fmla="*/ 86 w 88"/>
                <a:gd name="T35" fmla="*/ 50 h 118"/>
                <a:gd name="T36" fmla="*/ 86 w 88"/>
                <a:gd name="T37" fmla="*/ 42 h 118"/>
                <a:gd name="T38" fmla="*/ 88 w 88"/>
                <a:gd name="T39" fmla="*/ 40 h 118"/>
                <a:gd name="T40" fmla="*/ 86 w 88"/>
                <a:gd name="T41" fmla="*/ 32 h 118"/>
                <a:gd name="T42" fmla="*/ 84 w 88"/>
                <a:gd name="T43" fmla="*/ 28 h 118"/>
                <a:gd name="T44" fmla="*/ 86 w 88"/>
                <a:gd name="T45" fmla="*/ 26 h 118"/>
                <a:gd name="T46" fmla="*/ 70 w 88"/>
                <a:gd name="T47" fmla="*/ 24 h 118"/>
                <a:gd name="T48" fmla="*/ 56 w 88"/>
                <a:gd name="T49" fmla="*/ 18 h 118"/>
                <a:gd name="T50" fmla="*/ 42 w 88"/>
                <a:gd name="T51" fmla="*/ 10 h 118"/>
                <a:gd name="T52" fmla="*/ 34 w 88"/>
                <a:gd name="T53" fmla="*/ 2 h 118"/>
                <a:gd name="T54" fmla="*/ 28 w 88"/>
                <a:gd name="T55" fmla="*/ 0 h 118"/>
                <a:gd name="T56" fmla="*/ 20 w 88"/>
                <a:gd name="T57" fmla="*/ 2 h 118"/>
                <a:gd name="T58" fmla="*/ 14 w 88"/>
                <a:gd name="T59" fmla="*/ 6 h 118"/>
                <a:gd name="T60" fmla="*/ 12 w 88"/>
                <a:gd name="T61" fmla="*/ 10 h 118"/>
                <a:gd name="T62" fmla="*/ 12 w 88"/>
                <a:gd name="T63" fmla="*/ 14 h 118"/>
                <a:gd name="T64" fmla="*/ 12 w 88"/>
                <a:gd name="T65" fmla="*/ 26 h 118"/>
                <a:gd name="T66" fmla="*/ 6 w 88"/>
                <a:gd name="T67" fmla="*/ 40 h 118"/>
                <a:gd name="T68" fmla="*/ 2 w 88"/>
                <a:gd name="T69" fmla="*/ 54 h 118"/>
                <a:gd name="T70" fmla="*/ 0 w 88"/>
                <a:gd name="T71" fmla="*/ 64 h 118"/>
                <a:gd name="T72" fmla="*/ 4 w 88"/>
                <a:gd name="T73" fmla="*/ 70 h 118"/>
                <a:gd name="T74" fmla="*/ 6 w 88"/>
                <a:gd name="T75" fmla="*/ 72 h 118"/>
                <a:gd name="T76" fmla="*/ 10 w 88"/>
                <a:gd name="T77" fmla="*/ 72 h 118"/>
                <a:gd name="T78" fmla="*/ 14 w 88"/>
                <a:gd name="T79" fmla="*/ 70 h 118"/>
                <a:gd name="T80" fmla="*/ 18 w 88"/>
                <a:gd name="T81" fmla="*/ 66 h 118"/>
                <a:gd name="T82" fmla="*/ 18 w 88"/>
                <a:gd name="T83" fmla="*/ 74 h 118"/>
                <a:gd name="T84" fmla="*/ 18 w 88"/>
                <a:gd name="T85" fmla="*/ 80 h 118"/>
                <a:gd name="T86" fmla="*/ 12 w 88"/>
                <a:gd name="T87" fmla="*/ 84 h 118"/>
                <a:gd name="T88" fmla="*/ 8 w 88"/>
                <a:gd name="T89" fmla="*/ 86 h 118"/>
                <a:gd name="T90" fmla="*/ 10 w 88"/>
                <a:gd name="T91" fmla="*/ 86 h 118"/>
                <a:gd name="T92" fmla="*/ 12 w 88"/>
                <a:gd name="T93" fmla="*/ 8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80" name="Freeform 504"/>
            <p:cNvSpPr>
              <a:spLocks noChangeAspect="1"/>
            </p:cNvSpPr>
            <p:nvPr/>
          </p:nvSpPr>
          <p:spPr bwMode="auto">
            <a:xfrm>
              <a:off x="1527" y="2173"/>
              <a:ext cx="195" cy="311"/>
            </a:xfrm>
            <a:custGeom>
              <a:avLst/>
              <a:gdLst>
                <a:gd name="T0" fmla="*/ 174 w 208"/>
                <a:gd name="T1" fmla="*/ 318 h 332"/>
                <a:gd name="T2" fmla="*/ 136 w 208"/>
                <a:gd name="T3" fmla="*/ 292 h 332"/>
                <a:gd name="T4" fmla="*/ 98 w 208"/>
                <a:gd name="T5" fmla="*/ 268 h 332"/>
                <a:gd name="T6" fmla="*/ 80 w 208"/>
                <a:gd name="T7" fmla="*/ 232 h 332"/>
                <a:gd name="T8" fmla="*/ 52 w 208"/>
                <a:gd name="T9" fmla="*/ 174 h 332"/>
                <a:gd name="T10" fmla="*/ 32 w 208"/>
                <a:gd name="T11" fmla="*/ 132 h 332"/>
                <a:gd name="T12" fmla="*/ 18 w 208"/>
                <a:gd name="T13" fmla="*/ 112 h 332"/>
                <a:gd name="T14" fmla="*/ 2 w 208"/>
                <a:gd name="T15" fmla="*/ 104 h 332"/>
                <a:gd name="T16" fmla="*/ 0 w 208"/>
                <a:gd name="T17" fmla="*/ 66 h 332"/>
                <a:gd name="T18" fmla="*/ 12 w 208"/>
                <a:gd name="T19" fmla="*/ 54 h 332"/>
                <a:gd name="T20" fmla="*/ 16 w 208"/>
                <a:gd name="T21" fmla="*/ 60 h 332"/>
                <a:gd name="T22" fmla="*/ 12 w 208"/>
                <a:gd name="T23" fmla="*/ 74 h 332"/>
                <a:gd name="T24" fmla="*/ 38 w 208"/>
                <a:gd name="T25" fmla="*/ 84 h 332"/>
                <a:gd name="T26" fmla="*/ 50 w 208"/>
                <a:gd name="T27" fmla="*/ 56 h 332"/>
                <a:gd name="T28" fmla="*/ 72 w 208"/>
                <a:gd name="T29" fmla="*/ 42 h 332"/>
                <a:gd name="T30" fmla="*/ 90 w 208"/>
                <a:gd name="T31" fmla="*/ 18 h 332"/>
                <a:gd name="T32" fmla="*/ 90 w 208"/>
                <a:gd name="T33" fmla="*/ 0 h 332"/>
                <a:gd name="T34" fmla="*/ 106 w 208"/>
                <a:gd name="T35" fmla="*/ 8 h 332"/>
                <a:gd name="T36" fmla="*/ 124 w 208"/>
                <a:gd name="T37" fmla="*/ 26 h 332"/>
                <a:gd name="T38" fmla="*/ 144 w 208"/>
                <a:gd name="T39" fmla="*/ 42 h 332"/>
                <a:gd name="T40" fmla="*/ 152 w 208"/>
                <a:gd name="T41" fmla="*/ 38 h 332"/>
                <a:gd name="T42" fmla="*/ 160 w 208"/>
                <a:gd name="T43" fmla="*/ 44 h 332"/>
                <a:gd name="T44" fmla="*/ 172 w 208"/>
                <a:gd name="T45" fmla="*/ 40 h 332"/>
                <a:gd name="T46" fmla="*/ 174 w 208"/>
                <a:gd name="T47" fmla="*/ 52 h 332"/>
                <a:gd name="T48" fmla="*/ 170 w 208"/>
                <a:gd name="T49" fmla="*/ 64 h 332"/>
                <a:gd name="T50" fmla="*/ 180 w 208"/>
                <a:gd name="T51" fmla="*/ 74 h 332"/>
                <a:gd name="T52" fmla="*/ 154 w 208"/>
                <a:gd name="T53" fmla="*/ 80 h 332"/>
                <a:gd name="T54" fmla="*/ 136 w 208"/>
                <a:gd name="T55" fmla="*/ 90 h 332"/>
                <a:gd name="T56" fmla="*/ 128 w 208"/>
                <a:gd name="T57" fmla="*/ 118 h 332"/>
                <a:gd name="T58" fmla="*/ 120 w 208"/>
                <a:gd name="T59" fmla="*/ 128 h 332"/>
                <a:gd name="T60" fmla="*/ 122 w 208"/>
                <a:gd name="T61" fmla="*/ 142 h 332"/>
                <a:gd name="T62" fmla="*/ 134 w 208"/>
                <a:gd name="T63" fmla="*/ 162 h 332"/>
                <a:gd name="T64" fmla="*/ 148 w 208"/>
                <a:gd name="T65" fmla="*/ 174 h 332"/>
                <a:gd name="T66" fmla="*/ 162 w 208"/>
                <a:gd name="T67" fmla="*/ 180 h 332"/>
                <a:gd name="T68" fmla="*/ 176 w 208"/>
                <a:gd name="T69" fmla="*/ 172 h 332"/>
                <a:gd name="T70" fmla="*/ 178 w 208"/>
                <a:gd name="T71" fmla="*/ 196 h 332"/>
                <a:gd name="T72" fmla="*/ 184 w 208"/>
                <a:gd name="T73" fmla="*/ 198 h 332"/>
                <a:gd name="T74" fmla="*/ 206 w 208"/>
                <a:gd name="T75" fmla="*/ 218 h 332"/>
                <a:gd name="T76" fmla="*/ 204 w 208"/>
                <a:gd name="T77" fmla="*/ 264 h 332"/>
                <a:gd name="T78" fmla="*/ 200 w 208"/>
                <a:gd name="T79" fmla="*/ 276 h 332"/>
                <a:gd name="T80" fmla="*/ 208 w 208"/>
                <a:gd name="T81" fmla="*/ 296 h 332"/>
                <a:gd name="T82" fmla="*/ 200 w 208"/>
                <a:gd name="T83" fmla="*/ 322 h 332"/>
                <a:gd name="T84" fmla="*/ 186 w 208"/>
                <a:gd name="T85"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81" name="Freeform 505"/>
            <p:cNvSpPr>
              <a:spLocks noChangeAspect="1"/>
            </p:cNvSpPr>
            <p:nvPr/>
          </p:nvSpPr>
          <p:spPr bwMode="auto">
            <a:xfrm>
              <a:off x="1708" y="2337"/>
              <a:ext cx="184" cy="223"/>
            </a:xfrm>
            <a:custGeom>
              <a:avLst/>
              <a:gdLst>
                <a:gd name="T0" fmla="*/ 10 w 196"/>
                <a:gd name="T1" fmla="*/ 34 h 238"/>
                <a:gd name="T2" fmla="*/ 16 w 196"/>
                <a:gd name="T3" fmla="*/ 50 h 238"/>
                <a:gd name="T4" fmla="*/ 12 w 196"/>
                <a:gd name="T5" fmla="*/ 88 h 238"/>
                <a:gd name="T6" fmla="*/ 10 w 196"/>
                <a:gd name="T7" fmla="*/ 94 h 238"/>
                <a:gd name="T8" fmla="*/ 10 w 196"/>
                <a:gd name="T9" fmla="*/ 114 h 238"/>
                <a:gd name="T10" fmla="*/ 16 w 196"/>
                <a:gd name="T11" fmla="*/ 120 h 238"/>
                <a:gd name="T12" fmla="*/ 12 w 196"/>
                <a:gd name="T13" fmla="*/ 132 h 238"/>
                <a:gd name="T14" fmla="*/ 18 w 196"/>
                <a:gd name="T15" fmla="*/ 156 h 238"/>
                <a:gd name="T16" fmla="*/ 26 w 196"/>
                <a:gd name="T17" fmla="*/ 198 h 238"/>
                <a:gd name="T18" fmla="*/ 30 w 196"/>
                <a:gd name="T19" fmla="*/ 202 h 238"/>
                <a:gd name="T20" fmla="*/ 36 w 196"/>
                <a:gd name="T21" fmla="*/ 208 h 238"/>
                <a:gd name="T22" fmla="*/ 44 w 196"/>
                <a:gd name="T23" fmla="*/ 234 h 238"/>
                <a:gd name="T24" fmla="*/ 50 w 196"/>
                <a:gd name="T25" fmla="*/ 238 h 238"/>
                <a:gd name="T26" fmla="*/ 60 w 196"/>
                <a:gd name="T27" fmla="*/ 232 h 238"/>
                <a:gd name="T28" fmla="*/ 76 w 196"/>
                <a:gd name="T29" fmla="*/ 226 h 238"/>
                <a:gd name="T30" fmla="*/ 92 w 196"/>
                <a:gd name="T31" fmla="*/ 230 h 238"/>
                <a:gd name="T32" fmla="*/ 100 w 196"/>
                <a:gd name="T33" fmla="*/ 232 h 238"/>
                <a:gd name="T34" fmla="*/ 112 w 196"/>
                <a:gd name="T35" fmla="*/ 228 h 238"/>
                <a:gd name="T36" fmla="*/ 126 w 196"/>
                <a:gd name="T37" fmla="*/ 204 h 238"/>
                <a:gd name="T38" fmla="*/ 132 w 196"/>
                <a:gd name="T39" fmla="*/ 188 h 238"/>
                <a:gd name="T40" fmla="*/ 144 w 196"/>
                <a:gd name="T41" fmla="*/ 176 h 238"/>
                <a:gd name="T42" fmla="*/ 162 w 196"/>
                <a:gd name="T43" fmla="*/ 172 h 238"/>
                <a:gd name="T44" fmla="*/ 178 w 196"/>
                <a:gd name="T45" fmla="*/ 174 h 238"/>
                <a:gd name="T46" fmla="*/ 190 w 196"/>
                <a:gd name="T47" fmla="*/ 174 h 238"/>
                <a:gd name="T48" fmla="*/ 196 w 196"/>
                <a:gd name="T49" fmla="*/ 162 h 238"/>
                <a:gd name="T50" fmla="*/ 196 w 196"/>
                <a:gd name="T51" fmla="*/ 148 h 238"/>
                <a:gd name="T52" fmla="*/ 186 w 196"/>
                <a:gd name="T53" fmla="*/ 138 h 238"/>
                <a:gd name="T54" fmla="*/ 180 w 196"/>
                <a:gd name="T55" fmla="*/ 130 h 238"/>
                <a:gd name="T56" fmla="*/ 180 w 196"/>
                <a:gd name="T57" fmla="*/ 120 h 238"/>
                <a:gd name="T58" fmla="*/ 158 w 196"/>
                <a:gd name="T59" fmla="*/ 116 h 238"/>
                <a:gd name="T60" fmla="*/ 152 w 196"/>
                <a:gd name="T61" fmla="*/ 108 h 238"/>
                <a:gd name="T62" fmla="*/ 152 w 196"/>
                <a:gd name="T63" fmla="*/ 94 h 238"/>
                <a:gd name="T64" fmla="*/ 148 w 196"/>
                <a:gd name="T65" fmla="*/ 90 h 238"/>
                <a:gd name="T66" fmla="*/ 142 w 196"/>
                <a:gd name="T67" fmla="*/ 70 h 238"/>
                <a:gd name="T68" fmla="*/ 134 w 196"/>
                <a:gd name="T69" fmla="*/ 66 h 238"/>
                <a:gd name="T70" fmla="*/ 120 w 196"/>
                <a:gd name="T71" fmla="*/ 68 h 238"/>
                <a:gd name="T72" fmla="*/ 114 w 196"/>
                <a:gd name="T73" fmla="*/ 66 h 238"/>
                <a:gd name="T74" fmla="*/ 108 w 196"/>
                <a:gd name="T75" fmla="*/ 60 h 238"/>
                <a:gd name="T76" fmla="*/ 100 w 196"/>
                <a:gd name="T77" fmla="*/ 54 h 238"/>
                <a:gd name="T78" fmla="*/ 94 w 196"/>
                <a:gd name="T79" fmla="*/ 54 h 238"/>
                <a:gd name="T80" fmla="*/ 74 w 196"/>
                <a:gd name="T81" fmla="*/ 44 h 238"/>
                <a:gd name="T82" fmla="*/ 66 w 196"/>
                <a:gd name="T83" fmla="*/ 30 h 238"/>
                <a:gd name="T84" fmla="*/ 66 w 196"/>
                <a:gd name="T85" fmla="*/ 10 h 238"/>
                <a:gd name="T86" fmla="*/ 64 w 196"/>
                <a:gd name="T87" fmla="*/ 2 h 238"/>
                <a:gd name="T88" fmla="*/ 56 w 196"/>
                <a:gd name="T89" fmla="*/ 0 h 238"/>
                <a:gd name="T90" fmla="*/ 42 w 196"/>
                <a:gd name="T91" fmla="*/ 6 h 238"/>
                <a:gd name="T92" fmla="*/ 20 w 196"/>
                <a:gd name="T93" fmla="*/ 22 h 238"/>
                <a:gd name="T94" fmla="*/ 8 w 196"/>
                <a:gd name="T95" fmla="*/ 26 h 238"/>
                <a:gd name="T96" fmla="*/ 0 w 196"/>
                <a:gd name="T97" fmla="*/ 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82" name="Freeform 506"/>
            <p:cNvSpPr>
              <a:spLocks noChangeAspect="1"/>
            </p:cNvSpPr>
            <p:nvPr/>
          </p:nvSpPr>
          <p:spPr bwMode="auto">
            <a:xfrm>
              <a:off x="1826" y="2499"/>
              <a:ext cx="126" cy="143"/>
            </a:xfrm>
            <a:custGeom>
              <a:avLst/>
              <a:gdLst>
                <a:gd name="T0" fmla="*/ 132 w 134"/>
                <a:gd name="T1" fmla="*/ 118 h 152"/>
                <a:gd name="T2" fmla="*/ 134 w 134"/>
                <a:gd name="T3" fmla="*/ 122 h 152"/>
                <a:gd name="T4" fmla="*/ 134 w 134"/>
                <a:gd name="T5" fmla="*/ 130 h 152"/>
                <a:gd name="T6" fmla="*/ 134 w 134"/>
                <a:gd name="T7" fmla="*/ 136 h 152"/>
                <a:gd name="T8" fmla="*/ 130 w 134"/>
                <a:gd name="T9" fmla="*/ 138 h 152"/>
                <a:gd name="T10" fmla="*/ 122 w 134"/>
                <a:gd name="T11" fmla="*/ 146 h 152"/>
                <a:gd name="T12" fmla="*/ 112 w 134"/>
                <a:gd name="T13" fmla="*/ 150 h 152"/>
                <a:gd name="T14" fmla="*/ 102 w 134"/>
                <a:gd name="T15" fmla="*/ 152 h 152"/>
                <a:gd name="T16" fmla="*/ 94 w 134"/>
                <a:gd name="T17" fmla="*/ 152 h 152"/>
                <a:gd name="T18" fmla="*/ 86 w 134"/>
                <a:gd name="T19" fmla="*/ 150 h 152"/>
                <a:gd name="T20" fmla="*/ 82 w 134"/>
                <a:gd name="T21" fmla="*/ 148 h 152"/>
                <a:gd name="T22" fmla="*/ 74 w 134"/>
                <a:gd name="T23" fmla="*/ 148 h 152"/>
                <a:gd name="T24" fmla="*/ 76 w 134"/>
                <a:gd name="T25" fmla="*/ 138 h 152"/>
                <a:gd name="T26" fmla="*/ 80 w 134"/>
                <a:gd name="T27" fmla="*/ 132 h 152"/>
                <a:gd name="T28" fmla="*/ 82 w 134"/>
                <a:gd name="T29" fmla="*/ 124 h 152"/>
                <a:gd name="T30" fmla="*/ 84 w 134"/>
                <a:gd name="T31" fmla="*/ 116 h 152"/>
                <a:gd name="T32" fmla="*/ 82 w 134"/>
                <a:gd name="T33" fmla="*/ 110 h 152"/>
                <a:gd name="T34" fmla="*/ 78 w 134"/>
                <a:gd name="T35" fmla="*/ 106 h 152"/>
                <a:gd name="T36" fmla="*/ 72 w 134"/>
                <a:gd name="T37" fmla="*/ 106 h 152"/>
                <a:gd name="T38" fmla="*/ 64 w 134"/>
                <a:gd name="T39" fmla="*/ 104 h 152"/>
                <a:gd name="T40" fmla="*/ 62 w 134"/>
                <a:gd name="T41" fmla="*/ 102 h 152"/>
                <a:gd name="T42" fmla="*/ 60 w 134"/>
                <a:gd name="T43" fmla="*/ 98 h 152"/>
                <a:gd name="T44" fmla="*/ 58 w 134"/>
                <a:gd name="T45" fmla="*/ 94 h 152"/>
                <a:gd name="T46" fmla="*/ 54 w 134"/>
                <a:gd name="T47" fmla="*/ 92 h 152"/>
                <a:gd name="T48" fmla="*/ 46 w 134"/>
                <a:gd name="T49" fmla="*/ 90 h 152"/>
                <a:gd name="T50" fmla="*/ 40 w 134"/>
                <a:gd name="T51" fmla="*/ 88 h 152"/>
                <a:gd name="T52" fmla="*/ 34 w 134"/>
                <a:gd name="T53" fmla="*/ 88 h 152"/>
                <a:gd name="T54" fmla="*/ 30 w 134"/>
                <a:gd name="T55" fmla="*/ 86 h 152"/>
                <a:gd name="T56" fmla="*/ 24 w 134"/>
                <a:gd name="T57" fmla="*/ 82 h 152"/>
                <a:gd name="T58" fmla="*/ 12 w 134"/>
                <a:gd name="T59" fmla="*/ 66 h 152"/>
                <a:gd name="T60" fmla="*/ 4 w 134"/>
                <a:gd name="T61" fmla="*/ 62 h 152"/>
                <a:gd name="T62" fmla="*/ 2 w 134"/>
                <a:gd name="T63" fmla="*/ 60 h 152"/>
                <a:gd name="T64" fmla="*/ 0 w 134"/>
                <a:gd name="T65" fmla="*/ 58 h 152"/>
                <a:gd name="T66" fmla="*/ 0 w 134"/>
                <a:gd name="T67" fmla="*/ 56 h 152"/>
                <a:gd name="T68" fmla="*/ 0 w 134"/>
                <a:gd name="T69" fmla="*/ 32 h 152"/>
                <a:gd name="T70" fmla="*/ 2 w 134"/>
                <a:gd name="T71" fmla="*/ 24 h 152"/>
                <a:gd name="T72" fmla="*/ 6 w 134"/>
                <a:gd name="T73" fmla="*/ 16 h 152"/>
                <a:gd name="T74" fmla="*/ 10 w 134"/>
                <a:gd name="T75" fmla="*/ 8 h 152"/>
                <a:gd name="T76" fmla="*/ 18 w 134"/>
                <a:gd name="T77" fmla="*/ 4 h 152"/>
                <a:gd name="T78" fmla="*/ 26 w 134"/>
                <a:gd name="T79" fmla="*/ 0 h 152"/>
                <a:gd name="T80" fmla="*/ 36 w 134"/>
                <a:gd name="T81" fmla="*/ 0 h 152"/>
                <a:gd name="T82" fmla="*/ 44 w 134"/>
                <a:gd name="T83" fmla="*/ 0 h 152"/>
                <a:gd name="T84" fmla="*/ 52 w 134"/>
                <a:gd name="T85" fmla="*/ 2 h 152"/>
                <a:gd name="T86" fmla="*/ 64 w 134"/>
                <a:gd name="T87" fmla="*/ 8 h 152"/>
                <a:gd name="T88" fmla="*/ 64 w 134"/>
                <a:gd name="T89" fmla="*/ 18 h 152"/>
                <a:gd name="T90" fmla="*/ 70 w 134"/>
                <a:gd name="T91" fmla="*/ 34 h 152"/>
                <a:gd name="T92" fmla="*/ 76 w 134"/>
                <a:gd name="T93" fmla="*/ 50 h 152"/>
                <a:gd name="T94" fmla="*/ 78 w 134"/>
                <a:gd name="T95" fmla="*/ 54 h 152"/>
                <a:gd name="T96" fmla="*/ 82 w 134"/>
                <a:gd name="T97" fmla="*/ 56 h 152"/>
                <a:gd name="T98" fmla="*/ 92 w 134"/>
                <a:gd name="T99" fmla="*/ 56 h 152"/>
                <a:gd name="T100" fmla="*/ 100 w 134"/>
                <a:gd name="T101" fmla="*/ 58 h 152"/>
                <a:gd name="T102" fmla="*/ 106 w 134"/>
                <a:gd name="T103" fmla="*/ 62 h 152"/>
                <a:gd name="T104" fmla="*/ 108 w 134"/>
                <a:gd name="T105" fmla="*/ 68 h 152"/>
                <a:gd name="T106" fmla="*/ 114 w 134"/>
                <a:gd name="T107" fmla="*/ 80 h 152"/>
                <a:gd name="T108" fmla="*/ 120 w 134"/>
                <a:gd name="T109" fmla="*/ 90 h 152"/>
                <a:gd name="T110" fmla="*/ 122 w 134"/>
                <a:gd name="T111" fmla="*/ 86 h 152"/>
                <a:gd name="T112" fmla="*/ 126 w 134"/>
                <a:gd name="T113" fmla="*/ 84 h 152"/>
                <a:gd name="T114" fmla="*/ 128 w 134"/>
                <a:gd name="T115" fmla="*/ 82 h 152"/>
                <a:gd name="T116" fmla="*/ 132 w 134"/>
                <a:gd name="T117" fmla="*/ 84 h 152"/>
                <a:gd name="T118" fmla="*/ 132 w 134"/>
                <a:gd name="T119" fmla="*/ 88 h 152"/>
                <a:gd name="T120" fmla="*/ 132 w 134"/>
                <a:gd name="T121" fmla="*/ 94 h 152"/>
                <a:gd name="T122" fmla="*/ 132 w 134"/>
                <a:gd name="T123" fmla="*/ 106 h 152"/>
                <a:gd name="T124" fmla="*/ 132 w 134"/>
                <a:gd name="T125"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83" name="Freeform 507"/>
            <p:cNvSpPr>
              <a:spLocks noChangeAspect="1"/>
            </p:cNvSpPr>
            <p:nvPr/>
          </p:nvSpPr>
          <p:spPr bwMode="auto">
            <a:xfrm>
              <a:off x="1916" y="2688"/>
              <a:ext cx="78" cy="78"/>
            </a:xfrm>
            <a:custGeom>
              <a:avLst/>
              <a:gdLst>
                <a:gd name="T0" fmla="*/ 2 w 84"/>
                <a:gd name="T1" fmla="*/ 0 h 82"/>
                <a:gd name="T2" fmla="*/ 12 w 84"/>
                <a:gd name="T3" fmla="*/ 0 h 82"/>
                <a:gd name="T4" fmla="*/ 22 w 84"/>
                <a:gd name="T5" fmla="*/ 4 h 82"/>
                <a:gd name="T6" fmla="*/ 34 w 84"/>
                <a:gd name="T7" fmla="*/ 12 h 82"/>
                <a:gd name="T8" fmla="*/ 44 w 84"/>
                <a:gd name="T9" fmla="*/ 18 h 82"/>
                <a:gd name="T10" fmla="*/ 66 w 84"/>
                <a:gd name="T11" fmla="*/ 36 h 82"/>
                <a:gd name="T12" fmla="*/ 84 w 84"/>
                <a:gd name="T13" fmla="*/ 50 h 82"/>
                <a:gd name="T14" fmla="*/ 78 w 84"/>
                <a:gd name="T15" fmla="*/ 62 h 82"/>
                <a:gd name="T16" fmla="*/ 72 w 84"/>
                <a:gd name="T17" fmla="*/ 72 h 82"/>
                <a:gd name="T18" fmla="*/ 66 w 84"/>
                <a:gd name="T19" fmla="*/ 78 h 82"/>
                <a:gd name="T20" fmla="*/ 60 w 84"/>
                <a:gd name="T21" fmla="*/ 82 h 82"/>
                <a:gd name="T22" fmla="*/ 58 w 84"/>
                <a:gd name="T23" fmla="*/ 82 h 82"/>
                <a:gd name="T24" fmla="*/ 40 w 84"/>
                <a:gd name="T25" fmla="*/ 80 h 82"/>
                <a:gd name="T26" fmla="*/ 24 w 84"/>
                <a:gd name="T27" fmla="*/ 76 h 82"/>
                <a:gd name="T28" fmla="*/ 12 w 84"/>
                <a:gd name="T29" fmla="*/ 72 h 82"/>
                <a:gd name="T30" fmla="*/ 0 w 84"/>
                <a:gd name="T31" fmla="*/ 66 h 82"/>
                <a:gd name="T32" fmla="*/ 2 w 84"/>
                <a:gd name="T3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84" name="Freeform 508"/>
            <p:cNvSpPr>
              <a:spLocks noChangeAspect="1"/>
            </p:cNvSpPr>
            <p:nvPr/>
          </p:nvSpPr>
          <p:spPr bwMode="auto">
            <a:xfrm>
              <a:off x="1702" y="2476"/>
              <a:ext cx="180" cy="636"/>
            </a:xfrm>
            <a:custGeom>
              <a:avLst/>
              <a:gdLst>
                <a:gd name="T0" fmla="*/ 120 w 192"/>
                <a:gd name="T1" fmla="*/ 612 h 678"/>
                <a:gd name="T2" fmla="*/ 98 w 192"/>
                <a:gd name="T3" fmla="*/ 592 h 678"/>
                <a:gd name="T4" fmla="*/ 88 w 192"/>
                <a:gd name="T5" fmla="*/ 566 h 678"/>
                <a:gd name="T6" fmla="*/ 88 w 192"/>
                <a:gd name="T7" fmla="*/ 546 h 678"/>
                <a:gd name="T8" fmla="*/ 92 w 192"/>
                <a:gd name="T9" fmla="*/ 534 h 678"/>
                <a:gd name="T10" fmla="*/ 86 w 192"/>
                <a:gd name="T11" fmla="*/ 504 h 678"/>
                <a:gd name="T12" fmla="*/ 84 w 192"/>
                <a:gd name="T13" fmla="*/ 484 h 678"/>
                <a:gd name="T14" fmla="*/ 64 w 192"/>
                <a:gd name="T15" fmla="*/ 446 h 678"/>
                <a:gd name="T16" fmla="*/ 54 w 192"/>
                <a:gd name="T17" fmla="*/ 408 h 678"/>
                <a:gd name="T18" fmla="*/ 58 w 192"/>
                <a:gd name="T19" fmla="*/ 382 h 678"/>
                <a:gd name="T20" fmla="*/ 50 w 192"/>
                <a:gd name="T21" fmla="*/ 352 h 678"/>
                <a:gd name="T22" fmla="*/ 52 w 192"/>
                <a:gd name="T23" fmla="*/ 332 h 678"/>
                <a:gd name="T24" fmla="*/ 50 w 192"/>
                <a:gd name="T25" fmla="*/ 282 h 678"/>
                <a:gd name="T26" fmla="*/ 38 w 192"/>
                <a:gd name="T27" fmla="*/ 258 h 678"/>
                <a:gd name="T28" fmla="*/ 38 w 192"/>
                <a:gd name="T29" fmla="*/ 234 h 678"/>
                <a:gd name="T30" fmla="*/ 36 w 192"/>
                <a:gd name="T31" fmla="*/ 212 h 678"/>
                <a:gd name="T32" fmla="*/ 50 w 192"/>
                <a:gd name="T33" fmla="*/ 172 h 678"/>
                <a:gd name="T34" fmla="*/ 46 w 192"/>
                <a:gd name="T35" fmla="*/ 134 h 678"/>
                <a:gd name="T36" fmla="*/ 62 w 192"/>
                <a:gd name="T37" fmla="*/ 112 h 678"/>
                <a:gd name="T38" fmla="*/ 60 w 192"/>
                <a:gd name="T39" fmla="*/ 90 h 678"/>
                <a:gd name="T40" fmla="*/ 48 w 192"/>
                <a:gd name="T41" fmla="*/ 80 h 678"/>
                <a:gd name="T42" fmla="*/ 34 w 192"/>
                <a:gd name="T43" fmla="*/ 52 h 678"/>
                <a:gd name="T44" fmla="*/ 14 w 192"/>
                <a:gd name="T45" fmla="*/ 0 h 678"/>
                <a:gd name="T46" fmla="*/ 0 w 192"/>
                <a:gd name="T47" fmla="*/ 8 h 678"/>
                <a:gd name="T48" fmla="*/ 14 w 192"/>
                <a:gd name="T49" fmla="*/ 66 h 678"/>
                <a:gd name="T50" fmla="*/ 16 w 192"/>
                <a:gd name="T51" fmla="*/ 106 h 678"/>
                <a:gd name="T52" fmla="*/ 10 w 192"/>
                <a:gd name="T53" fmla="*/ 192 h 678"/>
                <a:gd name="T54" fmla="*/ 18 w 192"/>
                <a:gd name="T55" fmla="*/ 210 h 678"/>
                <a:gd name="T56" fmla="*/ 14 w 192"/>
                <a:gd name="T57" fmla="*/ 218 h 678"/>
                <a:gd name="T58" fmla="*/ 24 w 192"/>
                <a:gd name="T59" fmla="*/ 286 h 678"/>
                <a:gd name="T60" fmla="*/ 22 w 192"/>
                <a:gd name="T61" fmla="*/ 326 h 678"/>
                <a:gd name="T62" fmla="*/ 12 w 192"/>
                <a:gd name="T63" fmla="*/ 350 h 678"/>
                <a:gd name="T64" fmla="*/ 18 w 192"/>
                <a:gd name="T65" fmla="*/ 372 h 678"/>
                <a:gd name="T66" fmla="*/ 26 w 192"/>
                <a:gd name="T67" fmla="*/ 418 h 678"/>
                <a:gd name="T68" fmla="*/ 40 w 192"/>
                <a:gd name="T69" fmla="*/ 462 h 678"/>
                <a:gd name="T70" fmla="*/ 44 w 192"/>
                <a:gd name="T71" fmla="*/ 448 h 678"/>
                <a:gd name="T72" fmla="*/ 52 w 192"/>
                <a:gd name="T73" fmla="*/ 442 h 678"/>
                <a:gd name="T74" fmla="*/ 56 w 192"/>
                <a:gd name="T75" fmla="*/ 480 h 678"/>
                <a:gd name="T76" fmla="*/ 48 w 192"/>
                <a:gd name="T77" fmla="*/ 490 h 678"/>
                <a:gd name="T78" fmla="*/ 46 w 192"/>
                <a:gd name="T79" fmla="*/ 506 h 678"/>
                <a:gd name="T80" fmla="*/ 46 w 192"/>
                <a:gd name="T81" fmla="*/ 524 h 678"/>
                <a:gd name="T82" fmla="*/ 58 w 192"/>
                <a:gd name="T83" fmla="*/ 540 h 678"/>
                <a:gd name="T84" fmla="*/ 54 w 192"/>
                <a:gd name="T85" fmla="*/ 560 h 678"/>
                <a:gd name="T86" fmla="*/ 66 w 192"/>
                <a:gd name="T87" fmla="*/ 582 h 678"/>
                <a:gd name="T88" fmla="*/ 96 w 192"/>
                <a:gd name="T89" fmla="*/ 606 h 678"/>
                <a:gd name="T90" fmla="*/ 96 w 192"/>
                <a:gd name="T91" fmla="*/ 630 h 678"/>
                <a:gd name="T92" fmla="*/ 156 w 192"/>
                <a:gd name="T93" fmla="*/ 664 h 678"/>
                <a:gd name="T94" fmla="*/ 172 w 192"/>
                <a:gd name="T95" fmla="*/ 67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3764" name="Group 509"/>
            <p:cNvGrpSpPr>
              <a:grpSpLocks/>
            </p:cNvGrpSpPr>
            <p:nvPr/>
          </p:nvGrpSpPr>
          <p:grpSpPr bwMode="auto">
            <a:xfrm>
              <a:off x="1734" y="2544"/>
              <a:ext cx="230" cy="570"/>
              <a:chOff x="1734" y="2544"/>
              <a:chExt cx="230" cy="570"/>
            </a:xfrm>
          </p:grpSpPr>
          <p:sp>
            <p:nvSpPr>
              <p:cNvPr id="1663486" name="Freeform 510"/>
              <p:cNvSpPr>
                <a:spLocks noChangeAspect="1"/>
              </p:cNvSpPr>
              <p:nvPr/>
            </p:nvSpPr>
            <p:spPr bwMode="auto">
              <a:xfrm>
                <a:off x="1734" y="2544"/>
                <a:ext cx="230" cy="517"/>
              </a:xfrm>
              <a:custGeom>
                <a:avLst/>
                <a:gdLst>
                  <a:gd name="T0" fmla="*/ 206 w 246"/>
                  <a:gd name="T1" fmla="*/ 128 h 552"/>
                  <a:gd name="T2" fmla="*/ 244 w 246"/>
                  <a:gd name="T3" fmla="*/ 96 h 552"/>
                  <a:gd name="T4" fmla="*/ 242 w 246"/>
                  <a:gd name="T5" fmla="*/ 68 h 552"/>
                  <a:gd name="T6" fmla="*/ 232 w 246"/>
                  <a:gd name="T7" fmla="*/ 82 h 552"/>
                  <a:gd name="T8" fmla="*/ 210 w 246"/>
                  <a:gd name="T9" fmla="*/ 102 h 552"/>
                  <a:gd name="T10" fmla="*/ 180 w 246"/>
                  <a:gd name="T11" fmla="*/ 100 h 552"/>
                  <a:gd name="T12" fmla="*/ 180 w 246"/>
                  <a:gd name="T13" fmla="*/ 76 h 552"/>
                  <a:gd name="T14" fmla="*/ 170 w 246"/>
                  <a:gd name="T15" fmla="*/ 58 h 552"/>
                  <a:gd name="T16" fmla="*/ 156 w 246"/>
                  <a:gd name="T17" fmla="*/ 46 h 552"/>
                  <a:gd name="T18" fmla="*/ 132 w 246"/>
                  <a:gd name="T19" fmla="*/ 40 h 552"/>
                  <a:gd name="T20" fmla="*/ 102 w 246"/>
                  <a:gd name="T21" fmla="*/ 14 h 552"/>
                  <a:gd name="T22" fmla="*/ 76 w 246"/>
                  <a:gd name="T23" fmla="*/ 10 h 552"/>
                  <a:gd name="T24" fmla="*/ 56 w 246"/>
                  <a:gd name="T25" fmla="*/ 8 h 552"/>
                  <a:gd name="T26" fmla="*/ 28 w 246"/>
                  <a:gd name="T27" fmla="*/ 16 h 552"/>
                  <a:gd name="T28" fmla="*/ 22 w 246"/>
                  <a:gd name="T29" fmla="*/ 46 h 552"/>
                  <a:gd name="T30" fmla="*/ 14 w 246"/>
                  <a:gd name="T31" fmla="*/ 80 h 552"/>
                  <a:gd name="T32" fmla="*/ 8 w 246"/>
                  <a:gd name="T33" fmla="*/ 112 h 552"/>
                  <a:gd name="T34" fmla="*/ 4 w 246"/>
                  <a:gd name="T35" fmla="*/ 144 h 552"/>
                  <a:gd name="T36" fmla="*/ 2 w 246"/>
                  <a:gd name="T37" fmla="*/ 170 h 552"/>
                  <a:gd name="T38" fmla="*/ 8 w 246"/>
                  <a:gd name="T39" fmla="*/ 192 h 552"/>
                  <a:gd name="T40" fmla="*/ 18 w 246"/>
                  <a:gd name="T41" fmla="*/ 218 h 552"/>
                  <a:gd name="T42" fmla="*/ 16 w 246"/>
                  <a:gd name="T43" fmla="*/ 266 h 552"/>
                  <a:gd name="T44" fmla="*/ 18 w 246"/>
                  <a:gd name="T45" fmla="*/ 292 h 552"/>
                  <a:gd name="T46" fmla="*/ 22 w 246"/>
                  <a:gd name="T47" fmla="*/ 312 h 552"/>
                  <a:gd name="T48" fmla="*/ 26 w 246"/>
                  <a:gd name="T49" fmla="*/ 348 h 552"/>
                  <a:gd name="T50" fmla="*/ 26 w 246"/>
                  <a:gd name="T51" fmla="*/ 374 h 552"/>
                  <a:gd name="T52" fmla="*/ 54 w 246"/>
                  <a:gd name="T53" fmla="*/ 414 h 552"/>
                  <a:gd name="T54" fmla="*/ 54 w 246"/>
                  <a:gd name="T55" fmla="*/ 438 h 552"/>
                  <a:gd name="T56" fmla="*/ 56 w 246"/>
                  <a:gd name="T57" fmla="*/ 464 h 552"/>
                  <a:gd name="T58" fmla="*/ 54 w 246"/>
                  <a:gd name="T59" fmla="*/ 476 h 552"/>
                  <a:gd name="T60" fmla="*/ 52 w 246"/>
                  <a:gd name="T61" fmla="*/ 504 h 552"/>
                  <a:gd name="T62" fmla="*/ 70 w 246"/>
                  <a:gd name="T63" fmla="*/ 524 h 552"/>
                  <a:gd name="T64" fmla="*/ 88 w 246"/>
                  <a:gd name="T65" fmla="*/ 546 h 552"/>
                  <a:gd name="T66" fmla="*/ 124 w 246"/>
                  <a:gd name="T67" fmla="*/ 526 h 552"/>
                  <a:gd name="T68" fmla="*/ 124 w 246"/>
                  <a:gd name="T69" fmla="*/ 514 h 552"/>
                  <a:gd name="T70" fmla="*/ 134 w 246"/>
                  <a:gd name="T71" fmla="*/ 502 h 552"/>
                  <a:gd name="T72" fmla="*/ 142 w 246"/>
                  <a:gd name="T73" fmla="*/ 484 h 552"/>
                  <a:gd name="T74" fmla="*/ 152 w 246"/>
                  <a:gd name="T75" fmla="*/ 464 h 552"/>
                  <a:gd name="T76" fmla="*/ 128 w 246"/>
                  <a:gd name="T77" fmla="*/ 450 h 552"/>
                  <a:gd name="T78" fmla="*/ 116 w 246"/>
                  <a:gd name="T79" fmla="*/ 436 h 552"/>
                  <a:gd name="T80" fmla="*/ 140 w 246"/>
                  <a:gd name="T81" fmla="*/ 410 h 552"/>
                  <a:gd name="T82" fmla="*/ 140 w 246"/>
                  <a:gd name="T83" fmla="*/ 388 h 552"/>
                  <a:gd name="T84" fmla="*/ 142 w 246"/>
                  <a:gd name="T85" fmla="*/ 378 h 552"/>
                  <a:gd name="T86" fmla="*/ 152 w 246"/>
                  <a:gd name="T87" fmla="*/ 374 h 552"/>
                  <a:gd name="T88" fmla="*/ 134 w 246"/>
                  <a:gd name="T89" fmla="*/ 370 h 552"/>
                  <a:gd name="T90" fmla="*/ 136 w 246"/>
                  <a:gd name="T91" fmla="*/ 346 h 552"/>
                  <a:gd name="T92" fmla="*/ 164 w 246"/>
                  <a:gd name="T93" fmla="*/ 344 h 552"/>
                  <a:gd name="T94" fmla="*/ 156 w 246"/>
                  <a:gd name="T95" fmla="*/ 326 h 552"/>
                  <a:gd name="T96" fmla="*/ 192 w 246"/>
                  <a:gd name="T97" fmla="*/ 308 h 552"/>
                  <a:gd name="T98" fmla="*/ 224 w 246"/>
                  <a:gd name="T99" fmla="*/ 290 h 552"/>
                  <a:gd name="T100" fmla="*/ 226 w 246"/>
                  <a:gd name="T101" fmla="*/ 258 h 552"/>
                  <a:gd name="T102" fmla="*/ 220 w 246"/>
                  <a:gd name="T103" fmla="*/ 242 h 552"/>
                  <a:gd name="T104" fmla="*/ 196 w 246"/>
                  <a:gd name="T105" fmla="*/ 154 h 552"/>
                  <a:gd name="T106" fmla="*/ 216 w 246"/>
                  <a:gd name="T107" fmla="*/ 116 h 552"/>
                  <a:gd name="T108" fmla="*/ 246 w 246"/>
                  <a:gd name="T109" fmla="*/ 92 h 552"/>
                  <a:gd name="T110" fmla="*/ 244 w 246"/>
                  <a:gd name="T111" fmla="*/ 78 h 552"/>
                  <a:gd name="T112" fmla="*/ 238 w 246"/>
                  <a:gd name="T113" fmla="*/ 102 h 552"/>
                  <a:gd name="T114" fmla="*/ 200 w 246"/>
                  <a:gd name="T115" fmla="*/ 142 h 552"/>
                  <a:gd name="T116" fmla="*/ 196 w 246"/>
                  <a:gd name="T117" fmla="*/ 15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63487" name="Freeform 511"/>
              <p:cNvSpPr>
                <a:spLocks noChangeAspect="1"/>
              </p:cNvSpPr>
              <p:nvPr/>
            </p:nvSpPr>
            <p:spPr bwMode="auto">
              <a:xfrm>
                <a:off x="1865" y="3061"/>
                <a:ext cx="63" cy="53"/>
              </a:xfrm>
              <a:custGeom>
                <a:avLst/>
                <a:gdLst>
                  <a:gd name="T0" fmla="*/ 0 w 68"/>
                  <a:gd name="T1" fmla="*/ 0 h 56"/>
                  <a:gd name="T2" fmla="*/ 6 w 68"/>
                  <a:gd name="T3" fmla="*/ 6 h 56"/>
                  <a:gd name="T4" fmla="*/ 12 w 68"/>
                  <a:gd name="T5" fmla="*/ 14 h 56"/>
                  <a:gd name="T6" fmla="*/ 28 w 68"/>
                  <a:gd name="T7" fmla="*/ 26 h 56"/>
                  <a:gd name="T8" fmla="*/ 40 w 68"/>
                  <a:gd name="T9" fmla="*/ 30 h 56"/>
                  <a:gd name="T10" fmla="*/ 50 w 68"/>
                  <a:gd name="T11" fmla="*/ 32 h 56"/>
                  <a:gd name="T12" fmla="*/ 62 w 68"/>
                  <a:gd name="T13" fmla="*/ 36 h 56"/>
                  <a:gd name="T14" fmla="*/ 66 w 68"/>
                  <a:gd name="T15" fmla="*/ 38 h 56"/>
                  <a:gd name="T16" fmla="*/ 68 w 68"/>
                  <a:gd name="T17" fmla="*/ 42 h 56"/>
                  <a:gd name="T18" fmla="*/ 48 w 68"/>
                  <a:gd name="T19" fmla="*/ 52 h 56"/>
                  <a:gd name="T20" fmla="*/ 40 w 68"/>
                  <a:gd name="T21" fmla="*/ 54 h 56"/>
                  <a:gd name="T22" fmla="*/ 28 w 68"/>
                  <a:gd name="T23" fmla="*/ 56 h 56"/>
                  <a:gd name="T24" fmla="*/ 18 w 68"/>
                  <a:gd name="T25" fmla="*/ 54 h 56"/>
                  <a:gd name="T26" fmla="*/ 0 w 68"/>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663488" name="Freeform 512"/>
            <p:cNvSpPr>
              <a:spLocks noChangeAspect="1"/>
            </p:cNvSpPr>
            <p:nvPr/>
          </p:nvSpPr>
          <p:spPr bwMode="auto">
            <a:xfrm>
              <a:off x="1563" y="1953"/>
              <a:ext cx="173" cy="285"/>
            </a:xfrm>
            <a:custGeom>
              <a:avLst/>
              <a:gdLst>
                <a:gd name="T0" fmla="*/ 6 w 184"/>
                <a:gd name="T1" fmla="*/ 184 h 304"/>
                <a:gd name="T2" fmla="*/ 18 w 184"/>
                <a:gd name="T3" fmla="*/ 172 h 304"/>
                <a:gd name="T4" fmla="*/ 28 w 184"/>
                <a:gd name="T5" fmla="*/ 158 h 304"/>
                <a:gd name="T6" fmla="*/ 26 w 184"/>
                <a:gd name="T7" fmla="*/ 118 h 304"/>
                <a:gd name="T8" fmla="*/ 22 w 184"/>
                <a:gd name="T9" fmla="*/ 100 h 304"/>
                <a:gd name="T10" fmla="*/ 16 w 184"/>
                <a:gd name="T11" fmla="*/ 90 h 304"/>
                <a:gd name="T12" fmla="*/ 26 w 184"/>
                <a:gd name="T13" fmla="*/ 76 h 304"/>
                <a:gd name="T14" fmla="*/ 32 w 184"/>
                <a:gd name="T15" fmla="*/ 72 h 304"/>
                <a:gd name="T16" fmla="*/ 46 w 184"/>
                <a:gd name="T17" fmla="*/ 62 h 304"/>
                <a:gd name="T18" fmla="*/ 56 w 184"/>
                <a:gd name="T19" fmla="*/ 54 h 304"/>
                <a:gd name="T20" fmla="*/ 60 w 184"/>
                <a:gd name="T21" fmla="*/ 34 h 304"/>
                <a:gd name="T22" fmla="*/ 72 w 184"/>
                <a:gd name="T23" fmla="*/ 24 h 304"/>
                <a:gd name="T24" fmla="*/ 86 w 184"/>
                <a:gd name="T25" fmla="*/ 18 h 304"/>
                <a:gd name="T26" fmla="*/ 118 w 184"/>
                <a:gd name="T27" fmla="*/ 4 h 304"/>
                <a:gd name="T28" fmla="*/ 128 w 184"/>
                <a:gd name="T29" fmla="*/ 8 h 304"/>
                <a:gd name="T30" fmla="*/ 118 w 184"/>
                <a:gd name="T31" fmla="*/ 18 h 304"/>
                <a:gd name="T32" fmla="*/ 94 w 184"/>
                <a:gd name="T33" fmla="*/ 48 h 304"/>
                <a:gd name="T34" fmla="*/ 98 w 184"/>
                <a:gd name="T35" fmla="*/ 64 h 304"/>
                <a:gd name="T36" fmla="*/ 106 w 184"/>
                <a:gd name="T37" fmla="*/ 76 h 304"/>
                <a:gd name="T38" fmla="*/ 102 w 184"/>
                <a:gd name="T39" fmla="*/ 92 h 304"/>
                <a:gd name="T40" fmla="*/ 112 w 184"/>
                <a:gd name="T41" fmla="*/ 100 h 304"/>
                <a:gd name="T42" fmla="*/ 142 w 184"/>
                <a:gd name="T43" fmla="*/ 106 h 304"/>
                <a:gd name="T44" fmla="*/ 152 w 184"/>
                <a:gd name="T45" fmla="*/ 118 h 304"/>
                <a:gd name="T46" fmla="*/ 170 w 184"/>
                <a:gd name="T47" fmla="*/ 118 h 304"/>
                <a:gd name="T48" fmla="*/ 176 w 184"/>
                <a:gd name="T49" fmla="*/ 132 h 304"/>
                <a:gd name="T50" fmla="*/ 174 w 184"/>
                <a:gd name="T51" fmla="*/ 154 h 304"/>
                <a:gd name="T52" fmla="*/ 182 w 184"/>
                <a:gd name="T53" fmla="*/ 168 h 304"/>
                <a:gd name="T54" fmla="*/ 178 w 184"/>
                <a:gd name="T55" fmla="*/ 174 h 304"/>
                <a:gd name="T56" fmla="*/ 184 w 184"/>
                <a:gd name="T57" fmla="*/ 190 h 304"/>
                <a:gd name="T58" fmla="*/ 148 w 184"/>
                <a:gd name="T59" fmla="*/ 200 h 304"/>
                <a:gd name="T60" fmla="*/ 146 w 184"/>
                <a:gd name="T61" fmla="*/ 206 h 304"/>
                <a:gd name="T62" fmla="*/ 152 w 184"/>
                <a:gd name="T63" fmla="*/ 220 h 304"/>
                <a:gd name="T64" fmla="*/ 140 w 184"/>
                <a:gd name="T65" fmla="*/ 226 h 304"/>
                <a:gd name="T66" fmla="*/ 142 w 184"/>
                <a:gd name="T67" fmla="*/ 240 h 304"/>
                <a:gd name="T68" fmla="*/ 146 w 184"/>
                <a:gd name="T69" fmla="*/ 276 h 304"/>
                <a:gd name="T70" fmla="*/ 132 w 184"/>
                <a:gd name="T71" fmla="*/ 298 h 304"/>
                <a:gd name="T72" fmla="*/ 136 w 184"/>
                <a:gd name="T73" fmla="*/ 286 h 304"/>
                <a:gd name="T74" fmla="*/ 134 w 184"/>
                <a:gd name="T75" fmla="*/ 274 h 304"/>
                <a:gd name="T76" fmla="*/ 122 w 184"/>
                <a:gd name="T77" fmla="*/ 278 h 304"/>
                <a:gd name="T78" fmla="*/ 114 w 184"/>
                <a:gd name="T79" fmla="*/ 272 h 304"/>
                <a:gd name="T80" fmla="*/ 106 w 184"/>
                <a:gd name="T81" fmla="*/ 276 h 304"/>
                <a:gd name="T82" fmla="*/ 86 w 184"/>
                <a:gd name="T83" fmla="*/ 260 h 304"/>
                <a:gd name="T84" fmla="*/ 68 w 184"/>
                <a:gd name="T85" fmla="*/ 242 h 304"/>
                <a:gd name="T86" fmla="*/ 52 w 184"/>
                <a:gd name="T87" fmla="*/ 234 h 304"/>
                <a:gd name="T88" fmla="*/ 36 w 184"/>
                <a:gd name="T89" fmla="*/ 226 h 304"/>
                <a:gd name="T90" fmla="*/ 0 w 184"/>
                <a:gd name="T91" fmla="*/ 2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solidFill>
              <a:srgbClr val="055A05"/>
            </a:solidFill>
            <a:ln w="6350" cmpd="sng">
              <a:solidFill>
                <a:schemeClr val="bg1"/>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pic>
        <p:nvPicPr>
          <p:cNvPr id="23730" name="Picture 513" descr="AP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733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1" name="Picture 514" descr="COOM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057400"/>
            <a:ext cx="914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2" name="Picture 515" descr="EURAM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8288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3" name="Picture 516" descr="SIMlogo11_g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719" y="5638800"/>
            <a:ext cx="11525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4" name="Picture 517" descr="AFRIME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5867400"/>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35" name="Freeform 404"/>
          <p:cNvSpPr>
            <a:spLocks noChangeAspect="1"/>
          </p:cNvSpPr>
          <p:nvPr/>
        </p:nvSpPr>
        <p:spPr bwMode="auto">
          <a:xfrm>
            <a:off x="5715000" y="4800600"/>
            <a:ext cx="26988" cy="41275"/>
          </a:xfrm>
          <a:custGeom>
            <a:avLst/>
            <a:gdLst>
              <a:gd name="T0" fmla="*/ 26988 w 10"/>
              <a:gd name="T1" fmla="*/ 23586 h 14"/>
              <a:gd name="T2" fmla="*/ 21590 w 10"/>
              <a:gd name="T3" fmla="*/ 35379 h 14"/>
              <a:gd name="T4" fmla="*/ 10795 w 10"/>
              <a:gd name="T5" fmla="*/ 41275 h 14"/>
              <a:gd name="T6" fmla="*/ 5398 w 10"/>
              <a:gd name="T7" fmla="*/ 35379 h 14"/>
              <a:gd name="T8" fmla="*/ 0 w 10"/>
              <a:gd name="T9" fmla="*/ 23586 h 14"/>
              <a:gd name="T10" fmla="*/ 5398 w 10"/>
              <a:gd name="T11" fmla="*/ 11793 h 14"/>
              <a:gd name="T12" fmla="*/ 10795 w 10"/>
              <a:gd name="T13" fmla="*/ 0 h 14"/>
              <a:gd name="T14" fmla="*/ 21590 w 10"/>
              <a:gd name="T15" fmla="*/ 5896 h 14"/>
              <a:gd name="T16" fmla="*/ 26988 w 10"/>
              <a:gd name="T17" fmla="*/ 23586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solidFill>
            <a:srgbClr val="FF9900"/>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36" name="Freeform 394"/>
          <p:cNvSpPr>
            <a:spLocks noChangeAspect="1"/>
          </p:cNvSpPr>
          <p:nvPr/>
        </p:nvSpPr>
        <p:spPr bwMode="auto">
          <a:xfrm rot="5400000">
            <a:off x="5751513" y="5202237"/>
            <a:ext cx="39688" cy="17463"/>
          </a:xfrm>
          <a:custGeom>
            <a:avLst/>
            <a:gdLst>
              <a:gd name="T0" fmla="*/ 15265 w 26"/>
              <a:gd name="T1" fmla="*/ 2911 h 12"/>
              <a:gd name="T2" fmla="*/ 36635 w 26"/>
              <a:gd name="T3" fmla="*/ 0 h 12"/>
              <a:gd name="T4" fmla="*/ 36635 w 26"/>
              <a:gd name="T5" fmla="*/ 2911 h 12"/>
              <a:gd name="T6" fmla="*/ 39688 w 26"/>
              <a:gd name="T7" fmla="*/ 8732 h 12"/>
              <a:gd name="T8" fmla="*/ 36635 w 26"/>
              <a:gd name="T9" fmla="*/ 11642 h 12"/>
              <a:gd name="T10" fmla="*/ 33582 w 26"/>
              <a:gd name="T11" fmla="*/ 14553 h 12"/>
              <a:gd name="T12" fmla="*/ 18318 w 26"/>
              <a:gd name="T13" fmla="*/ 17463 h 12"/>
              <a:gd name="T14" fmla="*/ 6106 w 26"/>
              <a:gd name="T15" fmla="*/ 14553 h 12"/>
              <a:gd name="T16" fmla="*/ 0 w 26"/>
              <a:gd name="T17" fmla="*/ 11642 h 12"/>
              <a:gd name="T18" fmla="*/ 0 w 26"/>
              <a:gd name="T19" fmla="*/ 2911 h 12"/>
              <a:gd name="T20" fmla="*/ 15265 w 26"/>
              <a:gd name="T21" fmla="*/ 291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solidFill>
            <a:srgbClr val="FF9900"/>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US"/>
          </a:p>
        </p:txBody>
      </p:sp>
      <p:sp>
        <p:nvSpPr>
          <p:cNvPr id="2" name="TextBox 1"/>
          <p:cNvSpPr txBox="1"/>
          <p:nvPr/>
        </p:nvSpPr>
        <p:spPr>
          <a:xfrm>
            <a:off x="1500380" y="4426506"/>
            <a:ext cx="588623" cy="369332"/>
          </a:xfrm>
          <a:prstGeom prst="rect">
            <a:avLst/>
          </a:prstGeom>
          <a:noFill/>
        </p:spPr>
        <p:txBody>
          <a:bodyPr wrap="none" rtlCol="0">
            <a:spAutoFit/>
          </a:bodyPr>
          <a:lstStyle/>
          <a:p>
            <a:r>
              <a:rPr lang="en-US" dirty="0" smtClean="0">
                <a:solidFill>
                  <a:srgbClr val="990000"/>
                </a:solidFill>
              </a:rPr>
              <a:t>INM</a:t>
            </a:r>
            <a:endParaRPr lang="en-US" dirty="0">
              <a:solidFill>
                <a:srgbClr val="990000"/>
              </a:solidFill>
            </a:endParaRPr>
          </a:p>
        </p:txBody>
      </p:sp>
      <p:sp>
        <p:nvSpPr>
          <p:cNvPr id="520" name="TextBox 519"/>
          <p:cNvSpPr txBox="1"/>
          <p:nvPr/>
        </p:nvSpPr>
        <p:spPr>
          <a:xfrm>
            <a:off x="508154" y="3448050"/>
            <a:ext cx="607859" cy="369332"/>
          </a:xfrm>
          <a:prstGeom prst="rect">
            <a:avLst/>
          </a:prstGeom>
          <a:noFill/>
        </p:spPr>
        <p:txBody>
          <a:bodyPr wrap="none" rtlCol="0">
            <a:spAutoFit/>
          </a:bodyPr>
          <a:lstStyle/>
          <a:p>
            <a:r>
              <a:rPr lang="en-US" dirty="0" smtClean="0">
                <a:solidFill>
                  <a:srgbClr val="990000"/>
                </a:solidFill>
              </a:rPr>
              <a:t>NIST</a:t>
            </a:r>
            <a:endParaRPr lang="en-US" dirty="0">
              <a:solidFill>
                <a:srgbClr val="990000"/>
              </a:solidFill>
            </a:endParaRPr>
          </a:p>
        </p:txBody>
      </p:sp>
      <p:cxnSp>
        <p:nvCxnSpPr>
          <p:cNvPr id="4" name="Straight Arrow Connector 3"/>
          <p:cNvCxnSpPr>
            <a:endCxn id="1663454" idx="53"/>
          </p:cNvCxnSpPr>
          <p:nvPr/>
        </p:nvCxnSpPr>
        <p:spPr>
          <a:xfrm flipV="1">
            <a:off x="1116013" y="3590619"/>
            <a:ext cx="527655" cy="28881"/>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3" name="Straight Arrow Connector 522"/>
          <p:cNvCxnSpPr/>
          <p:nvPr/>
        </p:nvCxnSpPr>
        <p:spPr>
          <a:xfrm flipV="1">
            <a:off x="2089003" y="4515960"/>
            <a:ext cx="454777" cy="65566"/>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413669" y="2409825"/>
            <a:ext cx="1634331" cy="177165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CC"/>
              </a:solidFill>
            </a:endParaRPr>
          </a:p>
        </p:txBody>
      </p:sp>
      <p:sp>
        <p:nvSpPr>
          <p:cNvPr id="526" name="TextBox 525"/>
          <p:cNvSpPr txBox="1"/>
          <p:nvPr/>
        </p:nvSpPr>
        <p:spPr>
          <a:xfrm>
            <a:off x="515920" y="2057400"/>
            <a:ext cx="1165704" cy="369332"/>
          </a:xfrm>
          <a:prstGeom prst="rect">
            <a:avLst/>
          </a:prstGeom>
          <a:noFill/>
          <a:ln>
            <a:noFill/>
          </a:ln>
        </p:spPr>
        <p:txBody>
          <a:bodyPr wrap="none" rtlCol="0">
            <a:spAutoFit/>
          </a:bodyPr>
          <a:lstStyle/>
          <a:p>
            <a:r>
              <a:rPr lang="en-US" dirty="0" smtClean="0">
                <a:solidFill>
                  <a:srgbClr val="0033CC"/>
                </a:solidFill>
              </a:rPr>
              <a:t>NORAMET</a:t>
            </a:r>
            <a:endParaRPr lang="en-US" dirty="0">
              <a:solidFill>
                <a:srgbClr val="0033CC"/>
              </a:solidFill>
            </a:endParaRPr>
          </a:p>
        </p:txBody>
      </p:sp>
      <p:cxnSp>
        <p:nvCxnSpPr>
          <p:cNvPr id="527" name="Straight Arrow Connector 526"/>
          <p:cNvCxnSpPr>
            <a:endCxn id="6" idx="1"/>
          </p:cNvCxnSpPr>
          <p:nvPr/>
        </p:nvCxnSpPr>
        <p:spPr>
          <a:xfrm>
            <a:off x="1123779" y="2375940"/>
            <a:ext cx="529232" cy="293337"/>
          </a:xfrm>
          <a:prstGeom prst="straightConnector1">
            <a:avLst/>
          </a:prstGeom>
          <a:ln w="28575">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9" name="Oval 528"/>
          <p:cNvSpPr/>
          <p:nvPr/>
        </p:nvSpPr>
        <p:spPr>
          <a:xfrm>
            <a:off x="2245520" y="4395787"/>
            <a:ext cx="836349" cy="785813"/>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CC"/>
              </a:solidFill>
            </a:endParaRPr>
          </a:p>
        </p:txBody>
      </p:sp>
      <p:sp>
        <p:nvSpPr>
          <p:cNvPr id="530" name="TextBox 529"/>
          <p:cNvSpPr txBox="1"/>
          <p:nvPr/>
        </p:nvSpPr>
        <p:spPr>
          <a:xfrm>
            <a:off x="533161" y="4960708"/>
            <a:ext cx="1088760" cy="369332"/>
          </a:xfrm>
          <a:prstGeom prst="rect">
            <a:avLst/>
          </a:prstGeom>
          <a:noFill/>
          <a:ln>
            <a:noFill/>
          </a:ln>
        </p:spPr>
        <p:txBody>
          <a:bodyPr wrap="none" rtlCol="0">
            <a:spAutoFit/>
          </a:bodyPr>
          <a:lstStyle/>
          <a:p>
            <a:r>
              <a:rPr lang="en-US" dirty="0" smtClean="0">
                <a:solidFill>
                  <a:srgbClr val="0033CC"/>
                </a:solidFill>
              </a:rPr>
              <a:t>ANDIMET</a:t>
            </a:r>
            <a:endParaRPr lang="en-US" dirty="0">
              <a:solidFill>
                <a:srgbClr val="0033CC"/>
              </a:solidFill>
            </a:endParaRPr>
          </a:p>
        </p:txBody>
      </p:sp>
      <p:cxnSp>
        <p:nvCxnSpPr>
          <p:cNvPr id="531" name="Straight Arrow Connector 530"/>
          <p:cNvCxnSpPr>
            <a:stCxn id="530" idx="3"/>
          </p:cNvCxnSpPr>
          <p:nvPr/>
        </p:nvCxnSpPr>
        <p:spPr>
          <a:xfrm flipV="1">
            <a:off x="1621921" y="4966983"/>
            <a:ext cx="656142" cy="178391"/>
          </a:xfrm>
          <a:prstGeom prst="straightConnector1">
            <a:avLst/>
          </a:prstGeom>
          <a:ln w="28575">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3" name="TextBox 532"/>
          <p:cNvSpPr txBox="1"/>
          <p:nvPr/>
        </p:nvSpPr>
        <p:spPr>
          <a:xfrm>
            <a:off x="1143000" y="1219200"/>
            <a:ext cx="6781087" cy="400110"/>
          </a:xfrm>
          <a:prstGeom prst="rect">
            <a:avLst/>
          </a:prstGeom>
          <a:noFill/>
        </p:spPr>
        <p:txBody>
          <a:bodyPr wrap="none" rtlCol="0">
            <a:spAutoFit/>
          </a:bodyPr>
          <a:lstStyle/>
          <a:p>
            <a:r>
              <a:rPr lang="en-US" sz="2000" b="1" dirty="0" smtClean="0">
                <a:solidFill>
                  <a:srgbClr val="990000"/>
                </a:solidFill>
              </a:rPr>
              <a:t>NMI</a:t>
            </a:r>
            <a:r>
              <a:rPr lang="en-US" sz="2000" b="1" dirty="0" smtClean="0"/>
              <a:t> </a:t>
            </a:r>
            <a:r>
              <a:rPr lang="en-US" sz="2000" b="1" dirty="0" smtClean="0">
                <a:sym typeface="Wingdings" panose="05000000000000000000" pitchFamily="2" charset="2"/>
              </a:rPr>
              <a:t></a:t>
            </a:r>
            <a:r>
              <a:rPr lang="en-US" sz="2000" b="1" dirty="0" smtClean="0"/>
              <a:t> </a:t>
            </a:r>
            <a:r>
              <a:rPr lang="en-US" sz="2000" b="1" dirty="0" smtClean="0">
                <a:solidFill>
                  <a:srgbClr val="0033CC"/>
                </a:solidFill>
              </a:rPr>
              <a:t>Sub-regional Metrology Organization </a:t>
            </a:r>
            <a:r>
              <a:rPr lang="en-US" sz="2000" b="1" dirty="0" smtClean="0">
                <a:sym typeface="Wingdings" panose="05000000000000000000" pitchFamily="2" charset="2"/>
              </a:rPr>
              <a:t></a:t>
            </a:r>
            <a:r>
              <a:rPr lang="en-US" sz="2000" b="1" dirty="0" smtClean="0"/>
              <a:t> </a:t>
            </a:r>
            <a:r>
              <a:rPr lang="en-US" sz="2000" b="1" dirty="0" smtClean="0">
                <a:solidFill>
                  <a:srgbClr val="006600"/>
                </a:solidFill>
              </a:rPr>
              <a:t>RMO</a:t>
            </a:r>
            <a:r>
              <a:rPr lang="en-US" sz="2000" b="1" dirty="0" smtClean="0"/>
              <a:t> </a:t>
            </a:r>
            <a:r>
              <a:rPr lang="en-US" sz="2000" b="1" dirty="0" smtClean="0">
                <a:sym typeface="Wingdings" panose="05000000000000000000" pitchFamily="2" charset="2"/>
              </a:rPr>
              <a:t></a:t>
            </a:r>
            <a:r>
              <a:rPr lang="en-US" sz="2000" b="1" dirty="0" smtClean="0"/>
              <a:t> CIPM</a:t>
            </a:r>
            <a:endParaRPr lang="en-US" sz="2000" b="1" dirty="0"/>
          </a:p>
        </p:txBody>
      </p:sp>
    </p:spTree>
    <p:extLst>
      <p:ext uri="{BB962C8B-B14F-4D97-AF65-F5344CB8AC3E}">
        <p14:creationId xmlns:p14="http://schemas.microsoft.com/office/powerpoint/2010/main" val="29132186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lumMod val="75000"/>
                    <a:lumOff val="25000"/>
                  </a:schemeClr>
                </a:solidFill>
              </a:rPr>
              <a:t>CIPM </a:t>
            </a:r>
            <a:r>
              <a:rPr lang="en-US" sz="3600" b="1" dirty="0" smtClean="0">
                <a:solidFill>
                  <a:schemeClr val="tx1">
                    <a:lumMod val="75000"/>
                    <a:lumOff val="25000"/>
                  </a:schemeClr>
                </a:solidFill>
              </a:rPr>
              <a:t>Mutual Recognition Arrangement</a:t>
            </a:r>
            <a:endParaRPr lang="en-US" sz="3600" b="1" dirty="0">
              <a:solidFill>
                <a:schemeClr val="tx1">
                  <a:lumMod val="75000"/>
                  <a:lumOff val="25000"/>
                </a:schemeClr>
              </a:solidFill>
            </a:endParaRPr>
          </a:p>
        </p:txBody>
      </p:sp>
      <p:sp>
        <p:nvSpPr>
          <p:cNvPr id="73730" name="Text Box 5"/>
          <p:cNvSpPr txBox="1">
            <a:spLocks noChangeArrowheads="1"/>
          </p:cNvSpPr>
          <p:nvPr/>
        </p:nvSpPr>
        <p:spPr bwMode="auto">
          <a:xfrm>
            <a:off x="381000" y="4671096"/>
            <a:ext cx="8458200" cy="1729704"/>
          </a:xfrm>
          <a:prstGeom prst="rect">
            <a:avLst/>
          </a:prstGeom>
          <a:solidFill>
            <a:srgbClr val="99CCFF"/>
          </a:solidFill>
          <a:ln w="9525">
            <a:solidFill>
              <a:schemeClr val="tx1"/>
            </a:solidFill>
            <a:miter lim="800000"/>
            <a:headEnd/>
            <a:tailEnd/>
          </a:ln>
        </p:spPr>
        <p:txBody>
          <a:bodyPr>
            <a:spAutoFit/>
          </a:bodyPr>
          <a:lstStyle/>
          <a:p>
            <a:pPr marL="342900" indent="-342900">
              <a:tabLst>
                <a:tab pos="344488" algn="l"/>
                <a:tab pos="736600" algn="l"/>
              </a:tabLst>
            </a:pPr>
            <a:r>
              <a:rPr kumimoji="1" lang="en-US" sz="2000" b="1" i="1" dirty="0">
                <a:solidFill>
                  <a:srgbClr val="A50021"/>
                </a:solidFill>
              </a:rPr>
              <a:t>Requires:</a:t>
            </a:r>
          </a:p>
          <a:p>
            <a:pPr marL="342900" indent="-342900">
              <a:spcBef>
                <a:spcPct val="20000"/>
              </a:spcBef>
              <a:buFontTx/>
              <a:buAutoNum type="arabicPeriod"/>
              <a:tabLst>
                <a:tab pos="344488" algn="l"/>
                <a:tab pos="736600" algn="l"/>
              </a:tabLst>
            </a:pPr>
            <a:r>
              <a:rPr kumimoji="1" lang="en-US" sz="1800" b="1" dirty="0"/>
              <a:t>Declaring and documenting calibration and measurement capabilities (CMCs)</a:t>
            </a:r>
            <a:endParaRPr kumimoji="1" lang="en-US" sz="1800" b="1" dirty="0">
              <a:solidFill>
                <a:srgbClr val="CC6600"/>
              </a:solidFill>
            </a:endParaRPr>
          </a:p>
          <a:p>
            <a:pPr marL="342900" indent="-342900">
              <a:spcBef>
                <a:spcPct val="20000"/>
              </a:spcBef>
              <a:buFontTx/>
              <a:buAutoNum type="arabicPeriod"/>
              <a:tabLst>
                <a:tab pos="344488" algn="l"/>
                <a:tab pos="736600" algn="l"/>
              </a:tabLst>
            </a:pPr>
            <a:r>
              <a:rPr kumimoji="1" lang="en-US" sz="1800" b="1" dirty="0"/>
              <a:t>Evidence of </a:t>
            </a:r>
            <a:r>
              <a:rPr kumimoji="1" lang="en-US" sz="1800" b="1" i="1" dirty="0"/>
              <a:t>successful</a:t>
            </a:r>
            <a:r>
              <a:rPr kumimoji="1" lang="en-US" sz="1800" b="1" dirty="0"/>
              <a:t> participation in formal, </a:t>
            </a:r>
            <a:r>
              <a:rPr kumimoji="1" lang="en-US" sz="1800" b="1" i="1" dirty="0"/>
              <a:t>relevant</a:t>
            </a:r>
            <a:r>
              <a:rPr kumimoji="1" lang="en-US" sz="1800" b="1" dirty="0"/>
              <a:t> international comparisons</a:t>
            </a:r>
            <a:endParaRPr kumimoji="1" lang="en-US" sz="1800" b="1" dirty="0">
              <a:solidFill>
                <a:srgbClr val="CC6600"/>
              </a:solidFill>
            </a:endParaRPr>
          </a:p>
          <a:p>
            <a:pPr marL="342900" indent="-342900">
              <a:spcBef>
                <a:spcPct val="20000"/>
              </a:spcBef>
              <a:buFontTx/>
              <a:buAutoNum type="arabicPeriod"/>
              <a:tabLst>
                <a:tab pos="344488" algn="l"/>
                <a:tab pos="736600" algn="l"/>
              </a:tabLst>
            </a:pPr>
            <a:r>
              <a:rPr kumimoji="1" lang="en-US" sz="1800" b="1" dirty="0"/>
              <a:t>Demonstration of system for assuring quality of each NMI’s measurement </a:t>
            </a:r>
            <a:r>
              <a:rPr kumimoji="1" lang="en-US" sz="1800" b="1" dirty="0" smtClean="0"/>
              <a:t>services.</a:t>
            </a:r>
          </a:p>
          <a:p>
            <a:pPr marL="342900" indent="-342900">
              <a:spcBef>
                <a:spcPct val="20000"/>
              </a:spcBef>
              <a:buFontTx/>
              <a:buAutoNum type="arabicPeriod"/>
              <a:tabLst>
                <a:tab pos="344488" algn="l"/>
                <a:tab pos="736600" algn="l"/>
              </a:tabLst>
            </a:pPr>
            <a:endParaRPr lang="en-US" sz="1800" b="1" dirty="0"/>
          </a:p>
        </p:txBody>
      </p:sp>
      <p:sp>
        <p:nvSpPr>
          <p:cNvPr id="73731" name="Text Box 4"/>
          <p:cNvSpPr txBox="1">
            <a:spLocks noChangeArrowheads="1"/>
          </p:cNvSpPr>
          <p:nvPr/>
        </p:nvSpPr>
        <p:spPr bwMode="auto">
          <a:xfrm>
            <a:off x="381000" y="1143000"/>
            <a:ext cx="8382000" cy="3508653"/>
          </a:xfrm>
          <a:prstGeom prst="rect">
            <a:avLst/>
          </a:prstGeom>
          <a:noFill/>
          <a:ln w="9525">
            <a:noFill/>
            <a:miter lim="800000"/>
            <a:headEnd/>
            <a:tailEnd/>
          </a:ln>
        </p:spPr>
        <p:txBody>
          <a:bodyPr>
            <a:spAutoFit/>
          </a:bodyPr>
          <a:lstStyle/>
          <a:p>
            <a:r>
              <a:rPr lang="en-US" sz="2400" b="1" dirty="0" smtClean="0"/>
              <a:t>International Equivalence of Measurements</a:t>
            </a:r>
          </a:p>
          <a:p>
            <a:endParaRPr lang="en-US" dirty="0"/>
          </a:p>
          <a:p>
            <a:pPr marL="285750" indent="-285750">
              <a:buFont typeface="Arial" panose="020B0604020202020204" pitchFamily="34" charset="0"/>
              <a:buChar char="•"/>
            </a:pPr>
            <a:r>
              <a:rPr lang="en-US" dirty="0" smtClean="0"/>
              <a:t>E</a:t>
            </a:r>
            <a:r>
              <a:rPr lang="en-US" dirty="0" smtClean="0"/>
              <a:t>stablished 1999. </a:t>
            </a:r>
          </a:p>
          <a:p>
            <a:pPr marL="285750" indent="-285750">
              <a:buFont typeface="Arial" panose="020B0604020202020204" pitchFamily="34" charset="0"/>
              <a:buChar char="•"/>
            </a:pPr>
            <a:r>
              <a:rPr lang="en-US" dirty="0" smtClean="0"/>
              <a:t>Need for </a:t>
            </a:r>
            <a:r>
              <a:rPr lang="en-US" dirty="0" smtClean="0"/>
              <a:t>open</a:t>
            </a:r>
            <a:r>
              <a:rPr lang="en-US" dirty="0"/>
              <a:t>, transparent and comprehensive scheme to give users </a:t>
            </a:r>
            <a:r>
              <a:rPr lang="en-US" b="1" dirty="0"/>
              <a:t>reliable quantitative information</a:t>
            </a:r>
            <a:r>
              <a:rPr lang="en-US" dirty="0"/>
              <a:t> on the comparability of national metrology services </a:t>
            </a:r>
            <a:endParaRPr lang="en-US" dirty="0" smtClean="0"/>
          </a:p>
          <a:p>
            <a:pPr marL="285750" indent="-285750">
              <a:buFont typeface="Arial" panose="020B0604020202020204" pitchFamily="34" charset="0"/>
              <a:buChar char="•"/>
            </a:pPr>
            <a:r>
              <a:rPr lang="en-US" dirty="0" smtClean="0"/>
              <a:t>Technical basis for agreements on </a:t>
            </a:r>
            <a:r>
              <a:rPr lang="en-US" dirty="0" smtClean="0"/>
              <a:t>international </a:t>
            </a:r>
            <a:r>
              <a:rPr lang="en-US" dirty="0"/>
              <a:t>trade, commerce and regulatory affairs</a:t>
            </a:r>
            <a:r>
              <a:rPr lang="en-US" dirty="0" smtClean="0"/>
              <a:t>.</a:t>
            </a:r>
          </a:p>
          <a:p>
            <a:endParaRPr lang="en-US" b="1" dirty="0" smtClean="0"/>
          </a:p>
          <a:p>
            <a:r>
              <a:rPr lang="en-US" dirty="0"/>
              <a:t>Originally signed </a:t>
            </a:r>
            <a:r>
              <a:rPr lang="en-US" dirty="0" smtClean="0"/>
              <a:t>by </a:t>
            </a:r>
            <a:r>
              <a:rPr lang="en-US" dirty="0"/>
              <a:t>directors of NMIs of 38 member states of the </a:t>
            </a:r>
            <a:r>
              <a:rPr lang="en-US" dirty="0" err="1"/>
              <a:t>Metre</a:t>
            </a:r>
            <a:r>
              <a:rPr lang="en-US" dirty="0"/>
              <a:t> </a:t>
            </a:r>
            <a:r>
              <a:rPr lang="en-US" dirty="0" smtClean="0"/>
              <a:t>Convention and formalized existing </a:t>
            </a:r>
            <a:r>
              <a:rPr lang="en-US" i="1" dirty="0"/>
              <a:t>ad hoc</a:t>
            </a:r>
            <a:r>
              <a:rPr lang="en-US" dirty="0"/>
              <a:t> relationships, </a:t>
            </a:r>
            <a:r>
              <a:rPr lang="en-US" dirty="0" smtClean="0"/>
              <a:t>the </a:t>
            </a:r>
            <a:r>
              <a:rPr lang="en-US" dirty="0"/>
              <a:t>MRA has now been </a:t>
            </a:r>
            <a:r>
              <a:rPr lang="en-US" dirty="0" smtClean="0"/>
              <a:t>signed by 98 (NMIs and International organizations and covers a further 153 Designated Institutes)</a:t>
            </a:r>
            <a:endParaRPr lang="en-US" sz="1100" dirty="0"/>
          </a:p>
          <a:p>
            <a:endParaRPr lang="en-US" b="1" dirty="0"/>
          </a:p>
        </p:txBody>
      </p:sp>
    </p:spTree>
    <p:extLst>
      <p:ext uri="{BB962C8B-B14F-4D97-AF65-F5344CB8AC3E}">
        <p14:creationId xmlns:p14="http://schemas.microsoft.com/office/powerpoint/2010/main" val="87383652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8"/>
            <a:ext cx="8229600" cy="868363"/>
          </a:xfrm>
        </p:spPr>
        <p:txBody>
          <a:bodyPr/>
          <a:lstStyle/>
          <a:p>
            <a:pPr eaLnBrk="1" hangingPunct="1">
              <a:defRPr/>
            </a:pPr>
            <a:r>
              <a:rPr lang="en-US" sz="3600" b="1" dirty="0" smtClean="0">
                <a:solidFill>
                  <a:schemeClr val="tx1">
                    <a:lumMod val="75000"/>
                    <a:lumOff val="25000"/>
                  </a:schemeClr>
                </a:solidFill>
              </a:rPr>
              <a:t>The CIPM MRA</a:t>
            </a:r>
            <a:endParaRPr lang="en-US" sz="3600" b="1" dirty="0">
              <a:solidFill>
                <a:schemeClr val="tx1">
                  <a:lumMod val="75000"/>
                  <a:lumOff val="25000"/>
                </a:schemeClr>
              </a:solidFill>
            </a:endParaRPr>
          </a:p>
        </p:txBody>
      </p:sp>
      <p:sp>
        <p:nvSpPr>
          <p:cNvPr id="11267" name="Content Placeholder 2"/>
          <p:cNvSpPr>
            <a:spLocks noGrp="1"/>
          </p:cNvSpPr>
          <p:nvPr>
            <p:ph idx="1"/>
          </p:nvPr>
        </p:nvSpPr>
        <p:spPr>
          <a:xfrm>
            <a:off x="152400" y="1295400"/>
            <a:ext cx="8458200" cy="5334000"/>
          </a:xfrm>
        </p:spPr>
        <p:txBody>
          <a:bodyPr/>
          <a:lstStyle/>
          <a:p>
            <a:pPr marL="342900" lvl="2" indent="-342900">
              <a:lnSpc>
                <a:spcPct val="100000"/>
              </a:lnSpc>
              <a:buSzTx/>
              <a:buNone/>
            </a:pPr>
            <a:r>
              <a:rPr lang="en-US" altLang="en-US" sz="2800" dirty="0" smtClean="0">
                <a:latin typeface="+mn-lt"/>
              </a:rPr>
              <a:t>To </a:t>
            </a:r>
            <a:r>
              <a:rPr lang="en-US" altLang="en-US" sz="2800" dirty="0">
                <a:latin typeface="+mn-lt"/>
              </a:rPr>
              <a:t>provide the technical basis </a:t>
            </a:r>
            <a:r>
              <a:rPr lang="en-US" altLang="en-US" sz="2800" dirty="0" smtClean="0">
                <a:latin typeface="+mn-lt"/>
              </a:rPr>
              <a:t>for the </a:t>
            </a:r>
            <a:r>
              <a:rPr lang="en-US" altLang="en-US" sz="2800" dirty="0">
                <a:solidFill>
                  <a:srgbClr val="C00000"/>
                </a:solidFill>
                <a:latin typeface="+mn-lt"/>
              </a:rPr>
              <a:t>worldwide acceptance</a:t>
            </a:r>
            <a:r>
              <a:rPr lang="en-US" altLang="en-US" sz="2800" dirty="0">
                <a:latin typeface="+mn-lt"/>
              </a:rPr>
              <a:t> of </a:t>
            </a:r>
            <a:endParaRPr lang="en-US" altLang="en-US" sz="2800" dirty="0" smtClean="0">
              <a:latin typeface="+mn-lt"/>
            </a:endParaRPr>
          </a:p>
          <a:p>
            <a:pPr marL="800100" lvl="3" indent="-342900">
              <a:lnSpc>
                <a:spcPct val="100000"/>
              </a:lnSpc>
              <a:buFont typeface="Arial" panose="020B0604020202020204" pitchFamily="34" charset="0"/>
              <a:buChar char="•"/>
            </a:pPr>
            <a:r>
              <a:rPr lang="en-US" altLang="en-US" sz="2400" dirty="0" smtClean="0">
                <a:solidFill>
                  <a:schemeClr val="accent1">
                    <a:lumMod val="75000"/>
                  </a:schemeClr>
                </a:solidFill>
                <a:latin typeface="+mn-lt"/>
              </a:rPr>
              <a:t>National measurement standards</a:t>
            </a:r>
          </a:p>
          <a:p>
            <a:pPr marL="800100" lvl="3" indent="-342900">
              <a:lnSpc>
                <a:spcPct val="100000"/>
              </a:lnSpc>
              <a:buFont typeface="Arial" panose="020B0604020202020204" pitchFamily="34" charset="0"/>
              <a:buChar char="•"/>
            </a:pPr>
            <a:r>
              <a:rPr lang="en-US" altLang="en-US" sz="2400" dirty="0" smtClean="0">
                <a:solidFill>
                  <a:schemeClr val="accent1">
                    <a:lumMod val="75000"/>
                  </a:schemeClr>
                </a:solidFill>
                <a:latin typeface="+mn-lt"/>
              </a:rPr>
              <a:t>Calibration and measurement certificates</a:t>
            </a:r>
          </a:p>
          <a:p>
            <a:pPr eaLnBrk="1" hangingPunct="1"/>
            <a:endParaRPr lang="en-US" altLang="en-US" sz="2800" dirty="0" smtClean="0">
              <a:latin typeface="+mn-lt"/>
            </a:endParaRPr>
          </a:p>
          <a:p>
            <a:pPr eaLnBrk="1" hangingPunct="1"/>
            <a:r>
              <a:rPr lang="en-US" altLang="en-US" sz="2800" dirty="0" smtClean="0">
                <a:latin typeface="+mn-lt"/>
              </a:rPr>
              <a:t>Structure</a:t>
            </a:r>
          </a:p>
          <a:p>
            <a:pPr lvl="1" eaLnBrk="1" hangingPunct="1"/>
            <a:r>
              <a:rPr lang="en-US" altLang="en-US" sz="2400" dirty="0" smtClean="0">
                <a:solidFill>
                  <a:schemeClr val="accent1">
                    <a:lumMod val="75000"/>
                  </a:schemeClr>
                </a:solidFill>
                <a:latin typeface="+mn-lt"/>
              </a:rPr>
              <a:t>RMOs</a:t>
            </a:r>
          </a:p>
          <a:p>
            <a:pPr lvl="1" eaLnBrk="1" hangingPunct="1"/>
            <a:r>
              <a:rPr lang="en-US" altLang="en-US" sz="2400" dirty="0" smtClean="0">
                <a:solidFill>
                  <a:schemeClr val="accent1">
                    <a:lumMod val="75000"/>
                  </a:schemeClr>
                </a:solidFill>
                <a:latin typeface="+mn-lt"/>
              </a:rPr>
              <a:t>Member States</a:t>
            </a:r>
          </a:p>
          <a:p>
            <a:pPr lvl="1" eaLnBrk="1" hangingPunct="1"/>
            <a:r>
              <a:rPr lang="en-US" altLang="en-US" sz="2400" dirty="0" smtClean="0">
                <a:solidFill>
                  <a:schemeClr val="accent1">
                    <a:lumMod val="75000"/>
                  </a:schemeClr>
                </a:solidFill>
                <a:latin typeface="+mn-lt"/>
              </a:rPr>
              <a:t>Associates of the CGPM</a:t>
            </a:r>
          </a:p>
          <a:p>
            <a:pPr lvl="1" eaLnBrk="1" hangingPunct="1"/>
            <a:r>
              <a:rPr lang="en-US" altLang="en-US" sz="2400" dirty="0" smtClean="0">
                <a:solidFill>
                  <a:schemeClr val="accent1">
                    <a:lumMod val="75000"/>
                  </a:schemeClr>
                </a:solidFill>
                <a:latin typeface="+mn-lt"/>
              </a:rPr>
              <a:t>Designated Institutions</a:t>
            </a: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46147"/>
            <a:ext cx="4870450" cy="327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81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lstStyle/>
          <a:p>
            <a:pPr eaLnBrk="1" hangingPunct="1">
              <a:defRPr/>
            </a:pPr>
            <a:r>
              <a:rPr lang="en-US" sz="2800" b="1" dirty="0" smtClean="0">
                <a:solidFill>
                  <a:srgbClr val="000080"/>
                </a:solidFill>
              </a:rPr>
              <a:t>Calibration and Measurement Capabilities (CMCs</a:t>
            </a:r>
            <a:r>
              <a:rPr lang="en-US" sz="2800" b="1" dirty="0">
                <a:solidFill>
                  <a:srgbClr val="000080"/>
                </a:solidFill>
              </a:rPr>
              <a:t>)</a:t>
            </a:r>
            <a:br>
              <a:rPr lang="en-US" sz="2800" b="1" dirty="0">
                <a:solidFill>
                  <a:srgbClr val="000080"/>
                </a:solidFill>
              </a:rPr>
            </a:br>
            <a:endParaRPr lang="en-US" sz="2800" b="1" dirty="0">
              <a:solidFill>
                <a:srgbClr val="000080"/>
              </a:solidFill>
            </a:endParaRPr>
          </a:p>
        </p:txBody>
      </p:sp>
      <p:sp>
        <p:nvSpPr>
          <p:cNvPr id="26627" name="Content Placeholder 2"/>
          <p:cNvSpPr>
            <a:spLocks noGrp="1"/>
          </p:cNvSpPr>
          <p:nvPr>
            <p:ph idx="1"/>
          </p:nvPr>
        </p:nvSpPr>
        <p:spPr>
          <a:xfrm>
            <a:off x="457200" y="1371600"/>
            <a:ext cx="8229600" cy="3886200"/>
          </a:xfrm>
        </p:spPr>
        <p:txBody>
          <a:bodyPr/>
          <a:lstStyle/>
          <a:p>
            <a:pPr eaLnBrk="1" hangingPunct="1"/>
            <a:r>
              <a:rPr lang="en-US" altLang="en-US" sz="2400" dirty="0" smtClean="0"/>
              <a:t>Must satisfy the following criteria:</a:t>
            </a:r>
            <a:endParaRPr lang="en-US" altLang="en-US" sz="2400" dirty="0" smtClean="0"/>
          </a:p>
          <a:p>
            <a:pPr eaLnBrk="1" hangingPunct="1"/>
            <a:endParaRPr lang="en-US" altLang="en-US" sz="2400" b="1" i="1" dirty="0" smtClean="0"/>
          </a:p>
          <a:p>
            <a:pPr eaLnBrk="1" hangingPunct="1"/>
            <a:r>
              <a:rPr lang="en-US" altLang="en-US" sz="2400" b="1" i="1" dirty="0" smtClean="0"/>
              <a:t>Available</a:t>
            </a:r>
            <a:r>
              <a:rPr lang="en-US" altLang="en-US" sz="2400" dirty="0" smtClean="0"/>
              <a:t> </a:t>
            </a:r>
            <a:r>
              <a:rPr lang="en-US" altLang="en-US" sz="2400" dirty="0" smtClean="0"/>
              <a:t>to customers under normal conditions</a:t>
            </a:r>
          </a:p>
          <a:p>
            <a:pPr eaLnBrk="1" hangingPunct="1"/>
            <a:r>
              <a:rPr lang="en-US" altLang="en-US" sz="2400" b="1" i="1" dirty="0" smtClean="0"/>
              <a:t>Supported</a:t>
            </a:r>
            <a:r>
              <a:rPr lang="en-US" altLang="en-US" sz="2400" b="1" dirty="0" smtClean="0"/>
              <a:t> </a:t>
            </a:r>
            <a:r>
              <a:rPr lang="en-US" altLang="en-US" sz="2400" dirty="0" smtClean="0"/>
              <a:t>by approved quality system</a:t>
            </a:r>
          </a:p>
          <a:p>
            <a:pPr eaLnBrk="1" hangingPunct="1"/>
            <a:r>
              <a:rPr lang="en-US" altLang="en-US" sz="2400" b="1" i="1" dirty="0" smtClean="0"/>
              <a:t>Validated</a:t>
            </a:r>
            <a:r>
              <a:rPr lang="en-US" altLang="en-US" sz="2400" b="1" dirty="0" smtClean="0"/>
              <a:t> </a:t>
            </a:r>
            <a:r>
              <a:rPr lang="en-US" altLang="en-US" sz="2400" dirty="0" smtClean="0"/>
              <a:t>through comparisons, other published results</a:t>
            </a:r>
          </a:p>
          <a:p>
            <a:pPr eaLnBrk="1" hangingPunct="1"/>
            <a:r>
              <a:rPr lang="en-US" altLang="en-US" sz="2400" b="1" i="1" dirty="0" smtClean="0"/>
              <a:t>Delineated</a:t>
            </a:r>
            <a:r>
              <a:rPr lang="en-US" altLang="en-US" sz="2400" dirty="0" smtClean="0"/>
              <a:t> by quantity of interest, range of measurement, measurement conditions, uncertainty</a:t>
            </a:r>
          </a:p>
          <a:p>
            <a:pPr eaLnBrk="1" hangingPunct="1"/>
            <a:endParaRPr lang="en-US" altLang="en-US" sz="2400" dirty="0" smtClean="0"/>
          </a:p>
          <a:p>
            <a:pPr eaLnBrk="1" hangingPunct="1">
              <a:buFont typeface="Arial" charset="0"/>
              <a:buNone/>
            </a:pPr>
            <a:endParaRPr lang="en-US" altLang="en-US" dirty="0" smtClean="0"/>
          </a:p>
        </p:txBody>
      </p:sp>
      <p:sp>
        <p:nvSpPr>
          <p:cNvPr id="26628" name="TextBox 4"/>
          <p:cNvSpPr txBox="1">
            <a:spLocks noChangeArrowheads="1"/>
          </p:cNvSpPr>
          <p:nvPr/>
        </p:nvSpPr>
        <p:spPr bwMode="auto">
          <a:xfrm>
            <a:off x="571500" y="520065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i="1" dirty="0">
                <a:latin typeface="Arial" charset="0"/>
              </a:rPr>
              <a:t>The term NMI is intended to include Designated Institutes (DIs) within the framework of the CIPM MRA</a:t>
            </a:r>
            <a:endParaRPr lang="en-US" altLang="en-US" sz="1800" dirty="0">
              <a:latin typeface="Arial" charset="0"/>
            </a:endParaRPr>
          </a:p>
        </p:txBody>
      </p:sp>
    </p:spTree>
    <p:extLst>
      <p:ext uri="{BB962C8B-B14F-4D97-AF65-F5344CB8AC3E}">
        <p14:creationId xmlns:p14="http://schemas.microsoft.com/office/powerpoint/2010/main" val="255606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1" dirty="0" smtClean="0">
                <a:solidFill>
                  <a:schemeClr val="tx1">
                    <a:lumMod val="75000"/>
                    <a:lumOff val="25000"/>
                  </a:schemeClr>
                </a:solidFill>
              </a:rPr>
              <a:t>Role of an RMO	</a:t>
            </a:r>
            <a:endParaRPr lang="en-US" b="1" dirty="0">
              <a:solidFill>
                <a:schemeClr val="tx1">
                  <a:lumMod val="75000"/>
                  <a:lumOff val="25000"/>
                </a:schemeClr>
              </a:solidFill>
            </a:endParaRPr>
          </a:p>
        </p:txBody>
      </p:sp>
      <p:sp>
        <p:nvSpPr>
          <p:cNvPr id="3" name="Content Placeholder 2"/>
          <p:cNvSpPr>
            <a:spLocks noGrp="1"/>
          </p:cNvSpPr>
          <p:nvPr>
            <p:ph idx="10"/>
          </p:nvPr>
        </p:nvSpPr>
        <p:spPr/>
        <p:txBody>
          <a:bodyPr/>
          <a:lstStyle/>
          <a:p>
            <a:r>
              <a:rPr lang="en-US" dirty="0" smtClean="0">
                <a:solidFill>
                  <a:schemeClr val="accent1">
                    <a:lumMod val="75000"/>
                  </a:schemeClr>
                </a:solidFill>
              </a:rPr>
              <a:t>Review and approval of Quality Systems</a:t>
            </a:r>
          </a:p>
          <a:p>
            <a:r>
              <a:rPr lang="en-US" dirty="0" smtClean="0">
                <a:solidFill>
                  <a:schemeClr val="accent1">
                    <a:lumMod val="75000"/>
                  </a:schemeClr>
                </a:solidFill>
              </a:rPr>
              <a:t>Review and approval of CMC claims</a:t>
            </a:r>
          </a:p>
          <a:p>
            <a:r>
              <a:rPr lang="en-US" dirty="0">
                <a:solidFill>
                  <a:schemeClr val="accent1">
                    <a:lumMod val="75000"/>
                  </a:schemeClr>
                </a:solidFill>
              </a:rPr>
              <a:t>Regional Key and Supplementary Comparisons</a:t>
            </a:r>
          </a:p>
          <a:p>
            <a:r>
              <a:rPr lang="en-US" dirty="0">
                <a:solidFill>
                  <a:schemeClr val="accent1">
                    <a:lumMod val="75000"/>
                  </a:schemeClr>
                </a:solidFill>
              </a:rPr>
              <a:t>Training, development, c</a:t>
            </a:r>
            <a:r>
              <a:rPr lang="en-US" dirty="0">
                <a:solidFill>
                  <a:schemeClr val="accent1">
                    <a:lumMod val="75000"/>
                  </a:schemeClr>
                </a:solidFill>
                <a:ea typeface="Calibri"/>
                <a:cs typeface="Times New Roman"/>
              </a:rPr>
              <a:t>omparisons that demonstrate/improve the capabilities of developing </a:t>
            </a:r>
            <a:r>
              <a:rPr lang="en-US" dirty="0" smtClean="0">
                <a:solidFill>
                  <a:schemeClr val="accent1">
                    <a:lumMod val="75000"/>
                  </a:schemeClr>
                </a:solidFill>
                <a:ea typeface="Calibri"/>
                <a:cs typeface="Times New Roman"/>
              </a:rPr>
              <a:t>NMIs</a:t>
            </a:r>
            <a:endParaRPr lang="en-US" sz="2400" dirty="0">
              <a:solidFill>
                <a:schemeClr val="accent1">
                  <a:lumMod val="75000"/>
                </a:schemeClr>
              </a:solidFill>
              <a:ea typeface="Calibri"/>
              <a:cs typeface="Times New Roman"/>
            </a:endParaRPr>
          </a:p>
          <a:p>
            <a:r>
              <a:rPr lang="en-US" dirty="0" smtClean="0">
                <a:solidFill>
                  <a:schemeClr val="accent1">
                    <a:lumMod val="75000"/>
                  </a:schemeClr>
                </a:solidFill>
              </a:rPr>
              <a:t>Representation in Global Metrology Fora</a:t>
            </a:r>
          </a:p>
          <a:p>
            <a:endParaRPr lang="en-US" dirty="0"/>
          </a:p>
        </p:txBody>
      </p:sp>
    </p:spTree>
    <p:extLst>
      <p:ext uri="{BB962C8B-B14F-4D97-AF65-F5344CB8AC3E}">
        <p14:creationId xmlns:p14="http://schemas.microsoft.com/office/powerpoint/2010/main" val="142731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2575" y="374374"/>
            <a:ext cx="4462462" cy="761999"/>
          </a:xfrm>
          <a:noFill/>
        </p:spPr>
        <p:txBody>
          <a:bodyPr lIns="90488" tIns="44450" rIns="90488" bIns="44450">
            <a:noAutofit/>
          </a:bodyPr>
          <a:lstStyle/>
          <a:p>
            <a:pPr algn="l"/>
            <a:r>
              <a:rPr lang="en-US" altLang="en-US" sz="2800" dirty="0" smtClean="0">
                <a:latin typeface="+mn-lt"/>
              </a:rPr>
              <a:t>Sistema Interamericano de Metrología (SIM)</a:t>
            </a:r>
            <a:endParaRPr lang="en-US" altLang="en-US" sz="2800" dirty="0" smtClean="0">
              <a:solidFill>
                <a:srgbClr val="FAFD00"/>
              </a:solidFill>
              <a:latin typeface="+mn-lt"/>
            </a:endParaRPr>
          </a:p>
        </p:txBody>
      </p:sp>
      <p:sp>
        <p:nvSpPr>
          <p:cNvPr id="18435" name="Rectangle 3"/>
          <p:cNvSpPr>
            <a:spLocks noChangeArrowheads="1"/>
          </p:cNvSpPr>
          <p:nvPr/>
        </p:nvSpPr>
        <p:spPr bwMode="auto">
          <a:xfrm>
            <a:off x="282575" y="1447800"/>
            <a:ext cx="441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700" b="1" dirty="0" smtClean="0">
                <a:solidFill>
                  <a:schemeClr val="accent1">
                    <a:lumMod val="75000"/>
                  </a:schemeClr>
                </a:solidFill>
              </a:rPr>
              <a:t>Membership</a:t>
            </a:r>
            <a:r>
              <a:rPr lang="en-US" altLang="en-US" sz="1700" dirty="0">
                <a:solidFill>
                  <a:schemeClr val="accent1">
                    <a:lumMod val="75000"/>
                  </a:schemeClr>
                </a:solidFill>
              </a:rPr>
              <a:t>:  National Metrology Institutes (NMIs) located in the 34 member nations of the </a:t>
            </a:r>
            <a:r>
              <a:rPr lang="en-US" altLang="en-US" sz="1700" dirty="0" smtClean="0">
                <a:solidFill>
                  <a:schemeClr val="accent1">
                    <a:lumMod val="75000"/>
                  </a:schemeClr>
                </a:solidFill>
              </a:rPr>
              <a:t>OAS</a:t>
            </a:r>
          </a:p>
          <a:p>
            <a:endParaRPr lang="en-US" altLang="en-US" sz="1700" dirty="0">
              <a:solidFill>
                <a:schemeClr val="accent1">
                  <a:lumMod val="75000"/>
                </a:schemeClr>
              </a:solidFill>
            </a:endParaRPr>
          </a:p>
          <a:p>
            <a:r>
              <a:rPr lang="en-US" sz="1700" b="1" dirty="0" smtClean="0">
                <a:solidFill>
                  <a:schemeClr val="accent1">
                    <a:lumMod val="75000"/>
                  </a:schemeClr>
                </a:solidFill>
              </a:rPr>
              <a:t>Mission:  </a:t>
            </a:r>
            <a:r>
              <a:rPr lang="en-US" sz="1700" dirty="0" smtClean="0">
                <a:solidFill>
                  <a:schemeClr val="accent1">
                    <a:lumMod val="75000"/>
                  </a:schemeClr>
                </a:solidFill>
              </a:rPr>
              <a:t>To </a:t>
            </a:r>
            <a:r>
              <a:rPr lang="en-US" sz="1700" dirty="0">
                <a:solidFill>
                  <a:schemeClr val="accent1">
                    <a:lumMod val="75000"/>
                  </a:schemeClr>
                </a:solidFill>
              </a:rPr>
              <a:t>promote and support an integrated measurement infrastructure in the Americas that ensures equity in the marketplace, improves the quality of life and facilitates international trade.  </a:t>
            </a:r>
            <a:endParaRPr lang="en-US" sz="1700" dirty="0" smtClean="0">
              <a:solidFill>
                <a:schemeClr val="accent1">
                  <a:lumMod val="75000"/>
                </a:schemeClr>
              </a:solidFill>
            </a:endParaRPr>
          </a:p>
          <a:p>
            <a:endParaRPr lang="en-US" altLang="en-US" sz="1700" dirty="0" smtClean="0">
              <a:solidFill>
                <a:schemeClr val="accent1">
                  <a:lumMod val="75000"/>
                </a:schemeClr>
              </a:solidFill>
            </a:endParaRPr>
          </a:p>
          <a:p>
            <a:r>
              <a:rPr lang="en-US" altLang="en-US" sz="1700" b="1" dirty="0" smtClean="0">
                <a:solidFill>
                  <a:schemeClr val="accent1">
                    <a:lumMod val="75000"/>
                  </a:schemeClr>
                </a:solidFill>
                <a:latin typeface="Arial" panose="020B0604020202020204" pitchFamily="34" charset="0"/>
                <a:cs typeface="Arial" panose="020B0604020202020204" pitchFamily="34" charset="0"/>
              </a:rPr>
              <a:t>International Role:  </a:t>
            </a:r>
            <a:r>
              <a:rPr lang="en-US" altLang="en-US" sz="1700" dirty="0" smtClean="0">
                <a:solidFill>
                  <a:schemeClr val="accent1">
                    <a:lumMod val="75000"/>
                  </a:schemeClr>
                </a:solidFill>
                <a:latin typeface="Arial" panose="020B0604020202020204" pitchFamily="34" charset="0"/>
                <a:cs typeface="Arial" panose="020B0604020202020204" pitchFamily="34" charset="0"/>
              </a:rPr>
              <a:t>Regional </a:t>
            </a:r>
            <a:r>
              <a:rPr lang="en-US" altLang="en-US" sz="1700" dirty="0">
                <a:solidFill>
                  <a:schemeClr val="accent1">
                    <a:lumMod val="75000"/>
                  </a:schemeClr>
                </a:solidFill>
                <a:latin typeface="Arial" panose="020B0604020202020204" pitchFamily="34" charset="0"/>
                <a:cs typeface="Arial" panose="020B0604020202020204" pitchFamily="34" charset="0"/>
              </a:rPr>
              <a:t>Metrology Organization (RMO) for the Western </a:t>
            </a:r>
            <a:r>
              <a:rPr lang="en-US" altLang="en-US" sz="1700" dirty="0" smtClean="0">
                <a:solidFill>
                  <a:schemeClr val="accent1">
                    <a:lumMod val="75000"/>
                  </a:schemeClr>
                </a:solidFill>
                <a:latin typeface="Arial" panose="020B0604020202020204" pitchFamily="34" charset="0"/>
                <a:cs typeface="Arial" panose="020B0604020202020204" pitchFamily="34" charset="0"/>
              </a:rPr>
              <a:t>Hemisphere, one </a:t>
            </a:r>
            <a:r>
              <a:rPr lang="en-US" altLang="en-US" sz="1700" dirty="0">
                <a:solidFill>
                  <a:schemeClr val="accent1">
                    <a:lumMod val="75000"/>
                  </a:schemeClr>
                </a:solidFill>
                <a:latin typeface="Arial" panose="020B0604020202020204" pitchFamily="34" charset="0"/>
                <a:cs typeface="Arial" panose="020B0604020202020204" pitchFamily="34" charset="0"/>
              </a:rPr>
              <a:t>of 5 </a:t>
            </a:r>
            <a:r>
              <a:rPr lang="en-US" sz="1700" dirty="0">
                <a:solidFill>
                  <a:schemeClr val="accent1">
                    <a:lumMod val="75000"/>
                  </a:schemeClr>
                </a:solidFill>
                <a:latin typeface="Arial" panose="020B0604020202020204" pitchFamily="34" charset="0"/>
                <a:cs typeface="Arial" panose="020B0604020202020204" pitchFamily="34" charset="0"/>
              </a:rPr>
              <a:t>RMOs currently recognized within the framework of the International Committee on Weights and Measures Mutual Recognition Arrangement (CIPM MRA). </a:t>
            </a:r>
          </a:p>
          <a:p>
            <a:pPr marL="342900" indent="-342900">
              <a:buFont typeface="Arial" panose="020B0604020202020204" pitchFamily="34" charset="0"/>
              <a:buChar char="•"/>
            </a:pPr>
            <a:endParaRPr lang="en-US" sz="1600" dirty="0"/>
          </a:p>
        </p:txBody>
      </p:sp>
      <p:pic>
        <p:nvPicPr>
          <p:cNvPr id="18436" name="Picture 5" descr="americas-map-wfb-964-14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609600"/>
            <a:ext cx="359114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83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0085" y="461207"/>
            <a:ext cx="8077200" cy="923925"/>
          </a:xfrm>
        </p:spPr>
        <p:txBody>
          <a:bodyPr>
            <a:normAutofit/>
          </a:bodyPr>
          <a:lstStyle/>
          <a:p>
            <a:r>
              <a:rPr lang="en-US" sz="3600" dirty="0" smtClean="0">
                <a:effectLst/>
                <a:latin typeface="+mj-lt"/>
              </a:rPr>
              <a:t>The History of Standards</a:t>
            </a:r>
          </a:p>
        </p:txBody>
      </p:sp>
      <p:pic>
        <p:nvPicPr>
          <p:cNvPr id="6" name="Picture 7" descr="constitution"/>
          <p:cNvPicPr>
            <a:picLocks noChangeAspect="1" noChangeArrowheads="1"/>
          </p:cNvPicPr>
          <p:nvPr/>
        </p:nvPicPr>
        <p:blipFill>
          <a:blip r:embed="rId2" cstate="print"/>
          <a:srcRect/>
          <a:stretch>
            <a:fillRect/>
          </a:stretch>
        </p:blipFill>
        <p:spPr bwMode="auto">
          <a:xfrm>
            <a:off x="616285" y="2971800"/>
            <a:ext cx="5564188" cy="2032000"/>
          </a:xfrm>
          <a:prstGeom prst="rect">
            <a:avLst/>
          </a:prstGeom>
          <a:ln>
            <a:noFill/>
          </a:ln>
          <a:effectLst>
            <a:outerShdw blurRad="152400" dist="12700" dir="5400000" algn="tl" rotWithShape="0">
              <a:srgbClr val="333333">
                <a:alpha val="65000"/>
              </a:srgbClr>
            </a:outerShdw>
          </a:effectLst>
        </p:spPr>
      </p:pic>
      <p:sp>
        <p:nvSpPr>
          <p:cNvPr id="7" name="Text Box 8"/>
          <p:cNvSpPr txBox="1">
            <a:spLocks noChangeArrowheads="1"/>
          </p:cNvSpPr>
          <p:nvPr/>
        </p:nvSpPr>
        <p:spPr bwMode="auto">
          <a:xfrm>
            <a:off x="2603500" y="5257800"/>
            <a:ext cx="6048375" cy="1200150"/>
          </a:xfrm>
          <a:prstGeom prst="rect">
            <a:avLst/>
          </a:prstGeom>
          <a:noFill/>
          <a:ln w="9525">
            <a:noFill/>
            <a:miter lim="800000"/>
            <a:headEnd/>
            <a:tailEnd/>
          </a:ln>
        </p:spPr>
        <p:txBody>
          <a:bodyPr>
            <a:spAutoFit/>
          </a:bodyPr>
          <a:lstStyle/>
          <a:p>
            <a:pPr eaLnBrk="0" hangingPunct="0"/>
            <a:r>
              <a:rPr lang="en-US" sz="2400" b="1" dirty="0">
                <a:solidFill>
                  <a:prstClr val="black">
                    <a:lumMod val="50000"/>
                    <a:lumOff val="50000"/>
                  </a:prstClr>
                </a:solidFill>
              </a:rPr>
              <a:t>Article I, Section 8: “</a:t>
            </a:r>
            <a:r>
              <a:rPr lang="en-US" sz="2400" dirty="0">
                <a:solidFill>
                  <a:prstClr val="black">
                    <a:lumMod val="50000"/>
                    <a:lumOff val="50000"/>
                  </a:prstClr>
                </a:solidFill>
              </a:rPr>
              <a:t>The Congress shall have the power to…</a:t>
            </a:r>
            <a:r>
              <a:rPr lang="en-US" sz="2400" i="1" dirty="0">
                <a:solidFill>
                  <a:prstClr val="black">
                    <a:lumMod val="50000"/>
                    <a:lumOff val="50000"/>
                  </a:prstClr>
                </a:solidFill>
              </a:rPr>
              <a:t>fix </a:t>
            </a:r>
            <a:r>
              <a:rPr lang="en-US" sz="2400" i="1" dirty="0">
                <a:solidFill>
                  <a:srgbClr val="A50021"/>
                </a:solidFill>
              </a:rPr>
              <a:t>the standard of weights and measures</a:t>
            </a:r>
            <a:r>
              <a:rPr lang="en-US" sz="2400" i="1" dirty="0">
                <a:solidFill>
                  <a:prstClr val="black"/>
                </a:solidFill>
              </a:rPr>
              <a:t>”</a:t>
            </a:r>
          </a:p>
        </p:txBody>
      </p:sp>
      <p:sp>
        <p:nvSpPr>
          <p:cNvPr id="9" name="Rectangle 16"/>
          <p:cNvSpPr>
            <a:spLocks noChangeArrowheads="1"/>
          </p:cNvSpPr>
          <p:nvPr/>
        </p:nvSpPr>
        <p:spPr bwMode="auto">
          <a:xfrm>
            <a:off x="498475" y="1371600"/>
            <a:ext cx="8153400" cy="1905000"/>
          </a:xfrm>
          <a:prstGeom prst="rect">
            <a:avLst/>
          </a:prstGeom>
          <a:noFill/>
          <a:ln w="9525">
            <a:noFill/>
            <a:miter lim="800000"/>
            <a:headEnd/>
            <a:tailEnd/>
          </a:ln>
          <a:effectLst/>
        </p:spPr>
        <p:txBody>
          <a:bodyPr/>
          <a:lstStyle/>
          <a:p>
            <a:pPr>
              <a:spcBef>
                <a:spcPct val="20000"/>
              </a:spcBef>
              <a:buClr>
                <a:srgbClr val="BFFFE2"/>
              </a:buClr>
              <a:buSzPct val="85000"/>
              <a:buFont typeface="Wingdings" pitchFamily="2" charset="2"/>
              <a:buNone/>
              <a:defRPr/>
            </a:pPr>
            <a:r>
              <a:rPr lang="en-US" sz="2200" dirty="0">
                <a:solidFill>
                  <a:prstClr val="black">
                    <a:lumMod val="50000"/>
                    <a:lumOff val="50000"/>
                  </a:prstClr>
                </a:solidFill>
                <a:latin typeface="Candara" pitchFamily="34" charset="0"/>
              </a:rPr>
              <a:t>“Uniformity in the currency, weights, and measures of the United States is an object of great importance, and will, I am persuaded, be duly attended to.”</a:t>
            </a:r>
          </a:p>
          <a:p>
            <a:pPr>
              <a:spcBef>
                <a:spcPts val="300"/>
              </a:spcBef>
              <a:buClr>
                <a:srgbClr val="BFFFE2"/>
              </a:buClr>
              <a:buSzPct val="85000"/>
              <a:buFont typeface="Wingdings" pitchFamily="2" charset="2"/>
              <a:buNone/>
              <a:defRPr/>
            </a:pPr>
            <a:r>
              <a:rPr lang="en-US" sz="2400" dirty="0">
                <a:solidFill>
                  <a:prstClr val="black">
                    <a:lumMod val="50000"/>
                    <a:lumOff val="50000"/>
                  </a:prstClr>
                </a:solidFill>
                <a:effectLst>
                  <a:outerShdw blurRad="38100" dist="38100" dir="2700000" algn="tl">
                    <a:srgbClr val="C0C0C0"/>
                  </a:outerShdw>
                </a:effectLst>
                <a:latin typeface="Candara" pitchFamily="34" charset="0"/>
              </a:rPr>
              <a:t>		       </a:t>
            </a:r>
            <a:r>
              <a:rPr lang="en-US" sz="2000" i="1" dirty="0">
                <a:solidFill>
                  <a:prstClr val="black">
                    <a:lumMod val="50000"/>
                    <a:lumOff val="50000"/>
                  </a:prstClr>
                </a:solidFill>
                <a:latin typeface="Candara" pitchFamily="34" charset="0"/>
              </a:rPr>
              <a:t>George Washington, State of the Union Address, 1790</a:t>
            </a:r>
          </a:p>
        </p:txBody>
      </p:sp>
    </p:spTree>
    <p:extLst>
      <p:ext uri="{BB962C8B-B14F-4D97-AF65-F5344CB8AC3E}">
        <p14:creationId xmlns:p14="http://schemas.microsoft.com/office/powerpoint/2010/main" val="675423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38138" y="457201"/>
            <a:ext cx="4767262" cy="750888"/>
          </a:xfrm>
        </p:spPr>
        <p:txBody>
          <a:bodyPr lIns="90488" tIns="44450" rIns="90488" bIns="44450">
            <a:normAutofit/>
          </a:bodyPr>
          <a:lstStyle/>
          <a:p>
            <a:pPr algn="l" fontAlgn="auto">
              <a:spcAft>
                <a:spcPts val="0"/>
              </a:spcAft>
              <a:defRPr/>
            </a:pPr>
            <a:r>
              <a:rPr lang="en-US" sz="3200" dirty="0" smtClean="0"/>
              <a:t>Information about SIM</a:t>
            </a:r>
            <a:endParaRPr lang="en-US" sz="3200" dirty="0" smtClean="0">
              <a:solidFill>
                <a:srgbClr val="FAFD00"/>
              </a:solidFill>
            </a:endParaRPr>
          </a:p>
        </p:txBody>
      </p:sp>
      <p:sp>
        <p:nvSpPr>
          <p:cNvPr id="17411" name="Rectangle 3"/>
          <p:cNvSpPr>
            <a:spLocks noChangeArrowheads="1"/>
          </p:cNvSpPr>
          <p:nvPr/>
        </p:nvSpPr>
        <p:spPr bwMode="auto">
          <a:xfrm>
            <a:off x="282574" y="1306512"/>
            <a:ext cx="848042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119063" indent="-119063">
              <a:spcBef>
                <a:spcPts val="600"/>
              </a:spcBef>
              <a:spcAft>
                <a:spcPts val="600"/>
              </a:spcAft>
              <a:buFont typeface="Arial" charset="0"/>
              <a:buChar char="•"/>
              <a:defRPr/>
            </a:pPr>
            <a:r>
              <a:rPr lang="en-US" sz="2000" dirty="0" smtClean="0">
                <a:latin typeface="+mn-lt"/>
              </a:rPr>
              <a:t>Promotes regional cooperation </a:t>
            </a:r>
            <a:r>
              <a:rPr lang="en-US" sz="2000" dirty="0">
                <a:latin typeface="+mn-lt"/>
              </a:rPr>
              <a:t>in metrology </a:t>
            </a:r>
            <a:endParaRPr lang="en-US" sz="2000" dirty="0" smtClean="0">
              <a:latin typeface="+mn-lt"/>
            </a:endParaRPr>
          </a:p>
          <a:p>
            <a:pPr marL="119063" indent="-119063">
              <a:spcBef>
                <a:spcPts val="600"/>
              </a:spcBef>
              <a:spcAft>
                <a:spcPts val="600"/>
              </a:spcAft>
              <a:buFont typeface="Arial" charset="0"/>
              <a:buChar char="•"/>
              <a:defRPr/>
            </a:pPr>
            <a:r>
              <a:rPr lang="en-US" sz="2000" dirty="0" smtClean="0">
                <a:latin typeface="+mn-lt"/>
              </a:rPr>
              <a:t>Committed </a:t>
            </a:r>
            <a:r>
              <a:rPr lang="en-US" sz="2000" dirty="0">
                <a:latin typeface="+mn-lt"/>
              </a:rPr>
              <a:t>to the implementation of a Global Measurement </a:t>
            </a:r>
            <a:r>
              <a:rPr lang="en-US" sz="2000" dirty="0" smtClean="0">
                <a:latin typeface="+mn-lt"/>
              </a:rPr>
              <a:t>System</a:t>
            </a:r>
          </a:p>
          <a:p>
            <a:pPr marL="576263" lvl="1" indent="-119063">
              <a:spcBef>
                <a:spcPts val="600"/>
              </a:spcBef>
              <a:buFont typeface="Arial" charset="0"/>
              <a:buChar char="•"/>
              <a:defRPr/>
            </a:pPr>
            <a:r>
              <a:rPr lang="en-US" sz="2000" dirty="0" smtClean="0"/>
              <a:t>Reviews and approves Quality Systems (QSTF)</a:t>
            </a:r>
          </a:p>
          <a:p>
            <a:pPr marL="576263" lvl="1" indent="-119063">
              <a:spcBef>
                <a:spcPts val="600"/>
              </a:spcBef>
              <a:buFont typeface="Arial" charset="0"/>
              <a:buChar char="•"/>
              <a:defRPr/>
            </a:pPr>
            <a:r>
              <a:rPr lang="en-US" sz="2000" dirty="0" smtClean="0">
                <a:latin typeface="+mn-lt"/>
              </a:rPr>
              <a:t>Reviews and approves CMC claims</a:t>
            </a:r>
          </a:p>
          <a:p>
            <a:pPr marL="576263" lvl="1" indent="-119063">
              <a:spcBef>
                <a:spcPts val="600"/>
              </a:spcBef>
              <a:buFont typeface="Arial" charset="0"/>
              <a:buChar char="•"/>
              <a:defRPr/>
            </a:pPr>
            <a:r>
              <a:rPr lang="en-US" sz="2000" dirty="0" smtClean="0"/>
              <a:t>Organizes regional key and supplementary comparison</a:t>
            </a:r>
          </a:p>
          <a:p>
            <a:pPr marL="576263" lvl="1" indent="-119063">
              <a:spcBef>
                <a:spcPts val="600"/>
              </a:spcBef>
              <a:buFont typeface="Arial" charset="0"/>
              <a:buChar char="•"/>
              <a:defRPr/>
            </a:pPr>
            <a:r>
              <a:rPr lang="en-US" sz="2000" dirty="0" smtClean="0">
                <a:latin typeface="+mn-lt"/>
              </a:rPr>
              <a:t>Represents western hemisphere in Global Metrology event/efforts</a:t>
            </a:r>
            <a:endParaRPr lang="en-US" sz="2000" dirty="0">
              <a:latin typeface="+mn-lt"/>
            </a:endParaRPr>
          </a:p>
          <a:p>
            <a:pPr marL="119063" indent="-119063">
              <a:spcBef>
                <a:spcPts val="600"/>
              </a:spcBef>
              <a:spcAft>
                <a:spcPts val="600"/>
              </a:spcAft>
              <a:buFont typeface="Arial" charset="0"/>
              <a:buChar char="•"/>
              <a:defRPr/>
            </a:pPr>
            <a:r>
              <a:rPr lang="en-US" sz="2000" dirty="0" smtClean="0">
                <a:solidFill>
                  <a:srgbClr val="000000"/>
                </a:solidFill>
                <a:latin typeface="+mn-lt"/>
              </a:rPr>
              <a:t>Includes 13 Technical Working Groups:   Electricity and Magnetism; Photometry and Radiometry; Thermometry; Length; Time and Frequency; Ionizing Radiation; Mass; Chemistry; Acoustics and Vibration; Flow and Volume; Legal Metrology; Quality Systems; and Statistics and Uncertainty</a:t>
            </a:r>
          </a:p>
          <a:p>
            <a:pPr marL="119063" indent="-119063">
              <a:spcBef>
                <a:spcPts val="600"/>
              </a:spcBef>
              <a:spcAft>
                <a:spcPts val="600"/>
              </a:spcAft>
              <a:buFont typeface="Arial" charset="0"/>
              <a:buChar char="•"/>
              <a:defRPr/>
            </a:pPr>
            <a:r>
              <a:rPr lang="en-US" sz="2000" dirty="0" smtClean="0">
                <a:latin typeface="+mn-lt"/>
              </a:rPr>
              <a:t>Organizes training events</a:t>
            </a:r>
          </a:p>
          <a:p>
            <a:pPr marL="576263" lvl="1" indent="-119063">
              <a:spcBef>
                <a:spcPts val="600"/>
              </a:spcBef>
              <a:spcAft>
                <a:spcPts val="600"/>
              </a:spcAft>
              <a:buFont typeface="Arial" charset="0"/>
              <a:buChar char="•"/>
              <a:defRPr/>
            </a:pPr>
            <a:r>
              <a:rPr lang="en-US" sz="2000" dirty="0" smtClean="0">
                <a:latin typeface="+mn-lt"/>
              </a:rPr>
              <a:t>Physical</a:t>
            </a:r>
            <a:r>
              <a:rPr lang="en-US" sz="2000" dirty="0">
                <a:latin typeface="+mn-lt"/>
              </a:rPr>
              <a:t>, Chemical and Legal Metrology, Awareness Activities, Pilot studies and Measurement </a:t>
            </a:r>
            <a:r>
              <a:rPr lang="en-US" sz="2000" dirty="0" smtClean="0">
                <a:latin typeface="+mn-lt"/>
              </a:rPr>
              <a:t>Comparisons</a:t>
            </a:r>
          </a:p>
          <a:p>
            <a:pPr marL="576263" lvl="1" indent="-119063">
              <a:spcBef>
                <a:spcPts val="600"/>
              </a:spcBef>
              <a:spcAft>
                <a:spcPts val="600"/>
              </a:spcAft>
              <a:buFont typeface="Arial" charset="0"/>
              <a:buChar char="•"/>
              <a:defRPr/>
            </a:pPr>
            <a:endParaRPr lang="en-US" sz="2000" dirty="0" smtClean="0">
              <a:latin typeface="+mn-lt"/>
            </a:endParaRPr>
          </a:p>
          <a:p>
            <a:pPr marL="119063" indent="-119063">
              <a:spcBef>
                <a:spcPts val="600"/>
              </a:spcBef>
              <a:spcAft>
                <a:spcPts val="600"/>
              </a:spcAft>
              <a:buFont typeface="Arial" charset="0"/>
              <a:buChar char="•"/>
              <a:defRPr/>
            </a:pPr>
            <a:endParaRPr lang="en-US" dirty="0">
              <a:latin typeface="+mn-lt"/>
            </a:endParaRPr>
          </a:p>
        </p:txBody>
      </p:sp>
      <p:pic>
        <p:nvPicPr>
          <p:cNvPr id="4" name="Picture 16"/>
          <p:cNvPicPr>
            <a:picLocks noChangeAspect="1" noChangeArrowheads="1"/>
          </p:cNvPicPr>
          <p:nvPr/>
        </p:nvPicPr>
        <p:blipFill>
          <a:blip r:embed="rId3" cstate="print"/>
          <a:srcRect r="11916"/>
          <a:stretch>
            <a:fillRect/>
          </a:stretch>
        </p:blipFill>
        <p:spPr bwMode="auto">
          <a:xfrm>
            <a:off x="7315200" y="152400"/>
            <a:ext cx="1631016" cy="1154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844870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1" dirty="0" smtClean="0">
                <a:solidFill>
                  <a:schemeClr val="tx1">
                    <a:lumMod val="75000"/>
                    <a:lumOff val="25000"/>
                  </a:schemeClr>
                </a:solidFill>
              </a:rPr>
              <a:t>Measurements are Critical to Innovation</a:t>
            </a:r>
            <a:endParaRPr lang="en-US" b="1" dirty="0">
              <a:solidFill>
                <a:schemeClr val="tx1">
                  <a:lumMod val="75000"/>
                  <a:lumOff val="25000"/>
                </a:schemeClr>
              </a:solidFill>
            </a:endParaRPr>
          </a:p>
        </p:txBody>
      </p:sp>
      <p:sp>
        <p:nvSpPr>
          <p:cNvPr id="3" name="Content Placeholder 2"/>
          <p:cNvSpPr>
            <a:spLocks noGrp="1"/>
          </p:cNvSpPr>
          <p:nvPr>
            <p:ph sz="half" idx="10"/>
          </p:nvPr>
        </p:nvSpPr>
        <p:spPr/>
        <p:txBody>
          <a:bodyPr/>
          <a:lstStyle/>
          <a:p>
            <a:r>
              <a:rPr lang="en-US" sz="2400" dirty="0" smtClean="0">
                <a:solidFill>
                  <a:schemeClr val="accent1">
                    <a:lumMod val="75000"/>
                  </a:schemeClr>
                </a:solidFill>
              </a:rPr>
              <a:t>If you know how to measure something, you can design it, improve it, and compare it</a:t>
            </a:r>
          </a:p>
          <a:p>
            <a:r>
              <a:rPr lang="en-US" sz="2400" dirty="0" smtClean="0">
                <a:solidFill>
                  <a:schemeClr val="accent1">
                    <a:lumMod val="75000"/>
                  </a:schemeClr>
                </a:solidFill>
              </a:rPr>
              <a:t>Measurement science provides foundation for innovation in every industry and economic sector, from manufacturing to health care to defense</a:t>
            </a:r>
          </a:p>
          <a:p>
            <a:endParaRPr lang="en-US" dirty="0"/>
          </a:p>
        </p:txBody>
      </p:sp>
      <p:sp>
        <p:nvSpPr>
          <p:cNvPr id="4" name="Content Placeholder 3"/>
          <p:cNvSpPr>
            <a:spLocks noGrp="1"/>
          </p:cNvSpPr>
          <p:nvPr>
            <p:ph sz="half" idx="2"/>
          </p:nvPr>
        </p:nvSpPr>
        <p:spPr/>
        <p:txBody>
          <a:bodyPr/>
          <a:lstStyle/>
          <a:p>
            <a:r>
              <a:rPr lang="en-US" dirty="0" smtClean="0"/>
              <a:t>80 percent of global trade influenced by measurements</a:t>
            </a:r>
            <a:endParaRPr lang="en-US" dirty="0"/>
          </a:p>
        </p:txBody>
      </p:sp>
      <p:sp>
        <p:nvSpPr>
          <p:cNvPr id="5" name="Content Placeholder 4"/>
          <p:cNvSpPr>
            <a:spLocks noGrp="1"/>
          </p:cNvSpPr>
          <p:nvPr>
            <p:ph sz="half" idx="11"/>
          </p:nvPr>
        </p:nvSpPr>
        <p:spPr/>
        <p:txBody>
          <a:bodyPr/>
          <a:lstStyle/>
          <a:p>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54603" y="3616999"/>
            <a:ext cx="2393656" cy="2056855"/>
          </a:xfrm>
          <a:prstGeom prst="rect">
            <a:avLst/>
          </a:prstGeom>
        </p:spPr>
      </p:pic>
      <p:sp>
        <p:nvSpPr>
          <p:cNvPr id="7" name="Rectangle 6"/>
          <p:cNvSpPr/>
          <p:nvPr/>
        </p:nvSpPr>
        <p:spPr>
          <a:xfrm>
            <a:off x="6043171" y="5673854"/>
            <a:ext cx="2816519" cy="246221"/>
          </a:xfrm>
          <a:prstGeom prst="rect">
            <a:avLst/>
          </a:prstGeom>
        </p:spPr>
        <p:txBody>
          <a:bodyPr wrap="square">
            <a:spAutoFit/>
          </a:bodyPr>
          <a:lstStyle/>
          <a:p>
            <a:r>
              <a:rPr lang="en-US" sz="1000" dirty="0">
                <a:latin typeface="Calibri Light" panose="020F0302020204030204" pitchFamily="34" charset="0"/>
              </a:rPr>
              <a:t>https://www.youtube.com/watch?v=2j9BGVKbzS4</a:t>
            </a:r>
          </a:p>
        </p:txBody>
      </p:sp>
    </p:spTree>
    <p:extLst>
      <p:ext uri="{BB962C8B-B14F-4D97-AF65-F5344CB8AC3E}">
        <p14:creationId xmlns:p14="http://schemas.microsoft.com/office/powerpoint/2010/main" val="2068708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pPr algn="ctr">
              <a:defRPr/>
            </a:pPr>
            <a:endParaRPr lang="en-US" dirty="0" smtClean="0"/>
          </a:p>
          <a:p>
            <a:pPr algn="ctr">
              <a:defRPr/>
            </a:pPr>
            <a:r>
              <a:rPr lang="en-US" sz="4000" dirty="0" smtClean="0"/>
              <a:t>THANK YOU</a:t>
            </a:r>
          </a:p>
          <a:p>
            <a:pPr algn="ctr">
              <a:defRPr/>
            </a:pPr>
            <a:endParaRPr lang="en-US" dirty="0" smtClean="0"/>
          </a:p>
          <a:p>
            <a:pPr algn="ctr">
              <a:defRPr/>
            </a:pPr>
            <a:r>
              <a:rPr lang="en-US" dirty="0" smtClean="0"/>
              <a:t>Katya Delak</a:t>
            </a:r>
          </a:p>
          <a:p>
            <a:pPr algn="ctr">
              <a:defRPr/>
            </a:pPr>
            <a:r>
              <a:rPr lang="en-US" dirty="0" smtClean="0"/>
              <a:t>International and Academic Affairs</a:t>
            </a:r>
          </a:p>
          <a:p>
            <a:pPr algn="ctr">
              <a:defRPr/>
            </a:pPr>
            <a:r>
              <a:rPr lang="en-US" dirty="0" smtClean="0">
                <a:hlinkClick r:id="rId2"/>
              </a:rPr>
              <a:t>katya.delak@nist.gov</a:t>
            </a:r>
            <a:endParaRPr lang="en-US" dirty="0" smtClean="0"/>
          </a:p>
          <a:p>
            <a:pPr algn="ctr">
              <a:defRPr/>
            </a:pPr>
            <a:endParaRPr lang="en-US" dirty="0" smtClean="0"/>
          </a:p>
          <a:p>
            <a:pPr algn="ctr">
              <a:defRPr/>
            </a:pPr>
            <a:r>
              <a:rPr lang="en-US" dirty="0" smtClean="0">
                <a:solidFill>
                  <a:schemeClr val="tx1"/>
                </a:solidFill>
                <a:latin typeface="Calibri"/>
                <a:cs typeface="+mn-cs"/>
              </a:rPr>
              <a:t>Office of International and Academic Affairs</a:t>
            </a:r>
            <a:br>
              <a:rPr lang="en-US" dirty="0" smtClean="0">
                <a:solidFill>
                  <a:schemeClr val="tx1"/>
                </a:solidFill>
                <a:latin typeface="Calibri"/>
                <a:cs typeface="+mn-cs"/>
              </a:rPr>
            </a:br>
            <a:r>
              <a:rPr lang="en-US" dirty="0" smtClean="0">
                <a:solidFill>
                  <a:schemeClr val="tx1"/>
                </a:solidFill>
                <a:latin typeface="Calibri"/>
                <a:cs typeface="+mn-cs"/>
              </a:rPr>
              <a:t>100 Bureau Drive, Mail Stop 1090</a:t>
            </a:r>
            <a:br>
              <a:rPr lang="en-US" dirty="0" smtClean="0">
                <a:solidFill>
                  <a:schemeClr val="tx1"/>
                </a:solidFill>
                <a:latin typeface="Calibri"/>
                <a:cs typeface="+mn-cs"/>
              </a:rPr>
            </a:br>
            <a:r>
              <a:rPr lang="en-US" dirty="0" smtClean="0">
                <a:solidFill>
                  <a:schemeClr val="tx1"/>
                </a:solidFill>
                <a:latin typeface="Calibri"/>
                <a:cs typeface="+mn-cs"/>
              </a:rPr>
              <a:t>Gaithersburg, Maryland  20899-1090</a:t>
            </a:r>
            <a:br>
              <a:rPr lang="en-US" dirty="0" smtClean="0">
                <a:solidFill>
                  <a:schemeClr val="tx1"/>
                </a:solidFill>
                <a:latin typeface="Calibri"/>
                <a:cs typeface="+mn-cs"/>
              </a:rPr>
            </a:br>
            <a:r>
              <a:rPr lang="en-US" dirty="0" smtClean="0">
                <a:solidFill>
                  <a:schemeClr val="tx1"/>
                </a:solidFill>
                <a:latin typeface="Calibri"/>
                <a:cs typeface="+mn-cs"/>
              </a:rPr>
              <a:t>Phone: +1 301 975 2520</a:t>
            </a:r>
            <a:br>
              <a:rPr lang="en-US" dirty="0" smtClean="0">
                <a:solidFill>
                  <a:schemeClr val="tx1"/>
                </a:solidFill>
                <a:latin typeface="Calibri"/>
                <a:cs typeface="+mn-cs"/>
              </a:rPr>
            </a:br>
            <a:r>
              <a:rPr lang="en-US" dirty="0" smtClean="0">
                <a:solidFill>
                  <a:schemeClr val="tx1"/>
                </a:solidFill>
                <a:latin typeface="Calibri"/>
                <a:cs typeface="+mn-cs"/>
              </a:rPr>
              <a:t>Fax: +1 301 975 3530</a:t>
            </a:r>
          </a:p>
          <a:p>
            <a:pPr algn="ctr">
              <a:defRPr/>
            </a:pPr>
            <a:r>
              <a:rPr lang="en-US" dirty="0" smtClean="0">
                <a:solidFill>
                  <a:schemeClr val="tx1"/>
                </a:solidFill>
                <a:latin typeface="Calibri"/>
                <a:cs typeface="+mn-cs"/>
              </a:rPr>
              <a:t>http://www.nist.gov</a:t>
            </a:r>
            <a:endParaRPr lang="en-US" dirty="0"/>
          </a:p>
        </p:txBody>
      </p:sp>
    </p:spTree>
    <p:extLst>
      <p:ext uri="{BB962C8B-B14F-4D97-AF65-F5344CB8AC3E}">
        <p14:creationId xmlns:p14="http://schemas.microsoft.com/office/powerpoint/2010/main" val="19012838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1143000"/>
          </a:xfrm>
        </p:spPr>
        <p:txBody>
          <a:bodyPr/>
          <a:lstStyle/>
          <a:p>
            <a:pPr>
              <a:defRPr/>
            </a:pPr>
            <a:r>
              <a:rPr lang="en-US" sz="2800" b="1" dirty="0" smtClean="0">
                <a:solidFill>
                  <a:srgbClr val="000080"/>
                </a:solidFill>
              </a:rPr>
              <a:t>CIPM: </a:t>
            </a:r>
            <a:r>
              <a:rPr lang="fr-FR" sz="2800" b="1" dirty="0" smtClean="0">
                <a:solidFill>
                  <a:srgbClr val="000080"/>
                </a:solidFill>
              </a:rPr>
              <a:t>Comité International </a:t>
            </a:r>
            <a:r>
              <a:rPr lang="fr-FR" sz="2800" b="1" dirty="0">
                <a:solidFill>
                  <a:srgbClr val="000080"/>
                </a:solidFill>
              </a:rPr>
              <a:t>des </a:t>
            </a:r>
            <a:r>
              <a:rPr lang="fr-FR" sz="2800" b="1" dirty="0" smtClean="0">
                <a:solidFill>
                  <a:srgbClr val="000080"/>
                </a:solidFill>
              </a:rPr>
              <a:t>Poids </a:t>
            </a:r>
            <a:r>
              <a:rPr lang="fr-FR" sz="2800" b="1" dirty="0">
                <a:solidFill>
                  <a:srgbClr val="000080"/>
                </a:solidFill>
              </a:rPr>
              <a:t>et </a:t>
            </a:r>
            <a:r>
              <a:rPr lang="fr-FR" sz="2800" b="1" dirty="0" smtClean="0">
                <a:solidFill>
                  <a:srgbClr val="000080"/>
                </a:solidFill>
              </a:rPr>
              <a:t>Mesures</a:t>
            </a:r>
            <a:endParaRPr lang="en-US" sz="2800" b="1" dirty="0">
              <a:solidFill>
                <a:srgbClr val="000080"/>
              </a:solidFill>
            </a:endParaRPr>
          </a:p>
        </p:txBody>
      </p:sp>
      <p:sp>
        <p:nvSpPr>
          <p:cNvPr id="7171" name="Content Placeholder 2"/>
          <p:cNvSpPr>
            <a:spLocks noGrp="1"/>
          </p:cNvSpPr>
          <p:nvPr>
            <p:ph idx="1"/>
          </p:nvPr>
        </p:nvSpPr>
        <p:spPr>
          <a:xfrm>
            <a:off x="0" y="1371600"/>
            <a:ext cx="5103813" cy="5257800"/>
          </a:xfrm>
        </p:spPr>
        <p:txBody>
          <a:bodyPr/>
          <a:lstStyle/>
          <a:p>
            <a:r>
              <a:rPr lang="en-US" altLang="en-US" sz="2400" dirty="0" smtClean="0"/>
              <a:t>Individuals (18) from member states under </a:t>
            </a:r>
            <a:r>
              <a:rPr lang="en-US" altLang="en-US" sz="2400" dirty="0" err="1" smtClean="0"/>
              <a:t>Metre</a:t>
            </a:r>
            <a:r>
              <a:rPr lang="en-US" altLang="en-US" sz="2400" dirty="0" smtClean="0"/>
              <a:t> Convention</a:t>
            </a:r>
          </a:p>
          <a:p>
            <a:r>
              <a:rPr lang="en-US" altLang="en-US" sz="2400" dirty="0" smtClean="0"/>
              <a:t>Promoting world-wide uniformity in units of measurement</a:t>
            </a:r>
          </a:p>
          <a:p>
            <a:pPr lvl="1"/>
            <a:r>
              <a:rPr lang="en-US" altLang="en-US" sz="2000" dirty="0" smtClean="0"/>
              <a:t>Direct action</a:t>
            </a:r>
          </a:p>
          <a:p>
            <a:pPr lvl="1"/>
            <a:r>
              <a:rPr lang="en-US" altLang="en-US" sz="2000" dirty="0" smtClean="0"/>
              <a:t>Draft resolutions to CGPM (delegates of all member states and observers from associates; “board of directors” of BIPM)</a:t>
            </a:r>
          </a:p>
          <a:p>
            <a:r>
              <a:rPr lang="en-US" altLang="en-US" sz="2400" dirty="0" smtClean="0"/>
              <a:t>Activities</a:t>
            </a:r>
            <a:endParaRPr lang="en-US" altLang="en-US" sz="2000" dirty="0" smtClean="0"/>
          </a:p>
          <a:p>
            <a:pPr lvl="1"/>
            <a:r>
              <a:rPr lang="en-US" altLang="en-US" sz="2000" dirty="0" smtClean="0"/>
              <a:t>Reporting</a:t>
            </a:r>
          </a:p>
          <a:p>
            <a:pPr lvl="1"/>
            <a:r>
              <a:rPr lang="en-US" altLang="en-US" sz="2000" dirty="0" smtClean="0"/>
              <a:t>BIPM workings (technical)</a:t>
            </a:r>
          </a:p>
          <a:p>
            <a:pPr lvl="1"/>
            <a:r>
              <a:rPr lang="en-US" altLang="en-US" sz="2000" dirty="0" smtClean="0"/>
              <a:t>Coordination, recommendations</a:t>
            </a:r>
          </a:p>
          <a:p>
            <a:pPr lvl="1"/>
            <a:r>
              <a:rPr lang="en-US" altLang="en-US" sz="2000" dirty="0" smtClean="0"/>
              <a:t>Exclusive supervision of CCs</a:t>
            </a:r>
          </a:p>
          <a:p>
            <a:endParaRPr lang="en-US" altLang="en-US" sz="2400" dirty="0" smtClean="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l="17334" t="40588" r="18417" b="6926"/>
          <a:stretch>
            <a:fillRect/>
          </a:stretch>
        </p:blipFill>
        <p:spPr bwMode="auto">
          <a:xfrm>
            <a:off x="5410200" y="1384300"/>
            <a:ext cx="3184525" cy="198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696200" y="1727200"/>
            <a:ext cx="261938" cy="3048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n>
                <a:solidFill>
                  <a:srgbClr val="FF0000"/>
                </a:solidFill>
              </a:ln>
            </a:endParaRPr>
          </a:p>
        </p:txBody>
      </p:sp>
      <p:pic>
        <p:nvPicPr>
          <p:cNvPr id="7211" name="Picture 5"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2" name="Picture 6"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3" name="Picture 7"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4" name="Picture 8"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5" name="Picture 9"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6" name="Picture 10"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7" name="Picture 11"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8" name="Picture 12"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9" name="Picture 13"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0" name="Picture 14"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1" name="Picture 15"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2" name="Picture 16"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3" name="Picture 17"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4" name="Picture 18"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5" name="Picture 19"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6" name="Picture 20"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7" name="Picture 21" descr="http://www.bipm.org/utils/common/img/flc_d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4330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56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b="1" dirty="0" smtClean="0">
                <a:solidFill>
                  <a:schemeClr val="tx1">
                    <a:lumMod val="75000"/>
                    <a:lumOff val="25000"/>
                  </a:schemeClr>
                </a:solidFill>
              </a:rPr>
              <a:t>International</a:t>
            </a:r>
          </a:p>
          <a:p>
            <a:endParaRPr lang="en-US" dirty="0"/>
          </a:p>
        </p:txBody>
      </p:sp>
      <p:graphicFrame>
        <p:nvGraphicFramePr>
          <p:cNvPr id="6" name="Object 2"/>
          <p:cNvGraphicFramePr>
            <a:graphicFrameLocks noGrp="1" noChangeAspect="1"/>
          </p:cNvGraphicFramePr>
          <p:nvPr>
            <p:ph idx="10"/>
            <p:extLst>
              <p:ext uri="{D42A27DB-BD31-4B8C-83A1-F6EECF244321}">
                <p14:modId xmlns:p14="http://schemas.microsoft.com/office/powerpoint/2010/main" val="2392622165"/>
              </p:ext>
            </p:extLst>
          </p:nvPr>
        </p:nvGraphicFramePr>
        <p:xfrm>
          <a:off x="2187575" y="1600200"/>
          <a:ext cx="4083050" cy="4525963"/>
        </p:xfrm>
        <a:graphic>
          <a:graphicData uri="http://schemas.openxmlformats.org/presentationml/2006/ole">
            <mc:AlternateContent xmlns:mc="http://schemas.openxmlformats.org/markup-compatibility/2006">
              <mc:Choice xmlns:v="urn:schemas-microsoft-com:vml" Requires="v">
                <p:oleObj spid="_x0000_s2057" name="Document" r:id="rId3" imgW="6766560" imgH="7499520" progId="Word.Document.8">
                  <p:embed/>
                </p:oleObj>
              </mc:Choice>
              <mc:Fallback>
                <p:oleObj name="Document" r:id="rId3" imgW="6766560" imgH="74995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1600200"/>
                        <a:ext cx="4083050" cy="4525963"/>
                      </a:xfrm>
                      <a:prstGeom prst="rect">
                        <a:avLst/>
                      </a:prstGeom>
                      <a:solidFill>
                        <a:srgbClr val="CCECFF"/>
                      </a:solidFill>
                      <a:ln>
                        <a:noFill/>
                      </a:ln>
                      <a:effectLst/>
                    </p:spPr>
                  </p:pic>
                </p:oleObj>
              </mc:Fallback>
            </mc:AlternateContent>
          </a:graphicData>
        </a:graphic>
      </p:graphicFrame>
    </p:spTree>
    <p:extLst>
      <p:ext uri="{BB962C8B-B14F-4D97-AF65-F5344CB8AC3E}">
        <p14:creationId xmlns:p14="http://schemas.microsoft.com/office/powerpoint/2010/main" val="230034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0084" y="433410"/>
            <a:ext cx="9037325" cy="923925"/>
          </a:xfrm>
        </p:spPr>
        <p:txBody>
          <a:bodyPr>
            <a:normAutofit/>
          </a:bodyPr>
          <a:lstStyle/>
          <a:p>
            <a:r>
              <a:rPr lang="en-US" sz="3600" dirty="0" smtClean="0">
                <a:effectLst/>
                <a:latin typeface="+mj-lt"/>
              </a:rPr>
              <a:t>Importance of standards and measurement</a:t>
            </a:r>
          </a:p>
        </p:txBody>
      </p:sp>
      <p:graphicFrame>
        <p:nvGraphicFramePr>
          <p:cNvPr id="12" name="Diagram 11"/>
          <p:cNvGraphicFramePr/>
          <p:nvPr>
            <p:extLst>
              <p:ext uri="{D42A27DB-BD31-4B8C-83A1-F6EECF244321}">
                <p14:modId xmlns:p14="http://schemas.microsoft.com/office/powerpoint/2010/main" val="935154250"/>
              </p:ext>
            </p:extLst>
          </p:nvPr>
        </p:nvGraphicFramePr>
        <p:xfrm>
          <a:off x="443463" y="1124700"/>
          <a:ext cx="8700537" cy="573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6200" y="6324599"/>
            <a:ext cx="8991600" cy="492443"/>
          </a:xfrm>
          <a:prstGeom prst="rect">
            <a:avLst/>
          </a:prstGeom>
          <a:noFill/>
        </p:spPr>
        <p:txBody>
          <a:bodyPr wrap="square" rtlCol="0">
            <a:spAutoFit/>
          </a:bodyPr>
          <a:lstStyle/>
          <a:p>
            <a:r>
              <a:rPr lang="en-US" sz="2600" b="1" dirty="0" smtClean="0">
                <a:effectLst/>
              </a:rPr>
              <a:t>National Bureau of Standards established by Congress in 1901</a:t>
            </a:r>
          </a:p>
        </p:txBody>
      </p:sp>
    </p:spTree>
    <p:extLst>
      <p:ext uri="{BB962C8B-B14F-4D97-AF65-F5344CB8AC3E}">
        <p14:creationId xmlns:p14="http://schemas.microsoft.com/office/powerpoint/2010/main" val="226633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381000" y="3538538"/>
            <a:ext cx="1371600" cy="652462"/>
          </a:xfrm>
          <a:prstGeom prst="rect">
            <a:avLst/>
          </a:prstGeom>
          <a:noFill/>
          <a:ln w="12700">
            <a:solidFill>
              <a:schemeClr val="accent3"/>
            </a:solidFill>
            <a:miter lim="800000"/>
            <a:headEnd/>
            <a:tailEnd/>
          </a:ln>
        </p:spPr>
        <p:txBody>
          <a:bodyPr>
            <a:spAutoFit/>
          </a:bodyPr>
          <a:lstStyle/>
          <a:p>
            <a:pPr algn="ctr"/>
            <a:r>
              <a:rPr lang="en-US" sz="1200" dirty="0">
                <a:solidFill>
                  <a:prstClr val="black">
                    <a:lumMod val="65000"/>
                    <a:lumOff val="35000"/>
                  </a:prstClr>
                </a:solidFill>
              </a:rPr>
              <a:t>National Oceanic and Atmospheric Administration</a:t>
            </a:r>
          </a:p>
        </p:txBody>
      </p:sp>
      <p:sp>
        <p:nvSpPr>
          <p:cNvPr id="30722" name="Text Box 3"/>
          <p:cNvSpPr txBox="1">
            <a:spLocks noChangeArrowheads="1"/>
          </p:cNvSpPr>
          <p:nvPr/>
        </p:nvSpPr>
        <p:spPr bwMode="auto">
          <a:xfrm>
            <a:off x="1835259" y="3530656"/>
            <a:ext cx="1273175" cy="652462"/>
          </a:xfrm>
          <a:prstGeom prst="rect">
            <a:avLst/>
          </a:prstGeom>
          <a:noFill/>
          <a:ln w="12700">
            <a:solidFill>
              <a:schemeClr val="accent3"/>
            </a:solidFill>
            <a:miter lim="800000"/>
            <a:headEnd/>
            <a:tailEnd/>
          </a:ln>
        </p:spPr>
        <p:txBody>
          <a:bodyPr>
            <a:spAutoFit/>
          </a:bodyPr>
          <a:lstStyle/>
          <a:p>
            <a:pPr algn="ctr"/>
            <a:r>
              <a:rPr lang="en-US" sz="1200" dirty="0">
                <a:solidFill>
                  <a:prstClr val="black">
                    <a:lumMod val="65000"/>
                    <a:lumOff val="35000"/>
                  </a:prstClr>
                </a:solidFill>
              </a:rPr>
              <a:t>International Trade Administration</a:t>
            </a:r>
          </a:p>
        </p:txBody>
      </p:sp>
      <p:sp>
        <p:nvSpPr>
          <p:cNvPr id="30724" name="Text Box 5"/>
          <p:cNvSpPr txBox="1">
            <a:spLocks noChangeArrowheads="1"/>
          </p:cNvSpPr>
          <p:nvPr/>
        </p:nvSpPr>
        <p:spPr bwMode="auto">
          <a:xfrm>
            <a:off x="4558862" y="3538538"/>
            <a:ext cx="1511300" cy="646331"/>
          </a:xfrm>
          <a:prstGeom prst="rect">
            <a:avLst/>
          </a:prstGeom>
          <a:noFill/>
          <a:ln w="50800">
            <a:solidFill>
              <a:schemeClr val="accent3"/>
            </a:solidFill>
            <a:miter lim="800000"/>
            <a:headEnd/>
            <a:tailEnd/>
          </a:ln>
        </p:spPr>
        <p:txBody>
          <a:bodyPr>
            <a:spAutoFit/>
          </a:bodyPr>
          <a:lstStyle/>
          <a:p>
            <a:pPr algn="ctr"/>
            <a:r>
              <a:rPr lang="en-US" sz="1200" b="1" dirty="0">
                <a:solidFill>
                  <a:prstClr val="black">
                    <a:lumMod val="65000"/>
                    <a:lumOff val="35000"/>
                  </a:prstClr>
                </a:solidFill>
              </a:rPr>
              <a:t>National Institute of Standards &amp; Technology</a:t>
            </a:r>
            <a:endParaRPr lang="en-US" sz="1200" b="1" dirty="0">
              <a:solidFill>
                <a:prstClr val="black">
                  <a:lumMod val="65000"/>
                  <a:lumOff val="35000"/>
                </a:prstClr>
              </a:solidFill>
              <a:latin typeface="Times New Roman" pitchFamily="18" charset="0"/>
            </a:endParaRPr>
          </a:p>
        </p:txBody>
      </p:sp>
      <p:sp>
        <p:nvSpPr>
          <p:cNvPr id="30725" name="Text Box 6"/>
          <p:cNvSpPr txBox="1">
            <a:spLocks noChangeArrowheads="1"/>
          </p:cNvSpPr>
          <p:nvPr/>
        </p:nvSpPr>
        <p:spPr bwMode="auto">
          <a:xfrm>
            <a:off x="6177894" y="3538538"/>
            <a:ext cx="1273175" cy="652462"/>
          </a:xfrm>
          <a:prstGeom prst="rect">
            <a:avLst/>
          </a:prstGeom>
          <a:noFill/>
          <a:ln w="12700">
            <a:solidFill>
              <a:schemeClr val="accent3"/>
            </a:solidFill>
            <a:miter lim="800000"/>
            <a:headEnd/>
            <a:tailEnd/>
          </a:ln>
        </p:spPr>
        <p:txBody>
          <a:bodyPr>
            <a:spAutoFit/>
          </a:bodyPr>
          <a:lstStyle/>
          <a:p>
            <a:pPr algn="ctr"/>
            <a:r>
              <a:rPr lang="en-US" sz="1200" dirty="0">
                <a:solidFill>
                  <a:prstClr val="black">
                    <a:lumMod val="65000"/>
                    <a:lumOff val="35000"/>
                  </a:prstClr>
                </a:solidFill>
              </a:rPr>
              <a:t>Economics and Statistics Administration</a:t>
            </a:r>
          </a:p>
        </p:txBody>
      </p:sp>
      <p:sp>
        <p:nvSpPr>
          <p:cNvPr id="30726" name="Rectangle 7"/>
          <p:cNvSpPr>
            <a:spLocks noChangeArrowheads="1"/>
          </p:cNvSpPr>
          <p:nvPr/>
        </p:nvSpPr>
        <p:spPr bwMode="auto">
          <a:xfrm>
            <a:off x="2895600" y="990599"/>
            <a:ext cx="3581400" cy="2207971"/>
          </a:xfrm>
          <a:prstGeom prst="rect">
            <a:avLst/>
          </a:prstGeom>
          <a:noFill/>
          <a:ln w="25400">
            <a:solidFill>
              <a:schemeClr val="accent3"/>
            </a:solidFill>
            <a:miter lim="800000"/>
            <a:headEnd/>
            <a:tailEnd/>
          </a:ln>
        </p:spPr>
        <p:txBody>
          <a:bodyPr wrap="none" anchor="ctr"/>
          <a:lstStyle/>
          <a:p>
            <a:pPr eaLnBrk="0" hangingPunct="0"/>
            <a:endParaRPr lang="en-US">
              <a:solidFill>
                <a:prstClr val="black">
                  <a:lumMod val="65000"/>
                  <a:lumOff val="35000"/>
                </a:prstClr>
              </a:solidFill>
            </a:endParaRPr>
          </a:p>
        </p:txBody>
      </p:sp>
      <p:pic>
        <p:nvPicPr>
          <p:cNvPr id="30727" name="Picture 8" descr="DoC-Logo-Colo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4276" y="1124607"/>
            <a:ext cx="1421524" cy="1421524"/>
          </a:xfrm>
          <a:prstGeom prst="rect">
            <a:avLst/>
          </a:prstGeom>
          <a:noFill/>
          <a:ln w="9525">
            <a:noFill/>
            <a:miter lim="800000"/>
            <a:headEnd/>
            <a:tailEnd/>
          </a:ln>
        </p:spPr>
      </p:pic>
      <p:sp>
        <p:nvSpPr>
          <p:cNvPr id="30728" name="Text Box 9"/>
          <p:cNvSpPr txBox="1">
            <a:spLocks noChangeArrowheads="1"/>
          </p:cNvSpPr>
          <p:nvPr/>
        </p:nvSpPr>
        <p:spPr bwMode="auto">
          <a:xfrm>
            <a:off x="7515225" y="3538539"/>
            <a:ext cx="1196975" cy="461665"/>
          </a:xfrm>
          <a:prstGeom prst="rect">
            <a:avLst/>
          </a:prstGeom>
          <a:noFill/>
          <a:ln w="12700">
            <a:solidFill>
              <a:schemeClr val="accent3"/>
            </a:solidFill>
            <a:miter lim="800000"/>
            <a:headEnd/>
            <a:tailEnd/>
          </a:ln>
        </p:spPr>
        <p:txBody>
          <a:bodyPr wrap="square">
            <a:spAutoFit/>
          </a:bodyPr>
          <a:lstStyle/>
          <a:p>
            <a:pPr algn="ctr"/>
            <a:r>
              <a:rPr lang="en-US" sz="1200" dirty="0">
                <a:solidFill>
                  <a:prstClr val="black">
                    <a:lumMod val="65000"/>
                    <a:lumOff val="35000"/>
                  </a:prstClr>
                </a:solidFill>
              </a:rPr>
              <a:t>Other  Agencies….</a:t>
            </a:r>
            <a:endParaRPr lang="en-US" sz="1200" dirty="0">
              <a:solidFill>
                <a:prstClr val="black">
                  <a:lumMod val="65000"/>
                  <a:lumOff val="35000"/>
                </a:prstClr>
              </a:solidFill>
              <a:latin typeface="Times New Roman" pitchFamily="18" charset="0"/>
            </a:endParaRPr>
          </a:p>
        </p:txBody>
      </p:sp>
      <p:cxnSp>
        <p:nvCxnSpPr>
          <p:cNvPr id="30729" name="AutoShape 10"/>
          <p:cNvCxnSpPr>
            <a:cxnSpLocks noChangeShapeType="1"/>
            <a:stCxn id="30726" idx="2"/>
            <a:endCxn id="30721" idx="0"/>
          </p:cNvCxnSpPr>
          <p:nvPr/>
        </p:nvCxnSpPr>
        <p:spPr bwMode="auto">
          <a:xfrm rot="5400000">
            <a:off x="2706566" y="1558804"/>
            <a:ext cx="339968" cy="3619500"/>
          </a:xfrm>
          <a:prstGeom prst="bentConnector3">
            <a:avLst>
              <a:gd name="adj1" fmla="val 50000"/>
            </a:avLst>
          </a:prstGeom>
          <a:noFill/>
          <a:ln w="12700">
            <a:solidFill>
              <a:schemeClr val="accent3"/>
            </a:solidFill>
            <a:miter lim="800000"/>
            <a:headEnd/>
            <a:tailEnd/>
          </a:ln>
        </p:spPr>
      </p:cxnSp>
      <p:cxnSp>
        <p:nvCxnSpPr>
          <p:cNvPr id="30730" name="AutoShape 11"/>
          <p:cNvCxnSpPr>
            <a:cxnSpLocks noChangeShapeType="1"/>
            <a:stCxn id="30726" idx="2"/>
            <a:endCxn id="30722" idx="0"/>
          </p:cNvCxnSpPr>
          <p:nvPr/>
        </p:nvCxnSpPr>
        <p:spPr bwMode="auto">
          <a:xfrm rot="5400000">
            <a:off x="3413031" y="2257387"/>
            <a:ext cx="332086" cy="2214453"/>
          </a:xfrm>
          <a:prstGeom prst="bentConnector3">
            <a:avLst>
              <a:gd name="adj1" fmla="val 50000"/>
            </a:avLst>
          </a:prstGeom>
          <a:noFill/>
          <a:ln w="12700">
            <a:solidFill>
              <a:schemeClr val="accent3"/>
            </a:solidFill>
            <a:miter lim="800000"/>
            <a:headEnd/>
            <a:tailEnd/>
          </a:ln>
        </p:spPr>
      </p:cxnSp>
      <p:cxnSp>
        <p:nvCxnSpPr>
          <p:cNvPr id="30731" name="AutoShape 12"/>
          <p:cNvCxnSpPr>
            <a:cxnSpLocks noChangeShapeType="1"/>
            <a:stCxn id="30726" idx="2"/>
          </p:cNvCxnSpPr>
          <p:nvPr/>
        </p:nvCxnSpPr>
        <p:spPr bwMode="auto">
          <a:xfrm rot="5400000">
            <a:off x="4068617" y="2912971"/>
            <a:ext cx="332085" cy="903283"/>
          </a:xfrm>
          <a:prstGeom prst="bentConnector2">
            <a:avLst/>
          </a:prstGeom>
          <a:noFill/>
          <a:ln w="12700">
            <a:solidFill>
              <a:schemeClr val="accent3"/>
            </a:solidFill>
            <a:miter lim="800000"/>
            <a:headEnd/>
            <a:tailEnd/>
          </a:ln>
        </p:spPr>
      </p:cxnSp>
      <p:cxnSp>
        <p:nvCxnSpPr>
          <p:cNvPr id="30732" name="AutoShape 13"/>
          <p:cNvCxnSpPr>
            <a:cxnSpLocks noChangeShapeType="1"/>
            <a:stCxn id="30726" idx="2"/>
            <a:endCxn id="30725" idx="0"/>
          </p:cNvCxnSpPr>
          <p:nvPr/>
        </p:nvCxnSpPr>
        <p:spPr bwMode="auto">
          <a:xfrm rot="16200000" flipH="1">
            <a:off x="5580407" y="2304463"/>
            <a:ext cx="339968" cy="2128182"/>
          </a:xfrm>
          <a:prstGeom prst="bentConnector3">
            <a:avLst>
              <a:gd name="adj1" fmla="val 50000"/>
            </a:avLst>
          </a:prstGeom>
          <a:noFill/>
          <a:ln w="12700">
            <a:solidFill>
              <a:schemeClr val="tx1"/>
            </a:solidFill>
            <a:miter lim="800000"/>
            <a:headEnd/>
            <a:tailEnd/>
          </a:ln>
        </p:spPr>
      </p:cxnSp>
      <p:cxnSp>
        <p:nvCxnSpPr>
          <p:cNvPr id="30733" name="AutoShape 14"/>
          <p:cNvCxnSpPr>
            <a:cxnSpLocks noChangeShapeType="1"/>
            <a:stCxn id="30726" idx="2"/>
            <a:endCxn id="30724" idx="0"/>
          </p:cNvCxnSpPr>
          <p:nvPr/>
        </p:nvCxnSpPr>
        <p:spPr bwMode="auto">
          <a:xfrm rot="16200000" flipH="1">
            <a:off x="4830422" y="3054448"/>
            <a:ext cx="339968" cy="628212"/>
          </a:xfrm>
          <a:prstGeom prst="bentConnector3">
            <a:avLst>
              <a:gd name="adj1" fmla="val 50000"/>
            </a:avLst>
          </a:prstGeom>
          <a:noFill/>
          <a:ln w="50800">
            <a:solidFill>
              <a:schemeClr val="accent3"/>
            </a:solidFill>
            <a:miter lim="800000"/>
            <a:headEnd/>
            <a:tailEnd/>
          </a:ln>
        </p:spPr>
      </p:cxnSp>
      <p:cxnSp>
        <p:nvCxnSpPr>
          <p:cNvPr id="30734" name="AutoShape 15"/>
          <p:cNvCxnSpPr>
            <a:cxnSpLocks noChangeShapeType="1"/>
            <a:stCxn id="30726" idx="2"/>
            <a:endCxn id="30728" idx="0"/>
          </p:cNvCxnSpPr>
          <p:nvPr/>
        </p:nvCxnSpPr>
        <p:spPr bwMode="auto">
          <a:xfrm rot="16200000" flipH="1">
            <a:off x="6230022" y="1654847"/>
            <a:ext cx="339969" cy="3427413"/>
          </a:xfrm>
          <a:prstGeom prst="bentConnector3">
            <a:avLst>
              <a:gd name="adj1" fmla="val 50000"/>
            </a:avLst>
          </a:prstGeom>
          <a:noFill/>
          <a:ln w="12700">
            <a:solidFill>
              <a:schemeClr val="accent3"/>
            </a:solidFill>
            <a:miter lim="800000"/>
            <a:headEnd/>
            <a:tailEnd/>
          </a:ln>
        </p:spPr>
      </p:cxnSp>
      <p:sp>
        <p:nvSpPr>
          <p:cNvPr id="30737" name="Rectangle 21"/>
          <p:cNvSpPr>
            <a:spLocks noGrp="1" noChangeArrowheads="1"/>
          </p:cNvSpPr>
          <p:nvPr>
            <p:ph type="title"/>
          </p:nvPr>
        </p:nvSpPr>
        <p:spPr>
          <a:xfrm>
            <a:off x="193830" y="356600"/>
            <a:ext cx="9294010" cy="609600"/>
          </a:xfrm>
        </p:spPr>
        <p:txBody>
          <a:bodyPr>
            <a:noAutofit/>
          </a:bodyPr>
          <a:lstStyle/>
          <a:p>
            <a:pPr algn="l"/>
            <a:r>
              <a:rPr lang="en-US" sz="3600" b="1" dirty="0" smtClean="0">
                <a:solidFill>
                  <a:schemeClr val="tx1">
                    <a:lumMod val="65000"/>
                    <a:lumOff val="35000"/>
                  </a:schemeClr>
                </a:solidFill>
                <a:effectLst/>
                <a:cs typeface="Arial" pitchFamily="34" charset="0"/>
              </a:rPr>
              <a:t>NIST is in the Department of Commerce</a:t>
            </a:r>
          </a:p>
        </p:txBody>
      </p:sp>
      <p:sp>
        <p:nvSpPr>
          <p:cNvPr id="32" name="TextBox 31"/>
          <p:cNvSpPr txBox="1"/>
          <p:nvPr/>
        </p:nvSpPr>
        <p:spPr>
          <a:xfrm>
            <a:off x="244366" y="4188373"/>
            <a:ext cx="1676400" cy="461665"/>
          </a:xfrm>
          <a:prstGeom prst="rect">
            <a:avLst/>
          </a:prstGeom>
          <a:noFill/>
          <a:ln>
            <a:solidFill>
              <a:schemeClr val="accent3"/>
            </a:solidFill>
          </a:ln>
        </p:spPr>
        <p:txBody>
          <a:bodyPr wrap="square" rtlCol="0">
            <a:spAutoFit/>
          </a:bodyPr>
          <a:lstStyle/>
          <a:p>
            <a:pPr algn="ctr"/>
            <a:r>
              <a:rPr lang="en-US" sz="1200" b="1" dirty="0">
                <a:solidFill>
                  <a:prstClr val="black">
                    <a:lumMod val="65000"/>
                    <a:lumOff val="35000"/>
                  </a:prstClr>
                </a:solidFill>
              </a:rPr>
              <a:t>(National Weather Service)</a:t>
            </a:r>
          </a:p>
        </p:txBody>
      </p:sp>
      <p:sp>
        <p:nvSpPr>
          <p:cNvPr id="33" name="TextBox 32"/>
          <p:cNvSpPr txBox="1"/>
          <p:nvPr/>
        </p:nvSpPr>
        <p:spPr>
          <a:xfrm>
            <a:off x="7315200" y="3975538"/>
            <a:ext cx="1676400" cy="1384995"/>
          </a:xfrm>
          <a:prstGeom prst="rect">
            <a:avLst/>
          </a:prstGeom>
          <a:noFill/>
        </p:spPr>
        <p:txBody>
          <a:bodyPr wrap="square" rtlCol="0">
            <a:spAutoFit/>
          </a:bodyPr>
          <a:lstStyle/>
          <a:p>
            <a:pPr marL="171450" indent="-171450" algn="ctr">
              <a:buFont typeface="Arial" panose="020B0604020202020204" pitchFamily="34" charset="0"/>
              <a:buChar char="•"/>
            </a:pPr>
            <a:r>
              <a:rPr lang="en-US" sz="1200" b="1" dirty="0">
                <a:solidFill>
                  <a:prstClr val="black">
                    <a:lumMod val="65000"/>
                    <a:lumOff val="35000"/>
                  </a:prstClr>
                </a:solidFill>
              </a:rPr>
              <a:t>Census Bureau</a:t>
            </a:r>
          </a:p>
          <a:p>
            <a:pPr marL="171450" indent="-171450" algn="ctr">
              <a:buFont typeface="Arial" panose="020B0604020202020204" pitchFamily="34" charset="0"/>
              <a:buChar char="•"/>
            </a:pPr>
            <a:r>
              <a:rPr lang="en-US" sz="1200" b="1" dirty="0">
                <a:solidFill>
                  <a:prstClr val="black">
                    <a:lumMod val="65000"/>
                    <a:lumOff val="35000"/>
                  </a:prstClr>
                </a:solidFill>
              </a:rPr>
              <a:t>National Telecommunications and Information Administration</a:t>
            </a:r>
          </a:p>
          <a:p>
            <a:pPr marL="171450" indent="-171450" algn="ctr">
              <a:buFont typeface="Arial" panose="020B0604020202020204" pitchFamily="34" charset="0"/>
              <a:buChar char="•"/>
            </a:pPr>
            <a:r>
              <a:rPr lang="en-US" sz="1200" b="1" dirty="0">
                <a:solidFill>
                  <a:prstClr val="black">
                    <a:lumMod val="65000"/>
                    <a:lumOff val="35000"/>
                  </a:prstClr>
                </a:solidFill>
              </a:rPr>
              <a:t>Bureau of Economic Analysis</a:t>
            </a:r>
          </a:p>
        </p:txBody>
      </p:sp>
      <p:cxnSp>
        <p:nvCxnSpPr>
          <p:cNvPr id="27" name="Straight Connector 26"/>
          <p:cNvCxnSpPr/>
          <p:nvPr/>
        </p:nvCxnSpPr>
        <p:spPr>
          <a:xfrm>
            <a:off x="304800" y="90317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3"/>
          <p:cNvSpPr txBox="1">
            <a:spLocks noChangeArrowheads="1"/>
          </p:cNvSpPr>
          <p:nvPr/>
        </p:nvSpPr>
        <p:spPr bwMode="auto">
          <a:xfrm>
            <a:off x="3170073" y="3533282"/>
            <a:ext cx="1273175" cy="461665"/>
          </a:xfrm>
          <a:prstGeom prst="rect">
            <a:avLst/>
          </a:prstGeom>
          <a:noFill/>
          <a:ln w="12700">
            <a:solidFill>
              <a:schemeClr val="accent3"/>
            </a:solidFill>
            <a:miter lim="800000"/>
            <a:headEnd/>
            <a:tailEnd/>
          </a:ln>
        </p:spPr>
        <p:txBody>
          <a:bodyPr>
            <a:spAutoFit/>
          </a:bodyPr>
          <a:lstStyle/>
          <a:p>
            <a:pPr algn="ctr"/>
            <a:r>
              <a:rPr lang="en-US" sz="1200" dirty="0">
                <a:solidFill>
                  <a:prstClr val="black">
                    <a:lumMod val="65000"/>
                    <a:lumOff val="35000"/>
                  </a:prstClr>
                </a:solidFill>
              </a:rPr>
              <a:t>Patent and Trademark Office</a:t>
            </a:r>
          </a:p>
        </p:txBody>
      </p:sp>
      <p:pic>
        <p:nvPicPr>
          <p:cNvPr id="2" name="Picture 2" descr="Penny Pritzk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87269" y="1041009"/>
            <a:ext cx="1190625" cy="165735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Text Box 17"/>
          <p:cNvSpPr txBox="1">
            <a:spLocks noChangeAspect="1" noChangeArrowheads="1"/>
          </p:cNvSpPr>
          <p:nvPr/>
        </p:nvSpPr>
        <p:spPr bwMode="auto">
          <a:xfrm>
            <a:off x="4495800" y="2737710"/>
            <a:ext cx="2266944" cy="438582"/>
          </a:xfrm>
          <a:prstGeom prst="rect">
            <a:avLst/>
          </a:prstGeom>
          <a:noFill/>
          <a:ln w="9525">
            <a:noFill/>
            <a:miter lim="800000"/>
            <a:headEnd/>
            <a:tailEnd/>
          </a:ln>
        </p:spPr>
        <p:txBody>
          <a:bodyPr wrap="square">
            <a:spAutoFit/>
          </a:bodyPr>
          <a:lstStyle/>
          <a:p>
            <a:pPr algn="ctr" eaLnBrk="0" hangingPunct="0"/>
            <a:r>
              <a:rPr lang="en-US" sz="1200" b="1" dirty="0">
                <a:solidFill>
                  <a:prstClr val="black">
                    <a:lumMod val="65000"/>
                    <a:lumOff val="35000"/>
                  </a:prstClr>
                </a:solidFill>
              </a:rPr>
              <a:t> Penny </a:t>
            </a:r>
            <a:r>
              <a:rPr lang="en-US" sz="1200" b="1" dirty="0" err="1">
                <a:solidFill>
                  <a:prstClr val="black">
                    <a:lumMod val="65000"/>
                    <a:lumOff val="35000"/>
                  </a:prstClr>
                </a:solidFill>
              </a:rPr>
              <a:t>Pritzker</a:t>
            </a:r>
            <a:endParaRPr lang="en-US" sz="1200" b="1" dirty="0">
              <a:solidFill>
                <a:prstClr val="black">
                  <a:lumMod val="65000"/>
                  <a:lumOff val="35000"/>
                </a:prstClr>
              </a:solidFill>
            </a:endParaRPr>
          </a:p>
          <a:p>
            <a:pPr algn="ctr" eaLnBrk="0" hangingPunct="0"/>
            <a:r>
              <a:rPr lang="en-US" sz="1050" b="1" dirty="0">
                <a:solidFill>
                  <a:prstClr val="black">
                    <a:lumMod val="65000"/>
                    <a:lumOff val="35000"/>
                  </a:prstClr>
                </a:solidFill>
              </a:rPr>
              <a:t>Secretary of Commerce</a:t>
            </a:r>
          </a:p>
        </p:txBody>
      </p:sp>
      <p:grpSp>
        <p:nvGrpSpPr>
          <p:cNvPr id="3" name="Group 2"/>
          <p:cNvGrpSpPr/>
          <p:nvPr/>
        </p:nvGrpSpPr>
        <p:grpSpPr>
          <a:xfrm>
            <a:off x="3450578" y="4262675"/>
            <a:ext cx="3969356" cy="2308981"/>
            <a:chOff x="-473655" y="3431806"/>
            <a:chExt cx="3969356" cy="2308981"/>
          </a:xfrm>
          <a:effectLst/>
        </p:grpSpPr>
        <p:pic>
          <p:nvPicPr>
            <p:cNvPr id="25"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4405" y="3431806"/>
              <a:ext cx="1138787" cy="1645920"/>
            </a:xfrm>
            <a:prstGeom prst="rect">
              <a:avLst/>
            </a:prstGeom>
            <a:ln>
              <a:noFill/>
            </a:ln>
            <a:effectLst/>
          </p:spPr>
        </p:pic>
        <p:sp>
          <p:nvSpPr>
            <p:cNvPr id="28" name="TextBox 28"/>
            <p:cNvSpPr txBox="1">
              <a:spLocks noChangeArrowheads="1"/>
            </p:cNvSpPr>
            <p:nvPr/>
          </p:nvSpPr>
          <p:spPr bwMode="auto">
            <a:xfrm>
              <a:off x="-473655" y="5094456"/>
              <a:ext cx="3969356" cy="646331"/>
            </a:xfrm>
            <a:prstGeom prst="rect">
              <a:avLst/>
            </a:prstGeom>
            <a:noFill/>
            <a:ln w="9525">
              <a:noFill/>
              <a:miter lim="800000"/>
              <a:headEnd/>
              <a:tailEnd/>
            </a:ln>
          </p:spPr>
          <p:txBody>
            <a:bodyPr wrap="none">
              <a:spAutoFit/>
            </a:bodyPr>
            <a:lstStyle/>
            <a:p>
              <a:pPr algn="ctr"/>
              <a:r>
                <a:rPr lang="en-US" sz="1200" b="1" dirty="0">
                  <a:solidFill>
                    <a:prstClr val="black">
                      <a:lumMod val="65000"/>
                      <a:lumOff val="35000"/>
                    </a:prstClr>
                  </a:solidFill>
                </a:rPr>
                <a:t>Willie May</a:t>
              </a:r>
            </a:p>
            <a:p>
              <a:pPr algn="ctr"/>
              <a:r>
                <a:rPr lang="en-US" sz="1200" b="1" dirty="0">
                  <a:solidFill>
                    <a:prstClr val="black">
                      <a:lumMod val="65000"/>
                      <a:lumOff val="35000"/>
                    </a:prstClr>
                  </a:solidFill>
                </a:rPr>
                <a:t>Acting NIST Director, </a:t>
              </a:r>
              <a:br>
                <a:rPr lang="en-US" sz="1200" b="1" dirty="0">
                  <a:solidFill>
                    <a:prstClr val="black">
                      <a:lumMod val="65000"/>
                      <a:lumOff val="35000"/>
                    </a:prstClr>
                  </a:solidFill>
                </a:rPr>
              </a:br>
              <a:r>
                <a:rPr lang="en-US" sz="1050" b="1" dirty="0">
                  <a:solidFill>
                    <a:prstClr val="black">
                      <a:lumMod val="65000"/>
                      <a:lumOff val="35000"/>
                    </a:prstClr>
                  </a:solidFill>
                </a:rPr>
                <a:t>Acting Under Secretary of Commerce for Standards and Technology</a:t>
              </a:r>
              <a:endParaRPr lang="en-US" sz="1050" dirty="0">
                <a:solidFill>
                  <a:prstClr val="black">
                    <a:lumMod val="65000"/>
                    <a:lumOff val="35000"/>
                  </a:prstClr>
                </a:solidFill>
              </a:endParaRPr>
            </a:p>
          </p:txBody>
        </p:sp>
      </p:grpSp>
    </p:spTree>
    <p:extLst>
      <p:ext uri="{BB962C8B-B14F-4D97-AF65-F5344CB8AC3E}">
        <p14:creationId xmlns:p14="http://schemas.microsoft.com/office/powerpoint/2010/main" val="1937221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93830" y="391580"/>
            <a:ext cx="9105620" cy="771525"/>
          </a:xfrm>
        </p:spPr>
        <p:txBody>
          <a:bodyPr>
            <a:noAutofit/>
          </a:bodyPr>
          <a:lstStyle/>
          <a:p>
            <a:r>
              <a:rPr lang="en-US" sz="2000" dirty="0" smtClean="0">
                <a:ea typeface="ＭＳ Ｐゴシック" charset="-128"/>
              </a:rPr>
              <a:t/>
            </a:r>
            <a:br>
              <a:rPr lang="en-US" sz="2000" dirty="0" smtClean="0">
                <a:ea typeface="ＭＳ Ｐゴシック" charset="-128"/>
              </a:rPr>
            </a:br>
            <a:r>
              <a:rPr lang="en-US" dirty="0">
                <a:ea typeface="ＭＳ Ｐゴシック" charset="-128"/>
              </a:rPr>
              <a:t>NIST: </a:t>
            </a:r>
            <a:r>
              <a:rPr lang="en-US" dirty="0" smtClean="0">
                <a:ea typeface="ＭＳ Ｐゴシック" charset="-128"/>
              </a:rPr>
              <a:t>Nobel </a:t>
            </a:r>
            <a:r>
              <a:rPr lang="en-US" dirty="0">
                <a:ea typeface="ＭＳ Ｐゴシック" charset="-128"/>
              </a:rPr>
              <a:t>Prize-winning </a:t>
            </a:r>
            <a:r>
              <a:rPr lang="en-US" dirty="0" smtClean="0">
                <a:ea typeface="ＭＳ Ｐゴシック" charset="-128"/>
              </a:rPr>
              <a:t>science, real-world </a:t>
            </a:r>
            <a:r>
              <a:rPr lang="en-US" dirty="0">
                <a:ea typeface="ＭＳ Ｐゴシック" charset="-128"/>
              </a:rPr>
              <a:t>engineering</a:t>
            </a:r>
          </a:p>
        </p:txBody>
      </p:sp>
      <p:sp>
        <p:nvSpPr>
          <p:cNvPr id="10" name="Content Placeholder 9"/>
          <p:cNvSpPr>
            <a:spLocks noGrp="1"/>
          </p:cNvSpPr>
          <p:nvPr>
            <p:ph sz="half" idx="1"/>
          </p:nvPr>
        </p:nvSpPr>
        <p:spPr>
          <a:xfrm>
            <a:off x="270640" y="1582683"/>
            <a:ext cx="8364279" cy="1769507"/>
          </a:xfrm>
        </p:spPr>
        <p:txBody>
          <a:bodyPr>
            <a:noAutofit/>
          </a:bodyPr>
          <a:lstStyle/>
          <a:p>
            <a:pPr marL="0" indent="0"/>
            <a:r>
              <a:rPr lang="en-US" dirty="0">
                <a:latin typeface="+mn-lt"/>
              </a:rPr>
              <a:t>With an extremely broad research portfolio, world-class facilities, national  networks, and an international reach, NIST works to </a:t>
            </a:r>
            <a:r>
              <a:rPr lang="en-US" dirty="0" smtClean="0">
                <a:latin typeface="+mn-lt"/>
              </a:rPr>
              <a:t>promote U.S. innovation and industrial </a:t>
            </a:r>
            <a:r>
              <a:rPr lang="en-US" dirty="0" smtClean="0">
                <a:solidFill>
                  <a:schemeClr val="tx1">
                    <a:lumMod val="75000"/>
                    <a:lumOff val="25000"/>
                  </a:schemeClr>
                </a:solidFill>
                <a:latin typeface="+mn-lt"/>
              </a:rPr>
              <a:t>competitiveness</a:t>
            </a:r>
            <a:r>
              <a:rPr lang="en-US" dirty="0" smtClean="0">
                <a:latin typeface="+mn-lt"/>
              </a:rPr>
              <a:t> by advancing </a:t>
            </a:r>
            <a:r>
              <a:rPr lang="en-US" b="1" dirty="0" smtClean="0">
                <a:solidFill>
                  <a:schemeClr val="accent3">
                    <a:lumMod val="75000"/>
                  </a:schemeClr>
                </a:solidFill>
                <a:latin typeface="+mn-lt"/>
              </a:rPr>
              <a:t>measurement science</a:t>
            </a:r>
            <a:r>
              <a:rPr lang="en-US" dirty="0" smtClean="0">
                <a:solidFill>
                  <a:schemeClr val="accent3">
                    <a:lumMod val="75000"/>
                  </a:schemeClr>
                </a:solidFill>
                <a:latin typeface="+mn-lt"/>
              </a:rPr>
              <a:t>, </a:t>
            </a:r>
            <a:r>
              <a:rPr lang="en-US" b="1" dirty="0" smtClean="0">
                <a:solidFill>
                  <a:schemeClr val="accent3">
                    <a:lumMod val="75000"/>
                  </a:schemeClr>
                </a:solidFill>
                <a:latin typeface="+mn-lt"/>
              </a:rPr>
              <a:t>standards</a:t>
            </a:r>
            <a:r>
              <a:rPr lang="en-US" dirty="0" smtClean="0">
                <a:solidFill>
                  <a:schemeClr val="accent3">
                    <a:lumMod val="75000"/>
                  </a:schemeClr>
                </a:solidFill>
                <a:latin typeface="+mn-lt"/>
              </a:rPr>
              <a:t>, and </a:t>
            </a:r>
            <a:r>
              <a:rPr lang="en-US" b="1" dirty="0" smtClean="0">
                <a:solidFill>
                  <a:schemeClr val="accent3">
                    <a:lumMod val="75000"/>
                  </a:schemeClr>
                </a:solidFill>
                <a:latin typeface="+mn-lt"/>
              </a:rPr>
              <a:t>technology</a:t>
            </a:r>
            <a:r>
              <a:rPr lang="en-US" dirty="0" smtClean="0">
                <a:latin typeface="+mn-lt"/>
              </a:rPr>
              <a:t> in ways that enhance our economic security and improve our quality of life.</a:t>
            </a:r>
          </a:p>
          <a:p>
            <a:endParaRPr lang="en-US" sz="1800" dirty="0"/>
          </a:p>
        </p:txBody>
      </p:sp>
      <p:sp>
        <p:nvSpPr>
          <p:cNvPr id="5" name="TextBox 4"/>
          <p:cNvSpPr txBox="1"/>
          <p:nvPr/>
        </p:nvSpPr>
        <p:spPr>
          <a:xfrm rot="16200000">
            <a:off x="4930050" y="5264406"/>
            <a:ext cx="1858416" cy="184666"/>
          </a:xfrm>
          <a:prstGeom prst="rect">
            <a:avLst/>
          </a:prstGeom>
          <a:noFill/>
        </p:spPr>
        <p:txBody>
          <a:bodyPr wrap="square" rtlCol="0">
            <a:spAutoFit/>
          </a:bodyPr>
          <a:lstStyle/>
          <a:p>
            <a:pPr fontAlgn="base">
              <a:spcBef>
                <a:spcPct val="0"/>
              </a:spcBef>
              <a:spcAft>
                <a:spcPct val="0"/>
              </a:spcAft>
            </a:pPr>
            <a:r>
              <a:rPr lang="en-US" sz="600" dirty="0">
                <a:solidFill>
                  <a:prstClr val="black">
                    <a:lumMod val="75000"/>
                    <a:lumOff val="25000"/>
                  </a:prstClr>
                </a:solidFill>
                <a:latin typeface="Arial" pitchFamily="34" charset="0"/>
              </a:rPr>
              <a:t>© Robert </a:t>
            </a:r>
            <a:r>
              <a:rPr lang="en-US" sz="600" dirty="0" err="1">
                <a:solidFill>
                  <a:prstClr val="black">
                    <a:lumMod val="75000"/>
                    <a:lumOff val="25000"/>
                  </a:prstClr>
                </a:solidFill>
                <a:latin typeface="Arial" pitchFamily="34" charset="0"/>
              </a:rPr>
              <a:t>Rathe</a:t>
            </a:r>
            <a:endParaRPr lang="en-US" sz="600" dirty="0">
              <a:solidFill>
                <a:prstClr val="black">
                  <a:lumMod val="75000"/>
                  <a:lumOff val="25000"/>
                </a:prstClr>
              </a:solidFill>
              <a:latin typeface="Arial" pitchFamily="34" charset="0"/>
            </a:endParaRPr>
          </a:p>
        </p:txBody>
      </p:sp>
      <p:sp>
        <p:nvSpPr>
          <p:cNvPr id="13" name="TextBox 12"/>
          <p:cNvSpPr txBox="1"/>
          <p:nvPr/>
        </p:nvSpPr>
        <p:spPr>
          <a:xfrm rot="16200000">
            <a:off x="7905980" y="5273625"/>
            <a:ext cx="1858416" cy="184666"/>
          </a:xfrm>
          <a:prstGeom prst="rect">
            <a:avLst/>
          </a:prstGeom>
          <a:noFill/>
        </p:spPr>
        <p:txBody>
          <a:bodyPr wrap="square" rtlCol="0">
            <a:spAutoFit/>
          </a:bodyPr>
          <a:lstStyle/>
          <a:p>
            <a:pPr fontAlgn="base">
              <a:spcBef>
                <a:spcPct val="0"/>
              </a:spcBef>
              <a:spcAft>
                <a:spcPct val="0"/>
              </a:spcAft>
            </a:pPr>
            <a:r>
              <a:rPr lang="en-US" sz="600" dirty="0">
                <a:solidFill>
                  <a:prstClr val="black">
                    <a:lumMod val="75000"/>
                    <a:lumOff val="25000"/>
                  </a:prstClr>
                </a:solidFill>
                <a:latin typeface="Arial" pitchFamily="34" charset="0"/>
              </a:rPr>
              <a:t>© Robert </a:t>
            </a:r>
            <a:r>
              <a:rPr lang="en-US" sz="600" dirty="0" err="1">
                <a:solidFill>
                  <a:prstClr val="black">
                    <a:lumMod val="75000"/>
                    <a:lumOff val="25000"/>
                  </a:prstClr>
                </a:solidFill>
                <a:latin typeface="Arial" pitchFamily="34" charset="0"/>
              </a:rPr>
              <a:t>Rathe</a:t>
            </a:r>
            <a:endParaRPr lang="en-US" sz="600" dirty="0">
              <a:solidFill>
                <a:prstClr val="black">
                  <a:lumMod val="75000"/>
                  <a:lumOff val="25000"/>
                </a:prstClr>
              </a:solidFill>
              <a:latin typeface="Arial" pitchFamily="34" charset="0"/>
            </a:endParaRPr>
          </a:p>
        </p:txBody>
      </p:sp>
      <p:sp>
        <p:nvSpPr>
          <p:cNvPr id="8" name="TextBox 7"/>
          <p:cNvSpPr txBox="1"/>
          <p:nvPr/>
        </p:nvSpPr>
        <p:spPr>
          <a:xfrm rot="16200000">
            <a:off x="1992350" y="5323592"/>
            <a:ext cx="1766630" cy="184666"/>
          </a:xfrm>
          <a:prstGeom prst="rect">
            <a:avLst/>
          </a:prstGeom>
          <a:noFill/>
        </p:spPr>
        <p:txBody>
          <a:bodyPr wrap="square" rtlCol="0">
            <a:spAutoFit/>
          </a:bodyPr>
          <a:lstStyle/>
          <a:p>
            <a:pPr fontAlgn="base">
              <a:spcBef>
                <a:spcPct val="0"/>
              </a:spcBef>
              <a:spcAft>
                <a:spcPct val="0"/>
              </a:spcAft>
            </a:pPr>
            <a:r>
              <a:rPr lang="en-US" sz="600" dirty="0">
                <a:solidFill>
                  <a:prstClr val="black">
                    <a:lumMod val="65000"/>
                    <a:lumOff val="35000"/>
                  </a:prstClr>
                </a:solidFill>
                <a:latin typeface="Arial" pitchFamily="34" charset="0"/>
              </a:rPr>
              <a:t>© G. Wheeler</a:t>
            </a:r>
          </a:p>
        </p:txBody>
      </p:sp>
      <p:pic>
        <p:nvPicPr>
          <p:cNvPr id="1030" name="Picture 6" descr="C:\Users\marke\Desktop\01MEL001_provingring_Ho_M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934" y="3736240"/>
            <a:ext cx="2468562" cy="246856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arke\Desktop\10MML005_najarro_M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547" y="3736240"/>
            <a:ext cx="2468562" cy="24685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arke\Desktop\NIST_teleportation_Wineland_M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450" y="3736240"/>
            <a:ext cx="2468562" cy="246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443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441340"/>
            <a:ext cx="8077200" cy="990600"/>
          </a:xfrm>
          <a:prstGeom prst="rect">
            <a:avLst/>
          </a:prstGeom>
        </p:spPr>
        <p:txBody>
          <a:bodyPr vert="horz" lIns="91440" tIns="45720" rIns="91440" bIns="45720" rtlCol="0" anchor="ctr">
            <a:normAutofit/>
          </a:bodyPr>
          <a:lstStyle/>
          <a:p>
            <a:pPr>
              <a:lnSpc>
                <a:spcPts val="2600"/>
              </a:lnSpc>
              <a:spcBef>
                <a:spcPct val="0"/>
              </a:spcBef>
              <a:defRPr/>
            </a:pPr>
            <a:r>
              <a:rPr lang="en-US" sz="3600" b="1" dirty="0">
                <a:solidFill>
                  <a:prstClr val="black">
                    <a:lumMod val="65000"/>
                    <a:lumOff val="35000"/>
                  </a:prstClr>
                </a:solidFill>
                <a:cs typeface="Arial" pitchFamily="34" charset="0"/>
              </a:rPr>
              <a:t>NIST Priority Research Areas</a:t>
            </a:r>
          </a:p>
        </p:txBody>
      </p:sp>
      <p:graphicFrame>
        <p:nvGraphicFramePr>
          <p:cNvPr id="6" name="Diagram 5"/>
          <p:cNvGraphicFramePr/>
          <p:nvPr>
            <p:extLst>
              <p:ext uri="{D42A27DB-BD31-4B8C-83A1-F6EECF244321}">
                <p14:modId xmlns:p14="http://schemas.microsoft.com/office/powerpoint/2010/main" val="3999659000"/>
              </p:ext>
            </p:extLst>
          </p:nvPr>
        </p:nvGraphicFramePr>
        <p:xfrm>
          <a:off x="343205" y="1152524"/>
          <a:ext cx="4267200" cy="5555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3" descr="O:\Gallery\stock images\Budget2012\shutterstock_35666212_Chuck Rausin.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78530" y="1254341"/>
            <a:ext cx="3856987" cy="5421636"/>
          </a:xfrm>
          <a:prstGeom prst="rect">
            <a:avLst/>
          </a:prstGeom>
          <a:noFill/>
          <a:ln>
            <a:noFill/>
          </a:ln>
        </p:spPr>
      </p:pic>
      <p:sp>
        <p:nvSpPr>
          <p:cNvPr id="2" name="TextBox 1"/>
          <p:cNvSpPr txBox="1"/>
          <p:nvPr/>
        </p:nvSpPr>
        <p:spPr>
          <a:xfrm rot="16200000">
            <a:off x="7521692" y="5471958"/>
            <a:ext cx="2381110" cy="215444"/>
          </a:xfrm>
          <a:prstGeom prst="rect">
            <a:avLst/>
          </a:prstGeom>
          <a:noFill/>
        </p:spPr>
        <p:txBody>
          <a:bodyPr wrap="square" rtlCol="0">
            <a:spAutoFit/>
          </a:bodyPr>
          <a:lstStyle/>
          <a:p>
            <a:r>
              <a:rPr lang="en-US" sz="800" dirty="0">
                <a:solidFill>
                  <a:prstClr val="black">
                    <a:lumMod val="65000"/>
                    <a:lumOff val="35000"/>
                  </a:prstClr>
                </a:solidFill>
              </a:rPr>
              <a:t>Chuck </a:t>
            </a:r>
            <a:r>
              <a:rPr lang="en-US" sz="800" dirty="0" err="1">
                <a:solidFill>
                  <a:prstClr val="black">
                    <a:lumMod val="65000"/>
                    <a:lumOff val="35000"/>
                  </a:prstClr>
                </a:solidFill>
              </a:rPr>
              <a:t>Rausin</a:t>
            </a:r>
            <a:r>
              <a:rPr lang="en-US" sz="800" dirty="0">
                <a:solidFill>
                  <a:prstClr val="black">
                    <a:lumMod val="65000"/>
                    <a:lumOff val="35000"/>
                  </a:prstClr>
                </a:solidFill>
              </a:rPr>
              <a:t>/</a:t>
            </a:r>
            <a:r>
              <a:rPr lang="en-US" sz="800" dirty="0" err="1">
                <a:solidFill>
                  <a:prstClr val="black">
                    <a:lumMod val="65000"/>
                    <a:lumOff val="35000"/>
                  </a:prstClr>
                </a:solidFill>
              </a:rPr>
              <a:t>shutterstock</a:t>
            </a:r>
            <a:endParaRPr lang="en-US" sz="800" dirty="0">
              <a:solidFill>
                <a:prstClr val="black">
                  <a:lumMod val="65000"/>
                  <a:lumOff val="35000"/>
                </a:prstClr>
              </a:solidFill>
            </a:endParaRPr>
          </a:p>
        </p:txBody>
      </p:sp>
      <p:sp>
        <p:nvSpPr>
          <p:cNvPr id="3" name="TextBox 2"/>
          <p:cNvSpPr txBox="1"/>
          <p:nvPr/>
        </p:nvSpPr>
        <p:spPr>
          <a:xfrm>
            <a:off x="309045" y="1815990"/>
            <a:ext cx="1386215" cy="215444"/>
          </a:xfrm>
          <a:prstGeom prst="rect">
            <a:avLst/>
          </a:prstGeom>
          <a:noFill/>
        </p:spPr>
        <p:txBody>
          <a:bodyPr wrap="square" rtlCol="0">
            <a:spAutoFit/>
          </a:bodyPr>
          <a:lstStyle/>
          <a:p>
            <a:r>
              <a:rPr lang="en-US" sz="800" dirty="0" err="1">
                <a:solidFill>
                  <a:prstClr val="black">
                    <a:lumMod val="65000"/>
                    <a:lumOff val="35000"/>
                  </a:prstClr>
                </a:solidFill>
              </a:rPr>
              <a:t>Fotocrisis</a:t>
            </a:r>
            <a:r>
              <a:rPr lang="en-US" sz="800" dirty="0">
                <a:solidFill>
                  <a:prstClr val="black">
                    <a:lumMod val="65000"/>
                    <a:lumOff val="35000"/>
                  </a:prstClr>
                </a:solidFill>
              </a:rPr>
              <a:t>/</a:t>
            </a:r>
            <a:r>
              <a:rPr lang="en-US" sz="800" dirty="0" err="1">
                <a:solidFill>
                  <a:prstClr val="black">
                    <a:lumMod val="65000"/>
                    <a:lumOff val="35000"/>
                  </a:prstClr>
                </a:solidFill>
              </a:rPr>
              <a:t>shutterstock</a:t>
            </a:r>
            <a:endParaRPr lang="en-US" sz="800" dirty="0">
              <a:solidFill>
                <a:prstClr val="black">
                  <a:lumMod val="65000"/>
                  <a:lumOff val="35000"/>
                </a:prstClr>
              </a:solidFill>
            </a:endParaRPr>
          </a:p>
        </p:txBody>
      </p:sp>
      <p:sp>
        <p:nvSpPr>
          <p:cNvPr id="4" name="TextBox 3"/>
          <p:cNvSpPr txBox="1"/>
          <p:nvPr/>
        </p:nvSpPr>
        <p:spPr>
          <a:xfrm>
            <a:off x="309045" y="2622495"/>
            <a:ext cx="1574605" cy="215444"/>
          </a:xfrm>
          <a:prstGeom prst="rect">
            <a:avLst/>
          </a:prstGeom>
          <a:noFill/>
        </p:spPr>
        <p:txBody>
          <a:bodyPr wrap="square" rtlCol="0">
            <a:spAutoFit/>
          </a:bodyPr>
          <a:lstStyle/>
          <a:p>
            <a:r>
              <a:rPr lang="en-US" sz="800" dirty="0" err="1">
                <a:solidFill>
                  <a:prstClr val="black">
                    <a:lumMod val="65000"/>
                    <a:lumOff val="35000"/>
                  </a:prstClr>
                </a:solidFill>
              </a:rPr>
              <a:t>Designersart</a:t>
            </a:r>
            <a:r>
              <a:rPr lang="en-US" sz="800" dirty="0">
                <a:solidFill>
                  <a:prstClr val="black">
                    <a:lumMod val="65000"/>
                    <a:lumOff val="35000"/>
                  </a:prstClr>
                </a:solidFill>
              </a:rPr>
              <a:t>/</a:t>
            </a:r>
            <a:r>
              <a:rPr lang="en-US" sz="800" dirty="0" err="1">
                <a:solidFill>
                  <a:prstClr val="black">
                    <a:lumMod val="65000"/>
                    <a:lumOff val="35000"/>
                  </a:prstClr>
                </a:solidFill>
              </a:rPr>
              <a:t>shutterstock</a:t>
            </a:r>
            <a:endParaRPr lang="en-US" sz="800" dirty="0">
              <a:solidFill>
                <a:prstClr val="black">
                  <a:lumMod val="65000"/>
                  <a:lumOff val="35000"/>
                </a:prstClr>
              </a:solidFill>
            </a:endParaRPr>
          </a:p>
        </p:txBody>
      </p:sp>
      <p:sp>
        <p:nvSpPr>
          <p:cNvPr id="7" name="TextBox 6"/>
          <p:cNvSpPr txBox="1"/>
          <p:nvPr/>
        </p:nvSpPr>
        <p:spPr>
          <a:xfrm>
            <a:off x="309045" y="4197842"/>
            <a:ext cx="1271000" cy="215444"/>
          </a:xfrm>
          <a:prstGeom prst="rect">
            <a:avLst/>
          </a:prstGeom>
          <a:noFill/>
        </p:spPr>
        <p:txBody>
          <a:bodyPr wrap="square" rtlCol="0">
            <a:spAutoFit/>
          </a:bodyPr>
          <a:lstStyle/>
          <a:p>
            <a:r>
              <a:rPr lang="en-US" sz="800" dirty="0" err="1">
                <a:solidFill>
                  <a:prstClr val="black">
                    <a:lumMod val="65000"/>
                    <a:lumOff val="35000"/>
                  </a:prstClr>
                </a:solidFill>
              </a:rPr>
              <a:t>StillFX</a:t>
            </a:r>
            <a:r>
              <a:rPr lang="en-US" sz="800" dirty="0">
                <a:solidFill>
                  <a:prstClr val="black">
                    <a:lumMod val="65000"/>
                    <a:lumOff val="35000"/>
                  </a:prstClr>
                </a:solidFill>
              </a:rPr>
              <a:t>/</a:t>
            </a:r>
            <a:r>
              <a:rPr lang="en-US" sz="800" dirty="0" err="1">
                <a:solidFill>
                  <a:prstClr val="black">
                    <a:lumMod val="65000"/>
                    <a:lumOff val="35000"/>
                  </a:prstClr>
                </a:solidFill>
              </a:rPr>
              <a:t>shutterstock</a:t>
            </a:r>
            <a:endParaRPr lang="en-US" sz="800" dirty="0">
              <a:solidFill>
                <a:prstClr val="black">
                  <a:lumMod val="65000"/>
                  <a:lumOff val="35000"/>
                </a:prstClr>
              </a:solidFill>
            </a:endParaRPr>
          </a:p>
        </p:txBody>
      </p:sp>
      <p:sp>
        <p:nvSpPr>
          <p:cNvPr id="8" name="TextBox 7"/>
          <p:cNvSpPr txBox="1"/>
          <p:nvPr/>
        </p:nvSpPr>
        <p:spPr>
          <a:xfrm>
            <a:off x="309045" y="3429000"/>
            <a:ext cx="1536200" cy="215444"/>
          </a:xfrm>
          <a:prstGeom prst="rect">
            <a:avLst/>
          </a:prstGeom>
          <a:noFill/>
        </p:spPr>
        <p:txBody>
          <a:bodyPr wrap="square" rtlCol="0">
            <a:spAutoFit/>
          </a:bodyPr>
          <a:lstStyle/>
          <a:p>
            <a:r>
              <a:rPr lang="en-US" sz="800" dirty="0">
                <a:solidFill>
                  <a:prstClr val="black">
                    <a:lumMod val="65000"/>
                    <a:lumOff val="35000"/>
                  </a:prstClr>
                </a:solidFill>
              </a:rPr>
              <a:t>Yuri </a:t>
            </a:r>
            <a:r>
              <a:rPr lang="en-US" sz="800" dirty="0" err="1">
                <a:solidFill>
                  <a:prstClr val="black">
                    <a:lumMod val="65000"/>
                    <a:lumOff val="35000"/>
                  </a:prstClr>
                </a:solidFill>
              </a:rPr>
              <a:t>Arcurs</a:t>
            </a:r>
            <a:r>
              <a:rPr lang="en-US" sz="800" dirty="0">
                <a:solidFill>
                  <a:prstClr val="black">
                    <a:lumMod val="65000"/>
                    <a:lumOff val="35000"/>
                  </a:prstClr>
                </a:solidFill>
              </a:rPr>
              <a:t>/</a:t>
            </a:r>
            <a:r>
              <a:rPr lang="en-US" sz="800" dirty="0" err="1">
                <a:solidFill>
                  <a:prstClr val="black">
                    <a:lumMod val="65000"/>
                    <a:lumOff val="35000"/>
                  </a:prstClr>
                </a:solidFill>
              </a:rPr>
              <a:t>shutterstock</a:t>
            </a:r>
            <a:endParaRPr lang="en-US" sz="800" dirty="0">
              <a:solidFill>
                <a:prstClr val="black">
                  <a:lumMod val="65000"/>
                  <a:lumOff val="35000"/>
                </a:prstClr>
              </a:solidFill>
            </a:endParaRPr>
          </a:p>
        </p:txBody>
      </p:sp>
      <p:sp>
        <p:nvSpPr>
          <p:cNvPr id="9" name="TextBox 8"/>
          <p:cNvSpPr txBox="1"/>
          <p:nvPr/>
        </p:nvSpPr>
        <p:spPr>
          <a:xfrm>
            <a:off x="309045" y="5018591"/>
            <a:ext cx="1228960" cy="215444"/>
          </a:xfrm>
          <a:prstGeom prst="rect">
            <a:avLst/>
          </a:prstGeom>
          <a:noFill/>
        </p:spPr>
        <p:txBody>
          <a:bodyPr wrap="square" rtlCol="0">
            <a:spAutoFit/>
          </a:bodyPr>
          <a:lstStyle/>
          <a:p>
            <a:r>
              <a:rPr lang="en-US" sz="800" dirty="0">
                <a:solidFill>
                  <a:prstClr val="black">
                    <a:lumMod val="65000"/>
                    <a:lumOff val="35000"/>
                  </a:prstClr>
                </a:solidFill>
              </a:rPr>
              <a:t>USGS</a:t>
            </a:r>
          </a:p>
        </p:txBody>
      </p:sp>
      <p:sp>
        <p:nvSpPr>
          <p:cNvPr id="10" name="TextBox 9"/>
          <p:cNvSpPr txBox="1"/>
          <p:nvPr/>
        </p:nvSpPr>
        <p:spPr>
          <a:xfrm>
            <a:off x="309045" y="5835442"/>
            <a:ext cx="1117380" cy="215444"/>
          </a:xfrm>
          <a:prstGeom prst="rect">
            <a:avLst/>
          </a:prstGeom>
          <a:noFill/>
        </p:spPr>
        <p:txBody>
          <a:bodyPr wrap="square" rtlCol="0">
            <a:spAutoFit/>
          </a:bodyPr>
          <a:lstStyle/>
          <a:p>
            <a:r>
              <a:rPr lang="en-US" sz="800" dirty="0" err="1">
                <a:solidFill>
                  <a:prstClr val="black">
                    <a:lumMod val="65000"/>
                    <a:lumOff val="35000"/>
                  </a:prstClr>
                </a:solidFill>
              </a:rPr>
              <a:t>Ensuper</a:t>
            </a:r>
            <a:r>
              <a:rPr lang="en-US" sz="800" dirty="0">
                <a:solidFill>
                  <a:prstClr val="black">
                    <a:lumMod val="65000"/>
                    <a:lumOff val="35000"/>
                  </a:prstClr>
                </a:solidFill>
              </a:rPr>
              <a:t>/</a:t>
            </a:r>
            <a:r>
              <a:rPr lang="en-US" sz="800" dirty="0" err="1">
                <a:solidFill>
                  <a:prstClr val="black">
                    <a:lumMod val="65000"/>
                    <a:lumOff val="35000"/>
                  </a:prstClr>
                </a:solidFill>
              </a:rPr>
              <a:t>shutterstock</a:t>
            </a:r>
            <a:endParaRPr lang="en-US" sz="800" dirty="0">
              <a:solidFill>
                <a:prstClr val="black">
                  <a:lumMod val="65000"/>
                  <a:lumOff val="35000"/>
                </a:prstClr>
              </a:solidFill>
            </a:endParaRPr>
          </a:p>
        </p:txBody>
      </p:sp>
      <p:sp>
        <p:nvSpPr>
          <p:cNvPr id="11" name="TextBox 10"/>
          <p:cNvSpPr txBox="1"/>
          <p:nvPr/>
        </p:nvSpPr>
        <p:spPr>
          <a:xfrm>
            <a:off x="309045" y="6631601"/>
            <a:ext cx="1152150" cy="215444"/>
          </a:xfrm>
          <a:prstGeom prst="rect">
            <a:avLst/>
          </a:prstGeom>
          <a:noFill/>
        </p:spPr>
        <p:txBody>
          <a:bodyPr wrap="square" rtlCol="0">
            <a:spAutoFit/>
          </a:bodyPr>
          <a:lstStyle/>
          <a:p>
            <a:r>
              <a:rPr lang="en-US" sz="800" dirty="0" err="1">
                <a:solidFill>
                  <a:prstClr val="black">
                    <a:lumMod val="65000"/>
                    <a:lumOff val="35000"/>
                  </a:prstClr>
                </a:solidFill>
              </a:rPr>
              <a:t>shutterstock</a:t>
            </a:r>
            <a:endParaRPr lang="en-US" sz="800" dirty="0">
              <a:solidFill>
                <a:prstClr val="black">
                  <a:lumMod val="65000"/>
                  <a:lumOff val="35000"/>
                </a:prstClr>
              </a:solidFill>
            </a:endParaRPr>
          </a:p>
        </p:txBody>
      </p:sp>
    </p:spTree>
    <p:extLst>
      <p:ext uri="{BB962C8B-B14F-4D97-AF65-F5344CB8AC3E}">
        <p14:creationId xmlns:p14="http://schemas.microsoft.com/office/powerpoint/2010/main" val="3330760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5" y="682781"/>
            <a:ext cx="6343650" cy="445397"/>
          </a:xfrm>
        </p:spPr>
        <p:txBody>
          <a:bodyPr>
            <a:normAutofit/>
          </a:bodyPr>
          <a:lstStyle/>
          <a:p>
            <a:r>
              <a:rPr lang="en-US" sz="3600" dirty="0" smtClean="0">
                <a:latin typeface="Calibri" panose="020F0502020204030204" pitchFamily="34" charset="0"/>
                <a:ea typeface="ＭＳ Ｐゴシック" charset="-128"/>
              </a:rPr>
              <a:t>Basic Stats and Facts</a:t>
            </a:r>
            <a:endParaRPr lang="en-US" sz="3600" dirty="0">
              <a:latin typeface="Calibri" panose="020F0502020204030204" pitchFamily="34" charset="0"/>
            </a:endParaRPr>
          </a:p>
        </p:txBody>
      </p:sp>
      <p:graphicFrame>
        <p:nvGraphicFramePr>
          <p:cNvPr id="14" name="Diagram 13"/>
          <p:cNvGraphicFramePr/>
          <p:nvPr>
            <p:extLst>
              <p:ext uri="{D42A27DB-BD31-4B8C-83A1-F6EECF244321}">
                <p14:modId xmlns:p14="http://schemas.microsoft.com/office/powerpoint/2010/main" val="44272483"/>
              </p:ext>
            </p:extLst>
          </p:nvPr>
        </p:nvGraphicFramePr>
        <p:xfrm>
          <a:off x="-457200" y="1356778"/>
          <a:ext cx="9144000" cy="5729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2554717">
            <a:off x="195070" y="5591430"/>
            <a:ext cx="2304300" cy="492443"/>
          </a:xfrm>
          <a:prstGeom prst="rect">
            <a:avLst/>
          </a:prstGeom>
          <a:noFill/>
        </p:spPr>
        <p:txBody>
          <a:bodyPr wrap="square" rtlCol="0">
            <a:spAutoFit/>
          </a:bodyPr>
          <a:lstStyle/>
          <a:p>
            <a:r>
              <a:rPr lang="en-US" sz="800" dirty="0">
                <a:solidFill>
                  <a:prstClr val="black">
                    <a:lumMod val="65000"/>
                    <a:lumOff val="35000"/>
                  </a:prstClr>
                </a:solidFill>
              </a:rPr>
              <a:t>©HDR Architecture</a:t>
            </a:r>
          </a:p>
          <a:p>
            <a:endParaRPr lang="en-US" dirty="0">
              <a:solidFill>
                <a:prstClr val="black"/>
              </a:solidFill>
            </a:endParaRPr>
          </a:p>
        </p:txBody>
      </p:sp>
      <p:sp>
        <p:nvSpPr>
          <p:cNvPr id="5" name="TextBox 4"/>
          <p:cNvSpPr txBox="1"/>
          <p:nvPr/>
        </p:nvSpPr>
        <p:spPr>
          <a:xfrm rot="19355653">
            <a:off x="2170956" y="1639304"/>
            <a:ext cx="2496325" cy="215444"/>
          </a:xfrm>
          <a:prstGeom prst="rect">
            <a:avLst/>
          </a:prstGeom>
          <a:noFill/>
        </p:spPr>
        <p:txBody>
          <a:bodyPr wrap="square" rtlCol="0">
            <a:spAutoFit/>
          </a:bodyPr>
          <a:lstStyle/>
          <a:p>
            <a:r>
              <a:rPr lang="en-US" sz="800" dirty="0">
                <a:solidFill>
                  <a:prstClr val="black">
                    <a:lumMod val="65000"/>
                    <a:lumOff val="35000"/>
                  </a:prstClr>
                </a:solidFill>
              </a:rPr>
              <a:t>©Christina </a:t>
            </a:r>
            <a:r>
              <a:rPr lang="en-US" sz="800" dirty="0" err="1">
                <a:solidFill>
                  <a:prstClr val="black">
                    <a:lumMod val="65000"/>
                    <a:lumOff val="35000"/>
                  </a:prstClr>
                </a:solidFill>
              </a:rPr>
              <a:t>Kiffney</a:t>
            </a:r>
            <a:r>
              <a:rPr lang="en-US" sz="800" dirty="0">
                <a:solidFill>
                  <a:prstClr val="black">
                    <a:lumMod val="65000"/>
                    <a:lumOff val="35000"/>
                  </a:prstClr>
                </a:solidFill>
              </a:rPr>
              <a:t> Photography</a:t>
            </a:r>
          </a:p>
        </p:txBody>
      </p:sp>
      <p:sp>
        <p:nvSpPr>
          <p:cNvPr id="6" name="TextBox 5"/>
          <p:cNvSpPr txBox="1"/>
          <p:nvPr/>
        </p:nvSpPr>
        <p:spPr>
          <a:xfrm>
            <a:off x="3507492" y="4953000"/>
            <a:ext cx="2207508" cy="215444"/>
          </a:xfrm>
          <a:prstGeom prst="rect">
            <a:avLst/>
          </a:prstGeom>
          <a:noFill/>
        </p:spPr>
        <p:txBody>
          <a:bodyPr wrap="square" rtlCol="0">
            <a:spAutoFit/>
          </a:bodyPr>
          <a:lstStyle/>
          <a:p>
            <a:r>
              <a:rPr lang="en-US" sz="800" dirty="0">
                <a:solidFill>
                  <a:prstClr val="black">
                    <a:lumMod val="65000"/>
                    <a:lumOff val="35000"/>
                  </a:prstClr>
                </a:solidFill>
              </a:rPr>
              <a:t>JILA</a:t>
            </a:r>
          </a:p>
        </p:txBody>
      </p:sp>
      <p:sp>
        <p:nvSpPr>
          <p:cNvPr id="3" name="TextBox 2"/>
          <p:cNvSpPr txBox="1"/>
          <p:nvPr/>
        </p:nvSpPr>
        <p:spPr>
          <a:xfrm>
            <a:off x="3581400" y="5791200"/>
            <a:ext cx="4610621" cy="923330"/>
          </a:xfrm>
          <a:prstGeom prst="rect">
            <a:avLst/>
          </a:prstGeom>
          <a:noFill/>
        </p:spPr>
        <p:txBody>
          <a:bodyPr wrap="none" rtlCol="0">
            <a:spAutoFit/>
          </a:bodyPr>
          <a:lstStyle/>
          <a:p>
            <a:pPr lvl="1" indent="-285750">
              <a:lnSpc>
                <a:spcPct val="100000"/>
              </a:lnSpc>
              <a:buFont typeface="Arial" panose="020B0604020202020204" pitchFamily="34" charset="0"/>
              <a:buChar char="•"/>
            </a:pPr>
            <a:r>
              <a:rPr lang="en-US" dirty="0"/>
              <a:t>~ 3,000 employees</a:t>
            </a:r>
          </a:p>
          <a:p>
            <a:pPr lvl="1" indent="-285750">
              <a:lnSpc>
                <a:spcPct val="100000"/>
              </a:lnSpc>
              <a:buFont typeface="Arial" panose="020B0604020202020204" pitchFamily="34" charset="0"/>
              <a:buChar char="•"/>
            </a:pPr>
            <a:r>
              <a:rPr lang="en-US" dirty="0"/>
              <a:t>~ 2,800 associates and facilities users</a:t>
            </a:r>
          </a:p>
          <a:p>
            <a:pPr lvl="1" indent="-285750">
              <a:lnSpc>
                <a:spcPct val="100000"/>
              </a:lnSpc>
              <a:buFont typeface="Arial" panose="020B0604020202020204" pitchFamily="34" charset="0"/>
              <a:buChar char="•"/>
            </a:pPr>
            <a:r>
              <a:rPr lang="en-US" dirty="0"/>
              <a:t>~ 1,300 field staff in partner organizations </a:t>
            </a:r>
          </a:p>
        </p:txBody>
      </p:sp>
    </p:spTree>
    <p:extLst>
      <p:ext uri="{BB962C8B-B14F-4D97-AF65-F5344CB8AC3E}">
        <p14:creationId xmlns:p14="http://schemas.microsoft.com/office/powerpoint/2010/main" val="2950923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1903"/>
            <a:ext cx="8458200" cy="593862"/>
          </a:xfrm>
        </p:spPr>
        <p:txBody>
          <a:bodyPr/>
          <a:lstStyle/>
          <a:p>
            <a:r>
              <a:rPr lang="en-US" dirty="0" smtClean="0">
                <a:ea typeface="ＭＳ Ｐゴシック" charset="-128"/>
              </a:rPr>
              <a:t>NIST FY 2015 Operating Budget: $863.9 Million</a:t>
            </a:r>
            <a:endParaRPr lang="en-US" dirty="0"/>
          </a:p>
        </p:txBody>
      </p:sp>
      <p:sp>
        <p:nvSpPr>
          <p:cNvPr id="13" name="TextBox 12"/>
          <p:cNvSpPr txBox="1"/>
          <p:nvPr/>
        </p:nvSpPr>
        <p:spPr>
          <a:xfrm>
            <a:off x="6934200" y="5268609"/>
            <a:ext cx="1514004" cy="523220"/>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Arial" pitchFamily="34" charset="0"/>
              </a:rPr>
              <a:t>NIST Labs: $675.5 M</a:t>
            </a:r>
          </a:p>
        </p:txBody>
      </p:sp>
      <p:sp>
        <p:nvSpPr>
          <p:cNvPr id="15" name="TextBox 14"/>
          <p:cNvSpPr txBox="1"/>
          <p:nvPr/>
        </p:nvSpPr>
        <p:spPr>
          <a:xfrm>
            <a:off x="495300" y="1600200"/>
            <a:ext cx="990599" cy="523220"/>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Arial" pitchFamily="34" charset="0"/>
              </a:rPr>
              <a:t>ITS: $138.1 M</a:t>
            </a:r>
          </a:p>
        </p:txBody>
      </p:sp>
      <p:sp>
        <p:nvSpPr>
          <p:cNvPr id="14" name="TextBox 13"/>
          <p:cNvSpPr txBox="1"/>
          <p:nvPr/>
        </p:nvSpPr>
        <p:spPr>
          <a:xfrm>
            <a:off x="4648200" y="1143000"/>
            <a:ext cx="1524000" cy="523220"/>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Arial" pitchFamily="34" charset="0"/>
              </a:rPr>
              <a:t>Construction: $50.3 M</a:t>
            </a:r>
          </a:p>
        </p:txBody>
      </p:sp>
      <p:graphicFrame>
        <p:nvGraphicFramePr>
          <p:cNvPr id="21" name="Chart 20"/>
          <p:cNvGraphicFramePr>
            <a:graphicFrameLocks/>
          </p:cNvGraphicFramePr>
          <p:nvPr>
            <p:extLst>
              <p:ext uri="{D42A27DB-BD31-4B8C-83A1-F6EECF244321}">
                <p14:modId xmlns:p14="http://schemas.microsoft.com/office/powerpoint/2010/main" val="2652781017"/>
              </p:ext>
            </p:extLst>
          </p:nvPr>
        </p:nvGraphicFramePr>
        <p:xfrm>
          <a:off x="914400" y="1234439"/>
          <a:ext cx="7595648" cy="4557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114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ate Placeholder 23"/>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defTabSz="457200" eaLnBrk="0" hangingPunct="0"/>
            <a:endParaRPr lang="en-US" sz="1200">
              <a:solidFill>
                <a:prstClr val="black">
                  <a:lumMod val="65000"/>
                  <a:lumOff val="35000"/>
                </a:prstClr>
              </a:solidFill>
            </a:endParaRPr>
          </a:p>
        </p:txBody>
      </p:sp>
      <p:cxnSp>
        <p:nvCxnSpPr>
          <p:cNvPr id="32" name="Elbow Connector 31"/>
          <p:cNvCxnSpPr>
            <a:cxnSpLocks noChangeShapeType="1"/>
            <a:stCxn id="40977" idx="0"/>
            <a:endCxn id="3" idx="2"/>
          </p:cNvCxnSpPr>
          <p:nvPr/>
        </p:nvCxnSpPr>
        <p:spPr bwMode="auto">
          <a:xfrm rot="16200000" flipV="1">
            <a:off x="5498307" y="699294"/>
            <a:ext cx="1092200" cy="2922587"/>
          </a:xfrm>
          <a:prstGeom prst="bentConnector3">
            <a:avLst>
              <a:gd name="adj1" fmla="val 50000"/>
            </a:avLst>
          </a:prstGeom>
          <a:noFill/>
          <a:ln w="12700">
            <a:solidFill>
              <a:schemeClr val="accent3"/>
            </a:solidFill>
            <a:miter lim="800000"/>
            <a:headEnd/>
            <a:tailEnd/>
          </a:ln>
          <a:effectLst>
            <a:outerShdw blurRad="63500" dist="20000" dir="5400000" rotWithShape="0">
              <a:srgbClr val="000000">
                <a:alpha val="37999"/>
              </a:srgbClr>
            </a:outerShdw>
          </a:effectLst>
        </p:spPr>
      </p:cxnSp>
      <p:grpSp>
        <p:nvGrpSpPr>
          <p:cNvPr id="2" name="Group 7"/>
          <p:cNvGrpSpPr>
            <a:grpSpLocks/>
          </p:cNvGrpSpPr>
          <p:nvPr/>
        </p:nvGrpSpPr>
        <p:grpSpPr bwMode="auto">
          <a:xfrm>
            <a:off x="266700" y="990600"/>
            <a:ext cx="8610600" cy="2024063"/>
            <a:chOff x="192" y="359"/>
            <a:chExt cx="5424" cy="1275"/>
          </a:xfrm>
        </p:grpSpPr>
        <p:sp>
          <p:nvSpPr>
            <p:cNvPr id="3" name="TextBox 2"/>
            <p:cNvSpPr txBox="1"/>
            <p:nvPr/>
          </p:nvSpPr>
          <p:spPr>
            <a:xfrm>
              <a:off x="2335" y="359"/>
              <a:ext cx="1152" cy="393"/>
            </a:xfrm>
            <a:prstGeom prst="rect">
              <a:avLst/>
            </a:prstGeom>
            <a:noFill/>
            <a:ln w="12700" cmpd="sng">
              <a:solidFill>
                <a:schemeClr val="accent3"/>
              </a:solidFill>
            </a:ln>
          </p:spPr>
          <p:txBody>
            <a:bodyPr>
              <a:spAutoFit/>
            </a:bodyPr>
            <a:lstStyle/>
            <a:p>
              <a:pPr algn="ctr" defTabSz="457200" eaLnBrk="0" hangingPunct="0">
                <a:defRPr/>
              </a:pPr>
              <a:endParaRPr lang="en-US" sz="1200" b="1" dirty="0">
                <a:solidFill>
                  <a:prstClr val="black">
                    <a:lumMod val="65000"/>
                    <a:lumOff val="35000"/>
                  </a:prstClr>
                </a:solidFill>
              </a:endParaRPr>
            </a:p>
            <a:p>
              <a:pPr algn="ctr" defTabSz="457200" eaLnBrk="0" hangingPunct="0">
                <a:defRPr/>
              </a:pPr>
              <a:r>
                <a:rPr lang="en-US" sz="1200" b="1" dirty="0">
                  <a:solidFill>
                    <a:prstClr val="black">
                      <a:lumMod val="65000"/>
                      <a:lumOff val="35000"/>
                    </a:prstClr>
                  </a:solidFill>
                </a:rPr>
                <a:t>Director</a:t>
              </a:r>
            </a:p>
            <a:p>
              <a:pPr algn="ctr" defTabSz="457200" eaLnBrk="0" hangingPunct="0">
                <a:defRPr/>
              </a:pPr>
              <a:r>
                <a:rPr lang="en-US" sz="1050" u="sng" dirty="0">
                  <a:solidFill>
                    <a:prstClr val="black">
                      <a:lumMod val="65000"/>
                      <a:lumOff val="35000"/>
                    </a:prstClr>
                  </a:solidFill>
                </a:rPr>
                <a:t> </a:t>
              </a:r>
            </a:p>
          </p:txBody>
        </p:sp>
        <p:sp>
          <p:nvSpPr>
            <p:cNvPr id="40974" name="TextBox 3"/>
            <p:cNvSpPr txBox="1">
              <a:spLocks noChangeArrowheads="1"/>
            </p:cNvSpPr>
            <p:nvPr/>
          </p:nvSpPr>
          <p:spPr bwMode="auto">
            <a:xfrm>
              <a:off x="3648" y="516"/>
              <a:ext cx="1968" cy="174"/>
            </a:xfrm>
            <a:prstGeom prst="rect">
              <a:avLst/>
            </a:prstGeom>
            <a:noFill/>
            <a:ln w="12700" cmpd="sng">
              <a:solidFill>
                <a:schemeClr val="accent3"/>
              </a:solidFill>
              <a:miter lim="800000"/>
              <a:headEnd/>
              <a:tailEnd/>
            </a:ln>
          </p:spPr>
          <p:txBody>
            <a:bodyPr>
              <a:spAutoFit/>
            </a:bodyPr>
            <a:lstStyle/>
            <a:p>
              <a:pPr algn="ctr" defTabSz="457200" eaLnBrk="0" hangingPunct="0">
                <a:spcBef>
                  <a:spcPts val="600"/>
                </a:spcBef>
              </a:pPr>
              <a:r>
                <a:rPr lang="en-US" sz="1200" dirty="0">
                  <a:solidFill>
                    <a:prstClr val="black">
                      <a:lumMod val="65000"/>
                      <a:lumOff val="35000"/>
                    </a:prstClr>
                  </a:solidFill>
                </a:rPr>
                <a:t>Chief of Staff</a:t>
              </a:r>
            </a:p>
          </p:txBody>
        </p:sp>
        <p:sp>
          <p:nvSpPr>
            <p:cNvPr id="40975" name="TextBox 4"/>
            <p:cNvSpPr txBox="1">
              <a:spLocks noChangeArrowheads="1"/>
            </p:cNvSpPr>
            <p:nvPr/>
          </p:nvSpPr>
          <p:spPr bwMode="auto">
            <a:xfrm>
              <a:off x="2049" y="1440"/>
              <a:ext cx="1728" cy="194"/>
            </a:xfrm>
            <a:prstGeom prst="rect">
              <a:avLst/>
            </a:prstGeom>
            <a:noFill/>
            <a:ln w="12700" cmpd="sng">
              <a:solidFill>
                <a:schemeClr val="accent3"/>
              </a:solidFill>
              <a:miter lim="800000"/>
              <a:headEnd/>
              <a:tailEnd/>
            </a:ln>
          </p:spPr>
          <p:txBody>
            <a:bodyPr>
              <a:spAutoFit/>
            </a:bodyPr>
            <a:lstStyle/>
            <a:p>
              <a:pPr algn="ctr" defTabSz="457200" eaLnBrk="0" hangingPunct="0"/>
              <a:r>
                <a:rPr lang="en-US" sz="1400" b="1" dirty="0">
                  <a:solidFill>
                    <a:prstClr val="black">
                      <a:lumMod val="65000"/>
                      <a:lumOff val="35000"/>
                    </a:prstClr>
                  </a:solidFill>
                  <a:ea typeface="Calibri" pitchFamily="34" charset="0"/>
                  <a:cs typeface="Calibri" pitchFamily="34" charset="0"/>
                </a:rPr>
                <a:t>Innovation and Industry Services</a:t>
              </a:r>
            </a:p>
          </p:txBody>
        </p:sp>
        <p:sp>
          <p:nvSpPr>
            <p:cNvPr id="40976" name="TextBox 5"/>
            <p:cNvSpPr txBox="1">
              <a:spLocks noChangeArrowheads="1"/>
            </p:cNvSpPr>
            <p:nvPr/>
          </p:nvSpPr>
          <p:spPr bwMode="auto">
            <a:xfrm>
              <a:off x="192" y="1440"/>
              <a:ext cx="1728" cy="194"/>
            </a:xfrm>
            <a:prstGeom prst="rect">
              <a:avLst/>
            </a:prstGeom>
            <a:noFill/>
            <a:ln w="12700" cmpd="sng">
              <a:solidFill>
                <a:schemeClr val="accent3"/>
              </a:solidFill>
              <a:miter lim="800000"/>
              <a:headEnd/>
              <a:tailEnd/>
            </a:ln>
          </p:spPr>
          <p:txBody>
            <a:bodyPr>
              <a:spAutoFit/>
            </a:bodyPr>
            <a:lstStyle/>
            <a:p>
              <a:pPr algn="ctr" defTabSz="457200" eaLnBrk="0" hangingPunct="0"/>
              <a:r>
                <a:rPr lang="en-US" sz="1400" b="1" dirty="0">
                  <a:solidFill>
                    <a:prstClr val="black">
                      <a:lumMod val="65000"/>
                      <a:lumOff val="35000"/>
                    </a:prstClr>
                  </a:solidFill>
                </a:rPr>
                <a:t>Laboratory Programs </a:t>
              </a:r>
            </a:p>
          </p:txBody>
        </p:sp>
        <p:sp>
          <p:nvSpPr>
            <p:cNvPr id="40977" name="TextBox 6"/>
            <p:cNvSpPr txBox="1">
              <a:spLocks noChangeArrowheads="1"/>
            </p:cNvSpPr>
            <p:nvPr/>
          </p:nvSpPr>
          <p:spPr bwMode="auto">
            <a:xfrm>
              <a:off x="3888" y="1440"/>
              <a:ext cx="1728" cy="194"/>
            </a:xfrm>
            <a:prstGeom prst="rect">
              <a:avLst/>
            </a:prstGeom>
            <a:noFill/>
            <a:ln w="12700" cmpd="sng">
              <a:solidFill>
                <a:schemeClr val="accent3"/>
              </a:solidFill>
              <a:miter lim="800000"/>
              <a:headEnd/>
              <a:tailEnd/>
            </a:ln>
          </p:spPr>
          <p:txBody>
            <a:bodyPr>
              <a:spAutoFit/>
            </a:bodyPr>
            <a:lstStyle/>
            <a:p>
              <a:pPr algn="ctr" defTabSz="457200" eaLnBrk="0" hangingPunct="0"/>
              <a:r>
                <a:rPr lang="en-US" sz="1400" b="1">
                  <a:solidFill>
                    <a:prstClr val="black">
                      <a:lumMod val="65000"/>
                      <a:lumOff val="35000"/>
                    </a:prstClr>
                  </a:solidFill>
                </a:rPr>
                <a:t>Management Resources</a:t>
              </a:r>
              <a:r>
                <a:rPr lang="en-US" sz="1400">
                  <a:solidFill>
                    <a:prstClr val="black">
                      <a:lumMod val="65000"/>
                      <a:lumOff val="35000"/>
                    </a:prstClr>
                  </a:solidFill>
                </a:rPr>
                <a:t> </a:t>
              </a:r>
            </a:p>
          </p:txBody>
        </p:sp>
        <p:cxnSp>
          <p:nvCxnSpPr>
            <p:cNvPr id="21" name="Straight Connector 20"/>
            <p:cNvCxnSpPr>
              <a:cxnSpLocks noChangeShapeType="1"/>
            </p:cNvCxnSpPr>
            <p:nvPr/>
          </p:nvCxnSpPr>
          <p:spPr bwMode="auto">
            <a:xfrm>
              <a:off x="3487" y="609"/>
              <a:ext cx="161" cy="1"/>
            </a:xfrm>
            <a:prstGeom prst="line">
              <a:avLst/>
            </a:prstGeom>
            <a:noFill/>
            <a:ln w="12700" cmpd="sng">
              <a:solidFill>
                <a:schemeClr val="accent3"/>
              </a:solidFill>
              <a:round/>
              <a:headEnd/>
              <a:tailEnd/>
            </a:ln>
            <a:effectLst>
              <a:outerShdw blurRad="63500" dist="20000" dir="5400000" rotWithShape="0">
                <a:srgbClr val="000000">
                  <a:alpha val="37999"/>
                </a:srgbClr>
              </a:outerShdw>
            </a:effectLst>
          </p:spPr>
        </p:cxnSp>
        <p:sp>
          <p:nvSpPr>
            <p:cNvPr id="40979" name="TextBox 13"/>
            <p:cNvSpPr txBox="1">
              <a:spLocks noChangeArrowheads="1"/>
            </p:cNvSpPr>
            <p:nvPr/>
          </p:nvSpPr>
          <p:spPr bwMode="auto">
            <a:xfrm>
              <a:off x="192" y="511"/>
              <a:ext cx="1968" cy="174"/>
            </a:xfrm>
            <a:prstGeom prst="rect">
              <a:avLst/>
            </a:prstGeom>
            <a:noFill/>
            <a:ln w="12700" cmpd="sng">
              <a:solidFill>
                <a:schemeClr val="accent3"/>
              </a:solidFill>
              <a:miter lim="800000"/>
              <a:headEnd/>
              <a:tailEnd/>
            </a:ln>
          </p:spPr>
          <p:txBody>
            <a:bodyPr>
              <a:spAutoFit/>
            </a:bodyPr>
            <a:lstStyle/>
            <a:p>
              <a:pPr algn="ctr" defTabSz="457200" eaLnBrk="0" hangingPunct="0">
                <a:spcBef>
                  <a:spcPts val="600"/>
                </a:spcBef>
              </a:pPr>
              <a:r>
                <a:rPr lang="en-US" sz="1200" dirty="0">
                  <a:solidFill>
                    <a:prstClr val="black">
                      <a:lumMod val="65000"/>
                      <a:lumOff val="35000"/>
                    </a:prstClr>
                  </a:solidFill>
                </a:rPr>
                <a:t>Executive Administration</a:t>
              </a:r>
            </a:p>
          </p:txBody>
        </p:sp>
        <p:cxnSp>
          <p:nvCxnSpPr>
            <p:cNvPr id="15" name="Straight Connector 14"/>
            <p:cNvCxnSpPr>
              <a:cxnSpLocks noChangeShapeType="1"/>
            </p:cNvCxnSpPr>
            <p:nvPr/>
          </p:nvCxnSpPr>
          <p:spPr bwMode="auto">
            <a:xfrm>
              <a:off x="2166" y="610"/>
              <a:ext cx="161" cy="1"/>
            </a:xfrm>
            <a:prstGeom prst="line">
              <a:avLst/>
            </a:prstGeom>
            <a:noFill/>
            <a:ln w="12700" cmpd="sng">
              <a:solidFill>
                <a:schemeClr val="accent3"/>
              </a:solidFill>
              <a:round/>
              <a:headEnd/>
              <a:tailEnd/>
            </a:ln>
            <a:effectLst>
              <a:outerShdw blurRad="63500" dist="20000" dir="5400000" rotWithShape="0">
                <a:srgbClr val="000000">
                  <a:alpha val="37999"/>
                </a:srgbClr>
              </a:outerShdw>
            </a:effectLst>
          </p:spPr>
        </p:cxnSp>
        <p:cxnSp>
          <p:nvCxnSpPr>
            <p:cNvPr id="34" name="Straight Connector 33"/>
            <p:cNvCxnSpPr>
              <a:cxnSpLocks noChangeShapeType="1"/>
              <a:stCxn id="40975" idx="0"/>
              <a:endCxn id="3" idx="2"/>
            </p:cNvCxnSpPr>
            <p:nvPr/>
          </p:nvCxnSpPr>
          <p:spPr bwMode="auto">
            <a:xfrm flipH="1" flipV="1">
              <a:off x="2911" y="752"/>
              <a:ext cx="2" cy="688"/>
            </a:xfrm>
            <a:prstGeom prst="line">
              <a:avLst/>
            </a:prstGeom>
            <a:noFill/>
            <a:ln w="12700" cmpd="sng">
              <a:solidFill>
                <a:schemeClr val="accent3"/>
              </a:solidFill>
              <a:round/>
              <a:headEnd/>
              <a:tailEnd/>
            </a:ln>
            <a:effectLst/>
          </p:spPr>
        </p:cxnSp>
      </p:grpSp>
      <p:sp>
        <p:nvSpPr>
          <p:cNvPr id="40964" name="Text Box 18"/>
          <p:cNvSpPr txBox="1">
            <a:spLocks noChangeArrowheads="1"/>
          </p:cNvSpPr>
          <p:nvPr/>
        </p:nvSpPr>
        <p:spPr bwMode="auto">
          <a:xfrm>
            <a:off x="270640" y="318195"/>
            <a:ext cx="6324600" cy="646331"/>
          </a:xfrm>
          <a:prstGeom prst="rect">
            <a:avLst/>
          </a:prstGeom>
          <a:noFill/>
          <a:ln w="9525">
            <a:noFill/>
            <a:miter lim="800000"/>
            <a:headEnd/>
            <a:tailEnd/>
          </a:ln>
        </p:spPr>
        <p:txBody>
          <a:bodyPr>
            <a:spAutoFit/>
          </a:bodyPr>
          <a:lstStyle/>
          <a:p>
            <a:pPr eaLnBrk="0" hangingPunct="0">
              <a:spcBef>
                <a:spcPct val="50000"/>
              </a:spcBef>
            </a:pPr>
            <a:r>
              <a:rPr lang="en-US" sz="3600" b="1" dirty="0">
                <a:solidFill>
                  <a:prstClr val="black">
                    <a:lumMod val="65000"/>
                    <a:lumOff val="35000"/>
                  </a:prstClr>
                </a:solidFill>
              </a:rPr>
              <a:t>NIST Organization</a:t>
            </a:r>
          </a:p>
        </p:txBody>
      </p:sp>
      <p:sp>
        <p:nvSpPr>
          <p:cNvPr id="40972" name="TextBox 28"/>
          <p:cNvSpPr txBox="1">
            <a:spLocks noChangeArrowheads="1"/>
          </p:cNvSpPr>
          <p:nvPr/>
        </p:nvSpPr>
        <p:spPr bwMode="auto">
          <a:xfrm>
            <a:off x="605754" y="5695460"/>
            <a:ext cx="1898405" cy="738664"/>
          </a:xfrm>
          <a:prstGeom prst="rect">
            <a:avLst/>
          </a:prstGeom>
          <a:noFill/>
          <a:ln w="9525">
            <a:noFill/>
            <a:miter lim="800000"/>
            <a:headEnd/>
            <a:tailEnd/>
          </a:ln>
        </p:spPr>
        <p:txBody>
          <a:bodyPr wrap="none">
            <a:spAutoFit/>
          </a:bodyPr>
          <a:lstStyle/>
          <a:p>
            <a:pPr algn="ctr"/>
            <a:r>
              <a:rPr lang="en-US" sz="1400" b="1" dirty="0" smtClean="0">
                <a:solidFill>
                  <a:prstClr val="black">
                    <a:lumMod val="65000"/>
                    <a:lumOff val="35000"/>
                  </a:prstClr>
                </a:solidFill>
              </a:rPr>
              <a:t>Kent Rochford</a:t>
            </a:r>
            <a:endParaRPr lang="en-US" sz="1400" b="1" dirty="0">
              <a:solidFill>
                <a:prstClr val="black">
                  <a:lumMod val="65000"/>
                  <a:lumOff val="35000"/>
                </a:prstClr>
              </a:solidFill>
            </a:endParaRPr>
          </a:p>
          <a:p>
            <a:pPr algn="ctr"/>
            <a:r>
              <a:rPr lang="en-US" sz="1400" dirty="0">
                <a:solidFill>
                  <a:prstClr val="black">
                    <a:lumMod val="65000"/>
                    <a:lumOff val="35000"/>
                  </a:prstClr>
                </a:solidFill>
              </a:rPr>
              <a:t>Associate Director </a:t>
            </a:r>
          </a:p>
          <a:p>
            <a:pPr algn="ctr"/>
            <a:r>
              <a:rPr lang="en-US" sz="1400" dirty="0">
                <a:solidFill>
                  <a:prstClr val="black">
                    <a:lumMod val="65000"/>
                    <a:lumOff val="35000"/>
                  </a:prstClr>
                </a:solidFill>
              </a:rPr>
              <a:t>of Laboratory Programs</a:t>
            </a:r>
          </a:p>
        </p:txBody>
      </p:sp>
      <p:pic>
        <p:nvPicPr>
          <p:cNvPr id="40967" name="Picture 2"/>
          <p:cNvPicPr>
            <a:picLocks noChangeAspect="1" noChangeArrowheads="1"/>
          </p:cNvPicPr>
          <p:nvPr/>
        </p:nvPicPr>
        <p:blipFill>
          <a:blip r:embed="rId3" cstate="print"/>
          <a:srcRect/>
          <a:stretch>
            <a:fillRect/>
          </a:stretch>
        </p:blipFill>
        <p:spPr bwMode="auto">
          <a:xfrm>
            <a:off x="3602832" y="3429000"/>
            <a:ext cx="1876425" cy="2209800"/>
          </a:xfrm>
          <a:prstGeom prst="rect">
            <a:avLst/>
          </a:prstGeom>
          <a:ln>
            <a:noFill/>
          </a:ln>
          <a:effectLst/>
        </p:spPr>
      </p:pic>
      <p:sp>
        <p:nvSpPr>
          <p:cNvPr id="40968" name="TextBox 30"/>
          <p:cNvSpPr txBox="1">
            <a:spLocks noChangeArrowheads="1"/>
          </p:cNvSpPr>
          <p:nvPr/>
        </p:nvSpPr>
        <p:spPr bwMode="auto">
          <a:xfrm>
            <a:off x="3009900" y="5715000"/>
            <a:ext cx="3062288" cy="738188"/>
          </a:xfrm>
          <a:prstGeom prst="rect">
            <a:avLst/>
          </a:prstGeom>
          <a:noFill/>
          <a:ln w="9525">
            <a:noFill/>
            <a:miter lim="800000"/>
            <a:headEnd/>
            <a:tailEnd/>
          </a:ln>
        </p:spPr>
        <p:txBody>
          <a:bodyPr>
            <a:spAutoFit/>
          </a:bodyPr>
          <a:lstStyle/>
          <a:p>
            <a:pPr algn="ctr"/>
            <a:r>
              <a:rPr lang="en-US" sz="1400" b="1" dirty="0">
                <a:solidFill>
                  <a:prstClr val="black">
                    <a:lumMod val="65000"/>
                    <a:lumOff val="35000"/>
                  </a:prstClr>
                </a:solidFill>
              </a:rPr>
              <a:t>Phillip Singerman</a:t>
            </a:r>
          </a:p>
          <a:p>
            <a:pPr algn="ctr"/>
            <a:r>
              <a:rPr lang="en-US" sz="1400" dirty="0">
                <a:solidFill>
                  <a:prstClr val="black">
                    <a:lumMod val="65000"/>
                    <a:lumOff val="35000"/>
                  </a:prstClr>
                </a:solidFill>
              </a:rPr>
              <a:t>Associate Director </a:t>
            </a:r>
          </a:p>
          <a:p>
            <a:pPr algn="ctr"/>
            <a:r>
              <a:rPr lang="en-US" sz="1400" dirty="0">
                <a:solidFill>
                  <a:prstClr val="black">
                    <a:lumMod val="65000"/>
                    <a:lumOff val="35000"/>
                  </a:prstClr>
                </a:solidFill>
              </a:rPr>
              <a:t>for Innovation and Industry Services</a:t>
            </a:r>
          </a:p>
        </p:txBody>
      </p:sp>
      <p:sp>
        <p:nvSpPr>
          <p:cNvPr id="40969" name="TextBox 32"/>
          <p:cNvSpPr txBox="1">
            <a:spLocks noChangeArrowheads="1"/>
          </p:cNvSpPr>
          <p:nvPr/>
        </p:nvSpPr>
        <p:spPr bwMode="auto">
          <a:xfrm>
            <a:off x="5956902" y="5715000"/>
            <a:ext cx="3062287" cy="738188"/>
          </a:xfrm>
          <a:prstGeom prst="rect">
            <a:avLst/>
          </a:prstGeom>
          <a:noFill/>
          <a:ln w="9525">
            <a:noFill/>
            <a:miter lim="800000"/>
            <a:headEnd/>
            <a:tailEnd/>
          </a:ln>
        </p:spPr>
        <p:txBody>
          <a:bodyPr>
            <a:spAutoFit/>
          </a:bodyPr>
          <a:lstStyle/>
          <a:p>
            <a:pPr algn="ctr"/>
            <a:r>
              <a:rPr lang="en-US" sz="1400" b="1" dirty="0">
                <a:solidFill>
                  <a:prstClr val="black">
                    <a:lumMod val="65000"/>
                    <a:lumOff val="35000"/>
                  </a:prstClr>
                </a:solidFill>
              </a:rPr>
              <a:t>Mary Saunders</a:t>
            </a:r>
          </a:p>
          <a:p>
            <a:pPr algn="ctr"/>
            <a:r>
              <a:rPr lang="en-US" sz="1400" dirty="0">
                <a:solidFill>
                  <a:prstClr val="black">
                    <a:lumMod val="65000"/>
                    <a:lumOff val="35000"/>
                  </a:prstClr>
                </a:solidFill>
              </a:rPr>
              <a:t>Associate Director </a:t>
            </a:r>
          </a:p>
          <a:p>
            <a:pPr algn="ctr"/>
            <a:r>
              <a:rPr lang="en-US" sz="1400" dirty="0">
                <a:solidFill>
                  <a:prstClr val="black">
                    <a:lumMod val="65000"/>
                    <a:lumOff val="35000"/>
                  </a:prstClr>
                </a:solidFill>
              </a:rPr>
              <a:t>for Management Resources</a:t>
            </a:r>
          </a:p>
        </p:txBody>
      </p:sp>
      <p:cxnSp>
        <p:nvCxnSpPr>
          <p:cNvPr id="24" name="Straight Connector 23"/>
          <p:cNvCxnSpPr/>
          <p:nvPr/>
        </p:nvCxnSpPr>
        <p:spPr>
          <a:xfrm>
            <a:off x="343301" y="874295"/>
            <a:ext cx="8382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50" name="Picture 2" descr="Mary Saunder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89081" y="3432175"/>
            <a:ext cx="1740241" cy="2206625"/>
          </a:xfrm>
          <a:prstGeom prst="rect">
            <a:avLst/>
          </a:prstGeom>
          <a:ln>
            <a:noFill/>
          </a:ln>
          <a:effectLst/>
          <a:extLst>
            <a:ext uri="{909E8E84-426E-40DD-AFC4-6F175D3DCCD1}">
              <a14:hiddenFill xmlns:a14="http://schemas.microsoft.com/office/drawing/2010/main">
                <a:solidFill>
                  <a:srgbClr val="FFFFFF"/>
                </a:solidFill>
              </a14:hiddenFill>
            </a:ext>
          </a:extLst>
        </p:spPr>
      </p:pic>
      <p:cxnSp>
        <p:nvCxnSpPr>
          <p:cNvPr id="29" name="Elbow Connector 28"/>
          <p:cNvCxnSpPr>
            <a:cxnSpLocks noChangeShapeType="1"/>
            <a:stCxn id="40976" idx="0"/>
          </p:cNvCxnSpPr>
          <p:nvPr/>
        </p:nvCxnSpPr>
        <p:spPr bwMode="auto">
          <a:xfrm rot="5400000" flipH="1" flipV="1">
            <a:off x="2845929" y="952959"/>
            <a:ext cx="546100" cy="2961359"/>
          </a:xfrm>
          <a:prstGeom prst="bentConnector2">
            <a:avLst/>
          </a:prstGeom>
          <a:noFill/>
          <a:ln w="12700">
            <a:solidFill>
              <a:schemeClr val="accent3"/>
            </a:solidFill>
            <a:miter lim="800000"/>
            <a:headEnd/>
            <a:tailEnd/>
          </a:ln>
          <a:effectLst>
            <a:outerShdw blurRad="63500" dist="20000" dir="5400000" rotWithShape="0">
              <a:srgbClr val="000000">
                <a:alpha val="37999"/>
              </a:srgbClr>
            </a:outerShdw>
          </a:effectLst>
        </p:spPr>
      </p:cxn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915" b="6131"/>
          <a:stretch/>
        </p:blipFill>
        <p:spPr bwMode="auto">
          <a:xfrm>
            <a:off x="788634" y="3452553"/>
            <a:ext cx="1649766" cy="218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28992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CC9868C9-03DB-4CD1-BC93-D94017EA5D5C}"/>
</file>

<file path=customXml/itemProps2.xml><?xml version="1.0" encoding="utf-8"?>
<ds:datastoreItem xmlns:ds="http://schemas.openxmlformats.org/officeDocument/2006/customXml" ds:itemID="{CD25B7B6-B3D8-496D-A692-2681621D50D9}"/>
</file>

<file path=customXml/itemProps3.xml><?xml version="1.0" encoding="utf-8"?>
<ds:datastoreItem xmlns:ds="http://schemas.openxmlformats.org/officeDocument/2006/customXml" ds:itemID="{ACD7E3E9-504C-46A4-98A4-E64B4FB8B84D}"/>
</file>

<file path=customXml/itemProps4.xml><?xml version="1.0" encoding="utf-8"?>
<ds:datastoreItem xmlns:ds="http://schemas.openxmlformats.org/officeDocument/2006/customXml" ds:itemID="{1C981668-6319-41BE-BA4B-797E8EB6D036}"/>
</file>

<file path=docProps/app.xml><?xml version="1.0" encoding="utf-8"?>
<Properties xmlns="http://schemas.openxmlformats.org/officeDocument/2006/extended-properties" xmlns:vt="http://schemas.openxmlformats.org/officeDocument/2006/docPropsVTypes">
  <TotalTime>293</TotalTime>
  <Words>1731</Words>
  <Application>Microsoft Office PowerPoint</Application>
  <PresentationFormat>On-screen Show (4:3)</PresentationFormat>
  <Paragraphs>308</Paragraphs>
  <Slides>24</Slides>
  <Notes>18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Custom Design</vt:lpstr>
      <vt:lpstr>Content slides</vt:lpstr>
      <vt:lpstr>1_Content slides</vt:lpstr>
      <vt:lpstr>Document</vt:lpstr>
      <vt:lpstr>PowerPoint Presentation</vt:lpstr>
      <vt:lpstr>The History of Standards</vt:lpstr>
      <vt:lpstr>Importance of standards and measurement</vt:lpstr>
      <vt:lpstr>NIST is in the Department of Commerce</vt:lpstr>
      <vt:lpstr> NIST: Nobel Prize-winning science, real-world engineering</vt:lpstr>
      <vt:lpstr>PowerPoint Presentation</vt:lpstr>
      <vt:lpstr>Basic Stats and Facts</vt:lpstr>
      <vt:lpstr>NIST FY 2015 Operating Budget: $863.9 Million</vt:lpstr>
      <vt:lpstr>PowerPoint Presentation</vt:lpstr>
      <vt:lpstr>PowerPoint Presentation</vt:lpstr>
      <vt:lpstr>NIST Industry and Technology Services</vt:lpstr>
      <vt:lpstr>PowerPoint Presentation</vt:lpstr>
      <vt:lpstr>Metrology in a Global Context</vt:lpstr>
      <vt:lpstr>Metrology in a Global Context</vt:lpstr>
      <vt:lpstr>CIPM Mutual Recognition Arrangement</vt:lpstr>
      <vt:lpstr>The CIPM MRA</vt:lpstr>
      <vt:lpstr>Calibration and Measurement Capabilities (CMCs) </vt:lpstr>
      <vt:lpstr>PowerPoint Presentation</vt:lpstr>
      <vt:lpstr>Sistema Interamericano de Metrología (SIM)</vt:lpstr>
      <vt:lpstr>Information about SIM</vt:lpstr>
      <vt:lpstr>PowerPoint Presentation</vt:lpstr>
      <vt:lpstr>PowerPoint Presentation</vt:lpstr>
      <vt:lpstr>CIPM: Comité International des Poids et Mesures</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Delak, Katya</dc:creator>
  <cp:lastModifiedBy>Delak, Katya</cp:lastModifiedBy>
  <cp:revision>20</cp:revision>
  <cp:lastPrinted>2015-11-30T21:21:09Z</cp:lastPrinted>
  <dcterms:created xsi:type="dcterms:W3CDTF">2015-11-30T19:15:01Z</dcterms:created>
  <dcterms:modified xsi:type="dcterms:W3CDTF">2015-12-02T19:18:40Z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4bd66d5c-7316-4c46-8ce1-929ba336dd07</vt:lpwstr>
  </property>
</Properties>
</file>