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slides/slide41.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presentation.xml" ContentType="application/vnd.openxmlformats-officedocument.presentationml.presentation.main+xml"/>
  <Override PartName="/ppt/slides/slide4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7.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2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9.xml" ContentType="application/vnd.openxmlformats-officedocument.presentationml.slideLayout+xml"/>
  <Override PartName="/ppt/slideLayouts/slideLayout16.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9.xml" ContentType="application/vnd.openxmlformats-officedocument.presentationml.notesSlide+xml"/>
  <Override PartName="/ppt/slideLayouts/slideLayout24.xml" ContentType="application/vnd.openxmlformats-officedocument.presentationml.slideLayout+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49"/>
  </p:notesMasterIdLst>
  <p:handoutMasterIdLst>
    <p:handoutMasterId r:id="rId50"/>
  </p:handoutMasterIdLst>
  <p:sldIdLst>
    <p:sldId id="258" r:id="rId6"/>
    <p:sldId id="280" r:id="rId7"/>
    <p:sldId id="261" r:id="rId8"/>
    <p:sldId id="316" r:id="rId9"/>
    <p:sldId id="262" r:id="rId10"/>
    <p:sldId id="263" r:id="rId11"/>
    <p:sldId id="283" r:id="rId12"/>
    <p:sldId id="321" r:id="rId13"/>
    <p:sldId id="282" r:id="rId14"/>
    <p:sldId id="284" r:id="rId15"/>
    <p:sldId id="322" r:id="rId16"/>
    <p:sldId id="323" r:id="rId17"/>
    <p:sldId id="324" r:id="rId18"/>
    <p:sldId id="325" r:id="rId19"/>
    <p:sldId id="326" r:id="rId20"/>
    <p:sldId id="268" r:id="rId21"/>
    <p:sldId id="270" r:id="rId22"/>
    <p:sldId id="317" r:id="rId23"/>
    <p:sldId id="271" r:id="rId24"/>
    <p:sldId id="272" r:id="rId25"/>
    <p:sldId id="273" r:id="rId26"/>
    <p:sldId id="274" r:id="rId27"/>
    <p:sldId id="287" r:id="rId28"/>
    <p:sldId id="328" r:id="rId29"/>
    <p:sldId id="276" r:id="rId30"/>
    <p:sldId id="289" r:id="rId31"/>
    <p:sldId id="288" r:id="rId32"/>
    <p:sldId id="318" r:id="rId33"/>
    <p:sldId id="319" r:id="rId34"/>
    <p:sldId id="297" r:id="rId35"/>
    <p:sldId id="320" r:id="rId36"/>
    <p:sldId id="290" r:id="rId37"/>
    <p:sldId id="298" r:id="rId38"/>
    <p:sldId id="301" r:id="rId39"/>
    <p:sldId id="304" r:id="rId40"/>
    <p:sldId id="302" r:id="rId41"/>
    <p:sldId id="305" r:id="rId42"/>
    <p:sldId id="310" r:id="rId43"/>
    <p:sldId id="313" r:id="rId44"/>
    <p:sldId id="311" r:id="rId45"/>
    <p:sldId id="296" r:id="rId46"/>
    <p:sldId id="329" r:id="rId47"/>
    <p:sldId id="31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ly Ziemer" initials="MZ" lastIdx="13" clrIdx="0"/>
  <p:cmAuthor id="1" name="Mary Boyle" initials="M" lastIdx="4" clrIdx="1"/>
  <p:cmAuthor id="2" name="KHinson" initials="KH" lastIdx="1" clrIdx="2"/>
  <p:cmAuthor id="3" name="Alice Thaler" initials="AMT" lastIdx="2" clrIdx="3"/>
  <p:cmAuthor id="4" name="ppollitzer" initials="pmp" lastIdx="7" clrIdx="4"/>
  <p:cmAuthor id="5" name="padair" initials="pa" lastIdx="1"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C0000"/>
    <a:srgbClr val="990000"/>
    <a:srgbClr val="CC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4" autoAdjust="0"/>
    <p:restoredTop sz="79568" autoAdjust="0"/>
  </p:normalViewPr>
  <p:slideViewPr>
    <p:cSldViewPr>
      <p:cViewPr varScale="1">
        <p:scale>
          <a:sx n="89" d="100"/>
          <a:sy n="89" d="100"/>
        </p:scale>
        <p:origin x="-1674" y="-102"/>
      </p:cViewPr>
      <p:guideLst>
        <p:guide orient="horz" pos="2160"/>
        <p:guide pos="2880"/>
      </p:guideLst>
    </p:cSldViewPr>
  </p:slideViewPr>
  <p:outlineViewPr>
    <p:cViewPr>
      <p:scale>
        <a:sx n="33" d="100"/>
        <a:sy n="33" d="100"/>
      </p:scale>
      <p:origin x="48" y="40098"/>
    </p:cViewPr>
  </p:outlineViewPr>
  <p:notesTextViewPr>
    <p:cViewPr>
      <p:scale>
        <a:sx n="1" d="1"/>
        <a:sy n="1" d="1"/>
      </p:scale>
      <p:origin x="0" y="0"/>
    </p:cViewPr>
  </p:notesTextViewPr>
  <p:sorterViewPr>
    <p:cViewPr>
      <p:scale>
        <a:sx n="100" d="100"/>
        <a:sy n="100" d="100"/>
      </p:scale>
      <p:origin x="0" y="74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ustomXml" Target="../customXml/item4.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5-08-11T15:04:08.196" idx="5">
    <p:pos x="2964" y="1770"/>
    <p:text>should spefically mention listing as a section 15j rule - 16 CFR part 1120</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5854C4-4251-4848-8EFE-832D843B6FD6}" type="datetimeFigureOut">
              <a:rPr lang="en-US" smtClean="0"/>
              <a:pPr/>
              <a:t>11/27/2015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754BF0-0159-4531-93FD-DBD6F3AE6396}" type="slidenum">
              <a:rPr lang="en-US" smtClean="0"/>
              <a:pPr/>
              <a:t>‹#›</a:t>
            </a:fld>
            <a:endParaRPr lang="en-US"/>
          </a:p>
        </p:txBody>
      </p:sp>
    </p:spTree>
    <p:extLst>
      <p:ext uri="{BB962C8B-B14F-4D97-AF65-F5344CB8AC3E}">
        <p14:creationId xmlns:p14="http://schemas.microsoft.com/office/powerpoint/2010/main" val="1160857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9235B1-5D6C-4A2A-A66F-B3A5667102EA}" type="datetimeFigureOut">
              <a:rPr lang="en-US" smtClean="0"/>
              <a:pPr/>
              <a:t>11/27/2015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9E2EC4-3AED-41CA-A2EA-24E9A129AB00}" type="slidenum">
              <a:rPr lang="en-US" smtClean="0"/>
              <a:pPr/>
              <a:t>‹#›</a:t>
            </a:fld>
            <a:endParaRPr lang="en-US"/>
          </a:p>
        </p:txBody>
      </p:sp>
    </p:spTree>
    <p:extLst>
      <p:ext uri="{BB962C8B-B14F-4D97-AF65-F5344CB8AC3E}">
        <p14:creationId xmlns:p14="http://schemas.microsoft.com/office/powerpoint/2010/main" val="112166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51" eaLnBrk="0" hangingPunct="0">
              <a:defRPr sz="2800">
                <a:solidFill>
                  <a:schemeClr val="tx1"/>
                </a:solidFill>
                <a:latin typeface="Times New Roman" pitchFamily="18" charset="0"/>
                <a:cs typeface="Times New Roman" pitchFamily="18" charset="0"/>
              </a:defRPr>
            </a:lvl1pPr>
            <a:lvl2pPr marL="728908" indent="-280350" defTabSz="914251" eaLnBrk="0" hangingPunct="0">
              <a:defRPr sz="2800">
                <a:solidFill>
                  <a:schemeClr val="tx1"/>
                </a:solidFill>
                <a:latin typeface="Times New Roman" pitchFamily="18" charset="0"/>
                <a:cs typeface="Times New Roman" pitchFamily="18" charset="0"/>
              </a:defRPr>
            </a:lvl2pPr>
            <a:lvl3pPr marL="1121399" indent="-224280" defTabSz="914251" eaLnBrk="0" hangingPunct="0">
              <a:defRPr sz="2800">
                <a:solidFill>
                  <a:schemeClr val="tx1"/>
                </a:solidFill>
                <a:latin typeface="Times New Roman" pitchFamily="18" charset="0"/>
                <a:cs typeface="Times New Roman" pitchFamily="18" charset="0"/>
              </a:defRPr>
            </a:lvl3pPr>
            <a:lvl4pPr marL="1569957" indent="-224280" defTabSz="914251" eaLnBrk="0" hangingPunct="0">
              <a:defRPr sz="2800">
                <a:solidFill>
                  <a:schemeClr val="tx1"/>
                </a:solidFill>
                <a:latin typeface="Times New Roman" pitchFamily="18" charset="0"/>
                <a:cs typeface="Times New Roman" pitchFamily="18" charset="0"/>
              </a:defRPr>
            </a:lvl4pPr>
            <a:lvl5pPr marL="2018516" indent="-224280" defTabSz="914251" eaLnBrk="0" hangingPunct="0">
              <a:defRPr sz="2800">
                <a:solidFill>
                  <a:schemeClr val="tx1"/>
                </a:solidFill>
                <a:latin typeface="Times New Roman" pitchFamily="18" charset="0"/>
                <a:cs typeface="Times New Roman" pitchFamily="18" charset="0"/>
              </a:defRPr>
            </a:lvl5pPr>
            <a:lvl6pPr marL="2467076" indent="-224280" defTabSz="914251"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6pPr>
            <a:lvl7pPr marL="2915635" indent="-224280" defTabSz="914251"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7pPr>
            <a:lvl8pPr marL="3364195" indent="-224280" defTabSz="914251"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8pPr>
            <a:lvl9pPr marL="3812753" indent="-224280" defTabSz="914251"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9pPr>
          </a:lstStyle>
          <a:p>
            <a:pPr eaLnBrk="1" hangingPunct="1"/>
            <a:fld id="{DFF0B627-5992-49B8-B041-4337EFA2004E}" type="datetime1">
              <a:rPr lang="en-US" sz="1200">
                <a:solidFill>
                  <a:srgbClr val="1F497D"/>
                </a:solidFill>
                <a:latin typeface="Tahoma" pitchFamily="34" charset="0"/>
              </a:rPr>
              <a:pPr eaLnBrk="1" hangingPunct="1"/>
              <a:t>11/27/2015</a:t>
            </a:fld>
            <a:endParaRPr lang="en-US" sz="1200">
              <a:solidFill>
                <a:srgbClr val="1F497D"/>
              </a:solidFill>
              <a:latin typeface="Tahoma" pitchFamily="34" charset="0"/>
            </a:endParaRPr>
          </a:p>
        </p:txBody>
      </p:sp>
      <p:sp>
        <p:nvSpPr>
          <p:cNvPr id="4915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51" eaLnBrk="0" hangingPunct="0">
              <a:defRPr sz="2800">
                <a:solidFill>
                  <a:schemeClr val="tx1"/>
                </a:solidFill>
                <a:latin typeface="Times New Roman" pitchFamily="18" charset="0"/>
                <a:cs typeface="Times New Roman" pitchFamily="18" charset="0"/>
              </a:defRPr>
            </a:lvl1pPr>
            <a:lvl2pPr marL="728908" indent="-280350" defTabSz="914251" eaLnBrk="0" hangingPunct="0">
              <a:defRPr sz="2800">
                <a:solidFill>
                  <a:schemeClr val="tx1"/>
                </a:solidFill>
                <a:latin typeface="Times New Roman" pitchFamily="18" charset="0"/>
                <a:cs typeface="Times New Roman" pitchFamily="18" charset="0"/>
              </a:defRPr>
            </a:lvl2pPr>
            <a:lvl3pPr marL="1121399" indent="-224280" defTabSz="914251" eaLnBrk="0" hangingPunct="0">
              <a:defRPr sz="2800">
                <a:solidFill>
                  <a:schemeClr val="tx1"/>
                </a:solidFill>
                <a:latin typeface="Times New Roman" pitchFamily="18" charset="0"/>
                <a:cs typeface="Times New Roman" pitchFamily="18" charset="0"/>
              </a:defRPr>
            </a:lvl3pPr>
            <a:lvl4pPr marL="1569957" indent="-224280" defTabSz="914251" eaLnBrk="0" hangingPunct="0">
              <a:defRPr sz="2800">
                <a:solidFill>
                  <a:schemeClr val="tx1"/>
                </a:solidFill>
                <a:latin typeface="Times New Roman" pitchFamily="18" charset="0"/>
                <a:cs typeface="Times New Roman" pitchFamily="18" charset="0"/>
              </a:defRPr>
            </a:lvl4pPr>
            <a:lvl5pPr marL="2018516" indent="-224280" defTabSz="914251" eaLnBrk="0" hangingPunct="0">
              <a:defRPr sz="2800">
                <a:solidFill>
                  <a:schemeClr val="tx1"/>
                </a:solidFill>
                <a:latin typeface="Times New Roman" pitchFamily="18" charset="0"/>
                <a:cs typeface="Times New Roman" pitchFamily="18" charset="0"/>
              </a:defRPr>
            </a:lvl5pPr>
            <a:lvl6pPr marL="2467076" indent="-224280" defTabSz="914251"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6pPr>
            <a:lvl7pPr marL="2915635" indent="-224280" defTabSz="914251"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7pPr>
            <a:lvl8pPr marL="3364195" indent="-224280" defTabSz="914251"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8pPr>
            <a:lvl9pPr marL="3812753" indent="-224280" defTabSz="914251"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9pPr>
          </a:lstStyle>
          <a:p>
            <a:pPr eaLnBrk="1" hangingPunct="1"/>
            <a:r>
              <a:rPr lang="en-US" sz="1200">
                <a:solidFill>
                  <a:srgbClr val="1F497D"/>
                </a:solidFill>
                <a:latin typeface="Tahoma" pitchFamily="34" charset="0"/>
              </a:rPr>
              <a:t>This presentation was prepared by CPSC staff, has not been reviewed or approved by, and may not reflect the views of, the Commission.</a:t>
            </a: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xfrm>
            <a:off x="914711" y="4344026"/>
            <a:ext cx="5028579" cy="41144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7A7896F-CABF-4F9C-B964-65289DAC4FB4}" type="slidenum">
              <a:rPr lang="en-US" smtClean="0">
                <a:solidFill>
                  <a:prstClr val="black"/>
                </a:solidFill>
              </a:rPr>
              <a:pPr/>
              <a:t>42</a:t>
            </a:fld>
            <a:endParaRPr lang="en-US" smtClean="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marL="226388" indent="-226388" defTabSz="905552"/>
            <a:endParaRPr lang="en-US" dirty="0">
              <a:latin typeface="Arial"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7A7896F-CABF-4F9C-B964-65289DAC4FB4}" type="slidenum">
              <a:rPr lang="en-US" smtClean="0">
                <a:solidFill>
                  <a:prstClr val="black"/>
                </a:solidFill>
              </a:rPr>
              <a:pPr/>
              <a:t>2</a:t>
            </a:fld>
            <a:endParaRPr lang="en-US" smtClean="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marL="226388" indent="-226388" defTabSz="905552"/>
            <a:endParaRPr lang="en-US" dirty="0">
              <a:latin typeface="Arial"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the standard is to reduce the risk of injury and loss</a:t>
            </a:r>
            <a:r>
              <a:rPr lang="en-US" baseline="0" dirty="0" smtClean="0"/>
              <a:t> of life and property by providing standard test methods and rating the flammability of textiles and textile products for clothing use, keep dangerously flammable textiles and garments made from those textiles out of commerce.  This is a minimal standard and applies to both adult and children’s wearing apparel.  (next slide)  </a:t>
            </a:r>
            <a:endParaRPr lang="en-US" dirty="0"/>
          </a:p>
        </p:txBody>
      </p:sp>
      <p:sp>
        <p:nvSpPr>
          <p:cNvPr id="4" name="Slide Number Placeholder 3"/>
          <p:cNvSpPr>
            <a:spLocks noGrp="1"/>
          </p:cNvSpPr>
          <p:nvPr>
            <p:ph type="sldNum" sz="quarter" idx="10"/>
          </p:nvPr>
        </p:nvSpPr>
        <p:spPr/>
        <p:txBody>
          <a:bodyPr/>
          <a:lstStyle/>
          <a:p>
            <a:fld id="{57646765-3B92-4E1A-9AE9-81038265ED75}"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7</a:t>
            </a:fld>
            <a:endParaRPr lang="en-US"/>
          </a:p>
        </p:txBody>
      </p:sp>
    </p:spTree>
    <p:extLst>
      <p:ext uri="{BB962C8B-B14F-4D97-AF65-F5344CB8AC3E}">
        <p14:creationId xmlns:p14="http://schemas.microsoft.com/office/powerpoint/2010/main" val="3239849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646765-3B92-4E1A-9AE9-81038265ED75}"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the standard is to protect children</a:t>
            </a:r>
            <a:r>
              <a:rPr lang="en-US" baseline="0" dirty="0" smtClean="0"/>
              <a:t> from the risk of injury from fire when children are unsupervised.  The standards require that children’s sleepwear must be flame resistant and not continue to burn when removed from a small flame source.</a:t>
            </a:r>
          </a:p>
          <a:p>
            <a:r>
              <a:rPr lang="en-US" baseline="0" dirty="0" smtClean="0"/>
              <a:t>Children’s sleepwear means any product of wearing apparel sizes larger than nine months, intended to be worn primarily for sleeping or activities related to sleep, except: diapers and underwear, infant garments and tight-fitting garments.</a:t>
            </a:r>
            <a:endParaRPr lang="en-US" dirty="0"/>
          </a:p>
        </p:txBody>
      </p:sp>
      <p:sp>
        <p:nvSpPr>
          <p:cNvPr id="4" name="Slide Number Placeholder 3"/>
          <p:cNvSpPr>
            <a:spLocks noGrp="1"/>
          </p:cNvSpPr>
          <p:nvPr>
            <p:ph type="sldNum" sz="quarter" idx="10"/>
          </p:nvPr>
        </p:nvSpPr>
        <p:spPr/>
        <p:txBody>
          <a:bodyPr/>
          <a:lstStyle/>
          <a:p>
            <a:fld id="{57646765-3B92-4E1A-9AE9-81038265ED75}" type="slidenum">
              <a:rPr lang="en-US" smtClean="0"/>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fld id="{919BA1B3-9EFE-494E-81AD-90C25F20677E}" type="slidenum">
              <a:rPr lang="en-US"/>
              <a:pPr/>
              <a:t>30</a:t>
            </a:fld>
            <a:endParaRPr lang="en-US"/>
          </a:p>
        </p:txBody>
      </p:sp>
      <p:sp>
        <p:nvSpPr>
          <p:cNvPr id="54275" name="Rectangle 2"/>
          <p:cNvSpPr>
            <a:spLocks noGrp="1" noRot="1" noChangeAspect="1" noChangeArrowheads="1" noTextEdit="1"/>
          </p:cNvSpPr>
          <p:nvPr>
            <p:ph type="sldImg"/>
          </p:nvPr>
        </p:nvSpPr>
        <p:spPr>
          <a:xfrm>
            <a:off x="1147763" y="684213"/>
            <a:ext cx="4567237" cy="3425825"/>
          </a:xfrm>
          <a:ln/>
        </p:spPr>
      </p:sp>
      <p:sp>
        <p:nvSpPr>
          <p:cNvPr id="54276" name="Rectangle 3"/>
          <p:cNvSpPr>
            <a:spLocks noGrp="1" noChangeArrowheads="1"/>
          </p:cNvSpPr>
          <p:nvPr>
            <p:ph type="body" idx="1"/>
          </p:nvPr>
        </p:nvSpPr>
        <p:spPr>
          <a:xfrm>
            <a:off x="913772" y="4343716"/>
            <a:ext cx="5030456" cy="4115430"/>
          </a:xfrm>
        </p:spPr>
        <p:txBody>
          <a:bodyPr/>
          <a:lstStyle/>
          <a:p>
            <a:r>
              <a:rPr lang="en-US" dirty="0" smtClean="0">
                <a:latin typeface="Times New Roman" pitchFamily="18" charset="0"/>
                <a:cs typeface="Times New Roman" pitchFamily="18" charset="0"/>
              </a:rPr>
              <a:t>Knots, toggles, and other decorative or functional attachments on the ends of long, loose</a:t>
            </a:r>
          </a:p>
          <a:p>
            <a:r>
              <a:rPr lang="en-US" dirty="0" smtClean="0">
                <a:latin typeface="Times New Roman" pitchFamily="18" charset="0"/>
                <a:cs typeface="Times New Roman" pitchFamily="18" charset="0"/>
              </a:rPr>
              <a:t>drawstrings can catch and snag on other objects. Two hazards associated with such drawstrings on primarily with hood and neck area drawstrings of upper outerwear; the potential vehicular dragging</a:t>
            </a:r>
          </a:p>
          <a:p>
            <a:r>
              <a:rPr lang="en-US" dirty="0" smtClean="0">
                <a:latin typeface="Times New Roman" pitchFamily="18" charset="0"/>
                <a:cs typeface="Times New Roman" pitchFamily="18" charset="0"/>
              </a:rPr>
              <a:t>hazard associated primarily with waist and bottom drawstrings of upper outerwear. This consumer</a:t>
            </a:r>
          </a:p>
          <a:p>
            <a:r>
              <a:rPr lang="en-US" dirty="0" smtClean="0">
                <a:latin typeface="Times New Roman" pitchFamily="18" charset="0"/>
                <a:cs typeface="Times New Roman" pitchFamily="18" charset="0"/>
              </a:rPr>
              <a:t>safety specification is intended to reduce the risk of drawstrings on children’s upper outwear accessing</a:t>
            </a:r>
          </a:p>
          <a:p>
            <a:r>
              <a:rPr lang="en-US" dirty="0" smtClean="0">
                <a:latin typeface="Times New Roman" pitchFamily="18" charset="0"/>
                <a:cs typeface="Times New Roman" pitchFamily="18" charset="0"/>
              </a:rPr>
              <a:t>and getting snagged in various entrapment areas.</a:t>
            </a:r>
            <a:endParaRPr lang="en-US" sz="1600"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children’s upper outerwear have been identified: the potential strangulation hazard associated</a:t>
            </a:r>
          </a:p>
          <a:p>
            <a:pPr eaLnBrk="1" hangingPunct="1"/>
            <a:r>
              <a:rPr lang="en-US" b="1" dirty="0" smtClean="0">
                <a:effectLst>
                  <a:outerShdw blurRad="38100" dist="38100" dir="2700000" algn="tl">
                    <a:srgbClr val="000000">
                      <a:alpha val="43137"/>
                    </a:srgbClr>
                  </a:outerShdw>
                </a:effectLst>
                <a:latin typeface="Times New Roman" pitchFamily="18" charset="0"/>
                <a:cs typeface="Times New Roman" pitchFamily="18" charset="0"/>
              </a:rPr>
              <a:t>Fourteen Firms Agree to Pay More than $1 Million in Civil Penalties for Drawstring Violations</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34</a:t>
            </a:fld>
            <a:endParaRPr lang="en-US"/>
          </a:p>
        </p:txBody>
      </p:sp>
    </p:spTree>
    <p:extLst>
      <p:ext uri="{BB962C8B-B14F-4D97-AF65-F5344CB8AC3E}">
        <p14:creationId xmlns:p14="http://schemas.microsoft.com/office/powerpoint/2010/main" val="1144221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7A7896F-CABF-4F9C-B964-65289DAC4FB4}" type="slidenum">
              <a:rPr lang="en-US" smtClean="0">
                <a:solidFill>
                  <a:prstClr val="black"/>
                </a:solidFill>
              </a:rPr>
              <a:pPr/>
              <a:t>41</a:t>
            </a:fld>
            <a:endParaRPr lang="en-US" smtClean="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marL="226388" indent="-226388" defTabSz="905552"/>
            <a:endParaRPr lang="en-US" dirty="0">
              <a:latin typeface="Arial"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243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86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789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EFB01995-4950-4558-9B09-5A2AC6D9D910}" type="datetime1">
              <a:rPr lang="en-US" smtClean="0"/>
              <a:pPr/>
              <a:t>11/27/2015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B70671-7607-4212-8B3E-FFF2DA7271C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164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462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62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7692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62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135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06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605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118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984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616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370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endParaRPr lang="en-US">
              <a:solidFill>
                <a:prstClr val="black">
                  <a:tint val="75000"/>
                </a:prstClr>
              </a:solidFill>
            </a:endParaRPr>
          </a:p>
        </p:txBody>
      </p:sp>
      <p:sp>
        <p:nvSpPr>
          <p:cNvPr id="7" name="Rectangle 3"/>
          <p:cNvSpPr>
            <a:spLocks noGrp="1" noChangeArrowheads="1"/>
          </p:cNvSpPr>
          <p:nvPr>
            <p:ph type="sldNum" sz="quarter" idx="11"/>
          </p:nvPr>
        </p:nvSpPr>
        <p:spPr>
          <a:ln/>
        </p:spPr>
        <p:txBody>
          <a:bodyPr/>
          <a:lstStyle>
            <a:lvl1pPr>
              <a:defRPr/>
            </a:lvl1pPr>
          </a:lstStyle>
          <a:p>
            <a:fld id="{8242C138-447E-4CC6-8261-1DBA2CC8068D}" type="slidenum">
              <a:rPr lang="en-US">
                <a:solidFill>
                  <a:prstClr val="black">
                    <a:tint val="75000"/>
                  </a:prstClr>
                </a:solidFill>
              </a:rPr>
              <a:pPr/>
              <a:t>‹#›</a:t>
            </a:fld>
            <a:endParaRPr lang="en-US">
              <a:solidFill>
                <a:prstClr val="black">
                  <a:tint val="75000"/>
                </a:prstClr>
              </a:solidFill>
            </a:endParaRPr>
          </a:p>
        </p:txBody>
      </p:sp>
      <p:sp>
        <p:nvSpPr>
          <p:cNvPr id="8" name="Rectangle 14"/>
          <p:cNvSpPr>
            <a:spLocks noGrp="1" noChangeArrowheads="1"/>
          </p:cNvSpPr>
          <p:nvPr>
            <p:ph type="ftr" sz="quarter" idx="12"/>
          </p:nvPr>
        </p:nvSpPr>
        <p:spPr>
          <a:ln/>
        </p:spPr>
        <p:txBody>
          <a:bodyPr/>
          <a:lstStyle>
            <a:lvl1pPr>
              <a:defRPr/>
            </a:lvl1pPr>
          </a:lstStyle>
          <a:p>
            <a:endParaRPr lang="en-US">
              <a:solidFill>
                <a:prstClr val="black">
                  <a:tint val="75000"/>
                </a:prstClr>
              </a:solidFill>
            </a:endParaRPr>
          </a:p>
        </p:txBody>
      </p:sp>
    </p:spTree>
    <p:extLst>
      <p:ext uri="{BB962C8B-B14F-4D97-AF65-F5344CB8AC3E}">
        <p14:creationId xmlns:p14="http://schemas.microsoft.com/office/powerpoint/2010/main" val="57327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77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658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70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743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14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144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036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BEBA8EAE-BF5A-486C-A8C5-ECC9F3942E4B}">
                <a14:imgProps xmlns:a14="http://schemas.microsoft.com/office/drawing/2010/main">
                  <a14:imgLayer r:embed="rId15">
                    <a14:imgEffect>
                      <a14:colorTemperature colorTemp="7500"/>
                    </a14:imgEffect>
                    <a14:imgEffect>
                      <a14:brightnessContrast contrast="12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884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078483"/>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3.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psc.gov/businfo/loungewear.pdf" TargetMode="External"/><Relationship Id="rId2" Type="http://schemas.openxmlformats.org/officeDocument/2006/relationships/hyperlink" Target="http://www.cpsc.gov/en/Regulations-Laws--Standards/Regulations-Mandatory-Standards--Bans/Regulated-Products/" TargetMode="Externa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psc.gov/PageFiles/135448/drawstring.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3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padair@cpsc.gov" TargetMode="External"/><Relationship Id="rId1" Type="http://schemas.openxmlformats.org/officeDocument/2006/relationships/slideLayout" Target="../slideLayouts/slideLayout1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Rot="1" noChangeArrowheads="1"/>
          </p:cNvSpPr>
          <p:nvPr>
            <p:ph type="title"/>
          </p:nvPr>
        </p:nvSpPr>
        <p:spPr>
          <a:xfrm>
            <a:off x="19050" y="0"/>
            <a:ext cx="9144000" cy="1066800"/>
          </a:xfrm>
        </p:spPr>
        <p:txBody>
          <a:bodyPr>
            <a:normAutofit fontScale="90000"/>
          </a:bodyPr>
          <a:lstStyle/>
          <a:p>
            <a:pPr eaLnBrk="1" hangingPunct="1"/>
            <a:r>
              <a:rPr lang="en-US" sz="4800" b="0" dirty="0" smtClean="0">
                <a:latin typeface="Palatino Linotype" pitchFamily="18" charset="0"/>
              </a:rPr>
              <a:t/>
            </a:r>
            <a:br>
              <a:rPr lang="en-US" sz="4800" b="0" dirty="0" smtClean="0">
                <a:latin typeface="Palatino Linotype" pitchFamily="18" charset="0"/>
              </a:rPr>
            </a:br>
            <a:r>
              <a:rPr lang="en-US" sz="5300" b="0" dirty="0" smtClean="0">
                <a:latin typeface="Palatino Linotype" pitchFamily="18" charset="0"/>
              </a:rPr>
              <a:t> </a:t>
            </a:r>
            <a:br>
              <a:rPr lang="en-US" sz="5300" b="0" dirty="0" smtClean="0">
                <a:latin typeface="Palatino Linotype" pitchFamily="18" charset="0"/>
              </a:rPr>
            </a:br>
            <a:r>
              <a:rPr lang="en-US" sz="5300" b="1" dirty="0" smtClean="0">
                <a:effectLst>
                  <a:outerShdw blurRad="38100" dist="38100" dir="2700000" algn="tl">
                    <a:srgbClr val="000000">
                      <a:alpha val="43137"/>
                    </a:srgbClr>
                  </a:outerShdw>
                </a:effectLst>
                <a:latin typeface="Palatino Linotype" pitchFamily="18" charset="0"/>
              </a:rPr>
              <a:t>U.S. Consumer Product Safety Commission</a:t>
            </a:r>
          </a:p>
        </p:txBody>
      </p:sp>
      <p:sp>
        <p:nvSpPr>
          <p:cNvPr id="9221" name="Text Box 8"/>
          <p:cNvSpPr txBox="1">
            <a:spLocks noChangeArrowheads="1"/>
          </p:cNvSpPr>
          <p:nvPr/>
        </p:nvSpPr>
        <p:spPr bwMode="auto">
          <a:xfrm>
            <a:off x="152400" y="5943599"/>
            <a:ext cx="8382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9pPr>
          </a:lstStyle>
          <a:p>
            <a:pPr algn="ctr" eaLnBrk="1" hangingPunct="1">
              <a:spcBef>
                <a:spcPct val="50000"/>
              </a:spcBef>
            </a:pPr>
            <a:r>
              <a:rPr lang="en-US" sz="2000" b="1" i="1" dirty="0" smtClean="0">
                <a:solidFill>
                  <a:schemeClr val="tx1">
                    <a:lumMod val="75000"/>
                  </a:schemeClr>
                </a:solidFill>
              </a:rPr>
              <a:t>This presentation was prepared by CPSC staff, has not been reviewed or approved by, and may not reflect the views of the Commission.</a:t>
            </a:r>
          </a:p>
          <a:p>
            <a:pPr algn="ctr" eaLnBrk="1" hangingPunct="1">
              <a:spcBef>
                <a:spcPct val="50000"/>
              </a:spcBef>
            </a:pPr>
            <a:endParaRPr lang="en-US" sz="2000" i="1" dirty="0">
              <a:solidFill>
                <a:schemeClr val="tx1">
                  <a:lumMod val="75000"/>
                </a:schemeClr>
              </a:solidFill>
            </a:endParaRPr>
          </a:p>
        </p:txBody>
      </p:sp>
      <p:pic>
        <p:nvPicPr>
          <p:cNvPr id="1026" name="Picture 2" descr="C:\Users\amajane\AppData\Local\Microsoft\Windows\Temporary Internet Files\Content.Outlook\L3XSOOPK\CPSC_logo_redblueRGB.png"/>
          <p:cNvPicPr>
            <a:picLocks noChangeAspect="1" noChangeArrowheads="1"/>
          </p:cNvPicPr>
          <p:nvPr/>
        </p:nvPicPr>
        <p:blipFill>
          <a:blip r:embed="rId3" cstate="email">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a:ext>
            </a:extLst>
          </a:blip>
          <a:srcRect/>
          <a:stretch>
            <a:fillRect/>
          </a:stretch>
        </p:blipFill>
        <p:spPr bwMode="auto">
          <a:xfrm>
            <a:off x="3276600" y="2098813"/>
            <a:ext cx="2496398" cy="25146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9599" y="4610100"/>
            <a:ext cx="7010400" cy="1200329"/>
          </a:xfrm>
          <a:prstGeom prst="rect">
            <a:avLst/>
          </a:prstGeom>
          <a:noFill/>
        </p:spPr>
        <p:txBody>
          <a:bodyPr wrap="square" rtlCol="0">
            <a:spAutoFit/>
          </a:bodyPr>
          <a:lstStyle/>
          <a:p>
            <a:pPr algn="ctr"/>
            <a:r>
              <a:rPr lang="en-US" sz="2800" dirty="0" smtClean="0">
                <a:solidFill>
                  <a:schemeClr val="bg1"/>
                </a:solidFill>
              </a:rPr>
              <a:t>Highlights of Apparel and Textile Requirements in the United States</a:t>
            </a:r>
          </a:p>
          <a:p>
            <a:pPr algn="ctr"/>
            <a:r>
              <a:rPr lang="en-US" sz="1600" dirty="0" smtClean="0">
                <a:solidFill>
                  <a:srgbClr val="FFC000"/>
                </a:solidFill>
              </a:rPr>
              <a:t>December  </a:t>
            </a:r>
            <a:r>
              <a:rPr lang="en-US" sz="1600" dirty="0" smtClean="0">
                <a:solidFill>
                  <a:srgbClr val="FFC000"/>
                </a:solidFill>
              </a:rPr>
              <a:t>2015</a:t>
            </a:r>
            <a:endParaRPr lang="en-US" sz="1600" dirty="0">
              <a:solidFill>
                <a:srgbClr val="FFC000"/>
              </a:solidFill>
            </a:endParaRPr>
          </a:p>
        </p:txBody>
      </p:sp>
    </p:spTree>
    <p:extLst>
      <p:ext uri="{BB962C8B-B14F-4D97-AF65-F5344CB8AC3E}">
        <p14:creationId xmlns:p14="http://schemas.microsoft.com/office/powerpoint/2010/main" val="358782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eaLnBrk="1" hangingPunct="1">
              <a:defRPr/>
            </a:pPr>
            <a:r>
              <a:rPr lang="en-US" sz="4000" b="1" dirty="0" smtClean="0">
                <a:solidFill>
                  <a:srgbClr val="FFFF66"/>
                </a:solidFill>
                <a:effectLst>
                  <a:outerShdw blurRad="38100" dist="38100" dir="2700000" algn="tl">
                    <a:srgbClr val="000000"/>
                  </a:outerShdw>
                </a:effectLst>
              </a:rPr>
              <a:t>1610:  Test Summary</a:t>
            </a:r>
          </a:p>
        </p:txBody>
      </p:sp>
      <p:sp>
        <p:nvSpPr>
          <p:cNvPr id="4099" name="Rectangle 3"/>
          <p:cNvSpPr>
            <a:spLocks noGrp="1" noChangeArrowheads="1"/>
          </p:cNvSpPr>
          <p:nvPr>
            <p:ph idx="1"/>
          </p:nvPr>
        </p:nvSpPr>
        <p:spPr>
          <a:xfrm>
            <a:off x="457200" y="1219200"/>
            <a:ext cx="8534400" cy="5334000"/>
          </a:xfrm>
        </p:spPr>
        <p:txBody>
          <a:bodyPr>
            <a:normAutofit fontScale="92500" lnSpcReduction="20000"/>
          </a:bodyPr>
          <a:lstStyle/>
          <a:p>
            <a:pPr>
              <a:lnSpc>
                <a:spcPct val="90000"/>
              </a:lnSpc>
              <a:buNone/>
            </a:pPr>
            <a:endParaRPr lang="en-US" sz="2000" dirty="0" smtClean="0">
              <a:solidFill>
                <a:schemeClr val="bg1"/>
              </a:solidFill>
            </a:endParaRPr>
          </a:p>
          <a:p>
            <a:pPr>
              <a:lnSpc>
                <a:spcPct val="90000"/>
              </a:lnSpc>
            </a:pPr>
            <a:r>
              <a:rPr lang="en-US" sz="2000" dirty="0">
                <a:solidFill>
                  <a:schemeClr val="bg1"/>
                </a:solidFill>
              </a:rPr>
              <a:t>First step: Determine fabric type and specifications</a:t>
            </a:r>
          </a:p>
          <a:p>
            <a:pPr lvl="1">
              <a:lnSpc>
                <a:spcPct val="90000"/>
              </a:lnSpc>
            </a:pPr>
            <a:r>
              <a:rPr lang="en-US" sz="2000" dirty="0">
                <a:solidFill>
                  <a:schemeClr val="bg1"/>
                </a:solidFill>
              </a:rPr>
              <a:t>Plain surface textile fabric or raised surface textile fabric</a:t>
            </a:r>
          </a:p>
          <a:p>
            <a:pPr lvl="1">
              <a:lnSpc>
                <a:spcPct val="90000"/>
              </a:lnSpc>
            </a:pPr>
            <a:r>
              <a:rPr lang="en-US" sz="2000" dirty="0">
                <a:solidFill>
                  <a:schemeClr val="bg1"/>
                </a:solidFill>
              </a:rPr>
              <a:t>Fabric weight</a:t>
            </a:r>
          </a:p>
          <a:p>
            <a:pPr lvl="1">
              <a:lnSpc>
                <a:spcPct val="90000"/>
              </a:lnSpc>
            </a:pPr>
            <a:r>
              <a:rPr lang="en-US" sz="2000" dirty="0">
                <a:solidFill>
                  <a:schemeClr val="bg1"/>
                </a:solidFill>
              </a:rPr>
              <a:t>Fiber content </a:t>
            </a:r>
          </a:p>
          <a:p>
            <a:pPr>
              <a:lnSpc>
                <a:spcPct val="90000"/>
              </a:lnSpc>
            </a:pPr>
            <a:endParaRPr lang="en-US" sz="2000" dirty="0" smtClean="0">
              <a:solidFill>
                <a:schemeClr val="bg1"/>
              </a:solidFill>
            </a:endParaRPr>
          </a:p>
          <a:p>
            <a:pPr>
              <a:lnSpc>
                <a:spcPct val="90000"/>
              </a:lnSpc>
            </a:pPr>
            <a:r>
              <a:rPr lang="en-US" sz="2000" dirty="0" smtClean="0">
                <a:solidFill>
                  <a:schemeClr val="bg1"/>
                </a:solidFill>
              </a:rPr>
              <a:t>Preliminary burns are conducted to determine the fastest burning area and direction of fabric.</a:t>
            </a:r>
          </a:p>
          <a:p>
            <a:pPr>
              <a:lnSpc>
                <a:spcPct val="90000"/>
              </a:lnSpc>
            </a:pPr>
            <a:endParaRPr lang="en-US" sz="2000" dirty="0" smtClean="0">
              <a:solidFill>
                <a:schemeClr val="bg1"/>
              </a:solidFill>
            </a:endParaRPr>
          </a:p>
          <a:p>
            <a:pPr>
              <a:lnSpc>
                <a:spcPct val="90000"/>
              </a:lnSpc>
            </a:pPr>
            <a:r>
              <a:rPr lang="en-US" sz="2000" dirty="0" smtClean="0">
                <a:solidFill>
                  <a:schemeClr val="bg1"/>
                </a:solidFill>
              </a:rPr>
              <a:t>Fabrics are tested in their original state, 5 specimens </a:t>
            </a:r>
          </a:p>
          <a:p>
            <a:pPr lvl="1">
              <a:lnSpc>
                <a:spcPct val="90000"/>
              </a:lnSpc>
            </a:pPr>
            <a:r>
              <a:rPr lang="en-US" sz="1600" dirty="0" smtClean="0">
                <a:solidFill>
                  <a:schemeClr val="bg1"/>
                </a:solidFill>
              </a:rPr>
              <a:t>Tested in direction of fastest burn time</a:t>
            </a:r>
          </a:p>
          <a:p>
            <a:pPr lvl="1">
              <a:lnSpc>
                <a:spcPct val="90000"/>
              </a:lnSpc>
            </a:pPr>
            <a:r>
              <a:rPr lang="en-US" sz="1600" dirty="0" smtClean="0">
                <a:solidFill>
                  <a:schemeClr val="bg1"/>
                </a:solidFill>
              </a:rPr>
              <a:t>Raised surface fabrics are brushed to raise fibers</a:t>
            </a:r>
          </a:p>
          <a:p>
            <a:pPr>
              <a:lnSpc>
                <a:spcPct val="90000"/>
              </a:lnSpc>
            </a:pPr>
            <a:endParaRPr lang="en-US" sz="2000" dirty="0" smtClean="0">
              <a:solidFill>
                <a:schemeClr val="bg1"/>
              </a:solidFill>
            </a:endParaRPr>
          </a:p>
          <a:p>
            <a:pPr>
              <a:lnSpc>
                <a:spcPct val="90000"/>
              </a:lnSpc>
            </a:pPr>
            <a:r>
              <a:rPr lang="en-US" sz="2000" dirty="0" smtClean="0">
                <a:solidFill>
                  <a:schemeClr val="bg1"/>
                </a:solidFill>
              </a:rPr>
              <a:t>Class 1 and 2 fabrics are refurbished and tested again, another 5 specimens</a:t>
            </a:r>
          </a:p>
          <a:p>
            <a:pPr lvl="1">
              <a:lnSpc>
                <a:spcPct val="90000"/>
              </a:lnSpc>
            </a:pPr>
            <a:r>
              <a:rPr lang="en-US" sz="1600" dirty="0" smtClean="0">
                <a:solidFill>
                  <a:schemeClr val="bg1"/>
                </a:solidFill>
              </a:rPr>
              <a:t>All samples are dry cleaned</a:t>
            </a:r>
          </a:p>
          <a:p>
            <a:pPr lvl="1">
              <a:lnSpc>
                <a:spcPct val="90000"/>
              </a:lnSpc>
            </a:pPr>
            <a:r>
              <a:rPr lang="en-US" sz="1600" dirty="0" smtClean="0">
                <a:solidFill>
                  <a:schemeClr val="bg1"/>
                </a:solidFill>
              </a:rPr>
              <a:t>All samples are washed and tumble dried, 1 cycle </a:t>
            </a:r>
          </a:p>
          <a:p>
            <a:pPr lvl="1">
              <a:lnSpc>
                <a:spcPct val="90000"/>
              </a:lnSpc>
            </a:pPr>
            <a:endParaRPr lang="en-US" sz="1600" dirty="0" smtClean="0">
              <a:solidFill>
                <a:schemeClr val="bg1"/>
              </a:solidFill>
            </a:endParaRPr>
          </a:p>
          <a:p>
            <a:pPr eaLnBrk="1" hangingPunct="1">
              <a:lnSpc>
                <a:spcPct val="90000"/>
              </a:lnSpc>
            </a:pPr>
            <a:r>
              <a:rPr lang="en-US" sz="2000" dirty="0" smtClean="0">
                <a:solidFill>
                  <a:schemeClr val="bg1"/>
                </a:solidFill>
              </a:rPr>
              <a:t>The burn time of several specimens is averaged and a Class (Class 1, 2, or 3) designation is made based on the average burn time (speed of burning) and surface characteristics of the sample.</a:t>
            </a:r>
          </a:p>
        </p:txBody>
      </p:sp>
      <p:sp>
        <p:nvSpPr>
          <p:cNvPr id="4" name="Slide Number Placeholder 3"/>
          <p:cNvSpPr>
            <a:spLocks noGrp="1"/>
          </p:cNvSpPr>
          <p:nvPr>
            <p:ph type="sldNum" sz="quarter" idx="12"/>
          </p:nvPr>
        </p:nvSpPr>
        <p:spPr/>
        <p:txBody>
          <a:bodyPr/>
          <a:lstStyle/>
          <a:p>
            <a:pPr>
              <a:defRPr/>
            </a:pPr>
            <a:fld id="{6BAB85EA-757D-4E6F-B5E9-6BEB4035489D}"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3050"/>
            <a:ext cx="8229600" cy="869950"/>
          </a:xfrm>
        </p:spPr>
        <p:txBody>
          <a:bodyPr>
            <a:normAutofit/>
          </a:bodyPr>
          <a:lstStyle/>
          <a:p>
            <a:pPr eaLnBrk="1" hangingPunct="1">
              <a:defRPr/>
            </a:pPr>
            <a:r>
              <a:rPr lang="en-US" sz="4000" b="1" dirty="0" smtClean="0">
                <a:solidFill>
                  <a:srgbClr val="FFFF66"/>
                </a:solidFill>
                <a:effectLst>
                  <a:outerShdw blurRad="38100" dist="38100" dir="2700000" algn="tl">
                    <a:srgbClr val="000000"/>
                  </a:outerShdw>
                </a:effectLst>
              </a:rPr>
              <a:t>1610:  Test Summary</a:t>
            </a:r>
          </a:p>
        </p:txBody>
      </p:sp>
      <p:sp>
        <p:nvSpPr>
          <p:cNvPr id="3" name="Text Placeholder 2"/>
          <p:cNvSpPr>
            <a:spLocks noGrp="1"/>
          </p:cNvSpPr>
          <p:nvPr>
            <p:ph type="body" sz="half" idx="2"/>
          </p:nvPr>
        </p:nvSpPr>
        <p:spPr/>
        <p:txBody>
          <a:bodyPr>
            <a:normAutofit/>
          </a:bodyPr>
          <a:lstStyle/>
          <a:p>
            <a:pPr>
              <a:lnSpc>
                <a:spcPct val="90000"/>
              </a:lnSpc>
            </a:pPr>
            <a:r>
              <a:rPr lang="en-US" sz="2400" dirty="0" smtClean="0">
                <a:solidFill>
                  <a:schemeClr val="bg1"/>
                </a:solidFill>
              </a:rPr>
              <a:t>Determine </a:t>
            </a:r>
            <a:r>
              <a:rPr lang="en-US" sz="2400" dirty="0">
                <a:solidFill>
                  <a:schemeClr val="bg1"/>
                </a:solidFill>
              </a:rPr>
              <a:t>fabric type and specifications</a:t>
            </a:r>
          </a:p>
          <a:p>
            <a:pPr marL="800100" lvl="1" indent="-342900">
              <a:lnSpc>
                <a:spcPct val="90000"/>
              </a:lnSpc>
              <a:buFont typeface="Arial" pitchFamily="34" charset="0"/>
              <a:buChar char="•"/>
            </a:pPr>
            <a:r>
              <a:rPr lang="en-US" sz="2400" dirty="0">
                <a:solidFill>
                  <a:schemeClr val="bg1"/>
                </a:solidFill>
              </a:rPr>
              <a:t>Plain surface </a:t>
            </a:r>
            <a:r>
              <a:rPr lang="en-US" sz="2400" dirty="0" smtClean="0">
                <a:solidFill>
                  <a:schemeClr val="bg1"/>
                </a:solidFill>
              </a:rPr>
              <a:t>or </a:t>
            </a:r>
            <a:r>
              <a:rPr lang="en-US" sz="2400" dirty="0">
                <a:solidFill>
                  <a:schemeClr val="bg1"/>
                </a:solidFill>
              </a:rPr>
              <a:t>raised surface textile fabric</a:t>
            </a:r>
          </a:p>
          <a:p>
            <a:pPr marL="800100" lvl="1" indent="-342900">
              <a:lnSpc>
                <a:spcPct val="90000"/>
              </a:lnSpc>
              <a:buFont typeface="Arial" pitchFamily="34" charset="0"/>
              <a:buChar char="•"/>
            </a:pPr>
            <a:r>
              <a:rPr lang="en-US" sz="2400" dirty="0">
                <a:solidFill>
                  <a:schemeClr val="bg1"/>
                </a:solidFill>
              </a:rPr>
              <a:t>Fabric weight</a:t>
            </a:r>
          </a:p>
          <a:p>
            <a:pPr marL="800100" lvl="1" indent="-342900">
              <a:lnSpc>
                <a:spcPct val="90000"/>
              </a:lnSpc>
              <a:buFont typeface="Arial" pitchFamily="34" charset="0"/>
              <a:buChar char="•"/>
            </a:pPr>
            <a:r>
              <a:rPr lang="en-US" sz="2400" dirty="0">
                <a:solidFill>
                  <a:schemeClr val="bg1"/>
                </a:solidFill>
              </a:rPr>
              <a:t>Fiber content </a:t>
            </a:r>
          </a:p>
          <a:p>
            <a:endParaRPr lang="en-US" sz="2400" dirty="0"/>
          </a:p>
        </p:txBody>
      </p:sp>
      <p:sp>
        <p:nvSpPr>
          <p:cNvPr id="4" name="Slide Number Placeholder 3"/>
          <p:cNvSpPr>
            <a:spLocks noGrp="1"/>
          </p:cNvSpPr>
          <p:nvPr>
            <p:ph type="sldNum" sz="quarter" idx="12"/>
          </p:nvPr>
        </p:nvSpPr>
        <p:spPr/>
        <p:txBody>
          <a:bodyPr/>
          <a:lstStyle/>
          <a:p>
            <a:pPr>
              <a:defRPr/>
            </a:pPr>
            <a:fld id="{6BAB85EA-757D-4E6F-B5E9-6BEB4035489D}" type="slidenum">
              <a:rPr lang="en-US" smtClean="0"/>
              <a:pPr>
                <a:defRPr/>
              </a:pPr>
              <a:t>11</a:t>
            </a:fld>
            <a:endParaRPr lang="en-US"/>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575050" y="1285933"/>
            <a:ext cx="5111750" cy="382734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581400" y="5105400"/>
            <a:ext cx="5105400" cy="400110"/>
          </a:xfrm>
          <a:prstGeom prst="rect">
            <a:avLst/>
          </a:prstGeom>
          <a:noFill/>
        </p:spPr>
        <p:txBody>
          <a:bodyPr wrap="square" rtlCol="0">
            <a:spAutoFit/>
          </a:bodyPr>
          <a:lstStyle/>
          <a:p>
            <a:r>
              <a:rPr lang="en-US" sz="2000" i="1" dirty="0" smtClean="0">
                <a:solidFill>
                  <a:schemeClr val="bg1"/>
                </a:solidFill>
              </a:rPr>
              <a:t>Determining the direction of the pile</a:t>
            </a:r>
            <a:endParaRPr lang="en-US" sz="2000" i="1" dirty="0">
              <a:solidFill>
                <a:schemeClr val="bg1"/>
              </a:solidFill>
            </a:endParaRPr>
          </a:p>
        </p:txBody>
      </p:sp>
    </p:spTree>
    <p:extLst>
      <p:ext uri="{BB962C8B-B14F-4D97-AF65-F5344CB8AC3E}">
        <p14:creationId xmlns:p14="http://schemas.microsoft.com/office/powerpoint/2010/main" val="4267344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3050"/>
            <a:ext cx="8229600" cy="869950"/>
          </a:xfrm>
        </p:spPr>
        <p:txBody>
          <a:bodyPr>
            <a:normAutofit/>
          </a:bodyPr>
          <a:lstStyle/>
          <a:p>
            <a:pPr eaLnBrk="1" hangingPunct="1">
              <a:defRPr/>
            </a:pPr>
            <a:r>
              <a:rPr lang="en-US" sz="4000" b="1" dirty="0" smtClean="0">
                <a:solidFill>
                  <a:srgbClr val="FFFF66"/>
                </a:solidFill>
                <a:effectLst>
                  <a:outerShdw blurRad="38100" dist="38100" dir="2700000" algn="tl">
                    <a:srgbClr val="000000"/>
                  </a:outerShdw>
                </a:effectLst>
              </a:rPr>
              <a:t>1610:  Test Summary</a:t>
            </a:r>
          </a:p>
        </p:txBody>
      </p:sp>
      <p:sp>
        <p:nvSpPr>
          <p:cNvPr id="3" name="Text Placeholder 2"/>
          <p:cNvSpPr>
            <a:spLocks noGrp="1"/>
          </p:cNvSpPr>
          <p:nvPr>
            <p:ph type="body" sz="half" idx="2"/>
          </p:nvPr>
        </p:nvSpPr>
        <p:spPr/>
        <p:txBody>
          <a:bodyPr>
            <a:normAutofit/>
          </a:bodyPr>
          <a:lstStyle/>
          <a:p>
            <a:pPr>
              <a:lnSpc>
                <a:spcPct val="90000"/>
              </a:lnSpc>
            </a:pPr>
            <a:r>
              <a:rPr lang="en-US" sz="2400" dirty="0" smtClean="0">
                <a:solidFill>
                  <a:schemeClr val="bg1"/>
                </a:solidFill>
              </a:rPr>
              <a:t>Prepare specimens:</a:t>
            </a:r>
            <a:endParaRPr lang="en-US" sz="2400" dirty="0">
              <a:solidFill>
                <a:schemeClr val="bg1"/>
              </a:solidFill>
            </a:endParaRPr>
          </a:p>
          <a:p>
            <a:pPr marL="800100" lvl="1" indent="-342900">
              <a:lnSpc>
                <a:spcPct val="90000"/>
              </a:lnSpc>
              <a:buFont typeface="Arial" pitchFamily="34" charset="0"/>
              <a:buChar char="•"/>
            </a:pPr>
            <a:r>
              <a:rPr lang="en-US" sz="2400" dirty="0" smtClean="0">
                <a:solidFill>
                  <a:schemeClr val="bg1"/>
                </a:solidFill>
              </a:rPr>
              <a:t>Preliminary burns are performed to determine the fastest burning direction and area of the fabric</a:t>
            </a:r>
          </a:p>
          <a:p>
            <a:pPr marL="800100" lvl="1" indent="-342900">
              <a:lnSpc>
                <a:spcPct val="90000"/>
              </a:lnSpc>
              <a:buFont typeface="Arial" pitchFamily="34" charset="0"/>
              <a:buChar char="•"/>
            </a:pPr>
            <a:r>
              <a:rPr lang="en-US" sz="2400" dirty="0" smtClean="0">
                <a:solidFill>
                  <a:schemeClr val="bg1"/>
                </a:solidFill>
              </a:rPr>
              <a:t>Raised fiber fabrics are brushed</a:t>
            </a:r>
            <a:endParaRPr lang="en-US" sz="2400" dirty="0">
              <a:solidFill>
                <a:schemeClr val="bg1"/>
              </a:solidFill>
            </a:endParaRPr>
          </a:p>
          <a:p>
            <a:endParaRPr lang="en-US" sz="2400" dirty="0"/>
          </a:p>
        </p:txBody>
      </p:sp>
      <p:sp>
        <p:nvSpPr>
          <p:cNvPr id="4" name="Slide Number Placeholder 3"/>
          <p:cNvSpPr>
            <a:spLocks noGrp="1"/>
          </p:cNvSpPr>
          <p:nvPr>
            <p:ph type="sldNum" sz="quarter" idx="12"/>
          </p:nvPr>
        </p:nvSpPr>
        <p:spPr/>
        <p:txBody>
          <a:bodyPr/>
          <a:lstStyle/>
          <a:p>
            <a:pPr>
              <a:defRPr/>
            </a:pPr>
            <a:fld id="{6BAB85EA-757D-4E6F-B5E9-6BEB4035489D}" type="slidenum">
              <a:rPr lang="en-US" smtClean="0"/>
              <a:pPr>
                <a:defRPr/>
              </a:pPr>
              <a:t>12</a:t>
            </a:fld>
            <a:endParaRPr lang="en-US"/>
          </a:p>
        </p:txBody>
      </p:sp>
      <p:sp>
        <p:nvSpPr>
          <p:cNvPr id="5" name="TextBox 4"/>
          <p:cNvSpPr txBox="1"/>
          <p:nvPr/>
        </p:nvSpPr>
        <p:spPr>
          <a:xfrm>
            <a:off x="3581400" y="5105400"/>
            <a:ext cx="5105400" cy="400110"/>
          </a:xfrm>
          <a:prstGeom prst="rect">
            <a:avLst/>
          </a:prstGeom>
          <a:noFill/>
        </p:spPr>
        <p:txBody>
          <a:bodyPr wrap="square" rtlCol="0">
            <a:spAutoFit/>
          </a:bodyPr>
          <a:lstStyle/>
          <a:p>
            <a:r>
              <a:rPr lang="en-US" sz="2000" i="1" dirty="0" smtClean="0">
                <a:solidFill>
                  <a:schemeClr val="bg1"/>
                </a:solidFill>
              </a:rPr>
              <a:t>Mounting the specimen in the sample holder</a:t>
            </a:r>
            <a:endParaRPr lang="en-US" sz="2000" i="1" dirty="0">
              <a:solidFill>
                <a:schemeClr val="bg1"/>
              </a:solidFill>
            </a:endParaRPr>
          </a:p>
        </p:txBody>
      </p:sp>
      <p:pic>
        <p:nvPicPr>
          <p:cNvPr id="2051" name="Picture 3"/>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575050" y="1285933"/>
            <a:ext cx="5111750" cy="382734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623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3050"/>
            <a:ext cx="8229600" cy="869950"/>
          </a:xfrm>
        </p:spPr>
        <p:txBody>
          <a:bodyPr>
            <a:normAutofit/>
          </a:bodyPr>
          <a:lstStyle/>
          <a:p>
            <a:pPr eaLnBrk="1" hangingPunct="1">
              <a:defRPr/>
            </a:pPr>
            <a:r>
              <a:rPr lang="en-US" sz="4000" b="1" dirty="0" smtClean="0">
                <a:solidFill>
                  <a:srgbClr val="FFFF66"/>
                </a:solidFill>
                <a:effectLst>
                  <a:outerShdw blurRad="38100" dist="38100" dir="2700000" algn="tl">
                    <a:srgbClr val="000000"/>
                  </a:outerShdw>
                </a:effectLst>
              </a:rPr>
              <a:t>1610:  Test Summary</a:t>
            </a:r>
          </a:p>
        </p:txBody>
      </p:sp>
      <p:sp>
        <p:nvSpPr>
          <p:cNvPr id="3" name="Text Placeholder 2"/>
          <p:cNvSpPr>
            <a:spLocks noGrp="1"/>
          </p:cNvSpPr>
          <p:nvPr>
            <p:ph type="body" sz="half" idx="2"/>
          </p:nvPr>
        </p:nvSpPr>
        <p:spPr/>
        <p:txBody>
          <a:bodyPr>
            <a:normAutofit/>
          </a:bodyPr>
          <a:lstStyle/>
          <a:p>
            <a:pPr>
              <a:lnSpc>
                <a:spcPct val="90000"/>
              </a:lnSpc>
            </a:pPr>
            <a:r>
              <a:rPr lang="en-US" sz="2400" dirty="0" smtClean="0">
                <a:solidFill>
                  <a:schemeClr val="bg1"/>
                </a:solidFill>
              </a:rPr>
              <a:t>Condition specimens</a:t>
            </a:r>
            <a:endParaRPr lang="en-US" sz="2400" dirty="0">
              <a:solidFill>
                <a:schemeClr val="bg1"/>
              </a:solidFill>
            </a:endParaRPr>
          </a:p>
          <a:p>
            <a:pPr marL="800100" lvl="1" indent="-342900">
              <a:lnSpc>
                <a:spcPct val="90000"/>
              </a:lnSpc>
              <a:buFont typeface="Arial" pitchFamily="34" charset="0"/>
              <a:buChar char="•"/>
            </a:pPr>
            <a:r>
              <a:rPr lang="en-US" sz="2400" dirty="0" smtClean="0">
                <a:solidFill>
                  <a:schemeClr val="bg1"/>
                </a:solidFill>
              </a:rPr>
              <a:t>30 minutes at 105 degrees C</a:t>
            </a:r>
          </a:p>
          <a:p>
            <a:pPr marL="800100" lvl="1" indent="-342900">
              <a:lnSpc>
                <a:spcPct val="90000"/>
              </a:lnSpc>
              <a:buFont typeface="Arial" pitchFamily="34" charset="0"/>
              <a:buChar char="•"/>
            </a:pPr>
            <a:r>
              <a:rPr lang="en-US" sz="2400" dirty="0" smtClean="0">
                <a:solidFill>
                  <a:schemeClr val="bg1"/>
                </a:solidFill>
              </a:rPr>
              <a:t>Cool in desiccator</a:t>
            </a:r>
            <a:endParaRPr lang="en-US" sz="2400" dirty="0"/>
          </a:p>
        </p:txBody>
      </p:sp>
      <p:sp>
        <p:nvSpPr>
          <p:cNvPr id="4" name="Slide Number Placeholder 3"/>
          <p:cNvSpPr>
            <a:spLocks noGrp="1"/>
          </p:cNvSpPr>
          <p:nvPr>
            <p:ph type="sldNum" sz="quarter" idx="12"/>
          </p:nvPr>
        </p:nvSpPr>
        <p:spPr/>
        <p:txBody>
          <a:bodyPr/>
          <a:lstStyle/>
          <a:p>
            <a:pPr>
              <a:defRPr/>
            </a:pPr>
            <a:fld id="{6BAB85EA-757D-4E6F-B5E9-6BEB4035489D}" type="slidenum">
              <a:rPr lang="en-US" smtClean="0"/>
              <a:pPr>
                <a:defRPr/>
              </a:pPr>
              <a:t>13</a:t>
            </a:fld>
            <a:endParaRPr lang="en-US"/>
          </a:p>
        </p:txBody>
      </p:sp>
      <p:sp>
        <p:nvSpPr>
          <p:cNvPr id="5" name="TextBox 4"/>
          <p:cNvSpPr txBox="1"/>
          <p:nvPr/>
        </p:nvSpPr>
        <p:spPr>
          <a:xfrm>
            <a:off x="3581400" y="5105400"/>
            <a:ext cx="5105400" cy="400110"/>
          </a:xfrm>
          <a:prstGeom prst="rect">
            <a:avLst/>
          </a:prstGeom>
          <a:noFill/>
        </p:spPr>
        <p:txBody>
          <a:bodyPr wrap="square" rtlCol="0">
            <a:spAutoFit/>
          </a:bodyPr>
          <a:lstStyle/>
          <a:p>
            <a:r>
              <a:rPr lang="en-US" sz="2000" i="1" dirty="0" smtClean="0">
                <a:solidFill>
                  <a:schemeClr val="bg1"/>
                </a:solidFill>
              </a:rPr>
              <a:t>Mounting the specimen in the sample holder</a:t>
            </a:r>
            <a:endParaRPr lang="en-US" sz="2000" i="1" dirty="0">
              <a:solidFill>
                <a:schemeClr val="bg1"/>
              </a:solidFill>
            </a:endParaRPr>
          </a:p>
        </p:txBody>
      </p:sp>
      <p:pic>
        <p:nvPicPr>
          <p:cNvPr id="307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575050" y="1297392"/>
            <a:ext cx="5111750" cy="38044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9193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3050"/>
            <a:ext cx="8229600" cy="869950"/>
          </a:xfrm>
        </p:spPr>
        <p:txBody>
          <a:bodyPr>
            <a:normAutofit/>
          </a:bodyPr>
          <a:lstStyle/>
          <a:p>
            <a:pPr eaLnBrk="1" hangingPunct="1">
              <a:defRPr/>
            </a:pPr>
            <a:r>
              <a:rPr lang="en-US" sz="4000" b="1" dirty="0" smtClean="0">
                <a:solidFill>
                  <a:srgbClr val="FFFF66"/>
                </a:solidFill>
                <a:effectLst>
                  <a:outerShdw blurRad="38100" dist="38100" dir="2700000" algn="tl">
                    <a:srgbClr val="000000"/>
                  </a:outerShdw>
                </a:effectLst>
              </a:rPr>
              <a:t>1610:  Test Summary</a:t>
            </a:r>
          </a:p>
        </p:txBody>
      </p:sp>
      <p:sp>
        <p:nvSpPr>
          <p:cNvPr id="3" name="Text Placeholder 2"/>
          <p:cNvSpPr>
            <a:spLocks noGrp="1"/>
          </p:cNvSpPr>
          <p:nvPr>
            <p:ph type="body" sz="half" idx="2"/>
          </p:nvPr>
        </p:nvSpPr>
        <p:spPr/>
        <p:txBody>
          <a:bodyPr>
            <a:normAutofit/>
          </a:bodyPr>
          <a:lstStyle/>
          <a:p>
            <a:pPr>
              <a:lnSpc>
                <a:spcPct val="90000"/>
              </a:lnSpc>
            </a:pPr>
            <a:r>
              <a:rPr lang="en-US" sz="2400" dirty="0" smtClean="0">
                <a:solidFill>
                  <a:schemeClr val="bg1"/>
                </a:solidFill>
              </a:rPr>
              <a:t>Test specimens:</a:t>
            </a:r>
            <a:endParaRPr lang="en-US" sz="2400" dirty="0">
              <a:solidFill>
                <a:schemeClr val="bg1"/>
              </a:solidFill>
            </a:endParaRPr>
          </a:p>
          <a:p>
            <a:pPr marL="800100" lvl="1" indent="-342900">
              <a:lnSpc>
                <a:spcPct val="90000"/>
              </a:lnSpc>
              <a:buFont typeface="Arial" pitchFamily="34" charset="0"/>
              <a:buChar char="•"/>
            </a:pPr>
            <a:r>
              <a:rPr lang="en-US" sz="2400" dirty="0" smtClean="0">
                <a:solidFill>
                  <a:schemeClr val="bg1"/>
                </a:solidFill>
              </a:rPr>
              <a:t>Apply flame for 1 second</a:t>
            </a:r>
          </a:p>
          <a:p>
            <a:pPr marL="800100" lvl="1" indent="-342900">
              <a:lnSpc>
                <a:spcPct val="90000"/>
              </a:lnSpc>
              <a:buFont typeface="Arial" pitchFamily="34" charset="0"/>
              <a:buChar char="•"/>
            </a:pPr>
            <a:r>
              <a:rPr lang="en-US" sz="2400" dirty="0" smtClean="0">
                <a:solidFill>
                  <a:schemeClr val="bg1"/>
                </a:solidFill>
              </a:rPr>
              <a:t>Allow to burn full length or until self-extinguishes</a:t>
            </a:r>
          </a:p>
          <a:p>
            <a:pPr marL="800100" lvl="1" indent="-342900">
              <a:lnSpc>
                <a:spcPct val="90000"/>
              </a:lnSpc>
              <a:buFont typeface="Arial" pitchFamily="34" charset="0"/>
              <a:buChar char="•"/>
            </a:pPr>
            <a:r>
              <a:rPr lang="en-US" sz="2400" dirty="0" smtClean="0">
                <a:solidFill>
                  <a:schemeClr val="bg1"/>
                </a:solidFill>
              </a:rPr>
              <a:t>Operator should observe behavior closely</a:t>
            </a:r>
            <a:endParaRPr lang="en-US" sz="2400" dirty="0"/>
          </a:p>
        </p:txBody>
      </p:sp>
      <p:sp>
        <p:nvSpPr>
          <p:cNvPr id="4" name="Slide Number Placeholder 3"/>
          <p:cNvSpPr>
            <a:spLocks noGrp="1"/>
          </p:cNvSpPr>
          <p:nvPr>
            <p:ph type="sldNum" sz="quarter" idx="12"/>
          </p:nvPr>
        </p:nvSpPr>
        <p:spPr/>
        <p:txBody>
          <a:bodyPr/>
          <a:lstStyle/>
          <a:p>
            <a:pPr>
              <a:defRPr/>
            </a:pPr>
            <a:fld id="{6BAB85EA-757D-4E6F-B5E9-6BEB4035489D}" type="slidenum">
              <a:rPr lang="en-US" smtClean="0"/>
              <a:pPr>
                <a:defRPr/>
              </a:pPr>
              <a:t>14</a:t>
            </a:fld>
            <a:endParaRPr lang="en-US"/>
          </a:p>
        </p:txBody>
      </p:sp>
      <p:sp>
        <p:nvSpPr>
          <p:cNvPr id="5" name="TextBox 4"/>
          <p:cNvSpPr txBox="1"/>
          <p:nvPr/>
        </p:nvSpPr>
        <p:spPr>
          <a:xfrm>
            <a:off x="3581400" y="5105400"/>
            <a:ext cx="5105400" cy="400110"/>
          </a:xfrm>
          <a:prstGeom prst="rect">
            <a:avLst/>
          </a:prstGeom>
          <a:noFill/>
        </p:spPr>
        <p:txBody>
          <a:bodyPr wrap="square" rtlCol="0">
            <a:spAutoFit/>
          </a:bodyPr>
          <a:lstStyle/>
          <a:p>
            <a:r>
              <a:rPr lang="en-US" sz="2000" i="1" dirty="0" smtClean="0">
                <a:solidFill>
                  <a:schemeClr val="bg1"/>
                </a:solidFill>
              </a:rPr>
              <a:t>Placing the specimen in the test chamber</a:t>
            </a:r>
            <a:endParaRPr lang="en-US" sz="2000" i="1" dirty="0">
              <a:solidFill>
                <a:schemeClr val="bg1"/>
              </a:solidFill>
            </a:endParaRPr>
          </a:p>
        </p:txBody>
      </p:sp>
      <p:pic>
        <p:nvPicPr>
          <p:cNvPr id="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575050" y="1297392"/>
            <a:ext cx="5111750" cy="38044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40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3050"/>
            <a:ext cx="8229600" cy="869950"/>
          </a:xfrm>
        </p:spPr>
        <p:txBody>
          <a:bodyPr>
            <a:normAutofit/>
          </a:bodyPr>
          <a:lstStyle/>
          <a:p>
            <a:pPr eaLnBrk="1" hangingPunct="1">
              <a:defRPr/>
            </a:pPr>
            <a:r>
              <a:rPr lang="en-US" sz="4000" b="1" dirty="0" smtClean="0">
                <a:solidFill>
                  <a:srgbClr val="FFFF66"/>
                </a:solidFill>
                <a:effectLst>
                  <a:outerShdw blurRad="38100" dist="38100" dir="2700000" algn="tl">
                    <a:srgbClr val="000000"/>
                  </a:outerShdw>
                </a:effectLst>
              </a:rPr>
              <a:t>1610:  Test Summary</a:t>
            </a:r>
          </a:p>
        </p:txBody>
      </p:sp>
      <p:sp>
        <p:nvSpPr>
          <p:cNvPr id="3" name="Text Placeholder 2"/>
          <p:cNvSpPr>
            <a:spLocks noGrp="1"/>
          </p:cNvSpPr>
          <p:nvPr>
            <p:ph type="body" sz="half" idx="2"/>
          </p:nvPr>
        </p:nvSpPr>
        <p:spPr/>
        <p:txBody>
          <a:bodyPr>
            <a:normAutofit/>
          </a:bodyPr>
          <a:lstStyle/>
          <a:p>
            <a:pPr>
              <a:lnSpc>
                <a:spcPct val="90000"/>
              </a:lnSpc>
            </a:pPr>
            <a:r>
              <a:rPr lang="en-US" sz="2400" dirty="0" smtClean="0">
                <a:solidFill>
                  <a:schemeClr val="bg1"/>
                </a:solidFill>
              </a:rPr>
              <a:t>Refurbish and retest:</a:t>
            </a:r>
            <a:endParaRPr lang="en-US" sz="2400" dirty="0">
              <a:solidFill>
                <a:schemeClr val="bg1"/>
              </a:solidFill>
            </a:endParaRPr>
          </a:p>
          <a:p>
            <a:pPr marL="800100" lvl="1" indent="-342900">
              <a:lnSpc>
                <a:spcPct val="90000"/>
              </a:lnSpc>
              <a:buFont typeface="Arial" pitchFamily="34" charset="0"/>
              <a:buChar char="•"/>
            </a:pPr>
            <a:r>
              <a:rPr lang="en-US" sz="2400" dirty="0" smtClean="0">
                <a:solidFill>
                  <a:schemeClr val="bg1"/>
                </a:solidFill>
              </a:rPr>
              <a:t>Standard laundering and dry cleaning procedure</a:t>
            </a:r>
          </a:p>
          <a:p>
            <a:pPr marL="800100" lvl="1" indent="-342900">
              <a:lnSpc>
                <a:spcPct val="90000"/>
              </a:lnSpc>
              <a:buFont typeface="Arial" pitchFamily="34" charset="0"/>
              <a:buChar char="•"/>
            </a:pPr>
            <a:r>
              <a:rPr lang="en-US" sz="2400" dirty="0" smtClean="0">
                <a:solidFill>
                  <a:schemeClr val="bg1"/>
                </a:solidFill>
              </a:rPr>
              <a:t>Prepare and test samples after refurbishment</a:t>
            </a:r>
            <a:endParaRPr lang="en-US" sz="2400" dirty="0"/>
          </a:p>
        </p:txBody>
      </p:sp>
      <p:sp>
        <p:nvSpPr>
          <p:cNvPr id="4" name="Slide Number Placeholder 3"/>
          <p:cNvSpPr>
            <a:spLocks noGrp="1"/>
          </p:cNvSpPr>
          <p:nvPr>
            <p:ph type="sldNum" sz="quarter" idx="12"/>
          </p:nvPr>
        </p:nvSpPr>
        <p:spPr/>
        <p:txBody>
          <a:bodyPr/>
          <a:lstStyle/>
          <a:p>
            <a:pPr>
              <a:defRPr/>
            </a:pPr>
            <a:fld id="{6BAB85EA-757D-4E6F-B5E9-6BEB4035489D}" type="slidenum">
              <a:rPr lang="en-US" smtClean="0"/>
              <a:pPr>
                <a:defRPr/>
              </a:pPr>
              <a:t>15</a:t>
            </a:fld>
            <a:endParaRPr lang="en-US"/>
          </a:p>
        </p:txBody>
      </p:sp>
      <p:sp>
        <p:nvSpPr>
          <p:cNvPr id="5" name="TextBox 4"/>
          <p:cNvSpPr txBox="1"/>
          <p:nvPr/>
        </p:nvSpPr>
        <p:spPr>
          <a:xfrm>
            <a:off x="3581400" y="5105400"/>
            <a:ext cx="5105400" cy="400110"/>
          </a:xfrm>
          <a:prstGeom prst="rect">
            <a:avLst/>
          </a:prstGeom>
          <a:noFill/>
        </p:spPr>
        <p:txBody>
          <a:bodyPr wrap="square" rtlCol="0">
            <a:spAutoFit/>
          </a:bodyPr>
          <a:lstStyle/>
          <a:p>
            <a:r>
              <a:rPr lang="en-US" sz="2000" i="1" dirty="0" smtClean="0">
                <a:solidFill>
                  <a:schemeClr val="bg1"/>
                </a:solidFill>
              </a:rPr>
              <a:t>Measuring the washer water temperature</a:t>
            </a:r>
            <a:endParaRPr lang="en-US" sz="2000" i="1" dirty="0">
              <a:solidFill>
                <a:schemeClr val="bg1"/>
              </a:solidFill>
            </a:endParaRPr>
          </a:p>
        </p:txBody>
      </p:sp>
      <p:pic>
        <p:nvPicPr>
          <p:cNvPr id="5122"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575050" y="1297392"/>
            <a:ext cx="5111750" cy="38044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9197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152400"/>
            <a:ext cx="7848600" cy="914400"/>
          </a:xfrm>
        </p:spPr>
        <p:txBody>
          <a:bodyPr>
            <a:normAutofit/>
          </a:bodyPr>
          <a:lstStyle/>
          <a:p>
            <a:pPr algn="l"/>
            <a:r>
              <a:rPr lang="en-US" sz="4000" b="1" dirty="0" smtClean="0">
                <a:solidFill>
                  <a:srgbClr val="FFFF00"/>
                </a:solidFill>
                <a:effectLst>
                  <a:outerShdw blurRad="38100" dist="38100" dir="2700000" algn="tl">
                    <a:srgbClr val="000000">
                      <a:alpha val="43137"/>
                    </a:srgbClr>
                  </a:outerShdw>
                </a:effectLst>
                <a:cs typeface="Times New Roman" pitchFamily="18" charset="0"/>
              </a:rPr>
              <a:t>1610: Classifications </a:t>
            </a:r>
            <a:endParaRPr lang="en-US" sz="4000" dirty="0" smtClean="0">
              <a:solidFill>
                <a:schemeClr val="bg1"/>
              </a:solidFill>
              <a:effectLst>
                <a:outerShdw blurRad="38100" dist="38100" dir="2700000" algn="tl">
                  <a:srgbClr val="000000">
                    <a:alpha val="43137"/>
                  </a:srgbClr>
                </a:outerShdw>
              </a:effectLst>
              <a:cs typeface="Times New Roman" pitchFamily="18" charset="0"/>
            </a:endParaRPr>
          </a:p>
        </p:txBody>
      </p:sp>
      <p:sp>
        <p:nvSpPr>
          <p:cNvPr id="21507" name="Rectangle 3"/>
          <p:cNvSpPr>
            <a:spLocks noGrp="1" noChangeArrowheads="1"/>
          </p:cNvSpPr>
          <p:nvPr>
            <p:ph type="body" idx="1"/>
          </p:nvPr>
        </p:nvSpPr>
        <p:spPr>
          <a:xfrm>
            <a:off x="914400" y="1447800"/>
            <a:ext cx="7696200" cy="4648201"/>
          </a:xfrm>
        </p:spPr>
        <p:txBody>
          <a:bodyPr>
            <a:normAutofit/>
          </a:bodyPr>
          <a:lstStyle/>
          <a:p>
            <a:pPr>
              <a:lnSpc>
                <a:spcPct val="90000"/>
              </a:lnSpc>
              <a:buClr>
                <a:schemeClr val="bg1"/>
              </a:buClr>
            </a:pPr>
            <a:r>
              <a:rPr lang="en-US" sz="2000" dirty="0" smtClean="0">
                <a:solidFill>
                  <a:schemeClr val="bg1"/>
                </a:solidFill>
                <a:effectLst>
                  <a:outerShdw blurRad="38100" dist="38100" dir="2700000" algn="tl">
                    <a:srgbClr val="000000">
                      <a:alpha val="43137"/>
                    </a:srgbClr>
                  </a:outerShdw>
                </a:effectLst>
                <a:cs typeface="Times New Roman" pitchFamily="18" charset="0"/>
              </a:rPr>
              <a:t>Class 1</a:t>
            </a:r>
            <a:r>
              <a:rPr lang="en-US" sz="2000" dirty="0" smtClean="0">
                <a:solidFill>
                  <a:schemeClr val="bg1"/>
                </a:solidFill>
                <a:cs typeface="Times New Roman" pitchFamily="18" charset="0"/>
              </a:rPr>
              <a:t> – plain and raised surface fabrics that have no unusual burning characteristics and are acceptable for use in clothing </a:t>
            </a:r>
          </a:p>
          <a:p>
            <a:pPr>
              <a:lnSpc>
                <a:spcPct val="90000"/>
              </a:lnSpc>
              <a:buClr>
                <a:schemeClr val="bg1"/>
              </a:buClr>
              <a:buFontTx/>
              <a:buNone/>
            </a:pPr>
            <a:endParaRPr lang="en-US" sz="2000" dirty="0" smtClean="0">
              <a:solidFill>
                <a:schemeClr val="bg1"/>
              </a:solidFill>
              <a:cs typeface="Times New Roman" pitchFamily="18" charset="0"/>
            </a:endParaRPr>
          </a:p>
          <a:p>
            <a:pPr>
              <a:lnSpc>
                <a:spcPct val="90000"/>
              </a:lnSpc>
              <a:buClr>
                <a:schemeClr val="bg1"/>
              </a:buClr>
            </a:pPr>
            <a:r>
              <a:rPr lang="en-US" sz="2000" dirty="0" smtClean="0">
                <a:solidFill>
                  <a:schemeClr val="bg1"/>
                </a:solidFill>
                <a:effectLst>
                  <a:outerShdw blurRad="38100" dist="38100" dir="2700000" algn="tl">
                    <a:srgbClr val="000000">
                      <a:alpha val="43137"/>
                    </a:srgbClr>
                  </a:outerShdw>
                </a:effectLst>
                <a:cs typeface="Times New Roman" pitchFamily="18" charset="0"/>
              </a:rPr>
              <a:t>Class 2</a:t>
            </a:r>
            <a:r>
              <a:rPr lang="en-US" sz="2000" dirty="0" smtClean="0">
                <a:solidFill>
                  <a:schemeClr val="bg1"/>
                </a:solidFill>
                <a:cs typeface="Times New Roman" pitchFamily="18" charset="0"/>
              </a:rPr>
              <a:t> – raised surface fabrics only, intermediate flammability- use with caution</a:t>
            </a:r>
          </a:p>
          <a:p>
            <a:pPr>
              <a:lnSpc>
                <a:spcPct val="90000"/>
              </a:lnSpc>
              <a:buClr>
                <a:schemeClr val="bg1"/>
              </a:buClr>
            </a:pPr>
            <a:endParaRPr lang="en-US" sz="2000" dirty="0" smtClean="0">
              <a:solidFill>
                <a:schemeClr val="bg1"/>
              </a:solidFill>
              <a:cs typeface="Times New Roman" pitchFamily="18" charset="0"/>
            </a:endParaRPr>
          </a:p>
          <a:p>
            <a:pPr>
              <a:lnSpc>
                <a:spcPct val="90000"/>
              </a:lnSpc>
              <a:buClr>
                <a:schemeClr val="bg1"/>
              </a:buClr>
            </a:pPr>
            <a:r>
              <a:rPr lang="en-US" sz="2000" dirty="0" smtClean="0">
                <a:solidFill>
                  <a:schemeClr val="bg1"/>
                </a:solidFill>
                <a:effectLst>
                  <a:outerShdw blurRad="38100" dist="38100" dir="2700000" algn="tl">
                    <a:srgbClr val="000000">
                      <a:alpha val="43137"/>
                    </a:srgbClr>
                  </a:outerShdw>
                </a:effectLst>
                <a:cs typeface="Times New Roman" pitchFamily="18" charset="0"/>
              </a:rPr>
              <a:t>Class 3</a:t>
            </a:r>
            <a:r>
              <a:rPr lang="en-US" sz="2000" dirty="0" smtClean="0">
                <a:solidFill>
                  <a:schemeClr val="bg1"/>
                </a:solidFill>
                <a:cs typeface="Times New Roman" pitchFamily="18" charset="0"/>
              </a:rPr>
              <a:t> – fabrics are dangerously flammable and </a:t>
            </a:r>
            <a:r>
              <a:rPr lang="en-US" sz="2000" b="1" i="1" dirty="0" smtClean="0">
                <a:solidFill>
                  <a:schemeClr val="bg1"/>
                </a:solidFill>
                <a:cs typeface="Times New Roman" pitchFamily="18" charset="0"/>
              </a:rPr>
              <a:t>CANNOT</a:t>
            </a:r>
            <a:r>
              <a:rPr lang="en-US" sz="2000" dirty="0" smtClean="0">
                <a:solidFill>
                  <a:schemeClr val="bg1"/>
                </a:solidFill>
                <a:cs typeface="Times New Roman" pitchFamily="18" charset="0"/>
              </a:rPr>
              <a:t> be used in wearing apparel</a:t>
            </a:r>
          </a:p>
          <a:p>
            <a:pPr>
              <a:lnSpc>
                <a:spcPct val="90000"/>
              </a:lnSpc>
              <a:buFontTx/>
              <a:buNone/>
            </a:pPr>
            <a:endParaRPr lang="en-US" sz="2000" dirty="0" smtClean="0"/>
          </a:p>
        </p:txBody>
      </p:sp>
      <p:sp>
        <p:nvSpPr>
          <p:cNvPr id="5" name="Slide Number Placeholder 4"/>
          <p:cNvSpPr>
            <a:spLocks noGrp="1"/>
          </p:cNvSpPr>
          <p:nvPr>
            <p:ph type="sldNum" sz="quarter" idx="12"/>
          </p:nvPr>
        </p:nvSpPr>
        <p:spPr/>
        <p:txBody>
          <a:bodyPr/>
          <a:lstStyle/>
          <a:p>
            <a:pPr>
              <a:defRPr/>
            </a:pPr>
            <a:fld id="{6BAB85EA-757D-4E6F-B5E9-6BEB4035489D}" type="slidenum">
              <a:rPr lang="en-US" smtClean="0"/>
              <a:pPr>
                <a:defRPr/>
              </a:pPr>
              <a:t>16</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03576531"/>
              </p:ext>
            </p:extLst>
          </p:nvPr>
        </p:nvGraphicFramePr>
        <p:xfrm>
          <a:off x="990600" y="4191000"/>
          <a:ext cx="7620000" cy="2138680"/>
        </p:xfrm>
        <a:graphic>
          <a:graphicData uri="http://schemas.openxmlformats.org/drawingml/2006/table">
            <a:tbl>
              <a:tblPr firstRow="1" bandRow="1">
                <a:tableStyleId>{5C22544A-7EE6-4342-B048-85BDC9FD1C3A}</a:tableStyleId>
              </a:tblPr>
              <a:tblGrid>
                <a:gridCol w="1600200"/>
                <a:gridCol w="2743912"/>
                <a:gridCol w="3275888"/>
              </a:tblGrid>
              <a:tr h="370840">
                <a:tc>
                  <a:txBody>
                    <a:bodyPr/>
                    <a:lstStyle/>
                    <a:p>
                      <a:r>
                        <a:rPr lang="fr-FR" sz="1400" b="1" u="sng" dirty="0" smtClean="0">
                          <a:solidFill>
                            <a:schemeClr val="bg2"/>
                          </a:solidFill>
                          <a:effectLst>
                            <a:outerShdw blurRad="38100" dist="38100" dir="2700000" algn="tl">
                              <a:srgbClr val="000000">
                                <a:alpha val="43137"/>
                              </a:srgbClr>
                            </a:outerShdw>
                          </a:effectLst>
                        </a:rPr>
                        <a:t>Classification </a:t>
                      </a:r>
                      <a:endParaRPr lang="en-US" sz="1400" dirty="0"/>
                    </a:p>
                  </a:txBody>
                  <a:tcPr/>
                </a:tc>
                <a:tc>
                  <a:txBody>
                    <a:bodyPr/>
                    <a:lstStyle/>
                    <a:p>
                      <a:r>
                        <a:rPr lang="fr-FR" sz="1400" b="1" u="sng" dirty="0" smtClean="0">
                          <a:solidFill>
                            <a:schemeClr val="bg2"/>
                          </a:solidFill>
                          <a:effectLst>
                            <a:outerShdw blurRad="38100" dist="38100" dir="2700000" algn="tl">
                              <a:srgbClr val="000000">
                                <a:alpha val="43137"/>
                              </a:srgbClr>
                            </a:outerShdw>
                          </a:effectLst>
                        </a:rPr>
                        <a:t>Plain Surface </a:t>
                      </a:r>
                      <a:endParaRPr lang="en-US" sz="1400" dirty="0"/>
                    </a:p>
                  </a:txBody>
                  <a:tcPr/>
                </a:tc>
                <a:tc>
                  <a:txBody>
                    <a:bodyPr/>
                    <a:lstStyle/>
                    <a:p>
                      <a:r>
                        <a:rPr lang="fr-FR" sz="1400" b="1" u="sng" dirty="0" err="1" smtClean="0">
                          <a:solidFill>
                            <a:schemeClr val="bg2"/>
                          </a:solidFill>
                          <a:effectLst>
                            <a:outerShdw blurRad="38100" dist="38100" dir="2700000" algn="tl">
                              <a:srgbClr val="000000">
                                <a:alpha val="43137"/>
                              </a:srgbClr>
                            </a:outerShdw>
                          </a:effectLst>
                        </a:rPr>
                        <a:t>Raised</a:t>
                      </a:r>
                      <a:r>
                        <a:rPr lang="fr-FR" sz="1400" b="1" u="sng" dirty="0" smtClean="0">
                          <a:solidFill>
                            <a:schemeClr val="bg2"/>
                          </a:solidFill>
                          <a:effectLst>
                            <a:outerShdw blurRad="38100" dist="38100" dir="2700000" algn="tl">
                              <a:srgbClr val="000000">
                                <a:alpha val="43137"/>
                              </a:srgbClr>
                            </a:outerShdw>
                          </a:effectLst>
                        </a:rPr>
                        <a:t> </a:t>
                      </a:r>
                      <a:r>
                        <a:rPr lang="fr-FR" sz="1400" b="1" u="sng" dirty="0" err="1" smtClean="0">
                          <a:solidFill>
                            <a:schemeClr val="bg2"/>
                          </a:solidFill>
                          <a:effectLst>
                            <a:outerShdw blurRad="38100" dist="38100" dir="2700000" algn="tl">
                              <a:srgbClr val="000000">
                                <a:alpha val="43137"/>
                              </a:srgbClr>
                            </a:outerShdw>
                          </a:effectLst>
                        </a:rPr>
                        <a:t>Fiber</a:t>
                      </a:r>
                      <a:r>
                        <a:rPr lang="fr-FR" sz="1400" b="1" u="sng" dirty="0" smtClean="0">
                          <a:solidFill>
                            <a:schemeClr val="bg2"/>
                          </a:solidFill>
                          <a:effectLst>
                            <a:outerShdw blurRad="38100" dist="38100" dir="2700000" algn="tl">
                              <a:srgbClr val="000000">
                                <a:alpha val="43137"/>
                              </a:srgbClr>
                            </a:outerShdw>
                          </a:effectLst>
                        </a:rPr>
                        <a:t> Surface</a:t>
                      </a:r>
                      <a:endParaRPr lang="en-US" sz="1400" dirty="0"/>
                    </a:p>
                  </a:txBody>
                  <a:tcPr/>
                </a:tc>
              </a:tr>
              <a:tr h="370840">
                <a:tc>
                  <a:txBody>
                    <a:bodyPr/>
                    <a:lstStyle/>
                    <a:p>
                      <a:r>
                        <a:rPr lang="en-US" sz="1400" dirty="0" smtClean="0">
                          <a:solidFill>
                            <a:schemeClr val="tx1"/>
                          </a:solidFill>
                          <a:effectLst/>
                        </a:rPr>
                        <a:t>Class 1</a:t>
                      </a:r>
                      <a:endParaRPr lang="en-US" sz="1400" dirty="0">
                        <a:solidFill>
                          <a:schemeClr val="tx1"/>
                        </a:solidFill>
                        <a:effectLst/>
                      </a:endParaRPr>
                    </a:p>
                  </a:txBody>
                  <a:tcPr/>
                </a:tc>
                <a:tc>
                  <a:txBody>
                    <a:bodyPr/>
                    <a:lstStyle/>
                    <a:p>
                      <a:r>
                        <a:rPr lang="en-US" sz="1400" dirty="0" smtClean="0">
                          <a:solidFill>
                            <a:schemeClr val="tx1"/>
                          </a:solidFill>
                          <a:effectLst/>
                        </a:rPr>
                        <a:t>Average burn time </a:t>
                      </a:r>
                      <a:r>
                        <a:rPr lang="en-US" sz="1400" u="sng" dirty="0" smtClean="0">
                          <a:solidFill>
                            <a:schemeClr val="tx1"/>
                          </a:solidFill>
                          <a:effectLst/>
                        </a:rPr>
                        <a:t>&gt; </a:t>
                      </a:r>
                      <a:r>
                        <a:rPr lang="en-US" sz="1400" dirty="0" smtClean="0">
                          <a:solidFill>
                            <a:schemeClr val="tx1"/>
                          </a:solidFill>
                          <a:effectLst/>
                        </a:rPr>
                        <a:t>3.5 s</a:t>
                      </a:r>
                      <a:endParaRPr lang="en-US" sz="1400" dirty="0">
                        <a:solidFill>
                          <a:schemeClr val="tx1"/>
                        </a:solidFill>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effectLst/>
                        </a:rPr>
                        <a:t>Average burn time &gt; 7.0 s OR Average burn time is 0-7 s with no base burns (SFBB)</a:t>
                      </a:r>
                    </a:p>
                  </a:txBody>
                  <a:tcPr/>
                </a:tc>
              </a:tr>
              <a:tr h="370840">
                <a:tc>
                  <a:txBody>
                    <a:bodyPr/>
                    <a:lstStyle/>
                    <a:p>
                      <a:r>
                        <a:rPr lang="en-US" sz="1400" dirty="0" smtClean="0">
                          <a:solidFill>
                            <a:schemeClr val="tx1"/>
                          </a:solidFill>
                          <a:effectLst/>
                        </a:rPr>
                        <a:t>Class 2</a:t>
                      </a:r>
                      <a:endParaRPr lang="en-US" sz="1400" dirty="0">
                        <a:solidFill>
                          <a:schemeClr val="tx1"/>
                        </a:solidFill>
                        <a:effectLst/>
                      </a:endParaRPr>
                    </a:p>
                  </a:txBody>
                  <a:tcPr/>
                </a:tc>
                <a:tc>
                  <a:txBody>
                    <a:bodyPr/>
                    <a:lstStyle/>
                    <a:p>
                      <a:r>
                        <a:rPr lang="en-US" sz="1400" dirty="0" smtClean="0">
                          <a:solidFill>
                            <a:schemeClr val="tx1"/>
                          </a:solidFill>
                          <a:effectLst/>
                        </a:rPr>
                        <a:t>N/A</a:t>
                      </a:r>
                      <a:endParaRPr lang="en-US" sz="1400" dirty="0">
                        <a:solidFill>
                          <a:schemeClr val="tx1"/>
                        </a:solidFill>
                        <a:effectLst/>
                      </a:endParaRPr>
                    </a:p>
                  </a:txBody>
                  <a:tcPr/>
                </a:tc>
                <a:tc>
                  <a:txBody>
                    <a:bodyPr/>
                    <a:lstStyle/>
                    <a:p>
                      <a:r>
                        <a:rPr lang="en-US" sz="1400" dirty="0" smtClean="0">
                          <a:solidFill>
                            <a:schemeClr val="tx1"/>
                          </a:solidFill>
                          <a:effectLst/>
                        </a:rPr>
                        <a:t>Average burn time is 4-7 s with base burn (SFBB)</a:t>
                      </a:r>
                      <a:endParaRPr lang="en-US" sz="1400" dirty="0">
                        <a:solidFill>
                          <a:schemeClr val="tx1"/>
                        </a:solidFill>
                        <a:effectLst/>
                      </a:endParaRPr>
                    </a:p>
                  </a:txBody>
                  <a:tcPr/>
                </a:tc>
              </a:tr>
              <a:tr h="370840">
                <a:tc>
                  <a:txBody>
                    <a:bodyPr/>
                    <a:lstStyle/>
                    <a:p>
                      <a:r>
                        <a:rPr lang="en-US" sz="1400" dirty="0" smtClean="0">
                          <a:solidFill>
                            <a:schemeClr val="tx1"/>
                          </a:solidFill>
                          <a:effectLst/>
                        </a:rPr>
                        <a:t>Class 3</a:t>
                      </a:r>
                      <a:endParaRPr lang="en-US" sz="1400" dirty="0">
                        <a:solidFill>
                          <a:schemeClr val="tx1"/>
                        </a:solidFill>
                        <a:effectLst/>
                      </a:endParaRPr>
                    </a:p>
                  </a:txBody>
                  <a:tcPr/>
                </a:tc>
                <a:tc>
                  <a:txBody>
                    <a:bodyPr/>
                    <a:lstStyle/>
                    <a:p>
                      <a:r>
                        <a:rPr lang="en-US" sz="1400" dirty="0" smtClean="0">
                          <a:solidFill>
                            <a:schemeClr val="tx1"/>
                          </a:solidFill>
                          <a:effectLst/>
                        </a:rPr>
                        <a:t>Average burn time &lt; 3.5 s</a:t>
                      </a:r>
                      <a:endParaRPr lang="en-US" sz="1400" dirty="0">
                        <a:solidFill>
                          <a:schemeClr val="tx1"/>
                        </a:solidFill>
                        <a:effectLst/>
                      </a:endParaRPr>
                    </a:p>
                  </a:txBody>
                  <a:tcPr/>
                </a:tc>
                <a:tc>
                  <a:txBody>
                    <a:bodyPr/>
                    <a:lstStyle/>
                    <a:p>
                      <a:r>
                        <a:rPr lang="en-US" sz="1400" dirty="0" smtClean="0">
                          <a:solidFill>
                            <a:schemeClr val="tx1"/>
                          </a:solidFill>
                          <a:effectLst/>
                        </a:rPr>
                        <a:t>Average burn time &lt; 4.0 s with base burn (SFBB)</a:t>
                      </a:r>
                      <a:endParaRPr lang="en-US" sz="1400" dirty="0">
                        <a:solidFill>
                          <a:schemeClr val="tx1"/>
                        </a:solidFill>
                        <a:effectLst/>
                      </a:endParaRPr>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0"/>
            <a:ext cx="8610600" cy="1219200"/>
          </a:xfrm>
        </p:spPr>
        <p:txBody>
          <a:bodyPr>
            <a:normAutofit fontScale="90000"/>
          </a:bodyPr>
          <a:lstStyle/>
          <a:p>
            <a:pPr algn="l">
              <a:defRPr/>
            </a:pPr>
            <a:r>
              <a:rPr lang="en-US" altLang="zh-CN" sz="4000" b="1" dirty="0" smtClean="0">
                <a:solidFill>
                  <a:srgbClr val="FFFF66"/>
                </a:solidFill>
                <a:effectLst>
                  <a:outerShdw blurRad="38100" dist="38100" dir="2700000" algn="tl">
                    <a:srgbClr val="000000"/>
                  </a:outerShdw>
                </a:effectLst>
                <a:ea typeface="宋体" pitchFamily="2" charset="-122"/>
              </a:rPr>
              <a:t/>
            </a:r>
            <a:br>
              <a:rPr lang="en-US" altLang="zh-CN" sz="4000" b="1" dirty="0" smtClean="0">
                <a:solidFill>
                  <a:srgbClr val="FFFF66"/>
                </a:solidFill>
                <a:effectLst>
                  <a:outerShdw blurRad="38100" dist="38100" dir="2700000" algn="tl">
                    <a:srgbClr val="000000"/>
                  </a:outerShdw>
                </a:effectLst>
                <a:ea typeface="宋体" pitchFamily="2" charset="-122"/>
              </a:rPr>
            </a:br>
            <a:r>
              <a:rPr lang="en-US" altLang="zh-CN" sz="4000" b="1" dirty="0" smtClean="0">
                <a:solidFill>
                  <a:srgbClr val="FFFF66"/>
                </a:solidFill>
                <a:effectLst>
                  <a:outerShdw blurRad="38100" dist="38100" dir="2700000" algn="tl">
                    <a:srgbClr val="000000"/>
                  </a:outerShdw>
                </a:effectLst>
                <a:ea typeface="宋体" pitchFamily="2" charset="-122"/>
              </a:rPr>
              <a:t>1610:  Common Noncomplying Fabrics </a:t>
            </a:r>
            <a:br>
              <a:rPr lang="en-US" altLang="zh-CN" sz="4000" b="1" dirty="0" smtClean="0">
                <a:solidFill>
                  <a:srgbClr val="FFFF66"/>
                </a:solidFill>
                <a:effectLst>
                  <a:outerShdw blurRad="38100" dist="38100" dir="2700000" algn="tl">
                    <a:srgbClr val="000000"/>
                  </a:outerShdw>
                </a:effectLst>
                <a:ea typeface="宋体" pitchFamily="2" charset="-122"/>
              </a:rPr>
            </a:br>
            <a:endParaRPr lang="en-US" altLang="zh-CN" sz="4000" b="1" dirty="0" smtClean="0">
              <a:solidFill>
                <a:srgbClr val="FFFF66"/>
              </a:solidFill>
              <a:effectLst>
                <a:outerShdw blurRad="38100" dist="38100" dir="2700000" algn="tl">
                  <a:srgbClr val="000000"/>
                </a:outerShdw>
              </a:effectLst>
              <a:ea typeface="宋体" pitchFamily="2" charset="-122"/>
            </a:endParaRPr>
          </a:p>
        </p:txBody>
      </p:sp>
      <p:sp>
        <p:nvSpPr>
          <p:cNvPr id="133123" name="Rectangle 3"/>
          <p:cNvSpPr>
            <a:spLocks noGrp="1" noChangeArrowheads="1"/>
          </p:cNvSpPr>
          <p:nvPr>
            <p:ph idx="1"/>
          </p:nvPr>
        </p:nvSpPr>
        <p:spPr>
          <a:xfrm>
            <a:off x="1600200" y="1600200"/>
            <a:ext cx="7086600" cy="4525963"/>
          </a:xfrm>
        </p:spPr>
        <p:txBody>
          <a:bodyPr/>
          <a:lstStyle/>
          <a:p>
            <a:pPr eaLnBrk="1" hangingPunct="1">
              <a:defRPr/>
            </a:pPr>
            <a:r>
              <a:rPr lang="en-US" sz="2800" dirty="0" smtClean="0">
                <a:solidFill>
                  <a:schemeClr val="bg1"/>
                </a:solidFill>
              </a:rPr>
              <a:t>Sheer 100% rayon skirts and scarves</a:t>
            </a:r>
          </a:p>
          <a:p>
            <a:pPr eaLnBrk="1" hangingPunct="1">
              <a:defRPr/>
            </a:pPr>
            <a:r>
              <a:rPr lang="en-US" sz="2800" dirty="0" smtClean="0">
                <a:solidFill>
                  <a:schemeClr val="bg1"/>
                </a:solidFill>
              </a:rPr>
              <a:t>Sheer 100% silk scarves</a:t>
            </a:r>
          </a:p>
          <a:p>
            <a:pPr eaLnBrk="1" hangingPunct="1">
              <a:defRPr/>
            </a:pPr>
            <a:r>
              <a:rPr lang="en-US" sz="2800" dirty="0" smtClean="0">
                <a:solidFill>
                  <a:schemeClr val="bg1"/>
                </a:solidFill>
              </a:rPr>
              <a:t>100% rayon and rayon/nylon chenille sweaters</a:t>
            </a:r>
          </a:p>
          <a:p>
            <a:pPr eaLnBrk="1" hangingPunct="1">
              <a:defRPr/>
            </a:pPr>
            <a:r>
              <a:rPr lang="en-US" sz="2800" dirty="0">
                <a:solidFill>
                  <a:schemeClr val="bg1"/>
                </a:solidFill>
              </a:rPr>
              <a:t>L</a:t>
            </a:r>
            <a:r>
              <a:rPr lang="en-US" sz="2800" dirty="0" smtClean="0">
                <a:solidFill>
                  <a:schemeClr val="bg1"/>
                </a:solidFill>
              </a:rPr>
              <a:t>ong animal hair sweaters</a:t>
            </a:r>
          </a:p>
          <a:p>
            <a:pPr eaLnBrk="1" hangingPunct="1">
              <a:defRPr/>
            </a:pPr>
            <a:r>
              <a:rPr lang="en-US" sz="2800" dirty="0" smtClean="0">
                <a:solidFill>
                  <a:schemeClr val="bg1"/>
                </a:solidFill>
              </a:rPr>
              <a:t>Polyester/cotton and 100% cotton fleece garments</a:t>
            </a:r>
          </a:p>
          <a:p>
            <a:pPr eaLnBrk="1" hangingPunct="1">
              <a:defRPr/>
            </a:pPr>
            <a:r>
              <a:rPr lang="en-US" sz="2800" dirty="0" smtClean="0">
                <a:solidFill>
                  <a:schemeClr val="bg1"/>
                </a:solidFill>
              </a:rPr>
              <a:t>100% cotton terry cloth robes</a:t>
            </a:r>
          </a:p>
        </p:txBody>
      </p:sp>
      <p:sp>
        <p:nvSpPr>
          <p:cNvPr id="5" name="Slide Number Placeholder 4"/>
          <p:cNvSpPr>
            <a:spLocks noGrp="1"/>
          </p:cNvSpPr>
          <p:nvPr>
            <p:ph type="sldNum" sz="quarter" idx="12"/>
          </p:nvPr>
        </p:nvSpPr>
        <p:spPr/>
        <p:txBody>
          <a:bodyPr/>
          <a:lstStyle/>
          <a:p>
            <a:pPr>
              <a:defRPr/>
            </a:pPr>
            <a:fld id="{6BAB85EA-757D-4E6F-B5E9-6BEB4035489D}"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16 CFR </a:t>
            </a:r>
            <a:r>
              <a:rPr lang="en-US" dirty="0" err="1" smtClean="0"/>
              <a:t>PartS</a:t>
            </a:r>
            <a:r>
              <a:rPr lang="en-US" dirty="0" smtClean="0"/>
              <a:t> 1615 and 1616</a:t>
            </a:r>
            <a:endParaRPr lang="en-US" dirty="0"/>
          </a:p>
        </p:txBody>
      </p:sp>
      <p:sp>
        <p:nvSpPr>
          <p:cNvPr id="5" name="Text Placeholder 4"/>
          <p:cNvSpPr>
            <a:spLocks noGrp="1"/>
          </p:cNvSpPr>
          <p:nvPr>
            <p:ph type="body" idx="1"/>
          </p:nvPr>
        </p:nvSpPr>
        <p:spPr/>
        <p:txBody>
          <a:bodyPr>
            <a:normAutofit/>
          </a:bodyPr>
          <a:lstStyle/>
          <a:p>
            <a:r>
              <a:rPr lang="en-US" sz="4000" dirty="0" smtClean="0">
                <a:effectLst>
                  <a:outerShdw blurRad="38100" dist="38100" dir="2700000" algn="tl">
                    <a:srgbClr val="000000">
                      <a:alpha val="43137"/>
                    </a:srgbClr>
                  </a:outerShdw>
                </a:effectLst>
              </a:rPr>
              <a:t>Standards for the Flammability of Children’s Sleepwear</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6947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r>
              <a:rPr lang="en-US" dirty="0" smtClean="0"/>
              <a:t>23</a:t>
            </a:r>
            <a:endParaRPr lang="en-US" dirty="0"/>
          </a:p>
        </p:txBody>
      </p:sp>
      <p:sp>
        <p:nvSpPr>
          <p:cNvPr id="22530" name="Rectangle 2"/>
          <p:cNvSpPr>
            <a:spLocks noGrp="1" noChangeArrowheads="1"/>
          </p:cNvSpPr>
          <p:nvPr>
            <p:ph type="title"/>
          </p:nvPr>
        </p:nvSpPr>
        <p:spPr>
          <a:xfrm>
            <a:off x="762000" y="228600"/>
            <a:ext cx="8077200" cy="990600"/>
          </a:xfrm>
        </p:spPr>
        <p:txBody>
          <a:bodyPr>
            <a:normAutofit/>
          </a:bodyPr>
          <a:lstStyle/>
          <a:p>
            <a:pPr algn="l"/>
            <a:r>
              <a:rPr lang="en-US" sz="3200" b="1" dirty="0" smtClean="0">
                <a:solidFill>
                  <a:srgbClr val="FFFF00"/>
                </a:solidFill>
                <a:effectLst>
                  <a:outerShdw blurRad="38100" dist="38100" dir="2700000" algn="tl">
                    <a:srgbClr val="000000">
                      <a:alpha val="43137"/>
                    </a:srgbClr>
                  </a:outerShdw>
                </a:effectLst>
                <a:cs typeface="Times New Roman" pitchFamily="18" charset="0"/>
              </a:rPr>
              <a:t>1615 &amp; 1616:  Background</a:t>
            </a:r>
          </a:p>
        </p:txBody>
      </p:sp>
      <p:sp>
        <p:nvSpPr>
          <p:cNvPr id="22531" name="Rectangle 3"/>
          <p:cNvSpPr>
            <a:spLocks noGrp="1" noChangeArrowheads="1"/>
          </p:cNvSpPr>
          <p:nvPr>
            <p:ph type="body" idx="1"/>
          </p:nvPr>
        </p:nvSpPr>
        <p:spPr>
          <a:xfrm>
            <a:off x="1066800" y="1524000"/>
            <a:ext cx="7620000" cy="4572000"/>
          </a:xfrm>
        </p:spPr>
        <p:txBody>
          <a:bodyPr>
            <a:normAutofit/>
          </a:bodyPr>
          <a:lstStyle/>
          <a:p>
            <a:pPr>
              <a:buFont typeface="Arial" pitchFamily="34" charset="0"/>
              <a:buChar char="•"/>
            </a:pPr>
            <a:r>
              <a:rPr lang="en-US" sz="2400" dirty="0" smtClean="0">
                <a:solidFill>
                  <a:schemeClr val="bg1"/>
                </a:solidFill>
                <a:cs typeface="Times New Roman" pitchFamily="18" charset="0"/>
              </a:rPr>
              <a:t>Originally developed in the early 1970s to address the ignition of children’s sleepwear, such as nightgowns, pajamas, and robes. </a:t>
            </a:r>
          </a:p>
          <a:p>
            <a:pPr>
              <a:buNone/>
            </a:pPr>
            <a:endParaRPr lang="en-US" sz="2400" dirty="0" smtClean="0">
              <a:solidFill>
                <a:schemeClr val="bg1"/>
              </a:solidFill>
              <a:cs typeface="Times New Roman" pitchFamily="18" charset="0"/>
            </a:endParaRPr>
          </a:p>
          <a:p>
            <a:pPr>
              <a:buFont typeface="Arial" pitchFamily="34" charset="0"/>
              <a:buChar char="•"/>
            </a:pPr>
            <a:r>
              <a:rPr lang="en-US" sz="2400" dirty="0" smtClean="0">
                <a:solidFill>
                  <a:schemeClr val="bg1"/>
                </a:solidFill>
                <a:cs typeface="Times New Roman" pitchFamily="18" charset="0"/>
              </a:rPr>
              <a:t>Intended to protect children from small open-flame sources, such as matches/lighters, candles, fireplace embers, stoves, and space heaters.</a:t>
            </a:r>
            <a:br>
              <a:rPr lang="en-US" sz="2400" dirty="0" smtClean="0">
                <a:solidFill>
                  <a:schemeClr val="bg1"/>
                </a:solidFill>
                <a:cs typeface="Times New Roman" pitchFamily="18" charset="0"/>
              </a:rPr>
            </a:br>
            <a:r>
              <a:rPr lang="en-US" sz="2400" dirty="0" smtClean="0">
                <a:solidFill>
                  <a:schemeClr val="bg1"/>
                </a:solidFill>
                <a:cs typeface="Times New Roman" pitchFamily="18" charset="0"/>
              </a:rPr>
              <a:t> </a:t>
            </a:r>
          </a:p>
          <a:p>
            <a:pPr>
              <a:buFont typeface="Arial" pitchFamily="34" charset="0"/>
              <a:buChar char="•"/>
            </a:pPr>
            <a:r>
              <a:rPr lang="en-US" sz="2400" dirty="0">
                <a:solidFill>
                  <a:schemeClr val="bg1"/>
                </a:solidFill>
                <a:cs typeface="Times New Roman" pitchFamily="18" charset="0"/>
              </a:rPr>
              <a:t>N</a:t>
            </a:r>
            <a:r>
              <a:rPr lang="en-US" sz="2400" dirty="0" smtClean="0">
                <a:solidFill>
                  <a:schemeClr val="bg1"/>
                </a:solidFill>
                <a:cs typeface="Times New Roman" pitchFamily="18" charset="0"/>
              </a:rPr>
              <a:t>ot intended to protect children from large fires or fires started by flammable liquids, such as gasoline.</a:t>
            </a:r>
          </a:p>
          <a:p>
            <a:pPr>
              <a:buNone/>
            </a:pPr>
            <a:r>
              <a:rPr lang="en-US" sz="1400" dirty="0" smtClean="0">
                <a:latin typeface="Times New Roman" pitchFamily="18" charset="0"/>
                <a:cs typeface="Times New Roman" pitchFamily="18" charset="0"/>
              </a:rPr>
              <a:t> </a:t>
            </a:r>
          </a:p>
          <a:p>
            <a:pPr>
              <a:buNone/>
            </a:pPr>
            <a:endParaRPr 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a:xfrm>
            <a:off x="457200" y="228600"/>
            <a:ext cx="8229600" cy="1143000"/>
          </a:xfrm>
        </p:spPr>
        <p:txBody>
          <a:bodyPr/>
          <a:lstStyle/>
          <a:p>
            <a:pPr algn="ctr" eaLnBrk="1" hangingPunct="1"/>
            <a:r>
              <a:rPr lang="en-US" sz="3600" b="1" dirty="0" smtClean="0">
                <a:solidFill>
                  <a:srgbClr val="FFFF00"/>
                </a:solidFill>
                <a:effectLst>
                  <a:outerShdw blurRad="38100" dist="38100" dir="2700000" algn="tl">
                    <a:srgbClr val="000000">
                      <a:alpha val="43137"/>
                    </a:srgbClr>
                  </a:outerShdw>
                </a:effectLst>
              </a:rPr>
              <a:t>Overview </a:t>
            </a:r>
            <a:r>
              <a:rPr lang="en-US" altLang="zh-CN" sz="2800" dirty="0" smtClean="0">
                <a:solidFill>
                  <a:schemeClr val="bg1"/>
                </a:solidFill>
                <a:effectLst>
                  <a:outerShdw blurRad="38100" dist="38100" dir="2700000" algn="tl">
                    <a:srgbClr val="000000">
                      <a:alpha val="43137"/>
                    </a:srgbClr>
                  </a:outerShdw>
                </a:effectLst>
                <a:ea typeface="SimSun" pitchFamily="2" charset="-122"/>
              </a:rPr>
              <a:t/>
            </a:r>
            <a:br>
              <a:rPr lang="en-US" altLang="zh-CN" sz="2800" dirty="0" smtClean="0">
                <a:solidFill>
                  <a:schemeClr val="bg1"/>
                </a:solidFill>
                <a:effectLst>
                  <a:outerShdw blurRad="38100" dist="38100" dir="2700000" algn="tl">
                    <a:srgbClr val="000000">
                      <a:alpha val="43137"/>
                    </a:srgbClr>
                  </a:outerShdw>
                </a:effectLst>
                <a:ea typeface="SimSun" pitchFamily="2" charset="-122"/>
              </a:rPr>
            </a:br>
            <a:endParaRPr lang="zh-CN" altLang="en-US" sz="2800" dirty="0" smtClean="0">
              <a:solidFill>
                <a:schemeClr val="bg1"/>
              </a:solidFill>
              <a:effectLst>
                <a:outerShdw blurRad="38100" dist="38100" dir="2700000" algn="tl">
                  <a:srgbClr val="000000">
                    <a:alpha val="43137"/>
                  </a:srgbClr>
                </a:outerShdw>
              </a:effectLst>
              <a:ea typeface="SimSun" pitchFamily="2" charset="-122"/>
            </a:endParaRPr>
          </a:p>
        </p:txBody>
      </p:sp>
      <p:sp>
        <p:nvSpPr>
          <p:cNvPr id="445445" name="Rectangle 5"/>
          <p:cNvSpPr>
            <a:spLocks noGrp="1" noChangeArrowheads="1"/>
          </p:cNvSpPr>
          <p:nvPr>
            <p:ph type="body" idx="4294967295"/>
          </p:nvPr>
        </p:nvSpPr>
        <p:spPr>
          <a:xfrm>
            <a:off x="152400" y="1524000"/>
            <a:ext cx="8991600" cy="5105400"/>
          </a:xfrm>
        </p:spPr>
        <p:txBody>
          <a:bodyPr lIns="90488" tIns="44450" rIns="90488" bIns="44450">
            <a:normAutofit fontScale="77500" lnSpcReduction="20000"/>
          </a:bodyPr>
          <a:lstStyle/>
          <a:p>
            <a:pPr>
              <a:defRPr/>
            </a:pPr>
            <a:r>
              <a:rPr lang="en-US" dirty="0" smtClean="0">
                <a:solidFill>
                  <a:schemeClr val="bg1"/>
                </a:solidFill>
              </a:rPr>
              <a:t>Specific requirements that apply to clothing, textiles used for clothing, and sleepwear</a:t>
            </a:r>
          </a:p>
          <a:p>
            <a:pPr lvl="1">
              <a:defRPr/>
            </a:pPr>
            <a:r>
              <a:rPr lang="en-US" dirty="0" smtClean="0">
                <a:solidFill>
                  <a:schemeClr val="bg1"/>
                </a:solidFill>
              </a:rPr>
              <a:t>Regulations under the Flammable Fabrics Act (FFA)</a:t>
            </a:r>
          </a:p>
          <a:p>
            <a:pPr lvl="1">
              <a:defRPr/>
            </a:pPr>
            <a:r>
              <a:rPr lang="en-US" dirty="0" smtClean="0">
                <a:solidFill>
                  <a:schemeClr val="bg1"/>
                </a:solidFill>
              </a:rPr>
              <a:t>Drawstring requirements </a:t>
            </a:r>
          </a:p>
          <a:p>
            <a:pPr lvl="1">
              <a:defRPr/>
            </a:pPr>
            <a:r>
              <a:rPr lang="en-US" dirty="0" smtClean="0">
                <a:solidFill>
                  <a:schemeClr val="bg1"/>
                </a:solidFill>
              </a:rPr>
              <a:t>Consumer Product Safety Improvement Act of 2008 (CPSIA)</a:t>
            </a:r>
          </a:p>
          <a:p>
            <a:pPr lvl="1">
              <a:defRPr/>
            </a:pPr>
            <a:endParaRPr lang="en-US" dirty="0">
              <a:solidFill>
                <a:schemeClr val="bg1"/>
              </a:solidFill>
            </a:endParaRPr>
          </a:p>
          <a:p>
            <a:pPr lvl="1">
              <a:defRPr/>
            </a:pPr>
            <a:endParaRPr lang="en-US" dirty="0" smtClean="0">
              <a:solidFill>
                <a:schemeClr val="bg1"/>
              </a:solidFill>
            </a:endParaRPr>
          </a:p>
          <a:p>
            <a:pPr>
              <a:defRPr/>
            </a:pPr>
            <a:r>
              <a:rPr lang="en-US" dirty="0" smtClean="0">
                <a:solidFill>
                  <a:schemeClr val="bg1"/>
                </a:solidFill>
              </a:rPr>
              <a:t>Specific requirements that apply to carpets and rugs, and mattresses and mattress pads</a:t>
            </a:r>
          </a:p>
          <a:p>
            <a:pPr lvl="1">
              <a:defRPr/>
            </a:pPr>
            <a:r>
              <a:rPr lang="en-US" dirty="0" smtClean="0">
                <a:solidFill>
                  <a:schemeClr val="bg1"/>
                </a:solidFill>
              </a:rPr>
              <a:t>Regulations under the Flammable Fabrics Act (FFA)</a:t>
            </a:r>
          </a:p>
          <a:p>
            <a:pPr lvl="1">
              <a:defRPr/>
            </a:pPr>
            <a:r>
              <a:rPr lang="en-US" dirty="0">
                <a:solidFill>
                  <a:schemeClr val="bg1"/>
                </a:solidFill>
              </a:rPr>
              <a:t>Consumer Product Safety Improvement Act of 2008 (CPSIA)</a:t>
            </a:r>
            <a:endParaRPr lang="en-US" dirty="0" smtClean="0">
              <a:solidFill>
                <a:schemeClr val="bg1"/>
              </a:solidFill>
            </a:endParaRPr>
          </a:p>
          <a:p>
            <a:pPr>
              <a:buNone/>
              <a:defRPr/>
            </a:pPr>
            <a:endParaRPr lang="en-US" dirty="0">
              <a:solidFill>
                <a:schemeClr val="bg1"/>
              </a:solidFill>
            </a:endParaRPr>
          </a:p>
          <a:p>
            <a:pPr marL="457200" lvl="1" indent="0" eaLnBrk="1" hangingPunct="1">
              <a:buNone/>
              <a:defRPr/>
            </a:pPr>
            <a:endParaRPr lang="en-US" sz="2400" dirty="0" smtClean="0">
              <a:solidFill>
                <a:schemeClr val="bg1"/>
              </a:solidFill>
              <a:effectLst/>
            </a:endParaRPr>
          </a:p>
          <a:p>
            <a:pPr>
              <a:lnSpc>
                <a:spcPct val="80000"/>
              </a:lnSpc>
              <a:spcBef>
                <a:spcPct val="50000"/>
              </a:spcBef>
              <a:buClrTx/>
              <a:buSzTx/>
              <a:buNone/>
              <a:defRPr/>
            </a:pPr>
            <a:r>
              <a:rPr lang="en-US" sz="1200" dirty="0" smtClean="0">
                <a:solidFill>
                  <a:schemeClr val="bg1"/>
                </a:solidFill>
                <a:effectLst/>
              </a:rPr>
              <a:t>	</a:t>
            </a:r>
            <a:endParaRPr lang="en-US" sz="2800" dirty="0" smtClean="0">
              <a:solidFill>
                <a:schemeClr val="bg1"/>
              </a:solidFill>
            </a:endParaRPr>
          </a:p>
        </p:txBody>
      </p:sp>
      <p:pic>
        <p:nvPicPr>
          <p:cNvPr id="4" name="Picture 2" descr="C:\Users\amajane\AppData\Local\Microsoft\Windows\Temporary Internet Files\Content.Outlook\L3XSOOPK\CPSC_logo_redblueRGB.png"/>
          <p:cNvPicPr>
            <a:picLocks noChangeAspect="1" noChangeArrowheads="1"/>
          </p:cNvPicPr>
          <p:nvPr/>
        </p:nvPicPr>
        <p:blipFill>
          <a:blip r:embed="rId3" cstate="email">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a:ext>
            </a:extLst>
          </a:blip>
          <a:srcRect/>
          <a:stretch>
            <a:fillRect/>
          </a:stretch>
        </p:blipFill>
        <p:spPr bwMode="auto">
          <a:xfrm>
            <a:off x="838200" y="76200"/>
            <a:ext cx="915503" cy="922178"/>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836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152400"/>
            <a:ext cx="8001000" cy="1066800"/>
          </a:xfrm>
        </p:spPr>
        <p:txBody>
          <a:bodyPr>
            <a:normAutofit/>
          </a:bodyPr>
          <a:lstStyle/>
          <a:p>
            <a:pPr algn="l" eaLnBrk="1" hangingPunct="1">
              <a:defRPr/>
            </a:pPr>
            <a:r>
              <a:rPr lang="en-US" sz="3200" b="1" dirty="0" smtClean="0">
                <a:solidFill>
                  <a:srgbClr val="FFFF66"/>
                </a:solidFill>
                <a:effectLst>
                  <a:outerShdw blurRad="38100" dist="38100" dir="2700000" algn="tl">
                    <a:srgbClr val="000000"/>
                  </a:outerShdw>
                </a:effectLst>
              </a:rPr>
              <a:t>1615 &amp; 1616:  What is Covered?</a:t>
            </a:r>
          </a:p>
        </p:txBody>
      </p:sp>
      <p:sp>
        <p:nvSpPr>
          <p:cNvPr id="148483" name="Rectangle 3"/>
          <p:cNvSpPr>
            <a:spLocks noGrp="1" noChangeArrowheads="1"/>
          </p:cNvSpPr>
          <p:nvPr>
            <p:ph type="body" idx="1"/>
          </p:nvPr>
        </p:nvSpPr>
        <p:spPr>
          <a:xfrm>
            <a:off x="685800" y="1524000"/>
            <a:ext cx="8001000" cy="4602163"/>
          </a:xfrm>
        </p:spPr>
        <p:txBody>
          <a:bodyPr>
            <a:normAutofit/>
          </a:bodyPr>
          <a:lstStyle/>
          <a:p>
            <a:pPr marL="609600" indent="-609600" eaLnBrk="1" hangingPunct="1">
              <a:defRPr/>
            </a:pPr>
            <a:r>
              <a:rPr lang="en-US" sz="2400" dirty="0">
                <a:solidFill>
                  <a:schemeClr val="bg1"/>
                </a:solidFill>
              </a:rPr>
              <a:t>A</a:t>
            </a:r>
            <a:r>
              <a:rPr lang="en-US" sz="2400" dirty="0" smtClean="0">
                <a:solidFill>
                  <a:schemeClr val="bg1"/>
                </a:solidFill>
              </a:rPr>
              <a:t>ny product of wearing apparel intended to be worn primarily for sleeping or activities related to sleep in sizes larger than 9 months through size 14.</a:t>
            </a:r>
          </a:p>
          <a:p>
            <a:pPr marL="1009650" lvl="1" indent="-609600">
              <a:defRPr/>
            </a:pPr>
            <a:r>
              <a:rPr lang="en-US" sz="2000" dirty="0" smtClean="0">
                <a:solidFill>
                  <a:schemeClr val="bg1"/>
                </a:solidFill>
              </a:rPr>
              <a:t>Nightgowns, pajamas, robes, or similar or related items, such as loungewear, are included.</a:t>
            </a:r>
          </a:p>
          <a:p>
            <a:pPr marL="400050" lvl="1" indent="0">
              <a:buNone/>
              <a:defRPr/>
            </a:pPr>
            <a:endParaRPr lang="en-US" sz="2000" dirty="0" smtClean="0">
              <a:solidFill>
                <a:schemeClr val="bg1"/>
              </a:solidFill>
            </a:endParaRPr>
          </a:p>
          <a:p>
            <a:pPr marL="609600" indent="-609600" eaLnBrk="1" hangingPunct="1">
              <a:defRPr/>
            </a:pPr>
            <a:r>
              <a:rPr lang="en-US" sz="2400" dirty="0" smtClean="0">
                <a:solidFill>
                  <a:schemeClr val="bg1"/>
                </a:solidFill>
              </a:rPr>
              <a:t>Several factors determine if a garment is sleepwear:</a:t>
            </a:r>
          </a:p>
          <a:p>
            <a:pPr marL="1009650" lvl="1" indent="-609600">
              <a:defRPr/>
            </a:pPr>
            <a:r>
              <a:rPr lang="en-US" sz="2000" dirty="0" smtClean="0">
                <a:solidFill>
                  <a:schemeClr val="bg1"/>
                </a:solidFill>
              </a:rPr>
              <a:t>Suitability for sleeping, likelihood of garment to be used for sleeping</a:t>
            </a:r>
          </a:p>
          <a:p>
            <a:pPr marL="1009650" lvl="1" indent="-609600">
              <a:defRPr/>
            </a:pPr>
            <a:r>
              <a:rPr lang="en-US" sz="2000" dirty="0" smtClean="0">
                <a:solidFill>
                  <a:schemeClr val="bg1"/>
                </a:solidFill>
              </a:rPr>
              <a:t>Garment and fabric features</a:t>
            </a:r>
          </a:p>
          <a:p>
            <a:pPr marL="1009650" lvl="1" indent="-609600">
              <a:defRPr/>
            </a:pPr>
            <a:r>
              <a:rPr lang="en-US" sz="2000" dirty="0" smtClean="0">
                <a:solidFill>
                  <a:schemeClr val="bg1"/>
                </a:solidFill>
              </a:rPr>
              <a:t>Marketing, merchandising/display, intended use</a:t>
            </a:r>
          </a:p>
        </p:txBody>
      </p:sp>
      <p:sp>
        <p:nvSpPr>
          <p:cNvPr id="5" name="Slide Number Placeholder 4"/>
          <p:cNvSpPr>
            <a:spLocks noGrp="1"/>
          </p:cNvSpPr>
          <p:nvPr>
            <p:ph type="sldNum" sz="quarter" idx="12"/>
          </p:nvPr>
        </p:nvSpPr>
        <p:spPr/>
        <p:txBody>
          <a:bodyPr/>
          <a:lstStyle/>
          <a:p>
            <a:pPr>
              <a:defRPr/>
            </a:pPr>
            <a:fld id="{6BAB85EA-757D-4E6F-B5E9-6BEB4035489D}"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609600" y="76200"/>
            <a:ext cx="8077200" cy="1066800"/>
          </a:xfrm>
        </p:spPr>
        <p:txBody>
          <a:bodyPr>
            <a:normAutofit/>
          </a:bodyPr>
          <a:lstStyle/>
          <a:p>
            <a:pPr algn="l" eaLnBrk="1" hangingPunct="1">
              <a:defRPr/>
            </a:pPr>
            <a:r>
              <a:rPr lang="en-US" sz="3200" b="1" dirty="0" smtClean="0">
                <a:solidFill>
                  <a:srgbClr val="FFFF66"/>
                </a:solidFill>
                <a:effectLst>
                  <a:outerShdw blurRad="38100" dist="38100" dir="2700000" algn="tl">
                    <a:srgbClr val="000000"/>
                  </a:outerShdw>
                </a:effectLst>
              </a:rPr>
              <a:t>1615 &amp; 1616:  Exceptions</a:t>
            </a:r>
          </a:p>
        </p:txBody>
      </p:sp>
      <p:sp>
        <p:nvSpPr>
          <p:cNvPr id="33795" name="Rectangle 3"/>
          <p:cNvSpPr>
            <a:spLocks noGrp="1" noChangeArrowheads="1"/>
          </p:cNvSpPr>
          <p:nvPr>
            <p:ph type="body" idx="1"/>
          </p:nvPr>
        </p:nvSpPr>
        <p:spPr>
          <a:xfrm>
            <a:off x="838200" y="1600200"/>
            <a:ext cx="7848600" cy="4525963"/>
          </a:xfrm>
        </p:spPr>
        <p:txBody>
          <a:bodyPr>
            <a:normAutofit/>
          </a:bodyPr>
          <a:lstStyle/>
          <a:p>
            <a:pPr eaLnBrk="1" hangingPunct="1">
              <a:buNone/>
            </a:pPr>
            <a:r>
              <a:rPr lang="en-US" sz="2400" b="1" dirty="0" smtClean="0">
                <a:solidFill>
                  <a:schemeClr val="bg1"/>
                </a:solidFill>
              </a:rPr>
              <a:t>Diapers and Underwear (exempt)</a:t>
            </a:r>
          </a:p>
          <a:p>
            <a:pPr eaLnBrk="1" hangingPunct="1"/>
            <a:r>
              <a:rPr lang="en-US" sz="2400" dirty="0" smtClean="0">
                <a:solidFill>
                  <a:schemeClr val="bg1"/>
                </a:solidFill>
              </a:rPr>
              <a:t>Must comply with 16 CFR Part 1610</a:t>
            </a:r>
          </a:p>
          <a:p>
            <a:pPr eaLnBrk="1" hangingPunct="1">
              <a:buFontTx/>
              <a:buNone/>
            </a:pPr>
            <a:endParaRPr lang="en-US" sz="2400" b="1" dirty="0" smtClean="0">
              <a:solidFill>
                <a:schemeClr val="bg1"/>
              </a:solidFill>
            </a:endParaRPr>
          </a:p>
          <a:p>
            <a:pPr eaLnBrk="1" hangingPunct="1">
              <a:buFontTx/>
              <a:buNone/>
            </a:pPr>
            <a:r>
              <a:rPr lang="en-US" sz="2400" b="1" dirty="0" smtClean="0">
                <a:solidFill>
                  <a:schemeClr val="bg1"/>
                </a:solidFill>
              </a:rPr>
              <a:t>Infant garments </a:t>
            </a:r>
            <a:r>
              <a:rPr lang="en-US" altLang="zh-CN" sz="2400" b="1" dirty="0" smtClean="0">
                <a:solidFill>
                  <a:schemeClr val="bg1"/>
                </a:solidFill>
                <a:ea typeface="宋体" pitchFamily="2" charset="-122"/>
              </a:rPr>
              <a:t>(exempt)</a:t>
            </a:r>
          </a:p>
          <a:p>
            <a:pPr eaLnBrk="1" hangingPunct="1"/>
            <a:r>
              <a:rPr lang="en-US" sz="2400" dirty="0" smtClean="0">
                <a:solidFill>
                  <a:schemeClr val="bg1"/>
                </a:solidFill>
              </a:rPr>
              <a:t>Sizes 9 months or younger</a:t>
            </a:r>
          </a:p>
          <a:p>
            <a:pPr eaLnBrk="1" hangingPunct="1"/>
            <a:r>
              <a:rPr lang="en-US" sz="2400" dirty="0" smtClean="0">
                <a:solidFill>
                  <a:schemeClr val="bg1"/>
                </a:solidFill>
              </a:rPr>
              <a:t>One-piece garment does not exceed 64.8 cm (25.75”) in length</a:t>
            </a:r>
          </a:p>
          <a:p>
            <a:pPr eaLnBrk="1" hangingPunct="1"/>
            <a:r>
              <a:rPr lang="en-US" sz="2400" dirty="0" smtClean="0">
                <a:solidFill>
                  <a:schemeClr val="bg1"/>
                </a:solidFill>
              </a:rPr>
              <a:t>Two-piece garment has no piece exceeding 40 cm (15.75”) in length</a:t>
            </a:r>
          </a:p>
          <a:p>
            <a:pPr eaLnBrk="1" hangingPunct="1"/>
            <a:r>
              <a:rPr lang="en-US" sz="2400" dirty="0" smtClean="0">
                <a:solidFill>
                  <a:schemeClr val="bg1"/>
                </a:solidFill>
              </a:rPr>
              <a:t>Must comply with 16 CFR Part 1610</a:t>
            </a:r>
          </a:p>
          <a:p>
            <a:pPr eaLnBrk="1" hangingPunct="1"/>
            <a:endParaRPr lang="en-US" sz="2400" dirty="0" smtClean="0">
              <a:solidFill>
                <a:schemeClr val="bg1"/>
              </a:solidFill>
            </a:endParaRPr>
          </a:p>
        </p:txBody>
      </p:sp>
      <p:sp>
        <p:nvSpPr>
          <p:cNvPr id="5" name="Slide Number Placeholder 4"/>
          <p:cNvSpPr>
            <a:spLocks noGrp="1"/>
          </p:cNvSpPr>
          <p:nvPr>
            <p:ph type="sldNum" sz="quarter" idx="12"/>
          </p:nvPr>
        </p:nvSpPr>
        <p:spPr/>
        <p:txBody>
          <a:bodyPr/>
          <a:lstStyle/>
          <a:p>
            <a:pPr>
              <a:defRPr/>
            </a:pPr>
            <a:fld id="{6BAB85EA-757D-4E6F-B5E9-6BEB4035489D}"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685800" y="0"/>
            <a:ext cx="8001000" cy="1143000"/>
          </a:xfrm>
        </p:spPr>
        <p:txBody>
          <a:bodyPr>
            <a:normAutofit/>
          </a:bodyPr>
          <a:lstStyle/>
          <a:p>
            <a:pPr algn="l" eaLnBrk="1" hangingPunct="1">
              <a:defRPr/>
            </a:pPr>
            <a:r>
              <a:rPr lang="en-US" sz="3200" b="1" dirty="0" smtClean="0">
                <a:solidFill>
                  <a:srgbClr val="FFFF66"/>
                </a:solidFill>
                <a:effectLst>
                  <a:outerShdw blurRad="38100" dist="38100" dir="2700000" algn="tl">
                    <a:srgbClr val="000000"/>
                  </a:outerShdw>
                </a:effectLst>
              </a:rPr>
              <a:t>1615 &amp; 1616:  Exceptions</a:t>
            </a:r>
          </a:p>
        </p:txBody>
      </p:sp>
      <p:sp>
        <p:nvSpPr>
          <p:cNvPr id="33795" name="Rectangle 3"/>
          <p:cNvSpPr>
            <a:spLocks noGrp="1" noChangeArrowheads="1"/>
          </p:cNvSpPr>
          <p:nvPr>
            <p:ph type="body" idx="1"/>
          </p:nvPr>
        </p:nvSpPr>
        <p:spPr>
          <a:xfrm>
            <a:off x="609600" y="1447800"/>
            <a:ext cx="8077200" cy="4678363"/>
          </a:xfrm>
        </p:spPr>
        <p:txBody>
          <a:bodyPr/>
          <a:lstStyle/>
          <a:p>
            <a:pPr eaLnBrk="1" hangingPunct="1">
              <a:buNone/>
            </a:pPr>
            <a:r>
              <a:rPr lang="en-US" sz="2400" b="1" dirty="0" smtClean="0">
                <a:solidFill>
                  <a:schemeClr val="bg1"/>
                </a:solidFill>
              </a:rPr>
              <a:t>Tight-Fitting Sleepwear (exempt)</a:t>
            </a:r>
          </a:p>
          <a:p>
            <a:pPr eaLnBrk="1" hangingPunct="1"/>
            <a:r>
              <a:rPr lang="en-US" sz="2400" dirty="0" smtClean="0">
                <a:solidFill>
                  <a:schemeClr val="bg1"/>
                </a:solidFill>
                <a:cs typeface="Times New Roman" pitchFamily="18" charset="0"/>
              </a:rPr>
              <a:t>Tight-fitting garments (defined by the Standards) are exempt from testing to the sleepwear requirements.</a:t>
            </a:r>
          </a:p>
          <a:p>
            <a:pPr eaLnBrk="1" hangingPunct="1"/>
            <a:r>
              <a:rPr lang="en-US" sz="2400" dirty="0" smtClean="0">
                <a:solidFill>
                  <a:schemeClr val="bg1"/>
                </a:solidFill>
              </a:rPr>
              <a:t>Must meet specific maximum dimensions.</a:t>
            </a:r>
          </a:p>
          <a:p>
            <a:pPr eaLnBrk="1" hangingPunct="1"/>
            <a:r>
              <a:rPr lang="en-US" sz="2400" dirty="0" smtClean="0">
                <a:solidFill>
                  <a:schemeClr val="bg1"/>
                </a:solidFill>
              </a:rPr>
              <a:t>Must comply with 16 CFR Part 1610.</a:t>
            </a:r>
          </a:p>
          <a:p>
            <a:pPr eaLnBrk="1" hangingPunct="1"/>
            <a:r>
              <a:rPr lang="en-US" sz="2400" dirty="0" smtClean="0">
                <a:solidFill>
                  <a:schemeClr val="bg1"/>
                </a:solidFill>
              </a:rPr>
              <a:t>Must meet labeling requirements.</a:t>
            </a:r>
          </a:p>
          <a:p>
            <a:pPr eaLnBrk="1" hangingPunct="1">
              <a:buNone/>
            </a:pPr>
            <a:r>
              <a:rPr lang="en-US" sz="2400" dirty="0" smtClean="0">
                <a:solidFill>
                  <a:schemeClr val="bg1"/>
                </a:solidFill>
              </a:rPr>
              <a:t> </a:t>
            </a:r>
          </a:p>
        </p:txBody>
      </p:sp>
      <p:sp>
        <p:nvSpPr>
          <p:cNvPr id="5" name="Slide Number Placeholder 4"/>
          <p:cNvSpPr>
            <a:spLocks noGrp="1"/>
          </p:cNvSpPr>
          <p:nvPr>
            <p:ph type="sldNum" sz="quarter" idx="12"/>
          </p:nvPr>
        </p:nvSpPr>
        <p:spPr/>
        <p:txBody>
          <a:bodyPr/>
          <a:lstStyle/>
          <a:p>
            <a:pPr>
              <a:defRPr/>
            </a:pPr>
            <a:fld id="{6BAB85EA-757D-4E6F-B5E9-6BEB4035489D}" type="slidenum">
              <a:rPr lang="en-US" smtClean="0"/>
              <a:pPr>
                <a:defRPr/>
              </a:pPr>
              <a:t>22</a:t>
            </a:fld>
            <a:endParaRPr lang="en-US"/>
          </a:p>
        </p:txBody>
      </p:sp>
      <p:pic>
        <p:nvPicPr>
          <p:cNvPr id="6" name="Picture 7" descr="P7240145"/>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a:xfrm>
            <a:off x="533399" y="4679949"/>
            <a:ext cx="5581213" cy="1720851"/>
          </a:xfrm>
          <a:prstGeom prst="rect">
            <a:avLst/>
          </a:prstGeom>
          <a:ln>
            <a:noFill/>
          </a:ln>
          <a:effectLst>
            <a:outerShdw blurRad="190500" algn="tl" rotWithShape="0">
              <a:srgbClr val="000000">
                <a:alpha val="70000"/>
              </a:srgbClr>
            </a:outerShdw>
          </a:effectLst>
        </p:spPr>
      </p:pic>
      <p:pic>
        <p:nvPicPr>
          <p:cNvPr id="7" name="Picture 6" descr="P724014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6629400" y="3254296"/>
            <a:ext cx="2139816" cy="285130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152400"/>
            <a:ext cx="8001000" cy="1066800"/>
          </a:xfrm>
        </p:spPr>
        <p:txBody>
          <a:bodyPr>
            <a:normAutofit/>
          </a:bodyPr>
          <a:lstStyle/>
          <a:p>
            <a:pPr algn="l" eaLnBrk="1" hangingPunct="1">
              <a:defRPr/>
            </a:pPr>
            <a:r>
              <a:rPr lang="en-US" sz="3200" b="1" dirty="0" smtClean="0">
                <a:solidFill>
                  <a:srgbClr val="FFFF66"/>
                </a:solidFill>
                <a:effectLst>
                  <a:outerShdw blurRad="38100" dist="38100" dir="2700000" algn="tl">
                    <a:srgbClr val="000000"/>
                  </a:outerShdw>
                </a:effectLst>
              </a:rPr>
              <a:t>1615 &amp; 1616:  Requirements</a:t>
            </a:r>
          </a:p>
        </p:txBody>
      </p:sp>
      <p:sp>
        <p:nvSpPr>
          <p:cNvPr id="148483" name="Rectangle 3"/>
          <p:cNvSpPr>
            <a:spLocks noGrp="1" noChangeArrowheads="1"/>
          </p:cNvSpPr>
          <p:nvPr>
            <p:ph type="body" idx="1"/>
          </p:nvPr>
        </p:nvSpPr>
        <p:spPr>
          <a:xfrm>
            <a:off x="685800" y="1524000"/>
            <a:ext cx="8001000" cy="4602163"/>
          </a:xfrm>
        </p:spPr>
        <p:txBody>
          <a:bodyPr>
            <a:noAutofit/>
          </a:bodyPr>
          <a:lstStyle/>
          <a:p>
            <a:pPr marL="609600" indent="-609600">
              <a:defRPr/>
            </a:pPr>
            <a:r>
              <a:rPr lang="en-US" sz="2800" dirty="0" smtClean="0">
                <a:solidFill>
                  <a:schemeClr val="bg1"/>
                </a:solidFill>
                <a:ea typeface="宋体" pitchFamily="2" charset="-122"/>
              </a:rPr>
              <a:t>C</a:t>
            </a:r>
            <a:r>
              <a:rPr lang="en-US" sz="2800" dirty="0" smtClean="0">
                <a:solidFill>
                  <a:schemeClr val="bg1"/>
                </a:solidFill>
              </a:rPr>
              <a:t>hildren’s sleepwear (that is not tight-fitting) must pass the flammability requirements.</a:t>
            </a:r>
          </a:p>
          <a:p>
            <a:pPr marL="1009650" lvl="1" indent="-609600">
              <a:defRPr/>
            </a:pPr>
            <a:r>
              <a:rPr lang="en-US" sz="2400" dirty="0" smtClean="0">
                <a:solidFill>
                  <a:schemeClr val="bg1"/>
                </a:solidFill>
                <a:cs typeface="Times New Roman" pitchFamily="18" charset="0"/>
              </a:rPr>
              <a:t>All fabrics and garments must be flame resistant and self-extinguish (not continue to burn) when removed from a small, open-flame ignition source. </a:t>
            </a:r>
            <a:endParaRPr lang="en-US" sz="2800" dirty="0" smtClean="0">
              <a:solidFill>
                <a:schemeClr val="bg1"/>
              </a:solidFill>
              <a:cs typeface="Times New Roman" pitchFamily="18" charset="0"/>
            </a:endParaRPr>
          </a:p>
          <a:p>
            <a:pPr marL="609600" indent="-609600">
              <a:defRPr/>
            </a:pPr>
            <a:r>
              <a:rPr lang="en-US" sz="2800" dirty="0" smtClean="0">
                <a:solidFill>
                  <a:schemeClr val="bg1"/>
                </a:solidFill>
              </a:rPr>
              <a:t>Multiple stages of testing are required, following prescriptive sampling plans</a:t>
            </a:r>
          </a:p>
        </p:txBody>
      </p:sp>
      <p:sp>
        <p:nvSpPr>
          <p:cNvPr id="5" name="Slide Number Placeholder 4"/>
          <p:cNvSpPr>
            <a:spLocks noGrp="1"/>
          </p:cNvSpPr>
          <p:nvPr>
            <p:ph type="sldNum" sz="quarter" idx="12"/>
          </p:nvPr>
        </p:nvSpPr>
        <p:spPr/>
        <p:txBody>
          <a:bodyPr/>
          <a:lstStyle/>
          <a:p>
            <a:pPr>
              <a:defRPr/>
            </a:pPr>
            <a:fld id="{6BAB85EA-757D-4E6F-B5E9-6BEB4035489D}"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152400"/>
            <a:ext cx="8001000" cy="1066800"/>
          </a:xfrm>
        </p:spPr>
        <p:txBody>
          <a:bodyPr>
            <a:normAutofit/>
          </a:bodyPr>
          <a:lstStyle/>
          <a:p>
            <a:pPr algn="l" eaLnBrk="1" hangingPunct="1">
              <a:defRPr/>
            </a:pPr>
            <a:r>
              <a:rPr lang="en-US" sz="3200" b="1" dirty="0" smtClean="0">
                <a:solidFill>
                  <a:srgbClr val="FFFF66"/>
                </a:solidFill>
                <a:effectLst>
                  <a:outerShdw blurRad="38100" dist="38100" dir="2700000" algn="tl">
                    <a:srgbClr val="000000"/>
                  </a:outerShdw>
                </a:effectLst>
              </a:rPr>
              <a:t>1615 &amp; 1616:  Requirements</a:t>
            </a:r>
          </a:p>
        </p:txBody>
      </p:sp>
      <p:sp>
        <p:nvSpPr>
          <p:cNvPr id="148483" name="Rectangle 3"/>
          <p:cNvSpPr>
            <a:spLocks noGrp="1" noChangeArrowheads="1"/>
          </p:cNvSpPr>
          <p:nvPr>
            <p:ph type="body" idx="1"/>
          </p:nvPr>
        </p:nvSpPr>
        <p:spPr>
          <a:xfrm>
            <a:off x="304800" y="1524000"/>
            <a:ext cx="8686800" cy="4602163"/>
          </a:xfrm>
        </p:spPr>
        <p:txBody>
          <a:bodyPr>
            <a:noAutofit/>
          </a:bodyPr>
          <a:lstStyle/>
          <a:p>
            <a:pPr marL="609600" indent="-609600">
              <a:defRPr/>
            </a:pPr>
            <a:r>
              <a:rPr lang="en-US" sz="2800" dirty="0" smtClean="0">
                <a:solidFill>
                  <a:schemeClr val="bg1"/>
                </a:solidFill>
              </a:rPr>
              <a:t>Multiple stages of testing are required, following prescriptive sampling plans</a:t>
            </a:r>
          </a:p>
        </p:txBody>
      </p:sp>
      <p:sp>
        <p:nvSpPr>
          <p:cNvPr id="5" name="Slide Number Placeholder 4"/>
          <p:cNvSpPr>
            <a:spLocks noGrp="1"/>
          </p:cNvSpPr>
          <p:nvPr>
            <p:ph type="sldNum" sz="quarter" idx="12"/>
          </p:nvPr>
        </p:nvSpPr>
        <p:spPr/>
        <p:txBody>
          <a:bodyPr/>
          <a:lstStyle/>
          <a:p>
            <a:pPr>
              <a:defRPr/>
            </a:pPr>
            <a:fld id="{6BAB85EA-757D-4E6F-B5E9-6BEB4035489D}" type="slidenum">
              <a:rPr lang="en-US" smtClean="0"/>
              <a:pPr>
                <a:defRPr/>
              </a:pPr>
              <a:t>24</a:t>
            </a:fld>
            <a:endParaRPr lang="en-US" dirty="0"/>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438400" y="2514600"/>
            <a:ext cx="4599536" cy="402521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551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normAutofit/>
          </a:bodyPr>
          <a:lstStyle/>
          <a:p>
            <a:pPr algn="l">
              <a:defRPr/>
            </a:pPr>
            <a:r>
              <a:rPr lang="en-US" sz="3200" b="1" dirty="0" smtClean="0">
                <a:solidFill>
                  <a:srgbClr val="FFFF66"/>
                </a:solidFill>
                <a:effectLst>
                  <a:outerShdw blurRad="38100" dist="38100" dir="2700000" algn="tl">
                    <a:srgbClr val="000000"/>
                  </a:outerShdw>
                </a:effectLst>
              </a:rPr>
              <a:t>1615 &amp; 1616:  Summary</a:t>
            </a:r>
          </a:p>
        </p:txBody>
      </p:sp>
      <p:sp>
        <p:nvSpPr>
          <p:cNvPr id="163843" name="Rectangle 3"/>
          <p:cNvSpPr>
            <a:spLocks noGrp="1" noChangeArrowheads="1"/>
          </p:cNvSpPr>
          <p:nvPr>
            <p:ph sz="half" idx="1"/>
          </p:nvPr>
        </p:nvSpPr>
        <p:spPr>
          <a:xfrm>
            <a:off x="457200" y="1600200"/>
            <a:ext cx="4572000" cy="4525963"/>
          </a:xfrm>
        </p:spPr>
        <p:txBody>
          <a:bodyPr>
            <a:normAutofit fontScale="92500" lnSpcReduction="20000"/>
          </a:bodyPr>
          <a:lstStyle/>
          <a:p>
            <a:pPr eaLnBrk="1" hangingPunct="1">
              <a:defRPr/>
            </a:pPr>
            <a:r>
              <a:rPr lang="en-US" sz="2800" dirty="0" smtClean="0">
                <a:solidFill>
                  <a:schemeClr val="bg1"/>
                </a:solidFill>
              </a:rPr>
              <a:t>Requires tests of fabric, seams, and trim</a:t>
            </a:r>
          </a:p>
          <a:p>
            <a:pPr>
              <a:defRPr/>
            </a:pPr>
            <a:r>
              <a:rPr lang="en-US" sz="2800" dirty="0" smtClean="0">
                <a:solidFill>
                  <a:schemeClr val="bg1"/>
                </a:solidFill>
              </a:rPr>
              <a:t>Each test sample consists of five specimens</a:t>
            </a:r>
          </a:p>
          <a:p>
            <a:pPr>
              <a:defRPr/>
            </a:pPr>
            <a:r>
              <a:rPr lang="en-US" sz="2800" dirty="0" smtClean="0">
                <a:solidFill>
                  <a:schemeClr val="bg1"/>
                </a:solidFill>
              </a:rPr>
              <a:t>Each specimen is placed in a metal holder and suspended vertically in the test cabinet.  </a:t>
            </a:r>
          </a:p>
          <a:p>
            <a:pPr eaLnBrk="1" hangingPunct="1">
              <a:defRPr/>
            </a:pPr>
            <a:r>
              <a:rPr lang="en-US" sz="2800" dirty="0" smtClean="0">
                <a:solidFill>
                  <a:schemeClr val="bg1"/>
                </a:solidFill>
              </a:rPr>
              <a:t>Tests conducted in original state and after 50 laundering cycles (if the sample passes the original state test)</a:t>
            </a:r>
          </a:p>
        </p:txBody>
      </p:sp>
      <p:sp>
        <p:nvSpPr>
          <p:cNvPr id="5" name="Slide Number Placeholder 4"/>
          <p:cNvSpPr>
            <a:spLocks noGrp="1"/>
          </p:cNvSpPr>
          <p:nvPr>
            <p:ph type="sldNum" sz="quarter" idx="12"/>
          </p:nvPr>
        </p:nvSpPr>
        <p:spPr/>
        <p:txBody>
          <a:bodyPr/>
          <a:lstStyle/>
          <a:p>
            <a:pPr>
              <a:defRPr/>
            </a:pPr>
            <a:fld id="{6BAB85EA-757D-4E6F-B5E9-6BEB4035489D}" type="slidenum">
              <a:rPr lang="en-US" smtClean="0"/>
              <a:pPr>
                <a:defRPr/>
              </a:pPr>
              <a:t>25</a:t>
            </a:fld>
            <a:endParaRPr lang="en-US" dirty="0"/>
          </a:p>
        </p:txBody>
      </p:sp>
      <p:sp>
        <p:nvSpPr>
          <p:cNvPr id="3" name="Content Placeholder 2"/>
          <p:cNvSpPr>
            <a:spLocks noGrp="1"/>
          </p:cNvSpPr>
          <p:nvPr>
            <p:ph sz="half" idx="2"/>
          </p:nvPr>
        </p:nvSpPr>
        <p:spPr>
          <a:xfrm>
            <a:off x="5105400" y="1600200"/>
            <a:ext cx="3581400" cy="4525963"/>
          </a:xfrm>
        </p:spPr>
        <p:txBody>
          <a:bodyPr>
            <a:normAutofit fontScale="92500" lnSpcReduction="20000"/>
          </a:bodyPr>
          <a:lstStyle/>
          <a:p>
            <a:endParaRPr lang="en-US" dirty="0"/>
          </a:p>
        </p:txBody>
      </p:sp>
      <p:pic>
        <p:nvPicPr>
          <p:cNvPr id="2051"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34000" y="1447800"/>
            <a:ext cx="3286010" cy="47571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l"/>
            <a:r>
              <a:rPr lang="en-US" sz="3200" b="1" dirty="0" smtClean="0">
                <a:solidFill>
                  <a:srgbClr val="FFFF66"/>
                </a:solidFill>
                <a:effectLst>
                  <a:outerShdw blurRad="38100" dist="38100" dir="2700000" algn="tl">
                    <a:srgbClr val="000000"/>
                  </a:outerShdw>
                </a:effectLst>
              </a:rPr>
              <a:t>Children’s Sleepwear Standards</a:t>
            </a:r>
            <a:endParaRPr lang="en-US" sz="3200" b="1" dirty="0" smtClean="0">
              <a:solidFill>
                <a:srgbClr val="FFFF66"/>
              </a:solidFill>
            </a:endParaRPr>
          </a:p>
        </p:txBody>
      </p:sp>
      <p:sp>
        <p:nvSpPr>
          <p:cNvPr id="34819" name="Rectangle 3"/>
          <p:cNvSpPr>
            <a:spLocks noGrp="1" noChangeArrowheads="1"/>
          </p:cNvSpPr>
          <p:nvPr>
            <p:ph type="body" sz="half" idx="1"/>
          </p:nvPr>
        </p:nvSpPr>
        <p:spPr>
          <a:xfrm>
            <a:off x="468313" y="1412875"/>
            <a:ext cx="4248150" cy="4784725"/>
          </a:xfrm>
        </p:spPr>
        <p:txBody>
          <a:bodyPr>
            <a:normAutofit/>
          </a:bodyPr>
          <a:lstStyle/>
          <a:p>
            <a:pPr eaLnBrk="1" hangingPunct="1"/>
            <a:r>
              <a:rPr lang="en-US" sz="2000" dirty="0" smtClean="0">
                <a:solidFill>
                  <a:schemeClr val="bg1"/>
                </a:solidFill>
              </a:rPr>
              <a:t>Five 8.9 cm x 25.4 cm (3.5 inches x10 inches) specimens of fabric, seams, and trim.  </a:t>
            </a:r>
          </a:p>
          <a:p>
            <a:pPr eaLnBrk="1" hangingPunct="1"/>
            <a:r>
              <a:rPr lang="en-US" sz="2000" dirty="0" smtClean="0">
                <a:solidFill>
                  <a:schemeClr val="bg1"/>
                </a:solidFill>
              </a:rPr>
              <a:t>Specimens are conditioned before testing.  </a:t>
            </a:r>
          </a:p>
          <a:p>
            <a:pPr eaLnBrk="1" hangingPunct="1"/>
            <a:r>
              <a:rPr lang="en-US" sz="2000" dirty="0" smtClean="0">
                <a:solidFill>
                  <a:schemeClr val="bg1"/>
                </a:solidFill>
              </a:rPr>
              <a:t>The gas flame of 3.8 cm (1.5 inches)  is applied to the bottom edge of the specimen for 3 seconds.</a:t>
            </a:r>
          </a:p>
          <a:p>
            <a:pPr eaLnBrk="1" hangingPunct="1"/>
            <a:r>
              <a:rPr lang="en-US" sz="2000" dirty="0" smtClean="0">
                <a:solidFill>
                  <a:schemeClr val="bg1"/>
                </a:solidFill>
              </a:rPr>
              <a:t>Char (burn) length is measured after the flame/afterglow has ceased.</a:t>
            </a:r>
          </a:p>
        </p:txBody>
      </p:sp>
      <p:sp>
        <p:nvSpPr>
          <p:cNvPr id="34821" name="Text Box 6"/>
          <p:cNvSpPr txBox="1">
            <a:spLocks noChangeArrowheads="1"/>
          </p:cNvSpPr>
          <p:nvPr/>
        </p:nvSpPr>
        <p:spPr bwMode="auto">
          <a:xfrm>
            <a:off x="5029199" y="5715000"/>
            <a:ext cx="3657601" cy="707886"/>
          </a:xfrm>
          <a:prstGeom prst="rect">
            <a:avLst/>
          </a:prstGeom>
          <a:noFill/>
          <a:ln w="9525">
            <a:noFill/>
            <a:miter lim="800000"/>
            <a:headEnd/>
            <a:tailEnd/>
          </a:ln>
        </p:spPr>
        <p:txBody>
          <a:bodyPr wrap="square">
            <a:spAutoFit/>
          </a:bodyPr>
          <a:lstStyle/>
          <a:p>
            <a:r>
              <a:rPr lang="en-US" sz="2000" i="1" dirty="0" smtClean="0">
                <a:solidFill>
                  <a:schemeClr val="bg1"/>
                </a:solidFill>
              </a:rPr>
              <a:t>Preparing to apply ignition source to specimen</a:t>
            </a:r>
            <a:endParaRPr lang="en-US" sz="2000" i="1" dirty="0">
              <a:solidFill>
                <a:schemeClr val="bg1"/>
              </a:solidFill>
            </a:endParaRPr>
          </a:p>
        </p:txBody>
      </p:sp>
      <p:sp>
        <p:nvSpPr>
          <p:cNvPr id="7" name="Slide Number Placeholder 6"/>
          <p:cNvSpPr>
            <a:spLocks noGrp="1"/>
          </p:cNvSpPr>
          <p:nvPr>
            <p:ph type="sldNum" sz="quarter" idx="12"/>
          </p:nvPr>
        </p:nvSpPr>
        <p:spPr/>
        <p:txBody>
          <a:bodyPr/>
          <a:lstStyle/>
          <a:p>
            <a:pPr>
              <a:defRPr/>
            </a:pPr>
            <a:fld id="{91B70671-7607-4212-8B3E-FFF2DA7271CC}" type="slidenum">
              <a:rPr lang="en-US" smtClean="0"/>
              <a:pPr>
                <a:defRPr/>
              </a:pPr>
              <a:t>26</a:t>
            </a:fld>
            <a:endParaRPr lang="en-US" dirty="0"/>
          </a:p>
        </p:txBody>
      </p:sp>
      <p:pic>
        <p:nvPicPr>
          <p:cNvPr id="4098"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5090540" y="1270855"/>
            <a:ext cx="3333109" cy="44441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066800" y="0"/>
            <a:ext cx="7620000" cy="1219200"/>
          </a:xfrm>
        </p:spPr>
        <p:txBody>
          <a:bodyPr>
            <a:normAutofit/>
          </a:bodyPr>
          <a:lstStyle/>
          <a:p>
            <a:pPr algn="l">
              <a:defRPr/>
            </a:pPr>
            <a:r>
              <a:rPr lang="en-US" sz="3200" b="1" dirty="0" smtClean="0">
                <a:solidFill>
                  <a:srgbClr val="FFFF66"/>
                </a:solidFill>
                <a:effectLst>
                  <a:outerShdw blurRad="38100" dist="38100" dir="2700000" algn="tl">
                    <a:srgbClr val="000000"/>
                  </a:outerShdw>
                </a:effectLst>
              </a:rPr>
              <a:t>1615 &amp; 1616:  Requirements</a:t>
            </a:r>
          </a:p>
        </p:txBody>
      </p:sp>
      <p:sp>
        <p:nvSpPr>
          <p:cNvPr id="163843" name="Rectangle 3"/>
          <p:cNvSpPr>
            <a:spLocks noGrp="1" noChangeArrowheads="1"/>
          </p:cNvSpPr>
          <p:nvPr>
            <p:ph type="body" idx="1"/>
          </p:nvPr>
        </p:nvSpPr>
        <p:spPr/>
        <p:txBody>
          <a:bodyPr>
            <a:normAutofit/>
          </a:bodyPr>
          <a:lstStyle/>
          <a:p>
            <a:pPr marL="609600" indent="-609600"/>
            <a:r>
              <a:rPr lang="en-US" sz="2800" dirty="0" smtClean="0">
                <a:solidFill>
                  <a:schemeClr val="bg1"/>
                </a:solidFill>
              </a:rPr>
              <a:t>The average char length of 5 specimens cannot exceed 17.8 cm (7.0 inches).</a:t>
            </a:r>
          </a:p>
          <a:p>
            <a:pPr marL="609600" indent="-609600">
              <a:buFontTx/>
              <a:buAutoNum type="arabicPeriod"/>
            </a:pPr>
            <a:endParaRPr lang="en-US" sz="2800" dirty="0" smtClean="0">
              <a:solidFill>
                <a:schemeClr val="bg1"/>
              </a:solidFill>
            </a:endParaRPr>
          </a:p>
          <a:p>
            <a:pPr marL="609600" indent="-609600"/>
            <a:r>
              <a:rPr lang="en-US" sz="2800" dirty="0" smtClean="0">
                <a:solidFill>
                  <a:schemeClr val="bg1"/>
                </a:solidFill>
              </a:rPr>
              <a:t>No individual specimen can have a char length of 25.4cm (10.0 inches) (full-specimen burn).</a:t>
            </a:r>
          </a:p>
          <a:p>
            <a:pPr marL="0" indent="0">
              <a:buNone/>
            </a:pPr>
            <a:r>
              <a:rPr lang="en-US" sz="2800" dirty="0" smtClean="0">
                <a:solidFill>
                  <a:schemeClr val="bg1"/>
                </a:solidFill>
              </a:rPr>
              <a:t> </a:t>
            </a:r>
          </a:p>
          <a:p>
            <a:pPr marL="609600" indent="-609600"/>
            <a:r>
              <a:rPr lang="en-US" sz="2800" dirty="0" smtClean="0">
                <a:solidFill>
                  <a:schemeClr val="bg1"/>
                </a:solidFill>
              </a:rPr>
              <a:t>Production testing and recordkeeping requirements</a:t>
            </a:r>
          </a:p>
          <a:p>
            <a:pPr marL="1009650" lvl="1" indent="-609600"/>
            <a:r>
              <a:rPr lang="en-US" sz="2400" dirty="0" smtClean="0">
                <a:solidFill>
                  <a:schemeClr val="bg1"/>
                </a:solidFill>
              </a:rPr>
              <a:t>Tested samples must be retained</a:t>
            </a:r>
          </a:p>
          <a:p>
            <a:pPr marL="609600" indent="-609600"/>
            <a:endParaRPr lang="en-US" sz="2800" dirty="0" smtClean="0">
              <a:solidFill>
                <a:schemeClr val="bg1"/>
              </a:solidFill>
            </a:endParaRPr>
          </a:p>
          <a:p>
            <a:pPr marL="609600" indent="-609600"/>
            <a:endParaRPr lang="en-US" sz="2800" dirty="0" smtClean="0"/>
          </a:p>
        </p:txBody>
      </p:sp>
      <p:sp>
        <p:nvSpPr>
          <p:cNvPr id="5" name="Slide Number Placeholder 4"/>
          <p:cNvSpPr>
            <a:spLocks noGrp="1"/>
          </p:cNvSpPr>
          <p:nvPr>
            <p:ph type="sldNum" sz="quarter" idx="12"/>
          </p:nvPr>
        </p:nvSpPr>
        <p:spPr/>
        <p:txBody>
          <a:bodyPr/>
          <a:lstStyle/>
          <a:p>
            <a:pPr>
              <a:defRPr/>
            </a:pPr>
            <a:fld id="{6BAB85EA-757D-4E6F-B5E9-6BEB4035489D}"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normAutofit/>
          </a:bodyPr>
          <a:lstStyle/>
          <a:p>
            <a:pPr algn="l">
              <a:defRPr/>
            </a:pPr>
            <a:r>
              <a:rPr lang="en-US" sz="3200" b="1" dirty="0" smtClean="0">
                <a:solidFill>
                  <a:srgbClr val="FFFF66"/>
                </a:solidFill>
                <a:effectLst>
                  <a:outerShdw blurRad="38100" dist="38100" dir="2700000" algn="tl">
                    <a:srgbClr val="000000"/>
                  </a:outerShdw>
                </a:effectLst>
              </a:rPr>
              <a:t>FFA Guidance</a:t>
            </a:r>
          </a:p>
        </p:txBody>
      </p:sp>
      <p:sp>
        <p:nvSpPr>
          <p:cNvPr id="163843" name="Rectangle 3"/>
          <p:cNvSpPr>
            <a:spLocks noGrp="1" noChangeArrowheads="1"/>
          </p:cNvSpPr>
          <p:nvPr>
            <p:ph sz="half" idx="1"/>
          </p:nvPr>
        </p:nvSpPr>
        <p:spPr>
          <a:xfrm>
            <a:off x="457200" y="1600200"/>
            <a:ext cx="4572000" cy="4953000"/>
          </a:xfrm>
        </p:spPr>
        <p:txBody>
          <a:bodyPr>
            <a:normAutofit/>
          </a:bodyPr>
          <a:lstStyle/>
          <a:p>
            <a:pPr>
              <a:defRPr/>
            </a:pPr>
            <a:r>
              <a:rPr lang="en-US" sz="2400" u="sng" dirty="0" smtClean="0">
                <a:solidFill>
                  <a:schemeClr val="bg2"/>
                </a:solidFill>
                <a:effectLst>
                  <a:outerShdw blurRad="38100" dist="38100" dir="2700000" algn="tl">
                    <a:srgbClr val="000000">
                      <a:alpha val="43137"/>
                    </a:srgbClr>
                  </a:outerShdw>
                </a:effectLst>
                <a:hlinkClick r:id="rId2"/>
              </a:rPr>
              <a:t>http</a:t>
            </a:r>
            <a:r>
              <a:rPr lang="en-US" sz="2400" u="sng" dirty="0">
                <a:solidFill>
                  <a:schemeClr val="bg2"/>
                </a:solidFill>
                <a:effectLst>
                  <a:outerShdw blurRad="38100" dist="38100" dir="2700000" algn="tl">
                    <a:srgbClr val="000000">
                      <a:alpha val="43137"/>
                    </a:srgbClr>
                  </a:outerShdw>
                </a:effectLst>
                <a:hlinkClick r:id="rId2"/>
              </a:rPr>
              <a:t>://www.cpsc.gov/en/Regulations-Laws--Standards/Regulations-Mandatory-Standards--Bans/Regulated-Products</a:t>
            </a:r>
            <a:r>
              <a:rPr lang="en-US" sz="2400" u="sng" dirty="0" smtClean="0">
                <a:solidFill>
                  <a:schemeClr val="bg2"/>
                </a:solidFill>
                <a:effectLst>
                  <a:outerShdw blurRad="38100" dist="38100" dir="2700000" algn="tl">
                    <a:srgbClr val="000000">
                      <a:alpha val="43137"/>
                    </a:srgbClr>
                  </a:outerShdw>
                </a:effectLst>
                <a:hlinkClick r:id="rId2"/>
              </a:rPr>
              <a:t>/</a:t>
            </a:r>
            <a:endParaRPr lang="en-US" sz="2400" u="sng" dirty="0" smtClean="0">
              <a:solidFill>
                <a:schemeClr val="bg2"/>
              </a:solidFill>
              <a:effectLst>
                <a:outerShdw blurRad="38100" dist="38100" dir="2700000" algn="tl">
                  <a:srgbClr val="000000">
                    <a:alpha val="43137"/>
                  </a:srgbClr>
                </a:outerShdw>
              </a:effectLst>
            </a:endParaRPr>
          </a:p>
          <a:p>
            <a:pPr lvl="1">
              <a:defRPr/>
            </a:pPr>
            <a:r>
              <a:rPr lang="en-US" dirty="0" smtClean="0">
                <a:solidFill>
                  <a:schemeClr val="bg2"/>
                </a:solidFill>
                <a:effectLst>
                  <a:outerShdw blurRad="38100" dist="38100" dir="2700000" algn="tl">
                    <a:srgbClr val="000000">
                      <a:alpha val="43137"/>
                    </a:srgbClr>
                  </a:outerShdw>
                </a:effectLst>
              </a:rPr>
              <a:t>Search </a:t>
            </a:r>
            <a:r>
              <a:rPr lang="en-US" dirty="0">
                <a:solidFill>
                  <a:schemeClr val="bg2"/>
                </a:solidFill>
                <a:effectLst>
                  <a:outerShdw blurRad="38100" dist="38100" dir="2700000" algn="tl">
                    <a:srgbClr val="000000">
                      <a:alpha val="43137"/>
                    </a:srgbClr>
                  </a:outerShdw>
                </a:effectLst>
              </a:rPr>
              <a:t>by </a:t>
            </a:r>
            <a:r>
              <a:rPr lang="en-US" dirty="0" smtClean="0">
                <a:solidFill>
                  <a:schemeClr val="bg2"/>
                </a:solidFill>
                <a:effectLst>
                  <a:outerShdw blurRad="38100" dist="38100" dir="2700000" algn="tl">
                    <a:srgbClr val="000000">
                      <a:alpha val="43137"/>
                    </a:srgbClr>
                  </a:outerShdw>
                </a:effectLst>
              </a:rPr>
              <a:t>product (use </a:t>
            </a:r>
            <a:r>
              <a:rPr lang="en-US" i="1" dirty="0" smtClean="0">
                <a:solidFill>
                  <a:schemeClr val="bg2"/>
                </a:solidFill>
                <a:effectLst>
                  <a:outerShdw blurRad="38100" dist="38100" dir="2700000" algn="tl">
                    <a:srgbClr val="000000">
                      <a:alpha val="43137"/>
                    </a:srgbClr>
                  </a:outerShdw>
                </a:effectLst>
              </a:rPr>
              <a:t>wearing apparel </a:t>
            </a:r>
            <a:r>
              <a:rPr lang="en-US" dirty="0" smtClean="0">
                <a:solidFill>
                  <a:schemeClr val="bg2"/>
                </a:solidFill>
                <a:effectLst>
                  <a:outerShdw blurRad="38100" dist="38100" dir="2700000" algn="tl">
                    <a:srgbClr val="000000">
                      <a:alpha val="43137"/>
                    </a:srgbClr>
                  </a:outerShdw>
                </a:effectLst>
              </a:rPr>
              <a:t>and </a:t>
            </a:r>
            <a:r>
              <a:rPr lang="en-US" i="1" dirty="0" smtClean="0">
                <a:solidFill>
                  <a:schemeClr val="bg2"/>
                </a:solidFill>
                <a:effectLst>
                  <a:outerShdw blurRad="38100" dist="38100" dir="2700000" algn="tl">
                    <a:srgbClr val="000000">
                      <a:alpha val="43137"/>
                    </a:srgbClr>
                  </a:outerShdw>
                </a:effectLst>
              </a:rPr>
              <a:t>sleepwear</a:t>
            </a:r>
            <a:r>
              <a:rPr lang="en-US" dirty="0" smtClean="0">
                <a:solidFill>
                  <a:schemeClr val="bg2"/>
                </a:solidFill>
                <a:effectLst>
                  <a:outerShdw blurRad="38100" dist="38100" dir="2700000" algn="tl">
                    <a:srgbClr val="000000">
                      <a:alpha val="43137"/>
                    </a:srgbClr>
                  </a:outerShdw>
                </a:effectLst>
              </a:rPr>
              <a:t>)</a:t>
            </a:r>
            <a:endParaRPr lang="en-US" dirty="0" smtClean="0">
              <a:solidFill>
                <a:schemeClr val="bg2"/>
              </a:solidFill>
              <a:effectLst>
                <a:outerShdw blurRad="38100" dist="38100" dir="2700000" algn="tl">
                  <a:srgbClr val="000000">
                    <a:alpha val="43137"/>
                  </a:srgbClr>
                </a:outerShdw>
              </a:effectLst>
              <a:hlinkClick r:id="rId3"/>
            </a:endParaRPr>
          </a:p>
          <a:p>
            <a:pPr lvl="1">
              <a:defRPr/>
            </a:pPr>
            <a:r>
              <a:rPr lang="en-US" dirty="0" smtClean="0">
                <a:solidFill>
                  <a:schemeClr val="bg2"/>
                </a:solidFill>
                <a:effectLst>
                  <a:outerShdw blurRad="38100" dist="38100" dir="2700000" algn="tl">
                    <a:srgbClr val="000000">
                      <a:alpha val="43137"/>
                    </a:srgbClr>
                  </a:outerShdw>
                </a:effectLst>
                <a:hlinkClick r:id="rId3"/>
              </a:rPr>
              <a:t>http://www.cpsc.gov/businfo/loungewear.pdf</a:t>
            </a:r>
            <a:endParaRPr lang="en-US" dirty="0" smtClean="0">
              <a:solidFill>
                <a:schemeClr val="bg2"/>
              </a:solidFill>
            </a:endParaRPr>
          </a:p>
          <a:p>
            <a:pPr marL="609600" indent="-609600"/>
            <a:endParaRPr lang="en-US" sz="2800" dirty="0" smtClean="0"/>
          </a:p>
        </p:txBody>
      </p:sp>
      <p:sp>
        <p:nvSpPr>
          <p:cNvPr id="5" name="Slide Number Placeholder 4"/>
          <p:cNvSpPr>
            <a:spLocks noGrp="1"/>
          </p:cNvSpPr>
          <p:nvPr>
            <p:ph type="sldNum" sz="quarter" idx="12"/>
          </p:nvPr>
        </p:nvSpPr>
        <p:spPr/>
        <p:txBody>
          <a:bodyPr/>
          <a:lstStyle/>
          <a:p>
            <a:pPr>
              <a:defRPr/>
            </a:pPr>
            <a:fld id="{6BAB85EA-757D-4E6F-B5E9-6BEB4035489D}" type="slidenum">
              <a:rPr lang="en-US" smtClean="0"/>
              <a:pPr>
                <a:defRPr/>
              </a:pPr>
              <a:t>28</a:t>
            </a:fld>
            <a:endParaRPr lang="en-US" dirty="0"/>
          </a:p>
        </p:txBody>
      </p:sp>
      <p:sp>
        <p:nvSpPr>
          <p:cNvPr id="4" name="Content Placeholder 3"/>
          <p:cNvSpPr>
            <a:spLocks noGrp="1"/>
          </p:cNvSpPr>
          <p:nvPr>
            <p:ph sz="half" idx="2"/>
          </p:nvPr>
        </p:nvSpPr>
        <p:spPr>
          <a:xfrm>
            <a:off x="5257800" y="1600200"/>
            <a:ext cx="3429000" cy="4525963"/>
          </a:xfrm>
        </p:spPr>
        <p:txBody>
          <a:bodyPr>
            <a:normAutofit/>
          </a:bodyPr>
          <a:lstStyle/>
          <a:p>
            <a:endParaRPr lang="en-US"/>
          </a:p>
        </p:txBody>
      </p:sp>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1600" y="1600200"/>
            <a:ext cx="3581400" cy="44975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697876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ASTM F1816-97</a:t>
            </a:r>
          </a:p>
        </p:txBody>
      </p:sp>
      <p:sp>
        <p:nvSpPr>
          <p:cNvPr id="5" name="Text Placeholder 4"/>
          <p:cNvSpPr>
            <a:spLocks noGrp="1"/>
          </p:cNvSpPr>
          <p:nvPr>
            <p:ph type="body" idx="1"/>
          </p:nvPr>
        </p:nvSpPr>
        <p:spPr/>
        <p:txBody>
          <a:bodyPr>
            <a:normAutofit/>
          </a:bodyPr>
          <a:lstStyle/>
          <a:p>
            <a:r>
              <a:rPr lang="en-US" sz="4000" dirty="0" smtClean="0">
                <a:effectLst>
                  <a:outerShdw blurRad="38100" dist="38100" dir="2700000" algn="tl">
                    <a:srgbClr val="000000">
                      <a:alpha val="43137"/>
                    </a:srgbClr>
                  </a:outerShdw>
                </a:effectLst>
              </a:rPr>
              <a:t>Drawstrings on Children’s Clothing</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6968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274638"/>
            <a:ext cx="8153400" cy="868362"/>
          </a:xfrm>
        </p:spPr>
        <p:txBody>
          <a:bodyPr/>
          <a:lstStyle/>
          <a:p>
            <a:pPr algn="l"/>
            <a:r>
              <a:rPr lang="en-US" sz="4000" b="1" dirty="0">
                <a:solidFill>
                  <a:srgbClr val="FFFF00"/>
                </a:solidFill>
                <a:effectLst>
                  <a:outerShdw blurRad="38100" dist="38100" dir="2700000" algn="tl">
                    <a:srgbClr val="000000">
                      <a:alpha val="43137"/>
                    </a:srgbClr>
                  </a:outerShdw>
                </a:effectLst>
              </a:rPr>
              <a:t>Flammable Fabrics Act (FFA)</a:t>
            </a:r>
          </a:p>
        </p:txBody>
      </p:sp>
      <p:sp>
        <p:nvSpPr>
          <p:cNvPr id="13315" name="Rectangle 3"/>
          <p:cNvSpPr>
            <a:spLocks noGrp="1" noChangeArrowheads="1"/>
          </p:cNvSpPr>
          <p:nvPr>
            <p:ph idx="1"/>
          </p:nvPr>
        </p:nvSpPr>
        <p:spPr>
          <a:xfrm>
            <a:off x="990600" y="1676400"/>
            <a:ext cx="7696200" cy="4449763"/>
          </a:xfrm>
        </p:spPr>
        <p:txBody>
          <a:bodyPr>
            <a:normAutofit lnSpcReduction="10000"/>
          </a:bodyPr>
          <a:lstStyle/>
          <a:p>
            <a:r>
              <a:rPr lang="en-US" dirty="0">
                <a:solidFill>
                  <a:schemeClr val="bg2"/>
                </a:solidFill>
              </a:rPr>
              <a:t>Regulated Products</a:t>
            </a:r>
          </a:p>
          <a:p>
            <a:pPr lvl="1"/>
            <a:r>
              <a:rPr lang="en-US" dirty="0" smtClean="0">
                <a:solidFill>
                  <a:schemeClr val="bg2"/>
                </a:solidFill>
              </a:rPr>
              <a:t>Clothing </a:t>
            </a:r>
            <a:r>
              <a:rPr lang="en-US" dirty="0">
                <a:solidFill>
                  <a:schemeClr val="bg2"/>
                </a:solidFill>
              </a:rPr>
              <a:t>Textiles, 16 CFR </a:t>
            </a:r>
            <a:r>
              <a:rPr lang="en-US" dirty="0" smtClean="0">
                <a:solidFill>
                  <a:schemeClr val="bg2"/>
                </a:solidFill>
              </a:rPr>
              <a:t>Part 1610</a:t>
            </a:r>
            <a:endParaRPr lang="en-US" dirty="0">
              <a:solidFill>
                <a:schemeClr val="bg2"/>
              </a:solidFill>
            </a:endParaRPr>
          </a:p>
          <a:p>
            <a:pPr lvl="1"/>
            <a:r>
              <a:rPr lang="en-US" dirty="0" smtClean="0">
                <a:solidFill>
                  <a:schemeClr val="bg2"/>
                </a:solidFill>
              </a:rPr>
              <a:t>Vinyl </a:t>
            </a:r>
            <a:r>
              <a:rPr lang="en-US" dirty="0">
                <a:solidFill>
                  <a:schemeClr val="bg2"/>
                </a:solidFill>
              </a:rPr>
              <a:t>Plastic Film, 16 CFR </a:t>
            </a:r>
            <a:r>
              <a:rPr lang="en-US" dirty="0" smtClean="0">
                <a:solidFill>
                  <a:schemeClr val="bg2"/>
                </a:solidFill>
              </a:rPr>
              <a:t>Part 1611</a:t>
            </a:r>
            <a:endParaRPr lang="en-US" dirty="0">
              <a:solidFill>
                <a:schemeClr val="bg2"/>
              </a:solidFill>
            </a:endParaRPr>
          </a:p>
          <a:p>
            <a:pPr lvl="1"/>
            <a:r>
              <a:rPr lang="en-US" dirty="0" smtClean="0">
                <a:solidFill>
                  <a:schemeClr val="bg2"/>
                </a:solidFill>
              </a:rPr>
              <a:t>Children’s Sleepwear, 16 CFR Parts 1615/1616</a:t>
            </a:r>
          </a:p>
          <a:p>
            <a:pPr lvl="1"/>
            <a:r>
              <a:rPr lang="en-US" dirty="0" smtClean="0">
                <a:solidFill>
                  <a:schemeClr val="bg1"/>
                </a:solidFill>
              </a:rPr>
              <a:t>Carpets </a:t>
            </a:r>
            <a:r>
              <a:rPr lang="en-US" dirty="0">
                <a:solidFill>
                  <a:schemeClr val="bg1"/>
                </a:solidFill>
              </a:rPr>
              <a:t>and Rugs, 16 CFR </a:t>
            </a:r>
            <a:r>
              <a:rPr lang="en-US" dirty="0" smtClean="0">
                <a:solidFill>
                  <a:schemeClr val="bg1"/>
                </a:solidFill>
              </a:rPr>
              <a:t>Parts 1630/1631</a:t>
            </a:r>
            <a:endParaRPr lang="en-US" dirty="0">
              <a:solidFill>
                <a:schemeClr val="bg1"/>
              </a:solidFill>
            </a:endParaRPr>
          </a:p>
          <a:p>
            <a:pPr lvl="1"/>
            <a:r>
              <a:rPr lang="en-US" dirty="0">
                <a:solidFill>
                  <a:schemeClr val="bg1"/>
                </a:solidFill>
              </a:rPr>
              <a:t>Mattresses and Mattress Pads, 16 CFR </a:t>
            </a:r>
            <a:r>
              <a:rPr lang="en-US" dirty="0" smtClean="0">
                <a:solidFill>
                  <a:schemeClr val="bg1"/>
                </a:solidFill>
              </a:rPr>
              <a:t>Part 1632</a:t>
            </a:r>
          </a:p>
          <a:p>
            <a:pPr lvl="1"/>
            <a:r>
              <a:rPr lang="en-US" dirty="0" smtClean="0">
                <a:solidFill>
                  <a:schemeClr val="bg1"/>
                </a:solidFill>
              </a:rPr>
              <a:t>Mattress Sets, 16 CFR Part 1633</a:t>
            </a:r>
            <a:endParaRPr 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6BAB85EA-757D-4E6F-B5E9-6BEB4035489D}"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0"/>
            <a:ext cx="8610600" cy="1295400"/>
          </a:xfrm>
        </p:spPr>
        <p:txBody>
          <a:bodyPr/>
          <a:lstStyle/>
          <a:p>
            <a:pPr algn="l" eaLnBrk="1" hangingPunct="1"/>
            <a:r>
              <a:rPr lang="en-US" sz="3200" b="1" dirty="0" smtClean="0">
                <a:solidFill>
                  <a:srgbClr val="FFFF00"/>
                </a:solidFill>
                <a:effectLst>
                  <a:outerShdw blurRad="38100" dist="38100" dir="2700000" algn="tl">
                    <a:srgbClr val="000000">
                      <a:alpha val="43137"/>
                    </a:srgbClr>
                  </a:outerShdw>
                </a:effectLst>
                <a:cs typeface="Times New Roman" pitchFamily="18" charset="0"/>
              </a:rPr>
              <a:t>Drawstring Requirements</a:t>
            </a:r>
            <a:br>
              <a:rPr lang="en-US" sz="3200" b="1" dirty="0" smtClean="0">
                <a:solidFill>
                  <a:srgbClr val="FFFF00"/>
                </a:solidFill>
                <a:effectLst>
                  <a:outerShdw blurRad="38100" dist="38100" dir="2700000" algn="tl">
                    <a:srgbClr val="000000">
                      <a:alpha val="43137"/>
                    </a:srgbClr>
                  </a:outerShdw>
                </a:effectLst>
                <a:cs typeface="Times New Roman" pitchFamily="18" charset="0"/>
              </a:rPr>
            </a:br>
            <a:r>
              <a:rPr lang="en-US" sz="3200" b="1" dirty="0" smtClean="0">
                <a:solidFill>
                  <a:srgbClr val="FFFF00"/>
                </a:solidFill>
                <a:effectLst>
                  <a:outerShdw blurRad="38100" dist="38100" dir="2700000" algn="tl">
                    <a:srgbClr val="000000">
                      <a:alpha val="43137"/>
                    </a:srgbClr>
                  </a:outerShdw>
                </a:effectLst>
                <a:cs typeface="Times New Roman" pitchFamily="18" charset="0"/>
              </a:rPr>
              <a:t>Children’s Clothing</a:t>
            </a:r>
          </a:p>
        </p:txBody>
      </p:sp>
      <p:sp>
        <p:nvSpPr>
          <p:cNvPr id="18435" name="Rectangle 3"/>
          <p:cNvSpPr>
            <a:spLocks noGrp="1" noChangeArrowheads="1"/>
          </p:cNvSpPr>
          <p:nvPr>
            <p:ph idx="1"/>
          </p:nvPr>
        </p:nvSpPr>
        <p:spPr>
          <a:xfrm>
            <a:off x="533400" y="1447800"/>
            <a:ext cx="8305800" cy="5181600"/>
          </a:xfrm>
        </p:spPr>
        <p:txBody>
          <a:bodyPr>
            <a:normAutofit lnSpcReduction="10000"/>
          </a:bodyPr>
          <a:lstStyle/>
          <a:p>
            <a:pPr>
              <a:buClr>
                <a:schemeClr val="bg1"/>
              </a:buClr>
            </a:pPr>
            <a:r>
              <a:rPr lang="en-US" sz="2400" dirty="0" smtClean="0">
                <a:solidFill>
                  <a:schemeClr val="bg1"/>
                </a:solidFill>
                <a:cs typeface="Times New Roman" pitchFamily="18" charset="0"/>
              </a:rPr>
              <a:t>CPSC issued guidelines (1996) later adopted by ASTM in 1997 (ASTM F1816-97</a:t>
            </a:r>
            <a:r>
              <a:rPr lang="en-US" sz="2800" dirty="0" smtClean="0">
                <a:solidFill>
                  <a:schemeClr val="bg1"/>
                </a:solidFill>
                <a:cs typeface="Times New Roman" pitchFamily="18" charset="0"/>
              </a:rPr>
              <a:t>)</a:t>
            </a:r>
          </a:p>
          <a:p>
            <a:pPr lvl="1">
              <a:buClr>
                <a:schemeClr val="bg1"/>
              </a:buClr>
            </a:pPr>
            <a:r>
              <a:rPr lang="en-US" sz="2000" dirty="0" smtClean="0">
                <a:solidFill>
                  <a:schemeClr val="bg1"/>
                </a:solidFill>
                <a:cs typeface="Times New Roman" pitchFamily="18" charset="0"/>
              </a:rPr>
              <a:t>May 2006 letter to </a:t>
            </a:r>
            <a:r>
              <a:rPr lang="en-US" sz="2000" dirty="0">
                <a:solidFill>
                  <a:schemeClr val="bg1"/>
                </a:solidFill>
                <a:cs typeface="Times New Roman" pitchFamily="18" charset="0"/>
              </a:rPr>
              <a:t>industry (</a:t>
            </a:r>
            <a:r>
              <a:rPr lang="en-US" sz="2000" dirty="0">
                <a:solidFill>
                  <a:schemeClr val="bg1"/>
                </a:solidFill>
                <a:cs typeface="Times New Roman" pitchFamily="18" charset="0"/>
                <a:hlinkClick r:id="rId3"/>
              </a:rPr>
              <a:t>http://</a:t>
            </a:r>
            <a:r>
              <a:rPr lang="en-US" sz="2000" dirty="0" smtClean="0">
                <a:solidFill>
                  <a:schemeClr val="bg1"/>
                </a:solidFill>
                <a:cs typeface="Times New Roman" pitchFamily="18" charset="0"/>
                <a:hlinkClick r:id="rId3"/>
              </a:rPr>
              <a:t>www.cpsc.gov/PageFiles/135448/drawstring.pdf</a:t>
            </a:r>
            <a:r>
              <a:rPr lang="en-US" sz="2000" dirty="0" smtClean="0">
                <a:solidFill>
                  <a:schemeClr val="bg1"/>
                </a:solidFill>
                <a:cs typeface="Times New Roman" pitchFamily="18" charset="0"/>
              </a:rPr>
              <a:t>)</a:t>
            </a:r>
          </a:p>
          <a:p>
            <a:pPr>
              <a:buClr>
                <a:schemeClr val="bg1"/>
              </a:buClr>
            </a:pPr>
            <a:r>
              <a:rPr lang="en-US" sz="2400" dirty="0" smtClean="0">
                <a:solidFill>
                  <a:schemeClr val="bg1"/>
                </a:solidFill>
                <a:cs typeface="Times New Roman" pitchFamily="18" charset="0"/>
              </a:rPr>
              <a:t>Substantial product hazard</a:t>
            </a:r>
          </a:p>
          <a:p>
            <a:pPr eaLnBrk="1" hangingPunct="1">
              <a:buClr>
                <a:schemeClr val="bg1"/>
              </a:buClr>
            </a:pPr>
            <a:r>
              <a:rPr lang="en-US" sz="2400" dirty="0" smtClean="0">
                <a:solidFill>
                  <a:schemeClr val="bg1"/>
                </a:solidFill>
                <a:cs typeface="Times New Roman" pitchFamily="18" charset="0"/>
              </a:rPr>
              <a:t>Applies to drawstrings on </a:t>
            </a:r>
            <a:r>
              <a:rPr lang="en-US" sz="2400" u="sng" dirty="0" smtClean="0">
                <a:solidFill>
                  <a:schemeClr val="bg1"/>
                </a:solidFill>
                <a:cs typeface="Times New Roman" pitchFamily="18" charset="0"/>
              </a:rPr>
              <a:t>upper outwear</a:t>
            </a:r>
            <a:r>
              <a:rPr lang="en-US" sz="2400" dirty="0" smtClean="0">
                <a:solidFill>
                  <a:schemeClr val="bg1"/>
                </a:solidFill>
                <a:cs typeface="Times New Roman" pitchFamily="18" charset="0"/>
              </a:rPr>
              <a:t>, jackets, and sweatshirts</a:t>
            </a:r>
          </a:p>
          <a:p>
            <a:pPr lvl="1">
              <a:buClr>
                <a:schemeClr val="bg1"/>
              </a:buClr>
              <a:buFont typeface="Arial" pitchFamily="34" charset="0"/>
              <a:buChar char="•"/>
            </a:pPr>
            <a:r>
              <a:rPr lang="en-US" sz="2000" dirty="0" smtClean="0">
                <a:solidFill>
                  <a:schemeClr val="bg1"/>
                </a:solidFill>
                <a:cs typeface="Times New Roman" pitchFamily="18" charset="0"/>
              </a:rPr>
              <a:t>Sizes 2T-12 (or equivalent) with neck or hood drawstrings</a:t>
            </a:r>
          </a:p>
          <a:p>
            <a:pPr lvl="1">
              <a:buClr>
                <a:schemeClr val="bg1"/>
              </a:buClr>
              <a:buFont typeface="Arial" pitchFamily="34" charset="0"/>
              <a:buChar char="•"/>
            </a:pPr>
            <a:r>
              <a:rPr lang="en-US" sz="2000" dirty="0" smtClean="0">
                <a:solidFill>
                  <a:schemeClr val="bg1"/>
                </a:solidFill>
                <a:cs typeface="Times New Roman" pitchFamily="18" charset="0"/>
              </a:rPr>
              <a:t>Sizes 2T-16 (or equivalent) with </a:t>
            </a:r>
            <a:br>
              <a:rPr lang="en-US" sz="2000" dirty="0" smtClean="0">
                <a:solidFill>
                  <a:schemeClr val="bg1"/>
                </a:solidFill>
                <a:cs typeface="Times New Roman" pitchFamily="18" charset="0"/>
              </a:rPr>
            </a:br>
            <a:r>
              <a:rPr lang="en-US" sz="2000" dirty="0" smtClean="0">
                <a:solidFill>
                  <a:schemeClr val="bg1"/>
                </a:solidFill>
                <a:cs typeface="Times New Roman" pitchFamily="18" charset="0"/>
              </a:rPr>
              <a:t>waist or bottom drawstrings</a:t>
            </a:r>
            <a:br>
              <a:rPr lang="en-US" sz="2000" dirty="0" smtClean="0">
                <a:solidFill>
                  <a:schemeClr val="bg1"/>
                </a:solidFill>
                <a:cs typeface="Times New Roman" pitchFamily="18" charset="0"/>
              </a:rPr>
            </a:br>
            <a:r>
              <a:rPr lang="en-US" sz="2000" dirty="0" smtClean="0">
                <a:solidFill>
                  <a:schemeClr val="bg1"/>
                </a:solidFill>
                <a:cs typeface="Times New Roman" pitchFamily="18" charset="0"/>
              </a:rPr>
              <a:t>that do not meet specified </a:t>
            </a:r>
            <a:br>
              <a:rPr lang="en-US" sz="2000" dirty="0" smtClean="0">
                <a:solidFill>
                  <a:schemeClr val="bg1"/>
                </a:solidFill>
                <a:cs typeface="Times New Roman" pitchFamily="18" charset="0"/>
              </a:rPr>
            </a:br>
            <a:r>
              <a:rPr lang="en-US" sz="2000" dirty="0" smtClean="0">
                <a:solidFill>
                  <a:schemeClr val="bg1"/>
                </a:solidFill>
                <a:cs typeface="Times New Roman" pitchFamily="18" charset="0"/>
              </a:rPr>
              <a:t>criteria</a:t>
            </a:r>
          </a:p>
          <a:p>
            <a:pPr eaLnBrk="1" hangingPunct="1">
              <a:buClr>
                <a:schemeClr val="bg1"/>
              </a:buClr>
            </a:pPr>
            <a:r>
              <a:rPr lang="en-US" sz="2400" dirty="0" smtClean="0">
                <a:solidFill>
                  <a:schemeClr val="bg1"/>
                </a:solidFill>
                <a:cs typeface="Times New Roman" pitchFamily="18" charset="0"/>
              </a:rPr>
              <a:t>Dresses are not upper outerwear</a:t>
            </a:r>
          </a:p>
          <a:p>
            <a:pPr eaLnBrk="1" hangingPunct="1">
              <a:buClr>
                <a:schemeClr val="bg1"/>
              </a:buClr>
            </a:pPr>
            <a:r>
              <a:rPr lang="en-US" sz="2400" dirty="0" smtClean="0">
                <a:solidFill>
                  <a:schemeClr val="bg1"/>
                </a:solidFill>
                <a:cs typeface="Times New Roman" pitchFamily="18" charset="0"/>
              </a:rPr>
              <a:t>Belts are not drawstrings  </a:t>
            </a:r>
          </a:p>
        </p:txBody>
      </p:sp>
      <p:pic>
        <p:nvPicPr>
          <p:cNvPr id="18436"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65987" y="4953000"/>
            <a:ext cx="1592263" cy="1371600"/>
          </a:xfrm>
          <a:prstGeom prst="rect">
            <a:avLst/>
          </a:prstGeom>
          <a:ln>
            <a:noFill/>
          </a:ln>
          <a:effectLst>
            <a:outerShdw blurRad="190500" algn="tl" rotWithShape="0">
              <a:srgbClr val="000000">
                <a:alpha val="70000"/>
              </a:srgbClr>
            </a:outerShdw>
          </a:effectLst>
        </p:spPr>
      </p:pic>
      <p:pic>
        <p:nvPicPr>
          <p:cNvPr id="18437"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19800" y="4419600"/>
            <a:ext cx="928688" cy="1600200"/>
          </a:xfrm>
          <a:prstGeom prst="rect">
            <a:avLst/>
          </a:prstGeom>
          <a:ln>
            <a:noFill/>
          </a:ln>
          <a:effectLst>
            <a:outerShdw blurRad="190500" algn="tl" rotWithShape="0">
              <a:srgbClr val="000000">
                <a:alpha val="70000"/>
              </a:srgbClr>
            </a:outerShdw>
          </a:effectLst>
        </p:spPr>
      </p:pic>
      <p:sp>
        <p:nvSpPr>
          <p:cNvPr id="6" name="Slide Number Placeholder 5"/>
          <p:cNvSpPr>
            <a:spLocks noGrp="1"/>
          </p:cNvSpPr>
          <p:nvPr>
            <p:ph type="sldNum" sz="quarter" idx="12"/>
          </p:nvPr>
        </p:nvSpPr>
        <p:spPr/>
        <p:txBody>
          <a:bodyPr/>
          <a:lstStyle/>
          <a:p>
            <a:pPr>
              <a:defRPr/>
            </a:pPr>
            <a:fld id="{6BAB85EA-757D-4E6F-B5E9-6BEB4035489D}"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Consumer product safety improvement act</a:t>
            </a:r>
            <a:endParaRPr lang="en-US" dirty="0"/>
          </a:p>
        </p:txBody>
      </p:sp>
      <p:sp>
        <p:nvSpPr>
          <p:cNvPr id="5" name="Text Placeholder 4"/>
          <p:cNvSpPr>
            <a:spLocks noGrp="1"/>
          </p:cNvSpPr>
          <p:nvPr>
            <p:ph type="body" idx="1"/>
          </p:nvPr>
        </p:nvSpPr>
        <p:spPr/>
        <p:txBody>
          <a:bodyPr>
            <a:normAutofit/>
          </a:bodyPr>
          <a:lstStyle/>
          <a:p>
            <a:r>
              <a:rPr lang="en-US" sz="4000" dirty="0" smtClean="0">
                <a:effectLst>
                  <a:outerShdw blurRad="38100" dist="38100" dir="2700000" algn="tl">
                    <a:srgbClr val="000000">
                      <a:alpha val="43137"/>
                    </a:srgbClr>
                  </a:outerShdw>
                </a:effectLst>
              </a:rPr>
              <a:t>Impact on Textiles and Related Products</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24950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400" cy="1417638"/>
          </a:xfrm>
        </p:spPr>
        <p:txBody>
          <a:bodyPr>
            <a:normAutofit/>
          </a:bodyPr>
          <a:lstStyle/>
          <a:p>
            <a:r>
              <a:rPr lang="en-US" sz="3200" b="1" dirty="0" smtClean="0">
                <a:solidFill>
                  <a:srgbClr val="FFFF00"/>
                </a:solidFill>
                <a:effectLst>
                  <a:outerShdw blurRad="38100" dist="38100" dir="2700000" algn="tl">
                    <a:srgbClr val="000000">
                      <a:alpha val="43137"/>
                    </a:srgbClr>
                  </a:outerShdw>
                </a:effectLst>
              </a:rPr>
              <a:t>CPSIA Requirements:  Non-children’s Products</a:t>
            </a:r>
            <a:endParaRPr lang="en-US" sz="32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8229600" cy="5181600"/>
          </a:xfrm>
        </p:spPr>
        <p:txBody>
          <a:bodyPr>
            <a:normAutofit/>
          </a:bodyPr>
          <a:lstStyle/>
          <a:p>
            <a:r>
              <a:rPr lang="en-US" sz="2400" dirty="0" smtClean="0">
                <a:solidFill>
                  <a:schemeClr val="bg1"/>
                </a:solidFill>
              </a:rPr>
              <a:t>A General Certification of Conformity (GCC) is required for all products subject to a rule, ban, standard, or similar rule, ban, standard, or regulation under any act administered and enforced by the CPSC</a:t>
            </a:r>
          </a:p>
          <a:p>
            <a:pPr marL="0" indent="0">
              <a:buNone/>
            </a:pPr>
            <a:endParaRPr lang="en-US" sz="2400" dirty="0" smtClean="0">
              <a:solidFill>
                <a:schemeClr val="bg1"/>
              </a:solidFill>
            </a:endParaRPr>
          </a:p>
          <a:p>
            <a:pPr lvl="1"/>
            <a:r>
              <a:rPr lang="en-US" sz="2400" dirty="0" smtClean="0">
                <a:solidFill>
                  <a:schemeClr val="bg1"/>
                </a:solidFill>
              </a:rPr>
              <a:t>GCC shows conformance to applicable requirements (e.g., flammability)</a:t>
            </a:r>
          </a:p>
          <a:p>
            <a:pPr lvl="1"/>
            <a:r>
              <a:rPr lang="en-US" sz="2400" dirty="0" smtClean="0">
                <a:solidFill>
                  <a:schemeClr val="bg1"/>
                </a:solidFill>
                <a:cs typeface="Times New Roman" pitchFamily="18" charset="0"/>
              </a:rPr>
              <a:t>Example: for all products subject to 16 CFR Part 1610, including items that meet the Part 1610 specific exemptions and do not require testing</a:t>
            </a:r>
          </a:p>
          <a:p>
            <a:pPr lvl="1"/>
            <a:r>
              <a:rPr lang="en-US" sz="2400" dirty="0">
                <a:solidFill>
                  <a:schemeClr val="bg1"/>
                </a:solidFill>
              </a:rPr>
              <a:t>M</a:t>
            </a:r>
            <a:r>
              <a:rPr lang="en-US" sz="2400" dirty="0" smtClean="0">
                <a:solidFill>
                  <a:schemeClr val="bg1"/>
                </a:solidFill>
              </a:rPr>
              <a:t>anufacturer or importer must issue a certificate to indicate that the product complies and why a test has not been conducted</a:t>
            </a:r>
          </a:p>
        </p:txBody>
      </p:sp>
      <p:sp>
        <p:nvSpPr>
          <p:cNvPr id="4" name="Slide Number Placeholder 3"/>
          <p:cNvSpPr>
            <a:spLocks noGrp="1"/>
          </p:cNvSpPr>
          <p:nvPr>
            <p:ph type="sldNum" sz="quarter" idx="12"/>
          </p:nvPr>
        </p:nvSpPr>
        <p:spPr/>
        <p:txBody>
          <a:bodyPr/>
          <a:lstStyle/>
          <a:p>
            <a:pPr>
              <a:defRPr/>
            </a:pPr>
            <a:fld id="{6BAB85EA-757D-4E6F-B5E9-6BEB4035489D}"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754563"/>
          </a:xfrm>
        </p:spPr>
        <p:txBody>
          <a:bodyPr>
            <a:normAutofit/>
          </a:bodyPr>
          <a:lstStyle/>
          <a:p>
            <a:r>
              <a:rPr lang="en-US" sz="2400" dirty="0" smtClean="0">
                <a:solidFill>
                  <a:schemeClr val="bg1"/>
                </a:solidFill>
              </a:rPr>
              <a:t>Many of the new requirements are specifically for children’s products</a:t>
            </a:r>
          </a:p>
          <a:p>
            <a:pPr marL="0" indent="0">
              <a:buNone/>
            </a:pPr>
            <a:endParaRPr lang="en-US" sz="2400" dirty="0" smtClean="0">
              <a:solidFill>
                <a:schemeClr val="bg1"/>
              </a:solidFill>
            </a:endParaRPr>
          </a:p>
          <a:p>
            <a:r>
              <a:rPr lang="en-US" sz="2400" dirty="0" smtClean="0">
                <a:solidFill>
                  <a:schemeClr val="bg1"/>
                </a:solidFill>
              </a:rPr>
              <a:t>Children’s products are products designed and intended primarily for children 12 years or younger</a:t>
            </a:r>
          </a:p>
          <a:p>
            <a:pPr marL="0" indent="0">
              <a:buNone/>
            </a:pPr>
            <a:endParaRPr lang="en-US" sz="2400" dirty="0" smtClean="0">
              <a:solidFill>
                <a:schemeClr val="bg1"/>
              </a:solidFill>
            </a:endParaRPr>
          </a:p>
          <a:p>
            <a:r>
              <a:rPr lang="en-US" sz="2400" dirty="0" smtClean="0">
                <a:solidFill>
                  <a:schemeClr val="bg1"/>
                </a:solidFill>
              </a:rPr>
              <a:t>Additional requirements for child care articles, items that are used for feeding/sleeping for children three years or younger</a:t>
            </a:r>
          </a:p>
          <a:p>
            <a:pPr>
              <a:buNone/>
            </a:pPr>
            <a:endParaRPr lang="en-US" sz="2400" dirty="0" smtClean="0">
              <a:solidFill>
                <a:schemeClr val="bg1"/>
              </a:solidFill>
            </a:endParaRPr>
          </a:p>
        </p:txBody>
      </p:sp>
      <p:sp>
        <p:nvSpPr>
          <p:cNvPr id="4" name="Slide Number Placeholder 3"/>
          <p:cNvSpPr>
            <a:spLocks noGrp="1"/>
          </p:cNvSpPr>
          <p:nvPr>
            <p:ph type="sldNum" sz="quarter" idx="12"/>
          </p:nvPr>
        </p:nvSpPr>
        <p:spPr/>
        <p:txBody>
          <a:bodyPr/>
          <a:lstStyle/>
          <a:p>
            <a:pPr>
              <a:defRPr/>
            </a:pPr>
            <a:fld id="{6BAB85EA-757D-4E6F-B5E9-6BEB4035489D}" type="slidenum">
              <a:rPr lang="en-US" smtClean="0"/>
              <a:pPr>
                <a:defRPr/>
              </a:pPr>
              <a:t>33</a:t>
            </a:fld>
            <a:endParaRPr lang="en-US"/>
          </a:p>
        </p:txBody>
      </p:sp>
      <p:sp>
        <p:nvSpPr>
          <p:cNvPr id="5" name="Title 4"/>
          <p:cNvSpPr>
            <a:spLocks noGrp="1"/>
          </p:cNvSpPr>
          <p:nvPr>
            <p:ph type="title"/>
          </p:nvPr>
        </p:nvSpPr>
        <p:spPr>
          <a:xfrm>
            <a:off x="0" y="76200"/>
            <a:ext cx="9144000" cy="1143000"/>
          </a:xfrm>
        </p:spPr>
        <p:txBody>
          <a:bodyPr>
            <a:normAutofit/>
          </a:bodyPr>
          <a:lstStyle/>
          <a:p>
            <a:r>
              <a:rPr lang="en-US" sz="3200" b="1" dirty="0">
                <a:solidFill>
                  <a:srgbClr val="FFFF00"/>
                </a:solidFill>
                <a:effectLst>
                  <a:outerShdw blurRad="38100" dist="38100" dir="2700000" algn="tl">
                    <a:srgbClr val="000000">
                      <a:alpha val="43137"/>
                    </a:srgbClr>
                  </a:outerShdw>
                </a:effectLst>
              </a:rPr>
              <a:t>CPSIA Requirements: </a:t>
            </a:r>
            <a:r>
              <a:rPr lang="en-US" sz="3200" b="1" dirty="0" smtClean="0">
                <a:solidFill>
                  <a:srgbClr val="FFFF00"/>
                </a:solidFill>
                <a:effectLst>
                  <a:outerShdw blurRad="38100" dist="38100" dir="2700000" algn="tl">
                    <a:srgbClr val="000000">
                      <a:alpha val="43137"/>
                    </a:srgbClr>
                  </a:outerShdw>
                </a:effectLst>
              </a:rPr>
              <a:t>Children’s </a:t>
            </a:r>
            <a:r>
              <a:rPr lang="en-US" sz="3200" b="1" dirty="0">
                <a:solidFill>
                  <a:srgbClr val="FFFF00"/>
                </a:solidFill>
                <a:effectLst>
                  <a:outerShdw blurRad="38100" dist="38100" dir="2700000" algn="tl">
                    <a:srgbClr val="000000">
                      <a:alpha val="43137"/>
                    </a:srgbClr>
                  </a:outerShdw>
                </a:effectLst>
              </a:rPr>
              <a:t>Products</a:t>
            </a:r>
            <a:endParaRPr lang="en-US"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792162"/>
          </a:xfrm>
        </p:spPr>
        <p:txBody>
          <a:bodyPr>
            <a:normAutofit/>
          </a:bodyPr>
          <a:lstStyle/>
          <a:p>
            <a:r>
              <a:rPr lang="en-US" sz="3200" b="1" dirty="0">
                <a:solidFill>
                  <a:srgbClr val="FFFF00"/>
                </a:solidFill>
                <a:effectLst>
                  <a:outerShdw blurRad="38100" dist="38100" dir="2700000" algn="tl">
                    <a:srgbClr val="000000">
                      <a:alpha val="43137"/>
                    </a:srgbClr>
                  </a:outerShdw>
                </a:effectLst>
              </a:rPr>
              <a:t>CPSIA Requirements:  </a:t>
            </a:r>
            <a:r>
              <a:rPr lang="en-US" sz="3200" b="1" dirty="0" smtClean="0">
                <a:solidFill>
                  <a:srgbClr val="FFFF00"/>
                </a:solidFill>
                <a:effectLst>
                  <a:outerShdw blurRad="38100" dist="38100" dir="2700000" algn="tl">
                    <a:srgbClr val="000000">
                      <a:alpha val="43137"/>
                    </a:srgbClr>
                  </a:outerShdw>
                </a:effectLst>
              </a:rPr>
              <a:t>Children’s </a:t>
            </a:r>
            <a:r>
              <a:rPr lang="en-US" sz="3200" b="1" dirty="0">
                <a:solidFill>
                  <a:srgbClr val="FFFF00"/>
                </a:solidFill>
                <a:effectLst>
                  <a:outerShdw blurRad="38100" dist="38100" dir="2700000" algn="tl">
                    <a:srgbClr val="000000">
                      <a:alpha val="43137"/>
                    </a:srgbClr>
                  </a:outerShdw>
                </a:effectLst>
              </a:rPr>
              <a:t>Products</a:t>
            </a:r>
          </a:p>
        </p:txBody>
      </p:sp>
      <p:sp>
        <p:nvSpPr>
          <p:cNvPr id="3" name="Content Placeholder 2"/>
          <p:cNvSpPr>
            <a:spLocks noGrp="1"/>
          </p:cNvSpPr>
          <p:nvPr>
            <p:ph idx="1"/>
          </p:nvPr>
        </p:nvSpPr>
        <p:spPr>
          <a:xfrm>
            <a:off x="457200" y="1295400"/>
            <a:ext cx="8229600" cy="5334000"/>
          </a:xfrm>
        </p:spPr>
        <p:txBody>
          <a:bodyPr>
            <a:normAutofit/>
          </a:bodyPr>
          <a:lstStyle/>
          <a:p>
            <a:r>
              <a:rPr lang="en-US" sz="2600" dirty="0" smtClean="0">
                <a:solidFill>
                  <a:schemeClr val="bg1"/>
                </a:solidFill>
                <a:cs typeface="Times New Roman" pitchFamily="18" charset="0"/>
              </a:rPr>
              <a:t>Third-party testing:  Certification based on testing performed by an accredited third party laboratory recognized by the CPSC</a:t>
            </a:r>
          </a:p>
          <a:p>
            <a:r>
              <a:rPr lang="en-US" sz="2600" dirty="0" smtClean="0">
                <a:solidFill>
                  <a:schemeClr val="bg1"/>
                </a:solidFill>
                <a:cs typeface="Times New Roman" pitchFamily="18" charset="0"/>
              </a:rPr>
              <a:t>Children’s Product Certificate (CPC) required</a:t>
            </a:r>
          </a:p>
          <a:p>
            <a:pPr lvl="1"/>
            <a:r>
              <a:rPr lang="en-US" sz="2200" dirty="0" smtClean="0">
                <a:solidFill>
                  <a:schemeClr val="bg1"/>
                </a:solidFill>
              </a:rPr>
              <a:t>CPC shows conformance to applicable requirements (e.g., flammability, lead, phthalates), based on third party testing</a:t>
            </a:r>
          </a:p>
          <a:p>
            <a:r>
              <a:rPr lang="en-US" sz="2600" dirty="0" smtClean="0">
                <a:solidFill>
                  <a:schemeClr val="bg1"/>
                </a:solidFill>
                <a:cs typeface="Times New Roman" pitchFamily="18" charset="0"/>
              </a:rPr>
              <a:t>Lead content and surface coating limits must be met for certain components of textile products</a:t>
            </a:r>
            <a:endParaRPr lang="en-US" sz="2600" strike="sngStrike" dirty="0" smtClean="0">
              <a:solidFill>
                <a:schemeClr val="bg1"/>
              </a:solidFill>
              <a:cs typeface="Times New Roman" pitchFamily="18" charset="0"/>
            </a:endParaRPr>
          </a:p>
          <a:p>
            <a:r>
              <a:rPr lang="en-US" sz="2600" dirty="0" smtClean="0">
                <a:solidFill>
                  <a:schemeClr val="bg1"/>
                </a:solidFill>
                <a:cs typeface="Times New Roman" pitchFamily="18" charset="0"/>
              </a:rPr>
              <a:t>Tracking labels required</a:t>
            </a:r>
          </a:p>
          <a:p>
            <a:r>
              <a:rPr lang="en-US" sz="2600" dirty="0" smtClean="0">
                <a:solidFill>
                  <a:schemeClr val="bg1"/>
                </a:solidFill>
                <a:cs typeface="Times New Roman" pitchFamily="18" charset="0"/>
              </a:rPr>
              <a:t>Child care articles (sleepwear for children 3 and under) subject to phthalate requirements  </a:t>
            </a:r>
            <a:endParaRPr lang="en-US" sz="2600" dirty="0" smtClean="0">
              <a:solidFill>
                <a:schemeClr val="bg1"/>
              </a:solidFill>
            </a:endParaRPr>
          </a:p>
        </p:txBody>
      </p:sp>
      <p:sp>
        <p:nvSpPr>
          <p:cNvPr id="4" name="Slide Number Placeholder 3"/>
          <p:cNvSpPr>
            <a:spLocks noGrp="1"/>
          </p:cNvSpPr>
          <p:nvPr>
            <p:ph type="sldNum" sz="quarter" idx="12"/>
          </p:nvPr>
        </p:nvSpPr>
        <p:spPr/>
        <p:txBody>
          <a:bodyPr/>
          <a:lstStyle/>
          <a:p>
            <a:pPr>
              <a:defRPr/>
            </a:pPr>
            <a:fld id="{6BAB85EA-757D-4E6F-B5E9-6BEB4035489D}"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92162"/>
          </a:xfrm>
        </p:spPr>
        <p:txBody>
          <a:bodyPr/>
          <a:lstStyle/>
          <a:p>
            <a:pPr algn="l"/>
            <a:r>
              <a:rPr lang="en-US" sz="4000" b="1" dirty="0" smtClean="0">
                <a:solidFill>
                  <a:srgbClr val="FFFF00"/>
                </a:solidFill>
                <a:effectLst>
                  <a:outerShdw blurRad="38100" dist="38100" dir="2700000" algn="tl">
                    <a:srgbClr val="000000">
                      <a:alpha val="43137"/>
                    </a:srgbClr>
                  </a:outerShdw>
                </a:effectLst>
              </a:rPr>
              <a:t>CPSIA Requirements-Lead</a:t>
            </a:r>
            <a:endParaRPr lang="en-US" sz="40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5486400"/>
          </a:xfrm>
        </p:spPr>
        <p:txBody>
          <a:bodyPr>
            <a:normAutofit lnSpcReduction="10000"/>
          </a:bodyPr>
          <a:lstStyle/>
          <a:p>
            <a:r>
              <a:rPr lang="en-US" sz="2800" dirty="0" smtClean="0">
                <a:solidFill>
                  <a:schemeClr val="bg1"/>
                </a:solidFill>
                <a:cs typeface="Times New Roman" pitchFamily="18" charset="0"/>
              </a:rPr>
              <a:t>16 CFR Part 1303 protects consumers, especially children, from being poisoned from excessive lead in surface coatings on certain products. Includes surface coatings on toys or other articles intended for use by children,</a:t>
            </a:r>
            <a:r>
              <a:rPr lang="en-US" sz="2800" b="1" i="1" dirty="0" smtClean="0">
                <a:solidFill>
                  <a:schemeClr val="bg1"/>
                </a:solidFill>
                <a:cs typeface="Times New Roman" pitchFamily="18" charset="0"/>
              </a:rPr>
              <a:t> including clothing accessories.</a:t>
            </a:r>
            <a:r>
              <a:rPr lang="en-US" sz="2800" dirty="0" smtClean="0">
                <a:solidFill>
                  <a:schemeClr val="bg1"/>
                </a:solidFill>
                <a:cs typeface="Times New Roman" pitchFamily="18" charset="0"/>
              </a:rPr>
              <a:t/>
            </a:r>
            <a:br>
              <a:rPr lang="en-US" sz="2800" dirty="0" smtClean="0">
                <a:solidFill>
                  <a:schemeClr val="bg1"/>
                </a:solidFill>
                <a:cs typeface="Times New Roman" pitchFamily="18" charset="0"/>
              </a:rPr>
            </a:br>
            <a:r>
              <a:rPr lang="en-US" sz="1600" dirty="0" smtClean="0">
                <a:solidFill>
                  <a:schemeClr val="bg1"/>
                </a:solidFill>
                <a:cs typeface="Times New Roman" pitchFamily="18" charset="0"/>
              </a:rPr>
              <a:t> </a:t>
            </a:r>
            <a:endParaRPr lang="en-US" sz="2800" dirty="0" smtClean="0">
              <a:solidFill>
                <a:schemeClr val="bg1"/>
              </a:solidFill>
              <a:cs typeface="Times New Roman" pitchFamily="18" charset="0"/>
            </a:endParaRPr>
          </a:p>
          <a:p>
            <a:r>
              <a:rPr lang="en-US" sz="2800" dirty="0" smtClean="0">
                <a:solidFill>
                  <a:schemeClr val="bg1"/>
                </a:solidFill>
                <a:cs typeface="Times New Roman" pitchFamily="18" charset="0"/>
              </a:rPr>
              <a:t>The ban covers paint or any other similar surface coating that contains more than 0.009% lead (lead containing paint).</a:t>
            </a:r>
          </a:p>
          <a:p>
            <a:pPr marL="0" indent="0">
              <a:buNone/>
            </a:pPr>
            <a:endParaRPr lang="en-US" sz="2800" dirty="0" smtClean="0">
              <a:solidFill>
                <a:schemeClr val="bg1"/>
              </a:solidFill>
              <a:cs typeface="Times New Roman" pitchFamily="18" charset="0"/>
            </a:endParaRPr>
          </a:p>
          <a:p>
            <a:r>
              <a:rPr lang="en-US" sz="2800" dirty="0" smtClean="0">
                <a:solidFill>
                  <a:schemeClr val="bg1"/>
                </a:solidFill>
                <a:cs typeface="Times New Roman" pitchFamily="18" charset="0"/>
              </a:rPr>
              <a:t>Section 101 limits the amount of lead content of children’s products to 100 ppm</a:t>
            </a:r>
          </a:p>
        </p:txBody>
      </p:sp>
      <p:sp>
        <p:nvSpPr>
          <p:cNvPr id="4" name="Slide Number Placeholder 3"/>
          <p:cNvSpPr>
            <a:spLocks noGrp="1"/>
          </p:cNvSpPr>
          <p:nvPr>
            <p:ph type="sldNum" sz="quarter" idx="12"/>
          </p:nvPr>
        </p:nvSpPr>
        <p:spPr/>
        <p:txBody>
          <a:bodyPr/>
          <a:lstStyle/>
          <a:p>
            <a:pPr>
              <a:defRPr/>
            </a:pPr>
            <a:fld id="{6BAB85EA-757D-4E6F-B5E9-6BEB4035489D}"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4000" b="1" dirty="0" smtClean="0">
                <a:solidFill>
                  <a:srgbClr val="FFFF00"/>
                </a:solidFill>
                <a:effectLst>
                  <a:outerShdw blurRad="38100" dist="38100" dir="2700000" algn="tl">
                    <a:srgbClr val="000000">
                      <a:alpha val="43137"/>
                    </a:srgbClr>
                  </a:outerShdw>
                </a:effectLst>
              </a:rPr>
              <a:t>CPSIA Requirements-Lead</a:t>
            </a:r>
            <a:endParaRPr lang="en-US" sz="40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4602163"/>
          </a:xfrm>
        </p:spPr>
        <p:txBody>
          <a:bodyPr>
            <a:normAutofit lnSpcReduction="10000"/>
          </a:bodyPr>
          <a:lstStyle/>
          <a:p>
            <a:r>
              <a:rPr lang="en-US" sz="2600" dirty="0" smtClean="0">
                <a:solidFill>
                  <a:schemeClr val="bg1"/>
                </a:solidFill>
                <a:cs typeface="Times New Roman" pitchFamily="18" charset="0"/>
              </a:rPr>
              <a:t>Lead content and surface coating limits must be met for certain components of textile products</a:t>
            </a:r>
          </a:p>
          <a:p>
            <a:pPr lvl="1"/>
            <a:r>
              <a:rPr lang="en-US" sz="2600" dirty="0" smtClean="0">
                <a:solidFill>
                  <a:schemeClr val="bg1"/>
                </a:solidFill>
                <a:cs typeface="Times New Roman" pitchFamily="18" charset="0"/>
              </a:rPr>
              <a:t>For example, buttons, snaps, grommets, zippers, heat transfers, and screen prints</a:t>
            </a:r>
          </a:p>
          <a:p>
            <a:pPr lvl="1">
              <a:buNone/>
            </a:pPr>
            <a:endParaRPr lang="en-US" sz="2600" dirty="0" smtClean="0">
              <a:solidFill>
                <a:schemeClr val="bg1"/>
              </a:solidFill>
              <a:cs typeface="Times New Roman" pitchFamily="18" charset="0"/>
            </a:endParaRPr>
          </a:p>
          <a:p>
            <a:r>
              <a:rPr lang="en-US" sz="2400" dirty="0" smtClean="0">
                <a:solidFill>
                  <a:schemeClr val="bg1"/>
                </a:solidFill>
                <a:cs typeface="Times New Roman" pitchFamily="18" charset="0"/>
              </a:rPr>
              <a:t>February 6, 2009, CPSC staff issued an enforcement policy on lead that is significant to the textile industry.</a:t>
            </a:r>
          </a:p>
          <a:p>
            <a:endParaRPr lang="en-US" sz="2400" dirty="0" smtClean="0">
              <a:solidFill>
                <a:schemeClr val="bg1"/>
              </a:solidFill>
              <a:cs typeface="Times New Roman" pitchFamily="18" charset="0"/>
            </a:endParaRPr>
          </a:p>
          <a:p>
            <a:r>
              <a:rPr lang="en-US" sz="2400" dirty="0" smtClean="0">
                <a:solidFill>
                  <a:schemeClr val="bg1"/>
                </a:solidFill>
                <a:cs typeface="Times New Roman" pitchFamily="18" charset="0"/>
              </a:rPr>
              <a:t>16 CFR </a:t>
            </a:r>
            <a:r>
              <a:rPr lang="en-US" sz="2400" dirty="0" smtClean="0">
                <a:solidFill>
                  <a:schemeClr val="bg1"/>
                </a:solidFill>
                <a:latin typeface="Times New Roman"/>
                <a:cs typeface="Times New Roman" pitchFamily="18" charset="0"/>
              </a:rPr>
              <a:t>§</a:t>
            </a:r>
            <a:r>
              <a:rPr lang="en-US" sz="2400" dirty="0" smtClean="0">
                <a:solidFill>
                  <a:schemeClr val="bg1"/>
                </a:solidFill>
                <a:cs typeface="Times New Roman" pitchFamily="18" charset="0"/>
              </a:rPr>
              <a:t> 1500.91 lists determinations made by CPSC  where certain materials will not exceed lead limits; includes dyed or undyed textiles and nonmetallic thread and trim used in children’s apparel and fabric products</a:t>
            </a:r>
            <a:endParaRPr lang="en-US" sz="2600" dirty="0" smtClean="0">
              <a:solidFill>
                <a:schemeClr val="bg1"/>
              </a:solidFill>
            </a:endParaRPr>
          </a:p>
          <a:p>
            <a:pPr lvl="1">
              <a:buNone/>
            </a:pPr>
            <a:endParaRPr lang="en-US" sz="2600" dirty="0" smtClean="0">
              <a:solidFill>
                <a:schemeClr val="bg1"/>
              </a:solidFill>
              <a:cs typeface="Times New Roman" pitchFamily="18" charset="0"/>
            </a:endParaRPr>
          </a:p>
        </p:txBody>
      </p:sp>
      <p:sp>
        <p:nvSpPr>
          <p:cNvPr id="4" name="Slide Number Placeholder 3"/>
          <p:cNvSpPr>
            <a:spLocks noGrp="1"/>
          </p:cNvSpPr>
          <p:nvPr>
            <p:ph type="sldNum" sz="quarter" idx="12"/>
          </p:nvPr>
        </p:nvSpPr>
        <p:spPr/>
        <p:txBody>
          <a:bodyPr/>
          <a:lstStyle/>
          <a:p>
            <a:pPr>
              <a:defRPr/>
            </a:pPr>
            <a:fld id="{6BAB85EA-757D-4E6F-B5E9-6BEB4035489D}"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FFFF00"/>
                </a:solidFill>
                <a:effectLst>
                  <a:outerShdw blurRad="38100" dist="38100" dir="2700000" algn="tl">
                    <a:srgbClr val="000000">
                      <a:alpha val="43137"/>
                    </a:srgbClr>
                  </a:outerShdw>
                </a:effectLst>
              </a:rPr>
              <a:t>CPSIA Requirements: Tracking Labels</a:t>
            </a:r>
            <a:endParaRPr lang="en-US" sz="40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449763"/>
          </a:xfrm>
        </p:spPr>
        <p:txBody>
          <a:bodyPr>
            <a:normAutofit/>
          </a:bodyPr>
          <a:lstStyle/>
          <a:p>
            <a:r>
              <a:rPr lang="en-US" sz="2800" dirty="0" smtClean="0">
                <a:solidFill>
                  <a:schemeClr val="bg1"/>
                </a:solidFill>
                <a:cs typeface="Times New Roman" pitchFamily="18" charset="0"/>
              </a:rPr>
              <a:t>Require manufacturers of children’s products, to </a:t>
            </a:r>
            <a:r>
              <a:rPr lang="en-US" sz="2800" i="1" dirty="0" smtClean="0">
                <a:solidFill>
                  <a:schemeClr val="bg1"/>
                </a:solidFill>
                <a:cs typeface="Times New Roman" pitchFamily="18" charset="0"/>
              </a:rPr>
              <a:t>the extent practicable</a:t>
            </a:r>
            <a:r>
              <a:rPr lang="en-US" sz="2800" dirty="0" smtClean="0">
                <a:solidFill>
                  <a:schemeClr val="bg1"/>
                </a:solidFill>
                <a:cs typeface="Times New Roman" pitchFamily="18" charset="0"/>
              </a:rPr>
              <a:t>, to place distinguishing, </a:t>
            </a:r>
            <a:r>
              <a:rPr lang="en-US" sz="2800" u="sng" dirty="0" smtClean="0">
                <a:solidFill>
                  <a:schemeClr val="bg1"/>
                </a:solidFill>
                <a:cs typeface="Times New Roman" pitchFamily="18" charset="0"/>
              </a:rPr>
              <a:t>permanent</a:t>
            </a:r>
            <a:r>
              <a:rPr lang="en-US" sz="2800" dirty="0" smtClean="0">
                <a:solidFill>
                  <a:schemeClr val="bg1"/>
                </a:solidFill>
                <a:cs typeface="Times New Roman" pitchFamily="18" charset="0"/>
              </a:rPr>
              <a:t> marks on a product and its packaging that would enable the purchaser to ascertain the source, date, and cohort (including the batch, run number, or other identifying characteristic) of production of the product by reference to those marks. </a:t>
            </a:r>
          </a:p>
        </p:txBody>
      </p:sp>
      <p:sp>
        <p:nvSpPr>
          <p:cNvPr id="4" name="Slide Number Placeholder 3"/>
          <p:cNvSpPr>
            <a:spLocks noGrp="1"/>
          </p:cNvSpPr>
          <p:nvPr>
            <p:ph type="sldNum" sz="quarter" idx="12"/>
          </p:nvPr>
        </p:nvSpPr>
        <p:spPr/>
        <p:txBody>
          <a:bodyPr/>
          <a:lstStyle/>
          <a:p>
            <a:pPr>
              <a:defRPr/>
            </a:pPr>
            <a:fld id="{6BAB85EA-757D-4E6F-B5E9-6BEB4035489D}"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gn="l"/>
            <a:r>
              <a:rPr lang="en-US" b="1" dirty="0" smtClean="0">
                <a:solidFill>
                  <a:srgbClr val="FFFF00"/>
                </a:solidFill>
                <a:effectLst>
                  <a:outerShdw blurRad="38100" dist="38100" dir="2700000" algn="tl">
                    <a:srgbClr val="000000">
                      <a:alpha val="43137"/>
                    </a:srgbClr>
                  </a:outerShdw>
                </a:effectLst>
              </a:rPr>
              <a:t>What’s Required:  Clothing</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4754563"/>
          </a:xfrm>
        </p:spPr>
        <p:txBody>
          <a:bodyPr>
            <a:normAutofit/>
          </a:bodyPr>
          <a:lstStyle/>
          <a:p>
            <a:r>
              <a:rPr lang="en-US" dirty="0" smtClean="0">
                <a:solidFill>
                  <a:schemeClr val="bg1"/>
                </a:solidFill>
              </a:rPr>
              <a:t>Adult clothing:</a:t>
            </a:r>
          </a:p>
          <a:p>
            <a:pPr lvl="1"/>
            <a:r>
              <a:rPr lang="en-US" dirty="0" smtClean="0">
                <a:solidFill>
                  <a:schemeClr val="bg1"/>
                </a:solidFill>
              </a:rPr>
              <a:t>16 CFR Part 1610 (Flammability)</a:t>
            </a:r>
          </a:p>
          <a:p>
            <a:pPr lvl="1"/>
            <a:r>
              <a:rPr lang="en-US" dirty="0" smtClean="0">
                <a:solidFill>
                  <a:schemeClr val="bg1"/>
                </a:solidFill>
              </a:rPr>
              <a:t>GCC Required, including for products that are exempt from testing</a:t>
            </a:r>
          </a:p>
        </p:txBody>
      </p:sp>
      <p:sp>
        <p:nvSpPr>
          <p:cNvPr id="4" name="Slide Number Placeholder 3"/>
          <p:cNvSpPr>
            <a:spLocks noGrp="1"/>
          </p:cNvSpPr>
          <p:nvPr>
            <p:ph type="sldNum" sz="quarter" idx="12"/>
          </p:nvPr>
        </p:nvSpPr>
        <p:spPr/>
        <p:txBody>
          <a:bodyPr/>
          <a:lstStyle/>
          <a:p>
            <a:pPr>
              <a:defRPr/>
            </a:pPr>
            <a:fld id="{6BAB85EA-757D-4E6F-B5E9-6BEB4035489D}" type="slidenum">
              <a:rPr lang="en-US" smtClean="0"/>
              <a:pPr>
                <a:defRPr/>
              </a:pPr>
              <a:t>38</a:t>
            </a:fld>
            <a:endParaRPr lang="en-US"/>
          </a:p>
        </p:txBody>
      </p:sp>
      <p:pic>
        <p:nvPicPr>
          <p:cNvPr id="47107" name="Picture 3" descr="C:\Documents and Settings\atenney\Local Settings\Temp\Temporary Internet Files\Content.IE5\QIT51AGV\MC900016863[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4191000"/>
            <a:ext cx="1297820" cy="2144268"/>
          </a:xfrm>
          <a:prstGeom prst="rect">
            <a:avLst/>
          </a:prstGeom>
          <a:ln>
            <a:noFill/>
          </a:ln>
          <a:effectLst>
            <a:outerShdw blurRad="190500" algn="tl" rotWithShape="0">
              <a:srgbClr val="000000">
                <a:alpha val="70000"/>
              </a:srgbClr>
            </a:outerShdw>
          </a:effectLst>
        </p:spPr>
      </p:pic>
      <p:pic>
        <p:nvPicPr>
          <p:cNvPr id="47108" name="Picture 4" descr="C:\Documents and Settings\atenney\Local Settings\Temp\Temporary Internet Files\Content.IE5\EMJIJCIV\MC900113454[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4419600"/>
            <a:ext cx="1412376" cy="1770789"/>
          </a:xfrm>
          <a:prstGeom prst="rect">
            <a:avLst/>
          </a:prstGeom>
          <a:ln>
            <a:noFill/>
          </a:ln>
          <a:effectLst>
            <a:outerShdw blurRad="190500" algn="tl" rotWithShape="0">
              <a:srgbClr val="000000">
                <a:alpha val="70000"/>
              </a:srgbClr>
            </a:outerShdw>
          </a:effectLst>
        </p:spPr>
      </p:pic>
      <p:pic>
        <p:nvPicPr>
          <p:cNvPr id="47109" name="Picture 5" descr="C:\Documents and Settings\atenney\Local Settings\Temp\Temporary Internet Files\Content.IE5\EVC1958L\MC900113270[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2400" y="4343400"/>
            <a:ext cx="993412" cy="2044197"/>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944562"/>
          </a:xfrm>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rPr>
              <a:t>What’s Required:  Children’s Clothing</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4678363"/>
          </a:xfrm>
        </p:spPr>
        <p:txBody>
          <a:bodyPr>
            <a:normAutofit/>
          </a:bodyPr>
          <a:lstStyle/>
          <a:p>
            <a:r>
              <a:rPr lang="en-US" dirty="0" smtClean="0">
                <a:solidFill>
                  <a:schemeClr val="bg1"/>
                </a:solidFill>
              </a:rPr>
              <a:t>Children’s Clothing: </a:t>
            </a:r>
          </a:p>
          <a:p>
            <a:pPr lvl="1"/>
            <a:r>
              <a:rPr lang="en-US" dirty="0" smtClean="0">
                <a:solidFill>
                  <a:schemeClr val="bg1"/>
                </a:solidFill>
              </a:rPr>
              <a:t>16 CFR Part 1610 (Flammability)</a:t>
            </a:r>
          </a:p>
          <a:p>
            <a:pPr lvl="1"/>
            <a:r>
              <a:rPr lang="en-US" dirty="0" smtClean="0">
                <a:solidFill>
                  <a:schemeClr val="bg1"/>
                </a:solidFill>
              </a:rPr>
              <a:t>CPC Required, Third Party Testing</a:t>
            </a:r>
          </a:p>
          <a:p>
            <a:pPr lvl="1"/>
            <a:r>
              <a:rPr lang="en-US" dirty="0" smtClean="0">
                <a:solidFill>
                  <a:schemeClr val="bg1"/>
                </a:solidFill>
              </a:rPr>
              <a:t>Lead Content</a:t>
            </a:r>
          </a:p>
          <a:p>
            <a:pPr lvl="1"/>
            <a:r>
              <a:rPr lang="en-US" dirty="0" smtClean="0">
                <a:solidFill>
                  <a:schemeClr val="bg1"/>
                </a:solidFill>
              </a:rPr>
              <a:t>Lead Surface Coating</a:t>
            </a:r>
          </a:p>
          <a:p>
            <a:pPr lvl="1"/>
            <a:r>
              <a:rPr lang="en-US" dirty="0" smtClean="0">
                <a:solidFill>
                  <a:schemeClr val="bg1"/>
                </a:solidFill>
              </a:rPr>
              <a:t>Tracking Labels</a:t>
            </a:r>
          </a:p>
          <a:p>
            <a:pPr lvl="1"/>
            <a:r>
              <a:rPr lang="en-US" dirty="0" smtClean="0">
                <a:solidFill>
                  <a:schemeClr val="bg1"/>
                </a:solidFill>
              </a:rPr>
              <a:t>Drawstring Requirements</a:t>
            </a:r>
            <a:endParaRPr 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6BAB85EA-757D-4E6F-B5E9-6BEB4035489D}" type="slidenum">
              <a:rPr lang="en-US" smtClean="0"/>
              <a:pPr>
                <a:defRPr/>
              </a:pPr>
              <a:t>39</a:t>
            </a:fld>
            <a:endParaRPr lang="en-US"/>
          </a:p>
        </p:txBody>
      </p:sp>
      <p:pic>
        <p:nvPicPr>
          <p:cNvPr id="46082" name="Picture 2" descr="C:\Documents and Settings\atenney\Local Settings\Temp\Temporary Internet Files\Content.IE5\EMJIJCIV\MC900113436[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20563" y="4191000"/>
            <a:ext cx="3213837" cy="2133600"/>
          </a:xfrm>
          <a:prstGeom prst="rect">
            <a:avLst/>
          </a:prstGeom>
          <a:ln>
            <a:noFill/>
          </a:ln>
          <a:effectLst>
            <a:outerShdw blurRad="190500" algn="tl" rotWithShape="0">
              <a:srgbClr val="000000">
                <a:alpha val="70000"/>
              </a:srgbClr>
            </a:outerShdw>
          </a:effectLst>
        </p:spPr>
      </p:pic>
      <p:pic>
        <p:nvPicPr>
          <p:cNvPr id="6" name="Picture 2" descr="C:\Documents and Settings\atenney\Local Settings\Temp\Temporary Internet Files\Content.IE5\X2UGMMCI\MC900199254[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3124200"/>
            <a:ext cx="807969" cy="113394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16 CFR Part 1610</a:t>
            </a:r>
            <a:endParaRPr lang="en-US" dirty="0"/>
          </a:p>
        </p:txBody>
      </p:sp>
      <p:sp>
        <p:nvSpPr>
          <p:cNvPr id="5" name="Text Placeholder 4"/>
          <p:cNvSpPr>
            <a:spLocks noGrp="1"/>
          </p:cNvSpPr>
          <p:nvPr>
            <p:ph type="body" idx="1"/>
          </p:nvPr>
        </p:nvSpPr>
        <p:spPr/>
        <p:txBody>
          <a:bodyPr>
            <a:normAutofit/>
          </a:bodyPr>
          <a:lstStyle/>
          <a:p>
            <a:r>
              <a:rPr lang="en-US" sz="4000" dirty="0" smtClean="0">
                <a:effectLst>
                  <a:outerShdw blurRad="38100" dist="38100" dir="2700000" algn="tl">
                    <a:srgbClr val="000000">
                      <a:alpha val="43137"/>
                    </a:srgbClr>
                  </a:outerShdw>
                </a:effectLst>
              </a:rPr>
              <a:t>Standard for the Flammability of Clothing Textiles</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43772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44562"/>
          </a:xfrm>
        </p:spPr>
        <p:txBody>
          <a:bodyPr>
            <a:normAutofit fontScale="90000"/>
          </a:bodyPr>
          <a:lstStyle/>
          <a:p>
            <a:r>
              <a:rPr lang="en-US" sz="4000" b="1" dirty="0" smtClean="0">
                <a:solidFill>
                  <a:srgbClr val="FFFF00"/>
                </a:solidFill>
                <a:effectLst>
                  <a:outerShdw blurRad="38100" dist="38100" dir="2700000" algn="tl">
                    <a:srgbClr val="000000">
                      <a:alpha val="43137"/>
                    </a:srgbClr>
                  </a:outerShdw>
                </a:effectLst>
              </a:rPr>
              <a:t>What’s Required:  Children’s Sleepwear</a:t>
            </a:r>
            <a:endParaRPr lang="en-US" sz="40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4602163"/>
          </a:xfrm>
        </p:spPr>
        <p:txBody>
          <a:bodyPr/>
          <a:lstStyle/>
          <a:p>
            <a:r>
              <a:rPr lang="en-US" dirty="0" smtClean="0">
                <a:solidFill>
                  <a:schemeClr val="bg1"/>
                </a:solidFill>
              </a:rPr>
              <a:t>Children’s Sleepwear: </a:t>
            </a:r>
          </a:p>
          <a:p>
            <a:pPr lvl="1"/>
            <a:r>
              <a:rPr lang="en-US" dirty="0" smtClean="0">
                <a:solidFill>
                  <a:schemeClr val="bg1"/>
                </a:solidFill>
              </a:rPr>
              <a:t>16 CFR Parts 1615 and 1616 (Flammability)</a:t>
            </a:r>
          </a:p>
          <a:p>
            <a:pPr lvl="2"/>
            <a:r>
              <a:rPr lang="en-US" dirty="0" smtClean="0">
                <a:solidFill>
                  <a:schemeClr val="bg1"/>
                </a:solidFill>
              </a:rPr>
              <a:t>16 CFR Part 1610 if tight-fitting</a:t>
            </a:r>
          </a:p>
          <a:p>
            <a:pPr lvl="1"/>
            <a:r>
              <a:rPr lang="en-US" dirty="0" smtClean="0">
                <a:solidFill>
                  <a:schemeClr val="bg1"/>
                </a:solidFill>
              </a:rPr>
              <a:t>CPC Required, Third Party Testing</a:t>
            </a:r>
          </a:p>
          <a:p>
            <a:pPr lvl="1"/>
            <a:r>
              <a:rPr lang="en-US" dirty="0" smtClean="0">
                <a:solidFill>
                  <a:schemeClr val="bg1"/>
                </a:solidFill>
              </a:rPr>
              <a:t>Lead Content</a:t>
            </a:r>
          </a:p>
          <a:p>
            <a:pPr lvl="1"/>
            <a:r>
              <a:rPr lang="en-US" dirty="0" smtClean="0">
                <a:solidFill>
                  <a:schemeClr val="bg1"/>
                </a:solidFill>
              </a:rPr>
              <a:t>Lead Surface Coating</a:t>
            </a:r>
          </a:p>
          <a:p>
            <a:pPr lvl="1"/>
            <a:r>
              <a:rPr lang="en-US" dirty="0" smtClean="0">
                <a:solidFill>
                  <a:schemeClr val="bg1"/>
                </a:solidFill>
              </a:rPr>
              <a:t>Tracking Labels</a:t>
            </a:r>
          </a:p>
          <a:p>
            <a:pPr lvl="1"/>
            <a:r>
              <a:rPr lang="en-US" dirty="0" smtClean="0">
                <a:solidFill>
                  <a:schemeClr val="bg1"/>
                </a:solidFill>
              </a:rPr>
              <a:t>Phthalate Requirements (sleepwear for children under three)</a:t>
            </a:r>
            <a:endParaRPr 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6BAB85EA-757D-4E6F-B5E9-6BEB4035489D}" type="slidenum">
              <a:rPr lang="en-US" smtClean="0"/>
              <a:pPr>
                <a:defRPr/>
              </a:pPr>
              <a:t>40</a:t>
            </a:fld>
            <a:endParaRPr lang="en-US"/>
          </a:p>
        </p:txBody>
      </p:sp>
      <p:pic>
        <p:nvPicPr>
          <p:cNvPr id="48130" name="Picture 2" descr="C:\Documents and Settings\atenney\Local Settings\Temp\Temporary Internet Files\Content.IE5\EVC1958L\MC900197542[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5600" y="5029200"/>
            <a:ext cx="1385180" cy="1599446"/>
          </a:xfrm>
          <a:prstGeom prst="rect">
            <a:avLst/>
          </a:prstGeom>
          <a:ln>
            <a:noFill/>
          </a:ln>
          <a:effectLst>
            <a:outerShdw blurRad="190500" algn="tl" rotWithShape="0">
              <a:srgbClr val="000000">
                <a:alpha val="70000"/>
              </a:srgbClr>
            </a:outerShdw>
          </a:effectLst>
        </p:spPr>
      </p:pic>
      <p:pic>
        <p:nvPicPr>
          <p:cNvPr id="48132" name="Picture 4" descr="C:\Documents and Settings\atenney\Local Settings\Temp\Temporary Internet Files\Content.IE5\QIT51AGV\MC90005701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81800" y="2743200"/>
            <a:ext cx="1239926" cy="183703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a:xfrm>
            <a:off x="457200" y="0"/>
            <a:ext cx="8229600" cy="1143000"/>
          </a:xfrm>
        </p:spPr>
        <p:txBody>
          <a:bodyPr>
            <a:normAutofit fontScale="90000"/>
          </a:bodyPr>
          <a:lstStyle/>
          <a:p>
            <a:pPr algn="l" eaLnBrk="1" hangingPunct="1"/>
            <a:r>
              <a:rPr lang="en-US" sz="3600" b="1" dirty="0" smtClean="0">
                <a:solidFill>
                  <a:srgbClr val="FFC000"/>
                </a:solidFill>
              </a:rPr>
              <a:t>Resource:  Small Business Ombudsman</a:t>
            </a:r>
            <a:r>
              <a:rPr lang="en-US" altLang="zh-CN" sz="2800" dirty="0" smtClean="0">
                <a:solidFill>
                  <a:schemeClr val="bg1"/>
                </a:solidFill>
                <a:effectLst/>
                <a:ea typeface="SimSun" pitchFamily="2" charset="-122"/>
              </a:rPr>
              <a:t/>
            </a:r>
            <a:br>
              <a:rPr lang="en-US" altLang="zh-CN" sz="2800" dirty="0" smtClean="0">
                <a:solidFill>
                  <a:schemeClr val="bg1"/>
                </a:solidFill>
                <a:effectLst/>
                <a:ea typeface="SimSun" pitchFamily="2" charset="-122"/>
              </a:rPr>
            </a:br>
            <a:endParaRPr lang="zh-CN" altLang="en-US" sz="2800" dirty="0" smtClean="0">
              <a:solidFill>
                <a:schemeClr val="bg1"/>
              </a:solidFill>
              <a:effectLst/>
              <a:ea typeface="SimSun" pitchFamily="2" charset="-122"/>
            </a:endParaRPr>
          </a:p>
        </p:txBody>
      </p:sp>
      <p:sp>
        <p:nvSpPr>
          <p:cNvPr id="6" name="TextBox 5"/>
          <p:cNvSpPr txBox="1"/>
          <p:nvPr/>
        </p:nvSpPr>
        <p:spPr>
          <a:xfrm>
            <a:off x="701365" y="6114948"/>
            <a:ext cx="7848600" cy="369332"/>
          </a:xfrm>
          <a:prstGeom prst="rect">
            <a:avLst/>
          </a:prstGeom>
          <a:noFill/>
        </p:spPr>
        <p:txBody>
          <a:bodyPr wrap="square" rtlCol="0">
            <a:spAutoFit/>
          </a:bodyPr>
          <a:lstStyle/>
          <a:p>
            <a:pPr algn="ctr"/>
            <a:r>
              <a:rPr lang="en-US" b="1" dirty="0">
                <a:solidFill>
                  <a:srgbClr val="FFC000"/>
                </a:solidFill>
                <a:latin typeface="Calibri"/>
                <a:ea typeface="Calibri"/>
                <a:cs typeface="Times New Roman"/>
              </a:rPr>
              <a:t>http://www.cpsc.gov/en/Business--Manufacturing/Small-Business-Resources/</a:t>
            </a:r>
            <a:endParaRPr lang="en-US" b="1" dirty="0"/>
          </a:p>
        </p:txBody>
      </p:sp>
      <p:pic>
        <p:nvPicPr>
          <p:cNvPr id="5123"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42668" y="810326"/>
            <a:ext cx="6165995" cy="53046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94401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a:xfrm>
            <a:off x="457200" y="0"/>
            <a:ext cx="8229600" cy="1143000"/>
          </a:xfrm>
        </p:spPr>
        <p:txBody>
          <a:bodyPr>
            <a:normAutofit fontScale="90000"/>
          </a:bodyPr>
          <a:lstStyle/>
          <a:p>
            <a:pPr algn="l" eaLnBrk="1" hangingPunct="1"/>
            <a:r>
              <a:rPr lang="en-US" sz="3600" b="1" dirty="0" smtClean="0">
                <a:solidFill>
                  <a:srgbClr val="FFC000"/>
                </a:solidFill>
              </a:rPr>
              <a:t>Resource:  Searchable List of Laboratories</a:t>
            </a:r>
            <a:r>
              <a:rPr lang="en-US" altLang="zh-CN" sz="2800" dirty="0" smtClean="0">
                <a:solidFill>
                  <a:schemeClr val="bg1"/>
                </a:solidFill>
                <a:effectLst/>
                <a:ea typeface="SimSun" pitchFamily="2" charset="-122"/>
              </a:rPr>
              <a:t/>
            </a:r>
            <a:br>
              <a:rPr lang="en-US" altLang="zh-CN" sz="2800" dirty="0" smtClean="0">
                <a:solidFill>
                  <a:schemeClr val="bg1"/>
                </a:solidFill>
                <a:effectLst/>
                <a:ea typeface="SimSun" pitchFamily="2" charset="-122"/>
              </a:rPr>
            </a:br>
            <a:endParaRPr lang="zh-CN" altLang="en-US" sz="2800" dirty="0" smtClean="0">
              <a:solidFill>
                <a:schemeClr val="bg1"/>
              </a:solidFill>
              <a:effectLst/>
              <a:ea typeface="SimSun" pitchFamily="2" charset="-122"/>
            </a:endParaRPr>
          </a:p>
        </p:txBody>
      </p:sp>
      <p:sp>
        <p:nvSpPr>
          <p:cNvPr id="6" name="TextBox 5"/>
          <p:cNvSpPr txBox="1"/>
          <p:nvPr/>
        </p:nvSpPr>
        <p:spPr>
          <a:xfrm>
            <a:off x="1996766" y="6114948"/>
            <a:ext cx="5257800" cy="369332"/>
          </a:xfrm>
          <a:prstGeom prst="rect">
            <a:avLst/>
          </a:prstGeom>
          <a:noFill/>
        </p:spPr>
        <p:txBody>
          <a:bodyPr wrap="square" rtlCol="0">
            <a:spAutoFit/>
          </a:bodyPr>
          <a:lstStyle/>
          <a:p>
            <a:pPr algn="ctr"/>
            <a:r>
              <a:rPr lang="en-US" b="1" dirty="0" smtClean="0">
                <a:solidFill>
                  <a:srgbClr val="FFC000"/>
                </a:solidFill>
                <a:latin typeface="Calibri"/>
                <a:ea typeface="Calibri"/>
                <a:cs typeface="Times New Roman"/>
              </a:rPr>
              <a:t>http://www.cpsc.gov/cgi-bin/labsearch/</a:t>
            </a:r>
            <a:endParaRPr lang="en-US" b="1" dirty="0"/>
          </a:p>
        </p:txBody>
      </p:sp>
      <p:pic>
        <p:nvPicPr>
          <p:cNvPr id="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2857" t="13917" r="23741" b="3480"/>
          <a:stretch/>
        </p:blipFill>
        <p:spPr bwMode="auto">
          <a:xfrm>
            <a:off x="1719561" y="770068"/>
            <a:ext cx="5812209" cy="54049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25595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06400" y="457200"/>
            <a:ext cx="7772400" cy="762000"/>
          </a:xfrm>
        </p:spPr>
        <p:txBody>
          <a:bodyPr>
            <a:normAutofit fontScale="90000"/>
          </a:bodyPr>
          <a:lstStyle/>
          <a:p>
            <a:r>
              <a:rPr lang="en-US" sz="3600" b="1" i="1" dirty="0">
                <a:solidFill>
                  <a:srgbClr val="FFFF00"/>
                </a:solidFill>
                <a:effectLst>
                  <a:outerShdw blurRad="38100" dist="38100" dir="2700000" algn="tl">
                    <a:srgbClr val="000000">
                      <a:alpha val="43137"/>
                    </a:srgbClr>
                  </a:outerShdw>
                </a:effectLst>
              </a:rPr>
              <a:t>For Further Information:</a:t>
            </a:r>
            <a:r>
              <a:rPr lang="en-US" sz="3600" i="1" dirty="0">
                <a:solidFill>
                  <a:schemeClr val="tx1"/>
                </a:solidFill>
              </a:rPr>
              <a:t/>
            </a:r>
            <a:br>
              <a:rPr lang="en-US" sz="3600" i="1" dirty="0">
                <a:solidFill>
                  <a:schemeClr val="tx1"/>
                </a:solidFill>
              </a:rPr>
            </a:br>
            <a:endParaRPr lang="en-US" sz="3600" i="1" dirty="0">
              <a:solidFill>
                <a:schemeClr val="tx1"/>
              </a:solidFill>
            </a:endParaRPr>
          </a:p>
        </p:txBody>
      </p:sp>
      <p:sp>
        <p:nvSpPr>
          <p:cNvPr id="84995" name="Rectangle 3"/>
          <p:cNvSpPr>
            <a:spLocks noGrp="1" noChangeArrowheads="1"/>
          </p:cNvSpPr>
          <p:nvPr>
            <p:ph type="body" sz="half" idx="1"/>
          </p:nvPr>
        </p:nvSpPr>
        <p:spPr>
          <a:xfrm>
            <a:off x="892726" y="1905000"/>
            <a:ext cx="7413625" cy="4953000"/>
          </a:xfrm>
        </p:spPr>
        <p:txBody>
          <a:bodyPr>
            <a:normAutofit/>
          </a:bodyPr>
          <a:lstStyle/>
          <a:p>
            <a:pPr algn="ctr">
              <a:lnSpc>
                <a:spcPct val="90000"/>
              </a:lnSpc>
              <a:buClr>
                <a:schemeClr val="tx1"/>
              </a:buClr>
              <a:buFont typeface="Monotype Sorts" pitchFamily="2" charset="2"/>
              <a:buNone/>
            </a:pPr>
            <a:r>
              <a:rPr lang="en-US" sz="2800" dirty="0" smtClean="0">
                <a:solidFill>
                  <a:schemeClr val="bg1"/>
                </a:solidFill>
              </a:rPr>
              <a:t>Ms. Patricia Adair</a:t>
            </a:r>
            <a:endParaRPr lang="en-US" sz="2800" dirty="0">
              <a:solidFill>
                <a:schemeClr val="bg1"/>
              </a:solidFill>
            </a:endParaRPr>
          </a:p>
          <a:p>
            <a:pPr algn="ctr">
              <a:lnSpc>
                <a:spcPct val="90000"/>
              </a:lnSpc>
              <a:buClr>
                <a:schemeClr val="tx1"/>
              </a:buClr>
              <a:buFont typeface="Monotype Sorts" pitchFamily="2" charset="2"/>
              <a:buNone/>
            </a:pPr>
            <a:r>
              <a:rPr lang="en-US" sz="2800" dirty="0" smtClean="0">
                <a:solidFill>
                  <a:schemeClr val="bg1"/>
                </a:solidFill>
              </a:rPr>
              <a:t>Division Director</a:t>
            </a:r>
          </a:p>
          <a:p>
            <a:pPr algn="ctr">
              <a:lnSpc>
                <a:spcPct val="90000"/>
              </a:lnSpc>
              <a:buClr>
                <a:schemeClr val="tx1"/>
              </a:buClr>
              <a:buFont typeface="Monotype Sorts" pitchFamily="2" charset="2"/>
              <a:buNone/>
            </a:pPr>
            <a:r>
              <a:rPr lang="en-US" sz="2800" dirty="0" smtClean="0">
                <a:solidFill>
                  <a:schemeClr val="bg1"/>
                </a:solidFill>
              </a:rPr>
              <a:t>Directorate for Engineering Sciences</a:t>
            </a:r>
            <a:endParaRPr lang="en-US" sz="2600" dirty="0">
              <a:solidFill>
                <a:schemeClr val="bg1"/>
              </a:solidFill>
            </a:endParaRPr>
          </a:p>
          <a:p>
            <a:pPr algn="ctr">
              <a:lnSpc>
                <a:spcPct val="90000"/>
              </a:lnSpc>
              <a:buClr>
                <a:schemeClr val="tx1"/>
              </a:buClr>
              <a:buFont typeface="Monotype Sorts" pitchFamily="2" charset="2"/>
              <a:buNone/>
            </a:pPr>
            <a:r>
              <a:rPr lang="en-US" sz="2800" dirty="0" smtClean="0">
                <a:solidFill>
                  <a:schemeClr val="bg1"/>
                </a:solidFill>
              </a:rPr>
              <a:t>301-504/7335</a:t>
            </a:r>
            <a:endParaRPr lang="en-US" sz="2800" dirty="0">
              <a:solidFill>
                <a:schemeClr val="bg1"/>
              </a:solidFill>
            </a:endParaRPr>
          </a:p>
          <a:p>
            <a:pPr algn="ctr">
              <a:lnSpc>
                <a:spcPct val="90000"/>
              </a:lnSpc>
              <a:buClr>
                <a:schemeClr val="tx1"/>
              </a:buClr>
              <a:buFont typeface="Monotype Sorts" pitchFamily="2" charset="2"/>
              <a:buNone/>
            </a:pPr>
            <a:r>
              <a:rPr lang="en-US" sz="2800" i="1" dirty="0" smtClean="0">
                <a:solidFill>
                  <a:schemeClr val="bg1"/>
                </a:solidFill>
                <a:hlinkClick r:id="rId2"/>
              </a:rPr>
              <a:t>padair@cpsc.gov</a:t>
            </a:r>
            <a:endParaRPr lang="en-US" sz="2800" i="1" dirty="0" smtClean="0">
              <a:solidFill>
                <a:schemeClr val="bg1"/>
              </a:solidFill>
            </a:endParaRPr>
          </a:p>
          <a:p>
            <a:pPr algn="ctr">
              <a:lnSpc>
                <a:spcPct val="90000"/>
              </a:lnSpc>
              <a:buClr>
                <a:schemeClr val="tx1"/>
              </a:buClr>
              <a:buFont typeface="Monotype Sorts" pitchFamily="2" charset="2"/>
              <a:buNone/>
            </a:pPr>
            <a:endParaRPr lang="en-US" sz="2800" i="1" dirty="0">
              <a:solidFill>
                <a:schemeClr val="bg1"/>
              </a:solidFill>
            </a:endParaRPr>
          </a:p>
          <a:p>
            <a:pPr algn="ctr">
              <a:lnSpc>
                <a:spcPct val="90000"/>
              </a:lnSpc>
              <a:buClr>
                <a:schemeClr val="tx1"/>
              </a:buClr>
              <a:buFont typeface="Monotype Sorts" pitchFamily="2" charset="2"/>
              <a:buNone/>
            </a:pPr>
            <a:endParaRPr lang="en-US" sz="2800" b="1" dirty="0" smtClean="0">
              <a:solidFill>
                <a:srgbClr val="FF0000"/>
              </a:solidFill>
            </a:endParaRPr>
          </a:p>
          <a:p>
            <a:pPr algn="ctr">
              <a:lnSpc>
                <a:spcPct val="90000"/>
              </a:lnSpc>
              <a:buClr>
                <a:schemeClr val="tx1"/>
              </a:buClr>
              <a:buFont typeface="Monotype Sorts" pitchFamily="2" charset="2"/>
              <a:buNone/>
            </a:pPr>
            <a:r>
              <a:rPr lang="en-US" sz="2800" b="1" dirty="0" smtClean="0">
                <a:solidFill>
                  <a:srgbClr val="FF0000"/>
                </a:solidFill>
              </a:rPr>
              <a:t>www.cpsc.gov</a:t>
            </a:r>
            <a:endParaRPr lang="en-US" sz="2800" b="1" dirty="0">
              <a:solidFill>
                <a:srgbClr val="FF0000"/>
              </a:solidFill>
            </a:endParaRPr>
          </a:p>
          <a:p>
            <a:pPr algn="ctr">
              <a:lnSpc>
                <a:spcPct val="90000"/>
              </a:lnSpc>
              <a:buClr>
                <a:schemeClr val="tx1"/>
              </a:buClr>
              <a:buFont typeface="Monotype Sorts" pitchFamily="2" charset="2"/>
              <a:buNone/>
            </a:pPr>
            <a:endParaRPr lang="en-US" sz="2800" b="1" dirty="0">
              <a:latin typeface="Arial Black" pitchFamily="34" charset="0"/>
            </a:endParaRPr>
          </a:p>
        </p:txBody>
      </p:sp>
      <p:sp>
        <p:nvSpPr>
          <p:cNvPr id="6" name="Slide Number Placeholder 5"/>
          <p:cNvSpPr>
            <a:spLocks noGrp="1"/>
          </p:cNvSpPr>
          <p:nvPr>
            <p:ph type="sldNum" sz="quarter" idx="12"/>
          </p:nvPr>
        </p:nvSpPr>
        <p:spPr/>
        <p:txBody>
          <a:bodyPr/>
          <a:lstStyle/>
          <a:p>
            <a:pPr>
              <a:defRPr/>
            </a:pPr>
            <a:fld id="{91B70671-7607-4212-8B3E-FFF2DA7271CC}" type="slidenum">
              <a:rPr lang="en-US" smtClean="0"/>
              <a:pPr>
                <a:defRPr/>
              </a:pPr>
              <a:t>43</a:t>
            </a:fld>
            <a:endParaRPr lang="en-US"/>
          </a:p>
        </p:txBody>
      </p:sp>
      <p:pic>
        <p:nvPicPr>
          <p:cNvPr id="5" name="Picture 2" descr="C:\Users\amajane\AppData\Local\Microsoft\Windows\Temporary Internet Files\Content.Outlook\L3XSOOPK\CPSC_logo_redblueRGB.png"/>
          <p:cNvPicPr>
            <a:picLocks noChangeAspect="1" noChangeArrowheads="1"/>
          </p:cNvPicPr>
          <p:nvPr/>
        </p:nvPicPr>
        <p:blipFill>
          <a:blip r:embed="rId3" cstate="email">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a:ext>
            </a:extLst>
          </a:blip>
          <a:srcRect/>
          <a:stretch>
            <a:fillRect/>
          </a:stretch>
        </p:blipFill>
        <p:spPr bwMode="auto">
          <a:xfrm>
            <a:off x="7848600" y="4724400"/>
            <a:ext cx="915503" cy="922178"/>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0"/>
            <a:ext cx="8305800" cy="1371600"/>
          </a:xfrm>
        </p:spPr>
        <p:txBody>
          <a:bodyPr>
            <a:normAutofit/>
          </a:bodyPr>
          <a:lstStyle/>
          <a:p>
            <a:pPr algn="l"/>
            <a:r>
              <a:rPr lang="en-US" sz="3600" b="1" dirty="0" smtClean="0">
                <a:solidFill>
                  <a:srgbClr val="FFFF00"/>
                </a:solidFill>
                <a:effectLst>
                  <a:outerShdw blurRad="38100" dist="38100" dir="2700000" algn="tl">
                    <a:srgbClr val="000000">
                      <a:alpha val="43137"/>
                    </a:srgbClr>
                  </a:outerShdw>
                </a:effectLst>
                <a:latin typeface="+mn-lt"/>
                <a:cs typeface="Times New Roman" pitchFamily="18" charset="0"/>
              </a:rPr>
              <a:t>1610:  Background</a:t>
            </a:r>
          </a:p>
        </p:txBody>
      </p:sp>
      <p:sp>
        <p:nvSpPr>
          <p:cNvPr id="20483" name="Rectangle 3"/>
          <p:cNvSpPr>
            <a:spLocks noGrp="1" noChangeArrowheads="1"/>
          </p:cNvSpPr>
          <p:nvPr>
            <p:ph idx="1"/>
          </p:nvPr>
        </p:nvSpPr>
        <p:spPr>
          <a:xfrm>
            <a:off x="685800" y="1828800"/>
            <a:ext cx="8001000" cy="4419600"/>
          </a:xfrm>
        </p:spPr>
        <p:txBody>
          <a:bodyPr/>
          <a:lstStyle/>
          <a:p>
            <a:pPr>
              <a:lnSpc>
                <a:spcPct val="80000"/>
              </a:lnSpc>
            </a:pPr>
            <a:r>
              <a:rPr lang="en-US" sz="2800" dirty="0">
                <a:solidFill>
                  <a:schemeClr val="bg1"/>
                </a:solidFill>
                <a:cs typeface="Times New Roman" pitchFamily="18" charset="0"/>
              </a:rPr>
              <a:t>C</a:t>
            </a:r>
            <a:r>
              <a:rPr lang="en-US" sz="2800" dirty="0" smtClean="0">
                <a:solidFill>
                  <a:schemeClr val="bg1"/>
                </a:solidFill>
                <a:cs typeface="Times New Roman" pitchFamily="18" charset="0"/>
              </a:rPr>
              <a:t>ommonly referred to as the </a:t>
            </a:r>
            <a:r>
              <a:rPr lang="en-US" sz="2800" i="1" dirty="0" smtClean="0">
                <a:solidFill>
                  <a:schemeClr val="bg1"/>
                </a:solidFill>
                <a:cs typeface="Times New Roman" pitchFamily="18" charset="0"/>
              </a:rPr>
              <a:t>General Wearing Apparel Standard </a:t>
            </a:r>
          </a:p>
          <a:p>
            <a:pPr>
              <a:lnSpc>
                <a:spcPct val="80000"/>
              </a:lnSpc>
            </a:pPr>
            <a:endParaRPr lang="en-US" sz="2800" dirty="0" smtClean="0">
              <a:solidFill>
                <a:schemeClr val="bg1"/>
              </a:solidFill>
              <a:cs typeface="Times New Roman" pitchFamily="18" charset="0"/>
            </a:endParaRPr>
          </a:p>
          <a:p>
            <a:pPr>
              <a:lnSpc>
                <a:spcPct val="80000"/>
              </a:lnSpc>
            </a:pPr>
            <a:r>
              <a:rPr lang="en-US" sz="2800" dirty="0" smtClean="0">
                <a:solidFill>
                  <a:schemeClr val="bg1"/>
                </a:solidFill>
                <a:cs typeface="Times New Roman" pitchFamily="18" charset="0"/>
              </a:rPr>
              <a:t>Originally enacted in the 1950s </a:t>
            </a:r>
            <a:br>
              <a:rPr lang="en-US" sz="2800" dirty="0" smtClean="0">
                <a:solidFill>
                  <a:schemeClr val="bg1"/>
                </a:solidFill>
                <a:cs typeface="Times New Roman" pitchFamily="18" charset="0"/>
              </a:rPr>
            </a:br>
            <a:endParaRPr lang="en-US" sz="1000" dirty="0" smtClean="0">
              <a:solidFill>
                <a:schemeClr val="bg1"/>
              </a:solidFill>
              <a:cs typeface="Times New Roman" pitchFamily="18" charset="0"/>
            </a:endParaRPr>
          </a:p>
          <a:p>
            <a:pPr>
              <a:lnSpc>
                <a:spcPct val="80000"/>
              </a:lnSpc>
            </a:pPr>
            <a:endParaRPr lang="en-US" sz="2800" dirty="0" smtClean="0">
              <a:solidFill>
                <a:schemeClr val="bg1"/>
              </a:solidFill>
              <a:cs typeface="Times New Roman" pitchFamily="18" charset="0"/>
            </a:endParaRPr>
          </a:p>
          <a:p>
            <a:pPr>
              <a:lnSpc>
                <a:spcPct val="80000"/>
              </a:lnSpc>
            </a:pPr>
            <a:r>
              <a:rPr lang="en-US" sz="2800" dirty="0" smtClean="0">
                <a:solidFill>
                  <a:schemeClr val="bg1"/>
                </a:solidFill>
                <a:cs typeface="Times New Roman" pitchFamily="18" charset="0"/>
              </a:rPr>
              <a:t>Keeps the most dangerously flammable textile products and garments out of the marketplace</a:t>
            </a:r>
            <a:br>
              <a:rPr lang="en-US" sz="2800" dirty="0" smtClean="0">
                <a:solidFill>
                  <a:schemeClr val="bg1"/>
                </a:solidFill>
                <a:cs typeface="Times New Roman" pitchFamily="18" charset="0"/>
              </a:rPr>
            </a:br>
            <a:r>
              <a:rPr lang="en-US" sz="1000" dirty="0" smtClean="0">
                <a:solidFill>
                  <a:schemeClr val="bg1"/>
                </a:solidFill>
                <a:cs typeface="Times New Roman" pitchFamily="18" charset="0"/>
              </a:rPr>
              <a:t> </a:t>
            </a:r>
            <a:endParaRPr lang="en-US" sz="2800" dirty="0" smtClean="0">
              <a:solidFill>
                <a:schemeClr val="bg1"/>
              </a:solidFill>
              <a:cs typeface="Times New Roman" pitchFamily="18" charset="0"/>
            </a:endParaRPr>
          </a:p>
          <a:p>
            <a:pPr>
              <a:lnSpc>
                <a:spcPct val="80000"/>
              </a:lnSpc>
              <a:buNone/>
            </a:pPr>
            <a:endParaRPr lang="en-US" sz="1000" dirty="0" smtClean="0">
              <a:latin typeface="Times New Roman" pitchFamily="18" charset="0"/>
              <a:cs typeface="Times New Roman" pitchFamily="18" charset="0"/>
            </a:endParaRPr>
          </a:p>
          <a:p>
            <a:pPr>
              <a:lnSpc>
                <a:spcPct val="80000"/>
              </a:lnSpc>
              <a:buNone/>
            </a:pPr>
            <a:endParaRPr lang="en-US" sz="2800"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6BAB85EA-757D-4E6F-B5E9-6BEB4035489D}"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eaLnBrk="1" hangingPunct="1">
              <a:defRPr/>
            </a:pPr>
            <a:r>
              <a:rPr lang="en-US" sz="4000" b="1" dirty="0" smtClean="0">
                <a:solidFill>
                  <a:srgbClr val="FFFF66"/>
                </a:solidFill>
                <a:effectLst>
                  <a:outerShdw blurRad="38100" dist="38100" dir="2700000" algn="tl">
                    <a:srgbClr val="000000"/>
                  </a:outerShdw>
                </a:effectLst>
              </a:rPr>
              <a:t>1610:  Summary</a:t>
            </a:r>
          </a:p>
        </p:txBody>
      </p:sp>
      <p:sp>
        <p:nvSpPr>
          <p:cNvPr id="4099" name="Rectangle 3"/>
          <p:cNvSpPr>
            <a:spLocks noGrp="1" noChangeArrowheads="1"/>
          </p:cNvSpPr>
          <p:nvPr>
            <p:ph idx="1"/>
          </p:nvPr>
        </p:nvSpPr>
        <p:spPr>
          <a:xfrm>
            <a:off x="762000" y="1447800"/>
            <a:ext cx="7924800" cy="4800600"/>
          </a:xfrm>
        </p:spPr>
        <p:txBody>
          <a:bodyPr>
            <a:noAutofit/>
          </a:bodyPr>
          <a:lstStyle/>
          <a:p>
            <a:pPr>
              <a:lnSpc>
                <a:spcPct val="80000"/>
              </a:lnSpc>
            </a:pPr>
            <a:r>
              <a:rPr lang="en-US" sz="2800" dirty="0">
                <a:solidFill>
                  <a:schemeClr val="bg1"/>
                </a:solidFill>
                <a:cs typeface="Times New Roman" pitchFamily="18" charset="0"/>
              </a:rPr>
              <a:t>A</a:t>
            </a:r>
            <a:r>
              <a:rPr lang="en-US" sz="2800" dirty="0" smtClean="0">
                <a:solidFill>
                  <a:schemeClr val="bg1"/>
                </a:solidFill>
                <a:cs typeface="Times New Roman" pitchFamily="18" charset="0"/>
              </a:rPr>
              <a:t>pplies to </a:t>
            </a:r>
            <a:r>
              <a:rPr lang="en-US" sz="2800" u="sng" dirty="0" smtClean="0">
                <a:solidFill>
                  <a:schemeClr val="bg1"/>
                </a:solidFill>
                <a:cs typeface="Times New Roman" pitchFamily="18" charset="0"/>
              </a:rPr>
              <a:t>all</a:t>
            </a:r>
            <a:r>
              <a:rPr lang="en-US" sz="2800" dirty="0" smtClean="0">
                <a:solidFill>
                  <a:schemeClr val="bg1"/>
                </a:solidFill>
                <a:cs typeface="Times New Roman" pitchFamily="18" charset="0"/>
              </a:rPr>
              <a:t> adult and children’s wearing apparel.</a:t>
            </a:r>
          </a:p>
          <a:p>
            <a:pPr lvl="1">
              <a:lnSpc>
                <a:spcPct val="80000"/>
              </a:lnSpc>
            </a:pPr>
            <a:r>
              <a:rPr lang="en-US" sz="1600" dirty="0" smtClean="0">
                <a:solidFill>
                  <a:schemeClr val="bg1"/>
                </a:solidFill>
                <a:cs typeface="Times New Roman" pitchFamily="18" charset="0"/>
              </a:rPr>
              <a:t>Some exceptions and exemptions</a:t>
            </a:r>
          </a:p>
          <a:p>
            <a:pPr marL="457200" lvl="1" indent="0">
              <a:lnSpc>
                <a:spcPct val="80000"/>
              </a:lnSpc>
              <a:buNone/>
            </a:pPr>
            <a:endParaRPr lang="en-US" sz="1600" dirty="0" smtClean="0">
              <a:solidFill>
                <a:schemeClr val="bg1"/>
              </a:solidFill>
            </a:endParaRPr>
          </a:p>
          <a:p>
            <a:pPr eaLnBrk="1" hangingPunct="1">
              <a:lnSpc>
                <a:spcPct val="90000"/>
              </a:lnSpc>
            </a:pPr>
            <a:r>
              <a:rPr lang="en-US" sz="2800" dirty="0">
                <a:solidFill>
                  <a:schemeClr val="bg1"/>
                </a:solidFill>
              </a:rPr>
              <a:t>S</a:t>
            </a:r>
            <a:r>
              <a:rPr lang="en-US" sz="2800" dirty="0" smtClean="0">
                <a:solidFill>
                  <a:schemeClr val="bg1"/>
                </a:solidFill>
              </a:rPr>
              <a:t>pecifies testing procedures used to determine</a:t>
            </a:r>
            <a:r>
              <a:rPr lang="en-US" sz="2800" dirty="0" smtClean="0">
                <a:solidFill>
                  <a:schemeClr val="bg1"/>
                </a:solidFill>
                <a:cs typeface="Times New Roman" pitchFamily="18" charset="0"/>
              </a:rPr>
              <a:t> the relative flammability of textiles used in apparel as one of </a:t>
            </a:r>
            <a:r>
              <a:rPr lang="en-US" sz="2800" dirty="0" smtClean="0">
                <a:solidFill>
                  <a:schemeClr val="bg1"/>
                </a:solidFill>
              </a:rPr>
              <a:t>three classes of flammability.</a:t>
            </a:r>
          </a:p>
          <a:p>
            <a:pPr>
              <a:lnSpc>
                <a:spcPct val="90000"/>
              </a:lnSpc>
            </a:pPr>
            <a:endParaRPr lang="en-US" sz="2000" dirty="0" smtClean="0">
              <a:solidFill>
                <a:schemeClr val="bg1"/>
              </a:solidFill>
            </a:endParaRPr>
          </a:p>
          <a:p>
            <a:pPr>
              <a:lnSpc>
                <a:spcPct val="90000"/>
              </a:lnSpc>
            </a:pPr>
            <a:r>
              <a:rPr lang="en-US" sz="2800" dirty="0" smtClean="0">
                <a:solidFill>
                  <a:schemeClr val="bg1"/>
                </a:solidFill>
              </a:rPr>
              <a:t>Fabrics that meet a </a:t>
            </a:r>
            <a:r>
              <a:rPr lang="en-US" sz="2800" i="1" dirty="0" smtClean="0">
                <a:solidFill>
                  <a:schemeClr val="bg1"/>
                </a:solidFill>
              </a:rPr>
              <a:t>specific exemption</a:t>
            </a:r>
            <a:r>
              <a:rPr lang="en-US" sz="2800" dirty="0" smtClean="0">
                <a:solidFill>
                  <a:schemeClr val="bg1"/>
                </a:solidFill>
              </a:rPr>
              <a:t> do not require testing.</a:t>
            </a:r>
          </a:p>
        </p:txBody>
      </p:sp>
      <p:sp>
        <p:nvSpPr>
          <p:cNvPr id="4" name="Slide Number Placeholder 3"/>
          <p:cNvSpPr>
            <a:spLocks noGrp="1"/>
          </p:cNvSpPr>
          <p:nvPr>
            <p:ph type="sldNum" sz="quarter" idx="12"/>
          </p:nvPr>
        </p:nvSpPr>
        <p:spPr/>
        <p:txBody>
          <a:bodyPr/>
          <a:lstStyle/>
          <a:p>
            <a:pPr>
              <a:defRPr/>
            </a:pPr>
            <a:fld id="{6BAB85EA-757D-4E6F-B5E9-6BEB4035489D}"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09600" y="152400"/>
            <a:ext cx="8077200" cy="1143000"/>
          </a:xfrm>
        </p:spPr>
        <p:txBody>
          <a:bodyPr>
            <a:normAutofit/>
          </a:bodyPr>
          <a:lstStyle/>
          <a:p>
            <a:pPr algn="l">
              <a:defRPr/>
            </a:pPr>
            <a:r>
              <a:rPr lang="en-US" sz="4000" b="1" dirty="0" smtClean="0">
                <a:solidFill>
                  <a:srgbClr val="FFFF00"/>
                </a:solidFill>
                <a:effectLst>
                  <a:outerShdw blurRad="38100" dist="38100" dir="2700000" algn="tl">
                    <a:srgbClr val="000000">
                      <a:alpha val="43137"/>
                    </a:srgbClr>
                  </a:outerShdw>
                </a:effectLst>
                <a:cs typeface="Times New Roman"/>
              </a:rPr>
              <a:t>§</a:t>
            </a:r>
            <a:r>
              <a:rPr lang="en-US" sz="4000" b="1" dirty="0" smtClean="0">
                <a:solidFill>
                  <a:srgbClr val="FFFF00"/>
                </a:solidFill>
                <a:effectLst>
                  <a:outerShdw blurRad="38100" dist="38100" dir="2700000" algn="tl">
                    <a:srgbClr val="000000">
                      <a:alpha val="43137"/>
                    </a:srgbClr>
                  </a:outerShdw>
                </a:effectLst>
              </a:rPr>
              <a:t>1610.1(c):  Exceptions </a:t>
            </a:r>
          </a:p>
        </p:txBody>
      </p:sp>
      <p:sp>
        <p:nvSpPr>
          <p:cNvPr id="145411" name="Rectangle 3"/>
          <p:cNvSpPr>
            <a:spLocks noGrp="1" noChangeArrowheads="1"/>
          </p:cNvSpPr>
          <p:nvPr>
            <p:ph idx="1"/>
          </p:nvPr>
        </p:nvSpPr>
        <p:spPr>
          <a:xfrm>
            <a:off x="381000" y="1600200"/>
            <a:ext cx="8305800" cy="4525963"/>
          </a:xfrm>
        </p:spPr>
        <p:txBody>
          <a:bodyPr>
            <a:normAutofit/>
          </a:bodyPr>
          <a:lstStyle/>
          <a:p>
            <a:pPr marL="609600" indent="-609600"/>
            <a:r>
              <a:rPr lang="en-US" sz="2800" dirty="0" smtClean="0">
                <a:solidFill>
                  <a:schemeClr val="bg1"/>
                </a:solidFill>
              </a:rPr>
              <a:t>Interlining fabrics</a:t>
            </a:r>
            <a:endParaRPr lang="en-US" sz="2800" dirty="0" smtClean="0">
              <a:solidFill>
                <a:schemeClr val="bg1"/>
              </a:solidFill>
              <a:cs typeface="Arial" charset="0"/>
            </a:endParaRPr>
          </a:p>
          <a:p>
            <a:pPr marL="609600" indent="-609600" eaLnBrk="1" hangingPunct="1">
              <a:buFontTx/>
              <a:buNone/>
            </a:pPr>
            <a:endParaRPr lang="en-US" sz="2400" baseline="30000" dirty="0" smtClean="0">
              <a:solidFill>
                <a:schemeClr val="bg1"/>
              </a:solidFill>
              <a:cs typeface="Arial" charset="0"/>
            </a:endParaRPr>
          </a:p>
          <a:p>
            <a:pPr marL="609600" indent="-609600"/>
            <a:r>
              <a:rPr lang="en-US" sz="2800" dirty="0" smtClean="0">
                <a:solidFill>
                  <a:schemeClr val="bg1"/>
                </a:solidFill>
                <a:cs typeface="Arial" charset="0"/>
              </a:rPr>
              <a:t>Most hats, gloves, and footwear</a:t>
            </a:r>
          </a:p>
          <a:p>
            <a:pPr marL="609600" indent="-609600"/>
            <a:endParaRPr lang="en-US" sz="2800" dirty="0">
              <a:solidFill>
                <a:schemeClr val="bg1"/>
              </a:solidFill>
              <a:cs typeface="Arial" charset="0"/>
            </a:endParaRPr>
          </a:p>
          <a:p>
            <a:pPr marL="609600" indent="-609600"/>
            <a:r>
              <a:rPr lang="en-US" sz="2400" dirty="0" smtClean="0">
                <a:solidFill>
                  <a:schemeClr val="bg1"/>
                </a:solidFill>
                <a:cs typeface="Arial" charset="0"/>
              </a:rPr>
              <a:t>Examples that are </a:t>
            </a:r>
            <a:r>
              <a:rPr lang="en-US" sz="2400" u="sng" dirty="0" smtClean="0">
                <a:solidFill>
                  <a:schemeClr val="bg1"/>
                </a:solidFill>
                <a:cs typeface="Arial" charset="0"/>
              </a:rPr>
              <a:t>not </a:t>
            </a:r>
            <a:r>
              <a:rPr lang="en-US" sz="2400" dirty="0" smtClean="0">
                <a:solidFill>
                  <a:schemeClr val="bg1"/>
                </a:solidFill>
                <a:cs typeface="Arial" charset="0"/>
              </a:rPr>
              <a:t>exempt:</a:t>
            </a:r>
          </a:p>
          <a:p>
            <a:pPr lvl="1"/>
            <a:r>
              <a:rPr lang="en-US" sz="2000" dirty="0" smtClean="0">
                <a:solidFill>
                  <a:schemeClr val="bg1"/>
                </a:solidFill>
                <a:cs typeface="Arial" charset="0"/>
              </a:rPr>
              <a:t>Gloves longer than 14 inches and or attached to a garment</a:t>
            </a:r>
          </a:p>
          <a:p>
            <a:pPr lvl="1"/>
            <a:r>
              <a:rPr lang="en-US" sz="2000" dirty="0" smtClean="0">
                <a:solidFill>
                  <a:schemeClr val="bg1"/>
                </a:solidFill>
                <a:cs typeface="Arial" charset="0"/>
              </a:rPr>
              <a:t>Hats that cover the neck, face, or shoulders</a:t>
            </a:r>
          </a:p>
          <a:p>
            <a:pPr lvl="1"/>
            <a:r>
              <a:rPr lang="en-US" sz="2000" dirty="0" smtClean="0">
                <a:solidFill>
                  <a:schemeClr val="bg1"/>
                </a:solidFill>
                <a:cs typeface="Arial" charset="0"/>
              </a:rPr>
              <a:t>Footwear that consists in whole or in part of hosiery or is part of another garment</a:t>
            </a:r>
            <a:endParaRPr lang="en-US" sz="1400" dirty="0" smtClean="0">
              <a:solidFill>
                <a:schemeClr val="bg1"/>
              </a:solidFill>
              <a:cs typeface="Arial" charset="0"/>
            </a:endParaRPr>
          </a:p>
        </p:txBody>
      </p:sp>
      <p:sp>
        <p:nvSpPr>
          <p:cNvPr id="5" name="Slide Number Placeholder 4"/>
          <p:cNvSpPr>
            <a:spLocks noGrp="1"/>
          </p:cNvSpPr>
          <p:nvPr>
            <p:ph type="sldNum" sz="quarter" idx="12"/>
          </p:nvPr>
        </p:nvSpPr>
        <p:spPr/>
        <p:txBody>
          <a:bodyPr/>
          <a:lstStyle/>
          <a:p>
            <a:pPr>
              <a:defRPr/>
            </a:pPr>
            <a:fld id="{6BAB85EA-757D-4E6F-B5E9-6BEB4035489D}"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09600" y="152400"/>
            <a:ext cx="8077200" cy="1143000"/>
          </a:xfrm>
        </p:spPr>
        <p:txBody>
          <a:bodyPr>
            <a:normAutofit/>
          </a:bodyPr>
          <a:lstStyle/>
          <a:p>
            <a:pPr>
              <a:defRPr/>
            </a:pPr>
            <a:r>
              <a:rPr lang="en-US" sz="4000" b="1" dirty="0" smtClean="0">
                <a:solidFill>
                  <a:srgbClr val="FFFF00"/>
                </a:solidFill>
                <a:effectLst>
                  <a:outerShdw blurRad="38100" dist="38100" dir="2700000" algn="tl">
                    <a:srgbClr val="000000">
                      <a:alpha val="43137"/>
                    </a:srgbClr>
                  </a:outerShdw>
                </a:effectLst>
                <a:cs typeface="Times New Roman"/>
              </a:rPr>
              <a:t>§</a:t>
            </a:r>
            <a:r>
              <a:rPr lang="en-US" sz="4000" b="1" dirty="0" smtClean="0">
                <a:solidFill>
                  <a:srgbClr val="FFFF00"/>
                </a:solidFill>
                <a:effectLst>
                  <a:outerShdw blurRad="38100" dist="38100" dir="2700000" algn="tl">
                    <a:srgbClr val="000000">
                      <a:alpha val="43137"/>
                    </a:srgbClr>
                  </a:outerShdw>
                </a:effectLst>
              </a:rPr>
              <a:t>1610.1(d):  Specific Exemptions </a:t>
            </a:r>
          </a:p>
        </p:txBody>
      </p:sp>
      <p:sp>
        <p:nvSpPr>
          <p:cNvPr id="145411" name="Rectangle 3"/>
          <p:cNvSpPr>
            <a:spLocks noGrp="1" noChangeArrowheads="1"/>
          </p:cNvSpPr>
          <p:nvPr>
            <p:ph idx="1"/>
          </p:nvPr>
        </p:nvSpPr>
        <p:spPr>
          <a:xfrm>
            <a:off x="381000" y="1600200"/>
            <a:ext cx="8305800" cy="4525963"/>
          </a:xfrm>
        </p:spPr>
        <p:txBody>
          <a:bodyPr>
            <a:normAutofit/>
          </a:bodyPr>
          <a:lstStyle/>
          <a:p>
            <a:pPr marL="609600" indent="-609600"/>
            <a:r>
              <a:rPr lang="en-US" sz="2800" dirty="0" smtClean="0">
                <a:solidFill>
                  <a:schemeClr val="bg1"/>
                </a:solidFill>
              </a:rPr>
              <a:t>Plain surface fabrics </a:t>
            </a:r>
            <a:r>
              <a:rPr lang="en-US" sz="2800" dirty="0" smtClean="0">
                <a:solidFill>
                  <a:schemeClr val="bg1"/>
                </a:solidFill>
                <a:cs typeface="Arial" charset="0"/>
              </a:rPr>
              <a:t>≥88.2 g/m</a:t>
            </a:r>
            <a:r>
              <a:rPr lang="en-US" sz="2800" baseline="30000" dirty="0" smtClean="0">
                <a:solidFill>
                  <a:schemeClr val="bg1"/>
                </a:solidFill>
                <a:cs typeface="Arial" charset="0"/>
              </a:rPr>
              <a:t>2 </a:t>
            </a:r>
            <a:r>
              <a:rPr lang="en-US" sz="2800" dirty="0" smtClean="0">
                <a:solidFill>
                  <a:schemeClr val="bg1"/>
                </a:solidFill>
                <a:cs typeface="Arial" charset="0"/>
              </a:rPr>
              <a:t>(2.6 oz/yd</a:t>
            </a:r>
            <a:r>
              <a:rPr lang="en-US" sz="2800" baseline="30000" dirty="0" smtClean="0">
                <a:solidFill>
                  <a:schemeClr val="bg1"/>
                </a:solidFill>
                <a:cs typeface="Arial" charset="0"/>
              </a:rPr>
              <a:t>2</a:t>
            </a:r>
            <a:r>
              <a:rPr lang="en-US" sz="2800" dirty="0" smtClean="0">
                <a:solidFill>
                  <a:schemeClr val="bg1"/>
                </a:solidFill>
                <a:cs typeface="Arial" charset="0"/>
              </a:rPr>
              <a:t>), regardless of fiber content</a:t>
            </a:r>
          </a:p>
          <a:p>
            <a:pPr marL="609600" indent="-609600" eaLnBrk="1" hangingPunct="1">
              <a:buFontTx/>
              <a:buNone/>
            </a:pPr>
            <a:endParaRPr lang="en-US" sz="2400" baseline="30000" dirty="0" smtClean="0">
              <a:solidFill>
                <a:schemeClr val="bg1"/>
              </a:solidFill>
              <a:cs typeface="Arial" charset="0"/>
            </a:endParaRPr>
          </a:p>
          <a:p>
            <a:pPr marL="609600" indent="-609600"/>
            <a:r>
              <a:rPr lang="en-US" sz="2800" dirty="0" smtClean="0">
                <a:solidFill>
                  <a:schemeClr val="bg1"/>
                </a:solidFill>
                <a:cs typeface="Arial" charset="0"/>
              </a:rPr>
              <a:t>Plain and raised surface fabrics made of:</a:t>
            </a:r>
          </a:p>
          <a:p>
            <a:pPr marL="609600" indent="-609600" eaLnBrk="1" hangingPunct="1">
              <a:buFontTx/>
              <a:buNone/>
            </a:pPr>
            <a:r>
              <a:rPr lang="en-US" sz="2400" dirty="0" smtClean="0">
                <a:solidFill>
                  <a:schemeClr val="bg1"/>
                </a:solidFill>
                <a:cs typeface="Arial" charset="0"/>
              </a:rPr>
              <a:t>	</a:t>
            </a:r>
            <a:r>
              <a:rPr lang="en-US" sz="2000" dirty="0" smtClean="0">
                <a:solidFill>
                  <a:schemeClr val="bg1"/>
                </a:solidFill>
                <a:cs typeface="Arial" charset="0"/>
              </a:rPr>
              <a:t>acrylic, </a:t>
            </a:r>
          </a:p>
          <a:p>
            <a:pPr marL="609600" indent="-609600" eaLnBrk="1" hangingPunct="1">
              <a:buFontTx/>
              <a:buNone/>
            </a:pPr>
            <a:r>
              <a:rPr lang="en-US" sz="2000" dirty="0" smtClean="0">
                <a:solidFill>
                  <a:schemeClr val="bg1"/>
                </a:solidFill>
                <a:cs typeface="Arial" charset="0"/>
              </a:rPr>
              <a:t>	</a:t>
            </a:r>
            <a:r>
              <a:rPr lang="en-US" sz="2000" dirty="0" err="1" smtClean="0">
                <a:solidFill>
                  <a:schemeClr val="bg1"/>
                </a:solidFill>
                <a:cs typeface="Arial" charset="0"/>
              </a:rPr>
              <a:t>modacrylic</a:t>
            </a:r>
            <a:r>
              <a:rPr lang="en-US" sz="2000" dirty="0" smtClean="0">
                <a:solidFill>
                  <a:schemeClr val="bg1"/>
                </a:solidFill>
                <a:cs typeface="Arial" charset="0"/>
              </a:rPr>
              <a:t>,</a:t>
            </a:r>
          </a:p>
          <a:p>
            <a:pPr marL="609600" indent="-609600" eaLnBrk="1" hangingPunct="1">
              <a:buFontTx/>
              <a:buNone/>
            </a:pPr>
            <a:r>
              <a:rPr lang="en-US" sz="2000" dirty="0" smtClean="0">
                <a:solidFill>
                  <a:schemeClr val="bg1"/>
                </a:solidFill>
                <a:cs typeface="Arial" charset="0"/>
              </a:rPr>
              <a:t>	nylon, </a:t>
            </a:r>
          </a:p>
          <a:p>
            <a:pPr marL="609600" indent="-609600" eaLnBrk="1" hangingPunct="1">
              <a:buFontTx/>
              <a:buNone/>
            </a:pPr>
            <a:r>
              <a:rPr lang="en-US" sz="2000" dirty="0" smtClean="0">
                <a:solidFill>
                  <a:schemeClr val="bg1"/>
                </a:solidFill>
                <a:cs typeface="Arial" charset="0"/>
              </a:rPr>
              <a:t>	olefin, </a:t>
            </a:r>
          </a:p>
          <a:p>
            <a:pPr marL="609600" indent="-609600" eaLnBrk="1" hangingPunct="1">
              <a:buFontTx/>
              <a:buNone/>
            </a:pPr>
            <a:r>
              <a:rPr lang="en-US" sz="2000" dirty="0" smtClean="0">
                <a:solidFill>
                  <a:schemeClr val="bg1"/>
                </a:solidFill>
                <a:cs typeface="Arial" charset="0"/>
              </a:rPr>
              <a:t>	polyester, </a:t>
            </a:r>
          </a:p>
          <a:p>
            <a:pPr marL="609600" indent="-609600" eaLnBrk="1" hangingPunct="1">
              <a:buFontTx/>
              <a:buNone/>
            </a:pPr>
            <a:r>
              <a:rPr lang="en-US" sz="2000" dirty="0" smtClean="0">
                <a:solidFill>
                  <a:schemeClr val="bg1"/>
                </a:solidFill>
                <a:cs typeface="Arial" charset="0"/>
              </a:rPr>
              <a:t>	wool, </a:t>
            </a:r>
          </a:p>
          <a:p>
            <a:pPr marL="609600" indent="-609600" eaLnBrk="1" hangingPunct="1">
              <a:buFontTx/>
              <a:buNone/>
            </a:pPr>
            <a:r>
              <a:rPr lang="en-US" sz="2000" dirty="0" smtClean="0">
                <a:solidFill>
                  <a:schemeClr val="bg1"/>
                </a:solidFill>
                <a:cs typeface="Arial" charset="0"/>
              </a:rPr>
              <a:t>	or </a:t>
            </a:r>
            <a:r>
              <a:rPr lang="en-US" sz="2000" u="sng" dirty="0" smtClean="0">
                <a:solidFill>
                  <a:schemeClr val="bg1"/>
                </a:solidFill>
                <a:cs typeface="Arial" charset="0"/>
              </a:rPr>
              <a:t>any combination of these fibers</a:t>
            </a:r>
            <a:r>
              <a:rPr lang="en-US" sz="2000" dirty="0" smtClean="0">
                <a:solidFill>
                  <a:schemeClr val="bg1"/>
                </a:solidFill>
                <a:cs typeface="Arial" charset="0"/>
              </a:rPr>
              <a:t>, regardless of weight.</a:t>
            </a:r>
          </a:p>
        </p:txBody>
      </p:sp>
      <p:sp>
        <p:nvSpPr>
          <p:cNvPr id="5" name="Slide Number Placeholder 4"/>
          <p:cNvSpPr>
            <a:spLocks noGrp="1"/>
          </p:cNvSpPr>
          <p:nvPr>
            <p:ph type="sldNum" sz="quarter" idx="12"/>
          </p:nvPr>
        </p:nvSpPr>
        <p:spPr/>
        <p:txBody>
          <a:bodyPr/>
          <a:lstStyle/>
          <a:p>
            <a:pPr>
              <a:defRPr/>
            </a:pPr>
            <a:fld id="{6BAB85EA-757D-4E6F-B5E9-6BEB4035489D}" type="slidenum">
              <a:rPr lang="en-US" smtClean="0"/>
              <a:pPr>
                <a:defRPr/>
              </a:pPr>
              <a:t>8</a:t>
            </a:fld>
            <a:endParaRPr lang="en-US"/>
          </a:p>
        </p:txBody>
      </p:sp>
    </p:spTree>
    <p:extLst>
      <p:ext uri="{BB962C8B-B14F-4D97-AF65-F5344CB8AC3E}">
        <p14:creationId xmlns:p14="http://schemas.microsoft.com/office/powerpoint/2010/main" val="1715361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eaLnBrk="1" hangingPunct="1">
              <a:defRPr/>
            </a:pPr>
            <a:r>
              <a:rPr lang="en-US" sz="4000" b="1" dirty="0" smtClean="0">
                <a:solidFill>
                  <a:srgbClr val="FFFF66"/>
                </a:solidFill>
                <a:effectLst>
                  <a:outerShdw blurRad="38100" dist="38100" dir="2700000" algn="tl">
                    <a:srgbClr val="000000"/>
                  </a:outerShdw>
                </a:effectLst>
              </a:rPr>
              <a:t>1610:  Test Summary</a:t>
            </a:r>
          </a:p>
        </p:txBody>
      </p:sp>
      <p:sp>
        <p:nvSpPr>
          <p:cNvPr id="4099" name="Rectangle 3"/>
          <p:cNvSpPr>
            <a:spLocks noGrp="1" noChangeArrowheads="1"/>
          </p:cNvSpPr>
          <p:nvPr>
            <p:ph idx="1"/>
          </p:nvPr>
        </p:nvSpPr>
        <p:spPr>
          <a:xfrm>
            <a:off x="990600" y="1143000"/>
            <a:ext cx="7696200" cy="5257800"/>
          </a:xfrm>
        </p:spPr>
        <p:txBody>
          <a:bodyPr>
            <a:normAutofit/>
          </a:bodyPr>
          <a:lstStyle/>
          <a:p>
            <a:pPr>
              <a:lnSpc>
                <a:spcPct val="90000"/>
              </a:lnSpc>
            </a:pPr>
            <a:endParaRPr lang="en-US" sz="2400" dirty="0" smtClean="0">
              <a:solidFill>
                <a:schemeClr val="bg1"/>
              </a:solidFill>
            </a:endParaRPr>
          </a:p>
          <a:p>
            <a:pPr>
              <a:lnSpc>
                <a:spcPct val="90000"/>
              </a:lnSpc>
            </a:pPr>
            <a:r>
              <a:rPr lang="en-US" sz="2400" dirty="0" smtClean="0">
                <a:solidFill>
                  <a:schemeClr val="bg1"/>
                </a:solidFill>
              </a:rPr>
              <a:t>16 mm (5/8 in) flame impinges on specimen mounted at 45 degree angle for 1 second</a:t>
            </a:r>
          </a:p>
          <a:p>
            <a:pPr>
              <a:lnSpc>
                <a:spcPct val="90000"/>
              </a:lnSpc>
            </a:pPr>
            <a:r>
              <a:rPr lang="en-US" sz="2400" dirty="0" smtClean="0">
                <a:solidFill>
                  <a:schemeClr val="bg1"/>
                </a:solidFill>
              </a:rPr>
              <a:t>Allowed to burn full length or until stop thread breaks</a:t>
            </a:r>
          </a:p>
          <a:p>
            <a:pPr>
              <a:lnSpc>
                <a:spcPct val="90000"/>
              </a:lnSpc>
            </a:pPr>
            <a:r>
              <a:rPr lang="en-US" sz="2400" dirty="0" smtClean="0">
                <a:solidFill>
                  <a:schemeClr val="bg1"/>
                </a:solidFill>
              </a:rPr>
              <a:t>Results of several tests are averaged and a Class designation is assigned</a:t>
            </a:r>
          </a:p>
          <a:p>
            <a:pPr>
              <a:lnSpc>
                <a:spcPct val="90000"/>
              </a:lnSpc>
            </a:pPr>
            <a:endParaRPr lang="en-US" sz="2000" dirty="0" smtClean="0">
              <a:solidFill>
                <a:schemeClr val="bg1"/>
              </a:solidFill>
            </a:endParaRPr>
          </a:p>
        </p:txBody>
      </p:sp>
      <p:sp>
        <p:nvSpPr>
          <p:cNvPr id="4" name="Slide Number Placeholder 3"/>
          <p:cNvSpPr>
            <a:spLocks noGrp="1"/>
          </p:cNvSpPr>
          <p:nvPr>
            <p:ph type="sldNum" sz="quarter" idx="12"/>
          </p:nvPr>
        </p:nvSpPr>
        <p:spPr/>
        <p:txBody>
          <a:bodyPr/>
          <a:lstStyle/>
          <a:p>
            <a:pPr>
              <a:defRPr/>
            </a:pPr>
            <a:fld id="{6BAB85EA-757D-4E6F-B5E9-6BEB4035489D}" type="slidenum">
              <a:rPr lang="en-US" smtClean="0"/>
              <a:pPr>
                <a:defRPr/>
              </a:pPr>
              <a:t>9</a:t>
            </a:fld>
            <a:endParaRPr lang="en-US"/>
          </a:p>
        </p:txBody>
      </p:sp>
      <p:pic>
        <p:nvPicPr>
          <p:cNvPr id="6" name="Picture 9" descr="P506003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2895600" y="4038600"/>
            <a:ext cx="3048000" cy="227289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800080"/>
      </a:folHlink>
    </a:clrScheme>
    <a:fontScheme name="USCP">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SCP">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49DB80692F6849BBB85B88BD7E251E" ma:contentTypeVersion="49" ma:contentTypeDescription="" ma:contentTypeScope="" ma:versionID="4202e3cc60ddbde23ac5ad50dbb91338">
  <xsd:schema xmlns:xsd="http://www.w3.org/2001/XMLSchema" xmlns:xs="http://www.w3.org/2001/XMLSchema" xmlns:p="http://schemas.microsoft.com/office/2006/metadata/properties" xmlns:ns1="http://schemas.microsoft.com/sharepoint/v3" xmlns:ns2="d1f628b7-dc6e-45dc-9245-e5ecf578f20b" xmlns:ns3="bbd4acb0-43d6-4317-ab0b-803dc468f016" targetNamespace="http://schemas.microsoft.com/office/2006/metadata/properties" ma:root="true" ma:fieldsID="23aed2d8c0f55666662c75d8f1fd6e40" ns1:_="" ns2:_="" ns3:_="">
    <xsd:import namespace="http://schemas.microsoft.com/sharepoint/v3"/>
    <xsd:import namespace="d1f628b7-dc6e-45dc-9245-e5ecf578f20b"/>
    <xsd:import namespace="bbd4acb0-43d6-4317-ab0b-803dc468f016"/>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f628b7-dc6e-45dc-9245-e5ecf578f20b"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12"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bbd4acb0-43d6-4317-ab0b-803dc468f016"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BB3AC3B8-25DC-46CF-A90F-B64E864D1BF2}"/>
</file>

<file path=customXml/itemProps2.xml><?xml version="1.0" encoding="utf-8"?>
<ds:datastoreItem xmlns:ds="http://schemas.openxmlformats.org/officeDocument/2006/customXml" ds:itemID="{69562458-C1A1-412C-B09C-D9BC4AB85C5F}"/>
</file>

<file path=customXml/itemProps3.xml><?xml version="1.0" encoding="utf-8"?>
<ds:datastoreItem xmlns:ds="http://schemas.openxmlformats.org/officeDocument/2006/customXml" ds:itemID="{FDCD2785-0A0E-4B26-9FB4-8B3643536583}"/>
</file>

<file path=customXml/itemProps4.xml><?xml version="1.0" encoding="utf-8"?>
<ds:datastoreItem xmlns:ds="http://schemas.openxmlformats.org/officeDocument/2006/customXml" ds:itemID="{0C925A03-6EFF-4BD3-BEF6-269EDD261E2B}"/>
</file>

<file path=docProps/app.xml><?xml version="1.0" encoding="utf-8"?>
<Properties xmlns="http://schemas.openxmlformats.org/officeDocument/2006/extended-properties" xmlns:vt="http://schemas.openxmlformats.org/officeDocument/2006/docPropsVTypes">
  <TotalTime>2816</TotalTime>
  <Words>2313</Words>
  <Application>Microsoft Office PowerPoint</Application>
  <PresentationFormat>On-screen Show (4:3)</PresentationFormat>
  <Paragraphs>332</Paragraphs>
  <Slides>43</Slides>
  <Notes>10</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blank</vt:lpstr>
      <vt:lpstr>1_blank</vt:lpstr>
      <vt:lpstr>   U.S. Consumer Product Safety Commission</vt:lpstr>
      <vt:lpstr>Overview  </vt:lpstr>
      <vt:lpstr>Flammable Fabrics Act (FFA)</vt:lpstr>
      <vt:lpstr>16 CFR Part 1610</vt:lpstr>
      <vt:lpstr>1610:  Background</vt:lpstr>
      <vt:lpstr>1610:  Summary</vt:lpstr>
      <vt:lpstr>§1610.1(c):  Exceptions </vt:lpstr>
      <vt:lpstr>§1610.1(d):  Specific Exemptions </vt:lpstr>
      <vt:lpstr>1610:  Test Summary</vt:lpstr>
      <vt:lpstr>1610:  Test Summary</vt:lpstr>
      <vt:lpstr>1610:  Test Summary</vt:lpstr>
      <vt:lpstr>1610:  Test Summary</vt:lpstr>
      <vt:lpstr>1610:  Test Summary</vt:lpstr>
      <vt:lpstr>1610:  Test Summary</vt:lpstr>
      <vt:lpstr>1610:  Test Summary</vt:lpstr>
      <vt:lpstr>1610: Classifications </vt:lpstr>
      <vt:lpstr> 1610:  Common Noncomplying Fabrics  </vt:lpstr>
      <vt:lpstr>16 CFR PartS 1615 and 1616</vt:lpstr>
      <vt:lpstr>1615 &amp; 1616:  Background</vt:lpstr>
      <vt:lpstr>1615 &amp; 1616:  What is Covered?</vt:lpstr>
      <vt:lpstr>1615 &amp; 1616:  Exceptions</vt:lpstr>
      <vt:lpstr>1615 &amp; 1616:  Exceptions</vt:lpstr>
      <vt:lpstr>1615 &amp; 1616:  Requirements</vt:lpstr>
      <vt:lpstr>1615 &amp; 1616:  Requirements</vt:lpstr>
      <vt:lpstr>1615 &amp; 1616:  Summary</vt:lpstr>
      <vt:lpstr>Children’s Sleepwear Standards</vt:lpstr>
      <vt:lpstr>1615 &amp; 1616:  Requirements</vt:lpstr>
      <vt:lpstr>FFA Guidance</vt:lpstr>
      <vt:lpstr>ASTM F1816-97</vt:lpstr>
      <vt:lpstr>Drawstring Requirements Children’s Clothing</vt:lpstr>
      <vt:lpstr>The Consumer product safety improvement act</vt:lpstr>
      <vt:lpstr>CPSIA Requirements:  Non-children’s Products</vt:lpstr>
      <vt:lpstr>CPSIA Requirements: Children’s Products</vt:lpstr>
      <vt:lpstr>CPSIA Requirements:  Children’s Products</vt:lpstr>
      <vt:lpstr>CPSIA Requirements-Lead</vt:lpstr>
      <vt:lpstr>CPSIA Requirements-Lead</vt:lpstr>
      <vt:lpstr>CPSIA Requirements: Tracking Labels</vt:lpstr>
      <vt:lpstr>What’s Required:  Clothing</vt:lpstr>
      <vt:lpstr>What’s Required:  Children’s Clothing</vt:lpstr>
      <vt:lpstr>What’s Required:  Children’s Sleepwear</vt:lpstr>
      <vt:lpstr>Resource:  Small Business Ombudsman </vt:lpstr>
      <vt:lpstr>Resource:  Searchable List of Laboratories </vt:lpstr>
      <vt:lpstr>For Further Information: </vt:lpstr>
    </vt:vector>
  </TitlesOfParts>
  <Company>US CPSC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dwoodard;JCampbell@cpsc.gov</dc:creator>
  <cp:lastModifiedBy>padair</cp:lastModifiedBy>
  <cp:revision>170</cp:revision>
  <dcterms:created xsi:type="dcterms:W3CDTF">2012-09-10T19:12:07Z</dcterms:created>
  <dcterms:modified xsi:type="dcterms:W3CDTF">2015-11-27T15:04:48Z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eb70bb93-9427-4940-ab06-71938a541746</vt:lpwstr>
  </property>
</Properties>
</file>