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22.xml" ContentType="application/vnd.openxmlformats-officedocument.presentationml.slide+xml"/>
  <Override PartName="/ppt/slides/slide23.xml" ContentType="application/vnd.openxmlformats-officedocument.presentationml.slide+xml"/>
  <Override PartName="/ppt/presentation.xml" ContentType="application/vnd.openxmlformats-officedocument.presentationml.presentation.main+xml"/>
  <Override PartName="/ppt/slides/slide2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23.xml" ContentType="application/vnd.openxmlformats-officedocument.presentationml.notesSlide+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customXml/itemProps3.xml" ContentType="application/vnd.openxmlformats-officedocument.customXml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8"/>
  </p:notesMasterIdLst>
  <p:handoutMasterIdLst>
    <p:handoutMasterId r:id="rId29"/>
  </p:handoutMasterIdLst>
  <p:sldIdLst>
    <p:sldId id="256" r:id="rId5"/>
    <p:sldId id="289" r:id="rId6"/>
    <p:sldId id="321" r:id="rId7"/>
    <p:sldId id="322" r:id="rId8"/>
    <p:sldId id="320" r:id="rId9"/>
    <p:sldId id="290" r:id="rId10"/>
    <p:sldId id="291" r:id="rId11"/>
    <p:sldId id="292" r:id="rId12"/>
    <p:sldId id="293" r:id="rId13"/>
    <p:sldId id="286" r:id="rId14"/>
    <p:sldId id="295" r:id="rId15"/>
    <p:sldId id="296" r:id="rId16"/>
    <p:sldId id="297" r:id="rId17"/>
    <p:sldId id="302" r:id="rId18"/>
    <p:sldId id="303" r:id="rId19"/>
    <p:sldId id="305" r:id="rId20"/>
    <p:sldId id="311" r:id="rId21"/>
    <p:sldId id="318" r:id="rId22"/>
    <p:sldId id="314" r:id="rId23"/>
    <p:sldId id="315" r:id="rId24"/>
    <p:sldId id="310" r:id="rId25"/>
    <p:sldId id="317" r:id="rId26"/>
    <p:sldId id="298" r:id="rId27"/>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Howell" initials="RJH" lastIdx="1" clrIdx="0"/>
  <p:cmAuthor id="1" name="jelder" initials="je" lastIdx="8" clrIdx="1"/>
  <p:cmAuthor id="2" name="KHinson" initials="KH" lastIdx="3" clrIdx="2"/>
  <p:cmAuthor id="3" name="jboja" initials="j" lastIdx="0"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82"/>
    <a:srgbClr val="0000F4"/>
    <a:srgbClr val="0303FF"/>
    <a:srgbClr val="0000E8"/>
    <a:srgbClr val="0000FF"/>
    <a:srgbClr val="C7C200"/>
    <a:srgbClr val="0000E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028"/>
    </p:cViewPr>
  </p:sorterViewPr>
  <p:notesViewPr>
    <p:cSldViewPr>
      <p:cViewPr>
        <p:scale>
          <a:sx n="200" d="100"/>
          <a:sy n="200" d="100"/>
        </p:scale>
        <p:origin x="-7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0-09-22T12:40:13.719" idx="7">
    <p:pos x="5284" y="2686"/>
    <p:text>It would help to note why cc do not need to be based on testing done by a third-party laboratory.The way this is written may leave the impression that this is true for all ccs.</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3038161" cy="464180"/>
          </a:xfrm>
          <a:prstGeom prst="rect">
            <a:avLst/>
          </a:prstGeom>
          <a:noFill/>
          <a:ln w="9525">
            <a:noFill/>
            <a:miter lim="800000"/>
            <a:headEnd/>
            <a:tailEnd/>
          </a:ln>
          <a:effectLst/>
        </p:spPr>
        <p:txBody>
          <a:bodyPr vert="horz" wrap="square" lIns="93177" tIns="46588" rIns="93177" bIns="46588" numCol="1" anchor="t" anchorCtr="0" compatLnSpc="1">
            <a:prstTxWarp prst="textNoShape">
              <a:avLst/>
            </a:prstTxWarp>
          </a:bodyPr>
          <a:lstStyle>
            <a:lvl1pPr defTabSz="931008">
              <a:defRPr sz="1200"/>
            </a:lvl1pPr>
          </a:lstStyle>
          <a:p>
            <a:pPr>
              <a:defRPr/>
            </a:pPr>
            <a:endParaRPr lang="en-US"/>
          </a:p>
        </p:txBody>
      </p:sp>
      <p:sp>
        <p:nvSpPr>
          <p:cNvPr id="55299" name="Rectangle 3"/>
          <p:cNvSpPr>
            <a:spLocks noGrp="1" noChangeArrowheads="1"/>
          </p:cNvSpPr>
          <p:nvPr>
            <p:ph type="dt" sz="quarter" idx="1"/>
          </p:nvPr>
        </p:nvSpPr>
        <p:spPr bwMode="auto">
          <a:xfrm>
            <a:off x="3970634" y="0"/>
            <a:ext cx="3038161" cy="464180"/>
          </a:xfrm>
          <a:prstGeom prst="rect">
            <a:avLst/>
          </a:prstGeom>
          <a:noFill/>
          <a:ln w="9525">
            <a:noFill/>
            <a:miter lim="800000"/>
            <a:headEnd/>
            <a:tailEnd/>
          </a:ln>
          <a:effectLst/>
        </p:spPr>
        <p:txBody>
          <a:bodyPr vert="horz" wrap="square" lIns="93177" tIns="46588" rIns="93177" bIns="46588" numCol="1" anchor="t" anchorCtr="0" compatLnSpc="1">
            <a:prstTxWarp prst="textNoShape">
              <a:avLst/>
            </a:prstTxWarp>
          </a:bodyPr>
          <a:lstStyle>
            <a:lvl1pPr algn="r" defTabSz="931008">
              <a:defRPr sz="1200"/>
            </a:lvl1pPr>
          </a:lstStyle>
          <a:p>
            <a:pPr>
              <a:defRPr/>
            </a:pPr>
            <a:endParaRPr lang="en-US"/>
          </a:p>
        </p:txBody>
      </p:sp>
      <p:sp>
        <p:nvSpPr>
          <p:cNvPr id="55300" name="Rectangle 4"/>
          <p:cNvSpPr>
            <a:spLocks noGrp="1" noChangeArrowheads="1"/>
          </p:cNvSpPr>
          <p:nvPr>
            <p:ph type="ftr" sz="quarter" idx="2"/>
          </p:nvPr>
        </p:nvSpPr>
        <p:spPr bwMode="auto">
          <a:xfrm>
            <a:off x="0" y="8830621"/>
            <a:ext cx="3038161" cy="464180"/>
          </a:xfrm>
          <a:prstGeom prst="rect">
            <a:avLst/>
          </a:prstGeom>
          <a:noFill/>
          <a:ln w="9525">
            <a:noFill/>
            <a:miter lim="800000"/>
            <a:headEnd/>
            <a:tailEnd/>
          </a:ln>
          <a:effectLst/>
        </p:spPr>
        <p:txBody>
          <a:bodyPr vert="horz" wrap="square" lIns="93177" tIns="46588" rIns="93177" bIns="46588" numCol="1" anchor="b" anchorCtr="0" compatLnSpc="1">
            <a:prstTxWarp prst="textNoShape">
              <a:avLst/>
            </a:prstTxWarp>
          </a:bodyPr>
          <a:lstStyle>
            <a:lvl1pPr defTabSz="931008">
              <a:defRPr sz="1200"/>
            </a:lvl1pPr>
          </a:lstStyle>
          <a:p>
            <a:pPr>
              <a:defRPr/>
            </a:pPr>
            <a:endParaRPr lang="en-US"/>
          </a:p>
        </p:txBody>
      </p:sp>
      <p:sp>
        <p:nvSpPr>
          <p:cNvPr id="55301" name="Rectangle 5"/>
          <p:cNvSpPr>
            <a:spLocks noGrp="1" noChangeArrowheads="1"/>
          </p:cNvSpPr>
          <p:nvPr>
            <p:ph type="sldNum" sz="quarter" idx="3"/>
          </p:nvPr>
        </p:nvSpPr>
        <p:spPr bwMode="auto">
          <a:xfrm>
            <a:off x="3970634" y="8830621"/>
            <a:ext cx="3038161" cy="464180"/>
          </a:xfrm>
          <a:prstGeom prst="rect">
            <a:avLst/>
          </a:prstGeom>
          <a:noFill/>
          <a:ln w="9525">
            <a:noFill/>
            <a:miter lim="800000"/>
            <a:headEnd/>
            <a:tailEnd/>
          </a:ln>
          <a:effectLst/>
        </p:spPr>
        <p:txBody>
          <a:bodyPr vert="horz" wrap="square" lIns="93177" tIns="46588" rIns="93177" bIns="46588" numCol="1" anchor="b" anchorCtr="0" compatLnSpc="1">
            <a:prstTxWarp prst="textNoShape">
              <a:avLst/>
            </a:prstTxWarp>
          </a:bodyPr>
          <a:lstStyle>
            <a:lvl1pPr algn="r" defTabSz="931008">
              <a:defRPr sz="1200"/>
            </a:lvl1pPr>
          </a:lstStyle>
          <a:p>
            <a:pPr>
              <a:defRPr/>
            </a:pPr>
            <a:fld id="{4A59BE5A-1062-484E-AC1F-C205D57CEBA3}" type="slidenum">
              <a:rPr lang="en-US"/>
              <a:pPr>
                <a:defRPr/>
              </a:pPr>
              <a:t>‹#›</a:t>
            </a:fld>
            <a:endParaRPr lang="en-US"/>
          </a:p>
        </p:txBody>
      </p:sp>
    </p:spTree>
    <p:extLst>
      <p:ext uri="{BB962C8B-B14F-4D97-AF65-F5344CB8AC3E}">
        <p14:creationId xmlns:p14="http://schemas.microsoft.com/office/powerpoint/2010/main" val="1868530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3038161" cy="464180"/>
          </a:xfrm>
          <a:prstGeom prst="rect">
            <a:avLst/>
          </a:prstGeom>
          <a:noFill/>
          <a:ln w="9525">
            <a:noFill/>
            <a:miter lim="800000"/>
            <a:headEnd/>
            <a:tailEnd/>
          </a:ln>
          <a:effectLst/>
        </p:spPr>
        <p:txBody>
          <a:bodyPr vert="horz" wrap="square" lIns="93177" tIns="46588" rIns="93177" bIns="46588" numCol="1" anchor="t" anchorCtr="0" compatLnSpc="1">
            <a:prstTxWarp prst="textNoShape">
              <a:avLst/>
            </a:prstTxWarp>
          </a:bodyPr>
          <a:lstStyle>
            <a:lvl1pPr defTabSz="931008">
              <a:defRPr sz="1200"/>
            </a:lvl1pPr>
          </a:lstStyle>
          <a:p>
            <a:pPr>
              <a:defRPr/>
            </a:pPr>
            <a:endParaRPr lang="en-US"/>
          </a:p>
        </p:txBody>
      </p:sp>
      <p:sp>
        <p:nvSpPr>
          <p:cNvPr id="53251" name="Rectangle 3"/>
          <p:cNvSpPr>
            <a:spLocks noGrp="1" noChangeArrowheads="1"/>
          </p:cNvSpPr>
          <p:nvPr>
            <p:ph type="dt" idx="1"/>
          </p:nvPr>
        </p:nvSpPr>
        <p:spPr bwMode="auto">
          <a:xfrm>
            <a:off x="3970634" y="0"/>
            <a:ext cx="3038161" cy="464180"/>
          </a:xfrm>
          <a:prstGeom prst="rect">
            <a:avLst/>
          </a:prstGeom>
          <a:noFill/>
          <a:ln w="9525">
            <a:noFill/>
            <a:miter lim="800000"/>
            <a:headEnd/>
            <a:tailEnd/>
          </a:ln>
          <a:effectLst/>
        </p:spPr>
        <p:txBody>
          <a:bodyPr vert="horz" wrap="square" lIns="93177" tIns="46588" rIns="93177" bIns="46588" numCol="1" anchor="t" anchorCtr="0" compatLnSpc="1">
            <a:prstTxWarp prst="textNoShape">
              <a:avLst/>
            </a:prstTxWarp>
          </a:bodyPr>
          <a:lstStyle>
            <a:lvl1pPr algn="r" defTabSz="931008">
              <a:defRPr sz="1200"/>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701362" y="4416111"/>
            <a:ext cx="5607678" cy="4182419"/>
          </a:xfrm>
          <a:prstGeom prst="rect">
            <a:avLst/>
          </a:prstGeom>
          <a:noFill/>
          <a:ln w="9525">
            <a:noFill/>
            <a:miter lim="800000"/>
            <a:headEnd/>
            <a:tailEnd/>
          </a:ln>
          <a:effectLst/>
        </p:spPr>
        <p:txBody>
          <a:bodyPr vert="horz" wrap="square" lIns="93177" tIns="46588" rIns="93177" bIns="465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3254" name="Rectangle 6"/>
          <p:cNvSpPr>
            <a:spLocks noGrp="1" noChangeArrowheads="1"/>
          </p:cNvSpPr>
          <p:nvPr>
            <p:ph type="ftr" sz="quarter" idx="4"/>
          </p:nvPr>
        </p:nvSpPr>
        <p:spPr bwMode="auto">
          <a:xfrm>
            <a:off x="0" y="8830621"/>
            <a:ext cx="3038161" cy="464180"/>
          </a:xfrm>
          <a:prstGeom prst="rect">
            <a:avLst/>
          </a:prstGeom>
          <a:noFill/>
          <a:ln w="9525">
            <a:noFill/>
            <a:miter lim="800000"/>
            <a:headEnd/>
            <a:tailEnd/>
          </a:ln>
          <a:effectLst/>
        </p:spPr>
        <p:txBody>
          <a:bodyPr vert="horz" wrap="square" lIns="93177" tIns="46588" rIns="93177" bIns="46588" numCol="1" anchor="b" anchorCtr="0" compatLnSpc="1">
            <a:prstTxWarp prst="textNoShape">
              <a:avLst/>
            </a:prstTxWarp>
          </a:bodyPr>
          <a:lstStyle>
            <a:lvl1pPr defTabSz="931008">
              <a:defRPr sz="1200"/>
            </a:lvl1pPr>
          </a:lstStyle>
          <a:p>
            <a:pPr>
              <a:defRPr/>
            </a:pPr>
            <a:endParaRPr lang="en-US"/>
          </a:p>
        </p:txBody>
      </p:sp>
      <p:sp>
        <p:nvSpPr>
          <p:cNvPr id="53255" name="Rectangle 7"/>
          <p:cNvSpPr>
            <a:spLocks noGrp="1" noChangeArrowheads="1"/>
          </p:cNvSpPr>
          <p:nvPr>
            <p:ph type="sldNum" sz="quarter" idx="5"/>
          </p:nvPr>
        </p:nvSpPr>
        <p:spPr bwMode="auto">
          <a:xfrm>
            <a:off x="3970634" y="8830621"/>
            <a:ext cx="3038161" cy="464180"/>
          </a:xfrm>
          <a:prstGeom prst="rect">
            <a:avLst/>
          </a:prstGeom>
          <a:noFill/>
          <a:ln w="9525">
            <a:noFill/>
            <a:miter lim="800000"/>
            <a:headEnd/>
            <a:tailEnd/>
          </a:ln>
          <a:effectLst/>
        </p:spPr>
        <p:txBody>
          <a:bodyPr vert="horz" wrap="square" lIns="93177" tIns="46588" rIns="93177" bIns="46588" numCol="1" anchor="b" anchorCtr="0" compatLnSpc="1">
            <a:prstTxWarp prst="textNoShape">
              <a:avLst/>
            </a:prstTxWarp>
          </a:bodyPr>
          <a:lstStyle>
            <a:lvl1pPr algn="r" defTabSz="931008">
              <a:defRPr sz="1200"/>
            </a:lvl1pPr>
          </a:lstStyle>
          <a:p>
            <a:pPr>
              <a:defRPr/>
            </a:pPr>
            <a:fld id="{23829779-7E7A-40B9-BDB8-52DA35B8CF73}" type="slidenum">
              <a:rPr lang="en-US"/>
              <a:pPr>
                <a:defRPr/>
              </a:pPr>
              <a:t>‹#›</a:t>
            </a:fld>
            <a:endParaRPr lang="en-US"/>
          </a:p>
        </p:txBody>
      </p:sp>
    </p:spTree>
    <p:extLst>
      <p:ext uri="{BB962C8B-B14F-4D97-AF65-F5344CB8AC3E}">
        <p14:creationId xmlns:p14="http://schemas.microsoft.com/office/powerpoint/2010/main" val="720938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C461027-C2A1-4451-A40C-4D6C40972DE9}" type="slidenum">
              <a:rPr lang="en-US" smtClean="0"/>
              <a:pPr/>
              <a:t>1</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829779-7E7A-40B9-BDB8-52DA35B8CF73}"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829779-7E7A-40B9-BDB8-52DA35B8CF73}"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829779-7E7A-40B9-BDB8-52DA35B8CF73}"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829779-7E7A-40B9-BDB8-52DA35B8CF73}"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829779-7E7A-40B9-BDB8-52DA35B8CF73}"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829779-7E7A-40B9-BDB8-52DA35B8CF73}"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829779-7E7A-40B9-BDB8-52DA35B8CF73}"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829779-7E7A-40B9-BDB8-52DA35B8CF73}"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829779-7E7A-40B9-BDB8-52DA35B8CF73}"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829779-7E7A-40B9-BDB8-52DA35B8CF73}"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829779-7E7A-40B9-BDB8-52DA35B8CF73}"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829779-7E7A-40B9-BDB8-52DA35B8CF73}"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829779-7E7A-40B9-BDB8-52DA35B8CF73}"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829779-7E7A-40B9-BDB8-52DA35B8CF73}"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829779-7E7A-40B9-BDB8-52DA35B8CF73}" type="slidenum">
              <a:rPr lang="en-US" smtClean="0"/>
              <a:pPr>
                <a:defRPr/>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829779-7E7A-40B9-BDB8-52DA35B8CF73}"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829779-7E7A-40B9-BDB8-52DA35B8CF73}"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829779-7E7A-40B9-BDB8-52DA35B8CF73}"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829779-7E7A-40B9-BDB8-52DA35B8CF73}"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829779-7E7A-40B9-BDB8-52DA35B8CF73}"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829779-7E7A-40B9-BDB8-52DA35B8CF73}"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3829779-7E7A-40B9-BDB8-52DA35B8CF73}"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520D35-429C-4DB3-9E51-B0ED1E7D600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C688E7-448D-4C3D-92EF-3E0A8588ED9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54425E-2826-4B53-AA3B-067D69645F8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08918B-0F2D-44CF-9229-508BE6B10E7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0C0EA8-2CB0-4809-A352-A31A2A60875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C990FE-BD7C-45EC-822D-8FA487EBC5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F04022B-B1DD-4598-B18C-13CDB36CB5D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0B65E83-220A-4C99-B6AE-D5F37219431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286E154-5F48-4125-A66C-BEF0D8043CB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EA8AD7B-7A5E-47EF-980C-2B855AF1FC4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3AA689-AD18-4DED-A423-C1E360652F5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DE37B2-A17A-4DCF-BC18-F4CA5B65A37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t="-1000" b="-1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5703450-9C92-4301-AEB7-65CEACFD688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5400" b="1">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5400" b="1">
          <a:solidFill>
            <a:srgbClr val="FFFF00"/>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5400" b="1">
          <a:solidFill>
            <a:srgbClr val="FFFF00"/>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5400" b="1">
          <a:solidFill>
            <a:srgbClr val="FFFF00"/>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5400" b="1">
          <a:solidFill>
            <a:srgbClr val="FFFF00"/>
          </a:solidFill>
          <a:effectLst>
            <a:outerShdw blurRad="38100" dist="38100" dir="2700000" algn="tl">
              <a:srgbClr val="000000"/>
            </a:outerShdw>
          </a:effectLst>
          <a:latin typeface="Arial" charset="0"/>
        </a:defRPr>
      </a:lvl5pPr>
      <a:lvl6pPr marL="457200" algn="ctr" rtl="0" eaLnBrk="0" fontAlgn="base" hangingPunct="0">
        <a:spcBef>
          <a:spcPct val="0"/>
        </a:spcBef>
        <a:spcAft>
          <a:spcPct val="0"/>
        </a:spcAft>
        <a:defRPr sz="5400" b="1">
          <a:solidFill>
            <a:srgbClr val="FFFF00"/>
          </a:solidFill>
          <a:effectLst>
            <a:outerShdw blurRad="38100" dist="38100" dir="2700000" algn="tl">
              <a:srgbClr val="000000"/>
            </a:outerShdw>
          </a:effectLst>
          <a:latin typeface="Arial" charset="0"/>
        </a:defRPr>
      </a:lvl6pPr>
      <a:lvl7pPr marL="914400" algn="ctr" rtl="0" eaLnBrk="0" fontAlgn="base" hangingPunct="0">
        <a:spcBef>
          <a:spcPct val="0"/>
        </a:spcBef>
        <a:spcAft>
          <a:spcPct val="0"/>
        </a:spcAft>
        <a:defRPr sz="5400" b="1">
          <a:solidFill>
            <a:srgbClr val="FFFF00"/>
          </a:solidFill>
          <a:effectLst>
            <a:outerShdw blurRad="38100" dist="38100" dir="2700000" algn="tl">
              <a:srgbClr val="000000"/>
            </a:outerShdw>
          </a:effectLst>
          <a:latin typeface="Arial" charset="0"/>
        </a:defRPr>
      </a:lvl7pPr>
      <a:lvl8pPr marL="1371600" algn="ctr" rtl="0" eaLnBrk="0" fontAlgn="base" hangingPunct="0">
        <a:spcBef>
          <a:spcPct val="0"/>
        </a:spcBef>
        <a:spcAft>
          <a:spcPct val="0"/>
        </a:spcAft>
        <a:defRPr sz="5400" b="1">
          <a:solidFill>
            <a:srgbClr val="FFFF00"/>
          </a:solidFill>
          <a:effectLst>
            <a:outerShdw blurRad="38100" dist="38100" dir="2700000" algn="tl">
              <a:srgbClr val="000000"/>
            </a:outerShdw>
          </a:effectLst>
          <a:latin typeface="Arial" charset="0"/>
        </a:defRPr>
      </a:lvl8pPr>
      <a:lvl9pPr marL="1828800" algn="ctr" rtl="0" eaLnBrk="0" fontAlgn="base" hangingPunct="0">
        <a:spcBef>
          <a:spcPct val="0"/>
        </a:spcBef>
        <a:spcAft>
          <a:spcPct val="0"/>
        </a:spcAft>
        <a:defRPr sz="5400" b="1">
          <a:solidFill>
            <a:srgbClr val="FFFF00"/>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har char="•"/>
        <a:defRPr sz="36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jboja@cpsc.gov"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mailto:mtoro@cpsc.gov" TargetMode="External"/><Relationship Id="rId4" Type="http://schemas.openxmlformats.org/officeDocument/2006/relationships/hyperlink" Target="mailto:cafflerbach@cpsc.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2590800"/>
            <a:ext cx="7772400" cy="1143000"/>
          </a:xfrm>
        </p:spPr>
        <p:txBody>
          <a:bodyPr/>
          <a:lstStyle/>
          <a:p>
            <a:pPr>
              <a:defRPr/>
            </a:pPr>
            <a:r>
              <a:rPr lang="en-US" sz="4800" smtClean="0"/>
              <a:t>CPSC AND THE POISON PREVENTION PACKAGING ACT</a:t>
            </a:r>
            <a:br>
              <a:rPr lang="en-US" sz="4800" smtClean="0"/>
            </a:br>
            <a:endParaRPr lang="en-US" sz="4800" smtClean="0"/>
          </a:p>
        </p:txBody>
      </p:sp>
      <p:sp>
        <p:nvSpPr>
          <p:cNvPr id="2051" name="Rectangle 3"/>
          <p:cNvSpPr>
            <a:spLocks noGrp="1" noChangeArrowheads="1"/>
          </p:cNvSpPr>
          <p:nvPr>
            <p:ph type="subTitle" idx="1"/>
          </p:nvPr>
        </p:nvSpPr>
        <p:spPr>
          <a:xfrm>
            <a:off x="1066800" y="3048000"/>
            <a:ext cx="7620000" cy="990600"/>
          </a:xfrm>
        </p:spPr>
        <p:txBody>
          <a:bodyPr/>
          <a:lstStyle/>
          <a:p>
            <a:pPr>
              <a:defRPr/>
            </a:pPr>
            <a:endParaRPr lang="en-US" sz="2400" smtClean="0"/>
          </a:p>
          <a:p>
            <a:pPr>
              <a:defRPr/>
            </a:pPr>
            <a:endParaRPr lang="en-US" sz="2400" smtClean="0"/>
          </a:p>
          <a:p>
            <a:pPr>
              <a:defRPr/>
            </a:pPr>
            <a:r>
              <a:rPr lang="en-US" sz="4000" smtClean="0"/>
              <a:t>John W. Boja, Ph.D.</a:t>
            </a:r>
          </a:p>
          <a:p>
            <a:pPr>
              <a:defRPr/>
            </a:pPr>
            <a:endParaRPr lang="en-US" smtClean="0"/>
          </a:p>
          <a:p>
            <a:pPr>
              <a:defRPr/>
            </a:pPr>
            <a:r>
              <a:rPr lang="en-US" sz="2000" smtClean="0"/>
              <a:t>These comments are those of the CPSC staff, have not been reviewed or approved by, and may not necessarily reflect the views of, the Commission.</a:t>
            </a:r>
          </a:p>
          <a:p>
            <a:pPr>
              <a:defRPr/>
            </a:pPr>
            <a:endParaRPr lang="en-US" sz="2000" smtClean="0"/>
          </a:p>
        </p:txBody>
      </p:sp>
      <p:sp>
        <p:nvSpPr>
          <p:cNvPr id="2053" name="Text Box 7"/>
          <p:cNvSpPr txBox="1">
            <a:spLocks noChangeArrowheads="1"/>
          </p:cNvSpPr>
          <p:nvPr/>
        </p:nvSpPr>
        <p:spPr bwMode="auto">
          <a:xfrm>
            <a:off x="990600" y="533400"/>
            <a:ext cx="7467600" cy="457200"/>
          </a:xfrm>
          <a:prstGeom prst="rect">
            <a:avLst/>
          </a:prstGeom>
          <a:noFill/>
          <a:ln w="9525">
            <a:noFill/>
            <a:miter lim="800000"/>
            <a:headEnd/>
            <a:tailEnd/>
          </a:ln>
        </p:spPr>
        <p:txBody>
          <a:bodyPr>
            <a:spAutoFit/>
          </a:bodyPr>
          <a:lstStyle/>
          <a:p>
            <a:r>
              <a:rPr lang="en-US" b="1" dirty="0">
                <a:solidFill>
                  <a:srgbClr val="FFFF00"/>
                </a:solidFill>
                <a:effectLst>
                  <a:outerShdw blurRad="38100" dist="38100" dir="2700000" algn="tl">
                    <a:srgbClr val="000000">
                      <a:alpha val="43137"/>
                    </a:srgbClr>
                  </a:outerShdw>
                </a:effectLst>
                <a:latin typeface="Arial" charset="0"/>
              </a:rPr>
              <a:t>The U.S. Consumer Product Safety Commission</a:t>
            </a:r>
            <a:endParaRPr lang="en-US"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62000" y="76200"/>
            <a:ext cx="7772400" cy="1143000"/>
          </a:xfrm>
        </p:spPr>
        <p:txBody>
          <a:bodyPr/>
          <a:lstStyle/>
          <a:p>
            <a:pPr>
              <a:defRPr/>
            </a:pPr>
            <a:r>
              <a:rPr lang="en-US" sz="3200" smtClean="0"/>
              <a:t>Substances currently included in </a:t>
            </a:r>
            <a:br>
              <a:rPr lang="en-US" sz="3200" smtClean="0"/>
            </a:br>
            <a:r>
              <a:rPr lang="en-US" sz="3200" smtClean="0"/>
              <a:t>16 CFR § 1700.14</a:t>
            </a:r>
          </a:p>
        </p:txBody>
      </p:sp>
      <p:sp>
        <p:nvSpPr>
          <p:cNvPr id="37895" name="Rectangle 7"/>
          <p:cNvSpPr>
            <a:spLocks noGrp="1" noChangeArrowheads="1"/>
          </p:cNvSpPr>
          <p:nvPr>
            <p:ph type="body" sz="half" idx="1"/>
          </p:nvPr>
        </p:nvSpPr>
        <p:spPr>
          <a:xfrm>
            <a:off x="457200" y="1524000"/>
            <a:ext cx="3810000" cy="4114800"/>
          </a:xfrm>
        </p:spPr>
        <p:txBody>
          <a:bodyPr/>
          <a:lstStyle/>
          <a:p>
            <a:pPr marL="228600" indent="-228600" defTabSz="457200">
              <a:lnSpc>
                <a:spcPct val="80000"/>
              </a:lnSpc>
              <a:defRPr/>
            </a:pPr>
            <a:r>
              <a:rPr lang="en-US" dirty="0" smtClean="0"/>
              <a:t>ethylene glycol</a:t>
            </a:r>
          </a:p>
          <a:p>
            <a:pPr marL="228600" indent="-228600" defTabSz="457200">
              <a:lnSpc>
                <a:spcPct val="80000"/>
              </a:lnSpc>
              <a:defRPr/>
            </a:pPr>
            <a:r>
              <a:rPr lang="en-US" dirty="0" smtClean="0"/>
              <a:t>fluoride</a:t>
            </a:r>
          </a:p>
          <a:p>
            <a:pPr marL="228600" indent="-228600" defTabSz="457200">
              <a:lnSpc>
                <a:spcPct val="80000"/>
              </a:lnSpc>
              <a:defRPr/>
            </a:pPr>
            <a:r>
              <a:rPr lang="en-US" dirty="0" smtClean="0"/>
              <a:t>furniture polish</a:t>
            </a:r>
          </a:p>
          <a:p>
            <a:pPr marL="228600" indent="-228600" defTabSz="457200">
              <a:lnSpc>
                <a:spcPct val="80000"/>
              </a:lnSpc>
              <a:defRPr/>
            </a:pPr>
            <a:r>
              <a:rPr lang="en-US" dirty="0" smtClean="0"/>
              <a:t>glue removers         containing   </a:t>
            </a:r>
            <a:r>
              <a:rPr lang="en-US" dirty="0" err="1" smtClean="0"/>
              <a:t>acetonitrile</a:t>
            </a:r>
            <a:endParaRPr lang="en-US" dirty="0" smtClean="0"/>
          </a:p>
          <a:p>
            <a:pPr marL="228600" indent="-228600" defTabSz="457200">
              <a:lnSpc>
                <a:spcPct val="80000"/>
              </a:lnSpc>
              <a:defRPr/>
            </a:pPr>
            <a:r>
              <a:rPr lang="en-US" dirty="0" smtClean="0">
                <a:solidFill>
                  <a:srgbClr val="FFFF00"/>
                </a:solidFill>
              </a:rPr>
              <a:t>hydrocarbons</a:t>
            </a:r>
          </a:p>
          <a:p>
            <a:pPr marL="228600" indent="-228600" defTabSz="457200">
              <a:lnSpc>
                <a:spcPct val="80000"/>
              </a:lnSpc>
              <a:defRPr/>
            </a:pPr>
            <a:r>
              <a:rPr lang="en-US" dirty="0" smtClean="0"/>
              <a:t>kindling and/or illuminating preparations</a:t>
            </a:r>
          </a:p>
          <a:p>
            <a:pPr marL="228600" indent="-228600" defTabSz="457200">
              <a:lnSpc>
                <a:spcPct val="80000"/>
              </a:lnSpc>
              <a:defRPr/>
            </a:pPr>
            <a:r>
              <a:rPr lang="en-US" dirty="0" err="1" smtClean="0"/>
              <a:t>methacrylic</a:t>
            </a:r>
            <a:r>
              <a:rPr lang="en-US" dirty="0" smtClean="0"/>
              <a:t> acid</a:t>
            </a:r>
          </a:p>
          <a:p>
            <a:pPr marL="228600" indent="-228600" defTabSz="457200">
              <a:lnSpc>
                <a:spcPct val="80000"/>
              </a:lnSpc>
              <a:defRPr/>
            </a:pPr>
            <a:r>
              <a:rPr lang="en-US" dirty="0" smtClean="0"/>
              <a:t>methyl alcohol</a:t>
            </a:r>
          </a:p>
          <a:p>
            <a:pPr marL="228600" indent="-228600" defTabSz="457200">
              <a:lnSpc>
                <a:spcPct val="80000"/>
              </a:lnSpc>
              <a:defRPr/>
            </a:pPr>
            <a:endParaRPr lang="en-US" dirty="0" smtClean="0"/>
          </a:p>
        </p:txBody>
      </p:sp>
      <p:sp>
        <p:nvSpPr>
          <p:cNvPr id="37896" name="Rectangle 8"/>
          <p:cNvSpPr>
            <a:spLocks noGrp="1" noChangeArrowheads="1"/>
          </p:cNvSpPr>
          <p:nvPr>
            <p:ph type="body" sz="half" idx="2"/>
          </p:nvPr>
        </p:nvSpPr>
        <p:spPr>
          <a:xfrm>
            <a:off x="3810000" y="1524000"/>
            <a:ext cx="4953000" cy="4114800"/>
          </a:xfrm>
        </p:spPr>
        <p:txBody>
          <a:bodyPr/>
          <a:lstStyle/>
          <a:p>
            <a:pPr>
              <a:lnSpc>
                <a:spcPct val="80000"/>
              </a:lnSpc>
              <a:tabLst>
                <a:tab pos="571500" algn="l"/>
              </a:tabLst>
              <a:defRPr/>
            </a:pPr>
            <a:r>
              <a:rPr lang="en-US" dirty="0" smtClean="0"/>
              <a:t>mouthwash containing ethanol</a:t>
            </a:r>
          </a:p>
          <a:p>
            <a:pPr>
              <a:lnSpc>
                <a:spcPct val="80000"/>
              </a:lnSpc>
              <a:tabLst>
                <a:tab pos="571500" algn="l"/>
              </a:tabLst>
              <a:defRPr/>
            </a:pPr>
            <a:r>
              <a:rPr lang="en-US" dirty="0" smtClean="0"/>
              <a:t>permanent wave neutralizer containing sodium or potassium </a:t>
            </a:r>
            <a:r>
              <a:rPr lang="en-US" dirty="0" err="1" smtClean="0"/>
              <a:t>bromate</a:t>
            </a:r>
            <a:endParaRPr lang="en-US" dirty="0" smtClean="0"/>
          </a:p>
          <a:p>
            <a:pPr>
              <a:lnSpc>
                <a:spcPct val="80000"/>
              </a:lnSpc>
              <a:tabLst>
                <a:tab pos="571500" algn="l"/>
              </a:tabLst>
              <a:defRPr/>
            </a:pPr>
            <a:r>
              <a:rPr lang="en-US" dirty="0" smtClean="0"/>
              <a:t>sodium and potassium </a:t>
            </a:r>
          </a:p>
          <a:p>
            <a:pPr>
              <a:lnSpc>
                <a:spcPct val="80000"/>
              </a:lnSpc>
              <a:buFontTx/>
              <a:buNone/>
              <a:tabLst>
                <a:tab pos="571500" algn="l"/>
              </a:tabLst>
              <a:defRPr/>
            </a:pPr>
            <a:r>
              <a:rPr lang="en-US" dirty="0" smtClean="0"/>
              <a:t>	hydroxide</a:t>
            </a:r>
          </a:p>
          <a:p>
            <a:pPr>
              <a:lnSpc>
                <a:spcPct val="80000"/>
              </a:lnSpc>
              <a:tabLst>
                <a:tab pos="571500" algn="l"/>
              </a:tabLst>
              <a:defRPr/>
            </a:pPr>
            <a:r>
              <a:rPr lang="en-US" dirty="0" smtClean="0"/>
              <a:t>solvents for paint or other coating material</a:t>
            </a:r>
          </a:p>
          <a:p>
            <a:pPr>
              <a:lnSpc>
                <a:spcPct val="80000"/>
              </a:lnSpc>
              <a:tabLst>
                <a:tab pos="571500" algn="l"/>
              </a:tabLst>
              <a:defRPr/>
            </a:pPr>
            <a:r>
              <a:rPr lang="en-US" dirty="0" smtClean="0"/>
              <a:t>sulfuric acid</a:t>
            </a:r>
          </a:p>
          <a:p>
            <a:pPr>
              <a:lnSpc>
                <a:spcPct val="80000"/>
              </a:lnSpc>
              <a:tabLst>
                <a:tab pos="571500" algn="l"/>
              </a:tabLst>
              <a:defRPr/>
            </a:pPr>
            <a:r>
              <a:rPr lang="en-US" dirty="0" smtClean="0"/>
              <a:t>turpentine</a:t>
            </a:r>
          </a:p>
          <a:p>
            <a:pPr>
              <a:lnSpc>
                <a:spcPct val="80000"/>
              </a:lnSpc>
              <a:tabLst>
                <a:tab pos="571500" algn="l"/>
              </a:tabLst>
              <a:defRPr/>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defRPr/>
            </a:pPr>
            <a:r>
              <a:rPr lang="en-US" smtClean="0"/>
              <a:t>Exceptions</a:t>
            </a:r>
          </a:p>
        </p:txBody>
      </p:sp>
      <p:sp>
        <p:nvSpPr>
          <p:cNvPr id="61443" name="Rectangle 3"/>
          <p:cNvSpPr>
            <a:spLocks noGrp="1" noChangeArrowheads="1"/>
          </p:cNvSpPr>
          <p:nvPr>
            <p:ph type="body" idx="1"/>
          </p:nvPr>
        </p:nvSpPr>
        <p:spPr>
          <a:xfrm>
            <a:off x="685800" y="1981200"/>
            <a:ext cx="8001000" cy="4114800"/>
          </a:xfrm>
        </p:spPr>
        <p:txBody>
          <a:bodyPr/>
          <a:lstStyle/>
          <a:p>
            <a:pPr>
              <a:defRPr/>
            </a:pPr>
            <a:r>
              <a:rPr lang="en-US" smtClean="0"/>
              <a:t>Not Used In/Around the Household</a:t>
            </a:r>
          </a:p>
          <a:p>
            <a:pPr lvl="1">
              <a:lnSpc>
                <a:spcPct val="150000"/>
              </a:lnSpc>
              <a:buSzPct val="75000"/>
              <a:buFont typeface="Wingdings" pitchFamily="2" charset="2"/>
              <a:buChar char="Ø"/>
              <a:defRPr/>
            </a:pPr>
            <a:r>
              <a:rPr lang="en-US" sz="3200" b="1" smtClean="0">
                <a:solidFill>
                  <a:schemeClr val="bg1"/>
                </a:solidFill>
                <a:effectLst>
                  <a:outerShdw blurRad="38100" dist="38100" dir="2700000" algn="tl">
                    <a:srgbClr val="000000"/>
                  </a:outerShdw>
                </a:effectLst>
                <a:latin typeface="Arial" charset="0"/>
              </a:rPr>
              <a:t>Institutional Use</a:t>
            </a:r>
          </a:p>
          <a:p>
            <a:pPr lvl="2">
              <a:lnSpc>
                <a:spcPct val="150000"/>
              </a:lnSpc>
              <a:buFont typeface="Arial" charset="0"/>
              <a:buChar char="—"/>
              <a:defRPr/>
            </a:pPr>
            <a:r>
              <a:rPr lang="en-US" b="1" smtClean="0">
                <a:solidFill>
                  <a:schemeClr val="bg1"/>
                </a:solidFill>
                <a:effectLst>
                  <a:outerShdw blurRad="38100" dist="38100" dir="2700000" algn="tl">
                    <a:srgbClr val="000000"/>
                  </a:outerShdw>
                </a:effectLst>
                <a:latin typeface="Arial" charset="0"/>
              </a:rPr>
              <a:t> </a:t>
            </a:r>
            <a:r>
              <a:rPr lang="en-US" sz="2800" b="1" smtClean="0">
                <a:solidFill>
                  <a:schemeClr val="bg1"/>
                </a:solidFill>
                <a:effectLst>
                  <a:outerShdw blurRad="38100" dist="38100" dir="2700000" algn="tl">
                    <a:srgbClr val="000000"/>
                  </a:outerShdw>
                </a:effectLst>
                <a:latin typeface="Arial" charset="0"/>
              </a:rPr>
              <a:t>Hospitals, Nursing Homes</a:t>
            </a:r>
          </a:p>
          <a:p>
            <a:pPr lvl="1">
              <a:buFont typeface="Wingdings" pitchFamily="2" charset="2"/>
              <a:buChar char="Ø"/>
              <a:defRPr/>
            </a:pPr>
            <a:endParaRPr lang="en-US" b="1" smtClean="0">
              <a:solidFill>
                <a:schemeClr val="bg1"/>
              </a:solidFill>
              <a:effectLst>
                <a:outerShdw blurRad="38100" dist="38100" dir="2700000" algn="tl">
                  <a:srgbClr val="000000"/>
                </a:outerShdw>
              </a:effectLst>
              <a:latin typeface="Arial" charset="0"/>
            </a:endParaRPr>
          </a:p>
          <a:p>
            <a:pPr lvl="1">
              <a:buSzPct val="75000"/>
              <a:buFont typeface="Wingdings" pitchFamily="2" charset="2"/>
              <a:buChar char="Ø"/>
              <a:defRPr/>
            </a:pPr>
            <a:r>
              <a:rPr lang="en-US" sz="3200" b="1" smtClean="0">
                <a:solidFill>
                  <a:schemeClr val="bg1"/>
                </a:solidFill>
                <a:effectLst>
                  <a:outerShdw blurRad="38100" dist="38100" dir="2700000" algn="tl">
                    <a:srgbClr val="000000"/>
                  </a:outerShdw>
                </a:effectLst>
                <a:latin typeface="Arial" charset="0"/>
              </a:rPr>
              <a:t>Professional Use</a:t>
            </a:r>
          </a:p>
          <a:p>
            <a:pPr>
              <a:defRPr/>
            </a:pPr>
            <a:endParaRPr lang="en-US" sz="32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457200"/>
            <a:ext cx="7772400" cy="1143000"/>
          </a:xfrm>
        </p:spPr>
        <p:txBody>
          <a:bodyPr/>
          <a:lstStyle/>
          <a:p>
            <a:pPr>
              <a:defRPr/>
            </a:pPr>
            <a:r>
              <a:rPr lang="en-US" dirty="0" smtClean="0"/>
              <a:t>Exceptions (cont.)</a:t>
            </a:r>
          </a:p>
        </p:txBody>
      </p:sp>
      <p:sp>
        <p:nvSpPr>
          <p:cNvPr id="62467" name="Rectangle 3"/>
          <p:cNvSpPr>
            <a:spLocks noGrp="1" noChangeArrowheads="1"/>
          </p:cNvSpPr>
          <p:nvPr>
            <p:ph type="body" idx="1"/>
          </p:nvPr>
        </p:nvSpPr>
        <p:spPr>
          <a:xfrm>
            <a:off x="533400" y="1828800"/>
            <a:ext cx="8077200" cy="4114800"/>
          </a:xfrm>
        </p:spPr>
        <p:txBody>
          <a:bodyPr/>
          <a:lstStyle/>
          <a:p>
            <a:pPr>
              <a:defRPr/>
            </a:pPr>
            <a:r>
              <a:rPr lang="en-US" dirty="0" smtClean="0"/>
              <a:t>Prescription</a:t>
            </a:r>
          </a:p>
          <a:p>
            <a:pPr lvl="1">
              <a:buSzPct val="75000"/>
              <a:buFont typeface="Wingdings" pitchFamily="2" charset="2"/>
              <a:buChar char="Ø"/>
              <a:defRPr/>
            </a:pPr>
            <a:r>
              <a:rPr lang="en-US" sz="3200" b="1" dirty="0" smtClean="0">
                <a:solidFill>
                  <a:schemeClr val="bg1"/>
                </a:solidFill>
                <a:effectLst>
                  <a:outerShdw blurRad="38100" dist="38100" dir="2700000" algn="tl">
                    <a:srgbClr val="000000"/>
                  </a:outerShdw>
                </a:effectLst>
                <a:latin typeface="Arial" charset="0"/>
              </a:rPr>
              <a:t>Bulk Drugs Repackaged by the Pharmacist</a:t>
            </a:r>
          </a:p>
          <a:p>
            <a:pPr lvl="1">
              <a:buSzPct val="75000"/>
              <a:buFont typeface="Wingdings" pitchFamily="2" charset="2"/>
              <a:buChar char="Ø"/>
              <a:defRPr/>
            </a:pPr>
            <a:r>
              <a:rPr lang="en-US" sz="3200" b="1" dirty="0" smtClean="0">
                <a:solidFill>
                  <a:schemeClr val="bg1"/>
                </a:solidFill>
                <a:effectLst>
                  <a:outerShdw blurRad="38100" dist="38100" dir="2700000" algn="tl">
                    <a:srgbClr val="000000"/>
                  </a:outerShdw>
                </a:effectLst>
                <a:latin typeface="Arial" charset="0"/>
              </a:rPr>
              <a:t>Requested by Patient or Physician</a:t>
            </a:r>
          </a:p>
          <a:p>
            <a:pPr lvl="2">
              <a:buFont typeface="Arial" charset="0"/>
              <a:buChar char="—"/>
              <a:tabLst>
                <a:tab pos="1377950" algn="l"/>
              </a:tabLst>
              <a:defRPr/>
            </a:pPr>
            <a:r>
              <a:rPr lang="en-US" sz="2800" b="1" dirty="0" smtClean="0">
                <a:solidFill>
                  <a:schemeClr val="bg1"/>
                </a:solidFill>
                <a:effectLst>
                  <a:outerShdw blurRad="38100" dist="38100" dir="2700000" algn="tl">
                    <a:srgbClr val="000000"/>
                  </a:outerShdw>
                </a:effectLst>
                <a:latin typeface="Arial" charset="0"/>
              </a:rPr>
              <a:t> Section 4 allows limited use of non-  	complying packaging 15 U.S.C. § 1473</a:t>
            </a:r>
            <a:endParaRPr lang="en-US" sz="3200" b="1" dirty="0" smtClean="0">
              <a:solidFill>
                <a:schemeClr val="bg1"/>
              </a:solidFill>
              <a:effectLst>
                <a:outerShdw blurRad="38100" dist="38100" dir="2700000" algn="tl">
                  <a:srgbClr val="000000"/>
                </a:outerShdw>
              </a:effectLst>
              <a:latin typeface="Arial" charset="0"/>
            </a:endParaRPr>
          </a:p>
          <a:p>
            <a:pPr lvl="1">
              <a:buSzPct val="75000"/>
              <a:buFont typeface="Wingdings" pitchFamily="2" charset="2"/>
              <a:buChar char="Ø"/>
              <a:defRPr/>
            </a:pPr>
            <a:r>
              <a:rPr lang="en-US" sz="3200" b="1" dirty="0" smtClean="0">
                <a:solidFill>
                  <a:schemeClr val="bg1"/>
                </a:solidFill>
                <a:effectLst>
                  <a:outerShdw blurRad="38100" dist="38100" dir="2700000" algn="tl">
                    <a:srgbClr val="000000"/>
                  </a:outerShdw>
                </a:effectLst>
                <a:latin typeface="Arial" charset="0"/>
              </a:rPr>
              <a:t>Exempted (16 CFR § 1702)</a:t>
            </a:r>
          </a:p>
          <a:p>
            <a:pPr lvl="2">
              <a:buFont typeface="Arial" charset="0"/>
              <a:buChar char="—"/>
              <a:defRPr/>
            </a:pPr>
            <a:r>
              <a:rPr lang="en-US" sz="2800" b="1" dirty="0" smtClean="0">
                <a:solidFill>
                  <a:schemeClr val="bg1"/>
                </a:solidFill>
                <a:effectLst>
                  <a:outerShdw blurRad="38100" dist="38100" dir="2700000" algn="tl">
                    <a:srgbClr val="000000"/>
                  </a:outerShdw>
                </a:effectLst>
                <a:latin typeface="Arial" charset="0"/>
              </a:rPr>
              <a:t> 16 CFR §1700.14(a)(10)(</a:t>
            </a:r>
            <a:r>
              <a:rPr lang="en-US" sz="2800" b="1" dirty="0" err="1" smtClean="0">
                <a:solidFill>
                  <a:schemeClr val="bg1"/>
                </a:solidFill>
                <a:effectLst>
                  <a:outerShdw blurRad="38100" dist="38100" dir="2700000" algn="tl">
                    <a:srgbClr val="000000"/>
                  </a:outerShdw>
                </a:effectLst>
                <a:latin typeface="Arial" charset="0"/>
              </a:rPr>
              <a:t>i</a:t>
            </a:r>
            <a:r>
              <a:rPr lang="en-US" sz="2800" b="1" dirty="0" smtClean="0">
                <a:solidFill>
                  <a:schemeClr val="bg1"/>
                </a:solidFill>
                <a:effectLst>
                  <a:outerShdw blurRad="38100" dist="38100" dir="2700000" algn="tl">
                    <a:srgbClr val="000000"/>
                  </a:outerShdw>
                </a:effectLst>
                <a:latin typeface="Arial" charset="0"/>
              </a:rPr>
              <a:t>)-(xxi)</a:t>
            </a:r>
          </a:p>
          <a:p>
            <a:pPr>
              <a:defRPr/>
            </a:pPr>
            <a:endParaRPr lang="en-US"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762000" y="76200"/>
            <a:ext cx="7772400" cy="1143000"/>
          </a:xfrm>
        </p:spPr>
        <p:txBody>
          <a:bodyPr/>
          <a:lstStyle/>
          <a:p>
            <a:pPr>
              <a:defRPr/>
            </a:pPr>
            <a:r>
              <a:rPr lang="en-US" smtClean="0"/>
              <a:t>Exceptions (cont.)</a:t>
            </a:r>
          </a:p>
        </p:txBody>
      </p:sp>
      <p:sp>
        <p:nvSpPr>
          <p:cNvPr id="63491" name="Rectangle 3"/>
          <p:cNvSpPr>
            <a:spLocks noGrp="1" noChangeArrowheads="1"/>
          </p:cNvSpPr>
          <p:nvPr>
            <p:ph type="body" idx="1"/>
          </p:nvPr>
        </p:nvSpPr>
        <p:spPr>
          <a:xfrm>
            <a:off x="457200" y="1143000"/>
            <a:ext cx="8763000" cy="5410200"/>
          </a:xfrm>
        </p:spPr>
        <p:txBody>
          <a:bodyPr/>
          <a:lstStyle/>
          <a:p>
            <a:pPr>
              <a:lnSpc>
                <a:spcPct val="80000"/>
              </a:lnSpc>
              <a:tabLst>
                <a:tab pos="1782763" algn="l"/>
              </a:tabLst>
              <a:defRPr/>
            </a:pPr>
            <a:r>
              <a:rPr lang="en-US" dirty="0" smtClean="0"/>
              <a:t>OTCs - Household Products</a:t>
            </a:r>
          </a:p>
          <a:p>
            <a:pPr>
              <a:lnSpc>
                <a:spcPct val="80000"/>
              </a:lnSpc>
              <a:buFontTx/>
              <a:buNone/>
              <a:tabLst>
                <a:tab pos="1782763" algn="l"/>
              </a:tabLst>
              <a:defRPr/>
            </a:pPr>
            <a:endParaRPr lang="en-US" sz="900" dirty="0" smtClean="0"/>
          </a:p>
          <a:p>
            <a:pPr lvl="1">
              <a:lnSpc>
                <a:spcPct val="120000"/>
              </a:lnSpc>
              <a:buSzPct val="75000"/>
              <a:buFont typeface="Wingdings" pitchFamily="2" charset="2"/>
              <a:buChar char="Ø"/>
              <a:tabLst>
                <a:tab pos="1782763" algn="l"/>
              </a:tabLst>
              <a:defRPr/>
            </a:pPr>
            <a:r>
              <a:rPr lang="en-US" sz="3200" b="1" dirty="0" smtClean="0">
                <a:solidFill>
                  <a:schemeClr val="bg1"/>
                </a:solidFill>
                <a:effectLst>
                  <a:outerShdw blurRad="38100" dist="38100" dir="2700000" algn="tl">
                    <a:srgbClr val="000000"/>
                  </a:outerShdw>
                </a:effectLst>
                <a:latin typeface="Arial" charset="0"/>
              </a:rPr>
              <a:t>One size </a:t>
            </a:r>
          </a:p>
          <a:p>
            <a:pPr lvl="1">
              <a:lnSpc>
                <a:spcPct val="120000"/>
              </a:lnSpc>
              <a:buSzPct val="75000"/>
              <a:buFont typeface="Wingdings" pitchFamily="2" charset="2"/>
              <a:buChar char="Ø"/>
              <a:tabLst>
                <a:tab pos="1782763" algn="l"/>
              </a:tabLst>
              <a:defRPr/>
            </a:pPr>
            <a:r>
              <a:rPr lang="en-US" sz="3200" b="1" dirty="0" smtClean="0">
                <a:solidFill>
                  <a:schemeClr val="bg1"/>
                </a:solidFill>
                <a:effectLst>
                  <a:outerShdw blurRad="38100" dist="38100" dir="2700000" algn="tl">
                    <a:srgbClr val="000000"/>
                  </a:outerShdw>
                </a:effectLst>
                <a:latin typeface="Arial" charset="0"/>
              </a:rPr>
              <a:t>Labeled (16 CFR §1700.5)</a:t>
            </a:r>
          </a:p>
          <a:p>
            <a:pPr marL="982663" lvl="2" indent="-68263">
              <a:lnSpc>
                <a:spcPct val="80000"/>
              </a:lnSpc>
              <a:buFont typeface="Times New Roman" pitchFamily="18" charset="0"/>
              <a:buChar char="—"/>
              <a:tabLst>
                <a:tab pos="1782763" algn="l"/>
              </a:tabLst>
              <a:defRPr/>
            </a:pPr>
            <a:r>
              <a:rPr lang="en-US" sz="2800" b="1" dirty="0" smtClean="0">
                <a:solidFill>
                  <a:schemeClr val="bg1"/>
                </a:solidFill>
                <a:effectLst>
                  <a:outerShdw blurRad="38100" dist="38100" dir="2700000" algn="tl">
                    <a:srgbClr val="000000"/>
                  </a:outerShdw>
                </a:effectLst>
                <a:latin typeface="Arial" charset="0"/>
              </a:rPr>
              <a:t> “This Package For Households Without   	Young Children”</a:t>
            </a:r>
          </a:p>
          <a:p>
            <a:pPr marL="982663" lvl="2" indent="-68263">
              <a:lnSpc>
                <a:spcPct val="80000"/>
              </a:lnSpc>
              <a:buFont typeface="Times New Roman" pitchFamily="18" charset="0"/>
              <a:buChar char="—"/>
              <a:tabLst>
                <a:tab pos="1782763" algn="l"/>
              </a:tabLst>
              <a:defRPr/>
            </a:pPr>
            <a:r>
              <a:rPr lang="en-US" sz="2800" b="1" dirty="0" smtClean="0">
                <a:solidFill>
                  <a:schemeClr val="bg1"/>
                </a:solidFill>
                <a:effectLst>
                  <a:outerShdw blurRad="38100" dist="38100" dir="2700000" algn="tl">
                    <a:srgbClr val="000000"/>
                  </a:outerShdw>
                </a:effectLst>
                <a:latin typeface="Arial" charset="0"/>
              </a:rPr>
              <a:t> “Package Not Child-Resistant”</a:t>
            </a:r>
          </a:p>
          <a:p>
            <a:pPr lvl="1">
              <a:lnSpc>
                <a:spcPct val="120000"/>
              </a:lnSpc>
              <a:buSzPct val="75000"/>
              <a:buFont typeface="Wingdings" pitchFamily="2" charset="2"/>
              <a:buChar char="Ø"/>
              <a:tabLst>
                <a:tab pos="1782763" algn="l"/>
              </a:tabLst>
              <a:defRPr/>
            </a:pPr>
            <a:r>
              <a:rPr lang="en-US" sz="3200" b="1" dirty="0" smtClean="0">
                <a:solidFill>
                  <a:schemeClr val="bg1"/>
                </a:solidFill>
                <a:effectLst>
                  <a:outerShdw blurRad="38100" dist="38100" dir="2700000" algn="tl">
                    <a:srgbClr val="000000"/>
                  </a:outerShdw>
                </a:effectLst>
                <a:latin typeface="Arial" charset="0"/>
              </a:rPr>
              <a:t>Other popular sizes are CR </a:t>
            </a:r>
          </a:p>
          <a:p>
            <a:pPr lvl="1">
              <a:lnSpc>
                <a:spcPct val="120000"/>
              </a:lnSpc>
              <a:buSzPct val="75000"/>
              <a:buFont typeface="Wingdings" pitchFamily="2" charset="2"/>
              <a:buChar char="Ø"/>
              <a:tabLst>
                <a:tab pos="1782763" algn="l"/>
              </a:tabLst>
              <a:defRPr/>
            </a:pPr>
            <a:r>
              <a:rPr lang="en-US" sz="3200" b="1" dirty="0" smtClean="0">
                <a:solidFill>
                  <a:schemeClr val="bg1"/>
                </a:solidFill>
                <a:effectLst>
                  <a:outerShdw blurRad="38100" dist="38100" dir="2700000" algn="tl">
                    <a:srgbClr val="000000"/>
                  </a:outerShdw>
                </a:effectLst>
                <a:latin typeface="Arial" charset="0"/>
              </a:rPr>
              <a:t>Imposed exclusive CR </a:t>
            </a:r>
          </a:p>
          <a:p>
            <a:pPr marL="982663" lvl="2" indent="-68263">
              <a:lnSpc>
                <a:spcPct val="80000"/>
              </a:lnSpc>
              <a:buFont typeface="Times New Roman" pitchFamily="18" charset="0"/>
              <a:buChar char="—"/>
              <a:tabLst>
                <a:tab pos="1782763" algn="l"/>
              </a:tabLst>
              <a:defRPr/>
            </a:pPr>
            <a:r>
              <a:rPr lang="en-US" sz="2800" b="1" dirty="0" smtClean="0">
                <a:solidFill>
                  <a:schemeClr val="bg1"/>
                </a:solidFill>
                <a:effectLst>
                  <a:outerShdw blurRad="38100" dist="38100" dir="2700000" algn="tl">
                    <a:srgbClr val="000000"/>
                  </a:outerShdw>
                </a:effectLst>
                <a:latin typeface="Arial" charset="0"/>
              </a:rPr>
              <a:t> Drain cleaners (16 CFR 1500.17(a)(4)</a:t>
            </a:r>
            <a:r>
              <a:rPr lang="en-US" sz="2800" b="1" dirty="0" smtClean="0">
                <a:solidFill>
                  <a:schemeClr val="bg1"/>
                </a:solidFill>
                <a:effectLst>
                  <a:outerShdw blurRad="38100" dist="38100" dir="2700000" algn="tl">
                    <a:srgbClr val="000000">
                      <a:alpha val="43137"/>
                    </a:srgbClr>
                  </a:outerShdw>
                </a:effectLst>
                <a:latin typeface="Arial" charset="0"/>
              </a:rPr>
              <a:t>)</a:t>
            </a:r>
            <a:endParaRPr lang="en-US" sz="2800" b="1" dirty="0" smtClean="0">
              <a:solidFill>
                <a:schemeClr val="bg1"/>
              </a:solidFill>
              <a:effectLst>
                <a:outerShdw blurRad="38100" dist="38100" dir="2700000" algn="tl">
                  <a:srgbClr val="000000"/>
                </a:outerShdw>
              </a:effectLst>
              <a:latin typeface="Arial" charset="0"/>
            </a:endParaRPr>
          </a:p>
          <a:p>
            <a:pPr lvl="2">
              <a:lnSpc>
                <a:spcPct val="120000"/>
              </a:lnSpc>
              <a:buSzPct val="75000"/>
              <a:buNone/>
              <a:tabLst>
                <a:tab pos="1782763" algn="l"/>
              </a:tabLst>
              <a:defRPr/>
            </a:pPr>
            <a:endParaRPr lang="en-US" sz="2000" b="1" dirty="0" smtClean="0">
              <a:solidFill>
                <a:schemeClr val="bg1"/>
              </a:solidFill>
              <a:effectLst>
                <a:outerShdw blurRad="38100" dist="38100" dir="2700000" algn="tl">
                  <a:srgbClr val="000000">
                    <a:alpha val="43137"/>
                  </a:srgbClr>
                </a:outerShdw>
              </a:effectLst>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228600" y="304800"/>
            <a:ext cx="8763000" cy="1143000"/>
          </a:xfrm>
        </p:spPr>
        <p:txBody>
          <a:bodyPr/>
          <a:lstStyle/>
          <a:p>
            <a:pPr>
              <a:defRPr/>
            </a:pPr>
            <a:r>
              <a:rPr lang="en-US" smtClean="0"/>
              <a:t>Packaging Test Methods</a:t>
            </a:r>
          </a:p>
        </p:txBody>
      </p:sp>
      <p:sp>
        <p:nvSpPr>
          <p:cNvPr id="68611" name="Rectangle 3"/>
          <p:cNvSpPr>
            <a:spLocks noGrp="1" noChangeArrowheads="1"/>
          </p:cNvSpPr>
          <p:nvPr>
            <p:ph type="body" idx="1"/>
          </p:nvPr>
        </p:nvSpPr>
        <p:spPr>
          <a:xfrm>
            <a:off x="1219200" y="1524000"/>
            <a:ext cx="7772400" cy="4114800"/>
          </a:xfrm>
        </p:spPr>
        <p:txBody>
          <a:bodyPr/>
          <a:lstStyle/>
          <a:p>
            <a:pPr>
              <a:defRPr/>
            </a:pPr>
            <a:r>
              <a:rPr lang="en-US" sz="3200" dirty="0" smtClean="0"/>
              <a:t>Child Test - 16 CFR § 1700.20(a)(2)</a:t>
            </a:r>
          </a:p>
          <a:p>
            <a:pPr lvl="1">
              <a:defRPr/>
            </a:pPr>
            <a:r>
              <a:rPr lang="en-US" b="1" dirty="0" smtClean="0">
                <a:solidFill>
                  <a:schemeClr val="bg1"/>
                </a:solidFill>
                <a:effectLst>
                  <a:outerShdw blurRad="38100" dist="38100" dir="2700000" algn="tl">
                    <a:srgbClr val="000000"/>
                  </a:outerShdw>
                </a:effectLst>
                <a:latin typeface="Arial" charset="0"/>
              </a:rPr>
              <a:t>Panels of 50 children </a:t>
            </a:r>
            <a:r>
              <a:rPr lang="en-US" sz="2000" b="1" dirty="0" smtClean="0">
                <a:solidFill>
                  <a:schemeClr val="bg1"/>
                </a:solidFill>
                <a:effectLst>
                  <a:outerShdw blurRad="38100" dist="38100" dir="2700000" algn="tl">
                    <a:srgbClr val="000000"/>
                  </a:outerShdw>
                </a:effectLst>
                <a:latin typeface="Arial" charset="0"/>
              </a:rPr>
              <a:t>(42-51 months)</a:t>
            </a:r>
            <a:endParaRPr lang="en-US" b="1" dirty="0" smtClean="0">
              <a:solidFill>
                <a:schemeClr val="bg1"/>
              </a:solidFill>
              <a:effectLst>
                <a:outerShdw blurRad="38100" dist="38100" dir="2700000" algn="tl">
                  <a:srgbClr val="000000"/>
                </a:outerShdw>
              </a:effectLst>
              <a:latin typeface="Arial" charset="0"/>
            </a:endParaRPr>
          </a:p>
          <a:p>
            <a:pPr lvl="1">
              <a:defRPr/>
            </a:pPr>
            <a:r>
              <a:rPr lang="en-US" b="1" dirty="0" smtClean="0">
                <a:solidFill>
                  <a:schemeClr val="bg1"/>
                </a:solidFill>
                <a:effectLst>
                  <a:outerShdw blurRad="38100" dist="38100" dir="2700000" algn="tl">
                    <a:srgbClr val="000000"/>
                  </a:outerShdw>
                </a:effectLst>
                <a:latin typeface="Arial" charset="0"/>
              </a:rPr>
              <a:t>Tester restriction - 30% children</a:t>
            </a:r>
          </a:p>
          <a:p>
            <a:pPr lvl="1">
              <a:defRPr/>
            </a:pPr>
            <a:r>
              <a:rPr lang="en-US" b="1" dirty="0" smtClean="0">
                <a:solidFill>
                  <a:schemeClr val="bg1"/>
                </a:solidFill>
                <a:effectLst>
                  <a:outerShdw blurRad="38100" dist="38100" dir="2700000" algn="tl">
                    <a:srgbClr val="000000"/>
                  </a:outerShdw>
                </a:effectLst>
                <a:latin typeface="Arial" charset="0"/>
              </a:rPr>
              <a:t>Site restriction - 20% children</a:t>
            </a:r>
          </a:p>
          <a:p>
            <a:pPr lvl="1">
              <a:defRPr/>
            </a:pPr>
            <a:r>
              <a:rPr lang="en-US" b="1" dirty="0" smtClean="0">
                <a:solidFill>
                  <a:schemeClr val="bg1"/>
                </a:solidFill>
                <a:effectLst>
                  <a:outerShdw blurRad="38100" dist="38100" dir="2700000" algn="tl">
                    <a:srgbClr val="000000"/>
                  </a:outerShdw>
                </a:effectLst>
                <a:latin typeface="Arial" charset="0"/>
              </a:rPr>
              <a:t>5 minutes - demo - Teeth - 5 minutes</a:t>
            </a:r>
          </a:p>
          <a:p>
            <a:pPr lvl="1">
              <a:defRPr/>
            </a:pPr>
            <a:r>
              <a:rPr lang="en-US" b="1" dirty="0" smtClean="0">
                <a:solidFill>
                  <a:schemeClr val="bg1"/>
                </a:solidFill>
                <a:effectLst>
                  <a:outerShdw blurRad="38100" dist="38100" dir="2700000" algn="tl">
                    <a:srgbClr val="000000"/>
                  </a:outerShdw>
                </a:effectLst>
                <a:latin typeface="Arial" charset="0"/>
              </a:rPr>
              <a:t>Sequential Pass/Fail Table </a:t>
            </a:r>
          </a:p>
          <a:p>
            <a:pPr lvl="2">
              <a:defRPr/>
            </a:pPr>
            <a:r>
              <a:rPr lang="en-US" b="1" dirty="0" smtClean="0">
                <a:solidFill>
                  <a:schemeClr val="bg1"/>
                </a:solidFill>
                <a:effectLst>
                  <a:outerShdw blurRad="38100" dist="38100" dir="2700000" algn="tl">
                    <a:srgbClr val="000000"/>
                  </a:outerShdw>
                </a:effectLst>
                <a:latin typeface="Arial" charset="0"/>
              </a:rPr>
              <a:t>16 CFR § 1700.20(a)(2)(iii)</a:t>
            </a:r>
          </a:p>
          <a:p>
            <a:pPr lvl="2">
              <a:defRPr/>
            </a:pPr>
            <a:r>
              <a:rPr lang="en-US" b="1" dirty="0" smtClean="0">
                <a:solidFill>
                  <a:schemeClr val="bg1"/>
                </a:solidFill>
                <a:effectLst>
                  <a:outerShdw blurRad="38100" dist="38100" dir="2700000" algn="tl">
                    <a:srgbClr val="000000"/>
                  </a:outerShdw>
                </a:effectLst>
                <a:latin typeface="Arial" charset="0"/>
              </a:rPr>
              <a:t>80% after 200 children</a:t>
            </a:r>
          </a:p>
          <a:p>
            <a:pPr>
              <a:defRPr/>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85800" y="304800"/>
            <a:ext cx="7772400" cy="1143000"/>
          </a:xfrm>
        </p:spPr>
        <p:txBody>
          <a:bodyPr/>
          <a:lstStyle/>
          <a:p>
            <a:pPr>
              <a:defRPr/>
            </a:pPr>
            <a:r>
              <a:rPr lang="en-US" smtClean="0"/>
              <a:t>SEQUENTIAL TEST</a:t>
            </a:r>
          </a:p>
        </p:txBody>
      </p:sp>
      <p:graphicFrame>
        <p:nvGraphicFramePr>
          <p:cNvPr id="69789" name="Group 157"/>
          <p:cNvGraphicFramePr>
            <a:graphicFrameLocks noGrp="1"/>
          </p:cNvGraphicFramePr>
          <p:nvPr>
            <p:ph type="tbl" idx="1"/>
          </p:nvPr>
        </p:nvGraphicFramePr>
        <p:xfrm>
          <a:off x="685800" y="1981200"/>
          <a:ext cx="7467600" cy="3791712"/>
        </p:xfrm>
        <a:graphic>
          <a:graphicData uri="http://schemas.openxmlformats.org/drawingml/2006/table">
            <a:tbl>
              <a:tblPr/>
              <a:tblGrid>
                <a:gridCol w="1066800"/>
                <a:gridCol w="2057400"/>
                <a:gridCol w="1371600"/>
                <a:gridCol w="1477963"/>
                <a:gridCol w="1493837"/>
              </a:tblGrid>
              <a:tr h="6858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outerShdw blurRad="38100" dist="38100" dir="2700000" algn="tl">
                              <a:srgbClr val="000000"/>
                            </a:outerShdw>
                          </a:effectLst>
                          <a:latin typeface="Arial" charset="0"/>
                        </a:rPr>
                        <a:t>Test Panel</a:t>
                      </a: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outerShdw blurRad="38100" dist="38100" dir="2700000" algn="tl">
                              <a:srgbClr val="000000"/>
                            </a:outerShdw>
                          </a:effectLst>
                          <a:latin typeface="Arial" charset="0"/>
                        </a:rPr>
                        <a:t># Children</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outerShdw blurRad="38100" dist="38100" dir="2700000" algn="tl">
                              <a:srgbClr val="000000"/>
                            </a:outerShdw>
                          </a:effectLst>
                          <a:latin typeface="Arial" charset="0"/>
                        </a:rPr>
                        <a:t>   Tested </a:t>
                      </a:r>
                    </a:p>
                  </a:txBody>
                  <a:tcPr horzOverflow="overflow">
                    <a:lnL>
                      <a:noFill/>
                    </a:lnL>
                    <a:lnR>
                      <a:noFill/>
                    </a:lnR>
                    <a:lnT cap="flat">
                      <a:noFill/>
                    </a:lnT>
                    <a:lnB>
                      <a:noFill/>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outerShdw blurRad="38100" dist="38100" dir="2700000" algn="tl">
                              <a:srgbClr val="000000"/>
                            </a:outerShdw>
                          </a:effectLst>
                          <a:latin typeface="Arial" charset="0"/>
                        </a:rPr>
                        <a:t>Package Openings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outerShdw blurRad="38100" dist="38100" dir="2700000" algn="tl">
                              <a:srgbClr val="000000"/>
                            </a:outerShdw>
                          </a:effectLst>
                          <a:latin typeface="Arial" charset="0"/>
                        </a:rPr>
                        <a:t>(Full 10 minutes)</a:t>
                      </a:r>
                    </a:p>
                  </a:txBody>
                  <a:tcPr horzOverflow="overflow">
                    <a:lnL>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r>
              <a:tr h="5635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3200" b="1" i="0" u="none" strike="noStrike" cap="none" normalizeH="0" baseline="0" smtClean="0">
                        <a:ln>
                          <a:noFill/>
                        </a:ln>
                        <a:solidFill>
                          <a:schemeClr val="bg1"/>
                        </a:solidFill>
                        <a:effectLst>
                          <a:outerShdw blurRad="38100" dist="38100" dir="2700000" algn="tl">
                            <a:srgbClr val="000000"/>
                          </a:outerShdw>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3200" b="1" i="0" u="none" strike="noStrike" cap="none" normalizeH="0" baseline="0" smtClean="0">
                        <a:ln>
                          <a:noFill/>
                        </a:ln>
                        <a:solidFill>
                          <a:schemeClr val="bg1"/>
                        </a:solidFill>
                        <a:effectLst>
                          <a:outerShdw blurRad="38100" dist="38100" dir="2700000" algn="tl">
                            <a:srgbClr val="000000"/>
                          </a:outerShdw>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bg1"/>
                          </a:solidFill>
                          <a:effectLst>
                            <a:outerShdw blurRad="38100" dist="38100" dir="2700000" algn="tl">
                              <a:srgbClr val="000000"/>
                            </a:outerShdw>
                          </a:effectLst>
                          <a:latin typeface="Arial" charset="0"/>
                        </a:rPr>
                        <a:t>Pass</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bg1"/>
                          </a:solidFill>
                          <a:effectLst>
                            <a:outerShdw blurRad="38100" dist="38100" dir="2700000" algn="tl">
                              <a:srgbClr val="000000"/>
                            </a:outerShdw>
                          </a:effectLst>
                          <a:latin typeface="Arial" charset="0"/>
                        </a:rPr>
                        <a:t>Continue</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bg1"/>
                          </a:solidFill>
                          <a:effectLst>
                            <a:outerShdw blurRad="38100" dist="38100" dir="2700000" algn="tl">
                              <a:srgbClr val="000000"/>
                            </a:outerShdw>
                          </a:effectLst>
                          <a:latin typeface="Arial" charset="0"/>
                        </a:rPr>
                        <a:t>Fail</a:t>
                      </a:r>
                    </a:p>
                  </a:txBody>
                  <a:tcPr horzOverflow="overflow">
                    <a:lnL>
                      <a:noFill/>
                    </a:lnL>
                    <a:lnR cap="flat">
                      <a:noFill/>
                    </a:lnR>
                    <a:lnT>
                      <a:noFill/>
                    </a:lnT>
                    <a:lnB>
                      <a:noFill/>
                    </a:lnB>
                    <a:lnTlToBr>
                      <a:noFill/>
                    </a:lnTlToBr>
                    <a:lnBlToTr>
                      <a:noFill/>
                    </a:lnBlToTr>
                    <a:noFill/>
                  </a:tcPr>
                </a:tc>
              </a:tr>
              <a:tr h="5619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bg1"/>
                          </a:solidFill>
                          <a:effectLst>
                            <a:outerShdw blurRad="38100" dist="38100" dir="2700000" algn="tl">
                              <a:srgbClr val="000000"/>
                            </a:outerShdw>
                          </a:effectLst>
                          <a:latin typeface="Arial" charset="0"/>
                        </a:rPr>
                        <a:t>1</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bg1"/>
                          </a:solidFill>
                          <a:effectLst>
                            <a:outerShdw blurRad="38100" dist="38100" dir="2700000" algn="tl">
                              <a:srgbClr val="000000"/>
                            </a:outerShdw>
                          </a:effectLst>
                          <a:latin typeface="Arial" charset="0"/>
                        </a:rPr>
                        <a:t>50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bg1"/>
                          </a:solidFill>
                          <a:effectLst>
                            <a:outerShdw blurRad="38100" dist="38100" dir="2700000" algn="tl">
                              <a:srgbClr val="000000"/>
                            </a:outerShdw>
                          </a:effectLst>
                          <a:latin typeface="Arial" charset="0"/>
                        </a:rPr>
                        <a:t>0-5</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bg1"/>
                          </a:solidFill>
                          <a:effectLst>
                            <a:outerShdw blurRad="38100" dist="38100" dir="2700000" algn="tl">
                              <a:srgbClr val="000000"/>
                            </a:outerShdw>
                          </a:effectLst>
                          <a:latin typeface="Arial" charset="0"/>
                        </a:rPr>
                        <a:t>6-14</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bg1"/>
                          </a:solidFill>
                          <a:effectLst>
                            <a:outerShdw blurRad="38100" dist="38100" dir="2700000" algn="tl">
                              <a:srgbClr val="000000"/>
                            </a:outerShdw>
                          </a:effectLst>
                          <a:latin typeface="Arial" charset="0"/>
                        </a:rPr>
                        <a:t>15+</a:t>
                      </a:r>
                    </a:p>
                  </a:txBody>
                  <a:tcPr horzOverflow="overflow">
                    <a:lnL>
                      <a:noFill/>
                    </a:lnL>
                    <a:lnR cap="flat">
                      <a:noFill/>
                    </a:lnR>
                    <a:lnT>
                      <a:noFill/>
                    </a:lnT>
                    <a:lnB>
                      <a:noFill/>
                    </a:lnB>
                    <a:lnTlToBr>
                      <a:noFill/>
                    </a:lnTlToBr>
                    <a:lnBlToTr>
                      <a:noFill/>
                    </a:lnBlToTr>
                    <a:noFill/>
                  </a:tcPr>
                </a:tc>
              </a:tr>
              <a:tr h="5635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bg1"/>
                          </a:solidFill>
                          <a:effectLst>
                            <a:outerShdw blurRad="38100" dist="38100" dir="2700000" algn="tl">
                              <a:srgbClr val="000000"/>
                            </a:outerShdw>
                          </a:effectLst>
                          <a:latin typeface="Arial" charset="0"/>
                        </a:rPr>
                        <a:t>2</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bg1"/>
                          </a:solidFill>
                          <a:effectLst>
                            <a:outerShdw blurRad="38100" dist="38100" dir="2700000" algn="tl">
                              <a:srgbClr val="000000"/>
                            </a:outerShdw>
                          </a:effectLst>
                          <a:latin typeface="Arial" charset="0"/>
                        </a:rPr>
                        <a:t>100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bg1"/>
                          </a:solidFill>
                          <a:effectLst>
                            <a:outerShdw blurRad="38100" dist="38100" dir="2700000" algn="tl">
                              <a:srgbClr val="000000"/>
                            </a:outerShdw>
                          </a:effectLst>
                          <a:latin typeface="Arial" charset="0"/>
                        </a:rPr>
                        <a:t>6-15</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bg1"/>
                          </a:solidFill>
                          <a:effectLst>
                            <a:outerShdw blurRad="38100" dist="38100" dir="2700000" algn="tl">
                              <a:srgbClr val="000000"/>
                            </a:outerShdw>
                          </a:effectLst>
                          <a:latin typeface="Arial" charset="0"/>
                        </a:rPr>
                        <a:t>16-24</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bg1"/>
                          </a:solidFill>
                          <a:effectLst>
                            <a:outerShdw blurRad="38100" dist="38100" dir="2700000" algn="tl">
                              <a:srgbClr val="000000"/>
                            </a:outerShdw>
                          </a:effectLst>
                          <a:latin typeface="Arial" charset="0"/>
                        </a:rPr>
                        <a:t>25+</a:t>
                      </a:r>
                    </a:p>
                  </a:txBody>
                  <a:tcPr horzOverflow="overflow">
                    <a:lnL>
                      <a:noFill/>
                    </a:lnL>
                    <a:lnR cap="flat">
                      <a:noFill/>
                    </a:lnR>
                    <a:lnT>
                      <a:noFill/>
                    </a:lnT>
                    <a:lnB>
                      <a:noFill/>
                    </a:lnB>
                    <a:lnTlToBr>
                      <a:noFill/>
                    </a:lnTlToBr>
                    <a:lnBlToTr>
                      <a:noFill/>
                    </a:lnBlToTr>
                    <a:noFill/>
                  </a:tcPr>
                </a:tc>
              </a:tr>
              <a:tr h="5619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bg1"/>
                          </a:solidFill>
                          <a:effectLst>
                            <a:outerShdw blurRad="38100" dist="38100" dir="2700000" algn="tl">
                              <a:srgbClr val="000000"/>
                            </a:outerShdw>
                          </a:effectLst>
                          <a:latin typeface="Arial" charset="0"/>
                        </a:rPr>
                        <a:t>3</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bg1"/>
                          </a:solidFill>
                          <a:effectLst>
                            <a:outerShdw blurRad="38100" dist="38100" dir="2700000" algn="tl">
                              <a:srgbClr val="000000"/>
                            </a:outerShdw>
                          </a:effectLst>
                          <a:latin typeface="Arial" charset="0"/>
                        </a:rPr>
                        <a:t>150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bg1"/>
                          </a:solidFill>
                          <a:effectLst>
                            <a:outerShdw blurRad="38100" dist="38100" dir="2700000" algn="tl">
                              <a:srgbClr val="000000"/>
                            </a:outerShdw>
                          </a:effectLst>
                          <a:latin typeface="Arial" charset="0"/>
                        </a:rPr>
                        <a:t>16-25</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bg1"/>
                          </a:solidFill>
                          <a:effectLst>
                            <a:outerShdw blurRad="38100" dist="38100" dir="2700000" algn="tl">
                              <a:srgbClr val="000000"/>
                            </a:outerShdw>
                          </a:effectLst>
                          <a:latin typeface="Arial" charset="0"/>
                        </a:rPr>
                        <a:t>36-34</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bg1"/>
                          </a:solidFill>
                          <a:effectLst>
                            <a:outerShdw blurRad="38100" dist="38100" dir="2700000" algn="tl">
                              <a:srgbClr val="000000"/>
                            </a:outerShdw>
                          </a:effectLst>
                          <a:latin typeface="Arial" charset="0"/>
                        </a:rPr>
                        <a:t>35+</a:t>
                      </a:r>
                    </a:p>
                  </a:txBody>
                  <a:tcPr horzOverflow="overflow">
                    <a:lnL>
                      <a:noFill/>
                    </a:lnL>
                    <a:lnR cap="flat">
                      <a:noFill/>
                    </a:lnR>
                    <a:lnT>
                      <a:noFill/>
                    </a:lnT>
                    <a:lnB>
                      <a:noFill/>
                    </a:lnB>
                    <a:lnTlToBr>
                      <a:noFill/>
                    </a:lnTlToBr>
                    <a:lnBlToTr>
                      <a:noFill/>
                    </a:lnBlToTr>
                    <a:noFill/>
                  </a:tcPr>
                </a:tc>
              </a:tr>
              <a:tr h="5635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bg1"/>
                          </a:solidFill>
                          <a:effectLst>
                            <a:outerShdw blurRad="38100" dist="38100" dir="2700000" algn="tl">
                              <a:srgbClr val="000000"/>
                            </a:outerShdw>
                          </a:effectLst>
                          <a:latin typeface="Arial" charset="0"/>
                        </a:rPr>
                        <a:t>4</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bg1"/>
                          </a:solidFill>
                          <a:effectLst>
                            <a:outerShdw blurRad="38100" dist="38100" dir="2700000" algn="tl">
                              <a:srgbClr val="000000"/>
                            </a:outerShdw>
                          </a:effectLst>
                          <a:latin typeface="Arial" charset="0"/>
                        </a:rPr>
                        <a:t>200</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bg1"/>
                          </a:solidFill>
                          <a:effectLst>
                            <a:outerShdw blurRad="38100" dist="38100" dir="2700000" algn="tl">
                              <a:srgbClr val="000000"/>
                            </a:outerShdw>
                          </a:effectLst>
                          <a:latin typeface="Arial" charset="0"/>
                        </a:rPr>
                        <a:t>26-40</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bg1"/>
                          </a:solidFill>
                          <a:effectLst>
                            <a:outerShdw blurRad="38100" dist="38100" dir="2700000" algn="tl">
                              <a:srgbClr val="000000"/>
                            </a:outerShdw>
                          </a:effectLst>
                          <a:latin typeface="Arial" charset="0"/>
                        </a:rPr>
                        <a:t>---</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200" b="1" i="0" u="none" strike="noStrike" cap="none" normalizeH="0" baseline="0" smtClean="0">
                          <a:ln>
                            <a:noFill/>
                          </a:ln>
                          <a:solidFill>
                            <a:schemeClr val="bg1"/>
                          </a:solidFill>
                          <a:effectLst>
                            <a:outerShdw blurRad="38100" dist="38100" dir="2700000" algn="tl">
                              <a:srgbClr val="000000"/>
                            </a:outerShdw>
                          </a:effectLst>
                          <a:latin typeface="Arial" charset="0"/>
                        </a:rPr>
                        <a:t>41+</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52400" y="228600"/>
            <a:ext cx="8839200" cy="1143000"/>
          </a:xfrm>
        </p:spPr>
        <p:txBody>
          <a:bodyPr/>
          <a:lstStyle/>
          <a:p>
            <a:pPr>
              <a:defRPr/>
            </a:pPr>
            <a:r>
              <a:rPr lang="en-US" smtClean="0"/>
              <a:t>Packaging Test Methods</a:t>
            </a:r>
          </a:p>
        </p:txBody>
      </p:sp>
      <p:sp>
        <p:nvSpPr>
          <p:cNvPr id="72707" name="Rectangle 3"/>
          <p:cNvSpPr>
            <a:spLocks noGrp="1" noChangeArrowheads="1"/>
          </p:cNvSpPr>
          <p:nvPr>
            <p:ph type="body" idx="1"/>
          </p:nvPr>
        </p:nvSpPr>
        <p:spPr>
          <a:xfrm>
            <a:off x="533400" y="1981200"/>
            <a:ext cx="7924800" cy="4114800"/>
          </a:xfrm>
        </p:spPr>
        <p:txBody>
          <a:bodyPr/>
          <a:lstStyle/>
          <a:p>
            <a:pPr>
              <a:lnSpc>
                <a:spcPct val="90000"/>
              </a:lnSpc>
              <a:buFontTx/>
              <a:buNone/>
              <a:defRPr/>
            </a:pPr>
            <a:r>
              <a:rPr lang="en-US" dirty="0" smtClean="0"/>
              <a:t>Senior Test -16 CFR § 1700.20(a)(3)</a:t>
            </a:r>
          </a:p>
          <a:p>
            <a:pPr lvl="1">
              <a:lnSpc>
                <a:spcPct val="90000"/>
              </a:lnSpc>
              <a:buFontTx/>
              <a:buChar char="•"/>
              <a:defRPr/>
            </a:pPr>
            <a:r>
              <a:rPr lang="en-US" sz="3200" b="1" dirty="0" smtClean="0">
                <a:solidFill>
                  <a:schemeClr val="bg1"/>
                </a:solidFill>
                <a:effectLst>
                  <a:outerShdw blurRad="38100" dist="38100" dir="2700000" algn="tl">
                    <a:srgbClr val="000000"/>
                  </a:outerShdw>
                </a:effectLst>
                <a:latin typeface="Arial" charset="0"/>
              </a:rPr>
              <a:t>100 adults  (50-70 years old)</a:t>
            </a:r>
          </a:p>
          <a:p>
            <a:pPr lvl="1">
              <a:lnSpc>
                <a:spcPct val="90000"/>
              </a:lnSpc>
              <a:buFontTx/>
              <a:buChar char="•"/>
              <a:defRPr/>
            </a:pPr>
            <a:r>
              <a:rPr lang="en-US" sz="3200" b="1" dirty="0" smtClean="0">
                <a:solidFill>
                  <a:schemeClr val="bg1"/>
                </a:solidFill>
                <a:effectLst>
                  <a:outerShdw blurRad="38100" dist="38100" dir="2700000" algn="tl">
                    <a:srgbClr val="000000"/>
                  </a:outerShdw>
                </a:effectLst>
                <a:latin typeface="Arial" charset="0"/>
              </a:rPr>
              <a:t>Site restriction (24%)</a:t>
            </a:r>
          </a:p>
          <a:p>
            <a:pPr lvl="1">
              <a:lnSpc>
                <a:spcPct val="90000"/>
              </a:lnSpc>
              <a:buFontTx/>
              <a:buChar char="•"/>
              <a:defRPr/>
            </a:pPr>
            <a:r>
              <a:rPr lang="en-US" sz="3200" b="1" dirty="0" smtClean="0">
                <a:solidFill>
                  <a:schemeClr val="bg1"/>
                </a:solidFill>
                <a:effectLst>
                  <a:outerShdw blurRad="38100" dist="38100" dir="2700000" algn="tl">
                    <a:srgbClr val="000000"/>
                  </a:outerShdw>
                </a:effectLst>
                <a:latin typeface="Arial" charset="0"/>
              </a:rPr>
              <a:t>Tester restriction (35%)</a:t>
            </a:r>
          </a:p>
          <a:p>
            <a:pPr lvl="1">
              <a:lnSpc>
                <a:spcPct val="90000"/>
              </a:lnSpc>
              <a:buFontTx/>
              <a:buChar char="•"/>
              <a:defRPr/>
            </a:pPr>
            <a:r>
              <a:rPr lang="en-US" sz="3200" b="1" dirty="0" smtClean="0">
                <a:solidFill>
                  <a:schemeClr val="bg1"/>
                </a:solidFill>
                <a:effectLst>
                  <a:outerShdw blurRad="38100" dist="38100" dir="2700000" algn="tl">
                    <a:srgbClr val="000000"/>
                  </a:outerShdw>
                </a:effectLst>
                <a:latin typeface="Arial" charset="0"/>
              </a:rPr>
              <a:t>5 minute/1 minute test period</a:t>
            </a:r>
          </a:p>
          <a:p>
            <a:pPr lvl="1">
              <a:lnSpc>
                <a:spcPct val="90000"/>
              </a:lnSpc>
              <a:buFontTx/>
              <a:buChar char="•"/>
              <a:defRPr/>
            </a:pPr>
            <a:r>
              <a:rPr lang="en-US" sz="3200" b="1" dirty="0" smtClean="0">
                <a:solidFill>
                  <a:schemeClr val="bg1"/>
                </a:solidFill>
                <a:effectLst>
                  <a:outerShdw blurRad="38100" dist="38100" dir="2700000" algn="tl">
                    <a:srgbClr val="000000"/>
                  </a:outerShdw>
                </a:effectLst>
                <a:latin typeface="Arial" charset="0"/>
              </a:rPr>
              <a:t>Screening </a:t>
            </a:r>
          </a:p>
          <a:p>
            <a:pPr lvl="1">
              <a:lnSpc>
                <a:spcPct val="90000"/>
              </a:lnSpc>
              <a:buFontTx/>
              <a:buChar char="•"/>
              <a:defRPr/>
            </a:pPr>
            <a:r>
              <a:rPr lang="en-US" sz="3200" b="1" dirty="0" smtClean="0">
                <a:solidFill>
                  <a:schemeClr val="bg1"/>
                </a:solidFill>
                <a:effectLst>
                  <a:outerShdw blurRad="38100" dist="38100" dir="2700000" algn="tl">
                    <a:srgbClr val="000000"/>
                  </a:outerShdw>
                </a:effectLst>
                <a:latin typeface="Arial" charset="0"/>
              </a:rPr>
              <a:t>90% effectiveness</a:t>
            </a:r>
          </a:p>
          <a:p>
            <a:pPr>
              <a:lnSpc>
                <a:spcPct val="90000"/>
              </a:lnSpc>
              <a:defRPr/>
            </a:pPr>
            <a:endParaRPr lang="en-US" sz="32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447800"/>
          </a:xfrm>
        </p:spPr>
        <p:txBody>
          <a:bodyPr/>
          <a:lstStyle/>
          <a:p>
            <a:pPr>
              <a:defRPr/>
            </a:pPr>
            <a:r>
              <a:rPr lang="en-US" dirty="0" smtClean="0"/>
              <a:t>Consumer Product Safety Improvement Act (CPSIA)</a:t>
            </a:r>
            <a:endParaRPr lang="en-US" dirty="0"/>
          </a:p>
        </p:txBody>
      </p:sp>
      <p:sp>
        <p:nvSpPr>
          <p:cNvPr id="3" name="Content Placeholder 2"/>
          <p:cNvSpPr>
            <a:spLocks noGrp="1"/>
          </p:cNvSpPr>
          <p:nvPr>
            <p:ph idx="1"/>
          </p:nvPr>
        </p:nvSpPr>
        <p:spPr>
          <a:xfrm>
            <a:off x="381000" y="3124200"/>
            <a:ext cx="8305800" cy="2590800"/>
          </a:xfrm>
        </p:spPr>
        <p:txBody>
          <a:bodyPr/>
          <a:lstStyle/>
          <a:p>
            <a:pPr marL="0" indent="0">
              <a:buNone/>
              <a:defRPr/>
            </a:pPr>
            <a:r>
              <a:rPr lang="en-US" sz="2400" dirty="0" smtClean="0"/>
              <a:t>Under Section 102 a general certification requirement has been extended to products subject to any similar rule, standard, ban, or regulation under any Act enforced by the Commission.  General conformity certifications do not need to be based on testing done by a third-party laboratory.  Certification must be based on a test of the product or a "reasonable testing program.”</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304800"/>
            <a:ext cx="9144000" cy="1470025"/>
          </a:xfrm>
        </p:spPr>
        <p:txBody>
          <a:bodyPr/>
          <a:lstStyle/>
          <a:p>
            <a:r>
              <a:rPr lang="en-US" sz="4600" dirty="0" smtClean="0"/>
              <a:t>Does Required Special Packaging Need Certification?</a:t>
            </a:r>
            <a:endParaRPr lang="en-US" sz="4600" dirty="0"/>
          </a:p>
        </p:txBody>
      </p:sp>
      <p:sp>
        <p:nvSpPr>
          <p:cNvPr id="5" name="Subtitle 4"/>
          <p:cNvSpPr>
            <a:spLocks noGrp="1"/>
          </p:cNvSpPr>
          <p:nvPr>
            <p:ph type="subTitle" idx="1"/>
          </p:nvPr>
        </p:nvSpPr>
        <p:spPr>
          <a:xfrm>
            <a:off x="304800" y="2133600"/>
            <a:ext cx="8382000" cy="3886200"/>
          </a:xfrm>
        </p:spPr>
        <p:txBody>
          <a:bodyPr/>
          <a:lstStyle/>
          <a:p>
            <a:r>
              <a:rPr lang="en-US" sz="4800" dirty="0" smtClean="0"/>
              <a:t>YES!</a:t>
            </a:r>
          </a:p>
          <a:p>
            <a:pPr marL="177800" indent="-177800" algn="l">
              <a:buFont typeface="Arial" pitchFamily="34" charset="0"/>
              <a:buChar char="•"/>
            </a:pPr>
            <a:r>
              <a:rPr lang="en-US" sz="2400" dirty="0" smtClean="0"/>
              <a:t>The PPPA requires special packaging for certain substances.  </a:t>
            </a:r>
          </a:p>
          <a:p>
            <a:pPr marL="177800" indent="-177800" algn="l"/>
            <a:endParaRPr lang="en-US" sz="800" dirty="0" smtClean="0"/>
          </a:p>
          <a:p>
            <a:pPr marL="177800" indent="-177800" algn="l">
              <a:buFont typeface="Arial" pitchFamily="34" charset="0"/>
              <a:buChar char="•"/>
            </a:pPr>
            <a:r>
              <a:rPr lang="en-US" sz="2400" dirty="0" smtClean="0"/>
              <a:t>Special packaging must meet the performance specifications of 16 C.F.R. § 1700.15.  </a:t>
            </a:r>
          </a:p>
          <a:p>
            <a:pPr marL="177800" indent="-177800" algn="l">
              <a:buFont typeface="Arial" pitchFamily="34" charset="0"/>
              <a:buChar char="•"/>
            </a:pPr>
            <a:endParaRPr lang="en-US" sz="800" dirty="0" smtClean="0"/>
          </a:p>
          <a:p>
            <a:pPr marL="177800" indent="-177800" algn="l">
              <a:buFont typeface="Arial" pitchFamily="34" charset="0"/>
              <a:buChar char="•"/>
            </a:pPr>
            <a:r>
              <a:rPr lang="en-US" sz="2400" dirty="0" smtClean="0"/>
              <a:t>The importer or the domestic party that packages any substance that requires special packaging must certify that the special packaging meets the performance specifications of 16 C.F.R. § 1700.15.</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400" dirty="0" smtClean="0"/>
              <a:t>GENERAL CONFORMITY CERTIFICATION</a:t>
            </a:r>
            <a:endParaRPr lang="en-US" sz="4400" dirty="0"/>
          </a:p>
        </p:txBody>
      </p:sp>
      <p:sp>
        <p:nvSpPr>
          <p:cNvPr id="3" name="Content Placeholder 2"/>
          <p:cNvSpPr>
            <a:spLocks noGrp="1"/>
          </p:cNvSpPr>
          <p:nvPr>
            <p:ph idx="1"/>
          </p:nvPr>
        </p:nvSpPr>
        <p:spPr>
          <a:xfrm>
            <a:off x="685800" y="2209800"/>
            <a:ext cx="7772400" cy="4114800"/>
          </a:xfrm>
        </p:spPr>
        <p:txBody>
          <a:bodyPr/>
          <a:lstStyle/>
          <a:p>
            <a:pPr marL="1371600" lvl="2" indent="-457200">
              <a:buFontTx/>
              <a:buAutoNum type="arabicPeriod"/>
              <a:defRPr/>
            </a:pPr>
            <a:r>
              <a:rPr lang="en-US" b="1" dirty="0" smtClean="0">
                <a:solidFill>
                  <a:schemeClr val="bg1"/>
                </a:solidFill>
                <a:effectLst>
                  <a:outerShdw blurRad="38100" dist="38100" dir="2700000" algn="tl">
                    <a:srgbClr val="000000"/>
                  </a:outerShdw>
                </a:effectLst>
                <a:latin typeface="Arial" charset="0"/>
              </a:rPr>
              <a:t>Identification of the product </a:t>
            </a:r>
          </a:p>
          <a:p>
            <a:pPr marL="1371600" lvl="2" indent="-457200">
              <a:buFontTx/>
              <a:buAutoNum type="arabicPeriod"/>
              <a:defRPr/>
            </a:pPr>
            <a:endParaRPr lang="en-US" sz="1000" b="1" dirty="0" smtClean="0">
              <a:solidFill>
                <a:schemeClr val="bg1"/>
              </a:solidFill>
              <a:effectLst>
                <a:outerShdw blurRad="38100" dist="38100" dir="2700000" algn="tl">
                  <a:srgbClr val="000000"/>
                </a:outerShdw>
              </a:effectLst>
              <a:latin typeface="Arial" charset="0"/>
            </a:endParaRPr>
          </a:p>
          <a:p>
            <a:pPr marL="1371600" lvl="2" indent="-457200">
              <a:buFontTx/>
              <a:buAutoNum type="arabicPeriod"/>
              <a:defRPr/>
            </a:pPr>
            <a:r>
              <a:rPr lang="en-US" b="1" dirty="0" smtClean="0">
                <a:solidFill>
                  <a:schemeClr val="bg1"/>
                </a:solidFill>
                <a:effectLst>
                  <a:outerShdw blurRad="38100" dist="38100" dir="2700000" algn="tl">
                    <a:srgbClr val="000000"/>
                  </a:outerShdw>
                </a:effectLst>
                <a:latin typeface="Arial" charset="0"/>
              </a:rPr>
              <a:t>Citation to each CPSC product safety regulation applicable</a:t>
            </a:r>
          </a:p>
          <a:p>
            <a:pPr marL="1371600" lvl="2" indent="-457200">
              <a:buFontTx/>
              <a:buAutoNum type="arabicPeriod"/>
              <a:defRPr/>
            </a:pPr>
            <a:endParaRPr lang="en-US" sz="1000" b="1" dirty="0" smtClean="0">
              <a:solidFill>
                <a:schemeClr val="bg1"/>
              </a:solidFill>
              <a:effectLst>
                <a:outerShdw blurRad="38100" dist="38100" dir="2700000" algn="tl">
                  <a:srgbClr val="000000"/>
                </a:outerShdw>
              </a:effectLst>
              <a:latin typeface="Arial" charset="0"/>
            </a:endParaRPr>
          </a:p>
          <a:p>
            <a:pPr marL="1371600" lvl="2" indent="-457200">
              <a:buFontTx/>
              <a:buAutoNum type="arabicPeriod"/>
              <a:defRPr/>
            </a:pPr>
            <a:r>
              <a:rPr lang="en-US" b="1" dirty="0" smtClean="0">
                <a:solidFill>
                  <a:schemeClr val="bg1"/>
                </a:solidFill>
                <a:effectLst>
                  <a:outerShdw blurRad="38100" dist="38100" dir="2700000" algn="tl">
                    <a:srgbClr val="000000"/>
                  </a:outerShdw>
                </a:effectLst>
                <a:latin typeface="Arial" charset="0"/>
              </a:rPr>
              <a:t>Identification of the U.S. importer or domestic manufacturer </a:t>
            </a:r>
          </a:p>
          <a:p>
            <a:pPr marL="1371600" lvl="2" indent="-457200">
              <a:buFontTx/>
              <a:buAutoNum type="arabicPeriod"/>
              <a:defRPr/>
            </a:pPr>
            <a:endParaRPr lang="en-US" sz="1000" b="1" dirty="0" smtClean="0">
              <a:solidFill>
                <a:schemeClr val="bg1"/>
              </a:solidFill>
              <a:effectLst>
                <a:outerShdw blurRad="38100" dist="38100" dir="2700000" algn="tl">
                  <a:srgbClr val="000000"/>
                </a:outerShdw>
              </a:effectLst>
              <a:latin typeface="Arial" charset="0"/>
            </a:endParaRPr>
          </a:p>
          <a:p>
            <a:pPr marL="1371600" lvl="2" indent="-457200">
              <a:buFontTx/>
              <a:buAutoNum type="arabicPeriod"/>
              <a:defRPr/>
            </a:pPr>
            <a:r>
              <a:rPr lang="en-US" b="1" dirty="0" smtClean="0">
                <a:solidFill>
                  <a:schemeClr val="bg1"/>
                </a:solidFill>
                <a:effectLst>
                  <a:outerShdw blurRad="38100" dist="38100" dir="2700000" algn="tl">
                    <a:srgbClr val="000000"/>
                  </a:outerShdw>
                </a:effectLst>
                <a:latin typeface="Arial" charset="0"/>
              </a:rPr>
              <a:t>Contact information for the individual maintaining records of test results </a:t>
            </a:r>
          </a:p>
          <a:p>
            <a:pPr marL="1371600" lvl="2" indent="-457200">
              <a:buFontTx/>
              <a:buNone/>
              <a:defRPr/>
            </a:pPr>
            <a:endParaRPr lang="en-US" b="1" dirty="0" smtClean="0">
              <a:solidFill>
                <a:schemeClr val="bg1"/>
              </a:solidFill>
              <a:effectLst>
                <a:outerShdw blurRad="38100" dist="38100" dir="2700000" algn="tl">
                  <a:srgbClr val="000000"/>
                </a:outerShdw>
              </a:effectLst>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defRPr/>
            </a:pPr>
            <a:r>
              <a:rPr lang="en-US" sz="4800" dirty="0" smtClean="0"/>
              <a:t>Poison Prevention Packaging Act</a:t>
            </a:r>
          </a:p>
        </p:txBody>
      </p:sp>
      <p:sp>
        <p:nvSpPr>
          <p:cNvPr id="46083" name="Rectangle 3"/>
          <p:cNvSpPr>
            <a:spLocks noGrp="1" noChangeArrowheads="1"/>
          </p:cNvSpPr>
          <p:nvPr>
            <p:ph type="body" idx="1"/>
          </p:nvPr>
        </p:nvSpPr>
        <p:spPr>
          <a:xfrm>
            <a:off x="1219200" y="2057400"/>
            <a:ext cx="6705600" cy="4343400"/>
          </a:xfrm>
        </p:spPr>
        <p:txBody>
          <a:bodyPr/>
          <a:lstStyle/>
          <a:p>
            <a:pPr marL="0" indent="0">
              <a:buFontTx/>
              <a:buNone/>
              <a:defRPr/>
            </a:pPr>
            <a:r>
              <a:rPr lang="en-US" dirty="0" smtClean="0"/>
              <a:t>To protect children from serious personal injury or serious illness resulting from handling, using or ingesting hazardous household substances.</a:t>
            </a:r>
          </a:p>
          <a:p>
            <a:pPr marL="0" indent="0">
              <a:buFontTx/>
              <a:buNone/>
              <a:defRPr/>
            </a:pPr>
            <a:endParaRPr lang="en-US" sz="1000" dirty="0" smtClean="0"/>
          </a:p>
          <a:p>
            <a:pPr marL="0" indent="0">
              <a:buFontTx/>
              <a:buNone/>
              <a:defRPr/>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400" dirty="0" smtClean="0"/>
              <a:t>GENERAL CONFORMITY CERTIFICATION (cont.)</a:t>
            </a:r>
            <a:endParaRPr lang="en-US" sz="4400" dirty="0"/>
          </a:p>
        </p:txBody>
      </p:sp>
      <p:sp>
        <p:nvSpPr>
          <p:cNvPr id="5" name="Content Placeholder 2"/>
          <p:cNvSpPr>
            <a:spLocks noGrp="1"/>
          </p:cNvSpPr>
          <p:nvPr>
            <p:ph idx="1"/>
          </p:nvPr>
        </p:nvSpPr>
        <p:spPr>
          <a:xfrm>
            <a:off x="457200" y="2286000"/>
            <a:ext cx="8153400" cy="4114800"/>
          </a:xfrm>
        </p:spPr>
        <p:txBody>
          <a:bodyPr/>
          <a:lstStyle/>
          <a:p>
            <a:pPr marL="1371600" lvl="2" indent="-457200">
              <a:buFontTx/>
              <a:buAutoNum type="arabicPeriod" startAt="5"/>
              <a:defRPr/>
            </a:pPr>
            <a:r>
              <a:rPr lang="en-US" b="1" dirty="0" smtClean="0">
                <a:solidFill>
                  <a:schemeClr val="bg1"/>
                </a:solidFill>
                <a:effectLst>
                  <a:outerShdw blurRad="38100" dist="38100" dir="2700000" algn="tl">
                    <a:srgbClr val="000000"/>
                  </a:outerShdw>
                </a:effectLst>
                <a:latin typeface="Arial" charset="0"/>
              </a:rPr>
              <a:t>Date and place where the product was manufactured</a:t>
            </a:r>
          </a:p>
          <a:p>
            <a:pPr marL="1371600" lvl="2" indent="-457200">
              <a:buFontTx/>
              <a:buAutoNum type="arabicPeriod" startAt="5"/>
              <a:defRPr/>
            </a:pPr>
            <a:r>
              <a:rPr lang="en-US" b="1" dirty="0" smtClean="0">
                <a:solidFill>
                  <a:schemeClr val="bg1"/>
                </a:solidFill>
                <a:effectLst>
                  <a:outerShdw blurRad="38100" dist="38100" dir="2700000" algn="tl">
                    <a:srgbClr val="000000"/>
                  </a:outerShdw>
                </a:effectLst>
                <a:latin typeface="Arial" charset="0"/>
              </a:rPr>
              <a:t>Date and place where the product was tested for compliance with the regulation(s) cited above</a:t>
            </a:r>
          </a:p>
          <a:p>
            <a:pPr marL="1371600" lvl="2" indent="-457200">
              <a:buFontTx/>
              <a:buAutoNum type="arabicPeriod" startAt="5"/>
              <a:defRPr/>
            </a:pPr>
            <a:r>
              <a:rPr lang="en-US" b="1" dirty="0" smtClean="0">
                <a:solidFill>
                  <a:schemeClr val="bg1"/>
                </a:solidFill>
                <a:effectLst>
                  <a:outerShdw blurRad="38100" dist="38100" dir="2700000" algn="tl">
                    <a:srgbClr val="000000"/>
                  </a:outerShdw>
                </a:effectLst>
                <a:latin typeface="Arial" charset="0"/>
              </a:rPr>
              <a:t>Identification of any laboratory on whose testing the certificate depends</a:t>
            </a:r>
          </a:p>
          <a:p>
            <a:pPr marL="1371600" lvl="2" indent="-457200">
              <a:defRPr/>
            </a:pPr>
            <a:endParaRPr lang="en-US" b="1" dirty="0" smtClean="0">
              <a:solidFill>
                <a:schemeClr val="bg1"/>
              </a:solidFill>
              <a:effectLst>
                <a:outerShdw blurRad="38100" dist="38100" dir="2700000" algn="tl">
                  <a:srgbClr val="000000"/>
                </a:outerShdw>
              </a:effectLst>
              <a:latin typeface="Arial" charset="0"/>
            </a:endParaRPr>
          </a:p>
          <a:p>
            <a:pPr marL="1371600" lvl="2" indent="-457200">
              <a:buFontTx/>
              <a:buNone/>
              <a:defRPr/>
            </a:pPr>
            <a:r>
              <a:rPr lang="en-US" sz="1800" b="1" dirty="0" smtClean="0">
                <a:solidFill>
                  <a:schemeClr val="bg1"/>
                </a:solidFill>
                <a:effectLst>
                  <a:outerShdw blurRad="38100" dist="38100" dir="2700000" algn="tl">
                    <a:srgbClr val="000000"/>
                  </a:outerShdw>
                </a:effectLst>
                <a:latin typeface="Arial" charset="0"/>
              </a:rPr>
              <a:t>For complete instructions and more information see: http://www.cpsc.gov/about/cpsia/faq/elecertfaq.pdf</a:t>
            </a:r>
          </a:p>
          <a:p>
            <a:pPr marL="1371600" lvl="2" indent="-457200">
              <a:buFontTx/>
              <a:buNone/>
              <a:defRPr/>
            </a:pPr>
            <a:endParaRPr lang="en-US" b="1" dirty="0" smtClean="0">
              <a:solidFill>
                <a:schemeClr val="bg1"/>
              </a:solidFill>
              <a:effectLst>
                <a:outerShdw blurRad="38100" dist="38100" dir="2700000" algn="tl">
                  <a:srgbClr val="000000"/>
                </a:outerShdw>
              </a:effectLst>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85800" y="304800"/>
            <a:ext cx="7772400" cy="1143000"/>
          </a:xfrm>
        </p:spPr>
        <p:txBody>
          <a:bodyPr/>
          <a:lstStyle/>
          <a:p>
            <a:pPr>
              <a:defRPr/>
            </a:pPr>
            <a:r>
              <a:rPr lang="en-US" smtClean="0"/>
              <a:t>Additional Information</a:t>
            </a:r>
          </a:p>
        </p:txBody>
      </p:sp>
      <p:sp>
        <p:nvSpPr>
          <p:cNvPr id="79875" name="Rectangle 3"/>
          <p:cNvSpPr>
            <a:spLocks noGrp="1" noChangeArrowheads="1"/>
          </p:cNvSpPr>
          <p:nvPr>
            <p:ph type="body" idx="1"/>
          </p:nvPr>
        </p:nvSpPr>
        <p:spPr>
          <a:xfrm>
            <a:off x="914400" y="1905000"/>
            <a:ext cx="7010400" cy="4953000"/>
          </a:xfrm>
        </p:spPr>
        <p:txBody>
          <a:bodyPr/>
          <a:lstStyle/>
          <a:p>
            <a:pPr>
              <a:defRPr/>
            </a:pPr>
            <a:r>
              <a:rPr lang="en-US" dirty="0"/>
              <a:t>http://www.cpsc.gov/en/Regulations-Laws--Standards/Statutes/Poison-Prevention-Packaging-Act/</a:t>
            </a:r>
            <a:endParaRPr lang="en-US" sz="1000" dirty="0" smtClean="0"/>
          </a:p>
          <a:p>
            <a:pPr>
              <a:defRPr/>
            </a:pPr>
            <a:endParaRPr lang="en-US" sz="1000" dirty="0" smtClean="0"/>
          </a:p>
          <a:p>
            <a:pPr marL="509588" lvl="1" indent="179388">
              <a:defRPr/>
            </a:pPr>
            <a:r>
              <a:rPr lang="en-US" sz="2000" b="1" dirty="0" smtClean="0">
                <a:solidFill>
                  <a:schemeClr val="bg1"/>
                </a:solidFill>
                <a:effectLst>
                  <a:outerShdw blurRad="38100" dist="38100" dir="2700000" algn="tl">
                    <a:srgbClr val="000000"/>
                  </a:outerShdw>
                </a:effectLst>
                <a:latin typeface="Arial" charset="0"/>
              </a:rPr>
              <a:t>Poison Prevention Packaging Act Regulations</a:t>
            </a:r>
          </a:p>
          <a:p>
            <a:pPr marL="509588" lvl="1" indent="179388">
              <a:defRPr/>
            </a:pPr>
            <a:endParaRPr lang="en-US" sz="800" b="1" dirty="0" smtClean="0">
              <a:solidFill>
                <a:schemeClr val="bg1"/>
              </a:solidFill>
              <a:effectLst>
                <a:outerShdw blurRad="38100" dist="38100" dir="2700000" algn="tl">
                  <a:srgbClr val="000000"/>
                </a:outerShdw>
              </a:effectLst>
              <a:latin typeface="Arial" charset="0"/>
            </a:endParaRPr>
          </a:p>
          <a:p>
            <a:pPr marL="509588" lvl="1" indent="179388">
              <a:defRPr/>
            </a:pPr>
            <a:r>
              <a:rPr lang="en-US" sz="2000" b="1" dirty="0" smtClean="0">
                <a:solidFill>
                  <a:schemeClr val="bg1"/>
                </a:solidFill>
                <a:effectLst>
                  <a:outerShdw blurRad="38100" dist="38100" dir="2700000" algn="tl">
                    <a:srgbClr val="000000"/>
                  </a:outerShdw>
                </a:effectLst>
                <a:latin typeface="Arial" charset="0"/>
              </a:rPr>
              <a:t>PPPA Guidance Documents</a:t>
            </a:r>
          </a:p>
          <a:p>
            <a:pPr marL="509588" lvl="1" indent="179388">
              <a:defRPr/>
            </a:pPr>
            <a:endParaRPr lang="en-US" sz="800" b="1" dirty="0" smtClean="0">
              <a:solidFill>
                <a:schemeClr val="bg1"/>
              </a:solidFill>
              <a:effectLst>
                <a:outerShdw blurRad="38100" dist="38100" dir="2700000" algn="tl">
                  <a:srgbClr val="000000"/>
                </a:outerShdw>
              </a:effectLst>
              <a:latin typeface="Arial" charset="0"/>
            </a:endParaRPr>
          </a:p>
          <a:p>
            <a:pPr marL="509588" lvl="1" indent="179388">
              <a:defRPr/>
            </a:pPr>
            <a:r>
              <a:rPr lang="en-US" sz="2000" b="1" dirty="0" smtClean="0">
                <a:solidFill>
                  <a:schemeClr val="bg1"/>
                </a:solidFill>
                <a:effectLst>
                  <a:outerShdw blurRad="38100" dist="38100" dir="2700000" algn="tl">
                    <a:srgbClr val="000000"/>
                  </a:outerShdw>
                </a:effectLst>
                <a:latin typeface="Arial" charset="0"/>
              </a:rPr>
              <a:t>Further Information on the PPPA</a:t>
            </a:r>
          </a:p>
          <a:p>
            <a:pPr marL="509588" lvl="1" indent="179388">
              <a:defRPr/>
            </a:pPr>
            <a:endParaRPr lang="en-US" sz="800" b="1" dirty="0" smtClean="0">
              <a:solidFill>
                <a:schemeClr val="bg1"/>
              </a:solidFill>
              <a:effectLst>
                <a:outerShdw blurRad="38100" dist="38100" dir="2700000" algn="tl">
                  <a:srgbClr val="000000"/>
                </a:outerShdw>
              </a:effectLst>
              <a:latin typeface="Arial" charset="0"/>
            </a:endParaRPr>
          </a:p>
          <a:p>
            <a:pPr marL="509588" lvl="1" indent="179388">
              <a:defRPr/>
            </a:pPr>
            <a:r>
              <a:rPr lang="en-US" sz="2000" b="1" dirty="0" smtClean="0">
                <a:solidFill>
                  <a:schemeClr val="bg1"/>
                </a:solidFill>
                <a:effectLst>
                  <a:outerShdw blurRad="38100" dist="38100" dir="2700000" algn="tl">
                    <a:srgbClr val="000000"/>
                  </a:outerShdw>
                </a:effectLst>
                <a:latin typeface="Arial" charset="0"/>
              </a:rPr>
              <a:t>General Information on Poison Prevention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smtClean="0"/>
              <a:t>Additional Information on the CPSIA </a:t>
            </a:r>
            <a:endParaRPr lang="en-US" sz="4800" dirty="0"/>
          </a:p>
        </p:txBody>
      </p:sp>
      <p:sp>
        <p:nvSpPr>
          <p:cNvPr id="3" name="Content Placeholder 2"/>
          <p:cNvSpPr>
            <a:spLocks noGrp="1"/>
          </p:cNvSpPr>
          <p:nvPr>
            <p:ph idx="1"/>
          </p:nvPr>
        </p:nvSpPr>
        <p:spPr>
          <a:xfrm>
            <a:off x="685800" y="2514600"/>
            <a:ext cx="7543800" cy="3581400"/>
          </a:xfrm>
        </p:spPr>
        <p:txBody>
          <a:bodyPr/>
          <a:lstStyle/>
          <a:p>
            <a:pPr>
              <a:buFontTx/>
              <a:buNone/>
              <a:defRPr/>
            </a:pPr>
            <a:r>
              <a:rPr lang="en-US" i="1" dirty="0" smtClean="0"/>
              <a:t>Section 102 Certification and the Poison Prevention Packaging Act</a:t>
            </a:r>
            <a:endParaRPr lang="en-US" dirty="0" smtClean="0"/>
          </a:p>
          <a:p>
            <a:pPr marL="0" indent="0">
              <a:buNone/>
              <a:defRPr/>
            </a:pPr>
            <a:r>
              <a:rPr lang="en-US" sz="2800" dirty="0" smtClean="0"/>
              <a:t>http</a:t>
            </a:r>
            <a:r>
              <a:rPr lang="en-US" sz="2800" dirty="0"/>
              <a:t>://</a:t>
            </a:r>
            <a:r>
              <a:rPr lang="en-US" sz="2800" dirty="0" smtClean="0"/>
              <a:t>www.cpsc.gov/en/Regulations-Laws-</a:t>
            </a:r>
            <a:r>
              <a:rPr lang="en-US" sz="2800" dirty="0"/>
              <a:t>-</a:t>
            </a:r>
            <a:r>
              <a:rPr lang="en-US" sz="2800" dirty="0" smtClean="0"/>
              <a:t>Standards/Statutes/Poison-Prevention-Packaging-Act/PPPA-FAQ</a:t>
            </a:r>
            <a:r>
              <a:rPr lang="en-US" sz="2800" dirty="0"/>
              <a:t>/</a:t>
            </a:r>
            <a:endParaRPr lang="en-US" sz="2800" i="1" dirty="0"/>
          </a:p>
          <a:p>
            <a:pPr>
              <a:defRPr/>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defRPr/>
            </a:pPr>
            <a:r>
              <a:rPr lang="en-US" sz="4800" smtClean="0"/>
              <a:t>If you have questions about PPPA:</a:t>
            </a:r>
          </a:p>
        </p:txBody>
      </p:sp>
      <p:sp>
        <p:nvSpPr>
          <p:cNvPr id="64515" name="Rectangle 3"/>
          <p:cNvSpPr>
            <a:spLocks noGrp="1" noChangeArrowheads="1"/>
          </p:cNvSpPr>
          <p:nvPr>
            <p:ph type="body" idx="1"/>
          </p:nvPr>
        </p:nvSpPr>
        <p:spPr>
          <a:xfrm>
            <a:off x="1524000" y="2133600"/>
            <a:ext cx="6477000" cy="4114800"/>
          </a:xfrm>
        </p:spPr>
        <p:txBody>
          <a:bodyPr/>
          <a:lstStyle/>
          <a:p>
            <a:pPr>
              <a:defRPr/>
            </a:pPr>
            <a:r>
              <a:rPr lang="en-US" sz="3200" dirty="0" smtClean="0"/>
              <a:t>John Boja 301-504-7300</a:t>
            </a:r>
          </a:p>
          <a:p>
            <a:pPr lvl="1">
              <a:defRPr/>
            </a:pPr>
            <a:r>
              <a:rPr lang="en-US" b="1" dirty="0" smtClean="0">
                <a:solidFill>
                  <a:schemeClr val="bg1"/>
                </a:solidFill>
                <a:effectLst>
                  <a:outerShdw blurRad="38100" dist="38100" dir="2700000" algn="tl">
                    <a:srgbClr val="000000"/>
                  </a:outerShdw>
                </a:effectLst>
                <a:latin typeface="Arial" charset="0"/>
              </a:rPr>
              <a:t>e-mail</a:t>
            </a:r>
            <a:r>
              <a:rPr lang="en-US" b="1" dirty="0" smtClean="0">
                <a:solidFill>
                  <a:srgbClr val="000082"/>
                </a:solidFill>
                <a:effectLst>
                  <a:outerShdw blurRad="38100" dist="38100" dir="2700000" algn="tl">
                    <a:srgbClr val="000000"/>
                  </a:outerShdw>
                </a:effectLst>
                <a:latin typeface="Arial" charset="0"/>
              </a:rPr>
              <a:t> </a:t>
            </a:r>
            <a:r>
              <a:rPr lang="en-US" b="1" dirty="0" smtClean="0">
                <a:solidFill>
                  <a:srgbClr val="000082"/>
                </a:solidFill>
                <a:effectLst>
                  <a:outerShdw blurRad="38100" dist="38100" dir="2700000" algn="tl">
                    <a:srgbClr val="000000"/>
                  </a:outerShdw>
                </a:effectLst>
                <a:latin typeface="Arial" charset="0"/>
                <a:hlinkClick r:id="rId3"/>
              </a:rPr>
              <a:t>jboja@cpsc.gov</a:t>
            </a:r>
            <a:endParaRPr lang="en-US" b="1" dirty="0" smtClean="0">
              <a:solidFill>
                <a:srgbClr val="000082"/>
              </a:solidFill>
              <a:effectLst>
                <a:outerShdw blurRad="38100" dist="38100" dir="2700000" algn="tl">
                  <a:srgbClr val="000000"/>
                </a:outerShdw>
              </a:effectLst>
              <a:latin typeface="Arial" charset="0"/>
            </a:endParaRPr>
          </a:p>
          <a:p>
            <a:pPr lvl="1">
              <a:defRPr/>
            </a:pPr>
            <a:endParaRPr lang="en-US" sz="1100" b="1" dirty="0" smtClean="0">
              <a:solidFill>
                <a:schemeClr val="bg1"/>
              </a:solidFill>
              <a:effectLst>
                <a:outerShdw blurRad="38100" dist="38100" dir="2700000" algn="tl">
                  <a:srgbClr val="000000"/>
                </a:outerShdw>
              </a:effectLst>
              <a:latin typeface="Arial" charset="0"/>
            </a:endParaRPr>
          </a:p>
          <a:p>
            <a:pPr>
              <a:defRPr/>
            </a:pPr>
            <a:r>
              <a:rPr lang="en-US" sz="3200" dirty="0" smtClean="0"/>
              <a:t>Carol Afflerbach 301-504-7529</a:t>
            </a:r>
          </a:p>
          <a:p>
            <a:pPr lvl="1">
              <a:defRPr/>
            </a:pPr>
            <a:r>
              <a:rPr lang="en-US" b="1" dirty="0" smtClean="0">
                <a:solidFill>
                  <a:schemeClr val="bg1"/>
                </a:solidFill>
                <a:effectLst>
                  <a:outerShdw blurRad="38100" dist="38100" dir="2700000" algn="tl">
                    <a:srgbClr val="000000"/>
                  </a:outerShdw>
                </a:effectLst>
                <a:latin typeface="Arial" charset="0"/>
              </a:rPr>
              <a:t>email </a:t>
            </a:r>
            <a:r>
              <a:rPr lang="en-US" b="1" dirty="0" smtClean="0">
                <a:solidFill>
                  <a:schemeClr val="bg1"/>
                </a:solidFill>
                <a:effectLst>
                  <a:outerShdw blurRad="38100" dist="38100" dir="2700000" algn="tl">
                    <a:srgbClr val="000000"/>
                  </a:outerShdw>
                </a:effectLst>
                <a:latin typeface="Arial" charset="0"/>
                <a:hlinkClick r:id="rId4"/>
              </a:rPr>
              <a:t>cafflerbach@cpsc.gov</a:t>
            </a:r>
            <a:endParaRPr lang="en-US" b="1" dirty="0" smtClean="0">
              <a:solidFill>
                <a:schemeClr val="bg1"/>
              </a:solidFill>
              <a:effectLst>
                <a:outerShdw blurRad="38100" dist="38100" dir="2700000" algn="tl">
                  <a:srgbClr val="000000"/>
                </a:outerShdw>
              </a:effectLst>
              <a:latin typeface="Arial" charset="0"/>
            </a:endParaRPr>
          </a:p>
          <a:p>
            <a:pPr lvl="1">
              <a:defRPr/>
            </a:pPr>
            <a:endParaRPr lang="en-US" sz="1100" b="1" dirty="0" smtClean="0">
              <a:solidFill>
                <a:schemeClr val="bg1"/>
              </a:solidFill>
              <a:effectLst>
                <a:outerShdw blurRad="38100" dist="38100" dir="2700000" algn="tl">
                  <a:srgbClr val="000000"/>
                </a:outerShdw>
              </a:effectLst>
              <a:latin typeface="Arial" charset="0"/>
            </a:endParaRPr>
          </a:p>
          <a:p>
            <a:pPr>
              <a:defRPr/>
            </a:pPr>
            <a:r>
              <a:rPr lang="en-US" sz="3200" dirty="0" smtClean="0"/>
              <a:t>Mary Toro 301-504-7586</a:t>
            </a:r>
          </a:p>
          <a:p>
            <a:pPr lvl="1">
              <a:defRPr/>
            </a:pPr>
            <a:r>
              <a:rPr lang="en-US" b="1" dirty="0" smtClean="0">
                <a:solidFill>
                  <a:schemeClr val="bg1"/>
                </a:solidFill>
                <a:effectLst>
                  <a:outerShdw blurRad="38100" dist="38100" dir="2700000" algn="tl">
                    <a:srgbClr val="000000"/>
                  </a:outerShdw>
                </a:effectLst>
                <a:latin typeface="Arial" charset="0"/>
              </a:rPr>
              <a:t>e-mail </a:t>
            </a:r>
            <a:r>
              <a:rPr lang="en-US" b="1" dirty="0" smtClean="0">
                <a:solidFill>
                  <a:schemeClr val="bg1"/>
                </a:solidFill>
                <a:effectLst>
                  <a:outerShdw blurRad="38100" dist="38100" dir="2700000" algn="tl">
                    <a:srgbClr val="000000"/>
                  </a:outerShdw>
                </a:effectLst>
                <a:latin typeface="Arial" charset="0"/>
                <a:hlinkClick r:id="rId5"/>
              </a:rPr>
              <a:t>mtoro@cpsc.gov</a:t>
            </a:r>
            <a:endParaRPr lang="en-US" b="1" dirty="0" smtClean="0">
              <a:solidFill>
                <a:schemeClr val="bg1"/>
              </a:solidFill>
              <a:effectLst>
                <a:outerShdw blurRad="38100" dist="38100" dir="2700000" algn="tl">
                  <a:srgbClr val="000000"/>
                </a:outerShdw>
              </a:effectLst>
              <a:latin typeface="Arial" charset="0"/>
            </a:endParaRPr>
          </a:p>
          <a:p>
            <a:pPr lvl="1">
              <a:buFontTx/>
              <a:buNone/>
              <a:defRPr/>
            </a:pPr>
            <a:endParaRPr lang="en-US" b="1" dirty="0" smtClean="0">
              <a:solidFill>
                <a:schemeClr val="bg1"/>
              </a:solidFill>
              <a:effectLst>
                <a:outerShdw blurRad="38100" dist="38100" dir="2700000" algn="tl">
                  <a:srgbClr val="000000"/>
                </a:outerShdw>
              </a:effectLst>
              <a:latin typeface="Arial" charset="0"/>
            </a:endParaRPr>
          </a:p>
          <a:p>
            <a:pPr>
              <a:defRPr/>
            </a:pPr>
            <a:endParaRPr 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Household Substances</a:t>
            </a:r>
            <a:endParaRPr lang="en-US" dirty="0"/>
          </a:p>
        </p:txBody>
      </p:sp>
      <p:sp>
        <p:nvSpPr>
          <p:cNvPr id="3" name="Content Placeholder 2"/>
          <p:cNvSpPr>
            <a:spLocks noGrp="1"/>
          </p:cNvSpPr>
          <p:nvPr>
            <p:ph idx="1"/>
          </p:nvPr>
        </p:nvSpPr>
        <p:spPr>
          <a:xfrm>
            <a:off x="1143000" y="1981200"/>
            <a:ext cx="7543800" cy="4114800"/>
          </a:xfrm>
        </p:spPr>
        <p:txBody>
          <a:bodyPr/>
          <a:lstStyle/>
          <a:p>
            <a:pPr marL="0" indent="0">
              <a:buNone/>
            </a:pPr>
            <a:r>
              <a:rPr lang="en-US" dirty="0" smtClean="0"/>
              <a:t>Customarily produced or distributed for sale for consumption or use, or customarily stored, by individuals in or about the household </a:t>
            </a:r>
            <a:r>
              <a:rPr lang="en-US" u="sng" dirty="0" smtClean="0"/>
              <a:t>and</a:t>
            </a:r>
            <a:r>
              <a:rPr lang="en-US" dirty="0" smtClean="0"/>
              <a:t> which are-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smtClean="0"/>
              <a:t>Household Substances</a:t>
            </a:r>
            <a:br>
              <a:rPr lang="en-US" dirty="0" smtClean="0"/>
            </a:br>
            <a:r>
              <a:rPr lang="en-US" sz="2400" dirty="0" smtClean="0"/>
              <a:t>(cont.)</a:t>
            </a:r>
            <a:endParaRPr lang="en-US" sz="2400" dirty="0"/>
          </a:p>
        </p:txBody>
      </p:sp>
      <p:sp>
        <p:nvSpPr>
          <p:cNvPr id="3" name="Content Placeholder 2"/>
          <p:cNvSpPr>
            <a:spLocks noGrp="1"/>
          </p:cNvSpPr>
          <p:nvPr>
            <p:ph idx="1"/>
          </p:nvPr>
        </p:nvSpPr>
        <p:spPr>
          <a:xfrm>
            <a:off x="304800" y="1524000"/>
            <a:ext cx="8458200" cy="4114800"/>
          </a:xfrm>
        </p:spPr>
        <p:txBody>
          <a:bodyPr/>
          <a:lstStyle/>
          <a:p>
            <a:pPr marL="742950" indent="-742950">
              <a:buFont typeface="+mj-lt"/>
              <a:buAutoNum type="alphaUcPeriod"/>
            </a:pPr>
            <a:r>
              <a:rPr lang="en-US" sz="2800" dirty="0" smtClean="0"/>
              <a:t>A hazardous substance as defined by the Federal Hazardous Substances Act (FHSA);</a:t>
            </a:r>
          </a:p>
          <a:p>
            <a:pPr marL="742950" indent="-742950">
              <a:buFont typeface="+mj-lt"/>
              <a:buAutoNum type="alphaUcPeriod"/>
            </a:pPr>
            <a:endParaRPr lang="en-US" sz="1000" dirty="0" smtClean="0"/>
          </a:p>
          <a:p>
            <a:pPr marL="742950" indent="-742950">
              <a:buFont typeface="+mj-lt"/>
              <a:buAutoNum type="alphaUcPeriod"/>
            </a:pPr>
            <a:r>
              <a:rPr lang="en-US" sz="2800" dirty="0" smtClean="0"/>
              <a:t>Foods, Drugs, or Cosmetics as defined by the Federal Food, Drug, and Cosmetics Act (FD&amp;CA); or</a:t>
            </a:r>
          </a:p>
          <a:p>
            <a:pPr marL="742950" indent="-742950">
              <a:buFont typeface="+mj-lt"/>
              <a:buAutoNum type="alphaUcPeriod"/>
            </a:pPr>
            <a:endParaRPr lang="en-US" sz="1000" dirty="0" smtClean="0"/>
          </a:p>
          <a:p>
            <a:pPr marL="742950" indent="-742950">
              <a:buFont typeface="+mj-lt"/>
              <a:buAutoNum type="alphaUcPeriod"/>
            </a:pPr>
            <a:r>
              <a:rPr lang="en-US" sz="2800" dirty="0" smtClean="0"/>
              <a:t>Substances intended for use as a fuel when stored in a portable container and used in the heating, cooking, or refrigeration system of a house.</a:t>
            </a:r>
          </a:p>
          <a:p>
            <a:pPr marL="742950" indent="-742950">
              <a:buNone/>
            </a:pPr>
            <a:endParaRPr lang="en-US" sz="1000" dirty="0" smtClean="0"/>
          </a:p>
          <a:p>
            <a:pPr marL="742950" indent="-742950">
              <a:buNone/>
            </a:pPr>
            <a:r>
              <a:rPr lang="en-US" sz="2400" dirty="0" smtClean="0"/>
              <a:t>15 U.S.C. § 1471(2)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Package?</a:t>
            </a:r>
            <a:endParaRPr lang="en-US" dirty="0"/>
          </a:p>
        </p:txBody>
      </p:sp>
      <p:sp>
        <p:nvSpPr>
          <p:cNvPr id="3" name="Content Placeholder 2"/>
          <p:cNvSpPr>
            <a:spLocks noGrp="1"/>
          </p:cNvSpPr>
          <p:nvPr>
            <p:ph idx="1"/>
          </p:nvPr>
        </p:nvSpPr>
        <p:spPr/>
        <p:txBody>
          <a:bodyPr/>
          <a:lstStyle/>
          <a:p>
            <a:pPr marL="0" indent="0">
              <a:buNone/>
            </a:pPr>
            <a:r>
              <a:rPr lang="en-US" dirty="0" smtClean="0"/>
              <a:t>“The term “package” means the immediate container or wrapping in which any household substance is contained for consumption, use, or storage in or about the household…”</a:t>
            </a:r>
          </a:p>
          <a:p>
            <a:endParaRPr lang="en-US" sz="1200" dirty="0" smtClean="0"/>
          </a:p>
          <a:p>
            <a:pPr>
              <a:buNone/>
            </a:pPr>
            <a:r>
              <a:rPr lang="en-US" sz="2400" dirty="0" smtClean="0"/>
              <a:t>15 U.S.C. § 1471(3)</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381000"/>
            <a:ext cx="7772400" cy="1143000"/>
          </a:xfrm>
        </p:spPr>
        <p:txBody>
          <a:bodyPr/>
          <a:lstStyle/>
          <a:p>
            <a:pPr>
              <a:defRPr/>
            </a:pPr>
            <a:r>
              <a:rPr lang="en-US" dirty="0" smtClean="0"/>
              <a:t>PPPA Findings</a:t>
            </a:r>
          </a:p>
        </p:txBody>
      </p:sp>
      <p:sp>
        <p:nvSpPr>
          <p:cNvPr id="47107" name="Rectangle 3"/>
          <p:cNvSpPr>
            <a:spLocks noGrp="1" noChangeArrowheads="1"/>
          </p:cNvSpPr>
          <p:nvPr>
            <p:ph type="body" idx="1"/>
          </p:nvPr>
        </p:nvSpPr>
        <p:spPr>
          <a:xfrm>
            <a:off x="762000" y="1600200"/>
            <a:ext cx="7772400" cy="4114800"/>
          </a:xfrm>
        </p:spPr>
        <p:txBody>
          <a:bodyPr/>
          <a:lstStyle/>
          <a:p>
            <a:pPr marL="0" indent="0" defTabSz="685800">
              <a:buFontTx/>
              <a:buNone/>
              <a:defRPr/>
            </a:pPr>
            <a:r>
              <a:rPr lang="en-US" sz="3200" dirty="0" smtClean="0"/>
              <a:t>“the degree or nature of the hazard to children in the availability of such substance, by reason of its packaging, is such that special packaging is required to protect children from serious personal injury or serious illness resulting from handling, using, or ingesting such substance…”</a:t>
            </a:r>
          </a:p>
          <a:p>
            <a:pPr marL="0" indent="0" defTabSz="685800">
              <a:buFontTx/>
              <a:buNone/>
              <a:defRPr/>
            </a:pPr>
            <a:endParaRPr lang="en-US" sz="1200" dirty="0" smtClean="0"/>
          </a:p>
          <a:p>
            <a:pPr marL="0" indent="0" defTabSz="685800">
              <a:buNone/>
              <a:defRPr/>
            </a:pPr>
            <a:r>
              <a:rPr lang="en-US" sz="2400" dirty="0" smtClean="0">
                <a:latin typeface="Arial" pitchFamily="34" charset="0"/>
                <a:cs typeface="Arial" pitchFamily="34" charset="0"/>
              </a:rPr>
              <a:t>15 U.S.C. § 1472(a)(1)</a:t>
            </a:r>
          </a:p>
          <a:p>
            <a:pPr marL="0" indent="0" defTabSz="685800">
              <a:buFontTx/>
              <a:buNone/>
              <a:defRPr/>
            </a:pPr>
            <a:endParaRPr lang="en-US" sz="3200" dirty="0" smtClean="0"/>
          </a:p>
          <a:p>
            <a:pPr marL="0" indent="0" defTabSz="685800">
              <a:buFontTx/>
              <a:buNone/>
              <a:defRPr/>
            </a:pPr>
            <a:endParaRPr lang="en-US" sz="3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defRPr/>
            </a:pPr>
            <a:r>
              <a:rPr lang="en-US" smtClean="0"/>
              <a:t>PPPA Findings</a:t>
            </a:r>
          </a:p>
        </p:txBody>
      </p:sp>
      <p:sp>
        <p:nvSpPr>
          <p:cNvPr id="48131" name="Rectangle 3"/>
          <p:cNvSpPr>
            <a:spLocks noGrp="1" noChangeArrowheads="1"/>
          </p:cNvSpPr>
          <p:nvPr>
            <p:ph type="body" idx="1"/>
          </p:nvPr>
        </p:nvSpPr>
        <p:spPr>
          <a:xfrm>
            <a:off x="457200" y="2286000"/>
            <a:ext cx="8382000" cy="2819400"/>
          </a:xfrm>
        </p:spPr>
        <p:txBody>
          <a:bodyPr/>
          <a:lstStyle/>
          <a:p>
            <a:pPr marL="0" indent="0">
              <a:buFontTx/>
              <a:buNone/>
              <a:defRPr/>
            </a:pPr>
            <a:r>
              <a:rPr lang="en-US" dirty="0" smtClean="0"/>
              <a:t>“the special packaging to be required by such standard is technically feasible, practicable, and appropriate for such substance.”</a:t>
            </a:r>
          </a:p>
          <a:p>
            <a:pPr marL="0" indent="0" defTabSz="685800">
              <a:buFontTx/>
              <a:buNone/>
              <a:defRPr/>
            </a:pPr>
            <a:endParaRPr lang="en-US" sz="1200" dirty="0" smtClean="0"/>
          </a:p>
          <a:p>
            <a:pPr marL="0" indent="0" defTabSz="685800">
              <a:buNone/>
              <a:defRPr/>
            </a:pPr>
            <a:r>
              <a:rPr lang="en-US" sz="2400" dirty="0" smtClean="0">
                <a:latin typeface="Arial" pitchFamily="34" charset="0"/>
                <a:cs typeface="Arial" pitchFamily="34" charset="0"/>
              </a:rPr>
              <a:t>15 U.S.C. § 1472(a)(2)</a:t>
            </a:r>
          </a:p>
          <a:p>
            <a:pPr>
              <a:buFontTx/>
              <a:buNone/>
              <a:defRPr/>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304800"/>
            <a:ext cx="7772400" cy="1143000"/>
          </a:xfrm>
        </p:spPr>
        <p:txBody>
          <a:bodyPr/>
          <a:lstStyle/>
          <a:p>
            <a:pPr>
              <a:defRPr/>
            </a:pPr>
            <a:r>
              <a:rPr lang="en-US" smtClean="0"/>
              <a:t>Special Packaging</a:t>
            </a:r>
          </a:p>
        </p:txBody>
      </p:sp>
      <p:sp>
        <p:nvSpPr>
          <p:cNvPr id="49156" name="Rectangle 4"/>
          <p:cNvSpPr>
            <a:spLocks noGrp="1" noChangeArrowheads="1"/>
          </p:cNvSpPr>
          <p:nvPr>
            <p:ph type="body" sz="half" idx="1"/>
          </p:nvPr>
        </p:nvSpPr>
        <p:spPr>
          <a:xfrm>
            <a:off x="609600" y="1371600"/>
            <a:ext cx="8305800" cy="4114800"/>
          </a:xfrm>
        </p:spPr>
        <p:txBody>
          <a:bodyPr/>
          <a:lstStyle/>
          <a:p>
            <a:pPr marL="0" indent="0">
              <a:buFontTx/>
              <a:buNone/>
              <a:defRPr/>
            </a:pPr>
            <a:r>
              <a:rPr lang="en-US" sz="3600" dirty="0" smtClean="0"/>
              <a:t>“Packaging that is designed or constructed to be significantly difficult for children under five years of age to open or obtain a toxic or harmful amount of the substance contained therein within a reasonable time and not difficult for normal adults to use properly..”</a:t>
            </a:r>
          </a:p>
          <a:p>
            <a:pPr marL="0" indent="0">
              <a:buFontTx/>
              <a:buNone/>
              <a:defRPr/>
            </a:pPr>
            <a:endParaRPr lang="en-US" sz="1200" dirty="0" smtClean="0"/>
          </a:p>
          <a:p>
            <a:pPr marL="0" indent="0">
              <a:buNone/>
              <a:defRPr/>
            </a:pPr>
            <a:r>
              <a:rPr lang="en-US" sz="2400" dirty="0" smtClean="0">
                <a:latin typeface="Arial" pitchFamily="34" charset="0"/>
                <a:cs typeface="Arial" pitchFamily="34" charset="0"/>
              </a:rPr>
              <a:t>15 U.S.C. § 1471(4)</a:t>
            </a:r>
          </a:p>
          <a:p>
            <a:pPr marL="0" indent="0">
              <a:buFontTx/>
              <a:buNone/>
              <a:defRPr/>
            </a:pPr>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defRPr/>
            </a:pPr>
            <a:r>
              <a:rPr lang="en-US" smtClean="0"/>
              <a:t>Special Packaging</a:t>
            </a:r>
          </a:p>
        </p:txBody>
      </p:sp>
      <p:sp>
        <p:nvSpPr>
          <p:cNvPr id="51203" name="Rectangle 3"/>
          <p:cNvSpPr>
            <a:spLocks noGrp="1" noChangeArrowheads="1"/>
          </p:cNvSpPr>
          <p:nvPr>
            <p:ph type="body" idx="1"/>
          </p:nvPr>
        </p:nvSpPr>
        <p:spPr>
          <a:xfrm>
            <a:off x="457200" y="2362200"/>
            <a:ext cx="8305800" cy="3200400"/>
          </a:xfrm>
        </p:spPr>
        <p:txBody>
          <a:bodyPr/>
          <a:lstStyle/>
          <a:p>
            <a:pPr marL="0" indent="0">
              <a:buFontTx/>
              <a:buNone/>
              <a:defRPr/>
            </a:pPr>
            <a:r>
              <a:rPr lang="en-US" sz="3200" dirty="0" smtClean="0"/>
              <a:t>“Nothing in this Act shall authorize the Commission to prescribe specific packaging designs, product content, package quantity, or, with the exception of authority granted in section 4(a)(2) of this Act [15 U.S.C. § 1473(a)(2)], labeling.”</a:t>
            </a:r>
          </a:p>
          <a:p>
            <a:pPr marL="0" indent="0">
              <a:buFontTx/>
              <a:buNone/>
              <a:defRPr/>
            </a:pPr>
            <a:endParaRPr lang="en-US" sz="1200" dirty="0" smtClean="0"/>
          </a:p>
          <a:p>
            <a:pPr marL="0" indent="0">
              <a:buNone/>
              <a:defRPr/>
            </a:pPr>
            <a:r>
              <a:rPr lang="en-US" sz="2400" dirty="0" smtClean="0">
                <a:latin typeface="Arial" pitchFamily="34" charset="0"/>
                <a:cs typeface="Arial" pitchFamily="34" charset="0"/>
              </a:rPr>
              <a:t>15 U.S.C. § 1472(d)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21A8D98-4EE2-44AC-BA7F-A26DD701CBB8}"/>
</file>

<file path=customXml/itemProps2.xml><?xml version="1.0" encoding="utf-8"?>
<ds:datastoreItem xmlns:ds="http://schemas.openxmlformats.org/officeDocument/2006/customXml" ds:itemID="{DEA54845-431B-4C29-83C6-3C97CA4C7ABE}"/>
</file>

<file path=customXml/itemProps3.xml><?xml version="1.0" encoding="utf-8"?>
<ds:datastoreItem xmlns:ds="http://schemas.openxmlformats.org/officeDocument/2006/customXml" ds:itemID="{0EA4ACE3-56FD-453D-A608-D478D0D6BCE2}"/>
</file>

<file path=customXml/itemProps4.xml><?xml version="1.0" encoding="utf-8"?>
<ds:datastoreItem xmlns:ds="http://schemas.openxmlformats.org/officeDocument/2006/customXml" ds:itemID="{BD5697C3-CB2D-4B0D-8D21-8208E17E2702}"/>
</file>

<file path=docProps/app.xml><?xml version="1.0" encoding="utf-8"?>
<Properties xmlns="http://schemas.openxmlformats.org/officeDocument/2006/extended-properties" xmlns:vt="http://schemas.openxmlformats.org/officeDocument/2006/docPropsVTypes">
  <TotalTime>1619</TotalTime>
  <Words>973</Words>
  <Application>Microsoft Office PowerPoint</Application>
  <PresentationFormat>On-screen Show (4:3)</PresentationFormat>
  <Paragraphs>192</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CPSC AND THE POISON PREVENTION PACKAGING ACT </vt:lpstr>
      <vt:lpstr>Poison Prevention Packaging Act</vt:lpstr>
      <vt:lpstr>Household Substances</vt:lpstr>
      <vt:lpstr>Household Substances (cont.)</vt:lpstr>
      <vt:lpstr>What Is a Package?</vt:lpstr>
      <vt:lpstr>PPPA Findings</vt:lpstr>
      <vt:lpstr>PPPA Findings</vt:lpstr>
      <vt:lpstr>Special Packaging</vt:lpstr>
      <vt:lpstr>Special Packaging</vt:lpstr>
      <vt:lpstr>Substances currently included in  16 CFR § 1700.14</vt:lpstr>
      <vt:lpstr>Exceptions</vt:lpstr>
      <vt:lpstr>Exceptions (cont.)</vt:lpstr>
      <vt:lpstr>Exceptions (cont.)</vt:lpstr>
      <vt:lpstr>Packaging Test Methods</vt:lpstr>
      <vt:lpstr>SEQUENTIAL TEST</vt:lpstr>
      <vt:lpstr>Packaging Test Methods</vt:lpstr>
      <vt:lpstr>Consumer Product Safety Improvement Act (CPSIA)</vt:lpstr>
      <vt:lpstr>Does Required Special Packaging Need Certification?</vt:lpstr>
      <vt:lpstr>GENERAL CONFORMITY CERTIFICATION</vt:lpstr>
      <vt:lpstr>GENERAL CONFORMITY CERTIFICATION (cont.)</vt:lpstr>
      <vt:lpstr>Additional Information</vt:lpstr>
      <vt:lpstr>Additional Information on the CPSIA </vt:lpstr>
      <vt:lpstr>If you have questions about PPPA:</vt:lpstr>
    </vt:vector>
  </TitlesOfParts>
  <Company>CPSC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c:creator>
  <cp:lastModifiedBy>JBoja</cp:lastModifiedBy>
  <cp:revision>120</cp:revision>
  <dcterms:created xsi:type="dcterms:W3CDTF">2001-09-11T11:17:07Z</dcterms:created>
  <dcterms:modified xsi:type="dcterms:W3CDTF">2015-11-25T13:53:52Z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e2e0eb2a-b5c2-4254-b468-662797ebcca6</vt:lpwstr>
  </property>
</Properties>
</file>