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7.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1"/>
  </p:notesMasterIdLst>
  <p:handoutMasterIdLst>
    <p:handoutMasterId r:id="rId22"/>
  </p:handoutMasterIdLst>
  <p:sldIdLst>
    <p:sldId id="279" r:id="rId2"/>
    <p:sldId id="280" r:id="rId3"/>
    <p:sldId id="295" r:id="rId4"/>
    <p:sldId id="296"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4" r:id="rId18"/>
    <p:sldId id="293" r:id="rId19"/>
    <p:sldId id="26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7796F9"/>
    <a:srgbClr val="9DB2D3"/>
    <a:srgbClr val="D5E3B3"/>
    <a:srgbClr val="C8DA9A"/>
    <a:srgbClr val="CFE4B6"/>
    <a:srgbClr val="BBD997"/>
    <a:srgbClr val="F4E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365" autoAdjust="0"/>
  </p:normalViewPr>
  <p:slideViewPr>
    <p:cSldViewPr>
      <p:cViewPr varScale="1">
        <p:scale>
          <a:sx n="43" d="100"/>
          <a:sy n="43" d="100"/>
        </p:scale>
        <p:origin x="141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F0FCBF9-B796-AE49-B2AF-B77E3CD42756}" type="datetimeFigureOut">
              <a:rPr lang="en-US" smtClean="0"/>
              <a:t>12/1/2015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B82A960-0DF5-E648-AE64-A4FCEABE59D3}" type="slidenum">
              <a:rPr lang="en-US" smtClean="0"/>
              <a:t>‹#›</a:t>
            </a:fld>
            <a:endParaRPr lang="en-US"/>
          </a:p>
        </p:txBody>
      </p:sp>
    </p:spTree>
    <p:extLst>
      <p:ext uri="{BB962C8B-B14F-4D97-AF65-F5344CB8AC3E}">
        <p14:creationId xmlns:p14="http://schemas.microsoft.com/office/powerpoint/2010/main" val="1081160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A9883AA-C42F-4BB5-BF3D-A88FE2783985}" type="datetimeFigureOut">
              <a:rPr lang="en-US" smtClean="0"/>
              <a:pPr/>
              <a:t>12/1/2015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6DF01EC-B24F-4CBC-A883-D0D8E2876EEF}" type="slidenum">
              <a:rPr lang="en-US" smtClean="0"/>
              <a:pPr/>
              <a:t>‹#›</a:t>
            </a:fld>
            <a:endParaRPr lang="en-US"/>
          </a:p>
        </p:txBody>
      </p:sp>
    </p:spTree>
    <p:extLst>
      <p:ext uri="{BB962C8B-B14F-4D97-AF65-F5344CB8AC3E}">
        <p14:creationId xmlns:p14="http://schemas.microsoft.com/office/powerpoint/2010/main" val="31752492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dirty="0" smtClean="0">
              <a:solidFill>
                <a:schemeClr val="tx1"/>
              </a:solidFill>
              <a:effectLst/>
              <a:latin typeface="Futura Book" pitchFamily="34" charset="0"/>
              <a:ea typeface="+mn-ea"/>
              <a:cs typeface="+mn-cs"/>
            </a:endParaRPr>
          </a:p>
          <a:p>
            <a:endParaRPr lang="en-US" sz="1200" b="1" kern="1200" dirty="0" smtClean="0">
              <a:solidFill>
                <a:schemeClr val="tx1"/>
              </a:solidFill>
              <a:effectLst/>
              <a:latin typeface="Futura Book" pitchFamily="34" charset="0"/>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1</a:t>
            </a:fld>
            <a:endParaRPr lang="en-US"/>
          </a:p>
        </p:txBody>
      </p:sp>
    </p:spTree>
    <p:extLst>
      <p:ext uri="{BB962C8B-B14F-4D97-AF65-F5344CB8AC3E}">
        <p14:creationId xmlns:p14="http://schemas.microsoft.com/office/powerpoint/2010/main" val="363813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pPr/>
              <a:t>10</a:t>
            </a:fld>
            <a:endParaRPr lang="en-US"/>
          </a:p>
        </p:txBody>
      </p:sp>
    </p:spTree>
    <p:extLst>
      <p:ext uri="{BB962C8B-B14F-4D97-AF65-F5344CB8AC3E}">
        <p14:creationId xmlns:p14="http://schemas.microsoft.com/office/powerpoint/2010/main" val="278263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11</a:t>
            </a:fld>
            <a:endParaRPr lang="en-US"/>
          </a:p>
        </p:txBody>
      </p:sp>
    </p:spTree>
    <p:extLst>
      <p:ext uri="{BB962C8B-B14F-4D97-AF65-F5344CB8AC3E}">
        <p14:creationId xmlns:p14="http://schemas.microsoft.com/office/powerpoint/2010/main" val="2746241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12</a:t>
            </a:fld>
            <a:endParaRPr lang="en-US"/>
          </a:p>
        </p:txBody>
      </p:sp>
    </p:spTree>
    <p:extLst>
      <p:ext uri="{BB962C8B-B14F-4D97-AF65-F5344CB8AC3E}">
        <p14:creationId xmlns:p14="http://schemas.microsoft.com/office/powerpoint/2010/main" val="1633471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ICS is the International Classification for Standards. </a:t>
            </a:r>
            <a:r>
              <a:rPr lang="en-US" sz="1200" kern="1200" dirty="0" smtClean="0">
                <a:solidFill>
                  <a:schemeClr val="tx1"/>
                </a:solidFill>
                <a:effectLst/>
                <a:latin typeface="Futura Book" pitchFamily="34" charset="0"/>
                <a:ea typeface="+mn-ea"/>
                <a:cs typeface="+mn-cs"/>
              </a:rPr>
              <a:t>Data from our NUS administrator component reveals that the ICS codes that are most assigned to member notifications are as follows – we therefore expect and do see that the heaviest users of NUS and commenters are in theses sectors (both government and private industry): </a:t>
            </a:r>
            <a:r>
              <a:rPr lang="en-US" dirty="0" smtClean="0"/>
              <a:t>Not surprisingly, the majority of USA</a:t>
            </a:r>
            <a:r>
              <a:rPr lang="en-US" baseline="0" dirty="0" smtClean="0"/>
              <a:t> </a:t>
            </a:r>
            <a:r>
              <a:rPr lang="en-US" dirty="0" smtClean="0"/>
              <a:t>comments on other member notifications are</a:t>
            </a:r>
            <a:r>
              <a:rPr lang="en-US" baseline="0" dirty="0" smtClean="0"/>
              <a:t> for and from these sectors.</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For example: Since 2005, The American Chemistry Council (</a:t>
            </a:r>
            <a:r>
              <a:rPr lang="en-US" sz="1200" kern="1200" dirty="0" smtClean="0">
                <a:solidFill>
                  <a:schemeClr val="tx1"/>
                </a:solidFill>
                <a:effectLst/>
                <a:latin typeface="Futura Book" pitchFamily="34" charset="0"/>
                <a:ea typeface="+mn-ea"/>
                <a:cs typeface="+mn-cs"/>
              </a:rPr>
              <a:t>ACC), which represents the business interests of hundreds of companies, has submitted over 20 sets of comments on various member</a:t>
            </a:r>
            <a:r>
              <a:rPr lang="en-US" sz="1200" kern="1200" baseline="0" dirty="0" smtClean="0">
                <a:solidFill>
                  <a:schemeClr val="tx1"/>
                </a:solidFill>
                <a:effectLst/>
                <a:latin typeface="Futura Book" pitchFamily="34" charset="0"/>
                <a:ea typeface="+mn-ea"/>
                <a:cs typeface="+mn-cs"/>
              </a:rPr>
              <a:t> notifications</a:t>
            </a:r>
            <a:r>
              <a:rPr lang="en-US" sz="1200" kern="1200" dirty="0" smtClean="0">
                <a:solidFill>
                  <a:schemeClr val="tx1"/>
                </a:solidFill>
                <a:effectLst/>
                <a:latin typeface="Futura Book" pitchFamily="34"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Futura Book"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Futura Book" pitchFamily="34" charset="0"/>
                <a:ea typeface="+mn-ea"/>
                <a:cs typeface="+mn-cs"/>
              </a:rPr>
              <a:t>In 2015 Agriculture ICS 65 is</a:t>
            </a:r>
            <a:r>
              <a:rPr lang="en-US" sz="1200" kern="1200" baseline="0" dirty="0" smtClean="0">
                <a:solidFill>
                  <a:schemeClr val="tx1"/>
                </a:solidFill>
                <a:effectLst/>
                <a:latin typeface="Futura Book" pitchFamily="34" charset="0"/>
                <a:ea typeface="+mn-ea"/>
                <a:cs typeface="+mn-cs"/>
              </a:rPr>
              <a:t> the most searched on ICS code by our customers in NUS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Futura Book"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Futura Book" pitchFamily="34" charset="0"/>
                <a:ea typeface="+mn-ea"/>
                <a:cs typeface="+mn-cs"/>
              </a:rPr>
              <a:t>Followed up by Telecommunications 33, Information Technology 35 and Environment Health Protection Safety 13.</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Futura Book"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Futura Book" pitchFamily="34" charset="0"/>
                <a:ea typeface="+mn-ea"/>
                <a:cs typeface="+mn-cs"/>
              </a:rPr>
              <a:t>In 2014 it was Electrical</a:t>
            </a:r>
            <a:r>
              <a:rPr lang="en-US" sz="1200" kern="1200" baseline="0" dirty="0" smtClean="0">
                <a:solidFill>
                  <a:schemeClr val="tx1"/>
                </a:solidFill>
                <a:effectLst/>
                <a:latin typeface="Futura Book" pitchFamily="34" charset="0"/>
                <a:ea typeface="+mn-ea"/>
                <a:cs typeface="+mn-cs"/>
              </a:rPr>
              <a:t> Engineering followed by Agriculture and Environment.</a:t>
            </a:r>
            <a:endParaRPr lang="en-US" sz="1200" kern="1200" dirty="0" smtClean="0">
              <a:solidFill>
                <a:schemeClr val="tx1"/>
              </a:solidFill>
              <a:effectLst/>
              <a:latin typeface="Futura Book"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Futura Book" pitchFamily="34"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13</a:t>
            </a:fld>
            <a:endParaRPr lang="en-US"/>
          </a:p>
        </p:txBody>
      </p:sp>
    </p:spTree>
    <p:extLst>
      <p:ext uri="{BB962C8B-B14F-4D97-AF65-F5344CB8AC3E}">
        <p14:creationId xmlns:p14="http://schemas.microsoft.com/office/powerpoint/2010/main" val="362090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effectLst/>
                <a:latin typeface="Futura Book" pitchFamily="34" charset="0"/>
                <a:ea typeface="+mn-ea"/>
                <a:cs typeface="+mn-cs"/>
              </a:rPr>
              <a:t>U.S. industry relies on the US government, trade and industry associations, as well as law firms and testing and calibration organizations whose business models are based on helping companies meet or exceed regulatory requirements, to monitor and make them aware of new or changing regulatory requirements.  As a result of this, many Notify U.S. customers represent these types of organizations.</a:t>
            </a:r>
          </a:p>
          <a:p>
            <a:endParaRPr lang="en-US" sz="1200" kern="1200" baseline="0" dirty="0" smtClean="0">
              <a:solidFill>
                <a:schemeClr val="tx1"/>
              </a:solidFill>
              <a:effectLst/>
              <a:latin typeface="Futura Book" pitchFamily="34" charset="0"/>
              <a:ea typeface="+mn-ea"/>
              <a:cs typeface="+mn-cs"/>
            </a:endParaRPr>
          </a:p>
          <a:p>
            <a:r>
              <a:rPr lang="en-US" sz="1200" kern="1200" baseline="0" dirty="0" smtClean="0">
                <a:solidFill>
                  <a:schemeClr val="tx1"/>
                </a:solidFill>
                <a:effectLst/>
                <a:latin typeface="Futura Book" pitchFamily="34" charset="0"/>
                <a:ea typeface="+mn-ea"/>
                <a:cs typeface="+mn-cs"/>
              </a:rPr>
              <a:t>While the government is the most frequent NUS user, 85% of our customers are from the private sector and 11% are from the U.S. Federal Government.</a:t>
            </a:r>
          </a:p>
          <a:p>
            <a:endParaRPr lang="en-US" sz="1200" kern="1200" baseline="0" dirty="0" smtClean="0">
              <a:solidFill>
                <a:schemeClr val="tx1"/>
              </a:solidFill>
              <a:effectLst/>
              <a:latin typeface="Futura Book" pitchFamily="34" charset="0"/>
              <a:ea typeface="+mn-ea"/>
              <a:cs typeface="+mn-cs"/>
            </a:endParaRPr>
          </a:p>
          <a:p>
            <a:r>
              <a:rPr lang="en-US" sz="1200" kern="1200" baseline="0" dirty="0" smtClean="0">
                <a:solidFill>
                  <a:schemeClr val="tx1"/>
                </a:solidFill>
                <a:effectLst/>
                <a:latin typeface="Futura Book" pitchFamily="34" charset="0"/>
                <a:ea typeface="+mn-ea"/>
                <a:cs typeface="+mn-cs"/>
              </a:rPr>
              <a:t>Some of our most active customers in NUS represent:</a:t>
            </a:r>
          </a:p>
          <a:p>
            <a:endParaRPr lang="en-US" sz="1200" kern="1200" baseline="0" dirty="0" smtClean="0">
              <a:solidFill>
                <a:schemeClr val="tx1"/>
              </a:solidFill>
              <a:effectLst/>
              <a:latin typeface="Futura Book" pitchFamily="34" charset="0"/>
              <a:ea typeface="+mn-ea"/>
              <a:cs typeface="+mn-cs"/>
            </a:endParaRPr>
          </a:p>
          <a:p>
            <a:r>
              <a:rPr lang="en-US" sz="1200" kern="1200" baseline="0" dirty="0" smtClean="0">
                <a:solidFill>
                  <a:schemeClr val="tx1"/>
                </a:solidFill>
                <a:effectLst/>
                <a:latin typeface="Futura Book" pitchFamily="34" charset="0"/>
                <a:ea typeface="+mn-ea"/>
                <a:cs typeface="+mn-cs"/>
              </a:rPr>
              <a:t>-- USDA - FAS</a:t>
            </a:r>
          </a:p>
          <a:p>
            <a:r>
              <a:rPr lang="en-US" sz="1200" kern="1200" baseline="0" dirty="0" smtClean="0">
                <a:solidFill>
                  <a:schemeClr val="tx1"/>
                </a:solidFill>
                <a:effectLst/>
                <a:latin typeface="Futura Book" pitchFamily="34" charset="0"/>
                <a:ea typeface="+mn-ea"/>
                <a:cs typeface="+mn-cs"/>
              </a:rPr>
              <a:t>-- HHS – FDA</a:t>
            </a:r>
          </a:p>
          <a:p>
            <a:r>
              <a:rPr lang="en-US" sz="1200" kern="1200" baseline="0" dirty="0" smtClean="0">
                <a:solidFill>
                  <a:schemeClr val="tx1"/>
                </a:solidFill>
                <a:effectLst/>
                <a:latin typeface="Futura Book" pitchFamily="34" charset="0"/>
                <a:ea typeface="+mn-ea"/>
                <a:cs typeface="+mn-cs"/>
              </a:rPr>
              <a:t>-- DOC – NIST</a:t>
            </a:r>
          </a:p>
          <a:p>
            <a:r>
              <a:rPr lang="en-US" sz="1200" kern="1200" baseline="0" dirty="0" smtClean="0">
                <a:solidFill>
                  <a:schemeClr val="tx1"/>
                </a:solidFill>
                <a:effectLst/>
                <a:latin typeface="Futura Book" pitchFamily="34" charset="0"/>
                <a:ea typeface="+mn-ea"/>
                <a:cs typeface="+mn-cs"/>
              </a:rPr>
              <a:t>--DOC  </a:t>
            </a:r>
          </a:p>
          <a:p>
            <a:endParaRPr lang="en-US" sz="1200" kern="1200" baseline="0" dirty="0" smtClean="0">
              <a:solidFill>
                <a:schemeClr val="tx1"/>
              </a:solidFill>
              <a:effectLst/>
              <a:latin typeface="Futura Book" pitchFamily="34" charset="0"/>
              <a:ea typeface="+mn-ea"/>
              <a:cs typeface="+mn-cs"/>
            </a:endParaRPr>
          </a:p>
          <a:p>
            <a:r>
              <a:rPr lang="en-US" sz="1200" kern="1200" baseline="0" dirty="0" smtClean="0">
                <a:solidFill>
                  <a:schemeClr val="tx1"/>
                </a:solidFill>
                <a:effectLst/>
                <a:latin typeface="Futura Book" pitchFamily="34" charset="0"/>
                <a:ea typeface="+mn-ea"/>
                <a:cs typeface="+mn-cs"/>
              </a:rPr>
              <a:t>--ASTM International</a:t>
            </a:r>
          </a:p>
          <a:p>
            <a:r>
              <a:rPr lang="en-US" sz="1200" kern="1200" baseline="0" dirty="0" smtClean="0">
                <a:solidFill>
                  <a:schemeClr val="tx1"/>
                </a:solidFill>
                <a:effectLst/>
                <a:latin typeface="Futura Book" pitchFamily="34" charset="0"/>
                <a:ea typeface="+mn-ea"/>
                <a:cs typeface="+mn-cs"/>
              </a:rPr>
              <a:t>--Bureau Veritas</a:t>
            </a:r>
          </a:p>
          <a:p>
            <a:r>
              <a:rPr lang="en-US" sz="1200" kern="1200" baseline="0" dirty="0" smtClean="0">
                <a:solidFill>
                  <a:schemeClr val="tx1"/>
                </a:solidFill>
                <a:effectLst/>
                <a:latin typeface="Futura Book" pitchFamily="34" charset="0"/>
                <a:ea typeface="+mn-ea"/>
                <a:cs typeface="+mn-cs"/>
              </a:rPr>
              <a:t>--Underwriters Laboratories (UL)</a:t>
            </a:r>
          </a:p>
          <a:p>
            <a:r>
              <a:rPr lang="en-US" sz="1200" kern="1200" baseline="0" dirty="0" smtClean="0">
                <a:solidFill>
                  <a:schemeClr val="tx1"/>
                </a:solidFill>
                <a:effectLst/>
                <a:latin typeface="Futura Book" pitchFamily="34" charset="0"/>
                <a:ea typeface="+mn-ea"/>
                <a:cs typeface="+mn-cs"/>
              </a:rPr>
              <a:t>--Distilled Spirits Council</a:t>
            </a:r>
          </a:p>
          <a:p>
            <a:r>
              <a:rPr lang="en-US" sz="1200" kern="1200" baseline="0" dirty="0" smtClean="0">
                <a:solidFill>
                  <a:schemeClr val="tx1"/>
                </a:solidFill>
                <a:effectLst/>
                <a:latin typeface="Futura Book" pitchFamily="34" charset="0"/>
                <a:ea typeface="+mn-ea"/>
                <a:cs typeface="+mn-cs"/>
              </a:rPr>
              <a:t>--US Dairy Export Council</a:t>
            </a:r>
          </a:p>
          <a:p>
            <a:r>
              <a:rPr lang="en-US" sz="1200" kern="1200" baseline="0" dirty="0" smtClean="0">
                <a:solidFill>
                  <a:schemeClr val="tx1"/>
                </a:solidFill>
                <a:effectLst/>
                <a:latin typeface="Futura Book" pitchFamily="34" charset="0"/>
                <a:ea typeface="+mn-ea"/>
                <a:cs typeface="+mn-cs"/>
              </a:rPr>
              <a:t>--National Food Processors Associations</a:t>
            </a:r>
          </a:p>
          <a:p>
            <a:r>
              <a:rPr lang="en-US" sz="1200" kern="1200" baseline="0" dirty="0" smtClean="0">
                <a:solidFill>
                  <a:schemeClr val="tx1"/>
                </a:solidFill>
                <a:effectLst/>
                <a:latin typeface="Futura Book" pitchFamily="34" charset="0"/>
                <a:ea typeface="+mn-ea"/>
                <a:cs typeface="+mn-cs"/>
              </a:rPr>
              <a:t>--Personal Care Products Council</a:t>
            </a:r>
          </a:p>
          <a:p>
            <a:endParaRPr lang="en-US" sz="1200" kern="1200" baseline="0" dirty="0" smtClean="0">
              <a:solidFill>
                <a:schemeClr val="tx1"/>
              </a:solidFill>
              <a:effectLst/>
              <a:latin typeface="Futura Book" pitchFamily="34" charset="0"/>
              <a:ea typeface="+mn-ea"/>
              <a:cs typeface="+mn-cs"/>
            </a:endParaRPr>
          </a:p>
          <a:p>
            <a:r>
              <a:rPr lang="en-US" sz="1200" kern="1200" baseline="0" dirty="0" smtClean="0">
                <a:solidFill>
                  <a:schemeClr val="tx1"/>
                </a:solidFill>
                <a:effectLst/>
                <a:latin typeface="Futura Book" pitchFamily="34" charset="0"/>
                <a:ea typeface="+mn-ea"/>
                <a:cs typeface="+mn-cs"/>
              </a:rPr>
              <a:t>As well as many US companies such as IBM, John Deere, Caterpillar, and General Electric (to name a few).</a:t>
            </a:r>
          </a:p>
          <a:p>
            <a:endParaRPr lang="en-US" sz="1200" kern="1200" baseline="0" dirty="0" smtClean="0">
              <a:solidFill>
                <a:schemeClr val="tx1"/>
              </a:solidFill>
              <a:effectLst/>
              <a:latin typeface="Futura Book" pitchFamily="34" charset="0"/>
              <a:ea typeface="+mn-ea"/>
              <a:cs typeface="+mn-cs"/>
            </a:endParaRPr>
          </a:p>
          <a:p>
            <a:r>
              <a:rPr lang="en-US" sz="1200" kern="1200" baseline="0" dirty="0" smtClean="0">
                <a:solidFill>
                  <a:schemeClr val="tx1"/>
                </a:solidFill>
                <a:effectLst/>
                <a:latin typeface="Futura Book" pitchFamily="34" charset="0"/>
                <a:ea typeface="+mn-ea"/>
                <a:cs typeface="+mn-cs"/>
              </a:rPr>
              <a:t>These organizations all have multiple NUS subscribers who receive and review their TBT alerts daily.  These subscribers actively request full-text documents.  </a:t>
            </a:r>
          </a:p>
          <a:p>
            <a:endParaRPr lang="en-US" sz="1200" kern="1200" baseline="0" dirty="0" smtClean="0">
              <a:solidFill>
                <a:schemeClr val="tx1"/>
              </a:solidFill>
              <a:effectLst/>
              <a:latin typeface="Futura Book" pitchFamily="34" charset="0"/>
              <a:ea typeface="+mn-ea"/>
              <a:cs typeface="+mn-cs"/>
            </a:endParaRPr>
          </a:p>
          <a:p>
            <a:endParaRPr lang="en-US" sz="1200" kern="1200" baseline="0" dirty="0" smtClean="0">
              <a:solidFill>
                <a:schemeClr val="tx1"/>
              </a:solidFill>
              <a:effectLst/>
              <a:latin typeface="Futura Book" pitchFamily="34"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14</a:t>
            </a:fld>
            <a:endParaRPr lang="en-US"/>
          </a:p>
        </p:txBody>
      </p:sp>
    </p:spTree>
    <p:extLst>
      <p:ext uri="{BB962C8B-B14F-4D97-AF65-F5344CB8AC3E}">
        <p14:creationId xmlns:p14="http://schemas.microsoft.com/office/powerpoint/2010/main" val="357241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470">
              <a:defRPr/>
            </a:pPr>
            <a:endParaRPr lang="en-US" b="1" dirty="0" smtClean="0"/>
          </a:p>
          <a:p>
            <a:pPr marL="0" marR="0" lvl="0" indent="0" algn="l" defTabSz="926470" rtl="0" eaLnBrk="1" fontAlgn="base" latinLnBrk="0" hangingPunct="1">
              <a:lnSpc>
                <a:spcPct val="100000"/>
              </a:lnSpc>
              <a:spcBef>
                <a:spcPct val="30000"/>
              </a:spcBef>
              <a:spcAft>
                <a:spcPct val="0"/>
              </a:spcAft>
              <a:buClrTx/>
              <a:buSzTx/>
              <a:buFontTx/>
              <a:buNone/>
              <a:tabLst/>
              <a:defRPr/>
            </a:pPr>
            <a:r>
              <a:rPr lang="en-US" dirty="0" smtClean="0"/>
              <a:t>Individuals</a:t>
            </a:r>
            <a:r>
              <a:rPr lang="en-US" baseline="0" dirty="0" smtClean="0"/>
              <a:t> registered for Notify U.S. receive their customized e-mail alerts (as noted previously).  These alerts include notifications that meet their customized profile requirements.  When they see a notification of interest and want to submit comments, the USA Enquiry Point offers guidance and assistance. </a:t>
            </a:r>
          </a:p>
          <a:p>
            <a:pPr marL="0" marR="0" lvl="0" indent="0" algn="l" defTabSz="92647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Futura Book" pitchFamily="34" charset="0"/>
              <a:ea typeface="+mn-ea"/>
              <a:cs typeface="+mn-cs"/>
            </a:endParaRPr>
          </a:p>
          <a:p>
            <a:pPr marL="0" marR="0" lvl="0" indent="0" algn="l" defTabSz="92647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Futura Book" pitchFamily="34" charset="0"/>
                <a:ea typeface="+mn-ea"/>
                <a:cs typeface="+mn-cs"/>
              </a:rPr>
              <a:t>USA IP provides guidance on comments preparation to industry and also sends US comments to other members and accepts and circulates other member comments on USA TBT notifications. </a:t>
            </a:r>
          </a:p>
          <a:p>
            <a:pPr marL="0" marR="0" lvl="0" indent="0" algn="l" defTabSz="92647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Futura Book"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Our role is to assist and guide US industry on submitting comments on behalf of their members and stakeholders on other member notifications.  IPs are the official senders of US comments.</a:t>
            </a:r>
            <a:endParaRPr lang="en-US" dirty="0" smtClean="0"/>
          </a:p>
          <a:p>
            <a:endParaRPr lang="en-US" dirty="0" smtClean="0"/>
          </a:p>
          <a:p>
            <a:r>
              <a:rPr lang="en-US" dirty="0" smtClean="0"/>
              <a:t>We do provide guidance on the</a:t>
            </a:r>
            <a:r>
              <a:rPr lang="en-US" baseline="0" dirty="0" smtClean="0"/>
              <a:t> Notify US</a:t>
            </a:r>
            <a:r>
              <a:rPr lang="en-US" dirty="0" smtClean="0"/>
              <a:t> website at https://tsapps.nist.gov/notifyus/data/guidance/guidance.cfm, and encourage you to visit for further details and</a:t>
            </a:r>
            <a:r>
              <a:rPr lang="en-US" baseline="0" dirty="0" smtClean="0"/>
              <a:t> information.</a:t>
            </a:r>
            <a:r>
              <a:rPr lang="en-US" dirty="0" smtClean="0"/>
              <a:t> </a:t>
            </a:r>
          </a:p>
          <a:p>
            <a:endParaRPr lang="en-US" dirty="0" smtClean="0"/>
          </a:p>
          <a:p>
            <a:endParaRPr lang="en-US" baseline="0" dirty="0" smtClean="0"/>
          </a:p>
          <a:p>
            <a:endParaRPr lang="en-US" baseline="0" dirty="0" smtClean="0"/>
          </a:p>
          <a:p>
            <a:pPr marL="0" marR="0" lvl="0" indent="0" algn="l" defTabSz="92647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Futura Book" pitchFamily="34" charset="0"/>
              <a:ea typeface="+mn-ea"/>
              <a:cs typeface="+mn-cs"/>
            </a:endParaRPr>
          </a:p>
          <a:p>
            <a:pPr marL="0" marR="0" lvl="0" indent="0" algn="l" defTabSz="92647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Futura Book" pitchFamily="34" charset="0"/>
              <a:ea typeface="+mn-ea"/>
              <a:cs typeface="+mn-cs"/>
            </a:endParaRPr>
          </a:p>
          <a:p>
            <a:pPr defTabSz="926470">
              <a:defRPr/>
            </a:pPr>
            <a:endParaRPr lang="en-US" b="1"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15</a:t>
            </a:fld>
            <a:endParaRPr lang="en-US"/>
          </a:p>
        </p:txBody>
      </p:sp>
    </p:spTree>
    <p:extLst>
      <p:ext uri="{BB962C8B-B14F-4D97-AF65-F5344CB8AC3E}">
        <p14:creationId xmlns:p14="http://schemas.microsoft.com/office/powerpoint/2010/main" val="4102952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mostly steady increase in U.S. TBT comment activity is</a:t>
            </a:r>
            <a:r>
              <a:rPr lang="en-US" baseline="0" dirty="0" smtClean="0"/>
              <a:t> a strong indicator that the U.S. private sector is more actively involved in monitoring and engaging with TBTs.  </a:t>
            </a:r>
          </a:p>
          <a:p>
            <a:endParaRPr lang="en-US" baseline="0" dirty="0" smtClean="0"/>
          </a:p>
          <a:p>
            <a:r>
              <a:rPr lang="en-US" baseline="0" dirty="0" smtClean="0"/>
              <a:t>Due to industry engagement with the USG trade agencies with which our IP works, the US has successful in engaging Ecuador to accept ASTM standards for footwear safety,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USA submits information requests and comments to other members when we become aware, mostly through the private sector, that another member is changing or implementing regulations that are not notified to the committee on Technical Barriers to Trade, or if the measures notified are unnecessarily trade restrictive.  </a:t>
            </a:r>
          </a:p>
          <a:p>
            <a:r>
              <a:rPr lang="en-US" baseline="0" dirty="0" smtClean="0"/>
              <a:t>Other IP Observations regarding comments:</a:t>
            </a:r>
          </a:p>
          <a:p>
            <a:endParaRPr lang="en-US" baseline="0" dirty="0" smtClean="0"/>
          </a:p>
          <a:p>
            <a:pPr lvl="0"/>
            <a:r>
              <a:rPr lang="en-US" sz="1200" kern="1200" dirty="0" smtClean="0">
                <a:solidFill>
                  <a:schemeClr val="tx1"/>
                </a:solidFill>
                <a:effectLst/>
                <a:latin typeface="Futura Book" pitchFamily="34" charset="0"/>
                <a:ea typeface="+mn-ea"/>
                <a:cs typeface="+mn-cs"/>
              </a:rPr>
              <a:t>Sometimes several industries / associations join together to submit comments:</a:t>
            </a:r>
          </a:p>
          <a:p>
            <a:endParaRPr lang="en-US" sz="1200" kern="1200" dirty="0" smtClean="0">
              <a:solidFill>
                <a:schemeClr val="tx1"/>
              </a:solidFill>
              <a:effectLst/>
              <a:latin typeface="Futura Book" pitchFamily="34" charset="0"/>
              <a:ea typeface="+mn-ea"/>
              <a:cs typeface="+mn-cs"/>
            </a:endParaRPr>
          </a:p>
          <a:p>
            <a:r>
              <a:rPr lang="en-US" sz="1200" kern="1200" dirty="0" smtClean="0">
                <a:solidFill>
                  <a:schemeClr val="tx1"/>
                </a:solidFill>
                <a:effectLst/>
                <a:latin typeface="Futura Book" pitchFamily="34" charset="0"/>
                <a:ea typeface="+mn-ea"/>
                <a:cs typeface="+mn-cs"/>
              </a:rPr>
              <a:t>American Farm Bureau Federation</a:t>
            </a:r>
          </a:p>
          <a:p>
            <a:r>
              <a:rPr lang="en-US" sz="1200" kern="1200" dirty="0" smtClean="0">
                <a:solidFill>
                  <a:schemeClr val="tx1"/>
                </a:solidFill>
                <a:effectLst/>
                <a:latin typeface="Futura Book" pitchFamily="34" charset="0"/>
                <a:ea typeface="+mn-ea"/>
                <a:cs typeface="+mn-cs"/>
              </a:rPr>
              <a:t>Biotechnology Industry Organization</a:t>
            </a:r>
          </a:p>
          <a:p>
            <a:r>
              <a:rPr lang="en-US" sz="1200" kern="1200" dirty="0" smtClean="0">
                <a:solidFill>
                  <a:schemeClr val="tx1"/>
                </a:solidFill>
                <a:effectLst/>
                <a:latin typeface="Futura Book" pitchFamily="34" charset="0"/>
                <a:ea typeface="+mn-ea"/>
                <a:cs typeface="+mn-cs"/>
              </a:rPr>
              <a:t>National Cattlemen’s Beef Association</a:t>
            </a:r>
          </a:p>
          <a:p>
            <a:r>
              <a:rPr lang="en-US" sz="1200" kern="1200" dirty="0" smtClean="0">
                <a:solidFill>
                  <a:schemeClr val="tx1"/>
                </a:solidFill>
                <a:effectLst/>
                <a:latin typeface="Futura Book" pitchFamily="34" charset="0"/>
                <a:ea typeface="+mn-ea"/>
                <a:cs typeface="+mn-cs"/>
              </a:rPr>
              <a:t>National Milk Producers Federation</a:t>
            </a:r>
          </a:p>
          <a:p>
            <a:r>
              <a:rPr lang="en-US" sz="1200" kern="1200" dirty="0" smtClean="0">
                <a:solidFill>
                  <a:schemeClr val="tx1"/>
                </a:solidFill>
                <a:effectLst/>
                <a:latin typeface="Futura Book" pitchFamily="34" charset="0"/>
                <a:ea typeface="+mn-ea"/>
                <a:cs typeface="+mn-cs"/>
              </a:rPr>
              <a:t>National Pork Producers Council</a:t>
            </a:r>
          </a:p>
          <a:p>
            <a:r>
              <a:rPr lang="en-US" sz="1200" kern="1200" dirty="0" smtClean="0">
                <a:solidFill>
                  <a:schemeClr val="tx1"/>
                </a:solidFill>
                <a:effectLst/>
                <a:latin typeface="Futura Book" pitchFamily="34" charset="0"/>
                <a:ea typeface="+mn-ea"/>
                <a:cs typeface="+mn-cs"/>
              </a:rPr>
              <a:t>U.S. Dairy Export Council</a:t>
            </a:r>
          </a:p>
          <a:p>
            <a:r>
              <a:rPr lang="en-US" sz="1200" kern="1200" dirty="0" smtClean="0">
                <a:solidFill>
                  <a:schemeClr val="tx1"/>
                </a:solidFill>
                <a:effectLst/>
                <a:latin typeface="Futura Book" pitchFamily="34" charset="0"/>
                <a:ea typeface="+mn-ea"/>
                <a:cs typeface="+mn-cs"/>
              </a:rPr>
              <a:t>NEMA</a:t>
            </a:r>
          </a:p>
          <a:p>
            <a:r>
              <a:rPr lang="en-US" sz="1200" kern="1200" dirty="0" smtClean="0">
                <a:solidFill>
                  <a:schemeClr val="tx1"/>
                </a:solidFill>
                <a:effectLst/>
                <a:latin typeface="Futura Book" pitchFamily="34" charset="0"/>
                <a:ea typeface="+mn-ea"/>
                <a:cs typeface="+mn-cs"/>
              </a:rPr>
              <a:t>Distilled Spirits Council</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Personal Care Products Council (PCPC), </a:t>
            </a:r>
            <a:endParaRPr lang="en-US" sz="1200" kern="1200" dirty="0" smtClean="0">
              <a:solidFill>
                <a:schemeClr val="tx1"/>
              </a:solidFill>
              <a:effectLst/>
              <a:latin typeface="Futura Book" pitchFamily="34" charset="0"/>
              <a:ea typeface="+mn-ea"/>
              <a:cs typeface="+mn-cs"/>
            </a:endParaRPr>
          </a:p>
          <a:p>
            <a:r>
              <a:rPr lang="en-US" sz="1200" kern="1200" dirty="0" smtClean="0">
                <a:solidFill>
                  <a:schemeClr val="tx1"/>
                </a:solidFill>
                <a:effectLst/>
                <a:latin typeface="Futura Book" pitchFamily="34" charset="0"/>
                <a:ea typeface="+mn-ea"/>
                <a:cs typeface="+mn-cs"/>
              </a:rPr>
              <a:t>Wine Institute</a:t>
            </a:r>
          </a:p>
          <a:p>
            <a:pPr lvl="0"/>
            <a:r>
              <a:rPr lang="en-US" sz="1200" kern="1200" dirty="0" smtClean="0">
                <a:solidFill>
                  <a:schemeClr val="tx1"/>
                </a:solidFill>
                <a:effectLst/>
                <a:latin typeface="Futura Book" pitchFamily="34" charset="0"/>
                <a:ea typeface="+mn-ea"/>
                <a:cs typeface="+mn-cs"/>
              </a:rPr>
              <a:t>Advanced Medical Technology Association (</a:t>
            </a:r>
            <a:r>
              <a:rPr lang="en-US" sz="1200" kern="1200" dirty="0" err="1" smtClean="0">
                <a:solidFill>
                  <a:schemeClr val="tx1"/>
                </a:solidFill>
                <a:effectLst/>
                <a:latin typeface="Futura Book" pitchFamily="34" charset="0"/>
                <a:ea typeface="+mn-ea"/>
                <a:cs typeface="+mn-cs"/>
              </a:rPr>
              <a:t>AdvaMed</a:t>
            </a:r>
            <a:r>
              <a:rPr lang="en-US" sz="1200" kern="1200" dirty="0" smtClean="0">
                <a:solidFill>
                  <a:schemeClr val="tx1"/>
                </a:solidFill>
                <a:effectLst/>
                <a:latin typeface="Futura Book" pitchFamily="34" charset="0"/>
                <a:ea typeface="+mn-ea"/>
                <a:cs typeface="+mn-cs"/>
              </a:rPr>
              <a:t>) is a trade association that advances medical technology</a:t>
            </a:r>
            <a:endParaRPr lang="en-US" sz="1200" kern="1200" baseline="0" dirty="0" smtClean="0">
              <a:solidFill>
                <a:schemeClr val="tx1"/>
              </a:solidFill>
              <a:effectLst/>
              <a:latin typeface="Futura Book" pitchFamily="34" charset="0"/>
              <a:ea typeface="+mn-ea"/>
              <a:cs typeface="+mn-cs"/>
            </a:endParaRPr>
          </a:p>
          <a:p>
            <a:pPr lvl="0"/>
            <a:endParaRPr lang="en-US" sz="1200" kern="1200" baseline="0" dirty="0" smtClean="0">
              <a:solidFill>
                <a:schemeClr val="tx1"/>
              </a:solidFill>
              <a:effectLst/>
              <a:latin typeface="Futura Book" pitchFamily="34" charset="0"/>
              <a:ea typeface="+mn-ea"/>
              <a:cs typeface="+mn-cs"/>
            </a:endParaRPr>
          </a:p>
          <a:p>
            <a:pPr lvl="0"/>
            <a:endParaRPr lang="en-US" sz="1200" kern="1200" dirty="0" smtClean="0">
              <a:solidFill>
                <a:schemeClr val="tx1"/>
              </a:solidFill>
              <a:effectLst/>
              <a:latin typeface="Futura Book" pitchFamily="34" charset="0"/>
              <a:ea typeface="+mn-ea"/>
              <a:cs typeface="+mn-cs"/>
            </a:endParaRPr>
          </a:p>
          <a:p>
            <a:endParaRPr lang="en-US" sz="1200" kern="1200" dirty="0" smtClean="0">
              <a:solidFill>
                <a:schemeClr val="tx1"/>
              </a:solidFill>
              <a:effectLst/>
              <a:latin typeface="Futura Book" pitchFamily="34" charset="0"/>
              <a:ea typeface="+mn-ea"/>
              <a:cs typeface="+mn-cs"/>
            </a:endParaRPr>
          </a:p>
          <a:p>
            <a:endParaRPr lang="en-US" sz="1200" kern="1200" dirty="0" smtClean="0">
              <a:solidFill>
                <a:schemeClr val="tx1"/>
              </a:solidFill>
              <a:effectLst/>
              <a:latin typeface="Futura Book" pitchFamily="34" charset="0"/>
              <a:ea typeface="+mn-ea"/>
              <a:cs typeface="+mn-cs"/>
            </a:endParaRPr>
          </a:p>
          <a:p>
            <a:endParaRPr lang="en-US" sz="1200" kern="1200" dirty="0" smtClean="0">
              <a:solidFill>
                <a:schemeClr val="tx1"/>
              </a:solidFill>
              <a:effectLst/>
              <a:latin typeface="Futura Book" pitchFamily="34" charset="0"/>
              <a:ea typeface="+mn-ea"/>
              <a:cs typeface="+mn-cs"/>
            </a:endParaRPr>
          </a:p>
          <a:p>
            <a:endParaRPr lang="en-US" sz="1200" kern="1200" dirty="0" smtClean="0">
              <a:solidFill>
                <a:schemeClr val="tx1"/>
              </a:solidFill>
              <a:effectLst/>
              <a:latin typeface="Futura Book" pitchFamily="34" charset="0"/>
              <a:ea typeface="+mn-ea"/>
              <a:cs typeface="+mn-cs"/>
            </a:endParaRPr>
          </a:p>
          <a:p>
            <a:endParaRPr lang="en-US" sz="1200" kern="1200" dirty="0" smtClean="0">
              <a:solidFill>
                <a:schemeClr val="tx1"/>
              </a:solidFill>
              <a:effectLst/>
              <a:latin typeface="Futura Book" pitchFamily="34" charset="0"/>
              <a:ea typeface="+mn-ea"/>
              <a:cs typeface="+mn-cs"/>
            </a:endParaRP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16</a:t>
            </a:fld>
            <a:endParaRPr lang="en-US"/>
          </a:p>
        </p:txBody>
      </p:sp>
    </p:spTree>
    <p:extLst>
      <p:ext uri="{BB962C8B-B14F-4D97-AF65-F5344CB8AC3E}">
        <p14:creationId xmlns:p14="http://schemas.microsoft.com/office/powerpoint/2010/main" val="80369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pPr/>
              <a:t>17</a:t>
            </a:fld>
            <a:endParaRPr lang="en-US"/>
          </a:p>
        </p:txBody>
      </p:sp>
    </p:spTree>
    <p:extLst>
      <p:ext uri="{BB962C8B-B14F-4D97-AF65-F5344CB8AC3E}">
        <p14:creationId xmlns:p14="http://schemas.microsoft.com/office/powerpoint/2010/main" val="278430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18</a:t>
            </a:fld>
            <a:endParaRPr lang="en-US"/>
          </a:p>
        </p:txBody>
      </p:sp>
    </p:spTree>
    <p:extLst>
      <p:ext uri="{BB962C8B-B14F-4D97-AF65-F5344CB8AC3E}">
        <p14:creationId xmlns:p14="http://schemas.microsoft.com/office/powerpoint/2010/main" val="4019401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Feel free to contact us any time,</a:t>
            </a:r>
            <a:r>
              <a:rPr lang="en-US" baseline="0" dirty="0" smtClean="0"/>
              <a:t> we’ll help you reach the right place if we are unable to assist.</a:t>
            </a:r>
            <a:endParaRPr lang="en-US" dirty="0" smtClean="0"/>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19</a:t>
            </a:fld>
            <a:endParaRPr lang="en-US"/>
          </a:p>
        </p:txBody>
      </p:sp>
    </p:spTree>
    <p:extLst>
      <p:ext uri="{BB962C8B-B14F-4D97-AF65-F5344CB8AC3E}">
        <p14:creationId xmlns:p14="http://schemas.microsoft.com/office/powerpoint/2010/main" val="275979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We distribute all WTO member</a:t>
            </a:r>
            <a:r>
              <a:rPr lang="en-US" baseline="0" dirty="0" smtClean="0"/>
              <a:t> </a:t>
            </a:r>
            <a:r>
              <a:rPr lang="en-US" dirty="0" smtClean="0"/>
              <a:t>notifications to the committee on technical barriers to trade.</a:t>
            </a:r>
          </a:p>
          <a:p>
            <a:endParaRPr lang="en-US" dirty="0" smtClean="0"/>
          </a:p>
          <a:p>
            <a:r>
              <a:rPr lang="en-US" dirty="0" smtClean="0"/>
              <a:t>NUS offers U.S. entities (citizens, industries, organizations) an opportunity to review proposed foreign technical regulations that can affect their businesses and their access to international markets.</a:t>
            </a:r>
          </a:p>
          <a:p>
            <a:r>
              <a:rPr lang="en-US" dirty="0" smtClean="0"/>
              <a:t>Active NUS Customers 	3,115 (as of 10-26-15)</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Active NUS Organizations 	3,816 (as of 10-26-15)</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28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2800" dirty="0" smtClean="0"/>
              <a:t>So far in 2015, the USA TBT Enquiry Point has:</a:t>
            </a:r>
          </a:p>
          <a:p>
            <a:pPr marL="346075" indent="0">
              <a:buNone/>
            </a:pPr>
            <a:endParaRPr lang="en-US" sz="2800" dirty="0" smtClean="0"/>
          </a:p>
          <a:p>
            <a:pPr marL="1095883" lvl="1" indent="-457200">
              <a:buFont typeface="Wingdings" panose="05000000000000000000" pitchFamily="2" charset="2"/>
              <a:buChar char="Ø"/>
            </a:pPr>
            <a:r>
              <a:rPr lang="en-US" sz="2600" dirty="0" smtClean="0"/>
              <a:t>Distributed 3,574 notifications and associated full-texts to thousands of US stakeholders via Notify U.S.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lnSpc>
                <a:spcPct val="160000"/>
              </a:lnSpc>
              <a:spcBef>
                <a:spcPts val="608"/>
              </a:spcBef>
            </a:pPr>
            <a:r>
              <a:rPr lang="en-US" sz="1400" b="1" i="1" dirty="0" smtClean="0"/>
              <a:t>Benefits:</a:t>
            </a:r>
          </a:p>
          <a:p>
            <a:pPr>
              <a:lnSpc>
                <a:spcPct val="160000"/>
              </a:lnSpc>
              <a:spcBef>
                <a:spcPts val="608"/>
              </a:spcBef>
            </a:pPr>
            <a:r>
              <a:rPr lang="en-US" baseline="0" dirty="0" smtClean="0"/>
              <a:t>R</a:t>
            </a:r>
            <a:r>
              <a:rPr lang="en-US" dirty="0" smtClean="0"/>
              <a:t>eceive e-mail</a:t>
            </a:r>
            <a:r>
              <a:rPr lang="en-US" baseline="0" dirty="0" smtClean="0"/>
              <a:t> </a:t>
            </a:r>
            <a:r>
              <a:rPr lang="en-US" dirty="0" smtClean="0"/>
              <a:t>notifications of drafts or changes to technical regulations from as few or as many WTO members as desired for manufactured products in as few or as many product sectors as</a:t>
            </a:r>
            <a:r>
              <a:rPr lang="en-US" baseline="0" dirty="0" smtClean="0"/>
              <a:t> desired.   </a:t>
            </a:r>
            <a:endParaRPr lang="en-US" b="1" i="1" dirty="0" smtClean="0"/>
          </a:p>
          <a:p>
            <a:pPr marL="342601" indent="-463235">
              <a:lnSpc>
                <a:spcPct val="160000"/>
              </a:lnSpc>
              <a:spcBef>
                <a:spcPts val="608"/>
              </a:spcBef>
              <a:buFont typeface="Arial" pitchFamily="34" charset="0"/>
              <a:buChar char="•"/>
            </a:pPr>
            <a:r>
              <a:rPr lang="en-US" dirty="0" smtClean="0"/>
              <a:t>Read or request full texts</a:t>
            </a:r>
          </a:p>
          <a:p>
            <a:pPr marL="342601" indent="-463235">
              <a:lnSpc>
                <a:spcPct val="160000"/>
              </a:lnSpc>
              <a:spcBef>
                <a:spcPts val="608"/>
              </a:spcBef>
              <a:buFont typeface="Arial" pitchFamily="34" charset="0"/>
              <a:buChar char="•"/>
            </a:pPr>
            <a:r>
              <a:rPr lang="en-US" dirty="0" smtClean="0"/>
              <a:t>Learn deadlines for dates to comment</a:t>
            </a:r>
          </a:p>
          <a:p>
            <a:pPr marL="342601" indent="-463235">
              <a:lnSpc>
                <a:spcPct val="160000"/>
              </a:lnSpc>
              <a:spcBef>
                <a:spcPts val="608"/>
              </a:spcBef>
              <a:buFont typeface="Arial" pitchFamily="34" charset="0"/>
              <a:buChar char="•"/>
            </a:pPr>
            <a:r>
              <a:rPr lang="en-US" dirty="0" smtClean="0"/>
              <a:t>Submit comments regarding technical regulations</a:t>
            </a:r>
          </a:p>
          <a:p>
            <a:pPr marL="342601" indent="-463235">
              <a:lnSpc>
                <a:spcPct val="160000"/>
              </a:lnSpc>
              <a:spcBef>
                <a:spcPts val="608"/>
              </a:spcBef>
              <a:buFont typeface="Arial" pitchFamily="34" charset="0"/>
              <a:buChar char="•"/>
            </a:pPr>
            <a:r>
              <a:rPr lang="en-US" dirty="0" smtClean="0"/>
              <a:t>Request extensions on comment deadlines</a:t>
            </a:r>
          </a:p>
          <a:p>
            <a:pPr marL="342601" indent="-463235">
              <a:lnSpc>
                <a:spcPct val="160000"/>
              </a:lnSpc>
              <a:spcBef>
                <a:spcPts val="608"/>
              </a:spcBef>
              <a:buFont typeface="Arial" pitchFamily="34" charset="0"/>
              <a:buChar char="•"/>
            </a:pPr>
            <a:r>
              <a:rPr lang="en-US" dirty="0" smtClean="0"/>
              <a:t>Access WTO TBT-related information</a:t>
            </a:r>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2</a:t>
            </a:fld>
            <a:endParaRPr lang="en-US"/>
          </a:p>
        </p:txBody>
      </p:sp>
    </p:spTree>
    <p:extLst>
      <p:ext uri="{BB962C8B-B14F-4D97-AF65-F5344CB8AC3E}">
        <p14:creationId xmlns:p14="http://schemas.microsoft.com/office/powerpoint/2010/main" val="247982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pPr/>
              <a:t>3</a:t>
            </a:fld>
            <a:endParaRPr lang="en-US"/>
          </a:p>
        </p:txBody>
      </p:sp>
    </p:spTree>
    <p:extLst>
      <p:ext uri="{BB962C8B-B14F-4D97-AF65-F5344CB8AC3E}">
        <p14:creationId xmlns:p14="http://schemas.microsoft.com/office/powerpoint/2010/main" val="271725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pPr/>
              <a:t>4</a:t>
            </a:fld>
            <a:endParaRPr lang="en-US"/>
          </a:p>
        </p:txBody>
      </p:sp>
    </p:spTree>
    <p:extLst>
      <p:ext uri="{BB962C8B-B14F-4D97-AF65-F5344CB8AC3E}">
        <p14:creationId xmlns:p14="http://schemas.microsoft.com/office/powerpoint/2010/main" val="15072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5</a:t>
            </a:fld>
            <a:endParaRPr lang="en-US"/>
          </a:p>
        </p:txBody>
      </p:sp>
    </p:spTree>
    <p:extLst>
      <p:ext uri="{BB962C8B-B14F-4D97-AF65-F5344CB8AC3E}">
        <p14:creationId xmlns:p14="http://schemas.microsoft.com/office/powerpoint/2010/main" val="242426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pPr/>
              <a:t>6</a:t>
            </a:fld>
            <a:endParaRPr lang="en-US"/>
          </a:p>
        </p:txBody>
      </p:sp>
    </p:spTree>
    <p:extLst>
      <p:ext uri="{BB962C8B-B14F-4D97-AF65-F5344CB8AC3E}">
        <p14:creationId xmlns:p14="http://schemas.microsoft.com/office/powerpoint/2010/main" val="2432403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pPr/>
              <a:t>7</a:t>
            </a:fld>
            <a:endParaRPr lang="en-US"/>
          </a:p>
        </p:txBody>
      </p:sp>
    </p:spTree>
    <p:extLst>
      <p:ext uri="{BB962C8B-B14F-4D97-AF65-F5344CB8AC3E}">
        <p14:creationId xmlns:p14="http://schemas.microsoft.com/office/powerpoint/2010/main" val="3036848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pPr/>
              <a:t>8</a:t>
            </a:fld>
            <a:endParaRPr lang="en-US"/>
          </a:p>
        </p:txBody>
      </p:sp>
    </p:spTree>
    <p:extLst>
      <p:ext uri="{BB962C8B-B14F-4D97-AF65-F5344CB8AC3E}">
        <p14:creationId xmlns:p14="http://schemas.microsoft.com/office/powerpoint/2010/main" val="360408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
            </a:pPr>
            <a:r>
              <a:rPr lang="en-US" sz="1200" b="1" dirty="0" smtClean="0">
                <a:solidFill>
                  <a:srgbClr val="FF0000"/>
                </a:solidFill>
              </a:rPr>
              <a:t> Information is pushed to the subscriber via</a:t>
            </a:r>
            <a:endParaRPr lang="en-US" sz="1200" dirty="0" smtClean="0">
              <a:solidFill>
                <a:schemeClr val="accent6"/>
              </a:solidFill>
            </a:endParaRPr>
          </a:p>
          <a:p>
            <a:pPr marL="342900" indent="-342900">
              <a:buFont typeface="Wingdings" pitchFamily="2" charset="2"/>
              <a:buChar char="§"/>
            </a:pPr>
            <a:r>
              <a:rPr lang="en-US" sz="1200" dirty="0" smtClean="0">
                <a:solidFill>
                  <a:schemeClr val="accent6"/>
                </a:solidFill>
              </a:rPr>
              <a:t>Email notifications</a:t>
            </a:r>
          </a:p>
          <a:p>
            <a:pPr marL="342900" indent="-342900">
              <a:buFont typeface="Wingdings" pitchFamily="2" charset="2"/>
              <a:buChar char="§"/>
            </a:pPr>
            <a:r>
              <a:rPr lang="en-US" sz="1200" dirty="0" smtClean="0">
                <a:solidFill>
                  <a:schemeClr val="accent6"/>
                </a:solidFill>
              </a:rPr>
              <a:t>Subscriber’s customized page alerts the user to new developments</a:t>
            </a:r>
          </a:p>
          <a:p>
            <a:endParaRPr lang="en-US" sz="1200" kern="1200" dirty="0" smtClean="0">
              <a:solidFill>
                <a:schemeClr val="tx1"/>
              </a:solidFill>
              <a:effectLst/>
              <a:latin typeface="Futura Book" pitchFamily="34" charset="0"/>
              <a:ea typeface="+mn-ea"/>
              <a:cs typeface="+mn-cs"/>
            </a:endParaRPr>
          </a:p>
          <a:p>
            <a:pPr lvl="0"/>
            <a:endParaRPr lang="en-US" sz="1200" kern="1200" dirty="0" smtClean="0">
              <a:solidFill>
                <a:schemeClr val="tx1"/>
              </a:solidFill>
              <a:effectLst/>
              <a:latin typeface="Futura Book" pitchFamily="34" charset="0"/>
              <a:ea typeface="+mn-ea"/>
              <a:cs typeface="+mn-cs"/>
            </a:endParaRPr>
          </a:p>
          <a:p>
            <a:r>
              <a:rPr lang="en-US" sz="1200" kern="1200" dirty="0" smtClean="0">
                <a:solidFill>
                  <a:schemeClr val="tx1"/>
                </a:solidFill>
                <a:effectLst/>
                <a:latin typeface="Futura Book" pitchFamily="34" charset="0"/>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9</a:t>
            </a:fld>
            <a:endParaRPr lang="en-US"/>
          </a:p>
        </p:txBody>
      </p:sp>
    </p:spTree>
    <p:extLst>
      <p:ext uri="{BB962C8B-B14F-4D97-AF65-F5344CB8AC3E}">
        <p14:creationId xmlns:p14="http://schemas.microsoft.com/office/powerpoint/2010/main" val="2357070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62000" y="2514600"/>
            <a:ext cx="73914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smtClean="0"/>
              <a:t>Presentation Title</a:t>
            </a:r>
          </a:p>
          <a:p>
            <a:pPr lvl="1"/>
            <a:r>
              <a:rPr lang="en-US" dirty="0" smtClean="0"/>
              <a:t>Title slide additional text</a:t>
            </a:r>
          </a:p>
        </p:txBody>
      </p:sp>
      <p:pic>
        <p:nvPicPr>
          <p:cNvPr id="2" name="Picture 1" descr="NIS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838200"/>
            <a:ext cx="1828800" cy="12217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04800"/>
            <a:ext cx="84582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8" name="Content Placeholder 2"/>
          <p:cNvSpPr>
            <a:spLocks noGrp="1"/>
          </p:cNvSpPr>
          <p:nvPr>
            <p:ph idx="1"/>
          </p:nvPr>
        </p:nvSpPr>
        <p:spPr>
          <a:xfrm>
            <a:off x="429768" y="1219200"/>
            <a:ext cx="82296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75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28600"/>
            <a:ext cx="8458200" cy="944562"/>
          </a:xfrm>
        </p:spPr>
        <p:txBody>
          <a:bodyPr>
            <a:normAutofit/>
          </a:bodyPr>
          <a:lstStyle>
            <a:lvl1pPr algn="l">
              <a:lnSpc>
                <a:spcPts val="2600"/>
              </a:lnSpc>
              <a:defRPr sz="24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9" name="Content Placeholder 2"/>
          <p:cNvSpPr>
            <a:spLocks noGrp="1"/>
          </p:cNvSpPr>
          <p:nvPr>
            <p:ph sz="half" idx="1"/>
          </p:nvPr>
        </p:nvSpPr>
        <p:spPr>
          <a:xfrm>
            <a:off x="457200" y="1219200"/>
            <a:ext cx="40386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28600"/>
            <a:ext cx="8534400" cy="944562"/>
          </a:xfrm>
        </p:spPr>
        <p:txBody>
          <a:bodyPr>
            <a:normAutofit/>
          </a:bodyPr>
          <a:lstStyle>
            <a:lvl1pPr algn="l">
              <a:lnSpc>
                <a:spcPts val="2600"/>
              </a:lnSpc>
              <a:defRPr sz="2400" b="1" baseline="0">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2"/>
            <a:ext cx="54864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9" name="Picture Placeholder 2"/>
          <p:cNvSpPr>
            <a:spLocks noGrp="1"/>
          </p:cNvSpPr>
          <p:nvPr>
            <p:ph type="pic" idx="1"/>
          </p:nvPr>
        </p:nvSpPr>
        <p:spPr>
          <a:xfrm>
            <a:off x="1792288" y="612774"/>
            <a:ext cx="54864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p:cNvSpPr>
            <a:spLocks noGrp="1"/>
          </p:cNvSpPr>
          <p:nvPr>
            <p:ph type="body" sz="half" idx="2"/>
          </p:nvPr>
        </p:nvSpPr>
        <p:spPr>
          <a:xfrm>
            <a:off x="1792288" y="5748338"/>
            <a:ext cx="54864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banner2.jpg"/>
          <p:cNvPicPr>
            <a:picLocks noChangeAspect="1"/>
          </p:cNvPicPr>
          <p:nvPr/>
        </p:nvPicPr>
        <p:blipFill rotWithShape="1">
          <a:blip r:embed="rId7" cstate="print"/>
          <a:srcRect b="52222"/>
          <a:stretch/>
        </p:blipFill>
        <p:spPr>
          <a:xfrm>
            <a:off x="-1675" y="0"/>
            <a:ext cx="9144000" cy="327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48400" y="5562600"/>
            <a:ext cx="2400635" cy="952633"/>
          </a:xfrm>
          <a:prstGeom prst="rect">
            <a:avLst/>
          </a:prstGeom>
        </p:spPr>
      </p:pic>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F4A20-A9F8-7543-97B8-433C010452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70" r:id="rId2"/>
    <p:sldLayoutId id="2147483664" r:id="rId3"/>
    <p:sldLayoutId id="2147483665" r:id="rId4"/>
    <p:sldLayoutId id="214748366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15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hyperlink" Target="http://www.nist.gov/notifyu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838200"/>
          </a:xfrm>
        </p:spPr>
        <p:txBody>
          <a:bodyPr/>
          <a:lstStyle/>
          <a:p>
            <a:r>
              <a:rPr lang="en-US" dirty="0"/>
              <a:t>U.S. WTO TBT </a:t>
            </a:r>
            <a:r>
              <a:rPr lang="en-US" dirty="0" smtClean="0"/>
              <a:t>Enquiry </a:t>
            </a:r>
            <a:r>
              <a:rPr lang="en-US" dirty="0"/>
              <a:t>Point</a:t>
            </a:r>
          </a:p>
        </p:txBody>
      </p:sp>
      <p:sp>
        <p:nvSpPr>
          <p:cNvPr id="3" name="Content Placeholder 2"/>
          <p:cNvSpPr>
            <a:spLocks noGrp="1"/>
          </p:cNvSpPr>
          <p:nvPr>
            <p:ph idx="1"/>
          </p:nvPr>
        </p:nvSpPr>
        <p:spPr>
          <a:xfrm>
            <a:off x="429768" y="1447800"/>
            <a:ext cx="8104632" cy="5181600"/>
          </a:xfrm>
        </p:spPr>
        <p:txBody>
          <a:bodyPr/>
          <a:lstStyle/>
          <a:p>
            <a:pPr algn="ctr"/>
            <a:r>
              <a:rPr lang="en-US" b="1" dirty="0" smtClean="0">
                <a:solidFill>
                  <a:srgbClr val="C00000"/>
                </a:solidFill>
              </a:rPr>
              <a:t>WTO </a:t>
            </a:r>
            <a:r>
              <a:rPr lang="en-US" b="1" dirty="0">
                <a:solidFill>
                  <a:srgbClr val="C00000"/>
                </a:solidFill>
              </a:rPr>
              <a:t>TBT Member Notifications and </a:t>
            </a:r>
            <a:r>
              <a:rPr lang="en-US" b="1" dirty="0" smtClean="0">
                <a:solidFill>
                  <a:srgbClr val="C00000"/>
                </a:solidFill>
              </a:rPr>
              <a:t>Full Texts </a:t>
            </a:r>
            <a:endParaRPr lang="en-US" b="1" dirty="0">
              <a:solidFill>
                <a:srgbClr val="C00000"/>
              </a:solidFill>
            </a:endParaRPr>
          </a:p>
          <a:p>
            <a:endParaRPr lang="en-US" dirty="0" smtClean="0">
              <a:solidFill>
                <a:srgbClr val="C00000"/>
              </a:solidFill>
            </a:endParaRPr>
          </a:p>
          <a:p>
            <a:endParaRPr lang="en-US" dirty="0"/>
          </a:p>
          <a:p>
            <a:endParaRPr lang="en-US" dirty="0" smtClean="0"/>
          </a:p>
          <a:p>
            <a:endParaRPr lang="en-US" dirty="0"/>
          </a:p>
          <a:p>
            <a:endParaRPr lang="en-US" dirty="0" smtClean="0"/>
          </a:p>
          <a:p>
            <a:endParaRPr lang="en-US" dirty="0"/>
          </a:p>
          <a:p>
            <a:pPr algn="ctr"/>
            <a:r>
              <a:rPr lang="en-US" sz="2800" dirty="0">
                <a:solidFill>
                  <a:srgbClr val="000000"/>
                </a:solidFill>
              </a:rPr>
              <a:t> </a:t>
            </a:r>
            <a:r>
              <a:rPr lang="en-US" sz="2800" b="1" dirty="0">
                <a:solidFill>
                  <a:srgbClr val="0070C0"/>
                </a:solidFill>
              </a:rPr>
              <a:t>www.nist.gov/notifyus </a:t>
            </a:r>
            <a:r>
              <a:rPr lang="en-US" sz="2800" b="1" dirty="0">
                <a:solidFill>
                  <a:srgbClr val="000000"/>
                </a:solidFill>
              </a:rPr>
              <a:t> </a:t>
            </a:r>
          </a:p>
          <a:p>
            <a:endParaRPr lang="en-US" dirty="0">
              <a:solidFill>
                <a:srgbClr val="000000"/>
              </a:solidFill>
            </a:endParaRPr>
          </a:p>
          <a:p>
            <a:pPr algn="ctr"/>
            <a:r>
              <a:rPr lang="en-US" b="1" dirty="0" smtClean="0">
                <a:solidFill>
                  <a:schemeClr val="tx2"/>
                </a:solidFill>
              </a:rPr>
              <a:t>a </a:t>
            </a:r>
            <a:r>
              <a:rPr lang="en-US" b="1" dirty="0">
                <a:solidFill>
                  <a:schemeClr val="tx2"/>
                </a:solidFill>
              </a:rPr>
              <a:t>free, web-based, e-mail registration service</a:t>
            </a:r>
            <a:endParaRPr lang="en-US" dirty="0">
              <a:solidFill>
                <a:schemeClr val="tx2"/>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2225" y="2720367"/>
            <a:ext cx="3943349" cy="826446"/>
          </a:xfrm>
          <a:prstGeom prst="rect">
            <a:avLst/>
          </a:prstGeom>
        </p:spPr>
      </p:pic>
    </p:spTree>
    <p:custDataLst>
      <p:tags r:id="rId1"/>
    </p:custDataLst>
    <p:extLst>
      <p:ext uri="{BB962C8B-B14F-4D97-AF65-F5344CB8AC3E}">
        <p14:creationId xmlns:p14="http://schemas.microsoft.com/office/powerpoint/2010/main" val="1308704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458200" cy="762000"/>
          </a:xfrm>
        </p:spPr>
        <p:txBody>
          <a:bodyPr/>
          <a:lstStyle/>
          <a:p>
            <a:r>
              <a:rPr lang="en-US" dirty="0" smtClean="0"/>
              <a:t>Log In to Notify US</a:t>
            </a:r>
            <a:endParaRPr lang="en-US" dirty="0"/>
          </a:p>
        </p:txBody>
      </p:sp>
      <p:pic>
        <p:nvPicPr>
          <p:cNvPr id="2" name="Picture 1"/>
          <p:cNvPicPr>
            <a:picLocks noChangeAspect="1"/>
          </p:cNvPicPr>
          <p:nvPr/>
        </p:nvPicPr>
        <p:blipFill>
          <a:blip r:embed="rId3"/>
          <a:stretch>
            <a:fillRect/>
          </a:stretch>
        </p:blipFill>
        <p:spPr>
          <a:xfrm>
            <a:off x="304800" y="1143000"/>
            <a:ext cx="8610600" cy="5486400"/>
          </a:xfrm>
          <a:prstGeom prst="rect">
            <a:avLst/>
          </a:prstGeom>
        </p:spPr>
      </p:pic>
    </p:spTree>
    <p:extLst>
      <p:ext uri="{BB962C8B-B14F-4D97-AF65-F5344CB8AC3E}">
        <p14:creationId xmlns:p14="http://schemas.microsoft.com/office/powerpoint/2010/main" val="861714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Locate Relevant Notifications by Country</a:t>
            </a:r>
            <a:endParaRPr lang="en-US" dirty="0"/>
          </a:p>
        </p:txBody>
      </p:sp>
      <p:pic>
        <p:nvPicPr>
          <p:cNvPr id="5" name="Content Placeholder 4"/>
          <p:cNvPicPr>
            <a:picLocks noGrp="1" noChangeAspect="1"/>
          </p:cNvPicPr>
          <p:nvPr>
            <p:ph idx="1"/>
          </p:nvPr>
        </p:nvPicPr>
        <p:blipFill>
          <a:blip r:embed="rId4"/>
          <a:stretch>
            <a:fillRect/>
          </a:stretch>
        </p:blipFill>
        <p:spPr>
          <a:xfrm>
            <a:off x="342900" y="1219200"/>
            <a:ext cx="8420100" cy="5334000"/>
          </a:xfrm>
          <a:prstGeom prst="rect">
            <a:avLst/>
          </a:prstGeom>
        </p:spPr>
      </p:pic>
    </p:spTree>
    <p:custDataLst>
      <p:tags r:id="rId1"/>
    </p:custDataLst>
    <p:extLst>
      <p:ext uri="{BB962C8B-B14F-4D97-AF65-F5344CB8AC3E}">
        <p14:creationId xmlns:p14="http://schemas.microsoft.com/office/powerpoint/2010/main" val="3455904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Locate Relevant Notifications by Product Sector </a:t>
            </a:r>
            <a:br>
              <a:rPr lang="en-US" dirty="0" smtClean="0"/>
            </a:br>
            <a:r>
              <a:rPr lang="en-US" dirty="0" smtClean="0"/>
              <a:t>(ICS Code)</a:t>
            </a:r>
            <a:endParaRPr lang="en-US" dirty="0"/>
          </a:p>
        </p:txBody>
      </p:sp>
      <p:pic>
        <p:nvPicPr>
          <p:cNvPr id="5" name="Content Placeholder 4"/>
          <p:cNvPicPr>
            <a:picLocks noGrp="1" noChangeAspect="1"/>
          </p:cNvPicPr>
          <p:nvPr>
            <p:ph idx="1"/>
          </p:nvPr>
        </p:nvPicPr>
        <p:blipFill>
          <a:blip r:embed="rId4"/>
          <a:stretch>
            <a:fillRect/>
          </a:stretch>
        </p:blipFill>
        <p:spPr>
          <a:xfrm>
            <a:off x="342900" y="1219200"/>
            <a:ext cx="8420100" cy="5410200"/>
          </a:xfrm>
          <a:prstGeom prst="rect">
            <a:avLst/>
          </a:prstGeom>
        </p:spPr>
      </p:pic>
    </p:spTree>
    <p:custDataLst>
      <p:tags r:id="rId1"/>
    </p:custDataLst>
    <p:extLst>
      <p:ext uri="{BB962C8B-B14F-4D97-AF65-F5344CB8AC3E}">
        <p14:creationId xmlns:p14="http://schemas.microsoft.com/office/powerpoint/2010/main" val="239387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838200"/>
          </a:xfrm>
        </p:spPr>
        <p:txBody>
          <a:bodyPr/>
          <a:lstStyle/>
          <a:p>
            <a:r>
              <a:rPr lang="en-US" dirty="0"/>
              <a:t>Most Commonly Assigned ICS Codes* </a:t>
            </a:r>
          </a:p>
        </p:txBody>
      </p:sp>
      <p:pic>
        <p:nvPicPr>
          <p:cNvPr id="4" name="Content Placeholder 4"/>
          <p:cNvPicPr>
            <a:picLocks noGrp="1" noChangeAspect="1"/>
          </p:cNvPicPr>
          <p:nvPr>
            <p:ph idx="1"/>
          </p:nvPr>
        </p:nvPicPr>
        <p:blipFill>
          <a:blip r:embed="rId4"/>
          <a:stretch>
            <a:fillRect/>
          </a:stretch>
        </p:blipFill>
        <p:spPr>
          <a:xfrm>
            <a:off x="330746" y="1143000"/>
            <a:ext cx="8371221" cy="4648200"/>
          </a:xfrm>
          <a:prstGeom prst="rect">
            <a:avLst/>
          </a:prstGeom>
        </p:spPr>
      </p:pic>
    </p:spTree>
    <p:custDataLst>
      <p:tags r:id="rId1"/>
    </p:custDataLst>
    <p:extLst>
      <p:ext uri="{BB962C8B-B14F-4D97-AF65-F5344CB8AC3E}">
        <p14:creationId xmlns:p14="http://schemas.microsoft.com/office/powerpoint/2010/main" val="597819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796636"/>
          </a:xfrm>
        </p:spPr>
        <p:txBody>
          <a:bodyPr/>
          <a:lstStyle/>
          <a:p>
            <a:r>
              <a:rPr lang="en-US" dirty="0"/>
              <a:t>2015 Most Frequent Users by Industry Sector</a:t>
            </a:r>
          </a:p>
        </p:txBody>
      </p:sp>
      <p:pic>
        <p:nvPicPr>
          <p:cNvPr id="4" name="Content Placeholder 2"/>
          <p:cNvPicPr>
            <a:picLocks noGrp="1" noChangeAspect="1"/>
          </p:cNvPicPr>
          <p:nvPr>
            <p:ph idx="1"/>
          </p:nvPr>
        </p:nvPicPr>
        <p:blipFill>
          <a:blip r:embed="rId4"/>
          <a:stretch>
            <a:fillRect/>
          </a:stretch>
        </p:blipFill>
        <p:spPr>
          <a:xfrm>
            <a:off x="457200" y="1295400"/>
            <a:ext cx="7705990" cy="4116125"/>
          </a:xfrm>
          <a:prstGeom prst="rect">
            <a:avLst/>
          </a:prstGeom>
        </p:spPr>
      </p:pic>
    </p:spTree>
    <p:custDataLst>
      <p:tags r:id="rId1"/>
    </p:custDataLst>
    <p:extLst>
      <p:ext uri="{BB962C8B-B14F-4D97-AF65-F5344CB8AC3E}">
        <p14:creationId xmlns:p14="http://schemas.microsoft.com/office/powerpoint/2010/main" val="3328206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838200"/>
          </a:xfrm>
        </p:spPr>
        <p:txBody>
          <a:bodyPr/>
          <a:lstStyle/>
          <a:p>
            <a:r>
              <a:rPr lang="en-US" dirty="0"/>
              <a:t>USA WTO TBT </a:t>
            </a:r>
            <a:r>
              <a:rPr lang="en-US" dirty="0" smtClean="0"/>
              <a:t>Enquiry </a:t>
            </a:r>
            <a:r>
              <a:rPr lang="en-US" dirty="0"/>
              <a:t>Point: </a:t>
            </a:r>
            <a:r>
              <a:rPr lang="en-US" dirty="0" smtClean="0"/>
              <a:t/>
            </a:r>
            <a:br>
              <a:rPr lang="en-US" dirty="0" smtClean="0"/>
            </a:br>
            <a:r>
              <a:rPr lang="en-US" dirty="0" smtClean="0"/>
              <a:t>Circulates </a:t>
            </a:r>
            <a:r>
              <a:rPr lang="en-US" dirty="0"/>
              <a:t>USA and WTO Member Comments on TBTs</a:t>
            </a:r>
          </a:p>
        </p:txBody>
      </p:sp>
      <p:sp>
        <p:nvSpPr>
          <p:cNvPr id="3" name="Content Placeholder 2"/>
          <p:cNvSpPr>
            <a:spLocks noGrp="1"/>
          </p:cNvSpPr>
          <p:nvPr>
            <p:ph idx="1"/>
          </p:nvPr>
        </p:nvSpPr>
        <p:spPr>
          <a:xfrm>
            <a:off x="429768" y="1447800"/>
            <a:ext cx="8104632" cy="5181600"/>
          </a:xfrm>
        </p:spPr>
        <p:txBody>
          <a:bodyPr/>
          <a:lstStyle/>
          <a:p>
            <a:pPr>
              <a:buFont typeface="Arial" pitchFamily="34" charset="0"/>
              <a:buChar char="•"/>
            </a:pPr>
            <a:r>
              <a:rPr lang="en-US" b="1" dirty="0">
                <a:solidFill>
                  <a:schemeClr val="accent1">
                    <a:lumMod val="50000"/>
                  </a:schemeClr>
                </a:solidFill>
              </a:rPr>
              <a:t>U.S. entities submit comments on proposed non-U.S. technical regulations (TBTs) to the USA Enquiry Point</a:t>
            </a:r>
          </a:p>
          <a:p>
            <a:pPr marL="968375" lvl="1" indent="-342900">
              <a:buFont typeface="Courier New" pitchFamily="49" charset="0"/>
              <a:buChar char="o"/>
            </a:pPr>
            <a:r>
              <a:rPr lang="en-US" b="1" dirty="0">
                <a:solidFill>
                  <a:srgbClr val="0A7CB8"/>
                </a:solidFill>
              </a:rPr>
              <a:t>USA Enquiry Point distributes comments to:</a:t>
            </a:r>
          </a:p>
          <a:p>
            <a:pPr marL="968375" lvl="1" indent="-342900">
              <a:buFont typeface="Wingdings" pitchFamily="2" charset="2"/>
              <a:buChar char="ü"/>
            </a:pPr>
            <a:r>
              <a:rPr lang="en-US" b="1" dirty="0">
                <a:solidFill>
                  <a:srgbClr val="0A7CB8"/>
                </a:solidFill>
              </a:rPr>
              <a:t>appropriate WTO member national enquiry point </a:t>
            </a:r>
          </a:p>
          <a:p>
            <a:pPr marL="968375" lvl="1" indent="-342900">
              <a:buFont typeface="Wingdings" pitchFamily="2" charset="2"/>
              <a:buChar char="ü"/>
            </a:pPr>
            <a:r>
              <a:rPr lang="en-US" b="1" dirty="0">
                <a:solidFill>
                  <a:srgbClr val="0A7CB8"/>
                </a:solidFill>
              </a:rPr>
              <a:t>U.S. government trade/export </a:t>
            </a:r>
            <a:r>
              <a:rPr lang="en-US" b="1" dirty="0" smtClean="0">
                <a:solidFill>
                  <a:srgbClr val="0A7CB8"/>
                </a:solidFill>
              </a:rPr>
              <a:t>agencies</a:t>
            </a:r>
            <a:br>
              <a:rPr lang="en-US" b="1" dirty="0" smtClean="0">
                <a:solidFill>
                  <a:srgbClr val="0A7CB8"/>
                </a:solidFill>
              </a:rPr>
            </a:br>
            <a:endParaRPr lang="en-US" b="1" dirty="0">
              <a:solidFill>
                <a:srgbClr val="0A7CB8"/>
              </a:solidFill>
            </a:endParaRPr>
          </a:p>
          <a:p>
            <a:pPr>
              <a:buFont typeface="Arial" pitchFamily="34" charset="0"/>
              <a:buChar char="•"/>
            </a:pPr>
            <a:r>
              <a:rPr lang="en-US" b="1" dirty="0">
                <a:solidFill>
                  <a:schemeClr val="accent1">
                    <a:lumMod val="50000"/>
                  </a:schemeClr>
                </a:solidFill>
              </a:rPr>
              <a:t>WTO members submit comments on USA measures to USA enquiry point </a:t>
            </a:r>
          </a:p>
          <a:p>
            <a:pPr marL="968375" lvl="1" indent="-342900">
              <a:buFont typeface="Courier New" pitchFamily="49" charset="0"/>
              <a:buChar char="o"/>
            </a:pPr>
            <a:r>
              <a:rPr lang="en-US" b="1" dirty="0">
                <a:solidFill>
                  <a:srgbClr val="0A7CB8"/>
                </a:solidFill>
              </a:rPr>
              <a:t>U.S. </a:t>
            </a:r>
            <a:r>
              <a:rPr lang="en-US" b="1" dirty="0" smtClean="0">
                <a:solidFill>
                  <a:srgbClr val="0A7CB8"/>
                </a:solidFill>
              </a:rPr>
              <a:t>Enquiry </a:t>
            </a:r>
            <a:r>
              <a:rPr lang="en-US" b="1" dirty="0">
                <a:solidFill>
                  <a:srgbClr val="0A7CB8"/>
                </a:solidFill>
              </a:rPr>
              <a:t>Point distributes comments to:</a:t>
            </a:r>
          </a:p>
          <a:p>
            <a:pPr marL="968375" lvl="1" indent="-342900">
              <a:buFont typeface="Wingdings" pitchFamily="2" charset="2"/>
              <a:buChar char="ü"/>
            </a:pPr>
            <a:r>
              <a:rPr lang="en-US" b="1" dirty="0">
                <a:solidFill>
                  <a:srgbClr val="0A7CB8"/>
                </a:solidFill>
              </a:rPr>
              <a:t>U.S. government regulators and trade/export agencies </a:t>
            </a:r>
          </a:p>
          <a:p>
            <a:endParaRPr lang="en-US" dirty="0"/>
          </a:p>
        </p:txBody>
      </p:sp>
    </p:spTree>
    <p:custDataLst>
      <p:tags r:id="rId1"/>
    </p:custDataLst>
    <p:extLst>
      <p:ext uri="{BB962C8B-B14F-4D97-AF65-F5344CB8AC3E}">
        <p14:creationId xmlns:p14="http://schemas.microsoft.com/office/powerpoint/2010/main" val="2394823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799"/>
            <a:ext cx="8458200" cy="807027"/>
          </a:xfrm>
        </p:spPr>
        <p:txBody>
          <a:bodyPr/>
          <a:lstStyle/>
          <a:p>
            <a:r>
              <a:rPr lang="en-US" dirty="0"/>
              <a:t>USA Comment Activity 2010 – 2015 to Current</a:t>
            </a:r>
          </a:p>
        </p:txBody>
      </p:sp>
      <p:graphicFrame>
        <p:nvGraphicFramePr>
          <p:cNvPr id="5" name="Table 4"/>
          <p:cNvGraphicFramePr>
            <a:graphicFrameLocks noGrp="1"/>
          </p:cNvGraphicFramePr>
          <p:nvPr>
            <p:extLst/>
          </p:nvPr>
        </p:nvGraphicFramePr>
        <p:xfrm>
          <a:off x="306161" y="1447800"/>
          <a:ext cx="8075838" cy="3865755"/>
        </p:xfrm>
        <a:graphic>
          <a:graphicData uri="http://schemas.openxmlformats.org/drawingml/2006/table">
            <a:tbl>
              <a:tblPr>
                <a:tableStyleId>{5C22544A-7EE6-4342-B048-85BDC9FD1C3A}</a:tableStyleId>
              </a:tblPr>
              <a:tblGrid>
                <a:gridCol w="1819953"/>
                <a:gridCol w="1072077"/>
                <a:gridCol w="1005664"/>
                <a:gridCol w="1053102"/>
                <a:gridCol w="1005664"/>
                <a:gridCol w="967715"/>
                <a:gridCol w="1151663"/>
              </a:tblGrid>
              <a:tr h="698284">
                <a:tc>
                  <a:txBody>
                    <a:bodyPr/>
                    <a:lstStyle/>
                    <a:p>
                      <a:pPr algn="l" fontAlgn="b"/>
                      <a:r>
                        <a:rPr lang="en-US" sz="1800" b="1" i="0" u="none" strike="noStrike" dirty="0" smtClean="0">
                          <a:solidFill>
                            <a:srgbClr val="000000"/>
                          </a:solidFill>
                          <a:effectLst/>
                          <a:latin typeface="Calibri" panose="020F0502020204030204" pitchFamily="34" charset="0"/>
                        </a:rPr>
                        <a:t> </a:t>
                      </a:r>
                      <a:endParaRPr lang="en-US" sz="1800" b="1" i="0" u="none" strike="noStrike" dirty="0">
                        <a:solidFill>
                          <a:srgbClr val="000000"/>
                        </a:solidFill>
                        <a:effectLst/>
                        <a:latin typeface="Calibri" panose="020F0502020204030204" pitchFamily="34" charset="0"/>
                      </a:endParaRPr>
                    </a:p>
                  </a:txBody>
                  <a:tcPr marL="9525" marR="9525" marT="9525" marB="0" anchor="b">
                    <a:lnR w="12700" cap="flat" cmpd="sng" algn="ctr">
                      <a:noFill/>
                      <a:prstDash val="solid"/>
                      <a:round/>
                      <a:headEnd type="none" w="med" len="med"/>
                      <a:tailEnd type="none" w="med" len="med"/>
                    </a:lnR>
                  </a:tcPr>
                </a:tc>
                <a:tc>
                  <a:txBody>
                    <a:bodyPr/>
                    <a:lstStyle/>
                    <a:p>
                      <a:pPr algn="ctr" fontAlgn="b"/>
                      <a:r>
                        <a:rPr lang="en-US" sz="2000" b="1" u="none" strike="noStrike" dirty="0" smtClean="0">
                          <a:solidFill>
                            <a:srgbClr val="3399FF"/>
                          </a:solidFill>
                          <a:effectLst/>
                        </a:rPr>
                        <a:t>2010</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solidFill>
                            <a:srgbClr val="3399FF"/>
                          </a:solidFill>
                          <a:effectLst/>
                        </a:rPr>
                        <a:t>2011</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solidFill>
                            <a:srgbClr val="3399FF"/>
                          </a:solidFill>
                          <a:effectLst/>
                        </a:rPr>
                        <a:t>2012</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solidFill>
                            <a:srgbClr val="3399FF"/>
                          </a:solidFill>
                          <a:effectLst/>
                        </a:rPr>
                        <a:t>2013</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solidFill>
                            <a:srgbClr val="3399FF"/>
                          </a:solidFill>
                          <a:effectLst/>
                        </a:rPr>
                        <a:t>2014</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solidFill>
                            <a:srgbClr val="3399FF"/>
                          </a:solidFill>
                          <a:effectLst/>
                        </a:rPr>
                        <a:t>2015</a:t>
                      </a:r>
                      <a:br>
                        <a:rPr lang="en-US" sz="2000" b="1" u="none" strike="noStrike" dirty="0" smtClean="0">
                          <a:solidFill>
                            <a:srgbClr val="3399FF"/>
                          </a:solidFill>
                          <a:effectLst/>
                        </a:rPr>
                      </a:br>
                      <a:r>
                        <a:rPr lang="en-US" sz="2000" b="1" u="none" strike="noStrike" dirty="0" smtClean="0">
                          <a:solidFill>
                            <a:srgbClr val="3399FF"/>
                          </a:solidFill>
                          <a:effectLst/>
                        </a:rPr>
                        <a:t>(to</a:t>
                      </a:r>
                      <a:r>
                        <a:rPr lang="en-US" sz="2000" b="1" u="none" strike="noStrike" baseline="0" dirty="0" smtClean="0">
                          <a:solidFill>
                            <a:srgbClr val="3399FF"/>
                          </a:solidFill>
                          <a:effectLst/>
                        </a:rPr>
                        <a:t> date)</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8737">
                <a:tc>
                  <a:txBody>
                    <a:bodyPr/>
                    <a:lstStyle/>
                    <a:p>
                      <a:pPr algn="l" fontAlgn="b"/>
                      <a:r>
                        <a:rPr lang="en-US" sz="1800" b="1" u="none" strike="noStrike" dirty="0">
                          <a:effectLst/>
                        </a:rPr>
                        <a:t>USA Comments on WTO Member Notifications </a:t>
                      </a:r>
                      <a:endParaRPr lang="en-US" sz="1800" b="1" u="none" strike="noStrike" dirty="0" smtClean="0">
                        <a:effectLst/>
                      </a:endParaRPr>
                    </a:p>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a:r>
                        <a:rPr lang="en-US" sz="2000" b="1" dirty="0" smtClean="0"/>
                        <a:t>112</a:t>
                      </a:r>
                    </a:p>
                    <a:p>
                      <a:pPr algn="ctr"/>
                      <a:endParaRPr lang="en-US" sz="2000" b="1"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rPr>
                        <a:t>129</a:t>
                      </a:r>
                      <a:r>
                        <a:rPr lang="en-US" sz="2000" b="1" u="none" strike="noStrike" dirty="0">
                          <a:effectLst/>
                        </a:rPr>
                        <a:t> </a:t>
                      </a:r>
                      <a:endParaRPr lang="en-US" sz="2000" b="1" u="none" strike="noStrike" dirty="0" smtClean="0">
                        <a:effectLst/>
                      </a:endParaRP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rPr>
                        <a:t>192</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rPr>
                        <a:t>196</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202</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168</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8737">
                <a:tc>
                  <a:txBody>
                    <a:bodyPr/>
                    <a:lstStyle/>
                    <a:p>
                      <a:pPr algn="l" fontAlgn="b"/>
                      <a:r>
                        <a:rPr lang="en-US" sz="1800" b="1" u="none" strike="noStrike" dirty="0">
                          <a:effectLst/>
                        </a:rPr>
                        <a:t>USA Requests for WTO Member Extension of Comment </a:t>
                      </a:r>
                      <a:endParaRPr lang="en-US" sz="1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a:r>
                        <a:rPr lang="en-US" sz="2000" b="1" dirty="0" smtClean="0"/>
                        <a:t>54</a:t>
                      </a:r>
                    </a:p>
                    <a:p>
                      <a:pPr algn="ctr"/>
                      <a:endParaRPr lang="en-US" sz="2000" b="1"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rPr>
                        <a:t>94</a:t>
                      </a:r>
                      <a:r>
                        <a:rPr lang="en-US" sz="2000" b="1" u="none" strike="noStrike" dirty="0">
                          <a:effectLst/>
                        </a:rPr>
                        <a:t> </a:t>
                      </a:r>
                      <a:endParaRPr lang="en-US" sz="2000" b="1" u="none" strike="noStrike" dirty="0" smtClean="0">
                        <a:effectLst/>
                      </a:endParaRP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rPr>
                        <a:t>106</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rPr>
                        <a:t>55</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55</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54</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3861">
                <a:tc>
                  <a:txBody>
                    <a:bodyPr/>
                    <a:lstStyle/>
                    <a:p>
                      <a:pPr algn="l" fontAlgn="b"/>
                      <a:r>
                        <a:rPr lang="en-US" sz="1800" b="1" u="none" strike="noStrike" dirty="0">
                          <a:effectLst/>
                        </a:rPr>
                        <a:t>USA Information Requests to WTO Members</a:t>
                      </a:r>
                      <a:endParaRPr lang="en-US" sz="1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a:r>
                        <a:rPr lang="en-US" sz="2000" b="1" dirty="0" smtClean="0"/>
                        <a:t>53</a:t>
                      </a:r>
                    </a:p>
                    <a:p>
                      <a:pPr algn="ctr"/>
                      <a:endParaRPr lang="en-US" sz="2000" b="1"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rPr>
                        <a:t>74</a:t>
                      </a:r>
                      <a:r>
                        <a:rPr lang="en-US" sz="2000" b="1" u="none" strike="noStrike" dirty="0">
                          <a:effectLst/>
                        </a:rPr>
                        <a:t> </a:t>
                      </a:r>
                      <a:endParaRPr lang="en-US" sz="2000" b="1" u="none" strike="noStrike" dirty="0" smtClean="0">
                        <a:effectLst/>
                      </a:endParaRP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rPr>
                        <a:t>48</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smtClean="0">
                          <a:effectLst/>
                        </a:rPr>
                        <a:t>106</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33</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34</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1208648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11126546"/>
              </p:ext>
            </p:extLst>
          </p:nvPr>
        </p:nvGraphicFramePr>
        <p:xfrm>
          <a:off x="306161" y="1219199"/>
          <a:ext cx="8075838" cy="4094356"/>
        </p:xfrm>
        <a:graphic>
          <a:graphicData uri="http://schemas.openxmlformats.org/drawingml/2006/table">
            <a:tbl>
              <a:tblPr>
                <a:tableStyleId>{5C22544A-7EE6-4342-B048-85BDC9FD1C3A}</a:tableStyleId>
              </a:tblPr>
              <a:tblGrid>
                <a:gridCol w="1819953"/>
                <a:gridCol w="1072077"/>
                <a:gridCol w="1005664"/>
                <a:gridCol w="1053102"/>
                <a:gridCol w="1005664"/>
                <a:gridCol w="967715"/>
                <a:gridCol w="1151663"/>
              </a:tblGrid>
              <a:tr h="739577">
                <a:tc>
                  <a:txBody>
                    <a:bodyPr/>
                    <a:lstStyle/>
                    <a:p>
                      <a:pPr algn="l" fontAlgn="b"/>
                      <a:r>
                        <a:rPr lang="en-US" sz="1800" b="1" i="0" u="none" strike="noStrike" dirty="0" smtClean="0">
                          <a:solidFill>
                            <a:srgbClr val="000000"/>
                          </a:solidFill>
                          <a:effectLst/>
                          <a:latin typeface="Calibri" panose="020F0502020204030204" pitchFamily="34" charset="0"/>
                        </a:rPr>
                        <a:t> </a:t>
                      </a:r>
                      <a:endParaRPr lang="en-US" sz="1800" b="1" i="0" u="none" strike="noStrike" dirty="0">
                        <a:solidFill>
                          <a:srgbClr val="000000"/>
                        </a:solidFill>
                        <a:effectLst/>
                        <a:latin typeface="Calibri" panose="020F0502020204030204" pitchFamily="34" charset="0"/>
                      </a:endParaRPr>
                    </a:p>
                  </a:txBody>
                  <a:tcPr marL="9525" marR="9525" marT="9525" marB="0" anchor="b">
                    <a:lnR w="12700" cap="flat" cmpd="sng" algn="ctr">
                      <a:noFill/>
                      <a:prstDash val="solid"/>
                      <a:round/>
                      <a:headEnd type="none" w="med" len="med"/>
                      <a:tailEnd type="none" w="med" len="med"/>
                    </a:lnR>
                  </a:tcPr>
                </a:tc>
                <a:tc>
                  <a:txBody>
                    <a:bodyPr/>
                    <a:lstStyle/>
                    <a:p>
                      <a:pPr algn="ctr" fontAlgn="b"/>
                      <a:r>
                        <a:rPr lang="en-US" sz="2000" b="1" u="none" strike="noStrike" dirty="0" smtClean="0">
                          <a:solidFill>
                            <a:srgbClr val="3399FF"/>
                          </a:solidFill>
                          <a:effectLst/>
                        </a:rPr>
                        <a:t>2010</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solidFill>
                            <a:srgbClr val="3399FF"/>
                          </a:solidFill>
                          <a:effectLst/>
                        </a:rPr>
                        <a:t>2011</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solidFill>
                            <a:srgbClr val="3399FF"/>
                          </a:solidFill>
                          <a:effectLst/>
                        </a:rPr>
                        <a:t>2012</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solidFill>
                            <a:srgbClr val="3399FF"/>
                          </a:solidFill>
                          <a:effectLst/>
                        </a:rPr>
                        <a:t>2013</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solidFill>
                            <a:srgbClr val="3399FF"/>
                          </a:solidFill>
                          <a:effectLst/>
                        </a:rPr>
                        <a:t>2014</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smtClean="0">
                          <a:solidFill>
                            <a:srgbClr val="3399FF"/>
                          </a:solidFill>
                          <a:effectLst/>
                        </a:rPr>
                        <a:t>2015</a:t>
                      </a:r>
                      <a:br>
                        <a:rPr lang="en-US" sz="2000" b="1" u="none" strike="noStrike" dirty="0" smtClean="0">
                          <a:solidFill>
                            <a:srgbClr val="3399FF"/>
                          </a:solidFill>
                          <a:effectLst/>
                        </a:rPr>
                      </a:br>
                      <a:r>
                        <a:rPr lang="en-US" sz="2000" b="1" u="none" strike="noStrike" dirty="0" smtClean="0">
                          <a:solidFill>
                            <a:srgbClr val="3399FF"/>
                          </a:solidFill>
                          <a:effectLst/>
                        </a:rPr>
                        <a:t>(to</a:t>
                      </a:r>
                      <a:r>
                        <a:rPr lang="en-US" sz="2000" b="1" u="none" strike="noStrike" baseline="0" dirty="0" smtClean="0">
                          <a:solidFill>
                            <a:srgbClr val="3399FF"/>
                          </a:solidFill>
                          <a:effectLst/>
                        </a:rPr>
                        <a:t> date)</a:t>
                      </a:r>
                      <a:endParaRPr lang="en-US" sz="2000" b="1" i="0" u="none" strike="noStrike" dirty="0">
                        <a:solidFill>
                          <a:srgbClr val="3399FF"/>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72256">
                <a:tc>
                  <a:txBody>
                    <a:bodyPr/>
                    <a:lstStyle/>
                    <a:p>
                      <a:pPr algn="l" fontAlgn="b"/>
                      <a:r>
                        <a:rPr lang="en-US" sz="1800" b="1" u="none" strike="noStrike" dirty="0" smtClean="0">
                          <a:effectLst/>
                        </a:rPr>
                        <a:t>WTO Member </a:t>
                      </a:r>
                      <a:r>
                        <a:rPr lang="en-US" sz="1800" b="1" u="none" strike="noStrike" dirty="0">
                          <a:effectLst/>
                        </a:rPr>
                        <a:t>Comments on </a:t>
                      </a:r>
                      <a:r>
                        <a:rPr lang="en-US" sz="1800" b="1" u="none" strike="noStrike" dirty="0" smtClean="0">
                          <a:effectLst/>
                        </a:rPr>
                        <a:t>USA </a:t>
                      </a:r>
                      <a:r>
                        <a:rPr lang="en-US" sz="1800" b="1" u="none" strike="noStrike" dirty="0">
                          <a:effectLst/>
                        </a:rPr>
                        <a:t>Notifications </a:t>
                      </a:r>
                      <a:endParaRPr lang="en-US" sz="1800" b="1" u="none" strike="noStrike" dirty="0" smtClean="0">
                        <a:effectLst/>
                      </a:endParaRPr>
                    </a:p>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a:endParaRPr lang="en-US" sz="2000" b="1"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34       </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25</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
                      </a:r>
                      <a:br>
                        <a:rPr lang="en-US" sz="2000" b="1" i="0" u="none" strike="noStrike" dirty="0" smtClean="0">
                          <a:solidFill>
                            <a:srgbClr val="000000"/>
                          </a:solidFill>
                          <a:effectLst/>
                          <a:latin typeface="Calibri" panose="020F0502020204030204" pitchFamily="34" charset="0"/>
                        </a:rPr>
                      </a:br>
                      <a:r>
                        <a:rPr lang="en-US" sz="2000" b="1" i="0" u="none" strike="noStrike" dirty="0" smtClean="0">
                          <a:solidFill>
                            <a:srgbClr val="000000"/>
                          </a:solidFill>
                          <a:effectLst/>
                          <a:latin typeface="Calibri" panose="020F0502020204030204" pitchFamily="34" charset="0"/>
                        </a:rPr>
                        <a:t>21</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2256">
                <a:tc>
                  <a:txBody>
                    <a:bodyPr/>
                    <a:lstStyle/>
                    <a:p>
                      <a:pPr algn="l" fontAlgn="b"/>
                      <a:r>
                        <a:rPr lang="en-US" sz="1800" b="1" u="none" strike="noStrike" dirty="0" smtClean="0">
                          <a:effectLst/>
                        </a:rPr>
                        <a:t>WTO Member </a:t>
                      </a:r>
                      <a:r>
                        <a:rPr lang="en-US" sz="1800" b="1" u="none" strike="noStrike" dirty="0">
                          <a:effectLst/>
                        </a:rPr>
                        <a:t>Requests for </a:t>
                      </a:r>
                      <a:r>
                        <a:rPr lang="en-US" sz="1800" b="1" u="none" strike="noStrike" dirty="0" smtClean="0">
                          <a:effectLst/>
                        </a:rPr>
                        <a:t>USA Extension </a:t>
                      </a:r>
                      <a:r>
                        <a:rPr lang="en-US" sz="1800" b="1" u="none" strike="noStrike" dirty="0">
                          <a:effectLst/>
                        </a:rPr>
                        <a:t>of Comment </a:t>
                      </a:r>
                      <a:endParaRPr lang="en-US" sz="1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a:endParaRPr lang="en-US" sz="2000" b="1"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 5</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 2</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
                      </a:r>
                      <a:br>
                        <a:rPr lang="en-US" sz="2000" b="1" i="0" u="none" strike="noStrike" dirty="0" smtClean="0">
                          <a:solidFill>
                            <a:srgbClr val="000000"/>
                          </a:solidFill>
                          <a:effectLst/>
                          <a:latin typeface="Calibri" panose="020F0502020204030204" pitchFamily="34" charset="0"/>
                        </a:rPr>
                      </a:br>
                      <a:r>
                        <a:rPr lang="en-US" sz="2000" b="1" i="0" u="none" strike="noStrike" dirty="0" smtClean="0">
                          <a:solidFill>
                            <a:srgbClr val="000000"/>
                          </a:solidFill>
                          <a:effectLst/>
                          <a:latin typeface="Calibri" panose="020F0502020204030204" pitchFamily="34" charset="0"/>
                        </a:rPr>
                        <a:t>1</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0267">
                <a:tc>
                  <a:txBody>
                    <a:bodyPr/>
                    <a:lstStyle/>
                    <a:p>
                      <a:pPr algn="l" fontAlgn="b"/>
                      <a:r>
                        <a:rPr lang="en-US" sz="1800" b="1" u="none" strike="noStrike" dirty="0" smtClean="0">
                          <a:effectLst/>
                        </a:rPr>
                        <a:t>WTO Member Information </a:t>
                      </a:r>
                      <a:r>
                        <a:rPr lang="en-US" sz="1800" b="1" u="none" strike="noStrike" dirty="0">
                          <a:effectLst/>
                        </a:rPr>
                        <a:t>Requests to </a:t>
                      </a:r>
                      <a:r>
                        <a:rPr lang="en-US" sz="1800" b="1" u="none" strike="noStrike" dirty="0" smtClean="0">
                          <a:effectLst/>
                        </a:rPr>
                        <a:t>USA</a:t>
                      </a:r>
                      <a:endParaRPr lang="en-US" sz="1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a:endParaRPr lang="en-US" sz="2000" b="1"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66</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66</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
                      </a:r>
                      <a:br>
                        <a:rPr lang="en-US" sz="2000" b="1" i="0" u="none" strike="noStrike" dirty="0" smtClean="0">
                          <a:solidFill>
                            <a:srgbClr val="000000"/>
                          </a:solidFill>
                          <a:effectLst/>
                          <a:latin typeface="Calibri" panose="020F0502020204030204" pitchFamily="34" charset="0"/>
                        </a:rPr>
                      </a:br>
                      <a:r>
                        <a:rPr lang="en-US" sz="2000" b="1" i="0" u="none" strike="noStrike" dirty="0" smtClean="0">
                          <a:solidFill>
                            <a:srgbClr val="000000"/>
                          </a:solidFill>
                          <a:effectLst/>
                          <a:latin typeface="Calibri" panose="020F0502020204030204" pitchFamily="34" charset="0"/>
                        </a:rPr>
                        <a:t>98</a:t>
                      </a:r>
                    </a:p>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1923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838200"/>
          </a:xfrm>
        </p:spPr>
        <p:txBody>
          <a:bodyPr/>
          <a:lstStyle/>
          <a:p>
            <a:r>
              <a:rPr lang="en-US" dirty="0">
                <a:latin typeface="Futura Book" pitchFamily="34" charset="0"/>
              </a:rPr>
              <a:t>Other </a:t>
            </a:r>
            <a:r>
              <a:rPr lang="en-US" dirty="0" smtClean="0">
                <a:latin typeface="Futura Book" pitchFamily="34" charset="0"/>
              </a:rPr>
              <a:t>Enquiry </a:t>
            </a:r>
            <a:r>
              <a:rPr lang="en-US" dirty="0">
                <a:latin typeface="Futura Book" pitchFamily="34" charset="0"/>
              </a:rPr>
              <a:t>Point </a:t>
            </a:r>
            <a:r>
              <a:rPr lang="en-US" dirty="0" smtClean="0">
                <a:latin typeface="Futura Book" pitchFamily="34" charset="0"/>
              </a:rPr>
              <a:t>Services</a:t>
            </a:r>
            <a:endParaRPr lang="en-US" dirty="0"/>
          </a:p>
        </p:txBody>
      </p:sp>
      <p:sp>
        <p:nvSpPr>
          <p:cNvPr id="3" name="Content Placeholder 2"/>
          <p:cNvSpPr>
            <a:spLocks noGrp="1"/>
          </p:cNvSpPr>
          <p:nvPr>
            <p:ph idx="1"/>
          </p:nvPr>
        </p:nvSpPr>
        <p:spPr>
          <a:xfrm>
            <a:off x="429768" y="1447800"/>
            <a:ext cx="7723632" cy="5181600"/>
          </a:xfrm>
        </p:spPr>
        <p:txBody>
          <a:bodyPr/>
          <a:lstStyle/>
          <a:p>
            <a:pPr>
              <a:buFont typeface="Arial" panose="020B0604020202020204" pitchFamily="34" charset="0"/>
              <a:buChar char="•"/>
            </a:pPr>
            <a:endParaRPr lang="en-US" b="1" dirty="0"/>
          </a:p>
          <a:p>
            <a:pPr>
              <a:buFont typeface="Arial" panose="020B0604020202020204" pitchFamily="34" charset="0"/>
              <a:buChar char="•"/>
            </a:pPr>
            <a:r>
              <a:rPr lang="en-US" b="1" dirty="0">
                <a:solidFill>
                  <a:schemeClr val="accent1">
                    <a:lumMod val="50000"/>
                  </a:schemeClr>
                </a:solidFill>
              </a:rPr>
              <a:t>Limited Translation </a:t>
            </a:r>
            <a:r>
              <a:rPr lang="en-US" b="1" dirty="0" smtClean="0">
                <a:solidFill>
                  <a:schemeClr val="accent1">
                    <a:lumMod val="50000"/>
                  </a:schemeClr>
                </a:solidFill>
              </a:rPr>
              <a:t>of Notification Full-Texts </a:t>
            </a:r>
            <a:r>
              <a:rPr lang="en-US" dirty="0" smtClean="0">
                <a:solidFill>
                  <a:schemeClr val="accent1">
                    <a:lumMod val="50000"/>
                  </a:schemeClr>
                </a:solidFill>
              </a:rPr>
              <a:t>for </a:t>
            </a:r>
            <a:r>
              <a:rPr lang="en-US" dirty="0">
                <a:solidFill>
                  <a:schemeClr val="accent1">
                    <a:lumMod val="50000"/>
                  </a:schemeClr>
                </a:solidFill>
              </a:rPr>
              <a:t>High Impact Sectors</a:t>
            </a:r>
          </a:p>
          <a:p>
            <a:pPr>
              <a:buFont typeface="Arial" panose="020B0604020202020204" pitchFamily="34" charset="0"/>
              <a:buChar char="•"/>
            </a:pPr>
            <a:endParaRPr lang="en-US" b="1" dirty="0">
              <a:solidFill>
                <a:schemeClr val="accent1">
                  <a:lumMod val="50000"/>
                </a:schemeClr>
              </a:solidFill>
            </a:endParaRPr>
          </a:p>
          <a:p>
            <a:pPr>
              <a:buFont typeface="Arial" panose="020B0604020202020204" pitchFamily="34" charset="0"/>
              <a:buChar char="•"/>
            </a:pPr>
            <a:r>
              <a:rPr lang="en-US" b="1" dirty="0">
                <a:solidFill>
                  <a:schemeClr val="accent1">
                    <a:lumMod val="50000"/>
                  </a:schemeClr>
                </a:solidFill>
              </a:rPr>
              <a:t>Contact us when</a:t>
            </a:r>
            <a:r>
              <a:rPr lang="en-US" dirty="0">
                <a:solidFill>
                  <a:schemeClr val="accent1">
                    <a:lumMod val="50000"/>
                  </a:schemeClr>
                </a:solidFill>
              </a:rPr>
              <a:t>: you / your industry customer are </a:t>
            </a:r>
            <a:r>
              <a:rPr lang="en-US" b="1" dirty="0">
                <a:solidFill>
                  <a:schemeClr val="accent1">
                    <a:lumMod val="50000"/>
                  </a:schemeClr>
                </a:solidFill>
              </a:rPr>
              <a:t>not sure</a:t>
            </a:r>
            <a:r>
              <a:rPr lang="en-US" dirty="0">
                <a:solidFill>
                  <a:schemeClr val="accent1">
                    <a:lumMod val="50000"/>
                  </a:schemeClr>
                </a:solidFill>
              </a:rPr>
              <a:t> if a member has </a:t>
            </a:r>
            <a:r>
              <a:rPr lang="en-US" b="1" dirty="0">
                <a:solidFill>
                  <a:schemeClr val="accent1">
                    <a:lumMod val="50000"/>
                  </a:schemeClr>
                </a:solidFill>
              </a:rPr>
              <a:t>notified a technical regulation </a:t>
            </a:r>
            <a:r>
              <a:rPr lang="en-US" dirty="0">
                <a:solidFill>
                  <a:schemeClr val="accent1">
                    <a:lumMod val="50000"/>
                  </a:schemeClr>
                </a:solidFill>
              </a:rPr>
              <a:t>under the TBT agreement (we can check) or you want </a:t>
            </a:r>
            <a:r>
              <a:rPr lang="en-US" b="1" dirty="0">
                <a:solidFill>
                  <a:schemeClr val="accent1">
                    <a:lumMod val="50000"/>
                  </a:schemeClr>
                </a:solidFill>
              </a:rPr>
              <a:t>to submit comments</a:t>
            </a:r>
            <a:r>
              <a:rPr lang="en-US" dirty="0">
                <a:solidFill>
                  <a:schemeClr val="accent1">
                    <a:lumMod val="50000"/>
                  </a:schemeClr>
                </a:solidFill>
              </a:rPr>
              <a:t> on a member notification</a:t>
            </a:r>
          </a:p>
          <a:p>
            <a:endParaRPr lang="en-US" dirty="0"/>
          </a:p>
          <a:p>
            <a:endParaRPr lang="en-US" dirty="0"/>
          </a:p>
        </p:txBody>
      </p:sp>
    </p:spTree>
    <p:custDataLst>
      <p:tags r:id="rId1"/>
    </p:custDataLst>
    <p:extLst>
      <p:ext uri="{BB962C8B-B14F-4D97-AF65-F5344CB8AC3E}">
        <p14:creationId xmlns:p14="http://schemas.microsoft.com/office/powerpoint/2010/main" val="2367949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600200" y="2438400"/>
            <a:ext cx="5410200" cy="3581400"/>
          </a:xfrm>
        </p:spPr>
        <p:txBody>
          <a:bodyPr>
            <a:normAutofit fontScale="92500" lnSpcReduction="10000"/>
          </a:bodyPr>
          <a:lstStyle/>
          <a:p>
            <a:pPr algn="just"/>
            <a:r>
              <a:rPr lang="en-US" sz="5400" dirty="0" smtClean="0">
                <a:solidFill>
                  <a:schemeClr val="accent1">
                    <a:lumMod val="50000"/>
                  </a:schemeClr>
                </a:solidFill>
                <a:latin typeface="+mn-lt"/>
              </a:rPr>
              <a:t> Questions?</a:t>
            </a:r>
            <a:br>
              <a:rPr lang="en-US" sz="5400" dirty="0" smtClean="0">
                <a:solidFill>
                  <a:schemeClr val="accent1">
                    <a:lumMod val="50000"/>
                  </a:schemeClr>
                </a:solidFill>
                <a:latin typeface="+mn-lt"/>
              </a:rPr>
            </a:br>
            <a:r>
              <a:rPr lang="en-US" sz="5400" dirty="0" smtClean="0">
                <a:solidFill>
                  <a:schemeClr val="accent1">
                    <a:lumMod val="50000"/>
                  </a:schemeClr>
                </a:solidFill>
                <a:latin typeface="+mn-lt"/>
              </a:rPr>
              <a:t/>
            </a:r>
            <a:br>
              <a:rPr lang="en-US" sz="5400" dirty="0" smtClean="0">
                <a:solidFill>
                  <a:schemeClr val="accent1">
                    <a:lumMod val="50000"/>
                  </a:schemeClr>
                </a:solidFill>
                <a:latin typeface="+mn-lt"/>
              </a:rPr>
            </a:br>
            <a:r>
              <a:rPr lang="en-US" sz="4100" dirty="0" smtClean="0">
                <a:solidFill>
                  <a:schemeClr val="accent1">
                    <a:lumMod val="50000"/>
                  </a:schemeClr>
                </a:solidFill>
                <a:latin typeface="+mn-lt"/>
                <a:hlinkClick r:id="rId3"/>
              </a:rPr>
              <a:t>www.nist.gov/notifyus</a:t>
            </a:r>
            <a:endParaRPr lang="en-US" sz="4100" dirty="0" smtClean="0">
              <a:solidFill>
                <a:schemeClr val="accent1">
                  <a:lumMod val="50000"/>
                </a:schemeClr>
              </a:solidFill>
              <a:latin typeface="+mn-lt"/>
            </a:endParaRPr>
          </a:p>
          <a:p>
            <a:pPr algn="just"/>
            <a:r>
              <a:rPr lang="en-US" sz="4100" dirty="0" smtClean="0">
                <a:solidFill>
                  <a:schemeClr val="accent1">
                    <a:lumMod val="50000"/>
                  </a:schemeClr>
                </a:solidFill>
                <a:latin typeface="+mn-lt"/>
              </a:rPr>
              <a:t>notifyus@nist.gov</a:t>
            </a:r>
            <a:r>
              <a:rPr lang="en-US" sz="5400" dirty="0" smtClean="0">
                <a:solidFill>
                  <a:schemeClr val="accent1">
                    <a:lumMod val="50000"/>
                  </a:schemeClr>
                </a:solidFill>
                <a:latin typeface="+mn-lt"/>
              </a:rPr>
              <a:t/>
            </a:r>
            <a:br>
              <a:rPr lang="en-US" sz="5400" dirty="0" smtClean="0">
                <a:solidFill>
                  <a:schemeClr val="accent1">
                    <a:lumMod val="50000"/>
                  </a:schemeClr>
                </a:solidFill>
                <a:latin typeface="+mn-lt"/>
              </a:rPr>
            </a:br>
            <a:endParaRPr lang="en-US" sz="5400" dirty="0">
              <a:solidFill>
                <a:schemeClr val="accent1">
                  <a:lumMod val="50000"/>
                </a:schemeClr>
              </a:solidFill>
              <a:latin typeface="+mn-lt"/>
            </a:endParaRPr>
          </a:p>
        </p:txBody>
      </p:sp>
    </p:spTree>
    <p:extLst>
      <p:ext uri="{BB962C8B-B14F-4D97-AF65-F5344CB8AC3E}">
        <p14:creationId xmlns:p14="http://schemas.microsoft.com/office/powerpoint/2010/main" val="4021313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Notify US? </a:t>
            </a:r>
            <a:endParaRPr lang="en-US" dirty="0"/>
          </a:p>
        </p:txBody>
      </p:sp>
      <p:sp>
        <p:nvSpPr>
          <p:cNvPr id="3" name="Content Placeholder 2"/>
          <p:cNvSpPr>
            <a:spLocks noGrp="1"/>
          </p:cNvSpPr>
          <p:nvPr>
            <p:ph idx="1"/>
          </p:nvPr>
        </p:nvSpPr>
        <p:spPr/>
        <p:txBody>
          <a:bodyPr/>
          <a:lstStyle/>
          <a:p>
            <a:pPr>
              <a:spcBef>
                <a:spcPts val="600"/>
              </a:spcBef>
              <a:buFont typeface="Wingdings" pitchFamily="2" charset="2"/>
              <a:buChar char="§"/>
            </a:pPr>
            <a:r>
              <a:rPr lang="en-US" dirty="0" smtClean="0">
                <a:solidFill>
                  <a:schemeClr val="accent1">
                    <a:lumMod val="50000"/>
                  </a:schemeClr>
                </a:solidFill>
              </a:rPr>
              <a:t>Database </a:t>
            </a:r>
            <a:r>
              <a:rPr lang="en-US" dirty="0">
                <a:solidFill>
                  <a:schemeClr val="accent1">
                    <a:lumMod val="50000"/>
                  </a:schemeClr>
                </a:solidFill>
              </a:rPr>
              <a:t>of </a:t>
            </a:r>
            <a:r>
              <a:rPr lang="en-US" dirty="0" smtClean="0">
                <a:solidFill>
                  <a:schemeClr val="accent1">
                    <a:lumMod val="50000"/>
                  </a:schemeClr>
                </a:solidFill>
              </a:rPr>
              <a:t>all WTO </a:t>
            </a:r>
            <a:r>
              <a:rPr lang="en-US" dirty="0">
                <a:solidFill>
                  <a:schemeClr val="accent1">
                    <a:lumMod val="50000"/>
                  </a:schemeClr>
                </a:solidFill>
              </a:rPr>
              <a:t>TBT </a:t>
            </a:r>
            <a:r>
              <a:rPr lang="en-US" dirty="0" smtClean="0">
                <a:solidFill>
                  <a:schemeClr val="accent1">
                    <a:lumMod val="50000"/>
                  </a:schemeClr>
                </a:solidFill>
              </a:rPr>
              <a:t>notifications* to the TBT Committee</a:t>
            </a:r>
            <a:br>
              <a:rPr lang="en-US" dirty="0" smtClean="0">
                <a:solidFill>
                  <a:schemeClr val="accent1">
                    <a:lumMod val="50000"/>
                  </a:schemeClr>
                </a:solidFill>
              </a:rPr>
            </a:br>
            <a:r>
              <a:rPr lang="en-US" dirty="0" smtClean="0">
                <a:solidFill>
                  <a:schemeClr val="accent1">
                    <a:lumMod val="50000"/>
                  </a:schemeClr>
                </a:solidFill>
              </a:rPr>
              <a:t>(*July 2005 – today)</a:t>
            </a:r>
            <a:endParaRPr lang="en-US" dirty="0">
              <a:solidFill>
                <a:schemeClr val="accent1">
                  <a:lumMod val="50000"/>
                </a:schemeClr>
              </a:solidFill>
            </a:endParaRPr>
          </a:p>
          <a:p>
            <a:pPr>
              <a:spcBef>
                <a:spcPts val="600"/>
              </a:spcBef>
              <a:buFont typeface="Wingdings" pitchFamily="2" charset="2"/>
              <a:buChar char="§"/>
            </a:pPr>
            <a:endParaRPr lang="en-US" dirty="0">
              <a:solidFill>
                <a:schemeClr val="accent1">
                  <a:lumMod val="50000"/>
                </a:schemeClr>
              </a:solidFill>
            </a:endParaRPr>
          </a:p>
          <a:p>
            <a:pPr>
              <a:spcBef>
                <a:spcPts val="600"/>
              </a:spcBef>
              <a:buFont typeface="Wingdings" pitchFamily="2" charset="2"/>
              <a:buChar char="§"/>
            </a:pPr>
            <a:r>
              <a:rPr lang="en-US" dirty="0" smtClean="0">
                <a:solidFill>
                  <a:schemeClr val="accent1">
                    <a:lumMod val="50000"/>
                  </a:schemeClr>
                </a:solidFill>
              </a:rPr>
              <a:t>Enables U.S</a:t>
            </a:r>
            <a:r>
              <a:rPr lang="en-US" dirty="0">
                <a:solidFill>
                  <a:schemeClr val="accent1">
                    <a:lumMod val="50000"/>
                  </a:schemeClr>
                </a:solidFill>
              </a:rPr>
              <a:t>. trade and business stakeholders to be </a:t>
            </a:r>
            <a:r>
              <a:rPr lang="en-US" dirty="0" smtClean="0">
                <a:solidFill>
                  <a:schemeClr val="accent1">
                    <a:lumMod val="50000"/>
                  </a:schemeClr>
                </a:solidFill>
              </a:rPr>
              <a:t>immediately </a:t>
            </a:r>
            <a:r>
              <a:rPr lang="en-US" dirty="0">
                <a:solidFill>
                  <a:schemeClr val="accent1">
                    <a:lumMod val="50000"/>
                  </a:schemeClr>
                </a:solidFill>
              </a:rPr>
              <a:t>informed about changing or proposed regulations in global markets </a:t>
            </a:r>
          </a:p>
          <a:p>
            <a:pPr>
              <a:spcBef>
                <a:spcPts val="600"/>
              </a:spcBef>
              <a:buFont typeface="Wingdings" pitchFamily="2" charset="2"/>
              <a:buChar char="§"/>
            </a:pPr>
            <a:endParaRPr lang="en-US" dirty="0">
              <a:solidFill>
                <a:schemeClr val="accent1">
                  <a:lumMod val="50000"/>
                </a:schemeClr>
              </a:solidFill>
            </a:endParaRPr>
          </a:p>
          <a:p>
            <a:pPr>
              <a:spcBef>
                <a:spcPts val="600"/>
              </a:spcBef>
              <a:buFont typeface="Wingdings" pitchFamily="2" charset="2"/>
              <a:buChar char="§"/>
            </a:pPr>
            <a:r>
              <a:rPr lang="en-US" dirty="0" smtClean="0">
                <a:solidFill>
                  <a:schemeClr val="accent1">
                    <a:lumMod val="50000"/>
                  </a:schemeClr>
                </a:solidFill>
              </a:rPr>
              <a:t>Provides</a:t>
            </a:r>
            <a:r>
              <a:rPr lang="en-US" b="1" dirty="0" smtClean="0">
                <a:solidFill>
                  <a:schemeClr val="accent1">
                    <a:lumMod val="50000"/>
                  </a:schemeClr>
                </a:solidFill>
              </a:rPr>
              <a:t> </a:t>
            </a:r>
            <a:r>
              <a:rPr lang="en-US" dirty="0">
                <a:solidFill>
                  <a:schemeClr val="accent1">
                    <a:lumMod val="50000"/>
                  </a:schemeClr>
                </a:solidFill>
              </a:rPr>
              <a:t>trade stakeholders </a:t>
            </a:r>
            <a:r>
              <a:rPr lang="en-US" dirty="0" smtClean="0">
                <a:solidFill>
                  <a:schemeClr val="accent1">
                    <a:lumMod val="50000"/>
                  </a:schemeClr>
                </a:solidFill>
              </a:rPr>
              <a:t>information necessary to comment </a:t>
            </a:r>
            <a:r>
              <a:rPr lang="en-US" dirty="0">
                <a:solidFill>
                  <a:schemeClr val="accent1">
                    <a:lumMod val="50000"/>
                  </a:schemeClr>
                </a:solidFill>
              </a:rPr>
              <a:t>on and potentially influence those changing or proposed </a:t>
            </a:r>
            <a:r>
              <a:rPr lang="en-US" dirty="0" smtClean="0">
                <a:solidFill>
                  <a:schemeClr val="accent1">
                    <a:lumMod val="50000"/>
                  </a:schemeClr>
                </a:solidFill>
              </a:rPr>
              <a:t>regulations as notified by the Members.</a:t>
            </a:r>
            <a:endParaRPr lang="en-US" dirty="0">
              <a:solidFill>
                <a:schemeClr val="accent1">
                  <a:lumMod val="50000"/>
                </a:schemeClr>
              </a:solidFill>
            </a:endParaRPr>
          </a:p>
        </p:txBody>
      </p:sp>
    </p:spTree>
    <p:extLst>
      <p:ext uri="{BB962C8B-B14F-4D97-AF65-F5344CB8AC3E}">
        <p14:creationId xmlns:p14="http://schemas.microsoft.com/office/powerpoint/2010/main" val="998021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Notify U.S. helps </a:t>
            </a:r>
            <a:r>
              <a:rPr lang="en-US" sz="2000" dirty="0" smtClean="0"/>
              <a:t>Stakeholders </a:t>
            </a:r>
            <a:r>
              <a:rPr lang="en-US" sz="1800" dirty="0" smtClean="0"/>
              <a:t>(</a:t>
            </a:r>
            <a:r>
              <a:rPr lang="en-US" sz="1800" dirty="0"/>
              <a:t>U.S. Industry, Manufacturers, </a:t>
            </a:r>
            <a:r>
              <a:rPr lang="en-US" sz="1800" dirty="0" smtClean="0"/>
              <a:t>Exporters U.S</a:t>
            </a:r>
            <a:r>
              <a:rPr lang="en-US" sz="1800" dirty="0"/>
              <a:t>. Government, </a:t>
            </a:r>
            <a:r>
              <a:rPr lang="en-US" sz="1800" dirty="0" smtClean="0"/>
              <a:t>Public International  </a:t>
            </a:r>
            <a:r>
              <a:rPr lang="en-US" sz="1800" dirty="0"/>
              <a:t>WTO Member TBT Inquiry Points)</a:t>
            </a:r>
          </a:p>
        </p:txBody>
      </p:sp>
      <p:sp>
        <p:nvSpPr>
          <p:cNvPr id="3" name="Content Placeholder 2"/>
          <p:cNvSpPr>
            <a:spLocks noGrp="1"/>
          </p:cNvSpPr>
          <p:nvPr>
            <p:ph idx="1"/>
          </p:nvPr>
        </p:nvSpPr>
        <p:spPr>
          <a:xfrm>
            <a:off x="293504" y="1371600"/>
            <a:ext cx="8866632" cy="5410200"/>
          </a:xfrm>
        </p:spPr>
        <p:txBody>
          <a:bodyPr/>
          <a:lstStyle/>
          <a:p>
            <a:pPr marL="338138" indent="-457200">
              <a:lnSpc>
                <a:spcPct val="160000"/>
              </a:lnSpc>
              <a:spcBef>
                <a:spcPts val="600"/>
              </a:spcBef>
              <a:buFont typeface="Wingdings" pitchFamily="2" charset="2"/>
              <a:buChar char="§"/>
            </a:pPr>
            <a:r>
              <a:rPr lang="en-US" dirty="0">
                <a:solidFill>
                  <a:schemeClr val="accent1">
                    <a:lumMod val="50000"/>
                  </a:schemeClr>
                </a:solidFill>
              </a:rPr>
              <a:t>Stay informed of global regulatory and conformity </a:t>
            </a:r>
            <a:r>
              <a:rPr lang="en-US" dirty="0" smtClean="0">
                <a:solidFill>
                  <a:schemeClr val="accent1">
                    <a:lumMod val="50000"/>
                  </a:schemeClr>
                </a:solidFill>
              </a:rPr>
              <a:t>assessment activities</a:t>
            </a:r>
            <a:endParaRPr lang="en-US" dirty="0">
              <a:solidFill>
                <a:schemeClr val="accent1">
                  <a:lumMod val="50000"/>
                </a:schemeClr>
              </a:solidFill>
            </a:endParaRPr>
          </a:p>
          <a:p>
            <a:pPr marL="338138" indent="-457200">
              <a:lnSpc>
                <a:spcPct val="160000"/>
              </a:lnSpc>
              <a:spcBef>
                <a:spcPts val="600"/>
              </a:spcBef>
              <a:buFont typeface="Wingdings" pitchFamily="2" charset="2"/>
              <a:buChar char="§"/>
            </a:pPr>
            <a:r>
              <a:rPr lang="en-US" dirty="0">
                <a:solidFill>
                  <a:schemeClr val="accent1">
                    <a:lumMod val="50000"/>
                  </a:schemeClr>
                </a:solidFill>
              </a:rPr>
              <a:t>Request and full texts of the proposed regulation</a:t>
            </a:r>
          </a:p>
          <a:p>
            <a:pPr marL="338138" indent="-457200">
              <a:lnSpc>
                <a:spcPct val="160000"/>
              </a:lnSpc>
              <a:spcBef>
                <a:spcPts val="600"/>
              </a:spcBef>
              <a:buFont typeface="Wingdings" pitchFamily="2" charset="2"/>
              <a:buChar char="§"/>
            </a:pPr>
            <a:r>
              <a:rPr lang="en-US" dirty="0">
                <a:solidFill>
                  <a:schemeClr val="accent1">
                    <a:lumMod val="50000"/>
                  </a:schemeClr>
                </a:solidFill>
              </a:rPr>
              <a:t>Learn the deadlines for submitting comments</a:t>
            </a:r>
          </a:p>
          <a:p>
            <a:pPr marL="338138" indent="-457200">
              <a:lnSpc>
                <a:spcPct val="160000"/>
              </a:lnSpc>
              <a:spcBef>
                <a:spcPts val="600"/>
              </a:spcBef>
              <a:buFont typeface="Wingdings" pitchFamily="2" charset="2"/>
              <a:buChar char="§"/>
            </a:pPr>
            <a:r>
              <a:rPr lang="en-US" dirty="0">
                <a:solidFill>
                  <a:schemeClr val="accent1">
                    <a:lumMod val="50000"/>
                  </a:schemeClr>
                </a:solidFill>
              </a:rPr>
              <a:t>Request extensions on comment date deadlines</a:t>
            </a:r>
          </a:p>
          <a:p>
            <a:pPr marL="338138" indent="-457200">
              <a:lnSpc>
                <a:spcPct val="160000"/>
              </a:lnSpc>
              <a:spcBef>
                <a:spcPts val="600"/>
              </a:spcBef>
              <a:buFont typeface="Wingdings" pitchFamily="2" charset="2"/>
              <a:buChar char="§"/>
            </a:pPr>
            <a:r>
              <a:rPr lang="en-US" dirty="0">
                <a:solidFill>
                  <a:schemeClr val="accent1">
                    <a:lumMod val="50000"/>
                  </a:schemeClr>
                </a:solidFill>
              </a:rPr>
              <a:t>Learn how to submit effective comments</a:t>
            </a:r>
          </a:p>
          <a:p>
            <a:pPr marL="338138" indent="-457200">
              <a:lnSpc>
                <a:spcPct val="160000"/>
              </a:lnSpc>
              <a:spcBef>
                <a:spcPts val="600"/>
              </a:spcBef>
              <a:buFont typeface="Wingdings" pitchFamily="2" charset="2"/>
              <a:buChar char="§"/>
            </a:pPr>
            <a:r>
              <a:rPr lang="en-US" dirty="0">
                <a:solidFill>
                  <a:schemeClr val="accent1">
                    <a:lumMod val="50000"/>
                  </a:schemeClr>
                </a:solidFill>
              </a:rPr>
              <a:t>Submit comments to WTO Members</a:t>
            </a:r>
          </a:p>
          <a:p>
            <a:pPr marL="338138" indent="-457200">
              <a:lnSpc>
                <a:spcPct val="160000"/>
              </a:lnSpc>
              <a:spcBef>
                <a:spcPts val="600"/>
              </a:spcBef>
              <a:buFont typeface="Wingdings" pitchFamily="2" charset="2"/>
              <a:buChar char="§"/>
            </a:pPr>
            <a:r>
              <a:rPr lang="en-US" dirty="0">
                <a:solidFill>
                  <a:schemeClr val="accent1">
                    <a:lumMod val="50000"/>
                  </a:schemeClr>
                </a:solidFill>
              </a:rPr>
              <a:t>Access related WTO TBT information</a:t>
            </a:r>
          </a:p>
          <a:p>
            <a:endParaRPr lang="en-US" dirty="0"/>
          </a:p>
        </p:txBody>
      </p:sp>
    </p:spTree>
    <p:extLst>
      <p:ext uri="{BB962C8B-B14F-4D97-AF65-F5344CB8AC3E}">
        <p14:creationId xmlns:p14="http://schemas.microsoft.com/office/powerpoint/2010/main" val="418877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Notify U.S.</a:t>
            </a:r>
            <a:endParaRPr lang="en-US" dirty="0"/>
          </a:p>
        </p:txBody>
      </p:sp>
      <p:sp>
        <p:nvSpPr>
          <p:cNvPr id="3" name="Content Placeholder 2"/>
          <p:cNvSpPr>
            <a:spLocks noGrp="1"/>
          </p:cNvSpPr>
          <p:nvPr>
            <p:ph idx="1"/>
          </p:nvPr>
        </p:nvSpPr>
        <p:spPr/>
        <p:txBody>
          <a:bodyPr/>
          <a:lstStyle/>
          <a:p>
            <a:pPr>
              <a:spcBef>
                <a:spcPts val="600"/>
              </a:spcBef>
              <a:buFont typeface="Wingdings" pitchFamily="2" charset="2"/>
              <a:buChar char="§"/>
            </a:pPr>
            <a:endParaRPr lang="en-US" dirty="0" smtClean="0">
              <a:solidFill>
                <a:srgbClr val="002060"/>
              </a:solidFill>
            </a:endParaRPr>
          </a:p>
          <a:p>
            <a:pPr>
              <a:spcBef>
                <a:spcPts val="600"/>
              </a:spcBef>
              <a:buFont typeface="Wingdings" pitchFamily="2" charset="2"/>
              <a:buChar char="§"/>
            </a:pPr>
            <a:r>
              <a:rPr lang="en-US" dirty="0" smtClean="0">
                <a:solidFill>
                  <a:schemeClr val="accent1">
                    <a:lumMod val="50000"/>
                  </a:schemeClr>
                </a:solidFill>
              </a:rPr>
              <a:t>Built on a SQL database</a:t>
            </a:r>
            <a:endParaRPr lang="en-US" dirty="0">
              <a:solidFill>
                <a:schemeClr val="accent1">
                  <a:lumMod val="50000"/>
                </a:schemeClr>
              </a:solidFill>
            </a:endParaRPr>
          </a:p>
          <a:p>
            <a:pPr>
              <a:spcBef>
                <a:spcPts val="600"/>
              </a:spcBef>
              <a:buFont typeface="Wingdings" pitchFamily="2" charset="2"/>
              <a:buChar char="§"/>
            </a:pPr>
            <a:r>
              <a:rPr lang="en-US" dirty="0" smtClean="0">
                <a:solidFill>
                  <a:schemeClr val="accent1">
                    <a:lumMod val="50000"/>
                  </a:schemeClr>
                </a:solidFill>
              </a:rPr>
              <a:t>Access </a:t>
            </a:r>
            <a:r>
              <a:rPr lang="en-US" dirty="0">
                <a:solidFill>
                  <a:schemeClr val="accent1">
                    <a:lumMod val="50000"/>
                  </a:schemeClr>
                </a:solidFill>
              </a:rPr>
              <a:t>via a web-based interface</a:t>
            </a:r>
          </a:p>
          <a:p>
            <a:pPr>
              <a:spcBef>
                <a:spcPts val="600"/>
              </a:spcBef>
              <a:buFont typeface="Wingdings" pitchFamily="2" charset="2"/>
              <a:buChar char="§"/>
            </a:pPr>
            <a:r>
              <a:rPr lang="en-US" dirty="0">
                <a:solidFill>
                  <a:schemeClr val="accent1">
                    <a:lumMod val="50000"/>
                  </a:schemeClr>
                </a:solidFill>
              </a:rPr>
              <a:t>It’s a user-friendly, self-service application</a:t>
            </a:r>
          </a:p>
          <a:p>
            <a:pPr>
              <a:spcBef>
                <a:spcPts val="600"/>
              </a:spcBef>
              <a:buFont typeface="Wingdings" pitchFamily="2" charset="2"/>
              <a:buChar char="§"/>
            </a:pPr>
            <a:r>
              <a:rPr lang="en-US" dirty="0">
                <a:solidFill>
                  <a:schemeClr val="accent1">
                    <a:lumMod val="50000"/>
                  </a:schemeClr>
                </a:solidFill>
              </a:rPr>
              <a:t>Users can customize their profiles to their interests</a:t>
            </a:r>
          </a:p>
          <a:p>
            <a:pPr>
              <a:spcBef>
                <a:spcPts val="600"/>
              </a:spcBef>
              <a:buFont typeface="Wingdings" pitchFamily="2" charset="2"/>
              <a:buChar char="§"/>
            </a:pPr>
            <a:r>
              <a:rPr lang="en-US" dirty="0">
                <a:solidFill>
                  <a:schemeClr val="accent1">
                    <a:lumMod val="50000"/>
                  </a:schemeClr>
                </a:solidFill>
              </a:rPr>
              <a:t>Free service to U.S. users and all WTO TBT Inquiry Points</a:t>
            </a:r>
          </a:p>
          <a:p>
            <a:pPr>
              <a:spcBef>
                <a:spcPts val="600"/>
              </a:spcBef>
              <a:buFont typeface="Wingdings" pitchFamily="2" charset="2"/>
              <a:buChar char="§"/>
            </a:pPr>
            <a:r>
              <a:rPr lang="en-US" dirty="0">
                <a:solidFill>
                  <a:schemeClr val="accent1">
                    <a:lumMod val="50000"/>
                  </a:schemeClr>
                </a:solidFill>
              </a:rPr>
              <a:t>A unique service in the U.S.</a:t>
            </a:r>
          </a:p>
          <a:p>
            <a:pPr>
              <a:spcBef>
                <a:spcPts val="600"/>
              </a:spcBef>
              <a:buFont typeface="Wingdings" pitchFamily="2" charset="2"/>
              <a:buChar char="§"/>
            </a:pPr>
            <a:r>
              <a:rPr lang="en-US" dirty="0">
                <a:solidFill>
                  <a:schemeClr val="accent1">
                    <a:lumMod val="50000"/>
                  </a:schemeClr>
                </a:solidFill>
              </a:rPr>
              <a:t>Developed, operated, and maintained by NIST</a:t>
            </a:r>
          </a:p>
          <a:p>
            <a:endParaRPr lang="en-US" dirty="0"/>
          </a:p>
        </p:txBody>
      </p:sp>
    </p:spTree>
    <p:extLst>
      <p:ext uri="{BB962C8B-B14F-4D97-AF65-F5344CB8AC3E}">
        <p14:creationId xmlns:p14="http://schemas.microsoft.com/office/powerpoint/2010/main" val="137710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Title 1"/>
          <p:cNvSpPr txBox="1">
            <a:spLocks/>
          </p:cNvSpPr>
          <p:nvPr/>
        </p:nvSpPr>
        <p:spPr>
          <a:xfrm>
            <a:off x="381000" y="304800"/>
            <a:ext cx="8458200" cy="762000"/>
          </a:xfrm>
          <a:prstGeom prst="rect">
            <a:avLst/>
          </a:prstGeom>
        </p:spPr>
        <p:txBody>
          <a:bodyPr vert="horz" lIns="91440" tIns="45720" rIns="91440" bIns="45720" rtlCol="0" anchor="b">
            <a:noAutofit/>
          </a:bodyPr>
          <a:lstStyle>
            <a:lvl1pPr algn="l" defTabSz="914400" rtl="0" eaLnBrk="1" latinLnBrk="0" hangingPunct="1">
              <a:lnSpc>
                <a:spcPts val="2600"/>
              </a:lnSpc>
              <a:spcBef>
                <a:spcPct val="0"/>
              </a:spcBef>
              <a:buNone/>
              <a:defRPr sz="2400" b="1" u="none" kern="1200"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smtClean="0"/>
              <a:t>Register for Notify US </a:t>
            </a:r>
            <a:endParaRPr lang="en-US" dirty="0"/>
          </a:p>
        </p:txBody>
      </p:sp>
      <p:pic>
        <p:nvPicPr>
          <p:cNvPr id="15" name="Content Placeholder 14"/>
          <p:cNvPicPr>
            <a:picLocks noGrp="1" noChangeAspect="1"/>
          </p:cNvPicPr>
          <p:nvPr>
            <p:ph idx="1"/>
          </p:nvPr>
        </p:nvPicPr>
        <p:blipFill>
          <a:blip r:embed="rId3"/>
          <a:stretch>
            <a:fillRect/>
          </a:stretch>
        </p:blipFill>
        <p:spPr>
          <a:xfrm>
            <a:off x="381000" y="1143000"/>
            <a:ext cx="8534400" cy="5410200"/>
          </a:xfrm>
          <a:prstGeom prst="rect">
            <a:avLst/>
          </a:prstGeom>
        </p:spPr>
      </p:pic>
    </p:spTree>
    <p:extLst>
      <p:ext uri="{BB962C8B-B14F-4D97-AF65-F5344CB8AC3E}">
        <p14:creationId xmlns:p14="http://schemas.microsoft.com/office/powerpoint/2010/main" val="55122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458200" cy="762000"/>
          </a:xfrm>
        </p:spPr>
        <p:txBody>
          <a:bodyPr/>
          <a:lstStyle/>
          <a:p>
            <a:r>
              <a:rPr lang="en-US" dirty="0" smtClean="0"/>
              <a:t>Select Countries of Interest</a:t>
            </a:r>
            <a:endParaRPr lang="en-US" dirty="0"/>
          </a:p>
        </p:txBody>
      </p:sp>
      <p:pic>
        <p:nvPicPr>
          <p:cNvPr id="4" name="Picture 3"/>
          <p:cNvPicPr>
            <a:picLocks noChangeAspect="1"/>
          </p:cNvPicPr>
          <p:nvPr/>
        </p:nvPicPr>
        <p:blipFill>
          <a:blip r:embed="rId3"/>
          <a:stretch>
            <a:fillRect/>
          </a:stretch>
        </p:blipFill>
        <p:spPr>
          <a:xfrm>
            <a:off x="381000" y="1219200"/>
            <a:ext cx="8418616" cy="5334000"/>
          </a:xfrm>
          <a:prstGeom prst="rect">
            <a:avLst/>
          </a:prstGeom>
        </p:spPr>
      </p:pic>
    </p:spTree>
    <p:extLst>
      <p:ext uri="{BB962C8B-B14F-4D97-AF65-F5344CB8AC3E}">
        <p14:creationId xmlns:p14="http://schemas.microsoft.com/office/powerpoint/2010/main" val="4117574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458200" cy="762000"/>
          </a:xfrm>
        </p:spPr>
        <p:txBody>
          <a:bodyPr/>
          <a:lstStyle/>
          <a:p>
            <a:r>
              <a:rPr lang="en-US" dirty="0" smtClean="0"/>
              <a:t>Select Industry Sectors</a:t>
            </a:r>
            <a:endParaRPr lang="en-US" dirty="0"/>
          </a:p>
        </p:txBody>
      </p:sp>
      <p:pic>
        <p:nvPicPr>
          <p:cNvPr id="2" name="Picture 1"/>
          <p:cNvPicPr>
            <a:picLocks noChangeAspect="1"/>
          </p:cNvPicPr>
          <p:nvPr/>
        </p:nvPicPr>
        <p:blipFill>
          <a:blip r:embed="rId3"/>
          <a:stretch>
            <a:fillRect/>
          </a:stretch>
        </p:blipFill>
        <p:spPr>
          <a:xfrm>
            <a:off x="381000" y="1219200"/>
            <a:ext cx="8458200" cy="5410201"/>
          </a:xfrm>
          <a:prstGeom prst="rect">
            <a:avLst/>
          </a:prstGeom>
        </p:spPr>
      </p:pic>
    </p:spTree>
    <p:extLst>
      <p:ext uri="{BB962C8B-B14F-4D97-AF65-F5344CB8AC3E}">
        <p14:creationId xmlns:p14="http://schemas.microsoft.com/office/powerpoint/2010/main" val="115023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458200" cy="762000"/>
          </a:xfrm>
        </p:spPr>
        <p:txBody>
          <a:bodyPr/>
          <a:lstStyle/>
          <a:p>
            <a:r>
              <a:rPr lang="en-US" dirty="0" smtClean="0"/>
              <a:t>Example Notification</a:t>
            </a:r>
            <a:endParaRPr lang="en-US" dirty="0"/>
          </a:p>
        </p:txBody>
      </p:sp>
      <p:pic>
        <p:nvPicPr>
          <p:cNvPr id="2" name="Picture 1"/>
          <p:cNvPicPr>
            <a:picLocks noChangeAspect="1"/>
          </p:cNvPicPr>
          <p:nvPr/>
        </p:nvPicPr>
        <p:blipFill>
          <a:blip r:embed="rId3"/>
          <a:stretch>
            <a:fillRect/>
          </a:stretch>
        </p:blipFill>
        <p:spPr>
          <a:xfrm>
            <a:off x="304800" y="1219201"/>
            <a:ext cx="8587839" cy="5410200"/>
          </a:xfrm>
          <a:prstGeom prst="rect">
            <a:avLst/>
          </a:prstGeom>
        </p:spPr>
      </p:pic>
    </p:spTree>
    <p:extLst>
      <p:ext uri="{BB962C8B-B14F-4D97-AF65-F5344CB8AC3E}">
        <p14:creationId xmlns:p14="http://schemas.microsoft.com/office/powerpoint/2010/main" val="3978099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838200"/>
          </a:xfrm>
        </p:spPr>
        <p:txBody>
          <a:bodyPr/>
          <a:lstStyle/>
          <a:p>
            <a:r>
              <a:rPr lang="en-US" dirty="0"/>
              <a:t>Example of Customized Alert</a:t>
            </a:r>
          </a:p>
        </p:txBody>
      </p:sp>
      <p:pic>
        <p:nvPicPr>
          <p:cNvPr id="4" name="Content Placeholder 4"/>
          <p:cNvPicPr>
            <a:picLocks noGrp="1" noChangeAspect="1"/>
          </p:cNvPicPr>
          <p:nvPr>
            <p:ph idx="1"/>
          </p:nvPr>
        </p:nvPicPr>
        <p:blipFill>
          <a:blip r:embed="rId4"/>
          <a:stretch>
            <a:fillRect/>
          </a:stretch>
        </p:blipFill>
        <p:spPr>
          <a:xfrm>
            <a:off x="620002" y="1143000"/>
            <a:ext cx="5552198" cy="5257800"/>
          </a:xfrm>
          <a:prstGeom prst="rect">
            <a:avLst/>
          </a:prstGeom>
        </p:spPr>
      </p:pic>
    </p:spTree>
    <p:custDataLst>
      <p:tags r:id="rId1"/>
    </p:custDataLst>
    <p:extLst>
      <p:ext uri="{BB962C8B-B14F-4D97-AF65-F5344CB8AC3E}">
        <p14:creationId xmlns:p14="http://schemas.microsoft.com/office/powerpoint/2010/main" val="37729401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30DE2C2-E9C0-402A-9457-5DD0E0628D98}"/>
</file>

<file path=customXml/itemProps2.xml><?xml version="1.0" encoding="utf-8"?>
<ds:datastoreItem xmlns:ds="http://schemas.openxmlformats.org/officeDocument/2006/customXml" ds:itemID="{464E0E81-4AFC-4652-B012-BF0AB83BB9DA}"/>
</file>

<file path=customXml/itemProps3.xml><?xml version="1.0" encoding="utf-8"?>
<ds:datastoreItem xmlns:ds="http://schemas.openxmlformats.org/officeDocument/2006/customXml" ds:itemID="{5BB2987F-2F30-42BA-80DA-1128E737B65F}"/>
</file>

<file path=customXml/itemProps4.xml><?xml version="1.0" encoding="utf-8"?>
<ds:datastoreItem xmlns:ds="http://schemas.openxmlformats.org/officeDocument/2006/customXml" ds:itemID="{69DB2DE7-D428-43C0-B3F1-329B74707FA5}"/>
</file>

<file path=docProps/app.xml><?xml version="1.0" encoding="utf-8"?>
<Properties xmlns="http://schemas.openxmlformats.org/officeDocument/2006/extended-properties" xmlns:vt="http://schemas.openxmlformats.org/officeDocument/2006/docPropsVTypes">
  <Template/>
  <TotalTime>1194</TotalTime>
  <Words>1182</Words>
  <Application>Microsoft Office PowerPoint</Application>
  <PresentationFormat>On-screen Show (4:3)</PresentationFormat>
  <Paragraphs>235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Adobe Fan Heiti Std B</vt:lpstr>
      <vt:lpstr>Arial</vt:lpstr>
      <vt:lpstr>Calibri</vt:lpstr>
      <vt:lpstr>Courier New</vt:lpstr>
      <vt:lpstr>Futura Book</vt:lpstr>
      <vt:lpstr>Wingdings</vt:lpstr>
      <vt:lpstr>Custom Design</vt:lpstr>
      <vt:lpstr>U.S. WTO TBT Enquiry Point</vt:lpstr>
      <vt:lpstr>What Is Notify US? </vt:lpstr>
      <vt:lpstr>Notify U.S. helps Stakeholders (U.S. Industry, Manufacturers, Exporters U.S. Government, Public International  WTO Member TBT Inquiry Points)</vt:lpstr>
      <vt:lpstr>Features of Notify U.S.</vt:lpstr>
      <vt:lpstr> </vt:lpstr>
      <vt:lpstr>Select Countries of Interest</vt:lpstr>
      <vt:lpstr>Select Industry Sectors</vt:lpstr>
      <vt:lpstr>Example Notification</vt:lpstr>
      <vt:lpstr>Example of Customized Alert</vt:lpstr>
      <vt:lpstr>Log In to Notify US</vt:lpstr>
      <vt:lpstr>Locate Relevant Notifications by Country</vt:lpstr>
      <vt:lpstr>Locate Relevant Notifications by Product Sector  (ICS Code)</vt:lpstr>
      <vt:lpstr>Most Commonly Assigned ICS Codes* </vt:lpstr>
      <vt:lpstr>2015 Most Frequent Users by Industry Sector</vt:lpstr>
      <vt:lpstr>USA WTO TBT Enquiry Point:  Circulates USA and WTO Member Comments on TBTs</vt:lpstr>
      <vt:lpstr>USA Comment Activity 2010 – 2015 to Current</vt:lpstr>
      <vt:lpstr> </vt:lpstr>
      <vt:lpstr>Other Enquiry Point Services</vt:lpstr>
      <vt:lpstr>PowerPoint Presentation</vt:lpstr>
    </vt:vector>
  </TitlesOfParts>
  <Company>NIST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tester</dc:creator>
  <cp:lastModifiedBy>Covey, Aubrey</cp:lastModifiedBy>
  <cp:revision>92</cp:revision>
  <dcterms:created xsi:type="dcterms:W3CDTF">2011-01-13T02:34:11Z</dcterms:created>
  <dcterms:modified xsi:type="dcterms:W3CDTF">2015-12-01T20:27:11Z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6b6de319-4a39-493f-b5ba-c87776ab08e4</vt:lpwstr>
  </property>
</Properties>
</file>