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rawings/drawing3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theme/theme1.xml" ContentType="application/vnd.openxmlformats-officedocument.them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62" r:id="rId4"/>
    <p:sldId id="283" r:id="rId5"/>
    <p:sldId id="284" r:id="rId6"/>
    <p:sldId id="264" r:id="rId7"/>
    <p:sldId id="269" r:id="rId8"/>
    <p:sldId id="280" r:id="rId9"/>
    <p:sldId id="260" r:id="rId10"/>
    <p:sldId id="270" r:id="rId11"/>
    <p:sldId id="271" r:id="rId12"/>
    <p:sldId id="258" r:id="rId13"/>
    <p:sldId id="272" r:id="rId14"/>
    <p:sldId id="275" r:id="rId15"/>
    <p:sldId id="263" r:id="rId16"/>
    <p:sldId id="265" r:id="rId17"/>
    <p:sldId id="267" r:id="rId18"/>
    <p:sldId id="281" r:id="rId19"/>
    <p:sldId id="282" r:id="rId20"/>
    <p:sldId id="287" r:id="rId21"/>
    <p:sldId id="286" r:id="rId22"/>
    <p:sldId id="285" r:id="rId23"/>
    <p:sldId id="288" r:id="rId24"/>
    <p:sldId id="279" r:id="rId25"/>
    <p:sldId id="277" r:id="rId26"/>
    <p:sldId id="27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5" autoAdjust="0"/>
  </p:normalViewPr>
  <p:slideViewPr>
    <p:cSldViewPr snapToGrid="0">
      <p:cViewPr varScale="1">
        <p:scale>
          <a:sx n="62" d="100"/>
          <a:sy n="62" d="100"/>
        </p:scale>
        <p:origin x="72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1278" y="3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131087780694079E-2"/>
          <c:y val="4.4861391929187228E-2"/>
          <c:w val="0.70983243414017694"/>
          <c:h val="0.78119971374047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Exports</c:v>
                </c:pt>
              </c:strCache>
            </c:strRef>
          </c:tx>
          <c:invertIfNegative val="0"/>
          <c:cat>
            <c:numRef>
              <c:f>Sheet1!$A$2:$A$14</c:f>
              <c:numCache>
                <c:formatCode>General</c:formatCode>
                <c:ptCount val="13"/>
                <c:pt idx="0">
                  <c:v>2002</c:v>
                </c:pt>
                <c:pt idx="2">
                  <c:v>2004</c:v>
                </c:pt>
                <c:pt idx="4">
                  <c:v>2006</c:v>
                </c:pt>
                <c:pt idx="6">
                  <c:v>2008</c:v>
                </c:pt>
                <c:pt idx="8">
                  <c:v>2010</c:v>
                </c:pt>
                <c:pt idx="10">
                  <c:v>2012</c:v>
                </c:pt>
                <c:pt idx="12">
                  <c:v>2014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128.43862200000001</c:v>
                </c:pt>
                <c:pt idx="1">
                  <c:v>193.509648</c:v>
                </c:pt>
                <c:pt idx="2">
                  <c:v>-384.14239200000003</c:v>
                </c:pt>
                <c:pt idx="3">
                  <c:v>-276.78844800000002</c:v>
                </c:pt>
                <c:pt idx="4">
                  <c:v>-2628.0518040000002</c:v>
                </c:pt>
                <c:pt idx="5">
                  <c:v>-1093.8291839999999</c:v>
                </c:pt>
                <c:pt idx="6">
                  <c:v>-1407.6388440000001</c:v>
                </c:pt>
                <c:pt idx="7">
                  <c:v>-321.53187600000001</c:v>
                </c:pt>
                <c:pt idx="8">
                  <c:v>1440.382554</c:v>
                </c:pt>
                <c:pt idx="9">
                  <c:v>3865.9533120000001</c:v>
                </c:pt>
                <c:pt idx="10">
                  <c:v>898.61610599999995</c:v>
                </c:pt>
                <c:pt idx="11">
                  <c:v>909.70732799999996</c:v>
                </c:pt>
                <c:pt idx="12">
                  <c:v>2889.6229440000002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0973528"/>
        <c:axId val="284493280"/>
      </c:barChart>
      <c:catAx>
        <c:axId val="280973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4493280"/>
        <c:crosses val="autoZero"/>
        <c:auto val="1"/>
        <c:lblAlgn val="ctr"/>
        <c:lblOffset val="100"/>
        <c:noMultiLvlLbl val="0"/>
      </c:catAx>
      <c:valAx>
        <c:axId val="2844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0973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b="1" i="0" u="none" strike="noStrike" baseline="0" dirty="0" smtClean="0">
                <a:effectLst/>
              </a:rPr>
              <a:t>Ethanol and Domestic Oil Displacing Imports in U.S. Gasoline Supply</a:t>
            </a:r>
            <a:r>
              <a:rPr lang="en-US" sz="1400" b="1" i="0" u="none" strike="noStrike" baseline="0" dirty="0" smtClean="0"/>
              <a:t> 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131087780694093E-2"/>
          <c:y val="0.10659411046886599"/>
          <c:w val="0.868358486439195"/>
          <c:h val="0.687101065563283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Imports (Crude &amp; Finished)</c:v>
                </c:pt>
              </c:strCache>
            </c:strRef>
          </c:tx>
          <c:spPr>
            <a:ln w="63500"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2237.748</c:v>
                </c:pt>
                <c:pt idx="1">
                  <c:v>2216.8270000000002</c:v>
                </c:pt>
                <c:pt idx="2">
                  <c:v>2189.2910000000002</c:v>
                </c:pt>
                <c:pt idx="3">
                  <c:v>2083.89</c:v>
                </c:pt>
                <c:pt idx="4">
                  <c:v>1935.1569999999999</c:v>
                </c:pt>
                <c:pt idx="5">
                  <c:v>1885.88</c:v>
                </c:pt>
                <c:pt idx="6">
                  <c:v>1763.364</c:v>
                </c:pt>
                <c:pt idx="7">
                  <c:v>1646.433</c:v>
                </c:pt>
                <c:pt idx="8">
                  <c:v>1491.3889999999999</c:v>
                </c:pt>
                <c:pt idx="9">
                  <c:v>1399.3330000000001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Domestic Crude</c:v>
                </c:pt>
              </c:strCache>
            </c:strRef>
          </c:tx>
          <c:spPr>
            <a:ln w="63500"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1008.749</c:v>
                </c:pt>
                <c:pt idx="1">
                  <c:v>1029.8420000000001</c:v>
                </c:pt>
                <c:pt idx="2">
                  <c:v>1036.0329999999999</c:v>
                </c:pt>
                <c:pt idx="3">
                  <c:v>975.61099999999999</c:v>
                </c:pt>
                <c:pt idx="4">
                  <c:v>1085.797</c:v>
                </c:pt>
                <c:pt idx="5">
                  <c:v>1090.2840000000001</c:v>
                </c:pt>
                <c:pt idx="6">
                  <c:v>1124.4059999999999</c:v>
                </c:pt>
                <c:pt idx="7">
                  <c:v>1224.5429999999999</c:v>
                </c:pt>
                <c:pt idx="8">
                  <c:v>1421.3889999999999</c:v>
                </c:pt>
                <c:pt idx="9">
                  <c:v>1536.729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Ethanol</c:v>
                </c:pt>
              </c:strCache>
            </c:strRef>
          </c:tx>
          <c:spPr>
            <a:ln w="63500"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2005</c:v>
                </c:pt>
                <c:pt idx="2">
                  <c:v>2007</c:v>
                </c:pt>
                <c:pt idx="4">
                  <c:v>2009</c:v>
                </c:pt>
                <c:pt idx="6">
                  <c:v>2011</c:v>
                </c:pt>
                <c:pt idx="8">
                  <c:v>2013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96.634</c:v>
                </c:pt>
                <c:pt idx="1">
                  <c:v>130.505</c:v>
                </c:pt>
                <c:pt idx="2">
                  <c:v>163.94499999999999</c:v>
                </c:pt>
                <c:pt idx="3">
                  <c:v>230.55600000000001</c:v>
                </c:pt>
                <c:pt idx="4">
                  <c:v>262.77600000000001</c:v>
                </c:pt>
                <c:pt idx="5">
                  <c:v>306.15499999999997</c:v>
                </c:pt>
                <c:pt idx="6">
                  <c:v>306.98399999999941</c:v>
                </c:pt>
                <c:pt idx="7">
                  <c:v>306.71100000000001</c:v>
                </c:pt>
                <c:pt idx="8">
                  <c:v>314.65800000000002</c:v>
                </c:pt>
                <c:pt idx="9">
                  <c:v>320.64499999999998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402992"/>
        <c:axId val="284407696"/>
      </c:barChart>
      <c:catAx>
        <c:axId val="28440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4407696"/>
        <c:crosses val="autoZero"/>
        <c:auto val="1"/>
        <c:lblAlgn val="ctr"/>
        <c:lblOffset val="100"/>
        <c:noMultiLvlLbl val="0"/>
      </c:catAx>
      <c:valAx>
        <c:axId val="284407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 smtClean="0">
                    <a:effectLst/>
                  </a:rPr>
                  <a:t>Million Barrels</a:t>
                </a:r>
                <a:endParaRPr lang="en-US" sz="11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4402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3393603577330602E-2"/>
          <c:y val="0.88279445538057799"/>
          <c:w val="0.860928720715466"/>
          <c:h val="0.11720546724112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Arial" charset="0"/>
          <a:ea typeface="Arial" charset="0"/>
          <a:cs typeface="Arial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981335666375031E-2"/>
          <c:y val="0.30272297330758186"/>
          <c:w val="0.637482745212404"/>
          <c:h val="0.5740875550933491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Nat'l Ave. Gas Price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</c:v>
                </c:pt>
                <c:pt idx="2">
                  <c:v>2010</c:v>
                </c:pt>
                <c:pt idx="4">
                  <c:v>2012</c:v>
                </c:pt>
                <c:pt idx="6">
                  <c:v>2014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3.2519999999999998</c:v>
                </c:pt>
                <c:pt idx="1">
                  <c:v>2.3439999999999999</c:v>
                </c:pt>
                <c:pt idx="2">
                  <c:v>2.78</c:v>
                </c:pt>
                <c:pt idx="3">
                  <c:v>3.5209999999999999</c:v>
                </c:pt>
                <c:pt idx="4">
                  <c:v>3.625</c:v>
                </c:pt>
                <c:pt idx="5">
                  <c:v>3.5059999999999998</c:v>
                </c:pt>
                <c:pt idx="6">
                  <c:v>3.363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Chicago RBOB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</c:v>
                </c:pt>
                <c:pt idx="2">
                  <c:v>2010</c:v>
                </c:pt>
                <c:pt idx="4">
                  <c:v>2012</c:v>
                </c:pt>
                <c:pt idx="6">
                  <c:v>2014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2.577</c:v>
                </c:pt>
                <c:pt idx="1">
                  <c:v>1.726</c:v>
                </c:pt>
                <c:pt idx="2">
                  <c:v>2.1379999999999999</c:v>
                </c:pt>
                <c:pt idx="3">
                  <c:v>2.84</c:v>
                </c:pt>
                <c:pt idx="4">
                  <c:v>2.9409999999999998</c:v>
                </c:pt>
                <c:pt idx="5">
                  <c:v>2.8570000000000002</c:v>
                </c:pt>
                <c:pt idx="6">
                  <c:v>2.6579999999999999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Chicago Ethanol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</c:v>
                </c:pt>
                <c:pt idx="2">
                  <c:v>2010</c:v>
                </c:pt>
                <c:pt idx="4">
                  <c:v>2012</c:v>
                </c:pt>
                <c:pt idx="6">
                  <c:v>2014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2.2330000000000001</c:v>
                </c:pt>
                <c:pt idx="1">
                  <c:v>1.734</c:v>
                </c:pt>
                <c:pt idx="2">
                  <c:v>1.8560000000000001</c:v>
                </c:pt>
                <c:pt idx="3">
                  <c:v>2.6230000000000002</c:v>
                </c:pt>
                <c:pt idx="4">
                  <c:v>2.2909999999999999</c:v>
                </c:pt>
                <c:pt idx="5">
                  <c:v>2.3940000000000001</c:v>
                </c:pt>
                <c:pt idx="6">
                  <c:v>2.1749999999999998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Nat'l RIN Price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</c:v>
                </c:pt>
                <c:pt idx="2">
                  <c:v>2010</c:v>
                </c:pt>
                <c:pt idx="4">
                  <c:v>2012</c:v>
                </c:pt>
                <c:pt idx="6">
                  <c:v>2014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5.1999999999999998E-2</c:v>
                </c:pt>
                <c:pt idx="1">
                  <c:v>0.112</c:v>
                </c:pt>
                <c:pt idx="2">
                  <c:v>3.2000000000000001E-2</c:v>
                </c:pt>
                <c:pt idx="3">
                  <c:v>2.5999999999999999E-2</c:v>
                </c:pt>
                <c:pt idx="4">
                  <c:v>2.9000000000000001E-2</c:v>
                </c:pt>
                <c:pt idx="5">
                  <c:v>0.59499999999999997</c:v>
                </c:pt>
                <c:pt idx="6">
                  <c:v>0.48599999999999999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404560"/>
        <c:axId val="284401032"/>
      </c:lineChart>
      <c:catAx>
        <c:axId val="284404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4401032"/>
        <c:crosses val="autoZero"/>
        <c:auto val="1"/>
        <c:lblAlgn val="ctr"/>
        <c:lblOffset val="100"/>
        <c:noMultiLvlLbl val="0"/>
      </c:catAx>
      <c:valAx>
        <c:axId val="284401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404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90092077253"/>
          <c:y val="4.4280521073636697E-2"/>
          <c:w val="0.85661066796617802"/>
          <c:h val="0.81172316256231003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MMT</c:v>
                </c:pt>
              </c:strCache>
            </c:strRef>
          </c:tx>
          <c:spPr>
            <a:solidFill>
              <a:srgbClr val="0070C0"/>
            </a:solidFill>
            <a:ln w="63500">
              <a:noFill/>
            </a:ln>
          </c:spPr>
          <c:cat>
            <c:numRef>
              <c:f>Sheet1!$A$2:$A$38</c:f>
              <c:numCache>
                <c:formatCode>General</c:formatCode>
                <c:ptCount val="37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  <c:pt idx="34">
                  <c:v>2012</c:v>
                </c:pt>
                <c:pt idx="35">
                  <c:v>2013</c:v>
                </c:pt>
                <c:pt idx="36">
                  <c:v>2014</c:v>
                </c:pt>
              </c:numCache>
            </c:numRef>
          </c:cat>
          <c:val>
            <c:numRef>
              <c:f>Sheet1!$B$2:$B$38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Million Liters</c:v>
                </c:pt>
              </c:strCache>
            </c:strRef>
          </c:tx>
          <c:spPr>
            <a:solidFill>
              <a:schemeClr val="tx2"/>
            </a:solidFill>
            <a:ln w="25400">
              <a:noFill/>
            </a:ln>
          </c:spPr>
          <c:cat>
            <c:numRef>
              <c:f>Sheet1!$A$2:$A$38</c:f>
              <c:numCache>
                <c:formatCode>General</c:formatCode>
                <c:ptCount val="37"/>
                <c:pt idx="0">
                  <c:v>1978</c:v>
                </c:pt>
                <c:pt idx="1">
                  <c:v>1979</c:v>
                </c:pt>
                <c:pt idx="2">
                  <c:v>1980</c:v>
                </c:pt>
                <c:pt idx="3">
                  <c:v>1981</c:v>
                </c:pt>
                <c:pt idx="4">
                  <c:v>1982</c:v>
                </c:pt>
                <c:pt idx="5">
                  <c:v>1983</c:v>
                </c:pt>
                <c:pt idx="6">
                  <c:v>1984</c:v>
                </c:pt>
                <c:pt idx="7">
                  <c:v>1985</c:v>
                </c:pt>
                <c:pt idx="8">
                  <c:v>1986</c:v>
                </c:pt>
                <c:pt idx="9">
                  <c:v>1987</c:v>
                </c:pt>
                <c:pt idx="10">
                  <c:v>1988</c:v>
                </c:pt>
                <c:pt idx="11">
                  <c:v>1989</c:v>
                </c:pt>
                <c:pt idx="12">
                  <c:v>1990</c:v>
                </c:pt>
                <c:pt idx="13">
                  <c:v>1991</c:v>
                </c:pt>
                <c:pt idx="14">
                  <c:v>1992</c:v>
                </c:pt>
                <c:pt idx="15">
                  <c:v>1993</c:v>
                </c:pt>
                <c:pt idx="16">
                  <c:v>1994</c:v>
                </c:pt>
                <c:pt idx="17">
                  <c:v>1995</c:v>
                </c:pt>
                <c:pt idx="18">
                  <c:v>1996</c:v>
                </c:pt>
                <c:pt idx="19">
                  <c:v>1997</c:v>
                </c:pt>
                <c:pt idx="20">
                  <c:v>1998</c:v>
                </c:pt>
                <c:pt idx="21">
                  <c:v>1999</c:v>
                </c:pt>
                <c:pt idx="22">
                  <c:v>2000</c:v>
                </c:pt>
                <c:pt idx="23">
                  <c:v>2001</c:v>
                </c:pt>
                <c:pt idx="24">
                  <c:v>2002</c:v>
                </c:pt>
                <c:pt idx="25">
                  <c:v>2003</c:v>
                </c:pt>
                <c:pt idx="26">
                  <c:v>2004</c:v>
                </c:pt>
                <c:pt idx="27">
                  <c:v>2005</c:v>
                </c:pt>
                <c:pt idx="28">
                  <c:v>2006</c:v>
                </c:pt>
                <c:pt idx="29">
                  <c:v>2007</c:v>
                </c:pt>
                <c:pt idx="30">
                  <c:v>2008</c:v>
                </c:pt>
                <c:pt idx="31">
                  <c:v>2009</c:v>
                </c:pt>
                <c:pt idx="32">
                  <c:v>2010</c:v>
                </c:pt>
                <c:pt idx="33">
                  <c:v>2011</c:v>
                </c:pt>
                <c:pt idx="34">
                  <c:v>2012</c:v>
                </c:pt>
                <c:pt idx="35">
                  <c:v>2013</c:v>
                </c:pt>
                <c:pt idx="36">
                  <c:v>2014</c:v>
                </c:pt>
              </c:numCache>
            </c:numRef>
          </c:cat>
          <c:val>
            <c:numRef>
              <c:f>Sheet1!$C$2:$C$38</c:f>
              <c:numCache>
                <c:formatCode>0.0</c:formatCode>
                <c:ptCount val="37"/>
                <c:pt idx="0">
                  <c:v>37.853999999999999</c:v>
                </c:pt>
                <c:pt idx="1">
                  <c:v>151.416</c:v>
                </c:pt>
                <c:pt idx="2">
                  <c:v>662.44499999999937</c:v>
                </c:pt>
                <c:pt idx="3">
                  <c:v>314.46915033999989</c:v>
                </c:pt>
                <c:pt idx="4">
                  <c:v>853.56074466999996</c:v>
                </c:pt>
                <c:pt idx="5">
                  <c:v>1572.353322519999</c:v>
                </c:pt>
                <c:pt idx="6">
                  <c:v>1931.74771874</c:v>
                </c:pt>
                <c:pt idx="7">
                  <c:v>2336.0635754300001</c:v>
                </c:pt>
                <c:pt idx="8">
                  <c:v>2695.4617570599999</c:v>
                </c:pt>
                <c:pt idx="9">
                  <c:v>3099.77761375</c:v>
                </c:pt>
                <c:pt idx="10">
                  <c:v>3144.7028596300001</c:v>
                </c:pt>
                <c:pt idx="11">
                  <c:v>3189.6281055099998</c:v>
                </c:pt>
                <c:pt idx="12">
                  <c:v>2830.2337092900002</c:v>
                </c:pt>
                <c:pt idx="13">
                  <c:v>3279.47481186</c:v>
                </c:pt>
                <c:pt idx="14">
                  <c:v>3728.71969984</c:v>
                </c:pt>
                <c:pt idx="15">
                  <c:v>4369.6047544800003</c:v>
                </c:pt>
                <c:pt idx="16">
                  <c:v>4879.1587945800002</c:v>
                </c:pt>
                <c:pt idx="17">
                  <c:v>5139.2618865000004</c:v>
                </c:pt>
                <c:pt idx="18">
                  <c:v>3685.00578516</c:v>
                </c:pt>
                <c:pt idx="19">
                  <c:v>4876.7739862799999</c:v>
                </c:pt>
                <c:pt idx="20">
                  <c:v>5318.5994706600004</c:v>
                </c:pt>
                <c:pt idx="21">
                  <c:v>5545.6332208200001</c:v>
                </c:pt>
                <c:pt idx="22">
                  <c:v>6141.1993469400004</c:v>
                </c:pt>
                <c:pt idx="23">
                  <c:v>6681.9148821600002</c:v>
                </c:pt>
                <c:pt idx="24">
                  <c:v>8101.3527823200002</c:v>
                </c:pt>
                <c:pt idx="25">
                  <c:v>10615.89465384</c:v>
                </c:pt>
                <c:pt idx="26">
                  <c:v>12887.18607876</c:v>
                </c:pt>
                <c:pt idx="27">
                  <c:v>14779.61095842</c:v>
                </c:pt>
                <c:pt idx="28">
                  <c:v>18489.259762680002</c:v>
                </c:pt>
                <c:pt idx="29">
                  <c:v>24684.832738860001</c:v>
                </c:pt>
                <c:pt idx="30">
                  <c:v>35237.450479140003</c:v>
                </c:pt>
                <c:pt idx="31">
                  <c:v>41404.087781280003</c:v>
                </c:pt>
                <c:pt idx="32">
                  <c:v>50338.056634740002</c:v>
                </c:pt>
                <c:pt idx="33">
                  <c:v>52727.475564120003</c:v>
                </c:pt>
                <c:pt idx="34">
                  <c:v>50035.503955079999</c:v>
                </c:pt>
                <c:pt idx="35">
                  <c:v>50318.342219459999</c:v>
                </c:pt>
                <c:pt idx="36" formatCode="General">
                  <c:v>54281.257665179997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406520"/>
        <c:axId val="284406912"/>
      </c:areaChart>
      <c:dateAx>
        <c:axId val="284406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en-US"/>
          </a:p>
        </c:txPr>
        <c:crossAx val="284406912"/>
        <c:crosses val="autoZero"/>
        <c:auto val="0"/>
        <c:lblOffset val="100"/>
        <c:baseTimeUnit val="days"/>
        <c:majorUnit val="4"/>
        <c:majorTimeUnit val="days"/>
      </c:dateAx>
      <c:valAx>
        <c:axId val="284406912"/>
        <c:scaling>
          <c:orientation val="minMax"/>
          <c:max val="550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b="0" dirty="0"/>
                  <a:t>Million Liters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rgbClr val="000000"/>
                </a:solidFill>
              </a:defRPr>
            </a:pPr>
            <a:endParaRPr lang="en-US"/>
          </a:p>
        </c:txPr>
        <c:crossAx val="284406520"/>
        <c:crosses val="autoZero"/>
        <c:crossBetween val="midCat"/>
        <c:minorUnit val="1000"/>
      </c:valAx>
    </c:plotArea>
    <c:plotVisOnly val="1"/>
    <c:dispBlanksAs val="gap"/>
    <c:showDLblsOverMax val="0"/>
  </c:chart>
  <c:spPr>
    <a:ln w="6350">
      <a:noFill/>
    </a:ln>
  </c:spPr>
  <c:txPr>
    <a:bodyPr/>
    <a:lstStyle/>
    <a:p>
      <a:pPr>
        <a:defRPr sz="1100">
          <a:latin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$ Billion</a:t>
            </a:r>
          </a:p>
        </c:rich>
      </c:tx>
      <c:layout>
        <c:manualLayout>
          <c:xMode val="edge"/>
          <c:yMode val="edge"/>
          <c:x val="0"/>
          <c:y val="9.0231212005569307E-3"/>
        </c:manualLayout>
      </c:layout>
      <c:overlay val="0"/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$ Billion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Sheet1!$A$4:$A$19</c:f>
              <c:strCache>
                <c:ptCount val="16"/>
                <c:pt idx="0">
                  <c:v>2000</c:v>
                </c:pt>
                <c:pt idx="2">
                  <c:v>2002</c:v>
                </c:pt>
                <c:pt idx="4">
                  <c:v>2004</c:v>
                </c:pt>
                <c:pt idx="6">
                  <c:v>2006</c:v>
                </c:pt>
                <c:pt idx="8">
                  <c:v>2008</c:v>
                </c:pt>
                <c:pt idx="10">
                  <c:v>2010</c:v>
                </c:pt>
                <c:pt idx="12">
                  <c:v>2012</c:v>
                </c:pt>
                <c:pt idx="15">
                  <c:v>2015F</c:v>
                </c:pt>
              </c:strCache>
            </c:strRef>
          </c:cat>
          <c:val>
            <c:numRef>
              <c:f>Sheet1!$B$4:$B$19</c:f>
              <c:numCache>
                <c:formatCode>0.0</c:formatCode>
                <c:ptCount val="16"/>
                <c:pt idx="0">
                  <c:v>50.7</c:v>
                </c:pt>
                <c:pt idx="1">
                  <c:v>54.9</c:v>
                </c:pt>
                <c:pt idx="2">
                  <c:v>39.1</c:v>
                </c:pt>
                <c:pt idx="3">
                  <c:v>61</c:v>
                </c:pt>
                <c:pt idx="4">
                  <c:v>87.4</c:v>
                </c:pt>
                <c:pt idx="5">
                  <c:v>78.8</c:v>
                </c:pt>
                <c:pt idx="6">
                  <c:v>57.4</c:v>
                </c:pt>
                <c:pt idx="7">
                  <c:v>70</c:v>
                </c:pt>
                <c:pt idx="8">
                  <c:v>85.1</c:v>
                </c:pt>
                <c:pt idx="9">
                  <c:v>60.4</c:v>
                </c:pt>
                <c:pt idx="10">
                  <c:v>78</c:v>
                </c:pt>
                <c:pt idx="11">
                  <c:v>118</c:v>
                </c:pt>
                <c:pt idx="12">
                  <c:v>113.8</c:v>
                </c:pt>
                <c:pt idx="13">
                  <c:v>130.5</c:v>
                </c:pt>
                <c:pt idx="14">
                  <c:v>108</c:v>
                </c:pt>
                <c:pt idx="15">
                  <c:v>73.599999999999994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401424"/>
        <c:axId val="284405344"/>
      </c:areaChart>
      <c:catAx>
        <c:axId val="284401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4405344"/>
        <c:crossesAt val="0"/>
        <c:auto val="1"/>
        <c:lblAlgn val="ctr"/>
        <c:lblOffset val="100"/>
        <c:noMultiLvlLbl val="0"/>
      </c:catAx>
      <c:valAx>
        <c:axId val="284405344"/>
        <c:scaling>
          <c:orientation val="minMax"/>
          <c:max val="14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84401424"/>
        <c:crosses val="autoZero"/>
        <c:crossBetween val="midCat"/>
        <c:majorUnit val="20"/>
        <c:minorUnit val="4"/>
      </c:valAx>
    </c:plotArea>
    <c:plotVisOnly val="1"/>
    <c:dispBlanksAs val="zero"/>
    <c:showDLblsOverMax val="0"/>
  </c:chart>
  <c:spPr>
    <a:noFill/>
  </c:spPr>
  <c:txPr>
    <a:bodyPr/>
    <a:lstStyle/>
    <a:p>
      <a:pPr>
        <a:defRPr sz="1800">
          <a:latin typeface="Arial" charset="0"/>
          <a:ea typeface="Arial" charset="0"/>
          <a:cs typeface="Arial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 sz="1600"/>
            </a:pPr>
            <a:r>
              <a:rPr lang="en-US" sz="1600" dirty="0"/>
              <a:t>U.S. Corn Used for Ethanol </a:t>
            </a:r>
            <a:br>
              <a:rPr lang="en-US" sz="1600" dirty="0"/>
            </a:br>
            <a:r>
              <a:rPr lang="en-US" sz="1600" dirty="0"/>
              <a:t>A Small Percentage of Global Grain Production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Global Grain Production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cat>
            <c:strRef>
              <c:f>Sheet1!$A$2:$A$16</c:f>
              <c:strCache>
                <c:ptCount val="15"/>
                <c:pt idx="0">
                  <c:v>2000/01</c:v>
                </c:pt>
                <c:pt idx="2">
                  <c:v>2002/03</c:v>
                </c:pt>
                <c:pt idx="4">
                  <c:v>2004/05</c:v>
                </c:pt>
                <c:pt idx="6">
                  <c:v>2006/07</c:v>
                </c:pt>
                <c:pt idx="8">
                  <c:v>2008/09</c:v>
                </c:pt>
                <c:pt idx="10">
                  <c:v>2010/11</c:v>
                </c:pt>
                <c:pt idx="12">
                  <c:v>2012/13</c:v>
                </c:pt>
                <c:pt idx="14">
                  <c:v>2014/15P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1842</c:v>
                </c:pt>
                <c:pt idx="1">
                  <c:v>1873</c:v>
                </c:pt>
                <c:pt idx="2">
                  <c:v>1817</c:v>
                </c:pt>
                <c:pt idx="3">
                  <c:v>1859</c:v>
                </c:pt>
                <c:pt idx="4">
                  <c:v>2044</c:v>
                </c:pt>
                <c:pt idx="5">
                  <c:v>1654</c:v>
                </c:pt>
                <c:pt idx="6">
                  <c:v>2005</c:v>
                </c:pt>
                <c:pt idx="7">
                  <c:v>2121</c:v>
                </c:pt>
                <c:pt idx="8">
                  <c:v>2241</c:v>
                </c:pt>
                <c:pt idx="9">
                  <c:v>2242</c:v>
                </c:pt>
                <c:pt idx="10">
                  <c:v>2200</c:v>
                </c:pt>
                <c:pt idx="11">
                  <c:v>2314</c:v>
                </c:pt>
                <c:pt idx="12">
                  <c:v>2266</c:v>
                </c:pt>
                <c:pt idx="13">
                  <c:v>2473</c:v>
                </c:pt>
                <c:pt idx="14">
                  <c:v>2481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Corn Used for Ethanol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Sheet1!$A$2:$A$16</c:f>
              <c:strCache>
                <c:ptCount val="15"/>
                <c:pt idx="0">
                  <c:v>2000/01</c:v>
                </c:pt>
                <c:pt idx="2">
                  <c:v>2002/03</c:v>
                </c:pt>
                <c:pt idx="4">
                  <c:v>2004/05</c:v>
                </c:pt>
                <c:pt idx="6">
                  <c:v>2006/07</c:v>
                </c:pt>
                <c:pt idx="8">
                  <c:v>2008/09</c:v>
                </c:pt>
                <c:pt idx="10">
                  <c:v>2010/11</c:v>
                </c:pt>
                <c:pt idx="12">
                  <c:v>2012/13</c:v>
                </c:pt>
                <c:pt idx="14">
                  <c:v>2014/15P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16</c:v>
                </c:pt>
                <c:pt idx="1">
                  <c:v>18</c:v>
                </c:pt>
                <c:pt idx="2">
                  <c:v>25</c:v>
                </c:pt>
                <c:pt idx="3">
                  <c:v>30</c:v>
                </c:pt>
                <c:pt idx="4">
                  <c:v>34</c:v>
                </c:pt>
                <c:pt idx="5">
                  <c:v>41</c:v>
                </c:pt>
                <c:pt idx="6">
                  <c:v>54</c:v>
                </c:pt>
                <c:pt idx="7">
                  <c:v>77</c:v>
                </c:pt>
                <c:pt idx="8">
                  <c:v>94</c:v>
                </c:pt>
                <c:pt idx="9">
                  <c:v>117</c:v>
                </c:pt>
                <c:pt idx="10">
                  <c:v>127</c:v>
                </c:pt>
                <c:pt idx="11">
                  <c:v>127</c:v>
                </c:pt>
                <c:pt idx="12">
                  <c:v>118</c:v>
                </c:pt>
                <c:pt idx="13">
                  <c:v>130</c:v>
                </c:pt>
                <c:pt idx="14">
                  <c:v>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4401816"/>
        <c:axId val="284406128"/>
      </c:areaChart>
      <c:catAx>
        <c:axId val="284401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440612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284406128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Million Metric Tons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84401816"/>
        <c:crosses val="autoZero"/>
        <c:crossBetween val="midCat"/>
        <c:min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332791734367"/>
          <c:y val="0.93864540178926603"/>
          <c:w val="0.56541911852855098"/>
          <c:h val="4.671116579017459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zero"/>
    <c:showDLblsOverMax val="0"/>
  </c:chart>
  <c:spPr>
    <a:ln w="9525" cap="flat" cmpd="sng" algn="ctr">
      <a:noFill/>
      <a:round/>
    </a:ln>
    <a:effectLst/>
  </c:spPr>
  <c:txPr>
    <a:bodyPr/>
    <a:lstStyle/>
    <a:p>
      <a:pPr>
        <a:defRPr sz="1200">
          <a:latin typeface="Arial" charset="0"/>
          <a:ea typeface="Arial" charset="0"/>
          <a:cs typeface="Arial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09688462855186E-2"/>
          <c:y val="3.1053727116917958E-2"/>
          <c:w val="0.92150528738255544"/>
          <c:h val="0.776717355125561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223</c:v>
                </c:pt>
                <c:pt idx="1">
                  <c:v>271</c:v>
                </c:pt>
                <c:pt idx="2">
                  <c:v>910</c:v>
                </c:pt>
                <c:pt idx="3">
                  <c:v>453</c:v>
                </c:pt>
                <c:pt idx="4">
                  <c:v>1856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486</c:v>
                </c:pt>
                <c:pt idx="1">
                  <c:v>394</c:v>
                </c:pt>
                <c:pt idx="2">
                  <c:v>907</c:v>
                </c:pt>
                <c:pt idx="3">
                  <c:v>505</c:v>
                </c:pt>
                <c:pt idx="4">
                  <c:v>2292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188</c:v>
                </c:pt>
                <c:pt idx="1">
                  <c:v>1504</c:v>
                </c:pt>
                <c:pt idx="2">
                  <c:v>624</c:v>
                </c:pt>
                <c:pt idx="3">
                  <c:v>95</c:v>
                </c:pt>
                <c:pt idx="4">
                  <c:v>2410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1701</c:v>
                </c:pt>
                <c:pt idx="2">
                  <c:v>23898</c:v>
                </c:pt>
                <c:pt idx="3">
                  <c:v>70610</c:v>
                </c:pt>
                <c:pt idx="4">
                  <c:v>96209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48998</c:v>
                </c:pt>
                <c:pt idx="1">
                  <c:v>1311</c:v>
                </c:pt>
                <c:pt idx="2">
                  <c:v>772</c:v>
                </c:pt>
                <c:pt idx="3">
                  <c:v>42</c:v>
                </c:pt>
                <c:pt idx="4">
                  <c:v>51123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Yr. Total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20526</c:v>
                </c:pt>
                <c:pt idx="1">
                  <c:v>30719</c:v>
                </c:pt>
                <c:pt idx="2">
                  <c:v>321</c:v>
                </c:pt>
                <c:pt idx="4">
                  <c:v>51566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4407304"/>
        <c:axId val="284408088"/>
      </c:barChart>
      <c:catAx>
        <c:axId val="284407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408088"/>
        <c:crosses val="autoZero"/>
        <c:auto val="1"/>
        <c:lblAlgn val="ctr"/>
        <c:lblOffset val="100"/>
        <c:noMultiLvlLbl val="0"/>
      </c:catAx>
      <c:valAx>
        <c:axId val="284408088"/>
        <c:scaling>
          <c:orientation val="minMax"/>
          <c:max val="1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4407304"/>
        <c:crosses val="autoZero"/>
        <c:crossBetween val="between"/>
      </c:valAx>
      <c:spPr>
        <a:solidFill>
          <a:schemeClr val="accent6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35126859142606"/>
          <c:y val="0.8600279192230309"/>
          <c:w val="0.32529746281714783"/>
          <c:h val="9.20225539630890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87699832975429E-2"/>
          <c:y val="0.14152808398950131"/>
          <c:w val="0.85424592943581168"/>
          <c:h val="0.742133070866141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Harvested Acres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142.1</c:v>
                </c:pt>
                <c:pt idx="1">
                  <c:v>139.6</c:v>
                </c:pt>
                <c:pt idx="2">
                  <c:v>139.69999999999999</c:v>
                </c:pt>
                <c:pt idx="3" formatCode="0.0">
                  <c:v>130</c:v>
                </c:pt>
                <c:pt idx="4">
                  <c:v>152.30000000000001</c:v>
                </c:pt>
                <c:pt idx="5" formatCode="0.0">
                  <c:v>150</c:v>
                </c:pt>
                <c:pt idx="6">
                  <c:v>142.80000000000001</c:v>
                </c:pt>
                <c:pt idx="7">
                  <c:v>141.5</c:v>
                </c:pt>
                <c:pt idx="8">
                  <c:v>139.69999999999999</c:v>
                </c:pt>
                <c:pt idx="9">
                  <c:v>148.30000000000001</c:v>
                </c:pt>
                <c:pt idx="10">
                  <c:v>146.19999999999999</c:v>
                </c:pt>
                <c:pt idx="11">
                  <c:v>142.6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Production (metric tons)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2003</c:v>
                </c:pt>
                <c:pt idx="2">
                  <c:v>2005</c:v>
                </c:pt>
                <c:pt idx="4">
                  <c:v>2007</c:v>
                </c:pt>
                <c:pt idx="6">
                  <c:v>2009</c:v>
                </c:pt>
                <c:pt idx="8">
                  <c:v>2011</c:v>
                </c:pt>
                <c:pt idx="10">
                  <c:v>2013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347.9</c:v>
                </c:pt>
                <c:pt idx="1">
                  <c:v>388.6</c:v>
                </c:pt>
                <c:pt idx="2">
                  <c:v>366.1</c:v>
                </c:pt>
                <c:pt idx="3" formatCode="0.0">
                  <c:v>338</c:v>
                </c:pt>
                <c:pt idx="4">
                  <c:v>415.6</c:v>
                </c:pt>
                <c:pt idx="5">
                  <c:v>403.1</c:v>
                </c:pt>
                <c:pt idx="6">
                  <c:v>419.1</c:v>
                </c:pt>
                <c:pt idx="7">
                  <c:v>401.3</c:v>
                </c:pt>
                <c:pt idx="8">
                  <c:v>386.5</c:v>
                </c:pt>
                <c:pt idx="9">
                  <c:v>355.7</c:v>
                </c:pt>
                <c:pt idx="10">
                  <c:v>433.8</c:v>
                </c:pt>
                <c:pt idx="11">
                  <c:v>442.3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4408480"/>
        <c:axId val="334628584"/>
      </c:lineChart>
      <c:catAx>
        <c:axId val="28440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4628584"/>
        <c:crosses val="autoZero"/>
        <c:auto val="1"/>
        <c:lblAlgn val="ctr"/>
        <c:lblOffset val="100"/>
        <c:noMultiLvlLbl val="0"/>
      </c:catAx>
      <c:valAx>
        <c:axId val="334628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4408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940669291338584"/>
          <c:y val="0.72149711286089235"/>
          <c:w val="0.50911837270341209"/>
          <c:h val="0.15663044619422573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U.S.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2002/03</c:v>
                </c:pt>
                <c:pt idx="2">
                  <c:v>2004/05</c:v>
                </c:pt>
                <c:pt idx="4">
                  <c:v>2006/07</c:v>
                </c:pt>
                <c:pt idx="6">
                  <c:v>2008/09</c:v>
                </c:pt>
                <c:pt idx="8">
                  <c:v>2010/11</c:v>
                </c:pt>
                <c:pt idx="10">
                  <c:v>2012/13</c:v>
                </c:pt>
                <c:pt idx="12">
                  <c:v>2014/15</c:v>
                </c:pt>
              </c:strCache>
            </c:strRef>
          </c:cat>
          <c:val>
            <c:numRef>
              <c:f>Sheet1!$B$4:$B$16</c:f>
              <c:numCache>
                <c:formatCode>0.00</c:formatCode>
                <c:ptCount val="13"/>
                <c:pt idx="0">
                  <c:v>45.14</c:v>
                </c:pt>
                <c:pt idx="1">
                  <c:v>44.4</c:v>
                </c:pt>
                <c:pt idx="2">
                  <c:v>74.709999999999994</c:v>
                </c:pt>
                <c:pt idx="3">
                  <c:v>71.680000000000007</c:v>
                </c:pt>
                <c:pt idx="4">
                  <c:v>49.85</c:v>
                </c:pt>
                <c:pt idx="5">
                  <c:v>54.32</c:v>
                </c:pt>
                <c:pt idx="6">
                  <c:v>65.89</c:v>
                </c:pt>
                <c:pt idx="7">
                  <c:v>75.87</c:v>
                </c:pt>
                <c:pt idx="8">
                  <c:v>57.27</c:v>
                </c:pt>
                <c:pt idx="9">
                  <c:v>49.34</c:v>
                </c:pt>
                <c:pt idx="10">
                  <c:v>44.23</c:v>
                </c:pt>
                <c:pt idx="11">
                  <c:v>51.4</c:v>
                </c:pt>
                <c:pt idx="12">
                  <c:v>67.989999999999995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World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Sheet1!$A$4:$A$16</c:f>
              <c:strCache>
                <c:ptCount val="13"/>
                <c:pt idx="0">
                  <c:v>2002/03</c:v>
                </c:pt>
                <c:pt idx="2">
                  <c:v>2004/05</c:v>
                </c:pt>
                <c:pt idx="4">
                  <c:v>2006/07</c:v>
                </c:pt>
                <c:pt idx="6">
                  <c:v>2008/09</c:v>
                </c:pt>
                <c:pt idx="8">
                  <c:v>2010/11</c:v>
                </c:pt>
                <c:pt idx="10">
                  <c:v>2012/13</c:v>
                </c:pt>
                <c:pt idx="12">
                  <c:v>2014/15</c:v>
                </c:pt>
              </c:strCache>
            </c:strRef>
          </c:cat>
          <c:val>
            <c:numRef>
              <c:f>Sheet1!$C$4:$C$16</c:f>
              <c:numCache>
                <c:formatCode>0.00</c:formatCode>
                <c:ptCount val="13"/>
                <c:pt idx="0">
                  <c:v>443.37</c:v>
                </c:pt>
                <c:pt idx="1">
                  <c:v>353.8</c:v>
                </c:pt>
                <c:pt idx="2">
                  <c:v>408.39</c:v>
                </c:pt>
                <c:pt idx="3">
                  <c:v>388.42</c:v>
                </c:pt>
                <c:pt idx="4">
                  <c:v>341.16</c:v>
                </c:pt>
                <c:pt idx="5">
                  <c:v>360.44</c:v>
                </c:pt>
                <c:pt idx="6">
                  <c:v>451.42</c:v>
                </c:pt>
                <c:pt idx="7">
                  <c:v>491.66</c:v>
                </c:pt>
                <c:pt idx="8">
                  <c:v>461.01</c:v>
                </c:pt>
                <c:pt idx="9">
                  <c:v>468.54</c:v>
                </c:pt>
                <c:pt idx="10">
                  <c:v>452.41</c:v>
                </c:pt>
                <c:pt idx="11">
                  <c:v>502.65</c:v>
                </c:pt>
                <c:pt idx="12">
                  <c:v>520.12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4631720"/>
        <c:axId val="334633288"/>
      </c:lineChart>
      <c:catAx>
        <c:axId val="33463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4633288"/>
        <c:crosses val="autoZero"/>
        <c:auto val="1"/>
        <c:lblAlgn val="ctr"/>
        <c:lblOffset val="100"/>
        <c:noMultiLvlLbl val="0"/>
      </c:catAx>
      <c:valAx>
        <c:axId val="334633288"/>
        <c:scaling>
          <c:orientation val="minMax"/>
          <c:max val="700"/>
          <c:min val="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34631720"/>
        <c:crosses val="autoZero"/>
        <c:crossBetween val="between"/>
        <c:majorUnit val="75"/>
        <c:minorUnit val="20"/>
      </c:valAx>
    </c:plotArea>
    <c:legend>
      <c:legendPos val="t"/>
      <c:layout>
        <c:manualLayout>
          <c:xMode val="edge"/>
          <c:yMode val="edge"/>
          <c:x val="0.3656316518127542"/>
          <c:y val="2.0072550944634796E-2"/>
          <c:w val="0.32551325315104845"/>
          <c:h val="0.132998035682252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0.10185</cdr:x>
      <cdr:y>0.89232</cdr:y>
    </cdr:from>
    <cdr:to>
      <cdr:x>0.7963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200" y="4038599"/>
          <a:ext cx="5715000" cy="487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0.08333</cdr:x>
      <cdr:y>0.84483</cdr:y>
    </cdr:from>
    <cdr:to>
      <cdr:x>0.83098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85773" y="4017569"/>
          <a:ext cx="6152831" cy="737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 smtClean="0"/>
        </a:p>
        <a:p xmlns:a="http://schemas.openxmlformats.org/drawingml/2006/main">
          <a:r>
            <a:rPr lang="en-US" sz="1400" dirty="0" smtClean="0"/>
            <a:t>  2002           2004             2006              2008               2010               2012               2014</a:t>
          </a:r>
          <a:endParaRPr lang="en-US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0.0202</cdr:x>
      <cdr:y>0.09434</cdr:y>
    </cdr:from>
    <cdr:to>
      <cdr:x>0.14141</cdr:x>
      <cdr:y>0.24528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80999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0.0404</cdr:x>
      <cdr:y>0.18868</cdr:y>
    </cdr:from>
    <cdr:to>
      <cdr:x>0.16162</cdr:x>
      <cdr:y>0.41509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04800" y="76199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</cdr:x>
      <cdr:y>0.15094</cdr:y>
    </cdr:from>
    <cdr:to>
      <cdr:x>0.16162</cdr:x>
      <cdr:y>0.39623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609599"/>
          <a:ext cx="1219200" cy="990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/>
            <a:t>$/Gallon</a:t>
          </a:r>
          <a:endParaRPr lang="en-US" sz="1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0.04524</cdr:x>
      <cdr:y>0.8183</cdr:y>
    </cdr:from>
    <cdr:to>
      <cdr:x>0.20564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5694" y="4117975"/>
          <a:ext cx="1686757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0.04102</cdr:x>
      <cdr:y>0.8183</cdr:y>
    </cdr:from>
    <cdr:to>
      <cdr:x>0.12797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1307" y="476160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 smtClean="0"/>
        </a:p>
        <a:p xmlns:a="http://schemas.openxmlformats.org/drawingml/2006/main">
          <a:endParaRPr lang="en-US" dirty="0"/>
        </a:p>
        <a:p xmlns:a="http://schemas.openxmlformats.org/drawingml/2006/main">
          <a:endParaRPr lang="en-US" sz="1100" dirty="0" smtClean="0"/>
        </a:p>
        <a:p xmlns:a="http://schemas.openxmlformats.org/drawingml/2006/main">
          <a:r>
            <a:rPr lang="en-US" sz="1100" dirty="0" smtClean="0"/>
            <a:t>Source: USDA/FAS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DFC8-3270-47E9-BC86-523BA6473836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74947-BE2E-44C4-B7BA-55168EE92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07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0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lvl="2" indent="0">
              <a:buFont typeface="Arial"/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879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World is not short of grain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Grain used for U.S. ethanol and co-product production is less than 3 percent  of total global grain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24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74947-BE2E-44C4-B7BA-55168EE9244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9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34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510"/>
            <a:ext cx="5607050" cy="4498889"/>
          </a:xfrm>
        </p:spPr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51453-321D-1F42-BB3D-85CA6538A1D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59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51453-321D-1F42-BB3D-85CA6538A1D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78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51453-321D-1F42-BB3D-85CA6538A1D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02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 reliance on fossil fuels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 domestic transportation energy security by reducing imports and risk of supply disruption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 gasoline consumption has fallen by about 100 million barrels per year since 2005, around 3%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Improved fuel efficiency including alternatives to gasoline engines – hybrids, diesel, electrics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gasoline prices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Lingering effects of the 2008 recession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Demand slowly increasing as gasoline prices decline and economy improves 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U.S. reliance on imported oil for motor fuel production is declining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2005 imported oil and finished motor fuels accounted for about two-thirds of U.S. consumption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2014, the percentage declined to 43 percent, about 50 percent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reduction of about than 840 million barrels per year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520 million barrels due to increased domestic crude oil production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220 million barrels displaced by increase ethanol use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Ethanol increased from about 96 million barrels per year to over 320 million barrels per year in a decade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12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51453-321D-1F42-BB3D-85CA6538A1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07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About 200 production facilities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Registered production capacity about 57 billion liters per year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U.S. will add about 750 million liters of new ethanol production capacity this year</a:t>
            </a:r>
          </a:p>
          <a:p>
            <a:pPr marL="171450" lvl="0" indent="-171450">
              <a:buFont typeface="Arial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Distiller’s grain production of over 39 million metric tons in 2014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4C73A-DAE7-5742-8441-5129FD22EDD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49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7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73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97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5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2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1BA4-2AC7-451B-8B97-9734B152BDAB}" type="datetimeFigureOut">
              <a:rPr lang="en-US" smtClean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8FC1-A754-4851-85A4-946C26A3FB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5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142" y="340822"/>
            <a:ext cx="10906298" cy="2044931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Global Market Opportunities for Ethanol – </a:t>
            </a:r>
            <a:br>
              <a:rPr lang="en-US" sz="4800" b="1" dirty="0" smtClean="0"/>
            </a:br>
            <a:r>
              <a:rPr lang="en-US" sz="4800" b="1" dirty="0" smtClean="0"/>
              <a:t>A Clean, Green, Renewable Fuel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68137"/>
            <a:ext cx="9144000" cy="36160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Comments By:</a:t>
            </a:r>
          </a:p>
          <a:p>
            <a:r>
              <a:rPr lang="en-US" sz="3200" b="1" dirty="0" smtClean="0"/>
              <a:t>James W. Miller</a:t>
            </a:r>
          </a:p>
          <a:p>
            <a:r>
              <a:rPr lang="en-US" sz="3200" b="1" dirty="0" smtClean="0"/>
              <a:t>Vice President / Chief Economist</a:t>
            </a:r>
          </a:p>
          <a:p>
            <a:r>
              <a:rPr lang="en-US" sz="3200" b="1" dirty="0" smtClean="0"/>
              <a:t>Growth Energy</a:t>
            </a:r>
          </a:p>
          <a:p>
            <a:endParaRPr lang="en-US" sz="3200" b="1" dirty="0"/>
          </a:p>
          <a:p>
            <a:r>
              <a:rPr lang="en-US" sz="3200" b="1" dirty="0" smtClean="0"/>
              <a:t>December 4, 2015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9830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022" y="0"/>
            <a:ext cx="10656916" cy="1524001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Improve </a:t>
            </a:r>
            <a:r>
              <a:rPr lang="en-US" b="1" dirty="0" smtClean="0"/>
              <a:t>the </a:t>
            </a:r>
            <a:r>
              <a:rPr lang="en-US" b="1" dirty="0" smtClean="0"/>
              <a:t>Environment </a:t>
            </a:r>
            <a:r>
              <a:rPr lang="en-US" b="1" dirty="0" smtClean="0"/>
              <a:t>and </a:t>
            </a:r>
            <a:r>
              <a:rPr lang="en-US" b="1" dirty="0" smtClean="0"/>
              <a:t>Human Health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963" y="1280160"/>
            <a:ext cx="10349345" cy="5486400"/>
          </a:xfrm>
        </p:spPr>
        <p:txBody>
          <a:bodyPr>
            <a:noAutofit/>
          </a:bodyPr>
          <a:lstStyle/>
          <a:p>
            <a:endParaRPr lang="en-US" b="1" dirty="0" smtClean="0"/>
          </a:p>
          <a:p>
            <a:r>
              <a:rPr lang="en-US" dirty="0" smtClean="0"/>
              <a:t>Average GHG reductions (including ILUC) compared to gasoline: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Corn starch ethanol  =  34%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Sugar cane ethanol   =  51%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Cellulosic ethanol (stover, dedicated crops)  =  88 - 108%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r>
              <a:rPr lang="en-US" dirty="0" smtClean="0"/>
              <a:t>Hazardous additives eliminated (lead, MTBE)</a:t>
            </a:r>
          </a:p>
          <a:p>
            <a:endParaRPr lang="en-US" dirty="0"/>
          </a:p>
          <a:p>
            <a:r>
              <a:rPr lang="en-US" dirty="0" smtClean="0"/>
              <a:t>Toxic emissions reduced 20% at a 10% blend rate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808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237" y="990602"/>
            <a:ext cx="5943600" cy="609599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Energy/National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981200"/>
            <a:ext cx="9950333" cy="3886200"/>
          </a:xfrm>
        </p:spPr>
        <p:txBody>
          <a:bodyPr>
            <a:normAutofit/>
          </a:bodyPr>
          <a:lstStyle/>
          <a:p>
            <a:r>
              <a:rPr lang="en-US" dirty="0"/>
              <a:t>Production of over </a:t>
            </a:r>
            <a:r>
              <a:rPr lang="en-US" dirty="0" smtClean="0"/>
              <a:t>54 </a:t>
            </a:r>
            <a:r>
              <a:rPr lang="en-US" dirty="0"/>
              <a:t>B </a:t>
            </a:r>
            <a:r>
              <a:rPr lang="en-US" dirty="0" smtClean="0"/>
              <a:t>liters </a:t>
            </a:r>
            <a:r>
              <a:rPr lang="en-US" dirty="0"/>
              <a:t>per </a:t>
            </a:r>
            <a:r>
              <a:rPr lang="en-US" dirty="0" smtClean="0"/>
              <a:t>year – displacing oil imports by nearly 1 million barrels/day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Still importing from </a:t>
            </a:r>
            <a:r>
              <a:rPr lang="en-US" dirty="0" smtClean="0"/>
              <a:t>Mideast and other foreign oil producers</a:t>
            </a:r>
          </a:p>
          <a:p>
            <a:endParaRPr lang="en-US" dirty="0"/>
          </a:p>
          <a:p>
            <a:r>
              <a:rPr lang="en-US" dirty="0" smtClean="0"/>
              <a:t>Fuel industry battle over oil marketshare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5718" y="6641869"/>
            <a:ext cx="1334195" cy="748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532"/>
          </a:xfrm>
        </p:spPr>
        <p:txBody>
          <a:bodyPr/>
          <a:lstStyle/>
          <a:p>
            <a:pPr algn="ctr"/>
            <a:r>
              <a:rPr lang="en-US" b="1" dirty="0"/>
              <a:t>U.S. Oil </a:t>
            </a:r>
            <a:r>
              <a:rPr lang="en-US" b="1" dirty="0" smtClean="0"/>
              <a:t>Demand/Imports</a:t>
            </a:r>
            <a:r>
              <a:rPr lang="en-US" dirty="0" smtClean="0"/>
              <a:t> </a:t>
            </a:r>
            <a:r>
              <a:rPr lang="en-US" b="1" dirty="0" smtClean="0"/>
              <a:t>Declining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664873"/>
              </p:ext>
            </p:extLst>
          </p:nvPr>
        </p:nvGraphicFramePr>
        <p:xfrm>
          <a:off x="1981200" y="146465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03862" y="6134793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U.S. Energy Information Administration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0605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91441"/>
            <a:ext cx="6553200" cy="98090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Stimulate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2929" y="1308554"/>
            <a:ext cx="9235440" cy="45075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Adds over $50 B to GDP each year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Supports </a:t>
            </a:r>
            <a:r>
              <a:rPr lang="en-US" dirty="0" smtClean="0"/>
              <a:t>nearly</a:t>
            </a:r>
            <a:r>
              <a:rPr lang="en-US" dirty="0" smtClean="0"/>
              <a:t> </a:t>
            </a:r>
            <a:r>
              <a:rPr lang="en-US" dirty="0"/>
              <a:t>400,000 American jobs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Revitalizing rural </a:t>
            </a:r>
            <a:r>
              <a:rPr lang="en-US" dirty="0" smtClean="0"/>
              <a:t>communities</a:t>
            </a:r>
          </a:p>
          <a:p>
            <a:endParaRPr lang="en-US" dirty="0"/>
          </a:p>
          <a:p>
            <a:r>
              <a:rPr lang="en-US" dirty="0" smtClean="0"/>
              <a:t>Saves U.S. </a:t>
            </a:r>
            <a:r>
              <a:rPr lang="en-US" dirty="0"/>
              <a:t>consumers $100B in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 smtClean="0"/>
              <a:t>Octane is key element in the fuel blending market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325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397" y="0"/>
            <a:ext cx="9551324" cy="194517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Ethanol Has Consistently </a:t>
            </a:r>
            <a:r>
              <a:rPr lang="en-US" b="1" dirty="0" smtClean="0"/>
              <a:t>Traded Below </a:t>
            </a:r>
            <a:r>
              <a:rPr lang="en-US" b="1" dirty="0" smtClean="0"/>
              <a:t>The Level </a:t>
            </a:r>
            <a:r>
              <a:rPr lang="en-US" b="1" dirty="0" smtClean="0"/>
              <a:t>of </a:t>
            </a:r>
            <a:r>
              <a:rPr lang="en-US" b="1" dirty="0" smtClean="0"/>
              <a:t>Gasoline &amp; Blend-stock Prices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0" y="1600201"/>
          <a:ext cx="7391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33600" y="114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019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EIA: National Average Gasoline Prices (average of monthly average prices)</a:t>
            </a:r>
          </a:p>
          <a:p>
            <a:r>
              <a:rPr lang="en-US" sz="1400" dirty="0"/>
              <a:t>OPIS: Spot RBOB, Ethanol and RIN Prices (average of monthly average prices)</a:t>
            </a:r>
          </a:p>
        </p:txBody>
      </p:sp>
    </p:spTree>
    <p:extLst>
      <p:ext uri="{BB962C8B-B14F-4D97-AF65-F5344CB8AC3E}">
        <p14:creationId xmlns:p14="http://schemas.microsoft.com/office/powerpoint/2010/main" val="4878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Annual U.S. Ethanol Production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2319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73921" y="6353094"/>
            <a:ext cx="57922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Source: U.S. Energy Information Agency </a:t>
            </a:r>
          </a:p>
        </p:txBody>
      </p:sp>
    </p:spTree>
    <p:extLst>
      <p:ext uri="{BB962C8B-B14F-4D97-AF65-F5344CB8AC3E}">
        <p14:creationId xmlns:p14="http://schemas.microsoft.com/office/powerpoint/2010/main" val="428319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US" b="1" dirty="0" smtClean="0"/>
              <a:t>STIMULATE RURAL ECONOMIC GROWTH</a:t>
            </a:r>
            <a:br>
              <a:rPr lang="en-US" b="1" dirty="0" smtClean="0"/>
            </a:br>
            <a:r>
              <a:rPr lang="en-US" b="1" dirty="0" smtClean="0"/>
              <a:t>U.S. Net </a:t>
            </a:r>
            <a:r>
              <a:rPr lang="en-US" b="1" dirty="0"/>
              <a:t>Farm Income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29408" y="6353094"/>
            <a:ext cx="523587" cy="351473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387513"/>
              </p:ext>
            </p:extLst>
          </p:nvPr>
        </p:nvGraphicFramePr>
        <p:xfrm>
          <a:off x="1981200" y="1429789"/>
          <a:ext cx="8229600" cy="4713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29408" y="6143105"/>
            <a:ext cx="4389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USDA Economic Research Service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305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Global Grain Production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524909"/>
              </p:ext>
            </p:extLst>
          </p:nvPr>
        </p:nvGraphicFramePr>
        <p:xfrm>
          <a:off x="1981200" y="12319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20655" y="6339442"/>
            <a:ext cx="5792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/>
                <a:cs typeface="Arial"/>
              </a:rPr>
              <a:t>Source</a:t>
            </a:r>
            <a:r>
              <a:rPr lang="en-US" sz="1200" dirty="0" smtClean="0">
                <a:latin typeface="Arial"/>
                <a:cs typeface="Arial"/>
              </a:rPr>
              <a:t>: USDA/WASDE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9559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5963"/>
          </a:xfrm>
        </p:spPr>
        <p:txBody>
          <a:bodyPr/>
          <a:lstStyle/>
          <a:p>
            <a:pPr algn="ctr"/>
            <a:r>
              <a:rPr lang="en-US" b="1" dirty="0" smtClean="0"/>
              <a:t>TRADE 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55964"/>
            <a:ext cx="11496503" cy="59020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Balancing the RFS Goals / Benefits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Rural economy v. environment, health, national &amp; energy </a:t>
            </a:r>
            <a:r>
              <a:rPr lang="en-US" dirty="0"/>
              <a:t>s</a:t>
            </a:r>
            <a:r>
              <a:rPr lang="en-US" dirty="0" smtClean="0"/>
              <a:t>ecurity, general economy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Policy can discourage investment and innovation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Limit growth </a:t>
            </a:r>
            <a:r>
              <a:rPr lang="en-US" dirty="0"/>
              <a:t>p</a:t>
            </a:r>
            <a:r>
              <a:rPr lang="en-US" dirty="0" smtClean="0"/>
              <a:t>otential of domestic </a:t>
            </a:r>
            <a:r>
              <a:rPr lang="en-US" dirty="0"/>
              <a:t>i</a:t>
            </a:r>
            <a:r>
              <a:rPr lang="en-US" dirty="0" smtClean="0"/>
              <a:t>ndustry and trade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Enforcement of RFS Requirements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Low blend-rates &amp; enforcement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Border Measures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Tariffs - under FTA, Colombian duties on ethanol </a:t>
            </a:r>
            <a:r>
              <a:rPr lang="en-US" dirty="0"/>
              <a:t>f</a:t>
            </a:r>
            <a:r>
              <a:rPr lang="en-US" dirty="0" smtClean="0"/>
              <a:t>all to zero in 2016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Non-tariff barriers to trade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Import restrictions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Fuel standards - Colombia’s Ministry of Environment and Sustainable Development and Ministry of Mining and Energy have promulgated </a:t>
            </a:r>
            <a:r>
              <a:rPr lang="en-US" dirty="0"/>
              <a:t>n</a:t>
            </a:r>
            <a:r>
              <a:rPr lang="en-US" dirty="0" smtClean="0"/>
              <a:t>ew standards for ethanol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Exchange Rates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09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1" y="97655"/>
            <a:ext cx="11585358" cy="1593034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 smtClean="0"/>
              <a:t>U.S. Ethanol Exports To Colombia: 2010 – 2015</a:t>
            </a:r>
            <a:br>
              <a:rPr lang="en-US" b="1" dirty="0" smtClean="0"/>
            </a:br>
            <a:r>
              <a:rPr lang="en-US" b="1" dirty="0" smtClean="0"/>
              <a:t>Quarterly Volumes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832678"/>
              </p:ext>
            </p:extLst>
          </p:nvPr>
        </p:nvGraphicFramePr>
        <p:xfrm>
          <a:off x="381741" y="1825624"/>
          <a:ext cx="11398927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271" y="1367161"/>
            <a:ext cx="94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Barrels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0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8811"/>
            <a:ext cx="10515600" cy="1053159"/>
          </a:xfrm>
        </p:spPr>
        <p:txBody>
          <a:bodyPr/>
          <a:lstStyle/>
          <a:p>
            <a:pPr algn="ctr"/>
            <a:r>
              <a:rPr lang="en-US" b="1" dirty="0" smtClean="0"/>
              <a:t>Growth Energy Background</a:t>
            </a:r>
            <a:endParaRPr lang="en-US" b="1" dirty="0"/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>
          <a:xfrm>
            <a:off x="929640" y="1085791"/>
            <a:ext cx="10515600" cy="5618775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Largest U.S. trade </a:t>
            </a:r>
            <a:r>
              <a:rPr lang="en-US" dirty="0"/>
              <a:t>association </a:t>
            </a:r>
            <a:r>
              <a:rPr lang="en-US" dirty="0" smtClean="0"/>
              <a:t>representing ethanol producers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Established in </a:t>
            </a:r>
            <a:r>
              <a:rPr lang="en-US" dirty="0" smtClean="0"/>
              <a:t>2009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82 </a:t>
            </a:r>
            <a:r>
              <a:rPr lang="en-US" dirty="0"/>
              <a:t>ethanol plant </a:t>
            </a:r>
            <a:r>
              <a:rPr lang="en-US" dirty="0" smtClean="0"/>
              <a:t>members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86 </a:t>
            </a:r>
            <a:r>
              <a:rPr lang="en-US" dirty="0"/>
              <a:t>associate member companies and other trade </a:t>
            </a:r>
            <a:r>
              <a:rPr lang="en-US" dirty="0" smtClean="0"/>
              <a:t>associations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Represents over </a:t>
            </a:r>
            <a:r>
              <a:rPr lang="en-US" dirty="0"/>
              <a:t>40% of U.S. ethanol </a:t>
            </a:r>
            <a:r>
              <a:rPr lang="en-US" dirty="0" smtClean="0"/>
              <a:t>production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21 Professional Staff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445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96139"/>
          </a:xfrm>
        </p:spPr>
        <p:txBody>
          <a:bodyPr/>
          <a:lstStyle/>
          <a:p>
            <a:pPr algn="ctr"/>
            <a:r>
              <a:rPr lang="en-US" b="1" dirty="0" smtClean="0"/>
              <a:t>Colombian Ethanol Market Perspectives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85" y="1145218"/>
            <a:ext cx="11727402" cy="57127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Inconsistent, uncertain blending requirements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Blend mandate of 10% announced </a:t>
            </a:r>
            <a:r>
              <a:rPr lang="en-US" dirty="0" smtClean="0"/>
              <a:t>October </a:t>
            </a:r>
            <a:r>
              <a:rPr lang="en-US" dirty="0" smtClean="0"/>
              <a:t>2013 to stimulate domestic production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Result: increased imports and rollback of mandate to 8% in </a:t>
            </a:r>
            <a:r>
              <a:rPr lang="en-US" dirty="0" smtClean="0"/>
              <a:t>January </a:t>
            </a:r>
            <a:r>
              <a:rPr lang="en-US" dirty="0" smtClean="0"/>
              <a:t>2014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Actual blend-rate likely </a:t>
            </a:r>
            <a:r>
              <a:rPr lang="en-US" dirty="0"/>
              <a:t>less than 6%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MME removed blend </a:t>
            </a:r>
            <a:r>
              <a:rPr lang="en-US"/>
              <a:t>mandate </a:t>
            </a:r>
            <a:r>
              <a:rPr lang="en-US" smtClean="0"/>
              <a:t>April </a:t>
            </a:r>
            <a:r>
              <a:rPr lang="en-US" dirty="0"/>
              <a:t>2015 due to lack of </a:t>
            </a:r>
            <a:r>
              <a:rPr lang="en-US"/>
              <a:t>domestic </a:t>
            </a:r>
            <a:r>
              <a:rPr lang="en-US" smtClean="0"/>
              <a:t>supply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r>
              <a:rPr lang="en-US" dirty="0" smtClean="0"/>
              <a:t>Colombia </a:t>
            </a:r>
            <a:r>
              <a:rPr lang="en-US" dirty="0"/>
              <a:t>has an ethanol production shortfall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Even with new distillery, domestic production </a:t>
            </a:r>
            <a:r>
              <a:rPr lang="en-US" u="sng" dirty="0"/>
              <a:t>might</a:t>
            </a:r>
            <a:r>
              <a:rPr lang="en-US" dirty="0"/>
              <a:t> support an 8% blend-rate (510 mL)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Ethanol production shortfall in 2016 could be 100 million liters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Protectionist policies – administered prices and import restrictions - undermining </a:t>
            </a:r>
            <a:r>
              <a:rPr lang="en-US" dirty="0" smtClean="0"/>
              <a:t>RFS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WTO notification of proposed standards for ethanol quality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When will the final regulations be implemented?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Does this annul the 2014 restrictions on ethanol imports?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75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31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82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5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4275"/>
          </a:xfrm>
        </p:spPr>
        <p:txBody>
          <a:bodyPr/>
          <a:lstStyle/>
          <a:p>
            <a:pPr algn="ctr"/>
            <a:r>
              <a:rPr lang="en-US" b="1" dirty="0" smtClean="0"/>
              <a:t>Value Of Octane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97775"/>
            <a:ext cx="11820698" cy="5852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Gasoline grades based on octane or ability to reduce engine knocking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Higher octane - less engine knock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U.S. typically offers 87 octane regular, 89 octane mid-grade, 93 octane premium</a:t>
            </a:r>
          </a:p>
          <a:p>
            <a:r>
              <a:rPr lang="en-US" dirty="0" smtClean="0"/>
              <a:t>Differing octane measurements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U.S.  ---  [Research Octane Number (RON) + Motor Octane Number (MON)] / 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Many countries utilize an octane measurement based on RON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RON is 4-6 octane points higher than [RON + MON] /2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</a:t>
            </a:r>
            <a:r>
              <a:rPr lang="en-US" dirty="0" smtClean="0"/>
              <a:t>.g. U.S. 87 octane gasoline comparable to European 91 octane gasoline</a:t>
            </a:r>
          </a:p>
          <a:p>
            <a:r>
              <a:rPr lang="en-US" dirty="0" smtClean="0"/>
              <a:t>Globally, ethanol remains a competitive source of gasoline octane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Denatured ethanol has an octane value of about 110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Compare per unit cost of ethanol octane to per unit cost of conventional gasoline octane (E-0)</a:t>
            </a:r>
          </a:p>
          <a:p>
            <a:r>
              <a:rPr lang="en-US" dirty="0" smtClean="0"/>
              <a:t>With adequate ethanol availability, gasoline blend-stock can have a lower octane value (i.e. 84 octane regular blend-stock)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Reduces gasoline blend-stock cost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Reduces the requirement for other toxic octane boosters – Benzene, Tuolene, Xylene, etc.</a:t>
            </a:r>
          </a:p>
        </p:txBody>
      </p:sp>
    </p:spTree>
    <p:extLst>
      <p:ext uri="{BB962C8B-B14F-4D97-AF65-F5344CB8AC3E}">
        <p14:creationId xmlns:p14="http://schemas.microsoft.com/office/powerpoint/2010/main" val="2329584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91440"/>
            <a:ext cx="6705600" cy="128016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U.S. Grain Production Increasing </a:t>
            </a:r>
            <a:br>
              <a:rPr lang="en-US" sz="3600" b="1" dirty="0"/>
            </a:br>
            <a:r>
              <a:rPr lang="en-US" sz="3600" b="1" dirty="0"/>
              <a:t>With  Little Change in Acreage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676056"/>
              </p:ext>
            </p:extLst>
          </p:nvPr>
        </p:nvGraphicFramePr>
        <p:xfrm>
          <a:off x="1986742" y="1371600"/>
          <a:ext cx="7589520" cy="4267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6019800"/>
            <a:ext cx="800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400" dirty="0"/>
              <a:t>Source: USDA/NASS</a:t>
            </a:r>
          </a:p>
          <a:p>
            <a:r>
              <a:rPr lang="en-US" sz="1400" dirty="0"/>
              <a:t>7 Major Grains: Wheat, Rice, Rye, Corn, Barley, Oats, Sorghum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550" y="990601"/>
            <a:ext cx="1321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     Million</a:t>
            </a:r>
          </a:p>
        </p:txBody>
      </p:sp>
    </p:spTree>
    <p:extLst>
      <p:ext uri="{BB962C8B-B14F-4D97-AF65-F5344CB8AC3E}">
        <p14:creationId xmlns:p14="http://schemas.microsoft.com/office/powerpoint/2010/main" val="41374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55716"/>
          </a:xfrm>
        </p:spPr>
        <p:txBody>
          <a:bodyPr/>
          <a:lstStyle/>
          <a:p>
            <a:pPr algn="ctr"/>
            <a:r>
              <a:rPr lang="en-US" b="1" dirty="0" smtClean="0"/>
              <a:t>Global Grain Stocks Rising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133600" y="1676401"/>
          <a:ext cx="6934200" cy="4209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5867400"/>
            <a:ext cx="7848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 December, WASDE multiple years,  </a:t>
            </a:r>
            <a:r>
              <a:rPr lang="en-US" sz="1400" i="1" dirty="0"/>
              <a:t>2012/13-2014/15</a:t>
            </a:r>
            <a:r>
              <a:rPr lang="en-US" sz="1400" dirty="0"/>
              <a:t> – March, 2015  WASDE</a:t>
            </a:r>
          </a:p>
          <a:p>
            <a:endParaRPr lang="en-US" sz="1400" dirty="0"/>
          </a:p>
          <a:p>
            <a:r>
              <a:rPr lang="en-US" sz="1400" dirty="0"/>
              <a:t>Grains: Wheat, Milled Rice, Corn, Sorghum, Barley, Oats, Rye, Millet, Mixed Grains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1" y="1905000"/>
            <a:ext cx="91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MMT</a:t>
            </a:r>
          </a:p>
        </p:txBody>
      </p:sp>
    </p:spTree>
    <p:extLst>
      <p:ext uri="{BB962C8B-B14F-4D97-AF65-F5344CB8AC3E}">
        <p14:creationId xmlns:p14="http://schemas.microsoft.com/office/powerpoint/2010/main" val="253915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3534"/>
          </a:xfrm>
        </p:spPr>
        <p:txBody>
          <a:bodyPr/>
          <a:lstStyle/>
          <a:p>
            <a:pPr algn="ctr"/>
            <a:r>
              <a:rPr lang="en-US" b="1" dirty="0"/>
              <a:t>Growth </a:t>
            </a:r>
            <a:r>
              <a:rPr lang="en-US" b="1" dirty="0" smtClean="0"/>
              <a:t>Energy: What We 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Government &amp; Regulatory Affairs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Domestic Market </a:t>
            </a:r>
            <a:r>
              <a:rPr lang="en-US" dirty="0" smtClean="0"/>
              <a:t>Development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/>
              <a:t>Foreign Market Development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Public Relations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Membership &amp; Grassroots </a:t>
            </a:r>
            <a:r>
              <a:rPr lang="en-US" dirty="0" smtClean="0"/>
              <a:t>Organizing</a:t>
            </a:r>
            <a:endParaRPr lang="en-US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1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34" y="1928367"/>
            <a:ext cx="998102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U.S. motor </a:t>
            </a:r>
            <a:r>
              <a:rPr lang="en-US" dirty="0"/>
              <a:t>f</a:t>
            </a:r>
            <a:r>
              <a:rPr lang="en-US" dirty="0" smtClean="0"/>
              <a:t>uel </a:t>
            </a:r>
            <a:r>
              <a:rPr lang="en-US" dirty="0"/>
              <a:t>s</a:t>
            </a:r>
            <a:r>
              <a:rPr lang="en-US" dirty="0" smtClean="0"/>
              <a:t>tandards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Background - Renewable Fuel Standard (RFS)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RFS: </a:t>
            </a:r>
            <a:r>
              <a:rPr lang="en-US" dirty="0" smtClean="0"/>
              <a:t>Goals </a:t>
            </a:r>
            <a:r>
              <a:rPr lang="en-US" dirty="0" smtClean="0"/>
              <a:t>&amp; </a:t>
            </a:r>
            <a:r>
              <a:rPr lang="en-US" dirty="0" smtClean="0"/>
              <a:t>Benefits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U.S. ethanol experience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Trade challenges</a:t>
            </a:r>
          </a:p>
          <a:p>
            <a:endParaRPr lang="en-US" dirty="0"/>
          </a:p>
          <a:p>
            <a:r>
              <a:rPr lang="en-US" dirty="0" smtClean="0"/>
              <a:t>Colombian ethanol market perspectives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958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51750"/>
          </a:xfrm>
        </p:spPr>
        <p:txBody>
          <a:bodyPr/>
          <a:lstStyle/>
          <a:p>
            <a:pPr algn="ctr"/>
            <a:r>
              <a:rPr lang="en-US" b="1" dirty="0" smtClean="0"/>
              <a:t>U.S. Motor Fuel Standards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870" y="1145219"/>
            <a:ext cx="11404313" cy="5557422"/>
          </a:xfrm>
        </p:spPr>
        <p:txBody>
          <a:bodyPr>
            <a:normAutofit/>
          </a:bodyPr>
          <a:lstStyle/>
          <a:p>
            <a:r>
              <a:rPr lang="en-US" dirty="0" smtClean="0"/>
              <a:t>Motor fuels</a:t>
            </a:r>
            <a:r>
              <a:rPr lang="en-US" dirty="0"/>
              <a:t> </a:t>
            </a:r>
            <a:r>
              <a:rPr lang="en-US" dirty="0" smtClean="0"/>
              <a:t>and additives regulated by EPA under the Clean Air Act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Air and water pollution – strict limits on emissions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Public health and welfare – federal ban on leaded gasoline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Extensive testing – EPA &amp; Department of Energy</a:t>
            </a:r>
          </a:p>
          <a:p>
            <a:r>
              <a:rPr lang="en-US" dirty="0" smtClean="0"/>
              <a:t>States, local governments and industry regulations &amp; standards also apply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Many states and municipalities have banned MTBE as a fuel oxygenate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Specific state requirements – i.e. California </a:t>
            </a:r>
            <a:r>
              <a:rPr lang="en-US" dirty="0" smtClean="0"/>
              <a:t>has </a:t>
            </a:r>
            <a:r>
              <a:rPr lang="en-US" dirty="0" smtClean="0"/>
              <a:t>rigorous fuel standards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ASTM standards are applied by about 20 states</a:t>
            </a:r>
          </a:p>
          <a:p>
            <a:r>
              <a:rPr lang="en-US" dirty="0" smtClean="0"/>
              <a:t>Each new fuel (i.e. e15) is reviewed by EPA to determine if “substantially similar” to gasoline </a:t>
            </a:r>
          </a:p>
          <a:p>
            <a:r>
              <a:rPr lang="en-US" dirty="0" smtClean="0"/>
              <a:t>Alternative fuels with greater than 50% ethanol content not subject to same regulations – EPA reviewing how to best regulate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6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6502"/>
            <a:ext cx="10515600" cy="1088967"/>
          </a:xfrm>
        </p:spPr>
        <p:txBody>
          <a:bodyPr/>
          <a:lstStyle/>
          <a:p>
            <a:pPr algn="ctr"/>
            <a:r>
              <a:rPr lang="en-US" b="1" dirty="0"/>
              <a:t>Renewable Fuel </a:t>
            </a:r>
            <a:r>
              <a:rPr lang="en-US" b="1" dirty="0" smtClean="0"/>
              <a:t>Standard </a:t>
            </a:r>
            <a:r>
              <a:rPr lang="en-US" b="1" dirty="0"/>
              <a:t>(RFS)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1971"/>
            <a:ext cx="10515600" cy="548259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Nearly 60 nations have some form of RFS for motor </a:t>
            </a:r>
            <a:r>
              <a:rPr lang="en-US" dirty="0" smtClean="0"/>
              <a:t>fuels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/>
              <a:t>U.S. and global goals and challenges are similar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U.S. </a:t>
            </a:r>
            <a:r>
              <a:rPr lang="en-US" dirty="0" smtClean="0"/>
              <a:t>exports fuel and/or industrial ethanol to over 100 countries 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Domestic renewable fuel production coupled with more open trade is a key to future success for all parties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29409" y="6339442"/>
            <a:ext cx="444434" cy="365125"/>
          </a:xfrm>
          <a:prstGeom prst="rect">
            <a:avLst/>
          </a:prstGeom>
        </p:spPr>
        <p:txBody>
          <a:bodyPr/>
          <a:lstStyle/>
          <a:p>
            <a:fld id="{4F969DDF-432D-C243-BED9-E904A85655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8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1237" y="1"/>
            <a:ext cx="5789803" cy="1321724"/>
          </a:xfrm>
        </p:spPr>
        <p:txBody>
          <a:bodyPr>
            <a:noAutofit/>
          </a:bodyPr>
          <a:lstStyle/>
          <a:p>
            <a:pPr algn="ctr"/>
            <a:r>
              <a:rPr lang="en-US" b="1" u="sng" dirty="0"/>
              <a:t/>
            </a:r>
            <a:br>
              <a:rPr lang="en-US" b="1" u="sng" dirty="0"/>
            </a:br>
            <a:r>
              <a:rPr lang="en-US" b="1" dirty="0"/>
              <a:t>RFS </a:t>
            </a:r>
            <a:r>
              <a:rPr lang="en-US" b="1" dirty="0" smtClean="0"/>
              <a:t>GOALS / BENEFITS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78" y="1321725"/>
            <a:ext cx="10249593" cy="5411584"/>
          </a:xfrm>
        </p:spPr>
        <p:txBody>
          <a:bodyPr>
            <a:normAutofit/>
          </a:bodyPr>
          <a:lstStyle/>
          <a:p>
            <a:r>
              <a:rPr lang="en-US" dirty="0"/>
              <a:t>Improve </a:t>
            </a:r>
            <a:r>
              <a:rPr lang="en-US" dirty="0" smtClean="0"/>
              <a:t>environment - reduce GHGs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Reduce health hazards associated with </a:t>
            </a:r>
            <a:r>
              <a:rPr lang="en-US" dirty="0"/>
              <a:t>e</a:t>
            </a:r>
            <a:r>
              <a:rPr lang="en-US" dirty="0" smtClean="0"/>
              <a:t>ngine </a:t>
            </a:r>
            <a:r>
              <a:rPr lang="en-US" dirty="0"/>
              <a:t>e</a:t>
            </a:r>
            <a:r>
              <a:rPr lang="en-US" dirty="0" smtClean="0"/>
              <a:t>missions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Enhance energy/national </a:t>
            </a:r>
            <a:r>
              <a:rPr lang="en-US" dirty="0"/>
              <a:t>s</a:t>
            </a:r>
            <a:r>
              <a:rPr lang="en-US" dirty="0" smtClean="0"/>
              <a:t>ecurity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Create rural economic </a:t>
            </a:r>
            <a:r>
              <a:rPr lang="en-US" dirty="0"/>
              <a:t>g</a:t>
            </a:r>
            <a:r>
              <a:rPr lang="en-US" dirty="0" smtClean="0"/>
              <a:t>rowth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c</a:t>
            </a:r>
            <a:r>
              <a:rPr lang="en-US" dirty="0" smtClean="0"/>
              <a:t>onsumer </a:t>
            </a:r>
            <a:r>
              <a:rPr lang="en-US" dirty="0"/>
              <a:t>f</a:t>
            </a:r>
            <a:r>
              <a:rPr lang="en-US" dirty="0" smtClean="0"/>
              <a:t>uel price benefits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n-US" b="1" dirty="0" smtClean="0"/>
              <a:t>U.S. Experience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517"/>
            <a:ext cx="10515600" cy="55286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Production efficiency up 4% since </a:t>
            </a:r>
            <a:r>
              <a:rPr lang="en-US" dirty="0" smtClean="0"/>
              <a:t>2008</a:t>
            </a:r>
          </a:p>
          <a:p>
            <a:pPr>
              <a:lnSpc>
                <a:spcPct val="220000"/>
              </a:lnSpc>
            </a:pPr>
            <a:r>
              <a:rPr lang="en-US" dirty="0" smtClean="0"/>
              <a:t>Water </a:t>
            </a:r>
            <a:r>
              <a:rPr lang="en-US" dirty="0"/>
              <a:t>use </a:t>
            </a:r>
            <a:r>
              <a:rPr lang="en-US" dirty="0" smtClean="0"/>
              <a:t>declining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Energy input down over 9% since </a:t>
            </a:r>
            <a:r>
              <a:rPr lang="en-US" dirty="0" smtClean="0"/>
              <a:t>2008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Net energy balance </a:t>
            </a:r>
            <a:r>
              <a:rPr lang="en-US" dirty="0" smtClean="0"/>
              <a:t>up </a:t>
            </a:r>
            <a:r>
              <a:rPr lang="en-US" dirty="0"/>
              <a:t>– 1996 = 1.37:1.0 BTUs, 2014 – </a:t>
            </a:r>
            <a:r>
              <a:rPr lang="en-US" dirty="0" smtClean="0"/>
              <a:t>2.5:1.0 BTUs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Commercial cellulosic </a:t>
            </a:r>
            <a:r>
              <a:rPr lang="en-US" dirty="0" smtClean="0"/>
              <a:t>production – 4 plants in operation</a:t>
            </a:r>
          </a:p>
          <a:p>
            <a:endParaRPr lang="en-US" dirty="0" smtClean="0"/>
          </a:p>
          <a:p>
            <a:r>
              <a:rPr lang="en-US" dirty="0" smtClean="0"/>
              <a:t>Moved from net importer to net exporter in 2010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3.5 – 4.0  billion liters excess production capacity relative to domestic demand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394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U.S. Net Ethanol Exports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84807"/>
              </p:ext>
            </p:extLst>
          </p:nvPr>
        </p:nvGraphicFramePr>
        <p:xfrm>
          <a:off x="1981200" y="1209020"/>
          <a:ext cx="8229600" cy="475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858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Million Liters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400300" y="6324601"/>
            <a:ext cx="430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USDA/FAS-GATS, EIA</a:t>
            </a:r>
          </a:p>
        </p:txBody>
      </p:sp>
    </p:spTree>
    <p:extLst>
      <p:ext uri="{BB962C8B-B14F-4D97-AF65-F5344CB8AC3E}">
        <p14:creationId xmlns:p14="http://schemas.microsoft.com/office/powerpoint/2010/main" val="10902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Description0 xmlns="6dfc6e00-eaa7-471f-8691-9b952787d5c9" xsi:nil="true"/>
    <Description_x0020_2 xmlns="6dfc6e00-eaa7-471f-8691-9b952787d5c9" xsi:nil="true"/>
    <Document_x0020_Type xmlns="6dfc6e00-eaa7-471f-8691-9b952787d5c9" xsi:nil="true"/>
    <Keywords0 xmlns="6dfc6e00-eaa7-471f-8691-9b952787d5c9" xsi:nil="true"/>
    <Action xmlns="6dfc6e00-eaa7-471f-8691-9b952787d5c9">Keep</Action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8BD51C-75A8-4ADA-929E-186A422DDC49}"/>
</file>

<file path=customXml/itemProps2.xml><?xml version="1.0" encoding="utf-8"?>
<ds:datastoreItem xmlns:ds="http://schemas.openxmlformats.org/officeDocument/2006/customXml" ds:itemID="{E7CD8B4E-842D-4ED8-9499-42EDE09A6696}"/>
</file>

<file path=customXml/itemProps3.xml><?xml version="1.0" encoding="utf-8"?>
<ds:datastoreItem xmlns:ds="http://schemas.openxmlformats.org/officeDocument/2006/customXml" ds:itemID="{0B94D844-64C4-483C-A864-68CC0E1C6140}"/>
</file>

<file path=customXml/itemProps4.xml><?xml version="1.0" encoding="utf-8"?>
<ds:datastoreItem xmlns:ds="http://schemas.openxmlformats.org/officeDocument/2006/customXml" ds:itemID="{8578584E-28AB-4B1E-92A0-5D6A9ACED33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930</TotalTime>
  <Words>1340</Words>
  <Application>Microsoft Office PowerPoint</Application>
  <PresentationFormat>Widescreen</PresentationFormat>
  <Paragraphs>235</Paragraphs>
  <Slides>26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 Theme</vt:lpstr>
      <vt:lpstr>Global Market Opportunities for Ethanol –  A Clean, Green, Renewable Fuel</vt:lpstr>
      <vt:lpstr>Growth Energy Background</vt:lpstr>
      <vt:lpstr>Growth Energy: What We Do </vt:lpstr>
      <vt:lpstr>Discussion Topics</vt:lpstr>
      <vt:lpstr>U.S. Motor Fuel Standards</vt:lpstr>
      <vt:lpstr>Renewable Fuel Standard (RFS) </vt:lpstr>
      <vt:lpstr> RFS GOALS / BENEFITS  </vt:lpstr>
      <vt:lpstr>U.S. Experience</vt:lpstr>
      <vt:lpstr>U.S. Net Ethanol Exports</vt:lpstr>
      <vt:lpstr>Improve the Environment and Human Health </vt:lpstr>
      <vt:lpstr>Energy/National Security</vt:lpstr>
      <vt:lpstr>U.S. Oil Demand/Imports Declining</vt:lpstr>
      <vt:lpstr>Stimulate Economic Growth</vt:lpstr>
      <vt:lpstr>Ethanol Has Consistently Traded Below The Level of Gasoline &amp; Blend-stock Prices</vt:lpstr>
      <vt:lpstr>Annual U.S. Ethanol Production </vt:lpstr>
      <vt:lpstr>STIMULATE RURAL ECONOMIC GROWTH U.S. Net Farm Income </vt:lpstr>
      <vt:lpstr>Global Grain Production </vt:lpstr>
      <vt:lpstr>TRADE CHALLENGES</vt:lpstr>
      <vt:lpstr>U.S. Ethanol Exports To Colombia: 2010 – 2015 Quarterly Volumes</vt:lpstr>
      <vt:lpstr>Colombian Ethanol Market Perspectives </vt:lpstr>
      <vt:lpstr>PowerPoint Presentation</vt:lpstr>
      <vt:lpstr>PowerPoint Presentation</vt:lpstr>
      <vt:lpstr>PowerPoint Presentation</vt:lpstr>
      <vt:lpstr>Value Of Octane</vt:lpstr>
      <vt:lpstr>U.S. Grain Production Increasing  With  Little Change in Acreage</vt:lpstr>
      <vt:lpstr>Global Grain Stocks Rising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Miller</dc:creator>
  <cp:lastModifiedBy>Jim Miller</cp:lastModifiedBy>
  <cp:revision>57</cp:revision>
  <dcterms:created xsi:type="dcterms:W3CDTF">2015-11-24T21:01:08Z</dcterms:created>
  <dcterms:modified xsi:type="dcterms:W3CDTF">2015-12-03T15:53:03Z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e4ec5281-d347-4ad7-9c65-66a687e7f057</vt:lpwstr>
  </property>
</Properties>
</file>