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9"/>
  </p:notesMasterIdLst>
  <p:handoutMasterIdLst>
    <p:handoutMasterId r:id="rId10"/>
  </p:handoutMasterIdLst>
  <p:sldIdLst>
    <p:sldId id="300" r:id="rId2"/>
    <p:sldId id="299" r:id="rId3"/>
    <p:sldId id="270" r:id="rId4"/>
    <p:sldId id="325" r:id="rId5"/>
    <p:sldId id="326" r:id="rId6"/>
    <p:sldId id="327" r:id="rId7"/>
    <p:sldId id="328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63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EE73-EF37-4121-963C-90A0BDE902A5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1A42B-B31C-4668-9203-677411C5E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73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9500-435A-4C3D-B9EC-743132D9382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05510-4FFC-48A3-975B-7F68260E40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0" descr="title1d.jpg 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5410200" cy="1143000"/>
          </a:xfrm>
        </p:spPr>
        <p:txBody>
          <a:bodyPr/>
          <a:lstStyle>
            <a:lvl1pPr>
              <a:defRPr sz="4400">
                <a:solidFill>
                  <a:srgbClr val="0067A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276600"/>
            <a:ext cx="54102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83B4-03E3-44DF-B5DA-6ABF2B805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219200"/>
            <a:ext cx="17907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2197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AB8E-8D92-4F13-9D70-67D219E279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521450"/>
            <a:ext cx="1271588" cy="204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93D3-1BD7-4F06-999B-7DDFD57FE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521450"/>
            <a:ext cx="1271588" cy="204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93D3-1BD7-4F06-999B-7DDFD57FE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A497-37FC-4324-8450-AF8296FD64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59E3-735F-460E-A4AB-09F396C903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2098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2098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6A0B-2E42-41A0-AC83-A01DBEDEC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270A-C246-4611-B25B-B31E94C1A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62E9-AF50-4116-BFAA-E56F0C12FE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6497-F21C-4D12-ACF0-0DBCA6FDCA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E85E-41AC-4996-8B0E-D15AC25AE4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283D-3377-42EF-980A-AB1B57E205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0" descr="slide1d.jpg 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09800"/>
            <a:ext cx="716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690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67AB"/>
                </a:solidFill>
                <a:latin typeface="Verdana" charset="0"/>
                <a:cs typeface="+mn-cs"/>
              </a:defRPr>
            </a:lvl1pPr>
          </a:lstStyle>
          <a:p>
            <a:pPr>
              <a:defRPr/>
            </a:pPr>
            <a:fld id="{915093D3-1BD7-4F06-999B-7DDFD57FE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51" descr="DOC_ITA.jpg 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16" cstate="print"/>
          <a:srcRect b="42105"/>
          <a:stretch>
            <a:fillRect/>
          </a:stretch>
        </p:blipFill>
        <p:spPr bwMode="auto">
          <a:xfrm>
            <a:off x="2590800" y="6583363"/>
            <a:ext cx="44148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Goudy Old Style" pitchFamily="18" charset="0"/>
              </a:rPr>
              <a:t>EPA </a:t>
            </a:r>
            <a:r>
              <a:rPr lang="en-US" sz="4000" b="1" dirty="0" smtClean="0">
                <a:solidFill>
                  <a:srgbClr val="0070C0"/>
                </a:solidFill>
                <a:latin typeface="Goudy Old Style" pitchFamily="18" charset="0"/>
              </a:rPr>
              <a:t>Overview</a:t>
            </a:r>
            <a:endParaRPr lang="en-US" sz="4000" dirty="0">
              <a:latin typeface="Goudy Old Style" pitchFamily="18" charset="0"/>
            </a:endParaRPr>
          </a:p>
        </p:txBody>
      </p:sp>
      <p:sp>
        <p:nvSpPr>
          <p:cNvPr id="6147" name="Subtitle 4"/>
          <p:cNvSpPr>
            <a:spLocks noGrp="1"/>
          </p:cNvSpPr>
          <p:nvPr>
            <p:ph type="subTitle" idx="1"/>
          </p:nvPr>
        </p:nvSpPr>
        <p:spPr>
          <a:xfrm>
            <a:off x="533400" y="3228974"/>
            <a:ext cx="8001000" cy="2257425"/>
          </a:xfrm>
        </p:spPr>
        <p:txBody>
          <a:bodyPr/>
          <a:lstStyle/>
          <a:p>
            <a:pPr marR="0"/>
            <a:endParaRPr lang="en-US" dirty="0" smtClean="0"/>
          </a:p>
          <a:p>
            <a:pPr marR="0"/>
            <a:r>
              <a:rPr lang="en-US" dirty="0" smtClean="0">
                <a:latin typeface="Goudy Old Style" pitchFamily="18" charset="0"/>
              </a:rPr>
              <a:t>Andy Parris</a:t>
            </a:r>
          </a:p>
          <a:p>
            <a:pPr marR="0"/>
            <a:r>
              <a:rPr lang="en-US" dirty="0" smtClean="0">
                <a:latin typeface="Goudy Old Style" pitchFamily="18" charset="0"/>
              </a:rPr>
              <a:t>International Trade Administration</a:t>
            </a:r>
          </a:p>
          <a:p>
            <a:pPr marR="0"/>
            <a:r>
              <a:rPr lang="en-US" dirty="0" smtClean="0">
                <a:latin typeface="Goudy Old Style" pitchFamily="18" charset="0"/>
              </a:rPr>
              <a:t>United States Department of Commerce</a:t>
            </a:r>
          </a:p>
        </p:txBody>
      </p:sp>
    </p:spTree>
    <p:extLst>
      <p:ext uri="{BB962C8B-B14F-4D97-AF65-F5344CB8AC3E}">
        <p14:creationId xmlns:p14="http://schemas.microsoft.com/office/powerpoint/2010/main" val="26711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7162800" cy="1066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  <a:latin typeface="Goudy Old Style" pitchFamily="18" charset="0"/>
              </a:rPr>
              <a:t>Presentation Overview</a:t>
            </a:r>
            <a:endParaRPr lang="en-US" sz="3200" b="1" dirty="0">
              <a:solidFill>
                <a:srgbClr val="0070C0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oudy Old Style" pitchFamily="18" charset="0"/>
              </a:rPr>
              <a:t>O</a:t>
            </a:r>
            <a:r>
              <a:rPr lang="en-US" sz="2400" dirty="0" smtClean="0">
                <a:latin typeface="Goudy Old Style" pitchFamily="18" charset="0"/>
              </a:rPr>
              <a:t>verview of how the Environmental Protection Agency regulates.</a:t>
            </a:r>
          </a:p>
          <a:p>
            <a:endParaRPr lang="en-US" sz="2400" dirty="0">
              <a:latin typeface="Goudy Old Style" pitchFamily="18" charset="0"/>
            </a:endParaRPr>
          </a:p>
          <a:p>
            <a:r>
              <a:rPr lang="en-US" sz="2400" dirty="0" smtClean="0">
                <a:latin typeface="Goudy Old Style" pitchFamily="18" charset="0"/>
              </a:rPr>
              <a:t>Look at how the main automotive standards development organization in the United States operates.</a:t>
            </a:r>
            <a:endParaRPr lang="en-US" sz="24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0772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oudy Old Style" pitchFamily="18" charset="0"/>
              </a:rPr>
              <a:t>EPA Compliance Program </a:t>
            </a:r>
            <a:r>
              <a:rPr lang="en-US" sz="3200" b="1" dirty="0" smtClean="0">
                <a:solidFill>
                  <a:srgbClr val="0070C0"/>
                </a:solidFill>
                <a:latin typeface="Goudy Old Style" pitchFamily="18" charset="0"/>
              </a:rPr>
              <a:t>Components</a:t>
            </a:r>
            <a:endParaRPr lang="en-US" sz="3200" b="1" dirty="0">
              <a:solidFill>
                <a:srgbClr val="0070C0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en-US" sz="2400" dirty="0" smtClean="0">
                <a:latin typeface="Goudy Old Style" pitchFamily="18" charset="0"/>
              </a:rPr>
              <a:t>Pre-production </a:t>
            </a:r>
            <a:r>
              <a:rPr lang="en-US" sz="2400" dirty="0">
                <a:latin typeface="Goudy Old Style" pitchFamily="18" charset="0"/>
              </a:rPr>
              <a:t>certification, including confirmatory </a:t>
            </a:r>
            <a:r>
              <a:rPr lang="en-US" sz="2400" dirty="0" smtClean="0">
                <a:latin typeface="Goudy Old Style" pitchFamily="18" charset="0"/>
              </a:rPr>
              <a:t>testing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Ensure </a:t>
            </a:r>
            <a:r>
              <a:rPr lang="en-US" dirty="0">
                <a:latin typeface="Goudy Old Style" pitchFamily="18" charset="0"/>
              </a:rPr>
              <a:t>pollution prevention through proper emission control design 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dirty="0" smtClean="0">
                <a:latin typeface="Goudy Old Style" pitchFamily="18" charset="0"/>
              </a:rPr>
              <a:t>Ensure test results for certification vehicles are accurate</a:t>
            </a:r>
          </a:p>
          <a:p>
            <a:endParaRPr lang="en-US" sz="2400" dirty="0" smtClean="0">
              <a:latin typeface="Goudy Old Style" pitchFamily="18" charset="0"/>
            </a:endParaRPr>
          </a:p>
          <a:p>
            <a:r>
              <a:rPr lang="en-US" sz="2400" dirty="0" smtClean="0">
                <a:latin typeface="Goudy Old Style" pitchFamily="18" charset="0"/>
              </a:rPr>
              <a:t>Selective enforcement audits (SEAs</a:t>
            </a:r>
            <a:r>
              <a:rPr lang="en-US" sz="2400" dirty="0">
                <a:latin typeface="Goudy Old Style" pitchFamily="18" charset="0"/>
              </a:rPr>
              <a:t>), </a:t>
            </a:r>
            <a:r>
              <a:rPr lang="en-US" sz="2400" dirty="0" smtClean="0">
                <a:latin typeface="Goudy Old Style" pitchFamily="18" charset="0"/>
              </a:rPr>
              <a:t>lab/test </a:t>
            </a:r>
            <a:r>
              <a:rPr lang="en-US" sz="2400" dirty="0">
                <a:latin typeface="Goudy Old Style" pitchFamily="18" charset="0"/>
              </a:rPr>
              <a:t>facility audits, </a:t>
            </a:r>
            <a:r>
              <a:rPr lang="en-US" sz="2400" dirty="0" smtClean="0">
                <a:latin typeface="Goudy Old Style" pitchFamily="18" charset="0"/>
              </a:rPr>
              <a:t>in-use </a:t>
            </a:r>
            <a:r>
              <a:rPr lang="en-US" sz="2400" dirty="0">
                <a:latin typeface="Goudy Old Style" pitchFamily="18" charset="0"/>
              </a:rPr>
              <a:t>testing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Ensure conformity of production vehicles to certification application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Ensure </a:t>
            </a:r>
            <a:r>
              <a:rPr lang="en-US" dirty="0">
                <a:latin typeface="Goudy Old Style" pitchFamily="18" charset="0"/>
              </a:rPr>
              <a:t>vehicles comply with standards in real-world operating </a:t>
            </a:r>
            <a:r>
              <a:rPr lang="en-US" dirty="0" smtClean="0">
                <a:latin typeface="Goudy Old Style" pitchFamily="18" charset="0"/>
              </a:rPr>
              <a:t>conditions</a:t>
            </a:r>
            <a:endParaRPr lang="en-US" dirty="0">
              <a:latin typeface="Goudy Old Style" pitchFamily="18" charset="0"/>
            </a:endParaRPr>
          </a:p>
          <a:p>
            <a:endParaRPr lang="en-US" sz="2400" dirty="0" smtClean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0772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oudy Old Style" pitchFamily="18" charset="0"/>
              </a:rPr>
              <a:t>EPA </a:t>
            </a:r>
            <a:r>
              <a:rPr lang="en-US" sz="3200" b="1" dirty="0" smtClean="0">
                <a:solidFill>
                  <a:srgbClr val="0070C0"/>
                </a:solidFill>
                <a:latin typeface="Goudy Old Style" pitchFamily="18" charset="0"/>
              </a:rPr>
              <a:t>Pre-Production Certification Process</a:t>
            </a:r>
            <a:endParaRPr lang="en-US" sz="3200" b="1" dirty="0">
              <a:solidFill>
                <a:srgbClr val="0070C0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543800" cy="4419600"/>
          </a:xfrm>
        </p:spPr>
        <p:txBody>
          <a:bodyPr/>
          <a:lstStyle/>
          <a:p>
            <a:r>
              <a:rPr lang="en-US" sz="2000" dirty="0" smtClean="0">
                <a:latin typeface="Goudy Old Style" pitchFamily="18" charset="0"/>
              </a:rPr>
              <a:t>Review </a:t>
            </a:r>
            <a:r>
              <a:rPr lang="en-US" sz="2000" dirty="0">
                <a:latin typeface="Goudy Old Style" pitchFamily="18" charset="0"/>
              </a:rPr>
              <a:t>information requirements </a:t>
            </a:r>
            <a:endParaRPr lang="en-US" sz="2000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Emissions </a:t>
            </a:r>
            <a:r>
              <a:rPr lang="en-US" sz="1600" dirty="0">
                <a:latin typeface="Goudy Old Style" pitchFamily="18" charset="0"/>
              </a:rPr>
              <a:t>data </a:t>
            </a:r>
            <a:endParaRPr lang="en-US" sz="1600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Application </a:t>
            </a:r>
            <a:r>
              <a:rPr lang="en-US" sz="1600" dirty="0">
                <a:latin typeface="Goudy Old Style" pitchFamily="18" charset="0"/>
              </a:rPr>
              <a:t>(describes covered vehicles)  </a:t>
            </a:r>
            <a:endParaRPr lang="en-US" sz="1600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Onboard diagnostics (OBD) and </a:t>
            </a:r>
            <a:r>
              <a:rPr lang="en-US" sz="1600" dirty="0">
                <a:latin typeface="Goudy Old Style" pitchFamily="18" charset="0"/>
              </a:rPr>
              <a:t>other requirements </a:t>
            </a:r>
            <a:endParaRPr lang="en-US" sz="1600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Emission </a:t>
            </a:r>
            <a:r>
              <a:rPr lang="en-US" sz="1600" dirty="0">
                <a:latin typeface="Goudy Old Style" pitchFamily="18" charset="0"/>
              </a:rPr>
              <a:t>control strategies (Auxiliary Emission Control </a:t>
            </a:r>
            <a:r>
              <a:rPr lang="en-US" sz="1600" dirty="0" smtClean="0">
                <a:latin typeface="Goudy Old Style" pitchFamily="18" charset="0"/>
              </a:rPr>
              <a:t>Devices) </a:t>
            </a:r>
          </a:p>
          <a:p>
            <a:pPr lvl="1"/>
            <a:r>
              <a:rPr lang="en-US" sz="1600" dirty="0" smtClean="0">
                <a:latin typeface="Goudy Old Style" pitchFamily="18" charset="0"/>
              </a:rPr>
              <a:t>GHG </a:t>
            </a:r>
            <a:r>
              <a:rPr lang="en-US" sz="1600" dirty="0">
                <a:latin typeface="Goudy Old Style" pitchFamily="18" charset="0"/>
              </a:rPr>
              <a:t>credits </a:t>
            </a:r>
            <a:endParaRPr lang="en-US" sz="1600" dirty="0" smtClean="0">
              <a:latin typeface="Goudy Old Style" pitchFamily="18" charset="0"/>
            </a:endParaRPr>
          </a:p>
          <a:p>
            <a:r>
              <a:rPr lang="en-US" sz="2000" dirty="0" smtClean="0">
                <a:latin typeface="Goudy Old Style" pitchFamily="18" charset="0"/>
              </a:rPr>
              <a:t>Collect </a:t>
            </a:r>
            <a:r>
              <a:rPr lang="en-US" sz="2000" dirty="0">
                <a:latin typeface="Goudy Old Style" pitchFamily="18" charset="0"/>
              </a:rPr>
              <a:t>fees </a:t>
            </a:r>
            <a:endParaRPr lang="en-US" sz="2000" dirty="0" smtClean="0">
              <a:latin typeface="Goudy Old Style" pitchFamily="18" charset="0"/>
            </a:endParaRPr>
          </a:p>
          <a:p>
            <a:r>
              <a:rPr lang="en-US" sz="2000" dirty="0" smtClean="0">
                <a:latin typeface="Goudy Old Style" pitchFamily="18" charset="0"/>
              </a:rPr>
              <a:t>Durability </a:t>
            </a:r>
            <a:r>
              <a:rPr lang="en-US" sz="2000" dirty="0">
                <a:latin typeface="Goudy Old Style" pitchFamily="18" charset="0"/>
              </a:rPr>
              <a:t>demonstration approval </a:t>
            </a:r>
            <a:endParaRPr lang="en-US" sz="2000" dirty="0" smtClean="0">
              <a:latin typeface="Goudy Old Style" pitchFamily="18" charset="0"/>
            </a:endParaRPr>
          </a:p>
          <a:p>
            <a:r>
              <a:rPr lang="en-US" sz="2000" dirty="0">
                <a:latin typeface="Goudy Old Style" pitchFamily="18" charset="0"/>
              </a:rPr>
              <a:t>OBD </a:t>
            </a:r>
            <a:r>
              <a:rPr lang="en-US" sz="2000" dirty="0" smtClean="0">
                <a:latin typeface="Goudy Old Style" pitchFamily="18" charset="0"/>
              </a:rPr>
              <a:t>Approval</a:t>
            </a:r>
          </a:p>
          <a:p>
            <a:r>
              <a:rPr lang="en-US" sz="2000" dirty="0" smtClean="0">
                <a:latin typeface="Goudy Old Style" pitchFamily="18" charset="0"/>
              </a:rPr>
              <a:t>Emissions </a:t>
            </a:r>
            <a:r>
              <a:rPr lang="en-US" sz="2000" dirty="0">
                <a:latin typeface="Goudy Old Style" pitchFamily="18" charset="0"/>
              </a:rPr>
              <a:t>testing </a:t>
            </a:r>
            <a:r>
              <a:rPr lang="en-US" sz="2000" dirty="0" smtClean="0">
                <a:latin typeface="Goudy Old Style" pitchFamily="18" charset="0"/>
              </a:rPr>
              <a:t> </a:t>
            </a:r>
          </a:p>
          <a:p>
            <a:pPr lvl="1"/>
            <a:r>
              <a:rPr lang="en-US" sz="1600" dirty="0" smtClean="0">
                <a:latin typeface="Goudy Old Style" pitchFamily="18" charset="0"/>
              </a:rPr>
              <a:t>Manufacturer </a:t>
            </a:r>
          </a:p>
          <a:p>
            <a:pPr lvl="1"/>
            <a:r>
              <a:rPr lang="en-US" sz="1600" dirty="0" smtClean="0">
                <a:latin typeface="Goudy Old Style" pitchFamily="18" charset="0"/>
              </a:rPr>
              <a:t>EPA </a:t>
            </a:r>
            <a:r>
              <a:rPr lang="en-US" sz="1600" dirty="0">
                <a:latin typeface="Goudy Old Style" pitchFamily="18" charset="0"/>
              </a:rPr>
              <a:t>confirmatory </a:t>
            </a:r>
            <a:r>
              <a:rPr lang="en-US" sz="1600" dirty="0" smtClean="0">
                <a:latin typeface="Goudy Old Style" pitchFamily="18" charset="0"/>
              </a:rPr>
              <a:t>testing</a:t>
            </a:r>
            <a:endParaRPr lang="en-US" sz="2000" dirty="0" smtClean="0">
              <a:latin typeface="Goudy Old Style" pitchFamily="18" charset="0"/>
            </a:endParaRPr>
          </a:p>
          <a:p>
            <a:r>
              <a:rPr lang="en-US" sz="2000" dirty="0" smtClean="0">
                <a:latin typeface="Goudy Old Style" pitchFamily="18" charset="0"/>
              </a:rPr>
              <a:t>EPA </a:t>
            </a:r>
            <a:r>
              <a:rPr lang="en-US" sz="2000" dirty="0">
                <a:latin typeface="Goudy Old Style" pitchFamily="18" charset="0"/>
              </a:rPr>
              <a:t>Issues Certificate of Conformity</a:t>
            </a:r>
          </a:p>
          <a:p>
            <a:endParaRPr lang="en-US" sz="2400" dirty="0" smtClean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2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0772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oudy Old Style" pitchFamily="18" charset="0"/>
              </a:rPr>
              <a:t>EPA </a:t>
            </a:r>
            <a:r>
              <a:rPr lang="en-US" sz="3200" b="1" dirty="0" smtClean="0">
                <a:solidFill>
                  <a:srgbClr val="0070C0"/>
                </a:solidFill>
                <a:latin typeface="Goudy Old Style" pitchFamily="18" charset="0"/>
              </a:rPr>
              <a:t>Confirmatory Testing</a:t>
            </a:r>
            <a:endParaRPr lang="en-US" sz="3200" b="1" dirty="0">
              <a:solidFill>
                <a:srgbClr val="0070C0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Manufacturers </a:t>
            </a:r>
            <a:r>
              <a:rPr lang="en-US" dirty="0">
                <a:latin typeface="Goudy Old Style" pitchFamily="18" charset="0"/>
              </a:rPr>
              <a:t>perform all emission certification and fuel economy testing at their own labs (“self certify”) </a:t>
            </a:r>
            <a:endParaRPr lang="en-US" dirty="0" smtClean="0">
              <a:latin typeface="Goudy Old Style" pitchFamily="18" charset="0"/>
            </a:endParaRPr>
          </a:p>
          <a:p>
            <a:endParaRPr lang="en-US" sz="2000" dirty="0" smtClean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Vehicles </a:t>
            </a:r>
            <a:r>
              <a:rPr lang="en-US" dirty="0">
                <a:latin typeface="Goudy Old Style" pitchFamily="18" charset="0"/>
              </a:rPr>
              <a:t>must pass all emission standards 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EPA </a:t>
            </a:r>
            <a:r>
              <a:rPr lang="en-US" sz="1600" dirty="0">
                <a:latin typeface="Goudy Old Style" pitchFamily="18" charset="0"/>
              </a:rPr>
              <a:t>allows two chances to have a passing test</a:t>
            </a:r>
          </a:p>
          <a:p>
            <a:endParaRPr lang="en-US" dirty="0" smtClean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EPA </a:t>
            </a:r>
            <a:r>
              <a:rPr lang="en-US" dirty="0">
                <a:latin typeface="Goudy Old Style" pitchFamily="18" charset="0"/>
              </a:rPr>
              <a:t>audits (or confirmatory tests) a subset of those vehicles at the National Vehicle and Fuels Emissions Laboratory (NVFEL) </a:t>
            </a:r>
            <a:endParaRPr lang="en-US" dirty="0" smtClean="0">
              <a:latin typeface="Goudy Old Style" pitchFamily="18" charset="0"/>
            </a:endParaRPr>
          </a:p>
          <a:p>
            <a:endParaRPr lang="en-US" dirty="0" smtClean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EPA </a:t>
            </a:r>
            <a:r>
              <a:rPr lang="en-US" dirty="0">
                <a:latin typeface="Goudy Old Style" pitchFamily="18" charset="0"/>
              </a:rPr>
              <a:t>test results become the “official” results </a:t>
            </a:r>
          </a:p>
          <a:p>
            <a:endParaRPr lang="en-US" dirty="0" smtClean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EPA </a:t>
            </a:r>
            <a:r>
              <a:rPr lang="en-US" dirty="0">
                <a:latin typeface="Goudy Old Style" pitchFamily="18" charset="0"/>
              </a:rPr>
              <a:t>testing provides manufacturers incentive to perform accurate tests. 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EPA </a:t>
            </a:r>
            <a:r>
              <a:rPr lang="en-US" sz="1600" dirty="0">
                <a:latin typeface="Goudy Old Style" pitchFamily="18" charset="0"/>
              </a:rPr>
              <a:t>tests approximately 15% of all vehicle configurations</a:t>
            </a:r>
            <a:endParaRPr lang="en-US" sz="1600" dirty="0" smtClean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0772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oudy Old Style" pitchFamily="18" charset="0"/>
              </a:rPr>
              <a:t>EPA </a:t>
            </a:r>
            <a:r>
              <a:rPr lang="en-US" sz="3200" b="1" dirty="0" smtClean="0">
                <a:solidFill>
                  <a:srgbClr val="0070C0"/>
                </a:solidFill>
                <a:latin typeface="Goudy Old Style" pitchFamily="18" charset="0"/>
              </a:rPr>
              <a:t>In-Use Program</a:t>
            </a:r>
            <a:endParaRPr lang="en-US" sz="3200" b="1" dirty="0">
              <a:solidFill>
                <a:srgbClr val="0070C0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en-US" sz="2400" dirty="0" smtClean="0">
                <a:latin typeface="Goudy Old Style" pitchFamily="18" charset="0"/>
              </a:rPr>
              <a:t> </a:t>
            </a:r>
            <a:r>
              <a:rPr lang="en-US" sz="2400" dirty="0">
                <a:latin typeface="Goudy Old Style" pitchFamily="18" charset="0"/>
              </a:rPr>
              <a:t>Goal: </a:t>
            </a:r>
            <a:endParaRPr lang="en-US" sz="2400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Ensure </a:t>
            </a:r>
            <a:r>
              <a:rPr lang="en-US" sz="1600" dirty="0">
                <a:latin typeface="Goudy Old Style" pitchFamily="18" charset="0"/>
              </a:rPr>
              <a:t>in-use vehicles comply with standards </a:t>
            </a:r>
            <a:r>
              <a:rPr lang="en-US" sz="1600" dirty="0" smtClean="0">
                <a:latin typeface="Goudy Old Style" pitchFamily="18" charset="0"/>
              </a:rPr>
              <a:t> </a:t>
            </a:r>
          </a:p>
          <a:p>
            <a:endParaRPr lang="en-US" sz="2400" dirty="0" smtClean="0">
              <a:latin typeface="Goudy Old Style" pitchFamily="18" charset="0"/>
            </a:endParaRPr>
          </a:p>
          <a:p>
            <a:r>
              <a:rPr lang="en-US" sz="2400" dirty="0" smtClean="0">
                <a:latin typeface="Goudy Old Style" pitchFamily="18" charset="0"/>
              </a:rPr>
              <a:t>Numerous </a:t>
            </a:r>
            <a:r>
              <a:rPr lang="en-US" sz="2400" dirty="0">
                <a:latin typeface="Goudy Old Style" pitchFamily="18" charset="0"/>
              </a:rPr>
              <a:t>data sources:</a:t>
            </a:r>
            <a:r>
              <a:rPr lang="en-US" sz="2000" dirty="0">
                <a:latin typeface="Goudy Old Style" pitchFamily="18" charset="0"/>
              </a:rPr>
              <a:t> </a:t>
            </a:r>
            <a:endParaRPr lang="en-US" sz="2000" dirty="0" smtClean="0">
              <a:latin typeface="Goudy Old Style" pitchFamily="18" charset="0"/>
            </a:endParaRPr>
          </a:p>
          <a:p>
            <a:pPr lvl="1"/>
            <a:r>
              <a:rPr lang="en-US" sz="1600" dirty="0" smtClean="0">
                <a:latin typeface="Goudy Old Style" pitchFamily="18" charset="0"/>
              </a:rPr>
              <a:t>Defect </a:t>
            </a:r>
            <a:r>
              <a:rPr lang="en-US" sz="1600" dirty="0">
                <a:latin typeface="Goudy Old Style" pitchFamily="18" charset="0"/>
              </a:rPr>
              <a:t>reports, warranty, voluntary recall reports, </a:t>
            </a:r>
            <a:r>
              <a:rPr lang="en-US" sz="1600" dirty="0" smtClean="0">
                <a:latin typeface="Goudy Old Style" pitchFamily="18" charset="0"/>
              </a:rPr>
              <a:t>IUVP data </a:t>
            </a:r>
          </a:p>
          <a:p>
            <a:endParaRPr lang="en-US" sz="2400" dirty="0" smtClean="0">
              <a:latin typeface="Goudy Old Style" pitchFamily="18" charset="0"/>
            </a:endParaRPr>
          </a:p>
          <a:p>
            <a:r>
              <a:rPr lang="en-US" sz="2400" dirty="0" smtClean="0">
                <a:latin typeface="Goudy Old Style" pitchFamily="18" charset="0"/>
              </a:rPr>
              <a:t>Testing</a:t>
            </a:r>
            <a:r>
              <a:rPr lang="en-US" sz="2000" dirty="0" smtClean="0">
                <a:latin typeface="Goudy Old Style" pitchFamily="18" charset="0"/>
              </a:rPr>
              <a:t> 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EPA </a:t>
            </a:r>
            <a:r>
              <a:rPr lang="en-US" dirty="0">
                <a:latin typeface="Goudy Old Style" pitchFamily="18" charset="0"/>
              </a:rPr>
              <a:t>in-use surveillance 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dirty="0" smtClean="0">
                <a:latin typeface="Goudy Old Style" pitchFamily="18" charset="0"/>
              </a:rPr>
              <a:t>Manufacturer </a:t>
            </a:r>
            <a:r>
              <a:rPr lang="en-US" dirty="0">
                <a:latin typeface="Goudy Old Style" pitchFamily="18" charset="0"/>
              </a:rPr>
              <a:t>IUVP &amp; IUCP</a:t>
            </a:r>
          </a:p>
        </p:txBody>
      </p:sp>
    </p:spTree>
    <p:extLst>
      <p:ext uri="{BB962C8B-B14F-4D97-AF65-F5344CB8AC3E}">
        <p14:creationId xmlns:p14="http://schemas.microsoft.com/office/powerpoint/2010/main" val="19907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0772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oudy Old Style" pitchFamily="18" charset="0"/>
              </a:rPr>
              <a:t>EPA </a:t>
            </a:r>
            <a:r>
              <a:rPr lang="en-US" sz="3200" b="1" dirty="0" smtClean="0">
                <a:solidFill>
                  <a:srgbClr val="0070C0"/>
                </a:solidFill>
                <a:latin typeface="Goudy Old Style" pitchFamily="18" charset="0"/>
              </a:rPr>
              <a:t>In-Use Program Enforcement Tools</a:t>
            </a:r>
            <a:endParaRPr lang="en-US" sz="3200" b="1" dirty="0">
              <a:solidFill>
                <a:srgbClr val="0070C0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en-US" sz="2800" dirty="0" smtClean="0">
                <a:latin typeface="Goudy Old Style" pitchFamily="18" charset="0"/>
              </a:rPr>
              <a:t>Voluntary recall</a:t>
            </a:r>
          </a:p>
          <a:p>
            <a:endParaRPr lang="en-US" sz="2800" dirty="0" smtClean="0">
              <a:latin typeface="Goudy Old Style" pitchFamily="18" charset="0"/>
            </a:endParaRPr>
          </a:p>
          <a:p>
            <a:r>
              <a:rPr lang="en-US" sz="2800" dirty="0" smtClean="0">
                <a:latin typeface="Goudy Old Style" pitchFamily="18" charset="0"/>
              </a:rPr>
              <a:t>Mandatory </a:t>
            </a:r>
            <a:r>
              <a:rPr lang="en-US" sz="2800" dirty="0">
                <a:latin typeface="Goudy Old Style" pitchFamily="18" charset="0"/>
              </a:rPr>
              <a:t>recall </a:t>
            </a:r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r>
              <a:rPr lang="en-US" sz="2800" dirty="0" smtClean="0">
                <a:latin typeface="Goudy Old Style" pitchFamily="18" charset="0"/>
              </a:rPr>
              <a:t>Service </a:t>
            </a:r>
            <a:r>
              <a:rPr lang="en-US" sz="2800" dirty="0">
                <a:latin typeface="Goudy Old Style" pitchFamily="18" charset="0"/>
              </a:rPr>
              <a:t>bulletins</a:t>
            </a:r>
          </a:p>
        </p:txBody>
      </p:sp>
    </p:spTree>
    <p:extLst>
      <p:ext uri="{BB962C8B-B14F-4D97-AF65-F5344CB8AC3E}">
        <p14:creationId xmlns:p14="http://schemas.microsoft.com/office/powerpoint/2010/main" val="210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gkok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67AA"/>
        </a:dk2>
        <a:lt2>
          <a:srgbClr val="808080"/>
        </a:lt2>
        <a:accent1>
          <a:srgbClr val="BEB2A7"/>
        </a:accent1>
        <a:accent2>
          <a:srgbClr val="0087C7"/>
        </a:accent2>
        <a:accent3>
          <a:srgbClr val="FFFFFF"/>
        </a:accent3>
        <a:accent4>
          <a:srgbClr val="000000"/>
        </a:accent4>
        <a:accent5>
          <a:srgbClr val="DBD5D0"/>
        </a:accent5>
        <a:accent6>
          <a:srgbClr val="007AB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A08AC92F-A3B6-4A70-A767-022E2C4F044B}"/>
</file>

<file path=customXml/itemProps2.xml><?xml version="1.0" encoding="utf-8"?>
<ds:datastoreItem xmlns:ds="http://schemas.openxmlformats.org/officeDocument/2006/customXml" ds:itemID="{0969A7A8-010F-4350-AA3B-6CC1A0CF51D9}"/>
</file>

<file path=customXml/itemProps3.xml><?xml version="1.0" encoding="utf-8"?>
<ds:datastoreItem xmlns:ds="http://schemas.openxmlformats.org/officeDocument/2006/customXml" ds:itemID="{40579A7E-6A31-4BEC-903D-994ED3208799}"/>
</file>

<file path=customXml/itemProps4.xml><?xml version="1.0" encoding="utf-8"?>
<ds:datastoreItem xmlns:ds="http://schemas.openxmlformats.org/officeDocument/2006/customXml" ds:itemID="{71EC8BB3-745C-4359-A056-DAD58B7EDCD3}"/>
</file>

<file path=docProps/app.xml><?xml version="1.0" encoding="utf-8"?>
<Properties xmlns="http://schemas.openxmlformats.org/officeDocument/2006/extended-properties" xmlns:vt="http://schemas.openxmlformats.org/officeDocument/2006/docPropsVTypes">
  <Template>ITA Consistent Standards Presentation for US Embassy Bangkok</Template>
  <TotalTime>3902</TotalTime>
  <Words>277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Goudy Old Style</vt:lpstr>
      <vt:lpstr>Trebuchet MS</vt:lpstr>
      <vt:lpstr>Verdana</vt:lpstr>
      <vt:lpstr>Bangkok2</vt:lpstr>
      <vt:lpstr>EPA Overview</vt:lpstr>
      <vt:lpstr>Presentation Overview</vt:lpstr>
      <vt:lpstr>EPA Compliance Program Components</vt:lpstr>
      <vt:lpstr>EPA Pre-Production Certification Process</vt:lpstr>
      <vt:lpstr>EPA Confirmatory Testing</vt:lpstr>
      <vt:lpstr>EPA In-Use Program</vt:lpstr>
      <vt:lpstr>EPA In-Use Program Enforcement Tools</vt:lpstr>
    </vt:vector>
  </TitlesOfParts>
  <Company>DOC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Renee Hancher</dc:creator>
  <cp:lastModifiedBy>Andy Parris</cp:lastModifiedBy>
  <cp:revision>114</cp:revision>
  <dcterms:created xsi:type="dcterms:W3CDTF">2008-10-23T16:45:41Z</dcterms:created>
  <dcterms:modified xsi:type="dcterms:W3CDTF">2015-11-25T15:39:10Z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fb99eb72-4d2a-4484-9d2e-410363d9b91b</vt:lpwstr>
  </property>
</Properties>
</file>