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diagrams/data1.xml" ContentType="application/vnd.openxmlformats-officedocument.drawingml.diagramData+xml"/>
  <Override PartName="/ppt/presentation.xml" ContentType="application/vnd.openxmlformats-officedocument.presentationml.presentation.main+xml"/>
  <Override PartName="/ppt/slides/slide2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27"/>
  </p:notesMasterIdLst>
  <p:handoutMasterIdLst>
    <p:handoutMasterId r:id="rId28"/>
  </p:handoutMasterIdLst>
  <p:sldIdLst>
    <p:sldId id="438" r:id="rId2"/>
    <p:sldId id="417" r:id="rId3"/>
    <p:sldId id="362" r:id="rId4"/>
    <p:sldId id="377" r:id="rId5"/>
    <p:sldId id="352" r:id="rId6"/>
    <p:sldId id="282" r:id="rId7"/>
    <p:sldId id="357" r:id="rId8"/>
    <p:sldId id="359" r:id="rId9"/>
    <p:sldId id="356" r:id="rId10"/>
    <p:sldId id="381" r:id="rId11"/>
    <p:sldId id="419" r:id="rId12"/>
    <p:sldId id="384" r:id="rId13"/>
    <p:sldId id="387" r:id="rId14"/>
    <p:sldId id="385" r:id="rId15"/>
    <p:sldId id="389" r:id="rId16"/>
    <p:sldId id="392" r:id="rId17"/>
    <p:sldId id="393" r:id="rId18"/>
    <p:sldId id="358" r:id="rId19"/>
    <p:sldId id="399" r:id="rId20"/>
    <p:sldId id="397" r:id="rId21"/>
    <p:sldId id="401" r:id="rId22"/>
    <p:sldId id="411" r:id="rId23"/>
    <p:sldId id="413" r:id="rId24"/>
    <p:sldId id="420" r:id="rId25"/>
    <p:sldId id="400" r:id="rId26"/>
  </p:sldIdLst>
  <p:sldSz cx="9144000" cy="6858000" type="screen4x3"/>
  <p:notesSz cx="6934200" cy="92202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A02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706" autoAdjust="0"/>
    <p:restoredTop sz="98236" autoAdjust="0"/>
  </p:normalViewPr>
  <p:slideViewPr>
    <p:cSldViewPr>
      <p:cViewPr>
        <p:scale>
          <a:sx n="73" d="100"/>
          <a:sy n="73" d="100"/>
        </p:scale>
        <p:origin x="-1110"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20" y="-84"/>
      </p:cViewPr>
      <p:guideLst>
        <p:guide orient="horz" pos="2903"/>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43BEE2-97F1-4D2D-820B-F0D3762EE0D0}" type="doc">
      <dgm:prSet loTypeId="urn:microsoft.com/office/officeart/2005/8/layout/default#1" loCatId="list" qsTypeId="urn:microsoft.com/office/officeart/2005/8/quickstyle/simple2" qsCatId="simple" csTypeId="urn:microsoft.com/office/officeart/2005/8/colors/accent1_1" csCatId="accent1" phldr="1"/>
      <dgm:spPr/>
      <dgm:t>
        <a:bodyPr/>
        <a:lstStyle/>
        <a:p>
          <a:endParaRPr lang="en-US"/>
        </a:p>
      </dgm:t>
    </dgm:pt>
    <dgm:pt modelId="{E1267C33-D175-47C2-B71C-DE3C06C81DDB}">
      <dgm:prSet phldrT="[Text]"/>
      <dgm:spPr/>
      <dgm:t>
        <a:bodyPr/>
        <a:lstStyle/>
        <a:p>
          <a:r>
            <a:rPr lang="en-US" dirty="0" smtClean="0"/>
            <a:t>Manufacturer notices  bulletins advisories</a:t>
          </a:r>
          <a:endParaRPr lang="en-US" dirty="0"/>
        </a:p>
      </dgm:t>
    </dgm:pt>
    <dgm:pt modelId="{1ADB7189-F7DA-4BE9-8218-536C434328BD}" type="parTrans" cxnId="{9B393ABD-F23A-499B-99B7-B5D6319E6D04}">
      <dgm:prSet/>
      <dgm:spPr/>
      <dgm:t>
        <a:bodyPr/>
        <a:lstStyle/>
        <a:p>
          <a:endParaRPr lang="en-US"/>
        </a:p>
      </dgm:t>
    </dgm:pt>
    <dgm:pt modelId="{C235B4D8-7E36-4BEE-BA55-C3928CCEBAB0}" type="sibTrans" cxnId="{9B393ABD-F23A-499B-99B7-B5D6319E6D04}">
      <dgm:prSet/>
      <dgm:spPr/>
      <dgm:t>
        <a:bodyPr/>
        <a:lstStyle/>
        <a:p>
          <a:endParaRPr lang="en-US"/>
        </a:p>
      </dgm:t>
    </dgm:pt>
    <dgm:pt modelId="{C70343A1-C757-4A3B-9191-14CC80FC7284}">
      <dgm:prSet phldrT="[Text]"/>
      <dgm:spPr/>
      <dgm:t>
        <a:bodyPr/>
        <a:lstStyle/>
        <a:p>
          <a:r>
            <a:rPr lang="en-US" dirty="0" smtClean="0"/>
            <a:t>Consumer complaints (50,000/year)</a:t>
          </a:r>
          <a:endParaRPr lang="en-US" dirty="0"/>
        </a:p>
      </dgm:t>
    </dgm:pt>
    <dgm:pt modelId="{2621CF06-B968-4CA0-9228-F597EE73E6AF}" type="parTrans" cxnId="{8703A1B6-ADE2-49AF-995F-D521475F064D}">
      <dgm:prSet/>
      <dgm:spPr/>
      <dgm:t>
        <a:bodyPr/>
        <a:lstStyle/>
        <a:p>
          <a:endParaRPr lang="en-US"/>
        </a:p>
      </dgm:t>
    </dgm:pt>
    <dgm:pt modelId="{64B85FB8-B586-4545-BAD6-0428AFCF1C18}" type="sibTrans" cxnId="{8703A1B6-ADE2-49AF-995F-D521475F064D}">
      <dgm:prSet/>
      <dgm:spPr/>
      <dgm:t>
        <a:bodyPr/>
        <a:lstStyle/>
        <a:p>
          <a:endParaRPr lang="en-US"/>
        </a:p>
      </dgm:t>
    </dgm:pt>
    <dgm:pt modelId="{1281CB9B-B458-4CBE-912A-9E31D65EAD0B}">
      <dgm:prSet phldrT="[Text]"/>
      <dgm:spPr/>
      <dgm:t>
        <a:bodyPr/>
        <a:lstStyle/>
        <a:p>
          <a:r>
            <a:rPr lang="en-US" dirty="0" smtClean="0"/>
            <a:t>Foreign recall reports</a:t>
          </a:r>
          <a:endParaRPr lang="en-US" dirty="0"/>
        </a:p>
      </dgm:t>
    </dgm:pt>
    <dgm:pt modelId="{0545CBDA-55AE-476D-98C3-D4C25F945E97}" type="parTrans" cxnId="{7460F7D7-F87D-447B-9FB2-BD1FA7897EDF}">
      <dgm:prSet/>
      <dgm:spPr/>
      <dgm:t>
        <a:bodyPr/>
        <a:lstStyle/>
        <a:p>
          <a:endParaRPr lang="en-US"/>
        </a:p>
      </dgm:t>
    </dgm:pt>
    <dgm:pt modelId="{00CD2076-381A-491F-9411-44CEB4BC276A}" type="sibTrans" cxnId="{7460F7D7-F87D-447B-9FB2-BD1FA7897EDF}">
      <dgm:prSet/>
      <dgm:spPr/>
      <dgm:t>
        <a:bodyPr/>
        <a:lstStyle/>
        <a:p>
          <a:endParaRPr lang="en-US"/>
        </a:p>
      </dgm:t>
    </dgm:pt>
    <dgm:pt modelId="{CF64702C-4B2F-44A5-A546-1E995DD90E81}">
      <dgm:prSet phldrT="[Text]"/>
      <dgm:spPr/>
      <dgm:t>
        <a:bodyPr/>
        <a:lstStyle/>
        <a:p>
          <a:r>
            <a:rPr lang="en-US" dirty="0" smtClean="0"/>
            <a:t>Early warning reports</a:t>
          </a:r>
          <a:endParaRPr lang="en-US" dirty="0"/>
        </a:p>
      </dgm:t>
    </dgm:pt>
    <dgm:pt modelId="{A8C04DB2-ABA5-430D-881D-7728DD782B05}" type="parTrans" cxnId="{8DA707AA-04D7-41DB-B77F-EE59C8CD3D86}">
      <dgm:prSet/>
      <dgm:spPr/>
      <dgm:t>
        <a:bodyPr/>
        <a:lstStyle/>
        <a:p>
          <a:endParaRPr lang="en-US"/>
        </a:p>
      </dgm:t>
    </dgm:pt>
    <dgm:pt modelId="{585D2ACF-1552-446E-8781-30B03F8178E3}" type="sibTrans" cxnId="{8DA707AA-04D7-41DB-B77F-EE59C8CD3D86}">
      <dgm:prSet/>
      <dgm:spPr/>
      <dgm:t>
        <a:bodyPr/>
        <a:lstStyle/>
        <a:p>
          <a:endParaRPr lang="en-US"/>
        </a:p>
      </dgm:t>
    </dgm:pt>
    <dgm:pt modelId="{C5AE49D9-DA26-410D-B589-B35058E62C28}">
      <dgm:prSet phldrT="[Text]"/>
      <dgm:spPr/>
      <dgm:t>
        <a:bodyPr/>
        <a:lstStyle/>
        <a:p>
          <a:r>
            <a:rPr lang="en-US" dirty="0" smtClean="0"/>
            <a:t>Petitions from the public</a:t>
          </a:r>
          <a:endParaRPr lang="en-US" dirty="0"/>
        </a:p>
      </dgm:t>
    </dgm:pt>
    <dgm:pt modelId="{99499C6F-6154-4317-B456-7FFB4D90470D}" type="parTrans" cxnId="{36D0ED39-68F6-4B45-B492-36A92459AB87}">
      <dgm:prSet/>
      <dgm:spPr/>
      <dgm:t>
        <a:bodyPr/>
        <a:lstStyle/>
        <a:p>
          <a:endParaRPr lang="en-US"/>
        </a:p>
      </dgm:t>
    </dgm:pt>
    <dgm:pt modelId="{895750E0-F49E-478D-9DF9-3066364015A4}" type="sibTrans" cxnId="{36D0ED39-68F6-4B45-B492-36A92459AB87}">
      <dgm:prSet/>
      <dgm:spPr/>
      <dgm:t>
        <a:bodyPr/>
        <a:lstStyle/>
        <a:p>
          <a:endParaRPr lang="en-US"/>
        </a:p>
      </dgm:t>
    </dgm:pt>
    <dgm:pt modelId="{24E58046-9A02-402A-B273-12D323D3EF02}" type="pres">
      <dgm:prSet presAssocID="{4E43BEE2-97F1-4D2D-820B-F0D3762EE0D0}" presName="diagram" presStyleCnt="0">
        <dgm:presLayoutVars>
          <dgm:dir/>
          <dgm:resizeHandles val="exact"/>
        </dgm:presLayoutVars>
      </dgm:prSet>
      <dgm:spPr/>
      <dgm:t>
        <a:bodyPr/>
        <a:lstStyle/>
        <a:p>
          <a:endParaRPr lang="en-US"/>
        </a:p>
      </dgm:t>
    </dgm:pt>
    <dgm:pt modelId="{41D96F4B-8780-4B89-9F4E-AFAE1B69F863}" type="pres">
      <dgm:prSet presAssocID="{E1267C33-D175-47C2-B71C-DE3C06C81DDB}" presName="node" presStyleLbl="node1" presStyleIdx="0" presStyleCnt="5">
        <dgm:presLayoutVars>
          <dgm:bulletEnabled val="1"/>
        </dgm:presLayoutVars>
      </dgm:prSet>
      <dgm:spPr/>
      <dgm:t>
        <a:bodyPr/>
        <a:lstStyle/>
        <a:p>
          <a:endParaRPr lang="en-US"/>
        </a:p>
      </dgm:t>
    </dgm:pt>
    <dgm:pt modelId="{E80E8728-5AD6-4FE6-B72E-E511B0188191}" type="pres">
      <dgm:prSet presAssocID="{C235B4D8-7E36-4BEE-BA55-C3928CCEBAB0}" presName="sibTrans" presStyleCnt="0"/>
      <dgm:spPr/>
    </dgm:pt>
    <dgm:pt modelId="{2C50209C-8078-4D92-B657-0EAC510E1595}" type="pres">
      <dgm:prSet presAssocID="{C70343A1-C757-4A3B-9191-14CC80FC7284}" presName="node" presStyleLbl="node1" presStyleIdx="1" presStyleCnt="5" custLinFactNeighborX="-1246" custLinFactNeighborY="-2248">
        <dgm:presLayoutVars>
          <dgm:bulletEnabled val="1"/>
        </dgm:presLayoutVars>
      </dgm:prSet>
      <dgm:spPr/>
      <dgm:t>
        <a:bodyPr/>
        <a:lstStyle/>
        <a:p>
          <a:endParaRPr lang="en-US"/>
        </a:p>
      </dgm:t>
    </dgm:pt>
    <dgm:pt modelId="{EB56476E-0594-46A9-ACDF-AAE96EB07959}" type="pres">
      <dgm:prSet presAssocID="{64B85FB8-B586-4545-BAD6-0428AFCF1C18}" presName="sibTrans" presStyleCnt="0"/>
      <dgm:spPr/>
    </dgm:pt>
    <dgm:pt modelId="{E4C03A97-DD35-4A0D-AC73-D5412C773277}" type="pres">
      <dgm:prSet presAssocID="{1281CB9B-B458-4CBE-912A-9E31D65EAD0B}" presName="node" presStyleLbl="node1" presStyleIdx="2" presStyleCnt="5">
        <dgm:presLayoutVars>
          <dgm:bulletEnabled val="1"/>
        </dgm:presLayoutVars>
      </dgm:prSet>
      <dgm:spPr/>
      <dgm:t>
        <a:bodyPr/>
        <a:lstStyle/>
        <a:p>
          <a:endParaRPr lang="en-US"/>
        </a:p>
      </dgm:t>
    </dgm:pt>
    <dgm:pt modelId="{E9F3928F-9A39-46A0-B8C6-F03A99CABA10}" type="pres">
      <dgm:prSet presAssocID="{00CD2076-381A-491F-9411-44CEB4BC276A}" presName="sibTrans" presStyleCnt="0"/>
      <dgm:spPr/>
    </dgm:pt>
    <dgm:pt modelId="{8DE22409-062E-41CA-9C3C-559D0185832B}" type="pres">
      <dgm:prSet presAssocID="{CF64702C-4B2F-44A5-A546-1E995DD90E81}" presName="node" presStyleLbl="node1" presStyleIdx="3" presStyleCnt="5">
        <dgm:presLayoutVars>
          <dgm:bulletEnabled val="1"/>
        </dgm:presLayoutVars>
      </dgm:prSet>
      <dgm:spPr/>
      <dgm:t>
        <a:bodyPr/>
        <a:lstStyle/>
        <a:p>
          <a:endParaRPr lang="en-US"/>
        </a:p>
      </dgm:t>
    </dgm:pt>
    <dgm:pt modelId="{46297597-22B9-46A1-B95A-3E243C6F3708}" type="pres">
      <dgm:prSet presAssocID="{585D2ACF-1552-446E-8781-30B03F8178E3}" presName="sibTrans" presStyleCnt="0"/>
      <dgm:spPr/>
    </dgm:pt>
    <dgm:pt modelId="{B32E4937-6CDA-412D-BB40-258AF59AE1A7}" type="pres">
      <dgm:prSet presAssocID="{C5AE49D9-DA26-410D-B589-B35058E62C28}" presName="node" presStyleLbl="node1" presStyleIdx="4" presStyleCnt="5">
        <dgm:presLayoutVars>
          <dgm:bulletEnabled val="1"/>
        </dgm:presLayoutVars>
      </dgm:prSet>
      <dgm:spPr/>
      <dgm:t>
        <a:bodyPr/>
        <a:lstStyle/>
        <a:p>
          <a:endParaRPr lang="en-US"/>
        </a:p>
      </dgm:t>
    </dgm:pt>
  </dgm:ptLst>
  <dgm:cxnLst>
    <dgm:cxn modelId="{C6F9A956-1810-4C61-9AC6-AB9E4D9E2119}" type="presOf" srcId="{CF64702C-4B2F-44A5-A546-1E995DD90E81}" destId="{8DE22409-062E-41CA-9C3C-559D0185832B}" srcOrd="0" destOrd="0" presId="urn:microsoft.com/office/officeart/2005/8/layout/default#1"/>
    <dgm:cxn modelId="{E2923DE4-2864-452C-AA40-2603A07F761E}" type="presOf" srcId="{C5AE49D9-DA26-410D-B589-B35058E62C28}" destId="{B32E4937-6CDA-412D-BB40-258AF59AE1A7}" srcOrd="0" destOrd="0" presId="urn:microsoft.com/office/officeart/2005/8/layout/default#1"/>
    <dgm:cxn modelId="{8703A1B6-ADE2-49AF-995F-D521475F064D}" srcId="{4E43BEE2-97F1-4D2D-820B-F0D3762EE0D0}" destId="{C70343A1-C757-4A3B-9191-14CC80FC7284}" srcOrd="1" destOrd="0" parTransId="{2621CF06-B968-4CA0-9228-F597EE73E6AF}" sibTransId="{64B85FB8-B586-4545-BAD6-0428AFCF1C18}"/>
    <dgm:cxn modelId="{894D6CAF-558C-42DB-B212-311240118053}" type="presOf" srcId="{1281CB9B-B458-4CBE-912A-9E31D65EAD0B}" destId="{E4C03A97-DD35-4A0D-AC73-D5412C773277}" srcOrd="0" destOrd="0" presId="urn:microsoft.com/office/officeart/2005/8/layout/default#1"/>
    <dgm:cxn modelId="{95E5103C-2461-47F1-9242-CE93084B6903}" type="presOf" srcId="{4E43BEE2-97F1-4D2D-820B-F0D3762EE0D0}" destId="{24E58046-9A02-402A-B273-12D323D3EF02}" srcOrd="0" destOrd="0" presId="urn:microsoft.com/office/officeart/2005/8/layout/default#1"/>
    <dgm:cxn modelId="{9B393ABD-F23A-499B-99B7-B5D6319E6D04}" srcId="{4E43BEE2-97F1-4D2D-820B-F0D3762EE0D0}" destId="{E1267C33-D175-47C2-B71C-DE3C06C81DDB}" srcOrd="0" destOrd="0" parTransId="{1ADB7189-F7DA-4BE9-8218-536C434328BD}" sibTransId="{C235B4D8-7E36-4BEE-BA55-C3928CCEBAB0}"/>
    <dgm:cxn modelId="{7460F7D7-F87D-447B-9FB2-BD1FA7897EDF}" srcId="{4E43BEE2-97F1-4D2D-820B-F0D3762EE0D0}" destId="{1281CB9B-B458-4CBE-912A-9E31D65EAD0B}" srcOrd="2" destOrd="0" parTransId="{0545CBDA-55AE-476D-98C3-D4C25F945E97}" sibTransId="{00CD2076-381A-491F-9411-44CEB4BC276A}"/>
    <dgm:cxn modelId="{7302C446-BFF6-4544-B02A-5E295884D80C}" type="presOf" srcId="{C70343A1-C757-4A3B-9191-14CC80FC7284}" destId="{2C50209C-8078-4D92-B657-0EAC510E1595}" srcOrd="0" destOrd="0" presId="urn:microsoft.com/office/officeart/2005/8/layout/default#1"/>
    <dgm:cxn modelId="{36D0ED39-68F6-4B45-B492-36A92459AB87}" srcId="{4E43BEE2-97F1-4D2D-820B-F0D3762EE0D0}" destId="{C5AE49D9-DA26-410D-B589-B35058E62C28}" srcOrd="4" destOrd="0" parTransId="{99499C6F-6154-4317-B456-7FFB4D90470D}" sibTransId="{895750E0-F49E-478D-9DF9-3066364015A4}"/>
    <dgm:cxn modelId="{8DA707AA-04D7-41DB-B77F-EE59C8CD3D86}" srcId="{4E43BEE2-97F1-4D2D-820B-F0D3762EE0D0}" destId="{CF64702C-4B2F-44A5-A546-1E995DD90E81}" srcOrd="3" destOrd="0" parTransId="{A8C04DB2-ABA5-430D-881D-7728DD782B05}" sibTransId="{585D2ACF-1552-446E-8781-30B03F8178E3}"/>
    <dgm:cxn modelId="{1CD3DC11-7074-4F4C-B331-5AFD93C58BF4}" type="presOf" srcId="{E1267C33-D175-47C2-B71C-DE3C06C81DDB}" destId="{41D96F4B-8780-4B89-9F4E-AFAE1B69F863}" srcOrd="0" destOrd="0" presId="urn:microsoft.com/office/officeart/2005/8/layout/default#1"/>
    <dgm:cxn modelId="{974679C1-F608-421E-AC5C-4C8602111743}" type="presParOf" srcId="{24E58046-9A02-402A-B273-12D323D3EF02}" destId="{41D96F4B-8780-4B89-9F4E-AFAE1B69F863}" srcOrd="0" destOrd="0" presId="urn:microsoft.com/office/officeart/2005/8/layout/default#1"/>
    <dgm:cxn modelId="{A2BA4DE5-D46A-4C41-A3F8-32490D40EA1E}" type="presParOf" srcId="{24E58046-9A02-402A-B273-12D323D3EF02}" destId="{E80E8728-5AD6-4FE6-B72E-E511B0188191}" srcOrd="1" destOrd="0" presId="urn:microsoft.com/office/officeart/2005/8/layout/default#1"/>
    <dgm:cxn modelId="{B2CBDF43-7700-4AFF-98F2-AFD9A5593CDE}" type="presParOf" srcId="{24E58046-9A02-402A-B273-12D323D3EF02}" destId="{2C50209C-8078-4D92-B657-0EAC510E1595}" srcOrd="2" destOrd="0" presId="urn:microsoft.com/office/officeart/2005/8/layout/default#1"/>
    <dgm:cxn modelId="{59E3BC8E-BAA3-4D27-9B7A-58BE9F243A1C}" type="presParOf" srcId="{24E58046-9A02-402A-B273-12D323D3EF02}" destId="{EB56476E-0594-46A9-ACDF-AAE96EB07959}" srcOrd="3" destOrd="0" presId="urn:microsoft.com/office/officeart/2005/8/layout/default#1"/>
    <dgm:cxn modelId="{B13E9930-9C66-4631-9955-BA6CD729F3FA}" type="presParOf" srcId="{24E58046-9A02-402A-B273-12D323D3EF02}" destId="{E4C03A97-DD35-4A0D-AC73-D5412C773277}" srcOrd="4" destOrd="0" presId="urn:microsoft.com/office/officeart/2005/8/layout/default#1"/>
    <dgm:cxn modelId="{53E25CFF-CEA7-4B35-BFF2-3348CB4B2588}" type="presParOf" srcId="{24E58046-9A02-402A-B273-12D323D3EF02}" destId="{E9F3928F-9A39-46A0-B8C6-F03A99CABA10}" srcOrd="5" destOrd="0" presId="urn:microsoft.com/office/officeart/2005/8/layout/default#1"/>
    <dgm:cxn modelId="{47DF0F17-0EDC-4C42-BF10-C415D53DF425}" type="presParOf" srcId="{24E58046-9A02-402A-B273-12D323D3EF02}" destId="{8DE22409-062E-41CA-9C3C-559D0185832B}" srcOrd="6" destOrd="0" presId="urn:microsoft.com/office/officeart/2005/8/layout/default#1"/>
    <dgm:cxn modelId="{7CFE0802-6B5B-4836-B961-94F20844AD0B}" type="presParOf" srcId="{24E58046-9A02-402A-B273-12D323D3EF02}" destId="{46297597-22B9-46A1-B95A-3E243C6F3708}" srcOrd="7" destOrd="0" presId="urn:microsoft.com/office/officeart/2005/8/layout/default#1"/>
    <dgm:cxn modelId="{F9CE8F82-84C4-404F-BA80-888A3CDC397B}" type="presParOf" srcId="{24E58046-9A02-402A-B273-12D323D3EF02}" destId="{B32E4937-6CDA-412D-BB40-258AF59AE1A7}"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96F4B-8780-4B89-9F4E-AFAE1B69F863}">
      <dsp:nvSpPr>
        <dsp:cNvPr id="0" name=""/>
        <dsp:cNvSpPr/>
      </dsp:nvSpPr>
      <dsp:spPr>
        <a:xfrm>
          <a:off x="0" y="694134"/>
          <a:ext cx="2214562" cy="13287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Manufacturer notices  bulletins advisories</a:t>
          </a:r>
          <a:endParaRPr lang="en-US" sz="2300" kern="1200" dirty="0"/>
        </a:p>
      </dsp:txBody>
      <dsp:txXfrm>
        <a:off x="0" y="694134"/>
        <a:ext cx="2214562" cy="1328737"/>
      </dsp:txXfrm>
    </dsp:sp>
    <dsp:sp modelId="{2C50209C-8078-4D92-B657-0EAC510E1595}">
      <dsp:nvSpPr>
        <dsp:cNvPr id="0" name=""/>
        <dsp:cNvSpPr/>
      </dsp:nvSpPr>
      <dsp:spPr>
        <a:xfrm>
          <a:off x="2408425" y="664264"/>
          <a:ext cx="2214562" cy="13287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Consumer complaints (50,000/year)</a:t>
          </a:r>
          <a:endParaRPr lang="en-US" sz="2300" kern="1200" dirty="0"/>
        </a:p>
      </dsp:txBody>
      <dsp:txXfrm>
        <a:off x="2408425" y="664264"/>
        <a:ext cx="2214562" cy="1328737"/>
      </dsp:txXfrm>
    </dsp:sp>
    <dsp:sp modelId="{E4C03A97-DD35-4A0D-AC73-D5412C773277}">
      <dsp:nvSpPr>
        <dsp:cNvPr id="0" name=""/>
        <dsp:cNvSpPr/>
      </dsp:nvSpPr>
      <dsp:spPr>
        <a:xfrm>
          <a:off x="4872037" y="694134"/>
          <a:ext cx="2214562" cy="13287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Foreign recall reports</a:t>
          </a:r>
          <a:endParaRPr lang="en-US" sz="2300" kern="1200" dirty="0"/>
        </a:p>
      </dsp:txBody>
      <dsp:txXfrm>
        <a:off x="4872037" y="694134"/>
        <a:ext cx="2214562" cy="1328737"/>
      </dsp:txXfrm>
    </dsp:sp>
    <dsp:sp modelId="{8DE22409-062E-41CA-9C3C-559D0185832B}">
      <dsp:nvSpPr>
        <dsp:cNvPr id="0" name=""/>
        <dsp:cNvSpPr/>
      </dsp:nvSpPr>
      <dsp:spPr>
        <a:xfrm>
          <a:off x="1218009" y="2244328"/>
          <a:ext cx="2214562" cy="13287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Early warning reports</a:t>
          </a:r>
          <a:endParaRPr lang="en-US" sz="2300" kern="1200" dirty="0"/>
        </a:p>
      </dsp:txBody>
      <dsp:txXfrm>
        <a:off x="1218009" y="2244328"/>
        <a:ext cx="2214562" cy="1328737"/>
      </dsp:txXfrm>
    </dsp:sp>
    <dsp:sp modelId="{B32E4937-6CDA-412D-BB40-258AF59AE1A7}">
      <dsp:nvSpPr>
        <dsp:cNvPr id="0" name=""/>
        <dsp:cNvSpPr/>
      </dsp:nvSpPr>
      <dsp:spPr>
        <a:xfrm>
          <a:off x="3654028" y="2244328"/>
          <a:ext cx="2214562" cy="13287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Petitions from the public</a:t>
          </a:r>
          <a:endParaRPr lang="en-US" sz="2300" kern="1200" dirty="0"/>
        </a:p>
      </dsp:txBody>
      <dsp:txXfrm>
        <a:off x="3654028" y="2244328"/>
        <a:ext cx="2214562" cy="13287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53" rIns="92297" bIns="46153" numCol="1" anchor="t" anchorCtr="0" compatLnSpc="1">
            <a:prstTxWarp prst="textNoShape">
              <a:avLst/>
            </a:prstTxWarp>
          </a:bodyPr>
          <a:lstStyle>
            <a:lvl1pPr defTabSz="922531">
              <a:defRPr sz="1200" smtClean="0"/>
            </a:lvl1pPr>
          </a:lstStyle>
          <a:p>
            <a:pPr>
              <a:defRPr/>
            </a:pPr>
            <a:endParaRPr lang="en-US" altLang="en-US"/>
          </a:p>
        </p:txBody>
      </p:sp>
      <p:sp>
        <p:nvSpPr>
          <p:cNvPr id="8195" name="Rectangle 3"/>
          <p:cNvSpPr>
            <a:spLocks noGrp="1" noChangeArrowheads="1"/>
          </p:cNvSpPr>
          <p:nvPr>
            <p:ph type="dt" sz="quarter" idx="1"/>
          </p:nvPr>
        </p:nvSpPr>
        <p:spPr bwMode="auto">
          <a:xfrm>
            <a:off x="3929063" y="0"/>
            <a:ext cx="30051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53" rIns="92297" bIns="46153" numCol="1" anchor="t" anchorCtr="0" compatLnSpc="1">
            <a:prstTxWarp prst="textNoShape">
              <a:avLst/>
            </a:prstTxWarp>
          </a:bodyPr>
          <a:lstStyle>
            <a:lvl1pPr algn="r" defTabSz="922531">
              <a:defRPr sz="1200" smtClean="0"/>
            </a:lvl1pPr>
          </a:lstStyle>
          <a:p>
            <a:pPr>
              <a:defRPr/>
            </a:pPr>
            <a:endParaRPr lang="en-US" altLang="en-US"/>
          </a:p>
        </p:txBody>
      </p:sp>
      <p:sp>
        <p:nvSpPr>
          <p:cNvPr id="8196" name="Rectangle 4"/>
          <p:cNvSpPr>
            <a:spLocks noGrp="1" noChangeArrowheads="1"/>
          </p:cNvSpPr>
          <p:nvPr>
            <p:ph type="ftr" sz="quarter" idx="2"/>
          </p:nvPr>
        </p:nvSpPr>
        <p:spPr bwMode="auto">
          <a:xfrm>
            <a:off x="0" y="8759825"/>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53" rIns="92297" bIns="46153" numCol="1" anchor="b" anchorCtr="0" compatLnSpc="1">
            <a:prstTxWarp prst="textNoShape">
              <a:avLst/>
            </a:prstTxWarp>
          </a:bodyPr>
          <a:lstStyle>
            <a:lvl1pPr defTabSz="922531">
              <a:defRPr sz="1200" smtClean="0"/>
            </a:lvl1pPr>
          </a:lstStyle>
          <a:p>
            <a:pPr>
              <a:defRPr/>
            </a:pPr>
            <a:endParaRPr lang="en-US" altLang="en-US"/>
          </a:p>
        </p:txBody>
      </p:sp>
      <p:sp>
        <p:nvSpPr>
          <p:cNvPr id="8197" name="Rectangle 5"/>
          <p:cNvSpPr>
            <a:spLocks noGrp="1" noChangeArrowheads="1"/>
          </p:cNvSpPr>
          <p:nvPr>
            <p:ph type="sldNum" sz="quarter" idx="3"/>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53" rIns="92297" bIns="46153" numCol="1" anchor="b" anchorCtr="0" compatLnSpc="1">
            <a:prstTxWarp prst="textNoShape">
              <a:avLst/>
            </a:prstTxWarp>
          </a:bodyPr>
          <a:lstStyle>
            <a:lvl1pPr algn="r" defTabSz="922531">
              <a:defRPr sz="1200" smtClean="0"/>
            </a:lvl1pPr>
          </a:lstStyle>
          <a:p>
            <a:pPr>
              <a:defRPr/>
            </a:pPr>
            <a:fld id="{BE534EC3-C31F-4F52-B132-33D7AC2B3D38}" type="slidenum">
              <a:rPr lang="en-US" altLang="en-US"/>
              <a:pPr>
                <a:defRPr/>
              </a:pPr>
              <a:t>‹#›</a:t>
            </a:fld>
            <a:endParaRPr lang="en-US" altLang="en-US"/>
          </a:p>
        </p:txBody>
      </p:sp>
    </p:spTree>
    <p:extLst>
      <p:ext uri="{BB962C8B-B14F-4D97-AF65-F5344CB8AC3E}">
        <p14:creationId xmlns:p14="http://schemas.microsoft.com/office/powerpoint/2010/main" val="1764186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53" rIns="92297" bIns="46153" numCol="1" anchor="t" anchorCtr="0" compatLnSpc="1">
            <a:prstTxWarp prst="textNoShape">
              <a:avLst/>
            </a:prstTxWarp>
          </a:bodyPr>
          <a:lstStyle>
            <a:lvl1pPr defTabSz="922531">
              <a:defRPr sz="1200" smtClean="0"/>
            </a:lvl1pPr>
          </a:lstStyle>
          <a:p>
            <a:pPr>
              <a:defRPr/>
            </a:pPr>
            <a:endParaRPr lang="en-US" altLang="en-US"/>
          </a:p>
        </p:txBody>
      </p:sp>
      <p:sp>
        <p:nvSpPr>
          <p:cNvPr id="6147" name="Rectangle 3"/>
          <p:cNvSpPr>
            <a:spLocks noGrp="1" noChangeArrowheads="1"/>
          </p:cNvSpPr>
          <p:nvPr>
            <p:ph type="dt" idx="1"/>
          </p:nvPr>
        </p:nvSpPr>
        <p:spPr bwMode="auto">
          <a:xfrm>
            <a:off x="3929063" y="0"/>
            <a:ext cx="30051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53" rIns="92297" bIns="46153" numCol="1" anchor="t" anchorCtr="0" compatLnSpc="1">
            <a:prstTxWarp prst="textNoShape">
              <a:avLst/>
            </a:prstTxWarp>
          </a:bodyPr>
          <a:lstStyle>
            <a:lvl1pPr algn="r" defTabSz="922531">
              <a:defRPr sz="1200" smtClean="0"/>
            </a:lvl1pPr>
          </a:lstStyle>
          <a:p>
            <a:pPr>
              <a:defRPr/>
            </a:pPr>
            <a:endParaRPr lang="en-US" altLang="en-US"/>
          </a:p>
        </p:txBody>
      </p:sp>
      <p:sp>
        <p:nvSpPr>
          <p:cNvPr id="58372" name="Rectangle 4"/>
          <p:cNvSpPr>
            <a:spLocks noGrp="1" noRot="1" noChangeAspect="1" noChangeArrowheads="1" noTextEdit="1"/>
          </p:cNvSpPr>
          <p:nvPr>
            <p:ph type="sldImg" idx="2"/>
          </p:nvPr>
        </p:nvSpPr>
        <p:spPr bwMode="auto">
          <a:xfrm>
            <a:off x="1163638" y="690563"/>
            <a:ext cx="4608512" cy="3457575"/>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23925" y="4379913"/>
            <a:ext cx="5086350"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53" rIns="92297" bIns="46153"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759825"/>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53" rIns="92297" bIns="46153" numCol="1" anchor="b" anchorCtr="0" compatLnSpc="1">
            <a:prstTxWarp prst="textNoShape">
              <a:avLst/>
            </a:prstTxWarp>
          </a:bodyPr>
          <a:lstStyle>
            <a:lvl1pPr defTabSz="922531">
              <a:defRPr sz="1200" smtClean="0"/>
            </a:lvl1pPr>
          </a:lstStyle>
          <a:p>
            <a:pPr>
              <a:defRPr/>
            </a:pPr>
            <a:endParaRPr lang="en-US" altLang="en-US"/>
          </a:p>
        </p:txBody>
      </p:sp>
      <p:sp>
        <p:nvSpPr>
          <p:cNvPr id="6151" name="Rectangle 7"/>
          <p:cNvSpPr>
            <a:spLocks noGrp="1" noChangeArrowheads="1"/>
          </p:cNvSpPr>
          <p:nvPr>
            <p:ph type="sldNum" sz="quarter" idx="5"/>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53" rIns="92297" bIns="46153" numCol="1" anchor="b" anchorCtr="0" compatLnSpc="1">
            <a:prstTxWarp prst="textNoShape">
              <a:avLst/>
            </a:prstTxWarp>
          </a:bodyPr>
          <a:lstStyle>
            <a:lvl1pPr algn="r" defTabSz="922531">
              <a:defRPr sz="1200" smtClean="0"/>
            </a:lvl1pPr>
          </a:lstStyle>
          <a:p>
            <a:pPr>
              <a:defRPr/>
            </a:pPr>
            <a:fld id="{2FD3EF0B-BD35-4E80-A74F-764B4AF63E98}" type="slidenum">
              <a:rPr lang="en-US" altLang="en-US"/>
              <a:pPr>
                <a:defRPr/>
              </a:pPr>
              <a:t>‹#›</a:t>
            </a:fld>
            <a:endParaRPr lang="en-US" altLang="en-US"/>
          </a:p>
        </p:txBody>
      </p:sp>
    </p:spTree>
    <p:extLst>
      <p:ext uri="{BB962C8B-B14F-4D97-AF65-F5344CB8AC3E}">
        <p14:creationId xmlns:p14="http://schemas.microsoft.com/office/powerpoint/2010/main" val="2542989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pPr eaLnBrk="1" hangingPunct="1"/>
            <a:endParaRPr lang="en-US" altLang="en-US" smtClean="0"/>
          </a:p>
        </p:txBody>
      </p:sp>
      <p:sp>
        <p:nvSpPr>
          <p:cNvPr id="60420" name="Slide Number Placeholder 3"/>
          <p:cNvSpPr>
            <a:spLocks noGrp="1"/>
          </p:cNvSpPr>
          <p:nvPr>
            <p:ph type="sldNum" sz="quarter" idx="5"/>
          </p:nvPr>
        </p:nvSpPr>
        <p:spPr>
          <a:noFill/>
          <a:ln>
            <a:miter lim="800000"/>
            <a:headEnd/>
            <a:tailEnd/>
          </a:ln>
        </p:spPr>
        <p:txBody>
          <a:bodyPr/>
          <a:lstStyle/>
          <a:p>
            <a:pPr defTabSz="922338"/>
            <a:fld id="{619F8E71-EA24-40CD-9EDF-2C3C1BF9EB35}" type="slidenum">
              <a:rPr lang="en-US" altLang="en-US"/>
              <a:pPr defTabSz="922338"/>
              <a:t>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pPr defTabSz="922338"/>
            <a:fld id="{1647E55F-A47D-460F-B81C-4F723F8DEB21}" type="slidenum">
              <a:rPr lang="en-US" altLang="en-US">
                <a:latin typeface="Arial" charset="0"/>
              </a:rPr>
              <a:pPr defTabSz="922338"/>
              <a:t>22</a:t>
            </a:fld>
            <a:endParaRPr lang="en-US" altLang="en-US">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93738" y="4381500"/>
            <a:ext cx="5546725" cy="4146550"/>
          </a:xfrm>
          <a:noFill/>
        </p:spPr>
        <p:txBody>
          <a:bodyPr/>
          <a:lstStyle/>
          <a:p>
            <a:pPr eaLnBrk="1" hangingPunct="1"/>
            <a:r>
              <a:rPr lang="en-US" altLang="en-US" smtClean="0"/>
              <a:t>Where OVSC deals with specific standards in the FMVSS, ODI enforces that one portion of the statute that says that vehicles and vehicle equipment must be free of defects that pose an unreasonable risk to safety. </a:t>
            </a:r>
          </a:p>
          <a:p>
            <a:pPr eaLnBrk="1" hangingPunct="1"/>
            <a:endParaRPr lang="en-US" altLang="en-US" smtClean="0"/>
          </a:p>
          <a:p>
            <a:pPr eaLnBrk="1" hangingPunct="1"/>
            <a:r>
              <a:rPr lang="en-US" altLang="en-US" smtClean="0"/>
              <a:t>ODI looks at the </a:t>
            </a:r>
            <a:r>
              <a:rPr lang="en-US" altLang="en-US" b="1" smtClean="0"/>
              <a:t>likelihood</a:t>
            </a:r>
            <a:r>
              <a:rPr lang="en-US" altLang="en-US" smtClean="0"/>
              <a:t> of the defect occurring and at the </a:t>
            </a:r>
            <a:r>
              <a:rPr lang="en-US" altLang="en-US" b="1" smtClean="0"/>
              <a:t>severity</a:t>
            </a:r>
            <a:r>
              <a:rPr lang="en-US" altLang="en-US" smtClean="0"/>
              <a:t> of the defect’s consequences.</a:t>
            </a:r>
          </a:p>
          <a:p>
            <a:pPr eaLnBrk="1" hangingPunct="1"/>
            <a:endParaRPr lang="en-US" altLang="en-US" smtClean="0"/>
          </a:p>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pPr eaLnBrk="1" hangingPunct="1"/>
            <a:r>
              <a:rPr lang="en-US" altLang="en-US" smtClean="0"/>
              <a:t>How does ODI know about these defects?   </a:t>
            </a:r>
          </a:p>
          <a:p>
            <a:pPr eaLnBrk="1" hangingPunct="1">
              <a:buFontTx/>
              <a:buChar char="•"/>
            </a:pPr>
            <a:r>
              <a:rPr lang="en-US" altLang="en-US" smtClean="0"/>
              <a:t>Manufacturers are often the best source, through their bulletins, advisories issued to vehicle owners.</a:t>
            </a:r>
          </a:p>
          <a:p>
            <a:pPr eaLnBrk="1" hangingPunct="1">
              <a:buFontTx/>
              <a:buChar char="•"/>
            </a:pPr>
            <a:r>
              <a:rPr lang="en-US" altLang="en-US" smtClean="0"/>
              <a:t>About 50,000 consumer complaints reach us each year through the Auto Safety Hotline, letters, e-mails.  We get more than 30,000 responses to Vehicle Owner Questionnaires. We also watch trade periodicals, websites and blogs to see what people are talking about.  </a:t>
            </a:r>
          </a:p>
          <a:p>
            <a:pPr eaLnBrk="1" hangingPunct="1">
              <a:buFontTx/>
              <a:buChar char="•"/>
            </a:pPr>
            <a:r>
              <a:rPr lang="en-US" altLang="en-US" smtClean="0"/>
              <a:t>We get recall reports from other countries.  </a:t>
            </a:r>
          </a:p>
          <a:p>
            <a:pPr eaLnBrk="1" hangingPunct="1">
              <a:buFontTx/>
              <a:buChar char="•"/>
            </a:pPr>
            <a:r>
              <a:rPr lang="en-US" altLang="en-US" smtClean="0"/>
              <a:t>We get early warning reports of deaths or injuries, damage claims, warranty claims.  </a:t>
            </a:r>
          </a:p>
          <a:p>
            <a:pPr eaLnBrk="1" hangingPunct="1">
              <a:buFontTx/>
              <a:buChar char="•"/>
            </a:pPr>
            <a:r>
              <a:rPr lang="en-US" altLang="en-US" smtClean="0"/>
              <a:t>And then sometimes, we get petitioned by the consumers themselves.</a:t>
            </a:r>
          </a:p>
          <a:p>
            <a:pPr eaLnBrk="1" hangingPunct="1"/>
            <a:endParaRPr lang="en-US" altLang="en-US" smtClean="0"/>
          </a:p>
        </p:txBody>
      </p:sp>
      <p:sp>
        <p:nvSpPr>
          <p:cNvPr id="63492" name="Slide Number Placeholder 3"/>
          <p:cNvSpPr>
            <a:spLocks noGrp="1"/>
          </p:cNvSpPr>
          <p:nvPr>
            <p:ph type="sldNum" sz="quarter" idx="5"/>
          </p:nvPr>
        </p:nvSpPr>
        <p:spPr>
          <a:noFill/>
          <a:ln>
            <a:miter lim="800000"/>
            <a:headEnd/>
            <a:tailEnd/>
          </a:ln>
        </p:spPr>
        <p:txBody>
          <a:bodyPr/>
          <a:lstStyle/>
          <a:p>
            <a:pPr defTabSz="922338"/>
            <a:fld id="{F3C30AFA-1565-4536-A776-6945A1A96811}" type="slidenum">
              <a:rPr lang="en-US" altLang="en-US">
                <a:latin typeface="Arial" charset="0"/>
              </a:rPr>
              <a:pPr defTabSz="922338"/>
              <a:t>23</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grpSp>
        <p:nvGrpSpPr>
          <p:cNvPr id="6" name="Group 97"/>
          <p:cNvGrpSpPr>
            <a:grpSpLocks/>
          </p:cNvGrpSpPr>
          <p:nvPr userDrawn="1"/>
        </p:nvGrpSpPr>
        <p:grpSpPr bwMode="auto">
          <a:xfrm>
            <a:off x="762000" y="457200"/>
            <a:ext cx="1524000" cy="685800"/>
            <a:chOff x="240" y="240"/>
            <a:chExt cx="960" cy="432"/>
          </a:xfrm>
        </p:grpSpPr>
        <p:grpSp>
          <p:nvGrpSpPr>
            <p:cNvPr id="7" name="Group 98"/>
            <p:cNvGrpSpPr>
              <a:grpSpLocks/>
            </p:cNvGrpSpPr>
            <p:nvPr/>
          </p:nvGrpSpPr>
          <p:grpSpPr bwMode="auto">
            <a:xfrm>
              <a:off x="240" y="240"/>
              <a:ext cx="960" cy="239"/>
              <a:chOff x="5113" y="3598"/>
              <a:chExt cx="997" cy="249"/>
            </a:xfrm>
          </p:grpSpPr>
          <p:sp>
            <p:nvSpPr>
              <p:cNvPr id="64" name="Freeform 99"/>
              <p:cNvSpPr>
                <a:spLocks/>
              </p:cNvSpPr>
              <p:nvPr/>
            </p:nvSpPr>
            <p:spPr bwMode="auto">
              <a:xfrm>
                <a:off x="5113" y="3598"/>
                <a:ext cx="785" cy="249"/>
              </a:xfrm>
              <a:custGeom>
                <a:avLst/>
                <a:gdLst>
                  <a:gd name="T0" fmla="*/ 1908 w 499"/>
                  <a:gd name="T1" fmla="*/ 351 h 159"/>
                  <a:gd name="T2" fmla="*/ 1888 w 499"/>
                  <a:gd name="T3" fmla="*/ 296 h 159"/>
                  <a:gd name="T4" fmla="*/ 1848 w 499"/>
                  <a:gd name="T5" fmla="*/ 260 h 159"/>
                  <a:gd name="T6" fmla="*/ 1792 w 499"/>
                  <a:gd name="T7" fmla="*/ 235 h 159"/>
                  <a:gd name="T8" fmla="*/ 1710 w 499"/>
                  <a:gd name="T9" fmla="*/ 216 h 159"/>
                  <a:gd name="T10" fmla="*/ 1690 w 499"/>
                  <a:gd name="T11" fmla="*/ 204 h 159"/>
                  <a:gd name="T12" fmla="*/ 1690 w 499"/>
                  <a:gd name="T13" fmla="*/ 191 h 159"/>
                  <a:gd name="T14" fmla="*/ 1697 w 499"/>
                  <a:gd name="T15" fmla="*/ 177 h 159"/>
                  <a:gd name="T16" fmla="*/ 1718 w 499"/>
                  <a:gd name="T17" fmla="*/ 164 h 159"/>
                  <a:gd name="T18" fmla="*/ 1748 w 499"/>
                  <a:gd name="T19" fmla="*/ 161 h 159"/>
                  <a:gd name="T20" fmla="*/ 1779 w 499"/>
                  <a:gd name="T21" fmla="*/ 169 h 159"/>
                  <a:gd name="T22" fmla="*/ 1830 w 499"/>
                  <a:gd name="T23" fmla="*/ 196 h 159"/>
                  <a:gd name="T24" fmla="*/ 1922 w 499"/>
                  <a:gd name="T25" fmla="*/ 42 h 159"/>
                  <a:gd name="T26" fmla="*/ 1881 w 499"/>
                  <a:gd name="T27" fmla="*/ 22 h 159"/>
                  <a:gd name="T28" fmla="*/ 1834 w 499"/>
                  <a:gd name="T29" fmla="*/ 8 h 159"/>
                  <a:gd name="T30" fmla="*/ 1775 w 499"/>
                  <a:gd name="T31" fmla="*/ 0 h 159"/>
                  <a:gd name="T32" fmla="*/ 1693 w 499"/>
                  <a:gd name="T33" fmla="*/ 8 h 159"/>
                  <a:gd name="T34" fmla="*/ 1609 w 499"/>
                  <a:gd name="T35" fmla="*/ 39 h 159"/>
                  <a:gd name="T36" fmla="*/ 1534 w 499"/>
                  <a:gd name="T37" fmla="*/ 88 h 159"/>
                  <a:gd name="T38" fmla="*/ 1507 w 499"/>
                  <a:gd name="T39" fmla="*/ 122 h 159"/>
                  <a:gd name="T40" fmla="*/ 1482 w 499"/>
                  <a:gd name="T41" fmla="*/ 161 h 159"/>
                  <a:gd name="T42" fmla="*/ 1046 w 499"/>
                  <a:gd name="T43" fmla="*/ 13 h 159"/>
                  <a:gd name="T44" fmla="*/ 670 w 499"/>
                  <a:gd name="T45" fmla="*/ 211 h 159"/>
                  <a:gd name="T46" fmla="*/ 440 w 499"/>
                  <a:gd name="T47" fmla="*/ 313 h 159"/>
                  <a:gd name="T48" fmla="*/ 211 w 499"/>
                  <a:gd name="T49" fmla="*/ 603 h 159"/>
                  <a:gd name="T50" fmla="*/ 245 w 499"/>
                  <a:gd name="T51" fmla="*/ 365 h 159"/>
                  <a:gd name="T52" fmla="*/ 252 w 499"/>
                  <a:gd name="T53" fmla="*/ 291 h 159"/>
                  <a:gd name="T54" fmla="*/ 604 w 499"/>
                  <a:gd name="T55" fmla="*/ 603 h 159"/>
                  <a:gd name="T56" fmla="*/ 739 w 499"/>
                  <a:gd name="T57" fmla="*/ 603 h 159"/>
                  <a:gd name="T58" fmla="*/ 1067 w 499"/>
                  <a:gd name="T59" fmla="*/ 603 h 159"/>
                  <a:gd name="T60" fmla="*/ 1465 w 499"/>
                  <a:gd name="T61" fmla="*/ 218 h 159"/>
                  <a:gd name="T62" fmla="*/ 1468 w 499"/>
                  <a:gd name="T63" fmla="*/ 280 h 159"/>
                  <a:gd name="T64" fmla="*/ 1494 w 499"/>
                  <a:gd name="T65" fmla="*/ 326 h 159"/>
                  <a:gd name="T66" fmla="*/ 1537 w 499"/>
                  <a:gd name="T67" fmla="*/ 360 h 159"/>
                  <a:gd name="T68" fmla="*/ 1597 w 499"/>
                  <a:gd name="T69" fmla="*/ 376 h 159"/>
                  <a:gd name="T70" fmla="*/ 1671 w 499"/>
                  <a:gd name="T71" fmla="*/ 393 h 159"/>
                  <a:gd name="T72" fmla="*/ 1683 w 499"/>
                  <a:gd name="T73" fmla="*/ 407 h 159"/>
                  <a:gd name="T74" fmla="*/ 1683 w 499"/>
                  <a:gd name="T75" fmla="*/ 421 h 159"/>
                  <a:gd name="T76" fmla="*/ 1671 w 499"/>
                  <a:gd name="T77" fmla="*/ 438 h 159"/>
                  <a:gd name="T78" fmla="*/ 1638 w 499"/>
                  <a:gd name="T79" fmla="*/ 454 h 159"/>
                  <a:gd name="T80" fmla="*/ 1603 w 499"/>
                  <a:gd name="T81" fmla="*/ 454 h 159"/>
                  <a:gd name="T82" fmla="*/ 1554 w 499"/>
                  <a:gd name="T83" fmla="*/ 438 h 159"/>
                  <a:gd name="T84" fmla="*/ 1494 w 499"/>
                  <a:gd name="T85" fmla="*/ 399 h 159"/>
                  <a:gd name="T86" fmla="*/ 1413 w 499"/>
                  <a:gd name="T87" fmla="*/ 568 h 159"/>
                  <a:gd name="T88" fmla="*/ 1494 w 499"/>
                  <a:gd name="T89" fmla="*/ 597 h 159"/>
                  <a:gd name="T90" fmla="*/ 1568 w 499"/>
                  <a:gd name="T91" fmla="*/ 611 h 159"/>
                  <a:gd name="T92" fmla="*/ 1638 w 499"/>
                  <a:gd name="T93" fmla="*/ 611 h 159"/>
                  <a:gd name="T94" fmla="*/ 1732 w 499"/>
                  <a:gd name="T95" fmla="*/ 590 h 159"/>
                  <a:gd name="T96" fmla="*/ 1800 w 499"/>
                  <a:gd name="T97" fmla="*/ 562 h 159"/>
                  <a:gd name="T98" fmla="*/ 1839 w 499"/>
                  <a:gd name="T99" fmla="*/ 529 h 159"/>
                  <a:gd name="T100" fmla="*/ 1869 w 499"/>
                  <a:gd name="T101" fmla="*/ 490 h 159"/>
                  <a:gd name="T102" fmla="*/ 1896 w 499"/>
                  <a:gd name="T103" fmla="*/ 449 h 159"/>
                  <a:gd name="T104" fmla="*/ 1908 w 499"/>
                  <a:gd name="T105" fmla="*/ 399 h 1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9" h="159">
                    <a:moveTo>
                      <a:pt x="490" y="104"/>
                    </a:moveTo>
                    <a:lnTo>
                      <a:pt x="491" y="100"/>
                    </a:lnTo>
                    <a:lnTo>
                      <a:pt x="491" y="95"/>
                    </a:lnTo>
                    <a:lnTo>
                      <a:pt x="490" y="91"/>
                    </a:lnTo>
                    <a:lnTo>
                      <a:pt x="490" y="87"/>
                    </a:lnTo>
                    <a:lnTo>
                      <a:pt x="489" y="84"/>
                    </a:lnTo>
                    <a:lnTo>
                      <a:pt x="487" y="80"/>
                    </a:lnTo>
                    <a:lnTo>
                      <a:pt x="485" y="77"/>
                    </a:lnTo>
                    <a:lnTo>
                      <a:pt x="483" y="75"/>
                    </a:lnTo>
                    <a:lnTo>
                      <a:pt x="481" y="72"/>
                    </a:lnTo>
                    <a:lnTo>
                      <a:pt x="478" y="70"/>
                    </a:lnTo>
                    <a:lnTo>
                      <a:pt x="475" y="68"/>
                    </a:lnTo>
                    <a:lnTo>
                      <a:pt x="472" y="66"/>
                    </a:lnTo>
                    <a:lnTo>
                      <a:pt x="468" y="64"/>
                    </a:lnTo>
                    <a:lnTo>
                      <a:pt x="464" y="63"/>
                    </a:lnTo>
                    <a:lnTo>
                      <a:pt x="460" y="61"/>
                    </a:lnTo>
                    <a:lnTo>
                      <a:pt x="456" y="60"/>
                    </a:lnTo>
                    <a:lnTo>
                      <a:pt x="444" y="57"/>
                    </a:lnTo>
                    <a:lnTo>
                      <a:pt x="440" y="56"/>
                    </a:lnTo>
                    <a:lnTo>
                      <a:pt x="439" y="56"/>
                    </a:lnTo>
                    <a:lnTo>
                      <a:pt x="437" y="55"/>
                    </a:lnTo>
                    <a:lnTo>
                      <a:pt x="435" y="54"/>
                    </a:lnTo>
                    <a:lnTo>
                      <a:pt x="434" y="53"/>
                    </a:lnTo>
                    <a:lnTo>
                      <a:pt x="434" y="52"/>
                    </a:lnTo>
                    <a:lnTo>
                      <a:pt x="434" y="51"/>
                    </a:lnTo>
                    <a:lnTo>
                      <a:pt x="434" y="50"/>
                    </a:lnTo>
                    <a:lnTo>
                      <a:pt x="434" y="49"/>
                    </a:lnTo>
                    <a:lnTo>
                      <a:pt x="434" y="48"/>
                    </a:lnTo>
                    <a:lnTo>
                      <a:pt x="435" y="47"/>
                    </a:lnTo>
                    <a:lnTo>
                      <a:pt x="436" y="46"/>
                    </a:lnTo>
                    <a:lnTo>
                      <a:pt x="436" y="45"/>
                    </a:lnTo>
                    <a:lnTo>
                      <a:pt x="437" y="44"/>
                    </a:lnTo>
                    <a:lnTo>
                      <a:pt x="439" y="43"/>
                    </a:lnTo>
                    <a:lnTo>
                      <a:pt x="441" y="43"/>
                    </a:lnTo>
                    <a:lnTo>
                      <a:pt x="443" y="42"/>
                    </a:lnTo>
                    <a:lnTo>
                      <a:pt x="445" y="42"/>
                    </a:lnTo>
                    <a:lnTo>
                      <a:pt x="447" y="42"/>
                    </a:lnTo>
                    <a:lnTo>
                      <a:pt x="449" y="42"/>
                    </a:lnTo>
                    <a:lnTo>
                      <a:pt x="452" y="42"/>
                    </a:lnTo>
                    <a:lnTo>
                      <a:pt x="454" y="42"/>
                    </a:lnTo>
                    <a:lnTo>
                      <a:pt x="456" y="43"/>
                    </a:lnTo>
                    <a:lnTo>
                      <a:pt x="457" y="44"/>
                    </a:lnTo>
                    <a:lnTo>
                      <a:pt x="459" y="45"/>
                    </a:lnTo>
                    <a:lnTo>
                      <a:pt x="463" y="47"/>
                    </a:lnTo>
                    <a:lnTo>
                      <a:pt x="466" y="49"/>
                    </a:lnTo>
                    <a:lnTo>
                      <a:pt x="470" y="51"/>
                    </a:lnTo>
                    <a:lnTo>
                      <a:pt x="476" y="56"/>
                    </a:lnTo>
                    <a:lnTo>
                      <a:pt x="499" y="14"/>
                    </a:lnTo>
                    <a:lnTo>
                      <a:pt x="497" y="12"/>
                    </a:lnTo>
                    <a:lnTo>
                      <a:pt x="494" y="11"/>
                    </a:lnTo>
                    <a:lnTo>
                      <a:pt x="491" y="9"/>
                    </a:lnTo>
                    <a:lnTo>
                      <a:pt x="489" y="8"/>
                    </a:lnTo>
                    <a:lnTo>
                      <a:pt x="486" y="7"/>
                    </a:lnTo>
                    <a:lnTo>
                      <a:pt x="483" y="6"/>
                    </a:lnTo>
                    <a:lnTo>
                      <a:pt x="480" y="5"/>
                    </a:lnTo>
                    <a:lnTo>
                      <a:pt x="477" y="4"/>
                    </a:lnTo>
                    <a:lnTo>
                      <a:pt x="474" y="3"/>
                    </a:lnTo>
                    <a:lnTo>
                      <a:pt x="471" y="2"/>
                    </a:lnTo>
                    <a:lnTo>
                      <a:pt x="465" y="1"/>
                    </a:lnTo>
                    <a:lnTo>
                      <a:pt x="462" y="1"/>
                    </a:lnTo>
                    <a:lnTo>
                      <a:pt x="459" y="1"/>
                    </a:lnTo>
                    <a:lnTo>
                      <a:pt x="456" y="0"/>
                    </a:lnTo>
                    <a:lnTo>
                      <a:pt x="452" y="0"/>
                    </a:lnTo>
                    <a:lnTo>
                      <a:pt x="447" y="1"/>
                    </a:lnTo>
                    <a:lnTo>
                      <a:pt x="441" y="1"/>
                    </a:lnTo>
                    <a:lnTo>
                      <a:pt x="435" y="2"/>
                    </a:lnTo>
                    <a:lnTo>
                      <a:pt x="429" y="4"/>
                    </a:lnTo>
                    <a:lnTo>
                      <a:pt x="424" y="5"/>
                    </a:lnTo>
                    <a:lnTo>
                      <a:pt x="418" y="7"/>
                    </a:lnTo>
                    <a:lnTo>
                      <a:pt x="413" y="10"/>
                    </a:lnTo>
                    <a:lnTo>
                      <a:pt x="408" y="13"/>
                    </a:lnTo>
                    <a:lnTo>
                      <a:pt x="403" y="16"/>
                    </a:lnTo>
                    <a:lnTo>
                      <a:pt x="398" y="19"/>
                    </a:lnTo>
                    <a:lnTo>
                      <a:pt x="394" y="23"/>
                    </a:lnTo>
                    <a:lnTo>
                      <a:pt x="392" y="25"/>
                    </a:lnTo>
                    <a:lnTo>
                      <a:pt x="390" y="28"/>
                    </a:lnTo>
                    <a:lnTo>
                      <a:pt x="388" y="30"/>
                    </a:lnTo>
                    <a:lnTo>
                      <a:pt x="387" y="32"/>
                    </a:lnTo>
                    <a:lnTo>
                      <a:pt x="385" y="35"/>
                    </a:lnTo>
                    <a:lnTo>
                      <a:pt x="383" y="37"/>
                    </a:lnTo>
                    <a:lnTo>
                      <a:pt x="382" y="40"/>
                    </a:lnTo>
                    <a:lnTo>
                      <a:pt x="381" y="42"/>
                    </a:lnTo>
                    <a:lnTo>
                      <a:pt x="380" y="45"/>
                    </a:lnTo>
                    <a:lnTo>
                      <a:pt x="379" y="48"/>
                    </a:lnTo>
                    <a:lnTo>
                      <a:pt x="386" y="3"/>
                    </a:lnTo>
                    <a:lnTo>
                      <a:pt x="269" y="3"/>
                    </a:lnTo>
                    <a:lnTo>
                      <a:pt x="268" y="3"/>
                    </a:lnTo>
                    <a:lnTo>
                      <a:pt x="214" y="3"/>
                    </a:lnTo>
                    <a:lnTo>
                      <a:pt x="206" y="55"/>
                    </a:lnTo>
                    <a:lnTo>
                      <a:pt x="172" y="55"/>
                    </a:lnTo>
                    <a:lnTo>
                      <a:pt x="180" y="3"/>
                    </a:lnTo>
                    <a:lnTo>
                      <a:pt x="126" y="3"/>
                    </a:lnTo>
                    <a:lnTo>
                      <a:pt x="113" y="82"/>
                    </a:lnTo>
                    <a:lnTo>
                      <a:pt x="79" y="3"/>
                    </a:lnTo>
                    <a:lnTo>
                      <a:pt x="25" y="3"/>
                    </a:lnTo>
                    <a:lnTo>
                      <a:pt x="0" y="157"/>
                    </a:lnTo>
                    <a:lnTo>
                      <a:pt x="54" y="157"/>
                    </a:lnTo>
                    <a:lnTo>
                      <a:pt x="62" y="107"/>
                    </a:lnTo>
                    <a:lnTo>
                      <a:pt x="63" y="103"/>
                    </a:lnTo>
                    <a:lnTo>
                      <a:pt x="63" y="99"/>
                    </a:lnTo>
                    <a:lnTo>
                      <a:pt x="63" y="95"/>
                    </a:lnTo>
                    <a:lnTo>
                      <a:pt x="63" y="91"/>
                    </a:lnTo>
                    <a:lnTo>
                      <a:pt x="64" y="84"/>
                    </a:lnTo>
                    <a:lnTo>
                      <a:pt x="64" y="76"/>
                    </a:lnTo>
                    <a:lnTo>
                      <a:pt x="65" y="76"/>
                    </a:lnTo>
                    <a:lnTo>
                      <a:pt x="101" y="156"/>
                    </a:lnTo>
                    <a:lnTo>
                      <a:pt x="101" y="157"/>
                    </a:lnTo>
                    <a:lnTo>
                      <a:pt x="102" y="157"/>
                    </a:lnTo>
                    <a:lnTo>
                      <a:pt x="155" y="157"/>
                    </a:lnTo>
                    <a:lnTo>
                      <a:pt x="156" y="157"/>
                    </a:lnTo>
                    <a:lnTo>
                      <a:pt x="164" y="103"/>
                    </a:lnTo>
                    <a:lnTo>
                      <a:pt x="199" y="103"/>
                    </a:lnTo>
                    <a:lnTo>
                      <a:pt x="190" y="157"/>
                    </a:lnTo>
                    <a:lnTo>
                      <a:pt x="244" y="157"/>
                    </a:lnTo>
                    <a:lnTo>
                      <a:pt x="261" y="53"/>
                    </a:lnTo>
                    <a:lnTo>
                      <a:pt x="290" y="52"/>
                    </a:lnTo>
                    <a:lnTo>
                      <a:pt x="274" y="157"/>
                    </a:lnTo>
                    <a:lnTo>
                      <a:pt x="330" y="157"/>
                    </a:lnTo>
                    <a:lnTo>
                      <a:pt x="346" y="52"/>
                    </a:lnTo>
                    <a:lnTo>
                      <a:pt x="377" y="53"/>
                    </a:lnTo>
                    <a:lnTo>
                      <a:pt x="376" y="57"/>
                    </a:lnTo>
                    <a:lnTo>
                      <a:pt x="376" y="62"/>
                    </a:lnTo>
                    <a:lnTo>
                      <a:pt x="376" y="66"/>
                    </a:lnTo>
                    <a:lnTo>
                      <a:pt x="376" y="70"/>
                    </a:lnTo>
                    <a:lnTo>
                      <a:pt x="377" y="73"/>
                    </a:lnTo>
                    <a:lnTo>
                      <a:pt x="378" y="77"/>
                    </a:lnTo>
                    <a:lnTo>
                      <a:pt x="380" y="80"/>
                    </a:lnTo>
                    <a:lnTo>
                      <a:pt x="382" y="83"/>
                    </a:lnTo>
                    <a:lnTo>
                      <a:pt x="384" y="85"/>
                    </a:lnTo>
                    <a:lnTo>
                      <a:pt x="386" y="88"/>
                    </a:lnTo>
                    <a:lnTo>
                      <a:pt x="389" y="90"/>
                    </a:lnTo>
                    <a:lnTo>
                      <a:pt x="392" y="92"/>
                    </a:lnTo>
                    <a:lnTo>
                      <a:pt x="395" y="94"/>
                    </a:lnTo>
                    <a:lnTo>
                      <a:pt x="399" y="95"/>
                    </a:lnTo>
                    <a:lnTo>
                      <a:pt x="402" y="96"/>
                    </a:lnTo>
                    <a:lnTo>
                      <a:pt x="406" y="97"/>
                    </a:lnTo>
                    <a:lnTo>
                      <a:pt x="410" y="98"/>
                    </a:lnTo>
                    <a:lnTo>
                      <a:pt x="421" y="100"/>
                    </a:lnTo>
                    <a:lnTo>
                      <a:pt x="425" y="101"/>
                    </a:lnTo>
                    <a:lnTo>
                      <a:pt x="427" y="102"/>
                    </a:lnTo>
                    <a:lnTo>
                      <a:pt x="429" y="102"/>
                    </a:lnTo>
                    <a:lnTo>
                      <a:pt x="431" y="103"/>
                    </a:lnTo>
                    <a:lnTo>
                      <a:pt x="431" y="104"/>
                    </a:lnTo>
                    <a:lnTo>
                      <a:pt x="432" y="105"/>
                    </a:lnTo>
                    <a:lnTo>
                      <a:pt x="432" y="106"/>
                    </a:lnTo>
                    <a:lnTo>
                      <a:pt x="432" y="107"/>
                    </a:lnTo>
                    <a:lnTo>
                      <a:pt x="432" y="108"/>
                    </a:lnTo>
                    <a:lnTo>
                      <a:pt x="432" y="109"/>
                    </a:lnTo>
                    <a:lnTo>
                      <a:pt x="432" y="110"/>
                    </a:lnTo>
                    <a:lnTo>
                      <a:pt x="432" y="111"/>
                    </a:lnTo>
                    <a:lnTo>
                      <a:pt x="431" y="112"/>
                    </a:lnTo>
                    <a:lnTo>
                      <a:pt x="430" y="113"/>
                    </a:lnTo>
                    <a:lnTo>
                      <a:pt x="429" y="114"/>
                    </a:lnTo>
                    <a:lnTo>
                      <a:pt x="428" y="115"/>
                    </a:lnTo>
                    <a:lnTo>
                      <a:pt x="426" y="116"/>
                    </a:lnTo>
                    <a:lnTo>
                      <a:pt x="424" y="117"/>
                    </a:lnTo>
                    <a:lnTo>
                      <a:pt x="421" y="118"/>
                    </a:lnTo>
                    <a:lnTo>
                      <a:pt x="419" y="118"/>
                    </a:lnTo>
                    <a:lnTo>
                      <a:pt x="416" y="118"/>
                    </a:lnTo>
                    <a:lnTo>
                      <a:pt x="414" y="118"/>
                    </a:lnTo>
                    <a:lnTo>
                      <a:pt x="412" y="118"/>
                    </a:lnTo>
                    <a:lnTo>
                      <a:pt x="409" y="117"/>
                    </a:lnTo>
                    <a:lnTo>
                      <a:pt x="407" y="117"/>
                    </a:lnTo>
                    <a:lnTo>
                      <a:pt x="403" y="116"/>
                    </a:lnTo>
                    <a:lnTo>
                      <a:pt x="399" y="114"/>
                    </a:lnTo>
                    <a:lnTo>
                      <a:pt x="395" y="112"/>
                    </a:lnTo>
                    <a:lnTo>
                      <a:pt x="391" y="109"/>
                    </a:lnTo>
                    <a:lnTo>
                      <a:pt x="387" y="107"/>
                    </a:lnTo>
                    <a:lnTo>
                      <a:pt x="384" y="104"/>
                    </a:lnTo>
                    <a:lnTo>
                      <a:pt x="381" y="102"/>
                    </a:lnTo>
                    <a:lnTo>
                      <a:pt x="357" y="145"/>
                    </a:lnTo>
                    <a:lnTo>
                      <a:pt x="360" y="147"/>
                    </a:lnTo>
                    <a:lnTo>
                      <a:pt x="363" y="148"/>
                    </a:lnTo>
                    <a:lnTo>
                      <a:pt x="367" y="150"/>
                    </a:lnTo>
                    <a:lnTo>
                      <a:pt x="370" y="151"/>
                    </a:lnTo>
                    <a:lnTo>
                      <a:pt x="377" y="153"/>
                    </a:lnTo>
                    <a:lnTo>
                      <a:pt x="384" y="155"/>
                    </a:lnTo>
                    <a:lnTo>
                      <a:pt x="388" y="156"/>
                    </a:lnTo>
                    <a:lnTo>
                      <a:pt x="392" y="157"/>
                    </a:lnTo>
                    <a:lnTo>
                      <a:pt x="399" y="158"/>
                    </a:lnTo>
                    <a:lnTo>
                      <a:pt x="403" y="159"/>
                    </a:lnTo>
                    <a:lnTo>
                      <a:pt x="407" y="159"/>
                    </a:lnTo>
                    <a:lnTo>
                      <a:pt x="411" y="159"/>
                    </a:lnTo>
                    <a:lnTo>
                      <a:pt x="414" y="159"/>
                    </a:lnTo>
                    <a:lnTo>
                      <a:pt x="421" y="159"/>
                    </a:lnTo>
                    <a:lnTo>
                      <a:pt x="427" y="158"/>
                    </a:lnTo>
                    <a:lnTo>
                      <a:pt x="433" y="157"/>
                    </a:lnTo>
                    <a:lnTo>
                      <a:pt x="439" y="156"/>
                    </a:lnTo>
                    <a:lnTo>
                      <a:pt x="445" y="154"/>
                    </a:lnTo>
                    <a:lnTo>
                      <a:pt x="451" y="152"/>
                    </a:lnTo>
                    <a:lnTo>
                      <a:pt x="457" y="149"/>
                    </a:lnTo>
                    <a:lnTo>
                      <a:pt x="460" y="147"/>
                    </a:lnTo>
                    <a:lnTo>
                      <a:pt x="462" y="146"/>
                    </a:lnTo>
                    <a:lnTo>
                      <a:pt x="465" y="144"/>
                    </a:lnTo>
                    <a:lnTo>
                      <a:pt x="468" y="142"/>
                    </a:lnTo>
                    <a:lnTo>
                      <a:pt x="470" y="140"/>
                    </a:lnTo>
                    <a:lnTo>
                      <a:pt x="472" y="138"/>
                    </a:lnTo>
                    <a:lnTo>
                      <a:pt x="475" y="136"/>
                    </a:lnTo>
                    <a:lnTo>
                      <a:pt x="477" y="133"/>
                    </a:lnTo>
                    <a:lnTo>
                      <a:pt x="479" y="131"/>
                    </a:lnTo>
                    <a:lnTo>
                      <a:pt x="480" y="128"/>
                    </a:lnTo>
                    <a:lnTo>
                      <a:pt x="482" y="126"/>
                    </a:lnTo>
                    <a:lnTo>
                      <a:pt x="484" y="123"/>
                    </a:lnTo>
                    <a:lnTo>
                      <a:pt x="485" y="120"/>
                    </a:lnTo>
                    <a:lnTo>
                      <a:pt x="487" y="117"/>
                    </a:lnTo>
                    <a:lnTo>
                      <a:pt x="488" y="114"/>
                    </a:lnTo>
                    <a:lnTo>
                      <a:pt x="489" y="111"/>
                    </a:lnTo>
                    <a:lnTo>
                      <a:pt x="489" y="108"/>
                    </a:lnTo>
                    <a:lnTo>
                      <a:pt x="490" y="104"/>
                    </a:lnTo>
                  </a:path>
                </a:pathLst>
              </a:custGeom>
              <a:solidFill>
                <a:schemeClr val="tx1"/>
              </a:solidFill>
              <a:ln w="9525">
                <a:noFill/>
                <a:round/>
                <a:headEnd/>
                <a:tailEnd/>
              </a:ln>
            </p:spPr>
            <p:txBody>
              <a:bodyPr/>
              <a:lstStyle/>
              <a:p>
                <a:endParaRPr lang="en-US"/>
              </a:p>
            </p:txBody>
          </p:sp>
          <p:sp>
            <p:nvSpPr>
              <p:cNvPr id="65" name="Freeform 100"/>
              <p:cNvSpPr>
                <a:spLocks/>
              </p:cNvSpPr>
              <p:nvPr/>
            </p:nvSpPr>
            <p:spPr bwMode="auto">
              <a:xfrm>
                <a:off x="5989" y="3601"/>
                <a:ext cx="121" cy="241"/>
              </a:xfrm>
              <a:custGeom>
                <a:avLst/>
                <a:gdLst>
                  <a:gd name="T0" fmla="*/ 0 w 77"/>
                  <a:gd name="T1" fmla="*/ 380 h 154"/>
                  <a:gd name="T2" fmla="*/ 0 w 77"/>
                  <a:gd name="T3" fmla="*/ 516 h 154"/>
                  <a:gd name="T4" fmla="*/ 60 w 77"/>
                  <a:gd name="T5" fmla="*/ 516 h 154"/>
                  <a:gd name="T6" fmla="*/ 66 w 77"/>
                  <a:gd name="T7" fmla="*/ 590 h 154"/>
                  <a:gd name="T8" fmla="*/ 299 w 77"/>
                  <a:gd name="T9" fmla="*/ 590 h 154"/>
                  <a:gd name="T10" fmla="*/ 178 w 77"/>
                  <a:gd name="T11" fmla="*/ 0 h 154"/>
                  <a:gd name="T12" fmla="*/ 0 w 77"/>
                  <a:gd name="T13" fmla="*/ 0 h 154"/>
                  <a:gd name="T14" fmla="*/ 0 w 77"/>
                  <a:gd name="T15" fmla="*/ 264 h 154"/>
                  <a:gd name="T16" fmla="*/ 22 w 77"/>
                  <a:gd name="T17" fmla="*/ 199 h 154"/>
                  <a:gd name="T18" fmla="*/ 31 w 77"/>
                  <a:gd name="T19" fmla="*/ 199 h 154"/>
                  <a:gd name="T20" fmla="*/ 31 w 77"/>
                  <a:gd name="T21" fmla="*/ 233 h 154"/>
                  <a:gd name="T22" fmla="*/ 31 w 77"/>
                  <a:gd name="T23" fmla="*/ 252 h 154"/>
                  <a:gd name="T24" fmla="*/ 35 w 77"/>
                  <a:gd name="T25" fmla="*/ 272 h 154"/>
                  <a:gd name="T26" fmla="*/ 42 w 77"/>
                  <a:gd name="T27" fmla="*/ 380 h 154"/>
                  <a:gd name="T28" fmla="*/ 0 w 77"/>
                  <a:gd name="T29" fmla="*/ 380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154">
                    <a:moveTo>
                      <a:pt x="0" y="99"/>
                    </a:moveTo>
                    <a:lnTo>
                      <a:pt x="0" y="135"/>
                    </a:lnTo>
                    <a:lnTo>
                      <a:pt x="15" y="135"/>
                    </a:lnTo>
                    <a:lnTo>
                      <a:pt x="17" y="154"/>
                    </a:lnTo>
                    <a:lnTo>
                      <a:pt x="77" y="154"/>
                    </a:lnTo>
                    <a:lnTo>
                      <a:pt x="46" y="0"/>
                    </a:lnTo>
                    <a:lnTo>
                      <a:pt x="0" y="0"/>
                    </a:lnTo>
                    <a:lnTo>
                      <a:pt x="0" y="69"/>
                    </a:lnTo>
                    <a:lnTo>
                      <a:pt x="6" y="52"/>
                    </a:lnTo>
                    <a:lnTo>
                      <a:pt x="8" y="52"/>
                    </a:lnTo>
                    <a:lnTo>
                      <a:pt x="8" y="61"/>
                    </a:lnTo>
                    <a:lnTo>
                      <a:pt x="8" y="66"/>
                    </a:lnTo>
                    <a:lnTo>
                      <a:pt x="9" y="71"/>
                    </a:lnTo>
                    <a:lnTo>
                      <a:pt x="11" y="99"/>
                    </a:lnTo>
                    <a:lnTo>
                      <a:pt x="0" y="99"/>
                    </a:lnTo>
                  </a:path>
                </a:pathLst>
              </a:custGeom>
              <a:solidFill>
                <a:schemeClr val="tx1"/>
              </a:solidFill>
              <a:ln w="9525">
                <a:noFill/>
                <a:round/>
                <a:headEnd/>
                <a:tailEnd/>
              </a:ln>
            </p:spPr>
            <p:txBody>
              <a:bodyPr/>
              <a:lstStyle/>
              <a:p>
                <a:endParaRPr lang="en-US"/>
              </a:p>
            </p:txBody>
          </p:sp>
          <p:sp>
            <p:nvSpPr>
              <p:cNvPr id="66" name="Freeform 101"/>
              <p:cNvSpPr>
                <a:spLocks/>
              </p:cNvSpPr>
              <p:nvPr/>
            </p:nvSpPr>
            <p:spPr bwMode="auto">
              <a:xfrm>
                <a:off x="5841" y="3601"/>
                <a:ext cx="150" cy="241"/>
              </a:xfrm>
              <a:custGeom>
                <a:avLst/>
                <a:gdLst>
                  <a:gd name="T0" fmla="*/ 374 w 95"/>
                  <a:gd name="T1" fmla="*/ 264 h 154"/>
                  <a:gd name="T2" fmla="*/ 374 w 95"/>
                  <a:gd name="T3" fmla="*/ 0 h 154"/>
                  <a:gd name="T4" fmla="*/ 311 w 95"/>
                  <a:gd name="T5" fmla="*/ 0 h 154"/>
                  <a:gd name="T6" fmla="*/ 0 w 95"/>
                  <a:gd name="T7" fmla="*/ 590 h 154"/>
                  <a:gd name="T8" fmla="*/ 237 w 95"/>
                  <a:gd name="T9" fmla="*/ 590 h 154"/>
                  <a:gd name="T10" fmla="*/ 267 w 95"/>
                  <a:gd name="T11" fmla="*/ 516 h 154"/>
                  <a:gd name="T12" fmla="*/ 374 w 95"/>
                  <a:gd name="T13" fmla="*/ 516 h 154"/>
                  <a:gd name="T14" fmla="*/ 374 w 95"/>
                  <a:gd name="T15" fmla="*/ 380 h 154"/>
                  <a:gd name="T16" fmla="*/ 327 w 95"/>
                  <a:gd name="T17" fmla="*/ 380 h 154"/>
                  <a:gd name="T18" fmla="*/ 374 w 95"/>
                  <a:gd name="T19" fmla="*/ 264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54">
                    <a:moveTo>
                      <a:pt x="95" y="69"/>
                    </a:moveTo>
                    <a:lnTo>
                      <a:pt x="95" y="0"/>
                    </a:lnTo>
                    <a:lnTo>
                      <a:pt x="79" y="0"/>
                    </a:lnTo>
                    <a:lnTo>
                      <a:pt x="0" y="154"/>
                    </a:lnTo>
                    <a:lnTo>
                      <a:pt x="60" y="154"/>
                    </a:lnTo>
                    <a:lnTo>
                      <a:pt x="68" y="135"/>
                    </a:lnTo>
                    <a:lnTo>
                      <a:pt x="95" y="135"/>
                    </a:lnTo>
                    <a:lnTo>
                      <a:pt x="95" y="99"/>
                    </a:lnTo>
                    <a:lnTo>
                      <a:pt x="83" y="99"/>
                    </a:lnTo>
                    <a:lnTo>
                      <a:pt x="95" y="69"/>
                    </a:lnTo>
                  </a:path>
                </a:pathLst>
              </a:custGeom>
              <a:solidFill>
                <a:schemeClr val="tx1"/>
              </a:solidFill>
              <a:ln w="9525">
                <a:noFill/>
                <a:round/>
                <a:headEnd/>
                <a:tailEnd/>
              </a:ln>
            </p:spPr>
            <p:txBody>
              <a:bodyPr/>
              <a:lstStyle/>
              <a:p>
                <a:endParaRPr lang="en-US"/>
              </a:p>
            </p:txBody>
          </p:sp>
        </p:grpSp>
        <p:grpSp>
          <p:nvGrpSpPr>
            <p:cNvPr id="8" name="Group 102"/>
            <p:cNvGrpSpPr>
              <a:grpSpLocks/>
            </p:cNvGrpSpPr>
            <p:nvPr/>
          </p:nvGrpSpPr>
          <p:grpSpPr bwMode="auto">
            <a:xfrm>
              <a:off x="244" y="256"/>
              <a:ext cx="748" cy="207"/>
              <a:chOff x="5261" y="3657"/>
              <a:chExt cx="666" cy="185"/>
            </a:xfrm>
          </p:grpSpPr>
          <p:sp>
            <p:nvSpPr>
              <p:cNvPr id="59" name="Freeform 103"/>
              <p:cNvSpPr>
                <a:spLocks/>
              </p:cNvSpPr>
              <p:nvPr/>
            </p:nvSpPr>
            <p:spPr bwMode="auto">
              <a:xfrm>
                <a:off x="5261" y="3815"/>
                <a:ext cx="635" cy="27"/>
              </a:xfrm>
              <a:custGeom>
                <a:avLst/>
                <a:gdLst>
                  <a:gd name="T0" fmla="*/ 7 w 471"/>
                  <a:gd name="T1" fmla="*/ 0 h 20"/>
                  <a:gd name="T2" fmla="*/ 140 w 471"/>
                  <a:gd name="T3" fmla="*/ 1 h 20"/>
                  <a:gd name="T4" fmla="*/ 132 w 471"/>
                  <a:gd name="T5" fmla="*/ 47 h 20"/>
                  <a:gd name="T6" fmla="*/ 0 w 471"/>
                  <a:gd name="T7" fmla="*/ 49 h 20"/>
                  <a:gd name="T8" fmla="*/ 7 w 471"/>
                  <a:gd name="T9" fmla="*/ 0 h 20"/>
                  <a:gd name="T10" fmla="*/ 216 w 471"/>
                  <a:gd name="T11" fmla="*/ 5 h 20"/>
                  <a:gd name="T12" fmla="*/ 387 w 471"/>
                  <a:gd name="T13" fmla="*/ 7 h 20"/>
                  <a:gd name="T14" fmla="*/ 380 w 471"/>
                  <a:gd name="T15" fmla="*/ 42 h 20"/>
                  <a:gd name="T16" fmla="*/ 233 w 471"/>
                  <a:gd name="T17" fmla="*/ 47 h 20"/>
                  <a:gd name="T18" fmla="*/ 216 w 471"/>
                  <a:gd name="T19" fmla="*/ 5 h 20"/>
                  <a:gd name="T20" fmla="*/ 471 w 471"/>
                  <a:gd name="T21" fmla="*/ 9 h 20"/>
                  <a:gd name="T22" fmla="*/ 604 w 471"/>
                  <a:gd name="T23" fmla="*/ 12 h 20"/>
                  <a:gd name="T24" fmla="*/ 599 w 471"/>
                  <a:gd name="T25" fmla="*/ 41 h 20"/>
                  <a:gd name="T26" fmla="*/ 465 w 471"/>
                  <a:gd name="T27" fmla="*/ 42 h 20"/>
                  <a:gd name="T28" fmla="*/ 471 w 471"/>
                  <a:gd name="T29" fmla="*/ 9 h 20"/>
                  <a:gd name="T30" fmla="*/ 677 w 471"/>
                  <a:gd name="T31" fmla="*/ 12 h 20"/>
                  <a:gd name="T32" fmla="*/ 814 w 471"/>
                  <a:gd name="T33" fmla="*/ 16 h 20"/>
                  <a:gd name="T34" fmla="*/ 810 w 471"/>
                  <a:gd name="T35" fmla="*/ 35 h 20"/>
                  <a:gd name="T36" fmla="*/ 670 w 471"/>
                  <a:gd name="T37" fmla="*/ 36 h 20"/>
                  <a:gd name="T38" fmla="*/ 677 w 471"/>
                  <a:gd name="T39" fmla="*/ 12 h 20"/>
                  <a:gd name="T40" fmla="*/ 886 w 471"/>
                  <a:gd name="T41" fmla="*/ 16 h 20"/>
                  <a:gd name="T42" fmla="*/ 1154 w 471"/>
                  <a:gd name="T43" fmla="*/ 22 h 20"/>
                  <a:gd name="T44" fmla="*/ 1153 w 471"/>
                  <a:gd name="T45" fmla="*/ 26 h 20"/>
                  <a:gd name="T46" fmla="*/ 1149 w 471"/>
                  <a:gd name="T47" fmla="*/ 27 h 20"/>
                  <a:gd name="T48" fmla="*/ 874 w 471"/>
                  <a:gd name="T49" fmla="*/ 35 h 20"/>
                  <a:gd name="T50" fmla="*/ 886 w 471"/>
                  <a:gd name="T51" fmla="*/ 16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1" h="20">
                    <a:moveTo>
                      <a:pt x="3" y="0"/>
                    </a:moveTo>
                    <a:lnTo>
                      <a:pt x="57" y="1"/>
                    </a:lnTo>
                    <a:lnTo>
                      <a:pt x="54" y="19"/>
                    </a:lnTo>
                    <a:lnTo>
                      <a:pt x="0" y="20"/>
                    </a:lnTo>
                    <a:lnTo>
                      <a:pt x="3" y="0"/>
                    </a:lnTo>
                    <a:moveTo>
                      <a:pt x="88" y="2"/>
                    </a:moveTo>
                    <a:lnTo>
                      <a:pt x="158" y="3"/>
                    </a:lnTo>
                    <a:lnTo>
                      <a:pt x="155" y="17"/>
                    </a:lnTo>
                    <a:lnTo>
                      <a:pt x="95" y="19"/>
                    </a:lnTo>
                    <a:lnTo>
                      <a:pt x="88" y="2"/>
                    </a:lnTo>
                    <a:moveTo>
                      <a:pt x="192" y="4"/>
                    </a:moveTo>
                    <a:lnTo>
                      <a:pt x="246" y="5"/>
                    </a:lnTo>
                    <a:lnTo>
                      <a:pt x="244" y="16"/>
                    </a:lnTo>
                    <a:lnTo>
                      <a:pt x="190" y="17"/>
                    </a:lnTo>
                    <a:lnTo>
                      <a:pt x="192" y="4"/>
                    </a:lnTo>
                    <a:moveTo>
                      <a:pt x="276" y="5"/>
                    </a:moveTo>
                    <a:lnTo>
                      <a:pt x="332" y="7"/>
                    </a:lnTo>
                    <a:lnTo>
                      <a:pt x="331" y="14"/>
                    </a:lnTo>
                    <a:lnTo>
                      <a:pt x="274" y="15"/>
                    </a:lnTo>
                    <a:lnTo>
                      <a:pt x="276" y="5"/>
                    </a:lnTo>
                    <a:moveTo>
                      <a:pt x="361" y="7"/>
                    </a:moveTo>
                    <a:lnTo>
                      <a:pt x="471" y="9"/>
                    </a:lnTo>
                    <a:lnTo>
                      <a:pt x="470" y="10"/>
                    </a:lnTo>
                    <a:lnTo>
                      <a:pt x="469" y="11"/>
                    </a:lnTo>
                    <a:lnTo>
                      <a:pt x="357" y="14"/>
                    </a:lnTo>
                    <a:lnTo>
                      <a:pt x="361" y="7"/>
                    </a:lnTo>
                  </a:path>
                </a:pathLst>
              </a:custGeom>
              <a:solidFill>
                <a:srgbClr val="333399"/>
              </a:solidFill>
              <a:ln w="9525">
                <a:noFill/>
                <a:round/>
                <a:headEnd/>
                <a:tailEnd/>
              </a:ln>
            </p:spPr>
            <p:txBody>
              <a:bodyPr/>
              <a:lstStyle/>
              <a:p>
                <a:endParaRPr lang="en-US"/>
              </a:p>
            </p:txBody>
          </p:sp>
          <p:sp>
            <p:nvSpPr>
              <p:cNvPr id="60" name="Freeform 104"/>
              <p:cNvSpPr>
                <a:spLocks/>
              </p:cNvSpPr>
              <p:nvPr/>
            </p:nvSpPr>
            <p:spPr bwMode="auto">
              <a:xfrm>
                <a:off x="5266" y="3775"/>
                <a:ext cx="651" cy="27"/>
              </a:xfrm>
              <a:custGeom>
                <a:avLst/>
                <a:gdLst>
                  <a:gd name="T0" fmla="*/ 9 w 483"/>
                  <a:gd name="T1" fmla="*/ 0 h 20"/>
                  <a:gd name="T2" fmla="*/ 140 w 483"/>
                  <a:gd name="T3" fmla="*/ 1 h 20"/>
                  <a:gd name="T4" fmla="*/ 140 w 483"/>
                  <a:gd name="T5" fmla="*/ 9 h 20"/>
                  <a:gd name="T6" fmla="*/ 136 w 483"/>
                  <a:gd name="T7" fmla="*/ 20 h 20"/>
                  <a:gd name="T8" fmla="*/ 132 w 483"/>
                  <a:gd name="T9" fmla="*/ 47 h 20"/>
                  <a:gd name="T10" fmla="*/ 0 w 483"/>
                  <a:gd name="T11" fmla="*/ 49 h 20"/>
                  <a:gd name="T12" fmla="*/ 9 w 483"/>
                  <a:gd name="T13" fmla="*/ 0 h 20"/>
                  <a:gd name="T14" fmla="*/ 171 w 483"/>
                  <a:gd name="T15" fmla="*/ 1 h 20"/>
                  <a:gd name="T16" fmla="*/ 605 w 483"/>
                  <a:gd name="T17" fmla="*/ 12 h 20"/>
                  <a:gd name="T18" fmla="*/ 600 w 483"/>
                  <a:gd name="T19" fmla="*/ 41 h 20"/>
                  <a:gd name="T20" fmla="*/ 466 w 483"/>
                  <a:gd name="T21" fmla="*/ 42 h 20"/>
                  <a:gd name="T22" fmla="*/ 472 w 483"/>
                  <a:gd name="T23" fmla="*/ 9 h 20"/>
                  <a:gd name="T24" fmla="*/ 387 w 483"/>
                  <a:gd name="T25" fmla="*/ 9 h 20"/>
                  <a:gd name="T26" fmla="*/ 381 w 483"/>
                  <a:gd name="T27" fmla="*/ 42 h 20"/>
                  <a:gd name="T28" fmla="*/ 191 w 483"/>
                  <a:gd name="T29" fmla="*/ 47 h 20"/>
                  <a:gd name="T30" fmla="*/ 171 w 483"/>
                  <a:gd name="T31" fmla="*/ 1 h 20"/>
                  <a:gd name="T32" fmla="*/ 675 w 483"/>
                  <a:gd name="T33" fmla="*/ 12 h 20"/>
                  <a:gd name="T34" fmla="*/ 811 w 483"/>
                  <a:gd name="T35" fmla="*/ 15 h 20"/>
                  <a:gd name="T36" fmla="*/ 810 w 483"/>
                  <a:gd name="T37" fmla="*/ 35 h 20"/>
                  <a:gd name="T38" fmla="*/ 674 w 483"/>
                  <a:gd name="T39" fmla="*/ 36 h 20"/>
                  <a:gd name="T40" fmla="*/ 675 w 483"/>
                  <a:gd name="T41" fmla="*/ 12 h 20"/>
                  <a:gd name="T42" fmla="*/ 914 w 483"/>
                  <a:gd name="T43" fmla="*/ 16 h 20"/>
                  <a:gd name="T44" fmla="*/ 930 w 483"/>
                  <a:gd name="T45" fmla="*/ 16 h 20"/>
                  <a:gd name="T46" fmla="*/ 934 w 483"/>
                  <a:gd name="T47" fmla="*/ 20 h 20"/>
                  <a:gd name="T48" fmla="*/ 943 w 483"/>
                  <a:gd name="T49" fmla="*/ 26 h 20"/>
                  <a:gd name="T50" fmla="*/ 952 w 483"/>
                  <a:gd name="T51" fmla="*/ 32 h 20"/>
                  <a:gd name="T52" fmla="*/ 952 w 483"/>
                  <a:gd name="T53" fmla="*/ 32 h 20"/>
                  <a:gd name="T54" fmla="*/ 903 w 483"/>
                  <a:gd name="T55" fmla="*/ 32 h 20"/>
                  <a:gd name="T56" fmla="*/ 914 w 483"/>
                  <a:gd name="T57" fmla="*/ 16 h 20"/>
                  <a:gd name="T58" fmla="*/ 1043 w 483"/>
                  <a:gd name="T59" fmla="*/ 20 h 20"/>
                  <a:gd name="T60" fmla="*/ 1182 w 483"/>
                  <a:gd name="T61" fmla="*/ 22 h 20"/>
                  <a:gd name="T62" fmla="*/ 1182 w 483"/>
                  <a:gd name="T63" fmla="*/ 27 h 20"/>
                  <a:gd name="T64" fmla="*/ 1043 w 483"/>
                  <a:gd name="T65" fmla="*/ 30 h 20"/>
                  <a:gd name="T66" fmla="*/ 1043 w 483"/>
                  <a:gd name="T67" fmla="*/ 27 h 20"/>
                  <a:gd name="T68" fmla="*/ 1043 w 483"/>
                  <a:gd name="T69" fmla="*/ 26 h 20"/>
                  <a:gd name="T70" fmla="*/ 1043 w 483"/>
                  <a:gd name="T71" fmla="*/ 22 h 20"/>
                  <a:gd name="T72" fmla="*/ 1043 w 483"/>
                  <a:gd name="T73" fmla="*/ 20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3" h="20">
                    <a:moveTo>
                      <a:pt x="4" y="0"/>
                    </a:moveTo>
                    <a:lnTo>
                      <a:pt x="57" y="1"/>
                    </a:lnTo>
                    <a:lnTo>
                      <a:pt x="57" y="4"/>
                    </a:lnTo>
                    <a:lnTo>
                      <a:pt x="56" y="8"/>
                    </a:lnTo>
                    <a:lnTo>
                      <a:pt x="54" y="19"/>
                    </a:lnTo>
                    <a:lnTo>
                      <a:pt x="0" y="20"/>
                    </a:lnTo>
                    <a:lnTo>
                      <a:pt x="4" y="0"/>
                    </a:lnTo>
                    <a:moveTo>
                      <a:pt x="70" y="1"/>
                    </a:moveTo>
                    <a:lnTo>
                      <a:pt x="247" y="5"/>
                    </a:lnTo>
                    <a:lnTo>
                      <a:pt x="245" y="16"/>
                    </a:lnTo>
                    <a:lnTo>
                      <a:pt x="191" y="17"/>
                    </a:lnTo>
                    <a:lnTo>
                      <a:pt x="193" y="4"/>
                    </a:lnTo>
                    <a:lnTo>
                      <a:pt x="158" y="4"/>
                    </a:lnTo>
                    <a:lnTo>
                      <a:pt x="156" y="17"/>
                    </a:lnTo>
                    <a:lnTo>
                      <a:pt x="78" y="19"/>
                    </a:lnTo>
                    <a:lnTo>
                      <a:pt x="70" y="1"/>
                    </a:lnTo>
                    <a:moveTo>
                      <a:pt x="276" y="5"/>
                    </a:moveTo>
                    <a:lnTo>
                      <a:pt x="332" y="6"/>
                    </a:lnTo>
                    <a:lnTo>
                      <a:pt x="331" y="14"/>
                    </a:lnTo>
                    <a:lnTo>
                      <a:pt x="275" y="15"/>
                    </a:lnTo>
                    <a:lnTo>
                      <a:pt x="276" y="5"/>
                    </a:lnTo>
                    <a:moveTo>
                      <a:pt x="373" y="7"/>
                    </a:moveTo>
                    <a:lnTo>
                      <a:pt x="380" y="7"/>
                    </a:lnTo>
                    <a:lnTo>
                      <a:pt x="381" y="8"/>
                    </a:lnTo>
                    <a:lnTo>
                      <a:pt x="385" y="10"/>
                    </a:lnTo>
                    <a:lnTo>
                      <a:pt x="389" y="13"/>
                    </a:lnTo>
                    <a:lnTo>
                      <a:pt x="369" y="13"/>
                    </a:lnTo>
                    <a:lnTo>
                      <a:pt x="373" y="7"/>
                    </a:lnTo>
                    <a:moveTo>
                      <a:pt x="426" y="8"/>
                    </a:moveTo>
                    <a:lnTo>
                      <a:pt x="483" y="9"/>
                    </a:lnTo>
                    <a:lnTo>
                      <a:pt x="483" y="11"/>
                    </a:lnTo>
                    <a:lnTo>
                      <a:pt x="426" y="12"/>
                    </a:lnTo>
                    <a:lnTo>
                      <a:pt x="426" y="11"/>
                    </a:lnTo>
                    <a:lnTo>
                      <a:pt x="426" y="10"/>
                    </a:lnTo>
                    <a:lnTo>
                      <a:pt x="426" y="9"/>
                    </a:lnTo>
                    <a:lnTo>
                      <a:pt x="426" y="8"/>
                    </a:lnTo>
                  </a:path>
                </a:pathLst>
              </a:custGeom>
              <a:solidFill>
                <a:srgbClr val="333399"/>
              </a:solidFill>
              <a:ln w="9525">
                <a:noFill/>
                <a:round/>
                <a:headEnd/>
                <a:tailEnd/>
              </a:ln>
            </p:spPr>
            <p:txBody>
              <a:bodyPr/>
              <a:lstStyle/>
              <a:p>
                <a:endParaRPr lang="en-US"/>
              </a:p>
            </p:txBody>
          </p:sp>
          <p:sp>
            <p:nvSpPr>
              <p:cNvPr id="61" name="Freeform 105"/>
              <p:cNvSpPr>
                <a:spLocks/>
              </p:cNvSpPr>
              <p:nvPr/>
            </p:nvSpPr>
            <p:spPr bwMode="auto">
              <a:xfrm>
                <a:off x="5273" y="3736"/>
                <a:ext cx="643" cy="27"/>
              </a:xfrm>
              <a:custGeom>
                <a:avLst/>
                <a:gdLst>
                  <a:gd name="T0" fmla="*/ 7 w 477"/>
                  <a:gd name="T1" fmla="*/ 0 h 20"/>
                  <a:gd name="T2" fmla="*/ 240 w 477"/>
                  <a:gd name="T3" fmla="*/ 1 h 20"/>
                  <a:gd name="T4" fmla="*/ 249 w 477"/>
                  <a:gd name="T5" fmla="*/ 30 h 20"/>
                  <a:gd name="T6" fmla="*/ 255 w 477"/>
                  <a:gd name="T7" fmla="*/ 5 h 20"/>
                  <a:gd name="T8" fmla="*/ 604 w 477"/>
                  <a:gd name="T9" fmla="*/ 9 h 20"/>
                  <a:gd name="T10" fmla="*/ 597 w 477"/>
                  <a:gd name="T11" fmla="*/ 41 h 20"/>
                  <a:gd name="T12" fmla="*/ 147 w 477"/>
                  <a:gd name="T13" fmla="*/ 47 h 20"/>
                  <a:gd name="T14" fmla="*/ 132 w 477"/>
                  <a:gd name="T15" fmla="*/ 15 h 20"/>
                  <a:gd name="T16" fmla="*/ 129 w 477"/>
                  <a:gd name="T17" fmla="*/ 15 h 20"/>
                  <a:gd name="T18" fmla="*/ 129 w 477"/>
                  <a:gd name="T19" fmla="*/ 35 h 20"/>
                  <a:gd name="T20" fmla="*/ 129 w 477"/>
                  <a:gd name="T21" fmla="*/ 47 h 20"/>
                  <a:gd name="T22" fmla="*/ 0 w 477"/>
                  <a:gd name="T23" fmla="*/ 49 h 20"/>
                  <a:gd name="T24" fmla="*/ 7 w 477"/>
                  <a:gd name="T25" fmla="*/ 0 h 20"/>
                  <a:gd name="T26" fmla="*/ 675 w 477"/>
                  <a:gd name="T27" fmla="*/ 12 h 20"/>
                  <a:gd name="T28" fmla="*/ 814 w 477"/>
                  <a:gd name="T29" fmla="*/ 15 h 20"/>
                  <a:gd name="T30" fmla="*/ 809 w 477"/>
                  <a:gd name="T31" fmla="*/ 35 h 20"/>
                  <a:gd name="T32" fmla="*/ 670 w 477"/>
                  <a:gd name="T33" fmla="*/ 36 h 20"/>
                  <a:gd name="T34" fmla="*/ 675 w 477"/>
                  <a:gd name="T35" fmla="*/ 12 h 20"/>
                  <a:gd name="T36" fmla="*/ 899 w 477"/>
                  <a:gd name="T37" fmla="*/ 16 h 20"/>
                  <a:gd name="T38" fmla="*/ 1163 w 477"/>
                  <a:gd name="T39" fmla="*/ 22 h 20"/>
                  <a:gd name="T40" fmla="*/ 1166 w 477"/>
                  <a:gd name="T41" fmla="*/ 26 h 20"/>
                  <a:gd name="T42" fmla="*/ 1169 w 477"/>
                  <a:gd name="T43" fmla="*/ 27 h 20"/>
                  <a:gd name="T44" fmla="*/ 909 w 477"/>
                  <a:gd name="T45" fmla="*/ 32 h 20"/>
                  <a:gd name="T46" fmla="*/ 909 w 477"/>
                  <a:gd name="T47" fmla="*/ 32 h 20"/>
                  <a:gd name="T48" fmla="*/ 903 w 477"/>
                  <a:gd name="T49" fmla="*/ 26 h 20"/>
                  <a:gd name="T50" fmla="*/ 899 w 477"/>
                  <a:gd name="T51" fmla="*/ 16 h 20"/>
                  <a:gd name="T52" fmla="*/ 899 w 477"/>
                  <a:gd name="T53" fmla="*/ 16 h 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77" h="20">
                    <a:moveTo>
                      <a:pt x="3" y="0"/>
                    </a:moveTo>
                    <a:lnTo>
                      <a:pt x="98" y="1"/>
                    </a:lnTo>
                    <a:lnTo>
                      <a:pt x="102" y="12"/>
                    </a:lnTo>
                    <a:lnTo>
                      <a:pt x="104" y="2"/>
                    </a:lnTo>
                    <a:lnTo>
                      <a:pt x="246" y="4"/>
                    </a:lnTo>
                    <a:lnTo>
                      <a:pt x="244" y="16"/>
                    </a:lnTo>
                    <a:lnTo>
                      <a:pt x="60" y="19"/>
                    </a:lnTo>
                    <a:lnTo>
                      <a:pt x="54" y="6"/>
                    </a:lnTo>
                    <a:lnTo>
                      <a:pt x="53" y="6"/>
                    </a:lnTo>
                    <a:lnTo>
                      <a:pt x="53" y="14"/>
                    </a:lnTo>
                    <a:lnTo>
                      <a:pt x="53" y="19"/>
                    </a:lnTo>
                    <a:lnTo>
                      <a:pt x="0" y="20"/>
                    </a:lnTo>
                    <a:lnTo>
                      <a:pt x="3" y="0"/>
                    </a:lnTo>
                    <a:moveTo>
                      <a:pt x="276" y="5"/>
                    </a:moveTo>
                    <a:lnTo>
                      <a:pt x="332" y="6"/>
                    </a:lnTo>
                    <a:lnTo>
                      <a:pt x="330" y="14"/>
                    </a:lnTo>
                    <a:lnTo>
                      <a:pt x="274" y="15"/>
                    </a:lnTo>
                    <a:lnTo>
                      <a:pt x="276" y="5"/>
                    </a:lnTo>
                    <a:moveTo>
                      <a:pt x="367" y="7"/>
                    </a:moveTo>
                    <a:lnTo>
                      <a:pt x="475" y="9"/>
                    </a:lnTo>
                    <a:lnTo>
                      <a:pt x="476" y="10"/>
                    </a:lnTo>
                    <a:lnTo>
                      <a:pt x="477" y="11"/>
                    </a:lnTo>
                    <a:lnTo>
                      <a:pt x="371" y="13"/>
                    </a:lnTo>
                    <a:lnTo>
                      <a:pt x="369" y="10"/>
                    </a:lnTo>
                    <a:lnTo>
                      <a:pt x="367" y="7"/>
                    </a:lnTo>
                  </a:path>
                </a:pathLst>
              </a:custGeom>
              <a:solidFill>
                <a:srgbClr val="333399"/>
              </a:solidFill>
              <a:ln w="9525">
                <a:noFill/>
                <a:round/>
                <a:headEnd/>
                <a:tailEnd/>
              </a:ln>
            </p:spPr>
            <p:txBody>
              <a:bodyPr/>
              <a:lstStyle/>
              <a:p>
                <a:endParaRPr lang="en-US"/>
              </a:p>
            </p:txBody>
          </p:sp>
          <p:sp>
            <p:nvSpPr>
              <p:cNvPr id="62" name="Freeform 106"/>
              <p:cNvSpPr>
                <a:spLocks/>
              </p:cNvSpPr>
              <p:nvPr/>
            </p:nvSpPr>
            <p:spPr bwMode="auto">
              <a:xfrm>
                <a:off x="5280" y="3697"/>
                <a:ext cx="625" cy="27"/>
              </a:xfrm>
              <a:custGeom>
                <a:avLst/>
                <a:gdLst>
                  <a:gd name="T0" fmla="*/ 7 w 464"/>
                  <a:gd name="T1" fmla="*/ 0 h 20"/>
                  <a:gd name="T2" fmla="*/ 195 w 464"/>
                  <a:gd name="T3" fmla="*/ 1 h 20"/>
                  <a:gd name="T4" fmla="*/ 213 w 464"/>
                  <a:gd name="T5" fmla="*/ 43 h 20"/>
                  <a:gd name="T6" fmla="*/ 0 w 464"/>
                  <a:gd name="T7" fmla="*/ 49 h 20"/>
                  <a:gd name="T8" fmla="*/ 7 w 464"/>
                  <a:gd name="T9" fmla="*/ 0 h 20"/>
                  <a:gd name="T10" fmla="*/ 255 w 464"/>
                  <a:gd name="T11" fmla="*/ 1 h 20"/>
                  <a:gd name="T12" fmla="*/ 387 w 464"/>
                  <a:gd name="T13" fmla="*/ 5 h 20"/>
                  <a:gd name="T14" fmla="*/ 381 w 464"/>
                  <a:gd name="T15" fmla="*/ 35 h 20"/>
                  <a:gd name="T16" fmla="*/ 465 w 464"/>
                  <a:gd name="T17" fmla="*/ 35 h 20"/>
                  <a:gd name="T18" fmla="*/ 470 w 464"/>
                  <a:gd name="T19" fmla="*/ 7 h 20"/>
                  <a:gd name="T20" fmla="*/ 888 w 464"/>
                  <a:gd name="T21" fmla="*/ 15 h 20"/>
                  <a:gd name="T22" fmla="*/ 888 w 464"/>
                  <a:gd name="T23" fmla="*/ 16 h 20"/>
                  <a:gd name="T24" fmla="*/ 888 w 464"/>
                  <a:gd name="T25" fmla="*/ 15 h 20"/>
                  <a:gd name="T26" fmla="*/ 1021 w 464"/>
                  <a:gd name="T27" fmla="*/ 16 h 20"/>
                  <a:gd name="T28" fmla="*/ 1021 w 464"/>
                  <a:gd name="T29" fmla="*/ 20 h 20"/>
                  <a:gd name="T30" fmla="*/ 1021 w 464"/>
                  <a:gd name="T31" fmla="*/ 22 h 20"/>
                  <a:gd name="T32" fmla="*/ 1021 w 464"/>
                  <a:gd name="T33" fmla="*/ 26 h 20"/>
                  <a:gd name="T34" fmla="*/ 1021 w 464"/>
                  <a:gd name="T35" fmla="*/ 27 h 20"/>
                  <a:gd name="T36" fmla="*/ 1021 w 464"/>
                  <a:gd name="T37" fmla="*/ 30 h 20"/>
                  <a:gd name="T38" fmla="*/ 1021 w 464"/>
                  <a:gd name="T39" fmla="*/ 30 h 20"/>
                  <a:gd name="T40" fmla="*/ 882 w 464"/>
                  <a:gd name="T41" fmla="*/ 32 h 20"/>
                  <a:gd name="T42" fmla="*/ 882 w 464"/>
                  <a:gd name="T43" fmla="*/ 30 h 20"/>
                  <a:gd name="T44" fmla="*/ 807 w 464"/>
                  <a:gd name="T45" fmla="*/ 27 h 20"/>
                  <a:gd name="T46" fmla="*/ 807 w 464"/>
                  <a:gd name="T47" fmla="*/ 35 h 20"/>
                  <a:gd name="T48" fmla="*/ 669 w 464"/>
                  <a:gd name="T49" fmla="*/ 36 h 20"/>
                  <a:gd name="T50" fmla="*/ 669 w 464"/>
                  <a:gd name="T51" fmla="*/ 27 h 20"/>
                  <a:gd name="T52" fmla="*/ 599 w 464"/>
                  <a:gd name="T53" fmla="*/ 30 h 20"/>
                  <a:gd name="T54" fmla="*/ 597 w 464"/>
                  <a:gd name="T55" fmla="*/ 36 h 20"/>
                  <a:gd name="T56" fmla="*/ 246 w 464"/>
                  <a:gd name="T57" fmla="*/ 43 h 20"/>
                  <a:gd name="T58" fmla="*/ 255 w 464"/>
                  <a:gd name="T59" fmla="*/ 1 h 20"/>
                  <a:gd name="T60" fmla="*/ 1099 w 464"/>
                  <a:gd name="T61" fmla="*/ 20 h 20"/>
                  <a:gd name="T62" fmla="*/ 1134 w 464"/>
                  <a:gd name="T63" fmla="*/ 20 h 20"/>
                  <a:gd name="T64" fmla="*/ 1129 w 464"/>
                  <a:gd name="T65" fmla="*/ 27 h 20"/>
                  <a:gd name="T66" fmla="*/ 1113 w 464"/>
                  <a:gd name="T67" fmla="*/ 27 h 20"/>
                  <a:gd name="T68" fmla="*/ 1110 w 464"/>
                  <a:gd name="T69" fmla="*/ 26 h 20"/>
                  <a:gd name="T70" fmla="*/ 1099 w 464"/>
                  <a:gd name="T71" fmla="*/ 20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64" h="20">
                    <a:moveTo>
                      <a:pt x="3" y="0"/>
                    </a:moveTo>
                    <a:lnTo>
                      <a:pt x="80" y="1"/>
                    </a:lnTo>
                    <a:lnTo>
                      <a:pt x="87" y="18"/>
                    </a:lnTo>
                    <a:lnTo>
                      <a:pt x="0" y="20"/>
                    </a:lnTo>
                    <a:lnTo>
                      <a:pt x="3" y="0"/>
                    </a:lnTo>
                    <a:moveTo>
                      <a:pt x="104" y="1"/>
                    </a:moveTo>
                    <a:lnTo>
                      <a:pt x="158" y="2"/>
                    </a:lnTo>
                    <a:lnTo>
                      <a:pt x="156" y="14"/>
                    </a:lnTo>
                    <a:lnTo>
                      <a:pt x="190" y="14"/>
                    </a:lnTo>
                    <a:lnTo>
                      <a:pt x="192" y="3"/>
                    </a:lnTo>
                    <a:lnTo>
                      <a:pt x="363" y="6"/>
                    </a:lnTo>
                    <a:lnTo>
                      <a:pt x="363" y="7"/>
                    </a:lnTo>
                    <a:lnTo>
                      <a:pt x="363" y="6"/>
                    </a:lnTo>
                    <a:lnTo>
                      <a:pt x="418" y="7"/>
                    </a:lnTo>
                    <a:lnTo>
                      <a:pt x="418" y="8"/>
                    </a:lnTo>
                    <a:lnTo>
                      <a:pt x="418" y="9"/>
                    </a:lnTo>
                    <a:lnTo>
                      <a:pt x="418" y="10"/>
                    </a:lnTo>
                    <a:lnTo>
                      <a:pt x="418" y="11"/>
                    </a:lnTo>
                    <a:lnTo>
                      <a:pt x="418" y="12"/>
                    </a:lnTo>
                    <a:lnTo>
                      <a:pt x="361" y="13"/>
                    </a:lnTo>
                    <a:lnTo>
                      <a:pt x="361" y="12"/>
                    </a:lnTo>
                    <a:lnTo>
                      <a:pt x="330" y="11"/>
                    </a:lnTo>
                    <a:lnTo>
                      <a:pt x="330" y="14"/>
                    </a:lnTo>
                    <a:lnTo>
                      <a:pt x="274" y="15"/>
                    </a:lnTo>
                    <a:lnTo>
                      <a:pt x="274" y="11"/>
                    </a:lnTo>
                    <a:lnTo>
                      <a:pt x="245" y="12"/>
                    </a:lnTo>
                    <a:lnTo>
                      <a:pt x="244" y="15"/>
                    </a:lnTo>
                    <a:lnTo>
                      <a:pt x="101" y="18"/>
                    </a:lnTo>
                    <a:lnTo>
                      <a:pt x="104" y="1"/>
                    </a:lnTo>
                    <a:moveTo>
                      <a:pt x="450" y="8"/>
                    </a:moveTo>
                    <a:lnTo>
                      <a:pt x="464" y="8"/>
                    </a:lnTo>
                    <a:lnTo>
                      <a:pt x="462" y="11"/>
                    </a:lnTo>
                    <a:lnTo>
                      <a:pt x="455" y="11"/>
                    </a:lnTo>
                    <a:lnTo>
                      <a:pt x="454" y="10"/>
                    </a:lnTo>
                    <a:lnTo>
                      <a:pt x="450" y="8"/>
                    </a:lnTo>
                  </a:path>
                </a:pathLst>
              </a:custGeom>
              <a:solidFill>
                <a:srgbClr val="333399"/>
              </a:solidFill>
              <a:ln w="9525">
                <a:noFill/>
                <a:round/>
                <a:headEnd/>
                <a:tailEnd/>
              </a:ln>
            </p:spPr>
            <p:txBody>
              <a:bodyPr/>
              <a:lstStyle/>
              <a:p>
                <a:endParaRPr lang="en-US"/>
              </a:p>
            </p:txBody>
          </p:sp>
          <p:sp>
            <p:nvSpPr>
              <p:cNvPr id="63" name="Freeform 107"/>
              <p:cNvSpPr>
                <a:spLocks/>
              </p:cNvSpPr>
              <p:nvPr/>
            </p:nvSpPr>
            <p:spPr bwMode="auto">
              <a:xfrm>
                <a:off x="5285" y="3657"/>
                <a:ext cx="642" cy="28"/>
              </a:xfrm>
              <a:custGeom>
                <a:avLst/>
                <a:gdLst>
                  <a:gd name="T0" fmla="*/ 9 w 476"/>
                  <a:gd name="T1" fmla="*/ 0 h 21"/>
                  <a:gd name="T2" fmla="*/ 155 w 476"/>
                  <a:gd name="T3" fmla="*/ 1 h 21"/>
                  <a:gd name="T4" fmla="*/ 174 w 476"/>
                  <a:gd name="T5" fmla="*/ 44 h 21"/>
                  <a:gd name="T6" fmla="*/ 0 w 476"/>
                  <a:gd name="T7" fmla="*/ 49 h 21"/>
                  <a:gd name="T8" fmla="*/ 9 w 476"/>
                  <a:gd name="T9" fmla="*/ 0 h 21"/>
                  <a:gd name="T10" fmla="*/ 255 w 476"/>
                  <a:gd name="T11" fmla="*/ 5 h 21"/>
                  <a:gd name="T12" fmla="*/ 387 w 476"/>
                  <a:gd name="T13" fmla="*/ 7 h 21"/>
                  <a:gd name="T14" fmla="*/ 382 w 476"/>
                  <a:gd name="T15" fmla="*/ 43 h 21"/>
                  <a:gd name="T16" fmla="*/ 251 w 476"/>
                  <a:gd name="T17" fmla="*/ 44 h 21"/>
                  <a:gd name="T18" fmla="*/ 255 w 476"/>
                  <a:gd name="T19" fmla="*/ 5 h 21"/>
                  <a:gd name="T20" fmla="*/ 473 w 476"/>
                  <a:gd name="T21" fmla="*/ 9 h 21"/>
                  <a:gd name="T22" fmla="*/ 892 w 476"/>
                  <a:gd name="T23" fmla="*/ 16 h 21"/>
                  <a:gd name="T24" fmla="*/ 887 w 476"/>
                  <a:gd name="T25" fmla="*/ 33 h 21"/>
                  <a:gd name="T26" fmla="*/ 465 w 476"/>
                  <a:gd name="T27" fmla="*/ 41 h 21"/>
                  <a:gd name="T28" fmla="*/ 473 w 476"/>
                  <a:gd name="T29" fmla="*/ 9 h 21"/>
                  <a:gd name="T30" fmla="*/ 933 w 476"/>
                  <a:gd name="T31" fmla="*/ 16 h 21"/>
                  <a:gd name="T32" fmla="*/ 1168 w 476"/>
                  <a:gd name="T33" fmla="*/ 21 h 21"/>
                  <a:gd name="T34" fmla="*/ 1163 w 476"/>
                  <a:gd name="T35" fmla="*/ 28 h 21"/>
                  <a:gd name="T36" fmla="*/ 914 w 476"/>
                  <a:gd name="T37" fmla="*/ 33 h 21"/>
                  <a:gd name="T38" fmla="*/ 917 w 476"/>
                  <a:gd name="T39" fmla="*/ 28 h 21"/>
                  <a:gd name="T40" fmla="*/ 928 w 476"/>
                  <a:gd name="T41" fmla="*/ 20 h 21"/>
                  <a:gd name="T42" fmla="*/ 933 w 476"/>
                  <a:gd name="T43" fmla="*/ 16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6" h="21">
                    <a:moveTo>
                      <a:pt x="4" y="0"/>
                    </a:moveTo>
                    <a:lnTo>
                      <a:pt x="63" y="1"/>
                    </a:lnTo>
                    <a:lnTo>
                      <a:pt x="71" y="19"/>
                    </a:lnTo>
                    <a:lnTo>
                      <a:pt x="0" y="21"/>
                    </a:lnTo>
                    <a:lnTo>
                      <a:pt x="4" y="0"/>
                    </a:lnTo>
                    <a:moveTo>
                      <a:pt x="104" y="2"/>
                    </a:moveTo>
                    <a:lnTo>
                      <a:pt x="158" y="3"/>
                    </a:lnTo>
                    <a:lnTo>
                      <a:pt x="156" y="18"/>
                    </a:lnTo>
                    <a:lnTo>
                      <a:pt x="102" y="19"/>
                    </a:lnTo>
                    <a:lnTo>
                      <a:pt x="104" y="2"/>
                    </a:lnTo>
                    <a:moveTo>
                      <a:pt x="193" y="4"/>
                    </a:moveTo>
                    <a:lnTo>
                      <a:pt x="363" y="7"/>
                    </a:lnTo>
                    <a:lnTo>
                      <a:pt x="362" y="14"/>
                    </a:lnTo>
                    <a:lnTo>
                      <a:pt x="190" y="17"/>
                    </a:lnTo>
                    <a:lnTo>
                      <a:pt x="193" y="4"/>
                    </a:lnTo>
                    <a:moveTo>
                      <a:pt x="380" y="7"/>
                    </a:moveTo>
                    <a:lnTo>
                      <a:pt x="476" y="9"/>
                    </a:lnTo>
                    <a:lnTo>
                      <a:pt x="474" y="12"/>
                    </a:lnTo>
                    <a:lnTo>
                      <a:pt x="373" y="14"/>
                    </a:lnTo>
                    <a:lnTo>
                      <a:pt x="374" y="12"/>
                    </a:lnTo>
                    <a:lnTo>
                      <a:pt x="378" y="8"/>
                    </a:lnTo>
                    <a:lnTo>
                      <a:pt x="380" y="7"/>
                    </a:lnTo>
                  </a:path>
                </a:pathLst>
              </a:custGeom>
              <a:solidFill>
                <a:srgbClr val="333399"/>
              </a:solidFill>
              <a:ln w="9525">
                <a:noFill/>
                <a:round/>
                <a:headEnd/>
                <a:tailEnd/>
              </a:ln>
            </p:spPr>
            <p:txBody>
              <a:bodyPr/>
              <a:lstStyle/>
              <a:p>
                <a:endParaRPr lang="en-US"/>
              </a:p>
            </p:txBody>
          </p:sp>
        </p:grpSp>
        <p:sp>
          <p:nvSpPr>
            <p:cNvPr id="9" name="Freeform 108"/>
            <p:cNvSpPr>
              <a:spLocks/>
            </p:cNvSpPr>
            <p:nvPr/>
          </p:nvSpPr>
          <p:spPr bwMode="auto">
            <a:xfrm>
              <a:off x="955" y="447"/>
              <a:ext cx="86" cy="2"/>
            </a:xfrm>
            <a:custGeom>
              <a:avLst/>
              <a:gdLst>
                <a:gd name="T0" fmla="*/ 5 w 57"/>
                <a:gd name="T1" fmla="*/ 0 h 2"/>
                <a:gd name="T2" fmla="*/ 196 w 57"/>
                <a:gd name="T3" fmla="*/ 1 h 2"/>
                <a:gd name="T4" fmla="*/ 0 w 57"/>
                <a:gd name="T5" fmla="*/ 2 h 2"/>
                <a:gd name="T6" fmla="*/ 5 w 5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2">
                  <a:moveTo>
                    <a:pt x="1" y="0"/>
                  </a:moveTo>
                  <a:lnTo>
                    <a:pt x="57" y="1"/>
                  </a:lnTo>
                  <a:lnTo>
                    <a:pt x="0" y="2"/>
                  </a:lnTo>
                  <a:lnTo>
                    <a:pt x="1" y="0"/>
                  </a:lnTo>
                </a:path>
              </a:pathLst>
            </a:custGeom>
            <a:solidFill>
              <a:schemeClr val="bg1"/>
            </a:solidFill>
            <a:ln w="0">
              <a:solidFill>
                <a:srgbClr val="333399"/>
              </a:solidFill>
              <a:prstDash val="solid"/>
              <a:round/>
              <a:headEnd/>
              <a:tailEnd/>
            </a:ln>
          </p:spPr>
          <p:txBody>
            <a:bodyPr/>
            <a:lstStyle/>
            <a:p>
              <a:endParaRPr lang="en-US"/>
            </a:p>
          </p:txBody>
        </p:sp>
        <p:sp>
          <p:nvSpPr>
            <p:cNvPr id="10" name="Freeform 109"/>
            <p:cNvSpPr>
              <a:spLocks/>
            </p:cNvSpPr>
            <p:nvPr/>
          </p:nvSpPr>
          <p:spPr bwMode="auto">
            <a:xfrm>
              <a:off x="978" y="403"/>
              <a:ext cx="81" cy="1"/>
            </a:xfrm>
            <a:custGeom>
              <a:avLst/>
              <a:gdLst>
                <a:gd name="T0" fmla="*/ 5 w 53"/>
                <a:gd name="T1" fmla="*/ 0 h 2"/>
                <a:gd name="T2" fmla="*/ 190 w 53"/>
                <a:gd name="T3" fmla="*/ 1 h 2"/>
                <a:gd name="T4" fmla="*/ 0 w 53"/>
                <a:gd name="T5" fmla="*/ 1 h 2"/>
                <a:gd name="T6" fmla="*/ 5 w 5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
                  <a:moveTo>
                    <a:pt x="1" y="0"/>
                  </a:moveTo>
                  <a:lnTo>
                    <a:pt x="53" y="1"/>
                  </a:lnTo>
                  <a:lnTo>
                    <a:pt x="0" y="2"/>
                  </a:lnTo>
                  <a:lnTo>
                    <a:pt x="1" y="0"/>
                  </a:lnTo>
                </a:path>
              </a:pathLst>
            </a:custGeom>
            <a:solidFill>
              <a:schemeClr val="bg1"/>
            </a:solidFill>
            <a:ln w="0">
              <a:solidFill>
                <a:srgbClr val="333399"/>
              </a:solidFill>
              <a:prstDash val="solid"/>
              <a:round/>
              <a:headEnd/>
              <a:tailEnd/>
            </a:ln>
          </p:spPr>
          <p:txBody>
            <a:bodyPr/>
            <a:lstStyle/>
            <a:p>
              <a:endParaRPr lang="en-US"/>
            </a:p>
          </p:txBody>
        </p:sp>
        <p:sp>
          <p:nvSpPr>
            <p:cNvPr id="11" name="Freeform 110"/>
            <p:cNvSpPr>
              <a:spLocks/>
            </p:cNvSpPr>
            <p:nvPr/>
          </p:nvSpPr>
          <p:spPr bwMode="auto">
            <a:xfrm>
              <a:off x="1023" y="314"/>
              <a:ext cx="62" cy="5"/>
            </a:xfrm>
            <a:custGeom>
              <a:avLst/>
              <a:gdLst>
                <a:gd name="T0" fmla="*/ 5 w 41"/>
                <a:gd name="T1" fmla="*/ 0 h 2"/>
                <a:gd name="T2" fmla="*/ 142 w 41"/>
                <a:gd name="T3" fmla="*/ 20 h 2"/>
                <a:gd name="T4" fmla="*/ 142 w 41"/>
                <a:gd name="T5" fmla="*/ 20 h 2"/>
                <a:gd name="T6" fmla="*/ 0 w 41"/>
                <a:gd name="T7" fmla="*/ 33 h 2"/>
                <a:gd name="T8" fmla="*/ 5 w 4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2">
                  <a:moveTo>
                    <a:pt x="1" y="0"/>
                  </a:moveTo>
                  <a:lnTo>
                    <a:pt x="41" y="1"/>
                  </a:lnTo>
                  <a:lnTo>
                    <a:pt x="0" y="2"/>
                  </a:lnTo>
                  <a:lnTo>
                    <a:pt x="1" y="0"/>
                  </a:lnTo>
                </a:path>
              </a:pathLst>
            </a:custGeom>
            <a:solidFill>
              <a:schemeClr val="bg1"/>
            </a:solidFill>
            <a:ln w="0">
              <a:solidFill>
                <a:srgbClr val="333399"/>
              </a:solidFill>
              <a:prstDash val="solid"/>
              <a:round/>
              <a:headEnd/>
              <a:tailEnd/>
            </a:ln>
          </p:spPr>
          <p:txBody>
            <a:bodyPr/>
            <a:lstStyle/>
            <a:p>
              <a:endParaRPr lang="en-US"/>
            </a:p>
          </p:txBody>
        </p:sp>
        <p:sp>
          <p:nvSpPr>
            <p:cNvPr id="12" name="Rectangle 111"/>
            <p:cNvSpPr>
              <a:spLocks noChangeArrowheads="1"/>
            </p:cNvSpPr>
            <p:nvPr/>
          </p:nvSpPr>
          <p:spPr bwMode="auto">
            <a:xfrm>
              <a:off x="1046" y="272"/>
              <a:ext cx="39" cy="2"/>
            </a:xfrm>
            <a:prstGeom prst="rect">
              <a:avLst/>
            </a:prstGeom>
            <a:solidFill>
              <a:schemeClr val="bg1"/>
            </a:solidFill>
            <a:ln w="0">
              <a:solidFill>
                <a:srgbClr val="333399"/>
              </a:solidFill>
              <a:miter lim="800000"/>
              <a:headEnd/>
              <a:tailEnd/>
            </a:ln>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endParaRPr lang="en-US" altLang="en-US" smtClean="0"/>
            </a:p>
          </p:txBody>
        </p:sp>
        <p:grpSp>
          <p:nvGrpSpPr>
            <p:cNvPr id="13" name="Group 112"/>
            <p:cNvGrpSpPr>
              <a:grpSpLocks/>
            </p:cNvGrpSpPr>
            <p:nvPr/>
          </p:nvGrpSpPr>
          <p:grpSpPr bwMode="auto">
            <a:xfrm>
              <a:off x="333" y="499"/>
              <a:ext cx="782" cy="173"/>
              <a:chOff x="5319" y="3814"/>
              <a:chExt cx="516" cy="115"/>
            </a:xfrm>
          </p:grpSpPr>
          <p:sp>
            <p:nvSpPr>
              <p:cNvPr id="16" name="Freeform 113"/>
              <p:cNvSpPr>
                <a:spLocks/>
              </p:cNvSpPr>
              <p:nvPr/>
            </p:nvSpPr>
            <p:spPr bwMode="auto">
              <a:xfrm>
                <a:off x="5319" y="3815"/>
                <a:ext cx="29" cy="49"/>
              </a:xfrm>
              <a:custGeom>
                <a:avLst/>
                <a:gdLst>
                  <a:gd name="T0" fmla="*/ 0 w 29"/>
                  <a:gd name="T1" fmla="*/ 49 h 49"/>
                  <a:gd name="T2" fmla="*/ 0 w 29"/>
                  <a:gd name="T3" fmla="*/ 0 h 49"/>
                  <a:gd name="T4" fmla="*/ 17 w 29"/>
                  <a:gd name="T5" fmla="*/ 0 h 49"/>
                  <a:gd name="T6" fmla="*/ 19 w 29"/>
                  <a:gd name="T7" fmla="*/ 0 h 49"/>
                  <a:gd name="T8" fmla="*/ 21 w 29"/>
                  <a:gd name="T9" fmla="*/ 0 h 49"/>
                  <a:gd name="T10" fmla="*/ 23 w 29"/>
                  <a:gd name="T11" fmla="*/ 1 h 49"/>
                  <a:gd name="T12" fmla="*/ 25 w 29"/>
                  <a:gd name="T13" fmla="*/ 2 h 49"/>
                  <a:gd name="T14" fmla="*/ 26 w 29"/>
                  <a:gd name="T15" fmla="*/ 3 h 49"/>
                  <a:gd name="T16" fmla="*/ 27 w 29"/>
                  <a:gd name="T17" fmla="*/ 4 h 49"/>
                  <a:gd name="T18" fmla="*/ 28 w 29"/>
                  <a:gd name="T19" fmla="*/ 5 h 49"/>
                  <a:gd name="T20" fmla="*/ 28 w 29"/>
                  <a:gd name="T21" fmla="*/ 7 h 49"/>
                  <a:gd name="T22" fmla="*/ 29 w 29"/>
                  <a:gd name="T23" fmla="*/ 9 h 49"/>
                  <a:gd name="T24" fmla="*/ 29 w 29"/>
                  <a:gd name="T25" fmla="*/ 11 h 49"/>
                  <a:gd name="T26" fmla="*/ 29 w 29"/>
                  <a:gd name="T27" fmla="*/ 18 h 49"/>
                  <a:gd name="T28" fmla="*/ 29 w 29"/>
                  <a:gd name="T29" fmla="*/ 21 h 49"/>
                  <a:gd name="T30" fmla="*/ 28 w 29"/>
                  <a:gd name="T31" fmla="*/ 23 h 49"/>
                  <a:gd name="T32" fmla="*/ 28 w 29"/>
                  <a:gd name="T33" fmla="*/ 24 h 49"/>
                  <a:gd name="T34" fmla="*/ 27 w 29"/>
                  <a:gd name="T35" fmla="*/ 25 h 49"/>
                  <a:gd name="T36" fmla="*/ 27 w 29"/>
                  <a:gd name="T37" fmla="*/ 26 h 49"/>
                  <a:gd name="T38" fmla="*/ 26 w 29"/>
                  <a:gd name="T39" fmla="*/ 27 h 49"/>
                  <a:gd name="T40" fmla="*/ 25 w 29"/>
                  <a:gd name="T41" fmla="*/ 28 h 49"/>
                  <a:gd name="T42" fmla="*/ 24 w 29"/>
                  <a:gd name="T43" fmla="*/ 28 h 49"/>
                  <a:gd name="T44" fmla="*/ 23 w 29"/>
                  <a:gd name="T45" fmla="*/ 29 h 49"/>
                  <a:gd name="T46" fmla="*/ 22 w 29"/>
                  <a:gd name="T47" fmla="*/ 29 h 49"/>
                  <a:gd name="T48" fmla="*/ 20 w 29"/>
                  <a:gd name="T49" fmla="*/ 30 h 49"/>
                  <a:gd name="T50" fmla="*/ 18 w 29"/>
                  <a:gd name="T51" fmla="*/ 30 h 49"/>
                  <a:gd name="T52" fmla="*/ 16 w 29"/>
                  <a:gd name="T53" fmla="*/ 30 h 49"/>
                  <a:gd name="T54" fmla="*/ 14 w 29"/>
                  <a:gd name="T55" fmla="*/ 30 h 49"/>
                  <a:gd name="T56" fmla="*/ 12 w 29"/>
                  <a:gd name="T57" fmla="*/ 30 h 49"/>
                  <a:gd name="T58" fmla="*/ 12 w 29"/>
                  <a:gd name="T59" fmla="*/ 49 h 49"/>
                  <a:gd name="T60" fmla="*/ 0 w 29"/>
                  <a:gd name="T61" fmla="*/ 49 h 49"/>
                  <a:gd name="T62" fmla="*/ 12 w 29"/>
                  <a:gd name="T63" fmla="*/ 7 h 49"/>
                  <a:gd name="T64" fmla="*/ 12 w 29"/>
                  <a:gd name="T65" fmla="*/ 23 h 49"/>
                  <a:gd name="T66" fmla="*/ 14 w 29"/>
                  <a:gd name="T67" fmla="*/ 23 h 49"/>
                  <a:gd name="T68" fmla="*/ 15 w 29"/>
                  <a:gd name="T69" fmla="*/ 23 h 49"/>
                  <a:gd name="T70" fmla="*/ 15 w 29"/>
                  <a:gd name="T71" fmla="*/ 23 h 49"/>
                  <a:gd name="T72" fmla="*/ 16 w 29"/>
                  <a:gd name="T73" fmla="*/ 22 h 49"/>
                  <a:gd name="T74" fmla="*/ 17 w 29"/>
                  <a:gd name="T75" fmla="*/ 22 h 49"/>
                  <a:gd name="T76" fmla="*/ 17 w 29"/>
                  <a:gd name="T77" fmla="*/ 21 h 49"/>
                  <a:gd name="T78" fmla="*/ 17 w 29"/>
                  <a:gd name="T79" fmla="*/ 20 h 49"/>
                  <a:gd name="T80" fmla="*/ 18 w 29"/>
                  <a:gd name="T81" fmla="*/ 19 h 49"/>
                  <a:gd name="T82" fmla="*/ 18 w 29"/>
                  <a:gd name="T83" fmla="*/ 18 h 49"/>
                  <a:gd name="T84" fmla="*/ 18 w 29"/>
                  <a:gd name="T85" fmla="*/ 13 h 49"/>
                  <a:gd name="T86" fmla="*/ 18 w 29"/>
                  <a:gd name="T87" fmla="*/ 11 h 49"/>
                  <a:gd name="T88" fmla="*/ 17 w 29"/>
                  <a:gd name="T89" fmla="*/ 9 h 49"/>
                  <a:gd name="T90" fmla="*/ 17 w 29"/>
                  <a:gd name="T91" fmla="*/ 8 h 49"/>
                  <a:gd name="T92" fmla="*/ 16 w 29"/>
                  <a:gd name="T93" fmla="*/ 7 h 49"/>
                  <a:gd name="T94" fmla="*/ 15 w 29"/>
                  <a:gd name="T95" fmla="*/ 7 h 49"/>
                  <a:gd name="T96" fmla="*/ 14 w 29"/>
                  <a:gd name="T97" fmla="*/ 7 h 49"/>
                  <a:gd name="T98" fmla="*/ 12 w 29"/>
                  <a:gd name="T99" fmla="*/ 7 h 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 h="49">
                    <a:moveTo>
                      <a:pt x="0" y="49"/>
                    </a:moveTo>
                    <a:lnTo>
                      <a:pt x="0" y="0"/>
                    </a:lnTo>
                    <a:lnTo>
                      <a:pt x="17" y="0"/>
                    </a:lnTo>
                    <a:lnTo>
                      <a:pt x="19" y="0"/>
                    </a:lnTo>
                    <a:lnTo>
                      <a:pt x="21" y="0"/>
                    </a:lnTo>
                    <a:lnTo>
                      <a:pt x="23" y="1"/>
                    </a:lnTo>
                    <a:lnTo>
                      <a:pt x="25" y="2"/>
                    </a:lnTo>
                    <a:lnTo>
                      <a:pt x="26" y="3"/>
                    </a:lnTo>
                    <a:lnTo>
                      <a:pt x="27" y="4"/>
                    </a:lnTo>
                    <a:lnTo>
                      <a:pt x="28" y="5"/>
                    </a:lnTo>
                    <a:lnTo>
                      <a:pt x="28" y="7"/>
                    </a:lnTo>
                    <a:lnTo>
                      <a:pt x="29" y="9"/>
                    </a:lnTo>
                    <a:lnTo>
                      <a:pt x="29" y="11"/>
                    </a:lnTo>
                    <a:lnTo>
                      <a:pt x="29" y="18"/>
                    </a:lnTo>
                    <a:lnTo>
                      <a:pt x="29" y="21"/>
                    </a:lnTo>
                    <a:lnTo>
                      <a:pt x="28" y="23"/>
                    </a:lnTo>
                    <a:lnTo>
                      <a:pt x="28" y="24"/>
                    </a:lnTo>
                    <a:lnTo>
                      <a:pt x="27" y="25"/>
                    </a:lnTo>
                    <a:lnTo>
                      <a:pt x="27" y="26"/>
                    </a:lnTo>
                    <a:lnTo>
                      <a:pt x="26" y="27"/>
                    </a:lnTo>
                    <a:lnTo>
                      <a:pt x="25" y="28"/>
                    </a:lnTo>
                    <a:lnTo>
                      <a:pt x="24" y="28"/>
                    </a:lnTo>
                    <a:lnTo>
                      <a:pt x="23" y="29"/>
                    </a:lnTo>
                    <a:lnTo>
                      <a:pt x="22" y="29"/>
                    </a:lnTo>
                    <a:lnTo>
                      <a:pt x="20" y="30"/>
                    </a:lnTo>
                    <a:lnTo>
                      <a:pt x="18" y="30"/>
                    </a:lnTo>
                    <a:lnTo>
                      <a:pt x="16" y="30"/>
                    </a:lnTo>
                    <a:lnTo>
                      <a:pt x="14" y="30"/>
                    </a:lnTo>
                    <a:lnTo>
                      <a:pt x="12" y="30"/>
                    </a:lnTo>
                    <a:lnTo>
                      <a:pt x="12" y="49"/>
                    </a:lnTo>
                    <a:lnTo>
                      <a:pt x="0" y="49"/>
                    </a:lnTo>
                    <a:moveTo>
                      <a:pt x="12" y="7"/>
                    </a:moveTo>
                    <a:lnTo>
                      <a:pt x="12" y="23"/>
                    </a:lnTo>
                    <a:lnTo>
                      <a:pt x="14" y="23"/>
                    </a:lnTo>
                    <a:lnTo>
                      <a:pt x="15" y="23"/>
                    </a:lnTo>
                    <a:lnTo>
                      <a:pt x="16" y="22"/>
                    </a:lnTo>
                    <a:lnTo>
                      <a:pt x="17" y="22"/>
                    </a:lnTo>
                    <a:lnTo>
                      <a:pt x="17" y="21"/>
                    </a:lnTo>
                    <a:lnTo>
                      <a:pt x="17" y="20"/>
                    </a:lnTo>
                    <a:lnTo>
                      <a:pt x="18" y="19"/>
                    </a:lnTo>
                    <a:lnTo>
                      <a:pt x="18" y="18"/>
                    </a:lnTo>
                    <a:lnTo>
                      <a:pt x="18" y="13"/>
                    </a:lnTo>
                    <a:lnTo>
                      <a:pt x="18" y="11"/>
                    </a:lnTo>
                    <a:lnTo>
                      <a:pt x="17" y="9"/>
                    </a:lnTo>
                    <a:lnTo>
                      <a:pt x="17" y="8"/>
                    </a:lnTo>
                    <a:lnTo>
                      <a:pt x="16" y="7"/>
                    </a:lnTo>
                    <a:lnTo>
                      <a:pt x="15" y="7"/>
                    </a:lnTo>
                    <a:lnTo>
                      <a:pt x="14" y="7"/>
                    </a:lnTo>
                    <a:lnTo>
                      <a:pt x="12" y="7"/>
                    </a:lnTo>
                  </a:path>
                </a:pathLst>
              </a:custGeom>
              <a:solidFill>
                <a:schemeClr val="tx1"/>
              </a:solidFill>
              <a:ln w="9525">
                <a:noFill/>
                <a:round/>
                <a:headEnd/>
                <a:tailEnd/>
              </a:ln>
            </p:spPr>
            <p:txBody>
              <a:bodyPr/>
              <a:lstStyle/>
              <a:p>
                <a:endParaRPr lang="en-US"/>
              </a:p>
            </p:txBody>
          </p:sp>
          <p:sp>
            <p:nvSpPr>
              <p:cNvPr id="17" name="Freeform 114"/>
              <p:cNvSpPr>
                <a:spLocks/>
              </p:cNvSpPr>
              <p:nvPr/>
            </p:nvSpPr>
            <p:spPr bwMode="auto">
              <a:xfrm>
                <a:off x="5351" y="3824"/>
                <a:ext cx="26" cy="42"/>
              </a:xfrm>
              <a:custGeom>
                <a:avLst/>
                <a:gdLst>
                  <a:gd name="T0" fmla="*/ 11 w 26"/>
                  <a:gd name="T1" fmla="*/ 22 h 42"/>
                  <a:gd name="T2" fmla="*/ 11 w 26"/>
                  <a:gd name="T3" fmla="*/ 32 h 42"/>
                  <a:gd name="T4" fmla="*/ 11 w 26"/>
                  <a:gd name="T5" fmla="*/ 33 h 42"/>
                  <a:gd name="T6" fmla="*/ 13 w 26"/>
                  <a:gd name="T7" fmla="*/ 34 h 42"/>
                  <a:gd name="T8" fmla="*/ 15 w 26"/>
                  <a:gd name="T9" fmla="*/ 33 h 42"/>
                  <a:gd name="T10" fmla="*/ 15 w 26"/>
                  <a:gd name="T11" fmla="*/ 31 h 42"/>
                  <a:gd name="T12" fmla="*/ 26 w 26"/>
                  <a:gd name="T13" fmla="*/ 25 h 42"/>
                  <a:gd name="T14" fmla="*/ 26 w 26"/>
                  <a:gd name="T15" fmla="*/ 33 h 42"/>
                  <a:gd name="T16" fmla="*/ 25 w 26"/>
                  <a:gd name="T17" fmla="*/ 36 h 42"/>
                  <a:gd name="T18" fmla="*/ 24 w 26"/>
                  <a:gd name="T19" fmla="*/ 38 h 42"/>
                  <a:gd name="T20" fmla="*/ 22 w 26"/>
                  <a:gd name="T21" fmla="*/ 39 h 42"/>
                  <a:gd name="T22" fmla="*/ 20 w 26"/>
                  <a:gd name="T23" fmla="*/ 40 h 42"/>
                  <a:gd name="T24" fmla="*/ 16 w 26"/>
                  <a:gd name="T25" fmla="*/ 41 h 42"/>
                  <a:gd name="T26" fmla="*/ 11 w 26"/>
                  <a:gd name="T27" fmla="*/ 42 h 42"/>
                  <a:gd name="T28" fmla="*/ 8 w 26"/>
                  <a:gd name="T29" fmla="*/ 41 h 42"/>
                  <a:gd name="T30" fmla="*/ 5 w 26"/>
                  <a:gd name="T31" fmla="*/ 40 h 42"/>
                  <a:gd name="T32" fmla="*/ 3 w 26"/>
                  <a:gd name="T33" fmla="*/ 38 h 42"/>
                  <a:gd name="T34" fmla="*/ 1 w 26"/>
                  <a:gd name="T35" fmla="*/ 36 h 42"/>
                  <a:gd name="T36" fmla="*/ 0 w 26"/>
                  <a:gd name="T37" fmla="*/ 32 h 42"/>
                  <a:gd name="T38" fmla="*/ 0 w 26"/>
                  <a:gd name="T39" fmla="*/ 12 h 42"/>
                  <a:gd name="T40" fmla="*/ 1 w 26"/>
                  <a:gd name="T41" fmla="*/ 7 h 42"/>
                  <a:gd name="T42" fmla="*/ 2 w 26"/>
                  <a:gd name="T43" fmla="*/ 4 h 42"/>
                  <a:gd name="T44" fmla="*/ 4 w 26"/>
                  <a:gd name="T45" fmla="*/ 2 h 42"/>
                  <a:gd name="T46" fmla="*/ 6 w 26"/>
                  <a:gd name="T47" fmla="*/ 1 h 42"/>
                  <a:gd name="T48" fmla="*/ 10 w 26"/>
                  <a:gd name="T49" fmla="*/ 0 h 42"/>
                  <a:gd name="T50" fmla="*/ 15 w 26"/>
                  <a:gd name="T51" fmla="*/ 0 h 42"/>
                  <a:gd name="T52" fmla="*/ 19 w 26"/>
                  <a:gd name="T53" fmla="*/ 1 h 42"/>
                  <a:gd name="T54" fmla="*/ 22 w 26"/>
                  <a:gd name="T55" fmla="*/ 3 h 42"/>
                  <a:gd name="T56" fmla="*/ 24 w 26"/>
                  <a:gd name="T57" fmla="*/ 5 h 42"/>
                  <a:gd name="T58" fmla="*/ 26 w 26"/>
                  <a:gd name="T59" fmla="*/ 7 h 42"/>
                  <a:gd name="T60" fmla="*/ 26 w 26"/>
                  <a:gd name="T61" fmla="*/ 11 h 42"/>
                  <a:gd name="T62" fmla="*/ 26 w 26"/>
                  <a:gd name="T63" fmla="*/ 22 h 42"/>
                  <a:gd name="T64" fmla="*/ 15 w 26"/>
                  <a:gd name="T65" fmla="*/ 15 h 42"/>
                  <a:gd name="T66" fmla="*/ 15 w 26"/>
                  <a:gd name="T67" fmla="*/ 8 h 42"/>
                  <a:gd name="T68" fmla="*/ 14 w 26"/>
                  <a:gd name="T69" fmla="*/ 7 h 42"/>
                  <a:gd name="T70" fmla="*/ 12 w 26"/>
                  <a:gd name="T71" fmla="*/ 7 h 42"/>
                  <a:gd name="T72" fmla="*/ 11 w 26"/>
                  <a:gd name="T73" fmla="*/ 8 h 42"/>
                  <a:gd name="T74" fmla="*/ 11 w 26"/>
                  <a:gd name="T75" fmla="*/ 15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 h="42">
                    <a:moveTo>
                      <a:pt x="26" y="22"/>
                    </a:moveTo>
                    <a:lnTo>
                      <a:pt x="11" y="22"/>
                    </a:lnTo>
                    <a:lnTo>
                      <a:pt x="11" y="31"/>
                    </a:lnTo>
                    <a:lnTo>
                      <a:pt x="11" y="32"/>
                    </a:lnTo>
                    <a:lnTo>
                      <a:pt x="11" y="33"/>
                    </a:lnTo>
                    <a:lnTo>
                      <a:pt x="12" y="34"/>
                    </a:lnTo>
                    <a:lnTo>
                      <a:pt x="13" y="34"/>
                    </a:lnTo>
                    <a:lnTo>
                      <a:pt x="14" y="34"/>
                    </a:lnTo>
                    <a:lnTo>
                      <a:pt x="15" y="33"/>
                    </a:lnTo>
                    <a:lnTo>
                      <a:pt x="15" y="31"/>
                    </a:lnTo>
                    <a:lnTo>
                      <a:pt x="15" y="25"/>
                    </a:lnTo>
                    <a:lnTo>
                      <a:pt x="26" y="25"/>
                    </a:lnTo>
                    <a:lnTo>
                      <a:pt x="26" y="30"/>
                    </a:lnTo>
                    <a:lnTo>
                      <a:pt x="26" y="33"/>
                    </a:lnTo>
                    <a:lnTo>
                      <a:pt x="25" y="35"/>
                    </a:lnTo>
                    <a:lnTo>
                      <a:pt x="25" y="36"/>
                    </a:lnTo>
                    <a:lnTo>
                      <a:pt x="24" y="37"/>
                    </a:lnTo>
                    <a:lnTo>
                      <a:pt x="24" y="38"/>
                    </a:lnTo>
                    <a:lnTo>
                      <a:pt x="23" y="39"/>
                    </a:lnTo>
                    <a:lnTo>
                      <a:pt x="22" y="39"/>
                    </a:lnTo>
                    <a:lnTo>
                      <a:pt x="21" y="40"/>
                    </a:lnTo>
                    <a:lnTo>
                      <a:pt x="20" y="40"/>
                    </a:lnTo>
                    <a:lnTo>
                      <a:pt x="19" y="41"/>
                    </a:lnTo>
                    <a:lnTo>
                      <a:pt x="16" y="41"/>
                    </a:lnTo>
                    <a:lnTo>
                      <a:pt x="13" y="42"/>
                    </a:lnTo>
                    <a:lnTo>
                      <a:pt x="11" y="42"/>
                    </a:lnTo>
                    <a:lnTo>
                      <a:pt x="9" y="41"/>
                    </a:lnTo>
                    <a:lnTo>
                      <a:pt x="8" y="41"/>
                    </a:lnTo>
                    <a:lnTo>
                      <a:pt x="6" y="40"/>
                    </a:lnTo>
                    <a:lnTo>
                      <a:pt x="5" y="40"/>
                    </a:lnTo>
                    <a:lnTo>
                      <a:pt x="4" y="39"/>
                    </a:lnTo>
                    <a:lnTo>
                      <a:pt x="3" y="38"/>
                    </a:lnTo>
                    <a:lnTo>
                      <a:pt x="2" y="37"/>
                    </a:lnTo>
                    <a:lnTo>
                      <a:pt x="1" y="36"/>
                    </a:lnTo>
                    <a:lnTo>
                      <a:pt x="0" y="34"/>
                    </a:lnTo>
                    <a:lnTo>
                      <a:pt x="0" y="32"/>
                    </a:lnTo>
                    <a:lnTo>
                      <a:pt x="0" y="29"/>
                    </a:lnTo>
                    <a:lnTo>
                      <a:pt x="0" y="12"/>
                    </a:lnTo>
                    <a:lnTo>
                      <a:pt x="0" y="9"/>
                    </a:lnTo>
                    <a:lnTo>
                      <a:pt x="1" y="7"/>
                    </a:lnTo>
                    <a:lnTo>
                      <a:pt x="2" y="5"/>
                    </a:lnTo>
                    <a:lnTo>
                      <a:pt x="2" y="4"/>
                    </a:lnTo>
                    <a:lnTo>
                      <a:pt x="3" y="3"/>
                    </a:lnTo>
                    <a:lnTo>
                      <a:pt x="4" y="2"/>
                    </a:lnTo>
                    <a:lnTo>
                      <a:pt x="5" y="2"/>
                    </a:lnTo>
                    <a:lnTo>
                      <a:pt x="6" y="1"/>
                    </a:lnTo>
                    <a:lnTo>
                      <a:pt x="7" y="1"/>
                    </a:lnTo>
                    <a:lnTo>
                      <a:pt x="10" y="0"/>
                    </a:lnTo>
                    <a:lnTo>
                      <a:pt x="13" y="0"/>
                    </a:lnTo>
                    <a:lnTo>
                      <a:pt x="15" y="0"/>
                    </a:lnTo>
                    <a:lnTo>
                      <a:pt x="17" y="0"/>
                    </a:lnTo>
                    <a:lnTo>
                      <a:pt x="19" y="1"/>
                    </a:lnTo>
                    <a:lnTo>
                      <a:pt x="21" y="2"/>
                    </a:lnTo>
                    <a:lnTo>
                      <a:pt x="22" y="3"/>
                    </a:lnTo>
                    <a:lnTo>
                      <a:pt x="24" y="4"/>
                    </a:lnTo>
                    <a:lnTo>
                      <a:pt x="24" y="5"/>
                    </a:lnTo>
                    <a:lnTo>
                      <a:pt x="25" y="6"/>
                    </a:lnTo>
                    <a:lnTo>
                      <a:pt x="26" y="7"/>
                    </a:lnTo>
                    <a:lnTo>
                      <a:pt x="26" y="9"/>
                    </a:lnTo>
                    <a:lnTo>
                      <a:pt x="26" y="11"/>
                    </a:lnTo>
                    <a:lnTo>
                      <a:pt x="26" y="14"/>
                    </a:lnTo>
                    <a:lnTo>
                      <a:pt x="26" y="22"/>
                    </a:lnTo>
                    <a:moveTo>
                      <a:pt x="11" y="15"/>
                    </a:moveTo>
                    <a:lnTo>
                      <a:pt x="15" y="15"/>
                    </a:lnTo>
                    <a:lnTo>
                      <a:pt x="15" y="10"/>
                    </a:lnTo>
                    <a:lnTo>
                      <a:pt x="15" y="8"/>
                    </a:lnTo>
                    <a:lnTo>
                      <a:pt x="14" y="7"/>
                    </a:lnTo>
                    <a:lnTo>
                      <a:pt x="13" y="7"/>
                    </a:lnTo>
                    <a:lnTo>
                      <a:pt x="12" y="7"/>
                    </a:lnTo>
                    <a:lnTo>
                      <a:pt x="11" y="8"/>
                    </a:lnTo>
                    <a:lnTo>
                      <a:pt x="11" y="10"/>
                    </a:lnTo>
                    <a:lnTo>
                      <a:pt x="11" y="15"/>
                    </a:lnTo>
                  </a:path>
                </a:pathLst>
              </a:custGeom>
              <a:solidFill>
                <a:schemeClr val="tx1"/>
              </a:solidFill>
              <a:ln w="9525">
                <a:noFill/>
                <a:round/>
                <a:headEnd/>
                <a:tailEnd/>
              </a:ln>
            </p:spPr>
            <p:txBody>
              <a:bodyPr/>
              <a:lstStyle/>
              <a:p>
                <a:endParaRPr lang="en-US"/>
              </a:p>
            </p:txBody>
          </p:sp>
          <p:sp>
            <p:nvSpPr>
              <p:cNvPr id="18" name="Freeform 115"/>
              <p:cNvSpPr>
                <a:spLocks/>
              </p:cNvSpPr>
              <p:nvPr/>
            </p:nvSpPr>
            <p:spPr bwMode="auto">
              <a:xfrm>
                <a:off x="5380" y="3824"/>
                <a:ext cx="26" cy="42"/>
              </a:xfrm>
              <a:custGeom>
                <a:avLst/>
                <a:gdLst>
                  <a:gd name="T0" fmla="*/ 26 w 26"/>
                  <a:gd name="T1" fmla="*/ 30 h 42"/>
                  <a:gd name="T2" fmla="*/ 26 w 26"/>
                  <a:gd name="T3" fmla="*/ 34 h 42"/>
                  <a:gd name="T4" fmla="*/ 25 w 26"/>
                  <a:gd name="T5" fmla="*/ 36 h 42"/>
                  <a:gd name="T6" fmla="*/ 23 w 26"/>
                  <a:gd name="T7" fmla="*/ 38 h 42"/>
                  <a:gd name="T8" fmla="*/ 22 w 26"/>
                  <a:gd name="T9" fmla="*/ 39 h 42"/>
                  <a:gd name="T10" fmla="*/ 19 w 26"/>
                  <a:gd name="T11" fmla="*/ 41 h 42"/>
                  <a:gd name="T12" fmla="*/ 16 w 26"/>
                  <a:gd name="T13" fmla="*/ 41 h 42"/>
                  <a:gd name="T14" fmla="*/ 13 w 26"/>
                  <a:gd name="T15" fmla="*/ 42 h 42"/>
                  <a:gd name="T16" fmla="*/ 10 w 26"/>
                  <a:gd name="T17" fmla="*/ 41 h 42"/>
                  <a:gd name="T18" fmla="*/ 7 w 26"/>
                  <a:gd name="T19" fmla="*/ 41 h 42"/>
                  <a:gd name="T20" fmla="*/ 4 w 26"/>
                  <a:gd name="T21" fmla="*/ 39 h 42"/>
                  <a:gd name="T22" fmla="*/ 2 w 26"/>
                  <a:gd name="T23" fmla="*/ 38 h 42"/>
                  <a:gd name="T24" fmla="*/ 1 w 26"/>
                  <a:gd name="T25" fmla="*/ 36 h 42"/>
                  <a:gd name="T26" fmla="*/ 0 w 26"/>
                  <a:gd name="T27" fmla="*/ 32 h 42"/>
                  <a:gd name="T28" fmla="*/ 0 w 26"/>
                  <a:gd name="T29" fmla="*/ 12 h 42"/>
                  <a:gd name="T30" fmla="*/ 0 w 26"/>
                  <a:gd name="T31" fmla="*/ 9 h 42"/>
                  <a:gd name="T32" fmla="*/ 1 w 26"/>
                  <a:gd name="T33" fmla="*/ 6 h 42"/>
                  <a:gd name="T34" fmla="*/ 3 w 26"/>
                  <a:gd name="T35" fmla="*/ 4 h 42"/>
                  <a:gd name="T36" fmla="*/ 5 w 26"/>
                  <a:gd name="T37" fmla="*/ 2 h 42"/>
                  <a:gd name="T38" fmla="*/ 9 w 26"/>
                  <a:gd name="T39" fmla="*/ 0 h 42"/>
                  <a:gd name="T40" fmla="*/ 13 w 26"/>
                  <a:gd name="T41" fmla="*/ 0 h 42"/>
                  <a:gd name="T42" fmla="*/ 17 w 26"/>
                  <a:gd name="T43" fmla="*/ 0 h 42"/>
                  <a:gd name="T44" fmla="*/ 20 w 26"/>
                  <a:gd name="T45" fmla="*/ 1 h 42"/>
                  <a:gd name="T46" fmla="*/ 23 w 26"/>
                  <a:gd name="T47" fmla="*/ 3 h 42"/>
                  <a:gd name="T48" fmla="*/ 25 w 26"/>
                  <a:gd name="T49" fmla="*/ 5 h 42"/>
                  <a:gd name="T50" fmla="*/ 26 w 26"/>
                  <a:gd name="T51" fmla="*/ 8 h 42"/>
                  <a:gd name="T52" fmla="*/ 26 w 26"/>
                  <a:gd name="T53" fmla="*/ 11 h 42"/>
                  <a:gd name="T54" fmla="*/ 11 w 26"/>
                  <a:gd name="T55" fmla="*/ 33 h 42"/>
                  <a:gd name="T56" fmla="*/ 12 w 26"/>
                  <a:gd name="T57" fmla="*/ 34 h 42"/>
                  <a:gd name="T58" fmla="*/ 14 w 26"/>
                  <a:gd name="T59" fmla="*/ 34 h 42"/>
                  <a:gd name="T60" fmla="*/ 15 w 26"/>
                  <a:gd name="T61" fmla="*/ 33 h 42"/>
                  <a:gd name="T62" fmla="*/ 15 w 26"/>
                  <a:gd name="T63" fmla="*/ 10 h 42"/>
                  <a:gd name="T64" fmla="*/ 15 w 26"/>
                  <a:gd name="T65" fmla="*/ 8 h 42"/>
                  <a:gd name="T66" fmla="*/ 13 w 26"/>
                  <a:gd name="T67" fmla="*/ 7 h 42"/>
                  <a:gd name="T68" fmla="*/ 11 w 26"/>
                  <a:gd name="T69" fmla="*/ 8 h 42"/>
                  <a:gd name="T70" fmla="*/ 11 w 26"/>
                  <a:gd name="T71" fmla="*/ 10 h 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2">
                    <a:moveTo>
                      <a:pt x="26" y="11"/>
                    </a:moveTo>
                    <a:lnTo>
                      <a:pt x="26" y="30"/>
                    </a:lnTo>
                    <a:lnTo>
                      <a:pt x="26" y="32"/>
                    </a:lnTo>
                    <a:lnTo>
                      <a:pt x="26" y="34"/>
                    </a:lnTo>
                    <a:lnTo>
                      <a:pt x="25" y="35"/>
                    </a:lnTo>
                    <a:lnTo>
                      <a:pt x="25" y="36"/>
                    </a:lnTo>
                    <a:lnTo>
                      <a:pt x="24" y="37"/>
                    </a:lnTo>
                    <a:lnTo>
                      <a:pt x="23" y="38"/>
                    </a:lnTo>
                    <a:lnTo>
                      <a:pt x="23" y="39"/>
                    </a:lnTo>
                    <a:lnTo>
                      <a:pt x="22" y="39"/>
                    </a:lnTo>
                    <a:lnTo>
                      <a:pt x="20" y="40"/>
                    </a:lnTo>
                    <a:lnTo>
                      <a:pt x="19" y="41"/>
                    </a:lnTo>
                    <a:lnTo>
                      <a:pt x="18" y="41"/>
                    </a:lnTo>
                    <a:lnTo>
                      <a:pt x="16" y="41"/>
                    </a:lnTo>
                    <a:lnTo>
                      <a:pt x="15" y="42"/>
                    </a:lnTo>
                    <a:lnTo>
                      <a:pt x="13" y="42"/>
                    </a:lnTo>
                    <a:lnTo>
                      <a:pt x="11" y="42"/>
                    </a:lnTo>
                    <a:lnTo>
                      <a:pt x="10" y="41"/>
                    </a:lnTo>
                    <a:lnTo>
                      <a:pt x="8" y="41"/>
                    </a:lnTo>
                    <a:lnTo>
                      <a:pt x="7" y="41"/>
                    </a:lnTo>
                    <a:lnTo>
                      <a:pt x="5" y="40"/>
                    </a:lnTo>
                    <a:lnTo>
                      <a:pt x="4" y="39"/>
                    </a:lnTo>
                    <a:lnTo>
                      <a:pt x="3" y="39"/>
                    </a:lnTo>
                    <a:lnTo>
                      <a:pt x="2" y="38"/>
                    </a:lnTo>
                    <a:lnTo>
                      <a:pt x="2" y="37"/>
                    </a:lnTo>
                    <a:lnTo>
                      <a:pt x="1" y="36"/>
                    </a:lnTo>
                    <a:lnTo>
                      <a:pt x="1" y="34"/>
                    </a:lnTo>
                    <a:lnTo>
                      <a:pt x="0" y="32"/>
                    </a:lnTo>
                    <a:lnTo>
                      <a:pt x="0" y="30"/>
                    </a:lnTo>
                    <a:lnTo>
                      <a:pt x="0" y="12"/>
                    </a:lnTo>
                    <a:lnTo>
                      <a:pt x="0" y="10"/>
                    </a:lnTo>
                    <a:lnTo>
                      <a:pt x="0" y="9"/>
                    </a:lnTo>
                    <a:lnTo>
                      <a:pt x="1" y="7"/>
                    </a:lnTo>
                    <a:lnTo>
                      <a:pt x="1" y="6"/>
                    </a:lnTo>
                    <a:lnTo>
                      <a:pt x="2" y="5"/>
                    </a:lnTo>
                    <a:lnTo>
                      <a:pt x="3" y="4"/>
                    </a:lnTo>
                    <a:lnTo>
                      <a:pt x="4" y="3"/>
                    </a:lnTo>
                    <a:lnTo>
                      <a:pt x="5" y="2"/>
                    </a:lnTo>
                    <a:lnTo>
                      <a:pt x="7" y="1"/>
                    </a:lnTo>
                    <a:lnTo>
                      <a:pt x="9" y="0"/>
                    </a:lnTo>
                    <a:lnTo>
                      <a:pt x="11" y="0"/>
                    </a:lnTo>
                    <a:lnTo>
                      <a:pt x="13" y="0"/>
                    </a:lnTo>
                    <a:lnTo>
                      <a:pt x="15" y="0"/>
                    </a:lnTo>
                    <a:lnTo>
                      <a:pt x="17" y="0"/>
                    </a:lnTo>
                    <a:lnTo>
                      <a:pt x="19" y="0"/>
                    </a:lnTo>
                    <a:lnTo>
                      <a:pt x="20" y="1"/>
                    </a:lnTo>
                    <a:lnTo>
                      <a:pt x="21" y="2"/>
                    </a:lnTo>
                    <a:lnTo>
                      <a:pt x="23" y="3"/>
                    </a:lnTo>
                    <a:lnTo>
                      <a:pt x="24" y="4"/>
                    </a:lnTo>
                    <a:lnTo>
                      <a:pt x="25" y="5"/>
                    </a:lnTo>
                    <a:lnTo>
                      <a:pt x="25" y="6"/>
                    </a:lnTo>
                    <a:lnTo>
                      <a:pt x="26" y="8"/>
                    </a:lnTo>
                    <a:lnTo>
                      <a:pt x="26" y="9"/>
                    </a:lnTo>
                    <a:lnTo>
                      <a:pt x="26" y="11"/>
                    </a:lnTo>
                    <a:moveTo>
                      <a:pt x="11" y="31"/>
                    </a:moveTo>
                    <a:lnTo>
                      <a:pt x="11" y="33"/>
                    </a:lnTo>
                    <a:lnTo>
                      <a:pt x="12" y="34"/>
                    </a:lnTo>
                    <a:lnTo>
                      <a:pt x="13" y="34"/>
                    </a:lnTo>
                    <a:lnTo>
                      <a:pt x="14" y="34"/>
                    </a:lnTo>
                    <a:lnTo>
                      <a:pt x="15" y="33"/>
                    </a:lnTo>
                    <a:lnTo>
                      <a:pt x="15" y="31"/>
                    </a:lnTo>
                    <a:lnTo>
                      <a:pt x="15" y="10"/>
                    </a:lnTo>
                    <a:lnTo>
                      <a:pt x="15" y="9"/>
                    </a:lnTo>
                    <a:lnTo>
                      <a:pt x="15" y="8"/>
                    </a:lnTo>
                    <a:lnTo>
                      <a:pt x="14" y="7"/>
                    </a:lnTo>
                    <a:lnTo>
                      <a:pt x="13" y="7"/>
                    </a:lnTo>
                    <a:lnTo>
                      <a:pt x="12" y="7"/>
                    </a:lnTo>
                    <a:lnTo>
                      <a:pt x="11" y="8"/>
                    </a:lnTo>
                    <a:lnTo>
                      <a:pt x="11" y="9"/>
                    </a:lnTo>
                    <a:lnTo>
                      <a:pt x="11" y="10"/>
                    </a:lnTo>
                    <a:lnTo>
                      <a:pt x="11" y="31"/>
                    </a:lnTo>
                  </a:path>
                </a:pathLst>
              </a:custGeom>
              <a:solidFill>
                <a:schemeClr val="tx1"/>
              </a:solidFill>
              <a:ln w="9525">
                <a:noFill/>
                <a:round/>
                <a:headEnd/>
                <a:tailEnd/>
              </a:ln>
            </p:spPr>
            <p:txBody>
              <a:bodyPr/>
              <a:lstStyle/>
              <a:p>
                <a:endParaRPr lang="en-US"/>
              </a:p>
            </p:txBody>
          </p:sp>
          <p:sp>
            <p:nvSpPr>
              <p:cNvPr id="19" name="Freeform 116"/>
              <p:cNvSpPr>
                <a:spLocks/>
              </p:cNvSpPr>
              <p:nvPr/>
            </p:nvSpPr>
            <p:spPr bwMode="auto">
              <a:xfrm>
                <a:off x="5409" y="3824"/>
                <a:ext cx="26" cy="51"/>
              </a:xfrm>
              <a:custGeom>
                <a:avLst/>
                <a:gdLst>
                  <a:gd name="T0" fmla="*/ 0 w 26"/>
                  <a:gd name="T1" fmla="*/ 1 h 51"/>
                  <a:gd name="T2" fmla="*/ 11 w 26"/>
                  <a:gd name="T3" fmla="*/ 1 h 51"/>
                  <a:gd name="T4" fmla="*/ 11 w 26"/>
                  <a:gd name="T5" fmla="*/ 6 h 51"/>
                  <a:gd name="T6" fmla="*/ 11 w 26"/>
                  <a:gd name="T7" fmla="*/ 4 h 51"/>
                  <a:gd name="T8" fmla="*/ 12 w 26"/>
                  <a:gd name="T9" fmla="*/ 3 h 51"/>
                  <a:gd name="T10" fmla="*/ 13 w 26"/>
                  <a:gd name="T11" fmla="*/ 2 h 51"/>
                  <a:gd name="T12" fmla="*/ 14 w 26"/>
                  <a:gd name="T13" fmla="*/ 1 h 51"/>
                  <a:gd name="T14" fmla="*/ 15 w 26"/>
                  <a:gd name="T15" fmla="*/ 1 h 51"/>
                  <a:gd name="T16" fmla="*/ 16 w 26"/>
                  <a:gd name="T17" fmla="*/ 0 h 51"/>
                  <a:gd name="T18" fmla="*/ 17 w 26"/>
                  <a:gd name="T19" fmla="*/ 0 h 51"/>
                  <a:gd name="T20" fmla="*/ 19 w 26"/>
                  <a:gd name="T21" fmla="*/ 0 h 51"/>
                  <a:gd name="T22" fmla="*/ 21 w 26"/>
                  <a:gd name="T23" fmla="*/ 0 h 51"/>
                  <a:gd name="T24" fmla="*/ 22 w 26"/>
                  <a:gd name="T25" fmla="*/ 0 h 51"/>
                  <a:gd name="T26" fmla="*/ 23 w 26"/>
                  <a:gd name="T27" fmla="*/ 1 h 51"/>
                  <a:gd name="T28" fmla="*/ 24 w 26"/>
                  <a:gd name="T29" fmla="*/ 2 h 51"/>
                  <a:gd name="T30" fmla="*/ 25 w 26"/>
                  <a:gd name="T31" fmla="*/ 3 h 51"/>
                  <a:gd name="T32" fmla="*/ 26 w 26"/>
                  <a:gd name="T33" fmla="*/ 5 h 51"/>
                  <a:gd name="T34" fmla="*/ 26 w 26"/>
                  <a:gd name="T35" fmla="*/ 7 h 51"/>
                  <a:gd name="T36" fmla="*/ 26 w 26"/>
                  <a:gd name="T37" fmla="*/ 8 h 51"/>
                  <a:gd name="T38" fmla="*/ 26 w 26"/>
                  <a:gd name="T39" fmla="*/ 33 h 51"/>
                  <a:gd name="T40" fmla="*/ 26 w 26"/>
                  <a:gd name="T41" fmla="*/ 35 h 51"/>
                  <a:gd name="T42" fmla="*/ 25 w 26"/>
                  <a:gd name="T43" fmla="*/ 36 h 51"/>
                  <a:gd name="T44" fmla="*/ 25 w 26"/>
                  <a:gd name="T45" fmla="*/ 38 h 51"/>
                  <a:gd name="T46" fmla="*/ 24 w 26"/>
                  <a:gd name="T47" fmla="*/ 39 h 51"/>
                  <a:gd name="T48" fmla="*/ 23 w 26"/>
                  <a:gd name="T49" fmla="*/ 40 h 51"/>
                  <a:gd name="T50" fmla="*/ 21 w 26"/>
                  <a:gd name="T51" fmla="*/ 41 h 51"/>
                  <a:gd name="T52" fmla="*/ 20 w 26"/>
                  <a:gd name="T53" fmla="*/ 41 h 51"/>
                  <a:gd name="T54" fmla="*/ 18 w 26"/>
                  <a:gd name="T55" fmla="*/ 42 h 51"/>
                  <a:gd name="T56" fmla="*/ 17 w 26"/>
                  <a:gd name="T57" fmla="*/ 42 h 51"/>
                  <a:gd name="T58" fmla="*/ 15 w 26"/>
                  <a:gd name="T59" fmla="*/ 41 h 51"/>
                  <a:gd name="T60" fmla="*/ 14 w 26"/>
                  <a:gd name="T61" fmla="*/ 41 h 51"/>
                  <a:gd name="T62" fmla="*/ 13 w 26"/>
                  <a:gd name="T63" fmla="*/ 40 h 51"/>
                  <a:gd name="T64" fmla="*/ 12 w 26"/>
                  <a:gd name="T65" fmla="*/ 39 h 51"/>
                  <a:gd name="T66" fmla="*/ 12 w 26"/>
                  <a:gd name="T67" fmla="*/ 38 h 51"/>
                  <a:gd name="T68" fmla="*/ 11 w 26"/>
                  <a:gd name="T69" fmla="*/ 37 h 51"/>
                  <a:gd name="T70" fmla="*/ 11 w 26"/>
                  <a:gd name="T71" fmla="*/ 36 h 51"/>
                  <a:gd name="T72" fmla="*/ 11 w 26"/>
                  <a:gd name="T73" fmla="*/ 51 h 51"/>
                  <a:gd name="T74" fmla="*/ 0 w 26"/>
                  <a:gd name="T75" fmla="*/ 51 h 51"/>
                  <a:gd name="T76" fmla="*/ 0 w 26"/>
                  <a:gd name="T77" fmla="*/ 1 h 51"/>
                  <a:gd name="T78" fmla="*/ 11 w 26"/>
                  <a:gd name="T79" fmla="*/ 29 h 51"/>
                  <a:gd name="T80" fmla="*/ 11 w 26"/>
                  <a:gd name="T81" fmla="*/ 31 h 51"/>
                  <a:gd name="T82" fmla="*/ 12 w 26"/>
                  <a:gd name="T83" fmla="*/ 31 h 51"/>
                  <a:gd name="T84" fmla="*/ 12 w 26"/>
                  <a:gd name="T85" fmla="*/ 32 h 51"/>
                  <a:gd name="T86" fmla="*/ 13 w 26"/>
                  <a:gd name="T87" fmla="*/ 32 h 51"/>
                  <a:gd name="T88" fmla="*/ 14 w 26"/>
                  <a:gd name="T89" fmla="*/ 32 h 51"/>
                  <a:gd name="T90" fmla="*/ 15 w 26"/>
                  <a:gd name="T91" fmla="*/ 31 h 51"/>
                  <a:gd name="T92" fmla="*/ 15 w 26"/>
                  <a:gd name="T93" fmla="*/ 31 h 51"/>
                  <a:gd name="T94" fmla="*/ 15 w 26"/>
                  <a:gd name="T95" fmla="*/ 29 h 51"/>
                  <a:gd name="T96" fmla="*/ 15 w 26"/>
                  <a:gd name="T97" fmla="*/ 12 h 51"/>
                  <a:gd name="T98" fmla="*/ 15 w 26"/>
                  <a:gd name="T99" fmla="*/ 10 h 51"/>
                  <a:gd name="T100" fmla="*/ 15 w 26"/>
                  <a:gd name="T101" fmla="*/ 10 h 51"/>
                  <a:gd name="T102" fmla="*/ 14 w 26"/>
                  <a:gd name="T103" fmla="*/ 9 h 51"/>
                  <a:gd name="T104" fmla="*/ 13 w 26"/>
                  <a:gd name="T105" fmla="*/ 9 h 51"/>
                  <a:gd name="T106" fmla="*/ 12 w 26"/>
                  <a:gd name="T107" fmla="*/ 9 h 51"/>
                  <a:gd name="T108" fmla="*/ 12 w 26"/>
                  <a:gd name="T109" fmla="*/ 10 h 51"/>
                  <a:gd name="T110" fmla="*/ 11 w 26"/>
                  <a:gd name="T111" fmla="*/ 11 h 51"/>
                  <a:gd name="T112" fmla="*/ 11 w 26"/>
                  <a:gd name="T113" fmla="*/ 12 h 51"/>
                  <a:gd name="T114" fmla="*/ 11 w 26"/>
                  <a:gd name="T115" fmla="*/ 2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 h="51">
                    <a:moveTo>
                      <a:pt x="0" y="1"/>
                    </a:moveTo>
                    <a:lnTo>
                      <a:pt x="11" y="1"/>
                    </a:lnTo>
                    <a:lnTo>
                      <a:pt x="11" y="6"/>
                    </a:lnTo>
                    <a:lnTo>
                      <a:pt x="11" y="4"/>
                    </a:lnTo>
                    <a:lnTo>
                      <a:pt x="12" y="3"/>
                    </a:lnTo>
                    <a:lnTo>
                      <a:pt x="13" y="2"/>
                    </a:lnTo>
                    <a:lnTo>
                      <a:pt x="14" y="1"/>
                    </a:lnTo>
                    <a:lnTo>
                      <a:pt x="15" y="1"/>
                    </a:lnTo>
                    <a:lnTo>
                      <a:pt x="16" y="0"/>
                    </a:lnTo>
                    <a:lnTo>
                      <a:pt x="17" y="0"/>
                    </a:lnTo>
                    <a:lnTo>
                      <a:pt x="19" y="0"/>
                    </a:lnTo>
                    <a:lnTo>
                      <a:pt x="21" y="0"/>
                    </a:lnTo>
                    <a:lnTo>
                      <a:pt x="22" y="0"/>
                    </a:lnTo>
                    <a:lnTo>
                      <a:pt x="23" y="1"/>
                    </a:lnTo>
                    <a:lnTo>
                      <a:pt x="24" y="2"/>
                    </a:lnTo>
                    <a:lnTo>
                      <a:pt x="25" y="3"/>
                    </a:lnTo>
                    <a:lnTo>
                      <a:pt x="26" y="5"/>
                    </a:lnTo>
                    <a:lnTo>
                      <a:pt x="26" y="7"/>
                    </a:lnTo>
                    <a:lnTo>
                      <a:pt x="26" y="8"/>
                    </a:lnTo>
                    <a:lnTo>
                      <a:pt x="26" y="33"/>
                    </a:lnTo>
                    <a:lnTo>
                      <a:pt x="26" y="35"/>
                    </a:lnTo>
                    <a:lnTo>
                      <a:pt x="25" y="36"/>
                    </a:lnTo>
                    <a:lnTo>
                      <a:pt x="25" y="38"/>
                    </a:lnTo>
                    <a:lnTo>
                      <a:pt x="24" y="39"/>
                    </a:lnTo>
                    <a:lnTo>
                      <a:pt x="23" y="40"/>
                    </a:lnTo>
                    <a:lnTo>
                      <a:pt x="21" y="41"/>
                    </a:lnTo>
                    <a:lnTo>
                      <a:pt x="20" y="41"/>
                    </a:lnTo>
                    <a:lnTo>
                      <a:pt x="18" y="42"/>
                    </a:lnTo>
                    <a:lnTo>
                      <a:pt x="17" y="42"/>
                    </a:lnTo>
                    <a:lnTo>
                      <a:pt x="15" y="41"/>
                    </a:lnTo>
                    <a:lnTo>
                      <a:pt x="14" y="41"/>
                    </a:lnTo>
                    <a:lnTo>
                      <a:pt x="13" y="40"/>
                    </a:lnTo>
                    <a:lnTo>
                      <a:pt x="12" y="39"/>
                    </a:lnTo>
                    <a:lnTo>
                      <a:pt x="12" y="38"/>
                    </a:lnTo>
                    <a:lnTo>
                      <a:pt x="11" y="37"/>
                    </a:lnTo>
                    <a:lnTo>
                      <a:pt x="11" y="36"/>
                    </a:lnTo>
                    <a:lnTo>
                      <a:pt x="11" y="51"/>
                    </a:lnTo>
                    <a:lnTo>
                      <a:pt x="0" y="51"/>
                    </a:lnTo>
                    <a:lnTo>
                      <a:pt x="0" y="1"/>
                    </a:lnTo>
                    <a:moveTo>
                      <a:pt x="11" y="29"/>
                    </a:moveTo>
                    <a:lnTo>
                      <a:pt x="11" y="31"/>
                    </a:lnTo>
                    <a:lnTo>
                      <a:pt x="12" y="31"/>
                    </a:lnTo>
                    <a:lnTo>
                      <a:pt x="12" y="32"/>
                    </a:lnTo>
                    <a:lnTo>
                      <a:pt x="13" y="32"/>
                    </a:lnTo>
                    <a:lnTo>
                      <a:pt x="14" y="32"/>
                    </a:lnTo>
                    <a:lnTo>
                      <a:pt x="15" y="31"/>
                    </a:lnTo>
                    <a:lnTo>
                      <a:pt x="15" y="29"/>
                    </a:lnTo>
                    <a:lnTo>
                      <a:pt x="15" y="12"/>
                    </a:lnTo>
                    <a:lnTo>
                      <a:pt x="15" y="10"/>
                    </a:lnTo>
                    <a:lnTo>
                      <a:pt x="14" y="9"/>
                    </a:lnTo>
                    <a:lnTo>
                      <a:pt x="13" y="9"/>
                    </a:lnTo>
                    <a:lnTo>
                      <a:pt x="12" y="9"/>
                    </a:lnTo>
                    <a:lnTo>
                      <a:pt x="12" y="10"/>
                    </a:lnTo>
                    <a:lnTo>
                      <a:pt x="11" y="11"/>
                    </a:lnTo>
                    <a:lnTo>
                      <a:pt x="11" y="12"/>
                    </a:lnTo>
                    <a:lnTo>
                      <a:pt x="11" y="29"/>
                    </a:lnTo>
                  </a:path>
                </a:pathLst>
              </a:custGeom>
              <a:solidFill>
                <a:schemeClr val="tx1"/>
              </a:solidFill>
              <a:ln w="9525">
                <a:noFill/>
                <a:round/>
                <a:headEnd/>
                <a:tailEnd/>
              </a:ln>
            </p:spPr>
            <p:txBody>
              <a:bodyPr/>
              <a:lstStyle/>
              <a:p>
                <a:endParaRPr lang="en-US"/>
              </a:p>
            </p:txBody>
          </p:sp>
          <p:sp>
            <p:nvSpPr>
              <p:cNvPr id="20" name="Rectangle 117"/>
              <p:cNvSpPr>
                <a:spLocks noChangeArrowheads="1"/>
              </p:cNvSpPr>
              <p:nvPr/>
            </p:nvSpPr>
            <p:spPr bwMode="auto">
              <a:xfrm>
                <a:off x="5439" y="3815"/>
                <a:ext cx="10" cy="4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endParaRPr lang="en-US" altLang="en-US" smtClean="0"/>
              </a:p>
            </p:txBody>
          </p:sp>
          <p:sp>
            <p:nvSpPr>
              <p:cNvPr id="21" name="Freeform 118"/>
              <p:cNvSpPr>
                <a:spLocks/>
              </p:cNvSpPr>
              <p:nvPr/>
            </p:nvSpPr>
            <p:spPr bwMode="auto">
              <a:xfrm>
                <a:off x="5452" y="3824"/>
                <a:ext cx="26" cy="42"/>
              </a:xfrm>
              <a:custGeom>
                <a:avLst/>
                <a:gdLst>
                  <a:gd name="T0" fmla="*/ 11 w 26"/>
                  <a:gd name="T1" fmla="*/ 22 h 42"/>
                  <a:gd name="T2" fmla="*/ 11 w 26"/>
                  <a:gd name="T3" fmla="*/ 32 h 42"/>
                  <a:gd name="T4" fmla="*/ 12 w 26"/>
                  <a:gd name="T5" fmla="*/ 33 h 42"/>
                  <a:gd name="T6" fmla="*/ 13 w 26"/>
                  <a:gd name="T7" fmla="*/ 34 h 42"/>
                  <a:gd name="T8" fmla="*/ 15 w 26"/>
                  <a:gd name="T9" fmla="*/ 33 h 42"/>
                  <a:gd name="T10" fmla="*/ 16 w 26"/>
                  <a:gd name="T11" fmla="*/ 31 h 42"/>
                  <a:gd name="T12" fmla="*/ 26 w 26"/>
                  <a:gd name="T13" fmla="*/ 25 h 42"/>
                  <a:gd name="T14" fmla="*/ 26 w 26"/>
                  <a:gd name="T15" fmla="*/ 33 h 42"/>
                  <a:gd name="T16" fmla="*/ 25 w 26"/>
                  <a:gd name="T17" fmla="*/ 36 h 42"/>
                  <a:gd name="T18" fmla="*/ 24 w 26"/>
                  <a:gd name="T19" fmla="*/ 38 h 42"/>
                  <a:gd name="T20" fmla="*/ 22 w 26"/>
                  <a:gd name="T21" fmla="*/ 39 h 42"/>
                  <a:gd name="T22" fmla="*/ 20 w 26"/>
                  <a:gd name="T23" fmla="*/ 40 h 42"/>
                  <a:gd name="T24" fmla="*/ 16 w 26"/>
                  <a:gd name="T25" fmla="*/ 41 h 42"/>
                  <a:gd name="T26" fmla="*/ 11 w 26"/>
                  <a:gd name="T27" fmla="*/ 42 h 42"/>
                  <a:gd name="T28" fmla="*/ 8 w 26"/>
                  <a:gd name="T29" fmla="*/ 41 h 42"/>
                  <a:gd name="T30" fmla="*/ 5 w 26"/>
                  <a:gd name="T31" fmla="*/ 40 h 42"/>
                  <a:gd name="T32" fmla="*/ 3 w 26"/>
                  <a:gd name="T33" fmla="*/ 38 h 42"/>
                  <a:gd name="T34" fmla="*/ 1 w 26"/>
                  <a:gd name="T35" fmla="*/ 36 h 42"/>
                  <a:gd name="T36" fmla="*/ 0 w 26"/>
                  <a:gd name="T37" fmla="*/ 32 h 42"/>
                  <a:gd name="T38" fmla="*/ 0 w 26"/>
                  <a:gd name="T39" fmla="*/ 12 h 42"/>
                  <a:gd name="T40" fmla="*/ 1 w 26"/>
                  <a:gd name="T41" fmla="*/ 7 h 42"/>
                  <a:gd name="T42" fmla="*/ 3 w 26"/>
                  <a:gd name="T43" fmla="*/ 4 h 42"/>
                  <a:gd name="T44" fmla="*/ 5 w 26"/>
                  <a:gd name="T45" fmla="*/ 2 h 42"/>
                  <a:gd name="T46" fmla="*/ 7 w 26"/>
                  <a:gd name="T47" fmla="*/ 1 h 42"/>
                  <a:gd name="T48" fmla="*/ 10 w 26"/>
                  <a:gd name="T49" fmla="*/ 0 h 42"/>
                  <a:gd name="T50" fmla="*/ 16 w 26"/>
                  <a:gd name="T51" fmla="*/ 0 h 42"/>
                  <a:gd name="T52" fmla="*/ 20 w 26"/>
                  <a:gd name="T53" fmla="*/ 1 h 42"/>
                  <a:gd name="T54" fmla="*/ 23 w 26"/>
                  <a:gd name="T55" fmla="*/ 3 h 42"/>
                  <a:gd name="T56" fmla="*/ 25 w 26"/>
                  <a:gd name="T57" fmla="*/ 5 h 42"/>
                  <a:gd name="T58" fmla="*/ 26 w 26"/>
                  <a:gd name="T59" fmla="*/ 7 h 42"/>
                  <a:gd name="T60" fmla="*/ 26 w 26"/>
                  <a:gd name="T61" fmla="*/ 11 h 42"/>
                  <a:gd name="T62" fmla="*/ 26 w 26"/>
                  <a:gd name="T63" fmla="*/ 22 h 42"/>
                  <a:gd name="T64" fmla="*/ 16 w 26"/>
                  <a:gd name="T65" fmla="*/ 15 h 42"/>
                  <a:gd name="T66" fmla="*/ 16 w 26"/>
                  <a:gd name="T67" fmla="*/ 8 h 42"/>
                  <a:gd name="T68" fmla="*/ 14 w 26"/>
                  <a:gd name="T69" fmla="*/ 7 h 42"/>
                  <a:gd name="T70" fmla="*/ 12 w 26"/>
                  <a:gd name="T71" fmla="*/ 7 h 42"/>
                  <a:gd name="T72" fmla="*/ 11 w 26"/>
                  <a:gd name="T73" fmla="*/ 8 h 42"/>
                  <a:gd name="T74" fmla="*/ 11 w 26"/>
                  <a:gd name="T75" fmla="*/ 15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 h="42">
                    <a:moveTo>
                      <a:pt x="26" y="22"/>
                    </a:moveTo>
                    <a:lnTo>
                      <a:pt x="11" y="22"/>
                    </a:lnTo>
                    <a:lnTo>
                      <a:pt x="11" y="31"/>
                    </a:lnTo>
                    <a:lnTo>
                      <a:pt x="11" y="32"/>
                    </a:lnTo>
                    <a:lnTo>
                      <a:pt x="11" y="33"/>
                    </a:lnTo>
                    <a:lnTo>
                      <a:pt x="12" y="33"/>
                    </a:lnTo>
                    <a:lnTo>
                      <a:pt x="12" y="34"/>
                    </a:lnTo>
                    <a:lnTo>
                      <a:pt x="13" y="34"/>
                    </a:lnTo>
                    <a:lnTo>
                      <a:pt x="14" y="34"/>
                    </a:lnTo>
                    <a:lnTo>
                      <a:pt x="15" y="33"/>
                    </a:lnTo>
                    <a:lnTo>
                      <a:pt x="16" y="31"/>
                    </a:lnTo>
                    <a:lnTo>
                      <a:pt x="16" y="25"/>
                    </a:lnTo>
                    <a:lnTo>
                      <a:pt x="26" y="25"/>
                    </a:lnTo>
                    <a:lnTo>
                      <a:pt x="26" y="30"/>
                    </a:lnTo>
                    <a:lnTo>
                      <a:pt x="26" y="33"/>
                    </a:lnTo>
                    <a:lnTo>
                      <a:pt x="26" y="35"/>
                    </a:lnTo>
                    <a:lnTo>
                      <a:pt x="25" y="36"/>
                    </a:lnTo>
                    <a:lnTo>
                      <a:pt x="25" y="37"/>
                    </a:lnTo>
                    <a:lnTo>
                      <a:pt x="24" y="38"/>
                    </a:lnTo>
                    <a:lnTo>
                      <a:pt x="23" y="39"/>
                    </a:lnTo>
                    <a:lnTo>
                      <a:pt x="22" y="39"/>
                    </a:lnTo>
                    <a:lnTo>
                      <a:pt x="21" y="40"/>
                    </a:lnTo>
                    <a:lnTo>
                      <a:pt x="20" y="40"/>
                    </a:lnTo>
                    <a:lnTo>
                      <a:pt x="19" y="41"/>
                    </a:lnTo>
                    <a:lnTo>
                      <a:pt x="16" y="41"/>
                    </a:lnTo>
                    <a:lnTo>
                      <a:pt x="13" y="42"/>
                    </a:lnTo>
                    <a:lnTo>
                      <a:pt x="11" y="42"/>
                    </a:lnTo>
                    <a:lnTo>
                      <a:pt x="10" y="41"/>
                    </a:lnTo>
                    <a:lnTo>
                      <a:pt x="8" y="41"/>
                    </a:lnTo>
                    <a:lnTo>
                      <a:pt x="7" y="40"/>
                    </a:lnTo>
                    <a:lnTo>
                      <a:pt x="5" y="40"/>
                    </a:lnTo>
                    <a:lnTo>
                      <a:pt x="4" y="39"/>
                    </a:lnTo>
                    <a:lnTo>
                      <a:pt x="3" y="38"/>
                    </a:lnTo>
                    <a:lnTo>
                      <a:pt x="2" y="37"/>
                    </a:lnTo>
                    <a:lnTo>
                      <a:pt x="1" y="36"/>
                    </a:lnTo>
                    <a:lnTo>
                      <a:pt x="1" y="34"/>
                    </a:lnTo>
                    <a:lnTo>
                      <a:pt x="0" y="32"/>
                    </a:lnTo>
                    <a:lnTo>
                      <a:pt x="0" y="29"/>
                    </a:lnTo>
                    <a:lnTo>
                      <a:pt x="0" y="12"/>
                    </a:lnTo>
                    <a:lnTo>
                      <a:pt x="0" y="9"/>
                    </a:lnTo>
                    <a:lnTo>
                      <a:pt x="1" y="7"/>
                    </a:lnTo>
                    <a:lnTo>
                      <a:pt x="2" y="5"/>
                    </a:lnTo>
                    <a:lnTo>
                      <a:pt x="3" y="4"/>
                    </a:lnTo>
                    <a:lnTo>
                      <a:pt x="4" y="3"/>
                    </a:lnTo>
                    <a:lnTo>
                      <a:pt x="5" y="2"/>
                    </a:lnTo>
                    <a:lnTo>
                      <a:pt x="6" y="2"/>
                    </a:lnTo>
                    <a:lnTo>
                      <a:pt x="7" y="1"/>
                    </a:lnTo>
                    <a:lnTo>
                      <a:pt x="8" y="1"/>
                    </a:lnTo>
                    <a:lnTo>
                      <a:pt x="10" y="0"/>
                    </a:lnTo>
                    <a:lnTo>
                      <a:pt x="13" y="0"/>
                    </a:lnTo>
                    <a:lnTo>
                      <a:pt x="16" y="0"/>
                    </a:lnTo>
                    <a:lnTo>
                      <a:pt x="18" y="0"/>
                    </a:lnTo>
                    <a:lnTo>
                      <a:pt x="20" y="1"/>
                    </a:lnTo>
                    <a:lnTo>
                      <a:pt x="21" y="2"/>
                    </a:lnTo>
                    <a:lnTo>
                      <a:pt x="23" y="3"/>
                    </a:lnTo>
                    <a:lnTo>
                      <a:pt x="24" y="4"/>
                    </a:lnTo>
                    <a:lnTo>
                      <a:pt x="25" y="5"/>
                    </a:lnTo>
                    <a:lnTo>
                      <a:pt x="25" y="6"/>
                    </a:lnTo>
                    <a:lnTo>
                      <a:pt x="26" y="7"/>
                    </a:lnTo>
                    <a:lnTo>
                      <a:pt x="26" y="9"/>
                    </a:lnTo>
                    <a:lnTo>
                      <a:pt x="26" y="11"/>
                    </a:lnTo>
                    <a:lnTo>
                      <a:pt x="26" y="14"/>
                    </a:lnTo>
                    <a:lnTo>
                      <a:pt x="26" y="22"/>
                    </a:lnTo>
                    <a:moveTo>
                      <a:pt x="11" y="15"/>
                    </a:moveTo>
                    <a:lnTo>
                      <a:pt x="16" y="15"/>
                    </a:lnTo>
                    <a:lnTo>
                      <a:pt x="16" y="10"/>
                    </a:lnTo>
                    <a:lnTo>
                      <a:pt x="16" y="8"/>
                    </a:lnTo>
                    <a:lnTo>
                      <a:pt x="15" y="8"/>
                    </a:lnTo>
                    <a:lnTo>
                      <a:pt x="14" y="7"/>
                    </a:lnTo>
                    <a:lnTo>
                      <a:pt x="13" y="7"/>
                    </a:lnTo>
                    <a:lnTo>
                      <a:pt x="12" y="7"/>
                    </a:lnTo>
                    <a:lnTo>
                      <a:pt x="12" y="8"/>
                    </a:lnTo>
                    <a:lnTo>
                      <a:pt x="11" y="8"/>
                    </a:lnTo>
                    <a:lnTo>
                      <a:pt x="11" y="10"/>
                    </a:lnTo>
                    <a:lnTo>
                      <a:pt x="11" y="15"/>
                    </a:lnTo>
                  </a:path>
                </a:pathLst>
              </a:custGeom>
              <a:solidFill>
                <a:schemeClr val="tx1"/>
              </a:solidFill>
              <a:ln w="9525">
                <a:noFill/>
                <a:round/>
                <a:headEnd/>
                <a:tailEnd/>
              </a:ln>
            </p:spPr>
            <p:txBody>
              <a:bodyPr/>
              <a:lstStyle/>
              <a:p>
                <a:endParaRPr lang="en-US"/>
              </a:p>
            </p:txBody>
          </p:sp>
          <p:sp>
            <p:nvSpPr>
              <p:cNvPr id="23" name="Freeform 119"/>
              <p:cNvSpPr>
                <a:spLocks/>
              </p:cNvSpPr>
              <p:nvPr/>
            </p:nvSpPr>
            <p:spPr bwMode="auto">
              <a:xfrm>
                <a:off x="5497" y="3814"/>
                <a:ext cx="30" cy="52"/>
              </a:xfrm>
              <a:custGeom>
                <a:avLst/>
                <a:gdLst>
                  <a:gd name="T0" fmla="*/ 18 w 30"/>
                  <a:gd name="T1" fmla="*/ 18 h 52"/>
                  <a:gd name="T2" fmla="*/ 18 w 30"/>
                  <a:gd name="T3" fmla="*/ 9 h 52"/>
                  <a:gd name="T4" fmla="*/ 17 w 30"/>
                  <a:gd name="T5" fmla="*/ 8 h 52"/>
                  <a:gd name="T6" fmla="*/ 16 w 30"/>
                  <a:gd name="T7" fmla="*/ 8 h 52"/>
                  <a:gd name="T8" fmla="*/ 14 w 30"/>
                  <a:gd name="T9" fmla="*/ 8 h 52"/>
                  <a:gd name="T10" fmla="*/ 13 w 30"/>
                  <a:gd name="T11" fmla="*/ 8 h 52"/>
                  <a:gd name="T12" fmla="*/ 12 w 30"/>
                  <a:gd name="T13" fmla="*/ 9 h 52"/>
                  <a:gd name="T14" fmla="*/ 12 w 30"/>
                  <a:gd name="T15" fmla="*/ 12 h 52"/>
                  <a:gd name="T16" fmla="*/ 12 w 30"/>
                  <a:gd name="T17" fmla="*/ 13 h 52"/>
                  <a:gd name="T18" fmla="*/ 16 w 30"/>
                  <a:gd name="T19" fmla="*/ 18 h 52"/>
                  <a:gd name="T20" fmla="*/ 26 w 30"/>
                  <a:gd name="T21" fmla="*/ 27 h 52"/>
                  <a:gd name="T22" fmla="*/ 28 w 30"/>
                  <a:gd name="T23" fmla="*/ 30 h 52"/>
                  <a:gd name="T24" fmla="*/ 29 w 30"/>
                  <a:gd name="T25" fmla="*/ 33 h 52"/>
                  <a:gd name="T26" fmla="*/ 30 w 30"/>
                  <a:gd name="T27" fmla="*/ 37 h 52"/>
                  <a:gd name="T28" fmla="*/ 29 w 30"/>
                  <a:gd name="T29" fmla="*/ 42 h 52"/>
                  <a:gd name="T30" fmla="*/ 28 w 30"/>
                  <a:gd name="T31" fmla="*/ 45 h 52"/>
                  <a:gd name="T32" fmla="*/ 26 w 30"/>
                  <a:gd name="T33" fmla="*/ 48 h 52"/>
                  <a:gd name="T34" fmla="*/ 23 w 30"/>
                  <a:gd name="T35" fmla="*/ 50 h 52"/>
                  <a:gd name="T36" fmla="*/ 19 w 30"/>
                  <a:gd name="T37" fmla="*/ 51 h 52"/>
                  <a:gd name="T38" fmla="*/ 15 w 30"/>
                  <a:gd name="T39" fmla="*/ 52 h 52"/>
                  <a:gd name="T40" fmla="*/ 11 w 30"/>
                  <a:gd name="T41" fmla="*/ 52 h 52"/>
                  <a:gd name="T42" fmla="*/ 8 w 30"/>
                  <a:gd name="T43" fmla="*/ 51 h 52"/>
                  <a:gd name="T44" fmla="*/ 5 w 30"/>
                  <a:gd name="T45" fmla="*/ 49 h 52"/>
                  <a:gd name="T46" fmla="*/ 3 w 30"/>
                  <a:gd name="T47" fmla="*/ 48 h 52"/>
                  <a:gd name="T48" fmla="*/ 1 w 30"/>
                  <a:gd name="T49" fmla="*/ 44 h 52"/>
                  <a:gd name="T50" fmla="*/ 1 w 30"/>
                  <a:gd name="T51" fmla="*/ 40 h 52"/>
                  <a:gd name="T52" fmla="*/ 12 w 30"/>
                  <a:gd name="T53" fmla="*/ 31 h 52"/>
                  <a:gd name="T54" fmla="*/ 12 w 30"/>
                  <a:gd name="T55" fmla="*/ 42 h 52"/>
                  <a:gd name="T56" fmla="*/ 13 w 30"/>
                  <a:gd name="T57" fmla="*/ 43 h 52"/>
                  <a:gd name="T58" fmla="*/ 14 w 30"/>
                  <a:gd name="T59" fmla="*/ 43 h 52"/>
                  <a:gd name="T60" fmla="*/ 16 w 30"/>
                  <a:gd name="T61" fmla="*/ 43 h 52"/>
                  <a:gd name="T62" fmla="*/ 17 w 30"/>
                  <a:gd name="T63" fmla="*/ 43 h 52"/>
                  <a:gd name="T64" fmla="*/ 18 w 30"/>
                  <a:gd name="T65" fmla="*/ 41 h 52"/>
                  <a:gd name="T66" fmla="*/ 18 w 30"/>
                  <a:gd name="T67" fmla="*/ 38 h 52"/>
                  <a:gd name="T68" fmla="*/ 18 w 30"/>
                  <a:gd name="T69" fmla="*/ 36 h 52"/>
                  <a:gd name="T70" fmla="*/ 14 w 30"/>
                  <a:gd name="T71" fmla="*/ 32 h 52"/>
                  <a:gd name="T72" fmla="*/ 4 w 30"/>
                  <a:gd name="T73" fmla="*/ 23 h 52"/>
                  <a:gd name="T74" fmla="*/ 2 w 30"/>
                  <a:gd name="T75" fmla="*/ 20 h 52"/>
                  <a:gd name="T76" fmla="*/ 1 w 30"/>
                  <a:gd name="T77" fmla="*/ 17 h 52"/>
                  <a:gd name="T78" fmla="*/ 0 w 30"/>
                  <a:gd name="T79" fmla="*/ 15 h 52"/>
                  <a:gd name="T80" fmla="*/ 0 w 30"/>
                  <a:gd name="T81" fmla="*/ 11 h 52"/>
                  <a:gd name="T82" fmla="*/ 1 w 30"/>
                  <a:gd name="T83" fmla="*/ 7 h 52"/>
                  <a:gd name="T84" fmla="*/ 3 w 30"/>
                  <a:gd name="T85" fmla="*/ 4 h 52"/>
                  <a:gd name="T86" fmla="*/ 5 w 30"/>
                  <a:gd name="T87" fmla="*/ 2 h 52"/>
                  <a:gd name="T88" fmla="*/ 8 w 30"/>
                  <a:gd name="T89" fmla="*/ 1 h 52"/>
                  <a:gd name="T90" fmla="*/ 13 w 30"/>
                  <a:gd name="T91" fmla="*/ 0 h 52"/>
                  <a:gd name="T92" fmla="*/ 19 w 30"/>
                  <a:gd name="T93" fmla="*/ 0 h 52"/>
                  <a:gd name="T94" fmla="*/ 23 w 30"/>
                  <a:gd name="T95" fmla="*/ 1 h 52"/>
                  <a:gd name="T96" fmla="*/ 25 w 30"/>
                  <a:gd name="T97" fmla="*/ 2 h 52"/>
                  <a:gd name="T98" fmla="*/ 27 w 30"/>
                  <a:gd name="T99" fmla="*/ 3 h 52"/>
                  <a:gd name="T100" fmla="*/ 28 w 30"/>
                  <a:gd name="T101" fmla="*/ 5 h 52"/>
                  <a:gd name="T102" fmla="*/ 29 w 30"/>
                  <a:gd name="T103" fmla="*/ 8 h 52"/>
                  <a:gd name="T104" fmla="*/ 29 w 30"/>
                  <a:gd name="T105" fmla="*/ 18 h 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 h="52">
                    <a:moveTo>
                      <a:pt x="29" y="18"/>
                    </a:moveTo>
                    <a:lnTo>
                      <a:pt x="18" y="18"/>
                    </a:lnTo>
                    <a:lnTo>
                      <a:pt x="18" y="11"/>
                    </a:lnTo>
                    <a:lnTo>
                      <a:pt x="18" y="9"/>
                    </a:lnTo>
                    <a:lnTo>
                      <a:pt x="17" y="8"/>
                    </a:lnTo>
                    <a:lnTo>
                      <a:pt x="16" y="8"/>
                    </a:lnTo>
                    <a:lnTo>
                      <a:pt x="15" y="7"/>
                    </a:lnTo>
                    <a:lnTo>
                      <a:pt x="14" y="8"/>
                    </a:lnTo>
                    <a:lnTo>
                      <a:pt x="13" y="8"/>
                    </a:lnTo>
                    <a:lnTo>
                      <a:pt x="12" y="9"/>
                    </a:lnTo>
                    <a:lnTo>
                      <a:pt x="12" y="11"/>
                    </a:lnTo>
                    <a:lnTo>
                      <a:pt x="12" y="12"/>
                    </a:lnTo>
                    <a:lnTo>
                      <a:pt x="12" y="13"/>
                    </a:lnTo>
                    <a:lnTo>
                      <a:pt x="13" y="15"/>
                    </a:lnTo>
                    <a:lnTo>
                      <a:pt x="16" y="18"/>
                    </a:lnTo>
                    <a:lnTo>
                      <a:pt x="23" y="24"/>
                    </a:lnTo>
                    <a:lnTo>
                      <a:pt x="26" y="27"/>
                    </a:lnTo>
                    <a:lnTo>
                      <a:pt x="27" y="29"/>
                    </a:lnTo>
                    <a:lnTo>
                      <a:pt x="28" y="30"/>
                    </a:lnTo>
                    <a:lnTo>
                      <a:pt x="29" y="31"/>
                    </a:lnTo>
                    <a:lnTo>
                      <a:pt x="29" y="33"/>
                    </a:lnTo>
                    <a:lnTo>
                      <a:pt x="29" y="35"/>
                    </a:lnTo>
                    <a:lnTo>
                      <a:pt x="30" y="37"/>
                    </a:lnTo>
                    <a:lnTo>
                      <a:pt x="29" y="39"/>
                    </a:lnTo>
                    <a:lnTo>
                      <a:pt x="29" y="42"/>
                    </a:lnTo>
                    <a:lnTo>
                      <a:pt x="29" y="44"/>
                    </a:lnTo>
                    <a:lnTo>
                      <a:pt x="28" y="45"/>
                    </a:lnTo>
                    <a:lnTo>
                      <a:pt x="27" y="47"/>
                    </a:lnTo>
                    <a:lnTo>
                      <a:pt x="26" y="48"/>
                    </a:lnTo>
                    <a:lnTo>
                      <a:pt x="25" y="49"/>
                    </a:lnTo>
                    <a:lnTo>
                      <a:pt x="23" y="50"/>
                    </a:lnTo>
                    <a:lnTo>
                      <a:pt x="21" y="51"/>
                    </a:lnTo>
                    <a:lnTo>
                      <a:pt x="19" y="51"/>
                    </a:lnTo>
                    <a:lnTo>
                      <a:pt x="17" y="52"/>
                    </a:lnTo>
                    <a:lnTo>
                      <a:pt x="15" y="52"/>
                    </a:lnTo>
                    <a:lnTo>
                      <a:pt x="13" y="52"/>
                    </a:lnTo>
                    <a:lnTo>
                      <a:pt x="11" y="52"/>
                    </a:lnTo>
                    <a:lnTo>
                      <a:pt x="9" y="51"/>
                    </a:lnTo>
                    <a:lnTo>
                      <a:pt x="8" y="51"/>
                    </a:lnTo>
                    <a:lnTo>
                      <a:pt x="6" y="50"/>
                    </a:lnTo>
                    <a:lnTo>
                      <a:pt x="5" y="49"/>
                    </a:lnTo>
                    <a:lnTo>
                      <a:pt x="4" y="49"/>
                    </a:lnTo>
                    <a:lnTo>
                      <a:pt x="3" y="48"/>
                    </a:lnTo>
                    <a:lnTo>
                      <a:pt x="2" y="46"/>
                    </a:lnTo>
                    <a:lnTo>
                      <a:pt x="1" y="44"/>
                    </a:lnTo>
                    <a:lnTo>
                      <a:pt x="1" y="42"/>
                    </a:lnTo>
                    <a:lnTo>
                      <a:pt x="1" y="40"/>
                    </a:lnTo>
                    <a:lnTo>
                      <a:pt x="1" y="31"/>
                    </a:lnTo>
                    <a:lnTo>
                      <a:pt x="12" y="31"/>
                    </a:lnTo>
                    <a:lnTo>
                      <a:pt x="12" y="40"/>
                    </a:lnTo>
                    <a:lnTo>
                      <a:pt x="12" y="42"/>
                    </a:lnTo>
                    <a:lnTo>
                      <a:pt x="13" y="43"/>
                    </a:lnTo>
                    <a:lnTo>
                      <a:pt x="14" y="43"/>
                    </a:lnTo>
                    <a:lnTo>
                      <a:pt x="15" y="43"/>
                    </a:lnTo>
                    <a:lnTo>
                      <a:pt x="16" y="43"/>
                    </a:lnTo>
                    <a:lnTo>
                      <a:pt x="17" y="43"/>
                    </a:lnTo>
                    <a:lnTo>
                      <a:pt x="18" y="42"/>
                    </a:lnTo>
                    <a:lnTo>
                      <a:pt x="18" y="41"/>
                    </a:lnTo>
                    <a:lnTo>
                      <a:pt x="18" y="39"/>
                    </a:lnTo>
                    <a:lnTo>
                      <a:pt x="18" y="38"/>
                    </a:lnTo>
                    <a:lnTo>
                      <a:pt x="18" y="37"/>
                    </a:lnTo>
                    <a:lnTo>
                      <a:pt x="18" y="36"/>
                    </a:lnTo>
                    <a:lnTo>
                      <a:pt x="16" y="34"/>
                    </a:lnTo>
                    <a:lnTo>
                      <a:pt x="14" y="32"/>
                    </a:lnTo>
                    <a:lnTo>
                      <a:pt x="6" y="24"/>
                    </a:lnTo>
                    <a:lnTo>
                      <a:pt x="4" y="23"/>
                    </a:lnTo>
                    <a:lnTo>
                      <a:pt x="3" y="21"/>
                    </a:lnTo>
                    <a:lnTo>
                      <a:pt x="2" y="20"/>
                    </a:lnTo>
                    <a:lnTo>
                      <a:pt x="1" y="19"/>
                    </a:lnTo>
                    <a:lnTo>
                      <a:pt x="1" y="17"/>
                    </a:lnTo>
                    <a:lnTo>
                      <a:pt x="1" y="16"/>
                    </a:lnTo>
                    <a:lnTo>
                      <a:pt x="0" y="15"/>
                    </a:lnTo>
                    <a:lnTo>
                      <a:pt x="0" y="13"/>
                    </a:lnTo>
                    <a:lnTo>
                      <a:pt x="0" y="11"/>
                    </a:lnTo>
                    <a:lnTo>
                      <a:pt x="1" y="9"/>
                    </a:lnTo>
                    <a:lnTo>
                      <a:pt x="1" y="7"/>
                    </a:lnTo>
                    <a:lnTo>
                      <a:pt x="2" y="6"/>
                    </a:lnTo>
                    <a:lnTo>
                      <a:pt x="3" y="4"/>
                    </a:lnTo>
                    <a:lnTo>
                      <a:pt x="4" y="3"/>
                    </a:lnTo>
                    <a:lnTo>
                      <a:pt x="5" y="2"/>
                    </a:lnTo>
                    <a:lnTo>
                      <a:pt x="7" y="1"/>
                    </a:lnTo>
                    <a:lnTo>
                      <a:pt x="8" y="1"/>
                    </a:lnTo>
                    <a:lnTo>
                      <a:pt x="10" y="0"/>
                    </a:lnTo>
                    <a:lnTo>
                      <a:pt x="13" y="0"/>
                    </a:lnTo>
                    <a:lnTo>
                      <a:pt x="15" y="0"/>
                    </a:lnTo>
                    <a:lnTo>
                      <a:pt x="19" y="0"/>
                    </a:lnTo>
                    <a:lnTo>
                      <a:pt x="22" y="0"/>
                    </a:lnTo>
                    <a:lnTo>
                      <a:pt x="23" y="1"/>
                    </a:lnTo>
                    <a:lnTo>
                      <a:pt x="24" y="1"/>
                    </a:lnTo>
                    <a:lnTo>
                      <a:pt x="25" y="2"/>
                    </a:lnTo>
                    <a:lnTo>
                      <a:pt x="26" y="3"/>
                    </a:lnTo>
                    <a:lnTo>
                      <a:pt x="27" y="3"/>
                    </a:lnTo>
                    <a:lnTo>
                      <a:pt x="27" y="4"/>
                    </a:lnTo>
                    <a:lnTo>
                      <a:pt x="28" y="5"/>
                    </a:lnTo>
                    <a:lnTo>
                      <a:pt x="29" y="6"/>
                    </a:lnTo>
                    <a:lnTo>
                      <a:pt x="29" y="8"/>
                    </a:lnTo>
                    <a:lnTo>
                      <a:pt x="29" y="10"/>
                    </a:lnTo>
                    <a:lnTo>
                      <a:pt x="29" y="18"/>
                    </a:lnTo>
                  </a:path>
                </a:pathLst>
              </a:custGeom>
              <a:solidFill>
                <a:schemeClr val="tx1"/>
              </a:solidFill>
              <a:ln w="9525">
                <a:noFill/>
                <a:round/>
                <a:headEnd/>
                <a:tailEnd/>
              </a:ln>
            </p:spPr>
            <p:txBody>
              <a:bodyPr/>
              <a:lstStyle/>
              <a:p>
                <a:endParaRPr lang="en-US"/>
              </a:p>
            </p:txBody>
          </p:sp>
          <p:sp>
            <p:nvSpPr>
              <p:cNvPr id="24" name="Freeform 120"/>
              <p:cNvSpPr>
                <a:spLocks/>
              </p:cNvSpPr>
              <p:nvPr/>
            </p:nvSpPr>
            <p:spPr bwMode="auto">
              <a:xfrm>
                <a:off x="5529" y="3824"/>
                <a:ext cx="26" cy="42"/>
              </a:xfrm>
              <a:custGeom>
                <a:avLst/>
                <a:gdLst>
                  <a:gd name="T0" fmla="*/ 0 w 26"/>
                  <a:gd name="T1" fmla="*/ 15 h 42"/>
                  <a:gd name="T2" fmla="*/ 0 w 26"/>
                  <a:gd name="T3" fmla="*/ 8 h 42"/>
                  <a:gd name="T4" fmla="*/ 2 w 26"/>
                  <a:gd name="T5" fmla="*/ 5 h 42"/>
                  <a:gd name="T6" fmla="*/ 4 w 26"/>
                  <a:gd name="T7" fmla="*/ 2 h 42"/>
                  <a:gd name="T8" fmla="*/ 6 w 26"/>
                  <a:gd name="T9" fmla="*/ 1 h 42"/>
                  <a:gd name="T10" fmla="*/ 9 w 26"/>
                  <a:gd name="T11" fmla="*/ 0 h 42"/>
                  <a:gd name="T12" fmla="*/ 13 w 26"/>
                  <a:gd name="T13" fmla="*/ 0 h 42"/>
                  <a:gd name="T14" fmla="*/ 18 w 26"/>
                  <a:gd name="T15" fmla="*/ 0 h 42"/>
                  <a:gd name="T16" fmla="*/ 21 w 26"/>
                  <a:gd name="T17" fmla="*/ 1 h 42"/>
                  <a:gd name="T18" fmla="*/ 24 w 26"/>
                  <a:gd name="T19" fmla="*/ 3 h 42"/>
                  <a:gd name="T20" fmla="*/ 25 w 26"/>
                  <a:gd name="T21" fmla="*/ 5 h 42"/>
                  <a:gd name="T22" fmla="*/ 26 w 26"/>
                  <a:gd name="T23" fmla="*/ 8 h 42"/>
                  <a:gd name="T24" fmla="*/ 26 w 26"/>
                  <a:gd name="T25" fmla="*/ 11 h 42"/>
                  <a:gd name="T26" fmla="*/ 16 w 26"/>
                  <a:gd name="T27" fmla="*/ 40 h 42"/>
                  <a:gd name="T28" fmla="*/ 15 w 26"/>
                  <a:gd name="T29" fmla="*/ 38 h 42"/>
                  <a:gd name="T30" fmla="*/ 13 w 26"/>
                  <a:gd name="T31" fmla="*/ 40 h 42"/>
                  <a:gd name="T32" fmla="*/ 11 w 26"/>
                  <a:gd name="T33" fmla="*/ 41 h 42"/>
                  <a:gd name="T34" fmla="*/ 9 w 26"/>
                  <a:gd name="T35" fmla="*/ 42 h 42"/>
                  <a:gd name="T36" fmla="*/ 7 w 26"/>
                  <a:gd name="T37" fmla="*/ 42 h 42"/>
                  <a:gd name="T38" fmla="*/ 5 w 26"/>
                  <a:gd name="T39" fmla="*/ 41 h 42"/>
                  <a:gd name="T40" fmla="*/ 3 w 26"/>
                  <a:gd name="T41" fmla="*/ 40 h 42"/>
                  <a:gd name="T42" fmla="*/ 1 w 26"/>
                  <a:gd name="T43" fmla="*/ 38 h 42"/>
                  <a:gd name="T44" fmla="*/ 0 w 26"/>
                  <a:gd name="T45" fmla="*/ 36 h 42"/>
                  <a:gd name="T46" fmla="*/ 0 w 26"/>
                  <a:gd name="T47" fmla="*/ 34 h 42"/>
                  <a:gd name="T48" fmla="*/ 0 w 26"/>
                  <a:gd name="T49" fmla="*/ 27 h 42"/>
                  <a:gd name="T50" fmla="*/ 1 w 26"/>
                  <a:gd name="T51" fmla="*/ 24 h 42"/>
                  <a:gd name="T52" fmla="*/ 2 w 26"/>
                  <a:gd name="T53" fmla="*/ 21 h 42"/>
                  <a:gd name="T54" fmla="*/ 6 w 26"/>
                  <a:gd name="T55" fmla="*/ 19 h 42"/>
                  <a:gd name="T56" fmla="*/ 13 w 26"/>
                  <a:gd name="T57" fmla="*/ 14 h 42"/>
                  <a:gd name="T58" fmla="*/ 15 w 26"/>
                  <a:gd name="T59" fmla="*/ 12 h 42"/>
                  <a:gd name="T60" fmla="*/ 16 w 26"/>
                  <a:gd name="T61" fmla="*/ 10 h 42"/>
                  <a:gd name="T62" fmla="*/ 15 w 26"/>
                  <a:gd name="T63" fmla="*/ 8 h 42"/>
                  <a:gd name="T64" fmla="*/ 14 w 26"/>
                  <a:gd name="T65" fmla="*/ 7 h 42"/>
                  <a:gd name="T66" fmla="*/ 12 w 26"/>
                  <a:gd name="T67" fmla="*/ 7 h 42"/>
                  <a:gd name="T68" fmla="*/ 11 w 26"/>
                  <a:gd name="T69" fmla="*/ 8 h 42"/>
                  <a:gd name="T70" fmla="*/ 11 w 26"/>
                  <a:gd name="T71" fmla="*/ 10 h 42"/>
                  <a:gd name="T72" fmla="*/ 15 w 26"/>
                  <a:gd name="T73" fmla="*/ 21 h 42"/>
                  <a:gd name="T74" fmla="*/ 12 w 26"/>
                  <a:gd name="T75" fmla="*/ 23 h 42"/>
                  <a:gd name="T76" fmla="*/ 11 w 26"/>
                  <a:gd name="T77" fmla="*/ 25 h 42"/>
                  <a:gd name="T78" fmla="*/ 11 w 26"/>
                  <a:gd name="T79" fmla="*/ 30 h 42"/>
                  <a:gd name="T80" fmla="*/ 12 w 26"/>
                  <a:gd name="T81" fmla="*/ 32 h 42"/>
                  <a:gd name="T82" fmla="*/ 13 w 26"/>
                  <a:gd name="T83" fmla="*/ 33 h 42"/>
                  <a:gd name="T84" fmla="*/ 14 w 26"/>
                  <a:gd name="T85" fmla="*/ 32 h 42"/>
                  <a:gd name="T86" fmla="*/ 15 w 26"/>
                  <a:gd name="T87" fmla="*/ 31 h 42"/>
                  <a:gd name="T88" fmla="*/ 15 w 26"/>
                  <a:gd name="T89" fmla="*/ 29 h 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 h="42">
                    <a:moveTo>
                      <a:pt x="11" y="15"/>
                    </a:moveTo>
                    <a:lnTo>
                      <a:pt x="0" y="15"/>
                    </a:lnTo>
                    <a:lnTo>
                      <a:pt x="0" y="11"/>
                    </a:lnTo>
                    <a:lnTo>
                      <a:pt x="0" y="8"/>
                    </a:lnTo>
                    <a:lnTo>
                      <a:pt x="1" y="6"/>
                    </a:lnTo>
                    <a:lnTo>
                      <a:pt x="2" y="5"/>
                    </a:lnTo>
                    <a:lnTo>
                      <a:pt x="3" y="3"/>
                    </a:lnTo>
                    <a:lnTo>
                      <a:pt x="4" y="2"/>
                    </a:lnTo>
                    <a:lnTo>
                      <a:pt x="5" y="2"/>
                    </a:lnTo>
                    <a:lnTo>
                      <a:pt x="6" y="1"/>
                    </a:lnTo>
                    <a:lnTo>
                      <a:pt x="8" y="1"/>
                    </a:lnTo>
                    <a:lnTo>
                      <a:pt x="9" y="0"/>
                    </a:lnTo>
                    <a:lnTo>
                      <a:pt x="10" y="0"/>
                    </a:lnTo>
                    <a:lnTo>
                      <a:pt x="13" y="0"/>
                    </a:lnTo>
                    <a:lnTo>
                      <a:pt x="16" y="0"/>
                    </a:lnTo>
                    <a:lnTo>
                      <a:pt x="18" y="0"/>
                    </a:lnTo>
                    <a:lnTo>
                      <a:pt x="19" y="1"/>
                    </a:lnTo>
                    <a:lnTo>
                      <a:pt x="21" y="1"/>
                    </a:lnTo>
                    <a:lnTo>
                      <a:pt x="22" y="2"/>
                    </a:lnTo>
                    <a:lnTo>
                      <a:pt x="24" y="3"/>
                    </a:lnTo>
                    <a:lnTo>
                      <a:pt x="24" y="4"/>
                    </a:lnTo>
                    <a:lnTo>
                      <a:pt x="25" y="5"/>
                    </a:lnTo>
                    <a:lnTo>
                      <a:pt x="26" y="6"/>
                    </a:lnTo>
                    <a:lnTo>
                      <a:pt x="26" y="8"/>
                    </a:lnTo>
                    <a:lnTo>
                      <a:pt x="26" y="9"/>
                    </a:lnTo>
                    <a:lnTo>
                      <a:pt x="26" y="11"/>
                    </a:lnTo>
                    <a:lnTo>
                      <a:pt x="26" y="40"/>
                    </a:lnTo>
                    <a:lnTo>
                      <a:pt x="16" y="40"/>
                    </a:lnTo>
                    <a:lnTo>
                      <a:pt x="15" y="36"/>
                    </a:lnTo>
                    <a:lnTo>
                      <a:pt x="15" y="38"/>
                    </a:lnTo>
                    <a:lnTo>
                      <a:pt x="14" y="39"/>
                    </a:lnTo>
                    <a:lnTo>
                      <a:pt x="13" y="40"/>
                    </a:lnTo>
                    <a:lnTo>
                      <a:pt x="12" y="40"/>
                    </a:lnTo>
                    <a:lnTo>
                      <a:pt x="11" y="41"/>
                    </a:lnTo>
                    <a:lnTo>
                      <a:pt x="10" y="41"/>
                    </a:lnTo>
                    <a:lnTo>
                      <a:pt x="9" y="42"/>
                    </a:lnTo>
                    <a:lnTo>
                      <a:pt x="8" y="42"/>
                    </a:lnTo>
                    <a:lnTo>
                      <a:pt x="7" y="42"/>
                    </a:lnTo>
                    <a:lnTo>
                      <a:pt x="6" y="41"/>
                    </a:lnTo>
                    <a:lnTo>
                      <a:pt x="5" y="41"/>
                    </a:lnTo>
                    <a:lnTo>
                      <a:pt x="4" y="40"/>
                    </a:lnTo>
                    <a:lnTo>
                      <a:pt x="3" y="40"/>
                    </a:lnTo>
                    <a:lnTo>
                      <a:pt x="2" y="39"/>
                    </a:lnTo>
                    <a:lnTo>
                      <a:pt x="1" y="38"/>
                    </a:lnTo>
                    <a:lnTo>
                      <a:pt x="1" y="37"/>
                    </a:lnTo>
                    <a:lnTo>
                      <a:pt x="0" y="36"/>
                    </a:lnTo>
                    <a:lnTo>
                      <a:pt x="0" y="35"/>
                    </a:lnTo>
                    <a:lnTo>
                      <a:pt x="0" y="34"/>
                    </a:lnTo>
                    <a:lnTo>
                      <a:pt x="0" y="32"/>
                    </a:lnTo>
                    <a:lnTo>
                      <a:pt x="0" y="27"/>
                    </a:lnTo>
                    <a:lnTo>
                      <a:pt x="0" y="25"/>
                    </a:lnTo>
                    <a:lnTo>
                      <a:pt x="1" y="24"/>
                    </a:lnTo>
                    <a:lnTo>
                      <a:pt x="1" y="22"/>
                    </a:lnTo>
                    <a:lnTo>
                      <a:pt x="2" y="21"/>
                    </a:lnTo>
                    <a:lnTo>
                      <a:pt x="4" y="20"/>
                    </a:lnTo>
                    <a:lnTo>
                      <a:pt x="6" y="19"/>
                    </a:lnTo>
                    <a:lnTo>
                      <a:pt x="9" y="17"/>
                    </a:lnTo>
                    <a:lnTo>
                      <a:pt x="13" y="14"/>
                    </a:lnTo>
                    <a:lnTo>
                      <a:pt x="14" y="13"/>
                    </a:lnTo>
                    <a:lnTo>
                      <a:pt x="15" y="12"/>
                    </a:lnTo>
                    <a:lnTo>
                      <a:pt x="16" y="10"/>
                    </a:lnTo>
                    <a:lnTo>
                      <a:pt x="15" y="9"/>
                    </a:lnTo>
                    <a:lnTo>
                      <a:pt x="15" y="8"/>
                    </a:lnTo>
                    <a:lnTo>
                      <a:pt x="14" y="7"/>
                    </a:lnTo>
                    <a:lnTo>
                      <a:pt x="13" y="7"/>
                    </a:lnTo>
                    <a:lnTo>
                      <a:pt x="12" y="7"/>
                    </a:lnTo>
                    <a:lnTo>
                      <a:pt x="11" y="8"/>
                    </a:lnTo>
                    <a:lnTo>
                      <a:pt x="11" y="9"/>
                    </a:lnTo>
                    <a:lnTo>
                      <a:pt x="11" y="10"/>
                    </a:lnTo>
                    <a:lnTo>
                      <a:pt x="11" y="15"/>
                    </a:lnTo>
                    <a:moveTo>
                      <a:pt x="15" y="21"/>
                    </a:moveTo>
                    <a:lnTo>
                      <a:pt x="13" y="22"/>
                    </a:lnTo>
                    <a:lnTo>
                      <a:pt x="12" y="23"/>
                    </a:lnTo>
                    <a:lnTo>
                      <a:pt x="12" y="24"/>
                    </a:lnTo>
                    <a:lnTo>
                      <a:pt x="11" y="25"/>
                    </a:lnTo>
                    <a:lnTo>
                      <a:pt x="11" y="27"/>
                    </a:lnTo>
                    <a:lnTo>
                      <a:pt x="11" y="30"/>
                    </a:lnTo>
                    <a:lnTo>
                      <a:pt x="11" y="31"/>
                    </a:lnTo>
                    <a:lnTo>
                      <a:pt x="12" y="32"/>
                    </a:lnTo>
                    <a:lnTo>
                      <a:pt x="12" y="33"/>
                    </a:lnTo>
                    <a:lnTo>
                      <a:pt x="13" y="33"/>
                    </a:lnTo>
                    <a:lnTo>
                      <a:pt x="14" y="33"/>
                    </a:lnTo>
                    <a:lnTo>
                      <a:pt x="14" y="32"/>
                    </a:lnTo>
                    <a:lnTo>
                      <a:pt x="15" y="32"/>
                    </a:lnTo>
                    <a:lnTo>
                      <a:pt x="15" y="31"/>
                    </a:lnTo>
                    <a:lnTo>
                      <a:pt x="15" y="29"/>
                    </a:lnTo>
                    <a:lnTo>
                      <a:pt x="15" y="21"/>
                    </a:lnTo>
                  </a:path>
                </a:pathLst>
              </a:custGeom>
              <a:solidFill>
                <a:schemeClr val="tx1"/>
              </a:solidFill>
              <a:ln w="9525">
                <a:noFill/>
                <a:round/>
                <a:headEnd/>
                <a:tailEnd/>
              </a:ln>
            </p:spPr>
            <p:txBody>
              <a:bodyPr/>
              <a:lstStyle/>
              <a:p>
                <a:endParaRPr lang="en-US"/>
              </a:p>
            </p:txBody>
          </p:sp>
          <p:sp>
            <p:nvSpPr>
              <p:cNvPr id="25" name="Freeform 121"/>
              <p:cNvSpPr>
                <a:spLocks/>
              </p:cNvSpPr>
              <p:nvPr/>
            </p:nvSpPr>
            <p:spPr bwMode="auto">
              <a:xfrm>
                <a:off x="5558" y="3825"/>
                <a:ext cx="27" cy="39"/>
              </a:xfrm>
              <a:custGeom>
                <a:avLst/>
                <a:gdLst>
                  <a:gd name="T0" fmla="*/ 0 w 27"/>
                  <a:gd name="T1" fmla="*/ 0 h 39"/>
                  <a:gd name="T2" fmla="*/ 11 w 27"/>
                  <a:gd name="T3" fmla="*/ 0 h 39"/>
                  <a:gd name="T4" fmla="*/ 14 w 27"/>
                  <a:gd name="T5" fmla="*/ 31 h 39"/>
                  <a:gd name="T6" fmla="*/ 18 w 27"/>
                  <a:gd name="T7" fmla="*/ 0 h 39"/>
                  <a:gd name="T8" fmla="*/ 27 w 27"/>
                  <a:gd name="T9" fmla="*/ 0 h 39"/>
                  <a:gd name="T10" fmla="*/ 20 w 27"/>
                  <a:gd name="T11" fmla="*/ 39 h 39"/>
                  <a:gd name="T12" fmla="*/ 7 w 27"/>
                  <a:gd name="T13" fmla="*/ 39 h 39"/>
                  <a:gd name="T14" fmla="*/ 0 w 27"/>
                  <a:gd name="T15" fmla="*/ 0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39">
                    <a:moveTo>
                      <a:pt x="0" y="0"/>
                    </a:moveTo>
                    <a:lnTo>
                      <a:pt x="11" y="0"/>
                    </a:lnTo>
                    <a:lnTo>
                      <a:pt x="14" y="31"/>
                    </a:lnTo>
                    <a:lnTo>
                      <a:pt x="18" y="0"/>
                    </a:lnTo>
                    <a:lnTo>
                      <a:pt x="27" y="0"/>
                    </a:lnTo>
                    <a:lnTo>
                      <a:pt x="20" y="39"/>
                    </a:lnTo>
                    <a:lnTo>
                      <a:pt x="7" y="39"/>
                    </a:lnTo>
                    <a:lnTo>
                      <a:pt x="0" y="0"/>
                    </a:lnTo>
                  </a:path>
                </a:pathLst>
              </a:custGeom>
              <a:solidFill>
                <a:schemeClr val="tx1"/>
              </a:solidFill>
              <a:ln w="9525">
                <a:noFill/>
                <a:round/>
                <a:headEnd/>
                <a:tailEnd/>
              </a:ln>
            </p:spPr>
            <p:txBody>
              <a:bodyPr/>
              <a:lstStyle/>
              <a:p>
                <a:endParaRPr lang="en-US"/>
              </a:p>
            </p:txBody>
          </p:sp>
          <p:sp>
            <p:nvSpPr>
              <p:cNvPr id="26" name="Freeform 122"/>
              <p:cNvSpPr>
                <a:spLocks/>
              </p:cNvSpPr>
              <p:nvPr/>
            </p:nvSpPr>
            <p:spPr bwMode="auto">
              <a:xfrm>
                <a:off x="5587" y="3815"/>
                <a:ext cx="11" cy="49"/>
              </a:xfrm>
              <a:custGeom>
                <a:avLst/>
                <a:gdLst>
                  <a:gd name="T0" fmla="*/ 0 w 11"/>
                  <a:gd name="T1" fmla="*/ 7 h 49"/>
                  <a:gd name="T2" fmla="*/ 0 w 11"/>
                  <a:gd name="T3" fmla="*/ 0 h 49"/>
                  <a:gd name="T4" fmla="*/ 11 w 11"/>
                  <a:gd name="T5" fmla="*/ 0 h 49"/>
                  <a:gd name="T6" fmla="*/ 11 w 11"/>
                  <a:gd name="T7" fmla="*/ 7 h 49"/>
                  <a:gd name="T8" fmla="*/ 0 w 11"/>
                  <a:gd name="T9" fmla="*/ 7 h 49"/>
                  <a:gd name="T10" fmla="*/ 0 w 11"/>
                  <a:gd name="T11" fmla="*/ 49 h 49"/>
                  <a:gd name="T12" fmla="*/ 0 w 11"/>
                  <a:gd name="T13" fmla="*/ 10 h 49"/>
                  <a:gd name="T14" fmla="*/ 11 w 11"/>
                  <a:gd name="T15" fmla="*/ 10 h 49"/>
                  <a:gd name="T16" fmla="*/ 11 w 11"/>
                  <a:gd name="T17" fmla="*/ 49 h 49"/>
                  <a:gd name="T18" fmla="*/ 0 w 11"/>
                  <a:gd name="T19" fmla="*/ 49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49">
                    <a:moveTo>
                      <a:pt x="0" y="7"/>
                    </a:moveTo>
                    <a:lnTo>
                      <a:pt x="0" y="0"/>
                    </a:lnTo>
                    <a:lnTo>
                      <a:pt x="11" y="0"/>
                    </a:lnTo>
                    <a:lnTo>
                      <a:pt x="11" y="7"/>
                    </a:lnTo>
                    <a:lnTo>
                      <a:pt x="0" y="7"/>
                    </a:lnTo>
                    <a:moveTo>
                      <a:pt x="0" y="49"/>
                    </a:moveTo>
                    <a:lnTo>
                      <a:pt x="0" y="10"/>
                    </a:lnTo>
                    <a:lnTo>
                      <a:pt x="11" y="10"/>
                    </a:lnTo>
                    <a:lnTo>
                      <a:pt x="11" y="49"/>
                    </a:lnTo>
                    <a:lnTo>
                      <a:pt x="0" y="49"/>
                    </a:lnTo>
                  </a:path>
                </a:pathLst>
              </a:custGeom>
              <a:solidFill>
                <a:schemeClr val="tx1"/>
              </a:solidFill>
              <a:ln w="9525">
                <a:noFill/>
                <a:round/>
                <a:headEnd/>
                <a:tailEnd/>
              </a:ln>
            </p:spPr>
            <p:txBody>
              <a:bodyPr/>
              <a:lstStyle/>
              <a:p>
                <a:endParaRPr lang="en-US"/>
              </a:p>
            </p:txBody>
          </p:sp>
          <p:sp>
            <p:nvSpPr>
              <p:cNvPr id="27" name="Freeform 123"/>
              <p:cNvSpPr>
                <a:spLocks/>
              </p:cNvSpPr>
              <p:nvPr/>
            </p:nvSpPr>
            <p:spPr bwMode="auto">
              <a:xfrm>
                <a:off x="5602" y="3824"/>
                <a:ext cx="26" cy="40"/>
              </a:xfrm>
              <a:custGeom>
                <a:avLst/>
                <a:gdLst>
                  <a:gd name="T0" fmla="*/ 0 w 26"/>
                  <a:gd name="T1" fmla="*/ 40 h 40"/>
                  <a:gd name="T2" fmla="*/ 0 w 26"/>
                  <a:gd name="T3" fmla="*/ 0 h 40"/>
                  <a:gd name="T4" fmla="*/ 10 w 26"/>
                  <a:gd name="T5" fmla="*/ 0 h 40"/>
                  <a:gd name="T6" fmla="*/ 10 w 26"/>
                  <a:gd name="T7" fmla="*/ 5 h 40"/>
                  <a:gd name="T8" fmla="*/ 11 w 26"/>
                  <a:gd name="T9" fmla="*/ 4 h 40"/>
                  <a:gd name="T10" fmla="*/ 11 w 26"/>
                  <a:gd name="T11" fmla="*/ 3 h 40"/>
                  <a:gd name="T12" fmla="*/ 12 w 26"/>
                  <a:gd name="T13" fmla="*/ 2 h 40"/>
                  <a:gd name="T14" fmla="*/ 13 w 26"/>
                  <a:gd name="T15" fmla="*/ 1 h 40"/>
                  <a:gd name="T16" fmla="*/ 14 w 26"/>
                  <a:gd name="T17" fmla="*/ 1 h 40"/>
                  <a:gd name="T18" fmla="*/ 15 w 26"/>
                  <a:gd name="T19" fmla="*/ 0 h 40"/>
                  <a:gd name="T20" fmla="*/ 17 w 26"/>
                  <a:gd name="T21" fmla="*/ 0 h 40"/>
                  <a:gd name="T22" fmla="*/ 18 w 26"/>
                  <a:gd name="T23" fmla="*/ 0 h 40"/>
                  <a:gd name="T24" fmla="*/ 20 w 26"/>
                  <a:gd name="T25" fmla="*/ 0 h 40"/>
                  <a:gd name="T26" fmla="*/ 22 w 26"/>
                  <a:gd name="T27" fmla="*/ 1 h 40"/>
                  <a:gd name="T28" fmla="*/ 23 w 26"/>
                  <a:gd name="T29" fmla="*/ 1 h 40"/>
                  <a:gd name="T30" fmla="*/ 23 w 26"/>
                  <a:gd name="T31" fmla="*/ 2 h 40"/>
                  <a:gd name="T32" fmla="*/ 24 w 26"/>
                  <a:gd name="T33" fmla="*/ 2 h 40"/>
                  <a:gd name="T34" fmla="*/ 24 w 26"/>
                  <a:gd name="T35" fmla="*/ 3 h 40"/>
                  <a:gd name="T36" fmla="*/ 25 w 26"/>
                  <a:gd name="T37" fmla="*/ 4 h 40"/>
                  <a:gd name="T38" fmla="*/ 25 w 26"/>
                  <a:gd name="T39" fmla="*/ 6 h 40"/>
                  <a:gd name="T40" fmla="*/ 26 w 26"/>
                  <a:gd name="T41" fmla="*/ 8 h 40"/>
                  <a:gd name="T42" fmla="*/ 26 w 26"/>
                  <a:gd name="T43" fmla="*/ 10 h 40"/>
                  <a:gd name="T44" fmla="*/ 26 w 26"/>
                  <a:gd name="T45" fmla="*/ 40 h 40"/>
                  <a:gd name="T46" fmla="*/ 15 w 26"/>
                  <a:gd name="T47" fmla="*/ 40 h 40"/>
                  <a:gd name="T48" fmla="*/ 15 w 26"/>
                  <a:gd name="T49" fmla="*/ 12 h 40"/>
                  <a:gd name="T50" fmla="*/ 15 w 26"/>
                  <a:gd name="T51" fmla="*/ 11 h 40"/>
                  <a:gd name="T52" fmla="*/ 15 w 26"/>
                  <a:gd name="T53" fmla="*/ 10 h 40"/>
                  <a:gd name="T54" fmla="*/ 14 w 26"/>
                  <a:gd name="T55" fmla="*/ 10 h 40"/>
                  <a:gd name="T56" fmla="*/ 13 w 26"/>
                  <a:gd name="T57" fmla="*/ 9 h 40"/>
                  <a:gd name="T58" fmla="*/ 13 w 26"/>
                  <a:gd name="T59" fmla="*/ 9 h 40"/>
                  <a:gd name="T60" fmla="*/ 12 w 26"/>
                  <a:gd name="T61" fmla="*/ 9 h 40"/>
                  <a:gd name="T62" fmla="*/ 11 w 26"/>
                  <a:gd name="T63" fmla="*/ 10 h 40"/>
                  <a:gd name="T64" fmla="*/ 11 w 26"/>
                  <a:gd name="T65" fmla="*/ 10 h 40"/>
                  <a:gd name="T66" fmla="*/ 10 w 26"/>
                  <a:gd name="T67" fmla="*/ 12 h 40"/>
                  <a:gd name="T68" fmla="*/ 10 w 26"/>
                  <a:gd name="T69" fmla="*/ 40 h 40"/>
                  <a:gd name="T70" fmla="*/ 0 w 26"/>
                  <a:gd name="T71" fmla="*/ 40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0">
                    <a:moveTo>
                      <a:pt x="0" y="40"/>
                    </a:moveTo>
                    <a:lnTo>
                      <a:pt x="0" y="0"/>
                    </a:lnTo>
                    <a:lnTo>
                      <a:pt x="10" y="0"/>
                    </a:lnTo>
                    <a:lnTo>
                      <a:pt x="10" y="5"/>
                    </a:lnTo>
                    <a:lnTo>
                      <a:pt x="11" y="4"/>
                    </a:lnTo>
                    <a:lnTo>
                      <a:pt x="11" y="3"/>
                    </a:lnTo>
                    <a:lnTo>
                      <a:pt x="12" y="2"/>
                    </a:lnTo>
                    <a:lnTo>
                      <a:pt x="13" y="1"/>
                    </a:lnTo>
                    <a:lnTo>
                      <a:pt x="14" y="1"/>
                    </a:lnTo>
                    <a:lnTo>
                      <a:pt x="15" y="0"/>
                    </a:lnTo>
                    <a:lnTo>
                      <a:pt x="17" y="0"/>
                    </a:lnTo>
                    <a:lnTo>
                      <a:pt x="18" y="0"/>
                    </a:lnTo>
                    <a:lnTo>
                      <a:pt x="20" y="0"/>
                    </a:lnTo>
                    <a:lnTo>
                      <a:pt x="22" y="1"/>
                    </a:lnTo>
                    <a:lnTo>
                      <a:pt x="23" y="1"/>
                    </a:lnTo>
                    <a:lnTo>
                      <a:pt x="23" y="2"/>
                    </a:lnTo>
                    <a:lnTo>
                      <a:pt x="24" y="2"/>
                    </a:lnTo>
                    <a:lnTo>
                      <a:pt x="24" y="3"/>
                    </a:lnTo>
                    <a:lnTo>
                      <a:pt x="25" y="4"/>
                    </a:lnTo>
                    <a:lnTo>
                      <a:pt x="25" y="6"/>
                    </a:lnTo>
                    <a:lnTo>
                      <a:pt x="26" y="8"/>
                    </a:lnTo>
                    <a:lnTo>
                      <a:pt x="26" y="10"/>
                    </a:lnTo>
                    <a:lnTo>
                      <a:pt x="26" y="40"/>
                    </a:lnTo>
                    <a:lnTo>
                      <a:pt x="15" y="40"/>
                    </a:lnTo>
                    <a:lnTo>
                      <a:pt x="15" y="12"/>
                    </a:lnTo>
                    <a:lnTo>
                      <a:pt x="15" y="11"/>
                    </a:lnTo>
                    <a:lnTo>
                      <a:pt x="15" y="10"/>
                    </a:lnTo>
                    <a:lnTo>
                      <a:pt x="14" y="10"/>
                    </a:lnTo>
                    <a:lnTo>
                      <a:pt x="13" y="9"/>
                    </a:lnTo>
                    <a:lnTo>
                      <a:pt x="12" y="9"/>
                    </a:lnTo>
                    <a:lnTo>
                      <a:pt x="11" y="10"/>
                    </a:lnTo>
                    <a:lnTo>
                      <a:pt x="10" y="12"/>
                    </a:lnTo>
                    <a:lnTo>
                      <a:pt x="10" y="40"/>
                    </a:lnTo>
                    <a:lnTo>
                      <a:pt x="0" y="40"/>
                    </a:lnTo>
                  </a:path>
                </a:pathLst>
              </a:custGeom>
              <a:solidFill>
                <a:schemeClr val="tx1"/>
              </a:solidFill>
              <a:ln w="9525">
                <a:noFill/>
                <a:round/>
                <a:headEnd/>
                <a:tailEnd/>
              </a:ln>
            </p:spPr>
            <p:txBody>
              <a:bodyPr/>
              <a:lstStyle/>
              <a:p>
                <a:endParaRPr lang="en-US"/>
              </a:p>
            </p:txBody>
          </p:sp>
          <p:sp>
            <p:nvSpPr>
              <p:cNvPr id="28" name="Freeform 124"/>
              <p:cNvSpPr>
                <a:spLocks/>
              </p:cNvSpPr>
              <p:nvPr/>
            </p:nvSpPr>
            <p:spPr bwMode="auto">
              <a:xfrm>
                <a:off x="5631" y="3824"/>
                <a:ext cx="25" cy="49"/>
              </a:xfrm>
              <a:custGeom>
                <a:avLst/>
                <a:gdLst>
                  <a:gd name="T0" fmla="*/ 15 w 25"/>
                  <a:gd name="T1" fmla="*/ 1 h 49"/>
                  <a:gd name="T2" fmla="*/ 25 w 25"/>
                  <a:gd name="T3" fmla="*/ 36 h 49"/>
                  <a:gd name="T4" fmla="*/ 25 w 25"/>
                  <a:gd name="T5" fmla="*/ 40 h 49"/>
                  <a:gd name="T6" fmla="*/ 24 w 25"/>
                  <a:gd name="T7" fmla="*/ 43 h 49"/>
                  <a:gd name="T8" fmla="*/ 23 w 25"/>
                  <a:gd name="T9" fmla="*/ 45 h 49"/>
                  <a:gd name="T10" fmla="*/ 21 w 25"/>
                  <a:gd name="T11" fmla="*/ 47 h 49"/>
                  <a:gd name="T12" fmla="*/ 19 w 25"/>
                  <a:gd name="T13" fmla="*/ 48 h 49"/>
                  <a:gd name="T14" fmla="*/ 16 w 25"/>
                  <a:gd name="T15" fmla="*/ 49 h 49"/>
                  <a:gd name="T16" fmla="*/ 12 w 25"/>
                  <a:gd name="T17" fmla="*/ 49 h 49"/>
                  <a:gd name="T18" fmla="*/ 6 w 25"/>
                  <a:gd name="T19" fmla="*/ 49 h 49"/>
                  <a:gd name="T20" fmla="*/ 3 w 25"/>
                  <a:gd name="T21" fmla="*/ 47 h 49"/>
                  <a:gd name="T22" fmla="*/ 1 w 25"/>
                  <a:gd name="T23" fmla="*/ 45 h 49"/>
                  <a:gd name="T24" fmla="*/ 0 w 25"/>
                  <a:gd name="T25" fmla="*/ 42 h 49"/>
                  <a:gd name="T26" fmla="*/ 0 w 25"/>
                  <a:gd name="T27" fmla="*/ 37 h 49"/>
                  <a:gd name="T28" fmla="*/ 10 w 25"/>
                  <a:gd name="T29" fmla="*/ 39 h 49"/>
                  <a:gd name="T30" fmla="*/ 11 w 25"/>
                  <a:gd name="T31" fmla="*/ 42 h 49"/>
                  <a:gd name="T32" fmla="*/ 12 w 25"/>
                  <a:gd name="T33" fmla="*/ 42 h 49"/>
                  <a:gd name="T34" fmla="*/ 14 w 25"/>
                  <a:gd name="T35" fmla="*/ 42 h 49"/>
                  <a:gd name="T36" fmla="*/ 15 w 25"/>
                  <a:gd name="T37" fmla="*/ 40 h 49"/>
                  <a:gd name="T38" fmla="*/ 14 w 25"/>
                  <a:gd name="T39" fmla="*/ 32 h 49"/>
                  <a:gd name="T40" fmla="*/ 12 w 25"/>
                  <a:gd name="T41" fmla="*/ 34 h 49"/>
                  <a:gd name="T42" fmla="*/ 9 w 25"/>
                  <a:gd name="T43" fmla="*/ 35 h 49"/>
                  <a:gd name="T44" fmla="*/ 6 w 25"/>
                  <a:gd name="T45" fmla="*/ 35 h 49"/>
                  <a:gd name="T46" fmla="*/ 3 w 25"/>
                  <a:gd name="T47" fmla="*/ 34 h 49"/>
                  <a:gd name="T48" fmla="*/ 1 w 25"/>
                  <a:gd name="T49" fmla="*/ 32 h 49"/>
                  <a:gd name="T50" fmla="*/ 0 w 25"/>
                  <a:gd name="T51" fmla="*/ 28 h 49"/>
                  <a:gd name="T52" fmla="*/ 0 w 25"/>
                  <a:gd name="T53" fmla="*/ 9 h 49"/>
                  <a:gd name="T54" fmla="*/ 0 w 25"/>
                  <a:gd name="T55" fmla="*/ 4 h 49"/>
                  <a:gd name="T56" fmla="*/ 2 w 25"/>
                  <a:gd name="T57" fmla="*/ 1 h 49"/>
                  <a:gd name="T58" fmla="*/ 4 w 25"/>
                  <a:gd name="T59" fmla="*/ 0 h 49"/>
                  <a:gd name="T60" fmla="*/ 7 w 25"/>
                  <a:gd name="T61" fmla="*/ 0 h 49"/>
                  <a:gd name="T62" fmla="*/ 9 w 25"/>
                  <a:gd name="T63" fmla="*/ 0 h 49"/>
                  <a:gd name="T64" fmla="*/ 11 w 25"/>
                  <a:gd name="T65" fmla="*/ 1 h 49"/>
                  <a:gd name="T66" fmla="*/ 13 w 25"/>
                  <a:gd name="T67" fmla="*/ 3 h 49"/>
                  <a:gd name="T68" fmla="*/ 15 w 25"/>
                  <a:gd name="T69" fmla="*/ 6 h 49"/>
                  <a:gd name="T70" fmla="*/ 10 w 25"/>
                  <a:gd name="T71" fmla="*/ 25 h 49"/>
                  <a:gd name="T72" fmla="*/ 12 w 25"/>
                  <a:gd name="T73" fmla="*/ 26 h 49"/>
                  <a:gd name="T74" fmla="*/ 13 w 25"/>
                  <a:gd name="T75" fmla="*/ 26 h 49"/>
                  <a:gd name="T76" fmla="*/ 15 w 25"/>
                  <a:gd name="T77" fmla="*/ 25 h 49"/>
                  <a:gd name="T78" fmla="*/ 15 w 25"/>
                  <a:gd name="T79" fmla="*/ 12 h 49"/>
                  <a:gd name="T80" fmla="*/ 14 w 25"/>
                  <a:gd name="T81" fmla="*/ 10 h 49"/>
                  <a:gd name="T82" fmla="*/ 12 w 25"/>
                  <a:gd name="T83" fmla="*/ 9 h 49"/>
                  <a:gd name="T84" fmla="*/ 11 w 25"/>
                  <a:gd name="T85" fmla="*/ 10 h 49"/>
                  <a:gd name="T86" fmla="*/ 10 w 25"/>
                  <a:gd name="T87" fmla="*/ 12 h 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 h="49">
                    <a:moveTo>
                      <a:pt x="15" y="6"/>
                    </a:moveTo>
                    <a:lnTo>
                      <a:pt x="15" y="1"/>
                    </a:lnTo>
                    <a:lnTo>
                      <a:pt x="25" y="1"/>
                    </a:lnTo>
                    <a:lnTo>
                      <a:pt x="25" y="36"/>
                    </a:lnTo>
                    <a:lnTo>
                      <a:pt x="25" y="38"/>
                    </a:lnTo>
                    <a:lnTo>
                      <a:pt x="25" y="40"/>
                    </a:lnTo>
                    <a:lnTo>
                      <a:pt x="25" y="42"/>
                    </a:lnTo>
                    <a:lnTo>
                      <a:pt x="24" y="43"/>
                    </a:lnTo>
                    <a:lnTo>
                      <a:pt x="24" y="44"/>
                    </a:lnTo>
                    <a:lnTo>
                      <a:pt x="23" y="45"/>
                    </a:lnTo>
                    <a:lnTo>
                      <a:pt x="22" y="46"/>
                    </a:lnTo>
                    <a:lnTo>
                      <a:pt x="21" y="47"/>
                    </a:lnTo>
                    <a:lnTo>
                      <a:pt x="20" y="48"/>
                    </a:lnTo>
                    <a:lnTo>
                      <a:pt x="19" y="48"/>
                    </a:lnTo>
                    <a:lnTo>
                      <a:pt x="17" y="49"/>
                    </a:lnTo>
                    <a:lnTo>
                      <a:pt x="16" y="49"/>
                    </a:lnTo>
                    <a:lnTo>
                      <a:pt x="14" y="49"/>
                    </a:lnTo>
                    <a:lnTo>
                      <a:pt x="12" y="49"/>
                    </a:lnTo>
                    <a:lnTo>
                      <a:pt x="9" y="49"/>
                    </a:lnTo>
                    <a:lnTo>
                      <a:pt x="6" y="49"/>
                    </a:lnTo>
                    <a:lnTo>
                      <a:pt x="4" y="48"/>
                    </a:lnTo>
                    <a:lnTo>
                      <a:pt x="3" y="47"/>
                    </a:lnTo>
                    <a:lnTo>
                      <a:pt x="2" y="46"/>
                    </a:lnTo>
                    <a:lnTo>
                      <a:pt x="1" y="45"/>
                    </a:lnTo>
                    <a:lnTo>
                      <a:pt x="0" y="44"/>
                    </a:lnTo>
                    <a:lnTo>
                      <a:pt x="0" y="42"/>
                    </a:lnTo>
                    <a:lnTo>
                      <a:pt x="0" y="40"/>
                    </a:lnTo>
                    <a:lnTo>
                      <a:pt x="0" y="37"/>
                    </a:lnTo>
                    <a:lnTo>
                      <a:pt x="10" y="37"/>
                    </a:lnTo>
                    <a:lnTo>
                      <a:pt x="10" y="39"/>
                    </a:lnTo>
                    <a:lnTo>
                      <a:pt x="10" y="41"/>
                    </a:lnTo>
                    <a:lnTo>
                      <a:pt x="11" y="42"/>
                    </a:lnTo>
                    <a:lnTo>
                      <a:pt x="12" y="42"/>
                    </a:lnTo>
                    <a:lnTo>
                      <a:pt x="13" y="42"/>
                    </a:lnTo>
                    <a:lnTo>
                      <a:pt x="14" y="42"/>
                    </a:lnTo>
                    <a:lnTo>
                      <a:pt x="15" y="41"/>
                    </a:lnTo>
                    <a:lnTo>
                      <a:pt x="15" y="40"/>
                    </a:lnTo>
                    <a:lnTo>
                      <a:pt x="15" y="30"/>
                    </a:lnTo>
                    <a:lnTo>
                      <a:pt x="14" y="32"/>
                    </a:lnTo>
                    <a:lnTo>
                      <a:pt x="13" y="33"/>
                    </a:lnTo>
                    <a:lnTo>
                      <a:pt x="12" y="34"/>
                    </a:lnTo>
                    <a:lnTo>
                      <a:pt x="11" y="35"/>
                    </a:lnTo>
                    <a:lnTo>
                      <a:pt x="9" y="35"/>
                    </a:lnTo>
                    <a:lnTo>
                      <a:pt x="8" y="36"/>
                    </a:lnTo>
                    <a:lnTo>
                      <a:pt x="6" y="35"/>
                    </a:lnTo>
                    <a:lnTo>
                      <a:pt x="4" y="35"/>
                    </a:lnTo>
                    <a:lnTo>
                      <a:pt x="3" y="34"/>
                    </a:lnTo>
                    <a:lnTo>
                      <a:pt x="2" y="33"/>
                    </a:lnTo>
                    <a:lnTo>
                      <a:pt x="1" y="32"/>
                    </a:lnTo>
                    <a:lnTo>
                      <a:pt x="0" y="30"/>
                    </a:lnTo>
                    <a:lnTo>
                      <a:pt x="0" y="28"/>
                    </a:lnTo>
                    <a:lnTo>
                      <a:pt x="0" y="26"/>
                    </a:lnTo>
                    <a:lnTo>
                      <a:pt x="0" y="9"/>
                    </a:lnTo>
                    <a:lnTo>
                      <a:pt x="0" y="6"/>
                    </a:lnTo>
                    <a:lnTo>
                      <a:pt x="0" y="4"/>
                    </a:lnTo>
                    <a:lnTo>
                      <a:pt x="1" y="3"/>
                    </a:lnTo>
                    <a:lnTo>
                      <a:pt x="2" y="1"/>
                    </a:lnTo>
                    <a:lnTo>
                      <a:pt x="3" y="1"/>
                    </a:lnTo>
                    <a:lnTo>
                      <a:pt x="4" y="0"/>
                    </a:lnTo>
                    <a:lnTo>
                      <a:pt x="6" y="0"/>
                    </a:lnTo>
                    <a:lnTo>
                      <a:pt x="7" y="0"/>
                    </a:lnTo>
                    <a:lnTo>
                      <a:pt x="8" y="0"/>
                    </a:lnTo>
                    <a:lnTo>
                      <a:pt x="9" y="0"/>
                    </a:lnTo>
                    <a:lnTo>
                      <a:pt x="10" y="0"/>
                    </a:lnTo>
                    <a:lnTo>
                      <a:pt x="11" y="1"/>
                    </a:lnTo>
                    <a:lnTo>
                      <a:pt x="12" y="2"/>
                    </a:lnTo>
                    <a:lnTo>
                      <a:pt x="13" y="3"/>
                    </a:lnTo>
                    <a:lnTo>
                      <a:pt x="14" y="4"/>
                    </a:lnTo>
                    <a:lnTo>
                      <a:pt x="15" y="6"/>
                    </a:lnTo>
                    <a:moveTo>
                      <a:pt x="10" y="24"/>
                    </a:moveTo>
                    <a:lnTo>
                      <a:pt x="10" y="25"/>
                    </a:lnTo>
                    <a:lnTo>
                      <a:pt x="11" y="26"/>
                    </a:lnTo>
                    <a:lnTo>
                      <a:pt x="12" y="26"/>
                    </a:lnTo>
                    <a:lnTo>
                      <a:pt x="13" y="26"/>
                    </a:lnTo>
                    <a:lnTo>
                      <a:pt x="14" y="26"/>
                    </a:lnTo>
                    <a:lnTo>
                      <a:pt x="15" y="25"/>
                    </a:lnTo>
                    <a:lnTo>
                      <a:pt x="15" y="24"/>
                    </a:lnTo>
                    <a:lnTo>
                      <a:pt x="15" y="12"/>
                    </a:lnTo>
                    <a:lnTo>
                      <a:pt x="15" y="11"/>
                    </a:lnTo>
                    <a:lnTo>
                      <a:pt x="14" y="10"/>
                    </a:lnTo>
                    <a:lnTo>
                      <a:pt x="13" y="9"/>
                    </a:lnTo>
                    <a:lnTo>
                      <a:pt x="12" y="9"/>
                    </a:lnTo>
                    <a:lnTo>
                      <a:pt x="11" y="10"/>
                    </a:lnTo>
                    <a:lnTo>
                      <a:pt x="10" y="11"/>
                    </a:lnTo>
                    <a:lnTo>
                      <a:pt x="10" y="12"/>
                    </a:lnTo>
                    <a:lnTo>
                      <a:pt x="10" y="24"/>
                    </a:lnTo>
                  </a:path>
                </a:pathLst>
              </a:custGeom>
              <a:solidFill>
                <a:schemeClr val="tx1"/>
              </a:solidFill>
              <a:ln w="9525">
                <a:noFill/>
                <a:round/>
                <a:headEnd/>
                <a:tailEnd/>
              </a:ln>
            </p:spPr>
            <p:txBody>
              <a:bodyPr/>
              <a:lstStyle/>
              <a:p>
                <a:endParaRPr lang="en-US"/>
              </a:p>
            </p:txBody>
          </p:sp>
          <p:sp>
            <p:nvSpPr>
              <p:cNvPr id="29" name="Freeform 125"/>
              <p:cNvSpPr>
                <a:spLocks/>
              </p:cNvSpPr>
              <p:nvPr/>
            </p:nvSpPr>
            <p:spPr bwMode="auto">
              <a:xfrm>
                <a:off x="5675" y="3815"/>
                <a:ext cx="29" cy="49"/>
              </a:xfrm>
              <a:custGeom>
                <a:avLst/>
                <a:gdLst>
                  <a:gd name="T0" fmla="*/ 0 w 29"/>
                  <a:gd name="T1" fmla="*/ 49 h 49"/>
                  <a:gd name="T2" fmla="*/ 0 w 29"/>
                  <a:gd name="T3" fmla="*/ 0 h 49"/>
                  <a:gd name="T4" fmla="*/ 17 w 29"/>
                  <a:gd name="T5" fmla="*/ 0 h 49"/>
                  <a:gd name="T6" fmla="*/ 19 w 29"/>
                  <a:gd name="T7" fmla="*/ 0 h 49"/>
                  <a:gd name="T8" fmla="*/ 22 w 29"/>
                  <a:gd name="T9" fmla="*/ 0 h 49"/>
                  <a:gd name="T10" fmla="*/ 24 w 29"/>
                  <a:gd name="T11" fmla="*/ 1 h 49"/>
                  <a:gd name="T12" fmla="*/ 25 w 29"/>
                  <a:gd name="T13" fmla="*/ 2 h 49"/>
                  <a:gd name="T14" fmla="*/ 27 w 29"/>
                  <a:gd name="T15" fmla="*/ 3 h 49"/>
                  <a:gd name="T16" fmla="*/ 28 w 29"/>
                  <a:gd name="T17" fmla="*/ 4 h 49"/>
                  <a:gd name="T18" fmla="*/ 28 w 29"/>
                  <a:gd name="T19" fmla="*/ 5 h 49"/>
                  <a:gd name="T20" fmla="*/ 29 w 29"/>
                  <a:gd name="T21" fmla="*/ 7 h 49"/>
                  <a:gd name="T22" fmla="*/ 29 w 29"/>
                  <a:gd name="T23" fmla="*/ 9 h 49"/>
                  <a:gd name="T24" fmla="*/ 29 w 29"/>
                  <a:gd name="T25" fmla="*/ 11 h 49"/>
                  <a:gd name="T26" fmla="*/ 29 w 29"/>
                  <a:gd name="T27" fmla="*/ 18 h 49"/>
                  <a:gd name="T28" fmla="*/ 29 w 29"/>
                  <a:gd name="T29" fmla="*/ 21 h 49"/>
                  <a:gd name="T30" fmla="*/ 29 w 29"/>
                  <a:gd name="T31" fmla="*/ 23 h 49"/>
                  <a:gd name="T32" fmla="*/ 28 w 29"/>
                  <a:gd name="T33" fmla="*/ 24 h 49"/>
                  <a:gd name="T34" fmla="*/ 28 w 29"/>
                  <a:gd name="T35" fmla="*/ 25 h 49"/>
                  <a:gd name="T36" fmla="*/ 27 w 29"/>
                  <a:gd name="T37" fmla="*/ 26 h 49"/>
                  <a:gd name="T38" fmla="*/ 26 w 29"/>
                  <a:gd name="T39" fmla="*/ 27 h 49"/>
                  <a:gd name="T40" fmla="*/ 25 w 29"/>
                  <a:gd name="T41" fmla="*/ 28 h 49"/>
                  <a:gd name="T42" fmla="*/ 24 w 29"/>
                  <a:gd name="T43" fmla="*/ 28 h 49"/>
                  <a:gd name="T44" fmla="*/ 23 w 29"/>
                  <a:gd name="T45" fmla="*/ 29 h 49"/>
                  <a:gd name="T46" fmla="*/ 22 w 29"/>
                  <a:gd name="T47" fmla="*/ 29 h 49"/>
                  <a:gd name="T48" fmla="*/ 20 w 29"/>
                  <a:gd name="T49" fmla="*/ 30 h 49"/>
                  <a:gd name="T50" fmla="*/ 18 w 29"/>
                  <a:gd name="T51" fmla="*/ 30 h 49"/>
                  <a:gd name="T52" fmla="*/ 17 w 29"/>
                  <a:gd name="T53" fmla="*/ 30 h 49"/>
                  <a:gd name="T54" fmla="*/ 14 w 29"/>
                  <a:gd name="T55" fmla="*/ 30 h 49"/>
                  <a:gd name="T56" fmla="*/ 12 w 29"/>
                  <a:gd name="T57" fmla="*/ 30 h 49"/>
                  <a:gd name="T58" fmla="*/ 12 w 29"/>
                  <a:gd name="T59" fmla="*/ 49 h 49"/>
                  <a:gd name="T60" fmla="*/ 0 w 29"/>
                  <a:gd name="T61" fmla="*/ 49 h 49"/>
                  <a:gd name="T62" fmla="*/ 12 w 29"/>
                  <a:gd name="T63" fmla="*/ 7 h 49"/>
                  <a:gd name="T64" fmla="*/ 12 w 29"/>
                  <a:gd name="T65" fmla="*/ 23 h 49"/>
                  <a:gd name="T66" fmla="*/ 14 w 29"/>
                  <a:gd name="T67" fmla="*/ 23 h 49"/>
                  <a:gd name="T68" fmla="*/ 15 w 29"/>
                  <a:gd name="T69" fmla="*/ 23 h 49"/>
                  <a:gd name="T70" fmla="*/ 16 w 29"/>
                  <a:gd name="T71" fmla="*/ 23 h 49"/>
                  <a:gd name="T72" fmla="*/ 16 w 29"/>
                  <a:gd name="T73" fmla="*/ 22 h 49"/>
                  <a:gd name="T74" fmla="*/ 17 w 29"/>
                  <a:gd name="T75" fmla="*/ 22 h 49"/>
                  <a:gd name="T76" fmla="*/ 17 w 29"/>
                  <a:gd name="T77" fmla="*/ 21 h 49"/>
                  <a:gd name="T78" fmla="*/ 18 w 29"/>
                  <a:gd name="T79" fmla="*/ 20 h 49"/>
                  <a:gd name="T80" fmla="*/ 18 w 29"/>
                  <a:gd name="T81" fmla="*/ 19 h 49"/>
                  <a:gd name="T82" fmla="*/ 18 w 29"/>
                  <a:gd name="T83" fmla="*/ 18 h 49"/>
                  <a:gd name="T84" fmla="*/ 18 w 29"/>
                  <a:gd name="T85" fmla="*/ 13 h 49"/>
                  <a:gd name="T86" fmla="*/ 18 w 29"/>
                  <a:gd name="T87" fmla="*/ 11 h 49"/>
                  <a:gd name="T88" fmla="*/ 18 w 29"/>
                  <a:gd name="T89" fmla="*/ 9 h 49"/>
                  <a:gd name="T90" fmla="*/ 17 w 29"/>
                  <a:gd name="T91" fmla="*/ 8 h 49"/>
                  <a:gd name="T92" fmla="*/ 16 w 29"/>
                  <a:gd name="T93" fmla="*/ 7 h 49"/>
                  <a:gd name="T94" fmla="*/ 15 w 29"/>
                  <a:gd name="T95" fmla="*/ 7 h 49"/>
                  <a:gd name="T96" fmla="*/ 14 w 29"/>
                  <a:gd name="T97" fmla="*/ 7 h 49"/>
                  <a:gd name="T98" fmla="*/ 12 w 29"/>
                  <a:gd name="T99" fmla="*/ 7 h 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 h="49">
                    <a:moveTo>
                      <a:pt x="0" y="49"/>
                    </a:moveTo>
                    <a:lnTo>
                      <a:pt x="0" y="0"/>
                    </a:lnTo>
                    <a:lnTo>
                      <a:pt x="17" y="0"/>
                    </a:lnTo>
                    <a:lnTo>
                      <a:pt x="19" y="0"/>
                    </a:lnTo>
                    <a:lnTo>
                      <a:pt x="22" y="0"/>
                    </a:lnTo>
                    <a:lnTo>
                      <a:pt x="24" y="1"/>
                    </a:lnTo>
                    <a:lnTo>
                      <a:pt x="25" y="2"/>
                    </a:lnTo>
                    <a:lnTo>
                      <a:pt x="27" y="3"/>
                    </a:lnTo>
                    <a:lnTo>
                      <a:pt x="28" y="4"/>
                    </a:lnTo>
                    <a:lnTo>
                      <a:pt x="28" y="5"/>
                    </a:lnTo>
                    <a:lnTo>
                      <a:pt x="29" y="7"/>
                    </a:lnTo>
                    <a:lnTo>
                      <a:pt x="29" y="9"/>
                    </a:lnTo>
                    <a:lnTo>
                      <a:pt x="29" y="11"/>
                    </a:lnTo>
                    <a:lnTo>
                      <a:pt x="29" y="18"/>
                    </a:lnTo>
                    <a:lnTo>
                      <a:pt x="29" y="21"/>
                    </a:lnTo>
                    <a:lnTo>
                      <a:pt x="29" y="23"/>
                    </a:lnTo>
                    <a:lnTo>
                      <a:pt x="28" y="24"/>
                    </a:lnTo>
                    <a:lnTo>
                      <a:pt x="28" y="25"/>
                    </a:lnTo>
                    <a:lnTo>
                      <a:pt x="27" y="26"/>
                    </a:lnTo>
                    <a:lnTo>
                      <a:pt x="26" y="27"/>
                    </a:lnTo>
                    <a:lnTo>
                      <a:pt x="25" y="28"/>
                    </a:lnTo>
                    <a:lnTo>
                      <a:pt x="24" y="28"/>
                    </a:lnTo>
                    <a:lnTo>
                      <a:pt x="23" y="29"/>
                    </a:lnTo>
                    <a:lnTo>
                      <a:pt x="22" y="29"/>
                    </a:lnTo>
                    <a:lnTo>
                      <a:pt x="20" y="30"/>
                    </a:lnTo>
                    <a:lnTo>
                      <a:pt x="18" y="30"/>
                    </a:lnTo>
                    <a:lnTo>
                      <a:pt x="17" y="30"/>
                    </a:lnTo>
                    <a:lnTo>
                      <a:pt x="14" y="30"/>
                    </a:lnTo>
                    <a:lnTo>
                      <a:pt x="12" y="30"/>
                    </a:lnTo>
                    <a:lnTo>
                      <a:pt x="12" y="49"/>
                    </a:lnTo>
                    <a:lnTo>
                      <a:pt x="0" y="49"/>
                    </a:lnTo>
                    <a:moveTo>
                      <a:pt x="12" y="7"/>
                    </a:moveTo>
                    <a:lnTo>
                      <a:pt x="12" y="23"/>
                    </a:lnTo>
                    <a:lnTo>
                      <a:pt x="14" y="23"/>
                    </a:lnTo>
                    <a:lnTo>
                      <a:pt x="15" y="23"/>
                    </a:lnTo>
                    <a:lnTo>
                      <a:pt x="16" y="23"/>
                    </a:lnTo>
                    <a:lnTo>
                      <a:pt x="16" y="22"/>
                    </a:lnTo>
                    <a:lnTo>
                      <a:pt x="17" y="22"/>
                    </a:lnTo>
                    <a:lnTo>
                      <a:pt x="17" y="21"/>
                    </a:lnTo>
                    <a:lnTo>
                      <a:pt x="18" y="20"/>
                    </a:lnTo>
                    <a:lnTo>
                      <a:pt x="18" y="19"/>
                    </a:lnTo>
                    <a:lnTo>
                      <a:pt x="18" y="18"/>
                    </a:lnTo>
                    <a:lnTo>
                      <a:pt x="18" y="13"/>
                    </a:lnTo>
                    <a:lnTo>
                      <a:pt x="18" y="11"/>
                    </a:lnTo>
                    <a:lnTo>
                      <a:pt x="18" y="9"/>
                    </a:lnTo>
                    <a:lnTo>
                      <a:pt x="17" y="8"/>
                    </a:lnTo>
                    <a:lnTo>
                      <a:pt x="16" y="7"/>
                    </a:lnTo>
                    <a:lnTo>
                      <a:pt x="15" y="7"/>
                    </a:lnTo>
                    <a:lnTo>
                      <a:pt x="14" y="7"/>
                    </a:lnTo>
                    <a:lnTo>
                      <a:pt x="12" y="7"/>
                    </a:lnTo>
                  </a:path>
                </a:pathLst>
              </a:custGeom>
              <a:solidFill>
                <a:schemeClr val="tx1"/>
              </a:solidFill>
              <a:ln w="9525">
                <a:noFill/>
                <a:round/>
                <a:headEnd/>
                <a:tailEnd/>
              </a:ln>
            </p:spPr>
            <p:txBody>
              <a:bodyPr/>
              <a:lstStyle/>
              <a:p>
                <a:endParaRPr lang="en-US"/>
              </a:p>
            </p:txBody>
          </p:sp>
          <p:sp>
            <p:nvSpPr>
              <p:cNvPr id="30" name="Freeform 126"/>
              <p:cNvSpPr>
                <a:spLocks/>
              </p:cNvSpPr>
              <p:nvPr/>
            </p:nvSpPr>
            <p:spPr bwMode="auto">
              <a:xfrm>
                <a:off x="5707" y="3824"/>
                <a:ext cx="26" cy="42"/>
              </a:xfrm>
              <a:custGeom>
                <a:avLst/>
                <a:gdLst>
                  <a:gd name="T0" fmla="*/ 11 w 26"/>
                  <a:gd name="T1" fmla="*/ 22 h 42"/>
                  <a:gd name="T2" fmla="*/ 11 w 26"/>
                  <a:gd name="T3" fmla="*/ 32 h 42"/>
                  <a:gd name="T4" fmla="*/ 12 w 26"/>
                  <a:gd name="T5" fmla="*/ 33 h 42"/>
                  <a:gd name="T6" fmla="*/ 13 w 26"/>
                  <a:gd name="T7" fmla="*/ 34 h 42"/>
                  <a:gd name="T8" fmla="*/ 15 w 26"/>
                  <a:gd name="T9" fmla="*/ 33 h 42"/>
                  <a:gd name="T10" fmla="*/ 16 w 26"/>
                  <a:gd name="T11" fmla="*/ 31 h 42"/>
                  <a:gd name="T12" fmla="*/ 26 w 26"/>
                  <a:gd name="T13" fmla="*/ 25 h 42"/>
                  <a:gd name="T14" fmla="*/ 26 w 26"/>
                  <a:gd name="T15" fmla="*/ 33 h 42"/>
                  <a:gd name="T16" fmla="*/ 25 w 26"/>
                  <a:gd name="T17" fmla="*/ 36 h 42"/>
                  <a:gd name="T18" fmla="*/ 24 w 26"/>
                  <a:gd name="T19" fmla="*/ 38 h 42"/>
                  <a:gd name="T20" fmla="*/ 22 w 26"/>
                  <a:gd name="T21" fmla="*/ 39 h 42"/>
                  <a:gd name="T22" fmla="*/ 20 w 26"/>
                  <a:gd name="T23" fmla="*/ 40 h 42"/>
                  <a:gd name="T24" fmla="*/ 16 w 26"/>
                  <a:gd name="T25" fmla="*/ 41 h 42"/>
                  <a:gd name="T26" fmla="*/ 11 w 26"/>
                  <a:gd name="T27" fmla="*/ 42 h 42"/>
                  <a:gd name="T28" fmla="*/ 8 w 26"/>
                  <a:gd name="T29" fmla="*/ 41 h 42"/>
                  <a:gd name="T30" fmla="*/ 5 w 26"/>
                  <a:gd name="T31" fmla="*/ 40 h 42"/>
                  <a:gd name="T32" fmla="*/ 3 w 26"/>
                  <a:gd name="T33" fmla="*/ 38 h 42"/>
                  <a:gd name="T34" fmla="*/ 1 w 26"/>
                  <a:gd name="T35" fmla="*/ 36 h 42"/>
                  <a:gd name="T36" fmla="*/ 0 w 26"/>
                  <a:gd name="T37" fmla="*/ 32 h 42"/>
                  <a:gd name="T38" fmla="*/ 0 w 26"/>
                  <a:gd name="T39" fmla="*/ 12 h 42"/>
                  <a:gd name="T40" fmla="*/ 1 w 26"/>
                  <a:gd name="T41" fmla="*/ 7 h 42"/>
                  <a:gd name="T42" fmla="*/ 3 w 26"/>
                  <a:gd name="T43" fmla="*/ 4 h 42"/>
                  <a:gd name="T44" fmla="*/ 4 w 26"/>
                  <a:gd name="T45" fmla="*/ 2 h 42"/>
                  <a:gd name="T46" fmla="*/ 6 w 26"/>
                  <a:gd name="T47" fmla="*/ 1 h 42"/>
                  <a:gd name="T48" fmla="*/ 10 w 26"/>
                  <a:gd name="T49" fmla="*/ 0 h 42"/>
                  <a:gd name="T50" fmla="*/ 16 w 26"/>
                  <a:gd name="T51" fmla="*/ 0 h 42"/>
                  <a:gd name="T52" fmla="*/ 20 w 26"/>
                  <a:gd name="T53" fmla="*/ 1 h 42"/>
                  <a:gd name="T54" fmla="*/ 23 w 26"/>
                  <a:gd name="T55" fmla="*/ 3 h 42"/>
                  <a:gd name="T56" fmla="*/ 25 w 26"/>
                  <a:gd name="T57" fmla="*/ 5 h 42"/>
                  <a:gd name="T58" fmla="*/ 26 w 26"/>
                  <a:gd name="T59" fmla="*/ 7 h 42"/>
                  <a:gd name="T60" fmla="*/ 26 w 26"/>
                  <a:gd name="T61" fmla="*/ 11 h 42"/>
                  <a:gd name="T62" fmla="*/ 26 w 26"/>
                  <a:gd name="T63" fmla="*/ 22 h 42"/>
                  <a:gd name="T64" fmla="*/ 16 w 26"/>
                  <a:gd name="T65" fmla="*/ 15 h 42"/>
                  <a:gd name="T66" fmla="*/ 15 w 26"/>
                  <a:gd name="T67" fmla="*/ 8 h 42"/>
                  <a:gd name="T68" fmla="*/ 14 w 26"/>
                  <a:gd name="T69" fmla="*/ 7 h 42"/>
                  <a:gd name="T70" fmla="*/ 12 w 26"/>
                  <a:gd name="T71" fmla="*/ 7 h 42"/>
                  <a:gd name="T72" fmla="*/ 11 w 26"/>
                  <a:gd name="T73" fmla="*/ 8 h 42"/>
                  <a:gd name="T74" fmla="*/ 11 w 26"/>
                  <a:gd name="T75" fmla="*/ 15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 h="42">
                    <a:moveTo>
                      <a:pt x="26" y="22"/>
                    </a:moveTo>
                    <a:lnTo>
                      <a:pt x="11" y="22"/>
                    </a:lnTo>
                    <a:lnTo>
                      <a:pt x="11" y="31"/>
                    </a:lnTo>
                    <a:lnTo>
                      <a:pt x="11" y="32"/>
                    </a:lnTo>
                    <a:lnTo>
                      <a:pt x="11" y="33"/>
                    </a:lnTo>
                    <a:lnTo>
                      <a:pt x="12" y="33"/>
                    </a:lnTo>
                    <a:lnTo>
                      <a:pt x="12" y="34"/>
                    </a:lnTo>
                    <a:lnTo>
                      <a:pt x="13" y="34"/>
                    </a:lnTo>
                    <a:lnTo>
                      <a:pt x="14" y="34"/>
                    </a:lnTo>
                    <a:lnTo>
                      <a:pt x="15" y="33"/>
                    </a:lnTo>
                    <a:lnTo>
                      <a:pt x="16" y="31"/>
                    </a:lnTo>
                    <a:lnTo>
                      <a:pt x="16" y="25"/>
                    </a:lnTo>
                    <a:lnTo>
                      <a:pt x="26" y="25"/>
                    </a:lnTo>
                    <a:lnTo>
                      <a:pt x="26" y="30"/>
                    </a:lnTo>
                    <a:lnTo>
                      <a:pt x="26" y="33"/>
                    </a:lnTo>
                    <a:lnTo>
                      <a:pt x="26" y="35"/>
                    </a:lnTo>
                    <a:lnTo>
                      <a:pt x="25" y="36"/>
                    </a:lnTo>
                    <a:lnTo>
                      <a:pt x="24" y="37"/>
                    </a:lnTo>
                    <a:lnTo>
                      <a:pt x="24" y="38"/>
                    </a:lnTo>
                    <a:lnTo>
                      <a:pt x="23" y="39"/>
                    </a:lnTo>
                    <a:lnTo>
                      <a:pt x="22" y="39"/>
                    </a:lnTo>
                    <a:lnTo>
                      <a:pt x="21" y="40"/>
                    </a:lnTo>
                    <a:lnTo>
                      <a:pt x="20" y="40"/>
                    </a:lnTo>
                    <a:lnTo>
                      <a:pt x="19" y="41"/>
                    </a:lnTo>
                    <a:lnTo>
                      <a:pt x="16" y="41"/>
                    </a:lnTo>
                    <a:lnTo>
                      <a:pt x="13" y="42"/>
                    </a:lnTo>
                    <a:lnTo>
                      <a:pt x="11" y="42"/>
                    </a:lnTo>
                    <a:lnTo>
                      <a:pt x="9" y="41"/>
                    </a:lnTo>
                    <a:lnTo>
                      <a:pt x="8" y="41"/>
                    </a:lnTo>
                    <a:lnTo>
                      <a:pt x="6" y="40"/>
                    </a:lnTo>
                    <a:lnTo>
                      <a:pt x="5" y="40"/>
                    </a:lnTo>
                    <a:lnTo>
                      <a:pt x="4" y="39"/>
                    </a:lnTo>
                    <a:lnTo>
                      <a:pt x="3" y="38"/>
                    </a:lnTo>
                    <a:lnTo>
                      <a:pt x="2" y="37"/>
                    </a:lnTo>
                    <a:lnTo>
                      <a:pt x="1" y="36"/>
                    </a:lnTo>
                    <a:lnTo>
                      <a:pt x="0" y="34"/>
                    </a:lnTo>
                    <a:lnTo>
                      <a:pt x="0" y="32"/>
                    </a:lnTo>
                    <a:lnTo>
                      <a:pt x="0" y="29"/>
                    </a:lnTo>
                    <a:lnTo>
                      <a:pt x="0" y="12"/>
                    </a:lnTo>
                    <a:lnTo>
                      <a:pt x="0" y="9"/>
                    </a:lnTo>
                    <a:lnTo>
                      <a:pt x="1" y="7"/>
                    </a:lnTo>
                    <a:lnTo>
                      <a:pt x="2" y="5"/>
                    </a:lnTo>
                    <a:lnTo>
                      <a:pt x="3" y="4"/>
                    </a:lnTo>
                    <a:lnTo>
                      <a:pt x="4" y="3"/>
                    </a:lnTo>
                    <a:lnTo>
                      <a:pt x="4" y="2"/>
                    </a:lnTo>
                    <a:lnTo>
                      <a:pt x="5" y="2"/>
                    </a:lnTo>
                    <a:lnTo>
                      <a:pt x="6" y="1"/>
                    </a:lnTo>
                    <a:lnTo>
                      <a:pt x="8" y="1"/>
                    </a:lnTo>
                    <a:lnTo>
                      <a:pt x="10" y="0"/>
                    </a:lnTo>
                    <a:lnTo>
                      <a:pt x="13" y="0"/>
                    </a:lnTo>
                    <a:lnTo>
                      <a:pt x="16" y="0"/>
                    </a:lnTo>
                    <a:lnTo>
                      <a:pt x="18" y="0"/>
                    </a:lnTo>
                    <a:lnTo>
                      <a:pt x="20" y="1"/>
                    </a:lnTo>
                    <a:lnTo>
                      <a:pt x="21" y="2"/>
                    </a:lnTo>
                    <a:lnTo>
                      <a:pt x="23" y="3"/>
                    </a:lnTo>
                    <a:lnTo>
                      <a:pt x="24" y="4"/>
                    </a:lnTo>
                    <a:lnTo>
                      <a:pt x="25" y="5"/>
                    </a:lnTo>
                    <a:lnTo>
                      <a:pt x="25" y="6"/>
                    </a:lnTo>
                    <a:lnTo>
                      <a:pt x="26" y="7"/>
                    </a:lnTo>
                    <a:lnTo>
                      <a:pt x="26" y="9"/>
                    </a:lnTo>
                    <a:lnTo>
                      <a:pt x="26" y="11"/>
                    </a:lnTo>
                    <a:lnTo>
                      <a:pt x="26" y="14"/>
                    </a:lnTo>
                    <a:lnTo>
                      <a:pt x="26" y="22"/>
                    </a:lnTo>
                    <a:moveTo>
                      <a:pt x="11" y="15"/>
                    </a:moveTo>
                    <a:lnTo>
                      <a:pt x="16" y="15"/>
                    </a:lnTo>
                    <a:lnTo>
                      <a:pt x="16" y="10"/>
                    </a:lnTo>
                    <a:lnTo>
                      <a:pt x="15" y="8"/>
                    </a:lnTo>
                    <a:lnTo>
                      <a:pt x="14" y="7"/>
                    </a:lnTo>
                    <a:lnTo>
                      <a:pt x="13" y="7"/>
                    </a:lnTo>
                    <a:lnTo>
                      <a:pt x="12" y="7"/>
                    </a:lnTo>
                    <a:lnTo>
                      <a:pt x="12" y="8"/>
                    </a:lnTo>
                    <a:lnTo>
                      <a:pt x="11" y="8"/>
                    </a:lnTo>
                    <a:lnTo>
                      <a:pt x="11" y="10"/>
                    </a:lnTo>
                    <a:lnTo>
                      <a:pt x="11" y="15"/>
                    </a:lnTo>
                  </a:path>
                </a:pathLst>
              </a:custGeom>
              <a:solidFill>
                <a:schemeClr val="tx1"/>
              </a:solidFill>
              <a:ln w="9525">
                <a:noFill/>
                <a:round/>
                <a:headEnd/>
                <a:tailEnd/>
              </a:ln>
            </p:spPr>
            <p:txBody>
              <a:bodyPr/>
              <a:lstStyle/>
              <a:p>
                <a:endParaRPr lang="en-US"/>
              </a:p>
            </p:txBody>
          </p:sp>
          <p:sp>
            <p:nvSpPr>
              <p:cNvPr id="31" name="Freeform 127"/>
              <p:cNvSpPr>
                <a:spLocks/>
              </p:cNvSpPr>
              <p:nvPr/>
            </p:nvSpPr>
            <p:spPr bwMode="auto">
              <a:xfrm>
                <a:off x="5736" y="3824"/>
                <a:ext cx="26" cy="42"/>
              </a:xfrm>
              <a:custGeom>
                <a:avLst/>
                <a:gdLst>
                  <a:gd name="T0" fmla="*/ 26 w 26"/>
                  <a:gd name="T1" fmla="*/ 30 h 42"/>
                  <a:gd name="T2" fmla="*/ 26 w 26"/>
                  <a:gd name="T3" fmla="*/ 34 h 42"/>
                  <a:gd name="T4" fmla="*/ 25 w 26"/>
                  <a:gd name="T5" fmla="*/ 36 h 42"/>
                  <a:gd name="T6" fmla="*/ 24 w 26"/>
                  <a:gd name="T7" fmla="*/ 38 h 42"/>
                  <a:gd name="T8" fmla="*/ 22 w 26"/>
                  <a:gd name="T9" fmla="*/ 39 h 42"/>
                  <a:gd name="T10" fmla="*/ 19 w 26"/>
                  <a:gd name="T11" fmla="*/ 41 h 42"/>
                  <a:gd name="T12" fmla="*/ 17 w 26"/>
                  <a:gd name="T13" fmla="*/ 41 h 42"/>
                  <a:gd name="T14" fmla="*/ 13 w 26"/>
                  <a:gd name="T15" fmla="*/ 42 h 42"/>
                  <a:gd name="T16" fmla="*/ 10 w 26"/>
                  <a:gd name="T17" fmla="*/ 41 h 42"/>
                  <a:gd name="T18" fmla="*/ 7 w 26"/>
                  <a:gd name="T19" fmla="*/ 41 h 42"/>
                  <a:gd name="T20" fmla="*/ 5 w 26"/>
                  <a:gd name="T21" fmla="*/ 39 h 42"/>
                  <a:gd name="T22" fmla="*/ 3 w 26"/>
                  <a:gd name="T23" fmla="*/ 38 h 42"/>
                  <a:gd name="T24" fmla="*/ 2 w 26"/>
                  <a:gd name="T25" fmla="*/ 36 h 42"/>
                  <a:gd name="T26" fmla="*/ 0 w 26"/>
                  <a:gd name="T27" fmla="*/ 32 h 42"/>
                  <a:gd name="T28" fmla="*/ 0 w 26"/>
                  <a:gd name="T29" fmla="*/ 12 h 42"/>
                  <a:gd name="T30" fmla="*/ 1 w 26"/>
                  <a:gd name="T31" fmla="*/ 9 h 42"/>
                  <a:gd name="T32" fmla="*/ 1 w 26"/>
                  <a:gd name="T33" fmla="*/ 6 h 42"/>
                  <a:gd name="T34" fmla="*/ 3 w 26"/>
                  <a:gd name="T35" fmla="*/ 4 h 42"/>
                  <a:gd name="T36" fmla="*/ 6 w 26"/>
                  <a:gd name="T37" fmla="*/ 2 h 42"/>
                  <a:gd name="T38" fmla="*/ 9 w 26"/>
                  <a:gd name="T39" fmla="*/ 0 h 42"/>
                  <a:gd name="T40" fmla="*/ 13 w 26"/>
                  <a:gd name="T41" fmla="*/ 0 h 42"/>
                  <a:gd name="T42" fmla="*/ 17 w 26"/>
                  <a:gd name="T43" fmla="*/ 0 h 42"/>
                  <a:gd name="T44" fmla="*/ 20 w 26"/>
                  <a:gd name="T45" fmla="*/ 1 h 42"/>
                  <a:gd name="T46" fmla="*/ 23 w 26"/>
                  <a:gd name="T47" fmla="*/ 3 h 42"/>
                  <a:gd name="T48" fmla="*/ 25 w 26"/>
                  <a:gd name="T49" fmla="*/ 5 h 42"/>
                  <a:gd name="T50" fmla="*/ 26 w 26"/>
                  <a:gd name="T51" fmla="*/ 8 h 42"/>
                  <a:gd name="T52" fmla="*/ 26 w 26"/>
                  <a:gd name="T53" fmla="*/ 11 h 42"/>
                  <a:gd name="T54" fmla="*/ 11 w 26"/>
                  <a:gd name="T55" fmla="*/ 33 h 42"/>
                  <a:gd name="T56" fmla="*/ 12 w 26"/>
                  <a:gd name="T57" fmla="*/ 34 h 42"/>
                  <a:gd name="T58" fmla="*/ 14 w 26"/>
                  <a:gd name="T59" fmla="*/ 34 h 42"/>
                  <a:gd name="T60" fmla="*/ 16 w 26"/>
                  <a:gd name="T61" fmla="*/ 33 h 42"/>
                  <a:gd name="T62" fmla="*/ 16 w 26"/>
                  <a:gd name="T63" fmla="*/ 10 h 42"/>
                  <a:gd name="T64" fmla="*/ 15 w 26"/>
                  <a:gd name="T65" fmla="*/ 8 h 42"/>
                  <a:gd name="T66" fmla="*/ 13 w 26"/>
                  <a:gd name="T67" fmla="*/ 7 h 42"/>
                  <a:gd name="T68" fmla="*/ 12 w 26"/>
                  <a:gd name="T69" fmla="*/ 8 h 42"/>
                  <a:gd name="T70" fmla="*/ 11 w 26"/>
                  <a:gd name="T71" fmla="*/ 10 h 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2">
                    <a:moveTo>
                      <a:pt x="26" y="11"/>
                    </a:moveTo>
                    <a:lnTo>
                      <a:pt x="26" y="30"/>
                    </a:lnTo>
                    <a:lnTo>
                      <a:pt x="26" y="32"/>
                    </a:lnTo>
                    <a:lnTo>
                      <a:pt x="26" y="34"/>
                    </a:lnTo>
                    <a:lnTo>
                      <a:pt x="26" y="35"/>
                    </a:lnTo>
                    <a:lnTo>
                      <a:pt x="25" y="36"/>
                    </a:lnTo>
                    <a:lnTo>
                      <a:pt x="24" y="37"/>
                    </a:lnTo>
                    <a:lnTo>
                      <a:pt x="24" y="38"/>
                    </a:lnTo>
                    <a:lnTo>
                      <a:pt x="23" y="39"/>
                    </a:lnTo>
                    <a:lnTo>
                      <a:pt x="22" y="39"/>
                    </a:lnTo>
                    <a:lnTo>
                      <a:pt x="21" y="40"/>
                    </a:lnTo>
                    <a:lnTo>
                      <a:pt x="19" y="41"/>
                    </a:lnTo>
                    <a:lnTo>
                      <a:pt x="18" y="41"/>
                    </a:lnTo>
                    <a:lnTo>
                      <a:pt x="17" y="41"/>
                    </a:lnTo>
                    <a:lnTo>
                      <a:pt x="15" y="42"/>
                    </a:lnTo>
                    <a:lnTo>
                      <a:pt x="13" y="42"/>
                    </a:lnTo>
                    <a:lnTo>
                      <a:pt x="12" y="42"/>
                    </a:lnTo>
                    <a:lnTo>
                      <a:pt x="10" y="41"/>
                    </a:lnTo>
                    <a:lnTo>
                      <a:pt x="8" y="41"/>
                    </a:lnTo>
                    <a:lnTo>
                      <a:pt x="7" y="41"/>
                    </a:lnTo>
                    <a:lnTo>
                      <a:pt x="6" y="40"/>
                    </a:lnTo>
                    <a:lnTo>
                      <a:pt x="5" y="39"/>
                    </a:lnTo>
                    <a:lnTo>
                      <a:pt x="4" y="39"/>
                    </a:lnTo>
                    <a:lnTo>
                      <a:pt x="3" y="38"/>
                    </a:lnTo>
                    <a:lnTo>
                      <a:pt x="2" y="37"/>
                    </a:lnTo>
                    <a:lnTo>
                      <a:pt x="2" y="36"/>
                    </a:lnTo>
                    <a:lnTo>
                      <a:pt x="1" y="34"/>
                    </a:lnTo>
                    <a:lnTo>
                      <a:pt x="0" y="32"/>
                    </a:lnTo>
                    <a:lnTo>
                      <a:pt x="0" y="30"/>
                    </a:lnTo>
                    <a:lnTo>
                      <a:pt x="0" y="12"/>
                    </a:lnTo>
                    <a:lnTo>
                      <a:pt x="0" y="10"/>
                    </a:lnTo>
                    <a:lnTo>
                      <a:pt x="1" y="9"/>
                    </a:lnTo>
                    <a:lnTo>
                      <a:pt x="1" y="7"/>
                    </a:lnTo>
                    <a:lnTo>
                      <a:pt x="1" y="6"/>
                    </a:lnTo>
                    <a:lnTo>
                      <a:pt x="2" y="5"/>
                    </a:lnTo>
                    <a:lnTo>
                      <a:pt x="3" y="4"/>
                    </a:lnTo>
                    <a:lnTo>
                      <a:pt x="4" y="3"/>
                    </a:lnTo>
                    <a:lnTo>
                      <a:pt x="6" y="2"/>
                    </a:lnTo>
                    <a:lnTo>
                      <a:pt x="7" y="1"/>
                    </a:lnTo>
                    <a:lnTo>
                      <a:pt x="9" y="0"/>
                    </a:lnTo>
                    <a:lnTo>
                      <a:pt x="11" y="0"/>
                    </a:lnTo>
                    <a:lnTo>
                      <a:pt x="13" y="0"/>
                    </a:lnTo>
                    <a:lnTo>
                      <a:pt x="15" y="0"/>
                    </a:lnTo>
                    <a:lnTo>
                      <a:pt x="17" y="0"/>
                    </a:lnTo>
                    <a:lnTo>
                      <a:pt x="19" y="0"/>
                    </a:lnTo>
                    <a:lnTo>
                      <a:pt x="20" y="1"/>
                    </a:lnTo>
                    <a:lnTo>
                      <a:pt x="22" y="2"/>
                    </a:lnTo>
                    <a:lnTo>
                      <a:pt x="23" y="3"/>
                    </a:lnTo>
                    <a:lnTo>
                      <a:pt x="24" y="4"/>
                    </a:lnTo>
                    <a:lnTo>
                      <a:pt x="25" y="5"/>
                    </a:lnTo>
                    <a:lnTo>
                      <a:pt x="25" y="6"/>
                    </a:lnTo>
                    <a:lnTo>
                      <a:pt x="26" y="8"/>
                    </a:lnTo>
                    <a:lnTo>
                      <a:pt x="26" y="9"/>
                    </a:lnTo>
                    <a:lnTo>
                      <a:pt x="26" y="11"/>
                    </a:lnTo>
                    <a:moveTo>
                      <a:pt x="11" y="31"/>
                    </a:moveTo>
                    <a:lnTo>
                      <a:pt x="11" y="33"/>
                    </a:lnTo>
                    <a:lnTo>
                      <a:pt x="12" y="33"/>
                    </a:lnTo>
                    <a:lnTo>
                      <a:pt x="12" y="34"/>
                    </a:lnTo>
                    <a:lnTo>
                      <a:pt x="13" y="34"/>
                    </a:lnTo>
                    <a:lnTo>
                      <a:pt x="14" y="34"/>
                    </a:lnTo>
                    <a:lnTo>
                      <a:pt x="15" y="33"/>
                    </a:lnTo>
                    <a:lnTo>
                      <a:pt x="16" y="33"/>
                    </a:lnTo>
                    <a:lnTo>
                      <a:pt x="16" y="31"/>
                    </a:lnTo>
                    <a:lnTo>
                      <a:pt x="16" y="10"/>
                    </a:lnTo>
                    <a:lnTo>
                      <a:pt x="16" y="9"/>
                    </a:lnTo>
                    <a:lnTo>
                      <a:pt x="15" y="8"/>
                    </a:lnTo>
                    <a:lnTo>
                      <a:pt x="14" y="7"/>
                    </a:lnTo>
                    <a:lnTo>
                      <a:pt x="13" y="7"/>
                    </a:lnTo>
                    <a:lnTo>
                      <a:pt x="12" y="7"/>
                    </a:lnTo>
                    <a:lnTo>
                      <a:pt x="12" y="8"/>
                    </a:lnTo>
                    <a:lnTo>
                      <a:pt x="11" y="9"/>
                    </a:lnTo>
                    <a:lnTo>
                      <a:pt x="11" y="10"/>
                    </a:lnTo>
                    <a:lnTo>
                      <a:pt x="11" y="31"/>
                    </a:lnTo>
                  </a:path>
                </a:pathLst>
              </a:custGeom>
              <a:solidFill>
                <a:schemeClr val="tx1"/>
              </a:solidFill>
              <a:ln w="9525">
                <a:noFill/>
                <a:round/>
                <a:headEnd/>
                <a:tailEnd/>
              </a:ln>
            </p:spPr>
            <p:txBody>
              <a:bodyPr/>
              <a:lstStyle/>
              <a:p>
                <a:endParaRPr lang="en-US"/>
              </a:p>
            </p:txBody>
          </p:sp>
          <p:sp>
            <p:nvSpPr>
              <p:cNvPr id="32" name="Freeform 128"/>
              <p:cNvSpPr>
                <a:spLocks/>
              </p:cNvSpPr>
              <p:nvPr/>
            </p:nvSpPr>
            <p:spPr bwMode="auto">
              <a:xfrm>
                <a:off x="5765" y="3824"/>
                <a:ext cx="26" cy="51"/>
              </a:xfrm>
              <a:custGeom>
                <a:avLst/>
                <a:gdLst>
                  <a:gd name="T0" fmla="*/ 0 w 26"/>
                  <a:gd name="T1" fmla="*/ 1 h 51"/>
                  <a:gd name="T2" fmla="*/ 11 w 26"/>
                  <a:gd name="T3" fmla="*/ 1 h 51"/>
                  <a:gd name="T4" fmla="*/ 11 w 26"/>
                  <a:gd name="T5" fmla="*/ 6 h 51"/>
                  <a:gd name="T6" fmla="*/ 12 w 26"/>
                  <a:gd name="T7" fmla="*/ 4 h 51"/>
                  <a:gd name="T8" fmla="*/ 12 w 26"/>
                  <a:gd name="T9" fmla="*/ 3 h 51"/>
                  <a:gd name="T10" fmla="*/ 13 w 26"/>
                  <a:gd name="T11" fmla="*/ 2 h 51"/>
                  <a:gd name="T12" fmla="*/ 14 w 26"/>
                  <a:gd name="T13" fmla="*/ 1 h 51"/>
                  <a:gd name="T14" fmla="*/ 15 w 26"/>
                  <a:gd name="T15" fmla="*/ 1 h 51"/>
                  <a:gd name="T16" fmla="*/ 16 w 26"/>
                  <a:gd name="T17" fmla="*/ 0 h 51"/>
                  <a:gd name="T18" fmla="*/ 18 w 26"/>
                  <a:gd name="T19" fmla="*/ 0 h 51"/>
                  <a:gd name="T20" fmla="*/ 19 w 26"/>
                  <a:gd name="T21" fmla="*/ 0 h 51"/>
                  <a:gd name="T22" fmla="*/ 21 w 26"/>
                  <a:gd name="T23" fmla="*/ 0 h 51"/>
                  <a:gd name="T24" fmla="*/ 22 w 26"/>
                  <a:gd name="T25" fmla="*/ 0 h 51"/>
                  <a:gd name="T26" fmla="*/ 24 w 26"/>
                  <a:gd name="T27" fmla="*/ 1 h 51"/>
                  <a:gd name="T28" fmla="*/ 25 w 26"/>
                  <a:gd name="T29" fmla="*/ 2 h 51"/>
                  <a:gd name="T30" fmla="*/ 25 w 26"/>
                  <a:gd name="T31" fmla="*/ 3 h 51"/>
                  <a:gd name="T32" fmla="*/ 26 w 26"/>
                  <a:gd name="T33" fmla="*/ 5 h 51"/>
                  <a:gd name="T34" fmla="*/ 26 w 26"/>
                  <a:gd name="T35" fmla="*/ 7 h 51"/>
                  <a:gd name="T36" fmla="*/ 26 w 26"/>
                  <a:gd name="T37" fmla="*/ 8 h 51"/>
                  <a:gd name="T38" fmla="*/ 26 w 26"/>
                  <a:gd name="T39" fmla="*/ 33 h 51"/>
                  <a:gd name="T40" fmla="*/ 26 w 26"/>
                  <a:gd name="T41" fmla="*/ 35 h 51"/>
                  <a:gd name="T42" fmla="*/ 26 w 26"/>
                  <a:gd name="T43" fmla="*/ 36 h 51"/>
                  <a:gd name="T44" fmla="*/ 25 w 26"/>
                  <a:gd name="T45" fmla="*/ 38 h 51"/>
                  <a:gd name="T46" fmla="*/ 24 w 26"/>
                  <a:gd name="T47" fmla="*/ 39 h 51"/>
                  <a:gd name="T48" fmla="*/ 23 w 26"/>
                  <a:gd name="T49" fmla="*/ 40 h 51"/>
                  <a:gd name="T50" fmla="*/ 22 w 26"/>
                  <a:gd name="T51" fmla="*/ 41 h 51"/>
                  <a:gd name="T52" fmla="*/ 20 w 26"/>
                  <a:gd name="T53" fmla="*/ 41 h 51"/>
                  <a:gd name="T54" fmla="*/ 18 w 26"/>
                  <a:gd name="T55" fmla="*/ 42 h 51"/>
                  <a:gd name="T56" fmla="*/ 17 w 26"/>
                  <a:gd name="T57" fmla="*/ 42 h 51"/>
                  <a:gd name="T58" fmla="*/ 16 w 26"/>
                  <a:gd name="T59" fmla="*/ 41 h 51"/>
                  <a:gd name="T60" fmla="*/ 15 w 26"/>
                  <a:gd name="T61" fmla="*/ 41 h 51"/>
                  <a:gd name="T62" fmla="*/ 14 w 26"/>
                  <a:gd name="T63" fmla="*/ 40 h 51"/>
                  <a:gd name="T64" fmla="*/ 13 w 26"/>
                  <a:gd name="T65" fmla="*/ 39 h 51"/>
                  <a:gd name="T66" fmla="*/ 12 w 26"/>
                  <a:gd name="T67" fmla="*/ 38 h 51"/>
                  <a:gd name="T68" fmla="*/ 11 w 26"/>
                  <a:gd name="T69" fmla="*/ 37 h 51"/>
                  <a:gd name="T70" fmla="*/ 11 w 26"/>
                  <a:gd name="T71" fmla="*/ 36 h 51"/>
                  <a:gd name="T72" fmla="*/ 11 w 26"/>
                  <a:gd name="T73" fmla="*/ 51 h 51"/>
                  <a:gd name="T74" fmla="*/ 0 w 26"/>
                  <a:gd name="T75" fmla="*/ 51 h 51"/>
                  <a:gd name="T76" fmla="*/ 0 w 26"/>
                  <a:gd name="T77" fmla="*/ 1 h 51"/>
                  <a:gd name="T78" fmla="*/ 11 w 26"/>
                  <a:gd name="T79" fmla="*/ 29 h 51"/>
                  <a:gd name="T80" fmla="*/ 11 w 26"/>
                  <a:gd name="T81" fmla="*/ 31 h 51"/>
                  <a:gd name="T82" fmla="*/ 12 w 26"/>
                  <a:gd name="T83" fmla="*/ 31 h 51"/>
                  <a:gd name="T84" fmla="*/ 13 w 26"/>
                  <a:gd name="T85" fmla="*/ 32 h 51"/>
                  <a:gd name="T86" fmla="*/ 14 w 26"/>
                  <a:gd name="T87" fmla="*/ 32 h 51"/>
                  <a:gd name="T88" fmla="*/ 14 w 26"/>
                  <a:gd name="T89" fmla="*/ 32 h 51"/>
                  <a:gd name="T90" fmla="*/ 15 w 26"/>
                  <a:gd name="T91" fmla="*/ 31 h 51"/>
                  <a:gd name="T92" fmla="*/ 16 w 26"/>
                  <a:gd name="T93" fmla="*/ 31 h 51"/>
                  <a:gd name="T94" fmla="*/ 16 w 26"/>
                  <a:gd name="T95" fmla="*/ 29 h 51"/>
                  <a:gd name="T96" fmla="*/ 16 w 26"/>
                  <a:gd name="T97" fmla="*/ 12 h 51"/>
                  <a:gd name="T98" fmla="*/ 16 w 26"/>
                  <a:gd name="T99" fmla="*/ 10 h 51"/>
                  <a:gd name="T100" fmla="*/ 15 w 26"/>
                  <a:gd name="T101" fmla="*/ 10 h 51"/>
                  <a:gd name="T102" fmla="*/ 14 w 26"/>
                  <a:gd name="T103" fmla="*/ 9 h 51"/>
                  <a:gd name="T104" fmla="*/ 14 w 26"/>
                  <a:gd name="T105" fmla="*/ 9 h 51"/>
                  <a:gd name="T106" fmla="*/ 13 w 26"/>
                  <a:gd name="T107" fmla="*/ 9 h 51"/>
                  <a:gd name="T108" fmla="*/ 12 w 26"/>
                  <a:gd name="T109" fmla="*/ 10 h 51"/>
                  <a:gd name="T110" fmla="*/ 11 w 26"/>
                  <a:gd name="T111" fmla="*/ 11 h 51"/>
                  <a:gd name="T112" fmla="*/ 11 w 26"/>
                  <a:gd name="T113" fmla="*/ 12 h 51"/>
                  <a:gd name="T114" fmla="*/ 11 w 26"/>
                  <a:gd name="T115" fmla="*/ 2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 h="51">
                    <a:moveTo>
                      <a:pt x="0" y="1"/>
                    </a:moveTo>
                    <a:lnTo>
                      <a:pt x="11" y="1"/>
                    </a:lnTo>
                    <a:lnTo>
                      <a:pt x="11" y="6"/>
                    </a:lnTo>
                    <a:lnTo>
                      <a:pt x="12" y="4"/>
                    </a:lnTo>
                    <a:lnTo>
                      <a:pt x="12" y="3"/>
                    </a:lnTo>
                    <a:lnTo>
                      <a:pt x="13" y="2"/>
                    </a:lnTo>
                    <a:lnTo>
                      <a:pt x="14" y="1"/>
                    </a:lnTo>
                    <a:lnTo>
                      <a:pt x="15" y="1"/>
                    </a:lnTo>
                    <a:lnTo>
                      <a:pt x="16" y="0"/>
                    </a:lnTo>
                    <a:lnTo>
                      <a:pt x="18" y="0"/>
                    </a:lnTo>
                    <a:lnTo>
                      <a:pt x="19" y="0"/>
                    </a:lnTo>
                    <a:lnTo>
                      <a:pt x="21" y="0"/>
                    </a:lnTo>
                    <a:lnTo>
                      <a:pt x="22" y="0"/>
                    </a:lnTo>
                    <a:lnTo>
                      <a:pt x="24" y="1"/>
                    </a:lnTo>
                    <a:lnTo>
                      <a:pt x="25" y="2"/>
                    </a:lnTo>
                    <a:lnTo>
                      <a:pt x="25" y="3"/>
                    </a:lnTo>
                    <a:lnTo>
                      <a:pt x="26" y="5"/>
                    </a:lnTo>
                    <a:lnTo>
                      <a:pt x="26" y="7"/>
                    </a:lnTo>
                    <a:lnTo>
                      <a:pt x="26" y="8"/>
                    </a:lnTo>
                    <a:lnTo>
                      <a:pt x="26" y="33"/>
                    </a:lnTo>
                    <a:lnTo>
                      <a:pt x="26" y="35"/>
                    </a:lnTo>
                    <a:lnTo>
                      <a:pt x="26" y="36"/>
                    </a:lnTo>
                    <a:lnTo>
                      <a:pt x="25" y="38"/>
                    </a:lnTo>
                    <a:lnTo>
                      <a:pt x="24" y="39"/>
                    </a:lnTo>
                    <a:lnTo>
                      <a:pt x="23" y="40"/>
                    </a:lnTo>
                    <a:lnTo>
                      <a:pt x="22" y="41"/>
                    </a:lnTo>
                    <a:lnTo>
                      <a:pt x="20" y="41"/>
                    </a:lnTo>
                    <a:lnTo>
                      <a:pt x="18" y="42"/>
                    </a:lnTo>
                    <a:lnTo>
                      <a:pt x="17" y="42"/>
                    </a:lnTo>
                    <a:lnTo>
                      <a:pt x="16" y="41"/>
                    </a:lnTo>
                    <a:lnTo>
                      <a:pt x="15" y="41"/>
                    </a:lnTo>
                    <a:lnTo>
                      <a:pt x="14" y="40"/>
                    </a:lnTo>
                    <a:lnTo>
                      <a:pt x="13" y="39"/>
                    </a:lnTo>
                    <a:lnTo>
                      <a:pt x="12" y="38"/>
                    </a:lnTo>
                    <a:lnTo>
                      <a:pt x="11" y="37"/>
                    </a:lnTo>
                    <a:lnTo>
                      <a:pt x="11" y="36"/>
                    </a:lnTo>
                    <a:lnTo>
                      <a:pt x="11" y="51"/>
                    </a:lnTo>
                    <a:lnTo>
                      <a:pt x="0" y="51"/>
                    </a:lnTo>
                    <a:lnTo>
                      <a:pt x="0" y="1"/>
                    </a:lnTo>
                    <a:moveTo>
                      <a:pt x="11" y="29"/>
                    </a:moveTo>
                    <a:lnTo>
                      <a:pt x="11" y="31"/>
                    </a:lnTo>
                    <a:lnTo>
                      <a:pt x="12" y="31"/>
                    </a:lnTo>
                    <a:lnTo>
                      <a:pt x="13" y="32"/>
                    </a:lnTo>
                    <a:lnTo>
                      <a:pt x="14" y="32"/>
                    </a:lnTo>
                    <a:lnTo>
                      <a:pt x="15" y="31"/>
                    </a:lnTo>
                    <a:lnTo>
                      <a:pt x="16" y="31"/>
                    </a:lnTo>
                    <a:lnTo>
                      <a:pt x="16" y="29"/>
                    </a:lnTo>
                    <a:lnTo>
                      <a:pt x="16" y="12"/>
                    </a:lnTo>
                    <a:lnTo>
                      <a:pt x="16" y="10"/>
                    </a:lnTo>
                    <a:lnTo>
                      <a:pt x="15" y="10"/>
                    </a:lnTo>
                    <a:lnTo>
                      <a:pt x="14" y="9"/>
                    </a:lnTo>
                    <a:lnTo>
                      <a:pt x="13" y="9"/>
                    </a:lnTo>
                    <a:lnTo>
                      <a:pt x="12" y="10"/>
                    </a:lnTo>
                    <a:lnTo>
                      <a:pt x="11" y="11"/>
                    </a:lnTo>
                    <a:lnTo>
                      <a:pt x="11" y="12"/>
                    </a:lnTo>
                    <a:lnTo>
                      <a:pt x="11" y="29"/>
                    </a:lnTo>
                  </a:path>
                </a:pathLst>
              </a:custGeom>
              <a:solidFill>
                <a:schemeClr val="tx1"/>
              </a:solidFill>
              <a:ln w="9525">
                <a:noFill/>
                <a:round/>
                <a:headEnd/>
                <a:tailEnd/>
              </a:ln>
            </p:spPr>
            <p:txBody>
              <a:bodyPr/>
              <a:lstStyle/>
              <a:p>
                <a:endParaRPr lang="en-US"/>
              </a:p>
            </p:txBody>
          </p:sp>
          <p:sp>
            <p:nvSpPr>
              <p:cNvPr id="33" name="Rectangle 129"/>
              <p:cNvSpPr>
                <a:spLocks noChangeArrowheads="1"/>
              </p:cNvSpPr>
              <p:nvPr/>
            </p:nvSpPr>
            <p:spPr bwMode="auto">
              <a:xfrm>
                <a:off x="5795" y="3815"/>
                <a:ext cx="11" cy="4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endParaRPr lang="en-US" altLang="en-US" smtClean="0"/>
              </a:p>
            </p:txBody>
          </p:sp>
          <p:sp>
            <p:nvSpPr>
              <p:cNvPr id="34" name="Freeform 130"/>
              <p:cNvSpPr>
                <a:spLocks/>
              </p:cNvSpPr>
              <p:nvPr/>
            </p:nvSpPr>
            <p:spPr bwMode="auto">
              <a:xfrm>
                <a:off x="5809" y="3824"/>
                <a:ext cx="26" cy="42"/>
              </a:xfrm>
              <a:custGeom>
                <a:avLst/>
                <a:gdLst>
                  <a:gd name="T0" fmla="*/ 10 w 26"/>
                  <a:gd name="T1" fmla="*/ 22 h 42"/>
                  <a:gd name="T2" fmla="*/ 11 w 26"/>
                  <a:gd name="T3" fmla="*/ 32 h 42"/>
                  <a:gd name="T4" fmla="*/ 11 w 26"/>
                  <a:gd name="T5" fmla="*/ 33 h 42"/>
                  <a:gd name="T6" fmla="*/ 13 w 26"/>
                  <a:gd name="T7" fmla="*/ 34 h 42"/>
                  <a:gd name="T8" fmla="*/ 14 w 26"/>
                  <a:gd name="T9" fmla="*/ 33 h 42"/>
                  <a:gd name="T10" fmla="*/ 15 w 26"/>
                  <a:gd name="T11" fmla="*/ 31 h 42"/>
                  <a:gd name="T12" fmla="*/ 26 w 26"/>
                  <a:gd name="T13" fmla="*/ 25 h 42"/>
                  <a:gd name="T14" fmla="*/ 26 w 26"/>
                  <a:gd name="T15" fmla="*/ 33 h 42"/>
                  <a:gd name="T16" fmla="*/ 24 w 26"/>
                  <a:gd name="T17" fmla="*/ 36 h 42"/>
                  <a:gd name="T18" fmla="*/ 23 w 26"/>
                  <a:gd name="T19" fmla="*/ 38 h 42"/>
                  <a:gd name="T20" fmla="*/ 22 w 26"/>
                  <a:gd name="T21" fmla="*/ 39 h 42"/>
                  <a:gd name="T22" fmla="*/ 20 w 26"/>
                  <a:gd name="T23" fmla="*/ 40 h 42"/>
                  <a:gd name="T24" fmla="*/ 16 w 26"/>
                  <a:gd name="T25" fmla="*/ 41 h 42"/>
                  <a:gd name="T26" fmla="*/ 11 w 26"/>
                  <a:gd name="T27" fmla="*/ 42 h 42"/>
                  <a:gd name="T28" fmla="*/ 7 w 26"/>
                  <a:gd name="T29" fmla="*/ 41 h 42"/>
                  <a:gd name="T30" fmla="*/ 5 w 26"/>
                  <a:gd name="T31" fmla="*/ 40 h 42"/>
                  <a:gd name="T32" fmla="*/ 3 w 26"/>
                  <a:gd name="T33" fmla="*/ 38 h 42"/>
                  <a:gd name="T34" fmla="*/ 1 w 26"/>
                  <a:gd name="T35" fmla="*/ 36 h 42"/>
                  <a:gd name="T36" fmla="*/ 0 w 26"/>
                  <a:gd name="T37" fmla="*/ 32 h 42"/>
                  <a:gd name="T38" fmla="*/ 0 w 26"/>
                  <a:gd name="T39" fmla="*/ 12 h 42"/>
                  <a:gd name="T40" fmla="*/ 0 w 26"/>
                  <a:gd name="T41" fmla="*/ 7 h 42"/>
                  <a:gd name="T42" fmla="*/ 2 w 26"/>
                  <a:gd name="T43" fmla="*/ 4 h 42"/>
                  <a:gd name="T44" fmla="*/ 4 w 26"/>
                  <a:gd name="T45" fmla="*/ 2 h 42"/>
                  <a:gd name="T46" fmla="*/ 6 w 26"/>
                  <a:gd name="T47" fmla="*/ 1 h 42"/>
                  <a:gd name="T48" fmla="*/ 10 w 26"/>
                  <a:gd name="T49" fmla="*/ 0 h 42"/>
                  <a:gd name="T50" fmla="*/ 15 w 26"/>
                  <a:gd name="T51" fmla="*/ 0 h 42"/>
                  <a:gd name="T52" fmla="*/ 19 w 26"/>
                  <a:gd name="T53" fmla="*/ 1 h 42"/>
                  <a:gd name="T54" fmla="*/ 22 w 26"/>
                  <a:gd name="T55" fmla="*/ 3 h 42"/>
                  <a:gd name="T56" fmla="*/ 24 w 26"/>
                  <a:gd name="T57" fmla="*/ 5 h 42"/>
                  <a:gd name="T58" fmla="*/ 25 w 26"/>
                  <a:gd name="T59" fmla="*/ 7 h 42"/>
                  <a:gd name="T60" fmla="*/ 26 w 26"/>
                  <a:gd name="T61" fmla="*/ 11 h 42"/>
                  <a:gd name="T62" fmla="*/ 26 w 26"/>
                  <a:gd name="T63" fmla="*/ 22 h 42"/>
                  <a:gd name="T64" fmla="*/ 15 w 26"/>
                  <a:gd name="T65" fmla="*/ 15 h 42"/>
                  <a:gd name="T66" fmla="*/ 15 w 26"/>
                  <a:gd name="T67" fmla="*/ 8 h 42"/>
                  <a:gd name="T68" fmla="*/ 14 w 26"/>
                  <a:gd name="T69" fmla="*/ 7 h 42"/>
                  <a:gd name="T70" fmla="*/ 12 w 26"/>
                  <a:gd name="T71" fmla="*/ 7 h 42"/>
                  <a:gd name="T72" fmla="*/ 11 w 26"/>
                  <a:gd name="T73" fmla="*/ 8 h 42"/>
                  <a:gd name="T74" fmla="*/ 10 w 26"/>
                  <a:gd name="T75" fmla="*/ 15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 h="42">
                    <a:moveTo>
                      <a:pt x="26" y="22"/>
                    </a:moveTo>
                    <a:lnTo>
                      <a:pt x="10" y="22"/>
                    </a:lnTo>
                    <a:lnTo>
                      <a:pt x="10" y="31"/>
                    </a:lnTo>
                    <a:lnTo>
                      <a:pt x="11" y="32"/>
                    </a:lnTo>
                    <a:lnTo>
                      <a:pt x="11" y="33"/>
                    </a:lnTo>
                    <a:lnTo>
                      <a:pt x="12" y="34"/>
                    </a:lnTo>
                    <a:lnTo>
                      <a:pt x="13" y="34"/>
                    </a:lnTo>
                    <a:lnTo>
                      <a:pt x="14" y="34"/>
                    </a:lnTo>
                    <a:lnTo>
                      <a:pt x="14" y="33"/>
                    </a:lnTo>
                    <a:lnTo>
                      <a:pt x="15" y="33"/>
                    </a:lnTo>
                    <a:lnTo>
                      <a:pt x="15" y="31"/>
                    </a:lnTo>
                    <a:lnTo>
                      <a:pt x="15" y="25"/>
                    </a:lnTo>
                    <a:lnTo>
                      <a:pt x="26" y="25"/>
                    </a:lnTo>
                    <a:lnTo>
                      <a:pt x="26" y="30"/>
                    </a:lnTo>
                    <a:lnTo>
                      <a:pt x="26" y="33"/>
                    </a:lnTo>
                    <a:lnTo>
                      <a:pt x="25" y="35"/>
                    </a:lnTo>
                    <a:lnTo>
                      <a:pt x="24" y="36"/>
                    </a:lnTo>
                    <a:lnTo>
                      <a:pt x="24" y="37"/>
                    </a:lnTo>
                    <a:lnTo>
                      <a:pt x="23" y="38"/>
                    </a:lnTo>
                    <a:lnTo>
                      <a:pt x="22" y="39"/>
                    </a:lnTo>
                    <a:lnTo>
                      <a:pt x="21" y="40"/>
                    </a:lnTo>
                    <a:lnTo>
                      <a:pt x="20" y="40"/>
                    </a:lnTo>
                    <a:lnTo>
                      <a:pt x="18" y="41"/>
                    </a:lnTo>
                    <a:lnTo>
                      <a:pt x="16" y="41"/>
                    </a:lnTo>
                    <a:lnTo>
                      <a:pt x="13" y="42"/>
                    </a:lnTo>
                    <a:lnTo>
                      <a:pt x="11" y="42"/>
                    </a:lnTo>
                    <a:lnTo>
                      <a:pt x="9" y="41"/>
                    </a:lnTo>
                    <a:lnTo>
                      <a:pt x="7" y="41"/>
                    </a:lnTo>
                    <a:lnTo>
                      <a:pt x="6" y="40"/>
                    </a:lnTo>
                    <a:lnTo>
                      <a:pt x="5" y="40"/>
                    </a:lnTo>
                    <a:lnTo>
                      <a:pt x="3" y="39"/>
                    </a:lnTo>
                    <a:lnTo>
                      <a:pt x="3" y="38"/>
                    </a:lnTo>
                    <a:lnTo>
                      <a:pt x="2" y="37"/>
                    </a:lnTo>
                    <a:lnTo>
                      <a:pt x="1" y="36"/>
                    </a:lnTo>
                    <a:lnTo>
                      <a:pt x="0" y="34"/>
                    </a:lnTo>
                    <a:lnTo>
                      <a:pt x="0" y="32"/>
                    </a:lnTo>
                    <a:lnTo>
                      <a:pt x="0" y="29"/>
                    </a:lnTo>
                    <a:lnTo>
                      <a:pt x="0" y="12"/>
                    </a:lnTo>
                    <a:lnTo>
                      <a:pt x="0" y="9"/>
                    </a:lnTo>
                    <a:lnTo>
                      <a:pt x="0" y="7"/>
                    </a:lnTo>
                    <a:lnTo>
                      <a:pt x="1" y="5"/>
                    </a:lnTo>
                    <a:lnTo>
                      <a:pt x="2" y="4"/>
                    </a:lnTo>
                    <a:lnTo>
                      <a:pt x="3" y="3"/>
                    </a:lnTo>
                    <a:lnTo>
                      <a:pt x="4" y="2"/>
                    </a:lnTo>
                    <a:lnTo>
                      <a:pt x="5" y="2"/>
                    </a:lnTo>
                    <a:lnTo>
                      <a:pt x="6" y="1"/>
                    </a:lnTo>
                    <a:lnTo>
                      <a:pt x="7" y="1"/>
                    </a:lnTo>
                    <a:lnTo>
                      <a:pt x="10" y="0"/>
                    </a:lnTo>
                    <a:lnTo>
                      <a:pt x="13" y="0"/>
                    </a:lnTo>
                    <a:lnTo>
                      <a:pt x="15" y="0"/>
                    </a:lnTo>
                    <a:lnTo>
                      <a:pt x="17" y="0"/>
                    </a:lnTo>
                    <a:lnTo>
                      <a:pt x="19" y="1"/>
                    </a:lnTo>
                    <a:lnTo>
                      <a:pt x="21" y="2"/>
                    </a:lnTo>
                    <a:lnTo>
                      <a:pt x="22" y="3"/>
                    </a:lnTo>
                    <a:lnTo>
                      <a:pt x="23" y="4"/>
                    </a:lnTo>
                    <a:lnTo>
                      <a:pt x="24" y="5"/>
                    </a:lnTo>
                    <a:lnTo>
                      <a:pt x="25" y="6"/>
                    </a:lnTo>
                    <a:lnTo>
                      <a:pt x="25" y="7"/>
                    </a:lnTo>
                    <a:lnTo>
                      <a:pt x="25" y="9"/>
                    </a:lnTo>
                    <a:lnTo>
                      <a:pt x="26" y="11"/>
                    </a:lnTo>
                    <a:lnTo>
                      <a:pt x="26" y="14"/>
                    </a:lnTo>
                    <a:lnTo>
                      <a:pt x="26" y="22"/>
                    </a:lnTo>
                    <a:moveTo>
                      <a:pt x="10" y="15"/>
                    </a:moveTo>
                    <a:lnTo>
                      <a:pt x="15" y="15"/>
                    </a:lnTo>
                    <a:lnTo>
                      <a:pt x="15" y="10"/>
                    </a:lnTo>
                    <a:lnTo>
                      <a:pt x="15" y="8"/>
                    </a:lnTo>
                    <a:lnTo>
                      <a:pt x="14" y="8"/>
                    </a:lnTo>
                    <a:lnTo>
                      <a:pt x="14" y="7"/>
                    </a:lnTo>
                    <a:lnTo>
                      <a:pt x="13" y="7"/>
                    </a:lnTo>
                    <a:lnTo>
                      <a:pt x="12" y="7"/>
                    </a:lnTo>
                    <a:lnTo>
                      <a:pt x="11" y="8"/>
                    </a:lnTo>
                    <a:lnTo>
                      <a:pt x="10" y="10"/>
                    </a:lnTo>
                    <a:lnTo>
                      <a:pt x="10" y="15"/>
                    </a:lnTo>
                  </a:path>
                </a:pathLst>
              </a:custGeom>
              <a:solidFill>
                <a:schemeClr val="tx1"/>
              </a:solidFill>
              <a:ln w="9525">
                <a:noFill/>
                <a:round/>
                <a:headEnd/>
                <a:tailEnd/>
              </a:ln>
            </p:spPr>
            <p:txBody>
              <a:bodyPr/>
              <a:lstStyle/>
              <a:p>
                <a:endParaRPr lang="en-US"/>
              </a:p>
            </p:txBody>
          </p:sp>
          <p:sp>
            <p:nvSpPr>
              <p:cNvPr id="35" name="Freeform 131"/>
              <p:cNvSpPr>
                <a:spLocks/>
              </p:cNvSpPr>
              <p:nvPr/>
            </p:nvSpPr>
            <p:spPr bwMode="auto">
              <a:xfrm>
                <a:off x="5319" y="3880"/>
                <a:ext cx="21" cy="40"/>
              </a:xfrm>
              <a:custGeom>
                <a:avLst/>
                <a:gdLst>
                  <a:gd name="T0" fmla="*/ 0 w 21"/>
                  <a:gd name="T1" fmla="*/ 40 h 40"/>
                  <a:gd name="T2" fmla="*/ 0 w 21"/>
                  <a:gd name="T3" fmla="*/ 0 h 40"/>
                  <a:gd name="T4" fmla="*/ 9 w 21"/>
                  <a:gd name="T5" fmla="*/ 0 h 40"/>
                  <a:gd name="T6" fmla="*/ 9 w 21"/>
                  <a:gd name="T7" fmla="*/ 12 h 40"/>
                  <a:gd name="T8" fmla="*/ 9 w 21"/>
                  <a:gd name="T9" fmla="*/ 11 h 40"/>
                  <a:gd name="T10" fmla="*/ 10 w 21"/>
                  <a:gd name="T11" fmla="*/ 10 h 40"/>
                  <a:gd name="T12" fmla="*/ 10 w 21"/>
                  <a:gd name="T13" fmla="*/ 10 h 40"/>
                  <a:gd name="T14" fmla="*/ 11 w 21"/>
                  <a:gd name="T15" fmla="*/ 9 h 40"/>
                  <a:gd name="T16" fmla="*/ 12 w 21"/>
                  <a:gd name="T17" fmla="*/ 8 h 40"/>
                  <a:gd name="T18" fmla="*/ 13 w 21"/>
                  <a:gd name="T19" fmla="*/ 8 h 40"/>
                  <a:gd name="T20" fmla="*/ 14 w 21"/>
                  <a:gd name="T21" fmla="*/ 8 h 40"/>
                  <a:gd name="T22" fmla="*/ 15 w 21"/>
                  <a:gd name="T23" fmla="*/ 8 h 40"/>
                  <a:gd name="T24" fmla="*/ 17 w 21"/>
                  <a:gd name="T25" fmla="*/ 8 h 40"/>
                  <a:gd name="T26" fmla="*/ 18 w 21"/>
                  <a:gd name="T27" fmla="*/ 8 h 40"/>
                  <a:gd name="T28" fmla="*/ 18 w 21"/>
                  <a:gd name="T29" fmla="*/ 9 h 40"/>
                  <a:gd name="T30" fmla="*/ 19 w 21"/>
                  <a:gd name="T31" fmla="*/ 9 h 40"/>
                  <a:gd name="T32" fmla="*/ 20 w 21"/>
                  <a:gd name="T33" fmla="*/ 10 h 40"/>
                  <a:gd name="T34" fmla="*/ 20 w 21"/>
                  <a:gd name="T35" fmla="*/ 10 h 40"/>
                  <a:gd name="T36" fmla="*/ 20 w 21"/>
                  <a:gd name="T37" fmla="*/ 11 h 40"/>
                  <a:gd name="T38" fmla="*/ 21 w 21"/>
                  <a:gd name="T39" fmla="*/ 12 h 40"/>
                  <a:gd name="T40" fmla="*/ 21 w 21"/>
                  <a:gd name="T41" fmla="*/ 14 h 40"/>
                  <a:gd name="T42" fmla="*/ 21 w 21"/>
                  <a:gd name="T43" fmla="*/ 40 h 40"/>
                  <a:gd name="T44" fmla="*/ 12 w 21"/>
                  <a:gd name="T45" fmla="*/ 40 h 40"/>
                  <a:gd name="T46" fmla="*/ 12 w 21"/>
                  <a:gd name="T47" fmla="*/ 17 h 40"/>
                  <a:gd name="T48" fmla="*/ 12 w 21"/>
                  <a:gd name="T49" fmla="*/ 16 h 40"/>
                  <a:gd name="T50" fmla="*/ 12 w 21"/>
                  <a:gd name="T51" fmla="*/ 16 h 40"/>
                  <a:gd name="T52" fmla="*/ 11 w 21"/>
                  <a:gd name="T53" fmla="*/ 15 h 40"/>
                  <a:gd name="T54" fmla="*/ 11 w 21"/>
                  <a:gd name="T55" fmla="*/ 15 h 40"/>
                  <a:gd name="T56" fmla="*/ 10 w 21"/>
                  <a:gd name="T57" fmla="*/ 15 h 40"/>
                  <a:gd name="T58" fmla="*/ 9 w 21"/>
                  <a:gd name="T59" fmla="*/ 16 h 40"/>
                  <a:gd name="T60" fmla="*/ 9 w 21"/>
                  <a:gd name="T61" fmla="*/ 16 h 40"/>
                  <a:gd name="T62" fmla="*/ 9 w 21"/>
                  <a:gd name="T63" fmla="*/ 17 h 40"/>
                  <a:gd name="T64" fmla="*/ 9 w 21"/>
                  <a:gd name="T65" fmla="*/ 40 h 40"/>
                  <a:gd name="T66" fmla="*/ 0 w 21"/>
                  <a:gd name="T67" fmla="*/ 4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 h="40">
                    <a:moveTo>
                      <a:pt x="0" y="40"/>
                    </a:moveTo>
                    <a:lnTo>
                      <a:pt x="0" y="0"/>
                    </a:lnTo>
                    <a:lnTo>
                      <a:pt x="9" y="0"/>
                    </a:lnTo>
                    <a:lnTo>
                      <a:pt x="9" y="12"/>
                    </a:lnTo>
                    <a:lnTo>
                      <a:pt x="9" y="11"/>
                    </a:lnTo>
                    <a:lnTo>
                      <a:pt x="10" y="10"/>
                    </a:lnTo>
                    <a:lnTo>
                      <a:pt x="11" y="9"/>
                    </a:lnTo>
                    <a:lnTo>
                      <a:pt x="12" y="8"/>
                    </a:lnTo>
                    <a:lnTo>
                      <a:pt x="13" y="8"/>
                    </a:lnTo>
                    <a:lnTo>
                      <a:pt x="14" y="8"/>
                    </a:lnTo>
                    <a:lnTo>
                      <a:pt x="15" y="8"/>
                    </a:lnTo>
                    <a:lnTo>
                      <a:pt x="17" y="8"/>
                    </a:lnTo>
                    <a:lnTo>
                      <a:pt x="18" y="8"/>
                    </a:lnTo>
                    <a:lnTo>
                      <a:pt x="18" y="9"/>
                    </a:lnTo>
                    <a:lnTo>
                      <a:pt x="19" y="9"/>
                    </a:lnTo>
                    <a:lnTo>
                      <a:pt x="20" y="10"/>
                    </a:lnTo>
                    <a:lnTo>
                      <a:pt x="20" y="11"/>
                    </a:lnTo>
                    <a:lnTo>
                      <a:pt x="21" y="12"/>
                    </a:lnTo>
                    <a:lnTo>
                      <a:pt x="21" y="14"/>
                    </a:lnTo>
                    <a:lnTo>
                      <a:pt x="21" y="40"/>
                    </a:lnTo>
                    <a:lnTo>
                      <a:pt x="12" y="40"/>
                    </a:lnTo>
                    <a:lnTo>
                      <a:pt x="12" y="17"/>
                    </a:lnTo>
                    <a:lnTo>
                      <a:pt x="12" y="16"/>
                    </a:lnTo>
                    <a:lnTo>
                      <a:pt x="11" y="15"/>
                    </a:lnTo>
                    <a:lnTo>
                      <a:pt x="10" y="15"/>
                    </a:lnTo>
                    <a:lnTo>
                      <a:pt x="9" y="16"/>
                    </a:lnTo>
                    <a:lnTo>
                      <a:pt x="9" y="17"/>
                    </a:lnTo>
                    <a:lnTo>
                      <a:pt x="9" y="40"/>
                    </a:lnTo>
                    <a:lnTo>
                      <a:pt x="0" y="40"/>
                    </a:lnTo>
                  </a:path>
                </a:pathLst>
              </a:custGeom>
              <a:solidFill>
                <a:schemeClr val="tx1"/>
              </a:solidFill>
              <a:ln w="9525">
                <a:noFill/>
                <a:round/>
                <a:headEnd/>
                <a:tailEnd/>
              </a:ln>
            </p:spPr>
            <p:txBody>
              <a:bodyPr/>
              <a:lstStyle/>
              <a:p>
                <a:endParaRPr lang="en-US"/>
              </a:p>
            </p:txBody>
          </p:sp>
          <p:sp>
            <p:nvSpPr>
              <p:cNvPr id="36" name="Freeform 132"/>
              <p:cNvSpPr>
                <a:spLocks/>
              </p:cNvSpPr>
              <p:nvPr/>
            </p:nvSpPr>
            <p:spPr bwMode="auto">
              <a:xfrm>
                <a:off x="5342" y="3882"/>
                <a:ext cx="15" cy="38"/>
              </a:xfrm>
              <a:custGeom>
                <a:avLst/>
                <a:gdLst>
                  <a:gd name="T0" fmla="*/ 0 w 15"/>
                  <a:gd name="T1" fmla="*/ 12 h 38"/>
                  <a:gd name="T2" fmla="*/ 0 w 15"/>
                  <a:gd name="T3" fmla="*/ 6 h 38"/>
                  <a:gd name="T4" fmla="*/ 3 w 15"/>
                  <a:gd name="T5" fmla="*/ 6 h 38"/>
                  <a:gd name="T6" fmla="*/ 3 w 15"/>
                  <a:gd name="T7" fmla="*/ 0 h 38"/>
                  <a:gd name="T8" fmla="*/ 11 w 15"/>
                  <a:gd name="T9" fmla="*/ 0 h 38"/>
                  <a:gd name="T10" fmla="*/ 11 w 15"/>
                  <a:gd name="T11" fmla="*/ 6 h 38"/>
                  <a:gd name="T12" fmla="*/ 15 w 15"/>
                  <a:gd name="T13" fmla="*/ 6 h 38"/>
                  <a:gd name="T14" fmla="*/ 15 w 15"/>
                  <a:gd name="T15" fmla="*/ 12 h 38"/>
                  <a:gd name="T16" fmla="*/ 11 w 15"/>
                  <a:gd name="T17" fmla="*/ 12 h 38"/>
                  <a:gd name="T18" fmla="*/ 11 w 15"/>
                  <a:gd name="T19" fmla="*/ 30 h 38"/>
                  <a:gd name="T20" fmla="*/ 12 w 15"/>
                  <a:gd name="T21" fmla="*/ 31 h 38"/>
                  <a:gd name="T22" fmla="*/ 12 w 15"/>
                  <a:gd name="T23" fmla="*/ 32 h 38"/>
                  <a:gd name="T24" fmla="*/ 13 w 15"/>
                  <a:gd name="T25" fmla="*/ 32 h 38"/>
                  <a:gd name="T26" fmla="*/ 14 w 15"/>
                  <a:gd name="T27" fmla="*/ 32 h 38"/>
                  <a:gd name="T28" fmla="*/ 15 w 15"/>
                  <a:gd name="T29" fmla="*/ 32 h 38"/>
                  <a:gd name="T30" fmla="*/ 15 w 15"/>
                  <a:gd name="T31" fmla="*/ 38 h 38"/>
                  <a:gd name="T32" fmla="*/ 12 w 15"/>
                  <a:gd name="T33" fmla="*/ 38 h 38"/>
                  <a:gd name="T34" fmla="*/ 9 w 15"/>
                  <a:gd name="T35" fmla="*/ 38 h 38"/>
                  <a:gd name="T36" fmla="*/ 6 w 15"/>
                  <a:gd name="T37" fmla="*/ 38 h 38"/>
                  <a:gd name="T38" fmla="*/ 5 w 15"/>
                  <a:gd name="T39" fmla="*/ 37 h 38"/>
                  <a:gd name="T40" fmla="*/ 4 w 15"/>
                  <a:gd name="T41" fmla="*/ 36 h 38"/>
                  <a:gd name="T42" fmla="*/ 3 w 15"/>
                  <a:gd name="T43" fmla="*/ 35 h 38"/>
                  <a:gd name="T44" fmla="*/ 3 w 15"/>
                  <a:gd name="T45" fmla="*/ 34 h 38"/>
                  <a:gd name="T46" fmla="*/ 3 w 15"/>
                  <a:gd name="T47" fmla="*/ 33 h 38"/>
                  <a:gd name="T48" fmla="*/ 3 w 15"/>
                  <a:gd name="T49" fmla="*/ 30 h 38"/>
                  <a:gd name="T50" fmla="*/ 3 w 15"/>
                  <a:gd name="T51" fmla="*/ 12 h 38"/>
                  <a:gd name="T52" fmla="*/ 0 w 15"/>
                  <a:gd name="T53" fmla="*/ 12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38">
                    <a:moveTo>
                      <a:pt x="0" y="12"/>
                    </a:moveTo>
                    <a:lnTo>
                      <a:pt x="0" y="6"/>
                    </a:lnTo>
                    <a:lnTo>
                      <a:pt x="3" y="6"/>
                    </a:lnTo>
                    <a:lnTo>
                      <a:pt x="3" y="0"/>
                    </a:lnTo>
                    <a:lnTo>
                      <a:pt x="11" y="0"/>
                    </a:lnTo>
                    <a:lnTo>
                      <a:pt x="11" y="6"/>
                    </a:lnTo>
                    <a:lnTo>
                      <a:pt x="15" y="6"/>
                    </a:lnTo>
                    <a:lnTo>
                      <a:pt x="15" y="12"/>
                    </a:lnTo>
                    <a:lnTo>
                      <a:pt x="11" y="12"/>
                    </a:lnTo>
                    <a:lnTo>
                      <a:pt x="11" y="30"/>
                    </a:lnTo>
                    <a:lnTo>
                      <a:pt x="12" y="31"/>
                    </a:lnTo>
                    <a:lnTo>
                      <a:pt x="12" y="32"/>
                    </a:lnTo>
                    <a:lnTo>
                      <a:pt x="13" y="32"/>
                    </a:lnTo>
                    <a:lnTo>
                      <a:pt x="14" y="32"/>
                    </a:lnTo>
                    <a:lnTo>
                      <a:pt x="15" y="32"/>
                    </a:lnTo>
                    <a:lnTo>
                      <a:pt x="15" y="38"/>
                    </a:lnTo>
                    <a:lnTo>
                      <a:pt x="12" y="38"/>
                    </a:lnTo>
                    <a:lnTo>
                      <a:pt x="9" y="38"/>
                    </a:lnTo>
                    <a:lnTo>
                      <a:pt x="6" y="38"/>
                    </a:lnTo>
                    <a:lnTo>
                      <a:pt x="5" y="37"/>
                    </a:lnTo>
                    <a:lnTo>
                      <a:pt x="4" y="36"/>
                    </a:lnTo>
                    <a:lnTo>
                      <a:pt x="3" y="35"/>
                    </a:lnTo>
                    <a:lnTo>
                      <a:pt x="3" y="34"/>
                    </a:lnTo>
                    <a:lnTo>
                      <a:pt x="3" y="33"/>
                    </a:lnTo>
                    <a:lnTo>
                      <a:pt x="3" y="30"/>
                    </a:lnTo>
                    <a:lnTo>
                      <a:pt x="3" y="12"/>
                    </a:lnTo>
                    <a:lnTo>
                      <a:pt x="0" y="12"/>
                    </a:lnTo>
                  </a:path>
                </a:pathLst>
              </a:custGeom>
              <a:solidFill>
                <a:schemeClr val="tx1"/>
              </a:solidFill>
              <a:ln w="9525">
                <a:noFill/>
                <a:round/>
                <a:headEnd/>
                <a:tailEnd/>
              </a:ln>
            </p:spPr>
            <p:txBody>
              <a:bodyPr/>
              <a:lstStyle/>
              <a:p>
                <a:endParaRPr lang="en-US"/>
              </a:p>
            </p:txBody>
          </p:sp>
          <p:sp>
            <p:nvSpPr>
              <p:cNvPr id="37" name="Freeform 133"/>
              <p:cNvSpPr>
                <a:spLocks/>
              </p:cNvSpPr>
              <p:nvPr/>
            </p:nvSpPr>
            <p:spPr bwMode="auto">
              <a:xfrm>
                <a:off x="5358" y="3882"/>
                <a:ext cx="16" cy="38"/>
              </a:xfrm>
              <a:custGeom>
                <a:avLst/>
                <a:gdLst>
                  <a:gd name="T0" fmla="*/ 0 w 16"/>
                  <a:gd name="T1" fmla="*/ 12 h 38"/>
                  <a:gd name="T2" fmla="*/ 0 w 16"/>
                  <a:gd name="T3" fmla="*/ 6 h 38"/>
                  <a:gd name="T4" fmla="*/ 3 w 16"/>
                  <a:gd name="T5" fmla="*/ 6 h 38"/>
                  <a:gd name="T6" fmla="*/ 3 w 16"/>
                  <a:gd name="T7" fmla="*/ 0 h 38"/>
                  <a:gd name="T8" fmla="*/ 12 w 16"/>
                  <a:gd name="T9" fmla="*/ 0 h 38"/>
                  <a:gd name="T10" fmla="*/ 12 w 16"/>
                  <a:gd name="T11" fmla="*/ 6 h 38"/>
                  <a:gd name="T12" fmla="*/ 16 w 16"/>
                  <a:gd name="T13" fmla="*/ 6 h 38"/>
                  <a:gd name="T14" fmla="*/ 16 w 16"/>
                  <a:gd name="T15" fmla="*/ 12 h 38"/>
                  <a:gd name="T16" fmla="*/ 12 w 16"/>
                  <a:gd name="T17" fmla="*/ 12 h 38"/>
                  <a:gd name="T18" fmla="*/ 12 w 16"/>
                  <a:gd name="T19" fmla="*/ 30 h 38"/>
                  <a:gd name="T20" fmla="*/ 12 w 16"/>
                  <a:gd name="T21" fmla="*/ 31 h 38"/>
                  <a:gd name="T22" fmla="*/ 12 w 16"/>
                  <a:gd name="T23" fmla="*/ 32 h 38"/>
                  <a:gd name="T24" fmla="*/ 13 w 16"/>
                  <a:gd name="T25" fmla="*/ 32 h 38"/>
                  <a:gd name="T26" fmla="*/ 14 w 16"/>
                  <a:gd name="T27" fmla="*/ 32 h 38"/>
                  <a:gd name="T28" fmla="*/ 16 w 16"/>
                  <a:gd name="T29" fmla="*/ 32 h 38"/>
                  <a:gd name="T30" fmla="*/ 16 w 16"/>
                  <a:gd name="T31" fmla="*/ 38 h 38"/>
                  <a:gd name="T32" fmla="*/ 12 w 16"/>
                  <a:gd name="T33" fmla="*/ 38 h 38"/>
                  <a:gd name="T34" fmla="*/ 9 w 16"/>
                  <a:gd name="T35" fmla="*/ 38 h 38"/>
                  <a:gd name="T36" fmla="*/ 7 w 16"/>
                  <a:gd name="T37" fmla="*/ 38 h 38"/>
                  <a:gd name="T38" fmla="*/ 6 w 16"/>
                  <a:gd name="T39" fmla="*/ 37 h 38"/>
                  <a:gd name="T40" fmla="*/ 4 w 16"/>
                  <a:gd name="T41" fmla="*/ 36 h 38"/>
                  <a:gd name="T42" fmla="*/ 4 w 16"/>
                  <a:gd name="T43" fmla="*/ 35 h 38"/>
                  <a:gd name="T44" fmla="*/ 3 w 16"/>
                  <a:gd name="T45" fmla="*/ 34 h 38"/>
                  <a:gd name="T46" fmla="*/ 3 w 16"/>
                  <a:gd name="T47" fmla="*/ 33 h 38"/>
                  <a:gd name="T48" fmla="*/ 3 w 16"/>
                  <a:gd name="T49" fmla="*/ 30 h 38"/>
                  <a:gd name="T50" fmla="*/ 3 w 16"/>
                  <a:gd name="T51" fmla="*/ 12 h 38"/>
                  <a:gd name="T52" fmla="*/ 0 w 16"/>
                  <a:gd name="T53" fmla="*/ 12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 h="38">
                    <a:moveTo>
                      <a:pt x="0" y="12"/>
                    </a:moveTo>
                    <a:lnTo>
                      <a:pt x="0" y="6"/>
                    </a:lnTo>
                    <a:lnTo>
                      <a:pt x="3" y="6"/>
                    </a:lnTo>
                    <a:lnTo>
                      <a:pt x="3" y="0"/>
                    </a:lnTo>
                    <a:lnTo>
                      <a:pt x="12" y="0"/>
                    </a:lnTo>
                    <a:lnTo>
                      <a:pt x="12" y="6"/>
                    </a:lnTo>
                    <a:lnTo>
                      <a:pt x="16" y="6"/>
                    </a:lnTo>
                    <a:lnTo>
                      <a:pt x="16" y="12"/>
                    </a:lnTo>
                    <a:lnTo>
                      <a:pt x="12" y="12"/>
                    </a:lnTo>
                    <a:lnTo>
                      <a:pt x="12" y="30"/>
                    </a:lnTo>
                    <a:lnTo>
                      <a:pt x="12" y="31"/>
                    </a:lnTo>
                    <a:lnTo>
                      <a:pt x="12" y="32"/>
                    </a:lnTo>
                    <a:lnTo>
                      <a:pt x="13" y="32"/>
                    </a:lnTo>
                    <a:lnTo>
                      <a:pt x="14" y="32"/>
                    </a:lnTo>
                    <a:lnTo>
                      <a:pt x="16" y="32"/>
                    </a:lnTo>
                    <a:lnTo>
                      <a:pt x="16" y="38"/>
                    </a:lnTo>
                    <a:lnTo>
                      <a:pt x="12" y="38"/>
                    </a:lnTo>
                    <a:lnTo>
                      <a:pt x="9" y="38"/>
                    </a:lnTo>
                    <a:lnTo>
                      <a:pt x="7" y="38"/>
                    </a:lnTo>
                    <a:lnTo>
                      <a:pt x="6" y="37"/>
                    </a:lnTo>
                    <a:lnTo>
                      <a:pt x="4" y="36"/>
                    </a:lnTo>
                    <a:lnTo>
                      <a:pt x="4" y="35"/>
                    </a:lnTo>
                    <a:lnTo>
                      <a:pt x="3" y="34"/>
                    </a:lnTo>
                    <a:lnTo>
                      <a:pt x="3" y="33"/>
                    </a:lnTo>
                    <a:lnTo>
                      <a:pt x="3" y="30"/>
                    </a:lnTo>
                    <a:lnTo>
                      <a:pt x="3" y="12"/>
                    </a:lnTo>
                    <a:lnTo>
                      <a:pt x="0" y="12"/>
                    </a:lnTo>
                  </a:path>
                </a:pathLst>
              </a:custGeom>
              <a:solidFill>
                <a:schemeClr val="tx1"/>
              </a:solidFill>
              <a:ln w="9525">
                <a:noFill/>
                <a:round/>
                <a:headEnd/>
                <a:tailEnd/>
              </a:ln>
            </p:spPr>
            <p:txBody>
              <a:bodyPr/>
              <a:lstStyle/>
              <a:p>
                <a:endParaRPr lang="en-US"/>
              </a:p>
            </p:txBody>
          </p:sp>
          <p:sp>
            <p:nvSpPr>
              <p:cNvPr id="38" name="Freeform 134"/>
              <p:cNvSpPr>
                <a:spLocks/>
              </p:cNvSpPr>
              <p:nvPr/>
            </p:nvSpPr>
            <p:spPr bwMode="auto">
              <a:xfrm>
                <a:off x="5375" y="3888"/>
                <a:ext cx="21" cy="41"/>
              </a:xfrm>
              <a:custGeom>
                <a:avLst/>
                <a:gdLst>
                  <a:gd name="T0" fmla="*/ 0 w 21"/>
                  <a:gd name="T1" fmla="*/ 0 h 41"/>
                  <a:gd name="T2" fmla="*/ 9 w 21"/>
                  <a:gd name="T3" fmla="*/ 0 h 41"/>
                  <a:gd name="T4" fmla="*/ 9 w 21"/>
                  <a:gd name="T5" fmla="*/ 4 h 41"/>
                  <a:gd name="T6" fmla="*/ 9 w 21"/>
                  <a:gd name="T7" fmla="*/ 3 h 41"/>
                  <a:gd name="T8" fmla="*/ 10 w 21"/>
                  <a:gd name="T9" fmla="*/ 2 h 41"/>
                  <a:gd name="T10" fmla="*/ 11 w 21"/>
                  <a:gd name="T11" fmla="*/ 1 h 41"/>
                  <a:gd name="T12" fmla="*/ 12 w 21"/>
                  <a:gd name="T13" fmla="*/ 1 h 41"/>
                  <a:gd name="T14" fmla="*/ 12 w 21"/>
                  <a:gd name="T15" fmla="*/ 0 h 41"/>
                  <a:gd name="T16" fmla="*/ 13 w 21"/>
                  <a:gd name="T17" fmla="*/ 0 h 41"/>
                  <a:gd name="T18" fmla="*/ 14 w 21"/>
                  <a:gd name="T19" fmla="*/ 0 h 41"/>
                  <a:gd name="T20" fmla="*/ 16 w 21"/>
                  <a:gd name="T21" fmla="*/ 0 h 41"/>
                  <a:gd name="T22" fmla="*/ 17 w 21"/>
                  <a:gd name="T23" fmla="*/ 0 h 41"/>
                  <a:gd name="T24" fmla="*/ 18 w 21"/>
                  <a:gd name="T25" fmla="*/ 0 h 41"/>
                  <a:gd name="T26" fmla="*/ 19 w 21"/>
                  <a:gd name="T27" fmla="*/ 1 h 41"/>
                  <a:gd name="T28" fmla="*/ 20 w 21"/>
                  <a:gd name="T29" fmla="*/ 2 h 41"/>
                  <a:gd name="T30" fmla="*/ 21 w 21"/>
                  <a:gd name="T31" fmla="*/ 3 h 41"/>
                  <a:gd name="T32" fmla="*/ 21 w 21"/>
                  <a:gd name="T33" fmla="*/ 4 h 41"/>
                  <a:gd name="T34" fmla="*/ 21 w 21"/>
                  <a:gd name="T35" fmla="*/ 5 h 41"/>
                  <a:gd name="T36" fmla="*/ 21 w 21"/>
                  <a:gd name="T37" fmla="*/ 6 h 41"/>
                  <a:gd name="T38" fmla="*/ 21 w 21"/>
                  <a:gd name="T39" fmla="*/ 26 h 41"/>
                  <a:gd name="T40" fmla="*/ 21 w 21"/>
                  <a:gd name="T41" fmla="*/ 28 h 41"/>
                  <a:gd name="T42" fmla="*/ 21 w 21"/>
                  <a:gd name="T43" fmla="*/ 29 h 41"/>
                  <a:gd name="T44" fmla="*/ 20 w 21"/>
                  <a:gd name="T45" fmla="*/ 30 h 41"/>
                  <a:gd name="T46" fmla="*/ 20 w 21"/>
                  <a:gd name="T47" fmla="*/ 31 h 41"/>
                  <a:gd name="T48" fmla="*/ 19 w 21"/>
                  <a:gd name="T49" fmla="*/ 32 h 41"/>
                  <a:gd name="T50" fmla="*/ 17 w 21"/>
                  <a:gd name="T51" fmla="*/ 33 h 41"/>
                  <a:gd name="T52" fmla="*/ 16 w 21"/>
                  <a:gd name="T53" fmla="*/ 33 h 41"/>
                  <a:gd name="T54" fmla="*/ 15 w 21"/>
                  <a:gd name="T55" fmla="*/ 33 h 41"/>
                  <a:gd name="T56" fmla="*/ 14 w 21"/>
                  <a:gd name="T57" fmla="*/ 33 h 41"/>
                  <a:gd name="T58" fmla="*/ 13 w 21"/>
                  <a:gd name="T59" fmla="*/ 33 h 41"/>
                  <a:gd name="T60" fmla="*/ 12 w 21"/>
                  <a:gd name="T61" fmla="*/ 33 h 41"/>
                  <a:gd name="T62" fmla="*/ 11 w 21"/>
                  <a:gd name="T63" fmla="*/ 32 h 41"/>
                  <a:gd name="T64" fmla="*/ 10 w 21"/>
                  <a:gd name="T65" fmla="*/ 31 h 41"/>
                  <a:gd name="T66" fmla="*/ 10 w 21"/>
                  <a:gd name="T67" fmla="*/ 31 h 41"/>
                  <a:gd name="T68" fmla="*/ 9 w 21"/>
                  <a:gd name="T69" fmla="*/ 30 h 41"/>
                  <a:gd name="T70" fmla="*/ 9 w 21"/>
                  <a:gd name="T71" fmla="*/ 29 h 41"/>
                  <a:gd name="T72" fmla="*/ 9 w 21"/>
                  <a:gd name="T73" fmla="*/ 41 h 41"/>
                  <a:gd name="T74" fmla="*/ 0 w 21"/>
                  <a:gd name="T75" fmla="*/ 41 h 41"/>
                  <a:gd name="T76" fmla="*/ 0 w 21"/>
                  <a:gd name="T77" fmla="*/ 0 h 41"/>
                  <a:gd name="T78" fmla="*/ 9 w 21"/>
                  <a:gd name="T79" fmla="*/ 24 h 41"/>
                  <a:gd name="T80" fmla="*/ 9 w 21"/>
                  <a:gd name="T81" fmla="*/ 24 h 41"/>
                  <a:gd name="T82" fmla="*/ 10 w 21"/>
                  <a:gd name="T83" fmla="*/ 25 h 41"/>
                  <a:gd name="T84" fmla="*/ 10 w 21"/>
                  <a:gd name="T85" fmla="*/ 25 h 41"/>
                  <a:gd name="T86" fmla="*/ 11 w 21"/>
                  <a:gd name="T87" fmla="*/ 25 h 41"/>
                  <a:gd name="T88" fmla="*/ 12 w 21"/>
                  <a:gd name="T89" fmla="*/ 25 h 41"/>
                  <a:gd name="T90" fmla="*/ 12 w 21"/>
                  <a:gd name="T91" fmla="*/ 25 h 41"/>
                  <a:gd name="T92" fmla="*/ 13 w 21"/>
                  <a:gd name="T93" fmla="*/ 24 h 41"/>
                  <a:gd name="T94" fmla="*/ 13 w 21"/>
                  <a:gd name="T95" fmla="*/ 24 h 41"/>
                  <a:gd name="T96" fmla="*/ 13 w 21"/>
                  <a:gd name="T97" fmla="*/ 9 h 41"/>
                  <a:gd name="T98" fmla="*/ 13 w 21"/>
                  <a:gd name="T99" fmla="*/ 8 h 41"/>
                  <a:gd name="T100" fmla="*/ 12 w 21"/>
                  <a:gd name="T101" fmla="*/ 8 h 41"/>
                  <a:gd name="T102" fmla="*/ 12 w 21"/>
                  <a:gd name="T103" fmla="*/ 7 h 41"/>
                  <a:gd name="T104" fmla="*/ 11 w 21"/>
                  <a:gd name="T105" fmla="*/ 7 h 41"/>
                  <a:gd name="T106" fmla="*/ 10 w 21"/>
                  <a:gd name="T107" fmla="*/ 7 h 41"/>
                  <a:gd name="T108" fmla="*/ 10 w 21"/>
                  <a:gd name="T109" fmla="*/ 8 h 41"/>
                  <a:gd name="T110" fmla="*/ 9 w 21"/>
                  <a:gd name="T111" fmla="*/ 8 h 41"/>
                  <a:gd name="T112" fmla="*/ 9 w 21"/>
                  <a:gd name="T113" fmla="*/ 9 h 41"/>
                  <a:gd name="T114" fmla="*/ 9 w 21"/>
                  <a:gd name="T115" fmla="*/ 24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 h="41">
                    <a:moveTo>
                      <a:pt x="0" y="0"/>
                    </a:moveTo>
                    <a:lnTo>
                      <a:pt x="9" y="0"/>
                    </a:lnTo>
                    <a:lnTo>
                      <a:pt x="9" y="4"/>
                    </a:lnTo>
                    <a:lnTo>
                      <a:pt x="9" y="3"/>
                    </a:lnTo>
                    <a:lnTo>
                      <a:pt x="10" y="2"/>
                    </a:lnTo>
                    <a:lnTo>
                      <a:pt x="11" y="1"/>
                    </a:lnTo>
                    <a:lnTo>
                      <a:pt x="12" y="1"/>
                    </a:lnTo>
                    <a:lnTo>
                      <a:pt x="12" y="0"/>
                    </a:lnTo>
                    <a:lnTo>
                      <a:pt x="13" y="0"/>
                    </a:lnTo>
                    <a:lnTo>
                      <a:pt x="14" y="0"/>
                    </a:lnTo>
                    <a:lnTo>
                      <a:pt x="16" y="0"/>
                    </a:lnTo>
                    <a:lnTo>
                      <a:pt x="17" y="0"/>
                    </a:lnTo>
                    <a:lnTo>
                      <a:pt x="18" y="0"/>
                    </a:lnTo>
                    <a:lnTo>
                      <a:pt x="19" y="1"/>
                    </a:lnTo>
                    <a:lnTo>
                      <a:pt x="20" y="2"/>
                    </a:lnTo>
                    <a:lnTo>
                      <a:pt x="21" y="3"/>
                    </a:lnTo>
                    <a:lnTo>
                      <a:pt x="21" y="4"/>
                    </a:lnTo>
                    <a:lnTo>
                      <a:pt x="21" y="5"/>
                    </a:lnTo>
                    <a:lnTo>
                      <a:pt x="21" y="6"/>
                    </a:lnTo>
                    <a:lnTo>
                      <a:pt x="21" y="26"/>
                    </a:lnTo>
                    <a:lnTo>
                      <a:pt x="21" y="28"/>
                    </a:lnTo>
                    <a:lnTo>
                      <a:pt x="21" y="29"/>
                    </a:lnTo>
                    <a:lnTo>
                      <a:pt x="20" y="30"/>
                    </a:lnTo>
                    <a:lnTo>
                      <a:pt x="20" y="31"/>
                    </a:lnTo>
                    <a:lnTo>
                      <a:pt x="19" y="32"/>
                    </a:lnTo>
                    <a:lnTo>
                      <a:pt x="17" y="33"/>
                    </a:lnTo>
                    <a:lnTo>
                      <a:pt x="16" y="33"/>
                    </a:lnTo>
                    <a:lnTo>
                      <a:pt x="15" y="33"/>
                    </a:lnTo>
                    <a:lnTo>
                      <a:pt x="14" y="33"/>
                    </a:lnTo>
                    <a:lnTo>
                      <a:pt x="13" y="33"/>
                    </a:lnTo>
                    <a:lnTo>
                      <a:pt x="12" y="33"/>
                    </a:lnTo>
                    <a:lnTo>
                      <a:pt x="11" y="32"/>
                    </a:lnTo>
                    <a:lnTo>
                      <a:pt x="10" y="31"/>
                    </a:lnTo>
                    <a:lnTo>
                      <a:pt x="9" y="30"/>
                    </a:lnTo>
                    <a:lnTo>
                      <a:pt x="9" y="29"/>
                    </a:lnTo>
                    <a:lnTo>
                      <a:pt x="9" y="41"/>
                    </a:lnTo>
                    <a:lnTo>
                      <a:pt x="0" y="41"/>
                    </a:lnTo>
                    <a:lnTo>
                      <a:pt x="0" y="0"/>
                    </a:lnTo>
                    <a:moveTo>
                      <a:pt x="9" y="24"/>
                    </a:moveTo>
                    <a:lnTo>
                      <a:pt x="9" y="24"/>
                    </a:lnTo>
                    <a:lnTo>
                      <a:pt x="10" y="25"/>
                    </a:lnTo>
                    <a:lnTo>
                      <a:pt x="11" y="25"/>
                    </a:lnTo>
                    <a:lnTo>
                      <a:pt x="12" y="25"/>
                    </a:lnTo>
                    <a:lnTo>
                      <a:pt x="13" y="24"/>
                    </a:lnTo>
                    <a:lnTo>
                      <a:pt x="13" y="9"/>
                    </a:lnTo>
                    <a:lnTo>
                      <a:pt x="13" y="8"/>
                    </a:lnTo>
                    <a:lnTo>
                      <a:pt x="12" y="8"/>
                    </a:lnTo>
                    <a:lnTo>
                      <a:pt x="12" y="7"/>
                    </a:lnTo>
                    <a:lnTo>
                      <a:pt x="11" y="7"/>
                    </a:lnTo>
                    <a:lnTo>
                      <a:pt x="10" y="7"/>
                    </a:lnTo>
                    <a:lnTo>
                      <a:pt x="10" y="8"/>
                    </a:lnTo>
                    <a:lnTo>
                      <a:pt x="9" y="8"/>
                    </a:lnTo>
                    <a:lnTo>
                      <a:pt x="9" y="9"/>
                    </a:lnTo>
                    <a:lnTo>
                      <a:pt x="9" y="24"/>
                    </a:lnTo>
                  </a:path>
                </a:pathLst>
              </a:custGeom>
              <a:solidFill>
                <a:schemeClr val="tx1"/>
              </a:solidFill>
              <a:ln w="9525">
                <a:noFill/>
                <a:round/>
                <a:headEnd/>
                <a:tailEnd/>
              </a:ln>
            </p:spPr>
            <p:txBody>
              <a:bodyPr/>
              <a:lstStyle/>
              <a:p>
                <a:endParaRPr lang="en-US"/>
              </a:p>
            </p:txBody>
          </p:sp>
          <p:sp>
            <p:nvSpPr>
              <p:cNvPr id="39" name="Freeform 135"/>
              <p:cNvSpPr>
                <a:spLocks/>
              </p:cNvSpPr>
              <p:nvPr/>
            </p:nvSpPr>
            <p:spPr bwMode="auto">
              <a:xfrm>
                <a:off x="5400" y="3888"/>
                <a:ext cx="9" cy="32"/>
              </a:xfrm>
              <a:custGeom>
                <a:avLst/>
                <a:gdLst>
                  <a:gd name="T0" fmla="*/ 0 w 9"/>
                  <a:gd name="T1" fmla="*/ 10 h 32"/>
                  <a:gd name="T2" fmla="*/ 0 w 9"/>
                  <a:gd name="T3" fmla="*/ 0 h 32"/>
                  <a:gd name="T4" fmla="*/ 9 w 9"/>
                  <a:gd name="T5" fmla="*/ 0 h 32"/>
                  <a:gd name="T6" fmla="*/ 9 w 9"/>
                  <a:gd name="T7" fmla="*/ 10 h 32"/>
                  <a:gd name="T8" fmla="*/ 0 w 9"/>
                  <a:gd name="T9" fmla="*/ 10 h 32"/>
                  <a:gd name="T10" fmla="*/ 0 w 9"/>
                  <a:gd name="T11" fmla="*/ 32 h 32"/>
                  <a:gd name="T12" fmla="*/ 0 w 9"/>
                  <a:gd name="T13" fmla="*/ 23 h 32"/>
                  <a:gd name="T14" fmla="*/ 9 w 9"/>
                  <a:gd name="T15" fmla="*/ 23 h 32"/>
                  <a:gd name="T16" fmla="*/ 9 w 9"/>
                  <a:gd name="T17" fmla="*/ 32 h 32"/>
                  <a:gd name="T18" fmla="*/ 0 w 9"/>
                  <a:gd name="T19" fmla="*/ 3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32">
                    <a:moveTo>
                      <a:pt x="0" y="10"/>
                    </a:moveTo>
                    <a:lnTo>
                      <a:pt x="0" y="0"/>
                    </a:lnTo>
                    <a:lnTo>
                      <a:pt x="9" y="0"/>
                    </a:lnTo>
                    <a:lnTo>
                      <a:pt x="9" y="10"/>
                    </a:lnTo>
                    <a:lnTo>
                      <a:pt x="0" y="10"/>
                    </a:lnTo>
                    <a:moveTo>
                      <a:pt x="0" y="32"/>
                    </a:moveTo>
                    <a:lnTo>
                      <a:pt x="0" y="23"/>
                    </a:lnTo>
                    <a:lnTo>
                      <a:pt x="9" y="23"/>
                    </a:lnTo>
                    <a:lnTo>
                      <a:pt x="9" y="32"/>
                    </a:lnTo>
                    <a:lnTo>
                      <a:pt x="0" y="32"/>
                    </a:lnTo>
                  </a:path>
                </a:pathLst>
              </a:custGeom>
              <a:solidFill>
                <a:schemeClr val="tx1"/>
              </a:solidFill>
              <a:ln w="9525">
                <a:noFill/>
                <a:round/>
                <a:headEnd/>
                <a:tailEnd/>
              </a:ln>
            </p:spPr>
            <p:txBody>
              <a:bodyPr/>
              <a:lstStyle/>
              <a:p>
                <a:endParaRPr lang="en-US"/>
              </a:p>
            </p:txBody>
          </p:sp>
          <p:sp>
            <p:nvSpPr>
              <p:cNvPr id="40" name="Freeform 136"/>
              <p:cNvSpPr>
                <a:spLocks/>
              </p:cNvSpPr>
              <p:nvPr/>
            </p:nvSpPr>
            <p:spPr bwMode="auto">
              <a:xfrm>
                <a:off x="5411" y="3879"/>
                <a:ext cx="14" cy="42"/>
              </a:xfrm>
              <a:custGeom>
                <a:avLst/>
                <a:gdLst>
                  <a:gd name="T0" fmla="*/ 14 w 14"/>
                  <a:gd name="T1" fmla="*/ 0 h 42"/>
                  <a:gd name="T2" fmla="*/ 5 w 14"/>
                  <a:gd name="T3" fmla="*/ 42 h 42"/>
                  <a:gd name="T4" fmla="*/ 0 w 14"/>
                  <a:gd name="T5" fmla="*/ 42 h 42"/>
                  <a:gd name="T6" fmla="*/ 10 w 14"/>
                  <a:gd name="T7" fmla="*/ 0 h 42"/>
                  <a:gd name="T8" fmla="*/ 14 w 14"/>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42">
                    <a:moveTo>
                      <a:pt x="14" y="0"/>
                    </a:moveTo>
                    <a:lnTo>
                      <a:pt x="5" y="42"/>
                    </a:lnTo>
                    <a:lnTo>
                      <a:pt x="0" y="42"/>
                    </a:lnTo>
                    <a:lnTo>
                      <a:pt x="10" y="0"/>
                    </a:lnTo>
                    <a:lnTo>
                      <a:pt x="14" y="0"/>
                    </a:lnTo>
                  </a:path>
                </a:pathLst>
              </a:custGeom>
              <a:solidFill>
                <a:schemeClr val="tx1"/>
              </a:solidFill>
              <a:ln w="9525">
                <a:noFill/>
                <a:round/>
                <a:headEnd/>
                <a:tailEnd/>
              </a:ln>
            </p:spPr>
            <p:txBody>
              <a:bodyPr/>
              <a:lstStyle/>
              <a:p>
                <a:endParaRPr lang="en-US"/>
              </a:p>
            </p:txBody>
          </p:sp>
          <p:sp>
            <p:nvSpPr>
              <p:cNvPr id="41" name="Freeform 137"/>
              <p:cNvSpPr>
                <a:spLocks/>
              </p:cNvSpPr>
              <p:nvPr/>
            </p:nvSpPr>
            <p:spPr bwMode="auto">
              <a:xfrm>
                <a:off x="5426" y="3879"/>
                <a:ext cx="14" cy="42"/>
              </a:xfrm>
              <a:custGeom>
                <a:avLst/>
                <a:gdLst>
                  <a:gd name="T0" fmla="*/ 14 w 14"/>
                  <a:gd name="T1" fmla="*/ 0 h 42"/>
                  <a:gd name="T2" fmla="*/ 4 w 14"/>
                  <a:gd name="T3" fmla="*/ 42 h 42"/>
                  <a:gd name="T4" fmla="*/ 0 w 14"/>
                  <a:gd name="T5" fmla="*/ 42 h 42"/>
                  <a:gd name="T6" fmla="*/ 10 w 14"/>
                  <a:gd name="T7" fmla="*/ 0 h 42"/>
                  <a:gd name="T8" fmla="*/ 14 w 14"/>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42">
                    <a:moveTo>
                      <a:pt x="14" y="0"/>
                    </a:moveTo>
                    <a:lnTo>
                      <a:pt x="4" y="42"/>
                    </a:lnTo>
                    <a:lnTo>
                      <a:pt x="0" y="42"/>
                    </a:lnTo>
                    <a:lnTo>
                      <a:pt x="10" y="0"/>
                    </a:lnTo>
                    <a:lnTo>
                      <a:pt x="14" y="0"/>
                    </a:lnTo>
                  </a:path>
                </a:pathLst>
              </a:custGeom>
              <a:solidFill>
                <a:schemeClr val="tx1"/>
              </a:solidFill>
              <a:ln w="9525">
                <a:noFill/>
                <a:round/>
                <a:headEnd/>
                <a:tailEnd/>
              </a:ln>
            </p:spPr>
            <p:txBody>
              <a:bodyPr/>
              <a:lstStyle/>
              <a:p>
                <a:endParaRPr lang="en-US"/>
              </a:p>
            </p:txBody>
          </p:sp>
          <p:sp>
            <p:nvSpPr>
              <p:cNvPr id="42" name="Freeform 138"/>
              <p:cNvSpPr>
                <a:spLocks/>
              </p:cNvSpPr>
              <p:nvPr/>
            </p:nvSpPr>
            <p:spPr bwMode="auto">
              <a:xfrm>
                <a:off x="5440" y="3888"/>
                <a:ext cx="37" cy="32"/>
              </a:xfrm>
              <a:custGeom>
                <a:avLst/>
                <a:gdLst>
                  <a:gd name="T0" fmla="*/ 0 w 37"/>
                  <a:gd name="T1" fmla="*/ 0 h 32"/>
                  <a:gd name="T2" fmla="*/ 9 w 37"/>
                  <a:gd name="T3" fmla="*/ 0 h 32"/>
                  <a:gd name="T4" fmla="*/ 11 w 37"/>
                  <a:gd name="T5" fmla="*/ 25 h 32"/>
                  <a:gd name="T6" fmla="*/ 14 w 37"/>
                  <a:gd name="T7" fmla="*/ 0 h 32"/>
                  <a:gd name="T8" fmla="*/ 24 w 37"/>
                  <a:gd name="T9" fmla="*/ 0 h 32"/>
                  <a:gd name="T10" fmla="*/ 27 w 37"/>
                  <a:gd name="T11" fmla="*/ 25 h 32"/>
                  <a:gd name="T12" fmla="*/ 29 w 37"/>
                  <a:gd name="T13" fmla="*/ 0 h 32"/>
                  <a:gd name="T14" fmla="*/ 37 w 37"/>
                  <a:gd name="T15" fmla="*/ 0 h 32"/>
                  <a:gd name="T16" fmla="*/ 32 w 37"/>
                  <a:gd name="T17" fmla="*/ 32 h 32"/>
                  <a:gd name="T18" fmla="*/ 21 w 37"/>
                  <a:gd name="T19" fmla="*/ 32 h 32"/>
                  <a:gd name="T20" fmla="*/ 19 w 37"/>
                  <a:gd name="T21" fmla="*/ 7 h 32"/>
                  <a:gd name="T22" fmla="*/ 15 w 37"/>
                  <a:gd name="T23" fmla="*/ 32 h 32"/>
                  <a:gd name="T24" fmla="*/ 5 w 37"/>
                  <a:gd name="T25" fmla="*/ 32 h 32"/>
                  <a:gd name="T26" fmla="*/ 0 w 37"/>
                  <a:gd name="T27" fmla="*/ 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 h="32">
                    <a:moveTo>
                      <a:pt x="0" y="0"/>
                    </a:moveTo>
                    <a:lnTo>
                      <a:pt x="9" y="0"/>
                    </a:lnTo>
                    <a:lnTo>
                      <a:pt x="11" y="25"/>
                    </a:lnTo>
                    <a:lnTo>
                      <a:pt x="14" y="0"/>
                    </a:lnTo>
                    <a:lnTo>
                      <a:pt x="24" y="0"/>
                    </a:lnTo>
                    <a:lnTo>
                      <a:pt x="27" y="25"/>
                    </a:lnTo>
                    <a:lnTo>
                      <a:pt x="29" y="0"/>
                    </a:lnTo>
                    <a:lnTo>
                      <a:pt x="37" y="0"/>
                    </a:lnTo>
                    <a:lnTo>
                      <a:pt x="32" y="32"/>
                    </a:lnTo>
                    <a:lnTo>
                      <a:pt x="21" y="32"/>
                    </a:lnTo>
                    <a:lnTo>
                      <a:pt x="19" y="7"/>
                    </a:lnTo>
                    <a:lnTo>
                      <a:pt x="15" y="32"/>
                    </a:lnTo>
                    <a:lnTo>
                      <a:pt x="5" y="32"/>
                    </a:lnTo>
                    <a:lnTo>
                      <a:pt x="0" y="0"/>
                    </a:lnTo>
                  </a:path>
                </a:pathLst>
              </a:custGeom>
              <a:solidFill>
                <a:schemeClr val="tx1"/>
              </a:solidFill>
              <a:ln w="9525">
                <a:noFill/>
                <a:round/>
                <a:headEnd/>
                <a:tailEnd/>
              </a:ln>
            </p:spPr>
            <p:txBody>
              <a:bodyPr/>
              <a:lstStyle/>
              <a:p>
                <a:endParaRPr lang="en-US"/>
              </a:p>
            </p:txBody>
          </p:sp>
          <p:sp>
            <p:nvSpPr>
              <p:cNvPr id="43" name="Freeform 139"/>
              <p:cNvSpPr>
                <a:spLocks/>
              </p:cNvSpPr>
              <p:nvPr/>
            </p:nvSpPr>
            <p:spPr bwMode="auto">
              <a:xfrm>
                <a:off x="5477" y="3888"/>
                <a:ext cx="37" cy="32"/>
              </a:xfrm>
              <a:custGeom>
                <a:avLst/>
                <a:gdLst>
                  <a:gd name="T0" fmla="*/ 0 w 37"/>
                  <a:gd name="T1" fmla="*/ 0 h 32"/>
                  <a:gd name="T2" fmla="*/ 9 w 37"/>
                  <a:gd name="T3" fmla="*/ 0 h 32"/>
                  <a:gd name="T4" fmla="*/ 11 w 37"/>
                  <a:gd name="T5" fmla="*/ 25 h 32"/>
                  <a:gd name="T6" fmla="*/ 14 w 37"/>
                  <a:gd name="T7" fmla="*/ 0 h 32"/>
                  <a:gd name="T8" fmla="*/ 24 w 37"/>
                  <a:gd name="T9" fmla="*/ 0 h 32"/>
                  <a:gd name="T10" fmla="*/ 27 w 37"/>
                  <a:gd name="T11" fmla="*/ 25 h 32"/>
                  <a:gd name="T12" fmla="*/ 29 w 37"/>
                  <a:gd name="T13" fmla="*/ 0 h 32"/>
                  <a:gd name="T14" fmla="*/ 37 w 37"/>
                  <a:gd name="T15" fmla="*/ 0 h 32"/>
                  <a:gd name="T16" fmla="*/ 32 w 37"/>
                  <a:gd name="T17" fmla="*/ 32 h 32"/>
                  <a:gd name="T18" fmla="*/ 21 w 37"/>
                  <a:gd name="T19" fmla="*/ 32 h 32"/>
                  <a:gd name="T20" fmla="*/ 19 w 37"/>
                  <a:gd name="T21" fmla="*/ 7 h 32"/>
                  <a:gd name="T22" fmla="*/ 15 w 37"/>
                  <a:gd name="T23" fmla="*/ 32 h 32"/>
                  <a:gd name="T24" fmla="*/ 5 w 37"/>
                  <a:gd name="T25" fmla="*/ 32 h 32"/>
                  <a:gd name="T26" fmla="*/ 0 w 37"/>
                  <a:gd name="T27" fmla="*/ 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 h="32">
                    <a:moveTo>
                      <a:pt x="0" y="0"/>
                    </a:moveTo>
                    <a:lnTo>
                      <a:pt x="9" y="0"/>
                    </a:lnTo>
                    <a:lnTo>
                      <a:pt x="11" y="25"/>
                    </a:lnTo>
                    <a:lnTo>
                      <a:pt x="14" y="0"/>
                    </a:lnTo>
                    <a:lnTo>
                      <a:pt x="24" y="0"/>
                    </a:lnTo>
                    <a:lnTo>
                      <a:pt x="27" y="25"/>
                    </a:lnTo>
                    <a:lnTo>
                      <a:pt x="29" y="0"/>
                    </a:lnTo>
                    <a:lnTo>
                      <a:pt x="37" y="0"/>
                    </a:lnTo>
                    <a:lnTo>
                      <a:pt x="32" y="32"/>
                    </a:lnTo>
                    <a:lnTo>
                      <a:pt x="21" y="32"/>
                    </a:lnTo>
                    <a:lnTo>
                      <a:pt x="19" y="7"/>
                    </a:lnTo>
                    <a:lnTo>
                      <a:pt x="15" y="32"/>
                    </a:lnTo>
                    <a:lnTo>
                      <a:pt x="5" y="32"/>
                    </a:lnTo>
                    <a:lnTo>
                      <a:pt x="0" y="0"/>
                    </a:lnTo>
                  </a:path>
                </a:pathLst>
              </a:custGeom>
              <a:solidFill>
                <a:schemeClr val="tx1"/>
              </a:solidFill>
              <a:ln w="9525">
                <a:noFill/>
                <a:round/>
                <a:headEnd/>
                <a:tailEnd/>
              </a:ln>
            </p:spPr>
            <p:txBody>
              <a:bodyPr/>
              <a:lstStyle/>
              <a:p>
                <a:endParaRPr lang="en-US"/>
              </a:p>
            </p:txBody>
          </p:sp>
          <p:sp>
            <p:nvSpPr>
              <p:cNvPr id="44" name="Freeform 140"/>
              <p:cNvSpPr>
                <a:spLocks/>
              </p:cNvSpPr>
              <p:nvPr/>
            </p:nvSpPr>
            <p:spPr bwMode="auto">
              <a:xfrm>
                <a:off x="5514" y="3888"/>
                <a:ext cx="37" cy="32"/>
              </a:xfrm>
              <a:custGeom>
                <a:avLst/>
                <a:gdLst>
                  <a:gd name="T0" fmla="*/ 0 w 37"/>
                  <a:gd name="T1" fmla="*/ 0 h 32"/>
                  <a:gd name="T2" fmla="*/ 9 w 37"/>
                  <a:gd name="T3" fmla="*/ 0 h 32"/>
                  <a:gd name="T4" fmla="*/ 11 w 37"/>
                  <a:gd name="T5" fmla="*/ 25 h 32"/>
                  <a:gd name="T6" fmla="*/ 14 w 37"/>
                  <a:gd name="T7" fmla="*/ 0 h 32"/>
                  <a:gd name="T8" fmla="*/ 24 w 37"/>
                  <a:gd name="T9" fmla="*/ 0 h 32"/>
                  <a:gd name="T10" fmla="*/ 27 w 37"/>
                  <a:gd name="T11" fmla="*/ 25 h 32"/>
                  <a:gd name="T12" fmla="*/ 29 w 37"/>
                  <a:gd name="T13" fmla="*/ 0 h 32"/>
                  <a:gd name="T14" fmla="*/ 37 w 37"/>
                  <a:gd name="T15" fmla="*/ 0 h 32"/>
                  <a:gd name="T16" fmla="*/ 32 w 37"/>
                  <a:gd name="T17" fmla="*/ 32 h 32"/>
                  <a:gd name="T18" fmla="*/ 22 w 37"/>
                  <a:gd name="T19" fmla="*/ 32 h 32"/>
                  <a:gd name="T20" fmla="*/ 19 w 37"/>
                  <a:gd name="T21" fmla="*/ 7 h 32"/>
                  <a:gd name="T22" fmla="*/ 16 w 37"/>
                  <a:gd name="T23" fmla="*/ 32 h 32"/>
                  <a:gd name="T24" fmla="*/ 5 w 37"/>
                  <a:gd name="T25" fmla="*/ 32 h 32"/>
                  <a:gd name="T26" fmla="*/ 0 w 37"/>
                  <a:gd name="T27" fmla="*/ 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 h="32">
                    <a:moveTo>
                      <a:pt x="0" y="0"/>
                    </a:moveTo>
                    <a:lnTo>
                      <a:pt x="9" y="0"/>
                    </a:lnTo>
                    <a:lnTo>
                      <a:pt x="11" y="25"/>
                    </a:lnTo>
                    <a:lnTo>
                      <a:pt x="14" y="0"/>
                    </a:lnTo>
                    <a:lnTo>
                      <a:pt x="24" y="0"/>
                    </a:lnTo>
                    <a:lnTo>
                      <a:pt x="27" y="25"/>
                    </a:lnTo>
                    <a:lnTo>
                      <a:pt x="29" y="0"/>
                    </a:lnTo>
                    <a:lnTo>
                      <a:pt x="37" y="0"/>
                    </a:lnTo>
                    <a:lnTo>
                      <a:pt x="32" y="32"/>
                    </a:lnTo>
                    <a:lnTo>
                      <a:pt x="22" y="32"/>
                    </a:lnTo>
                    <a:lnTo>
                      <a:pt x="19" y="7"/>
                    </a:lnTo>
                    <a:lnTo>
                      <a:pt x="16" y="32"/>
                    </a:lnTo>
                    <a:lnTo>
                      <a:pt x="5" y="32"/>
                    </a:lnTo>
                    <a:lnTo>
                      <a:pt x="0" y="0"/>
                    </a:lnTo>
                  </a:path>
                </a:pathLst>
              </a:custGeom>
              <a:solidFill>
                <a:schemeClr val="tx1"/>
              </a:solidFill>
              <a:ln w="9525">
                <a:noFill/>
                <a:round/>
                <a:headEnd/>
                <a:tailEnd/>
              </a:ln>
            </p:spPr>
            <p:txBody>
              <a:bodyPr/>
              <a:lstStyle/>
              <a:p>
                <a:endParaRPr lang="en-US"/>
              </a:p>
            </p:txBody>
          </p:sp>
          <p:sp>
            <p:nvSpPr>
              <p:cNvPr id="45" name="Rectangle 141"/>
              <p:cNvSpPr>
                <a:spLocks noChangeArrowheads="1"/>
              </p:cNvSpPr>
              <p:nvPr/>
            </p:nvSpPr>
            <p:spPr bwMode="auto">
              <a:xfrm>
                <a:off x="5553" y="3911"/>
                <a:ext cx="9" cy="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endParaRPr lang="en-US" altLang="en-US" smtClean="0"/>
              </a:p>
            </p:txBody>
          </p:sp>
          <p:sp>
            <p:nvSpPr>
              <p:cNvPr id="46" name="Freeform 142"/>
              <p:cNvSpPr>
                <a:spLocks/>
              </p:cNvSpPr>
              <p:nvPr/>
            </p:nvSpPr>
            <p:spPr bwMode="auto">
              <a:xfrm>
                <a:off x="5565" y="3888"/>
                <a:ext cx="21" cy="32"/>
              </a:xfrm>
              <a:custGeom>
                <a:avLst/>
                <a:gdLst>
                  <a:gd name="T0" fmla="*/ 0 w 21"/>
                  <a:gd name="T1" fmla="*/ 32 h 32"/>
                  <a:gd name="T2" fmla="*/ 0 w 21"/>
                  <a:gd name="T3" fmla="*/ 0 h 32"/>
                  <a:gd name="T4" fmla="*/ 9 w 21"/>
                  <a:gd name="T5" fmla="*/ 0 h 32"/>
                  <a:gd name="T6" fmla="*/ 9 w 21"/>
                  <a:gd name="T7" fmla="*/ 4 h 32"/>
                  <a:gd name="T8" fmla="*/ 10 w 21"/>
                  <a:gd name="T9" fmla="*/ 2 h 32"/>
                  <a:gd name="T10" fmla="*/ 10 w 21"/>
                  <a:gd name="T11" fmla="*/ 1 h 32"/>
                  <a:gd name="T12" fmla="*/ 11 w 21"/>
                  <a:gd name="T13" fmla="*/ 1 h 32"/>
                  <a:gd name="T14" fmla="*/ 12 w 21"/>
                  <a:gd name="T15" fmla="*/ 0 h 32"/>
                  <a:gd name="T16" fmla="*/ 13 w 21"/>
                  <a:gd name="T17" fmla="*/ 0 h 32"/>
                  <a:gd name="T18" fmla="*/ 14 w 21"/>
                  <a:gd name="T19" fmla="*/ 0 h 32"/>
                  <a:gd name="T20" fmla="*/ 15 w 21"/>
                  <a:gd name="T21" fmla="*/ 0 h 32"/>
                  <a:gd name="T22" fmla="*/ 17 w 21"/>
                  <a:gd name="T23" fmla="*/ 0 h 32"/>
                  <a:gd name="T24" fmla="*/ 18 w 21"/>
                  <a:gd name="T25" fmla="*/ 0 h 32"/>
                  <a:gd name="T26" fmla="*/ 19 w 21"/>
                  <a:gd name="T27" fmla="*/ 1 h 32"/>
                  <a:gd name="T28" fmla="*/ 20 w 21"/>
                  <a:gd name="T29" fmla="*/ 2 h 32"/>
                  <a:gd name="T30" fmla="*/ 21 w 21"/>
                  <a:gd name="T31" fmla="*/ 3 h 32"/>
                  <a:gd name="T32" fmla="*/ 21 w 21"/>
                  <a:gd name="T33" fmla="*/ 5 h 32"/>
                  <a:gd name="T34" fmla="*/ 21 w 21"/>
                  <a:gd name="T35" fmla="*/ 6 h 32"/>
                  <a:gd name="T36" fmla="*/ 21 w 21"/>
                  <a:gd name="T37" fmla="*/ 8 h 32"/>
                  <a:gd name="T38" fmla="*/ 21 w 21"/>
                  <a:gd name="T39" fmla="*/ 32 h 32"/>
                  <a:gd name="T40" fmla="*/ 13 w 21"/>
                  <a:gd name="T41" fmla="*/ 32 h 32"/>
                  <a:gd name="T42" fmla="*/ 13 w 21"/>
                  <a:gd name="T43" fmla="*/ 9 h 32"/>
                  <a:gd name="T44" fmla="*/ 13 w 21"/>
                  <a:gd name="T45" fmla="*/ 8 h 32"/>
                  <a:gd name="T46" fmla="*/ 12 w 21"/>
                  <a:gd name="T47" fmla="*/ 8 h 32"/>
                  <a:gd name="T48" fmla="*/ 12 w 21"/>
                  <a:gd name="T49" fmla="*/ 7 h 32"/>
                  <a:gd name="T50" fmla="*/ 11 w 21"/>
                  <a:gd name="T51" fmla="*/ 7 h 32"/>
                  <a:gd name="T52" fmla="*/ 10 w 21"/>
                  <a:gd name="T53" fmla="*/ 7 h 32"/>
                  <a:gd name="T54" fmla="*/ 9 w 21"/>
                  <a:gd name="T55" fmla="*/ 7 h 32"/>
                  <a:gd name="T56" fmla="*/ 9 w 21"/>
                  <a:gd name="T57" fmla="*/ 8 h 32"/>
                  <a:gd name="T58" fmla="*/ 9 w 21"/>
                  <a:gd name="T59" fmla="*/ 9 h 32"/>
                  <a:gd name="T60" fmla="*/ 9 w 21"/>
                  <a:gd name="T61" fmla="*/ 32 h 32"/>
                  <a:gd name="T62" fmla="*/ 0 w 21"/>
                  <a:gd name="T63" fmla="*/ 32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 h="32">
                    <a:moveTo>
                      <a:pt x="0" y="32"/>
                    </a:moveTo>
                    <a:lnTo>
                      <a:pt x="0" y="0"/>
                    </a:lnTo>
                    <a:lnTo>
                      <a:pt x="9" y="0"/>
                    </a:lnTo>
                    <a:lnTo>
                      <a:pt x="9" y="4"/>
                    </a:lnTo>
                    <a:lnTo>
                      <a:pt x="10" y="2"/>
                    </a:lnTo>
                    <a:lnTo>
                      <a:pt x="10" y="1"/>
                    </a:lnTo>
                    <a:lnTo>
                      <a:pt x="11" y="1"/>
                    </a:lnTo>
                    <a:lnTo>
                      <a:pt x="12" y="0"/>
                    </a:lnTo>
                    <a:lnTo>
                      <a:pt x="13" y="0"/>
                    </a:lnTo>
                    <a:lnTo>
                      <a:pt x="14" y="0"/>
                    </a:lnTo>
                    <a:lnTo>
                      <a:pt x="15" y="0"/>
                    </a:lnTo>
                    <a:lnTo>
                      <a:pt x="17" y="0"/>
                    </a:lnTo>
                    <a:lnTo>
                      <a:pt x="18" y="0"/>
                    </a:lnTo>
                    <a:lnTo>
                      <a:pt x="19" y="1"/>
                    </a:lnTo>
                    <a:lnTo>
                      <a:pt x="20" y="2"/>
                    </a:lnTo>
                    <a:lnTo>
                      <a:pt x="21" y="3"/>
                    </a:lnTo>
                    <a:lnTo>
                      <a:pt x="21" y="5"/>
                    </a:lnTo>
                    <a:lnTo>
                      <a:pt x="21" y="6"/>
                    </a:lnTo>
                    <a:lnTo>
                      <a:pt x="21" y="8"/>
                    </a:lnTo>
                    <a:lnTo>
                      <a:pt x="21" y="32"/>
                    </a:lnTo>
                    <a:lnTo>
                      <a:pt x="13" y="32"/>
                    </a:lnTo>
                    <a:lnTo>
                      <a:pt x="13" y="9"/>
                    </a:lnTo>
                    <a:lnTo>
                      <a:pt x="13" y="8"/>
                    </a:lnTo>
                    <a:lnTo>
                      <a:pt x="12" y="8"/>
                    </a:lnTo>
                    <a:lnTo>
                      <a:pt x="12" y="7"/>
                    </a:lnTo>
                    <a:lnTo>
                      <a:pt x="11" y="7"/>
                    </a:lnTo>
                    <a:lnTo>
                      <a:pt x="10" y="7"/>
                    </a:lnTo>
                    <a:lnTo>
                      <a:pt x="9" y="7"/>
                    </a:lnTo>
                    <a:lnTo>
                      <a:pt x="9" y="8"/>
                    </a:lnTo>
                    <a:lnTo>
                      <a:pt x="9" y="9"/>
                    </a:lnTo>
                    <a:lnTo>
                      <a:pt x="9" y="32"/>
                    </a:lnTo>
                    <a:lnTo>
                      <a:pt x="0" y="32"/>
                    </a:lnTo>
                  </a:path>
                </a:pathLst>
              </a:custGeom>
              <a:solidFill>
                <a:schemeClr val="tx1"/>
              </a:solidFill>
              <a:ln w="9525">
                <a:noFill/>
                <a:round/>
                <a:headEnd/>
                <a:tailEnd/>
              </a:ln>
            </p:spPr>
            <p:txBody>
              <a:bodyPr/>
              <a:lstStyle/>
              <a:p>
                <a:endParaRPr lang="en-US"/>
              </a:p>
            </p:txBody>
          </p:sp>
          <p:sp>
            <p:nvSpPr>
              <p:cNvPr id="47" name="Freeform 143"/>
              <p:cNvSpPr>
                <a:spLocks/>
              </p:cNvSpPr>
              <p:nvPr/>
            </p:nvSpPr>
            <p:spPr bwMode="auto">
              <a:xfrm>
                <a:off x="5589" y="3880"/>
                <a:ext cx="21" cy="40"/>
              </a:xfrm>
              <a:custGeom>
                <a:avLst/>
                <a:gdLst>
                  <a:gd name="T0" fmla="*/ 0 w 21"/>
                  <a:gd name="T1" fmla="*/ 40 h 40"/>
                  <a:gd name="T2" fmla="*/ 0 w 21"/>
                  <a:gd name="T3" fmla="*/ 0 h 40"/>
                  <a:gd name="T4" fmla="*/ 9 w 21"/>
                  <a:gd name="T5" fmla="*/ 0 h 40"/>
                  <a:gd name="T6" fmla="*/ 9 w 21"/>
                  <a:gd name="T7" fmla="*/ 12 h 40"/>
                  <a:gd name="T8" fmla="*/ 9 w 21"/>
                  <a:gd name="T9" fmla="*/ 11 h 40"/>
                  <a:gd name="T10" fmla="*/ 9 w 21"/>
                  <a:gd name="T11" fmla="*/ 10 h 40"/>
                  <a:gd name="T12" fmla="*/ 10 w 21"/>
                  <a:gd name="T13" fmla="*/ 10 h 40"/>
                  <a:gd name="T14" fmla="*/ 11 w 21"/>
                  <a:gd name="T15" fmla="*/ 9 h 40"/>
                  <a:gd name="T16" fmla="*/ 12 w 21"/>
                  <a:gd name="T17" fmla="*/ 8 h 40"/>
                  <a:gd name="T18" fmla="*/ 13 w 21"/>
                  <a:gd name="T19" fmla="*/ 8 h 40"/>
                  <a:gd name="T20" fmla="*/ 14 w 21"/>
                  <a:gd name="T21" fmla="*/ 8 h 40"/>
                  <a:gd name="T22" fmla="*/ 15 w 21"/>
                  <a:gd name="T23" fmla="*/ 8 h 40"/>
                  <a:gd name="T24" fmla="*/ 17 w 21"/>
                  <a:gd name="T25" fmla="*/ 8 h 40"/>
                  <a:gd name="T26" fmla="*/ 18 w 21"/>
                  <a:gd name="T27" fmla="*/ 8 h 40"/>
                  <a:gd name="T28" fmla="*/ 18 w 21"/>
                  <a:gd name="T29" fmla="*/ 9 h 40"/>
                  <a:gd name="T30" fmla="*/ 19 w 21"/>
                  <a:gd name="T31" fmla="*/ 9 h 40"/>
                  <a:gd name="T32" fmla="*/ 20 w 21"/>
                  <a:gd name="T33" fmla="*/ 10 h 40"/>
                  <a:gd name="T34" fmla="*/ 20 w 21"/>
                  <a:gd name="T35" fmla="*/ 10 h 40"/>
                  <a:gd name="T36" fmla="*/ 20 w 21"/>
                  <a:gd name="T37" fmla="*/ 11 h 40"/>
                  <a:gd name="T38" fmla="*/ 21 w 21"/>
                  <a:gd name="T39" fmla="*/ 12 h 40"/>
                  <a:gd name="T40" fmla="*/ 21 w 21"/>
                  <a:gd name="T41" fmla="*/ 14 h 40"/>
                  <a:gd name="T42" fmla="*/ 21 w 21"/>
                  <a:gd name="T43" fmla="*/ 40 h 40"/>
                  <a:gd name="T44" fmla="*/ 12 w 21"/>
                  <a:gd name="T45" fmla="*/ 40 h 40"/>
                  <a:gd name="T46" fmla="*/ 12 w 21"/>
                  <a:gd name="T47" fmla="*/ 17 h 40"/>
                  <a:gd name="T48" fmla="*/ 12 w 21"/>
                  <a:gd name="T49" fmla="*/ 16 h 40"/>
                  <a:gd name="T50" fmla="*/ 12 w 21"/>
                  <a:gd name="T51" fmla="*/ 16 h 40"/>
                  <a:gd name="T52" fmla="*/ 11 w 21"/>
                  <a:gd name="T53" fmla="*/ 15 h 40"/>
                  <a:gd name="T54" fmla="*/ 11 w 21"/>
                  <a:gd name="T55" fmla="*/ 15 h 40"/>
                  <a:gd name="T56" fmla="*/ 10 w 21"/>
                  <a:gd name="T57" fmla="*/ 15 h 40"/>
                  <a:gd name="T58" fmla="*/ 9 w 21"/>
                  <a:gd name="T59" fmla="*/ 16 h 40"/>
                  <a:gd name="T60" fmla="*/ 9 w 21"/>
                  <a:gd name="T61" fmla="*/ 16 h 40"/>
                  <a:gd name="T62" fmla="*/ 9 w 21"/>
                  <a:gd name="T63" fmla="*/ 17 h 40"/>
                  <a:gd name="T64" fmla="*/ 9 w 21"/>
                  <a:gd name="T65" fmla="*/ 40 h 40"/>
                  <a:gd name="T66" fmla="*/ 0 w 21"/>
                  <a:gd name="T67" fmla="*/ 4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 h="40">
                    <a:moveTo>
                      <a:pt x="0" y="40"/>
                    </a:moveTo>
                    <a:lnTo>
                      <a:pt x="0" y="0"/>
                    </a:lnTo>
                    <a:lnTo>
                      <a:pt x="9" y="0"/>
                    </a:lnTo>
                    <a:lnTo>
                      <a:pt x="9" y="12"/>
                    </a:lnTo>
                    <a:lnTo>
                      <a:pt x="9" y="11"/>
                    </a:lnTo>
                    <a:lnTo>
                      <a:pt x="9" y="10"/>
                    </a:lnTo>
                    <a:lnTo>
                      <a:pt x="10" y="10"/>
                    </a:lnTo>
                    <a:lnTo>
                      <a:pt x="11" y="9"/>
                    </a:lnTo>
                    <a:lnTo>
                      <a:pt x="12" y="8"/>
                    </a:lnTo>
                    <a:lnTo>
                      <a:pt x="13" y="8"/>
                    </a:lnTo>
                    <a:lnTo>
                      <a:pt x="14" y="8"/>
                    </a:lnTo>
                    <a:lnTo>
                      <a:pt x="15" y="8"/>
                    </a:lnTo>
                    <a:lnTo>
                      <a:pt x="17" y="8"/>
                    </a:lnTo>
                    <a:lnTo>
                      <a:pt x="18" y="8"/>
                    </a:lnTo>
                    <a:lnTo>
                      <a:pt x="18" y="9"/>
                    </a:lnTo>
                    <a:lnTo>
                      <a:pt x="19" y="9"/>
                    </a:lnTo>
                    <a:lnTo>
                      <a:pt x="20" y="10"/>
                    </a:lnTo>
                    <a:lnTo>
                      <a:pt x="20" y="11"/>
                    </a:lnTo>
                    <a:lnTo>
                      <a:pt x="21" y="12"/>
                    </a:lnTo>
                    <a:lnTo>
                      <a:pt x="21" y="14"/>
                    </a:lnTo>
                    <a:lnTo>
                      <a:pt x="21" y="40"/>
                    </a:lnTo>
                    <a:lnTo>
                      <a:pt x="12" y="40"/>
                    </a:lnTo>
                    <a:lnTo>
                      <a:pt x="12" y="17"/>
                    </a:lnTo>
                    <a:lnTo>
                      <a:pt x="12" y="16"/>
                    </a:lnTo>
                    <a:lnTo>
                      <a:pt x="11" y="15"/>
                    </a:lnTo>
                    <a:lnTo>
                      <a:pt x="10" y="15"/>
                    </a:lnTo>
                    <a:lnTo>
                      <a:pt x="9" y="16"/>
                    </a:lnTo>
                    <a:lnTo>
                      <a:pt x="9" y="17"/>
                    </a:lnTo>
                    <a:lnTo>
                      <a:pt x="9" y="40"/>
                    </a:lnTo>
                    <a:lnTo>
                      <a:pt x="0" y="40"/>
                    </a:lnTo>
                  </a:path>
                </a:pathLst>
              </a:custGeom>
              <a:solidFill>
                <a:schemeClr val="tx1"/>
              </a:solidFill>
              <a:ln w="9525">
                <a:noFill/>
                <a:round/>
                <a:headEnd/>
                <a:tailEnd/>
              </a:ln>
            </p:spPr>
            <p:txBody>
              <a:bodyPr/>
              <a:lstStyle/>
              <a:p>
                <a:endParaRPr lang="en-US"/>
              </a:p>
            </p:txBody>
          </p:sp>
          <p:sp>
            <p:nvSpPr>
              <p:cNvPr id="48" name="Freeform 144"/>
              <p:cNvSpPr>
                <a:spLocks/>
              </p:cNvSpPr>
              <p:nvPr/>
            </p:nvSpPr>
            <p:spPr bwMode="auto">
              <a:xfrm>
                <a:off x="5612" y="3882"/>
                <a:ext cx="15" cy="38"/>
              </a:xfrm>
              <a:custGeom>
                <a:avLst/>
                <a:gdLst>
                  <a:gd name="T0" fmla="*/ 0 w 15"/>
                  <a:gd name="T1" fmla="*/ 12 h 38"/>
                  <a:gd name="T2" fmla="*/ 0 w 15"/>
                  <a:gd name="T3" fmla="*/ 6 h 38"/>
                  <a:gd name="T4" fmla="*/ 3 w 15"/>
                  <a:gd name="T5" fmla="*/ 6 h 38"/>
                  <a:gd name="T6" fmla="*/ 3 w 15"/>
                  <a:gd name="T7" fmla="*/ 0 h 38"/>
                  <a:gd name="T8" fmla="*/ 11 w 15"/>
                  <a:gd name="T9" fmla="*/ 0 h 38"/>
                  <a:gd name="T10" fmla="*/ 11 w 15"/>
                  <a:gd name="T11" fmla="*/ 6 h 38"/>
                  <a:gd name="T12" fmla="*/ 15 w 15"/>
                  <a:gd name="T13" fmla="*/ 6 h 38"/>
                  <a:gd name="T14" fmla="*/ 15 w 15"/>
                  <a:gd name="T15" fmla="*/ 12 h 38"/>
                  <a:gd name="T16" fmla="*/ 11 w 15"/>
                  <a:gd name="T17" fmla="*/ 12 h 38"/>
                  <a:gd name="T18" fmla="*/ 11 w 15"/>
                  <a:gd name="T19" fmla="*/ 30 h 38"/>
                  <a:gd name="T20" fmla="*/ 11 w 15"/>
                  <a:gd name="T21" fmla="*/ 31 h 38"/>
                  <a:gd name="T22" fmla="*/ 12 w 15"/>
                  <a:gd name="T23" fmla="*/ 32 h 38"/>
                  <a:gd name="T24" fmla="*/ 13 w 15"/>
                  <a:gd name="T25" fmla="*/ 32 h 38"/>
                  <a:gd name="T26" fmla="*/ 14 w 15"/>
                  <a:gd name="T27" fmla="*/ 32 h 38"/>
                  <a:gd name="T28" fmla="*/ 15 w 15"/>
                  <a:gd name="T29" fmla="*/ 32 h 38"/>
                  <a:gd name="T30" fmla="*/ 15 w 15"/>
                  <a:gd name="T31" fmla="*/ 38 h 38"/>
                  <a:gd name="T32" fmla="*/ 12 w 15"/>
                  <a:gd name="T33" fmla="*/ 38 h 38"/>
                  <a:gd name="T34" fmla="*/ 9 w 15"/>
                  <a:gd name="T35" fmla="*/ 38 h 38"/>
                  <a:gd name="T36" fmla="*/ 6 w 15"/>
                  <a:gd name="T37" fmla="*/ 38 h 38"/>
                  <a:gd name="T38" fmla="*/ 5 w 15"/>
                  <a:gd name="T39" fmla="*/ 37 h 38"/>
                  <a:gd name="T40" fmla="*/ 4 w 15"/>
                  <a:gd name="T41" fmla="*/ 36 h 38"/>
                  <a:gd name="T42" fmla="*/ 3 w 15"/>
                  <a:gd name="T43" fmla="*/ 35 h 38"/>
                  <a:gd name="T44" fmla="*/ 3 w 15"/>
                  <a:gd name="T45" fmla="*/ 34 h 38"/>
                  <a:gd name="T46" fmla="*/ 3 w 15"/>
                  <a:gd name="T47" fmla="*/ 33 h 38"/>
                  <a:gd name="T48" fmla="*/ 3 w 15"/>
                  <a:gd name="T49" fmla="*/ 30 h 38"/>
                  <a:gd name="T50" fmla="*/ 3 w 15"/>
                  <a:gd name="T51" fmla="*/ 12 h 38"/>
                  <a:gd name="T52" fmla="*/ 0 w 15"/>
                  <a:gd name="T53" fmla="*/ 12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38">
                    <a:moveTo>
                      <a:pt x="0" y="12"/>
                    </a:moveTo>
                    <a:lnTo>
                      <a:pt x="0" y="6"/>
                    </a:lnTo>
                    <a:lnTo>
                      <a:pt x="3" y="6"/>
                    </a:lnTo>
                    <a:lnTo>
                      <a:pt x="3" y="0"/>
                    </a:lnTo>
                    <a:lnTo>
                      <a:pt x="11" y="0"/>
                    </a:lnTo>
                    <a:lnTo>
                      <a:pt x="11" y="6"/>
                    </a:lnTo>
                    <a:lnTo>
                      <a:pt x="15" y="6"/>
                    </a:lnTo>
                    <a:lnTo>
                      <a:pt x="15" y="12"/>
                    </a:lnTo>
                    <a:lnTo>
                      <a:pt x="11" y="12"/>
                    </a:lnTo>
                    <a:lnTo>
                      <a:pt x="11" y="30"/>
                    </a:lnTo>
                    <a:lnTo>
                      <a:pt x="11" y="31"/>
                    </a:lnTo>
                    <a:lnTo>
                      <a:pt x="12" y="32"/>
                    </a:lnTo>
                    <a:lnTo>
                      <a:pt x="13" y="32"/>
                    </a:lnTo>
                    <a:lnTo>
                      <a:pt x="14" y="32"/>
                    </a:lnTo>
                    <a:lnTo>
                      <a:pt x="15" y="32"/>
                    </a:lnTo>
                    <a:lnTo>
                      <a:pt x="15" y="38"/>
                    </a:lnTo>
                    <a:lnTo>
                      <a:pt x="12" y="38"/>
                    </a:lnTo>
                    <a:lnTo>
                      <a:pt x="9" y="38"/>
                    </a:lnTo>
                    <a:lnTo>
                      <a:pt x="6" y="38"/>
                    </a:lnTo>
                    <a:lnTo>
                      <a:pt x="5" y="37"/>
                    </a:lnTo>
                    <a:lnTo>
                      <a:pt x="4" y="36"/>
                    </a:lnTo>
                    <a:lnTo>
                      <a:pt x="3" y="35"/>
                    </a:lnTo>
                    <a:lnTo>
                      <a:pt x="3" y="34"/>
                    </a:lnTo>
                    <a:lnTo>
                      <a:pt x="3" y="33"/>
                    </a:lnTo>
                    <a:lnTo>
                      <a:pt x="3" y="30"/>
                    </a:lnTo>
                    <a:lnTo>
                      <a:pt x="3" y="12"/>
                    </a:lnTo>
                    <a:lnTo>
                      <a:pt x="0" y="12"/>
                    </a:lnTo>
                  </a:path>
                </a:pathLst>
              </a:custGeom>
              <a:solidFill>
                <a:schemeClr val="tx1"/>
              </a:solidFill>
              <a:ln w="9525">
                <a:noFill/>
                <a:round/>
                <a:headEnd/>
                <a:tailEnd/>
              </a:ln>
            </p:spPr>
            <p:txBody>
              <a:bodyPr/>
              <a:lstStyle/>
              <a:p>
                <a:endParaRPr lang="en-US"/>
              </a:p>
            </p:txBody>
          </p:sp>
          <p:sp>
            <p:nvSpPr>
              <p:cNvPr id="49" name="Freeform 145"/>
              <p:cNvSpPr>
                <a:spLocks/>
              </p:cNvSpPr>
              <p:nvPr/>
            </p:nvSpPr>
            <p:spPr bwMode="auto">
              <a:xfrm>
                <a:off x="5629" y="3888"/>
                <a:ext cx="21" cy="33"/>
              </a:xfrm>
              <a:custGeom>
                <a:avLst/>
                <a:gdLst>
                  <a:gd name="T0" fmla="*/ 12 w 21"/>
                  <a:gd name="T1" fmla="*/ 12 h 33"/>
                  <a:gd name="T2" fmla="*/ 12 w 21"/>
                  <a:gd name="T3" fmla="*/ 7 h 33"/>
                  <a:gd name="T4" fmla="*/ 11 w 21"/>
                  <a:gd name="T5" fmla="*/ 5 h 33"/>
                  <a:gd name="T6" fmla="*/ 10 w 21"/>
                  <a:gd name="T7" fmla="*/ 5 h 33"/>
                  <a:gd name="T8" fmla="*/ 9 w 21"/>
                  <a:gd name="T9" fmla="*/ 7 h 33"/>
                  <a:gd name="T10" fmla="*/ 9 w 21"/>
                  <a:gd name="T11" fmla="*/ 9 h 33"/>
                  <a:gd name="T12" fmla="*/ 11 w 21"/>
                  <a:gd name="T13" fmla="*/ 11 h 33"/>
                  <a:gd name="T14" fmla="*/ 17 w 21"/>
                  <a:gd name="T15" fmla="*/ 15 h 33"/>
                  <a:gd name="T16" fmla="*/ 20 w 21"/>
                  <a:gd name="T17" fmla="*/ 18 h 33"/>
                  <a:gd name="T18" fmla="*/ 21 w 21"/>
                  <a:gd name="T19" fmla="*/ 21 h 33"/>
                  <a:gd name="T20" fmla="*/ 21 w 21"/>
                  <a:gd name="T21" fmla="*/ 25 h 33"/>
                  <a:gd name="T22" fmla="*/ 20 w 21"/>
                  <a:gd name="T23" fmla="*/ 29 h 33"/>
                  <a:gd name="T24" fmla="*/ 18 w 21"/>
                  <a:gd name="T25" fmla="*/ 31 h 33"/>
                  <a:gd name="T26" fmla="*/ 15 w 21"/>
                  <a:gd name="T27" fmla="*/ 33 h 33"/>
                  <a:gd name="T28" fmla="*/ 10 w 21"/>
                  <a:gd name="T29" fmla="*/ 33 h 33"/>
                  <a:gd name="T30" fmla="*/ 6 w 21"/>
                  <a:gd name="T31" fmla="*/ 33 h 33"/>
                  <a:gd name="T32" fmla="*/ 3 w 21"/>
                  <a:gd name="T33" fmla="*/ 32 h 33"/>
                  <a:gd name="T34" fmla="*/ 1 w 21"/>
                  <a:gd name="T35" fmla="*/ 30 h 33"/>
                  <a:gd name="T36" fmla="*/ 0 w 21"/>
                  <a:gd name="T37" fmla="*/ 27 h 33"/>
                  <a:gd name="T38" fmla="*/ 0 w 21"/>
                  <a:gd name="T39" fmla="*/ 24 h 33"/>
                  <a:gd name="T40" fmla="*/ 9 w 21"/>
                  <a:gd name="T41" fmla="*/ 20 h 33"/>
                  <a:gd name="T42" fmla="*/ 9 w 21"/>
                  <a:gd name="T43" fmla="*/ 26 h 33"/>
                  <a:gd name="T44" fmla="*/ 10 w 21"/>
                  <a:gd name="T45" fmla="*/ 27 h 33"/>
                  <a:gd name="T46" fmla="*/ 11 w 21"/>
                  <a:gd name="T47" fmla="*/ 27 h 33"/>
                  <a:gd name="T48" fmla="*/ 12 w 21"/>
                  <a:gd name="T49" fmla="*/ 26 h 33"/>
                  <a:gd name="T50" fmla="*/ 12 w 21"/>
                  <a:gd name="T51" fmla="*/ 23 h 33"/>
                  <a:gd name="T52" fmla="*/ 11 w 21"/>
                  <a:gd name="T53" fmla="*/ 21 h 33"/>
                  <a:gd name="T54" fmla="*/ 5 w 21"/>
                  <a:gd name="T55" fmla="*/ 17 h 33"/>
                  <a:gd name="T56" fmla="*/ 2 w 21"/>
                  <a:gd name="T57" fmla="*/ 14 h 33"/>
                  <a:gd name="T58" fmla="*/ 0 w 21"/>
                  <a:gd name="T59" fmla="*/ 12 h 33"/>
                  <a:gd name="T60" fmla="*/ 0 w 21"/>
                  <a:gd name="T61" fmla="*/ 10 h 33"/>
                  <a:gd name="T62" fmla="*/ 0 w 21"/>
                  <a:gd name="T63" fmla="*/ 6 h 33"/>
                  <a:gd name="T64" fmla="*/ 1 w 21"/>
                  <a:gd name="T65" fmla="*/ 4 h 33"/>
                  <a:gd name="T66" fmla="*/ 3 w 21"/>
                  <a:gd name="T67" fmla="*/ 2 h 33"/>
                  <a:gd name="T68" fmla="*/ 6 w 21"/>
                  <a:gd name="T69" fmla="*/ 0 h 33"/>
                  <a:gd name="T70" fmla="*/ 11 w 21"/>
                  <a:gd name="T71" fmla="*/ 0 h 33"/>
                  <a:gd name="T72" fmla="*/ 14 w 21"/>
                  <a:gd name="T73" fmla="*/ 0 h 33"/>
                  <a:gd name="T74" fmla="*/ 17 w 21"/>
                  <a:gd name="T75" fmla="*/ 1 h 33"/>
                  <a:gd name="T76" fmla="*/ 19 w 21"/>
                  <a:gd name="T77" fmla="*/ 2 h 33"/>
                  <a:gd name="T78" fmla="*/ 20 w 21"/>
                  <a:gd name="T79" fmla="*/ 4 h 33"/>
                  <a:gd name="T80" fmla="*/ 21 w 21"/>
                  <a:gd name="T81" fmla="*/ 6 h 33"/>
                  <a:gd name="T82" fmla="*/ 21 w 21"/>
                  <a:gd name="T83" fmla="*/ 8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33">
                    <a:moveTo>
                      <a:pt x="21" y="12"/>
                    </a:moveTo>
                    <a:lnTo>
                      <a:pt x="12" y="12"/>
                    </a:lnTo>
                    <a:lnTo>
                      <a:pt x="12" y="8"/>
                    </a:lnTo>
                    <a:lnTo>
                      <a:pt x="12" y="7"/>
                    </a:lnTo>
                    <a:lnTo>
                      <a:pt x="12" y="6"/>
                    </a:lnTo>
                    <a:lnTo>
                      <a:pt x="11" y="5"/>
                    </a:lnTo>
                    <a:lnTo>
                      <a:pt x="10" y="5"/>
                    </a:lnTo>
                    <a:lnTo>
                      <a:pt x="9" y="6"/>
                    </a:lnTo>
                    <a:lnTo>
                      <a:pt x="9" y="7"/>
                    </a:lnTo>
                    <a:lnTo>
                      <a:pt x="9" y="8"/>
                    </a:lnTo>
                    <a:lnTo>
                      <a:pt x="9" y="9"/>
                    </a:lnTo>
                    <a:lnTo>
                      <a:pt x="9" y="10"/>
                    </a:lnTo>
                    <a:lnTo>
                      <a:pt x="11" y="11"/>
                    </a:lnTo>
                    <a:lnTo>
                      <a:pt x="14" y="13"/>
                    </a:lnTo>
                    <a:lnTo>
                      <a:pt x="17" y="15"/>
                    </a:lnTo>
                    <a:lnTo>
                      <a:pt x="19" y="17"/>
                    </a:lnTo>
                    <a:lnTo>
                      <a:pt x="20" y="18"/>
                    </a:lnTo>
                    <a:lnTo>
                      <a:pt x="21" y="19"/>
                    </a:lnTo>
                    <a:lnTo>
                      <a:pt x="21" y="21"/>
                    </a:lnTo>
                    <a:lnTo>
                      <a:pt x="21" y="23"/>
                    </a:lnTo>
                    <a:lnTo>
                      <a:pt x="21" y="25"/>
                    </a:lnTo>
                    <a:lnTo>
                      <a:pt x="21" y="27"/>
                    </a:lnTo>
                    <a:lnTo>
                      <a:pt x="20" y="29"/>
                    </a:lnTo>
                    <a:lnTo>
                      <a:pt x="19" y="31"/>
                    </a:lnTo>
                    <a:lnTo>
                      <a:pt x="18" y="31"/>
                    </a:lnTo>
                    <a:lnTo>
                      <a:pt x="17" y="32"/>
                    </a:lnTo>
                    <a:lnTo>
                      <a:pt x="15" y="33"/>
                    </a:lnTo>
                    <a:lnTo>
                      <a:pt x="13" y="33"/>
                    </a:lnTo>
                    <a:lnTo>
                      <a:pt x="10" y="33"/>
                    </a:lnTo>
                    <a:lnTo>
                      <a:pt x="8" y="33"/>
                    </a:lnTo>
                    <a:lnTo>
                      <a:pt x="6" y="33"/>
                    </a:lnTo>
                    <a:lnTo>
                      <a:pt x="5" y="32"/>
                    </a:lnTo>
                    <a:lnTo>
                      <a:pt x="3" y="32"/>
                    </a:lnTo>
                    <a:lnTo>
                      <a:pt x="2" y="31"/>
                    </a:lnTo>
                    <a:lnTo>
                      <a:pt x="1" y="30"/>
                    </a:lnTo>
                    <a:lnTo>
                      <a:pt x="1" y="28"/>
                    </a:lnTo>
                    <a:lnTo>
                      <a:pt x="0" y="27"/>
                    </a:lnTo>
                    <a:lnTo>
                      <a:pt x="0" y="26"/>
                    </a:lnTo>
                    <a:lnTo>
                      <a:pt x="0" y="24"/>
                    </a:lnTo>
                    <a:lnTo>
                      <a:pt x="0" y="20"/>
                    </a:lnTo>
                    <a:lnTo>
                      <a:pt x="9" y="20"/>
                    </a:lnTo>
                    <a:lnTo>
                      <a:pt x="9" y="25"/>
                    </a:lnTo>
                    <a:lnTo>
                      <a:pt x="9" y="26"/>
                    </a:lnTo>
                    <a:lnTo>
                      <a:pt x="9" y="27"/>
                    </a:lnTo>
                    <a:lnTo>
                      <a:pt x="10" y="27"/>
                    </a:lnTo>
                    <a:lnTo>
                      <a:pt x="11" y="27"/>
                    </a:lnTo>
                    <a:lnTo>
                      <a:pt x="12" y="27"/>
                    </a:lnTo>
                    <a:lnTo>
                      <a:pt x="12" y="26"/>
                    </a:lnTo>
                    <a:lnTo>
                      <a:pt x="12" y="24"/>
                    </a:lnTo>
                    <a:lnTo>
                      <a:pt x="12" y="23"/>
                    </a:lnTo>
                    <a:lnTo>
                      <a:pt x="12" y="22"/>
                    </a:lnTo>
                    <a:lnTo>
                      <a:pt x="11" y="21"/>
                    </a:lnTo>
                    <a:lnTo>
                      <a:pt x="10" y="20"/>
                    </a:lnTo>
                    <a:lnTo>
                      <a:pt x="5" y="17"/>
                    </a:lnTo>
                    <a:lnTo>
                      <a:pt x="2" y="15"/>
                    </a:lnTo>
                    <a:lnTo>
                      <a:pt x="2" y="14"/>
                    </a:lnTo>
                    <a:lnTo>
                      <a:pt x="1" y="13"/>
                    </a:lnTo>
                    <a:lnTo>
                      <a:pt x="0" y="12"/>
                    </a:lnTo>
                    <a:lnTo>
                      <a:pt x="0" y="11"/>
                    </a:lnTo>
                    <a:lnTo>
                      <a:pt x="0" y="10"/>
                    </a:lnTo>
                    <a:lnTo>
                      <a:pt x="0" y="9"/>
                    </a:lnTo>
                    <a:lnTo>
                      <a:pt x="0" y="6"/>
                    </a:lnTo>
                    <a:lnTo>
                      <a:pt x="0" y="5"/>
                    </a:lnTo>
                    <a:lnTo>
                      <a:pt x="1" y="4"/>
                    </a:lnTo>
                    <a:lnTo>
                      <a:pt x="1" y="3"/>
                    </a:lnTo>
                    <a:lnTo>
                      <a:pt x="3" y="2"/>
                    </a:lnTo>
                    <a:lnTo>
                      <a:pt x="4" y="1"/>
                    </a:lnTo>
                    <a:lnTo>
                      <a:pt x="6" y="0"/>
                    </a:lnTo>
                    <a:lnTo>
                      <a:pt x="8" y="0"/>
                    </a:lnTo>
                    <a:lnTo>
                      <a:pt x="11" y="0"/>
                    </a:lnTo>
                    <a:lnTo>
                      <a:pt x="12" y="0"/>
                    </a:lnTo>
                    <a:lnTo>
                      <a:pt x="14" y="0"/>
                    </a:lnTo>
                    <a:lnTo>
                      <a:pt x="15" y="0"/>
                    </a:lnTo>
                    <a:lnTo>
                      <a:pt x="17" y="1"/>
                    </a:lnTo>
                    <a:lnTo>
                      <a:pt x="18" y="1"/>
                    </a:lnTo>
                    <a:lnTo>
                      <a:pt x="19" y="2"/>
                    </a:lnTo>
                    <a:lnTo>
                      <a:pt x="19" y="3"/>
                    </a:lnTo>
                    <a:lnTo>
                      <a:pt x="20" y="4"/>
                    </a:lnTo>
                    <a:lnTo>
                      <a:pt x="21" y="5"/>
                    </a:lnTo>
                    <a:lnTo>
                      <a:pt x="21" y="6"/>
                    </a:lnTo>
                    <a:lnTo>
                      <a:pt x="21" y="7"/>
                    </a:lnTo>
                    <a:lnTo>
                      <a:pt x="21" y="8"/>
                    </a:lnTo>
                    <a:lnTo>
                      <a:pt x="21" y="12"/>
                    </a:lnTo>
                  </a:path>
                </a:pathLst>
              </a:custGeom>
              <a:solidFill>
                <a:schemeClr val="tx1"/>
              </a:solidFill>
              <a:ln w="9525">
                <a:noFill/>
                <a:round/>
                <a:headEnd/>
                <a:tailEnd/>
              </a:ln>
            </p:spPr>
            <p:txBody>
              <a:bodyPr/>
              <a:lstStyle/>
              <a:p>
                <a:endParaRPr lang="en-US"/>
              </a:p>
            </p:txBody>
          </p:sp>
          <p:sp>
            <p:nvSpPr>
              <p:cNvPr id="50" name="Freeform 146"/>
              <p:cNvSpPr>
                <a:spLocks/>
              </p:cNvSpPr>
              <p:nvPr/>
            </p:nvSpPr>
            <p:spPr bwMode="auto">
              <a:xfrm>
                <a:off x="5652" y="3888"/>
                <a:ext cx="22" cy="33"/>
              </a:xfrm>
              <a:custGeom>
                <a:avLst/>
                <a:gdLst>
                  <a:gd name="T0" fmla="*/ 1 w 22"/>
                  <a:gd name="T1" fmla="*/ 12 h 33"/>
                  <a:gd name="T2" fmla="*/ 1 w 22"/>
                  <a:gd name="T3" fmla="*/ 7 h 33"/>
                  <a:gd name="T4" fmla="*/ 2 w 22"/>
                  <a:gd name="T5" fmla="*/ 3 h 33"/>
                  <a:gd name="T6" fmla="*/ 5 w 22"/>
                  <a:gd name="T7" fmla="*/ 1 h 33"/>
                  <a:gd name="T8" fmla="*/ 9 w 22"/>
                  <a:gd name="T9" fmla="*/ 0 h 33"/>
                  <a:gd name="T10" fmla="*/ 13 w 22"/>
                  <a:gd name="T11" fmla="*/ 0 h 33"/>
                  <a:gd name="T12" fmla="*/ 16 w 22"/>
                  <a:gd name="T13" fmla="*/ 0 h 33"/>
                  <a:gd name="T14" fmla="*/ 19 w 22"/>
                  <a:gd name="T15" fmla="*/ 1 h 33"/>
                  <a:gd name="T16" fmla="*/ 20 w 22"/>
                  <a:gd name="T17" fmla="*/ 3 h 33"/>
                  <a:gd name="T18" fmla="*/ 21 w 22"/>
                  <a:gd name="T19" fmla="*/ 5 h 33"/>
                  <a:gd name="T20" fmla="*/ 22 w 22"/>
                  <a:gd name="T21" fmla="*/ 7 h 33"/>
                  <a:gd name="T22" fmla="*/ 22 w 22"/>
                  <a:gd name="T23" fmla="*/ 32 h 33"/>
                  <a:gd name="T24" fmla="*/ 13 w 22"/>
                  <a:gd name="T25" fmla="*/ 29 h 33"/>
                  <a:gd name="T26" fmla="*/ 11 w 22"/>
                  <a:gd name="T27" fmla="*/ 32 h 33"/>
                  <a:gd name="T28" fmla="*/ 10 w 22"/>
                  <a:gd name="T29" fmla="*/ 33 h 33"/>
                  <a:gd name="T30" fmla="*/ 8 w 22"/>
                  <a:gd name="T31" fmla="*/ 33 h 33"/>
                  <a:gd name="T32" fmla="*/ 5 w 22"/>
                  <a:gd name="T33" fmla="*/ 33 h 33"/>
                  <a:gd name="T34" fmla="*/ 3 w 22"/>
                  <a:gd name="T35" fmla="*/ 32 h 33"/>
                  <a:gd name="T36" fmla="*/ 2 w 22"/>
                  <a:gd name="T37" fmla="*/ 31 h 33"/>
                  <a:gd name="T38" fmla="*/ 1 w 22"/>
                  <a:gd name="T39" fmla="*/ 29 h 33"/>
                  <a:gd name="T40" fmla="*/ 0 w 22"/>
                  <a:gd name="T41" fmla="*/ 25 h 33"/>
                  <a:gd name="T42" fmla="*/ 1 w 22"/>
                  <a:gd name="T43" fmla="*/ 20 h 33"/>
                  <a:gd name="T44" fmla="*/ 2 w 22"/>
                  <a:gd name="T45" fmla="*/ 18 h 33"/>
                  <a:gd name="T46" fmla="*/ 4 w 22"/>
                  <a:gd name="T47" fmla="*/ 16 h 33"/>
                  <a:gd name="T48" fmla="*/ 11 w 22"/>
                  <a:gd name="T49" fmla="*/ 11 h 33"/>
                  <a:gd name="T50" fmla="*/ 13 w 22"/>
                  <a:gd name="T51" fmla="*/ 10 h 33"/>
                  <a:gd name="T52" fmla="*/ 13 w 22"/>
                  <a:gd name="T53" fmla="*/ 8 h 33"/>
                  <a:gd name="T54" fmla="*/ 13 w 22"/>
                  <a:gd name="T55" fmla="*/ 6 h 33"/>
                  <a:gd name="T56" fmla="*/ 11 w 22"/>
                  <a:gd name="T57" fmla="*/ 5 h 33"/>
                  <a:gd name="T58" fmla="*/ 10 w 22"/>
                  <a:gd name="T59" fmla="*/ 6 h 33"/>
                  <a:gd name="T60" fmla="*/ 9 w 22"/>
                  <a:gd name="T61" fmla="*/ 8 h 33"/>
                  <a:gd name="T62" fmla="*/ 13 w 22"/>
                  <a:gd name="T63" fmla="*/ 16 h 33"/>
                  <a:gd name="T64" fmla="*/ 10 w 22"/>
                  <a:gd name="T65" fmla="*/ 19 h 33"/>
                  <a:gd name="T66" fmla="*/ 9 w 22"/>
                  <a:gd name="T67" fmla="*/ 21 h 33"/>
                  <a:gd name="T68" fmla="*/ 9 w 22"/>
                  <a:gd name="T69" fmla="*/ 25 h 33"/>
                  <a:gd name="T70" fmla="*/ 10 w 22"/>
                  <a:gd name="T71" fmla="*/ 26 h 33"/>
                  <a:gd name="T72" fmla="*/ 12 w 22"/>
                  <a:gd name="T73" fmla="*/ 26 h 33"/>
                  <a:gd name="T74" fmla="*/ 13 w 22"/>
                  <a:gd name="T75" fmla="*/ 25 h 33"/>
                  <a:gd name="T76" fmla="*/ 13 w 22"/>
                  <a:gd name="T77" fmla="*/ 16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 h="33">
                    <a:moveTo>
                      <a:pt x="9" y="12"/>
                    </a:moveTo>
                    <a:lnTo>
                      <a:pt x="1" y="12"/>
                    </a:lnTo>
                    <a:lnTo>
                      <a:pt x="1" y="8"/>
                    </a:lnTo>
                    <a:lnTo>
                      <a:pt x="1" y="7"/>
                    </a:lnTo>
                    <a:lnTo>
                      <a:pt x="1" y="5"/>
                    </a:lnTo>
                    <a:lnTo>
                      <a:pt x="2" y="3"/>
                    </a:lnTo>
                    <a:lnTo>
                      <a:pt x="3" y="2"/>
                    </a:lnTo>
                    <a:lnTo>
                      <a:pt x="5" y="1"/>
                    </a:lnTo>
                    <a:lnTo>
                      <a:pt x="7" y="0"/>
                    </a:lnTo>
                    <a:lnTo>
                      <a:pt x="9" y="0"/>
                    </a:lnTo>
                    <a:lnTo>
                      <a:pt x="11" y="0"/>
                    </a:lnTo>
                    <a:lnTo>
                      <a:pt x="13" y="0"/>
                    </a:lnTo>
                    <a:lnTo>
                      <a:pt x="15" y="0"/>
                    </a:lnTo>
                    <a:lnTo>
                      <a:pt x="16" y="0"/>
                    </a:lnTo>
                    <a:lnTo>
                      <a:pt x="18" y="1"/>
                    </a:lnTo>
                    <a:lnTo>
                      <a:pt x="19" y="1"/>
                    </a:lnTo>
                    <a:lnTo>
                      <a:pt x="20" y="2"/>
                    </a:lnTo>
                    <a:lnTo>
                      <a:pt x="20" y="3"/>
                    </a:lnTo>
                    <a:lnTo>
                      <a:pt x="21" y="4"/>
                    </a:lnTo>
                    <a:lnTo>
                      <a:pt x="21" y="5"/>
                    </a:lnTo>
                    <a:lnTo>
                      <a:pt x="22" y="6"/>
                    </a:lnTo>
                    <a:lnTo>
                      <a:pt x="22" y="7"/>
                    </a:lnTo>
                    <a:lnTo>
                      <a:pt x="22" y="8"/>
                    </a:lnTo>
                    <a:lnTo>
                      <a:pt x="22" y="32"/>
                    </a:lnTo>
                    <a:lnTo>
                      <a:pt x="13" y="32"/>
                    </a:lnTo>
                    <a:lnTo>
                      <a:pt x="13" y="29"/>
                    </a:lnTo>
                    <a:lnTo>
                      <a:pt x="12" y="31"/>
                    </a:lnTo>
                    <a:lnTo>
                      <a:pt x="11" y="32"/>
                    </a:lnTo>
                    <a:lnTo>
                      <a:pt x="10" y="32"/>
                    </a:lnTo>
                    <a:lnTo>
                      <a:pt x="10" y="33"/>
                    </a:lnTo>
                    <a:lnTo>
                      <a:pt x="9" y="33"/>
                    </a:lnTo>
                    <a:lnTo>
                      <a:pt x="8" y="33"/>
                    </a:lnTo>
                    <a:lnTo>
                      <a:pt x="7" y="33"/>
                    </a:lnTo>
                    <a:lnTo>
                      <a:pt x="5" y="33"/>
                    </a:lnTo>
                    <a:lnTo>
                      <a:pt x="3" y="32"/>
                    </a:lnTo>
                    <a:lnTo>
                      <a:pt x="2" y="31"/>
                    </a:lnTo>
                    <a:lnTo>
                      <a:pt x="1" y="30"/>
                    </a:lnTo>
                    <a:lnTo>
                      <a:pt x="1" y="29"/>
                    </a:lnTo>
                    <a:lnTo>
                      <a:pt x="1" y="28"/>
                    </a:lnTo>
                    <a:lnTo>
                      <a:pt x="0" y="25"/>
                    </a:lnTo>
                    <a:lnTo>
                      <a:pt x="1" y="22"/>
                    </a:lnTo>
                    <a:lnTo>
                      <a:pt x="1" y="20"/>
                    </a:lnTo>
                    <a:lnTo>
                      <a:pt x="1" y="19"/>
                    </a:lnTo>
                    <a:lnTo>
                      <a:pt x="2" y="18"/>
                    </a:lnTo>
                    <a:lnTo>
                      <a:pt x="2" y="17"/>
                    </a:lnTo>
                    <a:lnTo>
                      <a:pt x="4" y="16"/>
                    </a:lnTo>
                    <a:lnTo>
                      <a:pt x="8" y="13"/>
                    </a:lnTo>
                    <a:lnTo>
                      <a:pt x="11" y="11"/>
                    </a:lnTo>
                    <a:lnTo>
                      <a:pt x="12" y="11"/>
                    </a:lnTo>
                    <a:lnTo>
                      <a:pt x="13" y="10"/>
                    </a:lnTo>
                    <a:lnTo>
                      <a:pt x="13" y="9"/>
                    </a:lnTo>
                    <a:lnTo>
                      <a:pt x="13" y="8"/>
                    </a:lnTo>
                    <a:lnTo>
                      <a:pt x="13" y="7"/>
                    </a:lnTo>
                    <a:lnTo>
                      <a:pt x="13" y="6"/>
                    </a:lnTo>
                    <a:lnTo>
                      <a:pt x="12" y="6"/>
                    </a:lnTo>
                    <a:lnTo>
                      <a:pt x="11" y="5"/>
                    </a:lnTo>
                    <a:lnTo>
                      <a:pt x="10" y="6"/>
                    </a:lnTo>
                    <a:lnTo>
                      <a:pt x="9" y="7"/>
                    </a:lnTo>
                    <a:lnTo>
                      <a:pt x="9" y="8"/>
                    </a:lnTo>
                    <a:lnTo>
                      <a:pt x="9" y="12"/>
                    </a:lnTo>
                    <a:moveTo>
                      <a:pt x="13" y="16"/>
                    </a:moveTo>
                    <a:lnTo>
                      <a:pt x="11" y="18"/>
                    </a:lnTo>
                    <a:lnTo>
                      <a:pt x="10" y="19"/>
                    </a:lnTo>
                    <a:lnTo>
                      <a:pt x="10" y="20"/>
                    </a:lnTo>
                    <a:lnTo>
                      <a:pt x="9" y="21"/>
                    </a:lnTo>
                    <a:lnTo>
                      <a:pt x="9" y="24"/>
                    </a:lnTo>
                    <a:lnTo>
                      <a:pt x="9" y="25"/>
                    </a:lnTo>
                    <a:lnTo>
                      <a:pt x="10" y="26"/>
                    </a:lnTo>
                    <a:lnTo>
                      <a:pt x="11" y="26"/>
                    </a:lnTo>
                    <a:lnTo>
                      <a:pt x="12" y="26"/>
                    </a:lnTo>
                    <a:lnTo>
                      <a:pt x="13" y="25"/>
                    </a:lnTo>
                    <a:lnTo>
                      <a:pt x="13" y="23"/>
                    </a:lnTo>
                    <a:lnTo>
                      <a:pt x="13" y="16"/>
                    </a:lnTo>
                  </a:path>
                </a:pathLst>
              </a:custGeom>
              <a:solidFill>
                <a:schemeClr val="tx1"/>
              </a:solidFill>
              <a:ln w="9525">
                <a:noFill/>
                <a:round/>
                <a:headEnd/>
                <a:tailEnd/>
              </a:ln>
            </p:spPr>
            <p:txBody>
              <a:bodyPr/>
              <a:lstStyle/>
              <a:p>
                <a:endParaRPr lang="en-US"/>
              </a:p>
            </p:txBody>
          </p:sp>
          <p:sp>
            <p:nvSpPr>
              <p:cNvPr id="51" name="Rectangle 147"/>
              <p:cNvSpPr>
                <a:spLocks noChangeArrowheads="1"/>
              </p:cNvSpPr>
              <p:nvPr/>
            </p:nvSpPr>
            <p:spPr bwMode="auto">
              <a:xfrm>
                <a:off x="5677" y="3911"/>
                <a:ext cx="9" cy="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endParaRPr lang="en-US" altLang="en-US" smtClean="0"/>
              </a:p>
            </p:txBody>
          </p:sp>
          <p:sp>
            <p:nvSpPr>
              <p:cNvPr id="52" name="Freeform 148"/>
              <p:cNvSpPr>
                <a:spLocks/>
              </p:cNvSpPr>
              <p:nvPr/>
            </p:nvSpPr>
            <p:spPr bwMode="auto">
              <a:xfrm>
                <a:off x="5689" y="3880"/>
                <a:ext cx="22" cy="41"/>
              </a:xfrm>
              <a:custGeom>
                <a:avLst/>
                <a:gdLst>
                  <a:gd name="T0" fmla="*/ 13 w 22"/>
                  <a:gd name="T1" fmla="*/ 12 h 41"/>
                  <a:gd name="T2" fmla="*/ 13 w 22"/>
                  <a:gd name="T3" fmla="*/ 10 h 41"/>
                  <a:gd name="T4" fmla="*/ 13 w 22"/>
                  <a:gd name="T5" fmla="*/ 0 h 41"/>
                  <a:gd name="T6" fmla="*/ 22 w 22"/>
                  <a:gd name="T7" fmla="*/ 0 h 41"/>
                  <a:gd name="T8" fmla="*/ 22 w 22"/>
                  <a:gd name="T9" fmla="*/ 40 h 41"/>
                  <a:gd name="T10" fmla="*/ 13 w 22"/>
                  <a:gd name="T11" fmla="*/ 40 h 41"/>
                  <a:gd name="T12" fmla="*/ 13 w 22"/>
                  <a:gd name="T13" fmla="*/ 37 h 41"/>
                  <a:gd name="T14" fmla="*/ 13 w 22"/>
                  <a:gd name="T15" fmla="*/ 38 h 41"/>
                  <a:gd name="T16" fmla="*/ 12 w 22"/>
                  <a:gd name="T17" fmla="*/ 39 h 41"/>
                  <a:gd name="T18" fmla="*/ 11 w 22"/>
                  <a:gd name="T19" fmla="*/ 40 h 41"/>
                  <a:gd name="T20" fmla="*/ 11 w 22"/>
                  <a:gd name="T21" fmla="*/ 40 h 41"/>
                  <a:gd name="T22" fmla="*/ 10 w 22"/>
                  <a:gd name="T23" fmla="*/ 41 h 41"/>
                  <a:gd name="T24" fmla="*/ 9 w 22"/>
                  <a:gd name="T25" fmla="*/ 41 h 41"/>
                  <a:gd name="T26" fmla="*/ 8 w 22"/>
                  <a:gd name="T27" fmla="*/ 41 h 41"/>
                  <a:gd name="T28" fmla="*/ 7 w 22"/>
                  <a:gd name="T29" fmla="*/ 41 h 41"/>
                  <a:gd name="T30" fmla="*/ 6 w 22"/>
                  <a:gd name="T31" fmla="*/ 41 h 41"/>
                  <a:gd name="T32" fmla="*/ 4 w 22"/>
                  <a:gd name="T33" fmla="*/ 41 h 41"/>
                  <a:gd name="T34" fmla="*/ 3 w 22"/>
                  <a:gd name="T35" fmla="*/ 40 h 41"/>
                  <a:gd name="T36" fmla="*/ 2 w 22"/>
                  <a:gd name="T37" fmla="*/ 39 h 41"/>
                  <a:gd name="T38" fmla="*/ 1 w 22"/>
                  <a:gd name="T39" fmla="*/ 38 h 41"/>
                  <a:gd name="T40" fmla="*/ 1 w 22"/>
                  <a:gd name="T41" fmla="*/ 36 h 41"/>
                  <a:gd name="T42" fmla="*/ 1 w 22"/>
                  <a:gd name="T43" fmla="*/ 34 h 41"/>
                  <a:gd name="T44" fmla="*/ 0 w 22"/>
                  <a:gd name="T45" fmla="*/ 32 h 41"/>
                  <a:gd name="T46" fmla="*/ 0 w 22"/>
                  <a:gd name="T47" fmla="*/ 15 h 41"/>
                  <a:gd name="T48" fmla="*/ 0 w 22"/>
                  <a:gd name="T49" fmla="*/ 13 h 41"/>
                  <a:gd name="T50" fmla="*/ 1 w 22"/>
                  <a:gd name="T51" fmla="*/ 12 h 41"/>
                  <a:gd name="T52" fmla="*/ 1 w 22"/>
                  <a:gd name="T53" fmla="*/ 10 h 41"/>
                  <a:gd name="T54" fmla="*/ 2 w 22"/>
                  <a:gd name="T55" fmla="*/ 9 h 41"/>
                  <a:gd name="T56" fmla="*/ 3 w 22"/>
                  <a:gd name="T57" fmla="*/ 9 h 41"/>
                  <a:gd name="T58" fmla="*/ 4 w 22"/>
                  <a:gd name="T59" fmla="*/ 8 h 41"/>
                  <a:gd name="T60" fmla="*/ 5 w 22"/>
                  <a:gd name="T61" fmla="*/ 8 h 41"/>
                  <a:gd name="T62" fmla="*/ 6 w 22"/>
                  <a:gd name="T63" fmla="*/ 8 h 41"/>
                  <a:gd name="T64" fmla="*/ 8 w 22"/>
                  <a:gd name="T65" fmla="*/ 8 h 41"/>
                  <a:gd name="T66" fmla="*/ 9 w 22"/>
                  <a:gd name="T67" fmla="*/ 8 h 41"/>
                  <a:gd name="T68" fmla="*/ 10 w 22"/>
                  <a:gd name="T69" fmla="*/ 8 h 41"/>
                  <a:gd name="T70" fmla="*/ 10 w 22"/>
                  <a:gd name="T71" fmla="*/ 9 h 41"/>
                  <a:gd name="T72" fmla="*/ 11 w 22"/>
                  <a:gd name="T73" fmla="*/ 9 h 41"/>
                  <a:gd name="T74" fmla="*/ 12 w 22"/>
                  <a:gd name="T75" fmla="*/ 10 h 41"/>
                  <a:gd name="T76" fmla="*/ 12 w 22"/>
                  <a:gd name="T77" fmla="*/ 11 h 41"/>
                  <a:gd name="T78" fmla="*/ 13 w 22"/>
                  <a:gd name="T79" fmla="*/ 12 h 41"/>
                  <a:gd name="T80" fmla="*/ 9 w 22"/>
                  <a:gd name="T81" fmla="*/ 31 h 41"/>
                  <a:gd name="T82" fmla="*/ 9 w 22"/>
                  <a:gd name="T83" fmla="*/ 32 h 41"/>
                  <a:gd name="T84" fmla="*/ 10 w 22"/>
                  <a:gd name="T85" fmla="*/ 33 h 41"/>
                  <a:gd name="T86" fmla="*/ 10 w 22"/>
                  <a:gd name="T87" fmla="*/ 33 h 41"/>
                  <a:gd name="T88" fmla="*/ 11 w 22"/>
                  <a:gd name="T89" fmla="*/ 34 h 41"/>
                  <a:gd name="T90" fmla="*/ 12 w 22"/>
                  <a:gd name="T91" fmla="*/ 33 h 41"/>
                  <a:gd name="T92" fmla="*/ 12 w 22"/>
                  <a:gd name="T93" fmla="*/ 33 h 41"/>
                  <a:gd name="T94" fmla="*/ 13 w 22"/>
                  <a:gd name="T95" fmla="*/ 32 h 41"/>
                  <a:gd name="T96" fmla="*/ 13 w 22"/>
                  <a:gd name="T97" fmla="*/ 32 h 41"/>
                  <a:gd name="T98" fmla="*/ 13 w 22"/>
                  <a:gd name="T99" fmla="*/ 17 h 41"/>
                  <a:gd name="T100" fmla="*/ 13 w 22"/>
                  <a:gd name="T101" fmla="*/ 16 h 41"/>
                  <a:gd name="T102" fmla="*/ 12 w 22"/>
                  <a:gd name="T103" fmla="*/ 16 h 41"/>
                  <a:gd name="T104" fmla="*/ 12 w 22"/>
                  <a:gd name="T105" fmla="*/ 15 h 41"/>
                  <a:gd name="T106" fmla="*/ 11 w 22"/>
                  <a:gd name="T107" fmla="*/ 15 h 41"/>
                  <a:gd name="T108" fmla="*/ 10 w 22"/>
                  <a:gd name="T109" fmla="*/ 15 h 41"/>
                  <a:gd name="T110" fmla="*/ 10 w 22"/>
                  <a:gd name="T111" fmla="*/ 16 h 41"/>
                  <a:gd name="T112" fmla="*/ 9 w 22"/>
                  <a:gd name="T113" fmla="*/ 16 h 41"/>
                  <a:gd name="T114" fmla="*/ 9 w 22"/>
                  <a:gd name="T115" fmla="*/ 16 h 41"/>
                  <a:gd name="T116" fmla="*/ 9 w 22"/>
                  <a:gd name="T117" fmla="*/ 18 h 41"/>
                  <a:gd name="T118" fmla="*/ 9 w 22"/>
                  <a:gd name="T119" fmla="*/ 31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 h="41">
                    <a:moveTo>
                      <a:pt x="13" y="12"/>
                    </a:moveTo>
                    <a:lnTo>
                      <a:pt x="13" y="10"/>
                    </a:lnTo>
                    <a:lnTo>
                      <a:pt x="13" y="0"/>
                    </a:lnTo>
                    <a:lnTo>
                      <a:pt x="22" y="0"/>
                    </a:lnTo>
                    <a:lnTo>
                      <a:pt x="22" y="40"/>
                    </a:lnTo>
                    <a:lnTo>
                      <a:pt x="13" y="40"/>
                    </a:lnTo>
                    <a:lnTo>
                      <a:pt x="13" y="37"/>
                    </a:lnTo>
                    <a:lnTo>
                      <a:pt x="13" y="38"/>
                    </a:lnTo>
                    <a:lnTo>
                      <a:pt x="12" y="39"/>
                    </a:lnTo>
                    <a:lnTo>
                      <a:pt x="11" y="40"/>
                    </a:lnTo>
                    <a:lnTo>
                      <a:pt x="10" y="41"/>
                    </a:lnTo>
                    <a:lnTo>
                      <a:pt x="9" y="41"/>
                    </a:lnTo>
                    <a:lnTo>
                      <a:pt x="8" y="41"/>
                    </a:lnTo>
                    <a:lnTo>
                      <a:pt x="7" y="41"/>
                    </a:lnTo>
                    <a:lnTo>
                      <a:pt x="6" y="41"/>
                    </a:lnTo>
                    <a:lnTo>
                      <a:pt x="4" y="41"/>
                    </a:lnTo>
                    <a:lnTo>
                      <a:pt x="3" y="40"/>
                    </a:lnTo>
                    <a:lnTo>
                      <a:pt x="2" y="39"/>
                    </a:lnTo>
                    <a:lnTo>
                      <a:pt x="1" y="38"/>
                    </a:lnTo>
                    <a:lnTo>
                      <a:pt x="1" y="36"/>
                    </a:lnTo>
                    <a:lnTo>
                      <a:pt x="1" y="34"/>
                    </a:lnTo>
                    <a:lnTo>
                      <a:pt x="0" y="32"/>
                    </a:lnTo>
                    <a:lnTo>
                      <a:pt x="0" y="15"/>
                    </a:lnTo>
                    <a:lnTo>
                      <a:pt x="0" y="13"/>
                    </a:lnTo>
                    <a:lnTo>
                      <a:pt x="1" y="12"/>
                    </a:lnTo>
                    <a:lnTo>
                      <a:pt x="1" y="10"/>
                    </a:lnTo>
                    <a:lnTo>
                      <a:pt x="2" y="9"/>
                    </a:lnTo>
                    <a:lnTo>
                      <a:pt x="3" y="9"/>
                    </a:lnTo>
                    <a:lnTo>
                      <a:pt x="4" y="8"/>
                    </a:lnTo>
                    <a:lnTo>
                      <a:pt x="5" y="8"/>
                    </a:lnTo>
                    <a:lnTo>
                      <a:pt x="6" y="8"/>
                    </a:lnTo>
                    <a:lnTo>
                      <a:pt x="8" y="8"/>
                    </a:lnTo>
                    <a:lnTo>
                      <a:pt x="9" y="8"/>
                    </a:lnTo>
                    <a:lnTo>
                      <a:pt x="10" y="8"/>
                    </a:lnTo>
                    <a:lnTo>
                      <a:pt x="10" y="9"/>
                    </a:lnTo>
                    <a:lnTo>
                      <a:pt x="11" y="9"/>
                    </a:lnTo>
                    <a:lnTo>
                      <a:pt x="12" y="10"/>
                    </a:lnTo>
                    <a:lnTo>
                      <a:pt x="12" y="11"/>
                    </a:lnTo>
                    <a:lnTo>
                      <a:pt x="13" y="12"/>
                    </a:lnTo>
                    <a:moveTo>
                      <a:pt x="9" y="31"/>
                    </a:moveTo>
                    <a:lnTo>
                      <a:pt x="9" y="32"/>
                    </a:lnTo>
                    <a:lnTo>
                      <a:pt x="10" y="33"/>
                    </a:lnTo>
                    <a:lnTo>
                      <a:pt x="11" y="34"/>
                    </a:lnTo>
                    <a:lnTo>
                      <a:pt x="12" y="33"/>
                    </a:lnTo>
                    <a:lnTo>
                      <a:pt x="13" y="32"/>
                    </a:lnTo>
                    <a:lnTo>
                      <a:pt x="13" y="17"/>
                    </a:lnTo>
                    <a:lnTo>
                      <a:pt x="13" y="16"/>
                    </a:lnTo>
                    <a:lnTo>
                      <a:pt x="12" y="16"/>
                    </a:lnTo>
                    <a:lnTo>
                      <a:pt x="12" y="15"/>
                    </a:lnTo>
                    <a:lnTo>
                      <a:pt x="11" y="15"/>
                    </a:lnTo>
                    <a:lnTo>
                      <a:pt x="10" y="15"/>
                    </a:lnTo>
                    <a:lnTo>
                      <a:pt x="10" y="16"/>
                    </a:lnTo>
                    <a:lnTo>
                      <a:pt x="9" y="16"/>
                    </a:lnTo>
                    <a:lnTo>
                      <a:pt x="9" y="18"/>
                    </a:lnTo>
                    <a:lnTo>
                      <a:pt x="9" y="31"/>
                    </a:lnTo>
                  </a:path>
                </a:pathLst>
              </a:custGeom>
              <a:solidFill>
                <a:schemeClr val="tx1"/>
              </a:solidFill>
              <a:ln w="9525">
                <a:noFill/>
                <a:round/>
                <a:headEnd/>
                <a:tailEnd/>
              </a:ln>
            </p:spPr>
            <p:txBody>
              <a:bodyPr/>
              <a:lstStyle/>
              <a:p>
                <a:endParaRPr lang="en-US"/>
              </a:p>
            </p:txBody>
          </p:sp>
          <p:sp>
            <p:nvSpPr>
              <p:cNvPr id="53" name="Freeform 149"/>
              <p:cNvSpPr>
                <a:spLocks/>
              </p:cNvSpPr>
              <p:nvPr/>
            </p:nvSpPr>
            <p:spPr bwMode="auto">
              <a:xfrm>
                <a:off x="5713" y="3888"/>
                <a:ext cx="21" cy="33"/>
              </a:xfrm>
              <a:custGeom>
                <a:avLst/>
                <a:gdLst>
                  <a:gd name="T0" fmla="*/ 21 w 21"/>
                  <a:gd name="T1" fmla="*/ 9 h 33"/>
                  <a:gd name="T2" fmla="*/ 21 w 21"/>
                  <a:gd name="T3" fmla="*/ 24 h 33"/>
                  <a:gd name="T4" fmla="*/ 21 w 21"/>
                  <a:gd name="T5" fmla="*/ 26 h 33"/>
                  <a:gd name="T6" fmla="*/ 21 w 21"/>
                  <a:gd name="T7" fmla="*/ 27 h 33"/>
                  <a:gd name="T8" fmla="*/ 20 w 21"/>
                  <a:gd name="T9" fmla="*/ 29 h 33"/>
                  <a:gd name="T10" fmla="*/ 19 w 21"/>
                  <a:gd name="T11" fmla="*/ 30 h 33"/>
                  <a:gd name="T12" fmla="*/ 18 w 21"/>
                  <a:gd name="T13" fmla="*/ 31 h 33"/>
                  <a:gd name="T14" fmla="*/ 17 w 21"/>
                  <a:gd name="T15" fmla="*/ 32 h 33"/>
                  <a:gd name="T16" fmla="*/ 15 w 21"/>
                  <a:gd name="T17" fmla="*/ 32 h 33"/>
                  <a:gd name="T18" fmla="*/ 13 w 21"/>
                  <a:gd name="T19" fmla="*/ 33 h 33"/>
                  <a:gd name="T20" fmla="*/ 10 w 21"/>
                  <a:gd name="T21" fmla="*/ 33 h 33"/>
                  <a:gd name="T22" fmla="*/ 8 w 21"/>
                  <a:gd name="T23" fmla="*/ 33 h 33"/>
                  <a:gd name="T24" fmla="*/ 5 w 21"/>
                  <a:gd name="T25" fmla="*/ 32 h 33"/>
                  <a:gd name="T26" fmla="*/ 3 w 21"/>
                  <a:gd name="T27" fmla="*/ 31 h 33"/>
                  <a:gd name="T28" fmla="*/ 2 w 21"/>
                  <a:gd name="T29" fmla="*/ 31 h 33"/>
                  <a:gd name="T30" fmla="*/ 2 w 21"/>
                  <a:gd name="T31" fmla="*/ 30 h 33"/>
                  <a:gd name="T32" fmla="*/ 1 w 21"/>
                  <a:gd name="T33" fmla="*/ 29 h 33"/>
                  <a:gd name="T34" fmla="*/ 0 w 21"/>
                  <a:gd name="T35" fmla="*/ 27 h 33"/>
                  <a:gd name="T36" fmla="*/ 0 w 21"/>
                  <a:gd name="T37" fmla="*/ 26 h 33"/>
                  <a:gd name="T38" fmla="*/ 0 w 21"/>
                  <a:gd name="T39" fmla="*/ 24 h 33"/>
                  <a:gd name="T40" fmla="*/ 0 w 21"/>
                  <a:gd name="T41" fmla="*/ 10 h 33"/>
                  <a:gd name="T42" fmla="*/ 0 w 21"/>
                  <a:gd name="T43" fmla="*/ 7 h 33"/>
                  <a:gd name="T44" fmla="*/ 0 w 21"/>
                  <a:gd name="T45" fmla="*/ 6 h 33"/>
                  <a:gd name="T46" fmla="*/ 1 w 21"/>
                  <a:gd name="T47" fmla="*/ 5 h 33"/>
                  <a:gd name="T48" fmla="*/ 1 w 21"/>
                  <a:gd name="T49" fmla="*/ 4 h 33"/>
                  <a:gd name="T50" fmla="*/ 2 w 21"/>
                  <a:gd name="T51" fmla="*/ 3 h 33"/>
                  <a:gd name="T52" fmla="*/ 3 w 21"/>
                  <a:gd name="T53" fmla="*/ 2 h 33"/>
                  <a:gd name="T54" fmla="*/ 4 w 21"/>
                  <a:gd name="T55" fmla="*/ 1 h 33"/>
                  <a:gd name="T56" fmla="*/ 5 w 21"/>
                  <a:gd name="T57" fmla="*/ 0 h 33"/>
                  <a:gd name="T58" fmla="*/ 7 w 21"/>
                  <a:gd name="T59" fmla="*/ 0 h 33"/>
                  <a:gd name="T60" fmla="*/ 8 w 21"/>
                  <a:gd name="T61" fmla="*/ 0 h 33"/>
                  <a:gd name="T62" fmla="*/ 10 w 21"/>
                  <a:gd name="T63" fmla="*/ 0 h 33"/>
                  <a:gd name="T64" fmla="*/ 12 w 21"/>
                  <a:gd name="T65" fmla="*/ 0 h 33"/>
                  <a:gd name="T66" fmla="*/ 14 w 21"/>
                  <a:gd name="T67" fmla="*/ 0 h 33"/>
                  <a:gd name="T68" fmla="*/ 15 w 21"/>
                  <a:gd name="T69" fmla="*/ 0 h 33"/>
                  <a:gd name="T70" fmla="*/ 16 w 21"/>
                  <a:gd name="T71" fmla="*/ 1 h 33"/>
                  <a:gd name="T72" fmla="*/ 17 w 21"/>
                  <a:gd name="T73" fmla="*/ 1 h 33"/>
                  <a:gd name="T74" fmla="*/ 18 w 21"/>
                  <a:gd name="T75" fmla="*/ 2 h 33"/>
                  <a:gd name="T76" fmla="*/ 19 w 21"/>
                  <a:gd name="T77" fmla="*/ 3 h 33"/>
                  <a:gd name="T78" fmla="*/ 20 w 21"/>
                  <a:gd name="T79" fmla="*/ 4 h 33"/>
                  <a:gd name="T80" fmla="*/ 20 w 21"/>
                  <a:gd name="T81" fmla="*/ 5 h 33"/>
                  <a:gd name="T82" fmla="*/ 21 w 21"/>
                  <a:gd name="T83" fmla="*/ 6 h 33"/>
                  <a:gd name="T84" fmla="*/ 21 w 21"/>
                  <a:gd name="T85" fmla="*/ 7 h 33"/>
                  <a:gd name="T86" fmla="*/ 21 w 21"/>
                  <a:gd name="T87" fmla="*/ 9 h 33"/>
                  <a:gd name="T88" fmla="*/ 9 w 21"/>
                  <a:gd name="T89" fmla="*/ 25 h 33"/>
                  <a:gd name="T90" fmla="*/ 9 w 21"/>
                  <a:gd name="T91" fmla="*/ 26 h 33"/>
                  <a:gd name="T92" fmla="*/ 9 w 21"/>
                  <a:gd name="T93" fmla="*/ 27 h 33"/>
                  <a:gd name="T94" fmla="*/ 10 w 21"/>
                  <a:gd name="T95" fmla="*/ 27 h 33"/>
                  <a:gd name="T96" fmla="*/ 10 w 21"/>
                  <a:gd name="T97" fmla="*/ 27 h 33"/>
                  <a:gd name="T98" fmla="*/ 11 w 21"/>
                  <a:gd name="T99" fmla="*/ 27 h 33"/>
                  <a:gd name="T100" fmla="*/ 12 w 21"/>
                  <a:gd name="T101" fmla="*/ 27 h 33"/>
                  <a:gd name="T102" fmla="*/ 12 w 21"/>
                  <a:gd name="T103" fmla="*/ 26 h 33"/>
                  <a:gd name="T104" fmla="*/ 12 w 21"/>
                  <a:gd name="T105" fmla="*/ 25 h 33"/>
                  <a:gd name="T106" fmla="*/ 12 w 21"/>
                  <a:gd name="T107" fmla="*/ 8 h 33"/>
                  <a:gd name="T108" fmla="*/ 12 w 21"/>
                  <a:gd name="T109" fmla="*/ 7 h 33"/>
                  <a:gd name="T110" fmla="*/ 12 w 21"/>
                  <a:gd name="T111" fmla="*/ 6 h 33"/>
                  <a:gd name="T112" fmla="*/ 11 w 21"/>
                  <a:gd name="T113" fmla="*/ 6 h 33"/>
                  <a:gd name="T114" fmla="*/ 11 w 21"/>
                  <a:gd name="T115" fmla="*/ 5 h 33"/>
                  <a:gd name="T116" fmla="*/ 10 w 21"/>
                  <a:gd name="T117" fmla="*/ 6 h 33"/>
                  <a:gd name="T118" fmla="*/ 9 w 21"/>
                  <a:gd name="T119" fmla="*/ 6 h 33"/>
                  <a:gd name="T120" fmla="*/ 9 w 21"/>
                  <a:gd name="T121" fmla="*/ 7 h 33"/>
                  <a:gd name="T122" fmla="*/ 9 w 21"/>
                  <a:gd name="T123" fmla="*/ 8 h 33"/>
                  <a:gd name="T124" fmla="*/ 9 w 21"/>
                  <a:gd name="T125" fmla="*/ 25 h 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 h="33">
                    <a:moveTo>
                      <a:pt x="21" y="9"/>
                    </a:moveTo>
                    <a:lnTo>
                      <a:pt x="21" y="24"/>
                    </a:lnTo>
                    <a:lnTo>
                      <a:pt x="21" y="26"/>
                    </a:lnTo>
                    <a:lnTo>
                      <a:pt x="21" y="27"/>
                    </a:lnTo>
                    <a:lnTo>
                      <a:pt x="20" y="29"/>
                    </a:lnTo>
                    <a:lnTo>
                      <a:pt x="19" y="30"/>
                    </a:lnTo>
                    <a:lnTo>
                      <a:pt x="18" y="31"/>
                    </a:lnTo>
                    <a:lnTo>
                      <a:pt x="17" y="32"/>
                    </a:lnTo>
                    <a:lnTo>
                      <a:pt x="15" y="32"/>
                    </a:lnTo>
                    <a:lnTo>
                      <a:pt x="13" y="33"/>
                    </a:lnTo>
                    <a:lnTo>
                      <a:pt x="10" y="33"/>
                    </a:lnTo>
                    <a:lnTo>
                      <a:pt x="8" y="33"/>
                    </a:lnTo>
                    <a:lnTo>
                      <a:pt x="5" y="32"/>
                    </a:lnTo>
                    <a:lnTo>
                      <a:pt x="3" y="31"/>
                    </a:lnTo>
                    <a:lnTo>
                      <a:pt x="2" y="31"/>
                    </a:lnTo>
                    <a:lnTo>
                      <a:pt x="2" y="30"/>
                    </a:lnTo>
                    <a:lnTo>
                      <a:pt x="1" y="29"/>
                    </a:lnTo>
                    <a:lnTo>
                      <a:pt x="0" y="27"/>
                    </a:lnTo>
                    <a:lnTo>
                      <a:pt x="0" y="26"/>
                    </a:lnTo>
                    <a:lnTo>
                      <a:pt x="0" y="24"/>
                    </a:lnTo>
                    <a:lnTo>
                      <a:pt x="0" y="10"/>
                    </a:lnTo>
                    <a:lnTo>
                      <a:pt x="0" y="7"/>
                    </a:lnTo>
                    <a:lnTo>
                      <a:pt x="0" y="6"/>
                    </a:lnTo>
                    <a:lnTo>
                      <a:pt x="1" y="5"/>
                    </a:lnTo>
                    <a:lnTo>
                      <a:pt x="1" y="4"/>
                    </a:lnTo>
                    <a:lnTo>
                      <a:pt x="2" y="3"/>
                    </a:lnTo>
                    <a:lnTo>
                      <a:pt x="3" y="2"/>
                    </a:lnTo>
                    <a:lnTo>
                      <a:pt x="4" y="1"/>
                    </a:lnTo>
                    <a:lnTo>
                      <a:pt x="5" y="0"/>
                    </a:lnTo>
                    <a:lnTo>
                      <a:pt x="7" y="0"/>
                    </a:lnTo>
                    <a:lnTo>
                      <a:pt x="8" y="0"/>
                    </a:lnTo>
                    <a:lnTo>
                      <a:pt x="10" y="0"/>
                    </a:lnTo>
                    <a:lnTo>
                      <a:pt x="12" y="0"/>
                    </a:lnTo>
                    <a:lnTo>
                      <a:pt x="14" y="0"/>
                    </a:lnTo>
                    <a:lnTo>
                      <a:pt x="15" y="0"/>
                    </a:lnTo>
                    <a:lnTo>
                      <a:pt x="16" y="1"/>
                    </a:lnTo>
                    <a:lnTo>
                      <a:pt x="17" y="1"/>
                    </a:lnTo>
                    <a:lnTo>
                      <a:pt x="18" y="2"/>
                    </a:lnTo>
                    <a:lnTo>
                      <a:pt x="19" y="3"/>
                    </a:lnTo>
                    <a:lnTo>
                      <a:pt x="20" y="4"/>
                    </a:lnTo>
                    <a:lnTo>
                      <a:pt x="20" y="5"/>
                    </a:lnTo>
                    <a:lnTo>
                      <a:pt x="21" y="6"/>
                    </a:lnTo>
                    <a:lnTo>
                      <a:pt x="21" y="7"/>
                    </a:lnTo>
                    <a:lnTo>
                      <a:pt x="21" y="9"/>
                    </a:lnTo>
                    <a:moveTo>
                      <a:pt x="9" y="25"/>
                    </a:moveTo>
                    <a:lnTo>
                      <a:pt x="9" y="26"/>
                    </a:lnTo>
                    <a:lnTo>
                      <a:pt x="9" y="27"/>
                    </a:lnTo>
                    <a:lnTo>
                      <a:pt x="10" y="27"/>
                    </a:lnTo>
                    <a:lnTo>
                      <a:pt x="11" y="27"/>
                    </a:lnTo>
                    <a:lnTo>
                      <a:pt x="12" y="27"/>
                    </a:lnTo>
                    <a:lnTo>
                      <a:pt x="12" y="26"/>
                    </a:lnTo>
                    <a:lnTo>
                      <a:pt x="12" y="25"/>
                    </a:lnTo>
                    <a:lnTo>
                      <a:pt x="12" y="8"/>
                    </a:lnTo>
                    <a:lnTo>
                      <a:pt x="12" y="7"/>
                    </a:lnTo>
                    <a:lnTo>
                      <a:pt x="12" y="6"/>
                    </a:lnTo>
                    <a:lnTo>
                      <a:pt x="11" y="6"/>
                    </a:lnTo>
                    <a:lnTo>
                      <a:pt x="11" y="5"/>
                    </a:lnTo>
                    <a:lnTo>
                      <a:pt x="10" y="6"/>
                    </a:lnTo>
                    <a:lnTo>
                      <a:pt x="9" y="6"/>
                    </a:lnTo>
                    <a:lnTo>
                      <a:pt x="9" y="7"/>
                    </a:lnTo>
                    <a:lnTo>
                      <a:pt x="9" y="8"/>
                    </a:lnTo>
                    <a:lnTo>
                      <a:pt x="9" y="25"/>
                    </a:lnTo>
                  </a:path>
                </a:pathLst>
              </a:custGeom>
              <a:solidFill>
                <a:schemeClr val="tx1"/>
              </a:solidFill>
              <a:ln w="9525">
                <a:noFill/>
                <a:round/>
                <a:headEnd/>
                <a:tailEnd/>
              </a:ln>
            </p:spPr>
            <p:txBody>
              <a:bodyPr/>
              <a:lstStyle/>
              <a:p>
                <a:endParaRPr lang="en-US"/>
              </a:p>
            </p:txBody>
          </p:sp>
          <p:sp>
            <p:nvSpPr>
              <p:cNvPr id="54" name="Freeform 150"/>
              <p:cNvSpPr>
                <a:spLocks/>
              </p:cNvSpPr>
              <p:nvPr/>
            </p:nvSpPr>
            <p:spPr bwMode="auto">
              <a:xfrm>
                <a:off x="5736" y="3882"/>
                <a:ext cx="15" cy="38"/>
              </a:xfrm>
              <a:custGeom>
                <a:avLst/>
                <a:gdLst>
                  <a:gd name="T0" fmla="*/ 0 w 15"/>
                  <a:gd name="T1" fmla="*/ 12 h 38"/>
                  <a:gd name="T2" fmla="*/ 0 w 15"/>
                  <a:gd name="T3" fmla="*/ 6 h 38"/>
                  <a:gd name="T4" fmla="*/ 3 w 15"/>
                  <a:gd name="T5" fmla="*/ 6 h 38"/>
                  <a:gd name="T6" fmla="*/ 3 w 15"/>
                  <a:gd name="T7" fmla="*/ 0 h 38"/>
                  <a:gd name="T8" fmla="*/ 11 w 15"/>
                  <a:gd name="T9" fmla="*/ 0 h 38"/>
                  <a:gd name="T10" fmla="*/ 11 w 15"/>
                  <a:gd name="T11" fmla="*/ 6 h 38"/>
                  <a:gd name="T12" fmla="*/ 15 w 15"/>
                  <a:gd name="T13" fmla="*/ 6 h 38"/>
                  <a:gd name="T14" fmla="*/ 15 w 15"/>
                  <a:gd name="T15" fmla="*/ 12 h 38"/>
                  <a:gd name="T16" fmla="*/ 11 w 15"/>
                  <a:gd name="T17" fmla="*/ 12 h 38"/>
                  <a:gd name="T18" fmla="*/ 11 w 15"/>
                  <a:gd name="T19" fmla="*/ 30 h 38"/>
                  <a:gd name="T20" fmla="*/ 12 w 15"/>
                  <a:gd name="T21" fmla="*/ 31 h 38"/>
                  <a:gd name="T22" fmla="*/ 12 w 15"/>
                  <a:gd name="T23" fmla="*/ 32 h 38"/>
                  <a:gd name="T24" fmla="*/ 13 w 15"/>
                  <a:gd name="T25" fmla="*/ 32 h 38"/>
                  <a:gd name="T26" fmla="*/ 14 w 15"/>
                  <a:gd name="T27" fmla="*/ 32 h 38"/>
                  <a:gd name="T28" fmla="*/ 15 w 15"/>
                  <a:gd name="T29" fmla="*/ 32 h 38"/>
                  <a:gd name="T30" fmla="*/ 15 w 15"/>
                  <a:gd name="T31" fmla="*/ 38 h 38"/>
                  <a:gd name="T32" fmla="*/ 12 w 15"/>
                  <a:gd name="T33" fmla="*/ 38 h 38"/>
                  <a:gd name="T34" fmla="*/ 9 w 15"/>
                  <a:gd name="T35" fmla="*/ 38 h 38"/>
                  <a:gd name="T36" fmla="*/ 7 w 15"/>
                  <a:gd name="T37" fmla="*/ 38 h 38"/>
                  <a:gd name="T38" fmla="*/ 5 w 15"/>
                  <a:gd name="T39" fmla="*/ 37 h 38"/>
                  <a:gd name="T40" fmla="*/ 4 w 15"/>
                  <a:gd name="T41" fmla="*/ 36 h 38"/>
                  <a:gd name="T42" fmla="*/ 3 w 15"/>
                  <a:gd name="T43" fmla="*/ 35 h 38"/>
                  <a:gd name="T44" fmla="*/ 3 w 15"/>
                  <a:gd name="T45" fmla="*/ 34 h 38"/>
                  <a:gd name="T46" fmla="*/ 3 w 15"/>
                  <a:gd name="T47" fmla="*/ 33 h 38"/>
                  <a:gd name="T48" fmla="*/ 3 w 15"/>
                  <a:gd name="T49" fmla="*/ 30 h 38"/>
                  <a:gd name="T50" fmla="*/ 3 w 15"/>
                  <a:gd name="T51" fmla="*/ 12 h 38"/>
                  <a:gd name="T52" fmla="*/ 0 w 15"/>
                  <a:gd name="T53" fmla="*/ 12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38">
                    <a:moveTo>
                      <a:pt x="0" y="12"/>
                    </a:moveTo>
                    <a:lnTo>
                      <a:pt x="0" y="6"/>
                    </a:lnTo>
                    <a:lnTo>
                      <a:pt x="3" y="6"/>
                    </a:lnTo>
                    <a:lnTo>
                      <a:pt x="3" y="0"/>
                    </a:lnTo>
                    <a:lnTo>
                      <a:pt x="11" y="0"/>
                    </a:lnTo>
                    <a:lnTo>
                      <a:pt x="11" y="6"/>
                    </a:lnTo>
                    <a:lnTo>
                      <a:pt x="15" y="6"/>
                    </a:lnTo>
                    <a:lnTo>
                      <a:pt x="15" y="12"/>
                    </a:lnTo>
                    <a:lnTo>
                      <a:pt x="11" y="12"/>
                    </a:lnTo>
                    <a:lnTo>
                      <a:pt x="11" y="30"/>
                    </a:lnTo>
                    <a:lnTo>
                      <a:pt x="12" y="31"/>
                    </a:lnTo>
                    <a:lnTo>
                      <a:pt x="12" y="32"/>
                    </a:lnTo>
                    <a:lnTo>
                      <a:pt x="13" y="32"/>
                    </a:lnTo>
                    <a:lnTo>
                      <a:pt x="14" y="32"/>
                    </a:lnTo>
                    <a:lnTo>
                      <a:pt x="15" y="32"/>
                    </a:lnTo>
                    <a:lnTo>
                      <a:pt x="15" y="38"/>
                    </a:lnTo>
                    <a:lnTo>
                      <a:pt x="12" y="38"/>
                    </a:lnTo>
                    <a:lnTo>
                      <a:pt x="9" y="38"/>
                    </a:lnTo>
                    <a:lnTo>
                      <a:pt x="7" y="38"/>
                    </a:lnTo>
                    <a:lnTo>
                      <a:pt x="5" y="37"/>
                    </a:lnTo>
                    <a:lnTo>
                      <a:pt x="4" y="36"/>
                    </a:lnTo>
                    <a:lnTo>
                      <a:pt x="3" y="35"/>
                    </a:lnTo>
                    <a:lnTo>
                      <a:pt x="3" y="34"/>
                    </a:lnTo>
                    <a:lnTo>
                      <a:pt x="3" y="33"/>
                    </a:lnTo>
                    <a:lnTo>
                      <a:pt x="3" y="30"/>
                    </a:lnTo>
                    <a:lnTo>
                      <a:pt x="3" y="12"/>
                    </a:lnTo>
                    <a:lnTo>
                      <a:pt x="0" y="12"/>
                    </a:lnTo>
                  </a:path>
                </a:pathLst>
              </a:custGeom>
              <a:solidFill>
                <a:schemeClr val="tx1"/>
              </a:solidFill>
              <a:ln w="9525">
                <a:noFill/>
                <a:round/>
                <a:headEnd/>
                <a:tailEnd/>
              </a:ln>
            </p:spPr>
            <p:txBody>
              <a:bodyPr/>
              <a:lstStyle/>
              <a:p>
                <a:endParaRPr lang="en-US"/>
              </a:p>
            </p:txBody>
          </p:sp>
          <p:sp>
            <p:nvSpPr>
              <p:cNvPr id="55" name="Rectangle 151"/>
              <p:cNvSpPr>
                <a:spLocks noChangeArrowheads="1"/>
              </p:cNvSpPr>
              <p:nvPr/>
            </p:nvSpPr>
            <p:spPr bwMode="auto">
              <a:xfrm>
                <a:off x="5754" y="3911"/>
                <a:ext cx="9" cy="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endParaRPr lang="en-US" altLang="en-US" smtClean="0"/>
              </a:p>
            </p:txBody>
          </p:sp>
          <p:sp>
            <p:nvSpPr>
              <p:cNvPr id="56" name="Freeform 152"/>
              <p:cNvSpPr>
                <a:spLocks/>
              </p:cNvSpPr>
              <p:nvPr/>
            </p:nvSpPr>
            <p:spPr bwMode="auto">
              <a:xfrm>
                <a:off x="5766" y="3888"/>
                <a:ext cx="21" cy="40"/>
              </a:xfrm>
              <a:custGeom>
                <a:avLst/>
                <a:gdLst>
                  <a:gd name="T0" fmla="*/ 13 w 21"/>
                  <a:gd name="T1" fmla="*/ 0 h 40"/>
                  <a:gd name="T2" fmla="*/ 21 w 21"/>
                  <a:gd name="T3" fmla="*/ 28 h 40"/>
                  <a:gd name="T4" fmla="*/ 21 w 21"/>
                  <a:gd name="T5" fmla="*/ 32 h 40"/>
                  <a:gd name="T6" fmla="*/ 20 w 21"/>
                  <a:gd name="T7" fmla="*/ 34 h 40"/>
                  <a:gd name="T8" fmla="*/ 19 w 21"/>
                  <a:gd name="T9" fmla="*/ 36 h 40"/>
                  <a:gd name="T10" fmla="*/ 17 w 21"/>
                  <a:gd name="T11" fmla="*/ 38 h 40"/>
                  <a:gd name="T12" fmla="*/ 15 w 21"/>
                  <a:gd name="T13" fmla="*/ 39 h 40"/>
                  <a:gd name="T14" fmla="*/ 13 w 21"/>
                  <a:gd name="T15" fmla="*/ 39 h 40"/>
                  <a:gd name="T16" fmla="*/ 10 w 21"/>
                  <a:gd name="T17" fmla="*/ 40 h 40"/>
                  <a:gd name="T18" fmla="*/ 5 w 21"/>
                  <a:gd name="T19" fmla="*/ 39 h 40"/>
                  <a:gd name="T20" fmla="*/ 2 w 21"/>
                  <a:gd name="T21" fmla="*/ 37 h 40"/>
                  <a:gd name="T22" fmla="*/ 1 w 21"/>
                  <a:gd name="T23" fmla="*/ 35 h 40"/>
                  <a:gd name="T24" fmla="*/ 0 w 21"/>
                  <a:gd name="T25" fmla="*/ 32 h 40"/>
                  <a:gd name="T26" fmla="*/ 9 w 21"/>
                  <a:gd name="T27" fmla="*/ 30 h 40"/>
                  <a:gd name="T28" fmla="*/ 9 w 21"/>
                  <a:gd name="T29" fmla="*/ 33 h 40"/>
                  <a:gd name="T30" fmla="*/ 10 w 21"/>
                  <a:gd name="T31" fmla="*/ 34 h 40"/>
                  <a:gd name="T32" fmla="*/ 11 w 21"/>
                  <a:gd name="T33" fmla="*/ 34 h 40"/>
                  <a:gd name="T34" fmla="*/ 12 w 21"/>
                  <a:gd name="T35" fmla="*/ 33 h 40"/>
                  <a:gd name="T36" fmla="*/ 12 w 21"/>
                  <a:gd name="T37" fmla="*/ 24 h 40"/>
                  <a:gd name="T38" fmla="*/ 11 w 21"/>
                  <a:gd name="T39" fmla="*/ 26 h 40"/>
                  <a:gd name="T40" fmla="*/ 9 w 21"/>
                  <a:gd name="T41" fmla="*/ 28 h 40"/>
                  <a:gd name="T42" fmla="*/ 6 w 21"/>
                  <a:gd name="T43" fmla="*/ 28 h 40"/>
                  <a:gd name="T44" fmla="*/ 4 w 21"/>
                  <a:gd name="T45" fmla="*/ 28 h 40"/>
                  <a:gd name="T46" fmla="*/ 2 w 21"/>
                  <a:gd name="T47" fmla="*/ 26 h 40"/>
                  <a:gd name="T48" fmla="*/ 0 w 21"/>
                  <a:gd name="T49" fmla="*/ 24 h 40"/>
                  <a:gd name="T50" fmla="*/ 0 w 21"/>
                  <a:gd name="T51" fmla="*/ 20 h 40"/>
                  <a:gd name="T52" fmla="*/ 0 w 21"/>
                  <a:gd name="T53" fmla="*/ 5 h 40"/>
                  <a:gd name="T54" fmla="*/ 1 w 21"/>
                  <a:gd name="T55" fmla="*/ 2 h 40"/>
                  <a:gd name="T56" fmla="*/ 3 w 21"/>
                  <a:gd name="T57" fmla="*/ 0 h 40"/>
                  <a:gd name="T58" fmla="*/ 5 w 21"/>
                  <a:gd name="T59" fmla="*/ 0 h 40"/>
                  <a:gd name="T60" fmla="*/ 7 w 21"/>
                  <a:gd name="T61" fmla="*/ 0 h 40"/>
                  <a:gd name="T62" fmla="*/ 9 w 21"/>
                  <a:gd name="T63" fmla="*/ 0 h 40"/>
                  <a:gd name="T64" fmla="*/ 10 w 21"/>
                  <a:gd name="T65" fmla="*/ 1 h 40"/>
                  <a:gd name="T66" fmla="*/ 13 w 21"/>
                  <a:gd name="T67" fmla="*/ 4 h 40"/>
                  <a:gd name="T68" fmla="*/ 9 w 21"/>
                  <a:gd name="T69" fmla="*/ 20 h 40"/>
                  <a:gd name="T70" fmla="*/ 10 w 21"/>
                  <a:gd name="T71" fmla="*/ 21 h 40"/>
                  <a:gd name="T72" fmla="*/ 11 w 21"/>
                  <a:gd name="T73" fmla="*/ 21 h 40"/>
                  <a:gd name="T74" fmla="*/ 12 w 21"/>
                  <a:gd name="T75" fmla="*/ 20 h 40"/>
                  <a:gd name="T76" fmla="*/ 12 w 21"/>
                  <a:gd name="T77" fmla="*/ 9 h 40"/>
                  <a:gd name="T78" fmla="*/ 12 w 21"/>
                  <a:gd name="T79" fmla="*/ 8 h 40"/>
                  <a:gd name="T80" fmla="*/ 10 w 21"/>
                  <a:gd name="T81" fmla="*/ 7 h 40"/>
                  <a:gd name="T82" fmla="*/ 9 w 21"/>
                  <a:gd name="T83" fmla="*/ 8 h 40"/>
                  <a:gd name="T84" fmla="*/ 9 w 21"/>
                  <a:gd name="T85" fmla="*/ 9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40">
                    <a:moveTo>
                      <a:pt x="13" y="4"/>
                    </a:moveTo>
                    <a:lnTo>
                      <a:pt x="13" y="0"/>
                    </a:lnTo>
                    <a:lnTo>
                      <a:pt x="21" y="0"/>
                    </a:lnTo>
                    <a:lnTo>
                      <a:pt x="21" y="28"/>
                    </a:lnTo>
                    <a:lnTo>
                      <a:pt x="21" y="31"/>
                    </a:lnTo>
                    <a:lnTo>
                      <a:pt x="21" y="32"/>
                    </a:lnTo>
                    <a:lnTo>
                      <a:pt x="21" y="33"/>
                    </a:lnTo>
                    <a:lnTo>
                      <a:pt x="20" y="34"/>
                    </a:lnTo>
                    <a:lnTo>
                      <a:pt x="20" y="35"/>
                    </a:lnTo>
                    <a:lnTo>
                      <a:pt x="19" y="36"/>
                    </a:lnTo>
                    <a:lnTo>
                      <a:pt x="18" y="37"/>
                    </a:lnTo>
                    <a:lnTo>
                      <a:pt x="17" y="38"/>
                    </a:lnTo>
                    <a:lnTo>
                      <a:pt x="16" y="38"/>
                    </a:lnTo>
                    <a:lnTo>
                      <a:pt x="15" y="39"/>
                    </a:lnTo>
                    <a:lnTo>
                      <a:pt x="14" y="39"/>
                    </a:lnTo>
                    <a:lnTo>
                      <a:pt x="13" y="39"/>
                    </a:lnTo>
                    <a:lnTo>
                      <a:pt x="12" y="40"/>
                    </a:lnTo>
                    <a:lnTo>
                      <a:pt x="10" y="40"/>
                    </a:lnTo>
                    <a:lnTo>
                      <a:pt x="8" y="39"/>
                    </a:lnTo>
                    <a:lnTo>
                      <a:pt x="5" y="39"/>
                    </a:lnTo>
                    <a:lnTo>
                      <a:pt x="3" y="38"/>
                    </a:lnTo>
                    <a:lnTo>
                      <a:pt x="2" y="37"/>
                    </a:lnTo>
                    <a:lnTo>
                      <a:pt x="1" y="36"/>
                    </a:lnTo>
                    <a:lnTo>
                      <a:pt x="1" y="35"/>
                    </a:lnTo>
                    <a:lnTo>
                      <a:pt x="0" y="33"/>
                    </a:lnTo>
                    <a:lnTo>
                      <a:pt x="0" y="32"/>
                    </a:lnTo>
                    <a:lnTo>
                      <a:pt x="0" y="30"/>
                    </a:lnTo>
                    <a:lnTo>
                      <a:pt x="9" y="30"/>
                    </a:lnTo>
                    <a:lnTo>
                      <a:pt x="9" y="31"/>
                    </a:lnTo>
                    <a:lnTo>
                      <a:pt x="9" y="33"/>
                    </a:lnTo>
                    <a:lnTo>
                      <a:pt x="10" y="34"/>
                    </a:lnTo>
                    <a:lnTo>
                      <a:pt x="11" y="34"/>
                    </a:lnTo>
                    <a:lnTo>
                      <a:pt x="12" y="33"/>
                    </a:lnTo>
                    <a:lnTo>
                      <a:pt x="12" y="32"/>
                    </a:lnTo>
                    <a:lnTo>
                      <a:pt x="12" y="24"/>
                    </a:lnTo>
                    <a:lnTo>
                      <a:pt x="12" y="25"/>
                    </a:lnTo>
                    <a:lnTo>
                      <a:pt x="11" y="26"/>
                    </a:lnTo>
                    <a:lnTo>
                      <a:pt x="10" y="27"/>
                    </a:lnTo>
                    <a:lnTo>
                      <a:pt x="9" y="28"/>
                    </a:lnTo>
                    <a:lnTo>
                      <a:pt x="8" y="28"/>
                    </a:lnTo>
                    <a:lnTo>
                      <a:pt x="6" y="28"/>
                    </a:lnTo>
                    <a:lnTo>
                      <a:pt x="5" y="28"/>
                    </a:lnTo>
                    <a:lnTo>
                      <a:pt x="4" y="28"/>
                    </a:lnTo>
                    <a:lnTo>
                      <a:pt x="3" y="27"/>
                    </a:lnTo>
                    <a:lnTo>
                      <a:pt x="2" y="26"/>
                    </a:lnTo>
                    <a:lnTo>
                      <a:pt x="1" y="25"/>
                    </a:lnTo>
                    <a:lnTo>
                      <a:pt x="0" y="24"/>
                    </a:lnTo>
                    <a:lnTo>
                      <a:pt x="0" y="22"/>
                    </a:lnTo>
                    <a:lnTo>
                      <a:pt x="0" y="20"/>
                    </a:lnTo>
                    <a:lnTo>
                      <a:pt x="0" y="7"/>
                    </a:lnTo>
                    <a:lnTo>
                      <a:pt x="0" y="5"/>
                    </a:lnTo>
                    <a:lnTo>
                      <a:pt x="0" y="3"/>
                    </a:lnTo>
                    <a:lnTo>
                      <a:pt x="1" y="2"/>
                    </a:lnTo>
                    <a:lnTo>
                      <a:pt x="2" y="1"/>
                    </a:lnTo>
                    <a:lnTo>
                      <a:pt x="3" y="0"/>
                    </a:lnTo>
                    <a:lnTo>
                      <a:pt x="4" y="0"/>
                    </a:lnTo>
                    <a:lnTo>
                      <a:pt x="5" y="0"/>
                    </a:lnTo>
                    <a:lnTo>
                      <a:pt x="6" y="0"/>
                    </a:lnTo>
                    <a:lnTo>
                      <a:pt x="7" y="0"/>
                    </a:lnTo>
                    <a:lnTo>
                      <a:pt x="8" y="0"/>
                    </a:lnTo>
                    <a:lnTo>
                      <a:pt x="9" y="0"/>
                    </a:lnTo>
                    <a:lnTo>
                      <a:pt x="10" y="1"/>
                    </a:lnTo>
                    <a:lnTo>
                      <a:pt x="11" y="2"/>
                    </a:lnTo>
                    <a:lnTo>
                      <a:pt x="13" y="4"/>
                    </a:lnTo>
                    <a:moveTo>
                      <a:pt x="9" y="19"/>
                    </a:moveTo>
                    <a:lnTo>
                      <a:pt x="9" y="20"/>
                    </a:lnTo>
                    <a:lnTo>
                      <a:pt x="9" y="21"/>
                    </a:lnTo>
                    <a:lnTo>
                      <a:pt x="10" y="21"/>
                    </a:lnTo>
                    <a:lnTo>
                      <a:pt x="11" y="21"/>
                    </a:lnTo>
                    <a:lnTo>
                      <a:pt x="12" y="20"/>
                    </a:lnTo>
                    <a:lnTo>
                      <a:pt x="12" y="19"/>
                    </a:lnTo>
                    <a:lnTo>
                      <a:pt x="12" y="9"/>
                    </a:lnTo>
                    <a:lnTo>
                      <a:pt x="12" y="8"/>
                    </a:lnTo>
                    <a:lnTo>
                      <a:pt x="11" y="7"/>
                    </a:lnTo>
                    <a:lnTo>
                      <a:pt x="10" y="7"/>
                    </a:lnTo>
                    <a:lnTo>
                      <a:pt x="9" y="8"/>
                    </a:lnTo>
                    <a:lnTo>
                      <a:pt x="9" y="9"/>
                    </a:lnTo>
                    <a:lnTo>
                      <a:pt x="9" y="19"/>
                    </a:lnTo>
                  </a:path>
                </a:pathLst>
              </a:custGeom>
              <a:solidFill>
                <a:schemeClr val="tx1"/>
              </a:solidFill>
              <a:ln w="9525">
                <a:noFill/>
                <a:round/>
                <a:headEnd/>
                <a:tailEnd/>
              </a:ln>
            </p:spPr>
            <p:txBody>
              <a:bodyPr/>
              <a:lstStyle/>
              <a:p>
                <a:endParaRPr lang="en-US"/>
              </a:p>
            </p:txBody>
          </p:sp>
          <p:sp>
            <p:nvSpPr>
              <p:cNvPr id="57" name="Freeform 153"/>
              <p:cNvSpPr>
                <a:spLocks/>
              </p:cNvSpPr>
              <p:nvPr/>
            </p:nvSpPr>
            <p:spPr bwMode="auto">
              <a:xfrm>
                <a:off x="5790" y="3888"/>
                <a:ext cx="21" cy="33"/>
              </a:xfrm>
              <a:custGeom>
                <a:avLst/>
                <a:gdLst>
                  <a:gd name="T0" fmla="*/ 21 w 21"/>
                  <a:gd name="T1" fmla="*/ 9 h 33"/>
                  <a:gd name="T2" fmla="*/ 21 w 21"/>
                  <a:gd name="T3" fmla="*/ 24 h 33"/>
                  <a:gd name="T4" fmla="*/ 21 w 21"/>
                  <a:gd name="T5" fmla="*/ 26 h 33"/>
                  <a:gd name="T6" fmla="*/ 20 w 21"/>
                  <a:gd name="T7" fmla="*/ 27 h 33"/>
                  <a:gd name="T8" fmla="*/ 20 w 21"/>
                  <a:gd name="T9" fmla="*/ 29 h 33"/>
                  <a:gd name="T10" fmla="*/ 19 w 21"/>
                  <a:gd name="T11" fmla="*/ 30 h 33"/>
                  <a:gd name="T12" fmla="*/ 18 w 21"/>
                  <a:gd name="T13" fmla="*/ 31 h 33"/>
                  <a:gd name="T14" fmla="*/ 17 w 21"/>
                  <a:gd name="T15" fmla="*/ 32 h 33"/>
                  <a:gd name="T16" fmla="*/ 15 w 21"/>
                  <a:gd name="T17" fmla="*/ 32 h 33"/>
                  <a:gd name="T18" fmla="*/ 13 w 21"/>
                  <a:gd name="T19" fmla="*/ 33 h 33"/>
                  <a:gd name="T20" fmla="*/ 10 w 21"/>
                  <a:gd name="T21" fmla="*/ 33 h 33"/>
                  <a:gd name="T22" fmla="*/ 7 w 21"/>
                  <a:gd name="T23" fmla="*/ 33 h 33"/>
                  <a:gd name="T24" fmla="*/ 5 w 21"/>
                  <a:gd name="T25" fmla="*/ 32 h 33"/>
                  <a:gd name="T26" fmla="*/ 3 w 21"/>
                  <a:gd name="T27" fmla="*/ 31 h 33"/>
                  <a:gd name="T28" fmla="*/ 2 w 21"/>
                  <a:gd name="T29" fmla="*/ 31 h 33"/>
                  <a:gd name="T30" fmla="*/ 2 w 21"/>
                  <a:gd name="T31" fmla="*/ 30 h 33"/>
                  <a:gd name="T32" fmla="*/ 1 w 21"/>
                  <a:gd name="T33" fmla="*/ 29 h 33"/>
                  <a:gd name="T34" fmla="*/ 0 w 21"/>
                  <a:gd name="T35" fmla="*/ 27 h 33"/>
                  <a:gd name="T36" fmla="*/ 0 w 21"/>
                  <a:gd name="T37" fmla="*/ 26 h 33"/>
                  <a:gd name="T38" fmla="*/ 0 w 21"/>
                  <a:gd name="T39" fmla="*/ 24 h 33"/>
                  <a:gd name="T40" fmla="*/ 0 w 21"/>
                  <a:gd name="T41" fmla="*/ 10 h 33"/>
                  <a:gd name="T42" fmla="*/ 0 w 21"/>
                  <a:gd name="T43" fmla="*/ 7 h 33"/>
                  <a:gd name="T44" fmla="*/ 0 w 21"/>
                  <a:gd name="T45" fmla="*/ 6 h 33"/>
                  <a:gd name="T46" fmla="*/ 0 w 21"/>
                  <a:gd name="T47" fmla="*/ 5 h 33"/>
                  <a:gd name="T48" fmla="*/ 1 w 21"/>
                  <a:gd name="T49" fmla="*/ 4 h 33"/>
                  <a:gd name="T50" fmla="*/ 2 w 21"/>
                  <a:gd name="T51" fmla="*/ 3 h 33"/>
                  <a:gd name="T52" fmla="*/ 3 w 21"/>
                  <a:gd name="T53" fmla="*/ 2 h 33"/>
                  <a:gd name="T54" fmla="*/ 4 w 21"/>
                  <a:gd name="T55" fmla="*/ 1 h 33"/>
                  <a:gd name="T56" fmla="*/ 5 w 21"/>
                  <a:gd name="T57" fmla="*/ 0 h 33"/>
                  <a:gd name="T58" fmla="*/ 7 w 21"/>
                  <a:gd name="T59" fmla="*/ 0 h 33"/>
                  <a:gd name="T60" fmla="*/ 8 w 21"/>
                  <a:gd name="T61" fmla="*/ 0 h 33"/>
                  <a:gd name="T62" fmla="*/ 10 w 21"/>
                  <a:gd name="T63" fmla="*/ 0 h 33"/>
                  <a:gd name="T64" fmla="*/ 12 w 21"/>
                  <a:gd name="T65" fmla="*/ 0 h 33"/>
                  <a:gd name="T66" fmla="*/ 13 w 21"/>
                  <a:gd name="T67" fmla="*/ 0 h 33"/>
                  <a:gd name="T68" fmla="*/ 15 w 21"/>
                  <a:gd name="T69" fmla="*/ 0 h 33"/>
                  <a:gd name="T70" fmla="*/ 16 w 21"/>
                  <a:gd name="T71" fmla="*/ 1 h 33"/>
                  <a:gd name="T72" fmla="*/ 17 w 21"/>
                  <a:gd name="T73" fmla="*/ 1 h 33"/>
                  <a:gd name="T74" fmla="*/ 18 w 21"/>
                  <a:gd name="T75" fmla="*/ 2 h 33"/>
                  <a:gd name="T76" fmla="*/ 19 w 21"/>
                  <a:gd name="T77" fmla="*/ 3 h 33"/>
                  <a:gd name="T78" fmla="*/ 20 w 21"/>
                  <a:gd name="T79" fmla="*/ 4 h 33"/>
                  <a:gd name="T80" fmla="*/ 20 w 21"/>
                  <a:gd name="T81" fmla="*/ 5 h 33"/>
                  <a:gd name="T82" fmla="*/ 20 w 21"/>
                  <a:gd name="T83" fmla="*/ 6 h 33"/>
                  <a:gd name="T84" fmla="*/ 21 w 21"/>
                  <a:gd name="T85" fmla="*/ 7 h 33"/>
                  <a:gd name="T86" fmla="*/ 21 w 21"/>
                  <a:gd name="T87" fmla="*/ 9 h 33"/>
                  <a:gd name="T88" fmla="*/ 8 w 21"/>
                  <a:gd name="T89" fmla="*/ 25 h 33"/>
                  <a:gd name="T90" fmla="*/ 8 w 21"/>
                  <a:gd name="T91" fmla="*/ 26 h 33"/>
                  <a:gd name="T92" fmla="*/ 9 w 21"/>
                  <a:gd name="T93" fmla="*/ 27 h 33"/>
                  <a:gd name="T94" fmla="*/ 9 w 21"/>
                  <a:gd name="T95" fmla="*/ 27 h 33"/>
                  <a:gd name="T96" fmla="*/ 10 w 21"/>
                  <a:gd name="T97" fmla="*/ 27 h 33"/>
                  <a:gd name="T98" fmla="*/ 11 w 21"/>
                  <a:gd name="T99" fmla="*/ 27 h 33"/>
                  <a:gd name="T100" fmla="*/ 12 w 21"/>
                  <a:gd name="T101" fmla="*/ 27 h 33"/>
                  <a:gd name="T102" fmla="*/ 12 w 21"/>
                  <a:gd name="T103" fmla="*/ 26 h 33"/>
                  <a:gd name="T104" fmla="*/ 12 w 21"/>
                  <a:gd name="T105" fmla="*/ 25 h 33"/>
                  <a:gd name="T106" fmla="*/ 12 w 21"/>
                  <a:gd name="T107" fmla="*/ 8 h 33"/>
                  <a:gd name="T108" fmla="*/ 12 w 21"/>
                  <a:gd name="T109" fmla="*/ 7 h 33"/>
                  <a:gd name="T110" fmla="*/ 12 w 21"/>
                  <a:gd name="T111" fmla="*/ 6 h 33"/>
                  <a:gd name="T112" fmla="*/ 11 w 21"/>
                  <a:gd name="T113" fmla="*/ 6 h 33"/>
                  <a:gd name="T114" fmla="*/ 10 w 21"/>
                  <a:gd name="T115" fmla="*/ 5 h 33"/>
                  <a:gd name="T116" fmla="*/ 9 w 21"/>
                  <a:gd name="T117" fmla="*/ 6 h 33"/>
                  <a:gd name="T118" fmla="*/ 9 w 21"/>
                  <a:gd name="T119" fmla="*/ 6 h 33"/>
                  <a:gd name="T120" fmla="*/ 8 w 21"/>
                  <a:gd name="T121" fmla="*/ 7 h 33"/>
                  <a:gd name="T122" fmla="*/ 8 w 21"/>
                  <a:gd name="T123" fmla="*/ 8 h 33"/>
                  <a:gd name="T124" fmla="*/ 8 w 21"/>
                  <a:gd name="T125" fmla="*/ 25 h 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 h="33">
                    <a:moveTo>
                      <a:pt x="21" y="9"/>
                    </a:moveTo>
                    <a:lnTo>
                      <a:pt x="21" y="24"/>
                    </a:lnTo>
                    <a:lnTo>
                      <a:pt x="21" y="26"/>
                    </a:lnTo>
                    <a:lnTo>
                      <a:pt x="20" y="27"/>
                    </a:lnTo>
                    <a:lnTo>
                      <a:pt x="20" y="29"/>
                    </a:lnTo>
                    <a:lnTo>
                      <a:pt x="19" y="30"/>
                    </a:lnTo>
                    <a:lnTo>
                      <a:pt x="18" y="31"/>
                    </a:lnTo>
                    <a:lnTo>
                      <a:pt x="17" y="32"/>
                    </a:lnTo>
                    <a:lnTo>
                      <a:pt x="15" y="32"/>
                    </a:lnTo>
                    <a:lnTo>
                      <a:pt x="13" y="33"/>
                    </a:lnTo>
                    <a:lnTo>
                      <a:pt x="10" y="33"/>
                    </a:lnTo>
                    <a:lnTo>
                      <a:pt x="7" y="33"/>
                    </a:lnTo>
                    <a:lnTo>
                      <a:pt x="5" y="32"/>
                    </a:lnTo>
                    <a:lnTo>
                      <a:pt x="3" y="31"/>
                    </a:lnTo>
                    <a:lnTo>
                      <a:pt x="2" y="31"/>
                    </a:lnTo>
                    <a:lnTo>
                      <a:pt x="2" y="30"/>
                    </a:lnTo>
                    <a:lnTo>
                      <a:pt x="1" y="29"/>
                    </a:lnTo>
                    <a:lnTo>
                      <a:pt x="0" y="27"/>
                    </a:lnTo>
                    <a:lnTo>
                      <a:pt x="0" y="26"/>
                    </a:lnTo>
                    <a:lnTo>
                      <a:pt x="0" y="24"/>
                    </a:lnTo>
                    <a:lnTo>
                      <a:pt x="0" y="10"/>
                    </a:lnTo>
                    <a:lnTo>
                      <a:pt x="0" y="7"/>
                    </a:lnTo>
                    <a:lnTo>
                      <a:pt x="0" y="6"/>
                    </a:lnTo>
                    <a:lnTo>
                      <a:pt x="0" y="5"/>
                    </a:lnTo>
                    <a:lnTo>
                      <a:pt x="1" y="4"/>
                    </a:lnTo>
                    <a:lnTo>
                      <a:pt x="2" y="3"/>
                    </a:lnTo>
                    <a:lnTo>
                      <a:pt x="3" y="2"/>
                    </a:lnTo>
                    <a:lnTo>
                      <a:pt x="4" y="1"/>
                    </a:lnTo>
                    <a:lnTo>
                      <a:pt x="5" y="0"/>
                    </a:lnTo>
                    <a:lnTo>
                      <a:pt x="7" y="0"/>
                    </a:lnTo>
                    <a:lnTo>
                      <a:pt x="8" y="0"/>
                    </a:lnTo>
                    <a:lnTo>
                      <a:pt x="10" y="0"/>
                    </a:lnTo>
                    <a:lnTo>
                      <a:pt x="12" y="0"/>
                    </a:lnTo>
                    <a:lnTo>
                      <a:pt x="13" y="0"/>
                    </a:lnTo>
                    <a:lnTo>
                      <a:pt x="15" y="0"/>
                    </a:lnTo>
                    <a:lnTo>
                      <a:pt x="16" y="1"/>
                    </a:lnTo>
                    <a:lnTo>
                      <a:pt x="17" y="1"/>
                    </a:lnTo>
                    <a:lnTo>
                      <a:pt x="18" y="2"/>
                    </a:lnTo>
                    <a:lnTo>
                      <a:pt x="19" y="3"/>
                    </a:lnTo>
                    <a:lnTo>
                      <a:pt x="20" y="4"/>
                    </a:lnTo>
                    <a:lnTo>
                      <a:pt x="20" y="5"/>
                    </a:lnTo>
                    <a:lnTo>
                      <a:pt x="20" y="6"/>
                    </a:lnTo>
                    <a:lnTo>
                      <a:pt x="21" y="7"/>
                    </a:lnTo>
                    <a:lnTo>
                      <a:pt x="21" y="9"/>
                    </a:lnTo>
                    <a:moveTo>
                      <a:pt x="8" y="25"/>
                    </a:moveTo>
                    <a:lnTo>
                      <a:pt x="8" y="26"/>
                    </a:lnTo>
                    <a:lnTo>
                      <a:pt x="9" y="27"/>
                    </a:lnTo>
                    <a:lnTo>
                      <a:pt x="10" y="27"/>
                    </a:lnTo>
                    <a:lnTo>
                      <a:pt x="11" y="27"/>
                    </a:lnTo>
                    <a:lnTo>
                      <a:pt x="12" y="27"/>
                    </a:lnTo>
                    <a:lnTo>
                      <a:pt x="12" y="26"/>
                    </a:lnTo>
                    <a:lnTo>
                      <a:pt x="12" y="25"/>
                    </a:lnTo>
                    <a:lnTo>
                      <a:pt x="12" y="8"/>
                    </a:lnTo>
                    <a:lnTo>
                      <a:pt x="12" y="7"/>
                    </a:lnTo>
                    <a:lnTo>
                      <a:pt x="12" y="6"/>
                    </a:lnTo>
                    <a:lnTo>
                      <a:pt x="11" y="6"/>
                    </a:lnTo>
                    <a:lnTo>
                      <a:pt x="10" y="5"/>
                    </a:lnTo>
                    <a:lnTo>
                      <a:pt x="9" y="6"/>
                    </a:lnTo>
                    <a:lnTo>
                      <a:pt x="8" y="7"/>
                    </a:lnTo>
                    <a:lnTo>
                      <a:pt x="8" y="8"/>
                    </a:lnTo>
                    <a:lnTo>
                      <a:pt x="8" y="25"/>
                    </a:lnTo>
                  </a:path>
                </a:pathLst>
              </a:custGeom>
              <a:solidFill>
                <a:schemeClr val="tx1"/>
              </a:solidFill>
              <a:ln w="9525">
                <a:noFill/>
                <a:round/>
                <a:headEnd/>
                <a:tailEnd/>
              </a:ln>
            </p:spPr>
            <p:txBody>
              <a:bodyPr/>
              <a:lstStyle/>
              <a:p>
                <a:endParaRPr lang="en-US"/>
              </a:p>
            </p:txBody>
          </p:sp>
          <p:sp>
            <p:nvSpPr>
              <p:cNvPr id="58" name="Freeform 154"/>
              <p:cNvSpPr>
                <a:spLocks/>
              </p:cNvSpPr>
              <p:nvPr/>
            </p:nvSpPr>
            <p:spPr bwMode="auto">
              <a:xfrm>
                <a:off x="5813" y="3888"/>
                <a:ext cx="22" cy="32"/>
              </a:xfrm>
              <a:custGeom>
                <a:avLst/>
                <a:gdLst>
                  <a:gd name="T0" fmla="*/ 0 w 22"/>
                  <a:gd name="T1" fmla="*/ 0 h 32"/>
                  <a:gd name="T2" fmla="*/ 9 w 22"/>
                  <a:gd name="T3" fmla="*/ 0 h 32"/>
                  <a:gd name="T4" fmla="*/ 12 w 22"/>
                  <a:gd name="T5" fmla="*/ 25 h 32"/>
                  <a:gd name="T6" fmla="*/ 15 w 22"/>
                  <a:gd name="T7" fmla="*/ 0 h 32"/>
                  <a:gd name="T8" fmla="*/ 22 w 22"/>
                  <a:gd name="T9" fmla="*/ 0 h 32"/>
                  <a:gd name="T10" fmla="*/ 16 w 22"/>
                  <a:gd name="T11" fmla="*/ 32 h 32"/>
                  <a:gd name="T12" fmla="*/ 6 w 22"/>
                  <a:gd name="T13" fmla="*/ 32 h 32"/>
                  <a:gd name="T14" fmla="*/ 0 w 22"/>
                  <a:gd name="T15" fmla="*/ 0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32">
                    <a:moveTo>
                      <a:pt x="0" y="0"/>
                    </a:moveTo>
                    <a:lnTo>
                      <a:pt x="9" y="0"/>
                    </a:lnTo>
                    <a:lnTo>
                      <a:pt x="12" y="25"/>
                    </a:lnTo>
                    <a:lnTo>
                      <a:pt x="15" y="0"/>
                    </a:lnTo>
                    <a:lnTo>
                      <a:pt x="22" y="0"/>
                    </a:lnTo>
                    <a:lnTo>
                      <a:pt x="16" y="32"/>
                    </a:lnTo>
                    <a:lnTo>
                      <a:pt x="6" y="32"/>
                    </a:lnTo>
                    <a:lnTo>
                      <a:pt x="0" y="0"/>
                    </a:lnTo>
                  </a:path>
                </a:pathLst>
              </a:custGeom>
              <a:solidFill>
                <a:schemeClr val="tx1"/>
              </a:solidFill>
              <a:ln w="9525">
                <a:noFill/>
                <a:round/>
                <a:headEnd/>
                <a:tailEnd/>
              </a:ln>
            </p:spPr>
            <p:txBody>
              <a:bodyPr/>
              <a:lstStyle/>
              <a:p>
                <a:endParaRPr lang="en-US"/>
              </a:p>
            </p:txBody>
          </p:sp>
        </p:grpSp>
        <p:sp>
          <p:nvSpPr>
            <p:cNvPr id="15" name="Freeform 155"/>
            <p:cNvSpPr>
              <a:spLocks/>
            </p:cNvSpPr>
            <p:nvPr/>
          </p:nvSpPr>
          <p:spPr bwMode="auto">
            <a:xfrm>
              <a:off x="1001" y="359"/>
              <a:ext cx="74" cy="3"/>
            </a:xfrm>
            <a:custGeom>
              <a:avLst/>
              <a:gdLst>
                <a:gd name="T0" fmla="*/ 5 w 49"/>
                <a:gd name="T1" fmla="*/ 0 h 2"/>
                <a:gd name="T2" fmla="*/ 169 w 49"/>
                <a:gd name="T3" fmla="*/ 5 h 2"/>
                <a:gd name="T4" fmla="*/ 0 w 49"/>
                <a:gd name="T5" fmla="*/ 8 h 2"/>
                <a:gd name="T6" fmla="*/ 5 w 49"/>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2">
                  <a:moveTo>
                    <a:pt x="1" y="0"/>
                  </a:moveTo>
                  <a:lnTo>
                    <a:pt x="49" y="1"/>
                  </a:lnTo>
                  <a:lnTo>
                    <a:pt x="0" y="2"/>
                  </a:lnTo>
                  <a:lnTo>
                    <a:pt x="1" y="0"/>
                  </a:lnTo>
                </a:path>
              </a:pathLst>
            </a:custGeom>
            <a:solidFill>
              <a:schemeClr val="bg1"/>
            </a:solidFill>
            <a:ln w="0">
              <a:solidFill>
                <a:srgbClr val="333399"/>
              </a:solidFill>
              <a:prstDash val="solid"/>
              <a:round/>
              <a:headEnd/>
              <a:tailEnd/>
            </a:ln>
          </p:spPr>
          <p:txBody>
            <a:bodyPr/>
            <a:lstStyle/>
            <a:p>
              <a:endParaRPr lang="en-US"/>
            </a:p>
          </p:txBody>
        </p:sp>
      </p:gr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7" name="Date Placeholder 6"/>
          <p:cNvSpPr>
            <a:spLocks noGrp="1"/>
          </p:cNvSpPr>
          <p:nvPr>
            <p:ph type="dt" sz="half" idx="10"/>
          </p:nvPr>
        </p:nvSpPr>
        <p:spPr/>
        <p:txBody>
          <a:bodyPr/>
          <a:lstStyle>
            <a:lvl1pPr>
              <a:defRPr/>
            </a:lvl1pPr>
            <a:extLst/>
          </a:lstStyle>
          <a:p>
            <a:pPr>
              <a:defRPr/>
            </a:pPr>
            <a:endParaRPr lang="en-US" altLang="en-US"/>
          </a:p>
        </p:txBody>
      </p:sp>
      <p:sp>
        <p:nvSpPr>
          <p:cNvPr id="68" name="Footer Placeholder 19"/>
          <p:cNvSpPr>
            <a:spLocks noGrp="1"/>
          </p:cNvSpPr>
          <p:nvPr>
            <p:ph type="ftr" sz="quarter" idx="11"/>
          </p:nvPr>
        </p:nvSpPr>
        <p:spPr/>
        <p:txBody>
          <a:bodyPr/>
          <a:lstStyle>
            <a:lvl1pPr>
              <a:defRPr/>
            </a:lvl1pPr>
            <a:extLst/>
          </a:lstStyle>
          <a:p>
            <a:pPr>
              <a:defRPr/>
            </a:pPr>
            <a:endParaRPr lang="en-US" altLang="en-US"/>
          </a:p>
        </p:txBody>
      </p:sp>
      <p:sp>
        <p:nvSpPr>
          <p:cNvPr id="69" name="Slide Number Placeholder 9"/>
          <p:cNvSpPr>
            <a:spLocks noGrp="1"/>
          </p:cNvSpPr>
          <p:nvPr>
            <p:ph type="sldNum" sz="quarter" idx="12"/>
          </p:nvPr>
        </p:nvSpPr>
        <p:spPr/>
        <p:txBody>
          <a:bodyPr/>
          <a:lstStyle>
            <a:lvl1pPr>
              <a:defRPr/>
            </a:lvl1pPr>
            <a:extLst/>
          </a:lstStyle>
          <a:p>
            <a:pPr>
              <a:defRPr/>
            </a:pPr>
            <a:fld id="{341DFE79-1FA3-42CE-8609-0CE5B1B5680F}"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ltLang="en-US"/>
          </a:p>
        </p:txBody>
      </p:sp>
      <p:sp>
        <p:nvSpPr>
          <p:cNvPr id="5" name="Footer Placeholder 9"/>
          <p:cNvSpPr>
            <a:spLocks noGrp="1"/>
          </p:cNvSpPr>
          <p:nvPr>
            <p:ph type="ftr" sz="quarter" idx="11"/>
          </p:nvPr>
        </p:nvSpPr>
        <p:spPr/>
        <p:txBody>
          <a:bodyPr/>
          <a:lstStyle>
            <a:lvl1pPr>
              <a:defRPr/>
            </a:lvl1pPr>
          </a:lstStyle>
          <a:p>
            <a:pPr>
              <a:defRPr/>
            </a:pPr>
            <a:endParaRPr lang="en-US" altLang="en-US"/>
          </a:p>
        </p:txBody>
      </p:sp>
      <p:sp>
        <p:nvSpPr>
          <p:cNvPr id="6" name="Slide Number Placeholder 21"/>
          <p:cNvSpPr>
            <a:spLocks noGrp="1"/>
          </p:cNvSpPr>
          <p:nvPr>
            <p:ph type="sldNum" sz="quarter" idx="12"/>
          </p:nvPr>
        </p:nvSpPr>
        <p:spPr/>
        <p:txBody>
          <a:bodyPr/>
          <a:lstStyle>
            <a:lvl1pPr>
              <a:defRPr/>
            </a:lvl1pPr>
          </a:lstStyle>
          <a:p>
            <a:pPr>
              <a:defRPr/>
            </a:pPr>
            <a:fld id="{4BBED391-8EEC-40F1-9FF5-5E7F387531E9}"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ltLang="en-US"/>
          </a:p>
        </p:txBody>
      </p:sp>
      <p:sp>
        <p:nvSpPr>
          <p:cNvPr id="5" name="Footer Placeholder 9"/>
          <p:cNvSpPr>
            <a:spLocks noGrp="1"/>
          </p:cNvSpPr>
          <p:nvPr>
            <p:ph type="ftr" sz="quarter" idx="11"/>
          </p:nvPr>
        </p:nvSpPr>
        <p:spPr/>
        <p:txBody>
          <a:bodyPr/>
          <a:lstStyle>
            <a:lvl1pPr>
              <a:defRPr/>
            </a:lvl1pPr>
          </a:lstStyle>
          <a:p>
            <a:pPr>
              <a:defRPr/>
            </a:pPr>
            <a:endParaRPr lang="en-US" altLang="en-US"/>
          </a:p>
        </p:txBody>
      </p:sp>
      <p:sp>
        <p:nvSpPr>
          <p:cNvPr id="6" name="Slide Number Placeholder 21"/>
          <p:cNvSpPr>
            <a:spLocks noGrp="1"/>
          </p:cNvSpPr>
          <p:nvPr>
            <p:ph type="sldNum" sz="quarter" idx="12"/>
          </p:nvPr>
        </p:nvSpPr>
        <p:spPr/>
        <p:txBody>
          <a:bodyPr/>
          <a:lstStyle>
            <a:lvl1pPr>
              <a:defRPr/>
            </a:lvl1pPr>
          </a:lstStyle>
          <a:p>
            <a:pPr>
              <a:defRPr/>
            </a:pPr>
            <a:fld id="{E8B4B56C-757E-4BED-B62A-CCBD1FF6ABE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3"/>
          <p:cNvSpPr>
            <a:spLocks noGrp="1"/>
          </p:cNvSpPr>
          <p:nvPr>
            <p:ph type="dt" sz="half" idx="10"/>
          </p:nvPr>
        </p:nvSpPr>
        <p:spPr/>
        <p:txBody>
          <a:bodyPr/>
          <a:lstStyle>
            <a:lvl1pPr>
              <a:defRPr/>
            </a:lvl1pPr>
          </a:lstStyle>
          <a:p>
            <a:pPr>
              <a:defRPr/>
            </a:pPr>
            <a:endParaRPr lang="en-US" altLang="en-US"/>
          </a:p>
        </p:txBody>
      </p:sp>
      <p:sp>
        <p:nvSpPr>
          <p:cNvPr id="5" name="Footer Placeholder 9"/>
          <p:cNvSpPr>
            <a:spLocks noGrp="1"/>
          </p:cNvSpPr>
          <p:nvPr>
            <p:ph type="ftr" sz="quarter" idx="11"/>
          </p:nvPr>
        </p:nvSpPr>
        <p:spPr/>
        <p:txBody>
          <a:bodyPr/>
          <a:lstStyle>
            <a:lvl1pPr>
              <a:defRPr/>
            </a:lvl1pPr>
          </a:lstStyle>
          <a:p>
            <a:pPr>
              <a:defRPr/>
            </a:pPr>
            <a:endParaRPr lang="en-US" altLang="en-US"/>
          </a:p>
        </p:txBody>
      </p:sp>
      <p:sp>
        <p:nvSpPr>
          <p:cNvPr id="6" name="Slide Number Placeholder 21"/>
          <p:cNvSpPr>
            <a:spLocks noGrp="1"/>
          </p:cNvSpPr>
          <p:nvPr>
            <p:ph type="sldNum" sz="quarter" idx="12"/>
          </p:nvPr>
        </p:nvSpPr>
        <p:spPr/>
        <p:txBody>
          <a:bodyPr/>
          <a:lstStyle>
            <a:lvl1pPr>
              <a:defRPr/>
            </a:lvl1pPr>
          </a:lstStyle>
          <a:p>
            <a:pPr>
              <a:defRPr/>
            </a:pPr>
            <a:fld id="{49CE3969-8FD1-4178-AFE9-287390AF1EDD}"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ltLang="en-US"/>
          </a:p>
        </p:txBody>
      </p:sp>
      <p:sp>
        <p:nvSpPr>
          <p:cNvPr id="9" name="Footer Placeholder 4"/>
          <p:cNvSpPr>
            <a:spLocks noGrp="1"/>
          </p:cNvSpPr>
          <p:nvPr>
            <p:ph type="ftr" sz="quarter" idx="11"/>
          </p:nvPr>
        </p:nvSpPr>
        <p:spPr/>
        <p:txBody>
          <a:bodyPr/>
          <a:lstStyle>
            <a:lvl1pPr>
              <a:defRPr/>
            </a:lvl1pPr>
            <a:extLst/>
          </a:lstStyle>
          <a:p>
            <a:pPr>
              <a:defRPr/>
            </a:pPr>
            <a:endParaRPr lang="en-US" altLang="en-US"/>
          </a:p>
        </p:txBody>
      </p:sp>
      <p:sp>
        <p:nvSpPr>
          <p:cNvPr id="10" name="Slide Number Placeholder 5"/>
          <p:cNvSpPr>
            <a:spLocks noGrp="1"/>
          </p:cNvSpPr>
          <p:nvPr>
            <p:ph type="sldNum" sz="quarter" idx="12"/>
          </p:nvPr>
        </p:nvSpPr>
        <p:spPr/>
        <p:txBody>
          <a:bodyPr/>
          <a:lstStyle>
            <a:lvl1pPr>
              <a:defRPr/>
            </a:lvl1pPr>
            <a:extLst/>
          </a:lstStyle>
          <a:p>
            <a:pPr>
              <a:defRPr/>
            </a:pPr>
            <a:fld id="{72D99FB4-A2BB-40F9-903A-6CFA97CB500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ltLang="en-US"/>
          </a:p>
        </p:txBody>
      </p:sp>
      <p:sp>
        <p:nvSpPr>
          <p:cNvPr id="6" name="Footer Placeholder 9"/>
          <p:cNvSpPr>
            <a:spLocks noGrp="1"/>
          </p:cNvSpPr>
          <p:nvPr>
            <p:ph type="ftr" sz="quarter" idx="11"/>
          </p:nvPr>
        </p:nvSpPr>
        <p:spPr/>
        <p:txBody>
          <a:bodyPr/>
          <a:lstStyle>
            <a:lvl1pPr>
              <a:defRPr/>
            </a:lvl1pPr>
          </a:lstStyle>
          <a:p>
            <a:pPr>
              <a:defRPr/>
            </a:pPr>
            <a:endParaRPr lang="en-US" altLang="en-US"/>
          </a:p>
        </p:txBody>
      </p:sp>
      <p:sp>
        <p:nvSpPr>
          <p:cNvPr id="7" name="Slide Number Placeholder 21"/>
          <p:cNvSpPr>
            <a:spLocks noGrp="1"/>
          </p:cNvSpPr>
          <p:nvPr>
            <p:ph type="sldNum" sz="quarter" idx="12"/>
          </p:nvPr>
        </p:nvSpPr>
        <p:spPr/>
        <p:txBody>
          <a:bodyPr/>
          <a:lstStyle>
            <a:lvl1pPr>
              <a:defRPr/>
            </a:lvl1pPr>
          </a:lstStyle>
          <a:p>
            <a:pPr>
              <a:defRPr/>
            </a:pPr>
            <a:fld id="{9D458A70-FD33-4AED-9FF4-F3AF2E0F928F}"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ltLang="en-US"/>
          </a:p>
        </p:txBody>
      </p:sp>
      <p:sp>
        <p:nvSpPr>
          <p:cNvPr id="8" name="Footer Placeholder 7"/>
          <p:cNvSpPr>
            <a:spLocks noGrp="1"/>
          </p:cNvSpPr>
          <p:nvPr>
            <p:ph type="ftr" sz="quarter" idx="11"/>
          </p:nvPr>
        </p:nvSpPr>
        <p:spPr/>
        <p:txBody>
          <a:bodyPr/>
          <a:lstStyle>
            <a:lvl1pPr>
              <a:defRPr/>
            </a:lvl1pPr>
            <a:extLst/>
          </a:lstStyle>
          <a:p>
            <a:pPr>
              <a:defRPr/>
            </a:pPr>
            <a:endParaRPr lang="en-US" altLang="en-US"/>
          </a:p>
        </p:txBody>
      </p:sp>
      <p:sp>
        <p:nvSpPr>
          <p:cNvPr id="9" name="Slide Number Placeholder 8"/>
          <p:cNvSpPr>
            <a:spLocks noGrp="1"/>
          </p:cNvSpPr>
          <p:nvPr>
            <p:ph type="sldNum" sz="quarter" idx="12"/>
          </p:nvPr>
        </p:nvSpPr>
        <p:spPr/>
        <p:txBody>
          <a:bodyPr/>
          <a:lstStyle>
            <a:lvl1pPr>
              <a:defRPr/>
            </a:lvl1pPr>
            <a:extLst/>
          </a:lstStyle>
          <a:p>
            <a:pPr>
              <a:defRPr/>
            </a:pPr>
            <a:fld id="{8CBE3262-3FFD-472B-B638-621CA9DAA373}"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ltLang="en-US"/>
          </a:p>
        </p:txBody>
      </p:sp>
      <p:sp>
        <p:nvSpPr>
          <p:cNvPr id="4" name="Footer Placeholder 9"/>
          <p:cNvSpPr>
            <a:spLocks noGrp="1"/>
          </p:cNvSpPr>
          <p:nvPr>
            <p:ph type="ftr" sz="quarter" idx="11"/>
          </p:nvPr>
        </p:nvSpPr>
        <p:spPr/>
        <p:txBody>
          <a:bodyPr/>
          <a:lstStyle>
            <a:lvl1pPr>
              <a:defRPr/>
            </a:lvl1pPr>
          </a:lstStyle>
          <a:p>
            <a:pPr>
              <a:defRPr/>
            </a:pPr>
            <a:endParaRPr lang="en-US" altLang="en-US"/>
          </a:p>
        </p:txBody>
      </p:sp>
      <p:sp>
        <p:nvSpPr>
          <p:cNvPr id="5" name="Slide Number Placeholder 21"/>
          <p:cNvSpPr>
            <a:spLocks noGrp="1"/>
          </p:cNvSpPr>
          <p:nvPr>
            <p:ph type="sldNum" sz="quarter" idx="12"/>
          </p:nvPr>
        </p:nvSpPr>
        <p:spPr/>
        <p:txBody>
          <a:bodyPr/>
          <a:lstStyle>
            <a:lvl1pPr>
              <a:defRPr/>
            </a:lvl1pPr>
          </a:lstStyle>
          <a:p>
            <a:pPr>
              <a:defRPr/>
            </a:pPr>
            <a:fld id="{17C96D7D-3CA1-475D-9586-87989BAA6E95}"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endParaRPr lang="en-US" altLang="en-US"/>
          </a:p>
        </p:txBody>
      </p:sp>
      <p:sp>
        <p:nvSpPr>
          <p:cNvPr id="5" name="Footer Placeholder 2"/>
          <p:cNvSpPr>
            <a:spLocks noGrp="1"/>
          </p:cNvSpPr>
          <p:nvPr>
            <p:ph type="ftr" sz="quarter" idx="11"/>
          </p:nvPr>
        </p:nvSpPr>
        <p:spPr/>
        <p:txBody>
          <a:bodyPr/>
          <a:lstStyle>
            <a:lvl1pPr>
              <a:defRPr/>
            </a:lvl1pPr>
            <a:extLst/>
          </a:lstStyle>
          <a:p>
            <a:pPr>
              <a:defRPr/>
            </a:pPr>
            <a:endParaRPr lang="en-US" altLang="en-US"/>
          </a:p>
        </p:txBody>
      </p:sp>
      <p:sp>
        <p:nvSpPr>
          <p:cNvPr id="6" name="Slide Number Placeholder 3"/>
          <p:cNvSpPr>
            <a:spLocks noGrp="1"/>
          </p:cNvSpPr>
          <p:nvPr>
            <p:ph type="sldNum" sz="quarter" idx="12"/>
          </p:nvPr>
        </p:nvSpPr>
        <p:spPr/>
        <p:txBody>
          <a:bodyPr/>
          <a:lstStyle>
            <a:lvl1pPr>
              <a:defRPr/>
            </a:lvl1pPr>
            <a:extLst/>
          </a:lstStyle>
          <a:p>
            <a:pPr>
              <a:defRPr/>
            </a:pPr>
            <a:fld id="{E386C233-9681-4591-A321-A748E8AC6E9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ltLang="en-US"/>
          </a:p>
        </p:txBody>
      </p:sp>
      <p:sp>
        <p:nvSpPr>
          <p:cNvPr id="6" name="Footer Placeholder 5"/>
          <p:cNvSpPr>
            <a:spLocks noGrp="1"/>
          </p:cNvSpPr>
          <p:nvPr>
            <p:ph type="ftr" sz="quarter" idx="11"/>
          </p:nvPr>
        </p:nvSpPr>
        <p:spPr/>
        <p:txBody>
          <a:bodyPr/>
          <a:lstStyle>
            <a:lvl1pPr>
              <a:defRPr/>
            </a:lvl1pPr>
            <a:extLst/>
          </a:lstStyle>
          <a:p>
            <a:pPr>
              <a:defRPr/>
            </a:pPr>
            <a:endParaRPr lang="en-US" altLang="en-US"/>
          </a:p>
        </p:txBody>
      </p:sp>
      <p:sp>
        <p:nvSpPr>
          <p:cNvPr id="7" name="Slide Number Placeholder 6"/>
          <p:cNvSpPr>
            <a:spLocks noGrp="1"/>
          </p:cNvSpPr>
          <p:nvPr>
            <p:ph type="sldNum" sz="quarter" idx="12"/>
          </p:nvPr>
        </p:nvSpPr>
        <p:spPr/>
        <p:txBody>
          <a:bodyPr/>
          <a:lstStyle>
            <a:lvl1pPr>
              <a:defRPr/>
            </a:lvl1pPr>
            <a:extLst/>
          </a:lstStyle>
          <a:p>
            <a:pPr>
              <a:defRPr/>
            </a:pPr>
            <a:fld id="{9B7555EB-6776-4815-A231-74D84DE006FC}"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ltLang="en-US"/>
          </a:p>
        </p:txBody>
      </p:sp>
      <p:sp>
        <p:nvSpPr>
          <p:cNvPr id="9" name="Footer Placeholder 5"/>
          <p:cNvSpPr>
            <a:spLocks noGrp="1"/>
          </p:cNvSpPr>
          <p:nvPr>
            <p:ph type="ftr" sz="quarter" idx="11"/>
          </p:nvPr>
        </p:nvSpPr>
        <p:spPr/>
        <p:txBody>
          <a:bodyPr/>
          <a:lstStyle>
            <a:lvl1pPr>
              <a:defRPr/>
            </a:lvl1pPr>
            <a:extLst/>
          </a:lstStyle>
          <a:p>
            <a:pPr>
              <a:defRPr/>
            </a:pPr>
            <a:endParaRPr lang="en-US" altLang="en-US"/>
          </a:p>
        </p:txBody>
      </p:sp>
      <p:sp>
        <p:nvSpPr>
          <p:cNvPr id="10" name="Slide Number Placeholder 6"/>
          <p:cNvSpPr>
            <a:spLocks noGrp="1"/>
          </p:cNvSpPr>
          <p:nvPr>
            <p:ph type="sldNum" sz="quarter" idx="12"/>
          </p:nvPr>
        </p:nvSpPr>
        <p:spPr/>
        <p:txBody>
          <a:bodyPr/>
          <a:lstStyle>
            <a:lvl1pPr>
              <a:defRPr/>
            </a:lvl1pPr>
            <a:extLst/>
          </a:lstStyle>
          <a:p>
            <a:pPr>
              <a:defRPr/>
            </a:pPr>
            <a:fld id="{72D53584-7C35-4F85-BD74-33CBE7CF238E}"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lt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lt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a:defRPr/>
            </a:pPr>
            <a:fld id="{10EC7C69-6B2C-4D70-9500-AEE64DAC0A72}" type="slidenum">
              <a:rPr lang="en-US" altLang="en-US"/>
              <a:pPr>
                <a:defRPr/>
              </a:pPr>
              <a:t>‹#›</a:t>
            </a:fld>
            <a:endParaRPr lang="en-US" alt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1038" name="Group 220"/>
          <p:cNvGrpSpPr>
            <a:grpSpLocks/>
          </p:cNvGrpSpPr>
          <p:nvPr userDrawn="1"/>
        </p:nvGrpSpPr>
        <p:grpSpPr bwMode="auto">
          <a:xfrm>
            <a:off x="228600" y="0"/>
            <a:ext cx="8488363" cy="831850"/>
            <a:chOff x="192" y="144"/>
            <a:chExt cx="5347" cy="524"/>
          </a:xfrm>
        </p:grpSpPr>
        <p:grpSp>
          <p:nvGrpSpPr>
            <p:cNvPr id="1040" name="Group 7"/>
            <p:cNvGrpSpPr>
              <a:grpSpLocks/>
            </p:cNvGrpSpPr>
            <p:nvPr/>
          </p:nvGrpSpPr>
          <p:grpSpPr bwMode="auto">
            <a:xfrm>
              <a:off x="192" y="144"/>
              <a:ext cx="5347" cy="524"/>
              <a:chOff x="165" y="55"/>
              <a:chExt cx="5347" cy="524"/>
            </a:xfrm>
          </p:grpSpPr>
          <p:grpSp>
            <p:nvGrpSpPr>
              <p:cNvPr id="1100" name="Group 8"/>
              <p:cNvGrpSpPr>
                <a:grpSpLocks/>
              </p:cNvGrpSpPr>
              <p:nvPr userDrawn="1"/>
            </p:nvGrpSpPr>
            <p:grpSpPr bwMode="auto">
              <a:xfrm>
                <a:off x="664" y="104"/>
                <a:ext cx="4848" cy="432"/>
                <a:chOff x="664" y="104"/>
                <a:chExt cx="4848" cy="432"/>
              </a:xfrm>
            </p:grpSpPr>
            <p:sp>
              <p:nvSpPr>
                <p:cNvPr id="1102" name="Freeform 9"/>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endParaRPr lang="en-US"/>
                </a:p>
              </p:txBody>
            </p:sp>
            <p:grpSp>
              <p:nvGrpSpPr>
                <p:cNvPr id="1103" name="Group 10"/>
                <p:cNvGrpSpPr>
                  <a:grpSpLocks/>
                </p:cNvGrpSpPr>
                <p:nvPr/>
              </p:nvGrpSpPr>
              <p:grpSpPr bwMode="auto">
                <a:xfrm>
                  <a:off x="1195" y="104"/>
                  <a:ext cx="3827" cy="429"/>
                  <a:chOff x="1021" y="240"/>
                  <a:chExt cx="3827" cy="429"/>
                </a:xfrm>
              </p:grpSpPr>
              <p:grpSp>
                <p:nvGrpSpPr>
                  <p:cNvPr id="1152" name="Group 11"/>
                  <p:cNvGrpSpPr>
                    <a:grpSpLocks/>
                  </p:cNvGrpSpPr>
                  <p:nvPr/>
                </p:nvGrpSpPr>
                <p:grpSpPr bwMode="auto">
                  <a:xfrm>
                    <a:off x="1021" y="241"/>
                    <a:ext cx="2208" cy="427"/>
                    <a:chOff x="1021" y="241"/>
                    <a:chExt cx="2208" cy="427"/>
                  </a:xfrm>
                </p:grpSpPr>
                <p:sp>
                  <p:nvSpPr>
                    <p:cNvPr id="1196" name="Freeform 12"/>
                    <p:cNvSpPr>
                      <a:spLocks/>
                    </p:cNvSpPr>
                    <p:nvPr/>
                  </p:nvSpPr>
                  <p:spPr bwMode="ltGray">
                    <a:xfrm>
                      <a:off x="2257" y="633"/>
                      <a:ext cx="7" cy="8"/>
                    </a:xfrm>
                    <a:custGeom>
                      <a:avLst/>
                      <a:gdLst>
                        <a:gd name="T0" fmla="*/ 0 w 15"/>
                        <a:gd name="T1" fmla="*/ 0 h 23"/>
                        <a:gd name="T2" fmla="*/ 1 w 15"/>
                        <a:gd name="T3" fmla="*/ 0 h 23"/>
                        <a:gd name="T4" fmla="*/ 1 w 15"/>
                        <a:gd name="T5" fmla="*/ 1 h 23"/>
                        <a:gd name="T6" fmla="*/ 0 w 15"/>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en-US"/>
                    </a:p>
                  </p:txBody>
                </p:sp>
                <p:sp>
                  <p:nvSpPr>
                    <p:cNvPr id="1197" name="Freeform 13"/>
                    <p:cNvSpPr>
                      <a:spLocks/>
                    </p:cNvSpPr>
                    <p:nvPr/>
                  </p:nvSpPr>
                  <p:spPr bwMode="ltGray">
                    <a:xfrm>
                      <a:off x="2332" y="660"/>
                      <a:ext cx="9" cy="8"/>
                    </a:xfrm>
                    <a:custGeom>
                      <a:avLst/>
                      <a:gdLst>
                        <a:gd name="T0" fmla="*/ 0 w 20"/>
                        <a:gd name="T1" fmla="*/ 1 h 23"/>
                        <a:gd name="T2" fmla="*/ 1 w 20"/>
                        <a:gd name="T3" fmla="*/ 0 h 23"/>
                        <a:gd name="T4" fmla="*/ 0 w 20"/>
                        <a:gd name="T5" fmla="*/ 1 h 23"/>
                        <a:gd name="T6" fmla="*/ 0 w 20"/>
                        <a:gd name="T7" fmla="*/ 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en-US"/>
                    </a:p>
                  </p:txBody>
                </p:sp>
                <p:sp>
                  <p:nvSpPr>
                    <p:cNvPr id="1198" name="Freeform 14"/>
                    <p:cNvSpPr>
                      <a:spLocks/>
                    </p:cNvSpPr>
                    <p:nvPr/>
                  </p:nvSpPr>
                  <p:spPr bwMode="ltGray">
                    <a:xfrm>
                      <a:off x="2120" y="616"/>
                      <a:ext cx="13" cy="14"/>
                    </a:xfrm>
                    <a:custGeom>
                      <a:avLst/>
                      <a:gdLst>
                        <a:gd name="T0" fmla="*/ 1 w 30"/>
                        <a:gd name="T1" fmla="*/ 1 h 42"/>
                        <a:gd name="T2" fmla="*/ 0 w 30"/>
                        <a:gd name="T3" fmla="*/ 1 h 42"/>
                        <a:gd name="T4" fmla="*/ 0 w 30"/>
                        <a:gd name="T5" fmla="*/ 0 h 42"/>
                        <a:gd name="T6" fmla="*/ 1 w 30"/>
                        <a:gd name="T7" fmla="*/ 0 h 42"/>
                        <a:gd name="T8" fmla="*/ 3 w 30"/>
                        <a:gd name="T9" fmla="*/ 1 h 42"/>
                        <a:gd name="T10" fmla="*/ 2 w 30"/>
                        <a:gd name="T11" fmla="*/ 1 h 42"/>
                        <a:gd name="T12" fmla="*/ 1 w 30"/>
                        <a:gd name="T13" fmla="*/ 1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US"/>
                    </a:p>
                  </p:txBody>
                </p:sp>
                <p:sp>
                  <p:nvSpPr>
                    <p:cNvPr id="1199" name="Freeform 15"/>
                    <p:cNvSpPr>
                      <a:spLocks/>
                    </p:cNvSpPr>
                    <p:nvPr/>
                  </p:nvSpPr>
                  <p:spPr bwMode="ltGray">
                    <a:xfrm>
                      <a:off x="1967" y="629"/>
                      <a:ext cx="11" cy="5"/>
                    </a:xfrm>
                    <a:custGeom>
                      <a:avLst/>
                      <a:gdLst>
                        <a:gd name="T0" fmla="*/ 1 w 25"/>
                        <a:gd name="T1" fmla="*/ 1 h 16"/>
                        <a:gd name="T2" fmla="*/ 0 w 25"/>
                        <a:gd name="T3" fmla="*/ 0 h 16"/>
                        <a:gd name="T4" fmla="*/ 1 w 25"/>
                        <a:gd name="T5" fmla="*/ 0 h 16"/>
                        <a:gd name="T6" fmla="*/ 1 w 25"/>
                        <a:gd name="T7" fmla="*/ 1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US"/>
                    </a:p>
                  </p:txBody>
                </p:sp>
                <p:sp>
                  <p:nvSpPr>
                    <p:cNvPr id="1200" name="Freeform 16"/>
                    <p:cNvSpPr>
                      <a:spLocks/>
                    </p:cNvSpPr>
                    <p:nvPr/>
                  </p:nvSpPr>
                  <p:spPr bwMode="ltGray">
                    <a:xfrm>
                      <a:off x="1921" y="635"/>
                      <a:ext cx="28" cy="16"/>
                    </a:xfrm>
                    <a:custGeom>
                      <a:avLst/>
                      <a:gdLst>
                        <a:gd name="T0" fmla="*/ 1 w 65"/>
                        <a:gd name="T1" fmla="*/ 1 h 46"/>
                        <a:gd name="T2" fmla="*/ 3 w 65"/>
                        <a:gd name="T3" fmla="*/ 0 h 46"/>
                        <a:gd name="T4" fmla="*/ 3 w 65"/>
                        <a:gd name="T5" fmla="*/ 0 h 46"/>
                        <a:gd name="T6" fmla="*/ 5 w 65"/>
                        <a:gd name="T7" fmla="*/ 0 h 46"/>
                        <a:gd name="T8" fmla="*/ 3 w 65"/>
                        <a:gd name="T9" fmla="*/ 1 h 46"/>
                        <a:gd name="T10" fmla="*/ 1 w 65"/>
                        <a:gd name="T11" fmla="*/ 2 h 46"/>
                        <a:gd name="T12" fmla="*/ 0 w 65"/>
                        <a:gd name="T13" fmla="*/ 1 h 46"/>
                        <a:gd name="T14" fmla="*/ 1 w 65"/>
                        <a:gd name="T15" fmla="*/ 1 h 46"/>
                        <a:gd name="T16" fmla="*/ 1 w 65"/>
                        <a:gd name="T17" fmla="*/ 1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US"/>
                    </a:p>
                  </p:txBody>
                </p:sp>
                <p:sp>
                  <p:nvSpPr>
                    <p:cNvPr id="1201" name="Freeform 17"/>
                    <p:cNvSpPr>
                      <a:spLocks/>
                    </p:cNvSpPr>
                    <p:nvPr/>
                  </p:nvSpPr>
                  <p:spPr bwMode="ltGray">
                    <a:xfrm>
                      <a:off x="1892" y="634"/>
                      <a:ext cx="29" cy="16"/>
                    </a:xfrm>
                    <a:custGeom>
                      <a:avLst/>
                      <a:gdLst>
                        <a:gd name="T0" fmla="*/ 0 w 69"/>
                        <a:gd name="T1" fmla="*/ 1 h 47"/>
                        <a:gd name="T2" fmla="*/ 1 w 69"/>
                        <a:gd name="T3" fmla="*/ 1 h 47"/>
                        <a:gd name="T4" fmla="*/ 4 w 69"/>
                        <a:gd name="T5" fmla="*/ 0 h 47"/>
                        <a:gd name="T6" fmla="*/ 5 w 69"/>
                        <a:gd name="T7" fmla="*/ 0 h 47"/>
                        <a:gd name="T8" fmla="*/ 4 w 69"/>
                        <a:gd name="T9" fmla="*/ 1 h 47"/>
                        <a:gd name="T10" fmla="*/ 2 w 69"/>
                        <a:gd name="T11" fmla="*/ 1 h 47"/>
                        <a:gd name="T12" fmla="*/ 2 w 69"/>
                        <a:gd name="T13" fmla="*/ 2 h 47"/>
                        <a:gd name="T14" fmla="*/ 1 w 69"/>
                        <a:gd name="T15" fmla="*/ 2 h 47"/>
                        <a:gd name="T16" fmla="*/ 1 w 69"/>
                        <a:gd name="T17" fmla="*/ 1 h 47"/>
                        <a:gd name="T18" fmla="*/ 0 w 69"/>
                        <a:gd name="T19" fmla="*/ 1 h 47"/>
                        <a:gd name="T20" fmla="*/ 0 w 69"/>
                        <a:gd name="T21" fmla="*/ 1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US"/>
                    </a:p>
                  </p:txBody>
                </p:sp>
                <p:sp>
                  <p:nvSpPr>
                    <p:cNvPr id="1202" name="Freeform 18"/>
                    <p:cNvSpPr>
                      <a:spLocks/>
                    </p:cNvSpPr>
                    <p:nvPr/>
                  </p:nvSpPr>
                  <p:spPr bwMode="ltGray">
                    <a:xfrm>
                      <a:off x="1735" y="547"/>
                      <a:ext cx="151" cy="93"/>
                    </a:xfrm>
                    <a:custGeom>
                      <a:avLst/>
                      <a:gdLst>
                        <a:gd name="T0" fmla="*/ 1 w 355"/>
                        <a:gd name="T1" fmla="*/ 0 h 277"/>
                        <a:gd name="T2" fmla="*/ 3 w 355"/>
                        <a:gd name="T3" fmla="*/ 1 h 277"/>
                        <a:gd name="T4" fmla="*/ 4 w 355"/>
                        <a:gd name="T5" fmla="*/ 1 h 277"/>
                        <a:gd name="T6" fmla="*/ 6 w 355"/>
                        <a:gd name="T7" fmla="*/ 2 h 277"/>
                        <a:gd name="T8" fmla="*/ 7 w 355"/>
                        <a:gd name="T9" fmla="*/ 2 h 277"/>
                        <a:gd name="T10" fmla="*/ 9 w 355"/>
                        <a:gd name="T11" fmla="*/ 4 h 277"/>
                        <a:gd name="T12" fmla="*/ 11 w 355"/>
                        <a:gd name="T13" fmla="*/ 5 h 277"/>
                        <a:gd name="T14" fmla="*/ 11 w 355"/>
                        <a:gd name="T15" fmla="*/ 5 h 277"/>
                        <a:gd name="T16" fmla="*/ 12 w 355"/>
                        <a:gd name="T17" fmla="*/ 6 h 277"/>
                        <a:gd name="T18" fmla="*/ 14 w 355"/>
                        <a:gd name="T19" fmla="*/ 6 h 277"/>
                        <a:gd name="T20" fmla="*/ 13 w 355"/>
                        <a:gd name="T21" fmla="*/ 7 h 277"/>
                        <a:gd name="T22" fmla="*/ 14 w 355"/>
                        <a:gd name="T23" fmla="*/ 8 h 277"/>
                        <a:gd name="T24" fmla="*/ 15 w 355"/>
                        <a:gd name="T25" fmla="*/ 9 h 277"/>
                        <a:gd name="T26" fmla="*/ 17 w 355"/>
                        <a:gd name="T27" fmla="*/ 9 h 277"/>
                        <a:gd name="T28" fmla="*/ 18 w 355"/>
                        <a:gd name="T29" fmla="*/ 9 h 277"/>
                        <a:gd name="T30" fmla="*/ 20 w 355"/>
                        <a:gd name="T31" fmla="*/ 9 h 277"/>
                        <a:gd name="T32" fmla="*/ 21 w 355"/>
                        <a:gd name="T33" fmla="*/ 9 h 277"/>
                        <a:gd name="T34" fmla="*/ 23 w 355"/>
                        <a:gd name="T35" fmla="*/ 10 h 277"/>
                        <a:gd name="T36" fmla="*/ 24 w 355"/>
                        <a:gd name="T37" fmla="*/ 10 h 277"/>
                        <a:gd name="T38" fmla="*/ 27 w 355"/>
                        <a:gd name="T39" fmla="*/ 10 h 277"/>
                        <a:gd name="T40" fmla="*/ 26 w 355"/>
                        <a:gd name="T41" fmla="*/ 10 h 277"/>
                        <a:gd name="T42" fmla="*/ 25 w 355"/>
                        <a:gd name="T43" fmla="*/ 10 h 277"/>
                        <a:gd name="T44" fmla="*/ 23 w 355"/>
                        <a:gd name="T45" fmla="*/ 10 h 277"/>
                        <a:gd name="T46" fmla="*/ 22 w 355"/>
                        <a:gd name="T47" fmla="*/ 10 h 277"/>
                        <a:gd name="T48" fmla="*/ 20 w 355"/>
                        <a:gd name="T49" fmla="*/ 10 h 277"/>
                        <a:gd name="T50" fmla="*/ 18 w 355"/>
                        <a:gd name="T51" fmla="*/ 10 h 277"/>
                        <a:gd name="T52" fmla="*/ 13 w 355"/>
                        <a:gd name="T53" fmla="*/ 9 h 277"/>
                        <a:gd name="T54" fmla="*/ 12 w 355"/>
                        <a:gd name="T55" fmla="*/ 8 h 277"/>
                        <a:gd name="T56" fmla="*/ 10 w 355"/>
                        <a:gd name="T57" fmla="*/ 7 h 277"/>
                        <a:gd name="T58" fmla="*/ 9 w 355"/>
                        <a:gd name="T59" fmla="*/ 7 h 277"/>
                        <a:gd name="T60" fmla="*/ 7 w 355"/>
                        <a:gd name="T61" fmla="*/ 6 h 277"/>
                        <a:gd name="T62" fmla="*/ 5 w 355"/>
                        <a:gd name="T63" fmla="*/ 4 h 277"/>
                        <a:gd name="T64" fmla="*/ 5 w 355"/>
                        <a:gd name="T65" fmla="*/ 4 h 277"/>
                        <a:gd name="T66" fmla="*/ 5 w 355"/>
                        <a:gd name="T67" fmla="*/ 4 h 277"/>
                        <a:gd name="T68" fmla="*/ 4 w 355"/>
                        <a:gd name="T69" fmla="*/ 3 h 277"/>
                        <a:gd name="T70" fmla="*/ 3 w 355"/>
                        <a:gd name="T71" fmla="*/ 2 h 277"/>
                        <a:gd name="T72" fmla="*/ 2 w 355"/>
                        <a:gd name="T73" fmla="*/ 1 h 277"/>
                        <a:gd name="T74" fmla="*/ 0 w 355"/>
                        <a:gd name="T75" fmla="*/ 1 h 277"/>
                        <a:gd name="T76" fmla="*/ 1 w 355"/>
                        <a:gd name="T77" fmla="*/ 0 h 277"/>
                        <a:gd name="T78" fmla="*/ 1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US"/>
                    </a:p>
                  </p:txBody>
                </p:sp>
                <p:sp>
                  <p:nvSpPr>
                    <p:cNvPr id="1203" name="Freeform 19"/>
                    <p:cNvSpPr>
                      <a:spLocks/>
                    </p:cNvSpPr>
                    <p:nvPr/>
                  </p:nvSpPr>
                  <p:spPr bwMode="ltGray">
                    <a:xfrm>
                      <a:off x="1827" y="541"/>
                      <a:ext cx="67" cy="68"/>
                    </a:xfrm>
                    <a:custGeom>
                      <a:avLst/>
                      <a:gdLst>
                        <a:gd name="T0" fmla="*/ 4 w 156"/>
                        <a:gd name="T1" fmla="*/ 2 h 206"/>
                        <a:gd name="T2" fmla="*/ 5 w 156"/>
                        <a:gd name="T3" fmla="*/ 2 h 206"/>
                        <a:gd name="T4" fmla="*/ 5 w 156"/>
                        <a:gd name="T5" fmla="*/ 2 h 206"/>
                        <a:gd name="T6" fmla="*/ 6 w 156"/>
                        <a:gd name="T7" fmla="*/ 2 h 206"/>
                        <a:gd name="T8" fmla="*/ 9 w 156"/>
                        <a:gd name="T9" fmla="*/ 1 h 206"/>
                        <a:gd name="T10" fmla="*/ 9 w 156"/>
                        <a:gd name="T11" fmla="*/ 0 h 206"/>
                        <a:gd name="T12" fmla="*/ 10 w 156"/>
                        <a:gd name="T13" fmla="*/ 0 h 206"/>
                        <a:gd name="T14" fmla="*/ 12 w 156"/>
                        <a:gd name="T15" fmla="*/ 1 h 206"/>
                        <a:gd name="T16" fmla="*/ 12 w 156"/>
                        <a:gd name="T17" fmla="*/ 2 h 206"/>
                        <a:gd name="T18" fmla="*/ 10 w 156"/>
                        <a:gd name="T19" fmla="*/ 2 h 206"/>
                        <a:gd name="T20" fmla="*/ 10 w 156"/>
                        <a:gd name="T21" fmla="*/ 3 h 206"/>
                        <a:gd name="T22" fmla="*/ 11 w 156"/>
                        <a:gd name="T23" fmla="*/ 4 h 206"/>
                        <a:gd name="T24" fmla="*/ 12 w 156"/>
                        <a:gd name="T25" fmla="*/ 5 h 206"/>
                        <a:gd name="T26" fmla="*/ 10 w 156"/>
                        <a:gd name="T27" fmla="*/ 5 h 206"/>
                        <a:gd name="T28" fmla="*/ 9 w 156"/>
                        <a:gd name="T29" fmla="*/ 5 h 206"/>
                        <a:gd name="T30" fmla="*/ 8 w 156"/>
                        <a:gd name="T31" fmla="*/ 6 h 206"/>
                        <a:gd name="T32" fmla="*/ 8 w 156"/>
                        <a:gd name="T33" fmla="*/ 7 h 206"/>
                        <a:gd name="T34" fmla="*/ 7 w 156"/>
                        <a:gd name="T35" fmla="*/ 7 h 206"/>
                        <a:gd name="T36" fmla="*/ 6 w 156"/>
                        <a:gd name="T37" fmla="*/ 7 h 206"/>
                        <a:gd name="T38" fmla="*/ 6 w 156"/>
                        <a:gd name="T39" fmla="*/ 7 h 206"/>
                        <a:gd name="T40" fmla="*/ 6 w 156"/>
                        <a:gd name="T41" fmla="*/ 7 h 206"/>
                        <a:gd name="T42" fmla="*/ 5 w 156"/>
                        <a:gd name="T43" fmla="*/ 7 h 206"/>
                        <a:gd name="T44" fmla="*/ 3 w 156"/>
                        <a:gd name="T45" fmla="*/ 7 h 206"/>
                        <a:gd name="T46" fmla="*/ 2 w 156"/>
                        <a:gd name="T47" fmla="*/ 7 h 206"/>
                        <a:gd name="T48" fmla="*/ 1 w 156"/>
                        <a:gd name="T49" fmla="*/ 5 h 206"/>
                        <a:gd name="T50" fmla="*/ 0 w 156"/>
                        <a:gd name="T51" fmla="*/ 5 h 206"/>
                        <a:gd name="T52" fmla="*/ 0 w 156"/>
                        <a:gd name="T53" fmla="*/ 4 h 206"/>
                        <a:gd name="T54" fmla="*/ 2 w 156"/>
                        <a:gd name="T55" fmla="*/ 4 h 206"/>
                        <a:gd name="T56" fmla="*/ 3 w 156"/>
                        <a:gd name="T57" fmla="*/ 4 h 206"/>
                        <a:gd name="T58" fmla="*/ 3 w 156"/>
                        <a:gd name="T59" fmla="*/ 3 h 206"/>
                        <a:gd name="T60" fmla="*/ 4 w 156"/>
                        <a:gd name="T61" fmla="*/ 3 h 206"/>
                        <a:gd name="T62" fmla="*/ 4 w 156"/>
                        <a:gd name="T63" fmla="*/ 2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US"/>
                    </a:p>
                  </p:txBody>
                </p:sp>
                <p:sp>
                  <p:nvSpPr>
                    <p:cNvPr id="1204" name="Freeform 20"/>
                    <p:cNvSpPr>
                      <a:spLocks/>
                    </p:cNvSpPr>
                    <p:nvPr/>
                  </p:nvSpPr>
                  <p:spPr bwMode="ltGray">
                    <a:xfrm>
                      <a:off x="1892" y="572"/>
                      <a:ext cx="47" cy="13"/>
                    </a:xfrm>
                    <a:custGeom>
                      <a:avLst/>
                      <a:gdLst>
                        <a:gd name="T0" fmla="*/ 0 w 109"/>
                        <a:gd name="T1" fmla="*/ 1 h 38"/>
                        <a:gd name="T2" fmla="*/ 1 w 109"/>
                        <a:gd name="T3" fmla="*/ 0 h 38"/>
                        <a:gd name="T4" fmla="*/ 4 w 109"/>
                        <a:gd name="T5" fmla="*/ 1 h 38"/>
                        <a:gd name="T6" fmla="*/ 6 w 109"/>
                        <a:gd name="T7" fmla="*/ 1 h 38"/>
                        <a:gd name="T8" fmla="*/ 7 w 109"/>
                        <a:gd name="T9" fmla="*/ 0 h 38"/>
                        <a:gd name="T10" fmla="*/ 6 w 109"/>
                        <a:gd name="T11" fmla="*/ 1 h 38"/>
                        <a:gd name="T12" fmla="*/ 5 w 109"/>
                        <a:gd name="T13" fmla="*/ 1 h 38"/>
                        <a:gd name="T14" fmla="*/ 3 w 109"/>
                        <a:gd name="T15" fmla="*/ 1 h 38"/>
                        <a:gd name="T16" fmla="*/ 1 w 109"/>
                        <a:gd name="T17" fmla="*/ 1 h 38"/>
                        <a:gd name="T18" fmla="*/ 0 w 109"/>
                        <a:gd name="T19" fmla="*/ 1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US"/>
                    </a:p>
                  </p:txBody>
                </p:sp>
                <p:sp>
                  <p:nvSpPr>
                    <p:cNvPr id="1205" name="Freeform 21"/>
                    <p:cNvSpPr>
                      <a:spLocks/>
                    </p:cNvSpPr>
                    <p:nvPr/>
                  </p:nvSpPr>
                  <p:spPr bwMode="ltGray">
                    <a:xfrm>
                      <a:off x="1890" y="588"/>
                      <a:ext cx="32" cy="34"/>
                    </a:xfrm>
                    <a:custGeom>
                      <a:avLst/>
                      <a:gdLst>
                        <a:gd name="T0" fmla="*/ 0 w 76"/>
                        <a:gd name="T1" fmla="*/ 1 h 104"/>
                        <a:gd name="T2" fmla="*/ 1 w 76"/>
                        <a:gd name="T3" fmla="*/ 0 h 104"/>
                        <a:gd name="T4" fmla="*/ 3 w 76"/>
                        <a:gd name="T5" fmla="*/ 1 h 104"/>
                        <a:gd name="T6" fmla="*/ 5 w 76"/>
                        <a:gd name="T7" fmla="*/ 0 h 104"/>
                        <a:gd name="T8" fmla="*/ 3 w 76"/>
                        <a:gd name="T9" fmla="*/ 1 h 104"/>
                        <a:gd name="T10" fmla="*/ 4 w 76"/>
                        <a:gd name="T11" fmla="*/ 2 h 104"/>
                        <a:gd name="T12" fmla="*/ 4 w 76"/>
                        <a:gd name="T13" fmla="*/ 2 h 104"/>
                        <a:gd name="T14" fmla="*/ 3 w 76"/>
                        <a:gd name="T15" fmla="*/ 3 h 104"/>
                        <a:gd name="T16" fmla="*/ 3 w 76"/>
                        <a:gd name="T17" fmla="*/ 2 h 104"/>
                        <a:gd name="T18" fmla="*/ 2 w 76"/>
                        <a:gd name="T19" fmla="*/ 2 h 104"/>
                        <a:gd name="T20" fmla="*/ 2 w 76"/>
                        <a:gd name="T21" fmla="*/ 2 h 104"/>
                        <a:gd name="T22" fmla="*/ 2 w 76"/>
                        <a:gd name="T23" fmla="*/ 3 h 104"/>
                        <a:gd name="T24" fmla="*/ 1 w 76"/>
                        <a:gd name="T25" fmla="*/ 4 h 104"/>
                        <a:gd name="T26" fmla="*/ 1 w 76"/>
                        <a:gd name="T27" fmla="*/ 4 h 104"/>
                        <a:gd name="T28" fmla="*/ 0 w 76"/>
                        <a:gd name="T29" fmla="*/ 3 h 104"/>
                        <a:gd name="T30" fmla="*/ 0 w 76"/>
                        <a:gd name="T31" fmla="*/ 2 h 104"/>
                        <a:gd name="T32" fmla="*/ 0 w 76"/>
                        <a:gd name="T33" fmla="*/ 1 h 104"/>
                        <a:gd name="T34" fmla="*/ 0 w 76"/>
                        <a:gd name="T35" fmla="*/ 1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US"/>
                    </a:p>
                  </p:txBody>
                </p:sp>
                <p:sp>
                  <p:nvSpPr>
                    <p:cNvPr id="1206" name="Freeform 22"/>
                    <p:cNvSpPr>
                      <a:spLocks/>
                    </p:cNvSpPr>
                    <p:nvPr/>
                  </p:nvSpPr>
                  <p:spPr bwMode="ltGray">
                    <a:xfrm>
                      <a:off x="1944" y="569"/>
                      <a:ext cx="16" cy="20"/>
                    </a:xfrm>
                    <a:custGeom>
                      <a:avLst/>
                      <a:gdLst>
                        <a:gd name="T0" fmla="*/ 0 w 37"/>
                        <a:gd name="T1" fmla="*/ 1 h 61"/>
                        <a:gd name="T2" fmla="*/ 1 w 37"/>
                        <a:gd name="T3" fmla="*/ 0 h 61"/>
                        <a:gd name="T4" fmla="*/ 1 w 37"/>
                        <a:gd name="T5" fmla="*/ 1 h 61"/>
                        <a:gd name="T6" fmla="*/ 3 w 37"/>
                        <a:gd name="T7" fmla="*/ 1 h 61"/>
                        <a:gd name="T8" fmla="*/ 1 w 37"/>
                        <a:gd name="T9" fmla="*/ 2 h 61"/>
                        <a:gd name="T10" fmla="*/ 0 w 37"/>
                        <a:gd name="T11" fmla="*/ 2 h 61"/>
                        <a:gd name="T12" fmla="*/ 0 w 37"/>
                        <a:gd name="T13" fmla="*/ 1 h 61"/>
                        <a:gd name="T14" fmla="*/ 0 w 37"/>
                        <a:gd name="T15" fmla="*/ 1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US"/>
                    </a:p>
                  </p:txBody>
                </p:sp>
                <p:sp>
                  <p:nvSpPr>
                    <p:cNvPr id="1207" name="Freeform 23"/>
                    <p:cNvSpPr>
                      <a:spLocks/>
                    </p:cNvSpPr>
                    <p:nvPr/>
                  </p:nvSpPr>
                  <p:spPr bwMode="ltGray">
                    <a:xfrm>
                      <a:off x="1948" y="600"/>
                      <a:ext cx="20" cy="10"/>
                    </a:xfrm>
                    <a:custGeom>
                      <a:avLst/>
                      <a:gdLst>
                        <a:gd name="T0" fmla="*/ 0 w 49"/>
                        <a:gd name="T1" fmla="*/ 0 h 29"/>
                        <a:gd name="T2" fmla="*/ 2 w 49"/>
                        <a:gd name="T3" fmla="*/ 0 h 29"/>
                        <a:gd name="T4" fmla="*/ 3 w 49"/>
                        <a:gd name="T5" fmla="*/ 1 h 29"/>
                        <a:gd name="T6" fmla="*/ 2 w 49"/>
                        <a:gd name="T7" fmla="*/ 1 h 29"/>
                        <a:gd name="T8" fmla="*/ 0 w 49"/>
                        <a:gd name="T9" fmla="*/ 1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US"/>
                    </a:p>
                  </p:txBody>
                </p:sp>
                <p:sp>
                  <p:nvSpPr>
                    <p:cNvPr id="1208" name="Freeform 24"/>
                    <p:cNvSpPr>
                      <a:spLocks/>
                    </p:cNvSpPr>
                    <p:nvPr/>
                  </p:nvSpPr>
                  <p:spPr bwMode="ltGray">
                    <a:xfrm>
                      <a:off x="1969" y="585"/>
                      <a:ext cx="26" cy="17"/>
                    </a:xfrm>
                    <a:custGeom>
                      <a:avLst/>
                      <a:gdLst>
                        <a:gd name="T0" fmla="*/ 2 w 61"/>
                        <a:gd name="T1" fmla="*/ 2 h 48"/>
                        <a:gd name="T2" fmla="*/ 1 w 61"/>
                        <a:gd name="T3" fmla="*/ 1 h 48"/>
                        <a:gd name="T4" fmla="*/ 0 w 61"/>
                        <a:gd name="T5" fmla="*/ 1 h 48"/>
                        <a:gd name="T6" fmla="*/ 1 w 61"/>
                        <a:gd name="T7" fmla="*/ 0 h 48"/>
                        <a:gd name="T8" fmla="*/ 2 w 61"/>
                        <a:gd name="T9" fmla="*/ 0 h 48"/>
                        <a:gd name="T10" fmla="*/ 4 w 61"/>
                        <a:gd name="T11" fmla="*/ 0 h 48"/>
                        <a:gd name="T12" fmla="*/ 4 w 61"/>
                        <a:gd name="T13" fmla="*/ 1 h 48"/>
                        <a:gd name="T14" fmla="*/ 5 w 61"/>
                        <a:gd name="T15" fmla="*/ 1 h 48"/>
                        <a:gd name="T16" fmla="*/ 3 w 61"/>
                        <a:gd name="T17" fmla="*/ 2 h 48"/>
                        <a:gd name="T18" fmla="*/ 2 w 61"/>
                        <a:gd name="T19" fmla="*/ 2 h 48"/>
                        <a:gd name="T20" fmla="*/ 2 w 61"/>
                        <a:gd name="T21" fmla="*/ 2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US"/>
                    </a:p>
                  </p:txBody>
                </p:sp>
                <p:sp>
                  <p:nvSpPr>
                    <p:cNvPr id="1209" name="Freeform 25"/>
                    <p:cNvSpPr>
                      <a:spLocks/>
                    </p:cNvSpPr>
                    <p:nvPr/>
                  </p:nvSpPr>
                  <p:spPr bwMode="ltGray">
                    <a:xfrm>
                      <a:off x="1976" y="593"/>
                      <a:ext cx="122" cy="61"/>
                    </a:xfrm>
                    <a:custGeom>
                      <a:avLst/>
                      <a:gdLst>
                        <a:gd name="T0" fmla="*/ 4 w 286"/>
                        <a:gd name="T1" fmla="*/ 1 h 182"/>
                        <a:gd name="T2" fmla="*/ 3 w 286"/>
                        <a:gd name="T3" fmla="*/ 1 h 182"/>
                        <a:gd name="T4" fmla="*/ 2 w 286"/>
                        <a:gd name="T5" fmla="*/ 1 h 182"/>
                        <a:gd name="T6" fmla="*/ 0 w 286"/>
                        <a:gd name="T7" fmla="*/ 1 h 182"/>
                        <a:gd name="T8" fmla="*/ 1 w 286"/>
                        <a:gd name="T9" fmla="*/ 2 h 182"/>
                        <a:gd name="T10" fmla="*/ 1 w 286"/>
                        <a:gd name="T11" fmla="*/ 2 h 182"/>
                        <a:gd name="T12" fmla="*/ 2 w 286"/>
                        <a:gd name="T13" fmla="*/ 2 h 182"/>
                        <a:gd name="T14" fmla="*/ 3 w 286"/>
                        <a:gd name="T15" fmla="*/ 2 h 182"/>
                        <a:gd name="T16" fmla="*/ 4 w 286"/>
                        <a:gd name="T17" fmla="*/ 2 h 182"/>
                        <a:gd name="T18" fmla="*/ 6 w 286"/>
                        <a:gd name="T19" fmla="*/ 2 h 182"/>
                        <a:gd name="T20" fmla="*/ 7 w 286"/>
                        <a:gd name="T21" fmla="*/ 3 h 182"/>
                        <a:gd name="T22" fmla="*/ 8 w 286"/>
                        <a:gd name="T23" fmla="*/ 4 h 182"/>
                        <a:gd name="T24" fmla="*/ 8 w 286"/>
                        <a:gd name="T25" fmla="*/ 5 h 182"/>
                        <a:gd name="T26" fmla="*/ 8 w 286"/>
                        <a:gd name="T27" fmla="*/ 5 h 182"/>
                        <a:gd name="T28" fmla="*/ 9 w 286"/>
                        <a:gd name="T29" fmla="*/ 5 h 182"/>
                        <a:gd name="T30" fmla="*/ 11 w 286"/>
                        <a:gd name="T31" fmla="*/ 5 h 182"/>
                        <a:gd name="T32" fmla="*/ 13 w 286"/>
                        <a:gd name="T33" fmla="*/ 6 h 182"/>
                        <a:gd name="T34" fmla="*/ 14 w 286"/>
                        <a:gd name="T35" fmla="*/ 5 h 182"/>
                        <a:gd name="T36" fmla="*/ 13 w 286"/>
                        <a:gd name="T37" fmla="*/ 5 h 182"/>
                        <a:gd name="T38" fmla="*/ 14 w 286"/>
                        <a:gd name="T39" fmla="*/ 5 h 182"/>
                        <a:gd name="T40" fmla="*/ 15 w 286"/>
                        <a:gd name="T41" fmla="*/ 4 h 182"/>
                        <a:gd name="T42" fmla="*/ 16 w 286"/>
                        <a:gd name="T43" fmla="*/ 5 h 182"/>
                        <a:gd name="T44" fmla="*/ 17 w 286"/>
                        <a:gd name="T45" fmla="*/ 5 h 182"/>
                        <a:gd name="T46" fmla="*/ 19 w 286"/>
                        <a:gd name="T47" fmla="*/ 6 h 182"/>
                        <a:gd name="T48" fmla="*/ 20 w 286"/>
                        <a:gd name="T49" fmla="*/ 7 h 182"/>
                        <a:gd name="T50" fmla="*/ 22 w 286"/>
                        <a:gd name="T51" fmla="*/ 6 h 182"/>
                        <a:gd name="T52" fmla="*/ 21 w 286"/>
                        <a:gd name="T53" fmla="*/ 6 h 182"/>
                        <a:gd name="T54" fmla="*/ 20 w 286"/>
                        <a:gd name="T55" fmla="*/ 5 h 182"/>
                        <a:gd name="T56" fmla="*/ 20 w 286"/>
                        <a:gd name="T57" fmla="*/ 5 h 182"/>
                        <a:gd name="T58" fmla="*/ 19 w 286"/>
                        <a:gd name="T59" fmla="*/ 5 h 182"/>
                        <a:gd name="T60" fmla="*/ 18 w 286"/>
                        <a:gd name="T61" fmla="*/ 4 h 182"/>
                        <a:gd name="T62" fmla="*/ 19 w 286"/>
                        <a:gd name="T63" fmla="*/ 4 h 182"/>
                        <a:gd name="T64" fmla="*/ 17 w 286"/>
                        <a:gd name="T65" fmla="*/ 3 h 182"/>
                        <a:gd name="T66" fmla="*/ 16 w 286"/>
                        <a:gd name="T67" fmla="*/ 3 h 182"/>
                        <a:gd name="T68" fmla="*/ 15 w 286"/>
                        <a:gd name="T69" fmla="*/ 2 h 182"/>
                        <a:gd name="T70" fmla="*/ 13 w 286"/>
                        <a:gd name="T71" fmla="*/ 1 h 182"/>
                        <a:gd name="T72" fmla="*/ 12 w 286"/>
                        <a:gd name="T73" fmla="*/ 1 h 182"/>
                        <a:gd name="T74" fmla="*/ 9 w 286"/>
                        <a:gd name="T75" fmla="*/ 1 h 182"/>
                        <a:gd name="T76" fmla="*/ 8 w 286"/>
                        <a:gd name="T77" fmla="*/ 0 h 182"/>
                        <a:gd name="T78" fmla="*/ 7 w 286"/>
                        <a:gd name="T79" fmla="*/ 0 h 182"/>
                        <a:gd name="T80" fmla="*/ 6 w 286"/>
                        <a:gd name="T81" fmla="*/ 0 h 182"/>
                        <a:gd name="T82" fmla="*/ 4 w 286"/>
                        <a:gd name="T83" fmla="*/ 1 h 182"/>
                        <a:gd name="T84" fmla="*/ 4 w 286"/>
                        <a:gd name="T85" fmla="*/ 1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US"/>
                    </a:p>
                  </p:txBody>
                </p:sp>
                <p:sp>
                  <p:nvSpPr>
                    <p:cNvPr id="1210" name="Freeform 26"/>
                    <p:cNvSpPr>
                      <a:spLocks/>
                    </p:cNvSpPr>
                    <p:nvPr/>
                  </p:nvSpPr>
                  <p:spPr bwMode="ltGray">
                    <a:xfrm>
                      <a:off x="2082" y="599"/>
                      <a:ext cx="33" cy="26"/>
                    </a:xfrm>
                    <a:custGeom>
                      <a:avLst/>
                      <a:gdLst>
                        <a:gd name="T0" fmla="*/ 0 w 78"/>
                        <a:gd name="T1" fmla="*/ 2 h 78"/>
                        <a:gd name="T2" fmla="*/ 2 w 78"/>
                        <a:gd name="T3" fmla="*/ 2 h 78"/>
                        <a:gd name="T4" fmla="*/ 3 w 78"/>
                        <a:gd name="T5" fmla="*/ 2 h 78"/>
                        <a:gd name="T6" fmla="*/ 4 w 78"/>
                        <a:gd name="T7" fmla="*/ 1 h 78"/>
                        <a:gd name="T8" fmla="*/ 3 w 78"/>
                        <a:gd name="T9" fmla="*/ 1 h 78"/>
                        <a:gd name="T10" fmla="*/ 3 w 78"/>
                        <a:gd name="T11" fmla="*/ 0 h 78"/>
                        <a:gd name="T12" fmla="*/ 6 w 78"/>
                        <a:gd name="T13" fmla="*/ 1 h 78"/>
                        <a:gd name="T14" fmla="*/ 5 w 78"/>
                        <a:gd name="T15" fmla="*/ 2 h 78"/>
                        <a:gd name="T16" fmla="*/ 3 w 78"/>
                        <a:gd name="T17" fmla="*/ 3 h 78"/>
                        <a:gd name="T18" fmla="*/ 1 w 78"/>
                        <a:gd name="T19" fmla="*/ 2 h 78"/>
                        <a:gd name="T20" fmla="*/ 0 w 78"/>
                        <a:gd name="T21" fmla="*/ 2 h 78"/>
                        <a:gd name="T22" fmla="*/ 0 w 78"/>
                        <a:gd name="T23" fmla="*/ 2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US"/>
                    </a:p>
                  </p:txBody>
                </p:sp>
                <p:sp>
                  <p:nvSpPr>
                    <p:cNvPr id="1211" name="Freeform 27"/>
                    <p:cNvSpPr>
                      <a:spLocks/>
                    </p:cNvSpPr>
                    <p:nvPr/>
                  </p:nvSpPr>
                  <p:spPr bwMode="ltGray">
                    <a:xfrm>
                      <a:off x="2152" y="544"/>
                      <a:ext cx="8" cy="6"/>
                    </a:xfrm>
                    <a:custGeom>
                      <a:avLst/>
                      <a:gdLst>
                        <a:gd name="T0" fmla="*/ 0 w 17"/>
                        <a:gd name="T1" fmla="*/ 0 h 18"/>
                        <a:gd name="T2" fmla="*/ 0 w 17"/>
                        <a:gd name="T3" fmla="*/ 1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US"/>
                    </a:p>
                  </p:txBody>
                </p:sp>
                <p:sp>
                  <p:nvSpPr>
                    <p:cNvPr id="1212" name="Freeform 28"/>
                    <p:cNvSpPr>
                      <a:spLocks/>
                    </p:cNvSpPr>
                    <p:nvPr/>
                  </p:nvSpPr>
                  <p:spPr bwMode="ltGray">
                    <a:xfrm>
                      <a:off x="2194" y="584"/>
                      <a:ext cx="11" cy="8"/>
                    </a:xfrm>
                    <a:custGeom>
                      <a:avLst/>
                      <a:gdLst>
                        <a:gd name="T0" fmla="*/ 0 w 26"/>
                        <a:gd name="T1" fmla="*/ 1 h 22"/>
                        <a:gd name="T2" fmla="*/ 1 w 26"/>
                        <a:gd name="T3" fmla="*/ 0 h 22"/>
                        <a:gd name="T4" fmla="*/ 1 w 26"/>
                        <a:gd name="T5" fmla="*/ 1 h 22"/>
                        <a:gd name="T6" fmla="*/ 0 w 26"/>
                        <a:gd name="T7" fmla="*/ 1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en-US"/>
                    </a:p>
                  </p:txBody>
                </p:sp>
                <p:sp>
                  <p:nvSpPr>
                    <p:cNvPr id="1213" name="Freeform 29"/>
                    <p:cNvSpPr>
                      <a:spLocks/>
                    </p:cNvSpPr>
                    <p:nvPr/>
                  </p:nvSpPr>
                  <p:spPr bwMode="ltGray">
                    <a:xfrm>
                      <a:off x="2059" y="494"/>
                      <a:ext cx="8" cy="5"/>
                    </a:xfrm>
                    <a:custGeom>
                      <a:avLst/>
                      <a:gdLst>
                        <a:gd name="T0" fmla="*/ 0 w 20"/>
                        <a:gd name="T1" fmla="*/ 0 h 15"/>
                        <a:gd name="T2" fmla="*/ 1 w 20"/>
                        <a:gd name="T3" fmla="*/ 0 h 15"/>
                        <a:gd name="T4" fmla="*/ 1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US"/>
                    </a:p>
                  </p:txBody>
                </p:sp>
                <p:sp>
                  <p:nvSpPr>
                    <p:cNvPr id="1214" name="Freeform 30"/>
                    <p:cNvSpPr>
                      <a:spLocks/>
                    </p:cNvSpPr>
                    <p:nvPr/>
                  </p:nvSpPr>
                  <p:spPr bwMode="ltGray">
                    <a:xfrm>
                      <a:off x="1988" y="536"/>
                      <a:ext cx="8" cy="5"/>
                    </a:xfrm>
                    <a:custGeom>
                      <a:avLst/>
                      <a:gdLst>
                        <a:gd name="T0" fmla="*/ 0 w 20"/>
                        <a:gd name="T1" fmla="*/ 0 h 15"/>
                        <a:gd name="T2" fmla="*/ 1 w 20"/>
                        <a:gd name="T3" fmla="*/ 0 h 15"/>
                        <a:gd name="T4" fmla="*/ 1 w 20"/>
                        <a:gd name="T5" fmla="*/ 1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US"/>
                    </a:p>
                  </p:txBody>
                </p:sp>
                <p:sp>
                  <p:nvSpPr>
                    <p:cNvPr id="1215" name="Freeform 31"/>
                    <p:cNvSpPr>
                      <a:spLocks/>
                    </p:cNvSpPr>
                    <p:nvPr/>
                  </p:nvSpPr>
                  <p:spPr bwMode="ltGray">
                    <a:xfrm>
                      <a:off x="1910" y="523"/>
                      <a:ext cx="34" cy="27"/>
                    </a:xfrm>
                    <a:custGeom>
                      <a:avLst/>
                      <a:gdLst>
                        <a:gd name="T0" fmla="*/ 0 w 80"/>
                        <a:gd name="T1" fmla="*/ 2 h 80"/>
                        <a:gd name="T2" fmla="*/ 1 w 80"/>
                        <a:gd name="T3" fmla="*/ 1 h 80"/>
                        <a:gd name="T4" fmla="*/ 2 w 80"/>
                        <a:gd name="T5" fmla="*/ 1 h 80"/>
                        <a:gd name="T6" fmla="*/ 4 w 80"/>
                        <a:gd name="T7" fmla="*/ 1 h 80"/>
                        <a:gd name="T8" fmla="*/ 5 w 80"/>
                        <a:gd name="T9" fmla="*/ 0 h 80"/>
                        <a:gd name="T10" fmla="*/ 6 w 80"/>
                        <a:gd name="T11" fmla="*/ 2 h 80"/>
                        <a:gd name="T12" fmla="*/ 6 w 80"/>
                        <a:gd name="T13" fmla="*/ 2 h 80"/>
                        <a:gd name="T14" fmla="*/ 4 w 80"/>
                        <a:gd name="T15" fmla="*/ 2 h 80"/>
                        <a:gd name="T16" fmla="*/ 4 w 80"/>
                        <a:gd name="T17" fmla="*/ 3 h 80"/>
                        <a:gd name="T18" fmla="*/ 3 w 80"/>
                        <a:gd name="T19" fmla="*/ 3 h 80"/>
                        <a:gd name="T20" fmla="*/ 3 w 80"/>
                        <a:gd name="T21" fmla="*/ 2 h 80"/>
                        <a:gd name="T22" fmla="*/ 3 w 80"/>
                        <a:gd name="T23" fmla="*/ 1 h 80"/>
                        <a:gd name="T24" fmla="*/ 2 w 80"/>
                        <a:gd name="T25" fmla="*/ 2 h 80"/>
                        <a:gd name="T26" fmla="*/ 0 w 80"/>
                        <a:gd name="T27" fmla="*/ 2 h 80"/>
                        <a:gd name="T28" fmla="*/ 0 w 80"/>
                        <a:gd name="T29" fmla="*/ 2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US"/>
                    </a:p>
                  </p:txBody>
                </p:sp>
                <p:sp>
                  <p:nvSpPr>
                    <p:cNvPr id="1216" name="Freeform 32"/>
                    <p:cNvSpPr>
                      <a:spLocks/>
                    </p:cNvSpPr>
                    <p:nvPr/>
                  </p:nvSpPr>
                  <p:spPr bwMode="ltGray">
                    <a:xfrm>
                      <a:off x="1899" y="466"/>
                      <a:ext cx="40" cy="58"/>
                    </a:xfrm>
                    <a:custGeom>
                      <a:avLst/>
                      <a:gdLst>
                        <a:gd name="T0" fmla="*/ 1 w 94"/>
                        <a:gd name="T1" fmla="*/ 4 h 174"/>
                        <a:gd name="T2" fmla="*/ 2 w 94"/>
                        <a:gd name="T3" fmla="*/ 5 h 174"/>
                        <a:gd name="T4" fmla="*/ 3 w 94"/>
                        <a:gd name="T5" fmla="*/ 4 h 174"/>
                        <a:gd name="T6" fmla="*/ 4 w 94"/>
                        <a:gd name="T7" fmla="*/ 4 h 174"/>
                        <a:gd name="T8" fmla="*/ 4 w 94"/>
                        <a:gd name="T9" fmla="*/ 5 h 174"/>
                        <a:gd name="T10" fmla="*/ 5 w 94"/>
                        <a:gd name="T11" fmla="*/ 5 h 174"/>
                        <a:gd name="T12" fmla="*/ 6 w 94"/>
                        <a:gd name="T13" fmla="*/ 5 h 174"/>
                        <a:gd name="T14" fmla="*/ 5 w 94"/>
                        <a:gd name="T15" fmla="*/ 5 h 174"/>
                        <a:gd name="T16" fmla="*/ 6 w 94"/>
                        <a:gd name="T17" fmla="*/ 6 h 174"/>
                        <a:gd name="T18" fmla="*/ 6 w 94"/>
                        <a:gd name="T19" fmla="*/ 6 h 174"/>
                        <a:gd name="T20" fmla="*/ 6 w 94"/>
                        <a:gd name="T21" fmla="*/ 4 h 174"/>
                        <a:gd name="T22" fmla="*/ 5 w 94"/>
                        <a:gd name="T23" fmla="*/ 4 h 174"/>
                        <a:gd name="T24" fmla="*/ 4 w 94"/>
                        <a:gd name="T25" fmla="*/ 3 h 174"/>
                        <a:gd name="T26" fmla="*/ 3 w 94"/>
                        <a:gd name="T27" fmla="*/ 3 h 174"/>
                        <a:gd name="T28" fmla="*/ 3 w 94"/>
                        <a:gd name="T29" fmla="*/ 3 h 174"/>
                        <a:gd name="T30" fmla="*/ 3 w 94"/>
                        <a:gd name="T31" fmla="*/ 2 h 174"/>
                        <a:gd name="T32" fmla="*/ 3 w 94"/>
                        <a:gd name="T33" fmla="*/ 0 h 174"/>
                        <a:gd name="T34" fmla="*/ 1 w 94"/>
                        <a:gd name="T35" fmla="*/ 1 h 174"/>
                        <a:gd name="T36" fmla="*/ 0 w 94"/>
                        <a:gd name="T37" fmla="*/ 2 h 174"/>
                        <a:gd name="T38" fmla="*/ 1 w 94"/>
                        <a:gd name="T39" fmla="*/ 3 h 174"/>
                        <a:gd name="T40" fmla="*/ 1 w 94"/>
                        <a:gd name="T41" fmla="*/ 4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US"/>
                    </a:p>
                  </p:txBody>
                </p:sp>
                <p:sp>
                  <p:nvSpPr>
                    <p:cNvPr id="1217" name="Freeform 33"/>
                    <p:cNvSpPr>
                      <a:spLocks/>
                    </p:cNvSpPr>
                    <p:nvPr/>
                  </p:nvSpPr>
                  <p:spPr bwMode="ltGray">
                    <a:xfrm>
                      <a:off x="1909" y="508"/>
                      <a:ext cx="14" cy="17"/>
                    </a:xfrm>
                    <a:custGeom>
                      <a:avLst/>
                      <a:gdLst>
                        <a:gd name="T0" fmla="*/ 0 w 32"/>
                        <a:gd name="T1" fmla="*/ 1 h 50"/>
                        <a:gd name="T2" fmla="*/ 1 w 32"/>
                        <a:gd name="T3" fmla="*/ 0 h 50"/>
                        <a:gd name="T4" fmla="*/ 2 w 32"/>
                        <a:gd name="T5" fmla="*/ 1 h 50"/>
                        <a:gd name="T6" fmla="*/ 2 w 32"/>
                        <a:gd name="T7" fmla="*/ 1 h 50"/>
                        <a:gd name="T8" fmla="*/ 2 w 32"/>
                        <a:gd name="T9" fmla="*/ 1 h 50"/>
                        <a:gd name="T10" fmla="*/ 3 w 32"/>
                        <a:gd name="T11" fmla="*/ 1 h 50"/>
                        <a:gd name="T12" fmla="*/ 2 w 32"/>
                        <a:gd name="T13" fmla="*/ 2 h 50"/>
                        <a:gd name="T14" fmla="*/ 0 w 32"/>
                        <a:gd name="T15" fmla="*/ 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US"/>
                    </a:p>
                  </p:txBody>
                </p:sp>
                <p:sp>
                  <p:nvSpPr>
                    <p:cNvPr id="1218" name="Freeform 34"/>
                    <p:cNvSpPr>
                      <a:spLocks/>
                    </p:cNvSpPr>
                    <p:nvPr/>
                  </p:nvSpPr>
                  <p:spPr bwMode="ltGray">
                    <a:xfrm>
                      <a:off x="1881" y="512"/>
                      <a:ext cx="19" cy="17"/>
                    </a:xfrm>
                    <a:custGeom>
                      <a:avLst/>
                      <a:gdLst>
                        <a:gd name="T0" fmla="*/ 0 w 43"/>
                        <a:gd name="T1" fmla="*/ 2 h 50"/>
                        <a:gd name="T2" fmla="*/ 2 w 43"/>
                        <a:gd name="T3" fmla="*/ 1 h 50"/>
                        <a:gd name="T4" fmla="*/ 3 w 43"/>
                        <a:gd name="T5" fmla="*/ 0 h 50"/>
                        <a:gd name="T6" fmla="*/ 2 w 43"/>
                        <a:gd name="T7" fmla="*/ 1 h 50"/>
                        <a:gd name="T8" fmla="*/ 0 w 43"/>
                        <a:gd name="T9" fmla="*/ 2 h 50"/>
                        <a:gd name="T10" fmla="*/ 0 w 43"/>
                        <a:gd name="T11" fmla="*/ 2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US"/>
                    </a:p>
                  </p:txBody>
                </p:sp>
                <p:sp>
                  <p:nvSpPr>
                    <p:cNvPr id="1219" name="Freeform 35"/>
                    <p:cNvSpPr>
                      <a:spLocks/>
                    </p:cNvSpPr>
                    <p:nvPr/>
                  </p:nvSpPr>
                  <p:spPr bwMode="ltGray">
                    <a:xfrm>
                      <a:off x="2930" y="489"/>
                      <a:ext cx="299" cy="179"/>
                    </a:xfrm>
                    <a:custGeom>
                      <a:avLst/>
                      <a:gdLst>
                        <a:gd name="T0" fmla="*/ 5 w 471"/>
                        <a:gd name="T1" fmla="*/ 72 h 281"/>
                        <a:gd name="T2" fmla="*/ 6 w 471"/>
                        <a:gd name="T3" fmla="*/ 64 h 281"/>
                        <a:gd name="T4" fmla="*/ 6 w 471"/>
                        <a:gd name="T5" fmla="*/ 63 h 281"/>
                        <a:gd name="T6" fmla="*/ 4 w 471"/>
                        <a:gd name="T7" fmla="*/ 57 h 281"/>
                        <a:gd name="T8" fmla="*/ 1 w 471"/>
                        <a:gd name="T9" fmla="*/ 55 h 281"/>
                        <a:gd name="T10" fmla="*/ 0 w 471"/>
                        <a:gd name="T11" fmla="*/ 50 h 281"/>
                        <a:gd name="T12" fmla="*/ 3 w 471"/>
                        <a:gd name="T13" fmla="*/ 47 h 281"/>
                        <a:gd name="T14" fmla="*/ 2 w 471"/>
                        <a:gd name="T15" fmla="*/ 43 h 281"/>
                        <a:gd name="T16" fmla="*/ 1 w 471"/>
                        <a:gd name="T17" fmla="*/ 41 h 281"/>
                        <a:gd name="T18" fmla="*/ 7 w 471"/>
                        <a:gd name="T19" fmla="*/ 31 h 281"/>
                        <a:gd name="T20" fmla="*/ 11 w 471"/>
                        <a:gd name="T21" fmla="*/ 25 h 281"/>
                        <a:gd name="T22" fmla="*/ 11 w 471"/>
                        <a:gd name="T23" fmla="*/ 18 h 281"/>
                        <a:gd name="T24" fmla="*/ 6 w 471"/>
                        <a:gd name="T25" fmla="*/ 11 h 281"/>
                        <a:gd name="T26" fmla="*/ 5 w 471"/>
                        <a:gd name="T27" fmla="*/ 8 h 281"/>
                        <a:gd name="T28" fmla="*/ 7 w 471"/>
                        <a:gd name="T29" fmla="*/ 10 h 281"/>
                        <a:gd name="T30" fmla="*/ 12 w 471"/>
                        <a:gd name="T31" fmla="*/ 9 h 281"/>
                        <a:gd name="T32" fmla="*/ 17 w 471"/>
                        <a:gd name="T33" fmla="*/ 3 h 281"/>
                        <a:gd name="T34" fmla="*/ 21 w 471"/>
                        <a:gd name="T35" fmla="*/ 0 h 281"/>
                        <a:gd name="T36" fmla="*/ 23 w 471"/>
                        <a:gd name="T37" fmla="*/ 1 h 281"/>
                        <a:gd name="T38" fmla="*/ 23 w 471"/>
                        <a:gd name="T39" fmla="*/ 3 h 281"/>
                        <a:gd name="T40" fmla="*/ 25 w 471"/>
                        <a:gd name="T41" fmla="*/ 1 h 281"/>
                        <a:gd name="T42" fmla="*/ 28 w 471"/>
                        <a:gd name="T43" fmla="*/ 2 h 281"/>
                        <a:gd name="T44" fmla="*/ 30 w 471"/>
                        <a:gd name="T45" fmla="*/ 3 h 281"/>
                        <a:gd name="T46" fmla="*/ 36 w 471"/>
                        <a:gd name="T47" fmla="*/ 4 h 281"/>
                        <a:gd name="T48" fmla="*/ 39 w 471"/>
                        <a:gd name="T49" fmla="*/ 6 h 281"/>
                        <a:gd name="T50" fmla="*/ 43 w 471"/>
                        <a:gd name="T51" fmla="*/ 4 h 281"/>
                        <a:gd name="T52" fmla="*/ 44 w 471"/>
                        <a:gd name="T53" fmla="*/ 4 h 281"/>
                        <a:gd name="T54" fmla="*/ 50 w 471"/>
                        <a:gd name="T55" fmla="*/ 4 h 281"/>
                        <a:gd name="T56" fmla="*/ 54 w 471"/>
                        <a:gd name="T57" fmla="*/ 8 h 281"/>
                        <a:gd name="T58" fmla="*/ 59 w 471"/>
                        <a:gd name="T59" fmla="*/ 15 h 281"/>
                        <a:gd name="T60" fmla="*/ 63 w 471"/>
                        <a:gd name="T61" fmla="*/ 18 h 281"/>
                        <a:gd name="T62" fmla="*/ 65 w 471"/>
                        <a:gd name="T63" fmla="*/ 17 h 281"/>
                        <a:gd name="T64" fmla="*/ 69 w 471"/>
                        <a:gd name="T65" fmla="*/ 17 h 281"/>
                        <a:gd name="T66" fmla="*/ 74 w 471"/>
                        <a:gd name="T67" fmla="*/ 18 h 281"/>
                        <a:gd name="T68" fmla="*/ 77 w 471"/>
                        <a:gd name="T69" fmla="*/ 21 h 281"/>
                        <a:gd name="T70" fmla="*/ 79 w 471"/>
                        <a:gd name="T71" fmla="*/ 23 h 281"/>
                        <a:gd name="T72" fmla="*/ 81 w 471"/>
                        <a:gd name="T73" fmla="*/ 29 h 281"/>
                        <a:gd name="T74" fmla="*/ 83 w 471"/>
                        <a:gd name="T75" fmla="*/ 31 h 281"/>
                        <a:gd name="T76" fmla="*/ 83 w 471"/>
                        <a:gd name="T77" fmla="*/ 32 h 281"/>
                        <a:gd name="T78" fmla="*/ 79 w 471"/>
                        <a:gd name="T79" fmla="*/ 36 h 281"/>
                        <a:gd name="T80" fmla="*/ 83 w 471"/>
                        <a:gd name="T81" fmla="*/ 36 h 281"/>
                        <a:gd name="T82" fmla="*/ 88 w 471"/>
                        <a:gd name="T83" fmla="*/ 40 h 281"/>
                        <a:gd name="T84" fmla="*/ 93 w 471"/>
                        <a:gd name="T85" fmla="*/ 41 h 281"/>
                        <a:gd name="T86" fmla="*/ 97 w 471"/>
                        <a:gd name="T87" fmla="*/ 43 h 281"/>
                        <a:gd name="T88" fmla="*/ 98 w 471"/>
                        <a:gd name="T89" fmla="*/ 45 h 281"/>
                        <a:gd name="T90" fmla="*/ 98 w 471"/>
                        <a:gd name="T91" fmla="*/ 45 h 281"/>
                        <a:gd name="T92" fmla="*/ 101 w 471"/>
                        <a:gd name="T93" fmla="*/ 45 h 281"/>
                        <a:gd name="T94" fmla="*/ 102 w 471"/>
                        <a:gd name="T95" fmla="*/ 44 h 281"/>
                        <a:gd name="T96" fmla="*/ 112 w 471"/>
                        <a:gd name="T97" fmla="*/ 48 h 281"/>
                        <a:gd name="T98" fmla="*/ 114 w 471"/>
                        <a:gd name="T99" fmla="*/ 52 h 281"/>
                        <a:gd name="T100" fmla="*/ 119 w 471"/>
                        <a:gd name="T101" fmla="*/ 52 h 281"/>
                        <a:gd name="T102" fmla="*/ 121 w 471"/>
                        <a:gd name="T103" fmla="*/ 55 h 281"/>
                        <a:gd name="T104" fmla="*/ 116 w 471"/>
                        <a:gd name="T105" fmla="*/ 66 h 281"/>
                        <a:gd name="T106" fmla="*/ 111 w 471"/>
                        <a:gd name="T107" fmla="*/ 73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en-US"/>
                    </a:p>
                  </p:txBody>
                </p:sp>
                <p:sp>
                  <p:nvSpPr>
                    <p:cNvPr id="1220" name="Freeform 36"/>
                    <p:cNvSpPr>
                      <a:spLocks/>
                    </p:cNvSpPr>
                    <p:nvPr/>
                  </p:nvSpPr>
                  <p:spPr bwMode="ltGray">
                    <a:xfrm>
                      <a:off x="2534" y="242"/>
                      <a:ext cx="420" cy="283"/>
                    </a:xfrm>
                    <a:custGeom>
                      <a:avLst/>
                      <a:gdLst>
                        <a:gd name="T0" fmla="*/ 32 w 984"/>
                        <a:gd name="T1" fmla="*/ 0 h 844"/>
                        <a:gd name="T2" fmla="*/ 39 w 984"/>
                        <a:gd name="T3" fmla="*/ 1 h 844"/>
                        <a:gd name="T4" fmla="*/ 43 w 984"/>
                        <a:gd name="T5" fmla="*/ 1 h 844"/>
                        <a:gd name="T6" fmla="*/ 45 w 984"/>
                        <a:gd name="T7" fmla="*/ 5 h 844"/>
                        <a:gd name="T8" fmla="*/ 46 w 984"/>
                        <a:gd name="T9" fmla="*/ 3 h 844"/>
                        <a:gd name="T10" fmla="*/ 47 w 984"/>
                        <a:gd name="T11" fmla="*/ 3 h 844"/>
                        <a:gd name="T12" fmla="*/ 50 w 984"/>
                        <a:gd name="T13" fmla="*/ 5 h 844"/>
                        <a:gd name="T14" fmla="*/ 53 w 984"/>
                        <a:gd name="T15" fmla="*/ 4 h 844"/>
                        <a:gd name="T16" fmla="*/ 55 w 984"/>
                        <a:gd name="T17" fmla="*/ 3 h 844"/>
                        <a:gd name="T18" fmla="*/ 59 w 984"/>
                        <a:gd name="T19" fmla="*/ 0 h 844"/>
                        <a:gd name="T20" fmla="*/ 62 w 984"/>
                        <a:gd name="T21" fmla="*/ 3 h 844"/>
                        <a:gd name="T22" fmla="*/ 62 w 984"/>
                        <a:gd name="T23" fmla="*/ 5 h 844"/>
                        <a:gd name="T24" fmla="*/ 61 w 984"/>
                        <a:gd name="T25" fmla="*/ 6 h 844"/>
                        <a:gd name="T26" fmla="*/ 60 w 984"/>
                        <a:gd name="T27" fmla="*/ 6 h 844"/>
                        <a:gd name="T28" fmla="*/ 59 w 984"/>
                        <a:gd name="T29" fmla="*/ 7 h 844"/>
                        <a:gd name="T30" fmla="*/ 62 w 984"/>
                        <a:gd name="T31" fmla="*/ 8 h 844"/>
                        <a:gd name="T32" fmla="*/ 61 w 984"/>
                        <a:gd name="T33" fmla="*/ 12 h 844"/>
                        <a:gd name="T34" fmla="*/ 64 w 984"/>
                        <a:gd name="T35" fmla="*/ 16 h 844"/>
                        <a:gd name="T36" fmla="*/ 67 w 984"/>
                        <a:gd name="T37" fmla="*/ 17 h 844"/>
                        <a:gd name="T38" fmla="*/ 64 w 984"/>
                        <a:gd name="T39" fmla="*/ 17 h 844"/>
                        <a:gd name="T40" fmla="*/ 58 w 984"/>
                        <a:gd name="T41" fmla="*/ 14 h 844"/>
                        <a:gd name="T42" fmla="*/ 53 w 984"/>
                        <a:gd name="T43" fmla="*/ 15 h 844"/>
                        <a:gd name="T44" fmla="*/ 46 w 984"/>
                        <a:gd name="T45" fmla="*/ 17 h 844"/>
                        <a:gd name="T46" fmla="*/ 50 w 984"/>
                        <a:gd name="T47" fmla="*/ 22 h 844"/>
                        <a:gd name="T48" fmla="*/ 55 w 984"/>
                        <a:gd name="T49" fmla="*/ 23 h 844"/>
                        <a:gd name="T50" fmla="*/ 57 w 984"/>
                        <a:gd name="T51" fmla="*/ 21 h 844"/>
                        <a:gd name="T52" fmla="*/ 60 w 984"/>
                        <a:gd name="T53" fmla="*/ 21 h 844"/>
                        <a:gd name="T54" fmla="*/ 60 w 984"/>
                        <a:gd name="T55" fmla="*/ 24 h 844"/>
                        <a:gd name="T56" fmla="*/ 62 w 984"/>
                        <a:gd name="T57" fmla="*/ 25 h 844"/>
                        <a:gd name="T58" fmla="*/ 65 w 984"/>
                        <a:gd name="T59" fmla="*/ 25 h 844"/>
                        <a:gd name="T60" fmla="*/ 72 w 984"/>
                        <a:gd name="T61" fmla="*/ 31 h 844"/>
                        <a:gd name="T62" fmla="*/ 73 w 984"/>
                        <a:gd name="T63" fmla="*/ 31 h 844"/>
                        <a:gd name="T64" fmla="*/ 68 w 984"/>
                        <a:gd name="T65" fmla="*/ 31 h 844"/>
                        <a:gd name="T66" fmla="*/ 64 w 984"/>
                        <a:gd name="T67" fmla="*/ 29 h 844"/>
                        <a:gd name="T68" fmla="*/ 61 w 984"/>
                        <a:gd name="T69" fmla="*/ 27 h 844"/>
                        <a:gd name="T70" fmla="*/ 55 w 984"/>
                        <a:gd name="T71" fmla="*/ 25 h 844"/>
                        <a:gd name="T72" fmla="*/ 48 w 984"/>
                        <a:gd name="T73" fmla="*/ 24 h 844"/>
                        <a:gd name="T74" fmla="*/ 39 w 984"/>
                        <a:gd name="T75" fmla="*/ 22 h 844"/>
                        <a:gd name="T76" fmla="*/ 36 w 984"/>
                        <a:gd name="T77" fmla="*/ 19 h 844"/>
                        <a:gd name="T78" fmla="*/ 34 w 984"/>
                        <a:gd name="T79" fmla="*/ 17 h 844"/>
                        <a:gd name="T80" fmla="*/ 30 w 984"/>
                        <a:gd name="T81" fmla="*/ 16 h 844"/>
                        <a:gd name="T82" fmla="*/ 26 w 984"/>
                        <a:gd name="T83" fmla="*/ 14 h 844"/>
                        <a:gd name="T84" fmla="*/ 27 w 984"/>
                        <a:gd name="T85" fmla="*/ 16 h 844"/>
                        <a:gd name="T86" fmla="*/ 32 w 984"/>
                        <a:gd name="T87" fmla="*/ 19 h 844"/>
                        <a:gd name="T88" fmla="*/ 33 w 984"/>
                        <a:gd name="T89" fmla="*/ 20 h 844"/>
                        <a:gd name="T90" fmla="*/ 31 w 984"/>
                        <a:gd name="T91" fmla="*/ 19 h 844"/>
                        <a:gd name="T92" fmla="*/ 27 w 984"/>
                        <a:gd name="T93" fmla="*/ 17 h 844"/>
                        <a:gd name="T94" fmla="*/ 24 w 984"/>
                        <a:gd name="T95" fmla="*/ 15 h 844"/>
                        <a:gd name="T96" fmla="*/ 21 w 984"/>
                        <a:gd name="T97" fmla="*/ 13 h 844"/>
                        <a:gd name="T98" fmla="*/ 16 w 984"/>
                        <a:gd name="T99" fmla="*/ 12 h 844"/>
                        <a:gd name="T100" fmla="*/ 12 w 984"/>
                        <a:gd name="T101" fmla="*/ 9 h 844"/>
                        <a:gd name="T102" fmla="*/ 5 w 984"/>
                        <a:gd name="T103" fmla="*/ 2 h 844"/>
                        <a:gd name="T104" fmla="*/ 3 w 984"/>
                        <a:gd name="T105" fmla="*/ 1 h 844"/>
                        <a:gd name="T106" fmla="*/ 4 w 984"/>
                        <a:gd name="T107" fmla="*/ 1 h 844"/>
                        <a:gd name="T108" fmla="*/ 8 w 984"/>
                        <a:gd name="T109" fmla="*/ 3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en-US"/>
                    </a:p>
                  </p:txBody>
                </p:sp>
                <p:sp>
                  <p:nvSpPr>
                    <p:cNvPr id="1221" name="Freeform 37"/>
                    <p:cNvSpPr>
                      <a:spLocks/>
                    </p:cNvSpPr>
                    <p:nvPr/>
                  </p:nvSpPr>
                  <p:spPr bwMode="ltGray">
                    <a:xfrm>
                      <a:off x="2405" y="445"/>
                      <a:ext cx="15" cy="16"/>
                    </a:xfrm>
                    <a:custGeom>
                      <a:avLst/>
                      <a:gdLst>
                        <a:gd name="T0" fmla="*/ 0 w 36"/>
                        <a:gd name="T1" fmla="*/ 1 h 48"/>
                        <a:gd name="T2" fmla="*/ 1 w 36"/>
                        <a:gd name="T3" fmla="*/ 2 h 48"/>
                        <a:gd name="T4" fmla="*/ 0 w 36"/>
                        <a:gd name="T5" fmla="*/ 1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en-US"/>
                    </a:p>
                  </p:txBody>
                </p:sp>
                <p:sp>
                  <p:nvSpPr>
                    <p:cNvPr id="1222" name="Freeform 38"/>
                    <p:cNvSpPr>
                      <a:spLocks/>
                    </p:cNvSpPr>
                    <p:nvPr/>
                  </p:nvSpPr>
                  <p:spPr bwMode="ltGray">
                    <a:xfrm>
                      <a:off x="2393" y="439"/>
                      <a:ext cx="16" cy="12"/>
                    </a:xfrm>
                    <a:custGeom>
                      <a:avLst/>
                      <a:gdLst>
                        <a:gd name="T0" fmla="*/ 0 w 36"/>
                        <a:gd name="T1" fmla="*/ 0 h 37"/>
                        <a:gd name="T2" fmla="*/ 1 w 36"/>
                        <a:gd name="T3" fmla="*/ 0 h 37"/>
                        <a:gd name="T4" fmla="*/ 3 w 36"/>
                        <a:gd name="T5" fmla="*/ 1 h 37"/>
                        <a:gd name="T6" fmla="*/ 1 w 36"/>
                        <a:gd name="T7" fmla="*/ 1 h 37"/>
                        <a:gd name="T8" fmla="*/ 0 w 36"/>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en-US"/>
                    </a:p>
                  </p:txBody>
                </p:sp>
                <p:sp>
                  <p:nvSpPr>
                    <p:cNvPr id="1223" name="Freeform 39"/>
                    <p:cNvSpPr>
                      <a:spLocks/>
                    </p:cNvSpPr>
                    <p:nvPr/>
                  </p:nvSpPr>
                  <p:spPr bwMode="ltGray">
                    <a:xfrm>
                      <a:off x="2878" y="406"/>
                      <a:ext cx="73" cy="33"/>
                    </a:xfrm>
                    <a:custGeom>
                      <a:avLst/>
                      <a:gdLst>
                        <a:gd name="T0" fmla="*/ 0 w 170"/>
                        <a:gd name="T1" fmla="*/ 2 h 96"/>
                        <a:gd name="T2" fmla="*/ 2 w 170"/>
                        <a:gd name="T3" fmla="*/ 1 h 96"/>
                        <a:gd name="T4" fmla="*/ 4 w 170"/>
                        <a:gd name="T5" fmla="*/ 1 h 96"/>
                        <a:gd name="T6" fmla="*/ 6 w 170"/>
                        <a:gd name="T7" fmla="*/ 0 h 96"/>
                        <a:gd name="T8" fmla="*/ 5 w 170"/>
                        <a:gd name="T9" fmla="*/ 1 h 96"/>
                        <a:gd name="T10" fmla="*/ 10 w 170"/>
                        <a:gd name="T11" fmla="*/ 2 h 96"/>
                        <a:gd name="T12" fmla="*/ 13 w 170"/>
                        <a:gd name="T13" fmla="*/ 3 h 96"/>
                        <a:gd name="T14" fmla="*/ 9 w 170"/>
                        <a:gd name="T15" fmla="*/ 3 h 96"/>
                        <a:gd name="T16" fmla="*/ 7 w 170"/>
                        <a:gd name="T17" fmla="*/ 2 h 96"/>
                        <a:gd name="T18" fmla="*/ 6 w 170"/>
                        <a:gd name="T19" fmla="*/ 2 h 96"/>
                        <a:gd name="T20" fmla="*/ 2 w 170"/>
                        <a:gd name="T21" fmla="*/ 2 h 96"/>
                        <a:gd name="T22" fmla="*/ 0 w 170"/>
                        <a:gd name="T23" fmla="*/ 2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en-US"/>
                    </a:p>
                  </p:txBody>
                </p:sp>
                <p:sp>
                  <p:nvSpPr>
                    <p:cNvPr id="1224" name="Freeform 40"/>
                    <p:cNvSpPr>
                      <a:spLocks/>
                    </p:cNvSpPr>
                    <p:nvPr/>
                  </p:nvSpPr>
                  <p:spPr bwMode="ltGray">
                    <a:xfrm>
                      <a:off x="2955" y="433"/>
                      <a:ext cx="59" cy="15"/>
                    </a:xfrm>
                    <a:custGeom>
                      <a:avLst/>
                      <a:gdLst>
                        <a:gd name="T0" fmla="*/ 0 w 138"/>
                        <a:gd name="T1" fmla="*/ 0 h 44"/>
                        <a:gd name="T2" fmla="*/ 4 w 138"/>
                        <a:gd name="T3" fmla="*/ 0 h 44"/>
                        <a:gd name="T4" fmla="*/ 7 w 138"/>
                        <a:gd name="T5" fmla="*/ 1 h 44"/>
                        <a:gd name="T6" fmla="*/ 9 w 138"/>
                        <a:gd name="T7" fmla="*/ 1 h 44"/>
                        <a:gd name="T8" fmla="*/ 9 w 138"/>
                        <a:gd name="T9" fmla="*/ 2 h 44"/>
                        <a:gd name="T10" fmla="*/ 5 w 138"/>
                        <a:gd name="T11" fmla="*/ 2 h 44"/>
                        <a:gd name="T12" fmla="*/ 0 w 138"/>
                        <a:gd name="T13" fmla="*/ 1 h 44"/>
                        <a:gd name="T14" fmla="*/ 2 w 138"/>
                        <a:gd name="T15" fmla="*/ 1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en-US"/>
                    </a:p>
                  </p:txBody>
                </p:sp>
                <p:sp>
                  <p:nvSpPr>
                    <p:cNvPr id="1225" name="Freeform 41"/>
                    <p:cNvSpPr>
                      <a:spLocks/>
                    </p:cNvSpPr>
                    <p:nvPr/>
                  </p:nvSpPr>
                  <p:spPr bwMode="ltGray">
                    <a:xfrm>
                      <a:off x="2924" y="441"/>
                      <a:ext cx="24" cy="14"/>
                    </a:xfrm>
                    <a:custGeom>
                      <a:avLst/>
                      <a:gdLst>
                        <a:gd name="T0" fmla="*/ 1 w 57"/>
                        <a:gd name="T1" fmla="*/ 1 h 42"/>
                        <a:gd name="T2" fmla="*/ 3 w 57"/>
                        <a:gd name="T3" fmla="*/ 0 h 42"/>
                        <a:gd name="T4" fmla="*/ 1 w 57"/>
                        <a:gd name="T5" fmla="*/ 1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en-US"/>
                    </a:p>
                  </p:txBody>
                </p:sp>
                <p:sp>
                  <p:nvSpPr>
                    <p:cNvPr id="1226" name="Freeform 42"/>
                    <p:cNvSpPr>
                      <a:spLocks/>
                    </p:cNvSpPr>
                    <p:nvPr/>
                  </p:nvSpPr>
                  <p:spPr bwMode="ltGray">
                    <a:xfrm>
                      <a:off x="2908" y="398"/>
                      <a:ext cx="16" cy="18"/>
                    </a:xfrm>
                    <a:custGeom>
                      <a:avLst/>
                      <a:gdLst>
                        <a:gd name="T0" fmla="*/ 1 w 39"/>
                        <a:gd name="T1" fmla="*/ 1 h 52"/>
                        <a:gd name="T2" fmla="*/ 1 w 39"/>
                        <a:gd name="T3" fmla="*/ 0 h 52"/>
                        <a:gd name="T4" fmla="*/ 1 w 39"/>
                        <a:gd name="T5" fmla="*/ 1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en-US"/>
                    </a:p>
                  </p:txBody>
                </p:sp>
                <p:sp>
                  <p:nvSpPr>
                    <p:cNvPr id="1227" name="Freeform 43"/>
                    <p:cNvSpPr>
                      <a:spLocks/>
                    </p:cNvSpPr>
                    <p:nvPr/>
                  </p:nvSpPr>
                  <p:spPr bwMode="ltGray">
                    <a:xfrm>
                      <a:off x="3035" y="452"/>
                      <a:ext cx="19" cy="27"/>
                    </a:xfrm>
                    <a:custGeom>
                      <a:avLst/>
                      <a:gdLst>
                        <a:gd name="T0" fmla="*/ 0 w 44"/>
                        <a:gd name="T1" fmla="*/ 0 h 80"/>
                        <a:gd name="T2" fmla="*/ 2 w 44"/>
                        <a:gd name="T3" fmla="*/ 1 h 80"/>
                        <a:gd name="T4" fmla="*/ 2 w 44"/>
                        <a:gd name="T5" fmla="*/ 2 h 80"/>
                        <a:gd name="T6" fmla="*/ 3 w 44"/>
                        <a:gd name="T7" fmla="*/ 2 h 80"/>
                        <a:gd name="T8" fmla="*/ 2 w 44"/>
                        <a:gd name="T9" fmla="*/ 3 h 80"/>
                        <a:gd name="T10" fmla="*/ 0 w 44"/>
                        <a:gd name="T11" fmla="*/ 1 h 80"/>
                        <a:gd name="T12" fmla="*/ 0 w 44"/>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en-US"/>
                    </a:p>
                  </p:txBody>
                </p:sp>
                <p:sp>
                  <p:nvSpPr>
                    <p:cNvPr id="1228" name="Freeform 44"/>
                    <p:cNvSpPr>
                      <a:spLocks/>
                    </p:cNvSpPr>
                    <p:nvPr/>
                  </p:nvSpPr>
                  <p:spPr bwMode="ltGray">
                    <a:xfrm>
                      <a:off x="2696" y="247"/>
                      <a:ext cx="205" cy="41"/>
                    </a:xfrm>
                    <a:custGeom>
                      <a:avLst/>
                      <a:gdLst>
                        <a:gd name="T0" fmla="*/ 56 w 323"/>
                        <a:gd name="T1" fmla="*/ 1 h 64"/>
                        <a:gd name="T2" fmla="*/ 59 w 323"/>
                        <a:gd name="T3" fmla="*/ 2 h 64"/>
                        <a:gd name="T4" fmla="*/ 60 w 323"/>
                        <a:gd name="T5" fmla="*/ 0 h 64"/>
                        <a:gd name="T6" fmla="*/ 68 w 323"/>
                        <a:gd name="T7" fmla="*/ 0 h 64"/>
                        <a:gd name="T8" fmla="*/ 74 w 323"/>
                        <a:gd name="T9" fmla="*/ 4 h 64"/>
                        <a:gd name="T10" fmla="*/ 81 w 323"/>
                        <a:gd name="T11" fmla="*/ 3 h 64"/>
                        <a:gd name="T12" fmla="*/ 80 w 323"/>
                        <a:gd name="T13" fmla="*/ 8 h 64"/>
                        <a:gd name="T14" fmla="*/ 76 w 323"/>
                        <a:gd name="T15" fmla="*/ 12 h 64"/>
                        <a:gd name="T16" fmla="*/ 76 w 323"/>
                        <a:gd name="T17" fmla="*/ 8 h 64"/>
                        <a:gd name="T18" fmla="*/ 74 w 323"/>
                        <a:gd name="T19" fmla="*/ 8 h 64"/>
                        <a:gd name="T20" fmla="*/ 71 w 323"/>
                        <a:gd name="T21" fmla="*/ 8 h 64"/>
                        <a:gd name="T22" fmla="*/ 67 w 323"/>
                        <a:gd name="T23" fmla="*/ 5 h 64"/>
                        <a:gd name="T24" fmla="*/ 58 w 323"/>
                        <a:gd name="T25" fmla="*/ 10 h 64"/>
                        <a:gd name="T26" fmla="*/ 51 w 323"/>
                        <a:gd name="T27" fmla="*/ 12 h 64"/>
                        <a:gd name="T28" fmla="*/ 55 w 323"/>
                        <a:gd name="T29" fmla="*/ 15 h 64"/>
                        <a:gd name="T30" fmla="*/ 48 w 323"/>
                        <a:gd name="T31" fmla="*/ 17 h 64"/>
                        <a:gd name="T32" fmla="*/ 43 w 323"/>
                        <a:gd name="T33" fmla="*/ 16 h 64"/>
                        <a:gd name="T34" fmla="*/ 45 w 323"/>
                        <a:gd name="T35" fmla="*/ 15 h 64"/>
                        <a:gd name="T36" fmla="*/ 44 w 323"/>
                        <a:gd name="T37" fmla="*/ 11 h 64"/>
                        <a:gd name="T38" fmla="*/ 43 w 323"/>
                        <a:gd name="T39" fmla="*/ 8 h 64"/>
                        <a:gd name="T40" fmla="*/ 40 w 323"/>
                        <a:gd name="T41" fmla="*/ 6 h 64"/>
                        <a:gd name="T42" fmla="*/ 36 w 323"/>
                        <a:gd name="T43" fmla="*/ 7 h 64"/>
                        <a:gd name="T44" fmla="*/ 34 w 323"/>
                        <a:gd name="T45" fmla="*/ 7 h 64"/>
                        <a:gd name="T46" fmla="*/ 32 w 323"/>
                        <a:gd name="T47" fmla="*/ 6 h 64"/>
                        <a:gd name="T48" fmla="*/ 22 w 323"/>
                        <a:gd name="T49" fmla="*/ 1 h 64"/>
                        <a:gd name="T50" fmla="*/ 15 w 323"/>
                        <a:gd name="T51" fmla="*/ 4 h 64"/>
                        <a:gd name="T52" fmla="*/ 1 w 323"/>
                        <a:gd name="T53" fmla="*/ 0 h 64"/>
                        <a:gd name="T54" fmla="*/ 56 w 323"/>
                        <a:gd name="T55" fmla="*/ 1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en-US"/>
                    </a:p>
                  </p:txBody>
                </p:sp>
                <p:sp>
                  <p:nvSpPr>
                    <p:cNvPr id="1229" name="Freeform 45"/>
                    <p:cNvSpPr>
                      <a:spLocks/>
                    </p:cNvSpPr>
                    <p:nvPr/>
                  </p:nvSpPr>
                  <p:spPr bwMode="ltGray">
                    <a:xfrm>
                      <a:off x="2515" y="246"/>
                      <a:ext cx="190" cy="20"/>
                    </a:xfrm>
                    <a:custGeom>
                      <a:avLst/>
                      <a:gdLst>
                        <a:gd name="T0" fmla="*/ 27 w 300"/>
                        <a:gd name="T1" fmla="*/ 8 h 31"/>
                        <a:gd name="T2" fmla="*/ 8 w 300"/>
                        <a:gd name="T3" fmla="*/ 1 h 31"/>
                        <a:gd name="T4" fmla="*/ 73 w 300"/>
                        <a:gd name="T5" fmla="*/ 0 h 31"/>
                        <a:gd name="T6" fmla="*/ 75 w 300"/>
                        <a:gd name="T7" fmla="*/ 4 h 31"/>
                        <a:gd name="T8" fmla="*/ 67 w 300"/>
                        <a:gd name="T9" fmla="*/ 4 h 31"/>
                        <a:gd name="T10" fmla="*/ 27 w 300"/>
                        <a:gd name="T11" fmla="*/ 8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en-US"/>
                    </a:p>
                  </p:txBody>
                </p:sp>
                <p:sp>
                  <p:nvSpPr>
                    <p:cNvPr id="1230" name="Freeform 46"/>
                    <p:cNvSpPr>
                      <a:spLocks/>
                    </p:cNvSpPr>
                    <p:nvPr/>
                  </p:nvSpPr>
                  <p:spPr bwMode="ltGray">
                    <a:xfrm>
                      <a:off x="2096" y="275"/>
                      <a:ext cx="18" cy="10"/>
                    </a:xfrm>
                    <a:custGeom>
                      <a:avLst/>
                      <a:gdLst>
                        <a:gd name="T0" fmla="*/ 0 w 41"/>
                        <a:gd name="T1" fmla="*/ 1 h 29"/>
                        <a:gd name="T2" fmla="*/ 1 w 41"/>
                        <a:gd name="T3" fmla="*/ 1 h 29"/>
                        <a:gd name="T4" fmla="*/ 0 w 41"/>
                        <a:gd name="T5" fmla="*/ 1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US"/>
                    </a:p>
                  </p:txBody>
                </p:sp>
                <p:sp>
                  <p:nvSpPr>
                    <p:cNvPr id="1231" name="Freeform 47"/>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US"/>
                    </a:p>
                  </p:txBody>
                </p:sp>
                <p:sp>
                  <p:nvSpPr>
                    <p:cNvPr id="1232" name="Freeform 48"/>
                    <p:cNvSpPr>
                      <a:spLocks/>
                    </p:cNvSpPr>
                    <p:nvPr/>
                  </p:nvSpPr>
                  <p:spPr bwMode="ltGray">
                    <a:xfrm>
                      <a:off x="2043" y="241"/>
                      <a:ext cx="20" cy="55"/>
                    </a:xfrm>
                    <a:custGeom>
                      <a:avLst/>
                      <a:gdLst>
                        <a:gd name="T0" fmla="*/ 0 w 47"/>
                        <a:gd name="T1" fmla="*/ 6 h 165"/>
                        <a:gd name="T2" fmla="*/ 1 w 47"/>
                        <a:gd name="T3" fmla="*/ 4 h 165"/>
                        <a:gd name="T4" fmla="*/ 1 w 47"/>
                        <a:gd name="T5" fmla="*/ 3 h 165"/>
                        <a:gd name="T6" fmla="*/ 1 w 47"/>
                        <a:gd name="T7" fmla="*/ 1 h 165"/>
                        <a:gd name="T8" fmla="*/ 1 w 47"/>
                        <a:gd name="T9" fmla="*/ 0 h 165"/>
                        <a:gd name="T10" fmla="*/ 2 w 47"/>
                        <a:gd name="T11" fmla="*/ 0 h 165"/>
                        <a:gd name="T12" fmla="*/ 3 w 47"/>
                        <a:gd name="T13" fmla="*/ 1 h 165"/>
                        <a:gd name="T14" fmla="*/ 4 w 47"/>
                        <a:gd name="T15" fmla="*/ 4 h 165"/>
                        <a:gd name="T16" fmla="*/ 3 w 47"/>
                        <a:gd name="T17" fmla="*/ 4 h 165"/>
                        <a:gd name="T18" fmla="*/ 2 w 47"/>
                        <a:gd name="T19" fmla="*/ 5 h 165"/>
                        <a:gd name="T20" fmla="*/ 2 w 47"/>
                        <a:gd name="T21" fmla="*/ 5 h 165"/>
                        <a:gd name="T22" fmla="*/ 2 w 47"/>
                        <a:gd name="T23" fmla="*/ 5 h 165"/>
                        <a:gd name="T24" fmla="*/ 3 w 47"/>
                        <a:gd name="T25" fmla="*/ 5 h 165"/>
                        <a:gd name="T26" fmla="*/ 1 w 47"/>
                        <a:gd name="T27" fmla="*/ 5 h 165"/>
                        <a:gd name="T28" fmla="*/ 0 w 47"/>
                        <a:gd name="T29" fmla="*/ 6 h 165"/>
                        <a:gd name="T30" fmla="*/ 0 w 47"/>
                        <a:gd name="T31" fmla="*/ 6 h 165"/>
                        <a:gd name="T32" fmla="*/ 0 w 47"/>
                        <a:gd name="T33" fmla="*/ 6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US"/>
                    </a:p>
                  </p:txBody>
                </p:sp>
                <p:sp>
                  <p:nvSpPr>
                    <p:cNvPr id="1233" name="Freeform 49"/>
                    <p:cNvSpPr>
                      <a:spLocks/>
                    </p:cNvSpPr>
                    <p:nvPr/>
                  </p:nvSpPr>
                  <p:spPr bwMode="ltGray">
                    <a:xfrm>
                      <a:off x="2031" y="287"/>
                      <a:ext cx="59" cy="34"/>
                    </a:xfrm>
                    <a:custGeom>
                      <a:avLst/>
                      <a:gdLst>
                        <a:gd name="T0" fmla="*/ 2 w 138"/>
                        <a:gd name="T1" fmla="*/ 2 h 103"/>
                        <a:gd name="T2" fmla="*/ 3 w 138"/>
                        <a:gd name="T3" fmla="*/ 2 h 103"/>
                        <a:gd name="T4" fmla="*/ 4 w 138"/>
                        <a:gd name="T5" fmla="*/ 1 h 103"/>
                        <a:gd name="T6" fmla="*/ 4 w 138"/>
                        <a:gd name="T7" fmla="*/ 2 h 103"/>
                        <a:gd name="T8" fmla="*/ 5 w 138"/>
                        <a:gd name="T9" fmla="*/ 2 h 103"/>
                        <a:gd name="T10" fmla="*/ 6 w 138"/>
                        <a:gd name="T11" fmla="*/ 2 h 103"/>
                        <a:gd name="T12" fmla="*/ 9 w 138"/>
                        <a:gd name="T13" fmla="*/ 1 h 103"/>
                        <a:gd name="T14" fmla="*/ 10 w 138"/>
                        <a:gd name="T15" fmla="*/ 1 h 103"/>
                        <a:gd name="T16" fmla="*/ 11 w 138"/>
                        <a:gd name="T17" fmla="*/ 0 h 103"/>
                        <a:gd name="T18" fmla="*/ 8 w 138"/>
                        <a:gd name="T19" fmla="*/ 2 h 103"/>
                        <a:gd name="T20" fmla="*/ 6 w 138"/>
                        <a:gd name="T21" fmla="*/ 2 h 103"/>
                        <a:gd name="T22" fmla="*/ 5 w 138"/>
                        <a:gd name="T23" fmla="*/ 3 h 103"/>
                        <a:gd name="T24" fmla="*/ 4 w 138"/>
                        <a:gd name="T25" fmla="*/ 4 h 103"/>
                        <a:gd name="T26" fmla="*/ 2 w 138"/>
                        <a:gd name="T27" fmla="*/ 3 h 103"/>
                        <a:gd name="T28" fmla="*/ 2 w 138"/>
                        <a:gd name="T29" fmla="*/ 3 h 103"/>
                        <a:gd name="T30" fmla="*/ 2 w 138"/>
                        <a:gd name="T31" fmla="*/ 4 h 103"/>
                        <a:gd name="T32" fmla="*/ 0 w 138"/>
                        <a:gd name="T33" fmla="*/ 4 h 103"/>
                        <a:gd name="T34" fmla="*/ 1 w 138"/>
                        <a:gd name="T35" fmla="*/ 3 h 103"/>
                        <a:gd name="T36" fmla="*/ 2 w 138"/>
                        <a:gd name="T37" fmla="*/ 2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US"/>
                    </a:p>
                  </p:txBody>
                </p:sp>
                <p:sp>
                  <p:nvSpPr>
                    <p:cNvPr id="1234" name="Freeform 50"/>
                    <p:cNvSpPr>
                      <a:spLocks/>
                    </p:cNvSpPr>
                    <p:nvPr/>
                  </p:nvSpPr>
                  <p:spPr bwMode="ltGray">
                    <a:xfrm>
                      <a:off x="1968" y="319"/>
                      <a:ext cx="80" cy="72"/>
                    </a:xfrm>
                    <a:custGeom>
                      <a:avLst/>
                      <a:gdLst>
                        <a:gd name="T0" fmla="*/ 12 w 188"/>
                        <a:gd name="T1" fmla="*/ 1 h 214"/>
                        <a:gd name="T2" fmla="*/ 12 w 188"/>
                        <a:gd name="T3" fmla="*/ 0 h 214"/>
                        <a:gd name="T4" fmla="*/ 13 w 188"/>
                        <a:gd name="T5" fmla="*/ 0 h 214"/>
                        <a:gd name="T6" fmla="*/ 14 w 188"/>
                        <a:gd name="T7" fmla="*/ 1 h 214"/>
                        <a:gd name="T8" fmla="*/ 14 w 188"/>
                        <a:gd name="T9" fmla="*/ 2 h 214"/>
                        <a:gd name="T10" fmla="*/ 14 w 188"/>
                        <a:gd name="T11" fmla="*/ 2 h 214"/>
                        <a:gd name="T12" fmla="*/ 13 w 188"/>
                        <a:gd name="T13" fmla="*/ 3 h 214"/>
                        <a:gd name="T14" fmla="*/ 12 w 188"/>
                        <a:gd name="T15" fmla="*/ 5 h 214"/>
                        <a:gd name="T16" fmla="*/ 11 w 188"/>
                        <a:gd name="T17" fmla="*/ 5 h 214"/>
                        <a:gd name="T18" fmla="*/ 9 w 188"/>
                        <a:gd name="T19" fmla="*/ 5 h 214"/>
                        <a:gd name="T20" fmla="*/ 9 w 188"/>
                        <a:gd name="T21" fmla="*/ 5 h 214"/>
                        <a:gd name="T22" fmla="*/ 8 w 188"/>
                        <a:gd name="T23" fmla="*/ 5 h 214"/>
                        <a:gd name="T24" fmla="*/ 7 w 188"/>
                        <a:gd name="T25" fmla="*/ 6 h 214"/>
                        <a:gd name="T26" fmla="*/ 6 w 188"/>
                        <a:gd name="T27" fmla="*/ 5 h 214"/>
                        <a:gd name="T28" fmla="*/ 5 w 188"/>
                        <a:gd name="T29" fmla="*/ 5 h 214"/>
                        <a:gd name="T30" fmla="*/ 6 w 188"/>
                        <a:gd name="T31" fmla="*/ 5 h 214"/>
                        <a:gd name="T32" fmla="*/ 6 w 188"/>
                        <a:gd name="T33" fmla="*/ 6 h 214"/>
                        <a:gd name="T34" fmla="*/ 5 w 188"/>
                        <a:gd name="T35" fmla="*/ 6 h 214"/>
                        <a:gd name="T36" fmla="*/ 3 w 188"/>
                        <a:gd name="T37" fmla="*/ 6 h 214"/>
                        <a:gd name="T38" fmla="*/ 3 w 188"/>
                        <a:gd name="T39" fmla="*/ 6 h 214"/>
                        <a:gd name="T40" fmla="*/ 4 w 188"/>
                        <a:gd name="T41" fmla="*/ 5 h 214"/>
                        <a:gd name="T42" fmla="*/ 3 w 188"/>
                        <a:gd name="T43" fmla="*/ 6 h 214"/>
                        <a:gd name="T44" fmla="*/ 2 w 188"/>
                        <a:gd name="T45" fmla="*/ 6 h 214"/>
                        <a:gd name="T46" fmla="*/ 3 w 188"/>
                        <a:gd name="T47" fmla="*/ 7 h 214"/>
                        <a:gd name="T48" fmla="*/ 1 w 188"/>
                        <a:gd name="T49" fmla="*/ 8 h 214"/>
                        <a:gd name="T50" fmla="*/ 0 w 188"/>
                        <a:gd name="T51" fmla="*/ 8 h 214"/>
                        <a:gd name="T52" fmla="*/ 0 w 188"/>
                        <a:gd name="T53" fmla="*/ 7 h 214"/>
                        <a:gd name="T54" fmla="*/ 0 w 188"/>
                        <a:gd name="T55" fmla="*/ 6 h 214"/>
                        <a:gd name="T56" fmla="*/ 1 w 188"/>
                        <a:gd name="T57" fmla="*/ 6 h 214"/>
                        <a:gd name="T58" fmla="*/ 3 w 188"/>
                        <a:gd name="T59" fmla="*/ 5 h 214"/>
                        <a:gd name="T60" fmla="*/ 3 w 188"/>
                        <a:gd name="T61" fmla="*/ 4 h 214"/>
                        <a:gd name="T62" fmla="*/ 6 w 188"/>
                        <a:gd name="T63" fmla="*/ 4 h 214"/>
                        <a:gd name="T64" fmla="*/ 6 w 188"/>
                        <a:gd name="T65" fmla="*/ 4 h 214"/>
                        <a:gd name="T66" fmla="*/ 9 w 188"/>
                        <a:gd name="T67" fmla="*/ 3 h 214"/>
                        <a:gd name="T68" fmla="*/ 9 w 188"/>
                        <a:gd name="T69" fmla="*/ 3 h 214"/>
                        <a:gd name="T70" fmla="*/ 10 w 188"/>
                        <a:gd name="T71" fmla="*/ 3 h 214"/>
                        <a:gd name="T72" fmla="*/ 11 w 188"/>
                        <a:gd name="T73" fmla="*/ 2 h 214"/>
                        <a:gd name="T74" fmla="*/ 12 w 188"/>
                        <a:gd name="T75" fmla="*/ 2 h 214"/>
                        <a:gd name="T76" fmla="*/ 11 w 188"/>
                        <a:gd name="T77" fmla="*/ 1 h 214"/>
                        <a:gd name="T78" fmla="*/ 12 w 188"/>
                        <a:gd name="T79" fmla="*/ 1 h 214"/>
                        <a:gd name="T80" fmla="*/ 12 w 188"/>
                        <a:gd name="T81" fmla="*/ 1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US"/>
                    </a:p>
                  </p:txBody>
                </p:sp>
                <p:sp>
                  <p:nvSpPr>
                    <p:cNvPr id="1235" name="Freeform 51"/>
                    <p:cNvSpPr>
                      <a:spLocks/>
                    </p:cNvSpPr>
                    <p:nvPr/>
                  </p:nvSpPr>
                  <p:spPr bwMode="ltGray">
                    <a:xfrm>
                      <a:off x="2021"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US"/>
                    </a:p>
                  </p:txBody>
                </p:sp>
                <p:sp>
                  <p:nvSpPr>
                    <p:cNvPr id="1236" name="Freeform 52"/>
                    <p:cNvSpPr>
                      <a:spLocks/>
                    </p:cNvSpPr>
                    <p:nvPr/>
                  </p:nvSpPr>
                  <p:spPr bwMode="ltGray">
                    <a:xfrm>
                      <a:off x="1573" y="389"/>
                      <a:ext cx="347" cy="189"/>
                    </a:xfrm>
                    <a:custGeom>
                      <a:avLst/>
                      <a:gdLst>
                        <a:gd name="T0" fmla="*/ 63 w 812"/>
                        <a:gd name="T1" fmla="*/ 1 h 564"/>
                        <a:gd name="T2" fmla="*/ 61 w 812"/>
                        <a:gd name="T3" fmla="*/ 3 h 564"/>
                        <a:gd name="T4" fmla="*/ 59 w 812"/>
                        <a:gd name="T5" fmla="*/ 5 h 564"/>
                        <a:gd name="T6" fmla="*/ 56 w 812"/>
                        <a:gd name="T7" fmla="*/ 5 h 564"/>
                        <a:gd name="T8" fmla="*/ 50 w 812"/>
                        <a:gd name="T9" fmla="*/ 7 h 564"/>
                        <a:gd name="T10" fmla="*/ 49 w 812"/>
                        <a:gd name="T11" fmla="*/ 8 h 564"/>
                        <a:gd name="T12" fmla="*/ 47 w 812"/>
                        <a:gd name="T13" fmla="*/ 9 h 564"/>
                        <a:gd name="T14" fmla="*/ 48 w 812"/>
                        <a:gd name="T15" fmla="*/ 7 h 564"/>
                        <a:gd name="T16" fmla="*/ 45 w 812"/>
                        <a:gd name="T17" fmla="*/ 7 h 564"/>
                        <a:gd name="T18" fmla="*/ 44 w 812"/>
                        <a:gd name="T19" fmla="*/ 8 h 564"/>
                        <a:gd name="T20" fmla="*/ 47 w 812"/>
                        <a:gd name="T21" fmla="*/ 11 h 564"/>
                        <a:gd name="T22" fmla="*/ 47 w 812"/>
                        <a:gd name="T23" fmla="*/ 14 h 564"/>
                        <a:gd name="T24" fmla="*/ 42 w 812"/>
                        <a:gd name="T25" fmla="*/ 15 h 564"/>
                        <a:gd name="T26" fmla="*/ 41 w 812"/>
                        <a:gd name="T27" fmla="*/ 14 h 564"/>
                        <a:gd name="T28" fmla="*/ 38 w 812"/>
                        <a:gd name="T29" fmla="*/ 13 h 564"/>
                        <a:gd name="T30" fmla="*/ 36 w 812"/>
                        <a:gd name="T31" fmla="*/ 13 h 564"/>
                        <a:gd name="T32" fmla="*/ 35 w 812"/>
                        <a:gd name="T33" fmla="*/ 15 h 564"/>
                        <a:gd name="T34" fmla="*/ 39 w 812"/>
                        <a:gd name="T35" fmla="*/ 17 h 564"/>
                        <a:gd name="T36" fmla="*/ 40 w 812"/>
                        <a:gd name="T37" fmla="*/ 20 h 564"/>
                        <a:gd name="T38" fmla="*/ 41 w 812"/>
                        <a:gd name="T39" fmla="*/ 21 h 564"/>
                        <a:gd name="T40" fmla="*/ 38 w 812"/>
                        <a:gd name="T41" fmla="*/ 20 h 564"/>
                        <a:gd name="T42" fmla="*/ 37 w 812"/>
                        <a:gd name="T43" fmla="*/ 19 h 564"/>
                        <a:gd name="T44" fmla="*/ 33 w 812"/>
                        <a:gd name="T45" fmla="*/ 16 h 564"/>
                        <a:gd name="T46" fmla="*/ 33 w 812"/>
                        <a:gd name="T47" fmla="*/ 12 h 564"/>
                        <a:gd name="T48" fmla="*/ 33 w 812"/>
                        <a:gd name="T49" fmla="*/ 10 h 564"/>
                        <a:gd name="T50" fmla="*/ 32 w 812"/>
                        <a:gd name="T51" fmla="*/ 10 h 564"/>
                        <a:gd name="T52" fmla="*/ 30 w 812"/>
                        <a:gd name="T53" fmla="*/ 10 h 564"/>
                        <a:gd name="T54" fmla="*/ 28 w 812"/>
                        <a:gd name="T55" fmla="*/ 6 h 564"/>
                        <a:gd name="T56" fmla="*/ 26 w 812"/>
                        <a:gd name="T57" fmla="*/ 6 h 564"/>
                        <a:gd name="T58" fmla="*/ 23 w 812"/>
                        <a:gd name="T59" fmla="*/ 6 h 564"/>
                        <a:gd name="T60" fmla="*/ 19 w 812"/>
                        <a:gd name="T61" fmla="*/ 9 h 564"/>
                        <a:gd name="T62" fmla="*/ 15 w 812"/>
                        <a:gd name="T63" fmla="*/ 10 h 564"/>
                        <a:gd name="T64" fmla="*/ 15 w 812"/>
                        <a:gd name="T65" fmla="*/ 10 h 564"/>
                        <a:gd name="T66" fmla="*/ 12 w 812"/>
                        <a:gd name="T67" fmla="*/ 12 h 564"/>
                        <a:gd name="T68" fmla="*/ 12 w 812"/>
                        <a:gd name="T69" fmla="*/ 13 h 564"/>
                        <a:gd name="T70" fmla="*/ 10 w 812"/>
                        <a:gd name="T71" fmla="*/ 15 h 564"/>
                        <a:gd name="T72" fmla="*/ 7 w 812"/>
                        <a:gd name="T73" fmla="*/ 15 h 564"/>
                        <a:gd name="T74" fmla="*/ 5 w 812"/>
                        <a:gd name="T75" fmla="*/ 10 h 564"/>
                        <a:gd name="T76" fmla="*/ 6 w 812"/>
                        <a:gd name="T77" fmla="*/ 6 h 564"/>
                        <a:gd name="T78" fmla="*/ 3 w 812"/>
                        <a:gd name="T79" fmla="*/ 7 h 564"/>
                        <a:gd name="T80" fmla="*/ 2 w 812"/>
                        <a:gd name="T81" fmla="*/ 6 h 564"/>
                        <a:gd name="T82" fmla="*/ 2 w 812"/>
                        <a:gd name="T83" fmla="*/ 5 h 564"/>
                        <a:gd name="T84" fmla="*/ 0 w 812"/>
                        <a:gd name="T85" fmla="*/ 3 h 564"/>
                        <a:gd name="T86" fmla="*/ 62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US"/>
                    </a:p>
                  </p:txBody>
                </p:sp>
                <p:sp>
                  <p:nvSpPr>
                    <p:cNvPr id="1237" name="Freeform 53"/>
                    <p:cNvSpPr>
                      <a:spLocks/>
                    </p:cNvSpPr>
                    <p:nvPr/>
                  </p:nvSpPr>
                  <p:spPr bwMode="ltGray">
                    <a:xfrm>
                      <a:off x="1634" y="519"/>
                      <a:ext cx="19" cy="29"/>
                    </a:xfrm>
                    <a:custGeom>
                      <a:avLst/>
                      <a:gdLst>
                        <a:gd name="T0" fmla="*/ 0 w 43"/>
                        <a:gd name="T1" fmla="*/ 0 h 85"/>
                        <a:gd name="T2" fmla="*/ 2 w 43"/>
                        <a:gd name="T3" fmla="*/ 0 h 85"/>
                        <a:gd name="T4" fmla="*/ 3 w 43"/>
                        <a:gd name="T5" fmla="*/ 1 h 85"/>
                        <a:gd name="T6" fmla="*/ 2 w 43"/>
                        <a:gd name="T7" fmla="*/ 3 h 85"/>
                        <a:gd name="T8" fmla="*/ 0 w 43"/>
                        <a:gd name="T9" fmla="*/ 3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US"/>
                    </a:p>
                  </p:txBody>
                </p:sp>
                <p:sp>
                  <p:nvSpPr>
                    <p:cNvPr id="1238" name="Freeform 54"/>
                    <p:cNvSpPr>
                      <a:spLocks/>
                    </p:cNvSpPr>
                    <p:nvPr/>
                  </p:nvSpPr>
                  <p:spPr bwMode="ltGray">
                    <a:xfrm>
                      <a:off x="1900" y="421"/>
                      <a:ext cx="18" cy="24"/>
                    </a:xfrm>
                    <a:custGeom>
                      <a:avLst/>
                      <a:gdLst>
                        <a:gd name="T0" fmla="*/ 1 w 44"/>
                        <a:gd name="T1" fmla="*/ 1 h 74"/>
                        <a:gd name="T2" fmla="*/ 2 w 44"/>
                        <a:gd name="T3" fmla="*/ 0 h 74"/>
                        <a:gd name="T4" fmla="*/ 3 w 44"/>
                        <a:gd name="T5" fmla="*/ 0 h 74"/>
                        <a:gd name="T6" fmla="*/ 3 w 44"/>
                        <a:gd name="T7" fmla="*/ 1 h 74"/>
                        <a:gd name="T8" fmla="*/ 1 w 44"/>
                        <a:gd name="T9" fmla="*/ 3 h 74"/>
                        <a:gd name="T10" fmla="*/ 0 w 44"/>
                        <a:gd name="T11" fmla="*/ 2 h 74"/>
                        <a:gd name="T12" fmla="*/ 0 w 44"/>
                        <a:gd name="T13" fmla="*/ 1 h 74"/>
                        <a:gd name="T14" fmla="*/ 1 w 44"/>
                        <a:gd name="T15" fmla="*/ 1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US"/>
                    </a:p>
                  </p:txBody>
                </p:sp>
                <p:sp>
                  <p:nvSpPr>
                    <p:cNvPr id="1239" name="Freeform 55"/>
                    <p:cNvSpPr>
                      <a:spLocks/>
                    </p:cNvSpPr>
                    <p:nvPr/>
                  </p:nvSpPr>
                  <p:spPr bwMode="ltGray">
                    <a:xfrm>
                      <a:off x="1951" y="409"/>
                      <a:ext cx="9" cy="10"/>
                    </a:xfrm>
                    <a:custGeom>
                      <a:avLst/>
                      <a:gdLst>
                        <a:gd name="T0" fmla="*/ 0 w 20"/>
                        <a:gd name="T1" fmla="*/ 1 h 30"/>
                        <a:gd name="T2" fmla="*/ 0 w 20"/>
                        <a:gd name="T3" fmla="*/ 1 h 30"/>
                        <a:gd name="T4" fmla="*/ 0 w 20"/>
                        <a:gd name="T5" fmla="*/ 1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US"/>
                    </a:p>
                  </p:txBody>
                </p:sp>
                <p:sp>
                  <p:nvSpPr>
                    <p:cNvPr id="1240" name="Freeform 56"/>
                    <p:cNvSpPr>
                      <a:spLocks/>
                    </p:cNvSpPr>
                    <p:nvPr/>
                  </p:nvSpPr>
                  <p:spPr bwMode="ltGray">
                    <a:xfrm>
                      <a:off x="1021" y="314"/>
                      <a:ext cx="433" cy="354"/>
                    </a:xfrm>
                    <a:custGeom>
                      <a:avLst/>
                      <a:gdLst>
                        <a:gd name="T0" fmla="*/ 123 w 682"/>
                        <a:gd name="T1" fmla="*/ 119 h 557"/>
                        <a:gd name="T2" fmla="*/ 124 w 682"/>
                        <a:gd name="T3" fmla="*/ 116 h 557"/>
                        <a:gd name="T4" fmla="*/ 128 w 682"/>
                        <a:gd name="T5" fmla="*/ 106 h 557"/>
                        <a:gd name="T6" fmla="*/ 79 w 682"/>
                        <a:gd name="T7" fmla="*/ 74 h 557"/>
                        <a:gd name="T8" fmla="*/ 72 w 682"/>
                        <a:gd name="T9" fmla="*/ 89 h 557"/>
                        <a:gd name="T10" fmla="*/ 77 w 682"/>
                        <a:gd name="T11" fmla="*/ 142 h 557"/>
                        <a:gd name="T12" fmla="*/ 72 w 682"/>
                        <a:gd name="T13" fmla="*/ 127 h 557"/>
                        <a:gd name="T14" fmla="*/ 62 w 682"/>
                        <a:gd name="T15" fmla="*/ 112 h 557"/>
                        <a:gd name="T16" fmla="*/ 63 w 682"/>
                        <a:gd name="T17" fmla="*/ 106 h 557"/>
                        <a:gd name="T18" fmla="*/ 63 w 682"/>
                        <a:gd name="T19" fmla="*/ 101 h 557"/>
                        <a:gd name="T20" fmla="*/ 57 w 682"/>
                        <a:gd name="T21" fmla="*/ 96 h 557"/>
                        <a:gd name="T22" fmla="*/ 50 w 682"/>
                        <a:gd name="T23" fmla="*/ 89 h 557"/>
                        <a:gd name="T24" fmla="*/ 38 w 682"/>
                        <a:gd name="T25" fmla="*/ 91 h 557"/>
                        <a:gd name="T26" fmla="*/ 32 w 682"/>
                        <a:gd name="T27" fmla="*/ 93 h 557"/>
                        <a:gd name="T28" fmla="*/ 20 w 682"/>
                        <a:gd name="T29" fmla="*/ 93 h 557"/>
                        <a:gd name="T30" fmla="*/ 6 w 682"/>
                        <a:gd name="T31" fmla="*/ 80 h 557"/>
                        <a:gd name="T32" fmla="*/ 3 w 682"/>
                        <a:gd name="T33" fmla="*/ 76 h 557"/>
                        <a:gd name="T34" fmla="*/ 0 w 682"/>
                        <a:gd name="T35" fmla="*/ 68 h 557"/>
                        <a:gd name="T36" fmla="*/ 6 w 682"/>
                        <a:gd name="T37" fmla="*/ 55 h 557"/>
                        <a:gd name="T38" fmla="*/ 8 w 682"/>
                        <a:gd name="T39" fmla="*/ 46 h 557"/>
                        <a:gd name="T40" fmla="*/ 13 w 682"/>
                        <a:gd name="T41" fmla="*/ 37 h 557"/>
                        <a:gd name="T42" fmla="*/ 20 w 682"/>
                        <a:gd name="T43" fmla="*/ 30 h 557"/>
                        <a:gd name="T44" fmla="*/ 43 w 682"/>
                        <a:gd name="T45" fmla="*/ 17 h 557"/>
                        <a:gd name="T46" fmla="*/ 57 w 682"/>
                        <a:gd name="T47" fmla="*/ 8 h 557"/>
                        <a:gd name="T48" fmla="*/ 66 w 682"/>
                        <a:gd name="T49" fmla="*/ 2 h 557"/>
                        <a:gd name="T50" fmla="*/ 93 w 682"/>
                        <a:gd name="T51" fmla="*/ 1 h 557"/>
                        <a:gd name="T52" fmla="*/ 102 w 682"/>
                        <a:gd name="T53" fmla="*/ 0 h 557"/>
                        <a:gd name="T54" fmla="*/ 98 w 682"/>
                        <a:gd name="T55" fmla="*/ 9 h 557"/>
                        <a:gd name="T56" fmla="*/ 113 w 682"/>
                        <a:gd name="T57" fmla="*/ 22 h 557"/>
                        <a:gd name="T58" fmla="*/ 128 w 682"/>
                        <a:gd name="T59" fmla="*/ 19 h 557"/>
                        <a:gd name="T60" fmla="*/ 135 w 682"/>
                        <a:gd name="T61" fmla="*/ 21 h 557"/>
                        <a:gd name="T62" fmla="*/ 143 w 682"/>
                        <a:gd name="T63" fmla="*/ 25 h 557"/>
                        <a:gd name="T64" fmla="*/ 146 w 682"/>
                        <a:gd name="T65" fmla="*/ 48 h 557"/>
                        <a:gd name="T66" fmla="*/ 146 w 682"/>
                        <a:gd name="T67" fmla="*/ 62 h 557"/>
                        <a:gd name="T68" fmla="*/ 153 w 682"/>
                        <a:gd name="T69" fmla="*/ 72 h 557"/>
                        <a:gd name="T70" fmla="*/ 165 w 682"/>
                        <a:gd name="T71" fmla="*/ 77 h 557"/>
                        <a:gd name="T72" fmla="*/ 174 w 682"/>
                        <a:gd name="T73" fmla="*/ 76 h 557"/>
                        <a:gd name="T74" fmla="*/ 170 w 682"/>
                        <a:gd name="T75" fmla="*/ 87 h 557"/>
                        <a:gd name="T76" fmla="*/ 153 w 682"/>
                        <a:gd name="T77" fmla="*/ 105 h 557"/>
                        <a:gd name="T78" fmla="*/ 140 w 682"/>
                        <a:gd name="T79" fmla="*/ 125 h 557"/>
                        <a:gd name="T80" fmla="*/ 142 w 682"/>
                        <a:gd name="T81" fmla="*/ 130 h 557"/>
                        <a:gd name="T82" fmla="*/ 111 w 682"/>
                        <a:gd name="T83" fmla="*/ 142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US"/>
                    </a:p>
                  </p:txBody>
                </p:sp>
                <p:sp>
                  <p:nvSpPr>
                    <p:cNvPr id="1241" name="Freeform 57"/>
                    <p:cNvSpPr>
                      <a:spLocks/>
                    </p:cNvSpPr>
                    <p:nvPr/>
                  </p:nvSpPr>
                  <p:spPr bwMode="ltGray">
                    <a:xfrm>
                      <a:off x="1189" y="447"/>
                      <a:ext cx="163" cy="221"/>
                    </a:xfrm>
                    <a:custGeom>
                      <a:avLst/>
                      <a:gdLst>
                        <a:gd name="T0" fmla="*/ 62 w 257"/>
                        <a:gd name="T1" fmla="*/ 90 h 347"/>
                        <a:gd name="T2" fmla="*/ 60 w 257"/>
                        <a:gd name="T3" fmla="*/ 78 h 347"/>
                        <a:gd name="T4" fmla="*/ 56 w 257"/>
                        <a:gd name="T5" fmla="*/ 75 h 347"/>
                        <a:gd name="T6" fmla="*/ 55 w 257"/>
                        <a:gd name="T7" fmla="*/ 69 h 347"/>
                        <a:gd name="T8" fmla="*/ 53 w 257"/>
                        <a:gd name="T9" fmla="*/ 66 h 347"/>
                        <a:gd name="T10" fmla="*/ 53 w 257"/>
                        <a:gd name="T11" fmla="*/ 59 h 347"/>
                        <a:gd name="T12" fmla="*/ 53 w 257"/>
                        <a:gd name="T13" fmla="*/ 55 h 347"/>
                        <a:gd name="T14" fmla="*/ 58 w 257"/>
                        <a:gd name="T15" fmla="*/ 52 h 347"/>
                        <a:gd name="T16" fmla="*/ 65 w 257"/>
                        <a:gd name="T17" fmla="*/ 51 h 347"/>
                        <a:gd name="T18" fmla="*/ 65 w 257"/>
                        <a:gd name="T19" fmla="*/ 35 h 347"/>
                        <a:gd name="T20" fmla="*/ 14 w 257"/>
                        <a:gd name="T21" fmla="*/ 25 h 347"/>
                        <a:gd name="T22" fmla="*/ 8 w 257"/>
                        <a:gd name="T23" fmla="*/ 25 h 347"/>
                        <a:gd name="T24" fmla="*/ 4 w 257"/>
                        <a:gd name="T25" fmla="*/ 26 h 347"/>
                        <a:gd name="T26" fmla="*/ 0 w 257"/>
                        <a:gd name="T27" fmla="*/ 39 h 347"/>
                        <a:gd name="T28" fmla="*/ 23 w 257"/>
                        <a:gd name="T29" fmla="*/ 89 h 347"/>
                        <a:gd name="T30" fmla="*/ 62 w 257"/>
                        <a:gd name="T31" fmla="*/ 90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US"/>
                    </a:p>
                  </p:txBody>
                </p:sp>
                <p:sp>
                  <p:nvSpPr>
                    <p:cNvPr id="1242" name="Freeform 58"/>
                    <p:cNvSpPr>
                      <a:spLocks/>
                    </p:cNvSpPr>
                    <p:nvPr/>
                  </p:nvSpPr>
                  <p:spPr bwMode="ltGray">
                    <a:xfrm>
                      <a:off x="1476" y="611"/>
                      <a:ext cx="7" cy="12"/>
                    </a:xfrm>
                    <a:custGeom>
                      <a:avLst/>
                      <a:gdLst>
                        <a:gd name="T0" fmla="*/ 0 w 19"/>
                        <a:gd name="T1" fmla="*/ 1 h 37"/>
                        <a:gd name="T2" fmla="*/ 1 w 19"/>
                        <a:gd name="T3" fmla="*/ 1 h 37"/>
                        <a:gd name="T4" fmla="*/ 0 w 19"/>
                        <a:gd name="T5" fmla="*/ 1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US"/>
                    </a:p>
                  </p:txBody>
                </p:sp>
                <p:sp>
                  <p:nvSpPr>
                    <p:cNvPr id="1243" name="Freeform 59"/>
                    <p:cNvSpPr>
                      <a:spLocks/>
                    </p:cNvSpPr>
                    <p:nvPr/>
                  </p:nvSpPr>
                  <p:spPr bwMode="ltGray">
                    <a:xfrm>
                      <a:off x="1467" y="497"/>
                      <a:ext cx="9" cy="7"/>
                    </a:xfrm>
                    <a:custGeom>
                      <a:avLst/>
                      <a:gdLst>
                        <a:gd name="T0" fmla="*/ 1 w 22"/>
                        <a:gd name="T1" fmla="*/ 0 h 20"/>
                        <a:gd name="T2" fmla="*/ 1 w 22"/>
                        <a:gd name="T3" fmla="*/ 0 h 20"/>
                        <a:gd name="T4" fmla="*/ 1 w 22"/>
                        <a:gd name="T5" fmla="*/ 0 h 20"/>
                        <a:gd name="T6" fmla="*/ 0 w 22"/>
                        <a:gd name="T7" fmla="*/ 1 h 20"/>
                        <a:gd name="T8" fmla="*/ 1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US"/>
                    </a:p>
                  </p:txBody>
                </p:sp>
                <p:sp>
                  <p:nvSpPr>
                    <p:cNvPr id="1244" name="Freeform 60"/>
                    <p:cNvSpPr>
                      <a:spLocks/>
                    </p:cNvSpPr>
                    <p:nvPr/>
                  </p:nvSpPr>
                  <p:spPr bwMode="ltGray">
                    <a:xfrm>
                      <a:off x="1072" y="357"/>
                      <a:ext cx="25" cy="10"/>
                    </a:xfrm>
                    <a:custGeom>
                      <a:avLst/>
                      <a:gdLst>
                        <a:gd name="T0" fmla="*/ 2 w 57"/>
                        <a:gd name="T1" fmla="*/ 1 h 30"/>
                        <a:gd name="T2" fmla="*/ 3 w 57"/>
                        <a:gd name="T3" fmla="*/ 0 h 30"/>
                        <a:gd name="T4" fmla="*/ 3 w 57"/>
                        <a:gd name="T5" fmla="*/ 1 h 30"/>
                        <a:gd name="T6" fmla="*/ 2 w 57"/>
                        <a:gd name="T7" fmla="*/ 1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US"/>
                    </a:p>
                  </p:txBody>
                </p:sp>
                <p:sp>
                  <p:nvSpPr>
                    <p:cNvPr id="1245" name="Freeform 61"/>
                    <p:cNvSpPr>
                      <a:spLocks/>
                    </p:cNvSpPr>
                    <p:nvPr/>
                  </p:nvSpPr>
                  <p:spPr bwMode="ltGray">
                    <a:xfrm>
                      <a:off x="1374" y="265"/>
                      <a:ext cx="295" cy="233"/>
                    </a:xfrm>
                    <a:custGeom>
                      <a:avLst/>
                      <a:gdLst>
                        <a:gd name="T0" fmla="*/ 37 w 693"/>
                        <a:gd name="T1" fmla="*/ 17 h 696"/>
                        <a:gd name="T2" fmla="*/ 30 w 693"/>
                        <a:gd name="T3" fmla="*/ 17 h 696"/>
                        <a:gd name="T4" fmla="*/ 25 w 693"/>
                        <a:gd name="T5" fmla="*/ 15 h 696"/>
                        <a:gd name="T6" fmla="*/ 20 w 693"/>
                        <a:gd name="T7" fmla="*/ 15 h 696"/>
                        <a:gd name="T8" fmla="*/ 18 w 693"/>
                        <a:gd name="T9" fmla="*/ 16 h 696"/>
                        <a:gd name="T10" fmla="*/ 20 w 693"/>
                        <a:gd name="T11" fmla="*/ 16 h 696"/>
                        <a:gd name="T12" fmla="*/ 23 w 693"/>
                        <a:gd name="T13" fmla="*/ 18 h 696"/>
                        <a:gd name="T14" fmla="*/ 25 w 693"/>
                        <a:gd name="T15" fmla="*/ 18 h 696"/>
                        <a:gd name="T16" fmla="*/ 26 w 693"/>
                        <a:gd name="T17" fmla="*/ 20 h 696"/>
                        <a:gd name="T18" fmla="*/ 24 w 693"/>
                        <a:gd name="T19" fmla="*/ 21 h 696"/>
                        <a:gd name="T20" fmla="*/ 20 w 693"/>
                        <a:gd name="T21" fmla="*/ 23 h 696"/>
                        <a:gd name="T22" fmla="*/ 17 w 693"/>
                        <a:gd name="T23" fmla="*/ 23 h 696"/>
                        <a:gd name="T24" fmla="*/ 7 w 693"/>
                        <a:gd name="T25" fmla="*/ 26 h 696"/>
                        <a:gd name="T26" fmla="*/ 6 w 693"/>
                        <a:gd name="T27" fmla="*/ 23 h 696"/>
                        <a:gd name="T28" fmla="*/ 3 w 693"/>
                        <a:gd name="T29" fmla="*/ 20 h 696"/>
                        <a:gd name="T30" fmla="*/ 3 w 693"/>
                        <a:gd name="T31" fmla="*/ 17 h 696"/>
                        <a:gd name="T32" fmla="*/ 4 w 693"/>
                        <a:gd name="T33" fmla="*/ 13 h 696"/>
                        <a:gd name="T34" fmla="*/ 1 w 693"/>
                        <a:gd name="T35" fmla="*/ 15 h 696"/>
                        <a:gd name="T36" fmla="*/ 6 w 693"/>
                        <a:gd name="T37" fmla="*/ 10 h 696"/>
                        <a:gd name="T38" fmla="*/ 9 w 693"/>
                        <a:gd name="T39" fmla="*/ 8 h 696"/>
                        <a:gd name="T40" fmla="*/ 3 w 693"/>
                        <a:gd name="T41" fmla="*/ 8 h 696"/>
                        <a:gd name="T42" fmla="*/ 0 w 693"/>
                        <a:gd name="T43" fmla="*/ 7 h 696"/>
                        <a:gd name="T44" fmla="*/ 2 w 693"/>
                        <a:gd name="T45" fmla="*/ 5 h 696"/>
                        <a:gd name="T46" fmla="*/ 7 w 693"/>
                        <a:gd name="T47" fmla="*/ 4 h 696"/>
                        <a:gd name="T48" fmla="*/ 17 w 693"/>
                        <a:gd name="T49" fmla="*/ 5 h 696"/>
                        <a:gd name="T50" fmla="*/ 17 w 693"/>
                        <a:gd name="T51" fmla="*/ 2 h 696"/>
                        <a:gd name="T52" fmla="*/ 20 w 693"/>
                        <a:gd name="T53" fmla="*/ 0 h 696"/>
                        <a:gd name="T54" fmla="*/ 28 w 693"/>
                        <a:gd name="T55" fmla="*/ 2 h 696"/>
                        <a:gd name="T56" fmla="*/ 26 w 693"/>
                        <a:gd name="T57" fmla="*/ 3 h 696"/>
                        <a:gd name="T58" fmla="*/ 23 w 693"/>
                        <a:gd name="T59" fmla="*/ 7 h 696"/>
                        <a:gd name="T60" fmla="*/ 28 w 693"/>
                        <a:gd name="T61" fmla="*/ 7 h 696"/>
                        <a:gd name="T62" fmla="*/ 29 w 693"/>
                        <a:gd name="T63" fmla="*/ 5 h 696"/>
                        <a:gd name="T64" fmla="*/ 32 w 693"/>
                        <a:gd name="T65" fmla="*/ 3 h 696"/>
                        <a:gd name="T66" fmla="*/ 38 w 693"/>
                        <a:gd name="T67" fmla="*/ 3 h 696"/>
                        <a:gd name="T68" fmla="*/ 41 w 693"/>
                        <a:gd name="T69" fmla="*/ 2 h 696"/>
                        <a:gd name="T70" fmla="*/ 42 w 693"/>
                        <a:gd name="T71" fmla="*/ 17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US"/>
                    </a:p>
                  </p:txBody>
                </p:sp>
                <p:sp>
                  <p:nvSpPr>
                    <p:cNvPr id="1246" name="Freeform 62"/>
                    <p:cNvSpPr>
                      <a:spLocks/>
                    </p:cNvSpPr>
                    <p:nvPr/>
                  </p:nvSpPr>
                  <p:spPr bwMode="ltGray">
                    <a:xfrm>
                      <a:off x="1173" y="247"/>
                      <a:ext cx="591" cy="95"/>
                    </a:xfrm>
                    <a:custGeom>
                      <a:avLst/>
                      <a:gdLst>
                        <a:gd name="T0" fmla="*/ 211 w 931"/>
                        <a:gd name="T1" fmla="*/ 0 h 149"/>
                        <a:gd name="T2" fmla="*/ 37 w 931"/>
                        <a:gd name="T3" fmla="*/ 7 h 149"/>
                        <a:gd name="T4" fmla="*/ 23 w 931"/>
                        <a:gd name="T5" fmla="*/ 11 h 149"/>
                        <a:gd name="T6" fmla="*/ 16 w 931"/>
                        <a:gd name="T7" fmla="*/ 11 h 149"/>
                        <a:gd name="T8" fmla="*/ 6 w 931"/>
                        <a:gd name="T9" fmla="*/ 20 h 149"/>
                        <a:gd name="T10" fmla="*/ 0 w 931"/>
                        <a:gd name="T11" fmla="*/ 27 h 149"/>
                        <a:gd name="T12" fmla="*/ 15 w 931"/>
                        <a:gd name="T13" fmla="*/ 30 h 149"/>
                        <a:gd name="T14" fmla="*/ 25 w 931"/>
                        <a:gd name="T15" fmla="*/ 25 h 149"/>
                        <a:gd name="T16" fmla="*/ 28 w 931"/>
                        <a:gd name="T17" fmla="*/ 22 h 149"/>
                        <a:gd name="T18" fmla="*/ 43 w 931"/>
                        <a:gd name="T19" fmla="*/ 13 h 149"/>
                        <a:gd name="T20" fmla="*/ 55 w 931"/>
                        <a:gd name="T21" fmla="*/ 11 h 149"/>
                        <a:gd name="T22" fmla="*/ 60 w 931"/>
                        <a:gd name="T23" fmla="*/ 24 h 149"/>
                        <a:gd name="T24" fmla="*/ 48 w 931"/>
                        <a:gd name="T25" fmla="*/ 28 h 149"/>
                        <a:gd name="T26" fmla="*/ 59 w 931"/>
                        <a:gd name="T27" fmla="*/ 29 h 149"/>
                        <a:gd name="T28" fmla="*/ 64 w 931"/>
                        <a:gd name="T29" fmla="*/ 23 h 149"/>
                        <a:gd name="T30" fmla="*/ 68 w 931"/>
                        <a:gd name="T31" fmla="*/ 24 h 149"/>
                        <a:gd name="T32" fmla="*/ 65 w 931"/>
                        <a:gd name="T33" fmla="*/ 14 h 149"/>
                        <a:gd name="T34" fmla="*/ 68 w 931"/>
                        <a:gd name="T35" fmla="*/ 11 h 149"/>
                        <a:gd name="T36" fmla="*/ 71 w 931"/>
                        <a:gd name="T37" fmla="*/ 23 h 149"/>
                        <a:gd name="T38" fmla="*/ 68 w 931"/>
                        <a:gd name="T39" fmla="*/ 29 h 149"/>
                        <a:gd name="T40" fmla="*/ 76 w 931"/>
                        <a:gd name="T41" fmla="*/ 34 h 149"/>
                        <a:gd name="T42" fmla="*/ 77 w 931"/>
                        <a:gd name="T43" fmla="*/ 24 h 149"/>
                        <a:gd name="T44" fmla="*/ 84 w 931"/>
                        <a:gd name="T45" fmla="*/ 27 h 149"/>
                        <a:gd name="T46" fmla="*/ 98 w 931"/>
                        <a:gd name="T47" fmla="*/ 19 h 149"/>
                        <a:gd name="T48" fmla="*/ 105 w 931"/>
                        <a:gd name="T49" fmla="*/ 13 h 149"/>
                        <a:gd name="T50" fmla="*/ 112 w 931"/>
                        <a:gd name="T51" fmla="*/ 15 h 149"/>
                        <a:gd name="T52" fmla="*/ 116 w 931"/>
                        <a:gd name="T53" fmla="*/ 13 h 149"/>
                        <a:gd name="T54" fmla="*/ 110 w 931"/>
                        <a:gd name="T55" fmla="*/ 11 h 149"/>
                        <a:gd name="T56" fmla="*/ 121 w 931"/>
                        <a:gd name="T57" fmla="*/ 9 h 149"/>
                        <a:gd name="T58" fmla="*/ 139 w 931"/>
                        <a:gd name="T59" fmla="*/ 14 h 149"/>
                        <a:gd name="T60" fmla="*/ 149 w 931"/>
                        <a:gd name="T61" fmla="*/ 11 h 149"/>
                        <a:gd name="T62" fmla="*/ 150 w 931"/>
                        <a:gd name="T63" fmla="*/ 17 h 149"/>
                        <a:gd name="T64" fmla="*/ 145 w 931"/>
                        <a:gd name="T65" fmla="*/ 26 h 149"/>
                        <a:gd name="T66" fmla="*/ 156 w 931"/>
                        <a:gd name="T67" fmla="*/ 23 h 149"/>
                        <a:gd name="T68" fmla="*/ 159 w 931"/>
                        <a:gd name="T69" fmla="*/ 21 h 149"/>
                        <a:gd name="T70" fmla="*/ 166 w 931"/>
                        <a:gd name="T71" fmla="*/ 16 h 149"/>
                        <a:gd name="T72" fmla="*/ 203 w 931"/>
                        <a:gd name="T73" fmla="*/ 22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US"/>
                    </a:p>
                  </p:txBody>
                </p:sp>
                <p:sp>
                  <p:nvSpPr>
                    <p:cNvPr id="1247" name="Freeform 63"/>
                    <p:cNvSpPr>
                      <a:spLocks/>
                    </p:cNvSpPr>
                    <p:nvPr/>
                  </p:nvSpPr>
                  <p:spPr bwMode="ltGray">
                    <a:xfrm>
                      <a:off x="1293" y="282"/>
                      <a:ext cx="13" cy="10"/>
                    </a:xfrm>
                    <a:custGeom>
                      <a:avLst/>
                      <a:gdLst>
                        <a:gd name="T0" fmla="*/ 0 w 31"/>
                        <a:gd name="T1" fmla="*/ 1 h 30"/>
                        <a:gd name="T2" fmla="*/ 2 w 31"/>
                        <a:gd name="T3" fmla="*/ 0 h 30"/>
                        <a:gd name="T4" fmla="*/ 1 w 31"/>
                        <a:gd name="T5" fmla="*/ 1 h 30"/>
                        <a:gd name="T6" fmla="*/ 0 w 31"/>
                        <a:gd name="T7" fmla="*/ 1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US"/>
                    </a:p>
                  </p:txBody>
                </p:sp>
                <p:sp>
                  <p:nvSpPr>
                    <p:cNvPr id="1248" name="Freeform 64"/>
                    <p:cNvSpPr>
                      <a:spLocks/>
                    </p:cNvSpPr>
                    <p:nvPr/>
                  </p:nvSpPr>
                  <p:spPr bwMode="ltGray">
                    <a:xfrm>
                      <a:off x="1278" y="296"/>
                      <a:ext cx="19" cy="11"/>
                    </a:xfrm>
                    <a:custGeom>
                      <a:avLst/>
                      <a:gdLst>
                        <a:gd name="T0" fmla="*/ 0 w 44"/>
                        <a:gd name="T1" fmla="*/ 1 h 32"/>
                        <a:gd name="T2" fmla="*/ 2 w 44"/>
                        <a:gd name="T3" fmla="*/ 0 h 32"/>
                        <a:gd name="T4" fmla="*/ 3 w 44"/>
                        <a:gd name="T5" fmla="*/ 0 h 32"/>
                        <a:gd name="T6" fmla="*/ 0 w 44"/>
                        <a:gd name="T7" fmla="*/ 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US"/>
                    </a:p>
                  </p:txBody>
                </p:sp>
                <p:sp>
                  <p:nvSpPr>
                    <p:cNvPr id="1249" name="Freeform 65"/>
                    <p:cNvSpPr>
                      <a:spLocks/>
                    </p:cNvSpPr>
                    <p:nvPr/>
                  </p:nvSpPr>
                  <p:spPr bwMode="ltGray">
                    <a:xfrm>
                      <a:off x="1340" y="337"/>
                      <a:ext cx="32" cy="6"/>
                    </a:xfrm>
                    <a:custGeom>
                      <a:avLst/>
                      <a:gdLst>
                        <a:gd name="T0" fmla="*/ 3 w 76"/>
                        <a:gd name="T1" fmla="*/ 1 h 18"/>
                        <a:gd name="T2" fmla="*/ 2 w 76"/>
                        <a:gd name="T3" fmla="*/ 0 h 18"/>
                        <a:gd name="T4" fmla="*/ 3 w 76"/>
                        <a:gd name="T5" fmla="*/ 1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US"/>
                    </a:p>
                  </p:txBody>
                </p:sp>
                <p:sp>
                  <p:nvSpPr>
                    <p:cNvPr id="1250" name="Freeform 66"/>
                    <p:cNvSpPr>
                      <a:spLocks/>
                    </p:cNvSpPr>
                    <p:nvPr/>
                  </p:nvSpPr>
                  <p:spPr bwMode="ltGray">
                    <a:xfrm>
                      <a:off x="1395" y="336"/>
                      <a:ext cx="18" cy="15"/>
                    </a:xfrm>
                    <a:custGeom>
                      <a:avLst/>
                      <a:gdLst>
                        <a:gd name="T0" fmla="*/ 0 w 42"/>
                        <a:gd name="T1" fmla="*/ 1 h 44"/>
                        <a:gd name="T2" fmla="*/ 1 w 42"/>
                        <a:gd name="T3" fmla="*/ 0 h 44"/>
                        <a:gd name="T4" fmla="*/ 0 w 42"/>
                        <a:gd name="T5" fmla="*/ 1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US"/>
                    </a:p>
                  </p:txBody>
                </p:sp>
                <p:sp>
                  <p:nvSpPr>
                    <p:cNvPr id="1251" name="Freeform 67"/>
                    <p:cNvSpPr>
                      <a:spLocks/>
                    </p:cNvSpPr>
                    <p:nvPr/>
                  </p:nvSpPr>
                  <p:spPr bwMode="ltGray">
                    <a:xfrm>
                      <a:off x="1248" y="295"/>
                      <a:ext cx="14" cy="10"/>
                    </a:xfrm>
                    <a:custGeom>
                      <a:avLst/>
                      <a:gdLst>
                        <a:gd name="T0" fmla="*/ 0 w 31"/>
                        <a:gd name="T1" fmla="*/ 1 h 30"/>
                        <a:gd name="T2" fmla="*/ 3 w 31"/>
                        <a:gd name="T3" fmla="*/ 0 h 30"/>
                        <a:gd name="T4" fmla="*/ 0 w 31"/>
                        <a:gd name="T5" fmla="*/ 1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US"/>
                    </a:p>
                  </p:txBody>
                </p:sp>
              </p:grpSp>
              <p:grpSp>
                <p:nvGrpSpPr>
                  <p:cNvPr id="1153" name="Group 68"/>
                  <p:cNvGrpSpPr>
                    <a:grpSpLocks/>
                  </p:cNvGrpSpPr>
                  <p:nvPr/>
                </p:nvGrpSpPr>
                <p:grpSpPr bwMode="auto">
                  <a:xfrm>
                    <a:off x="3709" y="240"/>
                    <a:ext cx="1139" cy="429"/>
                    <a:chOff x="3709" y="240"/>
                    <a:chExt cx="1139" cy="429"/>
                  </a:xfrm>
                </p:grpSpPr>
                <p:sp>
                  <p:nvSpPr>
                    <p:cNvPr id="1154" name="Freeform 69"/>
                    <p:cNvSpPr>
                      <a:spLocks/>
                    </p:cNvSpPr>
                    <p:nvPr/>
                  </p:nvSpPr>
                  <p:spPr bwMode="ltGray">
                    <a:xfrm>
                      <a:off x="4808" y="616"/>
                      <a:ext cx="13" cy="14"/>
                    </a:xfrm>
                    <a:custGeom>
                      <a:avLst/>
                      <a:gdLst>
                        <a:gd name="T0" fmla="*/ 1 w 30"/>
                        <a:gd name="T1" fmla="*/ 1 h 42"/>
                        <a:gd name="T2" fmla="*/ 0 w 30"/>
                        <a:gd name="T3" fmla="*/ 1 h 42"/>
                        <a:gd name="T4" fmla="*/ 0 w 30"/>
                        <a:gd name="T5" fmla="*/ 0 h 42"/>
                        <a:gd name="T6" fmla="*/ 1 w 30"/>
                        <a:gd name="T7" fmla="*/ 0 h 42"/>
                        <a:gd name="T8" fmla="*/ 3 w 30"/>
                        <a:gd name="T9" fmla="*/ 1 h 42"/>
                        <a:gd name="T10" fmla="*/ 2 w 30"/>
                        <a:gd name="T11" fmla="*/ 1 h 42"/>
                        <a:gd name="T12" fmla="*/ 1 w 30"/>
                        <a:gd name="T13" fmla="*/ 1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US"/>
                    </a:p>
                  </p:txBody>
                </p:sp>
                <p:sp>
                  <p:nvSpPr>
                    <p:cNvPr id="1155" name="Freeform 70"/>
                    <p:cNvSpPr>
                      <a:spLocks/>
                    </p:cNvSpPr>
                    <p:nvPr/>
                  </p:nvSpPr>
                  <p:spPr bwMode="ltGray">
                    <a:xfrm>
                      <a:off x="4655" y="629"/>
                      <a:ext cx="11" cy="5"/>
                    </a:xfrm>
                    <a:custGeom>
                      <a:avLst/>
                      <a:gdLst>
                        <a:gd name="T0" fmla="*/ 1 w 25"/>
                        <a:gd name="T1" fmla="*/ 1 h 16"/>
                        <a:gd name="T2" fmla="*/ 0 w 25"/>
                        <a:gd name="T3" fmla="*/ 0 h 16"/>
                        <a:gd name="T4" fmla="*/ 1 w 25"/>
                        <a:gd name="T5" fmla="*/ 0 h 16"/>
                        <a:gd name="T6" fmla="*/ 1 w 25"/>
                        <a:gd name="T7" fmla="*/ 1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US"/>
                    </a:p>
                  </p:txBody>
                </p:sp>
                <p:sp>
                  <p:nvSpPr>
                    <p:cNvPr id="1156" name="Freeform 71"/>
                    <p:cNvSpPr>
                      <a:spLocks/>
                    </p:cNvSpPr>
                    <p:nvPr/>
                  </p:nvSpPr>
                  <p:spPr bwMode="ltGray">
                    <a:xfrm>
                      <a:off x="4609" y="635"/>
                      <a:ext cx="28" cy="16"/>
                    </a:xfrm>
                    <a:custGeom>
                      <a:avLst/>
                      <a:gdLst>
                        <a:gd name="T0" fmla="*/ 1 w 65"/>
                        <a:gd name="T1" fmla="*/ 1 h 46"/>
                        <a:gd name="T2" fmla="*/ 3 w 65"/>
                        <a:gd name="T3" fmla="*/ 0 h 46"/>
                        <a:gd name="T4" fmla="*/ 3 w 65"/>
                        <a:gd name="T5" fmla="*/ 0 h 46"/>
                        <a:gd name="T6" fmla="*/ 5 w 65"/>
                        <a:gd name="T7" fmla="*/ 0 h 46"/>
                        <a:gd name="T8" fmla="*/ 3 w 65"/>
                        <a:gd name="T9" fmla="*/ 1 h 46"/>
                        <a:gd name="T10" fmla="*/ 1 w 65"/>
                        <a:gd name="T11" fmla="*/ 2 h 46"/>
                        <a:gd name="T12" fmla="*/ 0 w 65"/>
                        <a:gd name="T13" fmla="*/ 1 h 46"/>
                        <a:gd name="T14" fmla="*/ 1 w 65"/>
                        <a:gd name="T15" fmla="*/ 1 h 46"/>
                        <a:gd name="T16" fmla="*/ 1 w 65"/>
                        <a:gd name="T17" fmla="*/ 1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US"/>
                    </a:p>
                  </p:txBody>
                </p:sp>
                <p:sp>
                  <p:nvSpPr>
                    <p:cNvPr id="1157" name="Freeform 72"/>
                    <p:cNvSpPr>
                      <a:spLocks/>
                    </p:cNvSpPr>
                    <p:nvPr/>
                  </p:nvSpPr>
                  <p:spPr bwMode="ltGray">
                    <a:xfrm>
                      <a:off x="4580" y="634"/>
                      <a:ext cx="29" cy="16"/>
                    </a:xfrm>
                    <a:custGeom>
                      <a:avLst/>
                      <a:gdLst>
                        <a:gd name="T0" fmla="*/ 0 w 69"/>
                        <a:gd name="T1" fmla="*/ 1 h 47"/>
                        <a:gd name="T2" fmla="*/ 1 w 69"/>
                        <a:gd name="T3" fmla="*/ 1 h 47"/>
                        <a:gd name="T4" fmla="*/ 4 w 69"/>
                        <a:gd name="T5" fmla="*/ 0 h 47"/>
                        <a:gd name="T6" fmla="*/ 5 w 69"/>
                        <a:gd name="T7" fmla="*/ 0 h 47"/>
                        <a:gd name="T8" fmla="*/ 4 w 69"/>
                        <a:gd name="T9" fmla="*/ 1 h 47"/>
                        <a:gd name="T10" fmla="*/ 2 w 69"/>
                        <a:gd name="T11" fmla="*/ 1 h 47"/>
                        <a:gd name="T12" fmla="*/ 2 w 69"/>
                        <a:gd name="T13" fmla="*/ 2 h 47"/>
                        <a:gd name="T14" fmla="*/ 1 w 69"/>
                        <a:gd name="T15" fmla="*/ 2 h 47"/>
                        <a:gd name="T16" fmla="*/ 1 w 69"/>
                        <a:gd name="T17" fmla="*/ 1 h 47"/>
                        <a:gd name="T18" fmla="*/ 0 w 69"/>
                        <a:gd name="T19" fmla="*/ 1 h 47"/>
                        <a:gd name="T20" fmla="*/ 0 w 69"/>
                        <a:gd name="T21" fmla="*/ 1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US"/>
                    </a:p>
                  </p:txBody>
                </p:sp>
                <p:sp>
                  <p:nvSpPr>
                    <p:cNvPr id="1158" name="Freeform 73"/>
                    <p:cNvSpPr>
                      <a:spLocks/>
                    </p:cNvSpPr>
                    <p:nvPr/>
                  </p:nvSpPr>
                  <p:spPr bwMode="ltGray">
                    <a:xfrm>
                      <a:off x="4423" y="547"/>
                      <a:ext cx="151" cy="93"/>
                    </a:xfrm>
                    <a:custGeom>
                      <a:avLst/>
                      <a:gdLst>
                        <a:gd name="T0" fmla="*/ 1 w 355"/>
                        <a:gd name="T1" fmla="*/ 0 h 277"/>
                        <a:gd name="T2" fmla="*/ 3 w 355"/>
                        <a:gd name="T3" fmla="*/ 1 h 277"/>
                        <a:gd name="T4" fmla="*/ 4 w 355"/>
                        <a:gd name="T5" fmla="*/ 1 h 277"/>
                        <a:gd name="T6" fmla="*/ 6 w 355"/>
                        <a:gd name="T7" fmla="*/ 2 h 277"/>
                        <a:gd name="T8" fmla="*/ 7 w 355"/>
                        <a:gd name="T9" fmla="*/ 2 h 277"/>
                        <a:gd name="T10" fmla="*/ 9 w 355"/>
                        <a:gd name="T11" fmla="*/ 4 h 277"/>
                        <a:gd name="T12" fmla="*/ 11 w 355"/>
                        <a:gd name="T13" fmla="*/ 5 h 277"/>
                        <a:gd name="T14" fmla="*/ 11 w 355"/>
                        <a:gd name="T15" fmla="*/ 5 h 277"/>
                        <a:gd name="T16" fmla="*/ 12 w 355"/>
                        <a:gd name="T17" fmla="*/ 6 h 277"/>
                        <a:gd name="T18" fmla="*/ 14 w 355"/>
                        <a:gd name="T19" fmla="*/ 6 h 277"/>
                        <a:gd name="T20" fmla="*/ 13 w 355"/>
                        <a:gd name="T21" fmla="*/ 7 h 277"/>
                        <a:gd name="T22" fmla="*/ 14 w 355"/>
                        <a:gd name="T23" fmla="*/ 8 h 277"/>
                        <a:gd name="T24" fmla="*/ 15 w 355"/>
                        <a:gd name="T25" fmla="*/ 9 h 277"/>
                        <a:gd name="T26" fmla="*/ 17 w 355"/>
                        <a:gd name="T27" fmla="*/ 9 h 277"/>
                        <a:gd name="T28" fmla="*/ 18 w 355"/>
                        <a:gd name="T29" fmla="*/ 9 h 277"/>
                        <a:gd name="T30" fmla="*/ 20 w 355"/>
                        <a:gd name="T31" fmla="*/ 9 h 277"/>
                        <a:gd name="T32" fmla="*/ 21 w 355"/>
                        <a:gd name="T33" fmla="*/ 9 h 277"/>
                        <a:gd name="T34" fmla="*/ 23 w 355"/>
                        <a:gd name="T35" fmla="*/ 10 h 277"/>
                        <a:gd name="T36" fmla="*/ 24 w 355"/>
                        <a:gd name="T37" fmla="*/ 10 h 277"/>
                        <a:gd name="T38" fmla="*/ 27 w 355"/>
                        <a:gd name="T39" fmla="*/ 10 h 277"/>
                        <a:gd name="T40" fmla="*/ 26 w 355"/>
                        <a:gd name="T41" fmla="*/ 10 h 277"/>
                        <a:gd name="T42" fmla="*/ 25 w 355"/>
                        <a:gd name="T43" fmla="*/ 10 h 277"/>
                        <a:gd name="T44" fmla="*/ 23 w 355"/>
                        <a:gd name="T45" fmla="*/ 10 h 277"/>
                        <a:gd name="T46" fmla="*/ 22 w 355"/>
                        <a:gd name="T47" fmla="*/ 10 h 277"/>
                        <a:gd name="T48" fmla="*/ 20 w 355"/>
                        <a:gd name="T49" fmla="*/ 10 h 277"/>
                        <a:gd name="T50" fmla="*/ 18 w 355"/>
                        <a:gd name="T51" fmla="*/ 10 h 277"/>
                        <a:gd name="T52" fmla="*/ 13 w 355"/>
                        <a:gd name="T53" fmla="*/ 9 h 277"/>
                        <a:gd name="T54" fmla="*/ 12 w 355"/>
                        <a:gd name="T55" fmla="*/ 8 h 277"/>
                        <a:gd name="T56" fmla="*/ 10 w 355"/>
                        <a:gd name="T57" fmla="*/ 7 h 277"/>
                        <a:gd name="T58" fmla="*/ 9 w 355"/>
                        <a:gd name="T59" fmla="*/ 7 h 277"/>
                        <a:gd name="T60" fmla="*/ 7 w 355"/>
                        <a:gd name="T61" fmla="*/ 6 h 277"/>
                        <a:gd name="T62" fmla="*/ 5 w 355"/>
                        <a:gd name="T63" fmla="*/ 4 h 277"/>
                        <a:gd name="T64" fmla="*/ 5 w 355"/>
                        <a:gd name="T65" fmla="*/ 4 h 277"/>
                        <a:gd name="T66" fmla="*/ 5 w 355"/>
                        <a:gd name="T67" fmla="*/ 4 h 277"/>
                        <a:gd name="T68" fmla="*/ 4 w 355"/>
                        <a:gd name="T69" fmla="*/ 3 h 277"/>
                        <a:gd name="T70" fmla="*/ 3 w 355"/>
                        <a:gd name="T71" fmla="*/ 2 h 277"/>
                        <a:gd name="T72" fmla="*/ 2 w 355"/>
                        <a:gd name="T73" fmla="*/ 1 h 277"/>
                        <a:gd name="T74" fmla="*/ 0 w 355"/>
                        <a:gd name="T75" fmla="*/ 1 h 277"/>
                        <a:gd name="T76" fmla="*/ 1 w 355"/>
                        <a:gd name="T77" fmla="*/ 0 h 277"/>
                        <a:gd name="T78" fmla="*/ 1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US"/>
                    </a:p>
                  </p:txBody>
                </p:sp>
                <p:sp>
                  <p:nvSpPr>
                    <p:cNvPr id="1159" name="Freeform 74"/>
                    <p:cNvSpPr>
                      <a:spLocks/>
                    </p:cNvSpPr>
                    <p:nvPr/>
                  </p:nvSpPr>
                  <p:spPr bwMode="ltGray">
                    <a:xfrm>
                      <a:off x="4515" y="541"/>
                      <a:ext cx="67" cy="68"/>
                    </a:xfrm>
                    <a:custGeom>
                      <a:avLst/>
                      <a:gdLst>
                        <a:gd name="T0" fmla="*/ 4 w 156"/>
                        <a:gd name="T1" fmla="*/ 2 h 206"/>
                        <a:gd name="T2" fmla="*/ 5 w 156"/>
                        <a:gd name="T3" fmla="*/ 2 h 206"/>
                        <a:gd name="T4" fmla="*/ 5 w 156"/>
                        <a:gd name="T5" fmla="*/ 2 h 206"/>
                        <a:gd name="T6" fmla="*/ 6 w 156"/>
                        <a:gd name="T7" fmla="*/ 2 h 206"/>
                        <a:gd name="T8" fmla="*/ 9 w 156"/>
                        <a:gd name="T9" fmla="*/ 1 h 206"/>
                        <a:gd name="T10" fmla="*/ 9 w 156"/>
                        <a:gd name="T11" fmla="*/ 0 h 206"/>
                        <a:gd name="T12" fmla="*/ 10 w 156"/>
                        <a:gd name="T13" fmla="*/ 0 h 206"/>
                        <a:gd name="T14" fmla="*/ 12 w 156"/>
                        <a:gd name="T15" fmla="*/ 1 h 206"/>
                        <a:gd name="T16" fmla="*/ 12 w 156"/>
                        <a:gd name="T17" fmla="*/ 2 h 206"/>
                        <a:gd name="T18" fmla="*/ 10 w 156"/>
                        <a:gd name="T19" fmla="*/ 2 h 206"/>
                        <a:gd name="T20" fmla="*/ 10 w 156"/>
                        <a:gd name="T21" fmla="*/ 3 h 206"/>
                        <a:gd name="T22" fmla="*/ 11 w 156"/>
                        <a:gd name="T23" fmla="*/ 4 h 206"/>
                        <a:gd name="T24" fmla="*/ 12 w 156"/>
                        <a:gd name="T25" fmla="*/ 5 h 206"/>
                        <a:gd name="T26" fmla="*/ 10 w 156"/>
                        <a:gd name="T27" fmla="*/ 5 h 206"/>
                        <a:gd name="T28" fmla="*/ 9 w 156"/>
                        <a:gd name="T29" fmla="*/ 5 h 206"/>
                        <a:gd name="T30" fmla="*/ 8 w 156"/>
                        <a:gd name="T31" fmla="*/ 6 h 206"/>
                        <a:gd name="T32" fmla="*/ 8 w 156"/>
                        <a:gd name="T33" fmla="*/ 7 h 206"/>
                        <a:gd name="T34" fmla="*/ 7 w 156"/>
                        <a:gd name="T35" fmla="*/ 7 h 206"/>
                        <a:gd name="T36" fmla="*/ 6 w 156"/>
                        <a:gd name="T37" fmla="*/ 7 h 206"/>
                        <a:gd name="T38" fmla="*/ 6 w 156"/>
                        <a:gd name="T39" fmla="*/ 7 h 206"/>
                        <a:gd name="T40" fmla="*/ 6 w 156"/>
                        <a:gd name="T41" fmla="*/ 7 h 206"/>
                        <a:gd name="T42" fmla="*/ 5 w 156"/>
                        <a:gd name="T43" fmla="*/ 7 h 206"/>
                        <a:gd name="T44" fmla="*/ 3 w 156"/>
                        <a:gd name="T45" fmla="*/ 7 h 206"/>
                        <a:gd name="T46" fmla="*/ 2 w 156"/>
                        <a:gd name="T47" fmla="*/ 7 h 206"/>
                        <a:gd name="T48" fmla="*/ 1 w 156"/>
                        <a:gd name="T49" fmla="*/ 5 h 206"/>
                        <a:gd name="T50" fmla="*/ 0 w 156"/>
                        <a:gd name="T51" fmla="*/ 5 h 206"/>
                        <a:gd name="T52" fmla="*/ 0 w 156"/>
                        <a:gd name="T53" fmla="*/ 4 h 206"/>
                        <a:gd name="T54" fmla="*/ 2 w 156"/>
                        <a:gd name="T55" fmla="*/ 4 h 206"/>
                        <a:gd name="T56" fmla="*/ 3 w 156"/>
                        <a:gd name="T57" fmla="*/ 4 h 206"/>
                        <a:gd name="T58" fmla="*/ 3 w 156"/>
                        <a:gd name="T59" fmla="*/ 3 h 206"/>
                        <a:gd name="T60" fmla="*/ 4 w 156"/>
                        <a:gd name="T61" fmla="*/ 3 h 206"/>
                        <a:gd name="T62" fmla="*/ 4 w 156"/>
                        <a:gd name="T63" fmla="*/ 2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US"/>
                    </a:p>
                  </p:txBody>
                </p:sp>
                <p:sp>
                  <p:nvSpPr>
                    <p:cNvPr id="1160" name="Freeform 75"/>
                    <p:cNvSpPr>
                      <a:spLocks/>
                    </p:cNvSpPr>
                    <p:nvPr/>
                  </p:nvSpPr>
                  <p:spPr bwMode="ltGray">
                    <a:xfrm>
                      <a:off x="4580" y="572"/>
                      <a:ext cx="47" cy="13"/>
                    </a:xfrm>
                    <a:custGeom>
                      <a:avLst/>
                      <a:gdLst>
                        <a:gd name="T0" fmla="*/ 0 w 109"/>
                        <a:gd name="T1" fmla="*/ 1 h 38"/>
                        <a:gd name="T2" fmla="*/ 1 w 109"/>
                        <a:gd name="T3" fmla="*/ 0 h 38"/>
                        <a:gd name="T4" fmla="*/ 4 w 109"/>
                        <a:gd name="T5" fmla="*/ 1 h 38"/>
                        <a:gd name="T6" fmla="*/ 6 w 109"/>
                        <a:gd name="T7" fmla="*/ 1 h 38"/>
                        <a:gd name="T8" fmla="*/ 7 w 109"/>
                        <a:gd name="T9" fmla="*/ 0 h 38"/>
                        <a:gd name="T10" fmla="*/ 6 w 109"/>
                        <a:gd name="T11" fmla="*/ 1 h 38"/>
                        <a:gd name="T12" fmla="*/ 5 w 109"/>
                        <a:gd name="T13" fmla="*/ 1 h 38"/>
                        <a:gd name="T14" fmla="*/ 3 w 109"/>
                        <a:gd name="T15" fmla="*/ 1 h 38"/>
                        <a:gd name="T16" fmla="*/ 1 w 109"/>
                        <a:gd name="T17" fmla="*/ 1 h 38"/>
                        <a:gd name="T18" fmla="*/ 0 w 109"/>
                        <a:gd name="T19" fmla="*/ 1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US"/>
                    </a:p>
                  </p:txBody>
                </p:sp>
                <p:sp>
                  <p:nvSpPr>
                    <p:cNvPr id="1161" name="Freeform 76"/>
                    <p:cNvSpPr>
                      <a:spLocks/>
                    </p:cNvSpPr>
                    <p:nvPr/>
                  </p:nvSpPr>
                  <p:spPr bwMode="ltGray">
                    <a:xfrm>
                      <a:off x="4578" y="588"/>
                      <a:ext cx="32" cy="34"/>
                    </a:xfrm>
                    <a:custGeom>
                      <a:avLst/>
                      <a:gdLst>
                        <a:gd name="T0" fmla="*/ 0 w 76"/>
                        <a:gd name="T1" fmla="*/ 1 h 104"/>
                        <a:gd name="T2" fmla="*/ 1 w 76"/>
                        <a:gd name="T3" fmla="*/ 0 h 104"/>
                        <a:gd name="T4" fmla="*/ 3 w 76"/>
                        <a:gd name="T5" fmla="*/ 1 h 104"/>
                        <a:gd name="T6" fmla="*/ 5 w 76"/>
                        <a:gd name="T7" fmla="*/ 0 h 104"/>
                        <a:gd name="T8" fmla="*/ 3 w 76"/>
                        <a:gd name="T9" fmla="*/ 1 h 104"/>
                        <a:gd name="T10" fmla="*/ 4 w 76"/>
                        <a:gd name="T11" fmla="*/ 2 h 104"/>
                        <a:gd name="T12" fmla="*/ 4 w 76"/>
                        <a:gd name="T13" fmla="*/ 2 h 104"/>
                        <a:gd name="T14" fmla="*/ 3 w 76"/>
                        <a:gd name="T15" fmla="*/ 3 h 104"/>
                        <a:gd name="T16" fmla="*/ 3 w 76"/>
                        <a:gd name="T17" fmla="*/ 2 h 104"/>
                        <a:gd name="T18" fmla="*/ 2 w 76"/>
                        <a:gd name="T19" fmla="*/ 2 h 104"/>
                        <a:gd name="T20" fmla="*/ 2 w 76"/>
                        <a:gd name="T21" fmla="*/ 2 h 104"/>
                        <a:gd name="T22" fmla="*/ 2 w 76"/>
                        <a:gd name="T23" fmla="*/ 3 h 104"/>
                        <a:gd name="T24" fmla="*/ 1 w 76"/>
                        <a:gd name="T25" fmla="*/ 4 h 104"/>
                        <a:gd name="T26" fmla="*/ 1 w 76"/>
                        <a:gd name="T27" fmla="*/ 4 h 104"/>
                        <a:gd name="T28" fmla="*/ 0 w 76"/>
                        <a:gd name="T29" fmla="*/ 3 h 104"/>
                        <a:gd name="T30" fmla="*/ 0 w 76"/>
                        <a:gd name="T31" fmla="*/ 2 h 104"/>
                        <a:gd name="T32" fmla="*/ 0 w 76"/>
                        <a:gd name="T33" fmla="*/ 1 h 104"/>
                        <a:gd name="T34" fmla="*/ 0 w 76"/>
                        <a:gd name="T35" fmla="*/ 1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US"/>
                    </a:p>
                  </p:txBody>
                </p:sp>
                <p:sp>
                  <p:nvSpPr>
                    <p:cNvPr id="1162" name="Freeform 77"/>
                    <p:cNvSpPr>
                      <a:spLocks/>
                    </p:cNvSpPr>
                    <p:nvPr/>
                  </p:nvSpPr>
                  <p:spPr bwMode="ltGray">
                    <a:xfrm>
                      <a:off x="4632" y="569"/>
                      <a:ext cx="16" cy="20"/>
                    </a:xfrm>
                    <a:custGeom>
                      <a:avLst/>
                      <a:gdLst>
                        <a:gd name="T0" fmla="*/ 0 w 37"/>
                        <a:gd name="T1" fmla="*/ 1 h 61"/>
                        <a:gd name="T2" fmla="*/ 1 w 37"/>
                        <a:gd name="T3" fmla="*/ 0 h 61"/>
                        <a:gd name="T4" fmla="*/ 1 w 37"/>
                        <a:gd name="T5" fmla="*/ 1 h 61"/>
                        <a:gd name="T6" fmla="*/ 3 w 37"/>
                        <a:gd name="T7" fmla="*/ 1 h 61"/>
                        <a:gd name="T8" fmla="*/ 1 w 37"/>
                        <a:gd name="T9" fmla="*/ 2 h 61"/>
                        <a:gd name="T10" fmla="*/ 0 w 37"/>
                        <a:gd name="T11" fmla="*/ 2 h 61"/>
                        <a:gd name="T12" fmla="*/ 0 w 37"/>
                        <a:gd name="T13" fmla="*/ 1 h 61"/>
                        <a:gd name="T14" fmla="*/ 0 w 37"/>
                        <a:gd name="T15" fmla="*/ 1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US"/>
                    </a:p>
                  </p:txBody>
                </p:sp>
                <p:sp>
                  <p:nvSpPr>
                    <p:cNvPr id="1163" name="Freeform 78"/>
                    <p:cNvSpPr>
                      <a:spLocks/>
                    </p:cNvSpPr>
                    <p:nvPr/>
                  </p:nvSpPr>
                  <p:spPr bwMode="ltGray">
                    <a:xfrm>
                      <a:off x="4636" y="600"/>
                      <a:ext cx="20" cy="10"/>
                    </a:xfrm>
                    <a:custGeom>
                      <a:avLst/>
                      <a:gdLst>
                        <a:gd name="T0" fmla="*/ 0 w 49"/>
                        <a:gd name="T1" fmla="*/ 0 h 29"/>
                        <a:gd name="T2" fmla="*/ 2 w 49"/>
                        <a:gd name="T3" fmla="*/ 0 h 29"/>
                        <a:gd name="T4" fmla="*/ 3 w 49"/>
                        <a:gd name="T5" fmla="*/ 1 h 29"/>
                        <a:gd name="T6" fmla="*/ 2 w 49"/>
                        <a:gd name="T7" fmla="*/ 1 h 29"/>
                        <a:gd name="T8" fmla="*/ 0 w 49"/>
                        <a:gd name="T9" fmla="*/ 1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US"/>
                    </a:p>
                  </p:txBody>
                </p:sp>
                <p:sp>
                  <p:nvSpPr>
                    <p:cNvPr id="1164" name="Freeform 79"/>
                    <p:cNvSpPr>
                      <a:spLocks/>
                    </p:cNvSpPr>
                    <p:nvPr/>
                  </p:nvSpPr>
                  <p:spPr bwMode="ltGray">
                    <a:xfrm>
                      <a:off x="4657" y="585"/>
                      <a:ext cx="26" cy="17"/>
                    </a:xfrm>
                    <a:custGeom>
                      <a:avLst/>
                      <a:gdLst>
                        <a:gd name="T0" fmla="*/ 2 w 61"/>
                        <a:gd name="T1" fmla="*/ 2 h 48"/>
                        <a:gd name="T2" fmla="*/ 1 w 61"/>
                        <a:gd name="T3" fmla="*/ 1 h 48"/>
                        <a:gd name="T4" fmla="*/ 0 w 61"/>
                        <a:gd name="T5" fmla="*/ 1 h 48"/>
                        <a:gd name="T6" fmla="*/ 1 w 61"/>
                        <a:gd name="T7" fmla="*/ 0 h 48"/>
                        <a:gd name="T8" fmla="*/ 2 w 61"/>
                        <a:gd name="T9" fmla="*/ 0 h 48"/>
                        <a:gd name="T10" fmla="*/ 4 w 61"/>
                        <a:gd name="T11" fmla="*/ 0 h 48"/>
                        <a:gd name="T12" fmla="*/ 4 w 61"/>
                        <a:gd name="T13" fmla="*/ 1 h 48"/>
                        <a:gd name="T14" fmla="*/ 5 w 61"/>
                        <a:gd name="T15" fmla="*/ 1 h 48"/>
                        <a:gd name="T16" fmla="*/ 3 w 61"/>
                        <a:gd name="T17" fmla="*/ 2 h 48"/>
                        <a:gd name="T18" fmla="*/ 2 w 61"/>
                        <a:gd name="T19" fmla="*/ 2 h 48"/>
                        <a:gd name="T20" fmla="*/ 2 w 61"/>
                        <a:gd name="T21" fmla="*/ 2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US"/>
                    </a:p>
                  </p:txBody>
                </p:sp>
                <p:sp>
                  <p:nvSpPr>
                    <p:cNvPr id="1165" name="Freeform 80"/>
                    <p:cNvSpPr>
                      <a:spLocks/>
                    </p:cNvSpPr>
                    <p:nvPr/>
                  </p:nvSpPr>
                  <p:spPr bwMode="ltGray">
                    <a:xfrm>
                      <a:off x="4664" y="593"/>
                      <a:ext cx="122" cy="61"/>
                    </a:xfrm>
                    <a:custGeom>
                      <a:avLst/>
                      <a:gdLst>
                        <a:gd name="T0" fmla="*/ 4 w 286"/>
                        <a:gd name="T1" fmla="*/ 1 h 182"/>
                        <a:gd name="T2" fmla="*/ 3 w 286"/>
                        <a:gd name="T3" fmla="*/ 1 h 182"/>
                        <a:gd name="T4" fmla="*/ 2 w 286"/>
                        <a:gd name="T5" fmla="*/ 1 h 182"/>
                        <a:gd name="T6" fmla="*/ 0 w 286"/>
                        <a:gd name="T7" fmla="*/ 1 h 182"/>
                        <a:gd name="T8" fmla="*/ 1 w 286"/>
                        <a:gd name="T9" fmla="*/ 2 h 182"/>
                        <a:gd name="T10" fmla="*/ 1 w 286"/>
                        <a:gd name="T11" fmla="*/ 2 h 182"/>
                        <a:gd name="T12" fmla="*/ 2 w 286"/>
                        <a:gd name="T13" fmla="*/ 2 h 182"/>
                        <a:gd name="T14" fmla="*/ 3 w 286"/>
                        <a:gd name="T15" fmla="*/ 2 h 182"/>
                        <a:gd name="T16" fmla="*/ 4 w 286"/>
                        <a:gd name="T17" fmla="*/ 2 h 182"/>
                        <a:gd name="T18" fmla="*/ 6 w 286"/>
                        <a:gd name="T19" fmla="*/ 2 h 182"/>
                        <a:gd name="T20" fmla="*/ 7 w 286"/>
                        <a:gd name="T21" fmla="*/ 3 h 182"/>
                        <a:gd name="T22" fmla="*/ 8 w 286"/>
                        <a:gd name="T23" fmla="*/ 4 h 182"/>
                        <a:gd name="T24" fmla="*/ 8 w 286"/>
                        <a:gd name="T25" fmla="*/ 5 h 182"/>
                        <a:gd name="T26" fmla="*/ 8 w 286"/>
                        <a:gd name="T27" fmla="*/ 5 h 182"/>
                        <a:gd name="T28" fmla="*/ 9 w 286"/>
                        <a:gd name="T29" fmla="*/ 5 h 182"/>
                        <a:gd name="T30" fmla="*/ 11 w 286"/>
                        <a:gd name="T31" fmla="*/ 5 h 182"/>
                        <a:gd name="T32" fmla="*/ 13 w 286"/>
                        <a:gd name="T33" fmla="*/ 6 h 182"/>
                        <a:gd name="T34" fmla="*/ 14 w 286"/>
                        <a:gd name="T35" fmla="*/ 5 h 182"/>
                        <a:gd name="T36" fmla="*/ 13 w 286"/>
                        <a:gd name="T37" fmla="*/ 5 h 182"/>
                        <a:gd name="T38" fmla="*/ 14 w 286"/>
                        <a:gd name="T39" fmla="*/ 5 h 182"/>
                        <a:gd name="T40" fmla="*/ 15 w 286"/>
                        <a:gd name="T41" fmla="*/ 4 h 182"/>
                        <a:gd name="T42" fmla="*/ 16 w 286"/>
                        <a:gd name="T43" fmla="*/ 5 h 182"/>
                        <a:gd name="T44" fmla="*/ 17 w 286"/>
                        <a:gd name="T45" fmla="*/ 5 h 182"/>
                        <a:gd name="T46" fmla="*/ 19 w 286"/>
                        <a:gd name="T47" fmla="*/ 6 h 182"/>
                        <a:gd name="T48" fmla="*/ 20 w 286"/>
                        <a:gd name="T49" fmla="*/ 7 h 182"/>
                        <a:gd name="T50" fmla="*/ 22 w 286"/>
                        <a:gd name="T51" fmla="*/ 6 h 182"/>
                        <a:gd name="T52" fmla="*/ 21 w 286"/>
                        <a:gd name="T53" fmla="*/ 6 h 182"/>
                        <a:gd name="T54" fmla="*/ 20 w 286"/>
                        <a:gd name="T55" fmla="*/ 5 h 182"/>
                        <a:gd name="T56" fmla="*/ 20 w 286"/>
                        <a:gd name="T57" fmla="*/ 5 h 182"/>
                        <a:gd name="T58" fmla="*/ 19 w 286"/>
                        <a:gd name="T59" fmla="*/ 5 h 182"/>
                        <a:gd name="T60" fmla="*/ 18 w 286"/>
                        <a:gd name="T61" fmla="*/ 4 h 182"/>
                        <a:gd name="T62" fmla="*/ 19 w 286"/>
                        <a:gd name="T63" fmla="*/ 4 h 182"/>
                        <a:gd name="T64" fmla="*/ 17 w 286"/>
                        <a:gd name="T65" fmla="*/ 3 h 182"/>
                        <a:gd name="T66" fmla="*/ 16 w 286"/>
                        <a:gd name="T67" fmla="*/ 3 h 182"/>
                        <a:gd name="T68" fmla="*/ 15 w 286"/>
                        <a:gd name="T69" fmla="*/ 2 h 182"/>
                        <a:gd name="T70" fmla="*/ 13 w 286"/>
                        <a:gd name="T71" fmla="*/ 1 h 182"/>
                        <a:gd name="T72" fmla="*/ 12 w 286"/>
                        <a:gd name="T73" fmla="*/ 1 h 182"/>
                        <a:gd name="T74" fmla="*/ 9 w 286"/>
                        <a:gd name="T75" fmla="*/ 1 h 182"/>
                        <a:gd name="T76" fmla="*/ 8 w 286"/>
                        <a:gd name="T77" fmla="*/ 0 h 182"/>
                        <a:gd name="T78" fmla="*/ 7 w 286"/>
                        <a:gd name="T79" fmla="*/ 0 h 182"/>
                        <a:gd name="T80" fmla="*/ 6 w 286"/>
                        <a:gd name="T81" fmla="*/ 0 h 182"/>
                        <a:gd name="T82" fmla="*/ 4 w 286"/>
                        <a:gd name="T83" fmla="*/ 1 h 182"/>
                        <a:gd name="T84" fmla="*/ 4 w 286"/>
                        <a:gd name="T85" fmla="*/ 1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US"/>
                    </a:p>
                  </p:txBody>
                </p:sp>
                <p:sp>
                  <p:nvSpPr>
                    <p:cNvPr id="1166" name="Freeform 81"/>
                    <p:cNvSpPr>
                      <a:spLocks/>
                    </p:cNvSpPr>
                    <p:nvPr/>
                  </p:nvSpPr>
                  <p:spPr bwMode="ltGray">
                    <a:xfrm>
                      <a:off x="4770" y="599"/>
                      <a:ext cx="33" cy="26"/>
                    </a:xfrm>
                    <a:custGeom>
                      <a:avLst/>
                      <a:gdLst>
                        <a:gd name="T0" fmla="*/ 0 w 78"/>
                        <a:gd name="T1" fmla="*/ 2 h 78"/>
                        <a:gd name="T2" fmla="*/ 2 w 78"/>
                        <a:gd name="T3" fmla="*/ 2 h 78"/>
                        <a:gd name="T4" fmla="*/ 3 w 78"/>
                        <a:gd name="T5" fmla="*/ 2 h 78"/>
                        <a:gd name="T6" fmla="*/ 4 w 78"/>
                        <a:gd name="T7" fmla="*/ 1 h 78"/>
                        <a:gd name="T8" fmla="*/ 3 w 78"/>
                        <a:gd name="T9" fmla="*/ 1 h 78"/>
                        <a:gd name="T10" fmla="*/ 3 w 78"/>
                        <a:gd name="T11" fmla="*/ 0 h 78"/>
                        <a:gd name="T12" fmla="*/ 6 w 78"/>
                        <a:gd name="T13" fmla="*/ 1 h 78"/>
                        <a:gd name="T14" fmla="*/ 5 w 78"/>
                        <a:gd name="T15" fmla="*/ 2 h 78"/>
                        <a:gd name="T16" fmla="*/ 3 w 78"/>
                        <a:gd name="T17" fmla="*/ 3 h 78"/>
                        <a:gd name="T18" fmla="*/ 1 w 78"/>
                        <a:gd name="T19" fmla="*/ 2 h 78"/>
                        <a:gd name="T20" fmla="*/ 0 w 78"/>
                        <a:gd name="T21" fmla="*/ 2 h 78"/>
                        <a:gd name="T22" fmla="*/ 0 w 78"/>
                        <a:gd name="T23" fmla="*/ 2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US"/>
                    </a:p>
                  </p:txBody>
                </p:sp>
                <p:sp>
                  <p:nvSpPr>
                    <p:cNvPr id="1167" name="Freeform 82"/>
                    <p:cNvSpPr>
                      <a:spLocks/>
                    </p:cNvSpPr>
                    <p:nvPr/>
                  </p:nvSpPr>
                  <p:spPr bwMode="ltGray">
                    <a:xfrm>
                      <a:off x="4840" y="544"/>
                      <a:ext cx="8" cy="6"/>
                    </a:xfrm>
                    <a:custGeom>
                      <a:avLst/>
                      <a:gdLst>
                        <a:gd name="T0" fmla="*/ 0 w 17"/>
                        <a:gd name="T1" fmla="*/ 0 h 18"/>
                        <a:gd name="T2" fmla="*/ 0 w 17"/>
                        <a:gd name="T3" fmla="*/ 1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US"/>
                    </a:p>
                  </p:txBody>
                </p:sp>
                <p:sp>
                  <p:nvSpPr>
                    <p:cNvPr id="1168" name="Freeform 83"/>
                    <p:cNvSpPr>
                      <a:spLocks/>
                    </p:cNvSpPr>
                    <p:nvPr/>
                  </p:nvSpPr>
                  <p:spPr bwMode="ltGray">
                    <a:xfrm>
                      <a:off x="4747" y="494"/>
                      <a:ext cx="8" cy="5"/>
                    </a:xfrm>
                    <a:custGeom>
                      <a:avLst/>
                      <a:gdLst>
                        <a:gd name="T0" fmla="*/ 0 w 20"/>
                        <a:gd name="T1" fmla="*/ 0 h 15"/>
                        <a:gd name="T2" fmla="*/ 1 w 20"/>
                        <a:gd name="T3" fmla="*/ 0 h 15"/>
                        <a:gd name="T4" fmla="*/ 1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US"/>
                    </a:p>
                  </p:txBody>
                </p:sp>
                <p:sp>
                  <p:nvSpPr>
                    <p:cNvPr id="1169" name="Freeform 84"/>
                    <p:cNvSpPr>
                      <a:spLocks/>
                    </p:cNvSpPr>
                    <p:nvPr/>
                  </p:nvSpPr>
                  <p:spPr bwMode="ltGray">
                    <a:xfrm>
                      <a:off x="4676" y="536"/>
                      <a:ext cx="8" cy="5"/>
                    </a:xfrm>
                    <a:custGeom>
                      <a:avLst/>
                      <a:gdLst>
                        <a:gd name="T0" fmla="*/ 0 w 20"/>
                        <a:gd name="T1" fmla="*/ 0 h 15"/>
                        <a:gd name="T2" fmla="*/ 1 w 20"/>
                        <a:gd name="T3" fmla="*/ 0 h 15"/>
                        <a:gd name="T4" fmla="*/ 1 w 20"/>
                        <a:gd name="T5" fmla="*/ 1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US"/>
                    </a:p>
                  </p:txBody>
                </p:sp>
                <p:sp>
                  <p:nvSpPr>
                    <p:cNvPr id="1170" name="Freeform 85"/>
                    <p:cNvSpPr>
                      <a:spLocks/>
                    </p:cNvSpPr>
                    <p:nvPr/>
                  </p:nvSpPr>
                  <p:spPr bwMode="ltGray">
                    <a:xfrm>
                      <a:off x="4598" y="523"/>
                      <a:ext cx="34" cy="27"/>
                    </a:xfrm>
                    <a:custGeom>
                      <a:avLst/>
                      <a:gdLst>
                        <a:gd name="T0" fmla="*/ 0 w 80"/>
                        <a:gd name="T1" fmla="*/ 2 h 80"/>
                        <a:gd name="T2" fmla="*/ 1 w 80"/>
                        <a:gd name="T3" fmla="*/ 1 h 80"/>
                        <a:gd name="T4" fmla="*/ 2 w 80"/>
                        <a:gd name="T5" fmla="*/ 1 h 80"/>
                        <a:gd name="T6" fmla="*/ 4 w 80"/>
                        <a:gd name="T7" fmla="*/ 1 h 80"/>
                        <a:gd name="T8" fmla="*/ 5 w 80"/>
                        <a:gd name="T9" fmla="*/ 0 h 80"/>
                        <a:gd name="T10" fmla="*/ 6 w 80"/>
                        <a:gd name="T11" fmla="*/ 2 h 80"/>
                        <a:gd name="T12" fmla="*/ 6 w 80"/>
                        <a:gd name="T13" fmla="*/ 2 h 80"/>
                        <a:gd name="T14" fmla="*/ 4 w 80"/>
                        <a:gd name="T15" fmla="*/ 2 h 80"/>
                        <a:gd name="T16" fmla="*/ 4 w 80"/>
                        <a:gd name="T17" fmla="*/ 3 h 80"/>
                        <a:gd name="T18" fmla="*/ 3 w 80"/>
                        <a:gd name="T19" fmla="*/ 3 h 80"/>
                        <a:gd name="T20" fmla="*/ 3 w 80"/>
                        <a:gd name="T21" fmla="*/ 2 h 80"/>
                        <a:gd name="T22" fmla="*/ 3 w 80"/>
                        <a:gd name="T23" fmla="*/ 1 h 80"/>
                        <a:gd name="T24" fmla="*/ 2 w 80"/>
                        <a:gd name="T25" fmla="*/ 2 h 80"/>
                        <a:gd name="T26" fmla="*/ 0 w 80"/>
                        <a:gd name="T27" fmla="*/ 2 h 80"/>
                        <a:gd name="T28" fmla="*/ 0 w 80"/>
                        <a:gd name="T29" fmla="*/ 2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US"/>
                    </a:p>
                  </p:txBody>
                </p:sp>
                <p:sp>
                  <p:nvSpPr>
                    <p:cNvPr id="1171" name="Freeform 86"/>
                    <p:cNvSpPr>
                      <a:spLocks/>
                    </p:cNvSpPr>
                    <p:nvPr/>
                  </p:nvSpPr>
                  <p:spPr bwMode="ltGray">
                    <a:xfrm>
                      <a:off x="4587" y="466"/>
                      <a:ext cx="40" cy="58"/>
                    </a:xfrm>
                    <a:custGeom>
                      <a:avLst/>
                      <a:gdLst>
                        <a:gd name="T0" fmla="*/ 1 w 94"/>
                        <a:gd name="T1" fmla="*/ 4 h 174"/>
                        <a:gd name="T2" fmla="*/ 2 w 94"/>
                        <a:gd name="T3" fmla="*/ 5 h 174"/>
                        <a:gd name="T4" fmla="*/ 3 w 94"/>
                        <a:gd name="T5" fmla="*/ 4 h 174"/>
                        <a:gd name="T6" fmla="*/ 4 w 94"/>
                        <a:gd name="T7" fmla="*/ 4 h 174"/>
                        <a:gd name="T8" fmla="*/ 4 w 94"/>
                        <a:gd name="T9" fmla="*/ 5 h 174"/>
                        <a:gd name="T10" fmla="*/ 5 w 94"/>
                        <a:gd name="T11" fmla="*/ 5 h 174"/>
                        <a:gd name="T12" fmla="*/ 6 w 94"/>
                        <a:gd name="T13" fmla="*/ 5 h 174"/>
                        <a:gd name="T14" fmla="*/ 5 w 94"/>
                        <a:gd name="T15" fmla="*/ 5 h 174"/>
                        <a:gd name="T16" fmla="*/ 6 w 94"/>
                        <a:gd name="T17" fmla="*/ 6 h 174"/>
                        <a:gd name="T18" fmla="*/ 6 w 94"/>
                        <a:gd name="T19" fmla="*/ 6 h 174"/>
                        <a:gd name="T20" fmla="*/ 6 w 94"/>
                        <a:gd name="T21" fmla="*/ 4 h 174"/>
                        <a:gd name="T22" fmla="*/ 5 w 94"/>
                        <a:gd name="T23" fmla="*/ 4 h 174"/>
                        <a:gd name="T24" fmla="*/ 4 w 94"/>
                        <a:gd name="T25" fmla="*/ 3 h 174"/>
                        <a:gd name="T26" fmla="*/ 3 w 94"/>
                        <a:gd name="T27" fmla="*/ 3 h 174"/>
                        <a:gd name="T28" fmla="*/ 3 w 94"/>
                        <a:gd name="T29" fmla="*/ 3 h 174"/>
                        <a:gd name="T30" fmla="*/ 3 w 94"/>
                        <a:gd name="T31" fmla="*/ 2 h 174"/>
                        <a:gd name="T32" fmla="*/ 3 w 94"/>
                        <a:gd name="T33" fmla="*/ 0 h 174"/>
                        <a:gd name="T34" fmla="*/ 1 w 94"/>
                        <a:gd name="T35" fmla="*/ 1 h 174"/>
                        <a:gd name="T36" fmla="*/ 0 w 94"/>
                        <a:gd name="T37" fmla="*/ 2 h 174"/>
                        <a:gd name="T38" fmla="*/ 1 w 94"/>
                        <a:gd name="T39" fmla="*/ 3 h 174"/>
                        <a:gd name="T40" fmla="*/ 1 w 94"/>
                        <a:gd name="T41" fmla="*/ 4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US"/>
                    </a:p>
                  </p:txBody>
                </p:sp>
                <p:sp>
                  <p:nvSpPr>
                    <p:cNvPr id="1172" name="Freeform 87"/>
                    <p:cNvSpPr>
                      <a:spLocks/>
                    </p:cNvSpPr>
                    <p:nvPr/>
                  </p:nvSpPr>
                  <p:spPr bwMode="ltGray">
                    <a:xfrm>
                      <a:off x="4597" y="508"/>
                      <a:ext cx="14" cy="17"/>
                    </a:xfrm>
                    <a:custGeom>
                      <a:avLst/>
                      <a:gdLst>
                        <a:gd name="T0" fmla="*/ 0 w 32"/>
                        <a:gd name="T1" fmla="*/ 1 h 50"/>
                        <a:gd name="T2" fmla="*/ 1 w 32"/>
                        <a:gd name="T3" fmla="*/ 0 h 50"/>
                        <a:gd name="T4" fmla="*/ 2 w 32"/>
                        <a:gd name="T5" fmla="*/ 1 h 50"/>
                        <a:gd name="T6" fmla="*/ 2 w 32"/>
                        <a:gd name="T7" fmla="*/ 1 h 50"/>
                        <a:gd name="T8" fmla="*/ 2 w 32"/>
                        <a:gd name="T9" fmla="*/ 1 h 50"/>
                        <a:gd name="T10" fmla="*/ 3 w 32"/>
                        <a:gd name="T11" fmla="*/ 1 h 50"/>
                        <a:gd name="T12" fmla="*/ 2 w 32"/>
                        <a:gd name="T13" fmla="*/ 2 h 50"/>
                        <a:gd name="T14" fmla="*/ 0 w 32"/>
                        <a:gd name="T15" fmla="*/ 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US"/>
                    </a:p>
                  </p:txBody>
                </p:sp>
                <p:sp>
                  <p:nvSpPr>
                    <p:cNvPr id="1173" name="Freeform 88"/>
                    <p:cNvSpPr>
                      <a:spLocks/>
                    </p:cNvSpPr>
                    <p:nvPr/>
                  </p:nvSpPr>
                  <p:spPr bwMode="ltGray">
                    <a:xfrm>
                      <a:off x="4569" y="512"/>
                      <a:ext cx="19" cy="17"/>
                    </a:xfrm>
                    <a:custGeom>
                      <a:avLst/>
                      <a:gdLst>
                        <a:gd name="T0" fmla="*/ 0 w 43"/>
                        <a:gd name="T1" fmla="*/ 2 h 50"/>
                        <a:gd name="T2" fmla="*/ 2 w 43"/>
                        <a:gd name="T3" fmla="*/ 1 h 50"/>
                        <a:gd name="T4" fmla="*/ 3 w 43"/>
                        <a:gd name="T5" fmla="*/ 0 h 50"/>
                        <a:gd name="T6" fmla="*/ 2 w 43"/>
                        <a:gd name="T7" fmla="*/ 1 h 50"/>
                        <a:gd name="T8" fmla="*/ 0 w 43"/>
                        <a:gd name="T9" fmla="*/ 2 h 50"/>
                        <a:gd name="T10" fmla="*/ 0 w 43"/>
                        <a:gd name="T11" fmla="*/ 2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US"/>
                    </a:p>
                  </p:txBody>
                </p:sp>
                <p:sp>
                  <p:nvSpPr>
                    <p:cNvPr id="1174" name="Freeform 89"/>
                    <p:cNvSpPr>
                      <a:spLocks/>
                    </p:cNvSpPr>
                    <p:nvPr/>
                  </p:nvSpPr>
                  <p:spPr bwMode="ltGray">
                    <a:xfrm>
                      <a:off x="4784" y="275"/>
                      <a:ext cx="18" cy="10"/>
                    </a:xfrm>
                    <a:custGeom>
                      <a:avLst/>
                      <a:gdLst>
                        <a:gd name="T0" fmla="*/ 0 w 41"/>
                        <a:gd name="T1" fmla="*/ 1 h 29"/>
                        <a:gd name="T2" fmla="*/ 1 w 41"/>
                        <a:gd name="T3" fmla="*/ 1 h 29"/>
                        <a:gd name="T4" fmla="*/ 0 w 41"/>
                        <a:gd name="T5" fmla="*/ 1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US"/>
                    </a:p>
                  </p:txBody>
                </p:sp>
                <p:sp>
                  <p:nvSpPr>
                    <p:cNvPr id="1175" name="Freeform 90"/>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US"/>
                    </a:p>
                  </p:txBody>
                </p:sp>
                <p:sp>
                  <p:nvSpPr>
                    <p:cNvPr id="1176" name="Freeform 91"/>
                    <p:cNvSpPr>
                      <a:spLocks/>
                    </p:cNvSpPr>
                    <p:nvPr/>
                  </p:nvSpPr>
                  <p:spPr bwMode="ltGray">
                    <a:xfrm>
                      <a:off x="4731" y="240"/>
                      <a:ext cx="20" cy="55"/>
                    </a:xfrm>
                    <a:custGeom>
                      <a:avLst/>
                      <a:gdLst>
                        <a:gd name="T0" fmla="*/ 0 w 47"/>
                        <a:gd name="T1" fmla="*/ 6 h 165"/>
                        <a:gd name="T2" fmla="*/ 1 w 47"/>
                        <a:gd name="T3" fmla="*/ 4 h 165"/>
                        <a:gd name="T4" fmla="*/ 1 w 47"/>
                        <a:gd name="T5" fmla="*/ 3 h 165"/>
                        <a:gd name="T6" fmla="*/ 1 w 47"/>
                        <a:gd name="T7" fmla="*/ 1 h 165"/>
                        <a:gd name="T8" fmla="*/ 1 w 47"/>
                        <a:gd name="T9" fmla="*/ 0 h 165"/>
                        <a:gd name="T10" fmla="*/ 2 w 47"/>
                        <a:gd name="T11" fmla="*/ 0 h 165"/>
                        <a:gd name="T12" fmla="*/ 3 w 47"/>
                        <a:gd name="T13" fmla="*/ 1 h 165"/>
                        <a:gd name="T14" fmla="*/ 4 w 47"/>
                        <a:gd name="T15" fmla="*/ 4 h 165"/>
                        <a:gd name="T16" fmla="*/ 3 w 47"/>
                        <a:gd name="T17" fmla="*/ 4 h 165"/>
                        <a:gd name="T18" fmla="*/ 2 w 47"/>
                        <a:gd name="T19" fmla="*/ 5 h 165"/>
                        <a:gd name="T20" fmla="*/ 2 w 47"/>
                        <a:gd name="T21" fmla="*/ 5 h 165"/>
                        <a:gd name="T22" fmla="*/ 2 w 47"/>
                        <a:gd name="T23" fmla="*/ 5 h 165"/>
                        <a:gd name="T24" fmla="*/ 3 w 47"/>
                        <a:gd name="T25" fmla="*/ 5 h 165"/>
                        <a:gd name="T26" fmla="*/ 1 w 47"/>
                        <a:gd name="T27" fmla="*/ 5 h 165"/>
                        <a:gd name="T28" fmla="*/ 0 w 47"/>
                        <a:gd name="T29" fmla="*/ 6 h 165"/>
                        <a:gd name="T30" fmla="*/ 0 w 47"/>
                        <a:gd name="T31" fmla="*/ 6 h 165"/>
                        <a:gd name="T32" fmla="*/ 0 w 47"/>
                        <a:gd name="T33" fmla="*/ 6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US"/>
                    </a:p>
                  </p:txBody>
                </p:sp>
                <p:sp>
                  <p:nvSpPr>
                    <p:cNvPr id="1177" name="Freeform 92"/>
                    <p:cNvSpPr>
                      <a:spLocks/>
                    </p:cNvSpPr>
                    <p:nvPr/>
                  </p:nvSpPr>
                  <p:spPr bwMode="ltGray">
                    <a:xfrm>
                      <a:off x="4719" y="287"/>
                      <a:ext cx="59" cy="34"/>
                    </a:xfrm>
                    <a:custGeom>
                      <a:avLst/>
                      <a:gdLst>
                        <a:gd name="T0" fmla="*/ 2 w 138"/>
                        <a:gd name="T1" fmla="*/ 2 h 103"/>
                        <a:gd name="T2" fmla="*/ 3 w 138"/>
                        <a:gd name="T3" fmla="*/ 2 h 103"/>
                        <a:gd name="T4" fmla="*/ 4 w 138"/>
                        <a:gd name="T5" fmla="*/ 1 h 103"/>
                        <a:gd name="T6" fmla="*/ 4 w 138"/>
                        <a:gd name="T7" fmla="*/ 2 h 103"/>
                        <a:gd name="T8" fmla="*/ 5 w 138"/>
                        <a:gd name="T9" fmla="*/ 2 h 103"/>
                        <a:gd name="T10" fmla="*/ 6 w 138"/>
                        <a:gd name="T11" fmla="*/ 2 h 103"/>
                        <a:gd name="T12" fmla="*/ 9 w 138"/>
                        <a:gd name="T13" fmla="*/ 1 h 103"/>
                        <a:gd name="T14" fmla="*/ 10 w 138"/>
                        <a:gd name="T15" fmla="*/ 1 h 103"/>
                        <a:gd name="T16" fmla="*/ 11 w 138"/>
                        <a:gd name="T17" fmla="*/ 0 h 103"/>
                        <a:gd name="T18" fmla="*/ 8 w 138"/>
                        <a:gd name="T19" fmla="*/ 2 h 103"/>
                        <a:gd name="T20" fmla="*/ 6 w 138"/>
                        <a:gd name="T21" fmla="*/ 2 h 103"/>
                        <a:gd name="T22" fmla="*/ 5 w 138"/>
                        <a:gd name="T23" fmla="*/ 3 h 103"/>
                        <a:gd name="T24" fmla="*/ 4 w 138"/>
                        <a:gd name="T25" fmla="*/ 4 h 103"/>
                        <a:gd name="T26" fmla="*/ 2 w 138"/>
                        <a:gd name="T27" fmla="*/ 3 h 103"/>
                        <a:gd name="T28" fmla="*/ 2 w 138"/>
                        <a:gd name="T29" fmla="*/ 3 h 103"/>
                        <a:gd name="T30" fmla="*/ 2 w 138"/>
                        <a:gd name="T31" fmla="*/ 4 h 103"/>
                        <a:gd name="T32" fmla="*/ 0 w 138"/>
                        <a:gd name="T33" fmla="*/ 4 h 103"/>
                        <a:gd name="T34" fmla="*/ 1 w 138"/>
                        <a:gd name="T35" fmla="*/ 3 h 103"/>
                        <a:gd name="T36" fmla="*/ 2 w 138"/>
                        <a:gd name="T37" fmla="*/ 2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US"/>
                    </a:p>
                  </p:txBody>
                </p:sp>
                <p:sp>
                  <p:nvSpPr>
                    <p:cNvPr id="1178" name="Freeform 93"/>
                    <p:cNvSpPr>
                      <a:spLocks/>
                    </p:cNvSpPr>
                    <p:nvPr/>
                  </p:nvSpPr>
                  <p:spPr bwMode="ltGray">
                    <a:xfrm>
                      <a:off x="4656" y="319"/>
                      <a:ext cx="80" cy="72"/>
                    </a:xfrm>
                    <a:custGeom>
                      <a:avLst/>
                      <a:gdLst>
                        <a:gd name="T0" fmla="*/ 12 w 188"/>
                        <a:gd name="T1" fmla="*/ 1 h 214"/>
                        <a:gd name="T2" fmla="*/ 12 w 188"/>
                        <a:gd name="T3" fmla="*/ 0 h 214"/>
                        <a:gd name="T4" fmla="*/ 13 w 188"/>
                        <a:gd name="T5" fmla="*/ 0 h 214"/>
                        <a:gd name="T6" fmla="*/ 14 w 188"/>
                        <a:gd name="T7" fmla="*/ 1 h 214"/>
                        <a:gd name="T8" fmla="*/ 14 w 188"/>
                        <a:gd name="T9" fmla="*/ 2 h 214"/>
                        <a:gd name="T10" fmla="*/ 14 w 188"/>
                        <a:gd name="T11" fmla="*/ 2 h 214"/>
                        <a:gd name="T12" fmla="*/ 13 w 188"/>
                        <a:gd name="T13" fmla="*/ 3 h 214"/>
                        <a:gd name="T14" fmla="*/ 12 w 188"/>
                        <a:gd name="T15" fmla="*/ 5 h 214"/>
                        <a:gd name="T16" fmla="*/ 11 w 188"/>
                        <a:gd name="T17" fmla="*/ 5 h 214"/>
                        <a:gd name="T18" fmla="*/ 9 w 188"/>
                        <a:gd name="T19" fmla="*/ 5 h 214"/>
                        <a:gd name="T20" fmla="*/ 9 w 188"/>
                        <a:gd name="T21" fmla="*/ 5 h 214"/>
                        <a:gd name="T22" fmla="*/ 8 w 188"/>
                        <a:gd name="T23" fmla="*/ 5 h 214"/>
                        <a:gd name="T24" fmla="*/ 7 w 188"/>
                        <a:gd name="T25" fmla="*/ 6 h 214"/>
                        <a:gd name="T26" fmla="*/ 6 w 188"/>
                        <a:gd name="T27" fmla="*/ 5 h 214"/>
                        <a:gd name="T28" fmla="*/ 5 w 188"/>
                        <a:gd name="T29" fmla="*/ 5 h 214"/>
                        <a:gd name="T30" fmla="*/ 6 w 188"/>
                        <a:gd name="T31" fmla="*/ 5 h 214"/>
                        <a:gd name="T32" fmla="*/ 6 w 188"/>
                        <a:gd name="T33" fmla="*/ 6 h 214"/>
                        <a:gd name="T34" fmla="*/ 5 w 188"/>
                        <a:gd name="T35" fmla="*/ 6 h 214"/>
                        <a:gd name="T36" fmla="*/ 3 w 188"/>
                        <a:gd name="T37" fmla="*/ 6 h 214"/>
                        <a:gd name="T38" fmla="*/ 3 w 188"/>
                        <a:gd name="T39" fmla="*/ 6 h 214"/>
                        <a:gd name="T40" fmla="*/ 4 w 188"/>
                        <a:gd name="T41" fmla="*/ 5 h 214"/>
                        <a:gd name="T42" fmla="*/ 3 w 188"/>
                        <a:gd name="T43" fmla="*/ 6 h 214"/>
                        <a:gd name="T44" fmla="*/ 2 w 188"/>
                        <a:gd name="T45" fmla="*/ 6 h 214"/>
                        <a:gd name="T46" fmla="*/ 3 w 188"/>
                        <a:gd name="T47" fmla="*/ 7 h 214"/>
                        <a:gd name="T48" fmla="*/ 1 w 188"/>
                        <a:gd name="T49" fmla="*/ 8 h 214"/>
                        <a:gd name="T50" fmla="*/ 0 w 188"/>
                        <a:gd name="T51" fmla="*/ 8 h 214"/>
                        <a:gd name="T52" fmla="*/ 0 w 188"/>
                        <a:gd name="T53" fmla="*/ 7 h 214"/>
                        <a:gd name="T54" fmla="*/ 0 w 188"/>
                        <a:gd name="T55" fmla="*/ 6 h 214"/>
                        <a:gd name="T56" fmla="*/ 1 w 188"/>
                        <a:gd name="T57" fmla="*/ 6 h 214"/>
                        <a:gd name="T58" fmla="*/ 3 w 188"/>
                        <a:gd name="T59" fmla="*/ 5 h 214"/>
                        <a:gd name="T60" fmla="*/ 3 w 188"/>
                        <a:gd name="T61" fmla="*/ 4 h 214"/>
                        <a:gd name="T62" fmla="*/ 6 w 188"/>
                        <a:gd name="T63" fmla="*/ 4 h 214"/>
                        <a:gd name="T64" fmla="*/ 6 w 188"/>
                        <a:gd name="T65" fmla="*/ 4 h 214"/>
                        <a:gd name="T66" fmla="*/ 9 w 188"/>
                        <a:gd name="T67" fmla="*/ 3 h 214"/>
                        <a:gd name="T68" fmla="*/ 9 w 188"/>
                        <a:gd name="T69" fmla="*/ 3 h 214"/>
                        <a:gd name="T70" fmla="*/ 10 w 188"/>
                        <a:gd name="T71" fmla="*/ 3 h 214"/>
                        <a:gd name="T72" fmla="*/ 11 w 188"/>
                        <a:gd name="T73" fmla="*/ 2 h 214"/>
                        <a:gd name="T74" fmla="*/ 12 w 188"/>
                        <a:gd name="T75" fmla="*/ 2 h 214"/>
                        <a:gd name="T76" fmla="*/ 11 w 188"/>
                        <a:gd name="T77" fmla="*/ 1 h 214"/>
                        <a:gd name="T78" fmla="*/ 12 w 188"/>
                        <a:gd name="T79" fmla="*/ 1 h 214"/>
                        <a:gd name="T80" fmla="*/ 12 w 188"/>
                        <a:gd name="T81" fmla="*/ 1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US"/>
                    </a:p>
                  </p:txBody>
                </p:sp>
                <p:sp>
                  <p:nvSpPr>
                    <p:cNvPr id="1179" name="Freeform 94"/>
                    <p:cNvSpPr>
                      <a:spLocks/>
                    </p:cNvSpPr>
                    <p:nvPr/>
                  </p:nvSpPr>
                  <p:spPr bwMode="ltGray">
                    <a:xfrm>
                      <a:off x="4709"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US"/>
                    </a:p>
                  </p:txBody>
                </p:sp>
                <p:sp>
                  <p:nvSpPr>
                    <p:cNvPr id="1180" name="Freeform 95"/>
                    <p:cNvSpPr>
                      <a:spLocks/>
                    </p:cNvSpPr>
                    <p:nvPr/>
                  </p:nvSpPr>
                  <p:spPr bwMode="ltGray">
                    <a:xfrm>
                      <a:off x="4261" y="389"/>
                      <a:ext cx="347" cy="189"/>
                    </a:xfrm>
                    <a:custGeom>
                      <a:avLst/>
                      <a:gdLst>
                        <a:gd name="T0" fmla="*/ 63 w 812"/>
                        <a:gd name="T1" fmla="*/ 1 h 564"/>
                        <a:gd name="T2" fmla="*/ 61 w 812"/>
                        <a:gd name="T3" fmla="*/ 3 h 564"/>
                        <a:gd name="T4" fmla="*/ 59 w 812"/>
                        <a:gd name="T5" fmla="*/ 5 h 564"/>
                        <a:gd name="T6" fmla="*/ 56 w 812"/>
                        <a:gd name="T7" fmla="*/ 5 h 564"/>
                        <a:gd name="T8" fmla="*/ 50 w 812"/>
                        <a:gd name="T9" fmla="*/ 7 h 564"/>
                        <a:gd name="T10" fmla="*/ 49 w 812"/>
                        <a:gd name="T11" fmla="*/ 8 h 564"/>
                        <a:gd name="T12" fmla="*/ 47 w 812"/>
                        <a:gd name="T13" fmla="*/ 9 h 564"/>
                        <a:gd name="T14" fmla="*/ 48 w 812"/>
                        <a:gd name="T15" fmla="*/ 7 h 564"/>
                        <a:gd name="T16" fmla="*/ 45 w 812"/>
                        <a:gd name="T17" fmla="*/ 7 h 564"/>
                        <a:gd name="T18" fmla="*/ 44 w 812"/>
                        <a:gd name="T19" fmla="*/ 8 h 564"/>
                        <a:gd name="T20" fmla="*/ 47 w 812"/>
                        <a:gd name="T21" fmla="*/ 11 h 564"/>
                        <a:gd name="T22" fmla="*/ 47 w 812"/>
                        <a:gd name="T23" fmla="*/ 14 h 564"/>
                        <a:gd name="T24" fmla="*/ 42 w 812"/>
                        <a:gd name="T25" fmla="*/ 15 h 564"/>
                        <a:gd name="T26" fmla="*/ 41 w 812"/>
                        <a:gd name="T27" fmla="*/ 14 h 564"/>
                        <a:gd name="T28" fmla="*/ 38 w 812"/>
                        <a:gd name="T29" fmla="*/ 13 h 564"/>
                        <a:gd name="T30" fmla="*/ 36 w 812"/>
                        <a:gd name="T31" fmla="*/ 13 h 564"/>
                        <a:gd name="T32" fmla="*/ 35 w 812"/>
                        <a:gd name="T33" fmla="*/ 15 h 564"/>
                        <a:gd name="T34" fmla="*/ 39 w 812"/>
                        <a:gd name="T35" fmla="*/ 17 h 564"/>
                        <a:gd name="T36" fmla="*/ 40 w 812"/>
                        <a:gd name="T37" fmla="*/ 20 h 564"/>
                        <a:gd name="T38" fmla="*/ 41 w 812"/>
                        <a:gd name="T39" fmla="*/ 21 h 564"/>
                        <a:gd name="T40" fmla="*/ 38 w 812"/>
                        <a:gd name="T41" fmla="*/ 20 h 564"/>
                        <a:gd name="T42" fmla="*/ 37 w 812"/>
                        <a:gd name="T43" fmla="*/ 19 h 564"/>
                        <a:gd name="T44" fmla="*/ 33 w 812"/>
                        <a:gd name="T45" fmla="*/ 16 h 564"/>
                        <a:gd name="T46" fmla="*/ 33 w 812"/>
                        <a:gd name="T47" fmla="*/ 12 h 564"/>
                        <a:gd name="T48" fmla="*/ 33 w 812"/>
                        <a:gd name="T49" fmla="*/ 10 h 564"/>
                        <a:gd name="T50" fmla="*/ 32 w 812"/>
                        <a:gd name="T51" fmla="*/ 10 h 564"/>
                        <a:gd name="T52" fmla="*/ 30 w 812"/>
                        <a:gd name="T53" fmla="*/ 10 h 564"/>
                        <a:gd name="T54" fmla="*/ 28 w 812"/>
                        <a:gd name="T55" fmla="*/ 6 h 564"/>
                        <a:gd name="T56" fmla="*/ 26 w 812"/>
                        <a:gd name="T57" fmla="*/ 6 h 564"/>
                        <a:gd name="T58" fmla="*/ 23 w 812"/>
                        <a:gd name="T59" fmla="*/ 6 h 564"/>
                        <a:gd name="T60" fmla="*/ 19 w 812"/>
                        <a:gd name="T61" fmla="*/ 9 h 564"/>
                        <a:gd name="T62" fmla="*/ 15 w 812"/>
                        <a:gd name="T63" fmla="*/ 10 h 564"/>
                        <a:gd name="T64" fmla="*/ 15 w 812"/>
                        <a:gd name="T65" fmla="*/ 10 h 564"/>
                        <a:gd name="T66" fmla="*/ 12 w 812"/>
                        <a:gd name="T67" fmla="*/ 12 h 564"/>
                        <a:gd name="T68" fmla="*/ 12 w 812"/>
                        <a:gd name="T69" fmla="*/ 13 h 564"/>
                        <a:gd name="T70" fmla="*/ 10 w 812"/>
                        <a:gd name="T71" fmla="*/ 15 h 564"/>
                        <a:gd name="T72" fmla="*/ 7 w 812"/>
                        <a:gd name="T73" fmla="*/ 15 h 564"/>
                        <a:gd name="T74" fmla="*/ 5 w 812"/>
                        <a:gd name="T75" fmla="*/ 10 h 564"/>
                        <a:gd name="T76" fmla="*/ 6 w 812"/>
                        <a:gd name="T77" fmla="*/ 6 h 564"/>
                        <a:gd name="T78" fmla="*/ 3 w 812"/>
                        <a:gd name="T79" fmla="*/ 7 h 564"/>
                        <a:gd name="T80" fmla="*/ 2 w 812"/>
                        <a:gd name="T81" fmla="*/ 6 h 564"/>
                        <a:gd name="T82" fmla="*/ 2 w 812"/>
                        <a:gd name="T83" fmla="*/ 5 h 564"/>
                        <a:gd name="T84" fmla="*/ 0 w 812"/>
                        <a:gd name="T85" fmla="*/ 3 h 564"/>
                        <a:gd name="T86" fmla="*/ 62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US"/>
                    </a:p>
                  </p:txBody>
                </p:sp>
                <p:sp>
                  <p:nvSpPr>
                    <p:cNvPr id="1181" name="Freeform 96"/>
                    <p:cNvSpPr>
                      <a:spLocks/>
                    </p:cNvSpPr>
                    <p:nvPr/>
                  </p:nvSpPr>
                  <p:spPr bwMode="ltGray">
                    <a:xfrm>
                      <a:off x="4322" y="519"/>
                      <a:ext cx="19" cy="29"/>
                    </a:xfrm>
                    <a:custGeom>
                      <a:avLst/>
                      <a:gdLst>
                        <a:gd name="T0" fmla="*/ 0 w 43"/>
                        <a:gd name="T1" fmla="*/ 0 h 85"/>
                        <a:gd name="T2" fmla="*/ 2 w 43"/>
                        <a:gd name="T3" fmla="*/ 0 h 85"/>
                        <a:gd name="T4" fmla="*/ 3 w 43"/>
                        <a:gd name="T5" fmla="*/ 1 h 85"/>
                        <a:gd name="T6" fmla="*/ 2 w 43"/>
                        <a:gd name="T7" fmla="*/ 3 h 85"/>
                        <a:gd name="T8" fmla="*/ 0 w 43"/>
                        <a:gd name="T9" fmla="*/ 3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US"/>
                    </a:p>
                  </p:txBody>
                </p:sp>
                <p:sp>
                  <p:nvSpPr>
                    <p:cNvPr id="1182" name="Freeform 97"/>
                    <p:cNvSpPr>
                      <a:spLocks/>
                    </p:cNvSpPr>
                    <p:nvPr/>
                  </p:nvSpPr>
                  <p:spPr bwMode="ltGray">
                    <a:xfrm>
                      <a:off x="4588" y="421"/>
                      <a:ext cx="18" cy="24"/>
                    </a:xfrm>
                    <a:custGeom>
                      <a:avLst/>
                      <a:gdLst>
                        <a:gd name="T0" fmla="*/ 1 w 44"/>
                        <a:gd name="T1" fmla="*/ 1 h 74"/>
                        <a:gd name="T2" fmla="*/ 2 w 44"/>
                        <a:gd name="T3" fmla="*/ 0 h 74"/>
                        <a:gd name="T4" fmla="*/ 3 w 44"/>
                        <a:gd name="T5" fmla="*/ 0 h 74"/>
                        <a:gd name="T6" fmla="*/ 3 w 44"/>
                        <a:gd name="T7" fmla="*/ 1 h 74"/>
                        <a:gd name="T8" fmla="*/ 1 w 44"/>
                        <a:gd name="T9" fmla="*/ 3 h 74"/>
                        <a:gd name="T10" fmla="*/ 0 w 44"/>
                        <a:gd name="T11" fmla="*/ 2 h 74"/>
                        <a:gd name="T12" fmla="*/ 0 w 44"/>
                        <a:gd name="T13" fmla="*/ 1 h 74"/>
                        <a:gd name="T14" fmla="*/ 1 w 44"/>
                        <a:gd name="T15" fmla="*/ 1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US"/>
                    </a:p>
                  </p:txBody>
                </p:sp>
                <p:sp>
                  <p:nvSpPr>
                    <p:cNvPr id="1183" name="Freeform 98"/>
                    <p:cNvSpPr>
                      <a:spLocks/>
                    </p:cNvSpPr>
                    <p:nvPr/>
                  </p:nvSpPr>
                  <p:spPr bwMode="ltGray">
                    <a:xfrm>
                      <a:off x="4639" y="409"/>
                      <a:ext cx="9" cy="10"/>
                    </a:xfrm>
                    <a:custGeom>
                      <a:avLst/>
                      <a:gdLst>
                        <a:gd name="T0" fmla="*/ 0 w 20"/>
                        <a:gd name="T1" fmla="*/ 1 h 30"/>
                        <a:gd name="T2" fmla="*/ 0 w 20"/>
                        <a:gd name="T3" fmla="*/ 1 h 30"/>
                        <a:gd name="T4" fmla="*/ 0 w 20"/>
                        <a:gd name="T5" fmla="*/ 1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US"/>
                    </a:p>
                  </p:txBody>
                </p:sp>
                <p:sp>
                  <p:nvSpPr>
                    <p:cNvPr id="1184" name="Freeform 99"/>
                    <p:cNvSpPr>
                      <a:spLocks/>
                    </p:cNvSpPr>
                    <p:nvPr/>
                  </p:nvSpPr>
                  <p:spPr bwMode="ltGray">
                    <a:xfrm>
                      <a:off x="3709" y="315"/>
                      <a:ext cx="433" cy="354"/>
                    </a:xfrm>
                    <a:custGeom>
                      <a:avLst/>
                      <a:gdLst>
                        <a:gd name="T0" fmla="*/ 123 w 682"/>
                        <a:gd name="T1" fmla="*/ 119 h 557"/>
                        <a:gd name="T2" fmla="*/ 124 w 682"/>
                        <a:gd name="T3" fmla="*/ 116 h 557"/>
                        <a:gd name="T4" fmla="*/ 128 w 682"/>
                        <a:gd name="T5" fmla="*/ 106 h 557"/>
                        <a:gd name="T6" fmla="*/ 79 w 682"/>
                        <a:gd name="T7" fmla="*/ 74 h 557"/>
                        <a:gd name="T8" fmla="*/ 72 w 682"/>
                        <a:gd name="T9" fmla="*/ 89 h 557"/>
                        <a:gd name="T10" fmla="*/ 77 w 682"/>
                        <a:gd name="T11" fmla="*/ 142 h 557"/>
                        <a:gd name="T12" fmla="*/ 72 w 682"/>
                        <a:gd name="T13" fmla="*/ 127 h 557"/>
                        <a:gd name="T14" fmla="*/ 62 w 682"/>
                        <a:gd name="T15" fmla="*/ 112 h 557"/>
                        <a:gd name="T16" fmla="*/ 63 w 682"/>
                        <a:gd name="T17" fmla="*/ 106 h 557"/>
                        <a:gd name="T18" fmla="*/ 63 w 682"/>
                        <a:gd name="T19" fmla="*/ 101 h 557"/>
                        <a:gd name="T20" fmla="*/ 57 w 682"/>
                        <a:gd name="T21" fmla="*/ 96 h 557"/>
                        <a:gd name="T22" fmla="*/ 50 w 682"/>
                        <a:gd name="T23" fmla="*/ 89 h 557"/>
                        <a:gd name="T24" fmla="*/ 38 w 682"/>
                        <a:gd name="T25" fmla="*/ 91 h 557"/>
                        <a:gd name="T26" fmla="*/ 32 w 682"/>
                        <a:gd name="T27" fmla="*/ 93 h 557"/>
                        <a:gd name="T28" fmla="*/ 20 w 682"/>
                        <a:gd name="T29" fmla="*/ 93 h 557"/>
                        <a:gd name="T30" fmla="*/ 6 w 682"/>
                        <a:gd name="T31" fmla="*/ 80 h 557"/>
                        <a:gd name="T32" fmla="*/ 3 w 682"/>
                        <a:gd name="T33" fmla="*/ 76 h 557"/>
                        <a:gd name="T34" fmla="*/ 0 w 682"/>
                        <a:gd name="T35" fmla="*/ 68 h 557"/>
                        <a:gd name="T36" fmla="*/ 6 w 682"/>
                        <a:gd name="T37" fmla="*/ 55 h 557"/>
                        <a:gd name="T38" fmla="*/ 8 w 682"/>
                        <a:gd name="T39" fmla="*/ 46 h 557"/>
                        <a:gd name="T40" fmla="*/ 13 w 682"/>
                        <a:gd name="T41" fmla="*/ 37 h 557"/>
                        <a:gd name="T42" fmla="*/ 20 w 682"/>
                        <a:gd name="T43" fmla="*/ 30 h 557"/>
                        <a:gd name="T44" fmla="*/ 43 w 682"/>
                        <a:gd name="T45" fmla="*/ 17 h 557"/>
                        <a:gd name="T46" fmla="*/ 57 w 682"/>
                        <a:gd name="T47" fmla="*/ 8 h 557"/>
                        <a:gd name="T48" fmla="*/ 66 w 682"/>
                        <a:gd name="T49" fmla="*/ 2 h 557"/>
                        <a:gd name="T50" fmla="*/ 93 w 682"/>
                        <a:gd name="T51" fmla="*/ 1 h 557"/>
                        <a:gd name="T52" fmla="*/ 102 w 682"/>
                        <a:gd name="T53" fmla="*/ 0 h 557"/>
                        <a:gd name="T54" fmla="*/ 98 w 682"/>
                        <a:gd name="T55" fmla="*/ 9 h 557"/>
                        <a:gd name="T56" fmla="*/ 113 w 682"/>
                        <a:gd name="T57" fmla="*/ 22 h 557"/>
                        <a:gd name="T58" fmla="*/ 128 w 682"/>
                        <a:gd name="T59" fmla="*/ 19 h 557"/>
                        <a:gd name="T60" fmla="*/ 135 w 682"/>
                        <a:gd name="T61" fmla="*/ 21 h 557"/>
                        <a:gd name="T62" fmla="*/ 143 w 682"/>
                        <a:gd name="T63" fmla="*/ 25 h 557"/>
                        <a:gd name="T64" fmla="*/ 146 w 682"/>
                        <a:gd name="T65" fmla="*/ 48 h 557"/>
                        <a:gd name="T66" fmla="*/ 146 w 682"/>
                        <a:gd name="T67" fmla="*/ 62 h 557"/>
                        <a:gd name="T68" fmla="*/ 153 w 682"/>
                        <a:gd name="T69" fmla="*/ 72 h 557"/>
                        <a:gd name="T70" fmla="*/ 165 w 682"/>
                        <a:gd name="T71" fmla="*/ 77 h 557"/>
                        <a:gd name="T72" fmla="*/ 174 w 682"/>
                        <a:gd name="T73" fmla="*/ 76 h 557"/>
                        <a:gd name="T74" fmla="*/ 170 w 682"/>
                        <a:gd name="T75" fmla="*/ 87 h 557"/>
                        <a:gd name="T76" fmla="*/ 153 w 682"/>
                        <a:gd name="T77" fmla="*/ 105 h 557"/>
                        <a:gd name="T78" fmla="*/ 140 w 682"/>
                        <a:gd name="T79" fmla="*/ 125 h 557"/>
                        <a:gd name="T80" fmla="*/ 142 w 682"/>
                        <a:gd name="T81" fmla="*/ 130 h 557"/>
                        <a:gd name="T82" fmla="*/ 111 w 682"/>
                        <a:gd name="T83" fmla="*/ 142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US"/>
                    </a:p>
                  </p:txBody>
                </p:sp>
                <p:sp>
                  <p:nvSpPr>
                    <p:cNvPr id="1185" name="Freeform 100"/>
                    <p:cNvSpPr>
                      <a:spLocks/>
                    </p:cNvSpPr>
                    <p:nvPr/>
                  </p:nvSpPr>
                  <p:spPr bwMode="ltGray">
                    <a:xfrm>
                      <a:off x="3877" y="448"/>
                      <a:ext cx="163" cy="221"/>
                    </a:xfrm>
                    <a:custGeom>
                      <a:avLst/>
                      <a:gdLst>
                        <a:gd name="T0" fmla="*/ 62 w 257"/>
                        <a:gd name="T1" fmla="*/ 90 h 347"/>
                        <a:gd name="T2" fmla="*/ 60 w 257"/>
                        <a:gd name="T3" fmla="*/ 78 h 347"/>
                        <a:gd name="T4" fmla="*/ 56 w 257"/>
                        <a:gd name="T5" fmla="*/ 75 h 347"/>
                        <a:gd name="T6" fmla="*/ 55 w 257"/>
                        <a:gd name="T7" fmla="*/ 69 h 347"/>
                        <a:gd name="T8" fmla="*/ 53 w 257"/>
                        <a:gd name="T9" fmla="*/ 66 h 347"/>
                        <a:gd name="T10" fmla="*/ 53 w 257"/>
                        <a:gd name="T11" fmla="*/ 59 h 347"/>
                        <a:gd name="T12" fmla="*/ 53 w 257"/>
                        <a:gd name="T13" fmla="*/ 55 h 347"/>
                        <a:gd name="T14" fmla="*/ 58 w 257"/>
                        <a:gd name="T15" fmla="*/ 52 h 347"/>
                        <a:gd name="T16" fmla="*/ 65 w 257"/>
                        <a:gd name="T17" fmla="*/ 51 h 347"/>
                        <a:gd name="T18" fmla="*/ 65 w 257"/>
                        <a:gd name="T19" fmla="*/ 35 h 347"/>
                        <a:gd name="T20" fmla="*/ 14 w 257"/>
                        <a:gd name="T21" fmla="*/ 25 h 347"/>
                        <a:gd name="T22" fmla="*/ 8 w 257"/>
                        <a:gd name="T23" fmla="*/ 25 h 347"/>
                        <a:gd name="T24" fmla="*/ 4 w 257"/>
                        <a:gd name="T25" fmla="*/ 26 h 347"/>
                        <a:gd name="T26" fmla="*/ 0 w 257"/>
                        <a:gd name="T27" fmla="*/ 39 h 347"/>
                        <a:gd name="T28" fmla="*/ 23 w 257"/>
                        <a:gd name="T29" fmla="*/ 89 h 347"/>
                        <a:gd name="T30" fmla="*/ 62 w 257"/>
                        <a:gd name="T31" fmla="*/ 90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US"/>
                    </a:p>
                  </p:txBody>
                </p:sp>
                <p:sp>
                  <p:nvSpPr>
                    <p:cNvPr id="1186" name="Freeform 101"/>
                    <p:cNvSpPr>
                      <a:spLocks/>
                    </p:cNvSpPr>
                    <p:nvPr/>
                  </p:nvSpPr>
                  <p:spPr bwMode="ltGray">
                    <a:xfrm>
                      <a:off x="4164" y="611"/>
                      <a:ext cx="7" cy="12"/>
                    </a:xfrm>
                    <a:custGeom>
                      <a:avLst/>
                      <a:gdLst>
                        <a:gd name="T0" fmla="*/ 0 w 19"/>
                        <a:gd name="T1" fmla="*/ 1 h 37"/>
                        <a:gd name="T2" fmla="*/ 1 w 19"/>
                        <a:gd name="T3" fmla="*/ 1 h 37"/>
                        <a:gd name="T4" fmla="*/ 0 w 19"/>
                        <a:gd name="T5" fmla="*/ 1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US"/>
                    </a:p>
                  </p:txBody>
                </p:sp>
                <p:sp>
                  <p:nvSpPr>
                    <p:cNvPr id="1187" name="Freeform 102"/>
                    <p:cNvSpPr>
                      <a:spLocks/>
                    </p:cNvSpPr>
                    <p:nvPr/>
                  </p:nvSpPr>
                  <p:spPr bwMode="ltGray">
                    <a:xfrm>
                      <a:off x="4155" y="497"/>
                      <a:ext cx="9" cy="7"/>
                    </a:xfrm>
                    <a:custGeom>
                      <a:avLst/>
                      <a:gdLst>
                        <a:gd name="T0" fmla="*/ 1 w 22"/>
                        <a:gd name="T1" fmla="*/ 0 h 20"/>
                        <a:gd name="T2" fmla="*/ 1 w 22"/>
                        <a:gd name="T3" fmla="*/ 0 h 20"/>
                        <a:gd name="T4" fmla="*/ 1 w 22"/>
                        <a:gd name="T5" fmla="*/ 0 h 20"/>
                        <a:gd name="T6" fmla="*/ 0 w 22"/>
                        <a:gd name="T7" fmla="*/ 1 h 20"/>
                        <a:gd name="T8" fmla="*/ 1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US"/>
                    </a:p>
                  </p:txBody>
                </p:sp>
                <p:sp>
                  <p:nvSpPr>
                    <p:cNvPr id="1188" name="Freeform 103"/>
                    <p:cNvSpPr>
                      <a:spLocks/>
                    </p:cNvSpPr>
                    <p:nvPr/>
                  </p:nvSpPr>
                  <p:spPr bwMode="ltGray">
                    <a:xfrm>
                      <a:off x="3760" y="357"/>
                      <a:ext cx="25" cy="10"/>
                    </a:xfrm>
                    <a:custGeom>
                      <a:avLst/>
                      <a:gdLst>
                        <a:gd name="T0" fmla="*/ 2 w 57"/>
                        <a:gd name="T1" fmla="*/ 1 h 30"/>
                        <a:gd name="T2" fmla="*/ 3 w 57"/>
                        <a:gd name="T3" fmla="*/ 0 h 30"/>
                        <a:gd name="T4" fmla="*/ 3 w 57"/>
                        <a:gd name="T5" fmla="*/ 1 h 30"/>
                        <a:gd name="T6" fmla="*/ 2 w 57"/>
                        <a:gd name="T7" fmla="*/ 1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US"/>
                    </a:p>
                  </p:txBody>
                </p:sp>
                <p:sp>
                  <p:nvSpPr>
                    <p:cNvPr id="1189" name="Freeform 104"/>
                    <p:cNvSpPr>
                      <a:spLocks/>
                    </p:cNvSpPr>
                    <p:nvPr/>
                  </p:nvSpPr>
                  <p:spPr bwMode="ltGray">
                    <a:xfrm>
                      <a:off x="4062" y="265"/>
                      <a:ext cx="295" cy="233"/>
                    </a:xfrm>
                    <a:custGeom>
                      <a:avLst/>
                      <a:gdLst>
                        <a:gd name="T0" fmla="*/ 37 w 693"/>
                        <a:gd name="T1" fmla="*/ 17 h 696"/>
                        <a:gd name="T2" fmla="*/ 30 w 693"/>
                        <a:gd name="T3" fmla="*/ 17 h 696"/>
                        <a:gd name="T4" fmla="*/ 25 w 693"/>
                        <a:gd name="T5" fmla="*/ 15 h 696"/>
                        <a:gd name="T6" fmla="*/ 20 w 693"/>
                        <a:gd name="T7" fmla="*/ 15 h 696"/>
                        <a:gd name="T8" fmla="*/ 18 w 693"/>
                        <a:gd name="T9" fmla="*/ 16 h 696"/>
                        <a:gd name="T10" fmla="*/ 20 w 693"/>
                        <a:gd name="T11" fmla="*/ 16 h 696"/>
                        <a:gd name="T12" fmla="*/ 23 w 693"/>
                        <a:gd name="T13" fmla="*/ 18 h 696"/>
                        <a:gd name="T14" fmla="*/ 25 w 693"/>
                        <a:gd name="T15" fmla="*/ 18 h 696"/>
                        <a:gd name="T16" fmla="*/ 26 w 693"/>
                        <a:gd name="T17" fmla="*/ 20 h 696"/>
                        <a:gd name="T18" fmla="*/ 24 w 693"/>
                        <a:gd name="T19" fmla="*/ 21 h 696"/>
                        <a:gd name="T20" fmla="*/ 20 w 693"/>
                        <a:gd name="T21" fmla="*/ 23 h 696"/>
                        <a:gd name="T22" fmla="*/ 17 w 693"/>
                        <a:gd name="T23" fmla="*/ 23 h 696"/>
                        <a:gd name="T24" fmla="*/ 7 w 693"/>
                        <a:gd name="T25" fmla="*/ 26 h 696"/>
                        <a:gd name="T26" fmla="*/ 6 w 693"/>
                        <a:gd name="T27" fmla="*/ 23 h 696"/>
                        <a:gd name="T28" fmla="*/ 3 w 693"/>
                        <a:gd name="T29" fmla="*/ 20 h 696"/>
                        <a:gd name="T30" fmla="*/ 3 w 693"/>
                        <a:gd name="T31" fmla="*/ 17 h 696"/>
                        <a:gd name="T32" fmla="*/ 4 w 693"/>
                        <a:gd name="T33" fmla="*/ 13 h 696"/>
                        <a:gd name="T34" fmla="*/ 1 w 693"/>
                        <a:gd name="T35" fmla="*/ 15 h 696"/>
                        <a:gd name="T36" fmla="*/ 6 w 693"/>
                        <a:gd name="T37" fmla="*/ 10 h 696"/>
                        <a:gd name="T38" fmla="*/ 9 w 693"/>
                        <a:gd name="T39" fmla="*/ 8 h 696"/>
                        <a:gd name="T40" fmla="*/ 3 w 693"/>
                        <a:gd name="T41" fmla="*/ 8 h 696"/>
                        <a:gd name="T42" fmla="*/ 0 w 693"/>
                        <a:gd name="T43" fmla="*/ 7 h 696"/>
                        <a:gd name="T44" fmla="*/ 2 w 693"/>
                        <a:gd name="T45" fmla="*/ 5 h 696"/>
                        <a:gd name="T46" fmla="*/ 7 w 693"/>
                        <a:gd name="T47" fmla="*/ 4 h 696"/>
                        <a:gd name="T48" fmla="*/ 17 w 693"/>
                        <a:gd name="T49" fmla="*/ 5 h 696"/>
                        <a:gd name="T50" fmla="*/ 17 w 693"/>
                        <a:gd name="T51" fmla="*/ 2 h 696"/>
                        <a:gd name="T52" fmla="*/ 20 w 693"/>
                        <a:gd name="T53" fmla="*/ 0 h 696"/>
                        <a:gd name="T54" fmla="*/ 28 w 693"/>
                        <a:gd name="T55" fmla="*/ 2 h 696"/>
                        <a:gd name="T56" fmla="*/ 26 w 693"/>
                        <a:gd name="T57" fmla="*/ 3 h 696"/>
                        <a:gd name="T58" fmla="*/ 23 w 693"/>
                        <a:gd name="T59" fmla="*/ 7 h 696"/>
                        <a:gd name="T60" fmla="*/ 28 w 693"/>
                        <a:gd name="T61" fmla="*/ 7 h 696"/>
                        <a:gd name="T62" fmla="*/ 29 w 693"/>
                        <a:gd name="T63" fmla="*/ 5 h 696"/>
                        <a:gd name="T64" fmla="*/ 32 w 693"/>
                        <a:gd name="T65" fmla="*/ 3 h 696"/>
                        <a:gd name="T66" fmla="*/ 38 w 693"/>
                        <a:gd name="T67" fmla="*/ 3 h 696"/>
                        <a:gd name="T68" fmla="*/ 41 w 693"/>
                        <a:gd name="T69" fmla="*/ 2 h 696"/>
                        <a:gd name="T70" fmla="*/ 42 w 693"/>
                        <a:gd name="T71" fmla="*/ 17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US"/>
                    </a:p>
                  </p:txBody>
                </p:sp>
                <p:sp>
                  <p:nvSpPr>
                    <p:cNvPr id="1190" name="Freeform 105"/>
                    <p:cNvSpPr>
                      <a:spLocks/>
                    </p:cNvSpPr>
                    <p:nvPr/>
                  </p:nvSpPr>
                  <p:spPr bwMode="ltGray">
                    <a:xfrm>
                      <a:off x="3861" y="247"/>
                      <a:ext cx="591" cy="95"/>
                    </a:xfrm>
                    <a:custGeom>
                      <a:avLst/>
                      <a:gdLst>
                        <a:gd name="T0" fmla="*/ 211 w 931"/>
                        <a:gd name="T1" fmla="*/ 0 h 149"/>
                        <a:gd name="T2" fmla="*/ 37 w 931"/>
                        <a:gd name="T3" fmla="*/ 7 h 149"/>
                        <a:gd name="T4" fmla="*/ 23 w 931"/>
                        <a:gd name="T5" fmla="*/ 11 h 149"/>
                        <a:gd name="T6" fmla="*/ 16 w 931"/>
                        <a:gd name="T7" fmla="*/ 11 h 149"/>
                        <a:gd name="T8" fmla="*/ 6 w 931"/>
                        <a:gd name="T9" fmla="*/ 20 h 149"/>
                        <a:gd name="T10" fmla="*/ 0 w 931"/>
                        <a:gd name="T11" fmla="*/ 27 h 149"/>
                        <a:gd name="T12" fmla="*/ 15 w 931"/>
                        <a:gd name="T13" fmla="*/ 30 h 149"/>
                        <a:gd name="T14" fmla="*/ 25 w 931"/>
                        <a:gd name="T15" fmla="*/ 25 h 149"/>
                        <a:gd name="T16" fmla="*/ 28 w 931"/>
                        <a:gd name="T17" fmla="*/ 22 h 149"/>
                        <a:gd name="T18" fmla="*/ 43 w 931"/>
                        <a:gd name="T19" fmla="*/ 13 h 149"/>
                        <a:gd name="T20" fmla="*/ 55 w 931"/>
                        <a:gd name="T21" fmla="*/ 11 h 149"/>
                        <a:gd name="T22" fmla="*/ 60 w 931"/>
                        <a:gd name="T23" fmla="*/ 24 h 149"/>
                        <a:gd name="T24" fmla="*/ 48 w 931"/>
                        <a:gd name="T25" fmla="*/ 28 h 149"/>
                        <a:gd name="T26" fmla="*/ 59 w 931"/>
                        <a:gd name="T27" fmla="*/ 29 h 149"/>
                        <a:gd name="T28" fmla="*/ 64 w 931"/>
                        <a:gd name="T29" fmla="*/ 23 h 149"/>
                        <a:gd name="T30" fmla="*/ 68 w 931"/>
                        <a:gd name="T31" fmla="*/ 24 h 149"/>
                        <a:gd name="T32" fmla="*/ 65 w 931"/>
                        <a:gd name="T33" fmla="*/ 14 h 149"/>
                        <a:gd name="T34" fmla="*/ 68 w 931"/>
                        <a:gd name="T35" fmla="*/ 11 h 149"/>
                        <a:gd name="T36" fmla="*/ 71 w 931"/>
                        <a:gd name="T37" fmla="*/ 23 h 149"/>
                        <a:gd name="T38" fmla="*/ 68 w 931"/>
                        <a:gd name="T39" fmla="*/ 29 h 149"/>
                        <a:gd name="T40" fmla="*/ 76 w 931"/>
                        <a:gd name="T41" fmla="*/ 34 h 149"/>
                        <a:gd name="T42" fmla="*/ 77 w 931"/>
                        <a:gd name="T43" fmla="*/ 24 h 149"/>
                        <a:gd name="T44" fmla="*/ 84 w 931"/>
                        <a:gd name="T45" fmla="*/ 27 h 149"/>
                        <a:gd name="T46" fmla="*/ 98 w 931"/>
                        <a:gd name="T47" fmla="*/ 19 h 149"/>
                        <a:gd name="T48" fmla="*/ 105 w 931"/>
                        <a:gd name="T49" fmla="*/ 13 h 149"/>
                        <a:gd name="T50" fmla="*/ 112 w 931"/>
                        <a:gd name="T51" fmla="*/ 15 h 149"/>
                        <a:gd name="T52" fmla="*/ 116 w 931"/>
                        <a:gd name="T53" fmla="*/ 13 h 149"/>
                        <a:gd name="T54" fmla="*/ 110 w 931"/>
                        <a:gd name="T55" fmla="*/ 11 h 149"/>
                        <a:gd name="T56" fmla="*/ 121 w 931"/>
                        <a:gd name="T57" fmla="*/ 9 h 149"/>
                        <a:gd name="T58" fmla="*/ 139 w 931"/>
                        <a:gd name="T59" fmla="*/ 14 h 149"/>
                        <a:gd name="T60" fmla="*/ 149 w 931"/>
                        <a:gd name="T61" fmla="*/ 11 h 149"/>
                        <a:gd name="T62" fmla="*/ 150 w 931"/>
                        <a:gd name="T63" fmla="*/ 17 h 149"/>
                        <a:gd name="T64" fmla="*/ 145 w 931"/>
                        <a:gd name="T65" fmla="*/ 26 h 149"/>
                        <a:gd name="T66" fmla="*/ 156 w 931"/>
                        <a:gd name="T67" fmla="*/ 23 h 149"/>
                        <a:gd name="T68" fmla="*/ 159 w 931"/>
                        <a:gd name="T69" fmla="*/ 21 h 149"/>
                        <a:gd name="T70" fmla="*/ 166 w 931"/>
                        <a:gd name="T71" fmla="*/ 16 h 149"/>
                        <a:gd name="T72" fmla="*/ 203 w 931"/>
                        <a:gd name="T73" fmla="*/ 22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US"/>
                    </a:p>
                  </p:txBody>
                </p:sp>
                <p:sp>
                  <p:nvSpPr>
                    <p:cNvPr id="1191" name="Freeform 106"/>
                    <p:cNvSpPr>
                      <a:spLocks/>
                    </p:cNvSpPr>
                    <p:nvPr/>
                  </p:nvSpPr>
                  <p:spPr bwMode="ltGray">
                    <a:xfrm>
                      <a:off x="3981" y="282"/>
                      <a:ext cx="13" cy="10"/>
                    </a:xfrm>
                    <a:custGeom>
                      <a:avLst/>
                      <a:gdLst>
                        <a:gd name="T0" fmla="*/ 0 w 31"/>
                        <a:gd name="T1" fmla="*/ 1 h 30"/>
                        <a:gd name="T2" fmla="*/ 2 w 31"/>
                        <a:gd name="T3" fmla="*/ 0 h 30"/>
                        <a:gd name="T4" fmla="*/ 1 w 31"/>
                        <a:gd name="T5" fmla="*/ 1 h 30"/>
                        <a:gd name="T6" fmla="*/ 0 w 31"/>
                        <a:gd name="T7" fmla="*/ 1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US"/>
                    </a:p>
                  </p:txBody>
                </p:sp>
                <p:sp>
                  <p:nvSpPr>
                    <p:cNvPr id="1192" name="Freeform 107"/>
                    <p:cNvSpPr>
                      <a:spLocks/>
                    </p:cNvSpPr>
                    <p:nvPr/>
                  </p:nvSpPr>
                  <p:spPr bwMode="ltGray">
                    <a:xfrm>
                      <a:off x="3966" y="296"/>
                      <a:ext cx="19" cy="11"/>
                    </a:xfrm>
                    <a:custGeom>
                      <a:avLst/>
                      <a:gdLst>
                        <a:gd name="T0" fmla="*/ 0 w 44"/>
                        <a:gd name="T1" fmla="*/ 1 h 32"/>
                        <a:gd name="T2" fmla="*/ 2 w 44"/>
                        <a:gd name="T3" fmla="*/ 0 h 32"/>
                        <a:gd name="T4" fmla="*/ 3 w 44"/>
                        <a:gd name="T5" fmla="*/ 0 h 32"/>
                        <a:gd name="T6" fmla="*/ 0 w 44"/>
                        <a:gd name="T7" fmla="*/ 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US"/>
                    </a:p>
                  </p:txBody>
                </p:sp>
                <p:sp>
                  <p:nvSpPr>
                    <p:cNvPr id="1193" name="Freeform 108"/>
                    <p:cNvSpPr>
                      <a:spLocks/>
                    </p:cNvSpPr>
                    <p:nvPr/>
                  </p:nvSpPr>
                  <p:spPr bwMode="ltGray">
                    <a:xfrm>
                      <a:off x="4028" y="337"/>
                      <a:ext cx="32" cy="6"/>
                    </a:xfrm>
                    <a:custGeom>
                      <a:avLst/>
                      <a:gdLst>
                        <a:gd name="T0" fmla="*/ 3 w 76"/>
                        <a:gd name="T1" fmla="*/ 1 h 18"/>
                        <a:gd name="T2" fmla="*/ 2 w 76"/>
                        <a:gd name="T3" fmla="*/ 0 h 18"/>
                        <a:gd name="T4" fmla="*/ 3 w 76"/>
                        <a:gd name="T5" fmla="*/ 1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US"/>
                    </a:p>
                  </p:txBody>
                </p:sp>
                <p:sp>
                  <p:nvSpPr>
                    <p:cNvPr id="1194" name="Freeform 109"/>
                    <p:cNvSpPr>
                      <a:spLocks/>
                    </p:cNvSpPr>
                    <p:nvPr/>
                  </p:nvSpPr>
                  <p:spPr bwMode="ltGray">
                    <a:xfrm>
                      <a:off x="4083" y="336"/>
                      <a:ext cx="18" cy="15"/>
                    </a:xfrm>
                    <a:custGeom>
                      <a:avLst/>
                      <a:gdLst>
                        <a:gd name="T0" fmla="*/ 0 w 42"/>
                        <a:gd name="T1" fmla="*/ 1 h 44"/>
                        <a:gd name="T2" fmla="*/ 1 w 42"/>
                        <a:gd name="T3" fmla="*/ 0 h 44"/>
                        <a:gd name="T4" fmla="*/ 0 w 42"/>
                        <a:gd name="T5" fmla="*/ 1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US"/>
                    </a:p>
                  </p:txBody>
                </p:sp>
                <p:sp>
                  <p:nvSpPr>
                    <p:cNvPr id="1195" name="Freeform 110"/>
                    <p:cNvSpPr>
                      <a:spLocks/>
                    </p:cNvSpPr>
                    <p:nvPr/>
                  </p:nvSpPr>
                  <p:spPr bwMode="ltGray">
                    <a:xfrm>
                      <a:off x="3936" y="295"/>
                      <a:ext cx="14" cy="10"/>
                    </a:xfrm>
                    <a:custGeom>
                      <a:avLst/>
                      <a:gdLst>
                        <a:gd name="T0" fmla="*/ 0 w 31"/>
                        <a:gd name="T1" fmla="*/ 1 h 30"/>
                        <a:gd name="T2" fmla="*/ 3 w 31"/>
                        <a:gd name="T3" fmla="*/ 0 h 30"/>
                        <a:gd name="T4" fmla="*/ 0 w 31"/>
                        <a:gd name="T5" fmla="*/ 1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US"/>
                    </a:p>
                  </p:txBody>
                </p:sp>
              </p:grpSp>
            </p:grpSp>
            <p:grpSp>
              <p:nvGrpSpPr>
                <p:cNvPr id="1104" name="Group 111"/>
                <p:cNvGrpSpPr>
                  <a:grpSpLocks/>
                </p:cNvGrpSpPr>
                <p:nvPr/>
              </p:nvGrpSpPr>
              <p:grpSpPr bwMode="auto">
                <a:xfrm>
                  <a:off x="798" y="111"/>
                  <a:ext cx="4702" cy="418"/>
                  <a:chOff x="798" y="255"/>
                  <a:chExt cx="4702" cy="418"/>
                </a:xfrm>
              </p:grpSpPr>
              <p:sp>
                <p:nvSpPr>
                  <p:cNvPr id="1131"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endParaRPr lang="en-US"/>
                  </a:p>
                </p:txBody>
              </p:sp>
              <p:sp>
                <p:nvSpPr>
                  <p:cNvPr id="1132"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endParaRPr lang="en-US"/>
                  </a:p>
                </p:txBody>
              </p:sp>
              <p:sp>
                <p:nvSpPr>
                  <p:cNvPr id="1133"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endParaRPr lang="en-US"/>
                  </a:p>
                </p:txBody>
              </p:sp>
              <p:sp>
                <p:nvSpPr>
                  <p:cNvPr id="1134"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endParaRPr lang="en-US"/>
                  </a:p>
                </p:txBody>
              </p:sp>
              <p:sp>
                <p:nvSpPr>
                  <p:cNvPr id="1135"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endParaRPr lang="en-US"/>
                  </a:p>
                </p:txBody>
              </p:sp>
              <p:sp>
                <p:nvSpPr>
                  <p:cNvPr id="1136"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endParaRPr lang="en-US"/>
                  </a:p>
                </p:txBody>
              </p:sp>
              <p:sp>
                <p:nvSpPr>
                  <p:cNvPr id="1137"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endParaRPr lang="en-US"/>
                  </a:p>
                </p:txBody>
              </p:sp>
              <p:sp>
                <p:nvSpPr>
                  <p:cNvPr id="1138"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endParaRPr lang="en-US"/>
                  </a:p>
                </p:txBody>
              </p:sp>
              <p:sp>
                <p:nvSpPr>
                  <p:cNvPr id="1139"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0"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1"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2"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3"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4"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5"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6"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7"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8"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endParaRPr lang="en-US"/>
                  </a:p>
                </p:txBody>
              </p:sp>
              <p:sp>
                <p:nvSpPr>
                  <p:cNvPr id="1149"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endParaRPr lang="en-US"/>
                  </a:p>
                </p:txBody>
              </p:sp>
              <p:sp>
                <p:nvSpPr>
                  <p:cNvPr id="1150"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endParaRPr lang="en-US"/>
                  </a:p>
                </p:txBody>
              </p:sp>
              <p:sp>
                <p:nvSpPr>
                  <p:cNvPr id="1151"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endParaRPr lang="en-US"/>
                  </a:p>
                </p:txBody>
              </p:sp>
            </p:grpSp>
            <p:grpSp>
              <p:nvGrpSpPr>
                <p:cNvPr id="1105" name="Group 133"/>
                <p:cNvGrpSpPr>
                  <a:grpSpLocks/>
                </p:cNvGrpSpPr>
                <p:nvPr/>
              </p:nvGrpSpPr>
              <p:grpSpPr bwMode="auto">
                <a:xfrm>
                  <a:off x="1208" y="109"/>
                  <a:ext cx="3694" cy="423"/>
                  <a:chOff x="1034" y="245"/>
                  <a:chExt cx="3694" cy="423"/>
                </a:xfrm>
              </p:grpSpPr>
              <p:sp>
                <p:nvSpPr>
                  <p:cNvPr id="1106"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endParaRPr lang="en-US"/>
                  </a:p>
                </p:txBody>
              </p:sp>
              <p:sp>
                <p:nvSpPr>
                  <p:cNvPr id="1107"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endParaRPr lang="en-US"/>
                  </a:p>
                </p:txBody>
              </p:sp>
              <p:sp>
                <p:nvSpPr>
                  <p:cNvPr id="1108"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endParaRPr lang="en-US"/>
                  </a:p>
                </p:txBody>
              </p:sp>
              <p:sp>
                <p:nvSpPr>
                  <p:cNvPr id="1109"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endParaRPr lang="en-US"/>
                  </a:p>
                </p:txBody>
              </p:sp>
              <p:sp>
                <p:nvSpPr>
                  <p:cNvPr id="1110"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endParaRPr lang="en-US"/>
                  </a:p>
                </p:txBody>
              </p:sp>
              <p:sp>
                <p:nvSpPr>
                  <p:cNvPr id="1111"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endParaRPr lang="en-US"/>
                  </a:p>
                </p:txBody>
              </p:sp>
              <p:sp>
                <p:nvSpPr>
                  <p:cNvPr id="1112"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endParaRPr lang="en-US"/>
                  </a:p>
                </p:txBody>
              </p:sp>
              <p:sp>
                <p:nvSpPr>
                  <p:cNvPr id="1113"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endParaRPr lang="en-US"/>
                  </a:p>
                </p:txBody>
              </p:sp>
              <p:sp>
                <p:nvSpPr>
                  <p:cNvPr id="1114"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endParaRPr lang="en-US"/>
                  </a:p>
                </p:txBody>
              </p:sp>
              <p:sp>
                <p:nvSpPr>
                  <p:cNvPr id="1115"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endParaRPr lang="en-US"/>
                  </a:p>
                </p:txBody>
              </p:sp>
              <p:sp>
                <p:nvSpPr>
                  <p:cNvPr id="1116"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endParaRPr lang="en-US"/>
                  </a:p>
                </p:txBody>
              </p:sp>
              <p:sp>
                <p:nvSpPr>
                  <p:cNvPr id="1117"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endParaRPr lang="en-US"/>
                  </a:p>
                </p:txBody>
              </p:sp>
              <p:sp>
                <p:nvSpPr>
                  <p:cNvPr id="1118"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endParaRPr lang="en-US"/>
                  </a:p>
                </p:txBody>
              </p:sp>
              <p:sp>
                <p:nvSpPr>
                  <p:cNvPr id="1119"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endParaRPr lang="en-US"/>
                  </a:p>
                </p:txBody>
              </p:sp>
              <p:sp>
                <p:nvSpPr>
                  <p:cNvPr id="1120"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endParaRPr lang="en-US"/>
                  </a:p>
                </p:txBody>
              </p:sp>
              <p:sp>
                <p:nvSpPr>
                  <p:cNvPr id="1121"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endParaRPr lang="en-US"/>
                  </a:p>
                </p:txBody>
              </p:sp>
              <p:sp>
                <p:nvSpPr>
                  <p:cNvPr id="1122"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endParaRPr lang="en-US"/>
                  </a:p>
                </p:txBody>
              </p:sp>
              <p:sp>
                <p:nvSpPr>
                  <p:cNvPr id="1123"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endParaRPr lang="en-US"/>
                  </a:p>
                </p:txBody>
              </p:sp>
              <p:sp>
                <p:nvSpPr>
                  <p:cNvPr id="1124"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endParaRPr lang="en-US"/>
                  </a:p>
                </p:txBody>
              </p:sp>
              <p:sp>
                <p:nvSpPr>
                  <p:cNvPr id="1125"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endParaRPr lang="en-US"/>
                  </a:p>
                </p:txBody>
              </p:sp>
              <p:sp>
                <p:nvSpPr>
                  <p:cNvPr id="1126"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endParaRPr lang="en-US"/>
                  </a:p>
                </p:txBody>
              </p:sp>
              <p:sp>
                <p:nvSpPr>
                  <p:cNvPr id="1127"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endParaRPr lang="en-US"/>
                  </a:p>
                </p:txBody>
              </p:sp>
              <p:sp>
                <p:nvSpPr>
                  <p:cNvPr id="1128"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endParaRPr lang="en-US"/>
                  </a:p>
                </p:txBody>
              </p:sp>
              <p:sp>
                <p:nvSpPr>
                  <p:cNvPr id="1129"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endParaRPr lang="en-US"/>
                  </a:p>
                </p:txBody>
              </p:sp>
              <p:sp>
                <p:nvSpPr>
                  <p:cNvPr id="1130"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endParaRPr lang="en-US"/>
                  </a:p>
                </p:txBody>
              </p:sp>
            </p:grpSp>
          </p:grpSp>
          <p:pic>
            <p:nvPicPr>
              <p:cNvPr id="1101" name="Picture 159" descr="earth"/>
              <p:cNvPicPr>
                <a:picLocks noChangeAspect="1" noChangeArrowheads="1"/>
              </p:cNvPicPr>
              <p:nvPr userDrawn="1"/>
            </p:nvPicPr>
            <p:blipFill>
              <a:blip r:embed="rId14" cstate="print">
                <a:clrChange>
                  <a:clrFrom>
                    <a:srgbClr val="000000"/>
                  </a:clrFrom>
                  <a:clrTo>
                    <a:srgbClr val="000000">
                      <a:alpha val="0"/>
                    </a:srgbClr>
                  </a:clrTo>
                </a:clrChange>
              </a:blip>
              <a:srcRect/>
              <a:stretch>
                <a:fillRect/>
              </a:stretch>
            </p:blipFill>
            <p:spPr bwMode="auto">
              <a:xfrm>
                <a:off x="165" y="55"/>
                <a:ext cx="562" cy="524"/>
              </a:xfrm>
              <a:prstGeom prst="rect">
                <a:avLst/>
              </a:prstGeom>
              <a:noFill/>
              <a:ln w="9525">
                <a:noFill/>
                <a:miter lim="800000"/>
                <a:headEnd/>
                <a:tailEnd/>
              </a:ln>
            </p:spPr>
          </p:pic>
        </p:grpSp>
        <p:grpSp>
          <p:nvGrpSpPr>
            <p:cNvPr id="1041" name="Group 160"/>
            <p:cNvGrpSpPr>
              <a:grpSpLocks/>
            </p:cNvGrpSpPr>
            <p:nvPr userDrawn="1"/>
          </p:nvGrpSpPr>
          <p:grpSpPr bwMode="auto">
            <a:xfrm>
              <a:off x="4608" y="240"/>
              <a:ext cx="816" cy="336"/>
              <a:chOff x="240" y="240"/>
              <a:chExt cx="960" cy="432"/>
            </a:xfrm>
          </p:grpSpPr>
          <p:grpSp>
            <p:nvGrpSpPr>
              <p:cNvPr id="1042" name="Group 161"/>
              <p:cNvGrpSpPr>
                <a:grpSpLocks/>
              </p:cNvGrpSpPr>
              <p:nvPr/>
            </p:nvGrpSpPr>
            <p:grpSpPr bwMode="auto">
              <a:xfrm>
                <a:off x="240" y="240"/>
                <a:ext cx="960" cy="239"/>
                <a:chOff x="5113" y="3598"/>
                <a:chExt cx="997" cy="249"/>
              </a:xfrm>
            </p:grpSpPr>
            <p:sp>
              <p:nvSpPr>
                <p:cNvPr id="1097" name="Freeform 162"/>
                <p:cNvSpPr>
                  <a:spLocks/>
                </p:cNvSpPr>
                <p:nvPr/>
              </p:nvSpPr>
              <p:spPr bwMode="auto">
                <a:xfrm>
                  <a:off x="5113" y="3598"/>
                  <a:ext cx="785" cy="249"/>
                </a:xfrm>
                <a:custGeom>
                  <a:avLst/>
                  <a:gdLst>
                    <a:gd name="T0" fmla="*/ 1908 w 499"/>
                    <a:gd name="T1" fmla="*/ 351 h 159"/>
                    <a:gd name="T2" fmla="*/ 1888 w 499"/>
                    <a:gd name="T3" fmla="*/ 296 h 159"/>
                    <a:gd name="T4" fmla="*/ 1848 w 499"/>
                    <a:gd name="T5" fmla="*/ 260 h 159"/>
                    <a:gd name="T6" fmla="*/ 1792 w 499"/>
                    <a:gd name="T7" fmla="*/ 235 h 159"/>
                    <a:gd name="T8" fmla="*/ 1710 w 499"/>
                    <a:gd name="T9" fmla="*/ 216 h 159"/>
                    <a:gd name="T10" fmla="*/ 1690 w 499"/>
                    <a:gd name="T11" fmla="*/ 204 h 159"/>
                    <a:gd name="T12" fmla="*/ 1690 w 499"/>
                    <a:gd name="T13" fmla="*/ 191 h 159"/>
                    <a:gd name="T14" fmla="*/ 1697 w 499"/>
                    <a:gd name="T15" fmla="*/ 177 h 159"/>
                    <a:gd name="T16" fmla="*/ 1718 w 499"/>
                    <a:gd name="T17" fmla="*/ 164 h 159"/>
                    <a:gd name="T18" fmla="*/ 1748 w 499"/>
                    <a:gd name="T19" fmla="*/ 161 h 159"/>
                    <a:gd name="T20" fmla="*/ 1779 w 499"/>
                    <a:gd name="T21" fmla="*/ 169 h 159"/>
                    <a:gd name="T22" fmla="*/ 1830 w 499"/>
                    <a:gd name="T23" fmla="*/ 196 h 159"/>
                    <a:gd name="T24" fmla="*/ 1922 w 499"/>
                    <a:gd name="T25" fmla="*/ 42 h 159"/>
                    <a:gd name="T26" fmla="*/ 1881 w 499"/>
                    <a:gd name="T27" fmla="*/ 22 h 159"/>
                    <a:gd name="T28" fmla="*/ 1834 w 499"/>
                    <a:gd name="T29" fmla="*/ 8 h 159"/>
                    <a:gd name="T30" fmla="*/ 1775 w 499"/>
                    <a:gd name="T31" fmla="*/ 0 h 159"/>
                    <a:gd name="T32" fmla="*/ 1693 w 499"/>
                    <a:gd name="T33" fmla="*/ 8 h 159"/>
                    <a:gd name="T34" fmla="*/ 1609 w 499"/>
                    <a:gd name="T35" fmla="*/ 39 h 159"/>
                    <a:gd name="T36" fmla="*/ 1534 w 499"/>
                    <a:gd name="T37" fmla="*/ 88 h 159"/>
                    <a:gd name="T38" fmla="*/ 1507 w 499"/>
                    <a:gd name="T39" fmla="*/ 122 h 159"/>
                    <a:gd name="T40" fmla="*/ 1482 w 499"/>
                    <a:gd name="T41" fmla="*/ 161 h 159"/>
                    <a:gd name="T42" fmla="*/ 1046 w 499"/>
                    <a:gd name="T43" fmla="*/ 13 h 159"/>
                    <a:gd name="T44" fmla="*/ 670 w 499"/>
                    <a:gd name="T45" fmla="*/ 211 h 159"/>
                    <a:gd name="T46" fmla="*/ 440 w 499"/>
                    <a:gd name="T47" fmla="*/ 313 h 159"/>
                    <a:gd name="T48" fmla="*/ 211 w 499"/>
                    <a:gd name="T49" fmla="*/ 603 h 159"/>
                    <a:gd name="T50" fmla="*/ 245 w 499"/>
                    <a:gd name="T51" fmla="*/ 365 h 159"/>
                    <a:gd name="T52" fmla="*/ 252 w 499"/>
                    <a:gd name="T53" fmla="*/ 291 h 159"/>
                    <a:gd name="T54" fmla="*/ 604 w 499"/>
                    <a:gd name="T55" fmla="*/ 603 h 159"/>
                    <a:gd name="T56" fmla="*/ 739 w 499"/>
                    <a:gd name="T57" fmla="*/ 603 h 159"/>
                    <a:gd name="T58" fmla="*/ 1067 w 499"/>
                    <a:gd name="T59" fmla="*/ 603 h 159"/>
                    <a:gd name="T60" fmla="*/ 1465 w 499"/>
                    <a:gd name="T61" fmla="*/ 218 h 159"/>
                    <a:gd name="T62" fmla="*/ 1468 w 499"/>
                    <a:gd name="T63" fmla="*/ 280 h 159"/>
                    <a:gd name="T64" fmla="*/ 1494 w 499"/>
                    <a:gd name="T65" fmla="*/ 326 h 159"/>
                    <a:gd name="T66" fmla="*/ 1537 w 499"/>
                    <a:gd name="T67" fmla="*/ 360 h 159"/>
                    <a:gd name="T68" fmla="*/ 1597 w 499"/>
                    <a:gd name="T69" fmla="*/ 376 h 159"/>
                    <a:gd name="T70" fmla="*/ 1671 w 499"/>
                    <a:gd name="T71" fmla="*/ 393 h 159"/>
                    <a:gd name="T72" fmla="*/ 1683 w 499"/>
                    <a:gd name="T73" fmla="*/ 407 h 159"/>
                    <a:gd name="T74" fmla="*/ 1683 w 499"/>
                    <a:gd name="T75" fmla="*/ 421 h 159"/>
                    <a:gd name="T76" fmla="*/ 1671 w 499"/>
                    <a:gd name="T77" fmla="*/ 438 h 159"/>
                    <a:gd name="T78" fmla="*/ 1638 w 499"/>
                    <a:gd name="T79" fmla="*/ 454 h 159"/>
                    <a:gd name="T80" fmla="*/ 1603 w 499"/>
                    <a:gd name="T81" fmla="*/ 454 h 159"/>
                    <a:gd name="T82" fmla="*/ 1554 w 499"/>
                    <a:gd name="T83" fmla="*/ 438 h 159"/>
                    <a:gd name="T84" fmla="*/ 1494 w 499"/>
                    <a:gd name="T85" fmla="*/ 399 h 159"/>
                    <a:gd name="T86" fmla="*/ 1413 w 499"/>
                    <a:gd name="T87" fmla="*/ 568 h 159"/>
                    <a:gd name="T88" fmla="*/ 1494 w 499"/>
                    <a:gd name="T89" fmla="*/ 597 h 159"/>
                    <a:gd name="T90" fmla="*/ 1568 w 499"/>
                    <a:gd name="T91" fmla="*/ 611 h 159"/>
                    <a:gd name="T92" fmla="*/ 1638 w 499"/>
                    <a:gd name="T93" fmla="*/ 611 h 159"/>
                    <a:gd name="T94" fmla="*/ 1732 w 499"/>
                    <a:gd name="T95" fmla="*/ 590 h 159"/>
                    <a:gd name="T96" fmla="*/ 1800 w 499"/>
                    <a:gd name="T97" fmla="*/ 562 h 159"/>
                    <a:gd name="T98" fmla="*/ 1839 w 499"/>
                    <a:gd name="T99" fmla="*/ 529 h 159"/>
                    <a:gd name="T100" fmla="*/ 1869 w 499"/>
                    <a:gd name="T101" fmla="*/ 490 h 159"/>
                    <a:gd name="T102" fmla="*/ 1896 w 499"/>
                    <a:gd name="T103" fmla="*/ 449 h 159"/>
                    <a:gd name="T104" fmla="*/ 1908 w 499"/>
                    <a:gd name="T105" fmla="*/ 399 h 1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9" h="159">
                      <a:moveTo>
                        <a:pt x="490" y="104"/>
                      </a:moveTo>
                      <a:lnTo>
                        <a:pt x="491" y="100"/>
                      </a:lnTo>
                      <a:lnTo>
                        <a:pt x="491" y="95"/>
                      </a:lnTo>
                      <a:lnTo>
                        <a:pt x="490" y="91"/>
                      </a:lnTo>
                      <a:lnTo>
                        <a:pt x="490" y="87"/>
                      </a:lnTo>
                      <a:lnTo>
                        <a:pt x="489" y="84"/>
                      </a:lnTo>
                      <a:lnTo>
                        <a:pt x="487" y="80"/>
                      </a:lnTo>
                      <a:lnTo>
                        <a:pt x="485" y="77"/>
                      </a:lnTo>
                      <a:lnTo>
                        <a:pt x="483" y="75"/>
                      </a:lnTo>
                      <a:lnTo>
                        <a:pt x="481" y="72"/>
                      </a:lnTo>
                      <a:lnTo>
                        <a:pt x="478" y="70"/>
                      </a:lnTo>
                      <a:lnTo>
                        <a:pt x="475" y="68"/>
                      </a:lnTo>
                      <a:lnTo>
                        <a:pt x="472" y="66"/>
                      </a:lnTo>
                      <a:lnTo>
                        <a:pt x="468" y="64"/>
                      </a:lnTo>
                      <a:lnTo>
                        <a:pt x="464" y="63"/>
                      </a:lnTo>
                      <a:lnTo>
                        <a:pt x="460" y="61"/>
                      </a:lnTo>
                      <a:lnTo>
                        <a:pt x="456" y="60"/>
                      </a:lnTo>
                      <a:lnTo>
                        <a:pt x="444" y="57"/>
                      </a:lnTo>
                      <a:lnTo>
                        <a:pt x="440" y="56"/>
                      </a:lnTo>
                      <a:lnTo>
                        <a:pt x="439" y="56"/>
                      </a:lnTo>
                      <a:lnTo>
                        <a:pt x="437" y="55"/>
                      </a:lnTo>
                      <a:lnTo>
                        <a:pt x="435" y="54"/>
                      </a:lnTo>
                      <a:lnTo>
                        <a:pt x="434" y="53"/>
                      </a:lnTo>
                      <a:lnTo>
                        <a:pt x="434" y="52"/>
                      </a:lnTo>
                      <a:lnTo>
                        <a:pt x="434" y="51"/>
                      </a:lnTo>
                      <a:lnTo>
                        <a:pt x="434" y="50"/>
                      </a:lnTo>
                      <a:lnTo>
                        <a:pt x="434" y="49"/>
                      </a:lnTo>
                      <a:lnTo>
                        <a:pt x="434" y="48"/>
                      </a:lnTo>
                      <a:lnTo>
                        <a:pt x="435" y="47"/>
                      </a:lnTo>
                      <a:lnTo>
                        <a:pt x="436" y="46"/>
                      </a:lnTo>
                      <a:lnTo>
                        <a:pt x="436" y="45"/>
                      </a:lnTo>
                      <a:lnTo>
                        <a:pt x="437" y="44"/>
                      </a:lnTo>
                      <a:lnTo>
                        <a:pt x="439" y="43"/>
                      </a:lnTo>
                      <a:lnTo>
                        <a:pt x="441" y="43"/>
                      </a:lnTo>
                      <a:lnTo>
                        <a:pt x="443" y="42"/>
                      </a:lnTo>
                      <a:lnTo>
                        <a:pt x="445" y="42"/>
                      </a:lnTo>
                      <a:lnTo>
                        <a:pt x="447" y="42"/>
                      </a:lnTo>
                      <a:lnTo>
                        <a:pt x="449" y="42"/>
                      </a:lnTo>
                      <a:lnTo>
                        <a:pt x="452" y="42"/>
                      </a:lnTo>
                      <a:lnTo>
                        <a:pt x="454" y="42"/>
                      </a:lnTo>
                      <a:lnTo>
                        <a:pt x="456" y="43"/>
                      </a:lnTo>
                      <a:lnTo>
                        <a:pt x="457" y="44"/>
                      </a:lnTo>
                      <a:lnTo>
                        <a:pt x="459" y="45"/>
                      </a:lnTo>
                      <a:lnTo>
                        <a:pt x="463" y="47"/>
                      </a:lnTo>
                      <a:lnTo>
                        <a:pt x="466" y="49"/>
                      </a:lnTo>
                      <a:lnTo>
                        <a:pt x="470" y="51"/>
                      </a:lnTo>
                      <a:lnTo>
                        <a:pt x="476" y="56"/>
                      </a:lnTo>
                      <a:lnTo>
                        <a:pt x="499" y="14"/>
                      </a:lnTo>
                      <a:lnTo>
                        <a:pt x="497" y="12"/>
                      </a:lnTo>
                      <a:lnTo>
                        <a:pt x="494" y="11"/>
                      </a:lnTo>
                      <a:lnTo>
                        <a:pt x="491" y="9"/>
                      </a:lnTo>
                      <a:lnTo>
                        <a:pt x="489" y="8"/>
                      </a:lnTo>
                      <a:lnTo>
                        <a:pt x="486" y="7"/>
                      </a:lnTo>
                      <a:lnTo>
                        <a:pt x="483" y="6"/>
                      </a:lnTo>
                      <a:lnTo>
                        <a:pt x="480" y="5"/>
                      </a:lnTo>
                      <a:lnTo>
                        <a:pt x="477" y="4"/>
                      </a:lnTo>
                      <a:lnTo>
                        <a:pt x="474" y="3"/>
                      </a:lnTo>
                      <a:lnTo>
                        <a:pt x="471" y="2"/>
                      </a:lnTo>
                      <a:lnTo>
                        <a:pt x="465" y="1"/>
                      </a:lnTo>
                      <a:lnTo>
                        <a:pt x="462" y="1"/>
                      </a:lnTo>
                      <a:lnTo>
                        <a:pt x="459" y="1"/>
                      </a:lnTo>
                      <a:lnTo>
                        <a:pt x="456" y="0"/>
                      </a:lnTo>
                      <a:lnTo>
                        <a:pt x="452" y="0"/>
                      </a:lnTo>
                      <a:lnTo>
                        <a:pt x="447" y="1"/>
                      </a:lnTo>
                      <a:lnTo>
                        <a:pt x="441" y="1"/>
                      </a:lnTo>
                      <a:lnTo>
                        <a:pt x="435" y="2"/>
                      </a:lnTo>
                      <a:lnTo>
                        <a:pt x="429" y="4"/>
                      </a:lnTo>
                      <a:lnTo>
                        <a:pt x="424" y="5"/>
                      </a:lnTo>
                      <a:lnTo>
                        <a:pt x="418" y="7"/>
                      </a:lnTo>
                      <a:lnTo>
                        <a:pt x="413" y="10"/>
                      </a:lnTo>
                      <a:lnTo>
                        <a:pt x="408" y="13"/>
                      </a:lnTo>
                      <a:lnTo>
                        <a:pt x="403" y="16"/>
                      </a:lnTo>
                      <a:lnTo>
                        <a:pt x="398" y="19"/>
                      </a:lnTo>
                      <a:lnTo>
                        <a:pt x="394" y="23"/>
                      </a:lnTo>
                      <a:lnTo>
                        <a:pt x="392" y="25"/>
                      </a:lnTo>
                      <a:lnTo>
                        <a:pt x="390" y="28"/>
                      </a:lnTo>
                      <a:lnTo>
                        <a:pt x="388" y="30"/>
                      </a:lnTo>
                      <a:lnTo>
                        <a:pt x="387" y="32"/>
                      </a:lnTo>
                      <a:lnTo>
                        <a:pt x="385" y="35"/>
                      </a:lnTo>
                      <a:lnTo>
                        <a:pt x="383" y="37"/>
                      </a:lnTo>
                      <a:lnTo>
                        <a:pt x="382" y="40"/>
                      </a:lnTo>
                      <a:lnTo>
                        <a:pt x="381" y="42"/>
                      </a:lnTo>
                      <a:lnTo>
                        <a:pt x="380" y="45"/>
                      </a:lnTo>
                      <a:lnTo>
                        <a:pt x="379" y="48"/>
                      </a:lnTo>
                      <a:lnTo>
                        <a:pt x="386" y="3"/>
                      </a:lnTo>
                      <a:lnTo>
                        <a:pt x="269" y="3"/>
                      </a:lnTo>
                      <a:lnTo>
                        <a:pt x="268" y="3"/>
                      </a:lnTo>
                      <a:lnTo>
                        <a:pt x="214" y="3"/>
                      </a:lnTo>
                      <a:lnTo>
                        <a:pt x="206" y="55"/>
                      </a:lnTo>
                      <a:lnTo>
                        <a:pt x="172" y="55"/>
                      </a:lnTo>
                      <a:lnTo>
                        <a:pt x="180" y="3"/>
                      </a:lnTo>
                      <a:lnTo>
                        <a:pt x="126" y="3"/>
                      </a:lnTo>
                      <a:lnTo>
                        <a:pt x="113" y="82"/>
                      </a:lnTo>
                      <a:lnTo>
                        <a:pt x="79" y="3"/>
                      </a:lnTo>
                      <a:lnTo>
                        <a:pt x="25" y="3"/>
                      </a:lnTo>
                      <a:lnTo>
                        <a:pt x="0" y="157"/>
                      </a:lnTo>
                      <a:lnTo>
                        <a:pt x="54" y="157"/>
                      </a:lnTo>
                      <a:lnTo>
                        <a:pt x="62" y="107"/>
                      </a:lnTo>
                      <a:lnTo>
                        <a:pt x="63" y="103"/>
                      </a:lnTo>
                      <a:lnTo>
                        <a:pt x="63" y="99"/>
                      </a:lnTo>
                      <a:lnTo>
                        <a:pt x="63" y="95"/>
                      </a:lnTo>
                      <a:lnTo>
                        <a:pt x="63" y="91"/>
                      </a:lnTo>
                      <a:lnTo>
                        <a:pt x="64" y="84"/>
                      </a:lnTo>
                      <a:lnTo>
                        <a:pt x="64" y="76"/>
                      </a:lnTo>
                      <a:lnTo>
                        <a:pt x="65" y="76"/>
                      </a:lnTo>
                      <a:lnTo>
                        <a:pt x="101" y="156"/>
                      </a:lnTo>
                      <a:lnTo>
                        <a:pt x="101" y="157"/>
                      </a:lnTo>
                      <a:lnTo>
                        <a:pt x="102" y="157"/>
                      </a:lnTo>
                      <a:lnTo>
                        <a:pt x="155" y="157"/>
                      </a:lnTo>
                      <a:lnTo>
                        <a:pt x="156" y="157"/>
                      </a:lnTo>
                      <a:lnTo>
                        <a:pt x="164" y="103"/>
                      </a:lnTo>
                      <a:lnTo>
                        <a:pt x="199" y="103"/>
                      </a:lnTo>
                      <a:lnTo>
                        <a:pt x="190" y="157"/>
                      </a:lnTo>
                      <a:lnTo>
                        <a:pt x="244" y="157"/>
                      </a:lnTo>
                      <a:lnTo>
                        <a:pt x="261" y="53"/>
                      </a:lnTo>
                      <a:lnTo>
                        <a:pt x="290" y="52"/>
                      </a:lnTo>
                      <a:lnTo>
                        <a:pt x="274" y="157"/>
                      </a:lnTo>
                      <a:lnTo>
                        <a:pt x="330" y="157"/>
                      </a:lnTo>
                      <a:lnTo>
                        <a:pt x="346" y="52"/>
                      </a:lnTo>
                      <a:lnTo>
                        <a:pt x="377" y="53"/>
                      </a:lnTo>
                      <a:lnTo>
                        <a:pt x="376" y="57"/>
                      </a:lnTo>
                      <a:lnTo>
                        <a:pt x="376" y="62"/>
                      </a:lnTo>
                      <a:lnTo>
                        <a:pt x="376" y="66"/>
                      </a:lnTo>
                      <a:lnTo>
                        <a:pt x="376" y="70"/>
                      </a:lnTo>
                      <a:lnTo>
                        <a:pt x="377" y="73"/>
                      </a:lnTo>
                      <a:lnTo>
                        <a:pt x="378" y="77"/>
                      </a:lnTo>
                      <a:lnTo>
                        <a:pt x="380" y="80"/>
                      </a:lnTo>
                      <a:lnTo>
                        <a:pt x="382" y="83"/>
                      </a:lnTo>
                      <a:lnTo>
                        <a:pt x="384" y="85"/>
                      </a:lnTo>
                      <a:lnTo>
                        <a:pt x="386" y="88"/>
                      </a:lnTo>
                      <a:lnTo>
                        <a:pt x="389" y="90"/>
                      </a:lnTo>
                      <a:lnTo>
                        <a:pt x="392" y="92"/>
                      </a:lnTo>
                      <a:lnTo>
                        <a:pt x="395" y="94"/>
                      </a:lnTo>
                      <a:lnTo>
                        <a:pt x="399" y="95"/>
                      </a:lnTo>
                      <a:lnTo>
                        <a:pt x="402" y="96"/>
                      </a:lnTo>
                      <a:lnTo>
                        <a:pt x="406" y="97"/>
                      </a:lnTo>
                      <a:lnTo>
                        <a:pt x="410" y="98"/>
                      </a:lnTo>
                      <a:lnTo>
                        <a:pt x="421" y="100"/>
                      </a:lnTo>
                      <a:lnTo>
                        <a:pt x="425" y="101"/>
                      </a:lnTo>
                      <a:lnTo>
                        <a:pt x="427" y="102"/>
                      </a:lnTo>
                      <a:lnTo>
                        <a:pt x="429" y="102"/>
                      </a:lnTo>
                      <a:lnTo>
                        <a:pt x="431" y="103"/>
                      </a:lnTo>
                      <a:lnTo>
                        <a:pt x="431" y="104"/>
                      </a:lnTo>
                      <a:lnTo>
                        <a:pt x="432" y="105"/>
                      </a:lnTo>
                      <a:lnTo>
                        <a:pt x="432" y="106"/>
                      </a:lnTo>
                      <a:lnTo>
                        <a:pt x="432" y="107"/>
                      </a:lnTo>
                      <a:lnTo>
                        <a:pt x="432" y="108"/>
                      </a:lnTo>
                      <a:lnTo>
                        <a:pt x="432" y="109"/>
                      </a:lnTo>
                      <a:lnTo>
                        <a:pt x="432" y="110"/>
                      </a:lnTo>
                      <a:lnTo>
                        <a:pt x="432" y="111"/>
                      </a:lnTo>
                      <a:lnTo>
                        <a:pt x="431" y="112"/>
                      </a:lnTo>
                      <a:lnTo>
                        <a:pt x="430" y="113"/>
                      </a:lnTo>
                      <a:lnTo>
                        <a:pt x="429" y="114"/>
                      </a:lnTo>
                      <a:lnTo>
                        <a:pt x="428" y="115"/>
                      </a:lnTo>
                      <a:lnTo>
                        <a:pt x="426" y="116"/>
                      </a:lnTo>
                      <a:lnTo>
                        <a:pt x="424" y="117"/>
                      </a:lnTo>
                      <a:lnTo>
                        <a:pt x="421" y="118"/>
                      </a:lnTo>
                      <a:lnTo>
                        <a:pt x="419" y="118"/>
                      </a:lnTo>
                      <a:lnTo>
                        <a:pt x="416" y="118"/>
                      </a:lnTo>
                      <a:lnTo>
                        <a:pt x="414" y="118"/>
                      </a:lnTo>
                      <a:lnTo>
                        <a:pt x="412" y="118"/>
                      </a:lnTo>
                      <a:lnTo>
                        <a:pt x="409" y="117"/>
                      </a:lnTo>
                      <a:lnTo>
                        <a:pt x="407" y="117"/>
                      </a:lnTo>
                      <a:lnTo>
                        <a:pt x="403" y="116"/>
                      </a:lnTo>
                      <a:lnTo>
                        <a:pt x="399" y="114"/>
                      </a:lnTo>
                      <a:lnTo>
                        <a:pt x="395" y="112"/>
                      </a:lnTo>
                      <a:lnTo>
                        <a:pt x="391" y="109"/>
                      </a:lnTo>
                      <a:lnTo>
                        <a:pt x="387" y="107"/>
                      </a:lnTo>
                      <a:lnTo>
                        <a:pt x="384" y="104"/>
                      </a:lnTo>
                      <a:lnTo>
                        <a:pt x="381" y="102"/>
                      </a:lnTo>
                      <a:lnTo>
                        <a:pt x="357" y="145"/>
                      </a:lnTo>
                      <a:lnTo>
                        <a:pt x="360" y="147"/>
                      </a:lnTo>
                      <a:lnTo>
                        <a:pt x="363" y="148"/>
                      </a:lnTo>
                      <a:lnTo>
                        <a:pt x="367" y="150"/>
                      </a:lnTo>
                      <a:lnTo>
                        <a:pt x="370" y="151"/>
                      </a:lnTo>
                      <a:lnTo>
                        <a:pt x="377" y="153"/>
                      </a:lnTo>
                      <a:lnTo>
                        <a:pt x="384" y="155"/>
                      </a:lnTo>
                      <a:lnTo>
                        <a:pt x="388" y="156"/>
                      </a:lnTo>
                      <a:lnTo>
                        <a:pt x="392" y="157"/>
                      </a:lnTo>
                      <a:lnTo>
                        <a:pt x="399" y="158"/>
                      </a:lnTo>
                      <a:lnTo>
                        <a:pt x="403" y="159"/>
                      </a:lnTo>
                      <a:lnTo>
                        <a:pt x="407" y="159"/>
                      </a:lnTo>
                      <a:lnTo>
                        <a:pt x="411" y="159"/>
                      </a:lnTo>
                      <a:lnTo>
                        <a:pt x="414" y="159"/>
                      </a:lnTo>
                      <a:lnTo>
                        <a:pt x="421" y="159"/>
                      </a:lnTo>
                      <a:lnTo>
                        <a:pt x="427" y="158"/>
                      </a:lnTo>
                      <a:lnTo>
                        <a:pt x="433" y="157"/>
                      </a:lnTo>
                      <a:lnTo>
                        <a:pt x="439" y="156"/>
                      </a:lnTo>
                      <a:lnTo>
                        <a:pt x="445" y="154"/>
                      </a:lnTo>
                      <a:lnTo>
                        <a:pt x="451" y="152"/>
                      </a:lnTo>
                      <a:lnTo>
                        <a:pt x="457" y="149"/>
                      </a:lnTo>
                      <a:lnTo>
                        <a:pt x="460" y="147"/>
                      </a:lnTo>
                      <a:lnTo>
                        <a:pt x="462" y="146"/>
                      </a:lnTo>
                      <a:lnTo>
                        <a:pt x="465" y="144"/>
                      </a:lnTo>
                      <a:lnTo>
                        <a:pt x="468" y="142"/>
                      </a:lnTo>
                      <a:lnTo>
                        <a:pt x="470" y="140"/>
                      </a:lnTo>
                      <a:lnTo>
                        <a:pt x="472" y="138"/>
                      </a:lnTo>
                      <a:lnTo>
                        <a:pt x="475" y="136"/>
                      </a:lnTo>
                      <a:lnTo>
                        <a:pt x="477" y="133"/>
                      </a:lnTo>
                      <a:lnTo>
                        <a:pt x="479" y="131"/>
                      </a:lnTo>
                      <a:lnTo>
                        <a:pt x="480" y="128"/>
                      </a:lnTo>
                      <a:lnTo>
                        <a:pt x="482" y="126"/>
                      </a:lnTo>
                      <a:lnTo>
                        <a:pt x="484" y="123"/>
                      </a:lnTo>
                      <a:lnTo>
                        <a:pt x="485" y="120"/>
                      </a:lnTo>
                      <a:lnTo>
                        <a:pt x="487" y="117"/>
                      </a:lnTo>
                      <a:lnTo>
                        <a:pt x="488" y="114"/>
                      </a:lnTo>
                      <a:lnTo>
                        <a:pt x="489" y="111"/>
                      </a:lnTo>
                      <a:lnTo>
                        <a:pt x="489" y="108"/>
                      </a:lnTo>
                      <a:lnTo>
                        <a:pt x="490" y="104"/>
                      </a:lnTo>
                    </a:path>
                  </a:pathLst>
                </a:custGeom>
                <a:solidFill>
                  <a:schemeClr val="tx1"/>
                </a:solidFill>
                <a:ln w="9525">
                  <a:noFill/>
                  <a:round/>
                  <a:headEnd/>
                  <a:tailEnd/>
                </a:ln>
              </p:spPr>
              <p:txBody>
                <a:bodyPr/>
                <a:lstStyle/>
                <a:p>
                  <a:endParaRPr lang="en-US"/>
                </a:p>
              </p:txBody>
            </p:sp>
            <p:sp>
              <p:nvSpPr>
                <p:cNvPr id="1098" name="Freeform 163"/>
                <p:cNvSpPr>
                  <a:spLocks/>
                </p:cNvSpPr>
                <p:nvPr/>
              </p:nvSpPr>
              <p:spPr bwMode="auto">
                <a:xfrm>
                  <a:off x="5989" y="3601"/>
                  <a:ext cx="121" cy="241"/>
                </a:xfrm>
                <a:custGeom>
                  <a:avLst/>
                  <a:gdLst>
                    <a:gd name="T0" fmla="*/ 0 w 77"/>
                    <a:gd name="T1" fmla="*/ 380 h 154"/>
                    <a:gd name="T2" fmla="*/ 0 w 77"/>
                    <a:gd name="T3" fmla="*/ 516 h 154"/>
                    <a:gd name="T4" fmla="*/ 60 w 77"/>
                    <a:gd name="T5" fmla="*/ 516 h 154"/>
                    <a:gd name="T6" fmla="*/ 66 w 77"/>
                    <a:gd name="T7" fmla="*/ 590 h 154"/>
                    <a:gd name="T8" fmla="*/ 299 w 77"/>
                    <a:gd name="T9" fmla="*/ 590 h 154"/>
                    <a:gd name="T10" fmla="*/ 178 w 77"/>
                    <a:gd name="T11" fmla="*/ 0 h 154"/>
                    <a:gd name="T12" fmla="*/ 0 w 77"/>
                    <a:gd name="T13" fmla="*/ 0 h 154"/>
                    <a:gd name="T14" fmla="*/ 0 w 77"/>
                    <a:gd name="T15" fmla="*/ 264 h 154"/>
                    <a:gd name="T16" fmla="*/ 22 w 77"/>
                    <a:gd name="T17" fmla="*/ 199 h 154"/>
                    <a:gd name="T18" fmla="*/ 31 w 77"/>
                    <a:gd name="T19" fmla="*/ 199 h 154"/>
                    <a:gd name="T20" fmla="*/ 31 w 77"/>
                    <a:gd name="T21" fmla="*/ 233 h 154"/>
                    <a:gd name="T22" fmla="*/ 31 w 77"/>
                    <a:gd name="T23" fmla="*/ 252 h 154"/>
                    <a:gd name="T24" fmla="*/ 35 w 77"/>
                    <a:gd name="T25" fmla="*/ 272 h 154"/>
                    <a:gd name="T26" fmla="*/ 42 w 77"/>
                    <a:gd name="T27" fmla="*/ 380 h 154"/>
                    <a:gd name="T28" fmla="*/ 0 w 77"/>
                    <a:gd name="T29" fmla="*/ 380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154">
                      <a:moveTo>
                        <a:pt x="0" y="99"/>
                      </a:moveTo>
                      <a:lnTo>
                        <a:pt x="0" y="135"/>
                      </a:lnTo>
                      <a:lnTo>
                        <a:pt x="15" y="135"/>
                      </a:lnTo>
                      <a:lnTo>
                        <a:pt x="17" y="154"/>
                      </a:lnTo>
                      <a:lnTo>
                        <a:pt x="77" y="154"/>
                      </a:lnTo>
                      <a:lnTo>
                        <a:pt x="46" y="0"/>
                      </a:lnTo>
                      <a:lnTo>
                        <a:pt x="0" y="0"/>
                      </a:lnTo>
                      <a:lnTo>
                        <a:pt x="0" y="69"/>
                      </a:lnTo>
                      <a:lnTo>
                        <a:pt x="6" y="52"/>
                      </a:lnTo>
                      <a:lnTo>
                        <a:pt x="8" y="52"/>
                      </a:lnTo>
                      <a:lnTo>
                        <a:pt x="8" y="61"/>
                      </a:lnTo>
                      <a:lnTo>
                        <a:pt x="8" y="66"/>
                      </a:lnTo>
                      <a:lnTo>
                        <a:pt x="9" y="71"/>
                      </a:lnTo>
                      <a:lnTo>
                        <a:pt x="11" y="99"/>
                      </a:lnTo>
                      <a:lnTo>
                        <a:pt x="0" y="99"/>
                      </a:lnTo>
                    </a:path>
                  </a:pathLst>
                </a:custGeom>
                <a:solidFill>
                  <a:schemeClr val="tx1"/>
                </a:solidFill>
                <a:ln w="9525">
                  <a:noFill/>
                  <a:round/>
                  <a:headEnd/>
                  <a:tailEnd/>
                </a:ln>
              </p:spPr>
              <p:txBody>
                <a:bodyPr/>
                <a:lstStyle/>
                <a:p>
                  <a:endParaRPr lang="en-US"/>
                </a:p>
              </p:txBody>
            </p:sp>
            <p:sp>
              <p:nvSpPr>
                <p:cNvPr id="1099" name="Freeform 164"/>
                <p:cNvSpPr>
                  <a:spLocks/>
                </p:cNvSpPr>
                <p:nvPr/>
              </p:nvSpPr>
              <p:spPr bwMode="auto">
                <a:xfrm>
                  <a:off x="5841" y="3601"/>
                  <a:ext cx="150" cy="241"/>
                </a:xfrm>
                <a:custGeom>
                  <a:avLst/>
                  <a:gdLst>
                    <a:gd name="T0" fmla="*/ 374 w 95"/>
                    <a:gd name="T1" fmla="*/ 264 h 154"/>
                    <a:gd name="T2" fmla="*/ 374 w 95"/>
                    <a:gd name="T3" fmla="*/ 0 h 154"/>
                    <a:gd name="T4" fmla="*/ 311 w 95"/>
                    <a:gd name="T5" fmla="*/ 0 h 154"/>
                    <a:gd name="T6" fmla="*/ 0 w 95"/>
                    <a:gd name="T7" fmla="*/ 590 h 154"/>
                    <a:gd name="T8" fmla="*/ 237 w 95"/>
                    <a:gd name="T9" fmla="*/ 590 h 154"/>
                    <a:gd name="T10" fmla="*/ 267 w 95"/>
                    <a:gd name="T11" fmla="*/ 516 h 154"/>
                    <a:gd name="T12" fmla="*/ 374 w 95"/>
                    <a:gd name="T13" fmla="*/ 516 h 154"/>
                    <a:gd name="T14" fmla="*/ 374 w 95"/>
                    <a:gd name="T15" fmla="*/ 380 h 154"/>
                    <a:gd name="T16" fmla="*/ 327 w 95"/>
                    <a:gd name="T17" fmla="*/ 380 h 154"/>
                    <a:gd name="T18" fmla="*/ 374 w 95"/>
                    <a:gd name="T19" fmla="*/ 264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54">
                      <a:moveTo>
                        <a:pt x="95" y="69"/>
                      </a:moveTo>
                      <a:lnTo>
                        <a:pt x="95" y="0"/>
                      </a:lnTo>
                      <a:lnTo>
                        <a:pt x="79" y="0"/>
                      </a:lnTo>
                      <a:lnTo>
                        <a:pt x="0" y="154"/>
                      </a:lnTo>
                      <a:lnTo>
                        <a:pt x="60" y="154"/>
                      </a:lnTo>
                      <a:lnTo>
                        <a:pt x="68" y="135"/>
                      </a:lnTo>
                      <a:lnTo>
                        <a:pt x="95" y="135"/>
                      </a:lnTo>
                      <a:lnTo>
                        <a:pt x="95" y="99"/>
                      </a:lnTo>
                      <a:lnTo>
                        <a:pt x="83" y="99"/>
                      </a:lnTo>
                      <a:lnTo>
                        <a:pt x="95" y="69"/>
                      </a:lnTo>
                    </a:path>
                  </a:pathLst>
                </a:custGeom>
                <a:solidFill>
                  <a:schemeClr val="tx1"/>
                </a:solidFill>
                <a:ln w="9525">
                  <a:noFill/>
                  <a:round/>
                  <a:headEnd/>
                  <a:tailEnd/>
                </a:ln>
              </p:spPr>
              <p:txBody>
                <a:bodyPr/>
                <a:lstStyle/>
                <a:p>
                  <a:endParaRPr lang="en-US"/>
                </a:p>
              </p:txBody>
            </p:sp>
          </p:grpSp>
          <p:grpSp>
            <p:nvGrpSpPr>
              <p:cNvPr id="1043" name="Group 165"/>
              <p:cNvGrpSpPr>
                <a:grpSpLocks/>
              </p:cNvGrpSpPr>
              <p:nvPr/>
            </p:nvGrpSpPr>
            <p:grpSpPr bwMode="auto">
              <a:xfrm>
                <a:off x="244" y="256"/>
                <a:ext cx="748" cy="207"/>
                <a:chOff x="5261" y="3657"/>
                <a:chExt cx="666" cy="185"/>
              </a:xfrm>
            </p:grpSpPr>
            <p:sp>
              <p:nvSpPr>
                <p:cNvPr id="1092" name="Freeform 166"/>
                <p:cNvSpPr>
                  <a:spLocks/>
                </p:cNvSpPr>
                <p:nvPr/>
              </p:nvSpPr>
              <p:spPr bwMode="auto">
                <a:xfrm>
                  <a:off x="5261" y="3815"/>
                  <a:ext cx="635" cy="27"/>
                </a:xfrm>
                <a:custGeom>
                  <a:avLst/>
                  <a:gdLst>
                    <a:gd name="T0" fmla="*/ 7 w 471"/>
                    <a:gd name="T1" fmla="*/ 0 h 20"/>
                    <a:gd name="T2" fmla="*/ 140 w 471"/>
                    <a:gd name="T3" fmla="*/ 1 h 20"/>
                    <a:gd name="T4" fmla="*/ 132 w 471"/>
                    <a:gd name="T5" fmla="*/ 47 h 20"/>
                    <a:gd name="T6" fmla="*/ 0 w 471"/>
                    <a:gd name="T7" fmla="*/ 49 h 20"/>
                    <a:gd name="T8" fmla="*/ 7 w 471"/>
                    <a:gd name="T9" fmla="*/ 0 h 20"/>
                    <a:gd name="T10" fmla="*/ 216 w 471"/>
                    <a:gd name="T11" fmla="*/ 5 h 20"/>
                    <a:gd name="T12" fmla="*/ 387 w 471"/>
                    <a:gd name="T13" fmla="*/ 7 h 20"/>
                    <a:gd name="T14" fmla="*/ 380 w 471"/>
                    <a:gd name="T15" fmla="*/ 42 h 20"/>
                    <a:gd name="T16" fmla="*/ 233 w 471"/>
                    <a:gd name="T17" fmla="*/ 47 h 20"/>
                    <a:gd name="T18" fmla="*/ 216 w 471"/>
                    <a:gd name="T19" fmla="*/ 5 h 20"/>
                    <a:gd name="T20" fmla="*/ 471 w 471"/>
                    <a:gd name="T21" fmla="*/ 9 h 20"/>
                    <a:gd name="T22" fmla="*/ 604 w 471"/>
                    <a:gd name="T23" fmla="*/ 12 h 20"/>
                    <a:gd name="T24" fmla="*/ 599 w 471"/>
                    <a:gd name="T25" fmla="*/ 41 h 20"/>
                    <a:gd name="T26" fmla="*/ 465 w 471"/>
                    <a:gd name="T27" fmla="*/ 42 h 20"/>
                    <a:gd name="T28" fmla="*/ 471 w 471"/>
                    <a:gd name="T29" fmla="*/ 9 h 20"/>
                    <a:gd name="T30" fmla="*/ 677 w 471"/>
                    <a:gd name="T31" fmla="*/ 12 h 20"/>
                    <a:gd name="T32" fmla="*/ 814 w 471"/>
                    <a:gd name="T33" fmla="*/ 16 h 20"/>
                    <a:gd name="T34" fmla="*/ 810 w 471"/>
                    <a:gd name="T35" fmla="*/ 35 h 20"/>
                    <a:gd name="T36" fmla="*/ 670 w 471"/>
                    <a:gd name="T37" fmla="*/ 36 h 20"/>
                    <a:gd name="T38" fmla="*/ 677 w 471"/>
                    <a:gd name="T39" fmla="*/ 12 h 20"/>
                    <a:gd name="T40" fmla="*/ 886 w 471"/>
                    <a:gd name="T41" fmla="*/ 16 h 20"/>
                    <a:gd name="T42" fmla="*/ 1154 w 471"/>
                    <a:gd name="T43" fmla="*/ 22 h 20"/>
                    <a:gd name="T44" fmla="*/ 1153 w 471"/>
                    <a:gd name="T45" fmla="*/ 26 h 20"/>
                    <a:gd name="T46" fmla="*/ 1149 w 471"/>
                    <a:gd name="T47" fmla="*/ 27 h 20"/>
                    <a:gd name="T48" fmla="*/ 874 w 471"/>
                    <a:gd name="T49" fmla="*/ 35 h 20"/>
                    <a:gd name="T50" fmla="*/ 886 w 471"/>
                    <a:gd name="T51" fmla="*/ 16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1" h="20">
                      <a:moveTo>
                        <a:pt x="3" y="0"/>
                      </a:moveTo>
                      <a:lnTo>
                        <a:pt x="57" y="1"/>
                      </a:lnTo>
                      <a:lnTo>
                        <a:pt x="54" y="19"/>
                      </a:lnTo>
                      <a:lnTo>
                        <a:pt x="0" y="20"/>
                      </a:lnTo>
                      <a:lnTo>
                        <a:pt x="3" y="0"/>
                      </a:lnTo>
                      <a:moveTo>
                        <a:pt x="88" y="2"/>
                      </a:moveTo>
                      <a:lnTo>
                        <a:pt x="158" y="3"/>
                      </a:lnTo>
                      <a:lnTo>
                        <a:pt x="155" y="17"/>
                      </a:lnTo>
                      <a:lnTo>
                        <a:pt x="95" y="19"/>
                      </a:lnTo>
                      <a:lnTo>
                        <a:pt x="88" y="2"/>
                      </a:lnTo>
                      <a:moveTo>
                        <a:pt x="192" y="4"/>
                      </a:moveTo>
                      <a:lnTo>
                        <a:pt x="246" y="5"/>
                      </a:lnTo>
                      <a:lnTo>
                        <a:pt x="244" y="16"/>
                      </a:lnTo>
                      <a:lnTo>
                        <a:pt x="190" y="17"/>
                      </a:lnTo>
                      <a:lnTo>
                        <a:pt x="192" y="4"/>
                      </a:lnTo>
                      <a:moveTo>
                        <a:pt x="276" y="5"/>
                      </a:moveTo>
                      <a:lnTo>
                        <a:pt x="332" y="7"/>
                      </a:lnTo>
                      <a:lnTo>
                        <a:pt x="331" y="14"/>
                      </a:lnTo>
                      <a:lnTo>
                        <a:pt x="274" y="15"/>
                      </a:lnTo>
                      <a:lnTo>
                        <a:pt x="276" y="5"/>
                      </a:lnTo>
                      <a:moveTo>
                        <a:pt x="361" y="7"/>
                      </a:moveTo>
                      <a:lnTo>
                        <a:pt x="471" y="9"/>
                      </a:lnTo>
                      <a:lnTo>
                        <a:pt x="470" y="10"/>
                      </a:lnTo>
                      <a:lnTo>
                        <a:pt x="469" y="11"/>
                      </a:lnTo>
                      <a:lnTo>
                        <a:pt x="357" y="14"/>
                      </a:lnTo>
                      <a:lnTo>
                        <a:pt x="361" y="7"/>
                      </a:lnTo>
                    </a:path>
                  </a:pathLst>
                </a:custGeom>
                <a:solidFill>
                  <a:srgbClr val="333399"/>
                </a:solidFill>
                <a:ln w="9525">
                  <a:noFill/>
                  <a:round/>
                  <a:headEnd/>
                  <a:tailEnd/>
                </a:ln>
              </p:spPr>
              <p:txBody>
                <a:bodyPr/>
                <a:lstStyle/>
                <a:p>
                  <a:endParaRPr lang="en-US"/>
                </a:p>
              </p:txBody>
            </p:sp>
            <p:sp>
              <p:nvSpPr>
                <p:cNvPr id="1093" name="Freeform 167"/>
                <p:cNvSpPr>
                  <a:spLocks/>
                </p:cNvSpPr>
                <p:nvPr/>
              </p:nvSpPr>
              <p:spPr bwMode="auto">
                <a:xfrm>
                  <a:off x="5266" y="3775"/>
                  <a:ext cx="651" cy="27"/>
                </a:xfrm>
                <a:custGeom>
                  <a:avLst/>
                  <a:gdLst>
                    <a:gd name="T0" fmla="*/ 9 w 483"/>
                    <a:gd name="T1" fmla="*/ 0 h 20"/>
                    <a:gd name="T2" fmla="*/ 140 w 483"/>
                    <a:gd name="T3" fmla="*/ 1 h 20"/>
                    <a:gd name="T4" fmla="*/ 140 w 483"/>
                    <a:gd name="T5" fmla="*/ 9 h 20"/>
                    <a:gd name="T6" fmla="*/ 136 w 483"/>
                    <a:gd name="T7" fmla="*/ 20 h 20"/>
                    <a:gd name="T8" fmla="*/ 132 w 483"/>
                    <a:gd name="T9" fmla="*/ 47 h 20"/>
                    <a:gd name="T10" fmla="*/ 0 w 483"/>
                    <a:gd name="T11" fmla="*/ 49 h 20"/>
                    <a:gd name="T12" fmla="*/ 9 w 483"/>
                    <a:gd name="T13" fmla="*/ 0 h 20"/>
                    <a:gd name="T14" fmla="*/ 171 w 483"/>
                    <a:gd name="T15" fmla="*/ 1 h 20"/>
                    <a:gd name="T16" fmla="*/ 605 w 483"/>
                    <a:gd name="T17" fmla="*/ 12 h 20"/>
                    <a:gd name="T18" fmla="*/ 600 w 483"/>
                    <a:gd name="T19" fmla="*/ 41 h 20"/>
                    <a:gd name="T20" fmla="*/ 466 w 483"/>
                    <a:gd name="T21" fmla="*/ 42 h 20"/>
                    <a:gd name="T22" fmla="*/ 472 w 483"/>
                    <a:gd name="T23" fmla="*/ 9 h 20"/>
                    <a:gd name="T24" fmla="*/ 387 w 483"/>
                    <a:gd name="T25" fmla="*/ 9 h 20"/>
                    <a:gd name="T26" fmla="*/ 381 w 483"/>
                    <a:gd name="T27" fmla="*/ 42 h 20"/>
                    <a:gd name="T28" fmla="*/ 191 w 483"/>
                    <a:gd name="T29" fmla="*/ 47 h 20"/>
                    <a:gd name="T30" fmla="*/ 171 w 483"/>
                    <a:gd name="T31" fmla="*/ 1 h 20"/>
                    <a:gd name="T32" fmla="*/ 675 w 483"/>
                    <a:gd name="T33" fmla="*/ 12 h 20"/>
                    <a:gd name="T34" fmla="*/ 811 w 483"/>
                    <a:gd name="T35" fmla="*/ 15 h 20"/>
                    <a:gd name="T36" fmla="*/ 810 w 483"/>
                    <a:gd name="T37" fmla="*/ 35 h 20"/>
                    <a:gd name="T38" fmla="*/ 674 w 483"/>
                    <a:gd name="T39" fmla="*/ 36 h 20"/>
                    <a:gd name="T40" fmla="*/ 675 w 483"/>
                    <a:gd name="T41" fmla="*/ 12 h 20"/>
                    <a:gd name="T42" fmla="*/ 914 w 483"/>
                    <a:gd name="T43" fmla="*/ 16 h 20"/>
                    <a:gd name="T44" fmla="*/ 930 w 483"/>
                    <a:gd name="T45" fmla="*/ 16 h 20"/>
                    <a:gd name="T46" fmla="*/ 934 w 483"/>
                    <a:gd name="T47" fmla="*/ 20 h 20"/>
                    <a:gd name="T48" fmla="*/ 943 w 483"/>
                    <a:gd name="T49" fmla="*/ 26 h 20"/>
                    <a:gd name="T50" fmla="*/ 952 w 483"/>
                    <a:gd name="T51" fmla="*/ 32 h 20"/>
                    <a:gd name="T52" fmla="*/ 952 w 483"/>
                    <a:gd name="T53" fmla="*/ 32 h 20"/>
                    <a:gd name="T54" fmla="*/ 903 w 483"/>
                    <a:gd name="T55" fmla="*/ 32 h 20"/>
                    <a:gd name="T56" fmla="*/ 914 w 483"/>
                    <a:gd name="T57" fmla="*/ 16 h 20"/>
                    <a:gd name="T58" fmla="*/ 1043 w 483"/>
                    <a:gd name="T59" fmla="*/ 20 h 20"/>
                    <a:gd name="T60" fmla="*/ 1182 w 483"/>
                    <a:gd name="T61" fmla="*/ 22 h 20"/>
                    <a:gd name="T62" fmla="*/ 1182 w 483"/>
                    <a:gd name="T63" fmla="*/ 27 h 20"/>
                    <a:gd name="T64" fmla="*/ 1043 w 483"/>
                    <a:gd name="T65" fmla="*/ 30 h 20"/>
                    <a:gd name="T66" fmla="*/ 1043 w 483"/>
                    <a:gd name="T67" fmla="*/ 27 h 20"/>
                    <a:gd name="T68" fmla="*/ 1043 w 483"/>
                    <a:gd name="T69" fmla="*/ 26 h 20"/>
                    <a:gd name="T70" fmla="*/ 1043 w 483"/>
                    <a:gd name="T71" fmla="*/ 22 h 20"/>
                    <a:gd name="T72" fmla="*/ 1043 w 483"/>
                    <a:gd name="T73" fmla="*/ 20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3" h="20">
                      <a:moveTo>
                        <a:pt x="4" y="0"/>
                      </a:moveTo>
                      <a:lnTo>
                        <a:pt x="57" y="1"/>
                      </a:lnTo>
                      <a:lnTo>
                        <a:pt x="57" y="4"/>
                      </a:lnTo>
                      <a:lnTo>
                        <a:pt x="56" y="8"/>
                      </a:lnTo>
                      <a:lnTo>
                        <a:pt x="54" y="19"/>
                      </a:lnTo>
                      <a:lnTo>
                        <a:pt x="0" y="20"/>
                      </a:lnTo>
                      <a:lnTo>
                        <a:pt x="4" y="0"/>
                      </a:lnTo>
                      <a:moveTo>
                        <a:pt x="70" y="1"/>
                      </a:moveTo>
                      <a:lnTo>
                        <a:pt x="247" y="5"/>
                      </a:lnTo>
                      <a:lnTo>
                        <a:pt x="245" y="16"/>
                      </a:lnTo>
                      <a:lnTo>
                        <a:pt x="191" y="17"/>
                      </a:lnTo>
                      <a:lnTo>
                        <a:pt x="193" y="4"/>
                      </a:lnTo>
                      <a:lnTo>
                        <a:pt x="158" y="4"/>
                      </a:lnTo>
                      <a:lnTo>
                        <a:pt x="156" y="17"/>
                      </a:lnTo>
                      <a:lnTo>
                        <a:pt x="78" y="19"/>
                      </a:lnTo>
                      <a:lnTo>
                        <a:pt x="70" y="1"/>
                      </a:lnTo>
                      <a:moveTo>
                        <a:pt x="276" y="5"/>
                      </a:moveTo>
                      <a:lnTo>
                        <a:pt x="332" y="6"/>
                      </a:lnTo>
                      <a:lnTo>
                        <a:pt x="331" y="14"/>
                      </a:lnTo>
                      <a:lnTo>
                        <a:pt x="275" y="15"/>
                      </a:lnTo>
                      <a:lnTo>
                        <a:pt x="276" y="5"/>
                      </a:lnTo>
                      <a:moveTo>
                        <a:pt x="373" y="7"/>
                      </a:moveTo>
                      <a:lnTo>
                        <a:pt x="380" y="7"/>
                      </a:lnTo>
                      <a:lnTo>
                        <a:pt x="381" y="8"/>
                      </a:lnTo>
                      <a:lnTo>
                        <a:pt x="385" y="10"/>
                      </a:lnTo>
                      <a:lnTo>
                        <a:pt x="389" y="13"/>
                      </a:lnTo>
                      <a:lnTo>
                        <a:pt x="369" y="13"/>
                      </a:lnTo>
                      <a:lnTo>
                        <a:pt x="373" y="7"/>
                      </a:lnTo>
                      <a:moveTo>
                        <a:pt x="426" y="8"/>
                      </a:moveTo>
                      <a:lnTo>
                        <a:pt x="483" y="9"/>
                      </a:lnTo>
                      <a:lnTo>
                        <a:pt x="483" y="11"/>
                      </a:lnTo>
                      <a:lnTo>
                        <a:pt x="426" y="12"/>
                      </a:lnTo>
                      <a:lnTo>
                        <a:pt x="426" y="11"/>
                      </a:lnTo>
                      <a:lnTo>
                        <a:pt x="426" y="10"/>
                      </a:lnTo>
                      <a:lnTo>
                        <a:pt x="426" y="9"/>
                      </a:lnTo>
                      <a:lnTo>
                        <a:pt x="426" y="8"/>
                      </a:lnTo>
                    </a:path>
                  </a:pathLst>
                </a:custGeom>
                <a:solidFill>
                  <a:srgbClr val="333399"/>
                </a:solidFill>
                <a:ln w="9525">
                  <a:noFill/>
                  <a:round/>
                  <a:headEnd/>
                  <a:tailEnd/>
                </a:ln>
              </p:spPr>
              <p:txBody>
                <a:bodyPr/>
                <a:lstStyle/>
                <a:p>
                  <a:endParaRPr lang="en-US"/>
                </a:p>
              </p:txBody>
            </p:sp>
            <p:sp>
              <p:nvSpPr>
                <p:cNvPr id="1094" name="Freeform 168"/>
                <p:cNvSpPr>
                  <a:spLocks/>
                </p:cNvSpPr>
                <p:nvPr/>
              </p:nvSpPr>
              <p:spPr bwMode="auto">
                <a:xfrm>
                  <a:off x="5273" y="3736"/>
                  <a:ext cx="643" cy="27"/>
                </a:xfrm>
                <a:custGeom>
                  <a:avLst/>
                  <a:gdLst>
                    <a:gd name="T0" fmla="*/ 7 w 477"/>
                    <a:gd name="T1" fmla="*/ 0 h 20"/>
                    <a:gd name="T2" fmla="*/ 240 w 477"/>
                    <a:gd name="T3" fmla="*/ 1 h 20"/>
                    <a:gd name="T4" fmla="*/ 249 w 477"/>
                    <a:gd name="T5" fmla="*/ 30 h 20"/>
                    <a:gd name="T6" fmla="*/ 255 w 477"/>
                    <a:gd name="T7" fmla="*/ 5 h 20"/>
                    <a:gd name="T8" fmla="*/ 604 w 477"/>
                    <a:gd name="T9" fmla="*/ 9 h 20"/>
                    <a:gd name="T10" fmla="*/ 597 w 477"/>
                    <a:gd name="T11" fmla="*/ 41 h 20"/>
                    <a:gd name="T12" fmla="*/ 147 w 477"/>
                    <a:gd name="T13" fmla="*/ 47 h 20"/>
                    <a:gd name="T14" fmla="*/ 132 w 477"/>
                    <a:gd name="T15" fmla="*/ 15 h 20"/>
                    <a:gd name="T16" fmla="*/ 129 w 477"/>
                    <a:gd name="T17" fmla="*/ 15 h 20"/>
                    <a:gd name="T18" fmla="*/ 129 w 477"/>
                    <a:gd name="T19" fmla="*/ 35 h 20"/>
                    <a:gd name="T20" fmla="*/ 129 w 477"/>
                    <a:gd name="T21" fmla="*/ 47 h 20"/>
                    <a:gd name="T22" fmla="*/ 0 w 477"/>
                    <a:gd name="T23" fmla="*/ 49 h 20"/>
                    <a:gd name="T24" fmla="*/ 7 w 477"/>
                    <a:gd name="T25" fmla="*/ 0 h 20"/>
                    <a:gd name="T26" fmla="*/ 675 w 477"/>
                    <a:gd name="T27" fmla="*/ 12 h 20"/>
                    <a:gd name="T28" fmla="*/ 814 w 477"/>
                    <a:gd name="T29" fmla="*/ 15 h 20"/>
                    <a:gd name="T30" fmla="*/ 809 w 477"/>
                    <a:gd name="T31" fmla="*/ 35 h 20"/>
                    <a:gd name="T32" fmla="*/ 670 w 477"/>
                    <a:gd name="T33" fmla="*/ 36 h 20"/>
                    <a:gd name="T34" fmla="*/ 675 w 477"/>
                    <a:gd name="T35" fmla="*/ 12 h 20"/>
                    <a:gd name="T36" fmla="*/ 899 w 477"/>
                    <a:gd name="T37" fmla="*/ 16 h 20"/>
                    <a:gd name="T38" fmla="*/ 1163 w 477"/>
                    <a:gd name="T39" fmla="*/ 22 h 20"/>
                    <a:gd name="T40" fmla="*/ 1166 w 477"/>
                    <a:gd name="T41" fmla="*/ 26 h 20"/>
                    <a:gd name="T42" fmla="*/ 1169 w 477"/>
                    <a:gd name="T43" fmla="*/ 27 h 20"/>
                    <a:gd name="T44" fmla="*/ 909 w 477"/>
                    <a:gd name="T45" fmla="*/ 32 h 20"/>
                    <a:gd name="T46" fmla="*/ 909 w 477"/>
                    <a:gd name="T47" fmla="*/ 32 h 20"/>
                    <a:gd name="T48" fmla="*/ 903 w 477"/>
                    <a:gd name="T49" fmla="*/ 26 h 20"/>
                    <a:gd name="T50" fmla="*/ 899 w 477"/>
                    <a:gd name="T51" fmla="*/ 16 h 20"/>
                    <a:gd name="T52" fmla="*/ 899 w 477"/>
                    <a:gd name="T53" fmla="*/ 16 h 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77" h="20">
                      <a:moveTo>
                        <a:pt x="3" y="0"/>
                      </a:moveTo>
                      <a:lnTo>
                        <a:pt x="98" y="1"/>
                      </a:lnTo>
                      <a:lnTo>
                        <a:pt x="102" y="12"/>
                      </a:lnTo>
                      <a:lnTo>
                        <a:pt x="104" y="2"/>
                      </a:lnTo>
                      <a:lnTo>
                        <a:pt x="246" y="4"/>
                      </a:lnTo>
                      <a:lnTo>
                        <a:pt x="244" y="16"/>
                      </a:lnTo>
                      <a:lnTo>
                        <a:pt x="60" y="19"/>
                      </a:lnTo>
                      <a:lnTo>
                        <a:pt x="54" y="6"/>
                      </a:lnTo>
                      <a:lnTo>
                        <a:pt x="53" y="6"/>
                      </a:lnTo>
                      <a:lnTo>
                        <a:pt x="53" y="14"/>
                      </a:lnTo>
                      <a:lnTo>
                        <a:pt x="53" y="19"/>
                      </a:lnTo>
                      <a:lnTo>
                        <a:pt x="0" y="20"/>
                      </a:lnTo>
                      <a:lnTo>
                        <a:pt x="3" y="0"/>
                      </a:lnTo>
                      <a:moveTo>
                        <a:pt x="276" y="5"/>
                      </a:moveTo>
                      <a:lnTo>
                        <a:pt x="332" y="6"/>
                      </a:lnTo>
                      <a:lnTo>
                        <a:pt x="330" y="14"/>
                      </a:lnTo>
                      <a:lnTo>
                        <a:pt x="274" y="15"/>
                      </a:lnTo>
                      <a:lnTo>
                        <a:pt x="276" y="5"/>
                      </a:lnTo>
                      <a:moveTo>
                        <a:pt x="367" y="7"/>
                      </a:moveTo>
                      <a:lnTo>
                        <a:pt x="475" y="9"/>
                      </a:lnTo>
                      <a:lnTo>
                        <a:pt x="476" y="10"/>
                      </a:lnTo>
                      <a:lnTo>
                        <a:pt x="477" y="11"/>
                      </a:lnTo>
                      <a:lnTo>
                        <a:pt x="371" y="13"/>
                      </a:lnTo>
                      <a:lnTo>
                        <a:pt x="369" y="10"/>
                      </a:lnTo>
                      <a:lnTo>
                        <a:pt x="367" y="7"/>
                      </a:lnTo>
                    </a:path>
                  </a:pathLst>
                </a:custGeom>
                <a:solidFill>
                  <a:srgbClr val="333399"/>
                </a:solidFill>
                <a:ln w="9525">
                  <a:noFill/>
                  <a:round/>
                  <a:headEnd/>
                  <a:tailEnd/>
                </a:ln>
              </p:spPr>
              <p:txBody>
                <a:bodyPr/>
                <a:lstStyle/>
                <a:p>
                  <a:endParaRPr lang="en-US"/>
                </a:p>
              </p:txBody>
            </p:sp>
            <p:sp>
              <p:nvSpPr>
                <p:cNvPr id="1095" name="Freeform 169"/>
                <p:cNvSpPr>
                  <a:spLocks/>
                </p:cNvSpPr>
                <p:nvPr/>
              </p:nvSpPr>
              <p:spPr bwMode="auto">
                <a:xfrm>
                  <a:off x="5280" y="3697"/>
                  <a:ext cx="625" cy="27"/>
                </a:xfrm>
                <a:custGeom>
                  <a:avLst/>
                  <a:gdLst>
                    <a:gd name="T0" fmla="*/ 7 w 464"/>
                    <a:gd name="T1" fmla="*/ 0 h 20"/>
                    <a:gd name="T2" fmla="*/ 195 w 464"/>
                    <a:gd name="T3" fmla="*/ 1 h 20"/>
                    <a:gd name="T4" fmla="*/ 213 w 464"/>
                    <a:gd name="T5" fmla="*/ 43 h 20"/>
                    <a:gd name="T6" fmla="*/ 0 w 464"/>
                    <a:gd name="T7" fmla="*/ 49 h 20"/>
                    <a:gd name="T8" fmla="*/ 7 w 464"/>
                    <a:gd name="T9" fmla="*/ 0 h 20"/>
                    <a:gd name="T10" fmla="*/ 255 w 464"/>
                    <a:gd name="T11" fmla="*/ 1 h 20"/>
                    <a:gd name="T12" fmla="*/ 387 w 464"/>
                    <a:gd name="T13" fmla="*/ 5 h 20"/>
                    <a:gd name="T14" fmla="*/ 381 w 464"/>
                    <a:gd name="T15" fmla="*/ 35 h 20"/>
                    <a:gd name="T16" fmla="*/ 465 w 464"/>
                    <a:gd name="T17" fmla="*/ 35 h 20"/>
                    <a:gd name="T18" fmla="*/ 470 w 464"/>
                    <a:gd name="T19" fmla="*/ 7 h 20"/>
                    <a:gd name="T20" fmla="*/ 888 w 464"/>
                    <a:gd name="T21" fmla="*/ 15 h 20"/>
                    <a:gd name="T22" fmla="*/ 888 w 464"/>
                    <a:gd name="T23" fmla="*/ 16 h 20"/>
                    <a:gd name="T24" fmla="*/ 888 w 464"/>
                    <a:gd name="T25" fmla="*/ 15 h 20"/>
                    <a:gd name="T26" fmla="*/ 1021 w 464"/>
                    <a:gd name="T27" fmla="*/ 16 h 20"/>
                    <a:gd name="T28" fmla="*/ 1021 w 464"/>
                    <a:gd name="T29" fmla="*/ 20 h 20"/>
                    <a:gd name="T30" fmla="*/ 1021 w 464"/>
                    <a:gd name="T31" fmla="*/ 22 h 20"/>
                    <a:gd name="T32" fmla="*/ 1021 w 464"/>
                    <a:gd name="T33" fmla="*/ 26 h 20"/>
                    <a:gd name="T34" fmla="*/ 1021 w 464"/>
                    <a:gd name="T35" fmla="*/ 27 h 20"/>
                    <a:gd name="T36" fmla="*/ 1021 w 464"/>
                    <a:gd name="T37" fmla="*/ 30 h 20"/>
                    <a:gd name="T38" fmla="*/ 1021 w 464"/>
                    <a:gd name="T39" fmla="*/ 30 h 20"/>
                    <a:gd name="T40" fmla="*/ 882 w 464"/>
                    <a:gd name="T41" fmla="*/ 32 h 20"/>
                    <a:gd name="T42" fmla="*/ 882 w 464"/>
                    <a:gd name="T43" fmla="*/ 30 h 20"/>
                    <a:gd name="T44" fmla="*/ 807 w 464"/>
                    <a:gd name="T45" fmla="*/ 27 h 20"/>
                    <a:gd name="T46" fmla="*/ 807 w 464"/>
                    <a:gd name="T47" fmla="*/ 35 h 20"/>
                    <a:gd name="T48" fmla="*/ 669 w 464"/>
                    <a:gd name="T49" fmla="*/ 36 h 20"/>
                    <a:gd name="T50" fmla="*/ 669 w 464"/>
                    <a:gd name="T51" fmla="*/ 27 h 20"/>
                    <a:gd name="T52" fmla="*/ 599 w 464"/>
                    <a:gd name="T53" fmla="*/ 30 h 20"/>
                    <a:gd name="T54" fmla="*/ 597 w 464"/>
                    <a:gd name="T55" fmla="*/ 36 h 20"/>
                    <a:gd name="T56" fmla="*/ 246 w 464"/>
                    <a:gd name="T57" fmla="*/ 43 h 20"/>
                    <a:gd name="T58" fmla="*/ 255 w 464"/>
                    <a:gd name="T59" fmla="*/ 1 h 20"/>
                    <a:gd name="T60" fmla="*/ 1099 w 464"/>
                    <a:gd name="T61" fmla="*/ 20 h 20"/>
                    <a:gd name="T62" fmla="*/ 1134 w 464"/>
                    <a:gd name="T63" fmla="*/ 20 h 20"/>
                    <a:gd name="T64" fmla="*/ 1129 w 464"/>
                    <a:gd name="T65" fmla="*/ 27 h 20"/>
                    <a:gd name="T66" fmla="*/ 1113 w 464"/>
                    <a:gd name="T67" fmla="*/ 27 h 20"/>
                    <a:gd name="T68" fmla="*/ 1110 w 464"/>
                    <a:gd name="T69" fmla="*/ 26 h 20"/>
                    <a:gd name="T70" fmla="*/ 1099 w 464"/>
                    <a:gd name="T71" fmla="*/ 20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64" h="20">
                      <a:moveTo>
                        <a:pt x="3" y="0"/>
                      </a:moveTo>
                      <a:lnTo>
                        <a:pt x="80" y="1"/>
                      </a:lnTo>
                      <a:lnTo>
                        <a:pt x="87" y="18"/>
                      </a:lnTo>
                      <a:lnTo>
                        <a:pt x="0" y="20"/>
                      </a:lnTo>
                      <a:lnTo>
                        <a:pt x="3" y="0"/>
                      </a:lnTo>
                      <a:moveTo>
                        <a:pt x="104" y="1"/>
                      </a:moveTo>
                      <a:lnTo>
                        <a:pt x="158" y="2"/>
                      </a:lnTo>
                      <a:lnTo>
                        <a:pt x="156" y="14"/>
                      </a:lnTo>
                      <a:lnTo>
                        <a:pt x="190" y="14"/>
                      </a:lnTo>
                      <a:lnTo>
                        <a:pt x="192" y="3"/>
                      </a:lnTo>
                      <a:lnTo>
                        <a:pt x="363" y="6"/>
                      </a:lnTo>
                      <a:lnTo>
                        <a:pt x="363" y="7"/>
                      </a:lnTo>
                      <a:lnTo>
                        <a:pt x="363" y="6"/>
                      </a:lnTo>
                      <a:lnTo>
                        <a:pt x="418" y="7"/>
                      </a:lnTo>
                      <a:lnTo>
                        <a:pt x="418" y="8"/>
                      </a:lnTo>
                      <a:lnTo>
                        <a:pt x="418" y="9"/>
                      </a:lnTo>
                      <a:lnTo>
                        <a:pt x="418" y="10"/>
                      </a:lnTo>
                      <a:lnTo>
                        <a:pt x="418" y="11"/>
                      </a:lnTo>
                      <a:lnTo>
                        <a:pt x="418" y="12"/>
                      </a:lnTo>
                      <a:lnTo>
                        <a:pt x="361" y="13"/>
                      </a:lnTo>
                      <a:lnTo>
                        <a:pt x="361" y="12"/>
                      </a:lnTo>
                      <a:lnTo>
                        <a:pt x="330" y="11"/>
                      </a:lnTo>
                      <a:lnTo>
                        <a:pt x="330" y="14"/>
                      </a:lnTo>
                      <a:lnTo>
                        <a:pt x="274" y="15"/>
                      </a:lnTo>
                      <a:lnTo>
                        <a:pt x="274" y="11"/>
                      </a:lnTo>
                      <a:lnTo>
                        <a:pt x="245" y="12"/>
                      </a:lnTo>
                      <a:lnTo>
                        <a:pt x="244" y="15"/>
                      </a:lnTo>
                      <a:lnTo>
                        <a:pt x="101" y="18"/>
                      </a:lnTo>
                      <a:lnTo>
                        <a:pt x="104" y="1"/>
                      </a:lnTo>
                      <a:moveTo>
                        <a:pt x="450" y="8"/>
                      </a:moveTo>
                      <a:lnTo>
                        <a:pt x="464" y="8"/>
                      </a:lnTo>
                      <a:lnTo>
                        <a:pt x="462" y="11"/>
                      </a:lnTo>
                      <a:lnTo>
                        <a:pt x="455" y="11"/>
                      </a:lnTo>
                      <a:lnTo>
                        <a:pt x="454" y="10"/>
                      </a:lnTo>
                      <a:lnTo>
                        <a:pt x="450" y="8"/>
                      </a:lnTo>
                    </a:path>
                  </a:pathLst>
                </a:custGeom>
                <a:solidFill>
                  <a:srgbClr val="333399"/>
                </a:solidFill>
                <a:ln w="9525">
                  <a:noFill/>
                  <a:round/>
                  <a:headEnd/>
                  <a:tailEnd/>
                </a:ln>
              </p:spPr>
              <p:txBody>
                <a:bodyPr/>
                <a:lstStyle/>
                <a:p>
                  <a:endParaRPr lang="en-US"/>
                </a:p>
              </p:txBody>
            </p:sp>
            <p:sp>
              <p:nvSpPr>
                <p:cNvPr id="1096" name="Freeform 170"/>
                <p:cNvSpPr>
                  <a:spLocks/>
                </p:cNvSpPr>
                <p:nvPr/>
              </p:nvSpPr>
              <p:spPr bwMode="auto">
                <a:xfrm>
                  <a:off x="5285" y="3657"/>
                  <a:ext cx="642" cy="28"/>
                </a:xfrm>
                <a:custGeom>
                  <a:avLst/>
                  <a:gdLst>
                    <a:gd name="T0" fmla="*/ 9 w 476"/>
                    <a:gd name="T1" fmla="*/ 0 h 21"/>
                    <a:gd name="T2" fmla="*/ 155 w 476"/>
                    <a:gd name="T3" fmla="*/ 1 h 21"/>
                    <a:gd name="T4" fmla="*/ 174 w 476"/>
                    <a:gd name="T5" fmla="*/ 44 h 21"/>
                    <a:gd name="T6" fmla="*/ 0 w 476"/>
                    <a:gd name="T7" fmla="*/ 49 h 21"/>
                    <a:gd name="T8" fmla="*/ 9 w 476"/>
                    <a:gd name="T9" fmla="*/ 0 h 21"/>
                    <a:gd name="T10" fmla="*/ 255 w 476"/>
                    <a:gd name="T11" fmla="*/ 5 h 21"/>
                    <a:gd name="T12" fmla="*/ 387 w 476"/>
                    <a:gd name="T13" fmla="*/ 7 h 21"/>
                    <a:gd name="T14" fmla="*/ 382 w 476"/>
                    <a:gd name="T15" fmla="*/ 43 h 21"/>
                    <a:gd name="T16" fmla="*/ 251 w 476"/>
                    <a:gd name="T17" fmla="*/ 44 h 21"/>
                    <a:gd name="T18" fmla="*/ 255 w 476"/>
                    <a:gd name="T19" fmla="*/ 5 h 21"/>
                    <a:gd name="T20" fmla="*/ 473 w 476"/>
                    <a:gd name="T21" fmla="*/ 9 h 21"/>
                    <a:gd name="T22" fmla="*/ 892 w 476"/>
                    <a:gd name="T23" fmla="*/ 16 h 21"/>
                    <a:gd name="T24" fmla="*/ 887 w 476"/>
                    <a:gd name="T25" fmla="*/ 33 h 21"/>
                    <a:gd name="T26" fmla="*/ 465 w 476"/>
                    <a:gd name="T27" fmla="*/ 41 h 21"/>
                    <a:gd name="T28" fmla="*/ 473 w 476"/>
                    <a:gd name="T29" fmla="*/ 9 h 21"/>
                    <a:gd name="T30" fmla="*/ 933 w 476"/>
                    <a:gd name="T31" fmla="*/ 16 h 21"/>
                    <a:gd name="T32" fmla="*/ 1168 w 476"/>
                    <a:gd name="T33" fmla="*/ 21 h 21"/>
                    <a:gd name="T34" fmla="*/ 1163 w 476"/>
                    <a:gd name="T35" fmla="*/ 28 h 21"/>
                    <a:gd name="T36" fmla="*/ 914 w 476"/>
                    <a:gd name="T37" fmla="*/ 33 h 21"/>
                    <a:gd name="T38" fmla="*/ 917 w 476"/>
                    <a:gd name="T39" fmla="*/ 28 h 21"/>
                    <a:gd name="T40" fmla="*/ 928 w 476"/>
                    <a:gd name="T41" fmla="*/ 20 h 21"/>
                    <a:gd name="T42" fmla="*/ 933 w 476"/>
                    <a:gd name="T43" fmla="*/ 16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6" h="21">
                      <a:moveTo>
                        <a:pt x="4" y="0"/>
                      </a:moveTo>
                      <a:lnTo>
                        <a:pt x="63" y="1"/>
                      </a:lnTo>
                      <a:lnTo>
                        <a:pt x="71" y="19"/>
                      </a:lnTo>
                      <a:lnTo>
                        <a:pt x="0" y="21"/>
                      </a:lnTo>
                      <a:lnTo>
                        <a:pt x="4" y="0"/>
                      </a:lnTo>
                      <a:moveTo>
                        <a:pt x="104" y="2"/>
                      </a:moveTo>
                      <a:lnTo>
                        <a:pt x="158" y="3"/>
                      </a:lnTo>
                      <a:lnTo>
                        <a:pt x="156" y="18"/>
                      </a:lnTo>
                      <a:lnTo>
                        <a:pt x="102" y="19"/>
                      </a:lnTo>
                      <a:lnTo>
                        <a:pt x="104" y="2"/>
                      </a:lnTo>
                      <a:moveTo>
                        <a:pt x="193" y="4"/>
                      </a:moveTo>
                      <a:lnTo>
                        <a:pt x="363" y="7"/>
                      </a:lnTo>
                      <a:lnTo>
                        <a:pt x="362" y="14"/>
                      </a:lnTo>
                      <a:lnTo>
                        <a:pt x="190" y="17"/>
                      </a:lnTo>
                      <a:lnTo>
                        <a:pt x="193" y="4"/>
                      </a:lnTo>
                      <a:moveTo>
                        <a:pt x="380" y="7"/>
                      </a:moveTo>
                      <a:lnTo>
                        <a:pt x="476" y="9"/>
                      </a:lnTo>
                      <a:lnTo>
                        <a:pt x="474" y="12"/>
                      </a:lnTo>
                      <a:lnTo>
                        <a:pt x="373" y="14"/>
                      </a:lnTo>
                      <a:lnTo>
                        <a:pt x="374" y="12"/>
                      </a:lnTo>
                      <a:lnTo>
                        <a:pt x="378" y="8"/>
                      </a:lnTo>
                      <a:lnTo>
                        <a:pt x="380" y="7"/>
                      </a:lnTo>
                    </a:path>
                  </a:pathLst>
                </a:custGeom>
                <a:solidFill>
                  <a:srgbClr val="333399"/>
                </a:solidFill>
                <a:ln w="9525">
                  <a:noFill/>
                  <a:round/>
                  <a:headEnd/>
                  <a:tailEnd/>
                </a:ln>
              </p:spPr>
              <p:txBody>
                <a:bodyPr/>
                <a:lstStyle/>
                <a:p>
                  <a:endParaRPr lang="en-US"/>
                </a:p>
              </p:txBody>
            </p:sp>
          </p:grpSp>
          <p:sp>
            <p:nvSpPr>
              <p:cNvPr id="1044" name="Freeform 171"/>
              <p:cNvSpPr>
                <a:spLocks/>
              </p:cNvSpPr>
              <p:nvPr/>
            </p:nvSpPr>
            <p:spPr bwMode="auto">
              <a:xfrm>
                <a:off x="955" y="447"/>
                <a:ext cx="86" cy="2"/>
              </a:xfrm>
              <a:custGeom>
                <a:avLst/>
                <a:gdLst>
                  <a:gd name="T0" fmla="*/ 5 w 57"/>
                  <a:gd name="T1" fmla="*/ 0 h 2"/>
                  <a:gd name="T2" fmla="*/ 196 w 57"/>
                  <a:gd name="T3" fmla="*/ 1 h 2"/>
                  <a:gd name="T4" fmla="*/ 0 w 57"/>
                  <a:gd name="T5" fmla="*/ 2 h 2"/>
                  <a:gd name="T6" fmla="*/ 5 w 5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2">
                    <a:moveTo>
                      <a:pt x="1" y="0"/>
                    </a:moveTo>
                    <a:lnTo>
                      <a:pt x="57" y="1"/>
                    </a:lnTo>
                    <a:lnTo>
                      <a:pt x="0" y="2"/>
                    </a:lnTo>
                    <a:lnTo>
                      <a:pt x="1" y="0"/>
                    </a:lnTo>
                  </a:path>
                </a:pathLst>
              </a:custGeom>
              <a:solidFill>
                <a:schemeClr val="bg1"/>
              </a:solidFill>
              <a:ln w="0">
                <a:solidFill>
                  <a:srgbClr val="333399"/>
                </a:solidFill>
                <a:prstDash val="solid"/>
                <a:round/>
                <a:headEnd/>
                <a:tailEnd/>
              </a:ln>
            </p:spPr>
            <p:txBody>
              <a:bodyPr/>
              <a:lstStyle/>
              <a:p>
                <a:endParaRPr lang="en-US"/>
              </a:p>
            </p:txBody>
          </p:sp>
          <p:sp>
            <p:nvSpPr>
              <p:cNvPr id="1045" name="Freeform 172"/>
              <p:cNvSpPr>
                <a:spLocks/>
              </p:cNvSpPr>
              <p:nvPr/>
            </p:nvSpPr>
            <p:spPr bwMode="auto">
              <a:xfrm>
                <a:off x="978" y="403"/>
                <a:ext cx="81" cy="1"/>
              </a:xfrm>
              <a:custGeom>
                <a:avLst/>
                <a:gdLst>
                  <a:gd name="T0" fmla="*/ 5 w 53"/>
                  <a:gd name="T1" fmla="*/ 0 h 2"/>
                  <a:gd name="T2" fmla="*/ 190 w 53"/>
                  <a:gd name="T3" fmla="*/ 1 h 2"/>
                  <a:gd name="T4" fmla="*/ 0 w 53"/>
                  <a:gd name="T5" fmla="*/ 1 h 2"/>
                  <a:gd name="T6" fmla="*/ 5 w 5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
                    <a:moveTo>
                      <a:pt x="1" y="0"/>
                    </a:moveTo>
                    <a:lnTo>
                      <a:pt x="53" y="1"/>
                    </a:lnTo>
                    <a:lnTo>
                      <a:pt x="0" y="2"/>
                    </a:lnTo>
                    <a:lnTo>
                      <a:pt x="1" y="0"/>
                    </a:lnTo>
                  </a:path>
                </a:pathLst>
              </a:custGeom>
              <a:solidFill>
                <a:schemeClr val="bg1"/>
              </a:solidFill>
              <a:ln w="0">
                <a:solidFill>
                  <a:srgbClr val="333399"/>
                </a:solidFill>
                <a:prstDash val="solid"/>
                <a:round/>
                <a:headEnd/>
                <a:tailEnd/>
              </a:ln>
            </p:spPr>
            <p:txBody>
              <a:bodyPr/>
              <a:lstStyle/>
              <a:p>
                <a:endParaRPr lang="en-US"/>
              </a:p>
            </p:txBody>
          </p:sp>
          <p:sp>
            <p:nvSpPr>
              <p:cNvPr id="1046" name="Freeform 173"/>
              <p:cNvSpPr>
                <a:spLocks/>
              </p:cNvSpPr>
              <p:nvPr/>
            </p:nvSpPr>
            <p:spPr bwMode="auto">
              <a:xfrm>
                <a:off x="1023" y="314"/>
                <a:ext cx="62" cy="5"/>
              </a:xfrm>
              <a:custGeom>
                <a:avLst/>
                <a:gdLst>
                  <a:gd name="T0" fmla="*/ 5 w 41"/>
                  <a:gd name="T1" fmla="*/ 0 h 2"/>
                  <a:gd name="T2" fmla="*/ 142 w 41"/>
                  <a:gd name="T3" fmla="*/ 20 h 2"/>
                  <a:gd name="T4" fmla="*/ 142 w 41"/>
                  <a:gd name="T5" fmla="*/ 20 h 2"/>
                  <a:gd name="T6" fmla="*/ 0 w 41"/>
                  <a:gd name="T7" fmla="*/ 33 h 2"/>
                  <a:gd name="T8" fmla="*/ 5 w 4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2">
                    <a:moveTo>
                      <a:pt x="1" y="0"/>
                    </a:moveTo>
                    <a:lnTo>
                      <a:pt x="41" y="1"/>
                    </a:lnTo>
                    <a:lnTo>
                      <a:pt x="0" y="2"/>
                    </a:lnTo>
                    <a:lnTo>
                      <a:pt x="1" y="0"/>
                    </a:lnTo>
                  </a:path>
                </a:pathLst>
              </a:custGeom>
              <a:solidFill>
                <a:schemeClr val="bg1"/>
              </a:solidFill>
              <a:ln w="0">
                <a:solidFill>
                  <a:srgbClr val="333399"/>
                </a:solidFill>
                <a:prstDash val="solid"/>
                <a:round/>
                <a:headEnd/>
                <a:tailEnd/>
              </a:ln>
            </p:spPr>
            <p:txBody>
              <a:bodyPr/>
              <a:lstStyle/>
              <a:p>
                <a:endParaRPr lang="en-US"/>
              </a:p>
            </p:txBody>
          </p:sp>
          <p:sp>
            <p:nvSpPr>
              <p:cNvPr id="23" name="Rectangle 174"/>
              <p:cNvSpPr>
                <a:spLocks noChangeArrowheads="1"/>
              </p:cNvSpPr>
              <p:nvPr/>
            </p:nvSpPr>
            <p:spPr bwMode="auto">
              <a:xfrm>
                <a:off x="1046" y="272"/>
                <a:ext cx="39" cy="1"/>
              </a:xfrm>
              <a:prstGeom prst="rect">
                <a:avLst/>
              </a:prstGeom>
              <a:solidFill>
                <a:schemeClr val="bg1"/>
              </a:solidFill>
              <a:ln w="0">
                <a:solidFill>
                  <a:srgbClr val="333399"/>
                </a:solidFill>
                <a:miter lim="800000"/>
                <a:headEnd/>
                <a:tailEnd/>
              </a:ln>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endParaRPr lang="en-US" altLang="en-US" smtClean="0"/>
              </a:p>
            </p:txBody>
          </p:sp>
          <p:grpSp>
            <p:nvGrpSpPr>
              <p:cNvPr id="1048" name="Group 175"/>
              <p:cNvGrpSpPr>
                <a:grpSpLocks/>
              </p:cNvGrpSpPr>
              <p:nvPr/>
            </p:nvGrpSpPr>
            <p:grpSpPr bwMode="auto">
              <a:xfrm>
                <a:off x="333" y="499"/>
                <a:ext cx="782" cy="173"/>
                <a:chOff x="5319" y="3814"/>
                <a:chExt cx="516" cy="115"/>
              </a:xfrm>
            </p:grpSpPr>
            <p:sp>
              <p:nvSpPr>
                <p:cNvPr id="1050" name="Freeform 176"/>
                <p:cNvSpPr>
                  <a:spLocks/>
                </p:cNvSpPr>
                <p:nvPr/>
              </p:nvSpPr>
              <p:spPr bwMode="auto">
                <a:xfrm>
                  <a:off x="5319" y="3815"/>
                  <a:ext cx="29" cy="49"/>
                </a:xfrm>
                <a:custGeom>
                  <a:avLst/>
                  <a:gdLst>
                    <a:gd name="T0" fmla="*/ 0 w 29"/>
                    <a:gd name="T1" fmla="*/ 49 h 49"/>
                    <a:gd name="T2" fmla="*/ 0 w 29"/>
                    <a:gd name="T3" fmla="*/ 0 h 49"/>
                    <a:gd name="T4" fmla="*/ 17 w 29"/>
                    <a:gd name="T5" fmla="*/ 0 h 49"/>
                    <a:gd name="T6" fmla="*/ 19 w 29"/>
                    <a:gd name="T7" fmla="*/ 0 h 49"/>
                    <a:gd name="T8" fmla="*/ 21 w 29"/>
                    <a:gd name="T9" fmla="*/ 0 h 49"/>
                    <a:gd name="T10" fmla="*/ 23 w 29"/>
                    <a:gd name="T11" fmla="*/ 1 h 49"/>
                    <a:gd name="T12" fmla="*/ 25 w 29"/>
                    <a:gd name="T13" fmla="*/ 2 h 49"/>
                    <a:gd name="T14" fmla="*/ 26 w 29"/>
                    <a:gd name="T15" fmla="*/ 3 h 49"/>
                    <a:gd name="T16" fmla="*/ 27 w 29"/>
                    <a:gd name="T17" fmla="*/ 4 h 49"/>
                    <a:gd name="T18" fmla="*/ 28 w 29"/>
                    <a:gd name="T19" fmla="*/ 5 h 49"/>
                    <a:gd name="T20" fmla="*/ 28 w 29"/>
                    <a:gd name="T21" fmla="*/ 7 h 49"/>
                    <a:gd name="T22" fmla="*/ 29 w 29"/>
                    <a:gd name="T23" fmla="*/ 9 h 49"/>
                    <a:gd name="T24" fmla="*/ 29 w 29"/>
                    <a:gd name="T25" fmla="*/ 11 h 49"/>
                    <a:gd name="T26" fmla="*/ 29 w 29"/>
                    <a:gd name="T27" fmla="*/ 18 h 49"/>
                    <a:gd name="T28" fmla="*/ 29 w 29"/>
                    <a:gd name="T29" fmla="*/ 21 h 49"/>
                    <a:gd name="T30" fmla="*/ 28 w 29"/>
                    <a:gd name="T31" fmla="*/ 23 h 49"/>
                    <a:gd name="T32" fmla="*/ 28 w 29"/>
                    <a:gd name="T33" fmla="*/ 24 h 49"/>
                    <a:gd name="T34" fmla="*/ 27 w 29"/>
                    <a:gd name="T35" fmla="*/ 25 h 49"/>
                    <a:gd name="T36" fmla="*/ 27 w 29"/>
                    <a:gd name="T37" fmla="*/ 26 h 49"/>
                    <a:gd name="T38" fmla="*/ 26 w 29"/>
                    <a:gd name="T39" fmla="*/ 27 h 49"/>
                    <a:gd name="T40" fmla="*/ 25 w 29"/>
                    <a:gd name="T41" fmla="*/ 28 h 49"/>
                    <a:gd name="T42" fmla="*/ 24 w 29"/>
                    <a:gd name="T43" fmla="*/ 28 h 49"/>
                    <a:gd name="T44" fmla="*/ 23 w 29"/>
                    <a:gd name="T45" fmla="*/ 29 h 49"/>
                    <a:gd name="T46" fmla="*/ 22 w 29"/>
                    <a:gd name="T47" fmla="*/ 29 h 49"/>
                    <a:gd name="T48" fmla="*/ 20 w 29"/>
                    <a:gd name="T49" fmla="*/ 30 h 49"/>
                    <a:gd name="T50" fmla="*/ 18 w 29"/>
                    <a:gd name="T51" fmla="*/ 30 h 49"/>
                    <a:gd name="T52" fmla="*/ 16 w 29"/>
                    <a:gd name="T53" fmla="*/ 30 h 49"/>
                    <a:gd name="T54" fmla="*/ 14 w 29"/>
                    <a:gd name="T55" fmla="*/ 30 h 49"/>
                    <a:gd name="T56" fmla="*/ 12 w 29"/>
                    <a:gd name="T57" fmla="*/ 30 h 49"/>
                    <a:gd name="T58" fmla="*/ 12 w 29"/>
                    <a:gd name="T59" fmla="*/ 49 h 49"/>
                    <a:gd name="T60" fmla="*/ 0 w 29"/>
                    <a:gd name="T61" fmla="*/ 49 h 49"/>
                    <a:gd name="T62" fmla="*/ 12 w 29"/>
                    <a:gd name="T63" fmla="*/ 7 h 49"/>
                    <a:gd name="T64" fmla="*/ 12 w 29"/>
                    <a:gd name="T65" fmla="*/ 23 h 49"/>
                    <a:gd name="T66" fmla="*/ 14 w 29"/>
                    <a:gd name="T67" fmla="*/ 23 h 49"/>
                    <a:gd name="T68" fmla="*/ 15 w 29"/>
                    <a:gd name="T69" fmla="*/ 23 h 49"/>
                    <a:gd name="T70" fmla="*/ 15 w 29"/>
                    <a:gd name="T71" fmla="*/ 23 h 49"/>
                    <a:gd name="T72" fmla="*/ 16 w 29"/>
                    <a:gd name="T73" fmla="*/ 22 h 49"/>
                    <a:gd name="T74" fmla="*/ 17 w 29"/>
                    <a:gd name="T75" fmla="*/ 22 h 49"/>
                    <a:gd name="T76" fmla="*/ 17 w 29"/>
                    <a:gd name="T77" fmla="*/ 21 h 49"/>
                    <a:gd name="T78" fmla="*/ 17 w 29"/>
                    <a:gd name="T79" fmla="*/ 20 h 49"/>
                    <a:gd name="T80" fmla="*/ 18 w 29"/>
                    <a:gd name="T81" fmla="*/ 19 h 49"/>
                    <a:gd name="T82" fmla="*/ 18 w 29"/>
                    <a:gd name="T83" fmla="*/ 18 h 49"/>
                    <a:gd name="T84" fmla="*/ 18 w 29"/>
                    <a:gd name="T85" fmla="*/ 13 h 49"/>
                    <a:gd name="T86" fmla="*/ 18 w 29"/>
                    <a:gd name="T87" fmla="*/ 11 h 49"/>
                    <a:gd name="T88" fmla="*/ 17 w 29"/>
                    <a:gd name="T89" fmla="*/ 9 h 49"/>
                    <a:gd name="T90" fmla="*/ 17 w 29"/>
                    <a:gd name="T91" fmla="*/ 8 h 49"/>
                    <a:gd name="T92" fmla="*/ 16 w 29"/>
                    <a:gd name="T93" fmla="*/ 7 h 49"/>
                    <a:gd name="T94" fmla="*/ 15 w 29"/>
                    <a:gd name="T95" fmla="*/ 7 h 49"/>
                    <a:gd name="T96" fmla="*/ 14 w 29"/>
                    <a:gd name="T97" fmla="*/ 7 h 49"/>
                    <a:gd name="T98" fmla="*/ 12 w 29"/>
                    <a:gd name="T99" fmla="*/ 7 h 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 h="49">
                      <a:moveTo>
                        <a:pt x="0" y="49"/>
                      </a:moveTo>
                      <a:lnTo>
                        <a:pt x="0" y="0"/>
                      </a:lnTo>
                      <a:lnTo>
                        <a:pt x="17" y="0"/>
                      </a:lnTo>
                      <a:lnTo>
                        <a:pt x="19" y="0"/>
                      </a:lnTo>
                      <a:lnTo>
                        <a:pt x="21" y="0"/>
                      </a:lnTo>
                      <a:lnTo>
                        <a:pt x="23" y="1"/>
                      </a:lnTo>
                      <a:lnTo>
                        <a:pt x="25" y="2"/>
                      </a:lnTo>
                      <a:lnTo>
                        <a:pt x="26" y="3"/>
                      </a:lnTo>
                      <a:lnTo>
                        <a:pt x="27" y="4"/>
                      </a:lnTo>
                      <a:lnTo>
                        <a:pt x="28" y="5"/>
                      </a:lnTo>
                      <a:lnTo>
                        <a:pt x="28" y="7"/>
                      </a:lnTo>
                      <a:lnTo>
                        <a:pt x="29" y="9"/>
                      </a:lnTo>
                      <a:lnTo>
                        <a:pt x="29" y="11"/>
                      </a:lnTo>
                      <a:lnTo>
                        <a:pt x="29" y="18"/>
                      </a:lnTo>
                      <a:lnTo>
                        <a:pt x="29" y="21"/>
                      </a:lnTo>
                      <a:lnTo>
                        <a:pt x="28" y="23"/>
                      </a:lnTo>
                      <a:lnTo>
                        <a:pt x="28" y="24"/>
                      </a:lnTo>
                      <a:lnTo>
                        <a:pt x="27" y="25"/>
                      </a:lnTo>
                      <a:lnTo>
                        <a:pt x="27" y="26"/>
                      </a:lnTo>
                      <a:lnTo>
                        <a:pt x="26" y="27"/>
                      </a:lnTo>
                      <a:lnTo>
                        <a:pt x="25" y="28"/>
                      </a:lnTo>
                      <a:lnTo>
                        <a:pt x="24" y="28"/>
                      </a:lnTo>
                      <a:lnTo>
                        <a:pt x="23" y="29"/>
                      </a:lnTo>
                      <a:lnTo>
                        <a:pt x="22" y="29"/>
                      </a:lnTo>
                      <a:lnTo>
                        <a:pt x="20" y="30"/>
                      </a:lnTo>
                      <a:lnTo>
                        <a:pt x="18" y="30"/>
                      </a:lnTo>
                      <a:lnTo>
                        <a:pt x="16" y="30"/>
                      </a:lnTo>
                      <a:lnTo>
                        <a:pt x="14" y="30"/>
                      </a:lnTo>
                      <a:lnTo>
                        <a:pt x="12" y="30"/>
                      </a:lnTo>
                      <a:lnTo>
                        <a:pt x="12" y="49"/>
                      </a:lnTo>
                      <a:lnTo>
                        <a:pt x="0" y="49"/>
                      </a:lnTo>
                      <a:moveTo>
                        <a:pt x="12" y="7"/>
                      </a:moveTo>
                      <a:lnTo>
                        <a:pt x="12" y="23"/>
                      </a:lnTo>
                      <a:lnTo>
                        <a:pt x="14" y="23"/>
                      </a:lnTo>
                      <a:lnTo>
                        <a:pt x="15" y="23"/>
                      </a:lnTo>
                      <a:lnTo>
                        <a:pt x="16" y="22"/>
                      </a:lnTo>
                      <a:lnTo>
                        <a:pt x="17" y="22"/>
                      </a:lnTo>
                      <a:lnTo>
                        <a:pt x="17" y="21"/>
                      </a:lnTo>
                      <a:lnTo>
                        <a:pt x="17" y="20"/>
                      </a:lnTo>
                      <a:lnTo>
                        <a:pt x="18" y="19"/>
                      </a:lnTo>
                      <a:lnTo>
                        <a:pt x="18" y="18"/>
                      </a:lnTo>
                      <a:lnTo>
                        <a:pt x="18" y="13"/>
                      </a:lnTo>
                      <a:lnTo>
                        <a:pt x="18" y="11"/>
                      </a:lnTo>
                      <a:lnTo>
                        <a:pt x="17" y="9"/>
                      </a:lnTo>
                      <a:lnTo>
                        <a:pt x="17" y="8"/>
                      </a:lnTo>
                      <a:lnTo>
                        <a:pt x="16" y="7"/>
                      </a:lnTo>
                      <a:lnTo>
                        <a:pt x="15" y="7"/>
                      </a:lnTo>
                      <a:lnTo>
                        <a:pt x="14" y="7"/>
                      </a:lnTo>
                      <a:lnTo>
                        <a:pt x="12" y="7"/>
                      </a:lnTo>
                    </a:path>
                  </a:pathLst>
                </a:custGeom>
                <a:solidFill>
                  <a:schemeClr val="tx1"/>
                </a:solidFill>
                <a:ln w="9525">
                  <a:noFill/>
                  <a:round/>
                  <a:headEnd/>
                  <a:tailEnd/>
                </a:ln>
              </p:spPr>
              <p:txBody>
                <a:bodyPr/>
                <a:lstStyle/>
                <a:p>
                  <a:endParaRPr lang="en-US"/>
                </a:p>
              </p:txBody>
            </p:sp>
            <p:sp>
              <p:nvSpPr>
                <p:cNvPr id="1051" name="Freeform 177"/>
                <p:cNvSpPr>
                  <a:spLocks/>
                </p:cNvSpPr>
                <p:nvPr/>
              </p:nvSpPr>
              <p:spPr bwMode="auto">
                <a:xfrm>
                  <a:off x="5351" y="3824"/>
                  <a:ext cx="26" cy="42"/>
                </a:xfrm>
                <a:custGeom>
                  <a:avLst/>
                  <a:gdLst>
                    <a:gd name="T0" fmla="*/ 11 w 26"/>
                    <a:gd name="T1" fmla="*/ 22 h 42"/>
                    <a:gd name="T2" fmla="*/ 11 w 26"/>
                    <a:gd name="T3" fmla="*/ 32 h 42"/>
                    <a:gd name="T4" fmla="*/ 11 w 26"/>
                    <a:gd name="T5" fmla="*/ 33 h 42"/>
                    <a:gd name="T6" fmla="*/ 13 w 26"/>
                    <a:gd name="T7" fmla="*/ 34 h 42"/>
                    <a:gd name="T8" fmla="*/ 15 w 26"/>
                    <a:gd name="T9" fmla="*/ 33 h 42"/>
                    <a:gd name="T10" fmla="*/ 15 w 26"/>
                    <a:gd name="T11" fmla="*/ 31 h 42"/>
                    <a:gd name="T12" fmla="*/ 26 w 26"/>
                    <a:gd name="T13" fmla="*/ 25 h 42"/>
                    <a:gd name="T14" fmla="*/ 26 w 26"/>
                    <a:gd name="T15" fmla="*/ 33 h 42"/>
                    <a:gd name="T16" fmla="*/ 25 w 26"/>
                    <a:gd name="T17" fmla="*/ 36 h 42"/>
                    <a:gd name="T18" fmla="*/ 24 w 26"/>
                    <a:gd name="T19" fmla="*/ 38 h 42"/>
                    <a:gd name="T20" fmla="*/ 22 w 26"/>
                    <a:gd name="T21" fmla="*/ 39 h 42"/>
                    <a:gd name="T22" fmla="*/ 20 w 26"/>
                    <a:gd name="T23" fmla="*/ 40 h 42"/>
                    <a:gd name="T24" fmla="*/ 16 w 26"/>
                    <a:gd name="T25" fmla="*/ 41 h 42"/>
                    <a:gd name="T26" fmla="*/ 11 w 26"/>
                    <a:gd name="T27" fmla="*/ 42 h 42"/>
                    <a:gd name="T28" fmla="*/ 8 w 26"/>
                    <a:gd name="T29" fmla="*/ 41 h 42"/>
                    <a:gd name="T30" fmla="*/ 5 w 26"/>
                    <a:gd name="T31" fmla="*/ 40 h 42"/>
                    <a:gd name="T32" fmla="*/ 3 w 26"/>
                    <a:gd name="T33" fmla="*/ 38 h 42"/>
                    <a:gd name="T34" fmla="*/ 1 w 26"/>
                    <a:gd name="T35" fmla="*/ 36 h 42"/>
                    <a:gd name="T36" fmla="*/ 0 w 26"/>
                    <a:gd name="T37" fmla="*/ 32 h 42"/>
                    <a:gd name="T38" fmla="*/ 0 w 26"/>
                    <a:gd name="T39" fmla="*/ 12 h 42"/>
                    <a:gd name="T40" fmla="*/ 1 w 26"/>
                    <a:gd name="T41" fmla="*/ 7 h 42"/>
                    <a:gd name="T42" fmla="*/ 2 w 26"/>
                    <a:gd name="T43" fmla="*/ 4 h 42"/>
                    <a:gd name="T44" fmla="*/ 4 w 26"/>
                    <a:gd name="T45" fmla="*/ 2 h 42"/>
                    <a:gd name="T46" fmla="*/ 6 w 26"/>
                    <a:gd name="T47" fmla="*/ 1 h 42"/>
                    <a:gd name="T48" fmla="*/ 10 w 26"/>
                    <a:gd name="T49" fmla="*/ 0 h 42"/>
                    <a:gd name="T50" fmla="*/ 15 w 26"/>
                    <a:gd name="T51" fmla="*/ 0 h 42"/>
                    <a:gd name="T52" fmla="*/ 19 w 26"/>
                    <a:gd name="T53" fmla="*/ 1 h 42"/>
                    <a:gd name="T54" fmla="*/ 22 w 26"/>
                    <a:gd name="T55" fmla="*/ 3 h 42"/>
                    <a:gd name="T56" fmla="*/ 24 w 26"/>
                    <a:gd name="T57" fmla="*/ 5 h 42"/>
                    <a:gd name="T58" fmla="*/ 26 w 26"/>
                    <a:gd name="T59" fmla="*/ 7 h 42"/>
                    <a:gd name="T60" fmla="*/ 26 w 26"/>
                    <a:gd name="T61" fmla="*/ 11 h 42"/>
                    <a:gd name="T62" fmla="*/ 26 w 26"/>
                    <a:gd name="T63" fmla="*/ 22 h 42"/>
                    <a:gd name="T64" fmla="*/ 15 w 26"/>
                    <a:gd name="T65" fmla="*/ 15 h 42"/>
                    <a:gd name="T66" fmla="*/ 15 w 26"/>
                    <a:gd name="T67" fmla="*/ 8 h 42"/>
                    <a:gd name="T68" fmla="*/ 14 w 26"/>
                    <a:gd name="T69" fmla="*/ 7 h 42"/>
                    <a:gd name="T70" fmla="*/ 12 w 26"/>
                    <a:gd name="T71" fmla="*/ 7 h 42"/>
                    <a:gd name="T72" fmla="*/ 11 w 26"/>
                    <a:gd name="T73" fmla="*/ 8 h 42"/>
                    <a:gd name="T74" fmla="*/ 11 w 26"/>
                    <a:gd name="T75" fmla="*/ 15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 h="42">
                      <a:moveTo>
                        <a:pt x="26" y="22"/>
                      </a:moveTo>
                      <a:lnTo>
                        <a:pt x="11" y="22"/>
                      </a:lnTo>
                      <a:lnTo>
                        <a:pt x="11" y="31"/>
                      </a:lnTo>
                      <a:lnTo>
                        <a:pt x="11" y="32"/>
                      </a:lnTo>
                      <a:lnTo>
                        <a:pt x="11" y="33"/>
                      </a:lnTo>
                      <a:lnTo>
                        <a:pt x="12" y="34"/>
                      </a:lnTo>
                      <a:lnTo>
                        <a:pt x="13" y="34"/>
                      </a:lnTo>
                      <a:lnTo>
                        <a:pt x="14" y="34"/>
                      </a:lnTo>
                      <a:lnTo>
                        <a:pt x="15" y="33"/>
                      </a:lnTo>
                      <a:lnTo>
                        <a:pt x="15" y="31"/>
                      </a:lnTo>
                      <a:lnTo>
                        <a:pt x="15" y="25"/>
                      </a:lnTo>
                      <a:lnTo>
                        <a:pt x="26" y="25"/>
                      </a:lnTo>
                      <a:lnTo>
                        <a:pt x="26" y="30"/>
                      </a:lnTo>
                      <a:lnTo>
                        <a:pt x="26" y="33"/>
                      </a:lnTo>
                      <a:lnTo>
                        <a:pt x="25" y="35"/>
                      </a:lnTo>
                      <a:lnTo>
                        <a:pt x="25" y="36"/>
                      </a:lnTo>
                      <a:lnTo>
                        <a:pt x="24" y="37"/>
                      </a:lnTo>
                      <a:lnTo>
                        <a:pt x="24" y="38"/>
                      </a:lnTo>
                      <a:lnTo>
                        <a:pt x="23" y="39"/>
                      </a:lnTo>
                      <a:lnTo>
                        <a:pt x="22" y="39"/>
                      </a:lnTo>
                      <a:lnTo>
                        <a:pt x="21" y="40"/>
                      </a:lnTo>
                      <a:lnTo>
                        <a:pt x="20" y="40"/>
                      </a:lnTo>
                      <a:lnTo>
                        <a:pt x="19" y="41"/>
                      </a:lnTo>
                      <a:lnTo>
                        <a:pt x="16" y="41"/>
                      </a:lnTo>
                      <a:lnTo>
                        <a:pt x="13" y="42"/>
                      </a:lnTo>
                      <a:lnTo>
                        <a:pt x="11" y="42"/>
                      </a:lnTo>
                      <a:lnTo>
                        <a:pt x="9" y="41"/>
                      </a:lnTo>
                      <a:lnTo>
                        <a:pt x="8" y="41"/>
                      </a:lnTo>
                      <a:lnTo>
                        <a:pt x="6" y="40"/>
                      </a:lnTo>
                      <a:lnTo>
                        <a:pt x="5" y="40"/>
                      </a:lnTo>
                      <a:lnTo>
                        <a:pt x="4" y="39"/>
                      </a:lnTo>
                      <a:lnTo>
                        <a:pt x="3" y="38"/>
                      </a:lnTo>
                      <a:lnTo>
                        <a:pt x="2" y="37"/>
                      </a:lnTo>
                      <a:lnTo>
                        <a:pt x="1" y="36"/>
                      </a:lnTo>
                      <a:lnTo>
                        <a:pt x="0" y="34"/>
                      </a:lnTo>
                      <a:lnTo>
                        <a:pt x="0" y="32"/>
                      </a:lnTo>
                      <a:lnTo>
                        <a:pt x="0" y="29"/>
                      </a:lnTo>
                      <a:lnTo>
                        <a:pt x="0" y="12"/>
                      </a:lnTo>
                      <a:lnTo>
                        <a:pt x="0" y="9"/>
                      </a:lnTo>
                      <a:lnTo>
                        <a:pt x="1" y="7"/>
                      </a:lnTo>
                      <a:lnTo>
                        <a:pt x="2" y="5"/>
                      </a:lnTo>
                      <a:lnTo>
                        <a:pt x="2" y="4"/>
                      </a:lnTo>
                      <a:lnTo>
                        <a:pt x="3" y="3"/>
                      </a:lnTo>
                      <a:lnTo>
                        <a:pt x="4" y="2"/>
                      </a:lnTo>
                      <a:lnTo>
                        <a:pt x="5" y="2"/>
                      </a:lnTo>
                      <a:lnTo>
                        <a:pt x="6" y="1"/>
                      </a:lnTo>
                      <a:lnTo>
                        <a:pt x="7" y="1"/>
                      </a:lnTo>
                      <a:lnTo>
                        <a:pt x="10" y="0"/>
                      </a:lnTo>
                      <a:lnTo>
                        <a:pt x="13" y="0"/>
                      </a:lnTo>
                      <a:lnTo>
                        <a:pt x="15" y="0"/>
                      </a:lnTo>
                      <a:lnTo>
                        <a:pt x="17" y="0"/>
                      </a:lnTo>
                      <a:lnTo>
                        <a:pt x="19" y="1"/>
                      </a:lnTo>
                      <a:lnTo>
                        <a:pt x="21" y="2"/>
                      </a:lnTo>
                      <a:lnTo>
                        <a:pt x="22" y="3"/>
                      </a:lnTo>
                      <a:lnTo>
                        <a:pt x="24" y="4"/>
                      </a:lnTo>
                      <a:lnTo>
                        <a:pt x="24" y="5"/>
                      </a:lnTo>
                      <a:lnTo>
                        <a:pt x="25" y="6"/>
                      </a:lnTo>
                      <a:lnTo>
                        <a:pt x="26" y="7"/>
                      </a:lnTo>
                      <a:lnTo>
                        <a:pt x="26" y="9"/>
                      </a:lnTo>
                      <a:lnTo>
                        <a:pt x="26" y="11"/>
                      </a:lnTo>
                      <a:lnTo>
                        <a:pt x="26" y="14"/>
                      </a:lnTo>
                      <a:lnTo>
                        <a:pt x="26" y="22"/>
                      </a:lnTo>
                      <a:moveTo>
                        <a:pt x="11" y="15"/>
                      </a:moveTo>
                      <a:lnTo>
                        <a:pt x="15" y="15"/>
                      </a:lnTo>
                      <a:lnTo>
                        <a:pt x="15" y="10"/>
                      </a:lnTo>
                      <a:lnTo>
                        <a:pt x="15" y="8"/>
                      </a:lnTo>
                      <a:lnTo>
                        <a:pt x="14" y="7"/>
                      </a:lnTo>
                      <a:lnTo>
                        <a:pt x="13" y="7"/>
                      </a:lnTo>
                      <a:lnTo>
                        <a:pt x="12" y="7"/>
                      </a:lnTo>
                      <a:lnTo>
                        <a:pt x="11" y="8"/>
                      </a:lnTo>
                      <a:lnTo>
                        <a:pt x="11" y="10"/>
                      </a:lnTo>
                      <a:lnTo>
                        <a:pt x="11" y="15"/>
                      </a:lnTo>
                    </a:path>
                  </a:pathLst>
                </a:custGeom>
                <a:solidFill>
                  <a:schemeClr val="tx1"/>
                </a:solidFill>
                <a:ln w="9525">
                  <a:noFill/>
                  <a:round/>
                  <a:headEnd/>
                  <a:tailEnd/>
                </a:ln>
              </p:spPr>
              <p:txBody>
                <a:bodyPr/>
                <a:lstStyle/>
                <a:p>
                  <a:endParaRPr lang="en-US"/>
                </a:p>
              </p:txBody>
            </p:sp>
            <p:sp>
              <p:nvSpPr>
                <p:cNvPr id="1052" name="Freeform 178"/>
                <p:cNvSpPr>
                  <a:spLocks/>
                </p:cNvSpPr>
                <p:nvPr/>
              </p:nvSpPr>
              <p:spPr bwMode="auto">
                <a:xfrm>
                  <a:off x="5380" y="3824"/>
                  <a:ext cx="26" cy="42"/>
                </a:xfrm>
                <a:custGeom>
                  <a:avLst/>
                  <a:gdLst>
                    <a:gd name="T0" fmla="*/ 26 w 26"/>
                    <a:gd name="T1" fmla="*/ 30 h 42"/>
                    <a:gd name="T2" fmla="*/ 26 w 26"/>
                    <a:gd name="T3" fmla="*/ 34 h 42"/>
                    <a:gd name="T4" fmla="*/ 25 w 26"/>
                    <a:gd name="T5" fmla="*/ 36 h 42"/>
                    <a:gd name="T6" fmla="*/ 23 w 26"/>
                    <a:gd name="T7" fmla="*/ 38 h 42"/>
                    <a:gd name="T8" fmla="*/ 22 w 26"/>
                    <a:gd name="T9" fmla="*/ 39 h 42"/>
                    <a:gd name="T10" fmla="*/ 19 w 26"/>
                    <a:gd name="T11" fmla="*/ 41 h 42"/>
                    <a:gd name="T12" fmla="*/ 16 w 26"/>
                    <a:gd name="T13" fmla="*/ 41 h 42"/>
                    <a:gd name="T14" fmla="*/ 13 w 26"/>
                    <a:gd name="T15" fmla="*/ 42 h 42"/>
                    <a:gd name="T16" fmla="*/ 10 w 26"/>
                    <a:gd name="T17" fmla="*/ 41 h 42"/>
                    <a:gd name="T18" fmla="*/ 7 w 26"/>
                    <a:gd name="T19" fmla="*/ 41 h 42"/>
                    <a:gd name="T20" fmla="*/ 4 w 26"/>
                    <a:gd name="T21" fmla="*/ 39 h 42"/>
                    <a:gd name="T22" fmla="*/ 2 w 26"/>
                    <a:gd name="T23" fmla="*/ 38 h 42"/>
                    <a:gd name="T24" fmla="*/ 1 w 26"/>
                    <a:gd name="T25" fmla="*/ 36 h 42"/>
                    <a:gd name="T26" fmla="*/ 0 w 26"/>
                    <a:gd name="T27" fmla="*/ 32 h 42"/>
                    <a:gd name="T28" fmla="*/ 0 w 26"/>
                    <a:gd name="T29" fmla="*/ 12 h 42"/>
                    <a:gd name="T30" fmla="*/ 0 w 26"/>
                    <a:gd name="T31" fmla="*/ 9 h 42"/>
                    <a:gd name="T32" fmla="*/ 1 w 26"/>
                    <a:gd name="T33" fmla="*/ 6 h 42"/>
                    <a:gd name="T34" fmla="*/ 3 w 26"/>
                    <a:gd name="T35" fmla="*/ 4 h 42"/>
                    <a:gd name="T36" fmla="*/ 5 w 26"/>
                    <a:gd name="T37" fmla="*/ 2 h 42"/>
                    <a:gd name="T38" fmla="*/ 9 w 26"/>
                    <a:gd name="T39" fmla="*/ 0 h 42"/>
                    <a:gd name="T40" fmla="*/ 13 w 26"/>
                    <a:gd name="T41" fmla="*/ 0 h 42"/>
                    <a:gd name="T42" fmla="*/ 17 w 26"/>
                    <a:gd name="T43" fmla="*/ 0 h 42"/>
                    <a:gd name="T44" fmla="*/ 20 w 26"/>
                    <a:gd name="T45" fmla="*/ 1 h 42"/>
                    <a:gd name="T46" fmla="*/ 23 w 26"/>
                    <a:gd name="T47" fmla="*/ 3 h 42"/>
                    <a:gd name="T48" fmla="*/ 25 w 26"/>
                    <a:gd name="T49" fmla="*/ 5 h 42"/>
                    <a:gd name="T50" fmla="*/ 26 w 26"/>
                    <a:gd name="T51" fmla="*/ 8 h 42"/>
                    <a:gd name="T52" fmla="*/ 26 w 26"/>
                    <a:gd name="T53" fmla="*/ 11 h 42"/>
                    <a:gd name="T54" fmla="*/ 11 w 26"/>
                    <a:gd name="T55" fmla="*/ 33 h 42"/>
                    <a:gd name="T56" fmla="*/ 12 w 26"/>
                    <a:gd name="T57" fmla="*/ 34 h 42"/>
                    <a:gd name="T58" fmla="*/ 14 w 26"/>
                    <a:gd name="T59" fmla="*/ 34 h 42"/>
                    <a:gd name="T60" fmla="*/ 15 w 26"/>
                    <a:gd name="T61" fmla="*/ 33 h 42"/>
                    <a:gd name="T62" fmla="*/ 15 w 26"/>
                    <a:gd name="T63" fmla="*/ 10 h 42"/>
                    <a:gd name="T64" fmla="*/ 15 w 26"/>
                    <a:gd name="T65" fmla="*/ 8 h 42"/>
                    <a:gd name="T66" fmla="*/ 13 w 26"/>
                    <a:gd name="T67" fmla="*/ 7 h 42"/>
                    <a:gd name="T68" fmla="*/ 11 w 26"/>
                    <a:gd name="T69" fmla="*/ 8 h 42"/>
                    <a:gd name="T70" fmla="*/ 11 w 26"/>
                    <a:gd name="T71" fmla="*/ 10 h 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2">
                      <a:moveTo>
                        <a:pt x="26" y="11"/>
                      </a:moveTo>
                      <a:lnTo>
                        <a:pt x="26" y="30"/>
                      </a:lnTo>
                      <a:lnTo>
                        <a:pt x="26" y="32"/>
                      </a:lnTo>
                      <a:lnTo>
                        <a:pt x="26" y="34"/>
                      </a:lnTo>
                      <a:lnTo>
                        <a:pt x="25" y="35"/>
                      </a:lnTo>
                      <a:lnTo>
                        <a:pt x="25" y="36"/>
                      </a:lnTo>
                      <a:lnTo>
                        <a:pt x="24" y="37"/>
                      </a:lnTo>
                      <a:lnTo>
                        <a:pt x="23" y="38"/>
                      </a:lnTo>
                      <a:lnTo>
                        <a:pt x="23" y="39"/>
                      </a:lnTo>
                      <a:lnTo>
                        <a:pt x="22" y="39"/>
                      </a:lnTo>
                      <a:lnTo>
                        <a:pt x="20" y="40"/>
                      </a:lnTo>
                      <a:lnTo>
                        <a:pt x="19" y="41"/>
                      </a:lnTo>
                      <a:lnTo>
                        <a:pt x="18" y="41"/>
                      </a:lnTo>
                      <a:lnTo>
                        <a:pt x="16" y="41"/>
                      </a:lnTo>
                      <a:lnTo>
                        <a:pt x="15" y="42"/>
                      </a:lnTo>
                      <a:lnTo>
                        <a:pt x="13" y="42"/>
                      </a:lnTo>
                      <a:lnTo>
                        <a:pt x="11" y="42"/>
                      </a:lnTo>
                      <a:lnTo>
                        <a:pt x="10" y="41"/>
                      </a:lnTo>
                      <a:lnTo>
                        <a:pt x="8" y="41"/>
                      </a:lnTo>
                      <a:lnTo>
                        <a:pt x="7" y="41"/>
                      </a:lnTo>
                      <a:lnTo>
                        <a:pt x="5" y="40"/>
                      </a:lnTo>
                      <a:lnTo>
                        <a:pt x="4" y="39"/>
                      </a:lnTo>
                      <a:lnTo>
                        <a:pt x="3" y="39"/>
                      </a:lnTo>
                      <a:lnTo>
                        <a:pt x="2" y="38"/>
                      </a:lnTo>
                      <a:lnTo>
                        <a:pt x="2" y="37"/>
                      </a:lnTo>
                      <a:lnTo>
                        <a:pt x="1" y="36"/>
                      </a:lnTo>
                      <a:lnTo>
                        <a:pt x="1" y="34"/>
                      </a:lnTo>
                      <a:lnTo>
                        <a:pt x="0" y="32"/>
                      </a:lnTo>
                      <a:lnTo>
                        <a:pt x="0" y="30"/>
                      </a:lnTo>
                      <a:lnTo>
                        <a:pt x="0" y="12"/>
                      </a:lnTo>
                      <a:lnTo>
                        <a:pt x="0" y="10"/>
                      </a:lnTo>
                      <a:lnTo>
                        <a:pt x="0" y="9"/>
                      </a:lnTo>
                      <a:lnTo>
                        <a:pt x="1" y="7"/>
                      </a:lnTo>
                      <a:lnTo>
                        <a:pt x="1" y="6"/>
                      </a:lnTo>
                      <a:lnTo>
                        <a:pt x="2" y="5"/>
                      </a:lnTo>
                      <a:lnTo>
                        <a:pt x="3" y="4"/>
                      </a:lnTo>
                      <a:lnTo>
                        <a:pt x="4" y="3"/>
                      </a:lnTo>
                      <a:lnTo>
                        <a:pt x="5" y="2"/>
                      </a:lnTo>
                      <a:lnTo>
                        <a:pt x="7" y="1"/>
                      </a:lnTo>
                      <a:lnTo>
                        <a:pt x="9" y="0"/>
                      </a:lnTo>
                      <a:lnTo>
                        <a:pt x="11" y="0"/>
                      </a:lnTo>
                      <a:lnTo>
                        <a:pt x="13" y="0"/>
                      </a:lnTo>
                      <a:lnTo>
                        <a:pt x="15" y="0"/>
                      </a:lnTo>
                      <a:lnTo>
                        <a:pt x="17" y="0"/>
                      </a:lnTo>
                      <a:lnTo>
                        <a:pt x="19" y="0"/>
                      </a:lnTo>
                      <a:lnTo>
                        <a:pt x="20" y="1"/>
                      </a:lnTo>
                      <a:lnTo>
                        <a:pt x="21" y="2"/>
                      </a:lnTo>
                      <a:lnTo>
                        <a:pt x="23" y="3"/>
                      </a:lnTo>
                      <a:lnTo>
                        <a:pt x="24" y="4"/>
                      </a:lnTo>
                      <a:lnTo>
                        <a:pt x="25" y="5"/>
                      </a:lnTo>
                      <a:lnTo>
                        <a:pt x="25" y="6"/>
                      </a:lnTo>
                      <a:lnTo>
                        <a:pt x="26" y="8"/>
                      </a:lnTo>
                      <a:lnTo>
                        <a:pt x="26" y="9"/>
                      </a:lnTo>
                      <a:lnTo>
                        <a:pt x="26" y="11"/>
                      </a:lnTo>
                      <a:moveTo>
                        <a:pt x="11" y="31"/>
                      </a:moveTo>
                      <a:lnTo>
                        <a:pt x="11" y="33"/>
                      </a:lnTo>
                      <a:lnTo>
                        <a:pt x="12" y="34"/>
                      </a:lnTo>
                      <a:lnTo>
                        <a:pt x="13" y="34"/>
                      </a:lnTo>
                      <a:lnTo>
                        <a:pt x="14" y="34"/>
                      </a:lnTo>
                      <a:lnTo>
                        <a:pt x="15" y="33"/>
                      </a:lnTo>
                      <a:lnTo>
                        <a:pt x="15" y="31"/>
                      </a:lnTo>
                      <a:lnTo>
                        <a:pt x="15" y="10"/>
                      </a:lnTo>
                      <a:lnTo>
                        <a:pt x="15" y="9"/>
                      </a:lnTo>
                      <a:lnTo>
                        <a:pt x="15" y="8"/>
                      </a:lnTo>
                      <a:lnTo>
                        <a:pt x="14" y="7"/>
                      </a:lnTo>
                      <a:lnTo>
                        <a:pt x="13" y="7"/>
                      </a:lnTo>
                      <a:lnTo>
                        <a:pt x="12" y="7"/>
                      </a:lnTo>
                      <a:lnTo>
                        <a:pt x="11" y="8"/>
                      </a:lnTo>
                      <a:lnTo>
                        <a:pt x="11" y="9"/>
                      </a:lnTo>
                      <a:lnTo>
                        <a:pt x="11" y="10"/>
                      </a:lnTo>
                      <a:lnTo>
                        <a:pt x="11" y="31"/>
                      </a:lnTo>
                    </a:path>
                  </a:pathLst>
                </a:custGeom>
                <a:solidFill>
                  <a:schemeClr val="tx1"/>
                </a:solidFill>
                <a:ln w="9525">
                  <a:noFill/>
                  <a:round/>
                  <a:headEnd/>
                  <a:tailEnd/>
                </a:ln>
              </p:spPr>
              <p:txBody>
                <a:bodyPr/>
                <a:lstStyle/>
                <a:p>
                  <a:endParaRPr lang="en-US"/>
                </a:p>
              </p:txBody>
            </p:sp>
            <p:sp>
              <p:nvSpPr>
                <p:cNvPr id="1053" name="Freeform 179"/>
                <p:cNvSpPr>
                  <a:spLocks/>
                </p:cNvSpPr>
                <p:nvPr/>
              </p:nvSpPr>
              <p:spPr bwMode="auto">
                <a:xfrm>
                  <a:off x="5409" y="3824"/>
                  <a:ext cx="26" cy="51"/>
                </a:xfrm>
                <a:custGeom>
                  <a:avLst/>
                  <a:gdLst>
                    <a:gd name="T0" fmla="*/ 0 w 26"/>
                    <a:gd name="T1" fmla="*/ 1 h 51"/>
                    <a:gd name="T2" fmla="*/ 11 w 26"/>
                    <a:gd name="T3" fmla="*/ 1 h 51"/>
                    <a:gd name="T4" fmla="*/ 11 w 26"/>
                    <a:gd name="T5" fmla="*/ 6 h 51"/>
                    <a:gd name="T6" fmla="*/ 11 w 26"/>
                    <a:gd name="T7" fmla="*/ 4 h 51"/>
                    <a:gd name="T8" fmla="*/ 12 w 26"/>
                    <a:gd name="T9" fmla="*/ 3 h 51"/>
                    <a:gd name="T10" fmla="*/ 13 w 26"/>
                    <a:gd name="T11" fmla="*/ 2 h 51"/>
                    <a:gd name="T12" fmla="*/ 14 w 26"/>
                    <a:gd name="T13" fmla="*/ 1 h 51"/>
                    <a:gd name="T14" fmla="*/ 15 w 26"/>
                    <a:gd name="T15" fmla="*/ 1 h 51"/>
                    <a:gd name="T16" fmla="*/ 16 w 26"/>
                    <a:gd name="T17" fmla="*/ 0 h 51"/>
                    <a:gd name="T18" fmla="*/ 17 w 26"/>
                    <a:gd name="T19" fmla="*/ 0 h 51"/>
                    <a:gd name="T20" fmla="*/ 19 w 26"/>
                    <a:gd name="T21" fmla="*/ 0 h 51"/>
                    <a:gd name="T22" fmla="*/ 21 w 26"/>
                    <a:gd name="T23" fmla="*/ 0 h 51"/>
                    <a:gd name="T24" fmla="*/ 22 w 26"/>
                    <a:gd name="T25" fmla="*/ 0 h 51"/>
                    <a:gd name="T26" fmla="*/ 23 w 26"/>
                    <a:gd name="T27" fmla="*/ 1 h 51"/>
                    <a:gd name="T28" fmla="*/ 24 w 26"/>
                    <a:gd name="T29" fmla="*/ 2 h 51"/>
                    <a:gd name="T30" fmla="*/ 25 w 26"/>
                    <a:gd name="T31" fmla="*/ 3 h 51"/>
                    <a:gd name="T32" fmla="*/ 26 w 26"/>
                    <a:gd name="T33" fmla="*/ 5 h 51"/>
                    <a:gd name="T34" fmla="*/ 26 w 26"/>
                    <a:gd name="T35" fmla="*/ 7 h 51"/>
                    <a:gd name="T36" fmla="*/ 26 w 26"/>
                    <a:gd name="T37" fmla="*/ 8 h 51"/>
                    <a:gd name="T38" fmla="*/ 26 w 26"/>
                    <a:gd name="T39" fmla="*/ 33 h 51"/>
                    <a:gd name="T40" fmla="*/ 26 w 26"/>
                    <a:gd name="T41" fmla="*/ 35 h 51"/>
                    <a:gd name="T42" fmla="*/ 25 w 26"/>
                    <a:gd name="T43" fmla="*/ 36 h 51"/>
                    <a:gd name="T44" fmla="*/ 25 w 26"/>
                    <a:gd name="T45" fmla="*/ 38 h 51"/>
                    <a:gd name="T46" fmla="*/ 24 w 26"/>
                    <a:gd name="T47" fmla="*/ 39 h 51"/>
                    <a:gd name="T48" fmla="*/ 23 w 26"/>
                    <a:gd name="T49" fmla="*/ 40 h 51"/>
                    <a:gd name="T50" fmla="*/ 21 w 26"/>
                    <a:gd name="T51" fmla="*/ 41 h 51"/>
                    <a:gd name="T52" fmla="*/ 20 w 26"/>
                    <a:gd name="T53" fmla="*/ 41 h 51"/>
                    <a:gd name="T54" fmla="*/ 18 w 26"/>
                    <a:gd name="T55" fmla="*/ 42 h 51"/>
                    <a:gd name="T56" fmla="*/ 17 w 26"/>
                    <a:gd name="T57" fmla="*/ 42 h 51"/>
                    <a:gd name="T58" fmla="*/ 15 w 26"/>
                    <a:gd name="T59" fmla="*/ 41 h 51"/>
                    <a:gd name="T60" fmla="*/ 14 w 26"/>
                    <a:gd name="T61" fmla="*/ 41 h 51"/>
                    <a:gd name="T62" fmla="*/ 13 w 26"/>
                    <a:gd name="T63" fmla="*/ 40 h 51"/>
                    <a:gd name="T64" fmla="*/ 12 w 26"/>
                    <a:gd name="T65" fmla="*/ 39 h 51"/>
                    <a:gd name="T66" fmla="*/ 12 w 26"/>
                    <a:gd name="T67" fmla="*/ 38 h 51"/>
                    <a:gd name="T68" fmla="*/ 11 w 26"/>
                    <a:gd name="T69" fmla="*/ 37 h 51"/>
                    <a:gd name="T70" fmla="*/ 11 w 26"/>
                    <a:gd name="T71" fmla="*/ 36 h 51"/>
                    <a:gd name="T72" fmla="*/ 11 w 26"/>
                    <a:gd name="T73" fmla="*/ 51 h 51"/>
                    <a:gd name="T74" fmla="*/ 0 w 26"/>
                    <a:gd name="T75" fmla="*/ 51 h 51"/>
                    <a:gd name="T76" fmla="*/ 0 w 26"/>
                    <a:gd name="T77" fmla="*/ 1 h 51"/>
                    <a:gd name="T78" fmla="*/ 11 w 26"/>
                    <a:gd name="T79" fmla="*/ 29 h 51"/>
                    <a:gd name="T80" fmla="*/ 11 w 26"/>
                    <a:gd name="T81" fmla="*/ 31 h 51"/>
                    <a:gd name="T82" fmla="*/ 12 w 26"/>
                    <a:gd name="T83" fmla="*/ 31 h 51"/>
                    <a:gd name="T84" fmla="*/ 12 w 26"/>
                    <a:gd name="T85" fmla="*/ 32 h 51"/>
                    <a:gd name="T86" fmla="*/ 13 w 26"/>
                    <a:gd name="T87" fmla="*/ 32 h 51"/>
                    <a:gd name="T88" fmla="*/ 14 w 26"/>
                    <a:gd name="T89" fmla="*/ 32 h 51"/>
                    <a:gd name="T90" fmla="*/ 15 w 26"/>
                    <a:gd name="T91" fmla="*/ 31 h 51"/>
                    <a:gd name="T92" fmla="*/ 15 w 26"/>
                    <a:gd name="T93" fmla="*/ 31 h 51"/>
                    <a:gd name="T94" fmla="*/ 15 w 26"/>
                    <a:gd name="T95" fmla="*/ 29 h 51"/>
                    <a:gd name="T96" fmla="*/ 15 w 26"/>
                    <a:gd name="T97" fmla="*/ 12 h 51"/>
                    <a:gd name="T98" fmla="*/ 15 w 26"/>
                    <a:gd name="T99" fmla="*/ 10 h 51"/>
                    <a:gd name="T100" fmla="*/ 15 w 26"/>
                    <a:gd name="T101" fmla="*/ 10 h 51"/>
                    <a:gd name="T102" fmla="*/ 14 w 26"/>
                    <a:gd name="T103" fmla="*/ 9 h 51"/>
                    <a:gd name="T104" fmla="*/ 13 w 26"/>
                    <a:gd name="T105" fmla="*/ 9 h 51"/>
                    <a:gd name="T106" fmla="*/ 12 w 26"/>
                    <a:gd name="T107" fmla="*/ 9 h 51"/>
                    <a:gd name="T108" fmla="*/ 12 w 26"/>
                    <a:gd name="T109" fmla="*/ 10 h 51"/>
                    <a:gd name="T110" fmla="*/ 11 w 26"/>
                    <a:gd name="T111" fmla="*/ 11 h 51"/>
                    <a:gd name="T112" fmla="*/ 11 w 26"/>
                    <a:gd name="T113" fmla="*/ 12 h 51"/>
                    <a:gd name="T114" fmla="*/ 11 w 26"/>
                    <a:gd name="T115" fmla="*/ 2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 h="51">
                      <a:moveTo>
                        <a:pt x="0" y="1"/>
                      </a:moveTo>
                      <a:lnTo>
                        <a:pt x="11" y="1"/>
                      </a:lnTo>
                      <a:lnTo>
                        <a:pt x="11" y="6"/>
                      </a:lnTo>
                      <a:lnTo>
                        <a:pt x="11" y="4"/>
                      </a:lnTo>
                      <a:lnTo>
                        <a:pt x="12" y="3"/>
                      </a:lnTo>
                      <a:lnTo>
                        <a:pt x="13" y="2"/>
                      </a:lnTo>
                      <a:lnTo>
                        <a:pt x="14" y="1"/>
                      </a:lnTo>
                      <a:lnTo>
                        <a:pt x="15" y="1"/>
                      </a:lnTo>
                      <a:lnTo>
                        <a:pt x="16" y="0"/>
                      </a:lnTo>
                      <a:lnTo>
                        <a:pt x="17" y="0"/>
                      </a:lnTo>
                      <a:lnTo>
                        <a:pt x="19" y="0"/>
                      </a:lnTo>
                      <a:lnTo>
                        <a:pt x="21" y="0"/>
                      </a:lnTo>
                      <a:lnTo>
                        <a:pt x="22" y="0"/>
                      </a:lnTo>
                      <a:lnTo>
                        <a:pt x="23" y="1"/>
                      </a:lnTo>
                      <a:lnTo>
                        <a:pt x="24" y="2"/>
                      </a:lnTo>
                      <a:lnTo>
                        <a:pt x="25" y="3"/>
                      </a:lnTo>
                      <a:lnTo>
                        <a:pt x="26" y="5"/>
                      </a:lnTo>
                      <a:lnTo>
                        <a:pt x="26" y="7"/>
                      </a:lnTo>
                      <a:lnTo>
                        <a:pt x="26" y="8"/>
                      </a:lnTo>
                      <a:lnTo>
                        <a:pt x="26" y="33"/>
                      </a:lnTo>
                      <a:lnTo>
                        <a:pt x="26" y="35"/>
                      </a:lnTo>
                      <a:lnTo>
                        <a:pt x="25" y="36"/>
                      </a:lnTo>
                      <a:lnTo>
                        <a:pt x="25" y="38"/>
                      </a:lnTo>
                      <a:lnTo>
                        <a:pt x="24" y="39"/>
                      </a:lnTo>
                      <a:lnTo>
                        <a:pt x="23" y="40"/>
                      </a:lnTo>
                      <a:lnTo>
                        <a:pt x="21" y="41"/>
                      </a:lnTo>
                      <a:lnTo>
                        <a:pt x="20" y="41"/>
                      </a:lnTo>
                      <a:lnTo>
                        <a:pt x="18" y="42"/>
                      </a:lnTo>
                      <a:lnTo>
                        <a:pt x="17" y="42"/>
                      </a:lnTo>
                      <a:lnTo>
                        <a:pt x="15" y="41"/>
                      </a:lnTo>
                      <a:lnTo>
                        <a:pt x="14" y="41"/>
                      </a:lnTo>
                      <a:lnTo>
                        <a:pt x="13" y="40"/>
                      </a:lnTo>
                      <a:lnTo>
                        <a:pt x="12" y="39"/>
                      </a:lnTo>
                      <a:lnTo>
                        <a:pt x="12" y="38"/>
                      </a:lnTo>
                      <a:lnTo>
                        <a:pt x="11" y="37"/>
                      </a:lnTo>
                      <a:lnTo>
                        <a:pt x="11" y="36"/>
                      </a:lnTo>
                      <a:lnTo>
                        <a:pt x="11" y="51"/>
                      </a:lnTo>
                      <a:lnTo>
                        <a:pt x="0" y="51"/>
                      </a:lnTo>
                      <a:lnTo>
                        <a:pt x="0" y="1"/>
                      </a:lnTo>
                      <a:moveTo>
                        <a:pt x="11" y="29"/>
                      </a:moveTo>
                      <a:lnTo>
                        <a:pt x="11" y="31"/>
                      </a:lnTo>
                      <a:lnTo>
                        <a:pt x="12" y="31"/>
                      </a:lnTo>
                      <a:lnTo>
                        <a:pt x="12" y="32"/>
                      </a:lnTo>
                      <a:lnTo>
                        <a:pt x="13" y="32"/>
                      </a:lnTo>
                      <a:lnTo>
                        <a:pt x="14" y="32"/>
                      </a:lnTo>
                      <a:lnTo>
                        <a:pt x="15" y="31"/>
                      </a:lnTo>
                      <a:lnTo>
                        <a:pt x="15" y="29"/>
                      </a:lnTo>
                      <a:lnTo>
                        <a:pt x="15" y="12"/>
                      </a:lnTo>
                      <a:lnTo>
                        <a:pt x="15" y="10"/>
                      </a:lnTo>
                      <a:lnTo>
                        <a:pt x="14" y="9"/>
                      </a:lnTo>
                      <a:lnTo>
                        <a:pt x="13" y="9"/>
                      </a:lnTo>
                      <a:lnTo>
                        <a:pt x="12" y="9"/>
                      </a:lnTo>
                      <a:lnTo>
                        <a:pt x="12" y="10"/>
                      </a:lnTo>
                      <a:lnTo>
                        <a:pt x="11" y="11"/>
                      </a:lnTo>
                      <a:lnTo>
                        <a:pt x="11" y="12"/>
                      </a:lnTo>
                      <a:lnTo>
                        <a:pt x="11" y="29"/>
                      </a:lnTo>
                    </a:path>
                  </a:pathLst>
                </a:custGeom>
                <a:solidFill>
                  <a:schemeClr val="tx1"/>
                </a:solidFill>
                <a:ln w="9525">
                  <a:noFill/>
                  <a:round/>
                  <a:headEnd/>
                  <a:tailEnd/>
                </a:ln>
              </p:spPr>
              <p:txBody>
                <a:bodyPr/>
                <a:lstStyle/>
                <a:p>
                  <a:endParaRPr lang="en-US"/>
                </a:p>
              </p:txBody>
            </p:sp>
            <p:sp>
              <p:nvSpPr>
                <p:cNvPr id="31" name="Rectangle 180"/>
                <p:cNvSpPr>
                  <a:spLocks noChangeArrowheads="1"/>
                </p:cNvSpPr>
                <p:nvPr/>
              </p:nvSpPr>
              <p:spPr bwMode="auto">
                <a:xfrm>
                  <a:off x="5439" y="3814"/>
                  <a:ext cx="10" cy="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endParaRPr lang="en-US" altLang="en-US" smtClean="0"/>
                </a:p>
              </p:txBody>
            </p:sp>
            <p:sp>
              <p:nvSpPr>
                <p:cNvPr id="1055" name="Freeform 181"/>
                <p:cNvSpPr>
                  <a:spLocks/>
                </p:cNvSpPr>
                <p:nvPr/>
              </p:nvSpPr>
              <p:spPr bwMode="auto">
                <a:xfrm>
                  <a:off x="5452" y="3824"/>
                  <a:ext cx="26" cy="42"/>
                </a:xfrm>
                <a:custGeom>
                  <a:avLst/>
                  <a:gdLst>
                    <a:gd name="T0" fmla="*/ 11 w 26"/>
                    <a:gd name="T1" fmla="*/ 22 h 42"/>
                    <a:gd name="T2" fmla="*/ 11 w 26"/>
                    <a:gd name="T3" fmla="*/ 32 h 42"/>
                    <a:gd name="T4" fmla="*/ 12 w 26"/>
                    <a:gd name="T5" fmla="*/ 33 h 42"/>
                    <a:gd name="T6" fmla="*/ 13 w 26"/>
                    <a:gd name="T7" fmla="*/ 34 h 42"/>
                    <a:gd name="T8" fmla="*/ 15 w 26"/>
                    <a:gd name="T9" fmla="*/ 33 h 42"/>
                    <a:gd name="T10" fmla="*/ 16 w 26"/>
                    <a:gd name="T11" fmla="*/ 31 h 42"/>
                    <a:gd name="T12" fmla="*/ 26 w 26"/>
                    <a:gd name="T13" fmla="*/ 25 h 42"/>
                    <a:gd name="T14" fmla="*/ 26 w 26"/>
                    <a:gd name="T15" fmla="*/ 33 h 42"/>
                    <a:gd name="T16" fmla="*/ 25 w 26"/>
                    <a:gd name="T17" fmla="*/ 36 h 42"/>
                    <a:gd name="T18" fmla="*/ 24 w 26"/>
                    <a:gd name="T19" fmla="*/ 38 h 42"/>
                    <a:gd name="T20" fmla="*/ 22 w 26"/>
                    <a:gd name="T21" fmla="*/ 39 h 42"/>
                    <a:gd name="T22" fmla="*/ 20 w 26"/>
                    <a:gd name="T23" fmla="*/ 40 h 42"/>
                    <a:gd name="T24" fmla="*/ 16 w 26"/>
                    <a:gd name="T25" fmla="*/ 41 h 42"/>
                    <a:gd name="T26" fmla="*/ 11 w 26"/>
                    <a:gd name="T27" fmla="*/ 42 h 42"/>
                    <a:gd name="T28" fmla="*/ 8 w 26"/>
                    <a:gd name="T29" fmla="*/ 41 h 42"/>
                    <a:gd name="T30" fmla="*/ 5 w 26"/>
                    <a:gd name="T31" fmla="*/ 40 h 42"/>
                    <a:gd name="T32" fmla="*/ 3 w 26"/>
                    <a:gd name="T33" fmla="*/ 38 h 42"/>
                    <a:gd name="T34" fmla="*/ 1 w 26"/>
                    <a:gd name="T35" fmla="*/ 36 h 42"/>
                    <a:gd name="T36" fmla="*/ 0 w 26"/>
                    <a:gd name="T37" fmla="*/ 32 h 42"/>
                    <a:gd name="T38" fmla="*/ 0 w 26"/>
                    <a:gd name="T39" fmla="*/ 12 h 42"/>
                    <a:gd name="T40" fmla="*/ 1 w 26"/>
                    <a:gd name="T41" fmla="*/ 7 h 42"/>
                    <a:gd name="T42" fmla="*/ 3 w 26"/>
                    <a:gd name="T43" fmla="*/ 4 h 42"/>
                    <a:gd name="T44" fmla="*/ 5 w 26"/>
                    <a:gd name="T45" fmla="*/ 2 h 42"/>
                    <a:gd name="T46" fmla="*/ 7 w 26"/>
                    <a:gd name="T47" fmla="*/ 1 h 42"/>
                    <a:gd name="T48" fmla="*/ 10 w 26"/>
                    <a:gd name="T49" fmla="*/ 0 h 42"/>
                    <a:gd name="T50" fmla="*/ 16 w 26"/>
                    <a:gd name="T51" fmla="*/ 0 h 42"/>
                    <a:gd name="T52" fmla="*/ 20 w 26"/>
                    <a:gd name="T53" fmla="*/ 1 h 42"/>
                    <a:gd name="T54" fmla="*/ 23 w 26"/>
                    <a:gd name="T55" fmla="*/ 3 h 42"/>
                    <a:gd name="T56" fmla="*/ 25 w 26"/>
                    <a:gd name="T57" fmla="*/ 5 h 42"/>
                    <a:gd name="T58" fmla="*/ 26 w 26"/>
                    <a:gd name="T59" fmla="*/ 7 h 42"/>
                    <a:gd name="T60" fmla="*/ 26 w 26"/>
                    <a:gd name="T61" fmla="*/ 11 h 42"/>
                    <a:gd name="T62" fmla="*/ 26 w 26"/>
                    <a:gd name="T63" fmla="*/ 22 h 42"/>
                    <a:gd name="T64" fmla="*/ 16 w 26"/>
                    <a:gd name="T65" fmla="*/ 15 h 42"/>
                    <a:gd name="T66" fmla="*/ 16 w 26"/>
                    <a:gd name="T67" fmla="*/ 8 h 42"/>
                    <a:gd name="T68" fmla="*/ 14 w 26"/>
                    <a:gd name="T69" fmla="*/ 7 h 42"/>
                    <a:gd name="T70" fmla="*/ 12 w 26"/>
                    <a:gd name="T71" fmla="*/ 7 h 42"/>
                    <a:gd name="T72" fmla="*/ 11 w 26"/>
                    <a:gd name="T73" fmla="*/ 8 h 42"/>
                    <a:gd name="T74" fmla="*/ 11 w 26"/>
                    <a:gd name="T75" fmla="*/ 15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 h="42">
                      <a:moveTo>
                        <a:pt x="26" y="22"/>
                      </a:moveTo>
                      <a:lnTo>
                        <a:pt x="11" y="22"/>
                      </a:lnTo>
                      <a:lnTo>
                        <a:pt x="11" y="31"/>
                      </a:lnTo>
                      <a:lnTo>
                        <a:pt x="11" y="32"/>
                      </a:lnTo>
                      <a:lnTo>
                        <a:pt x="11" y="33"/>
                      </a:lnTo>
                      <a:lnTo>
                        <a:pt x="12" y="33"/>
                      </a:lnTo>
                      <a:lnTo>
                        <a:pt x="12" y="34"/>
                      </a:lnTo>
                      <a:lnTo>
                        <a:pt x="13" y="34"/>
                      </a:lnTo>
                      <a:lnTo>
                        <a:pt x="14" y="34"/>
                      </a:lnTo>
                      <a:lnTo>
                        <a:pt x="15" y="33"/>
                      </a:lnTo>
                      <a:lnTo>
                        <a:pt x="16" y="31"/>
                      </a:lnTo>
                      <a:lnTo>
                        <a:pt x="16" y="25"/>
                      </a:lnTo>
                      <a:lnTo>
                        <a:pt x="26" y="25"/>
                      </a:lnTo>
                      <a:lnTo>
                        <a:pt x="26" y="30"/>
                      </a:lnTo>
                      <a:lnTo>
                        <a:pt x="26" y="33"/>
                      </a:lnTo>
                      <a:lnTo>
                        <a:pt x="26" y="35"/>
                      </a:lnTo>
                      <a:lnTo>
                        <a:pt x="25" y="36"/>
                      </a:lnTo>
                      <a:lnTo>
                        <a:pt x="25" y="37"/>
                      </a:lnTo>
                      <a:lnTo>
                        <a:pt x="24" y="38"/>
                      </a:lnTo>
                      <a:lnTo>
                        <a:pt x="23" y="39"/>
                      </a:lnTo>
                      <a:lnTo>
                        <a:pt x="22" y="39"/>
                      </a:lnTo>
                      <a:lnTo>
                        <a:pt x="21" y="40"/>
                      </a:lnTo>
                      <a:lnTo>
                        <a:pt x="20" y="40"/>
                      </a:lnTo>
                      <a:lnTo>
                        <a:pt x="19" y="41"/>
                      </a:lnTo>
                      <a:lnTo>
                        <a:pt x="16" y="41"/>
                      </a:lnTo>
                      <a:lnTo>
                        <a:pt x="13" y="42"/>
                      </a:lnTo>
                      <a:lnTo>
                        <a:pt x="11" y="42"/>
                      </a:lnTo>
                      <a:lnTo>
                        <a:pt x="10" y="41"/>
                      </a:lnTo>
                      <a:lnTo>
                        <a:pt x="8" y="41"/>
                      </a:lnTo>
                      <a:lnTo>
                        <a:pt x="7" y="40"/>
                      </a:lnTo>
                      <a:lnTo>
                        <a:pt x="5" y="40"/>
                      </a:lnTo>
                      <a:lnTo>
                        <a:pt x="4" y="39"/>
                      </a:lnTo>
                      <a:lnTo>
                        <a:pt x="3" y="38"/>
                      </a:lnTo>
                      <a:lnTo>
                        <a:pt x="2" y="37"/>
                      </a:lnTo>
                      <a:lnTo>
                        <a:pt x="1" y="36"/>
                      </a:lnTo>
                      <a:lnTo>
                        <a:pt x="1" y="34"/>
                      </a:lnTo>
                      <a:lnTo>
                        <a:pt x="0" y="32"/>
                      </a:lnTo>
                      <a:lnTo>
                        <a:pt x="0" y="29"/>
                      </a:lnTo>
                      <a:lnTo>
                        <a:pt x="0" y="12"/>
                      </a:lnTo>
                      <a:lnTo>
                        <a:pt x="0" y="9"/>
                      </a:lnTo>
                      <a:lnTo>
                        <a:pt x="1" y="7"/>
                      </a:lnTo>
                      <a:lnTo>
                        <a:pt x="2" y="5"/>
                      </a:lnTo>
                      <a:lnTo>
                        <a:pt x="3" y="4"/>
                      </a:lnTo>
                      <a:lnTo>
                        <a:pt x="4" y="3"/>
                      </a:lnTo>
                      <a:lnTo>
                        <a:pt x="5" y="2"/>
                      </a:lnTo>
                      <a:lnTo>
                        <a:pt x="6" y="2"/>
                      </a:lnTo>
                      <a:lnTo>
                        <a:pt x="7" y="1"/>
                      </a:lnTo>
                      <a:lnTo>
                        <a:pt x="8" y="1"/>
                      </a:lnTo>
                      <a:lnTo>
                        <a:pt x="10" y="0"/>
                      </a:lnTo>
                      <a:lnTo>
                        <a:pt x="13" y="0"/>
                      </a:lnTo>
                      <a:lnTo>
                        <a:pt x="16" y="0"/>
                      </a:lnTo>
                      <a:lnTo>
                        <a:pt x="18" y="0"/>
                      </a:lnTo>
                      <a:lnTo>
                        <a:pt x="20" y="1"/>
                      </a:lnTo>
                      <a:lnTo>
                        <a:pt x="21" y="2"/>
                      </a:lnTo>
                      <a:lnTo>
                        <a:pt x="23" y="3"/>
                      </a:lnTo>
                      <a:lnTo>
                        <a:pt x="24" y="4"/>
                      </a:lnTo>
                      <a:lnTo>
                        <a:pt x="25" y="5"/>
                      </a:lnTo>
                      <a:lnTo>
                        <a:pt x="25" y="6"/>
                      </a:lnTo>
                      <a:lnTo>
                        <a:pt x="26" y="7"/>
                      </a:lnTo>
                      <a:lnTo>
                        <a:pt x="26" y="9"/>
                      </a:lnTo>
                      <a:lnTo>
                        <a:pt x="26" y="11"/>
                      </a:lnTo>
                      <a:lnTo>
                        <a:pt x="26" y="14"/>
                      </a:lnTo>
                      <a:lnTo>
                        <a:pt x="26" y="22"/>
                      </a:lnTo>
                      <a:moveTo>
                        <a:pt x="11" y="15"/>
                      </a:moveTo>
                      <a:lnTo>
                        <a:pt x="16" y="15"/>
                      </a:lnTo>
                      <a:lnTo>
                        <a:pt x="16" y="10"/>
                      </a:lnTo>
                      <a:lnTo>
                        <a:pt x="16" y="8"/>
                      </a:lnTo>
                      <a:lnTo>
                        <a:pt x="15" y="8"/>
                      </a:lnTo>
                      <a:lnTo>
                        <a:pt x="14" y="7"/>
                      </a:lnTo>
                      <a:lnTo>
                        <a:pt x="13" y="7"/>
                      </a:lnTo>
                      <a:lnTo>
                        <a:pt x="12" y="7"/>
                      </a:lnTo>
                      <a:lnTo>
                        <a:pt x="12" y="8"/>
                      </a:lnTo>
                      <a:lnTo>
                        <a:pt x="11" y="8"/>
                      </a:lnTo>
                      <a:lnTo>
                        <a:pt x="11" y="10"/>
                      </a:lnTo>
                      <a:lnTo>
                        <a:pt x="11" y="15"/>
                      </a:lnTo>
                    </a:path>
                  </a:pathLst>
                </a:custGeom>
                <a:solidFill>
                  <a:schemeClr val="tx1"/>
                </a:solidFill>
                <a:ln w="9525">
                  <a:noFill/>
                  <a:round/>
                  <a:headEnd/>
                  <a:tailEnd/>
                </a:ln>
              </p:spPr>
              <p:txBody>
                <a:bodyPr/>
                <a:lstStyle/>
                <a:p>
                  <a:endParaRPr lang="en-US"/>
                </a:p>
              </p:txBody>
            </p:sp>
            <p:sp>
              <p:nvSpPr>
                <p:cNvPr id="1056" name="Freeform 182"/>
                <p:cNvSpPr>
                  <a:spLocks/>
                </p:cNvSpPr>
                <p:nvPr/>
              </p:nvSpPr>
              <p:spPr bwMode="auto">
                <a:xfrm>
                  <a:off x="5497" y="3814"/>
                  <a:ext cx="30" cy="52"/>
                </a:xfrm>
                <a:custGeom>
                  <a:avLst/>
                  <a:gdLst>
                    <a:gd name="T0" fmla="*/ 18 w 30"/>
                    <a:gd name="T1" fmla="*/ 18 h 52"/>
                    <a:gd name="T2" fmla="*/ 18 w 30"/>
                    <a:gd name="T3" fmla="*/ 9 h 52"/>
                    <a:gd name="T4" fmla="*/ 17 w 30"/>
                    <a:gd name="T5" fmla="*/ 8 h 52"/>
                    <a:gd name="T6" fmla="*/ 16 w 30"/>
                    <a:gd name="T7" fmla="*/ 8 h 52"/>
                    <a:gd name="T8" fmla="*/ 14 w 30"/>
                    <a:gd name="T9" fmla="*/ 8 h 52"/>
                    <a:gd name="T10" fmla="*/ 13 w 30"/>
                    <a:gd name="T11" fmla="*/ 8 h 52"/>
                    <a:gd name="T12" fmla="*/ 12 w 30"/>
                    <a:gd name="T13" fmla="*/ 9 h 52"/>
                    <a:gd name="T14" fmla="*/ 12 w 30"/>
                    <a:gd name="T15" fmla="*/ 12 h 52"/>
                    <a:gd name="T16" fmla="*/ 12 w 30"/>
                    <a:gd name="T17" fmla="*/ 13 h 52"/>
                    <a:gd name="T18" fmla="*/ 16 w 30"/>
                    <a:gd name="T19" fmla="*/ 18 h 52"/>
                    <a:gd name="T20" fmla="*/ 26 w 30"/>
                    <a:gd name="T21" fmla="*/ 27 h 52"/>
                    <a:gd name="T22" fmla="*/ 28 w 30"/>
                    <a:gd name="T23" fmla="*/ 30 h 52"/>
                    <a:gd name="T24" fmla="*/ 29 w 30"/>
                    <a:gd name="T25" fmla="*/ 33 h 52"/>
                    <a:gd name="T26" fmla="*/ 30 w 30"/>
                    <a:gd name="T27" fmla="*/ 37 h 52"/>
                    <a:gd name="T28" fmla="*/ 29 w 30"/>
                    <a:gd name="T29" fmla="*/ 42 h 52"/>
                    <a:gd name="T30" fmla="*/ 28 w 30"/>
                    <a:gd name="T31" fmla="*/ 45 h 52"/>
                    <a:gd name="T32" fmla="*/ 26 w 30"/>
                    <a:gd name="T33" fmla="*/ 48 h 52"/>
                    <a:gd name="T34" fmla="*/ 23 w 30"/>
                    <a:gd name="T35" fmla="*/ 50 h 52"/>
                    <a:gd name="T36" fmla="*/ 19 w 30"/>
                    <a:gd name="T37" fmla="*/ 51 h 52"/>
                    <a:gd name="T38" fmla="*/ 15 w 30"/>
                    <a:gd name="T39" fmla="*/ 52 h 52"/>
                    <a:gd name="T40" fmla="*/ 11 w 30"/>
                    <a:gd name="T41" fmla="*/ 52 h 52"/>
                    <a:gd name="T42" fmla="*/ 8 w 30"/>
                    <a:gd name="T43" fmla="*/ 51 h 52"/>
                    <a:gd name="T44" fmla="*/ 5 w 30"/>
                    <a:gd name="T45" fmla="*/ 49 h 52"/>
                    <a:gd name="T46" fmla="*/ 3 w 30"/>
                    <a:gd name="T47" fmla="*/ 48 h 52"/>
                    <a:gd name="T48" fmla="*/ 1 w 30"/>
                    <a:gd name="T49" fmla="*/ 44 h 52"/>
                    <a:gd name="T50" fmla="*/ 1 w 30"/>
                    <a:gd name="T51" fmla="*/ 40 h 52"/>
                    <a:gd name="T52" fmla="*/ 12 w 30"/>
                    <a:gd name="T53" fmla="*/ 31 h 52"/>
                    <a:gd name="T54" fmla="*/ 12 w 30"/>
                    <a:gd name="T55" fmla="*/ 42 h 52"/>
                    <a:gd name="T56" fmla="*/ 13 w 30"/>
                    <a:gd name="T57" fmla="*/ 43 h 52"/>
                    <a:gd name="T58" fmla="*/ 14 w 30"/>
                    <a:gd name="T59" fmla="*/ 43 h 52"/>
                    <a:gd name="T60" fmla="*/ 16 w 30"/>
                    <a:gd name="T61" fmla="*/ 43 h 52"/>
                    <a:gd name="T62" fmla="*/ 17 w 30"/>
                    <a:gd name="T63" fmla="*/ 43 h 52"/>
                    <a:gd name="T64" fmla="*/ 18 w 30"/>
                    <a:gd name="T65" fmla="*/ 41 h 52"/>
                    <a:gd name="T66" fmla="*/ 18 w 30"/>
                    <a:gd name="T67" fmla="*/ 38 h 52"/>
                    <a:gd name="T68" fmla="*/ 18 w 30"/>
                    <a:gd name="T69" fmla="*/ 36 h 52"/>
                    <a:gd name="T70" fmla="*/ 14 w 30"/>
                    <a:gd name="T71" fmla="*/ 32 h 52"/>
                    <a:gd name="T72" fmla="*/ 4 w 30"/>
                    <a:gd name="T73" fmla="*/ 23 h 52"/>
                    <a:gd name="T74" fmla="*/ 2 w 30"/>
                    <a:gd name="T75" fmla="*/ 20 h 52"/>
                    <a:gd name="T76" fmla="*/ 1 w 30"/>
                    <a:gd name="T77" fmla="*/ 17 h 52"/>
                    <a:gd name="T78" fmla="*/ 0 w 30"/>
                    <a:gd name="T79" fmla="*/ 15 h 52"/>
                    <a:gd name="T80" fmla="*/ 0 w 30"/>
                    <a:gd name="T81" fmla="*/ 11 h 52"/>
                    <a:gd name="T82" fmla="*/ 1 w 30"/>
                    <a:gd name="T83" fmla="*/ 7 h 52"/>
                    <a:gd name="T84" fmla="*/ 3 w 30"/>
                    <a:gd name="T85" fmla="*/ 4 h 52"/>
                    <a:gd name="T86" fmla="*/ 5 w 30"/>
                    <a:gd name="T87" fmla="*/ 2 h 52"/>
                    <a:gd name="T88" fmla="*/ 8 w 30"/>
                    <a:gd name="T89" fmla="*/ 1 h 52"/>
                    <a:gd name="T90" fmla="*/ 13 w 30"/>
                    <a:gd name="T91" fmla="*/ 0 h 52"/>
                    <a:gd name="T92" fmla="*/ 19 w 30"/>
                    <a:gd name="T93" fmla="*/ 0 h 52"/>
                    <a:gd name="T94" fmla="*/ 23 w 30"/>
                    <a:gd name="T95" fmla="*/ 1 h 52"/>
                    <a:gd name="T96" fmla="*/ 25 w 30"/>
                    <a:gd name="T97" fmla="*/ 2 h 52"/>
                    <a:gd name="T98" fmla="*/ 27 w 30"/>
                    <a:gd name="T99" fmla="*/ 3 h 52"/>
                    <a:gd name="T100" fmla="*/ 28 w 30"/>
                    <a:gd name="T101" fmla="*/ 5 h 52"/>
                    <a:gd name="T102" fmla="*/ 29 w 30"/>
                    <a:gd name="T103" fmla="*/ 8 h 52"/>
                    <a:gd name="T104" fmla="*/ 29 w 30"/>
                    <a:gd name="T105" fmla="*/ 18 h 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 h="52">
                      <a:moveTo>
                        <a:pt x="29" y="18"/>
                      </a:moveTo>
                      <a:lnTo>
                        <a:pt x="18" y="18"/>
                      </a:lnTo>
                      <a:lnTo>
                        <a:pt x="18" y="11"/>
                      </a:lnTo>
                      <a:lnTo>
                        <a:pt x="18" y="9"/>
                      </a:lnTo>
                      <a:lnTo>
                        <a:pt x="17" y="8"/>
                      </a:lnTo>
                      <a:lnTo>
                        <a:pt x="16" y="8"/>
                      </a:lnTo>
                      <a:lnTo>
                        <a:pt x="15" y="7"/>
                      </a:lnTo>
                      <a:lnTo>
                        <a:pt x="14" y="8"/>
                      </a:lnTo>
                      <a:lnTo>
                        <a:pt x="13" y="8"/>
                      </a:lnTo>
                      <a:lnTo>
                        <a:pt x="12" y="9"/>
                      </a:lnTo>
                      <a:lnTo>
                        <a:pt x="12" y="11"/>
                      </a:lnTo>
                      <a:lnTo>
                        <a:pt x="12" y="12"/>
                      </a:lnTo>
                      <a:lnTo>
                        <a:pt x="12" y="13"/>
                      </a:lnTo>
                      <a:lnTo>
                        <a:pt x="13" y="15"/>
                      </a:lnTo>
                      <a:lnTo>
                        <a:pt x="16" y="18"/>
                      </a:lnTo>
                      <a:lnTo>
                        <a:pt x="23" y="24"/>
                      </a:lnTo>
                      <a:lnTo>
                        <a:pt x="26" y="27"/>
                      </a:lnTo>
                      <a:lnTo>
                        <a:pt x="27" y="29"/>
                      </a:lnTo>
                      <a:lnTo>
                        <a:pt x="28" y="30"/>
                      </a:lnTo>
                      <a:lnTo>
                        <a:pt x="29" y="31"/>
                      </a:lnTo>
                      <a:lnTo>
                        <a:pt x="29" y="33"/>
                      </a:lnTo>
                      <a:lnTo>
                        <a:pt x="29" y="35"/>
                      </a:lnTo>
                      <a:lnTo>
                        <a:pt x="30" y="37"/>
                      </a:lnTo>
                      <a:lnTo>
                        <a:pt x="29" y="39"/>
                      </a:lnTo>
                      <a:lnTo>
                        <a:pt x="29" y="42"/>
                      </a:lnTo>
                      <a:lnTo>
                        <a:pt x="29" y="44"/>
                      </a:lnTo>
                      <a:lnTo>
                        <a:pt x="28" y="45"/>
                      </a:lnTo>
                      <a:lnTo>
                        <a:pt x="27" y="47"/>
                      </a:lnTo>
                      <a:lnTo>
                        <a:pt x="26" y="48"/>
                      </a:lnTo>
                      <a:lnTo>
                        <a:pt x="25" y="49"/>
                      </a:lnTo>
                      <a:lnTo>
                        <a:pt x="23" y="50"/>
                      </a:lnTo>
                      <a:lnTo>
                        <a:pt x="21" y="51"/>
                      </a:lnTo>
                      <a:lnTo>
                        <a:pt x="19" y="51"/>
                      </a:lnTo>
                      <a:lnTo>
                        <a:pt x="17" y="52"/>
                      </a:lnTo>
                      <a:lnTo>
                        <a:pt x="15" y="52"/>
                      </a:lnTo>
                      <a:lnTo>
                        <a:pt x="13" y="52"/>
                      </a:lnTo>
                      <a:lnTo>
                        <a:pt x="11" y="52"/>
                      </a:lnTo>
                      <a:lnTo>
                        <a:pt x="9" y="51"/>
                      </a:lnTo>
                      <a:lnTo>
                        <a:pt x="8" y="51"/>
                      </a:lnTo>
                      <a:lnTo>
                        <a:pt x="6" y="50"/>
                      </a:lnTo>
                      <a:lnTo>
                        <a:pt x="5" y="49"/>
                      </a:lnTo>
                      <a:lnTo>
                        <a:pt x="4" y="49"/>
                      </a:lnTo>
                      <a:lnTo>
                        <a:pt x="3" y="48"/>
                      </a:lnTo>
                      <a:lnTo>
                        <a:pt x="2" y="46"/>
                      </a:lnTo>
                      <a:lnTo>
                        <a:pt x="1" y="44"/>
                      </a:lnTo>
                      <a:lnTo>
                        <a:pt x="1" y="42"/>
                      </a:lnTo>
                      <a:lnTo>
                        <a:pt x="1" y="40"/>
                      </a:lnTo>
                      <a:lnTo>
                        <a:pt x="1" y="31"/>
                      </a:lnTo>
                      <a:lnTo>
                        <a:pt x="12" y="31"/>
                      </a:lnTo>
                      <a:lnTo>
                        <a:pt x="12" y="40"/>
                      </a:lnTo>
                      <a:lnTo>
                        <a:pt x="12" y="42"/>
                      </a:lnTo>
                      <a:lnTo>
                        <a:pt x="13" y="43"/>
                      </a:lnTo>
                      <a:lnTo>
                        <a:pt x="14" y="43"/>
                      </a:lnTo>
                      <a:lnTo>
                        <a:pt x="15" y="43"/>
                      </a:lnTo>
                      <a:lnTo>
                        <a:pt x="16" y="43"/>
                      </a:lnTo>
                      <a:lnTo>
                        <a:pt x="17" y="43"/>
                      </a:lnTo>
                      <a:lnTo>
                        <a:pt x="18" y="42"/>
                      </a:lnTo>
                      <a:lnTo>
                        <a:pt x="18" y="41"/>
                      </a:lnTo>
                      <a:lnTo>
                        <a:pt x="18" y="39"/>
                      </a:lnTo>
                      <a:lnTo>
                        <a:pt x="18" y="38"/>
                      </a:lnTo>
                      <a:lnTo>
                        <a:pt x="18" y="37"/>
                      </a:lnTo>
                      <a:lnTo>
                        <a:pt x="18" y="36"/>
                      </a:lnTo>
                      <a:lnTo>
                        <a:pt x="16" y="34"/>
                      </a:lnTo>
                      <a:lnTo>
                        <a:pt x="14" y="32"/>
                      </a:lnTo>
                      <a:lnTo>
                        <a:pt x="6" y="24"/>
                      </a:lnTo>
                      <a:lnTo>
                        <a:pt x="4" y="23"/>
                      </a:lnTo>
                      <a:lnTo>
                        <a:pt x="3" y="21"/>
                      </a:lnTo>
                      <a:lnTo>
                        <a:pt x="2" y="20"/>
                      </a:lnTo>
                      <a:lnTo>
                        <a:pt x="1" y="19"/>
                      </a:lnTo>
                      <a:lnTo>
                        <a:pt x="1" y="17"/>
                      </a:lnTo>
                      <a:lnTo>
                        <a:pt x="1" y="16"/>
                      </a:lnTo>
                      <a:lnTo>
                        <a:pt x="0" y="15"/>
                      </a:lnTo>
                      <a:lnTo>
                        <a:pt x="0" y="13"/>
                      </a:lnTo>
                      <a:lnTo>
                        <a:pt x="0" y="11"/>
                      </a:lnTo>
                      <a:lnTo>
                        <a:pt x="1" y="9"/>
                      </a:lnTo>
                      <a:lnTo>
                        <a:pt x="1" y="7"/>
                      </a:lnTo>
                      <a:lnTo>
                        <a:pt x="2" y="6"/>
                      </a:lnTo>
                      <a:lnTo>
                        <a:pt x="3" y="4"/>
                      </a:lnTo>
                      <a:lnTo>
                        <a:pt x="4" y="3"/>
                      </a:lnTo>
                      <a:lnTo>
                        <a:pt x="5" y="2"/>
                      </a:lnTo>
                      <a:lnTo>
                        <a:pt x="7" y="1"/>
                      </a:lnTo>
                      <a:lnTo>
                        <a:pt x="8" y="1"/>
                      </a:lnTo>
                      <a:lnTo>
                        <a:pt x="10" y="0"/>
                      </a:lnTo>
                      <a:lnTo>
                        <a:pt x="13" y="0"/>
                      </a:lnTo>
                      <a:lnTo>
                        <a:pt x="15" y="0"/>
                      </a:lnTo>
                      <a:lnTo>
                        <a:pt x="19" y="0"/>
                      </a:lnTo>
                      <a:lnTo>
                        <a:pt x="22" y="0"/>
                      </a:lnTo>
                      <a:lnTo>
                        <a:pt x="23" y="1"/>
                      </a:lnTo>
                      <a:lnTo>
                        <a:pt x="24" y="1"/>
                      </a:lnTo>
                      <a:lnTo>
                        <a:pt x="25" y="2"/>
                      </a:lnTo>
                      <a:lnTo>
                        <a:pt x="26" y="3"/>
                      </a:lnTo>
                      <a:lnTo>
                        <a:pt x="27" y="3"/>
                      </a:lnTo>
                      <a:lnTo>
                        <a:pt x="27" y="4"/>
                      </a:lnTo>
                      <a:lnTo>
                        <a:pt x="28" y="5"/>
                      </a:lnTo>
                      <a:lnTo>
                        <a:pt x="29" y="6"/>
                      </a:lnTo>
                      <a:lnTo>
                        <a:pt x="29" y="8"/>
                      </a:lnTo>
                      <a:lnTo>
                        <a:pt x="29" y="10"/>
                      </a:lnTo>
                      <a:lnTo>
                        <a:pt x="29" y="18"/>
                      </a:lnTo>
                    </a:path>
                  </a:pathLst>
                </a:custGeom>
                <a:solidFill>
                  <a:schemeClr val="tx1"/>
                </a:solidFill>
                <a:ln w="9525">
                  <a:noFill/>
                  <a:round/>
                  <a:headEnd/>
                  <a:tailEnd/>
                </a:ln>
              </p:spPr>
              <p:txBody>
                <a:bodyPr/>
                <a:lstStyle/>
                <a:p>
                  <a:endParaRPr lang="en-US"/>
                </a:p>
              </p:txBody>
            </p:sp>
            <p:sp>
              <p:nvSpPr>
                <p:cNvPr id="1057" name="Freeform 183"/>
                <p:cNvSpPr>
                  <a:spLocks/>
                </p:cNvSpPr>
                <p:nvPr/>
              </p:nvSpPr>
              <p:spPr bwMode="auto">
                <a:xfrm>
                  <a:off x="5529" y="3824"/>
                  <a:ext cx="26" cy="42"/>
                </a:xfrm>
                <a:custGeom>
                  <a:avLst/>
                  <a:gdLst>
                    <a:gd name="T0" fmla="*/ 0 w 26"/>
                    <a:gd name="T1" fmla="*/ 15 h 42"/>
                    <a:gd name="T2" fmla="*/ 0 w 26"/>
                    <a:gd name="T3" fmla="*/ 8 h 42"/>
                    <a:gd name="T4" fmla="*/ 2 w 26"/>
                    <a:gd name="T5" fmla="*/ 5 h 42"/>
                    <a:gd name="T6" fmla="*/ 4 w 26"/>
                    <a:gd name="T7" fmla="*/ 2 h 42"/>
                    <a:gd name="T8" fmla="*/ 6 w 26"/>
                    <a:gd name="T9" fmla="*/ 1 h 42"/>
                    <a:gd name="T10" fmla="*/ 9 w 26"/>
                    <a:gd name="T11" fmla="*/ 0 h 42"/>
                    <a:gd name="T12" fmla="*/ 13 w 26"/>
                    <a:gd name="T13" fmla="*/ 0 h 42"/>
                    <a:gd name="T14" fmla="*/ 18 w 26"/>
                    <a:gd name="T15" fmla="*/ 0 h 42"/>
                    <a:gd name="T16" fmla="*/ 21 w 26"/>
                    <a:gd name="T17" fmla="*/ 1 h 42"/>
                    <a:gd name="T18" fmla="*/ 24 w 26"/>
                    <a:gd name="T19" fmla="*/ 3 h 42"/>
                    <a:gd name="T20" fmla="*/ 25 w 26"/>
                    <a:gd name="T21" fmla="*/ 5 h 42"/>
                    <a:gd name="T22" fmla="*/ 26 w 26"/>
                    <a:gd name="T23" fmla="*/ 8 h 42"/>
                    <a:gd name="T24" fmla="*/ 26 w 26"/>
                    <a:gd name="T25" fmla="*/ 11 h 42"/>
                    <a:gd name="T26" fmla="*/ 16 w 26"/>
                    <a:gd name="T27" fmla="*/ 40 h 42"/>
                    <a:gd name="T28" fmla="*/ 15 w 26"/>
                    <a:gd name="T29" fmla="*/ 38 h 42"/>
                    <a:gd name="T30" fmla="*/ 13 w 26"/>
                    <a:gd name="T31" fmla="*/ 40 h 42"/>
                    <a:gd name="T32" fmla="*/ 11 w 26"/>
                    <a:gd name="T33" fmla="*/ 41 h 42"/>
                    <a:gd name="T34" fmla="*/ 9 w 26"/>
                    <a:gd name="T35" fmla="*/ 42 h 42"/>
                    <a:gd name="T36" fmla="*/ 7 w 26"/>
                    <a:gd name="T37" fmla="*/ 42 h 42"/>
                    <a:gd name="T38" fmla="*/ 5 w 26"/>
                    <a:gd name="T39" fmla="*/ 41 h 42"/>
                    <a:gd name="T40" fmla="*/ 3 w 26"/>
                    <a:gd name="T41" fmla="*/ 40 h 42"/>
                    <a:gd name="T42" fmla="*/ 1 w 26"/>
                    <a:gd name="T43" fmla="*/ 38 h 42"/>
                    <a:gd name="T44" fmla="*/ 0 w 26"/>
                    <a:gd name="T45" fmla="*/ 36 h 42"/>
                    <a:gd name="T46" fmla="*/ 0 w 26"/>
                    <a:gd name="T47" fmla="*/ 34 h 42"/>
                    <a:gd name="T48" fmla="*/ 0 w 26"/>
                    <a:gd name="T49" fmla="*/ 27 h 42"/>
                    <a:gd name="T50" fmla="*/ 1 w 26"/>
                    <a:gd name="T51" fmla="*/ 24 h 42"/>
                    <a:gd name="T52" fmla="*/ 2 w 26"/>
                    <a:gd name="T53" fmla="*/ 21 h 42"/>
                    <a:gd name="T54" fmla="*/ 6 w 26"/>
                    <a:gd name="T55" fmla="*/ 19 h 42"/>
                    <a:gd name="T56" fmla="*/ 13 w 26"/>
                    <a:gd name="T57" fmla="*/ 14 h 42"/>
                    <a:gd name="T58" fmla="*/ 15 w 26"/>
                    <a:gd name="T59" fmla="*/ 12 h 42"/>
                    <a:gd name="T60" fmla="*/ 16 w 26"/>
                    <a:gd name="T61" fmla="*/ 10 h 42"/>
                    <a:gd name="T62" fmla="*/ 15 w 26"/>
                    <a:gd name="T63" fmla="*/ 8 h 42"/>
                    <a:gd name="T64" fmla="*/ 14 w 26"/>
                    <a:gd name="T65" fmla="*/ 7 h 42"/>
                    <a:gd name="T66" fmla="*/ 12 w 26"/>
                    <a:gd name="T67" fmla="*/ 7 h 42"/>
                    <a:gd name="T68" fmla="*/ 11 w 26"/>
                    <a:gd name="T69" fmla="*/ 8 h 42"/>
                    <a:gd name="T70" fmla="*/ 11 w 26"/>
                    <a:gd name="T71" fmla="*/ 10 h 42"/>
                    <a:gd name="T72" fmla="*/ 15 w 26"/>
                    <a:gd name="T73" fmla="*/ 21 h 42"/>
                    <a:gd name="T74" fmla="*/ 12 w 26"/>
                    <a:gd name="T75" fmla="*/ 23 h 42"/>
                    <a:gd name="T76" fmla="*/ 11 w 26"/>
                    <a:gd name="T77" fmla="*/ 25 h 42"/>
                    <a:gd name="T78" fmla="*/ 11 w 26"/>
                    <a:gd name="T79" fmla="*/ 30 h 42"/>
                    <a:gd name="T80" fmla="*/ 12 w 26"/>
                    <a:gd name="T81" fmla="*/ 32 h 42"/>
                    <a:gd name="T82" fmla="*/ 13 w 26"/>
                    <a:gd name="T83" fmla="*/ 33 h 42"/>
                    <a:gd name="T84" fmla="*/ 14 w 26"/>
                    <a:gd name="T85" fmla="*/ 32 h 42"/>
                    <a:gd name="T86" fmla="*/ 15 w 26"/>
                    <a:gd name="T87" fmla="*/ 31 h 42"/>
                    <a:gd name="T88" fmla="*/ 15 w 26"/>
                    <a:gd name="T89" fmla="*/ 29 h 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 h="42">
                      <a:moveTo>
                        <a:pt x="11" y="15"/>
                      </a:moveTo>
                      <a:lnTo>
                        <a:pt x="0" y="15"/>
                      </a:lnTo>
                      <a:lnTo>
                        <a:pt x="0" y="11"/>
                      </a:lnTo>
                      <a:lnTo>
                        <a:pt x="0" y="8"/>
                      </a:lnTo>
                      <a:lnTo>
                        <a:pt x="1" y="6"/>
                      </a:lnTo>
                      <a:lnTo>
                        <a:pt x="2" y="5"/>
                      </a:lnTo>
                      <a:lnTo>
                        <a:pt x="3" y="3"/>
                      </a:lnTo>
                      <a:lnTo>
                        <a:pt x="4" y="2"/>
                      </a:lnTo>
                      <a:lnTo>
                        <a:pt x="5" y="2"/>
                      </a:lnTo>
                      <a:lnTo>
                        <a:pt x="6" y="1"/>
                      </a:lnTo>
                      <a:lnTo>
                        <a:pt x="8" y="1"/>
                      </a:lnTo>
                      <a:lnTo>
                        <a:pt x="9" y="0"/>
                      </a:lnTo>
                      <a:lnTo>
                        <a:pt x="10" y="0"/>
                      </a:lnTo>
                      <a:lnTo>
                        <a:pt x="13" y="0"/>
                      </a:lnTo>
                      <a:lnTo>
                        <a:pt x="16" y="0"/>
                      </a:lnTo>
                      <a:lnTo>
                        <a:pt x="18" y="0"/>
                      </a:lnTo>
                      <a:lnTo>
                        <a:pt x="19" y="1"/>
                      </a:lnTo>
                      <a:lnTo>
                        <a:pt x="21" y="1"/>
                      </a:lnTo>
                      <a:lnTo>
                        <a:pt x="22" y="2"/>
                      </a:lnTo>
                      <a:lnTo>
                        <a:pt x="24" y="3"/>
                      </a:lnTo>
                      <a:lnTo>
                        <a:pt x="24" y="4"/>
                      </a:lnTo>
                      <a:lnTo>
                        <a:pt x="25" y="5"/>
                      </a:lnTo>
                      <a:lnTo>
                        <a:pt x="26" y="6"/>
                      </a:lnTo>
                      <a:lnTo>
                        <a:pt x="26" y="8"/>
                      </a:lnTo>
                      <a:lnTo>
                        <a:pt x="26" y="9"/>
                      </a:lnTo>
                      <a:lnTo>
                        <a:pt x="26" y="11"/>
                      </a:lnTo>
                      <a:lnTo>
                        <a:pt x="26" y="40"/>
                      </a:lnTo>
                      <a:lnTo>
                        <a:pt x="16" y="40"/>
                      </a:lnTo>
                      <a:lnTo>
                        <a:pt x="15" y="36"/>
                      </a:lnTo>
                      <a:lnTo>
                        <a:pt x="15" y="38"/>
                      </a:lnTo>
                      <a:lnTo>
                        <a:pt x="14" y="39"/>
                      </a:lnTo>
                      <a:lnTo>
                        <a:pt x="13" y="40"/>
                      </a:lnTo>
                      <a:lnTo>
                        <a:pt x="12" y="40"/>
                      </a:lnTo>
                      <a:lnTo>
                        <a:pt x="11" y="41"/>
                      </a:lnTo>
                      <a:lnTo>
                        <a:pt x="10" y="41"/>
                      </a:lnTo>
                      <a:lnTo>
                        <a:pt x="9" y="42"/>
                      </a:lnTo>
                      <a:lnTo>
                        <a:pt x="8" y="42"/>
                      </a:lnTo>
                      <a:lnTo>
                        <a:pt x="7" y="42"/>
                      </a:lnTo>
                      <a:lnTo>
                        <a:pt x="6" y="41"/>
                      </a:lnTo>
                      <a:lnTo>
                        <a:pt x="5" y="41"/>
                      </a:lnTo>
                      <a:lnTo>
                        <a:pt x="4" y="40"/>
                      </a:lnTo>
                      <a:lnTo>
                        <a:pt x="3" y="40"/>
                      </a:lnTo>
                      <a:lnTo>
                        <a:pt x="2" y="39"/>
                      </a:lnTo>
                      <a:lnTo>
                        <a:pt x="1" y="38"/>
                      </a:lnTo>
                      <a:lnTo>
                        <a:pt x="1" y="37"/>
                      </a:lnTo>
                      <a:lnTo>
                        <a:pt x="0" y="36"/>
                      </a:lnTo>
                      <a:lnTo>
                        <a:pt x="0" y="35"/>
                      </a:lnTo>
                      <a:lnTo>
                        <a:pt x="0" y="34"/>
                      </a:lnTo>
                      <a:lnTo>
                        <a:pt x="0" y="32"/>
                      </a:lnTo>
                      <a:lnTo>
                        <a:pt x="0" y="27"/>
                      </a:lnTo>
                      <a:lnTo>
                        <a:pt x="0" y="25"/>
                      </a:lnTo>
                      <a:lnTo>
                        <a:pt x="1" y="24"/>
                      </a:lnTo>
                      <a:lnTo>
                        <a:pt x="1" y="22"/>
                      </a:lnTo>
                      <a:lnTo>
                        <a:pt x="2" y="21"/>
                      </a:lnTo>
                      <a:lnTo>
                        <a:pt x="4" y="20"/>
                      </a:lnTo>
                      <a:lnTo>
                        <a:pt x="6" y="19"/>
                      </a:lnTo>
                      <a:lnTo>
                        <a:pt x="9" y="17"/>
                      </a:lnTo>
                      <a:lnTo>
                        <a:pt x="13" y="14"/>
                      </a:lnTo>
                      <a:lnTo>
                        <a:pt x="14" y="13"/>
                      </a:lnTo>
                      <a:lnTo>
                        <a:pt x="15" y="12"/>
                      </a:lnTo>
                      <a:lnTo>
                        <a:pt x="16" y="10"/>
                      </a:lnTo>
                      <a:lnTo>
                        <a:pt x="15" y="9"/>
                      </a:lnTo>
                      <a:lnTo>
                        <a:pt x="15" y="8"/>
                      </a:lnTo>
                      <a:lnTo>
                        <a:pt x="14" y="7"/>
                      </a:lnTo>
                      <a:lnTo>
                        <a:pt x="13" y="7"/>
                      </a:lnTo>
                      <a:lnTo>
                        <a:pt x="12" y="7"/>
                      </a:lnTo>
                      <a:lnTo>
                        <a:pt x="11" y="8"/>
                      </a:lnTo>
                      <a:lnTo>
                        <a:pt x="11" y="9"/>
                      </a:lnTo>
                      <a:lnTo>
                        <a:pt x="11" y="10"/>
                      </a:lnTo>
                      <a:lnTo>
                        <a:pt x="11" y="15"/>
                      </a:lnTo>
                      <a:moveTo>
                        <a:pt x="15" y="21"/>
                      </a:moveTo>
                      <a:lnTo>
                        <a:pt x="13" y="22"/>
                      </a:lnTo>
                      <a:lnTo>
                        <a:pt x="12" y="23"/>
                      </a:lnTo>
                      <a:lnTo>
                        <a:pt x="12" y="24"/>
                      </a:lnTo>
                      <a:lnTo>
                        <a:pt x="11" y="25"/>
                      </a:lnTo>
                      <a:lnTo>
                        <a:pt x="11" y="27"/>
                      </a:lnTo>
                      <a:lnTo>
                        <a:pt x="11" y="30"/>
                      </a:lnTo>
                      <a:lnTo>
                        <a:pt x="11" y="31"/>
                      </a:lnTo>
                      <a:lnTo>
                        <a:pt x="12" y="32"/>
                      </a:lnTo>
                      <a:lnTo>
                        <a:pt x="12" y="33"/>
                      </a:lnTo>
                      <a:lnTo>
                        <a:pt x="13" y="33"/>
                      </a:lnTo>
                      <a:lnTo>
                        <a:pt x="14" y="33"/>
                      </a:lnTo>
                      <a:lnTo>
                        <a:pt x="14" y="32"/>
                      </a:lnTo>
                      <a:lnTo>
                        <a:pt x="15" y="32"/>
                      </a:lnTo>
                      <a:lnTo>
                        <a:pt x="15" y="31"/>
                      </a:lnTo>
                      <a:lnTo>
                        <a:pt x="15" y="29"/>
                      </a:lnTo>
                      <a:lnTo>
                        <a:pt x="15" y="21"/>
                      </a:lnTo>
                    </a:path>
                  </a:pathLst>
                </a:custGeom>
                <a:solidFill>
                  <a:schemeClr val="tx1"/>
                </a:solidFill>
                <a:ln w="9525">
                  <a:noFill/>
                  <a:round/>
                  <a:headEnd/>
                  <a:tailEnd/>
                </a:ln>
              </p:spPr>
              <p:txBody>
                <a:bodyPr/>
                <a:lstStyle/>
                <a:p>
                  <a:endParaRPr lang="en-US"/>
                </a:p>
              </p:txBody>
            </p:sp>
            <p:sp>
              <p:nvSpPr>
                <p:cNvPr id="1058" name="Freeform 184"/>
                <p:cNvSpPr>
                  <a:spLocks/>
                </p:cNvSpPr>
                <p:nvPr/>
              </p:nvSpPr>
              <p:spPr bwMode="auto">
                <a:xfrm>
                  <a:off x="5558" y="3825"/>
                  <a:ext cx="27" cy="39"/>
                </a:xfrm>
                <a:custGeom>
                  <a:avLst/>
                  <a:gdLst>
                    <a:gd name="T0" fmla="*/ 0 w 27"/>
                    <a:gd name="T1" fmla="*/ 0 h 39"/>
                    <a:gd name="T2" fmla="*/ 11 w 27"/>
                    <a:gd name="T3" fmla="*/ 0 h 39"/>
                    <a:gd name="T4" fmla="*/ 14 w 27"/>
                    <a:gd name="T5" fmla="*/ 31 h 39"/>
                    <a:gd name="T6" fmla="*/ 18 w 27"/>
                    <a:gd name="T7" fmla="*/ 0 h 39"/>
                    <a:gd name="T8" fmla="*/ 27 w 27"/>
                    <a:gd name="T9" fmla="*/ 0 h 39"/>
                    <a:gd name="T10" fmla="*/ 20 w 27"/>
                    <a:gd name="T11" fmla="*/ 39 h 39"/>
                    <a:gd name="T12" fmla="*/ 7 w 27"/>
                    <a:gd name="T13" fmla="*/ 39 h 39"/>
                    <a:gd name="T14" fmla="*/ 0 w 27"/>
                    <a:gd name="T15" fmla="*/ 0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39">
                      <a:moveTo>
                        <a:pt x="0" y="0"/>
                      </a:moveTo>
                      <a:lnTo>
                        <a:pt x="11" y="0"/>
                      </a:lnTo>
                      <a:lnTo>
                        <a:pt x="14" y="31"/>
                      </a:lnTo>
                      <a:lnTo>
                        <a:pt x="18" y="0"/>
                      </a:lnTo>
                      <a:lnTo>
                        <a:pt x="27" y="0"/>
                      </a:lnTo>
                      <a:lnTo>
                        <a:pt x="20" y="39"/>
                      </a:lnTo>
                      <a:lnTo>
                        <a:pt x="7" y="39"/>
                      </a:lnTo>
                      <a:lnTo>
                        <a:pt x="0" y="0"/>
                      </a:lnTo>
                    </a:path>
                  </a:pathLst>
                </a:custGeom>
                <a:solidFill>
                  <a:schemeClr val="tx1"/>
                </a:solidFill>
                <a:ln w="9525">
                  <a:noFill/>
                  <a:round/>
                  <a:headEnd/>
                  <a:tailEnd/>
                </a:ln>
              </p:spPr>
              <p:txBody>
                <a:bodyPr/>
                <a:lstStyle/>
                <a:p>
                  <a:endParaRPr lang="en-US"/>
                </a:p>
              </p:txBody>
            </p:sp>
            <p:sp>
              <p:nvSpPr>
                <p:cNvPr id="1059" name="Freeform 185"/>
                <p:cNvSpPr>
                  <a:spLocks/>
                </p:cNvSpPr>
                <p:nvPr/>
              </p:nvSpPr>
              <p:spPr bwMode="auto">
                <a:xfrm>
                  <a:off x="5587" y="3815"/>
                  <a:ext cx="11" cy="49"/>
                </a:xfrm>
                <a:custGeom>
                  <a:avLst/>
                  <a:gdLst>
                    <a:gd name="T0" fmla="*/ 0 w 11"/>
                    <a:gd name="T1" fmla="*/ 7 h 49"/>
                    <a:gd name="T2" fmla="*/ 0 w 11"/>
                    <a:gd name="T3" fmla="*/ 0 h 49"/>
                    <a:gd name="T4" fmla="*/ 11 w 11"/>
                    <a:gd name="T5" fmla="*/ 0 h 49"/>
                    <a:gd name="T6" fmla="*/ 11 w 11"/>
                    <a:gd name="T7" fmla="*/ 7 h 49"/>
                    <a:gd name="T8" fmla="*/ 0 w 11"/>
                    <a:gd name="T9" fmla="*/ 7 h 49"/>
                    <a:gd name="T10" fmla="*/ 0 w 11"/>
                    <a:gd name="T11" fmla="*/ 49 h 49"/>
                    <a:gd name="T12" fmla="*/ 0 w 11"/>
                    <a:gd name="T13" fmla="*/ 10 h 49"/>
                    <a:gd name="T14" fmla="*/ 11 w 11"/>
                    <a:gd name="T15" fmla="*/ 10 h 49"/>
                    <a:gd name="T16" fmla="*/ 11 w 11"/>
                    <a:gd name="T17" fmla="*/ 49 h 49"/>
                    <a:gd name="T18" fmla="*/ 0 w 11"/>
                    <a:gd name="T19" fmla="*/ 49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49">
                      <a:moveTo>
                        <a:pt x="0" y="7"/>
                      </a:moveTo>
                      <a:lnTo>
                        <a:pt x="0" y="0"/>
                      </a:lnTo>
                      <a:lnTo>
                        <a:pt x="11" y="0"/>
                      </a:lnTo>
                      <a:lnTo>
                        <a:pt x="11" y="7"/>
                      </a:lnTo>
                      <a:lnTo>
                        <a:pt x="0" y="7"/>
                      </a:lnTo>
                      <a:moveTo>
                        <a:pt x="0" y="49"/>
                      </a:moveTo>
                      <a:lnTo>
                        <a:pt x="0" y="10"/>
                      </a:lnTo>
                      <a:lnTo>
                        <a:pt x="11" y="10"/>
                      </a:lnTo>
                      <a:lnTo>
                        <a:pt x="11" y="49"/>
                      </a:lnTo>
                      <a:lnTo>
                        <a:pt x="0" y="49"/>
                      </a:lnTo>
                    </a:path>
                  </a:pathLst>
                </a:custGeom>
                <a:solidFill>
                  <a:schemeClr val="tx1"/>
                </a:solidFill>
                <a:ln w="9525">
                  <a:noFill/>
                  <a:round/>
                  <a:headEnd/>
                  <a:tailEnd/>
                </a:ln>
              </p:spPr>
              <p:txBody>
                <a:bodyPr/>
                <a:lstStyle/>
                <a:p>
                  <a:endParaRPr lang="en-US"/>
                </a:p>
              </p:txBody>
            </p:sp>
            <p:sp>
              <p:nvSpPr>
                <p:cNvPr id="1060" name="Freeform 186"/>
                <p:cNvSpPr>
                  <a:spLocks/>
                </p:cNvSpPr>
                <p:nvPr/>
              </p:nvSpPr>
              <p:spPr bwMode="auto">
                <a:xfrm>
                  <a:off x="5602" y="3824"/>
                  <a:ext cx="26" cy="40"/>
                </a:xfrm>
                <a:custGeom>
                  <a:avLst/>
                  <a:gdLst>
                    <a:gd name="T0" fmla="*/ 0 w 26"/>
                    <a:gd name="T1" fmla="*/ 40 h 40"/>
                    <a:gd name="T2" fmla="*/ 0 w 26"/>
                    <a:gd name="T3" fmla="*/ 0 h 40"/>
                    <a:gd name="T4" fmla="*/ 10 w 26"/>
                    <a:gd name="T5" fmla="*/ 0 h 40"/>
                    <a:gd name="T6" fmla="*/ 10 w 26"/>
                    <a:gd name="T7" fmla="*/ 5 h 40"/>
                    <a:gd name="T8" fmla="*/ 11 w 26"/>
                    <a:gd name="T9" fmla="*/ 4 h 40"/>
                    <a:gd name="T10" fmla="*/ 11 w 26"/>
                    <a:gd name="T11" fmla="*/ 3 h 40"/>
                    <a:gd name="T12" fmla="*/ 12 w 26"/>
                    <a:gd name="T13" fmla="*/ 2 h 40"/>
                    <a:gd name="T14" fmla="*/ 13 w 26"/>
                    <a:gd name="T15" fmla="*/ 1 h 40"/>
                    <a:gd name="T16" fmla="*/ 14 w 26"/>
                    <a:gd name="T17" fmla="*/ 1 h 40"/>
                    <a:gd name="T18" fmla="*/ 15 w 26"/>
                    <a:gd name="T19" fmla="*/ 0 h 40"/>
                    <a:gd name="T20" fmla="*/ 17 w 26"/>
                    <a:gd name="T21" fmla="*/ 0 h 40"/>
                    <a:gd name="T22" fmla="*/ 18 w 26"/>
                    <a:gd name="T23" fmla="*/ 0 h 40"/>
                    <a:gd name="T24" fmla="*/ 20 w 26"/>
                    <a:gd name="T25" fmla="*/ 0 h 40"/>
                    <a:gd name="T26" fmla="*/ 22 w 26"/>
                    <a:gd name="T27" fmla="*/ 1 h 40"/>
                    <a:gd name="T28" fmla="*/ 23 w 26"/>
                    <a:gd name="T29" fmla="*/ 1 h 40"/>
                    <a:gd name="T30" fmla="*/ 23 w 26"/>
                    <a:gd name="T31" fmla="*/ 2 h 40"/>
                    <a:gd name="T32" fmla="*/ 24 w 26"/>
                    <a:gd name="T33" fmla="*/ 2 h 40"/>
                    <a:gd name="T34" fmla="*/ 24 w 26"/>
                    <a:gd name="T35" fmla="*/ 3 h 40"/>
                    <a:gd name="T36" fmla="*/ 25 w 26"/>
                    <a:gd name="T37" fmla="*/ 4 h 40"/>
                    <a:gd name="T38" fmla="*/ 25 w 26"/>
                    <a:gd name="T39" fmla="*/ 6 h 40"/>
                    <a:gd name="T40" fmla="*/ 26 w 26"/>
                    <a:gd name="T41" fmla="*/ 8 h 40"/>
                    <a:gd name="T42" fmla="*/ 26 w 26"/>
                    <a:gd name="T43" fmla="*/ 10 h 40"/>
                    <a:gd name="T44" fmla="*/ 26 w 26"/>
                    <a:gd name="T45" fmla="*/ 40 h 40"/>
                    <a:gd name="T46" fmla="*/ 15 w 26"/>
                    <a:gd name="T47" fmla="*/ 40 h 40"/>
                    <a:gd name="T48" fmla="*/ 15 w 26"/>
                    <a:gd name="T49" fmla="*/ 12 h 40"/>
                    <a:gd name="T50" fmla="*/ 15 w 26"/>
                    <a:gd name="T51" fmla="*/ 11 h 40"/>
                    <a:gd name="T52" fmla="*/ 15 w 26"/>
                    <a:gd name="T53" fmla="*/ 10 h 40"/>
                    <a:gd name="T54" fmla="*/ 14 w 26"/>
                    <a:gd name="T55" fmla="*/ 10 h 40"/>
                    <a:gd name="T56" fmla="*/ 13 w 26"/>
                    <a:gd name="T57" fmla="*/ 9 h 40"/>
                    <a:gd name="T58" fmla="*/ 13 w 26"/>
                    <a:gd name="T59" fmla="*/ 9 h 40"/>
                    <a:gd name="T60" fmla="*/ 12 w 26"/>
                    <a:gd name="T61" fmla="*/ 9 h 40"/>
                    <a:gd name="T62" fmla="*/ 11 w 26"/>
                    <a:gd name="T63" fmla="*/ 10 h 40"/>
                    <a:gd name="T64" fmla="*/ 11 w 26"/>
                    <a:gd name="T65" fmla="*/ 10 h 40"/>
                    <a:gd name="T66" fmla="*/ 10 w 26"/>
                    <a:gd name="T67" fmla="*/ 12 h 40"/>
                    <a:gd name="T68" fmla="*/ 10 w 26"/>
                    <a:gd name="T69" fmla="*/ 40 h 40"/>
                    <a:gd name="T70" fmla="*/ 0 w 26"/>
                    <a:gd name="T71" fmla="*/ 40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0">
                      <a:moveTo>
                        <a:pt x="0" y="40"/>
                      </a:moveTo>
                      <a:lnTo>
                        <a:pt x="0" y="0"/>
                      </a:lnTo>
                      <a:lnTo>
                        <a:pt x="10" y="0"/>
                      </a:lnTo>
                      <a:lnTo>
                        <a:pt x="10" y="5"/>
                      </a:lnTo>
                      <a:lnTo>
                        <a:pt x="11" y="4"/>
                      </a:lnTo>
                      <a:lnTo>
                        <a:pt x="11" y="3"/>
                      </a:lnTo>
                      <a:lnTo>
                        <a:pt x="12" y="2"/>
                      </a:lnTo>
                      <a:lnTo>
                        <a:pt x="13" y="1"/>
                      </a:lnTo>
                      <a:lnTo>
                        <a:pt x="14" y="1"/>
                      </a:lnTo>
                      <a:lnTo>
                        <a:pt x="15" y="0"/>
                      </a:lnTo>
                      <a:lnTo>
                        <a:pt x="17" y="0"/>
                      </a:lnTo>
                      <a:lnTo>
                        <a:pt x="18" y="0"/>
                      </a:lnTo>
                      <a:lnTo>
                        <a:pt x="20" y="0"/>
                      </a:lnTo>
                      <a:lnTo>
                        <a:pt x="22" y="1"/>
                      </a:lnTo>
                      <a:lnTo>
                        <a:pt x="23" y="1"/>
                      </a:lnTo>
                      <a:lnTo>
                        <a:pt x="23" y="2"/>
                      </a:lnTo>
                      <a:lnTo>
                        <a:pt x="24" y="2"/>
                      </a:lnTo>
                      <a:lnTo>
                        <a:pt x="24" y="3"/>
                      </a:lnTo>
                      <a:lnTo>
                        <a:pt x="25" y="4"/>
                      </a:lnTo>
                      <a:lnTo>
                        <a:pt x="25" y="6"/>
                      </a:lnTo>
                      <a:lnTo>
                        <a:pt x="26" y="8"/>
                      </a:lnTo>
                      <a:lnTo>
                        <a:pt x="26" y="10"/>
                      </a:lnTo>
                      <a:lnTo>
                        <a:pt x="26" y="40"/>
                      </a:lnTo>
                      <a:lnTo>
                        <a:pt x="15" y="40"/>
                      </a:lnTo>
                      <a:lnTo>
                        <a:pt x="15" y="12"/>
                      </a:lnTo>
                      <a:lnTo>
                        <a:pt x="15" y="11"/>
                      </a:lnTo>
                      <a:lnTo>
                        <a:pt x="15" y="10"/>
                      </a:lnTo>
                      <a:lnTo>
                        <a:pt x="14" y="10"/>
                      </a:lnTo>
                      <a:lnTo>
                        <a:pt x="13" y="9"/>
                      </a:lnTo>
                      <a:lnTo>
                        <a:pt x="12" y="9"/>
                      </a:lnTo>
                      <a:lnTo>
                        <a:pt x="11" y="10"/>
                      </a:lnTo>
                      <a:lnTo>
                        <a:pt x="10" y="12"/>
                      </a:lnTo>
                      <a:lnTo>
                        <a:pt x="10" y="40"/>
                      </a:lnTo>
                      <a:lnTo>
                        <a:pt x="0" y="40"/>
                      </a:lnTo>
                    </a:path>
                  </a:pathLst>
                </a:custGeom>
                <a:solidFill>
                  <a:schemeClr val="tx1"/>
                </a:solidFill>
                <a:ln w="9525">
                  <a:noFill/>
                  <a:round/>
                  <a:headEnd/>
                  <a:tailEnd/>
                </a:ln>
              </p:spPr>
              <p:txBody>
                <a:bodyPr/>
                <a:lstStyle/>
                <a:p>
                  <a:endParaRPr lang="en-US"/>
                </a:p>
              </p:txBody>
            </p:sp>
            <p:sp>
              <p:nvSpPr>
                <p:cNvPr id="1061" name="Freeform 187"/>
                <p:cNvSpPr>
                  <a:spLocks/>
                </p:cNvSpPr>
                <p:nvPr/>
              </p:nvSpPr>
              <p:spPr bwMode="auto">
                <a:xfrm>
                  <a:off x="5631" y="3824"/>
                  <a:ext cx="25" cy="49"/>
                </a:xfrm>
                <a:custGeom>
                  <a:avLst/>
                  <a:gdLst>
                    <a:gd name="T0" fmla="*/ 15 w 25"/>
                    <a:gd name="T1" fmla="*/ 1 h 49"/>
                    <a:gd name="T2" fmla="*/ 25 w 25"/>
                    <a:gd name="T3" fmla="*/ 36 h 49"/>
                    <a:gd name="T4" fmla="*/ 25 w 25"/>
                    <a:gd name="T5" fmla="*/ 40 h 49"/>
                    <a:gd name="T6" fmla="*/ 24 w 25"/>
                    <a:gd name="T7" fmla="*/ 43 h 49"/>
                    <a:gd name="T8" fmla="*/ 23 w 25"/>
                    <a:gd name="T9" fmla="*/ 45 h 49"/>
                    <a:gd name="T10" fmla="*/ 21 w 25"/>
                    <a:gd name="T11" fmla="*/ 47 h 49"/>
                    <a:gd name="T12" fmla="*/ 19 w 25"/>
                    <a:gd name="T13" fmla="*/ 48 h 49"/>
                    <a:gd name="T14" fmla="*/ 16 w 25"/>
                    <a:gd name="T15" fmla="*/ 49 h 49"/>
                    <a:gd name="T16" fmla="*/ 12 w 25"/>
                    <a:gd name="T17" fmla="*/ 49 h 49"/>
                    <a:gd name="T18" fmla="*/ 6 w 25"/>
                    <a:gd name="T19" fmla="*/ 49 h 49"/>
                    <a:gd name="T20" fmla="*/ 3 w 25"/>
                    <a:gd name="T21" fmla="*/ 47 h 49"/>
                    <a:gd name="T22" fmla="*/ 1 w 25"/>
                    <a:gd name="T23" fmla="*/ 45 h 49"/>
                    <a:gd name="T24" fmla="*/ 0 w 25"/>
                    <a:gd name="T25" fmla="*/ 42 h 49"/>
                    <a:gd name="T26" fmla="*/ 0 w 25"/>
                    <a:gd name="T27" fmla="*/ 37 h 49"/>
                    <a:gd name="T28" fmla="*/ 10 w 25"/>
                    <a:gd name="T29" fmla="*/ 39 h 49"/>
                    <a:gd name="T30" fmla="*/ 11 w 25"/>
                    <a:gd name="T31" fmla="*/ 42 h 49"/>
                    <a:gd name="T32" fmla="*/ 12 w 25"/>
                    <a:gd name="T33" fmla="*/ 42 h 49"/>
                    <a:gd name="T34" fmla="*/ 14 w 25"/>
                    <a:gd name="T35" fmla="*/ 42 h 49"/>
                    <a:gd name="T36" fmla="*/ 15 w 25"/>
                    <a:gd name="T37" fmla="*/ 40 h 49"/>
                    <a:gd name="T38" fmla="*/ 14 w 25"/>
                    <a:gd name="T39" fmla="*/ 32 h 49"/>
                    <a:gd name="T40" fmla="*/ 12 w 25"/>
                    <a:gd name="T41" fmla="*/ 34 h 49"/>
                    <a:gd name="T42" fmla="*/ 9 w 25"/>
                    <a:gd name="T43" fmla="*/ 35 h 49"/>
                    <a:gd name="T44" fmla="*/ 6 w 25"/>
                    <a:gd name="T45" fmla="*/ 35 h 49"/>
                    <a:gd name="T46" fmla="*/ 3 w 25"/>
                    <a:gd name="T47" fmla="*/ 34 h 49"/>
                    <a:gd name="T48" fmla="*/ 1 w 25"/>
                    <a:gd name="T49" fmla="*/ 32 h 49"/>
                    <a:gd name="T50" fmla="*/ 0 w 25"/>
                    <a:gd name="T51" fmla="*/ 28 h 49"/>
                    <a:gd name="T52" fmla="*/ 0 w 25"/>
                    <a:gd name="T53" fmla="*/ 9 h 49"/>
                    <a:gd name="T54" fmla="*/ 0 w 25"/>
                    <a:gd name="T55" fmla="*/ 4 h 49"/>
                    <a:gd name="T56" fmla="*/ 2 w 25"/>
                    <a:gd name="T57" fmla="*/ 1 h 49"/>
                    <a:gd name="T58" fmla="*/ 4 w 25"/>
                    <a:gd name="T59" fmla="*/ 0 h 49"/>
                    <a:gd name="T60" fmla="*/ 7 w 25"/>
                    <a:gd name="T61" fmla="*/ 0 h 49"/>
                    <a:gd name="T62" fmla="*/ 9 w 25"/>
                    <a:gd name="T63" fmla="*/ 0 h 49"/>
                    <a:gd name="T64" fmla="*/ 11 w 25"/>
                    <a:gd name="T65" fmla="*/ 1 h 49"/>
                    <a:gd name="T66" fmla="*/ 13 w 25"/>
                    <a:gd name="T67" fmla="*/ 3 h 49"/>
                    <a:gd name="T68" fmla="*/ 15 w 25"/>
                    <a:gd name="T69" fmla="*/ 6 h 49"/>
                    <a:gd name="T70" fmla="*/ 10 w 25"/>
                    <a:gd name="T71" fmla="*/ 25 h 49"/>
                    <a:gd name="T72" fmla="*/ 12 w 25"/>
                    <a:gd name="T73" fmla="*/ 26 h 49"/>
                    <a:gd name="T74" fmla="*/ 13 w 25"/>
                    <a:gd name="T75" fmla="*/ 26 h 49"/>
                    <a:gd name="T76" fmla="*/ 15 w 25"/>
                    <a:gd name="T77" fmla="*/ 25 h 49"/>
                    <a:gd name="T78" fmla="*/ 15 w 25"/>
                    <a:gd name="T79" fmla="*/ 12 h 49"/>
                    <a:gd name="T80" fmla="*/ 14 w 25"/>
                    <a:gd name="T81" fmla="*/ 10 h 49"/>
                    <a:gd name="T82" fmla="*/ 12 w 25"/>
                    <a:gd name="T83" fmla="*/ 9 h 49"/>
                    <a:gd name="T84" fmla="*/ 11 w 25"/>
                    <a:gd name="T85" fmla="*/ 10 h 49"/>
                    <a:gd name="T86" fmla="*/ 10 w 25"/>
                    <a:gd name="T87" fmla="*/ 12 h 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 h="49">
                      <a:moveTo>
                        <a:pt x="15" y="6"/>
                      </a:moveTo>
                      <a:lnTo>
                        <a:pt x="15" y="1"/>
                      </a:lnTo>
                      <a:lnTo>
                        <a:pt x="25" y="1"/>
                      </a:lnTo>
                      <a:lnTo>
                        <a:pt x="25" y="36"/>
                      </a:lnTo>
                      <a:lnTo>
                        <a:pt x="25" y="38"/>
                      </a:lnTo>
                      <a:lnTo>
                        <a:pt x="25" y="40"/>
                      </a:lnTo>
                      <a:lnTo>
                        <a:pt x="25" y="42"/>
                      </a:lnTo>
                      <a:lnTo>
                        <a:pt x="24" y="43"/>
                      </a:lnTo>
                      <a:lnTo>
                        <a:pt x="24" y="44"/>
                      </a:lnTo>
                      <a:lnTo>
                        <a:pt x="23" y="45"/>
                      </a:lnTo>
                      <a:lnTo>
                        <a:pt x="22" y="46"/>
                      </a:lnTo>
                      <a:lnTo>
                        <a:pt x="21" y="47"/>
                      </a:lnTo>
                      <a:lnTo>
                        <a:pt x="20" y="48"/>
                      </a:lnTo>
                      <a:lnTo>
                        <a:pt x="19" y="48"/>
                      </a:lnTo>
                      <a:lnTo>
                        <a:pt x="17" y="49"/>
                      </a:lnTo>
                      <a:lnTo>
                        <a:pt x="16" y="49"/>
                      </a:lnTo>
                      <a:lnTo>
                        <a:pt x="14" y="49"/>
                      </a:lnTo>
                      <a:lnTo>
                        <a:pt x="12" y="49"/>
                      </a:lnTo>
                      <a:lnTo>
                        <a:pt x="9" y="49"/>
                      </a:lnTo>
                      <a:lnTo>
                        <a:pt x="6" y="49"/>
                      </a:lnTo>
                      <a:lnTo>
                        <a:pt x="4" y="48"/>
                      </a:lnTo>
                      <a:lnTo>
                        <a:pt x="3" y="47"/>
                      </a:lnTo>
                      <a:lnTo>
                        <a:pt x="2" y="46"/>
                      </a:lnTo>
                      <a:lnTo>
                        <a:pt x="1" y="45"/>
                      </a:lnTo>
                      <a:lnTo>
                        <a:pt x="0" y="44"/>
                      </a:lnTo>
                      <a:lnTo>
                        <a:pt x="0" y="42"/>
                      </a:lnTo>
                      <a:lnTo>
                        <a:pt x="0" y="40"/>
                      </a:lnTo>
                      <a:lnTo>
                        <a:pt x="0" y="37"/>
                      </a:lnTo>
                      <a:lnTo>
                        <a:pt x="10" y="37"/>
                      </a:lnTo>
                      <a:lnTo>
                        <a:pt x="10" y="39"/>
                      </a:lnTo>
                      <a:lnTo>
                        <a:pt x="10" y="41"/>
                      </a:lnTo>
                      <a:lnTo>
                        <a:pt x="11" y="42"/>
                      </a:lnTo>
                      <a:lnTo>
                        <a:pt x="12" y="42"/>
                      </a:lnTo>
                      <a:lnTo>
                        <a:pt x="13" y="42"/>
                      </a:lnTo>
                      <a:lnTo>
                        <a:pt x="14" y="42"/>
                      </a:lnTo>
                      <a:lnTo>
                        <a:pt x="15" y="41"/>
                      </a:lnTo>
                      <a:lnTo>
                        <a:pt x="15" y="40"/>
                      </a:lnTo>
                      <a:lnTo>
                        <a:pt x="15" y="30"/>
                      </a:lnTo>
                      <a:lnTo>
                        <a:pt x="14" y="32"/>
                      </a:lnTo>
                      <a:lnTo>
                        <a:pt x="13" y="33"/>
                      </a:lnTo>
                      <a:lnTo>
                        <a:pt x="12" y="34"/>
                      </a:lnTo>
                      <a:lnTo>
                        <a:pt x="11" y="35"/>
                      </a:lnTo>
                      <a:lnTo>
                        <a:pt x="9" y="35"/>
                      </a:lnTo>
                      <a:lnTo>
                        <a:pt x="8" y="36"/>
                      </a:lnTo>
                      <a:lnTo>
                        <a:pt x="6" y="35"/>
                      </a:lnTo>
                      <a:lnTo>
                        <a:pt x="4" y="35"/>
                      </a:lnTo>
                      <a:lnTo>
                        <a:pt x="3" y="34"/>
                      </a:lnTo>
                      <a:lnTo>
                        <a:pt x="2" y="33"/>
                      </a:lnTo>
                      <a:lnTo>
                        <a:pt x="1" y="32"/>
                      </a:lnTo>
                      <a:lnTo>
                        <a:pt x="0" y="30"/>
                      </a:lnTo>
                      <a:lnTo>
                        <a:pt x="0" y="28"/>
                      </a:lnTo>
                      <a:lnTo>
                        <a:pt x="0" y="26"/>
                      </a:lnTo>
                      <a:lnTo>
                        <a:pt x="0" y="9"/>
                      </a:lnTo>
                      <a:lnTo>
                        <a:pt x="0" y="6"/>
                      </a:lnTo>
                      <a:lnTo>
                        <a:pt x="0" y="4"/>
                      </a:lnTo>
                      <a:lnTo>
                        <a:pt x="1" y="3"/>
                      </a:lnTo>
                      <a:lnTo>
                        <a:pt x="2" y="1"/>
                      </a:lnTo>
                      <a:lnTo>
                        <a:pt x="3" y="1"/>
                      </a:lnTo>
                      <a:lnTo>
                        <a:pt x="4" y="0"/>
                      </a:lnTo>
                      <a:lnTo>
                        <a:pt x="6" y="0"/>
                      </a:lnTo>
                      <a:lnTo>
                        <a:pt x="7" y="0"/>
                      </a:lnTo>
                      <a:lnTo>
                        <a:pt x="8" y="0"/>
                      </a:lnTo>
                      <a:lnTo>
                        <a:pt x="9" y="0"/>
                      </a:lnTo>
                      <a:lnTo>
                        <a:pt x="10" y="0"/>
                      </a:lnTo>
                      <a:lnTo>
                        <a:pt x="11" y="1"/>
                      </a:lnTo>
                      <a:lnTo>
                        <a:pt x="12" y="2"/>
                      </a:lnTo>
                      <a:lnTo>
                        <a:pt x="13" y="3"/>
                      </a:lnTo>
                      <a:lnTo>
                        <a:pt x="14" y="4"/>
                      </a:lnTo>
                      <a:lnTo>
                        <a:pt x="15" y="6"/>
                      </a:lnTo>
                      <a:moveTo>
                        <a:pt x="10" y="24"/>
                      </a:moveTo>
                      <a:lnTo>
                        <a:pt x="10" y="25"/>
                      </a:lnTo>
                      <a:lnTo>
                        <a:pt x="11" y="26"/>
                      </a:lnTo>
                      <a:lnTo>
                        <a:pt x="12" y="26"/>
                      </a:lnTo>
                      <a:lnTo>
                        <a:pt x="13" y="26"/>
                      </a:lnTo>
                      <a:lnTo>
                        <a:pt x="14" y="26"/>
                      </a:lnTo>
                      <a:lnTo>
                        <a:pt x="15" y="25"/>
                      </a:lnTo>
                      <a:lnTo>
                        <a:pt x="15" y="24"/>
                      </a:lnTo>
                      <a:lnTo>
                        <a:pt x="15" y="12"/>
                      </a:lnTo>
                      <a:lnTo>
                        <a:pt x="15" y="11"/>
                      </a:lnTo>
                      <a:lnTo>
                        <a:pt x="14" y="10"/>
                      </a:lnTo>
                      <a:lnTo>
                        <a:pt x="13" y="9"/>
                      </a:lnTo>
                      <a:lnTo>
                        <a:pt x="12" y="9"/>
                      </a:lnTo>
                      <a:lnTo>
                        <a:pt x="11" y="10"/>
                      </a:lnTo>
                      <a:lnTo>
                        <a:pt x="10" y="11"/>
                      </a:lnTo>
                      <a:lnTo>
                        <a:pt x="10" y="12"/>
                      </a:lnTo>
                      <a:lnTo>
                        <a:pt x="10" y="24"/>
                      </a:lnTo>
                    </a:path>
                  </a:pathLst>
                </a:custGeom>
                <a:solidFill>
                  <a:schemeClr val="tx1"/>
                </a:solidFill>
                <a:ln w="9525">
                  <a:noFill/>
                  <a:round/>
                  <a:headEnd/>
                  <a:tailEnd/>
                </a:ln>
              </p:spPr>
              <p:txBody>
                <a:bodyPr/>
                <a:lstStyle/>
                <a:p>
                  <a:endParaRPr lang="en-US"/>
                </a:p>
              </p:txBody>
            </p:sp>
            <p:sp>
              <p:nvSpPr>
                <p:cNvPr id="1062" name="Freeform 188"/>
                <p:cNvSpPr>
                  <a:spLocks/>
                </p:cNvSpPr>
                <p:nvPr/>
              </p:nvSpPr>
              <p:spPr bwMode="auto">
                <a:xfrm>
                  <a:off x="5675" y="3815"/>
                  <a:ext cx="29" cy="49"/>
                </a:xfrm>
                <a:custGeom>
                  <a:avLst/>
                  <a:gdLst>
                    <a:gd name="T0" fmla="*/ 0 w 29"/>
                    <a:gd name="T1" fmla="*/ 49 h 49"/>
                    <a:gd name="T2" fmla="*/ 0 w 29"/>
                    <a:gd name="T3" fmla="*/ 0 h 49"/>
                    <a:gd name="T4" fmla="*/ 17 w 29"/>
                    <a:gd name="T5" fmla="*/ 0 h 49"/>
                    <a:gd name="T6" fmla="*/ 19 w 29"/>
                    <a:gd name="T7" fmla="*/ 0 h 49"/>
                    <a:gd name="T8" fmla="*/ 22 w 29"/>
                    <a:gd name="T9" fmla="*/ 0 h 49"/>
                    <a:gd name="T10" fmla="*/ 24 w 29"/>
                    <a:gd name="T11" fmla="*/ 1 h 49"/>
                    <a:gd name="T12" fmla="*/ 25 w 29"/>
                    <a:gd name="T13" fmla="*/ 2 h 49"/>
                    <a:gd name="T14" fmla="*/ 27 w 29"/>
                    <a:gd name="T15" fmla="*/ 3 h 49"/>
                    <a:gd name="T16" fmla="*/ 28 w 29"/>
                    <a:gd name="T17" fmla="*/ 4 h 49"/>
                    <a:gd name="T18" fmla="*/ 28 w 29"/>
                    <a:gd name="T19" fmla="*/ 5 h 49"/>
                    <a:gd name="T20" fmla="*/ 29 w 29"/>
                    <a:gd name="T21" fmla="*/ 7 h 49"/>
                    <a:gd name="T22" fmla="*/ 29 w 29"/>
                    <a:gd name="T23" fmla="*/ 9 h 49"/>
                    <a:gd name="T24" fmla="*/ 29 w 29"/>
                    <a:gd name="T25" fmla="*/ 11 h 49"/>
                    <a:gd name="T26" fmla="*/ 29 w 29"/>
                    <a:gd name="T27" fmla="*/ 18 h 49"/>
                    <a:gd name="T28" fmla="*/ 29 w 29"/>
                    <a:gd name="T29" fmla="*/ 21 h 49"/>
                    <a:gd name="T30" fmla="*/ 29 w 29"/>
                    <a:gd name="T31" fmla="*/ 23 h 49"/>
                    <a:gd name="T32" fmla="*/ 28 w 29"/>
                    <a:gd name="T33" fmla="*/ 24 h 49"/>
                    <a:gd name="T34" fmla="*/ 28 w 29"/>
                    <a:gd name="T35" fmla="*/ 25 h 49"/>
                    <a:gd name="T36" fmla="*/ 27 w 29"/>
                    <a:gd name="T37" fmla="*/ 26 h 49"/>
                    <a:gd name="T38" fmla="*/ 26 w 29"/>
                    <a:gd name="T39" fmla="*/ 27 h 49"/>
                    <a:gd name="T40" fmla="*/ 25 w 29"/>
                    <a:gd name="T41" fmla="*/ 28 h 49"/>
                    <a:gd name="T42" fmla="*/ 24 w 29"/>
                    <a:gd name="T43" fmla="*/ 28 h 49"/>
                    <a:gd name="T44" fmla="*/ 23 w 29"/>
                    <a:gd name="T45" fmla="*/ 29 h 49"/>
                    <a:gd name="T46" fmla="*/ 22 w 29"/>
                    <a:gd name="T47" fmla="*/ 29 h 49"/>
                    <a:gd name="T48" fmla="*/ 20 w 29"/>
                    <a:gd name="T49" fmla="*/ 30 h 49"/>
                    <a:gd name="T50" fmla="*/ 18 w 29"/>
                    <a:gd name="T51" fmla="*/ 30 h 49"/>
                    <a:gd name="T52" fmla="*/ 17 w 29"/>
                    <a:gd name="T53" fmla="*/ 30 h 49"/>
                    <a:gd name="T54" fmla="*/ 14 w 29"/>
                    <a:gd name="T55" fmla="*/ 30 h 49"/>
                    <a:gd name="T56" fmla="*/ 12 w 29"/>
                    <a:gd name="T57" fmla="*/ 30 h 49"/>
                    <a:gd name="T58" fmla="*/ 12 w 29"/>
                    <a:gd name="T59" fmla="*/ 49 h 49"/>
                    <a:gd name="T60" fmla="*/ 0 w 29"/>
                    <a:gd name="T61" fmla="*/ 49 h 49"/>
                    <a:gd name="T62" fmla="*/ 12 w 29"/>
                    <a:gd name="T63" fmla="*/ 7 h 49"/>
                    <a:gd name="T64" fmla="*/ 12 w 29"/>
                    <a:gd name="T65" fmla="*/ 23 h 49"/>
                    <a:gd name="T66" fmla="*/ 14 w 29"/>
                    <a:gd name="T67" fmla="*/ 23 h 49"/>
                    <a:gd name="T68" fmla="*/ 15 w 29"/>
                    <a:gd name="T69" fmla="*/ 23 h 49"/>
                    <a:gd name="T70" fmla="*/ 16 w 29"/>
                    <a:gd name="T71" fmla="*/ 23 h 49"/>
                    <a:gd name="T72" fmla="*/ 16 w 29"/>
                    <a:gd name="T73" fmla="*/ 22 h 49"/>
                    <a:gd name="T74" fmla="*/ 17 w 29"/>
                    <a:gd name="T75" fmla="*/ 22 h 49"/>
                    <a:gd name="T76" fmla="*/ 17 w 29"/>
                    <a:gd name="T77" fmla="*/ 21 h 49"/>
                    <a:gd name="T78" fmla="*/ 18 w 29"/>
                    <a:gd name="T79" fmla="*/ 20 h 49"/>
                    <a:gd name="T80" fmla="*/ 18 w 29"/>
                    <a:gd name="T81" fmla="*/ 19 h 49"/>
                    <a:gd name="T82" fmla="*/ 18 w 29"/>
                    <a:gd name="T83" fmla="*/ 18 h 49"/>
                    <a:gd name="T84" fmla="*/ 18 w 29"/>
                    <a:gd name="T85" fmla="*/ 13 h 49"/>
                    <a:gd name="T86" fmla="*/ 18 w 29"/>
                    <a:gd name="T87" fmla="*/ 11 h 49"/>
                    <a:gd name="T88" fmla="*/ 18 w 29"/>
                    <a:gd name="T89" fmla="*/ 9 h 49"/>
                    <a:gd name="T90" fmla="*/ 17 w 29"/>
                    <a:gd name="T91" fmla="*/ 8 h 49"/>
                    <a:gd name="T92" fmla="*/ 16 w 29"/>
                    <a:gd name="T93" fmla="*/ 7 h 49"/>
                    <a:gd name="T94" fmla="*/ 15 w 29"/>
                    <a:gd name="T95" fmla="*/ 7 h 49"/>
                    <a:gd name="T96" fmla="*/ 14 w 29"/>
                    <a:gd name="T97" fmla="*/ 7 h 49"/>
                    <a:gd name="T98" fmla="*/ 12 w 29"/>
                    <a:gd name="T99" fmla="*/ 7 h 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 h="49">
                      <a:moveTo>
                        <a:pt x="0" y="49"/>
                      </a:moveTo>
                      <a:lnTo>
                        <a:pt x="0" y="0"/>
                      </a:lnTo>
                      <a:lnTo>
                        <a:pt x="17" y="0"/>
                      </a:lnTo>
                      <a:lnTo>
                        <a:pt x="19" y="0"/>
                      </a:lnTo>
                      <a:lnTo>
                        <a:pt x="22" y="0"/>
                      </a:lnTo>
                      <a:lnTo>
                        <a:pt x="24" y="1"/>
                      </a:lnTo>
                      <a:lnTo>
                        <a:pt x="25" y="2"/>
                      </a:lnTo>
                      <a:lnTo>
                        <a:pt x="27" y="3"/>
                      </a:lnTo>
                      <a:lnTo>
                        <a:pt x="28" y="4"/>
                      </a:lnTo>
                      <a:lnTo>
                        <a:pt x="28" y="5"/>
                      </a:lnTo>
                      <a:lnTo>
                        <a:pt x="29" y="7"/>
                      </a:lnTo>
                      <a:lnTo>
                        <a:pt x="29" y="9"/>
                      </a:lnTo>
                      <a:lnTo>
                        <a:pt x="29" y="11"/>
                      </a:lnTo>
                      <a:lnTo>
                        <a:pt x="29" y="18"/>
                      </a:lnTo>
                      <a:lnTo>
                        <a:pt x="29" y="21"/>
                      </a:lnTo>
                      <a:lnTo>
                        <a:pt x="29" y="23"/>
                      </a:lnTo>
                      <a:lnTo>
                        <a:pt x="28" y="24"/>
                      </a:lnTo>
                      <a:lnTo>
                        <a:pt x="28" y="25"/>
                      </a:lnTo>
                      <a:lnTo>
                        <a:pt x="27" y="26"/>
                      </a:lnTo>
                      <a:lnTo>
                        <a:pt x="26" y="27"/>
                      </a:lnTo>
                      <a:lnTo>
                        <a:pt x="25" y="28"/>
                      </a:lnTo>
                      <a:lnTo>
                        <a:pt x="24" y="28"/>
                      </a:lnTo>
                      <a:lnTo>
                        <a:pt x="23" y="29"/>
                      </a:lnTo>
                      <a:lnTo>
                        <a:pt x="22" y="29"/>
                      </a:lnTo>
                      <a:lnTo>
                        <a:pt x="20" y="30"/>
                      </a:lnTo>
                      <a:lnTo>
                        <a:pt x="18" y="30"/>
                      </a:lnTo>
                      <a:lnTo>
                        <a:pt x="17" y="30"/>
                      </a:lnTo>
                      <a:lnTo>
                        <a:pt x="14" y="30"/>
                      </a:lnTo>
                      <a:lnTo>
                        <a:pt x="12" y="30"/>
                      </a:lnTo>
                      <a:lnTo>
                        <a:pt x="12" y="49"/>
                      </a:lnTo>
                      <a:lnTo>
                        <a:pt x="0" y="49"/>
                      </a:lnTo>
                      <a:moveTo>
                        <a:pt x="12" y="7"/>
                      </a:moveTo>
                      <a:lnTo>
                        <a:pt x="12" y="23"/>
                      </a:lnTo>
                      <a:lnTo>
                        <a:pt x="14" y="23"/>
                      </a:lnTo>
                      <a:lnTo>
                        <a:pt x="15" y="23"/>
                      </a:lnTo>
                      <a:lnTo>
                        <a:pt x="16" y="23"/>
                      </a:lnTo>
                      <a:lnTo>
                        <a:pt x="16" y="22"/>
                      </a:lnTo>
                      <a:lnTo>
                        <a:pt x="17" y="22"/>
                      </a:lnTo>
                      <a:lnTo>
                        <a:pt x="17" y="21"/>
                      </a:lnTo>
                      <a:lnTo>
                        <a:pt x="18" y="20"/>
                      </a:lnTo>
                      <a:lnTo>
                        <a:pt x="18" y="19"/>
                      </a:lnTo>
                      <a:lnTo>
                        <a:pt x="18" y="18"/>
                      </a:lnTo>
                      <a:lnTo>
                        <a:pt x="18" y="13"/>
                      </a:lnTo>
                      <a:lnTo>
                        <a:pt x="18" y="11"/>
                      </a:lnTo>
                      <a:lnTo>
                        <a:pt x="18" y="9"/>
                      </a:lnTo>
                      <a:lnTo>
                        <a:pt x="17" y="8"/>
                      </a:lnTo>
                      <a:lnTo>
                        <a:pt x="16" y="7"/>
                      </a:lnTo>
                      <a:lnTo>
                        <a:pt x="15" y="7"/>
                      </a:lnTo>
                      <a:lnTo>
                        <a:pt x="14" y="7"/>
                      </a:lnTo>
                      <a:lnTo>
                        <a:pt x="12" y="7"/>
                      </a:lnTo>
                    </a:path>
                  </a:pathLst>
                </a:custGeom>
                <a:solidFill>
                  <a:schemeClr val="tx1"/>
                </a:solidFill>
                <a:ln w="9525">
                  <a:noFill/>
                  <a:round/>
                  <a:headEnd/>
                  <a:tailEnd/>
                </a:ln>
              </p:spPr>
              <p:txBody>
                <a:bodyPr/>
                <a:lstStyle/>
                <a:p>
                  <a:endParaRPr lang="en-US"/>
                </a:p>
              </p:txBody>
            </p:sp>
            <p:sp>
              <p:nvSpPr>
                <p:cNvPr id="1063" name="Freeform 189"/>
                <p:cNvSpPr>
                  <a:spLocks/>
                </p:cNvSpPr>
                <p:nvPr/>
              </p:nvSpPr>
              <p:spPr bwMode="auto">
                <a:xfrm>
                  <a:off x="5707" y="3824"/>
                  <a:ext cx="26" cy="42"/>
                </a:xfrm>
                <a:custGeom>
                  <a:avLst/>
                  <a:gdLst>
                    <a:gd name="T0" fmla="*/ 11 w 26"/>
                    <a:gd name="T1" fmla="*/ 22 h 42"/>
                    <a:gd name="T2" fmla="*/ 11 w 26"/>
                    <a:gd name="T3" fmla="*/ 32 h 42"/>
                    <a:gd name="T4" fmla="*/ 12 w 26"/>
                    <a:gd name="T5" fmla="*/ 33 h 42"/>
                    <a:gd name="T6" fmla="*/ 13 w 26"/>
                    <a:gd name="T7" fmla="*/ 34 h 42"/>
                    <a:gd name="T8" fmla="*/ 15 w 26"/>
                    <a:gd name="T9" fmla="*/ 33 h 42"/>
                    <a:gd name="T10" fmla="*/ 16 w 26"/>
                    <a:gd name="T11" fmla="*/ 31 h 42"/>
                    <a:gd name="T12" fmla="*/ 26 w 26"/>
                    <a:gd name="T13" fmla="*/ 25 h 42"/>
                    <a:gd name="T14" fmla="*/ 26 w 26"/>
                    <a:gd name="T15" fmla="*/ 33 h 42"/>
                    <a:gd name="T16" fmla="*/ 25 w 26"/>
                    <a:gd name="T17" fmla="*/ 36 h 42"/>
                    <a:gd name="T18" fmla="*/ 24 w 26"/>
                    <a:gd name="T19" fmla="*/ 38 h 42"/>
                    <a:gd name="T20" fmla="*/ 22 w 26"/>
                    <a:gd name="T21" fmla="*/ 39 h 42"/>
                    <a:gd name="T22" fmla="*/ 20 w 26"/>
                    <a:gd name="T23" fmla="*/ 40 h 42"/>
                    <a:gd name="T24" fmla="*/ 16 w 26"/>
                    <a:gd name="T25" fmla="*/ 41 h 42"/>
                    <a:gd name="T26" fmla="*/ 11 w 26"/>
                    <a:gd name="T27" fmla="*/ 42 h 42"/>
                    <a:gd name="T28" fmla="*/ 8 w 26"/>
                    <a:gd name="T29" fmla="*/ 41 h 42"/>
                    <a:gd name="T30" fmla="*/ 5 w 26"/>
                    <a:gd name="T31" fmla="*/ 40 h 42"/>
                    <a:gd name="T32" fmla="*/ 3 w 26"/>
                    <a:gd name="T33" fmla="*/ 38 h 42"/>
                    <a:gd name="T34" fmla="*/ 1 w 26"/>
                    <a:gd name="T35" fmla="*/ 36 h 42"/>
                    <a:gd name="T36" fmla="*/ 0 w 26"/>
                    <a:gd name="T37" fmla="*/ 32 h 42"/>
                    <a:gd name="T38" fmla="*/ 0 w 26"/>
                    <a:gd name="T39" fmla="*/ 12 h 42"/>
                    <a:gd name="T40" fmla="*/ 1 w 26"/>
                    <a:gd name="T41" fmla="*/ 7 h 42"/>
                    <a:gd name="T42" fmla="*/ 3 w 26"/>
                    <a:gd name="T43" fmla="*/ 4 h 42"/>
                    <a:gd name="T44" fmla="*/ 4 w 26"/>
                    <a:gd name="T45" fmla="*/ 2 h 42"/>
                    <a:gd name="T46" fmla="*/ 6 w 26"/>
                    <a:gd name="T47" fmla="*/ 1 h 42"/>
                    <a:gd name="T48" fmla="*/ 10 w 26"/>
                    <a:gd name="T49" fmla="*/ 0 h 42"/>
                    <a:gd name="T50" fmla="*/ 16 w 26"/>
                    <a:gd name="T51" fmla="*/ 0 h 42"/>
                    <a:gd name="T52" fmla="*/ 20 w 26"/>
                    <a:gd name="T53" fmla="*/ 1 h 42"/>
                    <a:gd name="T54" fmla="*/ 23 w 26"/>
                    <a:gd name="T55" fmla="*/ 3 h 42"/>
                    <a:gd name="T56" fmla="*/ 25 w 26"/>
                    <a:gd name="T57" fmla="*/ 5 h 42"/>
                    <a:gd name="T58" fmla="*/ 26 w 26"/>
                    <a:gd name="T59" fmla="*/ 7 h 42"/>
                    <a:gd name="T60" fmla="*/ 26 w 26"/>
                    <a:gd name="T61" fmla="*/ 11 h 42"/>
                    <a:gd name="T62" fmla="*/ 26 w 26"/>
                    <a:gd name="T63" fmla="*/ 22 h 42"/>
                    <a:gd name="T64" fmla="*/ 16 w 26"/>
                    <a:gd name="T65" fmla="*/ 15 h 42"/>
                    <a:gd name="T66" fmla="*/ 15 w 26"/>
                    <a:gd name="T67" fmla="*/ 8 h 42"/>
                    <a:gd name="T68" fmla="*/ 14 w 26"/>
                    <a:gd name="T69" fmla="*/ 7 h 42"/>
                    <a:gd name="T70" fmla="*/ 12 w 26"/>
                    <a:gd name="T71" fmla="*/ 7 h 42"/>
                    <a:gd name="T72" fmla="*/ 11 w 26"/>
                    <a:gd name="T73" fmla="*/ 8 h 42"/>
                    <a:gd name="T74" fmla="*/ 11 w 26"/>
                    <a:gd name="T75" fmla="*/ 15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 h="42">
                      <a:moveTo>
                        <a:pt x="26" y="22"/>
                      </a:moveTo>
                      <a:lnTo>
                        <a:pt x="11" y="22"/>
                      </a:lnTo>
                      <a:lnTo>
                        <a:pt x="11" y="31"/>
                      </a:lnTo>
                      <a:lnTo>
                        <a:pt x="11" y="32"/>
                      </a:lnTo>
                      <a:lnTo>
                        <a:pt x="11" y="33"/>
                      </a:lnTo>
                      <a:lnTo>
                        <a:pt x="12" y="33"/>
                      </a:lnTo>
                      <a:lnTo>
                        <a:pt x="12" y="34"/>
                      </a:lnTo>
                      <a:lnTo>
                        <a:pt x="13" y="34"/>
                      </a:lnTo>
                      <a:lnTo>
                        <a:pt x="14" y="34"/>
                      </a:lnTo>
                      <a:lnTo>
                        <a:pt x="15" y="33"/>
                      </a:lnTo>
                      <a:lnTo>
                        <a:pt x="16" y="31"/>
                      </a:lnTo>
                      <a:lnTo>
                        <a:pt x="16" y="25"/>
                      </a:lnTo>
                      <a:lnTo>
                        <a:pt x="26" y="25"/>
                      </a:lnTo>
                      <a:lnTo>
                        <a:pt x="26" y="30"/>
                      </a:lnTo>
                      <a:lnTo>
                        <a:pt x="26" y="33"/>
                      </a:lnTo>
                      <a:lnTo>
                        <a:pt x="26" y="35"/>
                      </a:lnTo>
                      <a:lnTo>
                        <a:pt x="25" y="36"/>
                      </a:lnTo>
                      <a:lnTo>
                        <a:pt x="24" y="37"/>
                      </a:lnTo>
                      <a:lnTo>
                        <a:pt x="24" y="38"/>
                      </a:lnTo>
                      <a:lnTo>
                        <a:pt x="23" y="39"/>
                      </a:lnTo>
                      <a:lnTo>
                        <a:pt x="22" y="39"/>
                      </a:lnTo>
                      <a:lnTo>
                        <a:pt x="21" y="40"/>
                      </a:lnTo>
                      <a:lnTo>
                        <a:pt x="20" y="40"/>
                      </a:lnTo>
                      <a:lnTo>
                        <a:pt x="19" y="41"/>
                      </a:lnTo>
                      <a:lnTo>
                        <a:pt x="16" y="41"/>
                      </a:lnTo>
                      <a:lnTo>
                        <a:pt x="13" y="42"/>
                      </a:lnTo>
                      <a:lnTo>
                        <a:pt x="11" y="42"/>
                      </a:lnTo>
                      <a:lnTo>
                        <a:pt x="9" y="41"/>
                      </a:lnTo>
                      <a:lnTo>
                        <a:pt x="8" y="41"/>
                      </a:lnTo>
                      <a:lnTo>
                        <a:pt x="6" y="40"/>
                      </a:lnTo>
                      <a:lnTo>
                        <a:pt x="5" y="40"/>
                      </a:lnTo>
                      <a:lnTo>
                        <a:pt x="4" y="39"/>
                      </a:lnTo>
                      <a:lnTo>
                        <a:pt x="3" y="38"/>
                      </a:lnTo>
                      <a:lnTo>
                        <a:pt x="2" y="37"/>
                      </a:lnTo>
                      <a:lnTo>
                        <a:pt x="1" y="36"/>
                      </a:lnTo>
                      <a:lnTo>
                        <a:pt x="0" y="34"/>
                      </a:lnTo>
                      <a:lnTo>
                        <a:pt x="0" y="32"/>
                      </a:lnTo>
                      <a:lnTo>
                        <a:pt x="0" y="29"/>
                      </a:lnTo>
                      <a:lnTo>
                        <a:pt x="0" y="12"/>
                      </a:lnTo>
                      <a:lnTo>
                        <a:pt x="0" y="9"/>
                      </a:lnTo>
                      <a:lnTo>
                        <a:pt x="1" y="7"/>
                      </a:lnTo>
                      <a:lnTo>
                        <a:pt x="2" y="5"/>
                      </a:lnTo>
                      <a:lnTo>
                        <a:pt x="3" y="4"/>
                      </a:lnTo>
                      <a:lnTo>
                        <a:pt x="4" y="3"/>
                      </a:lnTo>
                      <a:lnTo>
                        <a:pt x="4" y="2"/>
                      </a:lnTo>
                      <a:lnTo>
                        <a:pt x="5" y="2"/>
                      </a:lnTo>
                      <a:lnTo>
                        <a:pt x="6" y="1"/>
                      </a:lnTo>
                      <a:lnTo>
                        <a:pt x="8" y="1"/>
                      </a:lnTo>
                      <a:lnTo>
                        <a:pt x="10" y="0"/>
                      </a:lnTo>
                      <a:lnTo>
                        <a:pt x="13" y="0"/>
                      </a:lnTo>
                      <a:lnTo>
                        <a:pt x="16" y="0"/>
                      </a:lnTo>
                      <a:lnTo>
                        <a:pt x="18" y="0"/>
                      </a:lnTo>
                      <a:lnTo>
                        <a:pt x="20" y="1"/>
                      </a:lnTo>
                      <a:lnTo>
                        <a:pt x="21" y="2"/>
                      </a:lnTo>
                      <a:lnTo>
                        <a:pt x="23" y="3"/>
                      </a:lnTo>
                      <a:lnTo>
                        <a:pt x="24" y="4"/>
                      </a:lnTo>
                      <a:lnTo>
                        <a:pt x="25" y="5"/>
                      </a:lnTo>
                      <a:lnTo>
                        <a:pt x="25" y="6"/>
                      </a:lnTo>
                      <a:lnTo>
                        <a:pt x="26" y="7"/>
                      </a:lnTo>
                      <a:lnTo>
                        <a:pt x="26" y="9"/>
                      </a:lnTo>
                      <a:lnTo>
                        <a:pt x="26" y="11"/>
                      </a:lnTo>
                      <a:lnTo>
                        <a:pt x="26" y="14"/>
                      </a:lnTo>
                      <a:lnTo>
                        <a:pt x="26" y="22"/>
                      </a:lnTo>
                      <a:moveTo>
                        <a:pt x="11" y="15"/>
                      </a:moveTo>
                      <a:lnTo>
                        <a:pt x="16" y="15"/>
                      </a:lnTo>
                      <a:lnTo>
                        <a:pt x="16" y="10"/>
                      </a:lnTo>
                      <a:lnTo>
                        <a:pt x="15" y="8"/>
                      </a:lnTo>
                      <a:lnTo>
                        <a:pt x="14" y="7"/>
                      </a:lnTo>
                      <a:lnTo>
                        <a:pt x="13" y="7"/>
                      </a:lnTo>
                      <a:lnTo>
                        <a:pt x="12" y="7"/>
                      </a:lnTo>
                      <a:lnTo>
                        <a:pt x="12" y="8"/>
                      </a:lnTo>
                      <a:lnTo>
                        <a:pt x="11" y="8"/>
                      </a:lnTo>
                      <a:lnTo>
                        <a:pt x="11" y="10"/>
                      </a:lnTo>
                      <a:lnTo>
                        <a:pt x="11" y="15"/>
                      </a:lnTo>
                    </a:path>
                  </a:pathLst>
                </a:custGeom>
                <a:solidFill>
                  <a:schemeClr val="tx1"/>
                </a:solidFill>
                <a:ln w="9525">
                  <a:noFill/>
                  <a:round/>
                  <a:headEnd/>
                  <a:tailEnd/>
                </a:ln>
              </p:spPr>
              <p:txBody>
                <a:bodyPr/>
                <a:lstStyle/>
                <a:p>
                  <a:endParaRPr lang="en-US"/>
                </a:p>
              </p:txBody>
            </p:sp>
            <p:sp>
              <p:nvSpPr>
                <p:cNvPr id="1064" name="Freeform 190"/>
                <p:cNvSpPr>
                  <a:spLocks/>
                </p:cNvSpPr>
                <p:nvPr/>
              </p:nvSpPr>
              <p:spPr bwMode="auto">
                <a:xfrm>
                  <a:off x="5736" y="3824"/>
                  <a:ext cx="26" cy="42"/>
                </a:xfrm>
                <a:custGeom>
                  <a:avLst/>
                  <a:gdLst>
                    <a:gd name="T0" fmla="*/ 26 w 26"/>
                    <a:gd name="T1" fmla="*/ 30 h 42"/>
                    <a:gd name="T2" fmla="*/ 26 w 26"/>
                    <a:gd name="T3" fmla="*/ 34 h 42"/>
                    <a:gd name="T4" fmla="*/ 25 w 26"/>
                    <a:gd name="T5" fmla="*/ 36 h 42"/>
                    <a:gd name="T6" fmla="*/ 24 w 26"/>
                    <a:gd name="T7" fmla="*/ 38 h 42"/>
                    <a:gd name="T8" fmla="*/ 22 w 26"/>
                    <a:gd name="T9" fmla="*/ 39 h 42"/>
                    <a:gd name="T10" fmla="*/ 19 w 26"/>
                    <a:gd name="T11" fmla="*/ 41 h 42"/>
                    <a:gd name="T12" fmla="*/ 17 w 26"/>
                    <a:gd name="T13" fmla="*/ 41 h 42"/>
                    <a:gd name="T14" fmla="*/ 13 w 26"/>
                    <a:gd name="T15" fmla="*/ 42 h 42"/>
                    <a:gd name="T16" fmla="*/ 10 w 26"/>
                    <a:gd name="T17" fmla="*/ 41 h 42"/>
                    <a:gd name="T18" fmla="*/ 7 w 26"/>
                    <a:gd name="T19" fmla="*/ 41 h 42"/>
                    <a:gd name="T20" fmla="*/ 5 w 26"/>
                    <a:gd name="T21" fmla="*/ 39 h 42"/>
                    <a:gd name="T22" fmla="*/ 3 w 26"/>
                    <a:gd name="T23" fmla="*/ 38 h 42"/>
                    <a:gd name="T24" fmla="*/ 2 w 26"/>
                    <a:gd name="T25" fmla="*/ 36 h 42"/>
                    <a:gd name="T26" fmla="*/ 0 w 26"/>
                    <a:gd name="T27" fmla="*/ 32 h 42"/>
                    <a:gd name="T28" fmla="*/ 0 w 26"/>
                    <a:gd name="T29" fmla="*/ 12 h 42"/>
                    <a:gd name="T30" fmla="*/ 1 w 26"/>
                    <a:gd name="T31" fmla="*/ 9 h 42"/>
                    <a:gd name="T32" fmla="*/ 1 w 26"/>
                    <a:gd name="T33" fmla="*/ 6 h 42"/>
                    <a:gd name="T34" fmla="*/ 3 w 26"/>
                    <a:gd name="T35" fmla="*/ 4 h 42"/>
                    <a:gd name="T36" fmla="*/ 6 w 26"/>
                    <a:gd name="T37" fmla="*/ 2 h 42"/>
                    <a:gd name="T38" fmla="*/ 9 w 26"/>
                    <a:gd name="T39" fmla="*/ 0 h 42"/>
                    <a:gd name="T40" fmla="*/ 13 w 26"/>
                    <a:gd name="T41" fmla="*/ 0 h 42"/>
                    <a:gd name="T42" fmla="*/ 17 w 26"/>
                    <a:gd name="T43" fmla="*/ 0 h 42"/>
                    <a:gd name="T44" fmla="*/ 20 w 26"/>
                    <a:gd name="T45" fmla="*/ 1 h 42"/>
                    <a:gd name="T46" fmla="*/ 23 w 26"/>
                    <a:gd name="T47" fmla="*/ 3 h 42"/>
                    <a:gd name="T48" fmla="*/ 25 w 26"/>
                    <a:gd name="T49" fmla="*/ 5 h 42"/>
                    <a:gd name="T50" fmla="*/ 26 w 26"/>
                    <a:gd name="T51" fmla="*/ 8 h 42"/>
                    <a:gd name="T52" fmla="*/ 26 w 26"/>
                    <a:gd name="T53" fmla="*/ 11 h 42"/>
                    <a:gd name="T54" fmla="*/ 11 w 26"/>
                    <a:gd name="T55" fmla="*/ 33 h 42"/>
                    <a:gd name="T56" fmla="*/ 12 w 26"/>
                    <a:gd name="T57" fmla="*/ 34 h 42"/>
                    <a:gd name="T58" fmla="*/ 14 w 26"/>
                    <a:gd name="T59" fmla="*/ 34 h 42"/>
                    <a:gd name="T60" fmla="*/ 16 w 26"/>
                    <a:gd name="T61" fmla="*/ 33 h 42"/>
                    <a:gd name="T62" fmla="*/ 16 w 26"/>
                    <a:gd name="T63" fmla="*/ 10 h 42"/>
                    <a:gd name="T64" fmla="*/ 15 w 26"/>
                    <a:gd name="T65" fmla="*/ 8 h 42"/>
                    <a:gd name="T66" fmla="*/ 13 w 26"/>
                    <a:gd name="T67" fmla="*/ 7 h 42"/>
                    <a:gd name="T68" fmla="*/ 12 w 26"/>
                    <a:gd name="T69" fmla="*/ 8 h 42"/>
                    <a:gd name="T70" fmla="*/ 11 w 26"/>
                    <a:gd name="T71" fmla="*/ 10 h 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2">
                      <a:moveTo>
                        <a:pt x="26" y="11"/>
                      </a:moveTo>
                      <a:lnTo>
                        <a:pt x="26" y="30"/>
                      </a:lnTo>
                      <a:lnTo>
                        <a:pt x="26" y="32"/>
                      </a:lnTo>
                      <a:lnTo>
                        <a:pt x="26" y="34"/>
                      </a:lnTo>
                      <a:lnTo>
                        <a:pt x="26" y="35"/>
                      </a:lnTo>
                      <a:lnTo>
                        <a:pt x="25" y="36"/>
                      </a:lnTo>
                      <a:lnTo>
                        <a:pt x="24" y="37"/>
                      </a:lnTo>
                      <a:lnTo>
                        <a:pt x="24" y="38"/>
                      </a:lnTo>
                      <a:lnTo>
                        <a:pt x="23" y="39"/>
                      </a:lnTo>
                      <a:lnTo>
                        <a:pt x="22" y="39"/>
                      </a:lnTo>
                      <a:lnTo>
                        <a:pt x="21" y="40"/>
                      </a:lnTo>
                      <a:lnTo>
                        <a:pt x="19" y="41"/>
                      </a:lnTo>
                      <a:lnTo>
                        <a:pt x="18" y="41"/>
                      </a:lnTo>
                      <a:lnTo>
                        <a:pt x="17" y="41"/>
                      </a:lnTo>
                      <a:lnTo>
                        <a:pt x="15" y="42"/>
                      </a:lnTo>
                      <a:lnTo>
                        <a:pt x="13" y="42"/>
                      </a:lnTo>
                      <a:lnTo>
                        <a:pt x="12" y="42"/>
                      </a:lnTo>
                      <a:lnTo>
                        <a:pt x="10" y="41"/>
                      </a:lnTo>
                      <a:lnTo>
                        <a:pt x="8" y="41"/>
                      </a:lnTo>
                      <a:lnTo>
                        <a:pt x="7" y="41"/>
                      </a:lnTo>
                      <a:lnTo>
                        <a:pt x="6" y="40"/>
                      </a:lnTo>
                      <a:lnTo>
                        <a:pt x="5" y="39"/>
                      </a:lnTo>
                      <a:lnTo>
                        <a:pt x="4" y="39"/>
                      </a:lnTo>
                      <a:lnTo>
                        <a:pt x="3" y="38"/>
                      </a:lnTo>
                      <a:lnTo>
                        <a:pt x="2" y="37"/>
                      </a:lnTo>
                      <a:lnTo>
                        <a:pt x="2" y="36"/>
                      </a:lnTo>
                      <a:lnTo>
                        <a:pt x="1" y="34"/>
                      </a:lnTo>
                      <a:lnTo>
                        <a:pt x="0" y="32"/>
                      </a:lnTo>
                      <a:lnTo>
                        <a:pt x="0" y="30"/>
                      </a:lnTo>
                      <a:lnTo>
                        <a:pt x="0" y="12"/>
                      </a:lnTo>
                      <a:lnTo>
                        <a:pt x="0" y="10"/>
                      </a:lnTo>
                      <a:lnTo>
                        <a:pt x="1" y="9"/>
                      </a:lnTo>
                      <a:lnTo>
                        <a:pt x="1" y="7"/>
                      </a:lnTo>
                      <a:lnTo>
                        <a:pt x="1" y="6"/>
                      </a:lnTo>
                      <a:lnTo>
                        <a:pt x="2" y="5"/>
                      </a:lnTo>
                      <a:lnTo>
                        <a:pt x="3" y="4"/>
                      </a:lnTo>
                      <a:lnTo>
                        <a:pt x="4" y="3"/>
                      </a:lnTo>
                      <a:lnTo>
                        <a:pt x="6" y="2"/>
                      </a:lnTo>
                      <a:lnTo>
                        <a:pt x="7" y="1"/>
                      </a:lnTo>
                      <a:lnTo>
                        <a:pt x="9" y="0"/>
                      </a:lnTo>
                      <a:lnTo>
                        <a:pt x="11" y="0"/>
                      </a:lnTo>
                      <a:lnTo>
                        <a:pt x="13" y="0"/>
                      </a:lnTo>
                      <a:lnTo>
                        <a:pt x="15" y="0"/>
                      </a:lnTo>
                      <a:lnTo>
                        <a:pt x="17" y="0"/>
                      </a:lnTo>
                      <a:lnTo>
                        <a:pt x="19" y="0"/>
                      </a:lnTo>
                      <a:lnTo>
                        <a:pt x="20" y="1"/>
                      </a:lnTo>
                      <a:lnTo>
                        <a:pt x="22" y="2"/>
                      </a:lnTo>
                      <a:lnTo>
                        <a:pt x="23" y="3"/>
                      </a:lnTo>
                      <a:lnTo>
                        <a:pt x="24" y="4"/>
                      </a:lnTo>
                      <a:lnTo>
                        <a:pt x="25" y="5"/>
                      </a:lnTo>
                      <a:lnTo>
                        <a:pt x="25" y="6"/>
                      </a:lnTo>
                      <a:lnTo>
                        <a:pt x="26" y="8"/>
                      </a:lnTo>
                      <a:lnTo>
                        <a:pt x="26" y="9"/>
                      </a:lnTo>
                      <a:lnTo>
                        <a:pt x="26" y="11"/>
                      </a:lnTo>
                      <a:moveTo>
                        <a:pt x="11" y="31"/>
                      </a:moveTo>
                      <a:lnTo>
                        <a:pt x="11" y="33"/>
                      </a:lnTo>
                      <a:lnTo>
                        <a:pt x="12" y="33"/>
                      </a:lnTo>
                      <a:lnTo>
                        <a:pt x="12" y="34"/>
                      </a:lnTo>
                      <a:lnTo>
                        <a:pt x="13" y="34"/>
                      </a:lnTo>
                      <a:lnTo>
                        <a:pt x="14" y="34"/>
                      </a:lnTo>
                      <a:lnTo>
                        <a:pt x="15" y="33"/>
                      </a:lnTo>
                      <a:lnTo>
                        <a:pt x="16" y="33"/>
                      </a:lnTo>
                      <a:lnTo>
                        <a:pt x="16" y="31"/>
                      </a:lnTo>
                      <a:lnTo>
                        <a:pt x="16" y="10"/>
                      </a:lnTo>
                      <a:lnTo>
                        <a:pt x="16" y="9"/>
                      </a:lnTo>
                      <a:lnTo>
                        <a:pt x="15" y="8"/>
                      </a:lnTo>
                      <a:lnTo>
                        <a:pt x="14" y="7"/>
                      </a:lnTo>
                      <a:lnTo>
                        <a:pt x="13" y="7"/>
                      </a:lnTo>
                      <a:lnTo>
                        <a:pt x="12" y="7"/>
                      </a:lnTo>
                      <a:lnTo>
                        <a:pt x="12" y="8"/>
                      </a:lnTo>
                      <a:lnTo>
                        <a:pt x="11" y="9"/>
                      </a:lnTo>
                      <a:lnTo>
                        <a:pt x="11" y="10"/>
                      </a:lnTo>
                      <a:lnTo>
                        <a:pt x="11" y="31"/>
                      </a:lnTo>
                    </a:path>
                  </a:pathLst>
                </a:custGeom>
                <a:solidFill>
                  <a:schemeClr val="tx1"/>
                </a:solidFill>
                <a:ln w="9525">
                  <a:noFill/>
                  <a:round/>
                  <a:headEnd/>
                  <a:tailEnd/>
                </a:ln>
              </p:spPr>
              <p:txBody>
                <a:bodyPr/>
                <a:lstStyle/>
                <a:p>
                  <a:endParaRPr lang="en-US"/>
                </a:p>
              </p:txBody>
            </p:sp>
            <p:sp>
              <p:nvSpPr>
                <p:cNvPr id="1065" name="Freeform 191"/>
                <p:cNvSpPr>
                  <a:spLocks/>
                </p:cNvSpPr>
                <p:nvPr/>
              </p:nvSpPr>
              <p:spPr bwMode="auto">
                <a:xfrm>
                  <a:off x="5765" y="3824"/>
                  <a:ext cx="26" cy="51"/>
                </a:xfrm>
                <a:custGeom>
                  <a:avLst/>
                  <a:gdLst>
                    <a:gd name="T0" fmla="*/ 0 w 26"/>
                    <a:gd name="T1" fmla="*/ 1 h 51"/>
                    <a:gd name="T2" fmla="*/ 11 w 26"/>
                    <a:gd name="T3" fmla="*/ 1 h 51"/>
                    <a:gd name="T4" fmla="*/ 11 w 26"/>
                    <a:gd name="T5" fmla="*/ 6 h 51"/>
                    <a:gd name="T6" fmla="*/ 12 w 26"/>
                    <a:gd name="T7" fmla="*/ 4 h 51"/>
                    <a:gd name="T8" fmla="*/ 12 w 26"/>
                    <a:gd name="T9" fmla="*/ 3 h 51"/>
                    <a:gd name="T10" fmla="*/ 13 w 26"/>
                    <a:gd name="T11" fmla="*/ 2 h 51"/>
                    <a:gd name="T12" fmla="*/ 14 w 26"/>
                    <a:gd name="T13" fmla="*/ 1 h 51"/>
                    <a:gd name="T14" fmla="*/ 15 w 26"/>
                    <a:gd name="T15" fmla="*/ 1 h 51"/>
                    <a:gd name="T16" fmla="*/ 16 w 26"/>
                    <a:gd name="T17" fmla="*/ 0 h 51"/>
                    <a:gd name="T18" fmla="*/ 18 w 26"/>
                    <a:gd name="T19" fmla="*/ 0 h 51"/>
                    <a:gd name="T20" fmla="*/ 19 w 26"/>
                    <a:gd name="T21" fmla="*/ 0 h 51"/>
                    <a:gd name="T22" fmla="*/ 21 w 26"/>
                    <a:gd name="T23" fmla="*/ 0 h 51"/>
                    <a:gd name="T24" fmla="*/ 22 w 26"/>
                    <a:gd name="T25" fmla="*/ 0 h 51"/>
                    <a:gd name="T26" fmla="*/ 24 w 26"/>
                    <a:gd name="T27" fmla="*/ 1 h 51"/>
                    <a:gd name="T28" fmla="*/ 25 w 26"/>
                    <a:gd name="T29" fmla="*/ 2 h 51"/>
                    <a:gd name="T30" fmla="*/ 25 w 26"/>
                    <a:gd name="T31" fmla="*/ 3 h 51"/>
                    <a:gd name="T32" fmla="*/ 26 w 26"/>
                    <a:gd name="T33" fmla="*/ 5 h 51"/>
                    <a:gd name="T34" fmla="*/ 26 w 26"/>
                    <a:gd name="T35" fmla="*/ 7 h 51"/>
                    <a:gd name="T36" fmla="*/ 26 w 26"/>
                    <a:gd name="T37" fmla="*/ 8 h 51"/>
                    <a:gd name="T38" fmla="*/ 26 w 26"/>
                    <a:gd name="T39" fmla="*/ 33 h 51"/>
                    <a:gd name="T40" fmla="*/ 26 w 26"/>
                    <a:gd name="T41" fmla="*/ 35 h 51"/>
                    <a:gd name="T42" fmla="*/ 26 w 26"/>
                    <a:gd name="T43" fmla="*/ 36 h 51"/>
                    <a:gd name="T44" fmla="*/ 25 w 26"/>
                    <a:gd name="T45" fmla="*/ 38 h 51"/>
                    <a:gd name="T46" fmla="*/ 24 w 26"/>
                    <a:gd name="T47" fmla="*/ 39 h 51"/>
                    <a:gd name="T48" fmla="*/ 23 w 26"/>
                    <a:gd name="T49" fmla="*/ 40 h 51"/>
                    <a:gd name="T50" fmla="*/ 22 w 26"/>
                    <a:gd name="T51" fmla="*/ 41 h 51"/>
                    <a:gd name="T52" fmla="*/ 20 w 26"/>
                    <a:gd name="T53" fmla="*/ 41 h 51"/>
                    <a:gd name="T54" fmla="*/ 18 w 26"/>
                    <a:gd name="T55" fmla="*/ 42 h 51"/>
                    <a:gd name="T56" fmla="*/ 17 w 26"/>
                    <a:gd name="T57" fmla="*/ 42 h 51"/>
                    <a:gd name="T58" fmla="*/ 16 w 26"/>
                    <a:gd name="T59" fmla="*/ 41 h 51"/>
                    <a:gd name="T60" fmla="*/ 15 w 26"/>
                    <a:gd name="T61" fmla="*/ 41 h 51"/>
                    <a:gd name="T62" fmla="*/ 14 w 26"/>
                    <a:gd name="T63" fmla="*/ 40 h 51"/>
                    <a:gd name="T64" fmla="*/ 13 w 26"/>
                    <a:gd name="T65" fmla="*/ 39 h 51"/>
                    <a:gd name="T66" fmla="*/ 12 w 26"/>
                    <a:gd name="T67" fmla="*/ 38 h 51"/>
                    <a:gd name="T68" fmla="*/ 11 w 26"/>
                    <a:gd name="T69" fmla="*/ 37 h 51"/>
                    <a:gd name="T70" fmla="*/ 11 w 26"/>
                    <a:gd name="T71" fmla="*/ 36 h 51"/>
                    <a:gd name="T72" fmla="*/ 11 w 26"/>
                    <a:gd name="T73" fmla="*/ 51 h 51"/>
                    <a:gd name="T74" fmla="*/ 0 w 26"/>
                    <a:gd name="T75" fmla="*/ 51 h 51"/>
                    <a:gd name="T76" fmla="*/ 0 w 26"/>
                    <a:gd name="T77" fmla="*/ 1 h 51"/>
                    <a:gd name="T78" fmla="*/ 11 w 26"/>
                    <a:gd name="T79" fmla="*/ 29 h 51"/>
                    <a:gd name="T80" fmla="*/ 11 w 26"/>
                    <a:gd name="T81" fmla="*/ 31 h 51"/>
                    <a:gd name="T82" fmla="*/ 12 w 26"/>
                    <a:gd name="T83" fmla="*/ 31 h 51"/>
                    <a:gd name="T84" fmla="*/ 13 w 26"/>
                    <a:gd name="T85" fmla="*/ 32 h 51"/>
                    <a:gd name="T86" fmla="*/ 14 w 26"/>
                    <a:gd name="T87" fmla="*/ 32 h 51"/>
                    <a:gd name="T88" fmla="*/ 14 w 26"/>
                    <a:gd name="T89" fmla="*/ 32 h 51"/>
                    <a:gd name="T90" fmla="*/ 15 w 26"/>
                    <a:gd name="T91" fmla="*/ 31 h 51"/>
                    <a:gd name="T92" fmla="*/ 16 w 26"/>
                    <a:gd name="T93" fmla="*/ 31 h 51"/>
                    <a:gd name="T94" fmla="*/ 16 w 26"/>
                    <a:gd name="T95" fmla="*/ 29 h 51"/>
                    <a:gd name="T96" fmla="*/ 16 w 26"/>
                    <a:gd name="T97" fmla="*/ 12 h 51"/>
                    <a:gd name="T98" fmla="*/ 16 w 26"/>
                    <a:gd name="T99" fmla="*/ 10 h 51"/>
                    <a:gd name="T100" fmla="*/ 15 w 26"/>
                    <a:gd name="T101" fmla="*/ 10 h 51"/>
                    <a:gd name="T102" fmla="*/ 14 w 26"/>
                    <a:gd name="T103" fmla="*/ 9 h 51"/>
                    <a:gd name="T104" fmla="*/ 14 w 26"/>
                    <a:gd name="T105" fmla="*/ 9 h 51"/>
                    <a:gd name="T106" fmla="*/ 13 w 26"/>
                    <a:gd name="T107" fmla="*/ 9 h 51"/>
                    <a:gd name="T108" fmla="*/ 12 w 26"/>
                    <a:gd name="T109" fmla="*/ 10 h 51"/>
                    <a:gd name="T110" fmla="*/ 11 w 26"/>
                    <a:gd name="T111" fmla="*/ 11 h 51"/>
                    <a:gd name="T112" fmla="*/ 11 w 26"/>
                    <a:gd name="T113" fmla="*/ 12 h 51"/>
                    <a:gd name="T114" fmla="*/ 11 w 26"/>
                    <a:gd name="T115" fmla="*/ 2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 h="51">
                      <a:moveTo>
                        <a:pt x="0" y="1"/>
                      </a:moveTo>
                      <a:lnTo>
                        <a:pt x="11" y="1"/>
                      </a:lnTo>
                      <a:lnTo>
                        <a:pt x="11" y="6"/>
                      </a:lnTo>
                      <a:lnTo>
                        <a:pt x="12" y="4"/>
                      </a:lnTo>
                      <a:lnTo>
                        <a:pt x="12" y="3"/>
                      </a:lnTo>
                      <a:lnTo>
                        <a:pt x="13" y="2"/>
                      </a:lnTo>
                      <a:lnTo>
                        <a:pt x="14" y="1"/>
                      </a:lnTo>
                      <a:lnTo>
                        <a:pt x="15" y="1"/>
                      </a:lnTo>
                      <a:lnTo>
                        <a:pt x="16" y="0"/>
                      </a:lnTo>
                      <a:lnTo>
                        <a:pt x="18" y="0"/>
                      </a:lnTo>
                      <a:lnTo>
                        <a:pt x="19" y="0"/>
                      </a:lnTo>
                      <a:lnTo>
                        <a:pt x="21" y="0"/>
                      </a:lnTo>
                      <a:lnTo>
                        <a:pt x="22" y="0"/>
                      </a:lnTo>
                      <a:lnTo>
                        <a:pt x="24" y="1"/>
                      </a:lnTo>
                      <a:lnTo>
                        <a:pt x="25" y="2"/>
                      </a:lnTo>
                      <a:lnTo>
                        <a:pt x="25" y="3"/>
                      </a:lnTo>
                      <a:lnTo>
                        <a:pt x="26" y="5"/>
                      </a:lnTo>
                      <a:lnTo>
                        <a:pt x="26" y="7"/>
                      </a:lnTo>
                      <a:lnTo>
                        <a:pt x="26" y="8"/>
                      </a:lnTo>
                      <a:lnTo>
                        <a:pt x="26" y="33"/>
                      </a:lnTo>
                      <a:lnTo>
                        <a:pt x="26" y="35"/>
                      </a:lnTo>
                      <a:lnTo>
                        <a:pt x="26" y="36"/>
                      </a:lnTo>
                      <a:lnTo>
                        <a:pt x="25" y="38"/>
                      </a:lnTo>
                      <a:lnTo>
                        <a:pt x="24" y="39"/>
                      </a:lnTo>
                      <a:lnTo>
                        <a:pt x="23" y="40"/>
                      </a:lnTo>
                      <a:lnTo>
                        <a:pt x="22" y="41"/>
                      </a:lnTo>
                      <a:lnTo>
                        <a:pt x="20" y="41"/>
                      </a:lnTo>
                      <a:lnTo>
                        <a:pt x="18" y="42"/>
                      </a:lnTo>
                      <a:lnTo>
                        <a:pt x="17" y="42"/>
                      </a:lnTo>
                      <a:lnTo>
                        <a:pt x="16" y="41"/>
                      </a:lnTo>
                      <a:lnTo>
                        <a:pt x="15" y="41"/>
                      </a:lnTo>
                      <a:lnTo>
                        <a:pt x="14" y="40"/>
                      </a:lnTo>
                      <a:lnTo>
                        <a:pt x="13" y="39"/>
                      </a:lnTo>
                      <a:lnTo>
                        <a:pt x="12" y="38"/>
                      </a:lnTo>
                      <a:lnTo>
                        <a:pt x="11" y="37"/>
                      </a:lnTo>
                      <a:lnTo>
                        <a:pt x="11" y="36"/>
                      </a:lnTo>
                      <a:lnTo>
                        <a:pt x="11" y="51"/>
                      </a:lnTo>
                      <a:lnTo>
                        <a:pt x="0" y="51"/>
                      </a:lnTo>
                      <a:lnTo>
                        <a:pt x="0" y="1"/>
                      </a:lnTo>
                      <a:moveTo>
                        <a:pt x="11" y="29"/>
                      </a:moveTo>
                      <a:lnTo>
                        <a:pt x="11" y="31"/>
                      </a:lnTo>
                      <a:lnTo>
                        <a:pt x="12" y="31"/>
                      </a:lnTo>
                      <a:lnTo>
                        <a:pt x="13" y="32"/>
                      </a:lnTo>
                      <a:lnTo>
                        <a:pt x="14" y="32"/>
                      </a:lnTo>
                      <a:lnTo>
                        <a:pt x="15" y="31"/>
                      </a:lnTo>
                      <a:lnTo>
                        <a:pt x="16" y="31"/>
                      </a:lnTo>
                      <a:lnTo>
                        <a:pt x="16" y="29"/>
                      </a:lnTo>
                      <a:lnTo>
                        <a:pt x="16" y="12"/>
                      </a:lnTo>
                      <a:lnTo>
                        <a:pt x="16" y="10"/>
                      </a:lnTo>
                      <a:lnTo>
                        <a:pt x="15" y="10"/>
                      </a:lnTo>
                      <a:lnTo>
                        <a:pt x="14" y="9"/>
                      </a:lnTo>
                      <a:lnTo>
                        <a:pt x="13" y="9"/>
                      </a:lnTo>
                      <a:lnTo>
                        <a:pt x="12" y="10"/>
                      </a:lnTo>
                      <a:lnTo>
                        <a:pt x="11" y="11"/>
                      </a:lnTo>
                      <a:lnTo>
                        <a:pt x="11" y="12"/>
                      </a:lnTo>
                      <a:lnTo>
                        <a:pt x="11" y="29"/>
                      </a:lnTo>
                    </a:path>
                  </a:pathLst>
                </a:custGeom>
                <a:solidFill>
                  <a:schemeClr val="tx1"/>
                </a:solidFill>
                <a:ln w="9525">
                  <a:noFill/>
                  <a:round/>
                  <a:headEnd/>
                  <a:tailEnd/>
                </a:ln>
              </p:spPr>
              <p:txBody>
                <a:bodyPr/>
                <a:lstStyle/>
                <a:p>
                  <a:endParaRPr lang="en-US"/>
                </a:p>
              </p:txBody>
            </p:sp>
            <p:sp>
              <p:nvSpPr>
                <p:cNvPr id="43" name="Rectangle 192"/>
                <p:cNvSpPr>
                  <a:spLocks noChangeArrowheads="1"/>
                </p:cNvSpPr>
                <p:nvPr/>
              </p:nvSpPr>
              <p:spPr bwMode="auto">
                <a:xfrm>
                  <a:off x="5795" y="3814"/>
                  <a:ext cx="12" cy="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endParaRPr lang="en-US" altLang="en-US" smtClean="0"/>
                </a:p>
              </p:txBody>
            </p:sp>
            <p:sp>
              <p:nvSpPr>
                <p:cNvPr id="1067" name="Freeform 193"/>
                <p:cNvSpPr>
                  <a:spLocks/>
                </p:cNvSpPr>
                <p:nvPr/>
              </p:nvSpPr>
              <p:spPr bwMode="auto">
                <a:xfrm>
                  <a:off x="5809" y="3824"/>
                  <a:ext cx="26" cy="42"/>
                </a:xfrm>
                <a:custGeom>
                  <a:avLst/>
                  <a:gdLst>
                    <a:gd name="T0" fmla="*/ 10 w 26"/>
                    <a:gd name="T1" fmla="*/ 22 h 42"/>
                    <a:gd name="T2" fmla="*/ 11 w 26"/>
                    <a:gd name="T3" fmla="*/ 32 h 42"/>
                    <a:gd name="T4" fmla="*/ 11 w 26"/>
                    <a:gd name="T5" fmla="*/ 33 h 42"/>
                    <a:gd name="T6" fmla="*/ 13 w 26"/>
                    <a:gd name="T7" fmla="*/ 34 h 42"/>
                    <a:gd name="T8" fmla="*/ 14 w 26"/>
                    <a:gd name="T9" fmla="*/ 33 h 42"/>
                    <a:gd name="T10" fmla="*/ 15 w 26"/>
                    <a:gd name="T11" fmla="*/ 31 h 42"/>
                    <a:gd name="T12" fmla="*/ 26 w 26"/>
                    <a:gd name="T13" fmla="*/ 25 h 42"/>
                    <a:gd name="T14" fmla="*/ 26 w 26"/>
                    <a:gd name="T15" fmla="*/ 33 h 42"/>
                    <a:gd name="T16" fmla="*/ 24 w 26"/>
                    <a:gd name="T17" fmla="*/ 36 h 42"/>
                    <a:gd name="T18" fmla="*/ 23 w 26"/>
                    <a:gd name="T19" fmla="*/ 38 h 42"/>
                    <a:gd name="T20" fmla="*/ 22 w 26"/>
                    <a:gd name="T21" fmla="*/ 39 h 42"/>
                    <a:gd name="T22" fmla="*/ 20 w 26"/>
                    <a:gd name="T23" fmla="*/ 40 h 42"/>
                    <a:gd name="T24" fmla="*/ 16 w 26"/>
                    <a:gd name="T25" fmla="*/ 41 h 42"/>
                    <a:gd name="T26" fmla="*/ 11 w 26"/>
                    <a:gd name="T27" fmla="*/ 42 h 42"/>
                    <a:gd name="T28" fmla="*/ 7 w 26"/>
                    <a:gd name="T29" fmla="*/ 41 h 42"/>
                    <a:gd name="T30" fmla="*/ 5 w 26"/>
                    <a:gd name="T31" fmla="*/ 40 h 42"/>
                    <a:gd name="T32" fmla="*/ 3 w 26"/>
                    <a:gd name="T33" fmla="*/ 38 h 42"/>
                    <a:gd name="T34" fmla="*/ 1 w 26"/>
                    <a:gd name="T35" fmla="*/ 36 h 42"/>
                    <a:gd name="T36" fmla="*/ 0 w 26"/>
                    <a:gd name="T37" fmla="*/ 32 h 42"/>
                    <a:gd name="T38" fmla="*/ 0 w 26"/>
                    <a:gd name="T39" fmla="*/ 12 h 42"/>
                    <a:gd name="T40" fmla="*/ 0 w 26"/>
                    <a:gd name="T41" fmla="*/ 7 h 42"/>
                    <a:gd name="T42" fmla="*/ 2 w 26"/>
                    <a:gd name="T43" fmla="*/ 4 h 42"/>
                    <a:gd name="T44" fmla="*/ 4 w 26"/>
                    <a:gd name="T45" fmla="*/ 2 h 42"/>
                    <a:gd name="T46" fmla="*/ 6 w 26"/>
                    <a:gd name="T47" fmla="*/ 1 h 42"/>
                    <a:gd name="T48" fmla="*/ 10 w 26"/>
                    <a:gd name="T49" fmla="*/ 0 h 42"/>
                    <a:gd name="T50" fmla="*/ 15 w 26"/>
                    <a:gd name="T51" fmla="*/ 0 h 42"/>
                    <a:gd name="T52" fmla="*/ 19 w 26"/>
                    <a:gd name="T53" fmla="*/ 1 h 42"/>
                    <a:gd name="T54" fmla="*/ 22 w 26"/>
                    <a:gd name="T55" fmla="*/ 3 h 42"/>
                    <a:gd name="T56" fmla="*/ 24 w 26"/>
                    <a:gd name="T57" fmla="*/ 5 h 42"/>
                    <a:gd name="T58" fmla="*/ 25 w 26"/>
                    <a:gd name="T59" fmla="*/ 7 h 42"/>
                    <a:gd name="T60" fmla="*/ 26 w 26"/>
                    <a:gd name="T61" fmla="*/ 11 h 42"/>
                    <a:gd name="T62" fmla="*/ 26 w 26"/>
                    <a:gd name="T63" fmla="*/ 22 h 42"/>
                    <a:gd name="T64" fmla="*/ 15 w 26"/>
                    <a:gd name="T65" fmla="*/ 15 h 42"/>
                    <a:gd name="T66" fmla="*/ 15 w 26"/>
                    <a:gd name="T67" fmla="*/ 8 h 42"/>
                    <a:gd name="T68" fmla="*/ 14 w 26"/>
                    <a:gd name="T69" fmla="*/ 7 h 42"/>
                    <a:gd name="T70" fmla="*/ 12 w 26"/>
                    <a:gd name="T71" fmla="*/ 7 h 42"/>
                    <a:gd name="T72" fmla="*/ 11 w 26"/>
                    <a:gd name="T73" fmla="*/ 8 h 42"/>
                    <a:gd name="T74" fmla="*/ 10 w 26"/>
                    <a:gd name="T75" fmla="*/ 15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 h="42">
                      <a:moveTo>
                        <a:pt x="26" y="22"/>
                      </a:moveTo>
                      <a:lnTo>
                        <a:pt x="10" y="22"/>
                      </a:lnTo>
                      <a:lnTo>
                        <a:pt x="10" y="31"/>
                      </a:lnTo>
                      <a:lnTo>
                        <a:pt x="11" y="32"/>
                      </a:lnTo>
                      <a:lnTo>
                        <a:pt x="11" y="33"/>
                      </a:lnTo>
                      <a:lnTo>
                        <a:pt x="12" y="34"/>
                      </a:lnTo>
                      <a:lnTo>
                        <a:pt x="13" y="34"/>
                      </a:lnTo>
                      <a:lnTo>
                        <a:pt x="14" y="34"/>
                      </a:lnTo>
                      <a:lnTo>
                        <a:pt x="14" y="33"/>
                      </a:lnTo>
                      <a:lnTo>
                        <a:pt x="15" y="33"/>
                      </a:lnTo>
                      <a:lnTo>
                        <a:pt x="15" y="31"/>
                      </a:lnTo>
                      <a:lnTo>
                        <a:pt x="15" y="25"/>
                      </a:lnTo>
                      <a:lnTo>
                        <a:pt x="26" y="25"/>
                      </a:lnTo>
                      <a:lnTo>
                        <a:pt x="26" y="30"/>
                      </a:lnTo>
                      <a:lnTo>
                        <a:pt x="26" y="33"/>
                      </a:lnTo>
                      <a:lnTo>
                        <a:pt x="25" y="35"/>
                      </a:lnTo>
                      <a:lnTo>
                        <a:pt x="24" y="36"/>
                      </a:lnTo>
                      <a:lnTo>
                        <a:pt x="24" y="37"/>
                      </a:lnTo>
                      <a:lnTo>
                        <a:pt x="23" y="38"/>
                      </a:lnTo>
                      <a:lnTo>
                        <a:pt x="22" y="39"/>
                      </a:lnTo>
                      <a:lnTo>
                        <a:pt x="21" y="40"/>
                      </a:lnTo>
                      <a:lnTo>
                        <a:pt x="20" y="40"/>
                      </a:lnTo>
                      <a:lnTo>
                        <a:pt x="18" y="41"/>
                      </a:lnTo>
                      <a:lnTo>
                        <a:pt x="16" y="41"/>
                      </a:lnTo>
                      <a:lnTo>
                        <a:pt x="13" y="42"/>
                      </a:lnTo>
                      <a:lnTo>
                        <a:pt x="11" y="42"/>
                      </a:lnTo>
                      <a:lnTo>
                        <a:pt x="9" y="41"/>
                      </a:lnTo>
                      <a:lnTo>
                        <a:pt x="7" y="41"/>
                      </a:lnTo>
                      <a:lnTo>
                        <a:pt x="6" y="40"/>
                      </a:lnTo>
                      <a:lnTo>
                        <a:pt x="5" y="40"/>
                      </a:lnTo>
                      <a:lnTo>
                        <a:pt x="3" y="39"/>
                      </a:lnTo>
                      <a:lnTo>
                        <a:pt x="3" y="38"/>
                      </a:lnTo>
                      <a:lnTo>
                        <a:pt x="2" y="37"/>
                      </a:lnTo>
                      <a:lnTo>
                        <a:pt x="1" y="36"/>
                      </a:lnTo>
                      <a:lnTo>
                        <a:pt x="0" y="34"/>
                      </a:lnTo>
                      <a:lnTo>
                        <a:pt x="0" y="32"/>
                      </a:lnTo>
                      <a:lnTo>
                        <a:pt x="0" y="29"/>
                      </a:lnTo>
                      <a:lnTo>
                        <a:pt x="0" y="12"/>
                      </a:lnTo>
                      <a:lnTo>
                        <a:pt x="0" y="9"/>
                      </a:lnTo>
                      <a:lnTo>
                        <a:pt x="0" y="7"/>
                      </a:lnTo>
                      <a:lnTo>
                        <a:pt x="1" y="5"/>
                      </a:lnTo>
                      <a:lnTo>
                        <a:pt x="2" y="4"/>
                      </a:lnTo>
                      <a:lnTo>
                        <a:pt x="3" y="3"/>
                      </a:lnTo>
                      <a:lnTo>
                        <a:pt x="4" y="2"/>
                      </a:lnTo>
                      <a:lnTo>
                        <a:pt x="5" y="2"/>
                      </a:lnTo>
                      <a:lnTo>
                        <a:pt x="6" y="1"/>
                      </a:lnTo>
                      <a:lnTo>
                        <a:pt x="7" y="1"/>
                      </a:lnTo>
                      <a:lnTo>
                        <a:pt x="10" y="0"/>
                      </a:lnTo>
                      <a:lnTo>
                        <a:pt x="13" y="0"/>
                      </a:lnTo>
                      <a:lnTo>
                        <a:pt x="15" y="0"/>
                      </a:lnTo>
                      <a:lnTo>
                        <a:pt x="17" y="0"/>
                      </a:lnTo>
                      <a:lnTo>
                        <a:pt x="19" y="1"/>
                      </a:lnTo>
                      <a:lnTo>
                        <a:pt x="21" y="2"/>
                      </a:lnTo>
                      <a:lnTo>
                        <a:pt x="22" y="3"/>
                      </a:lnTo>
                      <a:lnTo>
                        <a:pt x="23" y="4"/>
                      </a:lnTo>
                      <a:lnTo>
                        <a:pt x="24" y="5"/>
                      </a:lnTo>
                      <a:lnTo>
                        <a:pt x="25" y="6"/>
                      </a:lnTo>
                      <a:lnTo>
                        <a:pt x="25" y="7"/>
                      </a:lnTo>
                      <a:lnTo>
                        <a:pt x="25" y="9"/>
                      </a:lnTo>
                      <a:lnTo>
                        <a:pt x="26" y="11"/>
                      </a:lnTo>
                      <a:lnTo>
                        <a:pt x="26" y="14"/>
                      </a:lnTo>
                      <a:lnTo>
                        <a:pt x="26" y="22"/>
                      </a:lnTo>
                      <a:moveTo>
                        <a:pt x="10" y="15"/>
                      </a:moveTo>
                      <a:lnTo>
                        <a:pt x="15" y="15"/>
                      </a:lnTo>
                      <a:lnTo>
                        <a:pt x="15" y="10"/>
                      </a:lnTo>
                      <a:lnTo>
                        <a:pt x="15" y="8"/>
                      </a:lnTo>
                      <a:lnTo>
                        <a:pt x="14" y="8"/>
                      </a:lnTo>
                      <a:lnTo>
                        <a:pt x="14" y="7"/>
                      </a:lnTo>
                      <a:lnTo>
                        <a:pt x="13" y="7"/>
                      </a:lnTo>
                      <a:lnTo>
                        <a:pt x="12" y="7"/>
                      </a:lnTo>
                      <a:lnTo>
                        <a:pt x="11" y="8"/>
                      </a:lnTo>
                      <a:lnTo>
                        <a:pt x="10" y="10"/>
                      </a:lnTo>
                      <a:lnTo>
                        <a:pt x="10" y="15"/>
                      </a:lnTo>
                    </a:path>
                  </a:pathLst>
                </a:custGeom>
                <a:solidFill>
                  <a:schemeClr val="tx1"/>
                </a:solidFill>
                <a:ln w="9525">
                  <a:noFill/>
                  <a:round/>
                  <a:headEnd/>
                  <a:tailEnd/>
                </a:ln>
              </p:spPr>
              <p:txBody>
                <a:bodyPr/>
                <a:lstStyle/>
                <a:p>
                  <a:endParaRPr lang="en-US"/>
                </a:p>
              </p:txBody>
            </p:sp>
            <p:sp>
              <p:nvSpPr>
                <p:cNvPr id="1068" name="Freeform 194"/>
                <p:cNvSpPr>
                  <a:spLocks/>
                </p:cNvSpPr>
                <p:nvPr/>
              </p:nvSpPr>
              <p:spPr bwMode="auto">
                <a:xfrm>
                  <a:off x="5319" y="3880"/>
                  <a:ext cx="21" cy="40"/>
                </a:xfrm>
                <a:custGeom>
                  <a:avLst/>
                  <a:gdLst>
                    <a:gd name="T0" fmla="*/ 0 w 21"/>
                    <a:gd name="T1" fmla="*/ 40 h 40"/>
                    <a:gd name="T2" fmla="*/ 0 w 21"/>
                    <a:gd name="T3" fmla="*/ 0 h 40"/>
                    <a:gd name="T4" fmla="*/ 9 w 21"/>
                    <a:gd name="T5" fmla="*/ 0 h 40"/>
                    <a:gd name="T6" fmla="*/ 9 w 21"/>
                    <a:gd name="T7" fmla="*/ 12 h 40"/>
                    <a:gd name="T8" fmla="*/ 9 w 21"/>
                    <a:gd name="T9" fmla="*/ 11 h 40"/>
                    <a:gd name="T10" fmla="*/ 10 w 21"/>
                    <a:gd name="T11" fmla="*/ 10 h 40"/>
                    <a:gd name="T12" fmla="*/ 10 w 21"/>
                    <a:gd name="T13" fmla="*/ 10 h 40"/>
                    <a:gd name="T14" fmla="*/ 11 w 21"/>
                    <a:gd name="T15" fmla="*/ 9 h 40"/>
                    <a:gd name="T16" fmla="*/ 12 w 21"/>
                    <a:gd name="T17" fmla="*/ 8 h 40"/>
                    <a:gd name="T18" fmla="*/ 13 w 21"/>
                    <a:gd name="T19" fmla="*/ 8 h 40"/>
                    <a:gd name="T20" fmla="*/ 14 w 21"/>
                    <a:gd name="T21" fmla="*/ 8 h 40"/>
                    <a:gd name="T22" fmla="*/ 15 w 21"/>
                    <a:gd name="T23" fmla="*/ 8 h 40"/>
                    <a:gd name="T24" fmla="*/ 17 w 21"/>
                    <a:gd name="T25" fmla="*/ 8 h 40"/>
                    <a:gd name="T26" fmla="*/ 18 w 21"/>
                    <a:gd name="T27" fmla="*/ 8 h 40"/>
                    <a:gd name="T28" fmla="*/ 18 w 21"/>
                    <a:gd name="T29" fmla="*/ 9 h 40"/>
                    <a:gd name="T30" fmla="*/ 19 w 21"/>
                    <a:gd name="T31" fmla="*/ 9 h 40"/>
                    <a:gd name="T32" fmla="*/ 20 w 21"/>
                    <a:gd name="T33" fmla="*/ 10 h 40"/>
                    <a:gd name="T34" fmla="*/ 20 w 21"/>
                    <a:gd name="T35" fmla="*/ 10 h 40"/>
                    <a:gd name="T36" fmla="*/ 20 w 21"/>
                    <a:gd name="T37" fmla="*/ 11 h 40"/>
                    <a:gd name="T38" fmla="*/ 21 w 21"/>
                    <a:gd name="T39" fmla="*/ 12 h 40"/>
                    <a:gd name="T40" fmla="*/ 21 w 21"/>
                    <a:gd name="T41" fmla="*/ 14 h 40"/>
                    <a:gd name="T42" fmla="*/ 21 w 21"/>
                    <a:gd name="T43" fmla="*/ 40 h 40"/>
                    <a:gd name="T44" fmla="*/ 12 w 21"/>
                    <a:gd name="T45" fmla="*/ 40 h 40"/>
                    <a:gd name="T46" fmla="*/ 12 w 21"/>
                    <a:gd name="T47" fmla="*/ 17 h 40"/>
                    <a:gd name="T48" fmla="*/ 12 w 21"/>
                    <a:gd name="T49" fmla="*/ 16 h 40"/>
                    <a:gd name="T50" fmla="*/ 12 w 21"/>
                    <a:gd name="T51" fmla="*/ 16 h 40"/>
                    <a:gd name="T52" fmla="*/ 11 w 21"/>
                    <a:gd name="T53" fmla="*/ 15 h 40"/>
                    <a:gd name="T54" fmla="*/ 11 w 21"/>
                    <a:gd name="T55" fmla="*/ 15 h 40"/>
                    <a:gd name="T56" fmla="*/ 10 w 21"/>
                    <a:gd name="T57" fmla="*/ 15 h 40"/>
                    <a:gd name="T58" fmla="*/ 9 w 21"/>
                    <a:gd name="T59" fmla="*/ 16 h 40"/>
                    <a:gd name="T60" fmla="*/ 9 w 21"/>
                    <a:gd name="T61" fmla="*/ 16 h 40"/>
                    <a:gd name="T62" fmla="*/ 9 w 21"/>
                    <a:gd name="T63" fmla="*/ 17 h 40"/>
                    <a:gd name="T64" fmla="*/ 9 w 21"/>
                    <a:gd name="T65" fmla="*/ 40 h 40"/>
                    <a:gd name="T66" fmla="*/ 0 w 21"/>
                    <a:gd name="T67" fmla="*/ 4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 h="40">
                      <a:moveTo>
                        <a:pt x="0" y="40"/>
                      </a:moveTo>
                      <a:lnTo>
                        <a:pt x="0" y="0"/>
                      </a:lnTo>
                      <a:lnTo>
                        <a:pt x="9" y="0"/>
                      </a:lnTo>
                      <a:lnTo>
                        <a:pt x="9" y="12"/>
                      </a:lnTo>
                      <a:lnTo>
                        <a:pt x="9" y="11"/>
                      </a:lnTo>
                      <a:lnTo>
                        <a:pt x="10" y="10"/>
                      </a:lnTo>
                      <a:lnTo>
                        <a:pt x="11" y="9"/>
                      </a:lnTo>
                      <a:lnTo>
                        <a:pt x="12" y="8"/>
                      </a:lnTo>
                      <a:lnTo>
                        <a:pt x="13" y="8"/>
                      </a:lnTo>
                      <a:lnTo>
                        <a:pt x="14" y="8"/>
                      </a:lnTo>
                      <a:lnTo>
                        <a:pt x="15" y="8"/>
                      </a:lnTo>
                      <a:lnTo>
                        <a:pt x="17" y="8"/>
                      </a:lnTo>
                      <a:lnTo>
                        <a:pt x="18" y="8"/>
                      </a:lnTo>
                      <a:lnTo>
                        <a:pt x="18" y="9"/>
                      </a:lnTo>
                      <a:lnTo>
                        <a:pt x="19" y="9"/>
                      </a:lnTo>
                      <a:lnTo>
                        <a:pt x="20" y="10"/>
                      </a:lnTo>
                      <a:lnTo>
                        <a:pt x="20" y="11"/>
                      </a:lnTo>
                      <a:lnTo>
                        <a:pt x="21" y="12"/>
                      </a:lnTo>
                      <a:lnTo>
                        <a:pt x="21" y="14"/>
                      </a:lnTo>
                      <a:lnTo>
                        <a:pt x="21" y="40"/>
                      </a:lnTo>
                      <a:lnTo>
                        <a:pt x="12" y="40"/>
                      </a:lnTo>
                      <a:lnTo>
                        <a:pt x="12" y="17"/>
                      </a:lnTo>
                      <a:lnTo>
                        <a:pt x="12" y="16"/>
                      </a:lnTo>
                      <a:lnTo>
                        <a:pt x="11" y="15"/>
                      </a:lnTo>
                      <a:lnTo>
                        <a:pt x="10" y="15"/>
                      </a:lnTo>
                      <a:lnTo>
                        <a:pt x="9" y="16"/>
                      </a:lnTo>
                      <a:lnTo>
                        <a:pt x="9" y="17"/>
                      </a:lnTo>
                      <a:lnTo>
                        <a:pt x="9" y="40"/>
                      </a:lnTo>
                      <a:lnTo>
                        <a:pt x="0" y="40"/>
                      </a:lnTo>
                    </a:path>
                  </a:pathLst>
                </a:custGeom>
                <a:solidFill>
                  <a:schemeClr val="tx1"/>
                </a:solidFill>
                <a:ln w="9525">
                  <a:noFill/>
                  <a:round/>
                  <a:headEnd/>
                  <a:tailEnd/>
                </a:ln>
              </p:spPr>
              <p:txBody>
                <a:bodyPr/>
                <a:lstStyle/>
                <a:p>
                  <a:endParaRPr lang="en-US"/>
                </a:p>
              </p:txBody>
            </p:sp>
            <p:sp>
              <p:nvSpPr>
                <p:cNvPr id="1069" name="Freeform 195"/>
                <p:cNvSpPr>
                  <a:spLocks/>
                </p:cNvSpPr>
                <p:nvPr/>
              </p:nvSpPr>
              <p:spPr bwMode="auto">
                <a:xfrm>
                  <a:off x="5342" y="3882"/>
                  <a:ext cx="15" cy="38"/>
                </a:xfrm>
                <a:custGeom>
                  <a:avLst/>
                  <a:gdLst>
                    <a:gd name="T0" fmla="*/ 0 w 15"/>
                    <a:gd name="T1" fmla="*/ 12 h 38"/>
                    <a:gd name="T2" fmla="*/ 0 w 15"/>
                    <a:gd name="T3" fmla="*/ 6 h 38"/>
                    <a:gd name="T4" fmla="*/ 3 w 15"/>
                    <a:gd name="T5" fmla="*/ 6 h 38"/>
                    <a:gd name="T6" fmla="*/ 3 w 15"/>
                    <a:gd name="T7" fmla="*/ 0 h 38"/>
                    <a:gd name="T8" fmla="*/ 11 w 15"/>
                    <a:gd name="T9" fmla="*/ 0 h 38"/>
                    <a:gd name="T10" fmla="*/ 11 w 15"/>
                    <a:gd name="T11" fmla="*/ 6 h 38"/>
                    <a:gd name="T12" fmla="*/ 15 w 15"/>
                    <a:gd name="T13" fmla="*/ 6 h 38"/>
                    <a:gd name="T14" fmla="*/ 15 w 15"/>
                    <a:gd name="T15" fmla="*/ 12 h 38"/>
                    <a:gd name="T16" fmla="*/ 11 w 15"/>
                    <a:gd name="T17" fmla="*/ 12 h 38"/>
                    <a:gd name="T18" fmla="*/ 11 w 15"/>
                    <a:gd name="T19" fmla="*/ 30 h 38"/>
                    <a:gd name="T20" fmla="*/ 12 w 15"/>
                    <a:gd name="T21" fmla="*/ 31 h 38"/>
                    <a:gd name="T22" fmla="*/ 12 w 15"/>
                    <a:gd name="T23" fmla="*/ 32 h 38"/>
                    <a:gd name="T24" fmla="*/ 13 w 15"/>
                    <a:gd name="T25" fmla="*/ 32 h 38"/>
                    <a:gd name="T26" fmla="*/ 14 w 15"/>
                    <a:gd name="T27" fmla="*/ 32 h 38"/>
                    <a:gd name="T28" fmla="*/ 15 w 15"/>
                    <a:gd name="T29" fmla="*/ 32 h 38"/>
                    <a:gd name="T30" fmla="*/ 15 w 15"/>
                    <a:gd name="T31" fmla="*/ 38 h 38"/>
                    <a:gd name="T32" fmla="*/ 12 w 15"/>
                    <a:gd name="T33" fmla="*/ 38 h 38"/>
                    <a:gd name="T34" fmla="*/ 9 w 15"/>
                    <a:gd name="T35" fmla="*/ 38 h 38"/>
                    <a:gd name="T36" fmla="*/ 6 w 15"/>
                    <a:gd name="T37" fmla="*/ 38 h 38"/>
                    <a:gd name="T38" fmla="*/ 5 w 15"/>
                    <a:gd name="T39" fmla="*/ 37 h 38"/>
                    <a:gd name="T40" fmla="*/ 4 w 15"/>
                    <a:gd name="T41" fmla="*/ 36 h 38"/>
                    <a:gd name="T42" fmla="*/ 3 w 15"/>
                    <a:gd name="T43" fmla="*/ 35 h 38"/>
                    <a:gd name="T44" fmla="*/ 3 w 15"/>
                    <a:gd name="T45" fmla="*/ 34 h 38"/>
                    <a:gd name="T46" fmla="*/ 3 w 15"/>
                    <a:gd name="T47" fmla="*/ 33 h 38"/>
                    <a:gd name="T48" fmla="*/ 3 w 15"/>
                    <a:gd name="T49" fmla="*/ 30 h 38"/>
                    <a:gd name="T50" fmla="*/ 3 w 15"/>
                    <a:gd name="T51" fmla="*/ 12 h 38"/>
                    <a:gd name="T52" fmla="*/ 0 w 15"/>
                    <a:gd name="T53" fmla="*/ 12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38">
                      <a:moveTo>
                        <a:pt x="0" y="12"/>
                      </a:moveTo>
                      <a:lnTo>
                        <a:pt x="0" y="6"/>
                      </a:lnTo>
                      <a:lnTo>
                        <a:pt x="3" y="6"/>
                      </a:lnTo>
                      <a:lnTo>
                        <a:pt x="3" y="0"/>
                      </a:lnTo>
                      <a:lnTo>
                        <a:pt x="11" y="0"/>
                      </a:lnTo>
                      <a:lnTo>
                        <a:pt x="11" y="6"/>
                      </a:lnTo>
                      <a:lnTo>
                        <a:pt x="15" y="6"/>
                      </a:lnTo>
                      <a:lnTo>
                        <a:pt x="15" y="12"/>
                      </a:lnTo>
                      <a:lnTo>
                        <a:pt x="11" y="12"/>
                      </a:lnTo>
                      <a:lnTo>
                        <a:pt x="11" y="30"/>
                      </a:lnTo>
                      <a:lnTo>
                        <a:pt x="12" y="31"/>
                      </a:lnTo>
                      <a:lnTo>
                        <a:pt x="12" y="32"/>
                      </a:lnTo>
                      <a:lnTo>
                        <a:pt x="13" y="32"/>
                      </a:lnTo>
                      <a:lnTo>
                        <a:pt x="14" y="32"/>
                      </a:lnTo>
                      <a:lnTo>
                        <a:pt x="15" y="32"/>
                      </a:lnTo>
                      <a:lnTo>
                        <a:pt x="15" y="38"/>
                      </a:lnTo>
                      <a:lnTo>
                        <a:pt x="12" y="38"/>
                      </a:lnTo>
                      <a:lnTo>
                        <a:pt x="9" y="38"/>
                      </a:lnTo>
                      <a:lnTo>
                        <a:pt x="6" y="38"/>
                      </a:lnTo>
                      <a:lnTo>
                        <a:pt x="5" y="37"/>
                      </a:lnTo>
                      <a:lnTo>
                        <a:pt x="4" y="36"/>
                      </a:lnTo>
                      <a:lnTo>
                        <a:pt x="3" y="35"/>
                      </a:lnTo>
                      <a:lnTo>
                        <a:pt x="3" y="34"/>
                      </a:lnTo>
                      <a:lnTo>
                        <a:pt x="3" y="33"/>
                      </a:lnTo>
                      <a:lnTo>
                        <a:pt x="3" y="30"/>
                      </a:lnTo>
                      <a:lnTo>
                        <a:pt x="3" y="12"/>
                      </a:lnTo>
                      <a:lnTo>
                        <a:pt x="0" y="12"/>
                      </a:lnTo>
                    </a:path>
                  </a:pathLst>
                </a:custGeom>
                <a:solidFill>
                  <a:schemeClr val="tx1"/>
                </a:solidFill>
                <a:ln w="9525">
                  <a:noFill/>
                  <a:round/>
                  <a:headEnd/>
                  <a:tailEnd/>
                </a:ln>
              </p:spPr>
              <p:txBody>
                <a:bodyPr/>
                <a:lstStyle/>
                <a:p>
                  <a:endParaRPr lang="en-US"/>
                </a:p>
              </p:txBody>
            </p:sp>
            <p:sp>
              <p:nvSpPr>
                <p:cNvPr id="1070" name="Freeform 196"/>
                <p:cNvSpPr>
                  <a:spLocks/>
                </p:cNvSpPr>
                <p:nvPr/>
              </p:nvSpPr>
              <p:spPr bwMode="auto">
                <a:xfrm>
                  <a:off x="5358" y="3882"/>
                  <a:ext cx="16" cy="38"/>
                </a:xfrm>
                <a:custGeom>
                  <a:avLst/>
                  <a:gdLst>
                    <a:gd name="T0" fmla="*/ 0 w 16"/>
                    <a:gd name="T1" fmla="*/ 12 h 38"/>
                    <a:gd name="T2" fmla="*/ 0 w 16"/>
                    <a:gd name="T3" fmla="*/ 6 h 38"/>
                    <a:gd name="T4" fmla="*/ 3 w 16"/>
                    <a:gd name="T5" fmla="*/ 6 h 38"/>
                    <a:gd name="T6" fmla="*/ 3 w 16"/>
                    <a:gd name="T7" fmla="*/ 0 h 38"/>
                    <a:gd name="T8" fmla="*/ 12 w 16"/>
                    <a:gd name="T9" fmla="*/ 0 h 38"/>
                    <a:gd name="T10" fmla="*/ 12 w 16"/>
                    <a:gd name="T11" fmla="*/ 6 h 38"/>
                    <a:gd name="T12" fmla="*/ 16 w 16"/>
                    <a:gd name="T13" fmla="*/ 6 h 38"/>
                    <a:gd name="T14" fmla="*/ 16 w 16"/>
                    <a:gd name="T15" fmla="*/ 12 h 38"/>
                    <a:gd name="T16" fmla="*/ 12 w 16"/>
                    <a:gd name="T17" fmla="*/ 12 h 38"/>
                    <a:gd name="T18" fmla="*/ 12 w 16"/>
                    <a:gd name="T19" fmla="*/ 30 h 38"/>
                    <a:gd name="T20" fmla="*/ 12 w 16"/>
                    <a:gd name="T21" fmla="*/ 31 h 38"/>
                    <a:gd name="T22" fmla="*/ 12 w 16"/>
                    <a:gd name="T23" fmla="*/ 32 h 38"/>
                    <a:gd name="T24" fmla="*/ 13 w 16"/>
                    <a:gd name="T25" fmla="*/ 32 h 38"/>
                    <a:gd name="T26" fmla="*/ 14 w 16"/>
                    <a:gd name="T27" fmla="*/ 32 h 38"/>
                    <a:gd name="T28" fmla="*/ 16 w 16"/>
                    <a:gd name="T29" fmla="*/ 32 h 38"/>
                    <a:gd name="T30" fmla="*/ 16 w 16"/>
                    <a:gd name="T31" fmla="*/ 38 h 38"/>
                    <a:gd name="T32" fmla="*/ 12 w 16"/>
                    <a:gd name="T33" fmla="*/ 38 h 38"/>
                    <a:gd name="T34" fmla="*/ 9 w 16"/>
                    <a:gd name="T35" fmla="*/ 38 h 38"/>
                    <a:gd name="T36" fmla="*/ 7 w 16"/>
                    <a:gd name="T37" fmla="*/ 38 h 38"/>
                    <a:gd name="T38" fmla="*/ 6 w 16"/>
                    <a:gd name="T39" fmla="*/ 37 h 38"/>
                    <a:gd name="T40" fmla="*/ 4 w 16"/>
                    <a:gd name="T41" fmla="*/ 36 h 38"/>
                    <a:gd name="T42" fmla="*/ 4 w 16"/>
                    <a:gd name="T43" fmla="*/ 35 h 38"/>
                    <a:gd name="T44" fmla="*/ 3 w 16"/>
                    <a:gd name="T45" fmla="*/ 34 h 38"/>
                    <a:gd name="T46" fmla="*/ 3 w 16"/>
                    <a:gd name="T47" fmla="*/ 33 h 38"/>
                    <a:gd name="T48" fmla="*/ 3 w 16"/>
                    <a:gd name="T49" fmla="*/ 30 h 38"/>
                    <a:gd name="T50" fmla="*/ 3 w 16"/>
                    <a:gd name="T51" fmla="*/ 12 h 38"/>
                    <a:gd name="T52" fmla="*/ 0 w 16"/>
                    <a:gd name="T53" fmla="*/ 12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 h="38">
                      <a:moveTo>
                        <a:pt x="0" y="12"/>
                      </a:moveTo>
                      <a:lnTo>
                        <a:pt x="0" y="6"/>
                      </a:lnTo>
                      <a:lnTo>
                        <a:pt x="3" y="6"/>
                      </a:lnTo>
                      <a:lnTo>
                        <a:pt x="3" y="0"/>
                      </a:lnTo>
                      <a:lnTo>
                        <a:pt x="12" y="0"/>
                      </a:lnTo>
                      <a:lnTo>
                        <a:pt x="12" y="6"/>
                      </a:lnTo>
                      <a:lnTo>
                        <a:pt x="16" y="6"/>
                      </a:lnTo>
                      <a:lnTo>
                        <a:pt x="16" y="12"/>
                      </a:lnTo>
                      <a:lnTo>
                        <a:pt x="12" y="12"/>
                      </a:lnTo>
                      <a:lnTo>
                        <a:pt x="12" y="30"/>
                      </a:lnTo>
                      <a:lnTo>
                        <a:pt x="12" y="31"/>
                      </a:lnTo>
                      <a:lnTo>
                        <a:pt x="12" y="32"/>
                      </a:lnTo>
                      <a:lnTo>
                        <a:pt x="13" y="32"/>
                      </a:lnTo>
                      <a:lnTo>
                        <a:pt x="14" y="32"/>
                      </a:lnTo>
                      <a:lnTo>
                        <a:pt x="16" y="32"/>
                      </a:lnTo>
                      <a:lnTo>
                        <a:pt x="16" y="38"/>
                      </a:lnTo>
                      <a:lnTo>
                        <a:pt x="12" y="38"/>
                      </a:lnTo>
                      <a:lnTo>
                        <a:pt x="9" y="38"/>
                      </a:lnTo>
                      <a:lnTo>
                        <a:pt x="7" y="38"/>
                      </a:lnTo>
                      <a:lnTo>
                        <a:pt x="6" y="37"/>
                      </a:lnTo>
                      <a:lnTo>
                        <a:pt x="4" y="36"/>
                      </a:lnTo>
                      <a:lnTo>
                        <a:pt x="4" y="35"/>
                      </a:lnTo>
                      <a:lnTo>
                        <a:pt x="3" y="34"/>
                      </a:lnTo>
                      <a:lnTo>
                        <a:pt x="3" y="33"/>
                      </a:lnTo>
                      <a:lnTo>
                        <a:pt x="3" y="30"/>
                      </a:lnTo>
                      <a:lnTo>
                        <a:pt x="3" y="12"/>
                      </a:lnTo>
                      <a:lnTo>
                        <a:pt x="0" y="12"/>
                      </a:lnTo>
                    </a:path>
                  </a:pathLst>
                </a:custGeom>
                <a:solidFill>
                  <a:schemeClr val="tx1"/>
                </a:solidFill>
                <a:ln w="9525">
                  <a:noFill/>
                  <a:round/>
                  <a:headEnd/>
                  <a:tailEnd/>
                </a:ln>
              </p:spPr>
              <p:txBody>
                <a:bodyPr/>
                <a:lstStyle/>
                <a:p>
                  <a:endParaRPr lang="en-US"/>
                </a:p>
              </p:txBody>
            </p:sp>
            <p:sp>
              <p:nvSpPr>
                <p:cNvPr id="1071" name="Freeform 197"/>
                <p:cNvSpPr>
                  <a:spLocks/>
                </p:cNvSpPr>
                <p:nvPr/>
              </p:nvSpPr>
              <p:spPr bwMode="auto">
                <a:xfrm>
                  <a:off x="5375" y="3888"/>
                  <a:ext cx="21" cy="41"/>
                </a:xfrm>
                <a:custGeom>
                  <a:avLst/>
                  <a:gdLst>
                    <a:gd name="T0" fmla="*/ 0 w 21"/>
                    <a:gd name="T1" fmla="*/ 0 h 41"/>
                    <a:gd name="T2" fmla="*/ 9 w 21"/>
                    <a:gd name="T3" fmla="*/ 0 h 41"/>
                    <a:gd name="T4" fmla="*/ 9 w 21"/>
                    <a:gd name="T5" fmla="*/ 4 h 41"/>
                    <a:gd name="T6" fmla="*/ 9 w 21"/>
                    <a:gd name="T7" fmla="*/ 3 h 41"/>
                    <a:gd name="T8" fmla="*/ 10 w 21"/>
                    <a:gd name="T9" fmla="*/ 2 h 41"/>
                    <a:gd name="T10" fmla="*/ 11 w 21"/>
                    <a:gd name="T11" fmla="*/ 1 h 41"/>
                    <a:gd name="T12" fmla="*/ 12 w 21"/>
                    <a:gd name="T13" fmla="*/ 1 h 41"/>
                    <a:gd name="T14" fmla="*/ 12 w 21"/>
                    <a:gd name="T15" fmla="*/ 0 h 41"/>
                    <a:gd name="T16" fmla="*/ 13 w 21"/>
                    <a:gd name="T17" fmla="*/ 0 h 41"/>
                    <a:gd name="T18" fmla="*/ 14 w 21"/>
                    <a:gd name="T19" fmla="*/ 0 h 41"/>
                    <a:gd name="T20" fmla="*/ 16 w 21"/>
                    <a:gd name="T21" fmla="*/ 0 h 41"/>
                    <a:gd name="T22" fmla="*/ 17 w 21"/>
                    <a:gd name="T23" fmla="*/ 0 h 41"/>
                    <a:gd name="T24" fmla="*/ 18 w 21"/>
                    <a:gd name="T25" fmla="*/ 0 h 41"/>
                    <a:gd name="T26" fmla="*/ 19 w 21"/>
                    <a:gd name="T27" fmla="*/ 1 h 41"/>
                    <a:gd name="T28" fmla="*/ 20 w 21"/>
                    <a:gd name="T29" fmla="*/ 2 h 41"/>
                    <a:gd name="T30" fmla="*/ 21 w 21"/>
                    <a:gd name="T31" fmla="*/ 3 h 41"/>
                    <a:gd name="T32" fmla="*/ 21 w 21"/>
                    <a:gd name="T33" fmla="*/ 4 h 41"/>
                    <a:gd name="T34" fmla="*/ 21 w 21"/>
                    <a:gd name="T35" fmla="*/ 5 h 41"/>
                    <a:gd name="T36" fmla="*/ 21 w 21"/>
                    <a:gd name="T37" fmla="*/ 6 h 41"/>
                    <a:gd name="T38" fmla="*/ 21 w 21"/>
                    <a:gd name="T39" fmla="*/ 26 h 41"/>
                    <a:gd name="T40" fmla="*/ 21 w 21"/>
                    <a:gd name="T41" fmla="*/ 28 h 41"/>
                    <a:gd name="T42" fmla="*/ 21 w 21"/>
                    <a:gd name="T43" fmla="*/ 29 h 41"/>
                    <a:gd name="T44" fmla="*/ 20 w 21"/>
                    <a:gd name="T45" fmla="*/ 30 h 41"/>
                    <a:gd name="T46" fmla="*/ 20 w 21"/>
                    <a:gd name="T47" fmla="*/ 31 h 41"/>
                    <a:gd name="T48" fmla="*/ 19 w 21"/>
                    <a:gd name="T49" fmla="*/ 32 h 41"/>
                    <a:gd name="T50" fmla="*/ 17 w 21"/>
                    <a:gd name="T51" fmla="*/ 33 h 41"/>
                    <a:gd name="T52" fmla="*/ 16 w 21"/>
                    <a:gd name="T53" fmla="*/ 33 h 41"/>
                    <a:gd name="T54" fmla="*/ 15 w 21"/>
                    <a:gd name="T55" fmla="*/ 33 h 41"/>
                    <a:gd name="T56" fmla="*/ 14 w 21"/>
                    <a:gd name="T57" fmla="*/ 33 h 41"/>
                    <a:gd name="T58" fmla="*/ 13 w 21"/>
                    <a:gd name="T59" fmla="*/ 33 h 41"/>
                    <a:gd name="T60" fmla="*/ 12 w 21"/>
                    <a:gd name="T61" fmla="*/ 33 h 41"/>
                    <a:gd name="T62" fmla="*/ 11 w 21"/>
                    <a:gd name="T63" fmla="*/ 32 h 41"/>
                    <a:gd name="T64" fmla="*/ 10 w 21"/>
                    <a:gd name="T65" fmla="*/ 31 h 41"/>
                    <a:gd name="T66" fmla="*/ 10 w 21"/>
                    <a:gd name="T67" fmla="*/ 31 h 41"/>
                    <a:gd name="T68" fmla="*/ 9 w 21"/>
                    <a:gd name="T69" fmla="*/ 30 h 41"/>
                    <a:gd name="T70" fmla="*/ 9 w 21"/>
                    <a:gd name="T71" fmla="*/ 29 h 41"/>
                    <a:gd name="T72" fmla="*/ 9 w 21"/>
                    <a:gd name="T73" fmla="*/ 41 h 41"/>
                    <a:gd name="T74" fmla="*/ 0 w 21"/>
                    <a:gd name="T75" fmla="*/ 41 h 41"/>
                    <a:gd name="T76" fmla="*/ 0 w 21"/>
                    <a:gd name="T77" fmla="*/ 0 h 41"/>
                    <a:gd name="T78" fmla="*/ 9 w 21"/>
                    <a:gd name="T79" fmla="*/ 24 h 41"/>
                    <a:gd name="T80" fmla="*/ 9 w 21"/>
                    <a:gd name="T81" fmla="*/ 24 h 41"/>
                    <a:gd name="T82" fmla="*/ 10 w 21"/>
                    <a:gd name="T83" fmla="*/ 25 h 41"/>
                    <a:gd name="T84" fmla="*/ 10 w 21"/>
                    <a:gd name="T85" fmla="*/ 25 h 41"/>
                    <a:gd name="T86" fmla="*/ 11 w 21"/>
                    <a:gd name="T87" fmla="*/ 25 h 41"/>
                    <a:gd name="T88" fmla="*/ 12 w 21"/>
                    <a:gd name="T89" fmla="*/ 25 h 41"/>
                    <a:gd name="T90" fmla="*/ 12 w 21"/>
                    <a:gd name="T91" fmla="*/ 25 h 41"/>
                    <a:gd name="T92" fmla="*/ 13 w 21"/>
                    <a:gd name="T93" fmla="*/ 24 h 41"/>
                    <a:gd name="T94" fmla="*/ 13 w 21"/>
                    <a:gd name="T95" fmla="*/ 24 h 41"/>
                    <a:gd name="T96" fmla="*/ 13 w 21"/>
                    <a:gd name="T97" fmla="*/ 9 h 41"/>
                    <a:gd name="T98" fmla="*/ 13 w 21"/>
                    <a:gd name="T99" fmla="*/ 8 h 41"/>
                    <a:gd name="T100" fmla="*/ 12 w 21"/>
                    <a:gd name="T101" fmla="*/ 8 h 41"/>
                    <a:gd name="T102" fmla="*/ 12 w 21"/>
                    <a:gd name="T103" fmla="*/ 7 h 41"/>
                    <a:gd name="T104" fmla="*/ 11 w 21"/>
                    <a:gd name="T105" fmla="*/ 7 h 41"/>
                    <a:gd name="T106" fmla="*/ 10 w 21"/>
                    <a:gd name="T107" fmla="*/ 7 h 41"/>
                    <a:gd name="T108" fmla="*/ 10 w 21"/>
                    <a:gd name="T109" fmla="*/ 8 h 41"/>
                    <a:gd name="T110" fmla="*/ 9 w 21"/>
                    <a:gd name="T111" fmla="*/ 8 h 41"/>
                    <a:gd name="T112" fmla="*/ 9 w 21"/>
                    <a:gd name="T113" fmla="*/ 9 h 41"/>
                    <a:gd name="T114" fmla="*/ 9 w 21"/>
                    <a:gd name="T115" fmla="*/ 24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 h="41">
                      <a:moveTo>
                        <a:pt x="0" y="0"/>
                      </a:moveTo>
                      <a:lnTo>
                        <a:pt x="9" y="0"/>
                      </a:lnTo>
                      <a:lnTo>
                        <a:pt x="9" y="4"/>
                      </a:lnTo>
                      <a:lnTo>
                        <a:pt x="9" y="3"/>
                      </a:lnTo>
                      <a:lnTo>
                        <a:pt x="10" y="2"/>
                      </a:lnTo>
                      <a:lnTo>
                        <a:pt x="11" y="1"/>
                      </a:lnTo>
                      <a:lnTo>
                        <a:pt x="12" y="1"/>
                      </a:lnTo>
                      <a:lnTo>
                        <a:pt x="12" y="0"/>
                      </a:lnTo>
                      <a:lnTo>
                        <a:pt x="13" y="0"/>
                      </a:lnTo>
                      <a:lnTo>
                        <a:pt x="14" y="0"/>
                      </a:lnTo>
                      <a:lnTo>
                        <a:pt x="16" y="0"/>
                      </a:lnTo>
                      <a:lnTo>
                        <a:pt x="17" y="0"/>
                      </a:lnTo>
                      <a:lnTo>
                        <a:pt x="18" y="0"/>
                      </a:lnTo>
                      <a:lnTo>
                        <a:pt x="19" y="1"/>
                      </a:lnTo>
                      <a:lnTo>
                        <a:pt x="20" y="2"/>
                      </a:lnTo>
                      <a:lnTo>
                        <a:pt x="21" y="3"/>
                      </a:lnTo>
                      <a:lnTo>
                        <a:pt x="21" y="4"/>
                      </a:lnTo>
                      <a:lnTo>
                        <a:pt x="21" y="5"/>
                      </a:lnTo>
                      <a:lnTo>
                        <a:pt x="21" y="6"/>
                      </a:lnTo>
                      <a:lnTo>
                        <a:pt x="21" y="26"/>
                      </a:lnTo>
                      <a:lnTo>
                        <a:pt x="21" y="28"/>
                      </a:lnTo>
                      <a:lnTo>
                        <a:pt x="21" y="29"/>
                      </a:lnTo>
                      <a:lnTo>
                        <a:pt x="20" y="30"/>
                      </a:lnTo>
                      <a:lnTo>
                        <a:pt x="20" y="31"/>
                      </a:lnTo>
                      <a:lnTo>
                        <a:pt x="19" y="32"/>
                      </a:lnTo>
                      <a:lnTo>
                        <a:pt x="17" y="33"/>
                      </a:lnTo>
                      <a:lnTo>
                        <a:pt x="16" y="33"/>
                      </a:lnTo>
                      <a:lnTo>
                        <a:pt x="15" y="33"/>
                      </a:lnTo>
                      <a:lnTo>
                        <a:pt x="14" y="33"/>
                      </a:lnTo>
                      <a:lnTo>
                        <a:pt x="13" y="33"/>
                      </a:lnTo>
                      <a:lnTo>
                        <a:pt x="12" y="33"/>
                      </a:lnTo>
                      <a:lnTo>
                        <a:pt x="11" y="32"/>
                      </a:lnTo>
                      <a:lnTo>
                        <a:pt x="10" y="31"/>
                      </a:lnTo>
                      <a:lnTo>
                        <a:pt x="9" y="30"/>
                      </a:lnTo>
                      <a:lnTo>
                        <a:pt x="9" y="29"/>
                      </a:lnTo>
                      <a:lnTo>
                        <a:pt x="9" y="41"/>
                      </a:lnTo>
                      <a:lnTo>
                        <a:pt x="0" y="41"/>
                      </a:lnTo>
                      <a:lnTo>
                        <a:pt x="0" y="0"/>
                      </a:lnTo>
                      <a:moveTo>
                        <a:pt x="9" y="24"/>
                      </a:moveTo>
                      <a:lnTo>
                        <a:pt x="9" y="24"/>
                      </a:lnTo>
                      <a:lnTo>
                        <a:pt x="10" y="25"/>
                      </a:lnTo>
                      <a:lnTo>
                        <a:pt x="11" y="25"/>
                      </a:lnTo>
                      <a:lnTo>
                        <a:pt x="12" y="25"/>
                      </a:lnTo>
                      <a:lnTo>
                        <a:pt x="13" y="24"/>
                      </a:lnTo>
                      <a:lnTo>
                        <a:pt x="13" y="9"/>
                      </a:lnTo>
                      <a:lnTo>
                        <a:pt x="13" y="8"/>
                      </a:lnTo>
                      <a:lnTo>
                        <a:pt x="12" y="8"/>
                      </a:lnTo>
                      <a:lnTo>
                        <a:pt x="12" y="7"/>
                      </a:lnTo>
                      <a:lnTo>
                        <a:pt x="11" y="7"/>
                      </a:lnTo>
                      <a:lnTo>
                        <a:pt x="10" y="7"/>
                      </a:lnTo>
                      <a:lnTo>
                        <a:pt x="10" y="8"/>
                      </a:lnTo>
                      <a:lnTo>
                        <a:pt x="9" y="8"/>
                      </a:lnTo>
                      <a:lnTo>
                        <a:pt x="9" y="9"/>
                      </a:lnTo>
                      <a:lnTo>
                        <a:pt x="9" y="24"/>
                      </a:lnTo>
                    </a:path>
                  </a:pathLst>
                </a:custGeom>
                <a:solidFill>
                  <a:schemeClr val="tx1"/>
                </a:solidFill>
                <a:ln w="9525">
                  <a:noFill/>
                  <a:round/>
                  <a:headEnd/>
                  <a:tailEnd/>
                </a:ln>
              </p:spPr>
              <p:txBody>
                <a:bodyPr/>
                <a:lstStyle/>
                <a:p>
                  <a:endParaRPr lang="en-US"/>
                </a:p>
              </p:txBody>
            </p:sp>
            <p:sp>
              <p:nvSpPr>
                <p:cNvPr id="1072" name="Freeform 198"/>
                <p:cNvSpPr>
                  <a:spLocks/>
                </p:cNvSpPr>
                <p:nvPr/>
              </p:nvSpPr>
              <p:spPr bwMode="auto">
                <a:xfrm>
                  <a:off x="5400" y="3888"/>
                  <a:ext cx="9" cy="32"/>
                </a:xfrm>
                <a:custGeom>
                  <a:avLst/>
                  <a:gdLst>
                    <a:gd name="T0" fmla="*/ 0 w 9"/>
                    <a:gd name="T1" fmla="*/ 10 h 32"/>
                    <a:gd name="T2" fmla="*/ 0 w 9"/>
                    <a:gd name="T3" fmla="*/ 0 h 32"/>
                    <a:gd name="T4" fmla="*/ 9 w 9"/>
                    <a:gd name="T5" fmla="*/ 0 h 32"/>
                    <a:gd name="T6" fmla="*/ 9 w 9"/>
                    <a:gd name="T7" fmla="*/ 10 h 32"/>
                    <a:gd name="T8" fmla="*/ 0 w 9"/>
                    <a:gd name="T9" fmla="*/ 10 h 32"/>
                    <a:gd name="T10" fmla="*/ 0 w 9"/>
                    <a:gd name="T11" fmla="*/ 32 h 32"/>
                    <a:gd name="T12" fmla="*/ 0 w 9"/>
                    <a:gd name="T13" fmla="*/ 23 h 32"/>
                    <a:gd name="T14" fmla="*/ 9 w 9"/>
                    <a:gd name="T15" fmla="*/ 23 h 32"/>
                    <a:gd name="T16" fmla="*/ 9 w 9"/>
                    <a:gd name="T17" fmla="*/ 32 h 32"/>
                    <a:gd name="T18" fmla="*/ 0 w 9"/>
                    <a:gd name="T19" fmla="*/ 3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32">
                      <a:moveTo>
                        <a:pt x="0" y="10"/>
                      </a:moveTo>
                      <a:lnTo>
                        <a:pt x="0" y="0"/>
                      </a:lnTo>
                      <a:lnTo>
                        <a:pt x="9" y="0"/>
                      </a:lnTo>
                      <a:lnTo>
                        <a:pt x="9" y="10"/>
                      </a:lnTo>
                      <a:lnTo>
                        <a:pt x="0" y="10"/>
                      </a:lnTo>
                      <a:moveTo>
                        <a:pt x="0" y="32"/>
                      </a:moveTo>
                      <a:lnTo>
                        <a:pt x="0" y="23"/>
                      </a:lnTo>
                      <a:lnTo>
                        <a:pt x="9" y="23"/>
                      </a:lnTo>
                      <a:lnTo>
                        <a:pt x="9" y="32"/>
                      </a:lnTo>
                      <a:lnTo>
                        <a:pt x="0" y="32"/>
                      </a:lnTo>
                    </a:path>
                  </a:pathLst>
                </a:custGeom>
                <a:solidFill>
                  <a:schemeClr val="tx1"/>
                </a:solidFill>
                <a:ln w="9525">
                  <a:noFill/>
                  <a:round/>
                  <a:headEnd/>
                  <a:tailEnd/>
                </a:ln>
              </p:spPr>
              <p:txBody>
                <a:bodyPr/>
                <a:lstStyle/>
                <a:p>
                  <a:endParaRPr lang="en-US"/>
                </a:p>
              </p:txBody>
            </p:sp>
            <p:sp>
              <p:nvSpPr>
                <p:cNvPr id="1073" name="Freeform 199"/>
                <p:cNvSpPr>
                  <a:spLocks/>
                </p:cNvSpPr>
                <p:nvPr/>
              </p:nvSpPr>
              <p:spPr bwMode="auto">
                <a:xfrm>
                  <a:off x="5411" y="3879"/>
                  <a:ext cx="14" cy="42"/>
                </a:xfrm>
                <a:custGeom>
                  <a:avLst/>
                  <a:gdLst>
                    <a:gd name="T0" fmla="*/ 14 w 14"/>
                    <a:gd name="T1" fmla="*/ 0 h 42"/>
                    <a:gd name="T2" fmla="*/ 5 w 14"/>
                    <a:gd name="T3" fmla="*/ 42 h 42"/>
                    <a:gd name="T4" fmla="*/ 0 w 14"/>
                    <a:gd name="T5" fmla="*/ 42 h 42"/>
                    <a:gd name="T6" fmla="*/ 10 w 14"/>
                    <a:gd name="T7" fmla="*/ 0 h 42"/>
                    <a:gd name="T8" fmla="*/ 14 w 14"/>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42">
                      <a:moveTo>
                        <a:pt x="14" y="0"/>
                      </a:moveTo>
                      <a:lnTo>
                        <a:pt x="5" y="42"/>
                      </a:lnTo>
                      <a:lnTo>
                        <a:pt x="0" y="42"/>
                      </a:lnTo>
                      <a:lnTo>
                        <a:pt x="10" y="0"/>
                      </a:lnTo>
                      <a:lnTo>
                        <a:pt x="14" y="0"/>
                      </a:lnTo>
                    </a:path>
                  </a:pathLst>
                </a:custGeom>
                <a:solidFill>
                  <a:schemeClr val="tx1"/>
                </a:solidFill>
                <a:ln w="9525">
                  <a:noFill/>
                  <a:round/>
                  <a:headEnd/>
                  <a:tailEnd/>
                </a:ln>
              </p:spPr>
              <p:txBody>
                <a:bodyPr/>
                <a:lstStyle/>
                <a:p>
                  <a:endParaRPr lang="en-US"/>
                </a:p>
              </p:txBody>
            </p:sp>
            <p:sp>
              <p:nvSpPr>
                <p:cNvPr id="1074" name="Freeform 200"/>
                <p:cNvSpPr>
                  <a:spLocks/>
                </p:cNvSpPr>
                <p:nvPr/>
              </p:nvSpPr>
              <p:spPr bwMode="auto">
                <a:xfrm>
                  <a:off x="5426" y="3879"/>
                  <a:ext cx="14" cy="42"/>
                </a:xfrm>
                <a:custGeom>
                  <a:avLst/>
                  <a:gdLst>
                    <a:gd name="T0" fmla="*/ 14 w 14"/>
                    <a:gd name="T1" fmla="*/ 0 h 42"/>
                    <a:gd name="T2" fmla="*/ 4 w 14"/>
                    <a:gd name="T3" fmla="*/ 42 h 42"/>
                    <a:gd name="T4" fmla="*/ 0 w 14"/>
                    <a:gd name="T5" fmla="*/ 42 h 42"/>
                    <a:gd name="T6" fmla="*/ 10 w 14"/>
                    <a:gd name="T7" fmla="*/ 0 h 42"/>
                    <a:gd name="T8" fmla="*/ 14 w 14"/>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42">
                      <a:moveTo>
                        <a:pt x="14" y="0"/>
                      </a:moveTo>
                      <a:lnTo>
                        <a:pt x="4" y="42"/>
                      </a:lnTo>
                      <a:lnTo>
                        <a:pt x="0" y="42"/>
                      </a:lnTo>
                      <a:lnTo>
                        <a:pt x="10" y="0"/>
                      </a:lnTo>
                      <a:lnTo>
                        <a:pt x="14" y="0"/>
                      </a:lnTo>
                    </a:path>
                  </a:pathLst>
                </a:custGeom>
                <a:solidFill>
                  <a:schemeClr val="tx1"/>
                </a:solidFill>
                <a:ln w="9525">
                  <a:noFill/>
                  <a:round/>
                  <a:headEnd/>
                  <a:tailEnd/>
                </a:ln>
              </p:spPr>
              <p:txBody>
                <a:bodyPr/>
                <a:lstStyle/>
                <a:p>
                  <a:endParaRPr lang="en-US"/>
                </a:p>
              </p:txBody>
            </p:sp>
            <p:sp>
              <p:nvSpPr>
                <p:cNvPr id="1075" name="Freeform 201"/>
                <p:cNvSpPr>
                  <a:spLocks/>
                </p:cNvSpPr>
                <p:nvPr/>
              </p:nvSpPr>
              <p:spPr bwMode="auto">
                <a:xfrm>
                  <a:off x="5440" y="3888"/>
                  <a:ext cx="37" cy="32"/>
                </a:xfrm>
                <a:custGeom>
                  <a:avLst/>
                  <a:gdLst>
                    <a:gd name="T0" fmla="*/ 0 w 37"/>
                    <a:gd name="T1" fmla="*/ 0 h 32"/>
                    <a:gd name="T2" fmla="*/ 9 w 37"/>
                    <a:gd name="T3" fmla="*/ 0 h 32"/>
                    <a:gd name="T4" fmla="*/ 11 w 37"/>
                    <a:gd name="T5" fmla="*/ 25 h 32"/>
                    <a:gd name="T6" fmla="*/ 14 w 37"/>
                    <a:gd name="T7" fmla="*/ 0 h 32"/>
                    <a:gd name="T8" fmla="*/ 24 w 37"/>
                    <a:gd name="T9" fmla="*/ 0 h 32"/>
                    <a:gd name="T10" fmla="*/ 27 w 37"/>
                    <a:gd name="T11" fmla="*/ 25 h 32"/>
                    <a:gd name="T12" fmla="*/ 29 w 37"/>
                    <a:gd name="T13" fmla="*/ 0 h 32"/>
                    <a:gd name="T14" fmla="*/ 37 w 37"/>
                    <a:gd name="T15" fmla="*/ 0 h 32"/>
                    <a:gd name="T16" fmla="*/ 32 w 37"/>
                    <a:gd name="T17" fmla="*/ 32 h 32"/>
                    <a:gd name="T18" fmla="*/ 21 w 37"/>
                    <a:gd name="T19" fmla="*/ 32 h 32"/>
                    <a:gd name="T20" fmla="*/ 19 w 37"/>
                    <a:gd name="T21" fmla="*/ 7 h 32"/>
                    <a:gd name="T22" fmla="*/ 15 w 37"/>
                    <a:gd name="T23" fmla="*/ 32 h 32"/>
                    <a:gd name="T24" fmla="*/ 5 w 37"/>
                    <a:gd name="T25" fmla="*/ 32 h 32"/>
                    <a:gd name="T26" fmla="*/ 0 w 37"/>
                    <a:gd name="T27" fmla="*/ 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 h="32">
                      <a:moveTo>
                        <a:pt x="0" y="0"/>
                      </a:moveTo>
                      <a:lnTo>
                        <a:pt x="9" y="0"/>
                      </a:lnTo>
                      <a:lnTo>
                        <a:pt x="11" y="25"/>
                      </a:lnTo>
                      <a:lnTo>
                        <a:pt x="14" y="0"/>
                      </a:lnTo>
                      <a:lnTo>
                        <a:pt x="24" y="0"/>
                      </a:lnTo>
                      <a:lnTo>
                        <a:pt x="27" y="25"/>
                      </a:lnTo>
                      <a:lnTo>
                        <a:pt x="29" y="0"/>
                      </a:lnTo>
                      <a:lnTo>
                        <a:pt x="37" y="0"/>
                      </a:lnTo>
                      <a:lnTo>
                        <a:pt x="32" y="32"/>
                      </a:lnTo>
                      <a:lnTo>
                        <a:pt x="21" y="32"/>
                      </a:lnTo>
                      <a:lnTo>
                        <a:pt x="19" y="7"/>
                      </a:lnTo>
                      <a:lnTo>
                        <a:pt x="15" y="32"/>
                      </a:lnTo>
                      <a:lnTo>
                        <a:pt x="5" y="32"/>
                      </a:lnTo>
                      <a:lnTo>
                        <a:pt x="0" y="0"/>
                      </a:lnTo>
                    </a:path>
                  </a:pathLst>
                </a:custGeom>
                <a:solidFill>
                  <a:schemeClr val="tx1"/>
                </a:solidFill>
                <a:ln w="9525">
                  <a:noFill/>
                  <a:round/>
                  <a:headEnd/>
                  <a:tailEnd/>
                </a:ln>
              </p:spPr>
              <p:txBody>
                <a:bodyPr/>
                <a:lstStyle/>
                <a:p>
                  <a:endParaRPr lang="en-US"/>
                </a:p>
              </p:txBody>
            </p:sp>
            <p:sp>
              <p:nvSpPr>
                <p:cNvPr id="1076" name="Freeform 202"/>
                <p:cNvSpPr>
                  <a:spLocks/>
                </p:cNvSpPr>
                <p:nvPr/>
              </p:nvSpPr>
              <p:spPr bwMode="auto">
                <a:xfrm>
                  <a:off x="5477" y="3888"/>
                  <a:ext cx="37" cy="32"/>
                </a:xfrm>
                <a:custGeom>
                  <a:avLst/>
                  <a:gdLst>
                    <a:gd name="T0" fmla="*/ 0 w 37"/>
                    <a:gd name="T1" fmla="*/ 0 h 32"/>
                    <a:gd name="T2" fmla="*/ 9 w 37"/>
                    <a:gd name="T3" fmla="*/ 0 h 32"/>
                    <a:gd name="T4" fmla="*/ 11 w 37"/>
                    <a:gd name="T5" fmla="*/ 25 h 32"/>
                    <a:gd name="T6" fmla="*/ 14 w 37"/>
                    <a:gd name="T7" fmla="*/ 0 h 32"/>
                    <a:gd name="T8" fmla="*/ 24 w 37"/>
                    <a:gd name="T9" fmla="*/ 0 h 32"/>
                    <a:gd name="T10" fmla="*/ 27 w 37"/>
                    <a:gd name="T11" fmla="*/ 25 h 32"/>
                    <a:gd name="T12" fmla="*/ 29 w 37"/>
                    <a:gd name="T13" fmla="*/ 0 h 32"/>
                    <a:gd name="T14" fmla="*/ 37 w 37"/>
                    <a:gd name="T15" fmla="*/ 0 h 32"/>
                    <a:gd name="T16" fmla="*/ 32 w 37"/>
                    <a:gd name="T17" fmla="*/ 32 h 32"/>
                    <a:gd name="T18" fmla="*/ 21 w 37"/>
                    <a:gd name="T19" fmla="*/ 32 h 32"/>
                    <a:gd name="T20" fmla="*/ 19 w 37"/>
                    <a:gd name="T21" fmla="*/ 7 h 32"/>
                    <a:gd name="T22" fmla="*/ 15 w 37"/>
                    <a:gd name="T23" fmla="*/ 32 h 32"/>
                    <a:gd name="T24" fmla="*/ 5 w 37"/>
                    <a:gd name="T25" fmla="*/ 32 h 32"/>
                    <a:gd name="T26" fmla="*/ 0 w 37"/>
                    <a:gd name="T27" fmla="*/ 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 h="32">
                      <a:moveTo>
                        <a:pt x="0" y="0"/>
                      </a:moveTo>
                      <a:lnTo>
                        <a:pt x="9" y="0"/>
                      </a:lnTo>
                      <a:lnTo>
                        <a:pt x="11" y="25"/>
                      </a:lnTo>
                      <a:lnTo>
                        <a:pt x="14" y="0"/>
                      </a:lnTo>
                      <a:lnTo>
                        <a:pt x="24" y="0"/>
                      </a:lnTo>
                      <a:lnTo>
                        <a:pt x="27" y="25"/>
                      </a:lnTo>
                      <a:lnTo>
                        <a:pt x="29" y="0"/>
                      </a:lnTo>
                      <a:lnTo>
                        <a:pt x="37" y="0"/>
                      </a:lnTo>
                      <a:lnTo>
                        <a:pt x="32" y="32"/>
                      </a:lnTo>
                      <a:lnTo>
                        <a:pt x="21" y="32"/>
                      </a:lnTo>
                      <a:lnTo>
                        <a:pt x="19" y="7"/>
                      </a:lnTo>
                      <a:lnTo>
                        <a:pt x="15" y="32"/>
                      </a:lnTo>
                      <a:lnTo>
                        <a:pt x="5" y="32"/>
                      </a:lnTo>
                      <a:lnTo>
                        <a:pt x="0" y="0"/>
                      </a:lnTo>
                    </a:path>
                  </a:pathLst>
                </a:custGeom>
                <a:solidFill>
                  <a:schemeClr val="tx1"/>
                </a:solidFill>
                <a:ln w="9525">
                  <a:noFill/>
                  <a:round/>
                  <a:headEnd/>
                  <a:tailEnd/>
                </a:ln>
              </p:spPr>
              <p:txBody>
                <a:bodyPr/>
                <a:lstStyle/>
                <a:p>
                  <a:endParaRPr lang="en-US"/>
                </a:p>
              </p:txBody>
            </p:sp>
            <p:sp>
              <p:nvSpPr>
                <p:cNvPr id="1077" name="Freeform 203"/>
                <p:cNvSpPr>
                  <a:spLocks/>
                </p:cNvSpPr>
                <p:nvPr/>
              </p:nvSpPr>
              <p:spPr bwMode="auto">
                <a:xfrm>
                  <a:off x="5514" y="3888"/>
                  <a:ext cx="37" cy="32"/>
                </a:xfrm>
                <a:custGeom>
                  <a:avLst/>
                  <a:gdLst>
                    <a:gd name="T0" fmla="*/ 0 w 37"/>
                    <a:gd name="T1" fmla="*/ 0 h 32"/>
                    <a:gd name="T2" fmla="*/ 9 w 37"/>
                    <a:gd name="T3" fmla="*/ 0 h 32"/>
                    <a:gd name="T4" fmla="*/ 11 w 37"/>
                    <a:gd name="T5" fmla="*/ 25 h 32"/>
                    <a:gd name="T6" fmla="*/ 14 w 37"/>
                    <a:gd name="T7" fmla="*/ 0 h 32"/>
                    <a:gd name="T8" fmla="*/ 24 w 37"/>
                    <a:gd name="T9" fmla="*/ 0 h 32"/>
                    <a:gd name="T10" fmla="*/ 27 w 37"/>
                    <a:gd name="T11" fmla="*/ 25 h 32"/>
                    <a:gd name="T12" fmla="*/ 29 w 37"/>
                    <a:gd name="T13" fmla="*/ 0 h 32"/>
                    <a:gd name="T14" fmla="*/ 37 w 37"/>
                    <a:gd name="T15" fmla="*/ 0 h 32"/>
                    <a:gd name="T16" fmla="*/ 32 w 37"/>
                    <a:gd name="T17" fmla="*/ 32 h 32"/>
                    <a:gd name="T18" fmla="*/ 22 w 37"/>
                    <a:gd name="T19" fmla="*/ 32 h 32"/>
                    <a:gd name="T20" fmla="*/ 19 w 37"/>
                    <a:gd name="T21" fmla="*/ 7 h 32"/>
                    <a:gd name="T22" fmla="*/ 16 w 37"/>
                    <a:gd name="T23" fmla="*/ 32 h 32"/>
                    <a:gd name="T24" fmla="*/ 5 w 37"/>
                    <a:gd name="T25" fmla="*/ 32 h 32"/>
                    <a:gd name="T26" fmla="*/ 0 w 37"/>
                    <a:gd name="T27" fmla="*/ 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 h="32">
                      <a:moveTo>
                        <a:pt x="0" y="0"/>
                      </a:moveTo>
                      <a:lnTo>
                        <a:pt x="9" y="0"/>
                      </a:lnTo>
                      <a:lnTo>
                        <a:pt x="11" y="25"/>
                      </a:lnTo>
                      <a:lnTo>
                        <a:pt x="14" y="0"/>
                      </a:lnTo>
                      <a:lnTo>
                        <a:pt x="24" y="0"/>
                      </a:lnTo>
                      <a:lnTo>
                        <a:pt x="27" y="25"/>
                      </a:lnTo>
                      <a:lnTo>
                        <a:pt x="29" y="0"/>
                      </a:lnTo>
                      <a:lnTo>
                        <a:pt x="37" y="0"/>
                      </a:lnTo>
                      <a:lnTo>
                        <a:pt x="32" y="32"/>
                      </a:lnTo>
                      <a:lnTo>
                        <a:pt x="22" y="32"/>
                      </a:lnTo>
                      <a:lnTo>
                        <a:pt x="19" y="7"/>
                      </a:lnTo>
                      <a:lnTo>
                        <a:pt x="16" y="32"/>
                      </a:lnTo>
                      <a:lnTo>
                        <a:pt x="5" y="32"/>
                      </a:lnTo>
                      <a:lnTo>
                        <a:pt x="0" y="0"/>
                      </a:lnTo>
                    </a:path>
                  </a:pathLst>
                </a:custGeom>
                <a:solidFill>
                  <a:schemeClr val="tx1"/>
                </a:solidFill>
                <a:ln w="9525">
                  <a:noFill/>
                  <a:round/>
                  <a:headEnd/>
                  <a:tailEnd/>
                </a:ln>
              </p:spPr>
              <p:txBody>
                <a:bodyPr/>
                <a:lstStyle/>
                <a:p>
                  <a:endParaRPr lang="en-US"/>
                </a:p>
              </p:txBody>
            </p:sp>
            <p:sp>
              <p:nvSpPr>
                <p:cNvPr id="55" name="Rectangle 204"/>
                <p:cNvSpPr>
                  <a:spLocks noChangeArrowheads="1"/>
                </p:cNvSpPr>
                <p:nvPr/>
              </p:nvSpPr>
              <p:spPr bwMode="auto">
                <a:xfrm>
                  <a:off x="5553" y="3911"/>
                  <a:ext cx="9" cy="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endParaRPr lang="en-US" altLang="en-US" smtClean="0"/>
                </a:p>
              </p:txBody>
            </p:sp>
            <p:sp>
              <p:nvSpPr>
                <p:cNvPr id="1079" name="Freeform 205"/>
                <p:cNvSpPr>
                  <a:spLocks/>
                </p:cNvSpPr>
                <p:nvPr/>
              </p:nvSpPr>
              <p:spPr bwMode="auto">
                <a:xfrm>
                  <a:off x="5565" y="3888"/>
                  <a:ext cx="21" cy="32"/>
                </a:xfrm>
                <a:custGeom>
                  <a:avLst/>
                  <a:gdLst>
                    <a:gd name="T0" fmla="*/ 0 w 21"/>
                    <a:gd name="T1" fmla="*/ 32 h 32"/>
                    <a:gd name="T2" fmla="*/ 0 w 21"/>
                    <a:gd name="T3" fmla="*/ 0 h 32"/>
                    <a:gd name="T4" fmla="*/ 9 w 21"/>
                    <a:gd name="T5" fmla="*/ 0 h 32"/>
                    <a:gd name="T6" fmla="*/ 9 w 21"/>
                    <a:gd name="T7" fmla="*/ 4 h 32"/>
                    <a:gd name="T8" fmla="*/ 10 w 21"/>
                    <a:gd name="T9" fmla="*/ 2 h 32"/>
                    <a:gd name="T10" fmla="*/ 10 w 21"/>
                    <a:gd name="T11" fmla="*/ 1 h 32"/>
                    <a:gd name="T12" fmla="*/ 11 w 21"/>
                    <a:gd name="T13" fmla="*/ 1 h 32"/>
                    <a:gd name="T14" fmla="*/ 12 w 21"/>
                    <a:gd name="T15" fmla="*/ 0 h 32"/>
                    <a:gd name="T16" fmla="*/ 13 w 21"/>
                    <a:gd name="T17" fmla="*/ 0 h 32"/>
                    <a:gd name="T18" fmla="*/ 14 w 21"/>
                    <a:gd name="T19" fmla="*/ 0 h 32"/>
                    <a:gd name="T20" fmla="*/ 15 w 21"/>
                    <a:gd name="T21" fmla="*/ 0 h 32"/>
                    <a:gd name="T22" fmla="*/ 17 w 21"/>
                    <a:gd name="T23" fmla="*/ 0 h 32"/>
                    <a:gd name="T24" fmla="*/ 18 w 21"/>
                    <a:gd name="T25" fmla="*/ 0 h 32"/>
                    <a:gd name="T26" fmla="*/ 19 w 21"/>
                    <a:gd name="T27" fmla="*/ 1 h 32"/>
                    <a:gd name="T28" fmla="*/ 20 w 21"/>
                    <a:gd name="T29" fmla="*/ 2 h 32"/>
                    <a:gd name="T30" fmla="*/ 21 w 21"/>
                    <a:gd name="T31" fmla="*/ 3 h 32"/>
                    <a:gd name="T32" fmla="*/ 21 w 21"/>
                    <a:gd name="T33" fmla="*/ 5 h 32"/>
                    <a:gd name="T34" fmla="*/ 21 w 21"/>
                    <a:gd name="T35" fmla="*/ 6 h 32"/>
                    <a:gd name="T36" fmla="*/ 21 w 21"/>
                    <a:gd name="T37" fmla="*/ 8 h 32"/>
                    <a:gd name="T38" fmla="*/ 21 w 21"/>
                    <a:gd name="T39" fmla="*/ 32 h 32"/>
                    <a:gd name="T40" fmla="*/ 13 w 21"/>
                    <a:gd name="T41" fmla="*/ 32 h 32"/>
                    <a:gd name="T42" fmla="*/ 13 w 21"/>
                    <a:gd name="T43" fmla="*/ 9 h 32"/>
                    <a:gd name="T44" fmla="*/ 13 w 21"/>
                    <a:gd name="T45" fmla="*/ 8 h 32"/>
                    <a:gd name="T46" fmla="*/ 12 w 21"/>
                    <a:gd name="T47" fmla="*/ 8 h 32"/>
                    <a:gd name="T48" fmla="*/ 12 w 21"/>
                    <a:gd name="T49" fmla="*/ 7 h 32"/>
                    <a:gd name="T50" fmla="*/ 11 w 21"/>
                    <a:gd name="T51" fmla="*/ 7 h 32"/>
                    <a:gd name="T52" fmla="*/ 10 w 21"/>
                    <a:gd name="T53" fmla="*/ 7 h 32"/>
                    <a:gd name="T54" fmla="*/ 9 w 21"/>
                    <a:gd name="T55" fmla="*/ 7 h 32"/>
                    <a:gd name="T56" fmla="*/ 9 w 21"/>
                    <a:gd name="T57" fmla="*/ 8 h 32"/>
                    <a:gd name="T58" fmla="*/ 9 w 21"/>
                    <a:gd name="T59" fmla="*/ 9 h 32"/>
                    <a:gd name="T60" fmla="*/ 9 w 21"/>
                    <a:gd name="T61" fmla="*/ 32 h 32"/>
                    <a:gd name="T62" fmla="*/ 0 w 21"/>
                    <a:gd name="T63" fmla="*/ 32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 h="32">
                      <a:moveTo>
                        <a:pt x="0" y="32"/>
                      </a:moveTo>
                      <a:lnTo>
                        <a:pt x="0" y="0"/>
                      </a:lnTo>
                      <a:lnTo>
                        <a:pt x="9" y="0"/>
                      </a:lnTo>
                      <a:lnTo>
                        <a:pt x="9" y="4"/>
                      </a:lnTo>
                      <a:lnTo>
                        <a:pt x="10" y="2"/>
                      </a:lnTo>
                      <a:lnTo>
                        <a:pt x="10" y="1"/>
                      </a:lnTo>
                      <a:lnTo>
                        <a:pt x="11" y="1"/>
                      </a:lnTo>
                      <a:lnTo>
                        <a:pt x="12" y="0"/>
                      </a:lnTo>
                      <a:lnTo>
                        <a:pt x="13" y="0"/>
                      </a:lnTo>
                      <a:lnTo>
                        <a:pt x="14" y="0"/>
                      </a:lnTo>
                      <a:lnTo>
                        <a:pt x="15" y="0"/>
                      </a:lnTo>
                      <a:lnTo>
                        <a:pt x="17" y="0"/>
                      </a:lnTo>
                      <a:lnTo>
                        <a:pt x="18" y="0"/>
                      </a:lnTo>
                      <a:lnTo>
                        <a:pt x="19" y="1"/>
                      </a:lnTo>
                      <a:lnTo>
                        <a:pt x="20" y="2"/>
                      </a:lnTo>
                      <a:lnTo>
                        <a:pt x="21" y="3"/>
                      </a:lnTo>
                      <a:lnTo>
                        <a:pt x="21" y="5"/>
                      </a:lnTo>
                      <a:lnTo>
                        <a:pt x="21" y="6"/>
                      </a:lnTo>
                      <a:lnTo>
                        <a:pt x="21" y="8"/>
                      </a:lnTo>
                      <a:lnTo>
                        <a:pt x="21" y="32"/>
                      </a:lnTo>
                      <a:lnTo>
                        <a:pt x="13" y="32"/>
                      </a:lnTo>
                      <a:lnTo>
                        <a:pt x="13" y="9"/>
                      </a:lnTo>
                      <a:lnTo>
                        <a:pt x="13" y="8"/>
                      </a:lnTo>
                      <a:lnTo>
                        <a:pt x="12" y="8"/>
                      </a:lnTo>
                      <a:lnTo>
                        <a:pt x="12" y="7"/>
                      </a:lnTo>
                      <a:lnTo>
                        <a:pt x="11" y="7"/>
                      </a:lnTo>
                      <a:lnTo>
                        <a:pt x="10" y="7"/>
                      </a:lnTo>
                      <a:lnTo>
                        <a:pt x="9" y="7"/>
                      </a:lnTo>
                      <a:lnTo>
                        <a:pt x="9" y="8"/>
                      </a:lnTo>
                      <a:lnTo>
                        <a:pt x="9" y="9"/>
                      </a:lnTo>
                      <a:lnTo>
                        <a:pt x="9" y="32"/>
                      </a:lnTo>
                      <a:lnTo>
                        <a:pt x="0" y="32"/>
                      </a:lnTo>
                    </a:path>
                  </a:pathLst>
                </a:custGeom>
                <a:solidFill>
                  <a:schemeClr val="tx1"/>
                </a:solidFill>
                <a:ln w="9525">
                  <a:noFill/>
                  <a:round/>
                  <a:headEnd/>
                  <a:tailEnd/>
                </a:ln>
              </p:spPr>
              <p:txBody>
                <a:bodyPr/>
                <a:lstStyle/>
                <a:p>
                  <a:endParaRPr lang="en-US"/>
                </a:p>
              </p:txBody>
            </p:sp>
            <p:sp>
              <p:nvSpPr>
                <p:cNvPr id="1080" name="Freeform 206"/>
                <p:cNvSpPr>
                  <a:spLocks/>
                </p:cNvSpPr>
                <p:nvPr/>
              </p:nvSpPr>
              <p:spPr bwMode="auto">
                <a:xfrm>
                  <a:off x="5589" y="3880"/>
                  <a:ext cx="21" cy="40"/>
                </a:xfrm>
                <a:custGeom>
                  <a:avLst/>
                  <a:gdLst>
                    <a:gd name="T0" fmla="*/ 0 w 21"/>
                    <a:gd name="T1" fmla="*/ 40 h 40"/>
                    <a:gd name="T2" fmla="*/ 0 w 21"/>
                    <a:gd name="T3" fmla="*/ 0 h 40"/>
                    <a:gd name="T4" fmla="*/ 9 w 21"/>
                    <a:gd name="T5" fmla="*/ 0 h 40"/>
                    <a:gd name="T6" fmla="*/ 9 w 21"/>
                    <a:gd name="T7" fmla="*/ 12 h 40"/>
                    <a:gd name="T8" fmla="*/ 9 w 21"/>
                    <a:gd name="T9" fmla="*/ 11 h 40"/>
                    <a:gd name="T10" fmla="*/ 9 w 21"/>
                    <a:gd name="T11" fmla="*/ 10 h 40"/>
                    <a:gd name="T12" fmla="*/ 10 w 21"/>
                    <a:gd name="T13" fmla="*/ 10 h 40"/>
                    <a:gd name="T14" fmla="*/ 11 w 21"/>
                    <a:gd name="T15" fmla="*/ 9 h 40"/>
                    <a:gd name="T16" fmla="*/ 12 w 21"/>
                    <a:gd name="T17" fmla="*/ 8 h 40"/>
                    <a:gd name="T18" fmla="*/ 13 w 21"/>
                    <a:gd name="T19" fmla="*/ 8 h 40"/>
                    <a:gd name="T20" fmla="*/ 14 w 21"/>
                    <a:gd name="T21" fmla="*/ 8 h 40"/>
                    <a:gd name="T22" fmla="*/ 15 w 21"/>
                    <a:gd name="T23" fmla="*/ 8 h 40"/>
                    <a:gd name="T24" fmla="*/ 17 w 21"/>
                    <a:gd name="T25" fmla="*/ 8 h 40"/>
                    <a:gd name="T26" fmla="*/ 18 w 21"/>
                    <a:gd name="T27" fmla="*/ 8 h 40"/>
                    <a:gd name="T28" fmla="*/ 18 w 21"/>
                    <a:gd name="T29" fmla="*/ 9 h 40"/>
                    <a:gd name="T30" fmla="*/ 19 w 21"/>
                    <a:gd name="T31" fmla="*/ 9 h 40"/>
                    <a:gd name="T32" fmla="*/ 20 w 21"/>
                    <a:gd name="T33" fmla="*/ 10 h 40"/>
                    <a:gd name="T34" fmla="*/ 20 w 21"/>
                    <a:gd name="T35" fmla="*/ 10 h 40"/>
                    <a:gd name="T36" fmla="*/ 20 w 21"/>
                    <a:gd name="T37" fmla="*/ 11 h 40"/>
                    <a:gd name="T38" fmla="*/ 21 w 21"/>
                    <a:gd name="T39" fmla="*/ 12 h 40"/>
                    <a:gd name="T40" fmla="*/ 21 w 21"/>
                    <a:gd name="T41" fmla="*/ 14 h 40"/>
                    <a:gd name="T42" fmla="*/ 21 w 21"/>
                    <a:gd name="T43" fmla="*/ 40 h 40"/>
                    <a:gd name="T44" fmla="*/ 12 w 21"/>
                    <a:gd name="T45" fmla="*/ 40 h 40"/>
                    <a:gd name="T46" fmla="*/ 12 w 21"/>
                    <a:gd name="T47" fmla="*/ 17 h 40"/>
                    <a:gd name="T48" fmla="*/ 12 w 21"/>
                    <a:gd name="T49" fmla="*/ 16 h 40"/>
                    <a:gd name="T50" fmla="*/ 12 w 21"/>
                    <a:gd name="T51" fmla="*/ 16 h 40"/>
                    <a:gd name="T52" fmla="*/ 11 w 21"/>
                    <a:gd name="T53" fmla="*/ 15 h 40"/>
                    <a:gd name="T54" fmla="*/ 11 w 21"/>
                    <a:gd name="T55" fmla="*/ 15 h 40"/>
                    <a:gd name="T56" fmla="*/ 10 w 21"/>
                    <a:gd name="T57" fmla="*/ 15 h 40"/>
                    <a:gd name="T58" fmla="*/ 9 w 21"/>
                    <a:gd name="T59" fmla="*/ 16 h 40"/>
                    <a:gd name="T60" fmla="*/ 9 w 21"/>
                    <a:gd name="T61" fmla="*/ 16 h 40"/>
                    <a:gd name="T62" fmla="*/ 9 w 21"/>
                    <a:gd name="T63" fmla="*/ 17 h 40"/>
                    <a:gd name="T64" fmla="*/ 9 w 21"/>
                    <a:gd name="T65" fmla="*/ 40 h 40"/>
                    <a:gd name="T66" fmla="*/ 0 w 21"/>
                    <a:gd name="T67" fmla="*/ 4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 h="40">
                      <a:moveTo>
                        <a:pt x="0" y="40"/>
                      </a:moveTo>
                      <a:lnTo>
                        <a:pt x="0" y="0"/>
                      </a:lnTo>
                      <a:lnTo>
                        <a:pt x="9" y="0"/>
                      </a:lnTo>
                      <a:lnTo>
                        <a:pt x="9" y="12"/>
                      </a:lnTo>
                      <a:lnTo>
                        <a:pt x="9" y="11"/>
                      </a:lnTo>
                      <a:lnTo>
                        <a:pt x="9" y="10"/>
                      </a:lnTo>
                      <a:lnTo>
                        <a:pt x="10" y="10"/>
                      </a:lnTo>
                      <a:lnTo>
                        <a:pt x="11" y="9"/>
                      </a:lnTo>
                      <a:lnTo>
                        <a:pt x="12" y="8"/>
                      </a:lnTo>
                      <a:lnTo>
                        <a:pt x="13" y="8"/>
                      </a:lnTo>
                      <a:lnTo>
                        <a:pt x="14" y="8"/>
                      </a:lnTo>
                      <a:lnTo>
                        <a:pt x="15" y="8"/>
                      </a:lnTo>
                      <a:lnTo>
                        <a:pt x="17" y="8"/>
                      </a:lnTo>
                      <a:lnTo>
                        <a:pt x="18" y="8"/>
                      </a:lnTo>
                      <a:lnTo>
                        <a:pt x="18" y="9"/>
                      </a:lnTo>
                      <a:lnTo>
                        <a:pt x="19" y="9"/>
                      </a:lnTo>
                      <a:lnTo>
                        <a:pt x="20" y="10"/>
                      </a:lnTo>
                      <a:lnTo>
                        <a:pt x="20" y="11"/>
                      </a:lnTo>
                      <a:lnTo>
                        <a:pt x="21" y="12"/>
                      </a:lnTo>
                      <a:lnTo>
                        <a:pt x="21" y="14"/>
                      </a:lnTo>
                      <a:lnTo>
                        <a:pt x="21" y="40"/>
                      </a:lnTo>
                      <a:lnTo>
                        <a:pt x="12" y="40"/>
                      </a:lnTo>
                      <a:lnTo>
                        <a:pt x="12" y="17"/>
                      </a:lnTo>
                      <a:lnTo>
                        <a:pt x="12" y="16"/>
                      </a:lnTo>
                      <a:lnTo>
                        <a:pt x="11" y="15"/>
                      </a:lnTo>
                      <a:lnTo>
                        <a:pt x="10" y="15"/>
                      </a:lnTo>
                      <a:lnTo>
                        <a:pt x="9" y="16"/>
                      </a:lnTo>
                      <a:lnTo>
                        <a:pt x="9" y="17"/>
                      </a:lnTo>
                      <a:lnTo>
                        <a:pt x="9" y="40"/>
                      </a:lnTo>
                      <a:lnTo>
                        <a:pt x="0" y="40"/>
                      </a:lnTo>
                    </a:path>
                  </a:pathLst>
                </a:custGeom>
                <a:solidFill>
                  <a:schemeClr val="tx1"/>
                </a:solidFill>
                <a:ln w="9525">
                  <a:noFill/>
                  <a:round/>
                  <a:headEnd/>
                  <a:tailEnd/>
                </a:ln>
              </p:spPr>
              <p:txBody>
                <a:bodyPr/>
                <a:lstStyle/>
                <a:p>
                  <a:endParaRPr lang="en-US"/>
                </a:p>
              </p:txBody>
            </p:sp>
            <p:sp>
              <p:nvSpPr>
                <p:cNvPr id="1081" name="Freeform 207"/>
                <p:cNvSpPr>
                  <a:spLocks/>
                </p:cNvSpPr>
                <p:nvPr/>
              </p:nvSpPr>
              <p:spPr bwMode="auto">
                <a:xfrm>
                  <a:off x="5612" y="3882"/>
                  <a:ext cx="15" cy="38"/>
                </a:xfrm>
                <a:custGeom>
                  <a:avLst/>
                  <a:gdLst>
                    <a:gd name="T0" fmla="*/ 0 w 15"/>
                    <a:gd name="T1" fmla="*/ 12 h 38"/>
                    <a:gd name="T2" fmla="*/ 0 w 15"/>
                    <a:gd name="T3" fmla="*/ 6 h 38"/>
                    <a:gd name="T4" fmla="*/ 3 w 15"/>
                    <a:gd name="T5" fmla="*/ 6 h 38"/>
                    <a:gd name="T6" fmla="*/ 3 w 15"/>
                    <a:gd name="T7" fmla="*/ 0 h 38"/>
                    <a:gd name="T8" fmla="*/ 11 w 15"/>
                    <a:gd name="T9" fmla="*/ 0 h 38"/>
                    <a:gd name="T10" fmla="*/ 11 w 15"/>
                    <a:gd name="T11" fmla="*/ 6 h 38"/>
                    <a:gd name="T12" fmla="*/ 15 w 15"/>
                    <a:gd name="T13" fmla="*/ 6 h 38"/>
                    <a:gd name="T14" fmla="*/ 15 w 15"/>
                    <a:gd name="T15" fmla="*/ 12 h 38"/>
                    <a:gd name="T16" fmla="*/ 11 w 15"/>
                    <a:gd name="T17" fmla="*/ 12 h 38"/>
                    <a:gd name="T18" fmla="*/ 11 w 15"/>
                    <a:gd name="T19" fmla="*/ 30 h 38"/>
                    <a:gd name="T20" fmla="*/ 11 w 15"/>
                    <a:gd name="T21" fmla="*/ 31 h 38"/>
                    <a:gd name="T22" fmla="*/ 12 w 15"/>
                    <a:gd name="T23" fmla="*/ 32 h 38"/>
                    <a:gd name="T24" fmla="*/ 13 w 15"/>
                    <a:gd name="T25" fmla="*/ 32 h 38"/>
                    <a:gd name="T26" fmla="*/ 14 w 15"/>
                    <a:gd name="T27" fmla="*/ 32 h 38"/>
                    <a:gd name="T28" fmla="*/ 15 w 15"/>
                    <a:gd name="T29" fmla="*/ 32 h 38"/>
                    <a:gd name="T30" fmla="*/ 15 w 15"/>
                    <a:gd name="T31" fmla="*/ 38 h 38"/>
                    <a:gd name="T32" fmla="*/ 12 w 15"/>
                    <a:gd name="T33" fmla="*/ 38 h 38"/>
                    <a:gd name="T34" fmla="*/ 9 w 15"/>
                    <a:gd name="T35" fmla="*/ 38 h 38"/>
                    <a:gd name="T36" fmla="*/ 6 w 15"/>
                    <a:gd name="T37" fmla="*/ 38 h 38"/>
                    <a:gd name="T38" fmla="*/ 5 w 15"/>
                    <a:gd name="T39" fmla="*/ 37 h 38"/>
                    <a:gd name="T40" fmla="*/ 4 w 15"/>
                    <a:gd name="T41" fmla="*/ 36 h 38"/>
                    <a:gd name="T42" fmla="*/ 3 w 15"/>
                    <a:gd name="T43" fmla="*/ 35 h 38"/>
                    <a:gd name="T44" fmla="*/ 3 w 15"/>
                    <a:gd name="T45" fmla="*/ 34 h 38"/>
                    <a:gd name="T46" fmla="*/ 3 w 15"/>
                    <a:gd name="T47" fmla="*/ 33 h 38"/>
                    <a:gd name="T48" fmla="*/ 3 w 15"/>
                    <a:gd name="T49" fmla="*/ 30 h 38"/>
                    <a:gd name="T50" fmla="*/ 3 w 15"/>
                    <a:gd name="T51" fmla="*/ 12 h 38"/>
                    <a:gd name="T52" fmla="*/ 0 w 15"/>
                    <a:gd name="T53" fmla="*/ 12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38">
                      <a:moveTo>
                        <a:pt x="0" y="12"/>
                      </a:moveTo>
                      <a:lnTo>
                        <a:pt x="0" y="6"/>
                      </a:lnTo>
                      <a:lnTo>
                        <a:pt x="3" y="6"/>
                      </a:lnTo>
                      <a:lnTo>
                        <a:pt x="3" y="0"/>
                      </a:lnTo>
                      <a:lnTo>
                        <a:pt x="11" y="0"/>
                      </a:lnTo>
                      <a:lnTo>
                        <a:pt x="11" y="6"/>
                      </a:lnTo>
                      <a:lnTo>
                        <a:pt x="15" y="6"/>
                      </a:lnTo>
                      <a:lnTo>
                        <a:pt x="15" y="12"/>
                      </a:lnTo>
                      <a:lnTo>
                        <a:pt x="11" y="12"/>
                      </a:lnTo>
                      <a:lnTo>
                        <a:pt x="11" y="30"/>
                      </a:lnTo>
                      <a:lnTo>
                        <a:pt x="11" y="31"/>
                      </a:lnTo>
                      <a:lnTo>
                        <a:pt x="12" y="32"/>
                      </a:lnTo>
                      <a:lnTo>
                        <a:pt x="13" y="32"/>
                      </a:lnTo>
                      <a:lnTo>
                        <a:pt x="14" y="32"/>
                      </a:lnTo>
                      <a:lnTo>
                        <a:pt x="15" y="32"/>
                      </a:lnTo>
                      <a:lnTo>
                        <a:pt x="15" y="38"/>
                      </a:lnTo>
                      <a:lnTo>
                        <a:pt x="12" y="38"/>
                      </a:lnTo>
                      <a:lnTo>
                        <a:pt x="9" y="38"/>
                      </a:lnTo>
                      <a:lnTo>
                        <a:pt x="6" y="38"/>
                      </a:lnTo>
                      <a:lnTo>
                        <a:pt x="5" y="37"/>
                      </a:lnTo>
                      <a:lnTo>
                        <a:pt x="4" y="36"/>
                      </a:lnTo>
                      <a:lnTo>
                        <a:pt x="3" y="35"/>
                      </a:lnTo>
                      <a:lnTo>
                        <a:pt x="3" y="34"/>
                      </a:lnTo>
                      <a:lnTo>
                        <a:pt x="3" y="33"/>
                      </a:lnTo>
                      <a:lnTo>
                        <a:pt x="3" y="30"/>
                      </a:lnTo>
                      <a:lnTo>
                        <a:pt x="3" y="12"/>
                      </a:lnTo>
                      <a:lnTo>
                        <a:pt x="0" y="12"/>
                      </a:lnTo>
                    </a:path>
                  </a:pathLst>
                </a:custGeom>
                <a:solidFill>
                  <a:schemeClr val="tx1"/>
                </a:solidFill>
                <a:ln w="9525">
                  <a:noFill/>
                  <a:round/>
                  <a:headEnd/>
                  <a:tailEnd/>
                </a:ln>
              </p:spPr>
              <p:txBody>
                <a:bodyPr/>
                <a:lstStyle/>
                <a:p>
                  <a:endParaRPr lang="en-US"/>
                </a:p>
              </p:txBody>
            </p:sp>
            <p:sp>
              <p:nvSpPr>
                <p:cNvPr id="1082" name="Freeform 208"/>
                <p:cNvSpPr>
                  <a:spLocks/>
                </p:cNvSpPr>
                <p:nvPr/>
              </p:nvSpPr>
              <p:spPr bwMode="auto">
                <a:xfrm>
                  <a:off x="5629" y="3888"/>
                  <a:ext cx="21" cy="33"/>
                </a:xfrm>
                <a:custGeom>
                  <a:avLst/>
                  <a:gdLst>
                    <a:gd name="T0" fmla="*/ 12 w 21"/>
                    <a:gd name="T1" fmla="*/ 12 h 33"/>
                    <a:gd name="T2" fmla="*/ 12 w 21"/>
                    <a:gd name="T3" fmla="*/ 7 h 33"/>
                    <a:gd name="T4" fmla="*/ 11 w 21"/>
                    <a:gd name="T5" fmla="*/ 5 h 33"/>
                    <a:gd name="T6" fmla="*/ 10 w 21"/>
                    <a:gd name="T7" fmla="*/ 5 h 33"/>
                    <a:gd name="T8" fmla="*/ 9 w 21"/>
                    <a:gd name="T9" fmla="*/ 7 h 33"/>
                    <a:gd name="T10" fmla="*/ 9 w 21"/>
                    <a:gd name="T11" fmla="*/ 9 h 33"/>
                    <a:gd name="T12" fmla="*/ 11 w 21"/>
                    <a:gd name="T13" fmla="*/ 11 h 33"/>
                    <a:gd name="T14" fmla="*/ 17 w 21"/>
                    <a:gd name="T15" fmla="*/ 15 h 33"/>
                    <a:gd name="T16" fmla="*/ 20 w 21"/>
                    <a:gd name="T17" fmla="*/ 18 h 33"/>
                    <a:gd name="T18" fmla="*/ 21 w 21"/>
                    <a:gd name="T19" fmla="*/ 21 h 33"/>
                    <a:gd name="T20" fmla="*/ 21 w 21"/>
                    <a:gd name="T21" fmla="*/ 25 h 33"/>
                    <a:gd name="T22" fmla="*/ 20 w 21"/>
                    <a:gd name="T23" fmla="*/ 29 h 33"/>
                    <a:gd name="T24" fmla="*/ 18 w 21"/>
                    <a:gd name="T25" fmla="*/ 31 h 33"/>
                    <a:gd name="T26" fmla="*/ 15 w 21"/>
                    <a:gd name="T27" fmla="*/ 33 h 33"/>
                    <a:gd name="T28" fmla="*/ 10 w 21"/>
                    <a:gd name="T29" fmla="*/ 33 h 33"/>
                    <a:gd name="T30" fmla="*/ 6 w 21"/>
                    <a:gd name="T31" fmla="*/ 33 h 33"/>
                    <a:gd name="T32" fmla="*/ 3 w 21"/>
                    <a:gd name="T33" fmla="*/ 32 h 33"/>
                    <a:gd name="T34" fmla="*/ 1 w 21"/>
                    <a:gd name="T35" fmla="*/ 30 h 33"/>
                    <a:gd name="T36" fmla="*/ 0 w 21"/>
                    <a:gd name="T37" fmla="*/ 27 h 33"/>
                    <a:gd name="T38" fmla="*/ 0 w 21"/>
                    <a:gd name="T39" fmla="*/ 24 h 33"/>
                    <a:gd name="T40" fmla="*/ 9 w 21"/>
                    <a:gd name="T41" fmla="*/ 20 h 33"/>
                    <a:gd name="T42" fmla="*/ 9 w 21"/>
                    <a:gd name="T43" fmla="*/ 26 h 33"/>
                    <a:gd name="T44" fmla="*/ 10 w 21"/>
                    <a:gd name="T45" fmla="*/ 27 h 33"/>
                    <a:gd name="T46" fmla="*/ 11 w 21"/>
                    <a:gd name="T47" fmla="*/ 27 h 33"/>
                    <a:gd name="T48" fmla="*/ 12 w 21"/>
                    <a:gd name="T49" fmla="*/ 26 h 33"/>
                    <a:gd name="T50" fmla="*/ 12 w 21"/>
                    <a:gd name="T51" fmla="*/ 23 h 33"/>
                    <a:gd name="T52" fmla="*/ 11 w 21"/>
                    <a:gd name="T53" fmla="*/ 21 h 33"/>
                    <a:gd name="T54" fmla="*/ 5 w 21"/>
                    <a:gd name="T55" fmla="*/ 17 h 33"/>
                    <a:gd name="T56" fmla="*/ 2 w 21"/>
                    <a:gd name="T57" fmla="*/ 14 h 33"/>
                    <a:gd name="T58" fmla="*/ 0 w 21"/>
                    <a:gd name="T59" fmla="*/ 12 h 33"/>
                    <a:gd name="T60" fmla="*/ 0 w 21"/>
                    <a:gd name="T61" fmla="*/ 10 h 33"/>
                    <a:gd name="T62" fmla="*/ 0 w 21"/>
                    <a:gd name="T63" fmla="*/ 6 h 33"/>
                    <a:gd name="T64" fmla="*/ 1 w 21"/>
                    <a:gd name="T65" fmla="*/ 4 h 33"/>
                    <a:gd name="T66" fmla="*/ 3 w 21"/>
                    <a:gd name="T67" fmla="*/ 2 h 33"/>
                    <a:gd name="T68" fmla="*/ 6 w 21"/>
                    <a:gd name="T69" fmla="*/ 0 h 33"/>
                    <a:gd name="T70" fmla="*/ 11 w 21"/>
                    <a:gd name="T71" fmla="*/ 0 h 33"/>
                    <a:gd name="T72" fmla="*/ 14 w 21"/>
                    <a:gd name="T73" fmla="*/ 0 h 33"/>
                    <a:gd name="T74" fmla="*/ 17 w 21"/>
                    <a:gd name="T75" fmla="*/ 1 h 33"/>
                    <a:gd name="T76" fmla="*/ 19 w 21"/>
                    <a:gd name="T77" fmla="*/ 2 h 33"/>
                    <a:gd name="T78" fmla="*/ 20 w 21"/>
                    <a:gd name="T79" fmla="*/ 4 h 33"/>
                    <a:gd name="T80" fmla="*/ 21 w 21"/>
                    <a:gd name="T81" fmla="*/ 6 h 33"/>
                    <a:gd name="T82" fmla="*/ 21 w 21"/>
                    <a:gd name="T83" fmla="*/ 8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33">
                      <a:moveTo>
                        <a:pt x="21" y="12"/>
                      </a:moveTo>
                      <a:lnTo>
                        <a:pt x="12" y="12"/>
                      </a:lnTo>
                      <a:lnTo>
                        <a:pt x="12" y="8"/>
                      </a:lnTo>
                      <a:lnTo>
                        <a:pt x="12" y="7"/>
                      </a:lnTo>
                      <a:lnTo>
                        <a:pt x="12" y="6"/>
                      </a:lnTo>
                      <a:lnTo>
                        <a:pt x="11" y="5"/>
                      </a:lnTo>
                      <a:lnTo>
                        <a:pt x="10" y="5"/>
                      </a:lnTo>
                      <a:lnTo>
                        <a:pt x="9" y="6"/>
                      </a:lnTo>
                      <a:lnTo>
                        <a:pt x="9" y="7"/>
                      </a:lnTo>
                      <a:lnTo>
                        <a:pt x="9" y="8"/>
                      </a:lnTo>
                      <a:lnTo>
                        <a:pt x="9" y="9"/>
                      </a:lnTo>
                      <a:lnTo>
                        <a:pt x="9" y="10"/>
                      </a:lnTo>
                      <a:lnTo>
                        <a:pt x="11" y="11"/>
                      </a:lnTo>
                      <a:lnTo>
                        <a:pt x="14" y="13"/>
                      </a:lnTo>
                      <a:lnTo>
                        <a:pt x="17" y="15"/>
                      </a:lnTo>
                      <a:lnTo>
                        <a:pt x="19" y="17"/>
                      </a:lnTo>
                      <a:lnTo>
                        <a:pt x="20" y="18"/>
                      </a:lnTo>
                      <a:lnTo>
                        <a:pt x="21" y="19"/>
                      </a:lnTo>
                      <a:lnTo>
                        <a:pt x="21" y="21"/>
                      </a:lnTo>
                      <a:lnTo>
                        <a:pt x="21" y="23"/>
                      </a:lnTo>
                      <a:lnTo>
                        <a:pt x="21" y="25"/>
                      </a:lnTo>
                      <a:lnTo>
                        <a:pt x="21" y="27"/>
                      </a:lnTo>
                      <a:lnTo>
                        <a:pt x="20" y="29"/>
                      </a:lnTo>
                      <a:lnTo>
                        <a:pt x="19" y="31"/>
                      </a:lnTo>
                      <a:lnTo>
                        <a:pt x="18" y="31"/>
                      </a:lnTo>
                      <a:lnTo>
                        <a:pt x="17" y="32"/>
                      </a:lnTo>
                      <a:lnTo>
                        <a:pt x="15" y="33"/>
                      </a:lnTo>
                      <a:lnTo>
                        <a:pt x="13" y="33"/>
                      </a:lnTo>
                      <a:lnTo>
                        <a:pt x="10" y="33"/>
                      </a:lnTo>
                      <a:lnTo>
                        <a:pt x="8" y="33"/>
                      </a:lnTo>
                      <a:lnTo>
                        <a:pt x="6" y="33"/>
                      </a:lnTo>
                      <a:lnTo>
                        <a:pt x="5" y="32"/>
                      </a:lnTo>
                      <a:lnTo>
                        <a:pt x="3" y="32"/>
                      </a:lnTo>
                      <a:lnTo>
                        <a:pt x="2" y="31"/>
                      </a:lnTo>
                      <a:lnTo>
                        <a:pt x="1" y="30"/>
                      </a:lnTo>
                      <a:lnTo>
                        <a:pt x="1" y="28"/>
                      </a:lnTo>
                      <a:lnTo>
                        <a:pt x="0" y="27"/>
                      </a:lnTo>
                      <a:lnTo>
                        <a:pt x="0" y="26"/>
                      </a:lnTo>
                      <a:lnTo>
                        <a:pt x="0" y="24"/>
                      </a:lnTo>
                      <a:lnTo>
                        <a:pt x="0" y="20"/>
                      </a:lnTo>
                      <a:lnTo>
                        <a:pt x="9" y="20"/>
                      </a:lnTo>
                      <a:lnTo>
                        <a:pt x="9" y="25"/>
                      </a:lnTo>
                      <a:lnTo>
                        <a:pt x="9" y="26"/>
                      </a:lnTo>
                      <a:lnTo>
                        <a:pt x="9" y="27"/>
                      </a:lnTo>
                      <a:lnTo>
                        <a:pt x="10" y="27"/>
                      </a:lnTo>
                      <a:lnTo>
                        <a:pt x="11" y="27"/>
                      </a:lnTo>
                      <a:lnTo>
                        <a:pt x="12" y="27"/>
                      </a:lnTo>
                      <a:lnTo>
                        <a:pt x="12" y="26"/>
                      </a:lnTo>
                      <a:lnTo>
                        <a:pt x="12" y="24"/>
                      </a:lnTo>
                      <a:lnTo>
                        <a:pt x="12" y="23"/>
                      </a:lnTo>
                      <a:lnTo>
                        <a:pt x="12" y="22"/>
                      </a:lnTo>
                      <a:lnTo>
                        <a:pt x="11" y="21"/>
                      </a:lnTo>
                      <a:lnTo>
                        <a:pt x="10" y="20"/>
                      </a:lnTo>
                      <a:lnTo>
                        <a:pt x="5" y="17"/>
                      </a:lnTo>
                      <a:lnTo>
                        <a:pt x="2" y="15"/>
                      </a:lnTo>
                      <a:lnTo>
                        <a:pt x="2" y="14"/>
                      </a:lnTo>
                      <a:lnTo>
                        <a:pt x="1" y="13"/>
                      </a:lnTo>
                      <a:lnTo>
                        <a:pt x="0" y="12"/>
                      </a:lnTo>
                      <a:lnTo>
                        <a:pt x="0" y="11"/>
                      </a:lnTo>
                      <a:lnTo>
                        <a:pt x="0" y="10"/>
                      </a:lnTo>
                      <a:lnTo>
                        <a:pt x="0" y="9"/>
                      </a:lnTo>
                      <a:lnTo>
                        <a:pt x="0" y="6"/>
                      </a:lnTo>
                      <a:lnTo>
                        <a:pt x="0" y="5"/>
                      </a:lnTo>
                      <a:lnTo>
                        <a:pt x="1" y="4"/>
                      </a:lnTo>
                      <a:lnTo>
                        <a:pt x="1" y="3"/>
                      </a:lnTo>
                      <a:lnTo>
                        <a:pt x="3" y="2"/>
                      </a:lnTo>
                      <a:lnTo>
                        <a:pt x="4" y="1"/>
                      </a:lnTo>
                      <a:lnTo>
                        <a:pt x="6" y="0"/>
                      </a:lnTo>
                      <a:lnTo>
                        <a:pt x="8" y="0"/>
                      </a:lnTo>
                      <a:lnTo>
                        <a:pt x="11" y="0"/>
                      </a:lnTo>
                      <a:lnTo>
                        <a:pt x="12" y="0"/>
                      </a:lnTo>
                      <a:lnTo>
                        <a:pt x="14" y="0"/>
                      </a:lnTo>
                      <a:lnTo>
                        <a:pt x="15" y="0"/>
                      </a:lnTo>
                      <a:lnTo>
                        <a:pt x="17" y="1"/>
                      </a:lnTo>
                      <a:lnTo>
                        <a:pt x="18" y="1"/>
                      </a:lnTo>
                      <a:lnTo>
                        <a:pt x="19" y="2"/>
                      </a:lnTo>
                      <a:lnTo>
                        <a:pt x="19" y="3"/>
                      </a:lnTo>
                      <a:lnTo>
                        <a:pt x="20" y="4"/>
                      </a:lnTo>
                      <a:lnTo>
                        <a:pt x="21" y="5"/>
                      </a:lnTo>
                      <a:lnTo>
                        <a:pt x="21" y="6"/>
                      </a:lnTo>
                      <a:lnTo>
                        <a:pt x="21" y="7"/>
                      </a:lnTo>
                      <a:lnTo>
                        <a:pt x="21" y="8"/>
                      </a:lnTo>
                      <a:lnTo>
                        <a:pt x="21" y="12"/>
                      </a:lnTo>
                    </a:path>
                  </a:pathLst>
                </a:custGeom>
                <a:solidFill>
                  <a:schemeClr val="tx1"/>
                </a:solidFill>
                <a:ln w="9525">
                  <a:noFill/>
                  <a:round/>
                  <a:headEnd/>
                  <a:tailEnd/>
                </a:ln>
              </p:spPr>
              <p:txBody>
                <a:bodyPr/>
                <a:lstStyle/>
                <a:p>
                  <a:endParaRPr lang="en-US"/>
                </a:p>
              </p:txBody>
            </p:sp>
            <p:sp>
              <p:nvSpPr>
                <p:cNvPr id="1083" name="Freeform 209"/>
                <p:cNvSpPr>
                  <a:spLocks/>
                </p:cNvSpPr>
                <p:nvPr/>
              </p:nvSpPr>
              <p:spPr bwMode="auto">
                <a:xfrm>
                  <a:off x="5652" y="3888"/>
                  <a:ext cx="22" cy="33"/>
                </a:xfrm>
                <a:custGeom>
                  <a:avLst/>
                  <a:gdLst>
                    <a:gd name="T0" fmla="*/ 1 w 22"/>
                    <a:gd name="T1" fmla="*/ 12 h 33"/>
                    <a:gd name="T2" fmla="*/ 1 w 22"/>
                    <a:gd name="T3" fmla="*/ 7 h 33"/>
                    <a:gd name="T4" fmla="*/ 2 w 22"/>
                    <a:gd name="T5" fmla="*/ 3 h 33"/>
                    <a:gd name="T6" fmla="*/ 5 w 22"/>
                    <a:gd name="T7" fmla="*/ 1 h 33"/>
                    <a:gd name="T8" fmla="*/ 9 w 22"/>
                    <a:gd name="T9" fmla="*/ 0 h 33"/>
                    <a:gd name="T10" fmla="*/ 13 w 22"/>
                    <a:gd name="T11" fmla="*/ 0 h 33"/>
                    <a:gd name="T12" fmla="*/ 16 w 22"/>
                    <a:gd name="T13" fmla="*/ 0 h 33"/>
                    <a:gd name="T14" fmla="*/ 19 w 22"/>
                    <a:gd name="T15" fmla="*/ 1 h 33"/>
                    <a:gd name="T16" fmla="*/ 20 w 22"/>
                    <a:gd name="T17" fmla="*/ 3 h 33"/>
                    <a:gd name="T18" fmla="*/ 21 w 22"/>
                    <a:gd name="T19" fmla="*/ 5 h 33"/>
                    <a:gd name="T20" fmla="*/ 22 w 22"/>
                    <a:gd name="T21" fmla="*/ 7 h 33"/>
                    <a:gd name="T22" fmla="*/ 22 w 22"/>
                    <a:gd name="T23" fmla="*/ 32 h 33"/>
                    <a:gd name="T24" fmla="*/ 13 w 22"/>
                    <a:gd name="T25" fmla="*/ 29 h 33"/>
                    <a:gd name="T26" fmla="*/ 11 w 22"/>
                    <a:gd name="T27" fmla="*/ 32 h 33"/>
                    <a:gd name="T28" fmla="*/ 10 w 22"/>
                    <a:gd name="T29" fmla="*/ 33 h 33"/>
                    <a:gd name="T30" fmla="*/ 8 w 22"/>
                    <a:gd name="T31" fmla="*/ 33 h 33"/>
                    <a:gd name="T32" fmla="*/ 5 w 22"/>
                    <a:gd name="T33" fmla="*/ 33 h 33"/>
                    <a:gd name="T34" fmla="*/ 3 w 22"/>
                    <a:gd name="T35" fmla="*/ 32 h 33"/>
                    <a:gd name="T36" fmla="*/ 2 w 22"/>
                    <a:gd name="T37" fmla="*/ 31 h 33"/>
                    <a:gd name="T38" fmla="*/ 1 w 22"/>
                    <a:gd name="T39" fmla="*/ 29 h 33"/>
                    <a:gd name="T40" fmla="*/ 0 w 22"/>
                    <a:gd name="T41" fmla="*/ 25 h 33"/>
                    <a:gd name="T42" fmla="*/ 1 w 22"/>
                    <a:gd name="T43" fmla="*/ 20 h 33"/>
                    <a:gd name="T44" fmla="*/ 2 w 22"/>
                    <a:gd name="T45" fmla="*/ 18 h 33"/>
                    <a:gd name="T46" fmla="*/ 4 w 22"/>
                    <a:gd name="T47" fmla="*/ 16 h 33"/>
                    <a:gd name="T48" fmla="*/ 11 w 22"/>
                    <a:gd name="T49" fmla="*/ 11 h 33"/>
                    <a:gd name="T50" fmla="*/ 13 w 22"/>
                    <a:gd name="T51" fmla="*/ 10 h 33"/>
                    <a:gd name="T52" fmla="*/ 13 w 22"/>
                    <a:gd name="T53" fmla="*/ 8 h 33"/>
                    <a:gd name="T54" fmla="*/ 13 w 22"/>
                    <a:gd name="T55" fmla="*/ 6 h 33"/>
                    <a:gd name="T56" fmla="*/ 11 w 22"/>
                    <a:gd name="T57" fmla="*/ 5 h 33"/>
                    <a:gd name="T58" fmla="*/ 10 w 22"/>
                    <a:gd name="T59" fmla="*/ 6 h 33"/>
                    <a:gd name="T60" fmla="*/ 9 w 22"/>
                    <a:gd name="T61" fmla="*/ 8 h 33"/>
                    <a:gd name="T62" fmla="*/ 13 w 22"/>
                    <a:gd name="T63" fmla="*/ 16 h 33"/>
                    <a:gd name="T64" fmla="*/ 10 w 22"/>
                    <a:gd name="T65" fmla="*/ 19 h 33"/>
                    <a:gd name="T66" fmla="*/ 9 w 22"/>
                    <a:gd name="T67" fmla="*/ 21 h 33"/>
                    <a:gd name="T68" fmla="*/ 9 w 22"/>
                    <a:gd name="T69" fmla="*/ 25 h 33"/>
                    <a:gd name="T70" fmla="*/ 10 w 22"/>
                    <a:gd name="T71" fmla="*/ 26 h 33"/>
                    <a:gd name="T72" fmla="*/ 12 w 22"/>
                    <a:gd name="T73" fmla="*/ 26 h 33"/>
                    <a:gd name="T74" fmla="*/ 13 w 22"/>
                    <a:gd name="T75" fmla="*/ 25 h 33"/>
                    <a:gd name="T76" fmla="*/ 13 w 22"/>
                    <a:gd name="T77" fmla="*/ 16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 h="33">
                      <a:moveTo>
                        <a:pt x="9" y="12"/>
                      </a:moveTo>
                      <a:lnTo>
                        <a:pt x="1" y="12"/>
                      </a:lnTo>
                      <a:lnTo>
                        <a:pt x="1" y="8"/>
                      </a:lnTo>
                      <a:lnTo>
                        <a:pt x="1" y="7"/>
                      </a:lnTo>
                      <a:lnTo>
                        <a:pt x="1" y="5"/>
                      </a:lnTo>
                      <a:lnTo>
                        <a:pt x="2" y="3"/>
                      </a:lnTo>
                      <a:lnTo>
                        <a:pt x="3" y="2"/>
                      </a:lnTo>
                      <a:lnTo>
                        <a:pt x="5" y="1"/>
                      </a:lnTo>
                      <a:lnTo>
                        <a:pt x="7" y="0"/>
                      </a:lnTo>
                      <a:lnTo>
                        <a:pt x="9" y="0"/>
                      </a:lnTo>
                      <a:lnTo>
                        <a:pt x="11" y="0"/>
                      </a:lnTo>
                      <a:lnTo>
                        <a:pt x="13" y="0"/>
                      </a:lnTo>
                      <a:lnTo>
                        <a:pt x="15" y="0"/>
                      </a:lnTo>
                      <a:lnTo>
                        <a:pt x="16" y="0"/>
                      </a:lnTo>
                      <a:lnTo>
                        <a:pt x="18" y="1"/>
                      </a:lnTo>
                      <a:lnTo>
                        <a:pt x="19" y="1"/>
                      </a:lnTo>
                      <a:lnTo>
                        <a:pt x="20" y="2"/>
                      </a:lnTo>
                      <a:lnTo>
                        <a:pt x="20" y="3"/>
                      </a:lnTo>
                      <a:lnTo>
                        <a:pt x="21" y="4"/>
                      </a:lnTo>
                      <a:lnTo>
                        <a:pt x="21" y="5"/>
                      </a:lnTo>
                      <a:lnTo>
                        <a:pt x="22" y="6"/>
                      </a:lnTo>
                      <a:lnTo>
                        <a:pt x="22" y="7"/>
                      </a:lnTo>
                      <a:lnTo>
                        <a:pt x="22" y="8"/>
                      </a:lnTo>
                      <a:lnTo>
                        <a:pt x="22" y="32"/>
                      </a:lnTo>
                      <a:lnTo>
                        <a:pt x="13" y="32"/>
                      </a:lnTo>
                      <a:lnTo>
                        <a:pt x="13" y="29"/>
                      </a:lnTo>
                      <a:lnTo>
                        <a:pt x="12" y="31"/>
                      </a:lnTo>
                      <a:lnTo>
                        <a:pt x="11" y="32"/>
                      </a:lnTo>
                      <a:lnTo>
                        <a:pt x="10" y="32"/>
                      </a:lnTo>
                      <a:lnTo>
                        <a:pt x="10" y="33"/>
                      </a:lnTo>
                      <a:lnTo>
                        <a:pt x="9" y="33"/>
                      </a:lnTo>
                      <a:lnTo>
                        <a:pt x="8" y="33"/>
                      </a:lnTo>
                      <a:lnTo>
                        <a:pt x="7" y="33"/>
                      </a:lnTo>
                      <a:lnTo>
                        <a:pt x="5" y="33"/>
                      </a:lnTo>
                      <a:lnTo>
                        <a:pt x="3" y="32"/>
                      </a:lnTo>
                      <a:lnTo>
                        <a:pt x="2" y="31"/>
                      </a:lnTo>
                      <a:lnTo>
                        <a:pt x="1" y="30"/>
                      </a:lnTo>
                      <a:lnTo>
                        <a:pt x="1" y="29"/>
                      </a:lnTo>
                      <a:lnTo>
                        <a:pt x="1" y="28"/>
                      </a:lnTo>
                      <a:lnTo>
                        <a:pt x="0" y="25"/>
                      </a:lnTo>
                      <a:lnTo>
                        <a:pt x="1" y="22"/>
                      </a:lnTo>
                      <a:lnTo>
                        <a:pt x="1" y="20"/>
                      </a:lnTo>
                      <a:lnTo>
                        <a:pt x="1" y="19"/>
                      </a:lnTo>
                      <a:lnTo>
                        <a:pt x="2" y="18"/>
                      </a:lnTo>
                      <a:lnTo>
                        <a:pt x="2" y="17"/>
                      </a:lnTo>
                      <a:lnTo>
                        <a:pt x="4" y="16"/>
                      </a:lnTo>
                      <a:lnTo>
                        <a:pt x="8" y="13"/>
                      </a:lnTo>
                      <a:lnTo>
                        <a:pt x="11" y="11"/>
                      </a:lnTo>
                      <a:lnTo>
                        <a:pt x="12" y="11"/>
                      </a:lnTo>
                      <a:lnTo>
                        <a:pt x="13" y="10"/>
                      </a:lnTo>
                      <a:lnTo>
                        <a:pt x="13" y="9"/>
                      </a:lnTo>
                      <a:lnTo>
                        <a:pt x="13" y="8"/>
                      </a:lnTo>
                      <a:lnTo>
                        <a:pt x="13" y="7"/>
                      </a:lnTo>
                      <a:lnTo>
                        <a:pt x="13" y="6"/>
                      </a:lnTo>
                      <a:lnTo>
                        <a:pt x="12" y="6"/>
                      </a:lnTo>
                      <a:lnTo>
                        <a:pt x="11" y="5"/>
                      </a:lnTo>
                      <a:lnTo>
                        <a:pt x="10" y="6"/>
                      </a:lnTo>
                      <a:lnTo>
                        <a:pt x="9" y="7"/>
                      </a:lnTo>
                      <a:lnTo>
                        <a:pt x="9" y="8"/>
                      </a:lnTo>
                      <a:lnTo>
                        <a:pt x="9" y="12"/>
                      </a:lnTo>
                      <a:moveTo>
                        <a:pt x="13" y="16"/>
                      </a:moveTo>
                      <a:lnTo>
                        <a:pt x="11" y="18"/>
                      </a:lnTo>
                      <a:lnTo>
                        <a:pt x="10" y="19"/>
                      </a:lnTo>
                      <a:lnTo>
                        <a:pt x="10" y="20"/>
                      </a:lnTo>
                      <a:lnTo>
                        <a:pt x="9" y="21"/>
                      </a:lnTo>
                      <a:lnTo>
                        <a:pt x="9" y="24"/>
                      </a:lnTo>
                      <a:lnTo>
                        <a:pt x="9" y="25"/>
                      </a:lnTo>
                      <a:lnTo>
                        <a:pt x="10" y="26"/>
                      </a:lnTo>
                      <a:lnTo>
                        <a:pt x="11" y="26"/>
                      </a:lnTo>
                      <a:lnTo>
                        <a:pt x="12" y="26"/>
                      </a:lnTo>
                      <a:lnTo>
                        <a:pt x="13" y="25"/>
                      </a:lnTo>
                      <a:lnTo>
                        <a:pt x="13" y="23"/>
                      </a:lnTo>
                      <a:lnTo>
                        <a:pt x="13" y="16"/>
                      </a:lnTo>
                    </a:path>
                  </a:pathLst>
                </a:custGeom>
                <a:solidFill>
                  <a:schemeClr val="tx1"/>
                </a:solidFill>
                <a:ln w="9525">
                  <a:noFill/>
                  <a:round/>
                  <a:headEnd/>
                  <a:tailEnd/>
                </a:ln>
              </p:spPr>
              <p:txBody>
                <a:bodyPr/>
                <a:lstStyle/>
                <a:p>
                  <a:endParaRPr lang="en-US"/>
                </a:p>
              </p:txBody>
            </p:sp>
            <p:sp>
              <p:nvSpPr>
                <p:cNvPr id="61" name="Rectangle 210"/>
                <p:cNvSpPr>
                  <a:spLocks noChangeArrowheads="1"/>
                </p:cNvSpPr>
                <p:nvPr/>
              </p:nvSpPr>
              <p:spPr bwMode="auto">
                <a:xfrm>
                  <a:off x="5677" y="3911"/>
                  <a:ext cx="9" cy="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endParaRPr lang="en-US" altLang="en-US" smtClean="0"/>
                </a:p>
              </p:txBody>
            </p:sp>
            <p:sp>
              <p:nvSpPr>
                <p:cNvPr id="1085" name="Freeform 211"/>
                <p:cNvSpPr>
                  <a:spLocks/>
                </p:cNvSpPr>
                <p:nvPr/>
              </p:nvSpPr>
              <p:spPr bwMode="auto">
                <a:xfrm>
                  <a:off x="5689" y="3880"/>
                  <a:ext cx="22" cy="41"/>
                </a:xfrm>
                <a:custGeom>
                  <a:avLst/>
                  <a:gdLst>
                    <a:gd name="T0" fmla="*/ 13 w 22"/>
                    <a:gd name="T1" fmla="*/ 12 h 41"/>
                    <a:gd name="T2" fmla="*/ 13 w 22"/>
                    <a:gd name="T3" fmla="*/ 10 h 41"/>
                    <a:gd name="T4" fmla="*/ 13 w 22"/>
                    <a:gd name="T5" fmla="*/ 0 h 41"/>
                    <a:gd name="T6" fmla="*/ 22 w 22"/>
                    <a:gd name="T7" fmla="*/ 0 h 41"/>
                    <a:gd name="T8" fmla="*/ 22 w 22"/>
                    <a:gd name="T9" fmla="*/ 40 h 41"/>
                    <a:gd name="T10" fmla="*/ 13 w 22"/>
                    <a:gd name="T11" fmla="*/ 40 h 41"/>
                    <a:gd name="T12" fmla="*/ 13 w 22"/>
                    <a:gd name="T13" fmla="*/ 37 h 41"/>
                    <a:gd name="T14" fmla="*/ 13 w 22"/>
                    <a:gd name="T15" fmla="*/ 38 h 41"/>
                    <a:gd name="T16" fmla="*/ 12 w 22"/>
                    <a:gd name="T17" fmla="*/ 39 h 41"/>
                    <a:gd name="T18" fmla="*/ 11 w 22"/>
                    <a:gd name="T19" fmla="*/ 40 h 41"/>
                    <a:gd name="T20" fmla="*/ 11 w 22"/>
                    <a:gd name="T21" fmla="*/ 40 h 41"/>
                    <a:gd name="T22" fmla="*/ 10 w 22"/>
                    <a:gd name="T23" fmla="*/ 41 h 41"/>
                    <a:gd name="T24" fmla="*/ 9 w 22"/>
                    <a:gd name="T25" fmla="*/ 41 h 41"/>
                    <a:gd name="T26" fmla="*/ 8 w 22"/>
                    <a:gd name="T27" fmla="*/ 41 h 41"/>
                    <a:gd name="T28" fmla="*/ 7 w 22"/>
                    <a:gd name="T29" fmla="*/ 41 h 41"/>
                    <a:gd name="T30" fmla="*/ 6 w 22"/>
                    <a:gd name="T31" fmla="*/ 41 h 41"/>
                    <a:gd name="T32" fmla="*/ 4 w 22"/>
                    <a:gd name="T33" fmla="*/ 41 h 41"/>
                    <a:gd name="T34" fmla="*/ 3 w 22"/>
                    <a:gd name="T35" fmla="*/ 40 h 41"/>
                    <a:gd name="T36" fmla="*/ 2 w 22"/>
                    <a:gd name="T37" fmla="*/ 39 h 41"/>
                    <a:gd name="T38" fmla="*/ 1 w 22"/>
                    <a:gd name="T39" fmla="*/ 38 h 41"/>
                    <a:gd name="T40" fmla="*/ 1 w 22"/>
                    <a:gd name="T41" fmla="*/ 36 h 41"/>
                    <a:gd name="T42" fmla="*/ 1 w 22"/>
                    <a:gd name="T43" fmla="*/ 34 h 41"/>
                    <a:gd name="T44" fmla="*/ 0 w 22"/>
                    <a:gd name="T45" fmla="*/ 32 h 41"/>
                    <a:gd name="T46" fmla="*/ 0 w 22"/>
                    <a:gd name="T47" fmla="*/ 15 h 41"/>
                    <a:gd name="T48" fmla="*/ 0 w 22"/>
                    <a:gd name="T49" fmla="*/ 13 h 41"/>
                    <a:gd name="T50" fmla="*/ 1 w 22"/>
                    <a:gd name="T51" fmla="*/ 12 h 41"/>
                    <a:gd name="T52" fmla="*/ 1 w 22"/>
                    <a:gd name="T53" fmla="*/ 10 h 41"/>
                    <a:gd name="T54" fmla="*/ 2 w 22"/>
                    <a:gd name="T55" fmla="*/ 9 h 41"/>
                    <a:gd name="T56" fmla="*/ 3 w 22"/>
                    <a:gd name="T57" fmla="*/ 9 h 41"/>
                    <a:gd name="T58" fmla="*/ 4 w 22"/>
                    <a:gd name="T59" fmla="*/ 8 h 41"/>
                    <a:gd name="T60" fmla="*/ 5 w 22"/>
                    <a:gd name="T61" fmla="*/ 8 h 41"/>
                    <a:gd name="T62" fmla="*/ 6 w 22"/>
                    <a:gd name="T63" fmla="*/ 8 h 41"/>
                    <a:gd name="T64" fmla="*/ 8 w 22"/>
                    <a:gd name="T65" fmla="*/ 8 h 41"/>
                    <a:gd name="T66" fmla="*/ 9 w 22"/>
                    <a:gd name="T67" fmla="*/ 8 h 41"/>
                    <a:gd name="T68" fmla="*/ 10 w 22"/>
                    <a:gd name="T69" fmla="*/ 8 h 41"/>
                    <a:gd name="T70" fmla="*/ 10 w 22"/>
                    <a:gd name="T71" fmla="*/ 9 h 41"/>
                    <a:gd name="T72" fmla="*/ 11 w 22"/>
                    <a:gd name="T73" fmla="*/ 9 h 41"/>
                    <a:gd name="T74" fmla="*/ 12 w 22"/>
                    <a:gd name="T75" fmla="*/ 10 h 41"/>
                    <a:gd name="T76" fmla="*/ 12 w 22"/>
                    <a:gd name="T77" fmla="*/ 11 h 41"/>
                    <a:gd name="T78" fmla="*/ 13 w 22"/>
                    <a:gd name="T79" fmla="*/ 12 h 41"/>
                    <a:gd name="T80" fmla="*/ 9 w 22"/>
                    <a:gd name="T81" fmla="*/ 31 h 41"/>
                    <a:gd name="T82" fmla="*/ 9 w 22"/>
                    <a:gd name="T83" fmla="*/ 32 h 41"/>
                    <a:gd name="T84" fmla="*/ 10 w 22"/>
                    <a:gd name="T85" fmla="*/ 33 h 41"/>
                    <a:gd name="T86" fmla="*/ 10 w 22"/>
                    <a:gd name="T87" fmla="*/ 33 h 41"/>
                    <a:gd name="T88" fmla="*/ 11 w 22"/>
                    <a:gd name="T89" fmla="*/ 34 h 41"/>
                    <a:gd name="T90" fmla="*/ 12 w 22"/>
                    <a:gd name="T91" fmla="*/ 33 h 41"/>
                    <a:gd name="T92" fmla="*/ 12 w 22"/>
                    <a:gd name="T93" fmla="*/ 33 h 41"/>
                    <a:gd name="T94" fmla="*/ 13 w 22"/>
                    <a:gd name="T95" fmla="*/ 32 h 41"/>
                    <a:gd name="T96" fmla="*/ 13 w 22"/>
                    <a:gd name="T97" fmla="*/ 32 h 41"/>
                    <a:gd name="T98" fmla="*/ 13 w 22"/>
                    <a:gd name="T99" fmla="*/ 17 h 41"/>
                    <a:gd name="T100" fmla="*/ 13 w 22"/>
                    <a:gd name="T101" fmla="*/ 16 h 41"/>
                    <a:gd name="T102" fmla="*/ 12 w 22"/>
                    <a:gd name="T103" fmla="*/ 16 h 41"/>
                    <a:gd name="T104" fmla="*/ 12 w 22"/>
                    <a:gd name="T105" fmla="*/ 15 h 41"/>
                    <a:gd name="T106" fmla="*/ 11 w 22"/>
                    <a:gd name="T107" fmla="*/ 15 h 41"/>
                    <a:gd name="T108" fmla="*/ 10 w 22"/>
                    <a:gd name="T109" fmla="*/ 15 h 41"/>
                    <a:gd name="T110" fmla="*/ 10 w 22"/>
                    <a:gd name="T111" fmla="*/ 16 h 41"/>
                    <a:gd name="T112" fmla="*/ 9 w 22"/>
                    <a:gd name="T113" fmla="*/ 16 h 41"/>
                    <a:gd name="T114" fmla="*/ 9 w 22"/>
                    <a:gd name="T115" fmla="*/ 16 h 41"/>
                    <a:gd name="T116" fmla="*/ 9 w 22"/>
                    <a:gd name="T117" fmla="*/ 18 h 41"/>
                    <a:gd name="T118" fmla="*/ 9 w 22"/>
                    <a:gd name="T119" fmla="*/ 31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 h="41">
                      <a:moveTo>
                        <a:pt x="13" y="12"/>
                      </a:moveTo>
                      <a:lnTo>
                        <a:pt x="13" y="10"/>
                      </a:lnTo>
                      <a:lnTo>
                        <a:pt x="13" y="0"/>
                      </a:lnTo>
                      <a:lnTo>
                        <a:pt x="22" y="0"/>
                      </a:lnTo>
                      <a:lnTo>
                        <a:pt x="22" y="40"/>
                      </a:lnTo>
                      <a:lnTo>
                        <a:pt x="13" y="40"/>
                      </a:lnTo>
                      <a:lnTo>
                        <a:pt x="13" y="37"/>
                      </a:lnTo>
                      <a:lnTo>
                        <a:pt x="13" y="38"/>
                      </a:lnTo>
                      <a:lnTo>
                        <a:pt x="12" y="39"/>
                      </a:lnTo>
                      <a:lnTo>
                        <a:pt x="11" y="40"/>
                      </a:lnTo>
                      <a:lnTo>
                        <a:pt x="10" y="41"/>
                      </a:lnTo>
                      <a:lnTo>
                        <a:pt x="9" y="41"/>
                      </a:lnTo>
                      <a:lnTo>
                        <a:pt x="8" y="41"/>
                      </a:lnTo>
                      <a:lnTo>
                        <a:pt x="7" y="41"/>
                      </a:lnTo>
                      <a:lnTo>
                        <a:pt x="6" y="41"/>
                      </a:lnTo>
                      <a:lnTo>
                        <a:pt x="4" y="41"/>
                      </a:lnTo>
                      <a:lnTo>
                        <a:pt x="3" y="40"/>
                      </a:lnTo>
                      <a:lnTo>
                        <a:pt x="2" y="39"/>
                      </a:lnTo>
                      <a:lnTo>
                        <a:pt x="1" y="38"/>
                      </a:lnTo>
                      <a:lnTo>
                        <a:pt x="1" y="36"/>
                      </a:lnTo>
                      <a:lnTo>
                        <a:pt x="1" y="34"/>
                      </a:lnTo>
                      <a:lnTo>
                        <a:pt x="0" y="32"/>
                      </a:lnTo>
                      <a:lnTo>
                        <a:pt x="0" y="15"/>
                      </a:lnTo>
                      <a:lnTo>
                        <a:pt x="0" y="13"/>
                      </a:lnTo>
                      <a:lnTo>
                        <a:pt x="1" y="12"/>
                      </a:lnTo>
                      <a:lnTo>
                        <a:pt x="1" y="10"/>
                      </a:lnTo>
                      <a:lnTo>
                        <a:pt x="2" y="9"/>
                      </a:lnTo>
                      <a:lnTo>
                        <a:pt x="3" y="9"/>
                      </a:lnTo>
                      <a:lnTo>
                        <a:pt x="4" y="8"/>
                      </a:lnTo>
                      <a:lnTo>
                        <a:pt x="5" y="8"/>
                      </a:lnTo>
                      <a:lnTo>
                        <a:pt x="6" y="8"/>
                      </a:lnTo>
                      <a:lnTo>
                        <a:pt x="8" y="8"/>
                      </a:lnTo>
                      <a:lnTo>
                        <a:pt x="9" y="8"/>
                      </a:lnTo>
                      <a:lnTo>
                        <a:pt x="10" y="8"/>
                      </a:lnTo>
                      <a:lnTo>
                        <a:pt x="10" y="9"/>
                      </a:lnTo>
                      <a:lnTo>
                        <a:pt x="11" y="9"/>
                      </a:lnTo>
                      <a:lnTo>
                        <a:pt x="12" y="10"/>
                      </a:lnTo>
                      <a:lnTo>
                        <a:pt x="12" y="11"/>
                      </a:lnTo>
                      <a:lnTo>
                        <a:pt x="13" y="12"/>
                      </a:lnTo>
                      <a:moveTo>
                        <a:pt x="9" y="31"/>
                      </a:moveTo>
                      <a:lnTo>
                        <a:pt x="9" y="32"/>
                      </a:lnTo>
                      <a:lnTo>
                        <a:pt x="10" y="33"/>
                      </a:lnTo>
                      <a:lnTo>
                        <a:pt x="11" y="34"/>
                      </a:lnTo>
                      <a:lnTo>
                        <a:pt x="12" y="33"/>
                      </a:lnTo>
                      <a:lnTo>
                        <a:pt x="13" y="32"/>
                      </a:lnTo>
                      <a:lnTo>
                        <a:pt x="13" y="17"/>
                      </a:lnTo>
                      <a:lnTo>
                        <a:pt x="13" y="16"/>
                      </a:lnTo>
                      <a:lnTo>
                        <a:pt x="12" y="16"/>
                      </a:lnTo>
                      <a:lnTo>
                        <a:pt x="12" y="15"/>
                      </a:lnTo>
                      <a:lnTo>
                        <a:pt x="11" y="15"/>
                      </a:lnTo>
                      <a:lnTo>
                        <a:pt x="10" y="15"/>
                      </a:lnTo>
                      <a:lnTo>
                        <a:pt x="10" y="16"/>
                      </a:lnTo>
                      <a:lnTo>
                        <a:pt x="9" y="16"/>
                      </a:lnTo>
                      <a:lnTo>
                        <a:pt x="9" y="18"/>
                      </a:lnTo>
                      <a:lnTo>
                        <a:pt x="9" y="31"/>
                      </a:lnTo>
                    </a:path>
                  </a:pathLst>
                </a:custGeom>
                <a:solidFill>
                  <a:schemeClr val="tx1"/>
                </a:solidFill>
                <a:ln w="9525">
                  <a:noFill/>
                  <a:round/>
                  <a:headEnd/>
                  <a:tailEnd/>
                </a:ln>
              </p:spPr>
              <p:txBody>
                <a:bodyPr/>
                <a:lstStyle/>
                <a:p>
                  <a:endParaRPr lang="en-US"/>
                </a:p>
              </p:txBody>
            </p:sp>
            <p:sp>
              <p:nvSpPr>
                <p:cNvPr id="1086" name="Freeform 212"/>
                <p:cNvSpPr>
                  <a:spLocks/>
                </p:cNvSpPr>
                <p:nvPr/>
              </p:nvSpPr>
              <p:spPr bwMode="auto">
                <a:xfrm>
                  <a:off x="5713" y="3888"/>
                  <a:ext cx="21" cy="33"/>
                </a:xfrm>
                <a:custGeom>
                  <a:avLst/>
                  <a:gdLst>
                    <a:gd name="T0" fmla="*/ 21 w 21"/>
                    <a:gd name="T1" fmla="*/ 9 h 33"/>
                    <a:gd name="T2" fmla="*/ 21 w 21"/>
                    <a:gd name="T3" fmla="*/ 24 h 33"/>
                    <a:gd name="T4" fmla="*/ 21 w 21"/>
                    <a:gd name="T5" fmla="*/ 26 h 33"/>
                    <a:gd name="T6" fmla="*/ 21 w 21"/>
                    <a:gd name="T7" fmla="*/ 27 h 33"/>
                    <a:gd name="T8" fmla="*/ 20 w 21"/>
                    <a:gd name="T9" fmla="*/ 29 h 33"/>
                    <a:gd name="T10" fmla="*/ 19 w 21"/>
                    <a:gd name="T11" fmla="*/ 30 h 33"/>
                    <a:gd name="T12" fmla="*/ 18 w 21"/>
                    <a:gd name="T13" fmla="*/ 31 h 33"/>
                    <a:gd name="T14" fmla="*/ 17 w 21"/>
                    <a:gd name="T15" fmla="*/ 32 h 33"/>
                    <a:gd name="T16" fmla="*/ 15 w 21"/>
                    <a:gd name="T17" fmla="*/ 32 h 33"/>
                    <a:gd name="T18" fmla="*/ 13 w 21"/>
                    <a:gd name="T19" fmla="*/ 33 h 33"/>
                    <a:gd name="T20" fmla="*/ 10 w 21"/>
                    <a:gd name="T21" fmla="*/ 33 h 33"/>
                    <a:gd name="T22" fmla="*/ 8 w 21"/>
                    <a:gd name="T23" fmla="*/ 33 h 33"/>
                    <a:gd name="T24" fmla="*/ 5 w 21"/>
                    <a:gd name="T25" fmla="*/ 32 h 33"/>
                    <a:gd name="T26" fmla="*/ 3 w 21"/>
                    <a:gd name="T27" fmla="*/ 31 h 33"/>
                    <a:gd name="T28" fmla="*/ 2 w 21"/>
                    <a:gd name="T29" fmla="*/ 31 h 33"/>
                    <a:gd name="T30" fmla="*/ 2 w 21"/>
                    <a:gd name="T31" fmla="*/ 30 h 33"/>
                    <a:gd name="T32" fmla="*/ 1 w 21"/>
                    <a:gd name="T33" fmla="*/ 29 h 33"/>
                    <a:gd name="T34" fmla="*/ 0 w 21"/>
                    <a:gd name="T35" fmla="*/ 27 h 33"/>
                    <a:gd name="T36" fmla="*/ 0 w 21"/>
                    <a:gd name="T37" fmla="*/ 26 h 33"/>
                    <a:gd name="T38" fmla="*/ 0 w 21"/>
                    <a:gd name="T39" fmla="*/ 24 h 33"/>
                    <a:gd name="T40" fmla="*/ 0 w 21"/>
                    <a:gd name="T41" fmla="*/ 10 h 33"/>
                    <a:gd name="T42" fmla="*/ 0 w 21"/>
                    <a:gd name="T43" fmla="*/ 7 h 33"/>
                    <a:gd name="T44" fmla="*/ 0 w 21"/>
                    <a:gd name="T45" fmla="*/ 6 h 33"/>
                    <a:gd name="T46" fmla="*/ 1 w 21"/>
                    <a:gd name="T47" fmla="*/ 5 h 33"/>
                    <a:gd name="T48" fmla="*/ 1 w 21"/>
                    <a:gd name="T49" fmla="*/ 4 h 33"/>
                    <a:gd name="T50" fmla="*/ 2 w 21"/>
                    <a:gd name="T51" fmla="*/ 3 h 33"/>
                    <a:gd name="T52" fmla="*/ 3 w 21"/>
                    <a:gd name="T53" fmla="*/ 2 h 33"/>
                    <a:gd name="T54" fmla="*/ 4 w 21"/>
                    <a:gd name="T55" fmla="*/ 1 h 33"/>
                    <a:gd name="T56" fmla="*/ 5 w 21"/>
                    <a:gd name="T57" fmla="*/ 0 h 33"/>
                    <a:gd name="T58" fmla="*/ 7 w 21"/>
                    <a:gd name="T59" fmla="*/ 0 h 33"/>
                    <a:gd name="T60" fmla="*/ 8 w 21"/>
                    <a:gd name="T61" fmla="*/ 0 h 33"/>
                    <a:gd name="T62" fmla="*/ 10 w 21"/>
                    <a:gd name="T63" fmla="*/ 0 h 33"/>
                    <a:gd name="T64" fmla="*/ 12 w 21"/>
                    <a:gd name="T65" fmla="*/ 0 h 33"/>
                    <a:gd name="T66" fmla="*/ 14 w 21"/>
                    <a:gd name="T67" fmla="*/ 0 h 33"/>
                    <a:gd name="T68" fmla="*/ 15 w 21"/>
                    <a:gd name="T69" fmla="*/ 0 h 33"/>
                    <a:gd name="T70" fmla="*/ 16 w 21"/>
                    <a:gd name="T71" fmla="*/ 1 h 33"/>
                    <a:gd name="T72" fmla="*/ 17 w 21"/>
                    <a:gd name="T73" fmla="*/ 1 h 33"/>
                    <a:gd name="T74" fmla="*/ 18 w 21"/>
                    <a:gd name="T75" fmla="*/ 2 h 33"/>
                    <a:gd name="T76" fmla="*/ 19 w 21"/>
                    <a:gd name="T77" fmla="*/ 3 h 33"/>
                    <a:gd name="T78" fmla="*/ 20 w 21"/>
                    <a:gd name="T79" fmla="*/ 4 h 33"/>
                    <a:gd name="T80" fmla="*/ 20 w 21"/>
                    <a:gd name="T81" fmla="*/ 5 h 33"/>
                    <a:gd name="T82" fmla="*/ 21 w 21"/>
                    <a:gd name="T83" fmla="*/ 6 h 33"/>
                    <a:gd name="T84" fmla="*/ 21 w 21"/>
                    <a:gd name="T85" fmla="*/ 7 h 33"/>
                    <a:gd name="T86" fmla="*/ 21 w 21"/>
                    <a:gd name="T87" fmla="*/ 9 h 33"/>
                    <a:gd name="T88" fmla="*/ 9 w 21"/>
                    <a:gd name="T89" fmla="*/ 25 h 33"/>
                    <a:gd name="T90" fmla="*/ 9 w 21"/>
                    <a:gd name="T91" fmla="*/ 26 h 33"/>
                    <a:gd name="T92" fmla="*/ 9 w 21"/>
                    <a:gd name="T93" fmla="*/ 27 h 33"/>
                    <a:gd name="T94" fmla="*/ 10 w 21"/>
                    <a:gd name="T95" fmla="*/ 27 h 33"/>
                    <a:gd name="T96" fmla="*/ 10 w 21"/>
                    <a:gd name="T97" fmla="*/ 27 h 33"/>
                    <a:gd name="T98" fmla="*/ 11 w 21"/>
                    <a:gd name="T99" fmla="*/ 27 h 33"/>
                    <a:gd name="T100" fmla="*/ 12 w 21"/>
                    <a:gd name="T101" fmla="*/ 27 h 33"/>
                    <a:gd name="T102" fmla="*/ 12 w 21"/>
                    <a:gd name="T103" fmla="*/ 26 h 33"/>
                    <a:gd name="T104" fmla="*/ 12 w 21"/>
                    <a:gd name="T105" fmla="*/ 25 h 33"/>
                    <a:gd name="T106" fmla="*/ 12 w 21"/>
                    <a:gd name="T107" fmla="*/ 8 h 33"/>
                    <a:gd name="T108" fmla="*/ 12 w 21"/>
                    <a:gd name="T109" fmla="*/ 7 h 33"/>
                    <a:gd name="T110" fmla="*/ 12 w 21"/>
                    <a:gd name="T111" fmla="*/ 6 h 33"/>
                    <a:gd name="T112" fmla="*/ 11 w 21"/>
                    <a:gd name="T113" fmla="*/ 6 h 33"/>
                    <a:gd name="T114" fmla="*/ 11 w 21"/>
                    <a:gd name="T115" fmla="*/ 5 h 33"/>
                    <a:gd name="T116" fmla="*/ 10 w 21"/>
                    <a:gd name="T117" fmla="*/ 6 h 33"/>
                    <a:gd name="T118" fmla="*/ 9 w 21"/>
                    <a:gd name="T119" fmla="*/ 6 h 33"/>
                    <a:gd name="T120" fmla="*/ 9 w 21"/>
                    <a:gd name="T121" fmla="*/ 7 h 33"/>
                    <a:gd name="T122" fmla="*/ 9 w 21"/>
                    <a:gd name="T123" fmla="*/ 8 h 33"/>
                    <a:gd name="T124" fmla="*/ 9 w 21"/>
                    <a:gd name="T125" fmla="*/ 25 h 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 h="33">
                      <a:moveTo>
                        <a:pt x="21" y="9"/>
                      </a:moveTo>
                      <a:lnTo>
                        <a:pt x="21" y="24"/>
                      </a:lnTo>
                      <a:lnTo>
                        <a:pt x="21" y="26"/>
                      </a:lnTo>
                      <a:lnTo>
                        <a:pt x="21" y="27"/>
                      </a:lnTo>
                      <a:lnTo>
                        <a:pt x="20" y="29"/>
                      </a:lnTo>
                      <a:lnTo>
                        <a:pt x="19" y="30"/>
                      </a:lnTo>
                      <a:lnTo>
                        <a:pt x="18" y="31"/>
                      </a:lnTo>
                      <a:lnTo>
                        <a:pt x="17" y="32"/>
                      </a:lnTo>
                      <a:lnTo>
                        <a:pt x="15" y="32"/>
                      </a:lnTo>
                      <a:lnTo>
                        <a:pt x="13" y="33"/>
                      </a:lnTo>
                      <a:lnTo>
                        <a:pt x="10" y="33"/>
                      </a:lnTo>
                      <a:lnTo>
                        <a:pt x="8" y="33"/>
                      </a:lnTo>
                      <a:lnTo>
                        <a:pt x="5" y="32"/>
                      </a:lnTo>
                      <a:lnTo>
                        <a:pt x="3" y="31"/>
                      </a:lnTo>
                      <a:lnTo>
                        <a:pt x="2" y="31"/>
                      </a:lnTo>
                      <a:lnTo>
                        <a:pt x="2" y="30"/>
                      </a:lnTo>
                      <a:lnTo>
                        <a:pt x="1" y="29"/>
                      </a:lnTo>
                      <a:lnTo>
                        <a:pt x="0" y="27"/>
                      </a:lnTo>
                      <a:lnTo>
                        <a:pt x="0" y="26"/>
                      </a:lnTo>
                      <a:lnTo>
                        <a:pt x="0" y="24"/>
                      </a:lnTo>
                      <a:lnTo>
                        <a:pt x="0" y="10"/>
                      </a:lnTo>
                      <a:lnTo>
                        <a:pt x="0" y="7"/>
                      </a:lnTo>
                      <a:lnTo>
                        <a:pt x="0" y="6"/>
                      </a:lnTo>
                      <a:lnTo>
                        <a:pt x="1" y="5"/>
                      </a:lnTo>
                      <a:lnTo>
                        <a:pt x="1" y="4"/>
                      </a:lnTo>
                      <a:lnTo>
                        <a:pt x="2" y="3"/>
                      </a:lnTo>
                      <a:lnTo>
                        <a:pt x="3" y="2"/>
                      </a:lnTo>
                      <a:lnTo>
                        <a:pt x="4" y="1"/>
                      </a:lnTo>
                      <a:lnTo>
                        <a:pt x="5" y="0"/>
                      </a:lnTo>
                      <a:lnTo>
                        <a:pt x="7" y="0"/>
                      </a:lnTo>
                      <a:lnTo>
                        <a:pt x="8" y="0"/>
                      </a:lnTo>
                      <a:lnTo>
                        <a:pt x="10" y="0"/>
                      </a:lnTo>
                      <a:lnTo>
                        <a:pt x="12" y="0"/>
                      </a:lnTo>
                      <a:lnTo>
                        <a:pt x="14" y="0"/>
                      </a:lnTo>
                      <a:lnTo>
                        <a:pt x="15" y="0"/>
                      </a:lnTo>
                      <a:lnTo>
                        <a:pt x="16" y="1"/>
                      </a:lnTo>
                      <a:lnTo>
                        <a:pt x="17" y="1"/>
                      </a:lnTo>
                      <a:lnTo>
                        <a:pt x="18" y="2"/>
                      </a:lnTo>
                      <a:lnTo>
                        <a:pt x="19" y="3"/>
                      </a:lnTo>
                      <a:lnTo>
                        <a:pt x="20" y="4"/>
                      </a:lnTo>
                      <a:lnTo>
                        <a:pt x="20" y="5"/>
                      </a:lnTo>
                      <a:lnTo>
                        <a:pt x="21" y="6"/>
                      </a:lnTo>
                      <a:lnTo>
                        <a:pt x="21" y="7"/>
                      </a:lnTo>
                      <a:lnTo>
                        <a:pt x="21" y="9"/>
                      </a:lnTo>
                      <a:moveTo>
                        <a:pt x="9" y="25"/>
                      </a:moveTo>
                      <a:lnTo>
                        <a:pt x="9" y="26"/>
                      </a:lnTo>
                      <a:lnTo>
                        <a:pt x="9" y="27"/>
                      </a:lnTo>
                      <a:lnTo>
                        <a:pt x="10" y="27"/>
                      </a:lnTo>
                      <a:lnTo>
                        <a:pt x="11" y="27"/>
                      </a:lnTo>
                      <a:lnTo>
                        <a:pt x="12" y="27"/>
                      </a:lnTo>
                      <a:lnTo>
                        <a:pt x="12" y="26"/>
                      </a:lnTo>
                      <a:lnTo>
                        <a:pt x="12" y="25"/>
                      </a:lnTo>
                      <a:lnTo>
                        <a:pt x="12" y="8"/>
                      </a:lnTo>
                      <a:lnTo>
                        <a:pt x="12" y="7"/>
                      </a:lnTo>
                      <a:lnTo>
                        <a:pt x="12" y="6"/>
                      </a:lnTo>
                      <a:lnTo>
                        <a:pt x="11" y="6"/>
                      </a:lnTo>
                      <a:lnTo>
                        <a:pt x="11" y="5"/>
                      </a:lnTo>
                      <a:lnTo>
                        <a:pt x="10" y="6"/>
                      </a:lnTo>
                      <a:lnTo>
                        <a:pt x="9" y="6"/>
                      </a:lnTo>
                      <a:lnTo>
                        <a:pt x="9" y="7"/>
                      </a:lnTo>
                      <a:lnTo>
                        <a:pt x="9" y="8"/>
                      </a:lnTo>
                      <a:lnTo>
                        <a:pt x="9" y="25"/>
                      </a:lnTo>
                    </a:path>
                  </a:pathLst>
                </a:custGeom>
                <a:solidFill>
                  <a:schemeClr val="tx1"/>
                </a:solidFill>
                <a:ln w="9525">
                  <a:noFill/>
                  <a:round/>
                  <a:headEnd/>
                  <a:tailEnd/>
                </a:ln>
              </p:spPr>
              <p:txBody>
                <a:bodyPr/>
                <a:lstStyle/>
                <a:p>
                  <a:endParaRPr lang="en-US"/>
                </a:p>
              </p:txBody>
            </p:sp>
            <p:sp>
              <p:nvSpPr>
                <p:cNvPr id="1087" name="Freeform 213"/>
                <p:cNvSpPr>
                  <a:spLocks/>
                </p:cNvSpPr>
                <p:nvPr/>
              </p:nvSpPr>
              <p:spPr bwMode="auto">
                <a:xfrm>
                  <a:off x="5736" y="3882"/>
                  <a:ext cx="15" cy="38"/>
                </a:xfrm>
                <a:custGeom>
                  <a:avLst/>
                  <a:gdLst>
                    <a:gd name="T0" fmla="*/ 0 w 15"/>
                    <a:gd name="T1" fmla="*/ 12 h 38"/>
                    <a:gd name="T2" fmla="*/ 0 w 15"/>
                    <a:gd name="T3" fmla="*/ 6 h 38"/>
                    <a:gd name="T4" fmla="*/ 3 w 15"/>
                    <a:gd name="T5" fmla="*/ 6 h 38"/>
                    <a:gd name="T6" fmla="*/ 3 w 15"/>
                    <a:gd name="T7" fmla="*/ 0 h 38"/>
                    <a:gd name="T8" fmla="*/ 11 w 15"/>
                    <a:gd name="T9" fmla="*/ 0 h 38"/>
                    <a:gd name="T10" fmla="*/ 11 w 15"/>
                    <a:gd name="T11" fmla="*/ 6 h 38"/>
                    <a:gd name="T12" fmla="*/ 15 w 15"/>
                    <a:gd name="T13" fmla="*/ 6 h 38"/>
                    <a:gd name="T14" fmla="*/ 15 w 15"/>
                    <a:gd name="T15" fmla="*/ 12 h 38"/>
                    <a:gd name="T16" fmla="*/ 11 w 15"/>
                    <a:gd name="T17" fmla="*/ 12 h 38"/>
                    <a:gd name="T18" fmla="*/ 11 w 15"/>
                    <a:gd name="T19" fmla="*/ 30 h 38"/>
                    <a:gd name="T20" fmla="*/ 12 w 15"/>
                    <a:gd name="T21" fmla="*/ 31 h 38"/>
                    <a:gd name="T22" fmla="*/ 12 w 15"/>
                    <a:gd name="T23" fmla="*/ 32 h 38"/>
                    <a:gd name="T24" fmla="*/ 13 w 15"/>
                    <a:gd name="T25" fmla="*/ 32 h 38"/>
                    <a:gd name="T26" fmla="*/ 14 w 15"/>
                    <a:gd name="T27" fmla="*/ 32 h 38"/>
                    <a:gd name="T28" fmla="*/ 15 w 15"/>
                    <a:gd name="T29" fmla="*/ 32 h 38"/>
                    <a:gd name="T30" fmla="*/ 15 w 15"/>
                    <a:gd name="T31" fmla="*/ 38 h 38"/>
                    <a:gd name="T32" fmla="*/ 12 w 15"/>
                    <a:gd name="T33" fmla="*/ 38 h 38"/>
                    <a:gd name="T34" fmla="*/ 9 w 15"/>
                    <a:gd name="T35" fmla="*/ 38 h 38"/>
                    <a:gd name="T36" fmla="*/ 7 w 15"/>
                    <a:gd name="T37" fmla="*/ 38 h 38"/>
                    <a:gd name="T38" fmla="*/ 5 w 15"/>
                    <a:gd name="T39" fmla="*/ 37 h 38"/>
                    <a:gd name="T40" fmla="*/ 4 w 15"/>
                    <a:gd name="T41" fmla="*/ 36 h 38"/>
                    <a:gd name="T42" fmla="*/ 3 w 15"/>
                    <a:gd name="T43" fmla="*/ 35 h 38"/>
                    <a:gd name="T44" fmla="*/ 3 w 15"/>
                    <a:gd name="T45" fmla="*/ 34 h 38"/>
                    <a:gd name="T46" fmla="*/ 3 w 15"/>
                    <a:gd name="T47" fmla="*/ 33 h 38"/>
                    <a:gd name="T48" fmla="*/ 3 w 15"/>
                    <a:gd name="T49" fmla="*/ 30 h 38"/>
                    <a:gd name="T50" fmla="*/ 3 w 15"/>
                    <a:gd name="T51" fmla="*/ 12 h 38"/>
                    <a:gd name="T52" fmla="*/ 0 w 15"/>
                    <a:gd name="T53" fmla="*/ 12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38">
                      <a:moveTo>
                        <a:pt x="0" y="12"/>
                      </a:moveTo>
                      <a:lnTo>
                        <a:pt x="0" y="6"/>
                      </a:lnTo>
                      <a:lnTo>
                        <a:pt x="3" y="6"/>
                      </a:lnTo>
                      <a:lnTo>
                        <a:pt x="3" y="0"/>
                      </a:lnTo>
                      <a:lnTo>
                        <a:pt x="11" y="0"/>
                      </a:lnTo>
                      <a:lnTo>
                        <a:pt x="11" y="6"/>
                      </a:lnTo>
                      <a:lnTo>
                        <a:pt x="15" y="6"/>
                      </a:lnTo>
                      <a:lnTo>
                        <a:pt x="15" y="12"/>
                      </a:lnTo>
                      <a:lnTo>
                        <a:pt x="11" y="12"/>
                      </a:lnTo>
                      <a:lnTo>
                        <a:pt x="11" y="30"/>
                      </a:lnTo>
                      <a:lnTo>
                        <a:pt x="12" y="31"/>
                      </a:lnTo>
                      <a:lnTo>
                        <a:pt x="12" y="32"/>
                      </a:lnTo>
                      <a:lnTo>
                        <a:pt x="13" y="32"/>
                      </a:lnTo>
                      <a:lnTo>
                        <a:pt x="14" y="32"/>
                      </a:lnTo>
                      <a:lnTo>
                        <a:pt x="15" y="32"/>
                      </a:lnTo>
                      <a:lnTo>
                        <a:pt x="15" y="38"/>
                      </a:lnTo>
                      <a:lnTo>
                        <a:pt x="12" y="38"/>
                      </a:lnTo>
                      <a:lnTo>
                        <a:pt x="9" y="38"/>
                      </a:lnTo>
                      <a:lnTo>
                        <a:pt x="7" y="38"/>
                      </a:lnTo>
                      <a:lnTo>
                        <a:pt x="5" y="37"/>
                      </a:lnTo>
                      <a:lnTo>
                        <a:pt x="4" y="36"/>
                      </a:lnTo>
                      <a:lnTo>
                        <a:pt x="3" y="35"/>
                      </a:lnTo>
                      <a:lnTo>
                        <a:pt x="3" y="34"/>
                      </a:lnTo>
                      <a:lnTo>
                        <a:pt x="3" y="33"/>
                      </a:lnTo>
                      <a:lnTo>
                        <a:pt x="3" y="30"/>
                      </a:lnTo>
                      <a:lnTo>
                        <a:pt x="3" y="12"/>
                      </a:lnTo>
                      <a:lnTo>
                        <a:pt x="0" y="12"/>
                      </a:lnTo>
                    </a:path>
                  </a:pathLst>
                </a:custGeom>
                <a:solidFill>
                  <a:schemeClr val="tx1"/>
                </a:solidFill>
                <a:ln w="9525">
                  <a:noFill/>
                  <a:round/>
                  <a:headEnd/>
                  <a:tailEnd/>
                </a:ln>
              </p:spPr>
              <p:txBody>
                <a:bodyPr/>
                <a:lstStyle/>
                <a:p>
                  <a:endParaRPr lang="en-US"/>
                </a:p>
              </p:txBody>
            </p:sp>
            <p:sp>
              <p:nvSpPr>
                <p:cNvPr id="65" name="Rectangle 214"/>
                <p:cNvSpPr>
                  <a:spLocks noChangeArrowheads="1"/>
                </p:cNvSpPr>
                <p:nvPr/>
              </p:nvSpPr>
              <p:spPr bwMode="auto">
                <a:xfrm>
                  <a:off x="5754" y="3911"/>
                  <a:ext cx="9" cy="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endParaRPr lang="en-US" altLang="en-US" smtClean="0"/>
                </a:p>
              </p:txBody>
            </p:sp>
            <p:sp>
              <p:nvSpPr>
                <p:cNvPr id="1089" name="Freeform 215"/>
                <p:cNvSpPr>
                  <a:spLocks/>
                </p:cNvSpPr>
                <p:nvPr/>
              </p:nvSpPr>
              <p:spPr bwMode="auto">
                <a:xfrm>
                  <a:off x="5766" y="3888"/>
                  <a:ext cx="21" cy="40"/>
                </a:xfrm>
                <a:custGeom>
                  <a:avLst/>
                  <a:gdLst>
                    <a:gd name="T0" fmla="*/ 13 w 21"/>
                    <a:gd name="T1" fmla="*/ 0 h 40"/>
                    <a:gd name="T2" fmla="*/ 21 w 21"/>
                    <a:gd name="T3" fmla="*/ 28 h 40"/>
                    <a:gd name="T4" fmla="*/ 21 w 21"/>
                    <a:gd name="T5" fmla="*/ 32 h 40"/>
                    <a:gd name="T6" fmla="*/ 20 w 21"/>
                    <a:gd name="T7" fmla="*/ 34 h 40"/>
                    <a:gd name="T8" fmla="*/ 19 w 21"/>
                    <a:gd name="T9" fmla="*/ 36 h 40"/>
                    <a:gd name="T10" fmla="*/ 17 w 21"/>
                    <a:gd name="T11" fmla="*/ 38 h 40"/>
                    <a:gd name="T12" fmla="*/ 15 w 21"/>
                    <a:gd name="T13" fmla="*/ 39 h 40"/>
                    <a:gd name="T14" fmla="*/ 13 w 21"/>
                    <a:gd name="T15" fmla="*/ 39 h 40"/>
                    <a:gd name="T16" fmla="*/ 10 w 21"/>
                    <a:gd name="T17" fmla="*/ 40 h 40"/>
                    <a:gd name="T18" fmla="*/ 5 w 21"/>
                    <a:gd name="T19" fmla="*/ 39 h 40"/>
                    <a:gd name="T20" fmla="*/ 2 w 21"/>
                    <a:gd name="T21" fmla="*/ 37 h 40"/>
                    <a:gd name="T22" fmla="*/ 1 w 21"/>
                    <a:gd name="T23" fmla="*/ 35 h 40"/>
                    <a:gd name="T24" fmla="*/ 0 w 21"/>
                    <a:gd name="T25" fmla="*/ 32 h 40"/>
                    <a:gd name="T26" fmla="*/ 9 w 21"/>
                    <a:gd name="T27" fmla="*/ 30 h 40"/>
                    <a:gd name="T28" fmla="*/ 9 w 21"/>
                    <a:gd name="T29" fmla="*/ 33 h 40"/>
                    <a:gd name="T30" fmla="*/ 10 w 21"/>
                    <a:gd name="T31" fmla="*/ 34 h 40"/>
                    <a:gd name="T32" fmla="*/ 11 w 21"/>
                    <a:gd name="T33" fmla="*/ 34 h 40"/>
                    <a:gd name="T34" fmla="*/ 12 w 21"/>
                    <a:gd name="T35" fmla="*/ 33 h 40"/>
                    <a:gd name="T36" fmla="*/ 12 w 21"/>
                    <a:gd name="T37" fmla="*/ 24 h 40"/>
                    <a:gd name="T38" fmla="*/ 11 w 21"/>
                    <a:gd name="T39" fmla="*/ 26 h 40"/>
                    <a:gd name="T40" fmla="*/ 9 w 21"/>
                    <a:gd name="T41" fmla="*/ 28 h 40"/>
                    <a:gd name="T42" fmla="*/ 6 w 21"/>
                    <a:gd name="T43" fmla="*/ 28 h 40"/>
                    <a:gd name="T44" fmla="*/ 4 w 21"/>
                    <a:gd name="T45" fmla="*/ 28 h 40"/>
                    <a:gd name="T46" fmla="*/ 2 w 21"/>
                    <a:gd name="T47" fmla="*/ 26 h 40"/>
                    <a:gd name="T48" fmla="*/ 0 w 21"/>
                    <a:gd name="T49" fmla="*/ 24 h 40"/>
                    <a:gd name="T50" fmla="*/ 0 w 21"/>
                    <a:gd name="T51" fmla="*/ 20 h 40"/>
                    <a:gd name="T52" fmla="*/ 0 w 21"/>
                    <a:gd name="T53" fmla="*/ 5 h 40"/>
                    <a:gd name="T54" fmla="*/ 1 w 21"/>
                    <a:gd name="T55" fmla="*/ 2 h 40"/>
                    <a:gd name="T56" fmla="*/ 3 w 21"/>
                    <a:gd name="T57" fmla="*/ 0 h 40"/>
                    <a:gd name="T58" fmla="*/ 5 w 21"/>
                    <a:gd name="T59" fmla="*/ 0 h 40"/>
                    <a:gd name="T60" fmla="*/ 7 w 21"/>
                    <a:gd name="T61" fmla="*/ 0 h 40"/>
                    <a:gd name="T62" fmla="*/ 9 w 21"/>
                    <a:gd name="T63" fmla="*/ 0 h 40"/>
                    <a:gd name="T64" fmla="*/ 10 w 21"/>
                    <a:gd name="T65" fmla="*/ 1 h 40"/>
                    <a:gd name="T66" fmla="*/ 13 w 21"/>
                    <a:gd name="T67" fmla="*/ 4 h 40"/>
                    <a:gd name="T68" fmla="*/ 9 w 21"/>
                    <a:gd name="T69" fmla="*/ 20 h 40"/>
                    <a:gd name="T70" fmla="*/ 10 w 21"/>
                    <a:gd name="T71" fmla="*/ 21 h 40"/>
                    <a:gd name="T72" fmla="*/ 11 w 21"/>
                    <a:gd name="T73" fmla="*/ 21 h 40"/>
                    <a:gd name="T74" fmla="*/ 12 w 21"/>
                    <a:gd name="T75" fmla="*/ 20 h 40"/>
                    <a:gd name="T76" fmla="*/ 12 w 21"/>
                    <a:gd name="T77" fmla="*/ 9 h 40"/>
                    <a:gd name="T78" fmla="*/ 12 w 21"/>
                    <a:gd name="T79" fmla="*/ 8 h 40"/>
                    <a:gd name="T80" fmla="*/ 10 w 21"/>
                    <a:gd name="T81" fmla="*/ 7 h 40"/>
                    <a:gd name="T82" fmla="*/ 9 w 21"/>
                    <a:gd name="T83" fmla="*/ 8 h 40"/>
                    <a:gd name="T84" fmla="*/ 9 w 21"/>
                    <a:gd name="T85" fmla="*/ 9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40">
                      <a:moveTo>
                        <a:pt x="13" y="4"/>
                      </a:moveTo>
                      <a:lnTo>
                        <a:pt x="13" y="0"/>
                      </a:lnTo>
                      <a:lnTo>
                        <a:pt x="21" y="0"/>
                      </a:lnTo>
                      <a:lnTo>
                        <a:pt x="21" y="28"/>
                      </a:lnTo>
                      <a:lnTo>
                        <a:pt x="21" y="31"/>
                      </a:lnTo>
                      <a:lnTo>
                        <a:pt x="21" y="32"/>
                      </a:lnTo>
                      <a:lnTo>
                        <a:pt x="21" y="33"/>
                      </a:lnTo>
                      <a:lnTo>
                        <a:pt x="20" y="34"/>
                      </a:lnTo>
                      <a:lnTo>
                        <a:pt x="20" y="35"/>
                      </a:lnTo>
                      <a:lnTo>
                        <a:pt x="19" y="36"/>
                      </a:lnTo>
                      <a:lnTo>
                        <a:pt x="18" y="37"/>
                      </a:lnTo>
                      <a:lnTo>
                        <a:pt x="17" y="38"/>
                      </a:lnTo>
                      <a:lnTo>
                        <a:pt x="16" y="38"/>
                      </a:lnTo>
                      <a:lnTo>
                        <a:pt x="15" y="39"/>
                      </a:lnTo>
                      <a:lnTo>
                        <a:pt x="14" y="39"/>
                      </a:lnTo>
                      <a:lnTo>
                        <a:pt x="13" y="39"/>
                      </a:lnTo>
                      <a:lnTo>
                        <a:pt x="12" y="40"/>
                      </a:lnTo>
                      <a:lnTo>
                        <a:pt x="10" y="40"/>
                      </a:lnTo>
                      <a:lnTo>
                        <a:pt x="8" y="39"/>
                      </a:lnTo>
                      <a:lnTo>
                        <a:pt x="5" y="39"/>
                      </a:lnTo>
                      <a:lnTo>
                        <a:pt x="3" y="38"/>
                      </a:lnTo>
                      <a:lnTo>
                        <a:pt x="2" y="37"/>
                      </a:lnTo>
                      <a:lnTo>
                        <a:pt x="1" y="36"/>
                      </a:lnTo>
                      <a:lnTo>
                        <a:pt x="1" y="35"/>
                      </a:lnTo>
                      <a:lnTo>
                        <a:pt x="0" y="33"/>
                      </a:lnTo>
                      <a:lnTo>
                        <a:pt x="0" y="32"/>
                      </a:lnTo>
                      <a:lnTo>
                        <a:pt x="0" y="30"/>
                      </a:lnTo>
                      <a:lnTo>
                        <a:pt x="9" y="30"/>
                      </a:lnTo>
                      <a:lnTo>
                        <a:pt x="9" y="31"/>
                      </a:lnTo>
                      <a:lnTo>
                        <a:pt x="9" y="33"/>
                      </a:lnTo>
                      <a:lnTo>
                        <a:pt x="10" y="34"/>
                      </a:lnTo>
                      <a:lnTo>
                        <a:pt x="11" y="34"/>
                      </a:lnTo>
                      <a:lnTo>
                        <a:pt x="12" y="33"/>
                      </a:lnTo>
                      <a:lnTo>
                        <a:pt x="12" y="32"/>
                      </a:lnTo>
                      <a:lnTo>
                        <a:pt x="12" y="24"/>
                      </a:lnTo>
                      <a:lnTo>
                        <a:pt x="12" y="25"/>
                      </a:lnTo>
                      <a:lnTo>
                        <a:pt x="11" y="26"/>
                      </a:lnTo>
                      <a:lnTo>
                        <a:pt x="10" y="27"/>
                      </a:lnTo>
                      <a:lnTo>
                        <a:pt x="9" y="28"/>
                      </a:lnTo>
                      <a:lnTo>
                        <a:pt x="8" y="28"/>
                      </a:lnTo>
                      <a:lnTo>
                        <a:pt x="6" y="28"/>
                      </a:lnTo>
                      <a:lnTo>
                        <a:pt x="5" y="28"/>
                      </a:lnTo>
                      <a:lnTo>
                        <a:pt x="4" y="28"/>
                      </a:lnTo>
                      <a:lnTo>
                        <a:pt x="3" y="27"/>
                      </a:lnTo>
                      <a:lnTo>
                        <a:pt x="2" y="26"/>
                      </a:lnTo>
                      <a:lnTo>
                        <a:pt x="1" y="25"/>
                      </a:lnTo>
                      <a:lnTo>
                        <a:pt x="0" y="24"/>
                      </a:lnTo>
                      <a:lnTo>
                        <a:pt x="0" y="22"/>
                      </a:lnTo>
                      <a:lnTo>
                        <a:pt x="0" y="20"/>
                      </a:lnTo>
                      <a:lnTo>
                        <a:pt x="0" y="7"/>
                      </a:lnTo>
                      <a:lnTo>
                        <a:pt x="0" y="5"/>
                      </a:lnTo>
                      <a:lnTo>
                        <a:pt x="0" y="3"/>
                      </a:lnTo>
                      <a:lnTo>
                        <a:pt x="1" y="2"/>
                      </a:lnTo>
                      <a:lnTo>
                        <a:pt x="2" y="1"/>
                      </a:lnTo>
                      <a:lnTo>
                        <a:pt x="3" y="0"/>
                      </a:lnTo>
                      <a:lnTo>
                        <a:pt x="4" y="0"/>
                      </a:lnTo>
                      <a:lnTo>
                        <a:pt x="5" y="0"/>
                      </a:lnTo>
                      <a:lnTo>
                        <a:pt x="6" y="0"/>
                      </a:lnTo>
                      <a:lnTo>
                        <a:pt x="7" y="0"/>
                      </a:lnTo>
                      <a:lnTo>
                        <a:pt x="8" y="0"/>
                      </a:lnTo>
                      <a:lnTo>
                        <a:pt x="9" y="0"/>
                      </a:lnTo>
                      <a:lnTo>
                        <a:pt x="10" y="1"/>
                      </a:lnTo>
                      <a:lnTo>
                        <a:pt x="11" y="2"/>
                      </a:lnTo>
                      <a:lnTo>
                        <a:pt x="13" y="4"/>
                      </a:lnTo>
                      <a:moveTo>
                        <a:pt x="9" y="19"/>
                      </a:moveTo>
                      <a:lnTo>
                        <a:pt x="9" y="20"/>
                      </a:lnTo>
                      <a:lnTo>
                        <a:pt x="9" y="21"/>
                      </a:lnTo>
                      <a:lnTo>
                        <a:pt x="10" y="21"/>
                      </a:lnTo>
                      <a:lnTo>
                        <a:pt x="11" y="21"/>
                      </a:lnTo>
                      <a:lnTo>
                        <a:pt x="12" y="20"/>
                      </a:lnTo>
                      <a:lnTo>
                        <a:pt x="12" y="19"/>
                      </a:lnTo>
                      <a:lnTo>
                        <a:pt x="12" y="9"/>
                      </a:lnTo>
                      <a:lnTo>
                        <a:pt x="12" y="8"/>
                      </a:lnTo>
                      <a:lnTo>
                        <a:pt x="11" y="7"/>
                      </a:lnTo>
                      <a:lnTo>
                        <a:pt x="10" y="7"/>
                      </a:lnTo>
                      <a:lnTo>
                        <a:pt x="9" y="8"/>
                      </a:lnTo>
                      <a:lnTo>
                        <a:pt x="9" y="9"/>
                      </a:lnTo>
                      <a:lnTo>
                        <a:pt x="9" y="19"/>
                      </a:lnTo>
                    </a:path>
                  </a:pathLst>
                </a:custGeom>
                <a:solidFill>
                  <a:schemeClr val="tx1"/>
                </a:solidFill>
                <a:ln w="9525">
                  <a:noFill/>
                  <a:round/>
                  <a:headEnd/>
                  <a:tailEnd/>
                </a:ln>
              </p:spPr>
              <p:txBody>
                <a:bodyPr/>
                <a:lstStyle/>
                <a:p>
                  <a:endParaRPr lang="en-US"/>
                </a:p>
              </p:txBody>
            </p:sp>
            <p:sp>
              <p:nvSpPr>
                <p:cNvPr id="1090" name="Freeform 216"/>
                <p:cNvSpPr>
                  <a:spLocks/>
                </p:cNvSpPr>
                <p:nvPr/>
              </p:nvSpPr>
              <p:spPr bwMode="auto">
                <a:xfrm>
                  <a:off x="5790" y="3888"/>
                  <a:ext cx="21" cy="33"/>
                </a:xfrm>
                <a:custGeom>
                  <a:avLst/>
                  <a:gdLst>
                    <a:gd name="T0" fmla="*/ 21 w 21"/>
                    <a:gd name="T1" fmla="*/ 9 h 33"/>
                    <a:gd name="T2" fmla="*/ 21 w 21"/>
                    <a:gd name="T3" fmla="*/ 24 h 33"/>
                    <a:gd name="T4" fmla="*/ 21 w 21"/>
                    <a:gd name="T5" fmla="*/ 26 h 33"/>
                    <a:gd name="T6" fmla="*/ 20 w 21"/>
                    <a:gd name="T7" fmla="*/ 27 h 33"/>
                    <a:gd name="T8" fmla="*/ 20 w 21"/>
                    <a:gd name="T9" fmla="*/ 29 h 33"/>
                    <a:gd name="T10" fmla="*/ 19 w 21"/>
                    <a:gd name="T11" fmla="*/ 30 h 33"/>
                    <a:gd name="T12" fmla="*/ 18 w 21"/>
                    <a:gd name="T13" fmla="*/ 31 h 33"/>
                    <a:gd name="T14" fmla="*/ 17 w 21"/>
                    <a:gd name="T15" fmla="*/ 32 h 33"/>
                    <a:gd name="T16" fmla="*/ 15 w 21"/>
                    <a:gd name="T17" fmla="*/ 32 h 33"/>
                    <a:gd name="T18" fmla="*/ 13 w 21"/>
                    <a:gd name="T19" fmla="*/ 33 h 33"/>
                    <a:gd name="T20" fmla="*/ 10 w 21"/>
                    <a:gd name="T21" fmla="*/ 33 h 33"/>
                    <a:gd name="T22" fmla="*/ 7 w 21"/>
                    <a:gd name="T23" fmla="*/ 33 h 33"/>
                    <a:gd name="T24" fmla="*/ 5 w 21"/>
                    <a:gd name="T25" fmla="*/ 32 h 33"/>
                    <a:gd name="T26" fmla="*/ 3 w 21"/>
                    <a:gd name="T27" fmla="*/ 31 h 33"/>
                    <a:gd name="T28" fmla="*/ 2 w 21"/>
                    <a:gd name="T29" fmla="*/ 31 h 33"/>
                    <a:gd name="T30" fmla="*/ 2 w 21"/>
                    <a:gd name="T31" fmla="*/ 30 h 33"/>
                    <a:gd name="T32" fmla="*/ 1 w 21"/>
                    <a:gd name="T33" fmla="*/ 29 h 33"/>
                    <a:gd name="T34" fmla="*/ 0 w 21"/>
                    <a:gd name="T35" fmla="*/ 27 h 33"/>
                    <a:gd name="T36" fmla="*/ 0 w 21"/>
                    <a:gd name="T37" fmla="*/ 26 h 33"/>
                    <a:gd name="T38" fmla="*/ 0 w 21"/>
                    <a:gd name="T39" fmla="*/ 24 h 33"/>
                    <a:gd name="T40" fmla="*/ 0 w 21"/>
                    <a:gd name="T41" fmla="*/ 10 h 33"/>
                    <a:gd name="T42" fmla="*/ 0 w 21"/>
                    <a:gd name="T43" fmla="*/ 7 h 33"/>
                    <a:gd name="T44" fmla="*/ 0 w 21"/>
                    <a:gd name="T45" fmla="*/ 6 h 33"/>
                    <a:gd name="T46" fmla="*/ 0 w 21"/>
                    <a:gd name="T47" fmla="*/ 5 h 33"/>
                    <a:gd name="T48" fmla="*/ 1 w 21"/>
                    <a:gd name="T49" fmla="*/ 4 h 33"/>
                    <a:gd name="T50" fmla="*/ 2 w 21"/>
                    <a:gd name="T51" fmla="*/ 3 h 33"/>
                    <a:gd name="T52" fmla="*/ 3 w 21"/>
                    <a:gd name="T53" fmla="*/ 2 h 33"/>
                    <a:gd name="T54" fmla="*/ 4 w 21"/>
                    <a:gd name="T55" fmla="*/ 1 h 33"/>
                    <a:gd name="T56" fmla="*/ 5 w 21"/>
                    <a:gd name="T57" fmla="*/ 0 h 33"/>
                    <a:gd name="T58" fmla="*/ 7 w 21"/>
                    <a:gd name="T59" fmla="*/ 0 h 33"/>
                    <a:gd name="T60" fmla="*/ 8 w 21"/>
                    <a:gd name="T61" fmla="*/ 0 h 33"/>
                    <a:gd name="T62" fmla="*/ 10 w 21"/>
                    <a:gd name="T63" fmla="*/ 0 h 33"/>
                    <a:gd name="T64" fmla="*/ 12 w 21"/>
                    <a:gd name="T65" fmla="*/ 0 h 33"/>
                    <a:gd name="T66" fmla="*/ 13 w 21"/>
                    <a:gd name="T67" fmla="*/ 0 h 33"/>
                    <a:gd name="T68" fmla="*/ 15 w 21"/>
                    <a:gd name="T69" fmla="*/ 0 h 33"/>
                    <a:gd name="T70" fmla="*/ 16 w 21"/>
                    <a:gd name="T71" fmla="*/ 1 h 33"/>
                    <a:gd name="T72" fmla="*/ 17 w 21"/>
                    <a:gd name="T73" fmla="*/ 1 h 33"/>
                    <a:gd name="T74" fmla="*/ 18 w 21"/>
                    <a:gd name="T75" fmla="*/ 2 h 33"/>
                    <a:gd name="T76" fmla="*/ 19 w 21"/>
                    <a:gd name="T77" fmla="*/ 3 h 33"/>
                    <a:gd name="T78" fmla="*/ 20 w 21"/>
                    <a:gd name="T79" fmla="*/ 4 h 33"/>
                    <a:gd name="T80" fmla="*/ 20 w 21"/>
                    <a:gd name="T81" fmla="*/ 5 h 33"/>
                    <a:gd name="T82" fmla="*/ 20 w 21"/>
                    <a:gd name="T83" fmla="*/ 6 h 33"/>
                    <a:gd name="T84" fmla="*/ 21 w 21"/>
                    <a:gd name="T85" fmla="*/ 7 h 33"/>
                    <a:gd name="T86" fmla="*/ 21 w 21"/>
                    <a:gd name="T87" fmla="*/ 9 h 33"/>
                    <a:gd name="T88" fmla="*/ 8 w 21"/>
                    <a:gd name="T89" fmla="*/ 25 h 33"/>
                    <a:gd name="T90" fmla="*/ 8 w 21"/>
                    <a:gd name="T91" fmla="*/ 26 h 33"/>
                    <a:gd name="T92" fmla="*/ 9 w 21"/>
                    <a:gd name="T93" fmla="*/ 27 h 33"/>
                    <a:gd name="T94" fmla="*/ 9 w 21"/>
                    <a:gd name="T95" fmla="*/ 27 h 33"/>
                    <a:gd name="T96" fmla="*/ 10 w 21"/>
                    <a:gd name="T97" fmla="*/ 27 h 33"/>
                    <a:gd name="T98" fmla="*/ 11 w 21"/>
                    <a:gd name="T99" fmla="*/ 27 h 33"/>
                    <a:gd name="T100" fmla="*/ 12 w 21"/>
                    <a:gd name="T101" fmla="*/ 27 h 33"/>
                    <a:gd name="T102" fmla="*/ 12 w 21"/>
                    <a:gd name="T103" fmla="*/ 26 h 33"/>
                    <a:gd name="T104" fmla="*/ 12 w 21"/>
                    <a:gd name="T105" fmla="*/ 25 h 33"/>
                    <a:gd name="T106" fmla="*/ 12 w 21"/>
                    <a:gd name="T107" fmla="*/ 8 h 33"/>
                    <a:gd name="T108" fmla="*/ 12 w 21"/>
                    <a:gd name="T109" fmla="*/ 7 h 33"/>
                    <a:gd name="T110" fmla="*/ 12 w 21"/>
                    <a:gd name="T111" fmla="*/ 6 h 33"/>
                    <a:gd name="T112" fmla="*/ 11 w 21"/>
                    <a:gd name="T113" fmla="*/ 6 h 33"/>
                    <a:gd name="T114" fmla="*/ 10 w 21"/>
                    <a:gd name="T115" fmla="*/ 5 h 33"/>
                    <a:gd name="T116" fmla="*/ 9 w 21"/>
                    <a:gd name="T117" fmla="*/ 6 h 33"/>
                    <a:gd name="T118" fmla="*/ 9 w 21"/>
                    <a:gd name="T119" fmla="*/ 6 h 33"/>
                    <a:gd name="T120" fmla="*/ 8 w 21"/>
                    <a:gd name="T121" fmla="*/ 7 h 33"/>
                    <a:gd name="T122" fmla="*/ 8 w 21"/>
                    <a:gd name="T123" fmla="*/ 8 h 33"/>
                    <a:gd name="T124" fmla="*/ 8 w 21"/>
                    <a:gd name="T125" fmla="*/ 25 h 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 h="33">
                      <a:moveTo>
                        <a:pt x="21" y="9"/>
                      </a:moveTo>
                      <a:lnTo>
                        <a:pt x="21" y="24"/>
                      </a:lnTo>
                      <a:lnTo>
                        <a:pt x="21" y="26"/>
                      </a:lnTo>
                      <a:lnTo>
                        <a:pt x="20" y="27"/>
                      </a:lnTo>
                      <a:lnTo>
                        <a:pt x="20" y="29"/>
                      </a:lnTo>
                      <a:lnTo>
                        <a:pt x="19" y="30"/>
                      </a:lnTo>
                      <a:lnTo>
                        <a:pt x="18" y="31"/>
                      </a:lnTo>
                      <a:lnTo>
                        <a:pt x="17" y="32"/>
                      </a:lnTo>
                      <a:lnTo>
                        <a:pt x="15" y="32"/>
                      </a:lnTo>
                      <a:lnTo>
                        <a:pt x="13" y="33"/>
                      </a:lnTo>
                      <a:lnTo>
                        <a:pt x="10" y="33"/>
                      </a:lnTo>
                      <a:lnTo>
                        <a:pt x="7" y="33"/>
                      </a:lnTo>
                      <a:lnTo>
                        <a:pt x="5" y="32"/>
                      </a:lnTo>
                      <a:lnTo>
                        <a:pt x="3" y="31"/>
                      </a:lnTo>
                      <a:lnTo>
                        <a:pt x="2" y="31"/>
                      </a:lnTo>
                      <a:lnTo>
                        <a:pt x="2" y="30"/>
                      </a:lnTo>
                      <a:lnTo>
                        <a:pt x="1" y="29"/>
                      </a:lnTo>
                      <a:lnTo>
                        <a:pt x="0" y="27"/>
                      </a:lnTo>
                      <a:lnTo>
                        <a:pt x="0" y="26"/>
                      </a:lnTo>
                      <a:lnTo>
                        <a:pt x="0" y="24"/>
                      </a:lnTo>
                      <a:lnTo>
                        <a:pt x="0" y="10"/>
                      </a:lnTo>
                      <a:lnTo>
                        <a:pt x="0" y="7"/>
                      </a:lnTo>
                      <a:lnTo>
                        <a:pt x="0" y="6"/>
                      </a:lnTo>
                      <a:lnTo>
                        <a:pt x="0" y="5"/>
                      </a:lnTo>
                      <a:lnTo>
                        <a:pt x="1" y="4"/>
                      </a:lnTo>
                      <a:lnTo>
                        <a:pt x="2" y="3"/>
                      </a:lnTo>
                      <a:lnTo>
                        <a:pt x="3" y="2"/>
                      </a:lnTo>
                      <a:lnTo>
                        <a:pt x="4" y="1"/>
                      </a:lnTo>
                      <a:lnTo>
                        <a:pt x="5" y="0"/>
                      </a:lnTo>
                      <a:lnTo>
                        <a:pt x="7" y="0"/>
                      </a:lnTo>
                      <a:lnTo>
                        <a:pt x="8" y="0"/>
                      </a:lnTo>
                      <a:lnTo>
                        <a:pt x="10" y="0"/>
                      </a:lnTo>
                      <a:lnTo>
                        <a:pt x="12" y="0"/>
                      </a:lnTo>
                      <a:lnTo>
                        <a:pt x="13" y="0"/>
                      </a:lnTo>
                      <a:lnTo>
                        <a:pt x="15" y="0"/>
                      </a:lnTo>
                      <a:lnTo>
                        <a:pt x="16" y="1"/>
                      </a:lnTo>
                      <a:lnTo>
                        <a:pt x="17" y="1"/>
                      </a:lnTo>
                      <a:lnTo>
                        <a:pt x="18" y="2"/>
                      </a:lnTo>
                      <a:lnTo>
                        <a:pt x="19" y="3"/>
                      </a:lnTo>
                      <a:lnTo>
                        <a:pt x="20" y="4"/>
                      </a:lnTo>
                      <a:lnTo>
                        <a:pt x="20" y="5"/>
                      </a:lnTo>
                      <a:lnTo>
                        <a:pt x="20" y="6"/>
                      </a:lnTo>
                      <a:lnTo>
                        <a:pt x="21" y="7"/>
                      </a:lnTo>
                      <a:lnTo>
                        <a:pt x="21" y="9"/>
                      </a:lnTo>
                      <a:moveTo>
                        <a:pt x="8" y="25"/>
                      </a:moveTo>
                      <a:lnTo>
                        <a:pt x="8" y="26"/>
                      </a:lnTo>
                      <a:lnTo>
                        <a:pt x="9" y="27"/>
                      </a:lnTo>
                      <a:lnTo>
                        <a:pt x="10" y="27"/>
                      </a:lnTo>
                      <a:lnTo>
                        <a:pt x="11" y="27"/>
                      </a:lnTo>
                      <a:lnTo>
                        <a:pt x="12" y="27"/>
                      </a:lnTo>
                      <a:lnTo>
                        <a:pt x="12" y="26"/>
                      </a:lnTo>
                      <a:lnTo>
                        <a:pt x="12" y="25"/>
                      </a:lnTo>
                      <a:lnTo>
                        <a:pt x="12" y="8"/>
                      </a:lnTo>
                      <a:lnTo>
                        <a:pt x="12" y="7"/>
                      </a:lnTo>
                      <a:lnTo>
                        <a:pt x="12" y="6"/>
                      </a:lnTo>
                      <a:lnTo>
                        <a:pt x="11" y="6"/>
                      </a:lnTo>
                      <a:lnTo>
                        <a:pt x="10" y="5"/>
                      </a:lnTo>
                      <a:lnTo>
                        <a:pt x="9" y="6"/>
                      </a:lnTo>
                      <a:lnTo>
                        <a:pt x="8" y="7"/>
                      </a:lnTo>
                      <a:lnTo>
                        <a:pt x="8" y="8"/>
                      </a:lnTo>
                      <a:lnTo>
                        <a:pt x="8" y="25"/>
                      </a:lnTo>
                    </a:path>
                  </a:pathLst>
                </a:custGeom>
                <a:solidFill>
                  <a:schemeClr val="tx1"/>
                </a:solidFill>
                <a:ln w="9525">
                  <a:noFill/>
                  <a:round/>
                  <a:headEnd/>
                  <a:tailEnd/>
                </a:ln>
              </p:spPr>
              <p:txBody>
                <a:bodyPr/>
                <a:lstStyle/>
                <a:p>
                  <a:endParaRPr lang="en-US"/>
                </a:p>
              </p:txBody>
            </p:sp>
            <p:sp>
              <p:nvSpPr>
                <p:cNvPr id="1091" name="Freeform 217"/>
                <p:cNvSpPr>
                  <a:spLocks/>
                </p:cNvSpPr>
                <p:nvPr/>
              </p:nvSpPr>
              <p:spPr bwMode="auto">
                <a:xfrm>
                  <a:off x="5813" y="3888"/>
                  <a:ext cx="22" cy="32"/>
                </a:xfrm>
                <a:custGeom>
                  <a:avLst/>
                  <a:gdLst>
                    <a:gd name="T0" fmla="*/ 0 w 22"/>
                    <a:gd name="T1" fmla="*/ 0 h 32"/>
                    <a:gd name="T2" fmla="*/ 9 w 22"/>
                    <a:gd name="T3" fmla="*/ 0 h 32"/>
                    <a:gd name="T4" fmla="*/ 12 w 22"/>
                    <a:gd name="T5" fmla="*/ 25 h 32"/>
                    <a:gd name="T6" fmla="*/ 15 w 22"/>
                    <a:gd name="T7" fmla="*/ 0 h 32"/>
                    <a:gd name="T8" fmla="*/ 22 w 22"/>
                    <a:gd name="T9" fmla="*/ 0 h 32"/>
                    <a:gd name="T10" fmla="*/ 16 w 22"/>
                    <a:gd name="T11" fmla="*/ 32 h 32"/>
                    <a:gd name="T12" fmla="*/ 6 w 22"/>
                    <a:gd name="T13" fmla="*/ 32 h 32"/>
                    <a:gd name="T14" fmla="*/ 0 w 22"/>
                    <a:gd name="T15" fmla="*/ 0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32">
                      <a:moveTo>
                        <a:pt x="0" y="0"/>
                      </a:moveTo>
                      <a:lnTo>
                        <a:pt x="9" y="0"/>
                      </a:lnTo>
                      <a:lnTo>
                        <a:pt x="12" y="25"/>
                      </a:lnTo>
                      <a:lnTo>
                        <a:pt x="15" y="0"/>
                      </a:lnTo>
                      <a:lnTo>
                        <a:pt x="22" y="0"/>
                      </a:lnTo>
                      <a:lnTo>
                        <a:pt x="16" y="32"/>
                      </a:lnTo>
                      <a:lnTo>
                        <a:pt x="6" y="32"/>
                      </a:lnTo>
                      <a:lnTo>
                        <a:pt x="0" y="0"/>
                      </a:lnTo>
                    </a:path>
                  </a:pathLst>
                </a:custGeom>
                <a:solidFill>
                  <a:schemeClr val="tx1"/>
                </a:solidFill>
                <a:ln w="9525">
                  <a:noFill/>
                  <a:round/>
                  <a:headEnd/>
                  <a:tailEnd/>
                </a:ln>
              </p:spPr>
              <p:txBody>
                <a:bodyPr/>
                <a:lstStyle/>
                <a:p>
                  <a:endParaRPr lang="en-US"/>
                </a:p>
              </p:txBody>
            </p:sp>
          </p:grpSp>
          <p:sp>
            <p:nvSpPr>
              <p:cNvPr id="1049" name="Freeform 218"/>
              <p:cNvSpPr>
                <a:spLocks/>
              </p:cNvSpPr>
              <p:nvPr/>
            </p:nvSpPr>
            <p:spPr bwMode="auto">
              <a:xfrm>
                <a:off x="1001" y="359"/>
                <a:ext cx="74" cy="3"/>
              </a:xfrm>
              <a:custGeom>
                <a:avLst/>
                <a:gdLst>
                  <a:gd name="T0" fmla="*/ 5 w 49"/>
                  <a:gd name="T1" fmla="*/ 0 h 2"/>
                  <a:gd name="T2" fmla="*/ 169 w 49"/>
                  <a:gd name="T3" fmla="*/ 5 h 2"/>
                  <a:gd name="T4" fmla="*/ 0 w 49"/>
                  <a:gd name="T5" fmla="*/ 8 h 2"/>
                  <a:gd name="T6" fmla="*/ 5 w 49"/>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2">
                    <a:moveTo>
                      <a:pt x="1" y="0"/>
                    </a:moveTo>
                    <a:lnTo>
                      <a:pt x="49" y="1"/>
                    </a:lnTo>
                    <a:lnTo>
                      <a:pt x="0" y="2"/>
                    </a:lnTo>
                    <a:lnTo>
                      <a:pt x="1" y="0"/>
                    </a:lnTo>
                  </a:path>
                </a:pathLst>
              </a:custGeom>
              <a:solidFill>
                <a:schemeClr val="bg1"/>
              </a:solidFill>
              <a:ln w="0">
                <a:solidFill>
                  <a:srgbClr val="333399"/>
                </a:solidFill>
                <a:prstDash val="solid"/>
                <a:round/>
                <a:headEnd/>
                <a:tailEnd/>
              </a:ln>
            </p:spPr>
            <p:txBody>
              <a:bodyPr/>
              <a:lstStyle/>
              <a:p>
                <a:endParaRPr lang="en-US"/>
              </a:p>
            </p:txBody>
          </p:sp>
        </p:grpSp>
      </p:grpSp>
      <p:sp>
        <p:nvSpPr>
          <p:cNvPr id="1039" name="Line 219"/>
          <p:cNvSpPr>
            <a:spLocks noChangeShapeType="1"/>
          </p:cNvSpPr>
          <p:nvPr userDrawn="1"/>
        </p:nvSpPr>
        <p:spPr bwMode="auto">
          <a:xfrm>
            <a:off x="228600" y="1981200"/>
            <a:ext cx="8534400" cy="0"/>
          </a:xfrm>
          <a:prstGeom prst="line">
            <a:avLst/>
          </a:prstGeom>
          <a:noFill/>
          <a:ln w="38100">
            <a:solidFill>
              <a:schemeClr val="tx2"/>
            </a:solidFill>
            <a:round/>
            <a:headEnd/>
            <a:tailEnd/>
          </a:ln>
          <a:effectLst/>
        </p:spPr>
        <p:txBody>
          <a:bodyPr wrap="none"/>
          <a:lstStyle/>
          <a:p>
            <a:endParaRPr lang="en-US"/>
          </a:p>
        </p:txBody>
      </p:sp>
    </p:spTree>
  </p:cSld>
  <p:clrMap bg1="lt1" tx1="dk1" bg2="lt2" tx2="dk2" accent1="accent1" accent2="accent2" accent3="accent3" accent4="accent4" accent5="accent5" accent6="accent6" hlink="hlink" folHlink="folHlink"/>
  <p:sldLayoutIdLst>
    <p:sldLayoutId id="2147483710" r:id="rId1"/>
    <p:sldLayoutId id="2147483705" r:id="rId2"/>
    <p:sldLayoutId id="2147483711" r:id="rId3"/>
    <p:sldLayoutId id="2147483706" r:id="rId4"/>
    <p:sldLayoutId id="2147483712" r:id="rId5"/>
    <p:sldLayoutId id="2147483707" r:id="rId6"/>
    <p:sldLayoutId id="2147483713" r:id="rId7"/>
    <p:sldLayoutId id="2147483714" r:id="rId8"/>
    <p:sldLayoutId id="2147483715" r:id="rId9"/>
    <p:sldLayoutId id="2147483708" r:id="rId10"/>
    <p:sldLayoutId id="2147483709" r:id="rId11"/>
  </p:sldLayoutIdLst>
  <p:hf hdr="0" ftr="0" dt="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oleObject" Target="../embeddings/oleObject3.bin"/><Relationship Id="rId18" Type="http://schemas.openxmlformats.org/officeDocument/2006/relationships/image" Target="../media/image13.jpeg"/><Relationship Id="rId3" Type="http://schemas.openxmlformats.org/officeDocument/2006/relationships/video" Target="file:///\\NHTSA_NRD10\PUBDOCS\Powerpoint\Kanianthra\2003\ESV03'_Pres\FHWA1674FrontView.avi" TargetMode="External"/><Relationship Id="rId7" Type="http://schemas.openxmlformats.org/officeDocument/2006/relationships/oleObject" Target="../embeddings/oleObject1.bin"/><Relationship Id="rId12" Type="http://schemas.openxmlformats.org/officeDocument/2006/relationships/image" Target="../media/image9.png"/><Relationship Id="rId17" Type="http://schemas.openxmlformats.org/officeDocument/2006/relationships/image" Target="../media/image12.png"/><Relationship Id="rId2" Type="http://schemas.openxmlformats.org/officeDocument/2006/relationships/video" Target="file:///\\NHTSA-NRDDATA.ad.dot.gov\nvspubdocs\SSUMMERS\ESV%202003\New%20Navigator.avi" TargetMode="External"/><Relationship Id="rId16" Type="http://schemas.openxmlformats.org/officeDocument/2006/relationships/image" Target="../media/image11.jpeg"/><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5.wmf"/><Relationship Id="rId5" Type="http://schemas.openxmlformats.org/officeDocument/2006/relationships/image" Target="../media/image7.jpeg"/><Relationship Id="rId15" Type="http://schemas.openxmlformats.org/officeDocument/2006/relationships/image" Target="../media/image10.png"/><Relationship Id="rId10" Type="http://schemas.openxmlformats.org/officeDocument/2006/relationships/oleObject" Target="../embeddings/Microsoft_Word_97_-_2003_Document1.doc"/><Relationship Id="rId4" Type="http://schemas.openxmlformats.org/officeDocument/2006/relationships/slideLayout" Target="../slideLayouts/slideLayout6.xml"/><Relationship Id="rId9" Type="http://schemas.openxmlformats.org/officeDocument/2006/relationships/oleObject" Target="../embeddings/oleObject2.bin"/><Relationship Id="rId1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14400"/>
            <a:ext cx="7499350" cy="1447800"/>
          </a:xfrm>
        </p:spPr>
        <p:txBody>
          <a:bodyPr>
            <a:normAutofit/>
          </a:bodyPr>
          <a:lstStyle/>
          <a:p>
            <a:pPr algn="ctr" fontAlgn="auto">
              <a:spcAft>
                <a:spcPts val="0"/>
              </a:spcAft>
              <a:defRPr/>
            </a:pPr>
            <a:r>
              <a:rPr lang="en-US" altLang="en-US" sz="3100" b="1" dirty="0" smtClean="0">
                <a:solidFill>
                  <a:srgbClr val="000099"/>
                </a:solidFill>
              </a:rPr>
              <a:t>The US Vehicle Safety Regulatory </a:t>
            </a:r>
            <a:r>
              <a:rPr lang="en-US" altLang="en-US" sz="3100" b="1" dirty="0" smtClean="0">
                <a:solidFill>
                  <a:srgbClr val="000099"/>
                </a:solidFill>
              </a:rPr>
              <a:t>Process</a:t>
            </a:r>
            <a:r>
              <a:rPr lang="en-US" altLang="en-US" b="1" dirty="0" smtClean="0">
                <a:solidFill>
                  <a:srgbClr val="000099"/>
                </a:solidFill>
              </a:rPr>
              <a:t/>
            </a:r>
            <a:br>
              <a:rPr lang="en-US" altLang="en-US" b="1" dirty="0" smtClean="0">
                <a:solidFill>
                  <a:srgbClr val="000099"/>
                </a:solidFill>
              </a:rPr>
            </a:br>
            <a:endParaRPr lang="en-US" dirty="0"/>
          </a:p>
        </p:txBody>
      </p:sp>
      <p:sp>
        <p:nvSpPr>
          <p:cNvPr id="3" name="Content Placeholder 2"/>
          <p:cNvSpPr>
            <a:spLocks noGrp="1"/>
          </p:cNvSpPr>
          <p:nvPr>
            <p:ph idx="1"/>
          </p:nvPr>
        </p:nvSpPr>
        <p:spPr>
          <a:xfrm>
            <a:off x="1295400" y="4724400"/>
            <a:ext cx="7499350" cy="1600200"/>
          </a:xfrm>
        </p:spPr>
        <p:txBody>
          <a:bodyPr/>
          <a:lstStyle/>
          <a:p>
            <a:pPr fontAlgn="auto">
              <a:spcAft>
                <a:spcPts val="0"/>
              </a:spcAft>
              <a:buFont typeface="Wingdings 2"/>
              <a:buNone/>
              <a:defRPr/>
            </a:pPr>
            <a:r>
              <a:rPr lang="en-US" altLang="en-US" sz="2000" b="1" i="1" dirty="0" smtClean="0">
                <a:solidFill>
                  <a:srgbClr val="000099"/>
                </a:solidFill>
                <a:latin typeface="Times New Roman" pitchFamily="18" charset="0"/>
                <a:cs typeface="Times New Roman" pitchFamily="18" charset="0"/>
              </a:rPr>
              <a:t>Martin </a:t>
            </a:r>
            <a:r>
              <a:rPr lang="en-US" altLang="en-US" sz="2000" b="1" i="1" dirty="0" err="1" smtClean="0">
                <a:solidFill>
                  <a:srgbClr val="000099"/>
                </a:solidFill>
                <a:latin typeface="Times New Roman" pitchFamily="18" charset="0"/>
                <a:cs typeface="Times New Roman" pitchFamily="18" charset="0"/>
              </a:rPr>
              <a:t>Koubek</a:t>
            </a:r>
            <a:endParaRPr lang="en-US" altLang="en-US" sz="2000" b="1" i="1" dirty="0" smtClean="0">
              <a:solidFill>
                <a:srgbClr val="000099"/>
              </a:solidFill>
              <a:latin typeface="Times New Roman" pitchFamily="18" charset="0"/>
              <a:cs typeface="Times New Roman" pitchFamily="18" charset="0"/>
            </a:endParaRPr>
          </a:p>
          <a:p>
            <a:pPr fontAlgn="auto">
              <a:spcAft>
                <a:spcPts val="0"/>
              </a:spcAft>
              <a:buFont typeface="Wingdings 2"/>
              <a:buNone/>
              <a:defRPr/>
            </a:pPr>
            <a:r>
              <a:rPr lang="en-US" altLang="en-US" sz="2000" b="1" i="1" dirty="0" smtClean="0">
                <a:solidFill>
                  <a:srgbClr val="000099"/>
                </a:solidFill>
                <a:latin typeface="Times New Roman" pitchFamily="18" charset="0"/>
                <a:cs typeface="Times New Roman" pitchFamily="18" charset="0"/>
              </a:rPr>
              <a:t>Office of International Policy and Harmonization</a:t>
            </a:r>
          </a:p>
          <a:p>
            <a:pPr fontAlgn="auto">
              <a:spcAft>
                <a:spcPts val="0"/>
              </a:spcAft>
              <a:buFont typeface="Wingdings 2"/>
              <a:buNone/>
              <a:defRPr/>
            </a:pPr>
            <a:r>
              <a:rPr lang="en-US" altLang="en-US" sz="2000" b="1" i="1" dirty="0" smtClean="0">
                <a:solidFill>
                  <a:srgbClr val="000099"/>
                </a:solidFill>
                <a:latin typeface="Times New Roman" pitchFamily="18" charset="0"/>
                <a:cs typeface="Times New Roman" pitchFamily="18" charset="0"/>
              </a:rPr>
              <a:t>National Highway Traffic Safety Administration</a:t>
            </a:r>
          </a:p>
          <a:p>
            <a:pPr fontAlgn="auto">
              <a:spcAft>
                <a:spcPts val="0"/>
              </a:spcAft>
              <a:buFont typeface="Wingdings 2"/>
              <a:buNone/>
              <a:defRPr/>
            </a:pPr>
            <a:r>
              <a:rPr lang="en-US" altLang="en-US" sz="2000" b="1" i="1" dirty="0" smtClean="0">
                <a:solidFill>
                  <a:srgbClr val="000099"/>
                </a:solidFill>
                <a:latin typeface="Times New Roman" pitchFamily="18" charset="0"/>
                <a:cs typeface="Times New Roman" pitchFamily="18" charset="0"/>
              </a:rPr>
              <a:t>U.S. Department of Transportation</a:t>
            </a:r>
          </a:p>
          <a:p>
            <a:endParaRPr lang="en-US" sz="2000" dirty="0"/>
          </a:p>
        </p:txBody>
      </p:sp>
      <p:sp>
        <p:nvSpPr>
          <p:cNvPr id="4" name="Slide Number Placeholder 3"/>
          <p:cNvSpPr>
            <a:spLocks noGrp="1"/>
          </p:cNvSpPr>
          <p:nvPr>
            <p:ph type="sldNum" sz="quarter" idx="12"/>
          </p:nvPr>
        </p:nvSpPr>
        <p:spPr/>
        <p:txBody>
          <a:bodyPr/>
          <a:lstStyle/>
          <a:p>
            <a:pPr>
              <a:defRPr/>
            </a:pPr>
            <a:fld id="{49CE3969-8FD1-4178-AFE9-287390AF1EDD}" type="slidenum">
              <a:rPr lang="en-US" altLang="en-US" smtClean="0"/>
              <a:pPr>
                <a:defRPr/>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6"/>
          <p:cNvSpPr>
            <a:spLocks noGrp="1" noChangeArrowheads="1"/>
          </p:cNvSpPr>
          <p:nvPr>
            <p:ph type="title"/>
          </p:nvPr>
        </p:nvSpPr>
        <p:spPr>
          <a:xfrm>
            <a:off x="1447800" y="685800"/>
            <a:ext cx="7499350" cy="1143000"/>
          </a:xfrm>
        </p:spPr>
        <p:txBody>
          <a:bodyPr/>
          <a:lstStyle/>
          <a:p>
            <a:pPr algn="ctr" fontAlgn="auto">
              <a:spcAft>
                <a:spcPts val="0"/>
              </a:spcAft>
              <a:defRPr/>
            </a:pPr>
            <a:r>
              <a:rPr lang="en-US" altLang="en-US" dirty="0" smtClean="0">
                <a:solidFill>
                  <a:srgbClr val="000099"/>
                </a:solidFill>
              </a:rPr>
              <a:t>Traffic Crash Data</a:t>
            </a:r>
          </a:p>
        </p:txBody>
      </p:sp>
      <p:sp>
        <p:nvSpPr>
          <p:cNvPr id="16388" name="Rectangle 1027"/>
          <p:cNvSpPr>
            <a:spLocks noGrp="1" noChangeArrowheads="1"/>
          </p:cNvSpPr>
          <p:nvPr>
            <p:ph idx="1"/>
          </p:nvPr>
        </p:nvSpPr>
        <p:spPr>
          <a:xfrm>
            <a:off x="1435100" y="2133600"/>
            <a:ext cx="7499350" cy="4114800"/>
          </a:xfrm>
        </p:spPr>
        <p:txBody>
          <a:bodyPr>
            <a:normAutofit fontScale="92500" lnSpcReduction="10000"/>
          </a:bodyPr>
          <a:lstStyle/>
          <a:p>
            <a:pPr marL="365760" indent="-283464" fontAlgn="auto">
              <a:lnSpc>
                <a:spcPct val="90000"/>
              </a:lnSpc>
              <a:spcAft>
                <a:spcPts val="0"/>
              </a:spcAft>
              <a:buFont typeface="Wingdings 2"/>
              <a:buChar char=""/>
              <a:defRPr/>
            </a:pPr>
            <a:r>
              <a:rPr lang="en-US" altLang="en-US" sz="3600" dirty="0" smtClean="0">
                <a:latin typeface="Times New Roman" pitchFamily="18" charset="0"/>
              </a:rPr>
              <a:t>Fatality Analysis Reporting System (FARS)</a:t>
            </a:r>
          </a:p>
          <a:p>
            <a:pPr marL="640080" lvl="1" indent="-237744" fontAlgn="auto">
              <a:lnSpc>
                <a:spcPct val="90000"/>
              </a:lnSpc>
              <a:spcAft>
                <a:spcPts val="0"/>
              </a:spcAft>
              <a:buFont typeface="Verdana"/>
              <a:buChar char="◦"/>
              <a:defRPr/>
            </a:pPr>
            <a:r>
              <a:rPr lang="en-US" altLang="en-US" sz="3600" dirty="0" smtClean="0">
                <a:solidFill>
                  <a:srgbClr val="0070C0"/>
                </a:solidFill>
                <a:latin typeface="Times New Roman" pitchFamily="18" charset="0"/>
              </a:rPr>
              <a:t>Data on all fatal traffic crashes in the U.S.</a:t>
            </a:r>
          </a:p>
          <a:p>
            <a:pPr marL="365760" indent="-283464" fontAlgn="auto">
              <a:lnSpc>
                <a:spcPct val="90000"/>
              </a:lnSpc>
              <a:spcAft>
                <a:spcPts val="0"/>
              </a:spcAft>
              <a:buFont typeface="Wingdings 2"/>
              <a:buChar char=""/>
              <a:defRPr/>
            </a:pPr>
            <a:r>
              <a:rPr lang="en-US" altLang="en-US" sz="3600" dirty="0" smtClean="0">
                <a:latin typeface="Times New Roman" pitchFamily="18" charset="0"/>
              </a:rPr>
              <a:t>National Automotive Sampling System (NASS)</a:t>
            </a:r>
          </a:p>
          <a:p>
            <a:pPr marL="640080" lvl="1" indent="-237744" fontAlgn="auto">
              <a:lnSpc>
                <a:spcPct val="90000"/>
              </a:lnSpc>
              <a:spcAft>
                <a:spcPts val="0"/>
              </a:spcAft>
              <a:buFont typeface="Verdana"/>
              <a:buChar char="◦"/>
              <a:defRPr/>
            </a:pPr>
            <a:r>
              <a:rPr lang="en-US" altLang="en-US" sz="3600" dirty="0" smtClean="0">
                <a:solidFill>
                  <a:srgbClr val="0070C0"/>
                </a:solidFill>
                <a:latin typeface="Times New Roman" pitchFamily="18" charset="0"/>
              </a:rPr>
              <a:t>More detailed, nationally representative data from police reports on fatal and nonfatal traffic crashes</a:t>
            </a:r>
          </a:p>
          <a:p>
            <a:pPr marL="886968" lvl="2" fontAlgn="auto">
              <a:lnSpc>
                <a:spcPct val="90000"/>
              </a:lnSpc>
              <a:spcAft>
                <a:spcPts val="0"/>
              </a:spcAft>
              <a:buFont typeface="Wingdings 2"/>
              <a:buChar char=""/>
              <a:defRPr/>
            </a:pPr>
            <a:endParaRPr lang="en-US" altLang="en-US" sz="3600" dirty="0" smtClean="0">
              <a:latin typeface="Times New Roman" pitchFamily="18" charset="0"/>
            </a:endParaRPr>
          </a:p>
          <a:p>
            <a:pPr marL="365760" indent="-283464" fontAlgn="auto">
              <a:lnSpc>
                <a:spcPct val="90000"/>
              </a:lnSpc>
              <a:spcAft>
                <a:spcPts val="0"/>
              </a:spcAft>
              <a:buFont typeface="Wingdings 2"/>
              <a:buChar char=""/>
              <a:defRPr/>
            </a:pPr>
            <a:endParaRPr lang="en-US" altLang="en-US" sz="3600" dirty="0" smtClean="0">
              <a:latin typeface="Times New Roman" pitchFamily="18" charset="0"/>
            </a:endParaRPr>
          </a:p>
        </p:txBody>
      </p:sp>
      <p:sp>
        <p:nvSpPr>
          <p:cNvPr id="21508"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B2555F6D-1BDB-4265-96FB-D5F48824EAFE}" type="slidenum">
              <a:rPr lang="en-US" altLang="en-US" sz="1400">
                <a:solidFill>
                  <a:schemeClr val="tx1"/>
                </a:solidFill>
              </a:rPr>
              <a:pPr/>
              <a:t>10</a:t>
            </a:fld>
            <a:endParaRPr lang="en-US" altLang="en-US" sz="140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55662" y="990600"/>
            <a:ext cx="8288338" cy="974725"/>
          </a:xfrm>
        </p:spPr>
        <p:txBody>
          <a:bodyPr>
            <a:normAutofit/>
          </a:bodyPr>
          <a:lstStyle/>
          <a:p>
            <a:pPr algn="ctr" fontAlgn="auto">
              <a:spcAft>
                <a:spcPts val="0"/>
              </a:spcAft>
              <a:defRPr/>
            </a:pPr>
            <a:r>
              <a:rPr lang="en-US" altLang="en-US" dirty="0" smtClean="0">
                <a:solidFill>
                  <a:srgbClr val="000099"/>
                </a:solidFill>
              </a:rPr>
              <a:t>Rulemaking Process Requirements</a:t>
            </a:r>
          </a:p>
        </p:txBody>
      </p:sp>
      <p:sp>
        <p:nvSpPr>
          <p:cNvPr id="25603" name="Content Placeholder 2"/>
          <p:cNvSpPr>
            <a:spLocks noGrp="1"/>
          </p:cNvSpPr>
          <p:nvPr>
            <p:ph idx="1"/>
          </p:nvPr>
        </p:nvSpPr>
        <p:spPr>
          <a:xfrm>
            <a:off x="1371600" y="2133600"/>
            <a:ext cx="7499350" cy="4343400"/>
          </a:xfrm>
        </p:spPr>
        <p:txBody>
          <a:bodyPr/>
          <a:lstStyle/>
          <a:p>
            <a:r>
              <a:rPr lang="en-US" altLang="en-US" dirty="0" smtClean="0">
                <a:latin typeface="Times New Roman" pitchFamily="18" charset="0"/>
                <a:cs typeface="Times New Roman" pitchFamily="18" charset="0"/>
              </a:rPr>
              <a:t>Administrative Procedure Act</a:t>
            </a:r>
          </a:p>
          <a:p>
            <a:pPr lvl="2"/>
            <a:r>
              <a:rPr lang="en-US" altLang="en-US" sz="2800" dirty="0" smtClean="0">
                <a:latin typeface="Times New Roman" pitchFamily="18" charset="0"/>
                <a:cs typeface="Times New Roman" pitchFamily="18" charset="0"/>
              </a:rPr>
              <a:t>Provide a rational connection between the facts and the choices made by the agency</a:t>
            </a:r>
          </a:p>
          <a:p>
            <a:pPr lvl="2"/>
            <a:r>
              <a:rPr lang="en-US" altLang="en-US" sz="2800" dirty="0" smtClean="0">
                <a:latin typeface="Times New Roman" pitchFamily="18" charset="0"/>
                <a:cs typeface="Times New Roman" pitchFamily="18" charset="0"/>
              </a:rPr>
              <a:t>Timely availability of information and opportunity for public comment</a:t>
            </a:r>
          </a:p>
          <a:p>
            <a:pPr lvl="2"/>
            <a:r>
              <a:rPr lang="en-US" altLang="en-US" sz="2800" dirty="0" smtClean="0">
                <a:latin typeface="Times New Roman" pitchFamily="18" charset="0"/>
                <a:cs typeface="Times New Roman" pitchFamily="18" charset="0"/>
              </a:rPr>
              <a:t>Consider alternatives</a:t>
            </a:r>
          </a:p>
          <a:p>
            <a:pPr lvl="2"/>
            <a:r>
              <a:rPr lang="en-US" altLang="en-US" sz="2800" dirty="0" smtClean="0">
                <a:latin typeface="Times New Roman" pitchFamily="18" charset="0"/>
                <a:cs typeface="Times New Roman" pitchFamily="18" charset="0"/>
              </a:rPr>
              <a:t>Written reasoned response to public comments</a:t>
            </a:r>
          </a:p>
          <a:p>
            <a:pPr>
              <a:buFontTx/>
              <a:buNone/>
            </a:pPr>
            <a:endParaRPr lang="en-US" altLang="en-US" dirty="0" smtClean="0">
              <a:solidFill>
                <a:srgbClr val="0070C0"/>
              </a:solidFill>
            </a:endParaRPr>
          </a:p>
        </p:txBody>
      </p:sp>
      <p:sp>
        <p:nvSpPr>
          <p:cNvPr id="25604"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BA3DED88-79F9-49C5-A855-213AB6F9BA5B}" type="slidenum">
              <a:rPr lang="en-US" altLang="en-US" sz="1400">
                <a:solidFill>
                  <a:schemeClr val="tx1"/>
                </a:solidFill>
              </a:rPr>
              <a:pPr/>
              <a:t>11</a:t>
            </a:fld>
            <a:endParaRPr lang="en-US" altLang="en-US" sz="140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1447800" y="685800"/>
            <a:ext cx="7499350" cy="1143000"/>
          </a:xfrm>
        </p:spPr>
        <p:txBody>
          <a:bodyPr/>
          <a:lstStyle/>
          <a:p>
            <a:pPr fontAlgn="auto">
              <a:spcAft>
                <a:spcPts val="0"/>
              </a:spcAft>
              <a:defRPr/>
            </a:pPr>
            <a:r>
              <a:rPr lang="en-US" altLang="en-US" dirty="0" smtClean="0">
                <a:solidFill>
                  <a:srgbClr val="000099"/>
                </a:solidFill>
              </a:rPr>
              <a:t>Benefits of Requirements</a:t>
            </a:r>
          </a:p>
        </p:txBody>
      </p:sp>
      <p:sp>
        <p:nvSpPr>
          <p:cNvPr id="22532" name="Rectangle 3"/>
          <p:cNvSpPr>
            <a:spLocks noGrp="1" noChangeArrowheads="1"/>
          </p:cNvSpPr>
          <p:nvPr>
            <p:ph idx="1"/>
          </p:nvPr>
        </p:nvSpPr>
        <p:spPr>
          <a:xfrm>
            <a:off x="1435100" y="2133600"/>
            <a:ext cx="7499350" cy="4114800"/>
          </a:xfrm>
        </p:spPr>
        <p:txBody>
          <a:bodyPr>
            <a:normAutofit lnSpcReduction="10000"/>
          </a:bodyPr>
          <a:lstStyle/>
          <a:p>
            <a:pPr marL="365760" indent="-283464" fontAlgn="auto">
              <a:lnSpc>
                <a:spcPct val="90000"/>
              </a:lnSpc>
              <a:spcAft>
                <a:spcPts val="0"/>
              </a:spcAft>
              <a:buFont typeface="Wingdings 2"/>
              <a:buChar char=""/>
              <a:defRPr/>
            </a:pPr>
            <a:r>
              <a:rPr lang="en-US" altLang="en-US" sz="2800" dirty="0" smtClean="0">
                <a:latin typeface="Times New Roman" pitchFamily="18" charset="0"/>
              </a:rPr>
              <a:t>Better understanding of the problem being addressed and of the available solutions;</a:t>
            </a:r>
          </a:p>
          <a:p>
            <a:pPr marL="365760" indent="-283464" fontAlgn="auto">
              <a:lnSpc>
                <a:spcPct val="90000"/>
              </a:lnSpc>
              <a:spcAft>
                <a:spcPts val="0"/>
              </a:spcAft>
              <a:buFont typeface="Wingdings 2"/>
              <a:buChar char=""/>
              <a:defRPr/>
            </a:pPr>
            <a:r>
              <a:rPr lang="en-US" altLang="en-US" sz="2800" dirty="0" smtClean="0">
                <a:latin typeface="Times New Roman" pitchFamily="18" charset="0"/>
              </a:rPr>
              <a:t>Better regulations, i.e., more effective, less intrusive and more cost-effective regulations;</a:t>
            </a:r>
          </a:p>
          <a:p>
            <a:pPr marL="365760" indent="-283464" fontAlgn="auto">
              <a:lnSpc>
                <a:spcPct val="90000"/>
              </a:lnSpc>
              <a:spcAft>
                <a:spcPts val="0"/>
              </a:spcAft>
              <a:buFont typeface="Wingdings 2"/>
              <a:buChar char=""/>
              <a:defRPr/>
            </a:pPr>
            <a:r>
              <a:rPr lang="en-US" altLang="en-US" sz="2800" dirty="0" smtClean="0">
                <a:latin typeface="Times New Roman" pitchFamily="18" charset="0"/>
              </a:rPr>
              <a:t>Greater public understanding of the purposes and effects of regulations;</a:t>
            </a:r>
          </a:p>
          <a:p>
            <a:pPr marL="365760" indent="-283464" fontAlgn="auto">
              <a:lnSpc>
                <a:spcPct val="90000"/>
              </a:lnSpc>
              <a:spcAft>
                <a:spcPts val="0"/>
              </a:spcAft>
              <a:buFont typeface="Wingdings 2"/>
              <a:buChar char=""/>
              <a:defRPr/>
            </a:pPr>
            <a:r>
              <a:rPr lang="en-US" altLang="en-US" sz="2800" dirty="0" smtClean="0">
                <a:latin typeface="Times New Roman" pitchFamily="18" charset="0"/>
              </a:rPr>
              <a:t>Greater public confidence that the regulations development process is fair to all; and </a:t>
            </a:r>
          </a:p>
          <a:p>
            <a:pPr marL="365760" indent="-283464" fontAlgn="auto">
              <a:lnSpc>
                <a:spcPct val="90000"/>
              </a:lnSpc>
              <a:spcAft>
                <a:spcPts val="0"/>
              </a:spcAft>
              <a:buFont typeface="Wingdings 2"/>
              <a:buChar char=""/>
              <a:defRPr/>
            </a:pPr>
            <a:r>
              <a:rPr lang="en-US" altLang="en-US" sz="2800" dirty="0" smtClean="0">
                <a:latin typeface="Times New Roman" pitchFamily="18" charset="0"/>
              </a:rPr>
              <a:t>Greater public acceptance of the regulations being adopted.</a:t>
            </a:r>
          </a:p>
          <a:p>
            <a:pPr marL="365760" indent="-283464" fontAlgn="auto">
              <a:lnSpc>
                <a:spcPct val="90000"/>
              </a:lnSpc>
              <a:spcAft>
                <a:spcPts val="0"/>
              </a:spcAft>
              <a:buFont typeface="Wingdings 2"/>
              <a:buChar char=""/>
              <a:defRPr/>
            </a:pPr>
            <a:endParaRPr lang="en-US" altLang="en-US" sz="2800" dirty="0" smtClean="0">
              <a:latin typeface="Times New Roman" pitchFamily="18" charset="0"/>
            </a:endParaRPr>
          </a:p>
        </p:txBody>
      </p:sp>
      <p:sp>
        <p:nvSpPr>
          <p:cNvPr id="27652"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E5222C96-E93B-407C-8EBB-3C7339BFF8F6}" type="slidenum">
              <a:rPr lang="en-US" altLang="en-US" sz="1400">
                <a:solidFill>
                  <a:schemeClr val="tx1"/>
                </a:solidFill>
              </a:rPr>
              <a:pPr/>
              <a:t>12</a:t>
            </a:fld>
            <a:endParaRPr lang="en-US" altLang="en-US" sz="140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371600" y="609600"/>
            <a:ext cx="7499350" cy="1143000"/>
          </a:xfrm>
        </p:spPr>
        <p:txBody>
          <a:bodyPr>
            <a:normAutofit/>
          </a:bodyPr>
          <a:lstStyle/>
          <a:p>
            <a:pPr algn="ctr" fontAlgn="auto">
              <a:spcAft>
                <a:spcPts val="0"/>
              </a:spcAft>
              <a:defRPr/>
            </a:pPr>
            <a:r>
              <a:rPr lang="en-US" altLang="en-US" dirty="0" smtClean="0">
                <a:solidFill>
                  <a:srgbClr val="000099"/>
                </a:solidFill>
              </a:rPr>
              <a:t>Preliminary Notice (Optional)</a:t>
            </a:r>
          </a:p>
        </p:txBody>
      </p:sp>
      <p:sp>
        <p:nvSpPr>
          <p:cNvPr id="29699" name="Rectangle 3"/>
          <p:cNvSpPr>
            <a:spLocks noGrp="1" noChangeArrowheads="1"/>
          </p:cNvSpPr>
          <p:nvPr>
            <p:ph idx="1"/>
          </p:nvPr>
        </p:nvSpPr>
        <p:spPr>
          <a:xfrm>
            <a:off x="1435100" y="2209800"/>
            <a:ext cx="7499350" cy="4038600"/>
          </a:xfrm>
        </p:spPr>
        <p:txBody>
          <a:bodyPr/>
          <a:lstStyle/>
          <a:p>
            <a:pPr>
              <a:lnSpc>
                <a:spcPct val="90000"/>
              </a:lnSpc>
            </a:pPr>
            <a:r>
              <a:rPr lang="en-US" altLang="en-US" dirty="0" smtClean="0">
                <a:latin typeface="Times New Roman" pitchFamily="18" charset="0"/>
              </a:rPr>
              <a:t>Opportunity to comment very early in rulemaking process</a:t>
            </a:r>
          </a:p>
          <a:p>
            <a:pPr>
              <a:lnSpc>
                <a:spcPct val="90000"/>
              </a:lnSpc>
            </a:pPr>
            <a:r>
              <a:rPr lang="en-US" altLang="en-US" dirty="0" smtClean="0">
                <a:latin typeface="Times New Roman" pitchFamily="18" charset="0"/>
              </a:rPr>
              <a:t>Requests information on nature and extent of safety problem being considered problem</a:t>
            </a:r>
          </a:p>
          <a:p>
            <a:pPr>
              <a:lnSpc>
                <a:spcPct val="90000"/>
              </a:lnSpc>
            </a:pPr>
            <a:r>
              <a:rPr lang="en-US" altLang="en-US" dirty="0" smtClean="0">
                <a:latin typeface="Times New Roman" pitchFamily="18" charset="0"/>
              </a:rPr>
              <a:t>Requests suggestions for regulatory solutions</a:t>
            </a:r>
          </a:p>
          <a:p>
            <a:pPr>
              <a:lnSpc>
                <a:spcPct val="90000"/>
              </a:lnSpc>
            </a:pPr>
            <a:endParaRPr lang="en-US" altLang="en-US" dirty="0" smtClean="0"/>
          </a:p>
        </p:txBody>
      </p:sp>
      <p:sp>
        <p:nvSpPr>
          <p:cNvPr id="29700"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ABA91517-F16D-4470-88FC-F605DB61D526}" type="slidenum">
              <a:rPr lang="en-US" altLang="en-US" sz="1400">
                <a:solidFill>
                  <a:schemeClr val="tx1"/>
                </a:solidFill>
              </a:rPr>
              <a:pPr/>
              <a:t>13</a:t>
            </a:fld>
            <a:endParaRPr lang="en-US" altLang="en-US" sz="140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1295400" y="762000"/>
            <a:ext cx="7499350" cy="990600"/>
          </a:xfrm>
        </p:spPr>
        <p:txBody>
          <a:bodyPr>
            <a:normAutofit/>
          </a:bodyPr>
          <a:lstStyle/>
          <a:p>
            <a:pPr algn="ctr" fontAlgn="auto">
              <a:spcAft>
                <a:spcPts val="0"/>
              </a:spcAft>
              <a:defRPr/>
            </a:pPr>
            <a:r>
              <a:rPr lang="en-US" altLang="en-US" dirty="0" smtClean="0">
                <a:solidFill>
                  <a:srgbClr val="000099"/>
                </a:solidFill>
              </a:rPr>
              <a:t>Notice of Proposed Rulemaking</a:t>
            </a:r>
          </a:p>
        </p:txBody>
      </p:sp>
      <p:sp>
        <p:nvSpPr>
          <p:cNvPr id="30723" name="Rectangle 3"/>
          <p:cNvSpPr>
            <a:spLocks noGrp="1" noChangeArrowheads="1"/>
          </p:cNvSpPr>
          <p:nvPr>
            <p:ph idx="1"/>
          </p:nvPr>
        </p:nvSpPr>
        <p:spPr>
          <a:xfrm>
            <a:off x="1371600" y="2133600"/>
            <a:ext cx="7499350" cy="4343400"/>
          </a:xfrm>
        </p:spPr>
        <p:txBody>
          <a:bodyPr/>
          <a:lstStyle/>
          <a:p>
            <a:pPr>
              <a:lnSpc>
                <a:spcPct val="90000"/>
              </a:lnSpc>
            </a:pPr>
            <a:r>
              <a:rPr lang="en-US" altLang="en-US" dirty="0" smtClean="0">
                <a:latin typeface="Times New Roman" pitchFamily="18" charset="0"/>
              </a:rPr>
              <a:t>Published in the Federal Register</a:t>
            </a:r>
          </a:p>
          <a:p>
            <a:pPr>
              <a:lnSpc>
                <a:spcPct val="90000"/>
              </a:lnSpc>
            </a:pPr>
            <a:r>
              <a:rPr lang="en-US" altLang="en-US" dirty="0" smtClean="0">
                <a:latin typeface="Times New Roman" pitchFamily="18" charset="0"/>
              </a:rPr>
              <a:t>Describes safety problem </a:t>
            </a:r>
          </a:p>
          <a:p>
            <a:pPr>
              <a:lnSpc>
                <a:spcPct val="90000"/>
              </a:lnSpc>
            </a:pPr>
            <a:r>
              <a:rPr lang="en-US" altLang="en-US" dirty="0" smtClean="0">
                <a:latin typeface="Times New Roman" pitchFamily="18" charset="0"/>
              </a:rPr>
              <a:t>Explains regulatory solution (proposed requirements and test procedures)</a:t>
            </a:r>
          </a:p>
          <a:p>
            <a:pPr>
              <a:lnSpc>
                <a:spcPct val="90000"/>
              </a:lnSpc>
            </a:pPr>
            <a:r>
              <a:rPr lang="en-US" altLang="en-US" dirty="0" smtClean="0">
                <a:latin typeface="Times New Roman" pitchFamily="18" charset="0"/>
              </a:rPr>
              <a:t>Identifies basis for proposal, including key research reports and crash data</a:t>
            </a:r>
          </a:p>
          <a:p>
            <a:pPr>
              <a:lnSpc>
                <a:spcPct val="90000"/>
              </a:lnSpc>
            </a:pPr>
            <a:r>
              <a:rPr lang="en-US" altLang="en-US" dirty="0" smtClean="0">
                <a:latin typeface="Times New Roman" pitchFamily="18" charset="0"/>
              </a:rPr>
              <a:t>Estimates benefits and costs of proposal</a:t>
            </a:r>
          </a:p>
          <a:p>
            <a:pPr>
              <a:lnSpc>
                <a:spcPct val="90000"/>
              </a:lnSpc>
            </a:pPr>
            <a:r>
              <a:rPr lang="en-US" altLang="en-US" dirty="0" smtClean="0">
                <a:latin typeface="Times New Roman" pitchFamily="18" charset="0"/>
              </a:rPr>
              <a:t>Typically 60-day comment period</a:t>
            </a:r>
          </a:p>
        </p:txBody>
      </p:sp>
      <p:sp>
        <p:nvSpPr>
          <p:cNvPr id="30724"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385E31C5-A98A-40CB-A28D-0B0469E0BF31}" type="slidenum">
              <a:rPr lang="en-US" altLang="en-US" sz="1400">
                <a:solidFill>
                  <a:schemeClr val="tx1"/>
                </a:solidFill>
              </a:rPr>
              <a:pPr/>
              <a:t>14</a:t>
            </a:fld>
            <a:endParaRPr lang="en-US" altLang="en-US" sz="140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26"/>
          <p:cNvSpPr>
            <a:spLocks noGrp="1" noChangeArrowheads="1"/>
          </p:cNvSpPr>
          <p:nvPr>
            <p:ph type="title"/>
          </p:nvPr>
        </p:nvSpPr>
        <p:spPr>
          <a:xfrm>
            <a:off x="1447800" y="685800"/>
            <a:ext cx="7499350" cy="1143000"/>
          </a:xfrm>
        </p:spPr>
        <p:txBody>
          <a:bodyPr/>
          <a:lstStyle/>
          <a:p>
            <a:pPr algn="ctr" fontAlgn="auto">
              <a:spcAft>
                <a:spcPts val="0"/>
              </a:spcAft>
              <a:defRPr/>
            </a:pPr>
            <a:r>
              <a:rPr lang="en-US" altLang="en-US" dirty="0" smtClean="0">
                <a:solidFill>
                  <a:srgbClr val="000099"/>
                </a:solidFill>
              </a:rPr>
              <a:t>Public Comments</a:t>
            </a:r>
          </a:p>
        </p:txBody>
      </p:sp>
      <p:sp>
        <p:nvSpPr>
          <p:cNvPr id="27652" name="Rectangle 1027"/>
          <p:cNvSpPr>
            <a:spLocks noGrp="1" noChangeArrowheads="1"/>
          </p:cNvSpPr>
          <p:nvPr>
            <p:ph idx="1"/>
          </p:nvPr>
        </p:nvSpPr>
        <p:spPr>
          <a:xfrm>
            <a:off x="1435100" y="2133600"/>
            <a:ext cx="7499350" cy="4114800"/>
          </a:xfrm>
        </p:spPr>
        <p:txBody>
          <a:bodyPr>
            <a:normAutofit lnSpcReduction="10000"/>
          </a:bodyPr>
          <a:lstStyle/>
          <a:p>
            <a:pPr marL="365760" indent="-283464" fontAlgn="auto">
              <a:lnSpc>
                <a:spcPct val="90000"/>
              </a:lnSpc>
              <a:spcAft>
                <a:spcPts val="0"/>
              </a:spcAft>
              <a:buFont typeface="Wingdings 2"/>
              <a:buChar char=""/>
              <a:defRPr/>
            </a:pPr>
            <a:r>
              <a:rPr lang="en-US" altLang="en-US" dirty="0" smtClean="0">
                <a:latin typeface="Times New Roman" pitchFamily="18" charset="0"/>
              </a:rPr>
              <a:t>Provide NHTSA with additional information, e.g., compliance difficulties</a:t>
            </a:r>
          </a:p>
          <a:p>
            <a:pPr marL="640080" lvl="1" indent="-237744" fontAlgn="auto">
              <a:lnSpc>
                <a:spcPct val="90000"/>
              </a:lnSpc>
              <a:spcAft>
                <a:spcPts val="0"/>
              </a:spcAft>
              <a:buFont typeface="Verdana"/>
              <a:buChar char="◦"/>
              <a:defRPr/>
            </a:pPr>
            <a:r>
              <a:rPr lang="en-US" altLang="en-US" sz="3200" dirty="0" smtClean="0">
                <a:latin typeface="Times New Roman" pitchFamily="18" charset="0"/>
              </a:rPr>
              <a:t>Challenge the Agency’s:</a:t>
            </a:r>
          </a:p>
          <a:p>
            <a:pPr marL="886968" lvl="2" fontAlgn="auto">
              <a:lnSpc>
                <a:spcPct val="90000"/>
              </a:lnSpc>
              <a:spcAft>
                <a:spcPts val="0"/>
              </a:spcAft>
              <a:buFont typeface="Wingdings 2"/>
              <a:buChar char=""/>
              <a:defRPr/>
            </a:pPr>
            <a:r>
              <a:rPr lang="en-US" altLang="en-US" sz="3200" dirty="0" smtClean="0">
                <a:solidFill>
                  <a:srgbClr val="0070C0"/>
                </a:solidFill>
                <a:latin typeface="Times New Roman" pitchFamily="18" charset="0"/>
              </a:rPr>
              <a:t>Factual assumptions</a:t>
            </a:r>
          </a:p>
          <a:p>
            <a:pPr marL="886968" lvl="2" fontAlgn="auto">
              <a:lnSpc>
                <a:spcPct val="90000"/>
              </a:lnSpc>
              <a:spcAft>
                <a:spcPts val="0"/>
              </a:spcAft>
              <a:buFont typeface="Wingdings 2"/>
              <a:buChar char=""/>
              <a:defRPr/>
            </a:pPr>
            <a:r>
              <a:rPr lang="en-US" altLang="en-US" sz="3200" dirty="0" smtClean="0">
                <a:solidFill>
                  <a:srgbClr val="0070C0"/>
                </a:solidFill>
                <a:latin typeface="Times New Roman" pitchFamily="18" charset="0"/>
              </a:rPr>
              <a:t>Policy choices</a:t>
            </a:r>
          </a:p>
          <a:p>
            <a:pPr marL="886968" lvl="2" fontAlgn="auto">
              <a:lnSpc>
                <a:spcPct val="90000"/>
              </a:lnSpc>
              <a:spcAft>
                <a:spcPts val="0"/>
              </a:spcAft>
              <a:buFont typeface="Wingdings 2"/>
              <a:buChar char=""/>
              <a:defRPr/>
            </a:pPr>
            <a:r>
              <a:rPr lang="en-US" altLang="en-US" sz="3200" dirty="0" smtClean="0">
                <a:solidFill>
                  <a:srgbClr val="0070C0"/>
                </a:solidFill>
                <a:latin typeface="Times New Roman" pitchFamily="18" charset="0"/>
              </a:rPr>
              <a:t>Analyses</a:t>
            </a:r>
          </a:p>
          <a:p>
            <a:pPr marL="886968" lvl="2" fontAlgn="auto">
              <a:lnSpc>
                <a:spcPct val="90000"/>
              </a:lnSpc>
              <a:spcAft>
                <a:spcPts val="0"/>
              </a:spcAft>
              <a:buFont typeface="Wingdings 2"/>
              <a:buChar char=""/>
              <a:defRPr/>
            </a:pPr>
            <a:r>
              <a:rPr lang="en-US" altLang="en-US" sz="3200" dirty="0" smtClean="0">
                <a:solidFill>
                  <a:srgbClr val="0070C0"/>
                </a:solidFill>
                <a:latin typeface="Times New Roman" pitchFamily="18" charset="0"/>
              </a:rPr>
              <a:t>Conclusions</a:t>
            </a:r>
          </a:p>
          <a:p>
            <a:pPr marL="365760" indent="-283464" fontAlgn="auto">
              <a:lnSpc>
                <a:spcPct val="90000"/>
              </a:lnSpc>
              <a:spcAft>
                <a:spcPts val="0"/>
              </a:spcAft>
              <a:buFont typeface="Wingdings 2"/>
              <a:buChar char=""/>
              <a:defRPr/>
            </a:pPr>
            <a:r>
              <a:rPr lang="en-US" altLang="en-US" sz="3600" dirty="0" smtClean="0">
                <a:latin typeface="Times New Roman" pitchFamily="18" charset="0"/>
              </a:rPr>
              <a:t>Suggest changes to proposal</a:t>
            </a:r>
          </a:p>
          <a:p>
            <a:pPr marL="365760" indent="-283464" fontAlgn="auto">
              <a:lnSpc>
                <a:spcPct val="90000"/>
              </a:lnSpc>
              <a:spcAft>
                <a:spcPts val="0"/>
              </a:spcAft>
              <a:buFont typeface="Wingdings 2"/>
              <a:buChar char=""/>
              <a:defRPr/>
            </a:pPr>
            <a:endParaRPr lang="en-US" altLang="en-US" dirty="0" smtClean="0">
              <a:latin typeface="Times New Roman" pitchFamily="18" charset="0"/>
            </a:endParaRPr>
          </a:p>
        </p:txBody>
      </p:sp>
      <p:sp>
        <p:nvSpPr>
          <p:cNvPr id="32772"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63315722-E5F1-4376-8B0C-130EB4040749}" type="slidenum">
              <a:rPr lang="en-US" altLang="en-US" sz="1400">
                <a:solidFill>
                  <a:schemeClr val="tx1"/>
                </a:solidFill>
              </a:rPr>
              <a:pPr/>
              <a:t>15</a:t>
            </a:fld>
            <a:endParaRPr lang="en-US" altLang="en-US" sz="140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1295400" y="762000"/>
            <a:ext cx="7499350" cy="1143000"/>
          </a:xfrm>
        </p:spPr>
        <p:txBody>
          <a:bodyPr/>
          <a:lstStyle/>
          <a:p>
            <a:pPr algn="ctr" fontAlgn="auto">
              <a:spcAft>
                <a:spcPts val="0"/>
              </a:spcAft>
              <a:defRPr/>
            </a:pPr>
            <a:r>
              <a:rPr lang="en-US" altLang="en-US" dirty="0" smtClean="0">
                <a:solidFill>
                  <a:srgbClr val="000099"/>
                </a:solidFill>
              </a:rPr>
              <a:t>Final Rule</a:t>
            </a:r>
          </a:p>
        </p:txBody>
      </p:sp>
      <p:sp>
        <p:nvSpPr>
          <p:cNvPr id="35843" name="Rectangle 3"/>
          <p:cNvSpPr>
            <a:spLocks noGrp="1" noChangeArrowheads="1"/>
          </p:cNvSpPr>
          <p:nvPr>
            <p:ph idx="1"/>
          </p:nvPr>
        </p:nvSpPr>
        <p:spPr>
          <a:xfrm>
            <a:off x="1435100" y="2133600"/>
            <a:ext cx="7499350" cy="4114800"/>
          </a:xfrm>
        </p:spPr>
        <p:txBody>
          <a:bodyPr/>
          <a:lstStyle/>
          <a:p>
            <a:r>
              <a:rPr lang="en-US" altLang="en-US" dirty="0" smtClean="0">
                <a:latin typeface="Times New Roman" pitchFamily="18" charset="0"/>
                <a:cs typeface="Times New Roman" pitchFamily="18" charset="0"/>
              </a:rPr>
              <a:t>Explains the agency’s acceptance or rejection of each significant comment</a:t>
            </a:r>
          </a:p>
          <a:p>
            <a:pPr lvl="1"/>
            <a:r>
              <a:rPr lang="en-US" altLang="en-US" sz="3200" dirty="0" smtClean="0">
                <a:latin typeface="Times New Roman" pitchFamily="18" charset="0"/>
                <a:cs typeface="Times New Roman" pitchFamily="18" charset="0"/>
              </a:rPr>
              <a:t>Describes changes made to rule in response to comments</a:t>
            </a:r>
          </a:p>
          <a:p>
            <a:pPr lvl="1"/>
            <a:r>
              <a:rPr lang="en-US" altLang="en-US" sz="3200" dirty="0" smtClean="0">
                <a:latin typeface="Times New Roman" pitchFamily="18" charset="0"/>
                <a:cs typeface="Times New Roman" pitchFamily="18" charset="0"/>
              </a:rPr>
              <a:t>Explains choices among</a:t>
            </a:r>
          </a:p>
          <a:p>
            <a:pPr lvl="2"/>
            <a:r>
              <a:rPr lang="en-US" altLang="en-US" sz="2800" dirty="0" smtClean="0">
                <a:solidFill>
                  <a:srgbClr val="0070C0"/>
                </a:solidFill>
                <a:latin typeface="Times New Roman" pitchFamily="18" charset="0"/>
                <a:cs typeface="Times New Roman" pitchFamily="18" charset="0"/>
              </a:rPr>
              <a:t>Alternative regulatory approaches</a:t>
            </a:r>
          </a:p>
          <a:p>
            <a:pPr lvl="2"/>
            <a:r>
              <a:rPr lang="en-US" altLang="en-US" sz="2800" dirty="0" smtClean="0">
                <a:solidFill>
                  <a:srgbClr val="0070C0"/>
                </a:solidFill>
                <a:latin typeface="Times New Roman" pitchFamily="18" charset="0"/>
                <a:cs typeface="Times New Roman" pitchFamily="18" charset="0"/>
              </a:rPr>
              <a:t>Alternative levels of stringency</a:t>
            </a:r>
          </a:p>
        </p:txBody>
      </p:sp>
      <p:sp>
        <p:nvSpPr>
          <p:cNvPr id="35844"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F4DD6FA9-642C-48BF-B9CE-E747639580B9}" type="slidenum">
              <a:rPr lang="en-US" altLang="en-US" sz="1400">
                <a:solidFill>
                  <a:schemeClr val="tx1"/>
                </a:solidFill>
              </a:rPr>
              <a:pPr/>
              <a:t>16</a:t>
            </a:fld>
            <a:endParaRPr lang="en-US" altLang="en-US" sz="140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1295400" y="685800"/>
            <a:ext cx="7499350" cy="1143000"/>
          </a:xfrm>
        </p:spPr>
        <p:txBody>
          <a:bodyPr/>
          <a:lstStyle/>
          <a:p>
            <a:pPr algn="ctr" fontAlgn="auto">
              <a:spcAft>
                <a:spcPts val="0"/>
              </a:spcAft>
              <a:defRPr/>
            </a:pPr>
            <a:r>
              <a:rPr lang="en-US" altLang="en-US" dirty="0" smtClean="0">
                <a:solidFill>
                  <a:srgbClr val="000099"/>
                </a:solidFill>
              </a:rPr>
              <a:t>Post-Final Rule</a:t>
            </a:r>
          </a:p>
        </p:txBody>
      </p:sp>
      <p:sp>
        <p:nvSpPr>
          <p:cNvPr id="36867" name="Rectangle 3"/>
          <p:cNvSpPr>
            <a:spLocks noGrp="1" noChangeArrowheads="1"/>
          </p:cNvSpPr>
          <p:nvPr>
            <p:ph idx="1"/>
          </p:nvPr>
        </p:nvSpPr>
        <p:spPr>
          <a:xfrm>
            <a:off x="1435100" y="2209800"/>
            <a:ext cx="7499350" cy="4038600"/>
          </a:xfrm>
        </p:spPr>
        <p:txBody>
          <a:bodyPr/>
          <a:lstStyle/>
          <a:p>
            <a:r>
              <a:rPr lang="en-US" altLang="en-US" dirty="0" smtClean="0">
                <a:latin typeface="Times New Roman" pitchFamily="18" charset="0"/>
                <a:cs typeface="Times New Roman" pitchFamily="18" charset="0"/>
              </a:rPr>
              <a:t>Petitions for Reconsideration</a:t>
            </a:r>
          </a:p>
          <a:p>
            <a:r>
              <a:rPr lang="en-US" altLang="en-US" dirty="0" smtClean="0">
                <a:latin typeface="Times New Roman" pitchFamily="18" charset="0"/>
                <a:cs typeface="Times New Roman" pitchFamily="18" charset="0"/>
              </a:rPr>
              <a:t>Judicial Review</a:t>
            </a:r>
          </a:p>
          <a:p>
            <a:r>
              <a:rPr lang="en-US" altLang="en-US" dirty="0" smtClean="0">
                <a:latin typeface="Times New Roman" pitchFamily="18" charset="0"/>
                <a:cs typeface="Times New Roman" pitchFamily="18" charset="0"/>
              </a:rPr>
              <a:t>Congressional Review</a:t>
            </a:r>
          </a:p>
          <a:p>
            <a:r>
              <a:rPr lang="en-US" altLang="en-US" dirty="0" smtClean="0">
                <a:latin typeface="Times New Roman" pitchFamily="18" charset="0"/>
                <a:cs typeface="Times New Roman" pitchFamily="18" charset="0"/>
              </a:rPr>
              <a:t>Evaluation and Review</a:t>
            </a:r>
          </a:p>
          <a:p>
            <a:endParaRPr lang="en-US" altLang="en-US" dirty="0" smtClean="0"/>
          </a:p>
        </p:txBody>
      </p:sp>
      <p:sp>
        <p:nvSpPr>
          <p:cNvPr id="36868"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D6262407-9B11-4DEF-915B-827C8353C31C}" type="slidenum">
              <a:rPr lang="en-US" altLang="en-US" sz="1400">
                <a:solidFill>
                  <a:schemeClr val="tx1"/>
                </a:solidFill>
              </a:rPr>
              <a:pPr/>
              <a:t>17</a:t>
            </a:fld>
            <a:endParaRPr lang="en-US" altLang="en-US" sz="140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1066800" y="914400"/>
            <a:ext cx="7772400" cy="898525"/>
          </a:xfrm>
        </p:spPr>
        <p:txBody>
          <a:bodyPr>
            <a:normAutofit/>
          </a:bodyPr>
          <a:lstStyle/>
          <a:p>
            <a:pPr algn="ctr" fontAlgn="auto">
              <a:spcAft>
                <a:spcPts val="0"/>
              </a:spcAft>
              <a:defRPr/>
            </a:pPr>
            <a:r>
              <a:rPr lang="en-US" altLang="en-US" dirty="0" smtClean="0">
                <a:solidFill>
                  <a:srgbClr val="000099"/>
                </a:solidFill>
              </a:rPr>
              <a:t>FMVSS - Regulations</a:t>
            </a:r>
          </a:p>
        </p:txBody>
      </p:sp>
      <p:sp>
        <p:nvSpPr>
          <p:cNvPr id="37891" name="Rectangle 3"/>
          <p:cNvSpPr>
            <a:spLocks noGrp="1" noChangeArrowheads="1"/>
          </p:cNvSpPr>
          <p:nvPr>
            <p:ph idx="1"/>
          </p:nvPr>
        </p:nvSpPr>
        <p:spPr>
          <a:xfrm>
            <a:off x="1066800" y="2362200"/>
            <a:ext cx="7848600" cy="3657600"/>
          </a:xfrm>
        </p:spPr>
        <p:txBody>
          <a:bodyPr/>
          <a:lstStyle/>
          <a:p>
            <a:pPr>
              <a:lnSpc>
                <a:spcPct val="90000"/>
              </a:lnSpc>
            </a:pPr>
            <a:r>
              <a:rPr lang="en-US" altLang="en-US" sz="2800" dirty="0" smtClean="0">
                <a:latin typeface="Times New Roman" pitchFamily="18" charset="0"/>
                <a:cs typeface="Times New Roman" pitchFamily="18" charset="0"/>
              </a:rPr>
              <a:t>Approximately 65 vehicle and equipment regulations</a:t>
            </a:r>
          </a:p>
          <a:p>
            <a:pPr lvl="1">
              <a:lnSpc>
                <a:spcPct val="90000"/>
              </a:lnSpc>
            </a:pPr>
            <a:r>
              <a:rPr lang="en-US" altLang="en-US" sz="2400" dirty="0" smtClean="0">
                <a:latin typeface="Times New Roman" pitchFamily="18" charset="0"/>
                <a:cs typeface="Times New Roman" pitchFamily="18" charset="0"/>
              </a:rPr>
              <a:t>Crashworthiness </a:t>
            </a:r>
          </a:p>
          <a:p>
            <a:pPr lvl="1">
              <a:lnSpc>
                <a:spcPct val="90000"/>
              </a:lnSpc>
            </a:pPr>
            <a:r>
              <a:rPr lang="en-US" altLang="en-US" sz="2400" dirty="0" smtClean="0">
                <a:latin typeface="Times New Roman" pitchFamily="18" charset="0"/>
                <a:cs typeface="Times New Roman" pitchFamily="18" charset="0"/>
              </a:rPr>
              <a:t>Crash avoidance </a:t>
            </a:r>
            <a:endParaRPr lang="en-US" altLang="en-US" dirty="0" smtClean="0">
              <a:latin typeface="Times New Roman" pitchFamily="18" charset="0"/>
              <a:cs typeface="Times New Roman" pitchFamily="18" charset="0"/>
            </a:endParaRPr>
          </a:p>
          <a:p>
            <a:pPr lvl="1">
              <a:lnSpc>
                <a:spcPct val="90000"/>
              </a:lnSpc>
            </a:pPr>
            <a:r>
              <a:rPr lang="en-US" altLang="en-US" sz="2400" dirty="0" smtClean="0">
                <a:latin typeface="Times New Roman" pitchFamily="18" charset="0"/>
                <a:cs typeface="Times New Roman" pitchFamily="18" charset="0"/>
              </a:rPr>
              <a:t>Miscellaneous (Labeling, CNG Containment, etc.)</a:t>
            </a:r>
          </a:p>
          <a:p>
            <a:pPr>
              <a:lnSpc>
                <a:spcPct val="90000"/>
              </a:lnSpc>
            </a:pPr>
            <a:r>
              <a:rPr lang="en-US" altLang="en-US" sz="2800" dirty="0" smtClean="0">
                <a:latin typeface="Times New Roman" pitchFamily="18" charset="0"/>
                <a:cs typeface="Times New Roman" pitchFamily="18" charset="0"/>
              </a:rPr>
              <a:t>The full text for all Federal Motor Vehicle Safety Standards (FMVSS) can be found at:</a:t>
            </a:r>
          </a:p>
          <a:p>
            <a:pPr lvl="1">
              <a:lnSpc>
                <a:spcPct val="90000"/>
              </a:lnSpc>
            </a:pPr>
            <a:r>
              <a:rPr lang="en-US" altLang="en-US" sz="2400" b="1" dirty="0" smtClean="0">
                <a:solidFill>
                  <a:srgbClr val="CC0000"/>
                </a:solidFill>
                <a:latin typeface="Times New Roman" pitchFamily="18" charset="0"/>
                <a:cs typeface="Times New Roman" pitchFamily="18" charset="0"/>
              </a:rPr>
              <a:t>http://www.nhtsa.dot.gov</a:t>
            </a:r>
          </a:p>
        </p:txBody>
      </p:sp>
      <p:sp>
        <p:nvSpPr>
          <p:cNvPr id="37892"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92812C0D-B5A0-423C-B5CE-EE0ED4C2D9A5}" type="slidenum">
              <a:rPr lang="en-US" altLang="en-US" sz="1400">
                <a:solidFill>
                  <a:schemeClr val="tx1"/>
                </a:solidFill>
              </a:rPr>
              <a:pPr/>
              <a:t>18</a:t>
            </a:fld>
            <a:endParaRPr lang="en-US" altLang="en-US" sz="140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1026"/>
          <p:cNvSpPr>
            <a:spLocks noGrp="1" noChangeArrowheads="1"/>
          </p:cNvSpPr>
          <p:nvPr>
            <p:ph type="title"/>
          </p:nvPr>
        </p:nvSpPr>
        <p:spPr>
          <a:xfrm>
            <a:off x="1295400" y="762000"/>
            <a:ext cx="7499350" cy="1143000"/>
          </a:xfrm>
        </p:spPr>
        <p:txBody>
          <a:bodyPr/>
          <a:lstStyle/>
          <a:p>
            <a:pPr fontAlgn="auto">
              <a:spcAft>
                <a:spcPts val="0"/>
              </a:spcAft>
              <a:defRPr/>
            </a:pPr>
            <a:r>
              <a:rPr lang="en-US" altLang="en-US" dirty="0" smtClean="0">
                <a:solidFill>
                  <a:srgbClr val="000099"/>
                </a:solidFill>
              </a:rPr>
              <a:t>Certification Requirements</a:t>
            </a:r>
          </a:p>
        </p:txBody>
      </p:sp>
      <p:sp>
        <p:nvSpPr>
          <p:cNvPr id="43011" name="Rectangle 1027"/>
          <p:cNvSpPr>
            <a:spLocks noGrp="1" noChangeArrowheads="1"/>
          </p:cNvSpPr>
          <p:nvPr>
            <p:ph idx="1"/>
          </p:nvPr>
        </p:nvSpPr>
        <p:spPr>
          <a:xfrm>
            <a:off x="1295400" y="2438400"/>
            <a:ext cx="7620000" cy="4252913"/>
          </a:xfrm>
        </p:spPr>
        <p:txBody>
          <a:bodyPr/>
          <a:lstStyle/>
          <a:p>
            <a:pPr marL="0" indent="0">
              <a:buFontTx/>
              <a:buNone/>
            </a:pPr>
            <a:r>
              <a:rPr lang="en-US" altLang="en-US" dirty="0" smtClean="0">
                <a:latin typeface="Times New Roman" pitchFamily="18" charset="0"/>
                <a:cs typeface="Times New Roman" pitchFamily="18" charset="0"/>
              </a:rPr>
              <a:t>Manufacturers must permanently affix to each vehicle a label “self-certifying” that the vehicle complies with all applicable FMVSS in effect on the date of manufacture</a:t>
            </a:r>
          </a:p>
        </p:txBody>
      </p:sp>
      <p:sp>
        <p:nvSpPr>
          <p:cNvPr id="43012"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93DF8DBF-BD0E-4639-8D49-A96A6D32C94B}" type="slidenum">
              <a:rPr lang="en-US" altLang="en-US" sz="1400">
                <a:solidFill>
                  <a:schemeClr val="tx1"/>
                </a:solidFill>
              </a:rPr>
              <a:pPr/>
              <a:t>19</a:t>
            </a:fld>
            <a:endParaRPr lang="en-US" altLang="en-US" sz="140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95400" y="838200"/>
            <a:ext cx="7499350" cy="1143000"/>
          </a:xfrm>
        </p:spPr>
        <p:txBody>
          <a:bodyPr/>
          <a:lstStyle/>
          <a:p>
            <a:pPr algn="ctr" fontAlgn="auto">
              <a:spcAft>
                <a:spcPts val="0"/>
              </a:spcAft>
              <a:defRPr/>
            </a:pPr>
            <a:r>
              <a:rPr lang="en-US" altLang="en-US" dirty="0" smtClean="0">
                <a:solidFill>
                  <a:schemeClr val="tx1"/>
                </a:solidFill>
              </a:rPr>
              <a:t>	</a:t>
            </a:r>
            <a:r>
              <a:rPr lang="en-US" altLang="en-US" dirty="0" smtClean="0">
                <a:solidFill>
                  <a:srgbClr val="000099"/>
                </a:solidFill>
              </a:rPr>
              <a:t>Overview</a:t>
            </a:r>
          </a:p>
        </p:txBody>
      </p:sp>
      <p:sp>
        <p:nvSpPr>
          <p:cNvPr id="10243" name="Content Placeholder 2"/>
          <p:cNvSpPr>
            <a:spLocks noGrp="1"/>
          </p:cNvSpPr>
          <p:nvPr>
            <p:ph idx="1"/>
          </p:nvPr>
        </p:nvSpPr>
        <p:spPr>
          <a:xfrm>
            <a:off x="1435100" y="2209800"/>
            <a:ext cx="7499350" cy="4038600"/>
          </a:xfrm>
        </p:spPr>
        <p:txBody>
          <a:bodyPr/>
          <a:lstStyle/>
          <a:p>
            <a:r>
              <a:rPr lang="en-US" altLang="en-US" dirty="0" smtClean="0">
                <a:latin typeface="Times New Roman" pitchFamily="18" charset="0"/>
                <a:cs typeface="Times New Roman" pitchFamily="18" charset="0"/>
              </a:rPr>
              <a:t>The National Highway Traffic Safety Administration (NHTSA)</a:t>
            </a:r>
          </a:p>
          <a:p>
            <a:r>
              <a:rPr lang="en-US" altLang="en-US" dirty="0" smtClean="0">
                <a:latin typeface="Times New Roman" pitchFamily="18" charset="0"/>
                <a:cs typeface="Times New Roman" pitchFamily="18" charset="0"/>
              </a:rPr>
              <a:t>Motor vehicle safety regulatory process</a:t>
            </a:r>
          </a:p>
          <a:p>
            <a:r>
              <a:rPr lang="en-US" altLang="en-US" dirty="0" smtClean="0">
                <a:latin typeface="Times New Roman" pitchFamily="18" charset="0"/>
                <a:cs typeface="Times New Roman" pitchFamily="18" charset="0"/>
              </a:rPr>
              <a:t>Certification and </a:t>
            </a:r>
            <a:r>
              <a:rPr lang="en-US" altLang="en-US" dirty="0" smtClean="0">
                <a:latin typeface="Times New Roman" pitchFamily="18" charset="0"/>
                <a:cs typeface="Times New Roman" pitchFamily="18" charset="0"/>
              </a:rPr>
              <a:t>Enforcement</a:t>
            </a:r>
            <a:endParaRPr lang="en-US" altLang="en-US" dirty="0" smtClean="0">
              <a:latin typeface="Times New Roman" pitchFamily="18" charset="0"/>
              <a:cs typeface="Times New Roman" pitchFamily="18" charset="0"/>
            </a:endParaRPr>
          </a:p>
        </p:txBody>
      </p:sp>
      <p:sp>
        <p:nvSpPr>
          <p:cNvPr id="10244"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FE97C6C5-F718-4F4F-827E-B0E529C47958}" type="slidenum">
              <a:rPr lang="en-US" altLang="en-US" sz="1400">
                <a:solidFill>
                  <a:schemeClr val="tx1"/>
                </a:solidFill>
              </a:rPr>
              <a:pPr/>
              <a:t>2</a:t>
            </a:fld>
            <a:endParaRPr lang="en-US" altLang="en-US" sz="140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371600" y="609600"/>
            <a:ext cx="7499350" cy="1143000"/>
          </a:xfrm>
        </p:spPr>
        <p:txBody>
          <a:bodyPr/>
          <a:lstStyle/>
          <a:p>
            <a:pPr algn="ctr" fontAlgn="auto">
              <a:spcAft>
                <a:spcPts val="0"/>
              </a:spcAft>
              <a:defRPr/>
            </a:pPr>
            <a:r>
              <a:rPr lang="en-US" altLang="en-US" dirty="0" smtClean="0">
                <a:solidFill>
                  <a:srgbClr val="000099"/>
                </a:solidFill>
              </a:rPr>
              <a:t>Certification Requirements</a:t>
            </a:r>
          </a:p>
        </p:txBody>
      </p:sp>
      <p:sp>
        <p:nvSpPr>
          <p:cNvPr id="41987" name="Rectangle 3"/>
          <p:cNvSpPr>
            <a:spLocks noGrp="1" noChangeArrowheads="1"/>
          </p:cNvSpPr>
          <p:nvPr>
            <p:ph idx="1"/>
          </p:nvPr>
        </p:nvSpPr>
        <p:spPr>
          <a:xfrm>
            <a:off x="1435100" y="2209800"/>
            <a:ext cx="7499350" cy="4038600"/>
          </a:xfrm>
        </p:spPr>
        <p:txBody>
          <a:bodyPr/>
          <a:lstStyle/>
          <a:p>
            <a:r>
              <a:rPr lang="en-US" altLang="en-US" sz="2800" dirty="0" smtClean="0">
                <a:latin typeface="Times New Roman" pitchFamily="18" charset="0"/>
                <a:cs typeface="Times New Roman" pitchFamily="18" charset="0"/>
              </a:rPr>
              <a:t>Manufacturers’ self-certification, based on their testing and/or analysis</a:t>
            </a:r>
          </a:p>
          <a:p>
            <a:r>
              <a:rPr lang="en-US" altLang="en-US" sz="2800" dirty="0" smtClean="0">
                <a:latin typeface="Times New Roman" pitchFamily="18" charset="0"/>
                <a:cs typeface="Times New Roman" pitchFamily="18" charset="0"/>
              </a:rPr>
              <a:t>All certifications must be based on the manufacturer’s good faith belief that the certification is not false or misleading in any material respect.</a:t>
            </a:r>
            <a:r>
              <a:rPr lang="en-US" altLang="en-US" dirty="0" smtClean="0">
                <a:latin typeface="Times New Roman" pitchFamily="18" charset="0"/>
                <a:cs typeface="Times New Roman" pitchFamily="18" charset="0"/>
              </a:rPr>
              <a:t>  </a:t>
            </a:r>
          </a:p>
          <a:p>
            <a:pPr>
              <a:buFontTx/>
              <a:buChar char="•"/>
            </a:pPr>
            <a:endParaRPr lang="en-US" altLang="en-US" sz="800" dirty="0" smtClean="0">
              <a:latin typeface="Times New Roman" pitchFamily="18" charset="0"/>
              <a:cs typeface="Times New Roman" pitchFamily="18" charset="0"/>
            </a:endParaRPr>
          </a:p>
          <a:p>
            <a:endParaRPr lang="en-US" altLang="en-US" sz="2800" b="1" dirty="0" smtClean="0">
              <a:solidFill>
                <a:srgbClr val="FFFF00"/>
              </a:solidFill>
            </a:endParaRPr>
          </a:p>
          <a:p>
            <a:endParaRPr lang="en-US" altLang="en-US" dirty="0" smtClean="0"/>
          </a:p>
        </p:txBody>
      </p:sp>
      <p:sp>
        <p:nvSpPr>
          <p:cNvPr id="41988"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3BB2C5E3-960D-46DC-9225-3910A5CEBF58}" type="slidenum">
              <a:rPr lang="en-US" altLang="en-US" sz="1400">
                <a:solidFill>
                  <a:schemeClr val="tx1"/>
                </a:solidFill>
              </a:rPr>
              <a:pPr/>
              <a:t>20</a:t>
            </a:fld>
            <a:endParaRPr lang="en-US" altLang="en-US" sz="140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1295400" y="685800"/>
            <a:ext cx="7499350" cy="1143000"/>
          </a:xfrm>
        </p:spPr>
        <p:txBody>
          <a:bodyPr>
            <a:normAutofit/>
          </a:bodyPr>
          <a:lstStyle/>
          <a:p>
            <a:pPr algn="ctr" fontAlgn="auto">
              <a:spcAft>
                <a:spcPts val="0"/>
              </a:spcAft>
              <a:defRPr/>
            </a:pPr>
            <a:r>
              <a:rPr lang="en-US" altLang="en-US" dirty="0" smtClean="0">
                <a:solidFill>
                  <a:srgbClr val="000099"/>
                </a:solidFill>
              </a:rPr>
              <a:t>Compliance Enforcement</a:t>
            </a:r>
          </a:p>
        </p:txBody>
      </p:sp>
      <p:sp>
        <p:nvSpPr>
          <p:cNvPr id="38916" name="Rectangle 3"/>
          <p:cNvSpPr>
            <a:spLocks noGrp="1" noChangeArrowheads="1"/>
          </p:cNvSpPr>
          <p:nvPr>
            <p:ph idx="1"/>
          </p:nvPr>
        </p:nvSpPr>
        <p:spPr>
          <a:xfrm>
            <a:off x="1435100" y="2209800"/>
            <a:ext cx="7499350" cy="4038600"/>
          </a:xfrm>
        </p:spPr>
        <p:txBody>
          <a:bodyPr>
            <a:normAutofit fontScale="92500" lnSpcReduction="10000"/>
          </a:bodyPr>
          <a:lstStyle/>
          <a:p>
            <a:pPr marL="365760" indent="-283464" fontAlgn="auto">
              <a:spcAft>
                <a:spcPts val="0"/>
              </a:spcAft>
              <a:buFont typeface="Wingdings 2"/>
              <a:buChar char=""/>
              <a:defRPr/>
            </a:pPr>
            <a:r>
              <a:rPr lang="en-US" altLang="en-US" dirty="0" smtClean="0">
                <a:latin typeface="Times New Roman" pitchFamily="18" charset="0"/>
                <a:cs typeface="Times New Roman" pitchFamily="18" charset="0"/>
              </a:rPr>
              <a:t>Compliance test program</a:t>
            </a:r>
          </a:p>
          <a:p>
            <a:pPr marL="640080" lvl="1" indent="-237744" fontAlgn="auto">
              <a:spcAft>
                <a:spcPts val="0"/>
              </a:spcAft>
              <a:buFont typeface="Verdana"/>
              <a:buChar char="◦"/>
              <a:defRPr/>
            </a:pPr>
            <a:r>
              <a:rPr lang="en-US" altLang="en-US" sz="3200" dirty="0" smtClean="0">
                <a:latin typeface="Times New Roman" pitchFamily="18" charset="0"/>
                <a:cs typeface="Times New Roman" pitchFamily="18" charset="0"/>
              </a:rPr>
              <a:t>~100 vehicles  and many more pieces of equipment tested each year</a:t>
            </a:r>
          </a:p>
          <a:p>
            <a:pPr marL="640080" lvl="1" indent="-237744" fontAlgn="auto">
              <a:spcAft>
                <a:spcPts val="0"/>
              </a:spcAft>
              <a:buFont typeface="Verdana"/>
              <a:buChar char="◦"/>
              <a:defRPr/>
            </a:pPr>
            <a:r>
              <a:rPr lang="en-US" altLang="en-US" sz="3200" dirty="0" smtClean="0">
                <a:latin typeface="Times New Roman" pitchFamily="18" charset="0"/>
                <a:cs typeface="Times New Roman" pitchFamily="18" charset="0"/>
              </a:rPr>
              <a:t>Inspection program</a:t>
            </a:r>
          </a:p>
          <a:p>
            <a:pPr marL="640080" lvl="1" indent="-237744" fontAlgn="auto">
              <a:spcAft>
                <a:spcPts val="0"/>
              </a:spcAft>
              <a:buFont typeface="Verdana"/>
              <a:buChar char="◦"/>
              <a:defRPr/>
            </a:pPr>
            <a:r>
              <a:rPr lang="en-US" altLang="en-US" sz="3200" dirty="0" smtClean="0">
                <a:latin typeface="Times New Roman" pitchFamily="18" charset="0"/>
                <a:cs typeface="Times New Roman" pitchFamily="18" charset="0"/>
              </a:rPr>
              <a:t>NCAP program</a:t>
            </a:r>
          </a:p>
          <a:p>
            <a:pPr marL="640080" lvl="1" indent="-237744" fontAlgn="auto">
              <a:spcAft>
                <a:spcPts val="0"/>
              </a:spcAft>
              <a:buFont typeface="Verdana"/>
              <a:buChar char="◦"/>
              <a:defRPr/>
            </a:pPr>
            <a:r>
              <a:rPr lang="en-US" altLang="en-US" sz="3200" dirty="0" smtClean="0">
                <a:latin typeface="Times New Roman" pitchFamily="18" charset="0"/>
                <a:cs typeface="Times New Roman" pitchFamily="18" charset="0"/>
              </a:rPr>
              <a:t>Consumer complaints</a:t>
            </a:r>
          </a:p>
          <a:p>
            <a:pPr marL="365760" indent="-283464" fontAlgn="auto">
              <a:spcAft>
                <a:spcPts val="0"/>
              </a:spcAft>
              <a:buFont typeface="Wingdings 2"/>
              <a:buChar char=""/>
              <a:defRPr/>
            </a:pPr>
            <a:r>
              <a:rPr lang="en-US" altLang="en-US" dirty="0" smtClean="0">
                <a:latin typeface="Times New Roman" pitchFamily="18" charset="0"/>
                <a:cs typeface="Times New Roman" pitchFamily="18" charset="0"/>
              </a:rPr>
              <a:t>Recalls</a:t>
            </a:r>
          </a:p>
          <a:p>
            <a:pPr marL="640080" lvl="1" indent="-237744" fontAlgn="auto">
              <a:spcAft>
                <a:spcPts val="0"/>
              </a:spcAft>
              <a:buFont typeface="Verdana"/>
              <a:buChar char="◦"/>
              <a:defRPr/>
            </a:pPr>
            <a:r>
              <a:rPr lang="en-US" altLang="en-US" dirty="0" smtClean="0">
                <a:latin typeface="Times New Roman" pitchFamily="18" charset="0"/>
                <a:cs typeface="Times New Roman" pitchFamily="18" charset="0"/>
              </a:rPr>
              <a:t>May be ordered for non-compliance</a:t>
            </a:r>
          </a:p>
          <a:p>
            <a:pPr marL="640080" lvl="1" indent="-237744" fontAlgn="auto">
              <a:spcAft>
                <a:spcPts val="0"/>
              </a:spcAft>
              <a:buFont typeface="Verdana"/>
              <a:buChar char="◦"/>
              <a:defRPr/>
            </a:pPr>
            <a:endParaRPr lang="en-US" altLang="en-US" dirty="0" smtClean="0"/>
          </a:p>
        </p:txBody>
      </p:sp>
      <p:sp>
        <p:nvSpPr>
          <p:cNvPr id="44036"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FDF79D64-FCFA-434A-8F1B-D9C2B6841165}" type="slidenum">
              <a:rPr lang="en-US" altLang="en-US" sz="1400">
                <a:solidFill>
                  <a:schemeClr val="tx1"/>
                </a:solidFill>
              </a:rPr>
              <a:pPr/>
              <a:t>21</a:t>
            </a:fld>
            <a:endParaRPr lang="en-US" altLang="en-US" sz="140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0" y="762000"/>
            <a:ext cx="7467600" cy="1066800"/>
          </a:xfrm>
        </p:spPr>
        <p:txBody>
          <a:bodyPr/>
          <a:lstStyle/>
          <a:p>
            <a:pPr algn="ctr" fontAlgn="auto">
              <a:spcAft>
                <a:spcPts val="0"/>
              </a:spcAft>
              <a:defRPr/>
            </a:pPr>
            <a:r>
              <a:rPr lang="en-US" altLang="en-US" sz="4000" dirty="0" smtClean="0">
                <a:solidFill>
                  <a:srgbClr val="000099"/>
                </a:solidFill>
              </a:rPr>
              <a:t>Safety Defects</a:t>
            </a:r>
          </a:p>
        </p:txBody>
      </p:sp>
      <p:sp>
        <p:nvSpPr>
          <p:cNvPr id="54275" name="Rectangle 3"/>
          <p:cNvSpPr>
            <a:spLocks noGrp="1" noChangeArrowheads="1"/>
          </p:cNvSpPr>
          <p:nvPr>
            <p:ph idx="1"/>
          </p:nvPr>
        </p:nvSpPr>
        <p:spPr>
          <a:xfrm>
            <a:off x="1143000" y="2133600"/>
            <a:ext cx="3565525" cy="4198938"/>
          </a:xfrm>
        </p:spPr>
        <p:txBody>
          <a:bodyPr>
            <a:normAutofit/>
          </a:bodyPr>
          <a:lstStyle/>
          <a:p>
            <a:pPr marL="0" indent="0" fontAlgn="auto">
              <a:spcAft>
                <a:spcPts val="0"/>
              </a:spcAft>
              <a:buFontTx/>
              <a:buNone/>
              <a:defRPr/>
            </a:pPr>
            <a:r>
              <a:rPr lang="en-US" altLang="en-US" sz="2800" dirty="0" smtClean="0">
                <a:latin typeface="Times New Roman" pitchFamily="18" charset="0"/>
                <a:cs typeface="Times New Roman" pitchFamily="18" charset="0"/>
              </a:rPr>
              <a:t>“Defect related to motor vehicle safety” is an </a:t>
            </a:r>
            <a:r>
              <a:rPr lang="en-US" altLang="en-US" sz="2800" b="1" dirty="0" smtClean="0">
                <a:latin typeface="Times New Roman" pitchFamily="18" charset="0"/>
                <a:cs typeface="Times New Roman" pitchFamily="18" charset="0"/>
              </a:rPr>
              <a:t>unreasonable risk to safety </a:t>
            </a:r>
            <a:r>
              <a:rPr lang="en-US" altLang="en-US" sz="2800" dirty="0" smtClean="0">
                <a:latin typeface="Times New Roman" pitchFamily="18" charset="0"/>
                <a:cs typeface="Times New Roman" pitchFamily="18" charset="0"/>
              </a:rPr>
              <a:t>that is caused by any part of the motor vehicle</a:t>
            </a:r>
          </a:p>
        </p:txBody>
      </p:sp>
      <p:sp>
        <p:nvSpPr>
          <p:cNvPr id="45060" name="Slide Number Placeholder 1"/>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pPr algn="l"/>
            <a:fld id="{06B24D2B-BA45-4D86-A666-BE476FCFA841}" type="slidenum">
              <a:rPr lang="en-US" altLang="en-US" sz="1400">
                <a:solidFill>
                  <a:schemeClr val="tx1"/>
                </a:solidFill>
                <a:latin typeface="Arial" charset="0"/>
              </a:rPr>
              <a:pPr algn="l"/>
              <a:t>22</a:t>
            </a:fld>
            <a:endParaRPr lang="en-US" altLang="en-US" sz="1400">
              <a:solidFill>
                <a:schemeClr val="tx1"/>
              </a:solidFill>
              <a:latin typeface="Arial" charset="0"/>
            </a:endParaRPr>
          </a:p>
        </p:txBody>
      </p:sp>
      <p:pic>
        <p:nvPicPr>
          <p:cNvPr id="45061" name="Picture 4" descr="DSC00200"/>
          <p:cNvPicPr>
            <a:picLocks noChangeAspect="1" noChangeArrowheads="1"/>
          </p:cNvPicPr>
          <p:nvPr/>
        </p:nvPicPr>
        <p:blipFill>
          <a:blip r:embed="rId3" cstate="print"/>
          <a:srcRect/>
          <a:stretch>
            <a:fillRect/>
          </a:stretch>
        </p:blipFill>
        <p:spPr bwMode="auto">
          <a:xfrm>
            <a:off x="4876800" y="2133600"/>
            <a:ext cx="4010025" cy="2863850"/>
          </a:xfrm>
          <a:prstGeom prst="rect">
            <a:avLst/>
          </a:prstGeom>
          <a:noFill/>
          <a:ln w="9525">
            <a:noFill/>
            <a:miter lim="800000"/>
            <a:headEnd/>
            <a:tailEnd/>
          </a:ln>
        </p:spPr>
      </p:pic>
      <p:pic>
        <p:nvPicPr>
          <p:cNvPr id="45062" name="Picture 5" descr="Upper Ball Joint1"/>
          <p:cNvPicPr>
            <a:picLocks noChangeAspect="1" noChangeArrowheads="1"/>
          </p:cNvPicPr>
          <p:nvPr/>
        </p:nvPicPr>
        <p:blipFill>
          <a:blip r:embed="rId4" cstate="print"/>
          <a:srcRect/>
          <a:stretch>
            <a:fillRect/>
          </a:stretch>
        </p:blipFill>
        <p:spPr bwMode="auto">
          <a:xfrm>
            <a:off x="4038600" y="4464050"/>
            <a:ext cx="2387600" cy="2149475"/>
          </a:xfrm>
          <a:prstGeom prst="rect">
            <a:avLst/>
          </a:prstGeom>
          <a:solidFill>
            <a:srgbClr val="FFFFFF"/>
          </a:solidFill>
          <a:ln w="9525">
            <a:noFill/>
            <a:miter lim="800000"/>
            <a:headEnd/>
            <a:tailEnd/>
          </a:ln>
        </p:spPr>
      </p:pic>
      <p:pic>
        <p:nvPicPr>
          <p:cNvPr id="45063" name="Picture 6" descr="TirePic"/>
          <p:cNvPicPr>
            <a:picLocks noChangeAspect="1" noChangeArrowheads="1"/>
          </p:cNvPicPr>
          <p:nvPr/>
        </p:nvPicPr>
        <p:blipFill>
          <a:blip r:embed="rId5" cstate="print"/>
          <a:srcRect/>
          <a:stretch>
            <a:fillRect/>
          </a:stretch>
        </p:blipFill>
        <p:spPr bwMode="auto">
          <a:xfrm>
            <a:off x="6426200" y="3886200"/>
            <a:ext cx="2282825" cy="2516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295400" y="685800"/>
            <a:ext cx="7543800" cy="1249363"/>
          </a:xfrm>
        </p:spPr>
        <p:txBody>
          <a:bodyPr/>
          <a:lstStyle/>
          <a:p>
            <a:pPr algn="ctr" fontAlgn="auto">
              <a:spcAft>
                <a:spcPts val="0"/>
              </a:spcAft>
              <a:defRPr/>
            </a:pPr>
            <a:r>
              <a:rPr lang="en-US" altLang="en-US" sz="3600" dirty="0" smtClean="0">
                <a:solidFill>
                  <a:srgbClr val="000099"/>
                </a:solidFill>
              </a:rPr>
              <a:t>Sources for Evidence of a Safety Defect</a:t>
            </a:r>
          </a:p>
        </p:txBody>
      </p:sp>
      <p:sp>
        <p:nvSpPr>
          <p:cNvPr id="47107" name="Content Placeholder 2"/>
          <p:cNvSpPr>
            <a:spLocks noGrp="1"/>
          </p:cNvSpPr>
          <p:nvPr>
            <p:ph idx="1"/>
          </p:nvPr>
        </p:nvSpPr>
        <p:spPr>
          <a:xfrm>
            <a:off x="457200" y="1905000"/>
            <a:ext cx="8229600" cy="4495800"/>
          </a:xfrm>
        </p:spPr>
        <p:txBody>
          <a:bodyPr/>
          <a:lstStyle/>
          <a:p>
            <a:pPr marL="0" indent="0">
              <a:buFont typeface="Wingdings" pitchFamily="2" charset="2"/>
              <a:buNone/>
            </a:pPr>
            <a:endParaRPr lang="en-US" altLang="en-US" smtClean="0"/>
          </a:p>
          <a:p>
            <a:pPr marL="0" indent="0">
              <a:buFontTx/>
              <a:buChar char="•"/>
            </a:pPr>
            <a:endParaRPr lang="en-US" altLang="en-US" smtClean="0"/>
          </a:p>
          <a:p>
            <a:pPr marL="0" indent="0">
              <a:buFontTx/>
              <a:buChar char="•"/>
            </a:pPr>
            <a:endParaRPr lang="en-US" altLang="en-US" smtClean="0"/>
          </a:p>
          <a:p>
            <a:pPr marL="0" indent="0"/>
            <a:endParaRPr lang="en-US" altLang="en-US" smtClean="0"/>
          </a:p>
        </p:txBody>
      </p:sp>
      <p:sp>
        <p:nvSpPr>
          <p:cNvPr id="47108"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pPr algn="l"/>
            <a:fld id="{66A638B9-02D0-4B8D-A264-FAF373E1EFE7}" type="slidenum">
              <a:rPr lang="en-US" altLang="en-US" sz="1400">
                <a:solidFill>
                  <a:schemeClr val="tx1"/>
                </a:solidFill>
                <a:latin typeface="Arial" charset="0"/>
              </a:rPr>
              <a:pPr algn="l"/>
              <a:t>23</a:t>
            </a:fld>
            <a:endParaRPr lang="en-US" altLang="en-US" sz="1400">
              <a:solidFill>
                <a:schemeClr val="tx1"/>
              </a:solidFill>
              <a:latin typeface="Arial" charset="0"/>
            </a:endParaRPr>
          </a:p>
        </p:txBody>
      </p:sp>
      <p:graphicFrame>
        <p:nvGraphicFramePr>
          <p:cNvPr id="2" name="Diagram 1"/>
          <p:cNvGraphicFramePr/>
          <p:nvPr/>
        </p:nvGraphicFramePr>
        <p:xfrm>
          <a:off x="1600200" y="1752600"/>
          <a:ext cx="7086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62000" y="838200"/>
            <a:ext cx="7772400" cy="1143000"/>
          </a:xfrm>
        </p:spPr>
        <p:txBody>
          <a:bodyPr>
            <a:normAutofit/>
          </a:bodyPr>
          <a:lstStyle/>
          <a:p>
            <a:pPr algn="ctr" fontAlgn="auto">
              <a:spcAft>
                <a:spcPts val="0"/>
              </a:spcAft>
              <a:defRPr/>
            </a:pPr>
            <a:r>
              <a:rPr lang="en-US" altLang="en-US" sz="3800" dirty="0" smtClean="0">
                <a:solidFill>
                  <a:srgbClr val="000099"/>
                </a:solidFill>
              </a:rPr>
              <a:t>Recalls (Non-compliance and Defects)</a:t>
            </a:r>
          </a:p>
        </p:txBody>
      </p:sp>
      <p:sp>
        <p:nvSpPr>
          <p:cNvPr id="48131" name="Content Placeholder 2"/>
          <p:cNvSpPr>
            <a:spLocks noGrp="1"/>
          </p:cNvSpPr>
          <p:nvPr>
            <p:ph idx="1"/>
          </p:nvPr>
        </p:nvSpPr>
        <p:spPr>
          <a:xfrm>
            <a:off x="1219200" y="2286000"/>
            <a:ext cx="7772400" cy="4252913"/>
          </a:xfrm>
        </p:spPr>
        <p:txBody>
          <a:bodyPr/>
          <a:lstStyle/>
          <a:p>
            <a:r>
              <a:rPr lang="en-US" altLang="en-US" dirty="0" smtClean="0">
                <a:latin typeface="Times New Roman" pitchFamily="18" charset="0"/>
                <a:cs typeface="Times New Roman" pitchFamily="18" charset="0"/>
              </a:rPr>
              <a:t>600 recalls/year of vehicles and equipment</a:t>
            </a:r>
          </a:p>
          <a:p>
            <a:r>
              <a:rPr lang="en-US" altLang="en-US" dirty="0" smtClean="0">
                <a:latin typeface="Times New Roman" pitchFamily="18" charset="0"/>
                <a:cs typeface="Times New Roman" pitchFamily="18" charset="0"/>
              </a:rPr>
              <a:t>75% of recalls for defects</a:t>
            </a:r>
          </a:p>
          <a:p>
            <a:r>
              <a:rPr lang="en-US" altLang="en-US" dirty="0" smtClean="0">
                <a:latin typeface="Times New Roman" pitchFamily="18" charset="0"/>
                <a:cs typeface="Times New Roman" pitchFamily="18" charset="0"/>
              </a:rPr>
              <a:t>25% for regulatory non-compliance</a:t>
            </a:r>
          </a:p>
          <a:p>
            <a:r>
              <a:rPr lang="en-US" altLang="en-US" dirty="0" smtClean="0">
                <a:latin typeface="Times New Roman" pitchFamily="18" charset="0"/>
                <a:cs typeface="Times New Roman" pitchFamily="18" charset="0"/>
              </a:rPr>
              <a:t>25-30% recalls begin with NHTSA’s investigation</a:t>
            </a:r>
          </a:p>
          <a:p>
            <a:endParaRPr lang="en-US" altLang="en-US" dirty="0" smtClean="0"/>
          </a:p>
        </p:txBody>
      </p:sp>
      <p:sp>
        <p:nvSpPr>
          <p:cNvPr id="48132"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BE615121-F6D5-420B-B6EF-C665448D163A}" type="slidenum">
              <a:rPr lang="en-US" altLang="en-US" sz="1400">
                <a:solidFill>
                  <a:schemeClr val="tx1"/>
                </a:solidFill>
              </a:rPr>
              <a:pPr/>
              <a:t>24</a:t>
            </a:fld>
            <a:endParaRPr lang="en-US" altLang="en-US" sz="140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1219200" y="762000"/>
            <a:ext cx="7499350" cy="1143000"/>
          </a:xfrm>
        </p:spPr>
        <p:txBody>
          <a:bodyPr>
            <a:normAutofit/>
          </a:bodyPr>
          <a:lstStyle/>
          <a:p>
            <a:pPr algn="ctr" fontAlgn="auto">
              <a:spcAft>
                <a:spcPts val="0"/>
              </a:spcAft>
              <a:defRPr/>
            </a:pPr>
            <a:r>
              <a:rPr lang="en-US" altLang="en-US" dirty="0" smtClean="0">
                <a:solidFill>
                  <a:srgbClr val="000099"/>
                </a:solidFill>
              </a:rPr>
              <a:t>Agency Civil Penalties </a:t>
            </a:r>
          </a:p>
        </p:txBody>
      </p:sp>
      <p:sp>
        <p:nvSpPr>
          <p:cNvPr id="45060" name="Rectangle 3"/>
          <p:cNvSpPr>
            <a:spLocks noGrp="1" noChangeArrowheads="1"/>
          </p:cNvSpPr>
          <p:nvPr>
            <p:ph idx="1"/>
          </p:nvPr>
        </p:nvSpPr>
        <p:spPr>
          <a:xfrm>
            <a:off x="1435100" y="2133600"/>
            <a:ext cx="7499350" cy="4114800"/>
          </a:xfrm>
        </p:spPr>
        <p:txBody>
          <a:bodyPr>
            <a:normAutofit/>
          </a:bodyPr>
          <a:lstStyle/>
          <a:p>
            <a:pPr marL="365760" indent="-283464" fontAlgn="auto">
              <a:spcAft>
                <a:spcPts val="0"/>
              </a:spcAft>
              <a:buFont typeface="Wingdings 2"/>
              <a:buChar char=""/>
              <a:defRPr/>
            </a:pPr>
            <a:r>
              <a:rPr lang="en-US" altLang="en-US" sz="2800" dirty="0" smtClean="0">
                <a:latin typeface="Times New Roman" pitchFamily="18" charset="0"/>
                <a:cs typeface="Times New Roman" pitchFamily="18" charset="0"/>
              </a:rPr>
              <a:t>Civil penalties for failure to comply or failure to attach a certification label to a vehicle that requires such a label; or for failure to report a defect </a:t>
            </a:r>
          </a:p>
          <a:p>
            <a:pPr marL="640080" lvl="1" indent="-237744" fontAlgn="auto">
              <a:spcAft>
                <a:spcPts val="0"/>
              </a:spcAft>
              <a:buFont typeface="Verdana"/>
              <a:buChar char="◦"/>
              <a:defRPr/>
            </a:pPr>
            <a:r>
              <a:rPr lang="en-US" altLang="en-US" dirty="0" smtClean="0">
                <a:latin typeface="Times New Roman" pitchFamily="18" charset="0"/>
                <a:cs typeface="Times New Roman" pitchFamily="18" charset="0"/>
              </a:rPr>
              <a:t>May be assessed for up to $7,200 per violation, with a maximum penalty for a related series of violations of $35 million</a:t>
            </a:r>
          </a:p>
        </p:txBody>
      </p:sp>
      <p:sp>
        <p:nvSpPr>
          <p:cNvPr id="50180"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69F9D3B0-FD6E-41E2-A11A-9A306157D816}" type="slidenum">
              <a:rPr lang="en-US" altLang="en-US" sz="1400">
                <a:solidFill>
                  <a:schemeClr val="tx1"/>
                </a:solidFill>
              </a:rPr>
              <a:pPr/>
              <a:t>25</a:t>
            </a:fld>
            <a:endParaRPr lang="en-US" altLang="en-US" sz="140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6"/>
          <p:cNvSpPr>
            <a:spLocks noGrp="1" noChangeArrowheads="1"/>
          </p:cNvSpPr>
          <p:nvPr>
            <p:ph type="title"/>
          </p:nvPr>
        </p:nvSpPr>
        <p:spPr>
          <a:xfrm>
            <a:off x="1524000" y="914400"/>
            <a:ext cx="7297738" cy="914400"/>
          </a:xfrm>
        </p:spPr>
        <p:txBody>
          <a:bodyPr>
            <a:normAutofit fontScale="90000"/>
          </a:bodyPr>
          <a:lstStyle/>
          <a:p>
            <a:pPr algn="ctr" fontAlgn="auto">
              <a:spcAft>
                <a:spcPts val="0"/>
              </a:spcAft>
              <a:defRPr/>
            </a:pPr>
            <a:r>
              <a:rPr lang="en-US" altLang="en-US" dirty="0" smtClean="0">
                <a:solidFill>
                  <a:srgbClr val="CA021A"/>
                </a:solidFill>
                <a:cs typeface="Times New Roman" pitchFamily="18" charset="0"/>
              </a:rPr>
              <a:t/>
            </a:r>
            <a:br>
              <a:rPr lang="en-US" altLang="en-US" dirty="0" smtClean="0">
                <a:solidFill>
                  <a:srgbClr val="CA021A"/>
                </a:solidFill>
                <a:cs typeface="Times New Roman" pitchFamily="18" charset="0"/>
              </a:rPr>
            </a:br>
            <a:r>
              <a:rPr lang="en-US" altLang="en-US" dirty="0" smtClean="0">
                <a:solidFill>
                  <a:srgbClr val="000099"/>
                </a:solidFill>
                <a:cs typeface="Times New Roman" pitchFamily="18" charset="0"/>
              </a:rPr>
              <a:t>U.S. Road Traffic Safety</a:t>
            </a:r>
            <a:r>
              <a:rPr lang="en-US" altLang="en-US" dirty="0" smtClean="0">
                <a:solidFill>
                  <a:srgbClr val="CA021A"/>
                </a:solidFill>
                <a:cs typeface="Times New Roman" pitchFamily="18" charset="0"/>
              </a:rPr>
              <a:t/>
            </a:r>
            <a:br>
              <a:rPr lang="en-US" altLang="en-US" dirty="0" smtClean="0">
                <a:solidFill>
                  <a:srgbClr val="CA021A"/>
                </a:solidFill>
                <a:cs typeface="Times New Roman" pitchFamily="18" charset="0"/>
              </a:rPr>
            </a:br>
            <a:endParaRPr lang="en-US" altLang="en-US" dirty="0" smtClean="0">
              <a:solidFill>
                <a:srgbClr val="CA021A"/>
              </a:solidFill>
              <a:cs typeface="Times New Roman" pitchFamily="18" charset="0"/>
            </a:endParaRPr>
          </a:p>
        </p:txBody>
      </p:sp>
      <p:sp>
        <p:nvSpPr>
          <p:cNvPr id="11267" name="Rectangle 1027"/>
          <p:cNvSpPr>
            <a:spLocks noGrp="1" noChangeArrowheads="1"/>
          </p:cNvSpPr>
          <p:nvPr>
            <p:ph idx="1"/>
          </p:nvPr>
        </p:nvSpPr>
        <p:spPr>
          <a:xfrm>
            <a:off x="685800" y="2057400"/>
            <a:ext cx="8686800" cy="4800600"/>
          </a:xfrm>
        </p:spPr>
        <p:txBody>
          <a:bodyPr/>
          <a:lstStyle/>
          <a:p>
            <a:r>
              <a:rPr lang="en-US" altLang="en-US" dirty="0" smtClean="0">
                <a:latin typeface="Times New Roman" pitchFamily="18" charset="0"/>
                <a:cs typeface="Times New Roman" pitchFamily="18" charset="0"/>
              </a:rPr>
              <a:t>U.S. top transportation priority</a:t>
            </a:r>
          </a:p>
          <a:p>
            <a:r>
              <a:rPr lang="en-US" altLang="en-US" dirty="0" smtClean="0">
                <a:latin typeface="Times New Roman" pitchFamily="18" charset="0"/>
                <a:cs typeface="Times New Roman" pitchFamily="18" charset="0"/>
              </a:rPr>
              <a:t>Public health priority</a:t>
            </a:r>
          </a:p>
          <a:p>
            <a:pPr lvl="1"/>
            <a:r>
              <a:rPr lang="en-US" altLang="en-US" sz="3200" dirty="0" smtClean="0">
                <a:latin typeface="Times New Roman" pitchFamily="18" charset="0"/>
                <a:cs typeface="Times New Roman" pitchFamily="18" charset="0"/>
              </a:rPr>
              <a:t>&gt;60,000 deaths per year and rising in the ‘60s</a:t>
            </a:r>
          </a:p>
          <a:p>
            <a:pPr lvl="1"/>
            <a:r>
              <a:rPr lang="en-US" altLang="en-US" sz="3200" dirty="0" smtClean="0">
                <a:latin typeface="Times New Roman" pitchFamily="18" charset="0"/>
                <a:cs typeface="Times New Roman" pitchFamily="18" charset="0"/>
              </a:rPr>
              <a:t>32,675 </a:t>
            </a:r>
            <a:r>
              <a:rPr lang="en-US" altLang="en-US" sz="3200" dirty="0" smtClean="0">
                <a:latin typeface="Times New Roman" pitchFamily="18" charset="0"/>
                <a:cs typeface="Times New Roman" pitchFamily="18" charset="0"/>
              </a:rPr>
              <a:t>deaths </a:t>
            </a:r>
            <a:r>
              <a:rPr lang="en-US" altLang="en-US" sz="3200" dirty="0" smtClean="0">
                <a:latin typeface="Times New Roman" pitchFamily="18" charset="0"/>
                <a:cs typeface="Times New Roman" pitchFamily="18" charset="0"/>
              </a:rPr>
              <a:t>in 2014</a:t>
            </a:r>
            <a:endParaRPr lang="en-US" altLang="en-US" sz="3200" dirty="0" smtClean="0">
              <a:latin typeface="Times New Roman" pitchFamily="18" charset="0"/>
              <a:cs typeface="Times New Roman" pitchFamily="18" charset="0"/>
            </a:endParaRPr>
          </a:p>
          <a:p>
            <a:r>
              <a:rPr lang="en-US" altLang="en-US" dirty="0" smtClean="0">
                <a:latin typeface="Times New Roman" pitchFamily="18" charset="0"/>
                <a:cs typeface="Times New Roman" pitchFamily="18" charset="0"/>
              </a:rPr>
              <a:t>NHTSA (in DOT)- the lead U.S. agency on crash-related injury prevention </a:t>
            </a:r>
          </a:p>
        </p:txBody>
      </p:sp>
      <p:sp>
        <p:nvSpPr>
          <p:cNvPr id="11268"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0449DA38-E9B2-4AFC-BC4A-75A8B3E2AEFF}" type="slidenum">
              <a:rPr lang="en-US" altLang="en-US" sz="1400">
                <a:solidFill>
                  <a:schemeClr val="tx1"/>
                </a:solidFill>
              </a:rPr>
              <a:pPr/>
              <a:t>3</a:t>
            </a:fld>
            <a:endParaRPr lang="en-US" altLang="en-US" sz="140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371600" y="685800"/>
            <a:ext cx="7499350" cy="1143000"/>
          </a:xfrm>
        </p:spPr>
        <p:txBody>
          <a:bodyPr/>
          <a:lstStyle/>
          <a:p>
            <a:pPr algn="ctr" fontAlgn="auto">
              <a:spcAft>
                <a:spcPts val="0"/>
              </a:spcAft>
              <a:defRPr/>
            </a:pPr>
            <a:r>
              <a:rPr lang="en-US" altLang="en-US" dirty="0" smtClean="0">
                <a:solidFill>
                  <a:srgbClr val="000099"/>
                </a:solidFill>
              </a:rPr>
              <a:t>Vehicle Safety Act</a:t>
            </a:r>
          </a:p>
        </p:txBody>
      </p:sp>
      <p:sp>
        <p:nvSpPr>
          <p:cNvPr id="14339" name="Rectangle 3"/>
          <p:cNvSpPr>
            <a:spLocks noGrp="1" noChangeArrowheads="1"/>
          </p:cNvSpPr>
          <p:nvPr>
            <p:ph idx="1"/>
          </p:nvPr>
        </p:nvSpPr>
        <p:spPr>
          <a:xfrm>
            <a:off x="914400" y="2057400"/>
            <a:ext cx="8610600" cy="4405312"/>
          </a:xfrm>
        </p:spPr>
        <p:txBody>
          <a:bodyPr/>
          <a:lstStyle/>
          <a:p>
            <a:pPr>
              <a:lnSpc>
                <a:spcPct val="90000"/>
              </a:lnSpc>
            </a:pPr>
            <a:r>
              <a:rPr lang="en-US" altLang="en-US" sz="2800" dirty="0" smtClean="0">
                <a:latin typeface="Times New Roman" pitchFamily="18" charset="0"/>
              </a:rPr>
              <a:t>Mandates establishing Federal Motor Vehicle Safety Standards* (FMVSS) for motor vehicles and motor vehicle equipment</a:t>
            </a:r>
          </a:p>
          <a:p>
            <a:pPr>
              <a:lnSpc>
                <a:spcPct val="90000"/>
              </a:lnSpc>
            </a:pPr>
            <a:endParaRPr lang="en-US" altLang="en-US" sz="2800" dirty="0" smtClean="0">
              <a:latin typeface="Times New Roman" pitchFamily="18" charset="0"/>
            </a:endParaRPr>
          </a:p>
          <a:p>
            <a:pPr>
              <a:lnSpc>
                <a:spcPct val="90000"/>
              </a:lnSpc>
            </a:pPr>
            <a:r>
              <a:rPr lang="en-US" altLang="en-US" sz="2800" dirty="0" smtClean="0">
                <a:latin typeface="Times New Roman" pitchFamily="18" charset="0"/>
              </a:rPr>
              <a:t>No person may manufacture or import a vehicle or equipment unless it complies with applicable FMVSS</a:t>
            </a:r>
          </a:p>
          <a:p>
            <a:pPr>
              <a:lnSpc>
                <a:spcPct val="90000"/>
              </a:lnSpc>
            </a:pPr>
            <a:endParaRPr lang="en-US" altLang="en-US" sz="2800" dirty="0" smtClean="0">
              <a:latin typeface="Times New Roman" pitchFamily="18" charset="0"/>
            </a:endParaRPr>
          </a:p>
          <a:p>
            <a:pPr>
              <a:lnSpc>
                <a:spcPct val="90000"/>
              </a:lnSpc>
            </a:pPr>
            <a:r>
              <a:rPr lang="en-US" altLang="en-US" sz="2800" dirty="0" smtClean="0">
                <a:latin typeface="Times New Roman" pitchFamily="18" charset="0"/>
              </a:rPr>
              <a:t>Manufacturers must certify (self-certification) that  vehicles or equipment comply with FMVSS</a:t>
            </a:r>
          </a:p>
          <a:p>
            <a:pPr>
              <a:lnSpc>
                <a:spcPct val="90000"/>
              </a:lnSpc>
              <a:buNone/>
            </a:pPr>
            <a:r>
              <a:rPr lang="en-US" altLang="en-US" sz="2800" dirty="0" smtClean="0">
                <a:latin typeface="Times New Roman" pitchFamily="18" charset="0"/>
              </a:rPr>
              <a:t>* force of law</a:t>
            </a:r>
          </a:p>
          <a:p>
            <a:pPr>
              <a:lnSpc>
                <a:spcPct val="90000"/>
              </a:lnSpc>
              <a:buFontTx/>
              <a:buChar char="•"/>
            </a:pPr>
            <a:endParaRPr lang="en-US" altLang="en-US" sz="2800" dirty="0" smtClean="0">
              <a:latin typeface="Times New Roman" pitchFamily="18" charset="0"/>
            </a:endParaRPr>
          </a:p>
          <a:p>
            <a:pPr>
              <a:lnSpc>
                <a:spcPct val="90000"/>
              </a:lnSpc>
            </a:pPr>
            <a:endParaRPr lang="en-US" altLang="en-US" sz="2400" dirty="0" smtClean="0">
              <a:latin typeface="Times New Roman" pitchFamily="18" charset="0"/>
            </a:endParaRPr>
          </a:p>
        </p:txBody>
      </p:sp>
      <p:sp>
        <p:nvSpPr>
          <p:cNvPr id="14340"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AD6D9ECD-9432-4CE0-B386-9174A1F31AAF}" type="slidenum">
              <a:rPr lang="en-US" altLang="en-US" sz="1400">
                <a:solidFill>
                  <a:schemeClr val="tx1"/>
                </a:solidFill>
              </a:rPr>
              <a:pPr/>
              <a:t>4</a:t>
            </a:fld>
            <a:endParaRPr lang="en-US" altLang="en-US" sz="140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447800" y="685800"/>
            <a:ext cx="7499350" cy="1143000"/>
          </a:xfrm>
        </p:spPr>
        <p:txBody>
          <a:bodyPr/>
          <a:lstStyle/>
          <a:p>
            <a:pPr algn="ctr" fontAlgn="auto">
              <a:spcAft>
                <a:spcPts val="0"/>
              </a:spcAft>
              <a:defRPr/>
            </a:pPr>
            <a:r>
              <a:rPr lang="en-US" altLang="en-US" dirty="0" smtClean="0">
                <a:solidFill>
                  <a:srgbClr val="000099"/>
                </a:solidFill>
              </a:rPr>
              <a:t>NHTSA Mission</a:t>
            </a:r>
          </a:p>
        </p:txBody>
      </p:sp>
      <p:sp>
        <p:nvSpPr>
          <p:cNvPr id="15363" name="Rectangle 3"/>
          <p:cNvSpPr>
            <a:spLocks noGrp="1" noChangeArrowheads="1"/>
          </p:cNvSpPr>
          <p:nvPr>
            <p:ph idx="1"/>
          </p:nvPr>
        </p:nvSpPr>
        <p:spPr>
          <a:xfrm>
            <a:off x="1371600" y="2057400"/>
            <a:ext cx="7499350" cy="4800600"/>
          </a:xfrm>
        </p:spPr>
        <p:txBody>
          <a:bodyPr/>
          <a:lstStyle/>
          <a:p>
            <a:endParaRPr lang="en-US" altLang="en-US" dirty="0" smtClean="0"/>
          </a:p>
          <a:p>
            <a:pPr algn="ctr">
              <a:buFontTx/>
              <a:buNone/>
            </a:pPr>
            <a:r>
              <a:rPr lang="en-US" altLang="en-US" dirty="0" smtClean="0">
                <a:latin typeface="Times New Roman" pitchFamily="18" charset="0"/>
                <a:cs typeface="Times New Roman" pitchFamily="18" charset="0"/>
              </a:rPr>
              <a:t>Save lives, prevent injuries and reduce </a:t>
            </a:r>
          </a:p>
          <a:p>
            <a:pPr algn="ctr">
              <a:buFontTx/>
              <a:buNone/>
            </a:pPr>
            <a:r>
              <a:rPr lang="en-US" altLang="en-US" dirty="0" smtClean="0">
                <a:latin typeface="Times New Roman" pitchFamily="18" charset="0"/>
                <a:cs typeface="Times New Roman" pitchFamily="18" charset="0"/>
              </a:rPr>
              <a:t>traffic-related healthcare and other </a:t>
            </a:r>
          </a:p>
          <a:p>
            <a:pPr algn="ctr">
              <a:buFontTx/>
              <a:buNone/>
            </a:pPr>
            <a:r>
              <a:rPr lang="en-US" altLang="en-US" dirty="0" smtClean="0">
                <a:latin typeface="Times New Roman" pitchFamily="18" charset="0"/>
                <a:cs typeface="Times New Roman" pitchFamily="18" charset="0"/>
              </a:rPr>
              <a:t>economic costs</a:t>
            </a:r>
          </a:p>
        </p:txBody>
      </p:sp>
      <p:sp>
        <p:nvSpPr>
          <p:cNvPr id="15364"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3ABC2CFC-001D-45FD-844B-F5F34FCD457E}" type="slidenum">
              <a:rPr lang="en-US" altLang="en-US" sz="1400">
                <a:solidFill>
                  <a:schemeClr val="tx1"/>
                </a:solidFill>
              </a:rPr>
              <a:pPr/>
              <a:t>5</a:t>
            </a:fld>
            <a:endParaRPr lang="en-US" altLang="en-US" sz="140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371600" y="609600"/>
            <a:ext cx="7499350" cy="1143000"/>
          </a:xfrm>
        </p:spPr>
        <p:txBody>
          <a:bodyPr/>
          <a:lstStyle/>
          <a:p>
            <a:pPr algn="ctr" fontAlgn="auto">
              <a:spcAft>
                <a:spcPts val="0"/>
              </a:spcAft>
              <a:defRPr/>
            </a:pPr>
            <a:r>
              <a:rPr lang="en-US" altLang="en-US" dirty="0" smtClean="0">
                <a:solidFill>
                  <a:srgbClr val="000099"/>
                </a:solidFill>
              </a:rPr>
              <a:t>Strategy</a:t>
            </a:r>
          </a:p>
        </p:txBody>
      </p:sp>
      <p:sp>
        <p:nvSpPr>
          <p:cNvPr id="16387" name="Rectangle 3"/>
          <p:cNvSpPr>
            <a:spLocks noGrp="1" noChangeArrowheads="1"/>
          </p:cNvSpPr>
          <p:nvPr>
            <p:ph idx="1"/>
          </p:nvPr>
        </p:nvSpPr>
        <p:spPr>
          <a:xfrm>
            <a:off x="1066800" y="2209800"/>
            <a:ext cx="8534400" cy="4405312"/>
          </a:xfrm>
        </p:spPr>
        <p:txBody>
          <a:bodyPr/>
          <a:lstStyle/>
          <a:p>
            <a:r>
              <a:rPr lang="en-US" altLang="en-US" dirty="0" smtClean="0">
                <a:latin typeface="Times New Roman" pitchFamily="18" charset="0"/>
                <a:cs typeface="Times New Roman" pitchFamily="18" charset="0"/>
              </a:rPr>
              <a:t>Comprehensive policy approach</a:t>
            </a:r>
          </a:p>
          <a:p>
            <a:pPr lvl="1"/>
            <a:r>
              <a:rPr lang="en-US" altLang="en-US" i="1" dirty="0" smtClean="0">
                <a:solidFill>
                  <a:schemeClr val="tx2"/>
                </a:solidFill>
                <a:latin typeface="Times New Roman" pitchFamily="18" charset="0"/>
                <a:cs typeface="Times New Roman" pitchFamily="18" charset="0"/>
              </a:rPr>
              <a:t>environment, vehicle, human</a:t>
            </a:r>
            <a:r>
              <a:rPr lang="en-US" altLang="en-US" dirty="0" smtClean="0">
                <a:latin typeface="Times New Roman" pitchFamily="18" charset="0"/>
                <a:cs typeface="Times New Roman" pitchFamily="18" charset="0"/>
              </a:rPr>
              <a:t> </a:t>
            </a:r>
          </a:p>
          <a:p>
            <a:r>
              <a:rPr lang="en-US" altLang="en-US" dirty="0" smtClean="0">
                <a:latin typeface="Times New Roman" pitchFamily="18" charset="0"/>
                <a:cs typeface="Times New Roman" pitchFamily="18" charset="0"/>
              </a:rPr>
              <a:t>Science-based, data driven approach</a:t>
            </a:r>
          </a:p>
          <a:p>
            <a:pPr lvl="1"/>
            <a:r>
              <a:rPr lang="en-US" altLang="en-US" i="1" dirty="0" smtClean="0">
                <a:solidFill>
                  <a:schemeClr val="tx2"/>
                </a:solidFill>
                <a:latin typeface="Times New Roman" pitchFamily="18" charset="0"/>
                <a:cs typeface="Times New Roman" pitchFamily="18" charset="0"/>
              </a:rPr>
              <a:t>pre-crash, crash, post-crash</a:t>
            </a:r>
          </a:p>
          <a:p>
            <a:pPr>
              <a:buFontTx/>
              <a:buNone/>
            </a:pPr>
            <a:endParaRPr lang="en-US" altLang="en-US" dirty="0" smtClean="0">
              <a:solidFill>
                <a:schemeClr val="tx2"/>
              </a:solidFill>
            </a:endParaRPr>
          </a:p>
          <a:p>
            <a:endParaRPr lang="en-US" altLang="en-US" dirty="0" smtClean="0">
              <a:solidFill>
                <a:schemeClr val="tx2"/>
              </a:solidFill>
            </a:endParaRPr>
          </a:p>
        </p:txBody>
      </p:sp>
      <p:sp>
        <p:nvSpPr>
          <p:cNvPr id="16388"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243A7567-B3EB-4016-B475-04F53118CB29}" type="slidenum">
              <a:rPr lang="en-US" altLang="en-US" sz="1400">
                <a:solidFill>
                  <a:schemeClr val="tx1"/>
                </a:solidFill>
              </a:rPr>
              <a:pPr/>
              <a:t>6</a:t>
            </a:fld>
            <a:endParaRPr lang="en-US" altLang="en-US" sz="140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026"/>
          <p:cNvSpPr>
            <a:spLocks noGrp="1" noChangeArrowheads="1"/>
          </p:cNvSpPr>
          <p:nvPr>
            <p:ph type="title"/>
          </p:nvPr>
        </p:nvSpPr>
        <p:spPr>
          <a:xfrm>
            <a:off x="1447800" y="685800"/>
            <a:ext cx="7499350" cy="1143000"/>
          </a:xfrm>
        </p:spPr>
        <p:txBody>
          <a:bodyPr/>
          <a:lstStyle/>
          <a:p>
            <a:pPr algn="ctr" fontAlgn="auto">
              <a:spcAft>
                <a:spcPts val="0"/>
              </a:spcAft>
              <a:defRPr/>
            </a:pPr>
            <a:r>
              <a:rPr lang="en-US" altLang="en-US" dirty="0" smtClean="0">
                <a:solidFill>
                  <a:srgbClr val="000099"/>
                </a:solidFill>
              </a:rPr>
              <a:t>Haddon Matrix</a:t>
            </a:r>
          </a:p>
        </p:txBody>
      </p:sp>
      <p:sp>
        <p:nvSpPr>
          <p:cNvPr id="17411"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5FB41853-15E7-45BE-BC5C-D3DA8EB76D0C}" type="slidenum">
              <a:rPr lang="en-US" altLang="en-US" sz="1400">
                <a:solidFill>
                  <a:schemeClr val="tx1"/>
                </a:solidFill>
              </a:rPr>
              <a:pPr/>
              <a:t>7</a:t>
            </a:fld>
            <a:endParaRPr lang="en-US" altLang="en-US" sz="1400">
              <a:solidFill>
                <a:schemeClr val="tx1"/>
              </a:solidFill>
            </a:endParaRPr>
          </a:p>
        </p:txBody>
      </p:sp>
      <p:grpSp>
        <p:nvGrpSpPr>
          <p:cNvPr id="17412" name="Group 1027"/>
          <p:cNvGrpSpPr>
            <a:grpSpLocks/>
          </p:cNvGrpSpPr>
          <p:nvPr/>
        </p:nvGrpSpPr>
        <p:grpSpPr bwMode="auto">
          <a:xfrm>
            <a:off x="1371600" y="2514600"/>
            <a:ext cx="6664325" cy="3810000"/>
            <a:chOff x="1278" y="1365"/>
            <a:chExt cx="4198" cy="2400"/>
          </a:xfrm>
        </p:grpSpPr>
        <p:pic>
          <p:nvPicPr>
            <p:cNvPr id="17419" name="Picture 1028" descr="Trooper4"/>
            <p:cNvPicPr>
              <a:picLocks noChangeAspect="1" noChangeArrowheads="1"/>
            </p:cNvPicPr>
            <p:nvPr/>
          </p:nvPicPr>
          <p:blipFill>
            <a:blip r:embed="rId5" cstate="print"/>
            <a:srcRect/>
            <a:stretch>
              <a:fillRect/>
            </a:stretch>
          </p:blipFill>
          <p:spPr bwMode="auto">
            <a:xfrm>
              <a:off x="2670" y="1388"/>
              <a:ext cx="1506" cy="836"/>
            </a:xfrm>
            <a:prstGeom prst="rect">
              <a:avLst/>
            </a:prstGeom>
            <a:noFill/>
            <a:ln w="76200">
              <a:noFill/>
              <a:miter lim="800000"/>
              <a:headEnd/>
              <a:tailEnd/>
            </a:ln>
            <a:effectLst>
              <a:outerShdw dist="35921" dir="2700000" algn="ctr" rotWithShape="0">
                <a:schemeClr val="bg1"/>
              </a:outerShdw>
            </a:effectLst>
          </p:spPr>
        </p:pic>
        <p:pic>
          <p:nvPicPr>
            <p:cNvPr id="17420" name="New Navigator.avi">
              <a:hlinkClick r:id="" action="ppaction://media"/>
            </p:cNvPr>
            <p:cNvPicPr>
              <a:picLocks noRot="1" noChangeAspect="1" noChangeArrowheads="1"/>
            </p:cNvPicPr>
            <p:nvPr>
              <a:videoFile r:link="rId2"/>
            </p:nvPr>
          </p:nvPicPr>
          <p:blipFill>
            <a:blip r:embed="rId6" cstate="print"/>
            <a:srcRect/>
            <a:stretch>
              <a:fillRect/>
            </a:stretch>
          </p:blipFill>
          <p:spPr bwMode="auto">
            <a:xfrm>
              <a:off x="2662" y="2180"/>
              <a:ext cx="1493" cy="796"/>
            </a:xfrm>
            <a:prstGeom prst="rect">
              <a:avLst/>
            </a:prstGeom>
            <a:noFill/>
            <a:ln w="76200">
              <a:noFill/>
              <a:miter lim="800000"/>
              <a:headEnd/>
              <a:tailEnd/>
            </a:ln>
            <a:effectLst>
              <a:outerShdw dist="35921" dir="2700000" algn="ctr" rotWithShape="0">
                <a:schemeClr val="bg1"/>
              </a:outerShdw>
            </a:effectLst>
          </p:spPr>
        </p:pic>
        <p:grpSp>
          <p:nvGrpSpPr>
            <p:cNvPr id="17421" name="Group 1030"/>
            <p:cNvGrpSpPr>
              <a:grpSpLocks/>
            </p:cNvGrpSpPr>
            <p:nvPr/>
          </p:nvGrpSpPr>
          <p:grpSpPr bwMode="auto">
            <a:xfrm>
              <a:off x="4150" y="1365"/>
              <a:ext cx="1317" cy="812"/>
              <a:chOff x="4200" y="1509"/>
              <a:chExt cx="1440" cy="840"/>
            </a:xfrm>
          </p:grpSpPr>
          <p:graphicFrame>
            <p:nvGraphicFramePr>
              <p:cNvPr id="17428" name="Object 1031"/>
              <p:cNvGraphicFramePr>
                <a:graphicFrameLocks noChangeAspect="1"/>
              </p:cNvGraphicFramePr>
              <p:nvPr/>
            </p:nvGraphicFramePr>
            <p:xfrm>
              <a:off x="4200" y="1935"/>
              <a:ext cx="1440" cy="414"/>
            </p:xfrm>
            <a:graphic>
              <a:graphicData uri="http://schemas.openxmlformats.org/presentationml/2006/ole">
                <mc:AlternateContent xmlns:mc="http://schemas.openxmlformats.org/markup-compatibility/2006">
                  <mc:Choice xmlns:v="urn:schemas-microsoft-com:vml" Requires="v">
                    <p:oleObj spid="_x0000_s17430" name="Picture" r:id="rId7" imgW="4650256" imgH="2192982" progId="Word.Picture.8">
                      <p:embed/>
                    </p:oleObj>
                  </mc:Choice>
                  <mc:Fallback>
                    <p:oleObj name="Picture" r:id="rId7" imgW="4650256" imgH="2192982" progId="Word.Picture.8">
                      <p:embed/>
                      <p:pic>
                        <p:nvPicPr>
                          <p:cNvPr id="0" name="Object 10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0" y="1935"/>
                            <a:ext cx="1440" cy="414"/>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Lst>
                        </p:spPr>
                      </p:pic>
                    </p:oleObj>
                  </mc:Fallback>
                </mc:AlternateContent>
              </a:graphicData>
            </a:graphic>
          </p:graphicFrame>
          <p:graphicFrame>
            <p:nvGraphicFramePr>
              <p:cNvPr id="17429" name="Object 1032"/>
              <p:cNvGraphicFramePr>
                <a:graphicFrameLocks noChangeAspect="1"/>
              </p:cNvGraphicFramePr>
              <p:nvPr/>
            </p:nvGraphicFramePr>
            <p:xfrm>
              <a:off x="4200" y="1509"/>
              <a:ext cx="1440" cy="428"/>
            </p:xfrm>
            <a:graphic>
              <a:graphicData uri="http://schemas.openxmlformats.org/presentationml/2006/ole">
                <mc:AlternateContent xmlns:mc="http://schemas.openxmlformats.org/markup-compatibility/2006">
                  <mc:Choice xmlns:v="urn:schemas-microsoft-com:vml" Requires="v">
                    <p:oleObj spid="_x0000_s17431" name="Document" r:id="rId10" imgW="4623816" imgH="2203704" progId="Word.Document.8">
                      <p:embed/>
                    </p:oleObj>
                  </mc:Choice>
                  <mc:Fallback>
                    <p:oleObj name="Document" r:id="rId10" imgW="4623816" imgH="2203704" progId="Word.Document.8">
                      <p:embed/>
                      <p:pic>
                        <p:nvPicPr>
                          <p:cNvPr id="0" name="Object 10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0" y="1509"/>
                            <a:ext cx="1440" cy="42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Lst>
                        </p:spPr>
                      </p:pic>
                    </p:oleObj>
                  </mc:Fallback>
                </mc:AlternateContent>
              </a:graphicData>
            </a:graphic>
          </p:graphicFrame>
        </p:grpSp>
        <p:pic>
          <p:nvPicPr>
            <p:cNvPr id="17422" name="Picture 1033" descr="squad1-night-threequarter"/>
            <p:cNvPicPr>
              <a:picLocks noChangeAspect="1" noChangeArrowheads="1"/>
            </p:cNvPicPr>
            <p:nvPr/>
          </p:nvPicPr>
          <p:blipFill>
            <a:blip r:embed="rId12" cstate="print"/>
            <a:srcRect/>
            <a:stretch>
              <a:fillRect/>
            </a:stretch>
          </p:blipFill>
          <p:spPr bwMode="auto">
            <a:xfrm>
              <a:off x="1287" y="2905"/>
              <a:ext cx="1344" cy="860"/>
            </a:xfrm>
            <a:prstGeom prst="rect">
              <a:avLst/>
            </a:prstGeom>
            <a:noFill/>
            <a:ln w="76200">
              <a:noFill/>
              <a:miter lim="800000"/>
              <a:headEnd/>
              <a:tailEnd/>
            </a:ln>
            <a:effectLst>
              <a:outerShdw dist="35921" dir="2700000" algn="ctr" rotWithShape="0">
                <a:schemeClr val="bg1"/>
              </a:outerShdw>
            </a:effectLst>
          </p:spPr>
        </p:pic>
        <p:graphicFrame>
          <p:nvGraphicFramePr>
            <p:cNvPr id="17423" name="Object 1034"/>
            <p:cNvGraphicFramePr>
              <a:graphicFrameLocks noChangeAspect="1"/>
            </p:cNvGraphicFramePr>
            <p:nvPr/>
          </p:nvGraphicFramePr>
          <p:xfrm>
            <a:off x="1278" y="2225"/>
            <a:ext cx="1361" cy="770"/>
          </p:xfrm>
          <a:graphic>
            <a:graphicData uri="http://schemas.openxmlformats.org/presentationml/2006/ole">
              <mc:AlternateContent xmlns:mc="http://schemas.openxmlformats.org/markup-compatibility/2006">
                <mc:Choice xmlns:v="urn:schemas-microsoft-com:vml" Requires="v">
                  <p:oleObj spid="_x0000_s17432" r:id="rId13" imgW="5779868" imgH="4334901" progId="">
                    <p:embed/>
                  </p:oleObj>
                </mc:Choice>
                <mc:Fallback>
                  <p:oleObj r:id="rId13" imgW="5779868" imgH="4334901" progId="">
                    <p:embed/>
                    <p:pic>
                      <p:nvPicPr>
                        <p:cNvPr id="0" name="Object 10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8" y="2225"/>
                          <a:ext cx="1361" cy="77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oleObj>
                </mc:Fallback>
              </mc:AlternateContent>
            </a:graphicData>
          </a:graphic>
        </p:graphicFrame>
        <p:pic>
          <p:nvPicPr>
            <p:cNvPr id="17424" name="Picture 1035" descr="car_firec"/>
            <p:cNvPicPr>
              <a:picLocks noChangeAspect="1" noChangeArrowheads="1"/>
            </p:cNvPicPr>
            <p:nvPr/>
          </p:nvPicPr>
          <p:blipFill>
            <a:blip r:embed="rId15" cstate="print"/>
            <a:srcRect/>
            <a:stretch>
              <a:fillRect/>
            </a:stretch>
          </p:blipFill>
          <p:spPr bwMode="auto">
            <a:xfrm>
              <a:off x="2662" y="2995"/>
              <a:ext cx="1476" cy="770"/>
            </a:xfrm>
            <a:prstGeom prst="rect">
              <a:avLst/>
            </a:prstGeom>
            <a:noFill/>
            <a:ln w="76200">
              <a:noFill/>
              <a:miter lim="800000"/>
              <a:headEnd/>
              <a:tailEnd/>
            </a:ln>
            <a:effectLst>
              <a:outerShdw dist="35921" dir="2700000" algn="ctr" rotWithShape="0">
                <a:schemeClr val="bg1"/>
              </a:outerShdw>
            </a:effectLst>
          </p:spPr>
        </p:pic>
        <p:pic>
          <p:nvPicPr>
            <p:cNvPr id="17425" name="Picture 1036" descr="amboupside"/>
            <p:cNvPicPr>
              <a:picLocks noChangeAspect="1" noChangeArrowheads="1"/>
            </p:cNvPicPr>
            <p:nvPr/>
          </p:nvPicPr>
          <p:blipFill>
            <a:blip r:embed="rId16" cstate="print"/>
            <a:srcRect/>
            <a:stretch>
              <a:fillRect/>
            </a:stretch>
          </p:blipFill>
          <p:spPr bwMode="auto">
            <a:xfrm>
              <a:off x="4141" y="2905"/>
              <a:ext cx="1335" cy="843"/>
            </a:xfrm>
            <a:prstGeom prst="rect">
              <a:avLst/>
            </a:prstGeom>
            <a:noFill/>
            <a:ln w="76200">
              <a:noFill/>
              <a:miter lim="800000"/>
              <a:headEnd/>
              <a:tailEnd/>
            </a:ln>
            <a:effectLst>
              <a:outerShdw dist="35921" dir="2700000" algn="ctr" rotWithShape="0">
                <a:schemeClr val="bg1"/>
              </a:outerShdw>
            </a:effectLst>
          </p:spPr>
        </p:pic>
        <p:pic>
          <p:nvPicPr>
            <p:cNvPr id="17426" name="FHWA1674FrontView.avi">
              <a:hlinkClick r:id="" action="ppaction://media"/>
            </p:cNvPr>
            <p:cNvPicPr>
              <a:picLocks noRot="1" noChangeAspect="1" noChangeArrowheads="1"/>
            </p:cNvPicPr>
            <p:nvPr>
              <a:videoFile r:link="rId3"/>
            </p:nvPr>
          </p:nvPicPr>
          <p:blipFill>
            <a:blip r:embed="rId17" cstate="print"/>
            <a:srcRect/>
            <a:stretch>
              <a:fillRect/>
            </a:stretch>
          </p:blipFill>
          <p:spPr bwMode="auto">
            <a:xfrm>
              <a:off x="4150" y="2218"/>
              <a:ext cx="1317" cy="770"/>
            </a:xfrm>
            <a:prstGeom prst="rect">
              <a:avLst/>
            </a:prstGeom>
            <a:noFill/>
            <a:ln w="76200">
              <a:noFill/>
              <a:miter lim="800000"/>
              <a:headEnd/>
              <a:tailEnd/>
            </a:ln>
            <a:effectLst>
              <a:outerShdw dist="35921" dir="2700000" algn="ctr" rotWithShape="0">
                <a:schemeClr val="bg1"/>
              </a:outerShdw>
            </a:effectLst>
          </p:spPr>
        </p:pic>
        <p:pic>
          <p:nvPicPr>
            <p:cNvPr id="17427" name="Picture 1038" descr="Teens Drinking in Car"/>
            <p:cNvPicPr>
              <a:picLocks noChangeAspect="1" noChangeArrowheads="1"/>
            </p:cNvPicPr>
            <p:nvPr/>
          </p:nvPicPr>
          <p:blipFill>
            <a:blip r:embed="rId18" cstate="print"/>
            <a:srcRect t="16107"/>
            <a:stretch>
              <a:fillRect/>
            </a:stretch>
          </p:blipFill>
          <p:spPr bwMode="auto">
            <a:xfrm>
              <a:off x="1278" y="1392"/>
              <a:ext cx="1344" cy="780"/>
            </a:xfrm>
            <a:prstGeom prst="rect">
              <a:avLst/>
            </a:prstGeom>
            <a:noFill/>
            <a:ln w="9525">
              <a:noFill/>
              <a:miter lim="800000"/>
              <a:headEnd/>
              <a:tailEnd/>
            </a:ln>
          </p:spPr>
        </p:pic>
      </p:grpSp>
      <p:sp>
        <p:nvSpPr>
          <p:cNvPr id="17413" name="Rectangle 1051"/>
          <p:cNvSpPr>
            <a:spLocks noChangeArrowheads="1"/>
          </p:cNvSpPr>
          <p:nvPr/>
        </p:nvSpPr>
        <p:spPr bwMode="auto">
          <a:xfrm>
            <a:off x="152400" y="2728913"/>
            <a:ext cx="1447800" cy="393700"/>
          </a:xfrm>
          <a:prstGeom prst="rect">
            <a:avLst/>
          </a:prstGeom>
          <a:solidFill>
            <a:srgbClr val="FF0000"/>
          </a:solidFill>
          <a:ln w="12700">
            <a:noFill/>
            <a:miter lim="800000"/>
            <a:headEnd/>
            <a:tailEnd/>
          </a:ln>
          <a:effectLst>
            <a:outerShdw dist="17961" dir="2700000" algn="ctr" rotWithShape="0">
              <a:schemeClr val="bg1"/>
            </a:outerShdw>
          </a:effectLst>
        </p:spPr>
        <p:txBody>
          <a:bodyPr wrap="none" lIns="45720" tIns="44450" rIns="45720" bIns="44450" anchor="ctr">
            <a:spAutoFit/>
          </a:bodyPr>
          <a:lstStyle/>
          <a:p>
            <a:pPr algn="r" eaLnBrk="0" hangingPunct="0"/>
            <a:r>
              <a:rPr lang="en-US" altLang="en-US" sz="2000">
                <a:solidFill>
                  <a:srgbClr val="000099"/>
                </a:solidFill>
                <a:latin typeface="Arial Black" pitchFamily="34" charset="0"/>
              </a:rPr>
              <a:t>Pre-Crash</a:t>
            </a:r>
          </a:p>
        </p:txBody>
      </p:sp>
      <p:sp>
        <p:nvSpPr>
          <p:cNvPr id="17414" name="Rectangle 1052"/>
          <p:cNvSpPr>
            <a:spLocks noChangeArrowheads="1"/>
          </p:cNvSpPr>
          <p:nvPr/>
        </p:nvSpPr>
        <p:spPr bwMode="auto">
          <a:xfrm>
            <a:off x="152400" y="4267200"/>
            <a:ext cx="896938" cy="393700"/>
          </a:xfrm>
          <a:prstGeom prst="rect">
            <a:avLst/>
          </a:prstGeom>
          <a:solidFill>
            <a:srgbClr val="FF0000"/>
          </a:solidFill>
          <a:ln w="12700">
            <a:noFill/>
            <a:miter lim="800000"/>
            <a:headEnd/>
            <a:tailEnd/>
          </a:ln>
          <a:effectLst>
            <a:outerShdw dist="17961" dir="2700000" algn="ctr" rotWithShape="0">
              <a:schemeClr val="bg1"/>
            </a:outerShdw>
          </a:effectLst>
        </p:spPr>
        <p:txBody>
          <a:bodyPr wrap="none" lIns="45720" tIns="44450" rIns="45720" bIns="44450" anchor="ctr">
            <a:spAutoFit/>
          </a:bodyPr>
          <a:lstStyle/>
          <a:p>
            <a:pPr algn="r" eaLnBrk="0" hangingPunct="0"/>
            <a:r>
              <a:rPr lang="en-US" altLang="en-US" sz="2000">
                <a:solidFill>
                  <a:srgbClr val="000099"/>
                </a:solidFill>
                <a:latin typeface="Arial Black" pitchFamily="34" charset="0"/>
              </a:rPr>
              <a:t>Crash</a:t>
            </a:r>
          </a:p>
        </p:txBody>
      </p:sp>
      <p:sp>
        <p:nvSpPr>
          <p:cNvPr id="17415" name="Rectangle 1053"/>
          <p:cNvSpPr>
            <a:spLocks noChangeArrowheads="1"/>
          </p:cNvSpPr>
          <p:nvPr/>
        </p:nvSpPr>
        <p:spPr bwMode="auto">
          <a:xfrm>
            <a:off x="152400" y="5867400"/>
            <a:ext cx="1971675" cy="393700"/>
          </a:xfrm>
          <a:prstGeom prst="rect">
            <a:avLst/>
          </a:prstGeom>
          <a:solidFill>
            <a:srgbClr val="FF0000"/>
          </a:solidFill>
          <a:ln w="12700">
            <a:noFill/>
            <a:miter lim="800000"/>
            <a:headEnd/>
            <a:tailEnd/>
          </a:ln>
          <a:effectLst>
            <a:outerShdw dist="17961" dir="2700000" algn="ctr" rotWithShape="0">
              <a:schemeClr val="bg1"/>
            </a:outerShdw>
          </a:effectLst>
        </p:spPr>
        <p:txBody>
          <a:bodyPr lIns="45720" tIns="44450" rIns="45720" bIns="44450" anchor="ctr">
            <a:spAutoFit/>
          </a:bodyPr>
          <a:lstStyle/>
          <a:p>
            <a:pPr algn="r" eaLnBrk="0" hangingPunct="0"/>
            <a:r>
              <a:rPr lang="en-US" altLang="en-US" sz="2000">
                <a:solidFill>
                  <a:srgbClr val="000099"/>
                </a:solidFill>
                <a:latin typeface="Arial Black" pitchFamily="34" charset="0"/>
              </a:rPr>
              <a:t>Post-Crash</a:t>
            </a:r>
          </a:p>
        </p:txBody>
      </p:sp>
      <p:sp>
        <p:nvSpPr>
          <p:cNvPr id="17416" name="Rectangle 1054"/>
          <p:cNvSpPr>
            <a:spLocks noChangeArrowheads="1"/>
          </p:cNvSpPr>
          <p:nvPr/>
        </p:nvSpPr>
        <p:spPr bwMode="auto">
          <a:xfrm>
            <a:off x="1828800" y="2133600"/>
            <a:ext cx="1303338" cy="534988"/>
          </a:xfrm>
          <a:prstGeom prst="rect">
            <a:avLst/>
          </a:prstGeom>
          <a:solidFill>
            <a:srgbClr val="FF0000"/>
          </a:solidFill>
          <a:ln w="12700">
            <a:noFill/>
            <a:miter lim="800000"/>
            <a:headEnd/>
            <a:tailEnd/>
          </a:ln>
          <a:effectLst>
            <a:outerShdw dist="17961" dir="2700000" algn="ctr" rotWithShape="0">
              <a:schemeClr val="bg1"/>
            </a:outerShdw>
          </a:effectLst>
        </p:spPr>
        <p:txBody>
          <a:bodyPr lIns="90488" tIns="91440" rIns="90488" bIns="91440" anchor="ctr">
            <a:spAutoFit/>
          </a:bodyPr>
          <a:lstStyle/>
          <a:p>
            <a:pPr eaLnBrk="0" hangingPunct="0"/>
            <a:r>
              <a:rPr lang="en-US" altLang="en-US" sz="2300">
                <a:solidFill>
                  <a:srgbClr val="000099"/>
                </a:solidFill>
                <a:latin typeface="Arial Black" pitchFamily="34" charset="0"/>
              </a:rPr>
              <a:t>Human</a:t>
            </a:r>
          </a:p>
        </p:txBody>
      </p:sp>
      <p:sp>
        <p:nvSpPr>
          <p:cNvPr id="17417" name="Rectangle 1055"/>
          <p:cNvSpPr>
            <a:spLocks noChangeArrowheads="1"/>
          </p:cNvSpPr>
          <p:nvPr/>
        </p:nvSpPr>
        <p:spPr bwMode="auto">
          <a:xfrm>
            <a:off x="4038600" y="2171700"/>
            <a:ext cx="1382713" cy="534988"/>
          </a:xfrm>
          <a:prstGeom prst="rect">
            <a:avLst/>
          </a:prstGeom>
          <a:solidFill>
            <a:srgbClr val="FF0000"/>
          </a:solidFill>
          <a:ln w="12700">
            <a:noFill/>
            <a:miter lim="800000"/>
            <a:headEnd/>
            <a:tailEnd/>
          </a:ln>
          <a:effectLst>
            <a:outerShdw dist="17961" dir="2700000" algn="ctr" rotWithShape="0">
              <a:schemeClr val="bg1"/>
            </a:outerShdw>
          </a:effectLst>
        </p:spPr>
        <p:txBody>
          <a:bodyPr lIns="90488" tIns="91440" rIns="90488" bIns="91440" anchor="ctr">
            <a:spAutoFit/>
          </a:bodyPr>
          <a:lstStyle/>
          <a:p>
            <a:pPr eaLnBrk="0" hangingPunct="0"/>
            <a:r>
              <a:rPr lang="en-US" altLang="en-US" sz="2300">
                <a:solidFill>
                  <a:srgbClr val="000099"/>
                </a:solidFill>
                <a:latin typeface="Arial Black" pitchFamily="34" charset="0"/>
              </a:rPr>
              <a:t>Vehicle</a:t>
            </a:r>
          </a:p>
        </p:txBody>
      </p:sp>
      <p:sp>
        <p:nvSpPr>
          <p:cNvPr id="17418" name="Rectangle 1056"/>
          <p:cNvSpPr>
            <a:spLocks noChangeArrowheads="1"/>
          </p:cNvSpPr>
          <p:nvPr/>
        </p:nvSpPr>
        <p:spPr bwMode="auto">
          <a:xfrm>
            <a:off x="6172200" y="2133600"/>
            <a:ext cx="2195513" cy="534988"/>
          </a:xfrm>
          <a:prstGeom prst="rect">
            <a:avLst/>
          </a:prstGeom>
          <a:solidFill>
            <a:srgbClr val="FF0000"/>
          </a:solidFill>
          <a:ln w="12700">
            <a:noFill/>
            <a:miter lim="800000"/>
            <a:headEnd/>
            <a:tailEnd/>
          </a:ln>
          <a:effectLst>
            <a:outerShdw dist="17961" dir="2700000" algn="ctr" rotWithShape="0">
              <a:schemeClr val="bg1"/>
            </a:outerShdw>
          </a:effectLst>
        </p:spPr>
        <p:txBody>
          <a:bodyPr lIns="90488" tIns="91440" rIns="90488" bIns="91440" anchor="ctr">
            <a:spAutoFit/>
          </a:bodyPr>
          <a:lstStyle/>
          <a:p>
            <a:pPr eaLnBrk="0" hangingPunct="0"/>
            <a:r>
              <a:rPr lang="en-US" altLang="en-US" sz="2300">
                <a:solidFill>
                  <a:srgbClr val="000099"/>
                </a:solidFill>
                <a:latin typeface="Arial Black" pitchFamily="34" charset="0"/>
              </a:rPr>
              <a:t>Environment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066800" y="609600"/>
            <a:ext cx="7924800" cy="1143000"/>
          </a:xfrm>
        </p:spPr>
        <p:txBody>
          <a:bodyPr>
            <a:normAutofit/>
          </a:bodyPr>
          <a:lstStyle/>
          <a:p>
            <a:pPr fontAlgn="auto">
              <a:spcAft>
                <a:spcPts val="0"/>
              </a:spcAft>
              <a:defRPr/>
            </a:pPr>
            <a:r>
              <a:rPr lang="en-US" altLang="en-US" dirty="0" smtClean="0">
                <a:solidFill>
                  <a:srgbClr val="000099"/>
                </a:solidFill>
              </a:rPr>
              <a:t>Requirements for US Regulations</a:t>
            </a:r>
          </a:p>
        </p:txBody>
      </p:sp>
      <p:sp>
        <p:nvSpPr>
          <p:cNvPr id="19459" name="Rectangle 3"/>
          <p:cNvSpPr>
            <a:spLocks noGrp="1" noChangeArrowheads="1"/>
          </p:cNvSpPr>
          <p:nvPr>
            <p:ph idx="1"/>
          </p:nvPr>
        </p:nvSpPr>
        <p:spPr>
          <a:xfrm>
            <a:off x="1447800" y="2057400"/>
            <a:ext cx="7499350" cy="4800600"/>
          </a:xfrm>
        </p:spPr>
        <p:txBody>
          <a:bodyPr/>
          <a:lstStyle/>
          <a:p>
            <a:r>
              <a:rPr lang="en-US" altLang="en-US" dirty="0" smtClean="0">
                <a:latin typeface="Times New Roman" pitchFamily="18" charset="0"/>
                <a:cs typeface="Times New Roman" pitchFamily="18" charset="0"/>
              </a:rPr>
              <a:t>Must meet a specific safety need</a:t>
            </a:r>
          </a:p>
          <a:p>
            <a:r>
              <a:rPr lang="en-US" altLang="en-US" dirty="0" smtClean="0">
                <a:latin typeface="Times New Roman" pitchFamily="18" charset="0"/>
                <a:cs typeface="Times New Roman" pitchFamily="18" charset="0"/>
              </a:rPr>
              <a:t>Be practicable (technologically and economically)</a:t>
            </a:r>
          </a:p>
          <a:p>
            <a:r>
              <a:rPr lang="en-US" altLang="en-US" dirty="0" smtClean="0">
                <a:latin typeface="Times New Roman" pitchFamily="18" charset="0"/>
                <a:cs typeface="Times New Roman" pitchFamily="18" charset="0"/>
              </a:rPr>
              <a:t>Objectively measurable compliance</a:t>
            </a:r>
          </a:p>
          <a:p>
            <a:r>
              <a:rPr lang="en-US" altLang="en-US" dirty="0" smtClean="0">
                <a:latin typeface="Times New Roman" pitchFamily="18" charset="0"/>
                <a:cs typeface="Times New Roman" pitchFamily="18" charset="0"/>
              </a:rPr>
              <a:t>Performance-oriented (not design restrictive)</a:t>
            </a:r>
          </a:p>
          <a:p>
            <a:r>
              <a:rPr lang="en-US" altLang="en-US" dirty="0" smtClean="0">
                <a:latin typeface="Times New Roman" pitchFamily="18" charset="0"/>
                <a:cs typeface="Times New Roman" pitchFamily="18" charset="0"/>
              </a:rPr>
              <a:t>Appropriate for each vehicle type</a:t>
            </a:r>
            <a:r>
              <a:rPr lang="en-US" altLang="en-US" dirty="0" smtClean="0"/>
              <a:t>	</a:t>
            </a:r>
          </a:p>
          <a:p>
            <a:endParaRPr lang="en-US" altLang="en-US" dirty="0" smtClean="0"/>
          </a:p>
        </p:txBody>
      </p:sp>
      <p:sp>
        <p:nvSpPr>
          <p:cNvPr id="19460"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763965D1-668C-468B-91AE-F39427A19A3D}" type="slidenum">
              <a:rPr lang="en-US" altLang="en-US" sz="1400">
                <a:solidFill>
                  <a:schemeClr val="tx1"/>
                </a:solidFill>
              </a:rPr>
              <a:pPr/>
              <a:t>8</a:t>
            </a:fld>
            <a:endParaRPr lang="en-US" altLang="en-US" sz="140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371600" y="609600"/>
            <a:ext cx="7499350" cy="1143000"/>
          </a:xfrm>
        </p:spPr>
        <p:txBody>
          <a:bodyPr>
            <a:normAutofit/>
          </a:bodyPr>
          <a:lstStyle/>
          <a:p>
            <a:pPr algn="ctr" fontAlgn="auto">
              <a:spcAft>
                <a:spcPts val="0"/>
              </a:spcAft>
              <a:defRPr/>
            </a:pPr>
            <a:r>
              <a:rPr lang="en-US" altLang="en-US" dirty="0" smtClean="0">
                <a:solidFill>
                  <a:srgbClr val="000099"/>
                </a:solidFill>
              </a:rPr>
              <a:t>Sources of Rulemaking Action</a:t>
            </a:r>
          </a:p>
        </p:txBody>
      </p:sp>
      <p:sp>
        <p:nvSpPr>
          <p:cNvPr id="20483"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5BA5E981-532D-4EE1-8711-57A49D9AC3F3}" type="slidenum">
              <a:rPr lang="en-US" altLang="en-US" sz="1400">
                <a:solidFill>
                  <a:schemeClr val="tx1"/>
                </a:solidFill>
              </a:rPr>
              <a:pPr/>
              <a:t>9</a:t>
            </a:fld>
            <a:endParaRPr lang="en-US" altLang="en-US" sz="1400">
              <a:solidFill>
                <a:schemeClr val="tx1"/>
              </a:solidFill>
            </a:endParaRPr>
          </a:p>
        </p:txBody>
      </p:sp>
      <p:sp>
        <p:nvSpPr>
          <p:cNvPr id="20484" name="Rectangle 20"/>
          <p:cNvSpPr>
            <a:spLocks noChangeArrowheads="1"/>
          </p:cNvSpPr>
          <p:nvPr/>
        </p:nvSpPr>
        <p:spPr bwMode="auto">
          <a:xfrm>
            <a:off x="4157663" y="5715000"/>
            <a:ext cx="3124200" cy="533400"/>
          </a:xfrm>
          <a:prstGeom prst="rect">
            <a:avLst/>
          </a:prstGeom>
          <a:solidFill>
            <a:srgbClr val="003399"/>
          </a:solidFill>
          <a:ln w="9525">
            <a:noFill/>
            <a:miter lim="800000"/>
            <a:headEnd/>
            <a:tailEnd/>
          </a:ln>
          <a:effectLst/>
        </p:spPr>
        <p:txBody>
          <a:bodyPr wrap="none" anchor="ctr"/>
          <a:lstStyle/>
          <a:p>
            <a:endParaRPr lang="en-US" altLang="en-US"/>
          </a:p>
        </p:txBody>
      </p:sp>
      <p:sp>
        <p:nvSpPr>
          <p:cNvPr id="20485" name="Rectangle 21"/>
          <p:cNvSpPr>
            <a:spLocks noChangeArrowheads="1"/>
          </p:cNvSpPr>
          <p:nvPr/>
        </p:nvSpPr>
        <p:spPr bwMode="auto">
          <a:xfrm>
            <a:off x="533400" y="914400"/>
            <a:ext cx="8305800" cy="1143000"/>
          </a:xfrm>
          <a:prstGeom prst="rect">
            <a:avLst/>
          </a:prstGeom>
          <a:noFill/>
          <a:ln w="9525">
            <a:noFill/>
            <a:miter lim="800000"/>
            <a:headEnd/>
            <a:tailEnd/>
          </a:ln>
          <a:effectLst/>
        </p:spPr>
        <p:txBody>
          <a:bodyPr anchor="ctr"/>
          <a:lstStyle/>
          <a:p>
            <a:endParaRPr lang="en-US" altLang="en-US" sz="4400" i="1">
              <a:solidFill>
                <a:schemeClr val="tx2"/>
              </a:solidFill>
            </a:endParaRPr>
          </a:p>
        </p:txBody>
      </p:sp>
      <p:sp>
        <p:nvSpPr>
          <p:cNvPr id="20486" name="Text Box 22"/>
          <p:cNvSpPr txBox="1">
            <a:spLocks noChangeArrowheads="1"/>
          </p:cNvSpPr>
          <p:nvPr/>
        </p:nvSpPr>
        <p:spPr bwMode="auto">
          <a:xfrm>
            <a:off x="3733800" y="5943600"/>
            <a:ext cx="3459163" cy="614363"/>
          </a:xfrm>
          <a:prstGeom prst="rect">
            <a:avLst/>
          </a:prstGeom>
          <a:solidFill>
            <a:schemeClr val="bg1"/>
          </a:solidFill>
          <a:ln w="34925">
            <a:solidFill>
              <a:srgbClr val="003399"/>
            </a:solidFill>
            <a:miter lim="800000"/>
            <a:headEnd/>
            <a:tailEnd/>
          </a:ln>
          <a:effectLst/>
        </p:spPr>
        <p:txBody>
          <a:bodyPr wrap="none">
            <a:spAutoFit/>
          </a:bodyPr>
          <a:lstStyle/>
          <a:p>
            <a:pPr algn="ctr"/>
            <a:r>
              <a:rPr lang="en-US" altLang="en-US" sz="3200">
                <a:solidFill>
                  <a:srgbClr val="CA021A"/>
                </a:solidFill>
              </a:rPr>
              <a:t>Initiate Rulemaking</a:t>
            </a:r>
          </a:p>
        </p:txBody>
      </p:sp>
      <p:sp>
        <p:nvSpPr>
          <p:cNvPr id="20487" name="Text Box 23"/>
          <p:cNvSpPr txBox="1">
            <a:spLocks noChangeArrowheads="1"/>
          </p:cNvSpPr>
          <p:nvPr/>
        </p:nvSpPr>
        <p:spPr bwMode="auto">
          <a:xfrm>
            <a:off x="1752600" y="3429000"/>
            <a:ext cx="2320925" cy="554038"/>
          </a:xfrm>
          <a:prstGeom prst="rect">
            <a:avLst/>
          </a:prstGeom>
          <a:noFill/>
          <a:ln w="34925">
            <a:solidFill>
              <a:srgbClr val="003399"/>
            </a:solidFill>
            <a:miter lim="800000"/>
            <a:headEnd/>
            <a:tailEnd/>
          </a:ln>
          <a:effectLst/>
        </p:spPr>
        <p:txBody>
          <a:bodyPr wrap="none">
            <a:spAutoFit/>
          </a:bodyPr>
          <a:lstStyle/>
          <a:p>
            <a:r>
              <a:rPr lang="en-US" altLang="en-US">
                <a:solidFill>
                  <a:schemeClr val="tx2"/>
                </a:solidFill>
              </a:rPr>
              <a:t>Public Petition</a:t>
            </a:r>
          </a:p>
        </p:txBody>
      </p:sp>
      <p:sp>
        <p:nvSpPr>
          <p:cNvPr id="20488" name="Text Box 24"/>
          <p:cNvSpPr txBox="1">
            <a:spLocks noChangeArrowheads="1"/>
          </p:cNvSpPr>
          <p:nvPr/>
        </p:nvSpPr>
        <p:spPr bwMode="auto">
          <a:xfrm>
            <a:off x="1905000" y="2743200"/>
            <a:ext cx="1816100" cy="554038"/>
          </a:xfrm>
          <a:prstGeom prst="rect">
            <a:avLst/>
          </a:prstGeom>
          <a:noFill/>
          <a:ln w="34925">
            <a:solidFill>
              <a:srgbClr val="003399"/>
            </a:solidFill>
            <a:miter lim="800000"/>
            <a:headEnd/>
            <a:tailEnd/>
          </a:ln>
          <a:effectLst/>
        </p:spPr>
        <p:txBody>
          <a:bodyPr wrap="none">
            <a:spAutoFit/>
          </a:bodyPr>
          <a:lstStyle/>
          <a:p>
            <a:r>
              <a:rPr lang="en-US" altLang="en-US">
                <a:solidFill>
                  <a:schemeClr val="tx2"/>
                </a:solidFill>
              </a:rPr>
              <a:t>Legislation</a:t>
            </a:r>
          </a:p>
        </p:txBody>
      </p:sp>
      <p:sp>
        <p:nvSpPr>
          <p:cNvPr id="20489" name="Text Box 25"/>
          <p:cNvSpPr txBox="1">
            <a:spLocks noChangeArrowheads="1"/>
          </p:cNvSpPr>
          <p:nvPr/>
        </p:nvSpPr>
        <p:spPr bwMode="auto">
          <a:xfrm>
            <a:off x="1371600" y="4343400"/>
            <a:ext cx="3524250" cy="554038"/>
          </a:xfrm>
          <a:prstGeom prst="rect">
            <a:avLst/>
          </a:prstGeom>
          <a:noFill/>
          <a:ln w="34925">
            <a:solidFill>
              <a:srgbClr val="003399"/>
            </a:solidFill>
            <a:miter lim="800000"/>
            <a:headEnd/>
            <a:tailEnd/>
          </a:ln>
          <a:effectLst/>
        </p:spPr>
        <p:txBody>
          <a:bodyPr wrap="none">
            <a:spAutoFit/>
          </a:bodyPr>
          <a:lstStyle/>
          <a:p>
            <a:r>
              <a:rPr lang="en-US" altLang="en-US">
                <a:solidFill>
                  <a:schemeClr val="tx2"/>
                </a:solidFill>
              </a:rPr>
              <a:t>International Standards</a:t>
            </a:r>
          </a:p>
        </p:txBody>
      </p:sp>
      <p:sp>
        <p:nvSpPr>
          <p:cNvPr id="20490" name="Text Box 27"/>
          <p:cNvSpPr txBox="1">
            <a:spLocks noChangeArrowheads="1"/>
          </p:cNvSpPr>
          <p:nvPr/>
        </p:nvSpPr>
        <p:spPr bwMode="auto">
          <a:xfrm>
            <a:off x="5341938" y="3581400"/>
            <a:ext cx="2752725" cy="554038"/>
          </a:xfrm>
          <a:prstGeom prst="rect">
            <a:avLst/>
          </a:prstGeom>
          <a:noFill/>
          <a:ln w="34925">
            <a:solidFill>
              <a:srgbClr val="003399"/>
            </a:solidFill>
            <a:miter lim="800000"/>
            <a:headEnd/>
            <a:tailEnd/>
          </a:ln>
          <a:effectLst/>
        </p:spPr>
        <p:txBody>
          <a:bodyPr wrap="none">
            <a:spAutoFit/>
          </a:bodyPr>
          <a:lstStyle/>
          <a:p>
            <a:r>
              <a:rPr lang="en-US" altLang="en-US">
                <a:solidFill>
                  <a:schemeClr val="tx2"/>
                </a:solidFill>
              </a:rPr>
              <a:t>Compliance Issue</a:t>
            </a:r>
          </a:p>
        </p:txBody>
      </p:sp>
      <p:sp>
        <p:nvSpPr>
          <p:cNvPr id="20491" name="Text Box 28"/>
          <p:cNvSpPr txBox="1">
            <a:spLocks noChangeArrowheads="1"/>
          </p:cNvSpPr>
          <p:nvPr/>
        </p:nvSpPr>
        <p:spPr bwMode="auto">
          <a:xfrm>
            <a:off x="4724400" y="2057400"/>
            <a:ext cx="4419600" cy="1408113"/>
          </a:xfrm>
          <a:prstGeom prst="rect">
            <a:avLst/>
          </a:prstGeom>
          <a:noFill/>
          <a:ln w="34925">
            <a:solidFill>
              <a:srgbClr val="003399"/>
            </a:solidFill>
            <a:miter lim="800000"/>
            <a:headEnd/>
            <a:tailEnd/>
          </a:ln>
          <a:effectLst/>
        </p:spPr>
        <p:txBody>
          <a:bodyPr>
            <a:spAutoFit/>
          </a:bodyPr>
          <a:lstStyle/>
          <a:p>
            <a:r>
              <a:rPr lang="en-US" altLang="en-US">
                <a:solidFill>
                  <a:schemeClr val="tx2"/>
                </a:solidFill>
              </a:rPr>
              <a:t>Real World Crash Data Analysis, Research and Development</a:t>
            </a:r>
          </a:p>
        </p:txBody>
      </p:sp>
      <p:sp>
        <p:nvSpPr>
          <p:cNvPr id="20492" name="Text Box 29"/>
          <p:cNvSpPr txBox="1">
            <a:spLocks noChangeArrowheads="1"/>
          </p:cNvSpPr>
          <p:nvPr/>
        </p:nvSpPr>
        <p:spPr bwMode="auto">
          <a:xfrm>
            <a:off x="5105400" y="4495800"/>
            <a:ext cx="3227388" cy="554038"/>
          </a:xfrm>
          <a:prstGeom prst="rect">
            <a:avLst/>
          </a:prstGeom>
          <a:noFill/>
          <a:ln w="34925">
            <a:solidFill>
              <a:srgbClr val="003399"/>
            </a:solidFill>
            <a:miter lim="800000"/>
            <a:headEnd/>
            <a:tailEnd/>
          </a:ln>
          <a:effectLst/>
        </p:spPr>
        <p:txBody>
          <a:bodyPr wrap="none">
            <a:spAutoFit/>
          </a:bodyPr>
          <a:lstStyle/>
          <a:p>
            <a:r>
              <a:rPr lang="en-US" altLang="en-US" dirty="0">
                <a:solidFill>
                  <a:schemeClr val="tx2"/>
                </a:solidFill>
              </a:rPr>
              <a:t>Technology Changes</a:t>
            </a:r>
          </a:p>
        </p:txBody>
      </p:sp>
      <p:sp>
        <p:nvSpPr>
          <p:cNvPr id="20493" name="AutoShape 30"/>
          <p:cNvSpPr>
            <a:spLocks/>
          </p:cNvSpPr>
          <p:nvPr/>
        </p:nvSpPr>
        <p:spPr bwMode="auto">
          <a:xfrm rot="5400000">
            <a:off x="4991100" y="2247900"/>
            <a:ext cx="990600" cy="6248400"/>
          </a:xfrm>
          <a:prstGeom prst="rightBrace">
            <a:avLst>
              <a:gd name="adj1" fmla="val 52564"/>
              <a:gd name="adj2" fmla="val 50000"/>
            </a:avLst>
          </a:prstGeom>
          <a:noFill/>
          <a:ln w="38100">
            <a:solidFill>
              <a:srgbClr val="CC0000"/>
            </a:solidFill>
            <a:round/>
            <a:headEnd/>
            <a:tailEnd/>
          </a:ln>
          <a:effectLst/>
        </p:spPr>
        <p:txBody>
          <a:bodyPr rot="10800000" vert="eaVert" wrap="none" anchor="ctr"/>
          <a:lstStyle/>
          <a:p>
            <a:pPr algn="ctr"/>
            <a:endParaRPr lang="en-US" altLang="en-US" sz="2400">
              <a:solidFill>
                <a:schemeClr val="tx2"/>
              </a:solidFill>
            </a:endParaRPr>
          </a:p>
        </p:txBody>
      </p:sp>
      <p:sp>
        <p:nvSpPr>
          <p:cNvPr id="20494" name="Text Box 31"/>
          <p:cNvSpPr txBox="1">
            <a:spLocks noChangeArrowheads="1"/>
          </p:cNvSpPr>
          <p:nvPr/>
        </p:nvSpPr>
        <p:spPr bwMode="auto">
          <a:xfrm>
            <a:off x="1371600" y="2133600"/>
            <a:ext cx="3200400" cy="554038"/>
          </a:xfrm>
          <a:prstGeom prst="rect">
            <a:avLst/>
          </a:prstGeom>
          <a:noFill/>
          <a:ln w="34925">
            <a:solidFill>
              <a:srgbClr val="003399"/>
            </a:solidFill>
            <a:miter lim="800000"/>
            <a:headEnd/>
            <a:tailEnd/>
          </a:ln>
          <a:effectLst/>
        </p:spPr>
        <p:txBody>
          <a:bodyPr>
            <a:spAutoFit/>
          </a:bodyPr>
          <a:lstStyle/>
          <a:p>
            <a:r>
              <a:rPr lang="en-US" altLang="en-US" dirty="0">
                <a:solidFill>
                  <a:schemeClr val="tx2"/>
                </a:solidFill>
              </a:rPr>
              <a:t>Voluntary Standards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374750-8BC8-4BAA-B7DA-555259D72AFC}"/>
</file>

<file path=customXml/itemProps2.xml><?xml version="1.0" encoding="utf-8"?>
<ds:datastoreItem xmlns:ds="http://schemas.openxmlformats.org/officeDocument/2006/customXml" ds:itemID="{D0D30D06-7324-4D8B-8DF4-734377C9BC70}"/>
</file>

<file path=customXml/itemProps3.xml><?xml version="1.0" encoding="utf-8"?>
<ds:datastoreItem xmlns:ds="http://schemas.openxmlformats.org/officeDocument/2006/customXml" ds:itemID="{A16C5022-E373-401C-8EC5-D2A1AFAA1F02}"/>
</file>

<file path=customXml/itemProps4.xml><?xml version="1.0" encoding="utf-8"?>
<ds:datastoreItem xmlns:ds="http://schemas.openxmlformats.org/officeDocument/2006/customXml" ds:itemID="{23FB758C-2CDC-4EC2-9406-F45A8C33026A}"/>
</file>

<file path=docProps/app.xml><?xml version="1.0" encoding="utf-8"?>
<Properties xmlns="http://schemas.openxmlformats.org/officeDocument/2006/extended-properties" xmlns:vt="http://schemas.openxmlformats.org/officeDocument/2006/docPropsVTypes">
  <Template>Solstice</Template>
  <TotalTime>7025</TotalTime>
  <Words>984</Words>
  <Application>Microsoft Office PowerPoint</Application>
  <PresentationFormat>On-screen Show (4:3)</PresentationFormat>
  <Paragraphs>177</Paragraphs>
  <Slides>25</Slides>
  <Notes>3</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Solstice</vt:lpstr>
      <vt:lpstr>Picture</vt:lpstr>
      <vt:lpstr>Document</vt:lpstr>
      <vt:lpstr>The US Vehicle Safety Regulatory Process </vt:lpstr>
      <vt:lpstr> Overview</vt:lpstr>
      <vt:lpstr> U.S. Road Traffic Safety </vt:lpstr>
      <vt:lpstr>Vehicle Safety Act</vt:lpstr>
      <vt:lpstr>NHTSA Mission</vt:lpstr>
      <vt:lpstr>Strategy</vt:lpstr>
      <vt:lpstr>Haddon Matrix</vt:lpstr>
      <vt:lpstr>Requirements for US Regulations</vt:lpstr>
      <vt:lpstr>Sources of Rulemaking Action</vt:lpstr>
      <vt:lpstr>Traffic Crash Data</vt:lpstr>
      <vt:lpstr>Rulemaking Process Requirements</vt:lpstr>
      <vt:lpstr>Benefits of Requirements</vt:lpstr>
      <vt:lpstr>Preliminary Notice (Optional)</vt:lpstr>
      <vt:lpstr>Notice of Proposed Rulemaking</vt:lpstr>
      <vt:lpstr>Public Comments</vt:lpstr>
      <vt:lpstr>Final Rule</vt:lpstr>
      <vt:lpstr>Post-Final Rule</vt:lpstr>
      <vt:lpstr>FMVSS - Regulations</vt:lpstr>
      <vt:lpstr>Certification Requirements</vt:lpstr>
      <vt:lpstr>Certification Requirements</vt:lpstr>
      <vt:lpstr>Compliance Enforcement</vt:lpstr>
      <vt:lpstr>Safety Defects</vt:lpstr>
      <vt:lpstr>Sources for Evidence of a Safety Defect</vt:lpstr>
      <vt:lpstr>Recalls (Non-compliance and Defects)</vt:lpstr>
      <vt:lpstr>Agency Civil Penalties </vt:lpstr>
    </vt:vector>
  </TitlesOfParts>
  <Company>NHTSA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Nha Nguyen</dc:creator>
  <cp:lastModifiedBy>USDOT_User</cp:lastModifiedBy>
  <cp:revision>276</cp:revision>
  <cp:lastPrinted>2015-04-16T18:25:06Z</cp:lastPrinted>
  <dcterms:created xsi:type="dcterms:W3CDTF">2001-08-28T15:48:56Z</dcterms:created>
  <dcterms:modified xsi:type="dcterms:W3CDTF">2015-11-30T17:53:11Z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160eefcf-f2dd-41d4-a63a-2ff6f00cc8e9</vt:lpwstr>
  </property>
</Properties>
</file>