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716" r:id="rId2"/>
  </p:sldMasterIdLst>
  <p:notesMasterIdLst>
    <p:notesMasterId r:id="rId16"/>
  </p:notesMasterIdLst>
  <p:handoutMasterIdLst>
    <p:handoutMasterId r:id="rId17"/>
  </p:handoutMasterIdLst>
  <p:sldIdLst>
    <p:sldId id="305" r:id="rId3"/>
    <p:sldId id="335" r:id="rId4"/>
    <p:sldId id="306" r:id="rId5"/>
    <p:sldId id="318" r:id="rId6"/>
    <p:sldId id="330" r:id="rId7"/>
    <p:sldId id="327" r:id="rId8"/>
    <p:sldId id="311" r:id="rId9"/>
    <p:sldId id="329" r:id="rId10"/>
    <p:sldId id="336" r:id="rId11"/>
    <p:sldId id="334" r:id="rId12"/>
    <p:sldId id="331" r:id="rId13"/>
    <p:sldId id="326" r:id="rId14"/>
    <p:sldId id="32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0C8"/>
    <a:srgbClr val="D5E3B3"/>
    <a:srgbClr val="336699"/>
    <a:srgbClr val="9DB2D3"/>
    <a:srgbClr val="7796F9"/>
    <a:srgbClr val="C8DA9A"/>
    <a:srgbClr val="CFE4B6"/>
    <a:srgbClr val="BBD997"/>
    <a:srgbClr val="F4E49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6" autoAdjust="0"/>
    <p:restoredTop sz="87305" autoAdjust="0"/>
  </p:normalViewPr>
  <p:slideViewPr>
    <p:cSldViewPr>
      <p:cViewPr varScale="1">
        <p:scale>
          <a:sx n="60" d="100"/>
          <a:sy n="60" d="100"/>
        </p:scale>
        <p:origin x="341" y="43"/>
      </p:cViewPr>
      <p:guideLst>
        <p:guide orient="horz" pos="2160"/>
        <p:guide pos="28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2" y="10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October 24,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11D93-625C-4E67-95D0-27D25A2E9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905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October 24, 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F01EC-B24F-4CBC-A883-D0D8E2876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4083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8926-45A9-46E1-A5A1-BBBD2B8FC4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03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8926-45A9-46E1-A5A1-BBBD2B8FC4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39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F01EC-B24F-4CBC-A883-D0D8E2876EE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83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F01EC-B24F-4CBC-A883-D0D8E2876E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66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F01EC-B24F-4CBC-A883-D0D8E2876E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9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F01EC-B24F-4CBC-A883-D0D8E2876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5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8926-45A9-46E1-A5A1-BBBD2B8FC4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8926-45A9-46E1-A5A1-BBBD2B8FC4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5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8926-45A9-46E1-A5A1-BBBD2B8FC4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0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8926-45A9-46E1-A5A1-BBBD2B8FC4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40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8926-45A9-46E1-A5A1-BBBD2B8FC4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70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C5555-E333-4006-936B-E3C8D58E53D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5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F01EC-B24F-4CBC-A883-D0D8E2876EE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1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00200"/>
            <a:ext cx="73914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Presentation Title</a:t>
            </a:r>
          </a:p>
          <a:p>
            <a:pPr lvl="1"/>
            <a:r>
              <a:rPr lang="en-US" dirty="0" smtClean="0"/>
              <a:t>Title slide additional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6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83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3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00200"/>
            <a:ext cx="73914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Presentation Title</a:t>
            </a:r>
          </a:p>
          <a:p>
            <a:pPr lvl="1"/>
            <a:r>
              <a:rPr lang="en-US" dirty="0" smtClean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47614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066800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28600"/>
            <a:ext cx="8458200" cy="944562"/>
          </a:xfrm>
        </p:spPr>
        <p:txBody>
          <a:bodyPr>
            <a:normAutofit/>
          </a:bodyPr>
          <a:lstStyle>
            <a:lvl1pPr algn="l">
              <a:lnSpc>
                <a:spcPts val="2600"/>
              </a:lnSpc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66800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28600"/>
            <a:ext cx="8534400" cy="944562"/>
          </a:xfrm>
        </p:spPr>
        <p:txBody>
          <a:bodyPr>
            <a:normAutofit/>
          </a:bodyPr>
          <a:lstStyle>
            <a:lvl1pPr algn="l">
              <a:lnSpc>
                <a:spcPts val="2600"/>
              </a:lnSpc>
              <a:defRPr sz="24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66800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2288" y="5072062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5000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6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6"/>
            <a:ext cx="8238707" cy="9474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8596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67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7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2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7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6"/>
            <a:ext cx="8238707" cy="9474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8596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86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1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7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 rotWithShape="1">
          <a:blip r:embed="rId3" cstate="print"/>
          <a:srcRect b="11724"/>
          <a:stretch/>
        </p:blipFill>
        <p:spPr>
          <a:xfrm>
            <a:off x="0" y="0"/>
            <a:ext cx="9144000" cy="60539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041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662" r:id="rId13"/>
    <p:sldLayoutId id="2147483664" r:id="rId14"/>
    <p:sldLayoutId id="2147483665" r:id="rId15"/>
    <p:sldLayoutId id="21474836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r>
              <a:rPr lang="en-US" sz="3400" b="1" dirty="0" smtClean="0">
                <a:solidFill>
                  <a:schemeClr val="tx1"/>
                </a:solidFill>
                <a:latin typeface="Calibri" pitchFamily="34" charset="0"/>
              </a:rPr>
              <a:t>The National Voluntary Laboratory Accreditation Program (NVLAP</a:t>
            </a:r>
            <a:r>
              <a:rPr lang="en-US" sz="3400" b="1" dirty="0" smtClean="0">
                <a:solidFill>
                  <a:schemeClr val="tx1"/>
                </a:solidFill>
              </a:rPr>
              <a:t>)</a:t>
            </a:r>
            <a:br>
              <a:rPr lang="en-US" sz="3400" b="1" dirty="0" smtClean="0">
                <a:solidFill>
                  <a:schemeClr val="tx1"/>
                </a:solidFill>
              </a:rPr>
            </a:br>
            <a:r>
              <a:rPr lang="en-US" sz="3400" b="1" dirty="0" smtClean="0">
                <a:solidFill>
                  <a:schemeClr val="tx1"/>
                </a:solidFill>
              </a:rPr>
              <a:t/>
            </a:r>
            <a:br>
              <a:rPr lang="en-US" sz="3400" b="1" dirty="0" smtClean="0">
                <a:solidFill>
                  <a:schemeClr val="tx1"/>
                </a:solidFill>
              </a:rPr>
            </a:br>
            <a:r>
              <a:rPr lang="en-US" sz="3400" b="1" dirty="0"/>
              <a:t/>
            </a:r>
            <a:br>
              <a:rPr lang="en-US" sz="3400" b="1" dirty="0"/>
            </a:br>
            <a:endParaRPr lang="en-US" sz="3400" b="1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3, 2015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55" y="3574283"/>
            <a:ext cx="4764025" cy="20326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65" y="587030"/>
            <a:ext cx="8257076" cy="96012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Calibri" pitchFamily="34" charset="0"/>
              </a:rPr>
              <a:t>Developing a nvlap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Laboratory Accreditation Program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61930" y="1815990"/>
            <a:ext cx="5486400" cy="731520"/>
          </a:xfrm>
          <a:custGeom>
            <a:avLst/>
            <a:gdLst>
              <a:gd name="connsiteX0" fmla="*/ 0 w 5181600"/>
              <a:gd name="connsiteY0" fmla="*/ 121920 h 1219200"/>
              <a:gd name="connsiteX1" fmla="*/ 121920 w 5181600"/>
              <a:gd name="connsiteY1" fmla="*/ 0 h 1219200"/>
              <a:gd name="connsiteX2" fmla="*/ 5059680 w 5181600"/>
              <a:gd name="connsiteY2" fmla="*/ 0 h 1219200"/>
              <a:gd name="connsiteX3" fmla="*/ 5181600 w 5181600"/>
              <a:gd name="connsiteY3" fmla="*/ 121920 h 1219200"/>
              <a:gd name="connsiteX4" fmla="*/ 5181600 w 5181600"/>
              <a:gd name="connsiteY4" fmla="*/ 1097280 h 1219200"/>
              <a:gd name="connsiteX5" fmla="*/ 5059680 w 5181600"/>
              <a:gd name="connsiteY5" fmla="*/ 1219200 h 1219200"/>
              <a:gd name="connsiteX6" fmla="*/ 121920 w 5181600"/>
              <a:gd name="connsiteY6" fmla="*/ 1219200 h 1219200"/>
              <a:gd name="connsiteX7" fmla="*/ 0 w 5181600"/>
              <a:gd name="connsiteY7" fmla="*/ 1097280 h 1219200"/>
              <a:gd name="connsiteX8" fmla="*/ 0 w 5181600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059680" y="0"/>
                </a:lnTo>
                <a:cubicBezTo>
                  <a:pt x="5127015" y="0"/>
                  <a:pt x="5181600" y="54585"/>
                  <a:pt x="5181600" y="121920"/>
                </a:cubicBezTo>
                <a:lnTo>
                  <a:pt x="5181600" y="1097280"/>
                </a:lnTo>
                <a:cubicBezTo>
                  <a:pt x="5181600" y="1164615"/>
                  <a:pt x="5127015" y="1219200"/>
                  <a:pt x="5059680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29" tIns="119529" rIns="182880" bIns="119529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</a:pPr>
            <a:r>
              <a:rPr lang="en-US" sz="2200" kern="1200" dirty="0" smtClean="0">
                <a:solidFill>
                  <a:schemeClr val="bg1"/>
                </a:solidFill>
                <a:latin typeface="Calibri" pitchFamily="34" charset="0"/>
              </a:rPr>
              <a:t>Receive specific request for new program</a:t>
            </a:r>
            <a:endParaRPr lang="en-US" sz="2200" kern="1200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348635" y="2767448"/>
            <a:ext cx="5486400" cy="731520"/>
          </a:xfrm>
          <a:custGeom>
            <a:avLst/>
            <a:gdLst>
              <a:gd name="connsiteX0" fmla="*/ 0 w 5181600"/>
              <a:gd name="connsiteY0" fmla="*/ 121920 h 1219200"/>
              <a:gd name="connsiteX1" fmla="*/ 121920 w 5181600"/>
              <a:gd name="connsiteY1" fmla="*/ 0 h 1219200"/>
              <a:gd name="connsiteX2" fmla="*/ 5059680 w 5181600"/>
              <a:gd name="connsiteY2" fmla="*/ 0 h 1219200"/>
              <a:gd name="connsiteX3" fmla="*/ 5181600 w 5181600"/>
              <a:gd name="connsiteY3" fmla="*/ 121920 h 1219200"/>
              <a:gd name="connsiteX4" fmla="*/ 5181600 w 5181600"/>
              <a:gd name="connsiteY4" fmla="*/ 1097280 h 1219200"/>
              <a:gd name="connsiteX5" fmla="*/ 5059680 w 5181600"/>
              <a:gd name="connsiteY5" fmla="*/ 1219200 h 1219200"/>
              <a:gd name="connsiteX6" fmla="*/ 121920 w 5181600"/>
              <a:gd name="connsiteY6" fmla="*/ 1219200 h 1219200"/>
              <a:gd name="connsiteX7" fmla="*/ 0 w 5181600"/>
              <a:gd name="connsiteY7" fmla="*/ 1097280 h 1219200"/>
              <a:gd name="connsiteX8" fmla="*/ 0 w 5181600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059680" y="0"/>
                </a:lnTo>
                <a:cubicBezTo>
                  <a:pt x="5127015" y="0"/>
                  <a:pt x="5181600" y="54585"/>
                  <a:pt x="5181600" y="121920"/>
                </a:cubicBezTo>
                <a:lnTo>
                  <a:pt x="5181600" y="1097280"/>
                </a:lnTo>
                <a:cubicBezTo>
                  <a:pt x="5181600" y="1164615"/>
                  <a:pt x="5127015" y="1219200"/>
                  <a:pt x="5059680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29" tIns="119529" rIns="182880" bIns="119529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dirty="0" smtClean="0">
                <a:solidFill>
                  <a:schemeClr val="bg1"/>
                </a:solidFill>
                <a:latin typeface="Calibri" pitchFamily="34" charset="0"/>
              </a:rPr>
              <a:t>Seek balanced </a:t>
            </a:r>
            <a:r>
              <a:rPr lang="en-US" sz="2200" dirty="0">
                <a:solidFill>
                  <a:schemeClr val="bg1"/>
                </a:solidFill>
                <a:latin typeface="Calibri" pitchFamily="34" charset="0"/>
              </a:rPr>
              <a:t>expert </a:t>
            </a:r>
            <a:r>
              <a:rPr lang="en-US" sz="2200" dirty="0" smtClean="0">
                <a:solidFill>
                  <a:schemeClr val="bg1"/>
                </a:solidFill>
                <a:latin typeface="Calibri" pitchFamily="34" charset="0"/>
              </a:rPr>
              <a:t>advice</a:t>
            </a:r>
            <a:r>
              <a:rPr lang="en-US" sz="22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2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200" kern="1200" dirty="0" smtClean="0">
                <a:solidFill>
                  <a:schemeClr val="bg1"/>
                </a:solidFill>
                <a:latin typeface="Calibri" pitchFamily="34" charset="0"/>
              </a:rPr>
              <a:t>(for example, public workshops)</a:t>
            </a:r>
            <a:endParaRPr lang="en-US" sz="2200" kern="12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655850" y="2418253"/>
            <a:ext cx="792480" cy="505967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028" tIns="45720" rIns="224028" bIns="24185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11" name="Freeform 10"/>
          <p:cNvSpPr/>
          <p:nvPr/>
        </p:nvSpPr>
        <p:spPr>
          <a:xfrm>
            <a:off x="1732685" y="3718907"/>
            <a:ext cx="5486400" cy="731520"/>
          </a:xfrm>
          <a:custGeom>
            <a:avLst/>
            <a:gdLst>
              <a:gd name="connsiteX0" fmla="*/ 0 w 5181600"/>
              <a:gd name="connsiteY0" fmla="*/ 121920 h 1219200"/>
              <a:gd name="connsiteX1" fmla="*/ 121920 w 5181600"/>
              <a:gd name="connsiteY1" fmla="*/ 0 h 1219200"/>
              <a:gd name="connsiteX2" fmla="*/ 5059680 w 5181600"/>
              <a:gd name="connsiteY2" fmla="*/ 0 h 1219200"/>
              <a:gd name="connsiteX3" fmla="*/ 5181600 w 5181600"/>
              <a:gd name="connsiteY3" fmla="*/ 121920 h 1219200"/>
              <a:gd name="connsiteX4" fmla="*/ 5181600 w 5181600"/>
              <a:gd name="connsiteY4" fmla="*/ 1097280 h 1219200"/>
              <a:gd name="connsiteX5" fmla="*/ 5059680 w 5181600"/>
              <a:gd name="connsiteY5" fmla="*/ 1219200 h 1219200"/>
              <a:gd name="connsiteX6" fmla="*/ 121920 w 5181600"/>
              <a:gd name="connsiteY6" fmla="*/ 1219200 h 1219200"/>
              <a:gd name="connsiteX7" fmla="*/ 0 w 5181600"/>
              <a:gd name="connsiteY7" fmla="*/ 1097280 h 1219200"/>
              <a:gd name="connsiteX8" fmla="*/ 0 w 5181600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059680" y="0"/>
                </a:lnTo>
                <a:cubicBezTo>
                  <a:pt x="5127015" y="0"/>
                  <a:pt x="5181600" y="54585"/>
                  <a:pt x="5181600" y="121920"/>
                </a:cubicBezTo>
                <a:lnTo>
                  <a:pt x="5181600" y="1097280"/>
                </a:lnTo>
                <a:cubicBezTo>
                  <a:pt x="5181600" y="1164615"/>
                  <a:pt x="5127015" y="1219200"/>
                  <a:pt x="5059680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29" tIns="119529" rIns="182880" bIns="119529" numCol="1" spcCol="1270" anchor="ctr" anchorCtr="0">
            <a:noAutofit/>
          </a:bodyPr>
          <a:lstStyle/>
          <a:p>
            <a:pPr lvl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dirty="0" smtClean="0">
                <a:solidFill>
                  <a:schemeClr val="bg1"/>
                </a:solidFill>
                <a:latin typeface="Calibri" pitchFamily="34" charset="0"/>
              </a:rPr>
              <a:t>Announce establishment </a:t>
            </a:r>
            <a:r>
              <a:rPr lang="en-US" sz="2200" dirty="0">
                <a:solidFill>
                  <a:schemeClr val="bg1"/>
                </a:solidFill>
                <a:latin typeface="Calibri" pitchFamily="34" charset="0"/>
              </a:rPr>
              <a:t>of a new program in the </a:t>
            </a:r>
            <a:r>
              <a:rPr lang="en-US" sz="2200" i="1" dirty="0">
                <a:solidFill>
                  <a:schemeClr val="bg1"/>
                </a:solidFill>
                <a:latin typeface="Calibri" pitchFamily="34" charset="0"/>
              </a:rPr>
              <a:t>Federal Register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116735" y="4670366"/>
            <a:ext cx="5486400" cy="731520"/>
          </a:xfrm>
          <a:custGeom>
            <a:avLst/>
            <a:gdLst>
              <a:gd name="connsiteX0" fmla="*/ 0 w 5181600"/>
              <a:gd name="connsiteY0" fmla="*/ 121920 h 1219200"/>
              <a:gd name="connsiteX1" fmla="*/ 121920 w 5181600"/>
              <a:gd name="connsiteY1" fmla="*/ 0 h 1219200"/>
              <a:gd name="connsiteX2" fmla="*/ 5059680 w 5181600"/>
              <a:gd name="connsiteY2" fmla="*/ 0 h 1219200"/>
              <a:gd name="connsiteX3" fmla="*/ 5181600 w 5181600"/>
              <a:gd name="connsiteY3" fmla="*/ 121920 h 1219200"/>
              <a:gd name="connsiteX4" fmla="*/ 5181600 w 5181600"/>
              <a:gd name="connsiteY4" fmla="*/ 1097280 h 1219200"/>
              <a:gd name="connsiteX5" fmla="*/ 5059680 w 5181600"/>
              <a:gd name="connsiteY5" fmla="*/ 1219200 h 1219200"/>
              <a:gd name="connsiteX6" fmla="*/ 121920 w 5181600"/>
              <a:gd name="connsiteY6" fmla="*/ 1219200 h 1219200"/>
              <a:gd name="connsiteX7" fmla="*/ 0 w 5181600"/>
              <a:gd name="connsiteY7" fmla="*/ 1097280 h 1219200"/>
              <a:gd name="connsiteX8" fmla="*/ 0 w 5181600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059680" y="0"/>
                </a:lnTo>
                <a:cubicBezTo>
                  <a:pt x="5127015" y="0"/>
                  <a:pt x="5181600" y="54585"/>
                  <a:pt x="5181600" y="121920"/>
                </a:cubicBezTo>
                <a:lnTo>
                  <a:pt x="5181600" y="1097280"/>
                </a:lnTo>
                <a:cubicBezTo>
                  <a:pt x="5181600" y="1164615"/>
                  <a:pt x="5127015" y="1219200"/>
                  <a:pt x="5059680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29" tIns="119529" rIns="182880" bIns="119529" numCol="1" spcCol="1270" anchor="ctr" anchorCtr="0">
            <a:no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libri" pitchFamily="34" charset="0"/>
              </a:rPr>
              <a:t>Develop program-specific documentation</a:t>
            </a:r>
            <a:endParaRPr lang="en-US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462380" y="5621825"/>
            <a:ext cx="5486400" cy="731520"/>
          </a:xfrm>
          <a:custGeom>
            <a:avLst/>
            <a:gdLst>
              <a:gd name="connsiteX0" fmla="*/ 0 w 5181600"/>
              <a:gd name="connsiteY0" fmla="*/ 121920 h 1219200"/>
              <a:gd name="connsiteX1" fmla="*/ 121920 w 5181600"/>
              <a:gd name="connsiteY1" fmla="*/ 0 h 1219200"/>
              <a:gd name="connsiteX2" fmla="*/ 5059680 w 5181600"/>
              <a:gd name="connsiteY2" fmla="*/ 0 h 1219200"/>
              <a:gd name="connsiteX3" fmla="*/ 5181600 w 5181600"/>
              <a:gd name="connsiteY3" fmla="*/ 121920 h 1219200"/>
              <a:gd name="connsiteX4" fmla="*/ 5181600 w 5181600"/>
              <a:gd name="connsiteY4" fmla="*/ 1097280 h 1219200"/>
              <a:gd name="connsiteX5" fmla="*/ 5059680 w 5181600"/>
              <a:gd name="connsiteY5" fmla="*/ 1219200 h 1219200"/>
              <a:gd name="connsiteX6" fmla="*/ 121920 w 5181600"/>
              <a:gd name="connsiteY6" fmla="*/ 1219200 h 1219200"/>
              <a:gd name="connsiteX7" fmla="*/ 0 w 5181600"/>
              <a:gd name="connsiteY7" fmla="*/ 1097280 h 1219200"/>
              <a:gd name="connsiteX8" fmla="*/ 0 w 5181600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059680" y="0"/>
                </a:lnTo>
                <a:cubicBezTo>
                  <a:pt x="5127015" y="0"/>
                  <a:pt x="5181600" y="54585"/>
                  <a:pt x="5181600" y="121920"/>
                </a:cubicBezTo>
                <a:lnTo>
                  <a:pt x="5181600" y="1097280"/>
                </a:lnTo>
                <a:cubicBezTo>
                  <a:pt x="5181600" y="1164615"/>
                  <a:pt x="5127015" y="1219200"/>
                  <a:pt x="5059680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29" tIns="119529" rIns="182880" bIns="119529" numCol="1" spcCol="1270" anchor="ctr" anchorCtr="0">
            <a:no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libri" pitchFamily="34" charset="0"/>
              </a:rPr>
              <a:t>Expand program if needs evolve</a:t>
            </a:r>
            <a:endParaRPr lang="en-US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092664" y="3341437"/>
            <a:ext cx="792480" cy="505967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028" tIns="45720" rIns="224028" bIns="24185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17" name="Freeform 16"/>
          <p:cNvSpPr/>
          <p:nvPr/>
        </p:nvSpPr>
        <p:spPr>
          <a:xfrm>
            <a:off x="6426472" y="4321931"/>
            <a:ext cx="792480" cy="505967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028" tIns="45720" rIns="224028" bIns="24185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18" name="Freeform 17"/>
          <p:cNvSpPr/>
          <p:nvPr/>
        </p:nvSpPr>
        <p:spPr>
          <a:xfrm>
            <a:off x="6800474" y="5273389"/>
            <a:ext cx="792480" cy="505967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028" tIns="45720" rIns="224028" bIns="24185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</p:spTree>
    <p:extLst>
      <p:ext uri="{BB962C8B-B14F-4D97-AF65-F5344CB8AC3E}">
        <p14:creationId xmlns:p14="http://schemas.microsoft.com/office/powerpoint/2010/main" val="101338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2666" y="1700776"/>
            <a:ext cx="8218670" cy="4647004"/>
          </a:xfrm>
          <a:prstGeom prst="roundRect">
            <a:avLst>
              <a:gd name="adj" fmla="val 677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Laboratory accreditation bodies can demonstrate competence via recognition by an international accreditation cooperation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Based on peer evaluations against ISO/IEC 17011</a:t>
            </a:r>
          </a:p>
          <a:p>
            <a:pPr marL="233363" indent="-2333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ABs </a:t>
            </a:r>
            <a:r>
              <a:rPr lang="en-US" sz="2400" dirty="0">
                <a:solidFill>
                  <a:schemeClr val="tx1"/>
                </a:solidFill>
              </a:rPr>
              <a:t>that successfully complete the evaluation process sign the associated Recognition Arrangement</a:t>
            </a:r>
          </a:p>
          <a:p>
            <a:pPr marL="914400" lvl="1" indent="-4524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8 total ABs in the US</a:t>
            </a:r>
          </a:p>
          <a:p>
            <a:pPr marL="914400" lvl="1" indent="-452438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86 ABs in 71 economies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Signatories’ accreditations are considered to provide equivalent outcomes with respect to those requirements</a:t>
            </a:r>
          </a:p>
          <a:p>
            <a:pPr algn="ctr"/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66" y="587030"/>
            <a:ext cx="8218670" cy="954025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+mn-lt"/>
              </a:rPr>
              <a:t>International Recognition of Accreditation Bodies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074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531204"/>
            <a:ext cx="9144000" cy="5200625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66" y="587030"/>
            <a:ext cx="8218670" cy="954025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+mn-lt"/>
              </a:rPr>
              <a:t>International Recognition of us-based Accreditation Bodies</a:t>
            </a:r>
            <a:endParaRPr lang="en-US" sz="32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235" y="4086694"/>
            <a:ext cx="8333884" cy="80214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7019" y="1854396"/>
            <a:ext cx="8794745" cy="4570194"/>
          </a:xfrm>
          <a:prstGeom prst="roundRect">
            <a:avLst>
              <a:gd name="adj" fmla="val 5331"/>
            </a:avLst>
          </a:prstGeom>
          <a:solidFill>
            <a:schemeClr val="bg1">
              <a:alpha val="73000"/>
            </a:schemeClr>
          </a:solidFill>
          <a:ln w="6350"/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/>
            <a:r>
              <a:rPr lang="en-US" sz="2000" b="1" dirty="0" smtClean="0">
                <a:solidFill>
                  <a:schemeClr val="tx1"/>
                </a:solidFill>
              </a:rPr>
              <a:t>ILAC</a:t>
            </a:r>
          </a:p>
          <a:p>
            <a:pPr marL="0" lvl="1" algn="ctr"/>
            <a:r>
              <a:rPr lang="en-US" dirty="0" smtClean="0">
                <a:solidFill>
                  <a:schemeClr val="tx1"/>
                </a:solidFill>
              </a:rPr>
              <a:t>International </a:t>
            </a:r>
            <a:r>
              <a:rPr lang="en-US" dirty="0">
                <a:solidFill>
                  <a:schemeClr val="tx1"/>
                </a:solidFill>
              </a:rPr>
              <a:t>Laboratory Accreditation Cooperation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www.ilac.org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05369" y="2891331"/>
            <a:ext cx="4339765" cy="2265896"/>
          </a:xfrm>
          <a:prstGeom prst="roundRect">
            <a:avLst>
              <a:gd name="adj" fmla="val 6533"/>
            </a:avLst>
          </a:prstGeom>
          <a:solidFill>
            <a:srgbClr val="C00000">
              <a:alpha val="50000"/>
            </a:srgbClr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en-US" sz="2000" b="1" dirty="0" smtClean="0">
                <a:solidFill>
                  <a:schemeClr val="tx1"/>
                </a:solidFill>
              </a:rPr>
              <a:t>APLAC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Asia </a:t>
            </a:r>
            <a:r>
              <a:rPr lang="en-US" dirty="0">
                <a:solidFill>
                  <a:schemeClr val="tx1"/>
                </a:solidFill>
              </a:rPr>
              <a:t>Pacific Laboratory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Accreditation </a:t>
            </a:r>
            <a:r>
              <a:rPr lang="en-US" dirty="0">
                <a:solidFill>
                  <a:schemeClr val="tx1"/>
                </a:solidFill>
              </a:rPr>
              <a:t>Cooperation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www.aplac.org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85744" y="3966670"/>
            <a:ext cx="3226020" cy="2435975"/>
          </a:xfrm>
          <a:prstGeom prst="roundRect">
            <a:avLst>
              <a:gd name="adj" fmla="val 7066"/>
            </a:avLst>
          </a:prstGeom>
          <a:solidFill>
            <a:schemeClr val="accent5">
              <a:lumMod val="75000"/>
              <a:alpha val="50000"/>
            </a:schemeClr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b"/>
          <a:lstStyle/>
          <a:p>
            <a:pPr marL="0" lvl="1" algn="r"/>
            <a:r>
              <a:rPr lang="en-US" sz="2000" b="1" dirty="0" smtClean="0">
                <a:solidFill>
                  <a:schemeClr val="tx1"/>
                </a:solidFill>
              </a:rPr>
              <a:t>IAAC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InterAmerican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Accreditation Cooperation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www.iaac.org.mx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95345" y="2891330"/>
            <a:ext cx="3215679" cy="2265896"/>
          </a:xfrm>
          <a:prstGeom prst="roundRect">
            <a:avLst>
              <a:gd name="adj" fmla="val 5404"/>
            </a:avLst>
          </a:prstGeom>
          <a:solidFill>
            <a:schemeClr val="bg1">
              <a:alpha val="50000"/>
            </a:schemeClr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 Recognized ABs in 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68981" y="3966669"/>
            <a:ext cx="1084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A2LA</a:t>
            </a:r>
          </a:p>
          <a:p>
            <a:r>
              <a:rPr lang="en-US" sz="1600" dirty="0" smtClean="0"/>
              <a:t>AIHA-LAP</a:t>
            </a:r>
          </a:p>
          <a:p>
            <a:r>
              <a:rPr lang="en-US" sz="1600" dirty="0" smtClean="0"/>
              <a:t>ANAB</a:t>
            </a:r>
          </a:p>
          <a:p>
            <a:r>
              <a:rPr lang="en-US" sz="1600" dirty="0" smtClean="0"/>
              <a:t>NVLAP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968981" y="3189675"/>
            <a:ext cx="642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ASB</a:t>
            </a:r>
          </a:p>
          <a:p>
            <a:r>
              <a:rPr lang="en-US" sz="1600" dirty="0" smtClean="0"/>
              <a:t>IAS</a:t>
            </a:r>
          </a:p>
          <a:p>
            <a:r>
              <a:rPr lang="en-US" sz="1600" dirty="0" smtClean="0"/>
              <a:t>PJLA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327559" y="3965845"/>
            <a:ext cx="9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ASCLD-LAB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181428" y="2573130"/>
            <a:ext cx="2181787" cy="1409022"/>
          </a:xfrm>
          <a:prstGeom prst="roundRect">
            <a:avLst>
              <a:gd name="adj" fmla="val 7066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t"/>
          <a:lstStyle/>
          <a:p>
            <a:pPr marL="0" lvl="1"/>
            <a:r>
              <a:rPr lang="en-US" sz="2000" b="1" dirty="0" smtClean="0">
                <a:solidFill>
                  <a:schemeClr val="tx1"/>
                </a:solidFill>
              </a:rPr>
              <a:t>EA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European </a:t>
            </a:r>
            <a:r>
              <a:rPr lang="en-US" sz="1600" dirty="0" smtClean="0">
                <a:solidFill>
                  <a:schemeClr val="tx1"/>
                </a:solidFill>
              </a:rPr>
              <a:t>co-operation for Accreditation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www.european-accreditation.org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1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65" y="625435"/>
            <a:ext cx="8218670" cy="921722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</a:rPr>
              <a:t>Contact information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093" y="1662370"/>
            <a:ext cx="4032526" cy="576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www.nist.gov/nvlap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8311" y="2046421"/>
            <a:ext cx="6752090" cy="4610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lnSpc>
                <a:spcPts val="2300"/>
              </a:lnSpc>
              <a:spcBef>
                <a:spcPct val="20000"/>
              </a:spcBef>
              <a:buSzPct val="120000"/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3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6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600" b="1" dirty="0" smtClean="0">
                <a:solidFill>
                  <a:schemeClr val="tx1"/>
                </a:solidFill>
                <a:latin typeface="+mn-lt"/>
              </a:rPr>
              <a:t>Dana S. Leaman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Acting Chief, NVLAP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301 975 4679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</a:rPr>
              <a:t>Dana.leaman@nist.gov</a:t>
            </a:r>
            <a:endParaRPr lang="en-US" sz="26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Presentation overview</a:t>
            </a:r>
            <a:endParaRPr lang="en-US" sz="4000" dirty="0"/>
          </a:p>
        </p:txBody>
      </p:sp>
      <p:sp>
        <p:nvSpPr>
          <p:cNvPr id="4" name="Freeform 3"/>
          <p:cNvSpPr/>
          <p:nvPr/>
        </p:nvSpPr>
        <p:spPr>
          <a:xfrm>
            <a:off x="934467" y="1846210"/>
            <a:ext cx="5486400" cy="914400"/>
          </a:xfrm>
          <a:custGeom>
            <a:avLst/>
            <a:gdLst>
              <a:gd name="connsiteX0" fmla="*/ 0 w 5181600"/>
              <a:gd name="connsiteY0" fmla="*/ 121920 h 1219200"/>
              <a:gd name="connsiteX1" fmla="*/ 121920 w 5181600"/>
              <a:gd name="connsiteY1" fmla="*/ 0 h 1219200"/>
              <a:gd name="connsiteX2" fmla="*/ 5059680 w 5181600"/>
              <a:gd name="connsiteY2" fmla="*/ 0 h 1219200"/>
              <a:gd name="connsiteX3" fmla="*/ 5181600 w 5181600"/>
              <a:gd name="connsiteY3" fmla="*/ 121920 h 1219200"/>
              <a:gd name="connsiteX4" fmla="*/ 5181600 w 5181600"/>
              <a:gd name="connsiteY4" fmla="*/ 1097280 h 1219200"/>
              <a:gd name="connsiteX5" fmla="*/ 5059680 w 5181600"/>
              <a:gd name="connsiteY5" fmla="*/ 1219200 h 1219200"/>
              <a:gd name="connsiteX6" fmla="*/ 121920 w 5181600"/>
              <a:gd name="connsiteY6" fmla="*/ 1219200 h 1219200"/>
              <a:gd name="connsiteX7" fmla="*/ 0 w 5181600"/>
              <a:gd name="connsiteY7" fmla="*/ 1097280 h 1219200"/>
              <a:gd name="connsiteX8" fmla="*/ 0 w 5181600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059680" y="0"/>
                </a:lnTo>
                <a:cubicBezTo>
                  <a:pt x="5127015" y="0"/>
                  <a:pt x="5181600" y="54585"/>
                  <a:pt x="5181600" y="121920"/>
                </a:cubicBezTo>
                <a:lnTo>
                  <a:pt x="5181600" y="1097280"/>
                </a:lnTo>
                <a:cubicBezTo>
                  <a:pt x="5181600" y="1164615"/>
                  <a:pt x="5127015" y="1219200"/>
                  <a:pt x="5059680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29" tIns="119529" rIns="182880" bIns="119529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</a:pPr>
            <a:r>
              <a:rPr lang="en-US" sz="3200" kern="1200" dirty="0" smtClean="0">
                <a:solidFill>
                  <a:schemeClr val="bg1"/>
                </a:solidFill>
                <a:latin typeface="Calibri" pitchFamily="34" charset="0"/>
              </a:rPr>
              <a:t>Laboratory Accreditation</a:t>
            </a:r>
            <a:endParaRPr lang="en-US" sz="3200" kern="1200" dirty="0">
              <a:solidFill>
                <a:schemeClr val="bg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60460" y="3338116"/>
            <a:ext cx="5486400" cy="914400"/>
          </a:xfrm>
          <a:custGeom>
            <a:avLst/>
            <a:gdLst>
              <a:gd name="connsiteX0" fmla="*/ 0 w 5181600"/>
              <a:gd name="connsiteY0" fmla="*/ 121920 h 1219200"/>
              <a:gd name="connsiteX1" fmla="*/ 121920 w 5181600"/>
              <a:gd name="connsiteY1" fmla="*/ 0 h 1219200"/>
              <a:gd name="connsiteX2" fmla="*/ 5059680 w 5181600"/>
              <a:gd name="connsiteY2" fmla="*/ 0 h 1219200"/>
              <a:gd name="connsiteX3" fmla="*/ 5181600 w 5181600"/>
              <a:gd name="connsiteY3" fmla="*/ 121920 h 1219200"/>
              <a:gd name="connsiteX4" fmla="*/ 5181600 w 5181600"/>
              <a:gd name="connsiteY4" fmla="*/ 1097280 h 1219200"/>
              <a:gd name="connsiteX5" fmla="*/ 5059680 w 5181600"/>
              <a:gd name="connsiteY5" fmla="*/ 1219200 h 1219200"/>
              <a:gd name="connsiteX6" fmla="*/ 121920 w 5181600"/>
              <a:gd name="connsiteY6" fmla="*/ 1219200 h 1219200"/>
              <a:gd name="connsiteX7" fmla="*/ 0 w 5181600"/>
              <a:gd name="connsiteY7" fmla="*/ 1097280 h 1219200"/>
              <a:gd name="connsiteX8" fmla="*/ 0 w 5181600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059680" y="0"/>
                </a:lnTo>
                <a:cubicBezTo>
                  <a:pt x="5127015" y="0"/>
                  <a:pt x="5181600" y="54585"/>
                  <a:pt x="5181600" y="121920"/>
                </a:cubicBezTo>
                <a:lnTo>
                  <a:pt x="5181600" y="1097280"/>
                </a:lnTo>
                <a:cubicBezTo>
                  <a:pt x="5181600" y="1164615"/>
                  <a:pt x="5127015" y="1219200"/>
                  <a:pt x="5059680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29" tIns="119529" rIns="182880" bIns="119529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Information About NVLAP</a:t>
            </a:r>
            <a:endParaRPr lang="en-US" sz="3200" kern="1200" dirty="0">
              <a:solidFill>
                <a:schemeClr val="bg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764025" y="2577505"/>
            <a:ext cx="1997060" cy="928305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45720" rIns="224028" bIns="241859" numCol="1" spcCol="1270" anchor="b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912650" y="4830022"/>
            <a:ext cx="5486400" cy="1364138"/>
          </a:xfrm>
          <a:custGeom>
            <a:avLst/>
            <a:gdLst>
              <a:gd name="connsiteX0" fmla="*/ 0 w 5181600"/>
              <a:gd name="connsiteY0" fmla="*/ 121920 h 1219200"/>
              <a:gd name="connsiteX1" fmla="*/ 121920 w 5181600"/>
              <a:gd name="connsiteY1" fmla="*/ 0 h 1219200"/>
              <a:gd name="connsiteX2" fmla="*/ 5059680 w 5181600"/>
              <a:gd name="connsiteY2" fmla="*/ 0 h 1219200"/>
              <a:gd name="connsiteX3" fmla="*/ 5181600 w 5181600"/>
              <a:gd name="connsiteY3" fmla="*/ 121920 h 1219200"/>
              <a:gd name="connsiteX4" fmla="*/ 5181600 w 5181600"/>
              <a:gd name="connsiteY4" fmla="*/ 1097280 h 1219200"/>
              <a:gd name="connsiteX5" fmla="*/ 5059680 w 5181600"/>
              <a:gd name="connsiteY5" fmla="*/ 1219200 h 1219200"/>
              <a:gd name="connsiteX6" fmla="*/ 121920 w 5181600"/>
              <a:gd name="connsiteY6" fmla="*/ 1219200 h 1219200"/>
              <a:gd name="connsiteX7" fmla="*/ 0 w 5181600"/>
              <a:gd name="connsiteY7" fmla="*/ 1097280 h 1219200"/>
              <a:gd name="connsiteX8" fmla="*/ 0 w 5181600"/>
              <a:gd name="connsiteY8" fmla="*/ 12192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1219200">
                <a:moveTo>
                  <a:pt x="0" y="121920"/>
                </a:moveTo>
                <a:cubicBezTo>
                  <a:pt x="0" y="54585"/>
                  <a:pt x="54585" y="0"/>
                  <a:pt x="121920" y="0"/>
                </a:cubicBezTo>
                <a:lnTo>
                  <a:pt x="5059680" y="0"/>
                </a:lnTo>
                <a:cubicBezTo>
                  <a:pt x="5127015" y="0"/>
                  <a:pt x="5181600" y="54585"/>
                  <a:pt x="5181600" y="121920"/>
                </a:cubicBezTo>
                <a:lnTo>
                  <a:pt x="5181600" y="1097280"/>
                </a:lnTo>
                <a:cubicBezTo>
                  <a:pt x="5181600" y="1164615"/>
                  <a:pt x="5127015" y="1219200"/>
                  <a:pt x="5059680" y="1219200"/>
                </a:cubicBezTo>
                <a:lnTo>
                  <a:pt x="121920" y="1219200"/>
                </a:lnTo>
                <a:cubicBezTo>
                  <a:pt x="54585" y="1219200"/>
                  <a:pt x="0" y="1164615"/>
                  <a:pt x="0" y="1097280"/>
                </a:cubicBezTo>
                <a:lnTo>
                  <a:pt x="0" y="1219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29" tIns="119529" rIns="182880" bIns="119529" numCol="1" spcCol="1270" anchor="ctr" anchorCtr="0">
            <a:noAutofit/>
          </a:bodyPr>
          <a:lstStyle/>
          <a:p>
            <a:pPr lvl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International Accreditation Organizations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762555" y="4063181"/>
            <a:ext cx="1997060" cy="928305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45720" rIns="224028" bIns="241859" numCol="1" spcCol="1270" anchor="b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93" y="625435"/>
            <a:ext cx="8183737" cy="92172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What is Laboratory Accreditation?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9192" y="1892800"/>
            <a:ext cx="8183737" cy="4186145"/>
          </a:xfrm>
          <a:prstGeom prst="roundRect">
            <a:avLst>
              <a:gd name="adj" fmla="val 5020"/>
            </a:avLst>
          </a:prstGeom>
          <a:solidFill>
            <a:schemeClr val="accent2">
              <a:lumMod val="20000"/>
              <a:lumOff val="80000"/>
            </a:schemeClr>
          </a:solidFill>
          <a:ln w="19050"/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Independent, third party assessment of laboratory technical competence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Based on an international standard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(ISO/IEC 17025)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Conducted by </a:t>
            </a:r>
            <a:r>
              <a:rPr lang="en-US" sz="3200" dirty="0">
                <a:solidFill>
                  <a:schemeClr val="tx1"/>
                </a:solidFill>
              </a:rPr>
              <a:t>peer technical experts for a specific </a:t>
            </a:r>
            <a:r>
              <a:rPr lang="en-US" sz="3200" dirty="0" smtClean="0">
                <a:solidFill>
                  <a:schemeClr val="tx1"/>
                </a:solidFill>
              </a:rPr>
              <a:t>Scope </a:t>
            </a: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dirty="0" smtClean="0">
                <a:solidFill>
                  <a:schemeClr val="tx1"/>
                </a:solidFill>
              </a:rPr>
              <a:t>Accreditation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Results in formal recognition by an </a:t>
            </a:r>
            <a:r>
              <a:rPr lang="en-US" sz="3200" dirty="0" smtClean="0">
                <a:solidFill>
                  <a:schemeClr val="tx1"/>
                </a:solidFill>
              </a:rPr>
              <a:t>authoritative body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65" y="587030"/>
            <a:ext cx="8610600" cy="954636"/>
          </a:xfrm>
        </p:spPr>
        <p:txBody>
          <a:bodyPr anchor="ctr"/>
          <a:lstStyle/>
          <a:p>
            <a:r>
              <a:rPr lang="en-US" sz="3200" dirty="0" smtClean="0">
                <a:latin typeface="Calibri" pitchFamily="34" charset="0"/>
              </a:rPr>
              <a:t>General Accreditation Requirements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59588" y="2714728"/>
            <a:ext cx="2129395" cy="835312"/>
          </a:xfrm>
          <a:custGeom>
            <a:avLst/>
            <a:gdLst>
              <a:gd name="connsiteX0" fmla="*/ 0 w 2129395"/>
              <a:gd name="connsiteY0" fmla="*/ 0 h 835312"/>
              <a:gd name="connsiteX1" fmla="*/ 2129395 w 2129395"/>
              <a:gd name="connsiteY1" fmla="*/ 0 h 835312"/>
              <a:gd name="connsiteX2" fmla="*/ 2129395 w 2129395"/>
              <a:gd name="connsiteY2" fmla="*/ 835312 h 835312"/>
              <a:gd name="connsiteX3" fmla="*/ 0 w 2129395"/>
              <a:gd name="connsiteY3" fmla="*/ 835312 h 835312"/>
              <a:gd name="connsiteX4" fmla="*/ 0 w 2129395"/>
              <a:gd name="connsiteY4" fmla="*/ 0 h 83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395" h="835312">
                <a:moveTo>
                  <a:pt x="0" y="0"/>
                </a:moveTo>
                <a:lnTo>
                  <a:pt x="2129395" y="0"/>
                </a:lnTo>
                <a:lnTo>
                  <a:pt x="2129395" y="835312"/>
                </a:lnTo>
                <a:lnTo>
                  <a:pt x="0" y="8353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63500" rIns="177800" bIns="63500" numCol="1" spcCol="1270" anchor="ctr" anchorCtr="0">
            <a:noAutofit/>
          </a:bodyPr>
          <a:lstStyle/>
          <a:p>
            <a:pPr lvl="0" algn="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Technical competence</a:t>
            </a:r>
            <a:endParaRPr lang="en-US" sz="2400" kern="1200" dirty="0"/>
          </a:p>
        </p:txBody>
      </p:sp>
      <p:sp>
        <p:nvSpPr>
          <p:cNvPr id="8" name="Left Brace 7"/>
          <p:cNvSpPr/>
          <p:nvPr/>
        </p:nvSpPr>
        <p:spPr>
          <a:xfrm>
            <a:off x="2288984" y="1722795"/>
            <a:ext cx="425879" cy="2819179"/>
          </a:xfrm>
          <a:prstGeom prst="leftBrace">
            <a:avLst>
              <a:gd name="adj1" fmla="val 35000"/>
              <a:gd name="adj2" fmla="val 5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2885214" y="1722795"/>
            <a:ext cx="5791957" cy="2819179"/>
          </a:xfrm>
          <a:custGeom>
            <a:avLst/>
            <a:gdLst>
              <a:gd name="connsiteX0" fmla="*/ 0 w 5791957"/>
              <a:gd name="connsiteY0" fmla="*/ 0 h 2819179"/>
              <a:gd name="connsiteX1" fmla="*/ 5791957 w 5791957"/>
              <a:gd name="connsiteY1" fmla="*/ 0 h 2819179"/>
              <a:gd name="connsiteX2" fmla="*/ 5791957 w 5791957"/>
              <a:gd name="connsiteY2" fmla="*/ 2819179 h 2819179"/>
              <a:gd name="connsiteX3" fmla="*/ 0 w 5791957"/>
              <a:gd name="connsiteY3" fmla="*/ 2819179 h 2819179"/>
              <a:gd name="connsiteX4" fmla="*/ 0 w 5791957"/>
              <a:gd name="connsiteY4" fmla="*/ 0 h 281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1957" h="2819179">
                <a:moveTo>
                  <a:pt x="0" y="0"/>
                </a:moveTo>
                <a:lnTo>
                  <a:pt x="5791957" y="0"/>
                </a:lnTo>
                <a:lnTo>
                  <a:pt x="5791957" y="2819179"/>
                </a:lnTo>
                <a:lnTo>
                  <a:pt x="0" y="2819179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342900" lvl="1" indent="-342900" algn="l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2500" kern="1200" dirty="0" smtClean="0">
                <a:solidFill>
                  <a:schemeClr val="bg1"/>
                </a:solidFill>
              </a:rPr>
              <a:t>Validated test methods/calibration procedures</a:t>
            </a:r>
            <a:endParaRPr lang="en-US" sz="2500" kern="1200" dirty="0">
              <a:solidFill>
                <a:schemeClr val="bg1"/>
              </a:solidFill>
            </a:endParaRPr>
          </a:p>
          <a:p>
            <a:pPr marL="342900" lvl="1" indent="-342900" algn="l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2500" kern="1200" dirty="0" smtClean="0">
                <a:solidFill>
                  <a:schemeClr val="bg1"/>
                </a:solidFill>
              </a:rPr>
              <a:t>Appropriate, traceably-calibrated equipment</a:t>
            </a:r>
          </a:p>
          <a:p>
            <a:pPr marL="342900" lvl="1" indent="-342900" algn="l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2500" kern="1200" dirty="0" smtClean="0">
                <a:solidFill>
                  <a:schemeClr val="bg1"/>
                </a:solidFill>
              </a:rPr>
              <a:t>Proficiency testing</a:t>
            </a:r>
          </a:p>
          <a:p>
            <a:pPr marL="342900" lvl="1" indent="-342900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2500" kern="1200" dirty="0" smtClean="0">
                <a:solidFill>
                  <a:schemeClr val="bg1"/>
                </a:solidFill>
              </a:rPr>
              <a:t>Demonstrated through </a:t>
            </a:r>
            <a:r>
              <a:rPr lang="en-US" sz="2500" dirty="0" smtClean="0">
                <a:solidFill>
                  <a:schemeClr val="bg1"/>
                </a:solidFill>
              </a:rPr>
              <a:t>on-site </a:t>
            </a:r>
            <a:r>
              <a:rPr lang="en-US" sz="2500" kern="1200" dirty="0" smtClean="0">
                <a:solidFill>
                  <a:schemeClr val="bg1"/>
                </a:solidFill>
              </a:rPr>
              <a:t>assessment</a:t>
            </a:r>
            <a:endParaRPr lang="en-US" sz="2500" kern="1200" dirty="0">
              <a:solidFill>
                <a:schemeClr val="bg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59588" y="4907511"/>
            <a:ext cx="2129395" cy="1175625"/>
          </a:xfrm>
          <a:custGeom>
            <a:avLst/>
            <a:gdLst>
              <a:gd name="connsiteX0" fmla="*/ 0 w 2129395"/>
              <a:gd name="connsiteY0" fmla="*/ 0 h 1175625"/>
              <a:gd name="connsiteX1" fmla="*/ 2129395 w 2129395"/>
              <a:gd name="connsiteY1" fmla="*/ 0 h 1175625"/>
              <a:gd name="connsiteX2" fmla="*/ 2129395 w 2129395"/>
              <a:gd name="connsiteY2" fmla="*/ 1175625 h 1175625"/>
              <a:gd name="connsiteX3" fmla="*/ 0 w 2129395"/>
              <a:gd name="connsiteY3" fmla="*/ 1175625 h 1175625"/>
              <a:gd name="connsiteX4" fmla="*/ 0 w 2129395"/>
              <a:gd name="connsiteY4" fmla="*/ 0 h 117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395" h="1175625">
                <a:moveTo>
                  <a:pt x="0" y="0"/>
                </a:moveTo>
                <a:lnTo>
                  <a:pt x="2129395" y="0"/>
                </a:lnTo>
                <a:lnTo>
                  <a:pt x="2129395" y="1175625"/>
                </a:lnTo>
                <a:lnTo>
                  <a:pt x="0" y="11756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63500" rIns="177800" bIns="63500" numCol="1" spcCol="1270" anchor="ctr" anchorCtr="0">
            <a:noAutofit/>
          </a:bodyPr>
          <a:lstStyle/>
          <a:p>
            <a:pPr lvl="0" algn="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>
                <a:solidFill>
                  <a:schemeClr val="tx1"/>
                </a:solidFill>
              </a:rPr>
              <a:t>Documented management system</a:t>
            </a:r>
            <a:endParaRPr lang="en-US" sz="2200" kern="1200" dirty="0"/>
          </a:p>
        </p:txBody>
      </p:sp>
      <p:sp>
        <p:nvSpPr>
          <p:cNvPr id="11" name="Left Brace 10"/>
          <p:cNvSpPr/>
          <p:nvPr/>
        </p:nvSpPr>
        <p:spPr>
          <a:xfrm>
            <a:off x="2288984" y="4631974"/>
            <a:ext cx="425879" cy="1726699"/>
          </a:xfrm>
          <a:prstGeom prst="leftBrace">
            <a:avLst>
              <a:gd name="adj1" fmla="val 35000"/>
              <a:gd name="adj2" fmla="val 5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2885214" y="4631974"/>
            <a:ext cx="5791957" cy="1726699"/>
          </a:xfrm>
          <a:custGeom>
            <a:avLst/>
            <a:gdLst>
              <a:gd name="connsiteX0" fmla="*/ 0 w 5791957"/>
              <a:gd name="connsiteY0" fmla="*/ 0 h 1726699"/>
              <a:gd name="connsiteX1" fmla="*/ 5791957 w 5791957"/>
              <a:gd name="connsiteY1" fmla="*/ 0 h 1726699"/>
              <a:gd name="connsiteX2" fmla="*/ 5791957 w 5791957"/>
              <a:gd name="connsiteY2" fmla="*/ 1726699 h 1726699"/>
              <a:gd name="connsiteX3" fmla="*/ 0 w 5791957"/>
              <a:gd name="connsiteY3" fmla="*/ 1726699 h 1726699"/>
              <a:gd name="connsiteX4" fmla="*/ 0 w 5791957"/>
              <a:gd name="connsiteY4" fmla="*/ 0 h 172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1957" h="1726699">
                <a:moveTo>
                  <a:pt x="0" y="0"/>
                </a:moveTo>
                <a:lnTo>
                  <a:pt x="5791957" y="0"/>
                </a:lnTo>
                <a:lnTo>
                  <a:pt x="5791957" y="1726699"/>
                </a:lnTo>
                <a:lnTo>
                  <a:pt x="0" y="1726699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342900" lvl="1" indent="-342900" algn="l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2500" kern="1200" dirty="0" smtClean="0">
                <a:solidFill>
                  <a:schemeClr val="bg1"/>
                </a:solidFill>
              </a:rPr>
              <a:t>Quality manual, policies, procedures, instructions</a:t>
            </a:r>
            <a:endParaRPr lang="en-US" sz="2500" kern="1200" dirty="0">
              <a:solidFill>
                <a:schemeClr val="bg1"/>
              </a:solidFill>
            </a:endParaRPr>
          </a:p>
          <a:p>
            <a:pPr marL="342900" lvl="1" indent="-342900" algn="l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2500" kern="1200" dirty="0" smtClean="0">
                <a:solidFill>
                  <a:schemeClr val="bg1"/>
                </a:solidFill>
              </a:rPr>
              <a:t>Records</a:t>
            </a:r>
          </a:p>
          <a:p>
            <a:pPr marL="342900" lvl="1" indent="-342900" algn="l" defTabSz="1111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2500" kern="1200" dirty="0" smtClean="0">
                <a:solidFill>
                  <a:schemeClr val="bg1"/>
                </a:solidFill>
              </a:rPr>
              <a:t>Customer focus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38" y="779055"/>
            <a:ext cx="8139788" cy="762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Calibri" pitchFamily="34" charset="0"/>
              </a:rPr>
              <a:t>What to expect from an accredited laboratory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2311861"/>
            <a:ext cx="2288983" cy="835312"/>
          </a:xfrm>
          <a:custGeom>
            <a:avLst/>
            <a:gdLst>
              <a:gd name="connsiteX0" fmla="*/ 0 w 2129395"/>
              <a:gd name="connsiteY0" fmla="*/ 0 h 835312"/>
              <a:gd name="connsiteX1" fmla="*/ 2129395 w 2129395"/>
              <a:gd name="connsiteY1" fmla="*/ 0 h 835312"/>
              <a:gd name="connsiteX2" fmla="*/ 2129395 w 2129395"/>
              <a:gd name="connsiteY2" fmla="*/ 835312 h 835312"/>
              <a:gd name="connsiteX3" fmla="*/ 0 w 2129395"/>
              <a:gd name="connsiteY3" fmla="*/ 835312 h 835312"/>
              <a:gd name="connsiteX4" fmla="*/ 0 w 2129395"/>
              <a:gd name="connsiteY4" fmla="*/ 0 h 83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395" h="835312">
                <a:moveTo>
                  <a:pt x="0" y="0"/>
                </a:moveTo>
                <a:lnTo>
                  <a:pt x="2129395" y="0"/>
                </a:lnTo>
                <a:lnTo>
                  <a:pt x="2129395" y="835312"/>
                </a:lnTo>
                <a:lnTo>
                  <a:pt x="0" y="8353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63500" rIns="177800" bIns="63500" numCol="1" spcCol="1270" anchor="ctr" anchorCtr="0">
            <a:noAutofit/>
          </a:bodyPr>
          <a:lstStyle/>
          <a:p>
            <a:pPr lvl="0" algn="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Technical competence</a:t>
            </a:r>
            <a:endParaRPr lang="en-US" sz="2400" kern="1200" dirty="0"/>
          </a:p>
        </p:txBody>
      </p:sp>
      <p:sp>
        <p:nvSpPr>
          <p:cNvPr id="5" name="Left Brace 4"/>
          <p:cNvSpPr/>
          <p:nvPr/>
        </p:nvSpPr>
        <p:spPr>
          <a:xfrm>
            <a:off x="2288984" y="1722795"/>
            <a:ext cx="425879" cy="2013445"/>
          </a:xfrm>
          <a:prstGeom prst="leftBrace">
            <a:avLst>
              <a:gd name="adj1" fmla="val 35000"/>
              <a:gd name="adj2" fmla="val 5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2885214" y="1722795"/>
            <a:ext cx="5791957" cy="2013445"/>
          </a:xfrm>
          <a:custGeom>
            <a:avLst/>
            <a:gdLst>
              <a:gd name="connsiteX0" fmla="*/ 0 w 5791957"/>
              <a:gd name="connsiteY0" fmla="*/ 0 h 2819179"/>
              <a:gd name="connsiteX1" fmla="*/ 5791957 w 5791957"/>
              <a:gd name="connsiteY1" fmla="*/ 0 h 2819179"/>
              <a:gd name="connsiteX2" fmla="*/ 5791957 w 5791957"/>
              <a:gd name="connsiteY2" fmla="*/ 2819179 h 2819179"/>
              <a:gd name="connsiteX3" fmla="*/ 0 w 5791957"/>
              <a:gd name="connsiteY3" fmla="*/ 2819179 h 2819179"/>
              <a:gd name="connsiteX4" fmla="*/ 0 w 5791957"/>
              <a:gd name="connsiteY4" fmla="*/ 0 h 281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1957" h="2819179">
                <a:moveTo>
                  <a:pt x="0" y="0"/>
                </a:moveTo>
                <a:lnTo>
                  <a:pt x="5791957" y="0"/>
                </a:lnTo>
                <a:lnTo>
                  <a:pt x="5791957" y="2819179"/>
                </a:lnTo>
                <a:lnTo>
                  <a:pt x="0" y="2819179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344488" indent="-344488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Trained, experienced staff using </a:t>
            </a:r>
            <a:r>
              <a:rPr lang="en-US" sz="2400" dirty="0">
                <a:solidFill>
                  <a:schemeClr val="bg1"/>
                </a:solidFill>
              </a:rPr>
              <a:t>validated methods </a:t>
            </a:r>
            <a:r>
              <a:rPr lang="en-US" sz="2400" dirty="0" smtClean="0">
                <a:solidFill>
                  <a:schemeClr val="bg1"/>
                </a:solidFill>
              </a:rPr>
              <a:t>on </a:t>
            </a:r>
            <a:r>
              <a:rPr lang="en-US" sz="2400" dirty="0">
                <a:solidFill>
                  <a:schemeClr val="bg1"/>
                </a:solidFill>
              </a:rPr>
              <a:t>the Scope of Accreditation</a:t>
            </a:r>
          </a:p>
          <a:p>
            <a:pPr marL="344488" indent="-344488"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Results reported in accordance with </a:t>
            </a:r>
            <a:r>
              <a:rPr lang="en-US" sz="2400" dirty="0" smtClean="0">
                <a:solidFill>
                  <a:schemeClr val="bg1"/>
                </a:solidFill>
              </a:rPr>
              <a:t>requirements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4632467"/>
            <a:ext cx="2288983" cy="1175625"/>
          </a:xfrm>
          <a:custGeom>
            <a:avLst/>
            <a:gdLst>
              <a:gd name="connsiteX0" fmla="*/ 0 w 2129395"/>
              <a:gd name="connsiteY0" fmla="*/ 0 h 1175625"/>
              <a:gd name="connsiteX1" fmla="*/ 2129395 w 2129395"/>
              <a:gd name="connsiteY1" fmla="*/ 0 h 1175625"/>
              <a:gd name="connsiteX2" fmla="*/ 2129395 w 2129395"/>
              <a:gd name="connsiteY2" fmla="*/ 1175625 h 1175625"/>
              <a:gd name="connsiteX3" fmla="*/ 0 w 2129395"/>
              <a:gd name="connsiteY3" fmla="*/ 1175625 h 1175625"/>
              <a:gd name="connsiteX4" fmla="*/ 0 w 2129395"/>
              <a:gd name="connsiteY4" fmla="*/ 0 h 117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395" h="1175625">
                <a:moveTo>
                  <a:pt x="0" y="0"/>
                </a:moveTo>
                <a:lnTo>
                  <a:pt x="2129395" y="0"/>
                </a:lnTo>
                <a:lnTo>
                  <a:pt x="2129395" y="1175625"/>
                </a:lnTo>
                <a:lnTo>
                  <a:pt x="0" y="11756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63500" rIns="177800" bIns="63500" numCol="1" spcCol="1270" anchor="ctr" anchorCtr="0">
            <a:noAutofit/>
          </a:bodyPr>
          <a:lstStyle/>
          <a:p>
            <a:pPr lvl="0" algn="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>
                <a:solidFill>
                  <a:schemeClr val="tx1"/>
                </a:solidFill>
              </a:rPr>
              <a:t>Accountability</a:t>
            </a:r>
            <a:endParaRPr lang="en-US" sz="2200" kern="1200" dirty="0"/>
          </a:p>
        </p:txBody>
      </p:sp>
      <p:sp>
        <p:nvSpPr>
          <p:cNvPr id="8" name="Left Brace 7"/>
          <p:cNvSpPr/>
          <p:nvPr/>
        </p:nvSpPr>
        <p:spPr>
          <a:xfrm>
            <a:off x="2288984" y="4081886"/>
            <a:ext cx="425879" cy="2276788"/>
          </a:xfrm>
          <a:prstGeom prst="leftBrace">
            <a:avLst>
              <a:gd name="adj1" fmla="val 35000"/>
              <a:gd name="adj2" fmla="val 5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2885214" y="4081886"/>
            <a:ext cx="5791957" cy="2276788"/>
          </a:xfrm>
          <a:custGeom>
            <a:avLst/>
            <a:gdLst>
              <a:gd name="connsiteX0" fmla="*/ 0 w 5791957"/>
              <a:gd name="connsiteY0" fmla="*/ 0 h 1726699"/>
              <a:gd name="connsiteX1" fmla="*/ 5791957 w 5791957"/>
              <a:gd name="connsiteY1" fmla="*/ 0 h 1726699"/>
              <a:gd name="connsiteX2" fmla="*/ 5791957 w 5791957"/>
              <a:gd name="connsiteY2" fmla="*/ 1726699 h 1726699"/>
              <a:gd name="connsiteX3" fmla="*/ 0 w 5791957"/>
              <a:gd name="connsiteY3" fmla="*/ 1726699 h 1726699"/>
              <a:gd name="connsiteX4" fmla="*/ 0 w 5791957"/>
              <a:gd name="connsiteY4" fmla="*/ 0 h 172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1957" h="1726699">
                <a:moveTo>
                  <a:pt x="0" y="0"/>
                </a:moveTo>
                <a:lnTo>
                  <a:pt x="5791957" y="0"/>
                </a:lnTo>
                <a:lnTo>
                  <a:pt x="5791957" y="1726699"/>
                </a:lnTo>
                <a:lnTo>
                  <a:pt x="0" y="1726699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344488" indent="-344488"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Contract review to clearly identify scope and objectives of work</a:t>
            </a:r>
          </a:p>
          <a:p>
            <a:pPr marL="344488" indent="-344488"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System for handling feedback and complaints</a:t>
            </a:r>
          </a:p>
          <a:p>
            <a:pPr marL="344488" indent="-344488"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If laboratory’s system fails to address any concerns, can come to </a:t>
            </a:r>
            <a:r>
              <a:rPr lang="en-US" sz="2400" dirty="0" smtClean="0">
                <a:solidFill>
                  <a:schemeClr val="bg1"/>
                </a:solidFill>
              </a:rPr>
              <a:t>accreditation body</a:t>
            </a:r>
            <a:endParaRPr lang="en-US" sz="2400" kern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2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ingle Corner Rectangle 12"/>
          <p:cNvSpPr/>
          <p:nvPr/>
        </p:nvSpPr>
        <p:spPr>
          <a:xfrm>
            <a:off x="178598" y="4226843"/>
            <a:ext cx="2649944" cy="613061"/>
          </a:xfrm>
          <a:prstGeom prst="round1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NVLAP is not:</a:t>
            </a:r>
            <a:endParaRPr lang="en-US" sz="3200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78598" y="1777585"/>
            <a:ext cx="2649945" cy="642805"/>
          </a:xfrm>
          <a:prstGeom prst="round1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NVLAP is: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65" y="687475"/>
            <a:ext cx="8108279" cy="82127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alibri" pitchFamily="34" charset="0"/>
              </a:rPr>
              <a:t>What is NVLAP ?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466324" y="2420390"/>
            <a:ext cx="8257075" cy="1507875"/>
          </a:xfrm>
          <a:prstGeom prst="round1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50838" indent="-350838">
              <a:spcBef>
                <a:spcPts val="3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 federal program for accrediting laboratories found competent to perform specific tests or </a:t>
            </a:r>
            <a:r>
              <a:rPr lang="en-US" sz="2800" dirty="0" smtClean="0">
                <a:solidFill>
                  <a:schemeClr val="tx1"/>
                </a:solidFill>
              </a:rPr>
              <a:t>calibrations</a:t>
            </a:r>
            <a:endParaRPr lang="en-US" sz="2800" dirty="0">
              <a:solidFill>
                <a:schemeClr val="tx1"/>
              </a:solidFill>
            </a:endParaRPr>
          </a:p>
          <a:p>
            <a:pPr marL="350838" indent="-350838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Internationally peer evaluated and recognized</a:t>
            </a:r>
          </a:p>
        </p:txBody>
      </p:sp>
      <p:sp>
        <p:nvSpPr>
          <p:cNvPr id="9" name="Round Single Corner Rectangle 8"/>
          <p:cNvSpPr/>
          <p:nvPr/>
        </p:nvSpPr>
        <p:spPr>
          <a:xfrm>
            <a:off x="470388" y="4821260"/>
            <a:ext cx="8257075" cy="1449710"/>
          </a:xfrm>
          <a:prstGeom prst="round1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39725" lvl="1" indent="-339725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 certifier of test </a:t>
            </a:r>
            <a:r>
              <a:rPr lang="en-US" sz="2800" dirty="0" smtClean="0">
                <a:solidFill>
                  <a:schemeClr val="tx1"/>
                </a:solidFill>
              </a:rPr>
              <a:t>data or products</a:t>
            </a:r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An accreditor of certification bodies</a:t>
            </a:r>
            <a:endParaRPr lang="en-US" sz="2800" dirty="0">
              <a:solidFill>
                <a:schemeClr val="tx1"/>
              </a:solidFill>
            </a:endParaRPr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Itself accredited or certified</a:t>
            </a:r>
          </a:p>
        </p:txBody>
      </p:sp>
    </p:spTree>
    <p:extLst>
      <p:ext uri="{BB962C8B-B14F-4D97-AF65-F5344CB8AC3E}">
        <p14:creationId xmlns:p14="http://schemas.microsoft.com/office/powerpoint/2010/main" val="413314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0155" y="671303"/>
            <a:ext cx="5880789" cy="87585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latin typeface="Calibri" pitchFamily="34" charset="0"/>
              </a:rPr>
              <a:t>Facts</a:t>
            </a:r>
            <a:endParaRPr lang="en-US" sz="4400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75" y="671303"/>
            <a:ext cx="1998996" cy="85290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24260" y="1892800"/>
            <a:ext cx="8257075" cy="4301360"/>
          </a:xfrm>
          <a:prstGeom prst="roundRect">
            <a:avLst>
              <a:gd name="adj" fmla="val 5020"/>
            </a:avLst>
          </a:prstGeom>
          <a:solidFill>
            <a:schemeClr val="accent2">
              <a:lumMod val="20000"/>
              <a:lumOff val="80000"/>
            </a:schemeClr>
          </a:solidFill>
          <a:ln w="19050"/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Fully fee-supported program established </a:t>
            </a:r>
            <a:r>
              <a:rPr lang="en-US" sz="3000" dirty="0">
                <a:solidFill>
                  <a:schemeClr val="tx1"/>
                </a:solidFill>
              </a:rPr>
              <a:t>in 1976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Procedures </a:t>
            </a:r>
            <a:r>
              <a:rPr lang="en-US" sz="3000" dirty="0" smtClean="0">
                <a:solidFill>
                  <a:schemeClr val="tx1"/>
                </a:solidFill>
              </a:rPr>
              <a:t>in U.S</a:t>
            </a:r>
            <a:r>
              <a:rPr lang="en-US" sz="3000" dirty="0">
                <a:solidFill>
                  <a:schemeClr val="tx1"/>
                </a:solidFill>
              </a:rPr>
              <a:t>. Code of Federal Regulations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Operates in accordance with ISO/IEC standards</a:t>
            </a:r>
          </a:p>
          <a:p>
            <a:pPr marL="914400" lvl="1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3000" dirty="0">
                <a:solidFill>
                  <a:schemeClr val="tx1"/>
                </a:solidFill>
              </a:rPr>
              <a:t>ISO/IEC 17025 (for laboratories)</a:t>
            </a:r>
          </a:p>
          <a:p>
            <a:pPr marL="914400" lvl="1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3000" dirty="0">
                <a:solidFill>
                  <a:schemeClr val="tx1"/>
                </a:solidFill>
              </a:rPr>
              <a:t>ISO/IEC 17011 (for accrediting bodies)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Accreditation is voluntary and available to any qualifying laboratory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2728560" y="805761"/>
            <a:ext cx="1382580" cy="583643"/>
          </a:xfrm>
        </p:spPr>
        <p:txBody>
          <a:bodyPr anchor="ctr">
            <a:normAutofit fontScale="90000"/>
          </a:bodyPr>
          <a:lstStyle/>
          <a:p>
            <a:r>
              <a:rPr lang="en-US" sz="3200" dirty="0" smtClean="0">
                <a:latin typeface="Calibri" pitchFamily="34" charset="0"/>
              </a:rPr>
              <a:t>within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75" y="671303"/>
            <a:ext cx="1998996" cy="852905"/>
          </a:xfrm>
          <a:prstGeom prst="rect">
            <a:avLst/>
          </a:prstGeom>
        </p:spPr>
      </p:pic>
      <p:sp>
        <p:nvSpPr>
          <p:cNvPr id="8" name="Round Single Corner Rectangle 7"/>
          <p:cNvSpPr/>
          <p:nvPr/>
        </p:nvSpPr>
        <p:spPr>
          <a:xfrm>
            <a:off x="178597" y="4640490"/>
            <a:ext cx="4239782" cy="671227"/>
          </a:xfrm>
          <a:prstGeom prst="round1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 smtClean="0"/>
              <a:t>NIST Laboratories provide:</a:t>
            </a:r>
            <a:endParaRPr lang="en-US" sz="2800" dirty="0"/>
          </a:p>
        </p:txBody>
      </p:sp>
      <p:sp>
        <p:nvSpPr>
          <p:cNvPr id="9" name="Round Single Corner Rectangle 8"/>
          <p:cNvSpPr/>
          <p:nvPr/>
        </p:nvSpPr>
        <p:spPr>
          <a:xfrm>
            <a:off x="178598" y="1687022"/>
            <a:ext cx="4239782" cy="642805"/>
          </a:xfrm>
          <a:prstGeom prst="round1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 smtClean="0"/>
              <a:t>NVLAP is a part of NIST</a:t>
            </a:r>
            <a:endParaRPr lang="en-US" sz="2800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470388" y="2183391"/>
            <a:ext cx="8257074" cy="2282543"/>
          </a:xfrm>
          <a:prstGeom prst="round1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39725" lvl="1" indent="-339725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National Institute of Standards and Technology (NIST), an agency of the U.S. Department of Commerce (DOC)</a:t>
            </a:r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Within the Standards </a:t>
            </a:r>
            <a:r>
              <a:rPr lang="en-US" sz="2400" dirty="0">
                <a:solidFill>
                  <a:schemeClr val="tx1"/>
                </a:solidFill>
              </a:rPr>
              <a:t>Coordination </a:t>
            </a:r>
            <a:r>
              <a:rPr lang="en-US" sz="2400" dirty="0" smtClean="0">
                <a:solidFill>
                  <a:schemeClr val="tx1"/>
                </a:solidFill>
              </a:rPr>
              <a:t>Office</a:t>
            </a:r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NVLAP benefits </a:t>
            </a:r>
            <a:r>
              <a:rPr lang="en-US" sz="2400" dirty="0">
                <a:solidFill>
                  <a:schemeClr val="tx1"/>
                </a:solidFill>
              </a:rPr>
              <a:t>from NIST’s </a:t>
            </a:r>
            <a:r>
              <a:rPr lang="en-US" sz="2400" dirty="0" smtClean="0">
                <a:solidFill>
                  <a:schemeClr val="tx1"/>
                </a:solidFill>
              </a:rPr>
              <a:t>measurement science and engagement with federal agencies and industry</a:t>
            </a:r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NVLAP ensures independence of the accreditation process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470387" y="5157225"/>
            <a:ext cx="8257075" cy="1302599"/>
          </a:xfrm>
          <a:prstGeom prst="round1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39725" lvl="1" indent="-339725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Technical </a:t>
            </a:r>
            <a:r>
              <a:rPr lang="en-US" sz="2400" dirty="0" smtClean="0">
                <a:solidFill>
                  <a:schemeClr val="tx1"/>
                </a:solidFill>
              </a:rPr>
              <a:t>guidance and input</a:t>
            </a:r>
            <a:endParaRPr lang="en-US" sz="2400" dirty="0">
              <a:solidFill>
                <a:schemeClr val="tx1"/>
              </a:solidFill>
            </a:endParaRPr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NIST expert-level assessors</a:t>
            </a:r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Proficiency testing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73" b="58318"/>
          <a:stretch/>
        </p:blipFill>
        <p:spPr>
          <a:xfrm>
            <a:off x="4111140" y="666715"/>
            <a:ext cx="2304300" cy="72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74204" y="2899205"/>
            <a:ext cx="2957185" cy="1383495"/>
            <a:chOff x="3189419" y="2775200"/>
            <a:chExt cx="2957185" cy="1383495"/>
          </a:xfrm>
        </p:grpSpPr>
        <p:sp>
          <p:nvSpPr>
            <p:cNvPr id="3" name="Rounded Rectangle 2"/>
            <p:cNvSpPr/>
            <p:nvPr/>
          </p:nvSpPr>
          <p:spPr>
            <a:xfrm>
              <a:off x="3189419" y="2776115"/>
              <a:ext cx="2957185" cy="1382580"/>
            </a:xfrm>
            <a:prstGeom prst="roundRect">
              <a:avLst/>
            </a:prstGeom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~800 laboratories accredited</a:t>
              </a:r>
              <a:endPara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8351" y="2775200"/>
              <a:ext cx="2339320" cy="998110"/>
            </a:xfrm>
            <a:prstGeom prst="rect">
              <a:avLst/>
            </a:prstGeom>
          </p:spPr>
        </p:pic>
      </p:grpSp>
      <p:sp>
        <p:nvSpPr>
          <p:cNvPr id="7" name="Rounded Rectangle 6"/>
          <p:cNvSpPr/>
          <p:nvPr/>
        </p:nvSpPr>
        <p:spPr>
          <a:xfrm>
            <a:off x="4670235" y="733663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Energy Efficient Lighting Products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62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15861" y="4600575"/>
            <a:ext cx="2073870" cy="768100"/>
          </a:xfrm>
          <a:prstGeom prst="roundRect">
            <a:avLst/>
          </a:prstGeom>
          <a:gradFill>
            <a:gsLst>
              <a:gs pos="32000">
                <a:schemeClr val="accent1">
                  <a:lumMod val="75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Calibration</a:t>
            </a:r>
          </a:p>
          <a:p>
            <a:pPr algn="ctr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116 labs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356" y="1683175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Acoustical Testing Services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27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89908" y="1683175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Asbestos Fiber Analysis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250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53110" y="5584532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Biometrics Testing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lab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56169" y="2673684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Carpet and Carpet Cushion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3490" y="3630686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Common Criteria Testing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8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7356" y="733663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Construction Materials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17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9904" y="2673684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Cryptographic and Security Testing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21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953110" y="733663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Efficiency of Electric Motors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16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744105" y="3625460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Fasteners and Metals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13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69904" y="4597944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Healthcare Information Technology</a:t>
            </a:r>
          </a:p>
          <a:p>
            <a:pPr algn="ctr"/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labs</a:t>
            </a:r>
            <a:endParaRPr lang="en-US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89908" y="727315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Ionizing Radiation Dosimetry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~17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424309" y="5584532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Personal Body Armor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75331" y="5576745"/>
            <a:ext cx="2073870" cy="781172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Radiation Detection Instruments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953110" y="1685439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Thermal Insulation Materials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46530" y="5576745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Voting System Testing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256169" y="4597944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Wood-Based Products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lab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675331" y="1685615"/>
            <a:ext cx="2073870" cy="768100"/>
          </a:xfrm>
          <a:prstGeom prst="roundRect">
            <a:avLst/>
          </a:prstGeom>
          <a:gradFill>
            <a:gsLst>
              <a:gs pos="5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tint val="90000"/>
                  <a:lumMod val="95000"/>
                </a:schemeClr>
              </a:gs>
            </a:gsLst>
            <a:lin ang="54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EMC and Telecom</a:t>
            </a:r>
          </a:p>
          <a:p>
            <a:pPr algn="ctr"/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~ 140 labs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391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783166AF-1D9D-4EBA-9671-58666FFFFD36}"/>
</file>

<file path=customXml/itemProps2.xml><?xml version="1.0" encoding="utf-8"?>
<ds:datastoreItem xmlns:ds="http://schemas.openxmlformats.org/officeDocument/2006/customXml" ds:itemID="{C88CAE05-57D3-4C54-9A26-B0550E9203D0}"/>
</file>

<file path=customXml/itemProps3.xml><?xml version="1.0" encoding="utf-8"?>
<ds:datastoreItem xmlns:ds="http://schemas.openxmlformats.org/officeDocument/2006/customXml" ds:itemID="{09C327FD-072C-41F7-9EAB-83ED4954FDDD}"/>
</file>

<file path=customXml/itemProps4.xml><?xml version="1.0" encoding="utf-8"?>
<ds:datastoreItem xmlns:ds="http://schemas.openxmlformats.org/officeDocument/2006/customXml" ds:itemID="{DE5EDE42-7D0B-4CE9-8C1E-5EE85FCAD33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14508</TotalTime>
  <Words>597</Words>
  <Application>Microsoft Office PowerPoint</Application>
  <PresentationFormat>On-screen Show (4:3)</PresentationFormat>
  <Paragraphs>154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Adobe Fan Heiti Std B</vt:lpstr>
      <vt:lpstr>Arial</vt:lpstr>
      <vt:lpstr>Calibri</vt:lpstr>
      <vt:lpstr>Gill Sans MT</vt:lpstr>
      <vt:lpstr>Wingdings</vt:lpstr>
      <vt:lpstr>Wingdings 2</vt:lpstr>
      <vt:lpstr>Custom Design</vt:lpstr>
      <vt:lpstr>Dividend</vt:lpstr>
      <vt:lpstr>The National Voluntary Laboratory Accreditation Program (NVLAP)   </vt:lpstr>
      <vt:lpstr>Presentation overview</vt:lpstr>
      <vt:lpstr>What is Laboratory Accreditation?</vt:lpstr>
      <vt:lpstr>General Accreditation Requirements</vt:lpstr>
      <vt:lpstr>What to expect from an accredited laboratory</vt:lpstr>
      <vt:lpstr>What is NVLAP ? </vt:lpstr>
      <vt:lpstr>Facts</vt:lpstr>
      <vt:lpstr>within</vt:lpstr>
      <vt:lpstr>PowerPoint Presentation</vt:lpstr>
      <vt:lpstr>Developing a nvlap  Laboratory Accreditation Program</vt:lpstr>
      <vt:lpstr>International Recognition of Accreditation Bodies</vt:lpstr>
      <vt:lpstr>International Recognition of us-based Accreditation Bodies</vt:lpstr>
      <vt:lpstr>Contact information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Merkel, Warren R.</dc:creator>
  <cp:lastModifiedBy>Harris, Patricia R</cp:lastModifiedBy>
  <cp:revision>1092</cp:revision>
  <cp:lastPrinted>2015-04-22T15:16:22Z</cp:lastPrinted>
  <dcterms:created xsi:type="dcterms:W3CDTF">2011-01-13T02:34:11Z</dcterms:created>
  <dcterms:modified xsi:type="dcterms:W3CDTF">2015-12-07T22:11:22Z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301d6bd9-8c9a-4c21-a0f5-eb88b3eda69b</vt:lpwstr>
  </property>
</Properties>
</file>